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4"/>
  </p:notesMasterIdLst>
  <p:sldIdLst>
    <p:sldId id="345" r:id="rId5"/>
    <p:sldId id="332" r:id="rId6"/>
    <p:sldId id="344" r:id="rId7"/>
    <p:sldId id="327" r:id="rId8"/>
    <p:sldId id="339" r:id="rId9"/>
    <p:sldId id="343" r:id="rId10"/>
    <p:sldId id="342" r:id="rId11"/>
    <p:sldId id="346" r:id="rId12"/>
    <p:sldId id="331" r:id="rId13"/>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215934-FF4E-41F9-A698-97EC937081EC}">
          <p14:sldIdLst>
            <p14:sldId id="345"/>
            <p14:sldId id="332"/>
            <p14:sldId id="344"/>
            <p14:sldId id="327"/>
            <p14:sldId id="339"/>
            <p14:sldId id="343"/>
            <p14:sldId id="342"/>
            <p14:sldId id="346"/>
            <p14:sldId id="3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ward R.Saltzberg" initials="ER" lastIdx="2" clrIdx="0"/>
  <p:cmAuthor id="1" name="Doran, Jennie" initials="DJ" lastIdx="3" clrIdx="1">
    <p:extLst>
      <p:ext uri="{19B8F6BF-5375-455C-9EA6-DF929625EA0E}">
        <p15:presenceInfo xmlns:p15="http://schemas.microsoft.com/office/powerpoint/2012/main" userId="S::jennie.doran@noblis.org::d66c8cb8-73af-4abf-8061-abe78778f870" providerId="AD"/>
      </p:ext>
    </p:extLst>
  </p:cmAuthor>
  <p:cmAuthor id="2" name="Monaco, Matthew" initials="MM" lastIdx="1" clrIdx="2">
    <p:extLst>
      <p:ext uri="{19B8F6BF-5375-455C-9EA6-DF929625EA0E}">
        <p15:presenceInfo xmlns:p15="http://schemas.microsoft.com/office/powerpoint/2012/main" userId="S::Matthew.Monaco@noblis.org::d5583013-528d-477f-b84f-7cecca5e2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CD23"/>
    <a:srgbClr val="617C8E"/>
    <a:srgbClr val="2E5B78"/>
    <a:srgbClr val="FFFFFF"/>
    <a:srgbClr val="8DA1AB"/>
    <a:srgbClr val="3B6E8F"/>
    <a:srgbClr val="F7E6D0"/>
    <a:srgbClr val="D0E9F7"/>
    <a:srgbClr val="CDD29B"/>
    <a:srgbClr val="CB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BF5AC5-4FB6-441D-8674-E69A62553333}" v="8" dt="2019-09-25T13:55:52.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74728" autoAdjust="0"/>
  </p:normalViewPr>
  <p:slideViewPr>
    <p:cSldViewPr>
      <p:cViewPr varScale="1">
        <p:scale>
          <a:sx n="98" d="100"/>
          <a:sy n="98" d="100"/>
        </p:scale>
        <p:origin x="1320" y="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26833" cy="464185"/>
          </a:xfrm>
          <a:prstGeom prst="rect">
            <a:avLst/>
          </a:prstGeom>
        </p:spPr>
        <p:txBody>
          <a:bodyPr vert="horz" lIns="92946" tIns="46473" rIns="92946" bIns="46473" rtlCol="0"/>
          <a:lstStyle>
            <a:lvl1pPr algn="l">
              <a:defRPr sz="1200"/>
            </a:lvl1pPr>
          </a:lstStyle>
          <a:p>
            <a:endParaRPr lang="en-US"/>
          </a:p>
        </p:txBody>
      </p:sp>
      <p:sp>
        <p:nvSpPr>
          <p:cNvPr id="3" name="Date Placeholder 2"/>
          <p:cNvSpPr>
            <a:spLocks noGrp="1"/>
          </p:cNvSpPr>
          <p:nvPr>
            <p:ph type="dt" idx="1"/>
          </p:nvPr>
        </p:nvSpPr>
        <p:spPr>
          <a:xfrm>
            <a:off x="3956552" y="2"/>
            <a:ext cx="3026833" cy="464185"/>
          </a:xfrm>
          <a:prstGeom prst="rect">
            <a:avLst/>
          </a:prstGeom>
        </p:spPr>
        <p:txBody>
          <a:bodyPr vert="horz" lIns="92946" tIns="46473" rIns="92946" bIns="46473" rtlCol="0"/>
          <a:lstStyle>
            <a:lvl1pPr algn="r">
              <a:defRPr sz="1200"/>
            </a:lvl1pPr>
          </a:lstStyle>
          <a:p>
            <a:fld id="{07C26179-9199-422D-A30B-F1E9A574B75C}" type="datetimeFigureOut">
              <a:rPr lang="en-US" smtClean="0"/>
              <a:t>9/23/2019</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46" tIns="46473" rIns="92946" bIns="46473" rtlCol="0" anchor="ctr"/>
          <a:lstStyle/>
          <a:p>
            <a:endParaRPr lang="en-US"/>
          </a:p>
        </p:txBody>
      </p:sp>
      <p:sp>
        <p:nvSpPr>
          <p:cNvPr id="5" name="Notes Placeholder 4"/>
          <p:cNvSpPr>
            <a:spLocks noGrp="1"/>
          </p:cNvSpPr>
          <p:nvPr>
            <p:ph type="body" sz="quarter" idx="3"/>
          </p:nvPr>
        </p:nvSpPr>
        <p:spPr>
          <a:xfrm>
            <a:off x="698500" y="4409760"/>
            <a:ext cx="5588000" cy="4177665"/>
          </a:xfrm>
          <a:prstGeom prst="rect">
            <a:avLst/>
          </a:prstGeom>
        </p:spPr>
        <p:txBody>
          <a:bodyPr vert="horz" lIns="92946" tIns="46473" rIns="92946" bIns="464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6"/>
            <a:ext cx="3026833" cy="464185"/>
          </a:xfrm>
          <a:prstGeom prst="rect">
            <a:avLst/>
          </a:prstGeom>
        </p:spPr>
        <p:txBody>
          <a:bodyPr vert="horz" lIns="92946" tIns="46473" rIns="92946" bIns="46473"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6"/>
            <a:ext cx="3026833" cy="464185"/>
          </a:xfrm>
          <a:prstGeom prst="rect">
            <a:avLst/>
          </a:prstGeom>
        </p:spPr>
        <p:txBody>
          <a:bodyPr vert="horz" lIns="92946" tIns="46473" rIns="92946" bIns="46473" rtlCol="0" anchor="b"/>
          <a:lstStyle>
            <a:lvl1pPr algn="r">
              <a:defRPr sz="1200"/>
            </a:lvl1pPr>
          </a:lstStyle>
          <a:p>
            <a:fld id="{9F478626-A5A8-4F14-8967-E2D536FD10BD}" type="slidenum">
              <a:rPr lang="en-US" smtClean="0"/>
              <a:t>‹#›</a:t>
            </a:fld>
            <a:endParaRPr lang="en-US"/>
          </a:p>
        </p:txBody>
      </p:sp>
    </p:spTree>
    <p:extLst>
      <p:ext uri="{BB962C8B-B14F-4D97-AF65-F5344CB8AC3E}">
        <p14:creationId xmlns:p14="http://schemas.microsoft.com/office/powerpoint/2010/main" val="1998279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is a subset of a broader report developed by </a:t>
            </a:r>
            <a:r>
              <a:rPr lang="en-US" dirty="0" err="1"/>
              <a:t>noblis</a:t>
            </a:r>
            <a:r>
              <a:rPr lang="en-US" dirty="0"/>
              <a:t> on the future of autonomous systems and the potential benefits and challenge. While this report only looks at V&amp;V, the entire report takes an expansive look a the overall state of autonomy.</a:t>
            </a:r>
          </a:p>
        </p:txBody>
      </p:sp>
      <p:sp>
        <p:nvSpPr>
          <p:cNvPr id="4" name="Slide Number Placeholder 3"/>
          <p:cNvSpPr>
            <a:spLocks noGrp="1"/>
          </p:cNvSpPr>
          <p:nvPr>
            <p:ph type="sldNum" sz="quarter" idx="5"/>
          </p:nvPr>
        </p:nvSpPr>
        <p:spPr/>
        <p:txBody>
          <a:bodyPr/>
          <a:lstStyle/>
          <a:p>
            <a:fld id="{9F478626-A5A8-4F14-8967-E2D536FD10BD}" type="slidenum">
              <a:rPr lang="en-US" smtClean="0"/>
              <a:t>1</a:t>
            </a:fld>
            <a:endParaRPr lang="en-US"/>
          </a:p>
        </p:txBody>
      </p:sp>
    </p:spTree>
    <p:extLst>
      <p:ext uri="{BB962C8B-B14F-4D97-AF65-F5344CB8AC3E}">
        <p14:creationId xmlns:p14="http://schemas.microsoft.com/office/powerpoint/2010/main" val="27512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Because there is little control an3d they operate within human space, they are considered safety-critical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Rapid increases in technology have created a data-rich environment wherein the integration of autonomous systems – distributed devices, sensors,, artificial intelligence, and robotics – becomes increasingly complex</a:t>
            </a:r>
            <a:endParaRPr lang="en-US" sz="1100" i="1" dirty="0"/>
          </a:p>
          <a:p>
            <a:endParaRPr lang="en-US" dirty="0"/>
          </a:p>
          <a:p>
            <a:r>
              <a:rPr lang="en-US" dirty="0"/>
              <a:t>Three characteristics of an autonomous system being deployed at scale – this is the concept the presentation is built around</a:t>
            </a:r>
          </a:p>
          <a:p>
            <a:endParaRPr lang="en-US" dirty="0"/>
          </a:p>
          <a:p>
            <a:endParaRPr lang="en-US" dirty="0"/>
          </a:p>
        </p:txBody>
      </p:sp>
      <p:sp>
        <p:nvSpPr>
          <p:cNvPr id="4" name="Slide Number Placeholder 3"/>
          <p:cNvSpPr>
            <a:spLocks noGrp="1"/>
          </p:cNvSpPr>
          <p:nvPr>
            <p:ph type="sldNum" sz="quarter" idx="5"/>
          </p:nvPr>
        </p:nvSpPr>
        <p:spPr/>
        <p:txBody>
          <a:bodyPr/>
          <a:lstStyle/>
          <a:p>
            <a:fld id="{9F478626-A5A8-4F14-8967-E2D536FD10BD}" type="slidenum">
              <a:rPr lang="en-US" smtClean="0"/>
              <a:t>2</a:t>
            </a:fld>
            <a:endParaRPr lang="en-US"/>
          </a:p>
        </p:txBody>
      </p:sp>
    </p:spTree>
    <p:extLst>
      <p:ext uri="{BB962C8B-B14F-4D97-AF65-F5344CB8AC3E}">
        <p14:creationId xmlns:p14="http://schemas.microsoft.com/office/powerpoint/2010/main" val="82749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trust are required – system trust (confidence that the system behaves as intended) and operational trust (confidence that system helps the user perform the assigned task)</a:t>
            </a:r>
          </a:p>
          <a:p>
            <a:endParaRPr lang="en-US" dirty="0"/>
          </a:p>
          <a:p>
            <a:r>
              <a:rPr lang="en-US" dirty="0"/>
              <a:t>Adoption is a combination of technology and public acceptance, with public acceptance being the leading factor. This is concept is modal independent, but can serve air transportation.</a:t>
            </a:r>
          </a:p>
          <a:p>
            <a:endParaRPr lang="en-US" dirty="0"/>
          </a:p>
          <a:p>
            <a:r>
              <a:rPr lang="en-US" dirty="0"/>
              <a:t>Low-end functionality includes putting local autonomous decisions into controlled envelops limiting their actions to a proven subset</a:t>
            </a:r>
          </a:p>
          <a:p>
            <a:r>
              <a:rPr lang="en-US" dirty="0"/>
              <a:t>, aw</a:t>
            </a:r>
          </a:p>
          <a:p>
            <a:r>
              <a:rPr lang="en-US" dirty="0"/>
              <a:t>As acceptance grows higher-level functionality can be incorporated – creating a “human over the loop” concept. The machines automate lower level functionality and builds up recommendations for the human, leaving them to make the ultimate decisions. This is designed to empower the human to have greater authority and awareness while reducing their cognitive load</a:t>
            </a:r>
          </a:p>
          <a:p>
            <a:endParaRPr lang="en-US" dirty="0"/>
          </a:p>
          <a:p>
            <a:r>
              <a:rPr lang="en-US" dirty="0"/>
              <a:t>With sufficient acceptance and verification of behavior, the entire system can eventually be handed over to automation</a:t>
            </a:r>
          </a:p>
          <a:p>
            <a:endParaRPr lang="en-US" dirty="0"/>
          </a:p>
          <a:p>
            <a:r>
              <a:rPr lang="en-US" dirty="0"/>
              <a:t>- Full autonomy is defined by non-determinism and presence of emergent behavior within the system</a:t>
            </a:r>
          </a:p>
        </p:txBody>
      </p:sp>
      <p:sp>
        <p:nvSpPr>
          <p:cNvPr id="4" name="Slide Number Placeholder 3"/>
          <p:cNvSpPr>
            <a:spLocks noGrp="1"/>
          </p:cNvSpPr>
          <p:nvPr>
            <p:ph type="sldNum" sz="quarter" idx="5"/>
          </p:nvPr>
        </p:nvSpPr>
        <p:spPr/>
        <p:txBody>
          <a:bodyPr/>
          <a:lstStyle/>
          <a:p>
            <a:fld id="{9F478626-A5A8-4F14-8967-E2D536FD10BD}" type="slidenum">
              <a:rPr lang="en-US" smtClean="0"/>
              <a:t>3</a:t>
            </a:fld>
            <a:endParaRPr lang="en-US"/>
          </a:p>
        </p:txBody>
      </p:sp>
    </p:spTree>
    <p:extLst>
      <p:ext uri="{BB962C8B-B14F-4D97-AF65-F5344CB8AC3E}">
        <p14:creationId xmlns:p14="http://schemas.microsoft.com/office/powerpoint/2010/main" val="264287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 set of challenges that that must be addressed for autonomy at large scale – the focus of this presentation is V&amp;V</a:t>
            </a:r>
          </a:p>
          <a:p>
            <a:endParaRPr lang="en-US" dirty="0"/>
          </a:p>
          <a:p>
            <a:r>
              <a:rPr lang="en-US" dirty="0"/>
              <a:t>Couple of point summary:</a:t>
            </a:r>
          </a:p>
          <a:p>
            <a:pPr marL="171450" indent="-171450">
              <a:buFontTx/>
              <a:buChar char="-"/>
            </a:pPr>
            <a:r>
              <a:rPr lang="en-US" dirty="0"/>
              <a:t>Similar to other nascent industries, a wave of consolidation is required to establish leadership in standards and adoption. Investment can be hampered until leadership in standards is established</a:t>
            </a:r>
          </a:p>
          <a:p>
            <a:pPr marL="171450" indent="-171450">
              <a:buFontTx/>
              <a:buChar char="-"/>
            </a:pPr>
            <a:r>
              <a:rPr lang="en-US" dirty="0"/>
              <a:t>Lack of standards leads to early market proprietary systems as the first to market can establish footholds and first mover advantages</a:t>
            </a:r>
          </a:p>
          <a:p>
            <a:pPr marL="171450" indent="-171450">
              <a:buFontTx/>
              <a:buChar char="-"/>
            </a:pPr>
            <a:endParaRPr lang="en-US" dirty="0"/>
          </a:p>
          <a:p>
            <a:pPr marL="171450" indent="-171450">
              <a:buFontTx/>
              <a:buChar char="-"/>
            </a:pPr>
            <a:endParaRPr lang="en-US" dirty="0"/>
          </a:p>
          <a:p>
            <a:pPr marL="0" indent="0">
              <a:buFontTx/>
              <a:buNone/>
            </a:pPr>
            <a:r>
              <a:rPr lang="en-US" dirty="0"/>
              <a:t>V&amp;V challenges</a:t>
            </a:r>
          </a:p>
          <a:p>
            <a:r>
              <a:rPr lang="en-US" sz="1200" b="1" kern="1200" dirty="0">
                <a:solidFill>
                  <a:schemeClr val="tx1"/>
                </a:solidFill>
                <a:effectLst/>
                <a:latin typeface="+mn-lt"/>
                <a:ea typeface="+mn-ea"/>
                <a:cs typeface="+mn-cs"/>
              </a:rPr>
              <a:t>Complex environment</a:t>
            </a:r>
            <a:r>
              <a:rPr lang="en-US" sz="1200" kern="1200" dirty="0">
                <a:solidFill>
                  <a:schemeClr val="tx1"/>
                </a:solidFill>
                <a:effectLst/>
                <a:latin typeface="+mn-lt"/>
                <a:ea typeface="+mn-ea"/>
                <a:cs typeface="+mn-cs"/>
              </a:rPr>
              <a:t> – large size and high complexity, may be partially unknown at design time</a:t>
            </a:r>
          </a:p>
          <a:p>
            <a:r>
              <a:rPr lang="en-US" sz="1200" b="1" kern="1200" dirty="0">
                <a:solidFill>
                  <a:schemeClr val="tx1"/>
                </a:solidFill>
                <a:effectLst/>
                <a:latin typeface="+mn-lt"/>
                <a:ea typeface="+mn-ea"/>
                <a:cs typeface="+mn-cs"/>
              </a:rPr>
              <a:t>Complex software</a:t>
            </a:r>
            <a:r>
              <a:rPr lang="en-US" sz="1200" kern="1200" dirty="0">
                <a:solidFill>
                  <a:schemeClr val="tx1"/>
                </a:solidFill>
                <a:effectLst/>
                <a:latin typeface="+mn-lt"/>
                <a:ea typeface="+mn-ea"/>
                <a:cs typeface="+mn-cs"/>
              </a:rPr>
              <a:t> – program logic are adaptive, learning, and self-diagnosing</a:t>
            </a:r>
          </a:p>
          <a:p>
            <a:r>
              <a:rPr lang="en-US" sz="1200" b="1" kern="1200" dirty="0">
                <a:solidFill>
                  <a:schemeClr val="tx1"/>
                </a:solidFill>
                <a:effectLst/>
                <a:latin typeface="+mn-lt"/>
                <a:ea typeface="+mn-ea"/>
                <a:cs typeface="+mn-cs"/>
              </a:rPr>
              <a:t>Non-deterministic behavior</a:t>
            </a:r>
            <a:r>
              <a:rPr lang="en-US" sz="1200" kern="1200" dirty="0">
                <a:solidFill>
                  <a:schemeClr val="tx1"/>
                </a:solidFill>
                <a:effectLst/>
                <a:latin typeface="+mn-lt"/>
                <a:ea typeface="+mn-ea"/>
                <a:cs typeface="+mn-cs"/>
              </a:rPr>
              <a:t> – autonomous systems may react differently to the same inputs over time, since knowledge changes over time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F478626-A5A8-4F14-8967-E2D536FD10BD}" type="slidenum">
              <a:rPr lang="en-US" smtClean="0"/>
              <a:t>4</a:t>
            </a:fld>
            <a:endParaRPr lang="en-US"/>
          </a:p>
        </p:txBody>
      </p:sp>
    </p:spTree>
    <p:extLst>
      <p:ext uri="{BB962C8B-B14F-4D97-AF65-F5344CB8AC3E}">
        <p14:creationId xmlns:p14="http://schemas.microsoft.com/office/powerpoint/2010/main" val="30374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 is brittle and must be able to account for black swan events</a:t>
            </a:r>
          </a:p>
          <a:p>
            <a:endParaRPr lang="en-US" dirty="0"/>
          </a:p>
          <a:p>
            <a:r>
              <a:rPr lang="en-US" dirty="0"/>
              <a:t>Existing methods (Fault tolerance, fault removal, fault avoidance) of V&amp;V for systems that can learn, self-diagnose, and apply knowledge to decision making can be labor intensive, costly, and time consuming</a:t>
            </a:r>
          </a:p>
          <a:p>
            <a:endParaRPr lang="en-US" dirty="0"/>
          </a:p>
          <a:p>
            <a:r>
              <a:rPr lang="en-US" dirty="0"/>
              <a:t>The paradigm of V&amp;V for autonomous systems changes based on the “unknown”</a:t>
            </a:r>
          </a:p>
          <a:p>
            <a:pPr marL="171450" indent="-171450">
              <a:buFontTx/>
              <a:buChar char="-"/>
            </a:pPr>
            <a:r>
              <a:rPr lang="en-US" dirty="0"/>
              <a:t>Traditional methods may not be able to address adaptive learning or a system that improves over time. The same is true for addressing the non-deterministic nature of autonomy.</a:t>
            </a:r>
          </a:p>
          <a:p>
            <a:pPr marL="171450" indent="-171450">
              <a:buFontTx/>
              <a:buChar char="-"/>
            </a:pPr>
            <a:r>
              <a:rPr lang="en-US" dirty="0"/>
              <a:t>How do you ensure systems non-deterministic systems are verifiable and that the results can be repeated.</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r>
              <a:rPr lang="en-US" dirty="0"/>
              <a:t>While existing V&amp;V techniques will continue to be the cornerstone of ensuring resilient autonomous systems they must be coupled with new techniques</a:t>
            </a:r>
          </a:p>
          <a:p>
            <a:pPr marL="628650" lvl="1" indent="-171450">
              <a:buFontTx/>
              <a:buChar char="-"/>
            </a:pPr>
            <a:r>
              <a:rPr lang="en-US" dirty="0"/>
              <a:t>Both the application new evolving approaches and research into addressing the broader sense of verifying nondeterminate systems</a:t>
            </a:r>
          </a:p>
        </p:txBody>
      </p:sp>
      <p:sp>
        <p:nvSpPr>
          <p:cNvPr id="4" name="Slide Number Placeholder 3"/>
          <p:cNvSpPr>
            <a:spLocks noGrp="1"/>
          </p:cNvSpPr>
          <p:nvPr>
            <p:ph type="sldNum" sz="quarter" idx="5"/>
          </p:nvPr>
        </p:nvSpPr>
        <p:spPr/>
        <p:txBody>
          <a:bodyPr/>
          <a:lstStyle/>
          <a:p>
            <a:fld id="{9F478626-A5A8-4F14-8967-E2D536FD10BD}" type="slidenum">
              <a:rPr lang="en-US" smtClean="0"/>
              <a:t>5</a:t>
            </a:fld>
            <a:endParaRPr lang="en-US"/>
          </a:p>
        </p:txBody>
      </p:sp>
    </p:spTree>
    <p:extLst>
      <p:ext uri="{BB962C8B-B14F-4D97-AF65-F5344CB8AC3E}">
        <p14:creationId xmlns:p14="http://schemas.microsoft.com/office/powerpoint/2010/main" val="252526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many of these approaches is to reduce effort so more scenarios can be addressed with the same resources – helping to battle the challenges of autonomy</a:t>
            </a:r>
          </a:p>
          <a:p>
            <a:endParaRPr lang="en-US" dirty="0"/>
          </a:p>
          <a:p>
            <a:r>
              <a:rPr lang="en-US" dirty="0"/>
              <a:t>While there are many existing approaches address the complexity of autonomous systems, our intent was not to try and address or survey all of them. We did review a number of approaches and use cases that address testing challenges for autonomous systems, especially those operating in safety-critical environments.</a:t>
            </a:r>
          </a:p>
          <a:p>
            <a:endParaRPr lang="en-US" dirty="0"/>
          </a:p>
          <a:p>
            <a:r>
              <a:rPr lang="en-US" dirty="0"/>
              <a:t>V&amp;V trends that are gaining wider acceptance:</a:t>
            </a:r>
          </a:p>
          <a:p>
            <a:pPr marL="171450" indent="-171450">
              <a:buFontTx/>
              <a:buChar char="-"/>
            </a:pPr>
            <a:r>
              <a:rPr lang="en-US" dirty="0"/>
              <a:t>Modeling and simulation: applying model-based testing methods can find failures and reduce defects early in the process and reduce time to detection and cost of implementation </a:t>
            </a:r>
          </a:p>
          <a:p>
            <a:pPr marL="171450" indent="-171450">
              <a:buFontTx/>
              <a:buChar char="-"/>
            </a:pPr>
            <a:r>
              <a:rPr lang="en-US" dirty="0"/>
              <a:t>Virtual testing: applying virtual methods to represent operational environments to reduce cost and risk as the tests can be frequently repeated</a:t>
            </a:r>
          </a:p>
          <a:p>
            <a:pPr marL="171450" indent="-171450">
              <a:buFontTx/>
              <a:buChar char="-"/>
            </a:pPr>
            <a:r>
              <a:rPr lang="en-US" dirty="0"/>
              <a:t>Transparent engineering: building additional transparency into the engineering process failures can be identified earlier in the design process</a:t>
            </a:r>
          </a:p>
          <a:p>
            <a:pPr marL="171450" indent="-171450">
              <a:buFontTx/>
              <a:buChar char="-"/>
            </a:pPr>
            <a:r>
              <a:rPr lang="en-US" dirty="0"/>
              <a:t>Other advanced techniques:</a:t>
            </a:r>
            <a:br>
              <a:rPr lang="en-US" dirty="0"/>
            </a:br>
            <a:r>
              <a:rPr lang="en-US" dirty="0"/>
              <a:t>-static analysis, assessing code without execution</a:t>
            </a:r>
          </a:p>
          <a:p>
            <a:pPr marL="171450" indent="-171450">
              <a:buFontTx/>
              <a:buChar char="-"/>
            </a:pPr>
            <a:r>
              <a:rPr lang="en-US" dirty="0"/>
              <a:t>Modeling-checking, ensuring model of a system satisfies all requirements and catching system-level errors</a:t>
            </a:r>
          </a:p>
          <a:p>
            <a:pPr marL="171450" indent="-171450">
              <a:buFontTx/>
              <a:buChar char="-"/>
            </a:pPr>
            <a:r>
              <a:rPr lang="en-US" dirty="0"/>
              <a:t>Compositional </a:t>
            </a:r>
            <a:r>
              <a:rPr lang="en-US" dirty="0" err="1"/>
              <a:t>verficaction</a:t>
            </a:r>
            <a:r>
              <a:rPr lang="en-US" dirty="0"/>
              <a:t>, decompose properties of a system into properties of its components </a:t>
            </a:r>
            <a:r>
              <a:rPr lang="en-US" dirty="0">
                <a:sym typeface="Wingdings" panose="05000000000000000000" pitchFamily="2" charset="2"/>
              </a:rPr>
              <a:t> then model checking the components separately </a:t>
            </a:r>
          </a:p>
          <a:p>
            <a:pPr marL="171450" indent="-171450">
              <a:buFontTx/>
              <a:buChar char="-"/>
            </a:pPr>
            <a:endParaRPr lang="en-US" dirty="0">
              <a:sym typeface="Wingdings" panose="05000000000000000000" pitchFamily="2" charset="2"/>
            </a:endParaRPr>
          </a:p>
          <a:p>
            <a:pPr marL="171450" indent="-171450">
              <a:buFontTx/>
              <a:buChar char="-"/>
            </a:pPr>
            <a:endParaRPr lang="en-US"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Most autonomous systems use a model-based approach, not implemented in code.</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9F478626-A5A8-4F14-8967-E2D536FD10BD}" type="slidenum">
              <a:rPr lang="en-US" smtClean="0"/>
              <a:t>6</a:t>
            </a:fld>
            <a:endParaRPr lang="en-US"/>
          </a:p>
        </p:txBody>
      </p:sp>
    </p:spTree>
    <p:extLst>
      <p:ext uri="{BB962C8B-B14F-4D97-AF65-F5344CB8AC3E}">
        <p14:creationId xmlns:p14="http://schemas.microsoft.com/office/powerpoint/2010/main" val="82669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quote saw was that it may require more than a decade to develop a fundamental understanding of the theoretical principles and various ways that </a:t>
            </a:r>
            <a:r>
              <a:rPr lang="en-US" sz="1200" kern="1200" dirty="0" err="1">
                <a:solidFill>
                  <a:schemeClr val="tx1"/>
                </a:solidFill>
                <a:effectLst/>
                <a:latin typeface="+mn-lt"/>
                <a:ea typeface="+mn-ea"/>
                <a:cs typeface="+mn-cs"/>
              </a:rPr>
              <a:t>v&amp;v</a:t>
            </a:r>
            <a:r>
              <a:rPr lang="en-US" sz="1200" kern="1200" dirty="0">
                <a:solidFill>
                  <a:schemeClr val="tx1"/>
                </a:solidFill>
                <a:effectLst/>
                <a:latin typeface="+mn-lt"/>
                <a:ea typeface="+mn-ea"/>
                <a:cs typeface="+mn-cs"/>
              </a:rPr>
              <a:t> methods can be applied to autonomous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Goal of this slides is not to dive into a survey of current research in the area of V&amp;V for autonomous systems, but instead focus on four priorities: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Advancing the technologies used for the formal verification of autonomous systems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More robust simulation ability (like the previous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Breaking the “black box” of autonomous systems – better understanding the underlying architecture of a decision-making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Managing the uncertainty of systems through more approaches such as control envelops, such as mentioned on the previous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Formal methods, while there is significant potential for their application, the limited ease of use for non-experts and large state-spaces may limit their application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Will take a second to mention certain areas of research investment that will be critical for advancing V&amp;V of autonomous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Static analysis techniques assess code without execution, reducing the potential for dangerous operations that have to be checked by other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Model-checking efficiently checks that a model of a system satisfies all requirements, providing a robust way to catch system-level errors (e.g. concurrency, deadlocks,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Compositional verification – often referred to as a “divide and conquer” approach decomposes properties of a system into properties of its components. Components are model checked separately, guaranteeing the verification of the entire system if each component is verified</a:t>
            </a:r>
          </a:p>
          <a:p>
            <a:endParaRPr lang="en-US" dirty="0"/>
          </a:p>
        </p:txBody>
      </p:sp>
      <p:sp>
        <p:nvSpPr>
          <p:cNvPr id="4" name="Slide Number Placeholder 3"/>
          <p:cNvSpPr>
            <a:spLocks noGrp="1"/>
          </p:cNvSpPr>
          <p:nvPr>
            <p:ph type="sldNum" sz="quarter" idx="5"/>
          </p:nvPr>
        </p:nvSpPr>
        <p:spPr/>
        <p:txBody>
          <a:bodyPr/>
          <a:lstStyle/>
          <a:p>
            <a:fld id="{9F478626-A5A8-4F14-8967-E2D536FD10BD}" type="slidenum">
              <a:rPr lang="en-US" smtClean="0"/>
              <a:t>7</a:t>
            </a:fld>
            <a:endParaRPr lang="en-US"/>
          </a:p>
        </p:txBody>
      </p:sp>
    </p:spTree>
    <p:extLst>
      <p:ext uri="{BB962C8B-B14F-4D97-AF65-F5344CB8AC3E}">
        <p14:creationId xmlns:p14="http://schemas.microsoft.com/office/powerpoint/2010/main" val="98050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observations from the outcome of our analysis is that T&amp;E for autonomous systems is likely more of an incremental innovation than a disruption….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Planning must happen continuously and in parallel with execution</a:t>
            </a:r>
          </a:p>
          <a:p>
            <a:endParaRPr lang="en-US" dirty="0"/>
          </a:p>
          <a:p>
            <a:r>
              <a:rPr lang="en-US" dirty="0"/>
              <a:t>V&amp;V will require continued advancements in T&amp;E so that run-time architectures can constrain systems to a set of allowable, predictable, and recoverable behaviors that are integrated early in the development process</a:t>
            </a:r>
          </a:p>
          <a:p>
            <a:endParaRPr lang="en-US" dirty="0"/>
          </a:p>
          <a:p>
            <a:r>
              <a:rPr lang="en-US" dirty="0"/>
              <a:t>Testing methods will need to integrate development and operational testing and employ new ways to test the entire system</a:t>
            </a:r>
          </a:p>
          <a:p>
            <a:endParaRPr lang="en-US" dirty="0"/>
          </a:p>
          <a:p>
            <a:r>
              <a:rPr lang="en-US" dirty="0"/>
              <a:t>V&amp;V is also the long pole in the tent – many of the required technologies to deploy autonomy exist, but the ability to V&amp;V limits their deployment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478626-A5A8-4F14-8967-E2D536FD10BD}" type="slidenum">
              <a:rPr lang="en-US" smtClean="0"/>
              <a:t>8</a:t>
            </a:fld>
            <a:endParaRPr lang="en-US"/>
          </a:p>
        </p:txBody>
      </p:sp>
    </p:spTree>
    <p:extLst>
      <p:ext uri="{BB962C8B-B14F-4D97-AF65-F5344CB8AC3E}">
        <p14:creationId xmlns:p14="http://schemas.microsoft.com/office/powerpoint/2010/main" val="216568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goals was to forecast the future of large scale autonomy for the federal government by addressing a number of civilian, defense, and intelligence use cases; we also reviewed technologies that are enablers for autonomy at this scale.</a:t>
            </a:r>
          </a:p>
          <a:p>
            <a:endParaRPr lang="en-US" dirty="0"/>
          </a:p>
          <a:p>
            <a:r>
              <a:rPr lang="en-US" dirty="0"/>
              <a:t>Report is available now and is consumable as individual topic papers or as an entire volume.</a:t>
            </a:r>
          </a:p>
        </p:txBody>
      </p:sp>
      <p:sp>
        <p:nvSpPr>
          <p:cNvPr id="4" name="Slide Number Placeholder 3"/>
          <p:cNvSpPr>
            <a:spLocks noGrp="1"/>
          </p:cNvSpPr>
          <p:nvPr>
            <p:ph type="sldNum" sz="quarter" idx="5"/>
          </p:nvPr>
        </p:nvSpPr>
        <p:spPr/>
        <p:txBody>
          <a:bodyPr/>
          <a:lstStyle/>
          <a:p>
            <a:fld id="{9F478626-A5A8-4F14-8967-E2D536FD10BD}" type="slidenum">
              <a:rPr lang="en-US" smtClean="0"/>
              <a:t>9</a:t>
            </a:fld>
            <a:endParaRPr lang="en-US"/>
          </a:p>
        </p:txBody>
      </p:sp>
    </p:spTree>
    <p:extLst>
      <p:ext uri="{BB962C8B-B14F-4D97-AF65-F5344CB8AC3E}">
        <p14:creationId xmlns:p14="http://schemas.microsoft.com/office/powerpoint/2010/main" val="142810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457204" y="989410"/>
            <a:ext cx="4024371" cy="3334940"/>
          </a:xfrm>
        </p:spPr>
        <p:txBody>
          <a:bodyPr/>
          <a:lstStyle>
            <a:lvl1pPr>
              <a:buSzPct val="100000"/>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972" y="989410"/>
            <a:ext cx="4026005" cy="3334940"/>
          </a:xfrm>
        </p:spPr>
        <p:txBody>
          <a:bodyPr/>
          <a:lstStyle>
            <a:lvl1pPr>
              <a:buSzPct val="100000"/>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5001041"/>
      </p:ext>
    </p:extLst>
  </p:cSld>
  <p:clrMapOvr>
    <a:masterClrMapping/>
  </p:clrMapOvr>
  <p:transition>
    <p:cut/>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4" name="Rectangle 3"/>
          <p:cNvSpPr/>
          <p:nvPr userDrawn="1"/>
        </p:nvSpPr>
        <p:spPr bwMode="auto">
          <a:xfrm>
            <a:off x="0" y="0"/>
            <a:ext cx="9144000" cy="5143500"/>
          </a:xfrm>
          <a:prstGeom prst="rect">
            <a:avLst/>
          </a:prstGeom>
          <a:solidFill>
            <a:schemeClr val="bg1"/>
          </a:solid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378" rtl="0" eaLnBrk="0" fontAlgn="base" latinLnBrk="0" hangingPunct="0">
              <a:lnSpc>
                <a:spcPct val="100000"/>
              </a:lnSpc>
              <a:spcBef>
                <a:spcPct val="0"/>
              </a:spcBef>
              <a:spcAft>
                <a:spcPct val="0"/>
              </a:spcAft>
              <a:buClrTx/>
              <a:buSzTx/>
              <a:buFontTx/>
              <a:buNone/>
              <a:tabLst/>
            </a:pPr>
            <a:endParaRPr lang="en-US" sz="1800" err="1">
              <a:solidFill>
                <a:schemeClr val="bg1"/>
              </a:solidFill>
            </a:endParaRPr>
          </a:p>
        </p:txBody>
      </p:sp>
      <p:sp>
        <p:nvSpPr>
          <p:cNvPr id="3" name="Rectangle 5">
            <a:extLst>
              <a:ext uri="{FF2B5EF4-FFF2-40B4-BE49-F238E27FC236}">
                <a16:creationId xmlns:a16="http://schemas.microsoft.com/office/drawing/2014/main" id="{2A56E92D-3383-4CBC-813A-54DF0FC78337}"/>
              </a:ext>
            </a:extLst>
          </p:cNvPr>
          <p:cNvSpPr>
            <a:spLocks noChangeArrowheads="1"/>
          </p:cNvSpPr>
          <p:nvPr userDrawn="1"/>
        </p:nvSpPr>
        <p:spPr bwMode="auto">
          <a:xfrm>
            <a:off x="1814290" y="4895859"/>
            <a:ext cx="6212114" cy="115416"/>
          </a:xfrm>
          <a:prstGeom prst="rect">
            <a:avLst/>
          </a:prstGeom>
          <a:noFill/>
          <a:ln w="9525">
            <a:noFill/>
            <a:miter lim="800000"/>
            <a:headEnd/>
            <a:tailEnd/>
          </a:ln>
          <a:effectLst/>
        </p:spPr>
        <p:txBody>
          <a:bodyPr wrap="square" lIns="0" tIns="0" rIns="0" bIns="0">
            <a:spAutoFit/>
          </a:bodyPr>
          <a:lstStyle/>
          <a:p>
            <a:pPr algn="ctr" eaLnBrk="0" fontAlgn="base" hangingPunct="0">
              <a:spcBef>
                <a:spcPct val="0"/>
              </a:spcBef>
              <a:spcAft>
                <a:spcPct val="0"/>
              </a:spcAft>
            </a:pPr>
            <a:r>
              <a:rPr lang="en-US" sz="750" dirty="0">
                <a:solidFill>
                  <a:srgbClr val="000000"/>
                </a:solidFill>
              </a:rPr>
              <a:t>© 2019 Noblis, Inc.  |  </a:t>
            </a:r>
            <a:r>
              <a:rPr lang="en-US" sz="750" baseline="0" dirty="0">
                <a:solidFill>
                  <a:srgbClr val="000000"/>
                </a:solidFill>
              </a:rPr>
              <a:t>Proprietary  |  Approved for Distribution</a:t>
            </a:r>
            <a:endParaRPr lang="en-US" sz="788" dirty="0">
              <a:solidFill>
                <a:srgbClr val="000000"/>
              </a:solidFill>
            </a:endParaRPr>
          </a:p>
        </p:txBody>
      </p:sp>
    </p:spTree>
    <p:extLst>
      <p:ext uri="{BB962C8B-B14F-4D97-AF65-F5344CB8AC3E}">
        <p14:creationId xmlns:p14="http://schemas.microsoft.com/office/powerpoint/2010/main" val="356689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1 - Proprietary, Approved External">
    <p:spTree>
      <p:nvGrpSpPr>
        <p:cNvPr id="1" name=""/>
        <p:cNvGrpSpPr/>
        <p:nvPr/>
      </p:nvGrpSpPr>
      <p:grpSpPr>
        <a:xfrm>
          <a:off x="0" y="0"/>
          <a:ext cx="0" cy="0"/>
          <a:chOff x="0" y="0"/>
          <a:chExt cx="0" cy="0"/>
        </a:xfrm>
      </p:grpSpPr>
      <p:sp>
        <p:nvSpPr>
          <p:cNvPr id="2" name="Title 1"/>
          <p:cNvSpPr>
            <a:spLocks noGrp="1"/>
          </p:cNvSpPr>
          <p:nvPr>
            <p:ph type="title"/>
          </p:nvPr>
        </p:nvSpPr>
        <p:spPr>
          <a:xfrm>
            <a:off x="473149" y="76200"/>
            <a:ext cx="4479851" cy="742950"/>
          </a:xfrm>
        </p:spPr>
        <p:txBody>
          <a:bodyPr/>
          <a:lstStyle>
            <a:lvl1pPr algn="l">
              <a:defRPr/>
            </a:lvl1pPr>
          </a:lstStyle>
          <a:p>
            <a:r>
              <a:rPr lang="en-US" dirty="0"/>
              <a:t>Click to edit Master title style</a:t>
            </a:r>
          </a:p>
        </p:txBody>
      </p:sp>
      <p:sp>
        <p:nvSpPr>
          <p:cNvPr id="4" name="Content Placeholder 2"/>
          <p:cNvSpPr>
            <a:spLocks noGrp="1"/>
          </p:cNvSpPr>
          <p:nvPr>
            <p:ph idx="1"/>
          </p:nvPr>
        </p:nvSpPr>
        <p:spPr>
          <a:xfrm>
            <a:off x="457203" y="1099950"/>
            <a:ext cx="8232775" cy="3529200"/>
          </a:xfrm>
        </p:spPr>
        <p:txBody>
          <a:bodyPr/>
          <a:lstStyle>
            <a:lvl1pPr marL="342900" indent="-342900">
              <a:buSzPct val="100000"/>
              <a:buFont typeface="Arial" panose="020B0604020202020204" pitchFamily="34" charset="0"/>
              <a:buChar char="■"/>
              <a:defRPr sz="18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8581410"/>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6DF360-C498-4940-AA95-1D1C09C32CA4}"/>
              </a:ext>
            </a:extLst>
          </p:cNvPr>
          <p:cNvSpPr/>
          <p:nvPr userDrawn="1"/>
        </p:nvSpPr>
        <p:spPr bwMode="auto">
          <a:xfrm>
            <a:off x="0" y="-19050"/>
            <a:ext cx="9143999" cy="990600"/>
          </a:xfrm>
          <a:prstGeom prst="rect">
            <a:avLst/>
          </a:prstGeom>
          <a:solidFill>
            <a:srgbClr val="2E5B78"/>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400">
              <a:solidFill>
                <a:schemeClr val="bg1"/>
              </a:solidFill>
            </a:endParaRPr>
          </a:p>
        </p:txBody>
      </p:sp>
      <p:sp>
        <p:nvSpPr>
          <p:cNvPr id="153602" name="Rectangle 2"/>
          <p:cNvSpPr>
            <a:spLocks noGrp="1" noChangeArrowheads="1"/>
          </p:cNvSpPr>
          <p:nvPr>
            <p:ph type="title"/>
          </p:nvPr>
        </p:nvSpPr>
        <p:spPr bwMode="auto">
          <a:xfrm>
            <a:off x="473149" y="57150"/>
            <a:ext cx="4708451" cy="7429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03" name="Rectangle 3"/>
          <p:cNvSpPr>
            <a:spLocks noGrp="1" noChangeArrowheads="1"/>
          </p:cNvSpPr>
          <p:nvPr>
            <p:ph type="body" idx="1"/>
          </p:nvPr>
        </p:nvSpPr>
        <p:spPr bwMode="auto">
          <a:xfrm>
            <a:off x="457204" y="1065610"/>
            <a:ext cx="8232775" cy="35635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a:spLocks noChangeArrowheads="1"/>
          </p:cNvSpPr>
          <p:nvPr userDrawn="1"/>
        </p:nvSpPr>
        <p:spPr bwMode="auto">
          <a:xfrm>
            <a:off x="1814290" y="4895859"/>
            <a:ext cx="6212114" cy="115416"/>
          </a:xfrm>
          <a:prstGeom prst="rect">
            <a:avLst/>
          </a:prstGeom>
          <a:noFill/>
          <a:ln w="9525">
            <a:noFill/>
            <a:miter lim="800000"/>
            <a:headEnd/>
            <a:tailEnd/>
          </a:ln>
          <a:effectLst/>
        </p:spPr>
        <p:txBody>
          <a:bodyPr wrap="square" lIns="0" tIns="0" rIns="0" bIns="0">
            <a:spAutoFit/>
          </a:bodyPr>
          <a:lstStyle/>
          <a:p>
            <a:pPr algn="ctr" eaLnBrk="0" fontAlgn="base" hangingPunct="0">
              <a:spcBef>
                <a:spcPct val="0"/>
              </a:spcBef>
              <a:spcAft>
                <a:spcPct val="0"/>
              </a:spcAft>
            </a:pPr>
            <a:r>
              <a:rPr lang="en-US" sz="750" dirty="0">
                <a:solidFill>
                  <a:srgbClr val="000000"/>
                </a:solidFill>
              </a:rPr>
              <a:t>© 2019 Noblis, Inc.  |  </a:t>
            </a:r>
            <a:r>
              <a:rPr lang="en-US" sz="750" baseline="0" dirty="0">
                <a:solidFill>
                  <a:srgbClr val="000000"/>
                </a:solidFill>
              </a:rPr>
              <a:t>Proprietary  |  Approved for Distribution</a:t>
            </a:r>
            <a:endParaRPr lang="en-US" sz="788" dirty="0">
              <a:solidFill>
                <a:srgbClr val="000000"/>
              </a:solidFill>
            </a:endParaRPr>
          </a:p>
        </p:txBody>
      </p:sp>
      <p:sp>
        <p:nvSpPr>
          <p:cNvPr id="7" name="Rectangle 6">
            <a:extLst>
              <a:ext uri="{FF2B5EF4-FFF2-40B4-BE49-F238E27FC236}">
                <a16:creationId xmlns:a16="http://schemas.microsoft.com/office/drawing/2014/main" id="{2167578C-4CB4-4944-A8AA-FEE21F65FFF7}"/>
              </a:ext>
            </a:extLst>
          </p:cNvPr>
          <p:cNvSpPr/>
          <p:nvPr userDrawn="1"/>
        </p:nvSpPr>
        <p:spPr bwMode="auto">
          <a:xfrm flipV="1">
            <a:off x="0" y="5065892"/>
            <a:ext cx="9144000" cy="77608"/>
          </a:xfrm>
          <a:prstGeom prst="rect">
            <a:avLst/>
          </a:prstGeom>
          <a:solidFill>
            <a:srgbClr val="B5BA05"/>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a:solidFill>
                <a:srgbClr val="6185A2"/>
              </a:solidFill>
            </a:endParaRPr>
          </a:p>
        </p:txBody>
      </p:sp>
      <p:pic>
        <p:nvPicPr>
          <p:cNvPr id="1026" name="Picture 2" descr="Image result for noblis logo">
            <a:extLst>
              <a:ext uri="{FF2B5EF4-FFF2-40B4-BE49-F238E27FC236}">
                <a16:creationId xmlns:a16="http://schemas.microsoft.com/office/drawing/2014/main" id="{EA25AA97-8130-428C-9A08-1B25AD7B13B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99251" y="191965"/>
            <a:ext cx="1371600" cy="47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51298"/>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Lst>
  <p:transition>
    <p:cut/>
  </p:transition>
  <p:hf hdr="0" ftr="0" dt="0"/>
  <p:txStyles>
    <p:titleStyle>
      <a:lvl1pPr algn="ctr" rtl="0" eaLnBrk="1" fontAlgn="base" hangingPunct="1">
        <a:spcBef>
          <a:spcPct val="0"/>
        </a:spcBef>
        <a:spcAft>
          <a:spcPct val="0"/>
        </a:spcAft>
        <a:defRPr sz="2400" b="1" cap="none" spc="0">
          <a:ln>
            <a:noFill/>
          </a:ln>
          <a:solidFill>
            <a:schemeClr val="bg1"/>
          </a:solidFill>
          <a:effectLst/>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189" algn="l" rtl="0" eaLnBrk="1" fontAlgn="base" hangingPunct="1">
        <a:spcBef>
          <a:spcPct val="0"/>
        </a:spcBef>
        <a:spcAft>
          <a:spcPct val="0"/>
        </a:spcAft>
        <a:defRPr sz="2800" b="1">
          <a:solidFill>
            <a:schemeClr val="tx1"/>
          </a:solidFill>
          <a:latin typeface="Arial" charset="0"/>
        </a:defRPr>
      </a:lvl6pPr>
      <a:lvl7pPr marL="914378" algn="l" rtl="0" eaLnBrk="1" fontAlgn="base" hangingPunct="1">
        <a:spcBef>
          <a:spcPct val="0"/>
        </a:spcBef>
        <a:spcAft>
          <a:spcPct val="0"/>
        </a:spcAft>
        <a:defRPr sz="2800" b="1">
          <a:solidFill>
            <a:schemeClr val="tx1"/>
          </a:solidFill>
          <a:latin typeface="Arial" charset="0"/>
        </a:defRPr>
      </a:lvl7pPr>
      <a:lvl8pPr marL="1371566" algn="l" rtl="0" eaLnBrk="1" fontAlgn="base" hangingPunct="1">
        <a:spcBef>
          <a:spcPct val="0"/>
        </a:spcBef>
        <a:spcAft>
          <a:spcPct val="0"/>
        </a:spcAft>
        <a:defRPr sz="2800" b="1">
          <a:solidFill>
            <a:schemeClr val="tx1"/>
          </a:solidFill>
          <a:latin typeface="Arial" charset="0"/>
        </a:defRPr>
      </a:lvl8pPr>
      <a:lvl9pPr marL="1828754" algn="l" rtl="0" eaLnBrk="1" fontAlgn="base" hangingPunct="1">
        <a:spcBef>
          <a:spcPct val="0"/>
        </a:spcBef>
        <a:spcAft>
          <a:spcPct val="0"/>
        </a:spcAft>
        <a:defRPr sz="2800" b="1">
          <a:solidFill>
            <a:schemeClr val="tx1"/>
          </a:solidFill>
          <a:latin typeface="Arial" charset="0"/>
        </a:defRPr>
      </a:lvl9pPr>
    </p:titleStyle>
    <p:bodyStyle>
      <a:lvl1pPr marL="342892" indent="-342892" algn="l" rtl="0" eaLnBrk="1" fontAlgn="base" hangingPunct="1">
        <a:spcBef>
          <a:spcPct val="20000"/>
        </a:spcBef>
        <a:spcAft>
          <a:spcPct val="0"/>
        </a:spcAft>
        <a:buClr>
          <a:schemeClr val="tx2"/>
        </a:buClr>
        <a:buSzPct val="115000"/>
        <a:buFont typeface="Arial" pitchFamily="34" charset="0"/>
        <a:buChar char="■"/>
        <a:defRPr>
          <a:solidFill>
            <a:schemeClr val="tx1"/>
          </a:solidFill>
          <a:latin typeface="+mn-lt"/>
          <a:ea typeface="+mn-ea"/>
          <a:cs typeface="+mn-cs"/>
        </a:defRPr>
      </a:lvl1pPr>
      <a:lvl2pPr marL="742931" indent="-285743" algn="l" rtl="0" eaLnBrk="1" fontAlgn="base" hangingPunct="1">
        <a:spcBef>
          <a:spcPct val="20000"/>
        </a:spcBef>
        <a:spcAft>
          <a:spcPct val="0"/>
        </a:spcAft>
        <a:buClr>
          <a:schemeClr val="tx2"/>
        </a:buClr>
        <a:buSzPct val="140000"/>
        <a:buFont typeface="Wingdings" panose="05000000000000000000" pitchFamily="2" charset="2"/>
        <a:buChar char="§"/>
        <a:defRPr sz="1600">
          <a:solidFill>
            <a:schemeClr val="tx1"/>
          </a:solidFill>
          <a:latin typeface="+mn-lt"/>
        </a:defRPr>
      </a:lvl2pPr>
      <a:lvl3pPr marL="1142972" indent="-228594" algn="l" rtl="0" eaLnBrk="1" fontAlgn="base" hangingPunct="1">
        <a:spcBef>
          <a:spcPct val="20000"/>
        </a:spcBef>
        <a:spcAft>
          <a:spcPct val="0"/>
        </a:spcAft>
        <a:buClr>
          <a:schemeClr val="tx2"/>
        </a:buClr>
        <a:buSzPct val="110000"/>
        <a:buFont typeface="Wingdings" panose="05000000000000000000" pitchFamily="2" charset="2"/>
        <a:buChar char="§"/>
        <a:defRPr sz="1600">
          <a:solidFill>
            <a:schemeClr val="tx1"/>
          </a:solidFill>
          <a:latin typeface="+mn-lt"/>
        </a:defRPr>
      </a:lvl3pPr>
      <a:lvl4pPr marL="1600160" indent="-228594" algn="l" rtl="0" eaLnBrk="1" fontAlgn="base" hangingPunct="1">
        <a:spcBef>
          <a:spcPct val="20000"/>
        </a:spcBef>
        <a:spcAft>
          <a:spcPct val="0"/>
        </a:spcAft>
        <a:buClr>
          <a:schemeClr val="tx2"/>
        </a:buClr>
        <a:buSzPct val="90000"/>
        <a:buFont typeface="Wingdings" panose="05000000000000000000" pitchFamily="2" charset="2"/>
        <a:buChar char="§"/>
        <a:defRPr sz="1600">
          <a:solidFill>
            <a:schemeClr val="tx1"/>
          </a:solidFill>
          <a:latin typeface="+mn-lt"/>
        </a:defRPr>
      </a:lvl4pPr>
      <a:lvl5pPr marL="2057348" indent="-228594" algn="l" rtl="0" eaLnBrk="1" fontAlgn="base" hangingPunct="1">
        <a:spcBef>
          <a:spcPct val="20000"/>
        </a:spcBef>
        <a:spcAft>
          <a:spcPct val="0"/>
        </a:spcAft>
        <a:buClr>
          <a:schemeClr val="tx2"/>
        </a:buClr>
        <a:buSzPct val="100000"/>
        <a:buFont typeface="Wingdings" panose="05000000000000000000" pitchFamily="2" charset="2"/>
        <a:buChar char="§"/>
        <a:defRPr sz="1600">
          <a:solidFill>
            <a:schemeClr val="tx1"/>
          </a:solidFill>
          <a:latin typeface="+mn-lt"/>
        </a:defRPr>
      </a:lvl5pPr>
      <a:lvl6pPr marL="2514537" indent="-228594" algn="l" rtl="0" eaLnBrk="1" fontAlgn="base" hangingPunct="1">
        <a:spcBef>
          <a:spcPct val="20000"/>
        </a:spcBef>
        <a:spcAft>
          <a:spcPct val="0"/>
        </a:spcAft>
        <a:buChar char="»"/>
        <a:defRPr sz="1600">
          <a:solidFill>
            <a:schemeClr val="tx1"/>
          </a:solidFill>
          <a:latin typeface="+mn-lt"/>
        </a:defRPr>
      </a:lvl6pPr>
      <a:lvl7pPr marL="2971726" indent="-228594" algn="l" rtl="0" eaLnBrk="1" fontAlgn="base" hangingPunct="1">
        <a:spcBef>
          <a:spcPct val="20000"/>
        </a:spcBef>
        <a:spcAft>
          <a:spcPct val="0"/>
        </a:spcAft>
        <a:buChar char="»"/>
        <a:defRPr sz="1600">
          <a:solidFill>
            <a:schemeClr val="tx1"/>
          </a:solidFill>
          <a:latin typeface="+mn-lt"/>
        </a:defRPr>
      </a:lvl7pPr>
      <a:lvl8pPr marL="3428915" indent="-228594" algn="l" rtl="0" eaLnBrk="1" fontAlgn="base" hangingPunct="1">
        <a:spcBef>
          <a:spcPct val="20000"/>
        </a:spcBef>
        <a:spcAft>
          <a:spcPct val="0"/>
        </a:spcAft>
        <a:buChar char="»"/>
        <a:defRPr sz="1600">
          <a:solidFill>
            <a:schemeClr val="tx1"/>
          </a:solidFill>
          <a:latin typeface="+mn-lt"/>
        </a:defRPr>
      </a:lvl8pPr>
      <a:lvl9pPr marL="3886103" indent="-228594"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9D9D85D7-F722-4D97-B6C0-BD980092E8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 b="15099"/>
          <a:stretch/>
        </p:blipFill>
        <p:spPr>
          <a:xfrm>
            <a:off x="0" y="-19050"/>
            <a:ext cx="9144000" cy="4781551"/>
          </a:xfrm>
          <a:prstGeom prst="rect">
            <a:avLst/>
          </a:prstGeom>
        </p:spPr>
      </p:pic>
      <p:sp>
        <p:nvSpPr>
          <p:cNvPr id="6" name="Rectangle 5">
            <a:extLst>
              <a:ext uri="{FF2B5EF4-FFF2-40B4-BE49-F238E27FC236}">
                <a16:creationId xmlns:a16="http://schemas.microsoft.com/office/drawing/2014/main" id="{4FBB0C14-1DD5-437C-AE7F-028687AAD6EA}"/>
              </a:ext>
            </a:extLst>
          </p:cNvPr>
          <p:cNvSpPr/>
          <p:nvPr/>
        </p:nvSpPr>
        <p:spPr>
          <a:xfrm>
            <a:off x="381000" y="590550"/>
            <a:ext cx="4271341" cy="31904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700" dirty="0">
              <a:solidFill>
                <a:schemeClr val="tx1"/>
              </a:solidFill>
            </a:endParaRPr>
          </a:p>
          <a:p>
            <a:endParaRPr lang="en-US" sz="1500" i="1" dirty="0">
              <a:solidFill>
                <a:schemeClr val="tx1"/>
              </a:solidFill>
            </a:endParaRPr>
          </a:p>
          <a:p>
            <a:r>
              <a:rPr lang="en-US" sz="1500" i="1" dirty="0">
                <a:solidFill>
                  <a:schemeClr val="tx1"/>
                </a:solidFill>
              </a:rPr>
              <a:t>   </a:t>
            </a:r>
          </a:p>
          <a:p>
            <a:endParaRPr lang="en-US" sz="1500" i="1" dirty="0">
              <a:solidFill>
                <a:schemeClr val="tx1"/>
              </a:solidFill>
            </a:endParaRPr>
          </a:p>
          <a:p>
            <a:r>
              <a:rPr lang="en-US" sz="1500" i="1" dirty="0">
                <a:solidFill>
                  <a:schemeClr val="tx1"/>
                </a:solidFill>
              </a:rPr>
              <a:t>   </a:t>
            </a:r>
          </a:p>
          <a:p>
            <a:endParaRPr lang="en-US" sz="1500" b="1" dirty="0">
              <a:solidFill>
                <a:schemeClr val="tx1"/>
              </a:solidFill>
            </a:endParaRPr>
          </a:p>
          <a:p>
            <a:r>
              <a:rPr lang="en-US" sz="1500" b="1" dirty="0">
                <a:solidFill>
                  <a:srgbClr val="2E5B78"/>
                </a:solidFill>
              </a:rPr>
              <a:t>Matthew Monaco</a:t>
            </a:r>
            <a:r>
              <a:rPr lang="en-US" sz="1500" dirty="0">
                <a:solidFill>
                  <a:srgbClr val="2E5B78"/>
                </a:solidFill>
              </a:rPr>
              <a:t>, Director</a:t>
            </a:r>
          </a:p>
          <a:p>
            <a:r>
              <a:rPr lang="en-US" sz="1500" dirty="0">
                <a:solidFill>
                  <a:srgbClr val="2E5B78"/>
                </a:solidFill>
              </a:rPr>
              <a:t>Aerospace Mission Solutions</a:t>
            </a:r>
          </a:p>
          <a:p>
            <a:endParaRPr lang="en-US" sz="1500" i="1" dirty="0">
              <a:solidFill>
                <a:schemeClr val="tx1"/>
              </a:solidFill>
            </a:endParaRPr>
          </a:p>
          <a:p>
            <a:endParaRPr lang="en-US" sz="1500" dirty="0">
              <a:solidFill>
                <a:schemeClr val="tx1"/>
              </a:solidFill>
            </a:endParaRPr>
          </a:p>
        </p:txBody>
      </p:sp>
      <p:sp>
        <p:nvSpPr>
          <p:cNvPr id="7" name="Rectangle 6">
            <a:extLst>
              <a:ext uri="{FF2B5EF4-FFF2-40B4-BE49-F238E27FC236}">
                <a16:creationId xmlns:a16="http://schemas.microsoft.com/office/drawing/2014/main" id="{512BE8CA-96FE-4DA2-B5D6-49DAAC497AC2}"/>
              </a:ext>
            </a:extLst>
          </p:cNvPr>
          <p:cNvSpPr/>
          <p:nvPr/>
        </p:nvSpPr>
        <p:spPr>
          <a:xfrm>
            <a:off x="357084" y="713165"/>
            <a:ext cx="4134465" cy="1338828"/>
          </a:xfrm>
          <a:prstGeom prst="rect">
            <a:avLst/>
          </a:prstGeom>
        </p:spPr>
        <p:txBody>
          <a:bodyPr wrap="none">
            <a:spAutoFit/>
          </a:bodyPr>
          <a:lstStyle/>
          <a:p>
            <a:r>
              <a:rPr lang="en-US" sz="2700" b="1" dirty="0">
                <a:solidFill>
                  <a:srgbClr val="2E5B78"/>
                </a:solidFill>
              </a:rPr>
              <a:t>Ensuring Resiliency in </a:t>
            </a:r>
          </a:p>
          <a:p>
            <a:r>
              <a:rPr lang="en-US" sz="2700" b="1" dirty="0">
                <a:solidFill>
                  <a:srgbClr val="2E5B78"/>
                </a:solidFill>
              </a:rPr>
              <a:t>Autonomous Systems </a:t>
            </a:r>
          </a:p>
          <a:p>
            <a:r>
              <a:rPr lang="en-US" sz="2700" b="1" dirty="0">
                <a:solidFill>
                  <a:srgbClr val="2E5B78"/>
                </a:solidFill>
              </a:rPr>
              <a:t>Through Advanced V&amp;V</a:t>
            </a:r>
          </a:p>
        </p:txBody>
      </p:sp>
    </p:spTree>
    <p:extLst>
      <p:ext uri="{BB962C8B-B14F-4D97-AF65-F5344CB8AC3E}">
        <p14:creationId xmlns:p14="http://schemas.microsoft.com/office/powerpoint/2010/main" val="336433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A picture containing sky&#10;&#10;Description automatically generated">
            <a:extLst>
              <a:ext uri="{FF2B5EF4-FFF2-40B4-BE49-F238E27FC236}">
                <a16:creationId xmlns:a16="http://schemas.microsoft.com/office/drawing/2014/main" id="{3B3EEC09-FDC6-4717-A546-C9FA7F6E70E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430" t="9697" r="29680" b="27696"/>
          <a:stretch/>
        </p:blipFill>
        <p:spPr bwMode="auto">
          <a:xfrm>
            <a:off x="0" y="889254"/>
            <a:ext cx="9158068" cy="3968496"/>
          </a:xfrm>
          <a:prstGeom prst="rect">
            <a:avLst/>
          </a:prstGeom>
          <a:noFill/>
          <a:ln w="9525">
            <a:noFill/>
            <a:miter lim="800000"/>
            <a:headEnd/>
            <a:tailEnd/>
          </a:ln>
          <a:effectLst/>
        </p:spPr>
      </p:pic>
      <p:sp>
        <p:nvSpPr>
          <p:cNvPr id="11" name="Rectangle 10">
            <a:extLst>
              <a:ext uri="{FF2B5EF4-FFF2-40B4-BE49-F238E27FC236}">
                <a16:creationId xmlns:a16="http://schemas.microsoft.com/office/drawing/2014/main" id="{C8415F3D-936E-4949-B7DA-98EF74EEDE5D}"/>
              </a:ext>
            </a:extLst>
          </p:cNvPr>
          <p:cNvSpPr/>
          <p:nvPr/>
        </p:nvSpPr>
        <p:spPr bwMode="auto">
          <a:xfrm>
            <a:off x="0" y="871350"/>
            <a:ext cx="9158068" cy="3986400"/>
          </a:xfrm>
          <a:prstGeom prst="rect">
            <a:avLst/>
          </a:prstGeom>
          <a:gradFill>
            <a:gsLst>
              <a:gs pos="0">
                <a:srgbClr val="FFFFFF">
                  <a:alpha val="0"/>
                </a:srgbClr>
              </a:gs>
              <a:gs pos="21000">
                <a:schemeClr val="bg1">
                  <a:alpha val="79000"/>
                  <a:lumMod val="100000"/>
                </a:schemeClr>
              </a:gs>
              <a:gs pos="100000">
                <a:srgbClr val="FFFFFF"/>
              </a:gs>
              <a:gs pos="44000">
                <a:schemeClr val="bg1"/>
              </a:gs>
            </a:gsLst>
            <a:lin ang="0" scaled="1"/>
          </a:gra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2" name="Title 1">
            <a:extLst>
              <a:ext uri="{FF2B5EF4-FFF2-40B4-BE49-F238E27FC236}">
                <a16:creationId xmlns:a16="http://schemas.microsoft.com/office/drawing/2014/main" id="{61CCCFA1-5544-9444-9757-73D516849962}"/>
              </a:ext>
            </a:extLst>
          </p:cNvPr>
          <p:cNvSpPr>
            <a:spLocks noGrp="1"/>
          </p:cNvSpPr>
          <p:nvPr>
            <p:ph type="title"/>
          </p:nvPr>
        </p:nvSpPr>
        <p:spPr/>
        <p:txBody>
          <a:bodyPr/>
          <a:lstStyle/>
          <a:p>
            <a:r>
              <a:rPr lang="en-US" dirty="0"/>
              <a:t>Autonomous Systems at Scale</a:t>
            </a:r>
          </a:p>
        </p:txBody>
      </p:sp>
      <p:sp>
        <p:nvSpPr>
          <p:cNvPr id="13" name="Content Placeholder 12">
            <a:extLst>
              <a:ext uri="{FF2B5EF4-FFF2-40B4-BE49-F238E27FC236}">
                <a16:creationId xmlns:a16="http://schemas.microsoft.com/office/drawing/2014/main" id="{BA411309-5DE4-43B7-9320-556665F47387}"/>
              </a:ext>
            </a:extLst>
          </p:cNvPr>
          <p:cNvSpPr>
            <a:spLocks noGrp="1"/>
          </p:cNvSpPr>
          <p:nvPr>
            <p:ph idx="1"/>
          </p:nvPr>
        </p:nvSpPr>
        <p:spPr>
          <a:xfrm>
            <a:off x="3044822" y="1200150"/>
            <a:ext cx="5794378" cy="3529200"/>
          </a:xfrm>
        </p:spPr>
        <p:txBody>
          <a:bodyPr/>
          <a:lstStyle/>
          <a:p>
            <a:pPr marL="0" indent="0">
              <a:buNone/>
            </a:pPr>
            <a:r>
              <a:rPr lang="en-US" sz="1600" b="1" dirty="0">
                <a:solidFill>
                  <a:srgbClr val="C1CD23"/>
                </a:solidFill>
              </a:rPr>
              <a:t>Multiple, Heterogenous Machines </a:t>
            </a:r>
            <a:r>
              <a:rPr lang="en-US" sz="1600" dirty="0"/>
              <a:t>— Differing in size, capability, mobility, sensing and compute power; Each assigned a specific task based on system objectives.</a:t>
            </a:r>
          </a:p>
          <a:p>
            <a:pPr marL="0" indent="0">
              <a:buNone/>
            </a:pPr>
            <a:endParaRPr lang="en-US" sz="400" b="1" dirty="0">
              <a:solidFill>
                <a:srgbClr val="C1CD23"/>
              </a:solidFill>
            </a:endParaRPr>
          </a:p>
          <a:p>
            <a:pPr marL="0" indent="0">
              <a:buNone/>
            </a:pPr>
            <a:r>
              <a:rPr lang="en-US" sz="1600" b="1" dirty="0">
                <a:solidFill>
                  <a:srgbClr val="C1CD23"/>
                </a:solidFill>
              </a:rPr>
              <a:t>Connected (wirelessly) </a:t>
            </a:r>
            <a:r>
              <a:rPr lang="en-US" sz="1600" dirty="0"/>
              <a:t>— Enables coordination and information sharing; communications may not be ubiquitous, and some machines spend time outside of communication range.</a:t>
            </a:r>
          </a:p>
          <a:p>
            <a:pPr marL="0" indent="0">
              <a:buNone/>
            </a:pPr>
            <a:endParaRPr lang="en-US" sz="400" b="1" dirty="0">
              <a:solidFill>
                <a:srgbClr val="C1CD23"/>
              </a:solidFill>
            </a:endParaRPr>
          </a:p>
          <a:p>
            <a:pPr marL="0" indent="0">
              <a:buNone/>
            </a:pPr>
            <a:r>
              <a:rPr lang="en-US" sz="1600" b="1" dirty="0">
                <a:solidFill>
                  <a:srgbClr val="C1CD23"/>
                </a:solidFill>
              </a:rPr>
              <a:t>Self-Organizing</a:t>
            </a:r>
            <a:r>
              <a:rPr lang="en-US" sz="1600" dirty="0"/>
              <a:t> — Capable of some level of independent adaptation to events in their environment without direct human intervention. This self-organizing capability augments one or more human controllers who set higher level objectives for the system.</a:t>
            </a:r>
          </a:p>
          <a:p>
            <a:endParaRPr lang="en-US" dirty="0"/>
          </a:p>
        </p:txBody>
      </p:sp>
    </p:spTree>
    <p:extLst>
      <p:ext uri="{BB962C8B-B14F-4D97-AF65-F5344CB8AC3E}">
        <p14:creationId xmlns:p14="http://schemas.microsoft.com/office/powerpoint/2010/main" val="2316588496"/>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able, cake, indoor&#10;&#10;Description automatically generated">
            <a:extLst>
              <a:ext uri="{FF2B5EF4-FFF2-40B4-BE49-F238E27FC236}">
                <a16:creationId xmlns:a16="http://schemas.microsoft.com/office/drawing/2014/main" id="{76173051-93B4-48CB-8DBD-179B3667850B}"/>
              </a:ext>
            </a:extLst>
          </p:cNvPr>
          <p:cNvPicPr>
            <a:picLocks noChangeAspect="1"/>
          </p:cNvPicPr>
          <p:nvPr/>
        </p:nvPicPr>
        <p:blipFill rotWithShape="1">
          <a:blip r:embed="rId3">
            <a:extLst>
              <a:ext uri="{28A0092B-C50C-407E-A947-70E740481C1C}">
                <a14:useLocalDpi xmlns:a14="http://schemas.microsoft.com/office/drawing/2010/main" val="0"/>
              </a:ext>
            </a:extLst>
          </a:blip>
          <a:srcRect l="8621" t="40055" r="8621" b="23607"/>
          <a:stretch/>
        </p:blipFill>
        <p:spPr>
          <a:xfrm>
            <a:off x="-1" y="971550"/>
            <a:ext cx="9144001" cy="3810000"/>
          </a:xfrm>
          <a:prstGeom prst="rect">
            <a:avLst/>
          </a:prstGeom>
        </p:spPr>
      </p:pic>
      <p:sp>
        <p:nvSpPr>
          <p:cNvPr id="28" name="Rectangle 27">
            <a:extLst>
              <a:ext uri="{FF2B5EF4-FFF2-40B4-BE49-F238E27FC236}">
                <a16:creationId xmlns:a16="http://schemas.microsoft.com/office/drawing/2014/main" id="{388F138B-ABC4-4C48-936C-7694B96AB7F2}"/>
              </a:ext>
            </a:extLst>
          </p:cNvPr>
          <p:cNvSpPr/>
          <p:nvPr/>
        </p:nvSpPr>
        <p:spPr bwMode="auto">
          <a:xfrm>
            <a:off x="0" y="971550"/>
            <a:ext cx="9144001" cy="3810000"/>
          </a:xfrm>
          <a:prstGeom prst="rect">
            <a:avLst/>
          </a:prstGeom>
          <a:solidFill>
            <a:srgbClr val="2E5B78">
              <a:alpha val="80000"/>
            </a:srgb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2" name="Title 1">
            <a:extLst>
              <a:ext uri="{FF2B5EF4-FFF2-40B4-BE49-F238E27FC236}">
                <a16:creationId xmlns:a16="http://schemas.microsoft.com/office/drawing/2014/main" id="{1F55C854-67ED-434A-82C9-0E1EC023F727}"/>
              </a:ext>
            </a:extLst>
          </p:cNvPr>
          <p:cNvSpPr>
            <a:spLocks noGrp="1"/>
          </p:cNvSpPr>
          <p:nvPr>
            <p:ph type="title"/>
          </p:nvPr>
        </p:nvSpPr>
        <p:spPr/>
        <p:txBody>
          <a:bodyPr/>
          <a:lstStyle/>
          <a:p>
            <a:r>
              <a:rPr lang="en-US" dirty="0"/>
              <a:t>A Model for the Implementation of Autonomy </a:t>
            </a:r>
          </a:p>
        </p:txBody>
      </p:sp>
      <p:sp>
        <p:nvSpPr>
          <p:cNvPr id="11" name="Rectangle 10">
            <a:extLst>
              <a:ext uri="{FF2B5EF4-FFF2-40B4-BE49-F238E27FC236}">
                <a16:creationId xmlns:a16="http://schemas.microsoft.com/office/drawing/2014/main" id="{80142301-9176-4FFF-B0EA-44CD382B0EC1}"/>
              </a:ext>
            </a:extLst>
          </p:cNvPr>
          <p:cNvSpPr/>
          <p:nvPr/>
        </p:nvSpPr>
        <p:spPr>
          <a:xfrm>
            <a:off x="563880" y="2050311"/>
            <a:ext cx="2103120" cy="757130"/>
          </a:xfrm>
          <a:prstGeom prst="rect">
            <a:avLst/>
          </a:prstGeom>
        </p:spPr>
        <p:txBody>
          <a:bodyPr wrap="square">
            <a:noAutofit/>
          </a:bodyPr>
          <a:lstStyle/>
          <a:p>
            <a:pPr lvl="0" algn="ctr" defTabSz="2178050">
              <a:lnSpc>
                <a:spcPct val="90000"/>
              </a:lnSpc>
              <a:spcBef>
                <a:spcPct val="0"/>
              </a:spcBef>
              <a:spcAft>
                <a:spcPct val="35000"/>
              </a:spcAft>
            </a:pPr>
            <a:r>
              <a:rPr lang="en-US" sz="1600" b="1" dirty="0">
                <a:solidFill>
                  <a:schemeClr val="bg1"/>
                </a:solidFill>
              </a:rPr>
              <a:t>Low-End Functionality in Bounded Envelope</a:t>
            </a:r>
          </a:p>
        </p:txBody>
      </p:sp>
      <p:sp>
        <p:nvSpPr>
          <p:cNvPr id="13" name="Rectangle 12">
            <a:extLst>
              <a:ext uri="{FF2B5EF4-FFF2-40B4-BE49-F238E27FC236}">
                <a16:creationId xmlns:a16="http://schemas.microsoft.com/office/drawing/2014/main" id="{A68A0063-A9F6-4D37-A60E-1E76A1549A8D}"/>
              </a:ext>
            </a:extLst>
          </p:cNvPr>
          <p:cNvSpPr/>
          <p:nvPr/>
        </p:nvSpPr>
        <p:spPr>
          <a:xfrm>
            <a:off x="6888480" y="2014264"/>
            <a:ext cx="2103120" cy="830997"/>
          </a:xfrm>
          <a:prstGeom prst="rect">
            <a:avLst/>
          </a:prstGeom>
        </p:spPr>
        <p:txBody>
          <a:bodyPr wrap="square">
            <a:noAutofit/>
          </a:bodyPr>
          <a:lstStyle/>
          <a:p>
            <a:pPr algn="ctr"/>
            <a:r>
              <a:rPr lang="en-US" sz="1600" b="1" dirty="0">
                <a:solidFill>
                  <a:schemeClr val="bg1"/>
                </a:solidFill>
                <a:ea typeface="Calibri" panose="020F0502020204030204" pitchFamily="34" charset="0"/>
                <a:cs typeface="Times New Roman" panose="02020603050405020304" pitchFamily="18" charset="0"/>
              </a:rPr>
              <a:t>System-Wide Autonomous Functionality</a:t>
            </a:r>
          </a:p>
        </p:txBody>
      </p:sp>
      <p:sp>
        <p:nvSpPr>
          <p:cNvPr id="14" name="Rectangle 13">
            <a:extLst>
              <a:ext uri="{FF2B5EF4-FFF2-40B4-BE49-F238E27FC236}">
                <a16:creationId xmlns:a16="http://schemas.microsoft.com/office/drawing/2014/main" id="{23A4203B-3828-49BF-A324-FD98E6BE85F9}"/>
              </a:ext>
            </a:extLst>
          </p:cNvPr>
          <p:cNvSpPr/>
          <p:nvPr/>
        </p:nvSpPr>
        <p:spPr>
          <a:xfrm>
            <a:off x="3657600" y="2051198"/>
            <a:ext cx="2194560" cy="757130"/>
          </a:xfrm>
          <a:prstGeom prst="rect">
            <a:avLst/>
          </a:prstGeom>
        </p:spPr>
        <p:txBody>
          <a:bodyPr wrap="square">
            <a:noAutofit/>
          </a:bodyPr>
          <a:lstStyle/>
          <a:p>
            <a:pPr lvl="0" algn="ctr" defTabSz="2178050">
              <a:lnSpc>
                <a:spcPct val="90000"/>
              </a:lnSpc>
              <a:spcBef>
                <a:spcPct val="0"/>
              </a:spcBef>
              <a:spcAft>
                <a:spcPct val="35000"/>
              </a:spcAft>
            </a:pPr>
            <a:r>
              <a:rPr lang="en-US" sz="1600" b="1" dirty="0">
                <a:solidFill>
                  <a:schemeClr val="bg1"/>
                </a:solidFill>
              </a:rPr>
              <a:t>High-Level Functionality Hand-in-Hand with Human</a:t>
            </a:r>
          </a:p>
        </p:txBody>
      </p:sp>
      <p:cxnSp>
        <p:nvCxnSpPr>
          <p:cNvPr id="16" name="Straight Arrow Connector 15">
            <a:extLst>
              <a:ext uri="{FF2B5EF4-FFF2-40B4-BE49-F238E27FC236}">
                <a16:creationId xmlns:a16="http://schemas.microsoft.com/office/drawing/2014/main" id="{2D156812-96E2-47B3-BB87-CDEA5F40B067}"/>
              </a:ext>
            </a:extLst>
          </p:cNvPr>
          <p:cNvCxnSpPr>
            <a:cxnSpLocks/>
            <a:endCxn id="14" idx="1"/>
          </p:cNvCxnSpPr>
          <p:nvPr/>
        </p:nvCxnSpPr>
        <p:spPr bwMode="auto">
          <a:xfrm>
            <a:off x="2651760" y="2429762"/>
            <a:ext cx="1005840" cy="1"/>
          </a:xfrm>
          <a:prstGeom prst="straightConnector1">
            <a:avLst/>
          </a:prstGeom>
          <a:solidFill>
            <a:schemeClr val="bg1"/>
          </a:solidFill>
          <a:ln w="38100" cap="flat" cmpd="sng" algn="ctr">
            <a:solidFill>
              <a:schemeClr val="bg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D4B37A30-1E9F-41AE-82B5-031D44B7C76C}"/>
              </a:ext>
            </a:extLst>
          </p:cNvPr>
          <p:cNvCxnSpPr>
            <a:cxnSpLocks/>
          </p:cNvCxnSpPr>
          <p:nvPr/>
        </p:nvCxnSpPr>
        <p:spPr bwMode="auto">
          <a:xfrm>
            <a:off x="5852160" y="2429762"/>
            <a:ext cx="1234440" cy="1"/>
          </a:xfrm>
          <a:prstGeom prst="straightConnector1">
            <a:avLst/>
          </a:prstGeom>
          <a:solidFill>
            <a:schemeClr val="bg1"/>
          </a:solidFill>
          <a:ln w="38100" cap="flat" cmpd="sng" algn="ctr">
            <a:solidFill>
              <a:schemeClr val="bg1"/>
            </a:solidFill>
            <a:prstDash val="solid"/>
            <a:round/>
            <a:headEnd type="none" w="med" len="med"/>
            <a:tailEnd type="triangle"/>
          </a:ln>
          <a:effectLst/>
        </p:spPr>
      </p:cxnSp>
      <p:sp>
        <p:nvSpPr>
          <p:cNvPr id="30" name="Arrow: Right 29">
            <a:extLst>
              <a:ext uri="{FF2B5EF4-FFF2-40B4-BE49-F238E27FC236}">
                <a16:creationId xmlns:a16="http://schemas.microsoft.com/office/drawing/2014/main" id="{6D56D2CC-6A15-4AD7-974C-38353CB04C9B}"/>
              </a:ext>
            </a:extLst>
          </p:cNvPr>
          <p:cNvSpPr/>
          <p:nvPr/>
        </p:nvSpPr>
        <p:spPr bwMode="auto">
          <a:xfrm>
            <a:off x="685800" y="2997661"/>
            <a:ext cx="7848600" cy="488489"/>
          </a:xfrm>
          <a:prstGeom prst="rightArrow">
            <a:avLst>
              <a:gd name="adj1" fmla="val 77907"/>
              <a:gd name="adj2" fmla="val 50000"/>
            </a:avLst>
          </a:prstGeom>
          <a:solidFill>
            <a:srgbClr val="C1CD23"/>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Confidence in System Grows with Users and General Public</a:t>
            </a:r>
          </a:p>
        </p:txBody>
      </p:sp>
    </p:spTree>
    <p:extLst>
      <p:ext uri="{BB962C8B-B14F-4D97-AF65-F5344CB8AC3E}">
        <p14:creationId xmlns:p14="http://schemas.microsoft.com/office/powerpoint/2010/main" val="2087899311"/>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F1620-B645-439A-9A44-D977D7FFAC56}"/>
              </a:ext>
            </a:extLst>
          </p:cNvPr>
          <p:cNvSpPr>
            <a:spLocks noGrp="1"/>
          </p:cNvSpPr>
          <p:nvPr>
            <p:ph type="title"/>
          </p:nvPr>
        </p:nvSpPr>
        <p:spPr/>
        <p:txBody>
          <a:bodyPr/>
          <a:lstStyle/>
          <a:p>
            <a:r>
              <a:rPr lang="en-US" dirty="0"/>
              <a:t>Resiliency Challenges in Autonomy</a:t>
            </a:r>
          </a:p>
        </p:txBody>
      </p:sp>
      <p:pic>
        <p:nvPicPr>
          <p:cNvPr id="4" name="Picture 3" descr="A picture containing indoor, table&#10;&#10;Description automatically generated">
            <a:extLst>
              <a:ext uri="{FF2B5EF4-FFF2-40B4-BE49-F238E27FC236}">
                <a16:creationId xmlns:a16="http://schemas.microsoft.com/office/drawing/2014/main" id="{4F673923-7D4E-4CA5-B79A-BB542D4ECC6B}"/>
              </a:ext>
            </a:extLst>
          </p:cNvPr>
          <p:cNvPicPr>
            <a:picLocks noChangeAspect="1"/>
          </p:cNvPicPr>
          <p:nvPr/>
        </p:nvPicPr>
        <p:blipFill rotWithShape="1">
          <a:blip r:embed="rId3">
            <a:extLst>
              <a:ext uri="{28A0092B-C50C-407E-A947-70E740481C1C}">
                <a14:useLocalDpi xmlns:a14="http://schemas.microsoft.com/office/drawing/2010/main" val="0"/>
              </a:ext>
            </a:extLst>
          </a:blip>
          <a:srcRect t="8422" b="5186"/>
          <a:stretch/>
        </p:blipFill>
        <p:spPr>
          <a:xfrm>
            <a:off x="0" y="971550"/>
            <a:ext cx="2118410" cy="4171950"/>
          </a:xfrm>
          <a:prstGeom prst="rect">
            <a:avLst/>
          </a:prstGeom>
        </p:spPr>
      </p:pic>
      <p:sp>
        <p:nvSpPr>
          <p:cNvPr id="7" name="Rectangle 6">
            <a:extLst>
              <a:ext uri="{FF2B5EF4-FFF2-40B4-BE49-F238E27FC236}">
                <a16:creationId xmlns:a16="http://schemas.microsoft.com/office/drawing/2014/main" id="{101AE2EA-EAA2-4F6A-B0B1-F83416ECA52E}"/>
              </a:ext>
            </a:extLst>
          </p:cNvPr>
          <p:cNvSpPr/>
          <p:nvPr/>
        </p:nvSpPr>
        <p:spPr bwMode="auto">
          <a:xfrm flipV="1">
            <a:off x="0" y="5065892"/>
            <a:ext cx="9144000" cy="77608"/>
          </a:xfrm>
          <a:prstGeom prst="rect">
            <a:avLst/>
          </a:prstGeom>
          <a:solidFill>
            <a:srgbClr val="B5BA05"/>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eaLnBrk="0" fontAlgn="base" hangingPunct="0">
              <a:spcBef>
                <a:spcPct val="0"/>
              </a:spcBef>
              <a:spcAft>
                <a:spcPct val="0"/>
              </a:spcAft>
            </a:pPr>
            <a:endParaRPr lang="en-US" sz="2133">
              <a:solidFill>
                <a:srgbClr val="6185A2"/>
              </a:solidFill>
            </a:endParaRPr>
          </a:p>
        </p:txBody>
      </p:sp>
      <p:graphicFrame>
        <p:nvGraphicFramePr>
          <p:cNvPr id="9" name="Content Placeholder 8">
            <a:extLst>
              <a:ext uri="{FF2B5EF4-FFF2-40B4-BE49-F238E27FC236}">
                <a16:creationId xmlns:a16="http://schemas.microsoft.com/office/drawing/2014/main" id="{63F77346-99F3-4DE0-A940-0D23BD968C14}"/>
              </a:ext>
            </a:extLst>
          </p:cNvPr>
          <p:cNvGraphicFramePr>
            <a:graphicFrameLocks noGrp="1"/>
          </p:cNvGraphicFramePr>
          <p:nvPr>
            <p:ph idx="1"/>
            <p:extLst>
              <p:ext uri="{D42A27DB-BD31-4B8C-83A1-F6EECF244321}">
                <p14:modId xmlns:p14="http://schemas.microsoft.com/office/powerpoint/2010/main" val="3435829367"/>
              </p:ext>
            </p:extLst>
          </p:nvPr>
        </p:nvGraphicFramePr>
        <p:xfrm>
          <a:off x="2463209" y="1078796"/>
          <a:ext cx="6263640" cy="3886200"/>
        </p:xfrm>
        <a:graphic>
          <a:graphicData uri="http://schemas.openxmlformats.org/drawingml/2006/table">
            <a:tbl>
              <a:tblPr firstRow="1" bandRow="1">
                <a:tableStyleId>{5C22544A-7EE6-4342-B048-85BDC9FD1C3A}</a:tableStyleId>
              </a:tblPr>
              <a:tblGrid>
                <a:gridCol w="777240">
                  <a:extLst>
                    <a:ext uri="{9D8B030D-6E8A-4147-A177-3AD203B41FA5}">
                      <a16:colId xmlns:a16="http://schemas.microsoft.com/office/drawing/2014/main" val="1995066724"/>
                    </a:ext>
                  </a:extLst>
                </a:gridCol>
                <a:gridCol w="5486400">
                  <a:extLst>
                    <a:ext uri="{9D8B030D-6E8A-4147-A177-3AD203B41FA5}">
                      <a16:colId xmlns:a16="http://schemas.microsoft.com/office/drawing/2014/main" val="3940489535"/>
                    </a:ext>
                  </a:extLst>
                </a:gridCol>
              </a:tblGrid>
              <a:tr h="777240">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0" dirty="0">
                          <a:solidFill>
                            <a:schemeClr val="tx1"/>
                          </a:solidFill>
                        </a:rPr>
                        <a:t>Lack of Consensus On and Adoption of Common Standards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802721"/>
                  </a:ext>
                </a:extLst>
              </a:tr>
              <a:tr h="777240">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Prevalence of Proprietary Software and Hardware Interfaces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05610"/>
                  </a:ext>
                </a:extLst>
              </a:tr>
              <a:tr h="777240">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kern="0" dirty="0"/>
                        <a:t>Insufficient Verification and Validation Methods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709999"/>
                  </a:ext>
                </a:extLst>
              </a:tr>
              <a:tr h="777240">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kern="0" dirty="0"/>
                        <a:t>Lack of Trust Between Systems, Operators, and Networks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5354484"/>
                  </a:ext>
                </a:extLst>
              </a:tr>
              <a:tr h="777240">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kern="0" dirty="0"/>
                        <a:t>Security as an Afterthought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442566"/>
                  </a:ext>
                </a:extLst>
              </a:tr>
            </a:tbl>
          </a:graphicData>
        </a:graphic>
      </p:graphicFrame>
      <p:pic>
        <p:nvPicPr>
          <p:cNvPr id="15" name="Graphic 14" descr="Research">
            <a:extLst>
              <a:ext uri="{FF2B5EF4-FFF2-40B4-BE49-F238E27FC236}">
                <a16:creationId xmlns:a16="http://schemas.microsoft.com/office/drawing/2014/main" id="{C61F1473-9198-46B6-BBAE-9ACC4EEB13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5336" y="2610416"/>
            <a:ext cx="822960" cy="822960"/>
          </a:xfrm>
          <a:prstGeom prst="rect">
            <a:avLst/>
          </a:prstGeom>
        </p:spPr>
      </p:pic>
      <p:pic>
        <p:nvPicPr>
          <p:cNvPr id="17" name="Graphic 16" descr="Processor">
            <a:extLst>
              <a:ext uri="{FF2B5EF4-FFF2-40B4-BE49-F238E27FC236}">
                <a16:creationId xmlns:a16="http://schemas.microsoft.com/office/drawing/2014/main" id="{B9D0DA41-486C-4932-B08D-20A8F7ACC7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52576" y="1833053"/>
            <a:ext cx="822960" cy="822960"/>
          </a:xfrm>
          <a:prstGeom prst="rect">
            <a:avLst/>
          </a:prstGeom>
        </p:spPr>
      </p:pic>
      <p:pic>
        <p:nvPicPr>
          <p:cNvPr id="19" name="Graphic 18" descr="Lock">
            <a:extLst>
              <a:ext uri="{FF2B5EF4-FFF2-40B4-BE49-F238E27FC236}">
                <a16:creationId xmlns:a16="http://schemas.microsoft.com/office/drawing/2014/main" id="{3B7BB1ED-C1AC-46DE-A083-DAD88ED28B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38400" y="4142036"/>
            <a:ext cx="822960" cy="822960"/>
          </a:xfrm>
          <a:prstGeom prst="rect">
            <a:avLst/>
          </a:prstGeom>
        </p:spPr>
      </p:pic>
      <p:pic>
        <p:nvPicPr>
          <p:cNvPr id="22" name="Graphic 21" descr="Group">
            <a:extLst>
              <a:ext uri="{FF2B5EF4-FFF2-40B4-BE49-F238E27FC236}">
                <a16:creationId xmlns:a16="http://schemas.microsoft.com/office/drawing/2014/main" id="{377E45AB-AD19-4F8E-B8FB-B8E0DC8756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38400" y="3356733"/>
            <a:ext cx="822960" cy="822960"/>
          </a:xfrm>
          <a:prstGeom prst="rect">
            <a:avLst/>
          </a:prstGeom>
        </p:spPr>
      </p:pic>
      <p:pic>
        <p:nvPicPr>
          <p:cNvPr id="24" name="Graphic 23" descr="Checklist">
            <a:extLst>
              <a:ext uri="{FF2B5EF4-FFF2-40B4-BE49-F238E27FC236}">
                <a16:creationId xmlns:a16="http://schemas.microsoft.com/office/drawing/2014/main" id="{A4500C9E-39E2-480F-8C05-0728F7B11C7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52576" y="1050088"/>
            <a:ext cx="822960" cy="822960"/>
          </a:xfrm>
          <a:prstGeom prst="rect">
            <a:avLst/>
          </a:prstGeom>
        </p:spPr>
      </p:pic>
    </p:spTree>
    <p:extLst>
      <p:ext uri="{BB962C8B-B14F-4D97-AF65-F5344CB8AC3E}">
        <p14:creationId xmlns:p14="http://schemas.microsoft.com/office/powerpoint/2010/main" val="334101190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0E19-9F60-4E18-B6B6-107C03163293}"/>
              </a:ext>
            </a:extLst>
          </p:cNvPr>
          <p:cNvSpPr>
            <a:spLocks noGrp="1"/>
          </p:cNvSpPr>
          <p:nvPr>
            <p:ph type="title"/>
          </p:nvPr>
        </p:nvSpPr>
        <p:spPr/>
        <p:txBody>
          <a:bodyPr/>
          <a:lstStyle/>
          <a:p>
            <a:r>
              <a:rPr lang="en-US" dirty="0"/>
              <a:t>Verification and Validation Methods</a:t>
            </a:r>
            <a:r>
              <a:rPr lang="en-US"/>
              <a:t> for Autonomy</a:t>
            </a:r>
            <a:endParaRPr lang="en-US" dirty="0"/>
          </a:p>
        </p:txBody>
      </p:sp>
      <p:sp>
        <p:nvSpPr>
          <p:cNvPr id="5" name="Rectangle: Rounded Corners 4">
            <a:extLst>
              <a:ext uri="{FF2B5EF4-FFF2-40B4-BE49-F238E27FC236}">
                <a16:creationId xmlns:a16="http://schemas.microsoft.com/office/drawing/2014/main" id="{11DB1EE0-EF76-43E9-B670-D50EF15EBB56}"/>
              </a:ext>
            </a:extLst>
          </p:cNvPr>
          <p:cNvSpPr/>
          <p:nvPr/>
        </p:nvSpPr>
        <p:spPr bwMode="auto">
          <a:xfrm>
            <a:off x="190500" y="1581150"/>
            <a:ext cx="4114800" cy="3200400"/>
          </a:xfrm>
          <a:prstGeom prst="roundRect">
            <a:avLst>
              <a:gd name="adj" fmla="val 10140"/>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dirty="0">
              <a:solidFill>
                <a:srgbClr val="C1CD23"/>
              </a:solidFill>
            </a:endParaRPr>
          </a:p>
          <a:p>
            <a:pPr algn="ctr" eaLnBrk="0" fontAlgn="base" hangingPunct="0">
              <a:spcBef>
                <a:spcPct val="0"/>
              </a:spcBef>
              <a:spcAft>
                <a:spcPct val="0"/>
              </a:spcAft>
            </a:pPr>
            <a:endParaRPr lang="en-US" sz="300" b="1" dirty="0">
              <a:solidFill>
                <a:srgbClr val="C1CD23"/>
              </a:solidFill>
            </a:endParaRPr>
          </a:p>
          <a:p>
            <a:pPr algn="ctr" eaLnBrk="0" fontAlgn="base" hangingPunct="0">
              <a:spcBef>
                <a:spcPct val="0"/>
              </a:spcBef>
              <a:spcAft>
                <a:spcPct val="0"/>
              </a:spcAft>
            </a:pPr>
            <a:r>
              <a:rPr lang="en-US" b="1" dirty="0">
                <a:solidFill>
                  <a:srgbClr val="C1CD23"/>
                </a:solidFill>
              </a:rPr>
              <a:t>Challenges</a:t>
            </a:r>
          </a:p>
          <a:p>
            <a:pPr algn="ctr" eaLnBrk="0" fontAlgn="base" hangingPunct="0">
              <a:spcBef>
                <a:spcPct val="0"/>
              </a:spcBef>
              <a:spcAft>
                <a:spcPct val="0"/>
              </a:spcAft>
            </a:pPr>
            <a:endParaRPr lang="en-US" sz="1100" b="1" dirty="0">
              <a:solidFill>
                <a:srgbClr val="C1CD23"/>
              </a:solidFill>
            </a:endParaRPr>
          </a:p>
          <a:p>
            <a:pPr eaLnBrk="0" fontAlgn="base" hangingPunct="0">
              <a:spcBef>
                <a:spcPct val="0"/>
              </a:spcBef>
              <a:spcAft>
                <a:spcPts val="300"/>
              </a:spcAft>
            </a:pPr>
            <a:r>
              <a:rPr lang="en-US" sz="1400" dirty="0">
                <a:solidFill>
                  <a:schemeClr val="bg1">
                    <a:lumMod val="95000"/>
                  </a:schemeClr>
                </a:solidFill>
              </a:rPr>
              <a:t>Traditional approaches alone may not meet the challenges of adaptive and non-deterministic systems</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Dynamic and unpredictable environments </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Emergent behavior (acquired knowledge)</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Lack of test repeatability</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Lack of reliable and certifiable V&amp;V methods</a:t>
            </a:r>
          </a:p>
          <a:p>
            <a:pPr eaLnBrk="0" fontAlgn="base" hangingPunct="0">
              <a:spcBef>
                <a:spcPct val="0"/>
              </a:spcBef>
              <a:spcAft>
                <a:spcPct val="0"/>
              </a:spcAft>
            </a:pPr>
            <a:endParaRPr lang="en-US" sz="1400" dirty="0">
              <a:solidFill>
                <a:schemeClr val="bg1">
                  <a:lumMod val="95000"/>
                </a:schemeClr>
              </a:solidFill>
            </a:endParaRPr>
          </a:p>
          <a:p>
            <a:pPr eaLnBrk="0" fontAlgn="base" hangingPunct="0">
              <a:spcBef>
                <a:spcPct val="0"/>
              </a:spcBef>
              <a:spcAft>
                <a:spcPct val="0"/>
              </a:spcAft>
            </a:pPr>
            <a:r>
              <a:rPr lang="en-US" sz="1400" dirty="0">
                <a:solidFill>
                  <a:schemeClr val="bg1">
                    <a:lumMod val="95000"/>
                  </a:schemeClr>
                </a:solidFill>
              </a:rPr>
              <a:t>Labor/cost/time intensity of traditional V&amp;V</a:t>
            </a:r>
          </a:p>
        </p:txBody>
      </p:sp>
      <p:sp>
        <p:nvSpPr>
          <p:cNvPr id="4" name="Oval 3">
            <a:extLst>
              <a:ext uri="{FF2B5EF4-FFF2-40B4-BE49-F238E27FC236}">
                <a16:creationId xmlns:a16="http://schemas.microsoft.com/office/drawing/2014/main" id="{F245D31E-964F-4568-8450-D4415019CCCC}"/>
              </a:ext>
            </a:extLst>
          </p:cNvPr>
          <p:cNvSpPr/>
          <p:nvPr/>
        </p:nvSpPr>
        <p:spPr bwMode="auto">
          <a:xfrm>
            <a:off x="1790700" y="1123950"/>
            <a:ext cx="914400" cy="914400"/>
          </a:xfrm>
          <a:prstGeom prst="ellipse">
            <a:avLst/>
          </a:prstGeom>
          <a:solidFill>
            <a:srgbClr val="2E5B78"/>
          </a:solidFill>
          <a:ln w="9525">
            <a:solidFill>
              <a:schemeClr val="bg1"/>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6" name="Rectangle: Rounded Corners 5">
            <a:extLst>
              <a:ext uri="{FF2B5EF4-FFF2-40B4-BE49-F238E27FC236}">
                <a16:creationId xmlns:a16="http://schemas.microsoft.com/office/drawing/2014/main" id="{C8913E36-8FB2-4FAB-962B-D31A04C12769}"/>
              </a:ext>
            </a:extLst>
          </p:cNvPr>
          <p:cNvSpPr/>
          <p:nvPr/>
        </p:nvSpPr>
        <p:spPr bwMode="auto">
          <a:xfrm>
            <a:off x="4838702" y="1581150"/>
            <a:ext cx="4114800" cy="3200400"/>
          </a:xfrm>
          <a:prstGeom prst="roundRect">
            <a:avLst>
              <a:gd name="adj" fmla="val 10140"/>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dirty="0">
              <a:solidFill>
                <a:srgbClr val="C1CD23"/>
              </a:solidFill>
            </a:endParaRPr>
          </a:p>
          <a:p>
            <a:pPr algn="ctr" eaLnBrk="0" fontAlgn="base" hangingPunct="0">
              <a:spcBef>
                <a:spcPct val="0"/>
              </a:spcBef>
              <a:spcAft>
                <a:spcPct val="0"/>
              </a:spcAft>
            </a:pPr>
            <a:endParaRPr lang="en-US" sz="300" b="1" dirty="0">
              <a:solidFill>
                <a:srgbClr val="C1CD23"/>
              </a:solidFill>
            </a:endParaRPr>
          </a:p>
          <a:p>
            <a:pPr algn="ctr" eaLnBrk="0" fontAlgn="base" hangingPunct="0">
              <a:spcBef>
                <a:spcPct val="0"/>
              </a:spcBef>
              <a:spcAft>
                <a:spcPct val="0"/>
              </a:spcAft>
            </a:pPr>
            <a:r>
              <a:rPr lang="en-US" b="1" dirty="0">
                <a:solidFill>
                  <a:srgbClr val="C1CD23"/>
                </a:solidFill>
              </a:rPr>
              <a:t>Current and Evolving Approaches</a:t>
            </a:r>
          </a:p>
          <a:p>
            <a:pPr algn="ctr" eaLnBrk="0" fontAlgn="base" hangingPunct="0">
              <a:spcBef>
                <a:spcPct val="0"/>
              </a:spcBef>
              <a:spcAft>
                <a:spcPct val="0"/>
              </a:spcAft>
            </a:pPr>
            <a:endParaRPr lang="en-US" sz="1100" b="1" dirty="0">
              <a:solidFill>
                <a:srgbClr val="C1CD23"/>
              </a:solidFill>
            </a:endParaRPr>
          </a:p>
          <a:p>
            <a:pPr eaLnBrk="0" fontAlgn="base" hangingPunct="0">
              <a:spcBef>
                <a:spcPct val="0"/>
              </a:spcBef>
              <a:spcAft>
                <a:spcPts val="300"/>
              </a:spcAft>
            </a:pPr>
            <a:r>
              <a:rPr lang="en-US" sz="1400" dirty="0">
                <a:solidFill>
                  <a:schemeClr val="bg1">
                    <a:lumMod val="95000"/>
                  </a:schemeClr>
                </a:solidFill>
              </a:rPr>
              <a:t>Approaches exist to attempt to address autonomy testing challenges:</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Modeling and Simulation</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Virtual Testing</a:t>
            </a:r>
          </a:p>
          <a:p>
            <a:pPr marL="137160" indent="-137160" eaLnBrk="0" fontAlgn="base" hangingPunct="0">
              <a:spcBef>
                <a:spcPct val="0"/>
              </a:spcBef>
              <a:spcAft>
                <a:spcPts val="300"/>
              </a:spcAft>
              <a:buFont typeface="Wingdings" panose="05000000000000000000" pitchFamily="2" charset="2"/>
              <a:buChar char="§"/>
            </a:pPr>
            <a:r>
              <a:rPr lang="en-US" sz="1400" dirty="0">
                <a:solidFill>
                  <a:schemeClr val="bg1">
                    <a:lumMod val="95000"/>
                  </a:schemeClr>
                </a:solidFill>
              </a:rPr>
              <a:t>Transparent Engineering</a:t>
            </a:r>
          </a:p>
          <a:p>
            <a:pPr marL="137160" indent="-137160" eaLnBrk="0" fontAlgn="base" hangingPunct="0">
              <a:spcBef>
                <a:spcPct val="0"/>
              </a:spcBef>
              <a:spcAft>
                <a:spcPts val="600"/>
              </a:spcAft>
              <a:buFont typeface="Wingdings" panose="05000000000000000000" pitchFamily="2" charset="2"/>
              <a:buChar char="§"/>
            </a:pPr>
            <a:r>
              <a:rPr lang="en-US" sz="1400" dirty="0">
                <a:solidFill>
                  <a:schemeClr val="bg1">
                    <a:lumMod val="95000"/>
                  </a:schemeClr>
                </a:solidFill>
              </a:rPr>
              <a:t>Advanced V&amp;V Techniques</a:t>
            </a:r>
          </a:p>
          <a:p>
            <a:pPr eaLnBrk="0" fontAlgn="base" hangingPunct="0">
              <a:spcBef>
                <a:spcPct val="0"/>
              </a:spcBef>
              <a:spcAft>
                <a:spcPts val="600"/>
              </a:spcAft>
            </a:pPr>
            <a:r>
              <a:rPr lang="en-US" sz="1400" dirty="0">
                <a:solidFill>
                  <a:schemeClr val="bg1">
                    <a:lumMod val="95000"/>
                  </a:schemeClr>
                </a:solidFill>
              </a:rPr>
              <a:t>Continued research into formal verification of non-deterministic and autonomous systems is required to develop new V&amp;V approaches</a:t>
            </a:r>
            <a:br>
              <a:rPr lang="en-US" sz="1400" dirty="0">
                <a:solidFill>
                  <a:schemeClr val="bg1">
                    <a:lumMod val="95000"/>
                  </a:schemeClr>
                </a:solidFill>
              </a:rPr>
            </a:br>
            <a:endParaRPr lang="en-US" sz="1400" dirty="0">
              <a:solidFill>
                <a:schemeClr val="bg1">
                  <a:lumMod val="95000"/>
                </a:schemeClr>
              </a:solidFill>
            </a:endParaRPr>
          </a:p>
          <a:p>
            <a:pPr eaLnBrk="0" fontAlgn="base" hangingPunct="0">
              <a:spcBef>
                <a:spcPct val="0"/>
              </a:spcBef>
              <a:spcAft>
                <a:spcPct val="0"/>
              </a:spcAft>
            </a:pPr>
            <a:endParaRPr lang="en-US" sz="1400" dirty="0">
              <a:solidFill>
                <a:schemeClr val="bg1">
                  <a:lumMod val="95000"/>
                </a:schemeClr>
              </a:solidFill>
            </a:endParaRPr>
          </a:p>
          <a:p>
            <a:pPr eaLnBrk="0" fontAlgn="base" hangingPunct="0">
              <a:spcBef>
                <a:spcPct val="0"/>
              </a:spcBef>
              <a:spcAft>
                <a:spcPct val="0"/>
              </a:spcAft>
            </a:pPr>
            <a:endParaRPr lang="en-US" sz="1400" dirty="0">
              <a:solidFill>
                <a:schemeClr val="bg1">
                  <a:lumMod val="95000"/>
                </a:schemeClr>
              </a:solidFill>
            </a:endParaRPr>
          </a:p>
          <a:p>
            <a:pPr algn="ctr" eaLnBrk="0" fontAlgn="base" hangingPunct="0">
              <a:spcBef>
                <a:spcPct val="0"/>
              </a:spcBef>
              <a:spcAft>
                <a:spcPct val="0"/>
              </a:spcAft>
            </a:pPr>
            <a:endParaRPr lang="en-US" dirty="0">
              <a:solidFill>
                <a:srgbClr val="C1CD23"/>
              </a:solidFill>
            </a:endParaRPr>
          </a:p>
        </p:txBody>
      </p:sp>
      <p:sp>
        <p:nvSpPr>
          <p:cNvPr id="7" name="Oval 6">
            <a:extLst>
              <a:ext uri="{FF2B5EF4-FFF2-40B4-BE49-F238E27FC236}">
                <a16:creationId xmlns:a16="http://schemas.microsoft.com/office/drawing/2014/main" id="{86D6EBB9-133F-40D4-9253-21C180A29303}"/>
              </a:ext>
            </a:extLst>
          </p:cNvPr>
          <p:cNvSpPr/>
          <p:nvPr/>
        </p:nvSpPr>
        <p:spPr bwMode="auto">
          <a:xfrm>
            <a:off x="6438902" y="1123950"/>
            <a:ext cx="914400" cy="914400"/>
          </a:xfrm>
          <a:prstGeom prst="ellipse">
            <a:avLst/>
          </a:prstGeom>
          <a:solidFill>
            <a:srgbClr val="2E5B78"/>
          </a:solidFill>
          <a:ln w="9525">
            <a:solidFill>
              <a:schemeClr val="bg1"/>
            </a:solid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cxnSp>
        <p:nvCxnSpPr>
          <p:cNvPr id="10" name="Straight Connector 9">
            <a:extLst>
              <a:ext uri="{FF2B5EF4-FFF2-40B4-BE49-F238E27FC236}">
                <a16:creationId xmlns:a16="http://schemas.microsoft.com/office/drawing/2014/main" id="{4F65E1F3-1A8A-4E8B-A1BF-B2DF8E75CDC6}"/>
              </a:ext>
            </a:extLst>
          </p:cNvPr>
          <p:cNvCxnSpPr>
            <a:cxnSpLocks/>
          </p:cNvCxnSpPr>
          <p:nvPr/>
        </p:nvCxnSpPr>
        <p:spPr bwMode="auto">
          <a:xfrm>
            <a:off x="5029200" y="2414477"/>
            <a:ext cx="3733800" cy="0"/>
          </a:xfrm>
          <a:prstGeom prst="line">
            <a:avLst/>
          </a:prstGeom>
          <a:solidFill>
            <a:schemeClr val="bg1"/>
          </a:solidFill>
          <a:ln w="952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9A316F3-DFEA-4B78-B0B7-05205A97DA4C}"/>
              </a:ext>
            </a:extLst>
          </p:cNvPr>
          <p:cNvCxnSpPr>
            <a:cxnSpLocks/>
          </p:cNvCxnSpPr>
          <p:nvPr/>
        </p:nvCxnSpPr>
        <p:spPr bwMode="auto">
          <a:xfrm>
            <a:off x="381000" y="2414477"/>
            <a:ext cx="3733800" cy="0"/>
          </a:xfrm>
          <a:prstGeom prst="line">
            <a:avLst/>
          </a:prstGeom>
          <a:solidFill>
            <a:schemeClr val="bg1"/>
          </a:solidFill>
          <a:ln w="9525" cap="flat" cmpd="sng" algn="ctr">
            <a:solidFill>
              <a:schemeClr val="bg1"/>
            </a:solidFill>
            <a:prstDash val="solid"/>
            <a:round/>
            <a:headEnd type="none" w="med" len="med"/>
            <a:tailEnd type="none" w="med" len="med"/>
          </a:ln>
          <a:effectLst/>
        </p:spPr>
      </p:cxnSp>
      <p:pic>
        <p:nvPicPr>
          <p:cNvPr id="13" name="Graphic 12" descr="Handshake">
            <a:extLst>
              <a:ext uri="{FF2B5EF4-FFF2-40B4-BE49-F238E27FC236}">
                <a16:creationId xmlns:a16="http://schemas.microsoft.com/office/drawing/2014/main" id="{992498E6-59C4-44B5-8231-A6200B201B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4620" y="1169670"/>
            <a:ext cx="822960" cy="822960"/>
          </a:xfrm>
          <a:prstGeom prst="rect">
            <a:avLst/>
          </a:prstGeom>
        </p:spPr>
      </p:pic>
      <p:pic>
        <p:nvPicPr>
          <p:cNvPr id="15" name="Graphic 14" descr="Confused person">
            <a:extLst>
              <a:ext uri="{FF2B5EF4-FFF2-40B4-BE49-F238E27FC236}">
                <a16:creationId xmlns:a16="http://schemas.microsoft.com/office/drawing/2014/main" id="{ABAB76BC-5E96-480E-9FFB-99FE5B8CBB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6420" y="1169670"/>
            <a:ext cx="822960" cy="822960"/>
          </a:xfrm>
          <a:prstGeom prst="rect">
            <a:avLst/>
          </a:prstGeom>
        </p:spPr>
      </p:pic>
    </p:spTree>
    <p:extLst>
      <p:ext uri="{BB962C8B-B14F-4D97-AF65-F5344CB8AC3E}">
        <p14:creationId xmlns:p14="http://schemas.microsoft.com/office/powerpoint/2010/main" val="3389702794"/>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CD9A-F037-40B6-A9B6-3AC360445454}"/>
              </a:ext>
            </a:extLst>
          </p:cNvPr>
          <p:cNvSpPr>
            <a:spLocks noGrp="1"/>
          </p:cNvSpPr>
          <p:nvPr>
            <p:ph type="title"/>
          </p:nvPr>
        </p:nvSpPr>
        <p:spPr/>
        <p:txBody>
          <a:bodyPr/>
          <a:lstStyle/>
          <a:p>
            <a:r>
              <a:rPr lang="en-US" dirty="0"/>
              <a:t>Emerging Test Approaches for Autonomous Systems</a:t>
            </a:r>
          </a:p>
        </p:txBody>
      </p:sp>
      <p:graphicFrame>
        <p:nvGraphicFramePr>
          <p:cNvPr id="4" name="Content Placeholder 3">
            <a:extLst>
              <a:ext uri="{FF2B5EF4-FFF2-40B4-BE49-F238E27FC236}">
                <a16:creationId xmlns:a16="http://schemas.microsoft.com/office/drawing/2014/main" id="{6CB66AE3-68FD-4144-9642-6D149B2C1923}"/>
              </a:ext>
            </a:extLst>
          </p:cNvPr>
          <p:cNvGraphicFramePr>
            <a:graphicFrameLocks/>
          </p:cNvGraphicFramePr>
          <p:nvPr>
            <p:extLst>
              <p:ext uri="{D42A27DB-BD31-4B8C-83A1-F6EECF244321}">
                <p14:modId xmlns:p14="http://schemas.microsoft.com/office/powerpoint/2010/main" val="4158119701"/>
              </p:ext>
            </p:extLst>
          </p:nvPr>
        </p:nvGraphicFramePr>
        <p:xfrm>
          <a:off x="457200" y="981710"/>
          <a:ext cx="8305800" cy="38760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092806070"/>
                    </a:ext>
                  </a:extLst>
                </a:gridCol>
                <a:gridCol w="3238500">
                  <a:extLst>
                    <a:ext uri="{9D8B030D-6E8A-4147-A177-3AD203B41FA5}">
                      <a16:colId xmlns:a16="http://schemas.microsoft.com/office/drawing/2014/main" val="2671381646"/>
                    </a:ext>
                  </a:extLst>
                </a:gridCol>
                <a:gridCol w="3238500">
                  <a:extLst>
                    <a:ext uri="{9D8B030D-6E8A-4147-A177-3AD203B41FA5}">
                      <a16:colId xmlns:a16="http://schemas.microsoft.com/office/drawing/2014/main" val="2111915992"/>
                    </a:ext>
                  </a:extLst>
                </a:gridCol>
              </a:tblGrid>
              <a:tr h="370840">
                <a:tc>
                  <a:txBody>
                    <a:bodyPr/>
                    <a:lstStyle/>
                    <a:p>
                      <a:r>
                        <a:rPr lang="en-US" sz="1400" dirty="0">
                          <a:solidFill>
                            <a:schemeClr val="bg1"/>
                          </a:solidFill>
                        </a:rPr>
                        <a:t>Test Approach</a:t>
                      </a:r>
                    </a:p>
                  </a:txBody>
                  <a:tcPr anchor="ctr">
                    <a:lnB w="12700" cap="flat" cmpd="sng" algn="ctr">
                      <a:solidFill>
                        <a:schemeClr val="bg1"/>
                      </a:solidFill>
                      <a:prstDash val="solid"/>
                      <a:round/>
                      <a:headEnd type="none" w="med" len="med"/>
                      <a:tailEnd type="none" w="med" len="med"/>
                    </a:lnB>
                    <a:solidFill>
                      <a:srgbClr val="617C8E"/>
                    </a:solidFill>
                  </a:tcPr>
                </a:tc>
                <a:tc>
                  <a:txBody>
                    <a:bodyPr/>
                    <a:lstStyle/>
                    <a:p>
                      <a:r>
                        <a:rPr lang="en-US" sz="1400" dirty="0">
                          <a:solidFill>
                            <a:schemeClr val="bg1"/>
                          </a:solidFill>
                        </a:rPr>
                        <a:t>Advantages</a:t>
                      </a:r>
                    </a:p>
                  </a:txBody>
                  <a:tcPr anchor="ctr">
                    <a:lnB w="12700" cap="flat" cmpd="sng" algn="ctr">
                      <a:solidFill>
                        <a:schemeClr val="bg1"/>
                      </a:solidFill>
                      <a:prstDash val="solid"/>
                      <a:round/>
                      <a:headEnd type="none" w="med" len="med"/>
                      <a:tailEnd type="none" w="med" len="med"/>
                    </a:lnB>
                    <a:solidFill>
                      <a:srgbClr val="617C8E"/>
                    </a:solidFill>
                  </a:tcPr>
                </a:tc>
                <a:tc>
                  <a:txBody>
                    <a:bodyPr/>
                    <a:lstStyle/>
                    <a:p>
                      <a:r>
                        <a:rPr lang="en-US" sz="1400" dirty="0">
                          <a:solidFill>
                            <a:schemeClr val="bg1"/>
                          </a:solidFill>
                        </a:rPr>
                        <a:t>Work to be Done</a:t>
                      </a:r>
                    </a:p>
                  </a:txBody>
                  <a:tcPr anchor="ctr">
                    <a:lnB w="12700" cap="flat" cmpd="sng" algn="ctr">
                      <a:solidFill>
                        <a:schemeClr val="bg1"/>
                      </a:solidFill>
                      <a:prstDash val="solid"/>
                      <a:round/>
                      <a:headEnd type="none" w="med" len="med"/>
                      <a:tailEnd type="none" w="med" len="med"/>
                    </a:lnB>
                    <a:solidFill>
                      <a:srgbClr val="617C8E"/>
                    </a:solidFill>
                  </a:tcPr>
                </a:tc>
                <a:extLst>
                  <a:ext uri="{0D108BD9-81ED-4DB2-BD59-A6C34878D82A}">
                    <a16:rowId xmlns:a16="http://schemas.microsoft.com/office/drawing/2014/main" val="2846503624"/>
                  </a:ext>
                </a:extLst>
              </a:tr>
              <a:tr h="370840">
                <a:tc>
                  <a:txBody>
                    <a:bodyPr/>
                    <a:lstStyle/>
                    <a:p>
                      <a:r>
                        <a:rPr lang="en-US" sz="1200" b="1" dirty="0">
                          <a:solidFill>
                            <a:schemeClr val="tx1"/>
                          </a:solidFill>
                        </a:rPr>
                        <a:t>Model-Based</a:t>
                      </a:r>
                    </a:p>
                    <a:p>
                      <a:r>
                        <a:rPr lang="en-US" sz="1000" i="1" dirty="0">
                          <a:solidFill>
                            <a:schemeClr val="tx1"/>
                          </a:solidFill>
                        </a:rPr>
                        <a:t>MBSE, UML, run time monitoring</a:t>
                      </a:r>
                    </a:p>
                  </a:txBody>
                  <a:tcPr>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Enables incremental development</a:t>
                      </a:r>
                    </a:p>
                    <a:p>
                      <a:pPr marL="137160" indent="-137160">
                        <a:spcAft>
                          <a:spcPts val="300"/>
                        </a:spcAft>
                        <a:buFont typeface="Wingdings" panose="05000000000000000000" pitchFamily="2" charset="2"/>
                        <a:buChar char="§"/>
                      </a:pPr>
                      <a:r>
                        <a:rPr lang="en-US" sz="1100" dirty="0">
                          <a:solidFill>
                            <a:schemeClr val="tx1"/>
                          </a:solidFill>
                        </a:rPr>
                        <a:t>Model debugging and automatic code generation</a:t>
                      </a:r>
                    </a:p>
                    <a:p>
                      <a:pPr marL="137160" indent="-137160">
                        <a:spcAft>
                          <a:spcPts val="300"/>
                        </a:spcAft>
                        <a:buFont typeface="Wingdings" panose="05000000000000000000" pitchFamily="2" charset="2"/>
                        <a:buChar char="§"/>
                      </a:pPr>
                      <a:r>
                        <a:rPr lang="en-US" sz="1100" dirty="0">
                          <a:solidFill>
                            <a:schemeClr val="tx1"/>
                          </a:solidFill>
                        </a:rPr>
                        <a:t>Adaption awareness and emergence properties through mathematic models</a:t>
                      </a:r>
                    </a:p>
                  </a:txBody>
                  <a:tcPr>
                    <a:lnT w="12700"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Integration of model-checking throughout the process</a:t>
                      </a:r>
                    </a:p>
                    <a:p>
                      <a:pPr marL="137160" indent="-137160">
                        <a:spcAft>
                          <a:spcPts val="300"/>
                        </a:spcAft>
                        <a:buFont typeface="Wingdings" panose="05000000000000000000" pitchFamily="2" charset="2"/>
                        <a:buChar char="§"/>
                      </a:pPr>
                      <a:r>
                        <a:rPr lang="en-US" sz="1100" dirty="0">
                          <a:solidFill>
                            <a:schemeClr val="tx1"/>
                          </a:solidFill>
                        </a:rPr>
                        <a:t>Integration of monitoring techniques and runtime verification</a:t>
                      </a:r>
                    </a:p>
                  </a:txBody>
                  <a:tcPr>
                    <a:lnT w="12700"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3569596300"/>
                  </a:ext>
                </a:extLst>
              </a:tr>
              <a:tr h="370840">
                <a:tc>
                  <a:txBody>
                    <a:bodyPr/>
                    <a:lstStyle/>
                    <a:p>
                      <a:r>
                        <a:rPr lang="en-US" sz="1200" b="1" dirty="0">
                          <a:solidFill>
                            <a:schemeClr val="tx1"/>
                          </a:solidFill>
                        </a:rPr>
                        <a:t>Evolutionary</a:t>
                      </a:r>
                    </a:p>
                    <a:p>
                      <a:r>
                        <a:rPr lang="en-US" sz="1000" i="1" dirty="0">
                          <a:solidFill>
                            <a:schemeClr val="tx1"/>
                          </a:solidFill>
                        </a:rPr>
                        <a:t>software abstraction, agent-based software</a:t>
                      </a:r>
                    </a:p>
                  </a:txBody>
                  <a:tcPr>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Evaluates autonomous agents as a means of building confidence in behavior and greater agent dependability</a:t>
                      </a:r>
                    </a:p>
                  </a:txBody>
                  <a:tcPr>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Development of design and programming constructs for agent interactions that work towards shared system goals </a:t>
                      </a:r>
                    </a:p>
                  </a:txBody>
                  <a:tcPr>
                    <a:solidFill>
                      <a:schemeClr val="bg2">
                        <a:lumMod val="20000"/>
                        <a:lumOff val="80000"/>
                      </a:schemeClr>
                    </a:solidFill>
                  </a:tcPr>
                </a:tc>
                <a:extLst>
                  <a:ext uri="{0D108BD9-81ED-4DB2-BD59-A6C34878D82A}">
                    <a16:rowId xmlns:a16="http://schemas.microsoft.com/office/drawing/2014/main" val="3819348859"/>
                  </a:ext>
                </a:extLst>
              </a:tr>
              <a:tr h="370840">
                <a:tc>
                  <a:txBody>
                    <a:bodyPr/>
                    <a:lstStyle/>
                    <a:p>
                      <a:pPr marL="0" algn="l" defTabSz="914378" rtl="0" eaLnBrk="1" latinLnBrk="0" hangingPunct="1"/>
                      <a:r>
                        <a:rPr lang="en-US" sz="1200" b="1" kern="1200" dirty="0">
                          <a:solidFill>
                            <a:schemeClr val="tx1"/>
                          </a:solidFill>
                          <a:latin typeface="+mn-lt"/>
                          <a:ea typeface="+mn-ea"/>
                          <a:cs typeface="+mn-cs"/>
                        </a:rPr>
                        <a:t>Adaptive Stress</a:t>
                      </a:r>
                    </a:p>
                    <a:p>
                      <a:r>
                        <a:rPr lang="en-US" sz="1000" i="1" dirty="0">
                          <a:solidFill>
                            <a:schemeClr val="tx1"/>
                          </a:solidFill>
                        </a:rPr>
                        <a:t>simulation-based, Markov decision process, reinforcement learning</a:t>
                      </a:r>
                    </a:p>
                  </a:txBody>
                  <a:tcPr>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Deep Reinforcement Learning produces more likely failure scenarios compared to other methods</a:t>
                      </a:r>
                    </a:p>
                  </a:txBody>
                  <a:tcPr>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Incorporation of more realistic models with tighter constraints on the events of interest</a:t>
                      </a:r>
                    </a:p>
                  </a:txBody>
                  <a:tcPr>
                    <a:solidFill>
                      <a:schemeClr val="bg2">
                        <a:lumMod val="20000"/>
                        <a:lumOff val="80000"/>
                      </a:schemeClr>
                    </a:solidFill>
                  </a:tcPr>
                </a:tc>
                <a:extLst>
                  <a:ext uri="{0D108BD9-81ED-4DB2-BD59-A6C34878D82A}">
                    <a16:rowId xmlns:a16="http://schemas.microsoft.com/office/drawing/2014/main" val="1271064142"/>
                  </a:ext>
                </a:extLst>
              </a:tr>
              <a:tr h="370840">
                <a:tc>
                  <a:txBody>
                    <a:bodyPr/>
                    <a:lstStyle/>
                    <a:p>
                      <a:r>
                        <a:rPr lang="en-US" sz="1200" b="1" dirty="0">
                          <a:solidFill>
                            <a:schemeClr val="tx1"/>
                          </a:solidFill>
                        </a:rPr>
                        <a:t>Virtual</a:t>
                      </a:r>
                    </a:p>
                    <a:p>
                      <a:r>
                        <a:rPr lang="en-US" sz="1000" i="1" dirty="0">
                          <a:solidFill>
                            <a:schemeClr val="tx1"/>
                          </a:solidFill>
                        </a:rPr>
                        <a:t>software-in-the-loop virtual integration, physics-based models, 3D/4D simulation</a:t>
                      </a:r>
                    </a:p>
                  </a:txBody>
                  <a:tcPr>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Testing without hardware or environment at risk </a:t>
                      </a:r>
                    </a:p>
                    <a:p>
                      <a:pPr marL="137160" indent="-137160">
                        <a:spcAft>
                          <a:spcPts val="300"/>
                        </a:spcAft>
                        <a:buFont typeface="Wingdings" panose="05000000000000000000" pitchFamily="2" charset="2"/>
                        <a:buChar char="§"/>
                      </a:pPr>
                      <a:r>
                        <a:rPr lang="en-US" sz="1100" dirty="0">
                          <a:solidFill>
                            <a:schemeClr val="tx1"/>
                          </a:solidFill>
                        </a:rPr>
                        <a:t>Evaluation of alternative hardware components prior to implementation </a:t>
                      </a:r>
                    </a:p>
                    <a:p>
                      <a:pPr marL="137160" indent="-137160">
                        <a:spcAft>
                          <a:spcPts val="300"/>
                        </a:spcAft>
                        <a:buFont typeface="Wingdings" panose="05000000000000000000" pitchFamily="2" charset="2"/>
                        <a:buChar char="§"/>
                      </a:pPr>
                      <a:r>
                        <a:rPr lang="en-US" sz="1100" dirty="0">
                          <a:solidFill>
                            <a:schemeClr val="tx1"/>
                          </a:solidFill>
                        </a:rPr>
                        <a:t>Modeling autonomous systems with repeatable test experiments </a:t>
                      </a:r>
                    </a:p>
                  </a:txBody>
                  <a:tcPr>
                    <a:solidFill>
                      <a:schemeClr val="bg2">
                        <a:lumMod val="20000"/>
                        <a:lumOff val="80000"/>
                      </a:schemeClr>
                    </a:solidFill>
                  </a:tcPr>
                </a:tc>
                <a:tc>
                  <a:txBody>
                    <a:bodyPr/>
                    <a:lstStyle/>
                    <a:p>
                      <a:pPr marL="137160" indent="-137160">
                        <a:spcAft>
                          <a:spcPts val="300"/>
                        </a:spcAft>
                        <a:buFont typeface="Wingdings" panose="05000000000000000000" pitchFamily="2" charset="2"/>
                        <a:buChar char="§"/>
                      </a:pPr>
                      <a:r>
                        <a:rPr lang="en-US" sz="1100" dirty="0">
                          <a:solidFill>
                            <a:schemeClr val="tx1"/>
                          </a:solidFill>
                        </a:rPr>
                        <a:t>Development of more realistic simulations </a:t>
                      </a:r>
                    </a:p>
                    <a:p>
                      <a:pPr marL="137160" indent="-137160">
                        <a:spcAft>
                          <a:spcPts val="300"/>
                        </a:spcAft>
                        <a:buFont typeface="Wingdings" panose="05000000000000000000" pitchFamily="2" charset="2"/>
                        <a:buChar char="§"/>
                      </a:pPr>
                      <a:r>
                        <a:rPr lang="en-US" sz="1100" dirty="0">
                          <a:solidFill>
                            <a:schemeClr val="tx1"/>
                          </a:solidFill>
                        </a:rPr>
                        <a:t>Addressing complexity and noise of the real world </a:t>
                      </a:r>
                    </a:p>
                    <a:p>
                      <a:pPr marL="137160" indent="-137160">
                        <a:spcAft>
                          <a:spcPts val="300"/>
                        </a:spcAft>
                        <a:buFont typeface="Wingdings" panose="05000000000000000000" pitchFamily="2" charset="2"/>
                        <a:buChar char="§"/>
                      </a:pPr>
                      <a:r>
                        <a:rPr lang="en-US" sz="1100" dirty="0">
                          <a:solidFill>
                            <a:schemeClr val="tx1"/>
                          </a:solidFill>
                        </a:rPr>
                        <a:t>Development of algorithms to address rational decision making in an autonomous system </a:t>
                      </a:r>
                    </a:p>
                  </a:txBody>
                  <a:tcPr>
                    <a:solidFill>
                      <a:schemeClr val="bg2">
                        <a:lumMod val="20000"/>
                        <a:lumOff val="80000"/>
                      </a:schemeClr>
                    </a:solidFill>
                  </a:tcPr>
                </a:tc>
                <a:extLst>
                  <a:ext uri="{0D108BD9-81ED-4DB2-BD59-A6C34878D82A}">
                    <a16:rowId xmlns:a16="http://schemas.microsoft.com/office/drawing/2014/main" val="3309699425"/>
                  </a:ext>
                </a:extLst>
              </a:tr>
            </a:tbl>
          </a:graphicData>
        </a:graphic>
      </p:graphicFrame>
    </p:spTree>
    <p:extLst>
      <p:ext uri="{BB962C8B-B14F-4D97-AF65-F5344CB8AC3E}">
        <p14:creationId xmlns:p14="http://schemas.microsoft.com/office/powerpoint/2010/main" val="1564482012"/>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3570-E795-4B7D-ACC8-EB4DCCD28F4A}"/>
              </a:ext>
            </a:extLst>
          </p:cNvPr>
          <p:cNvSpPr>
            <a:spLocks noGrp="1"/>
          </p:cNvSpPr>
          <p:nvPr>
            <p:ph type="title"/>
          </p:nvPr>
        </p:nvSpPr>
        <p:spPr/>
        <p:txBody>
          <a:bodyPr/>
          <a:lstStyle/>
          <a:p>
            <a:r>
              <a:rPr lang="en-US" dirty="0"/>
              <a:t>Research into V&amp;V of Autonomous Systems</a:t>
            </a:r>
          </a:p>
        </p:txBody>
      </p:sp>
      <p:sp>
        <p:nvSpPr>
          <p:cNvPr id="6" name="Rectangle 5">
            <a:extLst>
              <a:ext uri="{FF2B5EF4-FFF2-40B4-BE49-F238E27FC236}">
                <a16:creationId xmlns:a16="http://schemas.microsoft.com/office/drawing/2014/main" id="{0E220C0F-DD77-45E9-BD8E-FCA95EC86C1A}"/>
              </a:ext>
            </a:extLst>
          </p:cNvPr>
          <p:cNvSpPr/>
          <p:nvPr/>
        </p:nvSpPr>
        <p:spPr>
          <a:xfrm>
            <a:off x="2971800" y="3866561"/>
            <a:ext cx="2468880" cy="640080"/>
          </a:xfrm>
          <a:prstGeom prst="rect">
            <a:avLst/>
          </a:prstGeom>
        </p:spPr>
        <p:txBody>
          <a:bodyPr wrap="square">
            <a:noAutofit/>
          </a:bodyPr>
          <a:lstStyle/>
          <a:p>
            <a:pPr algn="ctr"/>
            <a:r>
              <a:rPr lang="en-US" sz="1600" dirty="0">
                <a:ea typeface="Calibri" panose="020F0502020204030204" pitchFamily="34" charset="0"/>
                <a:cs typeface="Times New Roman" panose="02020603050405020304" pitchFamily="18" charset="0"/>
              </a:rPr>
              <a:t>Explicitly Managing Uncertainty</a:t>
            </a:r>
          </a:p>
        </p:txBody>
      </p:sp>
      <p:sp>
        <p:nvSpPr>
          <p:cNvPr id="8" name="TextBox 7">
            <a:extLst>
              <a:ext uri="{FF2B5EF4-FFF2-40B4-BE49-F238E27FC236}">
                <a16:creationId xmlns:a16="http://schemas.microsoft.com/office/drawing/2014/main" id="{CE1D0DC7-C341-4A66-AFB1-CCB704870410}"/>
              </a:ext>
            </a:extLst>
          </p:cNvPr>
          <p:cNvSpPr txBox="1"/>
          <p:nvPr/>
        </p:nvSpPr>
        <p:spPr>
          <a:xfrm>
            <a:off x="2971800" y="2190749"/>
            <a:ext cx="2468880" cy="640080"/>
          </a:xfrm>
          <a:prstGeom prst="rect">
            <a:avLst/>
          </a:prstGeom>
          <a:noFill/>
        </p:spPr>
        <p:txBody>
          <a:bodyPr wrap="square" rtlCol="0">
            <a:noAutofit/>
          </a:bodyPr>
          <a:lstStyle/>
          <a:p>
            <a:pPr algn="ctr"/>
            <a:r>
              <a:rPr lang="en-US" sz="1600" dirty="0">
                <a:ea typeface="Calibri" panose="020F0502020204030204" pitchFamily="34" charset="0"/>
                <a:cs typeface="Times New Roman" panose="02020603050405020304" pitchFamily="18" charset="0"/>
              </a:rPr>
              <a:t>Higher-Fidelity Simulations and Tests </a:t>
            </a:r>
          </a:p>
        </p:txBody>
      </p:sp>
      <p:sp>
        <p:nvSpPr>
          <p:cNvPr id="10" name="TextBox 9">
            <a:extLst>
              <a:ext uri="{FF2B5EF4-FFF2-40B4-BE49-F238E27FC236}">
                <a16:creationId xmlns:a16="http://schemas.microsoft.com/office/drawing/2014/main" id="{B95327B9-5E5F-4A3D-8B08-CE0A7885FC8E}"/>
              </a:ext>
            </a:extLst>
          </p:cNvPr>
          <p:cNvSpPr txBox="1"/>
          <p:nvPr/>
        </p:nvSpPr>
        <p:spPr>
          <a:xfrm>
            <a:off x="457200" y="2190750"/>
            <a:ext cx="2468880" cy="640080"/>
          </a:xfrm>
          <a:prstGeom prst="rect">
            <a:avLst/>
          </a:prstGeom>
          <a:noFill/>
        </p:spPr>
        <p:txBody>
          <a:bodyPr wrap="square" rtlCol="0">
            <a:noAutofit/>
          </a:bodyPr>
          <a:lstStyle/>
          <a:p>
            <a:pPr algn="ctr"/>
            <a:r>
              <a:rPr lang="en-US" sz="1600" dirty="0">
                <a:ea typeface="Calibri" panose="020F0502020204030204" pitchFamily="34" charset="0"/>
                <a:cs typeface="Times New Roman" panose="02020603050405020304" pitchFamily="18" charset="0"/>
              </a:rPr>
              <a:t>Approaches to Support Formal Verification </a:t>
            </a:r>
          </a:p>
        </p:txBody>
      </p:sp>
      <p:sp>
        <p:nvSpPr>
          <p:cNvPr id="11" name="TextBox 10">
            <a:extLst>
              <a:ext uri="{FF2B5EF4-FFF2-40B4-BE49-F238E27FC236}">
                <a16:creationId xmlns:a16="http://schemas.microsoft.com/office/drawing/2014/main" id="{13C3197F-C18A-4BEB-BFE2-59E4D8159BB1}"/>
              </a:ext>
            </a:extLst>
          </p:cNvPr>
          <p:cNvSpPr txBox="1"/>
          <p:nvPr/>
        </p:nvSpPr>
        <p:spPr>
          <a:xfrm>
            <a:off x="457200" y="3868628"/>
            <a:ext cx="2468880" cy="640080"/>
          </a:xfrm>
          <a:prstGeom prst="rect">
            <a:avLst/>
          </a:prstGeom>
          <a:noFill/>
        </p:spPr>
        <p:txBody>
          <a:bodyPr wrap="none" rtlCol="0">
            <a:noAutofit/>
          </a:bodyPr>
          <a:lstStyle/>
          <a:p>
            <a:pPr algn="ctr"/>
            <a:r>
              <a:rPr lang="en-US" sz="1600" dirty="0">
                <a:ea typeface="Calibri" panose="020F0502020204030204" pitchFamily="34" charset="0"/>
                <a:cs typeface="Times New Roman" panose="02020603050405020304" pitchFamily="18" charset="0"/>
              </a:rPr>
              <a:t>Increased Observability </a:t>
            </a:r>
          </a:p>
          <a:p>
            <a:pPr algn="ctr"/>
            <a:r>
              <a:rPr lang="en-US" sz="1600">
                <a:ea typeface="Calibri" panose="020F0502020204030204" pitchFamily="34" charset="0"/>
                <a:cs typeface="Times New Roman" panose="02020603050405020304" pitchFamily="18" charset="0"/>
              </a:rPr>
              <a:t>into Architectures</a:t>
            </a:r>
            <a:endParaRPr lang="en-US" sz="1600" dirty="0">
              <a:ea typeface="Calibri" panose="020F0502020204030204" pitchFamily="34" charset="0"/>
              <a:cs typeface="Times New Roman" panose="02020603050405020304" pitchFamily="18" charset="0"/>
            </a:endParaRPr>
          </a:p>
        </p:txBody>
      </p:sp>
      <p:pic>
        <p:nvPicPr>
          <p:cNvPr id="13" name="Content Placeholder 4" descr="A picture containing sky, table&#10;&#10;Description automatically generated">
            <a:extLst>
              <a:ext uri="{FF2B5EF4-FFF2-40B4-BE49-F238E27FC236}">
                <a16:creationId xmlns:a16="http://schemas.microsoft.com/office/drawing/2014/main" id="{B87F0EFC-AD97-432C-A294-98EBB8DAAD6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884" t="9952" r="7939" b="896"/>
          <a:stretch/>
        </p:blipFill>
        <p:spPr>
          <a:xfrm>
            <a:off x="5440680" y="971550"/>
            <a:ext cx="3703320" cy="4095750"/>
          </a:xfrm>
        </p:spPr>
      </p:pic>
      <p:sp>
        <p:nvSpPr>
          <p:cNvPr id="14" name="Oval 13">
            <a:extLst>
              <a:ext uri="{FF2B5EF4-FFF2-40B4-BE49-F238E27FC236}">
                <a16:creationId xmlns:a16="http://schemas.microsoft.com/office/drawing/2014/main" id="{D29C6A54-0500-446A-A76B-4FDEAF25B4EF}"/>
              </a:ext>
            </a:extLst>
          </p:cNvPr>
          <p:cNvSpPr/>
          <p:nvPr/>
        </p:nvSpPr>
        <p:spPr bwMode="auto">
          <a:xfrm>
            <a:off x="1188720" y="1152952"/>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16" name="Oval 15">
            <a:extLst>
              <a:ext uri="{FF2B5EF4-FFF2-40B4-BE49-F238E27FC236}">
                <a16:creationId xmlns:a16="http://schemas.microsoft.com/office/drawing/2014/main" id="{C112B1CF-2BB0-4494-86A2-B8E0CB8F5027}"/>
              </a:ext>
            </a:extLst>
          </p:cNvPr>
          <p:cNvSpPr/>
          <p:nvPr/>
        </p:nvSpPr>
        <p:spPr bwMode="auto">
          <a:xfrm>
            <a:off x="3703320" y="1150884"/>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17" name="Oval 16">
            <a:extLst>
              <a:ext uri="{FF2B5EF4-FFF2-40B4-BE49-F238E27FC236}">
                <a16:creationId xmlns:a16="http://schemas.microsoft.com/office/drawing/2014/main" id="{93D137A1-01FE-468D-8832-8A723E2006B0}"/>
              </a:ext>
            </a:extLst>
          </p:cNvPr>
          <p:cNvSpPr/>
          <p:nvPr/>
        </p:nvSpPr>
        <p:spPr bwMode="auto">
          <a:xfrm>
            <a:off x="1188720" y="2845776"/>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18" name="Oval 17">
            <a:extLst>
              <a:ext uri="{FF2B5EF4-FFF2-40B4-BE49-F238E27FC236}">
                <a16:creationId xmlns:a16="http://schemas.microsoft.com/office/drawing/2014/main" id="{909C0C66-0B23-4E24-A99A-DD1C42E8A221}"/>
              </a:ext>
            </a:extLst>
          </p:cNvPr>
          <p:cNvSpPr/>
          <p:nvPr/>
        </p:nvSpPr>
        <p:spPr bwMode="auto">
          <a:xfrm>
            <a:off x="3703320" y="2862787"/>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pic>
        <p:nvPicPr>
          <p:cNvPr id="20" name="Graphic 19" descr="Minimize">
            <a:extLst>
              <a:ext uri="{FF2B5EF4-FFF2-40B4-BE49-F238E27FC236}">
                <a16:creationId xmlns:a16="http://schemas.microsoft.com/office/drawing/2014/main" id="{1A398D39-7379-4714-963D-70B8176976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5880" y="1288044"/>
            <a:ext cx="731520" cy="731520"/>
          </a:xfrm>
          <a:prstGeom prst="rect">
            <a:avLst/>
          </a:prstGeom>
        </p:spPr>
      </p:pic>
      <p:pic>
        <p:nvPicPr>
          <p:cNvPr id="22" name="Graphic 21" descr="Drawing compass">
            <a:extLst>
              <a:ext uri="{FF2B5EF4-FFF2-40B4-BE49-F238E27FC236}">
                <a16:creationId xmlns:a16="http://schemas.microsoft.com/office/drawing/2014/main" id="{9094D75A-22C7-4EEF-BB88-A989B512A0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0480" y="1293451"/>
            <a:ext cx="731520" cy="731520"/>
          </a:xfrm>
          <a:prstGeom prst="rect">
            <a:avLst/>
          </a:prstGeom>
        </p:spPr>
      </p:pic>
      <p:pic>
        <p:nvPicPr>
          <p:cNvPr id="24" name="Graphic 23" descr="Eye">
            <a:extLst>
              <a:ext uri="{FF2B5EF4-FFF2-40B4-BE49-F238E27FC236}">
                <a16:creationId xmlns:a16="http://schemas.microsoft.com/office/drawing/2014/main" id="{ADB952A1-2CA8-4296-92F2-8B0E8E6E16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5880" y="2982936"/>
            <a:ext cx="731520" cy="731520"/>
          </a:xfrm>
          <a:prstGeom prst="rect">
            <a:avLst/>
          </a:prstGeom>
        </p:spPr>
      </p:pic>
      <p:pic>
        <p:nvPicPr>
          <p:cNvPr id="30" name="Graphic 29" descr="Puzzle">
            <a:extLst>
              <a:ext uri="{FF2B5EF4-FFF2-40B4-BE49-F238E27FC236}">
                <a16:creationId xmlns:a16="http://schemas.microsoft.com/office/drawing/2014/main" id="{3A50B412-6C4F-40E3-AA08-D315B3DC8A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0480" y="2998914"/>
            <a:ext cx="731520" cy="731520"/>
          </a:xfrm>
          <a:prstGeom prst="rect">
            <a:avLst/>
          </a:prstGeom>
        </p:spPr>
      </p:pic>
    </p:spTree>
    <p:extLst>
      <p:ext uri="{BB962C8B-B14F-4D97-AF65-F5344CB8AC3E}">
        <p14:creationId xmlns:p14="http://schemas.microsoft.com/office/powerpoint/2010/main" val="2837976562"/>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888A-D786-4F6B-9EA7-556F71AD0F70}"/>
              </a:ext>
            </a:extLst>
          </p:cNvPr>
          <p:cNvSpPr>
            <a:spLocks noGrp="1"/>
          </p:cNvSpPr>
          <p:nvPr>
            <p:ph type="title"/>
          </p:nvPr>
        </p:nvSpPr>
        <p:spPr/>
        <p:txBody>
          <a:bodyPr/>
          <a:lstStyle/>
          <a:p>
            <a:r>
              <a:rPr lang="en-US" dirty="0"/>
              <a:t>Towards Improving Resiliency Through V&amp;V</a:t>
            </a:r>
          </a:p>
        </p:txBody>
      </p:sp>
      <p:pic>
        <p:nvPicPr>
          <p:cNvPr id="5" name="Picture 4" descr="A picture containing table, cake, indoor&#10;&#10;Description automatically generated">
            <a:extLst>
              <a:ext uri="{FF2B5EF4-FFF2-40B4-BE49-F238E27FC236}">
                <a16:creationId xmlns:a16="http://schemas.microsoft.com/office/drawing/2014/main" id="{F3020D90-1CC1-4F83-8E2F-737AED151460}"/>
              </a:ext>
            </a:extLst>
          </p:cNvPr>
          <p:cNvPicPr>
            <a:picLocks noChangeAspect="1"/>
          </p:cNvPicPr>
          <p:nvPr/>
        </p:nvPicPr>
        <p:blipFill rotWithShape="1">
          <a:blip r:embed="rId3">
            <a:extLst>
              <a:ext uri="{28A0092B-C50C-407E-A947-70E740481C1C}">
                <a14:useLocalDpi xmlns:a14="http://schemas.microsoft.com/office/drawing/2010/main" val="0"/>
              </a:ext>
            </a:extLst>
          </a:blip>
          <a:srcRect l="3788" t="33738" r="5303" b="49497"/>
          <a:stretch/>
        </p:blipFill>
        <p:spPr>
          <a:xfrm>
            <a:off x="0" y="3257550"/>
            <a:ext cx="9144000" cy="1600200"/>
          </a:xfrm>
          <a:prstGeom prst="rect">
            <a:avLst/>
          </a:prstGeom>
        </p:spPr>
      </p:pic>
      <p:sp>
        <p:nvSpPr>
          <p:cNvPr id="6" name="TextBox 5">
            <a:extLst>
              <a:ext uri="{FF2B5EF4-FFF2-40B4-BE49-F238E27FC236}">
                <a16:creationId xmlns:a16="http://schemas.microsoft.com/office/drawing/2014/main" id="{44919A53-2E82-40C6-AEA3-D859AB274393}"/>
              </a:ext>
            </a:extLst>
          </p:cNvPr>
          <p:cNvSpPr txBox="1"/>
          <p:nvPr/>
        </p:nvSpPr>
        <p:spPr>
          <a:xfrm>
            <a:off x="3276600" y="2190750"/>
            <a:ext cx="2651760" cy="933747"/>
          </a:xfrm>
          <a:prstGeom prst="rect">
            <a:avLst/>
          </a:prstGeom>
          <a:noFill/>
        </p:spPr>
        <p:txBody>
          <a:bodyPr wrap="square" rtlCol="0">
            <a:noAutofit/>
          </a:bodyPr>
          <a:lstStyle/>
          <a:p>
            <a:pPr algn="ctr"/>
            <a:r>
              <a:rPr lang="en-US" sz="1200" b="1" dirty="0">
                <a:solidFill>
                  <a:srgbClr val="C1CD23"/>
                </a:solidFill>
              </a:rPr>
              <a:t>Automate Virtually, Early, and Continuously </a:t>
            </a:r>
          </a:p>
          <a:p>
            <a:pPr algn="ctr"/>
            <a:r>
              <a:rPr lang="en-US" sz="1000" dirty="0"/>
              <a:t>Autonomous testing and test scenario development help mitigate increased resource needs.</a:t>
            </a:r>
          </a:p>
        </p:txBody>
      </p:sp>
      <p:sp>
        <p:nvSpPr>
          <p:cNvPr id="7" name="TextBox 6">
            <a:extLst>
              <a:ext uri="{FF2B5EF4-FFF2-40B4-BE49-F238E27FC236}">
                <a16:creationId xmlns:a16="http://schemas.microsoft.com/office/drawing/2014/main" id="{66EF9EE2-AF91-4B51-B144-5FF5D00F3647}"/>
              </a:ext>
            </a:extLst>
          </p:cNvPr>
          <p:cNvSpPr txBox="1"/>
          <p:nvPr/>
        </p:nvSpPr>
        <p:spPr>
          <a:xfrm>
            <a:off x="476693" y="2190750"/>
            <a:ext cx="2651760" cy="861774"/>
          </a:xfrm>
          <a:prstGeom prst="rect">
            <a:avLst/>
          </a:prstGeom>
          <a:noFill/>
        </p:spPr>
        <p:txBody>
          <a:bodyPr wrap="square" rtlCol="0" anchor="t">
            <a:noAutofit/>
          </a:bodyPr>
          <a:lstStyle/>
          <a:p>
            <a:pPr algn="ctr"/>
            <a:r>
              <a:rPr lang="en-US" sz="1200" b="1" dirty="0">
                <a:solidFill>
                  <a:srgbClr val="C1CD23"/>
                </a:solidFill>
              </a:rPr>
              <a:t>Focus on Data</a:t>
            </a:r>
          </a:p>
          <a:p>
            <a:pPr algn="ctr"/>
            <a:r>
              <a:rPr lang="en-US" sz="1000" dirty="0"/>
              <a:t>Machine learning requirements and design are implicit in training data.</a:t>
            </a:r>
            <a:r>
              <a:rPr lang="en-US" sz="1000"/>
              <a:t> </a:t>
            </a:r>
            <a:r>
              <a:rPr lang="en-US" sz="1000" dirty="0"/>
              <a:t>Data approach must ensure complete coverage of scope.</a:t>
            </a:r>
          </a:p>
        </p:txBody>
      </p:sp>
      <p:sp>
        <p:nvSpPr>
          <p:cNvPr id="8" name="Rectangle 7">
            <a:extLst>
              <a:ext uri="{FF2B5EF4-FFF2-40B4-BE49-F238E27FC236}">
                <a16:creationId xmlns:a16="http://schemas.microsoft.com/office/drawing/2014/main" id="{401E49FB-4456-4928-93D3-ED0DA48AB73B}"/>
              </a:ext>
            </a:extLst>
          </p:cNvPr>
          <p:cNvSpPr/>
          <p:nvPr/>
        </p:nvSpPr>
        <p:spPr>
          <a:xfrm>
            <a:off x="6076507" y="2190750"/>
            <a:ext cx="2651760" cy="553998"/>
          </a:xfrm>
          <a:prstGeom prst="rect">
            <a:avLst/>
          </a:prstGeom>
        </p:spPr>
        <p:txBody>
          <a:bodyPr>
            <a:noAutofit/>
          </a:bodyPr>
          <a:lstStyle/>
          <a:p>
            <a:pPr marL="137160" indent="-137160" algn="ctr">
              <a:spcBef>
                <a:spcPts val="0"/>
              </a:spcBef>
            </a:pPr>
            <a:r>
              <a:rPr lang="en-US" sz="1200" b="1" dirty="0">
                <a:solidFill>
                  <a:srgbClr val="C1CD23"/>
                </a:solidFill>
              </a:rPr>
              <a:t>Plan for Failed Operations</a:t>
            </a:r>
            <a:endParaRPr lang="en-US" sz="1000" b="1" dirty="0">
              <a:solidFill>
                <a:srgbClr val="C1CD23"/>
              </a:solidFill>
            </a:endParaRPr>
          </a:p>
          <a:p>
            <a:pPr marL="137160" indent="-137160" algn="ctr">
              <a:spcBef>
                <a:spcPts val="0"/>
              </a:spcBef>
            </a:pPr>
            <a:r>
              <a:rPr lang="en-US" sz="1000" dirty="0"/>
              <a:t>Test for black swans and false correct decisions. Focus monitoring on safety in addition to correctness.   </a:t>
            </a:r>
          </a:p>
        </p:txBody>
      </p:sp>
      <p:sp>
        <p:nvSpPr>
          <p:cNvPr id="9" name="Oval 8">
            <a:extLst>
              <a:ext uri="{FF2B5EF4-FFF2-40B4-BE49-F238E27FC236}">
                <a16:creationId xmlns:a16="http://schemas.microsoft.com/office/drawing/2014/main" id="{386FB84E-261F-42E8-837C-617A0A964D06}"/>
              </a:ext>
            </a:extLst>
          </p:cNvPr>
          <p:cNvSpPr/>
          <p:nvPr/>
        </p:nvSpPr>
        <p:spPr bwMode="auto">
          <a:xfrm>
            <a:off x="1299653" y="1118384"/>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10" name="Oval 9">
            <a:extLst>
              <a:ext uri="{FF2B5EF4-FFF2-40B4-BE49-F238E27FC236}">
                <a16:creationId xmlns:a16="http://schemas.microsoft.com/office/drawing/2014/main" id="{9A0F0007-876C-4FCB-9D0E-1BA4264C283A}"/>
              </a:ext>
            </a:extLst>
          </p:cNvPr>
          <p:cNvSpPr/>
          <p:nvPr/>
        </p:nvSpPr>
        <p:spPr bwMode="auto">
          <a:xfrm>
            <a:off x="4069080" y="1118384"/>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sp>
        <p:nvSpPr>
          <p:cNvPr id="11" name="Oval 10">
            <a:extLst>
              <a:ext uri="{FF2B5EF4-FFF2-40B4-BE49-F238E27FC236}">
                <a16:creationId xmlns:a16="http://schemas.microsoft.com/office/drawing/2014/main" id="{2B41B6CD-65DC-4A34-B3A5-26B4C5E5C4F3}"/>
              </a:ext>
            </a:extLst>
          </p:cNvPr>
          <p:cNvSpPr/>
          <p:nvPr/>
        </p:nvSpPr>
        <p:spPr bwMode="auto">
          <a:xfrm>
            <a:off x="6899467" y="1118384"/>
            <a:ext cx="1005840" cy="1005840"/>
          </a:xfrm>
          <a:prstGeom prst="ellipse">
            <a:avLst/>
          </a:prstGeom>
          <a:solidFill>
            <a:srgbClr val="617C8E"/>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err="1">
              <a:solidFill>
                <a:schemeClr val="bg1"/>
              </a:solidFill>
            </a:endParaRPr>
          </a:p>
        </p:txBody>
      </p:sp>
      <p:pic>
        <p:nvPicPr>
          <p:cNvPr id="13" name="Graphic 12" descr="Playbook">
            <a:extLst>
              <a:ext uri="{FF2B5EF4-FFF2-40B4-BE49-F238E27FC236}">
                <a16:creationId xmlns:a16="http://schemas.microsoft.com/office/drawing/2014/main" id="{704AAA9C-399C-4C4B-9E02-9D454FE74A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5187" y="1164104"/>
            <a:ext cx="914400" cy="914400"/>
          </a:xfrm>
          <a:prstGeom prst="rect">
            <a:avLst/>
          </a:prstGeom>
        </p:spPr>
      </p:pic>
      <p:pic>
        <p:nvPicPr>
          <p:cNvPr id="15" name="Graphic 14" descr="Gears">
            <a:extLst>
              <a:ext uri="{FF2B5EF4-FFF2-40B4-BE49-F238E27FC236}">
                <a16:creationId xmlns:a16="http://schemas.microsoft.com/office/drawing/2014/main" id="{B9F1CE4C-48A6-4727-BB96-E1117F540D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5280" y="1165005"/>
            <a:ext cx="914400" cy="914400"/>
          </a:xfrm>
          <a:prstGeom prst="rect">
            <a:avLst/>
          </a:prstGeom>
        </p:spPr>
      </p:pic>
      <p:pic>
        <p:nvPicPr>
          <p:cNvPr id="4" name="Graphic 3" descr="Statistics">
            <a:extLst>
              <a:ext uri="{FF2B5EF4-FFF2-40B4-BE49-F238E27FC236}">
                <a16:creationId xmlns:a16="http://schemas.microsoft.com/office/drawing/2014/main" id="{46E54783-9C34-485B-9760-5C8B315920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1093" y="1209824"/>
            <a:ext cx="822960" cy="822960"/>
          </a:xfrm>
          <a:prstGeom prst="rect">
            <a:avLst/>
          </a:prstGeom>
        </p:spPr>
      </p:pic>
    </p:spTree>
    <p:extLst>
      <p:ext uri="{BB962C8B-B14F-4D97-AF65-F5344CB8AC3E}">
        <p14:creationId xmlns:p14="http://schemas.microsoft.com/office/powerpoint/2010/main" val="2797507591"/>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345F-4F87-4C4D-A45B-CF6384B2E6F6}"/>
              </a:ext>
            </a:extLst>
          </p:cNvPr>
          <p:cNvSpPr>
            <a:spLocks noGrp="1"/>
          </p:cNvSpPr>
          <p:nvPr>
            <p:ph type="title"/>
          </p:nvPr>
        </p:nvSpPr>
        <p:spPr/>
        <p:txBody>
          <a:bodyPr/>
          <a:lstStyle/>
          <a:p>
            <a:r>
              <a:rPr lang="en-US" dirty="0"/>
              <a:t>Autonomy at Scale</a:t>
            </a:r>
          </a:p>
        </p:txBody>
      </p:sp>
      <p:pic>
        <p:nvPicPr>
          <p:cNvPr id="4" name="Picture 3">
            <a:extLst>
              <a:ext uri="{FF2B5EF4-FFF2-40B4-BE49-F238E27FC236}">
                <a16:creationId xmlns:a16="http://schemas.microsoft.com/office/drawing/2014/main" id="{5BB71BEA-60F4-46B8-9B97-BCBD42FA8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789" y="1151082"/>
            <a:ext cx="2673062" cy="3459256"/>
          </a:xfrm>
          <a:prstGeom prst="rect">
            <a:avLst/>
          </a:prstGeom>
        </p:spPr>
      </p:pic>
      <p:sp>
        <p:nvSpPr>
          <p:cNvPr id="6" name="Rectangle 5">
            <a:extLst>
              <a:ext uri="{FF2B5EF4-FFF2-40B4-BE49-F238E27FC236}">
                <a16:creationId xmlns:a16="http://schemas.microsoft.com/office/drawing/2014/main" id="{23C350AD-4805-4DE3-81E5-FE3628CDE6BE}"/>
              </a:ext>
            </a:extLst>
          </p:cNvPr>
          <p:cNvSpPr/>
          <p:nvPr/>
        </p:nvSpPr>
        <p:spPr>
          <a:xfrm>
            <a:off x="473149" y="1200150"/>
            <a:ext cx="4572000" cy="3770263"/>
          </a:xfrm>
          <a:prstGeom prst="rect">
            <a:avLst/>
          </a:prstGeom>
        </p:spPr>
        <p:txBody>
          <a:bodyPr>
            <a:spAutoFit/>
          </a:bodyPr>
          <a:lstStyle/>
          <a:p>
            <a:pPr>
              <a:spcAft>
                <a:spcPts val="600"/>
              </a:spcAft>
            </a:pPr>
            <a:r>
              <a:rPr lang="en-US" sz="1400" dirty="0"/>
              <a:t>Autonomy at Scale explores the promise, costs, and challenges associated with emerging massive-scale systems of autonomous machines in key domains and use cases.</a:t>
            </a:r>
          </a:p>
          <a:p>
            <a:pPr>
              <a:spcAft>
                <a:spcPts val="300"/>
              </a:spcAft>
            </a:pPr>
            <a:r>
              <a:rPr lang="en-US" sz="1400" dirty="0"/>
              <a:t>The report addresses:</a:t>
            </a:r>
          </a:p>
          <a:p>
            <a:pPr marL="285750" indent="-285750">
              <a:spcAft>
                <a:spcPts val="300"/>
              </a:spcAft>
              <a:buFont typeface="Wingdings" panose="05000000000000000000" pitchFamily="2" charset="2"/>
              <a:buChar char="§"/>
            </a:pPr>
            <a:r>
              <a:rPr lang="en-US" sz="1400" b="1" dirty="0"/>
              <a:t>Key Autonomy Technologies: </a:t>
            </a:r>
            <a:r>
              <a:rPr lang="en-US" sz="1400" dirty="0"/>
              <a:t>sensors; position, navigation, and timing (PNT); machine learning; and wireless connectivity</a:t>
            </a:r>
          </a:p>
          <a:p>
            <a:pPr marL="285750" indent="-285750">
              <a:spcAft>
                <a:spcPts val="300"/>
              </a:spcAft>
              <a:buFont typeface="Wingdings" panose="05000000000000000000" pitchFamily="2" charset="2"/>
              <a:buChar char="§"/>
            </a:pPr>
            <a:r>
              <a:rPr lang="en-US" sz="1400" b="1" dirty="0"/>
              <a:t>Case Studies: </a:t>
            </a:r>
            <a:r>
              <a:rPr lang="en-US" sz="1400" dirty="0"/>
              <a:t>surface and air transportation; space systems; and adversarial environments</a:t>
            </a:r>
          </a:p>
          <a:p>
            <a:pPr marL="285750" indent="-285750">
              <a:spcAft>
                <a:spcPts val="300"/>
              </a:spcAft>
              <a:buFont typeface="Wingdings" panose="05000000000000000000" pitchFamily="2" charset="2"/>
              <a:buChar char="§"/>
            </a:pPr>
            <a:r>
              <a:rPr lang="en-US" sz="1400" b="1" dirty="0"/>
              <a:t>Autonomy Challenges: </a:t>
            </a:r>
            <a:r>
              <a:rPr lang="en-US" sz="1400" dirty="0"/>
              <a:t>cyber security and interoperability</a:t>
            </a:r>
          </a:p>
          <a:p>
            <a:endParaRPr lang="en-US" sz="1400" i="1" dirty="0"/>
          </a:p>
          <a:p>
            <a:r>
              <a:rPr lang="en-US" sz="1400" i="1" dirty="0"/>
              <a:t>To request a free copy of this report, email </a:t>
            </a:r>
            <a:r>
              <a:rPr lang="en-US" sz="1400" b="1" i="1" dirty="0">
                <a:solidFill>
                  <a:srgbClr val="C1CD23"/>
                </a:solidFill>
              </a:rPr>
              <a:t>answers@noblis.org</a:t>
            </a:r>
          </a:p>
          <a:p>
            <a:endParaRPr lang="en-US" sz="1400" i="1" dirty="0"/>
          </a:p>
        </p:txBody>
      </p:sp>
    </p:spTree>
    <p:extLst>
      <p:ext uri="{BB962C8B-B14F-4D97-AF65-F5344CB8AC3E}">
        <p14:creationId xmlns:p14="http://schemas.microsoft.com/office/powerpoint/2010/main" val="1568899711"/>
      </p:ext>
    </p:extLst>
  </p:cSld>
  <p:clrMapOvr>
    <a:masterClrMapping/>
  </p:clrMapOvr>
  <p:transition>
    <p:cut/>
  </p:transition>
</p:sld>
</file>

<file path=ppt/theme/theme1.xml><?xml version="1.0" encoding="utf-8"?>
<a:theme xmlns:a="http://schemas.openxmlformats.org/drawingml/2006/main" name="1_Noblis PowerPoint Template">
  <a:themeElements>
    <a:clrScheme name="Noblis Palette">
      <a:dk1>
        <a:srgbClr val="000000"/>
      </a:dk1>
      <a:lt1>
        <a:srgbClr val="FFFFFF"/>
      </a:lt1>
      <a:dk2>
        <a:srgbClr val="2E5B78"/>
      </a:dk2>
      <a:lt2>
        <a:srgbClr val="808080"/>
      </a:lt2>
      <a:accent1>
        <a:srgbClr val="0082CA"/>
      </a:accent1>
      <a:accent2>
        <a:srgbClr val="FFD65C"/>
      </a:accent2>
      <a:accent3>
        <a:srgbClr val="FBA919"/>
      </a:accent3>
      <a:accent4>
        <a:srgbClr val="B5BA05"/>
      </a:accent4>
      <a:accent5>
        <a:srgbClr val="1A854A"/>
      </a:accent5>
      <a:accent6>
        <a:srgbClr val="800A0A"/>
      </a:accent6>
      <a:hlink>
        <a:srgbClr val="382658"/>
      </a:hlink>
      <a:folHlink>
        <a:srgbClr val="3F98C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err="1" smtClean="0">
            <a:solidFill>
              <a:schemeClr val="bg1"/>
            </a:solidFill>
          </a:defRPr>
        </a:defPPr>
      </a:lstStyle>
      <a:style>
        <a:lnRef idx="3">
          <a:schemeClr val="lt1"/>
        </a:lnRef>
        <a:fillRef idx="1">
          <a:schemeClr val="dk1"/>
        </a:fillRef>
        <a:effectRef idx="1">
          <a:schemeClr val="dk1"/>
        </a:effectRef>
        <a:fontRef idx="minor">
          <a:schemeClr val="lt1"/>
        </a:fontRef>
      </a: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185A2"/>
            </a:solidFill>
            <a:effectLst/>
            <a:latin typeface="Arial" charset="0"/>
          </a:defRPr>
        </a:defPPr>
      </a:lstStyle>
    </a:lnDef>
    <a:txDef>
      <a:spPr>
        <a:noFill/>
      </a:spPr>
      <a:bodyPr wrap="square" rtlCol="0">
        <a:spAutoFit/>
      </a:bodyPr>
      <a:lstStyle>
        <a:defPPr>
          <a:defRPr dirty="0" err="1" smtClean="0">
            <a:solidFill>
              <a:schemeClr val="tx2"/>
            </a:solidFill>
          </a:defRPr>
        </a:defPPr>
      </a:lstStyle>
    </a:tx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6185A2"/>
        </a:dk1>
        <a:lt1>
          <a:srgbClr val="FFFFFF"/>
        </a:lt1>
        <a:dk2>
          <a:srgbClr val="6185A2"/>
        </a:dk2>
        <a:lt2>
          <a:srgbClr val="DDDDDD"/>
        </a:lt2>
        <a:accent1>
          <a:srgbClr val="FFD55C"/>
        </a:accent1>
        <a:accent2>
          <a:srgbClr val="45637A"/>
        </a:accent2>
        <a:accent3>
          <a:srgbClr val="FFFFFF"/>
        </a:accent3>
        <a:accent4>
          <a:srgbClr val="52718A"/>
        </a:accent4>
        <a:accent5>
          <a:srgbClr val="FFE7B5"/>
        </a:accent5>
        <a:accent6>
          <a:srgbClr val="3E596E"/>
        </a:accent6>
        <a:hlink>
          <a:srgbClr val="60B4D6"/>
        </a:hlink>
        <a:folHlink>
          <a:srgbClr val="C4D52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blis PowerPoint Template Widescreen 16x9.pptx" id="{013CAEC4-CCC6-4F32-8BE7-D4C09EDC3348}" vid="{00F5E5AD-7892-43A7-A1CE-498B269C0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A794CC3C43EB498F2EE0910E12F16E" ma:contentTypeVersion="12" ma:contentTypeDescription="Create a new document." ma:contentTypeScope="" ma:versionID="c047d3066b2f715684d0ff9986524232">
  <xsd:schema xmlns:xsd="http://www.w3.org/2001/XMLSchema" xmlns:xs="http://www.w3.org/2001/XMLSchema" xmlns:p="http://schemas.microsoft.com/office/2006/metadata/properties" xmlns:ns3="4fc15499-f95a-40ed-a832-143cb88d7027" xmlns:ns4="691da11d-c66b-4d9f-8591-9ace3d7a05fe" targetNamespace="http://schemas.microsoft.com/office/2006/metadata/properties" ma:root="true" ma:fieldsID="f95a7ba4a7ad8cf6d5ff07001554ddb1" ns3:_="" ns4:_="">
    <xsd:import namespace="4fc15499-f95a-40ed-a832-143cb88d7027"/>
    <xsd:import namespace="691da11d-c66b-4d9f-8591-9ace3d7a05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c15499-f95a-40ed-a832-143cb88d702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da11d-c66b-4d9f-8591-9ace3d7a05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F34C93-8E85-4D38-82FD-4C1D5FA82F2F}">
  <ds:schemaRefs>
    <ds:schemaRef ds:uri="http://schemas.microsoft.com/office/2006/documentManagement/types"/>
    <ds:schemaRef ds:uri="http://purl.org/dc/elements/1.1/"/>
    <ds:schemaRef ds:uri="http://schemas.microsoft.com/office/2006/metadata/properties"/>
    <ds:schemaRef ds:uri="691da11d-c66b-4d9f-8591-9ace3d7a05fe"/>
    <ds:schemaRef ds:uri="http://purl.org/dc/terms/"/>
    <ds:schemaRef ds:uri="http://schemas.openxmlformats.org/package/2006/metadata/core-properties"/>
    <ds:schemaRef ds:uri="http://purl.org/dc/dcmitype/"/>
    <ds:schemaRef ds:uri="http://schemas.microsoft.com/office/infopath/2007/PartnerControls"/>
    <ds:schemaRef ds:uri="4fc15499-f95a-40ed-a832-143cb88d7027"/>
    <ds:schemaRef ds:uri="http://www.w3.org/XML/1998/namespace"/>
  </ds:schemaRefs>
</ds:datastoreItem>
</file>

<file path=customXml/itemProps2.xml><?xml version="1.0" encoding="utf-8"?>
<ds:datastoreItem xmlns:ds="http://schemas.openxmlformats.org/officeDocument/2006/customXml" ds:itemID="{0395D211-F2D9-4F73-B417-E5B46019F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c15499-f95a-40ed-a832-143cb88d7027"/>
    <ds:schemaRef ds:uri="691da11d-c66b-4d9f-8591-9ace3d7a0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C4EAB6-063F-4044-A907-E5DC0D683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18071</TotalTime>
  <Words>1847</Words>
  <Application>Microsoft Office PowerPoint</Application>
  <PresentationFormat>On-screen Show (16:9)</PresentationFormat>
  <Paragraphs>190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1_Noblis PowerPoint Template</vt:lpstr>
      <vt:lpstr>PowerPoint Presentation</vt:lpstr>
      <vt:lpstr>Autonomous Systems at Scale</vt:lpstr>
      <vt:lpstr>A Model for the Implementation of Autonomy </vt:lpstr>
      <vt:lpstr>Resiliency Challenges in Autonomy</vt:lpstr>
      <vt:lpstr>Verification and Validation Methods for Autonomy</vt:lpstr>
      <vt:lpstr>Emerging Test Approaches for Autonomous Systems</vt:lpstr>
      <vt:lpstr>Research into V&amp;V of Autonomous Systems</vt:lpstr>
      <vt:lpstr>Towards Improving Resiliency Through V&amp;V</vt:lpstr>
      <vt:lpstr>Autonomy at Scale</vt:lpstr>
    </vt:vector>
  </TitlesOfParts>
  <Manager/>
  <Company>Noblis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Monaco, Matthew</dc:creator>
  <cp:keywords/>
  <dc:description/>
  <cp:lastModifiedBy>Monaco, Matthew</cp:lastModifiedBy>
  <cp:revision>3</cp:revision>
  <cp:lastPrinted>2012-05-16T14:38:08Z</cp:lastPrinted>
  <dcterms:created xsi:type="dcterms:W3CDTF">2019-09-09T19:32:36Z</dcterms:created>
  <dcterms:modified xsi:type="dcterms:W3CDTF">2019-09-25T16:09:04Z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0x01010096A794CC3C43EB498F2EE0910E12F16E</vt:lpwstr>
  </property>
  <property fmtid="{D5CDD505-2E9C-101B-9397-08002B2CF9AE}" pid="3" name="EmailHeaders">
    <vt:lpwstr>x-sender: Jennie.Doran@noblis.org_x000d_
x-receiver: qms@know.noblis.org_x000d_
Received: from hubcas1.mitretek.org ([172.25.49.151]) by wfeprod2.mitretek.org with Microsoft SMTPSVC(7.5.7601.17514);_x000d_
	 Wed, 24 Feb 2016 16:40:33 -0500_x000d_
Received: from SATURN.noblis.org</vt:lpwstr>
  </property>
  <property fmtid="{D5CDD505-2E9C-101B-9397-08002B2CF9AE}" pid="4" name="EmailSender">
    <vt:lpwstr>&lt;a href="mailto:Jennie.Doran@noblis.org"&gt;Jennie.Doran@noblis.org&lt;/a&gt;</vt:lpwstr>
  </property>
  <property fmtid="{D5CDD505-2E9C-101B-9397-08002B2CF9AE}" pid="5" name="EmailTo">
    <vt:lpwstr>Noblis QMS &amp;lt;qms@noblis.org&amp;gt;</vt:lpwstr>
  </property>
  <property fmtid="{D5CDD505-2E9C-101B-9397-08002B2CF9AE}" pid="6" name="EmailFrom">
    <vt:lpwstr>Doran, Jennie M. &lt;Jennie.Doran@noblis.org&gt;</vt:lpwstr>
  </property>
  <property fmtid="{D5CDD505-2E9C-101B-9397-08002B2CF9AE}" pid="7" name="EmailSubject">
    <vt:lpwstr>Submission of Revised QMS Document for Approval - Noblis Powerpoint Template Widescreen 16x9</vt:lpwstr>
  </property>
  <property fmtid="{D5CDD505-2E9C-101B-9397-08002B2CF9AE}" pid="8" name="Electronic Version">
    <vt:bool>true</vt:bool>
  </property>
  <property fmtid="{D5CDD505-2E9C-101B-9397-08002B2CF9AE}" pid="9" name="Order">
    <vt:r8>144700</vt:r8>
  </property>
  <property fmtid="{D5CDD505-2E9C-101B-9397-08002B2CF9AE}" pid="10" name="TemplateUrl0">
    <vt:lpwstr/>
  </property>
  <property fmtid="{D5CDD505-2E9C-101B-9397-08002B2CF9AE}" pid="11" name="xd_ProgID0">
    <vt:lpwstr/>
  </property>
  <property fmtid="{D5CDD505-2E9C-101B-9397-08002B2CF9AE}" pid="12" name="Company1">
    <vt:lpwstr>9;#Noblis|607dd140-5496-4b76-90cb-0a6cce76acb1</vt:lpwstr>
  </property>
  <property fmtid="{D5CDD505-2E9C-101B-9397-08002B2CF9AE}" pid="13" name="Department1">
    <vt:lpwstr>16;#Marketing ＆ Comms|1d9e5096-6bee-4fae-85fc-8f4701b039aa</vt:lpwstr>
  </property>
  <property fmtid="{D5CDD505-2E9C-101B-9397-08002B2CF9AE}" pid="14" name="Division">
    <vt:lpwstr>15;#Human Resources ＆ Org Dev|e5e9aba4-a4fa-4052-bfb0-08dcfc106c2d</vt:lpwstr>
  </property>
  <property fmtid="{D5CDD505-2E9C-101B-9397-08002B2CF9AE}" pid="15" name="Topics">
    <vt:lpwstr>385;#PPT Template|bb970184-e35a-4b96-afda-88673870e0b6</vt:lpwstr>
  </property>
  <property fmtid="{D5CDD505-2E9C-101B-9397-08002B2CF9AE}" pid="16" name="MissionArea">
    <vt:lpwstr/>
  </property>
  <property fmtid="{D5CDD505-2E9C-101B-9397-08002B2CF9AE}" pid="17" name="CoEs">
    <vt:lpwstr/>
  </property>
</Properties>
</file>