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avi" ContentType="video/x-msvide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56" r:id="rId2"/>
    <p:sldId id="348" r:id="rId3"/>
    <p:sldId id="353" r:id="rId4"/>
    <p:sldId id="354" r:id="rId5"/>
    <p:sldId id="355" r:id="rId6"/>
    <p:sldId id="349" r:id="rId7"/>
    <p:sldId id="350" r:id="rId8"/>
    <p:sldId id="351" r:id="rId9"/>
    <p:sldId id="352" r:id="rId10"/>
    <p:sldId id="317" r:id="rId11"/>
    <p:sldId id="318" r:id="rId12"/>
    <p:sldId id="319" r:id="rId13"/>
    <p:sldId id="320" r:id="rId14"/>
    <p:sldId id="321" r:id="rId15"/>
    <p:sldId id="322" r:id="rId16"/>
    <p:sldId id="331" r:id="rId17"/>
    <p:sldId id="324" r:id="rId18"/>
    <p:sldId id="326" r:id="rId19"/>
    <p:sldId id="325" r:id="rId20"/>
    <p:sldId id="332" r:id="rId21"/>
    <p:sldId id="327" r:id="rId22"/>
    <p:sldId id="329" r:id="rId23"/>
    <p:sldId id="330" r:id="rId24"/>
    <p:sldId id="328" r:id="rId25"/>
    <p:sldId id="333" r:id="rId26"/>
    <p:sldId id="335" r:id="rId27"/>
    <p:sldId id="337" r:id="rId28"/>
    <p:sldId id="346" r:id="rId29"/>
  </p:sldIdLst>
  <p:sldSz cx="12192000" cy="6858000"/>
  <p:notesSz cx="6934200" cy="92329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6"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6"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6"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6"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6" charset="-128"/>
        <a:cs typeface="+mn-cs"/>
      </a:defRPr>
    </a:lvl5pPr>
    <a:lvl6pPr marL="2286000" algn="l" defTabSz="914400" rtl="0" eaLnBrk="1" latinLnBrk="0" hangingPunct="1">
      <a:defRPr sz="2000" b="1" kern="1200">
        <a:solidFill>
          <a:schemeClr val="tx1"/>
        </a:solidFill>
        <a:latin typeface="Arial" charset="0"/>
        <a:ea typeface="ＭＳ Ｐゴシック" pitchFamily="-16" charset="-128"/>
        <a:cs typeface="+mn-cs"/>
      </a:defRPr>
    </a:lvl6pPr>
    <a:lvl7pPr marL="2743200" algn="l" defTabSz="914400" rtl="0" eaLnBrk="1" latinLnBrk="0" hangingPunct="1">
      <a:defRPr sz="2000" b="1" kern="1200">
        <a:solidFill>
          <a:schemeClr val="tx1"/>
        </a:solidFill>
        <a:latin typeface="Arial" charset="0"/>
        <a:ea typeface="ＭＳ Ｐゴシック" pitchFamily="-16" charset="-128"/>
        <a:cs typeface="+mn-cs"/>
      </a:defRPr>
    </a:lvl7pPr>
    <a:lvl8pPr marL="3200400" algn="l" defTabSz="914400" rtl="0" eaLnBrk="1" latinLnBrk="0" hangingPunct="1">
      <a:defRPr sz="2000" b="1" kern="1200">
        <a:solidFill>
          <a:schemeClr val="tx1"/>
        </a:solidFill>
        <a:latin typeface="Arial" charset="0"/>
        <a:ea typeface="ＭＳ Ｐゴシック" pitchFamily="-16" charset="-128"/>
        <a:cs typeface="+mn-cs"/>
      </a:defRPr>
    </a:lvl8pPr>
    <a:lvl9pPr marL="3657600" algn="l" defTabSz="914400" rtl="0" eaLnBrk="1" latinLnBrk="0" hangingPunct="1">
      <a:defRPr sz="2000" b="1"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orient="horz" pos="3744" userDrawn="1">
          <p15:clr>
            <a:srgbClr val="A4A3A4"/>
          </p15:clr>
        </p15:guide>
        <p15:guide id="3" orient="horz" pos="960" userDrawn="1">
          <p15:clr>
            <a:srgbClr val="A4A3A4"/>
          </p15:clr>
        </p15:guide>
        <p15:guide id="4" orient="horz" pos="720" userDrawn="1">
          <p15:clr>
            <a:srgbClr val="A4A3A4"/>
          </p15:clr>
        </p15:guide>
        <p15:guide id="5" pos="448" userDrawn="1">
          <p15:clr>
            <a:srgbClr val="A4A3A4"/>
          </p15:clr>
        </p15:guide>
        <p15:guide id="6" pos="7296" userDrawn="1">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A1FB"/>
    <a:srgbClr val="C00000"/>
    <a:srgbClr val="CC0000"/>
    <a:srgbClr val="740000"/>
    <a:srgbClr val="3C4F82"/>
    <a:srgbClr val="B2CCE5"/>
    <a:srgbClr val="777777"/>
    <a:srgbClr val="8BADE5"/>
    <a:srgbClr val="B3C2D7"/>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0" autoAdjust="0"/>
    <p:restoredTop sz="85378" autoAdjust="0"/>
  </p:normalViewPr>
  <p:slideViewPr>
    <p:cSldViewPr>
      <p:cViewPr varScale="1">
        <p:scale>
          <a:sx n="94" d="100"/>
          <a:sy n="94" d="100"/>
        </p:scale>
        <p:origin x="178" y="86"/>
      </p:cViewPr>
      <p:guideLst>
        <p:guide orient="horz" pos="288"/>
        <p:guide orient="horz" pos="3744"/>
        <p:guide orient="horz" pos="960"/>
        <p:guide orient="horz" pos="720"/>
        <p:guide pos="448"/>
        <p:guide pos="72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574" y="45"/>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070350" y="8672513"/>
            <a:ext cx="2133600" cy="46513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2009 Carnegie Mellon University</a:t>
            </a:r>
          </a:p>
          <a:p>
            <a:pPr algn="l" defTabSz="949325">
              <a:lnSpc>
                <a:spcPct val="89000"/>
              </a:lnSpc>
              <a:spcBef>
                <a:spcPct val="40000"/>
              </a:spcBef>
            </a:pPr>
            <a:r>
              <a:rPr lang="en-US" sz="800" b="0" i="1" dirty="0">
                <a:latin typeface="Times New Roman" pitchFamily="-16" charset="0"/>
              </a:rPr>
              <a:t>  </a:t>
            </a:r>
          </a:p>
        </p:txBody>
      </p:sp>
      <p:sp>
        <p:nvSpPr>
          <p:cNvPr id="46101" name="Rectangle 21"/>
          <p:cNvSpPr>
            <a:spLocks noChangeArrowheads="1"/>
          </p:cNvSpPr>
          <p:nvPr/>
        </p:nvSpPr>
        <p:spPr bwMode="auto">
          <a:xfrm>
            <a:off x="6448425" y="8813800"/>
            <a:ext cx="333375" cy="22542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E2A62504-F501-4DF7-8D2C-C9767BF96358}" type="slidenum">
              <a:rPr lang="en-US" sz="1000"/>
              <a:pPr defTabSz="901700" eaLnBrk="0" hangingPunct="0">
                <a:lnSpc>
                  <a:spcPct val="90000"/>
                </a:lnSpc>
                <a:spcBef>
                  <a:spcPct val="0"/>
                </a:spcBef>
              </a:pPr>
              <a:t>‹#›</a:t>
            </a:fld>
            <a:endParaRPr lang="en-US" sz="1000"/>
          </a:p>
        </p:txBody>
      </p:sp>
      <p:sp>
        <p:nvSpPr>
          <p:cNvPr id="46102" name="Line 22"/>
          <p:cNvSpPr>
            <a:spLocks noChangeShapeType="1"/>
          </p:cNvSpPr>
          <p:nvPr/>
        </p:nvSpPr>
        <p:spPr bwMode="auto">
          <a:xfrm flipH="1">
            <a:off x="228600" y="8699500"/>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46103" name="Picture 23" descr="SEI_CMU_1Line_Blk"/>
          <p:cNvPicPr>
            <a:picLocks noChangeAspect="1" noChangeArrowheads="1"/>
          </p:cNvPicPr>
          <p:nvPr/>
        </p:nvPicPr>
        <p:blipFill>
          <a:blip r:embed="rId2" cstate="print"/>
          <a:srcRect/>
          <a:stretch>
            <a:fillRect/>
          </a:stretch>
        </p:blipFill>
        <p:spPr bwMode="auto">
          <a:xfrm>
            <a:off x="260350" y="8794750"/>
            <a:ext cx="3727450" cy="222250"/>
          </a:xfrm>
          <a:prstGeom prst="rect">
            <a:avLst/>
          </a:prstGeom>
          <a:noFill/>
        </p:spPr>
      </p:pic>
      <p:sp>
        <p:nvSpPr>
          <p:cNvPr id="46104" name="Rectangle 24"/>
          <p:cNvSpPr>
            <a:spLocks noGrp="1" noChangeArrowheads="1"/>
          </p:cNvSpPr>
          <p:nvPr>
            <p:ph type="hdr" sz="quarter"/>
          </p:nvPr>
        </p:nvSpPr>
        <p:spPr bwMode="auto">
          <a:xfrm>
            <a:off x="573088" y="296863"/>
            <a:ext cx="2703512" cy="466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a:t>SEI Presentation (Basic)</a:t>
            </a:r>
          </a:p>
          <a:p>
            <a:r>
              <a:rPr lang="en-US"/>
              <a:t>Author, Date</a:t>
            </a:r>
          </a:p>
        </p:txBody>
      </p:sp>
      <p:sp>
        <p:nvSpPr>
          <p:cNvPr id="46105" name="Rectangle 25"/>
          <p:cNvSpPr>
            <a:spLocks noGrp="1" noChangeArrowheads="1"/>
          </p:cNvSpPr>
          <p:nvPr>
            <p:ph type="dt" idx="1"/>
          </p:nvPr>
        </p:nvSpPr>
        <p:spPr bwMode="auto">
          <a:xfrm>
            <a:off x="3733800" y="296863"/>
            <a:ext cx="2703513" cy="466725"/>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2155CEE1-7875-40DA-AA5D-95597CB8C078}" type="datetime1">
              <a:rPr lang="en-US"/>
              <a:pPr/>
              <a:t>9/11/2020</a:t>
            </a:fld>
            <a:endParaRPr lang="en-US"/>
          </a:p>
        </p:txBody>
      </p:sp>
    </p:spTree>
    <p:extLst>
      <p:ext uri="{BB962C8B-B14F-4D97-AF65-F5344CB8AC3E}">
        <p14:creationId xmlns:p14="http://schemas.microsoft.com/office/powerpoint/2010/main" val="134202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390525" y="693738"/>
            <a:ext cx="6153150" cy="346233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23925" y="4386263"/>
            <a:ext cx="5086350" cy="4152900"/>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a:t>Click to edit Master text styles</a:t>
            </a:r>
          </a:p>
        </p:txBody>
      </p:sp>
      <p:sp>
        <p:nvSpPr>
          <p:cNvPr id="7188" name="Rectangle 20"/>
          <p:cNvSpPr>
            <a:spLocks noChangeArrowheads="1"/>
          </p:cNvSpPr>
          <p:nvPr/>
        </p:nvSpPr>
        <p:spPr bwMode="auto">
          <a:xfrm>
            <a:off x="4070350" y="8672513"/>
            <a:ext cx="2133600" cy="46513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2009 Carnegie Mellon University</a:t>
            </a:r>
          </a:p>
          <a:p>
            <a:pPr algn="l" defTabSz="949325">
              <a:lnSpc>
                <a:spcPct val="89000"/>
              </a:lnSpc>
              <a:spcBef>
                <a:spcPct val="40000"/>
              </a:spcBef>
            </a:pPr>
            <a:r>
              <a:rPr lang="en-US" sz="800" b="0" i="1" dirty="0">
                <a:latin typeface="Times New Roman" pitchFamily="-16" charset="0"/>
              </a:rPr>
              <a:t>  </a:t>
            </a:r>
          </a:p>
        </p:txBody>
      </p:sp>
      <p:sp>
        <p:nvSpPr>
          <p:cNvPr id="7189" name="Rectangle 21"/>
          <p:cNvSpPr>
            <a:spLocks noChangeArrowheads="1"/>
          </p:cNvSpPr>
          <p:nvPr/>
        </p:nvSpPr>
        <p:spPr bwMode="auto">
          <a:xfrm>
            <a:off x="6448425" y="8813800"/>
            <a:ext cx="333375" cy="22542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909712DC-145B-4926-AE1A-CA7670D6144E}" type="slidenum">
              <a:rPr lang="en-US" sz="1000"/>
              <a:pPr defTabSz="901700" eaLnBrk="0" hangingPunct="0">
                <a:lnSpc>
                  <a:spcPct val="90000"/>
                </a:lnSpc>
                <a:spcBef>
                  <a:spcPct val="0"/>
                </a:spcBef>
              </a:pPr>
              <a:t>‹#›</a:t>
            </a:fld>
            <a:endParaRPr lang="en-US" sz="1000"/>
          </a:p>
        </p:txBody>
      </p:sp>
      <p:sp>
        <p:nvSpPr>
          <p:cNvPr id="7190" name="Line 22"/>
          <p:cNvSpPr>
            <a:spLocks noChangeShapeType="1"/>
          </p:cNvSpPr>
          <p:nvPr/>
        </p:nvSpPr>
        <p:spPr bwMode="auto">
          <a:xfrm flipH="1">
            <a:off x="228600" y="8699500"/>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7191" name="Picture 23" descr="SEI_CMU_1Line_Blk"/>
          <p:cNvPicPr>
            <a:picLocks noChangeAspect="1" noChangeArrowheads="1"/>
          </p:cNvPicPr>
          <p:nvPr/>
        </p:nvPicPr>
        <p:blipFill>
          <a:blip r:embed="rId2"/>
          <a:srcRect/>
          <a:stretch>
            <a:fillRect/>
          </a:stretch>
        </p:blipFill>
        <p:spPr bwMode="auto">
          <a:xfrm>
            <a:off x="260350" y="8794750"/>
            <a:ext cx="3727450" cy="222250"/>
          </a:xfrm>
          <a:prstGeom prst="rect">
            <a:avLst/>
          </a:prstGeom>
          <a:noFill/>
        </p:spPr>
      </p:pic>
      <p:sp>
        <p:nvSpPr>
          <p:cNvPr id="7192" name="Rectangle 24"/>
          <p:cNvSpPr>
            <a:spLocks noGrp="1" noChangeArrowheads="1"/>
          </p:cNvSpPr>
          <p:nvPr>
            <p:ph type="hdr" sz="quarter"/>
          </p:nvPr>
        </p:nvSpPr>
        <p:spPr bwMode="auto">
          <a:xfrm>
            <a:off x="573088" y="296863"/>
            <a:ext cx="2703512" cy="466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a:t>SEI Presentation (Basic)</a:t>
            </a:r>
          </a:p>
          <a:p>
            <a:r>
              <a:rPr lang="en-US"/>
              <a:t>Author, Date</a:t>
            </a:r>
          </a:p>
        </p:txBody>
      </p:sp>
      <p:sp>
        <p:nvSpPr>
          <p:cNvPr id="7193" name="Rectangle 25"/>
          <p:cNvSpPr>
            <a:spLocks noGrp="1" noChangeArrowheads="1"/>
          </p:cNvSpPr>
          <p:nvPr>
            <p:ph type="dt" idx="1"/>
          </p:nvPr>
        </p:nvSpPr>
        <p:spPr bwMode="auto">
          <a:xfrm>
            <a:off x="3733800" y="296863"/>
            <a:ext cx="2703513" cy="466725"/>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EB1B411B-8438-4315-86B3-0BAB16654F48}" type="datetime1">
              <a:rPr lang="en-US"/>
              <a:pPr/>
              <a:t>9/11/2020</a:t>
            </a:fld>
            <a:endParaRPr lang="en-US"/>
          </a:p>
        </p:txBody>
      </p:sp>
    </p:spTree>
    <p:extLst>
      <p:ext uri="{BB962C8B-B14F-4D97-AF65-F5344CB8AC3E}">
        <p14:creationId xmlns:p14="http://schemas.microsoft.com/office/powerpoint/2010/main" val="304122633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6"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6"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6"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SEI Presentation (Basic)</a:t>
            </a:r>
          </a:p>
          <a:p>
            <a:r>
              <a:rPr lang="en-US"/>
              <a:t>Author, Date</a:t>
            </a:r>
          </a:p>
        </p:txBody>
      </p:sp>
      <p:sp>
        <p:nvSpPr>
          <p:cNvPr id="5" name="Rectangle 25"/>
          <p:cNvSpPr>
            <a:spLocks noGrp="1" noChangeArrowheads="1"/>
          </p:cNvSpPr>
          <p:nvPr>
            <p:ph type="dt" idx="1"/>
          </p:nvPr>
        </p:nvSpPr>
        <p:spPr>
          <a:ln/>
        </p:spPr>
        <p:txBody>
          <a:bodyPr/>
          <a:lstStyle/>
          <a:p>
            <a:fld id="{872F310D-72BA-43AA-AF26-01C52F4C2125}" type="datetime1">
              <a:rPr lang="en-US"/>
              <a:pPr/>
              <a:t>9/11/2020</a:t>
            </a:fld>
            <a:endParaRPr lang="en-US"/>
          </a:p>
        </p:txBody>
      </p:sp>
      <p:sp>
        <p:nvSpPr>
          <p:cNvPr id="876546" name="Rectangle 2"/>
          <p:cNvSpPr>
            <a:spLocks noGrp="1" noRot="1" noChangeAspect="1" noChangeArrowheads="1" noTextEdit="1"/>
          </p:cNvSpPr>
          <p:nvPr>
            <p:ph type="sldImg"/>
          </p:nvPr>
        </p:nvSpPr>
        <p:spPr>
          <a:xfrm>
            <a:off x="390525" y="693738"/>
            <a:ext cx="6153150" cy="3462337"/>
          </a:xfrm>
          <a:ln/>
        </p:spPr>
      </p:sp>
      <p:sp>
        <p:nvSpPr>
          <p:cNvPr id="876547" name="Rectangle 3"/>
          <p:cNvSpPr>
            <a:spLocks noGrp="1" noChangeArrowheads="1"/>
          </p:cNvSpPr>
          <p:nvPr>
            <p:ph type="body" idx="1"/>
          </p:nvPr>
        </p:nvSpPr>
        <p:spPr/>
        <p:txBody>
          <a:bodyPr/>
          <a:lstStyle/>
          <a:p>
            <a:pPr marL="228600" indent="-228600"/>
            <a:r>
              <a:rPr lang="en-US" b="1"/>
              <a:t>Title Slide</a:t>
            </a:r>
          </a:p>
          <a:p>
            <a:pPr marL="685800" lvl="1" indent="-342900"/>
            <a:r>
              <a:rPr lang="en-US"/>
              <a:t>Title and Subtitle text blocks should not be moved from their position if at all possible.</a:t>
            </a:r>
          </a:p>
          <a:p>
            <a:pPr marL="228600" indent="-228600"/>
            <a:endParaRPr lang="en-US"/>
          </a:p>
          <a:p>
            <a:pPr marL="228600" indent="-228600"/>
            <a:endParaRPr lang="en-US"/>
          </a:p>
          <a:p>
            <a:pPr marL="228600" indent="-2286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Draw a bigger one</a:t>
            </a:r>
          </a:p>
          <a:p>
            <a:endParaRPr lang="it-IT" dirty="0"/>
          </a:p>
        </p:txBody>
      </p:sp>
      <p:sp>
        <p:nvSpPr>
          <p:cNvPr id="4" name="Slide Number Placeholder 3"/>
          <p:cNvSpPr>
            <a:spLocks noGrp="1"/>
          </p:cNvSpPr>
          <p:nvPr>
            <p:ph type="sldNum" sz="quarter" idx="5"/>
          </p:nvPr>
        </p:nvSpPr>
        <p:spPr/>
        <p:txBody>
          <a:bodyPr/>
          <a:lstStyle/>
          <a:p>
            <a:fld id="{6E225A8E-4C20-4A4C-942B-D0B1A7E9868D}" type="slidenum">
              <a:rPr lang="en-US" smtClean="0"/>
              <a:t>11</a:t>
            </a:fld>
            <a:endParaRPr lang="en-US"/>
          </a:p>
        </p:txBody>
      </p:sp>
    </p:spTree>
    <p:extLst>
      <p:ext uri="{BB962C8B-B14F-4D97-AF65-F5344CB8AC3E}">
        <p14:creationId xmlns:p14="http://schemas.microsoft.com/office/powerpoint/2010/main" val="2128095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4" name="Rectangle 12"/>
          <p:cNvSpPr>
            <a:spLocks noGrp="1" noChangeArrowheads="1"/>
          </p:cNvSpPr>
          <p:nvPr>
            <p:ph type="ctrTitle"/>
          </p:nvPr>
        </p:nvSpPr>
        <p:spPr bwMode="white">
          <a:xfrm>
            <a:off x="5689600" y="2293938"/>
            <a:ext cx="5689600" cy="430875"/>
          </a:xfrm>
        </p:spPr>
        <p:txBody>
          <a:bodyPr lIns="91428" tIns="45714" rIns="91428" bIns="45714"/>
          <a:lstStyle>
            <a:lvl1pPr>
              <a:lnSpc>
                <a:spcPct val="100000"/>
              </a:lnSpc>
              <a:defRPr sz="2200"/>
            </a:lvl1pPr>
          </a:lstStyle>
          <a:p>
            <a:r>
              <a:rPr lang="en-US"/>
              <a:t>Click to edit Master title style</a:t>
            </a:r>
          </a:p>
        </p:txBody>
      </p:sp>
      <p:sp>
        <p:nvSpPr>
          <p:cNvPr id="3085" name="Rectangle 13"/>
          <p:cNvSpPr>
            <a:spLocks noGrp="1" noChangeArrowheads="1"/>
          </p:cNvSpPr>
          <p:nvPr>
            <p:ph type="subTitle" idx="1"/>
          </p:nvPr>
        </p:nvSpPr>
        <p:spPr bwMode="white">
          <a:xfrm>
            <a:off x="5689600" y="3894138"/>
            <a:ext cx="5689600" cy="1751012"/>
          </a:xfrm>
        </p:spPr>
        <p:txBody>
          <a:bodyPr lIns="91428" tIns="45714" rIns="91428" bIns="45714"/>
          <a:lstStyle>
            <a:lvl1pPr>
              <a:spcAft>
                <a:spcPct val="0"/>
              </a:spcAft>
              <a:defRPr sz="1800"/>
            </a:lvl1pPr>
          </a:lstStyle>
          <a:p>
            <a:r>
              <a:rPr lang="en-US"/>
              <a:t>Click to edit Master subtitle style</a:t>
            </a:r>
          </a:p>
        </p:txBody>
      </p:sp>
      <p:pic>
        <p:nvPicPr>
          <p:cNvPr id="3127" name="Picture 55" descr="SEI_CMU_1Line_Blk"/>
          <p:cNvPicPr>
            <a:picLocks noChangeAspect="1" noChangeArrowheads="1"/>
          </p:cNvPicPr>
          <p:nvPr userDrawn="1"/>
        </p:nvPicPr>
        <p:blipFill>
          <a:blip r:embed="rId2" cstate="print"/>
          <a:srcRect/>
          <a:stretch>
            <a:fillRect/>
          </a:stretch>
        </p:blipFill>
        <p:spPr bwMode="auto">
          <a:xfrm>
            <a:off x="311151" y="6326188"/>
            <a:ext cx="6165849" cy="336550"/>
          </a:xfrm>
          <a:prstGeom prst="rect">
            <a:avLst/>
          </a:prstGeom>
          <a:noFill/>
        </p:spPr>
      </p:pic>
      <p:sp>
        <p:nvSpPr>
          <p:cNvPr id="3128" name="Line 56"/>
          <p:cNvSpPr>
            <a:spLocks noChangeShapeType="1"/>
          </p:cNvSpPr>
          <p:nvPr userDrawn="1"/>
        </p:nvSpPr>
        <p:spPr bwMode="auto">
          <a:xfrm>
            <a:off x="0" y="6175375"/>
            <a:ext cx="12192000" cy="1588"/>
          </a:xfrm>
          <a:prstGeom prst="line">
            <a:avLst/>
          </a:prstGeom>
          <a:noFill/>
          <a:ln w="6350">
            <a:solidFill>
              <a:srgbClr val="808080"/>
            </a:solidFill>
            <a:round/>
            <a:headEnd/>
            <a:tailEnd/>
          </a:ln>
          <a:effectLst/>
        </p:spPr>
        <p:txBody>
          <a:bodyPr wrap="none" lIns="0" tIns="0" anchor="ctr"/>
          <a:lstStyle/>
          <a:p>
            <a:endParaRPr lang="en-US" sz="2000"/>
          </a:p>
        </p:txBody>
      </p:sp>
      <p:grpSp>
        <p:nvGrpSpPr>
          <p:cNvPr id="3129" name="Group 57"/>
          <p:cNvGrpSpPr>
            <a:grpSpLocks/>
          </p:cNvGrpSpPr>
          <p:nvPr userDrawn="1"/>
        </p:nvGrpSpPr>
        <p:grpSpPr bwMode="auto">
          <a:xfrm>
            <a:off x="27517" y="23814"/>
            <a:ext cx="3782483" cy="6124575"/>
            <a:chOff x="13" y="15"/>
            <a:chExt cx="2741" cy="3858"/>
          </a:xfrm>
        </p:grpSpPr>
        <p:sp>
          <p:nvSpPr>
            <p:cNvPr id="3130" name="Freeform 58"/>
            <p:cNvSpPr>
              <a:spLocks noChangeAspect="1"/>
            </p:cNvSpPr>
            <p:nvPr userDrawn="1"/>
          </p:nvSpPr>
          <p:spPr bwMode="auto">
            <a:xfrm>
              <a:off x="13" y="2190"/>
              <a:ext cx="1009"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3C4F82"/>
            </a:solidFill>
            <a:ln w="14351">
              <a:noFill/>
              <a:prstDash val="solid"/>
              <a:round/>
              <a:headEnd/>
              <a:tailEnd/>
            </a:ln>
          </p:spPr>
          <p:txBody>
            <a:bodyPr/>
            <a:lstStyle/>
            <a:p>
              <a:endParaRPr lang="en-US" sz="2000"/>
            </a:p>
          </p:txBody>
        </p:sp>
        <p:sp>
          <p:nvSpPr>
            <p:cNvPr id="3131" name="Freeform 59"/>
            <p:cNvSpPr>
              <a:spLocks noChangeAspect="1"/>
            </p:cNvSpPr>
            <p:nvPr userDrawn="1"/>
          </p:nvSpPr>
          <p:spPr bwMode="auto">
            <a:xfrm>
              <a:off x="13" y="1016"/>
              <a:ext cx="411"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3C4F82"/>
            </a:solidFill>
            <a:ln w="14351">
              <a:noFill/>
              <a:prstDash val="solid"/>
              <a:round/>
              <a:headEnd/>
              <a:tailEnd/>
            </a:ln>
          </p:spPr>
          <p:txBody>
            <a:bodyPr/>
            <a:lstStyle/>
            <a:p>
              <a:endParaRPr lang="en-US" sz="2000"/>
            </a:p>
          </p:txBody>
        </p:sp>
        <p:sp>
          <p:nvSpPr>
            <p:cNvPr id="3132" name="Freeform 60"/>
            <p:cNvSpPr>
              <a:spLocks noChangeAspect="1"/>
            </p:cNvSpPr>
            <p:nvPr userDrawn="1"/>
          </p:nvSpPr>
          <p:spPr bwMode="auto">
            <a:xfrm>
              <a:off x="13" y="2789"/>
              <a:ext cx="420"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3C4F82"/>
            </a:solidFill>
            <a:ln w="14351">
              <a:noFill/>
              <a:prstDash val="solid"/>
              <a:round/>
              <a:headEnd/>
              <a:tailEnd/>
            </a:ln>
          </p:spPr>
          <p:txBody>
            <a:bodyPr/>
            <a:lstStyle/>
            <a:p>
              <a:endParaRPr lang="en-US" sz="2000"/>
            </a:p>
          </p:txBody>
        </p:sp>
        <p:sp>
          <p:nvSpPr>
            <p:cNvPr id="3133" name="Freeform 61"/>
            <p:cNvSpPr>
              <a:spLocks noChangeAspect="1"/>
            </p:cNvSpPr>
            <p:nvPr userDrawn="1"/>
          </p:nvSpPr>
          <p:spPr bwMode="auto">
            <a:xfrm>
              <a:off x="13" y="1599"/>
              <a:ext cx="1009"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3C4F82"/>
            </a:solidFill>
            <a:ln w="14351">
              <a:noFill/>
              <a:prstDash val="solid"/>
              <a:round/>
              <a:headEnd/>
              <a:tailEnd/>
            </a:ln>
          </p:spPr>
          <p:txBody>
            <a:bodyPr/>
            <a:lstStyle/>
            <a:p>
              <a:endParaRPr lang="en-US" sz="2000"/>
            </a:p>
          </p:txBody>
        </p:sp>
        <p:sp>
          <p:nvSpPr>
            <p:cNvPr id="3134" name="Freeform 62"/>
            <p:cNvSpPr>
              <a:spLocks noChangeAspect="1"/>
            </p:cNvSpPr>
            <p:nvPr userDrawn="1"/>
          </p:nvSpPr>
          <p:spPr bwMode="auto">
            <a:xfrm>
              <a:off x="13" y="1222"/>
              <a:ext cx="2277" cy="286"/>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3C4F82"/>
            </a:solidFill>
            <a:ln w="14351">
              <a:noFill/>
              <a:prstDash val="solid"/>
              <a:round/>
              <a:headEnd/>
              <a:tailEnd/>
            </a:ln>
          </p:spPr>
          <p:txBody>
            <a:bodyPr/>
            <a:lstStyle/>
            <a:p>
              <a:endParaRPr lang="en-US" sz="2000"/>
            </a:p>
          </p:txBody>
        </p:sp>
        <p:sp>
          <p:nvSpPr>
            <p:cNvPr id="3135" name="Freeform 63"/>
            <p:cNvSpPr>
              <a:spLocks noChangeAspect="1"/>
            </p:cNvSpPr>
            <p:nvPr userDrawn="1"/>
          </p:nvSpPr>
          <p:spPr bwMode="auto">
            <a:xfrm>
              <a:off x="13" y="2395"/>
              <a:ext cx="2286" cy="286"/>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3C4F82"/>
            </a:solidFill>
            <a:ln w="14351">
              <a:noFill/>
              <a:prstDash val="solid"/>
              <a:round/>
              <a:headEnd/>
              <a:tailEnd/>
            </a:ln>
          </p:spPr>
          <p:txBody>
            <a:bodyPr/>
            <a:lstStyle/>
            <a:p>
              <a:endParaRPr lang="en-US" sz="2000"/>
            </a:p>
          </p:txBody>
        </p:sp>
        <p:sp>
          <p:nvSpPr>
            <p:cNvPr id="3136" name="Freeform 64"/>
            <p:cNvSpPr>
              <a:spLocks noChangeAspect="1"/>
            </p:cNvSpPr>
            <p:nvPr userDrawn="1"/>
          </p:nvSpPr>
          <p:spPr bwMode="auto">
            <a:xfrm>
              <a:off x="13" y="1805"/>
              <a:ext cx="2741" cy="286"/>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3C4F82"/>
            </a:solidFill>
            <a:ln w="14351">
              <a:noFill/>
              <a:prstDash val="solid"/>
              <a:round/>
              <a:headEnd/>
              <a:tailEnd/>
            </a:ln>
          </p:spPr>
          <p:txBody>
            <a:bodyPr/>
            <a:lstStyle/>
            <a:p>
              <a:endParaRPr lang="en-US" sz="2000"/>
            </a:p>
          </p:txBody>
        </p:sp>
        <p:sp>
          <p:nvSpPr>
            <p:cNvPr id="3137" name="Freeform 65"/>
            <p:cNvSpPr>
              <a:spLocks noChangeAspect="1"/>
            </p:cNvSpPr>
            <p:nvPr userDrawn="1"/>
          </p:nvSpPr>
          <p:spPr bwMode="auto">
            <a:xfrm>
              <a:off x="13" y="2994"/>
              <a:ext cx="1679" cy="286"/>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3C4F82"/>
            </a:solidFill>
            <a:ln w="14351">
              <a:noFill/>
              <a:prstDash val="solid"/>
              <a:round/>
              <a:headEnd/>
              <a:tailEnd/>
            </a:ln>
          </p:spPr>
          <p:txBody>
            <a:bodyPr/>
            <a:lstStyle/>
            <a:p>
              <a:endParaRPr lang="en-US" sz="2000"/>
            </a:p>
          </p:txBody>
        </p:sp>
        <p:sp>
          <p:nvSpPr>
            <p:cNvPr id="3138" name="Freeform 66"/>
            <p:cNvSpPr>
              <a:spLocks noChangeAspect="1"/>
            </p:cNvSpPr>
            <p:nvPr userDrawn="1"/>
          </p:nvSpPr>
          <p:spPr bwMode="auto">
            <a:xfrm>
              <a:off x="13" y="3588"/>
              <a:ext cx="1071" cy="285"/>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3C4F82"/>
            </a:solidFill>
            <a:ln w="14351">
              <a:noFill/>
              <a:prstDash val="solid"/>
              <a:round/>
              <a:headEnd/>
              <a:tailEnd/>
            </a:ln>
          </p:spPr>
          <p:txBody>
            <a:bodyPr/>
            <a:lstStyle/>
            <a:p>
              <a:endParaRPr lang="en-US" sz="2000"/>
            </a:p>
          </p:txBody>
        </p:sp>
        <p:sp>
          <p:nvSpPr>
            <p:cNvPr id="3139" name="Freeform 67"/>
            <p:cNvSpPr>
              <a:spLocks noChangeAspect="1"/>
            </p:cNvSpPr>
            <p:nvPr userDrawn="1"/>
          </p:nvSpPr>
          <p:spPr bwMode="auto">
            <a:xfrm>
              <a:off x="13" y="15"/>
              <a:ext cx="1089" cy="286"/>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3C4F82"/>
            </a:solidFill>
            <a:ln w="14351">
              <a:noFill/>
              <a:prstDash val="solid"/>
              <a:round/>
              <a:headEnd/>
              <a:tailEnd/>
            </a:ln>
          </p:spPr>
          <p:txBody>
            <a:bodyPr/>
            <a:lstStyle/>
            <a:p>
              <a:endParaRPr lang="en-US" sz="2000"/>
            </a:p>
          </p:txBody>
        </p:sp>
        <p:sp>
          <p:nvSpPr>
            <p:cNvPr id="3140" name="Freeform 68"/>
            <p:cNvSpPr>
              <a:spLocks noChangeAspect="1"/>
            </p:cNvSpPr>
            <p:nvPr userDrawn="1"/>
          </p:nvSpPr>
          <p:spPr bwMode="auto">
            <a:xfrm>
              <a:off x="13" y="614"/>
              <a:ext cx="1688" cy="286"/>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3C4F82"/>
            </a:solidFill>
            <a:ln w="14351">
              <a:noFill/>
              <a:prstDash val="solid"/>
              <a:round/>
              <a:headEnd/>
              <a:tailEnd/>
            </a:ln>
          </p:spPr>
          <p:txBody>
            <a:bodyPr/>
            <a:lstStyle/>
            <a:p>
              <a:endParaRPr lang="en-US" sz="2000"/>
            </a:p>
          </p:txBody>
        </p:sp>
      </p:grpSp>
      <p:sp>
        <p:nvSpPr>
          <p:cNvPr id="18" name="TextBox 17">
            <a:extLst>
              <a:ext uri="{FF2B5EF4-FFF2-40B4-BE49-F238E27FC236}">
                <a16:creationId xmlns:a16="http://schemas.microsoft.com/office/drawing/2014/main" id="{EA970253-97B3-4FAF-A84E-5DADD9E1D498}"/>
              </a:ext>
            </a:extLst>
          </p:cNvPr>
          <p:cNvSpPr txBox="1"/>
          <p:nvPr userDrawn="1"/>
        </p:nvSpPr>
        <p:spPr>
          <a:xfrm>
            <a:off x="6705600" y="6405564"/>
            <a:ext cx="4572000" cy="215444"/>
          </a:xfrm>
          <a:prstGeom prst="rect">
            <a:avLst/>
          </a:prstGeom>
          <a:noFill/>
        </p:spPr>
        <p:txBody>
          <a:bodyPr wrap="square" rtlCol="0">
            <a:spAutoFit/>
          </a:bodyPr>
          <a:lstStyle/>
          <a:p>
            <a:r>
              <a:rPr lang="en-US" sz="800" dirty="0"/>
              <a:t>[Distribution Statement A] Approved for public release and unlimited distribution.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4602" y="422276"/>
            <a:ext cx="387798" cy="5673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422276"/>
            <a:ext cx="7950200" cy="5673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22276"/>
            <a:ext cx="10871200" cy="384175"/>
          </a:xfrm>
        </p:spPr>
        <p:txBody>
          <a:bodyPr/>
          <a:lstStyle/>
          <a:p>
            <a:r>
              <a:rPr lang="en-US"/>
              <a:t>Click to edit Master title style</a:t>
            </a:r>
          </a:p>
        </p:txBody>
      </p:sp>
      <p:sp>
        <p:nvSpPr>
          <p:cNvPr id="3" name="Chart Placeholder 2"/>
          <p:cNvSpPr>
            <a:spLocks noGrp="1"/>
          </p:cNvSpPr>
          <p:nvPr>
            <p:ph type="chart" sz="half" idx="1"/>
          </p:nvPr>
        </p:nvSpPr>
        <p:spPr>
          <a:xfrm>
            <a:off x="711200" y="1295400"/>
            <a:ext cx="5334000" cy="4800600"/>
          </a:xfrm>
        </p:spPr>
        <p:txBody>
          <a:bodyPr/>
          <a:lstStyle/>
          <a:p>
            <a:r>
              <a:rPr lang="en-US"/>
              <a:t>Click icon to add chart</a:t>
            </a:r>
          </a:p>
        </p:txBody>
      </p:sp>
      <p:sp>
        <p:nvSpPr>
          <p:cNvPr id="4" name="Text Placeholder 3"/>
          <p:cNvSpPr>
            <a:spLocks noGrp="1"/>
          </p:cNvSpPr>
          <p:nvPr>
            <p:ph type="body" sz="half" idx="2"/>
          </p:nvPr>
        </p:nvSpPr>
        <p:spPr>
          <a:xfrm>
            <a:off x="6248400" y="1295400"/>
            <a:ext cx="53340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1" y="1232672"/>
            <a:ext cx="11121291" cy="4883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11543489" y="0"/>
            <a:ext cx="648511" cy="640081"/>
          </a:xfrm>
        </p:spPr>
        <p:txBody>
          <a:bodyPr anchor="ctr" anchorCtr="0">
            <a:normAutofit/>
          </a:bodyPr>
          <a:lstStyle>
            <a:lvl1pPr algn="ctr">
              <a:defRPr sz="799"/>
            </a:lvl1pPr>
          </a:lstStyle>
          <a:p>
            <a:r>
              <a:rPr lang="en-US" dirty="0"/>
              <a:t>Picture (Optional)</a:t>
            </a:r>
          </a:p>
        </p:txBody>
      </p:sp>
      <p:sp>
        <p:nvSpPr>
          <p:cNvPr id="6" name="Text Placeholder 7"/>
          <p:cNvSpPr>
            <a:spLocks noGrp="1"/>
          </p:cNvSpPr>
          <p:nvPr>
            <p:ph type="body" sz="quarter" idx="10" hasCustomPrompt="1"/>
          </p:nvPr>
        </p:nvSpPr>
        <p:spPr>
          <a:xfrm>
            <a:off x="508000" y="42708"/>
            <a:ext cx="7366000" cy="142479"/>
          </a:xfrm>
        </p:spPr>
        <p:txBody>
          <a:bodyPr anchor="t" anchorCtr="0">
            <a:noAutofit/>
          </a:bodyPr>
          <a:lstStyle>
            <a:lvl1pPr marL="0" indent="0" algn="l" defTabSz="913497" rtl="0" eaLnBrk="1" latinLnBrk="0" hangingPunct="1">
              <a:lnSpc>
                <a:spcPct val="100000"/>
              </a:lnSpc>
              <a:spcBef>
                <a:spcPts val="999"/>
              </a:spcBef>
              <a:buFont typeface="Arial" panose="020B0604020202020204" pitchFamily="34" charset="0"/>
              <a:buNone/>
              <a:defRPr lang="en-US" sz="899"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132082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1" y="1229295"/>
            <a:ext cx="11121291" cy="486670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11338560" y="0"/>
            <a:ext cx="853440" cy="640081"/>
          </a:xfrm>
        </p:spPr>
        <p:txBody>
          <a:bodyPr anchor="ctr" anchorCtr="0">
            <a:normAutofit/>
          </a:bodyPr>
          <a:lstStyle>
            <a:lvl1pPr algn="ctr">
              <a:defRPr sz="799"/>
            </a:lvl1pPr>
          </a:lstStyle>
          <a:p>
            <a:r>
              <a:rPr lang="en-US" dirty="0"/>
              <a:t>Picture (Optional)</a:t>
            </a:r>
          </a:p>
        </p:txBody>
      </p:sp>
      <p:sp>
        <p:nvSpPr>
          <p:cNvPr id="6" name="Text Placeholder 7"/>
          <p:cNvSpPr>
            <a:spLocks noGrp="1"/>
          </p:cNvSpPr>
          <p:nvPr>
            <p:ph type="body" sz="quarter" idx="10" hasCustomPrompt="1"/>
          </p:nvPr>
        </p:nvSpPr>
        <p:spPr>
          <a:xfrm>
            <a:off x="508000" y="42709"/>
            <a:ext cx="7366000" cy="142477"/>
          </a:xfrm>
        </p:spPr>
        <p:txBody>
          <a:bodyPr anchor="t" anchorCtr="0">
            <a:noAutofit/>
          </a:bodyPr>
          <a:lstStyle>
            <a:lvl1pPr marL="0" indent="0" algn="l" defTabSz="913486" rtl="0" eaLnBrk="1" latinLnBrk="0" hangingPunct="1">
              <a:lnSpc>
                <a:spcPct val="100000"/>
              </a:lnSpc>
              <a:spcBef>
                <a:spcPts val="999"/>
              </a:spcBef>
              <a:buFont typeface="Arial" panose="020B0604020202020204" pitchFamily="34" charset="0"/>
              <a:buNone/>
              <a:defRPr lang="en-US" sz="899"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218893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1" y="1229295"/>
            <a:ext cx="11121291" cy="486670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11338560" y="0"/>
            <a:ext cx="853440" cy="640081"/>
          </a:xfrm>
        </p:spPr>
        <p:txBody>
          <a:bodyPr anchor="ctr" anchorCtr="0">
            <a:normAutofit/>
          </a:bodyPr>
          <a:lstStyle>
            <a:lvl1pPr algn="ctr">
              <a:defRPr sz="799"/>
            </a:lvl1pPr>
          </a:lstStyle>
          <a:p>
            <a:r>
              <a:rPr lang="en-US" dirty="0"/>
              <a:t>Picture (Optional)</a:t>
            </a:r>
          </a:p>
        </p:txBody>
      </p:sp>
      <p:sp>
        <p:nvSpPr>
          <p:cNvPr id="6" name="Text Placeholder 7"/>
          <p:cNvSpPr>
            <a:spLocks noGrp="1"/>
          </p:cNvSpPr>
          <p:nvPr>
            <p:ph type="body" sz="quarter" idx="10" hasCustomPrompt="1"/>
          </p:nvPr>
        </p:nvSpPr>
        <p:spPr>
          <a:xfrm>
            <a:off x="508000" y="42709"/>
            <a:ext cx="7366000" cy="142477"/>
          </a:xfrm>
        </p:spPr>
        <p:txBody>
          <a:bodyPr anchor="t" anchorCtr="0">
            <a:noAutofit/>
          </a:bodyPr>
          <a:lstStyle>
            <a:lvl1pPr marL="0" indent="0" algn="l" defTabSz="913486" rtl="0" eaLnBrk="1" latinLnBrk="0" hangingPunct="1">
              <a:lnSpc>
                <a:spcPct val="100000"/>
              </a:lnSpc>
              <a:spcBef>
                <a:spcPts val="999"/>
              </a:spcBef>
              <a:buFont typeface="Arial" panose="020B0604020202020204" pitchFamily="34" charset="0"/>
              <a:buNone/>
              <a:defRPr lang="en-US" sz="899"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309606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1" y="1232672"/>
            <a:ext cx="11121291" cy="4883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11543489" y="0"/>
            <a:ext cx="648511" cy="640081"/>
          </a:xfrm>
        </p:spPr>
        <p:txBody>
          <a:bodyPr anchor="ctr" anchorCtr="0">
            <a:normAutofit/>
          </a:bodyPr>
          <a:lstStyle>
            <a:lvl1pPr algn="ctr">
              <a:defRPr sz="799"/>
            </a:lvl1pPr>
          </a:lstStyle>
          <a:p>
            <a:r>
              <a:rPr lang="en-US" dirty="0"/>
              <a:t>Picture (Optional)</a:t>
            </a:r>
          </a:p>
        </p:txBody>
      </p:sp>
      <p:sp>
        <p:nvSpPr>
          <p:cNvPr id="6" name="Text Placeholder 7"/>
          <p:cNvSpPr>
            <a:spLocks noGrp="1"/>
          </p:cNvSpPr>
          <p:nvPr>
            <p:ph type="body" sz="quarter" idx="10" hasCustomPrompt="1"/>
          </p:nvPr>
        </p:nvSpPr>
        <p:spPr>
          <a:xfrm>
            <a:off x="508000" y="42708"/>
            <a:ext cx="7366000" cy="142479"/>
          </a:xfrm>
        </p:spPr>
        <p:txBody>
          <a:bodyPr anchor="t" anchorCtr="0">
            <a:noAutofit/>
          </a:bodyPr>
          <a:lstStyle>
            <a:lvl1pPr marL="0" indent="0" algn="l" defTabSz="913497" rtl="0" eaLnBrk="1" latinLnBrk="0" hangingPunct="1">
              <a:lnSpc>
                <a:spcPct val="100000"/>
              </a:lnSpc>
              <a:spcBef>
                <a:spcPts val="999"/>
              </a:spcBef>
              <a:buFont typeface="Arial" panose="020B0604020202020204" pitchFamily="34" charset="0"/>
              <a:buNone/>
              <a:defRPr lang="en-US" sz="899"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47958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8003" y="1232672"/>
            <a:ext cx="10363199" cy="48835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11543489" y="0"/>
            <a:ext cx="648511" cy="640081"/>
          </a:xfrm>
        </p:spPr>
        <p:txBody>
          <a:bodyPr anchor="ctr" anchorCtr="0">
            <a:normAutofit/>
          </a:bodyPr>
          <a:lstStyle>
            <a:lvl1pPr algn="ctr">
              <a:defRPr sz="799"/>
            </a:lvl1pPr>
          </a:lstStyle>
          <a:p>
            <a:r>
              <a:rPr lang="en-US" dirty="0"/>
              <a:t>Picture (Optional)</a:t>
            </a:r>
          </a:p>
        </p:txBody>
      </p:sp>
    </p:spTree>
    <p:extLst>
      <p:ext uri="{BB962C8B-B14F-4D97-AF65-F5344CB8AC3E}">
        <p14:creationId xmlns:p14="http://schemas.microsoft.com/office/powerpoint/2010/main" val="14843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553998"/>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954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95400"/>
            <a:ext cx="533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877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58101"/>
            <a:ext cx="4011084" cy="2769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090339"/>
            <a:ext cx="7315200" cy="2769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711200" y="1295400"/>
            <a:ext cx="108712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title"/>
          </p:nvPr>
        </p:nvSpPr>
        <p:spPr bwMode="auto">
          <a:xfrm>
            <a:off x="711200" y="422276"/>
            <a:ext cx="108712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100" name="Rectangle 76"/>
          <p:cNvSpPr>
            <a:spLocks noChangeArrowheads="1"/>
          </p:cNvSpPr>
          <p:nvPr/>
        </p:nvSpPr>
        <p:spPr bwMode="ltGray">
          <a:xfrm>
            <a:off x="10871200" y="6405564"/>
            <a:ext cx="1117600" cy="361253"/>
          </a:xfrm>
          <a:prstGeom prst="rect">
            <a:avLst/>
          </a:prstGeom>
          <a:noFill/>
          <a:ln w="9525">
            <a:noFill/>
            <a:miter lim="800000"/>
            <a:headEnd/>
            <a:tailEnd/>
          </a:ln>
          <a:effectLst/>
        </p:spPr>
        <p:txBody>
          <a:bodyPr lIns="0" tIns="0">
            <a:spAutoFit/>
          </a:bodyPr>
          <a:lstStyle/>
          <a:p>
            <a:pPr algn="r" eaLnBrk="0" hangingPunct="0">
              <a:lnSpc>
                <a:spcPts val="1300"/>
              </a:lnSpc>
              <a:spcBef>
                <a:spcPct val="0"/>
              </a:spcBef>
            </a:pPr>
            <a:fld id="{00B3C663-9A0F-42B4-8A18-A9DD843EFDA4}" type="slidenum">
              <a:rPr lang="en-US" sz="800"/>
              <a:pPr algn="r" eaLnBrk="0" hangingPunct="0">
                <a:lnSpc>
                  <a:spcPts val="1300"/>
                </a:lnSpc>
                <a:spcBef>
                  <a:spcPct val="0"/>
                </a:spcBef>
              </a:pPr>
              <a:t>‹#›</a:t>
            </a:fld>
            <a:r>
              <a:rPr lang="en-US" sz="800"/>
              <a:t/>
            </a:r>
            <a:br>
              <a:rPr lang="en-US" sz="800"/>
            </a:br>
            <a:endParaRPr lang="en-US" sz="800"/>
          </a:p>
        </p:txBody>
      </p:sp>
      <p:pic>
        <p:nvPicPr>
          <p:cNvPr id="1101" name="Picture 77" descr="SEI_CMU_1Line_Blk"/>
          <p:cNvPicPr>
            <a:picLocks noChangeAspect="1" noChangeArrowheads="1"/>
          </p:cNvPicPr>
          <p:nvPr/>
        </p:nvPicPr>
        <p:blipFill>
          <a:blip r:embed="rId19" cstate="print"/>
          <a:srcRect/>
          <a:stretch>
            <a:fillRect/>
          </a:stretch>
        </p:blipFill>
        <p:spPr bwMode="auto">
          <a:xfrm>
            <a:off x="311151" y="6326188"/>
            <a:ext cx="5937249" cy="336550"/>
          </a:xfrm>
          <a:prstGeom prst="rect">
            <a:avLst/>
          </a:prstGeom>
          <a:noFill/>
        </p:spPr>
      </p:pic>
      <p:sp>
        <p:nvSpPr>
          <p:cNvPr id="1102" name="Line 78"/>
          <p:cNvSpPr>
            <a:spLocks noChangeShapeType="1"/>
          </p:cNvSpPr>
          <p:nvPr/>
        </p:nvSpPr>
        <p:spPr bwMode="auto">
          <a:xfrm>
            <a:off x="0" y="6175375"/>
            <a:ext cx="12192000" cy="1588"/>
          </a:xfrm>
          <a:prstGeom prst="line">
            <a:avLst/>
          </a:prstGeom>
          <a:noFill/>
          <a:ln w="6350">
            <a:solidFill>
              <a:schemeClr val="bg2"/>
            </a:solidFill>
            <a:round/>
            <a:headEnd/>
            <a:tailEnd/>
          </a:ln>
          <a:effectLst/>
        </p:spPr>
        <p:txBody>
          <a:bodyPr wrap="none" lIns="0" tIns="0" anchor="ctr"/>
          <a:lstStyle/>
          <a:p>
            <a:endParaRPr lang="en-US" sz="2000"/>
          </a:p>
        </p:txBody>
      </p:sp>
      <p:sp>
        <p:nvSpPr>
          <p:cNvPr id="2" name="TextBox 1">
            <a:extLst>
              <a:ext uri="{FF2B5EF4-FFF2-40B4-BE49-F238E27FC236}">
                <a16:creationId xmlns:a16="http://schemas.microsoft.com/office/drawing/2014/main" id="{6AF20897-6EDB-49EB-A390-41B9B9CD062A}"/>
              </a:ext>
            </a:extLst>
          </p:cNvPr>
          <p:cNvSpPr txBox="1"/>
          <p:nvPr userDrawn="1"/>
        </p:nvSpPr>
        <p:spPr>
          <a:xfrm>
            <a:off x="6705600" y="6405564"/>
            <a:ext cx="4572000" cy="215444"/>
          </a:xfrm>
          <a:prstGeom prst="rect">
            <a:avLst/>
          </a:prstGeom>
          <a:noFill/>
        </p:spPr>
        <p:txBody>
          <a:bodyPr wrap="square" rtlCol="0">
            <a:spAutoFit/>
          </a:bodyPr>
          <a:lstStyle/>
          <a:p>
            <a:r>
              <a:rPr lang="en-US" sz="800" dirty="0"/>
              <a:t>[Distribution Statement A] Approved for public release and unlimited distribution.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2pPr>
      <a:lvl3pPr marL="576263" indent="-177800"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commons.wikimedia.org/wiki/File:Ant_illustration.jpg" TargetMode="External"/><Relationship Id="rId4" Type="http://schemas.openxmlformats.org/officeDocument/2006/relationships/image" Target="../media/image14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hyperlink" Target="https://commons.wikimedia.org/wiki/File:Ant_illustration.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0.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0.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80.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0.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0.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0.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0.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0.png"/><Relationship Id="rId7" Type="http://schemas.openxmlformats.org/officeDocument/2006/relationships/image" Target="../media/image24.pn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7.png"/><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18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3" name="Rectangle 3"/>
          <p:cNvSpPr>
            <a:spLocks noGrp="1" noChangeArrowheads="1"/>
          </p:cNvSpPr>
          <p:nvPr>
            <p:ph type="ctrTitle"/>
          </p:nvPr>
        </p:nvSpPr>
        <p:spPr bwMode="gray">
          <a:xfrm>
            <a:off x="4267200" y="2505682"/>
            <a:ext cx="6667500" cy="430875"/>
          </a:xfrm>
        </p:spPr>
        <p:txBody>
          <a:bodyPr/>
          <a:lstStyle/>
          <a:p>
            <a:r>
              <a:rPr lang="en-US" dirty="0"/>
              <a:t>V&amp;V of Autonomous and ML enabled systems</a:t>
            </a:r>
          </a:p>
        </p:txBody>
      </p:sp>
      <p:sp>
        <p:nvSpPr>
          <p:cNvPr id="875524" name="Rectangle 4"/>
          <p:cNvSpPr>
            <a:spLocks noGrp="1" noChangeArrowheads="1"/>
          </p:cNvSpPr>
          <p:nvPr>
            <p:ph type="subTitle" idx="1"/>
          </p:nvPr>
        </p:nvSpPr>
        <p:spPr bwMode="gray">
          <a:xfrm>
            <a:off x="5029200" y="4038600"/>
            <a:ext cx="5638800" cy="1600200"/>
          </a:xfrm>
        </p:spPr>
        <p:txBody>
          <a:bodyPr/>
          <a:lstStyle/>
          <a:p>
            <a:r>
              <a:rPr lang="en-US" dirty="0"/>
              <a:t>Dionisio de Niz, Ph.D.</a:t>
            </a:r>
          </a:p>
          <a:p>
            <a:endParaRPr lang="en-US" dirty="0"/>
          </a:p>
          <a:p>
            <a:r>
              <a:rPr lang="en-US" dirty="0"/>
              <a:t>Principal Researcher &amp; Technical Director</a:t>
            </a:r>
          </a:p>
          <a:p>
            <a:r>
              <a:rPr lang="en-US" dirty="0"/>
              <a:t>Assuring Cyber-Physical Systems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7C84C23-A7F5-4C97-AE12-8EF291252D84}"/>
              </a:ext>
            </a:extLst>
          </p:cNvPr>
          <p:cNvPicPr>
            <a:picLocks noChangeAspect="1"/>
          </p:cNvPicPr>
          <p:nvPr/>
        </p:nvPicPr>
        <p:blipFill>
          <a:blip r:embed="rId2"/>
          <a:stretch>
            <a:fillRect/>
          </a:stretch>
        </p:blipFill>
        <p:spPr>
          <a:xfrm>
            <a:off x="7648421" y="3092386"/>
            <a:ext cx="4113961" cy="2800310"/>
          </a:xfrm>
          <a:prstGeom prst="rect">
            <a:avLst/>
          </a:prstGeom>
        </p:spPr>
      </p:pic>
      <p:sp>
        <p:nvSpPr>
          <p:cNvPr id="2" name="Title 1"/>
          <p:cNvSpPr>
            <a:spLocks noGrp="1"/>
          </p:cNvSpPr>
          <p:nvPr>
            <p:ph type="title"/>
          </p:nvPr>
        </p:nvSpPr>
        <p:spPr/>
        <p:txBody>
          <a:bodyPr/>
          <a:lstStyle/>
          <a:p>
            <a:r>
              <a:rPr lang="en-US" dirty="0"/>
              <a:t>Verifying Physics (Control Theory)</a:t>
            </a:r>
          </a:p>
        </p:txBody>
      </p:sp>
      <p:pic>
        <p:nvPicPr>
          <p:cNvPr id="6" name="Picture 5">
            <a:extLst>
              <a:ext uri="{FF2B5EF4-FFF2-40B4-BE49-F238E27FC236}">
                <a16:creationId xmlns:a16="http://schemas.microsoft.com/office/drawing/2014/main" id="{B56A6543-00BF-4E11-91D1-27879CDFC564}"/>
              </a:ext>
            </a:extLst>
          </p:cNvPr>
          <p:cNvPicPr>
            <a:picLocks noChangeAspect="1"/>
          </p:cNvPicPr>
          <p:nvPr/>
        </p:nvPicPr>
        <p:blipFill>
          <a:blip r:embed="rId3"/>
          <a:stretch>
            <a:fillRect/>
          </a:stretch>
        </p:blipFill>
        <p:spPr>
          <a:xfrm>
            <a:off x="6769446" y="275337"/>
            <a:ext cx="2935956" cy="2515847"/>
          </a:xfrm>
          <a:prstGeom prst="rect">
            <a:avLst/>
          </a:prstGeom>
        </p:spPr>
      </p:pic>
      <p:sp>
        <p:nvSpPr>
          <p:cNvPr id="9" name="Content Placeholder 8"/>
          <p:cNvSpPr>
            <a:spLocks noGrp="1"/>
          </p:cNvSpPr>
          <p:nvPr>
            <p:ph idx="1"/>
          </p:nvPr>
        </p:nvSpPr>
        <p:spPr>
          <a:xfrm>
            <a:off x="513169" y="1223553"/>
            <a:ext cx="11111003" cy="4879020"/>
          </a:xfrm>
        </p:spPr>
        <p:txBody>
          <a:bodyPr/>
          <a:lstStyle/>
          <a:p>
            <a:r>
              <a:rPr lang="en-US" dirty="0"/>
              <a:t>Model physics using control theory</a:t>
            </a:r>
          </a:p>
          <a:p>
            <a:pPr lvl="1"/>
            <a:endParaRPr lang="en-US" dirty="0"/>
          </a:p>
          <a:p>
            <a:r>
              <a:rPr lang="en-US" dirty="0"/>
              <a:t>System includes</a:t>
            </a:r>
          </a:p>
          <a:p>
            <a:pPr lvl="1"/>
            <a:r>
              <a:rPr lang="en-US" dirty="0"/>
              <a:t>Physical vehicle and environment</a:t>
            </a:r>
          </a:p>
          <a:p>
            <a:pPr lvl="1"/>
            <a:r>
              <a:rPr lang="en-US" dirty="0"/>
              <a:t>Software controlling airplane</a:t>
            </a:r>
          </a:p>
          <a:p>
            <a:pPr lvl="1"/>
            <a:endParaRPr lang="en-US" dirty="0"/>
          </a:p>
          <a:p>
            <a:r>
              <a:rPr lang="en-US" dirty="0"/>
              <a:t>Evaluate if combined system</a:t>
            </a:r>
          </a:p>
          <a:p>
            <a:pPr lvl="1"/>
            <a:r>
              <a:rPr lang="en-US" dirty="0"/>
              <a:t>Behaves like a “cone” with point at bottom</a:t>
            </a:r>
          </a:p>
          <a:p>
            <a:pPr lvl="2"/>
            <a:r>
              <a:rPr lang="en-US" dirty="0"/>
              <a:t>Theoretically known as Lyapunov function</a:t>
            </a:r>
          </a:p>
          <a:p>
            <a:pPr lvl="1"/>
            <a:r>
              <a:rPr lang="en-US" dirty="0"/>
              <a:t>Enforcer periodically “samples” (monitors) for attacks</a:t>
            </a:r>
          </a:p>
          <a:p>
            <a:pPr lvl="2"/>
            <a:r>
              <a:rPr lang="en-US" dirty="0"/>
              <a:t>If between enforcer sample attacker disturbs</a:t>
            </a:r>
          </a:p>
          <a:p>
            <a:pPr lvl="3"/>
            <a:r>
              <a:rPr lang="en-US" dirty="0"/>
              <a:t>Theory verifies that system still in “cone” after attack</a:t>
            </a:r>
          </a:p>
          <a:p>
            <a:pPr lvl="2"/>
            <a:r>
              <a:rPr lang="en-US" dirty="0"/>
              <a:t>Model also evaluates if enforcer recovery keeps system in cone</a:t>
            </a:r>
          </a:p>
        </p:txBody>
      </p:sp>
    </p:spTree>
    <p:extLst>
      <p:ext uri="{BB962C8B-B14F-4D97-AF65-F5344CB8AC3E}">
        <p14:creationId xmlns:p14="http://schemas.microsoft.com/office/powerpoint/2010/main" val="159736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Mission Progress</a:t>
            </a:r>
          </a:p>
        </p:txBody>
      </p:sp>
      <p:sp>
        <p:nvSpPr>
          <p:cNvPr id="3" name="Content Placeholder 2"/>
          <p:cNvSpPr>
            <a:spLocks noGrp="1"/>
          </p:cNvSpPr>
          <p:nvPr>
            <p:ph idx="1"/>
          </p:nvPr>
        </p:nvSpPr>
        <p:spPr>
          <a:xfrm>
            <a:off x="513173" y="1231329"/>
            <a:ext cx="5229194" cy="4862205"/>
          </a:xfrm>
        </p:spPr>
        <p:txBody>
          <a:bodyPr/>
          <a:lstStyle/>
          <a:p>
            <a:r>
              <a:rPr lang="en-US" sz="2398" dirty="0"/>
              <a:t>Idea:</a:t>
            </a:r>
          </a:p>
          <a:p>
            <a:r>
              <a:rPr lang="en-US" sz="2398" dirty="0"/>
              <a:t>Provide a sequence of waypoints that represent a sequence of equilibrium points around which we define the Safe Set.</a:t>
            </a:r>
          </a:p>
          <a:p>
            <a:endParaRPr lang="en-US" sz="2398" dirty="0"/>
          </a:p>
          <a:p>
            <a:r>
              <a:rPr lang="en-US" sz="2398" dirty="0"/>
              <a:t>Goal:</a:t>
            </a:r>
          </a:p>
          <a:p>
            <a:pPr marL="342558" indent="-342558">
              <a:buFont typeface="Arial" panose="020B0604020202020204" pitchFamily="34" charset="0"/>
              <a:buChar char="•"/>
            </a:pPr>
            <a:r>
              <a:rPr lang="en-US" sz="2398" dirty="0"/>
              <a:t>Safety transition from one waypoint to the next one.</a:t>
            </a:r>
          </a:p>
          <a:p>
            <a:pPr marL="342558" indent="-342558">
              <a:buFont typeface="Arial" panose="020B0604020202020204" pitchFamily="34" charset="0"/>
              <a:buChar char="•"/>
            </a:pPr>
            <a:r>
              <a:rPr lang="en-US" sz="2398" dirty="0"/>
              <a:t>Liveness (in the case of no errors)</a:t>
            </a:r>
          </a:p>
        </p:txBody>
      </p:sp>
      <p:pic>
        <p:nvPicPr>
          <p:cNvPr id="7" name="Picture 6">
            <a:extLst>
              <a:ext uri="{FF2B5EF4-FFF2-40B4-BE49-F238E27FC236}">
                <a16:creationId xmlns:a16="http://schemas.microsoft.com/office/drawing/2014/main" id="{92A74FBE-F283-40DF-8FDE-CE50164723FE}"/>
              </a:ext>
            </a:extLst>
          </p:cNvPr>
          <p:cNvPicPr>
            <a:picLocks noChangeAspect="1"/>
          </p:cNvPicPr>
          <p:nvPr/>
        </p:nvPicPr>
        <p:blipFill rotWithShape="1">
          <a:blip r:embed="rId3"/>
          <a:srcRect t="1" b="1930"/>
          <a:stretch/>
        </p:blipFill>
        <p:spPr>
          <a:xfrm>
            <a:off x="6699327" y="1597677"/>
            <a:ext cx="4657526" cy="1584011"/>
          </a:xfrm>
          <a:prstGeom prst="rect">
            <a:avLst/>
          </a:prstGeom>
        </p:spPr>
      </p:pic>
      <p:cxnSp>
        <p:nvCxnSpPr>
          <p:cNvPr id="8" name="Straight Arrow Connector 7">
            <a:extLst>
              <a:ext uri="{FF2B5EF4-FFF2-40B4-BE49-F238E27FC236}">
                <a16:creationId xmlns:a16="http://schemas.microsoft.com/office/drawing/2014/main" id="{6DFDFB2C-5299-4BF3-BF56-F214B341F1E5}"/>
              </a:ext>
            </a:extLst>
          </p:cNvPr>
          <p:cNvCxnSpPr>
            <a:cxnSpLocks/>
          </p:cNvCxnSpPr>
          <p:nvPr/>
        </p:nvCxnSpPr>
        <p:spPr>
          <a:xfrm flipV="1">
            <a:off x="6699327" y="2977145"/>
            <a:ext cx="416344" cy="556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A0CADEE-EAA3-4B6B-8989-4B6E49D89C2F}"/>
              </a:ext>
            </a:extLst>
          </p:cNvPr>
          <p:cNvCxnSpPr>
            <a:cxnSpLocks/>
          </p:cNvCxnSpPr>
          <p:nvPr/>
        </p:nvCxnSpPr>
        <p:spPr>
          <a:xfrm flipV="1">
            <a:off x="7986023" y="2401361"/>
            <a:ext cx="519584" cy="780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1935C1-D7FA-4853-9BA0-03B79846ABB9}"/>
              </a:ext>
            </a:extLst>
          </p:cNvPr>
          <p:cNvCxnSpPr>
            <a:cxnSpLocks/>
          </p:cNvCxnSpPr>
          <p:nvPr/>
        </p:nvCxnSpPr>
        <p:spPr>
          <a:xfrm flipV="1">
            <a:off x="9792301" y="2753568"/>
            <a:ext cx="519584" cy="780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FE1A70-E98D-416A-8578-C11A06043BDE}"/>
              </a:ext>
            </a:extLst>
          </p:cNvPr>
          <p:cNvSpPr txBox="1"/>
          <p:nvPr/>
        </p:nvSpPr>
        <p:spPr>
          <a:xfrm>
            <a:off x="6218872" y="3584107"/>
            <a:ext cx="1275170" cy="246093"/>
          </a:xfrm>
          <a:prstGeom prst="rect">
            <a:avLst/>
          </a:prstGeom>
          <a:noFill/>
        </p:spPr>
        <p:txBody>
          <a:bodyPr wrap="square" lIns="0" tIns="0" rIns="0" bIns="0" rtlCol="0">
            <a:spAutoFit/>
          </a:bodyPr>
          <a:lstStyle/>
          <a:p>
            <a:r>
              <a:rPr lang="it-IT" sz="1599" dirty="0">
                <a:latin typeface="Arial"/>
                <a:cs typeface="Arial"/>
              </a:rPr>
              <a:t>switch to x</a:t>
            </a:r>
            <a:r>
              <a:rPr lang="it-IT" sz="1599" baseline="30000" dirty="0">
                <a:latin typeface="Arial"/>
                <a:cs typeface="Arial"/>
              </a:rPr>
              <a:t>j</a:t>
            </a:r>
          </a:p>
        </p:txBody>
      </p:sp>
      <p:sp>
        <p:nvSpPr>
          <p:cNvPr id="15" name="TextBox 14">
            <a:extLst>
              <a:ext uri="{FF2B5EF4-FFF2-40B4-BE49-F238E27FC236}">
                <a16:creationId xmlns:a16="http://schemas.microsoft.com/office/drawing/2014/main" id="{68C3BE35-1158-43CB-BA6E-628EEC26BCF8}"/>
              </a:ext>
            </a:extLst>
          </p:cNvPr>
          <p:cNvSpPr txBox="1"/>
          <p:nvPr/>
        </p:nvSpPr>
        <p:spPr>
          <a:xfrm>
            <a:off x="7472162" y="3215980"/>
            <a:ext cx="1275170" cy="246093"/>
          </a:xfrm>
          <a:prstGeom prst="rect">
            <a:avLst/>
          </a:prstGeom>
          <a:noFill/>
        </p:spPr>
        <p:txBody>
          <a:bodyPr wrap="square" lIns="0" tIns="0" rIns="0" bIns="0" rtlCol="0">
            <a:spAutoFit/>
          </a:bodyPr>
          <a:lstStyle/>
          <a:p>
            <a:r>
              <a:rPr lang="it-IT" sz="1599" dirty="0">
                <a:latin typeface="Arial"/>
                <a:cs typeface="Arial"/>
              </a:rPr>
              <a:t>switch to x</a:t>
            </a:r>
            <a:r>
              <a:rPr lang="it-IT" sz="1599" baseline="30000" dirty="0">
                <a:latin typeface="Arial"/>
                <a:cs typeface="Arial"/>
              </a:rPr>
              <a:t>j+1</a:t>
            </a:r>
          </a:p>
        </p:txBody>
      </p:sp>
      <p:sp>
        <p:nvSpPr>
          <p:cNvPr id="16" name="TextBox 15">
            <a:extLst>
              <a:ext uri="{FF2B5EF4-FFF2-40B4-BE49-F238E27FC236}">
                <a16:creationId xmlns:a16="http://schemas.microsoft.com/office/drawing/2014/main" id="{BBF206FD-190A-483B-A232-B2DA3DB5EA06}"/>
              </a:ext>
            </a:extLst>
          </p:cNvPr>
          <p:cNvSpPr txBox="1"/>
          <p:nvPr/>
        </p:nvSpPr>
        <p:spPr>
          <a:xfrm>
            <a:off x="9270721" y="3547173"/>
            <a:ext cx="1275170" cy="246093"/>
          </a:xfrm>
          <a:prstGeom prst="rect">
            <a:avLst/>
          </a:prstGeom>
          <a:noFill/>
        </p:spPr>
        <p:txBody>
          <a:bodyPr wrap="square" lIns="0" tIns="0" rIns="0" bIns="0" rtlCol="0">
            <a:spAutoFit/>
          </a:bodyPr>
          <a:lstStyle/>
          <a:p>
            <a:r>
              <a:rPr lang="it-IT" sz="1599" dirty="0">
                <a:latin typeface="Arial"/>
                <a:cs typeface="Arial"/>
              </a:rPr>
              <a:t>switch to x</a:t>
            </a:r>
            <a:r>
              <a:rPr lang="it-IT" sz="1599" baseline="30000" dirty="0">
                <a:latin typeface="Arial"/>
                <a:cs typeface="Arial"/>
              </a:rPr>
              <a:t>j+2</a:t>
            </a:r>
          </a:p>
        </p:txBody>
      </p:sp>
    </p:spTree>
    <p:extLst>
      <p:ext uri="{BB962C8B-B14F-4D97-AF65-F5344CB8AC3E}">
        <p14:creationId xmlns:p14="http://schemas.microsoft.com/office/powerpoint/2010/main" val="424296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Mission Progress Enforcing Unsafe Behavior</a:t>
            </a:r>
          </a:p>
        </p:txBody>
      </p:sp>
      <p:sp>
        <p:nvSpPr>
          <p:cNvPr id="3" name="Content Placeholder 2">
            <a:extLst>
              <a:ext uri="{FF2B5EF4-FFF2-40B4-BE49-F238E27FC236}">
                <a16:creationId xmlns:a16="http://schemas.microsoft.com/office/drawing/2014/main" id="{9A4EC4E7-7B8D-4431-AA83-5484CBA819E5}"/>
              </a:ext>
            </a:extLst>
          </p:cNvPr>
          <p:cNvSpPr>
            <a:spLocks noGrp="1"/>
          </p:cNvSpPr>
          <p:nvPr>
            <p:ph idx="1"/>
          </p:nvPr>
        </p:nvSpPr>
        <p:spPr/>
        <p:txBody>
          <a:bodyPr/>
          <a:lstStyle/>
          <a:p>
            <a:r>
              <a:rPr lang="en-US" dirty="0"/>
              <a:t>System model of a drone across mission</a:t>
            </a:r>
          </a:p>
          <a:p>
            <a:endParaRPr lang="en-US" dirty="0"/>
          </a:p>
          <a:p>
            <a:r>
              <a:rPr lang="en-US" dirty="0"/>
              <a:t>Safety “cone” in 3-D is a sphere</a:t>
            </a:r>
          </a:p>
          <a:p>
            <a:endParaRPr lang="en-US" dirty="0"/>
          </a:p>
          <a:p>
            <a:r>
              <a:rPr lang="en-US" dirty="0"/>
              <a:t>Evaluate attack and enforcer recover</a:t>
            </a:r>
          </a:p>
        </p:txBody>
      </p:sp>
      <p:pic>
        <p:nvPicPr>
          <p:cNvPr id="10" name="Picture 9">
            <a:extLst>
              <a:ext uri="{FF2B5EF4-FFF2-40B4-BE49-F238E27FC236}">
                <a16:creationId xmlns:a16="http://schemas.microsoft.com/office/drawing/2014/main" id="{20492587-7632-4348-9ABB-02837E986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015" y="1210486"/>
            <a:ext cx="2774334" cy="4571871"/>
          </a:xfrm>
          <a:prstGeom prst="rect">
            <a:avLst/>
          </a:prstGeom>
        </p:spPr>
      </p:pic>
    </p:spTree>
    <p:extLst>
      <p:ext uri="{BB962C8B-B14F-4D97-AF65-F5344CB8AC3E}">
        <p14:creationId xmlns:p14="http://schemas.microsoft.com/office/powerpoint/2010/main" val="841004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166293"/>
            <a:ext cx="10871200" cy="384175"/>
          </a:xfrm>
        </p:spPr>
        <p:txBody>
          <a:bodyPr/>
          <a:lstStyle/>
          <a:p>
            <a:r>
              <a:rPr lang="en-US" dirty="0"/>
              <a:t>Drone Experiment</a:t>
            </a:r>
          </a:p>
        </p:txBody>
      </p:sp>
      <p:pic>
        <p:nvPicPr>
          <p:cNvPr id="6" name="video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514600" y="612409"/>
            <a:ext cx="7590395" cy="5685354"/>
          </a:xfrm>
          <a:prstGeom prst="rect">
            <a:avLst/>
          </a:prstGeom>
        </p:spPr>
      </p:pic>
    </p:spTree>
    <p:extLst>
      <p:ext uri="{BB962C8B-B14F-4D97-AF65-F5344CB8AC3E}">
        <p14:creationId xmlns:p14="http://schemas.microsoft.com/office/powerpoint/2010/main" val="560534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Done Yet?</a:t>
            </a:r>
          </a:p>
        </p:txBody>
      </p:sp>
      <p:sp>
        <p:nvSpPr>
          <p:cNvPr id="3" name="Content Placeholder 2"/>
          <p:cNvSpPr>
            <a:spLocks noGrp="1"/>
          </p:cNvSpPr>
          <p:nvPr>
            <p:ph idx="1"/>
          </p:nvPr>
        </p:nvSpPr>
        <p:spPr/>
        <p:txBody>
          <a:bodyPr/>
          <a:lstStyle/>
          <a:p>
            <a:r>
              <a:rPr lang="en-US" dirty="0"/>
              <a:t>Scalable Verification</a:t>
            </a:r>
          </a:p>
          <a:p>
            <a:pPr lvl="1"/>
            <a:r>
              <a:rPr lang="en-US" dirty="0"/>
              <a:t>Only verify safety-critical components</a:t>
            </a:r>
          </a:p>
          <a:p>
            <a:pPr lvl="1"/>
            <a:r>
              <a:rPr lang="en-US" dirty="0"/>
              <a:t>Guarding unverified one</a:t>
            </a:r>
          </a:p>
          <a:p>
            <a:pPr lvl="1"/>
            <a:endParaRPr lang="en-US" dirty="0"/>
          </a:p>
          <a:p>
            <a:r>
              <a:rPr lang="en-US" dirty="0"/>
              <a:t>Trust</a:t>
            </a:r>
          </a:p>
          <a:p>
            <a:pPr lvl="1"/>
            <a:r>
              <a:rPr lang="en-US" dirty="0"/>
              <a:t>Protect verified components</a:t>
            </a:r>
          </a:p>
          <a:p>
            <a:pPr lvl="1"/>
            <a:r>
              <a:rPr lang="en-US" dirty="0"/>
              <a:t>Against attacks or bugs from unverified components</a:t>
            </a:r>
          </a:p>
        </p:txBody>
      </p:sp>
      <p:sp>
        <p:nvSpPr>
          <p:cNvPr id="4" name="Picture Placeholder 3"/>
          <p:cNvSpPr>
            <a:spLocks noGrp="1"/>
          </p:cNvSpPr>
          <p:nvPr>
            <p:ph type="pic" sz="quarter" idx="11"/>
          </p:nvPr>
        </p:nvSpPr>
        <p:spPr/>
      </p:sp>
    </p:spTree>
    <p:extLst>
      <p:ext uri="{BB962C8B-B14F-4D97-AF65-F5344CB8AC3E}">
        <p14:creationId xmlns:p14="http://schemas.microsoft.com/office/powerpoint/2010/main" val="302143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Enforcing Unverified Components</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grpSp>
        <p:nvGrpSpPr>
          <p:cNvPr id="149" name="Group 148"/>
          <p:cNvGrpSpPr/>
          <p:nvPr/>
        </p:nvGrpSpPr>
        <p:grpSpPr>
          <a:xfrm>
            <a:off x="2830769" y="1193444"/>
            <a:ext cx="528493" cy="599971"/>
            <a:chOff x="4121476" y="1218533"/>
            <a:chExt cx="528982" cy="600526"/>
          </a:xfrm>
        </p:grpSpPr>
        <p:cxnSp>
          <p:nvCxnSpPr>
            <p:cNvPr id="152" name="Curved Connector 151"/>
            <p:cNvCxnSpPr/>
            <p:nvPr/>
          </p:nvCxnSpPr>
          <p:spPr>
            <a:xfrm rot="5400000" flipH="1" flipV="1">
              <a:off x="4064882" y="1531448"/>
              <a:ext cx="344205" cy="231018"/>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Box 152"/>
                <p:cNvSpPr txBox="1"/>
                <p:nvPr/>
              </p:nvSpPr>
              <p:spPr>
                <a:xfrm>
                  <a:off x="4256460" y="1218533"/>
                  <a:ext cx="393998" cy="36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153" name="TextBox 152"/>
                <p:cNvSpPr txBox="1">
                  <a:spLocks noRot="1" noChangeAspect="1" noMove="1" noResize="1" noEditPoints="1" noAdjustHandles="1" noChangeArrowheads="1" noChangeShapeType="1" noTextEdit="1"/>
                </p:cNvSpPr>
                <p:nvPr/>
              </p:nvSpPr>
              <p:spPr>
                <a:xfrm>
                  <a:off x="4256460" y="1218533"/>
                  <a:ext cx="393998" cy="369353"/>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6048703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Enforcing Unverified Components</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01800">
            <a:off x="2237760" y="2325320"/>
            <a:ext cx="639971" cy="533461"/>
          </a:xfrm>
          <a:prstGeom prst="rect">
            <a:avLst/>
          </a:prstGeom>
        </p:spPr>
      </p:pic>
      <p:sp>
        <p:nvSpPr>
          <p:cNvPr id="12" name="Up Arrow 11"/>
          <p:cNvSpPr/>
          <p:nvPr/>
        </p:nvSpPr>
        <p:spPr>
          <a:xfrm rot="1006590">
            <a:off x="2603698" y="2143291"/>
            <a:ext cx="200782" cy="3480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Oval 2"/>
          <p:cNvSpPr/>
          <p:nvPr/>
        </p:nvSpPr>
        <p:spPr>
          <a:xfrm>
            <a:off x="3013188" y="1247702"/>
            <a:ext cx="338942" cy="3397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dirty="0"/>
          </a:p>
        </p:txBody>
      </p:sp>
      <p:grpSp>
        <p:nvGrpSpPr>
          <p:cNvPr id="149" name="Group 148"/>
          <p:cNvGrpSpPr/>
          <p:nvPr/>
        </p:nvGrpSpPr>
        <p:grpSpPr>
          <a:xfrm>
            <a:off x="2830769" y="1193444"/>
            <a:ext cx="528493" cy="599971"/>
            <a:chOff x="4121476" y="1218533"/>
            <a:chExt cx="528982" cy="600526"/>
          </a:xfrm>
        </p:grpSpPr>
        <p:cxnSp>
          <p:nvCxnSpPr>
            <p:cNvPr id="152" name="Curved Connector 151"/>
            <p:cNvCxnSpPr/>
            <p:nvPr/>
          </p:nvCxnSpPr>
          <p:spPr>
            <a:xfrm rot="5400000" flipH="1" flipV="1">
              <a:off x="4064882" y="1531448"/>
              <a:ext cx="344205" cy="231018"/>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3" name="TextBox 152"/>
                <p:cNvSpPr txBox="1"/>
                <p:nvPr/>
              </p:nvSpPr>
              <p:spPr>
                <a:xfrm>
                  <a:off x="4256460" y="1218533"/>
                  <a:ext cx="393998" cy="3693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153" name="TextBox 152"/>
                <p:cNvSpPr txBox="1">
                  <a:spLocks noRot="1" noChangeAspect="1" noMove="1" noResize="1" noEditPoints="1" noAdjustHandles="1" noChangeArrowheads="1" noChangeShapeType="1" noTextEdit="1"/>
                </p:cNvSpPr>
                <p:nvPr/>
              </p:nvSpPr>
              <p:spPr>
                <a:xfrm>
                  <a:off x="4256460" y="1218533"/>
                  <a:ext cx="393998" cy="369353"/>
                </a:xfrm>
                <a:prstGeom prst="rect">
                  <a:avLst/>
                </a:prstGeom>
                <a:blipFill>
                  <a:blip r:embed="rId4"/>
                  <a:stretch>
                    <a:fillRect/>
                  </a:stretch>
                </a:blipFill>
              </p:spPr>
              <p:txBody>
                <a:bodyPr/>
                <a:lstStyle/>
                <a:p>
                  <a:r>
                    <a:rPr lang="en-US">
                      <a:noFill/>
                    </a:rPr>
                    <a:t> </a:t>
                  </a:r>
                </a:p>
              </p:txBody>
            </p:sp>
          </mc:Fallback>
        </mc:AlternateContent>
      </p:grpSp>
      <p:sp>
        <p:nvSpPr>
          <p:cNvPr id="14" name="TextBox 13"/>
          <p:cNvSpPr txBox="1"/>
          <p:nvPr/>
        </p:nvSpPr>
        <p:spPr>
          <a:xfrm>
            <a:off x="529941" y="5613725"/>
            <a:ext cx="10846137" cy="287002"/>
          </a:xfrm>
          <a:prstGeom prst="rect">
            <a:avLst/>
          </a:prstGeom>
          <a:noFill/>
        </p:spPr>
        <p:txBody>
          <a:bodyPr wrap="square" lIns="0" tIns="0" rIns="0" bIns="0" rtlCol="0">
            <a:spAutoFit/>
          </a:bodyPr>
          <a:lstStyle/>
          <a:p>
            <a:r>
              <a:rPr lang="en-US" sz="1865" dirty="0">
                <a:latin typeface="Arial"/>
                <a:cs typeface="Arial"/>
              </a:rPr>
              <a:t>Look for ant picture attribution in : </a:t>
            </a:r>
            <a:r>
              <a:rPr lang="en-US" sz="1865" dirty="0">
                <a:hlinkClick r:id="rId5"/>
              </a:rPr>
              <a:t>https://commons.wikimedia.org/wiki/File:Ant_illustration.jpg</a:t>
            </a:r>
            <a:endParaRPr lang="en-US" sz="1865" dirty="0">
              <a:latin typeface="Arial"/>
              <a:cs typeface="Arial"/>
            </a:endParaRPr>
          </a:p>
        </p:txBody>
      </p:sp>
    </p:spTree>
    <p:extLst>
      <p:ext uri="{BB962C8B-B14F-4D97-AF65-F5344CB8AC3E}">
        <p14:creationId xmlns:p14="http://schemas.microsoft.com/office/powerpoint/2010/main" val="40296780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Enforcing Unverified Components</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3"/>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4"/>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180407" y="1983739"/>
            <a:ext cx="1546421" cy="447110"/>
          </a:xfrm>
          <a:prstGeom prst="wedgeRoundRectCallout">
            <a:avLst>
              <a:gd name="adj1" fmla="val 109081"/>
              <a:gd name="adj2" fmla="val -4884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14" name="Rounded Rectangular Callout 13"/>
          <p:cNvSpPr/>
          <p:nvPr/>
        </p:nvSpPr>
        <p:spPr>
          <a:xfrm>
            <a:off x="180407" y="2700459"/>
            <a:ext cx="1546421" cy="447110"/>
          </a:xfrm>
          <a:prstGeom prst="wedgeRoundRectCallout">
            <a:avLst>
              <a:gd name="adj1" fmla="val 128259"/>
              <a:gd name="adj2" fmla="val -17558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p>
        </p:txBody>
      </p:sp>
    </p:spTree>
    <p:extLst>
      <p:ext uri="{BB962C8B-B14F-4D97-AF65-F5344CB8AC3E}">
        <p14:creationId xmlns:p14="http://schemas.microsoft.com/office/powerpoint/2010/main" val="8008022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But enforcer can be corrupted (bug or cyber attack)</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201800">
            <a:off x="2508808" y="2305889"/>
            <a:ext cx="639971" cy="533461"/>
          </a:xfrm>
          <a:prstGeom prst="rect">
            <a:avLst/>
          </a:prstGeom>
        </p:spPr>
      </p:pic>
      <p:sp>
        <p:nvSpPr>
          <p:cNvPr id="4" name="Up Arrow 3"/>
          <p:cNvSpPr/>
          <p:nvPr/>
        </p:nvSpPr>
        <p:spPr>
          <a:xfrm rot="1006590">
            <a:off x="2874745" y="2123860"/>
            <a:ext cx="200782" cy="3480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5" name="TextBox 4"/>
          <p:cNvSpPr txBox="1"/>
          <p:nvPr/>
        </p:nvSpPr>
        <p:spPr>
          <a:xfrm>
            <a:off x="529941" y="5613725"/>
            <a:ext cx="10846137" cy="287002"/>
          </a:xfrm>
          <a:prstGeom prst="rect">
            <a:avLst/>
          </a:prstGeom>
          <a:noFill/>
        </p:spPr>
        <p:txBody>
          <a:bodyPr wrap="square" lIns="0" tIns="0" rIns="0" bIns="0" rtlCol="0">
            <a:spAutoFit/>
          </a:bodyPr>
          <a:lstStyle/>
          <a:p>
            <a:r>
              <a:rPr lang="en-US" sz="1865" dirty="0">
                <a:latin typeface="Arial"/>
                <a:cs typeface="Arial"/>
              </a:rPr>
              <a:t>Look for ant picture attribution in : </a:t>
            </a:r>
            <a:r>
              <a:rPr lang="en-US" sz="1865" dirty="0">
                <a:hlinkClick r:id="rId4"/>
              </a:rPr>
              <a:t>https://commons.wikimedia.org/wiki/File:Ant_illustration.jpg</a:t>
            </a:r>
            <a:endParaRPr lang="en-US" sz="1865" dirty="0">
              <a:latin typeface="Arial"/>
              <a:cs typeface="Arial"/>
            </a:endParaRPr>
          </a:p>
        </p:txBody>
      </p:sp>
      <p:sp>
        <p:nvSpPr>
          <p:cNvPr id="7" name="Oval 6"/>
          <p:cNvSpPr/>
          <p:nvPr/>
        </p:nvSpPr>
        <p:spPr>
          <a:xfrm>
            <a:off x="3290522" y="1267414"/>
            <a:ext cx="333646" cy="3337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84" name="TextBox 83"/>
              <p:cNvSpPr txBox="1"/>
              <p:nvPr/>
            </p:nvSpPr>
            <p:spPr>
              <a:xfrm>
                <a:off x="3325822"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25822" y="1205084"/>
                <a:ext cx="393634" cy="369012"/>
              </a:xfrm>
              <a:prstGeom prst="rect">
                <a:avLst/>
              </a:prstGeom>
              <a:blipFill>
                <a:blip r:embed="rId5"/>
                <a:stretch>
                  <a:fillRect/>
                </a:stretch>
              </a:blipFill>
            </p:spPr>
            <p:txBody>
              <a:bodyPr/>
              <a:lstStyle/>
              <a:p>
                <a:r>
                  <a:rPr lang="en-US">
                    <a:noFill/>
                  </a:rPr>
                  <a:t> </a:t>
                </a:r>
              </a:p>
            </p:txBody>
          </p:sp>
        </mc:Fallback>
      </mc:AlternateContent>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180407" y="1983739"/>
            <a:ext cx="1546421" cy="447110"/>
          </a:xfrm>
          <a:prstGeom prst="wedgeRoundRectCallout">
            <a:avLst>
              <a:gd name="adj1" fmla="val 109081"/>
              <a:gd name="adj2" fmla="val -4884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17" name="Rounded Rectangular Callout 16"/>
          <p:cNvSpPr/>
          <p:nvPr/>
        </p:nvSpPr>
        <p:spPr>
          <a:xfrm>
            <a:off x="180407" y="2700459"/>
            <a:ext cx="1546421" cy="447110"/>
          </a:xfrm>
          <a:prstGeom prst="wedgeRoundRectCallout">
            <a:avLst>
              <a:gd name="adj1" fmla="val 128259"/>
              <a:gd name="adj2" fmla="val -17558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p>
        </p:txBody>
      </p:sp>
      <p:grpSp>
        <p:nvGrpSpPr>
          <p:cNvPr id="13" name="Group 12"/>
          <p:cNvGrpSpPr/>
          <p:nvPr/>
        </p:nvGrpSpPr>
        <p:grpSpPr>
          <a:xfrm>
            <a:off x="482280" y="2566495"/>
            <a:ext cx="831466" cy="778507"/>
            <a:chOff x="357811" y="1926653"/>
            <a:chExt cx="624177" cy="584421"/>
          </a:xfrm>
        </p:grpSpPr>
        <p:cxnSp>
          <p:nvCxnSpPr>
            <p:cNvPr id="10" name="Straight Connector 9"/>
            <p:cNvCxnSpPr/>
            <p:nvPr/>
          </p:nvCxnSpPr>
          <p:spPr>
            <a:xfrm>
              <a:off x="419434" y="1926653"/>
              <a:ext cx="500932" cy="5844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7811" y="1996226"/>
              <a:ext cx="624177" cy="4452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89245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Add Memory Protection</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ircular Arrow 3"/>
          <p:cNvSpPr/>
          <p:nvPr/>
        </p:nvSpPr>
        <p:spPr>
          <a:xfrm>
            <a:off x="2796037" y="2234448"/>
            <a:ext cx="491533" cy="85339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solidFill>
                <a:schemeClr val="tx1"/>
              </a:solidFill>
            </a:endParaRPr>
          </a:p>
        </p:txBody>
      </p:sp>
      <p:sp>
        <p:nvSpPr>
          <p:cNvPr id="15" name="Rounded Rectangular Callout 14"/>
          <p:cNvSpPr/>
          <p:nvPr/>
        </p:nvSpPr>
        <p:spPr>
          <a:xfrm>
            <a:off x="180407" y="1983739"/>
            <a:ext cx="1546421" cy="447110"/>
          </a:xfrm>
          <a:prstGeom prst="wedgeRoundRectCallout">
            <a:avLst>
              <a:gd name="adj1" fmla="val 109081"/>
              <a:gd name="adj2" fmla="val -4884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16" name="Rounded Rectangular Callout 15"/>
          <p:cNvSpPr/>
          <p:nvPr/>
        </p:nvSpPr>
        <p:spPr>
          <a:xfrm>
            <a:off x="180407" y="2700459"/>
            <a:ext cx="1546421" cy="447110"/>
          </a:xfrm>
          <a:prstGeom prst="wedgeRoundRectCallout">
            <a:avLst>
              <a:gd name="adj1" fmla="val 128259"/>
              <a:gd name="adj2" fmla="val -17558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p>
        </p:txBody>
      </p:sp>
      <p:sp>
        <p:nvSpPr>
          <p:cNvPr id="5" name="TextBox 4"/>
          <p:cNvSpPr txBox="1"/>
          <p:nvPr/>
        </p:nvSpPr>
        <p:spPr>
          <a:xfrm>
            <a:off x="3178056" y="5391294"/>
            <a:ext cx="6289851" cy="451021"/>
          </a:xfrm>
          <a:prstGeom prst="rect">
            <a:avLst/>
          </a:prstGeom>
          <a:solidFill>
            <a:srgbClr val="FFC000"/>
          </a:solidFill>
        </p:spPr>
        <p:txBody>
          <a:bodyPr wrap="square" lIns="0" tIns="0" rIns="0" bIns="0" rtlCol="0">
            <a:spAutoFit/>
          </a:bodyPr>
          <a:lstStyle/>
          <a:p>
            <a:r>
              <a:rPr lang="en-US" sz="2931" dirty="0">
                <a:latin typeface="Arial"/>
                <a:cs typeface="Arial"/>
              </a:rPr>
              <a:t>Trusted  = Verified &amp; Protected</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201800">
            <a:off x="2541854" y="2581133"/>
            <a:ext cx="639971" cy="533461"/>
          </a:xfrm>
          <a:prstGeom prst="rect">
            <a:avLst/>
          </a:prstGeom>
        </p:spPr>
      </p:pic>
    </p:spTree>
    <p:extLst>
      <p:ext uri="{BB962C8B-B14F-4D97-AF65-F5344CB8AC3E}">
        <p14:creationId xmlns:p14="http://schemas.microsoft.com/office/powerpoint/2010/main" val="13474802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A67A3-3CA8-44D7-AB6F-129B71D39A77}"/>
              </a:ext>
            </a:extLst>
          </p:cNvPr>
          <p:cNvSpPr>
            <a:spLocks noGrp="1"/>
          </p:cNvSpPr>
          <p:nvPr>
            <p:ph idx="1"/>
          </p:nvPr>
        </p:nvSpPr>
        <p:spPr>
          <a:xfrm>
            <a:off x="711200" y="457200"/>
            <a:ext cx="10871200" cy="5638800"/>
          </a:xfrm>
        </p:spPr>
        <p:txBody>
          <a:bodyPr>
            <a:normAutofit fontScale="92500" lnSpcReduction="20000"/>
          </a:bodyPr>
          <a:lstStyle/>
          <a:p>
            <a:r>
              <a:rPr lang="en-US" dirty="0"/>
              <a:t>Copyright 2020 Carnegie Mellon University.</a:t>
            </a:r>
          </a:p>
          <a:p>
            <a:r>
              <a:rPr lang="en-US"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dirty="0"/>
              <a:t>The view, opinions, and/or findings contained in this material are those of the author(s) and should not be construed as an official Government position, policy, or decision, unless designated by other documentation.</a:t>
            </a:r>
          </a:p>
          <a:p>
            <a:r>
              <a:rPr lang="en-US"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dirty="0"/>
              <a:t>[DISTRIBUTION STATEMENT A] This material has been approved for public release and unlimited distribution.  Please see Copyright notice for non-US Government use and distribution.</a:t>
            </a:r>
          </a:p>
          <a:p>
            <a:r>
              <a:rPr lang="en-US"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dirty="0"/>
              <a:t>Carnegie Mellon</a:t>
            </a:r>
            <a:r>
              <a:rPr lang="en-US" baseline="30000" dirty="0"/>
              <a:t>®</a:t>
            </a:r>
            <a:r>
              <a:rPr lang="en-US" dirty="0"/>
              <a:t> is registered in the U.S. Patent and Trademark Office by Carnegie Mellon University.</a:t>
            </a:r>
          </a:p>
          <a:p>
            <a:r>
              <a:rPr lang="en-US" dirty="0"/>
              <a:t>DM20-0656</a:t>
            </a:r>
          </a:p>
        </p:txBody>
      </p:sp>
    </p:spTree>
    <p:extLst>
      <p:ext uri="{BB962C8B-B14F-4D97-AF65-F5344CB8AC3E}">
        <p14:creationId xmlns:p14="http://schemas.microsoft.com/office/powerpoint/2010/main" val="1920958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We Done Yet?</a:t>
            </a:r>
          </a:p>
        </p:txBody>
      </p:sp>
      <p:sp>
        <p:nvSpPr>
          <p:cNvPr id="3" name="Content Placeholder 2"/>
          <p:cNvSpPr>
            <a:spLocks noGrp="1"/>
          </p:cNvSpPr>
          <p:nvPr>
            <p:ph idx="1"/>
          </p:nvPr>
        </p:nvSpPr>
        <p:spPr/>
        <p:txBody>
          <a:bodyPr/>
          <a:lstStyle/>
          <a:p>
            <a:r>
              <a:rPr lang="en-US" dirty="0"/>
              <a:t>Timing can still be corrupted</a:t>
            </a:r>
          </a:p>
          <a:p>
            <a:pPr lvl="1"/>
            <a:r>
              <a:rPr lang="en-US" dirty="0"/>
              <a:t>Guaranteed correct value</a:t>
            </a:r>
          </a:p>
          <a:p>
            <a:pPr lvl="1"/>
            <a:r>
              <a:rPr lang="en-US" dirty="0"/>
              <a:t>BUT potentially at wrong time</a:t>
            </a:r>
          </a:p>
          <a:p>
            <a:pPr lvl="1"/>
            <a:endParaRPr lang="en-US" dirty="0"/>
          </a:p>
          <a:p>
            <a:r>
              <a:rPr lang="en-US" dirty="0"/>
              <a:t>Trusted timely actuation</a:t>
            </a:r>
          </a:p>
          <a:p>
            <a:pPr lvl="1"/>
            <a:r>
              <a:rPr lang="en-US" dirty="0"/>
              <a:t>Tamper-proof time-triggering mechanism</a:t>
            </a:r>
          </a:p>
          <a:p>
            <a:pPr lvl="1"/>
            <a:r>
              <a:rPr lang="en-US" dirty="0"/>
              <a:t>In sync with periodic controller</a:t>
            </a:r>
          </a:p>
          <a:p>
            <a:pPr lvl="1"/>
            <a:r>
              <a:rPr lang="en-US" dirty="0"/>
              <a:t>In sync with expected untrusted</a:t>
            </a:r>
          </a:p>
        </p:txBody>
      </p:sp>
      <p:sp>
        <p:nvSpPr>
          <p:cNvPr id="4" name="Picture Placeholder 3"/>
          <p:cNvSpPr>
            <a:spLocks noGrp="1"/>
          </p:cNvSpPr>
          <p:nvPr>
            <p:ph type="pic" sz="quarter" idx="11"/>
          </p:nvPr>
        </p:nvSpPr>
        <p:spPr/>
      </p:sp>
    </p:spTree>
    <p:extLst>
      <p:ext uri="{BB962C8B-B14F-4D97-AF65-F5344CB8AC3E}">
        <p14:creationId xmlns:p14="http://schemas.microsoft.com/office/powerpoint/2010/main" val="46138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Periodic Execution Must Finish by Deadline</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769373"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sp>
        <p:nvSpPr>
          <p:cNvPr id="28" name="Rectangle 27"/>
          <p:cNvSpPr/>
          <p:nvPr/>
        </p:nvSpPr>
        <p:spPr bwMode="auto">
          <a:xfrm>
            <a:off x="6513921"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7185457"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7185457" y="1205084"/>
                <a:ext cx="393634" cy="369012"/>
              </a:xfrm>
              <a:prstGeom prst="rect">
                <a:avLst/>
              </a:prstGeom>
              <a:blipFill>
                <a:blip r:embed="rId7"/>
                <a:stretch>
                  <a:fillRect/>
                </a:stretch>
              </a:blipFill>
            </p:spPr>
            <p:txBody>
              <a:bodyPr/>
              <a:lstStyle/>
              <a:p>
                <a:r>
                  <a:rPr lang="en-US">
                    <a:noFill/>
                  </a:rPr>
                  <a:t> </a:t>
                </a:r>
              </a:p>
            </p:txBody>
          </p:sp>
        </mc:Fallback>
      </mc:AlternateContent>
      <p:sp>
        <p:nvSpPr>
          <p:cNvPr id="30" name="Rectangle 29"/>
          <p:cNvSpPr/>
          <p:nvPr/>
        </p:nvSpPr>
        <p:spPr bwMode="auto">
          <a:xfrm>
            <a:off x="6844775"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a:stCxn id="28" idx="3"/>
            <a:endCxn id="30" idx="1"/>
          </p:cNvCxnSpPr>
          <p:nvPr/>
        </p:nvCxnSpPr>
        <p:spPr>
          <a:xfrm>
            <a:off x="6669217"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6963323"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703169" y="173430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34" name="Group 33"/>
          <p:cNvGrpSpPr/>
          <p:nvPr/>
        </p:nvGrpSpPr>
        <p:grpSpPr>
          <a:xfrm>
            <a:off x="8129686" y="1248165"/>
            <a:ext cx="359329" cy="580064"/>
            <a:chOff x="5084886" y="1245816"/>
            <a:chExt cx="359662" cy="580601"/>
          </a:xfrm>
        </p:grpSpPr>
        <p:cxnSp>
          <p:nvCxnSpPr>
            <p:cNvPr id="35" name="Curved Connector 34"/>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36" name="TextBox 35"/>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8"/>
                  <a:stretch>
                    <a:fillRect/>
                  </a:stretch>
                </a:blipFill>
              </p:spPr>
              <p:txBody>
                <a:bodyPr/>
                <a:lstStyle/>
                <a:p>
                  <a:r>
                    <a:rPr lang="en-US">
                      <a:noFill/>
                    </a:rPr>
                    <a:t> </a:t>
                  </a:r>
                </a:p>
              </p:txBody>
            </p:sp>
          </mc:Fallback>
        </mc:AlternateContent>
      </p:grpSp>
      <p:sp>
        <p:nvSpPr>
          <p:cNvPr id="37" name="Rectangle 36"/>
          <p:cNvSpPr/>
          <p:nvPr/>
        </p:nvSpPr>
        <p:spPr bwMode="auto">
          <a:xfrm>
            <a:off x="8447717" y="181495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38" name="TextBox 37"/>
              <p:cNvSpPr txBox="1"/>
              <p:nvPr/>
            </p:nvSpPr>
            <p:spPr>
              <a:xfrm>
                <a:off x="9119253" y="122662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38" name="TextBox 37"/>
              <p:cNvSpPr txBox="1">
                <a:spLocks noRot="1" noChangeAspect="1" noMove="1" noResize="1" noEditPoints="1" noAdjustHandles="1" noChangeArrowheads="1" noChangeShapeType="1" noTextEdit="1"/>
              </p:cNvSpPr>
              <p:nvPr/>
            </p:nvSpPr>
            <p:spPr>
              <a:xfrm>
                <a:off x="9119253" y="1226624"/>
                <a:ext cx="393634" cy="369012"/>
              </a:xfrm>
              <a:prstGeom prst="rect">
                <a:avLst/>
              </a:prstGeom>
              <a:blipFill>
                <a:blip r:embed="rId9"/>
                <a:stretch>
                  <a:fillRect/>
                </a:stretch>
              </a:blipFill>
            </p:spPr>
            <p:txBody>
              <a:bodyPr/>
              <a:lstStyle/>
              <a:p>
                <a:r>
                  <a:rPr lang="en-US">
                    <a:noFill/>
                  </a:rPr>
                  <a:t> </a:t>
                </a:r>
              </a:p>
            </p:txBody>
          </p:sp>
        </mc:Fallback>
      </mc:AlternateContent>
      <p:sp>
        <p:nvSpPr>
          <p:cNvPr id="39" name="Rectangle 38"/>
          <p:cNvSpPr/>
          <p:nvPr/>
        </p:nvSpPr>
        <p:spPr bwMode="auto">
          <a:xfrm>
            <a:off x="8778571" y="181495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40" name="Straight Arrow Connector 39"/>
          <p:cNvCxnSpPr>
            <a:stCxn id="37" idx="3"/>
            <a:endCxn id="39" idx="1"/>
          </p:cNvCxnSpPr>
          <p:nvPr/>
        </p:nvCxnSpPr>
        <p:spPr>
          <a:xfrm>
            <a:off x="8603014" y="200527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9" idx="0"/>
          </p:cNvCxnSpPr>
          <p:nvPr/>
        </p:nvCxnSpPr>
        <p:spPr>
          <a:xfrm rot="5400000" flipH="1" flipV="1">
            <a:off x="8897119" y="146003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50" name="Rounded Rectangular Callout 49"/>
          <p:cNvSpPr/>
          <p:nvPr/>
        </p:nvSpPr>
        <p:spPr>
          <a:xfrm>
            <a:off x="180407" y="1983739"/>
            <a:ext cx="1546421" cy="447110"/>
          </a:xfrm>
          <a:prstGeom prst="wedgeRoundRectCallout">
            <a:avLst>
              <a:gd name="adj1" fmla="val 109081"/>
              <a:gd name="adj2" fmla="val -4884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51" name="Rounded Rectangular Callout 50"/>
          <p:cNvSpPr/>
          <p:nvPr/>
        </p:nvSpPr>
        <p:spPr>
          <a:xfrm>
            <a:off x="180407" y="2700459"/>
            <a:ext cx="1546421" cy="447110"/>
          </a:xfrm>
          <a:prstGeom prst="wedgeRoundRectCallout">
            <a:avLst>
              <a:gd name="adj1" fmla="val 128259"/>
              <a:gd name="adj2" fmla="val -17558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p>
        </p:txBody>
      </p:sp>
    </p:spTree>
    <p:extLst>
      <p:ext uri="{BB962C8B-B14F-4D97-AF65-F5344CB8AC3E}">
        <p14:creationId xmlns:p14="http://schemas.microsoft.com/office/powerpoint/2010/main" val="6805701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Periodic Execution Must Finish by Deadline</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769373"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sp>
        <p:nvSpPr>
          <p:cNvPr id="28" name="Rectangle 27"/>
          <p:cNvSpPr/>
          <p:nvPr/>
        </p:nvSpPr>
        <p:spPr bwMode="auto">
          <a:xfrm>
            <a:off x="6513921"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7185457"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7185457" y="1205084"/>
                <a:ext cx="393634" cy="369012"/>
              </a:xfrm>
              <a:prstGeom prst="rect">
                <a:avLst/>
              </a:prstGeom>
              <a:blipFill>
                <a:blip r:embed="rId7"/>
                <a:stretch>
                  <a:fillRect/>
                </a:stretch>
              </a:blipFill>
            </p:spPr>
            <p:txBody>
              <a:bodyPr/>
              <a:lstStyle/>
              <a:p>
                <a:r>
                  <a:rPr lang="en-US">
                    <a:noFill/>
                  </a:rPr>
                  <a:t> </a:t>
                </a:r>
              </a:p>
            </p:txBody>
          </p:sp>
        </mc:Fallback>
      </mc:AlternateContent>
      <p:sp>
        <p:nvSpPr>
          <p:cNvPr id="30" name="Rectangle 29"/>
          <p:cNvSpPr/>
          <p:nvPr/>
        </p:nvSpPr>
        <p:spPr bwMode="auto">
          <a:xfrm>
            <a:off x="6844775"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a:stCxn id="28" idx="3"/>
            <a:endCxn id="30" idx="1"/>
          </p:cNvCxnSpPr>
          <p:nvPr/>
        </p:nvCxnSpPr>
        <p:spPr>
          <a:xfrm>
            <a:off x="6669217"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6963323"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8703169" y="173430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34" name="Group 33"/>
          <p:cNvGrpSpPr/>
          <p:nvPr/>
        </p:nvGrpSpPr>
        <p:grpSpPr>
          <a:xfrm>
            <a:off x="8129686" y="1248165"/>
            <a:ext cx="359329" cy="580064"/>
            <a:chOff x="5084886" y="1245816"/>
            <a:chExt cx="359662" cy="580601"/>
          </a:xfrm>
        </p:grpSpPr>
        <p:cxnSp>
          <p:nvCxnSpPr>
            <p:cNvPr id="35" name="Curved Connector 34"/>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36" name="TextBox 35"/>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8"/>
                  <a:stretch>
                    <a:fillRect/>
                  </a:stretch>
                </a:blipFill>
              </p:spPr>
              <p:txBody>
                <a:bodyPr/>
                <a:lstStyle/>
                <a:p>
                  <a:r>
                    <a:rPr lang="en-US">
                      <a:noFill/>
                    </a:rPr>
                    <a:t> </a:t>
                  </a:r>
                </a:p>
              </p:txBody>
            </p:sp>
          </mc:Fallback>
        </mc:AlternateContent>
      </p:grpSp>
      <p:sp>
        <p:nvSpPr>
          <p:cNvPr id="37" name="Rectangle 36"/>
          <p:cNvSpPr/>
          <p:nvPr/>
        </p:nvSpPr>
        <p:spPr bwMode="auto">
          <a:xfrm>
            <a:off x="8447717" y="181495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38" name="TextBox 37"/>
              <p:cNvSpPr txBox="1"/>
              <p:nvPr/>
            </p:nvSpPr>
            <p:spPr>
              <a:xfrm>
                <a:off x="9119253" y="122662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38" name="TextBox 37"/>
              <p:cNvSpPr txBox="1">
                <a:spLocks noRot="1" noChangeAspect="1" noMove="1" noResize="1" noEditPoints="1" noAdjustHandles="1" noChangeArrowheads="1" noChangeShapeType="1" noTextEdit="1"/>
              </p:cNvSpPr>
              <p:nvPr/>
            </p:nvSpPr>
            <p:spPr>
              <a:xfrm>
                <a:off x="9119253" y="1226624"/>
                <a:ext cx="393634" cy="369012"/>
              </a:xfrm>
              <a:prstGeom prst="rect">
                <a:avLst/>
              </a:prstGeom>
              <a:blipFill>
                <a:blip r:embed="rId9"/>
                <a:stretch>
                  <a:fillRect/>
                </a:stretch>
              </a:blipFill>
            </p:spPr>
            <p:txBody>
              <a:bodyPr/>
              <a:lstStyle/>
              <a:p>
                <a:r>
                  <a:rPr lang="en-US">
                    <a:noFill/>
                  </a:rPr>
                  <a:t> </a:t>
                </a:r>
              </a:p>
            </p:txBody>
          </p:sp>
        </mc:Fallback>
      </mc:AlternateContent>
      <p:sp>
        <p:nvSpPr>
          <p:cNvPr id="39" name="Rectangle 38"/>
          <p:cNvSpPr/>
          <p:nvPr/>
        </p:nvSpPr>
        <p:spPr bwMode="auto">
          <a:xfrm>
            <a:off x="8778571" y="181495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40" name="Straight Arrow Connector 39"/>
          <p:cNvCxnSpPr>
            <a:stCxn id="37" idx="3"/>
            <a:endCxn id="39" idx="1"/>
          </p:cNvCxnSpPr>
          <p:nvPr/>
        </p:nvCxnSpPr>
        <p:spPr>
          <a:xfrm>
            <a:off x="8603014" y="200527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9" idx="0"/>
          </p:cNvCxnSpPr>
          <p:nvPr/>
        </p:nvCxnSpPr>
        <p:spPr>
          <a:xfrm rot="5400000" flipH="1" flipV="1">
            <a:off x="8897119" y="146003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Down Arrow 49"/>
          <p:cNvSpPr/>
          <p:nvPr/>
        </p:nvSpPr>
        <p:spPr>
          <a:xfrm rot="20962835">
            <a:off x="6390528" y="1311207"/>
            <a:ext cx="257960" cy="558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51" name="TextBox 50"/>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52" name="Rounded Rectangular Callout 51"/>
          <p:cNvSpPr/>
          <p:nvPr/>
        </p:nvSpPr>
        <p:spPr>
          <a:xfrm>
            <a:off x="180407" y="1983739"/>
            <a:ext cx="1546421" cy="447110"/>
          </a:xfrm>
          <a:prstGeom prst="wedgeRoundRectCallout">
            <a:avLst>
              <a:gd name="adj1" fmla="val 109081"/>
              <a:gd name="adj2" fmla="val -4884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53" name="Rounded Rectangular Callout 52"/>
          <p:cNvSpPr/>
          <p:nvPr/>
        </p:nvSpPr>
        <p:spPr>
          <a:xfrm>
            <a:off x="180407" y="2700459"/>
            <a:ext cx="1546421" cy="447110"/>
          </a:xfrm>
          <a:prstGeom prst="wedgeRoundRectCallout">
            <a:avLst>
              <a:gd name="adj1" fmla="val 128259"/>
              <a:gd name="adj2" fmla="val -175583"/>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p>
        </p:txBody>
      </p:sp>
      <p:pic>
        <p:nvPicPr>
          <p:cNvPr id="55" name="Picture 54">
            <a:extLst>
              <a:ext uri="{FF2B5EF4-FFF2-40B4-BE49-F238E27FC236}">
                <a16:creationId xmlns:a16="http://schemas.microsoft.com/office/drawing/2014/main" id="{BEC027AD-5BD8-4427-B9E4-28283A73A4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01800">
            <a:off x="6199556" y="990749"/>
            <a:ext cx="509000" cy="424287"/>
          </a:xfrm>
          <a:prstGeom prst="rect">
            <a:avLst/>
          </a:prstGeom>
        </p:spPr>
      </p:pic>
    </p:spTree>
    <p:extLst>
      <p:ext uri="{BB962C8B-B14F-4D97-AF65-F5344CB8AC3E}">
        <p14:creationId xmlns:p14="http://schemas.microsoft.com/office/powerpoint/2010/main" val="32818675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Periodic Execution Finish by Deadline</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876044" y="1712768"/>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sp>
        <p:nvSpPr>
          <p:cNvPr id="28" name="Rectangle 27"/>
          <p:cNvSpPr/>
          <p:nvPr/>
        </p:nvSpPr>
        <p:spPr bwMode="auto">
          <a:xfrm>
            <a:off x="6513921" y="1793414"/>
            <a:ext cx="2228235"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9292128" y="1205083"/>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9292128" y="1205083"/>
                <a:ext cx="393634" cy="369012"/>
              </a:xfrm>
              <a:prstGeom prst="rect">
                <a:avLst/>
              </a:prstGeom>
              <a:blipFill>
                <a:blip r:embed="rId7"/>
                <a:stretch>
                  <a:fillRect/>
                </a:stretch>
              </a:blipFill>
            </p:spPr>
            <p:txBody>
              <a:bodyPr/>
              <a:lstStyle/>
              <a:p>
                <a:r>
                  <a:rPr lang="en-US">
                    <a:noFill/>
                  </a:rPr>
                  <a:t> </a:t>
                </a:r>
              </a:p>
            </p:txBody>
          </p:sp>
        </mc:Fallback>
      </mc:AlternateContent>
      <p:sp>
        <p:nvSpPr>
          <p:cNvPr id="30" name="Rectangle 29"/>
          <p:cNvSpPr/>
          <p:nvPr/>
        </p:nvSpPr>
        <p:spPr bwMode="auto">
          <a:xfrm>
            <a:off x="8951446" y="1793413"/>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a:stCxn id="28" idx="3"/>
            <a:endCxn id="30" idx="1"/>
          </p:cNvCxnSpPr>
          <p:nvPr/>
        </p:nvCxnSpPr>
        <p:spPr>
          <a:xfrm flipV="1">
            <a:off x="8742156" y="1983738"/>
            <a:ext cx="20928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9069994" y="1438493"/>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rot="20962835">
            <a:off x="6403943" y="1455552"/>
            <a:ext cx="257960" cy="412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11" name="Rounded Rectangular Callout 10"/>
          <p:cNvSpPr/>
          <p:nvPr/>
        </p:nvSpPr>
        <p:spPr>
          <a:xfrm>
            <a:off x="7576985" y="777458"/>
            <a:ext cx="1940715" cy="674727"/>
          </a:xfrm>
          <a:prstGeom prst="wedgeRoundRectCallout">
            <a:avLst>
              <a:gd name="adj1" fmla="val 9733"/>
              <a:gd name="adj2" fmla="val 95009"/>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Miss deadline: </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crash</a:t>
            </a:r>
          </a:p>
        </p:txBody>
      </p:sp>
      <p:sp>
        <p:nvSpPr>
          <p:cNvPr id="55" name="TextBox 54"/>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56" name="Rounded Rectangular Callout 55"/>
          <p:cNvSpPr/>
          <p:nvPr/>
        </p:nvSpPr>
        <p:spPr>
          <a:xfrm>
            <a:off x="5616343" y="668934"/>
            <a:ext cx="1546421" cy="447110"/>
          </a:xfrm>
          <a:prstGeom prst="wedgeRoundRectCallout">
            <a:avLst>
              <a:gd name="adj1" fmla="val 51205"/>
              <a:gd name="adj2" fmla="val 1868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57" name="Rounded Rectangular Callout 56"/>
          <p:cNvSpPr/>
          <p:nvPr/>
        </p:nvSpPr>
        <p:spPr>
          <a:xfrm>
            <a:off x="9823838" y="598446"/>
            <a:ext cx="1546421" cy="669283"/>
          </a:xfrm>
          <a:prstGeom prst="wedgeRoundRectCallout">
            <a:avLst>
              <a:gd name="adj1" fmla="val -93659"/>
              <a:gd name="adj2" fmla="val 1527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Memory</a:t>
            </a:r>
          </a:p>
        </p:txBody>
      </p:sp>
      <p:sp>
        <p:nvSpPr>
          <p:cNvPr id="61" name="Rounded Rectangular Callout 60"/>
          <p:cNvSpPr/>
          <p:nvPr/>
        </p:nvSpPr>
        <p:spPr>
          <a:xfrm>
            <a:off x="10239100" y="1479591"/>
            <a:ext cx="1546421" cy="669283"/>
          </a:xfrm>
          <a:prstGeom prst="wedgeRoundRectCallout">
            <a:avLst>
              <a:gd name="adj1" fmla="val -120029"/>
              <a:gd name="adj2" fmla="val 37242"/>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Timing</a:t>
            </a:r>
          </a:p>
        </p:txBody>
      </p:sp>
      <p:grpSp>
        <p:nvGrpSpPr>
          <p:cNvPr id="62" name="Group 61"/>
          <p:cNvGrpSpPr/>
          <p:nvPr/>
        </p:nvGrpSpPr>
        <p:grpSpPr>
          <a:xfrm>
            <a:off x="10679279" y="1493169"/>
            <a:ext cx="831466" cy="778507"/>
            <a:chOff x="357811" y="1926653"/>
            <a:chExt cx="624177" cy="584421"/>
          </a:xfrm>
        </p:grpSpPr>
        <p:cxnSp>
          <p:nvCxnSpPr>
            <p:cNvPr id="63" name="Straight Connector 62"/>
            <p:cNvCxnSpPr/>
            <p:nvPr/>
          </p:nvCxnSpPr>
          <p:spPr>
            <a:xfrm>
              <a:off x="419434" y="1926653"/>
              <a:ext cx="500932" cy="5844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7811" y="1996226"/>
              <a:ext cx="624177" cy="4452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 name="Picture 50">
            <a:extLst>
              <a:ext uri="{FF2B5EF4-FFF2-40B4-BE49-F238E27FC236}">
                <a16:creationId xmlns:a16="http://schemas.microsoft.com/office/drawing/2014/main" id="{AD46A1E8-5260-4CFB-97C4-0AC176E7E5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201800">
            <a:off x="6333591" y="1161338"/>
            <a:ext cx="405315" cy="337859"/>
          </a:xfrm>
          <a:prstGeom prst="rect">
            <a:avLst/>
          </a:prstGeom>
        </p:spPr>
      </p:pic>
    </p:spTree>
    <p:extLst>
      <p:ext uri="{BB962C8B-B14F-4D97-AF65-F5344CB8AC3E}">
        <p14:creationId xmlns:p14="http://schemas.microsoft.com/office/powerpoint/2010/main" val="34939596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Periodic Execution Finish by Deadline</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876044" y="1712768"/>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sp>
        <p:nvSpPr>
          <p:cNvPr id="28" name="Rectangle 27"/>
          <p:cNvSpPr/>
          <p:nvPr/>
        </p:nvSpPr>
        <p:spPr bwMode="auto">
          <a:xfrm>
            <a:off x="6513921" y="1793414"/>
            <a:ext cx="2228235"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9292128" y="1205083"/>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9292128" y="1205083"/>
                <a:ext cx="393634" cy="369012"/>
              </a:xfrm>
              <a:prstGeom prst="rect">
                <a:avLst/>
              </a:prstGeom>
              <a:blipFill>
                <a:blip r:embed="rId7"/>
                <a:stretch>
                  <a:fillRect/>
                </a:stretch>
              </a:blipFill>
            </p:spPr>
            <p:txBody>
              <a:bodyPr/>
              <a:lstStyle/>
              <a:p>
                <a:r>
                  <a:rPr lang="en-US">
                    <a:noFill/>
                  </a:rPr>
                  <a:t> </a:t>
                </a:r>
              </a:p>
            </p:txBody>
          </p:sp>
        </mc:Fallback>
      </mc:AlternateContent>
      <p:sp>
        <p:nvSpPr>
          <p:cNvPr id="30" name="Rectangle 29"/>
          <p:cNvSpPr/>
          <p:nvPr/>
        </p:nvSpPr>
        <p:spPr bwMode="auto">
          <a:xfrm>
            <a:off x="8951446" y="1793413"/>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a:stCxn id="28" idx="3"/>
            <a:endCxn id="30" idx="1"/>
          </p:cNvCxnSpPr>
          <p:nvPr/>
        </p:nvCxnSpPr>
        <p:spPr>
          <a:xfrm flipV="1">
            <a:off x="8742156" y="1983738"/>
            <a:ext cx="20928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9069994" y="1438493"/>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rot="20962835">
            <a:off x="6403943" y="1455552"/>
            <a:ext cx="257960" cy="412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9" name="Rectangle 38"/>
          <p:cNvSpPr/>
          <p:nvPr/>
        </p:nvSpPr>
        <p:spPr>
          <a:xfrm>
            <a:off x="1615617" y="3718234"/>
            <a:ext cx="8780602" cy="24922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64"/>
          </a:p>
        </p:txBody>
      </p:sp>
      <p:cxnSp>
        <p:nvCxnSpPr>
          <p:cNvPr id="40" name="Straight Arrow Connector 39"/>
          <p:cNvCxnSpPr/>
          <p:nvPr/>
        </p:nvCxnSpPr>
        <p:spPr>
          <a:xfrm>
            <a:off x="1754359" y="4657506"/>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607838" y="4635966"/>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52447"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9705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44166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283748"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51" name="Rectangle 50"/>
          <p:cNvSpPr/>
          <p:nvPr/>
        </p:nvSpPr>
        <p:spPr bwMode="auto">
          <a:xfrm>
            <a:off x="6235856"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52" name="Rectangle 51"/>
          <p:cNvSpPr/>
          <p:nvPr/>
        </p:nvSpPr>
        <p:spPr bwMode="auto">
          <a:xfrm>
            <a:off x="8190588" y="4276859"/>
            <a:ext cx="106620" cy="380648"/>
          </a:xfrm>
          <a:prstGeom prst="rect">
            <a:avLst/>
          </a:prstGeom>
          <a:solidFill>
            <a:srgbClr val="C00000"/>
          </a:solidFill>
          <a:ln w="2857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5" name="Straight Arrow Connector 54"/>
          <p:cNvCxnSpPr/>
          <p:nvPr/>
        </p:nvCxnSpPr>
        <p:spPr>
          <a:xfrm flipV="1">
            <a:off x="427845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23129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8190587" y="4657507"/>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60" name="TextBox 59"/>
          <p:cNvSpPr txBox="1"/>
          <p:nvPr/>
        </p:nvSpPr>
        <p:spPr>
          <a:xfrm>
            <a:off x="9513552" y="4631493"/>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61" name="Rounded Rectangular Callout 60"/>
          <p:cNvSpPr/>
          <p:nvPr/>
        </p:nvSpPr>
        <p:spPr>
          <a:xfrm>
            <a:off x="5616343" y="668934"/>
            <a:ext cx="1546421" cy="447110"/>
          </a:xfrm>
          <a:prstGeom prst="wedgeRoundRectCallout">
            <a:avLst>
              <a:gd name="adj1" fmla="val 51205"/>
              <a:gd name="adj2" fmla="val 1868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Untrusted</a:t>
            </a:r>
          </a:p>
        </p:txBody>
      </p:sp>
      <p:sp>
        <p:nvSpPr>
          <p:cNvPr id="62" name="Rounded Rectangular Callout 61"/>
          <p:cNvSpPr/>
          <p:nvPr/>
        </p:nvSpPr>
        <p:spPr>
          <a:xfrm>
            <a:off x="9823838" y="598446"/>
            <a:ext cx="1546421" cy="669283"/>
          </a:xfrm>
          <a:prstGeom prst="wedgeRoundRectCallout">
            <a:avLst>
              <a:gd name="adj1" fmla="val -93659"/>
              <a:gd name="adj2" fmla="val 1527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Memory</a:t>
            </a:r>
          </a:p>
        </p:txBody>
      </p:sp>
      <p:sp>
        <p:nvSpPr>
          <p:cNvPr id="63" name="Rounded Rectangular Callout 62"/>
          <p:cNvSpPr/>
          <p:nvPr/>
        </p:nvSpPr>
        <p:spPr>
          <a:xfrm>
            <a:off x="10239100" y="1479591"/>
            <a:ext cx="1546421" cy="669283"/>
          </a:xfrm>
          <a:prstGeom prst="wedgeRoundRectCallout">
            <a:avLst>
              <a:gd name="adj1" fmla="val -120029"/>
              <a:gd name="adj2" fmla="val 37242"/>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Timing</a:t>
            </a:r>
          </a:p>
        </p:txBody>
      </p:sp>
      <p:sp>
        <p:nvSpPr>
          <p:cNvPr id="68" name="Rounded Rectangular Callout 10">
            <a:extLst>
              <a:ext uri="{FF2B5EF4-FFF2-40B4-BE49-F238E27FC236}">
                <a16:creationId xmlns:a16="http://schemas.microsoft.com/office/drawing/2014/main" id="{3047F471-10E9-4C61-B022-2899DFEFC8AE}"/>
              </a:ext>
            </a:extLst>
          </p:cNvPr>
          <p:cNvSpPr/>
          <p:nvPr/>
        </p:nvSpPr>
        <p:spPr>
          <a:xfrm>
            <a:off x="7576985" y="777458"/>
            <a:ext cx="1940715" cy="674727"/>
          </a:xfrm>
          <a:prstGeom prst="wedgeRoundRectCallout">
            <a:avLst>
              <a:gd name="adj1" fmla="val 9733"/>
              <a:gd name="adj2" fmla="val 95009"/>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Miss deadline: </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crash</a:t>
            </a:r>
          </a:p>
        </p:txBody>
      </p:sp>
      <p:grpSp>
        <p:nvGrpSpPr>
          <p:cNvPr id="69" name="Group 68">
            <a:extLst>
              <a:ext uri="{FF2B5EF4-FFF2-40B4-BE49-F238E27FC236}">
                <a16:creationId xmlns:a16="http://schemas.microsoft.com/office/drawing/2014/main" id="{EE9181F6-A90A-4E65-8D96-351372BA9E81}"/>
              </a:ext>
            </a:extLst>
          </p:cNvPr>
          <p:cNvGrpSpPr/>
          <p:nvPr/>
        </p:nvGrpSpPr>
        <p:grpSpPr>
          <a:xfrm>
            <a:off x="10679279" y="1493169"/>
            <a:ext cx="831466" cy="778507"/>
            <a:chOff x="357811" y="1926653"/>
            <a:chExt cx="624177" cy="584421"/>
          </a:xfrm>
        </p:grpSpPr>
        <p:cxnSp>
          <p:nvCxnSpPr>
            <p:cNvPr id="70" name="Straight Connector 69">
              <a:extLst>
                <a:ext uri="{FF2B5EF4-FFF2-40B4-BE49-F238E27FC236}">
                  <a16:creationId xmlns:a16="http://schemas.microsoft.com/office/drawing/2014/main" id="{F6A333BC-00E4-4FEC-997D-2360B7156A77}"/>
                </a:ext>
              </a:extLst>
            </p:cNvPr>
            <p:cNvCxnSpPr/>
            <p:nvPr/>
          </p:nvCxnSpPr>
          <p:spPr>
            <a:xfrm>
              <a:off x="419434" y="1926653"/>
              <a:ext cx="500932" cy="5844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E10E98-5CFE-487F-9737-7B04E2807D6B}"/>
                </a:ext>
              </a:extLst>
            </p:cNvPr>
            <p:cNvCxnSpPr/>
            <p:nvPr/>
          </p:nvCxnSpPr>
          <p:spPr>
            <a:xfrm flipV="1">
              <a:off x="357811" y="1996226"/>
              <a:ext cx="624177" cy="4452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4" name="Picture 63">
            <a:extLst>
              <a:ext uri="{FF2B5EF4-FFF2-40B4-BE49-F238E27FC236}">
                <a16:creationId xmlns:a16="http://schemas.microsoft.com/office/drawing/2014/main" id="{2ECD762B-56E8-4835-8010-42E830ED70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201800">
            <a:off x="6333591" y="1161338"/>
            <a:ext cx="405315" cy="337859"/>
          </a:xfrm>
          <a:prstGeom prst="rect">
            <a:avLst/>
          </a:prstGeom>
        </p:spPr>
      </p:pic>
    </p:spTree>
    <p:extLst>
      <p:ext uri="{BB962C8B-B14F-4D97-AF65-F5344CB8AC3E}">
        <p14:creationId xmlns:p14="http://schemas.microsoft.com/office/powerpoint/2010/main" val="2575519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Periodic Execution Finish by Deadline</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15617" y="3718234"/>
            <a:ext cx="8780602" cy="24922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64"/>
          </a:p>
        </p:txBody>
      </p:sp>
      <p:cxnSp>
        <p:nvCxnSpPr>
          <p:cNvPr id="41" name="Straight Arrow Connector 40"/>
          <p:cNvCxnSpPr/>
          <p:nvPr/>
        </p:nvCxnSpPr>
        <p:spPr>
          <a:xfrm flipV="1">
            <a:off x="2607838" y="4635966"/>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52447"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283748"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51" name="Rectangle 50"/>
          <p:cNvSpPr/>
          <p:nvPr/>
        </p:nvSpPr>
        <p:spPr bwMode="auto">
          <a:xfrm>
            <a:off x="6235856"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5" name="Straight Arrow Connector 54"/>
          <p:cNvCxnSpPr/>
          <p:nvPr/>
        </p:nvCxnSpPr>
        <p:spPr>
          <a:xfrm flipV="1">
            <a:off x="427845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23129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63" name="TextBox 62"/>
          <p:cNvSpPr txBox="1"/>
          <p:nvPr/>
        </p:nvSpPr>
        <p:spPr>
          <a:xfrm>
            <a:off x="9513552" y="4631493"/>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33" name="Rectangle 32"/>
          <p:cNvSpPr/>
          <p:nvPr/>
        </p:nvSpPr>
        <p:spPr>
          <a:xfrm>
            <a:off x="6418879" y="1707009"/>
            <a:ext cx="2821887" cy="3011697"/>
          </a:xfrm>
          <a:prstGeom prst="rect">
            <a:avLst/>
          </a:prstGeom>
          <a:solidFill>
            <a:srgbClr val="BC8F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4" name="Rounded Rectangle 23"/>
          <p:cNvSpPr/>
          <p:nvPr/>
        </p:nvSpPr>
        <p:spPr>
          <a:xfrm>
            <a:off x="8876044" y="1712768"/>
            <a:ext cx="261349" cy="536698"/>
          </a:xfrm>
          <a:prstGeom prst="roundRect">
            <a:avLst/>
          </a:prstGeom>
          <a:solidFill>
            <a:schemeClr val="bg1">
              <a:lumMod val="6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8" name="Rectangle 27"/>
          <p:cNvSpPr/>
          <p:nvPr/>
        </p:nvSpPr>
        <p:spPr bwMode="auto">
          <a:xfrm>
            <a:off x="6513921" y="1793414"/>
            <a:ext cx="167666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9292128" y="1205083"/>
                <a:ext cx="393634" cy="369012"/>
              </a:xfrm>
              <a:prstGeom prst="rect">
                <a:avLst/>
              </a:prstGeom>
              <a:noFill/>
              <a:ln>
                <a:noFill/>
                <a:prstDash val="sysDot"/>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9292128" y="1205083"/>
                <a:ext cx="393634" cy="369012"/>
              </a:xfrm>
              <a:prstGeom prst="rect">
                <a:avLst/>
              </a:prstGeom>
              <a:blipFill>
                <a:blip r:embed="rId7"/>
                <a:stretch>
                  <a:fillRect/>
                </a:stretch>
              </a:blipFill>
              <a:ln>
                <a:noFill/>
                <a:prstDash val="sysDot"/>
              </a:ln>
            </p:spPr>
            <p:txBody>
              <a:bodyPr/>
              <a:lstStyle/>
              <a:p>
                <a:r>
                  <a:rPr lang="en-US">
                    <a:noFill/>
                  </a:rPr>
                  <a:t> </a:t>
                </a:r>
              </a:p>
            </p:txBody>
          </p:sp>
        </mc:Fallback>
      </mc:AlternateContent>
      <p:sp>
        <p:nvSpPr>
          <p:cNvPr id="30" name="Rectangle 29"/>
          <p:cNvSpPr/>
          <p:nvPr/>
        </p:nvSpPr>
        <p:spPr bwMode="auto">
          <a:xfrm>
            <a:off x="8951446" y="1793413"/>
            <a:ext cx="106620" cy="380648"/>
          </a:xfrm>
          <a:prstGeom prst="rect">
            <a:avLst/>
          </a:prstGeom>
          <a:solidFill>
            <a:srgbClr val="00B050"/>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p:nvPr/>
        </p:nvCxnSpPr>
        <p:spPr>
          <a:xfrm>
            <a:off x="8525890" y="1985871"/>
            <a:ext cx="425555" cy="316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9069994" y="1438493"/>
            <a:ext cx="289685" cy="420159"/>
          </a:xfrm>
          <a:prstGeom prst="curvedConnector2">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9705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44166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8190588" y="4276859"/>
            <a:ext cx="106620" cy="380648"/>
          </a:xfrm>
          <a:prstGeom prst="rect">
            <a:avLst/>
          </a:prstGeom>
          <a:solidFill>
            <a:srgbClr val="C00000"/>
          </a:solidFill>
          <a:ln w="2857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7" name="Straight Arrow Connector 56"/>
          <p:cNvCxnSpPr/>
          <p:nvPr/>
        </p:nvCxnSpPr>
        <p:spPr>
          <a:xfrm flipV="1">
            <a:off x="8190587" y="4657507"/>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5400000" flipH="1" flipV="1">
            <a:off x="8387235" y="3921938"/>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8691023" y="3704528"/>
            <a:ext cx="313732" cy="3700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60" name="TextBox 59"/>
              <p:cNvSpPr txBox="1"/>
              <p:nvPr/>
            </p:nvSpPr>
            <p:spPr>
              <a:xfrm>
                <a:off x="8609090" y="3688528"/>
                <a:ext cx="489428"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798" b="0" i="1">
                              <a:latin typeface="Cambria Math" panose="02040503050406030204" pitchFamily="18" charset="0"/>
                            </a:rPr>
                          </m:ctrlPr>
                        </m:sSupPr>
                        <m:e>
                          <m:r>
                            <a:rPr lang="en-US" sz="1798" i="1">
                              <a:latin typeface="Cambria Math" panose="02040503050406030204" pitchFamily="18" charset="0"/>
                            </a:rPr>
                            <m:t>𝛼</m:t>
                          </m:r>
                        </m:e>
                        <m:sup>
                          <m:r>
                            <a:rPr lang="en-US" sz="1798" b="0" i="1">
                              <a:latin typeface="Cambria Math" panose="02040503050406030204" pitchFamily="18" charset="0"/>
                            </a:rPr>
                            <m:t>∗</m:t>
                          </m:r>
                        </m:sup>
                      </m:sSup>
                    </m:oMath>
                  </m:oMathPara>
                </a14:m>
                <a:endParaRPr lang="en-US" sz="1798" dirty="0"/>
              </a:p>
            </p:txBody>
          </p:sp>
        </mc:Choice>
        <mc:Fallback xmlns="">
          <p:sp>
            <p:nvSpPr>
              <p:cNvPr id="60" name="TextBox 59"/>
              <p:cNvSpPr txBox="1">
                <a:spLocks noRot="1" noChangeAspect="1" noMove="1" noResize="1" noEditPoints="1" noAdjustHandles="1" noChangeArrowheads="1" noChangeShapeType="1" noTextEdit="1"/>
              </p:cNvSpPr>
              <p:nvPr/>
            </p:nvSpPr>
            <p:spPr>
              <a:xfrm>
                <a:off x="8609090" y="3688528"/>
                <a:ext cx="489428" cy="369012"/>
              </a:xfrm>
              <a:prstGeom prst="rect">
                <a:avLst/>
              </a:prstGeom>
              <a:blipFill>
                <a:blip r:embed="rId8"/>
                <a:stretch>
                  <a:fillRect/>
                </a:stretch>
              </a:blipFill>
            </p:spPr>
            <p:txBody>
              <a:bodyPr/>
              <a:lstStyle/>
              <a:p>
                <a:r>
                  <a:rPr lang="en-US">
                    <a:noFill/>
                  </a:rPr>
                  <a:t> </a:t>
                </a:r>
              </a:p>
            </p:txBody>
          </p:sp>
        </mc:Fallback>
      </mc:AlternateContent>
      <p:sp>
        <p:nvSpPr>
          <p:cNvPr id="61" name="Rectangle 60"/>
          <p:cNvSpPr/>
          <p:nvPr/>
        </p:nvSpPr>
        <p:spPr bwMode="auto">
          <a:xfrm>
            <a:off x="8193094" y="1790250"/>
            <a:ext cx="497002" cy="380648"/>
          </a:xfrm>
          <a:prstGeom prst="rect">
            <a:avLst/>
          </a:prstGeom>
          <a:solidFill>
            <a:srgbClr val="5CA1FB"/>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40" name="Straight Arrow Connector 39"/>
          <p:cNvCxnSpPr/>
          <p:nvPr/>
        </p:nvCxnSpPr>
        <p:spPr>
          <a:xfrm>
            <a:off x="1754359" y="4657506"/>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rot="20962835">
            <a:off x="6403943" y="1455552"/>
            <a:ext cx="257960" cy="412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ular Callout 64"/>
          <p:cNvSpPr/>
          <p:nvPr/>
        </p:nvSpPr>
        <p:spPr>
          <a:xfrm>
            <a:off x="9882667" y="1888773"/>
            <a:ext cx="1546421" cy="669283"/>
          </a:xfrm>
          <a:prstGeom prst="wedgeRoundRectCallout">
            <a:avLst>
              <a:gd name="adj1" fmla="val -93659"/>
              <a:gd name="adj2" fmla="val 1527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Memory</a:t>
            </a:r>
          </a:p>
        </p:txBody>
      </p:sp>
      <p:sp>
        <p:nvSpPr>
          <p:cNvPr id="66" name="Rounded Rectangular Callout 65"/>
          <p:cNvSpPr/>
          <p:nvPr/>
        </p:nvSpPr>
        <p:spPr>
          <a:xfrm>
            <a:off x="10297930" y="2769919"/>
            <a:ext cx="1546421" cy="669283"/>
          </a:xfrm>
          <a:prstGeom prst="wedgeRoundRectCallout">
            <a:avLst>
              <a:gd name="adj1" fmla="val -120029"/>
              <a:gd name="adj2" fmla="val 37242"/>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Timing</a:t>
            </a:r>
          </a:p>
        </p:txBody>
      </p:sp>
      <p:pic>
        <p:nvPicPr>
          <p:cNvPr id="67" name="Picture 66">
            <a:extLst>
              <a:ext uri="{FF2B5EF4-FFF2-40B4-BE49-F238E27FC236}">
                <a16:creationId xmlns:a16="http://schemas.microsoft.com/office/drawing/2014/main" id="{233FAC68-7BF2-4458-BC8C-D34A1D1ECD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01800">
            <a:off x="6333591" y="1161338"/>
            <a:ext cx="405315" cy="337859"/>
          </a:xfrm>
          <a:prstGeom prst="rect">
            <a:avLst/>
          </a:prstGeom>
        </p:spPr>
      </p:pic>
    </p:spTree>
    <p:extLst>
      <p:ext uri="{BB962C8B-B14F-4D97-AF65-F5344CB8AC3E}">
        <p14:creationId xmlns:p14="http://schemas.microsoft.com/office/powerpoint/2010/main" val="2503979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5"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p:txBody>
          <a:bodyPr/>
          <a:lstStyle/>
          <a:p>
            <a:r>
              <a:rPr lang="en-US" dirty="0"/>
              <a:t>Real-Time Mixed-Trust Computation</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15617" y="3718234"/>
            <a:ext cx="8780602" cy="24922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64"/>
          </a:p>
        </p:txBody>
      </p:sp>
      <p:cxnSp>
        <p:nvCxnSpPr>
          <p:cNvPr id="41" name="Straight Arrow Connector 40"/>
          <p:cNvCxnSpPr/>
          <p:nvPr/>
        </p:nvCxnSpPr>
        <p:spPr>
          <a:xfrm flipV="1">
            <a:off x="2607838" y="4635966"/>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52447"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283748"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51" name="Rectangle 50"/>
          <p:cNvSpPr/>
          <p:nvPr/>
        </p:nvSpPr>
        <p:spPr bwMode="auto">
          <a:xfrm>
            <a:off x="6235856"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5" name="Straight Arrow Connector 54"/>
          <p:cNvCxnSpPr/>
          <p:nvPr/>
        </p:nvCxnSpPr>
        <p:spPr>
          <a:xfrm flipV="1">
            <a:off x="427845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23129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63" name="TextBox 62"/>
          <p:cNvSpPr txBox="1"/>
          <p:nvPr/>
        </p:nvSpPr>
        <p:spPr>
          <a:xfrm>
            <a:off x="9513552" y="4631493"/>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33" name="Rectangle 32"/>
          <p:cNvSpPr/>
          <p:nvPr/>
        </p:nvSpPr>
        <p:spPr>
          <a:xfrm>
            <a:off x="6418879" y="1707009"/>
            <a:ext cx="2821887" cy="3011697"/>
          </a:xfrm>
          <a:prstGeom prst="rect">
            <a:avLst/>
          </a:prstGeom>
          <a:solidFill>
            <a:srgbClr val="BC8F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4" name="Rounded Rectangle 23"/>
          <p:cNvSpPr/>
          <p:nvPr/>
        </p:nvSpPr>
        <p:spPr>
          <a:xfrm>
            <a:off x="8876044" y="1712768"/>
            <a:ext cx="261349" cy="536698"/>
          </a:xfrm>
          <a:prstGeom prst="roundRect">
            <a:avLst/>
          </a:prstGeom>
          <a:solidFill>
            <a:schemeClr val="bg1">
              <a:lumMod val="6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8" name="Rectangle 27"/>
          <p:cNvSpPr/>
          <p:nvPr/>
        </p:nvSpPr>
        <p:spPr bwMode="auto">
          <a:xfrm>
            <a:off x="6513921" y="1793414"/>
            <a:ext cx="167666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9292128" y="1205083"/>
                <a:ext cx="393634" cy="369012"/>
              </a:xfrm>
              <a:prstGeom prst="rect">
                <a:avLst/>
              </a:prstGeom>
              <a:noFill/>
              <a:ln>
                <a:noFill/>
                <a:prstDash val="sysDot"/>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9292128" y="1205083"/>
                <a:ext cx="393634" cy="369012"/>
              </a:xfrm>
              <a:prstGeom prst="rect">
                <a:avLst/>
              </a:prstGeom>
              <a:blipFill>
                <a:blip r:embed="rId7"/>
                <a:stretch>
                  <a:fillRect/>
                </a:stretch>
              </a:blipFill>
              <a:ln>
                <a:noFill/>
                <a:prstDash val="sysDot"/>
              </a:ln>
            </p:spPr>
            <p:txBody>
              <a:bodyPr/>
              <a:lstStyle/>
              <a:p>
                <a:r>
                  <a:rPr lang="en-US">
                    <a:noFill/>
                  </a:rPr>
                  <a:t> </a:t>
                </a:r>
              </a:p>
            </p:txBody>
          </p:sp>
        </mc:Fallback>
      </mc:AlternateContent>
      <p:sp>
        <p:nvSpPr>
          <p:cNvPr id="30" name="Rectangle 29"/>
          <p:cNvSpPr/>
          <p:nvPr/>
        </p:nvSpPr>
        <p:spPr bwMode="auto">
          <a:xfrm>
            <a:off x="8951446" y="1793413"/>
            <a:ext cx="106620" cy="380648"/>
          </a:xfrm>
          <a:prstGeom prst="rect">
            <a:avLst/>
          </a:prstGeom>
          <a:solidFill>
            <a:srgbClr val="00B050"/>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p:nvPr/>
        </p:nvCxnSpPr>
        <p:spPr>
          <a:xfrm>
            <a:off x="8525890" y="1985871"/>
            <a:ext cx="425555" cy="316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9069994" y="1438493"/>
            <a:ext cx="289685" cy="420159"/>
          </a:xfrm>
          <a:prstGeom prst="curvedConnector2">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9705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44166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8190588" y="4276859"/>
            <a:ext cx="106620" cy="380648"/>
          </a:xfrm>
          <a:prstGeom prst="rect">
            <a:avLst/>
          </a:prstGeom>
          <a:solidFill>
            <a:srgbClr val="C00000"/>
          </a:solidFill>
          <a:ln w="2857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7" name="Straight Arrow Connector 56"/>
          <p:cNvCxnSpPr/>
          <p:nvPr/>
        </p:nvCxnSpPr>
        <p:spPr>
          <a:xfrm flipV="1">
            <a:off x="8190587" y="4657507"/>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5400000" flipH="1" flipV="1">
            <a:off x="8387235" y="3921938"/>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8691023" y="3704528"/>
            <a:ext cx="313732" cy="3700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60" name="TextBox 59"/>
              <p:cNvSpPr txBox="1"/>
              <p:nvPr/>
            </p:nvSpPr>
            <p:spPr>
              <a:xfrm>
                <a:off x="8609090" y="3688528"/>
                <a:ext cx="489428"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798" b="0" i="1">
                              <a:latin typeface="Cambria Math" panose="02040503050406030204" pitchFamily="18" charset="0"/>
                            </a:rPr>
                          </m:ctrlPr>
                        </m:sSupPr>
                        <m:e>
                          <m:r>
                            <a:rPr lang="en-US" sz="1798" i="1">
                              <a:latin typeface="Cambria Math" panose="02040503050406030204" pitchFamily="18" charset="0"/>
                            </a:rPr>
                            <m:t>𝛼</m:t>
                          </m:r>
                        </m:e>
                        <m:sup>
                          <m:r>
                            <a:rPr lang="en-US" sz="1798" b="0" i="1">
                              <a:latin typeface="Cambria Math" panose="02040503050406030204" pitchFamily="18" charset="0"/>
                            </a:rPr>
                            <m:t>∗</m:t>
                          </m:r>
                        </m:sup>
                      </m:sSup>
                    </m:oMath>
                  </m:oMathPara>
                </a14:m>
                <a:endParaRPr lang="en-US" sz="1798" dirty="0"/>
              </a:p>
            </p:txBody>
          </p:sp>
        </mc:Choice>
        <mc:Fallback xmlns="">
          <p:sp>
            <p:nvSpPr>
              <p:cNvPr id="60" name="TextBox 59"/>
              <p:cNvSpPr txBox="1">
                <a:spLocks noRot="1" noChangeAspect="1" noMove="1" noResize="1" noEditPoints="1" noAdjustHandles="1" noChangeArrowheads="1" noChangeShapeType="1" noTextEdit="1"/>
              </p:cNvSpPr>
              <p:nvPr/>
            </p:nvSpPr>
            <p:spPr>
              <a:xfrm>
                <a:off x="8609090" y="3688528"/>
                <a:ext cx="489428" cy="369012"/>
              </a:xfrm>
              <a:prstGeom prst="rect">
                <a:avLst/>
              </a:prstGeom>
              <a:blipFill>
                <a:blip r:embed="rId8"/>
                <a:stretch>
                  <a:fillRect/>
                </a:stretch>
              </a:blipFill>
            </p:spPr>
            <p:txBody>
              <a:bodyPr/>
              <a:lstStyle/>
              <a:p>
                <a:r>
                  <a:rPr lang="en-US">
                    <a:noFill/>
                  </a:rPr>
                  <a:t> </a:t>
                </a:r>
              </a:p>
            </p:txBody>
          </p:sp>
        </mc:Fallback>
      </mc:AlternateContent>
      <p:sp>
        <p:nvSpPr>
          <p:cNvPr id="61" name="Rectangle 60"/>
          <p:cNvSpPr/>
          <p:nvPr/>
        </p:nvSpPr>
        <p:spPr bwMode="auto">
          <a:xfrm>
            <a:off x="8193094" y="1790250"/>
            <a:ext cx="497002" cy="380648"/>
          </a:xfrm>
          <a:prstGeom prst="rect">
            <a:avLst/>
          </a:prstGeom>
          <a:solidFill>
            <a:srgbClr val="5CA1FB"/>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40" name="Straight Arrow Connector 39"/>
          <p:cNvCxnSpPr/>
          <p:nvPr/>
        </p:nvCxnSpPr>
        <p:spPr>
          <a:xfrm>
            <a:off x="1754359" y="4657506"/>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rot="20962835">
            <a:off x="6403943" y="1455552"/>
            <a:ext cx="257960" cy="412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ular Callout 64"/>
          <p:cNvSpPr/>
          <p:nvPr/>
        </p:nvSpPr>
        <p:spPr>
          <a:xfrm>
            <a:off x="9882667" y="1888773"/>
            <a:ext cx="1546421" cy="669283"/>
          </a:xfrm>
          <a:prstGeom prst="wedgeRoundRectCallout">
            <a:avLst>
              <a:gd name="adj1" fmla="val -93659"/>
              <a:gd name="adj2" fmla="val 1527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Memory</a:t>
            </a:r>
          </a:p>
        </p:txBody>
      </p:sp>
      <p:sp>
        <p:nvSpPr>
          <p:cNvPr id="66" name="Rounded Rectangular Callout 65"/>
          <p:cNvSpPr/>
          <p:nvPr/>
        </p:nvSpPr>
        <p:spPr>
          <a:xfrm>
            <a:off x="10297930" y="2769919"/>
            <a:ext cx="1546421" cy="669283"/>
          </a:xfrm>
          <a:prstGeom prst="wedgeRoundRectCallout">
            <a:avLst>
              <a:gd name="adj1" fmla="val -120029"/>
              <a:gd name="adj2" fmla="val 37242"/>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Timing</a:t>
            </a:r>
          </a:p>
        </p:txBody>
      </p:sp>
      <p:sp>
        <p:nvSpPr>
          <p:cNvPr id="5" name="TextBox 4"/>
          <p:cNvSpPr txBox="1"/>
          <p:nvPr/>
        </p:nvSpPr>
        <p:spPr>
          <a:xfrm rot="16200000">
            <a:off x="156007" y="1879584"/>
            <a:ext cx="1771319" cy="902042"/>
          </a:xfrm>
          <a:prstGeom prst="rect">
            <a:avLst/>
          </a:prstGeom>
          <a:noFill/>
        </p:spPr>
        <p:txBody>
          <a:bodyPr wrap="none" lIns="0" tIns="0" rIns="0" bIns="0" rtlCol="0">
            <a:spAutoFit/>
          </a:bodyPr>
          <a:lstStyle/>
          <a:p>
            <a:pPr algn="ctr"/>
            <a:r>
              <a:rPr lang="en-US" sz="2931" dirty="0">
                <a:latin typeface="Arial"/>
                <a:cs typeface="Arial"/>
              </a:rPr>
              <a:t>Untrusted</a:t>
            </a:r>
            <a:br>
              <a:rPr lang="en-US" sz="2931" dirty="0">
                <a:latin typeface="Arial"/>
                <a:cs typeface="Arial"/>
              </a:rPr>
            </a:br>
            <a:r>
              <a:rPr lang="en-US" sz="2931" dirty="0">
                <a:latin typeface="Arial"/>
                <a:cs typeface="Arial"/>
              </a:rPr>
              <a:t>VM</a:t>
            </a:r>
          </a:p>
        </p:txBody>
      </p:sp>
      <p:sp>
        <p:nvSpPr>
          <p:cNvPr id="8" name="TextBox 7"/>
          <p:cNvSpPr txBox="1"/>
          <p:nvPr/>
        </p:nvSpPr>
        <p:spPr>
          <a:xfrm rot="16200000">
            <a:off x="-24176" y="4580082"/>
            <a:ext cx="1958870" cy="902042"/>
          </a:xfrm>
          <a:prstGeom prst="rect">
            <a:avLst/>
          </a:prstGeom>
          <a:noFill/>
        </p:spPr>
        <p:txBody>
          <a:bodyPr wrap="none" lIns="0" tIns="0" rIns="0" bIns="0" rtlCol="0">
            <a:spAutoFit/>
          </a:bodyPr>
          <a:lstStyle/>
          <a:p>
            <a:pPr algn="ctr"/>
            <a:r>
              <a:rPr lang="en-US" sz="2931" dirty="0">
                <a:latin typeface="Arial"/>
                <a:cs typeface="Arial"/>
              </a:rPr>
              <a:t>Trusted</a:t>
            </a:r>
            <a:br>
              <a:rPr lang="en-US" sz="2931" dirty="0">
                <a:latin typeface="Arial"/>
                <a:cs typeface="Arial"/>
              </a:rPr>
            </a:br>
            <a:r>
              <a:rPr lang="en-US" sz="2931" dirty="0">
                <a:latin typeface="Arial"/>
                <a:cs typeface="Arial"/>
              </a:rPr>
              <a:t>Hypervisor</a:t>
            </a:r>
          </a:p>
        </p:txBody>
      </p:sp>
      <p:sp>
        <p:nvSpPr>
          <p:cNvPr id="11" name="TextBox 10"/>
          <p:cNvSpPr txBox="1"/>
          <p:nvPr/>
        </p:nvSpPr>
        <p:spPr>
          <a:xfrm>
            <a:off x="1692724" y="4101126"/>
            <a:ext cx="4416722" cy="2091791"/>
          </a:xfrm>
          <a:prstGeom prst="rect">
            <a:avLst/>
          </a:prstGeom>
          <a:solidFill>
            <a:srgbClr val="FFC000"/>
          </a:solidFill>
        </p:spPr>
        <p:txBody>
          <a:bodyPr wrap="none" lIns="0" tIns="0" rIns="0" bIns="0" rtlCol="0">
            <a:spAutoFit/>
          </a:bodyPr>
          <a:lstStyle/>
          <a:p>
            <a:pPr algn="l"/>
            <a:r>
              <a:rPr lang="en-US" sz="1599" dirty="0" err="1">
                <a:latin typeface="Arial"/>
                <a:cs typeface="Arial"/>
              </a:rPr>
              <a:t>UberXMHF</a:t>
            </a:r>
            <a:endParaRPr lang="en-US" sz="1599" dirty="0">
              <a:latin typeface="Arial"/>
              <a:cs typeface="Arial"/>
            </a:endParaRPr>
          </a:p>
          <a:p>
            <a:pPr marL="456777" indent="-456777" algn="l">
              <a:buFontTx/>
              <a:buChar char="-"/>
            </a:pPr>
            <a:r>
              <a:rPr lang="en-US" sz="1599" dirty="0">
                <a:latin typeface="Arial"/>
                <a:cs typeface="Arial"/>
              </a:rPr>
              <a:t>Verified space protection</a:t>
            </a:r>
          </a:p>
          <a:p>
            <a:pPr marL="456777" indent="-456777" algn="l">
              <a:buFontTx/>
              <a:buChar char="-"/>
            </a:pPr>
            <a:r>
              <a:rPr lang="en-US" sz="1599" dirty="0">
                <a:latin typeface="Arial"/>
                <a:cs typeface="Arial"/>
              </a:rPr>
              <a:t>Timing guarantees for temporal enforcer</a:t>
            </a:r>
          </a:p>
          <a:p>
            <a:pPr algn="l"/>
            <a:r>
              <a:rPr lang="en-US" sz="1599" dirty="0">
                <a:latin typeface="Arial"/>
                <a:cs typeface="Arial"/>
              </a:rPr>
              <a:t>VM scheduler</a:t>
            </a:r>
          </a:p>
          <a:p>
            <a:pPr marL="380648" indent="-380648" algn="l">
              <a:buFontTx/>
              <a:buChar char="-"/>
            </a:pPr>
            <a:r>
              <a:rPr lang="en-US" sz="1599" dirty="0">
                <a:latin typeface="Arial"/>
                <a:cs typeface="Arial"/>
              </a:rPr>
              <a:t>Timing guarantees in absence of failures</a:t>
            </a:r>
          </a:p>
          <a:p>
            <a:pPr marL="380648" indent="-380648" algn="l">
              <a:buFontTx/>
              <a:buChar char="-"/>
            </a:pPr>
            <a:r>
              <a:rPr lang="en-US" sz="1599" dirty="0">
                <a:latin typeface="Arial"/>
                <a:cs typeface="Arial"/>
              </a:rPr>
              <a:t>In sync with hypervisor scheduler</a:t>
            </a:r>
          </a:p>
        </p:txBody>
      </p:sp>
      <p:sp>
        <p:nvSpPr>
          <p:cNvPr id="12" name="TextBox 11"/>
          <p:cNvSpPr txBox="1"/>
          <p:nvPr/>
        </p:nvSpPr>
        <p:spPr>
          <a:xfrm>
            <a:off x="6627461" y="3371882"/>
            <a:ext cx="2074735" cy="307777"/>
          </a:xfrm>
          <a:prstGeom prst="rect">
            <a:avLst/>
          </a:prstGeom>
          <a:noFill/>
        </p:spPr>
        <p:txBody>
          <a:bodyPr wrap="none" lIns="0" tIns="0" rIns="0" bIns="0" rtlCol="0">
            <a:spAutoFit/>
          </a:bodyPr>
          <a:lstStyle/>
          <a:p>
            <a:r>
              <a:rPr lang="en-US" dirty="0">
                <a:latin typeface="Arial"/>
                <a:cs typeface="Arial"/>
              </a:rPr>
              <a:t>Mixed-Trust Task</a:t>
            </a:r>
          </a:p>
        </p:txBody>
      </p:sp>
      <p:pic>
        <p:nvPicPr>
          <p:cNvPr id="67" name="Picture 66">
            <a:extLst>
              <a:ext uri="{FF2B5EF4-FFF2-40B4-BE49-F238E27FC236}">
                <a16:creationId xmlns:a16="http://schemas.microsoft.com/office/drawing/2014/main" id="{C3E02442-8463-4423-9E02-F51FFD16AE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01800">
            <a:off x="6333591" y="1161338"/>
            <a:ext cx="405315" cy="337859"/>
          </a:xfrm>
          <a:prstGeom prst="rect">
            <a:avLst/>
          </a:prstGeom>
        </p:spPr>
      </p:pic>
    </p:spTree>
    <p:extLst>
      <p:ext uri="{BB962C8B-B14F-4D97-AF65-F5344CB8AC3E}">
        <p14:creationId xmlns:p14="http://schemas.microsoft.com/office/powerpoint/2010/main" val="2889720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615617" y="1145368"/>
            <a:ext cx="8780602" cy="24922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3" name="Rounded Rectangle 2"/>
          <p:cNvSpPr/>
          <p:nvPr/>
        </p:nvSpPr>
        <p:spPr>
          <a:xfrm>
            <a:off x="2899145"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 name="Title 1"/>
          <p:cNvSpPr>
            <a:spLocks noGrp="1"/>
          </p:cNvSpPr>
          <p:nvPr>
            <p:ph type="title"/>
          </p:nvPr>
        </p:nvSpPr>
        <p:spPr>
          <a:xfrm>
            <a:off x="711200" y="422276"/>
            <a:ext cx="10871200" cy="384175"/>
          </a:xfrm>
        </p:spPr>
        <p:txBody>
          <a:bodyPr/>
          <a:lstStyle/>
          <a:p>
            <a:r>
              <a:rPr lang="en-US" dirty="0"/>
              <a:t>Real-Time Mixed-Trust Computation</a:t>
            </a:r>
          </a:p>
        </p:txBody>
      </p:sp>
      <p:grpSp>
        <p:nvGrpSpPr>
          <p:cNvPr id="78" name="Group 77"/>
          <p:cNvGrpSpPr/>
          <p:nvPr/>
        </p:nvGrpSpPr>
        <p:grpSpPr>
          <a:xfrm>
            <a:off x="2325661" y="1226625"/>
            <a:ext cx="359329" cy="580064"/>
            <a:chOff x="5084886" y="1245816"/>
            <a:chExt cx="359662" cy="580601"/>
          </a:xfrm>
        </p:grpSpPr>
        <p:cxnSp>
          <p:nvCxnSpPr>
            <p:cNvPr id="79" name="Curved Connector 78"/>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80" name="TextBox 79"/>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2"/>
                  <a:stretch>
                    <a:fillRect/>
                  </a:stretch>
                </a:blipFill>
              </p:spPr>
              <p:txBody>
                <a:bodyPr/>
                <a:lstStyle/>
                <a:p>
                  <a:r>
                    <a:rPr lang="en-US">
                      <a:noFill/>
                    </a:rPr>
                    <a:t> </a:t>
                  </a:r>
                </a:p>
              </p:txBody>
            </p:sp>
          </mc:Fallback>
        </mc:AlternateContent>
      </p:grpSp>
      <p:sp>
        <p:nvSpPr>
          <p:cNvPr id="81" name="Rectangle 80"/>
          <p:cNvSpPr/>
          <p:nvPr/>
        </p:nvSpPr>
        <p:spPr bwMode="auto">
          <a:xfrm>
            <a:off x="2643693"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84" name="TextBox 83"/>
              <p:cNvSpPr txBox="1"/>
              <p:nvPr/>
            </p:nvSpPr>
            <p:spPr>
              <a:xfrm>
                <a:off x="3315229" y="1205084"/>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84" name="TextBox 83"/>
              <p:cNvSpPr txBox="1">
                <a:spLocks noRot="1" noChangeAspect="1" noMove="1" noResize="1" noEditPoints="1" noAdjustHandles="1" noChangeArrowheads="1" noChangeShapeType="1" noTextEdit="1"/>
              </p:cNvSpPr>
              <p:nvPr/>
            </p:nvSpPr>
            <p:spPr>
              <a:xfrm>
                <a:off x="3315229" y="1205084"/>
                <a:ext cx="393634" cy="369012"/>
              </a:xfrm>
              <a:prstGeom prst="rect">
                <a:avLst/>
              </a:prstGeom>
              <a:blipFill>
                <a:blip r:embed="rId3"/>
                <a:stretch>
                  <a:fillRect/>
                </a:stretch>
              </a:blipFill>
            </p:spPr>
            <p:txBody>
              <a:bodyPr/>
              <a:lstStyle/>
              <a:p>
                <a:r>
                  <a:rPr lang="en-US">
                    <a:noFill/>
                  </a:rPr>
                  <a:t> </a:t>
                </a:r>
              </a:p>
            </p:txBody>
          </p:sp>
        </mc:Fallback>
      </mc:AlternateContent>
      <p:sp>
        <p:nvSpPr>
          <p:cNvPr id="112" name="Rectangle 111"/>
          <p:cNvSpPr/>
          <p:nvPr/>
        </p:nvSpPr>
        <p:spPr bwMode="auto">
          <a:xfrm>
            <a:off x="2974547"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6" name="Straight Arrow Connector 5"/>
          <p:cNvCxnSpPr>
            <a:stCxn id="81" idx="3"/>
            <a:endCxn id="112" idx="1"/>
          </p:cNvCxnSpPr>
          <p:nvPr/>
        </p:nvCxnSpPr>
        <p:spPr>
          <a:xfrm>
            <a:off x="2798989"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112" idx="0"/>
          </p:cNvCxnSpPr>
          <p:nvPr/>
        </p:nvCxnSpPr>
        <p:spPr>
          <a:xfrm rot="5400000" flipH="1" flipV="1">
            <a:off x="3093095"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834052" y="1712769"/>
            <a:ext cx="261349" cy="53669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grpSp>
        <p:nvGrpSpPr>
          <p:cNvPr id="16" name="Group 15"/>
          <p:cNvGrpSpPr/>
          <p:nvPr/>
        </p:nvGrpSpPr>
        <p:grpSpPr>
          <a:xfrm>
            <a:off x="4260568" y="1226625"/>
            <a:ext cx="359329" cy="580064"/>
            <a:chOff x="5084886" y="1245816"/>
            <a:chExt cx="359662" cy="580601"/>
          </a:xfrm>
        </p:grpSpPr>
        <p:cxnSp>
          <p:nvCxnSpPr>
            <p:cNvPr id="17" name="Curved Connector 16"/>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18" name="TextBox 17"/>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4"/>
                  <a:stretch>
                    <a:fillRect/>
                  </a:stretch>
                </a:blipFill>
              </p:spPr>
              <p:txBody>
                <a:bodyPr/>
                <a:lstStyle/>
                <a:p>
                  <a:r>
                    <a:rPr lang="en-US">
                      <a:noFill/>
                    </a:rPr>
                    <a:t> </a:t>
                  </a:r>
                </a:p>
              </p:txBody>
            </p:sp>
          </mc:Fallback>
        </mc:AlternateContent>
      </p:grpSp>
      <p:sp>
        <p:nvSpPr>
          <p:cNvPr id="19" name="Rectangle 18"/>
          <p:cNvSpPr/>
          <p:nvPr/>
        </p:nvSpPr>
        <p:spPr bwMode="auto">
          <a:xfrm>
            <a:off x="4578600" y="1793414"/>
            <a:ext cx="15529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0" name="TextBox 19"/>
              <p:cNvSpPr txBox="1"/>
              <p:nvPr/>
            </p:nvSpPr>
            <p:spPr>
              <a:xfrm>
                <a:off x="5235631" y="1197930"/>
                <a:ext cx="393634"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0" name="TextBox 19"/>
              <p:cNvSpPr txBox="1">
                <a:spLocks noRot="1" noChangeAspect="1" noMove="1" noResize="1" noEditPoints="1" noAdjustHandles="1" noChangeArrowheads="1" noChangeShapeType="1" noTextEdit="1"/>
              </p:cNvSpPr>
              <p:nvPr/>
            </p:nvSpPr>
            <p:spPr>
              <a:xfrm>
                <a:off x="5235631" y="1197930"/>
                <a:ext cx="393634" cy="369012"/>
              </a:xfrm>
              <a:prstGeom prst="rect">
                <a:avLst/>
              </a:prstGeom>
              <a:blipFill>
                <a:blip r:embed="rId5"/>
                <a:stretch>
                  <a:fillRect/>
                </a:stretch>
              </a:blipFill>
            </p:spPr>
            <p:txBody>
              <a:bodyPr/>
              <a:lstStyle/>
              <a:p>
                <a:r>
                  <a:rPr lang="en-US">
                    <a:noFill/>
                  </a:rPr>
                  <a:t> </a:t>
                </a:r>
              </a:p>
            </p:txBody>
          </p:sp>
        </mc:Fallback>
      </mc:AlternateContent>
      <p:sp>
        <p:nvSpPr>
          <p:cNvPr id="21" name="Rectangle 20"/>
          <p:cNvSpPr/>
          <p:nvPr/>
        </p:nvSpPr>
        <p:spPr bwMode="auto">
          <a:xfrm>
            <a:off x="4909454" y="1793414"/>
            <a:ext cx="106620" cy="380648"/>
          </a:xfrm>
          <a:prstGeom prst="rect">
            <a:avLst/>
          </a:prstGeom>
          <a:solidFill>
            <a:srgbClr val="00B05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22" name="Straight Arrow Connector 21"/>
          <p:cNvCxnSpPr>
            <a:stCxn id="19" idx="3"/>
            <a:endCxn id="21" idx="1"/>
          </p:cNvCxnSpPr>
          <p:nvPr/>
        </p:nvCxnSpPr>
        <p:spPr>
          <a:xfrm>
            <a:off x="4733896" y="1983738"/>
            <a:ext cx="17555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21" idx="0"/>
          </p:cNvCxnSpPr>
          <p:nvPr/>
        </p:nvCxnSpPr>
        <p:spPr>
          <a:xfrm rot="5400000" flipH="1" flipV="1">
            <a:off x="5028002" y="1438494"/>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09891" y="1226625"/>
            <a:ext cx="359329" cy="580064"/>
            <a:chOff x="5084886" y="1245816"/>
            <a:chExt cx="359662" cy="580601"/>
          </a:xfrm>
        </p:grpSpPr>
        <p:cxnSp>
          <p:nvCxnSpPr>
            <p:cNvPr id="26" name="Curved Connector 25"/>
            <p:cNvCxnSpPr/>
            <p:nvPr/>
          </p:nvCxnSpPr>
          <p:spPr>
            <a:xfrm rot="16200000" flipH="1">
              <a:off x="5144156" y="1597189"/>
              <a:ext cx="303239" cy="155218"/>
            </a:xfrm>
            <a:prstGeom prst="curved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084886" y="1245816"/>
                  <a:ext cx="359662" cy="3693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𝑠</m:t>
                        </m:r>
                      </m:oMath>
                    </m:oMathPara>
                  </a14:m>
                  <a:endParaRPr lang="en-US" sz="1798" dirty="0"/>
                </a:p>
              </p:txBody>
            </p:sp>
          </mc:Choice>
          <mc:Fallback xmlns="">
            <p:sp>
              <p:nvSpPr>
                <p:cNvPr id="27" name="TextBox 26"/>
                <p:cNvSpPr txBox="1">
                  <a:spLocks noRot="1" noChangeAspect="1" noMove="1" noResize="1" noEditPoints="1" noAdjustHandles="1" noChangeArrowheads="1" noChangeShapeType="1" noTextEdit="1"/>
                </p:cNvSpPr>
                <p:nvPr/>
              </p:nvSpPr>
              <p:spPr>
                <a:xfrm>
                  <a:off x="5084886" y="1245816"/>
                  <a:ext cx="359662" cy="369354"/>
                </a:xfrm>
                <a:prstGeom prst="rect">
                  <a:avLst/>
                </a:prstGeom>
                <a:blipFill>
                  <a:blip r:embed="rId6"/>
                  <a:stretch>
                    <a:fillRect/>
                  </a:stretch>
                </a:blipFill>
              </p:spPr>
              <p:txBody>
                <a:bodyPr/>
                <a:lstStyle/>
                <a:p>
                  <a:r>
                    <a:rPr lang="en-US">
                      <a:noFill/>
                    </a:rPr>
                    <a:t> </a:t>
                  </a:r>
                </a:p>
              </p:txBody>
            </p:sp>
          </mc:Fallback>
        </mc:AlternateContent>
      </p:grpSp>
      <p:cxnSp>
        <p:nvCxnSpPr>
          <p:cNvPr id="10" name="Straight Arrow Connector 9"/>
          <p:cNvCxnSpPr/>
          <p:nvPr/>
        </p:nvCxnSpPr>
        <p:spPr>
          <a:xfrm flipV="1">
            <a:off x="2613890" y="2174062"/>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558498"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15617" y="3718234"/>
            <a:ext cx="8780602" cy="249222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64"/>
          </a:p>
        </p:txBody>
      </p:sp>
      <p:cxnSp>
        <p:nvCxnSpPr>
          <p:cNvPr id="41" name="Straight Arrow Connector 40"/>
          <p:cNvCxnSpPr/>
          <p:nvPr/>
        </p:nvCxnSpPr>
        <p:spPr>
          <a:xfrm flipV="1">
            <a:off x="2607838" y="4635966"/>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552447"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4283748"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sp>
        <p:nvSpPr>
          <p:cNvPr id="51" name="Rectangle 50"/>
          <p:cNvSpPr/>
          <p:nvPr/>
        </p:nvSpPr>
        <p:spPr bwMode="auto">
          <a:xfrm>
            <a:off x="6235856" y="4250844"/>
            <a:ext cx="106620" cy="380648"/>
          </a:xfrm>
          <a:prstGeom prst="rect">
            <a:avLst/>
          </a:prstGeom>
          <a:solidFill>
            <a:srgbClr val="C00000">
              <a:alpha val="50196"/>
            </a:srgbClr>
          </a:solidFill>
          <a:ln w="28575"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5" name="Straight Arrow Connector 54"/>
          <p:cNvCxnSpPr/>
          <p:nvPr/>
        </p:nvCxnSpPr>
        <p:spPr>
          <a:xfrm flipV="1">
            <a:off x="427845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231291" y="4663878"/>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579507" y="2194910"/>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63" name="TextBox 62"/>
          <p:cNvSpPr txBox="1"/>
          <p:nvPr/>
        </p:nvSpPr>
        <p:spPr>
          <a:xfrm>
            <a:off x="9513552" y="4631493"/>
            <a:ext cx="771045" cy="451021"/>
          </a:xfrm>
          <a:prstGeom prst="rect">
            <a:avLst/>
          </a:prstGeom>
          <a:noFill/>
        </p:spPr>
        <p:txBody>
          <a:bodyPr wrap="none" lIns="0" tIns="0" rIns="0" bIns="0" rtlCol="0">
            <a:spAutoFit/>
          </a:bodyPr>
          <a:lstStyle/>
          <a:p>
            <a:r>
              <a:rPr lang="en-US" sz="2931" dirty="0">
                <a:latin typeface="Arial"/>
                <a:cs typeface="Arial"/>
              </a:rPr>
              <a:t>time</a:t>
            </a:r>
          </a:p>
        </p:txBody>
      </p:sp>
      <p:sp>
        <p:nvSpPr>
          <p:cNvPr id="33" name="Rectangle 32"/>
          <p:cNvSpPr/>
          <p:nvPr/>
        </p:nvSpPr>
        <p:spPr>
          <a:xfrm>
            <a:off x="6418879" y="1707009"/>
            <a:ext cx="2821887" cy="3011697"/>
          </a:xfrm>
          <a:prstGeom prst="rect">
            <a:avLst/>
          </a:prstGeom>
          <a:solidFill>
            <a:srgbClr val="BC8F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4" name="Rounded Rectangle 23"/>
          <p:cNvSpPr/>
          <p:nvPr/>
        </p:nvSpPr>
        <p:spPr>
          <a:xfrm>
            <a:off x="8876044" y="1712768"/>
            <a:ext cx="261349" cy="536698"/>
          </a:xfrm>
          <a:prstGeom prst="roundRect">
            <a:avLst/>
          </a:prstGeom>
          <a:solidFill>
            <a:schemeClr val="bg1">
              <a:lumMod val="6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sp>
        <p:nvSpPr>
          <p:cNvPr id="28" name="Rectangle 27"/>
          <p:cNvSpPr/>
          <p:nvPr/>
        </p:nvSpPr>
        <p:spPr bwMode="auto">
          <a:xfrm>
            <a:off x="6513921" y="1793414"/>
            <a:ext cx="1676666" cy="380648"/>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mc:AlternateContent xmlns:mc="http://schemas.openxmlformats.org/markup-compatibility/2006" xmlns:a14="http://schemas.microsoft.com/office/drawing/2010/main">
        <mc:Choice Requires="a14">
          <p:sp>
            <p:nvSpPr>
              <p:cNvPr id="29" name="TextBox 28"/>
              <p:cNvSpPr txBox="1"/>
              <p:nvPr/>
            </p:nvSpPr>
            <p:spPr>
              <a:xfrm>
                <a:off x="9292128" y="1205083"/>
                <a:ext cx="393634" cy="369012"/>
              </a:xfrm>
              <a:prstGeom prst="rect">
                <a:avLst/>
              </a:prstGeom>
              <a:noFill/>
              <a:ln>
                <a:noFill/>
                <a:prstDash val="sysDot"/>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798" i="1">
                          <a:latin typeface="Cambria Math" panose="02040503050406030204" pitchFamily="18" charset="0"/>
                        </a:rPr>
                        <m:t>𝛼</m:t>
                      </m:r>
                    </m:oMath>
                  </m:oMathPara>
                </a14:m>
                <a:endParaRPr lang="en-US" sz="1798" dirty="0"/>
              </a:p>
            </p:txBody>
          </p:sp>
        </mc:Choice>
        <mc:Fallback xmlns="">
          <p:sp>
            <p:nvSpPr>
              <p:cNvPr id="29" name="TextBox 28"/>
              <p:cNvSpPr txBox="1">
                <a:spLocks noRot="1" noChangeAspect="1" noMove="1" noResize="1" noEditPoints="1" noAdjustHandles="1" noChangeArrowheads="1" noChangeShapeType="1" noTextEdit="1"/>
              </p:cNvSpPr>
              <p:nvPr/>
            </p:nvSpPr>
            <p:spPr>
              <a:xfrm>
                <a:off x="9292128" y="1205083"/>
                <a:ext cx="393634" cy="369012"/>
              </a:xfrm>
              <a:prstGeom prst="rect">
                <a:avLst/>
              </a:prstGeom>
              <a:blipFill>
                <a:blip r:embed="rId7"/>
                <a:stretch>
                  <a:fillRect/>
                </a:stretch>
              </a:blipFill>
              <a:ln>
                <a:noFill/>
                <a:prstDash val="sysDot"/>
              </a:ln>
            </p:spPr>
            <p:txBody>
              <a:bodyPr/>
              <a:lstStyle/>
              <a:p>
                <a:r>
                  <a:rPr lang="en-US">
                    <a:noFill/>
                  </a:rPr>
                  <a:t> </a:t>
                </a:r>
              </a:p>
            </p:txBody>
          </p:sp>
        </mc:Fallback>
      </mc:AlternateContent>
      <p:sp>
        <p:nvSpPr>
          <p:cNvPr id="30" name="Rectangle 29"/>
          <p:cNvSpPr/>
          <p:nvPr/>
        </p:nvSpPr>
        <p:spPr bwMode="auto">
          <a:xfrm>
            <a:off x="8951446" y="1793413"/>
            <a:ext cx="106620" cy="380648"/>
          </a:xfrm>
          <a:prstGeom prst="rect">
            <a:avLst/>
          </a:prstGeom>
          <a:solidFill>
            <a:srgbClr val="00B050"/>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31" name="Straight Arrow Connector 30"/>
          <p:cNvCxnSpPr/>
          <p:nvPr/>
        </p:nvCxnSpPr>
        <p:spPr>
          <a:xfrm>
            <a:off x="8525890" y="1985871"/>
            <a:ext cx="425555" cy="3162"/>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30" idx="0"/>
          </p:cNvCxnSpPr>
          <p:nvPr/>
        </p:nvCxnSpPr>
        <p:spPr>
          <a:xfrm rot="5400000" flipH="1" flipV="1">
            <a:off x="9069994" y="1438493"/>
            <a:ext cx="289685" cy="420159"/>
          </a:xfrm>
          <a:prstGeom prst="curvedConnector2">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50310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447717" y="2207270"/>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9705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441665" y="4669174"/>
            <a:ext cx="0" cy="17341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bwMode="auto">
          <a:xfrm>
            <a:off x="8190588" y="4276859"/>
            <a:ext cx="106620" cy="380648"/>
          </a:xfrm>
          <a:prstGeom prst="rect">
            <a:avLst/>
          </a:prstGeom>
          <a:solidFill>
            <a:srgbClr val="C00000"/>
          </a:solidFill>
          <a:ln w="28575"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57" name="Straight Arrow Connector 56"/>
          <p:cNvCxnSpPr/>
          <p:nvPr/>
        </p:nvCxnSpPr>
        <p:spPr>
          <a:xfrm flipV="1">
            <a:off x="8190587" y="4657507"/>
            <a:ext cx="0" cy="173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5400000" flipH="1" flipV="1">
            <a:off x="8387235" y="3921938"/>
            <a:ext cx="289685" cy="420159"/>
          </a:xfrm>
          <a:prstGeom prst="curved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8691023" y="3704528"/>
            <a:ext cx="313732" cy="3700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60" name="TextBox 59"/>
              <p:cNvSpPr txBox="1"/>
              <p:nvPr/>
            </p:nvSpPr>
            <p:spPr>
              <a:xfrm>
                <a:off x="8609090" y="3688528"/>
                <a:ext cx="489428" cy="369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798" b="0" i="1">
                              <a:latin typeface="Cambria Math" panose="02040503050406030204" pitchFamily="18" charset="0"/>
                            </a:rPr>
                          </m:ctrlPr>
                        </m:sSupPr>
                        <m:e>
                          <m:r>
                            <a:rPr lang="en-US" sz="1798" i="1">
                              <a:latin typeface="Cambria Math" panose="02040503050406030204" pitchFamily="18" charset="0"/>
                            </a:rPr>
                            <m:t>𝛼</m:t>
                          </m:r>
                        </m:e>
                        <m:sup>
                          <m:r>
                            <a:rPr lang="en-US" sz="1798" b="0" i="1">
                              <a:latin typeface="Cambria Math" panose="02040503050406030204" pitchFamily="18" charset="0"/>
                            </a:rPr>
                            <m:t>∗</m:t>
                          </m:r>
                        </m:sup>
                      </m:sSup>
                    </m:oMath>
                  </m:oMathPara>
                </a14:m>
                <a:endParaRPr lang="en-US" sz="1798" dirty="0"/>
              </a:p>
            </p:txBody>
          </p:sp>
        </mc:Choice>
        <mc:Fallback xmlns="">
          <p:sp>
            <p:nvSpPr>
              <p:cNvPr id="60" name="TextBox 59"/>
              <p:cNvSpPr txBox="1">
                <a:spLocks noRot="1" noChangeAspect="1" noMove="1" noResize="1" noEditPoints="1" noAdjustHandles="1" noChangeArrowheads="1" noChangeShapeType="1" noTextEdit="1"/>
              </p:cNvSpPr>
              <p:nvPr/>
            </p:nvSpPr>
            <p:spPr>
              <a:xfrm>
                <a:off x="8609090" y="3688528"/>
                <a:ext cx="489428" cy="369012"/>
              </a:xfrm>
              <a:prstGeom prst="rect">
                <a:avLst/>
              </a:prstGeom>
              <a:blipFill>
                <a:blip r:embed="rId8"/>
                <a:stretch>
                  <a:fillRect/>
                </a:stretch>
              </a:blipFill>
            </p:spPr>
            <p:txBody>
              <a:bodyPr/>
              <a:lstStyle/>
              <a:p>
                <a:r>
                  <a:rPr lang="en-US">
                    <a:noFill/>
                  </a:rPr>
                  <a:t> </a:t>
                </a:r>
              </a:p>
            </p:txBody>
          </p:sp>
        </mc:Fallback>
      </mc:AlternateContent>
      <p:sp>
        <p:nvSpPr>
          <p:cNvPr id="61" name="Rectangle 60"/>
          <p:cNvSpPr/>
          <p:nvPr/>
        </p:nvSpPr>
        <p:spPr bwMode="auto">
          <a:xfrm>
            <a:off x="8193094" y="1790250"/>
            <a:ext cx="497002" cy="380648"/>
          </a:xfrm>
          <a:prstGeom prst="rect">
            <a:avLst/>
          </a:prstGeom>
          <a:solidFill>
            <a:srgbClr val="5CA1FB"/>
          </a:solidFill>
          <a:ln w="38100" cap="flat" cmpd="sng" algn="ctr">
            <a:solidFill>
              <a:schemeClr val="tx1"/>
            </a:solidFill>
            <a:prstDash val="sysDot"/>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998"/>
          </a:p>
        </p:txBody>
      </p:sp>
      <p:cxnSp>
        <p:nvCxnSpPr>
          <p:cNvPr id="40" name="Straight Arrow Connector 39"/>
          <p:cNvCxnSpPr/>
          <p:nvPr/>
        </p:nvCxnSpPr>
        <p:spPr>
          <a:xfrm>
            <a:off x="1754359" y="4657506"/>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rot="20962835">
            <a:off x="6403943" y="1455552"/>
            <a:ext cx="257960" cy="412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4"/>
          </a:p>
        </p:txBody>
      </p:sp>
      <p:cxnSp>
        <p:nvCxnSpPr>
          <p:cNvPr id="7" name="Straight Arrow Connector 6"/>
          <p:cNvCxnSpPr/>
          <p:nvPr/>
        </p:nvCxnSpPr>
        <p:spPr>
          <a:xfrm>
            <a:off x="1760411" y="2195602"/>
            <a:ext cx="848450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ular Callout 64"/>
          <p:cNvSpPr/>
          <p:nvPr/>
        </p:nvSpPr>
        <p:spPr>
          <a:xfrm>
            <a:off x="9882667" y="1888773"/>
            <a:ext cx="1546421" cy="669283"/>
          </a:xfrm>
          <a:prstGeom prst="wedgeRoundRectCallout">
            <a:avLst>
              <a:gd name="adj1" fmla="val -93659"/>
              <a:gd name="adj2" fmla="val 152770"/>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Memory</a:t>
            </a:r>
          </a:p>
        </p:txBody>
      </p:sp>
      <p:sp>
        <p:nvSpPr>
          <p:cNvPr id="66" name="Rounded Rectangular Callout 65"/>
          <p:cNvSpPr/>
          <p:nvPr/>
        </p:nvSpPr>
        <p:spPr>
          <a:xfrm>
            <a:off x="10297930" y="2769919"/>
            <a:ext cx="1546421" cy="669283"/>
          </a:xfrm>
          <a:prstGeom prst="wedgeRoundRectCallout">
            <a:avLst>
              <a:gd name="adj1" fmla="val -120029"/>
              <a:gd name="adj2" fmla="val 37242"/>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r>
              <a:rPr lang="en-US" dirty="0">
                <a:solidFill>
                  <a:schemeClr val="tx1"/>
                </a:solidFill>
                <a:latin typeface="Arial" charset="0"/>
                <a:ea typeface="ＭＳ Ｐゴシック" pitchFamily="-16" charset="-128"/>
              </a:rPr>
              <a:t>Trusted</a:t>
            </a:r>
            <a:br>
              <a:rPr lang="en-US" dirty="0">
                <a:solidFill>
                  <a:schemeClr val="tx1"/>
                </a:solidFill>
                <a:latin typeface="Arial" charset="0"/>
                <a:ea typeface="ＭＳ Ｐゴシック" pitchFamily="-16" charset="-128"/>
              </a:rPr>
            </a:br>
            <a:r>
              <a:rPr lang="en-US" dirty="0">
                <a:solidFill>
                  <a:schemeClr val="tx1"/>
                </a:solidFill>
                <a:latin typeface="Arial" charset="0"/>
                <a:ea typeface="ＭＳ Ｐゴシック" pitchFamily="-16" charset="-128"/>
              </a:rPr>
              <a:t>Timing</a:t>
            </a:r>
          </a:p>
        </p:txBody>
      </p:sp>
      <p:sp>
        <p:nvSpPr>
          <p:cNvPr id="5" name="TextBox 4"/>
          <p:cNvSpPr txBox="1"/>
          <p:nvPr/>
        </p:nvSpPr>
        <p:spPr>
          <a:xfrm rot="16200000">
            <a:off x="156007" y="1879584"/>
            <a:ext cx="1771319" cy="902042"/>
          </a:xfrm>
          <a:prstGeom prst="rect">
            <a:avLst/>
          </a:prstGeom>
          <a:noFill/>
        </p:spPr>
        <p:txBody>
          <a:bodyPr wrap="none" lIns="0" tIns="0" rIns="0" bIns="0" rtlCol="0">
            <a:spAutoFit/>
          </a:bodyPr>
          <a:lstStyle/>
          <a:p>
            <a:pPr algn="ctr"/>
            <a:r>
              <a:rPr lang="en-US" sz="2931" dirty="0">
                <a:latin typeface="Arial"/>
                <a:cs typeface="Arial"/>
              </a:rPr>
              <a:t>Untrusted</a:t>
            </a:r>
            <a:br>
              <a:rPr lang="en-US" sz="2931" dirty="0">
                <a:latin typeface="Arial"/>
                <a:cs typeface="Arial"/>
              </a:rPr>
            </a:br>
            <a:r>
              <a:rPr lang="en-US" sz="2931" dirty="0">
                <a:latin typeface="Arial"/>
                <a:cs typeface="Arial"/>
              </a:rPr>
              <a:t>VM</a:t>
            </a:r>
          </a:p>
        </p:txBody>
      </p:sp>
      <p:sp>
        <p:nvSpPr>
          <p:cNvPr id="8" name="TextBox 7"/>
          <p:cNvSpPr txBox="1"/>
          <p:nvPr/>
        </p:nvSpPr>
        <p:spPr>
          <a:xfrm rot="16200000">
            <a:off x="-24176" y="4580082"/>
            <a:ext cx="1958870" cy="902042"/>
          </a:xfrm>
          <a:prstGeom prst="rect">
            <a:avLst/>
          </a:prstGeom>
          <a:noFill/>
        </p:spPr>
        <p:txBody>
          <a:bodyPr wrap="none" lIns="0" tIns="0" rIns="0" bIns="0" rtlCol="0">
            <a:spAutoFit/>
          </a:bodyPr>
          <a:lstStyle/>
          <a:p>
            <a:pPr algn="ctr"/>
            <a:r>
              <a:rPr lang="en-US" sz="2931" dirty="0">
                <a:latin typeface="Arial"/>
                <a:cs typeface="Arial"/>
              </a:rPr>
              <a:t>Trusted</a:t>
            </a:r>
            <a:br>
              <a:rPr lang="en-US" sz="2931" dirty="0">
                <a:latin typeface="Arial"/>
                <a:cs typeface="Arial"/>
              </a:rPr>
            </a:br>
            <a:r>
              <a:rPr lang="en-US" sz="2931" dirty="0">
                <a:latin typeface="Arial"/>
                <a:cs typeface="Arial"/>
              </a:rPr>
              <a:t>Hypervisor</a:t>
            </a:r>
          </a:p>
        </p:txBody>
      </p:sp>
      <p:sp>
        <p:nvSpPr>
          <p:cNvPr id="12" name="TextBox 11"/>
          <p:cNvSpPr txBox="1"/>
          <p:nvPr/>
        </p:nvSpPr>
        <p:spPr>
          <a:xfrm>
            <a:off x="6280283" y="3371882"/>
            <a:ext cx="2769091" cy="409984"/>
          </a:xfrm>
          <a:prstGeom prst="rect">
            <a:avLst/>
          </a:prstGeom>
          <a:noFill/>
        </p:spPr>
        <p:txBody>
          <a:bodyPr wrap="none" lIns="0" tIns="0" rIns="0" bIns="0" rtlCol="0">
            <a:spAutoFit/>
          </a:bodyPr>
          <a:lstStyle>
            <a:defPPr>
              <a:defRPr lang="en-US"/>
            </a:defPPr>
            <a:lvl1pPr>
              <a:defRPr>
                <a:latin typeface="Arial"/>
                <a:cs typeface="Arial"/>
              </a:defRPr>
            </a:lvl1pPr>
          </a:lstStyle>
          <a:p>
            <a:r>
              <a:rPr lang="en-US" dirty="0"/>
              <a:t>Mixed-Trust Task</a:t>
            </a:r>
          </a:p>
        </p:txBody>
      </p:sp>
      <p:sp>
        <p:nvSpPr>
          <p:cNvPr id="13" name="Right Brace 12"/>
          <p:cNvSpPr/>
          <p:nvPr/>
        </p:nvSpPr>
        <p:spPr>
          <a:xfrm rot="5400000">
            <a:off x="7253003" y="1684811"/>
            <a:ext cx="152403" cy="166430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34" name="Rounded Rectangular Callout 33"/>
              <p:cNvSpPr/>
              <p:nvPr/>
            </p:nvSpPr>
            <p:spPr>
              <a:xfrm>
                <a:off x="3160494" y="2642084"/>
                <a:ext cx="3207622" cy="963400"/>
              </a:xfrm>
              <a:prstGeom prst="wedgeRoundRectCallout">
                <a:avLst>
                  <a:gd name="adj1" fmla="val 81612"/>
                  <a:gd name="adj2" fmla="val -36874"/>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14:m>
                  <m:oMathPara xmlns:m="http://schemas.openxmlformats.org/officeDocument/2006/math">
                    <m:oMathParaPr>
                      <m:jc m:val="left"/>
                    </m:oMathParaPr>
                    <m:oMath xmlns:m="http://schemas.openxmlformats.org/officeDocument/2006/math">
                      <m:sSubSup>
                        <m:sSubSupPr>
                          <m:ctrlPr>
                            <a:rPr lang="en-US" sz="1100" i="1">
                              <a:solidFill>
                                <a:schemeClr val="tx1"/>
                              </a:solidFill>
                              <a:latin typeface="Cambria Math" panose="02040503050406030204" pitchFamily="18" charset="0"/>
                            </a:rPr>
                          </m:ctrlPr>
                        </m:sSubSupPr>
                        <m:e>
                          <m:r>
                            <a:rPr lang="en-US" sz="1100">
                              <a:solidFill>
                                <a:schemeClr val="tx1"/>
                              </a:solidFill>
                              <a:latin typeface="Cambria Math" panose="02040503050406030204" pitchFamily="18" charset="0"/>
                            </a:rPr>
                            <m:t>𝑅</m:t>
                          </m:r>
                        </m:e>
                        <m:sub>
                          <m:r>
                            <a:rPr lang="en-US" sz="1100">
                              <a:solidFill>
                                <a:schemeClr val="tx1"/>
                              </a:solidFill>
                              <a:latin typeface="Cambria Math" panose="02040503050406030204" pitchFamily="18" charset="0"/>
                            </a:rPr>
                            <m:t>𝑖</m:t>
                          </m:r>
                        </m:sub>
                        <m:sup>
                          <m:r>
                            <a:rPr lang="en-US" sz="1100">
                              <a:solidFill>
                                <a:schemeClr val="tx1"/>
                              </a:solidFill>
                              <a:latin typeface="Cambria Math" panose="02040503050406030204" pitchFamily="18" charset="0"/>
                            </a:rPr>
                            <m:t>𝑔</m:t>
                          </m:r>
                        </m:sup>
                      </m:sSubSup>
                      <m:r>
                        <a:rPr lang="en-US" sz="1100">
                          <a:solidFill>
                            <a:schemeClr val="tx1"/>
                          </a:solidFill>
                          <a:latin typeface="Cambria Math" panose="02040503050406030204" pitchFamily="18" charset="0"/>
                        </a:rPr>
                        <m:t>=</m:t>
                      </m:r>
                      <m:limLow>
                        <m:limLowPr>
                          <m:ctrlPr>
                            <a:rPr lang="en-US" sz="1100" i="1">
                              <a:solidFill>
                                <a:schemeClr val="tx1"/>
                              </a:solidFill>
                              <a:latin typeface="Cambria Math" panose="02040503050406030204" pitchFamily="18" charset="0"/>
                            </a:rPr>
                          </m:ctrlPr>
                        </m:limLowPr>
                        <m:e>
                          <m:r>
                            <m:rPr>
                              <m:sty m:val="p"/>
                            </m:rPr>
                            <a:rPr lang="en-US" sz="1100">
                              <a:solidFill>
                                <a:schemeClr val="tx1"/>
                              </a:solidFill>
                              <a:latin typeface="Cambria Math" panose="02040503050406030204" pitchFamily="18" charset="0"/>
                            </a:rPr>
                            <m:t>max</m:t>
                          </m:r>
                        </m:e>
                        <m:lim>
                          <m:r>
                            <a:rPr lang="en-US" sz="1100">
                              <a:solidFill>
                                <a:schemeClr val="tx1"/>
                              </a:solidFill>
                              <a:latin typeface="Cambria Math" panose="02040503050406030204" pitchFamily="18" charset="0"/>
                            </a:rPr>
                            <m:t>𝑥</m:t>
                          </m:r>
                          <m:r>
                            <a:rPr lang="en-US" sz="1100">
                              <a:solidFill>
                                <a:schemeClr val="tx1"/>
                              </a:solidFill>
                              <a:latin typeface="Cambria Math" panose="02040503050406030204" pitchFamily="18" charset="0"/>
                            </a:rPr>
                            <m:t>∈</m:t>
                          </m:r>
                          <m:d>
                            <m:dPr>
                              <m:begChr m:val="{"/>
                              <m:endChr m:val="}"/>
                              <m:ctrlPr>
                                <a:rPr lang="en-US" sz="1100" i="1">
                                  <a:solidFill>
                                    <a:schemeClr val="tx1"/>
                                  </a:solidFill>
                                  <a:latin typeface="Cambria Math" panose="02040503050406030204" pitchFamily="18" charset="0"/>
                                </a:rPr>
                              </m:ctrlPr>
                            </m:dPr>
                            <m:e>
                              <m:r>
                                <a:rPr lang="en-US" sz="1100">
                                  <a:solidFill>
                                    <a:schemeClr val="tx1"/>
                                  </a:solidFill>
                                  <a:latin typeface="Cambria Math" panose="02040503050406030204" pitchFamily="18" charset="0"/>
                                </a:rPr>
                                <m:t>𝐸</m:t>
                              </m:r>
                              <m:r>
                                <a:rPr lang="en-US" sz="1100">
                                  <a:solidFill>
                                    <a:schemeClr val="tx1"/>
                                  </a:solidFill>
                                  <a:latin typeface="Cambria Math" panose="02040503050406030204" pitchFamily="18" charset="0"/>
                                </a:rPr>
                                <m:t>,</m:t>
                              </m:r>
                              <m:r>
                                <a:rPr lang="en-US" sz="1100">
                                  <a:solidFill>
                                    <a:schemeClr val="tx1"/>
                                  </a:solidFill>
                                  <a:latin typeface="Cambria Math" panose="02040503050406030204" pitchFamily="18" charset="0"/>
                                </a:rPr>
                                <m:t>𝐴</m:t>
                              </m:r>
                            </m:e>
                          </m:d>
                        </m:lim>
                      </m:limLow>
                      <m:r>
                        <m:rPr>
                          <m:sty m:val="p"/>
                        </m:rPr>
                        <a:rPr lang="en-US" sz="1100">
                          <a:solidFill>
                            <a:schemeClr val="tx1"/>
                          </a:solidFill>
                          <a:latin typeface="Cambria Math" panose="02040503050406030204" pitchFamily="18" charset="0"/>
                        </a:rPr>
                        <m:t>max</m:t>
                      </m:r>
                      <m:r>
                        <a:rPr lang="en-US" sz="1100">
                          <a:solidFill>
                            <a:schemeClr val="tx1"/>
                          </a:solidFill>
                          <a:latin typeface="Cambria Math" panose="02040503050406030204" pitchFamily="18" charset="0"/>
                        </a:rPr>
                        <m:t>_(</m:t>
                      </m:r>
                      <m:r>
                        <a:rPr lang="en-US" sz="1100">
                          <a:solidFill>
                            <a:schemeClr val="tx1"/>
                          </a:solidFill>
                          <a:latin typeface="Cambria Math" panose="02040503050406030204" pitchFamily="18" charset="0"/>
                        </a:rPr>
                        <m:t>𝑞</m:t>
                      </m:r>
                      <m:r>
                        <a:rPr lang="en-US" sz="1100">
                          <a:solidFill>
                            <a:schemeClr val="tx1"/>
                          </a:solidFill>
                          <a:latin typeface="Cambria Math" panose="02040503050406030204" pitchFamily="18" charset="0"/>
                        </a:rPr>
                        <m:t>∈{1…</m:t>
                      </m:r>
                      <m:d>
                        <m:dPr>
                          <m:begChr m:val="⌈"/>
                          <m:endChr m:val="⌉"/>
                          <m:ctrlPr>
                            <a:rPr lang="en-US" sz="1100" i="1">
                              <a:solidFill>
                                <a:schemeClr val="tx1"/>
                              </a:solidFill>
                              <a:latin typeface="Cambria Math" panose="02040503050406030204" pitchFamily="18" charset="0"/>
                            </a:rPr>
                          </m:ctrlPr>
                        </m:dPr>
                        <m:e>
                          <m:f>
                            <m:fPr>
                              <m:ctrlPr>
                                <a:rPr lang="en-US" sz="1100" i="1">
                                  <a:solidFill>
                                    <a:schemeClr val="tx1"/>
                                  </a:solidFill>
                                  <a:latin typeface="Cambria Math" panose="02040503050406030204" pitchFamily="18" charset="0"/>
                                </a:rPr>
                              </m:ctrlPr>
                            </m:fPr>
                            <m:num>
                              <m:sSubSup>
                                <m:sSubSupPr>
                                  <m:ctrlPr>
                                    <a:rPr lang="en-US" sz="1100" i="1">
                                      <a:solidFill>
                                        <a:schemeClr val="tx1"/>
                                      </a:solidFill>
                                      <a:latin typeface="Cambria Math" panose="02040503050406030204" pitchFamily="18" charset="0"/>
                                    </a:rPr>
                                  </m:ctrlPr>
                                </m:sSubSupPr>
                                <m:e>
                                  <m:r>
                                    <a:rPr lang="en-US" sz="1100">
                                      <a:solidFill>
                                        <a:schemeClr val="tx1"/>
                                      </a:solidFill>
                                      <a:latin typeface="Cambria Math" panose="02040503050406030204" pitchFamily="18" charset="0"/>
                                    </a:rPr>
                                    <m:t>𝑡</m:t>
                                  </m:r>
                                </m:e>
                                <m:sub>
                                  <m:r>
                                    <a:rPr lang="en-US" sz="1100">
                                      <a:solidFill>
                                        <a:schemeClr val="tx1"/>
                                      </a:solidFill>
                                      <a:latin typeface="Cambria Math" panose="02040503050406030204" pitchFamily="18" charset="0"/>
                                    </a:rPr>
                                    <m:t>𝑖</m:t>
                                  </m:r>
                                </m:sub>
                                <m:sup>
                                  <m:r>
                                    <a:rPr lang="en-US" sz="1100">
                                      <a:solidFill>
                                        <a:schemeClr val="tx1"/>
                                      </a:solidFill>
                                      <a:latin typeface="Cambria Math" panose="02040503050406030204" pitchFamily="18" charset="0"/>
                                    </a:rPr>
                                    <m:t>𝑔</m:t>
                                  </m:r>
                                  <m:r>
                                    <a:rPr lang="en-US" sz="1100">
                                      <a:solidFill>
                                        <a:schemeClr val="tx1"/>
                                      </a:solidFill>
                                      <a:latin typeface="Cambria Math" panose="02040503050406030204" pitchFamily="18" charset="0"/>
                                    </a:rPr>
                                    <m:t>,</m:t>
                                  </m:r>
                                  <m:r>
                                    <a:rPr lang="en-US" sz="1100">
                                      <a:solidFill>
                                        <a:schemeClr val="tx1"/>
                                      </a:solidFill>
                                      <a:latin typeface="Cambria Math" panose="02040503050406030204" pitchFamily="18" charset="0"/>
                                    </a:rPr>
                                    <m:t>𝑥</m:t>
                                  </m:r>
                                </m:sup>
                              </m:sSubSup>
                              <m:r>
                                <a:rPr lang="en-US" sz="110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r>
                                    <a:rPr lang="en-US" sz="1100">
                                      <a:solidFill>
                                        <a:schemeClr val="tx1"/>
                                      </a:solidFill>
                                      <a:latin typeface="Cambria Math" panose="02040503050406030204" pitchFamily="18" charset="0"/>
                                    </a:rPr>
                                    <m:t>𝐼</m:t>
                                  </m:r>
                                </m:e>
                                <m:sub>
                                  <m:r>
                                    <a:rPr lang="en-US" sz="1100">
                                      <a:solidFill>
                                        <a:schemeClr val="tx1"/>
                                      </a:solidFill>
                                      <a:latin typeface="Cambria Math" panose="02040503050406030204" pitchFamily="18" charset="0"/>
                                    </a:rPr>
                                    <m:t>𝑥</m:t>
                                  </m:r>
                                  <m:r>
                                    <a:rPr lang="en-US" sz="1100">
                                      <a:solidFill>
                                        <a:schemeClr val="tx1"/>
                                      </a:solidFill>
                                      <a:latin typeface="Cambria Math" panose="02040503050406030204" pitchFamily="18" charset="0"/>
                                    </a:rPr>
                                    <m:t>=</m:t>
                                  </m:r>
                                  <m:r>
                                    <a:rPr lang="en-US" sz="1100">
                                      <a:solidFill>
                                        <a:schemeClr val="tx1"/>
                                      </a:solidFill>
                                      <a:latin typeface="Cambria Math" panose="02040503050406030204" pitchFamily="18" charset="0"/>
                                    </a:rPr>
                                    <m:t>𝐸</m:t>
                                  </m:r>
                                </m:sub>
                              </m:sSub>
                              <m:d>
                                <m:dPr>
                                  <m:ctrlPr>
                                    <a:rPr lang="en-US" sz="1100" i="1">
                                      <a:solidFill>
                                        <a:schemeClr val="tx1"/>
                                      </a:solidFill>
                                      <a:latin typeface="Cambria Math" panose="02040503050406030204" pitchFamily="18" charset="0"/>
                                    </a:rPr>
                                  </m:ctrlPr>
                                </m:dPr>
                                <m:e>
                                  <m:sSub>
                                    <m:sSubPr>
                                      <m:ctrlPr>
                                        <a:rPr lang="en-US" sz="1100" i="1">
                                          <a:solidFill>
                                            <a:schemeClr val="tx1"/>
                                          </a:solidFill>
                                          <a:latin typeface="Cambria Math" panose="02040503050406030204" pitchFamily="18" charset="0"/>
                                        </a:rPr>
                                      </m:ctrlPr>
                                    </m:sSubPr>
                                    <m:e>
                                      <m:r>
                                        <a:rPr lang="en-US" sz="1100">
                                          <a:solidFill>
                                            <a:schemeClr val="tx1"/>
                                          </a:solidFill>
                                          <a:latin typeface="Cambria Math" panose="02040503050406030204" pitchFamily="18" charset="0"/>
                                        </a:rPr>
                                        <m:t>𝑇</m:t>
                                      </m:r>
                                    </m:e>
                                    <m:sub>
                                      <m:r>
                                        <a:rPr lang="en-US" sz="1100">
                                          <a:solidFill>
                                            <a:schemeClr val="tx1"/>
                                          </a:solidFill>
                                          <a:latin typeface="Cambria Math" panose="02040503050406030204" pitchFamily="18" charset="0"/>
                                        </a:rPr>
                                        <m:t>𝑖</m:t>
                                      </m:r>
                                    </m:sub>
                                  </m:sSub>
                                  <m:r>
                                    <a:rPr lang="en-US" sz="1100">
                                      <a:solidFill>
                                        <a:schemeClr val="tx1"/>
                                      </a:solidFill>
                                      <a:latin typeface="Cambria Math" panose="02040503050406030204" pitchFamily="18" charset="0"/>
                                    </a:rPr>
                                    <m:t>−</m:t>
                                  </m:r>
                                  <m:sSub>
                                    <m:sSubPr>
                                      <m:ctrlPr>
                                        <a:rPr lang="en-US" sz="1100" i="1">
                                          <a:solidFill>
                                            <a:schemeClr val="tx1"/>
                                          </a:solidFill>
                                          <a:latin typeface="Cambria Math" panose="02040503050406030204" pitchFamily="18" charset="0"/>
                                        </a:rPr>
                                      </m:ctrlPr>
                                    </m:sSubPr>
                                    <m:e>
                                      <m:r>
                                        <a:rPr lang="en-US" sz="1100">
                                          <a:solidFill>
                                            <a:schemeClr val="tx1"/>
                                          </a:solidFill>
                                          <a:latin typeface="Cambria Math" panose="02040503050406030204" pitchFamily="18" charset="0"/>
                                        </a:rPr>
                                        <m:t>𝐸</m:t>
                                      </m:r>
                                    </m:e>
                                    <m:sub>
                                      <m:r>
                                        <a:rPr lang="en-US" sz="1100">
                                          <a:solidFill>
                                            <a:schemeClr val="tx1"/>
                                          </a:solidFill>
                                          <a:latin typeface="Cambria Math" panose="02040503050406030204" pitchFamily="18" charset="0"/>
                                        </a:rPr>
                                        <m:t>𝑖</m:t>
                                      </m:r>
                                    </m:sub>
                                  </m:sSub>
                                </m:e>
                              </m:d>
                            </m:num>
                            <m:den>
                              <m:sSub>
                                <m:sSubPr>
                                  <m:ctrlPr>
                                    <a:rPr lang="en-US" sz="1100" i="1">
                                      <a:solidFill>
                                        <a:schemeClr val="tx1"/>
                                      </a:solidFill>
                                      <a:latin typeface="Cambria Math" panose="02040503050406030204" pitchFamily="18" charset="0"/>
                                    </a:rPr>
                                  </m:ctrlPr>
                                </m:sSubPr>
                                <m:e>
                                  <m:r>
                                    <a:rPr lang="en-US" sz="1100">
                                      <a:solidFill>
                                        <a:schemeClr val="tx1"/>
                                      </a:solidFill>
                                      <a:latin typeface="Cambria Math" panose="02040503050406030204" pitchFamily="18" charset="0"/>
                                    </a:rPr>
                                    <m:t>𝑇</m:t>
                                  </m:r>
                                </m:e>
                                <m:sub>
                                  <m:r>
                                    <a:rPr lang="en-US" sz="1100">
                                      <a:solidFill>
                                        <a:schemeClr val="tx1"/>
                                      </a:solidFill>
                                      <a:latin typeface="Cambria Math" panose="02040503050406030204" pitchFamily="18" charset="0"/>
                                    </a:rPr>
                                    <m:t>𝑖</m:t>
                                  </m:r>
                                </m:sub>
                              </m:sSub>
                            </m:den>
                          </m:f>
                        </m:e>
                      </m:d>
                      <m:sSubSup>
                        <m:sSubSupPr>
                          <m:ctrlPr>
                            <a:rPr lang="en-US" sz="1100" i="1">
                              <a:solidFill>
                                <a:schemeClr val="tx1"/>
                              </a:solidFill>
                              <a:latin typeface="Cambria Math" panose="02040503050406030204" pitchFamily="18" charset="0"/>
                            </a:rPr>
                          </m:ctrlPr>
                        </m:sSubSupPr>
                        <m:e>
                          <m:r>
                            <a:rPr lang="en-US" sz="1100">
                              <a:solidFill>
                                <a:schemeClr val="tx1"/>
                              </a:solidFill>
                              <a:latin typeface="Cambria Math" panose="02040503050406030204" pitchFamily="18" charset="0"/>
                            </a:rPr>
                            <m:t>𝑅</m:t>
                          </m:r>
                        </m:e>
                        <m:sub>
                          <m:r>
                            <a:rPr lang="en-US" sz="1100">
                              <a:solidFill>
                                <a:schemeClr val="tx1"/>
                              </a:solidFill>
                              <a:latin typeface="Cambria Math" panose="02040503050406030204" pitchFamily="18" charset="0"/>
                            </a:rPr>
                            <m:t>𝑖</m:t>
                          </m:r>
                          <m:r>
                            <a:rPr lang="en-US" sz="1100">
                              <a:solidFill>
                                <a:schemeClr val="tx1"/>
                              </a:solidFill>
                              <a:latin typeface="Cambria Math" panose="02040503050406030204" pitchFamily="18" charset="0"/>
                            </a:rPr>
                            <m:t>,</m:t>
                          </m:r>
                          <m:r>
                            <a:rPr lang="en-US" sz="1100">
                              <a:solidFill>
                                <a:schemeClr val="tx1"/>
                              </a:solidFill>
                              <a:latin typeface="Cambria Math" panose="02040503050406030204" pitchFamily="18" charset="0"/>
                            </a:rPr>
                            <m:t>𝑞</m:t>
                          </m:r>
                        </m:sub>
                        <m:sup>
                          <m:r>
                            <a:rPr lang="en-US" sz="1100">
                              <a:solidFill>
                                <a:schemeClr val="tx1"/>
                              </a:solidFill>
                              <a:latin typeface="Cambria Math" panose="02040503050406030204" pitchFamily="18" charset="0"/>
                            </a:rPr>
                            <m:t>𝑔</m:t>
                          </m:r>
                          <m:r>
                            <a:rPr lang="en-US" sz="1100">
                              <a:solidFill>
                                <a:schemeClr val="tx1"/>
                              </a:solidFill>
                              <a:latin typeface="Cambria Math" panose="02040503050406030204" pitchFamily="18" charset="0"/>
                            </a:rPr>
                            <m:t>,</m:t>
                          </m:r>
                          <m:r>
                            <a:rPr lang="en-US" sz="1100">
                              <a:solidFill>
                                <a:schemeClr val="tx1"/>
                              </a:solidFill>
                              <a:latin typeface="Cambria Math" panose="02040503050406030204" pitchFamily="18" charset="0"/>
                            </a:rPr>
                            <m:t>𝑥</m:t>
                          </m:r>
                        </m:sup>
                      </m:sSubSup>
                    </m:oMath>
                  </m:oMathPara>
                </a14:m>
                <a:endParaRPr lang="en-US" sz="1100" dirty="0">
                  <a:solidFill>
                    <a:schemeClr val="tx1"/>
                  </a:solidFill>
                </a:endParaRPr>
              </a:p>
            </p:txBody>
          </p:sp>
        </mc:Choice>
        <mc:Fallback xmlns="">
          <p:sp>
            <p:nvSpPr>
              <p:cNvPr id="34" name="Rounded Rectangular Callout 33"/>
              <p:cNvSpPr>
                <a:spLocks noRot="1" noChangeAspect="1" noMove="1" noResize="1" noEditPoints="1" noAdjustHandles="1" noChangeArrowheads="1" noChangeShapeType="1" noTextEdit="1"/>
              </p:cNvSpPr>
              <p:nvPr/>
            </p:nvSpPr>
            <p:spPr>
              <a:xfrm>
                <a:off x="3160494" y="2642084"/>
                <a:ext cx="3207622" cy="963400"/>
              </a:xfrm>
              <a:prstGeom prst="wedgeRoundRectCallout">
                <a:avLst>
                  <a:gd name="adj1" fmla="val 81612"/>
                  <a:gd name="adj2" fmla="val -36874"/>
                  <a:gd name="adj3" fmla="val 16667"/>
                </a:avLst>
              </a:prstGeom>
              <a:blipFill>
                <a:blip r:embed="rId10"/>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35" name="Right Brace 34"/>
          <p:cNvSpPr/>
          <p:nvPr/>
        </p:nvSpPr>
        <p:spPr>
          <a:xfrm rot="5400000">
            <a:off x="8263656" y="4786998"/>
            <a:ext cx="84486" cy="27153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664"/>
          </a:p>
        </p:txBody>
      </p:sp>
      <mc:AlternateContent xmlns:mc="http://schemas.openxmlformats.org/markup-compatibility/2006" xmlns:a14="http://schemas.microsoft.com/office/drawing/2010/main">
        <mc:Choice Requires="a14">
          <p:sp>
            <p:nvSpPr>
              <p:cNvPr id="36" name="Rounded Rectangular Callout 35"/>
              <p:cNvSpPr/>
              <p:nvPr/>
            </p:nvSpPr>
            <p:spPr>
              <a:xfrm>
                <a:off x="8243897" y="5231672"/>
                <a:ext cx="3881767" cy="1191269"/>
              </a:xfrm>
              <a:prstGeom prst="wedgeRoundRectCallout">
                <a:avLst>
                  <a:gd name="adj1" fmla="val -46957"/>
                  <a:gd name="adj2" fmla="val -63424"/>
                  <a:gd name="adj3" fmla="val 16667"/>
                </a:avLst>
              </a:prstGeom>
              <a:solidFill>
                <a:srgbClr val="5CA1FB"/>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a:latin typeface="Cambria Math" panose="02040503050406030204" pitchFamily="18" charset="0"/>
                            </a:rPr>
                            <m:t>𝑅</m:t>
                          </m:r>
                        </m:e>
                        <m:sub>
                          <m:r>
                            <a:rPr lang="en-US" sz="1600">
                              <a:latin typeface="Cambria Math" panose="02040503050406030204" pitchFamily="18" charset="0"/>
                            </a:rPr>
                            <m:t>𝑖</m:t>
                          </m:r>
                        </m:sub>
                        <m:sup>
                          <m:r>
                            <a:rPr lang="en-US" sz="1600">
                              <a:latin typeface="Cambria Math" panose="02040503050406030204" pitchFamily="18" charset="0"/>
                            </a:rPr>
                            <m:t>𝜅</m:t>
                          </m:r>
                        </m:sup>
                      </m:sSubSup>
                      <m:r>
                        <a:rPr lang="en-US" sz="1600">
                          <a:latin typeface="Cambria Math" panose="02040503050406030204" pitchFamily="18" charset="0"/>
                        </a:rPr>
                        <m:t>=</m:t>
                      </m:r>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max</m:t>
                          </m:r>
                        </m:e>
                        <m:lim>
                          <m:r>
                            <a:rPr lang="en-US" sz="1600">
                              <a:latin typeface="Cambria Math" panose="02040503050406030204" pitchFamily="18" charset="0"/>
                            </a:rPr>
                            <m:t>𝑞</m:t>
                          </m:r>
                          <m:r>
                            <a:rPr lang="en-US" sz="160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a:latin typeface="Cambria Math" panose="02040503050406030204" pitchFamily="18" charset="0"/>
                                </a:rPr>
                                <m:t>1…</m:t>
                              </m:r>
                              <m:d>
                                <m:dPr>
                                  <m:begChr m:val="⌈"/>
                                  <m:end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a:rPr lang="en-US" sz="1600">
                                              <a:latin typeface="Cambria Math" panose="02040503050406030204" pitchFamily="18" charset="0"/>
                                            </a:rPr>
                                            <m:t>𝑡</m:t>
                                          </m:r>
                                        </m:e>
                                        <m:sub>
                                          <m:r>
                                            <a:rPr lang="en-US" sz="1600">
                                              <a:latin typeface="Cambria Math" panose="02040503050406030204" pitchFamily="18" charset="0"/>
                                            </a:rPr>
                                            <m:t>𝑖</m:t>
                                          </m:r>
                                        </m:sub>
                                        <m:sup>
                                          <m:r>
                                            <a:rPr lang="en-US" sz="1600">
                                              <a:latin typeface="Cambria Math" panose="02040503050406030204" pitchFamily="18" charset="0"/>
                                            </a:rPr>
                                            <m:t>𝜅</m:t>
                                          </m:r>
                                        </m:sup>
                                      </m:sSubSup>
                                    </m:num>
                                    <m:den>
                                      <m:sSub>
                                        <m:sSubPr>
                                          <m:ctrlPr>
                                            <a:rPr lang="en-US" sz="1600" i="1">
                                              <a:latin typeface="Cambria Math" panose="02040503050406030204" pitchFamily="18" charset="0"/>
                                            </a:rPr>
                                          </m:ctrlPr>
                                        </m:sSubPr>
                                        <m:e>
                                          <m:r>
                                            <a:rPr lang="en-US" sz="1600">
                                              <a:latin typeface="Cambria Math" panose="02040503050406030204" pitchFamily="18" charset="0"/>
                                            </a:rPr>
                                            <m:t>𝑇</m:t>
                                          </m:r>
                                        </m:e>
                                        <m:sub>
                                          <m:r>
                                            <a:rPr lang="en-US" sz="1600">
                                              <a:latin typeface="Cambria Math" panose="02040503050406030204" pitchFamily="18" charset="0"/>
                                            </a:rPr>
                                            <m:t>𝑖</m:t>
                                          </m:r>
                                        </m:sub>
                                      </m:sSub>
                                    </m:den>
                                  </m:f>
                                </m:e>
                              </m:d>
                            </m:e>
                          </m:d>
                        </m:lim>
                      </m:limLow>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a:latin typeface="Cambria Math" panose="02040503050406030204" pitchFamily="18" charset="0"/>
                                </a:rPr>
                                <m:t>𝑤</m:t>
                              </m:r>
                            </m:e>
                            <m:sub>
                              <m:r>
                                <a:rPr lang="en-US" sz="1600">
                                  <a:latin typeface="Cambria Math" panose="02040503050406030204" pitchFamily="18" charset="0"/>
                                </a:rPr>
                                <m:t>𝑖</m:t>
                              </m:r>
                              <m:r>
                                <a:rPr lang="en-US" sz="1600">
                                  <a:latin typeface="Cambria Math" panose="02040503050406030204" pitchFamily="18" charset="0"/>
                                </a:rPr>
                                <m:t>,</m:t>
                              </m:r>
                              <m:r>
                                <a:rPr lang="en-US" sz="1600">
                                  <a:latin typeface="Cambria Math" panose="02040503050406030204" pitchFamily="18" charset="0"/>
                                </a:rPr>
                                <m:t>𝑞</m:t>
                              </m:r>
                            </m:sub>
                            <m:sup>
                              <m:r>
                                <a:rPr lang="en-US" sz="1600">
                                  <a:latin typeface="Cambria Math" panose="02040503050406030204" pitchFamily="18" charset="0"/>
                                </a:rPr>
                                <m:t>𝜅</m:t>
                              </m:r>
                            </m:sup>
                          </m:sSubSup>
                          <m:r>
                            <a:rPr lang="en-US" sz="1600">
                              <a:latin typeface="Cambria Math" panose="02040503050406030204" pitchFamily="18" charset="0"/>
                            </a:rPr>
                            <m:t>+</m:t>
                          </m:r>
                          <m:r>
                            <a:rPr lang="en-US" sz="1600">
                              <a:latin typeface="Cambria Math" panose="02040503050406030204" pitchFamily="18" charset="0"/>
                            </a:rPr>
                            <m:t>𝜅</m:t>
                          </m:r>
                          <m:sSub>
                            <m:sSubPr>
                              <m:ctrlPr>
                                <a:rPr lang="en-US" sz="1600" i="1">
                                  <a:latin typeface="Cambria Math" panose="02040503050406030204" pitchFamily="18" charset="0"/>
                                </a:rPr>
                              </m:ctrlPr>
                            </m:sSubPr>
                            <m:e>
                              <m:r>
                                <a:rPr lang="en-US" sz="1600">
                                  <a:latin typeface="Cambria Math" panose="02040503050406030204" pitchFamily="18" charset="0"/>
                                </a:rPr>
                                <m:t>𝐶</m:t>
                              </m:r>
                            </m:e>
                            <m:sub>
                              <m:r>
                                <a:rPr lang="en-US" sz="1600">
                                  <a:latin typeface="Cambria Math" panose="02040503050406030204" pitchFamily="18" charset="0"/>
                                </a:rPr>
                                <m:t>𝑖</m:t>
                              </m:r>
                            </m:sub>
                          </m:sSub>
                          <m:r>
                            <a:rPr lang="en-US" sz="1600">
                              <a:latin typeface="Cambria Math" panose="02040503050406030204" pitchFamily="18" charset="0"/>
                            </a:rPr>
                            <m:t>−</m:t>
                          </m:r>
                          <m:d>
                            <m:dPr>
                              <m:ctrlPr>
                                <a:rPr lang="en-US" sz="1600" i="1">
                                  <a:latin typeface="Cambria Math" panose="02040503050406030204" pitchFamily="18" charset="0"/>
                                </a:rPr>
                              </m:ctrlPr>
                            </m:dPr>
                            <m:e>
                              <m:r>
                                <a:rPr lang="en-US" sz="1600">
                                  <a:latin typeface="Cambria Math" panose="02040503050406030204" pitchFamily="18" charset="0"/>
                                </a:rPr>
                                <m:t>𝑞</m:t>
                              </m:r>
                              <m:r>
                                <a:rPr lang="en-US" sz="1600">
                                  <a:latin typeface="Cambria Math" panose="02040503050406030204" pitchFamily="18" charset="0"/>
                                </a:rPr>
                                <m:t>−1</m:t>
                              </m:r>
                            </m:e>
                          </m:d>
                          <m:sSub>
                            <m:sSubPr>
                              <m:ctrlPr>
                                <a:rPr lang="en-US" sz="1600" i="1">
                                  <a:latin typeface="Cambria Math" panose="02040503050406030204" pitchFamily="18" charset="0"/>
                                </a:rPr>
                              </m:ctrlPr>
                            </m:sSubPr>
                            <m:e>
                              <m:r>
                                <a:rPr lang="en-US" sz="1600">
                                  <a:latin typeface="Cambria Math" panose="02040503050406030204" pitchFamily="18" charset="0"/>
                                </a:rPr>
                                <m:t>𝑇</m:t>
                              </m:r>
                            </m:e>
                            <m:sub>
                              <m:r>
                                <a:rPr lang="en-US" sz="1600">
                                  <a:latin typeface="Cambria Math" panose="02040503050406030204" pitchFamily="18" charset="0"/>
                                </a:rPr>
                                <m:t>𝑖</m:t>
                              </m:r>
                            </m:sub>
                          </m:sSub>
                        </m:e>
                      </m:d>
                    </m:oMath>
                    <m:oMath xmlns:m="http://schemas.openxmlformats.org/officeDocument/2006/math">
                      <m:sSubSup>
                        <m:sSubSupPr>
                          <m:ctrlPr>
                            <a:rPr lang="en-US" sz="1600" i="1">
                              <a:latin typeface="Cambria Math" panose="02040503050406030204" pitchFamily="18" charset="0"/>
                            </a:rPr>
                          </m:ctrlPr>
                        </m:sSubSupPr>
                        <m:e>
                          <m:r>
                            <a:rPr lang="en-US" sz="1600">
                              <a:latin typeface="Cambria Math" panose="02040503050406030204" pitchFamily="18" charset="0"/>
                            </a:rPr>
                            <m:t>𝑅</m:t>
                          </m:r>
                        </m:e>
                        <m:sub>
                          <m:r>
                            <a:rPr lang="en-US" sz="1600">
                              <a:latin typeface="Cambria Math" panose="02040503050406030204" pitchFamily="18" charset="0"/>
                            </a:rPr>
                            <m:t>𝑖</m:t>
                          </m:r>
                        </m:sub>
                        <m:sup>
                          <m:r>
                            <a:rPr lang="en-US" sz="1600">
                              <a:latin typeface="Cambria Math" panose="02040503050406030204" pitchFamily="18" charset="0"/>
                            </a:rPr>
                            <m:t>𝑞</m:t>
                          </m:r>
                        </m:sup>
                      </m:sSubSup>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𝐷</m:t>
                          </m:r>
                        </m:e>
                        <m:sub>
                          <m:r>
                            <a:rPr lang="en-US" sz="1600">
                              <a:latin typeface="Cambria Math" panose="02040503050406030204" pitchFamily="18" charset="0"/>
                            </a:rPr>
                            <m:t>𝑖</m:t>
                          </m:r>
                        </m:sub>
                      </m:sSub>
                      <m:r>
                        <a:rPr lang="en-US" sz="1600">
                          <a:latin typeface="Cambria Math" panose="02040503050406030204" pitchFamily="18" charset="0"/>
                        </a:rPr>
                        <m:t>−</m:t>
                      </m:r>
                      <m:sSubSup>
                        <m:sSubSupPr>
                          <m:ctrlPr>
                            <a:rPr lang="en-US" sz="1600" i="1">
                              <a:latin typeface="Cambria Math" panose="02040503050406030204" pitchFamily="18" charset="0"/>
                            </a:rPr>
                          </m:ctrlPr>
                        </m:sSubSupPr>
                        <m:e>
                          <m:r>
                            <a:rPr lang="en-US" sz="1600">
                              <a:latin typeface="Cambria Math" panose="02040503050406030204" pitchFamily="18" charset="0"/>
                            </a:rPr>
                            <m:t>𝑅</m:t>
                          </m:r>
                        </m:e>
                        <m:sub>
                          <m:r>
                            <a:rPr lang="en-US" sz="1600">
                              <a:latin typeface="Cambria Math" panose="02040503050406030204" pitchFamily="18" charset="0"/>
                            </a:rPr>
                            <m:t>𝑖</m:t>
                          </m:r>
                        </m:sub>
                        <m:sup>
                          <m:r>
                            <a:rPr lang="en-US" sz="1600">
                              <a:latin typeface="Cambria Math" panose="02040503050406030204" pitchFamily="18" charset="0"/>
                            </a:rPr>
                            <m:t>𝜅</m:t>
                          </m:r>
                        </m:sup>
                      </m:sSubSup>
                    </m:oMath>
                  </m:oMathPara>
                </a14:m>
                <a:endParaRPr lang="en-US" sz="1600" dirty="0"/>
              </a:p>
            </p:txBody>
          </p:sp>
        </mc:Choice>
        <mc:Fallback xmlns="">
          <p:sp>
            <p:nvSpPr>
              <p:cNvPr id="36" name="Rounded Rectangular Callout 35"/>
              <p:cNvSpPr>
                <a:spLocks noRot="1" noChangeAspect="1" noMove="1" noResize="1" noEditPoints="1" noAdjustHandles="1" noChangeArrowheads="1" noChangeShapeType="1" noTextEdit="1"/>
              </p:cNvSpPr>
              <p:nvPr/>
            </p:nvSpPr>
            <p:spPr>
              <a:xfrm>
                <a:off x="8243897" y="5231672"/>
                <a:ext cx="3881767" cy="1191269"/>
              </a:xfrm>
              <a:prstGeom prst="wedgeRoundRectCallout">
                <a:avLst>
                  <a:gd name="adj1" fmla="val -46957"/>
                  <a:gd name="adj2" fmla="val -63424"/>
                  <a:gd name="adj3" fmla="val 16667"/>
                </a:avLst>
              </a:prstGeom>
              <a:blipFill>
                <a:blip r:embed="rId11"/>
                <a:stretch>
                  <a:fillRect/>
                </a:stretch>
              </a:blipFill>
              <a:ln w="38100"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sp>
        <p:nvSpPr>
          <p:cNvPr id="67" name="TextBox 66">
            <a:extLst>
              <a:ext uri="{FF2B5EF4-FFF2-40B4-BE49-F238E27FC236}">
                <a16:creationId xmlns:a16="http://schemas.microsoft.com/office/drawing/2014/main" id="{F40C7247-46E2-4C3C-82E0-E67B28C8CFC7}"/>
              </a:ext>
            </a:extLst>
          </p:cNvPr>
          <p:cNvSpPr txBox="1"/>
          <p:nvPr/>
        </p:nvSpPr>
        <p:spPr>
          <a:xfrm>
            <a:off x="1692724" y="4101126"/>
            <a:ext cx="4416722" cy="2091791"/>
          </a:xfrm>
          <a:prstGeom prst="rect">
            <a:avLst/>
          </a:prstGeom>
          <a:solidFill>
            <a:srgbClr val="FFC000"/>
          </a:solidFill>
        </p:spPr>
        <p:txBody>
          <a:bodyPr wrap="none" lIns="0" tIns="0" rIns="0" bIns="0" rtlCol="0">
            <a:spAutoFit/>
          </a:bodyPr>
          <a:lstStyle/>
          <a:p>
            <a:pPr algn="l"/>
            <a:r>
              <a:rPr lang="en-US" sz="1599" dirty="0" err="1">
                <a:latin typeface="Arial"/>
                <a:cs typeface="Arial"/>
              </a:rPr>
              <a:t>UberXMHF</a:t>
            </a:r>
            <a:endParaRPr lang="en-US" sz="1599" dirty="0">
              <a:latin typeface="Arial"/>
              <a:cs typeface="Arial"/>
            </a:endParaRPr>
          </a:p>
          <a:p>
            <a:pPr marL="456777" indent="-456777" algn="l">
              <a:buFontTx/>
              <a:buChar char="-"/>
            </a:pPr>
            <a:r>
              <a:rPr lang="en-US" sz="1599" dirty="0">
                <a:latin typeface="Arial"/>
                <a:cs typeface="Arial"/>
              </a:rPr>
              <a:t>Verified space protection</a:t>
            </a:r>
          </a:p>
          <a:p>
            <a:pPr marL="456777" indent="-456777" algn="l">
              <a:buFontTx/>
              <a:buChar char="-"/>
            </a:pPr>
            <a:r>
              <a:rPr lang="en-US" sz="1599" dirty="0">
                <a:latin typeface="Arial"/>
                <a:cs typeface="Arial"/>
              </a:rPr>
              <a:t>Timing guarantees for temporal enforcer</a:t>
            </a:r>
          </a:p>
          <a:p>
            <a:pPr algn="l"/>
            <a:r>
              <a:rPr lang="en-US" sz="1599" dirty="0">
                <a:latin typeface="Arial"/>
                <a:cs typeface="Arial"/>
              </a:rPr>
              <a:t>VM scheduler</a:t>
            </a:r>
          </a:p>
          <a:p>
            <a:pPr marL="380648" indent="-380648" algn="l">
              <a:buFontTx/>
              <a:buChar char="-"/>
            </a:pPr>
            <a:r>
              <a:rPr lang="en-US" sz="1599" dirty="0">
                <a:latin typeface="Arial"/>
                <a:cs typeface="Arial"/>
              </a:rPr>
              <a:t>Timing guarantees in absence of failures</a:t>
            </a:r>
          </a:p>
          <a:p>
            <a:pPr marL="380648" indent="-380648" algn="l">
              <a:buFontTx/>
              <a:buChar char="-"/>
            </a:pPr>
            <a:r>
              <a:rPr lang="en-US" sz="1599" dirty="0">
                <a:latin typeface="Arial"/>
                <a:cs typeface="Arial"/>
              </a:rPr>
              <a:t>In sync with hypervisor scheduler</a:t>
            </a:r>
          </a:p>
        </p:txBody>
      </p:sp>
      <p:pic>
        <p:nvPicPr>
          <p:cNvPr id="68" name="Picture 67">
            <a:extLst>
              <a:ext uri="{FF2B5EF4-FFF2-40B4-BE49-F238E27FC236}">
                <a16:creationId xmlns:a16="http://schemas.microsoft.com/office/drawing/2014/main" id="{820D26DF-C9DE-47E6-86FF-91EAA22637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201800">
            <a:off x="6333591" y="1161338"/>
            <a:ext cx="405315" cy="337859"/>
          </a:xfrm>
          <a:prstGeom prst="rect">
            <a:avLst/>
          </a:prstGeom>
        </p:spPr>
      </p:pic>
    </p:spTree>
    <p:extLst>
      <p:ext uri="{BB962C8B-B14F-4D97-AF65-F5344CB8AC3E}">
        <p14:creationId xmlns:p14="http://schemas.microsoft.com/office/powerpoint/2010/main" val="3416564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86111-57EE-40B4-81CA-3ECCA109CE13}"/>
              </a:ext>
            </a:extLst>
          </p:cNvPr>
          <p:cNvSpPr>
            <a:spLocks noGrp="1"/>
          </p:cNvSpPr>
          <p:nvPr>
            <p:ph type="title"/>
          </p:nvPr>
        </p:nvSpPr>
        <p:spPr/>
        <p:txBody>
          <a:bodyPr/>
          <a:lstStyle/>
          <a:p>
            <a:r>
              <a:rPr lang="en-US" dirty="0"/>
              <a:t>Concluding Remarks</a:t>
            </a:r>
          </a:p>
        </p:txBody>
      </p:sp>
      <p:sp>
        <p:nvSpPr>
          <p:cNvPr id="4" name="Content Placeholder 3">
            <a:extLst>
              <a:ext uri="{FF2B5EF4-FFF2-40B4-BE49-F238E27FC236}">
                <a16:creationId xmlns:a16="http://schemas.microsoft.com/office/drawing/2014/main" id="{A435821D-05AC-443D-901A-9692D02AB934}"/>
              </a:ext>
            </a:extLst>
          </p:cNvPr>
          <p:cNvSpPr>
            <a:spLocks noGrp="1"/>
          </p:cNvSpPr>
          <p:nvPr>
            <p:ph idx="1"/>
          </p:nvPr>
        </p:nvSpPr>
        <p:spPr/>
        <p:txBody>
          <a:bodyPr>
            <a:normAutofit fontScale="92500" lnSpcReduction="20000"/>
          </a:bodyPr>
          <a:lstStyle/>
          <a:p>
            <a:r>
              <a:rPr lang="en-US" dirty="0"/>
              <a:t>AI for Software Engineering – Software Engineering for AI</a:t>
            </a:r>
          </a:p>
          <a:p>
            <a:r>
              <a:rPr lang="en-US" dirty="0"/>
              <a:t>ML Verification for Trained ML</a:t>
            </a:r>
          </a:p>
          <a:p>
            <a:pPr lvl="1"/>
            <a:r>
              <a:rPr lang="en-US" dirty="0"/>
              <a:t>LP-Based</a:t>
            </a:r>
          </a:p>
          <a:p>
            <a:pPr lvl="1"/>
            <a:r>
              <a:rPr lang="en-US" dirty="0"/>
              <a:t>Hybrid </a:t>
            </a:r>
            <a:r>
              <a:rPr lang="en-US" dirty="0" err="1"/>
              <a:t>rechability</a:t>
            </a:r>
            <a:r>
              <a:rPr lang="en-US" dirty="0"/>
              <a:t> for CPS</a:t>
            </a:r>
          </a:p>
          <a:p>
            <a:r>
              <a:rPr lang="en-US" dirty="0"/>
              <a:t>ML Verification for Evolving ML</a:t>
            </a:r>
          </a:p>
          <a:p>
            <a:pPr lvl="1"/>
            <a:r>
              <a:rPr lang="en-US" dirty="0"/>
              <a:t>Enforcers to</a:t>
            </a:r>
          </a:p>
          <a:p>
            <a:pPr lvl="2"/>
            <a:r>
              <a:rPr lang="en-US" dirty="0"/>
              <a:t>Monitor and</a:t>
            </a:r>
          </a:p>
          <a:p>
            <a:pPr lvl="2"/>
            <a:r>
              <a:rPr lang="en-US" dirty="0"/>
              <a:t>Correct unsafe actions</a:t>
            </a:r>
          </a:p>
          <a:p>
            <a:r>
              <a:rPr lang="en-US" dirty="0"/>
              <a:t>Focus on key properties: </a:t>
            </a:r>
          </a:p>
          <a:p>
            <a:pPr lvl="1"/>
            <a:r>
              <a:rPr lang="en-US" dirty="0"/>
              <a:t>Safety</a:t>
            </a:r>
          </a:p>
          <a:p>
            <a:pPr lvl="1"/>
            <a:r>
              <a:rPr lang="en-US" dirty="0"/>
              <a:t>Security</a:t>
            </a:r>
          </a:p>
          <a:p>
            <a:r>
              <a:rPr lang="en-US" dirty="0"/>
              <a:t>Combined Relevant Scientific Domains</a:t>
            </a:r>
          </a:p>
          <a:p>
            <a:pPr lvl="1"/>
            <a:r>
              <a:rPr lang="en-US" dirty="0"/>
              <a:t>Timing</a:t>
            </a:r>
          </a:p>
          <a:p>
            <a:pPr lvl="1"/>
            <a:r>
              <a:rPr lang="en-US" dirty="0"/>
              <a:t>Logic</a:t>
            </a:r>
          </a:p>
          <a:p>
            <a:pPr lvl="1"/>
            <a:r>
              <a:rPr lang="en-US" dirty="0"/>
              <a:t>Physics (Control)</a:t>
            </a:r>
          </a:p>
          <a:p>
            <a:r>
              <a:rPr lang="en-US" dirty="0"/>
              <a:t>Verification only effective if protected!</a:t>
            </a:r>
          </a:p>
          <a:p>
            <a:pPr lvl="1"/>
            <a:r>
              <a:rPr lang="en-US" dirty="0"/>
              <a:t>Verified Protection: Hypervisor</a:t>
            </a:r>
          </a:p>
        </p:txBody>
      </p:sp>
    </p:spTree>
    <p:extLst>
      <p:ext uri="{BB962C8B-B14F-4D97-AF65-F5344CB8AC3E}">
        <p14:creationId xmlns:p14="http://schemas.microsoft.com/office/powerpoint/2010/main" val="1226051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086DA-8BFA-476B-89A1-74D0FC771344}"/>
              </a:ext>
            </a:extLst>
          </p:cNvPr>
          <p:cNvSpPr>
            <a:spLocks noGrp="1"/>
          </p:cNvSpPr>
          <p:nvPr>
            <p:ph type="title"/>
          </p:nvPr>
        </p:nvSpPr>
        <p:spPr/>
        <p:txBody>
          <a:bodyPr/>
          <a:lstStyle/>
          <a:p>
            <a:r>
              <a:rPr lang="en-US" dirty="0"/>
              <a:t>AI And Software Development </a:t>
            </a:r>
          </a:p>
        </p:txBody>
      </p:sp>
      <p:sp>
        <p:nvSpPr>
          <p:cNvPr id="4" name="Content Placeholder 3">
            <a:extLst>
              <a:ext uri="{FF2B5EF4-FFF2-40B4-BE49-F238E27FC236}">
                <a16:creationId xmlns:a16="http://schemas.microsoft.com/office/drawing/2014/main" id="{0F7702A4-3D49-43CE-BD96-8A9DCF51DCB6}"/>
              </a:ext>
            </a:extLst>
          </p:cNvPr>
          <p:cNvSpPr>
            <a:spLocks noGrp="1"/>
          </p:cNvSpPr>
          <p:nvPr>
            <p:ph idx="1"/>
          </p:nvPr>
        </p:nvSpPr>
        <p:spPr/>
        <p:txBody>
          <a:bodyPr/>
          <a:lstStyle/>
          <a:p>
            <a:r>
              <a:rPr lang="en-US" dirty="0"/>
              <a:t>Software Engineering for AI</a:t>
            </a:r>
          </a:p>
          <a:p>
            <a:pPr lvl="1"/>
            <a:r>
              <a:rPr lang="en-US" dirty="0"/>
              <a:t>How to build AI-enabled systems</a:t>
            </a:r>
          </a:p>
          <a:p>
            <a:pPr lvl="1"/>
            <a:r>
              <a:rPr lang="en-US" dirty="0"/>
              <a:t>How to  V&amp;V AI-enabled systems</a:t>
            </a:r>
          </a:p>
          <a:p>
            <a:endParaRPr lang="en-US" dirty="0"/>
          </a:p>
          <a:p>
            <a:r>
              <a:rPr lang="en-US" dirty="0"/>
              <a:t>AI for Software Engineering</a:t>
            </a:r>
          </a:p>
          <a:p>
            <a:pPr lvl="1"/>
            <a:r>
              <a:rPr lang="en-US" dirty="0"/>
              <a:t>AI to help develop software</a:t>
            </a:r>
          </a:p>
          <a:p>
            <a:pPr lvl="1"/>
            <a:r>
              <a:rPr lang="en-US" dirty="0"/>
              <a:t>AI to help V&amp;V</a:t>
            </a:r>
          </a:p>
        </p:txBody>
      </p:sp>
    </p:spTree>
    <p:extLst>
      <p:ext uri="{BB962C8B-B14F-4D97-AF65-F5344CB8AC3E}">
        <p14:creationId xmlns:p14="http://schemas.microsoft.com/office/powerpoint/2010/main" val="1686681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D997-EED5-4AD6-AA13-71059DEBE087}"/>
              </a:ext>
            </a:extLst>
          </p:cNvPr>
          <p:cNvSpPr>
            <a:spLocks noGrp="1"/>
          </p:cNvSpPr>
          <p:nvPr>
            <p:ph type="title"/>
          </p:nvPr>
        </p:nvSpPr>
        <p:spPr/>
        <p:txBody>
          <a:bodyPr/>
          <a:lstStyle/>
          <a:p>
            <a:r>
              <a:rPr lang="en-US" dirty="0"/>
              <a:t>AI for Software Engineering</a:t>
            </a:r>
          </a:p>
        </p:txBody>
      </p:sp>
      <p:sp>
        <p:nvSpPr>
          <p:cNvPr id="3" name="Content Placeholder 2">
            <a:extLst>
              <a:ext uri="{FF2B5EF4-FFF2-40B4-BE49-F238E27FC236}">
                <a16:creationId xmlns:a16="http://schemas.microsoft.com/office/drawing/2014/main" id="{BF929B7E-6724-48D8-B16A-33D76ABEF416}"/>
              </a:ext>
            </a:extLst>
          </p:cNvPr>
          <p:cNvSpPr>
            <a:spLocks noGrp="1"/>
          </p:cNvSpPr>
          <p:nvPr>
            <p:ph idx="1"/>
          </p:nvPr>
        </p:nvSpPr>
        <p:spPr>
          <a:xfrm>
            <a:off x="711200" y="1295400"/>
            <a:ext cx="10871200" cy="4343400"/>
          </a:xfrm>
        </p:spPr>
        <p:txBody>
          <a:bodyPr/>
          <a:lstStyle/>
          <a:p>
            <a:r>
              <a:rPr lang="en-US" dirty="0"/>
              <a:t>Support Development</a:t>
            </a:r>
          </a:p>
          <a:p>
            <a:pPr lvl="1"/>
            <a:r>
              <a:rPr lang="en-US" dirty="0"/>
              <a:t>Vulnerability detection</a:t>
            </a:r>
          </a:p>
          <a:p>
            <a:pPr lvl="1"/>
            <a:r>
              <a:rPr lang="en-US" dirty="0"/>
              <a:t>Auto code repair</a:t>
            </a:r>
          </a:p>
          <a:p>
            <a:pPr lvl="1"/>
            <a:r>
              <a:rPr lang="en-US" dirty="0"/>
              <a:t>Defect prediction</a:t>
            </a:r>
          </a:p>
          <a:p>
            <a:pPr lvl="1"/>
            <a:r>
              <a:rPr lang="en-US" dirty="0"/>
              <a:t>Capture design</a:t>
            </a:r>
            <a:r>
              <a:rPr lang="en-US" baseline="30000" dirty="0"/>
              <a:t>1</a:t>
            </a:r>
          </a:p>
          <a:p>
            <a:pPr lvl="2"/>
            <a:r>
              <a:rPr lang="en-US" dirty="0"/>
              <a:t>Using code vectors </a:t>
            </a:r>
          </a:p>
          <a:p>
            <a:pPr lvl="3"/>
            <a:r>
              <a:rPr lang="en-US" dirty="0"/>
              <a:t>Snippets of code in abstract syntax tree</a:t>
            </a:r>
          </a:p>
          <a:p>
            <a:pPr lvl="2"/>
            <a:r>
              <a:rPr lang="en-US" dirty="0"/>
              <a:t>and design pattern detection</a:t>
            </a:r>
          </a:p>
          <a:p>
            <a:pPr lvl="2"/>
            <a:r>
              <a:rPr lang="en-US" dirty="0"/>
              <a:t>Structural, behavior, semantic information</a:t>
            </a:r>
          </a:p>
          <a:p>
            <a:r>
              <a:rPr lang="en-US" dirty="0"/>
              <a:t>Support V&amp;V</a:t>
            </a:r>
          </a:p>
          <a:p>
            <a:pPr lvl="1"/>
            <a:r>
              <a:rPr lang="en-US" dirty="0"/>
              <a:t>Test Generation</a:t>
            </a:r>
          </a:p>
          <a:p>
            <a:pPr lvl="1"/>
            <a:r>
              <a:rPr lang="en-US" dirty="0"/>
              <a:t>Code parameters for verification: </a:t>
            </a:r>
          </a:p>
          <a:p>
            <a:pPr lvl="2"/>
            <a:r>
              <a:rPr lang="en-US" dirty="0"/>
              <a:t>Worst-Case Execution Time (WCET) of real-time software</a:t>
            </a:r>
          </a:p>
        </p:txBody>
      </p:sp>
      <p:sp>
        <p:nvSpPr>
          <p:cNvPr id="4" name="TextBox 3">
            <a:extLst>
              <a:ext uri="{FF2B5EF4-FFF2-40B4-BE49-F238E27FC236}">
                <a16:creationId xmlns:a16="http://schemas.microsoft.com/office/drawing/2014/main" id="{E3314370-5756-45ED-824E-B1E9DE0C33AA}"/>
              </a:ext>
            </a:extLst>
          </p:cNvPr>
          <p:cNvSpPr txBox="1"/>
          <p:nvPr/>
        </p:nvSpPr>
        <p:spPr>
          <a:xfrm>
            <a:off x="711200" y="5867400"/>
            <a:ext cx="10591800" cy="215444"/>
          </a:xfrm>
          <a:prstGeom prst="rect">
            <a:avLst/>
          </a:prstGeom>
          <a:noFill/>
        </p:spPr>
        <p:txBody>
          <a:bodyPr wrap="square" rtlCol="0">
            <a:spAutoFit/>
          </a:bodyPr>
          <a:lstStyle/>
          <a:p>
            <a:pPr algn="l"/>
            <a:r>
              <a:rPr lang="en-US" sz="800" b="0" baseline="30000" dirty="0"/>
              <a:t>1</a:t>
            </a:r>
            <a:r>
              <a:rPr lang="en-US" sz="800" b="0" dirty="0"/>
              <a:t>James </a:t>
            </a:r>
            <a:r>
              <a:rPr lang="en-US" sz="800" b="0" dirty="0" err="1"/>
              <a:t>Ivers</a:t>
            </a:r>
            <a:r>
              <a:rPr lang="en-US" sz="800" b="0" dirty="0"/>
              <a:t>, Ipek Ozkaya, Robert L. Nord: Can AI Close the Design-Code Abstraction Gap? 34th Automated Software Engineering Conference, Software Engineering Intelligence Workshop 2019</a:t>
            </a:r>
          </a:p>
        </p:txBody>
      </p:sp>
    </p:spTree>
    <p:extLst>
      <p:ext uri="{BB962C8B-B14F-4D97-AF65-F5344CB8AC3E}">
        <p14:creationId xmlns:p14="http://schemas.microsoft.com/office/powerpoint/2010/main" val="16952464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57EC-1DCF-45F4-BD57-D70BFB4D7675}"/>
              </a:ext>
            </a:extLst>
          </p:cNvPr>
          <p:cNvSpPr>
            <a:spLocks noGrp="1"/>
          </p:cNvSpPr>
          <p:nvPr>
            <p:ph type="title"/>
          </p:nvPr>
        </p:nvSpPr>
        <p:spPr/>
        <p:txBody>
          <a:bodyPr/>
          <a:lstStyle/>
          <a:p>
            <a:r>
              <a:rPr lang="en-US" dirty="0"/>
              <a:t>AI for Worst-Case Execution Time</a:t>
            </a:r>
          </a:p>
        </p:txBody>
      </p:sp>
      <p:sp>
        <p:nvSpPr>
          <p:cNvPr id="3" name="Content Placeholder 2">
            <a:extLst>
              <a:ext uri="{FF2B5EF4-FFF2-40B4-BE49-F238E27FC236}">
                <a16:creationId xmlns:a16="http://schemas.microsoft.com/office/drawing/2014/main" id="{EEB519EF-C789-4D37-A4C4-2BCC34895A9C}"/>
              </a:ext>
            </a:extLst>
          </p:cNvPr>
          <p:cNvSpPr>
            <a:spLocks noGrp="1"/>
          </p:cNvSpPr>
          <p:nvPr>
            <p:ph idx="1"/>
          </p:nvPr>
        </p:nvSpPr>
        <p:spPr/>
        <p:txBody>
          <a:bodyPr/>
          <a:lstStyle/>
          <a:p>
            <a:r>
              <a:rPr lang="en-US" dirty="0"/>
              <a:t>Find the inputs to a program that exhibits the WCET</a:t>
            </a:r>
          </a:p>
          <a:p>
            <a:pPr lvl="1"/>
            <a:r>
              <a:rPr lang="en-US" dirty="0"/>
              <a:t>Input vector not always obvious due to complex (undocumented) processors</a:t>
            </a:r>
          </a:p>
          <a:p>
            <a:pPr lvl="2"/>
            <a:r>
              <a:rPr lang="en-US" dirty="0"/>
              <a:t>Speculative execution</a:t>
            </a:r>
          </a:p>
          <a:p>
            <a:pPr lvl="2"/>
            <a:r>
              <a:rPr lang="en-US" dirty="0"/>
              <a:t>Caches</a:t>
            </a:r>
          </a:p>
          <a:p>
            <a:pPr lvl="1"/>
            <a:r>
              <a:rPr lang="en-US" dirty="0"/>
              <a:t>Approach </a:t>
            </a:r>
          </a:p>
          <a:p>
            <a:pPr lvl="2"/>
            <a:r>
              <a:rPr lang="en-US" dirty="0"/>
              <a:t>Run program with multiple inputs</a:t>
            </a:r>
          </a:p>
          <a:p>
            <a:pPr lvl="2"/>
            <a:r>
              <a:rPr lang="en-US" dirty="0"/>
              <a:t>Genetic algorithm to generate inputs</a:t>
            </a:r>
          </a:p>
          <a:p>
            <a:pPr lvl="2"/>
            <a:r>
              <a:rPr lang="en-US" dirty="0"/>
              <a:t>Selection of input based on execution time observed</a:t>
            </a:r>
          </a:p>
          <a:p>
            <a:pPr lvl="2"/>
            <a:endParaRPr lang="en-US" dirty="0"/>
          </a:p>
        </p:txBody>
      </p:sp>
    </p:spTree>
    <p:extLst>
      <p:ext uri="{BB962C8B-B14F-4D97-AF65-F5344CB8AC3E}">
        <p14:creationId xmlns:p14="http://schemas.microsoft.com/office/powerpoint/2010/main" val="1801034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peech Bubble: Rectangle with Corners Rounded 131">
            <a:extLst>
              <a:ext uri="{FF2B5EF4-FFF2-40B4-BE49-F238E27FC236}">
                <a16:creationId xmlns:a16="http://schemas.microsoft.com/office/drawing/2014/main" id="{59BA1C63-3C84-4575-8B41-AB567EBCC955}"/>
              </a:ext>
            </a:extLst>
          </p:cNvPr>
          <p:cNvSpPr/>
          <p:nvPr/>
        </p:nvSpPr>
        <p:spPr bwMode="auto">
          <a:xfrm>
            <a:off x="2590800" y="4343709"/>
            <a:ext cx="8415212" cy="1737147"/>
          </a:xfrm>
          <a:custGeom>
            <a:avLst/>
            <a:gdLst>
              <a:gd name="connsiteX0" fmla="*/ 0 w 8415212"/>
              <a:gd name="connsiteY0" fmla="*/ 214357 h 1286118"/>
              <a:gd name="connsiteX1" fmla="*/ 214357 w 8415212"/>
              <a:gd name="connsiteY1" fmla="*/ 0 h 1286118"/>
              <a:gd name="connsiteX2" fmla="*/ 1402535 w 8415212"/>
              <a:gd name="connsiteY2" fmla="*/ 0 h 1286118"/>
              <a:gd name="connsiteX3" fmla="*/ 3211918 w 8415212"/>
              <a:gd name="connsiteY3" fmla="*/ -451029 h 1286118"/>
              <a:gd name="connsiteX4" fmla="*/ 3506338 w 8415212"/>
              <a:gd name="connsiteY4" fmla="*/ 0 h 1286118"/>
              <a:gd name="connsiteX5" fmla="*/ 8200855 w 8415212"/>
              <a:gd name="connsiteY5" fmla="*/ 0 h 1286118"/>
              <a:gd name="connsiteX6" fmla="*/ 8415212 w 8415212"/>
              <a:gd name="connsiteY6" fmla="*/ 214357 h 1286118"/>
              <a:gd name="connsiteX7" fmla="*/ 8415212 w 8415212"/>
              <a:gd name="connsiteY7" fmla="*/ 214353 h 1286118"/>
              <a:gd name="connsiteX8" fmla="*/ 8415212 w 8415212"/>
              <a:gd name="connsiteY8" fmla="*/ 214353 h 1286118"/>
              <a:gd name="connsiteX9" fmla="*/ 8415212 w 8415212"/>
              <a:gd name="connsiteY9" fmla="*/ 535883 h 1286118"/>
              <a:gd name="connsiteX10" fmla="*/ 8415212 w 8415212"/>
              <a:gd name="connsiteY10" fmla="*/ 1071761 h 1286118"/>
              <a:gd name="connsiteX11" fmla="*/ 8200855 w 8415212"/>
              <a:gd name="connsiteY11" fmla="*/ 1286118 h 1286118"/>
              <a:gd name="connsiteX12" fmla="*/ 3506338 w 8415212"/>
              <a:gd name="connsiteY12" fmla="*/ 1286118 h 1286118"/>
              <a:gd name="connsiteX13" fmla="*/ 1402535 w 8415212"/>
              <a:gd name="connsiteY13" fmla="*/ 1286118 h 1286118"/>
              <a:gd name="connsiteX14" fmla="*/ 1402535 w 8415212"/>
              <a:gd name="connsiteY14" fmla="*/ 1286118 h 1286118"/>
              <a:gd name="connsiteX15" fmla="*/ 214357 w 8415212"/>
              <a:gd name="connsiteY15" fmla="*/ 1286118 h 1286118"/>
              <a:gd name="connsiteX16" fmla="*/ 0 w 8415212"/>
              <a:gd name="connsiteY16" fmla="*/ 1071761 h 1286118"/>
              <a:gd name="connsiteX17" fmla="*/ 0 w 8415212"/>
              <a:gd name="connsiteY17" fmla="*/ 535883 h 1286118"/>
              <a:gd name="connsiteX18" fmla="*/ 0 w 8415212"/>
              <a:gd name="connsiteY18" fmla="*/ 214353 h 1286118"/>
              <a:gd name="connsiteX19" fmla="*/ 0 w 8415212"/>
              <a:gd name="connsiteY19" fmla="*/ 214353 h 1286118"/>
              <a:gd name="connsiteX20" fmla="*/ 0 w 8415212"/>
              <a:gd name="connsiteY20" fmla="*/ 214357 h 1286118"/>
              <a:gd name="connsiteX0" fmla="*/ 0 w 8415212"/>
              <a:gd name="connsiteY0" fmla="*/ 665386 h 1737147"/>
              <a:gd name="connsiteX1" fmla="*/ 214357 w 8415212"/>
              <a:gd name="connsiteY1" fmla="*/ 451029 h 1737147"/>
              <a:gd name="connsiteX2" fmla="*/ 3067212 w 8415212"/>
              <a:gd name="connsiteY2" fmla="*/ 474475 h 1737147"/>
              <a:gd name="connsiteX3" fmla="*/ 3211918 w 8415212"/>
              <a:gd name="connsiteY3" fmla="*/ 0 h 1737147"/>
              <a:gd name="connsiteX4" fmla="*/ 3506338 w 8415212"/>
              <a:gd name="connsiteY4" fmla="*/ 451029 h 1737147"/>
              <a:gd name="connsiteX5" fmla="*/ 8200855 w 8415212"/>
              <a:gd name="connsiteY5" fmla="*/ 451029 h 1737147"/>
              <a:gd name="connsiteX6" fmla="*/ 8415212 w 8415212"/>
              <a:gd name="connsiteY6" fmla="*/ 665386 h 1737147"/>
              <a:gd name="connsiteX7" fmla="*/ 8415212 w 8415212"/>
              <a:gd name="connsiteY7" fmla="*/ 665382 h 1737147"/>
              <a:gd name="connsiteX8" fmla="*/ 8415212 w 8415212"/>
              <a:gd name="connsiteY8" fmla="*/ 665382 h 1737147"/>
              <a:gd name="connsiteX9" fmla="*/ 8415212 w 8415212"/>
              <a:gd name="connsiteY9" fmla="*/ 986912 h 1737147"/>
              <a:gd name="connsiteX10" fmla="*/ 8415212 w 8415212"/>
              <a:gd name="connsiteY10" fmla="*/ 1522790 h 1737147"/>
              <a:gd name="connsiteX11" fmla="*/ 8200855 w 8415212"/>
              <a:gd name="connsiteY11" fmla="*/ 1737147 h 1737147"/>
              <a:gd name="connsiteX12" fmla="*/ 3506338 w 8415212"/>
              <a:gd name="connsiteY12" fmla="*/ 1737147 h 1737147"/>
              <a:gd name="connsiteX13" fmla="*/ 1402535 w 8415212"/>
              <a:gd name="connsiteY13" fmla="*/ 1737147 h 1737147"/>
              <a:gd name="connsiteX14" fmla="*/ 1402535 w 8415212"/>
              <a:gd name="connsiteY14" fmla="*/ 1737147 h 1737147"/>
              <a:gd name="connsiteX15" fmla="*/ 214357 w 8415212"/>
              <a:gd name="connsiteY15" fmla="*/ 1737147 h 1737147"/>
              <a:gd name="connsiteX16" fmla="*/ 0 w 8415212"/>
              <a:gd name="connsiteY16" fmla="*/ 1522790 h 1737147"/>
              <a:gd name="connsiteX17" fmla="*/ 0 w 8415212"/>
              <a:gd name="connsiteY17" fmla="*/ 986912 h 1737147"/>
              <a:gd name="connsiteX18" fmla="*/ 0 w 8415212"/>
              <a:gd name="connsiteY18" fmla="*/ 665382 h 1737147"/>
              <a:gd name="connsiteX19" fmla="*/ 0 w 8415212"/>
              <a:gd name="connsiteY19" fmla="*/ 665382 h 1737147"/>
              <a:gd name="connsiteX20" fmla="*/ 0 w 8415212"/>
              <a:gd name="connsiteY20" fmla="*/ 665386 h 17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212" h="1737147">
                <a:moveTo>
                  <a:pt x="0" y="665386"/>
                </a:moveTo>
                <a:cubicBezTo>
                  <a:pt x="0" y="547000"/>
                  <a:pt x="95971" y="451029"/>
                  <a:pt x="214357" y="451029"/>
                </a:cubicBezTo>
                <a:lnTo>
                  <a:pt x="3067212" y="474475"/>
                </a:lnTo>
                <a:lnTo>
                  <a:pt x="3211918" y="0"/>
                </a:lnTo>
                <a:lnTo>
                  <a:pt x="3506338" y="451029"/>
                </a:lnTo>
                <a:lnTo>
                  <a:pt x="8200855" y="451029"/>
                </a:lnTo>
                <a:cubicBezTo>
                  <a:pt x="8319241" y="451029"/>
                  <a:pt x="8415212" y="547000"/>
                  <a:pt x="8415212" y="665386"/>
                </a:cubicBezTo>
                <a:lnTo>
                  <a:pt x="8415212" y="665382"/>
                </a:lnTo>
                <a:lnTo>
                  <a:pt x="8415212" y="665382"/>
                </a:lnTo>
                <a:lnTo>
                  <a:pt x="8415212" y="986912"/>
                </a:lnTo>
                <a:lnTo>
                  <a:pt x="8415212" y="1522790"/>
                </a:lnTo>
                <a:cubicBezTo>
                  <a:pt x="8415212" y="1641176"/>
                  <a:pt x="8319241" y="1737147"/>
                  <a:pt x="8200855" y="1737147"/>
                </a:cubicBezTo>
                <a:lnTo>
                  <a:pt x="3506338" y="1737147"/>
                </a:lnTo>
                <a:lnTo>
                  <a:pt x="1402535" y="1737147"/>
                </a:lnTo>
                <a:lnTo>
                  <a:pt x="1402535" y="1737147"/>
                </a:lnTo>
                <a:lnTo>
                  <a:pt x="214357" y="1737147"/>
                </a:lnTo>
                <a:cubicBezTo>
                  <a:pt x="95971" y="1737147"/>
                  <a:pt x="0" y="1641176"/>
                  <a:pt x="0" y="1522790"/>
                </a:cubicBezTo>
                <a:lnTo>
                  <a:pt x="0" y="986912"/>
                </a:lnTo>
                <a:lnTo>
                  <a:pt x="0" y="665382"/>
                </a:lnTo>
                <a:lnTo>
                  <a:pt x="0" y="665382"/>
                </a:lnTo>
                <a:lnTo>
                  <a:pt x="0" y="665386"/>
                </a:lnTo>
                <a:close/>
              </a:path>
            </a:pathLst>
          </a:cu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04" name="Rectangle 103">
            <a:extLst>
              <a:ext uri="{FF2B5EF4-FFF2-40B4-BE49-F238E27FC236}">
                <a16:creationId xmlns:a16="http://schemas.microsoft.com/office/drawing/2014/main" id="{66CF5278-51AA-4F0C-BA6C-D7E5DD6E03FC}"/>
              </a:ext>
            </a:extLst>
          </p:cNvPr>
          <p:cNvSpPr/>
          <p:nvPr/>
        </p:nvSpPr>
        <p:spPr bwMode="auto">
          <a:xfrm>
            <a:off x="1152769" y="1279769"/>
            <a:ext cx="2286428" cy="3077796"/>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2" name="Title 1">
            <a:extLst>
              <a:ext uri="{FF2B5EF4-FFF2-40B4-BE49-F238E27FC236}">
                <a16:creationId xmlns:a16="http://schemas.microsoft.com/office/drawing/2014/main" id="{52DE463C-9D3D-4093-A033-6029DD777F09}"/>
              </a:ext>
            </a:extLst>
          </p:cNvPr>
          <p:cNvSpPr>
            <a:spLocks noGrp="1"/>
          </p:cNvSpPr>
          <p:nvPr>
            <p:ph type="title"/>
          </p:nvPr>
        </p:nvSpPr>
        <p:spPr/>
        <p:txBody>
          <a:bodyPr/>
          <a:lstStyle/>
          <a:p>
            <a:r>
              <a:rPr lang="en-US" dirty="0"/>
              <a:t>V&amp;V of AI/ML: Machine Learning Simplified View</a:t>
            </a:r>
          </a:p>
        </p:txBody>
      </p:sp>
      <p:sp>
        <p:nvSpPr>
          <p:cNvPr id="4" name="Rectangle: Rounded Corners 3">
            <a:extLst>
              <a:ext uri="{FF2B5EF4-FFF2-40B4-BE49-F238E27FC236}">
                <a16:creationId xmlns:a16="http://schemas.microsoft.com/office/drawing/2014/main" id="{73C3596C-83EB-4074-A75B-E2003C38AB09}"/>
              </a:ext>
            </a:extLst>
          </p:cNvPr>
          <p:cNvSpPr/>
          <p:nvPr/>
        </p:nvSpPr>
        <p:spPr bwMode="auto">
          <a:xfrm>
            <a:off x="4243754" y="1295400"/>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5" name="Rectangle: Rounded Corners 4">
            <a:extLst>
              <a:ext uri="{FF2B5EF4-FFF2-40B4-BE49-F238E27FC236}">
                <a16:creationId xmlns:a16="http://schemas.microsoft.com/office/drawing/2014/main" id="{0716BFF9-9F96-4676-BAA4-F4317B7CDF19}"/>
              </a:ext>
            </a:extLst>
          </p:cNvPr>
          <p:cNvSpPr/>
          <p:nvPr/>
        </p:nvSpPr>
        <p:spPr bwMode="auto">
          <a:xfrm>
            <a:off x="4239846" y="2010508"/>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6" name="Rectangle: Rounded Corners 5">
            <a:extLst>
              <a:ext uri="{FF2B5EF4-FFF2-40B4-BE49-F238E27FC236}">
                <a16:creationId xmlns:a16="http://schemas.microsoft.com/office/drawing/2014/main" id="{06689D4F-6BBA-43F9-9A5F-9797826FFF26}"/>
              </a:ext>
            </a:extLst>
          </p:cNvPr>
          <p:cNvSpPr/>
          <p:nvPr/>
        </p:nvSpPr>
        <p:spPr bwMode="auto">
          <a:xfrm>
            <a:off x="4243754" y="2749062"/>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7" name="Rectangle: Rounded Corners 6">
            <a:extLst>
              <a:ext uri="{FF2B5EF4-FFF2-40B4-BE49-F238E27FC236}">
                <a16:creationId xmlns:a16="http://schemas.microsoft.com/office/drawing/2014/main" id="{A953B550-12D7-482D-ACFA-0CA83E8B7DE8}"/>
              </a:ext>
            </a:extLst>
          </p:cNvPr>
          <p:cNvSpPr/>
          <p:nvPr/>
        </p:nvSpPr>
        <p:spPr bwMode="auto">
          <a:xfrm>
            <a:off x="4239846" y="3900365"/>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8" name="TextBox 7">
            <a:extLst>
              <a:ext uri="{FF2B5EF4-FFF2-40B4-BE49-F238E27FC236}">
                <a16:creationId xmlns:a16="http://schemas.microsoft.com/office/drawing/2014/main" id="{34A8C43A-E180-48BA-821E-4389A6188266}"/>
              </a:ext>
            </a:extLst>
          </p:cNvPr>
          <p:cNvSpPr txBox="1"/>
          <p:nvPr/>
        </p:nvSpPr>
        <p:spPr>
          <a:xfrm rot="5400000">
            <a:off x="4280325" y="3353259"/>
            <a:ext cx="441147" cy="400110"/>
          </a:xfrm>
          <a:prstGeom prst="rect">
            <a:avLst/>
          </a:prstGeom>
          <a:noFill/>
        </p:spPr>
        <p:txBody>
          <a:bodyPr wrap="none" rtlCol="0">
            <a:spAutoFit/>
          </a:bodyPr>
          <a:lstStyle/>
          <a:p>
            <a:r>
              <a:rPr lang="en-US" dirty="0"/>
              <a:t>…</a:t>
            </a:r>
          </a:p>
        </p:txBody>
      </p:sp>
      <p:sp>
        <p:nvSpPr>
          <p:cNvPr id="9" name="Rectangle: Rounded Corners 8">
            <a:extLst>
              <a:ext uri="{FF2B5EF4-FFF2-40B4-BE49-F238E27FC236}">
                <a16:creationId xmlns:a16="http://schemas.microsoft.com/office/drawing/2014/main" id="{129F346E-F2B7-46A7-BA68-D802B4B00137}"/>
              </a:ext>
            </a:extLst>
          </p:cNvPr>
          <p:cNvSpPr/>
          <p:nvPr/>
        </p:nvSpPr>
        <p:spPr bwMode="auto">
          <a:xfrm>
            <a:off x="5615354" y="1279769"/>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0" name="Rectangle: Rounded Corners 9">
            <a:extLst>
              <a:ext uri="{FF2B5EF4-FFF2-40B4-BE49-F238E27FC236}">
                <a16:creationId xmlns:a16="http://schemas.microsoft.com/office/drawing/2014/main" id="{08BD8139-5653-44E9-A40A-50742CDDAF58}"/>
              </a:ext>
            </a:extLst>
          </p:cNvPr>
          <p:cNvSpPr/>
          <p:nvPr/>
        </p:nvSpPr>
        <p:spPr bwMode="auto">
          <a:xfrm>
            <a:off x="5611446" y="1994877"/>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1" name="Rectangle: Rounded Corners 10">
            <a:extLst>
              <a:ext uri="{FF2B5EF4-FFF2-40B4-BE49-F238E27FC236}">
                <a16:creationId xmlns:a16="http://schemas.microsoft.com/office/drawing/2014/main" id="{9EB06ABF-8307-4B73-B3AD-E73A5BE7F629}"/>
              </a:ext>
            </a:extLst>
          </p:cNvPr>
          <p:cNvSpPr/>
          <p:nvPr/>
        </p:nvSpPr>
        <p:spPr bwMode="auto">
          <a:xfrm>
            <a:off x="5615354" y="2733431"/>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2" name="Rectangle: Rounded Corners 11">
            <a:extLst>
              <a:ext uri="{FF2B5EF4-FFF2-40B4-BE49-F238E27FC236}">
                <a16:creationId xmlns:a16="http://schemas.microsoft.com/office/drawing/2014/main" id="{A5A8B024-AF06-47AA-9EFB-53F8840E5977}"/>
              </a:ext>
            </a:extLst>
          </p:cNvPr>
          <p:cNvSpPr/>
          <p:nvPr/>
        </p:nvSpPr>
        <p:spPr bwMode="auto">
          <a:xfrm>
            <a:off x="5611446" y="3884734"/>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3" name="TextBox 12">
            <a:extLst>
              <a:ext uri="{FF2B5EF4-FFF2-40B4-BE49-F238E27FC236}">
                <a16:creationId xmlns:a16="http://schemas.microsoft.com/office/drawing/2014/main" id="{65DEE380-2997-473F-B7C5-4A575336F8BB}"/>
              </a:ext>
            </a:extLst>
          </p:cNvPr>
          <p:cNvSpPr txBox="1"/>
          <p:nvPr/>
        </p:nvSpPr>
        <p:spPr>
          <a:xfrm rot="5400000">
            <a:off x="5651925" y="3337628"/>
            <a:ext cx="441147" cy="400110"/>
          </a:xfrm>
          <a:prstGeom prst="rect">
            <a:avLst/>
          </a:prstGeom>
          <a:noFill/>
        </p:spPr>
        <p:txBody>
          <a:bodyPr wrap="none" rtlCol="0">
            <a:spAutoFit/>
          </a:bodyPr>
          <a:lstStyle/>
          <a:p>
            <a:r>
              <a:rPr lang="en-US" dirty="0"/>
              <a:t>…</a:t>
            </a:r>
          </a:p>
        </p:txBody>
      </p:sp>
      <p:sp>
        <p:nvSpPr>
          <p:cNvPr id="14" name="Rectangle: Rounded Corners 13">
            <a:extLst>
              <a:ext uri="{FF2B5EF4-FFF2-40B4-BE49-F238E27FC236}">
                <a16:creationId xmlns:a16="http://schemas.microsoft.com/office/drawing/2014/main" id="{A6EDE7BE-3D72-49CF-AAC2-E355A974FDDE}"/>
              </a:ext>
            </a:extLst>
          </p:cNvPr>
          <p:cNvSpPr/>
          <p:nvPr/>
        </p:nvSpPr>
        <p:spPr bwMode="auto">
          <a:xfrm>
            <a:off x="7391400" y="1301261"/>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5" name="Rectangle: Rounded Corners 14">
            <a:extLst>
              <a:ext uri="{FF2B5EF4-FFF2-40B4-BE49-F238E27FC236}">
                <a16:creationId xmlns:a16="http://schemas.microsoft.com/office/drawing/2014/main" id="{8E09ECC2-F7E9-41AE-933B-EC9C5CEF2A03}"/>
              </a:ext>
            </a:extLst>
          </p:cNvPr>
          <p:cNvSpPr/>
          <p:nvPr/>
        </p:nvSpPr>
        <p:spPr bwMode="auto">
          <a:xfrm>
            <a:off x="7387492" y="2016369"/>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6" name="Rectangle: Rounded Corners 15">
            <a:extLst>
              <a:ext uri="{FF2B5EF4-FFF2-40B4-BE49-F238E27FC236}">
                <a16:creationId xmlns:a16="http://schemas.microsoft.com/office/drawing/2014/main" id="{8E65D214-8472-462D-AF03-72271EFE6B93}"/>
              </a:ext>
            </a:extLst>
          </p:cNvPr>
          <p:cNvSpPr/>
          <p:nvPr/>
        </p:nvSpPr>
        <p:spPr bwMode="auto">
          <a:xfrm>
            <a:off x="7391400" y="2754923"/>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7" name="Rectangle: Rounded Corners 16">
            <a:extLst>
              <a:ext uri="{FF2B5EF4-FFF2-40B4-BE49-F238E27FC236}">
                <a16:creationId xmlns:a16="http://schemas.microsoft.com/office/drawing/2014/main" id="{D556FAE7-26C8-4038-BC82-2CE75646556A}"/>
              </a:ext>
            </a:extLst>
          </p:cNvPr>
          <p:cNvSpPr/>
          <p:nvPr/>
        </p:nvSpPr>
        <p:spPr bwMode="auto">
          <a:xfrm>
            <a:off x="7387492" y="3906226"/>
            <a:ext cx="457200" cy="457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8" name="TextBox 17">
            <a:extLst>
              <a:ext uri="{FF2B5EF4-FFF2-40B4-BE49-F238E27FC236}">
                <a16:creationId xmlns:a16="http://schemas.microsoft.com/office/drawing/2014/main" id="{185E0CF6-6EBF-41D5-803E-F3A5F1548FF5}"/>
              </a:ext>
            </a:extLst>
          </p:cNvPr>
          <p:cNvSpPr txBox="1"/>
          <p:nvPr/>
        </p:nvSpPr>
        <p:spPr>
          <a:xfrm rot="5400000">
            <a:off x="7427971" y="3359120"/>
            <a:ext cx="441147" cy="400110"/>
          </a:xfrm>
          <a:prstGeom prst="rect">
            <a:avLst/>
          </a:prstGeom>
          <a:noFill/>
        </p:spPr>
        <p:txBody>
          <a:bodyPr wrap="none" rtlCol="0">
            <a:spAutoFit/>
          </a:bodyPr>
          <a:lstStyle/>
          <a:p>
            <a:r>
              <a:rPr lang="en-US" dirty="0"/>
              <a:t>…</a:t>
            </a:r>
          </a:p>
        </p:txBody>
      </p:sp>
      <p:sp>
        <p:nvSpPr>
          <p:cNvPr id="19" name="TextBox 18">
            <a:extLst>
              <a:ext uri="{FF2B5EF4-FFF2-40B4-BE49-F238E27FC236}">
                <a16:creationId xmlns:a16="http://schemas.microsoft.com/office/drawing/2014/main" id="{5ABAA969-ED88-4170-A5F5-828904AE87DA}"/>
              </a:ext>
            </a:extLst>
          </p:cNvPr>
          <p:cNvSpPr txBox="1"/>
          <p:nvPr/>
        </p:nvSpPr>
        <p:spPr>
          <a:xfrm>
            <a:off x="6485237" y="3742532"/>
            <a:ext cx="441147" cy="400110"/>
          </a:xfrm>
          <a:prstGeom prst="rect">
            <a:avLst/>
          </a:prstGeom>
          <a:noFill/>
        </p:spPr>
        <p:txBody>
          <a:bodyPr wrap="none" rtlCol="0">
            <a:spAutoFit/>
          </a:bodyPr>
          <a:lstStyle/>
          <a:p>
            <a:r>
              <a:rPr lang="en-US" dirty="0"/>
              <a:t>…</a:t>
            </a:r>
          </a:p>
        </p:txBody>
      </p:sp>
      <p:cxnSp>
        <p:nvCxnSpPr>
          <p:cNvPr id="21" name="Straight Arrow Connector 20">
            <a:extLst>
              <a:ext uri="{FF2B5EF4-FFF2-40B4-BE49-F238E27FC236}">
                <a16:creationId xmlns:a16="http://schemas.microsoft.com/office/drawing/2014/main" id="{FCC77094-6A03-4210-8242-199456A8DF8E}"/>
              </a:ext>
            </a:extLst>
          </p:cNvPr>
          <p:cNvCxnSpPr>
            <a:stCxn id="4" idx="3"/>
            <a:endCxn id="9" idx="1"/>
          </p:cNvCxnSpPr>
          <p:nvPr/>
        </p:nvCxnSpPr>
        <p:spPr bwMode="auto">
          <a:xfrm flipV="1">
            <a:off x="4700954" y="1508369"/>
            <a:ext cx="914400" cy="1563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10E86AF9-D2DC-4166-9A23-CC37B68C4787}"/>
              </a:ext>
            </a:extLst>
          </p:cNvPr>
          <p:cNvCxnSpPr>
            <a:stCxn id="4" idx="3"/>
            <a:endCxn id="10" idx="1"/>
          </p:cNvCxnSpPr>
          <p:nvPr/>
        </p:nvCxnSpPr>
        <p:spPr bwMode="auto">
          <a:xfrm>
            <a:off x="4700954" y="1524000"/>
            <a:ext cx="910492" cy="699477"/>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A68F3A58-CBD8-4225-A48C-ACC95C7C5957}"/>
              </a:ext>
            </a:extLst>
          </p:cNvPr>
          <p:cNvCxnSpPr>
            <a:stCxn id="4" idx="3"/>
            <a:endCxn id="11" idx="1"/>
          </p:cNvCxnSpPr>
          <p:nvPr/>
        </p:nvCxnSpPr>
        <p:spPr bwMode="auto">
          <a:xfrm>
            <a:off x="4700954" y="1524000"/>
            <a:ext cx="914400" cy="143803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71BEC148-F3F3-4EC2-836D-69A3C2E97B35}"/>
              </a:ext>
            </a:extLst>
          </p:cNvPr>
          <p:cNvCxnSpPr>
            <a:stCxn id="4" idx="3"/>
            <a:endCxn id="12" idx="1"/>
          </p:cNvCxnSpPr>
          <p:nvPr/>
        </p:nvCxnSpPr>
        <p:spPr bwMode="auto">
          <a:xfrm>
            <a:off x="4700954" y="1524000"/>
            <a:ext cx="910492" cy="2589334"/>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BF7D6E36-975B-41E1-A35B-850DDC867320}"/>
              </a:ext>
            </a:extLst>
          </p:cNvPr>
          <p:cNvCxnSpPr>
            <a:stCxn id="5" idx="3"/>
            <a:endCxn id="9" idx="1"/>
          </p:cNvCxnSpPr>
          <p:nvPr/>
        </p:nvCxnSpPr>
        <p:spPr bwMode="auto">
          <a:xfrm flipV="1">
            <a:off x="4697046" y="1508369"/>
            <a:ext cx="918308" cy="730739"/>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DB93A176-E3B7-41B0-ABDC-057E6295A5B1}"/>
              </a:ext>
            </a:extLst>
          </p:cNvPr>
          <p:cNvCxnSpPr>
            <a:stCxn id="5" idx="3"/>
            <a:endCxn id="10" idx="1"/>
          </p:cNvCxnSpPr>
          <p:nvPr/>
        </p:nvCxnSpPr>
        <p:spPr bwMode="auto">
          <a:xfrm flipV="1">
            <a:off x="4697046" y="2223477"/>
            <a:ext cx="914400" cy="1563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BDEAB190-5D03-4834-8AC5-2145457535DE}"/>
              </a:ext>
            </a:extLst>
          </p:cNvPr>
          <p:cNvCxnSpPr>
            <a:stCxn id="5" idx="3"/>
            <a:endCxn id="11" idx="1"/>
          </p:cNvCxnSpPr>
          <p:nvPr/>
        </p:nvCxnSpPr>
        <p:spPr bwMode="auto">
          <a:xfrm>
            <a:off x="4697046" y="2239108"/>
            <a:ext cx="918308" cy="722923"/>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3F800442-E98A-4659-9139-5319ABBF2596}"/>
              </a:ext>
            </a:extLst>
          </p:cNvPr>
          <p:cNvCxnSpPr>
            <a:stCxn id="5" idx="3"/>
            <a:endCxn id="12" idx="1"/>
          </p:cNvCxnSpPr>
          <p:nvPr/>
        </p:nvCxnSpPr>
        <p:spPr bwMode="auto">
          <a:xfrm>
            <a:off x="4697046" y="2239108"/>
            <a:ext cx="914400" cy="1874226"/>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921417C7-44EA-466E-BD4F-D96513211091}"/>
              </a:ext>
            </a:extLst>
          </p:cNvPr>
          <p:cNvCxnSpPr>
            <a:cxnSpLocks/>
            <a:stCxn id="6" idx="3"/>
            <a:endCxn id="9" idx="1"/>
          </p:cNvCxnSpPr>
          <p:nvPr/>
        </p:nvCxnSpPr>
        <p:spPr bwMode="auto">
          <a:xfrm flipV="1">
            <a:off x="4700954" y="1508369"/>
            <a:ext cx="914400" cy="1469293"/>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B146DFC7-6825-42FA-8C9D-46B1276482F4}"/>
              </a:ext>
            </a:extLst>
          </p:cNvPr>
          <p:cNvCxnSpPr>
            <a:stCxn id="6" idx="3"/>
            <a:endCxn id="10" idx="1"/>
          </p:cNvCxnSpPr>
          <p:nvPr/>
        </p:nvCxnSpPr>
        <p:spPr bwMode="auto">
          <a:xfrm flipV="1">
            <a:off x="4700954" y="2223477"/>
            <a:ext cx="910492" cy="754185"/>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987989A1-D59D-49CF-8AC4-603B688C192B}"/>
              </a:ext>
            </a:extLst>
          </p:cNvPr>
          <p:cNvCxnSpPr>
            <a:stCxn id="6" idx="3"/>
            <a:endCxn id="11" idx="1"/>
          </p:cNvCxnSpPr>
          <p:nvPr/>
        </p:nvCxnSpPr>
        <p:spPr bwMode="auto">
          <a:xfrm flipV="1">
            <a:off x="4700954" y="2962031"/>
            <a:ext cx="914400" cy="1563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96D4D549-1C54-4629-888C-9DC5CAC6C603}"/>
              </a:ext>
            </a:extLst>
          </p:cNvPr>
          <p:cNvCxnSpPr>
            <a:stCxn id="6" idx="3"/>
            <a:endCxn id="12" idx="1"/>
          </p:cNvCxnSpPr>
          <p:nvPr/>
        </p:nvCxnSpPr>
        <p:spPr bwMode="auto">
          <a:xfrm>
            <a:off x="4700954" y="2977662"/>
            <a:ext cx="910492" cy="1135672"/>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3290264-02BA-455D-8353-CD772B6E8F87}"/>
              </a:ext>
            </a:extLst>
          </p:cNvPr>
          <p:cNvCxnSpPr>
            <a:stCxn id="7" idx="3"/>
            <a:endCxn id="12" idx="1"/>
          </p:cNvCxnSpPr>
          <p:nvPr/>
        </p:nvCxnSpPr>
        <p:spPr bwMode="auto">
          <a:xfrm flipV="1">
            <a:off x="4697046" y="4113334"/>
            <a:ext cx="914400" cy="1563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0C99D2A8-0BB5-4116-B956-1A77EA48E112}"/>
              </a:ext>
            </a:extLst>
          </p:cNvPr>
          <p:cNvCxnSpPr>
            <a:stCxn id="7" idx="3"/>
            <a:endCxn id="11" idx="1"/>
          </p:cNvCxnSpPr>
          <p:nvPr/>
        </p:nvCxnSpPr>
        <p:spPr bwMode="auto">
          <a:xfrm flipV="1">
            <a:off x="4697046" y="2962031"/>
            <a:ext cx="918308" cy="1166934"/>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46E4D4E1-3861-415E-84C0-228402E23C21}"/>
              </a:ext>
            </a:extLst>
          </p:cNvPr>
          <p:cNvCxnSpPr>
            <a:stCxn id="7" idx="3"/>
            <a:endCxn id="10" idx="1"/>
          </p:cNvCxnSpPr>
          <p:nvPr/>
        </p:nvCxnSpPr>
        <p:spPr bwMode="auto">
          <a:xfrm flipV="1">
            <a:off x="4697046" y="2223477"/>
            <a:ext cx="914400" cy="1905488"/>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C5AA18E6-2DD7-4FC7-AB8A-ACA3C8BE2FA7}"/>
              </a:ext>
            </a:extLst>
          </p:cNvPr>
          <p:cNvCxnSpPr>
            <a:stCxn id="7" idx="3"/>
            <a:endCxn id="9" idx="1"/>
          </p:cNvCxnSpPr>
          <p:nvPr/>
        </p:nvCxnSpPr>
        <p:spPr bwMode="auto">
          <a:xfrm flipV="1">
            <a:off x="4697046" y="1508369"/>
            <a:ext cx="918308" cy="2620596"/>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A6ED76D7-B28E-46FE-AA5E-A315A2EB6996}"/>
              </a:ext>
            </a:extLst>
          </p:cNvPr>
          <p:cNvCxnSpPr>
            <a:stCxn id="9" idx="3"/>
            <a:endCxn id="14" idx="1"/>
          </p:cNvCxnSpPr>
          <p:nvPr/>
        </p:nvCxnSpPr>
        <p:spPr bwMode="auto">
          <a:xfrm>
            <a:off x="6072554" y="1508369"/>
            <a:ext cx="1318846" cy="21492"/>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D8481E5E-AEA3-426C-9519-B9BCA136285E}"/>
              </a:ext>
            </a:extLst>
          </p:cNvPr>
          <p:cNvCxnSpPr>
            <a:cxnSpLocks/>
            <a:stCxn id="9" idx="3"/>
            <a:endCxn id="15" idx="1"/>
          </p:cNvCxnSpPr>
          <p:nvPr/>
        </p:nvCxnSpPr>
        <p:spPr bwMode="auto">
          <a:xfrm>
            <a:off x="6072554" y="1508369"/>
            <a:ext cx="1314938" cy="736600"/>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F2B571B8-4C75-4A9C-B941-C7A8EC3AA055}"/>
              </a:ext>
            </a:extLst>
          </p:cNvPr>
          <p:cNvCxnSpPr>
            <a:stCxn id="9" idx="3"/>
            <a:endCxn id="16" idx="1"/>
          </p:cNvCxnSpPr>
          <p:nvPr/>
        </p:nvCxnSpPr>
        <p:spPr bwMode="auto">
          <a:xfrm>
            <a:off x="6072554" y="1508369"/>
            <a:ext cx="1318846" cy="1475154"/>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2939D23D-B631-4032-A216-D5A8BAC8E41B}"/>
              </a:ext>
            </a:extLst>
          </p:cNvPr>
          <p:cNvCxnSpPr>
            <a:stCxn id="9" idx="3"/>
            <a:endCxn id="17" idx="1"/>
          </p:cNvCxnSpPr>
          <p:nvPr/>
        </p:nvCxnSpPr>
        <p:spPr bwMode="auto">
          <a:xfrm>
            <a:off x="6072554" y="1508369"/>
            <a:ext cx="1314938" cy="2626457"/>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606955A2-A623-4B45-9807-FEAC5BAD6C66}"/>
              </a:ext>
            </a:extLst>
          </p:cNvPr>
          <p:cNvCxnSpPr>
            <a:stCxn id="10" idx="3"/>
            <a:endCxn id="14" idx="1"/>
          </p:cNvCxnSpPr>
          <p:nvPr/>
        </p:nvCxnSpPr>
        <p:spPr bwMode="auto">
          <a:xfrm flipV="1">
            <a:off x="6068646" y="1529861"/>
            <a:ext cx="1322754" cy="693616"/>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96E7C8E6-B2C2-422B-8351-8D60E2C08EDA}"/>
              </a:ext>
            </a:extLst>
          </p:cNvPr>
          <p:cNvCxnSpPr>
            <a:stCxn id="10" idx="3"/>
            <a:endCxn id="15" idx="1"/>
          </p:cNvCxnSpPr>
          <p:nvPr/>
        </p:nvCxnSpPr>
        <p:spPr bwMode="auto">
          <a:xfrm>
            <a:off x="6068646" y="2223477"/>
            <a:ext cx="1318846" cy="21492"/>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67" name="Straight Arrow Connector 66">
            <a:extLst>
              <a:ext uri="{FF2B5EF4-FFF2-40B4-BE49-F238E27FC236}">
                <a16:creationId xmlns:a16="http://schemas.microsoft.com/office/drawing/2014/main" id="{8AFC2C13-B91D-403E-92BD-2408AC259C74}"/>
              </a:ext>
            </a:extLst>
          </p:cNvPr>
          <p:cNvCxnSpPr>
            <a:stCxn id="10" idx="3"/>
            <a:endCxn id="16" idx="1"/>
          </p:cNvCxnSpPr>
          <p:nvPr/>
        </p:nvCxnSpPr>
        <p:spPr bwMode="auto">
          <a:xfrm>
            <a:off x="6068646" y="2223477"/>
            <a:ext cx="1322754" cy="760046"/>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024A8B83-CE84-4C52-A818-B790DC394A51}"/>
              </a:ext>
            </a:extLst>
          </p:cNvPr>
          <p:cNvCxnSpPr>
            <a:stCxn id="10" idx="3"/>
            <a:endCxn id="17" idx="1"/>
          </p:cNvCxnSpPr>
          <p:nvPr/>
        </p:nvCxnSpPr>
        <p:spPr bwMode="auto">
          <a:xfrm>
            <a:off x="6068646" y="2223477"/>
            <a:ext cx="1318846" cy="1911349"/>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D0C155EB-4630-4165-9A62-C18839EDB94F}"/>
              </a:ext>
            </a:extLst>
          </p:cNvPr>
          <p:cNvCxnSpPr>
            <a:stCxn id="11" idx="3"/>
            <a:endCxn id="14" idx="1"/>
          </p:cNvCxnSpPr>
          <p:nvPr/>
        </p:nvCxnSpPr>
        <p:spPr bwMode="auto">
          <a:xfrm flipV="1">
            <a:off x="6072554" y="1529861"/>
            <a:ext cx="1318846" cy="1432170"/>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9026966B-3B73-471D-A9BD-BB9887F4DFA6}"/>
              </a:ext>
            </a:extLst>
          </p:cNvPr>
          <p:cNvCxnSpPr>
            <a:stCxn id="11" idx="3"/>
            <a:endCxn id="15" idx="1"/>
          </p:cNvCxnSpPr>
          <p:nvPr/>
        </p:nvCxnSpPr>
        <p:spPr bwMode="auto">
          <a:xfrm flipV="1">
            <a:off x="6072554" y="2244969"/>
            <a:ext cx="1314938" cy="717062"/>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D8F52D3B-1BB8-4DD3-ADF8-E09972EDBC1C}"/>
              </a:ext>
            </a:extLst>
          </p:cNvPr>
          <p:cNvCxnSpPr>
            <a:stCxn id="11" idx="3"/>
            <a:endCxn id="16" idx="1"/>
          </p:cNvCxnSpPr>
          <p:nvPr/>
        </p:nvCxnSpPr>
        <p:spPr bwMode="auto">
          <a:xfrm>
            <a:off x="6072554" y="2962031"/>
            <a:ext cx="1318846" cy="21492"/>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67B182AF-5414-4152-8F5C-DAFBCB894750}"/>
              </a:ext>
            </a:extLst>
          </p:cNvPr>
          <p:cNvCxnSpPr>
            <a:stCxn id="11" idx="3"/>
            <a:endCxn id="17" idx="1"/>
          </p:cNvCxnSpPr>
          <p:nvPr/>
        </p:nvCxnSpPr>
        <p:spPr bwMode="auto">
          <a:xfrm>
            <a:off x="6072554" y="2962031"/>
            <a:ext cx="1314938" cy="1172795"/>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79" name="Straight Arrow Connector 78">
            <a:extLst>
              <a:ext uri="{FF2B5EF4-FFF2-40B4-BE49-F238E27FC236}">
                <a16:creationId xmlns:a16="http://schemas.microsoft.com/office/drawing/2014/main" id="{A0752C47-5F32-4FF8-9145-5CD0212C4E47}"/>
              </a:ext>
            </a:extLst>
          </p:cNvPr>
          <p:cNvCxnSpPr>
            <a:stCxn id="12" idx="3"/>
            <a:endCxn id="14" idx="1"/>
          </p:cNvCxnSpPr>
          <p:nvPr/>
        </p:nvCxnSpPr>
        <p:spPr bwMode="auto">
          <a:xfrm flipV="1">
            <a:off x="6068646" y="1529861"/>
            <a:ext cx="1322754" cy="2583473"/>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6FCE3DAC-3C70-4809-A596-A4ADBC9F0007}"/>
              </a:ext>
            </a:extLst>
          </p:cNvPr>
          <p:cNvCxnSpPr>
            <a:stCxn id="12" idx="3"/>
            <a:endCxn id="15" idx="1"/>
          </p:cNvCxnSpPr>
          <p:nvPr/>
        </p:nvCxnSpPr>
        <p:spPr bwMode="auto">
          <a:xfrm flipV="1">
            <a:off x="6068646" y="2244969"/>
            <a:ext cx="1318846" cy="1868365"/>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83" name="Straight Arrow Connector 82">
            <a:extLst>
              <a:ext uri="{FF2B5EF4-FFF2-40B4-BE49-F238E27FC236}">
                <a16:creationId xmlns:a16="http://schemas.microsoft.com/office/drawing/2014/main" id="{82223553-126B-45B2-87A9-8161ACE7EAEF}"/>
              </a:ext>
            </a:extLst>
          </p:cNvPr>
          <p:cNvCxnSpPr>
            <a:stCxn id="12" idx="3"/>
            <a:endCxn id="16" idx="1"/>
          </p:cNvCxnSpPr>
          <p:nvPr/>
        </p:nvCxnSpPr>
        <p:spPr bwMode="auto">
          <a:xfrm flipV="1">
            <a:off x="6068646" y="2983523"/>
            <a:ext cx="1322754" cy="112981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85" name="Straight Arrow Connector 84">
            <a:extLst>
              <a:ext uri="{FF2B5EF4-FFF2-40B4-BE49-F238E27FC236}">
                <a16:creationId xmlns:a16="http://schemas.microsoft.com/office/drawing/2014/main" id="{C02E9515-E59D-4401-85A1-FD0C06BA5C7F}"/>
              </a:ext>
            </a:extLst>
          </p:cNvPr>
          <p:cNvCxnSpPr>
            <a:endCxn id="17" idx="1"/>
          </p:cNvCxnSpPr>
          <p:nvPr/>
        </p:nvCxnSpPr>
        <p:spPr bwMode="auto">
          <a:xfrm>
            <a:off x="6125735" y="4128965"/>
            <a:ext cx="1261757" cy="586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89" name="Straight Arrow Connector 88">
            <a:extLst>
              <a:ext uri="{FF2B5EF4-FFF2-40B4-BE49-F238E27FC236}">
                <a16:creationId xmlns:a16="http://schemas.microsoft.com/office/drawing/2014/main" id="{91E1D1AF-5261-43FA-97FA-9555B03EE61F}"/>
              </a:ext>
            </a:extLst>
          </p:cNvPr>
          <p:cNvCxnSpPr>
            <a:stCxn id="14" idx="3"/>
          </p:cNvCxnSpPr>
          <p:nvPr/>
        </p:nvCxnSpPr>
        <p:spPr bwMode="auto">
          <a:xfrm flipV="1">
            <a:off x="7848600" y="1524000"/>
            <a:ext cx="814754" cy="586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BACC143C-4FBE-4AF8-87E2-2F90BBA7397C}"/>
              </a:ext>
            </a:extLst>
          </p:cNvPr>
          <p:cNvCxnSpPr>
            <a:stCxn id="15" idx="3"/>
          </p:cNvCxnSpPr>
          <p:nvPr/>
        </p:nvCxnSpPr>
        <p:spPr bwMode="auto">
          <a:xfrm>
            <a:off x="7844692" y="2244969"/>
            <a:ext cx="861646" cy="977"/>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6A6FEB63-3804-4B7A-B45A-AEE2A8C60047}"/>
              </a:ext>
            </a:extLst>
          </p:cNvPr>
          <p:cNvCxnSpPr>
            <a:stCxn id="16" idx="3"/>
          </p:cNvCxnSpPr>
          <p:nvPr/>
        </p:nvCxnSpPr>
        <p:spPr bwMode="auto">
          <a:xfrm flipV="1">
            <a:off x="7848600" y="2977662"/>
            <a:ext cx="890954" cy="5861"/>
          </a:xfrm>
          <a:prstGeom prst="straightConnector1">
            <a:avLst/>
          </a:prstGeom>
          <a:solidFill>
            <a:srgbClr val="5CA1FB"/>
          </a:solidFill>
          <a:ln w="38100" cap="flat" cmpd="sng" algn="ctr">
            <a:solidFill>
              <a:srgbClr val="FF0000"/>
            </a:solidFill>
            <a:prstDash val="solid"/>
            <a:round/>
            <a:headEnd type="none" w="med" len="med"/>
            <a:tailEnd type="triangle"/>
          </a:ln>
          <a:effectLst/>
        </p:spPr>
      </p:cxnSp>
      <p:cxnSp>
        <p:nvCxnSpPr>
          <p:cNvPr id="97" name="Straight Arrow Connector 96">
            <a:extLst>
              <a:ext uri="{FF2B5EF4-FFF2-40B4-BE49-F238E27FC236}">
                <a16:creationId xmlns:a16="http://schemas.microsoft.com/office/drawing/2014/main" id="{CC1A3194-F80F-4905-8FA3-165DCC959217}"/>
              </a:ext>
            </a:extLst>
          </p:cNvPr>
          <p:cNvCxnSpPr>
            <a:stCxn id="17" idx="3"/>
          </p:cNvCxnSpPr>
          <p:nvPr/>
        </p:nvCxnSpPr>
        <p:spPr bwMode="auto">
          <a:xfrm flipV="1">
            <a:off x="7844692" y="4128965"/>
            <a:ext cx="861646" cy="5861"/>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pic>
        <p:nvPicPr>
          <p:cNvPr id="99" name="Graphic 98" descr="Dog">
            <a:extLst>
              <a:ext uri="{FF2B5EF4-FFF2-40B4-BE49-F238E27FC236}">
                <a16:creationId xmlns:a16="http://schemas.microsoft.com/office/drawing/2014/main" id="{0D8B82AC-474B-4014-BFB7-E7775C4B67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07746" y="1941390"/>
            <a:ext cx="1754554" cy="1754554"/>
          </a:xfrm>
          <a:prstGeom prst="rect">
            <a:avLst/>
          </a:prstGeom>
        </p:spPr>
      </p:pic>
      <p:cxnSp>
        <p:nvCxnSpPr>
          <p:cNvPr id="106" name="Straight Arrow Connector 105">
            <a:extLst>
              <a:ext uri="{FF2B5EF4-FFF2-40B4-BE49-F238E27FC236}">
                <a16:creationId xmlns:a16="http://schemas.microsoft.com/office/drawing/2014/main" id="{60255A6F-B15D-481A-AD9B-6878F848AF79}"/>
              </a:ext>
            </a:extLst>
          </p:cNvPr>
          <p:cNvCxnSpPr>
            <a:stCxn id="4" idx="1"/>
          </p:cNvCxnSpPr>
          <p:nvPr/>
        </p:nvCxnSpPr>
        <p:spPr bwMode="auto">
          <a:xfrm flipH="1">
            <a:off x="3439197" y="1524000"/>
            <a:ext cx="804557" cy="0"/>
          </a:xfrm>
          <a:prstGeom prst="straightConnector1">
            <a:avLst/>
          </a:prstGeom>
          <a:solidFill>
            <a:srgbClr val="5CA1FB"/>
          </a:solidFill>
          <a:ln w="38100" cap="flat" cmpd="sng" algn="ctr">
            <a:solidFill>
              <a:schemeClr val="tx1"/>
            </a:solidFill>
            <a:prstDash val="solid"/>
            <a:round/>
            <a:headEnd type="triangle" w="med" len="med"/>
            <a:tailEnd type="none" w="med" len="med"/>
          </a:ln>
          <a:effectLst/>
        </p:spPr>
      </p:cxnSp>
      <p:cxnSp>
        <p:nvCxnSpPr>
          <p:cNvPr id="107" name="Straight Arrow Connector 106">
            <a:extLst>
              <a:ext uri="{FF2B5EF4-FFF2-40B4-BE49-F238E27FC236}">
                <a16:creationId xmlns:a16="http://schemas.microsoft.com/office/drawing/2014/main" id="{C9D20212-3218-4819-B6C3-5B7B7E147E1A}"/>
              </a:ext>
            </a:extLst>
          </p:cNvPr>
          <p:cNvCxnSpPr/>
          <p:nvPr/>
        </p:nvCxnSpPr>
        <p:spPr bwMode="auto">
          <a:xfrm flipH="1">
            <a:off x="3462643" y="2256690"/>
            <a:ext cx="804557" cy="0"/>
          </a:xfrm>
          <a:prstGeom prst="straightConnector1">
            <a:avLst/>
          </a:prstGeom>
          <a:solidFill>
            <a:srgbClr val="5CA1FB"/>
          </a:solidFill>
          <a:ln w="38100" cap="flat" cmpd="sng" algn="ctr">
            <a:solidFill>
              <a:schemeClr val="tx1"/>
            </a:solidFill>
            <a:prstDash val="solid"/>
            <a:round/>
            <a:headEnd type="triangle" w="med" len="med"/>
            <a:tailEnd type="none" w="med" len="med"/>
          </a:ln>
          <a:effectLst/>
        </p:spPr>
      </p:cxnSp>
      <p:cxnSp>
        <p:nvCxnSpPr>
          <p:cNvPr id="108" name="Straight Arrow Connector 107">
            <a:extLst>
              <a:ext uri="{FF2B5EF4-FFF2-40B4-BE49-F238E27FC236}">
                <a16:creationId xmlns:a16="http://schemas.microsoft.com/office/drawing/2014/main" id="{133D561E-663D-415C-BB92-9465B81549A4}"/>
              </a:ext>
            </a:extLst>
          </p:cNvPr>
          <p:cNvCxnSpPr/>
          <p:nvPr/>
        </p:nvCxnSpPr>
        <p:spPr bwMode="auto">
          <a:xfrm flipH="1">
            <a:off x="3429000" y="3008925"/>
            <a:ext cx="804557" cy="0"/>
          </a:xfrm>
          <a:prstGeom prst="straightConnector1">
            <a:avLst/>
          </a:prstGeom>
          <a:solidFill>
            <a:srgbClr val="5CA1FB"/>
          </a:solidFill>
          <a:ln w="38100" cap="flat" cmpd="sng" algn="ctr">
            <a:solidFill>
              <a:schemeClr val="tx1"/>
            </a:solidFill>
            <a:prstDash val="solid"/>
            <a:round/>
            <a:headEnd type="triangle" w="med" len="med"/>
            <a:tailEnd type="none" w="med" len="med"/>
          </a:ln>
          <a:effectLst/>
        </p:spPr>
      </p:cxnSp>
      <p:cxnSp>
        <p:nvCxnSpPr>
          <p:cNvPr id="109" name="Straight Arrow Connector 108">
            <a:extLst>
              <a:ext uri="{FF2B5EF4-FFF2-40B4-BE49-F238E27FC236}">
                <a16:creationId xmlns:a16="http://schemas.microsoft.com/office/drawing/2014/main" id="{CEBF3883-9755-42A9-8F9E-942CFFF58849}"/>
              </a:ext>
            </a:extLst>
          </p:cNvPr>
          <p:cNvCxnSpPr/>
          <p:nvPr/>
        </p:nvCxnSpPr>
        <p:spPr bwMode="auto">
          <a:xfrm flipH="1">
            <a:off x="3456360" y="4191000"/>
            <a:ext cx="804557" cy="0"/>
          </a:xfrm>
          <a:prstGeom prst="straightConnector1">
            <a:avLst/>
          </a:prstGeom>
          <a:solidFill>
            <a:srgbClr val="5CA1FB"/>
          </a:solidFill>
          <a:ln w="38100" cap="flat" cmpd="sng" algn="ctr">
            <a:solidFill>
              <a:schemeClr val="tx1"/>
            </a:solidFill>
            <a:prstDash val="solid"/>
            <a:round/>
            <a:headEnd type="triangle" w="med" len="med"/>
            <a:tailEnd type="none" w="med" len="med"/>
          </a:ln>
          <a:effectLst/>
        </p:spPr>
      </p:cxnSp>
      <p:sp>
        <p:nvSpPr>
          <p:cNvPr id="110" name="TextBox 109">
            <a:extLst>
              <a:ext uri="{FF2B5EF4-FFF2-40B4-BE49-F238E27FC236}">
                <a16:creationId xmlns:a16="http://schemas.microsoft.com/office/drawing/2014/main" id="{DF19845E-8CF4-4723-8B02-DAE9333D9615}"/>
              </a:ext>
            </a:extLst>
          </p:cNvPr>
          <p:cNvSpPr txBox="1"/>
          <p:nvPr/>
        </p:nvSpPr>
        <p:spPr>
          <a:xfrm>
            <a:off x="8868779" y="2743200"/>
            <a:ext cx="655950" cy="400110"/>
          </a:xfrm>
          <a:prstGeom prst="rect">
            <a:avLst/>
          </a:prstGeom>
          <a:noFill/>
        </p:spPr>
        <p:txBody>
          <a:bodyPr wrap="none" rtlCol="0">
            <a:spAutoFit/>
          </a:bodyPr>
          <a:lstStyle/>
          <a:p>
            <a:r>
              <a:rPr lang="en-US" dirty="0"/>
              <a:t>dog</a:t>
            </a:r>
          </a:p>
        </p:txBody>
      </p:sp>
      <p:sp>
        <p:nvSpPr>
          <p:cNvPr id="111" name="TextBox 110">
            <a:extLst>
              <a:ext uri="{FF2B5EF4-FFF2-40B4-BE49-F238E27FC236}">
                <a16:creationId xmlns:a16="http://schemas.microsoft.com/office/drawing/2014/main" id="{44F6C2B5-48DF-4A09-B6C1-C608C31B67FC}"/>
              </a:ext>
            </a:extLst>
          </p:cNvPr>
          <p:cNvSpPr txBox="1"/>
          <p:nvPr/>
        </p:nvSpPr>
        <p:spPr>
          <a:xfrm>
            <a:off x="8917049" y="1994877"/>
            <a:ext cx="554960" cy="400110"/>
          </a:xfrm>
          <a:prstGeom prst="rect">
            <a:avLst/>
          </a:prstGeom>
          <a:noFill/>
        </p:spPr>
        <p:txBody>
          <a:bodyPr wrap="none" rtlCol="0">
            <a:spAutoFit/>
          </a:bodyPr>
          <a:lstStyle/>
          <a:p>
            <a:r>
              <a:rPr lang="en-US" dirty="0"/>
              <a:t>cat</a:t>
            </a: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7182E446-6BAB-40D9-BE78-262E9E7D5031}"/>
                  </a:ext>
                </a:extLst>
              </p:cNvPr>
              <p:cNvSpPr txBox="1"/>
              <p:nvPr/>
            </p:nvSpPr>
            <p:spPr>
              <a:xfrm>
                <a:off x="2711298" y="4744973"/>
                <a:ext cx="573454"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b="1"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oMath>
                  </m:oMathPara>
                </a14:m>
                <a:endParaRPr lang="en-US" dirty="0"/>
              </a:p>
            </p:txBody>
          </p:sp>
        </mc:Choice>
        <mc:Fallback xmlns="">
          <p:sp>
            <p:nvSpPr>
              <p:cNvPr id="115" name="TextBox 114">
                <a:extLst>
                  <a:ext uri="{FF2B5EF4-FFF2-40B4-BE49-F238E27FC236}">
                    <a16:creationId xmlns:a16="http://schemas.microsoft.com/office/drawing/2014/main" id="{7182E446-6BAB-40D9-BE78-262E9E7D5031}"/>
                  </a:ext>
                </a:extLst>
              </p:cNvPr>
              <p:cNvSpPr txBox="1">
                <a:spLocks noRot="1" noChangeAspect="1" noMove="1" noResize="1" noEditPoints="1" noAdjustHandles="1" noChangeArrowheads="1" noChangeShapeType="1" noTextEdit="1"/>
              </p:cNvSpPr>
              <p:nvPr/>
            </p:nvSpPr>
            <p:spPr>
              <a:xfrm>
                <a:off x="2711298" y="4744973"/>
                <a:ext cx="573454" cy="1323439"/>
              </a:xfrm>
              <a:prstGeom prst="rect">
                <a:avLst/>
              </a:prstGeom>
              <a:blipFill>
                <a:blip r:embed="rId4"/>
                <a:stretch>
                  <a:fillRect b="-922"/>
                </a:stretch>
              </a:blipFill>
            </p:spPr>
            <p:txBody>
              <a:bodyPr/>
              <a:lstStyle/>
              <a:p>
                <a:r>
                  <a:rPr lang="en-US">
                    <a:noFill/>
                  </a:rPr>
                  <a:t> </a:t>
                </a:r>
              </a:p>
            </p:txBody>
          </p:sp>
        </mc:Fallback>
      </mc:AlternateContent>
      <p:sp>
        <p:nvSpPr>
          <p:cNvPr id="116" name="Oval 115">
            <a:extLst>
              <a:ext uri="{FF2B5EF4-FFF2-40B4-BE49-F238E27FC236}">
                <a16:creationId xmlns:a16="http://schemas.microsoft.com/office/drawing/2014/main" id="{1D42A3AE-2296-48E8-9B97-81B4B5AC18AA}"/>
              </a:ext>
            </a:extLst>
          </p:cNvPr>
          <p:cNvSpPr/>
          <p:nvPr/>
        </p:nvSpPr>
        <p:spPr bwMode="auto">
          <a:xfrm>
            <a:off x="3226625" y="4864407"/>
            <a:ext cx="228600" cy="232994"/>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17" name="Oval 116">
            <a:extLst>
              <a:ext uri="{FF2B5EF4-FFF2-40B4-BE49-F238E27FC236}">
                <a16:creationId xmlns:a16="http://schemas.microsoft.com/office/drawing/2014/main" id="{FB5FC7ED-71BF-443E-A3AB-95ED83D40545}"/>
              </a:ext>
            </a:extLst>
          </p:cNvPr>
          <p:cNvSpPr/>
          <p:nvPr/>
        </p:nvSpPr>
        <p:spPr bwMode="auto">
          <a:xfrm>
            <a:off x="3226625" y="5180418"/>
            <a:ext cx="228600" cy="232994"/>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18" name="Oval 117">
            <a:extLst>
              <a:ext uri="{FF2B5EF4-FFF2-40B4-BE49-F238E27FC236}">
                <a16:creationId xmlns:a16="http://schemas.microsoft.com/office/drawing/2014/main" id="{1F41FD18-46C6-41CB-8EA0-43A94814DC3A}"/>
              </a:ext>
            </a:extLst>
          </p:cNvPr>
          <p:cNvSpPr/>
          <p:nvPr/>
        </p:nvSpPr>
        <p:spPr bwMode="auto">
          <a:xfrm>
            <a:off x="3233951" y="5492321"/>
            <a:ext cx="228600" cy="232994"/>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19" name="Oval 118">
            <a:extLst>
              <a:ext uri="{FF2B5EF4-FFF2-40B4-BE49-F238E27FC236}">
                <a16:creationId xmlns:a16="http://schemas.microsoft.com/office/drawing/2014/main" id="{06635117-653C-430B-B2FD-BE10F35CCF8C}"/>
              </a:ext>
            </a:extLst>
          </p:cNvPr>
          <p:cNvSpPr/>
          <p:nvPr/>
        </p:nvSpPr>
        <p:spPr bwMode="auto">
          <a:xfrm>
            <a:off x="3239813" y="5788165"/>
            <a:ext cx="228600" cy="232994"/>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sp>
        <p:nvSpPr>
          <p:cNvPr id="120" name="Oval 119">
            <a:extLst>
              <a:ext uri="{FF2B5EF4-FFF2-40B4-BE49-F238E27FC236}">
                <a16:creationId xmlns:a16="http://schemas.microsoft.com/office/drawing/2014/main" id="{EB46AB67-98EA-4A19-B69E-577A3B8C1502}"/>
              </a:ext>
            </a:extLst>
          </p:cNvPr>
          <p:cNvSpPr/>
          <p:nvPr/>
        </p:nvSpPr>
        <p:spPr bwMode="auto">
          <a:xfrm>
            <a:off x="4659496" y="5331652"/>
            <a:ext cx="228600" cy="232994"/>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ＭＳ Ｐゴシック" pitchFamily="-16" charset="-128"/>
            </a:endParaRPr>
          </a:p>
        </p:txBody>
      </p:sp>
      <p:cxnSp>
        <p:nvCxnSpPr>
          <p:cNvPr id="122" name="Straight Arrow Connector 121">
            <a:extLst>
              <a:ext uri="{FF2B5EF4-FFF2-40B4-BE49-F238E27FC236}">
                <a16:creationId xmlns:a16="http://schemas.microsoft.com/office/drawing/2014/main" id="{1B2861AC-1383-49A4-9607-5ED34BE8C46D}"/>
              </a:ext>
            </a:extLst>
          </p:cNvPr>
          <p:cNvCxnSpPr>
            <a:stCxn id="116" idx="6"/>
            <a:endCxn id="120" idx="2"/>
          </p:cNvCxnSpPr>
          <p:nvPr/>
        </p:nvCxnSpPr>
        <p:spPr bwMode="auto">
          <a:xfrm>
            <a:off x="3455225" y="4980904"/>
            <a:ext cx="1204271" cy="467245"/>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124" name="Straight Arrow Connector 123">
            <a:extLst>
              <a:ext uri="{FF2B5EF4-FFF2-40B4-BE49-F238E27FC236}">
                <a16:creationId xmlns:a16="http://schemas.microsoft.com/office/drawing/2014/main" id="{59C5767E-66A0-4A95-9249-6380166A737C}"/>
              </a:ext>
            </a:extLst>
          </p:cNvPr>
          <p:cNvCxnSpPr>
            <a:stCxn id="117" idx="6"/>
            <a:endCxn id="120" idx="2"/>
          </p:cNvCxnSpPr>
          <p:nvPr/>
        </p:nvCxnSpPr>
        <p:spPr bwMode="auto">
          <a:xfrm>
            <a:off x="3455225" y="5296915"/>
            <a:ext cx="1204271" cy="151234"/>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126" name="Straight Arrow Connector 125">
            <a:extLst>
              <a:ext uri="{FF2B5EF4-FFF2-40B4-BE49-F238E27FC236}">
                <a16:creationId xmlns:a16="http://schemas.microsoft.com/office/drawing/2014/main" id="{249AC968-CC06-421A-8EDB-77FB60DA1558}"/>
              </a:ext>
            </a:extLst>
          </p:cNvPr>
          <p:cNvCxnSpPr>
            <a:stCxn id="118" idx="6"/>
            <a:endCxn id="120" idx="2"/>
          </p:cNvCxnSpPr>
          <p:nvPr/>
        </p:nvCxnSpPr>
        <p:spPr bwMode="auto">
          <a:xfrm flipV="1">
            <a:off x="3462551" y="5448149"/>
            <a:ext cx="1196945" cy="160669"/>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128" name="Straight Arrow Connector 127">
            <a:extLst>
              <a:ext uri="{FF2B5EF4-FFF2-40B4-BE49-F238E27FC236}">
                <a16:creationId xmlns:a16="http://schemas.microsoft.com/office/drawing/2014/main" id="{885ACA35-C1D3-4041-876E-72DCD0A43FB0}"/>
              </a:ext>
            </a:extLst>
          </p:cNvPr>
          <p:cNvCxnSpPr>
            <a:stCxn id="119" idx="6"/>
            <a:endCxn id="120" idx="2"/>
          </p:cNvCxnSpPr>
          <p:nvPr/>
        </p:nvCxnSpPr>
        <p:spPr bwMode="auto">
          <a:xfrm flipV="1">
            <a:off x="3468413" y="5448149"/>
            <a:ext cx="1191083" cy="456513"/>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cxnSp>
        <p:nvCxnSpPr>
          <p:cNvPr id="130" name="Straight Arrow Connector 129">
            <a:extLst>
              <a:ext uri="{FF2B5EF4-FFF2-40B4-BE49-F238E27FC236}">
                <a16:creationId xmlns:a16="http://schemas.microsoft.com/office/drawing/2014/main" id="{5DABD5B3-4730-47F1-BE1B-C05C83541A96}"/>
              </a:ext>
            </a:extLst>
          </p:cNvPr>
          <p:cNvCxnSpPr>
            <a:stCxn id="120" idx="6"/>
          </p:cNvCxnSpPr>
          <p:nvPr/>
        </p:nvCxnSpPr>
        <p:spPr bwMode="auto">
          <a:xfrm>
            <a:off x="4888096" y="5448149"/>
            <a:ext cx="871202" cy="0"/>
          </a:xfrm>
          <a:prstGeom prst="straightConnector1">
            <a:avLst/>
          </a:prstGeom>
          <a:solidFill>
            <a:srgbClr val="5CA1FB"/>
          </a:solidFill>
          <a:ln w="381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57FB2189-2938-4099-B81E-3D943CA51960}"/>
                  </a:ext>
                </a:extLst>
              </p:cNvPr>
              <p:cNvSpPr txBox="1"/>
              <p:nvPr/>
            </p:nvSpPr>
            <p:spPr>
              <a:xfrm>
                <a:off x="5840046" y="5248090"/>
                <a:ext cx="516596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𝒀</m:t>
                      </m:r>
                      <m:r>
                        <a:rPr lang="en-US" b="1" i="1" smtClean="0">
                          <a:latin typeface="Cambria Math" panose="02040503050406030204" pitchFamily="18" charset="0"/>
                        </a:rPr>
                        <m:t>=</m:t>
                      </m:r>
                      <m:r>
                        <a:rPr lang="en-US" b="1" i="1" smtClean="0">
                          <a:latin typeface="Cambria Math" panose="02040503050406030204" pitchFamily="18" charset="0"/>
                        </a:rPr>
                        <m:t>𝒇</m:t>
                      </m:r>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𝟏</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𝟐</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𝟑</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𝟒</m:t>
                          </m:r>
                        </m:sub>
                      </m:s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𝟒</m:t>
                          </m:r>
                        </m:sub>
                      </m:sSub>
                      <m:r>
                        <a:rPr lang="en-US" b="1" i="1" smtClean="0">
                          <a:latin typeface="Cambria Math" panose="02040503050406030204" pitchFamily="18" charset="0"/>
                        </a:rPr>
                        <m:t>)</m:t>
                      </m:r>
                    </m:oMath>
                  </m:oMathPara>
                </a14:m>
                <a:endParaRPr lang="en-US" dirty="0"/>
              </a:p>
            </p:txBody>
          </p:sp>
        </mc:Choice>
        <mc:Fallback xmlns="">
          <p:sp>
            <p:nvSpPr>
              <p:cNvPr id="131" name="TextBox 130">
                <a:extLst>
                  <a:ext uri="{FF2B5EF4-FFF2-40B4-BE49-F238E27FC236}">
                    <a16:creationId xmlns:a16="http://schemas.microsoft.com/office/drawing/2014/main" id="{57FB2189-2938-4099-B81E-3D943CA51960}"/>
                  </a:ext>
                </a:extLst>
              </p:cNvPr>
              <p:cNvSpPr txBox="1">
                <a:spLocks noRot="1" noChangeAspect="1" noMove="1" noResize="1" noEditPoints="1" noAdjustHandles="1" noChangeArrowheads="1" noChangeShapeType="1" noTextEdit="1"/>
              </p:cNvSpPr>
              <p:nvPr/>
            </p:nvSpPr>
            <p:spPr>
              <a:xfrm>
                <a:off x="5840046" y="5248090"/>
                <a:ext cx="5165966" cy="400110"/>
              </a:xfrm>
              <a:prstGeom prst="rect">
                <a:avLst/>
              </a:prstGeom>
              <a:blipFill>
                <a:blip r:embed="rId5"/>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30076992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8CBA-C1B9-4126-8628-9E2215EFB65B}"/>
              </a:ext>
            </a:extLst>
          </p:cNvPr>
          <p:cNvSpPr>
            <a:spLocks noGrp="1"/>
          </p:cNvSpPr>
          <p:nvPr>
            <p:ph type="title"/>
          </p:nvPr>
        </p:nvSpPr>
        <p:spPr/>
        <p:txBody>
          <a:bodyPr/>
          <a:lstStyle/>
          <a:p>
            <a:r>
              <a:rPr lang="en-US" dirty="0"/>
              <a:t>V&amp;V Machine Learning Challenges</a:t>
            </a:r>
          </a:p>
        </p:txBody>
      </p:sp>
      <p:sp>
        <p:nvSpPr>
          <p:cNvPr id="3" name="Content Placeholder 2">
            <a:extLst>
              <a:ext uri="{FF2B5EF4-FFF2-40B4-BE49-F238E27FC236}">
                <a16:creationId xmlns:a16="http://schemas.microsoft.com/office/drawing/2014/main" id="{A8B63EE3-B9D7-40F0-8DFA-E206CD2FE37B}"/>
              </a:ext>
            </a:extLst>
          </p:cNvPr>
          <p:cNvSpPr>
            <a:spLocks noGrp="1"/>
          </p:cNvSpPr>
          <p:nvPr>
            <p:ph idx="1"/>
          </p:nvPr>
        </p:nvSpPr>
        <p:spPr/>
        <p:txBody>
          <a:bodyPr/>
          <a:lstStyle/>
          <a:p>
            <a:r>
              <a:rPr lang="en-US" dirty="0"/>
              <a:t>Computation not based on application logic (Trained ML)</a:t>
            </a:r>
          </a:p>
          <a:p>
            <a:pPr lvl="1"/>
            <a:r>
              <a:rPr lang="en-US" dirty="0"/>
              <a:t>Neurons triggered by combined weighted input</a:t>
            </a:r>
          </a:p>
          <a:p>
            <a:pPr lvl="1"/>
            <a:r>
              <a:rPr lang="en-US" dirty="0"/>
              <a:t>Weights “trained” in learning face</a:t>
            </a:r>
          </a:p>
          <a:p>
            <a:pPr lvl="1"/>
            <a:endParaRPr lang="en-US" dirty="0"/>
          </a:p>
          <a:p>
            <a:pPr lvl="1"/>
            <a:endParaRPr lang="en-US" dirty="0"/>
          </a:p>
          <a:p>
            <a:pPr lvl="1"/>
            <a:endParaRPr lang="en-US" dirty="0"/>
          </a:p>
          <a:p>
            <a:r>
              <a:rPr lang="en-US" dirty="0"/>
              <a:t>Computation changes at runtime (Evolving ML)</a:t>
            </a:r>
          </a:p>
          <a:p>
            <a:pPr lvl="1"/>
            <a:r>
              <a:rPr lang="en-US" dirty="0"/>
              <a:t>As neural network learns it changes computation</a:t>
            </a:r>
          </a:p>
          <a:p>
            <a:pPr lvl="1"/>
            <a:r>
              <a:rPr lang="en-US" dirty="0"/>
              <a:t>Behavior / Computation not known at design time</a:t>
            </a:r>
          </a:p>
          <a:p>
            <a:pPr lvl="1"/>
            <a:endParaRPr lang="en-US" dirty="0"/>
          </a:p>
        </p:txBody>
      </p:sp>
      <p:pic>
        <p:nvPicPr>
          <p:cNvPr id="4" name="Picture 3">
            <a:extLst>
              <a:ext uri="{FF2B5EF4-FFF2-40B4-BE49-F238E27FC236}">
                <a16:creationId xmlns:a16="http://schemas.microsoft.com/office/drawing/2014/main" id="{B4C8B4FC-E15F-494D-BC32-F171443DAFAF}"/>
              </a:ext>
            </a:extLst>
          </p:cNvPr>
          <p:cNvPicPr>
            <a:picLocks noChangeAspect="1"/>
          </p:cNvPicPr>
          <p:nvPr/>
        </p:nvPicPr>
        <p:blipFill>
          <a:blip r:embed="rId2"/>
          <a:stretch>
            <a:fillRect/>
          </a:stretch>
        </p:blipFill>
        <p:spPr>
          <a:xfrm>
            <a:off x="7190057" y="2286000"/>
            <a:ext cx="4404066" cy="1869186"/>
          </a:xfrm>
          <a:prstGeom prst="rect">
            <a:avLst/>
          </a:prstGeom>
        </p:spPr>
      </p:pic>
    </p:spTree>
    <p:extLst>
      <p:ext uri="{BB962C8B-B14F-4D97-AF65-F5344CB8AC3E}">
        <p14:creationId xmlns:p14="http://schemas.microsoft.com/office/powerpoint/2010/main" val="27136248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953A-6B07-4541-991C-CD9EF42FD978}"/>
              </a:ext>
            </a:extLst>
          </p:cNvPr>
          <p:cNvSpPr>
            <a:spLocks noGrp="1"/>
          </p:cNvSpPr>
          <p:nvPr>
            <p:ph type="title"/>
          </p:nvPr>
        </p:nvSpPr>
        <p:spPr/>
        <p:txBody>
          <a:bodyPr/>
          <a:lstStyle/>
          <a:p>
            <a:r>
              <a:rPr lang="en-US" dirty="0"/>
              <a:t>V&amp;V Approaches for Trained ML</a:t>
            </a:r>
          </a:p>
        </p:txBody>
      </p:sp>
      <p:sp>
        <p:nvSpPr>
          <p:cNvPr id="3" name="Content Placeholder 2">
            <a:extLst>
              <a:ext uri="{FF2B5EF4-FFF2-40B4-BE49-F238E27FC236}">
                <a16:creationId xmlns:a16="http://schemas.microsoft.com/office/drawing/2014/main" id="{C8DCA50B-CA36-41C4-878F-802F76D058E6}"/>
              </a:ext>
            </a:extLst>
          </p:cNvPr>
          <p:cNvSpPr>
            <a:spLocks noGrp="1"/>
          </p:cNvSpPr>
          <p:nvPr>
            <p:ph idx="1"/>
          </p:nvPr>
        </p:nvSpPr>
        <p:spPr>
          <a:xfrm>
            <a:off x="711200" y="1295401"/>
            <a:ext cx="10871200" cy="4343400"/>
          </a:xfrm>
        </p:spPr>
        <p:txBody>
          <a:bodyPr/>
          <a:lstStyle/>
          <a:p>
            <a:r>
              <a:rPr lang="en-US" dirty="0"/>
              <a:t>Reluplex</a:t>
            </a:r>
            <a:r>
              <a:rPr lang="en-US" baseline="30000" dirty="0"/>
              <a:t>1</a:t>
            </a:r>
          </a:p>
          <a:p>
            <a:pPr lvl="1"/>
            <a:r>
              <a:rPr lang="en-US" dirty="0"/>
              <a:t>Applied to the </a:t>
            </a:r>
            <a:r>
              <a:rPr lang="en-US" dirty="0" err="1"/>
              <a:t>ReLu</a:t>
            </a:r>
            <a:r>
              <a:rPr lang="en-US" dirty="0"/>
              <a:t> activation function: </a:t>
            </a:r>
          </a:p>
          <a:p>
            <a:pPr lvl="2"/>
            <a:r>
              <a:rPr lang="en-US" dirty="0"/>
              <a:t>Y = max(0,x)</a:t>
            </a:r>
          </a:p>
          <a:p>
            <a:pPr lvl="1"/>
            <a:r>
              <a:rPr lang="en-US" dirty="0"/>
              <a:t>Extends Simplex LP solver</a:t>
            </a:r>
          </a:p>
          <a:p>
            <a:pPr lvl="1"/>
            <a:r>
              <a:rPr lang="en-US" dirty="0"/>
              <a:t>Encode the equations connecting input to outputs as constrains in LP</a:t>
            </a:r>
          </a:p>
          <a:p>
            <a:pPr lvl="1"/>
            <a:r>
              <a:rPr lang="en-US" dirty="0"/>
              <a:t>Create new variables for active (non-zero) and inactive (zero) outputs</a:t>
            </a:r>
          </a:p>
          <a:p>
            <a:pPr lvl="1"/>
            <a:r>
              <a:rPr lang="en-US" dirty="0"/>
              <a:t>Explore assignments that satisfy constrains</a:t>
            </a:r>
          </a:p>
          <a:p>
            <a:pPr lvl="1"/>
            <a:r>
              <a:rPr lang="en-US" dirty="0"/>
              <a:t>Applied to ACAS</a:t>
            </a:r>
          </a:p>
          <a:p>
            <a:r>
              <a:rPr lang="en-US" dirty="0"/>
              <a:t>Verisig</a:t>
            </a:r>
            <a:r>
              <a:rPr lang="en-US" baseline="30000" dirty="0"/>
              <a:t>2</a:t>
            </a:r>
          </a:p>
          <a:p>
            <a:pPr lvl="1"/>
            <a:r>
              <a:rPr lang="en-US" dirty="0"/>
              <a:t>For closed-loop Cyber-Physical System</a:t>
            </a:r>
          </a:p>
          <a:p>
            <a:pPr lvl="1"/>
            <a:r>
              <a:rPr lang="en-US" dirty="0"/>
              <a:t>Transforms NN into hybrid system</a:t>
            </a:r>
          </a:p>
          <a:p>
            <a:pPr lvl="2"/>
            <a:r>
              <a:rPr lang="en-US" dirty="0"/>
              <a:t>Transform sigmoid activation into quadratic equation</a:t>
            </a:r>
          </a:p>
          <a:p>
            <a:pPr lvl="1"/>
            <a:r>
              <a:rPr lang="en-US" dirty="0"/>
              <a:t>Use reachability tools (e.g. </a:t>
            </a:r>
            <a:r>
              <a:rPr lang="en-US" dirty="0" err="1"/>
              <a:t>dReach</a:t>
            </a:r>
            <a:r>
              <a:rPr lang="en-US" dirty="0"/>
              <a:t>) to verify output</a:t>
            </a:r>
          </a:p>
        </p:txBody>
      </p:sp>
      <p:sp>
        <p:nvSpPr>
          <p:cNvPr id="7" name="TextBox 6">
            <a:extLst>
              <a:ext uri="{FF2B5EF4-FFF2-40B4-BE49-F238E27FC236}">
                <a16:creationId xmlns:a16="http://schemas.microsoft.com/office/drawing/2014/main" id="{7915CD27-BDE7-44B4-8EE7-5C2FB236860D}"/>
              </a:ext>
            </a:extLst>
          </p:cNvPr>
          <p:cNvSpPr txBox="1"/>
          <p:nvPr/>
        </p:nvSpPr>
        <p:spPr>
          <a:xfrm>
            <a:off x="711200" y="5788025"/>
            <a:ext cx="10871200" cy="438582"/>
          </a:xfrm>
          <a:prstGeom prst="rect">
            <a:avLst/>
          </a:prstGeom>
          <a:noFill/>
        </p:spPr>
        <p:txBody>
          <a:bodyPr wrap="square" rtlCol="0">
            <a:spAutoFit/>
          </a:bodyPr>
          <a:lstStyle/>
          <a:p>
            <a:pPr algn="l"/>
            <a:r>
              <a:rPr lang="en-US" sz="900" b="0" baseline="30000" dirty="0"/>
              <a:t>1</a:t>
            </a:r>
            <a:r>
              <a:rPr lang="en-US" sz="900" b="0" dirty="0"/>
              <a:t>Katz, Guy, Barrett, Clark, Dill, David L., Julian, Kyle, </a:t>
            </a:r>
            <a:r>
              <a:rPr lang="en-US" sz="900" b="0" dirty="0" err="1"/>
              <a:t>Kochenderfer</a:t>
            </a:r>
            <a:r>
              <a:rPr lang="en-US" sz="900" b="0" dirty="0"/>
              <a:t>, Mykel J.” </a:t>
            </a:r>
            <a:r>
              <a:rPr lang="en-US" sz="900" b="0" dirty="0" err="1"/>
              <a:t>Reluplex</a:t>
            </a:r>
            <a:r>
              <a:rPr lang="en-US" sz="900" b="0" dirty="0"/>
              <a:t>: An Efficient SMT Solver for Verifying Deep Neural Networks”. Computer Aided Verification. 2017.</a:t>
            </a:r>
          </a:p>
          <a:p>
            <a:pPr algn="l"/>
            <a:r>
              <a:rPr lang="en-US" sz="900" b="0" baseline="30000" dirty="0"/>
              <a:t>2</a:t>
            </a:r>
            <a:r>
              <a:rPr lang="en-US" sz="900" b="0" dirty="0"/>
              <a:t>Radoslav Ivanov, James Weimer, Rajeev Alur, George J. Pappas, </a:t>
            </a:r>
            <a:r>
              <a:rPr lang="en-US" sz="900" b="0" dirty="0" err="1"/>
              <a:t>Insup</a:t>
            </a:r>
            <a:r>
              <a:rPr lang="en-US" sz="900" b="0" dirty="0"/>
              <a:t> Lee. “</a:t>
            </a:r>
            <a:r>
              <a:rPr lang="en-US" sz="900" b="0" dirty="0" err="1"/>
              <a:t>Verisig</a:t>
            </a:r>
            <a:r>
              <a:rPr lang="en-US" sz="900" b="0" dirty="0"/>
              <a:t>: verifying safety properties of hybrid systems with neural network controllers” HSCC ’19</a:t>
            </a:r>
          </a:p>
        </p:txBody>
      </p:sp>
      <p:pic>
        <p:nvPicPr>
          <p:cNvPr id="12" name="Picture 11">
            <a:extLst>
              <a:ext uri="{FF2B5EF4-FFF2-40B4-BE49-F238E27FC236}">
                <a16:creationId xmlns:a16="http://schemas.microsoft.com/office/drawing/2014/main" id="{31E55961-451F-43AB-9582-314B64CF4F41}"/>
              </a:ext>
            </a:extLst>
          </p:cNvPr>
          <p:cNvPicPr>
            <a:picLocks noChangeAspect="1"/>
          </p:cNvPicPr>
          <p:nvPr/>
        </p:nvPicPr>
        <p:blipFill>
          <a:blip r:embed="rId2"/>
          <a:stretch>
            <a:fillRect/>
          </a:stretch>
        </p:blipFill>
        <p:spPr>
          <a:xfrm>
            <a:off x="7696200" y="3537164"/>
            <a:ext cx="3932274" cy="2176249"/>
          </a:xfrm>
          <a:prstGeom prst="rect">
            <a:avLst/>
          </a:prstGeom>
        </p:spPr>
      </p:pic>
    </p:spTree>
    <p:extLst>
      <p:ext uri="{BB962C8B-B14F-4D97-AF65-F5344CB8AC3E}">
        <p14:creationId xmlns:p14="http://schemas.microsoft.com/office/powerpoint/2010/main" val="24917654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9F9B-BF1A-46EF-9EC4-138FF8C4D5D9}"/>
              </a:ext>
            </a:extLst>
          </p:cNvPr>
          <p:cNvSpPr>
            <a:spLocks noGrp="1"/>
          </p:cNvSpPr>
          <p:nvPr>
            <p:ph type="title"/>
          </p:nvPr>
        </p:nvSpPr>
        <p:spPr>
          <a:xfrm>
            <a:off x="711200" y="377825"/>
            <a:ext cx="10871200" cy="384175"/>
          </a:xfrm>
        </p:spPr>
        <p:txBody>
          <a:bodyPr/>
          <a:lstStyle/>
          <a:p>
            <a:r>
              <a:rPr lang="en-US" dirty="0"/>
              <a:t>V&amp;V Approach for Evolving 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B59117-0B24-4BB5-8F8C-CD362043D4C3}"/>
                  </a:ext>
                </a:extLst>
              </p:cNvPr>
              <p:cNvSpPr>
                <a:spLocks noGrp="1"/>
              </p:cNvSpPr>
              <p:nvPr>
                <p:ph idx="1"/>
              </p:nvPr>
            </p:nvSpPr>
            <p:spPr/>
            <p:txBody>
              <a:bodyPr/>
              <a:lstStyle/>
              <a:p>
                <a:r>
                  <a:rPr lang="en-US" dirty="0"/>
                  <a:t>Add Enforcer  </a:t>
                </a:r>
              </a:p>
              <a:p>
                <a:pPr lvl="1"/>
                <a:r>
                  <a:rPr lang="en-US" dirty="0"/>
                  <a:t>Watch for safety property </a:t>
                </a:r>
                <a14:m>
                  <m:oMath xmlns:m="http://schemas.openxmlformats.org/officeDocument/2006/math">
                    <m:r>
                      <a:rPr lang="en-US" b="0" i="1" smtClean="0">
                        <a:latin typeface="Cambria Math" panose="02040503050406030204" pitchFamily="18" charset="0"/>
                      </a:rPr>
                      <m:t>𝜙</m:t>
                    </m:r>
                  </m:oMath>
                </a14:m>
                <a:endParaRPr lang="en-US" dirty="0"/>
              </a:p>
              <a:p>
                <a:pPr lvl="1"/>
                <a:r>
                  <a:rPr lang="en-US" dirty="0"/>
                  <a:t>Replace unsafe actions</a:t>
                </a:r>
              </a:p>
              <a:p>
                <a:r>
                  <a:rPr lang="en-US" dirty="0"/>
                  <a:t>Formally: specify, verify, and compose multiple enforcers</a:t>
                </a:r>
              </a:p>
              <a:p>
                <a:pPr lvl="1"/>
                <a:r>
                  <a:rPr lang="en-US" dirty="0"/>
                  <a:t>Logic: Enforcer intercepts/replaces unsafe action </a:t>
                </a:r>
              </a:p>
              <a:p>
                <a:pPr lvl="1"/>
                <a:r>
                  <a:rPr lang="en-US" dirty="0"/>
                  <a:t>Timing: at right time</a:t>
                </a:r>
              </a:p>
              <a:p>
                <a:pPr lvl="1"/>
                <a:r>
                  <a:rPr lang="en-US" dirty="0"/>
                  <a:t>Physics: verified physical effects</a:t>
                </a:r>
              </a:p>
              <a:p>
                <a:r>
                  <a:rPr lang="en-US" dirty="0"/>
                  <a:t>Protect enforcers against failures/attacks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5AB59117-0B24-4BB5-8F8C-CD362043D4C3}"/>
                  </a:ext>
                </a:extLst>
              </p:cNvPr>
              <p:cNvSpPr>
                <a:spLocks noGrp="1" noRot="1" noChangeAspect="1" noMove="1" noResize="1" noEditPoints="1" noAdjustHandles="1" noChangeArrowheads="1" noChangeShapeType="1" noTextEdit="1"/>
              </p:cNvSpPr>
              <p:nvPr>
                <p:ph idx="1"/>
              </p:nvPr>
            </p:nvSpPr>
            <p:spPr>
              <a:blipFill>
                <a:blip r:embed="rId2"/>
                <a:stretch>
                  <a:fillRect l="-1458" t="-19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49AADEC-CA01-4603-B9FF-6C81F4D7E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999" y="4924652"/>
            <a:ext cx="954669" cy="615232"/>
          </a:xfrm>
          <a:prstGeom prst="rect">
            <a:avLst/>
          </a:prstGeom>
        </p:spPr>
      </p:pic>
      <p:sp>
        <p:nvSpPr>
          <p:cNvPr id="6" name="Rectangular Callout 11">
            <a:extLst>
              <a:ext uri="{FF2B5EF4-FFF2-40B4-BE49-F238E27FC236}">
                <a16:creationId xmlns:a16="http://schemas.microsoft.com/office/drawing/2014/main" id="{D2D49E2B-6B3D-42EE-924C-9E88AE81B894}"/>
              </a:ext>
            </a:extLst>
          </p:cNvPr>
          <p:cNvSpPr/>
          <p:nvPr/>
        </p:nvSpPr>
        <p:spPr>
          <a:xfrm>
            <a:off x="6285125" y="3754474"/>
            <a:ext cx="3000522" cy="821443"/>
          </a:xfrm>
          <a:prstGeom prst="wedgeRectCallout">
            <a:avLst>
              <a:gd name="adj1" fmla="val 15366"/>
              <a:gd name="adj2" fmla="val 93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87"/>
          </a:p>
        </p:txBody>
      </p:sp>
      <p:sp>
        <p:nvSpPr>
          <p:cNvPr id="7" name="Rectangle 6">
            <a:extLst>
              <a:ext uri="{FF2B5EF4-FFF2-40B4-BE49-F238E27FC236}">
                <a16:creationId xmlns:a16="http://schemas.microsoft.com/office/drawing/2014/main" id="{F01238BE-2419-4328-9FFE-E2B9B8253534}"/>
              </a:ext>
            </a:extLst>
          </p:cNvPr>
          <p:cNvSpPr/>
          <p:nvPr/>
        </p:nvSpPr>
        <p:spPr>
          <a:xfrm>
            <a:off x="6434474" y="3827353"/>
            <a:ext cx="2715404" cy="6811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87"/>
          </a:p>
        </p:txBody>
      </p:sp>
      <p:sp>
        <p:nvSpPr>
          <p:cNvPr id="8" name="Oval 7">
            <a:extLst>
              <a:ext uri="{FF2B5EF4-FFF2-40B4-BE49-F238E27FC236}">
                <a16:creationId xmlns:a16="http://schemas.microsoft.com/office/drawing/2014/main" id="{F25F51FF-2EDD-4C76-A37F-3F40AC16E8FA}"/>
              </a:ext>
            </a:extLst>
          </p:cNvPr>
          <p:cNvSpPr/>
          <p:nvPr/>
        </p:nvSpPr>
        <p:spPr>
          <a:xfrm>
            <a:off x="5864238" y="4758510"/>
            <a:ext cx="4755350" cy="96396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87"/>
          </a:p>
        </p:txBody>
      </p:sp>
      <p:sp>
        <p:nvSpPr>
          <p:cNvPr id="9" name="Oval 8">
            <a:extLst>
              <a:ext uri="{FF2B5EF4-FFF2-40B4-BE49-F238E27FC236}">
                <a16:creationId xmlns:a16="http://schemas.microsoft.com/office/drawing/2014/main" id="{3A79D23D-703A-4556-A8CC-7DA2DBCCDA6A}"/>
              </a:ext>
            </a:extLst>
          </p:cNvPr>
          <p:cNvSpPr/>
          <p:nvPr/>
        </p:nvSpPr>
        <p:spPr>
          <a:xfrm>
            <a:off x="5124854" y="4514125"/>
            <a:ext cx="6265231" cy="145839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87"/>
          </a:p>
        </p:txBody>
      </p:sp>
      <p:pic>
        <p:nvPicPr>
          <p:cNvPr id="10" name="Picture 9">
            <a:extLst>
              <a:ext uri="{FF2B5EF4-FFF2-40B4-BE49-F238E27FC236}">
                <a16:creationId xmlns:a16="http://schemas.microsoft.com/office/drawing/2014/main" id="{45B9F8F6-9CE2-4974-B036-CD815341D332}"/>
              </a:ext>
            </a:extLst>
          </p:cNvPr>
          <p:cNvPicPr>
            <a:picLocks noChangeAspect="1"/>
          </p:cNvPicPr>
          <p:nvPr/>
        </p:nvPicPr>
        <p:blipFill>
          <a:blip r:embed="rId4"/>
          <a:stretch>
            <a:fillRect/>
          </a:stretch>
        </p:blipFill>
        <p:spPr>
          <a:xfrm>
            <a:off x="10412591" y="3015711"/>
            <a:ext cx="959301" cy="908812"/>
          </a:xfrm>
          <a:prstGeom prst="rect">
            <a:avLst/>
          </a:prstGeom>
        </p:spPr>
      </p:pic>
      <p:sp>
        <p:nvSpPr>
          <p:cNvPr id="11" name="Rectangle 10">
            <a:extLst>
              <a:ext uri="{FF2B5EF4-FFF2-40B4-BE49-F238E27FC236}">
                <a16:creationId xmlns:a16="http://schemas.microsoft.com/office/drawing/2014/main" id="{F541E4F0-2709-41B6-858E-7DD963DCD2E1}"/>
              </a:ext>
            </a:extLst>
          </p:cNvPr>
          <p:cNvSpPr/>
          <p:nvPr/>
        </p:nvSpPr>
        <p:spPr>
          <a:xfrm>
            <a:off x="6543091" y="3924523"/>
            <a:ext cx="1116910" cy="453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6" dirty="0"/>
              <a:t>Controller</a:t>
            </a:r>
          </a:p>
        </p:txBody>
      </p:sp>
      <p:sp>
        <p:nvSpPr>
          <p:cNvPr id="12" name="Rectangle 11">
            <a:extLst>
              <a:ext uri="{FF2B5EF4-FFF2-40B4-BE49-F238E27FC236}">
                <a16:creationId xmlns:a16="http://schemas.microsoft.com/office/drawing/2014/main" id="{962C2055-A062-41C5-8C67-4A0DF2965867}"/>
              </a:ext>
            </a:extLst>
          </p:cNvPr>
          <p:cNvSpPr/>
          <p:nvPr/>
        </p:nvSpPr>
        <p:spPr>
          <a:xfrm>
            <a:off x="7928479" y="3937294"/>
            <a:ext cx="1116910" cy="453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6" dirty="0"/>
              <a:t>Logical</a:t>
            </a:r>
            <a:br>
              <a:rPr lang="en-US" sz="1066" dirty="0"/>
            </a:br>
            <a:r>
              <a:rPr lang="en-US" sz="1066" dirty="0"/>
              <a:t>Enforcer</a:t>
            </a:r>
          </a:p>
        </p:txBody>
      </p:sp>
      <p:pic>
        <p:nvPicPr>
          <p:cNvPr id="13" name="Picture 12">
            <a:extLst>
              <a:ext uri="{FF2B5EF4-FFF2-40B4-BE49-F238E27FC236}">
                <a16:creationId xmlns:a16="http://schemas.microsoft.com/office/drawing/2014/main" id="{944DBEBC-00EC-4657-8CB5-09F8F042C305}"/>
              </a:ext>
            </a:extLst>
          </p:cNvPr>
          <p:cNvPicPr>
            <a:picLocks noChangeAspect="1"/>
          </p:cNvPicPr>
          <p:nvPr/>
        </p:nvPicPr>
        <p:blipFill>
          <a:blip r:embed="rId5"/>
          <a:stretch>
            <a:fillRect/>
          </a:stretch>
        </p:blipFill>
        <p:spPr>
          <a:xfrm>
            <a:off x="10910434" y="3902292"/>
            <a:ext cx="740513" cy="622705"/>
          </a:xfrm>
          <a:prstGeom prst="rect">
            <a:avLst/>
          </a:prstGeom>
        </p:spPr>
      </p:pic>
      <p:sp>
        <p:nvSpPr>
          <p:cNvPr id="14" name="Rectangle 13">
            <a:extLst>
              <a:ext uri="{FF2B5EF4-FFF2-40B4-BE49-F238E27FC236}">
                <a16:creationId xmlns:a16="http://schemas.microsoft.com/office/drawing/2014/main" id="{C08E64EA-B970-4D57-92D4-A54835BE673A}"/>
              </a:ext>
            </a:extLst>
          </p:cNvPr>
          <p:cNvSpPr/>
          <p:nvPr/>
        </p:nvSpPr>
        <p:spPr>
          <a:xfrm>
            <a:off x="10445919" y="3754471"/>
            <a:ext cx="197965" cy="219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87"/>
          </a:p>
        </p:txBody>
      </p:sp>
      <p:cxnSp>
        <p:nvCxnSpPr>
          <p:cNvPr id="15" name="Straight Arrow Connector 14">
            <a:extLst>
              <a:ext uri="{FF2B5EF4-FFF2-40B4-BE49-F238E27FC236}">
                <a16:creationId xmlns:a16="http://schemas.microsoft.com/office/drawing/2014/main" id="{9ED0680F-0A89-468F-8FF2-916BAEE36A5C}"/>
              </a:ext>
            </a:extLst>
          </p:cNvPr>
          <p:cNvCxnSpPr>
            <a:endCxn id="12" idx="3"/>
          </p:cNvCxnSpPr>
          <p:nvPr/>
        </p:nvCxnSpPr>
        <p:spPr>
          <a:xfrm flipH="1">
            <a:off x="9045390" y="3754471"/>
            <a:ext cx="1598495" cy="40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5CF4BC-25B2-41E0-8D8F-2F6D1F485FDC}"/>
              </a:ext>
            </a:extLst>
          </p:cNvPr>
          <p:cNvCxnSpPr>
            <a:stCxn id="13" idx="1"/>
            <a:endCxn id="12" idx="3"/>
          </p:cNvCxnSpPr>
          <p:nvPr/>
        </p:nvCxnSpPr>
        <p:spPr>
          <a:xfrm flipH="1" flipV="1">
            <a:off x="9045389" y="4164207"/>
            <a:ext cx="1865044" cy="49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449A622-3E20-4576-8B4C-EF5BED25EA41}"/>
              </a:ext>
            </a:extLst>
          </p:cNvPr>
          <p:cNvSpPr txBox="1"/>
          <p:nvPr/>
        </p:nvSpPr>
        <p:spPr>
          <a:xfrm>
            <a:off x="9588778" y="3619560"/>
            <a:ext cx="452047" cy="184538"/>
          </a:xfrm>
          <a:prstGeom prst="rect">
            <a:avLst/>
          </a:prstGeom>
          <a:noFill/>
        </p:spPr>
        <p:txBody>
          <a:bodyPr wrap="none" lIns="0" tIns="0" rIns="0" bIns="0" rtlCol="0">
            <a:spAutoFit/>
          </a:bodyPr>
          <a:lstStyle/>
          <a:p>
            <a:r>
              <a:rPr lang="en-US" sz="1199" dirty="0">
                <a:latin typeface="Arial"/>
                <a:cs typeface="Arial"/>
              </a:rPr>
              <a:t>at(</a:t>
            </a:r>
            <a:r>
              <a:rPr lang="en-US" sz="1199" dirty="0" err="1">
                <a:latin typeface="Arial"/>
                <a:cs typeface="Arial"/>
              </a:rPr>
              <a:t>x,y</a:t>
            </a:r>
            <a:r>
              <a:rPr lang="en-US" sz="1199" dirty="0">
                <a:latin typeface="Arial"/>
                <a:cs typeface="Arial"/>
              </a:rPr>
              <a:t>)</a:t>
            </a:r>
          </a:p>
        </p:txBody>
      </p:sp>
      <p:sp>
        <p:nvSpPr>
          <p:cNvPr id="18" name="TextBox 17">
            <a:extLst>
              <a:ext uri="{FF2B5EF4-FFF2-40B4-BE49-F238E27FC236}">
                <a16:creationId xmlns:a16="http://schemas.microsoft.com/office/drawing/2014/main" id="{887E38A5-BBA1-4CEC-A670-3A139D6FC42F}"/>
              </a:ext>
            </a:extLst>
          </p:cNvPr>
          <p:cNvSpPr txBox="1"/>
          <p:nvPr/>
        </p:nvSpPr>
        <p:spPr>
          <a:xfrm>
            <a:off x="9757838" y="4238697"/>
            <a:ext cx="905696" cy="184538"/>
          </a:xfrm>
          <a:prstGeom prst="rect">
            <a:avLst/>
          </a:prstGeom>
          <a:noFill/>
        </p:spPr>
        <p:txBody>
          <a:bodyPr wrap="none" lIns="0" tIns="0" rIns="0" bIns="0" rtlCol="0">
            <a:spAutoFit/>
          </a:bodyPr>
          <a:lstStyle/>
          <a:p>
            <a:r>
              <a:rPr lang="en-US" sz="1199" dirty="0" err="1">
                <a:latin typeface="Arial"/>
                <a:cs typeface="Arial"/>
              </a:rPr>
              <a:t>moveTo</a:t>
            </a:r>
            <a:r>
              <a:rPr lang="en-US" sz="1199" dirty="0">
                <a:latin typeface="Arial"/>
                <a:cs typeface="Arial"/>
              </a:rPr>
              <a:t>(</a:t>
            </a:r>
            <a:r>
              <a:rPr lang="en-US" sz="1199" dirty="0" err="1">
                <a:latin typeface="Arial"/>
                <a:cs typeface="Arial"/>
              </a:rPr>
              <a:t>x,y</a:t>
            </a:r>
            <a:r>
              <a:rPr lang="en-US" sz="1199" dirty="0">
                <a:latin typeface="Arial"/>
                <a:cs typeface="Arial"/>
              </a:rPr>
              <a:t>)</a:t>
            </a:r>
          </a:p>
        </p:txBody>
      </p:sp>
      <p:cxnSp>
        <p:nvCxnSpPr>
          <p:cNvPr id="19" name="Straight Arrow Connector 18">
            <a:extLst>
              <a:ext uri="{FF2B5EF4-FFF2-40B4-BE49-F238E27FC236}">
                <a16:creationId xmlns:a16="http://schemas.microsoft.com/office/drawing/2014/main" id="{7AF44EFB-0433-4D22-A68A-82561A6911FE}"/>
              </a:ext>
            </a:extLst>
          </p:cNvPr>
          <p:cNvCxnSpPr/>
          <p:nvPr/>
        </p:nvCxnSpPr>
        <p:spPr>
          <a:xfrm flipH="1">
            <a:off x="7665049" y="4052115"/>
            <a:ext cx="266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3BC7E9-0EAB-4128-8936-7C07FE95207F}"/>
              </a:ext>
            </a:extLst>
          </p:cNvPr>
          <p:cNvCxnSpPr/>
          <p:nvPr/>
        </p:nvCxnSpPr>
        <p:spPr>
          <a:xfrm flipH="1" flipV="1">
            <a:off x="7648775" y="4287621"/>
            <a:ext cx="277775" cy="887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82434"/>
      </p:ext>
    </p:extLst>
  </p:cSld>
  <p:clrMapOvr>
    <a:masterClrMapping/>
  </p:clrMapOvr>
  <p:transition/>
</p:sld>
</file>

<file path=ppt/theme/theme1.xml><?xml version="1.0" encoding="utf-8"?>
<a:theme xmlns:a="http://schemas.openxmlformats.org/drawingml/2006/main" name="2007-presentation-basic">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2007-presentation-basic</Template>
  <TotalTime>4154</TotalTime>
  <Words>1553</Words>
  <Application>Microsoft Office PowerPoint</Application>
  <PresentationFormat>Widescreen</PresentationFormat>
  <Paragraphs>299</Paragraphs>
  <Slides>28</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Cambria Math</vt:lpstr>
      <vt:lpstr>Times</vt:lpstr>
      <vt:lpstr>Times New Roman</vt:lpstr>
      <vt:lpstr>2007-presentation-basic</vt:lpstr>
      <vt:lpstr>V&amp;V of Autonomous and ML enabled systems</vt:lpstr>
      <vt:lpstr>PowerPoint Presentation</vt:lpstr>
      <vt:lpstr>AI And Software Development </vt:lpstr>
      <vt:lpstr>AI for Software Engineering</vt:lpstr>
      <vt:lpstr>AI for Worst-Case Execution Time</vt:lpstr>
      <vt:lpstr>V&amp;V of AI/ML: Machine Learning Simplified View</vt:lpstr>
      <vt:lpstr>V&amp;V Machine Learning Challenges</vt:lpstr>
      <vt:lpstr>V&amp;V Approaches for Trained ML</vt:lpstr>
      <vt:lpstr>V&amp;V Approach for Evolving ML</vt:lpstr>
      <vt:lpstr>Verifying Physics (Control Theory)</vt:lpstr>
      <vt:lpstr>Analysis of Mission Progress</vt:lpstr>
      <vt:lpstr>Analysis of Mission Progress Enforcing Unsafe Behavior</vt:lpstr>
      <vt:lpstr>Drone Experiment</vt:lpstr>
      <vt:lpstr>Are We Done Yet?</vt:lpstr>
      <vt:lpstr>Enforcing Unverified Components</vt:lpstr>
      <vt:lpstr>Enforcing Unverified Components</vt:lpstr>
      <vt:lpstr>Enforcing Unverified Components</vt:lpstr>
      <vt:lpstr>But enforcer can be corrupted (bug or cyber attack)</vt:lpstr>
      <vt:lpstr>Add Memory Protection</vt:lpstr>
      <vt:lpstr>Are We Done Yet?</vt:lpstr>
      <vt:lpstr>Periodic Execution Must Finish by Deadline</vt:lpstr>
      <vt:lpstr>Periodic Execution Must Finish by Deadline</vt:lpstr>
      <vt:lpstr>Periodic Execution Finish by Deadline</vt:lpstr>
      <vt:lpstr>Periodic Execution Finish by Deadline</vt:lpstr>
      <vt:lpstr>Periodic Execution Finish by Deadline</vt:lpstr>
      <vt:lpstr>Real-Time Mixed-Trust Computation</vt:lpstr>
      <vt:lpstr>Real-Time Mixed-Trust Computation</vt:lpstr>
      <vt:lpstr>Concluding Remarks</vt:lpstr>
    </vt:vector>
  </TitlesOfParts>
  <Company>Software Engineering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Scheduling of Mixed-Criticality Real-Time Task Sets</dc:title>
  <dc:creator>Dionisio de Niz</dc:creator>
  <cp:lastModifiedBy>Wanda Lopez-LaBarbera</cp:lastModifiedBy>
  <cp:revision>233</cp:revision>
  <cp:lastPrinted>2006-06-21T20:45:34Z</cp:lastPrinted>
  <dcterms:created xsi:type="dcterms:W3CDTF">2009-12-01T03:22:50Z</dcterms:created>
  <dcterms:modified xsi:type="dcterms:W3CDTF">2020-09-11T18:49:58Z</dcterms:modified>
</cp:coreProperties>
</file>