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7" r:id="rId2"/>
    <p:sldId id="288" r:id="rId3"/>
    <p:sldId id="270" r:id="rId4"/>
    <p:sldId id="276" r:id="rId5"/>
    <p:sldId id="273" r:id="rId6"/>
    <p:sldId id="289" r:id="rId7"/>
    <p:sldId id="287" r:id="rId8"/>
    <p:sldId id="257" r:id="rId9"/>
    <p:sldId id="274" r:id="rId10"/>
    <p:sldId id="261" r:id="rId11"/>
    <p:sldId id="271" r:id="rId12"/>
    <p:sldId id="275" r:id="rId13"/>
    <p:sldId id="263" r:id="rId14"/>
    <p:sldId id="28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i, Chris [USA]" initials="BC[" lastIdx="9" clrIdx="0">
    <p:extLst>
      <p:ext uri="{19B8F6BF-5375-455C-9EA6-DF929625EA0E}">
        <p15:presenceInfo xmlns:p15="http://schemas.microsoft.com/office/powerpoint/2012/main" userId="S::527235@bah.com::a527f384-cca9-4ac1-b1c2-a259903e89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62D0"/>
    <a:srgbClr val="FBA305"/>
    <a:srgbClr val="45ABA9"/>
    <a:srgbClr val="50C6C6"/>
    <a:srgbClr val="BC8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96" autoAdjust="0"/>
    <p:restoredTop sz="95181" autoAdjust="0"/>
  </p:normalViewPr>
  <p:slideViewPr>
    <p:cSldViewPr snapToGrid="0">
      <p:cViewPr varScale="1">
        <p:scale>
          <a:sx n="87" d="100"/>
          <a:sy n="87" d="100"/>
        </p:scale>
        <p:origin x="298" y="46"/>
      </p:cViewPr>
      <p:guideLst/>
    </p:cSldViewPr>
  </p:slideViewPr>
  <p:notesTextViewPr>
    <p:cViewPr>
      <p:scale>
        <a:sx n="1" d="1"/>
        <a:sy n="1" d="1"/>
      </p:scale>
      <p:origin x="0" y="0"/>
    </p:cViewPr>
  </p:notesTextViewPr>
  <p:notesViewPr>
    <p:cSldViewPr snapToGrid="0">
      <p:cViewPr varScale="1">
        <p:scale>
          <a:sx n="52" d="100"/>
          <a:sy n="52" d="100"/>
        </p:scale>
        <p:origin x="1224"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0AE327-6568-4881-979F-14232EB5315E}" type="datetimeFigureOut">
              <a:rPr lang="en-US" smtClean="0"/>
              <a:t>9/14/2020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D3E5DA-644B-42B3-8175-E0AE62D090E8}" type="slidenum">
              <a:rPr lang="en-US" smtClean="0"/>
              <a:t>‹#›</a:t>
            </a:fld>
            <a:endParaRPr lang="en-US"/>
          </a:p>
        </p:txBody>
      </p:sp>
    </p:spTree>
    <p:extLst>
      <p:ext uri="{BB962C8B-B14F-4D97-AF65-F5344CB8AC3E}">
        <p14:creationId xmlns:p14="http://schemas.microsoft.com/office/powerpoint/2010/main" val="2124242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ebokwiki.org/wiki/Capability_(glossary)"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 </a:t>
            </a:r>
            <a:r>
              <a:rPr lang="en-US" sz="1200" b="0" i="1" kern="1200" dirty="0">
                <a:solidFill>
                  <a:schemeClr val="tx1"/>
                </a:solidFill>
                <a:effectLst/>
                <a:latin typeface="+mn-lt"/>
                <a:ea typeface="+mn-ea"/>
                <a:cs typeface="+mn-cs"/>
              </a:rPr>
              <a:t>resilient</a:t>
            </a:r>
            <a:r>
              <a:rPr lang="en-US" sz="1200" b="0" i="0" kern="1200" dirty="0">
                <a:solidFill>
                  <a:schemeClr val="tx1"/>
                </a:solidFill>
                <a:effectLst/>
                <a:latin typeface="+mn-lt"/>
                <a:ea typeface="+mn-ea"/>
                <a:cs typeface="+mn-cs"/>
              </a:rPr>
              <a:t> organization </a:t>
            </a:r>
            <a:r>
              <a:rPr lang="en-US" sz="1200" b="1" i="0" kern="1200" dirty="0">
                <a:solidFill>
                  <a:schemeClr val="tx1"/>
                </a:solidFill>
                <a:effectLst/>
                <a:latin typeface="+mn-lt"/>
                <a:ea typeface="+mn-ea"/>
                <a:cs typeface="+mn-cs"/>
              </a:rPr>
              <a:t>adapts effectively to surprise</a:t>
            </a:r>
            <a:r>
              <a:rPr lang="en-US"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When we talk about designing highly available systems, we usually cover techniques such as redundancy, retries, fallbacks, and failovers. We think about what might go wrong (e.g., server failure, network partition), and design our system to gracefully handle these situations. People often confuse between robustness and resilience.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200" b="1" dirty="0"/>
              <a:t>Robustness</a:t>
            </a:r>
            <a:r>
              <a:rPr lang="en-US" sz="1200" dirty="0"/>
              <a:t> refers to systems that are designed to effectively handle known failure modes.  </a:t>
            </a:r>
            <a:r>
              <a:rPr lang="en-US" sz="1200" b="1" dirty="0"/>
              <a:t>Resilience</a:t>
            </a:r>
            <a:r>
              <a:rPr lang="en-US" sz="1200" dirty="0"/>
              <a:t>, on the other hand, describes how well the system can handle troubles that were not foreseeable by the designer. You can think of robustness as being able to deal well with </a:t>
            </a:r>
            <a:r>
              <a:rPr lang="en-US" sz="1200" i="1" dirty="0"/>
              <a:t>known unknowns</a:t>
            </a:r>
            <a:r>
              <a:rPr lang="en-US" sz="1200" dirty="0"/>
              <a:t>, and resilience as being able to deal well with </a:t>
            </a:r>
            <a:r>
              <a:rPr lang="en-US" sz="1200" i="1" dirty="0"/>
              <a:t>unknown unknowns</a:t>
            </a:r>
            <a:r>
              <a:rPr lang="en-US" sz="1200" dirty="0"/>
              <a:t>.</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Systems Engineering Body of Knowledge defines </a:t>
            </a:r>
            <a:r>
              <a:rPr lang="en-US" sz="1200" b="1" dirty="0"/>
              <a:t>Resilience as t</a:t>
            </a:r>
            <a:r>
              <a:rPr lang="en-US" sz="1200" dirty="0"/>
              <a:t>he ability to provide </a:t>
            </a:r>
            <a:r>
              <a:rPr lang="en-US" sz="1200" kern="1200" dirty="0">
                <a:solidFill>
                  <a:schemeClr val="tx1"/>
                </a:solidFill>
                <a:latin typeface="+mn-lt"/>
                <a:ea typeface="+mn-ea"/>
                <a:cs typeface="+mn-cs"/>
              </a:rPr>
              <a:t>required </a:t>
            </a:r>
            <a:r>
              <a:rPr lang="en-US" sz="1200" kern="1200" dirty="0">
                <a:solidFill>
                  <a:schemeClr val="tx1"/>
                </a:solidFill>
                <a:latin typeface="+mn-lt"/>
                <a:ea typeface="+mn-ea"/>
                <a:cs typeface="+mn-cs"/>
                <a:hlinkClick r:id="rId3" tooltip="Capability (glossary)">
                  <a:extLst>
                    <a:ext uri="{A12FA001-AC4F-418D-AE19-62706E023703}">
                      <ahyp:hlinkClr xmlns:ahyp="http://schemas.microsoft.com/office/drawing/2018/hyperlinkcolor" val="tx"/>
                    </a:ext>
                  </a:extLst>
                </a:hlinkClick>
              </a:rPr>
              <a:t>capability</a:t>
            </a:r>
            <a:r>
              <a:rPr lang="en-US" sz="1200" kern="1200" dirty="0">
                <a:solidFill>
                  <a:schemeClr val="tx1"/>
                </a:solidFill>
                <a:latin typeface="+mn-lt"/>
                <a:ea typeface="+mn-ea"/>
                <a:cs typeface="+mn-cs"/>
              </a:rPr>
              <a:t> in </a:t>
            </a:r>
            <a:r>
              <a:rPr lang="en-US" sz="1200" dirty="0"/>
              <a:t>the face of </a:t>
            </a:r>
            <a:r>
              <a:rPr lang="en-US" sz="1200" b="1" dirty="0"/>
              <a:t>adversity</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12D3E5DA-644B-42B3-8175-E0AE62D090E8}" type="slidenum">
              <a:rPr lang="en-US" smtClean="0"/>
              <a:t>2</a:t>
            </a:fld>
            <a:endParaRPr lang="en-US"/>
          </a:p>
        </p:txBody>
      </p:sp>
    </p:spTree>
    <p:extLst>
      <p:ext uri="{BB962C8B-B14F-4D97-AF65-F5344CB8AC3E}">
        <p14:creationId xmlns:p14="http://schemas.microsoft.com/office/powerpoint/2010/main" val="183228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Minimize is before, Manage in during the event, and Mend is after the event. It is an iterative cycle, the more you practice it the better you become at it. </a:t>
            </a:r>
          </a:p>
        </p:txBody>
      </p:sp>
      <p:sp>
        <p:nvSpPr>
          <p:cNvPr id="4" name="Slide Number Placeholder 3"/>
          <p:cNvSpPr>
            <a:spLocks noGrp="1"/>
          </p:cNvSpPr>
          <p:nvPr>
            <p:ph type="sldNum" sz="quarter" idx="5"/>
          </p:nvPr>
        </p:nvSpPr>
        <p:spPr/>
        <p:txBody>
          <a:bodyPr/>
          <a:lstStyle/>
          <a:p>
            <a:fld id="{12D3E5DA-644B-42B3-8175-E0AE62D090E8}" type="slidenum">
              <a:rPr lang="en-US" smtClean="0"/>
              <a:t>12</a:t>
            </a:fld>
            <a:endParaRPr lang="en-US"/>
          </a:p>
        </p:txBody>
      </p:sp>
    </p:spTree>
    <p:extLst>
      <p:ext uri="{BB962C8B-B14F-4D97-AF65-F5344CB8AC3E}">
        <p14:creationId xmlns:p14="http://schemas.microsoft.com/office/powerpoint/2010/main" val="2891076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Embrace a growth mindset: </a:t>
            </a:r>
            <a:r>
              <a:rPr lang="en-US" sz="1200" b="0" i="0" kern="1200" dirty="0">
                <a:solidFill>
                  <a:schemeClr val="tx1"/>
                </a:solidFill>
                <a:effectLst/>
                <a:latin typeface="+mn-lt"/>
                <a:ea typeface="+mn-ea"/>
                <a:cs typeface="+mn-cs"/>
              </a:rPr>
              <a:t>Well-renowned Stanford psychologist Carol Dweck has successfully proven that developing a growth mindset—versus a fixed mindset—can create not only a love of learning but also a resilience when faced with a challenge or what seems like a setback. </a:t>
            </a:r>
            <a:endParaRPr lang="en-US" dirty="0"/>
          </a:p>
        </p:txBody>
      </p:sp>
      <p:sp>
        <p:nvSpPr>
          <p:cNvPr id="4" name="Slide Number Placeholder 3"/>
          <p:cNvSpPr>
            <a:spLocks noGrp="1"/>
          </p:cNvSpPr>
          <p:nvPr>
            <p:ph type="sldNum" sz="quarter" idx="5"/>
          </p:nvPr>
        </p:nvSpPr>
        <p:spPr/>
        <p:txBody>
          <a:bodyPr/>
          <a:lstStyle/>
          <a:p>
            <a:fld id="{12D3E5DA-644B-42B3-8175-E0AE62D090E8}" type="slidenum">
              <a:rPr lang="en-US" smtClean="0"/>
              <a:t>13</a:t>
            </a:fld>
            <a:endParaRPr lang="en-US"/>
          </a:p>
        </p:txBody>
      </p:sp>
    </p:spTree>
    <p:extLst>
      <p:ext uri="{BB962C8B-B14F-4D97-AF65-F5344CB8AC3E}">
        <p14:creationId xmlns:p14="http://schemas.microsoft.com/office/powerpoint/2010/main" val="1889088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kern="1200" dirty="0">
                <a:solidFill>
                  <a:schemeClr val="tx1"/>
                </a:solidFill>
                <a:effectLst/>
                <a:latin typeface="+mn-lt"/>
                <a:ea typeface="+mn-ea"/>
                <a:cs typeface="+mn-cs"/>
              </a:rPr>
              <a:t>A recurring theme in resilience engineering is about reasoning holistically about </a:t>
            </a:r>
            <a:r>
              <a:rPr lang="en-US" sz="1200" b="1" i="1" kern="1200" dirty="0">
                <a:solidFill>
                  <a:schemeClr val="tx1"/>
                </a:solidFill>
                <a:effectLst/>
                <a:latin typeface="+mn-lt"/>
                <a:ea typeface="+mn-ea"/>
                <a:cs typeface="+mn-cs"/>
              </a:rPr>
              <a:t>systems</a:t>
            </a:r>
            <a:r>
              <a:rPr lang="en-US" sz="1200" b="1" i="0" kern="1200" dirty="0">
                <a:solidFill>
                  <a:schemeClr val="tx1"/>
                </a:solidFill>
                <a:effectLst/>
                <a:latin typeface="+mn-lt"/>
                <a:ea typeface="+mn-ea"/>
                <a:cs typeface="+mn-cs"/>
              </a:rPr>
              <a:t>, as opposed to breaking things up into components and reasoning about components separately. This perspective is known as </a:t>
            </a:r>
            <a:r>
              <a:rPr lang="en-US" sz="1200" b="1" i="1" kern="1200" dirty="0">
                <a:solidFill>
                  <a:schemeClr val="tx1"/>
                </a:solidFill>
                <a:effectLst/>
                <a:latin typeface="+mn-lt"/>
                <a:ea typeface="+mn-ea"/>
                <a:cs typeface="+mn-cs"/>
              </a:rPr>
              <a:t>systems thinking</a:t>
            </a:r>
            <a:r>
              <a:rPr lang="en-US" sz="1200" b="1" i="0" kern="1200" dirty="0">
                <a:solidFill>
                  <a:schemeClr val="tx1"/>
                </a:solidFill>
                <a:effectLst/>
                <a:latin typeface="+mn-lt"/>
                <a:ea typeface="+mn-ea"/>
                <a:cs typeface="+mn-cs"/>
              </a:rPr>
              <a:t>, which is a school of thought that has been influential in the resilience engineering community.</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If I ask any person to give me a simple definition of resiliency, the answer is always “to bounce back.” That’s certainly on the mark for the first definition by Merriam-Webster: “The ability of something to return to its original size and shape after being compressed or deformed.”</a:t>
            </a:r>
          </a:p>
          <a:p>
            <a:pPr fontAlgn="base"/>
            <a:r>
              <a:rPr lang="en-US" sz="1200" b="0" i="0" kern="1200" dirty="0">
                <a:solidFill>
                  <a:schemeClr val="tx1"/>
                </a:solidFill>
                <a:effectLst/>
                <a:latin typeface="+mn-lt"/>
                <a:ea typeface="+mn-ea"/>
                <a:cs typeface="+mn-cs"/>
              </a:rPr>
              <a:t>Now, this works just fine if you’re a piece of steel, a willow tree, or a sofa cushion—but not if you’re a human being. When we experience the compression of stress or an event that knocks us down—in this case, a deadly, global pandemic—we’re forever changed. You either stay down or grow through it.</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2D3E5DA-644B-42B3-8175-E0AE62D090E8}" type="slidenum">
              <a:rPr lang="en-US" smtClean="0"/>
              <a:t>3</a:t>
            </a:fld>
            <a:endParaRPr lang="en-US"/>
          </a:p>
        </p:txBody>
      </p:sp>
    </p:spTree>
    <p:extLst>
      <p:ext uri="{BB962C8B-B14F-4D97-AF65-F5344CB8AC3E}">
        <p14:creationId xmlns:p14="http://schemas.microsoft.com/office/powerpoint/2010/main" val="297707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Don't try to solve problems with the same thinking that created them. </a:t>
            </a:r>
            <a:r>
              <a:rPr lang="en-US" sz="1200" b="0" i="0" kern="1200" dirty="0">
                <a:solidFill>
                  <a:schemeClr val="tx1"/>
                </a:solidFill>
                <a:effectLst/>
                <a:latin typeface="+mn-lt"/>
                <a:ea typeface="+mn-ea"/>
                <a:cs typeface="+mn-cs"/>
              </a:rPr>
              <a:t>Resilient people do not make the same mistake again and again. They're willing to be honest about why they failed, and they take the time to think about what didn't work.</a:t>
            </a:r>
          </a:p>
          <a:p>
            <a:endParaRPr lang="en-US" sz="1200" b="0" i="0" kern="1200" dirty="0">
              <a:solidFill>
                <a:schemeClr val="tx1"/>
              </a:solidFill>
              <a:effectLst/>
              <a:latin typeface="+mn-lt"/>
              <a:ea typeface="+mn-ea"/>
              <a:cs typeface="+mn-cs"/>
            </a:endParaRPr>
          </a:p>
          <a:p>
            <a:r>
              <a:rPr lang="en-US" sz="1200" b="1" dirty="0"/>
              <a:t>You need energy to run your career, to handle your household, to raise your kids, or to simply care for others</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Resilient people search for meaning. They develop a "personal why" that helps them have a clear sense of purpose, which helps them view setbacks from a broader perspective. To make it through the tough times takes resilience. It requires that we pay attention to the complexities of our own experiences, listen to our emotions, and be willing to learn from disappointment and failure as well as success and motivation.</a:t>
            </a:r>
          </a:p>
          <a:p>
            <a:endParaRPr lang="en-US" dirty="0"/>
          </a:p>
        </p:txBody>
      </p:sp>
      <p:sp>
        <p:nvSpPr>
          <p:cNvPr id="4" name="Slide Number Placeholder 3"/>
          <p:cNvSpPr>
            <a:spLocks noGrp="1"/>
          </p:cNvSpPr>
          <p:nvPr>
            <p:ph type="sldNum" sz="quarter" idx="5"/>
          </p:nvPr>
        </p:nvSpPr>
        <p:spPr/>
        <p:txBody>
          <a:bodyPr/>
          <a:lstStyle/>
          <a:p>
            <a:fld id="{12D3E5DA-644B-42B3-8175-E0AE62D090E8}" type="slidenum">
              <a:rPr lang="en-US" smtClean="0"/>
              <a:t>4</a:t>
            </a:fld>
            <a:endParaRPr lang="en-US"/>
          </a:p>
        </p:txBody>
      </p:sp>
    </p:spTree>
    <p:extLst>
      <p:ext uri="{BB962C8B-B14F-4D97-AF65-F5344CB8AC3E}">
        <p14:creationId xmlns:p14="http://schemas.microsoft.com/office/powerpoint/2010/main" val="3332187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Leaders can't change the world if they're burnt out. </a:t>
            </a:r>
            <a:r>
              <a:rPr lang="en-US" sz="1200" b="0" i="0" kern="1200" dirty="0">
                <a:solidFill>
                  <a:schemeClr val="tx1"/>
                </a:solidFill>
                <a:effectLst/>
                <a:latin typeface="+mn-lt"/>
                <a:ea typeface="+mn-ea"/>
                <a:cs typeface="+mn-cs"/>
              </a:rPr>
              <a:t>detachment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r>
              <a:rPr lang="en-US" sz="1200" b="0" i="1" kern="1200" dirty="0">
                <a:solidFill>
                  <a:schemeClr val="tx1"/>
                </a:solidFill>
                <a:effectLst/>
                <a:latin typeface="+mn-lt"/>
                <a:ea typeface="+mn-ea"/>
                <a:cs typeface="+mn-cs"/>
              </a:rPr>
              <a:t>We’ve all experienced the negatives and positives of pressure. Too much and you feel you can’t cope. Not enough, and you struggle to get anything done.</a:t>
            </a:r>
            <a:endParaRPr lang="en-US" sz="1200" b="0" i="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Aiming for the sweet spot in the middle, where the right amount of pressure equals peak performance, takes careful self-management and practice.</a:t>
            </a:r>
            <a:br>
              <a:rPr lang="en-US" sz="1200" b="0" i="1"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The pressure performance curve is a management tool that can help. Its zones of comfort and stretch are the ideal path to peak performance, and the dangers of </a:t>
            </a:r>
            <a:r>
              <a:rPr lang="en-US" sz="1200" b="0" i="1" kern="1200" dirty="0" err="1">
                <a:solidFill>
                  <a:schemeClr val="tx1"/>
                </a:solidFill>
                <a:effectLst/>
                <a:latin typeface="+mn-lt"/>
                <a:ea typeface="+mn-ea"/>
                <a:cs typeface="+mn-cs"/>
              </a:rPr>
              <a:t>boreout</a:t>
            </a:r>
            <a:r>
              <a:rPr lang="en-US" sz="1200" b="0" i="1" kern="1200" dirty="0">
                <a:solidFill>
                  <a:schemeClr val="tx1"/>
                </a:solidFill>
                <a:effectLst/>
                <a:latin typeface="+mn-lt"/>
                <a:ea typeface="+mn-ea"/>
                <a:cs typeface="+mn-cs"/>
              </a:rPr>
              <a:t>, burnout, and the zone of delusion, are something of which we all need to be aware.</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2D3E5DA-644B-42B3-8175-E0AE62D090E8}" type="slidenum">
              <a:rPr lang="en-US" smtClean="0"/>
              <a:t>6</a:t>
            </a:fld>
            <a:endParaRPr lang="en-US"/>
          </a:p>
        </p:txBody>
      </p:sp>
    </p:spTree>
    <p:extLst>
      <p:ext uri="{BB962C8B-B14F-4D97-AF65-F5344CB8AC3E}">
        <p14:creationId xmlns:p14="http://schemas.microsoft.com/office/powerpoint/2010/main" val="3635659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https://www.youtube.com/watch?v=uTpY8DGYGtY</a:t>
            </a:r>
          </a:p>
          <a:p>
            <a:endParaRPr lang="en-US" dirty="0"/>
          </a:p>
        </p:txBody>
      </p:sp>
      <p:sp>
        <p:nvSpPr>
          <p:cNvPr id="4" name="Slide Number Placeholder 3"/>
          <p:cNvSpPr>
            <a:spLocks noGrp="1"/>
          </p:cNvSpPr>
          <p:nvPr>
            <p:ph type="sldNum" sz="quarter" idx="5"/>
          </p:nvPr>
        </p:nvSpPr>
        <p:spPr/>
        <p:txBody>
          <a:bodyPr/>
          <a:lstStyle/>
          <a:p>
            <a:fld id="{12D3E5DA-644B-42B3-8175-E0AE62D090E8}" type="slidenum">
              <a:rPr lang="en-US" smtClean="0"/>
              <a:t>7</a:t>
            </a:fld>
            <a:endParaRPr lang="en-US"/>
          </a:p>
        </p:txBody>
      </p:sp>
    </p:spTree>
    <p:extLst>
      <p:ext uri="{BB962C8B-B14F-4D97-AF65-F5344CB8AC3E}">
        <p14:creationId xmlns:p14="http://schemas.microsoft.com/office/powerpoint/2010/main" val="1619245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25612"/>
          </a:xfrm>
        </p:spPr>
        <p:txBody>
          <a:bodyPr/>
          <a:lstStyle/>
          <a:p>
            <a:r>
              <a:rPr lang="en-US" dirty="0">
                <a:solidFill>
                  <a:srgbClr val="000000"/>
                </a:solidFill>
                <a:latin typeface="EOHHK E+ Adv T Tc 9c 3bd 71"/>
              </a:rPr>
              <a:t>Team resilience as the capacity of a team to withstand and overcome stressors in a manner that enables sustained performance; it helps teams handle and bounce back from challenges that can endanger their cohesiveness and performance. </a:t>
            </a:r>
          </a:p>
          <a:p>
            <a:endParaRPr lang="en-US" dirty="0">
              <a:solidFill>
                <a:srgbClr val="000000"/>
              </a:solidFill>
              <a:latin typeface="EOHHK E+ Adv T Tc 9c 3bd 71"/>
            </a:endParaRPr>
          </a:p>
          <a:p>
            <a:endParaRPr lang="en-US" dirty="0">
              <a:solidFill>
                <a:srgbClr val="000000"/>
              </a:solidFill>
              <a:latin typeface="EOHHK E+ Adv T Tc 9c 3bd 71"/>
            </a:endParaRPr>
          </a:p>
          <a:p>
            <a:r>
              <a:rPr lang="en-US" dirty="0">
                <a:solidFill>
                  <a:srgbClr val="000000"/>
                </a:solidFill>
                <a:latin typeface="EOHHK E+ Adv T Tc 9c 3bd 71"/>
              </a:rPr>
              <a:t>QUESTION: What are some common situations that require a team to be resilient?</a:t>
            </a:r>
          </a:p>
          <a:p>
            <a:endParaRPr lang="en-US" dirty="0">
              <a:solidFill>
                <a:srgbClr val="000000"/>
              </a:solidFill>
              <a:latin typeface="EOHHK E+ Adv T Tc 9c 3bd 71"/>
            </a:endParaRPr>
          </a:p>
          <a:p>
            <a:r>
              <a:rPr lang="en-US" dirty="0"/>
              <a:t>Difficult assignments                                                                    </a:t>
            </a:r>
          </a:p>
          <a:p>
            <a:r>
              <a:rPr lang="en-US" dirty="0"/>
              <a:t>Time pressure</a:t>
            </a:r>
          </a:p>
          <a:p>
            <a:r>
              <a:rPr lang="en-US" dirty="0"/>
              <a:t>Insufficient resources</a:t>
            </a:r>
          </a:p>
          <a:p>
            <a:r>
              <a:rPr lang="en-US" dirty="0"/>
              <a:t>Conflict within the team or with people outside the team</a:t>
            </a:r>
          </a:p>
          <a:p>
            <a:r>
              <a:rPr lang="en-US" dirty="0"/>
              <a:t>High consequence work</a:t>
            </a:r>
          </a:p>
          <a:p>
            <a:r>
              <a:rPr lang="en-US" dirty="0"/>
              <a:t>Challenging conditions</a:t>
            </a:r>
          </a:p>
          <a:p>
            <a:r>
              <a:rPr lang="en-US" dirty="0"/>
              <a:t>Hazardous work</a:t>
            </a:r>
          </a:p>
          <a:p>
            <a:r>
              <a:rPr lang="en-US" dirty="0"/>
              <a:t>Angry/upset customers</a:t>
            </a:r>
          </a:p>
          <a:p>
            <a:r>
              <a:rPr lang="en-US" dirty="0"/>
              <a:t>Inadequate work output by one or more team members</a:t>
            </a:r>
          </a:p>
          <a:p>
            <a:r>
              <a:rPr lang="en-US" dirty="0"/>
              <a:t>Unclear team roles</a:t>
            </a:r>
          </a:p>
          <a:p>
            <a:r>
              <a:rPr lang="en-US" dirty="0"/>
              <a:t>Ambiguity of direction/goals</a:t>
            </a:r>
          </a:p>
        </p:txBody>
      </p:sp>
      <p:sp>
        <p:nvSpPr>
          <p:cNvPr id="4" name="Slide Number Placeholder 3"/>
          <p:cNvSpPr>
            <a:spLocks noGrp="1"/>
          </p:cNvSpPr>
          <p:nvPr>
            <p:ph type="sldNum" sz="quarter" idx="10"/>
          </p:nvPr>
        </p:nvSpPr>
        <p:spPr/>
        <p:txBody>
          <a:bodyPr/>
          <a:lstStyle/>
          <a:p>
            <a:fld id="{12D3E5DA-644B-42B3-8175-E0AE62D090E8}" type="slidenum">
              <a:rPr lang="en-US" smtClean="0"/>
              <a:t>8</a:t>
            </a:fld>
            <a:endParaRPr lang="en-US"/>
          </a:p>
        </p:txBody>
      </p:sp>
    </p:spTree>
    <p:extLst>
      <p:ext uri="{BB962C8B-B14F-4D97-AF65-F5344CB8AC3E}">
        <p14:creationId xmlns:p14="http://schemas.microsoft.com/office/powerpoint/2010/main" val="1944425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Vision</a:t>
            </a:r>
            <a:r>
              <a:rPr lang="en-US" dirty="0"/>
              <a:t> </a:t>
            </a:r>
            <a:r>
              <a:rPr lang="en-US" sz="1200" b="0" i="0" kern="1200" baseline="0" dirty="0">
                <a:solidFill>
                  <a:schemeClr val="tx1"/>
                </a:solidFill>
                <a:effectLst/>
                <a:latin typeface="+mn-lt"/>
                <a:ea typeface="+mn-ea"/>
                <a:cs typeface="+mn-cs"/>
              </a:rPr>
              <a:t>–</a:t>
            </a:r>
            <a:r>
              <a:rPr lang="en-US" dirty="0"/>
              <a:t> This is the most important domain because all other domains are guided by what the team wants to achieve. Having clear vision allows the team to be decisive when facing tough choices, and to maintain perspective when facing challenges. The more clarity the team has, the easier it is to make decisions — it is clear what’s important and what’s not. This helps the team stay focused. </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Collaboration</a:t>
            </a:r>
            <a:r>
              <a:rPr lang="en-US" dirty="0"/>
              <a:t> </a:t>
            </a:r>
            <a:r>
              <a:rPr lang="en-US" sz="1200" b="0" i="0" kern="1200" baseline="0" dirty="0">
                <a:solidFill>
                  <a:schemeClr val="tx1"/>
                </a:solidFill>
                <a:effectLst/>
                <a:latin typeface="+mn-lt"/>
                <a:ea typeface="+mn-ea"/>
                <a:cs typeface="+mn-cs"/>
              </a:rPr>
              <a:t>–</a:t>
            </a:r>
            <a:r>
              <a:rPr lang="en-US" dirty="0"/>
              <a:t> Collective work within the team towards a shared purpose and direction.  Its purpose is to join the efforts and perspectives of team members to produce solutions and results far greater than anyone could produce working alone. Sharing the load to reduce anxiety on any one team member.</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Reasoning</a:t>
            </a:r>
            <a:r>
              <a:rPr lang="en-US" dirty="0"/>
              <a:t> </a:t>
            </a:r>
            <a:r>
              <a:rPr lang="en-US" sz="1200" b="0" i="0" kern="1200" baseline="0" dirty="0">
                <a:solidFill>
                  <a:schemeClr val="tx1"/>
                </a:solidFill>
                <a:effectLst/>
                <a:latin typeface="+mn-lt"/>
                <a:ea typeface="+mn-ea"/>
                <a:cs typeface="+mn-cs"/>
              </a:rPr>
              <a:t>–</a:t>
            </a:r>
            <a:r>
              <a:rPr lang="en-US" dirty="0"/>
              <a:t> Creativity and innovative problem solving is incredibly useful when facing challenges along the way. This is what the reasoning domain is all about — taking action ahead of time to prevent things from going wrong in the first place. In fact, it’s mostly about proactive action.</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Tenacity</a:t>
            </a:r>
            <a:r>
              <a:rPr lang="en-US" dirty="0"/>
              <a:t> </a:t>
            </a:r>
            <a:r>
              <a:rPr lang="en-US" sz="1200" b="0" i="0" kern="1200" baseline="0" dirty="0">
                <a:solidFill>
                  <a:schemeClr val="tx1"/>
                </a:solidFill>
                <a:effectLst/>
                <a:latin typeface="+mn-lt"/>
                <a:ea typeface="+mn-ea"/>
                <a:cs typeface="+mn-cs"/>
              </a:rPr>
              <a:t>–</a:t>
            </a:r>
            <a:r>
              <a:rPr lang="en-US" dirty="0"/>
              <a:t> </a:t>
            </a:r>
            <a:r>
              <a:rPr lang="en-US" sz="1200" b="0" i="0" kern="1200" dirty="0">
                <a:solidFill>
                  <a:schemeClr val="tx1"/>
                </a:solidFill>
                <a:effectLst/>
                <a:latin typeface="+mn-lt"/>
                <a:ea typeface="+mn-ea"/>
                <a:cs typeface="+mn-cs"/>
              </a:rPr>
              <a:t>Persistence is the key.  The team realizing that mistakes will crop up regularly,  takes them in stride, and learns from them. </a:t>
            </a:r>
          </a:p>
          <a:p>
            <a:pPr marL="0" indent="0">
              <a:buFont typeface="Arial" panose="020B0604020202020204" pitchFamily="34" charset="0"/>
              <a:buNone/>
            </a:pPr>
            <a:endParaRPr lang="en-US" sz="1200" b="1" i="0"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Composure</a:t>
            </a:r>
            <a:r>
              <a:rPr lang="en-US" sz="1200" b="0" i="0" kern="1200" baseline="0" dirty="0">
                <a:solidFill>
                  <a:schemeClr val="tx1"/>
                </a:solidFill>
                <a:effectLst/>
                <a:latin typeface="+mn-lt"/>
                <a:ea typeface="+mn-ea"/>
                <a:cs typeface="+mn-cs"/>
              </a:rPr>
              <a:t> – </a:t>
            </a:r>
            <a:r>
              <a:rPr lang="en-US" sz="1200" b="0" i="0" kern="1200" dirty="0">
                <a:solidFill>
                  <a:schemeClr val="tx1"/>
                </a:solidFill>
                <a:effectLst/>
                <a:latin typeface="+mn-lt"/>
                <a:ea typeface="+mn-ea"/>
                <a:cs typeface="+mn-cs"/>
              </a:rPr>
              <a:t>The</a:t>
            </a:r>
            <a:r>
              <a:rPr lang="en-US" sz="1200" b="0" i="0" kern="1200" baseline="0" dirty="0">
                <a:solidFill>
                  <a:schemeClr val="tx1"/>
                </a:solidFill>
                <a:effectLst/>
                <a:latin typeface="+mn-lt"/>
                <a:ea typeface="+mn-ea"/>
                <a:cs typeface="+mn-cs"/>
              </a:rPr>
              <a:t> team is able to </a:t>
            </a:r>
            <a:r>
              <a:rPr lang="en-US" sz="1200" b="0" i="0" kern="1200" dirty="0">
                <a:solidFill>
                  <a:schemeClr val="tx1"/>
                </a:solidFill>
                <a:effectLst/>
                <a:latin typeface="+mn-lt"/>
                <a:ea typeface="+mn-ea"/>
                <a:cs typeface="+mn-cs"/>
              </a:rPr>
              <a:t>regulate emotions when facing adversity or conflict. It’s the ability to be calm when you’re facing conflict or hearing about a sudden change at work.</a:t>
            </a:r>
          </a:p>
          <a:p>
            <a:pPr marL="0" indent="0">
              <a:buFont typeface="Arial" panose="020B0604020202020204" pitchFamily="34" charset="0"/>
              <a:buNone/>
            </a:pPr>
            <a:endParaRPr lang="en-US" sz="1200" b="1" i="0"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Health</a:t>
            </a:r>
            <a:r>
              <a:rPr lang="en-US" sz="1200" b="0" i="0" kern="120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12D3E5DA-644B-42B3-8175-E0AE62D090E8}" type="slidenum">
              <a:rPr lang="en-US" smtClean="0"/>
              <a:t>9</a:t>
            </a:fld>
            <a:endParaRPr lang="en-US"/>
          </a:p>
        </p:txBody>
      </p:sp>
    </p:spTree>
    <p:extLst>
      <p:ext uri="{BB962C8B-B14F-4D97-AF65-F5344CB8AC3E}">
        <p14:creationId xmlns:p14="http://schemas.microsoft.com/office/powerpoint/2010/main" val="3754902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64974"/>
          </a:xfrm>
        </p:spPr>
        <p:txBody>
          <a:bodyPr/>
          <a:lstStyle/>
          <a:p>
            <a:pPr marL="171450" indent="-171450">
              <a:buFont typeface="Arial" panose="020B0604020202020204" pitchFamily="34" charset="0"/>
              <a:buChar char="•"/>
            </a:pPr>
            <a:r>
              <a:rPr lang="en-US" b="1" dirty="0"/>
              <a:t>Challenge resolution </a:t>
            </a:r>
            <a:r>
              <a:rPr lang="en-US" sz="1200" b="0" i="0" kern="1200" baseline="0" dirty="0">
                <a:solidFill>
                  <a:schemeClr val="tx1"/>
                </a:solidFill>
                <a:effectLst/>
                <a:latin typeface="+mn-lt"/>
                <a:ea typeface="+mn-ea"/>
                <a:cs typeface="+mn-cs"/>
              </a:rPr>
              <a:t>–</a:t>
            </a:r>
            <a:r>
              <a:rPr lang="en-US" dirty="0"/>
              <a:t> Address a problem as quickly and effectively as possible given the constraints of the situation</a:t>
            </a:r>
          </a:p>
          <a:p>
            <a:pPr marL="171450" indent="-171450">
              <a:buFont typeface="Arial" panose="020B0604020202020204" pitchFamily="34" charset="0"/>
              <a:buChar char="•"/>
            </a:pPr>
            <a:r>
              <a:rPr lang="en-US" b="1" dirty="0"/>
              <a:t>Health</a:t>
            </a:r>
            <a:r>
              <a:rPr lang="en-US" dirty="0"/>
              <a:t> </a:t>
            </a:r>
            <a:r>
              <a:rPr lang="en-US" sz="1200" b="0" i="0" kern="1200" baseline="0" dirty="0">
                <a:solidFill>
                  <a:schemeClr val="tx1"/>
                </a:solidFill>
                <a:effectLst/>
                <a:latin typeface="+mn-lt"/>
                <a:ea typeface="+mn-ea"/>
                <a:cs typeface="+mn-cs"/>
              </a:rPr>
              <a:t>–</a:t>
            </a:r>
            <a:r>
              <a:rPr lang="en-US" dirty="0"/>
              <a:t> Handle the challenge in a way that sustains their team’s health, positive team spirit, communications, and mood</a:t>
            </a:r>
          </a:p>
          <a:p>
            <a:pPr marL="171450" indent="-171450">
              <a:buFont typeface="Arial" panose="020B0604020202020204" pitchFamily="34" charset="0"/>
              <a:buChar char="•"/>
            </a:pPr>
            <a:r>
              <a:rPr lang="en-US" b="1" dirty="0"/>
              <a:t>Resources</a:t>
            </a:r>
            <a:r>
              <a:rPr lang="en-US" dirty="0"/>
              <a:t> </a:t>
            </a:r>
            <a:r>
              <a:rPr lang="en-US" sz="1200" b="0" i="0" kern="1200" baseline="0" dirty="0">
                <a:solidFill>
                  <a:schemeClr val="tx1"/>
                </a:solidFill>
                <a:effectLst/>
                <a:latin typeface="+mn-lt"/>
                <a:ea typeface="+mn-ea"/>
                <a:cs typeface="+mn-cs"/>
              </a:rPr>
              <a:t>–</a:t>
            </a:r>
            <a:r>
              <a:rPr lang="en-US" dirty="0"/>
              <a:t> Maintain or even ‘‘bank’’ tangible and social/emotional resources for use going forward</a:t>
            </a:r>
          </a:p>
          <a:p>
            <a:pPr marL="171450" indent="-171450">
              <a:buFont typeface="Arial" panose="020B0604020202020204" pitchFamily="34" charset="0"/>
              <a:buChar char="•"/>
            </a:pPr>
            <a:r>
              <a:rPr lang="en-US" b="1" dirty="0"/>
              <a:t>Recovery</a:t>
            </a:r>
            <a:r>
              <a:rPr lang="en-US" dirty="0"/>
              <a:t> </a:t>
            </a:r>
            <a:r>
              <a:rPr lang="en-US" sz="1200" b="0" i="0" kern="1200" baseline="0" dirty="0">
                <a:solidFill>
                  <a:schemeClr val="tx1"/>
                </a:solidFill>
                <a:effectLst/>
                <a:latin typeface="+mn-lt"/>
                <a:ea typeface="+mn-ea"/>
                <a:cs typeface="+mn-cs"/>
              </a:rPr>
              <a:t>–</a:t>
            </a:r>
            <a:r>
              <a:rPr lang="en-US" dirty="0"/>
              <a:t> Are able to quickly ‘‘bounce back’’ to previous levels of effectiveness and health after a challenging experience–in some instances becoming even stronger as a result</a:t>
            </a:r>
          </a:p>
          <a:p>
            <a:pPr marL="171450" indent="-171450">
              <a:buFont typeface="Arial" panose="020B0604020202020204" pitchFamily="34" charset="0"/>
              <a:buChar char="•"/>
            </a:pPr>
            <a:r>
              <a:rPr lang="en-US" b="1" dirty="0"/>
              <a:t>On-going viability</a:t>
            </a:r>
            <a:r>
              <a:rPr lang="en-US" dirty="0"/>
              <a:t> - Because of their ability to handle challenges, innate health, preservation/renewal of needed resources and ability to recover, resilient teams maintain viability and are ready to meet new challenges</a:t>
            </a:r>
          </a:p>
          <a:p>
            <a:pPr marL="171450" indent="-171450">
              <a:buFont typeface="Arial" panose="020B0604020202020204" pitchFamily="34" charset="0"/>
              <a:buChar char="•"/>
            </a:pPr>
            <a:r>
              <a:rPr lang="en-US" b="1" dirty="0">
                <a:solidFill>
                  <a:srgbClr val="00B050"/>
                </a:solidFill>
              </a:rPr>
              <a:t>Trust </a:t>
            </a:r>
            <a:r>
              <a:rPr lang="en-US" sz="1200" b="0" i="0" kern="1200" baseline="0" dirty="0">
                <a:solidFill>
                  <a:schemeClr val="tx1"/>
                </a:solidFill>
                <a:effectLst/>
                <a:latin typeface="+mn-lt"/>
                <a:ea typeface="+mn-ea"/>
                <a:cs typeface="+mn-cs"/>
              </a:rPr>
              <a:t>–</a:t>
            </a:r>
            <a:r>
              <a:rPr lang="en-US" b="1" dirty="0">
                <a:solidFill>
                  <a:srgbClr val="00B050"/>
                </a:solidFill>
              </a:rPr>
              <a:t> </a:t>
            </a:r>
            <a:r>
              <a:rPr lang="en-US" dirty="0">
                <a:solidFill>
                  <a:srgbClr val="00B050"/>
                </a:solidFill>
              </a:rPr>
              <a:t>1) I trust you are capable (competent) of delivering on commitments, 2) I believe you will do what you say, and 3) I believe you have my best interest and the team’s best interest at heart</a:t>
            </a:r>
          </a:p>
          <a:p>
            <a:pPr marL="171450" indent="-171450">
              <a:buFont typeface="Arial" panose="020B0604020202020204" pitchFamily="34" charset="0"/>
              <a:buChar char="•"/>
            </a:pPr>
            <a:r>
              <a:rPr lang="en-US" b="1" dirty="0">
                <a:solidFill>
                  <a:srgbClr val="00B050"/>
                </a:solidFill>
              </a:rPr>
              <a:t>Communication </a:t>
            </a:r>
            <a:r>
              <a:rPr lang="en-US" dirty="0">
                <a:solidFill>
                  <a:srgbClr val="00B050"/>
                </a:solidFill>
              </a:rPr>
              <a:t>– The team communicates openly and honestly, and maintains frequent communications </a:t>
            </a:r>
          </a:p>
          <a:p>
            <a:endParaRPr lang="en-US" b="1" dirty="0"/>
          </a:p>
          <a:p>
            <a:r>
              <a:rPr lang="en-US" i="1" dirty="0">
                <a:solidFill>
                  <a:srgbClr val="00B050"/>
                </a:solidFill>
              </a:rPr>
              <a:t>Key when working remote from each other </a:t>
            </a:r>
          </a:p>
        </p:txBody>
      </p:sp>
      <p:sp>
        <p:nvSpPr>
          <p:cNvPr id="4" name="Slide Number Placeholder 3"/>
          <p:cNvSpPr>
            <a:spLocks noGrp="1"/>
          </p:cNvSpPr>
          <p:nvPr>
            <p:ph type="sldNum" sz="quarter" idx="10"/>
          </p:nvPr>
        </p:nvSpPr>
        <p:spPr/>
        <p:txBody>
          <a:bodyPr/>
          <a:lstStyle/>
          <a:p>
            <a:fld id="{12D3E5DA-644B-42B3-8175-E0AE62D090E8}" type="slidenum">
              <a:rPr lang="en-US" smtClean="0"/>
              <a:t>10</a:t>
            </a:fld>
            <a:endParaRPr lang="en-US"/>
          </a:p>
        </p:txBody>
      </p:sp>
    </p:spTree>
    <p:extLst>
      <p:ext uri="{BB962C8B-B14F-4D97-AF65-F5344CB8AC3E}">
        <p14:creationId xmlns:p14="http://schemas.microsoft.com/office/powerpoint/2010/main" val="862032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Develop Tools,</a:t>
            </a:r>
            <a:r>
              <a:rPr lang="en-US" sz="1100" b="1" baseline="0" dirty="0"/>
              <a:t> etc.</a:t>
            </a:r>
            <a:r>
              <a:rPr lang="en-US" sz="1100" baseline="0" dirty="0"/>
              <a:t> - </a:t>
            </a:r>
            <a:r>
              <a:rPr lang="en-US" sz="1100" b="0" i="0" u="none" strike="noStrike" kern="1200" baseline="0" dirty="0">
                <a:solidFill>
                  <a:schemeClr val="tx1"/>
                </a:solidFill>
                <a:latin typeface="+mn-lt"/>
                <a:ea typeface="+mn-ea"/>
                <a:cs typeface="+mn-cs"/>
              </a:rPr>
              <a:t>Leaders can ensure that their team has access to the right tools to enable them to deal with future challenges. For common challenges, or those that can be anticipated, it can be helpful to assemble checklists and guides that provide advice for dealing with the challenge.</a:t>
            </a:r>
          </a:p>
          <a:p>
            <a:endParaRPr lang="en-US" sz="1100" b="0" i="0" u="none" strike="noStrike" kern="1200" baseline="0" dirty="0">
              <a:solidFill>
                <a:schemeClr val="tx1"/>
              </a:solidFill>
              <a:latin typeface="+mn-lt"/>
              <a:ea typeface="+mn-ea"/>
              <a:cs typeface="+mn-cs"/>
            </a:endParaRPr>
          </a:p>
          <a:p>
            <a:r>
              <a:rPr lang="en-US" sz="1100" b="1" i="0" u="none" strike="noStrike" kern="1200" baseline="0" dirty="0">
                <a:solidFill>
                  <a:schemeClr val="tx1"/>
                </a:solidFill>
                <a:latin typeface="+mn-lt"/>
                <a:ea typeface="+mn-ea"/>
                <a:cs typeface="+mn-cs"/>
              </a:rPr>
              <a:t>Team Resilience Training </a:t>
            </a:r>
            <a:r>
              <a:rPr lang="en-US" sz="11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Resilience can be developed through facilitated team working sessions and structured training. A good starting place for developing team resilience is to conduct a team resilience discussion. During this type of meeting the team can:</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Identify recent challenges the team experienced</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Anticipate forthcoming challenges and specify the ‘‘early warning signs’’ to be alert for</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Review the common resilience behaviors and markers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Choose a few resilience behaviors that the team agrees to employ more frequently going forward.</a:t>
            </a:r>
            <a:endParaRPr lang="en-US" sz="1100" dirty="0"/>
          </a:p>
          <a:p>
            <a:endParaRPr lang="en-US" sz="1100" dirty="0"/>
          </a:p>
          <a:p>
            <a:r>
              <a:rPr lang="en-US" sz="1100" b="1" dirty="0"/>
              <a:t>Post-Challenge</a:t>
            </a:r>
            <a:r>
              <a:rPr lang="en-US" sz="1100" b="1" baseline="0" dirty="0"/>
              <a:t> Debriefs </a:t>
            </a:r>
            <a:r>
              <a:rPr lang="en-US" sz="1100" baseline="0" dirty="0"/>
              <a:t>- </a:t>
            </a:r>
            <a:r>
              <a:rPr lang="en-US" sz="1100" b="0" i="0" u="none" strike="noStrike" kern="1200" baseline="0" dirty="0">
                <a:solidFill>
                  <a:schemeClr val="tx1"/>
                </a:solidFill>
                <a:latin typeface="+mn-lt"/>
                <a:ea typeface="+mn-ea"/>
                <a:cs typeface="+mn-cs"/>
              </a:rPr>
              <a:t>Remember, while resilience is a capacity, it only becomes observable when challenges arise. So perhaps the most efficient and powerful way to build resilience is to conduct post-challenge debriefs. The research is quite clear: well conducted debriefs work.</a:t>
            </a:r>
            <a:endParaRPr lang="en-US" sz="1100" dirty="0"/>
          </a:p>
          <a:p>
            <a:endParaRPr lang="en-US" sz="1100" dirty="0"/>
          </a:p>
          <a:p>
            <a:r>
              <a:rPr lang="en-US" sz="1100" b="1" dirty="0"/>
              <a:t>Team Resilience Culture</a:t>
            </a:r>
            <a:endParaRPr lang="en-US" sz="1100" dirty="0"/>
          </a:p>
          <a:p>
            <a:pPr marL="171450" indent="-171450">
              <a:buFont typeface="Arial" panose="020B0604020202020204" pitchFamily="34" charset="0"/>
              <a:buChar char="•"/>
            </a:pPr>
            <a:r>
              <a:rPr lang="en-US" sz="1100" b="0" i="0" u="none" strike="noStrike" kern="1200" baseline="0" dirty="0">
                <a:solidFill>
                  <a:schemeClr val="tx1"/>
                </a:solidFill>
                <a:latin typeface="+mn-lt"/>
                <a:ea typeface="+mn-ea"/>
                <a:cs typeface="+mn-cs"/>
              </a:rPr>
              <a:t>Speak up, ask questions, and openly share bad news and early signs of potential problems;</a:t>
            </a:r>
          </a:p>
          <a:p>
            <a:pPr marL="171450" indent="-171450">
              <a:buFont typeface="Arial" panose="020B0604020202020204" pitchFamily="34" charset="0"/>
              <a:buChar char="•"/>
            </a:pPr>
            <a:r>
              <a:rPr lang="en-US" sz="1100" b="0" i="0" u="none" strike="noStrike" kern="1200" baseline="0" dirty="0">
                <a:solidFill>
                  <a:schemeClr val="tx1"/>
                </a:solidFill>
                <a:latin typeface="+mn-lt"/>
                <a:ea typeface="+mn-ea"/>
                <a:cs typeface="+mn-cs"/>
              </a:rPr>
              <a:t>Maintain composure during ‘‘emergencies;’’</a:t>
            </a:r>
          </a:p>
          <a:p>
            <a:pPr marL="171450" indent="-171450">
              <a:buFont typeface="Arial" panose="020B0604020202020204" pitchFamily="34" charset="0"/>
              <a:buChar char="•"/>
            </a:pPr>
            <a:r>
              <a:rPr lang="en-US" sz="1100" b="0" i="0" u="none" strike="noStrike" kern="1200" baseline="0" dirty="0">
                <a:solidFill>
                  <a:schemeClr val="tx1"/>
                </a:solidFill>
                <a:latin typeface="+mn-lt"/>
                <a:ea typeface="+mn-ea"/>
                <a:cs typeface="+mn-cs"/>
              </a:rPr>
              <a:t>Defer to expertise, not just rank or seniority;</a:t>
            </a:r>
          </a:p>
          <a:p>
            <a:pPr marL="171450" indent="-171450">
              <a:buFont typeface="Arial" panose="020B0604020202020204" pitchFamily="34" charset="0"/>
              <a:buChar char="•"/>
            </a:pPr>
            <a:r>
              <a:rPr lang="en-US" sz="1100" b="0" i="0" u="none" strike="noStrike" kern="1200" baseline="0" dirty="0">
                <a:solidFill>
                  <a:schemeClr val="tx1"/>
                </a:solidFill>
                <a:latin typeface="+mn-lt"/>
                <a:ea typeface="+mn-ea"/>
                <a:cs typeface="+mn-cs"/>
              </a:rPr>
              <a:t>Keep an eye on one another and offer support before (to minimize), during (to manage), and after (to mend) a challenge;</a:t>
            </a:r>
          </a:p>
          <a:p>
            <a:pPr marL="171450" indent="-171450">
              <a:buFont typeface="Arial" panose="020B0604020202020204" pitchFamily="34" charset="0"/>
              <a:buChar char="•"/>
            </a:pPr>
            <a:r>
              <a:rPr lang="en-US" sz="1100" b="0" i="0" u="none" strike="noStrike" kern="1200" baseline="0" dirty="0">
                <a:solidFill>
                  <a:schemeClr val="tx1"/>
                </a:solidFill>
                <a:latin typeface="+mn-lt"/>
                <a:ea typeface="+mn-ea"/>
                <a:cs typeface="+mn-cs"/>
              </a:rPr>
              <a:t>Vocalize the need to switch to/from normal and emergency modes;</a:t>
            </a:r>
          </a:p>
          <a:p>
            <a:pPr marL="171450" indent="-171450">
              <a:buFont typeface="Arial" panose="020B0604020202020204" pitchFamily="34" charset="0"/>
              <a:buChar char="•"/>
            </a:pPr>
            <a:r>
              <a:rPr lang="en-US" sz="1100" b="0" i="0" u="none" strike="noStrike" kern="1200" baseline="0" dirty="0">
                <a:solidFill>
                  <a:schemeClr val="tx1"/>
                </a:solidFill>
                <a:latin typeface="+mn-lt"/>
                <a:ea typeface="+mn-ea"/>
                <a:cs typeface="+mn-cs"/>
              </a:rPr>
              <a:t>Thank people for helping out and discussing challenges.</a:t>
            </a:r>
            <a:endParaRPr lang="en-US" sz="1100" dirty="0"/>
          </a:p>
        </p:txBody>
      </p:sp>
      <p:sp>
        <p:nvSpPr>
          <p:cNvPr id="4" name="Slide Number Placeholder 3"/>
          <p:cNvSpPr>
            <a:spLocks noGrp="1"/>
          </p:cNvSpPr>
          <p:nvPr>
            <p:ph type="sldNum" sz="quarter" idx="10"/>
          </p:nvPr>
        </p:nvSpPr>
        <p:spPr/>
        <p:txBody>
          <a:bodyPr/>
          <a:lstStyle/>
          <a:p>
            <a:fld id="{12D3E5DA-644B-42B3-8175-E0AE62D090E8}" type="slidenum">
              <a:rPr lang="en-US" smtClean="0"/>
              <a:t>11</a:t>
            </a:fld>
            <a:endParaRPr lang="en-US"/>
          </a:p>
        </p:txBody>
      </p:sp>
    </p:spTree>
    <p:extLst>
      <p:ext uri="{BB962C8B-B14F-4D97-AF65-F5344CB8AC3E}">
        <p14:creationId xmlns:p14="http://schemas.microsoft.com/office/powerpoint/2010/main" val="4066595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2198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9A1BD2-9B8E-41CA-B17D-1B0323EA4764}" type="datetimeFigureOut">
              <a:rPr lang="en-US" smtClean="0"/>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BB7626-CF1E-42BF-9725-51358BFB7843}" type="slidenum">
              <a:rPr lang="en-US" smtClean="0"/>
              <a:t>‹#›</a:t>
            </a:fld>
            <a:endParaRPr lang="en-US"/>
          </a:p>
        </p:txBody>
      </p:sp>
    </p:spTree>
    <p:extLst>
      <p:ext uri="{BB962C8B-B14F-4D97-AF65-F5344CB8AC3E}">
        <p14:creationId xmlns:p14="http://schemas.microsoft.com/office/powerpoint/2010/main" val="3515477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9A1BD2-9B8E-41CA-B17D-1B0323EA4764}" type="datetimeFigureOut">
              <a:rPr lang="en-US" smtClean="0"/>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BB7626-CF1E-42BF-9725-51358BFB7843}" type="slidenum">
              <a:rPr lang="en-US" smtClean="0"/>
              <a:t>‹#›</a:t>
            </a:fld>
            <a:endParaRPr lang="en-US"/>
          </a:p>
        </p:txBody>
      </p:sp>
    </p:spTree>
    <p:extLst>
      <p:ext uri="{BB962C8B-B14F-4D97-AF65-F5344CB8AC3E}">
        <p14:creationId xmlns:p14="http://schemas.microsoft.com/office/powerpoint/2010/main" val="2761867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9A1BD2-9B8E-41CA-B17D-1B0323EA4764}" type="datetimeFigureOut">
              <a:rPr lang="en-US" smtClean="0"/>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BB7626-CF1E-42BF-9725-51358BFB7843}" type="slidenum">
              <a:rPr lang="en-US" smtClean="0"/>
              <a:t>‹#›</a:t>
            </a:fld>
            <a:endParaRPr lang="en-US"/>
          </a:p>
        </p:txBody>
      </p:sp>
    </p:spTree>
    <p:extLst>
      <p:ext uri="{BB962C8B-B14F-4D97-AF65-F5344CB8AC3E}">
        <p14:creationId xmlns:p14="http://schemas.microsoft.com/office/powerpoint/2010/main" val="3567146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9A1BD2-9B8E-41CA-B17D-1B0323EA4764}" type="datetimeFigureOut">
              <a:rPr lang="en-US" smtClean="0"/>
              <a:t>9/14/2020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BB7626-CF1E-42BF-9725-51358BFB7843}" type="slidenum">
              <a:rPr lang="en-US" smtClean="0"/>
              <a:t>‹#›</a:t>
            </a:fld>
            <a:endParaRPr lang="en-US"/>
          </a:p>
        </p:txBody>
      </p:sp>
    </p:spTree>
    <p:extLst>
      <p:ext uri="{BB962C8B-B14F-4D97-AF65-F5344CB8AC3E}">
        <p14:creationId xmlns:p14="http://schemas.microsoft.com/office/powerpoint/2010/main" val="122878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9A1BD2-9B8E-41CA-B17D-1B0323EA4764}" type="datetimeFigureOut">
              <a:rPr lang="en-US" smtClean="0"/>
              <a:t>9/14/2020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BB7626-CF1E-42BF-9725-51358BFB7843}" type="slidenum">
              <a:rPr lang="en-US" smtClean="0"/>
              <a:t>‹#›</a:t>
            </a:fld>
            <a:endParaRPr lang="en-US"/>
          </a:p>
        </p:txBody>
      </p:sp>
    </p:spTree>
    <p:extLst>
      <p:ext uri="{BB962C8B-B14F-4D97-AF65-F5344CB8AC3E}">
        <p14:creationId xmlns:p14="http://schemas.microsoft.com/office/powerpoint/2010/main" val="1581709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9A1BD2-9B8E-41CA-B17D-1B0323EA4764}" type="datetimeFigureOut">
              <a:rPr lang="en-US" smtClean="0"/>
              <a:t>9/14/2020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BB7626-CF1E-42BF-9725-51358BFB7843}" type="slidenum">
              <a:rPr lang="en-US" smtClean="0"/>
              <a:t>‹#›</a:t>
            </a:fld>
            <a:endParaRPr lang="en-US"/>
          </a:p>
        </p:txBody>
      </p:sp>
    </p:spTree>
    <p:extLst>
      <p:ext uri="{BB962C8B-B14F-4D97-AF65-F5344CB8AC3E}">
        <p14:creationId xmlns:p14="http://schemas.microsoft.com/office/powerpoint/2010/main" val="1110242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9A1BD2-9B8E-41CA-B17D-1B0323EA4764}" type="datetimeFigureOut">
              <a:rPr lang="en-US" smtClean="0"/>
              <a:t>9/14/2020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BB7626-CF1E-42BF-9725-51358BFB7843}" type="slidenum">
              <a:rPr lang="en-US" smtClean="0"/>
              <a:t>‹#›</a:t>
            </a:fld>
            <a:endParaRPr lang="en-US"/>
          </a:p>
        </p:txBody>
      </p:sp>
    </p:spTree>
    <p:extLst>
      <p:ext uri="{BB962C8B-B14F-4D97-AF65-F5344CB8AC3E}">
        <p14:creationId xmlns:p14="http://schemas.microsoft.com/office/powerpoint/2010/main" val="4076956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9A1BD2-9B8E-41CA-B17D-1B0323EA4764}" type="datetimeFigureOut">
              <a:rPr lang="en-US" smtClean="0"/>
              <a:t>9/14/2020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BB7626-CF1E-42BF-9725-51358BFB7843}" type="slidenum">
              <a:rPr lang="en-US" smtClean="0"/>
              <a:t>‹#›</a:t>
            </a:fld>
            <a:endParaRPr lang="en-US"/>
          </a:p>
        </p:txBody>
      </p:sp>
    </p:spTree>
    <p:extLst>
      <p:ext uri="{BB962C8B-B14F-4D97-AF65-F5344CB8AC3E}">
        <p14:creationId xmlns:p14="http://schemas.microsoft.com/office/powerpoint/2010/main" val="689386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9A1BD2-9B8E-41CA-B17D-1B0323EA4764}" type="datetimeFigureOut">
              <a:rPr lang="en-US" smtClean="0"/>
              <a:t>9/14/2020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BB7626-CF1E-42BF-9725-51358BFB7843}" type="slidenum">
              <a:rPr lang="en-US" smtClean="0"/>
              <a:t>‹#›</a:t>
            </a:fld>
            <a:endParaRPr lang="en-US"/>
          </a:p>
        </p:txBody>
      </p:sp>
    </p:spTree>
    <p:extLst>
      <p:ext uri="{BB962C8B-B14F-4D97-AF65-F5344CB8AC3E}">
        <p14:creationId xmlns:p14="http://schemas.microsoft.com/office/powerpoint/2010/main" val="39841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9A1BD2-9B8E-41CA-B17D-1B0323EA4764}" type="datetimeFigureOut">
              <a:rPr lang="en-US" smtClean="0"/>
              <a:t>9/14/2020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BB7626-CF1E-42BF-9725-51358BFB7843}" type="slidenum">
              <a:rPr lang="en-US" smtClean="0"/>
              <a:t>‹#›</a:t>
            </a:fld>
            <a:endParaRPr lang="en-US"/>
          </a:p>
        </p:txBody>
      </p:sp>
    </p:spTree>
    <p:extLst>
      <p:ext uri="{BB962C8B-B14F-4D97-AF65-F5344CB8AC3E}">
        <p14:creationId xmlns:p14="http://schemas.microsoft.com/office/powerpoint/2010/main" val="2791647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70893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219200"/>
            <a:ext cx="10515600" cy="49577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Light" panose="020B0502040204020203" pitchFamily="34" charset="0"/>
                <a:cs typeface="Segoe UI Light" panose="020B0502040204020203" pitchFamily="34" charset="0"/>
              </a:defRPr>
            </a:lvl1pPr>
          </a:lstStyle>
          <a:p>
            <a:fld id="{879A1BD2-9B8E-41CA-B17D-1B0323EA4764}" type="datetimeFigureOut">
              <a:rPr lang="en-US" smtClean="0"/>
              <a:pPr/>
              <a:t>9/14/2020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Light" panose="020B0502040204020203" pitchFamily="34" charset="0"/>
                <a:cs typeface="Segoe UI Light" panose="020B0502040204020203" pitchFamily="34" charset="0"/>
              </a:defRPr>
            </a:lvl1pPr>
          </a:lstStyle>
          <a:p>
            <a:fld id="{ACBB7626-CF1E-42BF-9725-51358BFB7843}" type="slidenum">
              <a:rPr lang="en-US" smtClean="0"/>
              <a:pPr/>
              <a:t>‹#›</a:t>
            </a:fld>
            <a:endParaRPr lang="en-US"/>
          </a:p>
        </p:txBody>
      </p:sp>
    </p:spTree>
    <p:extLst>
      <p:ext uri="{BB962C8B-B14F-4D97-AF65-F5344CB8AC3E}">
        <p14:creationId xmlns:p14="http://schemas.microsoft.com/office/powerpoint/2010/main" val="883280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accent6">
              <a:lumMod val="75000"/>
            </a:schemeClr>
          </a:solidFill>
          <a:latin typeface="Segoe UI Light" panose="020B0502040204020203" pitchFamily="34" charset="0"/>
          <a:ea typeface="+mj-ea"/>
          <a:cs typeface="Segoe UI Light"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4.pn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Where to find sunflower fields this summer in Vermont">
            <a:extLst>
              <a:ext uri="{FF2B5EF4-FFF2-40B4-BE49-F238E27FC236}">
                <a16:creationId xmlns:a16="http://schemas.microsoft.com/office/drawing/2014/main" id="{84E2A79C-DF32-4C6A-889F-B5ECF60E8B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09" t="18182" r="-1" b="-1"/>
          <a:stretch/>
        </p:blipFill>
        <p:spPr bwMode="auto">
          <a:xfrm>
            <a:off x="20" y="10"/>
            <a:ext cx="12191981"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B6C62690-F798-45D4-AE91-AEF95345CABC}"/>
              </a:ext>
            </a:extLst>
          </p:cNvPr>
          <p:cNvSpPr>
            <a:spLocks noGrp="1"/>
          </p:cNvSpPr>
          <p:nvPr>
            <p:ph type="ctrTitle"/>
          </p:nvPr>
        </p:nvSpPr>
        <p:spPr>
          <a:xfrm>
            <a:off x="404553" y="4554908"/>
            <a:ext cx="9078562" cy="1020126"/>
          </a:xfrm>
        </p:spPr>
        <p:txBody>
          <a:bodyPr vert="horz" lIns="91440" tIns="45720" rIns="91440" bIns="45720" rtlCol="0" anchor="b">
            <a:normAutofit/>
          </a:bodyPr>
          <a:lstStyle/>
          <a:p>
            <a:pPr algn="l"/>
            <a:r>
              <a:rPr lang="en-US" sz="6600" b="1" dirty="0">
                <a:solidFill>
                  <a:srgbClr val="FBA305"/>
                </a:solidFill>
              </a:rPr>
              <a:t>Team Resiliency</a:t>
            </a:r>
            <a:endParaRPr lang="en-US" sz="6600" b="1" dirty="0">
              <a:solidFill>
                <a:srgbClr val="FBA305"/>
              </a:solidFill>
              <a:latin typeface="+mj-lt"/>
              <a:cs typeface="+mj-cs"/>
            </a:endParaRPr>
          </a:p>
        </p:txBody>
      </p:sp>
      <p:sp>
        <p:nvSpPr>
          <p:cNvPr id="75" name="Rectangle: Rounded Corners 74">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3">
            <a:extLst>
              <a:ext uri="{FF2B5EF4-FFF2-40B4-BE49-F238E27FC236}">
                <a16:creationId xmlns:a16="http://schemas.microsoft.com/office/drawing/2014/main" id="{56E8AC6A-E2A6-4BEE-B19F-DBC2F5A5C290}"/>
              </a:ext>
            </a:extLst>
          </p:cNvPr>
          <p:cNvSpPr>
            <a:spLocks noGrp="1"/>
          </p:cNvSpPr>
          <p:nvPr>
            <p:ph type="subTitle" idx="1"/>
          </p:nvPr>
        </p:nvSpPr>
        <p:spPr>
          <a:xfrm>
            <a:off x="404553" y="5624945"/>
            <a:ext cx="9078562" cy="592975"/>
          </a:xfrm>
        </p:spPr>
        <p:txBody>
          <a:bodyPr vert="horz" lIns="91440" tIns="45720" rIns="91440" bIns="45720" rtlCol="0" anchor="ctr">
            <a:normAutofit fontScale="92500"/>
          </a:bodyPr>
          <a:lstStyle/>
          <a:p>
            <a:pPr algn="l"/>
            <a:r>
              <a:rPr lang="en-US" b="1" dirty="0">
                <a:latin typeface="+mn-lt"/>
                <a:cs typeface="+mn-cs"/>
              </a:rPr>
              <a:t>Presented by Suzanne </a:t>
            </a:r>
            <a:r>
              <a:rPr lang="en-US" b="1" dirty="0" err="1">
                <a:latin typeface="+mn-lt"/>
                <a:cs typeface="+mn-cs"/>
              </a:rPr>
              <a:t>Styc</a:t>
            </a:r>
            <a:r>
              <a:rPr lang="en-US" b="1" dirty="0">
                <a:latin typeface="+mn-lt"/>
                <a:cs typeface="+mn-cs"/>
              </a:rPr>
              <a:t>, Director (A), ANG Management Services (ANG-A)</a:t>
            </a:r>
          </a:p>
        </p:txBody>
      </p:sp>
    </p:spTree>
    <p:extLst>
      <p:ext uri="{BB962C8B-B14F-4D97-AF65-F5344CB8AC3E}">
        <p14:creationId xmlns:p14="http://schemas.microsoft.com/office/powerpoint/2010/main" val="367244150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These new origami-like structures can support 14, 000 times their weight |  Deccan Herald">
            <a:extLst>
              <a:ext uri="{FF2B5EF4-FFF2-40B4-BE49-F238E27FC236}">
                <a16:creationId xmlns:a16="http://schemas.microsoft.com/office/drawing/2014/main" id="{D0DDD2B0-6F2F-4365-B830-80A933415ED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4655"/>
          <a:stretch/>
        </p:blipFill>
        <p:spPr bwMode="auto">
          <a:xfrm>
            <a:off x="3820886" y="0"/>
            <a:ext cx="8371114"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CD6E618-2667-44F3-AFF3-6CA28CFC71A4}"/>
              </a:ext>
            </a:extLst>
          </p:cNvPr>
          <p:cNvSpPr/>
          <p:nvPr/>
        </p:nvSpPr>
        <p:spPr>
          <a:xfrm>
            <a:off x="0" y="1"/>
            <a:ext cx="7609114" cy="6858000"/>
          </a:xfrm>
          <a:prstGeom prst="rect">
            <a:avLst/>
          </a:prstGeom>
          <a:gradFill>
            <a:gsLst>
              <a:gs pos="71000">
                <a:srgbClr val="FFFFFF">
                  <a:alpha val="95000"/>
                </a:srgbClr>
              </a:gs>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 name="Title 1"/>
          <p:cNvSpPr>
            <a:spLocks noGrp="1"/>
          </p:cNvSpPr>
          <p:nvPr>
            <p:ph type="title"/>
          </p:nvPr>
        </p:nvSpPr>
        <p:spPr>
          <a:xfrm>
            <a:off x="831768" y="185862"/>
            <a:ext cx="4524004" cy="1349024"/>
          </a:xfrm>
        </p:spPr>
        <p:txBody>
          <a:bodyPr>
            <a:normAutofit/>
          </a:bodyPr>
          <a:lstStyle/>
          <a:p>
            <a:r>
              <a:rPr lang="en-US" dirty="0"/>
              <a:t>Indicators of a Resilient Team</a:t>
            </a:r>
          </a:p>
        </p:txBody>
      </p:sp>
      <p:sp>
        <p:nvSpPr>
          <p:cNvPr id="3" name="Content Placeholder 2"/>
          <p:cNvSpPr>
            <a:spLocks noGrp="1"/>
          </p:cNvSpPr>
          <p:nvPr>
            <p:ph idx="1"/>
          </p:nvPr>
        </p:nvSpPr>
        <p:spPr>
          <a:xfrm>
            <a:off x="516081" y="1534885"/>
            <a:ext cx="5264233" cy="5137253"/>
          </a:xfrm>
        </p:spPr>
        <p:txBody>
          <a:bodyPr>
            <a:noAutofit/>
          </a:bodyPr>
          <a:lstStyle/>
          <a:p>
            <a:pPr>
              <a:lnSpc>
                <a:spcPct val="100000"/>
              </a:lnSpc>
            </a:pPr>
            <a:r>
              <a:rPr lang="en-US" sz="2000" b="1" dirty="0"/>
              <a:t>Challenge resolution </a:t>
            </a:r>
            <a:r>
              <a:rPr lang="en-US" sz="2000" dirty="0"/>
              <a:t>– Addresses problems quickly and effectively  </a:t>
            </a:r>
          </a:p>
          <a:p>
            <a:pPr>
              <a:lnSpc>
                <a:spcPct val="100000"/>
              </a:lnSpc>
            </a:pPr>
            <a:r>
              <a:rPr lang="en-US" sz="2000" b="1" dirty="0"/>
              <a:t>Health </a:t>
            </a:r>
            <a:r>
              <a:rPr lang="en-US" sz="2000" dirty="0"/>
              <a:t>- Handles challenges while sustaining team physical, emotional, and mental health </a:t>
            </a:r>
          </a:p>
          <a:p>
            <a:pPr>
              <a:lnSpc>
                <a:spcPct val="100000"/>
              </a:lnSpc>
            </a:pPr>
            <a:r>
              <a:rPr lang="en-US" sz="2000" b="1" dirty="0"/>
              <a:t>Resources</a:t>
            </a:r>
            <a:r>
              <a:rPr lang="en-US" sz="2000" dirty="0"/>
              <a:t> – Maintains tangible, social, and emotional resources  </a:t>
            </a:r>
          </a:p>
          <a:p>
            <a:pPr>
              <a:lnSpc>
                <a:spcPct val="100000"/>
              </a:lnSpc>
            </a:pPr>
            <a:r>
              <a:rPr lang="en-US" sz="2000" b="1" dirty="0"/>
              <a:t>Recovery</a:t>
            </a:r>
            <a:r>
              <a:rPr lang="en-US" sz="2000" dirty="0"/>
              <a:t> – Quickly recovers to previous levels of effectiveness and health after a challenge or to new improved levels</a:t>
            </a:r>
          </a:p>
          <a:p>
            <a:pPr>
              <a:lnSpc>
                <a:spcPct val="100000"/>
              </a:lnSpc>
            </a:pPr>
            <a:r>
              <a:rPr lang="en-US" sz="2000" b="1" dirty="0"/>
              <a:t>On-going viability </a:t>
            </a:r>
            <a:r>
              <a:rPr lang="en-US" sz="2000" dirty="0"/>
              <a:t>– Maintains the capacity to meet new challenges</a:t>
            </a:r>
          </a:p>
          <a:p>
            <a:pPr>
              <a:lnSpc>
                <a:spcPct val="100000"/>
              </a:lnSpc>
            </a:pPr>
            <a:r>
              <a:rPr lang="en-US" sz="2000" b="1" dirty="0"/>
              <a:t>Trust</a:t>
            </a:r>
            <a:r>
              <a:rPr lang="en-US" sz="2000" dirty="0"/>
              <a:t> – Demonstrates the dimensions of trust</a:t>
            </a:r>
          </a:p>
          <a:p>
            <a:pPr>
              <a:lnSpc>
                <a:spcPct val="100000"/>
              </a:lnSpc>
            </a:pPr>
            <a:r>
              <a:rPr lang="en-US" sz="2000" b="1" dirty="0"/>
              <a:t>Communication </a:t>
            </a:r>
            <a:r>
              <a:rPr lang="en-US" sz="2000" dirty="0"/>
              <a:t>– Values open, honest, and frequent communication</a:t>
            </a:r>
          </a:p>
        </p:txBody>
      </p:sp>
    </p:spTree>
    <p:extLst>
      <p:ext uri="{BB962C8B-B14F-4D97-AF65-F5344CB8AC3E}">
        <p14:creationId xmlns:p14="http://schemas.microsoft.com/office/powerpoint/2010/main" val="3318198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sitting at a table using a computer&#10;&#10;Description automatically generated">
            <a:extLst>
              <a:ext uri="{FF2B5EF4-FFF2-40B4-BE49-F238E27FC236}">
                <a16:creationId xmlns:a16="http://schemas.microsoft.com/office/drawing/2014/main" id="{E5DB8FFC-91E1-46B6-ABF4-4EF5615B75C2}"/>
              </a:ext>
            </a:extLst>
          </p:cNvPr>
          <p:cNvPicPr>
            <a:picLocks noChangeAspect="1"/>
          </p:cNvPicPr>
          <p:nvPr/>
        </p:nvPicPr>
        <p:blipFill rotWithShape="1">
          <a:blip r:embed="rId3">
            <a:extLst>
              <a:ext uri="{28A0092B-C50C-407E-A947-70E740481C1C}">
                <a14:useLocalDpi xmlns:a14="http://schemas.microsoft.com/office/drawing/2010/main" val="0"/>
              </a:ext>
            </a:extLst>
          </a:blip>
          <a:srcRect t="15625"/>
          <a:stretch/>
        </p:blipFill>
        <p:spPr>
          <a:xfrm>
            <a:off x="0" y="0"/>
            <a:ext cx="12192000" cy="6858000"/>
          </a:xfrm>
          <a:prstGeom prst="rect">
            <a:avLst/>
          </a:prstGeom>
        </p:spPr>
      </p:pic>
      <p:sp>
        <p:nvSpPr>
          <p:cNvPr id="8" name="Rectangle 7">
            <a:extLst>
              <a:ext uri="{FF2B5EF4-FFF2-40B4-BE49-F238E27FC236}">
                <a16:creationId xmlns:a16="http://schemas.microsoft.com/office/drawing/2014/main" id="{9B5CF4F5-B169-40FB-957A-F041AF9C55E8}"/>
              </a:ext>
            </a:extLst>
          </p:cNvPr>
          <p:cNvSpPr/>
          <p:nvPr/>
        </p:nvSpPr>
        <p:spPr>
          <a:xfrm>
            <a:off x="7562334" y="0"/>
            <a:ext cx="4720563" cy="6858000"/>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a:spLocks noGrp="1"/>
          </p:cNvSpPr>
          <p:nvPr>
            <p:ph idx="1"/>
          </p:nvPr>
        </p:nvSpPr>
        <p:spPr>
          <a:xfrm>
            <a:off x="7772400" y="1818409"/>
            <a:ext cx="4312508" cy="4358554"/>
          </a:xfrm>
        </p:spPr>
        <p:txBody>
          <a:bodyPr>
            <a:normAutofit/>
          </a:bodyPr>
          <a:lstStyle/>
          <a:p>
            <a:pPr>
              <a:lnSpc>
                <a:spcPct val="100000"/>
              </a:lnSpc>
            </a:pPr>
            <a:r>
              <a:rPr lang="en-US" sz="2000" dirty="0"/>
              <a:t>Develop tools, SOPs, checklists, or guidebooks</a:t>
            </a:r>
          </a:p>
          <a:p>
            <a:pPr>
              <a:lnSpc>
                <a:spcPct val="100000"/>
              </a:lnSpc>
            </a:pPr>
            <a:r>
              <a:rPr lang="en-US" sz="2000" dirty="0"/>
              <a:t>Conduct team resilience training or facilitated discussions</a:t>
            </a:r>
          </a:p>
          <a:p>
            <a:pPr>
              <a:lnSpc>
                <a:spcPct val="100000"/>
              </a:lnSpc>
            </a:pPr>
            <a:r>
              <a:rPr lang="en-US" sz="2000" dirty="0"/>
              <a:t>Conduct post-challenge debriefs</a:t>
            </a:r>
          </a:p>
          <a:p>
            <a:pPr>
              <a:lnSpc>
                <a:spcPct val="100000"/>
              </a:lnSpc>
            </a:pPr>
            <a:r>
              <a:rPr lang="en-US" sz="2000" dirty="0"/>
              <a:t>Create a team resilience culture</a:t>
            </a:r>
          </a:p>
        </p:txBody>
      </p:sp>
      <p:sp>
        <p:nvSpPr>
          <p:cNvPr id="2" name="Title 1"/>
          <p:cNvSpPr>
            <a:spLocks noGrp="1"/>
          </p:cNvSpPr>
          <p:nvPr>
            <p:ph type="title"/>
          </p:nvPr>
        </p:nvSpPr>
        <p:spPr>
          <a:xfrm>
            <a:off x="7772399" y="365125"/>
            <a:ext cx="4177145" cy="1307811"/>
          </a:xfrm>
        </p:spPr>
        <p:txBody>
          <a:bodyPr>
            <a:normAutofit/>
          </a:bodyPr>
          <a:lstStyle/>
          <a:p>
            <a:r>
              <a:rPr lang="en-US" dirty="0"/>
              <a:t>Building Team Resilience</a:t>
            </a:r>
          </a:p>
        </p:txBody>
      </p:sp>
    </p:spTree>
    <p:extLst>
      <p:ext uri="{BB962C8B-B14F-4D97-AF65-F5344CB8AC3E}">
        <p14:creationId xmlns:p14="http://schemas.microsoft.com/office/powerpoint/2010/main" val="3681582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E4CBFEF-5BEC-4AA9-90DF-D8C5C690E3D8}"/>
              </a:ext>
            </a:extLst>
          </p:cNvPr>
          <p:cNvSpPr/>
          <p:nvPr/>
        </p:nvSpPr>
        <p:spPr>
          <a:xfrm>
            <a:off x="0" y="2808514"/>
            <a:ext cx="12192000" cy="27599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EC11454-247E-442E-BABB-BEEB23D4EB7A}"/>
              </a:ext>
            </a:extLst>
          </p:cNvPr>
          <p:cNvSpPr>
            <a:spLocks noGrp="1"/>
          </p:cNvSpPr>
          <p:nvPr>
            <p:ph type="title"/>
          </p:nvPr>
        </p:nvSpPr>
        <p:spPr/>
        <p:txBody>
          <a:bodyPr/>
          <a:lstStyle/>
          <a:p>
            <a:r>
              <a:rPr lang="en-US" dirty="0"/>
              <a:t>Behaviors to Sustain Team Resilience</a:t>
            </a:r>
          </a:p>
        </p:txBody>
      </p:sp>
      <p:sp>
        <p:nvSpPr>
          <p:cNvPr id="2" name="Rectangle: Diagonal Corners Rounded 1">
            <a:extLst>
              <a:ext uri="{FF2B5EF4-FFF2-40B4-BE49-F238E27FC236}">
                <a16:creationId xmlns:a16="http://schemas.microsoft.com/office/drawing/2014/main" id="{1A944F22-A1E8-4F64-A3FD-9499E2BECBE6}"/>
              </a:ext>
            </a:extLst>
          </p:cNvPr>
          <p:cNvSpPr/>
          <p:nvPr/>
        </p:nvSpPr>
        <p:spPr>
          <a:xfrm>
            <a:off x="838200" y="1474120"/>
            <a:ext cx="3384974" cy="4912165"/>
          </a:xfrm>
          <a:prstGeom prst="round2DiagRect">
            <a:avLst>
              <a:gd name="adj1" fmla="val 10093"/>
              <a:gd name="adj2" fmla="val 0"/>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Single Corner Rounded 2">
            <a:extLst>
              <a:ext uri="{FF2B5EF4-FFF2-40B4-BE49-F238E27FC236}">
                <a16:creationId xmlns:a16="http://schemas.microsoft.com/office/drawing/2014/main" id="{100845F6-35C0-4665-9189-91C7683A8B7B}"/>
              </a:ext>
            </a:extLst>
          </p:cNvPr>
          <p:cNvSpPr/>
          <p:nvPr/>
        </p:nvSpPr>
        <p:spPr>
          <a:xfrm flipH="1">
            <a:off x="838199" y="1474120"/>
            <a:ext cx="3384972" cy="715722"/>
          </a:xfrm>
          <a:prstGeom prst="round1Rect">
            <a:avLst>
              <a:gd name="adj" fmla="val 5000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152601C-27F1-4E7A-99D8-A3FFD89AA808}"/>
              </a:ext>
            </a:extLst>
          </p:cNvPr>
          <p:cNvSpPr/>
          <p:nvPr/>
        </p:nvSpPr>
        <p:spPr>
          <a:xfrm>
            <a:off x="1748387" y="1570371"/>
            <a:ext cx="1564595" cy="523220"/>
          </a:xfrm>
          <a:prstGeom prst="rect">
            <a:avLst/>
          </a:prstGeom>
        </p:spPr>
        <p:txBody>
          <a:bodyPr wrap="none">
            <a:spAutoFit/>
          </a:bodyPr>
          <a:lstStyle/>
          <a:p>
            <a:pPr algn="ctr"/>
            <a:r>
              <a:rPr lang="en-US" sz="2800" b="1" dirty="0">
                <a:latin typeface="Segoe UI Light" panose="020B0502040204020203" pitchFamily="34" charset="0"/>
                <a:cs typeface="Segoe UI Light" panose="020B0502040204020203" pitchFamily="34" charset="0"/>
              </a:rPr>
              <a:t>Minimize</a:t>
            </a:r>
          </a:p>
        </p:txBody>
      </p:sp>
      <p:sp>
        <p:nvSpPr>
          <p:cNvPr id="9" name="Rectangle 8">
            <a:extLst>
              <a:ext uri="{FF2B5EF4-FFF2-40B4-BE49-F238E27FC236}">
                <a16:creationId xmlns:a16="http://schemas.microsoft.com/office/drawing/2014/main" id="{AB04355F-8262-4843-89F6-9CB714BBD02D}"/>
              </a:ext>
            </a:extLst>
          </p:cNvPr>
          <p:cNvSpPr/>
          <p:nvPr/>
        </p:nvSpPr>
        <p:spPr>
          <a:xfrm>
            <a:off x="849648" y="2189842"/>
            <a:ext cx="3384974" cy="4040017"/>
          </a:xfrm>
          <a:prstGeom prst="rect">
            <a:avLst/>
          </a:prstGeom>
        </p:spPr>
        <p:txBody>
          <a:bodyPr wrap="square">
            <a:spAutoFit/>
          </a:bodyPr>
          <a:lstStyle/>
          <a:p>
            <a:pPr marL="342900" indent="-342900">
              <a:lnSpc>
                <a:spcPct val="120000"/>
              </a:lnSpc>
              <a:buFont typeface="Arial" panose="020B0604020202020204" pitchFamily="34" charset="0"/>
              <a:buChar char="•"/>
            </a:pPr>
            <a:r>
              <a:rPr lang="en-US" sz="2400" dirty="0">
                <a:latin typeface="Segoe UI Light" panose="020B0502040204020203" pitchFamily="34" charset="0"/>
                <a:cs typeface="Segoe UI Light" panose="020B0502040204020203" pitchFamily="34" charset="0"/>
              </a:rPr>
              <a:t>Anticipate challenges and plan contingencies</a:t>
            </a:r>
          </a:p>
          <a:p>
            <a:pPr marL="342900" indent="-342900">
              <a:lnSpc>
                <a:spcPct val="120000"/>
              </a:lnSpc>
              <a:buFont typeface="Arial" panose="020B0604020202020204" pitchFamily="34" charset="0"/>
              <a:buChar char="•"/>
            </a:pPr>
            <a:r>
              <a:rPr lang="en-US" sz="2400" dirty="0">
                <a:latin typeface="Segoe UI Light" panose="020B0502040204020203" pitchFamily="34" charset="0"/>
                <a:cs typeface="Segoe UI Light" panose="020B0502040204020203" pitchFamily="34" charset="0"/>
              </a:rPr>
              <a:t>Understand current readiness</a:t>
            </a:r>
          </a:p>
          <a:p>
            <a:pPr marL="342900" indent="-342900">
              <a:lnSpc>
                <a:spcPct val="120000"/>
              </a:lnSpc>
              <a:buFont typeface="Arial" panose="020B0604020202020204" pitchFamily="34" charset="0"/>
              <a:buChar char="•"/>
            </a:pPr>
            <a:r>
              <a:rPr lang="en-US" sz="2400" dirty="0">
                <a:latin typeface="Segoe UI Light" panose="020B0502040204020203" pitchFamily="34" charset="0"/>
                <a:cs typeface="Segoe UI Light" panose="020B0502040204020203" pitchFamily="34" charset="0"/>
              </a:rPr>
              <a:t>Identify early warning signs</a:t>
            </a:r>
          </a:p>
          <a:p>
            <a:pPr marL="342900" indent="-342900">
              <a:lnSpc>
                <a:spcPct val="120000"/>
              </a:lnSpc>
              <a:buFont typeface="Arial" panose="020B0604020202020204" pitchFamily="34" charset="0"/>
              <a:buChar char="•"/>
            </a:pPr>
            <a:r>
              <a:rPr lang="en-US" sz="2400" dirty="0">
                <a:latin typeface="Segoe UI Light" panose="020B0502040204020203" pitchFamily="34" charset="0"/>
                <a:cs typeface="Segoe UI Light" panose="020B0502040204020203" pitchFamily="34" charset="0"/>
              </a:rPr>
              <a:t>Prepare to handle stressors</a:t>
            </a:r>
          </a:p>
        </p:txBody>
      </p:sp>
      <p:sp>
        <p:nvSpPr>
          <p:cNvPr id="10" name="Rectangle: Diagonal Corners Rounded 9">
            <a:extLst>
              <a:ext uri="{FF2B5EF4-FFF2-40B4-BE49-F238E27FC236}">
                <a16:creationId xmlns:a16="http://schemas.microsoft.com/office/drawing/2014/main" id="{1E2D20D3-82D2-489A-8C22-AE6BFB8CE778}"/>
              </a:ext>
            </a:extLst>
          </p:cNvPr>
          <p:cNvSpPr/>
          <p:nvPr/>
        </p:nvSpPr>
        <p:spPr>
          <a:xfrm>
            <a:off x="7957375" y="1426595"/>
            <a:ext cx="3384974" cy="4912165"/>
          </a:xfrm>
          <a:prstGeom prst="round2DiagRect">
            <a:avLst>
              <a:gd name="adj1" fmla="val 10093"/>
              <a:gd name="adj2" fmla="val 0"/>
            </a:avLst>
          </a:prstGeom>
          <a:solidFill>
            <a:schemeClr val="bg1"/>
          </a:solidFill>
          <a:ln>
            <a:solidFill>
              <a:srgbClr val="A162D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Single Corner Rounded 10">
            <a:extLst>
              <a:ext uri="{FF2B5EF4-FFF2-40B4-BE49-F238E27FC236}">
                <a16:creationId xmlns:a16="http://schemas.microsoft.com/office/drawing/2014/main" id="{E75B0A3D-6E6B-41E3-95A8-47676E9CCDC0}"/>
              </a:ext>
            </a:extLst>
          </p:cNvPr>
          <p:cNvSpPr/>
          <p:nvPr/>
        </p:nvSpPr>
        <p:spPr>
          <a:xfrm flipH="1">
            <a:off x="7957374" y="1426595"/>
            <a:ext cx="3384972" cy="715722"/>
          </a:xfrm>
          <a:prstGeom prst="round1Rect">
            <a:avLst>
              <a:gd name="adj" fmla="val 50000"/>
            </a:avLst>
          </a:prstGeom>
          <a:solidFill>
            <a:srgbClr val="A162D0"/>
          </a:solidFill>
          <a:ln>
            <a:solidFill>
              <a:srgbClr val="A162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8542F43-81F9-4ECA-BBE8-55C52CEEEAFF}"/>
              </a:ext>
            </a:extLst>
          </p:cNvPr>
          <p:cNvSpPr/>
          <p:nvPr/>
        </p:nvSpPr>
        <p:spPr>
          <a:xfrm>
            <a:off x="9119907" y="1522846"/>
            <a:ext cx="1059906" cy="523220"/>
          </a:xfrm>
          <a:prstGeom prst="rect">
            <a:avLst/>
          </a:prstGeom>
        </p:spPr>
        <p:txBody>
          <a:bodyPr wrap="none">
            <a:spAutoFit/>
          </a:bodyPr>
          <a:lstStyle/>
          <a:p>
            <a:pPr algn="ctr"/>
            <a:r>
              <a:rPr lang="en-US" sz="2800" b="1" dirty="0">
                <a:latin typeface="Segoe UI Light" panose="020B0502040204020203" pitchFamily="34" charset="0"/>
                <a:cs typeface="Segoe UI Light" panose="020B0502040204020203" pitchFamily="34" charset="0"/>
              </a:rPr>
              <a:t>Mend</a:t>
            </a:r>
          </a:p>
        </p:txBody>
      </p:sp>
      <p:sp>
        <p:nvSpPr>
          <p:cNvPr id="13" name="Rectangle 12">
            <a:extLst>
              <a:ext uri="{FF2B5EF4-FFF2-40B4-BE49-F238E27FC236}">
                <a16:creationId xmlns:a16="http://schemas.microsoft.com/office/drawing/2014/main" id="{1B87708A-5CAC-43C4-807A-ABDF4D775834}"/>
              </a:ext>
            </a:extLst>
          </p:cNvPr>
          <p:cNvSpPr/>
          <p:nvPr/>
        </p:nvSpPr>
        <p:spPr>
          <a:xfrm>
            <a:off x="7968823" y="2142317"/>
            <a:ext cx="3384974" cy="2710422"/>
          </a:xfrm>
          <a:prstGeom prst="rect">
            <a:avLst/>
          </a:prstGeom>
        </p:spPr>
        <p:txBody>
          <a:bodyPr wrap="square">
            <a:spAutoFit/>
          </a:bodyPr>
          <a:lstStyle/>
          <a:p>
            <a:pPr marL="342900" indent="-342900">
              <a:lnSpc>
                <a:spcPct val="120000"/>
              </a:lnSpc>
              <a:buFont typeface="Arial" panose="020B0604020202020204" pitchFamily="34" charset="0"/>
              <a:buChar char="•"/>
            </a:pPr>
            <a:r>
              <a:rPr lang="en-US" sz="2400" dirty="0">
                <a:latin typeface="Segoe UI Light" panose="020B0502040204020203" pitchFamily="34" charset="0"/>
                <a:cs typeface="Segoe UI Light" panose="020B0502040204020203" pitchFamily="34" charset="0"/>
              </a:rPr>
              <a:t>Regain situation awareness</a:t>
            </a:r>
          </a:p>
          <a:p>
            <a:pPr marL="342900" indent="-342900">
              <a:lnSpc>
                <a:spcPct val="120000"/>
              </a:lnSpc>
              <a:buFont typeface="Arial" panose="020B0604020202020204" pitchFamily="34" charset="0"/>
              <a:buChar char="•"/>
            </a:pPr>
            <a:r>
              <a:rPr lang="en-US" sz="2400" dirty="0">
                <a:latin typeface="Segoe UI Light" panose="020B0502040204020203" pitchFamily="34" charset="0"/>
                <a:cs typeface="Segoe UI Light" panose="020B0502040204020203" pitchFamily="34" charset="0"/>
              </a:rPr>
              <a:t>Conduct team debrief</a:t>
            </a:r>
          </a:p>
          <a:p>
            <a:pPr marL="342900" indent="-342900">
              <a:lnSpc>
                <a:spcPct val="120000"/>
              </a:lnSpc>
              <a:buFont typeface="Arial" panose="020B0604020202020204" pitchFamily="34" charset="0"/>
              <a:buChar char="•"/>
            </a:pPr>
            <a:r>
              <a:rPr lang="en-US" sz="2400" dirty="0">
                <a:latin typeface="Segoe UI Light" panose="020B0502040204020203" pitchFamily="34" charset="0"/>
                <a:cs typeface="Segoe UI Light" panose="020B0502040204020203" pitchFamily="34" charset="0"/>
              </a:rPr>
              <a:t>Address concerns or risk points</a:t>
            </a:r>
          </a:p>
          <a:p>
            <a:pPr marL="342900" indent="-342900">
              <a:lnSpc>
                <a:spcPct val="120000"/>
              </a:lnSpc>
              <a:buFont typeface="Arial" panose="020B0604020202020204" pitchFamily="34" charset="0"/>
              <a:buChar char="•"/>
            </a:pPr>
            <a:r>
              <a:rPr lang="en-US" sz="2400" dirty="0">
                <a:latin typeface="Segoe UI Light" panose="020B0502040204020203" pitchFamily="34" charset="0"/>
                <a:cs typeface="Segoe UI Light" panose="020B0502040204020203" pitchFamily="34" charset="0"/>
              </a:rPr>
              <a:t>Express appreciation</a:t>
            </a:r>
          </a:p>
        </p:txBody>
      </p:sp>
      <p:sp>
        <p:nvSpPr>
          <p:cNvPr id="14" name="Rectangle: Diagonal Corners Rounded 13">
            <a:extLst>
              <a:ext uri="{FF2B5EF4-FFF2-40B4-BE49-F238E27FC236}">
                <a16:creationId xmlns:a16="http://schemas.microsoft.com/office/drawing/2014/main" id="{0C987C5F-2354-4DCA-A697-A384AEE436EA}"/>
              </a:ext>
            </a:extLst>
          </p:cNvPr>
          <p:cNvSpPr/>
          <p:nvPr/>
        </p:nvSpPr>
        <p:spPr>
          <a:xfrm>
            <a:off x="4403513" y="1426595"/>
            <a:ext cx="3384974" cy="4912165"/>
          </a:xfrm>
          <a:prstGeom prst="round2DiagRect">
            <a:avLst>
              <a:gd name="adj1" fmla="val 10093"/>
              <a:gd name="adj2" fmla="val 0"/>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Single Corner Rounded 14">
            <a:extLst>
              <a:ext uri="{FF2B5EF4-FFF2-40B4-BE49-F238E27FC236}">
                <a16:creationId xmlns:a16="http://schemas.microsoft.com/office/drawing/2014/main" id="{00A5E55F-EBC6-4698-9D70-10AC96616E77}"/>
              </a:ext>
            </a:extLst>
          </p:cNvPr>
          <p:cNvSpPr/>
          <p:nvPr/>
        </p:nvSpPr>
        <p:spPr>
          <a:xfrm flipH="1">
            <a:off x="4403512" y="1426595"/>
            <a:ext cx="3384972" cy="715722"/>
          </a:xfrm>
          <a:prstGeom prst="round1Rect">
            <a:avLst>
              <a:gd name="adj" fmla="val 5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CFC0E8E-ECF2-4DF2-91F3-CFFC31F5403B}"/>
              </a:ext>
            </a:extLst>
          </p:cNvPr>
          <p:cNvSpPr/>
          <p:nvPr/>
        </p:nvSpPr>
        <p:spPr>
          <a:xfrm>
            <a:off x="5388111" y="1522846"/>
            <a:ext cx="1415773" cy="523220"/>
          </a:xfrm>
          <a:prstGeom prst="rect">
            <a:avLst/>
          </a:prstGeom>
        </p:spPr>
        <p:txBody>
          <a:bodyPr wrap="none">
            <a:spAutoFit/>
          </a:bodyPr>
          <a:lstStyle/>
          <a:p>
            <a:pPr algn="ctr"/>
            <a:r>
              <a:rPr lang="en-US" sz="2800" b="1" dirty="0">
                <a:latin typeface="Segoe UI Light" panose="020B0502040204020203" pitchFamily="34" charset="0"/>
                <a:cs typeface="Segoe UI Light" panose="020B0502040204020203" pitchFamily="34" charset="0"/>
              </a:rPr>
              <a:t>Manage</a:t>
            </a:r>
          </a:p>
        </p:txBody>
      </p:sp>
      <p:sp>
        <p:nvSpPr>
          <p:cNvPr id="17" name="Rectangle 16">
            <a:extLst>
              <a:ext uri="{FF2B5EF4-FFF2-40B4-BE49-F238E27FC236}">
                <a16:creationId xmlns:a16="http://schemas.microsoft.com/office/drawing/2014/main" id="{C5AD7C8F-B212-4484-BA98-1B75886F6FF8}"/>
              </a:ext>
            </a:extLst>
          </p:cNvPr>
          <p:cNvSpPr/>
          <p:nvPr/>
        </p:nvSpPr>
        <p:spPr>
          <a:xfrm>
            <a:off x="4414961" y="2142317"/>
            <a:ext cx="3384974" cy="2710422"/>
          </a:xfrm>
          <a:prstGeom prst="rect">
            <a:avLst/>
          </a:prstGeom>
        </p:spPr>
        <p:txBody>
          <a:bodyPr wrap="square">
            <a:spAutoFit/>
          </a:bodyPr>
          <a:lstStyle/>
          <a:p>
            <a:pPr marL="342900" indent="-342900">
              <a:lnSpc>
                <a:spcPct val="120000"/>
              </a:lnSpc>
              <a:buFont typeface="Arial" panose="020B0604020202020204" pitchFamily="34" charset="0"/>
              <a:buChar char="•"/>
            </a:pPr>
            <a:r>
              <a:rPr lang="en-US" sz="2400" dirty="0">
                <a:latin typeface="Segoe UI Light" panose="020B0502040204020203" pitchFamily="34" charset="0"/>
                <a:cs typeface="Segoe UI Light" panose="020B0502040204020203" pitchFamily="34" charset="0"/>
              </a:rPr>
              <a:t>Assess challenges quickly and accurately</a:t>
            </a:r>
          </a:p>
          <a:p>
            <a:pPr marL="342900" indent="-342900">
              <a:lnSpc>
                <a:spcPct val="120000"/>
              </a:lnSpc>
              <a:buFont typeface="Arial" panose="020B0604020202020204" pitchFamily="34" charset="0"/>
              <a:buChar char="•"/>
            </a:pPr>
            <a:r>
              <a:rPr lang="en-US" sz="2400" dirty="0">
                <a:latin typeface="Segoe UI Light" panose="020B0502040204020203" pitchFamily="34" charset="0"/>
                <a:cs typeface="Segoe UI Light" panose="020B0502040204020203" pitchFamily="34" charset="0"/>
              </a:rPr>
              <a:t>Address chronic stressors</a:t>
            </a:r>
          </a:p>
          <a:p>
            <a:pPr marL="342900" indent="-342900">
              <a:lnSpc>
                <a:spcPct val="120000"/>
              </a:lnSpc>
              <a:buFont typeface="Arial" panose="020B0604020202020204" pitchFamily="34" charset="0"/>
              <a:buChar char="•"/>
            </a:pPr>
            <a:r>
              <a:rPr lang="en-US" sz="2400" dirty="0">
                <a:latin typeface="Segoe UI Light" panose="020B0502040204020203" pitchFamily="34" charset="0"/>
                <a:cs typeface="Segoe UI Light" panose="020B0502040204020203" pitchFamily="34" charset="0"/>
              </a:rPr>
              <a:t>Maintain processes under stress</a:t>
            </a:r>
          </a:p>
        </p:txBody>
      </p:sp>
    </p:spTree>
    <p:extLst>
      <p:ext uri="{BB962C8B-B14F-4D97-AF65-F5344CB8AC3E}">
        <p14:creationId xmlns:p14="http://schemas.microsoft.com/office/powerpoint/2010/main" val="1964043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ow To Develop Volunteer Leaders with 10 Low-Cost Activities">
            <a:extLst>
              <a:ext uri="{FF2B5EF4-FFF2-40B4-BE49-F238E27FC236}">
                <a16:creationId xmlns:a16="http://schemas.microsoft.com/office/drawing/2014/main" id="{6AC6213C-1296-4E7E-AEEE-980C1CEA09D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87" r="5785" b="5047"/>
          <a:stretch/>
        </p:blipFill>
        <p:spPr bwMode="auto">
          <a:xfrm>
            <a:off x="1" y="-1"/>
            <a:ext cx="12192000" cy="6858001"/>
          </a:xfrm>
          <a:prstGeom prst="rect">
            <a:avLst/>
          </a:prstGeom>
          <a:solidFill>
            <a:srgbClr val="FFFFFF"/>
          </a:solidFill>
        </p:spPr>
      </p:pic>
      <p:sp>
        <p:nvSpPr>
          <p:cNvPr id="9" name="Arrow: Pentagon 8">
            <a:extLst>
              <a:ext uri="{FF2B5EF4-FFF2-40B4-BE49-F238E27FC236}">
                <a16:creationId xmlns:a16="http://schemas.microsoft.com/office/drawing/2014/main" id="{AA0DBFE8-89CA-4D6B-82F0-7047E9B86FEE}"/>
              </a:ext>
            </a:extLst>
          </p:cNvPr>
          <p:cNvSpPr/>
          <p:nvPr/>
        </p:nvSpPr>
        <p:spPr>
          <a:xfrm rot="5400000">
            <a:off x="-443099" y="1194214"/>
            <a:ext cx="6078684" cy="3690258"/>
          </a:xfrm>
          <a:prstGeom prst="homePlate">
            <a:avLst>
              <a:gd name="adj" fmla="val 32186"/>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51114" y="237139"/>
            <a:ext cx="3690258" cy="708932"/>
          </a:xfrm>
        </p:spPr>
        <p:txBody>
          <a:bodyPr/>
          <a:lstStyle/>
          <a:p>
            <a:pPr algn="ctr"/>
            <a:r>
              <a:rPr lang="en-US" dirty="0"/>
              <a:t>Key Takeaways</a:t>
            </a:r>
          </a:p>
        </p:txBody>
      </p:sp>
      <p:sp>
        <p:nvSpPr>
          <p:cNvPr id="3" name="Content Placeholder 2"/>
          <p:cNvSpPr>
            <a:spLocks noGrp="1"/>
          </p:cNvSpPr>
          <p:nvPr>
            <p:ph idx="1"/>
          </p:nvPr>
        </p:nvSpPr>
        <p:spPr>
          <a:xfrm>
            <a:off x="865414" y="1208348"/>
            <a:ext cx="3575958" cy="4147424"/>
          </a:xfrm>
        </p:spPr>
        <p:txBody>
          <a:bodyPr>
            <a:normAutofit/>
          </a:bodyPr>
          <a:lstStyle/>
          <a:p>
            <a:r>
              <a:rPr lang="en-US" sz="2400" dirty="0"/>
              <a:t>Building and nurturing team resilience is an ongoing pursuit</a:t>
            </a:r>
          </a:p>
          <a:p>
            <a:r>
              <a:rPr lang="en-US" sz="2400" dirty="0"/>
              <a:t>Team resilience directly impacts performance</a:t>
            </a:r>
          </a:p>
          <a:p>
            <a:r>
              <a:rPr lang="en-US" sz="2400" dirty="0"/>
              <a:t>Embrace a growth mindset</a:t>
            </a:r>
          </a:p>
        </p:txBody>
      </p:sp>
      <p:cxnSp>
        <p:nvCxnSpPr>
          <p:cNvPr id="10" name="Straight Connector 9">
            <a:extLst>
              <a:ext uri="{FF2B5EF4-FFF2-40B4-BE49-F238E27FC236}">
                <a16:creationId xmlns:a16="http://schemas.microsoft.com/office/drawing/2014/main" id="{00D11BE3-95F5-49AD-A237-CB37DE61A790}"/>
              </a:ext>
            </a:extLst>
          </p:cNvPr>
          <p:cNvCxnSpPr/>
          <p:nvPr/>
        </p:nvCxnSpPr>
        <p:spPr>
          <a:xfrm>
            <a:off x="1041400" y="1062789"/>
            <a:ext cx="2993571"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6052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Building Your Resilient Team — Admin Slayer™">
            <a:extLst>
              <a:ext uri="{FF2B5EF4-FFF2-40B4-BE49-F238E27FC236}">
                <a16:creationId xmlns:a16="http://schemas.microsoft.com/office/drawing/2014/main" id="{5E72D402-6427-46ED-93D8-6A7DFF8A367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9091" r="23298"/>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3BF370A-AB71-4DC5-9FB2-3191866FEAD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solidFill>
                  <a:schemeClr val="tx1"/>
                </a:solidFill>
                <a:latin typeface="+mj-lt"/>
                <a:cs typeface="+mj-cs"/>
              </a:rPr>
              <a:t>QUESTIONS</a:t>
            </a: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E42EDD85-9FAD-4CB4-9FEB-502323B33014}"/>
              </a:ext>
            </a:extLst>
          </p:cNvPr>
          <p:cNvSpPr/>
          <p:nvPr/>
        </p:nvSpPr>
        <p:spPr>
          <a:xfrm>
            <a:off x="0" y="0"/>
            <a:ext cx="2008414" cy="10674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39306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B4275-3000-41DD-95D0-0A64987B9AD8}"/>
              </a:ext>
            </a:extLst>
          </p:cNvPr>
          <p:cNvSpPr>
            <a:spLocks noGrp="1"/>
          </p:cNvSpPr>
          <p:nvPr>
            <p:ph type="title"/>
          </p:nvPr>
        </p:nvSpPr>
        <p:spPr>
          <a:xfrm>
            <a:off x="5306786" y="365126"/>
            <a:ext cx="5029200" cy="1235074"/>
          </a:xfrm>
        </p:spPr>
        <p:txBody>
          <a:bodyPr>
            <a:normAutofit fontScale="90000"/>
          </a:bodyPr>
          <a:lstStyle/>
          <a:p>
            <a:r>
              <a:rPr lang="en-US" dirty="0"/>
              <a:t>Resilience of Engineered Systems</a:t>
            </a:r>
          </a:p>
        </p:txBody>
      </p:sp>
      <p:sp>
        <p:nvSpPr>
          <p:cNvPr id="3" name="Content Placeholder 2">
            <a:extLst>
              <a:ext uri="{FF2B5EF4-FFF2-40B4-BE49-F238E27FC236}">
                <a16:creationId xmlns:a16="http://schemas.microsoft.com/office/drawing/2014/main" id="{D27641F2-20D3-4F73-8CE5-5662DBC000C8}"/>
              </a:ext>
            </a:extLst>
          </p:cNvPr>
          <p:cNvSpPr>
            <a:spLocks noGrp="1"/>
          </p:cNvSpPr>
          <p:nvPr>
            <p:ph idx="1"/>
          </p:nvPr>
        </p:nvSpPr>
        <p:spPr>
          <a:xfrm>
            <a:off x="5029200" y="1600200"/>
            <a:ext cx="6324600" cy="4888468"/>
          </a:xfrm>
        </p:spPr>
        <p:txBody>
          <a:bodyPr>
            <a:normAutofit/>
          </a:bodyPr>
          <a:lstStyle/>
          <a:p>
            <a:r>
              <a:rPr lang="en-US" sz="2000" dirty="0"/>
              <a:t>A </a:t>
            </a:r>
            <a:r>
              <a:rPr lang="en-US" sz="2000" i="1" dirty="0"/>
              <a:t>resilient</a:t>
            </a:r>
            <a:r>
              <a:rPr lang="en-US" sz="2000" dirty="0"/>
              <a:t> organization </a:t>
            </a:r>
            <a:r>
              <a:rPr lang="en-US" sz="2000" b="1" dirty="0"/>
              <a:t>adapts effectively to surprise</a:t>
            </a:r>
            <a:endParaRPr lang="en-US" sz="2000" dirty="0"/>
          </a:p>
          <a:p>
            <a:r>
              <a:rPr lang="en-US" sz="2000" b="1" dirty="0"/>
              <a:t>Resilience </a:t>
            </a:r>
            <a:r>
              <a:rPr lang="en-US" sz="2000" dirty="0"/>
              <a:t>is the ability to provide required capability in the face of adversity; adversity is any condition that may degrade the desired capability of a system*</a:t>
            </a:r>
            <a:br>
              <a:rPr lang="en-US" sz="1600" dirty="0"/>
            </a:br>
            <a:br>
              <a:rPr lang="en-US" sz="1600" dirty="0"/>
            </a:br>
            <a:br>
              <a:rPr lang="en-US" sz="1600" dirty="0"/>
            </a:br>
            <a:br>
              <a:rPr lang="en-US" sz="1600" dirty="0"/>
            </a:br>
            <a:br>
              <a:rPr lang="en-US" sz="1600" dirty="0"/>
            </a:br>
            <a:br>
              <a:rPr lang="en-US" sz="1600" dirty="0"/>
            </a:br>
            <a:br>
              <a:rPr lang="en-US" sz="1600" dirty="0"/>
            </a:br>
            <a:endParaRPr lang="en-US" sz="1600" dirty="0"/>
          </a:p>
          <a:p>
            <a:endParaRPr lang="en-US" sz="1600" dirty="0"/>
          </a:p>
          <a:p>
            <a:r>
              <a:rPr lang="en-US" sz="2000" b="1" dirty="0"/>
              <a:t>To fully achieve this, one must also consider the resilience of the organizational and human systems which enable the life cycle of an engineered system</a:t>
            </a:r>
          </a:p>
        </p:txBody>
      </p:sp>
      <p:sp>
        <p:nvSpPr>
          <p:cNvPr id="4" name="TextBox 3">
            <a:extLst>
              <a:ext uri="{FF2B5EF4-FFF2-40B4-BE49-F238E27FC236}">
                <a16:creationId xmlns:a16="http://schemas.microsoft.com/office/drawing/2014/main" id="{6394BC1B-6745-4585-AB33-F782866CB71D}"/>
              </a:ext>
            </a:extLst>
          </p:cNvPr>
          <p:cNvSpPr txBox="1"/>
          <p:nvPr/>
        </p:nvSpPr>
        <p:spPr>
          <a:xfrm>
            <a:off x="6937391" y="6488668"/>
            <a:ext cx="4184073" cy="307777"/>
          </a:xfrm>
          <a:prstGeom prst="rect">
            <a:avLst/>
          </a:prstGeom>
          <a:noFill/>
        </p:spPr>
        <p:txBody>
          <a:bodyPr wrap="square" rtlCol="0">
            <a:spAutoFit/>
          </a:bodyPr>
          <a:lstStyle/>
          <a:p>
            <a:pPr algn="r">
              <a:spcAft>
                <a:spcPts val="600"/>
              </a:spcAft>
            </a:pPr>
            <a:r>
              <a:rPr lang="en-US" sz="1400" i="1" dirty="0">
                <a:latin typeface="Segoe UI Light" panose="020B0502040204020203" pitchFamily="34" charset="0"/>
                <a:cs typeface="Segoe UI Light" panose="020B0502040204020203" pitchFamily="34" charset="0"/>
              </a:rPr>
              <a:t>* Systems Engineering Body of Knowledge</a:t>
            </a:r>
          </a:p>
        </p:txBody>
      </p:sp>
      <p:pic>
        <p:nvPicPr>
          <p:cNvPr id="5" name="Picture 2" descr="Smart Infrastructure Requires Systems Thinking">
            <a:extLst>
              <a:ext uri="{FF2B5EF4-FFF2-40B4-BE49-F238E27FC236}">
                <a16:creationId xmlns:a16="http://schemas.microsoft.com/office/drawing/2014/main" id="{87B8615B-384B-4857-8AB1-68333FD1B9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tretch/>
        </p:blipFill>
        <p:spPr bwMode="auto">
          <a:xfrm>
            <a:off x="-29535" y="9"/>
            <a:ext cx="4879724" cy="6857991"/>
          </a:xfrm>
          <a:custGeom>
            <a:avLst/>
            <a:gdLst/>
            <a:ahLst/>
            <a:cxnLst/>
            <a:rect l="l" t="t" r="r" b="b"/>
            <a:pathLst>
              <a:path w="4636517" h="6858000">
                <a:moveTo>
                  <a:pt x="0" y="0"/>
                </a:moveTo>
                <a:lnTo>
                  <a:pt x="4636517" y="0"/>
                </a:lnTo>
                <a:lnTo>
                  <a:pt x="463651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49FC37E7-4067-42ED-93E4-ECE13D82DFEB}"/>
              </a:ext>
            </a:extLst>
          </p:cNvPr>
          <p:cNvGrpSpPr/>
          <p:nvPr/>
        </p:nvGrpSpPr>
        <p:grpSpPr>
          <a:xfrm>
            <a:off x="6553105" y="3233309"/>
            <a:ext cx="3039836" cy="1581457"/>
            <a:chOff x="-2803325" y="3110573"/>
            <a:chExt cx="3853543" cy="2228868"/>
          </a:xfrm>
        </p:grpSpPr>
        <p:sp>
          <p:nvSpPr>
            <p:cNvPr id="6" name="Oval 5">
              <a:extLst>
                <a:ext uri="{FF2B5EF4-FFF2-40B4-BE49-F238E27FC236}">
                  <a16:creationId xmlns:a16="http://schemas.microsoft.com/office/drawing/2014/main" id="{DCA44CA7-186B-414F-9CFF-EC60570C4DFE}"/>
                </a:ext>
              </a:extLst>
            </p:cNvPr>
            <p:cNvSpPr/>
            <p:nvPr/>
          </p:nvSpPr>
          <p:spPr>
            <a:xfrm>
              <a:off x="-2372403" y="3110573"/>
              <a:ext cx="2788655" cy="1808620"/>
            </a:xfrm>
            <a:prstGeom prst="ellipse">
              <a:avLst/>
            </a:prstGeom>
            <a:solidFill>
              <a:schemeClr val="accent6">
                <a:lumMod val="60000"/>
                <a:lumOff val="40000"/>
              </a:schemeClr>
            </a:solidFill>
            <a:ln>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A5237E7-7A10-4F5F-B04F-22B90C64B1D7}"/>
                </a:ext>
              </a:extLst>
            </p:cNvPr>
            <p:cNvSpPr/>
            <p:nvPr/>
          </p:nvSpPr>
          <p:spPr>
            <a:xfrm>
              <a:off x="-2803325" y="3662177"/>
              <a:ext cx="3853543" cy="167726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5">
                      <a:lumMod val="50000"/>
                    </a:schemeClr>
                  </a:solidFill>
                  <a:latin typeface="Segoe UI Light" panose="020B0502040204020203" pitchFamily="34" charset="0"/>
                  <a:cs typeface="Segoe UI Light" panose="020B0502040204020203" pitchFamily="34" charset="0"/>
                </a:rPr>
                <a:t>ROBUSTNESS</a:t>
              </a:r>
            </a:p>
          </p:txBody>
        </p:sp>
        <p:sp>
          <p:nvSpPr>
            <p:cNvPr id="8" name="TextBox 7">
              <a:extLst>
                <a:ext uri="{FF2B5EF4-FFF2-40B4-BE49-F238E27FC236}">
                  <a16:creationId xmlns:a16="http://schemas.microsoft.com/office/drawing/2014/main" id="{EAC0D73C-B38B-4303-8D6B-10715616FC3B}"/>
                </a:ext>
              </a:extLst>
            </p:cNvPr>
            <p:cNvSpPr txBox="1"/>
            <p:nvPr/>
          </p:nvSpPr>
          <p:spPr>
            <a:xfrm>
              <a:off x="-1875079" y="3189589"/>
              <a:ext cx="1715388" cy="511970"/>
            </a:xfrm>
            <a:prstGeom prst="rect">
              <a:avLst/>
            </a:prstGeom>
            <a:noFill/>
          </p:spPr>
          <p:txBody>
            <a:bodyPr wrap="none" rtlCol="0">
              <a:spAutoFit/>
            </a:bodyPr>
            <a:lstStyle/>
            <a:p>
              <a:r>
                <a:rPr lang="en-US" sz="2000" b="1" dirty="0">
                  <a:solidFill>
                    <a:schemeClr val="accent6">
                      <a:lumMod val="50000"/>
                    </a:schemeClr>
                  </a:solidFill>
                  <a:latin typeface="Segoe UI Light" panose="020B0502040204020203" pitchFamily="34" charset="0"/>
                  <a:cs typeface="Segoe UI Light" panose="020B0502040204020203" pitchFamily="34" charset="0"/>
                </a:rPr>
                <a:t>RESILIENCE</a:t>
              </a:r>
            </a:p>
          </p:txBody>
        </p:sp>
      </p:grpSp>
    </p:spTree>
    <p:extLst>
      <p:ext uri="{BB962C8B-B14F-4D97-AF65-F5344CB8AC3E}">
        <p14:creationId xmlns:p14="http://schemas.microsoft.com/office/powerpoint/2010/main" val="1495192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person, nature, mountain&#10;&#10;Description automatically generated">
            <a:extLst>
              <a:ext uri="{FF2B5EF4-FFF2-40B4-BE49-F238E27FC236}">
                <a16:creationId xmlns:a16="http://schemas.microsoft.com/office/drawing/2014/main" id="{225DF85E-94BB-4813-9EFD-BAA1C1E27989}"/>
              </a:ext>
            </a:extLst>
          </p:cNvPr>
          <p:cNvPicPr>
            <a:picLocks noChangeAspect="1"/>
          </p:cNvPicPr>
          <p:nvPr/>
        </p:nvPicPr>
        <p:blipFill rotWithShape="1">
          <a:blip r:embed="rId3">
            <a:extLst>
              <a:ext uri="{28A0092B-C50C-407E-A947-70E740481C1C}">
                <a14:useLocalDpi xmlns:a14="http://schemas.microsoft.com/office/drawing/2010/main" val="0"/>
              </a:ext>
            </a:extLst>
          </a:blip>
          <a:srcRect t="7821" b="7821"/>
          <a:stretch/>
        </p:blipFill>
        <p:spPr>
          <a:xfrm>
            <a:off x="0" y="0"/>
            <a:ext cx="12192000" cy="6858000"/>
          </a:xfrm>
          <a:prstGeom prst="rect">
            <a:avLst/>
          </a:prstGeom>
        </p:spPr>
      </p:pic>
      <p:sp>
        <p:nvSpPr>
          <p:cNvPr id="3" name="Arrow: Pentagon 2">
            <a:extLst>
              <a:ext uri="{FF2B5EF4-FFF2-40B4-BE49-F238E27FC236}">
                <a16:creationId xmlns:a16="http://schemas.microsoft.com/office/drawing/2014/main" id="{B17F4540-13B6-4C71-A6A8-4383C34588C2}"/>
              </a:ext>
            </a:extLst>
          </p:cNvPr>
          <p:cNvSpPr/>
          <p:nvPr/>
        </p:nvSpPr>
        <p:spPr>
          <a:xfrm rot="5400000">
            <a:off x="-288885" y="1348428"/>
            <a:ext cx="6078684" cy="3381829"/>
          </a:xfrm>
          <a:prstGeom prst="homePlate">
            <a:avLst>
              <a:gd name="adj" fmla="val 32186"/>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7955" y="216227"/>
            <a:ext cx="3952102" cy="1104318"/>
          </a:xfrm>
        </p:spPr>
        <p:txBody>
          <a:bodyPr>
            <a:normAutofit fontScale="90000"/>
          </a:bodyPr>
          <a:lstStyle/>
          <a:p>
            <a:pPr algn="ctr"/>
            <a:r>
              <a:rPr lang="en-US" dirty="0"/>
              <a:t>Personal Resilience</a:t>
            </a:r>
          </a:p>
        </p:txBody>
      </p:sp>
      <p:sp>
        <p:nvSpPr>
          <p:cNvPr id="4" name="TextBox 3"/>
          <p:cNvSpPr txBox="1"/>
          <p:nvPr/>
        </p:nvSpPr>
        <p:spPr>
          <a:xfrm>
            <a:off x="1172029" y="1355436"/>
            <a:ext cx="3171371" cy="3785652"/>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Segoe UI Light" panose="020B0502040204020203" pitchFamily="34" charset="0"/>
                <a:cs typeface="Segoe UI Light" panose="020B0502040204020203" pitchFamily="34" charset="0"/>
              </a:rPr>
              <a:t>Capacity to withstand, adapt to, and recover from stress and adversity</a:t>
            </a:r>
          </a:p>
          <a:p>
            <a:endParaRPr lang="en-US" sz="2000" dirty="0">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r>
              <a:rPr lang="en-US" sz="2000" dirty="0">
                <a:latin typeface="Segoe UI Light" panose="020B0502040204020203" pitchFamily="34" charset="0"/>
                <a:cs typeface="Segoe UI Light" panose="020B0502040204020203" pitchFamily="34" charset="0"/>
              </a:rPr>
              <a:t>Behaviors, thoughts, and actions that promote personal well being and mental health</a:t>
            </a:r>
          </a:p>
          <a:p>
            <a:pPr marL="342900" indent="-342900">
              <a:buFont typeface="Arial" panose="020B0604020202020204" pitchFamily="34" charset="0"/>
              <a:buChar char="•"/>
            </a:pPr>
            <a:endParaRPr lang="en-US" sz="2000" dirty="0">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r>
              <a:rPr lang="en-US" sz="2000" dirty="0">
                <a:latin typeface="Segoe UI Light" panose="020B0502040204020203" pitchFamily="34" charset="0"/>
                <a:cs typeface="Segoe UI Light" panose="020B0502040204020203" pitchFamily="34" charset="0"/>
              </a:rPr>
              <a:t>Capability to maintain or return to a state of well being after a crisis</a:t>
            </a:r>
          </a:p>
        </p:txBody>
      </p:sp>
      <p:cxnSp>
        <p:nvCxnSpPr>
          <p:cNvPr id="8" name="Straight Connector 7">
            <a:extLst>
              <a:ext uri="{FF2B5EF4-FFF2-40B4-BE49-F238E27FC236}">
                <a16:creationId xmlns:a16="http://schemas.microsoft.com/office/drawing/2014/main" id="{B6C2225B-0EE3-40C8-AFF0-2B565E812295}"/>
              </a:ext>
            </a:extLst>
          </p:cNvPr>
          <p:cNvCxnSpPr/>
          <p:nvPr/>
        </p:nvCxnSpPr>
        <p:spPr>
          <a:xfrm>
            <a:off x="1172029" y="1324046"/>
            <a:ext cx="2993571"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854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No man ever steps in the same river twice” – Heraclitus - Bishop Challoner  Judo Club">
            <a:extLst>
              <a:ext uri="{FF2B5EF4-FFF2-40B4-BE49-F238E27FC236}">
                <a16:creationId xmlns:a16="http://schemas.microsoft.com/office/drawing/2014/main" id="{26325E2E-A65F-4045-99D3-6ACE335691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122" b="11222"/>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B95D80BF-5DB9-4FAF-B256-41BCB598DE2C}"/>
              </a:ext>
            </a:extLst>
          </p:cNvPr>
          <p:cNvSpPr>
            <a:spLocks noGrp="1"/>
          </p:cNvSpPr>
          <p:nvPr>
            <p:ph type="title"/>
          </p:nvPr>
        </p:nvSpPr>
        <p:spPr>
          <a:xfrm>
            <a:off x="709448" y="1913950"/>
            <a:ext cx="4204137" cy="1342754"/>
          </a:xfrm>
        </p:spPr>
        <p:txBody>
          <a:bodyPr>
            <a:normAutofit/>
          </a:bodyPr>
          <a:lstStyle/>
          <a:p>
            <a:pPr algn="ctr"/>
            <a:r>
              <a:rPr lang="en-US" sz="3600" b="1" dirty="0"/>
              <a:t>Resiliency Defined </a:t>
            </a:r>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1681D5E-6ECA-44B3-AE8E-02CEF04E5FF3}"/>
              </a:ext>
            </a:extLst>
          </p:cNvPr>
          <p:cNvSpPr>
            <a:spLocks noGrp="1"/>
          </p:cNvSpPr>
          <p:nvPr>
            <p:ph idx="1"/>
          </p:nvPr>
        </p:nvSpPr>
        <p:spPr>
          <a:xfrm>
            <a:off x="361508" y="3472329"/>
            <a:ext cx="5178056" cy="2565083"/>
          </a:xfrm>
        </p:spPr>
        <p:txBody>
          <a:bodyPr anchor="ctr">
            <a:noAutofit/>
          </a:bodyPr>
          <a:lstStyle/>
          <a:p>
            <a:pPr marL="0" indent="0">
              <a:buNone/>
            </a:pPr>
            <a:r>
              <a:rPr lang="en-US" sz="1800" b="1" dirty="0"/>
              <a:t>“No man ever steps in the same river twice, for it’s not the same river and he’s not the same man.” </a:t>
            </a:r>
            <a:br>
              <a:rPr lang="en-US" sz="1800" b="1" dirty="0"/>
            </a:br>
            <a:r>
              <a:rPr lang="en-US" sz="1800" b="1" dirty="0"/>
              <a:t>- </a:t>
            </a:r>
            <a:r>
              <a:rPr lang="en-US" sz="1800" b="1" dirty="0" err="1"/>
              <a:t>Heracleitus</a:t>
            </a:r>
            <a:r>
              <a:rPr lang="en-US" sz="1800" b="1" dirty="0"/>
              <a:t>, Greek philosopher (born ca. 544 BC)</a:t>
            </a:r>
          </a:p>
          <a:p>
            <a:pPr marL="0" indent="0">
              <a:buNone/>
            </a:pPr>
            <a:r>
              <a:rPr lang="en-US" sz="1800" b="1" dirty="0"/>
              <a:t>Resiliency ultimately means managing your energy so that you have the mental, emotional, physical, and spiritual hardiness to get up and move forward.</a:t>
            </a:r>
          </a:p>
        </p:txBody>
      </p:sp>
    </p:spTree>
    <p:extLst>
      <p:ext uri="{BB962C8B-B14F-4D97-AF65-F5344CB8AC3E}">
        <p14:creationId xmlns:p14="http://schemas.microsoft.com/office/powerpoint/2010/main" val="3285435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C9A9DF9C-FAED-477F-98C5-FCA32484FD56}"/>
              </a:ext>
            </a:extLst>
          </p:cNvPr>
          <p:cNvSpPr/>
          <p:nvPr/>
        </p:nvSpPr>
        <p:spPr>
          <a:xfrm>
            <a:off x="3471315" y="1074058"/>
            <a:ext cx="3530677" cy="3530677"/>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alpha val="5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2982BA5-4E03-450A-A629-3669C932EF05}"/>
              </a:ext>
            </a:extLst>
          </p:cNvPr>
          <p:cNvSpPr/>
          <p:nvPr/>
        </p:nvSpPr>
        <p:spPr>
          <a:xfrm>
            <a:off x="5800586" y="1074058"/>
            <a:ext cx="3585133" cy="3530676"/>
          </a:xfrm>
          <a:prstGeom prst="ellipse">
            <a:avLst/>
          </a:prstGeom>
          <a:gradFill flip="none" rotWithShape="1">
            <a:gsLst>
              <a:gs pos="0">
                <a:schemeClr val="accent6">
                  <a:lumMod val="0"/>
                  <a:lumOff val="100000"/>
                </a:schemeClr>
              </a:gs>
              <a:gs pos="35000">
                <a:schemeClr val="accent6">
                  <a:lumMod val="0"/>
                  <a:lumOff val="100000"/>
                </a:schemeClr>
              </a:gs>
              <a:gs pos="100000">
                <a:schemeClr val="accent6">
                  <a:lumMod val="100000"/>
                  <a:alpha val="5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Dimensions of Resiliency</a:t>
            </a:r>
          </a:p>
        </p:txBody>
      </p:sp>
      <p:sp>
        <p:nvSpPr>
          <p:cNvPr id="5" name="TextBox 4">
            <a:extLst>
              <a:ext uri="{FF2B5EF4-FFF2-40B4-BE49-F238E27FC236}">
                <a16:creationId xmlns:a16="http://schemas.microsoft.com/office/drawing/2014/main" id="{287A6B5D-74A1-4CB3-89AF-4A1D2740A294}"/>
              </a:ext>
            </a:extLst>
          </p:cNvPr>
          <p:cNvSpPr txBox="1"/>
          <p:nvPr/>
        </p:nvSpPr>
        <p:spPr>
          <a:xfrm>
            <a:off x="702254" y="1796073"/>
            <a:ext cx="2115707" cy="923330"/>
          </a:xfrm>
          <a:prstGeom prst="rect">
            <a:avLst/>
          </a:prstGeom>
          <a:noFill/>
        </p:spPr>
        <p:txBody>
          <a:bodyPr wrap="none" rtlCol="0">
            <a:spAutoFit/>
          </a:bodyPr>
          <a:lstStyle/>
          <a:p>
            <a:pPr marL="285750" indent="-285750">
              <a:buFont typeface="Arial" panose="020B0604020202020204" pitchFamily="34" charset="0"/>
              <a:buChar char="•"/>
            </a:pPr>
            <a:r>
              <a:rPr lang="en-US" dirty="0">
                <a:latin typeface="Segoe UI Light" panose="020B0502040204020203" pitchFamily="34" charset="0"/>
                <a:cs typeface="Segoe UI Light" panose="020B0502040204020203" pitchFamily="34" charset="0"/>
              </a:rPr>
              <a:t>Physical flexibility</a:t>
            </a:r>
          </a:p>
          <a:p>
            <a:pPr marL="285750" indent="-285750">
              <a:buFont typeface="Arial" panose="020B0604020202020204" pitchFamily="34" charset="0"/>
              <a:buChar char="•"/>
            </a:pPr>
            <a:r>
              <a:rPr lang="en-US" dirty="0">
                <a:latin typeface="Segoe UI Light" panose="020B0502040204020203" pitchFamily="34" charset="0"/>
                <a:cs typeface="Segoe UI Light" panose="020B0502040204020203" pitchFamily="34" charset="0"/>
              </a:rPr>
              <a:t>Endurance</a:t>
            </a:r>
          </a:p>
          <a:p>
            <a:pPr marL="285750" indent="-285750">
              <a:buFont typeface="Arial" panose="020B0604020202020204" pitchFamily="34" charset="0"/>
              <a:buChar char="•"/>
            </a:pPr>
            <a:r>
              <a:rPr lang="en-US" dirty="0">
                <a:latin typeface="Segoe UI Light" panose="020B0502040204020203" pitchFamily="34" charset="0"/>
                <a:cs typeface="Segoe UI Light" panose="020B0502040204020203" pitchFamily="34" charset="0"/>
              </a:rPr>
              <a:t>Strength</a:t>
            </a:r>
          </a:p>
        </p:txBody>
      </p:sp>
      <p:sp>
        <p:nvSpPr>
          <p:cNvPr id="6" name="TextBox 5">
            <a:extLst>
              <a:ext uri="{FF2B5EF4-FFF2-40B4-BE49-F238E27FC236}">
                <a16:creationId xmlns:a16="http://schemas.microsoft.com/office/drawing/2014/main" id="{821F38EA-2E84-41CE-B8E3-BA42EBD0EB10}"/>
              </a:ext>
            </a:extLst>
          </p:cNvPr>
          <p:cNvSpPr txBox="1"/>
          <p:nvPr/>
        </p:nvSpPr>
        <p:spPr>
          <a:xfrm>
            <a:off x="697860" y="4415596"/>
            <a:ext cx="2625394" cy="147732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Segoe UI Light" panose="020B0502040204020203" pitchFamily="34" charset="0"/>
                <a:cs typeface="Segoe UI Light" panose="020B0502040204020203" pitchFamily="34" charset="0"/>
              </a:rPr>
              <a:t>Attention Span</a:t>
            </a:r>
          </a:p>
          <a:p>
            <a:pPr marL="285750" indent="-285750">
              <a:buFont typeface="Arial" panose="020B0604020202020204" pitchFamily="34" charset="0"/>
              <a:buChar char="•"/>
            </a:pPr>
            <a:r>
              <a:rPr lang="en-US" dirty="0">
                <a:latin typeface="Segoe UI Light" panose="020B0502040204020203" pitchFamily="34" charset="0"/>
                <a:cs typeface="Segoe UI Light" panose="020B0502040204020203" pitchFamily="34" charset="0"/>
              </a:rPr>
              <a:t>Mental flexibility</a:t>
            </a:r>
          </a:p>
          <a:p>
            <a:pPr marL="285750" indent="-285750">
              <a:buFont typeface="Arial" panose="020B0604020202020204" pitchFamily="34" charset="0"/>
              <a:buChar char="•"/>
            </a:pPr>
            <a:r>
              <a:rPr lang="en-US" dirty="0">
                <a:latin typeface="Segoe UI Light" panose="020B0502040204020203" pitchFamily="34" charset="0"/>
                <a:cs typeface="Segoe UI Light" panose="020B0502040204020203" pitchFamily="34" charset="0"/>
              </a:rPr>
              <a:t>Optimistic world view</a:t>
            </a:r>
          </a:p>
          <a:p>
            <a:pPr marL="285750" indent="-285750">
              <a:buFont typeface="Arial" panose="020B0604020202020204" pitchFamily="34" charset="0"/>
              <a:buChar char="•"/>
            </a:pPr>
            <a:r>
              <a:rPr lang="en-US" dirty="0">
                <a:latin typeface="Segoe UI Light" panose="020B0502040204020203" pitchFamily="34" charset="0"/>
                <a:cs typeface="Segoe UI Light" panose="020B0502040204020203" pitchFamily="34" charset="0"/>
              </a:rPr>
              <a:t>Incorporating multiple points of view</a:t>
            </a:r>
          </a:p>
        </p:txBody>
      </p:sp>
      <p:sp>
        <p:nvSpPr>
          <p:cNvPr id="7" name="TextBox 6">
            <a:extLst>
              <a:ext uri="{FF2B5EF4-FFF2-40B4-BE49-F238E27FC236}">
                <a16:creationId xmlns:a16="http://schemas.microsoft.com/office/drawing/2014/main" id="{F15D8936-6244-4059-BBEC-C81DA1F00096}"/>
              </a:ext>
            </a:extLst>
          </p:cNvPr>
          <p:cNvSpPr txBox="1"/>
          <p:nvPr/>
        </p:nvSpPr>
        <p:spPr>
          <a:xfrm>
            <a:off x="9705836" y="1703740"/>
            <a:ext cx="2358571" cy="147732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Segoe UI Light" panose="020B0502040204020203" pitchFamily="34" charset="0"/>
                <a:cs typeface="Segoe UI Light" panose="020B0502040204020203" pitchFamily="34" charset="0"/>
              </a:rPr>
              <a:t>Emotional range and flexibility</a:t>
            </a:r>
          </a:p>
          <a:p>
            <a:pPr marL="285750" indent="-285750">
              <a:buFont typeface="Arial" panose="020B0604020202020204" pitchFamily="34" charset="0"/>
              <a:buChar char="•"/>
            </a:pPr>
            <a:r>
              <a:rPr lang="en-US" dirty="0">
                <a:latin typeface="Segoe UI Light" panose="020B0502040204020203" pitchFamily="34" charset="0"/>
                <a:cs typeface="Segoe UI Light" panose="020B0502040204020203" pitchFamily="34" charset="0"/>
              </a:rPr>
              <a:t>Positive feelings</a:t>
            </a:r>
          </a:p>
          <a:p>
            <a:pPr marL="285750" indent="-285750">
              <a:buFont typeface="Arial" panose="020B0604020202020204" pitchFamily="34" charset="0"/>
              <a:buChar char="•"/>
            </a:pPr>
            <a:r>
              <a:rPr lang="en-US" dirty="0">
                <a:latin typeface="Segoe UI Light" panose="020B0502040204020203" pitchFamily="34" charset="0"/>
                <a:cs typeface="Segoe UI Light" panose="020B0502040204020203" pitchFamily="34" charset="0"/>
              </a:rPr>
              <a:t>Self-regulation</a:t>
            </a:r>
          </a:p>
          <a:p>
            <a:pPr marL="285750" indent="-285750">
              <a:buFont typeface="Arial" panose="020B0604020202020204" pitchFamily="34" charset="0"/>
              <a:buChar char="•"/>
            </a:pPr>
            <a:r>
              <a:rPr lang="en-US" dirty="0">
                <a:latin typeface="Segoe UI Light" panose="020B0502040204020203" pitchFamily="34" charset="0"/>
                <a:cs typeface="Segoe UI Light" panose="020B0502040204020203" pitchFamily="34" charset="0"/>
              </a:rPr>
              <a:t>Relationships</a:t>
            </a:r>
          </a:p>
        </p:txBody>
      </p:sp>
      <p:sp>
        <p:nvSpPr>
          <p:cNvPr id="8" name="TextBox 7">
            <a:extLst>
              <a:ext uri="{FF2B5EF4-FFF2-40B4-BE49-F238E27FC236}">
                <a16:creationId xmlns:a16="http://schemas.microsoft.com/office/drawing/2014/main" id="{49448165-1CF4-4E1F-8252-F12DC5C607B7}"/>
              </a:ext>
            </a:extLst>
          </p:cNvPr>
          <p:cNvSpPr txBox="1"/>
          <p:nvPr/>
        </p:nvSpPr>
        <p:spPr>
          <a:xfrm>
            <a:off x="9705835" y="4277097"/>
            <a:ext cx="2358572" cy="1754326"/>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Segoe UI Light" panose="020B0502040204020203" pitchFamily="34" charset="0"/>
                <a:cs typeface="Segoe UI Light" panose="020B0502040204020203" pitchFamily="34" charset="0"/>
              </a:rPr>
              <a:t>Commitment to core values</a:t>
            </a:r>
          </a:p>
          <a:p>
            <a:pPr marL="285750" indent="-285750">
              <a:buFont typeface="Arial" panose="020B0604020202020204" pitchFamily="34" charset="0"/>
              <a:buChar char="•"/>
            </a:pPr>
            <a:r>
              <a:rPr lang="en-US" dirty="0">
                <a:latin typeface="Segoe UI Light" panose="020B0502040204020203" pitchFamily="34" charset="0"/>
                <a:cs typeface="Segoe UI Light" panose="020B0502040204020203" pitchFamily="34" charset="0"/>
              </a:rPr>
              <a:t>Flexibility and tolerance of others values and beliefs</a:t>
            </a:r>
          </a:p>
          <a:p>
            <a:pPr marL="285750" indent="-285750">
              <a:buFont typeface="Arial" panose="020B0604020202020204" pitchFamily="34" charset="0"/>
              <a:buChar char="•"/>
            </a:pPr>
            <a:r>
              <a:rPr lang="en-US" dirty="0">
                <a:latin typeface="Segoe UI Light" panose="020B0502040204020203" pitchFamily="34" charset="0"/>
                <a:cs typeface="Segoe UI Light" panose="020B0502040204020203" pitchFamily="34" charset="0"/>
              </a:rPr>
              <a:t>Intuition</a:t>
            </a:r>
          </a:p>
        </p:txBody>
      </p:sp>
      <p:sp>
        <p:nvSpPr>
          <p:cNvPr id="9" name="Oval 8">
            <a:extLst>
              <a:ext uri="{FF2B5EF4-FFF2-40B4-BE49-F238E27FC236}">
                <a16:creationId xmlns:a16="http://schemas.microsoft.com/office/drawing/2014/main" id="{8A4A231E-0BBB-4076-BDE2-F6031E910E24}"/>
              </a:ext>
            </a:extLst>
          </p:cNvPr>
          <p:cNvSpPr/>
          <p:nvPr/>
        </p:nvSpPr>
        <p:spPr>
          <a:xfrm>
            <a:off x="5480469" y="3042979"/>
            <a:ext cx="3905250" cy="3685285"/>
          </a:xfrm>
          <a:prstGeom prst="ellipse">
            <a:avLst/>
          </a:prstGeom>
          <a:gradFill flip="none" rotWithShape="1">
            <a:gsLst>
              <a:gs pos="0">
                <a:schemeClr val="accent4">
                  <a:lumMod val="0"/>
                  <a:lumOff val="100000"/>
                </a:schemeClr>
              </a:gs>
              <a:gs pos="35000">
                <a:schemeClr val="accent4">
                  <a:lumMod val="0"/>
                  <a:lumOff val="100000"/>
                </a:schemeClr>
              </a:gs>
              <a:gs pos="100000">
                <a:schemeClr val="accent4">
                  <a:lumMod val="100000"/>
                  <a:alpha val="5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EAE9BCC-EE39-4DDF-B8ED-53B886406418}"/>
              </a:ext>
            </a:extLst>
          </p:cNvPr>
          <p:cNvSpPr/>
          <p:nvPr/>
        </p:nvSpPr>
        <p:spPr>
          <a:xfrm>
            <a:off x="3443658" y="3100332"/>
            <a:ext cx="3779487" cy="3566604"/>
          </a:xfrm>
          <a:prstGeom prst="ellipse">
            <a:avLst/>
          </a:prstGeom>
          <a:gradFill flip="none" rotWithShape="1">
            <a:gsLst>
              <a:gs pos="0">
                <a:schemeClr val="accent1">
                  <a:lumMod val="0"/>
                  <a:lumOff val="100000"/>
                </a:schemeClr>
              </a:gs>
              <a:gs pos="35000">
                <a:schemeClr val="accent1">
                  <a:lumMod val="0"/>
                  <a:lumOff val="100000"/>
                </a:schemeClr>
              </a:gs>
              <a:gs pos="100000">
                <a:srgbClr val="7030A0">
                  <a:alpha val="50000"/>
                </a:srgb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1B514DC-2D77-4E27-9A8E-499BF4EB299A}"/>
              </a:ext>
            </a:extLst>
          </p:cNvPr>
          <p:cNvSpPr txBox="1"/>
          <p:nvPr/>
        </p:nvSpPr>
        <p:spPr>
          <a:xfrm>
            <a:off x="7545360" y="2257738"/>
            <a:ext cx="1416157" cy="369332"/>
          </a:xfrm>
          <a:prstGeom prst="rect">
            <a:avLst/>
          </a:prstGeom>
          <a:noFill/>
        </p:spPr>
        <p:txBody>
          <a:bodyPr wrap="none" rtlCol="0">
            <a:spAutoFit/>
          </a:bodyPr>
          <a:lstStyle/>
          <a:p>
            <a:r>
              <a:rPr lang="en-US" b="1" dirty="0">
                <a:latin typeface="Segoe UI Light" panose="020B0502040204020203" pitchFamily="34" charset="0"/>
                <a:cs typeface="Segoe UI Light" panose="020B0502040204020203" pitchFamily="34" charset="0"/>
              </a:rPr>
              <a:t>EMOTIONAL</a:t>
            </a:r>
          </a:p>
        </p:txBody>
      </p:sp>
      <p:sp>
        <p:nvSpPr>
          <p:cNvPr id="15" name="TextBox 14">
            <a:extLst>
              <a:ext uri="{FF2B5EF4-FFF2-40B4-BE49-F238E27FC236}">
                <a16:creationId xmlns:a16="http://schemas.microsoft.com/office/drawing/2014/main" id="{D71D597A-2CA1-4C24-9EB3-1862D1C347D2}"/>
              </a:ext>
            </a:extLst>
          </p:cNvPr>
          <p:cNvSpPr txBox="1"/>
          <p:nvPr/>
        </p:nvSpPr>
        <p:spPr>
          <a:xfrm>
            <a:off x="7718598" y="4944334"/>
            <a:ext cx="1171667" cy="369332"/>
          </a:xfrm>
          <a:prstGeom prst="rect">
            <a:avLst/>
          </a:prstGeom>
          <a:noFill/>
        </p:spPr>
        <p:txBody>
          <a:bodyPr wrap="none" rtlCol="0">
            <a:spAutoFit/>
          </a:bodyPr>
          <a:lstStyle/>
          <a:p>
            <a:r>
              <a:rPr lang="en-US" b="1" dirty="0">
                <a:latin typeface="Segoe UI Light" panose="020B0502040204020203" pitchFamily="34" charset="0"/>
                <a:cs typeface="Segoe UI Light" panose="020B0502040204020203" pitchFamily="34" charset="0"/>
              </a:rPr>
              <a:t>SPIRITUAL</a:t>
            </a:r>
          </a:p>
        </p:txBody>
      </p:sp>
      <p:sp>
        <p:nvSpPr>
          <p:cNvPr id="16" name="TextBox 15">
            <a:extLst>
              <a:ext uri="{FF2B5EF4-FFF2-40B4-BE49-F238E27FC236}">
                <a16:creationId xmlns:a16="http://schemas.microsoft.com/office/drawing/2014/main" id="{9EEC9488-F3A3-4BE1-A708-AA235B4B2304}"/>
              </a:ext>
            </a:extLst>
          </p:cNvPr>
          <p:cNvSpPr txBox="1"/>
          <p:nvPr/>
        </p:nvSpPr>
        <p:spPr>
          <a:xfrm>
            <a:off x="3904564" y="4948947"/>
            <a:ext cx="999954" cy="369332"/>
          </a:xfrm>
          <a:prstGeom prst="rect">
            <a:avLst/>
          </a:prstGeom>
          <a:noFill/>
        </p:spPr>
        <p:txBody>
          <a:bodyPr wrap="none" rtlCol="0">
            <a:spAutoFit/>
          </a:bodyPr>
          <a:lstStyle/>
          <a:p>
            <a:r>
              <a:rPr lang="en-US" b="1" dirty="0">
                <a:latin typeface="Segoe UI Light" panose="020B0502040204020203" pitchFamily="34" charset="0"/>
                <a:cs typeface="Segoe UI Light" panose="020B0502040204020203" pitchFamily="34" charset="0"/>
              </a:rPr>
              <a:t>MENTAL</a:t>
            </a:r>
          </a:p>
        </p:txBody>
      </p:sp>
      <p:sp>
        <p:nvSpPr>
          <p:cNvPr id="17" name="TextBox 16">
            <a:extLst>
              <a:ext uri="{FF2B5EF4-FFF2-40B4-BE49-F238E27FC236}">
                <a16:creationId xmlns:a16="http://schemas.microsoft.com/office/drawing/2014/main" id="{D06BEC96-F3D9-402A-8788-8E8C57351B51}"/>
              </a:ext>
            </a:extLst>
          </p:cNvPr>
          <p:cNvSpPr txBox="1"/>
          <p:nvPr/>
        </p:nvSpPr>
        <p:spPr>
          <a:xfrm>
            <a:off x="3908294" y="2285398"/>
            <a:ext cx="1151469" cy="369332"/>
          </a:xfrm>
          <a:prstGeom prst="rect">
            <a:avLst/>
          </a:prstGeom>
          <a:noFill/>
        </p:spPr>
        <p:txBody>
          <a:bodyPr wrap="none" rtlCol="0">
            <a:spAutoFit/>
          </a:bodyPr>
          <a:lstStyle/>
          <a:p>
            <a:r>
              <a:rPr lang="en-US" b="1" dirty="0">
                <a:latin typeface="Segoe UI Light" panose="020B0502040204020203" pitchFamily="34" charset="0"/>
                <a:cs typeface="Segoe UI Light" panose="020B0502040204020203" pitchFamily="34" charset="0"/>
              </a:rPr>
              <a:t>PHYSICAL</a:t>
            </a:r>
          </a:p>
        </p:txBody>
      </p:sp>
      <p:sp>
        <p:nvSpPr>
          <p:cNvPr id="18" name="Oval 17">
            <a:extLst>
              <a:ext uri="{FF2B5EF4-FFF2-40B4-BE49-F238E27FC236}">
                <a16:creationId xmlns:a16="http://schemas.microsoft.com/office/drawing/2014/main" id="{C602081D-8765-4FB4-A103-1A0B88879116}"/>
              </a:ext>
            </a:extLst>
          </p:cNvPr>
          <p:cNvSpPr/>
          <p:nvPr/>
        </p:nvSpPr>
        <p:spPr>
          <a:xfrm>
            <a:off x="5570897" y="2807876"/>
            <a:ext cx="1748639" cy="1748639"/>
          </a:xfrm>
          <a:prstGeom prst="ellipse">
            <a:avLst/>
          </a:prstGeom>
          <a:gradFill flip="none" rotWithShape="1">
            <a:gsLst>
              <a:gs pos="0">
                <a:schemeClr val="accent4">
                  <a:lumMod val="0"/>
                  <a:lumOff val="100000"/>
                </a:schemeClr>
              </a:gs>
              <a:gs pos="61000">
                <a:schemeClr val="accent4">
                  <a:lumMod val="0"/>
                  <a:lumOff val="100000"/>
                </a:schemeClr>
              </a:gs>
              <a:gs pos="8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08F6C08-7038-4A96-A9FA-9BE14D25BAA9}"/>
              </a:ext>
            </a:extLst>
          </p:cNvPr>
          <p:cNvSpPr txBox="1"/>
          <p:nvPr/>
        </p:nvSpPr>
        <p:spPr>
          <a:xfrm>
            <a:off x="5720754" y="3497529"/>
            <a:ext cx="1440010" cy="369332"/>
          </a:xfrm>
          <a:prstGeom prst="rect">
            <a:avLst/>
          </a:prstGeom>
          <a:noFill/>
        </p:spPr>
        <p:txBody>
          <a:bodyPr wrap="none" rtlCol="0">
            <a:spAutoFit/>
          </a:bodyPr>
          <a:lstStyle/>
          <a:p>
            <a:r>
              <a:rPr lang="en-US" b="1" dirty="0">
                <a:latin typeface="Segoe UI Light" panose="020B0502040204020203" pitchFamily="34" charset="0"/>
                <a:cs typeface="Segoe UI Light" panose="020B0502040204020203" pitchFamily="34" charset="0"/>
              </a:rPr>
              <a:t>COHERENCE</a:t>
            </a:r>
          </a:p>
        </p:txBody>
      </p:sp>
      <p:pic>
        <p:nvPicPr>
          <p:cNvPr id="20" name="Graphic 19">
            <a:extLst>
              <a:ext uri="{FF2B5EF4-FFF2-40B4-BE49-F238E27FC236}">
                <a16:creationId xmlns:a16="http://schemas.microsoft.com/office/drawing/2014/main" id="{C713AF55-6ECC-4076-AB3E-3BD0EF6D55B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05134" y="4238600"/>
            <a:ext cx="671944" cy="671944"/>
          </a:xfrm>
          <a:prstGeom prst="rect">
            <a:avLst/>
          </a:prstGeom>
        </p:spPr>
      </p:pic>
      <p:pic>
        <p:nvPicPr>
          <p:cNvPr id="22" name="Graphic 21">
            <a:extLst>
              <a:ext uri="{FF2B5EF4-FFF2-40B4-BE49-F238E27FC236}">
                <a16:creationId xmlns:a16="http://schemas.microsoft.com/office/drawing/2014/main" id="{2A2453F9-E010-4D50-954E-A4A42615DBB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75497" y="1562295"/>
            <a:ext cx="714218" cy="714218"/>
          </a:xfrm>
          <a:prstGeom prst="rect">
            <a:avLst/>
          </a:prstGeom>
        </p:spPr>
      </p:pic>
      <p:pic>
        <p:nvPicPr>
          <p:cNvPr id="23" name="Graphic 22">
            <a:extLst>
              <a:ext uri="{FF2B5EF4-FFF2-40B4-BE49-F238E27FC236}">
                <a16:creationId xmlns:a16="http://schemas.microsoft.com/office/drawing/2014/main" id="{AAAF006B-BD0F-46E1-B373-0CCE5A41F60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98987" y="1716258"/>
            <a:ext cx="589737" cy="589737"/>
          </a:xfrm>
          <a:prstGeom prst="rect">
            <a:avLst/>
          </a:prstGeom>
        </p:spPr>
      </p:pic>
      <p:pic>
        <p:nvPicPr>
          <p:cNvPr id="25" name="Graphic 24">
            <a:extLst>
              <a:ext uri="{FF2B5EF4-FFF2-40B4-BE49-F238E27FC236}">
                <a16:creationId xmlns:a16="http://schemas.microsoft.com/office/drawing/2014/main" id="{A8D92756-D404-422C-AA0F-593351A8A30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910873" y="4274916"/>
            <a:ext cx="646285" cy="646285"/>
          </a:xfrm>
          <a:prstGeom prst="rect">
            <a:avLst/>
          </a:prstGeom>
        </p:spPr>
      </p:pic>
    </p:spTree>
    <p:extLst>
      <p:ext uri="{BB962C8B-B14F-4D97-AF65-F5344CB8AC3E}">
        <p14:creationId xmlns:p14="http://schemas.microsoft.com/office/powerpoint/2010/main" val="86186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6EFD466-7548-41EA-A1B6-68FB434CF3D4}"/>
              </a:ext>
            </a:extLst>
          </p:cNvPr>
          <p:cNvSpPr/>
          <p:nvPr/>
        </p:nvSpPr>
        <p:spPr>
          <a:xfrm>
            <a:off x="0" y="2685053"/>
            <a:ext cx="12192000" cy="2596766"/>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8A6149-7EA5-4138-886B-8FFAB45950B8}"/>
              </a:ext>
            </a:extLst>
          </p:cNvPr>
          <p:cNvSpPr>
            <a:spLocks noGrp="1"/>
          </p:cNvSpPr>
          <p:nvPr>
            <p:ph type="title"/>
          </p:nvPr>
        </p:nvSpPr>
        <p:spPr/>
        <p:txBody>
          <a:bodyPr/>
          <a:lstStyle/>
          <a:p>
            <a:r>
              <a:rPr lang="en-US" dirty="0">
                <a:solidFill>
                  <a:schemeClr val="bg1"/>
                </a:solidFill>
              </a:rPr>
              <a:t>Pressure and Performance Curve</a:t>
            </a:r>
          </a:p>
        </p:txBody>
      </p:sp>
      <p:sp>
        <p:nvSpPr>
          <p:cNvPr id="3" name="Rectangle 2">
            <a:extLst>
              <a:ext uri="{FF2B5EF4-FFF2-40B4-BE49-F238E27FC236}">
                <a16:creationId xmlns:a16="http://schemas.microsoft.com/office/drawing/2014/main" id="{4FC129ED-45A6-4D9D-97EB-D0745BD66478}"/>
              </a:ext>
            </a:extLst>
          </p:cNvPr>
          <p:cNvSpPr/>
          <p:nvPr/>
        </p:nvSpPr>
        <p:spPr>
          <a:xfrm>
            <a:off x="838200" y="1306286"/>
            <a:ext cx="7877070" cy="529172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FEED555C-94A3-4A84-AD7F-64F7EF4320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2856" y="1506444"/>
            <a:ext cx="7342414" cy="4427044"/>
          </a:xfrm>
          <a:prstGeom prst="rect">
            <a:avLst/>
          </a:prstGeom>
        </p:spPr>
      </p:pic>
      <p:sp>
        <p:nvSpPr>
          <p:cNvPr id="7" name="TextBox 6">
            <a:extLst>
              <a:ext uri="{FF2B5EF4-FFF2-40B4-BE49-F238E27FC236}">
                <a16:creationId xmlns:a16="http://schemas.microsoft.com/office/drawing/2014/main" id="{F74F0E43-4290-4D54-BD13-E35FE66FEAC0}"/>
              </a:ext>
            </a:extLst>
          </p:cNvPr>
          <p:cNvSpPr txBox="1"/>
          <p:nvPr/>
        </p:nvSpPr>
        <p:spPr>
          <a:xfrm>
            <a:off x="838200" y="1926119"/>
            <a:ext cx="702436" cy="369332"/>
          </a:xfrm>
          <a:prstGeom prst="rect">
            <a:avLst/>
          </a:prstGeom>
          <a:noFill/>
        </p:spPr>
        <p:txBody>
          <a:bodyPr wrap="none" rtlCol="0">
            <a:spAutoFit/>
          </a:bodyPr>
          <a:lstStyle/>
          <a:p>
            <a:r>
              <a:rPr lang="en-US" dirty="0">
                <a:latin typeface="Segoe UI Light" panose="020B0502040204020203" pitchFamily="34" charset="0"/>
                <a:cs typeface="Segoe UI Light" panose="020B0502040204020203" pitchFamily="34" charset="0"/>
              </a:rPr>
              <a:t>HIGH</a:t>
            </a:r>
          </a:p>
        </p:txBody>
      </p:sp>
      <p:sp>
        <p:nvSpPr>
          <p:cNvPr id="8" name="TextBox 7">
            <a:extLst>
              <a:ext uri="{FF2B5EF4-FFF2-40B4-BE49-F238E27FC236}">
                <a16:creationId xmlns:a16="http://schemas.microsoft.com/office/drawing/2014/main" id="{7B14A350-6546-4324-AEAD-2A5DCEE6B3B2}"/>
              </a:ext>
            </a:extLst>
          </p:cNvPr>
          <p:cNvSpPr txBox="1"/>
          <p:nvPr/>
        </p:nvSpPr>
        <p:spPr>
          <a:xfrm>
            <a:off x="838200" y="5367048"/>
            <a:ext cx="661656" cy="369332"/>
          </a:xfrm>
          <a:prstGeom prst="rect">
            <a:avLst/>
          </a:prstGeom>
          <a:noFill/>
        </p:spPr>
        <p:txBody>
          <a:bodyPr wrap="none" rtlCol="0">
            <a:spAutoFit/>
          </a:bodyPr>
          <a:lstStyle/>
          <a:p>
            <a:pPr algn="ctr"/>
            <a:r>
              <a:rPr lang="en-US" dirty="0">
                <a:latin typeface="Segoe UI Light" panose="020B0502040204020203" pitchFamily="34" charset="0"/>
                <a:cs typeface="Segoe UI Light" panose="020B0502040204020203" pitchFamily="34" charset="0"/>
              </a:rPr>
              <a:t>LOW</a:t>
            </a:r>
          </a:p>
        </p:txBody>
      </p:sp>
      <p:sp>
        <p:nvSpPr>
          <p:cNvPr id="9" name="TextBox 8">
            <a:extLst>
              <a:ext uri="{FF2B5EF4-FFF2-40B4-BE49-F238E27FC236}">
                <a16:creationId xmlns:a16="http://schemas.microsoft.com/office/drawing/2014/main" id="{E91BBF16-6CDF-489E-A4A3-233D60BA963D}"/>
              </a:ext>
            </a:extLst>
          </p:cNvPr>
          <p:cNvSpPr txBox="1"/>
          <p:nvPr/>
        </p:nvSpPr>
        <p:spPr>
          <a:xfrm rot="16200000">
            <a:off x="49170" y="3644079"/>
            <a:ext cx="2239716" cy="461665"/>
          </a:xfrm>
          <a:prstGeom prst="rect">
            <a:avLst/>
          </a:prstGeom>
          <a:noFill/>
        </p:spPr>
        <p:txBody>
          <a:bodyPr wrap="none" rtlCol="0">
            <a:spAutoFit/>
          </a:bodyPr>
          <a:lstStyle/>
          <a:p>
            <a:r>
              <a:rPr lang="en-US" sz="2400" b="1" dirty="0">
                <a:latin typeface="Segoe UI Light" panose="020B0502040204020203" pitchFamily="34" charset="0"/>
                <a:cs typeface="Segoe UI Light" panose="020B0502040204020203" pitchFamily="34" charset="0"/>
              </a:rPr>
              <a:t>PERFORMANCE</a:t>
            </a:r>
          </a:p>
        </p:txBody>
      </p:sp>
      <p:sp>
        <p:nvSpPr>
          <p:cNvPr id="10" name="TextBox 9">
            <a:extLst>
              <a:ext uri="{FF2B5EF4-FFF2-40B4-BE49-F238E27FC236}">
                <a16:creationId xmlns:a16="http://schemas.microsoft.com/office/drawing/2014/main" id="{5C854C15-F104-4909-9E58-CC6463CDC947}"/>
              </a:ext>
            </a:extLst>
          </p:cNvPr>
          <p:cNvSpPr txBox="1"/>
          <p:nvPr/>
        </p:nvSpPr>
        <p:spPr>
          <a:xfrm>
            <a:off x="2296886" y="5843849"/>
            <a:ext cx="661656" cy="369332"/>
          </a:xfrm>
          <a:prstGeom prst="rect">
            <a:avLst/>
          </a:prstGeom>
          <a:noFill/>
        </p:spPr>
        <p:txBody>
          <a:bodyPr wrap="none" rtlCol="0">
            <a:spAutoFit/>
          </a:bodyPr>
          <a:lstStyle/>
          <a:p>
            <a:pPr algn="ctr"/>
            <a:r>
              <a:rPr lang="en-US" dirty="0">
                <a:latin typeface="Segoe UI Light" panose="020B0502040204020203" pitchFamily="34" charset="0"/>
                <a:cs typeface="Segoe UI Light" panose="020B0502040204020203" pitchFamily="34" charset="0"/>
              </a:rPr>
              <a:t>LOW</a:t>
            </a:r>
          </a:p>
        </p:txBody>
      </p:sp>
      <p:sp>
        <p:nvSpPr>
          <p:cNvPr id="11" name="TextBox 10">
            <a:extLst>
              <a:ext uri="{FF2B5EF4-FFF2-40B4-BE49-F238E27FC236}">
                <a16:creationId xmlns:a16="http://schemas.microsoft.com/office/drawing/2014/main" id="{0AF9FF3D-928B-4342-84DF-9763897A87F4}"/>
              </a:ext>
            </a:extLst>
          </p:cNvPr>
          <p:cNvSpPr txBox="1"/>
          <p:nvPr/>
        </p:nvSpPr>
        <p:spPr>
          <a:xfrm>
            <a:off x="3610003" y="5843849"/>
            <a:ext cx="1307281" cy="369332"/>
          </a:xfrm>
          <a:prstGeom prst="rect">
            <a:avLst/>
          </a:prstGeom>
          <a:noFill/>
        </p:spPr>
        <p:txBody>
          <a:bodyPr wrap="none" rtlCol="0">
            <a:spAutoFit/>
          </a:bodyPr>
          <a:lstStyle/>
          <a:p>
            <a:pPr algn="ctr"/>
            <a:r>
              <a:rPr lang="en-US" dirty="0">
                <a:latin typeface="Segoe UI Light" panose="020B0502040204020203" pitchFamily="34" charset="0"/>
                <a:cs typeface="Segoe UI Light" panose="020B0502040204020203" pitchFamily="34" charset="0"/>
              </a:rPr>
              <a:t>MODERATE</a:t>
            </a:r>
          </a:p>
        </p:txBody>
      </p:sp>
      <p:sp>
        <p:nvSpPr>
          <p:cNvPr id="12" name="TextBox 11">
            <a:extLst>
              <a:ext uri="{FF2B5EF4-FFF2-40B4-BE49-F238E27FC236}">
                <a16:creationId xmlns:a16="http://schemas.microsoft.com/office/drawing/2014/main" id="{60D959FF-0EE1-4AEE-8CCB-625CBBA68973}"/>
              </a:ext>
            </a:extLst>
          </p:cNvPr>
          <p:cNvSpPr txBox="1"/>
          <p:nvPr/>
        </p:nvSpPr>
        <p:spPr>
          <a:xfrm>
            <a:off x="5266514" y="5843849"/>
            <a:ext cx="702436" cy="369332"/>
          </a:xfrm>
          <a:prstGeom prst="rect">
            <a:avLst/>
          </a:prstGeom>
          <a:noFill/>
        </p:spPr>
        <p:txBody>
          <a:bodyPr wrap="none" rtlCol="0">
            <a:spAutoFit/>
          </a:bodyPr>
          <a:lstStyle/>
          <a:p>
            <a:pPr algn="ctr"/>
            <a:r>
              <a:rPr lang="en-US" dirty="0">
                <a:latin typeface="Segoe UI Light" panose="020B0502040204020203" pitchFamily="34" charset="0"/>
                <a:cs typeface="Segoe UI Light" panose="020B0502040204020203" pitchFamily="34" charset="0"/>
              </a:rPr>
              <a:t>HIGH</a:t>
            </a:r>
          </a:p>
        </p:txBody>
      </p:sp>
      <p:sp>
        <p:nvSpPr>
          <p:cNvPr id="13" name="TextBox 12">
            <a:extLst>
              <a:ext uri="{FF2B5EF4-FFF2-40B4-BE49-F238E27FC236}">
                <a16:creationId xmlns:a16="http://schemas.microsoft.com/office/drawing/2014/main" id="{EBCF1AD9-41B9-4FC9-886C-834C9AD34184}"/>
              </a:ext>
            </a:extLst>
          </p:cNvPr>
          <p:cNvSpPr txBox="1"/>
          <p:nvPr/>
        </p:nvSpPr>
        <p:spPr>
          <a:xfrm>
            <a:off x="6127299" y="5843849"/>
            <a:ext cx="1273105" cy="369332"/>
          </a:xfrm>
          <a:prstGeom prst="rect">
            <a:avLst/>
          </a:prstGeom>
          <a:noFill/>
        </p:spPr>
        <p:txBody>
          <a:bodyPr wrap="none" rtlCol="0">
            <a:spAutoFit/>
          </a:bodyPr>
          <a:lstStyle/>
          <a:p>
            <a:pPr algn="ctr"/>
            <a:r>
              <a:rPr lang="en-US" dirty="0">
                <a:latin typeface="Segoe UI Light" panose="020B0502040204020203" pitchFamily="34" charset="0"/>
                <a:cs typeface="Segoe UI Light" panose="020B0502040204020203" pitchFamily="34" charset="0"/>
              </a:rPr>
              <a:t>VERY HIGH</a:t>
            </a:r>
          </a:p>
        </p:txBody>
      </p:sp>
      <p:sp>
        <p:nvSpPr>
          <p:cNvPr id="14" name="TextBox 13">
            <a:extLst>
              <a:ext uri="{FF2B5EF4-FFF2-40B4-BE49-F238E27FC236}">
                <a16:creationId xmlns:a16="http://schemas.microsoft.com/office/drawing/2014/main" id="{4740C700-A6FA-490F-83A8-9295CEBDC1AB}"/>
              </a:ext>
            </a:extLst>
          </p:cNvPr>
          <p:cNvSpPr txBox="1"/>
          <p:nvPr/>
        </p:nvSpPr>
        <p:spPr>
          <a:xfrm rot="16200000">
            <a:off x="6618459" y="4499878"/>
            <a:ext cx="1194558" cy="369332"/>
          </a:xfrm>
          <a:prstGeom prst="rect">
            <a:avLst/>
          </a:prstGeom>
          <a:noFill/>
        </p:spPr>
        <p:txBody>
          <a:bodyPr wrap="none" rtlCol="0">
            <a:spAutoFit/>
          </a:bodyPr>
          <a:lstStyle/>
          <a:p>
            <a:pPr algn="ctr"/>
            <a:r>
              <a:rPr lang="en-US" b="1" dirty="0">
                <a:latin typeface="Segoe UI Light" panose="020B0502040204020203" pitchFamily="34" charset="0"/>
                <a:cs typeface="Segoe UI Light" panose="020B0502040204020203" pitchFamily="34" charset="0"/>
              </a:rPr>
              <a:t>BURNOUT</a:t>
            </a:r>
          </a:p>
        </p:txBody>
      </p:sp>
      <p:sp>
        <p:nvSpPr>
          <p:cNvPr id="15" name="TextBox 14">
            <a:extLst>
              <a:ext uri="{FF2B5EF4-FFF2-40B4-BE49-F238E27FC236}">
                <a16:creationId xmlns:a16="http://schemas.microsoft.com/office/drawing/2014/main" id="{F7111873-C395-418A-AFA7-285659927434}"/>
              </a:ext>
            </a:extLst>
          </p:cNvPr>
          <p:cNvSpPr txBox="1"/>
          <p:nvPr/>
        </p:nvSpPr>
        <p:spPr>
          <a:xfrm rot="16200000">
            <a:off x="5731506" y="4499878"/>
            <a:ext cx="909224" cy="369332"/>
          </a:xfrm>
          <a:prstGeom prst="rect">
            <a:avLst/>
          </a:prstGeom>
          <a:noFill/>
        </p:spPr>
        <p:txBody>
          <a:bodyPr wrap="none" rtlCol="0">
            <a:spAutoFit/>
          </a:bodyPr>
          <a:lstStyle/>
          <a:p>
            <a:pPr algn="ctr"/>
            <a:r>
              <a:rPr lang="en-US" b="1" dirty="0">
                <a:latin typeface="Segoe UI Light" panose="020B0502040204020203" pitchFamily="34" charset="0"/>
                <a:cs typeface="Segoe UI Light" panose="020B0502040204020203" pitchFamily="34" charset="0"/>
              </a:rPr>
              <a:t>STRAIN</a:t>
            </a:r>
          </a:p>
        </p:txBody>
      </p:sp>
      <p:sp>
        <p:nvSpPr>
          <p:cNvPr id="16" name="TextBox 15">
            <a:extLst>
              <a:ext uri="{FF2B5EF4-FFF2-40B4-BE49-F238E27FC236}">
                <a16:creationId xmlns:a16="http://schemas.microsoft.com/office/drawing/2014/main" id="{9886CAE9-5B81-4270-B02A-D1FF5754DA86}"/>
              </a:ext>
            </a:extLst>
          </p:cNvPr>
          <p:cNvSpPr txBox="1"/>
          <p:nvPr/>
        </p:nvSpPr>
        <p:spPr>
          <a:xfrm rot="16200000">
            <a:off x="4510713" y="4499877"/>
            <a:ext cx="1066703" cy="369332"/>
          </a:xfrm>
          <a:prstGeom prst="rect">
            <a:avLst/>
          </a:prstGeom>
          <a:noFill/>
        </p:spPr>
        <p:txBody>
          <a:bodyPr wrap="none" rtlCol="0">
            <a:spAutoFit/>
          </a:bodyPr>
          <a:lstStyle/>
          <a:p>
            <a:pPr algn="ctr"/>
            <a:r>
              <a:rPr lang="en-US" b="1" dirty="0">
                <a:latin typeface="Segoe UI Light" panose="020B0502040204020203" pitchFamily="34" charset="0"/>
                <a:cs typeface="Segoe UI Light" panose="020B0502040204020203" pitchFamily="34" charset="0"/>
              </a:rPr>
              <a:t>STRETCH</a:t>
            </a:r>
          </a:p>
        </p:txBody>
      </p:sp>
      <p:sp>
        <p:nvSpPr>
          <p:cNvPr id="17" name="TextBox 16">
            <a:extLst>
              <a:ext uri="{FF2B5EF4-FFF2-40B4-BE49-F238E27FC236}">
                <a16:creationId xmlns:a16="http://schemas.microsoft.com/office/drawing/2014/main" id="{3F44779D-876C-4FF5-9399-5E838533E646}"/>
              </a:ext>
            </a:extLst>
          </p:cNvPr>
          <p:cNvSpPr txBox="1"/>
          <p:nvPr/>
        </p:nvSpPr>
        <p:spPr>
          <a:xfrm rot="16200000">
            <a:off x="3395653" y="4499877"/>
            <a:ext cx="1223605" cy="369332"/>
          </a:xfrm>
          <a:prstGeom prst="rect">
            <a:avLst/>
          </a:prstGeom>
          <a:noFill/>
        </p:spPr>
        <p:txBody>
          <a:bodyPr wrap="none" rtlCol="0">
            <a:spAutoFit/>
          </a:bodyPr>
          <a:lstStyle/>
          <a:p>
            <a:pPr algn="ctr"/>
            <a:r>
              <a:rPr lang="en-US" b="1" dirty="0">
                <a:latin typeface="Segoe UI Light" panose="020B0502040204020203" pitchFamily="34" charset="0"/>
                <a:cs typeface="Segoe UI Light" panose="020B0502040204020203" pitchFamily="34" charset="0"/>
              </a:rPr>
              <a:t>COMFORT</a:t>
            </a:r>
          </a:p>
        </p:txBody>
      </p:sp>
      <p:sp>
        <p:nvSpPr>
          <p:cNvPr id="18" name="TextBox 17">
            <a:extLst>
              <a:ext uri="{FF2B5EF4-FFF2-40B4-BE49-F238E27FC236}">
                <a16:creationId xmlns:a16="http://schemas.microsoft.com/office/drawing/2014/main" id="{16011B4D-4988-4845-B942-032D22FD1669}"/>
              </a:ext>
            </a:extLst>
          </p:cNvPr>
          <p:cNvSpPr txBox="1"/>
          <p:nvPr/>
        </p:nvSpPr>
        <p:spPr>
          <a:xfrm rot="16200000">
            <a:off x="1610003" y="4499877"/>
            <a:ext cx="1253869" cy="369332"/>
          </a:xfrm>
          <a:prstGeom prst="rect">
            <a:avLst/>
          </a:prstGeom>
          <a:noFill/>
        </p:spPr>
        <p:txBody>
          <a:bodyPr wrap="none" rtlCol="0">
            <a:spAutoFit/>
          </a:bodyPr>
          <a:lstStyle/>
          <a:p>
            <a:pPr algn="ctr"/>
            <a:r>
              <a:rPr lang="en-US" b="1" dirty="0">
                <a:latin typeface="Segoe UI Light" panose="020B0502040204020203" pitchFamily="34" charset="0"/>
                <a:cs typeface="Segoe UI Light" panose="020B0502040204020203" pitchFamily="34" charset="0"/>
              </a:rPr>
              <a:t>BOREDOM</a:t>
            </a:r>
          </a:p>
        </p:txBody>
      </p:sp>
      <p:sp>
        <p:nvSpPr>
          <p:cNvPr id="20" name="TextBox 19">
            <a:extLst>
              <a:ext uri="{FF2B5EF4-FFF2-40B4-BE49-F238E27FC236}">
                <a16:creationId xmlns:a16="http://schemas.microsoft.com/office/drawing/2014/main" id="{8A19AB9B-4CA6-4DCE-89CC-A69555B01B93}"/>
              </a:ext>
            </a:extLst>
          </p:cNvPr>
          <p:cNvSpPr txBox="1"/>
          <p:nvPr/>
        </p:nvSpPr>
        <p:spPr>
          <a:xfrm>
            <a:off x="6375675" y="2238072"/>
            <a:ext cx="1304404" cy="646331"/>
          </a:xfrm>
          <a:prstGeom prst="rect">
            <a:avLst/>
          </a:prstGeom>
          <a:noFill/>
        </p:spPr>
        <p:txBody>
          <a:bodyPr wrap="square" rtlCol="0">
            <a:spAutoFit/>
          </a:bodyPr>
          <a:lstStyle/>
          <a:p>
            <a:pPr algn="ctr"/>
            <a:r>
              <a:rPr lang="en-US" b="1" dirty="0">
                <a:solidFill>
                  <a:srgbClr val="C00000"/>
                </a:solidFill>
                <a:latin typeface="Segoe UI Light" panose="020B0502040204020203" pitchFamily="34" charset="0"/>
                <a:cs typeface="Segoe UI Light" panose="020B0502040204020203" pitchFamily="34" charset="0"/>
              </a:rPr>
              <a:t>Zone of Delusion</a:t>
            </a:r>
          </a:p>
        </p:txBody>
      </p:sp>
      <p:sp>
        <p:nvSpPr>
          <p:cNvPr id="21" name="TextBox 20">
            <a:extLst>
              <a:ext uri="{FF2B5EF4-FFF2-40B4-BE49-F238E27FC236}">
                <a16:creationId xmlns:a16="http://schemas.microsoft.com/office/drawing/2014/main" id="{6BF239AF-523D-4BE2-9621-07F73A85BA81}"/>
              </a:ext>
            </a:extLst>
          </p:cNvPr>
          <p:cNvSpPr txBox="1"/>
          <p:nvPr/>
        </p:nvSpPr>
        <p:spPr>
          <a:xfrm rot="18283990">
            <a:off x="3415710" y="2101804"/>
            <a:ext cx="1274708" cy="338554"/>
          </a:xfrm>
          <a:prstGeom prst="rect">
            <a:avLst/>
          </a:prstGeom>
          <a:noFill/>
        </p:spPr>
        <p:txBody>
          <a:bodyPr wrap="none" rtlCol="0">
            <a:spAutoFit/>
          </a:bodyPr>
          <a:lstStyle/>
          <a:p>
            <a:r>
              <a:rPr lang="en-US" sz="1600" b="1" dirty="0">
                <a:latin typeface="Segoe UI Light" panose="020B0502040204020203" pitchFamily="34" charset="0"/>
                <a:cs typeface="Segoe UI Light" panose="020B0502040204020203" pitchFamily="34" charset="0"/>
              </a:rPr>
              <a:t>IDEAL ZONE</a:t>
            </a:r>
          </a:p>
        </p:txBody>
      </p:sp>
      <p:cxnSp>
        <p:nvCxnSpPr>
          <p:cNvPr id="23" name="Straight Arrow Connector 22">
            <a:extLst>
              <a:ext uri="{FF2B5EF4-FFF2-40B4-BE49-F238E27FC236}">
                <a16:creationId xmlns:a16="http://schemas.microsoft.com/office/drawing/2014/main" id="{2862FB57-C4C7-42DA-BE1E-74E4FE132A6E}"/>
              </a:ext>
            </a:extLst>
          </p:cNvPr>
          <p:cNvCxnSpPr>
            <a:cxnSpLocks/>
          </p:cNvCxnSpPr>
          <p:nvPr/>
        </p:nvCxnSpPr>
        <p:spPr>
          <a:xfrm flipH="1">
            <a:off x="4069869" y="2483198"/>
            <a:ext cx="1948388" cy="0"/>
          </a:xfrm>
          <a:prstGeom prst="straightConnector1">
            <a:avLst/>
          </a:prstGeom>
          <a:ln w="38100">
            <a:solidFill>
              <a:schemeClr val="tx1"/>
            </a:solidFill>
            <a:headEnd type="stealth" w="lg" len="lg"/>
            <a:tailEnd type="stealth" w="lg"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27D41E6-875B-4B11-B1AA-64290253F519}"/>
              </a:ext>
            </a:extLst>
          </p:cNvPr>
          <p:cNvSpPr txBox="1"/>
          <p:nvPr/>
        </p:nvSpPr>
        <p:spPr>
          <a:xfrm>
            <a:off x="4207350" y="2685053"/>
            <a:ext cx="1734364" cy="707886"/>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Optimal Performance</a:t>
            </a:r>
          </a:p>
        </p:txBody>
      </p:sp>
      <p:sp>
        <p:nvSpPr>
          <p:cNvPr id="25" name="TextBox 24">
            <a:extLst>
              <a:ext uri="{FF2B5EF4-FFF2-40B4-BE49-F238E27FC236}">
                <a16:creationId xmlns:a16="http://schemas.microsoft.com/office/drawing/2014/main" id="{68CBA957-3E60-4C02-B55F-6772D982968A}"/>
              </a:ext>
            </a:extLst>
          </p:cNvPr>
          <p:cNvSpPr txBox="1"/>
          <p:nvPr/>
        </p:nvSpPr>
        <p:spPr>
          <a:xfrm>
            <a:off x="3681404" y="6136347"/>
            <a:ext cx="2834430" cy="461665"/>
          </a:xfrm>
          <a:prstGeom prst="rect">
            <a:avLst/>
          </a:prstGeom>
          <a:noFill/>
        </p:spPr>
        <p:txBody>
          <a:bodyPr wrap="none" rtlCol="0">
            <a:spAutoFit/>
          </a:bodyPr>
          <a:lstStyle/>
          <a:p>
            <a:r>
              <a:rPr lang="en-US" sz="2400" b="1" dirty="0">
                <a:latin typeface="Segoe UI Light" panose="020B0502040204020203" pitchFamily="34" charset="0"/>
                <a:cs typeface="Segoe UI Light" panose="020B0502040204020203" pitchFamily="34" charset="0"/>
              </a:rPr>
              <a:t>LEVEL OF PRESSURE</a:t>
            </a:r>
          </a:p>
        </p:txBody>
      </p:sp>
      <p:sp>
        <p:nvSpPr>
          <p:cNvPr id="26" name="Title 1">
            <a:extLst>
              <a:ext uri="{FF2B5EF4-FFF2-40B4-BE49-F238E27FC236}">
                <a16:creationId xmlns:a16="http://schemas.microsoft.com/office/drawing/2014/main" id="{349CCEC0-7016-458B-B904-268A3F88D5C4}"/>
              </a:ext>
            </a:extLst>
          </p:cNvPr>
          <p:cNvSpPr txBox="1">
            <a:spLocks/>
          </p:cNvSpPr>
          <p:nvPr/>
        </p:nvSpPr>
        <p:spPr>
          <a:xfrm>
            <a:off x="8873618" y="2685053"/>
            <a:ext cx="3193195" cy="26112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6">
                    <a:lumMod val="75000"/>
                  </a:schemeClr>
                </a:solidFill>
                <a:latin typeface="Segoe UI Light" panose="020B0502040204020203" pitchFamily="34" charset="0"/>
                <a:ea typeface="+mj-ea"/>
                <a:cs typeface="Segoe UI Light" panose="020B0502040204020203" pitchFamily="34" charset="0"/>
              </a:defRPr>
            </a:lvl1pPr>
          </a:lstStyle>
          <a:p>
            <a:pPr algn="ctr"/>
            <a:r>
              <a:rPr lang="en-US" sz="3300" dirty="0">
                <a:solidFill>
                  <a:schemeClr val="tx1"/>
                </a:solidFill>
              </a:rPr>
              <a:t>The link between pressure and performance</a:t>
            </a:r>
          </a:p>
        </p:txBody>
      </p:sp>
      <p:sp>
        <p:nvSpPr>
          <p:cNvPr id="28" name="Rectangle 27">
            <a:extLst>
              <a:ext uri="{FF2B5EF4-FFF2-40B4-BE49-F238E27FC236}">
                <a16:creationId xmlns:a16="http://schemas.microsoft.com/office/drawing/2014/main" id="{3E045A7E-6BD7-4B1D-975A-5E403CF6347D}"/>
              </a:ext>
            </a:extLst>
          </p:cNvPr>
          <p:cNvSpPr/>
          <p:nvPr/>
        </p:nvSpPr>
        <p:spPr>
          <a:xfrm>
            <a:off x="10470215" y="6492874"/>
            <a:ext cx="1568699" cy="276999"/>
          </a:xfrm>
          <a:prstGeom prst="rect">
            <a:avLst/>
          </a:prstGeom>
        </p:spPr>
        <p:txBody>
          <a:bodyPr wrap="none">
            <a:spAutoFit/>
          </a:bodyPr>
          <a:lstStyle/>
          <a:p>
            <a:r>
              <a:rPr lang="en-US" sz="1200" i="1" dirty="0">
                <a:solidFill>
                  <a:schemeClr val="bg1"/>
                </a:solidFill>
                <a:latin typeface="Neue Helvetica W01"/>
              </a:rPr>
              <a:t>Source: Delphis.org.uk</a:t>
            </a:r>
            <a:endParaRPr lang="en-US" sz="1200" i="1" dirty="0">
              <a:solidFill>
                <a:schemeClr val="bg1"/>
              </a:solidFill>
            </a:endParaRPr>
          </a:p>
        </p:txBody>
      </p:sp>
      <p:sp>
        <p:nvSpPr>
          <p:cNvPr id="29" name="TextBox 28">
            <a:extLst>
              <a:ext uri="{FF2B5EF4-FFF2-40B4-BE49-F238E27FC236}">
                <a16:creationId xmlns:a16="http://schemas.microsoft.com/office/drawing/2014/main" id="{AB25F744-20CD-42D7-B7F8-547FDAC5A1E8}"/>
              </a:ext>
            </a:extLst>
          </p:cNvPr>
          <p:cNvSpPr txBox="1"/>
          <p:nvPr/>
        </p:nvSpPr>
        <p:spPr>
          <a:xfrm rot="16200000">
            <a:off x="2445255" y="4421425"/>
            <a:ext cx="1223607" cy="369332"/>
          </a:xfrm>
          <a:prstGeom prst="rect">
            <a:avLst/>
          </a:prstGeom>
          <a:noFill/>
        </p:spPr>
        <p:txBody>
          <a:bodyPr wrap="square" rtlCol="0">
            <a:spAutoFit/>
          </a:bodyPr>
          <a:lstStyle/>
          <a:p>
            <a:pPr algn="ctr"/>
            <a:r>
              <a:rPr lang="en-US" b="1" dirty="0">
                <a:latin typeface="Segoe UI Light" panose="020B0502040204020203" pitchFamily="34" charset="0"/>
                <a:cs typeface="Segoe UI Light" panose="020B0502040204020203" pitchFamily="34" charset="0"/>
              </a:rPr>
              <a:t>IDLENESS</a:t>
            </a:r>
          </a:p>
        </p:txBody>
      </p:sp>
    </p:spTree>
    <p:extLst>
      <p:ext uri="{BB962C8B-B14F-4D97-AF65-F5344CB8AC3E}">
        <p14:creationId xmlns:p14="http://schemas.microsoft.com/office/powerpoint/2010/main" val="2143045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B8B3C-576B-4325-9FB7-81BF2C73163C}"/>
              </a:ext>
            </a:extLst>
          </p:cNvPr>
          <p:cNvSpPr>
            <a:spLocks noGrp="1"/>
          </p:cNvSpPr>
          <p:nvPr>
            <p:ph type="title"/>
          </p:nvPr>
        </p:nvSpPr>
        <p:spPr/>
        <p:txBody>
          <a:bodyPr/>
          <a:lstStyle/>
          <a:p>
            <a:r>
              <a:rPr lang="en-US" dirty="0">
                <a:solidFill>
                  <a:schemeClr val="bg1"/>
                </a:solidFill>
              </a:rPr>
              <a:t>Resiliency in the Workplace </a:t>
            </a:r>
          </a:p>
        </p:txBody>
      </p:sp>
      <p:pic>
        <p:nvPicPr>
          <p:cNvPr id="10" name="REsilience_Workplace">
            <a:hlinkClick r:id="" action="ppaction://media"/>
            <a:extLst>
              <a:ext uri="{FF2B5EF4-FFF2-40B4-BE49-F238E27FC236}">
                <a16:creationId xmlns:a16="http://schemas.microsoft.com/office/drawing/2014/main" id="{BE108E89-710C-4889-83A6-6BB42407039B}"/>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18984" y="1074058"/>
            <a:ext cx="11300254" cy="572833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4078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008"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oup of people walking on a beach with a sunset in the background&#10;&#10;Description automatically generated">
            <a:extLst>
              <a:ext uri="{FF2B5EF4-FFF2-40B4-BE49-F238E27FC236}">
                <a16:creationId xmlns:a16="http://schemas.microsoft.com/office/drawing/2014/main" id="{ECD6DAB4-F7B1-47ED-9FDF-BF69E909D9CF}"/>
              </a:ext>
            </a:extLst>
          </p:cNvPr>
          <p:cNvPicPr>
            <a:picLocks noChangeAspect="1"/>
          </p:cNvPicPr>
          <p:nvPr/>
        </p:nvPicPr>
        <p:blipFill rotWithShape="1">
          <a:blip r:embed="rId3" cstate="print">
            <a:alphaModFix amt="82000"/>
            <a:extLst>
              <a:ext uri="{28A0092B-C50C-407E-A947-70E740481C1C}">
                <a14:useLocalDpi xmlns:a14="http://schemas.microsoft.com/office/drawing/2010/main" val="0"/>
              </a:ext>
            </a:extLst>
          </a:blip>
          <a:srcRect t="13793"/>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C50BEAED-41DE-414A-BD7F-954FEDC8CDC3}"/>
              </a:ext>
            </a:extLst>
          </p:cNvPr>
          <p:cNvSpPr/>
          <p:nvPr/>
        </p:nvSpPr>
        <p:spPr>
          <a:xfrm>
            <a:off x="-1" y="-1"/>
            <a:ext cx="4561609" cy="6857999"/>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19747" y="419407"/>
            <a:ext cx="10515600" cy="708932"/>
          </a:xfrm>
        </p:spPr>
        <p:txBody>
          <a:bodyPr>
            <a:normAutofit/>
          </a:bodyPr>
          <a:lstStyle/>
          <a:p>
            <a:r>
              <a:rPr lang="en-US" dirty="0"/>
              <a:t>Team Resilience</a:t>
            </a:r>
          </a:p>
        </p:txBody>
      </p:sp>
      <p:sp>
        <p:nvSpPr>
          <p:cNvPr id="3" name="Content Placeholder 2"/>
          <p:cNvSpPr>
            <a:spLocks noGrp="1"/>
          </p:cNvSpPr>
          <p:nvPr>
            <p:ph idx="1"/>
          </p:nvPr>
        </p:nvSpPr>
        <p:spPr>
          <a:xfrm>
            <a:off x="481204" y="1496479"/>
            <a:ext cx="3876451" cy="4942114"/>
          </a:xfrm>
        </p:spPr>
        <p:txBody>
          <a:bodyPr>
            <a:noAutofit/>
          </a:bodyPr>
          <a:lstStyle/>
          <a:p>
            <a:pPr>
              <a:lnSpc>
                <a:spcPct val="110000"/>
              </a:lnSpc>
            </a:pPr>
            <a:r>
              <a:rPr lang="en-US" sz="2000" dirty="0"/>
              <a:t>Capacity to withstand and overcome stressors </a:t>
            </a:r>
          </a:p>
          <a:p>
            <a:pPr>
              <a:lnSpc>
                <a:spcPct val="110000"/>
              </a:lnSpc>
            </a:pPr>
            <a:r>
              <a:rPr lang="en-US" sz="2000" dirty="0"/>
              <a:t>Ability to sustain performance in the face of adversity </a:t>
            </a:r>
          </a:p>
          <a:p>
            <a:pPr>
              <a:lnSpc>
                <a:spcPct val="110000"/>
              </a:lnSpc>
            </a:pPr>
            <a:r>
              <a:rPr lang="en-US" sz="2000" dirty="0"/>
              <a:t>Capability to handle and bounce back from challenges </a:t>
            </a:r>
          </a:p>
          <a:p>
            <a:pPr>
              <a:lnSpc>
                <a:spcPct val="110000"/>
              </a:lnSpc>
            </a:pPr>
            <a:r>
              <a:rPr lang="en-US" sz="2000" dirty="0"/>
              <a:t>Ability to maintain cohesiveness during tests and difficulties</a:t>
            </a:r>
          </a:p>
          <a:p>
            <a:pPr>
              <a:lnSpc>
                <a:spcPct val="110000"/>
              </a:lnSpc>
            </a:pPr>
            <a:endParaRPr lang="en-US" sz="2000" dirty="0"/>
          </a:p>
        </p:txBody>
      </p:sp>
      <p:sp>
        <p:nvSpPr>
          <p:cNvPr id="4" name="Rectangle 3">
            <a:extLst>
              <a:ext uri="{FF2B5EF4-FFF2-40B4-BE49-F238E27FC236}">
                <a16:creationId xmlns:a16="http://schemas.microsoft.com/office/drawing/2014/main" id="{3B9D173D-8CC2-4BC1-B406-8229703833D7}"/>
              </a:ext>
            </a:extLst>
          </p:cNvPr>
          <p:cNvSpPr/>
          <p:nvPr/>
        </p:nvSpPr>
        <p:spPr>
          <a:xfrm>
            <a:off x="296007" y="6211669"/>
            <a:ext cx="4025412" cy="461665"/>
          </a:xfrm>
          <a:prstGeom prst="rect">
            <a:avLst/>
          </a:prstGeom>
        </p:spPr>
        <p:txBody>
          <a:bodyPr wrap="square">
            <a:spAutoFit/>
          </a:bodyPr>
          <a:lstStyle/>
          <a:p>
            <a:r>
              <a:rPr lang="en-US" sz="1200" i="1" dirty="0">
                <a:solidFill>
                  <a:schemeClr val="tx1">
                    <a:lumMod val="50000"/>
                    <a:lumOff val="50000"/>
                  </a:schemeClr>
                </a:solidFill>
                <a:latin typeface="EOHHK E+ Adv T Tc 9c 3bd 71"/>
              </a:rPr>
              <a:t>Source: </a:t>
            </a:r>
            <a:r>
              <a:rPr lang="en-US" sz="1200" i="1" dirty="0" err="1">
                <a:solidFill>
                  <a:schemeClr val="tx1">
                    <a:lumMod val="50000"/>
                    <a:lumOff val="50000"/>
                  </a:schemeClr>
                </a:solidFill>
                <a:latin typeface="EOHHK E+ Adv T Tc 9c 3bd 71"/>
              </a:rPr>
              <a:t>Alliger</a:t>
            </a:r>
            <a:r>
              <a:rPr lang="en-US" sz="1200" i="1" dirty="0">
                <a:solidFill>
                  <a:schemeClr val="tx1">
                    <a:lumMod val="50000"/>
                    <a:lumOff val="50000"/>
                  </a:schemeClr>
                </a:solidFill>
                <a:latin typeface="EOHHK E+ Adv T Tc 9c 3bd 71"/>
              </a:rPr>
              <a:t>, </a:t>
            </a:r>
            <a:r>
              <a:rPr lang="en-US" sz="1200" i="1" u="sng" dirty="0">
                <a:solidFill>
                  <a:schemeClr val="tx1">
                    <a:lumMod val="50000"/>
                    <a:lumOff val="50000"/>
                  </a:schemeClr>
                </a:solidFill>
                <a:latin typeface="EOHHK E+ Adv T Tc 9c 3bd 71"/>
              </a:rPr>
              <a:t>et</a:t>
            </a:r>
            <a:r>
              <a:rPr lang="en-US" sz="1200" i="1" dirty="0">
                <a:solidFill>
                  <a:schemeClr val="tx1">
                    <a:lumMod val="50000"/>
                    <a:lumOff val="50000"/>
                  </a:schemeClr>
                </a:solidFill>
                <a:latin typeface="EOHHK E+ Adv T Tc 9c 3bd 71"/>
              </a:rPr>
              <a:t> </a:t>
            </a:r>
            <a:r>
              <a:rPr lang="en-US" sz="1200" i="1" u="sng" dirty="0">
                <a:solidFill>
                  <a:schemeClr val="tx1">
                    <a:lumMod val="50000"/>
                    <a:lumOff val="50000"/>
                  </a:schemeClr>
                </a:solidFill>
                <a:latin typeface="EOHHK E+ Adv T Tc 9c 3bd 71"/>
              </a:rPr>
              <a:t>al</a:t>
            </a:r>
            <a:r>
              <a:rPr lang="en-US" sz="1200" i="1" dirty="0">
                <a:solidFill>
                  <a:schemeClr val="tx1">
                    <a:lumMod val="50000"/>
                    <a:lumOff val="50000"/>
                  </a:schemeClr>
                </a:solidFill>
                <a:latin typeface="EOHHK E+ Adv T Tc 9c 3bd 71"/>
              </a:rPr>
              <a:t>, “Team resilience: How teams flourish under pressure”, J Org </a:t>
            </a:r>
            <a:r>
              <a:rPr lang="en-US" sz="1200" i="1" dirty="0" err="1">
                <a:solidFill>
                  <a:schemeClr val="tx1">
                    <a:lumMod val="50000"/>
                    <a:lumOff val="50000"/>
                  </a:schemeClr>
                </a:solidFill>
                <a:latin typeface="EOHHK E+ Adv T Tc 9c 3bd 71"/>
              </a:rPr>
              <a:t>Dyn</a:t>
            </a:r>
            <a:r>
              <a:rPr lang="en-US" sz="1200" i="1" dirty="0">
                <a:solidFill>
                  <a:schemeClr val="tx1">
                    <a:lumMod val="50000"/>
                    <a:lumOff val="50000"/>
                  </a:schemeClr>
                </a:solidFill>
                <a:latin typeface="EOHHK E+ Adv T Tc 9c 3bd 71"/>
              </a:rPr>
              <a:t>, 44 (3), 2015</a:t>
            </a:r>
            <a:endParaRPr lang="en-US" sz="1200" i="1" u="sng" dirty="0">
              <a:solidFill>
                <a:schemeClr val="tx1">
                  <a:lumMod val="50000"/>
                  <a:lumOff val="50000"/>
                </a:schemeClr>
              </a:solidFill>
              <a:latin typeface="EOHHK E+ Adv T Tc 9c 3bd 71"/>
            </a:endParaRPr>
          </a:p>
        </p:txBody>
      </p:sp>
    </p:spTree>
    <p:extLst>
      <p:ext uri="{BB962C8B-B14F-4D97-AF65-F5344CB8AC3E}">
        <p14:creationId xmlns:p14="http://schemas.microsoft.com/office/powerpoint/2010/main" val="4270603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 picture containing person, table, indoor, person&#10;&#10;Description automatically generated">
            <a:extLst>
              <a:ext uri="{FF2B5EF4-FFF2-40B4-BE49-F238E27FC236}">
                <a16:creationId xmlns:a16="http://schemas.microsoft.com/office/drawing/2014/main" id="{E69DD150-AA6E-4345-879E-5BD8D1401B7D}"/>
              </a:ext>
            </a:extLst>
          </p:cNvPr>
          <p:cNvPicPr>
            <a:picLocks noChangeAspect="1"/>
          </p:cNvPicPr>
          <p:nvPr/>
        </p:nvPicPr>
        <p:blipFill>
          <a:blip r:embed="rId3">
            <a:alphaModFix amt="25000"/>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p:cNvSpPr>
            <a:spLocks noGrp="1"/>
          </p:cNvSpPr>
          <p:nvPr>
            <p:ph type="title"/>
          </p:nvPr>
        </p:nvSpPr>
        <p:spPr/>
        <p:txBody>
          <a:bodyPr/>
          <a:lstStyle/>
          <a:p>
            <a:r>
              <a:rPr lang="en-US" dirty="0"/>
              <a:t>Domains of Team Resilience</a:t>
            </a:r>
          </a:p>
        </p:txBody>
      </p:sp>
      <p:sp>
        <p:nvSpPr>
          <p:cNvPr id="7" name="Rectangle: Rounded Corners 6">
            <a:extLst>
              <a:ext uri="{FF2B5EF4-FFF2-40B4-BE49-F238E27FC236}">
                <a16:creationId xmlns:a16="http://schemas.microsoft.com/office/drawing/2014/main" id="{5BF39C5F-7429-46BA-B7BB-1C5952A838E1}"/>
              </a:ext>
            </a:extLst>
          </p:cNvPr>
          <p:cNvSpPr/>
          <p:nvPr/>
        </p:nvSpPr>
        <p:spPr>
          <a:xfrm>
            <a:off x="1861497" y="1596422"/>
            <a:ext cx="1773177" cy="2194519"/>
          </a:xfrm>
          <a:prstGeom prst="roundRect">
            <a:avLst>
              <a:gd name="adj" fmla="val 4038"/>
            </a:avLst>
          </a:prstGeom>
          <a:solidFill>
            <a:schemeClr val="bg1">
              <a:lumMod val="95000"/>
            </a:schemeClr>
          </a:solidFill>
          <a:ln>
            <a:noFill/>
          </a:ln>
          <a:effectLst>
            <a:outerShdw blurRad="50800" dist="254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50B8C39C-0E2C-49D6-8C1A-7AF35C26C42B}"/>
              </a:ext>
            </a:extLst>
          </p:cNvPr>
          <p:cNvSpPr/>
          <p:nvPr/>
        </p:nvSpPr>
        <p:spPr>
          <a:xfrm>
            <a:off x="1642508" y="1421601"/>
            <a:ext cx="2104855" cy="349642"/>
          </a:xfrm>
          <a:prstGeom prst="chevron">
            <a:avLst/>
          </a:prstGeom>
          <a:gradFill>
            <a:gsLst>
              <a:gs pos="50000">
                <a:srgbClr val="A162D0"/>
              </a:gs>
              <a:gs pos="55000">
                <a:srgbClr val="BC8EDE"/>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1CBCF1EB-C3BF-4C62-9FD1-E8DA0B5364EF}"/>
              </a:ext>
            </a:extLst>
          </p:cNvPr>
          <p:cNvSpPr/>
          <p:nvPr/>
        </p:nvSpPr>
        <p:spPr>
          <a:xfrm>
            <a:off x="1908810" y="1307173"/>
            <a:ext cx="569812" cy="578498"/>
          </a:xfrm>
          <a:prstGeom prst="ellipse">
            <a:avLst/>
          </a:prstGeom>
          <a:gradFill>
            <a:gsLst>
              <a:gs pos="50000">
                <a:srgbClr val="A162D0"/>
              </a:gs>
              <a:gs pos="55000">
                <a:srgbClr val="BC8EDE"/>
              </a:gs>
            </a:gsLst>
            <a:lin ang="16200000" scaled="1"/>
          </a:gradFill>
          <a:ln>
            <a:no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986E0AC-8300-481E-AD56-FA1C2118ED49}"/>
              </a:ext>
            </a:extLst>
          </p:cNvPr>
          <p:cNvSpPr/>
          <p:nvPr/>
        </p:nvSpPr>
        <p:spPr>
          <a:xfrm>
            <a:off x="1962035" y="1361209"/>
            <a:ext cx="463363" cy="470427"/>
          </a:xfrm>
          <a:prstGeom prst="ellipse">
            <a:avLst/>
          </a:prstGeom>
          <a:solidFill>
            <a:schemeClr val="bg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A162D0"/>
                </a:solidFill>
                <a:latin typeface="Segoe UI Light" panose="020B0502040204020203" pitchFamily="34" charset="0"/>
                <a:cs typeface="Segoe UI Light" panose="020B0502040204020203" pitchFamily="34" charset="0"/>
              </a:rPr>
              <a:t>1</a:t>
            </a:r>
          </a:p>
        </p:txBody>
      </p:sp>
      <p:sp>
        <p:nvSpPr>
          <p:cNvPr id="11" name="TextBox 10">
            <a:extLst>
              <a:ext uri="{FF2B5EF4-FFF2-40B4-BE49-F238E27FC236}">
                <a16:creationId xmlns:a16="http://schemas.microsoft.com/office/drawing/2014/main" id="{08BE14A9-9068-434B-B222-DDF162EB1CF5}"/>
              </a:ext>
            </a:extLst>
          </p:cNvPr>
          <p:cNvSpPr txBox="1"/>
          <p:nvPr/>
        </p:nvSpPr>
        <p:spPr>
          <a:xfrm>
            <a:off x="1859798" y="1938898"/>
            <a:ext cx="1774876" cy="1477328"/>
          </a:xfrm>
          <a:prstGeom prst="rect">
            <a:avLst/>
          </a:prstGeom>
          <a:noFill/>
        </p:spPr>
        <p:txBody>
          <a:bodyPr wrap="square" rtlCol="0">
            <a:spAutoFit/>
          </a:bodyPr>
          <a:lstStyle/>
          <a:p>
            <a:pPr algn="ctr"/>
            <a:r>
              <a:rPr lang="en-US" b="1" dirty="0">
                <a:solidFill>
                  <a:srgbClr val="A162D0"/>
                </a:solidFill>
                <a:latin typeface="Segoe UI Light" panose="020B0502040204020203" pitchFamily="34" charset="0"/>
                <a:cs typeface="Segoe UI Light" panose="020B0502040204020203" pitchFamily="34" charset="0"/>
              </a:rPr>
              <a:t>VISION</a:t>
            </a:r>
          </a:p>
          <a:p>
            <a:pPr algn="ctr"/>
            <a:r>
              <a:rPr lang="en-US" dirty="0">
                <a:solidFill>
                  <a:schemeClr val="bg2">
                    <a:lumMod val="25000"/>
                  </a:schemeClr>
                </a:solidFill>
                <a:latin typeface="Segoe UI Light" panose="020B0502040204020203" pitchFamily="34" charset="0"/>
                <a:cs typeface="Segoe UI Light" panose="020B0502040204020203" pitchFamily="34" charset="0"/>
              </a:rPr>
              <a:t>Shared sense of purpose and goals to drive decision making</a:t>
            </a:r>
          </a:p>
        </p:txBody>
      </p:sp>
      <p:sp>
        <p:nvSpPr>
          <p:cNvPr id="14" name="Rectangle: Rounded Corners 13">
            <a:extLst>
              <a:ext uri="{FF2B5EF4-FFF2-40B4-BE49-F238E27FC236}">
                <a16:creationId xmlns:a16="http://schemas.microsoft.com/office/drawing/2014/main" id="{F6BEAD17-95D4-451F-964B-96319A8E1EC1}"/>
              </a:ext>
            </a:extLst>
          </p:cNvPr>
          <p:cNvSpPr/>
          <p:nvPr/>
        </p:nvSpPr>
        <p:spPr>
          <a:xfrm>
            <a:off x="3857143" y="1596422"/>
            <a:ext cx="1936576" cy="2194519"/>
          </a:xfrm>
          <a:prstGeom prst="roundRect">
            <a:avLst>
              <a:gd name="adj" fmla="val 4038"/>
            </a:avLst>
          </a:prstGeom>
          <a:solidFill>
            <a:schemeClr val="bg1">
              <a:lumMod val="95000"/>
            </a:schemeClr>
          </a:solidFill>
          <a:ln>
            <a:noFill/>
          </a:ln>
          <a:effectLst>
            <a:outerShdw blurRad="50800" dist="254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Chevron 14">
            <a:extLst>
              <a:ext uri="{FF2B5EF4-FFF2-40B4-BE49-F238E27FC236}">
                <a16:creationId xmlns:a16="http://schemas.microsoft.com/office/drawing/2014/main" id="{C136699F-0D38-4392-97B7-961A2F5B5800}"/>
              </a:ext>
            </a:extLst>
          </p:cNvPr>
          <p:cNvSpPr/>
          <p:nvPr/>
        </p:nvSpPr>
        <p:spPr>
          <a:xfrm>
            <a:off x="3638154" y="1421601"/>
            <a:ext cx="2298818" cy="349642"/>
          </a:xfrm>
          <a:prstGeom prst="chevron">
            <a:avLst/>
          </a:prstGeom>
          <a:gradFill>
            <a:gsLst>
              <a:gs pos="50000">
                <a:srgbClr val="45ABA9"/>
              </a:gs>
              <a:gs pos="55000">
                <a:srgbClr val="50C6C6"/>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Oval 15">
            <a:extLst>
              <a:ext uri="{FF2B5EF4-FFF2-40B4-BE49-F238E27FC236}">
                <a16:creationId xmlns:a16="http://schemas.microsoft.com/office/drawing/2014/main" id="{569BC7FC-4D94-48A0-B663-8079DB75DA86}"/>
              </a:ext>
            </a:extLst>
          </p:cNvPr>
          <p:cNvSpPr/>
          <p:nvPr/>
        </p:nvSpPr>
        <p:spPr>
          <a:xfrm>
            <a:off x="3904456" y="1307173"/>
            <a:ext cx="569812" cy="578498"/>
          </a:xfrm>
          <a:prstGeom prst="ellipse">
            <a:avLst/>
          </a:prstGeom>
          <a:gradFill>
            <a:gsLst>
              <a:gs pos="50000">
                <a:srgbClr val="45ABA9"/>
              </a:gs>
              <a:gs pos="55000">
                <a:srgbClr val="50C6C6"/>
              </a:gs>
            </a:gsLst>
            <a:lin ang="16200000" scaled="1"/>
          </a:gradFill>
          <a:ln>
            <a:no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C055464-B226-4A31-AB15-ADA37C44DEAD}"/>
              </a:ext>
            </a:extLst>
          </p:cNvPr>
          <p:cNvSpPr/>
          <p:nvPr/>
        </p:nvSpPr>
        <p:spPr>
          <a:xfrm>
            <a:off x="3957681" y="1361209"/>
            <a:ext cx="463363" cy="470427"/>
          </a:xfrm>
          <a:prstGeom prst="ellipse">
            <a:avLst/>
          </a:prstGeom>
          <a:solidFill>
            <a:schemeClr val="bg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45ABA9"/>
                </a:solidFill>
              </a:rPr>
              <a:t>2</a:t>
            </a:r>
          </a:p>
        </p:txBody>
      </p:sp>
      <p:sp>
        <p:nvSpPr>
          <p:cNvPr id="18" name="TextBox 17">
            <a:extLst>
              <a:ext uri="{FF2B5EF4-FFF2-40B4-BE49-F238E27FC236}">
                <a16:creationId xmlns:a16="http://schemas.microsoft.com/office/drawing/2014/main" id="{044CD469-4138-45E7-8452-3EF2309CBC65}"/>
              </a:ext>
            </a:extLst>
          </p:cNvPr>
          <p:cNvSpPr txBox="1"/>
          <p:nvPr/>
        </p:nvSpPr>
        <p:spPr>
          <a:xfrm>
            <a:off x="3855444" y="1938898"/>
            <a:ext cx="1948066" cy="1200329"/>
          </a:xfrm>
          <a:prstGeom prst="rect">
            <a:avLst/>
          </a:prstGeom>
          <a:noFill/>
        </p:spPr>
        <p:txBody>
          <a:bodyPr wrap="square" rtlCol="0">
            <a:spAutoFit/>
          </a:bodyPr>
          <a:lstStyle/>
          <a:p>
            <a:pPr algn="ctr"/>
            <a:r>
              <a:rPr lang="en-US" b="1" dirty="0">
                <a:solidFill>
                  <a:srgbClr val="3A8F8E"/>
                </a:solidFill>
                <a:latin typeface="Segoe UI Light" panose="020B0502040204020203" pitchFamily="34" charset="0"/>
                <a:cs typeface="Segoe UI Light" panose="020B0502040204020203" pitchFamily="34" charset="0"/>
              </a:rPr>
              <a:t>COLLABORATION</a:t>
            </a:r>
          </a:p>
          <a:p>
            <a:pPr algn="ctr"/>
            <a:r>
              <a:rPr lang="en-US" dirty="0">
                <a:solidFill>
                  <a:schemeClr val="bg2">
                    <a:lumMod val="25000"/>
                  </a:schemeClr>
                </a:solidFill>
                <a:latin typeface="Segoe UI Light" panose="020B0502040204020203" pitchFamily="34" charset="0"/>
                <a:cs typeface="Segoe UI Light" panose="020B0502040204020203" pitchFamily="34" charset="0"/>
              </a:rPr>
              <a:t>Collective sharing of the workload to reduce anxiety</a:t>
            </a:r>
          </a:p>
        </p:txBody>
      </p:sp>
      <p:sp>
        <p:nvSpPr>
          <p:cNvPr id="19" name="Rectangle: Rounded Corners 18">
            <a:extLst>
              <a:ext uri="{FF2B5EF4-FFF2-40B4-BE49-F238E27FC236}">
                <a16:creationId xmlns:a16="http://schemas.microsoft.com/office/drawing/2014/main" id="{B424F864-C658-43A1-929F-D95AA67714BF}"/>
              </a:ext>
            </a:extLst>
          </p:cNvPr>
          <p:cNvSpPr/>
          <p:nvPr/>
        </p:nvSpPr>
        <p:spPr>
          <a:xfrm>
            <a:off x="6039579" y="1596422"/>
            <a:ext cx="1773177" cy="2194519"/>
          </a:xfrm>
          <a:prstGeom prst="roundRect">
            <a:avLst>
              <a:gd name="adj" fmla="val 4038"/>
            </a:avLst>
          </a:prstGeom>
          <a:solidFill>
            <a:schemeClr val="bg1">
              <a:lumMod val="95000"/>
            </a:schemeClr>
          </a:solidFill>
          <a:ln>
            <a:noFill/>
          </a:ln>
          <a:effectLst>
            <a:outerShdw blurRad="50800" dist="254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Chevron 19">
            <a:extLst>
              <a:ext uri="{FF2B5EF4-FFF2-40B4-BE49-F238E27FC236}">
                <a16:creationId xmlns:a16="http://schemas.microsoft.com/office/drawing/2014/main" id="{E27D64BF-5805-487E-991E-3A3848D9B80F}"/>
              </a:ext>
            </a:extLst>
          </p:cNvPr>
          <p:cNvSpPr/>
          <p:nvPr/>
        </p:nvSpPr>
        <p:spPr>
          <a:xfrm>
            <a:off x="5820590" y="1421601"/>
            <a:ext cx="2104855" cy="349642"/>
          </a:xfrm>
          <a:prstGeom prst="chevron">
            <a:avLst/>
          </a:prstGeom>
          <a:gradFill>
            <a:gsLst>
              <a:gs pos="50000">
                <a:schemeClr val="accent6"/>
              </a:gs>
              <a:gs pos="55000">
                <a:schemeClr val="accent6">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Oval 20">
            <a:extLst>
              <a:ext uri="{FF2B5EF4-FFF2-40B4-BE49-F238E27FC236}">
                <a16:creationId xmlns:a16="http://schemas.microsoft.com/office/drawing/2014/main" id="{936F17DB-95CE-48D4-9FED-F729D94D6F44}"/>
              </a:ext>
            </a:extLst>
          </p:cNvPr>
          <p:cNvSpPr/>
          <p:nvPr/>
        </p:nvSpPr>
        <p:spPr>
          <a:xfrm>
            <a:off x="6086892" y="1307173"/>
            <a:ext cx="569812" cy="578498"/>
          </a:xfrm>
          <a:prstGeom prst="ellipse">
            <a:avLst/>
          </a:prstGeom>
          <a:gradFill>
            <a:gsLst>
              <a:gs pos="50000">
                <a:schemeClr val="accent6"/>
              </a:gs>
              <a:gs pos="55000">
                <a:schemeClr val="accent6">
                  <a:lumMod val="60000"/>
                  <a:lumOff val="40000"/>
                </a:schemeClr>
              </a:gs>
            </a:gsLst>
            <a:lin ang="16200000" scaled="1"/>
          </a:gradFill>
          <a:ln>
            <a:no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FF27BF5-8F42-4D48-B282-88525AF048CE}"/>
              </a:ext>
            </a:extLst>
          </p:cNvPr>
          <p:cNvSpPr/>
          <p:nvPr/>
        </p:nvSpPr>
        <p:spPr>
          <a:xfrm>
            <a:off x="6140117" y="1361209"/>
            <a:ext cx="463363" cy="470427"/>
          </a:xfrm>
          <a:prstGeom prst="ellipse">
            <a:avLst/>
          </a:prstGeom>
          <a:solidFill>
            <a:schemeClr val="bg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6"/>
                </a:solidFill>
              </a:rPr>
              <a:t>3</a:t>
            </a:r>
          </a:p>
        </p:txBody>
      </p:sp>
      <p:sp>
        <p:nvSpPr>
          <p:cNvPr id="23" name="TextBox 22">
            <a:extLst>
              <a:ext uri="{FF2B5EF4-FFF2-40B4-BE49-F238E27FC236}">
                <a16:creationId xmlns:a16="http://schemas.microsoft.com/office/drawing/2014/main" id="{8D7C2A33-9083-4281-A40F-6E8479D74921}"/>
              </a:ext>
            </a:extLst>
          </p:cNvPr>
          <p:cNvSpPr txBox="1"/>
          <p:nvPr/>
        </p:nvSpPr>
        <p:spPr>
          <a:xfrm>
            <a:off x="6037880" y="1938898"/>
            <a:ext cx="1774876" cy="1754326"/>
          </a:xfrm>
          <a:prstGeom prst="rect">
            <a:avLst/>
          </a:prstGeom>
          <a:noFill/>
        </p:spPr>
        <p:txBody>
          <a:bodyPr wrap="square" rtlCol="0">
            <a:spAutoFit/>
          </a:bodyPr>
          <a:lstStyle/>
          <a:p>
            <a:pPr algn="ctr"/>
            <a:r>
              <a:rPr lang="en-US" b="1" dirty="0">
                <a:solidFill>
                  <a:schemeClr val="accent6"/>
                </a:solidFill>
                <a:latin typeface="Segoe UI Light" panose="020B0502040204020203" pitchFamily="34" charset="0"/>
                <a:cs typeface="Segoe UI Light" panose="020B0502040204020203" pitchFamily="34" charset="0"/>
              </a:rPr>
              <a:t>REASONING</a:t>
            </a:r>
          </a:p>
          <a:p>
            <a:pPr algn="ctr"/>
            <a:r>
              <a:rPr lang="en-US" dirty="0">
                <a:solidFill>
                  <a:schemeClr val="bg2">
                    <a:lumMod val="25000"/>
                  </a:schemeClr>
                </a:solidFill>
                <a:latin typeface="Segoe UI Light" panose="020B0502040204020203" pitchFamily="34" charset="0"/>
                <a:cs typeface="Segoe UI Light" panose="020B0502040204020203" pitchFamily="34" charset="0"/>
              </a:rPr>
              <a:t>Creativity and innovative problem solving when facing challenges</a:t>
            </a:r>
          </a:p>
        </p:txBody>
      </p:sp>
      <p:sp>
        <p:nvSpPr>
          <p:cNvPr id="24" name="Rectangle: Rounded Corners 23">
            <a:extLst>
              <a:ext uri="{FF2B5EF4-FFF2-40B4-BE49-F238E27FC236}">
                <a16:creationId xmlns:a16="http://schemas.microsoft.com/office/drawing/2014/main" id="{A8872AFF-646E-42A0-85E2-FE65033D2F89}"/>
              </a:ext>
            </a:extLst>
          </p:cNvPr>
          <p:cNvSpPr/>
          <p:nvPr/>
        </p:nvSpPr>
        <p:spPr>
          <a:xfrm>
            <a:off x="3904456" y="4298355"/>
            <a:ext cx="1773177" cy="2194519"/>
          </a:xfrm>
          <a:prstGeom prst="roundRect">
            <a:avLst>
              <a:gd name="adj" fmla="val 4038"/>
            </a:avLst>
          </a:prstGeom>
          <a:solidFill>
            <a:schemeClr val="bg1">
              <a:lumMod val="95000"/>
            </a:schemeClr>
          </a:solidFill>
          <a:ln>
            <a:noFill/>
          </a:ln>
          <a:effectLst>
            <a:outerShdw blurRad="50800" dist="254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Chevron 24">
            <a:extLst>
              <a:ext uri="{FF2B5EF4-FFF2-40B4-BE49-F238E27FC236}">
                <a16:creationId xmlns:a16="http://schemas.microsoft.com/office/drawing/2014/main" id="{D27C1ABF-A45F-4FBA-88BF-07A1F6E9113C}"/>
              </a:ext>
            </a:extLst>
          </p:cNvPr>
          <p:cNvSpPr/>
          <p:nvPr/>
        </p:nvSpPr>
        <p:spPr>
          <a:xfrm>
            <a:off x="3685467" y="4123534"/>
            <a:ext cx="2104855" cy="349642"/>
          </a:xfrm>
          <a:prstGeom prst="chevron">
            <a:avLst/>
          </a:prstGeom>
          <a:gradFill>
            <a:gsLst>
              <a:gs pos="50000">
                <a:schemeClr val="accent1"/>
              </a:gs>
              <a:gs pos="55000">
                <a:schemeClr val="accent1">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F6A29177-97C8-4CFD-A31E-914E13E9332D}"/>
              </a:ext>
            </a:extLst>
          </p:cNvPr>
          <p:cNvSpPr/>
          <p:nvPr/>
        </p:nvSpPr>
        <p:spPr>
          <a:xfrm>
            <a:off x="3951769" y="4009106"/>
            <a:ext cx="569812" cy="578498"/>
          </a:xfrm>
          <a:prstGeom prst="ellipse">
            <a:avLst/>
          </a:prstGeom>
          <a:gradFill>
            <a:gsLst>
              <a:gs pos="50000">
                <a:schemeClr val="accent1"/>
              </a:gs>
              <a:gs pos="55000">
                <a:schemeClr val="accent1">
                  <a:lumMod val="60000"/>
                  <a:lumOff val="40000"/>
                </a:schemeClr>
              </a:gs>
            </a:gsLst>
            <a:lin ang="16200000" scaled="1"/>
          </a:gradFill>
          <a:ln>
            <a:no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300CEBF-C77B-4DBC-9C74-8F98E422FEA5}"/>
              </a:ext>
            </a:extLst>
          </p:cNvPr>
          <p:cNvSpPr/>
          <p:nvPr/>
        </p:nvSpPr>
        <p:spPr>
          <a:xfrm>
            <a:off x="4004994" y="4063142"/>
            <a:ext cx="463363" cy="470427"/>
          </a:xfrm>
          <a:prstGeom prst="ellipse">
            <a:avLst/>
          </a:prstGeom>
          <a:solidFill>
            <a:schemeClr val="bg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1"/>
                </a:solidFill>
              </a:rPr>
              <a:t>4</a:t>
            </a:r>
          </a:p>
        </p:txBody>
      </p:sp>
      <p:sp>
        <p:nvSpPr>
          <p:cNvPr id="28" name="TextBox 27">
            <a:extLst>
              <a:ext uri="{FF2B5EF4-FFF2-40B4-BE49-F238E27FC236}">
                <a16:creationId xmlns:a16="http://schemas.microsoft.com/office/drawing/2014/main" id="{426F9389-7923-43FA-8A9A-5D4B46F06961}"/>
              </a:ext>
            </a:extLst>
          </p:cNvPr>
          <p:cNvSpPr txBox="1"/>
          <p:nvPr/>
        </p:nvSpPr>
        <p:spPr>
          <a:xfrm>
            <a:off x="3902757" y="4640831"/>
            <a:ext cx="1774876" cy="1200329"/>
          </a:xfrm>
          <a:prstGeom prst="rect">
            <a:avLst/>
          </a:prstGeom>
          <a:noFill/>
        </p:spPr>
        <p:txBody>
          <a:bodyPr wrap="square" rtlCol="0">
            <a:spAutoFit/>
          </a:bodyPr>
          <a:lstStyle/>
          <a:p>
            <a:pPr algn="ctr"/>
            <a:r>
              <a:rPr lang="en-US" b="1" dirty="0">
                <a:solidFill>
                  <a:schemeClr val="accent1"/>
                </a:solidFill>
                <a:latin typeface="Segoe UI Light" panose="020B0502040204020203" pitchFamily="34" charset="0"/>
                <a:cs typeface="Segoe UI Light" panose="020B0502040204020203" pitchFamily="34" charset="0"/>
              </a:rPr>
              <a:t>TENACITY</a:t>
            </a:r>
          </a:p>
          <a:p>
            <a:pPr algn="ctr"/>
            <a:r>
              <a:rPr lang="en-US" dirty="0">
                <a:solidFill>
                  <a:schemeClr val="bg2">
                    <a:lumMod val="25000"/>
                  </a:schemeClr>
                </a:solidFill>
                <a:latin typeface="Segoe UI Light" panose="020B0502040204020203" pitchFamily="34" charset="0"/>
                <a:cs typeface="Segoe UI Light" panose="020B0502040204020203" pitchFamily="34" charset="0"/>
              </a:rPr>
              <a:t>Persistence in the face of difficulties</a:t>
            </a:r>
          </a:p>
        </p:txBody>
      </p:sp>
      <p:sp>
        <p:nvSpPr>
          <p:cNvPr id="29" name="Rectangle: Rounded Corners 28">
            <a:extLst>
              <a:ext uri="{FF2B5EF4-FFF2-40B4-BE49-F238E27FC236}">
                <a16:creationId xmlns:a16="http://schemas.microsoft.com/office/drawing/2014/main" id="{ECB3E9F3-37D9-4662-ACD1-5B5E2CCEFB6D}"/>
              </a:ext>
            </a:extLst>
          </p:cNvPr>
          <p:cNvSpPr/>
          <p:nvPr/>
        </p:nvSpPr>
        <p:spPr>
          <a:xfrm>
            <a:off x="5893039" y="4298355"/>
            <a:ext cx="1773177" cy="2194519"/>
          </a:xfrm>
          <a:prstGeom prst="roundRect">
            <a:avLst>
              <a:gd name="adj" fmla="val 4038"/>
            </a:avLst>
          </a:prstGeom>
          <a:solidFill>
            <a:schemeClr val="bg1">
              <a:lumMod val="95000"/>
            </a:schemeClr>
          </a:solidFill>
          <a:ln>
            <a:noFill/>
          </a:ln>
          <a:effectLst>
            <a:outerShdw blurRad="50800" dist="254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Chevron 29">
            <a:extLst>
              <a:ext uri="{FF2B5EF4-FFF2-40B4-BE49-F238E27FC236}">
                <a16:creationId xmlns:a16="http://schemas.microsoft.com/office/drawing/2014/main" id="{36002AD5-26E4-45E2-BCE7-2705BD49C81E}"/>
              </a:ext>
            </a:extLst>
          </p:cNvPr>
          <p:cNvSpPr/>
          <p:nvPr/>
        </p:nvSpPr>
        <p:spPr>
          <a:xfrm>
            <a:off x="5674050" y="4123534"/>
            <a:ext cx="2104855" cy="349642"/>
          </a:xfrm>
          <a:prstGeom prst="chevron">
            <a:avLst/>
          </a:prstGeom>
          <a:gradFill>
            <a:gsLst>
              <a:gs pos="50000">
                <a:schemeClr val="accent2"/>
              </a:gs>
              <a:gs pos="55000">
                <a:schemeClr val="accent2">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Oval 30">
            <a:extLst>
              <a:ext uri="{FF2B5EF4-FFF2-40B4-BE49-F238E27FC236}">
                <a16:creationId xmlns:a16="http://schemas.microsoft.com/office/drawing/2014/main" id="{81C10732-9976-4CFF-BA82-9BF7B5A098E4}"/>
              </a:ext>
            </a:extLst>
          </p:cNvPr>
          <p:cNvSpPr/>
          <p:nvPr/>
        </p:nvSpPr>
        <p:spPr>
          <a:xfrm>
            <a:off x="5940352" y="4009106"/>
            <a:ext cx="569812" cy="578498"/>
          </a:xfrm>
          <a:prstGeom prst="ellipse">
            <a:avLst/>
          </a:prstGeom>
          <a:gradFill>
            <a:gsLst>
              <a:gs pos="50000">
                <a:schemeClr val="accent2"/>
              </a:gs>
              <a:gs pos="55000">
                <a:schemeClr val="accent2">
                  <a:lumMod val="60000"/>
                  <a:lumOff val="40000"/>
                </a:schemeClr>
              </a:gs>
            </a:gsLst>
            <a:lin ang="16200000" scaled="1"/>
          </a:gradFill>
          <a:ln>
            <a:no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A066E67-89F2-4A38-84F0-3C9651A5F05C}"/>
              </a:ext>
            </a:extLst>
          </p:cNvPr>
          <p:cNvSpPr/>
          <p:nvPr/>
        </p:nvSpPr>
        <p:spPr>
          <a:xfrm>
            <a:off x="5993577" y="4063142"/>
            <a:ext cx="463363" cy="470427"/>
          </a:xfrm>
          <a:prstGeom prst="ellipse">
            <a:avLst/>
          </a:prstGeom>
          <a:solidFill>
            <a:schemeClr val="bg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2"/>
                </a:solidFill>
              </a:rPr>
              <a:t>5</a:t>
            </a:r>
          </a:p>
        </p:txBody>
      </p:sp>
      <p:sp>
        <p:nvSpPr>
          <p:cNvPr id="33" name="TextBox 32">
            <a:extLst>
              <a:ext uri="{FF2B5EF4-FFF2-40B4-BE49-F238E27FC236}">
                <a16:creationId xmlns:a16="http://schemas.microsoft.com/office/drawing/2014/main" id="{51CB7F87-EF99-4D68-B5A8-57AD52FBFEC3}"/>
              </a:ext>
            </a:extLst>
          </p:cNvPr>
          <p:cNvSpPr txBox="1"/>
          <p:nvPr/>
        </p:nvSpPr>
        <p:spPr>
          <a:xfrm>
            <a:off x="5891340" y="4640831"/>
            <a:ext cx="1774876" cy="1200329"/>
          </a:xfrm>
          <a:prstGeom prst="rect">
            <a:avLst/>
          </a:prstGeom>
          <a:noFill/>
        </p:spPr>
        <p:txBody>
          <a:bodyPr wrap="square" rtlCol="0">
            <a:spAutoFit/>
          </a:bodyPr>
          <a:lstStyle/>
          <a:p>
            <a:pPr algn="ctr"/>
            <a:r>
              <a:rPr lang="en-US" b="1" dirty="0">
                <a:solidFill>
                  <a:schemeClr val="accent2"/>
                </a:solidFill>
                <a:latin typeface="Segoe UI Light" panose="020B0502040204020203" pitchFamily="34" charset="0"/>
                <a:cs typeface="Segoe UI Light" panose="020B0502040204020203" pitchFamily="34" charset="0"/>
              </a:rPr>
              <a:t>COMPOSURE</a:t>
            </a:r>
          </a:p>
          <a:p>
            <a:pPr algn="ctr"/>
            <a:r>
              <a:rPr lang="en-US" dirty="0">
                <a:solidFill>
                  <a:schemeClr val="bg2">
                    <a:lumMod val="25000"/>
                  </a:schemeClr>
                </a:solidFill>
                <a:latin typeface="Segoe UI Light" panose="020B0502040204020203" pitchFamily="34" charset="0"/>
                <a:cs typeface="Segoe UI Light" panose="020B0502040204020203" pitchFamily="34" charset="0"/>
              </a:rPr>
              <a:t>Apply clear and critical thinking; manage conflict</a:t>
            </a:r>
          </a:p>
        </p:txBody>
      </p:sp>
      <p:sp>
        <p:nvSpPr>
          <p:cNvPr id="34" name="Rectangle: Rounded Corners 33">
            <a:extLst>
              <a:ext uri="{FF2B5EF4-FFF2-40B4-BE49-F238E27FC236}">
                <a16:creationId xmlns:a16="http://schemas.microsoft.com/office/drawing/2014/main" id="{54398E58-054D-4D1D-A5B1-DE7D4D0802D2}"/>
              </a:ext>
            </a:extLst>
          </p:cNvPr>
          <p:cNvSpPr/>
          <p:nvPr/>
        </p:nvSpPr>
        <p:spPr>
          <a:xfrm>
            <a:off x="7879923" y="4298355"/>
            <a:ext cx="1773177" cy="2194519"/>
          </a:xfrm>
          <a:prstGeom prst="roundRect">
            <a:avLst>
              <a:gd name="adj" fmla="val 4038"/>
            </a:avLst>
          </a:prstGeom>
          <a:solidFill>
            <a:schemeClr val="bg1">
              <a:lumMod val="95000"/>
            </a:schemeClr>
          </a:solidFill>
          <a:ln>
            <a:noFill/>
          </a:ln>
          <a:effectLst>
            <a:outerShdw blurRad="50800" dist="254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Chevron 34">
            <a:extLst>
              <a:ext uri="{FF2B5EF4-FFF2-40B4-BE49-F238E27FC236}">
                <a16:creationId xmlns:a16="http://schemas.microsoft.com/office/drawing/2014/main" id="{470FFB83-E12D-4CDE-85F0-DFE06C603333}"/>
              </a:ext>
            </a:extLst>
          </p:cNvPr>
          <p:cNvSpPr/>
          <p:nvPr/>
        </p:nvSpPr>
        <p:spPr>
          <a:xfrm>
            <a:off x="7660934" y="4123534"/>
            <a:ext cx="2104855" cy="349642"/>
          </a:xfrm>
          <a:prstGeom prst="chevron">
            <a:avLst/>
          </a:prstGeom>
          <a:gradFill>
            <a:gsLst>
              <a:gs pos="50000">
                <a:schemeClr val="accent4"/>
              </a:gs>
              <a:gs pos="55000">
                <a:schemeClr val="accent4">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Oval 35">
            <a:extLst>
              <a:ext uri="{FF2B5EF4-FFF2-40B4-BE49-F238E27FC236}">
                <a16:creationId xmlns:a16="http://schemas.microsoft.com/office/drawing/2014/main" id="{902B94DE-C674-473B-AA86-19E2DD69B1D2}"/>
              </a:ext>
            </a:extLst>
          </p:cNvPr>
          <p:cNvSpPr/>
          <p:nvPr/>
        </p:nvSpPr>
        <p:spPr>
          <a:xfrm>
            <a:off x="7927236" y="4009106"/>
            <a:ext cx="569812" cy="578498"/>
          </a:xfrm>
          <a:prstGeom prst="ellipse">
            <a:avLst/>
          </a:prstGeom>
          <a:gradFill>
            <a:gsLst>
              <a:gs pos="50000">
                <a:schemeClr val="accent4"/>
              </a:gs>
              <a:gs pos="55000">
                <a:schemeClr val="accent4">
                  <a:lumMod val="60000"/>
                  <a:lumOff val="40000"/>
                </a:schemeClr>
              </a:gs>
            </a:gsLst>
            <a:lin ang="16200000" scaled="1"/>
          </a:gradFill>
          <a:ln>
            <a:noFill/>
          </a:ln>
          <a:effectLst>
            <a:outerShdw blurRad="508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E32760C-CE9B-4F17-AD52-60B6752043B1}"/>
              </a:ext>
            </a:extLst>
          </p:cNvPr>
          <p:cNvSpPr/>
          <p:nvPr/>
        </p:nvSpPr>
        <p:spPr>
          <a:xfrm>
            <a:off x="7980461" y="4063142"/>
            <a:ext cx="463363" cy="470427"/>
          </a:xfrm>
          <a:prstGeom prst="ellipse">
            <a:avLst/>
          </a:prstGeom>
          <a:solidFill>
            <a:schemeClr val="bg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4">
                    <a:lumMod val="75000"/>
                  </a:schemeClr>
                </a:solidFill>
              </a:rPr>
              <a:t>6</a:t>
            </a:r>
          </a:p>
        </p:txBody>
      </p:sp>
      <p:sp>
        <p:nvSpPr>
          <p:cNvPr id="38" name="TextBox 37">
            <a:extLst>
              <a:ext uri="{FF2B5EF4-FFF2-40B4-BE49-F238E27FC236}">
                <a16:creationId xmlns:a16="http://schemas.microsoft.com/office/drawing/2014/main" id="{5325D04F-885F-429D-AC17-8D6F68456680}"/>
              </a:ext>
            </a:extLst>
          </p:cNvPr>
          <p:cNvSpPr txBox="1"/>
          <p:nvPr/>
        </p:nvSpPr>
        <p:spPr>
          <a:xfrm>
            <a:off x="7878224" y="4640831"/>
            <a:ext cx="1774876" cy="1200329"/>
          </a:xfrm>
          <a:prstGeom prst="rect">
            <a:avLst/>
          </a:prstGeom>
          <a:noFill/>
        </p:spPr>
        <p:txBody>
          <a:bodyPr wrap="square" rtlCol="0">
            <a:spAutoFit/>
          </a:bodyPr>
          <a:lstStyle/>
          <a:p>
            <a:pPr algn="ctr"/>
            <a:r>
              <a:rPr lang="en-US" b="1" dirty="0">
                <a:solidFill>
                  <a:schemeClr val="accent4">
                    <a:lumMod val="75000"/>
                  </a:schemeClr>
                </a:solidFill>
                <a:latin typeface="Segoe UI Light" panose="020B0502040204020203" pitchFamily="34" charset="0"/>
                <a:cs typeface="Segoe UI Light" panose="020B0502040204020203" pitchFamily="34" charset="0"/>
              </a:rPr>
              <a:t>HEALTH</a:t>
            </a:r>
          </a:p>
          <a:p>
            <a:pPr algn="ctr"/>
            <a:r>
              <a:rPr lang="en-US" dirty="0">
                <a:solidFill>
                  <a:schemeClr val="bg2">
                    <a:lumMod val="25000"/>
                  </a:schemeClr>
                </a:solidFill>
                <a:latin typeface="Segoe UI Light" panose="020B0502040204020203" pitchFamily="34" charset="0"/>
                <a:cs typeface="Segoe UI Light" panose="020B0502040204020203" pitchFamily="34" charset="0"/>
              </a:rPr>
              <a:t>Care of self and collective care of the team</a:t>
            </a:r>
          </a:p>
        </p:txBody>
      </p:sp>
    </p:spTree>
    <p:extLst>
      <p:ext uri="{BB962C8B-B14F-4D97-AF65-F5344CB8AC3E}">
        <p14:creationId xmlns:p14="http://schemas.microsoft.com/office/powerpoint/2010/main" val="31288126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665</TotalTime>
  <Words>2104</Words>
  <Application>Microsoft Office PowerPoint</Application>
  <PresentationFormat>Widescreen</PresentationFormat>
  <Paragraphs>205</Paragraphs>
  <Slides>14</Slides>
  <Notes>11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EOHHK E+ Adv T Tc 9c 3bd 71</vt:lpstr>
      <vt:lpstr>Neue Helvetica W01</vt:lpstr>
      <vt:lpstr>Segoe UI Light</vt:lpstr>
      <vt:lpstr>Office Theme</vt:lpstr>
      <vt:lpstr>Team Resiliency</vt:lpstr>
      <vt:lpstr>Resilience of Engineered Systems</vt:lpstr>
      <vt:lpstr>Personal Resilience</vt:lpstr>
      <vt:lpstr>Resiliency Defined </vt:lpstr>
      <vt:lpstr>Dimensions of Resiliency</vt:lpstr>
      <vt:lpstr>Pressure and Performance Curve</vt:lpstr>
      <vt:lpstr>Resiliency in the Workplace </vt:lpstr>
      <vt:lpstr>Team Resilience</vt:lpstr>
      <vt:lpstr>Domains of Team Resilience</vt:lpstr>
      <vt:lpstr>Indicators of a Resilient Team</vt:lpstr>
      <vt:lpstr>Building Team Resilience</vt:lpstr>
      <vt:lpstr>Behaviors to Sustain Team Resilience</vt:lpstr>
      <vt:lpstr>Key Takeaways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Resiliency</dc:title>
  <dc:creator>Bansal, Awni [USA]</dc:creator>
  <cp:lastModifiedBy>Bansal, Awni [USA]</cp:lastModifiedBy>
  <cp:revision>44</cp:revision>
  <dcterms:created xsi:type="dcterms:W3CDTF">2020-09-13T22:54:29Z</dcterms:created>
  <dcterms:modified xsi:type="dcterms:W3CDTF">2020-09-14T20:59:22Z</dcterms:modified>
</cp:coreProperties>
</file>