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02" r:id="rId1"/>
  </p:sldMasterIdLst>
  <p:notesMasterIdLst>
    <p:notesMasterId r:id="rId53"/>
  </p:notesMasterIdLst>
  <p:handoutMasterIdLst>
    <p:handoutMasterId r:id="rId54"/>
  </p:handoutMasterIdLst>
  <p:sldIdLst>
    <p:sldId id="961" r:id="rId2"/>
    <p:sldId id="895" r:id="rId3"/>
    <p:sldId id="1026" r:id="rId4"/>
    <p:sldId id="1027" r:id="rId5"/>
    <p:sldId id="989" r:id="rId6"/>
    <p:sldId id="1036" r:id="rId7"/>
    <p:sldId id="990" r:id="rId8"/>
    <p:sldId id="1038" r:id="rId9"/>
    <p:sldId id="1034" r:id="rId10"/>
    <p:sldId id="1037" r:id="rId11"/>
    <p:sldId id="994" r:id="rId12"/>
    <p:sldId id="1029" r:id="rId13"/>
    <p:sldId id="993" r:id="rId14"/>
    <p:sldId id="1028" r:id="rId15"/>
    <p:sldId id="1030" r:id="rId16"/>
    <p:sldId id="955" r:id="rId17"/>
    <p:sldId id="952" r:id="rId18"/>
    <p:sldId id="973" r:id="rId19"/>
    <p:sldId id="909" r:id="rId20"/>
    <p:sldId id="959" r:id="rId21"/>
    <p:sldId id="958" r:id="rId22"/>
    <p:sldId id="974" r:id="rId23"/>
    <p:sldId id="975" r:id="rId24"/>
    <p:sldId id="948" r:id="rId25"/>
    <p:sldId id="1031" r:id="rId26"/>
    <p:sldId id="912" r:id="rId27"/>
    <p:sldId id="979" r:id="rId28"/>
    <p:sldId id="1039" r:id="rId29"/>
    <p:sldId id="1040" r:id="rId30"/>
    <p:sldId id="1045" r:id="rId31"/>
    <p:sldId id="1044" r:id="rId32"/>
    <p:sldId id="963" r:id="rId33"/>
    <p:sldId id="1042" r:id="rId34"/>
    <p:sldId id="1041" r:id="rId35"/>
    <p:sldId id="978" r:id="rId36"/>
    <p:sldId id="1032" r:id="rId37"/>
    <p:sldId id="950" r:id="rId38"/>
    <p:sldId id="972" r:id="rId39"/>
    <p:sldId id="981" r:id="rId40"/>
    <p:sldId id="982" r:id="rId41"/>
    <p:sldId id="986" r:id="rId42"/>
    <p:sldId id="1014" r:id="rId43"/>
    <p:sldId id="985" r:id="rId44"/>
    <p:sldId id="1017" r:id="rId45"/>
    <p:sldId id="1016" r:id="rId46"/>
    <p:sldId id="1019" r:id="rId47"/>
    <p:sldId id="1020" r:id="rId48"/>
    <p:sldId id="1043" r:id="rId49"/>
    <p:sldId id="1023" r:id="rId50"/>
    <p:sldId id="1033" r:id="rId51"/>
    <p:sldId id="1035" r:id="rId5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50">
          <p15:clr>
            <a:srgbClr val="A4A3A4"/>
          </p15:clr>
        </p15:guide>
        <p15:guide id="2" pos="31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d Dennis" initials="" lastIdx="6" clrIdx="0"/>
  <p:cmAuthor id="2" name="Rao, Ram" initials="RR" lastIdx="8" clrIdx="1">
    <p:extLst>
      <p:ext uri="{19B8F6BF-5375-455C-9EA6-DF929625EA0E}">
        <p15:presenceInfo xmlns:p15="http://schemas.microsoft.com/office/powerpoint/2012/main" userId="S::ram.rao@tetratech.com::8431f907-52b1-4827-892d-96d51019a6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64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0"/>
    <p:restoredTop sz="91170" autoAdjust="0"/>
  </p:normalViewPr>
  <p:slideViewPr>
    <p:cSldViewPr snapToGrid="0" snapToObjects="1" showGuides="1">
      <p:cViewPr varScale="1">
        <p:scale>
          <a:sx n="51" d="100"/>
          <a:sy n="51" d="100"/>
        </p:scale>
        <p:origin x="78" y="450"/>
      </p:cViewPr>
      <p:guideLst>
        <p:guide orient="horz" pos="950"/>
        <p:guide pos="313"/>
      </p:guideLst>
    </p:cSldViewPr>
  </p:slideViewPr>
  <p:notesTextViewPr>
    <p:cViewPr>
      <p:scale>
        <a:sx n="1" d="1"/>
        <a:sy n="1" d="1"/>
      </p:scale>
      <p:origin x="0" y="0"/>
    </p:cViewPr>
  </p:notesTextViewPr>
  <p:notesViewPr>
    <p:cSldViewPr snapToGrid="0" snapToObjects="1" showGuide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E18B680-10B4-41F7-95E6-F9221F5F507A}"/>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4009" tIns="47006" rIns="94009" bIns="47006" numCol="1" anchor="t" anchorCtr="0" compatLnSpc="1">
            <a:prstTxWarp prst="textNoShape">
              <a:avLst/>
            </a:prstTxWarp>
          </a:bodyPr>
          <a:lstStyle>
            <a:lvl1pPr defTabSz="941044" eaLnBrk="0" hangingPunct="0">
              <a:spcBef>
                <a:spcPct val="0"/>
              </a:spcBef>
              <a:buFontTx/>
              <a:buNone/>
              <a:defRPr sz="1100">
                <a:latin typeface="Times" pitchFamily="18" charset="0"/>
                <a:ea typeface="+mn-ea"/>
              </a:defRPr>
            </a:lvl1pPr>
          </a:lstStyle>
          <a:p>
            <a:pPr>
              <a:defRPr/>
            </a:pPr>
            <a:endParaRPr lang="en-US" dirty="0"/>
          </a:p>
        </p:txBody>
      </p:sp>
      <p:sp>
        <p:nvSpPr>
          <p:cNvPr id="55299" name="Rectangle 3">
            <a:extLst>
              <a:ext uri="{FF2B5EF4-FFF2-40B4-BE49-F238E27FC236}">
                <a16:creationId xmlns:a16="http://schemas.microsoft.com/office/drawing/2014/main" id="{F3401C7A-FE49-4422-9693-F9BCBBDD079E}"/>
              </a:ext>
            </a:extLst>
          </p:cNvPr>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4009" tIns="47006" rIns="94009" bIns="47006" numCol="1" anchor="t" anchorCtr="0" compatLnSpc="1">
            <a:prstTxWarp prst="textNoShape">
              <a:avLst/>
            </a:prstTxWarp>
          </a:bodyPr>
          <a:lstStyle>
            <a:lvl1pPr algn="r" defTabSz="941044" eaLnBrk="0" hangingPunct="0">
              <a:spcBef>
                <a:spcPct val="0"/>
              </a:spcBef>
              <a:buFontTx/>
              <a:buNone/>
              <a:defRPr sz="1100">
                <a:latin typeface="Times" pitchFamily="18" charset="0"/>
                <a:ea typeface="+mn-ea"/>
              </a:defRPr>
            </a:lvl1pPr>
          </a:lstStyle>
          <a:p>
            <a:pPr>
              <a:defRPr/>
            </a:pPr>
            <a:endParaRPr lang="en-US" dirty="0"/>
          </a:p>
        </p:txBody>
      </p:sp>
      <p:sp>
        <p:nvSpPr>
          <p:cNvPr id="55300" name="Rectangle 4">
            <a:extLst>
              <a:ext uri="{FF2B5EF4-FFF2-40B4-BE49-F238E27FC236}">
                <a16:creationId xmlns:a16="http://schemas.microsoft.com/office/drawing/2014/main" id="{DF367456-1939-4FA0-9A53-124CBC913B09}"/>
              </a:ext>
            </a:extLst>
          </p:cNvPr>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4009" tIns="47006" rIns="94009" bIns="47006" numCol="1" anchor="b" anchorCtr="0" compatLnSpc="1">
            <a:prstTxWarp prst="textNoShape">
              <a:avLst/>
            </a:prstTxWarp>
          </a:bodyPr>
          <a:lstStyle>
            <a:lvl1pPr defTabSz="941044" eaLnBrk="0" hangingPunct="0">
              <a:spcBef>
                <a:spcPct val="0"/>
              </a:spcBef>
              <a:buFontTx/>
              <a:buNone/>
              <a:defRPr sz="1100">
                <a:latin typeface="Times" pitchFamily="18" charset="0"/>
                <a:ea typeface="+mn-ea"/>
              </a:defRPr>
            </a:lvl1pPr>
          </a:lstStyle>
          <a:p>
            <a:pPr>
              <a:defRPr/>
            </a:pPr>
            <a:endParaRPr lang="en-US" dirty="0"/>
          </a:p>
        </p:txBody>
      </p:sp>
      <p:sp>
        <p:nvSpPr>
          <p:cNvPr id="55301" name="Rectangle 5">
            <a:extLst>
              <a:ext uri="{FF2B5EF4-FFF2-40B4-BE49-F238E27FC236}">
                <a16:creationId xmlns:a16="http://schemas.microsoft.com/office/drawing/2014/main" id="{036ADD83-83C5-4FC6-8B46-198B46C6918D}"/>
              </a:ext>
            </a:extLst>
          </p:cNvPr>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4009" tIns="47006" rIns="94009" bIns="47006" numCol="1" anchor="b" anchorCtr="0" compatLnSpc="1">
            <a:prstTxWarp prst="textNoShape">
              <a:avLst/>
            </a:prstTxWarp>
          </a:bodyPr>
          <a:lstStyle>
            <a:lvl1pPr algn="r" defTabSz="940623">
              <a:defRPr sz="1100">
                <a:latin typeface="Times" panose="02020603050405020304" pitchFamily="18" charset="0"/>
              </a:defRPr>
            </a:lvl1pPr>
          </a:lstStyle>
          <a:p>
            <a:pPr>
              <a:defRPr/>
            </a:pPr>
            <a:fld id="{4BD5F411-C59E-4EF7-AE73-24FC8DF51A88}"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FFBF667-A2C3-4B8D-93C1-ACB127F88B77}"/>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4009" tIns="47006" rIns="94009" bIns="47006" numCol="1" anchor="t" anchorCtr="0" compatLnSpc="1">
            <a:prstTxWarp prst="textNoShape">
              <a:avLst/>
            </a:prstTxWarp>
          </a:bodyPr>
          <a:lstStyle>
            <a:lvl1pPr defTabSz="941044" eaLnBrk="0" hangingPunct="0">
              <a:spcBef>
                <a:spcPct val="0"/>
              </a:spcBef>
              <a:buFontTx/>
              <a:buNone/>
              <a:defRPr sz="1100">
                <a:latin typeface="Times" pitchFamily="18" charset="0"/>
                <a:ea typeface="+mn-ea"/>
              </a:defRPr>
            </a:lvl1pPr>
          </a:lstStyle>
          <a:p>
            <a:pPr>
              <a:defRPr/>
            </a:pPr>
            <a:endParaRPr lang="en-US" dirty="0"/>
          </a:p>
        </p:txBody>
      </p:sp>
      <p:sp>
        <p:nvSpPr>
          <p:cNvPr id="76803" name="Rectangle 3">
            <a:extLst>
              <a:ext uri="{FF2B5EF4-FFF2-40B4-BE49-F238E27FC236}">
                <a16:creationId xmlns:a16="http://schemas.microsoft.com/office/drawing/2014/main" id="{87043720-D98E-400C-AD75-AE8A2EEC4820}"/>
              </a:ext>
            </a:extLst>
          </p:cNvPr>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4009" tIns="47006" rIns="94009" bIns="47006" numCol="1" anchor="t" anchorCtr="0" compatLnSpc="1">
            <a:prstTxWarp prst="textNoShape">
              <a:avLst/>
            </a:prstTxWarp>
          </a:bodyPr>
          <a:lstStyle>
            <a:lvl1pPr algn="r" defTabSz="941044" eaLnBrk="0" hangingPunct="0">
              <a:spcBef>
                <a:spcPct val="0"/>
              </a:spcBef>
              <a:buFontTx/>
              <a:buNone/>
              <a:defRPr sz="1100">
                <a:latin typeface="Times" pitchFamily="18" charset="0"/>
                <a:ea typeface="+mn-ea"/>
              </a:defRPr>
            </a:lvl1pPr>
          </a:lstStyle>
          <a:p>
            <a:pPr>
              <a:defRPr/>
            </a:pPr>
            <a:endParaRPr lang="en-US" dirty="0"/>
          </a:p>
        </p:txBody>
      </p:sp>
      <p:sp>
        <p:nvSpPr>
          <p:cNvPr id="2052" name="Rectangle 4">
            <a:extLst>
              <a:ext uri="{FF2B5EF4-FFF2-40B4-BE49-F238E27FC236}">
                <a16:creationId xmlns:a16="http://schemas.microsoft.com/office/drawing/2014/main" id="{A63FBA73-A199-422F-B523-EEBC974B9779}"/>
              </a:ext>
            </a:extLst>
          </p:cNvPr>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5">
            <a:extLst>
              <a:ext uri="{FF2B5EF4-FFF2-40B4-BE49-F238E27FC236}">
                <a16:creationId xmlns:a16="http://schemas.microsoft.com/office/drawing/2014/main" id="{83EE8E36-EF7C-490D-B65D-359AA7E9D907}"/>
              </a:ext>
            </a:extLst>
          </p:cNvPr>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4009" tIns="47006" rIns="94009" bIns="470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806" name="Rectangle 6">
            <a:extLst>
              <a:ext uri="{FF2B5EF4-FFF2-40B4-BE49-F238E27FC236}">
                <a16:creationId xmlns:a16="http://schemas.microsoft.com/office/drawing/2014/main" id="{2649ACE2-D2E9-4D5F-A733-AF569E5BFDCA}"/>
              </a:ext>
            </a:extLst>
          </p:cNvPr>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4009" tIns="47006" rIns="94009" bIns="47006" numCol="1" anchor="b" anchorCtr="0" compatLnSpc="1">
            <a:prstTxWarp prst="textNoShape">
              <a:avLst/>
            </a:prstTxWarp>
          </a:bodyPr>
          <a:lstStyle>
            <a:lvl1pPr defTabSz="941044" eaLnBrk="0" hangingPunct="0">
              <a:spcBef>
                <a:spcPct val="0"/>
              </a:spcBef>
              <a:buFontTx/>
              <a:buNone/>
              <a:defRPr sz="1100">
                <a:latin typeface="Times" pitchFamily="18" charset="0"/>
                <a:ea typeface="+mn-ea"/>
              </a:defRPr>
            </a:lvl1pPr>
          </a:lstStyle>
          <a:p>
            <a:pPr>
              <a:defRPr/>
            </a:pPr>
            <a:endParaRPr lang="en-US" dirty="0"/>
          </a:p>
        </p:txBody>
      </p:sp>
      <p:sp>
        <p:nvSpPr>
          <p:cNvPr id="76807" name="Rectangle 7">
            <a:extLst>
              <a:ext uri="{FF2B5EF4-FFF2-40B4-BE49-F238E27FC236}">
                <a16:creationId xmlns:a16="http://schemas.microsoft.com/office/drawing/2014/main" id="{B5606223-990C-4637-95C2-3351ADF51418}"/>
              </a:ext>
            </a:extLst>
          </p:cNvPr>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4009" tIns="47006" rIns="94009" bIns="47006" numCol="1" anchor="b" anchorCtr="0" compatLnSpc="1">
            <a:prstTxWarp prst="textNoShape">
              <a:avLst/>
            </a:prstTxWarp>
          </a:bodyPr>
          <a:lstStyle>
            <a:lvl1pPr algn="r" defTabSz="940623">
              <a:defRPr sz="1100">
                <a:latin typeface="Times" panose="02020603050405020304" pitchFamily="18" charset="0"/>
              </a:defRPr>
            </a:lvl1pPr>
          </a:lstStyle>
          <a:p>
            <a:pPr>
              <a:defRPr/>
            </a:pPr>
            <a:fld id="{FEC7F3F1-5B82-4FC5-897F-C6B632547AD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ADF1AC6-8C85-4021-B4E9-E70F0972FD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5861F2DB-6356-410A-8A47-E2B461966247}" type="slidenum">
              <a:rPr lang="en-US" altLang="en-US" sz="1100" smtClean="0"/>
              <a:pPr>
                <a:spcBef>
                  <a:spcPct val="0"/>
                </a:spcBef>
              </a:pPr>
              <a:t>1</a:t>
            </a:fld>
            <a:endParaRPr lang="en-US" altLang="en-US" sz="1100" dirty="0"/>
          </a:p>
        </p:txBody>
      </p:sp>
      <p:sp>
        <p:nvSpPr>
          <p:cNvPr id="5123" name="Rectangle 2">
            <a:extLst>
              <a:ext uri="{FF2B5EF4-FFF2-40B4-BE49-F238E27FC236}">
                <a16:creationId xmlns:a16="http://schemas.microsoft.com/office/drawing/2014/main" id="{93870DAC-D667-439C-8B14-924D787E5D7D}"/>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D014EF5E-980E-40F9-8EE2-B702C8E5C9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3E6F902-3E2A-477A-9EB5-3F5D4A7B06EB}"/>
              </a:ext>
            </a:extLst>
          </p:cNvPr>
          <p:cNvSpPr txBox="1">
            <a:spLocks noGrp="1"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9" tIns="47006" rIns="94009" bIns="47006" anchor="b"/>
          <a:lstStyle>
            <a:lvl1pPr defTabSz="976313">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defTabSz="976313">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defTabSz="976313">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defTabSz="976313">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defTabSz="976313">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defTabSz="9763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defTabSz="9763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defTabSz="9763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defTabSz="9763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lgn="r">
              <a:spcBef>
                <a:spcPct val="0"/>
              </a:spcBef>
            </a:pPr>
            <a:fld id="{CEF4D812-5C89-4930-85DE-F51D84395EFF}" type="slidenum">
              <a:rPr lang="en-US" altLang="en-US" sz="1100">
                <a:latin typeface="Arial" panose="020B0604020202020204" pitchFamily="34" charset="0"/>
              </a:rPr>
              <a:pPr algn="r">
                <a:spcBef>
                  <a:spcPct val="0"/>
                </a:spcBef>
              </a:pPr>
              <a:t>16</a:t>
            </a:fld>
            <a:endParaRPr lang="en-US" altLang="en-US" sz="1100" dirty="0">
              <a:latin typeface="Arial" panose="020B0604020202020204" pitchFamily="34" charset="0"/>
            </a:endParaRPr>
          </a:p>
        </p:txBody>
      </p:sp>
      <p:sp>
        <p:nvSpPr>
          <p:cNvPr id="29699" name="Rectangle 2">
            <a:extLst>
              <a:ext uri="{FF2B5EF4-FFF2-40B4-BE49-F238E27FC236}">
                <a16:creationId xmlns:a16="http://schemas.microsoft.com/office/drawing/2014/main" id="{D511C6F2-B2B1-45C0-BFDD-45D555BBA20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4D0AD0D6-5977-4387-BBCE-BD321DEE4F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029F39D-C941-4163-8367-B244B5DC34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14769D2F-E982-424F-93DE-59F8DA9A7EF5}" type="slidenum">
              <a:rPr lang="en-US" altLang="en-US" sz="1100" smtClean="0">
                <a:latin typeface="Arial" panose="020B0604020202020204" pitchFamily="34" charset="0"/>
              </a:rPr>
              <a:pPr>
                <a:spcBef>
                  <a:spcPct val="0"/>
                </a:spcBef>
              </a:pPr>
              <a:t>17</a:t>
            </a:fld>
            <a:endParaRPr lang="en-US" altLang="en-US" sz="1100" dirty="0">
              <a:latin typeface="Arial" panose="020B0604020202020204" pitchFamily="34" charset="0"/>
            </a:endParaRPr>
          </a:p>
        </p:txBody>
      </p:sp>
      <p:sp>
        <p:nvSpPr>
          <p:cNvPr id="31747" name="Rectangle 2">
            <a:extLst>
              <a:ext uri="{FF2B5EF4-FFF2-40B4-BE49-F238E27FC236}">
                <a16:creationId xmlns:a16="http://schemas.microsoft.com/office/drawing/2014/main" id="{F9D02575-33AF-465C-853C-2FAC47F241CD}"/>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772D77F-4882-4F9A-8036-2C69996315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808782B6-9223-471A-ACDA-17A47B55E5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E78C56FA-E2C2-4F85-860F-40DDAF89A619}" type="slidenum">
              <a:rPr lang="en-US" altLang="ja-JP" sz="1100" smtClean="0"/>
              <a:pPr>
                <a:spcBef>
                  <a:spcPct val="0"/>
                </a:spcBef>
              </a:pPr>
              <a:t>18</a:t>
            </a:fld>
            <a:endParaRPr lang="en-US" altLang="ja-JP" sz="1100" dirty="0"/>
          </a:p>
        </p:txBody>
      </p:sp>
      <p:sp>
        <p:nvSpPr>
          <p:cNvPr id="33795" name="Slide Image Placeholder 1">
            <a:extLst>
              <a:ext uri="{FF2B5EF4-FFF2-40B4-BE49-F238E27FC236}">
                <a16:creationId xmlns:a16="http://schemas.microsoft.com/office/drawing/2014/main" id="{480D85A8-EBE2-47BA-9CB0-3443C5CCE853}"/>
              </a:ext>
            </a:extLst>
          </p:cNvPr>
          <p:cNvSpPr>
            <a:spLocks noGrp="1" noRot="1" noChangeAspect="1" noChangeArrowheads="1" noTextEdit="1"/>
          </p:cNvSpPr>
          <p:nvPr>
            <p:ph type="sldImg"/>
          </p:nvPr>
        </p:nvSpPr>
        <p:spPr>
          <a:xfrm>
            <a:off x="1184275" y="698500"/>
            <a:ext cx="4648200" cy="3486150"/>
          </a:xfrm>
          <a:ln/>
        </p:spPr>
      </p:sp>
      <p:sp>
        <p:nvSpPr>
          <p:cNvPr id="33796" name="Notes Placeholder 2">
            <a:extLst>
              <a:ext uri="{FF2B5EF4-FFF2-40B4-BE49-F238E27FC236}">
                <a16:creationId xmlns:a16="http://schemas.microsoft.com/office/drawing/2014/main" id="{BD625AAC-3D4D-4A2B-813D-D5512E8B065E}"/>
              </a:ext>
            </a:extLst>
          </p:cNvPr>
          <p:cNvSpPr>
            <a:spLocks noGrp="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lstStyle/>
          <a:p>
            <a:r>
              <a:rPr lang="en-US" altLang="en-US" dirty="0"/>
              <a:t>Although GNSS is associated primarily with navigation, GNSS is also the backbone of ADS-B surveillance applications. As such, GNSS positioning and track-keeping functions are no longer “confined” to being a navigation enabler to an airspace concept. GNSS, in this case, is also an ATS surveillance enabler. The same is true of data-link communications: data are used by an ATS surveillance system (for example, in ADS-B and navigation). 	</a:t>
            </a:r>
          </a:p>
        </p:txBody>
      </p:sp>
      <p:sp>
        <p:nvSpPr>
          <p:cNvPr id="33797" name="Slide Number Placeholder 3">
            <a:extLst>
              <a:ext uri="{FF2B5EF4-FFF2-40B4-BE49-F238E27FC236}">
                <a16:creationId xmlns:a16="http://schemas.microsoft.com/office/drawing/2014/main" id="{44B4D4A9-5EED-4687-BDE9-A7BA134A0EE6}"/>
              </a:ext>
            </a:extLst>
          </p:cNvPr>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nchor="b"/>
          <a:lstStyle>
            <a:lvl1pPr defTabSz="963613">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lgn="r" eaLnBrk="1" hangingPunct="1">
              <a:spcBef>
                <a:spcPct val="0"/>
              </a:spcBef>
            </a:pPr>
            <a:fld id="{984A9E7E-DE14-4E60-9847-927ADEDB788B}" type="slidenum">
              <a:rPr lang="en-US" altLang="ja-JP">
                <a:latin typeface="Times New Roman" panose="02020603050405020304" pitchFamily="18" charset="0"/>
              </a:rPr>
              <a:pPr algn="r" eaLnBrk="1" hangingPunct="1">
                <a:spcBef>
                  <a:spcPct val="0"/>
                </a:spcBef>
              </a:pPr>
              <a:t>18</a:t>
            </a:fld>
            <a:endParaRPr lang="en-US" altLang="ja-JP"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530F693-0C46-4FBF-AF6E-C0AA4250E7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4977DE2C-3D51-4300-A006-3A64CFA9AF4A}" type="slidenum">
              <a:rPr lang="en-US" altLang="ja-JP" sz="1100" smtClean="0"/>
              <a:pPr>
                <a:spcBef>
                  <a:spcPct val="0"/>
                </a:spcBef>
              </a:pPr>
              <a:t>19</a:t>
            </a:fld>
            <a:endParaRPr lang="en-US" altLang="ja-JP" sz="1100" dirty="0"/>
          </a:p>
        </p:txBody>
      </p:sp>
      <p:sp>
        <p:nvSpPr>
          <p:cNvPr id="35843" name="Slide Image Placeholder 1">
            <a:extLst>
              <a:ext uri="{FF2B5EF4-FFF2-40B4-BE49-F238E27FC236}">
                <a16:creationId xmlns:a16="http://schemas.microsoft.com/office/drawing/2014/main" id="{003F89CE-00ED-42F4-AA2C-6FF11121BD49}"/>
              </a:ext>
            </a:extLst>
          </p:cNvPr>
          <p:cNvSpPr>
            <a:spLocks noGrp="1" noRot="1" noChangeAspect="1" noChangeArrowheads="1" noTextEdit="1"/>
          </p:cNvSpPr>
          <p:nvPr>
            <p:ph type="sldImg"/>
          </p:nvPr>
        </p:nvSpPr>
        <p:spPr>
          <a:xfrm>
            <a:off x="1184275" y="698500"/>
            <a:ext cx="4648200" cy="3486150"/>
          </a:xfrm>
          <a:ln/>
        </p:spPr>
      </p:sp>
      <p:sp>
        <p:nvSpPr>
          <p:cNvPr id="40964" name="Notes Placeholder 2">
            <a:extLst>
              <a:ext uri="{FF2B5EF4-FFF2-40B4-BE49-F238E27FC236}">
                <a16:creationId xmlns:a16="http://schemas.microsoft.com/office/drawing/2014/main" id="{908BD709-F309-49D6-BAB9-F4F8DC10AC34}"/>
              </a:ext>
            </a:extLst>
          </p:cNvPr>
          <p:cNvSpPr>
            <a:spLocks noGrp="1"/>
          </p:cNvSpPr>
          <p:nvPr>
            <p:ph type="body" idx="1"/>
          </p:nvPr>
        </p:nvSpPr>
        <p:spPr>
          <a:xfrm>
            <a:off x="933450" y="4416425"/>
            <a:ext cx="5143500" cy="41814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lstStyle/>
          <a:p>
            <a:pPr>
              <a:defRPr/>
            </a:pPr>
            <a:r>
              <a:rPr lang="en-US" altLang="ja-JP" dirty="0">
                <a:latin typeface="Times" charset="0"/>
                <a:ea typeface="MS PGothic" pitchFamily="34" charset="-128"/>
              </a:rPr>
              <a:t>9613: </a:t>
            </a:r>
            <a:r>
              <a:rPr lang="en-US" dirty="0">
                <a:ea typeface="MS PGothic" pitchFamily="34" charset="-128"/>
              </a:rPr>
              <a:t>The key difference between them is the requirement for on-board performance monitoring and alerting. A navigation specification that includes a requirement for on-board navigation performance monitoring and alerting is referred to as an RNP specification. One not having such requirements is referred to as an RNAV specification. </a:t>
            </a:r>
          </a:p>
          <a:p>
            <a:pPr>
              <a:defRPr/>
            </a:pPr>
            <a:endParaRPr lang="en-US" altLang="ja-JP" dirty="0">
              <a:ea typeface="MS PGothic" pitchFamily="34" charset="-128"/>
            </a:endParaRPr>
          </a:p>
          <a:p>
            <a:pPr marL="173062" indent="-173062">
              <a:buFontTx/>
              <a:buChar char="-"/>
              <a:defRPr/>
            </a:pPr>
            <a:r>
              <a:rPr lang="en-US" dirty="0">
                <a:ea typeface="MS PGothic" pitchFamily="34" charset="-128"/>
              </a:rPr>
              <a:t>As a result of decisions made in the industry in the 1990s, most modern RNAV and RNP systems provide on-board performance monitoring and alerting, therefore the navigation specifications developed for use by these systems can be designated as RNP. </a:t>
            </a:r>
          </a:p>
          <a:p>
            <a:pPr marL="173062" indent="-173062">
              <a:buFontTx/>
              <a:buChar char="-"/>
              <a:defRPr/>
            </a:pPr>
            <a:endParaRPr lang="en-US" dirty="0">
              <a:ea typeface="MS PGothic" pitchFamily="34" charset="-128"/>
            </a:endParaRPr>
          </a:p>
          <a:p>
            <a:pPr marL="173062" indent="-173062">
              <a:buFontTx/>
              <a:buChar char="-"/>
              <a:defRPr/>
            </a:pPr>
            <a:r>
              <a:rPr lang="en-US" b="1" i="1" dirty="0">
                <a:ea typeface="MS PGothic" pitchFamily="34" charset="-128"/>
              </a:rPr>
              <a:t>Performance-based navigation. </a:t>
            </a:r>
            <a:r>
              <a:rPr lang="en-US" dirty="0">
                <a:ea typeface="MS PGothic" pitchFamily="34" charset="-128"/>
              </a:rPr>
              <a:t>Area navigation based on performance requirements for aircraft operating along an ATS route, on an instrument approach procedure or in a designated airspace. </a:t>
            </a:r>
          </a:p>
          <a:p>
            <a:pPr marL="173062" indent="-173062">
              <a:buFontTx/>
              <a:buChar char="-"/>
              <a:defRPr/>
            </a:pPr>
            <a:endParaRPr lang="en-US" altLang="ja-JP" dirty="0">
              <a:ea typeface="MS PGothic" pitchFamily="34" charset="-128"/>
            </a:endParaRPr>
          </a:p>
          <a:p>
            <a:pPr marL="173062" indent="-173062">
              <a:buFontTx/>
              <a:buChar char="-"/>
              <a:defRPr/>
            </a:pPr>
            <a:r>
              <a:rPr lang="en-US" dirty="0">
                <a:ea typeface="MS PGothic" pitchFamily="34" charset="-128"/>
              </a:rPr>
              <a:t>The Performance-based Navigation (PBN) concept specifies that aircraft RNAV or RNP system performance requirements be defined in terms of accuracy, integrity, continuity and functionality required for the proposed operations in the context of a particular airspace concept, when supported by the appropriate navigation aid (NAVAID) infrastructure. Compliance with WGS 84 and data quality prescribed in Annex 15 are integral into PBN. </a:t>
            </a:r>
            <a:endParaRPr lang="en-US" altLang="ja-JP" dirty="0">
              <a:latin typeface="Times" charset="0"/>
              <a:ea typeface="MS PGothic" pitchFamily="34" charset="-128"/>
            </a:endParaRPr>
          </a:p>
        </p:txBody>
      </p:sp>
      <p:sp>
        <p:nvSpPr>
          <p:cNvPr id="35845" name="Slide Number Placeholder 3">
            <a:extLst>
              <a:ext uri="{FF2B5EF4-FFF2-40B4-BE49-F238E27FC236}">
                <a16:creationId xmlns:a16="http://schemas.microsoft.com/office/drawing/2014/main" id="{49082172-2FD6-4E76-BFD2-C3511DF153AB}"/>
              </a:ext>
            </a:extLst>
          </p:cNvPr>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nchor="b"/>
          <a:lstStyle>
            <a:lvl1pPr defTabSz="963613">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lgn="r" eaLnBrk="1" hangingPunct="1">
              <a:spcBef>
                <a:spcPct val="0"/>
              </a:spcBef>
            </a:pPr>
            <a:fld id="{B85B9B57-D05F-4CE8-964A-EEE649AB73FD}" type="slidenum">
              <a:rPr lang="en-US" altLang="ja-JP">
                <a:latin typeface="Times New Roman" panose="02020603050405020304" pitchFamily="18" charset="0"/>
              </a:rPr>
              <a:pPr algn="r" eaLnBrk="1" hangingPunct="1">
                <a:spcBef>
                  <a:spcPct val="0"/>
                </a:spcBef>
              </a:pPr>
              <a:t>19</a:t>
            </a:fld>
            <a:endParaRPr lang="en-US" altLang="ja-JP" dirty="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CC8EE7A-03C5-4F5B-AC2D-6A5E557CA4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5054E179-4E3E-4FDA-B280-3657D70B85A9}" type="slidenum">
              <a:rPr lang="en-US" altLang="en-US" sz="1100" smtClean="0">
                <a:latin typeface="Arial" panose="020B0604020202020204" pitchFamily="34" charset="0"/>
              </a:rPr>
              <a:pPr>
                <a:spcBef>
                  <a:spcPct val="0"/>
                </a:spcBef>
              </a:pPr>
              <a:t>25</a:t>
            </a:fld>
            <a:endParaRPr lang="en-US" altLang="en-US" sz="1100" dirty="0">
              <a:latin typeface="Arial" panose="020B0604020202020204" pitchFamily="34" charset="0"/>
            </a:endParaRPr>
          </a:p>
        </p:txBody>
      </p:sp>
      <p:sp>
        <p:nvSpPr>
          <p:cNvPr id="43011" name="Rectangle 2">
            <a:extLst>
              <a:ext uri="{FF2B5EF4-FFF2-40B4-BE49-F238E27FC236}">
                <a16:creationId xmlns:a16="http://schemas.microsoft.com/office/drawing/2014/main" id="{29912350-C60B-4973-8915-460BDC4076D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2769ECF-7210-433F-B6ED-D73B8B5591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EE77138-E8B0-4D52-98AB-3DE51AE5AD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384F4161-BFBC-4693-BF44-6FF2852E2126}" type="slidenum">
              <a:rPr lang="en-US" altLang="ja-JP" sz="1100" smtClean="0"/>
              <a:pPr>
                <a:spcBef>
                  <a:spcPct val="0"/>
                </a:spcBef>
              </a:pPr>
              <a:t>26</a:t>
            </a:fld>
            <a:endParaRPr lang="en-US" altLang="ja-JP" sz="1100" dirty="0"/>
          </a:p>
        </p:txBody>
      </p:sp>
      <p:sp>
        <p:nvSpPr>
          <p:cNvPr id="45059" name="Slide Image Placeholder 1">
            <a:extLst>
              <a:ext uri="{FF2B5EF4-FFF2-40B4-BE49-F238E27FC236}">
                <a16:creationId xmlns:a16="http://schemas.microsoft.com/office/drawing/2014/main" id="{744B2F8D-0ECD-4688-A2E2-8331F24BBD60}"/>
              </a:ext>
            </a:extLst>
          </p:cNvPr>
          <p:cNvSpPr>
            <a:spLocks noGrp="1" noRot="1" noChangeAspect="1" noChangeArrowheads="1" noTextEdit="1"/>
          </p:cNvSpPr>
          <p:nvPr>
            <p:ph type="sldImg"/>
          </p:nvPr>
        </p:nvSpPr>
        <p:spPr>
          <a:xfrm>
            <a:off x="1184275" y="698500"/>
            <a:ext cx="4648200" cy="3486150"/>
          </a:xfrm>
          <a:ln/>
        </p:spPr>
      </p:sp>
      <p:sp>
        <p:nvSpPr>
          <p:cNvPr id="45060" name="Notes Placeholder 2">
            <a:extLst>
              <a:ext uri="{FF2B5EF4-FFF2-40B4-BE49-F238E27FC236}">
                <a16:creationId xmlns:a16="http://schemas.microsoft.com/office/drawing/2014/main" id="{6B556BD5-C6A3-4EF2-855E-9D75894D98CD}"/>
              </a:ext>
            </a:extLst>
          </p:cNvPr>
          <p:cNvSpPr>
            <a:spLocks noGrp="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lstStyle/>
          <a:p>
            <a:endParaRPr lang="en-US" altLang="ja-JP" dirty="0"/>
          </a:p>
        </p:txBody>
      </p:sp>
      <p:sp>
        <p:nvSpPr>
          <p:cNvPr id="45061" name="Slide Number Placeholder 3">
            <a:extLst>
              <a:ext uri="{FF2B5EF4-FFF2-40B4-BE49-F238E27FC236}">
                <a16:creationId xmlns:a16="http://schemas.microsoft.com/office/drawing/2014/main" id="{D2EF8BC0-F14C-450A-A5D8-AC02DD601D37}"/>
              </a:ext>
            </a:extLst>
          </p:cNvPr>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nchor="b"/>
          <a:lstStyle>
            <a:lvl1pPr defTabSz="963613">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lgn="r" eaLnBrk="1" hangingPunct="1">
              <a:spcBef>
                <a:spcPct val="0"/>
              </a:spcBef>
            </a:pPr>
            <a:fld id="{B429B1EB-5834-4156-84C8-928BF6B0959B}" type="slidenum">
              <a:rPr lang="en-US" altLang="ja-JP">
                <a:latin typeface="Times New Roman" panose="02020603050405020304" pitchFamily="18" charset="0"/>
              </a:rPr>
              <a:pPr algn="r" eaLnBrk="1" hangingPunct="1">
                <a:spcBef>
                  <a:spcPct val="0"/>
                </a:spcBef>
              </a:pPr>
              <a:t>26</a:t>
            </a:fld>
            <a:endParaRPr lang="en-US" altLang="ja-JP" dirty="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2FB06DB-E8A1-4BF8-84C7-C6CEF5B438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431CC5C4-A10A-4030-B9F4-236D1811AC6C}" type="slidenum">
              <a:rPr lang="en-US" altLang="ja-JP" sz="1100" smtClean="0"/>
              <a:pPr>
                <a:spcBef>
                  <a:spcPct val="0"/>
                </a:spcBef>
              </a:pPr>
              <a:t>27</a:t>
            </a:fld>
            <a:endParaRPr lang="en-US" altLang="ja-JP" sz="1100" dirty="0"/>
          </a:p>
        </p:txBody>
      </p:sp>
      <p:sp>
        <p:nvSpPr>
          <p:cNvPr id="47107" name="Slide Image Placeholder 1">
            <a:extLst>
              <a:ext uri="{FF2B5EF4-FFF2-40B4-BE49-F238E27FC236}">
                <a16:creationId xmlns:a16="http://schemas.microsoft.com/office/drawing/2014/main" id="{3B8C5866-CE8A-41EA-977D-A115FF758889}"/>
              </a:ext>
            </a:extLst>
          </p:cNvPr>
          <p:cNvSpPr>
            <a:spLocks noGrp="1" noRot="1" noChangeAspect="1" noChangeArrowheads="1" noTextEdit="1"/>
          </p:cNvSpPr>
          <p:nvPr>
            <p:ph type="sldImg"/>
          </p:nvPr>
        </p:nvSpPr>
        <p:spPr>
          <a:xfrm>
            <a:off x="1184275" y="698500"/>
            <a:ext cx="4648200" cy="3486150"/>
          </a:xfrm>
          <a:ln/>
        </p:spPr>
      </p:sp>
      <p:sp>
        <p:nvSpPr>
          <p:cNvPr id="47108" name="Notes Placeholder 2">
            <a:extLst>
              <a:ext uri="{FF2B5EF4-FFF2-40B4-BE49-F238E27FC236}">
                <a16:creationId xmlns:a16="http://schemas.microsoft.com/office/drawing/2014/main" id="{9A04A57F-23DF-41EE-AFF1-7C7C26ED83DF}"/>
              </a:ext>
            </a:extLst>
          </p:cNvPr>
          <p:cNvSpPr>
            <a:spLocks noGrp="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lstStyle/>
          <a:p>
            <a:endParaRPr lang="en-US" altLang="ja-JP" dirty="0"/>
          </a:p>
        </p:txBody>
      </p:sp>
      <p:sp>
        <p:nvSpPr>
          <p:cNvPr id="47109" name="Slide Number Placeholder 3">
            <a:extLst>
              <a:ext uri="{FF2B5EF4-FFF2-40B4-BE49-F238E27FC236}">
                <a16:creationId xmlns:a16="http://schemas.microsoft.com/office/drawing/2014/main" id="{49F32068-313F-45B7-A501-DCD72C6239C3}"/>
              </a:ext>
            </a:extLst>
          </p:cNvPr>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nchor="b"/>
          <a:lstStyle>
            <a:lvl1pPr defTabSz="963613">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lgn="r" eaLnBrk="1" hangingPunct="1">
              <a:spcBef>
                <a:spcPct val="0"/>
              </a:spcBef>
            </a:pPr>
            <a:fld id="{98BD9CBC-2A5D-4A58-8E40-9DB7831F5536}" type="slidenum">
              <a:rPr lang="en-US" altLang="ja-JP">
                <a:latin typeface="Times New Roman" panose="02020603050405020304" pitchFamily="18" charset="0"/>
              </a:rPr>
              <a:pPr algn="r" eaLnBrk="1" hangingPunct="1">
                <a:spcBef>
                  <a:spcPct val="0"/>
                </a:spcBef>
              </a:pPr>
              <a:t>27</a:t>
            </a:fld>
            <a:endParaRPr lang="en-US" altLang="ja-JP" dirty="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66A4B4B-BDD5-4717-BF1A-303685469B0F}"/>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1BCAFD46-930C-4837-B132-C1075B1694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9156" name="Slide Number Placeholder 3">
            <a:extLst>
              <a:ext uri="{FF2B5EF4-FFF2-40B4-BE49-F238E27FC236}">
                <a16:creationId xmlns:a16="http://schemas.microsoft.com/office/drawing/2014/main" id="{94B51C4F-16A8-46D3-9891-031E992705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9FF7542A-9E53-4AE0-8676-24EB9C38A53D}" type="slidenum">
              <a:rPr lang="en-US" altLang="en-US" sz="1100" smtClean="0"/>
              <a:pPr>
                <a:spcBef>
                  <a:spcPct val="0"/>
                </a:spcBef>
              </a:pPr>
              <a:t>28</a:t>
            </a:fld>
            <a:endParaRPr lang="en-US" altLang="en-US" sz="1100" dirty="0"/>
          </a:p>
        </p:txBody>
      </p:sp>
    </p:spTree>
    <p:extLst>
      <p:ext uri="{BB962C8B-B14F-4D97-AF65-F5344CB8AC3E}">
        <p14:creationId xmlns:p14="http://schemas.microsoft.com/office/powerpoint/2010/main" val="3138678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4F9789F-BE6F-40F3-8283-E50B0FAC9E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A4D8E753-40C5-43FC-AF59-E5A35790FE8C}" type="slidenum">
              <a:rPr lang="en-US" altLang="ja-JP" sz="1100" smtClean="0"/>
              <a:pPr>
                <a:spcBef>
                  <a:spcPct val="0"/>
                </a:spcBef>
              </a:pPr>
              <a:t>30</a:t>
            </a:fld>
            <a:endParaRPr lang="en-US" altLang="ja-JP" sz="1100" dirty="0"/>
          </a:p>
        </p:txBody>
      </p:sp>
      <p:sp>
        <p:nvSpPr>
          <p:cNvPr id="54275" name="Slide Image Placeholder 1">
            <a:extLst>
              <a:ext uri="{FF2B5EF4-FFF2-40B4-BE49-F238E27FC236}">
                <a16:creationId xmlns:a16="http://schemas.microsoft.com/office/drawing/2014/main" id="{22945D38-3CBD-493D-ABB4-83023927F6BA}"/>
              </a:ext>
            </a:extLst>
          </p:cNvPr>
          <p:cNvSpPr>
            <a:spLocks noGrp="1" noRot="1" noChangeAspect="1" noChangeArrowheads="1" noTextEdit="1"/>
          </p:cNvSpPr>
          <p:nvPr>
            <p:ph type="sldImg"/>
          </p:nvPr>
        </p:nvSpPr>
        <p:spPr>
          <a:xfrm>
            <a:off x="1184275" y="698500"/>
            <a:ext cx="4648200" cy="3486150"/>
          </a:xfrm>
          <a:ln/>
        </p:spPr>
      </p:sp>
      <p:sp>
        <p:nvSpPr>
          <p:cNvPr id="54276" name="Notes Placeholder 2">
            <a:extLst>
              <a:ext uri="{FF2B5EF4-FFF2-40B4-BE49-F238E27FC236}">
                <a16:creationId xmlns:a16="http://schemas.microsoft.com/office/drawing/2014/main" id="{C6D35B29-013F-4F32-A39B-EF2D78EC8375}"/>
              </a:ext>
            </a:extLst>
          </p:cNvPr>
          <p:cNvSpPr>
            <a:spLocks noGrp="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lstStyle/>
          <a:p>
            <a:endParaRPr lang="en-US" altLang="ja-JP" dirty="0"/>
          </a:p>
        </p:txBody>
      </p:sp>
      <p:sp>
        <p:nvSpPr>
          <p:cNvPr id="54277" name="Slide Number Placeholder 3">
            <a:extLst>
              <a:ext uri="{FF2B5EF4-FFF2-40B4-BE49-F238E27FC236}">
                <a16:creationId xmlns:a16="http://schemas.microsoft.com/office/drawing/2014/main" id="{FC2A3581-37A7-4931-8DE0-83DA379127CD}"/>
              </a:ext>
            </a:extLst>
          </p:cNvPr>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nchor="b"/>
          <a:lstStyle>
            <a:lvl1pPr defTabSz="963613">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lgn="r" eaLnBrk="1" hangingPunct="1">
              <a:spcBef>
                <a:spcPct val="0"/>
              </a:spcBef>
            </a:pPr>
            <a:fld id="{F238EFE1-4F24-42A2-9A12-C7EC68439B74}" type="slidenum">
              <a:rPr lang="en-US" altLang="ja-JP">
                <a:latin typeface="Times New Roman" panose="02020603050405020304" pitchFamily="18" charset="0"/>
              </a:rPr>
              <a:pPr algn="r" eaLnBrk="1" hangingPunct="1">
                <a:spcBef>
                  <a:spcPct val="0"/>
                </a:spcBef>
              </a:pPr>
              <a:t>30</a:t>
            </a:fld>
            <a:endParaRPr lang="en-US" altLang="ja-JP" dirty="0">
              <a:latin typeface="Times New Roman" panose="02020603050405020304" pitchFamily="18" charset="0"/>
            </a:endParaRPr>
          </a:p>
        </p:txBody>
      </p:sp>
    </p:spTree>
    <p:extLst>
      <p:ext uri="{BB962C8B-B14F-4D97-AF65-F5344CB8AC3E}">
        <p14:creationId xmlns:p14="http://schemas.microsoft.com/office/powerpoint/2010/main" val="2828621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4F9789F-BE6F-40F3-8283-E50B0FAC9E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A4D8E753-40C5-43FC-AF59-E5A35790FE8C}" type="slidenum">
              <a:rPr lang="en-US" altLang="ja-JP" sz="1100" smtClean="0"/>
              <a:pPr>
                <a:spcBef>
                  <a:spcPct val="0"/>
                </a:spcBef>
              </a:pPr>
              <a:t>31</a:t>
            </a:fld>
            <a:endParaRPr lang="en-US" altLang="ja-JP" sz="1100" dirty="0"/>
          </a:p>
        </p:txBody>
      </p:sp>
      <p:sp>
        <p:nvSpPr>
          <p:cNvPr id="54275" name="Slide Image Placeholder 1">
            <a:extLst>
              <a:ext uri="{FF2B5EF4-FFF2-40B4-BE49-F238E27FC236}">
                <a16:creationId xmlns:a16="http://schemas.microsoft.com/office/drawing/2014/main" id="{22945D38-3CBD-493D-ABB4-83023927F6BA}"/>
              </a:ext>
            </a:extLst>
          </p:cNvPr>
          <p:cNvSpPr>
            <a:spLocks noGrp="1" noRot="1" noChangeAspect="1" noChangeArrowheads="1" noTextEdit="1"/>
          </p:cNvSpPr>
          <p:nvPr>
            <p:ph type="sldImg"/>
          </p:nvPr>
        </p:nvSpPr>
        <p:spPr>
          <a:xfrm>
            <a:off x="1184275" y="698500"/>
            <a:ext cx="4648200" cy="3486150"/>
          </a:xfrm>
          <a:ln/>
        </p:spPr>
      </p:sp>
      <p:sp>
        <p:nvSpPr>
          <p:cNvPr id="54276" name="Notes Placeholder 2">
            <a:extLst>
              <a:ext uri="{FF2B5EF4-FFF2-40B4-BE49-F238E27FC236}">
                <a16:creationId xmlns:a16="http://schemas.microsoft.com/office/drawing/2014/main" id="{C6D35B29-013F-4F32-A39B-EF2D78EC8375}"/>
              </a:ext>
            </a:extLst>
          </p:cNvPr>
          <p:cNvSpPr>
            <a:spLocks noGrp="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lstStyle/>
          <a:p>
            <a:endParaRPr lang="en-US" altLang="ja-JP" dirty="0"/>
          </a:p>
        </p:txBody>
      </p:sp>
      <p:sp>
        <p:nvSpPr>
          <p:cNvPr id="54277" name="Slide Number Placeholder 3">
            <a:extLst>
              <a:ext uri="{FF2B5EF4-FFF2-40B4-BE49-F238E27FC236}">
                <a16:creationId xmlns:a16="http://schemas.microsoft.com/office/drawing/2014/main" id="{FC2A3581-37A7-4931-8DE0-83DA379127CD}"/>
              </a:ext>
            </a:extLst>
          </p:cNvPr>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nchor="b"/>
          <a:lstStyle>
            <a:lvl1pPr defTabSz="963613">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lgn="r" eaLnBrk="1" hangingPunct="1">
              <a:spcBef>
                <a:spcPct val="0"/>
              </a:spcBef>
            </a:pPr>
            <a:fld id="{F238EFE1-4F24-42A2-9A12-C7EC68439B74}" type="slidenum">
              <a:rPr lang="en-US" altLang="ja-JP">
                <a:latin typeface="Times New Roman" panose="02020603050405020304" pitchFamily="18" charset="0"/>
              </a:rPr>
              <a:pPr algn="r" eaLnBrk="1" hangingPunct="1">
                <a:spcBef>
                  <a:spcPct val="0"/>
                </a:spcBef>
              </a:pPr>
              <a:t>31</a:t>
            </a:fld>
            <a:endParaRPr lang="en-US" altLang="ja-JP" dirty="0">
              <a:latin typeface="Times New Roman" panose="02020603050405020304" pitchFamily="18" charset="0"/>
            </a:endParaRPr>
          </a:p>
        </p:txBody>
      </p:sp>
    </p:spTree>
    <p:extLst>
      <p:ext uri="{BB962C8B-B14F-4D97-AF65-F5344CB8AC3E}">
        <p14:creationId xmlns:p14="http://schemas.microsoft.com/office/powerpoint/2010/main" val="403573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3A7087B-B220-411C-AFAB-1C436E0F9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17031CA2-C6E0-4BE8-AC02-1F5D0F2E7DAF}" type="slidenum">
              <a:rPr lang="en-US" altLang="en-US" sz="1100" smtClean="0">
                <a:latin typeface="Arial" panose="020B0604020202020204" pitchFamily="34" charset="0"/>
              </a:rPr>
              <a:pPr>
                <a:spcBef>
                  <a:spcPct val="0"/>
                </a:spcBef>
              </a:pPr>
              <a:t>2</a:t>
            </a:fld>
            <a:endParaRPr lang="en-US" altLang="en-US" sz="1100" dirty="0">
              <a:latin typeface="Arial" panose="020B0604020202020204" pitchFamily="34" charset="0"/>
            </a:endParaRPr>
          </a:p>
        </p:txBody>
      </p:sp>
      <p:sp>
        <p:nvSpPr>
          <p:cNvPr id="7171" name="Rectangle 2">
            <a:extLst>
              <a:ext uri="{FF2B5EF4-FFF2-40B4-BE49-F238E27FC236}">
                <a16:creationId xmlns:a16="http://schemas.microsoft.com/office/drawing/2014/main" id="{172DB630-6413-4097-B7D7-E04E259F5794}"/>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D69FE10-892A-463A-B05B-A1358E462C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4801684-8C55-4D40-A2E1-9134B9773A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8BA56CF9-65C5-420D-B7B8-E548EB791CD4}" type="slidenum">
              <a:rPr lang="en-US" altLang="ja-JP" sz="1100" smtClean="0"/>
              <a:pPr>
                <a:spcBef>
                  <a:spcPct val="0"/>
                </a:spcBef>
              </a:pPr>
              <a:t>32</a:t>
            </a:fld>
            <a:endParaRPr lang="en-US" altLang="ja-JP" sz="1100" dirty="0"/>
          </a:p>
        </p:txBody>
      </p:sp>
      <p:sp>
        <p:nvSpPr>
          <p:cNvPr id="52227" name="Slide Image Placeholder 1">
            <a:extLst>
              <a:ext uri="{FF2B5EF4-FFF2-40B4-BE49-F238E27FC236}">
                <a16:creationId xmlns:a16="http://schemas.microsoft.com/office/drawing/2014/main" id="{84E1569C-ED7D-4E21-AB7F-AF4A872CD937}"/>
              </a:ext>
            </a:extLst>
          </p:cNvPr>
          <p:cNvSpPr>
            <a:spLocks noGrp="1" noRot="1" noChangeAspect="1" noChangeArrowheads="1" noTextEdit="1"/>
          </p:cNvSpPr>
          <p:nvPr>
            <p:ph type="sldImg"/>
          </p:nvPr>
        </p:nvSpPr>
        <p:spPr>
          <a:xfrm>
            <a:off x="1184275" y="698500"/>
            <a:ext cx="4648200" cy="3486150"/>
          </a:xfrm>
          <a:ln/>
        </p:spPr>
      </p:sp>
      <p:sp>
        <p:nvSpPr>
          <p:cNvPr id="52228" name="Notes Placeholder 2">
            <a:extLst>
              <a:ext uri="{FF2B5EF4-FFF2-40B4-BE49-F238E27FC236}">
                <a16:creationId xmlns:a16="http://schemas.microsoft.com/office/drawing/2014/main" id="{8D7A42CA-FE49-4932-B976-637B614F915E}"/>
              </a:ext>
            </a:extLst>
          </p:cNvPr>
          <p:cNvSpPr>
            <a:spLocks noGrp="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lstStyle/>
          <a:p>
            <a:endParaRPr lang="en-US" altLang="ja-JP" dirty="0"/>
          </a:p>
        </p:txBody>
      </p:sp>
      <p:sp>
        <p:nvSpPr>
          <p:cNvPr id="52229" name="Slide Number Placeholder 3">
            <a:extLst>
              <a:ext uri="{FF2B5EF4-FFF2-40B4-BE49-F238E27FC236}">
                <a16:creationId xmlns:a16="http://schemas.microsoft.com/office/drawing/2014/main" id="{8BF4AD2C-9C9F-4357-804F-4091BF0BFC6A}"/>
              </a:ext>
            </a:extLst>
          </p:cNvPr>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nchor="b"/>
          <a:lstStyle>
            <a:lvl1pPr defTabSz="963613">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lgn="r" eaLnBrk="1" hangingPunct="1">
              <a:spcBef>
                <a:spcPct val="0"/>
              </a:spcBef>
            </a:pPr>
            <a:fld id="{54CB5A63-D145-46E7-B2D1-D0F376CDF63D}" type="slidenum">
              <a:rPr lang="en-US" altLang="ja-JP">
                <a:latin typeface="Times New Roman" panose="02020603050405020304" pitchFamily="18" charset="0"/>
              </a:rPr>
              <a:pPr algn="r" eaLnBrk="1" hangingPunct="1">
                <a:spcBef>
                  <a:spcPct val="0"/>
                </a:spcBef>
              </a:pPr>
              <a:t>32</a:t>
            </a:fld>
            <a:endParaRPr lang="en-US" altLang="ja-JP" dirty="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4801684-8C55-4D40-A2E1-9134B9773A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8BA56CF9-65C5-420D-B7B8-E548EB791CD4}" type="slidenum">
              <a:rPr lang="en-US" altLang="ja-JP" sz="1100" smtClean="0"/>
              <a:pPr>
                <a:spcBef>
                  <a:spcPct val="0"/>
                </a:spcBef>
              </a:pPr>
              <a:t>33</a:t>
            </a:fld>
            <a:endParaRPr lang="en-US" altLang="ja-JP" sz="1100" dirty="0"/>
          </a:p>
        </p:txBody>
      </p:sp>
      <p:sp>
        <p:nvSpPr>
          <p:cNvPr id="52227" name="Slide Image Placeholder 1">
            <a:extLst>
              <a:ext uri="{FF2B5EF4-FFF2-40B4-BE49-F238E27FC236}">
                <a16:creationId xmlns:a16="http://schemas.microsoft.com/office/drawing/2014/main" id="{84E1569C-ED7D-4E21-AB7F-AF4A872CD937}"/>
              </a:ext>
            </a:extLst>
          </p:cNvPr>
          <p:cNvSpPr>
            <a:spLocks noGrp="1" noRot="1" noChangeAspect="1" noChangeArrowheads="1" noTextEdit="1"/>
          </p:cNvSpPr>
          <p:nvPr>
            <p:ph type="sldImg"/>
          </p:nvPr>
        </p:nvSpPr>
        <p:spPr>
          <a:xfrm>
            <a:off x="1184275" y="698500"/>
            <a:ext cx="4648200" cy="3486150"/>
          </a:xfrm>
          <a:ln/>
        </p:spPr>
      </p:sp>
      <p:sp>
        <p:nvSpPr>
          <p:cNvPr id="52228" name="Notes Placeholder 2">
            <a:extLst>
              <a:ext uri="{FF2B5EF4-FFF2-40B4-BE49-F238E27FC236}">
                <a16:creationId xmlns:a16="http://schemas.microsoft.com/office/drawing/2014/main" id="{8D7A42CA-FE49-4932-B976-637B614F915E}"/>
              </a:ext>
            </a:extLst>
          </p:cNvPr>
          <p:cNvSpPr>
            <a:spLocks noGrp="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lstStyle/>
          <a:p>
            <a:endParaRPr lang="en-US" altLang="ja-JP" dirty="0"/>
          </a:p>
        </p:txBody>
      </p:sp>
      <p:sp>
        <p:nvSpPr>
          <p:cNvPr id="52229" name="Slide Number Placeholder 3">
            <a:extLst>
              <a:ext uri="{FF2B5EF4-FFF2-40B4-BE49-F238E27FC236}">
                <a16:creationId xmlns:a16="http://schemas.microsoft.com/office/drawing/2014/main" id="{8BF4AD2C-9C9F-4357-804F-4091BF0BFC6A}"/>
              </a:ext>
            </a:extLst>
          </p:cNvPr>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nchor="b"/>
          <a:lstStyle>
            <a:lvl1pPr defTabSz="963613">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lgn="r" eaLnBrk="1" hangingPunct="1">
              <a:spcBef>
                <a:spcPct val="0"/>
              </a:spcBef>
            </a:pPr>
            <a:fld id="{54CB5A63-D145-46E7-B2D1-D0F376CDF63D}" type="slidenum">
              <a:rPr lang="en-US" altLang="ja-JP">
                <a:latin typeface="Times New Roman" panose="02020603050405020304" pitchFamily="18" charset="0"/>
              </a:rPr>
              <a:pPr algn="r" eaLnBrk="1" hangingPunct="1">
                <a:spcBef>
                  <a:spcPct val="0"/>
                </a:spcBef>
              </a:pPr>
              <a:t>33</a:t>
            </a:fld>
            <a:endParaRPr lang="en-US" altLang="ja-JP" dirty="0">
              <a:latin typeface="Times New Roman" panose="02020603050405020304" pitchFamily="18" charset="0"/>
            </a:endParaRPr>
          </a:p>
        </p:txBody>
      </p:sp>
    </p:spTree>
    <p:extLst>
      <p:ext uri="{BB962C8B-B14F-4D97-AF65-F5344CB8AC3E}">
        <p14:creationId xmlns:p14="http://schemas.microsoft.com/office/powerpoint/2010/main" val="227007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4801684-8C55-4D40-A2E1-9134B9773A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8BA56CF9-65C5-420D-B7B8-E548EB791CD4}" type="slidenum">
              <a:rPr lang="en-US" altLang="ja-JP" sz="1100" smtClean="0"/>
              <a:pPr>
                <a:spcBef>
                  <a:spcPct val="0"/>
                </a:spcBef>
              </a:pPr>
              <a:t>34</a:t>
            </a:fld>
            <a:endParaRPr lang="en-US" altLang="ja-JP" sz="1100" dirty="0"/>
          </a:p>
        </p:txBody>
      </p:sp>
      <p:sp>
        <p:nvSpPr>
          <p:cNvPr id="52227" name="Slide Image Placeholder 1">
            <a:extLst>
              <a:ext uri="{FF2B5EF4-FFF2-40B4-BE49-F238E27FC236}">
                <a16:creationId xmlns:a16="http://schemas.microsoft.com/office/drawing/2014/main" id="{84E1569C-ED7D-4E21-AB7F-AF4A872CD937}"/>
              </a:ext>
            </a:extLst>
          </p:cNvPr>
          <p:cNvSpPr>
            <a:spLocks noGrp="1" noRot="1" noChangeAspect="1" noChangeArrowheads="1" noTextEdit="1"/>
          </p:cNvSpPr>
          <p:nvPr>
            <p:ph type="sldImg"/>
          </p:nvPr>
        </p:nvSpPr>
        <p:spPr>
          <a:xfrm>
            <a:off x="1184275" y="698500"/>
            <a:ext cx="4648200" cy="3486150"/>
          </a:xfrm>
          <a:ln/>
        </p:spPr>
      </p:sp>
      <p:sp>
        <p:nvSpPr>
          <p:cNvPr id="52228" name="Notes Placeholder 2">
            <a:extLst>
              <a:ext uri="{FF2B5EF4-FFF2-40B4-BE49-F238E27FC236}">
                <a16:creationId xmlns:a16="http://schemas.microsoft.com/office/drawing/2014/main" id="{8D7A42CA-FE49-4932-B976-637B614F915E}"/>
              </a:ext>
            </a:extLst>
          </p:cNvPr>
          <p:cNvSpPr>
            <a:spLocks noGrp="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lstStyle/>
          <a:p>
            <a:r>
              <a:rPr lang="en-US" altLang="ja-JP" dirty="0"/>
              <a:t>19 in Russia: Moscow, </a:t>
            </a:r>
            <a:r>
              <a:rPr lang="en-US" altLang="ja-JP" dirty="0" err="1"/>
              <a:t>Mendeleevo</a:t>
            </a:r>
            <a:r>
              <a:rPr lang="en-US" altLang="ja-JP" dirty="0"/>
              <a:t> (Moscow district), </a:t>
            </a:r>
            <a:r>
              <a:rPr lang="en-US" altLang="ja-JP" dirty="0" err="1"/>
              <a:t>St.Petersburg</a:t>
            </a:r>
            <a:r>
              <a:rPr lang="en-US" altLang="ja-JP" dirty="0"/>
              <a:t>, </a:t>
            </a:r>
            <a:r>
              <a:rPr lang="en-US" altLang="ja-JP" dirty="0" err="1"/>
              <a:t>Svetloye</a:t>
            </a:r>
            <a:r>
              <a:rPr lang="en-US" altLang="ja-JP" dirty="0"/>
              <a:t> (</a:t>
            </a:r>
            <a:r>
              <a:rPr lang="en-US" altLang="ja-JP" dirty="0" err="1"/>
              <a:t>St.Petersburg</a:t>
            </a:r>
            <a:r>
              <a:rPr lang="en-US" altLang="ja-JP" dirty="0"/>
              <a:t> district), </a:t>
            </a:r>
            <a:r>
              <a:rPr lang="en-US" altLang="ja-JP" dirty="0" err="1"/>
              <a:t>Lovozero</a:t>
            </a:r>
            <a:r>
              <a:rPr lang="en-US" altLang="ja-JP" dirty="0"/>
              <a:t> (Murmansk district), Artie (Sverdlovsk district), </a:t>
            </a:r>
            <a:r>
              <a:rPr lang="en-US" altLang="ja-JP" dirty="0" err="1"/>
              <a:t>Gelendzhik</a:t>
            </a:r>
            <a:r>
              <a:rPr lang="en-US" altLang="ja-JP" dirty="0"/>
              <a:t>, Kislovodsk, Novosibirsk, </a:t>
            </a:r>
            <a:r>
              <a:rPr lang="en-US" altLang="ja-JP" dirty="0" err="1"/>
              <a:t>Noyabrsk</a:t>
            </a:r>
            <a:r>
              <a:rPr lang="en-US" altLang="ja-JP" dirty="0"/>
              <a:t>, Irkutsk, Norilsk, Tiksi, Yakutsk, Vladivostok, Petropavlovsk-</a:t>
            </a:r>
            <a:r>
              <a:rPr lang="en-US" altLang="ja-JP" dirty="0" err="1"/>
              <a:t>Kamhatskiy</a:t>
            </a:r>
            <a:r>
              <a:rPr lang="en-US" altLang="ja-JP" dirty="0"/>
              <a:t>, </a:t>
            </a:r>
            <a:r>
              <a:rPr lang="en-US" altLang="ja-JP" dirty="0" err="1"/>
              <a:t>Yuzhno-Sakhalinsk</a:t>
            </a:r>
            <a:r>
              <a:rPr lang="en-US" altLang="ja-JP" dirty="0"/>
              <a:t>, Magadan, </a:t>
            </a:r>
            <a:r>
              <a:rPr lang="en-US" altLang="ja-JP" dirty="0" err="1"/>
              <a:t>Bilibino</a:t>
            </a:r>
            <a:r>
              <a:rPr lang="en-US" altLang="ja-JP" dirty="0"/>
              <a:t>. 6 outside: Yerevan (Armenia), Minsk (Belorussia), Nur-Sultan (Kazakhstan), </a:t>
            </a:r>
            <a:r>
              <a:rPr lang="en-US" altLang="ja-JP" dirty="0" err="1"/>
              <a:t>Novolazarevskaya</a:t>
            </a:r>
            <a:r>
              <a:rPr lang="en-US" altLang="ja-JP" dirty="0"/>
              <a:t> (Antarctica), </a:t>
            </a:r>
            <a:r>
              <a:rPr lang="en-US" altLang="ja-JP" dirty="0" err="1"/>
              <a:t>Bellinsgauzen</a:t>
            </a:r>
            <a:r>
              <a:rPr lang="en-US" altLang="ja-JP" dirty="0"/>
              <a:t> (Antarctica), Progress (Antarctica)</a:t>
            </a:r>
          </a:p>
        </p:txBody>
      </p:sp>
      <p:sp>
        <p:nvSpPr>
          <p:cNvPr id="52229" name="Slide Number Placeholder 3">
            <a:extLst>
              <a:ext uri="{FF2B5EF4-FFF2-40B4-BE49-F238E27FC236}">
                <a16:creationId xmlns:a16="http://schemas.microsoft.com/office/drawing/2014/main" id="{8BF4AD2C-9C9F-4357-804F-4091BF0BFC6A}"/>
              </a:ext>
            </a:extLst>
          </p:cNvPr>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7" tIns="46369" rIns="92737" bIns="46369" anchor="b"/>
          <a:lstStyle>
            <a:lvl1pPr defTabSz="963613">
              <a:spcBef>
                <a:spcPct val="30000"/>
              </a:spcBef>
              <a:defRPr sz="1200">
                <a:solidFill>
                  <a:schemeClr val="tx1"/>
                </a:solidFill>
                <a:latin typeface="Times"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lgn="r" eaLnBrk="1" hangingPunct="1">
              <a:spcBef>
                <a:spcPct val="0"/>
              </a:spcBef>
            </a:pPr>
            <a:fld id="{54CB5A63-D145-46E7-B2D1-D0F376CDF63D}" type="slidenum">
              <a:rPr lang="en-US" altLang="ja-JP">
                <a:latin typeface="Times New Roman" panose="02020603050405020304" pitchFamily="18" charset="0"/>
              </a:rPr>
              <a:pPr algn="r" eaLnBrk="1" hangingPunct="1">
                <a:spcBef>
                  <a:spcPct val="0"/>
                </a:spcBef>
              </a:pPr>
              <a:t>34</a:t>
            </a:fld>
            <a:endParaRPr lang="en-US" altLang="ja-JP" dirty="0">
              <a:latin typeface="Times New Roman" panose="02020603050405020304" pitchFamily="18" charset="0"/>
            </a:endParaRPr>
          </a:p>
        </p:txBody>
      </p:sp>
    </p:spTree>
    <p:extLst>
      <p:ext uri="{BB962C8B-B14F-4D97-AF65-F5344CB8AC3E}">
        <p14:creationId xmlns:p14="http://schemas.microsoft.com/office/powerpoint/2010/main" val="3264262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370C699-57DF-47B7-A1EE-85F8BBE8C1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8DC319B7-7A11-4ABC-8F6C-F64FB2C31E2A}" type="slidenum">
              <a:rPr lang="en-US" altLang="en-US" sz="1100" smtClean="0">
                <a:latin typeface="Arial" panose="020B0604020202020204" pitchFamily="34" charset="0"/>
              </a:rPr>
              <a:pPr>
                <a:spcBef>
                  <a:spcPct val="0"/>
                </a:spcBef>
              </a:pPr>
              <a:t>36</a:t>
            </a:fld>
            <a:endParaRPr lang="en-US" altLang="en-US" sz="1100" dirty="0">
              <a:latin typeface="Arial" panose="020B0604020202020204" pitchFamily="34" charset="0"/>
            </a:endParaRPr>
          </a:p>
        </p:txBody>
      </p:sp>
      <p:sp>
        <p:nvSpPr>
          <p:cNvPr id="59395" name="Rectangle 2">
            <a:extLst>
              <a:ext uri="{FF2B5EF4-FFF2-40B4-BE49-F238E27FC236}">
                <a16:creationId xmlns:a16="http://schemas.microsoft.com/office/drawing/2014/main" id="{956ED61A-871B-4C94-BB6D-769CB8EA16EB}"/>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7DEF2C34-75CB-41F0-A436-420A860E54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FB304EF-9114-4555-ADDD-89E7FED87C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F9AA4C1C-EC23-4103-985B-6F0CC8ACE2E8}" type="slidenum">
              <a:rPr lang="en-US" altLang="en-US" sz="1100" smtClean="0"/>
              <a:pPr>
                <a:spcBef>
                  <a:spcPct val="0"/>
                </a:spcBef>
              </a:pPr>
              <a:t>41</a:t>
            </a:fld>
            <a:endParaRPr lang="en-US" altLang="en-US" sz="1100" dirty="0"/>
          </a:p>
        </p:txBody>
      </p:sp>
      <p:sp>
        <p:nvSpPr>
          <p:cNvPr id="65539" name="Rectangle 2">
            <a:extLst>
              <a:ext uri="{FF2B5EF4-FFF2-40B4-BE49-F238E27FC236}">
                <a16:creationId xmlns:a16="http://schemas.microsoft.com/office/drawing/2014/main" id="{549DCF8D-B651-4BFD-BBFC-01630570E61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81504448-04C9-4E74-8383-C5ADC595FC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EFA8028A-2A8F-49B0-A153-61FE5421E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53FB2E40-07CC-4294-8BA1-FF9EB101FF97}" type="slidenum">
              <a:rPr lang="en-US" altLang="en-US" sz="1100" smtClean="0"/>
              <a:pPr>
                <a:spcBef>
                  <a:spcPct val="0"/>
                </a:spcBef>
              </a:pPr>
              <a:t>43</a:t>
            </a:fld>
            <a:endParaRPr lang="en-US" altLang="en-US" sz="1100" dirty="0"/>
          </a:p>
        </p:txBody>
      </p:sp>
      <p:sp>
        <p:nvSpPr>
          <p:cNvPr id="68611" name="Rectangle 2">
            <a:extLst>
              <a:ext uri="{FF2B5EF4-FFF2-40B4-BE49-F238E27FC236}">
                <a16:creationId xmlns:a16="http://schemas.microsoft.com/office/drawing/2014/main" id="{BE4BAC93-62E4-4249-8AD2-6612ABEB5F8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5B7BE4AE-88A0-4618-B52F-D7AE3CFCFD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8DCD64DE-CC13-4B38-99A0-FFF4D6C579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FD79DB30-D148-4ECB-BE09-C37D4CFE20F4}" type="slidenum">
              <a:rPr lang="en-US" altLang="en-US" sz="1100" smtClean="0">
                <a:latin typeface="Arial" panose="020B0604020202020204" pitchFamily="34" charset="0"/>
              </a:rPr>
              <a:pPr>
                <a:spcBef>
                  <a:spcPct val="0"/>
                </a:spcBef>
              </a:pPr>
              <a:t>50</a:t>
            </a:fld>
            <a:endParaRPr lang="en-US" altLang="en-US" sz="1100" dirty="0">
              <a:latin typeface="Arial" panose="020B0604020202020204" pitchFamily="34" charset="0"/>
            </a:endParaRPr>
          </a:p>
        </p:txBody>
      </p:sp>
      <p:sp>
        <p:nvSpPr>
          <p:cNvPr id="77827" name="Rectangle 2">
            <a:extLst>
              <a:ext uri="{FF2B5EF4-FFF2-40B4-BE49-F238E27FC236}">
                <a16:creationId xmlns:a16="http://schemas.microsoft.com/office/drawing/2014/main" id="{515DAC25-A65E-4EE2-B752-B3B5E16F4FEE}"/>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1DC20862-9906-4D4A-82B2-5D790DDA94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F1669552-DB2D-440B-813A-B63B921213F2}"/>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4F629B4F-4FDB-4BAC-A5A6-E70DFFE9F7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9876" name="Slide Number Placeholder 3">
            <a:extLst>
              <a:ext uri="{FF2B5EF4-FFF2-40B4-BE49-F238E27FC236}">
                <a16:creationId xmlns:a16="http://schemas.microsoft.com/office/drawing/2014/main" id="{A1BAB09D-8A1D-4C65-ACEA-A6DD0074B2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Arial" panose="020B0604020202020204" pitchFamily="34" charset="0"/>
                <a:ea typeface="ＭＳ Ｐゴシック" panose="020B0600070205080204" pitchFamily="34" charset="-128"/>
              </a:defRPr>
            </a:lvl1pPr>
            <a:lvl2pPr marL="742950" indent="-285750" defTabSz="939800">
              <a:defRPr sz="2400">
                <a:solidFill>
                  <a:schemeClr val="tx1"/>
                </a:solidFill>
                <a:latin typeface="Arial" panose="020B0604020202020204" pitchFamily="34" charset="0"/>
                <a:ea typeface="ＭＳ Ｐゴシック" panose="020B0600070205080204" pitchFamily="34" charset="-128"/>
              </a:defRPr>
            </a:lvl2pPr>
            <a:lvl3pPr marL="1143000" indent="-228600" defTabSz="939800">
              <a:defRPr sz="2400">
                <a:solidFill>
                  <a:schemeClr val="tx1"/>
                </a:solidFill>
                <a:latin typeface="Arial" panose="020B0604020202020204" pitchFamily="34" charset="0"/>
                <a:ea typeface="ＭＳ Ｐゴシック" panose="020B0600070205080204" pitchFamily="34" charset="-128"/>
              </a:defRPr>
            </a:lvl3pPr>
            <a:lvl4pPr marL="1600200" indent="-228600" defTabSz="939800">
              <a:defRPr sz="2400">
                <a:solidFill>
                  <a:schemeClr val="tx1"/>
                </a:solidFill>
                <a:latin typeface="Arial" panose="020B0604020202020204" pitchFamily="34" charset="0"/>
                <a:ea typeface="ＭＳ Ｐゴシック" panose="020B0600070205080204" pitchFamily="34" charset="-128"/>
              </a:defRPr>
            </a:lvl4pPr>
            <a:lvl5pPr marL="2057400" indent="-228600" defTabSz="939800">
              <a:defRPr sz="24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0FB2B9-9974-4CC5-8E85-DE35A44E3778}" type="slidenum">
              <a:rPr lang="en-US" altLang="en-US" sz="1100" smtClean="0">
                <a:latin typeface="Times" panose="02020603050405020304" pitchFamily="18" charset="0"/>
              </a:rPr>
              <a:pPr/>
              <a:t>51</a:t>
            </a:fld>
            <a:endParaRPr lang="en-US" altLang="en-US" sz="1100" dirty="0">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503F27E-0621-4870-9534-79CE2AFA8D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6384731D-D07C-4175-A67F-DB19FF03FD3D}" type="slidenum">
              <a:rPr lang="en-US" altLang="en-US" sz="1100" smtClean="0">
                <a:latin typeface="Arial" panose="020B0604020202020204" pitchFamily="34" charset="0"/>
              </a:rPr>
              <a:pPr>
                <a:spcBef>
                  <a:spcPct val="0"/>
                </a:spcBef>
              </a:pPr>
              <a:t>3</a:t>
            </a:fld>
            <a:endParaRPr lang="en-US" altLang="en-US" sz="1100" dirty="0">
              <a:latin typeface="Arial" panose="020B0604020202020204" pitchFamily="34" charset="0"/>
            </a:endParaRPr>
          </a:p>
        </p:txBody>
      </p:sp>
      <p:sp>
        <p:nvSpPr>
          <p:cNvPr id="9219" name="Rectangle 2">
            <a:extLst>
              <a:ext uri="{FF2B5EF4-FFF2-40B4-BE49-F238E27FC236}">
                <a16:creationId xmlns:a16="http://schemas.microsoft.com/office/drawing/2014/main" id="{A809C555-8AFD-4CD5-B852-E6EE745799B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A082FE93-282B-4586-9C98-F82234AC1E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CEBCFE8-6366-49F4-8FC2-BD9AB763BA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8B9FC513-2981-4457-9C68-29E4F5FECAC5}" type="slidenum">
              <a:rPr lang="en-US" altLang="en-US" sz="1100" smtClean="0"/>
              <a:pPr>
                <a:spcBef>
                  <a:spcPct val="0"/>
                </a:spcBef>
              </a:pPr>
              <a:t>5</a:t>
            </a:fld>
            <a:endParaRPr lang="en-US" altLang="en-US" sz="1100" dirty="0"/>
          </a:p>
        </p:txBody>
      </p:sp>
      <p:sp>
        <p:nvSpPr>
          <p:cNvPr id="12291" name="Rectangle 2">
            <a:extLst>
              <a:ext uri="{FF2B5EF4-FFF2-40B4-BE49-F238E27FC236}">
                <a16:creationId xmlns:a16="http://schemas.microsoft.com/office/drawing/2014/main" id="{1DAC1E5E-875A-42C8-A89B-2CB5FA2ED6D7}"/>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E1D3C65-57F2-4860-A3EF-8F59E511F0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C14EBFF9-C69D-48C5-A811-CBE4E74BE2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9E0F3AE6-5D0D-42D0-90B0-EC9440FFBFC7}" type="slidenum">
              <a:rPr lang="en-US" altLang="en-US" sz="1100" smtClean="0"/>
              <a:pPr>
                <a:spcBef>
                  <a:spcPct val="0"/>
                </a:spcBef>
              </a:pPr>
              <a:t>7</a:t>
            </a:fld>
            <a:endParaRPr lang="en-US" altLang="en-US" sz="1100" dirty="0"/>
          </a:p>
        </p:txBody>
      </p:sp>
      <p:sp>
        <p:nvSpPr>
          <p:cNvPr id="15363" name="Rectangle 2">
            <a:extLst>
              <a:ext uri="{FF2B5EF4-FFF2-40B4-BE49-F238E27FC236}">
                <a16:creationId xmlns:a16="http://schemas.microsoft.com/office/drawing/2014/main" id="{17F700D9-39BB-4F87-97AE-E7C05CF8EE0A}"/>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39A858FD-3931-412B-8F90-8405315471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F4B21E0-B0CB-4CE7-ADAF-F5674DF63EF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A7F9D6FE-B846-4F39-9FEC-F8F1A8B255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Oceanic to approach includes Oceanic, domestic, en-route, terminal to approach.</a:t>
            </a:r>
          </a:p>
          <a:p>
            <a:endParaRPr lang="en-US" altLang="en-US" dirty="0"/>
          </a:p>
          <a:p>
            <a:r>
              <a:rPr lang="en-US" altLang="en-US" dirty="0"/>
              <a:t>By MOPS classification</a:t>
            </a:r>
          </a:p>
          <a:p>
            <a:pPr lvl="1"/>
            <a:r>
              <a:rPr lang="en-US" altLang="en-US" dirty="0"/>
              <a:t>Beta: GPS/SBAS Sensor that determines position with integrity.  Class Beta equipment provides position other aircraft components, like a Flight Management System.</a:t>
            </a:r>
          </a:p>
          <a:p>
            <a:pPr lvl="1"/>
            <a:r>
              <a:rPr lang="en-US" altLang="en-US" dirty="0"/>
              <a:t>Gamma: GPS/SBAS position sensor and navigation function to provide path deviations relative to a selected path.  Class gamma are stand-alone, panel-mounted equipment. </a:t>
            </a:r>
          </a:p>
          <a:p>
            <a:pPr lvl="1"/>
            <a:r>
              <a:rPr lang="en-US" altLang="en-US" dirty="0"/>
              <a:t>Delta*: GPS/SBAS position sensor and navigation function to provide path deviations relative to a selected final approach path</a:t>
            </a:r>
          </a:p>
          <a:p>
            <a:pPr lvl="1"/>
            <a:endParaRPr lang="en-US" altLang="en-US" dirty="0"/>
          </a:p>
          <a:p>
            <a:pPr lvl="1"/>
            <a:r>
              <a:rPr lang="en-US" altLang="en-US" dirty="0"/>
              <a:t>Class 1: oceanic to approach (LNAV) (uses slow and fast corrections)</a:t>
            </a:r>
          </a:p>
          <a:p>
            <a:pPr lvl="1"/>
            <a:r>
              <a:rPr lang="en-US" altLang="en-US" dirty="0"/>
              <a:t>Class 2: add LNAV/VNAV                   (uses slow, fast, and ionosphere corrections)</a:t>
            </a:r>
          </a:p>
          <a:p>
            <a:pPr lvl="1"/>
            <a:r>
              <a:rPr lang="en-US" altLang="en-US" dirty="0"/>
              <a:t>Class 3: adds LP and LPV capability   (severe major / hazardous development assurance)</a:t>
            </a:r>
          </a:p>
          <a:p>
            <a:pPr lvl="1"/>
            <a:r>
              <a:rPr lang="en-US" altLang="en-US" dirty="0"/>
              <a:t>Class 4*: final approach segment operation</a:t>
            </a:r>
          </a:p>
          <a:p>
            <a:endParaRPr lang="en-US" altLang="en-US" dirty="0"/>
          </a:p>
          <a:p>
            <a:r>
              <a:rPr lang="en-US" altLang="en-US" dirty="0"/>
              <a:t>       Class D and Class 4 are only paired together in [Class Delta 4]</a:t>
            </a:r>
          </a:p>
          <a:p>
            <a:r>
              <a:rPr lang="en-US" altLang="en-US" dirty="0"/>
              <a:t>       Class Gamma and Class Beta can be paired with Class 1, 2, or 3</a:t>
            </a:r>
          </a:p>
        </p:txBody>
      </p:sp>
      <p:sp>
        <p:nvSpPr>
          <p:cNvPr id="18436" name="Slide Number Placeholder 3">
            <a:extLst>
              <a:ext uri="{FF2B5EF4-FFF2-40B4-BE49-F238E27FC236}">
                <a16:creationId xmlns:a16="http://schemas.microsoft.com/office/drawing/2014/main" id="{B3C3AA21-A6A3-4D7B-9EF3-8ADE981223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Arial" panose="020B0604020202020204" pitchFamily="34" charset="0"/>
                <a:ea typeface="ＭＳ Ｐゴシック" panose="020B0600070205080204" pitchFamily="34" charset="-128"/>
              </a:defRPr>
            </a:lvl1pPr>
            <a:lvl2pPr marL="742950" indent="-285750" defTabSz="939800">
              <a:defRPr sz="2400">
                <a:solidFill>
                  <a:schemeClr val="tx1"/>
                </a:solidFill>
                <a:latin typeface="Arial" panose="020B0604020202020204" pitchFamily="34" charset="0"/>
                <a:ea typeface="ＭＳ Ｐゴシック" panose="020B0600070205080204" pitchFamily="34" charset="-128"/>
              </a:defRPr>
            </a:lvl2pPr>
            <a:lvl3pPr marL="1143000" indent="-228600" defTabSz="939800">
              <a:defRPr sz="2400">
                <a:solidFill>
                  <a:schemeClr val="tx1"/>
                </a:solidFill>
                <a:latin typeface="Arial" panose="020B0604020202020204" pitchFamily="34" charset="0"/>
                <a:ea typeface="ＭＳ Ｐゴシック" panose="020B0600070205080204" pitchFamily="34" charset="-128"/>
              </a:defRPr>
            </a:lvl3pPr>
            <a:lvl4pPr marL="1600200" indent="-228600" defTabSz="939800">
              <a:defRPr sz="2400">
                <a:solidFill>
                  <a:schemeClr val="tx1"/>
                </a:solidFill>
                <a:latin typeface="Arial" panose="020B0604020202020204" pitchFamily="34" charset="0"/>
                <a:ea typeface="ＭＳ Ｐゴシック" panose="020B0600070205080204" pitchFamily="34" charset="-128"/>
              </a:defRPr>
            </a:lvl4pPr>
            <a:lvl5pPr marL="2057400" indent="-228600" defTabSz="939800">
              <a:defRPr sz="24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F8BB48F-3D45-4752-8EB6-1394AFD65FF0}" type="slidenum">
              <a:rPr lang="en-US" altLang="en-US" sz="1100" smtClean="0">
                <a:latin typeface="Times" panose="02020603050405020304" pitchFamily="18" charset="0"/>
              </a:rPr>
              <a:pPr/>
              <a:t>9</a:t>
            </a:fld>
            <a:endParaRPr lang="en-US" altLang="en-US" sz="1100" dirty="0">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11AF1FC-0FBB-445E-A1EF-CE23720A8C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2ABC396B-8ED2-41F4-8D40-C582493B23F4}" type="slidenum">
              <a:rPr lang="en-US" altLang="en-US" sz="1100" smtClean="0"/>
              <a:pPr>
                <a:spcBef>
                  <a:spcPct val="0"/>
                </a:spcBef>
              </a:pPr>
              <a:t>11</a:t>
            </a:fld>
            <a:endParaRPr lang="en-US" altLang="en-US" sz="1100" dirty="0"/>
          </a:p>
        </p:txBody>
      </p:sp>
      <p:sp>
        <p:nvSpPr>
          <p:cNvPr id="21507" name="Rectangle 2">
            <a:extLst>
              <a:ext uri="{FF2B5EF4-FFF2-40B4-BE49-F238E27FC236}">
                <a16:creationId xmlns:a16="http://schemas.microsoft.com/office/drawing/2014/main" id="{C66434E3-77B5-4D72-AFC3-0FB7742467D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43B57254-ED15-4CF1-98E9-09352DC03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Updates:</a:t>
            </a:r>
          </a:p>
          <a:p>
            <a:r>
              <a:rPr lang="en-US" altLang="en-US" dirty="0"/>
              <a:t>FAA:   </a:t>
            </a:r>
            <a:r>
              <a:rPr lang="en-US" altLang="en-US" dirty="0" smtClean="0"/>
              <a:t>Sept 30 2021, </a:t>
            </a:r>
            <a:r>
              <a:rPr lang="en-US" altLang="en-US" dirty="0"/>
              <a:t>for LPV equipped</a:t>
            </a:r>
          </a:p>
          <a:p>
            <a:endParaRPr lang="en-US" altLang="en-US" dirty="0"/>
          </a:p>
          <a:p>
            <a:r>
              <a:rPr lang="en-US" altLang="en-US" dirty="0"/>
              <a:t>For MSAS</a:t>
            </a:r>
          </a:p>
          <a:p>
            <a:r>
              <a:rPr lang="en-US" altLang="en-US" dirty="0"/>
              <a:t>Now 40 airline equipage</a:t>
            </a:r>
          </a:p>
          <a:p>
            <a:r>
              <a:rPr lang="en-US" altLang="en-US" dirty="0"/>
              <a:t>~100 general aviation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FFE0944-FE0B-4969-90A9-F75B5C53AF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1FF55F4A-6224-4114-ADCB-A42AD027AE1A}" type="slidenum">
              <a:rPr lang="en-US" altLang="en-US" sz="1100" smtClean="0"/>
              <a:pPr>
                <a:spcBef>
                  <a:spcPct val="0"/>
                </a:spcBef>
              </a:pPr>
              <a:t>13</a:t>
            </a:fld>
            <a:endParaRPr lang="en-US" altLang="en-US" sz="1100" dirty="0"/>
          </a:p>
        </p:txBody>
      </p:sp>
      <p:sp>
        <p:nvSpPr>
          <p:cNvPr id="24579" name="Rectangle 2">
            <a:extLst>
              <a:ext uri="{FF2B5EF4-FFF2-40B4-BE49-F238E27FC236}">
                <a16:creationId xmlns:a16="http://schemas.microsoft.com/office/drawing/2014/main" id="{361F717B-37C5-458E-95EA-1092180D875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69D3AC6D-ED18-4820-9A3D-8FB43BF1BB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CWAAS Update:  </a:t>
            </a:r>
            <a:r>
              <a:rPr lang="en-US" altLang="en-US" dirty="0" smtClean="0"/>
              <a:t>10/07/2021</a:t>
            </a:r>
            <a:endParaRPr lang="en-US" altLang="en-US" dirty="0"/>
          </a:p>
          <a:p>
            <a:r>
              <a:rPr lang="en-US" altLang="en-US" dirty="0"/>
              <a:t>WAAS Update: </a:t>
            </a:r>
            <a:r>
              <a:rPr lang="en-US" altLang="en-US" dirty="0" smtClean="0"/>
              <a:t>10/07/2021</a:t>
            </a:r>
            <a:endParaRPr lang="en-US" altLang="en-US" dirty="0"/>
          </a:p>
          <a:p>
            <a:r>
              <a:rPr lang="en-US" altLang="en-US" dirty="0"/>
              <a:t>EGNOS Update:  </a:t>
            </a:r>
            <a:r>
              <a:rPr lang="en-US" altLang="en-US" dirty="0" smtClean="0"/>
              <a:t>10/07/2021</a:t>
            </a:r>
            <a:endParaRPr lang="en-US" altLang="en-US" dirty="0"/>
          </a:p>
          <a:p>
            <a:r>
              <a:rPr lang="en-US" altLang="en-US" dirty="0"/>
              <a:t>MSAS Update:  11/30/16</a:t>
            </a:r>
          </a:p>
          <a:p>
            <a:r>
              <a:rPr lang="en-US" altLang="en-US" dirty="0"/>
              <a:t>GAGAN Update 11/30/16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03F0572-56CD-4BA3-9EC5-73280E95C9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panose="02020603050405020304" pitchFamily="18" charset="0"/>
                <a:ea typeface="ＭＳ Ｐゴシック" panose="020B0600070205080204" pitchFamily="34" charset="-128"/>
              </a:defRPr>
            </a:lvl1pPr>
            <a:lvl2pPr marL="749300" indent="-287338" defTabSz="939800">
              <a:spcBef>
                <a:spcPct val="30000"/>
              </a:spcBef>
              <a:defRPr sz="1200">
                <a:solidFill>
                  <a:schemeClr val="tx1"/>
                </a:solidFill>
                <a:latin typeface="Times" panose="02020603050405020304" pitchFamily="18" charset="0"/>
                <a:ea typeface="ＭＳ Ｐゴシック" panose="020B0600070205080204" pitchFamily="34" charset="-128"/>
              </a:defRPr>
            </a:lvl2pPr>
            <a:lvl3pPr marL="1152525"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3pPr>
            <a:lvl4pPr marL="1614488"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4pPr>
            <a:lvl5pPr marL="2076450" indent="-230188" defTabSz="939800">
              <a:spcBef>
                <a:spcPct val="30000"/>
              </a:spcBef>
              <a:defRPr sz="1200">
                <a:solidFill>
                  <a:schemeClr val="tx1"/>
                </a:solidFill>
                <a:latin typeface="Times" panose="02020603050405020304" pitchFamily="18" charset="0"/>
                <a:ea typeface="ＭＳ Ｐゴシック" panose="020B0600070205080204" pitchFamily="34" charset="-128"/>
              </a:defRPr>
            </a:lvl5pPr>
            <a:lvl6pPr marL="25336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908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480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905250" indent="-230188" defTabSz="939800" eaLnBrk="0" fontAlgn="base" hangingPunct="0">
              <a:spcBef>
                <a:spcPct val="3000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pPr>
              <a:spcBef>
                <a:spcPct val="0"/>
              </a:spcBef>
            </a:pPr>
            <a:fld id="{7DA506C3-E8EA-4523-A3FB-7C951ABBBCFA}" type="slidenum">
              <a:rPr lang="en-US" altLang="en-US" sz="1100" smtClean="0">
                <a:latin typeface="Arial" panose="020B0604020202020204" pitchFamily="34" charset="0"/>
              </a:rPr>
              <a:pPr>
                <a:spcBef>
                  <a:spcPct val="0"/>
                </a:spcBef>
              </a:pPr>
              <a:t>15</a:t>
            </a:fld>
            <a:endParaRPr lang="en-US" altLang="en-US" sz="1100" dirty="0">
              <a:latin typeface="Arial" panose="020B0604020202020204" pitchFamily="34" charset="0"/>
            </a:endParaRPr>
          </a:p>
        </p:txBody>
      </p:sp>
      <p:sp>
        <p:nvSpPr>
          <p:cNvPr id="27651" name="Rectangle 2">
            <a:extLst>
              <a:ext uri="{FF2B5EF4-FFF2-40B4-BE49-F238E27FC236}">
                <a16:creationId xmlns:a16="http://schemas.microsoft.com/office/drawing/2014/main" id="{E17A1CD6-475B-4EE0-94E8-C671160529D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B07D94A5-8A65-4FA0-9D04-7BB1FFB14A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1">
            <a:extLst>
              <a:ext uri="{FF2B5EF4-FFF2-40B4-BE49-F238E27FC236}">
                <a16:creationId xmlns:a16="http://schemas.microsoft.com/office/drawing/2014/main" id="{9D2F3623-8DEE-43FB-82D2-2041E90C01F6}"/>
              </a:ext>
            </a:extLst>
          </p:cNvPr>
          <p:cNvSpPr>
            <a:spLocks noGrp="1"/>
          </p:cNvSpPr>
          <p:nvPr>
            <p:ph type="sldNum" sz="quarter" idx="10"/>
          </p:nvPr>
        </p:nvSpPr>
        <p:spPr/>
        <p:txBody>
          <a:bodyPr/>
          <a:lstStyle>
            <a:lvl1pPr>
              <a:defRPr/>
            </a:lvl1pPr>
          </a:lstStyle>
          <a:p>
            <a:pPr>
              <a:defRPr/>
            </a:pPr>
            <a:fld id="{243D465C-CED7-46E2-B0C3-FC0213BE1CF9}" type="slidenum">
              <a:rPr lang="en-US"/>
              <a:pPr>
                <a:defRPr/>
              </a:pPr>
              <a:t>‹#›</a:t>
            </a:fld>
            <a:endParaRPr lang="en-US" dirty="0"/>
          </a:p>
        </p:txBody>
      </p:sp>
    </p:spTree>
    <p:extLst>
      <p:ext uri="{BB962C8B-B14F-4D97-AF65-F5344CB8AC3E}">
        <p14:creationId xmlns:p14="http://schemas.microsoft.com/office/powerpoint/2010/main" val="385933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a:extLst>
              <a:ext uri="{FF2B5EF4-FFF2-40B4-BE49-F238E27FC236}">
                <a16:creationId xmlns:a16="http://schemas.microsoft.com/office/drawing/2014/main" id="{5045CC99-12BC-4FF4-BF99-42453CC8D2C5}"/>
              </a:ext>
            </a:extLst>
          </p:cNvPr>
          <p:cNvSpPr>
            <a:spLocks noGrp="1"/>
          </p:cNvSpPr>
          <p:nvPr>
            <p:ph type="sldNum" sz="quarter" idx="10"/>
          </p:nvPr>
        </p:nvSpPr>
        <p:spPr/>
        <p:txBody>
          <a:bodyPr/>
          <a:lstStyle>
            <a:lvl1pPr>
              <a:defRPr/>
            </a:lvl1pPr>
          </a:lstStyle>
          <a:p>
            <a:pPr>
              <a:defRPr/>
            </a:pPr>
            <a:fld id="{4B48D6F0-0E1C-4724-9421-3F16B2AE3282}" type="slidenum">
              <a:rPr lang="en-US"/>
              <a:pPr>
                <a:defRPr/>
              </a:pPr>
              <a:t>‹#›</a:t>
            </a:fld>
            <a:endParaRPr lang="en-US" dirty="0"/>
          </a:p>
        </p:txBody>
      </p:sp>
    </p:spTree>
    <p:extLst>
      <p:ext uri="{BB962C8B-B14F-4D97-AF65-F5344CB8AC3E}">
        <p14:creationId xmlns:p14="http://schemas.microsoft.com/office/powerpoint/2010/main" val="140304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48EB332C-E449-46F5-BCFE-1A62ADEB2E9A}"/>
              </a:ext>
            </a:extLst>
          </p:cNvPr>
          <p:cNvSpPr>
            <a:spLocks noGrp="1"/>
          </p:cNvSpPr>
          <p:nvPr>
            <p:ph type="sldNum" sz="quarter" idx="10"/>
          </p:nvPr>
        </p:nvSpPr>
        <p:spPr/>
        <p:txBody>
          <a:bodyPr/>
          <a:lstStyle>
            <a:lvl1pPr>
              <a:defRPr/>
            </a:lvl1pPr>
          </a:lstStyle>
          <a:p>
            <a:pPr>
              <a:defRPr/>
            </a:pPr>
            <a:fld id="{EDA1D87F-FBB2-4214-8D31-AA5A1FBF9770}" type="slidenum">
              <a:rPr lang="en-US"/>
              <a:pPr>
                <a:defRPr/>
              </a:pPr>
              <a:t>‹#›</a:t>
            </a:fld>
            <a:endParaRPr lang="en-US" dirty="0"/>
          </a:p>
        </p:txBody>
      </p:sp>
    </p:spTree>
    <p:extLst>
      <p:ext uri="{BB962C8B-B14F-4D97-AF65-F5344CB8AC3E}">
        <p14:creationId xmlns:p14="http://schemas.microsoft.com/office/powerpoint/2010/main" val="79086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a:extLst>
              <a:ext uri="{FF2B5EF4-FFF2-40B4-BE49-F238E27FC236}">
                <a16:creationId xmlns:a16="http://schemas.microsoft.com/office/drawing/2014/main" id="{CC0E0031-1C16-43C2-AC17-06861F1A5304}"/>
              </a:ext>
            </a:extLst>
          </p:cNvPr>
          <p:cNvSpPr>
            <a:spLocks noGrp="1"/>
          </p:cNvSpPr>
          <p:nvPr>
            <p:ph type="sldNum" sz="quarter" idx="10"/>
          </p:nvPr>
        </p:nvSpPr>
        <p:spPr/>
        <p:txBody>
          <a:bodyPr/>
          <a:lstStyle>
            <a:lvl1pPr>
              <a:defRPr/>
            </a:lvl1pPr>
          </a:lstStyle>
          <a:p>
            <a:pPr>
              <a:defRPr/>
            </a:pPr>
            <a:fld id="{62EBAFDA-EA0B-4218-A215-8EBD105FA6BE}" type="slidenum">
              <a:rPr lang="en-US"/>
              <a:pPr>
                <a:defRPr/>
              </a:pPr>
              <a:t>‹#›</a:t>
            </a:fld>
            <a:endParaRPr lang="en-US" dirty="0"/>
          </a:p>
        </p:txBody>
      </p:sp>
    </p:spTree>
    <p:extLst>
      <p:ext uri="{BB962C8B-B14F-4D97-AF65-F5344CB8AC3E}">
        <p14:creationId xmlns:p14="http://schemas.microsoft.com/office/powerpoint/2010/main" val="305071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7F38AB1C-1728-4656-908E-43A2084E9310}"/>
              </a:ext>
            </a:extLst>
          </p:cNvPr>
          <p:cNvSpPr>
            <a:spLocks noGrp="1"/>
          </p:cNvSpPr>
          <p:nvPr>
            <p:ph type="sldNum" sz="quarter" idx="10"/>
          </p:nvPr>
        </p:nvSpPr>
        <p:spPr/>
        <p:txBody>
          <a:bodyPr/>
          <a:lstStyle>
            <a:lvl1pPr>
              <a:defRPr/>
            </a:lvl1pPr>
          </a:lstStyle>
          <a:p>
            <a:pPr>
              <a:defRPr/>
            </a:pPr>
            <a:fld id="{448198E5-0D6E-4DA9-AE38-5ACD3D521A99}" type="slidenum">
              <a:rPr lang="en-US"/>
              <a:pPr>
                <a:defRPr/>
              </a:pPr>
              <a:t>‹#›</a:t>
            </a:fld>
            <a:endParaRPr lang="en-US" dirty="0"/>
          </a:p>
        </p:txBody>
      </p:sp>
    </p:spTree>
    <p:extLst>
      <p:ext uri="{BB962C8B-B14F-4D97-AF65-F5344CB8AC3E}">
        <p14:creationId xmlns:p14="http://schemas.microsoft.com/office/powerpoint/2010/main" val="350973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A31EFF-C047-49D4-9CC1-B55589B40FF1}"/>
              </a:ext>
            </a:extLst>
          </p:cNvPr>
          <p:cNvSpPr>
            <a:spLocks noGrp="1"/>
          </p:cNvSpPr>
          <p:nvPr>
            <p:ph type="sldNum" sz="quarter" idx="10"/>
          </p:nvPr>
        </p:nvSpPr>
        <p:spPr/>
        <p:txBody>
          <a:bodyPr/>
          <a:lstStyle>
            <a:lvl1pPr>
              <a:defRPr/>
            </a:lvl1pPr>
          </a:lstStyle>
          <a:p>
            <a:pPr>
              <a:defRPr/>
            </a:pPr>
            <a:fld id="{DDF9B269-8782-4DDA-98DC-7A01A1F18944}" type="slidenum">
              <a:rPr lang="en-US"/>
              <a:pPr>
                <a:defRPr/>
              </a:pPr>
              <a:t>‹#›</a:t>
            </a:fld>
            <a:endParaRPr lang="en-US" dirty="0"/>
          </a:p>
        </p:txBody>
      </p:sp>
    </p:spTree>
    <p:extLst>
      <p:ext uri="{BB962C8B-B14F-4D97-AF65-F5344CB8AC3E}">
        <p14:creationId xmlns:p14="http://schemas.microsoft.com/office/powerpoint/2010/main" val="414597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a:extLst>
              <a:ext uri="{FF2B5EF4-FFF2-40B4-BE49-F238E27FC236}">
                <a16:creationId xmlns:a16="http://schemas.microsoft.com/office/drawing/2014/main" id="{46DA58BD-3936-4ACD-A607-40F2031D7419}"/>
              </a:ext>
            </a:extLst>
          </p:cNvPr>
          <p:cNvSpPr>
            <a:spLocks noGrp="1"/>
          </p:cNvSpPr>
          <p:nvPr>
            <p:ph type="sldNum" sz="quarter" idx="10"/>
          </p:nvPr>
        </p:nvSpPr>
        <p:spPr/>
        <p:txBody>
          <a:bodyPr/>
          <a:lstStyle>
            <a:lvl1pPr>
              <a:defRPr/>
            </a:lvl1pPr>
          </a:lstStyle>
          <a:p>
            <a:pPr>
              <a:defRPr/>
            </a:pPr>
            <a:fld id="{0E0EE5E3-C643-42A2-AAC1-952E1ED0F754}" type="slidenum">
              <a:rPr lang="en-US"/>
              <a:pPr>
                <a:defRPr/>
              </a:pPr>
              <a:t>‹#›</a:t>
            </a:fld>
            <a:endParaRPr lang="en-US" dirty="0"/>
          </a:p>
        </p:txBody>
      </p:sp>
    </p:spTree>
    <p:extLst>
      <p:ext uri="{BB962C8B-B14F-4D97-AF65-F5344CB8AC3E}">
        <p14:creationId xmlns:p14="http://schemas.microsoft.com/office/powerpoint/2010/main" val="372831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a:extLst>
              <a:ext uri="{FF2B5EF4-FFF2-40B4-BE49-F238E27FC236}">
                <a16:creationId xmlns:a16="http://schemas.microsoft.com/office/drawing/2014/main" id="{303822C6-6C96-4D62-A550-DD9856A48889}"/>
              </a:ext>
            </a:extLst>
          </p:cNvPr>
          <p:cNvSpPr>
            <a:spLocks noGrp="1"/>
          </p:cNvSpPr>
          <p:nvPr>
            <p:ph type="sldNum" sz="quarter" idx="10"/>
          </p:nvPr>
        </p:nvSpPr>
        <p:spPr/>
        <p:txBody>
          <a:bodyPr/>
          <a:lstStyle>
            <a:lvl1pPr>
              <a:defRPr/>
            </a:lvl1pPr>
          </a:lstStyle>
          <a:p>
            <a:pPr>
              <a:defRPr/>
            </a:pPr>
            <a:fld id="{0912D446-1338-469C-9BEF-3A8CA5136979}" type="slidenum">
              <a:rPr lang="en-US"/>
              <a:pPr>
                <a:defRPr/>
              </a:pPr>
              <a:t>‹#›</a:t>
            </a:fld>
            <a:endParaRPr lang="en-US" dirty="0"/>
          </a:p>
        </p:txBody>
      </p:sp>
    </p:spTree>
    <p:extLst>
      <p:ext uri="{BB962C8B-B14F-4D97-AF65-F5344CB8AC3E}">
        <p14:creationId xmlns:p14="http://schemas.microsoft.com/office/powerpoint/2010/main" val="341164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emplate3">
            <a:extLst>
              <a:ext uri="{FF2B5EF4-FFF2-40B4-BE49-F238E27FC236}">
                <a16:creationId xmlns:a16="http://schemas.microsoft.com/office/drawing/2014/main" id="{EC0E23ED-9BDD-4905-BF6F-1B9E240D66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49640B2-153A-493F-9316-4A38305CF3AB}"/>
              </a:ext>
            </a:extLst>
          </p:cNvPr>
          <p:cNvSpPr>
            <a:spLocks noGrp="1"/>
          </p:cNvSpPr>
          <p:nvPr>
            <p:ph type="sldNum" sz="quarter" idx="4"/>
          </p:nvPr>
        </p:nvSpPr>
        <p:spPr>
          <a:xfrm>
            <a:off x="8591550" y="6492875"/>
            <a:ext cx="552450" cy="365125"/>
          </a:xfrm>
          <a:prstGeom prst="rect">
            <a:avLst/>
          </a:prstGeom>
        </p:spPr>
        <p:txBody>
          <a:bodyPr vert="horz" lIns="91440" tIns="45720" rIns="91440" bIns="45720" rtlCol="0" anchor="ctr"/>
          <a:lstStyle>
            <a:lvl1pPr algn="r">
              <a:defRPr sz="1200">
                <a:solidFill>
                  <a:schemeClr val="bg1"/>
                </a:solidFill>
              </a:defRPr>
            </a:lvl1pPr>
          </a:lstStyle>
          <a:p>
            <a:pPr>
              <a:defRPr/>
            </a:pPr>
            <a:fld id="{6AEAC4FD-075F-43C1-B6AB-B72226F6A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Lst>
  <p:hf hdr="0" ftr="0" dt="0"/>
  <p:txStyles>
    <p:titleStyle>
      <a:lvl1pPr algn="ctr" rtl="0" eaLnBrk="0" fontAlgn="base" hangingPunct="0">
        <a:spcBef>
          <a:spcPct val="0"/>
        </a:spcBef>
        <a:spcAft>
          <a:spcPct val="0"/>
        </a:spcAft>
        <a:defRPr sz="3200" b="1">
          <a:solidFill>
            <a:srgbClr val="800000"/>
          </a:solidFill>
          <a:latin typeface="+mj-lt"/>
          <a:ea typeface="+mj-ea"/>
          <a:cs typeface="+mj-cs"/>
        </a:defRPr>
      </a:lvl1pPr>
      <a:lvl2pPr algn="ctr" rtl="0" eaLnBrk="0" fontAlgn="base" hangingPunct="0">
        <a:spcBef>
          <a:spcPct val="0"/>
        </a:spcBef>
        <a:spcAft>
          <a:spcPct val="0"/>
        </a:spcAft>
        <a:defRPr sz="3200" b="1">
          <a:solidFill>
            <a:srgbClr val="800000"/>
          </a:solidFill>
          <a:latin typeface="Arial" charset="0"/>
        </a:defRPr>
      </a:lvl2pPr>
      <a:lvl3pPr algn="ctr" rtl="0" eaLnBrk="0" fontAlgn="base" hangingPunct="0">
        <a:spcBef>
          <a:spcPct val="0"/>
        </a:spcBef>
        <a:spcAft>
          <a:spcPct val="0"/>
        </a:spcAft>
        <a:defRPr sz="3200" b="1">
          <a:solidFill>
            <a:srgbClr val="800000"/>
          </a:solidFill>
          <a:latin typeface="Arial" charset="0"/>
        </a:defRPr>
      </a:lvl3pPr>
      <a:lvl4pPr algn="ctr" rtl="0" eaLnBrk="0" fontAlgn="base" hangingPunct="0">
        <a:spcBef>
          <a:spcPct val="0"/>
        </a:spcBef>
        <a:spcAft>
          <a:spcPct val="0"/>
        </a:spcAft>
        <a:defRPr sz="3200" b="1">
          <a:solidFill>
            <a:srgbClr val="800000"/>
          </a:solidFill>
          <a:latin typeface="Arial" charset="0"/>
        </a:defRPr>
      </a:lvl4pPr>
      <a:lvl5pPr algn="ctr" rtl="0" eaLnBrk="0" fontAlgn="base" hangingPunct="0">
        <a:spcBef>
          <a:spcPct val="0"/>
        </a:spcBef>
        <a:spcAft>
          <a:spcPct val="0"/>
        </a:spcAft>
        <a:defRPr sz="3200" b="1">
          <a:solidFill>
            <a:srgbClr val="800000"/>
          </a:solidFill>
          <a:latin typeface="Arial" charset="0"/>
        </a:defRPr>
      </a:lvl5pPr>
      <a:lvl6pPr marL="457200" algn="ctr" rtl="0" eaLnBrk="1" fontAlgn="base" hangingPunct="1">
        <a:spcBef>
          <a:spcPct val="0"/>
        </a:spcBef>
        <a:spcAft>
          <a:spcPct val="0"/>
        </a:spcAft>
        <a:defRPr sz="3200" b="1">
          <a:solidFill>
            <a:srgbClr val="800000"/>
          </a:solidFill>
          <a:latin typeface="Arial" charset="0"/>
        </a:defRPr>
      </a:lvl6pPr>
      <a:lvl7pPr marL="914400" algn="ctr" rtl="0" eaLnBrk="1" fontAlgn="base" hangingPunct="1">
        <a:spcBef>
          <a:spcPct val="0"/>
        </a:spcBef>
        <a:spcAft>
          <a:spcPct val="0"/>
        </a:spcAft>
        <a:defRPr sz="3200" b="1">
          <a:solidFill>
            <a:srgbClr val="800000"/>
          </a:solidFill>
          <a:latin typeface="Arial" charset="0"/>
        </a:defRPr>
      </a:lvl7pPr>
      <a:lvl8pPr marL="1371600" algn="ctr" rtl="0" eaLnBrk="1" fontAlgn="base" hangingPunct="1">
        <a:spcBef>
          <a:spcPct val="0"/>
        </a:spcBef>
        <a:spcAft>
          <a:spcPct val="0"/>
        </a:spcAft>
        <a:defRPr sz="3200" b="1">
          <a:solidFill>
            <a:srgbClr val="800000"/>
          </a:solidFill>
          <a:latin typeface="Arial" charset="0"/>
        </a:defRPr>
      </a:lvl8pPr>
      <a:lvl9pPr marL="1828800" algn="ctr" rtl="0" eaLnBrk="1" fontAlgn="base" hangingPunct="1">
        <a:spcBef>
          <a:spcPct val="0"/>
        </a:spcBef>
        <a:spcAft>
          <a:spcPct val="0"/>
        </a:spcAft>
        <a:defRPr sz="3200" b="1">
          <a:solidFill>
            <a:srgbClr val="800000"/>
          </a:solidFill>
          <a:latin typeface="Arial" charset="0"/>
        </a:defRPr>
      </a:lvl9pPr>
    </p:titleStyle>
    <p:bodyStyle>
      <a:lvl1pPr marL="342900" indent="-342900" algn="l" rtl="0" eaLnBrk="0" fontAlgn="base" hangingPunct="0">
        <a:spcBef>
          <a:spcPct val="20000"/>
        </a:spcBef>
        <a:spcAft>
          <a:spcPct val="0"/>
        </a:spcAft>
        <a:buClr>
          <a:srgbClr val="800000"/>
        </a:buClr>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rgbClr val="000066"/>
          </a:solidFill>
          <a:latin typeface="+mn-lt"/>
        </a:defRPr>
      </a:lvl4pPr>
      <a:lvl5pPr marL="2057400" indent="-228600" algn="l" rtl="0" eaLnBrk="0" fontAlgn="base" hangingPunct="0">
        <a:spcBef>
          <a:spcPct val="20000"/>
        </a:spcBef>
        <a:spcAft>
          <a:spcPct val="0"/>
        </a:spcAft>
        <a:buChar char="»"/>
        <a:defRPr sz="1400">
          <a:solidFill>
            <a:srgbClr val="000066"/>
          </a:solidFill>
          <a:latin typeface="+mn-lt"/>
        </a:defRPr>
      </a:lvl5pPr>
      <a:lvl6pPr marL="2514600" indent="-228600" algn="l" rtl="0" eaLnBrk="1" fontAlgn="base" hangingPunct="1">
        <a:spcBef>
          <a:spcPct val="20000"/>
        </a:spcBef>
        <a:spcAft>
          <a:spcPct val="0"/>
        </a:spcAft>
        <a:buChar char="»"/>
        <a:defRPr sz="1400">
          <a:solidFill>
            <a:srgbClr val="000066"/>
          </a:solidFill>
          <a:latin typeface="+mn-lt"/>
        </a:defRPr>
      </a:lvl6pPr>
      <a:lvl7pPr marL="2971800" indent="-228600" algn="l" rtl="0" eaLnBrk="1" fontAlgn="base" hangingPunct="1">
        <a:spcBef>
          <a:spcPct val="20000"/>
        </a:spcBef>
        <a:spcAft>
          <a:spcPct val="0"/>
        </a:spcAft>
        <a:buChar char="»"/>
        <a:defRPr sz="1400">
          <a:solidFill>
            <a:srgbClr val="000066"/>
          </a:solidFill>
          <a:latin typeface="+mn-lt"/>
        </a:defRPr>
      </a:lvl7pPr>
      <a:lvl8pPr marL="3429000" indent="-228600" algn="l" rtl="0" eaLnBrk="1" fontAlgn="base" hangingPunct="1">
        <a:spcBef>
          <a:spcPct val="20000"/>
        </a:spcBef>
        <a:spcAft>
          <a:spcPct val="0"/>
        </a:spcAft>
        <a:buChar char="»"/>
        <a:defRPr sz="1400">
          <a:solidFill>
            <a:srgbClr val="000066"/>
          </a:solidFill>
          <a:latin typeface="+mn-lt"/>
        </a:defRPr>
      </a:lvl8pPr>
      <a:lvl9pPr marL="3886200" indent="-228600" algn="l" rtl="0" eaLnBrk="1" fontAlgn="base" hangingPunct="1">
        <a:spcBef>
          <a:spcPct val="20000"/>
        </a:spcBef>
        <a:spcAft>
          <a:spcPct val="0"/>
        </a:spcAft>
        <a:buChar char="»"/>
        <a:defRPr sz="14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jpg"/><Relationship Id="rId4" Type="http://schemas.openxmlformats.org/officeDocument/2006/relationships/image" Target="../media/image22.pn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nstb.tc.faa.gov/24Hr_WaasLPV.htm" TargetMode="External"/><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hyperlink" Target="http://gagan.aai.aero/" TargetMode="External"/><Relationship Id="rId4" Type="http://schemas.openxmlformats.org/officeDocument/2006/relationships/hyperlink" Target="http://www.nec.com/en/global/solutions/cns-atm/navigation/msv.html" TargetMode="External"/><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www.nec.com/en/global/solutions/cns-atm/navigation/msv.html" TargetMode="External"/><Relationship Id="rId7" Type="http://schemas.openxmlformats.org/officeDocument/2006/relationships/image" Target="../media/image35.png"/><Relationship Id="rId2" Type="http://schemas.openxmlformats.org/officeDocument/2006/relationships/hyperlink" Target="http://www.nstb.tc.faa.gov/24Hr_WaasRNP3.htm" TargetMode="Externa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gagan.aai.aer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ga.gov.au/scientific-topics/positioning-navigation/positioning-for-the-future/satellite-based-augmentation-syste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em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5" descr="Template7">
            <a:extLst>
              <a:ext uri="{FF2B5EF4-FFF2-40B4-BE49-F238E27FC236}">
                <a16:creationId xmlns:a16="http://schemas.microsoft.com/office/drawing/2014/main" id="{E55F99AA-9BA6-4D41-A49C-5B31158E9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4" y="623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D33F6126-56BA-4CD1-B37C-589EE4C81D14}"/>
              </a:ext>
            </a:extLst>
          </p:cNvPr>
          <p:cNvSpPr>
            <a:spLocks noGrp="1" noChangeArrowheads="1"/>
          </p:cNvSpPr>
          <p:nvPr>
            <p:ph type="ctrTitle"/>
          </p:nvPr>
        </p:nvSpPr>
        <p:spPr bwMode="auto">
          <a:xfrm>
            <a:off x="496888" y="830263"/>
            <a:ext cx="51689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4000" dirty="0">
                <a:solidFill>
                  <a:srgbClr val="000066"/>
                </a:solidFill>
              </a:rPr>
              <a:t>Global SBAS Status  </a:t>
            </a:r>
          </a:p>
        </p:txBody>
      </p:sp>
      <p:sp>
        <p:nvSpPr>
          <p:cNvPr id="4100" name="Text Box 7">
            <a:extLst>
              <a:ext uri="{FF2B5EF4-FFF2-40B4-BE49-F238E27FC236}">
                <a16:creationId xmlns:a16="http://schemas.microsoft.com/office/drawing/2014/main" id="{738589E3-F5DA-485C-A5F6-FC04308F2913}"/>
              </a:ext>
            </a:extLst>
          </p:cNvPr>
          <p:cNvSpPr txBox="1">
            <a:spLocks noChangeArrowheads="1"/>
          </p:cNvSpPr>
          <p:nvPr/>
        </p:nvSpPr>
        <p:spPr bwMode="auto">
          <a:xfrm>
            <a:off x="547688" y="4459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dirty="0"/>
          </a:p>
        </p:txBody>
      </p:sp>
      <p:sp>
        <p:nvSpPr>
          <p:cNvPr id="4101" name="Text Box 8">
            <a:extLst>
              <a:ext uri="{FF2B5EF4-FFF2-40B4-BE49-F238E27FC236}">
                <a16:creationId xmlns:a16="http://schemas.microsoft.com/office/drawing/2014/main" id="{2C6776ED-91A4-4386-9B26-E873F2F3854D}"/>
              </a:ext>
            </a:extLst>
          </p:cNvPr>
          <p:cNvSpPr txBox="1">
            <a:spLocks noChangeArrowheads="1"/>
          </p:cNvSpPr>
          <p:nvPr/>
        </p:nvSpPr>
        <p:spPr bwMode="auto">
          <a:xfrm>
            <a:off x="412750" y="3321050"/>
            <a:ext cx="59229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15000"/>
              </a:spcBef>
            </a:pPr>
            <a:r>
              <a:rPr lang="en-US" altLang="en-US" sz="1800" dirty="0">
                <a:solidFill>
                  <a:schemeClr val="bg1"/>
                </a:solidFill>
              </a:rPr>
              <a:t>Satellite Based Augmentation System (SBAS) Interoperability Working Group (IWG) </a:t>
            </a:r>
          </a:p>
          <a:p>
            <a:pPr eaLnBrk="1" hangingPunct="1">
              <a:spcBef>
                <a:spcPct val="15000"/>
              </a:spcBef>
            </a:pPr>
            <a:r>
              <a:rPr lang="en-US" altLang="en-US" sz="1800" dirty="0" smtClean="0">
                <a:solidFill>
                  <a:schemeClr val="bg1"/>
                </a:solidFill>
              </a:rPr>
              <a:t>November </a:t>
            </a:r>
            <a:r>
              <a:rPr lang="en-US" altLang="en-US" sz="1800" dirty="0">
                <a:solidFill>
                  <a:schemeClr val="bg1"/>
                </a:solidFill>
              </a:rPr>
              <a:t>2021</a:t>
            </a:r>
          </a:p>
          <a:p>
            <a:pPr eaLnBrk="1" hangingPunct="1">
              <a:spcBef>
                <a:spcPct val="15000"/>
              </a:spcBef>
            </a:pPr>
            <a:endParaRPr lang="en-US" altLang="en-US" sz="1800" dirty="0">
              <a:solidFill>
                <a:schemeClr val="bg1"/>
              </a:solidFill>
            </a:endParaRPr>
          </a:p>
        </p:txBody>
      </p:sp>
      <p:pic>
        <p:nvPicPr>
          <p:cNvPr id="4102" name="Picture 2062">
            <a:extLst>
              <a:ext uri="{FF2B5EF4-FFF2-40B4-BE49-F238E27FC236}">
                <a16:creationId xmlns:a16="http://schemas.microsoft.com/office/drawing/2014/main" id="{5BFF1455-2A50-448C-B5C9-8AB7D5372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968" y="5151438"/>
            <a:ext cx="1389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Japan Ministry of LIT.gif">
            <a:extLst>
              <a:ext uri="{FF2B5EF4-FFF2-40B4-BE49-F238E27FC236}">
                <a16:creationId xmlns:a16="http://schemas.microsoft.com/office/drawing/2014/main" id="{32BD8299-88B5-4C93-9966-76864AF20F74}"/>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7084" r="6802"/>
          <a:stretch/>
        </p:blipFill>
        <p:spPr bwMode="auto">
          <a:xfrm>
            <a:off x="7438623" y="5013755"/>
            <a:ext cx="52171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2" descr="FAA_logo">
            <a:extLst>
              <a:ext uri="{FF2B5EF4-FFF2-40B4-BE49-F238E27FC236}">
                <a16:creationId xmlns:a16="http://schemas.microsoft.com/office/drawing/2014/main" id="{900C9435-BC17-41A4-A8E5-439B77F093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19" y="4950844"/>
            <a:ext cx="8207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065">
            <a:extLst>
              <a:ext uri="{FF2B5EF4-FFF2-40B4-BE49-F238E27FC236}">
                <a16:creationId xmlns:a16="http://schemas.microsoft.com/office/drawing/2014/main" id="{46D9EC99-43C4-4293-A7E2-B189DB08A8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2294" y="4968875"/>
            <a:ext cx="68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2">
            <a:extLst>
              <a:ext uri="{FF2B5EF4-FFF2-40B4-BE49-F238E27FC236}">
                <a16:creationId xmlns:a16="http://schemas.microsoft.com/office/drawing/2014/main" id="{38200051-2BE8-4298-91BF-F5297301B0F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073" r="4768"/>
          <a:stretch/>
        </p:blipFill>
        <p:spPr bwMode="auto">
          <a:xfrm>
            <a:off x="5936323" y="5013755"/>
            <a:ext cx="145294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3">
            <a:extLst>
              <a:ext uri="{FF2B5EF4-FFF2-40B4-BE49-F238E27FC236}">
                <a16:creationId xmlns:a16="http://schemas.microsoft.com/office/drawing/2014/main" id="{91715CEE-AD3F-4583-9E0D-F4297DBA84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4493" y="5014913"/>
            <a:ext cx="809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3">
            <a:extLst>
              <a:ext uri="{FF2B5EF4-FFF2-40B4-BE49-F238E27FC236}">
                <a16:creationId xmlns:a16="http://schemas.microsoft.com/office/drawing/2014/main" id="{BED50F2E-50C2-459D-BB24-82CD48538B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576" r="7269"/>
          <a:stretch>
            <a:fillRect/>
          </a:stretch>
        </p:blipFill>
        <p:spPr bwMode="auto">
          <a:xfrm>
            <a:off x="3821965" y="5013755"/>
            <a:ext cx="12906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008768" y="5013755"/>
            <a:ext cx="1050482" cy="731520"/>
          </a:xfrm>
          <a:prstGeom prst="rect">
            <a:avLst/>
          </a:prstGeom>
        </p:spPr>
      </p:pic>
      <p:pic>
        <p:nvPicPr>
          <p:cNvPr id="4" name="Picture 3">
            <a:extLst>
              <a:ext uri="{FF2B5EF4-FFF2-40B4-BE49-F238E27FC236}">
                <a16:creationId xmlns:a16="http://schemas.microsoft.com/office/drawing/2014/main" id="{07ADFF9F-CA6F-412C-B7A5-95C5F54EAB7F}"/>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298421" y="5002556"/>
            <a:ext cx="783764" cy="783764"/>
          </a:xfrm>
          <a:prstGeom prst="rect">
            <a:avLst/>
          </a:prstGeom>
        </p:spPr>
      </p:pic>
      <p:pic>
        <p:nvPicPr>
          <p:cNvPr id="6" name="Picture 5">
            <a:extLst>
              <a:ext uri="{FF2B5EF4-FFF2-40B4-BE49-F238E27FC236}">
                <a16:creationId xmlns:a16="http://schemas.microsoft.com/office/drawing/2014/main" id="{8CF41ACF-5012-4DFC-ABAE-DABC5D067DF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38622" y="5782926"/>
            <a:ext cx="1609657" cy="4247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349BA3C-BA6E-43F1-890F-A936DE2EF17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SBAS Equipment </a:t>
            </a:r>
            <a:br>
              <a:rPr lang="en-US" altLang="en-US" dirty="0"/>
            </a:br>
            <a:r>
              <a:rPr lang="en-US" altLang="en-US" dirty="0"/>
              <a:t>Considerations</a:t>
            </a:r>
          </a:p>
        </p:txBody>
      </p:sp>
      <p:sp>
        <p:nvSpPr>
          <p:cNvPr id="19459" name="Content Placeholder 2">
            <a:extLst>
              <a:ext uri="{FF2B5EF4-FFF2-40B4-BE49-F238E27FC236}">
                <a16:creationId xmlns:a16="http://schemas.microsoft.com/office/drawing/2014/main" id="{6428DBFC-CB98-4849-8233-6BFF3FB4B48F}"/>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200" dirty="0"/>
              <a:t>SBAS Satellite Tracking</a:t>
            </a:r>
          </a:p>
          <a:p>
            <a:pPr lvl="1"/>
            <a:r>
              <a:rPr lang="en-US" altLang="en-US" sz="1800" dirty="0"/>
              <a:t>Legacy DO-229D compliant equipment can only use SBAS satellites from the lower 19 codes.</a:t>
            </a:r>
          </a:p>
          <a:p>
            <a:pPr lvl="1"/>
            <a:r>
              <a:rPr lang="en-US" altLang="en-US" sz="1800" dirty="0"/>
              <a:t>Require DO-229E equipment to track all SBAS satellite codes</a:t>
            </a:r>
          </a:p>
          <a:p>
            <a:pPr lvl="1"/>
            <a:endParaRPr lang="en-US" altLang="en-US" dirty="0"/>
          </a:p>
          <a:p>
            <a:r>
              <a:rPr lang="en-US" altLang="en-US" sz="2200" dirty="0"/>
              <a:t>Intended use</a:t>
            </a:r>
          </a:p>
          <a:p>
            <a:pPr lvl="1"/>
            <a:r>
              <a:rPr lang="en-US" altLang="en-US" sz="1800" dirty="0"/>
              <a:t>To support </a:t>
            </a:r>
            <a:r>
              <a:rPr lang="en-US" altLang="en-US" sz="1800" dirty="0" smtClean="0"/>
              <a:t>RNP </a:t>
            </a:r>
            <a:r>
              <a:rPr lang="en-US" altLang="en-US" sz="1800" dirty="0"/>
              <a:t>approach (including </a:t>
            </a:r>
            <a:r>
              <a:rPr lang="en-US" altLang="en-US" sz="1800" dirty="0" smtClean="0"/>
              <a:t>LPV and Category-I </a:t>
            </a:r>
            <a:r>
              <a:rPr lang="en-US" altLang="en-US" sz="1800" dirty="0"/>
              <a:t>minima), need</a:t>
            </a:r>
          </a:p>
          <a:p>
            <a:pPr lvl="2"/>
            <a:r>
              <a:rPr lang="en-US" altLang="en-US" sz="1600" dirty="0"/>
              <a:t>Class Beta-3 or Class Delta-4 receiver with aircraft integration to support LPV</a:t>
            </a:r>
          </a:p>
          <a:p>
            <a:pPr lvl="2"/>
            <a:r>
              <a:rPr lang="en-US" altLang="en-US" sz="1600" dirty="0"/>
              <a:t>Class Gamma-3 standalone navigator</a:t>
            </a:r>
          </a:p>
          <a:p>
            <a:pPr lvl="2"/>
            <a:endParaRPr lang="en-US" altLang="en-US" dirty="0"/>
          </a:p>
          <a:p>
            <a:pPr lvl="1"/>
            <a:endParaRPr lang="en-US" altLang="en-US" dirty="0"/>
          </a:p>
        </p:txBody>
      </p:sp>
      <p:sp>
        <p:nvSpPr>
          <p:cNvPr id="19460" name="TextBox 5">
            <a:extLst>
              <a:ext uri="{FF2B5EF4-FFF2-40B4-BE49-F238E27FC236}">
                <a16:creationId xmlns:a16="http://schemas.microsoft.com/office/drawing/2014/main" id="{94D294A5-73EC-4C0E-9A26-19334A0E21E2}"/>
              </a:ext>
            </a:extLst>
          </p:cNvPr>
          <p:cNvSpPr txBox="1">
            <a:spLocks noChangeArrowheads="1"/>
          </p:cNvSpPr>
          <p:nvPr/>
        </p:nvSpPr>
        <p:spPr bwMode="auto">
          <a:xfrm>
            <a:off x="8559209" y="6491288"/>
            <a:ext cx="5705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600" b="1" dirty="0">
                <a:solidFill>
                  <a:schemeClr val="bg1"/>
                </a:solidFill>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30CE7FF0-02ED-4436-A312-B1044D4141FF}"/>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600" b="1" dirty="0">
                <a:solidFill>
                  <a:schemeClr val="bg1"/>
                </a:solidFill>
              </a:rPr>
              <a:t>11</a:t>
            </a:r>
          </a:p>
        </p:txBody>
      </p:sp>
      <p:sp>
        <p:nvSpPr>
          <p:cNvPr id="6" name="Rounded Rectangle 5">
            <a:extLst>
              <a:ext uri="{FF2B5EF4-FFF2-40B4-BE49-F238E27FC236}">
                <a16:creationId xmlns:a16="http://schemas.microsoft.com/office/drawing/2014/main" id="{5CA102EB-E87B-4C65-AF85-18F4B56EA7DA}"/>
              </a:ext>
            </a:extLst>
          </p:cNvPr>
          <p:cNvSpPr/>
          <p:nvPr/>
        </p:nvSpPr>
        <p:spPr>
          <a:xfrm>
            <a:off x="581891" y="441325"/>
            <a:ext cx="8358909" cy="46196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3200" b="1" dirty="0">
                <a:solidFill>
                  <a:srgbClr val="800000"/>
                </a:solidFill>
                <a:latin typeface="+mj-lt"/>
                <a:ea typeface="+mj-ea"/>
                <a:cs typeface="+mj-cs"/>
              </a:rPr>
              <a:t>SBAS Equipped Aircraft</a:t>
            </a:r>
            <a:endParaRPr lang="en-US" sz="3200" b="1" dirty="0">
              <a:solidFill>
                <a:srgbClr val="800000"/>
              </a:solidFill>
              <a:latin typeface="+mj-lt"/>
              <a:ea typeface="+mj-ea"/>
              <a:cs typeface="+mj-cs"/>
            </a:endParaRPr>
          </a:p>
        </p:txBody>
      </p:sp>
      <p:pic>
        <p:nvPicPr>
          <p:cNvPr id="73730" name="Picture 2" descr="C:\Users\joseph ctr dennis\AppData\Local\Microsoft\Windows\Temporary Internet Files\Content.IE5\5KUKCQPR\World_map_between_2003_and_2005[1].png">
            <a:extLst>
              <a:ext uri="{FF2B5EF4-FFF2-40B4-BE49-F238E27FC236}">
                <a16:creationId xmlns:a16="http://schemas.microsoft.com/office/drawing/2014/main" id="{0FA8B249-0848-4C23-9606-4E0A616F40DD}"/>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2799" b="3585"/>
          <a:stretch/>
        </p:blipFill>
        <p:spPr bwMode="auto">
          <a:xfrm>
            <a:off x="371348" y="1169900"/>
            <a:ext cx="8513773" cy="4192444"/>
          </a:xfrm>
          <a:prstGeom prst="roundRect">
            <a:avLst/>
          </a:prstGeom>
          <a:noFill/>
          <a:extLst>
            <a:ext uri="{909E8E84-426E-40DD-AFC4-6F175D3DCCD1}">
              <a14:hiddenFill xmlns:a14="http://schemas.microsoft.com/office/drawing/2010/main">
                <a:solidFill>
                  <a:srgbClr val="FFFFFF"/>
                </a:solidFill>
              </a14:hiddenFill>
            </a:ext>
          </a:extLst>
        </p:spPr>
      </p:pic>
      <p:sp>
        <p:nvSpPr>
          <p:cNvPr id="20485" name="TextBox 2">
            <a:extLst>
              <a:ext uri="{FF2B5EF4-FFF2-40B4-BE49-F238E27FC236}">
                <a16:creationId xmlns:a16="http://schemas.microsoft.com/office/drawing/2014/main" id="{91B92027-9A05-4C60-9F7D-0D4AD03C2F8D}"/>
              </a:ext>
            </a:extLst>
          </p:cNvPr>
          <p:cNvSpPr txBox="1">
            <a:spLocks noChangeArrowheads="1"/>
          </p:cNvSpPr>
          <p:nvPr/>
        </p:nvSpPr>
        <p:spPr bwMode="auto">
          <a:xfrm>
            <a:off x="962363" y="2207018"/>
            <a:ext cx="88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chemeClr val="bg1"/>
                </a:solidFill>
              </a:rPr>
              <a:t>96,150</a:t>
            </a:r>
          </a:p>
        </p:txBody>
      </p:sp>
      <p:sp>
        <p:nvSpPr>
          <p:cNvPr id="5" name="Oval 4">
            <a:extLst>
              <a:ext uri="{FF2B5EF4-FFF2-40B4-BE49-F238E27FC236}">
                <a16:creationId xmlns:a16="http://schemas.microsoft.com/office/drawing/2014/main" id="{461CA57C-BEB9-4CB4-880D-12932A1B9F27}"/>
              </a:ext>
            </a:extLst>
          </p:cNvPr>
          <p:cNvSpPr/>
          <p:nvPr/>
        </p:nvSpPr>
        <p:spPr>
          <a:xfrm>
            <a:off x="3970675" y="1822843"/>
            <a:ext cx="501650" cy="522287"/>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600" b="1" dirty="0"/>
              <a:t>982</a:t>
            </a:r>
          </a:p>
        </p:txBody>
      </p:sp>
      <p:sp>
        <p:nvSpPr>
          <p:cNvPr id="23" name="Oval 22">
            <a:extLst>
              <a:ext uri="{FF2B5EF4-FFF2-40B4-BE49-F238E27FC236}">
                <a16:creationId xmlns:a16="http://schemas.microsoft.com/office/drawing/2014/main" id="{E00ABA69-B4A2-41AE-B5B2-0DA361393C57}"/>
              </a:ext>
            </a:extLst>
          </p:cNvPr>
          <p:cNvSpPr/>
          <p:nvPr/>
        </p:nvSpPr>
        <p:spPr>
          <a:xfrm>
            <a:off x="7675900" y="2213368"/>
            <a:ext cx="546100" cy="5461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600" b="1" dirty="0"/>
              <a:t>140</a:t>
            </a:r>
          </a:p>
        </p:txBody>
      </p:sp>
      <p:cxnSp>
        <p:nvCxnSpPr>
          <p:cNvPr id="24" name="Straight Arrow Connector 23">
            <a:extLst>
              <a:ext uri="{FF2B5EF4-FFF2-40B4-BE49-F238E27FC236}">
                <a16:creationId xmlns:a16="http://schemas.microsoft.com/office/drawing/2014/main" id="{61050FF8-6CA5-44C2-B4EC-F003EAA223E7}"/>
              </a:ext>
            </a:extLst>
          </p:cNvPr>
          <p:cNvCxnSpPr>
            <a:stCxn id="23" idx="2"/>
          </p:cNvCxnSpPr>
          <p:nvPr/>
        </p:nvCxnSpPr>
        <p:spPr>
          <a:xfrm flipH="1" flipV="1">
            <a:off x="7428250" y="2484830"/>
            <a:ext cx="24765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45ABE7E-BE6F-4127-A2DC-750BB4AD7E7B}"/>
              </a:ext>
            </a:extLst>
          </p:cNvPr>
          <p:cNvSpPr/>
          <p:nvPr/>
        </p:nvSpPr>
        <p:spPr>
          <a:xfrm>
            <a:off x="975702" y="2115193"/>
            <a:ext cx="1040937" cy="546100"/>
          </a:xfrm>
          <a:prstGeom prst="ellipse">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600" b="1" dirty="0" smtClean="0"/>
              <a:t>148,054</a:t>
            </a:r>
            <a:endParaRPr lang="en-US" sz="1600" b="1" dirty="0"/>
          </a:p>
        </p:txBody>
      </p:sp>
      <p:pic>
        <p:nvPicPr>
          <p:cNvPr id="20492" name="Picture 3">
            <a:extLst>
              <a:ext uri="{FF2B5EF4-FFF2-40B4-BE49-F238E27FC236}">
                <a16:creationId xmlns:a16="http://schemas.microsoft.com/office/drawing/2014/main" id="{A4C62D09-612E-4E2A-9B2F-0BFEF9AEAF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163" y="3251593"/>
            <a:ext cx="12303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7">
            <a:extLst>
              <a:ext uri="{FF2B5EF4-FFF2-40B4-BE49-F238E27FC236}">
                <a16:creationId xmlns:a16="http://schemas.microsoft.com/office/drawing/2014/main" id="{98E6A91F-7AAA-43E1-B3C1-8B266C774F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475" y="4405705"/>
            <a:ext cx="141128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8">
            <a:extLst>
              <a:ext uri="{FF2B5EF4-FFF2-40B4-BE49-F238E27FC236}">
                <a16:creationId xmlns:a16="http://schemas.microsoft.com/office/drawing/2014/main" id="{17D18928-739A-4A1D-BCE0-9922337456A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95763" y="5248668"/>
            <a:ext cx="12096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0">
            <a:extLst>
              <a:ext uri="{FF2B5EF4-FFF2-40B4-BE49-F238E27FC236}">
                <a16:creationId xmlns:a16="http://schemas.microsoft.com/office/drawing/2014/main" id="{3A0F0964-A31F-48B2-8070-C84672F4304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35232" y="4682639"/>
            <a:ext cx="2372535" cy="113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2">
            <a:extLst>
              <a:ext uri="{FF2B5EF4-FFF2-40B4-BE49-F238E27FC236}">
                <a16:creationId xmlns:a16="http://schemas.microsoft.com/office/drawing/2014/main" id="{2C7253A4-395D-439C-B2A0-479E18F22B7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82113" y="878280"/>
            <a:ext cx="263683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4" descr="NAC">
            <a:extLst>
              <a:ext uri="{FF2B5EF4-FFF2-40B4-BE49-F238E27FC236}">
                <a16:creationId xmlns:a16="http://schemas.microsoft.com/office/drawing/2014/main" id="{EEC1C814-AA12-4867-9573-9D2E9F2289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9624" b="17247"/>
          <a:stretch>
            <a:fillRect/>
          </a:stretch>
        </p:blipFill>
        <p:spPr bwMode="auto">
          <a:xfrm>
            <a:off x="4461783" y="4973304"/>
            <a:ext cx="15017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CA65C77-9B6D-4A21-8EC0-692F894EA0E6}"/>
              </a:ext>
            </a:extLst>
          </p:cNvPr>
          <p:cNvPicPr>
            <a:picLocks noChangeAspect="1"/>
          </p:cNvPicPr>
          <p:nvPr/>
        </p:nvPicPr>
        <p:blipFill rotWithShape="1">
          <a:blip r:embed="rId10">
            <a:extLst>
              <a:ext uri="{28A0092B-C50C-407E-A947-70E740481C1C}">
                <a14:useLocalDpi xmlns:a14="http://schemas.microsoft.com/office/drawing/2010/main" val="0"/>
              </a:ext>
            </a:extLst>
          </a:blip>
          <a:srcRect t="15933" b="20769"/>
          <a:stretch/>
        </p:blipFill>
        <p:spPr>
          <a:xfrm>
            <a:off x="6063820" y="5068385"/>
            <a:ext cx="1836711" cy="651044"/>
          </a:xfrm>
          <a:prstGeom prst="roundRect">
            <a:avLst>
              <a:gd name="adj" fmla="val 50000"/>
            </a:avLst>
          </a:prstGeom>
        </p:spPr>
      </p:pic>
      <p:sp>
        <p:nvSpPr>
          <p:cNvPr id="3" name="TextBox 2"/>
          <p:cNvSpPr txBox="1"/>
          <p:nvPr/>
        </p:nvSpPr>
        <p:spPr>
          <a:xfrm>
            <a:off x="3035232" y="5790996"/>
            <a:ext cx="3748972" cy="923330"/>
          </a:xfrm>
          <a:prstGeom prst="rect">
            <a:avLst/>
          </a:prstGeom>
          <a:noFill/>
        </p:spPr>
        <p:txBody>
          <a:bodyPr wrap="square" rtlCol="0">
            <a:spAutoFit/>
          </a:bodyPr>
          <a:lstStyle/>
          <a:p>
            <a:r>
              <a:rPr lang="en-US" sz="1800" dirty="0"/>
              <a:t>Optional LPV capability expected or under study for Airbus family, Boeing 737/777/787 and ATR-600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8961051-33FC-4574-98F0-CD8CE587CACA}"/>
              </a:ext>
            </a:extLst>
          </p:cNvPr>
          <p:cNvSpPr>
            <a:spLocks noGrp="1" noChangeArrowheads="1"/>
          </p:cNvSpPr>
          <p:nvPr>
            <p:ph type="title" idx="4294967295"/>
          </p:nvPr>
        </p:nvSpPr>
        <p:spPr bwMode="auto">
          <a:xfrm>
            <a:off x="985652" y="344488"/>
            <a:ext cx="747254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Key SBAS Benefits </a:t>
            </a:r>
            <a:br>
              <a:rPr lang="en-US" altLang="en-US" dirty="0"/>
            </a:br>
            <a:r>
              <a:rPr lang="en-US" altLang="en-US" dirty="0"/>
              <a:t>– Air Navigation Service Providers</a:t>
            </a:r>
          </a:p>
        </p:txBody>
      </p:sp>
      <p:sp>
        <p:nvSpPr>
          <p:cNvPr id="22531" name="Content Placeholder 2">
            <a:extLst>
              <a:ext uri="{FF2B5EF4-FFF2-40B4-BE49-F238E27FC236}">
                <a16:creationId xmlns:a16="http://schemas.microsoft.com/office/drawing/2014/main" id="{CA325766-D3AB-4465-8CDB-1C7F36FA77ED}"/>
              </a:ext>
            </a:extLst>
          </p:cNvPr>
          <p:cNvSpPr>
            <a:spLocks noGrp="1" noChangeArrowheads="1"/>
          </p:cNvSpPr>
          <p:nvPr>
            <p:ph idx="4294967295"/>
          </p:nvPr>
        </p:nvSpPr>
        <p:spPr bwMode="auto">
          <a:xfrm>
            <a:off x="320675" y="1627188"/>
            <a:ext cx="8491538" cy="5011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pPr>
            <a:r>
              <a:rPr lang="en-US" altLang="en-US" sz="2200" dirty="0"/>
              <a:t>SBAS is a regional navigation service</a:t>
            </a:r>
          </a:p>
          <a:p>
            <a:pPr eaLnBrk="1" hangingPunct="1">
              <a:spcBef>
                <a:spcPts val="600"/>
              </a:spcBef>
            </a:pPr>
            <a:r>
              <a:rPr lang="en-US" altLang="en-US" sz="2200" dirty="0"/>
              <a:t>SBAS service does not require the installation or maintenance of ground-based navigation aids or landing systems</a:t>
            </a:r>
          </a:p>
          <a:p>
            <a:pPr lvl="1" eaLnBrk="1" hangingPunct="1">
              <a:spcBef>
                <a:spcPts val="1200"/>
              </a:spcBef>
            </a:pPr>
            <a:r>
              <a:rPr lang="en-US" altLang="en-US" sz="1800" dirty="0"/>
              <a:t>Opportunity to rationalize existing systems or expand where there are no current systems</a:t>
            </a:r>
          </a:p>
          <a:p>
            <a:pPr eaLnBrk="1" hangingPunct="1">
              <a:spcBef>
                <a:spcPts val="1200"/>
              </a:spcBef>
            </a:pPr>
            <a:r>
              <a:rPr lang="en-US" altLang="en-US" sz="2200" dirty="0"/>
              <a:t>SBAS guidance requires no airport “critical and sensitive areas” and has the potential to support new or advanced procedures</a:t>
            </a:r>
          </a:p>
          <a:p>
            <a:pPr lvl="1" eaLnBrk="1" hangingPunct="1">
              <a:spcBef>
                <a:spcPts val="1200"/>
              </a:spcBef>
            </a:pPr>
            <a:r>
              <a:rPr lang="en-US" altLang="en-US" sz="1800" dirty="0"/>
              <a:t>Approaches to runways unable to site or install an Instrument Landing System (ILS)</a:t>
            </a:r>
          </a:p>
          <a:p>
            <a:pPr lvl="1" eaLnBrk="1" hangingPunct="1">
              <a:spcBef>
                <a:spcPts val="1200"/>
              </a:spcBef>
            </a:pPr>
            <a:r>
              <a:rPr lang="en-US" altLang="en-US" sz="1800" dirty="0"/>
              <a:t>RNP to xLS transitions</a:t>
            </a:r>
          </a:p>
          <a:p>
            <a:pPr lvl="1" eaLnBrk="1" hangingPunct="1">
              <a:spcBef>
                <a:spcPts val="1200"/>
              </a:spcBef>
            </a:pPr>
            <a:r>
              <a:rPr lang="en-US" altLang="en-US" sz="1800" dirty="0"/>
              <a:t>Noise and/or fuel reducing approach paths</a:t>
            </a:r>
          </a:p>
          <a:p>
            <a:pPr eaLnBrk="1" hangingPunct="1"/>
            <a:endParaRPr lang="en-US" altLang="en-US" dirty="0"/>
          </a:p>
          <a:p>
            <a:pPr eaLnBrk="1" hangingPunct="1"/>
            <a:endParaRPr lang="en-US" altLang="en-US" dirty="0"/>
          </a:p>
        </p:txBody>
      </p:sp>
      <p:sp>
        <p:nvSpPr>
          <p:cNvPr id="22532" name="TextBox 3">
            <a:extLst>
              <a:ext uri="{FF2B5EF4-FFF2-40B4-BE49-F238E27FC236}">
                <a16:creationId xmlns:a16="http://schemas.microsoft.com/office/drawing/2014/main" id="{8A1F3F2D-BD68-4E04-8391-B08CDA798549}"/>
              </a:ext>
            </a:extLst>
          </p:cNvPr>
          <p:cNvSpPr txBox="1">
            <a:spLocks noChangeArrowheads="1"/>
          </p:cNvSpPr>
          <p:nvPr/>
        </p:nvSpPr>
        <p:spPr bwMode="auto">
          <a:xfrm>
            <a:off x="8669338" y="6469063"/>
            <a:ext cx="419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600" b="1" dirty="0">
                <a:solidFill>
                  <a:schemeClr val="bg1"/>
                </a:solidFill>
              </a:rPr>
              <a:t>12</a:t>
            </a:r>
          </a:p>
        </p:txBody>
      </p:sp>
      <p:sp>
        <p:nvSpPr>
          <p:cNvPr id="22533" name="TextBox 1">
            <a:extLst>
              <a:ext uri="{FF2B5EF4-FFF2-40B4-BE49-F238E27FC236}">
                <a16:creationId xmlns:a16="http://schemas.microsoft.com/office/drawing/2014/main" id="{70943670-B613-4AD3-9016-0C0E8DE3FE55}"/>
              </a:ext>
            </a:extLst>
          </p:cNvPr>
          <p:cNvSpPr txBox="1">
            <a:spLocks noChangeArrowheads="1"/>
          </p:cNvSpPr>
          <p:nvPr/>
        </p:nvSpPr>
        <p:spPr bwMode="auto">
          <a:xfrm>
            <a:off x="2601913" y="5948363"/>
            <a:ext cx="4137025"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dirty="0"/>
              <a:t>ANSPs recognize the potential and are expanding SBAS offerings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7" name="Rectangle: Rounded Corners 23576">
            <a:extLst>
              <a:ext uri="{FF2B5EF4-FFF2-40B4-BE49-F238E27FC236}">
                <a16:creationId xmlns:a16="http://schemas.microsoft.com/office/drawing/2014/main" id="{01E23FCC-D6C2-4608-9583-F8B9CD80A995}"/>
              </a:ext>
            </a:extLst>
          </p:cNvPr>
          <p:cNvSpPr/>
          <p:nvPr/>
        </p:nvSpPr>
        <p:spPr>
          <a:xfrm>
            <a:off x="7314742" y="816420"/>
            <a:ext cx="1756994" cy="914400"/>
          </a:xfrm>
          <a:prstGeom prst="round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54" name="TextBox 5">
            <a:extLst>
              <a:ext uri="{FF2B5EF4-FFF2-40B4-BE49-F238E27FC236}">
                <a16:creationId xmlns:a16="http://schemas.microsoft.com/office/drawing/2014/main" id="{3E03FF96-834E-4E16-95CB-B59AE8C104D8}"/>
              </a:ext>
            </a:extLst>
          </p:cNvPr>
          <p:cNvSpPr txBox="1">
            <a:spLocks noChangeArrowheads="1"/>
          </p:cNvSpPr>
          <p:nvPr/>
        </p:nvSpPr>
        <p:spPr bwMode="auto">
          <a:xfrm>
            <a:off x="8571795" y="6491288"/>
            <a:ext cx="550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600" b="1" dirty="0">
                <a:solidFill>
                  <a:schemeClr val="bg1"/>
                </a:solidFill>
              </a:rPr>
              <a:t>13</a:t>
            </a:r>
          </a:p>
        </p:txBody>
      </p:sp>
      <p:sp>
        <p:nvSpPr>
          <p:cNvPr id="6" name="Rounded Rectangle 5">
            <a:extLst>
              <a:ext uri="{FF2B5EF4-FFF2-40B4-BE49-F238E27FC236}">
                <a16:creationId xmlns:a16="http://schemas.microsoft.com/office/drawing/2014/main" id="{A37FF6A1-85E5-45E1-BC1F-2927F39BF184}"/>
              </a:ext>
            </a:extLst>
          </p:cNvPr>
          <p:cNvSpPr/>
          <p:nvPr/>
        </p:nvSpPr>
        <p:spPr>
          <a:xfrm>
            <a:off x="1952625" y="103188"/>
            <a:ext cx="6096000" cy="91440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3200" b="1" dirty="0">
                <a:solidFill>
                  <a:srgbClr val="800000"/>
                </a:solidFill>
                <a:latin typeface="+mj-lt"/>
                <a:ea typeface="+mj-ea"/>
                <a:cs typeface="+mj-cs"/>
              </a:rPr>
              <a:t>Published SBAS Procedures</a:t>
            </a:r>
            <a:endParaRPr lang="en-US" sz="3200" b="1" dirty="0">
              <a:solidFill>
                <a:srgbClr val="800000"/>
              </a:solidFill>
              <a:latin typeface="+mj-lt"/>
              <a:ea typeface="+mj-ea"/>
              <a:cs typeface="+mj-cs"/>
            </a:endParaRPr>
          </a:p>
        </p:txBody>
      </p:sp>
      <p:pic>
        <p:nvPicPr>
          <p:cNvPr id="73730" name="Picture 2" descr="C:\Users\joseph ctr dennis\AppData\Local\Microsoft\Windows\Temporary Internet Files\Content.IE5\5KUKCQPR\World_map_between_2003_and_2005[1].png">
            <a:extLst>
              <a:ext uri="{FF2B5EF4-FFF2-40B4-BE49-F238E27FC236}">
                <a16:creationId xmlns:a16="http://schemas.microsoft.com/office/drawing/2014/main" id="{76238035-462B-4639-BEA6-58E4323DD51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05216" y="2074463"/>
            <a:ext cx="7710987" cy="3828077"/>
          </a:xfrm>
          <a:prstGeom prst="round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1CAB2EAD-6AB6-4CB6-A1FD-4499E6AC2E44}"/>
              </a:ext>
            </a:extLst>
          </p:cNvPr>
          <p:cNvGraphicFramePr>
            <a:graphicFrameLocks noGrp="1"/>
          </p:cNvGraphicFramePr>
          <p:nvPr>
            <p:extLst>
              <p:ext uri="{D42A27DB-BD31-4B8C-83A1-F6EECF244321}">
                <p14:modId xmlns:p14="http://schemas.microsoft.com/office/powerpoint/2010/main" val="4212693976"/>
              </p:ext>
            </p:extLst>
          </p:nvPr>
        </p:nvGraphicFramePr>
        <p:xfrm>
          <a:off x="122782" y="4216120"/>
          <a:ext cx="1848253" cy="1250702"/>
        </p:xfrm>
        <a:graphic>
          <a:graphicData uri="http://schemas.openxmlformats.org/drawingml/2006/table">
            <a:tbl>
              <a:tblPr firstRow="1" bandRow="1">
                <a:tableStyleId>{5C22544A-7EE6-4342-B048-85BDC9FD1C3A}</a:tableStyleId>
              </a:tblPr>
              <a:tblGrid>
                <a:gridCol w="967307">
                  <a:extLst>
                    <a:ext uri="{9D8B030D-6E8A-4147-A177-3AD203B41FA5}">
                      <a16:colId xmlns:a16="http://schemas.microsoft.com/office/drawing/2014/main" val="20000"/>
                    </a:ext>
                  </a:extLst>
                </a:gridCol>
                <a:gridCol w="880946">
                  <a:extLst>
                    <a:ext uri="{9D8B030D-6E8A-4147-A177-3AD203B41FA5}">
                      <a16:colId xmlns:a16="http://schemas.microsoft.com/office/drawing/2014/main" val="20001"/>
                    </a:ext>
                  </a:extLst>
                </a:gridCol>
              </a:tblGrid>
              <a:tr h="244647">
                <a:tc>
                  <a:txBody>
                    <a:bodyPr/>
                    <a:lstStyle/>
                    <a:p>
                      <a:r>
                        <a:rPr lang="en-US" sz="1600" b="1" dirty="0">
                          <a:solidFill>
                            <a:schemeClr val="bg1"/>
                          </a:solidFill>
                        </a:rPr>
                        <a:t>WAAS</a:t>
                      </a:r>
                    </a:p>
                  </a:txBody>
                  <a:tcPr marL="91520" marR="91520"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r>
                        <a:rPr lang="en-US" sz="1600" b="1" dirty="0">
                          <a:solidFill>
                            <a:schemeClr val="bg1"/>
                          </a:solidFill>
                        </a:rPr>
                        <a:t>2003</a:t>
                      </a:r>
                    </a:p>
                  </a:txBody>
                  <a:tcPr marL="91520" marR="91520"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0000"/>
                  </a:ext>
                </a:extLst>
              </a:tr>
              <a:tr h="305110">
                <a:tc>
                  <a:txBody>
                    <a:bodyPr/>
                    <a:lstStyle/>
                    <a:p>
                      <a:r>
                        <a:rPr lang="en-US" sz="1400" b="1" dirty="0"/>
                        <a:t>Cat-I</a:t>
                      </a:r>
                    </a:p>
                  </a:txBody>
                  <a:tcPr marL="91520" marR="91520"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t>1057</a:t>
                      </a:r>
                      <a:endParaRPr lang="en-US" sz="1400" b="1" dirty="0"/>
                    </a:p>
                  </a:txBody>
                  <a:tcPr marL="91520" marR="91520"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5110">
                <a:tc>
                  <a:txBody>
                    <a:bodyPr/>
                    <a:lstStyle/>
                    <a:p>
                      <a:r>
                        <a:rPr lang="en-US" sz="1400" b="1" dirty="0"/>
                        <a:t>LPV*</a:t>
                      </a:r>
                    </a:p>
                  </a:txBody>
                  <a:tcPr marL="91520" marR="91520"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solidFill>
                            <a:schemeClr val="tx1"/>
                          </a:solidFill>
                        </a:rPr>
                        <a:t>4088</a:t>
                      </a:r>
                      <a:endParaRPr lang="en-US" sz="1400" b="1" dirty="0">
                        <a:solidFill>
                          <a:schemeClr val="tx1"/>
                        </a:solidFill>
                      </a:endParaRPr>
                    </a:p>
                  </a:txBody>
                  <a:tcPr marL="91520" marR="91520"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5110">
                <a:tc>
                  <a:txBody>
                    <a:bodyPr/>
                    <a:lstStyle/>
                    <a:p>
                      <a:r>
                        <a:rPr lang="en-US" sz="1400" b="1" dirty="0"/>
                        <a:t>LP</a:t>
                      </a:r>
                    </a:p>
                  </a:txBody>
                  <a:tcPr marL="91520" marR="91520"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solidFill>
                            <a:schemeClr val="tx1"/>
                          </a:solidFill>
                        </a:rPr>
                        <a:t>731</a:t>
                      </a:r>
                      <a:endParaRPr lang="en-US" sz="1400" b="1" dirty="0">
                        <a:solidFill>
                          <a:schemeClr val="tx1"/>
                        </a:solidFill>
                      </a:endParaRPr>
                    </a:p>
                  </a:txBody>
                  <a:tcPr marL="91520" marR="91520" marT="45766" marB="45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4" name="Straight Arrow Connector 3">
            <a:extLst>
              <a:ext uri="{FF2B5EF4-FFF2-40B4-BE49-F238E27FC236}">
                <a16:creationId xmlns:a16="http://schemas.microsoft.com/office/drawing/2014/main" id="{AF44C27E-B66D-4543-8559-96B51F04FD1B}"/>
              </a:ext>
            </a:extLst>
          </p:cNvPr>
          <p:cNvCxnSpPr>
            <a:cxnSpLocks/>
            <a:stCxn id="2" idx="0"/>
          </p:cNvCxnSpPr>
          <p:nvPr/>
        </p:nvCxnSpPr>
        <p:spPr>
          <a:xfrm flipV="1">
            <a:off x="1046908" y="3211912"/>
            <a:ext cx="744670" cy="10042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0664DDFD-AA18-4DDF-92D5-0EE923B6A0E2}"/>
              </a:ext>
            </a:extLst>
          </p:cNvPr>
          <p:cNvGraphicFramePr>
            <a:graphicFrameLocks noGrp="1"/>
          </p:cNvGraphicFramePr>
          <p:nvPr>
            <p:extLst>
              <p:ext uri="{D42A27DB-BD31-4B8C-83A1-F6EECF244321}">
                <p14:modId xmlns:p14="http://schemas.microsoft.com/office/powerpoint/2010/main" val="2511240071"/>
              </p:ext>
            </p:extLst>
          </p:nvPr>
        </p:nvGraphicFramePr>
        <p:xfrm>
          <a:off x="1881151" y="1144190"/>
          <a:ext cx="1728788" cy="639768"/>
        </p:xfrm>
        <a:graphic>
          <a:graphicData uri="http://schemas.openxmlformats.org/drawingml/2006/table">
            <a:tbl>
              <a:tblPr firstRow="1" bandRow="1">
                <a:tableStyleId>{5C22544A-7EE6-4342-B048-85BDC9FD1C3A}</a:tableStyleId>
              </a:tblPr>
              <a:tblGrid>
                <a:gridCol w="961221">
                  <a:extLst>
                    <a:ext uri="{9D8B030D-6E8A-4147-A177-3AD203B41FA5}">
                      <a16:colId xmlns:a16="http://schemas.microsoft.com/office/drawing/2014/main" val="20000"/>
                    </a:ext>
                  </a:extLst>
                </a:gridCol>
                <a:gridCol w="767567">
                  <a:extLst>
                    <a:ext uri="{9D8B030D-6E8A-4147-A177-3AD203B41FA5}">
                      <a16:colId xmlns:a16="http://schemas.microsoft.com/office/drawing/2014/main" val="20001"/>
                    </a:ext>
                  </a:extLst>
                </a:gridCol>
              </a:tblGrid>
              <a:tr h="335121">
                <a:tc>
                  <a:txBody>
                    <a:bodyPr/>
                    <a:lstStyle/>
                    <a:p>
                      <a:r>
                        <a:rPr lang="en-US" sz="1600" b="1" dirty="0">
                          <a:solidFill>
                            <a:schemeClr val="bg1"/>
                          </a:solidFill>
                        </a:rPr>
                        <a:t>CWAAS</a:t>
                      </a:r>
                    </a:p>
                  </a:txBody>
                  <a:tcPr marL="91406" marR="91406"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r>
                        <a:rPr lang="en-US" sz="1600" b="1" dirty="0">
                          <a:solidFill>
                            <a:schemeClr val="bg1"/>
                          </a:solidFill>
                        </a:rPr>
                        <a:t>2007</a:t>
                      </a:r>
                    </a:p>
                  </a:txBody>
                  <a:tcPr marL="91406" marR="91406"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0000"/>
                  </a:ext>
                </a:extLst>
              </a:tr>
              <a:tr h="304642">
                <a:tc>
                  <a:txBody>
                    <a:bodyPr/>
                    <a:lstStyle/>
                    <a:p>
                      <a:r>
                        <a:rPr lang="en-US" sz="1400" b="1" dirty="0"/>
                        <a:t>LPV</a:t>
                      </a:r>
                    </a:p>
                  </a:txBody>
                  <a:tcPr marL="91406" marR="91406"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t>656</a:t>
                      </a:r>
                      <a:endParaRPr lang="en-US" sz="1400" b="1" dirty="0"/>
                    </a:p>
                  </a:txBody>
                  <a:tcPr marL="91406" marR="91406" marT="45642" marB="45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3" name="Table 12">
            <a:extLst>
              <a:ext uri="{FF2B5EF4-FFF2-40B4-BE49-F238E27FC236}">
                <a16:creationId xmlns:a16="http://schemas.microsoft.com/office/drawing/2014/main" id="{8D0F2CD4-29F2-49C8-BDD8-E56EE78CAE12}"/>
              </a:ext>
            </a:extLst>
          </p:cNvPr>
          <p:cNvGraphicFramePr>
            <a:graphicFrameLocks noGrp="1"/>
          </p:cNvGraphicFramePr>
          <p:nvPr>
            <p:extLst>
              <p:ext uri="{D42A27DB-BD31-4B8C-83A1-F6EECF244321}">
                <p14:modId xmlns:p14="http://schemas.microsoft.com/office/powerpoint/2010/main" val="1568995433"/>
              </p:ext>
            </p:extLst>
          </p:nvPr>
        </p:nvGraphicFramePr>
        <p:xfrm>
          <a:off x="3921855" y="941973"/>
          <a:ext cx="1614488" cy="944568"/>
        </p:xfrm>
        <a:graphic>
          <a:graphicData uri="http://schemas.openxmlformats.org/drawingml/2006/table">
            <a:tbl>
              <a:tblPr firstRow="1" bandRow="1">
                <a:tableStyleId>{5C22544A-7EE6-4342-B048-85BDC9FD1C3A}</a:tableStyleId>
              </a:tblPr>
              <a:tblGrid>
                <a:gridCol w="959803">
                  <a:extLst>
                    <a:ext uri="{9D8B030D-6E8A-4147-A177-3AD203B41FA5}">
                      <a16:colId xmlns:a16="http://schemas.microsoft.com/office/drawing/2014/main" val="20000"/>
                    </a:ext>
                  </a:extLst>
                </a:gridCol>
                <a:gridCol w="654685">
                  <a:extLst>
                    <a:ext uri="{9D8B030D-6E8A-4147-A177-3AD203B41FA5}">
                      <a16:colId xmlns:a16="http://schemas.microsoft.com/office/drawing/2014/main" val="20001"/>
                    </a:ext>
                  </a:extLst>
                </a:gridCol>
              </a:tblGrid>
              <a:tr h="335174">
                <a:tc>
                  <a:txBody>
                    <a:bodyPr/>
                    <a:lstStyle/>
                    <a:p>
                      <a:r>
                        <a:rPr lang="en-US" sz="1600" b="1" dirty="0">
                          <a:solidFill>
                            <a:schemeClr val="bg1"/>
                          </a:solidFill>
                        </a:rPr>
                        <a:t>EGNOS</a:t>
                      </a:r>
                    </a:p>
                  </a:txBody>
                  <a:tcPr marL="91513" marR="91513"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r>
                        <a:rPr lang="en-US" sz="1600" b="1" dirty="0">
                          <a:solidFill>
                            <a:schemeClr val="bg1"/>
                          </a:solidFill>
                        </a:rPr>
                        <a:t>2011</a:t>
                      </a:r>
                    </a:p>
                  </a:txBody>
                  <a:tcPr marL="91513" marR="91513"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0000"/>
                  </a:ext>
                </a:extLst>
              </a:tr>
              <a:tr h="304694">
                <a:tc>
                  <a:txBody>
                    <a:bodyPr/>
                    <a:lstStyle/>
                    <a:p>
                      <a:r>
                        <a:rPr lang="en-US" sz="1400" b="1" dirty="0"/>
                        <a:t>Cat-I</a:t>
                      </a:r>
                    </a:p>
                  </a:txBody>
                  <a:tcPr marL="91513" marR="91513"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t>304</a:t>
                      </a:r>
                      <a:endParaRPr lang="en-US" sz="1400" b="1" dirty="0"/>
                    </a:p>
                  </a:txBody>
                  <a:tcPr marL="91513" marR="91513"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4694">
                <a:tc>
                  <a:txBody>
                    <a:bodyPr/>
                    <a:lstStyle/>
                    <a:p>
                      <a:r>
                        <a:rPr lang="en-US" sz="1400" b="1" dirty="0"/>
                        <a:t>LPV</a:t>
                      </a:r>
                    </a:p>
                  </a:txBody>
                  <a:tcPr marL="91513" marR="91513"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t>740*</a:t>
                      </a:r>
                      <a:endParaRPr lang="en-US" sz="1400" b="1" dirty="0"/>
                    </a:p>
                  </a:txBody>
                  <a:tcPr marL="91513" marR="91513" marT="45668" marB="456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14" name="Straight Arrow Connector 13">
            <a:extLst>
              <a:ext uri="{FF2B5EF4-FFF2-40B4-BE49-F238E27FC236}">
                <a16:creationId xmlns:a16="http://schemas.microsoft.com/office/drawing/2014/main" id="{858F3772-DB11-49C9-BF47-9F21950BDC1E}"/>
              </a:ext>
            </a:extLst>
          </p:cNvPr>
          <p:cNvCxnSpPr>
            <a:cxnSpLocks/>
          </p:cNvCxnSpPr>
          <p:nvPr/>
        </p:nvCxnSpPr>
        <p:spPr>
          <a:xfrm flipH="1">
            <a:off x="4077644" y="1856373"/>
            <a:ext cx="691388" cy="11106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7C82FA7-8BA1-4896-AB1B-CCA1FB75BD4F}"/>
              </a:ext>
            </a:extLst>
          </p:cNvPr>
          <p:cNvCxnSpPr>
            <a:cxnSpLocks/>
            <a:stCxn id="12" idx="2"/>
          </p:cNvCxnSpPr>
          <p:nvPr/>
        </p:nvCxnSpPr>
        <p:spPr>
          <a:xfrm flipH="1">
            <a:off x="2083633" y="1783958"/>
            <a:ext cx="661912" cy="9742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Table 20">
            <a:extLst>
              <a:ext uri="{FF2B5EF4-FFF2-40B4-BE49-F238E27FC236}">
                <a16:creationId xmlns:a16="http://schemas.microsoft.com/office/drawing/2014/main" id="{1A71C1C1-B8F6-4CA9-9CA9-7C9F05F86F12}"/>
              </a:ext>
            </a:extLst>
          </p:cNvPr>
          <p:cNvGraphicFramePr>
            <a:graphicFrameLocks noGrp="1"/>
          </p:cNvGraphicFramePr>
          <p:nvPr>
            <p:extLst>
              <p:ext uri="{D42A27DB-BD31-4B8C-83A1-F6EECF244321}">
                <p14:modId xmlns:p14="http://schemas.microsoft.com/office/powerpoint/2010/main" val="742885684"/>
              </p:ext>
            </p:extLst>
          </p:nvPr>
        </p:nvGraphicFramePr>
        <p:xfrm>
          <a:off x="4635500" y="5426075"/>
          <a:ext cx="2130425" cy="852800"/>
        </p:xfrm>
        <a:graphic>
          <a:graphicData uri="http://schemas.openxmlformats.org/drawingml/2006/table">
            <a:tbl>
              <a:tblPr firstRow="1" bandRow="1">
                <a:tableStyleId>{5C22544A-7EE6-4342-B048-85BDC9FD1C3A}</a:tableStyleId>
              </a:tblPr>
              <a:tblGrid>
                <a:gridCol w="961933">
                  <a:extLst>
                    <a:ext uri="{9D8B030D-6E8A-4147-A177-3AD203B41FA5}">
                      <a16:colId xmlns:a16="http://schemas.microsoft.com/office/drawing/2014/main" val="20000"/>
                    </a:ext>
                  </a:extLst>
                </a:gridCol>
                <a:gridCol w="1168492">
                  <a:extLst>
                    <a:ext uri="{9D8B030D-6E8A-4147-A177-3AD203B41FA5}">
                      <a16:colId xmlns:a16="http://schemas.microsoft.com/office/drawing/2014/main" val="20001"/>
                    </a:ext>
                  </a:extLst>
                </a:gridCol>
              </a:tblGrid>
              <a:tr h="334846">
                <a:tc>
                  <a:txBody>
                    <a:bodyPr/>
                    <a:lstStyle/>
                    <a:p>
                      <a:r>
                        <a:rPr lang="en-US" sz="1600" b="1" dirty="0">
                          <a:solidFill>
                            <a:schemeClr val="bg1"/>
                          </a:solidFill>
                        </a:rPr>
                        <a:t>GAGAN</a:t>
                      </a:r>
                    </a:p>
                  </a:txBody>
                  <a:tcPr marL="91426" marR="91426" marT="45560" marB="45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r>
                        <a:rPr lang="en-US" sz="1600" b="1" dirty="0">
                          <a:solidFill>
                            <a:schemeClr val="bg1"/>
                          </a:solidFill>
                        </a:rPr>
                        <a:t>2013</a:t>
                      </a:r>
                    </a:p>
                  </a:txBody>
                  <a:tcPr marL="91426" marR="91426" marT="45560" marB="45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0000"/>
                  </a:ext>
                </a:extLst>
              </a:tr>
              <a:tr h="517642">
                <a:tc>
                  <a:txBody>
                    <a:bodyPr/>
                    <a:lstStyle/>
                    <a:p>
                      <a:r>
                        <a:rPr lang="en-US" sz="1400" b="1" dirty="0"/>
                        <a:t>LPV</a:t>
                      </a:r>
                    </a:p>
                  </a:txBody>
                  <a:tcPr marL="91426" marR="91426" marT="45560" marB="45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t>65 Pending publication</a:t>
                      </a:r>
                    </a:p>
                  </a:txBody>
                  <a:tcPr marL="91426" marR="91426" marT="45560" marB="455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22" name="Straight Arrow Connector 21">
            <a:extLst>
              <a:ext uri="{FF2B5EF4-FFF2-40B4-BE49-F238E27FC236}">
                <a16:creationId xmlns:a16="http://schemas.microsoft.com/office/drawing/2014/main" id="{D59A65B6-CD56-489D-978F-B22F0F6A45C5}"/>
              </a:ext>
            </a:extLst>
          </p:cNvPr>
          <p:cNvCxnSpPr>
            <a:cxnSpLocks/>
            <a:stCxn id="21" idx="0"/>
          </p:cNvCxnSpPr>
          <p:nvPr/>
        </p:nvCxnSpPr>
        <p:spPr>
          <a:xfrm flipV="1">
            <a:off x="5700712" y="3646489"/>
            <a:ext cx="57151" cy="17795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2536775C-9F3D-43EF-8A72-91E3F4EC9571}"/>
              </a:ext>
            </a:extLst>
          </p:cNvPr>
          <p:cNvGraphicFramePr>
            <a:graphicFrameLocks noGrp="1"/>
          </p:cNvGraphicFramePr>
          <p:nvPr>
            <p:extLst>
              <p:ext uri="{D42A27DB-BD31-4B8C-83A1-F6EECF244321}">
                <p14:modId xmlns:p14="http://schemas.microsoft.com/office/powerpoint/2010/main" val="3776128864"/>
              </p:ext>
            </p:extLst>
          </p:nvPr>
        </p:nvGraphicFramePr>
        <p:xfrm>
          <a:off x="7466662" y="2036985"/>
          <a:ext cx="1474256" cy="944564"/>
        </p:xfrm>
        <a:graphic>
          <a:graphicData uri="http://schemas.openxmlformats.org/drawingml/2006/table">
            <a:tbl>
              <a:tblPr firstRow="1" bandRow="1">
                <a:tableStyleId>{5C22544A-7EE6-4342-B048-85BDC9FD1C3A}</a:tableStyleId>
              </a:tblPr>
              <a:tblGrid>
                <a:gridCol w="820943">
                  <a:extLst>
                    <a:ext uri="{9D8B030D-6E8A-4147-A177-3AD203B41FA5}">
                      <a16:colId xmlns:a16="http://schemas.microsoft.com/office/drawing/2014/main" val="20000"/>
                    </a:ext>
                  </a:extLst>
                </a:gridCol>
                <a:gridCol w="653313">
                  <a:extLst>
                    <a:ext uri="{9D8B030D-6E8A-4147-A177-3AD203B41FA5}">
                      <a16:colId xmlns:a16="http://schemas.microsoft.com/office/drawing/2014/main" val="616275921"/>
                    </a:ext>
                  </a:extLst>
                </a:gridCol>
              </a:tblGrid>
              <a:tr h="335178">
                <a:tc>
                  <a:txBody>
                    <a:bodyPr/>
                    <a:lstStyle/>
                    <a:p>
                      <a:r>
                        <a:rPr lang="en-US" sz="1600" b="1" dirty="0">
                          <a:solidFill>
                            <a:schemeClr val="bg1"/>
                          </a:solidFill>
                        </a:rPr>
                        <a:t>MSAS</a:t>
                      </a:r>
                    </a:p>
                  </a:txBody>
                  <a:tcPr marL="91486" marR="91486" marT="45649" marB="456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r>
                        <a:rPr lang="en-US" sz="1600" b="1" dirty="0">
                          <a:solidFill>
                            <a:schemeClr val="bg1"/>
                          </a:solidFill>
                        </a:rPr>
                        <a:t>2007</a:t>
                      </a:r>
                      <a:endParaRPr lang="en-US" dirty="0"/>
                    </a:p>
                  </a:txBody>
                  <a:tcPr marL="91486" marR="91486" marT="45649" marB="456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0000"/>
                  </a:ext>
                </a:extLst>
              </a:tr>
              <a:tr h="304693">
                <a:tc gridSpan="2">
                  <a:txBody>
                    <a:bodyPr/>
                    <a:lstStyle/>
                    <a:p>
                      <a:r>
                        <a:rPr lang="en-US" sz="1400" b="1" dirty="0"/>
                        <a:t>NPA only</a:t>
                      </a:r>
                    </a:p>
                  </a:txBody>
                  <a:tcPr marL="91486" marR="91486" marT="45649" marB="456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304693">
                <a:tc>
                  <a:txBody>
                    <a:bodyPr/>
                    <a:lstStyle/>
                    <a:p>
                      <a:r>
                        <a:rPr lang="en-US" sz="1400" b="1" dirty="0"/>
                        <a:t>LPV</a:t>
                      </a:r>
                    </a:p>
                  </a:txBody>
                  <a:tcPr marL="91486" marR="91486" marT="45649" marB="456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400" b="1" dirty="0"/>
                        <a:t>2023</a:t>
                      </a:r>
                    </a:p>
                  </a:txBody>
                  <a:tcPr marL="91486" marR="91486" marT="45649" marB="456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43648479"/>
                  </a:ext>
                </a:extLst>
              </a:tr>
            </a:tbl>
          </a:graphicData>
        </a:graphic>
      </p:graphicFrame>
      <p:cxnSp>
        <p:nvCxnSpPr>
          <p:cNvPr id="26" name="Straight Arrow Connector 25">
            <a:extLst>
              <a:ext uri="{FF2B5EF4-FFF2-40B4-BE49-F238E27FC236}">
                <a16:creationId xmlns:a16="http://schemas.microsoft.com/office/drawing/2014/main" id="{8DB289F3-A17E-4E5B-B6C3-0C35C8C4076E}"/>
              </a:ext>
            </a:extLst>
          </p:cNvPr>
          <p:cNvCxnSpPr>
            <a:cxnSpLocks/>
            <a:stCxn id="25" idx="1"/>
          </p:cNvCxnSpPr>
          <p:nvPr/>
        </p:nvCxnSpPr>
        <p:spPr>
          <a:xfrm flipH="1">
            <a:off x="7055098" y="2509267"/>
            <a:ext cx="411564" cy="7026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24EE181-1FF2-410B-91FB-7DFCB71A3C53}"/>
              </a:ext>
            </a:extLst>
          </p:cNvPr>
          <p:cNvSpPr txBox="1"/>
          <p:nvPr/>
        </p:nvSpPr>
        <p:spPr>
          <a:xfrm>
            <a:off x="48448" y="5466822"/>
            <a:ext cx="2263775" cy="523875"/>
          </a:xfrm>
          <a:prstGeom prst="rect">
            <a:avLst/>
          </a:prstGeom>
          <a:noFill/>
        </p:spPr>
        <p:txBody>
          <a:bodyPr>
            <a:spAutoFit/>
          </a:bodyPr>
          <a:lstStyle/>
          <a:p>
            <a:pPr eaLnBrk="1" hangingPunct="1">
              <a:defRPr/>
            </a:pPr>
            <a:r>
              <a:rPr lang="en-US" sz="1400" b="1" dirty="0">
                <a:solidFill>
                  <a:schemeClr val="dk1"/>
                </a:solidFill>
                <a:latin typeface="+mn-lt"/>
                <a:ea typeface="+mn-ea"/>
              </a:rPr>
              <a:t>*LPV count includes Category 1 approaches</a:t>
            </a:r>
          </a:p>
        </p:txBody>
      </p:sp>
      <p:graphicFrame>
        <p:nvGraphicFramePr>
          <p:cNvPr id="16" name="Table 15">
            <a:extLst>
              <a:ext uri="{FF2B5EF4-FFF2-40B4-BE49-F238E27FC236}">
                <a16:creationId xmlns:a16="http://schemas.microsoft.com/office/drawing/2014/main" id="{FA398055-B85B-400C-9975-107E315EDB25}"/>
              </a:ext>
            </a:extLst>
          </p:cNvPr>
          <p:cNvGraphicFramePr>
            <a:graphicFrameLocks noGrp="1"/>
          </p:cNvGraphicFramePr>
          <p:nvPr>
            <p:extLst>
              <p:ext uri="{D42A27DB-BD31-4B8C-83A1-F6EECF244321}">
                <p14:modId xmlns:p14="http://schemas.microsoft.com/office/powerpoint/2010/main" val="3724302837"/>
              </p:ext>
            </p:extLst>
          </p:nvPr>
        </p:nvGraphicFramePr>
        <p:xfrm>
          <a:off x="7458408" y="903568"/>
          <a:ext cx="1475320" cy="336550"/>
        </p:xfrm>
        <a:graphic>
          <a:graphicData uri="http://schemas.openxmlformats.org/drawingml/2006/table">
            <a:tbl>
              <a:tblPr firstRow="1" bandRow="1">
                <a:tableStyleId>{5C22544A-7EE6-4342-B048-85BDC9FD1C3A}</a:tableStyleId>
              </a:tblPr>
              <a:tblGrid>
                <a:gridCol w="1475320">
                  <a:extLst>
                    <a:ext uri="{9D8B030D-6E8A-4147-A177-3AD203B41FA5}">
                      <a16:colId xmlns:a16="http://schemas.microsoft.com/office/drawing/2014/main" val="20000"/>
                    </a:ext>
                  </a:extLst>
                </a:gridCol>
              </a:tblGrid>
              <a:tr h="336550">
                <a:tc>
                  <a:txBody>
                    <a:bodyPr/>
                    <a:lstStyle/>
                    <a:p>
                      <a:r>
                        <a:rPr lang="en-US" sz="1600" b="1" dirty="0">
                          <a:solidFill>
                            <a:schemeClr val="bg1"/>
                          </a:solidFill>
                        </a:rPr>
                        <a:t>Operational</a:t>
                      </a:r>
                    </a:p>
                  </a:txBody>
                  <a:tcPr marL="91457" marR="91457" marT="45893" marB="458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10000"/>
                  </a:ext>
                </a:extLst>
              </a:tr>
            </a:tbl>
          </a:graphicData>
        </a:graphic>
      </p:graphicFrame>
      <p:graphicFrame>
        <p:nvGraphicFramePr>
          <p:cNvPr id="17" name="Table 16">
            <a:extLst>
              <a:ext uri="{FF2B5EF4-FFF2-40B4-BE49-F238E27FC236}">
                <a16:creationId xmlns:a16="http://schemas.microsoft.com/office/drawing/2014/main" id="{ED5E37F3-72FC-4563-B740-3DD0F5E9BE21}"/>
              </a:ext>
            </a:extLst>
          </p:cNvPr>
          <p:cNvGraphicFramePr>
            <a:graphicFrameLocks noGrp="1"/>
          </p:cNvGraphicFramePr>
          <p:nvPr>
            <p:extLst>
              <p:ext uri="{D42A27DB-BD31-4B8C-83A1-F6EECF244321}">
                <p14:modId xmlns:p14="http://schemas.microsoft.com/office/powerpoint/2010/main" val="1121551205"/>
              </p:ext>
            </p:extLst>
          </p:nvPr>
        </p:nvGraphicFramePr>
        <p:xfrm>
          <a:off x="7458408" y="1305205"/>
          <a:ext cx="1475320" cy="336550"/>
        </p:xfrm>
        <a:graphic>
          <a:graphicData uri="http://schemas.openxmlformats.org/drawingml/2006/table">
            <a:tbl>
              <a:tblPr firstRow="1" bandRow="1">
                <a:tableStyleId>{5C22544A-7EE6-4342-B048-85BDC9FD1C3A}</a:tableStyleId>
              </a:tblPr>
              <a:tblGrid>
                <a:gridCol w="1475320">
                  <a:extLst>
                    <a:ext uri="{9D8B030D-6E8A-4147-A177-3AD203B41FA5}">
                      <a16:colId xmlns:a16="http://schemas.microsoft.com/office/drawing/2014/main" val="20000"/>
                    </a:ext>
                  </a:extLst>
                </a:gridCol>
              </a:tblGrid>
              <a:tr h="336550">
                <a:tc>
                  <a:txBody>
                    <a:bodyPr/>
                    <a:lstStyle/>
                    <a:p>
                      <a:r>
                        <a:rPr lang="en-US" sz="1600" b="1" dirty="0">
                          <a:solidFill>
                            <a:schemeClr val="tx1"/>
                          </a:solidFill>
                        </a:rPr>
                        <a:t>Planned Year</a:t>
                      </a:r>
                    </a:p>
                  </a:txBody>
                  <a:tcPr marL="91444" marR="91444" marT="45822" marB="458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5FB2FD6F-8BCC-47E3-A2C0-8B861E0DBE4F}"/>
              </a:ext>
            </a:extLst>
          </p:cNvPr>
          <p:cNvGraphicFramePr>
            <a:graphicFrameLocks noGrp="1"/>
          </p:cNvGraphicFramePr>
          <p:nvPr>
            <p:extLst>
              <p:ext uri="{D42A27DB-BD31-4B8C-83A1-F6EECF244321}">
                <p14:modId xmlns:p14="http://schemas.microsoft.com/office/powerpoint/2010/main" val="2309913201"/>
              </p:ext>
            </p:extLst>
          </p:nvPr>
        </p:nvGraphicFramePr>
        <p:xfrm>
          <a:off x="5739969" y="1470229"/>
          <a:ext cx="1439863" cy="336550"/>
        </p:xfrm>
        <a:graphic>
          <a:graphicData uri="http://schemas.openxmlformats.org/drawingml/2006/table">
            <a:tbl>
              <a:tblPr firstRow="1" bandRow="1">
                <a:tableStyleId>{5C22544A-7EE6-4342-B048-85BDC9FD1C3A}</a:tableStyleId>
              </a:tblPr>
              <a:tblGrid>
                <a:gridCol w="792163">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tblGrid>
              <a:tr h="336550">
                <a:tc>
                  <a:txBody>
                    <a:bodyPr/>
                    <a:lstStyle/>
                    <a:p>
                      <a:r>
                        <a:rPr lang="en-US" sz="1600" b="1" dirty="0">
                          <a:solidFill>
                            <a:schemeClr val="tx1"/>
                          </a:solidFill>
                        </a:rPr>
                        <a:t>SDCM</a:t>
                      </a:r>
                    </a:p>
                  </a:txBody>
                  <a:tcPr marL="91514" marR="91514" marT="45813" marB="45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600" b="1" dirty="0">
                        <a:solidFill>
                          <a:schemeClr val="tx1"/>
                        </a:solidFill>
                      </a:endParaRPr>
                    </a:p>
                  </a:txBody>
                  <a:tcPr marL="91514" marR="91514" marT="45813" marB="45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cxnSp>
        <p:nvCxnSpPr>
          <p:cNvPr id="20" name="Straight Arrow Connector 19">
            <a:extLst>
              <a:ext uri="{FF2B5EF4-FFF2-40B4-BE49-F238E27FC236}">
                <a16:creationId xmlns:a16="http://schemas.microsoft.com/office/drawing/2014/main" id="{BEA7ECC3-05BC-458A-96C2-04FE8113995B}"/>
              </a:ext>
            </a:extLst>
          </p:cNvPr>
          <p:cNvCxnSpPr>
            <a:cxnSpLocks/>
            <a:stCxn id="19" idx="2"/>
          </p:cNvCxnSpPr>
          <p:nvPr/>
        </p:nvCxnSpPr>
        <p:spPr>
          <a:xfrm flipH="1">
            <a:off x="5622953" y="1806779"/>
            <a:ext cx="836947" cy="7769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Table 22">
            <a:extLst>
              <a:ext uri="{FF2B5EF4-FFF2-40B4-BE49-F238E27FC236}">
                <a16:creationId xmlns:a16="http://schemas.microsoft.com/office/drawing/2014/main" id="{793A208A-0837-4FB0-9A89-0CCC036CDFFB}"/>
              </a:ext>
            </a:extLst>
          </p:cNvPr>
          <p:cNvGraphicFramePr>
            <a:graphicFrameLocks noGrp="1"/>
          </p:cNvGraphicFramePr>
          <p:nvPr>
            <p:extLst>
              <p:ext uri="{D42A27DB-BD31-4B8C-83A1-F6EECF244321}">
                <p14:modId xmlns:p14="http://schemas.microsoft.com/office/powerpoint/2010/main" val="4041825042"/>
              </p:ext>
            </p:extLst>
          </p:nvPr>
        </p:nvGraphicFramePr>
        <p:xfrm>
          <a:off x="7189787" y="3873738"/>
          <a:ext cx="1717675" cy="334972"/>
        </p:xfrm>
        <a:graphic>
          <a:graphicData uri="http://schemas.openxmlformats.org/drawingml/2006/table">
            <a:tbl>
              <a:tblPr firstRow="1" bandRow="1">
                <a:tableStyleId>{5C22544A-7EE6-4342-B048-85BDC9FD1C3A}</a:tableStyleId>
              </a:tblPr>
              <a:tblGrid>
                <a:gridCol w="1039785">
                  <a:extLst>
                    <a:ext uri="{9D8B030D-6E8A-4147-A177-3AD203B41FA5}">
                      <a16:colId xmlns:a16="http://schemas.microsoft.com/office/drawing/2014/main" val="20000"/>
                    </a:ext>
                  </a:extLst>
                </a:gridCol>
                <a:gridCol w="677890">
                  <a:extLst>
                    <a:ext uri="{9D8B030D-6E8A-4147-A177-3AD203B41FA5}">
                      <a16:colId xmlns:a16="http://schemas.microsoft.com/office/drawing/2014/main" val="20001"/>
                    </a:ext>
                  </a:extLst>
                </a:gridCol>
              </a:tblGrid>
              <a:tr h="334963">
                <a:tc>
                  <a:txBody>
                    <a:bodyPr/>
                    <a:lstStyle/>
                    <a:p>
                      <a:r>
                        <a:rPr lang="en-US" sz="1600" b="1" dirty="0">
                          <a:solidFill>
                            <a:schemeClr val="tx1"/>
                          </a:solidFill>
                        </a:rPr>
                        <a:t>BDSBAS</a:t>
                      </a:r>
                    </a:p>
                  </a:txBody>
                  <a:tcPr marL="91578" marR="91578" marT="45566" marB="455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b="1" dirty="0" smtClean="0">
                          <a:solidFill>
                            <a:schemeClr val="tx1"/>
                          </a:solidFill>
                        </a:rPr>
                        <a:t>2024</a:t>
                      </a:r>
                      <a:endParaRPr lang="en-US" sz="1600" b="1" dirty="0">
                        <a:solidFill>
                          <a:schemeClr val="tx1"/>
                        </a:solidFill>
                      </a:endParaRPr>
                    </a:p>
                  </a:txBody>
                  <a:tcPr marL="91578" marR="91578" marT="45566" marB="455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24" name="Table 23">
            <a:extLst>
              <a:ext uri="{FF2B5EF4-FFF2-40B4-BE49-F238E27FC236}">
                <a16:creationId xmlns:a16="http://schemas.microsoft.com/office/drawing/2014/main" id="{098646FB-B7DF-43DD-9404-E7513AB7F494}"/>
              </a:ext>
            </a:extLst>
          </p:cNvPr>
          <p:cNvGraphicFramePr>
            <a:graphicFrameLocks noGrp="1"/>
          </p:cNvGraphicFramePr>
          <p:nvPr>
            <p:extLst>
              <p:ext uri="{D42A27DB-BD31-4B8C-83A1-F6EECF244321}">
                <p14:modId xmlns:p14="http://schemas.microsoft.com/office/powerpoint/2010/main" val="1903871159"/>
              </p:ext>
            </p:extLst>
          </p:nvPr>
        </p:nvGraphicFramePr>
        <p:xfrm>
          <a:off x="7142086" y="3443480"/>
          <a:ext cx="1450975" cy="334970"/>
        </p:xfrm>
        <a:graphic>
          <a:graphicData uri="http://schemas.openxmlformats.org/drawingml/2006/table">
            <a:tbl>
              <a:tblPr firstRow="1" bandRow="1">
                <a:tableStyleId>{5C22544A-7EE6-4342-B048-85BDC9FD1C3A}</a:tableStyleId>
              </a:tblPr>
              <a:tblGrid>
                <a:gridCol w="792066">
                  <a:extLst>
                    <a:ext uri="{9D8B030D-6E8A-4147-A177-3AD203B41FA5}">
                      <a16:colId xmlns:a16="http://schemas.microsoft.com/office/drawing/2014/main" val="20000"/>
                    </a:ext>
                  </a:extLst>
                </a:gridCol>
                <a:gridCol w="658909">
                  <a:extLst>
                    <a:ext uri="{9D8B030D-6E8A-4147-A177-3AD203B41FA5}">
                      <a16:colId xmlns:a16="http://schemas.microsoft.com/office/drawing/2014/main" val="20001"/>
                    </a:ext>
                  </a:extLst>
                </a:gridCol>
              </a:tblGrid>
              <a:tr h="334963">
                <a:tc>
                  <a:txBody>
                    <a:bodyPr/>
                    <a:lstStyle/>
                    <a:p>
                      <a:r>
                        <a:rPr lang="en-US" sz="1600" b="1" dirty="0">
                          <a:solidFill>
                            <a:schemeClr val="tx1"/>
                          </a:solidFill>
                        </a:rPr>
                        <a:t>KASS</a:t>
                      </a:r>
                    </a:p>
                  </a:txBody>
                  <a:tcPr marL="91503" marR="91503" marT="45565" marB="455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b="1" dirty="0" smtClean="0">
                          <a:solidFill>
                            <a:schemeClr val="tx1"/>
                          </a:solidFill>
                        </a:rPr>
                        <a:t>2023</a:t>
                      </a:r>
                      <a:endParaRPr lang="en-US" sz="1600" b="1" dirty="0">
                        <a:solidFill>
                          <a:schemeClr val="tx1"/>
                        </a:solidFill>
                      </a:endParaRPr>
                    </a:p>
                  </a:txBody>
                  <a:tcPr marL="91503" marR="91503" marT="45565" marB="455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cxnSp>
        <p:nvCxnSpPr>
          <p:cNvPr id="27" name="Straight Arrow Connector 26">
            <a:extLst>
              <a:ext uri="{FF2B5EF4-FFF2-40B4-BE49-F238E27FC236}">
                <a16:creationId xmlns:a16="http://schemas.microsoft.com/office/drawing/2014/main" id="{815283B6-868C-4C08-8153-F45F553AC188}"/>
              </a:ext>
            </a:extLst>
          </p:cNvPr>
          <p:cNvCxnSpPr>
            <a:cxnSpLocks/>
            <a:stCxn id="24" idx="1"/>
          </p:cNvCxnSpPr>
          <p:nvPr/>
        </p:nvCxnSpPr>
        <p:spPr>
          <a:xfrm flipH="1" flipV="1">
            <a:off x="6762674" y="3284731"/>
            <a:ext cx="379412" cy="3262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6D2A95D-E1A7-41A4-BABF-F3AD03EE8FE2}"/>
              </a:ext>
            </a:extLst>
          </p:cNvPr>
          <p:cNvCxnSpPr>
            <a:stCxn id="23" idx="1"/>
          </p:cNvCxnSpPr>
          <p:nvPr/>
        </p:nvCxnSpPr>
        <p:spPr>
          <a:xfrm flipH="1" flipV="1">
            <a:off x="6354763" y="3419713"/>
            <a:ext cx="835024" cy="6215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Table 28">
            <a:extLst>
              <a:ext uri="{FF2B5EF4-FFF2-40B4-BE49-F238E27FC236}">
                <a16:creationId xmlns:a16="http://schemas.microsoft.com/office/drawing/2014/main" id="{ED92E732-C16D-42A2-A20F-7DC952FBE7DE}"/>
              </a:ext>
            </a:extLst>
          </p:cNvPr>
          <p:cNvGraphicFramePr>
            <a:graphicFrameLocks noGrp="1"/>
          </p:cNvGraphicFramePr>
          <p:nvPr>
            <p:extLst>
              <p:ext uri="{D42A27DB-BD31-4B8C-83A1-F6EECF244321}">
                <p14:modId xmlns:p14="http://schemas.microsoft.com/office/powerpoint/2010/main" val="213609951"/>
              </p:ext>
            </p:extLst>
          </p:nvPr>
        </p:nvGraphicFramePr>
        <p:xfrm>
          <a:off x="2749550" y="5799138"/>
          <a:ext cx="1716088" cy="334970"/>
        </p:xfrm>
        <a:graphic>
          <a:graphicData uri="http://schemas.openxmlformats.org/drawingml/2006/table">
            <a:tbl>
              <a:tblPr firstRow="1" bandRow="1">
                <a:tableStyleId>{5C22544A-7EE6-4342-B048-85BDC9FD1C3A}</a:tableStyleId>
              </a:tblPr>
              <a:tblGrid>
                <a:gridCol w="1038824">
                  <a:extLst>
                    <a:ext uri="{9D8B030D-6E8A-4147-A177-3AD203B41FA5}">
                      <a16:colId xmlns:a16="http://schemas.microsoft.com/office/drawing/2014/main" val="20000"/>
                    </a:ext>
                  </a:extLst>
                </a:gridCol>
                <a:gridCol w="677264">
                  <a:extLst>
                    <a:ext uri="{9D8B030D-6E8A-4147-A177-3AD203B41FA5}">
                      <a16:colId xmlns:a16="http://schemas.microsoft.com/office/drawing/2014/main" val="20001"/>
                    </a:ext>
                  </a:extLst>
                </a:gridCol>
              </a:tblGrid>
              <a:tr h="334962">
                <a:tc>
                  <a:txBody>
                    <a:bodyPr/>
                    <a:lstStyle/>
                    <a:p>
                      <a:r>
                        <a:rPr lang="en-US" sz="1600" b="1" dirty="0">
                          <a:solidFill>
                            <a:schemeClr val="tx1"/>
                          </a:solidFill>
                        </a:rPr>
                        <a:t>A-SBAS</a:t>
                      </a:r>
                    </a:p>
                  </a:txBody>
                  <a:tcPr marL="91494" marR="91494" marT="45565" marB="455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b="1" dirty="0" smtClean="0">
                          <a:solidFill>
                            <a:schemeClr val="tx1"/>
                          </a:solidFill>
                        </a:rPr>
                        <a:t>2025</a:t>
                      </a:r>
                      <a:endParaRPr lang="en-US" sz="1600" b="1" dirty="0">
                        <a:solidFill>
                          <a:schemeClr val="tx1"/>
                        </a:solidFill>
                      </a:endParaRPr>
                    </a:p>
                  </a:txBody>
                  <a:tcPr marL="91494" marR="91494" marT="45565" marB="455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cxnSp>
        <p:nvCxnSpPr>
          <p:cNvPr id="30" name="Straight Arrow Connector 29">
            <a:extLst>
              <a:ext uri="{FF2B5EF4-FFF2-40B4-BE49-F238E27FC236}">
                <a16:creationId xmlns:a16="http://schemas.microsoft.com/office/drawing/2014/main" id="{760775DB-D3E7-4B50-8880-6C19EDC8DFB8}"/>
              </a:ext>
            </a:extLst>
          </p:cNvPr>
          <p:cNvCxnSpPr>
            <a:stCxn id="29" idx="0"/>
          </p:cNvCxnSpPr>
          <p:nvPr/>
        </p:nvCxnSpPr>
        <p:spPr>
          <a:xfrm flipV="1">
            <a:off x="3607594" y="3860800"/>
            <a:ext cx="434181" cy="19383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24EE181-1FF2-410B-91FB-7DFCB71A3C53}"/>
              </a:ext>
            </a:extLst>
          </p:cNvPr>
          <p:cNvSpPr txBox="1"/>
          <p:nvPr/>
        </p:nvSpPr>
        <p:spPr>
          <a:xfrm>
            <a:off x="198438" y="6424613"/>
            <a:ext cx="5129212" cy="307975"/>
          </a:xfrm>
          <a:prstGeom prst="rect">
            <a:avLst/>
          </a:prstGeom>
          <a:noFill/>
        </p:spPr>
        <p:txBody>
          <a:bodyPr>
            <a:spAutoFit/>
          </a:bodyPr>
          <a:lstStyle/>
          <a:p>
            <a:pPr eaLnBrk="1" hangingPunct="1">
              <a:defRPr/>
            </a:pPr>
            <a:r>
              <a:rPr lang="en-US" sz="1400" b="1" dirty="0">
                <a:solidFill>
                  <a:schemeClr val="dk1"/>
                </a:solidFill>
                <a:latin typeface="+mn-lt"/>
                <a:ea typeface="+mn-ea"/>
              </a:rPr>
              <a:t>Localizer Performance (LP) with vertical guidance (LPV)</a:t>
            </a:r>
          </a:p>
        </p:txBody>
      </p:sp>
      <p:cxnSp>
        <p:nvCxnSpPr>
          <p:cNvPr id="32" name="Straight Arrow Connector 31">
            <a:extLst>
              <a:ext uri="{FF2B5EF4-FFF2-40B4-BE49-F238E27FC236}">
                <a16:creationId xmlns:a16="http://schemas.microsoft.com/office/drawing/2014/main" id="{760775DB-D3E7-4B50-8880-6C19EDC8DFB8}"/>
              </a:ext>
            </a:extLst>
          </p:cNvPr>
          <p:cNvCxnSpPr>
            <a:stCxn id="29" idx="0"/>
          </p:cNvCxnSpPr>
          <p:nvPr/>
        </p:nvCxnSpPr>
        <p:spPr>
          <a:xfrm flipV="1">
            <a:off x="3607594" y="4775200"/>
            <a:ext cx="1427956" cy="10239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0" name="Table 39">
            <a:extLst>
              <a:ext uri="{FF2B5EF4-FFF2-40B4-BE49-F238E27FC236}">
                <a16:creationId xmlns:a16="http://schemas.microsoft.com/office/drawing/2014/main" id="{68E5D5FB-6B1A-4B06-929E-F3BAA2DDD497}"/>
              </a:ext>
            </a:extLst>
          </p:cNvPr>
          <p:cNvGraphicFramePr>
            <a:graphicFrameLocks noGrp="1"/>
          </p:cNvGraphicFramePr>
          <p:nvPr>
            <p:extLst>
              <p:ext uri="{D42A27DB-BD31-4B8C-83A1-F6EECF244321}">
                <p14:modId xmlns:p14="http://schemas.microsoft.com/office/powerpoint/2010/main" val="1566582672"/>
              </p:ext>
            </p:extLst>
          </p:nvPr>
        </p:nvGraphicFramePr>
        <p:xfrm>
          <a:off x="6903052" y="5913568"/>
          <a:ext cx="2004409" cy="334970"/>
        </p:xfrm>
        <a:graphic>
          <a:graphicData uri="http://schemas.openxmlformats.org/drawingml/2006/table">
            <a:tbl>
              <a:tblPr firstRow="1" bandRow="1">
                <a:tableStyleId>{5C22544A-7EE6-4342-B048-85BDC9FD1C3A}</a:tableStyleId>
              </a:tblPr>
              <a:tblGrid>
                <a:gridCol w="1203718">
                  <a:extLst>
                    <a:ext uri="{9D8B030D-6E8A-4147-A177-3AD203B41FA5}">
                      <a16:colId xmlns:a16="http://schemas.microsoft.com/office/drawing/2014/main" val="20000"/>
                    </a:ext>
                  </a:extLst>
                </a:gridCol>
                <a:gridCol w="800691">
                  <a:extLst>
                    <a:ext uri="{9D8B030D-6E8A-4147-A177-3AD203B41FA5}">
                      <a16:colId xmlns:a16="http://schemas.microsoft.com/office/drawing/2014/main" val="20001"/>
                    </a:ext>
                  </a:extLst>
                </a:gridCol>
              </a:tblGrid>
              <a:tr h="334962">
                <a:tc>
                  <a:txBody>
                    <a:bodyPr/>
                    <a:lstStyle/>
                    <a:p>
                      <a:r>
                        <a:rPr lang="en-US" sz="1600" b="1" dirty="0" err="1">
                          <a:solidFill>
                            <a:schemeClr val="tx1"/>
                          </a:solidFill>
                        </a:rPr>
                        <a:t>SouthPAN</a:t>
                      </a:r>
                      <a:endParaRPr lang="en-US" sz="1600" b="1" dirty="0">
                        <a:solidFill>
                          <a:schemeClr val="tx1"/>
                        </a:solidFill>
                      </a:endParaRPr>
                    </a:p>
                  </a:txBody>
                  <a:tcPr marL="91494" marR="91494" marT="45565" marB="455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600" b="1" dirty="0" smtClean="0">
                          <a:solidFill>
                            <a:schemeClr val="tx1"/>
                          </a:solidFill>
                        </a:rPr>
                        <a:t>2027</a:t>
                      </a:r>
                      <a:endParaRPr lang="en-US" sz="1600" b="1" dirty="0">
                        <a:solidFill>
                          <a:schemeClr val="tx1"/>
                        </a:solidFill>
                      </a:endParaRPr>
                    </a:p>
                  </a:txBody>
                  <a:tcPr marL="91494" marR="91494" marT="45565" marB="455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cxnSp>
        <p:nvCxnSpPr>
          <p:cNvPr id="41" name="Straight Arrow Connector 40">
            <a:extLst>
              <a:ext uri="{FF2B5EF4-FFF2-40B4-BE49-F238E27FC236}">
                <a16:creationId xmlns:a16="http://schemas.microsoft.com/office/drawing/2014/main" id="{A1DFD616-38D0-4F13-A68C-324E600D4D87}"/>
              </a:ext>
            </a:extLst>
          </p:cNvPr>
          <p:cNvCxnSpPr>
            <a:cxnSpLocks/>
            <a:stCxn id="40" idx="0"/>
          </p:cNvCxnSpPr>
          <p:nvPr/>
        </p:nvCxnSpPr>
        <p:spPr>
          <a:xfrm flipH="1" flipV="1">
            <a:off x="7207720" y="4944000"/>
            <a:ext cx="697536" cy="9695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BB9A33C-5239-43F9-B749-C4B29CA8FA04}"/>
              </a:ext>
            </a:extLst>
          </p:cNvPr>
          <p:cNvCxnSpPr>
            <a:cxnSpLocks/>
            <a:stCxn id="40" idx="0"/>
          </p:cNvCxnSpPr>
          <p:nvPr/>
        </p:nvCxnSpPr>
        <p:spPr>
          <a:xfrm flipH="1" flipV="1">
            <a:off x="7639908" y="5345636"/>
            <a:ext cx="265348" cy="5679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C361284E-74A5-4EE4-9A1A-4C4193A09DDA}"/>
              </a:ext>
            </a:extLst>
          </p:cNvPr>
          <p:cNvSpPr txBox="1">
            <a:spLocks noChangeArrowheads="1"/>
          </p:cNvSpPr>
          <p:nvPr/>
        </p:nvSpPr>
        <p:spPr bwMode="auto">
          <a:xfrm>
            <a:off x="261938" y="1444625"/>
            <a:ext cx="8882062"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800000"/>
              </a:buClr>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rgbClr val="000066"/>
                </a:solidFill>
                <a:latin typeface="+mn-lt"/>
              </a:defRPr>
            </a:lvl4pPr>
            <a:lvl5pPr marL="2057400" indent="-228600" algn="l" rtl="0" eaLnBrk="0" fontAlgn="base" hangingPunct="0">
              <a:spcBef>
                <a:spcPct val="20000"/>
              </a:spcBef>
              <a:spcAft>
                <a:spcPct val="0"/>
              </a:spcAft>
              <a:buChar char="»"/>
              <a:defRPr sz="1400">
                <a:solidFill>
                  <a:srgbClr val="000066"/>
                </a:solidFill>
                <a:latin typeface="+mn-lt"/>
              </a:defRPr>
            </a:lvl5pPr>
            <a:lvl6pPr marL="2514600" indent="-228600" algn="l" rtl="0" eaLnBrk="1" fontAlgn="base" hangingPunct="1">
              <a:spcBef>
                <a:spcPct val="20000"/>
              </a:spcBef>
              <a:spcAft>
                <a:spcPct val="0"/>
              </a:spcAft>
              <a:buChar char="»"/>
              <a:defRPr sz="1400">
                <a:solidFill>
                  <a:srgbClr val="000066"/>
                </a:solidFill>
                <a:latin typeface="+mn-lt"/>
              </a:defRPr>
            </a:lvl6pPr>
            <a:lvl7pPr marL="2971800" indent="-228600" algn="l" rtl="0" eaLnBrk="1" fontAlgn="base" hangingPunct="1">
              <a:spcBef>
                <a:spcPct val="20000"/>
              </a:spcBef>
              <a:spcAft>
                <a:spcPct val="0"/>
              </a:spcAft>
              <a:buChar char="»"/>
              <a:defRPr sz="1400">
                <a:solidFill>
                  <a:srgbClr val="000066"/>
                </a:solidFill>
                <a:latin typeface="+mn-lt"/>
              </a:defRPr>
            </a:lvl7pPr>
            <a:lvl8pPr marL="3429000" indent="-228600" algn="l" rtl="0" eaLnBrk="1" fontAlgn="base" hangingPunct="1">
              <a:spcBef>
                <a:spcPct val="20000"/>
              </a:spcBef>
              <a:spcAft>
                <a:spcPct val="0"/>
              </a:spcAft>
              <a:buChar char="»"/>
              <a:defRPr sz="1400">
                <a:solidFill>
                  <a:srgbClr val="000066"/>
                </a:solidFill>
                <a:latin typeface="+mn-lt"/>
              </a:defRPr>
            </a:lvl8pPr>
            <a:lvl9pPr marL="3886200" indent="-228600" algn="l" rtl="0" eaLnBrk="1" fontAlgn="base" hangingPunct="1">
              <a:spcBef>
                <a:spcPct val="20000"/>
              </a:spcBef>
              <a:spcAft>
                <a:spcPct val="0"/>
              </a:spcAft>
              <a:buChar char="»"/>
              <a:defRPr sz="1400">
                <a:solidFill>
                  <a:srgbClr val="000066"/>
                </a:solidFill>
                <a:latin typeface="+mn-lt"/>
              </a:defRPr>
            </a:lvl9pPr>
          </a:lstStyle>
          <a:p>
            <a:pPr eaLnBrk="1" hangingPunct="1">
              <a:spcBef>
                <a:spcPts val="1200"/>
              </a:spcBef>
              <a:defRPr/>
            </a:pPr>
            <a:r>
              <a:rPr lang="en-US" altLang="en-US" sz="2200" dirty="0"/>
              <a:t>SBAS offers significant benefits to aviation</a:t>
            </a:r>
          </a:p>
          <a:p>
            <a:pPr lvl="1" eaLnBrk="1" hangingPunct="1">
              <a:spcBef>
                <a:spcPts val="600"/>
              </a:spcBef>
              <a:defRPr/>
            </a:pPr>
            <a:r>
              <a:rPr lang="en-US" altLang="en-US" sz="1800" dirty="0"/>
              <a:t>Enhances PBN operations for all phases of flight, from en-route through Category I equivalent approach</a:t>
            </a:r>
          </a:p>
          <a:p>
            <a:pPr lvl="1" eaLnBrk="1" hangingPunct="1">
              <a:spcBef>
                <a:spcPts val="600"/>
              </a:spcBef>
              <a:defRPr/>
            </a:pPr>
            <a:r>
              <a:rPr lang="en-US" altLang="en-US" sz="1800" dirty="0"/>
              <a:t>Position source to meet ADS-B requirements</a:t>
            </a:r>
          </a:p>
          <a:p>
            <a:pPr lvl="1" eaLnBrk="1" hangingPunct="1">
              <a:spcBef>
                <a:spcPts val="600"/>
              </a:spcBef>
              <a:defRPr/>
            </a:pPr>
            <a:r>
              <a:rPr lang="en-US" altLang="en-US" sz="1800" dirty="0"/>
              <a:t>Vertically guided approaches up to Category 1 minima</a:t>
            </a:r>
          </a:p>
          <a:p>
            <a:pPr eaLnBrk="1" hangingPunct="1">
              <a:spcBef>
                <a:spcPts val="1200"/>
              </a:spcBef>
              <a:defRPr/>
            </a:pPr>
            <a:r>
              <a:rPr lang="en-US" altLang="en-US" sz="2200" dirty="0"/>
              <a:t>Expanding availability of safe SBAS approaches worldwide</a:t>
            </a:r>
          </a:p>
          <a:p>
            <a:pPr lvl="1" eaLnBrk="1" hangingPunct="1">
              <a:spcBef>
                <a:spcPts val="600"/>
              </a:spcBef>
              <a:defRPr/>
            </a:pPr>
            <a:r>
              <a:rPr lang="en-US" altLang="en-US" sz="1800" dirty="0"/>
              <a:t>Four operational systems with plans for continued improvement and additional procedures</a:t>
            </a:r>
          </a:p>
          <a:p>
            <a:pPr lvl="1" eaLnBrk="1" hangingPunct="1">
              <a:spcBef>
                <a:spcPts val="600"/>
              </a:spcBef>
              <a:defRPr/>
            </a:pPr>
            <a:r>
              <a:rPr lang="en-US" altLang="en-US" sz="1800" dirty="0"/>
              <a:t>New systems in procurement</a:t>
            </a:r>
          </a:p>
          <a:p>
            <a:pPr lvl="2" eaLnBrk="1" hangingPunct="1">
              <a:spcBef>
                <a:spcPts val="600"/>
              </a:spcBef>
              <a:defRPr/>
            </a:pPr>
            <a:r>
              <a:rPr lang="en-US" altLang="en-US" sz="1600" dirty="0"/>
              <a:t>China, Korea, Africa (ASECNA), Russia, </a:t>
            </a:r>
            <a:r>
              <a:rPr lang="en-US" altLang="en-US" sz="1600" dirty="0" smtClean="0"/>
              <a:t>Australia/New Zealand </a:t>
            </a:r>
            <a:endParaRPr lang="en-US" altLang="en-US" sz="1600" dirty="0"/>
          </a:p>
          <a:p>
            <a:pPr eaLnBrk="1" hangingPunct="1">
              <a:spcBef>
                <a:spcPts val="1200"/>
              </a:spcBef>
              <a:defRPr/>
            </a:pPr>
            <a:r>
              <a:rPr lang="en-US" altLang="en-US" sz="2200" dirty="0"/>
              <a:t>Benefits will be available to Aircraft operators that begin to </a:t>
            </a:r>
            <a:r>
              <a:rPr lang="en-US" sz="2200" dirty="0"/>
              <a:t> integrate SBAS in their navigation strategy now</a:t>
            </a:r>
          </a:p>
          <a:p>
            <a:pPr eaLnBrk="1" hangingPunct="1">
              <a:spcBef>
                <a:spcPts val="1200"/>
              </a:spcBef>
              <a:defRPr/>
            </a:pPr>
            <a:endParaRPr lang="en-US" altLang="en-US" sz="2200" kern="0" dirty="0"/>
          </a:p>
        </p:txBody>
      </p:sp>
      <p:sp>
        <p:nvSpPr>
          <p:cNvPr id="4" name="Rectangle 2">
            <a:extLst>
              <a:ext uri="{FF2B5EF4-FFF2-40B4-BE49-F238E27FC236}">
                <a16:creationId xmlns:a16="http://schemas.microsoft.com/office/drawing/2014/main" id="{0E4F3157-1AEB-4C7F-AC2D-0C6D8B26CB6A}"/>
              </a:ext>
            </a:extLst>
          </p:cNvPr>
          <p:cNvSpPr txBox="1">
            <a:spLocks noChangeArrowheads="1"/>
          </p:cNvSpPr>
          <p:nvPr/>
        </p:nvSpPr>
        <p:spPr bwMode="auto">
          <a:xfrm>
            <a:off x="966788" y="344488"/>
            <a:ext cx="81772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b="1">
                <a:solidFill>
                  <a:srgbClr val="800000"/>
                </a:solidFill>
                <a:latin typeface="+mj-lt"/>
                <a:ea typeface="+mj-ea"/>
                <a:cs typeface="+mj-cs"/>
              </a:defRPr>
            </a:lvl1pPr>
            <a:lvl2pPr algn="ctr" rtl="0" eaLnBrk="0" fontAlgn="base" hangingPunct="0">
              <a:spcBef>
                <a:spcPct val="0"/>
              </a:spcBef>
              <a:spcAft>
                <a:spcPct val="0"/>
              </a:spcAft>
              <a:defRPr sz="3200" b="1">
                <a:solidFill>
                  <a:srgbClr val="800000"/>
                </a:solidFill>
                <a:latin typeface="Arial" charset="0"/>
              </a:defRPr>
            </a:lvl2pPr>
            <a:lvl3pPr algn="ctr" rtl="0" eaLnBrk="0" fontAlgn="base" hangingPunct="0">
              <a:spcBef>
                <a:spcPct val="0"/>
              </a:spcBef>
              <a:spcAft>
                <a:spcPct val="0"/>
              </a:spcAft>
              <a:defRPr sz="3200" b="1">
                <a:solidFill>
                  <a:srgbClr val="800000"/>
                </a:solidFill>
                <a:latin typeface="Arial" charset="0"/>
              </a:defRPr>
            </a:lvl3pPr>
            <a:lvl4pPr algn="ctr" rtl="0" eaLnBrk="0" fontAlgn="base" hangingPunct="0">
              <a:spcBef>
                <a:spcPct val="0"/>
              </a:spcBef>
              <a:spcAft>
                <a:spcPct val="0"/>
              </a:spcAft>
              <a:defRPr sz="3200" b="1">
                <a:solidFill>
                  <a:srgbClr val="800000"/>
                </a:solidFill>
                <a:latin typeface="Arial" charset="0"/>
              </a:defRPr>
            </a:lvl4pPr>
            <a:lvl5pPr algn="ctr" rtl="0" eaLnBrk="0" fontAlgn="base" hangingPunct="0">
              <a:spcBef>
                <a:spcPct val="0"/>
              </a:spcBef>
              <a:spcAft>
                <a:spcPct val="0"/>
              </a:spcAft>
              <a:defRPr sz="3200" b="1">
                <a:solidFill>
                  <a:srgbClr val="800000"/>
                </a:solidFill>
                <a:latin typeface="Arial" charset="0"/>
              </a:defRPr>
            </a:lvl5pPr>
            <a:lvl6pPr marL="457200" algn="ctr" rtl="0" eaLnBrk="1" fontAlgn="base" hangingPunct="1">
              <a:spcBef>
                <a:spcPct val="0"/>
              </a:spcBef>
              <a:spcAft>
                <a:spcPct val="0"/>
              </a:spcAft>
              <a:defRPr sz="3200" b="1">
                <a:solidFill>
                  <a:srgbClr val="800000"/>
                </a:solidFill>
                <a:latin typeface="Arial" charset="0"/>
              </a:defRPr>
            </a:lvl6pPr>
            <a:lvl7pPr marL="914400" algn="ctr" rtl="0" eaLnBrk="1" fontAlgn="base" hangingPunct="1">
              <a:spcBef>
                <a:spcPct val="0"/>
              </a:spcBef>
              <a:spcAft>
                <a:spcPct val="0"/>
              </a:spcAft>
              <a:defRPr sz="3200" b="1">
                <a:solidFill>
                  <a:srgbClr val="800000"/>
                </a:solidFill>
                <a:latin typeface="Arial" charset="0"/>
              </a:defRPr>
            </a:lvl7pPr>
            <a:lvl8pPr marL="1371600" algn="ctr" rtl="0" eaLnBrk="1" fontAlgn="base" hangingPunct="1">
              <a:spcBef>
                <a:spcPct val="0"/>
              </a:spcBef>
              <a:spcAft>
                <a:spcPct val="0"/>
              </a:spcAft>
              <a:defRPr sz="3200" b="1">
                <a:solidFill>
                  <a:srgbClr val="800000"/>
                </a:solidFill>
                <a:latin typeface="Arial" charset="0"/>
              </a:defRPr>
            </a:lvl8pPr>
            <a:lvl9pPr marL="1828800" algn="ctr" rtl="0" eaLnBrk="1" fontAlgn="base" hangingPunct="1">
              <a:spcBef>
                <a:spcPct val="0"/>
              </a:spcBef>
              <a:spcAft>
                <a:spcPct val="0"/>
              </a:spcAft>
              <a:defRPr sz="3200" b="1">
                <a:solidFill>
                  <a:srgbClr val="800000"/>
                </a:solidFill>
                <a:latin typeface="Arial" charset="0"/>
              </a:defRPr>
            </a:lvl9pPr>
          </a:lstStyle>
          <a:p>
            <a:pPr eaLnBrk="1" hangingPunct="1">
              <a:defRPr/>
            </a:pPr>
            <a:r>
              <a:rPr lang="en-US" altLang="en-US" kern="0" dirty="0"/>
              <a:t>Conclusion</a:t>
            </a:r>
          </a:p>
        </p:txBody>
      </p:sp>
      <p:sp>
        <p:nvSpPr>
          <p:cNvPr id="25604" name="TextBox 5">
            <a:extLst>
              <a:ext uri="{FF2B5EF4-FFF2-40B4-BE49-F238E27FC236}">
                <a16:creationId xmlns:a16="http://schemas.microsoft.com/office/drawing/2014/main" id="{12849A6C-6D47-4BCE-81BD-1E0AA0FCC3D7}"/>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600" b="1" dirty="0">
                <a:solidFill>
                  <a:schemeClr val="bg1"/>
                </a:solidFill>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6FC73F-2E27-4EFD-9F46-CAEC9E66DD67}"/>
              </a:ext>
            </a:extLst>
          </p:cNvPr>
          <p:cNvSpPr/>
          <p:nvPr/>
        </p:nvSpPr>
        <p:spPr>
          <a:xfrm>
            <a:off x="177800" y="2349500"/>
            <a:ext cx="50419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27" name="Rectangle 2">
            <a:extLst>
              <a:ext uri="{FF2B5EF4-FFF2-40B4-BE49-F238E27FC236}">
                <a16:creationId xmlns:a16="http://schemas.microsoft.com/office/drawing/2014/main" id="{C06AFBC2-A418-42A8-B587-4E7A1428D4E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Agenda</a:t>
            </a:r>
          </a:p>
        </p:txBody>
      </p:sp>
      <p:sp>
        <p:nvSpPr>
          <p:cNvPr id="26628" name="Rectangle 3">
            <a:extLst>
              <a:ext uri="{FF2B5EF4-FFF2-40B4-BE49-F238E27FC236}">
                <a16:creationId xmlns:a16="http://schemas.microsoft.com/office/drawing/2014/main" id="{7A7C7FC7-CC1F-407D-B31C-44B1243B8766}"/>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endParaRPr lang="en-US" altLang="en-US" sz="1600" dirty="0"/>
          </a:p>
          <a:p>
            <a:pPr eaLnBrk="1" hangingPunct="1"/>
            <a:r>
              <a:rPr lang="en-US" altLang="en-US" dirty="0"/>
              <a:t>Executive Summary</a:t>
            </a:r>
          </a:p>
          <a:p>
            <a:pPr eaLnBrk="1" hangingPunct="1"/>
            <a:r>
              <a:rPr lang="en-US" altLang="en-US" dirty="0"/>
              <a:t>Appendix A:  SBAS Benefits</a:t>
            </a:r>
          </a:p>
          <a:p>
            <a:pPr eaLnBrk="1" hangingPunct="1"/>
            <a:r>
              <a:rPr lang="en-US" altLang="en-US" dirty="0"/>
              <a:t>Appendix B:  SBAS Systems Status</a:t>
            </a:r>
          </a:p>
          <a:p>
            <a:pPr eaLnBrk="1" hangingPunct="1"/>
            <a:r>
              <a:rPr lang="en-US" altLang="en-US" dirty="0"/>
              <a:t>Appendix C:  SBAS System Evolution</a:t>
            </a:r>
          </a:p>
          <a:p>
            <a:pPr eaLnBrk="1" hangingPunct="1"/>
            <a:r>
              <a:rPr lang="en-US" altLang="en-US" dirty="0"/>
              <a:t>Appendix D:  Interoperability Working Group</a:t>
            </a:r>
          </a:p>
          <a:p>
            <a:pPr eaLnBrk="1" hangingPunct="1"/>
            <a:endParaRPr lang="en-US" altLang="en-US" dirty="0"/>
          </a:p>
          <a:p>
            <a:pPr eaLnBrk="1" hangingPunct="1"/>
            <a:endParaRPr lang="en-US" altLang="en-US" dirty="0"/>
          </a:p>
        </p:txBody>
      </p:sp>
      <p:sp>
        <p:nvSpPr>
          <p:cNvPr id="26629" name="TextBox 1">
            <a:extLst>
              <a:ext uri="{FF2B5EF4-FFF2-40B4-BE49-F238E27FC236}">
                <a16:creationId xmlns:a16="http://schemas.microsoft.com/office/drawing/2014/main" id="{70FD5A82-DCFC-4CB9-A6AA-78CC0B9FBEC3}"/>
              </a:ext>
            </a:extLst>
          </p:cNvPr>
          <p:cNvSpPr txBox="1">
            <a:spLocks noChangeArrowheads="1"/>
          </p:cNvSpPr>
          <p:nvPr/>
        </p:nvSpPr>
        <p:spPr bwMode="auto">
          <a:xfrm>
            <a:off x="8707438" y="6491288"/>
            <a:ext cx="420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600" b="1" dirty="0">
                <a:solidFill>
                  <a:schemeClr val="bg1"/>
                </a:solidFill>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C3E518A-AFA7-42AC-84D1-F79CE88607C3}"/>
              </a:ext>
            </a:extLst>
          </p:cNvPr>
          <p:cNvSpPr>
            <a:spLocks noGrp="1" noChangeArrowheads="1"/>
          </p:cNvSpPr>
          <p:nvPr>
            <p:ph type="title" idx="4294967295"/>
          </p:nvPr>
        </p:nvSpPr>
        <p:spPr bwMode="auto">
          <a:xfrm>
            <a:off x="966788" y="344488"/>
            <a:ext cx="8177212"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SBAS Background 	</a:t>
            </a:r>
          </a:p>
        </p:txBody>
      </p:sp>
      <p:sp>
        <p:nvSpPr>
          <p:cNvPr id="28675" name="Rectangle 3">
            <a:extLst>
              <a:ext uri="{FF2B5EF4-FFF2-40B4-BE49-F238E27FC236}">
                <a16:creationId xmlns:a16="http://schemas.microsoft.com/office/drawing/2014/main" id="{E16B2B2E-030A-4219-9B63-DCBD910B54B7}"/>
              </a:ext>
            </a:extLst>
          </p:cNvPr>
          <p:cNvSpPr>
            <a:spLocks noGrp="1" noChangeArrowheads="1"/>
          </p:cNvSpPr>
          <p:nvPr>
            <p:ph type="body" idx="4294967295"/>
          </p:nvPr>
        </p:nvSpPr>
        <p:spPr bwMode="auto">
          <a:xfrm>
            <a:off x="261938" y="1444625"/>
            <a:ext cx="8547100" cy="3973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None/>
            </a:pPr>
            <a:endParaRPr lang="en-US" altLang="en-US" sz="1400" dirty="0"/>
          </a:p>
          <a:p>
            <a:pPr eaLnBrk="1" hangingPunct="1">
              <a:spcBef>
                <a:spcPts val="1200"/>
              </a:spcBef>
            </a:pPr>
            <a:r>
              <a:rPr lang="en-US" altLang="en-US" sz="2200" dirty="0"/>
              <a:t>Satellite Based Augmentation System (SBAS) provides the accuracy, integrity, service continuity and availability needed to rely on Global Navigation Satellite System (GNSS) navigation for all phases of flight, from en-route through Category I equivalent approach</a:t>
            </a:r>
          </a:p>
          <a:p>
            <a:pPr eaLnBrk="1" hangingPunct="1">
              <a:spcBef>
                <a:spcPts val="1200"/>
              </a:spcBef>
            </a:pPr>
            <a:r>
              <a:rPr lang="en-US" altLang="en-US" sz="2200" dirty="0"/>
              <a:t>SBAS technology provides the opportunity to cover very large areas of airspace and areas formerly not served by other navigation aids </a:t>
            </a:r>
          </a:p>
          <a:p>
            <a:pPr eaLnBrk="1" hangingPunct="1">
              <a:spcBef>
                <a:spcPts val="1200"/>
              </a:spcBef>
            </a:pPr>
            <a:r>
              <a:rPr lang="en-US" altLang="en-US" sz="2200" dirty="0"/>
              <a:t>SBAS adds increased capability, flexibility, and often, more cost-effective navigation options than adding additional legacy ground-based navigation aids</a:t>
            </a:r>
          </a:p>
          <a:p>
            <a:pPr eaLnBrk="1" hangingPunct="1">
              <a:spcBef>
                <a:spcPts val="1200"/>
              </a:spcBef>
            </a:pPr>
            <a:r>
              <a:rPr lang="en-US" altLang="en-US" sz="2200" dirty="0"/>
              <a:t>SBAS can be used in many non-aviation applications</a:t>
            </a:r>
          </a:p>
          <a:p>
            <a:pPr eaLnBrk="1" hangingPunct="1">
              <a:buFontTx/>
              <a:buNone/>
            </a:pPr>
            <a:endParaRPr lang="en-US" altLang="en-US" sz="2000" dirty="0"/>
          </a:p>
        </p:txBody>
      </p:sp>
      <p:sp>
        <p:nvSpPr>
          <p:cNvPr id="28676" name="TextBox 3">
            <a:extLst>
              <a:ext uri="{FF2B5EF4-FFF2-40B4-BE49-F238E27FC236}">
                <a16:creationId xmlns:a16="http://schemas.microsoft.com/office/drawing/2014/main" id="{7C111DCF-292F-4006-8849-BD881D0C6684}"/>
              </a:ext>
            </a:extLst>
          </p:cNvPr>
          <p:cNvSpPr txBox="1">
            <a:spLocks noChangeArrowheads="1"/>
          </p:cNvSpPr>
          <p:nvPr/>
        </p:nvSpPr>
        <p:spPr bwMode="auto">
          <a:xfrm>
            <a:off x="8582025" y="6491288"/>
            <a:ext cx="546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600" b="1" dirty="0">
                <a:solidFill>
                  <a:schemeClr val="bg1"/>
                </a:solidFil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BD16B2C-39F0-4EFE-BE11-616BAD78A775}"/>
              </a:ext>
            </a:extLst>
          </p:cNvPr>
          <p:cNvSpPr>
            <a:spLocks noGrp="1" noChangeArrowheads="1"/>
          </p:cNvSpPr>
          <p:nvPr>
            <p:ph type="title" idx="4294967295"/>
          </p:nvPr>
        </p:nvSpPr>
        <p:spPr bwMode="auto">
          <a:xfrm>
            <a:off x="1260475" y="274638"/>
            <a:ext cx="7426325" cy="69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SBAS Background  	</a:t>
            </a:r>
          </a:p>
        </p:txBody>
      </p:sp>
      <p:sp>
        <p:nvSpPr>
          <p:cNvPr id="30723" name="Rectangle 3">
            <a:extLst>
              <a:ext uri="{FF2B5EF4-FFF2-40B4-BE49-F238E27FC236}">
                <a16:creationId xmlns:a16="http://schemas.microsoft.com/office/drawing/2014/main" id="{88306642-3B7A-42A5-89F9-ED930C4D4CAF}"/>
              </a:ext>
            </a:extLst>
          </p:cNvPr>
          <p:cNvSpPr>
            <a:spLocks noGrp="1" noChangeArrowheads="1"/>
          </p:cNvSpPr>
          <p:nvPr>
            <p:ph idx="4294967295"/>
          </p:nvPr>
        </p:nvSpPr>
        <p:spPr bwMode="auto">
          <a:xfrm>
            <a:off x="392113" y="1614488"/>
            <a:ext cx="8504237" cy="4537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spcBef>
                <a:spcPts val="1200"/>
              </a:spcBef>
            </a:pPr>
            <a:r>
              <a:rPr lang="en-US" altLang="en-US" sz="2200" dirty="0"/>
              <a:t>International Civil Aviation Organization (ICAO) Standards And Recommended Practices (SARPs) provides overarching standards and guidance for Global SBAS implementation</a:t>
            </a:r>
          </a:p>
          <a:p>
            <a:pPr marL="457200" indent="-457200" eaLnBrk="1" hangingPunct="1">
              <a:spcBef>
                <a:spcPts val="1200"/>
              </a:spcBef>
            </a:pPr>
            <a:r>
              <a:rPr lang="en-US" altLang="en-US" sz="2200" dirty="0"/>
              <a:t>SARPs criteria define Approach with Vertical guidance (APV) as being a stabilized descent using vertical guidance</a:t>
            </a:r>
          </a:p>
          <a:p>
            <a:pPr marL="457200" indent="-457200" eaLnBrk="1" hangingPunct="1">
              <a:spcBef>
                <a:spcPts val="1200"/>
              </a:spcBef>
            </a:pPr>
            <a:r>
              <a:rPr lang="en-US" altLang="en-US" sz="2200" dirty="0"/>
              <a:t>SBAS Interoperability Working Group (IWG) is the forum for SBAS service providers to assure common understanding and implementation of the SARPs</a:t>
            </a:r>
          </a:p>
          <a:p>
            <a:pPr marL="457200" indent="-457200" eaLnBrk="1" hangingPunct="1">
              <a:spcBef>
                <a:spcPts val="1200"/>
              </a:spcBef>
            </a:pPr>
            <a:r>
              <a:rPr lang="en-US" altLang="en-US" sz="2200" dirty="0"/>
              <a:t>IWG forum allows coordination to enable use of a single avionics technology designed to easily transition from one SBAS region to another</a:t>
            </a:r>
          </a:p>
          <a:p>
            <a:pPr marL="457200" indent="-457200" eaLnBrk="1" hangingPunct="1"/>
            <a:endParaRPr lang="en-US" altLang="en-US" dirty="0"/>
          </a:p>
        </p:txBody>
      </p:sp>
      <p:sp>
        <p:nvSpPr>
          <p:cNvPr id="30724" name="TextBox 3">
            <a:extLst>
              <a:ext uri="{FF2B5EF4-FFF2-40B4-BE49-F238E27FC236}">
                <a16:creationId xmlns:a16="http://schemas.microsoft.com/office/drawing/2014/main" id="{EA0594F6-31CA-4CFA-8635-680033D131AC}"/>
              </a:ext>
            </a:extLst>
          </p:cNvPr>
          <p:cNvSpPr txBox="1">
            <a:spLocks noChangeArrowheads="1"/>
          </p:cNvSpPr>
          <p:nvPr/>
        </p:nvSpPr>
        <p:spPr bwMode="auto">
          <a:xfrm>
            <a:off x="8693150" y="6491288"/>
            <a:ext cx="434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600" b="1" dirty="0">
                <a:solidFill>
                  <a:schemeClr val="bg1"/>
                </a:solidFill>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18F50B9-91E8-4B0A-A7CC-E639B960A3AB}"/>
              </a:ext>
            </a:extLst>
          </p:cNvPr>
          <p:cNvSpPr>
            <a:spLocks noGrp="1" noChangeArrowheads="1"/>
          </p:cNvSpPr>
          <p:nvPr>
            <p:ph type="title" idx="4294967295"/>
          </p:nvPr>
        </p:nvSpPr>
        <p:spPr bwMode="auto">
          <a:xfrm>
            <a:off x="1238250" y="274638"/>
            <a:ext cx="7448550" cy="868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3400" dirty="0">
                <a:ea typeface="ＭＳ Ｐゴシック" panose="020B0600070205080204" pitchFamily="34" charset="-128"/>
              </a:rPr>
              <a:t>SBAS Benefits</a:t>
            </a:r>
          </a:p>
        </p:txBody>
      </p:sp>
      <p:sp>
        <p:nvSpPr>
          <p:cNvPr id="32771" name="Rectangle 3">
            <a:extLst>
              <a:ext uri="{FF2B5EF4-FFF2-40B4-BE49-F238E27FC236}">
                <a16:creationId xmlns:a16="http://schemas.microsoft.com/office/drawing/2014/main" id="{67AE0A14-4A7F-4074-8448-4407958AACF1}"/>
              </a:ext>
            </a:extLst>
          </p:cNvPr>
          <p:cNvSpPr>
            <a:spLocks noGrp="1" noChangeArrowheads="1"/>
          </p:cNvSpPr>
          <p:nvPr>
            <p:ph idx="4294967295"/>
          </p:nvPr>
        </p:nvSpPr>
        <p:spPr bwMode="auto">
          <a:xfrm>
            <a:off x="285750" y="1900238"/>
            <a:ext cx="8513763" cy="3787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pPr>
            <a:r>
              <a:rPr lang="en-US" altLang="en-US" sz="2200" dirty="0"/>
              <a:t>SBAS is an enabler for Federal Aviation Administration (FAA) Next Generation Transportation System (NEXTGEN) and the European Commission (EC) Single European Sky Air Traffic Management Research (SESAR) initiatives</a:t>
            </a:r>
          </a:p>
          <a:p>
            <a:pPr eaLnBrk="1" hangingPunct="1">
              <a:spcBef>
                <a:spcPts val="1200"/>
              </a:spcBef>
            </a:pPr>
            <a:r>
              <a:rPr lang="en-US" altLang="en-US" sz="2200" dirty="0"/>
              <a:t>SBAS equipment provides position accuracy and integrity sufficient to meet most stringent ADS-B surveillance requirements</a:t>
            </a:r>
          </a:p>
          <a:p>
            <a:pPr eaLnBrk="1" hangingPunct="1">
              <a:spcBef>
                <a:spcPts val="1200"/>
              </a:spcBef>
            </a:pPr>
            <a:r>
              <a:rPr lang="en-US" altLang="en-US" sz="2200" dirty="0"/>
              <a:t>SBAS can support the decommissioning of ground-based Navigation Aids (NAVAIDs)</a:t>
            </a:r>
          </a:p>
          <a:p>
            <a:pPr eaLnBrk="1" hangingPunct="1">
              <a:buFontTx/>
              <a:buNone/>
            </a:pPr>
            <a:endParaRPr lang="en-US" altLang="en-US" sz="2000" dirty="0"/>
          </a:p>
        </p:txBody>
      </p:sp>
      <p:sp>
        <p:nvSpPr>
          <p:cNvPr id="32772" name="TextBox 3">
            <a:extLst>
              <a:ext uri="{FF2B5EF4-FFF2-40B4-BE49-F238E27FC236}">
                <a16:creationId xmlns:a16="http://schemas.microsoft.com/office/drawing/2014/main" id="{C598C5CB-7151-4E77-A10E-976EDFFDE630}"/>
              </a:ext>
            </a:extLst>
          </p:cNvPr>
          <p:cNvSpPr txBox="1">
            <a:spLocks noChangeArrowheads="1"/>
          </p:cNvSpPr>
          <p:nvPr/>
        </p:nvSpPr>
        <p:spPr bwMode="auto">
          <a:xfrm>
            <a:off x="8669338" y="6491288"/>
            <a:ext cx="458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EB2DC38B-385C-43BE-9E23-7C7FC3C4C56C}"/>
              </a:ext>
            </a:extLst>
          </p:cNvPr>
          <p:cNvSpPr>
            <a:spLocks noGrp="1" noChangeArrowheads="1"/>
          </p:cNvSpPr>
          <p:nvPr>
            <p:ph idx="4294967295"/>
          </p:nvPr>
        </p:nvSpPr>
        <p:spPr bwMode="auto">
          <a:xfrm>
            <a:off x="344488" y="1863725"/>
            <a:ext cx="8485187" cy="3895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pPr>
            <a:r>
              <a:rPr lang="en-US" altLang="en-US" sz="2200" dirty="0"/>
              <a:t>SBAS supports Performance Based Navigation (PBN) capability</a:t>
            </a:r>
          </a:p>
          <a:p>
            <a:pPr lvl="1" eaLnBrk="1" hangingPunct="1">
              <a:spcBef>
                <a:spcPts val="600"/>
              </a:spcBef>
            </a:pPr>
            <a:r>
              <a:rPr lang="en-US" altLang="en-US" sz="1800" dirty="0"/>
              <a:t>PBN improves efficiency and capacity while reducing environmental impacts</a:t>
            </a:r>
          </a:p>
          <a:p>
            <a:pPr eaLnBrk="1" hangingPunct="1">
              <a:spcBef>
                <a:spcPts val="1200"/>
              </a:spcBef>
            </a:pPr>
            <a:r>
              <a:rPr lang="en-US" altLang="en-US" sz="2200" dirty="0"/>
              <a:t>SBAS is a low cost equipage solution to achieve Required Navigation Performance (RNP)</a:t>
            </a:r>
          </a:p>
          <a:p>
            <a:pPr eaLnBrk="1" hangingPunct="1">
              <a:spcBef>
                <a:spcPts val="1200"/>
              </a:spcBef>
            </a:pPr>
            <a:r>
              <a:rPr lang="en-US" altLang="en-US" sz="2200" dirty="0"/>
              <a:t>SBAS clock and ephemeris corrections improve the availability of RNP for users throughout the entire GEO footprint </a:t>
            </a:r>
          </a:p>
          <a:p>
            <a:pPr eaLnBrk="1" hangingPunct="1">
              <a:buFontTx/>
              <a:buNone/>
            </a:pPr>
            <a:endParaRPr lang="en-US" altLang="en-US" sz="2000" dirty="0"/>
          </a:p>
        </p:txBody>
      </p:sp>
      <p:sp>
        <p:nvSpPr>
          <p:cNvPr id="34819" name="Rectangle 2">
            <a:extLst>
              <a:ext uri="{FF2B5EF4-FFF2-40B4-BE49-F238E27FC236}">
                <a16:creationId xmlns:a16="http://schemas.microsoft.com/office/drawing/2014/main" id="{E8861DDB-2049-4AD4-85B1-4348B9C682A7}"/>
              </a:ext>
            </a:extLst>
          </p:cNvPr>
          <p:cNvSpPr>
            <a:spLocks noGrp="1" noChangeArrowheads="1"/>
          </p:cNvSpPr>
          <p:nvPr>
            <p:ph type="title" idx="4294967295"/>
          </p:nvPr>
        </p:nvSpPr>
        <p:spPr bwMode="auto">
          <a:xfrm>
            <a:off x="1238250" y="274638"/>
            <a:ext cx="7448550" cy="868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3400" dirty="0">
                <a:ea typeface="ＭＳ Ｐゴシック" panose="020B0600070205080204" pitchFamily="34" charset="-128"/>
              </a:rPr>
              <a:t>SBAS Benefits</a:t>
            </a:r>
          </a:p>
        </p:txBody>
      </p:sp>
      <p:sp>
        <p:nvSpPr>
          <p:cNvPr id="34820" name="TextBox 3">
            <a:extLst>
              <a:ext uri="{FF2B5EF4-FFF2-40B4-BE49-F238E27FC236}">
                <a16:creationId xmlns:a16="http://schemas.microsoft.com/office/drawing/2014/main" id="{55CAC0CC-BF3E-4E56-A555-AA134CB85864}"/>
              </a:ext>
            </a:extLst>
          </p:cNvPr>
          <p:cNvSpPr txBox="1">
            <a:spLocks noChangeArrowheads="1"/>
          </p:cNvSpPr>
          <p:nvPr/>
        </p:nvSpPr>
        <p:spPr bwMode="auto">
          <a:xfrm>
            <a:off x="8680450" y="6502400"/>
            <a:ext cx="447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0B2DDC-F6C3-471E-B65E-35930888E81D}"/>
              </a:ext>
            </a:extLst>
          </p:cNvPr>
          <p:cNvSpPr/>
          <p:nvPr/>
        </p:nvSpPr>
        <p:spPr>
          <a:xfrm>
            <a:off x="215900" y="1905000"/>
            <a:ext cx="3492500"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47" name="Rectangle 2">
            <a:extLst>
              <a:ext uri="{FF2B5EF4-FFF2-40B4-BE49-F238E27FC236}">
                <a16:creationId xmlns:a16="http://schemas.microsoft.com/office/drawing/2014/main" id="{7F994493-1AF4-4033-AEFC-9CA96820410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Agenda</a:t>
            </a:r>
          </a:p>
        </p:txBody>
      </p:sp>
      <p:sp>
        <p:nvSpPr>
          <p:cNvPr id="6148" name="Rectangle 3">
            <a:extLst>
              <a:ext uri="{FF2B5EF4-FFF2-40B4-BE49-F238E27FC236}">
                <a16:creationId xmlns:a16="http://schemas.microsoft.com/office/drawing/2014/main" id="{25219A29-9199-4756-BB78-FF7B7D7326A8}"/>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endParaRPr lang="en-US" altLang="en-US" sz="1600" dirty="0"/>
          </a:p>
          <a:p>
            <a:pPr eaLnBrk="1" hangingPunct="1"/>
            <a:r>
              <a:rPr lang="en-US" altLang="en-US" dirty="0"/>
              <a:t>Executive Summary</a:t>
            </a:r>
          </a:p>
          <a:p>
            <a:pPr eaLnBrk="1" hangingPunct="1"/>
            <a:r>
              <a:rPr lang="en-US" altLang="en-US" dirty="0"/>
              <a:t>Appendix A:  SBAS Benefits</a:t>
            </a:r>
          </a:p>
          <a:p>
            <a:pPr eaLnBrk="1" hangingPunct="1"/>
            <a:r>
              <a:rPr lang="en-US" altLang="en-US" dirty="0"/>
              <a:t>Appendix B:  SBAS Systems Status</a:t>
            </a:r>
          </a:p>
          <a:p>
            <a:pPr eaLnBrk="1" hangingPunct="1"/>
            <a:r>
              <a:rPr lang="en-US" altLang="en-US" dirty="0"/>
              <a:t>Appendix C:  SBAS System Evolution</a:t>
            </a:r>
          </a:p>
          <a:p>
            <a:pPr eaLnBrk="1" hangingPunct="1"/>
            <a:r>
              <a:rPr lang="en-US" altLang="en-US" dirty="0"/>
              <a:t>Appendix D:  Interoperability Working Group</a:t>
            </a:r>
          </a:p>
          <a:p>
            <a:pPr eaLnBrk="1" hangingPunct="1"/>
            <a:endParaRPr lang="en-US" altLang="en-US" dirty="0"/>
          </a:p>
          <a:p>
            <a:pPr eaLnBrk="1" hangingPunct="1"/>
            <a:endParaRPr lang="en-US" altLang="en-US" dirty="0"/>
          </a:p>
        </p:txBody>
      </p:sp>
      <p:sp>
        <p:nvSpPr>
          <p:cNvPr id="6149" name="TextBox 1">
            <a:extLst>
              <a:ext uri="{FF2B5EF4-FFF2-40B4-BE49-F238E27FC236}">
                <a16:creationId xmlns:a16="http://schemas.microsoft.com/office/drawing/2014/main" id="{4005542A-B932-4E37-BA55-BE78DA479F63}"/>
              </a:ext>
            </a:extLst>
          </p:cNvPr>
          <p:cNvSpPr txBox="1">
            <a:spLocks noChangeArrowheads="1"/>
          </p:cNvSpPr>
          <p:nvPr/>
        </p:nvSpPr>
        <p:spPr bwMode="auto">
          <a:xfrm>
            <a:off x="8837613" y="6491288"/>
            <a:ext cx="2905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8B1DC6C-B8CA-4AC8-BAAB-C84149ADD53B}"/>
              </a:ext>
            </a:extLst>
          </p:cNvPr>
          <p:cNvSpPr>
            <a:spLocks noGrp="1" noChangeArrowheads="1"/>
          </p:cNvSpPr>
          <p:nvPr>
            <p:ph type="title" idx="4294967295"/>
          </p:nvPr>
        </p:nvSpPr>
        <p:spPr bwMode="auto">
          <a:xfrm>
            <a:off x="1657350" y="344488"/>
            <a:ext cx="748665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SBAS Benefits – En-Route/Terminal</a:t>
            </a:r>
          </a:p>
        </p:txBody>
      </p:sp>
      <p:sp>
        <p:nvSpPr>
          <p:cNvPr id="36867" name="Content Placeholder 2">
            <a:extLst>
              <a:ext uri="{FF2B5EF4-FFF2-40B4-BE49-F238E27FC236}">
                <a16:creationId xmlns:a16="http://schemas.microsoft.com/office/drawing/2014/main" id="{67A7820E-7278-412A-9A07-01DFF3DF5F74}"/>
              </a:ext>
            </a:extLst>
          </p:cNvPr>
          <p:cNvSpPr>
            <a:spLocks noGrp="1" noChangeArrowheads="1"/>
          </p:cNvSpPr>
          <p:nvPr>
            <p:ph idx="4294967295"/>
          </p:nvPr>
        </p:nvSpPr>
        <p:spPr bwMode="auto">
          <a:xfrm>
            <a:off x="295275" y="1963738"/>
            <a:ext cx="8674100" cy="4551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pPr>
            <a:r>
              <a:rPr lang="en-US" altLang="en-US" sz="2200" dirty="0"/>
              <a:t>SBAS is a primary navigation system</a:t>
            </a:r>
          </a:p>
          <a:p>
            <a:pPr eaLnBrk="1" hangingPunct="1">
              <a:spcBef>
                <a:spcPts val="1200"/>
              </a:spcBef>
            </a:pPr>
            <a:r>
              <a:rPr lang="en-US" altLang="en-US" sz="2200" dirty="0"/>
              <a:t>SBAS provides Area Navigation (RNAV) and RNP capability</a:t>
            </a:r>
          </a:p>
          <a:p>
            <a:pPr lvl="1" eaLnBrk="1" hangingPunct="1">
              <a:spcBef>
                <a:spcPts val="1200"/>
              </a:spcBef>
            </a:pPr>
            <a:r>
              <a:rPr lang="en-US" altLang="en-US" sz="1800" dirty="0"/>
              <a:t>Improves availability for all RNAV routes</a:t>
            </a:r>
          </a:p>
          <a:p>
            <a:pPr lvl="1" eaLnBrk="1" hangingPunct="1">
              <a:spcBef>
                <a:spcPts val="1200"/>
              </a:spcBef>
            </a:pPr>
            <a:r>
              <a:rPr lang="en-US" altLang="en-US" sz="1800" dirty="0"/>
              <a:t>Eliminates the operational requirement to ensure GPS availability using RAIM prediction tools </a:t>
            </a:r>
          </a:p>
          <a:p>
            <a:pPr lvl="1" eaLnBrk="1" hangingPunct="1">
              <a:spcBef>
                <a:spcPts val="1200"/>
              </a:spcBef>
            </a:pPr>
            <a:r>
              <a:rPr lang="en-US" altLang="en-US" sz="1800" dirty="0"/>
              <a:t>Flexibility to design more efficient airspace and instrument procedures</a:t>
            </a:r>
          </a:p>
          <a:p>
            <a:pPr eaLnBrk="1" hangingPunct="1">
              <a:spcBef>
                <a:spcPts val="1200"/>
              </a:spcBef>
            </a:pPr>
            <a:r>
              <a:rPr lang="en-US" altLang="en-US" sz="2200" dirty="0"/>
              <a:t>Significant potential reduction in track dispersion</a:t>
            </a:r>
          </a:p>
          <a:p>
            <a:pPr eaLnBrk="1" hangingPunct="1">
              <a:spcBef>
                <a:spcPts val="1200"/>
              </a:spcBef>
            </a:pPr>
            <a:r>
              <a:rPr lang="en-US" altLang="en-US" sz="2200" dirty="0"/>
              <a:t>Supports Trajectory Based Operations (TBO)</a:t>
            </a:r>
          </a:p>
          <a:p>
            <a:pPr lvl="1" eaLnBrk="1" hangingPunct="1">
              <a:spcBef>
                <a:spcPts val="600"/>
              </a:spcBef>
            </a:pPr>
            <a:r>
              <a:rPr lang="en-US" altLang="en-US" sz="1800" dirty="0"/>
              <a:t>4-D Operations (Continuous Descent Final Approach (CDA))</a:t>
            </a:r>
          </a:p>
          <a:p>
            <a:pPr lvl="1" eaLnBrk="1" hangingPunct="1">
              <a:spcBef>
                <a:spcPts val="600"/>
              </a:spcBef>
            </a:pPr>
            <a:r>
              <a:rPr lang="en-US" altLang="en-US" sz="1800" dirty="0"/>
              <a:t>Significant reductions in fuel consumption</a:t>
            </a:r>
          </a:p>
          <a:p>
            <a:pPr eaLnBrk="1" hangingPunct="1"/>
            <a:endParaRPr lang="en-US" altLang="en-US" dirty="0"/>
          </a:p>
        </p:txBody>
      </p:sp>
      <p:sp>
        <p:nvSpPr>
          <p:cNvPr id="36868" name="TextBox 3">
            <a:extLst>
              <a:ext uri="{FF2B5EF4-FFF2-40B4-BE49-F238E27FC236}">
                <a16:creationId xmlns:a16="http://schemas.microsoft.com/office/drawing/2014/main" id="{4EAC11D6-C009-4A42-83D1-233AF5631425}"/>
              </a:ext>
            </a:extLst>
          </p:cNvPr>
          <p:cNvSpPr txBox="1">
            <a:spLocks noChangeArrowheads="1"/>
          </p:cNvSpPr>
          <p:nvPr/>
        </p:nvSpPr>
        <p:spPr bwMode="auto">
          <a:xfrm>
            <a:off x="8693150" y="6491288"/>
            <a:ext cx="434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B6794CC-1D63-4D94-A00B-359E1598DFAA}"/>
              </a:ext>
            </a:extLst>
          </p:cNvPr>
          <p:cNvSpPr>
            <a:spLocks noGrp="1" noChangeArrowheads="1"/>
          </p:cNvSpPr>
          <p:nvPr>
            <p:ph type="title" idx="4294967295"/>
          </p:nvPr>
        </p:nvSpPr>
        <p:spPr bwMode="auto">
          <a:xfrm>
            <a:off x="671513" y="344488"/>
            <a:ext cx="8472487"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SBAS Benefits - Approach</a:t>
            </a:r>
          </a:p>
        </p:txBody>
      </p:sp>
      <p:sp>
        <p:nvSpPr>
          <p:cNvPr id="37891" name="Content Placeholder 2">
            <a:extLst>
              <a:ext uri="{FF2B5EF4-FFF2-40B4-BE49-F238E27FC236}">
                <a16:creationId xmlns:a16="http://schemas.microsoft.com/office/drawing/2014/main" id="{05EDDC9B-D638-4516-AE5B-F315A6B04FF2}"/>
              </a:ext>
            </a:extLst>
          </p:cNvPr>
          <p:cNvSpPr>
            <a:spLocks noGrp="1" noChangeArrowheads="1"/>
          </p:cNvSpPr>
          <p:nvPr>
            <p:ph idx="4294967295"/>
          </p:nvPr>
        </p:nvSpPr>
        <p:spPr bwMode="auto">
          <a:xfrm>
            <a:off x="320675" y="1627188"/>
            <a:ext cx="8491538" cy="5011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pPr>
            <a:r>
              <a:rPr lang="en-US" altLang="en-US" sz="2200" dirty="0"/>
              <a:t>Supports RNP approaches down to LNAV, LNAV/VNAV, LP and LPV minima.  </a:t>
            </a:r>
          </a:p>
          <a:p>
            <a:pPr eaLnBrk="1" hangingPunct="1">
              <a:spcBef>
                <a:spcPts val="1200"/>
              </a:spcBef>
            </a:pPr>
            <a:r>
              <a:rPr lang="en-US" altLang="en-US" sz="2200" dirty="0"/>
              <a:t>Provides Category I (CAT I) equivalent vertical guidance at any qualifying runway</a:t>
            </a:r>
          </a:p>
          <a:p>
            <a:pPr lvl="1" eaLnBrk="1" hangingPunct="1">
              <a:spcBef>
                <a:spcPts val="600"/>
              </a:spcBef>
            </a:pPr>
            <a:r>
              <a:rPr lang="en-US" altLang="en-US" sz="1800" dirty="0"/>
              <a:t>Localizer Performance with Vertical guidance (LPV)</a:t>
            </a:r>
          </a:p>
          <a:p>
            <a:pPr lvl="1" eaLnBrk="1" hangingPunct="1">
              <a:spcBef>
                <a:spcPts val="600"/>
              </a:spcBef>
            </a:pPr>
            <a:r>
              <a:rPr lang="en-US" altLang="en-US" sz="1800" dirty="0"/>
              <a:t>SBAS service does not require the installation or maintenance of ground-based landing system navigation aids</a:t>
            </a:r>
          </a:p>
          <a:p>
            <a:pPr eaLnBrk="1" hangingPunct="1">
              <a:spcBef>
                <a:spcPts val="1200"/>
              </a:spcBef>
            </a:pPr>
            <a:r>
              <a:rPr lang="en-US" altLang="en-US" sz="2200" dirty="0"/>
              <a:t>SBAS position and guidance do not change with barometric and temperature fluctuations and are not impacted with improper aircraft barometric altimeter settings</a:t>
            </a:r>
          </a:p>
          <a:p>
            <a:pPr eaLnBrk="1" hangingPunct="1">
              <a:spcBef>
                <a:spcPts val="1200"/>
              </a:spcBef>
            </a:pPr>
            <a:r>
              <a:rPr lang="en-US" altLang="en-US" sz="2200" dirty="0"/>
              <a:t>SBAS guidance requires no airport “critical areas” and has     the potential to improve runway throughput</a:t>
            </a:r>
          </a:p>
          <a:p>
            <a:pPr eaLnBrk="1" hangingPunct="1">
              <a:spcBef>
                <a:spcPts val="1200"/>
              </a:spcBef>
            </a:pPr>
            <a:r>
              <a:rPr lang="en-US" altLang="en-US" sz="2200" dirty="0"/>
              <a:t>SBAS can support RNP AR operations</a:t>
            </a:r>
          </a:p>
          <a:p>
            <a:pPr eaLnBrk="1" hangingPunct="1"/>
            <a:endParaRPr lang="en-US" altLang="en-US" dirty="0"/>
          </a:p>
          <a:p>
            <a:pPr eaLnBrk="1" hangingPunct="1"/>
            <a:endParaRPr lang="en-US" altLang="en-US" dirty="0"/>
          </a:p>
        </p:txBody>
      </p:sp>
      <p:sp>
        <p:nvSpPr>
          <p:cNvPr id="37892" name="TextBox 3">
            <a:extLst>
              <a:ext uri="{FF2B5EF4-FFF2-40B4-BE49-F238E27FC236}">
                <a16:creationId xmlns:a16="http://schemas.microsoft.com/office/drawing/2014/main" id="{E7637905-7F55-473D-8830-B25785E44358}"/>
              </a:ext>
            </a:extLst>
          </p:cNvPr>
          <p:cNvSpPr txBox="1">
            <a:spLocks noChangeArrowheads="1"/>
          </p:cNvSpPr>
          <p:nvPr/>
        </p:nvSpPr>
        <p:spPr bwMode="auto">
          <a:xfrm>
            <a:off x="8669338" y="6469063"/>
            <a:ext cx="419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EABF7EE-4A58-46EE-8044-CF6F10D2399D}"/>
              </a:ext>
            </a:extLst>
          </p:cNvPr>
          <p:cNvSpPr txBox="1">
            <a:spLocks noChangeArrowheads="1"/>
          </p:cNvSpPr>
          <p:nvPr/>
        </p:nvSpPr>
        <p:spPr bwMode="auto">
          <a:xfrm>
            <a:off x="1238250" y="274638"/>
            <a:ext cx="7448550" cy="868362"/>
          </a:xfrm>
          <a:prstGeom prst="rect">
            <a:avLst/>
          </a:prstGeom>
          <a:noFill/>
          <a:ln w="9525">
            <a:noFill/>
            <a:miter lim="800000"/>
            <a:headEnd/>
            <a:tailEnd/>
          </a:ln>
        </p:spPr>
        <p:txBody>
          <a:bodyPr anchor="ctr"/>
          <a:lstStyle/>
          <a:p>
            <a:pPr algn="ctr" eaLnBrk="1" hangingPunct="1">
              <a:defRPr/>
            </a:pPr>
            <a:r>
              <a:rPr lang="en-US" altLang="ja-JP" sz="3400" b="1" kern="0" dirty="0">
                <a:solidFill>
                  <a:srgbClr val="800000"/>
                </a:solidFill>
                <a:latin typeface="+mj-lt"/>
                <a:cs typeface="+mj-cs"/>
              </a:rPr>
              <a:t>SBAS Benefits </a:t>
            </a:r>
          </a:p>
          <a:p>
            <a:pPr algn="ctr" eaLnBrk="1" hangingPunct="1">
              <a:defRPr/>
            </a:pPr>
            <a:r>
              <a:rPr lang="en-US" altLang="ja-JP" sz="3400" b="1" kern="0" dirty="0">
                <a:solidFill>
                  <a:srgbClr val="800000"/>
                </a:solidFill>
                <a:latin typeface="+mj-lt"/>
                <a:cs typeface="+mj-cs"/>
              </a:rPr>
              <a:t>beyond aviation</a:t>
            </a:r>
          </a:p>
        </p:txBody>
      </p:sp>
      <p:sp>
        <p:nvSpPr>
          <p:cNvPr id="38915" name="Rectangle 3">
            <a:extLst>
              <a:ext uri="{FF2B5EF4-FFF2-40B4-BE49-F238E27FC236}">
                <a16:creationId xmlns:a16="http://schemas.microsoft.com/office/drawing/2014/main" id="{30FAFCD6-5FAD-4A6E-9F47-4F60BC52458E}"/>
              </a:ext>
            </a:extLst>
          </p:cNvPr>
          <p:cNvSpPr txBox="1">
            <a:spLocks noChangeArrowheads="1"/>
          </p:cNvSpPr>
          <p:nvPr/>
        </p:nvSpPr>
        <p:spPr bwMode="auto">
          <a:xfrm>
            <a:off x="261938" y="1614488"/>
            <a:ext cx="870585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342900" indent="-342900">
              <a:defRPr sz="2400">
                <a:solidFill>
                  <a:schemeClr val="tx1"/>
                </a:solidFill>
                <a:latin typeface="Arial" panose="020B0604020202020204" pitchFamily="34" charset="0"/>
                <a:ea typeface="ＭＳ Ｐゴシック" panose="020B0600070205080204" pitchFamily="34" charset="-128"/>
              </a:defRPr>
            </a:lvl2pPr>
            <a:lvl3pPr marL="623888" indent="-276225">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200"/>
              </a:spcBef>
              <a:buClr>
                <a:srgbClr val="800000"/>
              </a:buClr>
              <a:buFontTx/>
              <a:buChar char="•"/>
            </a:pPr>
            <a:r>
              <a:rPr lang="en-US" altLang="en-US" sz="2200" dirty="0">
                <a:solidFill>
                  <a:srgbClr val="000066"/>
                </a:solidFill>
              </a:rPr>
              <a:t>SBAS benefits extend beyond aviation</a:t>
            </a:r>
          </a:p>
          <a:p>
            <a:pPr lvl="2" eaLnBrk="1" hangingPunct="1">
              <a:spcBef>
                <a:spcPts val="600"/>
              </a:spcBef>
              <a:buFontTx/>
              <a:buChar char="-"/>
            </a:pPr>
            <a:r>
              <a:rPr lang="en-US" altLang="en-US" sz="1800" dirty="0">
                <a:solidFill>
                  <a:srgbClr val="000066"/>
                </a:solidFill>
              </a:rPr>
              <a:t>To all modes of transportation (maritime, highways and railroads)</a:t>
            </a:r>
          </a:p>
          <a:p>
            <a:pPr lvl="2" eaLnBrk="1" hangingPunct="1">
              <a:spcBef>
                <a:spcPts val="600"/>
              </a:spcBef>
              <a:buFontTx/>
              <a:buChar char="-"/>
            </a:pPr>
            <a:r>
              <a:rPr lang="en-US" altLang="en-US" sz="1800" dirty="0">
                <a:solidFill>
                  <a:srgbClr val="000066"/>
                </a:solidFill>
              </a:rPr>
              <a:t>To applications other than transportation</a:t>
            </a:r>
          </a:p>
          <a:p>
            <a:pPr lvl="1" eaLnBrk="1" hangingPunct="1">
              <a:spcBef>
                <a:spcPts val="1200"/>
              </a:spcBef>
              <a:buClr>
                <a:srgbClr val="800000"/>
              </a:buClr>
              <a:buFontTx/>
              <a:buChar char="•"/>
            </a:pPr>
            <a:r>
              <a:rPr lang="en-GB" altLang="en-US" sz="2200" dirty="0">
                <a:solidFill>
                  <a:srgbClr val="000066"/>
                </a:solidFill>
              </a:rPr>
              <a:t>Proven enhancement of GPS-only position accuracy in different environments</a:t>
            </a:r>
          </a:p>
          <a:p>
            <a:pPr lvl="1" eaLnBrk="1" hangingPunct="1">
              <a:spcBef>
                <a:spcPts val="1200"/>
              </a:spcBef>
              <a:buClr>
                <a:srgbClr val="800000"/>
              </a:buClr>
              <a:buFontTx/>
              <a:buChar char="•"/>
            </a:pPr>
            <a:r>
              <a:rPr lang="en-GB" altLang="en-US" sz="2200" dirty="0">
                <a:solidFill>
                  <a:srgbClr val="000066"/>
                </a:solidFill>
              </a:rPr>
              <a:t>Enabling to enhance performance of present commercial applications using GPS</a:t>
            </a:r>
          </a:p>
          <a:p>
            <a:pPr lvl="2" eaLnBrk="1" hangingPunct="1">
              <a:spcBef>
                <a:spcPts val="600"/>
              </a:spcBef>
              <a:buClr>
                <a:srgbClr val="800000"/>
              </a:buClr>
              <a:buFontTx/>
              <a:buChar char="-"/>
            </a:pPr>
            <a:r>
              <a:rPr lang="en-GB" altLang="en-US" sz="1800" dirty="0">
                <a:solidFill>
                  <a:srgbClr val="000066"/>
                </a:solidFill>
              </a:rPr>
              <a:t>No extra costs in new systems (consumer-grade chipsets SBAS-enabled, just requiring a suitable configuration) </a:t>
            </a:r>
          </a:p>
          <a:p>
            <a:pPr lvl="2" eaLnBrk="1" hangingPunct="1">
              <a:spcBef>
                <a:spcPts val="600"/>
              </a:spcBef>
              <a:buClr>
                <a:srgbClr val="800000"/>
              </a:buClr>
              <a:buFontTx/>
              <a:buChar char="-"/>
            </a:pPr>
            <a:r>
              <a:rPr lang="en-GB" altLang="en-US" sz="1800" dirty="0">
                <a:solidFill>
                  <a:srgbClr val="000066"/>
                </a:solidFill>
              </a:rPr>
              <a:t>Capability to implement customized solutions for the delivery of added     value services further exploiting SBAS features</a:t>
            </a:r>
          </a:p>
        </p:txBody>
      </p:sp>
      <p:sp>
        <p:nvSpPr>
          <p:cNvPr id="38916" name="TextBox 3">
            <a:extLst>
              <a:ext uri="{FF2B5EF4-FFF2-40B4-BE49-F238E27FC236}">
                <a16:creationId xmlns:a16="http://schemas.microsoft.com/office/drawing/2014/main" id="{061B9DB7-AC76-4AA3-BE83-3AA703FC085A}"/>
              </a:ext>
            </a:extLst>
          </p:cNvPr>
          <p:cNvSpPr txBox="1">
            <a:spLocks noChangeArrowheads="1"/>
          </p:cNvSpPr>
          <p:nvPr/>
        </p:nvSpPr>
        <p:spPr bwMode="auto">
          <a:xfrm>
            <a:off x="8680450" y="6491288"/>
            <a:ext cx="447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252DB98-AE58-4282-82D4-66F5A07F12E7}"/>
              </a:ext>
            </a:extLst>
          </p:cNvPr>
          <p:cNvSpPr txBox="1">
            <a:spLocks noChangeArrowheads="1"/>
          </p:cNvSpPr>
          <p:nvPr/>
        </p:nvSpPr>
        <p:spPr bwMode="auto">
          <a:xfrm>
            <a:off x="1238250" y="608013"/>
            <a:ext cx="7448550" cy="868362"/>
          </a:xfrm>
          <a:prstGeom prst="rect">
            <a:avLst/>
          </a:prstGeom>
          <a:noFill/>
          <a:ln w="9525">
            <a:noFill/>
            <a:miter lim="800000"/>
            <a:headEnd/>
            <a:tailEnd/>
          </a:ln>
        </p:spPr>
        <p:txBody>
          <a:bodyPr anchor="ctr"/>
          <a:lstStyle/>
          <a:p>
            <a:pPr algn="ctr" eaLnBrk="1" hangingPunct="1">
              <a:defRPr/>
            </a:pPr>
            <a:r>
              <a:rPr lang="en-US" altLang="ja-JP" sz="3400" b="1" kern="0" dirty="0">
                <a:solidFill>
                  <a:srgbClr val="800000"/>
                </a:solidFill>
                <a:latin typeface="+mj-lt"/>
                <a:cs typeface="+mj-cs"/>
              </a:rPr>
              <a:t>SBAS Benefits </a:t>
            </a:r>
          </a:p>
          <a:p>
            <a:pPr algn="ctr" eaLnBrk="1" hangingPunct="1">
              <a:defRPr/>
            </a:pPr>
            <a:r>
              <a:rPr lang="en-US" altLang="ja-JP" sz="3400" b="1" kern="0" dirty="0">
                <a:solidFill>
                  <a:srgbClr val="800000"/>
                </a:solidFill>
                <a:latin typeface="+mj-lt"/>
                <a:cs typeface="+mj-cs"/>
              </a:rPr>
              <a:t>beyond aviation, ex. road and freights transport</a:t>
            </a:r>
          </a:p>
        </p:txBody>
      </p:sp>
      <p:sp>
        <p:nvSpPr>
          <p:cNvPr id="3" name="Rectangle 3">
            <a:extLst>
              <a:ext uri="{FF2B5EF4-FFF2-40B4-BE49-F238E27FC236}">
                <a16:creationId xmlns:a16="http://schemas.microsoft.com/office/drawing/2014/main" id="{C7316A1C-527C-4FAD-8F02-B7E872C72C29}"/>
              </a:ext>
            </a:extLst>
          </p:cNvPr>
          <p:cNvSpPr txBox="1">
            <a:spLocks noChangeArrowheads="1"/>
          </p:cNvSpPr>
          <p:nvPr/>
        </p:nvSpPr>
        <p:spPr bwMode="auto">
          <a:xfrm>
            <a:off x="257175" y="2268538"/>
            <a:ext cx="8791575" cy="3122612"/>
          </a:xfrm>
          <a:prstGeom prst="rect">
            <a:avLst/>
          </a:prstGeom>
          <a:noFill/>
          <a:ln w="9525">
            <a:noFill/>
            <a:miter lim="800000"/>
            <a:headEnd/>
            <a:tailEnd/>
          </a:ln>
        </p:spPr>
        <p:txBody>
          <a:bodyPr/>
          <a:lstStyle/>
          <a:p>
            <a:pPr marL="342900" lvl="1" indent="-342900" eaLnBrk="1" hangingPunct="1">
              <a:spcBef>
                <a:spcPts val="1200"/>
              </a:spcBef>
              <a:buClr>
                <a:srgbClr val="800000"/>
              </a:buClr>
              <a:defRPr/>
            </a:pPr>
            <a:r>
              <a:rPr lang="en-GB" altLang="en-US" sz="2200" dirty="0">
                <a:solidFill>
                  <a:srgbClr val="000066"/>
                </a:solidFill>
                <a:latin typeface="+mn-lt"/>
                <a:ea typeface="+mn-ea"/>
              </a:rPr>
              <a:t>More robust localization and monitoring, enabling:</a:t>
            </a:r>
          </a:p>
          <a:p>
            <a:pPr marL="342900" lvl="1" indent="-342900" eaLnBrk="1" hangingPunct="1">
              <a:spcBef>
                <a:spcPts val="1200"/>
              </a:spcBef>
              <a:buClr>
                <a:srgbClr val="800000"/>
              </a:buClr>
              <a:buFontTx/>
              <a:buChar char="•"/>
              <a:defRPr/>
            </a:pPr>
            <a:r>
              <a:rPr lang="en-US" altLang="en-US" sz="2200" dirty="0">
                <a:solidFill>
                  <a:srgbClr val="000066"/>
                </a:solidFill>
                <a:latin typeface="+mn-lt"/>
                <a:ea typeface="+mn-ea"/>
              </a:rPr>
              <a:t>Better control and support to </a:t>
            </a:r>
            <a:r>
              <a:rPr lang="en-GB" altLang="en-US" sz="2200" dirty="0">
                <a:solidFill>
                  <a:srgbClr val="000066"/>
                </a:solidFill>
                <a:latin typeface="Arial" charset="0"/>
              </a:rPr>
              <a:t>law enforcement and </a:t>
            </a:r>
            <a:endParaRPr lang="en-US" altLang="en-US" sz="2200" dirty="0">
              <a:solidFill>
                <a:srgbClr val="000066"/>
              </a:solidFill>
              <a:latin typeface="+mn-lt"/>
              <a:ea typeface="+mn-ea"/>
            </a:endParaRPr>
          </a:p>
          <a:p>
            <a:pPr marL="342900" lvl="1" indent="-342900" eaLnBrk="1" hangingPunct="1">
              <a:spcBef>
                <a:spcPts val="1200"/>
              </a:spcBef>
              <a:buClr>
                <a:srgbClr val="800000"/>
              </a:buClr>
              <a:buFontTx/>
              <a:buChar char="•"/>
              <a:defRPr/>
            </a:pPr>
            <a:r>
              <a:rPr lang="en-US" altLang="en-US" sz="2200" dirty="0">
                <a:solidFill>
                  <a:srgbClr val="000066"/>
                </a:solidFill>
                <a:latin typeface="+mn-lt"/>
                <a:ea typeface="+mn-ea"/>
              </a:rPr>
              <a:t>Enhanced management/planning</a:t>
            </a:r>
          </a:p>
          <a:p>
            <a:pPr marL="342900" lvl="1" indent="-342900" eaLnBrk="1" hangingPunct="1">
              <a:spcBef>
                <a:spcPts val="1200"/>
              </a:spcBef>
              <a:buClr>
                <a:srgbClr val="800000"/>
              </a:buClr>
              <a:buFontTx/>
              <a:buChar char="•"/>
              <a:defRPr/>
            </a:pPr>
            <a:r>
              <a:rPr lang="en-US" altLang="en-US" sz="2200" dirty="0">
                <a:solidFill>
                  <a:srgbClr val="000066"/>
                </a:solidFill>
                <a:latin typeface="Arial" charset="0"/>
              </a:rPr>
              <a:t>Higher </a:t>
            </a:r>
            <a:r>
              <a:rPr lang="en-GB" altLang="en-US" sz="2200" dirty="0">
                <a:solidFill>
                  <a:srgbClr val="000066"/>
                </a:solidFill>
                <a:latin typeface="+mn-lt"/>
                <a:ea typeface="+mn-ea"/>
              </a:rPr>
              <a:t>safety</a:t>
            </a:r>
          </a:p>
          <a:p>
            <a:pPr marL="342900" lvl="1" indent="-342900" eaLnBrk="1" hangingPunct="1">
              <a:spcBef>
                <a:spcPts val="1200"/>
              </a:spcBef>
              <a:buClr>
                <a:srgbClr val="800000"/>
              </a:buClr>
              <a:buFontTx/>
              <a:buChar char="•"/>
              <a:defRPr/>
            </a:pPr>
            <a:r>
              <a:rPr lang="en-GB" altLang="en-US" sz="2200" dirty="0">
                <a:solidFill>
                  <a:srgbClr val="000066"/>
                </a:solidFill>
                <a:latin typeface="+mn-lt"/>
                <a:ea typeface="+mn-ea"/>
              </a:rPr>
              <a:t>Provision of a</a:t>
            </a:r>
            <a:r>
              <a:rPr lang="en-GB" altLang="en-US" sz="2200" dirty="0">
                <a:solidFill>
                  <a:srgbClr val="000066"/>
                </a:solidFill>
                <a:latin typeface="Arial" charset="0"/>
              </a:rPr>
              <a:t>dded </a:t>
            </a:r>
            <a:r>
              <a:rPr lang="en-GB" altLang="en-US" sz="2200" dirty="0">
                <a:solidFill>
                  <a:srgbClr val="000066"/>
                </a:solidFill>
                <a:latin typeface="+mn-lt"/>
                <a:ea typeface="+mn-ea"/>
              </a:rPr>
              <a:t>value commercial services </a:t>
            </a:r>
          </a:p>
        </p:txBody>
      </p:sp>
      <p:sp>
        <p:nvSpPr>
          <p:cNvPr id="39940" name="TextBox 3">
            <a:extLst>
              <a:ext uri="{FF2B5EF4-FFF2-40B4-BE49-F238E27FC236}">
                <a16:creationId xmlns:a16="http://schemas.microsoft.com/office/drawing/2014/main" id="{B46CFDD7-29DD-4381-9B58-E632160BF18F}"/>
              </a:ext>
            </a:extLst>
          </p:cNvPr>
          <p:cNvSpPr txBox="1">
            <a:spLocks noChangeArrowheads="1"/>
          </p:cNvSpPr>
          <p:nvPr/>
        </p:nvSpPr>
        <p:spPr bwMode="auto">
          <a:xfrm>
            <a:off x="8693150" y="6491288"/>
            <a:ext cx="434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CCAB1583-7F4F-4925-8C89-74E9BF35D1DB}"/>
              </a:ext>
            </a:extLst>
          </p:cNvPr>
          <p:cNvSpPr>
            <a:spLocks noGrp="1" noChangeArrowheads="1"/>
          </p:cNvSpPr>
          <p:nvPr>
            <p:ph type="title" idx="4294967295"/>
          </p:nvPr>
        </p:nvSpPr>
        <p:spPr bwMode="auto">
          <a:xfrm>
            <a:off x="714375"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SBAS Interoperability </a:t>
            </a:r>
            <a:br>
              <a:rPr lang="en-US" altLang="en-US" dirty="0"/>
            </a:br>
            <a:r>
              <a:rPr lang="en-US" altLang="en-US" dirty="0"/>
              <a:t>- SARPs</a:t>
            </a:r>
          </a:p>
        </p:txBody>
      </p:sp>
      <p:sp>
        <p:nvSpPr>
          <p:cNvPr id="40963" name="Content Placeholder 2">
            <a:extLst>
              <a:ext uri="{FF2B5EF4-FFF2-40B4-BE49-F238E27FC236}">
                <a16:creationId xmlns:a16="http://schemas.microsoft.com/office/drawing/2014/main" id="{8C625631-78CD-4ED7-A752-27EF980234F4}"/>
              </a:ext>
            </a:extLst>
          </p:cNvPr>
          <p:cNvSpPr>
            <a:spLocks noGrp="1" noChangeArrowheads="1"/>
          </p:cNvSpPr>
          <p:nvPr>
            <p:ph idx="4294967295"/>
          </p:nvPr>
        </p:nvSpPr>
        <p:spPr bwMode="auto">
          <a:xfrm>
            <a:off x="285750" y="2255838"/>
            <a:ext cx="8386763" cy="3349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dirty="0"/>
              <a:t>ICAO SARPs Annex 10 and Aviation Minimum Operational Performance</a:t>
            </a:r>
            <a:r>
              <a:rPr lang="en-US" altLang="en-US" sz="2200" dirty="0">
                <a:solidFill>
                  <a:srgbClr val="FF0000"/>
                </a:solidFill>
              </a:rPr>
              <a:t> </a:t>
            </a:r>
            <a:r>
              <a:rPr lang="en-US" altLang="en-US" sz="2200" dirty="0"/>
              <a:t>Standards support the interoperability of different SBAS systems</a:t>
            </a:r>
          </a:p>
          <a:p>
            <a:pPr lvl="1" eaLnBrk="1" hangingPunct="1">
              <a:spcBef>
                <a:spcPts val="600"/>
              </a:spcBef>
            </a:pPr>
            <a:r>
              <a:rPr lang="en-US" altLang="en-US" sz="1800" dirty="0"/>
              <a:t>Seamless transition between SBAS service areas</a:t>
            </a:r>
          </a:p>
          <a:p>
            <a:pPr eaLnBrk="1" hangingPunct="1">
              <a:buFontTx/>
              <a:buNone/>
            </a:pPr>
            <a:endParaRPr lang="en-US" altLang="en-US" dirty="0"/>
          </a:p>
        </p:txBody>
      </p:sp>
      <p:sp>
        <p:nvSpPr>
          <p:cNvPr id="40964" name="TextBox 3">
            <a:extLst>
              <a:ext uri="{FF2B5EF4-FFF2-40B4-BE49-F238E27FC236}">
                <a16:creationId xmlns:a16="http://schemas.microsoft.com/office/drawing/2014/main" id="{E3DB47C0-D4F9-405B-A299-7B3E30D5C63E}"/>
              </a:ext>
            </a:extLst>
          </p:cNvPr>
          <p:cNvSpPr txBox="1">
            <a:spLocks noChangeArrowheads="1"/>
          </p:cNvSpPr>
          <p:nvPr/>
        </p:nvSpPr>
        <p:spPr bwMode="auto">
          <a:xfrm>
            <a:off x="8705850" y="6491288"/>
            <a:ext cx="422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91AB32-9FF5-4393-945A-F4589F1A9965}"/>
              </a:ext>
            </a:extLst>
          </p:cNvPr>
          <p:cNvSpPr/>
          <p:nvPr/>
        </p:nvSpPr>
        <p:spPr>
          <a:xfrm>
            <a:off x="177800" y="2781300"/>
            <a:ext cx="645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987" name="Rectangle 2">
            <a:extLst>
              <a:ext uri="{FF2B5EF4-FFF2-40B4-BE49-F238E27FC236}">
                <a16:creationId xmlns:a16="http://schemas.microsoft.com/office/drawing/2014/main" id="{1DFEB58B-8DDC-42EC-BAF7-61710C21189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Agenda</a:t>
            </a:r>
          </a:p>
        </p:txBody>
      </p:sp>
      <p:sp>
        <p:nvSpPr>
          <p:cNvPr id="41988" name="Rectangle 3">
            <a:extLst>
              <a:ext uri="{FF2B5EF4-FFF2-40B4-BE49-F238E27FC236}">
                <a16:creationId xmlns:a16="http://schemas.microsoft.com/office/drawing/2014/main" id="{D40C6D33-746F-41E2-B16B-2CA33FF24345}"/>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endParaRPr lang="en-US" altLang="en-US" sz="1600" dirty="0"/>
          </a:p>
          <a:p>
            <a:pPr eaLnBrk="1" hangingPunct="1"/>
            <a:r>
              <a:rPr lang="en-US" altLang="en-US" dirty="0"/>
              <a:t>Executive Summary</a:t>
            </a:r>
          </a:p>
          <a:p>
            <a:pPr eaLnBrk="1" hangingPunct="1"/>
            <a:r>
              <a:rPr lang="en-US" altLang="en-US" dirty="0"/>
              <a:t>Appendix A:  SBAS Benefits</a:t>
            </a:r>
          </a:p>
          <a:p>
            <a:pPr eaLnBrk="1" hangingPunct="1"/>
            <a:r>
              <a:rPr lang="en-US" altLang="en-US" dirty="0"/>
              <a:t>Appendix B:  SBAS Systems Status</a:t>
            </a:r>
          </a:p>
          <a:p>
            <a:pPr eaLnBrk="1" hangingPunct="1"/>
            <a:r>
              <a:rPr lang="en-US" altLang="en-US" dirty="0"/>
              <a:t>Appendix C:  SBAS System Evolution</a:t>
            </a:r>
          </a:p>
          <a:p>
            <a:pPr eaLnBrk="1" hangingPunct="1"/>
            <a:r>
              <a:rPr lang="en-US" altLang="en-US" dirty="0"/>
              <a:t>Appendix D:  Interoperability Working Group</a:t>
            </a:r>
          </a:p>
          <a:p>
            <a:pPr eaLnBrk="1" hangingPunct="1"/>
            <a:endParaRPr lang="en-US" altLang="en-US" dirty="0"/>
          </a:p>
          <a:p>
            <a:pPr eaLnBrk="1" hangingPunct="1"/>
            <a:endParaRPr lang="en-US" altLang="en-US" dirty="0"/>
          </a:p>
        </p:txBody>
      </p:sp>
      <p:sp>
        <p:nvSpPr>
          <p:cNvPr id="41989" name="TextBox 1">
            <a:extLst>
              <a:ext uri="{FF2B5EF4-FFF2-40B4-BE49-F238E27FC236}">
                <a16:creationId xmlns:a16="http://schemas.microsoft.com/office/drawing/2014/main" id="{18B0488E-0470-4BDC-8967-1EC1338EF876}"/>
              </a:ext>
            </a:extLst>
          </p:cNvPr>
          <p:cNvSpPr txBox="1">
            <a:spLocks noChangeArrowheads="1"/>
          </p:cNvSpPr>
          <p:nvPr/>
        </p:nvSpPr>
        <p:spPr bwMode="auto">
          <a:xfrm>
            <a:off x="8666163" y="6491288"/>
            <a:ext cx="4619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600" b="1" dirty="0">
                <a:solidFill>
                  <a:schemeClr val="bg1"/>
                </a:solidFill>
              </a:rP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6E6CC4B-2896-40FD-8546-A2362305114B}"/>
              </a:ext>
            </a:extLst>
          </p:cNvPr>
          <p:cNvSpPr>
            <a:spLocks noGrp="1" noChangeArrowheads="1"/>
          </p:cNvSpPr>
          <p:nvPr>
            <p:ph type="title" idx="4294967295"/>
          </p:nvPr>
        </p:nvSpPr>
        <p:spPr bwMode="auto">
          <a:xfrm>
            <a:off x="447675" y="141288"/>
            <a:ext cx="8229600" cy="992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dirty="0">
                <a:ea typeface="ＭＳ Ｐゴシック" panose="020B0600070205080204" pitchFamily="34" charset="-128"/>
              </a:rPr>
              <a:t>SBAS Status:</a:t>
            </a:r>
            <a:r>
              <a:rPr lang="en-US" altLang="ja-JP" sz="3400" dirty="0">
                <a:ea typeface="ＭＳ Ｐゴシック" panose="020B0600070205080204" pitchFamily="34" charset="-128"/>
              </a:rPr>
              <a:t/>
            </a:r>
            <a:br>
              <a:rPr lang="en-US" altLang="ja-JP" sz="3400" dirty="0">
                <a:ea typeface="ＭＳ Ｐゴシック" panose="020B0600070205080204" pitchFamily="34" charset="-128"/>
              </a:rPr>
            </a:br>
            <a:r>
              <a:rPr lang="en-US" altLang="ja-JP" sz="2800" dirty="0">
                <a:ea typeface="ＭＳ Ｐゴシック" panose="020B0600070205080204" pitchFamily="34" charset="-128"/>
              </a:rPr>
              <a:t>Operational Systems</a:t>
            </a:r>
          </a:p>
        </p:txBody>
      </p:sp>
      <p:sp>
        <p:nvSpPr>
          <p:cNvPr id="44035" name="Rectangle 3">
            <a:extLst>
              <a:ext uri="{FF2B5EF4-FFF2-40B4-BE49-F238E27FC236}">
                <a16:creationId xmlns:a16="http://schemas.microsoft.com/office/drawing/2014/main" id="{F0D2581B-5FEA-4C3F-A6A7-45115D4AB2CA}"/>
              </a:ext>
            </a:extLst>
          </p:cNvPr>
          <p:cNvSpPr>
            <a:spLocks noGrp="1" noChangeArrowheads="1"/>
          </p:cNvSpPr>
          <p:nvPr>
            <p:ph idx="4294967295"/>
          </p:nvPr>
        </p:nvSpPr>
        <p:spPr bwMode="auto">
          <a:xfrm>
            <a:off x="355600" y="1674813"/>
            <a:ext cx="8432800" cy="4984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ts val="1200"/>
              </a:spcBef>
            </a:pPr>
            <a:r>
              <a:rPr lang="en-US" altLang="ja-JP" sz="2200" dirty="0">
                <a:ea typeface="ＭＳ Ｐゴシック" panose="020B0600070205080204" pitchFamily="34" charset="-128"/>
              </a:rPr>
              <a:t>Wide Area Augmentation System (WAAS) – United States</a:t>
            </a:r>
          </a:p>
          <a:p>
            <a:pPr lvl="1" eaLnBrk="1" hangingPunct="1">
              <a:lnSpc>
                <a:spcPct val="80000"/>
              </a:lnSpc>
            </a:pPr>
            <a:r>
              <a:rPr lang="en-US" altLang="ja-JP" sz="1800" dirty="0">
                <a:ea typeface="ＭＳ Ｐゴシック" panose="020B0600070205080204" pitchFamily="34" charset="-128"/>
              </a:rPr>
              <a:t>Operational since 2003</a:t>
            </a:r>
          </a:p>
          <a:p>
            <a:pPr lvl="1" eaLnBrk="1" hangingPunct="1">
              <a:lnSpc>
                <a:spcPct val="80000"/>
              </a:lnSpc>
            </a:pPr>
            <a:r>
              <a:rPr lang="en-US" altLang="ja-JP" sz="1800" dirty="0">
                <a:ea typeface="ＭＳ Ｐゴシック" panose="020B0600070205080204" pitchFamily="34" charset="-128"/>
              </a:rPr>
              <a:t>Supports en-route, terminal and approach operations</a:t>
            </a:r>
          </a:p>
          <a:p>
            <a:pPr lvl="2" eaLnBrk="1" hangingPunct="1">
              <a:lnSpc>
                <a:spcPct val="80000"/>
              </a:lnSpc>
              <a:spcBef>
                <a:spcPts val="600"/>
              </a:spcBef>
            </a:pPr>
            <a:r>
              <a:rPr lang="en-US" altLang="ja-JP" sz="1600" dirty="0">
                <a:ea typeface="ＭＳ Ｐゴシック" panose="020B0600070205080204" pitchFamily="34" charset="-128"/>
              </a:rPr>
              <a:t>CAT I-like approach capability (LPV-200)</a:t>
            </a:r>
          </a:p>
          <a:p>
            <a:pPr lvl="1" eaLnBrk="1" hangingPunct="1">
              <a:lnSpc>
                <a:spcPct val="80000"/>
              </a:lnSpc>
              <a:spcBef>
                <a:spcPts val="600"/>
              </a:spcBef>
            </a:pPr>
            <a:r>
              <a:rPr lang="en-US" altLang="ja-JP" sz="1800" dirty="0">
                <a:ea typeface="ＭＳ Ｐゴシック" panose="020B0600070205080204" pitchFamily="34" charset="-128"/>
              </a:rPr>
              <a:t>Over </a:t>
            </a:r>
            <a:r>
              <a:rPr lang="en-US" altLang="ja-JP" sz="1800" dirty="0" smtClean="0">
                <a:ea typeface="ＭＳ Ｐゴシック" panose="020B0600070205080204" pitchFamily="34" charset="-128"/>
              </a:rPr>
              <a:t>4,819 </a:t>
            </a:r>
            <a:r>
              <a:rPr lang="en-US" altLang="ja-JP" sz="1800" dirty="0">
                <a:ea typeface="ＭＳ Ｐゴシック" panose="020B0600070205080204" pitchFamily="34" charset="-128"/>
              </a:rPr>
              <a:t>published </a:t>
            </a:r>
            <a:r>
              <a:rPr lang="en-US" altLang="ja-JP" sz="1800" dirty="0" smtClean="0">
                <a:ea typeface="ＭＳ Ｐゴシック" panose="020B0600070205080204" pitchFamily="34" charset="-128"/>
              </a:rPr>
              <a:t>approaches to LP </a:t>
            </a:r>
            <a:r>
              <a:rPr lang="en-US" altLang="ja-JP" sz="1800" dirty="0">
                <a:ea typeface="ＭＳ Ｐゴシック" panose="020B0600070205080204" pitchFamily="34" charset="-128"/>
              </a:rPr>
              <a:t>and LPV </a:t>
            </a:r>
            <a:r>
              <a:rPr lang="en-US" altLang="ja-JP" sz="1800" dirty="0" smtClean="0">
                <a:ea typeface="ＭＳ Ｐゴシック" panose="020B0600070205080204" pitchFamily="34" charset="-128"/>
              </a:rPr>
              <a:t>minima </a:t>
            </a:r>
            <a:r>
              <a:rPr lang="en-US" altLang="ja-JP" sz="1800" dirty="0">
                <a:ea typeface="ＭＳ Ｐゴシック" panose="020B0600070205080204" pitchFamily="34" charset="-128"/>
              </a:rPr>
              <a:t>at </a:t>
            </a:r>
            <a:r>
              <a:rPr lang="en-US" altLang="ja-JP" sz="1800" dirty="0" smtClean="0">
                <a:ea typeface="ＭＳ Ｐゴシック" panose="020B0600070205080204" pitchFamily="34" charset="-128"/>
              </a:rPr>
              <a:t>2,232 </a:t>
            </a:r>
            <a:r>
              <a:rPr lang="en-US" altLang="ja-JP" sz="1800" dirty="0">
                <a:ea typeface="ＭＳ Ｐゴシック" panose="020B0600070205080204" pitchFamily="34" charset="-128"/>
              </a:rPr>
              <a:t>airports</a:t>
            </a:r>
          </a:p>
          <a:p>
            <a:pPr lvl="2" eaLnBrk="1" hangingPunct="1">
              <a:lnSpc>
                <a:spcPct val="80000"/>
              </a:lnSpc>
              <a:spcBef>
                <a:spcPts val="600"/>
              </a:spcBef>
            </a:pPr>
            <a:r>
              <a:rPr lang="en-US" altLang="ja-JP" sz="1600" dirty="0">
                <a:ea typeface="ＭＳ Ｐゴシック" panose="020B0600070205080204" pitchFamily="34" charset="-128"/>
              </a:rPr>
              <a:t>Includes over 500 Part 139 airports accessible to commercial aircraft</a:t>
            </a:r>
          </a:p>
          <a:p>
            <a:pPr lvl="1" eaLnBrk="1" hangingPunct="1">
              <a:lnSpc>
                <a:spcPct val="80000"/>
              </a:lnSpc>
              <a:spcBef>
                <a:spcPts val="600"/>
              </a:spcBef>
            </a:pPr>
            <a:r>
              <a:rPr lang="en-US" altLang="ja-JP" sz="1800" dirty="0">
                <a:ea typeface="ＭＳ Ｐゴシック" panose="020B0600070205080204" pitchFamily="34" charset="-128"/>
              </a:rPr>
              <a:t>Over </a:t>
            </a:r>
            <a:r>
              <a:rPr lang="en-US" altLang="ja-JP" sz="1800" dirty="0" smtClean="0">
                <a:ea typeface="ＭＳ Ｐゴシック" panose="020B0600070205080204" pitchFamily="34" charset="-128"/>
              </a:rPr>
              <a:t>148,000 </a:t>
            </a:r>
            <a:r>
              <a:rPr lang="en-US" altLang="ja-JP" sz="1800" dirty="0">
                <a:ea typeface="ＭＳ Ｐゴシック" panose="020B0600070205080204" pitchFamily="34" charset="-128"/>
              </a:rPr>
              <a:t>equipped aircraft</a:t>
            </a:r>
          </a:p>
          <a:p>
            <a:pPr lvl="1" eaLnBrk="1" hangingPunct="1">
              <a:lnSpc>
                <a:spcPct val="80000"/>
              </a:lnSpc>
              <a:spcBef>
                <a:spcPts val="600"/>
              </a:spcBef>
            </a:pPr>
            <a:endParaRPr lang="en-US" altLang="ja-JP" sz="1800" dirty="0">
              <a:ea typeface="ＭＳ Ｐゴシック" panose="020B0600070205080204" pitchFamily="34" charset="-128"/>
            </a:endParaRPr>
          </a:p>
          <a:p>
            <a:pPr eaLnBrk="1" hangingPunct="1">
              <a:lnSpc>
                <a:spcPct val="80000"/>
              </a:lnSpc>
              <a:spcBef>
                <a:spcPts val="1200"/>
              </a:spcBef>
            </a:pPr>
            <a:r>
              <a:rPr lang="en-US" altLang="ja-JP" sz="2200" dirty="0">
                <a:ea typeface="ＭＳ Ｐゴシック" panose="020B0600070205080204" pitchFamily="34" charset="-128"/>
              </a:rPr>
              <a:t>MICHIBIKI (Guidance) Satellite-based Augmentation System (MSAS) - Japan</a:t>
            </a:r>
          </a:p>
          <a:p>
            <a:pPr lvl="1" eaLnBrk="1" hangingPunct="1">
              <a:lnSpc>
                <a:spcPct val="80000"/>
              </a:lnSpc>
            </a:pPr>
            <a:r>
              <a:rPr lang="en-US" altLang="ja-JP" sz="1800" dirty="0">
                <a:ea typeface="ＭＳ Ｐゴシック" panose="020B0600070205080204" pitchFamily="34" charset="-128"/>
              </a:rPr>
              <a:t>Operational since 2007</a:t>
            </a:r>
          </a:p>
          <a:p>
            <a:pPr lvl="1" eaLnBrk="1" hangingPunct="1">
              <a:lnSpc>
                <a:spcPct val="80000"/>
              </a:lnSpc>
            </a:pPr>
            <a:r>
              <a:rPr lang="en-US" altLang="ja-JP" sz="1800" dirty="0">
                <a:ea typeface="ＭＳ Ｐゴシック" panose="020B0600070205080204" pitchFamily="34" charset="-128"/>
              </a:rPr>
              <a:t>Supports en-route, terminal and non-precision approach operations</a:t>
            </a:r>
          </a:p>
          <a:p>
            <a:pPr lvl="1" eaLnBrk="1" hangingPunct="1">
              <a:lnSpc>
                <a:spcPct val="80000"/>
              </a:lnSpc>
            </a:pPr>
            <a:r>
              <a:rPr lang="en-US" altLang="ja-JP" sz="1800" dirty="0">
                <a:ea typeface="ＭＳ Ｐゴシック" panose="020B0600070205080204" pitchFamily="34" charset="-128"/>
              </a:rPr>
              <a:t>RNAV/RNP approaches at 40 airports and RNP AR approaches at 26 airports</a:t>
            </a:r>
          </a:p>
          <a:p>
            <a:pPr lvl="1" eaLnBrk="1" hangingPunct="1">
              <a:lnSpc>
                <a:spcPct val="80000"/>
              </a:lnSpc>
            </a:pPr>
            <a:r>
              <a:rPr lang="en-US" altLang="ja-JP" sz="1800" dirty="0">
                <a:ea typeface="ＭＳ Ｐゴシック" panose="020B0600070205080204" pitchFamily="34" charset="-128"/>
              </a:rPr>
              <a:t>Over 140 equipped aircraft (100 general aviation, 40 airline), with expectation to increase to over 190 total equipped aircraft by 2023 following delivery of Mitsubishi Regional Jets.</a:t>
            </a:r>
          </a:p>
          <a:p>
            <a:pPr eaLnBrk="1" hangingPunct="1">
              <a:lnSpc>
                <a:spcPct val="80000"/>
              </a:lnSpc>
              <a:buFontTx/>
              <a:buNone/>
            </a:pPr>
            <a:endParaRPr lang="en-US" altLang="ja-JP" sz="1600" dirty="0">
              <a:ea typeface="ＭＳ Ｐゴシック" panose="020B0600070205080204" pitchFamily="34" charset="-128"/>
            </a:endParaRPr>
          </a:p>
        </p:txBody>
      </p:sp>
      <p:sp>
        <p:nvSpPr>
          <p:cNvPr id="44036" name="TextBox 3">
            <a:extLst>
              <a:ext uri="{FF2B5EF4-FFF2-40B4-BE49-F238E27FC236}">
                <a16:creationId xmlns:a16="http://schemas.microsoft.com/office/drawing/2014/main" id="{7E410B7C-6F73-414E-86F2-CFDFCA4501EC}"/>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BDD41F3-369B-4C14-B211-9E47F6892B3A}"/>
              </a:ext>
            </a:extLst>
          </p:cNvPr>
          <p:cNvSpPr>
            <a:spLocks noGrp="1" noChangeArrowheads="1"/>
          </p:cNvSpPr>
          <p:nvPr>
            <p:ph type="title" idx="4294967295"/>
          </p:nvPr>
        </p:nvSpPr>
        <p:spPr bwMode="auto">
          <a:xfrm>
            <a:off x="447675" y="141288"/>
            <a:ext cx="8229600" cy="992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dirty="0">
                <a:ea typeface="ＭＳ Ｐゴシック" panose="020B0600070205080204" pitchFamily="34" charset="-128"/>
              </a:rPr>
              <a:t>SBAS Status:</a:t>
            </a:r>
            <a:r>
              <a:rPr lang="en-US" altLang="ja-JP" sz="3400" dirty="0">
                <a:ea typeface="ＭＳ Ｐゴシック" panose="020B0600070205080204" pitchFamily="34" charset="-128"/>
              </a:rPr>
              <a:t/>
            </a:r>
            <a:br>
              <a:rPr lang="en-US" altLang="ja-JP" sz="3400" dirty="0">
                <a:ea typeface="ＭＳ Ｐゴシック" panose="020B0600070205080204" pitchFamily="34" charset="-128"/>
              </a:rPr>
            </a:br>
            <a:r>
              <a:rPr lang="en-US" altLang="ja-JP" sz="2800" dirty="0">
                <a:ea typeface="ＭＳ Ｐゴシック" panose="020B0600070205080204" pitchFamily="34" charset="-128"/>
              </a:rPr>
              <a:t>Operational Systems</a:t>
            </a:r>
          </a:p>
        </p:txBody>
      </p:sp>
      <p:sp>
        <p:nvSpPr>
          <p:cNvPr id="46083" name="Rectangle 3">
            <a:extLst>
              <a:ext uri="{FF2B5EF4-FFF2-40B4-BE49-F238E27FC236}">
                <a16:creationId xmlns:a16="http://schemas.microsoft.com/office/drawing/2014/main" id="{892FF6C0-6E0E-45C2-A68B-AD2CFC4FA964}"/>
              </a:ext>
            </a:extLst>
          </p:cNvPr>
          <p:cNvSpPr>
            <a:spLocks noGrp="1" noChangeArrowheads="1"/>
          </p:cNvSpPr>
          <p:nvPr>
            <p:ph idx="4294967295"/>
          </p:nvPr>
        </p:nvSpPr>
        <p:spPr bwMode="auto">
          <a:xfrm>
            <a:off x="320675" y="1651000"/>
            <a:ext cx="8431213" cy="4840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ts val="1200"/>
              </a:spcBef>
            </a:pPr>
            <a:r>
              <a:rPr lang="en-US" altLang="ja-JP" sz="2200" dirty="0">
                <a:ea typeface="ＭＳ Ｐゴシック" panose="020B0600070205080204" pitchFamily="34" charset="-128"/>
              </a:rPr>
              <a:t>European Geostationary Navigation Overlay Service (EGNOS) – European Union</a:t>
            </a:r>
          </a:p>
          <a:p>
            <a:pPr lvl="1" eaLnBrk="1" hangingPunct="1">
              <a:lnSpc>
                <a:spcPct val="80000"/>
              </a:lnSpc>
            </a:pPr>
            <a:r>
              <a:rPr lang="en-US" altLang="ja-JP" sz="1800" dirty="0">
                <a:ea typeface="ＭＳ Ｐゴシック" panose="020B0600070205080204" pitchFamily="34" charset="-128"/>
              </a:rPr>
              <a:t>Open Service was declared in October 2009</a:t>
            </a:r>
          </a:p>
          <a:p>
            <a:pPr lvl="1" eaLnBrk="1" hangingPunct="1">
              <a:lnSpc>
                <a:spcPct val="80000"/>
              </a:lnSpc>
            </a:pPr>
            <a:r>
              <a:rPr lang="en-US" altLang="ja-JP" sz="1800" dirty="0">
                <a:ea typeface="ＭＳ Ｐゴシック" panose="020B0600070205080204" pitchFamily="34" charset="-128"/>
              </a:rPr>
              <a:t>Safety-Of-Life Service has been operational since March 2011</a:t>
            </a:r>
          </a:p>
          <a:p>
            <a:pPr lvl="1" eaLnBrk="1" hangingPunct="1">
              <a:lnSpc>
                <a:spcPct val="80000"/>
              </a:lnSpc>
            </a:pPr>
            <a:r>
              <a:rPr lang="en-US" altLang="ja-JP" sz="1800" dirty="0">
                <a:ea typeface="ＭＳ Ｐゴシック" panose="020B0600070205080204" pitchFamily="34" charset="-128"/>
              </a:rPr>
              <a:t>Supports en-route, Terminal and Approach operations</a:t>
            </a:r>
          </a:p>
          <a:p>
            <a:pPr lvl="2" eaLnBrk="1" hangingPunct="1">
              <a:lnSpc>
                <a:spcPct val="80000"/>
              </a:lnSpc>
            </a:pPr>
            <a:r>
              <a:rPr lang="en-US" altLang="ja-JP" sz="1600" dirty="0">
                <a:ea typeface="ＭＳ Ｐゴシック" panose="020B0600070205080204" pitchFamily="34" charset="-128"/>
              </a:rPr>
              <a:t>Approved LPV-200 service in 2015 with first approach in 2016</a:t>
            </a:r>
          </a:p>
          <a:p>
            <a:pPr lvl="1" eaLnBrk="1" hangingPunct="1">
              <a:lnSpc>
                <a:spcPct val="80000"/>
              </a:lnSpc>
            </a:pPr>
            <a:r>
              <a:rPr lang="en-US" altLang="ja-JP" sz="1800" dirty="0">
                <a:ea typeface="ＭＳ Ｐゴシック" panose="020B0600070205080204" pitchFamily="34" charset="-128"/>
              </a:rPr>
              <a:t>Over </a:t>
            </a:r>
            <a:r>
              <a:rPr lang="en-US" altLang="ja-JP" sz="1800" dirty="0" smtClean="0">
                <a:ea typeface="ＭＳ Ｐゴシック" panose="020B0600070205080204" pitchFamily="34" charset="-128"/>
              </a:rPr>
              <a:t>740 </a:t>
            </a:r>
            <a:r>
              <a:rPr lang="en-US" altLang="ja-JP" sz="1800" dirty="0">
                <a:ea typeface="ＭＳ Ｐゴシック" panose="020B0600070205080204" pitchFamily="34" charset="-128"/>
              </a:rPr>
              <a:t>published </a:t>
            </a:r>
            <a:r>
              <a:rPr lang="en-US" altLang="ja-JP" sz="1800" dirty="0" smtClean="0">
                <a:ea typeface="ＭＳ Ｐゴシック" panose="020B0600070205080204" pitchFamily="34" charset="-128"/>
              </a:rPr>
              <a:t>approaches to LPV minima </a:t>
            </a:r>
            <a:r>
              <a:rPr lang="en-US" altLang="ja-JP" sz="1800" dirty="0">
                <a:ea typeface="ＭＳ Ｐゴシック" panose="020B0600070205080204" pitchFamily="34" charset="-128"/>
              </a:rPr>
              <a:t>at 293 airports</a:t>
            </a:r>
          </a:p>
          <a:p>
            <a:pPr lvl="1" eaLnBrk="1" hangingPunct="1">
              <a:lnSpc>
                <a:spcPct val="80000"/>
              </a:lnSpc>
            </a:pPr>
            <a:endParaRPr lang="en-US" altLang="ja-JP" sz="1800" dirty="0">
              <a:ea typeface="ＭＳ Ｐゴシック" panose="020B0600070205080204" pitchFamily="34" charset="-128"/>
            </a:endParaRPr>
          </a:p>
          <a:p>
            <a:pPr eaLnBrk="1" hangingPunct="1">
              <a:spcBef>
                <a:spcPts val="1200"/>
              </a:spcBef>
            </a:pPr>
            <a:r>
              <a:rPr lang="en-US" altLang="ja-JP" sz="2200" dirty="0">
                <a:ea typeface="ＭＳ Ｐゴシック" panose="020B0600070205080204" pitchFamily="34" charset="-128"/>
              </a:rPr>
              <a:t>Global Positioning System (GPS) Aided Geostationary Earth Orbit (GEO) Augmented Navigation (GAGAN) - India</a:t>
            </a:r>
          </a:p>
          <a:p>
            <a:pPr lvl="1" eaLnBrk="1" hangingPunct="1">
              <a:lnSpc>
                <a:spcPct val="80000"/>
              </a:lnSpc>
              <a:spcBef>
                <a:spcPts val="600"/>
              </a:spcBef>
            </a:pPr>
            <a:r>
              <a:rPr lang="en-US" altLang="ja-JP" sz="1800" dirty="0">
                <a:ea typeface="ＭＳ Ｐゴシック" panose="020B0600070205080204" pitchFamily="34" charset="-128"/>
              </a:rPr>
              <a:t>RNP 0.1 certification declared in December 2013</a:t>
            </a:r>
          </a:p>
          <a:p>
            <a:pPr lvl="1" eaLnBrk="1" hangingPunct="1">
              <a:lnSpc>
                <a:spcPct val="80000"/>
              </a:lnSpc>
              <a:spcBef>
                <a:spcPts val="600"/>
              </a:spcBef>
            </a:pPr>
            <a:r>
              <a:rPr lang="en-US" altLang="ja-JP" sz="1800" dirty="0">
                <a:ea typeface="ＭＳ Ｐゴシック" panose="020B0600070205080204" pitchFamily="34" charset="-128"/>
              </a:rPr>
              <a:t>APV 1 certification declared in April 2015</a:t>
            </a:r>
          </a:p>
          <a:p>
            <a:pPr lvl="2" eaLnBrk="1" hangingPunct="1">
              <a:lnSpc>
                <a:spcPct val="80000"/>
              </a:lnSpc>
              <a:spcBef>
                <a:spcPts val="600"/>
              </a:spcBef>
            </a:pPr>
            <a:r>
              <a:rPr lang="en-US" altLang="ja-JP" sz="1600" dirty="0" err="1">
                <a:ea typeface="ＭＳ Ｐゴシック" panose="020B0600070205080204" pitchFamily="34" charset="-128"/>
              </a:rPr>
              <a:t>Kishangarh</a:t>
            </a:r>
            <a:r>
              <a:rPr lang="en-US" altLang="ja-JP" sz="1600" dirty="0">
                <a:ea typeface="ＭＳ Ｐゴシック" panose="020B0600070205080204" pitchFamily="34" charset="-128"/>
              </a:rPr>
              <a:t> </a:t>
            </a:r>
            <a:r>
              <a:rPr lang="en-US" altLang="ja-JP" sz="1600" dirty="0" smtClean="0">
                <a:ea typeface="ＭＳ Ｐゴシック" panose="020B0600070205080204" pitchFamily="34" charset="-128"/>
              </a:rPr>
              <a:t>Airport procedures published, to be effective July 14, 2022</a:t>
            </a:r>
          </a:p>
          <a:p>
            <a:pPr lvl="2" eaLnBrk="1" hangingPunct="1">
              <a:lnSpc>
                <a:spcPct val="80000"/>
              </a:lnSpc>
              <a:spcBef>
                <a:spcPts val="600"/>
              </a:spcBef>
            </a:pPr>
            <a:r>
              <a:rPr lang="en-US" altLang="ja-JP" sz="1600" dirty="0" smtClean="0">
                <a:ea typeface="ＭＳ Ｐゴシック" panose="020B0600070205080204" pitchFamily="34" charset="-128"/>
              </a:rPr>
              <a:t>66 approached developed and in various stages of implementation</a:t>
            </a:r>
            <a:endParaRPr lang="en-US" altLang="ja-JP" sz="1600" dirty="0">
              <a:ea typeface="ＭＳ Ｐゴシック" panose="020B0600070205080204" pitchFamily="34" charset="-128"/>
            </a:endParaRPr>
          </a:p>
          <a:p>
            <a:pPr lvl="1" eaLnBrk="1" hangingPunct="1">
              <a:lnSpc>
                <a:spcPct val="80000"/>
              </a:lnSpc>
              <a:spcBef>
                <a:spcPts val="600"/>
              </a:spcBef>
            </a:pPr>
            <a:r>
              <a:rPr lang="en-US" altLang="ja-JP" sz="1800" dirty="0">
                <a:ea typeface="ＭＳ Ｐゴシック" panose="020B0600070205080204" pitchFamily="34" charset="-128"/>
              </a:rPr>
              <a:t>Supports en-route, Terminal, and Approach operations</a:t>
            </a:r>
          </a:p>
          <a:p>
            <a:pPr eaLnBrk="1" hangingPunct="1">
              <a:lnSpc>
                <a:spcPct val="80000"/>
              </a:lnSpc>
              <a:buFontTx/>
              <a:buNone/>
            </a:pPr>
            <a:endParaRPr lang="en-US" altLang="ja-JP" sz="1600" dirty="0">
              <a:ea typeface="ＭＳ Ｐゴシック" panose="020B0600070205080204" pitchFamily="34" charset="-128"/>
            </a:endParaRPr>
          </a:p>
        </p:txBody>
      </p:sp>
      <p:sp>
        <p:nvSpPr>
          <p:cNvPr id="46084" name="TextBox 3">
            <a:extLst>
              <a:ext uri="{FF2B5EF4-FFF2-40B4-BE49-F238E27FC236}">
                <a16:creationId xmlns:a16="http://schemas.microsoft.com/office/drawing/2014/main" id="{6E57849F-D8F0-4946-A7BE-10BE92128FA6}"/>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967A63AF-FD74-479E-A324-830F8C7848B5}"/>
              </a:ext>
            </a:extLst>
          </p:cNvPr>
          <p:cNvSpPr>
            <a:spLocks noGrp="1" noChangeArrowheads="1"/>
          </p:cNvSpPr>
          <p:nvPr>
            <p:ph type="title"/>
          </p:nvPr>
        </p:nvSpPr>
        <p:spPr bwMode="auto">
          <a:xfrm>
            <a:off x="1314450" y="361950"/>
            <a:ext cx="7167563" cy="1471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t>Current SBAS Performance</a:t>
            </a:r>
            <a:br>
              <a:rPr lang="en-US" altLang="en-US" sz="3600" dirty="0"/>
            </a:br>
            <a:r>
              <a:rPr lang="en-US" altLang="en-US" sz="2800" dirty="0"/>
              <a:t>APV-1 Availability</a:t>
            </a:r>
          </a:p>
        </p:txBody>
      </p:sp>
      <p:sp>
        <p:nvSpPr>
          <p:cNvPr id="3" name="Content Placeholder 2">
            <a:extLst>
              <a:ext uri="{FF2B5EF4-FFF2-40B4-BE49-F238E27FC236}">
                <a16:creationId xmlns:a16="http://schemas.microsoft.com/office/drawing/2014/main" id="{4D809C18-3DAA-4F77-9067-539BCAF4F546}"/>
              </a:ext>
            </a:extLst>
          </p:cNvPr>
          <p:cNvSpPr>
            <a:spLocks noGrp="1"/>
          </p:cNvSpPr>
          <p:nvPr>
            <p:ph idx="1"/>
          </p:nvPr>
        </p:nvSpPr>
        <p:spPr>
          <a:xfrm>
            <a:off x="3271838" y="3600450"/>
            <a:ext cx="5530850" cy="2865438"/>
          </a:xfrm>
        </p:spPr>
        <p:txBody>
          <a:bodyPr>
            <a:normAutofit/>
          </a:bodyPr>
          <a:lstStyle/>
          <a:p>
            <a:pPr>
              <a:defRPr/>
            </a:pPr>
            <a:endParaRPr lang="en-US" dirty="0"/>
          </a:p>
          <a:p>
            <a:pPr marL="0" indent="0">
              <a:buFontTx/>
              <a:buNone/>
              <a:defRPr/>
            </a:pPr>
            <a:endParaRPr lang="en-US" sz="1100" b="1" i="1" dirty="0"/>
          </a:p>
          <a:p>
            <a:pPr marL="0" indent="0">
              <a:buFontTx/>
              <a:buNone/>
              <a:defRPr/>
            </a:pPr>
            <a:endParaRPr lang="en-US" sz="1100" b="1" i="1" dirty="0"/>
          </a:p>
          <a:p>
            <a:pPr marL="0" indent="0">
              <a:buFontTx/>
              <a:buNone/>
              <a:defRPr/>
            </a:pPr>
            <a:endParaRPr lang="en-US" sz="1100" b="1" i="1" dirty="0"/>
          </a:p>
          <a:p>
            <a:pPr marL="0" indent="0">
              <a:buFontTx/>
              <a:buNone/>
              <a:defRPr/>
            </a:pPr>
            <a:endParaRPr lang="en-US" sz="1100" b="1" i="1" dirty="0"/>
          </a:p>
          <a:p>
            <a:pPr marL="0" indent="0">
              <a:buFontTx/>
              <a:buNone/>
              <a:defRPr/>
            </a:pPr>
            <a:endParaRPr lang="en-US" sz="1100" b="1" i="1" dirty="0"/>
          </a:p>
          <a:p>
            <a:pPr marL="0" indent="0">
              <a:buFontTx/>
              <a:buNone/>
              <a:defRPr/>
            </a:pPr>
            <a:r>
              <a:rPr lang="en-US" sz="1100" b="1" i="1" dirty="0"/>
              <a:t>Sources and additional detail:  </a:t>
            </a:r>
            <a:endParaRPr lang="en-US" sz="1100" dirty="0"/>
          </a:p>
          <a:p>
            <a:pPr marL="112713" indent="-112713">
              <a:defRPr/>
            </a:pPr>
            <a:r>
              <a:rPr lang="en-US" sz="1100" dirty="0"/>
              <a:t>WAAS LPV Coverage (</a:t>
            </a:r>
            <a:r>
              <a:rPr lang="en-US" sz="1100" u="sng" dirty="0">
                <a:hlinkClick r:id="rId3"/>
              </a:rPr>
              <a:t>http://www.nstb.tc.faa.gov/24Hr_WaasLPV.htm</a:t>
            </a:r>
            <a:r>
              <a:rPr lang="en-US" sz="1100" dirty="0"/>
              <a:t>)</a:t>
            </a:r>
          </a:p>
          <a:p>
            <a:pPr marL="112713" indent="-112713">
              <a:defRPr/>
            </a:pPr>
            <a:r>
              <a:rPr lang="en-US" sz="1100" dirty="0"/>
              <a:t>MSAS (</a:t>
            </a:r>
            <a:r>
              <a:rPr lang="en-US" sz="1100" dirty="0">
                <a:hlinkClick r:id="rId4"/>
              </a:rPr>
              <a:t>http://www.nec.com/en/global/solutions/cns-atm/navigation/msv.html</a:t>
            </a:r>
            <a:r>
              <a:rPr lang="en-US" sz="1100" dirty="0"/>
              <a:t>)</a:t>
            </a:r>
          </a:p>
          <a:p>
            <a:pPr marL="112713" indent="-112713">
              <a:defRPr/>
            </a:pPr>
            <a:r>
              <a:rPr lang="en-US" sz="1100" dirty="0"/>
              <a:t>EGNOS LPV Coverage (</a:t>
            </a:r>
            <a:r>
              <a:rPr lang="en-US" sz="1100" u="sng" dirty="0">
                <a:solidFill>
                  <a:schemeClr val="accent1">
                    <a:lumMod val="50000"/>
                  </a:schemeClr>
                </a:solidFill>
              </a:rPr>
              <a:t>https://egnos-user-support.essp-sas.eu/new_egnos_ops/maps_apv1</a:t>
            </a:r>
            <a:r>
              <a:rPr lang="en-US" sz="1100" dirty="0"/>
              <a:t>)</a:t>
            </a:r>
          </a:p>
          <a:p>
            <a:pPr marL="112713" indent="-112713">
              <a:defRPr/>
            </a:pPr>
            <a:r>
              <a:rPr lang="en-US" sz="1100" dirty="0"/>
              <a:t>GAGAN (</a:t>
            </a:r>
            <a:r>
              <a:rPr lang="en-US" sz="1100" dirty="0">
                <a:hlinkClick r:id="rId5"/>
              </a:rPr>
              <a:t>http://gagan.aai.aero</a:t>
            </a:r>
            <a:r>
              <a:rPr lang="en-US" sz="1100" dirty="0">
                <a:solidFill>
                  <a:srgbClr val="0000CC"/>
                </a:solidFill>
              </a:rPr>
              <a:t>)</a:t>
            </a:r>
            <a:endParaRPr lang="en-US" sz="1100" dirty="0">
              <a:solidFill>
                <a:srgbClr val="FF0000"/>
              </a:solidFill>
            </a:endParaRPr>
          </a:p>
          <a:p>
            <a:pPr marL="0" indent="0">
              <a:buFontTx/>
              <a:buNone/>
              <a:defRPr/>
            </a:pPr>
            <a:endParaRPr lang="en-US" dirty="0"/>
          </a:p>
        </p:txBody>
      </p:sp>
      <p:sp>
        <p:nvSpPr>
          <p:cNvPr id="48134" name="TextBox 6">
            <a:extLst>
              <a:ext uri="{FF2B5EF4-FFF2-40B4-BE49-F238E27FC236}">
                <a16:creationId xmlns:a16="http://schemas.microsoft.com/office/drawing/2014/main" id="{0D4283EB-E73B-495D-B674-5A44888E5650}"/>
              </a:ext>
            </a:extLst>
          </p:cNvPr>
          <p:cNvSpPr txBox="1">
            <a:spLocks noChangeArrowheads="1"/>
          </p:cNvSpPr>
          <p:nvPr/>
        </p:nvSpPr>
        <p:spPr bwMode="auto">
          <a:xfrm>
            <a:off x="7091363" y="3970338"/>
            <a:ext cx="18002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12713"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b="1" dirty="0"/>
              <a:t>MSAS</a:t>
            </a:r>
          </a:p>
          <a:p>
            <a:pPr eaLnBrk="1" hangingPunct="1">
              <a:spcBef>
                <a:spcPct val="50000"/>
              </a:spcBef>
            </a:pPr>
            <a:r>
              <a:rPr lang="en-US" altLang="en-US" sz="900" dirty="0"/>
              <a:t>(Note: Graphic  shows Vertical Protection Level</a:t>
            </a:r>
          </a:p>
          <a:p>
            <a:pPr eaLnBrk="1" hangingPunct="1">
              <a:spcBef>
                <a:spcPct val="50000"/>
              </a:spcBef>
            </a:pPr>
            <a:r>
              <a:rPr lang="en-US" altLang="en-US" sz="900" dirty="0"/>
              <a:t>Vertically-guided operations are not yet authorized.)</a:t>
            </a:r>
          </a:p>
          <a:p>
            <a:pPr eaLnBrk="1" hangingPunct="1">
              <a:spcBef>
                <a:spcPct val="50000"/>
              </a:spcBef>
              <a:buFontTx/>
              <a:buChar char="•"/>
            </a:pPr>
            <a:endParaRPr lang="en-US" altLang="en-US" sz="1400" b="1" dirty="0"/>
          </a:p>
        </p:txBody>
      </p:sp>
      <p:sp>
        <p:nvSpPr>
          <p:cNvPr id="48135" name="TextBox 8">
            <a:extLst>
              <a:ext uri="{FF2B5EF4-FFF2-40B4-BE49-F238E27FC236}">
                <a16:creationId xmlns:a16="http://schemas.microsoft.com/office/drawing/2014/main" id="{A00939BB-2479-4B4D-A4BA-9BB3A809131B}"/>
              </a:ext>
            </a:extLst>
          </p:cNvPr>
          <p:cNvSpPr txBox="1">
            <a:spLocks noChangeArrowheads="1"/>
          </p:cNvSpPr>
          <p:nvPr/>
        </p:nvSpPr>
        <p:spPr bwMode="auto">
          <a:xfrm>
            <a:off x="4222750" y="3970338"/>
            <a:ext cx="1011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400" b="1" dirty="0"/>
              <a:t>EGNOS</a:t>
            </a:r>
          </a:p>
        </p:txBody>
      </p:sp>
      <p:sp>
        <p:nvSpPr>
          <p:cNvPr id="48136" name="TextBox 9">
            <a:extLst>
              <a:ext uri="{FF2B5EF4-FFF2-40B4-BE49-F238E27FC236}">
                <a16:creationId xmlns:a16="http://schemas.microsoft.com/office/drawing/2014/main" id="{E8B3B988-3027-4FD4-A5E0-58C550F2FE78}"/>
              </a:ext>
            </a:extLst>
          </p:cNvPr>
          <p:cNvSpPr txBox="1">
            <a:spLocks noChangeArrowheads="1"/>
          </p:cNvSpPr>
          <p:nvPr/>
        </p:nvSpPr>
        <p:spPr bwMode="auto">
          <a:xfrm>
            <a:off x="1314450" y="3886200"/>
            <a:ext cx="96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400" b="1" dirty="0"/>
              <a:t>WAAS</a:t>
            </a:r>
          </a:p>
        </p:txBody>
      </p:sp>
      <p:sp>
        <p:nvSpPr>
          <p:cNvPr id="48137" name="TextBox 9">
            <a:extLst>
              <a:ext uri="{FF2B5EF4-FFF2-40B4-BE49-F238E27FC236}">
                <a16:creationId xmlns:a16="http://schemas.microsoft.com/office/drawing/2014/main" id="{5D70D401-8837-4E5B-B11D-56D54F8D4B32}"/>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28</a:t>
            </a:r>
          </a:p>
        </p:txBody>
      </p:sp>
      <p:sp>
        <p:nvSpPr>
          <p:cNvPr id="48140" name="TextBox 8">
            <a:extLst>
              <a:ext uri="{FF2B5EF4-FFF2-40B4-BE49-F238E27FC236}">
                <a16:creationId xmlns:a16="http://schemas.microsoft.com/office/drawing/2014/main" id="{16D15F2C-31B9-4D1C-A787-23953667451C}"/>
              </a:ext>
            </a:extLst>
          </p:cNvPr>
          <p:cNvSpPr txBox="1">
            <a:spLocks noChangeArrowheads="1"/>
          </p:cNvSpPr>
          <p:nvPr/>
        </p:nvSpPr>
        <p:spPr bwMode="auto">
          <a:xfrm>
            <a:off x="1128713" y="6145213"/>
            <a:ext cx="1011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400" b="1" dirty="0"/>
              <a:t>GAGAN</a:t>
            </a:r>
          </a:p>
        </p:txBody>
      </p:sp>
      <p:pic>
        <p:nvPicPr>
          <p:cNvPr id="13" name="Picture 3">
            <a:extLst>
              <a:ext uri="{FF2B5EF4-FFF2-40B4-BE49-F238E27FC236}">
                <a16:creationId xmlns:a16="http://schemas.microsoft.com/office/drawing/2014/main" id="{68F23C7F-C31C-4DB0-BEF1-A1B11A21CA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821" y="1760630"/>
            <a:ext cx="2926080" cy="1940049"/>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E2C4CA34-CD9F-495E-9E80-8E8B21888B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2850" y="1760538"/>
            <a:ext cx="2652713" cy="213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2" descr="20131202_2345_EGNS_PRNcom_Map_Av_PA">
            <a:extLst>
              <a:ext uri="{FF2B5EF4-FFF2-40B4-BE49-F238E27FC236}">
                <a16:creationId xmlns:a16="http://schemas.microsoft.com/office/drawing/2014/main" id="{3865D322-9ACD-49B9-81A8-71A4B150BF3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5488" y="1760538"/>
            <a:ext cx="2925762"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a:extLst>
              <a:ext uri="{FF2B5EF4-FFF2-40B4-BE49-F238E27FC236}">
                <a16:creationId xmlns:a16="http://schemas.microsoft.com/office/drawing/2014/main" id="{8A4BA001-77A4-4574-9D25-131D6C9B59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450" y="4371975"/>
            <a:ext cx="2925763"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E6297F7D-2EBC-4C2E-BA7B-406BD88C4B0B}"/>
              </a:ext>
            </a:extLst>
          </p:cNvPr>
          <p:cNvSpPr>
            <a:spLocks noGrp="1" noChangeArrowheads="1"/>
          </p:cNvSpPr>
          <p:nvPr>
            <p:ph type="title"/>
          </p:nvPr>
        </p:nvSpPr>
        <p:spPr bwMode="auto">
          <a:xfrm>
            <a:off x="784225" y="5254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Current SBAS Performance</a:t>
            </a:r>
            <a:br>
              <a:rPr lang="en-US" altLang="en-US" dirty="0"/>
            </a:br>
            <a:r>
              <a:rPr lang="en-US" altLang="en-US" sz="2400" dirty="0"/>
              <a:t>Non-Precision Approach Availability</a:t>
            </a:r>
            <a:br>
              <a:rPr lang="en-US" altLang="en-US" sz="2400" dirty="0"/>
            </a:br>
            <a:r>
              <a:rPr lang="en-US" altLang="en-US" sz="2400" dirty="0"/>
              <a:t>(such as RNP 0.3)</a:t>
            </a:r>
          </a:p>
        </p:txBody>
      </p:sp>
      <p:sp>
        <p:nvSpPr>
          <p:cNvPr id="3" name="Content Placeholder 2">
            <a:extLst>
              <a:ext uri="{FF2B5EF4-FFF2-40B4-BE49-F238E27FC236}">
                <a16:creationId xmlns:a16="http://schemas.microsoft.com/office/drawing/2014/main" id="{A73A6ECF-DB63-4FEB-831C-B2C476BCDA37}"/>
              </a:ext>
            </a:extLst>
          </p:cNvPr>
          <p:cNvSpPr>
            <a:spLocks noGrp="1"/>
          </p:cNvSpPr>
          <p:nvPr>
            <p:ph idx="1"/>
          </p:nvPr>
        </p:nvSpPr>
        <p:spPr>
          <a:xfrm>
            <a:off x="2951203" y="4324350"/>
            <a:ext cx="5116513" cy="1809750"/>
          </a:xfrm>
        </p:spPr>
        <p:txBody>
          <a:bodyPr>
            <a:normAutofit/>
          </a:bodyPr>
          <a:lstStyle/>
          <a:p>
            <a:pPr marL="0" indent="0">
              <a:buFontTx/>
              <a:buNone/>
              <a:defRPr/>
            </a:pPr>
            <a:endParaRPr lang="en-US" sz="1600" b="1" i="1" dirty="0"/>
          </a:p>
          <a:p>
            <a:pPr marL="0" indent="0">
              <a:buFontTx/>
              <a:buNone/>
              <a:defRPr/>
            </a:pPr>
            <a:endParaRPr lang="en-US" sz="1600" b="1" i="1" dirty="0"/>
          </a:p>
          <a:p>
            <a:pPr marL="0" indent="0">
              <a:buFontTx/>
              <a:buNone/>
              <a:defRPr/>
            </a:pPr>
            <a:r>
              <a:rPr lang="en-US" sz="1100" b="1" i="1" dirty="0"/>
              <a:t>Sources and additional detail:  </a:t>
            </a:r>
            <a:endParaRPr lang="en-US" sz="1100" dirty="0"/>
          </a:p>
          <a:p>
            <a:pPr marL="112713" indent="-112713">
              <a:defRPr/>
            </a:pPr>
            <a:r>
              <a:rPr lang="en-US" sz="1100" dirty="0"/>
              <a:t>WAAS (</a:t>
            </a:r>
            <a:r>
              <a:rPr lang="en-US" sz="1100" u="sng" dirty="0">
                <a:hlinkClick r:id="rId2"/>
              </a:rPr>
              <a:t>http://www.nstb.tc.faa.gov/24Hr_WaasRNP3.htm</a:t>
            </a:r>
            <a:r>
              <a:rPr lang="en-US" sz="1100" u="sng" dirty="0"/>
              <a:t>)</a:t>
            </a:r>
            <a:endParaRPr lang="en-US" sz="1100" dirty="0"/>
          </a:p>
          <a:p>
            <a:pPr marL="112713" indent="-112713">
              <a:defRPr/>
            </a:pPr>
            <a:r>
              <a:rPr lang="en-US" sz="1100" dirty="0"/>
              <a:t>MSAS (</a:t>
            </a:r>
            <a:r>
              <a:rPr lang="en-US" sz="1100" dirty="0">
                <a:hlinkClick r:id="rId3"/>
              </a:rPr>
              <a:t>http://www.nec.com/en/global/solutions/cns-atm/navigation/msv.html</a:t>
            </a:r>
            <a:r>
              <a:rPr lang="en-US" sz="1100" dirty="0"/>
              <a:t>)</a:t>
            </a:r>
          </a:p>
          <a:p>
            <a:pPr marL="112713" indent="-112713">
              <a:defRPr/>
            </a:pPr>
            <a:r>
              <a:rPr lang="en-US" sz="1100" dirty="0"/>
              <a:t>EGNOS (</a:t>
            </a:r>
            <a:r>
              <a:rPr lang="en-US" sz="1100" u="sng" dirty="0">
                <a:solidFill>
                  <a:schemeClr val="accent1">
                    <a:lumMod val="50000"/>
                  </a:schemeClr>
                </a:solidFill>
              </a:rPr>
              <a:t>https://egnos-user-support.essp-sas.eu/new_egnos_ops/maps_npa</a:t>
            </a:r>
            <a:r>
              <a:rPr lang="en-US" sz="1100" u="sng" dirty="0"/>
              <a:t>)</a:t>
            </a:r>
            <a:endParaRPr lang="en-US" sz="1100" dirty="0"/>
          </a:p>
          <a:p>
            <a:pPr marL="112713" indent="-112713">
              <a:defRPr/>
            </a:pPr>
            <a:r>
              <a:rPr lang="en-US" sz="1100" dirty="0"/>
              <a:t>GAGAN (</a:t>
            </a:r>
            <a:r>
              <a:rPr lang="en-US" sz="1100" dirty="0">
                <a:hlinkClick r:id="rId4"/>
              </a:rPr>
              <a:t>http://gagan.aai.aero</a:t>
            </a:r>
            <a:r>
              <a:rPr lang="en-US" sz="1100" dirty="0">
                <a:solidFill>
                  <a:srgbClr val="0000CC"/>
                </a:solidFill>
              </a:rPr>
              <a:t>)</a:t>
            </a:r>
            <a:endParaRPr lang="en-US" sz="1100" dirty="0">
              <a:solidFill>
                <a:srgbClr val="FF0000"/>
              </a:solidFill>
            </a:endParaRPr>
          </a:p>
        </p:txBody>
      </p:sp>
      <p:sp>
        <p:nvSpPr>
          <p:cNvPr id="50181" name="TextBox 8">
            <a:extLst>
              <a:ext uri="{FF2B5EF4-FFF2-40B4-BE49-F238E27FC236}">
                <a16:creationId xmlns:a16="http://schemas.microsoft.com/office/drawing/2014/main" id="{A33452AC-B2D1-4F97-92A4-4402563D15A8}"/>
              </a:ext>
            </a:extLst>
          </p:cNvPr>
          <p:cNvSpPr txBox="1">
            <a:spLocks noChangeArrowheads="1"/>
          </p:cNvSpPr>
          <p:nvPr/>
        </p:nvSpPr>
        <p:spPr bwMode="auto">
          <a:xfrm>
            <a:off x="6832600" y="4125913"/>
            <a:ext cx="13112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b="1" dirty="0"/>
              <a:t>MSAS</a:t>
            </a:r>
          </a:p>
          <a:p>
            <a:pPr eaLnBrk="1" hangingPunct="1">
              <a:spcBef>
                <a:spcPct val="50000"/>
              </a:spcBef>
            </a:pPr>
            <a:r>
              <a:rPr lang="en-US" altLang="en-US" sz="900" dirty="0"/>
              <a:t>(Horizontal Protection Level Display)</a:t>
            </a:r>
            <a:endParaRPr lang="en-US" altLang="en-US" sz="1400" b="1" dirty="0"/>
          </a:p>
        </p:txBody>
      </p:sp>
      <p:sp>
        <p:nvSpPr>
          <p:cNvPr id="50183" name="TextBox 10">
            <a:extLst>
              <a:ext uri="{FF2B5EF4-FFF2-40B4-BE49-F238E27FC236}">
                <a16:creationId xmlns:a16="http://schemas.microsoft.com/office/drawing/2014/main" id="{744B77D0-3897-4700-8FE5-0BBF251077E7}"/>
              </a:ext>
            </a:extLst>
          </p:cNvPr>
          <p:cNvSpPr txBox="1">
            <a:spLocks noChangeArrowheads="1"/>
          </p:cNvSpPr>
          <p:nvPr/>
        </p:nvSpPr>
        <p:spPr bwMode="auto">
          <a:xfrm>
            <a:off x="4111625" y="4125913"/>
            <a:ext cx="1011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b="1" dirty="0"/>
              <a:t>EGNOS</a:t>
            </a:r>
          </a:p>
        </p:txBody>
      </p:sp>
      <p:sp>
        <p:nvSpPr>
          <p:cNvPr id="50184" name="TextBox 11">
            <a:extLst>
              <a:ext uri="{FF2B5EF4-FFF2-40B4-BE49-F238E27FC236}">
                <a16:creationId xmlns:a16="http://schemas.microsoft.com/office/drawing/2014/main" id="{BDAE991A-2A95-410C-8CD4-3A839B3985E0}"/>
              </a:ext>
            </a:extLst>
          </p:cNvPr>
          <p:cNvSpPr txBox="1">
            <a:spLocks noChangeArrowheads="1"/>
          </p:cNvSpPr>
          <p:nvPr/>
        </p:nvSpPr>
        <p:spPr bwMode="auto">
          <a:xfrm>
            <a:off x="1295400" y="4125913"/>
            <a:ext cx="96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b="1" dirty="0"/>
              <a:t>WAAS</a:t>
            </a:r>
          </a:p>
        </p:txBody>
      </p:sp>
      <p:sp>
        <p:nvSpPr>
          <p:cNvPr id="50185" name="TextBox 9">
            <a:extLst>
              <a:ext uri="{FF2B5EF4-FFF2-40B4-BE49-F238E27FC236}">
                <a16:creationId xmlns:a16="http://schemas.microsoft.com/office/drawing/2014/main" id="{A83DAD6E-3ECA-4F08-AC65-C7BFB1674B4A}"/>
              </a:ext>
            </a:extLst>
          </p:cNvPr>
          <p:cNvSpPr txBox="1">
            <a:spLocks noChangeArrowheads="1"/>
          </p:cNvSpPr>
          <p:nvPr/>
        </p:nvSpPr>
        <p:spPr bwMode="auto">
          <a:xfrm>
            <a:off x="8653463" y="6491288"/>
            <a:ext cx="474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29</a:t>
            </a:r>
          </a:p>
        </p:txBody>
      </p:sp>
      <p:sp>
        <p:nvSpPr>
          <p:cNvPr id="50187" name="TextBox 8">
            <a:extLst>
              <a:ext uri="{FF2B5EF4-FFF2-40B4-BE49-F238E27FC236}">
                <a16:creationId xmlns:a16="http://schemas.microsoft.com/office/drawing/2014/main" id="{C33DD3F5-9688-4333-8D93-CA19A08C98EF}"/>
              </a:ext>
            </a:extLst>
          </p:cNvPr>
          <p:cNvSpPr txBox="1">
            <a:spLocks noChangeArrowheads="1"/>
          </p:cNvSpPr>
          <p:nvPr/>
        </p:nvSpPr>
        <p:spPr bwMode="auto">
          <a:xfrm>
            <a:off x="1281113" y="6145213"/>
            <a:ext cx="1011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400" b="1" dirty="0"/>
              <a:t>GAGAN</a:t>
            </a:r>
          </a:p>
        </p:txBody>
      </p:sp>
      <p:pic>
        <p:nvPicPr>
          <p:cNvPr id="13" name="Picture 4">
            <a:extLst>
              <a:ext uri="{FF2B5EF4-FFF2-40B4-BE49-F238E27FC236}">
                <a16:creationId xmlns:a16="http://schemas.microsoft.com/office/drawing/2014/main" id="{A95EEB02-F8F7-442A-9C26-9248898C65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225" y="1773238"/>
            <a:ext cx="2700338" cy="2303462"/>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a16="http://schemas.microsoft.com/office/drawing/2014/main" id="{2DAD4640-2A5A-4A86-B8A3-C095E07ABE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9525" y="1976438"/>
            <a:ext cx="2524125" cy="202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3" descr="20131202_2345_EGNS_PRNcom_Map_Av_NPA">
            <a:extLst>
              <a:ext uri="{FF2B5EF4-FFF2-40B4-BE49-F238E27FC236}">
                <a16:creationId xmlns:a16="http://schemas.microsoft.com/office/drawing/2014/main" id="{FE7F3385-DC0C-428D-AA81-830A4FDF84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7850" y="1773238"/>
            <a:ext cx="313055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RNP_PRN127_13Nov2016_000022.bmp">
            <a:extLst>
              <a:ext uri="{FF2B5EF4-FFF2-40B4-BE49-F238E27FC236}">
                <a16:creationId xmlns:a16="http://schemas.microsoft.com/office/drawing/2014/main" id="{4715DD8A-DB53-4552-B040-F1F5649357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875" y="4433888"/>
            <a:ext cx="1763713"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38F8385-6B4C-4148-A3CE-117F83FA8D1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SBAS Key Points</a:t>
            </a:r>
          </a:p>
        </p:txBody>
      </p:sp>
      <p:sp>
        <p:nvSpPr>
          <p:cNvPr id="8195" name="Rectangle 3">
            <a:extLst>
              <a:ext uri="{FF2B5EF4-FFF2-40B4-BE49-F238E27FC236}">
                <a16:creationId xmlns:a16="http://schemas.microsoft.com/office/drawing/2014/main" id="{06BCD5D8-B3EC-4870-9E25-E668D31FCBF8}"/>
              </a:ext>
            </a:extLst>
          </p:cNvPr>
          <p:cNvSpPr>
            <a:spLocks noGrp="1" noChangeArrowheads="1"/>
          </p:cNvSpPr>
          <p:nvPr>
            <p:ph idx="1"/>
          </p:nvPr>
        </p:nvSpPr>
        <p:spPr bwMode="auto">
          <a:xfrm>
            <a:off x="457200" y="1334378"/>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US" altLang="en-US" sz="2000" dirty="0"/>
              <a:t>SBAS can provide safe navigation for En-route through Category-1 Precision Approach flight operations</a:t>
            </a:r>
          </a:p>
          <a:p>
            <a:pPr lvl="1" eaLnBrk="1" hangingPunct="1"/>
            <a:r>
              <a:rPr lang="en-US" altLang="en-US" sz="1800" dirty="0"/>
              <a:t>Internationally standardized service for aviation navigation and approach operations (ICAO Annex 10)</a:t>
            </a:r>
          </a:p>
          <a:p>
            <a:pPr lvl="1" eaLnBrk="1" hangingPunct="1"/>
            <a:r>
              <a:rPr lang="en-US" altLang="en-US" sz="1800" dirty="0"/>
              <a:t>Includes Receiver Autonomous Integrity Monitoring (RAIM) to support navigation when SBAS systems are not available. </a:t>
            </a:r>
          </a:p>
          <a:p>
            <a:pPr lvl="1" eaLnBrk="1" hangingPunct="1"/>
            <a:r>
              <a:rPr lang="en-US" altLang="en-US" sz="1800" dirty="0"/>
              <a:t>Supports Area Navigation (RNAV) and Required Navigation Performance (RNP) operations</a:t>
            </a:r>
          </a:p>
          <a:p>
            <a:pPr lvl="1" eaLnBrk="1" hangingPunct="1"/>
            <a:r>
              <a:rPr lang="en-US" altLang="en-US" sz="1800" dirty="0"/>
              <a:t>Free from direct user charges worldwide</a:t>
            </a:r>
          </a:p>
          <a:p>
            <a:pPr lvl="2" eaLnBrk="1" hangingPunct="1"/>
            <a:endParaRPr lang="en-US" altLang="en-US" sz="1600" dirty="0"/>
          </a:p>
          <a:p>
            <a:pPr eaLnBrk="1" hangingPunct="1"/>
            <a:r>
              <a:rPr lang="en-US" altLang="en-US" sz="2000" dirty="0"/>
              <a:t>Increasing SBAS system deployments indicate that SBAS services will be available for many years</a:t>
            </a:r>
          </a:p>
          <a:p>
            <a:pPr lvl="2" eaLnBrk="1" hangingPunct="1"/>
            <a:endParaRPr lang="en-US" altLang="en-US" sz="1600" dirty="0"/>
          </a:p>
          <a:p>
            <a:pPr eaLnBrk="1" hangingPunct="1"/>
            <a:r>
              <a:rPr lang="en-US" altLang="en-US" sz="2000" dirty="0"/>
              <a:t>SBAS can provide benefits to airlines, air traffic management, and air navigation</a:t>
            </a:r>
          </a:p>
          <a:p>
            <a:pPr eaLnBrk="1" hangingPunct="1"/>
            <a:endParaRPr lang="en-US" altLang="en-US" sz="2000" dirty="0"/>
          </a:p>
          <a:p>
            <a:pPr eaLnBrk="1" hangingPunct="1"/>
            <a:endParaRPr lang="en-US" altLang="en-US" sz="2000" dirty="0"/>
          </a:p>
        </p:txBody>
      </p:sp>
      <p:sp>
        <p:nvSpPr>
          <p:cNvPr id="8196" name="TextBox 1">
            <a:extLst>
              <a:ext uri="{FF2B5EF4-FFF2-40B4-BE49-F238E27FC236}">
                <a16:creationId xmlns:a16="http://schemas.microsoft.com/office/drawing/2014/main" id="{FC971E75-5CA3-48DF-967C-AC145D1FF176}"/>
              </a:ext>
            </a:extLst>
          </p:cNvPr>
          <p:cNvSpPr txBox="1">
            <a:spLocks noChangeArrowheads="1"/>
          </p:cNvSpPr>
          <p:nvPr/>
        </p:nvSpPr>
        <p:spPr bwMode="auto">
          <a:xfrm>
            <a:off x="8809038" y="6491288"/>
            <a:ext cx="319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7552D0B-0268-4C15-A655-1BA22E584C06}"/>
              </a:ext>
            </a:extLst>
          </p:cNvPr>
          <p:cNvSpPr>
            <a:spLocks noGrp="1" noChangeArrowheads="1"/>
          </p:cNvSpPr>
          <p:nvPr>
            <p:ph type="title" idx="4294967295"/>
          </p:nvPr>
        </p:nvSpPr>
        <p:spPr bwMode="auto">
          <a:xfrm>
            <a:off x="0" y="17938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3400" dirty="0">
                <a:ea typeface="ＭＳ Ｐゴシック" panose="020B0600070205080204" pitchFamily="34" charset="-128"/>
              </a:rPr>
              <a:t>SBAS Status:</a:t>
            </a:r>
            <a:br>
              <a:rPr lang="en-US" altLang="ja-JP" sz="3400" dirty="0">
                <a:ea typeface="ＭＳ Ｐゴシック" panose="020B0600070205080204" pitchFamily="34" charset="-128"/>
              </a:rPr>
            </a:br>
            <a:r>
              <a:rPr lang="en-US" altLang="ja-JP" sz="2800" dirty="0">
                <a:ea typeface="ＭＳ Ｐゴシック" panose="020B0600070205080204" pitchFamily="34" charset="-128"/>
              </a:rPr>
              <a:t>Systems Under Development</a:t>
            </a:r>
          </a:p>
        </p:txBody>
      </p:sp>
      <p:sp>
        <p:nvSpPr>
          <p:cNvPr id="53251" name="Rectangle 3">
            <a:extLst>
              <a:ext uri="{FF2B5EF4-FFF2-40B4-BE49-F238E27FC236}">
                <a16:creationId xmlns:a16="http://schemas.microsoft.com/office/drawing/2014/main" id="{D2E38166-6844-4BF9-ADF8-B05BF1A5DDD2}"/>
              </a:ext>
            </a:extLst>
          </p:cNvPr>
          <p:cNvSpPr>
            <a:spLocks noGrp="1" noChangeArrowheads="1"/>
          </p:cNvSpPr>
          <p:nvPr>
            <p:ph idx="4294967295"/>
          </p:nvPr>
        </p:nvSpPr>
        <p:spPr bwMode="auto">
          <a:xfrm>
            <a:off x="409576" y="1770064"/>
            <a:ext cx="5150200" cy="49477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pPr>
            <a:r>
              <a:rPr lang="en-US" altLang="ja-JP" sz="2200" dirty="0">
                <a:ea typeface="ＭＳ Ｐゴシック" panose="020B0600070205080204" pitchFamily="34" charset="-128"/>
              </a:rPr>
              <a:t>BDSBAS - China</a:t>
            </a:r>
          </a:p>
          <a:p>
            <a:pPr lvl="1" eaLnBrk="1" hangingPunct="1">
              <a:spcBef>
                <a:spcPts val="600"/>
              </a:spcBef>
            </a:pPr>
            <a:r>
              <a:rPr lang="en-US" altLang="ja-JP" sz="1800" dirty="0">
                <a:ea typeface="ＭＳ Ｐゴシック" panose="020B0600070205080204" pitchFamily="34" charset="-128"/>
              </a:rPr>
              <a:t>In development </a:t>
            </a:r>
            <a:r>
              <a:rPr lang="en-US" altLang="ja-JP" sz="1800" dirty="0" smtClean="0">
                <a:ea typeface="ＭＳ Ｐゴシック" panose="020B0600070205080204" pitchFamily="34" charset="-128"/>
              </a:rPr>
              <a:t>with the plan </a:t>
            </a:r>
            <a:r>
              <a:rPr lang="en-US" altLang="ja-JP" sz="1800" dirty="0">
                <a:ea typeface="ＭＳ Ｐゴシック" panose="020B0600070205080204" pitchFamily="34" charset="-128"/>
              </a:rPr>
              <a:t>to support en-route, terminal and approach</a:t>
            </a:r>
          </a:p>
          <a:p>
            <a:pPr lvl="1" eaLnBrk="1" hangingPunct="1">
              <a:spcBef>
                <a:spcPts val="600"/>
              </a:spcBef>
            </a:pPr>
            <a:r>
              <a:rPr lang="en-GB" altLang="zh-CN" sz="1800" dirty="0">
                <a:ea typeface="ＭＳ Ｐゴシック" panose="020B0600070205080204" pitchFamily="34" charset="-128"/>
              </a:rPr>
              <a:t>All 3 GEOs with orbital slots  80°E, 110.5°E, and 140°E have been </a:t>
            </a:r>
            <a:r>
              <a:rPr lang="en-US" altLang="zh-CN" sz="1800" dirty="0">
                <a:ea typeface="ＭＳ Ｐゴシック" panose="020B0600070205080204" pitchFamily="34" charset="-128"/>
              </a:rPr>
              <a:t>successfully launched and</a:t>
            </a:r>
            <a:r>
              <a:rPr lang="en-US" altLang="ja-JP" sz="1800" dirty="0">
                <a:ea typeface="ＭＳ Ｐゴシック" panose="020B0600070205080204" pitchFamily="34" charset="-128"/>
              </a:rPr>
              <a:t> completed in-orbit tests </a:t>
            </a:r>
            <a:endParaRPr lang="en-US" altLang="ja-JP" sz="1800" dirty="0" smtClean="0">
              <a:ea typeface="ＭＳ Ｐゴシック" panose="020B0600070205080204" pitchFamily="34" charset="-128"/>
            </a:endParaRPr>
          </a:p>
          <a:p>
            <a:pPr lvl="1" eaLnBrk="1" hangingPunct="1">
              <a:spcBef>
                <a:spcPts val="600"/>
              </a:spcBef>
            </a:pPr>
            <a:r>
              <a:rPr lang="en-GB" altLang="zh-CN" sz="1800" dirty="0" smtClean="0"/>
              <a:t>27 monitoring </a:t>
            </a:r>
            <a:r>
              <a:rPr lang="en-US" altLang="zh-CN" sz="1800" dirty="0" smtClean="0"/>
              <a:t>s</a:t>
            </a:r>
            <a:r>
              <a:rPr lang="en-GB" altLang="zh-CN" sz="1800" dirty="0" err="1" smtClean="0"/>
              <a:t>tations</a:t>
            </a:r>
            <a:r>
              <a:rPr lang="en-US" altLang="zh-CN" sz="1800" dirty="0" smtClean="0"/>
              <a:t>, </a:t>
            </a:r>
            <a:r>
              <a:rPr lang="en-GB" altLang="zh-CN" sz="1800" dirty="0" smtClean="0"/>
              <a:t>2 </a:t>
            </a:r>
            <a:r>
              <a:rPr lang="en-US" altLang="zh-CN" sz="1800" smtClean="0"/>
              <a:t>data </a:t>
            </a:r>
            <a:r>
              <a:rPr lang="en-GB" altLang="zh-CN" sz="1800" smtClean="0"/>
              <a:t>processing </a:t>
            </a:r>
            <a:r>
              <a:rPr lang="en-US" altLang="zh-CN" sz="1800" dirty="0" smtClean="0"/>
              <a:t>c</a:t>
            </a:r>
            <a:r>
              <a:rPr lang="en-GB" altLang="zh-CN" sz="1800" dirty="0" smtClean="0"/>
              <a:t>enters, 1 </a:t>
            </a:r>
            <a:r>
              <a:rPr lang="en-US" altLang="zh-CN" sz="1800" dirty="0" smtClean="0"/>
              <a:t>o</a:t>
            </a:r>
            <a:r>
              <a:rPr lang="en-GB" altLang="zh-CN" sz="1800" dirty="0" err="1" smtClean="0"/>
              <a:t>peration</a:t>
            </a:r>
            <a:r>
              <a:rPr lang="en-GB" altLang="zh-CN" sz="1800" dirty="0" smtClean="0"/>
              <a:t> </a:t>
            </a:r>
            <a:r>
              <a:rPr lang="en-US" altLang="zh-CN" sz="1800" dirty="0" smtClean="0"/>
              <a:t>c</a:t>
            </a:r>
            <a:r>
              <a:rPr lang="en-GB" altLang="zh-CN" sz="1800" dirty="0" err="1" smtClean="0"/>
              <a:t>ontrol</a:t>
            </a:r>
            <a:r>
              <a:rPr lang="en-GB" altLang="zh-CN" sz="1800" dirty="0" smtClean="0"/>
              <a:t> </a:t>
            </a:r>
            <a:r>
              <a:rPr lang="en-US" altLang="zh-CN" sz="1800" dirty="0" smtClean="0"/>
              <a:t>c</a:t>
            </a:r>
            <a:r>
              <a:rPr lang="en-GB" altLang="zh-CN" sz="1800" dirty="0" smtClean="0"/>
              <a:t>enter and 3 </a:t>
            </a:r>
            <a:r>
              <a:rPr lang="en-US" altLang="zh-CN" sz="1800" dirty="0" smtClean="0"/>
              <a:t>uplink s</a:t>
            </a:r>
            <a:r>
              <a:rPr lang="en-GB" altLang="zh-CN" sz="1800" dirty="0" err="1" smtClean="0"/>
              <a:t>tations</a:t>
            </a:r>
            <a:r>
              <a:rPr lang="en-GB" altLang="zh-CN" sz="1800" dirty="0" smtClean="0"/>
              <a:t> have been deployed</a:t>
            </a:r>
            <a:endParaRPr lang="en-US" altLang="ja-JP" sz="1800" dirty="0" smtClean="0">
              <a:ea typeface="ＭＳ Ｐゴシック" panose="020B0600070205080204" pitchFamily="34" charset="-128"/>
            </a:endParaRPr>
          </a:p>
          <a:p>
            <a:pPr lvl="1" eaLnBrk="1" hangingPunct="1">
              <a:spcBef>
                <a:spcPts val="600"/>
              </a:spcBef>
            </a:pPr>
            <a:r>
              <a:rPr lang="en-US" altLang="ja-JP" sz="1800" dirty="0" smtClean="0">
                <a:ea typeface="ＭＳ Ｐゴシック" panose="020B0600070205080204" pitchFamily="34" charset="-128"/>
              </a:rPr>
              <a:t>On-air testing with the </a:t>
            </a:r>
            <a:r>
              <a:rPr lang="en-US" altLang="zh-CN" sz="1800" dirty="0"/>
              <a:t>BDSBAS SF </a:t>
            </a:r>
            <a:r>
              <a:rPr lang="en-US" altLang="zh-CN" sz="1800" dirty="0" smtClean="0"/>
              <a:t>and </a:t>
            </a:r>
            <a:r>
              <a:rPr lang="en-US" altLang="ja-JP" sz="1800" dirty="0" smtClean="0">
                <a:ea typeface="ＭＳ Ｐゴシック" panose="020B0600070205080204" pitchFamily="34" charset="-128"/>
              </a:rPr>
              <a:t>DFMC services started </a:t>
            </a:r>
            <a:r>
              <a:rPr lang="en-US" altLang="zh-CN" sz="1800" dirty="0">
                <a:ea typeface="ＭＳ Ｐゴシック" panose="020B0600070205080204" pitchFamily="34" charset="-128"/>
              </a:rPr>
              <a:t>June</a:t>
            </a:r>
            <a:r>
              <a:rPr lang="en-US" altLang="ja-JP" sz="1800" dirty="0">
                <a:ea typeface="ＭＳ Ｐゴシック" panose="020B0600070205080204" pitchFamily="34" charset="-128"/>
              </a:rPr>
              <a:t> </a:t>
            </a:r>
            <a:r>
              <a:rPr lang="en-US" altLang="ja-JP" sz="1800" dirty="0" smtClean="0">
                <a:ea typeface="ＭＳ Ｐゴシック" panose="020B0600070205080204" pitchFamily="34" charset="-128"/>
              </a:rPr>
              <a:t>2020</a:t>
            </a:r>
          </a:p>
          <a:p>
            <a:pPr lvl="1" eaLnBrk="1" hangingPunct="1">
              <a:spcBef>
                <a:spcPts val="600"/>
              </a:spcBef>
            </a:pPr>
            <a:r>
              <a:rPr lang="en-US" altLang="ja-JP" sz="1800" dirty="0" smtClean="0">
                <a:ea typeface="ＭＳ Ｐゴシック" panose="020B0600070205080204" pitchFamily="34" charset="-128"/>
              </a:rPr>
              <a:t>Certification for </a:t>
            </a:r>
            <a:r>
              <a:rPr lang="en-US" altLang="zh-CN" sz="1800" dirty="0"/>
              <a:t>BDSBAS SF </a:t>
            </a:r>
            <a:r>
              <a:rPr lang="en-US" altLang="zh-CN" sz="1800" dirty="0" smtClean="0"/>
              <a:t>service </a:t>
            </a:r>
            <a:r>
              <a:rPr lang="en-US" altLang="ja-JP" sz="1800" dirty="0" smtClean="0">
                <a:ea typeface="ＭＳ Ｐゴシック" panose="020B0600070205080204" pitchFamily="34" charset="-128"/>
              </a:rPr>
              <a:t>expected in 3-4 years</a:t>
            </a:r>
            <a:endParaRPr lang="en-US" altLang="ja-JP" dirty="0">
              <a:ea typeface="ＭＳ Ｐゴシック" panose="020B0600070205080204" pitchFamily="34" charset="-128"/>
            </a:endParaRPr>
          </a:p>
          <a:p>
            <a:pPr lvl="2" eaLnBrk="1" hangingPunct="1">
              <a:spcBef>
                <a:spcPts val="600"/>
              </a:spcBef>
            </a:pPr>
            <a:endParaRPr lang="en-US" altLang="ja-JP" sz="1600" dirty="0">
              <a:ea typeface="ＭＳ Ｐゴシック" panose="020B0600070205080204" pitchFamily="34" charset="-128"/>
            </a:endParaRPr>
          </a:p>
          <a:p>
            <a:pPr lvl="1" eaLnBrk="1" hangingPunct="1">
              <a:spcBef>
                <a:spcPts val="600"/>
              </a:spcBef>
            </a:pPr>
            <a:endParaRPr lang="en-US" altLang="ja-JP" sz="1800" dirty="0">
              <a:ea typeface="ＭＳ Ｐゴシック" panose="020B0600070205080204" pitchFamily="34" charset="-128"/>
            </a:endParaRPr>
          </a:p>
        </p:txBody>
      </p:sp>
      <p:sp>
        <p:nvSpPr>
          <p:cNvPr id="53252" name="TextBox 3">
            <a:extLst>
              <a:ext uri="{FF2B5EF4-FFF2-40B4-BE49-F238E27FC236}">
                <a16:creationId xmlns:a16="http://schemas.microsoft.com/office/drawing/2014/main" id="{416A04EE-7027-45BC-A1DB-1D52C18D27DC}"/>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30</a:t>
            </a:r>
          </a:p>
        </p:txBody>
      </p:sp>
      <p:pic>
        <p:nvPicPr>
          <p:cNvPr id="5" name="图片 4"/>
          <p:cNvPicPr/>
          <p:nvPr/>
        </p:nvPicPr>
        <p:blipFill>
          <a:blip r:embed="rId3" cstate="print">
            <a:extLst>
              <a:ext uri="{28A0092B-C50C-407E-A947-70E740481C1C}">
                <a14:useLocalDpi xmlns:a14="http://schemas.microsoft.com/office/drawing/2010/main" val="0"/>
              </a:ext>
            </a:extLst>
          </a:blip>
          <a:stretch>
            <a:fillRect/>
          </a:stretch>
        </p:blipFill>
        <p:spPr>
          <a:xfrm>
            <a:off x="5423025" y="2229885"/>
            <a:ext cx="3695367" cy="3428532"/>
          </a:xfrm>
          <a:prstGeom prst="rect">
            <a:avLst/>
          </a:prstGeom>
        </p:spPr>
      </p:pic>
    </p:spTree>
    <p:extLst>
      <p:ext uri="{BB962C8B-B14F-4D97-AF65-F5344CB8AC3E}">
        <p14:creationId xmlns:p14="http://schemas.microsoft.com/office/powerpoint/2010/main" val="1014732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7552D0B-0268-4C15-A655-1BA22E584C06}"/>
              </a:ext>
            </a:extLst>
          </p:cNvPr>
          <p:cNvSpPr>
            <a:spLocks noGrp="1" noChangeArrowheads="1"/>
          </p:cNvSpPr>
          <p:nvPr>
            <p:ph type="title" idx="4294967295"/>
          </p:nvPr>
        </p:nvSpPr>
        <p:spPr bwMode="auto">
          <a:xfrm>
            <a:off x="447675" y="17938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3400" dirty="0">
                <a:ea typeface="ＭＳ Ｐゴシック" panose="020B0600070205080204" pitchFamily="34" charset="-128"/>
              </a:rPr>
              <a:t>SBAS Status:</a:t>
            </a:r>
            <a:br>
              <a:rPr lang="en-US" altLang="ja-JP" sz="3400" dirty="0">
                <a:ea typeface="ＭＳ Ｐゴシック" panose="020B0600070205080204" pitchFamily="34" charset="-128"/>
              </a:rPr>
            </a:br>
            <a:r>
              <a:rPr lang="en-US" altLang="ja-JP" sz="2800" dirty="0">
                <a:ea typeface="ＭＳ Ｐゴシック" panose="020B0600070205080204" pitchFamily="34" charset="-128"/>
              </a:rPr>
              <a:t>Systems Under Development</a:t>
            </a:r>
          </a:p>
        </p:txBody>
      </p:sp>
      <p:sp>
        <p:nvSpPr>
          <p:cNvPr id="53251" name="Rectangle 3">
            <a:extLst>
              <a:ext uri="{FF2B5EF4-FFF2-40B4-BE49-F238E27FC236}">
                <a16:creationId xmlns:a16="http://schemas.microsoft.com/office/drawing/2014/main" id="{D2E38166-6844-4BF9-ADF8-B05BF1A5DDD2}"/>
              </a:ext>
            </a:extLst>
          </p:cNvPr>
          <p:cNvSpPr>
            <a:spLocks noGrp="1" noChangeArrowheads="1"/>
          </p:cNvSpPr>
          <p:nvPr>
            <p:ph idx="4294967295"/>
          </p:nvPr>
        </p:nvSpPr>
        <p:spPr bwMode="auto">
          <a:xfrm>
            <a:off x="209550" y="1770063"/>
            <a:ext cx="8734425" cy="5087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14400" lvl="2" indent="0" eaLnBrk="1" hangingPunct="1">
              <a:spcBef>
                <a:spcPts val="600"/>
              </a:spcBef>
              <a:buNone/>
            </a:pPr>
            <a:endParaRPr lang="en-US" altLang="ja-JP" sz="1600" dirty="0">
              <a:ea typeface="ＭＳ Ｐゴシック" panose="020B0600070205080204" pitchFamily="34" charset="-128"/>
            </a:endParaRPr>
          </a:p>
          <a:p>
            <a:pPr eaLnBrk="1" hangingPunct="1">
              <a:spcBef>
                <a:spcPts val="600"/>
              </a:spcBef>
            </a:pPr>
            <a:r>
              <a:rPr lang="en-US" altLang="ja-JP" sz="2200" dirty="0">
                <a:ea typeface="ＭＳ Ｐゴシック" panose="020B0600070205080204" pitchFamily="34" charset="-128"/>
              </a:rPr>
              <a:t>Korean Augmentation Satellite System (KASS) - Korea</a:t>
            </a:r>
          </a:p>
          <a:p>
            <a:pPr lvl="1" eaLnBrk="1" hangingPunct="1">
              <a:spcBef>
                <a:spcPts val="600"/>
              </a:spcBef>
            </a:pPr>
            <a:r>
              <a:rPr lang="en-US" altLang="ja-JP" sz="1800" dirty="0">
                <a:ea typeface="ＭＳ Ｐゴシック" panose="020B0600070205080204" pitchFamily="34" charset="-128"/>
              </a:rPr>
              <a:t>In development with plans for supporting en-route, terminal and approach operations in Korea</a:t>
            </a:r>
          </a:p>
          <a:p>
            <a:pPr lvl="1" eaLnBrk="1" hangingPunct="1">
              <a:spcBef>
                <a:spcPts val="600"/>
              </a:spcBef>
            </a:pPr>
            <a:r>
              <a:rPr lang="en-US" altLang="ja-JP" sz="1800" dirty="0">
                <a:ea typeface="ＭＳ Ｐゴシック" panose="020B0600070205080204" pitchFamily="34" charset="-128"/>
              </a:rPr>
              <a:t>Program kick-off in October 2014, Preliminary Design Review in April 2017</a:t>
            </a:r>
          </a:p>
          <a:p>
            <a:pPr lvl="1" eaLnBrk="1" hangingPunct="1">
              <a:spcBef>
                <a:spcPts val="600"/>
              </a:spcBef>
            </a:pPr>
            <a:r>
              <a:rPr lang="en-US" altLang="ja-JP" sz="1800" dirty="0">
                <a:ea typeface="ＭＳ Ｐゴシック" panose="020B0600070205080204" pitchFamily="34" charset="-128"/>
              </a:rPr>
              <a:t>Malaysian Measat-3D </a:t>
            </a:r>
            <a:r>
              <a:rPr lang="en-US" altLang="ja-JP" sz="1800" dirty="0" smtClean="0">
                <a:ea typeface="ＭＳ Ｐゴシック" panose="020B0600070205080204" pitchFamily="34" charset="-128"/>
              </a:rPr>
              <a:t>will be </a:t>
            </a:r>
            <a:r>
              <a:rPr lang="en-US" altLang="ja-JP" sz="1800" dirty="0">
                <a:ea typeface="ＭＳ Ｐゴシック" panose="020B0600070205080204" pitchFamily="34" charset="-128"/>
              </a:rPr>
              <a:t>the first KASS satellite, </a:t>
            </a:r>
            <a:r>
              <a:rPr lang="en-US" altLang="ja-JP" sz="1800" dirty="0" smtClean="0">
                <a:ea typeface="ＭＳ Ｐゴシック" panose="020B0600070205080204" pitchFamily="34" charset="-128"/>
              </a:rPr>
              <a:t>and launched on June 23, 2022</a:t>
            </a:r>
            <a:endParaRPr lang="en-US" altLang="ja-JP" sz="1800" dirty="0" smtClean="0">
              <a:ea typeface="ＭＳ Ｐゴシック" panose="020B0600070205080204" pitchFamily="34" charset="-128"/>
            </a:endParaRPr>
          </a:p>
          <a:p>
            <a:pPr lvl="1" eaLnBrk="1" hangingPunct="1">
              <a:spcBef>
                <a:spcPts val="600"/>
              </a:spcBef>
            </a:pPr>
            <a:r>
              <a:rPr lang="en-US" altLang="ja-JP" sz="1800" dirty="0" smtClean="0">
                <a:ea typeface="ＭＳ Ｐゴシック" panose="020B0600070205080204" pitchFamily="34" charset="-128"/>
              </a:rPr>
              <a:t>SBAS </a:t>
            </a:r>
            <a:r>
              <a:rPr lang="en-US" altLang="ja-JP" sz="1800" dirty="0">
                <a:ea typeface="ＭＳ Ｐゴシック" panose="020B0600070205080204" pitchFamily="34" charset="-128"/>
              </a:rPr>
              <a:t>services provision objectives</a:t>
            </a:r>
          </a:p>
          <a:p>
            <a:pPr lvl="2" eaLnBrk="1" hangingPunct="1">
              <a:spcBef>
                <a:spcPts val="600"/>
              </a:spcBef>
            </a:pPr>
            <a:r>
              <a:rPr lang="en-US" altLang="ja-JP" sz="1600" dirty="0">
                <a:ea typeface="ＭＳ Ｐゴシック" panose="020B0600070205080204" pitchFamily="34" charset="-128"/>
              </a:rPr>
              <a:t>Full APV services by 2023</a:t>
            </a:r>
          </a:p>
          <a:p>
            <a:pPr lvl="1" eaLnBrk="1" hangingPunct="1">
              <a:spcBef>
                <a:spcPts val="600"/>
              </a:spcBef>
            </a:pPr>
            <a:endParaRPr lang="en-US" altLang="ja-JP" sz="1800" dirty="0">
              <a:ea typeface="ＭＳ Ｐゴシック" panose="020B0600070205080204" pitchFamily="34" charset="-128"/>
            </a:endParaRPr>
          </a:p>
          <a:p>
            <a:pPr lvl="1" eaLnBrk="1" hangingPunct="1">
              <a:spcBef>
                <a:spcPts val="600"/>
              </a:spcBef>
            </a:pPr>
            <a:endParaRPr lang="en-US" altLang="ja-JP" sz="1800" dirty="0">
              <a:ea typeface="ＭＳ Ｐゴシック" panose="020B0600070205080204" pitchFamily="34" charset="-128"/>
            </a:endParaRPr>
          </a:p>
        </p:txBody>
      </p:sp>
      <p:sp>
        <p:nvSpPr>
          <p:cNvPr id="53252" name="TextBox 3">
            <a:extLst>
              <a:ext uri="{FF2B5EF4-FFF2-40B4-BE49-F238E27FC236}">
                <a16:creationId xmlns:a16="http://schemas.microsoft.com/office/drawing/2014/main" id="{416A04EE-7027-45BC-A1DB-1D52C18D27DC}"/>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31</a:t>
            </a:r>
            <a:endParaRPr lang="en-US" altLang="en-US" sz="1600" b="1" dirty="0">
              <a:solidFill>
                <a:schemeClr val="bg1"/>
              </a:solidFill>
            </a:endParaRPr>
          </a:p>
        </p:txBody>
      </p:sp>
    </p:spTree>
    <p:extLst>
      <p:ext uri="{BB962C8B-B14F-4D97-AF65-F5344CB8AC3E}">
        <p14:creationId xmlns:p14="http://schemas.microsoft.com/office/powerpoint/2010/main" val="4285989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9279DF4E-1846-4BDF-9FDA-B87F80F32353}"/>
              </a:ext>
            </a:extLst>
          </p:cNvPr>
          <p:cNvSpPr txBox="1">
            <a:spLocks noChangeArrowheads="1"/>
          </p:cNvSpPr>
          <p:nvPr/>
        </p:nvSpPr>
        <p:spPr bwMode="auto">
          <a:xfrm>
            <a:off x="25400" y="1961699"/>
            <a:ext cx="5155462" cy="4821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800000"/>
              </a:buClr>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rgbClr val="000066"/>
                </a:solidFill>
                <a:latin typeface="+mn-lt"/>
              </a:defRPr>
            </a:lvl4pPr>
            <a:lvl5pPr marL="2057400" indent="-228600" algn="l" rtl="0" eaLnBrk="0" fontAlgn="base" hangingPunct="0">
              <a:spcBef>
                <a:spcPct val="20000"/>
              </a:spcBef>
              <a:spcAft>
                <a:spcPct val="0"/>
              </a:spcAft>
              <a:buChar char="»"/>
              <a:defRPr sz="1400">
                <a:solidFill>
                  <a:srgbClr val="000066"/>
                </a:solidFill>
                <a:latin typeface="+mn-lt"/>
              </a:defRPr>
            </a:lvl5pPr>
            <a:lvl6pPr marL="2514600" indent="-228600" algn="l" rtl="0" eaLnBrk="1" fontAlgn="base" hangingPunct="1">
              <a:spcBef>
                <a:spcPct val="20000"/>
              </a:spcBef>
              <a:spcAft>
                <a:spcPct val="0"/>
              </a:spcAft>
              <a:buChar char="»"/>
              <a:defRPr sz="1400">
                <a:solidFill>
                  <a:srgbClr val="000066"/>
                </a:solidFill>
                <a:latin typeface="+mn-lt"/>
              </a:defRPr>
            </a:lvl6pPr>
            <a:lvl7pPr marL="2971800" indent="-228600" algn="l" rtl="0" eaLnBrk="1" fontAlgn="base" hangingPunct="1">
              <a:spcBef>
                <a:spcPct val="20000"/>
              </a:spcBef>
              <a:spcAft>
                <a:spcPct val="0"/>
              </a:spcAft>
              <a:buChar char="»"/>
              <a:defRPr sz="1400">
                <a:solidFill>
                  <a:srgbClr val="000066"/>
                </a:solidFill>
                <a:latin typeface="+mn-lt"/>
              </a:defRPr>
            </a:lvl7pPr>
            <a:lvl8pPr marL="3429000" indent="-228600" algn="l" rtl="0" eaLnBrk="1" fontAlgn="base" hangingPunct="1">
              <a:spcBef>
                <a:spcPct val="20000"/>
              </a:spcBef>
              <a:spcAft>
                <a:spcPct val="0"/>
              </a:spcAft>
              <a:buChar char="»"/>
              <a:defRPr sz="1400">
                <a:solidFill>
                  <a:srgbClr val="000066"/>
                </a:solidFill>
                <a:latin typeface="+mn-lt"/>
              </a:defRPr>
            </a:lvl8pPr>
            <a:lvl9pPr marL="3886200" indent="-228600" algn="l" rtl="0" eaLnBrk="1" fontAlgn="base" hangingPunct="1">
              <a:spcBef>
                <a:spcPct val="20000"/>
              </a:spcBef>
              <a:spcAft>
                <a:spcPct val="0"/>
              </a:spcAft>
              <a:buChar char="»"/>
              <a:defRPr sz="1400">
                <a:solidFill>
                  <a:srgbClr val="000066"/>
                </a:solidFill>
                <a:latin typeface="+mn-lt"/>
              </a:defRPr>
            </a:lvl9pPr>
          </a:lstStyle>
          <a:p>
            <a:pPr lvl="3" eaLnBrk="1" hangingPunct="1">
              <a:spcBef>
                <a:spcPct val="0"/>
              </a:spcBef>
            </a:pPr>
            <a:endParaRPr lang="en-US" altLang="ja-JP" sz="1400" kern="0" dirty="0">
              <a:ea typeface="ＭＳ Ｐゴシック" panose="020B0600070205080204" pitchFamily="34" charset="-128"/>
            </a:endParaRPr>
          </a:p>
          <a:p>
            <a:pPr lvl="1" eaLnBrk="1" hangingPunct="1">
              <a:spcBef>
                <a:spcPts val="1200"/>
              </a:spcBef>
            </a:pPr>
            <a:r>
              <a:rPr lang="en-US" altLang="ja-JP" sz="1800" kern="0" dirty="0">
                <a:ea typeface="ＭＳ Ｐゴシック" panose="020B0600070205080204" pitchFamily="34" charset="-128"/>
              </a:rPr>
              <a:t>18 Member States in Africa &amp; Indian Ocean</a:t>
            </a:r>
          </a:p>
          <a:p>
            <a:pPr lvl="1" eaLnBrk="1" hangingPunct="1">
              <a:spcBef>
                <a:spcPts val="600"/>
              </a:spcBef>
            </a:pPr>
            <a:r>
              <a:rPr lang="en-US" altLang="ja-JP" sz="1800" kern="0" dirty="0">
                <a:ea typeface="ＭＳ Ｐゴシック" panose="020B0600070205080204" pitchFamily="34" charset="-128"/>
              </a:rPr>
              <a:t>In development with plans for supporting </a:t>
            </a:r>
            <a:r>
              <a:rPr lang="en-US" altLang="ja-JP" sz="1800" kern="0" dirty="0" err="1">
                <a:ea typeface="ＭＳ Ｐゴシック" panose="020B0600070205080204" pitchFamily="34" charset="-128"/>
              </a:rPr>
              <a:t>en</a:t>
            </a:r>
            <a:r>
              <a:rPr lang="en-US" altLang="ja-JP" sz="1800" kern="0" dirty="0">
                <a:ea typeface="ＭＳ Ｐゴシック" panose="020B0600070205080204" pitchFamily="34" charset="-128"/>
              </a:rPr>
              <a:t>-route down to Cat-1 operations in the ASECNA area of responsibility (18 Member States, 6 Flight Information Regions, 16 million km</a:t>
            </a:r>
            <a:r>
              <a:rPr lang="en-US" altLang="ja-JP" sz="1800" kern="0" baseline="30000" dirty="0">
                <a:ea typeface="ＭＳ Ｐゴシック" panose="020B0600070205080204" pitchFamily="34" charset="-128"/>
              </a:rPr>
              <a:t>2</a:t>
            </a:r>
            <a:r>
              <a:rPr lang="en-US" altLang="ja-JP" sz="1800" kern="0" dirty="0">
                <a:ea typeface="ＭＳ Ｐゴシック" panose="020B0600070205080204" pitchFamily="34" charset="-128"/>
              </a:rPr>
              <a:t>) with a potential progressive coverage to the continent:</a:t>
            </a:r>
          </a:p>
          <a:p>
            <a:pPr lvl="2" eaLnBrk="1" hangingPunct="1">
              <a:spcBef>
                <a:spcPts val="300"/>
              </a:spcBef>
            </a:pPr>
            <a:r>
              <a:rPr lang="en-US" altLang="ja-JP" sz="1600" kern="0" dirty="0">
                <a:ea typeface="ＭＳ Ｐゴシック" panose="020B0600070205080204" pitchFamily="34" charset="-128"/>
              </a:rPr>
              <a:t>Early open/pre-operational SBAS services (L1) available since September 2020</a:t>
            </a:r>
          </a:p>
          <a:p>
            <a:pPr lvl="2" eaLnBrk="1" hangingPunct="1">
              <a:spcBef>
                <a:spcPts val="300"/>
              </a:spcBef>
            </a:pPr>
            <a:r>
              <a:rPr lang="en-US" altLang="ja-JP" sz="1600" kern="0" dirty="0">
                <a:ea typeface="ＭＳ Ｐゴシック" panose="020B0600070205080204" pitchFamily="34" charset="-128"/>
              </a:rPr>
              <a:t>Operational SBAS services (L1) from </a:t>
            </a:r>
            <a:r>
              <a:rPr lang="en-US" altLang="ja-JP" sz="1600" kern="0" dirty="0" smtClean="0">
                <a:ea typeface="ＭＳ Ｐゴシック" panose="020B0600070205080204" pitchFamily="34" charset="-128"/>
              </a:rPr>
              <a:t>2025</a:t>
            </a:r>
            <a:endParaRPr lang="en-US" altLang="ja-JP" sz="1600" kern="0" dirty="0">
              <a:ea typeface="ＭＳ Ｐゴシック" panose="020B0600070205080204" pitchFamily="34" charset="-128"/>
            </a:endParaRPr>
          </a:p>
          <a:p>
            <a:pPr lvl="2" eaLnBrk="1" hangingPunct="1">
              <a:spcBef>
                <a:spcPts val="300"/>
              </a:spcBef>
            </a:pPr>
            <a:r>
              <a:rPr lang="en-US" altLang="ja-JP" sz="1600" kern="0" dirty="0">
                <a:ea typeface="ＭＳ Ｐゴシック" panose="020B0600070205080204" pitchFamily="34" charset="-128"/>
              </a:rPr>
              <a:t>Operational SBAS services (DFMC) beyond the horizon 2028/2030  </a:t>
            </a:r>
          </a:p>
        </p:txBody>
      </p:sp>
      <p:sp>
        <p:nvSpPr>
          <p:cNvPr id="51202" name="Rectangle 2">
            <a:extLst>
              <a:ext uri="{FF2B5EF4-FFF2-40B4-BE49-F238E27FC236}">
                <a16:creationId xmlns:a16="http://schemas.microsoft.com/office/drawing/2014/main" id="{85309F0F-F3D0-416C-A431-A9F6538A6B73}"/>
              </a:ext>
            </a:extLst>
          </p:cNvPr>
          <p:cNvSpPr>
            <a:spLocks noGrp="1" noChangeArrowheads="1"/>
          </p:cNvSpPr>
          <p:nvPr>
            <p:ph type="title" idx="4294967295"/>
          </p:nvPr>
        </p:nvSpPr>
        <p:spPr bwMode="auto">
          <a:xfrm>
            <a:off x="447675" y="17938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3400" dirty="0">
                <a:ea typeface="ＭＳ Ｐゴシック" panose="020B0600070205080204" pitchFamily="34" charset="-128"/>
              </a:rPr>
              <a:t>SBAS Status:</a:t>
            </a:r>
            <a:br>
              <a:rPr lang="en-US" altLang="ja-JP" sz="3400" dirty="0">
                <a:ea typeface="ＭＳ Ｐゴシック" panose="020B0600070205080204" pitchFamily="34" charset="-128"/>
              </a:rPr>
            </a:br>
            <a:r>
              <a:rPr lang="en-US" altLang="ja-JP" sz="2800" dirty="0">
                <a:ea typeface="ＭＳ Ｐゴシック" panose="020B0600070205080204" pitchFamily="34" charset="-128"/>
              </a:rPr>
              <a:t>Systems Under Development</a:t>
            </a:r>
          </a:p>
        </p:txBody>
      </p:sp>
      <p:sp>
        <p:nvSpPr>
          <p:cNvPr id="51203" name="Rectangle 3">
            <a:extLst>
              <a:ext uri="{FF2B5EF4-FFF2-40B4-BE49-F238E27FC236}">
                <a16:creationId xmlns:a16="http://schemas.microsoft.com/office/drawing/2014/main" id="{F42EEF5F-0CD5-44F7-811D-3B04F3455D60}"/>
              </a:ext>
            </a:extLst>
          </p:cNvPr>
          <p:cNvSpPr>
            <a:spLocks noGrp="1" noChangeArrowheads="1"/>
          </p:cNvSpPr>
          <p:nvPr>
            <p:ph idx="4294967295"/>
          </p:nvPr>
        </p:nvSpPr>
        <p:spPr bwMode="auto">
          <a:xfrm>
            <a:off x="209550" y="1265712"/>
            <a:ext cx="8734425" cy="1695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eaLnBrk="1" hangingPunct="1">
              <a:spcBef>
                <a:spcPct val="0"/>
              </a:spcBef>
            </a:pPr>
            <a:endParaRPr lang="en-US" altLang="ja-JP" sz="1400" dirty="0">
              <a:ea typeface="ＭＳ Ｐゴシック" panose="020B0600070205080204" pitchFamily="34" charset="-128"/>
            </a:endParaRPr>
          </a:p>
          <a:p>
            <a:pPr eaLnBrk="1" hangingPunct="1">
              <a:spcBef>
                <a:spcPts val="600"/>
              </a:spcBef>
            </a:pPr>
            <a:r>
              <a:rPr lang="en-US" altLang="ja-JP" sz="2200" dirty="0">
                <a:ea typeface="ＭＳ Ｐゴシック" panose="020B0600070205080204" pitchFamily="34" charset="-128"/>
              </a:rPr>
              <a:t>Augmented Navigation for </a:t>
            </a:r>
            <a:r>
              <a:rPr lang="en-US" altLang="ja-JP" sz="2200" dirty="0" smtClean="0">
                <a:ea typeface="ＭＳ Ｐゴシック" panose="020B0600070205080204" pitchFamily="34" charset="-128"/>
              </a:rPr>
              <a:t>Africa (ANGA) </a:t>
            </a:r>
            <a:r>
              <a:rPr lang="en-US" altLang="ja-JP" sz="2200" dirty="0">
                <a:ea typeface="ＭＳ Ｐゴシック" panose="020B0600070205080204" pitchFamily="34" charset="-128"/>
              </a:rPr>
              <a:t>- Agency for Air Navigation Safety in Africa and Madagascar (ASECNA)</a:t>
            </a:r>
          </a:p>
        </p:txBody>
      </p:sp>
      <p:sp>
        <p:nvSpPr>
          <p:cNvPr id="51204" name="TextBox 3">
            <a:extLst>
              <a:ext uri="{FF2B5EF4-FFF2-40B4-BE49-F238E27FC236}">
                <a16:creationId xmlns:a16="http://schemas.microsoft.com/office/drawing/2014/main" id="{F4992F54-D9E2-4442-9A7F-25F2AA31205B}"/>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32</a:t>
            </a:r>
            <a:endParaRPr lang="en-US" altLang="en-US" sz="1600" b="1" dirty="0">
              <a:solidFill>
                <a:schemeClr val="bg1"/>
              </a:solidFill>
            </a:endParaRPr>
          </a:p>
        </p:txBody>
      </p:sp>
      <p:sp>
        <p:nvSpPr>
          <p:cNvPr id="6" name="ZoneTexte 5">
            <a:extLst>
              <a:ext uri="{FF2B5EF4-FFF2-40B4-BE49-F238E27FC236}">
                <a16:creationId xmlns:a16="http://schemas.microsoft.com/office/drawing/2014/main" id="{62976860-F851-4660-86DF-547EBA333669}"/>
              </a:ext>
            </a:extLst>
          </p:cNvPr>
          <p:cNvSpPr txBox="1">
            <a:spLocks noChangeArrowheads="1"/>
          </p:cNvSpPr>
          <p:nvPr/>
        </p:nvSpPr>
        <p:spPr bwMode="auto">
          <a:xfrm>
            <a:off x="5303285" y="5372561"/>
            <a:ext cx="33145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1400" i="1" dirty="0" smtClean="0"/>
              <a:t>ANGA </a:t>
            </a:r>
            <a:r>
              <a:rPr lang="en-GB" altLang="en-US" sz="1400" i="1" dirty="0"/>
              <a:t>pre-operational APV-1 service</a:t>
            </a:r>
          </a:p>
        </p:txBody>
      </p:sp>
      <p:pic>
        <p:nvPicPr>
          <p:cNvPr id="3" name="Picture 2" descr="Diagram&#10;&#10;Description automatically generated">
            <a:extLst>
              <a:ext uri="{FF2B5EF4-FFF2-40B4-BE49-F238E27FC236}">
                <a16:creationId xmlns:a16="http://schemas.microsoft.com/office/drawing/2014/main" id="{74A5AAA0-171D-4A43-B53D-6A70CAAA2BDF}"/>
              </a:ext>
            </a:extLst>
          </p:cNvPr>
          <p:cNvPicPr>
            <a:picLocks noChangeAspect="1"/>
          </p:cNvPicPr>
          <p:nvPr/>
        </p:nvPicPr>
        <p:blipFill rotWithShape="1">
          <a:blip r:embed="rId3">
            <a:extLst>
              <a:ext uri="{28A0092B-C50C-407E-A947-70E740481C1C}">
                <a14:useLocalDpi xmlns:a14="http://schemas.microsoft.com/office/drawing/2010/main" val="0"/>
              </a:ext>
            </a:extLst>
          </a:blip>
          <a:srcRect l="5479" t="3463" r="6950"/>
          <a:stretch/>
        </p:blipFill>
        <p:spPr>
          <a:xfrm>
            <a:off x="5010151" y="2324100"/>
            <a:ext cx="3880644" cy="3027804"/>
          </a:xfrm>
          <a:prstGeom prst="round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5A28343A-0E15-45E3-8DE2-0988B6ED29CE}"/>
              </a:ext>
            </a:extLst>
          </p:cNvPr>
          <p:cNvSpPr txBox="1">
            <a:spLocks noChangeArrowheads="1"/>
          </p:cNvSpPr>
          <p:nvPr/>
        </p:nvSpPr>
        <p:spPr bwMode="auto">
          <a:xfrm>
            <a:off x="0" y="3637730"/>
            <a:ext cx="8626938" cy="32589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800000"/>
              </a:buClr>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rgbClr val="000066"/>
                </a:solidFill>
                <a:latin typeface="+mn-lt"/>
              </a:defRPr>
            </a:lvl4pPr>
            <a:lvl5pPr marL="2057400" indent="-228600" algn="l" rtl="0" eaLnBrk="0" fontAlgn="base" hangingPunct="0">
              <a:spcBef>
                <a:spcPct val="20000"/>
              </a:spcBef>
              <a:spcAft>
                <a:spcPct val="0"/>
              </a:spcAft>
              <a:buChar char="»"/>
              <a:defRPr sz="1400">
                <a:solidFill>
                  <a:srgbClr val="000066"/>
                </a:solidFill>
                <a:latin typeface="+mn-lt"/>
              </a:defRPr>
            </a:lvl5pPr>
            <a:lvl6pPr marL="2514600" indent="-228600" algn="l" rtl="0" eaLnBrk="1" fontAlgn="base" hangingPunct="1">
              <a:spcBef>
                <a:spcPct val="20000"/>
              </a:spcBef>
              <a:spcAft>
                <a:spcPct val="0"/>
              </a:spcAft>
              <a:buChar char="»"/>
              <a:defRPr sz="1400">
                <a:solidFill>
                  <a:srgbClr val="000066"/>
                </a:solidFill>
                <a:latin typeface="+mn-lt"/>
              </a:defRPr>
            </a:lvl6pPr>
            <a:lvl7pPr marL="2971800" indent="-228600" algn="l" rtl="0" eaLnBrk="1" fontAlgn="base" hangingPunct="1">
              <a:spcBef>
                <a:spcPct val="20000"/>
              </a:spcBef>
              <a:spcAft>
                <a:spcPct val="0"/>
              </a:spcAft>
              <a:buChar char="»"/>
              <a:defRPr sz="1400">
                <a:solidFill>
                  <a:srgbClr val="000066"/>
                </a:solidFill>
                <a:latin typeface="+mn-lt"/>
              </a:defRPr>
            </a:lvl7pPr>
            <a:lvl8pPr marL="3429000" indent="-228600" algn="l" rtl="0" eaLnBrk="1" fontAlgn="base" hangingPunct="1">
              <a:spcBef>
                <a:spcPct val="20000"/>
              </a:spcBef>
              <a:spcAft>
                <a:spcPct val="0"/>
              </a:spcAft>
              <a:buChar char="»"/>
              <a:defRPr sz="1400">
                <a:solidFill>
                  <a:srgbClr val="000066"/>
                </a:solidFill>
                <a:latin typeface="+mn-lt"/>
              </a:defRPr>
            </a:lvl8pPr>
            <a:lvl9pPr marL="3886200" indent="-228600" algn="l" rtl="0" eaLnBrk="1" fontAlgn="base" hangingPunct="1">
              <a:spcBef>
                <a:spcPct val="20000"/>
              </a:spcBef>
              <a:spcAft>
                <a:spcPct val="0"/>
              </a:spcAft>
              <a:buChar char="»"/>
              <a:defRPr sz="1400">
                <a:solidFill>
                  <a:srgbClr val="000066"/>
                </a:solidFill>
                <a:latin typeface="+mn-lt"/>
              </a:defRPr>
            </a:lvl9pPr>
          </a:lstStyle>
          <a:p>
            <a:pPr lvl="3" eaLnBrk="1" hangingPunct="1">
              <a:spcBef>
                <a:spcPct val="0"/>
              </a:spcBef>
            </a:pPr>
            <a:endParaRPr lang="en-US" altLang="ja-JP" sz="1400" kern="0" dirty="0">
              <a:ea typeface="ＭＳ Ｐゴシック" panose="020B0600070205080204" pitchFamily="34" charset="-128"/>
            </a:endParaRPr>
          </a:p>
          <a:p>
            <a:pPr lvl="1"/>
            <a:r>
              <a:rPr lang="en-AU" sz="1800" dirty="0"/>
              <a:t>Whole-of-industry approach to a National Positioning Infrastructure Capability led by Geoscience </a:t>
            </a:r>
            <a:r>
              <a:rPr lang="en-AU" sz="1800" dirty="0" smtClean="0"/>
              <a:t>Australia and Land Information New Zealand, </a:t>
            </a:r>
            <a:r>
              <a:rPr lang="en-AU" sz="1800" dirty="0"/>
              <a:t>with support from the Civil Aviation Safety Authority, Airservices Australia, </a:t>
            </a:r>
            <a:r>
              <a:rPr lang="en-AU" sz="1800" dirty="0" smtClean="0"/>
              <a:t>NZ Civil Aviation Authority, Airways NZ, and </a:t>
            </a:r>
            <a:r>
              <a:rPr lang="en-AU" sz="1800" dirty="0"/>
              <a:t>other industry organisations</a:t>
            </a:r>
            <a:endParaRPr lang="en-US" sz="1800" dirty="0"/>
          </a:p>
          <a:p>
            <a:pPr lvl="1"/>
            <a:r>
              <a:rPr lang="en-AU" sz="1800" dirty="0"/>
              <a:t>Acquisition program commenced </a:t>
            </a:r>
            <a:r>
              <a:rPr lang="en-AU" sz="1800" dirty="0" smtClean="0"/>
              <a:t>July 2018, </a:t>
            </a:r>
            <a:r>
              <a:rPr lang="en-AU" sz="1800" dirty="0"/>
              <a:t>full services planned for </a:t>
            </a:r>
            <a:r>
              <a:rPr lang="en-AU" sz="1800" dirty="0" smtClean="0"/>
              <a:t>2027</a:t>
            </a:r>
            <a:endParaRPr lang="en-US" sz="1800" dirty="0"/>
          </a:p>
          <a:p>
            <a:pPr lvl="1"/>
            <a:r>
              <a:rPr lang="en-AU" sz="1800" dirty="0"/>
              <a:t>Satellite transponder secured (I4F1) to aid integration and testing activities</a:t>
            </a:r>
            <a:endParaRPr lang="en-US" sz="1800" dirty="0"/>
          </a:p>
          <a:p>
            <a:pPr lvl="1"/>
            <a:r>
              <a:rPr lang="en-AU" sz="1800" dirty="0"/>
              <a:t>More information is available on </a:t>
            </a:r>
            <a:r>
              <a:rPr lang="en-AU" sz="1800" u="sng" dirty="0">
                <a:hlinkClick r:id="rId3"/>
              </a:rPr>
              <a:t>http://www.ga.gov.au/scientific-topics/positioning-navigation/positioning-for-the-future/satellite-based-augmentation-system</a:t>
            </a:r>
            <a:endParaRPr lang="en-US" sz="1800" dirty="0"/>
          </a:p>
          <a:p>
            <a:pPr lvl="1" eaLnBrk="1" hangingPunct="1">
              <a:spcBef>
                <a:spcPts val="600"/>
              </a:spcBef>
            </a:pPr>
            <a:endParaRPr lang="en-US" altLang="ja-JP" sz="1800" kern="0" dirty="0">
              <a:ea typeface="ＭＳ Ｐゴシック" panose="020B0600070205080204" pitchFamily="34" charset="-128"/>
            </a:endParaRPr>
          </a:p>
          <a:p>
            <a:pPr lvl="1" eaLnBrk="1" hangingPunct="1">
              <a:spcBef>
                <a:spcPts val="600"/>
              </a:spcBef>
            </a:pPr>
            <a:endParaRPr lang="en-US" altLang="ja-JP" sz="1800" kern="0" dirty="0">
              <a:ea typeface="ＭＳ Ｐゴシック" panose="020B0600070205080204" pitchFamily="34" charset="-128"/>
            </a:endParaRPr>
          </a:p>
        </p:txBody>
      </p:sp>
      <p:sp>
        <p:nvSpPr>
          <p:cNvPr id="7" name="Rectangle 3">
            <a:extLst>
              <a:ext uri="{FF2B5EF4-FFF2-40B4-BE49-F238E27FC236}">
                <a16:creationId xmlns:a16="http://schemas.microsoft.com/office/drawing/2014/main" id="{9279DF4E-1846-4BDF-9FDA-B87F80F32353}"/>
              </a:ext>
            </a:extLst>
          </p:cNvPr>
          <p:cNvSpPr txBox="1">
            <a:spLocks noChangeArrowheads="1"/>
          </p:cNvSpPr>
          <p:nvPr/>
        </p:nvSpPr>
        <p:spPr bwMode="auto">
          <a:xfrm>
            <a:off x="-21968" y="1951703"/>
            <a:ext cx="5604061" cy="22162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800000"/>
              </a:buClr>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rgbClr val="000066"/>
                </a:solidFill>
                <a:latin typeface="+mn-lt"/>
              </a:defRPr>
            </a:lvl4pPr>
            <a:lvl5pPr marL="2057400" indent="-228600" algn="l" rtl="0" eaLnBrk="0" fontAlgn="base" hangingPunct="0">
              <a:spcBef>
                <a:spcPct val="20000"/>
              </a:spcBef>
              <a:spcAft>
                <a:spcPct val="0"/>
              </a:spcAft>
              <a:buChar char="»"/>
              <a:defRPr sz="1400">
                <a:solidFill>
                  <a:srgbClr val="000066"/>
                </a:solidFill>
                <a:latin typeface="+mn-lt"/>
              </a:defRPr>
            </a:lvl5pPr>
            <a:lvl6pPr marL="2514600" indent="-228600" algn="l" rtl="0" eaLnBrk="1" fontAlgn="base" hangingPunct="1">
              <a:spcBef>
                <a:spcPct val="20000"/>
              </a:spcBef>
              <a:spcAft>
                <a:spcPct val="0"/>
              </a:spcAft>
              <a:buChar char="»"/>
              <a:defRPr sz="1400">
                <a:solidFill>
                  <a:srgbClr val="000066"/>
                </a:solidFill>
                <a:latin typeface="+mn-lt"/>
              </a:defRPr>
            </a:lvl6pPr>
            <a:lvl7pPr marL="2971800" indent="-228600" algn="l" rtl="0" eaLnBrk="1" fontAlgn="base" hangingPunct="1">
              <a:spcBef>
                <a:spcPct val="20000"/>
              </a:spcBef>
              <a:spcAft>
                <a:spcPct val="0"/>
              </a:spcAft>
              <a:buChar char="»"/>
              <a:defRPr sz="1400">
                <a:solidFill>
                  <a:srgbClr val="000066"/>
                </a:solidFill>
                <a:latin typeface="+mn-lt"/>
              </a:defRPr>
            </a:lvl7pPr>
            <a:lvl8pPr marL="3429000" indent="-228600" algn="l" rtl="0" eaLnBrk="1" fontAlgn="base" hangingPunct="1">
              <a:spcBef>
                <a:spcPct val="20000"/>
              </a:spcBef>
              <a:spcAft>
                <a:spcPct val="0"/>
              </a:spcAft>
              <a:buChar char="»"/>
              <a:defRPr sz="1400">
                <a:solidFill>
                  <a:srgbClr val="000066"/>
                </a:solidFill>
                <a:latin typeface="+mn-lt"/>
              </a:defRPr>
            </a:lvl8pPr>
            <a:lvl9pPr marL="3886200" indent="-228600" algn="l" rtl="0" eaLnBrk="1" fontAlgn="base" hangingPunct="1">
              <a:spcBef>
                <a:spcPct val="20000"/>
              </a:spcBef>
              <a:spcAft>
                <a:spcPct val="0"/>
              </a:spcAft>
              <a:buChar char="»"/>
              <a:defRPr sz="1400">
                <a:solidFill>
                  <a:srgbClr val="000066"/>
                </a:solidFill>
                <a:latin typeface="+mn-lt"/>
              </a:defRPr>
            </a:lvl9pPr>
          </a:lstStyle>
          <a:p>
            <a:pPr lvl="3" eaLnBrk="1" hangingPunct="1">
              <a:spcBef>
                <a:spcPct val="0"/>
              </a:spcBef>
            </a:pPr>
            <a:endParaRPr lang="en-US" altLang="ja-JP" sz="1400" kern="0" dirty="0">
              <a:ea typeface="ＭＳ Ｐゴシック" panose="020B0600070205080204" pitchFamily="34" charset="-128"/>
            </a:endParaRPr>
          </a:p>
          <a:p>
            <a:pPr lvl="1"/>
            <a:r>
              <a:rPr lang="en-AU" sz="1800" dirty="0"/>
              <a:t>In development for en-route, Terminal, and </a:t>
            </a:r>
            <a:r>
              <a:rPr lang="en-AU" sz="1800" dirty="0" smtClean="0"/>
              <a:t>RNP approach to 200-ft minima</a:t>
            </a:r>
            <a:endParaRPr lang="en-US" sz="1800" dirty="0"/>
          </a:p>
          <a:p>
            <a:pPr lvl="1"/>
            <a:r>
              <a:rPr lang="en-AU" sz="1800" dirty="0"/>
              <a:t>Testbed program commenced in February 2017 with L1 GPS, L1/L5 GPS + E1/E5a GAL, L1 GPS PPP, and L5 GPS + GAL PPP services</a:t>
            </a:r>
            <a:endParaRPr lang="en-US" altLang="ja-JP" sz="1800" kern="0" dirty="0">
              <a:ea typeface="ＭＳ Ｐゴシック" panose="020B0600070205080204" pitchFamily="34" charset="-128"/>
            </a:endParaRPr>
          </a:p>
          <a:p>
            <a:pPr lvl="1" eaLnBrk="1" hangingPunct="1">
              <a:spcBef>
                <a:spcPts val="600"/>
              </a:spcBef>
            </a:pPr>
            <a:endParaRPr lang="en-US" altLang="ja-JP" sz="1800" kern="0" dirty="0">
              <a:ea typeface="ＭＳ Ｐゴシック" panose="020B0600070205080204" pitchFamily="34" charset="-128"/>
            </a:endParaRPr>
          </a:p>
        </p:txBody>
      </p:sp>
      <p:sp>
        <p:nvSpPr>
          <p:cNvPr id="51202" name="Rectangle 2">
            <a:extLst>
              <a:ext uri="{FF2B5EF4-FFF2-40B4-BE49-F238E27FC236}">
                <a16:creationId xmlns:a16="http://schemas.microsoft.com/office/drawing/2014/main" id="{85309F0F-F3D0-416C-A431-A9F6538A6B73}"/>
              </a:ext>
            </a:extLst>
          </p:cNvPr>
          <p:cNvSpPr>
            <a:spLocks noGrp="1" noChangeArrowheads="1"/>
          </p:cNvSpPr>
          <p:nvPr>
            <p:ph type="title" idx="4294967295"/>
          </p:nvPr>
        </p:nvSpPr>
        <p:spPr bwMode="auto">
          <a:xfrm>
            <a:off x="447675" y="17938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3400" dirty="0">
                <a:ea typeface="ＭＳ Ｐゴシック" panose="020B0600070205080204" pitchFamily="34" charset="-128"/>
              </a:rPr>
              <a:t>SBAS Status:</a:t>
            </a:r>
            <a:br>
              <a:rPr lang="en-US" altLang="ja-JP" sz="3400" dirty="0">
                <a:ea typeface="ＭＳ Ｐゴシック" panose="020B0600070205080204" pitchFamily="34" charset="-128"/>
              </a:rPr>
            </a:br>
            <a:r>
              <a:rPr lang="en-US" altLang="ja-JP" sz="2800" dirty="0">
                <a:ea typeface="ＭＳ Ｐゴシック" panose="020B0600070205080204" pitchFamily="34" charset="-128"/>
              </a:rPr>
              <a:t>Systems Under Development</a:t>
            </a:r>
          </a:p>
        </p:txBody>
      </p:sp>
      <p:sp>
        <p:nvSpPr>
          <p:cNvPr id="51203" name="Rectangle 3">
            <a:extLst>
              <a:ext uri="{FF2B5EF4-FFF2-40B4-BE49-F238E27FC236}">
                <a16:creationId xmlns:a16="http://schemas.microsoft.com/office/drawing/2014/main" id="{F42EEF5F-0CD5-44F7-811D-3B04F3455D60}"/>
              </a:ext>
            </a:extLst>
          </p:cNvPr>
          <p:cNvSpPr>
            <a:spLocks noGrp="1" noChangeArrowheads="1"/>
          </p:cNvSpPr>
          <p:nvPr>
            <p:ph idx="4294967295"/>
          </p:nvPr>
        </p:nvSpPr>
        <p:spPr bwMode="auto">
          <a:xfrm>
            <a:off x="413076" y="909058"/>
            <a:ext cx="5042071" cy="15043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eaLnBrk="1" hangingPunct="1">
              <a:spcBef>
                <a:spcPct val="0"/>
              </a:spcBef>
            </a:pPr>
            <a:endParaRPr lang="en-US" altLang="ja-JP" sz="1400" dirty="0">
              <a:ea typeface="ＭＳ Ｐゴシック" panose="020B0600070205080204" pitchFamily="34" charset="-128"/>
            </a:endParaRPr>
          </a:p>
          <a:p>
            <a:pPr eaLnBrk="1" hangingPunct="1">
              <a:spcBef>
                <a:spcPts val="600"/>
              </a:spcBef>
            </a:pPr>
            <a:r>
              <a:rPr lang="en-US" altLang="ja-JP" sz="2200" dirty="0">
                <a:ea typeface="ＭＳ Ｐゴシック" panose="020B0600070205080204" pitchFamily="34" charset="-128"/>
              </a:rPr>
              <a:t>Southern Positioning Augmentation Network (</a:t>
            </a:r>
            <a:r>
              <a:rPr lang="en-US" altLang="ja-JP" sz="2200" dirty="0" err="1" smtClean="0">
                <a:ea typeface="ＭＳ Ｐゴシック" panose="020B0600070205080204" pitchFamily="34" charset="-128"/>
              </a:rPr>
              <a:t>SouthPAN</a:t>
            </a:r>
            <a:r>
              <a:rPr lang="en-US" altLang="ja-JP" sz="2200" dirty="0">
                <a:ea typeface="ＭＳ Ｐゴシック" panose="020B0600070205080204" pitchFamily="34" charset="-128"/>
              </a:rPr>
              <a:t>) - Australia and New Zealand</a:t>
            </a:r>
          </a:p>
        </p:txBody>
      </p:sp>
      <p:sp>
        <p:nvSpPr>
          <p:cNvPr id="51204" name="TextBox 3">
            <a:extLst>
              <a:ext uri="{FF2B5EF4-FFF2-40B4-BE49-F238E27FC236}">
                <a16:creationId xmlns:a16="http://schemas.microsoft.com/office/drawing/2014/main" id="{F4992F54-D9E2-4442-9A7F-25F2AA31205B}"/>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33</a:t>
            </a:r>
            <a:endParaRPr lang="en-US" altLang="en-US" sz="1600" b="1" dirty="0">
              <a:solidFill>
                <a:schemeClr val="bg1"/>
              </a:solidFill>
            </a:endParaRPr>
          </a:p>
        </p:txBody>
      </p:sp>
      <p:sp>
        <p:nvSpPr>
          <p:cNvPr id="6" name="ZoneTexte 5">
            <a:extLst>
              <a:ext uri="{FF2B5EF4-FFF2-40B4-BE49-F238E27FC236}">
                <a16:creationId xmlns:a16="http://schemas.microsoft.com/office/drawing/2014/main" id="{62976860-F851-4660-86DF-547EBA333669}"/>
              </a:ext>
            </a:extLst>
          </p:cNvPr>
          <p:cNvSpPr txBox="1">
            <a:spLocks noChangeArrowheads="1"/>
          </p:cNvSpPr>
          <p:nvPr/>
        </p:nvSpPr>
        <p:spPr bwMode="auto">
          <a:xfrm>
            <a:off x="5417392" y="3637730"/>
            <a:ext cx="3553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1400" i="1"/>
              <a:t>Predicted </a:t>
            </a:r>
            <a:r>
              <a:rPr lang="en-GB" altLang="en-US" sz="1400" b="1" i="1" smtClean="0">
                <a:solidFill>
                  <a:srgbClr val="FF9900"/>
                </a:solidFill>
                <a:effectLst>
                  <a:outerShdw blurRad="38100" dist="38100" dir="2700000" algn="tl">
                    <a:srgbClr val="000000">
                      <a:alpha val="43137"/>
                    </a:srgbClr>
                  </a:outerShdw>
                </a:effectLst>
              </a:rPr>
              <a:t>NPA</a:t>
            </a:r>
            <a:r>
              <a:rPr lang="en-GB" altLang="en-US" sz="1400" i="1" smtClean="0"/>
              <a:t> </a:t>
            </a:r>
            <a:r>
              <a:rPr lang="en-GB" altLang="en-US" sz="1400" i="1" dirty="0" smtClean="0"/>
              <a:t>&amp; </a:t>
            </a:r>
            <a:r>
              <a:rPr lang="en-GB" altLang="en-US" sz="1400" b="1" i="1" dirty="0" smtClean="0">
                <a:solidFill>
                  <a:srgbClr val="30A646"/>
                </a:solidFill>
                <a:effectLst>
                  <a:outerShdw blurRad="38100" dist="38100" dir="2700000" algn="tl">
                    <a:srgbClr val="000000">
                      <a:alpha val="43137"/>
                    </a:srgbClr>
                  </a:outerShdw>
                </a:effectLst>
              </a:rPr>
              <a:t>LPV-200</a:t>
            </a:r>
            <a:r>
              <a:rPr lang="en-GB" altLang="en-US" sz="1400" i="1" dirty="0" smtClean="0"/>
              <a:t> Service Areas</a:t>
            </a:r>
            <a:endParaRPr lang="en-GB" altLang="en-US" sz="1400" i="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223" y="1404008"/>
            <a:ext cx="3521997" cy="2150133"/>
          </a:xfrm>
          <a:prstGeom prst="rect">
            <a:avLst/>
          </a:prstGeom>
        </p:spPr>
      </p:pic>
    </p:spTree>
    <p:extLst>
      <p:ext uri="{BB962C8B-B14F-4D97-AF65-F5344CB8AC3E}">
        <p14:creationId xmlns:p14="http://schemas.microsoft.com/office/powerpoint/2010/main" val="514857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5309F0F-F3D0-416C-A431-A9F6538A6B73}"/>
              </a:ext>
            </a:extLst>
          </p:cNvPr>
          <p:cNvSpPr>
            <a:spLocks noGrp="1" noChangeArrowheads="1"/>
          </p:cNvSpPr>
          <p:nvPr>
            <p:ph type="title" idx="4294967295"/>
          </p:nvPr>
        </p:nvSpPr>
        <p:spPr bwMode="auto">
          <a:xfrm>
            <a:off x="447675" y="17938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3400" dirty="0">
                <a:ea typeface="ＭＳ Ｐゴシック" panose="020B0600070205080204" pitchFamily="34" charset="-128"/>
              </a:rPr>
              <a:t>SBAS Status:</a:t>
            </a:r>
            <a:br>
              <a:rPr lang="en-US" altLang="ja-JP" sz="3400" dirty="0">
                <a:ea typeface="ＭＳ Ｐゴシック" panose="020B0600070205080204" pitchFamily="34" charset="-128"/>
              </a:rPr>
            </a:br>
            <a:r>
              <a:rPr lang="en-US" altLang="ja-JP" sz="2800" dirty="0">
                <a:ea typeface="ＭＳ Ｐゴシック" panose="020B0600070205080204" pitchFamily="34" charset="-128"/>
              </a:rPr>
              <a:t>Systems Under Development</a:t>
            </a:r>
          </a:p>
        </p:txBody>
      </p:sp>
      <p:sp>
        <p:nvSpPr>
          <p:cNvPr id="51203" name="Rectangle 3">
            <a:extLst>
              <a:ext uri="{FF2B5EF4-FFF2-40B4-BE49-F238E27FC236}">
                <a16:creationId xmlns:a16="http://schemas.microsoft.com/office/drawing/2014/main" id="{F42EEF5F-0CD5-44F7-811D-3B04F3455D60}"/>
              </a:ext>
            </a:extLst>
          </p:cNvPr>
          <p:cNvSpPr>
            <a:spLocks noGrp="1" noChangeArrowheads="1"/>
          </p:cNvSpPr>
          <p:nvPr>
            <p:ph idx="4294967295"/>
          </p:nvPr>
        </p:nvSpPr>
        <p:spPr bwMode="auto">
          <a:xfrm>
            <a:off x="209550" y="1733550"/>
            <a:ext cx="8734425" cy="4821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pPr>
            <a:r>
              <a:rPr lang="en-US" altLang="ja-JP" sz="2200" dirty="0">
                <a:ea typeface="ＭＳ Ｐゴシック" panose="020B0600070205080204" pitchFamily="34" charset="-128"/>
              </a:rPr>
              <a:t>System of Differential Correction and Monitoring (SDCM) - Russia</a:t>
            </a:r>
          </a:p>
          <a:p>
            <a:pPr lvl="1" eaLnBrk="1" hangingPunct="1">
              <a:spcBef>
                <a:spcPts val="600"/>
              </a:spcBef>
            </a:pPr>
            <a:r>
              <a:rPr lang="en-US" altLang="ja-JP" sz="1800" dirty="0">
                <a:ea typeface="ＭＳ Ｐゴシック" panose="020B0600070205080204" pitchFamily="34" charset="-128"/>
              </a:rPr>
              <a:t>In development with plans for horizontal and vertical guidance (APV-1)</a:t>
            </a:r>
          </a:p>
          <a:p>
            <a:pPr lvl="2" eaLnBrk="1" hangingPunct="1">
              <a:spcBef>
                <a:spcPts val="300"/>
              </a:spcBef>
            </a:pPr>
            <a:r>
              <a:rPr lang="en-US" altLang="ja-JP" sz="1600" dirty="0">
                <a:ea typeface="ＭＳ Ｐゴシック" panose="020B0600070205080204" pitchFamily="34" charset="-128"/>
              </a:rPr>
              <a:t>Completed system test, undergoing system certification through 2020</a:t>
            </a:r>
          </a:p>
          <a:p>
            <a:pPr lvl="2" eaLnBrk="1" hangingPunct="1">
              <a:spcBef>
                <a:spcPts val="300"/>
              </a:spcBef>
            </a:pPr>
            <a:r>
              <a:rPr lang="en-US" altLang="ja-JP" sz="1600" dirty="0">
                <a:ea typeface="ＭＳ Ｐゴシック" panose="020B0600070205080204" pitchFamily="34" charset="-128"/>
              </a:rPr>
              <a:t>Initial service will be L1 SBAS coverage over Russian territory</a:t>
            </a:r>
          </a:p>
          <a:p>
            <a:pPr lvl="1" eaLnBrk="1" hangingPunct="1">
              <a:spcBef>
                <a:spcPts val="600"/>
              </a:spcBef>
            </a:pPr>
            <a:r>
              <a:rPr lang="en-US" altLang="ja-JP" sz="1800" dirty="0">
                <a:ea typeface="ＭＳ Ｐゴシック" panose="020B0600070205080204" pitchFamily="34" charset="-128"/>
              </a:rPr>
              <a:t>L1/L5 SBAS service and L1/L3 GLONASS precise point positioning service planned</a:t>
            </a:r>
          </a:p>
          <a:p>
            <a:pPr marL="457200" lvl="1" indent="0" eaLnBrk="1" hangingPunct="1">
              <a:spcBef>
                <a:spcPts val="600"/>
              </a:spcBef>
              <a:buNone/>
            </a:pPr>
            <a:endParaRPr lang="en-US" altLang="ja-JP" sz="1800" dirty="0">
              <a:ea typeface="ＭＳ Ｐゴシック" panose="020B0600070205080204" pitchFamily="34" charset="-128"/>
            </a:endParaRPr>
          </a:p>
          <a:p>
            <a:pPr lvl="1" eaLnBrk="1" hangingPunct="1">
              <a:spcBef>
                <a:spcPts val="600"/>
              </a:spcBef>
            </a:pPr>
            <a:endParaRPr lang="en-US" altLang="ja-JP" sz="1800" dirty="0">
              <a:ea typeface="ＭＳ Ｐゴシック" panose="020B0600070205080204" pitchFamily="34" charset="-128"/>
            </a:endParaRPr>
          </a:p>
        </p:txBody>
      </p:sp>
      <p:sp>
        <p:nvSpPr>
          <p:cNvPr id="51204" name="TextBox 3">
            <a:extLst>
              <a:ext uri="{FF2B5EF4-FFF2-40B4-BE49-F238E27FC236}">
                <a16:creationId xmlns:a16="http://schemas.microsoft.com/office/drawing/2014/main" id="{F4992F54-D9E2-4442-9A7F-25F2AA31205B}"/>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34</a:t>
            </a:r>
            <a:endParaRPr lang="en-US" altLang="en-US" sz="1600" b="1" dirty="0">
              <a:solidFill>
                <a:schemeClr val="bg1"/>
              </a:solidFill>
            </a:endParaRPr>
          </a:p>
        </p:txBody>
      </p:sp>
      <p:sp>
        <p:nvSpPr>
          <p:cNvPr id="5" name="Content Placeholder 2">
            <a:extLst>
              <a:ext uri="{FF2B5EF4-FFF2-40B4-BE49-F238E27FC236}">
                <a16:creationId xmlns:a16="http://schemas.microsoft.com/office/drawing/2014/main" id="{8A7F6F71-1983-4EDA-8BFA-6672AA041DE4}"/>
              </a:ext>
            </a:extLst>
          </p:cNvPr>
          <p:cNvSpPr txBox="1">
            <a:spLocks/>
          </p:cNvSpPr>
          <p:nvPr/>
        </p:nvSpPr>
        <p:spPr>
          <a:xfrm>
            <a:off x="2223114" y="5968950"/>
            <a:ext cx="4041811" cy="968265"/>
          </a:xfrm>
          <a:prstGeom prst="rect">
            <a:avLst/>
          </a:prstGeom>
        </p:spPr>
        <p:txBody>
          <a:bodyPr>
            <a:normAutofit/>
          </a:bodyPr>
          <a:lstStyle>
            <a:lvl1pPr marL="342900" indent="-342900" algn="l" rtl="0" eaLnBrk="0" fontAlgn="base" hangingPunct="0">
              <a:spcBef>
                <a:spcPct val="20000"/>
              </a:spcBef>
              <a:spcAft>
                <a:spcPct val="0"/>
              </a:spcAft>
              <a:buClr>
                <a:srgbClr val="800000"/>
              </a:buClr>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rgbClr val="000066"/>
                </a:solidFill>
                <a:latin typeface="+mn-lt"/>
              </a:defRPr>
            </a:lvl4pPr>
            <a:lvl5pPr marL="2057400" indent="-228600" algn="l" rtl="0" eaLnBrk="0" fontAlgn="base" hangingPunct="0">
              <a:spcBef>
                <a:spcPct val="20000"/>
              </a:spcBef>
              <a:spcAft>
                <a:spcPct val="0"/>
              </a:spcAft>
              <a:buChar char="»"/>
              <a:defRPr sz="1400">
                <a:solidFill>
                  <a:srgbClr val="000066"/>
                </a:solidFill>
                <a:latin typeface="+mn-lt"/>
              </a:defRPr>
            </a:lvl5pPr>
            <a:lvl6pPr marL="2514600" indent="-228600" algn="l" rtl="0" eaLnBrk="1" fontAlgn="base" hangingPunct="1">
              <a:spcBef>
                <a:spcPct val="20000"/>
              </a:spcBef>
              <a:spcAft>
                <a:spcPct val="0"/>
              </a:spcAft>
              <a:buChar char="»"/>
              <a:defRPr sz="1400">
                <a:solidFill>
                  <a:srgbClr val="000066"/>
                </a:solidFill>
                <a:latin typeface="+mn-lt"/>
              </a:defRPr>
            </a:lvl6pPr>
            <a:lvl7pPr marL="2971800" indent="-228600" algn="l" rtl="0" eaLnBrk="1" fontAlgn="base" hangingPunct="1">
              <a:spcBef>
                <a:spcPct val="20000"/>
              </a:spcBef>
              <a:spcAft>
                <a:spcPct val="0"/>
              </a:spcAft>
              <a:buChar char="»"/>
              <a:defRPr sz="1400">
                <a:solidFill>
                  <a:srgbClr val="000066"/>
                </a:solidFill>
                <a:latin typeface="+mn-lt"/>
              </a:defRPr>
            </a:lvl7pPr>
            <a:lvl8pPr marL="3429000" indent="-228600" algn="l" rtl="0" eaLnBrk="1" fontAlgn="base" hangingPunct="1">
              <a:spcBef>
                <a:spcPct val="20000"/>
              </a:spcBef>
              <a:spcAft>
                <a:spcPct val="0"/>
              </a:spcAft>
              <a:buChar char="»"/>
              <a:defRPr sz="1400">
                <a:solidFill>
                  <a:srgbClr val="000066"/>
                </a:solidFill>
                <a:latin typeface="+mn-lt"/>
              </a:defRPr>
            </a:lvl8pPr>
            <a:lvl9pPr marL="3886200" indent="-228600" algn="l" rtl="0" eaLnBrk="1" fontAlgn="base" hangingPunct="1">
              <a:spcBef>
                <a:spcPct val="20000"/>
              </a:spcBef>
              <a:spcAft>
                <a:spcPct val="0"/>
              </a:spcAft>
              <a:buChar char="»"/>
              <a:defRPr sz="1400">
                <a:solidFill>
                  <a:srgbClr val="000066"/>
                </a:solidFill>
                <a:latin typeface="+mn-lt"/>
              </a:defRPr>
            </a:lvl9pPr>
          </a:lstStyle>
          <a:p>
            <a:pPr marL="0" indent="0">
              <a:buNone/>
              <a:defRPr/>
            </a:pPr>
            <a:endParaRPr lang="en-US" sz="1200" kern="0" dirty="0">
              <a:solidFill>
                <a:schemeClr val="tx1"/>
              </a:solidFill>
            </a:endParaRPr>
          </a:p>
          <a:p>
            <a:pPr marL="0" indent="0">
              <a:buNone/>
              <a:defRPr/>
            </a:pPr>
            <a:r>
              <a:rPr lang="en-US" sz="1200" kern="0" dirty="0">
                <a:solidFill>
                  <a:schemeClr val="tx1"/>
                </a:solidFill>
              </a:rPr>
              <a:t>APV-1 Continuity Risk</a:t>
            </a:r>
          </a:p>
          <a:p>
            <a:pPr marL="0" indent="0">
              <a:buNone/>
              <a:defRPr/>
            </a:pPr>
            <a:r>
              <a:rPr lang="en-US" sz="1200" kern="0" dirty="0">
                <a:solidFill>
                  <a:schemeClr val="tx1"/>
                </a:solidFill>
              </a:rPr>
              <a:t>SDCM (</a:t>
            </a:r>
            <a:r>
              <a:rPr lang="en-US" sz="1200" u="sng" kern="0" dirty="0">
                <a:solidFill>
                  <a:schemeClr val="tx1"/>
                </a:solidFill>
              </a:rPr>
              <a:t>IWG-25 Brief - SDCM 25-27 Jun 2013 ENG)</a:t>
            </a:r>
            <a:endParaRPr lang="en-US" sz="1200" kern="0" dirty="0">
              <a:solidFill>
                <a:schemeClr val="tx1"/>
              </a:solidFill>
            </a:endParaRPr>
          </a:p>
        </p:txBody>
      </p:sp>
      <p:pic>
        <p:nvPicPr>
          <p:cNvPr id="6" name="Picture 7">
            <a:extLst>
              <a:ext uri="{FF2B5EF4-FFF2-40B4-BE49-F238E27FC236}">
                <a16:creationId xmlns:a16="http://schemas.microsoft.com/office/drawing/2014/main" id="{DE8B9EF0-50A0-41A5-91A3-8F43304EA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18061" y="3429001"/>
            <a:ext cx="4206240" cy="2773513"/>
          </a:xfrm>
          <a:prstGeom prst="roundRect">
            <a:avLst>
              <a:gd name="adj" fmla="val 14497"/>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902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a:extLst>
              <a:ext uri="{FF2B5EF4-FFF2-40B4-BE49-F238E27FC236}">
                <a16:creationId xmlns:a16="http://schemas.microsoft.com/office/drawing/2014/main" id="{E63FEADC-F940-4DBD-AE58-C668A100838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en-US" dirty="0"/>
              <a:t>SBAS Status:</a:t>
            </a:r>
            <a:br>
              <a:rPr lang="fr-FR" altLang="en-US" dirty="0"/>
            </a:br>
            <a:r>
              <a:rPr lang="fr-FR" altLang="en-US" dirty="0"/>
              <a:t>Potential future systems</a:t>
            </a:r>
            <a:endParaRPr lang="en-GB" altLang="en-US" dirty="0"/>
          </a:p>
        </p:txBody>
      </p:sp>
      <p:pic>
        <p:nvPicPr>
          <p:cNvPr id="57347" name="Image 6">
            <a:extLst>
              <a:ext uri="{FF2B5EF4-FFF2-40B4-BE49-F238E27FC236}">
                <a16:creationId xmlns:a16="http://schemas.microsoft.com/office/drawing/2014/main" id="{DAF65C5A-2085-425B-8499-B1CE1011F7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4076700"/>
            <a:ext cx="282416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BE9D8912-420E-4D24-A2B1-9620A6E3986B}"/>
              </a:ext>
            </a:extLst>
          </p:cNvPr>
          <p:cNvSpPr txBox="1">
            <a:spLocks noChangeAspect="1" noChangeArrowheads="1"/>
          </p:cNvSpPr>
          <p:nvPr/>
        </p:nvSpPr>
        <p:spPr bwMode="auto">
          <a:xfrm>
            <a:off x="307975" y="1716088"/>
            <a:ext cx="86360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800000"/>
              </a:buClr>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rgbClr val="000066"/>
                </a:solidFill>
                <a:latin typeface="+mn-lt"/>
              </a:defRPr>
            </a:lvl4pPr>
            <a:lvl5pPr marL="2057400" indent="-228600" algn="l" rtl="0" eaLnBrk="0" fontAlgn="base" hangingPunct="0">
              <a:spcBef>
                <a:spcPct val="20000"/>
              </a:spcBef>
              <a:spcAft>
                <a:spcPct val="0"/>
              </a:spcAft>
              <a:buChar char="»"/>
              <a:defRPr sz="1400">
                <a:solidFill>
                  <a:srgbClr val="000066"/>
                </a:solidFill>
                <a:latin typeface="+mn-lt"/>
              </a:defRPr>
            </a:lvl5pPr>
            <a:lvl6pPr marL="2514600" indent="-228600" algn="l" rtl="0" eaLnBrk="1" fontAlgn="base" hangingPunct="1">
              <a:spcBef>
                <a:spcPct val="20000"/>
              </a:spcBef>
              <a:spcAft>
                <a:spcPct val="0"/>
              </a:spcAft>
              <a:buChar char="»"/>
              <a:defRPr sz="1400">
                <a:solidFill>
                  <a:srgbClr val="000066"/>
                </a:solidFill>
                <a:latin typeface="+mn-lt"/>
              </a:defRPr>
            </a:lvl6pPr>
            <a:lvl7pPr marL="2971800" indent="-228600" algn="l" rtl="0" eaLnBrk="1" fontAlgn="base" hangingPunct="1">
              <a:spcBef>
                <a:spcPct val="20000"/>
              </a:spcBef>
              <a:spcAft>
                <a:spcPct val="0"/>
              </a:spcAft>
              <a:buChar char="»"/>
              <a:defRPr sz="1400">
                <a:solidFill>
                  <a:srgbClr val="000066"/>
                </a:solidFill>
                <a:latin typeface="+mn-lt"/>
              </a:defRPr>
            </a:lvl7pPr>
            <a:lvl8pPr marL="3429000" indent="-228600" algn="l" rtl="0" eaLnBrk="1" fontAlgn="base" hangingPunct="1">
              <a:spcBef>
                <a:spcPct val="20000"/>
              </a:spcBef>
              <a:spcAft>
                <a:spcPct val="0"/>
              </a:spcAft>
              <a:buChar char="»"/>
              <a:defRPr sz="1400">
                <a:solidFill>
                  <a:srgbClr val="000066"/>
                </a:solidFill>
                <a:latin typeface="+mn-lt"/>
              </a:defRPr>
            </a:lvl8pPr>
            <a:lvl9pPr marL="3886200" indent="-228600" algn="l" rtl="0" eaLnBrk="1" fontAlgn="base" hangingPunct="1">
              <a:spcBef>
                <a:spcPct val="20000"/>
              </a:spcBef>
              <a:spcAft>
                <a:spcPct val="0"/>
              </a:spcAft>
              <a:buChar char="»"/>
              <a:defRPr sz="1400">
                <a:solidFill>
                  <a:srgbClr val="000066"/>
                </a:solidFill>
                <a:latin typeface="+mn-lt"/>
              </a:defRPr>
            </a:lvl9pPr>
          </a:lstStyle>
          <a:p>
            <a:pPr eaLnBrk="1" hangingPunct="1">
              <a:spcBef>
                <a:spcPts val="1200"/>
              </a:spcBef>
              <a:defRPr/>
            </a:pPr>
            <a:r>
              <a:rPr lang="en-US" altLang="ja-JP" sz="2200" dirty="0">
                <a:ea typeface="ＭＳ Ｐゴシック" pitchFamily="34" charset="-128"/>
              </a:rPr>
              <a:t>EGNOS in Africa Programme - Africa &amp; Indian Ocean region</a:t>
            </a:r>
          </a:p>
          <a:p>
            <a:pPr lvl="1" eaLnBrk="1" hangingPunct="1">
              <a:spcBef>
                <a:spcPts val="1200"/>
              </a:spcBef>
              <a:defRPr/>
            </a:pPr>
            <a:r>
              <a:rPr lang="en-US" altLang="ja-JP" sz="1800" dirty="0"/>
              <a:t>Initiative for SBAS/EGNOS development and services provision in Africa, beyond ASECNA area of responsibility</a:t>
            </a:r>
          </a:p>
          <a:p>
            <a:pPr lvl="1" eaLnBrk="1" hangingPunct="1">
              <a:spcBef>
                <a:spcPts val="1200"/>
              </a:spcBef>
              <a:defRPr/>
            </a:pPr>
            <a:r>
              <a:rPr lang="en-US" altLang="ja-JP" sz="1800" dirty="0"/>
              <a:t>Coordinated and supported by the pan-African instrument “EGNOS-Africa Joint Programme Office” through Africa-EU Strategic Partnership</a:t>
            </a:r>
          </a:p>
          <a:p>
            <a:pPr marL="457200" lvl="1" indent="0" eaLnBrk="1" hangingPunct="1">
              <a:spcBef>
                <a:spcPts val="1200"/>
              </a:spcBef>
              <a:buFontTx/>
              <a:buNone/>
              <a:defRPr/>
            </a:pPr>
            <a:endParaRPr lang="en-US" altLang="ja-JP" sz="2200" dirty="0"/>
          </a:p>
          <a:p>
            <a:pPr lvl="1" eaLnBrk="1" hangingPunct="1">
              <a:spcBef>
                <a:spcPts val="600"/>
              </a:spcBef>
              <a:defRPr/>
            </a:pPr>
            <a:endParaRPr lang="en-US" altLang="ja-JP" sz="1800" dirty="0"/>
          </a:p>
        </p:txBody>
      </p:sp>
      <p:sp>
        <p:nvSpPr>
          <p:cNvPr id="57349" name="Rectangle 3">
            <a:extLst>
              <a:ext uri="{FF2B5EF4-FFF2-40B4-BE49-F238E27FC236}">
                <a16:creationId xmlns:a16="http://schemas.microsoft.com/office/drawing/2014/main" id="{CC84BA54-0601-4C6F-882D-45967E9D94F4}"/>
              </a:ext>
            </a:extLst>
          </p:cNvPr>
          <p:cNvSpPr txBox="1">
            <a:spLocks noChangeArrowheads="1"/>
          </p:cNvSpPr>
          <p:nvPr/>
        </p:nvSpPr>
        <p:spPr bwMode="auto">
          <a:xfrm>
            <a:off x="942975" y="3711575"/>
            <a:ext cx="31226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200"/>
              </a:spcBef>
              <a:buClr>
                <a:srgbClr val="800000"/>
              </a:buClr>
            </a:pPr>
            <a:r>
              <a:rPr lang="en-US" altLang="ja-JP" sz="1800" dirty="0">
                <a:solidFill>
                  <a:srgbClr val="000066"/>
                </a:solidFill>
              </a:rPr>
              <a:t>Modular approach foreseen</a:t>
            </a:r>
          </a:p>
          <a:p>
            <a:pPr lvl="1" eaLnBrk="1" hangingPunct="1">
              <a:spcBef>
                <a:spcPts val="600"/>
              </a:spcBef>
              <a:buFontTx/>
              <a:buChar char="–"/>
            </a:pPr>
            <a:endParaRPr lang="en-US" altLang="ja-JP" sz="1800" dirty="0">
              <a:solidFill>
                <a:srgbClr val="000066"/>
              </a:solidFill>
            </a:endParaRPr>
          </a:p>
          <a:p>
            <a:pPr lvl="1" eaLnBrk="1" hangingPunct="1">
              <a:spcBef>
                <a:spcPts val="600"/>
              </a:spcBef>
              <a:buFontTx/>
              <a:buChar char="–"/>
            </a:pPr>
            <a:endParaRPr lang="en-US" altLang="ja-JP" sz="1800" dirty="0">
              <a:solidFill>
                <a:srgbClr val="000066"/>
              </a:solidFill>
            </a:endParaRPr>
          </a:p>
        </p:txBody>
      </p:sp>
      <p:sp>
        <p:nvSpPr>
          <p:cNvPr id="57350" name="Rectangle 3">
            <a:extLst>
              <a:ext uri="{FF2B5EF4-FFF2-40B4-BE49-F238E27FC236}">
                <a16:creationId xmlns:a16="http://schemas.microsoft.com/office/drawing/2014/main" id="{68504AE5-F058-4692-83D8-2FCFA7DBE13F}"/>
              </a:ext>
            </a:extLst>
          </p:cNvPr>
          <p:cNvSpPr txBox="1">
            <a:spLocks noChangeArrowheads="1"/>
          </p:cNvSpPr>
          <p:nvPr/>
        </p:nvSpPr>
        <p:spPr bwMode="auto">
          <a:xfrm>
            <a:off x="4476750" y="3733800"/>
            <a:ext cx="43275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200"/>
              </a:spcBef>
              <a:buClr>
                <a:srgbClr val="800000"/>
              </a:buClr>
            </a:pPr>
            <a:r>
              <a:rPr lang="en-US" altLang="ja-JP" sz="1800" dirty="0">
                <a:solidFill>
                  <a:srgbClr val="000066"/>
                </a:solidFill>
              </a:rPr>
              <a:t>DFMC services foreseen</a:t>
            </a:r>
          </a:p>
          <a:p>
            <a:pPr eaLnBrk="1" hangingPunct="1">
              <a:spcBef>
                <a:spcPts val="1200"/>
              </a:spcBef>
              <a:buClr>
                <a:srgbClr val="800000"/>
              </a:buClr>
              <a:buFontTx/>
              <a:buChar char="•"/>
            </a:pPr>
            <a:r>
              <a:rPr lang="en-US" altLang="ja-JP" sz="1600" dirty="0">
                <a:solidFill>
                  <a:srgbClr val="000066"/>
                </a:solidFill>
              </a:rPr>
              <a:t>OS GPS, GPS+GALILEO by 2025</a:t>
            </a:r>
          </a:p>
          <a:p>
            <a:pPr eaLnBrk="1" hangingPunct="1">
              <a:spcBef>
                <a:spcPts val="1200"/>
              </a:spcBef>
              <a:buClr>
                <a:srgbClr val="800000"/>
              </a:buClr>
              <a:buFontTx/>
              <a:buChar char="•"/>
            </a:pPr>
            <a:r>
              <a:rPr lang="en-US" altLang="ja-JP" sz="1600" dirty="0">
                <a:solidFill>
                  <a:srgbClr val="000066"/>
                </a:solidFill>
              </a:rPr>
              <a:t>SoL NPA GPS, GPS+GALILEO by 2026 </a:t>
            </a:r>
          </a:p>
          <a:p>
            <a:pPr eaLnBrk="1" hangingPunct="1">
              <a:spcBef>
                <a:spcPts val="1200"/>
              </a:spcBef>
              <a:buClr>
                <a:srgbClr val="800000"/>
              </a:buClr>
              <a:buFontTx/>
              <a:buChar char="•"/>
            </a:pPr>
            <a:r>
              <a:rPr lang="en-US" altLang="ja-JP" sz="1600" dirty="0">
                <a:solidFill>
                  <a:srgbClr val="000066"/>
                </a:solidFill>
              </a:rPr>
              <a:t>SoL NPA+APV1+LPV200 GPS, GPS+GALILEO by 2028</a:t>
            </a:r>
            <a:endParaRPr lang="en-US" altLang="ja-JP" sz="1800" dirty="0">
              <a:solidFill>
                <a:srgbClr val="000066"/>
              </a:solidFill>
            </a:endParaRPr>
          </a:p>
          <a:p>
            <a:pPr lvl="1" eaLnBrk="1" hangingPunct="1">
              <a:spcBef>
                <a:spcPts val="600"/>
              </a:spcBef>
              <a:buFontTx/>
              <a:buChar char="–"/>
            </a:pPr>
            <a:endParaRPr lang="en-US" altLang="ja-JP" sz="1800" dirty="0">
              <a:solidFill>
                <a:srgbClr val="000066"/>
              </a:solidFill>
            </a:endParaRPr>
          </a:p>
        </p:txBody>
      </p:sp>
      <p:cxnSp>
        <p:nvCxnSpPr>
          <p:cNvPr id="12" name="Connecteur droit 11">
            <a:extLst>
              <a:ext uri="{FF2B5EF4-FFF2-40B4-BE49-F238E27FC236}">
                <a16:creationId xmlns:a16="http://schemas.microsoft.com/office/drawing/2014/main" id="{19F54D66-E941-4616-881B-45F5B4475142}"/>
              </a:ext>
            </a:extLst>
          </p:cNvPr>
          <p:cNvCxnSpPr/>
          <p:nvPr/>
        </p:nvCxnSpPr>
        <p:spPr>
          <a:xfrm flipH="1">
            <a:off x="4271963" y="3979863"/>
            <a:ext cx="12700" cy="2016125"/>
          </a:xfrm>
          <a:prstGeom prst="line">
            <a:avLst/>
          </a:prstGeom>
        </p:spPr>
        <p:style>
          <a:lnRef idx="1">
            <a:schemeClr val="accent6"/>
          </a:lnRef>
          <a:fillRef idx="0">
            <a:schemeClr val="accent6"/>
          </a:fillRef>
          <a:effectRef idx="0">
            <a:schemeClr val="accent6"/>
          </a:effectRef>
          <a:fontRef idx="minor">
            <a:schemeClr val="tx1"/>
          </a:fontRef>
        </p:style>
      </p:cxnSp>
      <p:sp>
        <p:nvSpPr>
          <p:cNvPr id="57352" name="ZoneTexte 12">
            <a:extLst>
              <a:ext uri="{FF2B5EF4-FFF2-40B4-BE49-F238E27FC236}">
                <a16:creationId xmlns:a16="http://schemas.microsoft.com/office/drawing/2014/main" id="{FA2D7128-D991-42F5-A859-973AE22D6C8F}"/>
              </a:ext>
            </a:extLst>
          </p:cNvPr>
          <p:cNvSpPr txBox="1">
            <a:spLocks noChangeArrowheads="1"/>
          </p:cNvSpPr>
          <p:nvPr/>
        </p:nvSpPr>
        <p:spPr bwMode="auto">
          <a:xfrm>
            <a:off x="1763713" y="6538913"/>
            <a:ext cx="1498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fr-FR" altLang="en-US" sz="900" i="1" dirty="0">
                <a:solidFill>
                  <a:srgbClr val="000066"/>
                </a:solidFill>
              </a:rPr>
              <a:t>Indicative only- approach </a:t>
            </a:r>
            <a:endParaRPr lang="en-GB" altLang="en-US" sz="900" i="1" dirty="0">
              <a:solidFill>
                <a:srgbClr val="000066"/>
              </a:solidFill>
            </a:endParaRPr>
          </a:p>
        </p:txBody>
      </p:sp>
      <p:sp>
        <p:nvSpPr>
          <p:cNvPr id="57353" name="TextBox 3">
            <a:extLst>
              <a:ext uri="{FF2B5EF4-FFF2-40B4-BE49-F238E27FC236}">
                <a16:creationId xmlns:a16="http://schemas.microsoft.com/office/drawing/2014/main" id="{53A27662-2375-4CCF-9AF6-E39549C80506}"/>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35</a:t>
            </a:r>
            <a:endParaRPr lang="en-US" altLang="en-US" sz="1600" b="1"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653337-AC98-4AC3-9EAD-336917A43197}"/>
              </a:ext>
            </a:extLst>
          </p:cNvPr>
          <p:cNvSpPr/>
          <p:nvPr/>
        </p:nvSpPr>
        <p:spPr>
          <a:xfrm>
            <a:off x="177800" y="3187700"/>
            <a:ext cx="645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371" name="Rectangle 2">
            <a:extLst>
              <a:ext uri="{FF2B5EF4-FFF2-40B4-BE49-F238E27FC236}">
                <a16:creationId xmlns:a16="http://schemas.microsoft.com/office/drawing/2014/main" id="{F673E0F0-9390-4B55-AE20-A6CD989609B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Agenda</a:t>
            </a:r>
          </a:p>
        </p:txBody>
      </p:sp>
      <p:sp>
        <p:nvSpPr>
          <p:cNvPr id="58372" name="Rectangle 3">
            <a:extLst>
              <a:ext uri="{FF2B5EF4-FFF2-40B4-BE49-F238E27FC236}">
                <a16:creationId xmlns:a16="http://schemas.microsoft.com/office/drawing/2014/main" id="{35D87448-7D64-4B54-A1AD-975480035776}"/>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endParaRPr lang="en-US" altLang="en-US" sz="1600" dirty="0"/>
          </a:p>
          <a:p>
            <a:pPr eaLnBrk="1" hangingPunct="1"/>
            <a:r>
              <a:rPr lang="en-US" altLang="en-US" dirty="0"/>
              <a:t>Executive Summary</a:t>
            </a:r>
          </a:p>
          <a:p>
            <a:pPr eaLnBrk="1" hangingPunct="1"/>
            <a:r>
              <a:rPr lang="en-US" altLang="en-US" dirty="0"/>
              <a:t>Appendix A:  SBAS Benefits</a:t>
            </a:r>
          </a:p>
          <a:p>
            <a:pPr eaLnBrk="1" hangingPunct="1"/>
            <a:r>
              <a:rPr lang="en-US" altLang="en-US" dirty="0"/>
              <a:t>Appendix B:  SBAS Systems Status</a:t>
            </a:r>
          </a:p>
          <a:p>
            <a:pPr eaLnBrk="1" hangingPunct="1"/>
            <a:r>
              <a:rPr lang="en-US" altLang="en-US" dirty="0"/>
              <a:t>Appendix C:  SBAS System Evolution</a:t>
            </a:r>
          </a:p>
          <a:p>
            <a:pPr eaLnBrk="1" hangingPunct="1"/>
            <a:r>
              <a:rPr lang="en-US" altLang="en-US" dirty="0"/>
              <a:t>Appendix D:  Interoperability Working Group</a:t>
            </a:r>
          </a:p>
          <a:p>
            <a:pPr eaLnBrk="1" hangingPunct="1"/>
            <a:endParaRPr lang="en-US" altLang="en-US" dirty="0"/>
          </a:p>
          <a:p>
            <a:pPr eaLnBrk="1" hangingPunct="1"/>
            <a:endParaRPr lang="en-US" altLang="en-US" dirty="0"/>
          </a:p>
        </p:txBody>
      </p:sp>
      <p:sp>
        <p:nvSpPr>
          <p:cNvPr id="58373" name="TextBox 1">
            <a:extLst>
              <a:ext uri="{FF2B5EF4-FFF2-40B4-BE49-F238E27FC236}">
                <a16:creationId xmlns:a16="http://schemas.microsoft.com/office/drawing/2014/main" id="{EB11D0D0-86A0-4567-9F7E-0D95C3EC8735}"/>
              </a:ext>
            </a:extLst>
          </p:cNvPr>
          <p:cNvSpPr txBox="1">
            <a:spLocks noChangeArrowheads="1"/>
          </p:cNvSpPr>
          <p:nvPr/>
        </p:nvSpPr>
        <p:spPr bwMode="auto">
          <a:xfrm>
            <a:off x="8680450" y="6491288"/>
            <a:ext cx="447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600" b="1" dirty="0" smtClean="0">
                <a:solidFill>
                  <a:schemeClr val="bg1"/>
                </a:solidFill>
              </a:rPr>
              <a:t>36</a:t>
            </a:r>
            <a:endParaRPr lang="en-US" altLang="en-US" sz="1600" b="1"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151DF09-4731-439D-851E-3D31149DEE46}"/>
              </a:ext>
            </a:extLst>
          </p:cNvPr>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SBAS Evolution</a:t>
            </a:r>
            <a:br>
              <a:rPr lang="en-US" altLang="en-US" dirty="0"/>
            </a:br>
            <a:r>
              <a:rPr lang="en-US" altLang="en-US" sz="2800" dirty="0"/>
              <a:t>Dual Frequency</a:t>
            </a:r>
          </a:p>
        </p:txBody>
      </p:sp>
      <p:sp>
        <p:nvSpPr>
          <p:cNvPr id="60419" name="Content Placeholder 2">
            <a:extLst>
              <a:ext uri="{FF2B5EF4-FFF2-40B4-BE49-F238E27FC236}">
                <a16:creationId xmlns:a16="http://schemas.microsoft.com/office/drawing/2014/main" id="{6424DD80-1624-41A0-8D54-271CA9F3978E}"/>
              </a:ext>
            </a:extLst>
          </p:cNvPr>
          <p:cNvSpPr>
            <a:spLocks noGrp="1" noChangeArrowheads="1"/>
          </p:cNvSpPr>
          <p:nvPr>
            <p:ph idx="4294967295"/>
          </p:nvPr>
        </p:nvSpPr>
        <p:spPr bwMode="auto">
          <a:xfrm>
            <a:off x="403225" y="1508125"/>
            <a:ext cx="8240713" cy="4116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dirty="0"/>
              <a:t>GNSS Dual Frequency Operations</a:t>
            </a:r>
          </a:p>
          <a:p>
            <a:pPr lvl="1" eaLnBrk="1" hangingPunct="1">
              <a:spcBef>
                <a:spcPts val="600"/>
              </a:spcBef>
            </a:pPr>
            <a:r>
              <a:rPr lang="en-US" altLang="en-US" sz="1800" dirty="0"/>
              <a:t>Increases SBAS availability and performance by direct avionics correction of ionospheric signal delay</a:t>
            </a:r>
          </a:p>
          <a:p>
            <a:pPr lvl="2" eaLnBrk="1" hangingPunct="1">
              <a:spcBef>
                <a:spcPts val="600"/>
              </a:spcBef>
            </a:pPr>
            <a:r>
              <a:rPr lang="en-US" altLang="en-US" sz="1600" dirty="0"/>
              <a:t>Specifically during ionospheric storms and in equatorial regions</a:t>
            </a:r>
            <a:endParaRPr lang="en-US" altLang="en-US" dirty="0"/>
          </a:p>
          <a:p>
            <a:pPr lvl="1" eaLnBrk="1" hangingPunct="1">
              <a:spcBef>
                <a:spcPts val="600"/>
              </a:spcBef>
            </a:pPr>
            <a:r>
              <a:rPr lang="en-US" altLang="en-US" sz="1800" dirty="0"/>
              <a:t>Improves robustness against unintentional interference </a:t>
            </a:r>
          </a:p>
          <a:p>
            <a:pPr eaLnBrk="1" hangingPunct="1"/>
            <a:r>
              <a:rPr lang="en-US" altLang="en-US" sz="2200" dirty="0"/>
              <a:t>SBAS Service Provider Objectives</a:t>
            </a:r>
          </a:p>
          <a:p>
            <a:pPr lvl="1" eaLnBrk="1" hangingPunct="1">
              <a:spcBef>
                <a:spcPts val="600"/>
              </a:spcBef>
            </a:pPr>
            <a:r>
              <a:rPr lang="en-US" altLang="en-US" sz="1800" dirty="0"/>
              <a:t>Avionics manufacturers support multi-constellation/multi-frequency avionics as flight-certified navigation solutions</a:t>
            </a:r>
          </a:p>
          <a:p>
            <a:pPr lvl="1" eaLnBrk="1" hangingPunct="1">
              <a:spcBef>
                <a:spcPts val="600"/>
              </a:spcBef>
            </a:pPr>
            <a:r>
              <a:rPr lang="en-US" altLang="en-US" sz="1800" dirty="0"/>
              <a:t>Provide continued support to legacy L1-only users</a:t>
            </a:r>
          </a:p>
          <a:p>
            <a:pPr lvl="1" eaLnBrk="1" hangingPunct="1">
              <a:spcBef>
                <a:spcPts val="600"/>
              </a:spcBef>
            </a:pPr>
            <a:r>
              <a:rPr lang="en-US" altLang="en-US" sz="1800" dirty="0"/>
              <a:t>Provide an improved level of service for SBAS operations (lower DH)</a:t>
            </a:r>
          </a:p>
          <a:p>
            <a:pPr lvl="1" eaLnBrk="1" hangingPunct="1">
              <a:spcBef>
                <a:spcPts val="600"/>
              </a:spcBef>
            </a:pPr>
            <a:r>
              <a:rPr lang="en-US" altLang="en-US" sz="1800" dirty="0"/>
              <a:t>Support cooperative development of future SBAS standards consistent with ICAO Block upgrades</a:t>
            </a:r>
          </a:p>
        </p:txBody>
      </p:sp>
      <p:sp>
        <p:nvSpPr>
          <p:cNvPr id="60420" name="Rectangle 1">
            <a:extLst>
              <a:ext uri="{FF2B5EF4-FFF2-40B4-BE49-F238E27FC236}">
                <a16:creationId xmlns:a16="http://schemas.microsoft.com/office/drawing/2014/main" id="{C37AF713-34D3-416B-B51C-D867CD3D7337}"/>
              </a:ext>
            </a:extLst>
          </p:cNvPr>
          <p:cNvSpPr>
            <a:spLocks noChangeArrowheads="1"/>
          </p:cNvSpPr>
          <p:nvPr/>
        </p:nvSpPr>
        <p:spPr bwMode="auto">
          <a:xfrm>
            <a:off x="1077913" y="5624513"/>
            <a:ext cx="6780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i="1" dirty="0">
                <a:solidFill>
                  <a:srgbClr val="000066"/>
                </a:solidFill>
              </a:rPr>
              <a:t>The slides that follow show a progression of scenarios in which combined SBAS coverage can provide </a:t>
            </a:r>
            <a:r>
              <a:rPr lang="en-US" altLang="en-US" sz="1200" i="1" dirty="0" smtClean="0">
                <a:solidFill>
                  <a:srgbClr val="000066"/>
                </a:solidFill>
              </a:rPr>
              <a:t>LPV </a:t>
            </a:r>
            <a:r>
              <a:rPr lang="en-US" altLang="en-US" sz="1200" i="1" dirty="0">
                <a:solidFill>
                  <a:srgbClr val="000066"/>
                </a:solidFill>
              </a:rPr>
              <a:t>service.  These scenarios are based on a generalized set of assumptions across all systems and may not represent </a:t>
            </a:r>
            <a:r>
              <a:rPr lang="en-US" altLang="en-US" sz="1200" i="1" dirty="0" smtClean="0">
                <a:solidFill>
                  <a:srgbClr val="000066"/>
                </a:solidFill>
              </a:rPr>
              <a:t>program plans of </a:t>
            </a:r>
            <a:r>
              <a:rPr lang="en-US" altLang="en-US" sz="1200" i="1" dirty="0">
                <a:solidFill>
                  <a:srgbClr val="000066"/>
                </a:solidFill>
              </a:rPr>
              <a:t>individual SBAS </a:t>
            </a:r>
            <a:r>
              <a:rPr lang="en-US" altLang="en-US" sz="1200" i="1" dirty="0" smtClean="0">
                <a:solidFill>
                  <a:srgbClr val="000066"/>
                </a:solidFill>
              </a:rPr>
              <a:t>providers</a:t>
            </a:r>
            <a:r>
              <a:rPr lang="en-US" altLang="en-US" sz="1200" i="1" dirty="0">
                <a:solidFill>
                  <a:srgbClr val="000066"/>
                </a:solidFill>
              </a:rPr>
              <a:t>.</a:t>
            </a:r>
          </a:p>
        </p:txBody>
      </p:sp>
      <p:cxnSp>
        <p:nvCxnSpPr>
          <p:cNvPr id="10" name="Straight Connector 9">
            <a:extLst>
              <a:ext uri="{FF2B5EF4-FFF2-40B4-BE49-F238E27FC236}">
                <a16:creationId xmlns:a16="http://schemas.microsoft.com/office/drawing/2014/main" id="{FB3F56AF-5604-455B-9A29-8343FC060F05}"/>
              </a:ext>
            </a:extLst>
          </p:cNvPr>
          <p:cNvCxnSpPr/>
          <p:nvPr/>
        </p:nvCxnSpPr>
        <p:spPr>
          <a:xfrm>
            <a:off x="1077913" y="5656263"/>
            <a:ext cx="6677025" cy="0"/>
          </a:xfrm>
          <a:prstGeom prst="line">
            <a:avLst/>
          </a:prstGeom>
          <a:ln w="12700">
            <a:solidFill>
              <a:srgbClr val="000066"/>
            </a:solidFill>
          </a:ln>
        </p:spPr>
        <p:style>
          <a:lnRef idx="1">
            <a:schemeClr val="accent1"/>
          </a:lnRef>
          <a:fillRef idx="0">
            <a:schemeClr val="accent1"/>
          </a:fillRef>
          <a:effectRef idx="0">
            <a:schemeClr val="accent1"/>
          </a:effectRef>
          <a:fontRef idx="minor">
            <a:schemeClr val="tx1"/>
          </a:fontRef>
        </p:style>
      </p:cxnSp>
      <p:sp>
        <p:nvSpPr>
          <p:cNvPr id="60422" name="TextBox 5">
            <a:extLst>
              <a:ext uri="{FF2B5EF4-FFF2-40B4-BE49-F238E27FC236}">
                <a16:creationId xmlns:a16="http://schemas.microsoft.com/office/drawing/2014/main" id="{6A07C61D-DBC5-4373-96B0-711A7BCAFA42}"/>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37</a:t>
            </a:r>
            <a:endParaRPr lang="en-US" altLang="en-US" sz="1600" b="1"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3F370EE9-7D86-48E4-8F3E-0AA34694E2D9}"/>
              </a:ext>
            </a:extLst>
          </p:cNvPr>
          <p:cNvSpPr>
            <a:spLocks noGrp="1" noChangeArrowheads="1"/>
          </p:cNvSpPr>
          <p:nvPr>
            <p:ph type="title" idx="4294967295"/>
          </p:nvPr>
        </p:nvSpPr>
        <p:spPr bwMode="auto">
          <a:xfrm>
            <a:off x="714375"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SBAS Evolution</a:t>
            </a:r>
            <a:br>
              <a:rPr lang="en-US" altLang="en-US" dirty="0"/>
            </a:br>
            <a:r>
              <a:rPr lang="en-US" altLang="en-US" dirty="0"/>
              <a:t>Multiple Constellation</a:t>
            </a:r>
          </a:p>
        </p:txBody>
      </p:sp>
      <p:sp>
        <p:nvSpPr>
          <p:cNvPr id="61443" name="Content Placeholder 2">
            <a:extLst>
              <a:ext uri="{FF2B5EF4-FFF2-40B4-BE49-F238E27FC236}">
                <a16:creationId xmlns:a16="http://schemas.microsoft.com/office/drawing/2014/main" id="{E1402CB9-F17F-42B6-83F1-0206278E584E}"/>
              </a:ext>
            </a:extLst>
          </p:cNvPr>
          <p:cNvSpPr>
            <a:spLocks noGrp="1" noChangeArrowheads="1"/>
          </p:cNvSpPr>
          <p:nvPr>
            <p:ph idx="4294967295"/>
          </p:nvPr>
        </p:nvSpPr>
        <p:spPr bwMode="auto">
          <a:xfrm>
            <a:off x="331788" y="1633538"/>
            <a:ext cx="8340725" cy="4043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dirty="0"/>
              <a:t>GNSS Multiple-Constellation Operations</a:t>
            </a:r>
          </a:p>
          <a:p>
            <a:pPr lvl="1" eaLnBrk="1" hangingPunct="1">
              <a:spcBef>
                <a:spcPts val="600"/>
              </a:spcBef>
            </a:pPr>
            <a:r>
              <a:rPr lang="en-US" altLang="en-US" sz="1800" dirty="0"/>
              <a:t>Develop standards to enable augmentation of multiple constellations by SBAS</a:t>
            </a:r>
          </a:p>
          <a:p>
            <a:pPr lvl="2" eaLnBrk="1" hangingPunct="1">
              <a:spcBef>
                <a:spcPts val="600"/>
              </a:spcBef>
            </a:pPr>
            <a:r>
              <a:rPr lang="en-US" altLang="en-US" sz="1600" dirty="0"/>
              <a:t>DFMC SBAS Definition Document captures concept and system / subsystem requirement</a:t>
            </a:r>
          </a:p>
          <a:p>
            <a:pPr lvl="3" eaLnBrk="1" hangingPunct="1">
              <a:spcBef>
                <a:spcPts val="600"/>
              </a:spcBef>
            </a:pPr>
            <a:r>
              <a:rPr lang="en-US" altLang="en-US" dirty="0"/>
              <a:t>Enables SBAS to augment up to four constellations</a:t>
            </a:r>
          </a:p>
          <a:p>
            <a:pPr lvl="3" eaLnBrk="1" hangingPunct="1">
              <a:spcBef>
                <a:spcPts val="600"/>
              </a:spcBef>
            </a:pPr>
            <a:r>
              <a:rPr lang="en-US" altLang="en-US" dirty="0"/>
              <a:t>Concept only requires SBAS to augment a single constellation</a:t>
            </a:r>
          </a:p>
          <a:p>
            <a:pPr lvl="2" eaLnBrk="1" hangingPunct="1">
              <a:spcBef>
                <a:spcPts val="600"/>
              </a:spcBef>
            </a:pPr>
            <a:r>
              <a:rPr lang="en-US" altLang="en-US" sz="1600" dirty="0"/>
              <a:t>DFMC SBAS Interface Control Document defines proposed DMFC interface messages</a:t>
            </a:r>
          </a:p>
          <a:p>
            <a:pPr lvl="3" eaLnBrk="1" hangingPunct="1">
              <a:spcBef>
                <a:spcPts val="600"/>
              </a:spcBef>
            </a:pPr>
            <a:r>
              <a:rPr lang="en-US" altLang="en-US" dirty="0"/>
              <a:t>Supports augmentation of 4 constellations concurrently</a:t>
            </a:r>
          </a:p>
          <a:p>
            <a:pPr eaLnBrk="1" hangingPunct="1">
              <a:buFontTx/>
              <a:buNone/>
            </a:pPr>
            <a:endParaRPr lang="en-US" altLang="en-US" dirty="0"/>
          </a:p>
        </p:txBody>
      </p:sp>
      <p:sp>
        <p:nvSpPr>
          <p:cNvPr id="61444" name="TextBox 3">
            <a:extLst>
              <a:ext uri="{FF2B5EF4-FFF2-40B4-BE49-F238E27FC236}">
                <a16:creationId xmlns:a16="http://schemas.microsoft.com/office/drawing/2014/main" id="{F7AA8161-7922-43D3-81A6-9D4A7EB2B2AE}"/>
              </a:ext>
            </a:extLst>
          </p:cNvPr>
          <p:cNvSpPr txBox="1">
            <a:spLocks noChangeArrowheads="1"/>
          </p:cNvSpPr>
          <p:nvPr/>
        </p:nvSpPr>
        <p:spPr bwMode="auto">
          <a:xfrm>
            <a:off x="8686800" y="6491288"/>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38</a:t>
            </a:r>
            <a:endParaRPr lang="en-US" altLang="en-US" sz="1600" b="1"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55C76BC2-5AE8-4912-B05B-68CD2F8B519D}"/>
              </a:ext>
            </a:extLst>
          </p:cNvPr>
          <p:cNvSpPr>
            <a:spLocks noGrp="1" noChangeArrowheads="1"/>
          </p:cNvSpPr>
          <p:nvPr>
            <p:ph type="title" idx="4294967295"/>
          </p:nvPr>
        </p:nvSpPr>
        <p:spPr bwMode="auto">
          <a:xfrm>
            <a:off x="714375"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SBAS Evolution</a:t>
            </a:r>
            <a:br>
              <a:rPr lang="en-US" altLang="en-US" dirty="0"/>
            </a:br>
            <a:r>
              <a:rPr lang="en-US" altLang="en-US" dirty="0"/>
              <a:t>DMFC SBAS User Equipment</a:t>
            </a:r>
          </a:p>
        </p:txBody>
      </p:sp>
      <p:sp>
        <p:nvSpPr>
          <p:cNvPr id="62467" name="Content Placeholder 2">
            <a:extLst>
              <a:ext uri="{FF2B5EF4-FFF2-40B4-BE49-F238E27FC236}">
                <a16:creationId xmlns:a16="http://schemas.microsoft.com/office/drawing/2014/main" id="{5A19C6BD-94FA-48A1-91B4-0BFDEF3F4FE0}"/>
              </a:ext>
            </a:extLst>
          </p:cNvPr>
          <p:cNvSpPr>
            <a:spLocks noGrp="1" noChangeArrowheads="1"/>
          </p:cNvSpPr>
          <p:nvPr>
            <p:ph idx="4294967295"/>
          </p:nvPr>
        </p:nvSpPr>
        <p:spPr bwMode="auto">
          <a:xfrm>
            <a:off x="368300" y="1633538"/>
            <a:ext cx="8304213" cy="429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dirty="0"/>
              <a:t>Development of DFMC SBAS MOPS</a:t>
            </a:r>
            <a:endParaRPr lang="en-US" altLang="en-US" dirty="0"/>
          </a:p>
          <a:p>
            <a:pPr lvl="1" eaLnBrk="1" hangingPunct="1">
              <a:spcBef>
                <a:spcPts val="600"/>
              </a:spcBef>
            </a:pPr>
            <a:r>
              <a:rPr lang="en-US" altLang="en-US" sz="1800" dirty="0"/>
              <a:t>In 2019, EUROCAE published Galileo/GPS SBAS MOPS (ED-259)</a:t>
            </a:r>
          </a:p>
          <a:p>
            <a:pPr lvl="1" eaLnBrk="1" hangingPunct="1">
              <a:spcBef>
                <a:spcPts val="600"/>
              </a:spcBef>
            </a:pPr>
            <a:r>
              <a:rPr lang="en-US" altLang="en-US" sz="1800" dirty="0"/>
              <a:t>RTCA and EUROCAE have agreed to develop a joint MOPS</a:t>
            </a:r>
          </a:p>
          <a:p>
            <a:pPr lvl="2" eaLnBrk="1" hangingPunct="1">
              <a:spcBef>
                <a:spcPts val="600"/>
              </a:spcBef>
            </a:pPr>
            <a:r>
              <a:rPr lang="en-US" altLang="en-US" sz="1600" dirty="0"/>
              <a:t>Initial publication with DFMC SBAS and legacy RAIM capability in 2022</a:t>
            </a:r>
          </a:p>
          <a:p>
            <a:pPr lvl="2" eaLnBrk="1" hangingPunct="1">
              <a:spcBef>
                <a:spcPts val="600"/>
              </a:spcBef>
            </a:pPr>
            <a:r>
              <a:rPr lang="en-US" altLang="en-US" sz="1600" dirty="0"/>
              <a:t>Revision to expand scope planned in subsequent years</a:t>
            </a:r>
          </a:p>
          <a:p>
            <a:pPr eaLnBrk="1" hangingPunct="1">
              <a:spcBef>
                <a:spcPts val="600"/>
              </a:spcBef>
            </a:pPr>
            <a:r>
              <a:rPr lang="en-US" altLang="en-US" sz="2200" dirty="0"/>
              <a:t>Parallel SARPs development</a:t>
            </a:r>
          </a:p>
          <a:p>
            <a:pPr lvl="1" eaLnBrk="1" hangingPunct="1">
              <a:spcBef>
                <a:spcPts val="600"/>
              </a:spcBef>
            </a:pPr>
            <a:r>
              <a:rPr lang="en-US" altLang="en-US" sz="1800" dirty="0"/>
              <a:t>Core constellation SARPs approved by ICAO NSP in November 2020</a:t>
            </a:r>
          </a:p>
          <a:p>
            <a:pPr lvl="3" eaLnBrk="1" hangingPunct="1">
              <a:spcBef>
                <a:spcPts val="600"/>
              </a:spcBef>
            </a:pPr>
            <a:r>
              <a:rPr lang="en-US" altLang="en-US" dirty="0"/>
              <a:t>GPS L5, GLONASS CDMA, Galileo, </a:t>
            </a:r>
            <a:r>
              <a:rPr lang="en-US" altLang="en-US" dirty="0" err="1"/>
              <a:t>BeiDou</a:t>
            </a:r>
            <a:endParaRPr lang="en-US" altLang="en-US" dirty="0"/>
          </a:p>
          <a:p>
            <a:pPr lvl="1" eaLnBrk="1" hangingPunct="1">
              <a:spcBef>
                <a:spcPts val="600"/>
              </a:spcBef>
            </a:pPr>
            <a:r>
              <a:rPr lang="en-US" altLang="en-US" sz="1800" dirty="0"/>
              <a:t>DFMC SBAS SARPs approved by ICAO NSP in November 2020</a:t>
            </a:r>
          </a:p>
          <a:p>
            <a:pPr lvl="1" eaLnBrk="1" hangingPunct="1">
              <a:spcBef>
                <a:spcPts val="600"/>
              </a:spcBef>
            </a:pPr>
            <a:r>
              <a:rPr lang="en-US" altLang="en-US" sz="1800" dirty="0" smtClean="0"/>
              <a:t>The SARPs </a:t>
            </a:r>
            <a:r>
              <a:rPr lang="en-US" altLang="en-US" sz="1800" dirty="0"/>
              <a:t>amendments </a:t>
            </a:r>
            <a:r>
              <a:rPr lang="en-US" altLang="en-US" sz="1800" dirty="0" smtClean="0"/>
              <a:t>are in the </a:t>
            </a:r>
            <a:r>
              <a:rPr lang="en-US" altLang="en-US" sz="1800" dirty="0"/>
              <a:t>State letter approval process for effectiveness in </a:t>
            </a:r>
            <a:r>
              <a:rPr lang="en-US" altLang="en-US" sz="1800" dirty="0" smtClean="0"/>
              <a:t>November </a:t>
            </a:r>
            <a:r>
              <a:rPr lang="en-US" altLang="en-US" sz="1800" dirty="0"/>
              <a:t>2023</a:t>
            </a:r>
          </a:p>
          <a:p>
            <a:pPr eaLnBrk="1" hangingPunct="1">
              <a:buFontTx/>
              <a:buNone/>
            </a:pPr>
            <a:endParaRPr lang="en-US" altLang="en-US" dirty="0" smtClean="0"/>
          </a:p>
          <a:p>
            <a:pPr eaLnBrk="1" hangingPunct="1">
              <a:buFontTx/>
              <a:buNone/>
            </a:pPr>
            <a:endParaRPr lang="en-US" altLang="en-US" dirty="0"/>
          </a:p>
        </p:txBody>
      </p:sp>
      <p:sp>
        <p:nvSpPr>
          <p:cNvPr id="62468" name="TextBox 3">
            <a:extLst>
              <a:ext uri="{FF2B5EF4-FFF2-40B4-BE49-F238E27FC236}">
                <a16:creationId xmlns:a16="http://schemas.microsoft.com/office/drawing/2014/main" id="{C23A769A-FB61-4D86-852B-0D0DD53B8DE3}"/>
              </a:ext>
            </a:extLst>
          </p:cNvPr>
          <p:cNvSpPr txBox="1">
            <a:spLocks noChangeArrowheads="1"/>
          </p:cNvSpPr>
          <p:nvPr/>
        </p:nvSpPr>
        <p:spPr bwMode="auto">
          <a:xfrm>
            <a:off x="8686800" y="6491288"/>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39</a:t>
            </a:r>
            <a:endParaRPr lang="en-US" altLang="en-US" sz="1600" b="1" dirty="0">
              <a:solidFill>
                <a:schemeClr val="bg1"/>
              </a:solidFill>
            </a:endParaRPr>
          </a:p>
        </p:txBody>
      </p:sp>
      <p:sp>
        <p:nvSpPr>
          <p:cNvPr id="62469" name="TextBox 4">
            <a:extLst>
              <a:ext uri="{FF2B5EF4-FFF2-40B4-BE49-F238E27FC236}">
                <a16:creationId xmlns:a16="http://schemas.microsoft.com/office/drawing/2014/main" id="{0D42FDD3-9B86-4613-8D06-7A289D48BF00}"/>
              </a:ext>
            </a:extLst>
          </p:cNvPr>
          <p:cNvSpPr txBox="1">
            <a:spLocks noChangeArrowheads="1"/>
          </p:cNvSpPr>
          <p:nvPr/>
        </p:nvSpPr>
        <p:spPr bwMode="auto">
          <a:xfrm>
            <a:off x="1364776" y="5568973"/>
            <a:ext cx="5773003"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dirty="0"/>
              <a:t>Projecting readiness of approved certified aviation equipment around 2027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2D09FAC-33EA-44DF-9D07-F8CCEA18A548}"/>
              </a:ext>
            </a:extLst>
          </p:cNvPr>
          <p:cNvSpPr>
            <a:spLocks noGrp="1" noChangeArrowheads="1"/>
          </p:cNvSpPr>
          <p:nvPr>
            <p:ph type="title" idx="4294967295"/>
          </p:nvPr>
        </p:nvSpPr>
        <p:spPr bwMode="auto">
          <a:xfrm>
            <a:off x="0" y="344488"/>
            <a:ext cx="91440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SBAS En-route Benefits </a:t>
            </a:r>
            <a:br>
              <a:rPr lang="en-US" altLang="en-US" dirty="0"/>
            </a:br>
            <a:r>
              <a:rPr lang="en-US" altLang="en-US" dirty="0"/>
              <a:t>- Airlines</a:t>
            </a:r>
          </a:p>
        </p:txBody>
      </p:sp>
      <p:sp>
        <p:nvSpPr>
          <p:cNvPr id="10243" name="Content Placeholder 2">
            <a:extLst>
              <a:ext uri="{FF2B5EF4-FFF2-40B4-BE49-F238E27FC236}">
                <a16:creationId xmlns:a16="http://schemas.microsoft.com/office/drawing/2014/main" id="{33405F23-9F08-488D-9CEF-71A41532A04A}"/>
              </a:ext>
            </a:extLst>
          </p:cNvPr>
          <p:cNvSpPr>
            <a:spLocks noGrp="1" noChangeArrowheads="1"/>
          </p:cNvSpPr>
          <p:nvPr>
            <p:ph idx="4294967295"/>
          </p:nvPr>
        </p:nvSpPr>
        <p:spPr bwMode="auto">
          <a:xfrm>
            <a:off x="320675" y="1627188"/>
            <a:ext cx="8491538" cy="5011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pPr>
            <a:r>
              <a:rPr lang="en-US" altLang="en-US" sz="2200" dirty="0"/>
              <a:t>SBAS is a primary navigation system</a:t>
            </a:r>
          </a:p>
          <a:p>
            <a:pPr lvl="1" eaLnBrk="1" hangingPunct="1">
              <a:spcBef>
                <a:spcPts val="600"/>
              </a:spcBef>
            </a:pPr>
            <a:r>
              <a:rPr lang="en-US" altLang="en-US" sz="1800" dirty="0"/>
              <a:t>Position source for navigation and Automatic Dependent Surveillance – Broadcast (ADS-B) requirements </a:t>
            </a:r>
          </a:p>
          <a:p>
            <a:pPr lvl="1" eaLnBrk="1" hangingPunct="1">
              <a:spcBef>
                <a:spcPts val="600"/>
              </a:spcBef>
            </a:pPr>
            <a:r>
              <a:rPr lang="en-US" altLang="en-US" sz="1800" dirty="0"/>
              <a:t>Eliminates the operational requirement to ensure GPS availability using RAIM prediction tools </a:t>
            </a:r>
          </a:p>
          <a:p>
            <a:pPr lvl="2" eaLnBrk="1" hangingPunct="1">
              <a:spcBef>
                <a:spcPts val="600"/>
              </a:spcBef>
            </a:pPr>
            <a:endParaRPr lang="en-US" altLang="en-US" sz="1600" dirty="0"/>
          </a:p>
          <a:p>
            <a:pPr eaLnBrk="1" hangingPunct="1">
              <a:spcBef>
                <a:spcPts val="1200"/>
              </a:spcBef>
            </a:pPr>
            <a:r>
              <a:rPr lang="en-US" altLang="en-US" sz="2200" dirty="0"/>
              <a:t>SBAS provides RNAV and RNP capability</a:t>
            </a:r>
          </a:p>
          <a:p>
            <a:pPr lvl="1" eaLnBrk="1" hangingPunct="1">
              <a:spcBef>
                <a:spcPts val="600"/>
              </a:spcBef>
            </a:pPr>
            <a:r>
              <a:rPr lang="en-US" altLang="en-US" sz="1800" dirty="0"/>
              <a:t>Improves availability for all RNAV routes</a:t>
            </a:r>
          </a:p>
          <a:p>
            <a:pPr lvl="1" eaLnBrk="1" hangingPunct="1">
              <a:spcBef>
                <a:spcPts val="600"/>
              </a:spcBef>
            </a:pPr>
            <a:r>
              <a:rPr lang="en-US" altLang="en-US" sz="1800" dirty="0"/>
              <a:t>Flexibility to design more efficient airspace and instrument procedures</a:t>
            </a:r>
          </a:p>
          <a:p>
            <a:pPr lvl="2" eaLnBrk="1" hangingPunct="1">
              <a:spcBef>
                <a:spcPts val="600"/>
              </a:spcBef>
            </a:pPr>
            <a:r>
              <a:rPr lang="en-US" altLang="en-US" dirty="0"/>
              <a:t>Shorter flight paths</a:t>
            </a:r>
          </a:p>
          <a:p>
            <a:pPr lvl="2" eaLnBrk="1" hangingPunct="1">
              <a:spcBef>
                <a:spcPts val="600"/>
              </a:spcBef>
            </a:pPr>
            <a:r>
              <a:rPr lang="en-US" altLang="en-US" dirty="0"/>
              <a:t>4-D Operations (Continuous Descent Final Approach (CDFA))</a:t>
            </a:r>
          </a:p>
          <a:p>
            <a:pPr lvl="2" eaLnBrk="1" hangingPunct="1">
              <a:spcBef>
                <a:spcPts val="600"/>
              </a:spcBef>
            </a:pPr>
            <a:r>
              <a:rPr lang="en-US" altLang="en-US" dirty="0"/>
              <a:t>United States use of Q and T routes</a:t>
            </a:r>
          </a:p>
          <a:p>
            <a:pPr lvl="1" eaLnBrk="1" hangingPunct="1">
              <a:spcBef>
                <a:spcPts val="600"/>
              </a:spcBef>
            </a:pPr>
            <a:r>
              <a:rPr lang="en-US" altLang="en-US" sz="1800" dirty="0"/>
              <a:t>Significant reductions in fuel consumption</a:t>
            </a:r>
          </a:p>
          <a:p>
            <a:pPr lvl="1" eaLnBrk="1" hangingPunct="1">
              <a:spcBef>
                <a:spcPts val="600"/>
              </a:spcBef>
            </a:pPr>
            <a:r>
              <a:rPr lang="en-US" altLang="en-US" sz="1800" dirty="0">
                <a:solidFill>
                  <a:srgbClr val="002060"/>
                </a:solidFill>
              </a:rPr>
              <a:t>Enhanced traffic management</a:t>
            </a:r>
            <a:endParaRPr lang="en-US" altLang="en-US" dirty="0">
              <a:solidFill>
                <a:srgbClr val="002060"/>
              </a:solidFill>
            </a:endParaRPr>
          </a:p>
          <a:p>
            <a:pPr eaLnBrk="1" hangingPunct="1"/>
            <a:endParaRPr lang="en-US" altLang="en-US" dirty="0"/>
          </a:p>
          <a:p>
            <a:pPr eaLnBrk="1" hangingPunct="1"/>
            <a:endParaRPr lang="en-US" altLang="en-US" dirty="0"/>
          </a:p>
        </p:txBody>
      </p:sp>
      <p:sp>
        <p:nvSpPr>
          <p:cNvPr id="10244" name="TextBox 3">
            <a:extLst>
              <a:ext uri="{FF2B5EF4-FFF2-40B4-BE49-F238E27FC236}">
                <a16:creationId xmlns:a16="http://schemas.microsoft.com/office/drawing/2014/main" id="{4FE97AA2-CD00-4356-BC85-27FC36B81D33}"/>
              </a:ext>
            </a:extLst>
          </p:cNvPr>
          <p:cNvSpPr txBox="1">
            <a:spLocks noChangeArrowheads="1"/>
          </p:cNvSpPr>
          <p:nvPr/>
        </p:nvSpPr>
        <p:spPr bwMode="auto">
          <a:xfrm>
            <a:off x="8791575" y="6469063"/>
            <a:ext cx="296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600" b="1" dirty="0">
                <a:solidFill>
                  <a:schemeClr val="bg1"/>
                </a:solidFill>
              </a:rPr>
              <a:t>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B24F0-4736-4538-AE31-DDF674A9AFAF}"/>
              </a:ext>
            </a:extLst>
          </p:cNvPr>
          <p:cNvSpPr>
            <a:spLocks noGrp="1"/>
          </p:cNvSpPr>
          <p:nvPr>
            <p:ph type="title"/>
          </p:nvPr>
        </p:nvSpPr>
        <p:spPr>
          <a:xfrm>
            <a:off x="711200" y="2886075"/>
            <a:ext cx="7772400" cy="1362075"/>
          </a:xfrm>
        </p:spPr>
        <p:txBody>
          <a:bodyPr/>
          <a:lstStyle/>
          <a:p>
            <a:pPr>
              <a:defRPr/>
            </a:pPr>
            <a:r>
              <a:rPr lang="en-US" dirty="0"/>
              <a:t>Example SBAS EVOLUTION</a:t>
            </a:r>
          </a:p>
        </p:txBody>
      </p:sp>
      <p:sp>
        <p:nvSpPr>
          <p:cNvPr id="63491" name="Text Placeholder 2">
            <a:extLst>
              <a:ext uri="{FF2B5EF4-FFF2-40B4-BE49-F238E27FC236}">
                <a16:creationId xmlns:a16="http://schemas.microsoft.com/office/drawing/2014/main" id="{1FC80655-8DCC-4132-887D-4A8223D7C4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US" altLang="en-US" dirty="0"/>
          </a:p>
        </p:txBody>
      </p:sp>
      <p:sp>
        <p:nvSpPr>
          <p:cNvPr id="63492" name="TextBox 3">
            <a:extLst>
              <a:ext uri="{FF2B5EF4-FFF2-40B4-BE49-F238E27FC236}">
                <a16:creationId xmlns:a16="http://schemas.microsoft.com/office/drawing/2014/main" id="{4547A924-50EC-4DD6-B22A-4E300B1C699E}"/>
              </a:ext>
            </a:extLst>
          </p:cNvPr>
          <p:cNvSpPr txBox="1">
            <a:spLocks noChangeArrowheads="1"/>
          </p:cNvSpPr>
          <p:nvPr/>
        </p:nvSpPr>
        <p:spPr bwMode="auto">
          <a:xfrm>
            <a:off x="8686800" y="6491288"/>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40</a:t>
            </a:r>
            <a:endParaRPr lang="en-US" altLang="en-US" sz="1600" b="1"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FA283E3-9959-469C-B7DB-251C13AEC38C" descr="0D828DAE-2C21-4CB0-A81E-228DF23096B1@stanford">
            <a:extLst>
              <a:ext uri="{FF2B5EF4-FFF2-40B4-BE49-F238E27FC236}">
                <a16:creationId xmlns:a16="http://schemas.microsoft.com/office/drawing/2014/main" id="{56C694A4-DD47-4EED-BD38-94D53452D5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14" r="4109" b="2316"/>
          <a:stretch/>
        </p:blipFill>
        <p:spPr bwMode="auto">
          <a:xfrm>
            <a:off x="1255593" y="874364"/>
            <a:ext cx="6578221" cy="523983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2">
            <a:extLst>
              <a:ext uri="{FF2B5EF4-FFF2-40B4-BE49-F238E27FC236}">
                <a16:creationId xmlns:a16="http://schemas.microsoft.com/office/drawing/2014/main" id="{CCCAE804-943C-449C-9AF8-85FC701D0DDF}"/>
              </a:ext>
            </a:extLst>
          </p:cNvPr>
          <p:cNvSpPr>
            <a:spLocks noGrp="1" noChangeArrowheads="1"/>
          </p:cNvSpPr>
          <p:nvPr>
            <p:ph type="title" idx="4294967295"/>
          </p:nvPr>
        </p:nvSpPr>
        <p:spPr bwMode="auto">
          <a:xfrm>
            <a:off x="457200" y="184150"/>
            <a:ext cx="8686800" cy="86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Example RAIM Receiver</a:t>
            </a:r>
          </a:p>
        </p:txBody>
      </p:sp>
      <p:sp>
        <p:nvSpPr>
          <p:cNvPr id="64516" name="Rectangle 1">
            <a:extLst>
              <a:ext uri="{FF2B5EF4-FFF2-40B4-BE49-F238E27FC236}">
                <a16:creationId xmlns:a16="http://schemas.microsoft.com/office/drawing/2014/main" id="{987279DF-5871-47BE-8E41-A8D1EA1206FD}"/>
              </a:ext>
            </a:extLst>
          </p:cNvPr>
          <p:cNvSpPr>
            <a:spLocks noChangeArrowheads="1"/>
          </p:cNvSpPr>
          <p:nvPr/>
        </p:nvSpPr>
        <p:spPr bwMode="auto">
          <a:xfrm>
            <a:off x="2447925" y="6007100"/>
            <a:ext cx="4076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200" i="1" dirty="0">
                <a:solidFill>
                  <a:srgbClr val="000066"/>
                </a:solidFill>
              </a:rPr>
              <a:t>Estimated 99.9% HPLs for a RAIM-only receiver</a:t>
            </a:r>
          </a:p>
        </p:txBody>
      </p:sp>
      <p:sp>
        <p:nvSpPr>
          <p:cNvPr id="64517" name="TextBox 4">
            <a:extLst>
              <a:ext uri="{FF2B5EF4-FFF2-40B4-BE49-F238E27FC236}">
                <a16:creationId xmlns:a16="http://schemas.microsoft.com/office/drawing/2014/main" id="{103B6E48-72ED-4DFF-B4EF-DC1F692F3B45}"/>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41</a:t>
            </a:r>
            <a:endParaRPr lang="en-US" altLang="en-US" sz="1600" b="1"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C042F8BD-0F92-4F63-844F-07DEBBCCA8E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SBAS Reference Stations</a:t>
            </a:r>
            <a:br>
              <a:rPr lang="en-US" altLang="en-US" dirty="0"/>
            </a:br>
            <a:r>
              <a:rPr lang="en-US" altLang="en-US" sz="2400" dirty="0"/>
              <a:t>Current SBAS Systems</a:t>
            </a:r>
            <a:endParaRPr lang="en-US" altLang="en-US" dirty="0"/>
          </a:p>
        </p:txBody>
      </p:sp>
      <p:pic>
        <p:nvPicPr>
          <p:cNvPr id="80899" name="Picture 2">
            <a:extLst>
              <a:ext uri="{FF2B5EF4-FFF2-40B4-BE49-F238E27FC236}">
                <a16:creationId xmlns:a16="http://schemas.microsoft.com/office/drawing/2014/main" id="{22853812-CBBE-4D25-B47D-F7A209B15FEA}"/>
              </a:ext>
            </a:extLst>
          </p:cNvPr>
          <p:cNvPicPr>
            <a:picLocks noChangeAspect="1"/>
          </p:cNvPicPr>
          <p:nvPr/>
        </p:nvPicPr>
        <p:blipFill rotWithShape="1">
          <a:blip r:embed="rId2">
            <a:extLst>
              <a:ext uri="{28A0092B-C50C-407E-A947-70E740481C1C}">
                <a14:useLocalDpi xmlns:a14="http://schemas.microsoft.com/office/drawing/2010/main" val="0"/>
              </a:ext>
            </a:extLst>
          </a:blip>
          <a:srcRect l="5118" t="4438" r="3282" b="4653"/>
          <a:stretch/>
        </p:blipFill>
        <p:spPr bwMode="auto">
          <a:xfrm>
            <a:off x="1341917" y="1246911"/>
            <a:ext cx="6758366" cy="50292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Box 4">
            <a:extLst>
              <a:ext uri="{FF2B5EF4-FFF2-40B4-BE49-F238E27FC236}">
                <a16:creationId xmlns:a16="http://schemas.microsoft.com/office/drawing/2014/main" id="{1D31D8ED-8A82-4A93-AC67-1810C51E4A80}"/>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42</a:t>
            </a:r>
            <a:endParaRPr lang="en-US" altLang="en-US" sz="1600" b="1"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65CDEDD2-1E60-4F11-B4E3-99D3DB5C3288" descr="98F05D12-14B9-4643-9C80-71304C6E92A4@stanford">
            <a:extLst>
              <a:ext uri="{FF2B5EF4-FFF2-40B4-BE49-F238E27FC236}">
                <a16:creationId xmlns:a16="http://schemas.microsoft.com/office/drawing/2014/main" id="{F0383461-A5D0-4C57-BD4B-9CA9975026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07" t="2508" r="3737" b="1729"/>
          <a:stretch/>
        </p:blipFill>
        <p:spPr bwMode="auto">
          <a:xfrm>
            <a:off x="1023582" y="668742"/>
            <a:ext cx="7014950" cy="550004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2">
            <a:extLst>
              <a:ext uri="{FF2B5EF4-FFF2-40B4-BE49-F238E27FC236}">
                <a16:creationId xmlns:a16="http://schemas.microsoft.com/office/drawing/2014/main" id="{F0198D9B-684C-4059-AEE9-25DEF3C3F305}"/>
              </a:ext>
            </a:extLst>
          </p:cNvPr>
          <p:cNvSpPr>
            <a:spLocks noGrp="1" noChangeArrowheads="1"/>
          </p:cNvSpPr>
          <p:nvPr>
            <p:ph type="title" idx="4294967295"/>
          </p:nvPr>
        </p:nvSpPr>
        <p:spPr bwMode="auto">
          <a:xfrm>
            <a:off x="457200" y="184150"/>
            <a:ext cx="8686800" cy="86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Example Combined SBAS/RAIM Receiver</a:t>
            </a:r>
          </a:p>
        </p:txBody>
      </p:sp>
      <p:sp>
        <p:nvSpPr>
          <p:cNvPr id="67588" name="Rectangle 1">
            <a:extLst>
              <a:ext uri="{FF2B5EF4-FFF2-40B4-BE49-F238E27FC236}">
                <a16:creationId xmlns:a16="http://schemas.microsoft.com/office/drawing/2014/main" id="{477549E7-D155-4322-BB17-56BA2C9EDC03}"/>
              </a:ext>
            </a:extLst>
          </p:cNvPr>
          <p:cNvSpPr>
            <a:spLocks noChangeArrowheads="1"/>
          </p:cNvSpPr>
          <p:nvPr/>
        </p:nvSpPr>
        <p:spPr bwMode="auto">
          <a:xfrm>
            <a:off x="2447925" y="6007100"/>
            <a:ext cx="407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200" i="1" dirty="0">
                <a:solidFill>
                  <a:srgbClr val="000066"/>
                </a:solidFill>
              </a:rPr>
              <a:t>Estimated 99.9% HPLs for a combined SBAS/RAIM receiver</a:t>
            </a:r>
          </a:p>
        </p:txBody>
      </p:sp>
      <p:sp>
        <p:nvSpPr>
          <p:cNvPr id="67589" name="TextBox 4">
            <a:extLst>
              <a:ext uri="{FF2B5EF4-FFF2-40B4-BE49-F238E27FC236}">
                <a16:creationId xmlns:a16="http://schemas.microsoft.com/office/drawing/2014/main" id="{41693B87-88EB-4860-94E0-564E2DCFA98F}"/>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43</a:t>
            </a:r>
            <a:endParaRPr lang="en-US" altLang="en-US" sz="1600" b="1"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F798752-7139-4493-9E1D-6A8C16DC508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Current APV-1 Performance</a:t>
            </a:r>
          </a:p>
        </p:txBody>
      </p:sp>
      <p:pic>
        <p:nvPicPr>
          <p:cNvPr id="82947" name="Picture 2">
            <a:extLst>
              <a:ext uri="{FF2B5EF4-FFF2-40B4-BE49-F238E27FC236}">
                <a16:creationId xmlns:a16="http://schemas.microsoft.com/office/drawing/2014/main" id="{F4BC9677-D032-43C0-A879-1BC427B1228B}"/>
              </a:ext>
            </a:extLst>
          </p:cNvPr>
          <p:cNvPicPr>
            <a:picLocks noChangeAspect="1"/>
          </p:cNvPicPr>
          <p:nvPr/>
        </p:nvPicPr>
        <p:blipFill rotWithShape="1">
          <a:blip r:embed="rId2">
            <a:extLst>
              <a:ext uri="{28A0092B-C50C-407E-A947-70E740481C1C}">
                <a14:useLocalDpi xmlns:a14="http://schemas.microsoft.com/office/drawing/2010/main" val="0"/>
              </a:ext>
            </a:extLst>
          </a:blip>
          <a:srcRect l="5597" t="3019" r="3845"/>
          <a:stretch/>
        </p:blipFill>
        <p:spPr bwMode="auto">
          <a:xfrm>
            <a:off x="1591288" y="1128156"/>
            <a:ext cx="6263324" cy="50292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1">
            <a:extLst>
              <a:ext uri="{FF2B5EF4-FFF2-40B4-BE49-F238E27FC236}">
                <a16:creationId xmlns:a16="http://schemas.microsoft.com/office/drawing/2014/main" id="{428EA37E-F532-4CC7-B09E-8ABF919B60FC}"/>
              </a:ext>
            </a:extLst>
          </p:cNvPr>
          <p:cNvSpPr>
            <a:spLocks noChangeArrowheads="1"/>
          </p:cNvSpPr>
          <p:nvPr/>
        </p:nvSpPr>
        <p:spPr bwMode="auto">
          <a:xfrm>
            <a:off x="2743200" y="6040438"/>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400" i="1" dirty="0">
                <a:solidFill>
                  <a:srgbClr val="000066"/>
                </a:solidFill>
              </a:rPr>
              <a:t>Estimated APV / LPV Service Availability with current SBAS capability</a:t>
            </a:r>
          </a:p>
        </p:txBody>
      </p:sp>
      <p:sp>
        <p:nvSpPr>
          <p:cNvPr id="69637" name="TextBox 4">
            <a:extLst>
              <a:ext uri="{FF2B5EF4-FFF2-40B4-BE49-F238E27FC236}">
                <a16:creationId xmlns:a16="http://schemas.microsoft.com/office/drawing/2014/main" id="{9B7BE588-24F8-49B9-A58E-A427AFADC583}"/>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44</a:t>
            </a:r>
            <a:endParaRPr lang="en-US" altLang="en-US" sz="1600" b="1"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8CF076F9-8A53-48A2-9433-FABF5381A73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SBAS Reference Stations</a:t>
            </a:r>
            <a:br>
              <a:rPr lang="en-US" altLang="en-US" dirty="0"/>
            </a:br>
            <a:r>
              <a:rPr lang="en-US" altLang="en-US" sz="2400" dirty="0"/>
              <a:t>All Planned SBAS Systems</a:t>
            </a:r>
            <a:endParaRPr lang="en-US" altLang="en-US" dirty="0"/>
          </a:p>
        </p:txBody>
      </p:sp>
      <p:pic>
        <p:nvPicPr>
          <p:cNvPr id="79875" name="Picture 2">
            <a:extLst>
              <a:ext uri="{FF2B5EF4-FFF2-40B4-BE49-F238E27FC236}">
                <a16:creationId xmlns:a16="http://schemas.microsoft.com/office/drawing/2014/main" id="{2DC2F209-31D1-45B6-8C58-2AA001342D85}"/>
              </a:ext>
            </a:extLst>
          </p:cNvPr>
          <p:cNvPicPr>
            <a:picLocks noChangeAspect="1"/>
          </p:cNvPicPr>
          <p:nvPr/>
        </p:nvPicPr>
        <p:blipFill rotWithShape="1">
          <a:blip r:embed="rId2">
            <a:extLst>
              <a:ext uri="{28A0092B-C50C-407E-A947-70E740481C1C}">
                <a14:useLocalDpi xmlns:a14="http://schemas.microsoft.com/office/drawing/2010/main" val="0"/>
              </a:ext>
            </a:extLst>
          </a:blip>
          <a:srcRect l="5084" t="4861" r="2913" b="4526"/>
          <a:stretch/>
        </p:blipFill>
        <p:spPr bwMode="auto">
          <a:xfrm>
            <a:off x="1318163" y="1211277"/>
            <a:ext cx="6808573" cy="50292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Box 4">
            <a:extLst>
              <a:ext uri="{FF2B5EF4-FFF2-40B4-BE49-F238E27FC236}">
                <a16:creationId xmlns:a16="http://schemas.microsoft.com/office/drawing/2014/main" id="{19B07D04-AE0F-4E98-A06F-C28107300282}"/>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45</a:t>
            </a:r>
            <a:endParaRPr lang="en-US" altLang="en-US" sz="1600" b="1"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FB4A090-0A04-40D1-A3E5-7F56618CCEF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Estimated APV-1 Performance</a:t>
            </a:r>
            <a:br>
              <a:rPr lang="en-US" altLang="en-US" dirty="0"/>
            </a:br>
            <a:r>
              <a:rPr lang="en-US" altLang="en-US" sz="2400" dirty="0"/>
              <a:t>All Planned SBAS</a:t>
            </a:r>
            <a:endParaRPr lang="en-US" altLang="en-US" dirty="0"/>
          </a:p>
        </p:txBody>
      </p:sp>
      <p:sp>
        <p:nvSpPr>
          <p:cNvPr id="71684" name="Rectangle 1">
            <a:extLst>
              <a:ext uri="{FF2B5EF4-FFF2-40B4-BE49-F238E27FC236}">
                <a16:creationId xmlns:a16="http://schemas.microsoft.com/office/drawing/2014/main" id="{E2443451-64B2-4506-A69A-9B9EDF3F8BB6}"/>
              </a:ext>
            </a:extLst>
          </p:cNvPr>
          <p:cNvSpPr>
            <a:spLocks noChangeArrowheads="1"/>
          </p:cNvSpPr>
          <p:nvPr/>
        </p:nvSpPr>
        <p:spPr bwMode="auto">
          <a:xfrm>
            <a:off x="2482850" y="6232525"/>
            <a:ext cx="417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400" i="1" dirty="0">
                <a:solidFill>
                  <a:srgbClr val="000066"/>
                </a:solidFill>
              </a:rPr>
              <a:t>Estimated APV / LPV Service Availability</a:t>
            </a:r>
          </a:p>
        </p:txBody>
      </p:sp>
      <p:sp>
        <p:nvSpPr>
          <p:cNvPr id="71685" name="TextBox 4">
            <a:extLst>
              <a:ext uri="{FF2B5EF4-FFF2-40B4-BE49-F238E27FC236}">
                <a16:creationId xmlns:a16="http://schemas.microsoft.com/office/drawing/2014/main" id="{45EE1854-7CD9-46AD-8093-ED5E95432D42}"/>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46</a:t>
            </a:r>
            <a:endParaRPr lang="en-US" altLang="en-US" sz="1600" b="1" dirty="0">
              <a:solidFill>
                <a:schemeClr val="bg1"/>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485" t="2536" r="6437" b="1901"/>
          <a:stretch/>
        </p:blipFill>
        <p:spPr>
          <a:xfrm>
            <a:off x="1405466" y="1151462"/>
            <a:ext cx="6265333" cy="5096933"/>
          </a:xfrm>
          <a:prstGeom prst="round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62B475AC-3D8C-4849-90AF-23A2F954C11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Dual Frequency SBAS</a:t>
            </a:r>
            <a:br>
              <a:rPr lang="en-US" altLang="en-US" dirty="0"/>
            </a:br>
            <a:r>
              <a:rPr lang="en-US" altLang="en-US" sz="2400" dirty="0"/>
              <a:t>Current SBAS Systems</a:t>
            </a:r>
            <a:endParaRPr lang="en-US" altLang="en-US" dirty="0"/>
          </a:p>
        </p:txBody>
      </p:sp>
      <p:pic>
        <p:nvPicPr>
          <p:cNvPr id="89091" name="Picture 2">
            <a:extLst>
              <a:ext uri="{FF2B5EF4-FFF2-40B4-BE49-F238E27FC236}">
                <a16:creationId xmlns:a16="http://schemas.microsoft.com/office/drawing/2014/main" id="{2A298D4C-A0B0-4164-B9AF-EBF35864D954}"/>
              </a:ext>
            </a:extLst>
          </p:cNvPr>
          <p:cNvPicPr>
            <a:picLocks noChangeAspect="1"/>
          </p:cNvPicPr>
          <p:nvPr/>
        </p:nvPicPr>
        <p:blipFill rotWithShape="1">
          <a:blip r:embed="rId2">
            <a:extLst>
              <a:ext uri="{28A0092B-C50C-407E-A947-70E740481C1C}">
                <a14:useLocalDpi xmlns:a14="http://schemas.microsoft.com/office/drawing/2010/main" val="0"/>
              </a:ext>
            </a:extLst>
          </a:blip>
          <a:srcRect l="5845" t="2976" r="2298" b="2435"/>
          <a:stretch/>
        </p:blipFill>
        <p:spPr bwMode="auto">
          <a:xfrm>
            <a:off x="1484422" y="1270652"/>
            <a:ext cx="6513792" cy="50292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4">
            <a:extLst>
              <a:ext uri="{FF2B5EF4-FFF2-40B4-BE49-F238E27FC236}">
                <a16:creationId xmlns:a16="http://schemas.microsoft.com/office/drawing/2014/main" id="{EAEB2D91-D10C-4F7F-BBED-A5F6B0E1DF08}"/>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47</a:t>
            </a:r>
            <a:endParaRPr lang="en-US" altLang="en-US" sz="1600" b="1"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62B475AC-3D8C-4849-90AF-23A2F954C11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Dual Frequency SBAS</a:t>
            </a:r>
            <a:br>
              <a:rPr lang="en-US" altLang="en-US" dirty="0"/>
            </a:br>
            <a:r>
              <a:rPr lang="en-US" altLang="en-US" sz="2400" dirty="0" smtClean="0"/>
              <a:t>Current and Future </a:t>
            </a:r>
            <a:r>
              <a:rPr lang="en-US" altLang="en-US" sz="2400" dirty="0"/>
              <a:t>SBAS Systems</a:t>
            </a:r>
            <a:endParaRPr lang="en-US" altLang="en-US" dirty="0"/>
          </a:p>
        </p:txBody>
      </p:sp>
      <p:sp>
        <p:nvSpPr>
          <p:cNvPr id="72708" name="TextBox 4">
            <a:extLst>
              <a:ext uri="{FF2B5EF4-FFF2-40B4-BE49-F238E27FC236}">
                <a16:creationId xmlns:a16="http://schemas.microsoft.com/office/drawing/2014/main" id="{EAEB2D91-D10C-4F7F-BBED-A5F6B0E1DF08}"/>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smtClean="0">
                <a:solidFill>
                  <a:schemeClr val="bg1"/>
                </a:solidFill>
              </a:rPr>
              <a:t>48</a:t>
            </a:r>
            <a:endParaRPr lang="en-US" altLang="en-US" sz="1600" b="1" dirty="0">
              <a:solidFill>
                <a:schemeClr val="bg1"/>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485" t="2218" r="5009" b="1583"/>
          <a:stretch/>
        </p:blipFill>
        <p:spPr>
          <a:xfrm>
            <a:off x="1422400" y="1219201"/>
            <a:ext cx="6366934" cy="5130800"/>
          </a:xfrm>
          <a:prstGeom prst="roundRect">
            <a:avLst/>
          </a:prstGeom>
        </p:spPr>
      </p:pic>
    </p:spTree>
    <p:extLst>
      <p:ext uri="{BB962C8B-B14F-4D97-AF65-F5344CB8AC3E}">
        <p14:creationId xmlns:p14="http://schemas.microsoft.com/office/powerpoint/2010/main" val="1587369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FD7D8C6E-9B3C-4BC2-A00C-E946E8D2CAD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Dual Frequency / Constellation</a:t>
            </a:r>
            <a:br>
              <a:rPr lang="en-US" altLang="en-US" dirty="0"/>
            </a:br>
            <a:r>
              <a:rPr lang="en-US" altLang="en-US" sz="2400" dirty="0" smtClean="0"/>
              <a:t>With Future </a:t>
            </a:r>
            <a:r>
              <a:rPr lang="en-US" altLang="en-US" sz="2400" dirty="0"/>
              <a:t>SBAS Systems</a:t>
            </a:r>
          </a:p>
        </p:txBody>
      </p:sp>
      <p:sp>
        <p:nvSpPr>
          <p:cNvPr id="75780" name="TextBox 4">
            <a:extLst>
              <a:ext uri="{FF2B5EF4-FFF2-40B4-BE49-F238E27FC236}">
                <a16:creationId xmlns:a16="http://schemas.microsoft.com/office/drawing/2014/main" id="{72A5D188-465E-4271-AA12-53440614C8C3}"/>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49</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295" t="2536" r="5247" b="2854"/>
          <a:stretch/>
        </p:blipFill>
        <p:spPr>
          <a:xfrm>
            <a:off x="1320800" y="1320800"/>
            <a:ext cx="6434667" cy="5046132"/>
          </a:xfrm>
          <a:prstGeom prst="round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5CDEDD2-1E60-4F11-B4E3-99D3DB5C3288" descr="98F05D12-14B9-4643-9C80-71304C6E92A4@stanford">
            <a:extLst>
              <a:ext uri="{FF2B5EF4-FFF2-40B4-BE49-F238E27FC236}">
                <a16:creationId xmlns:a16="http://schemas.microsoft.com/office/drawing/2014/main" id="{62FAC83C-F0FE-45DD-8544-E48137F9FB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07" t="2846" r="3737" b="3298"/>
          <a:stretch/>
        </p:blipFill>
        <p:spPr bwMode="auto">
          <a:xfrm>
            <a:off x="1132766" y="963774"/>
            <a:ext cx="6764292" cy="5235126"/>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
            <a:extLst>
              <a:ext uri="{FF2B5EF4-FFF2-40B4-BE49-F238E27FC236}">
                <a16:creationId xmlns:a16="http://schemas.microsoft.com/office/drawing/2014/main" id="{E3D9ACF8-0F1E-493B-848B-C575F7EEAA43}"/>
              </a:ext>
            </a:extLst>
          </p:cNvPr>
          <p:cNvSpPr>
            <a:spLocks noChangeArrowheads="1"/>
          </p:cNvSpPr>
          <p:nvPr/>
        </p:nvSpPr>
        <p:spPr bwMode="auto">
          <a:xfrm>
            <a:off x="1619250" y="6167438"/>
            <a:ext cx="6278563"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i="1" dirty="0">
                <a:solidFill>
                  <a:srgbClr val="000066"/>
                </a:solidFill>
              </a:rPr>
              <a:t>Combined SBAS/RAIM receiver supports en-route and terminal navigation globally with much higher availability in SBAS coverage</a:t>
            </a:r>
          </a:p>
        </p:txBody>
      </p:sp>
      <p:sp>
        <p:nvSpPr>
          <p:cNvPr id="11268" name="TextBox 4">
            <a:extLst>
              <a:ext uri="{FF2B5EF4-FFF2-40B4-BE49-F238E27FC236}">
                <a16:creationId xmlns:a16="http://schemas.microsoft.com/office/drawing/2014/main" id="{4DCF7F6B-DDB5-42CC-8B6E-A29366667CF8}"/>
              </a:ext>
            </a:extLst>
          </p:cNvPr>
          <p:cNvSpPr txBox="1">
            <a:spLocks noChangeArrowheads="1"/>
          </p:cNvSpPr>
          <p:nvPr/>
        </p:nvSpPr>
        <p:spPr bwMode="auto">
          <a:xfrm>
            <a:off x="8807450" y="6491288"/>
            <a:ext cx="3222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5</a:t>
            </a:r>
          </a:p>
        </p:txBody>
      </p:sp>
      <p:sp>
        <p:nvSpPr>
          <p:cNvPr id="3" name="Rounded Rectangle 2">
            <a:extLst>
              <a:ext uri="{FF2B5EF4-FFF2-40B4-BE49-F238E27FC236}">
                <a16:creationId xmlns:a16="http://schemas.microsoft.com/office/drawing/2014/main" id="{18052371-9829-45BD-B828-368D2B50E908}"/>
              </a:ext>
            </a:extLst>
          </p:cNvPr>
          <p:cNvSpPr/>
          <p:nvPr/>
        </p:nvSpPr>
        <p:spPr>
          <a:xfrm>
            <a:off x="1335088" y="114300"/>
            <a:ext cx="6811962"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3200" b="1" dirty="0">
                <a:solidFill>
                  <a:srgbClr val="800000"/>
                </a:solidFill>
                <a:latin typeface="+mj-lt"/>
                <a:ea typeface="+mj-ea"/>
                <a:cs typeface="+mj-cs"/>
              </a:rPr>
              <a:t>Combined SBAS/RAIM Receiver</a:t>
            </a:r>
            <a:br>
              <a:rPr lang="en-US" altLang="en-US" sz="3200" b="1" dirty="0">
                <a:solidFill>
                  <a:srgbClr val="800000"/>
                </a:solidFill>
                <a:latin typeface="+mj-lt"/>
                <a:ea typeface="+mj-ea"/>
                <a:cs typeface="+mj-cs"/>
              </a:rPr>
            </a:br>
            <a:r>
              <a:rPr lang="en-US" altLang="en-US" sz="3200" b="1" dirty="0">
                <a:solidFill>
                  <a:srgbClr val="800000"/>
                </a:solidFill>
                <a:latin typeface="+mj-lt"/>
                <a:ea typeface="+mj-ea"/>
                <a:cs typeface="+mj-cs"/>
              </a:rPr>
              <a:t>Nominal Horizontal Performance</a:t>
            </a:r>
            <a:endParaRPr lang="en-US" sz="3200" b="1" dirty="0">
              <a:solidFill>
                <a:srgbClr val="800000"/>
              </a:solidFill>
              <a:latin typeface="+mj-lt"/>
              <a:ea typeface="+mj-ea"/>
              <a:cs typeface="+mj-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08F21-7A1F-4B93-8F49-65D792B035FD}"/>
              </a:ext>
            </a:extLst>
          </p:cNvPr>
          <p:cNvSpPr/>
          <p:nvPr/>
        </p:nvSpPr>
        <p:spPr>
          <a:xfrm>
            <a:off x="177800" y="3670300"/>
            <a:ext cx="6858000" cy="469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803" name="Rectangle 2">
            <a:extLst>
              <a:ext uri="{FF2B5EF4-FFF2-40B4-BE49-F238E27FC236}">
                <a16:creationId xmlns:a16="http://schemas.microsoft.com/office/drawing/2014/main" id="{EF4C6E47-EEFD-441B-B65C-EDB23BC565D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Agenda</a:t>
            </a:r>
          </a:p>
        </p:txBody>
      </p:sp>
      <p:sp>
        <p:nvSpPr>
          <p:cNvPr id="76804" name="Rectangle 3">
            <a:extLst>
              <a:ext uri="{FF2B5EF4-FFF2-40B4-BE49-F238E27FC236}">
                <a16:creationId xmlns:a16="http://schemas.microsoft.com/office/drawing/2014/main" id="{0728DA8C-B51E-49F6-9381-98AEBDD41460}"/>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endParaRPr lang="en-US" altLang="en-US" sz="1600" dirty="0"/>
          </a:p>
          <a:p>
            <a:pPr eaLnBrk="1" hangingPunct="1"/>
            <a:r>
              <a:rPr lang="en-US" altLang="en-US" dirty="0"/>
              <a:t>Executive Summary</a:t>
            </a:r>
          </a:p>
          <a:p>
            <a:pPr eaLnBrk="1" hangingPunct="1"/>
            <a:r>
              <a:rPr lang="en-US" altLang="en-US" dirty="0"/>
              <a:t>Appendix A:  SBAS Benefits</a:t>
            </a:r>
          </a:p>
          <a:p>
            <a:pPr eaLnBrk="1" hangingPunct="1"/>
            <a:r>
              <a:rPr lang="en-US" altLang="en-US" dirty="0"/>
              <a:t>Appendix B:  SBAS Systems Status</a:t>
            </a:r>
          </a:p>
          <a:p>
            <a:pPr eaLnBrk="1" hangingPunct="1"/>
            <a:r>
              <a:rPr lang="en-US" altLang="en-US" dirty="0"/>
              <a:t>Appendix C:  SBAS System Evolution</a:t>
            </a:r>
          </a:p>
          <a:p>
            <a:pPr eaLnBrk="1" hangingPunct="1"/>
            <a:r>
              <a:rPr lang="en-US" altLang="en-US" dirty="0"/>
              <a:t>Appendix D:  Interoperability Working Group</a:t>
            </a:r>
          </a:p>
          <a:p>
            <a:pPr eaLnBrk="1" hangingPunct="1"/>
            <a:endParaRPr lang="en-US" altLang="en-US" dirty="0"/>
          </a:p>
          <a:p>
            <a:pPr eaLnBrk="1" hangingPunct="1"/>
            <a:endParaRPr lang="en-US" altLang="en-US" dirty="0"/>
          </a:p>
        </p:txBody>
      </p:sp>
      <p:sp>
        <p:nvSpPr>
          <p:cNvPr id="76805" name="TextBox 1">
            <a:extLst>
              <a:ext uri="{FF2B5EF4-FFF2-40B4-BE49-F238E27FC236}">
                <a16:creationId xmlns:a16="http://schemas.microsoft.com/office/drawing/2014/main" id="{C4B176FA-D9E7-419B-8180-C1E0DE6770FA}"/>
              </a:ext>
            </a:extLst>
          </p:cNvPr>
          <p:cNvSpPr txBox="1">
            <a:spLocks noChangeArrowheads="1"/>
          </p:cNvSpPr>
          <p:nvPr/>
        </p:nvSpPr>
        <p:spPr bwMode="auto">
          <a:xfrm>
            <a:off x="8680450" y="6491288"/>
            <a:ext cx="447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600" b="1" dirty="0">
                <a:solidFill>
                  <a:schemeClr val="bg1"/>
                </a:solidFill>
              </a:rPr>
              <a:t>50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CB06AE20-7863-4B61-9C34-C19D1F9DE593}"/>
              </a:ext>
            </a:extLst>
          </p:cNvPr>
          <p:cNvSpPr>
            <a:spLocks noGrp="1" noChangeArrowheads="1"/>
          </p:cNvSpPr>
          <p:nvPr>
            <p:ph type="title" idx="4294967295"/>
          </p:nvPr>
        </p:nvSpPr>
        <p:spPr bwMode="auto">
          <a:xfrm>
            <a:off x="475014" y="476250"/>
            <a:ext cx="8602312" cy="941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 SBAS Interoperability </a:t>
            </a:r>
            <a:br>
              <a:rPr lang="en-US" altLang="en-US" dirty="0"/>
            </a:br>
            <a:r>
              <a:rPr lang="en-US" altLang="en-US" dirty="0"/>
              <a:t>Working Group </a:t>
            </a:r>
            <a:r>
              <a:rPr lang="en-US" altLang="en-US" sz="2800" dirty="0"/>
              <a:t>(IWG)</a:t>
            </a:r>
          </a:p>
        </p:txBody>
      </p:sp>
      <p:sp>
        <p:nvSpPr>
          <p:cNvPr id="78851" name="Content Placeholder 2">
            <a:extLst>
              <a:ext uri="{FF2B5EF4-FFF2-40B4-BE49-F238E27FC236}">
                <a16:creationId xmlns:a16="http://schemas.microsoft.com/office/drawing/2014/main" id="{1CEB606F-06D9-49F8-AF19-72BBD962B0B6}"/>
              </a:ext>
            </a:extLst>
          </p:cNvPr>
          <p:cNvSpPr>
            <a:spLocks noGrp="1" noChangeArrowheads="1"/>
          </p:cNvSpPr>
          <p:nvPr>
            <p:ph idx="4294967295"/>
          </p:nvPr>
        </p:nvSpPr>
        <p:spPr bwMode="auto">
          <a:xfrm>
            <a:off x="355600" y="2101850"/>
            <a:ext cx="8493125" cy="3384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200" dirty="0"/>
              <a:t>SBAS IWG objectives established to support technical interoperability and cooperation  </a:t>
            </a:r>
          </a:p>
          <a:p>
            <a:pPr lvl="1" eaLnBrk="1" hangingPunct="1">
              <a:spcBef>
                <a:spcPts val="600"/>
              </a:spcBef>
            </a:pPr>
            <a:r>
              <a:rPr lang="en-GB" altLang="en-US" sz="1800" dirty="0"/>
              <a:t>Objective 1: Harmonize SBAS modernization plans</a:t>
            </a:r>
          </a:p>
          <a:p>
            <a:pPr lvl="1" eaLnBrk="1" hangingPunct="1">
              <a:spcBef>
                <a:spcPts val="600"/>
              </a:spcBef>
            </a:pPr>
            <a:r>
              <a:rPr lang="en-GB" altLang="en-US" sz="1800" dirty="0"/>
              <a:t>Objective 2: Forum for discussion on SBAS requirements</a:t>
            </a:r>
          </a:p>
          <a:p>
            <a:pPr lvl="1" eaLnBrk="1" hangingPunct="1">
              <a:spcBef>
                <a:spcPts val="600"/>
              </a:spcBef>
            </a:pPr>
            <a:r>
              <a:rPr lang="en-GB" altLang="en-US" sz="1800" dirty="0"/>
              <a:t>Objective 3: Harmonize technical improvements based upon operational and user feedback</a:t>
            </a:r>
          </a:p>
          <a:p>
            <a:pPr lvl="1" eaLnBrk="1" hangingPunct="1">
              <a:spcBef>
                <a:spcPts val="600"/>
              </a:spcBef>
            </a:pPr>
            <a:r>
              <a:rPr lang="en-GB" altLang="en-US" sz="1800" dirty="0"/>
              <a:t>Objective 4: Research and Development (R&amp;D) cooperation on key SBAS technologies </a:t>
            </a:r>
          </a:p>
          <a:p>
            <a:pPr lvl="1" eaLnBrk="1" hangingPunct="1">
              <a:spcBef>
                <a:spcPts val="600"/>
              </a:spcBef>
            </a:pPr>
            <a:r>
              <a:rPr lang="en-GB" altLang="en-US" sz="1800" dirty="0"/>
              <a:t>Objective 5: Support joint SBAS promotion</a:t>
            </a:r>
            <a:endParaRPr lang="en-US" altLang="en-US" dirty="0"/>
          </a:p>
        </p:txBody>
      </p:sp>
      <p:sp>
        <p:nvSpPr>
          <p:cNvPr id="78852" name="TextBox 3">
            <a:extLst>
              <a:ext uri="{FF2B5EF4-FFF2-40B4-BE49-F238E27FC236}">
                <a16:creationId xmlns:a16="http://schemas.microsoft.com/office/drawing/2014/main" id="{D68726A5-3F6B-40ED-9FBA-FAAED75111A7}"/>
              </a:ext>
            </a:extLst>
          </p:cNvPr>
          <p:cNvSpPr txBox="1">
            <a:spLocks noChangeArrowheads="1"/>
          </p:cNvSpPr>
          <p:nvPr/>
        </p:nvSpPr>
        <p:spPr bwMode="auto">
          <a:xfrm>
            <a:off x="8648700" y="649128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51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1954366-F6DA-46B8-9794-2936560CCF6B}"/>
              </a:ext>
            </a:extLst>
          </p:cNvPr>
          <p:cNvSpPr>
            <a:spLocks noGrp="1" noChangeArrowheads="1"/>
          </p:cNvSpPr>
          <p:nvPr>
            <p:ph type="title" idx="4294967295"/>
          </p:nvPr>
        </p:nvSpPr>
        <p:spPr bwMode="auto">
          <a:xfrm>
            <a:off x="1" y="344488"/>
            <a:ext cx="91440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SBAS Approach Benefits </a:t>
            </a:r>
            <a:br>
              <a:rPr lang="en-US" altLang="en-US" dirty="0"/>
            </a:br>
            <a:r>
              <a:rPr lang="en-US" altLang="en-US" dirty="0"/>
              <a:t>- Airlines</a:t>
            </a:r>
          </a:p>
        </p:txBody>
      </p:sp>
      <p:sp>
        <p:nvSpPr>
          <p:cNvPr id="13315" name="Content Placeholder 2">
            <a:extLst>
              <a:ext uri="{FF2B5EF4-FFF2-40B4-BE49-F238E27FC236}">
                <a16:creationId xmlns:a16="http://schemas.microsoft.com/office/drawing/2014/main" id="{78424B04-991E-4CCF-B36F-BEF601A9F3F8}"/>
              </a:ext>
            </a:extLst>
          </p:cNvPr>
          <p:cNvSpPr>
            <a:spLocks noGrp="1" noChangeArrowheads="1"/>
          </p:cNvSpPr>
          <p:nvPr>
            <p:ph idx="4294967295"/>
          </p:nvPr>
        </p:nvSpPr>
        <p:spPr bwMode="auto">
          <a:xfrm>
            <a:off x="377827" y="1757363"/>
            <a:ext cx="8491538" cy="4881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pPr>
            <a:r>
              <a:rPr lang="en-US" altLang="en-US" sz="2200" dirty="0">
                <a:solidFill>
                  <a:srgbClr val="002060"/>
                </a:solidFill>
              </a:rPr>
              <a:t>Enables RNP approach operations to Category I minima</a:t>
            </a:r>
          </a:p>
          <a:p>
            <a:pPr lvl="1" eaLnBrk="1" hangingPunct="1">
              <a:spcBef>
                <a:spcPts val="600"/>
              </a:spcBef>
            </a:pPr>
            <a:r>
              <a:rPr lang="en-US" altLang="en-US" sz="1800" dirty="0">
                <a:solidFill>
                  <a:srgbClr val="002060"/>
                </a:solidFill>
              </a:rPr>
              <a:t>Requires appropriately equipped runway</a:t>
            </a:r>
          </a:p>
          <a:p>
            <a:pPr lvl="1" eaLnBrk="1" hangingPunct="1">
              <a:spcBef>
                <a:spcPts val="600"/>
              </a:spcBef>
            </a:pPr>
            <a:r>
              <a:rPr lang="en-US" altLang="en-US" sz="1800" dirty="0">
                <a:solidFill>
                  <a:srgbClr val="002060"/>
                </a:solidFill>
              </a:rPr>
              <a:t>Depends on SBAS Receiver Equipment Type and integration</a:t>
            </a:r>
          </a:p>
          <a:p>
            <a:pPr eaLnBrk="1" hangingPunct="1">
              <a:spcBef>
                <a:spcPts val="1200"/>
              </a:spcBef>
            </a:pPr>
            <a:r>
              <a:rPr lang="en-US" altLang="en-US" sz="2200" dirty="0"/>
              <a:t>Potential to reduced operational costs</a:t>
            </a:r>
          </a:p>
          <a:p>
            <a:pPr lvl="1" eaLnBrk="1" hangingPunct="1">
              <a:spcBef>
                <a:spcPts val="600"/>
              </a:spcBef>
            </a:pPr>
            <a:r>
              <a:rPr lang="en-US" altLang="en-US" sz="1800" dirty="0"/>
              <a:t>Increased options for alternate runways</a:t>
            </a:r>
          </a:p>
          <a:p>
            <a:pPr lvl="1" eaLnBrk="1" hangingPunct="1">
              <a:spcBef>
                <a:spcPts val="600"/>
              </a:spcBef>
            </a:pPr>
            <a:r>
              <a:rPr lang="en-US" altLang="en-US" sz="1800" dirty="0"/>
              <a:t>Provides for best PBN capability</a:t>
            </a:r>
          </a:p>
          <a:p>
            <a:pPr lvl="1" eaLnBrk="1" hangingPunct="1">
              <a:spcBef>
                <a:spcPts val="600"/>
              </a:spcBef>
            </a:pPr>
            <a:r>
              <a:rPr lang="en-US" altLang="en-US" sz="1800" dirty="0"/>
              <a:t>Backup capability when ILS is unavailable</a:t>
            </a:r>
          </a:p>
          <a:p>
            <a:pPr lvl="1" eaLnBrk="1" hangingPunct="1">
              <a:spcBef>
                <a:spcPts val="600"/>
              </a:spcBef>
            </a:pPr>
            <a:r>
              <a:rPr lang="en-US" altLang="en-US" sz="1800" dirty="0"/>
              <a:t>Lower fuel load requirements and increase dispatch reliability</a:t>
            </a:r>
          </a:p>
          <a:p>
            <a:pPr eaLnBrk="1" hangingPunct="1">
              <a:spcBef>
                <a:spcPts val="1200"/>
              </a:spcBef>
            </a:pPr>
            <a:r>
              <a:rPr lang="en-US" altLang="en-US" sz="2200" dirty="0"/>
              <a:t>Enabler for RNP Authorization Required (AR) operations</a:t>
            </a:r>
          </a:p>
          <a:p>
            <a:pPr eaLnBrk="1" hangingPunct="1">
              <a:spcBef>
                <a:spcPts val="1200"/>
              </a:spcBef>
            </a:pPr>
            <a:r>
              <a:rPr lang="en-US" altLang="en-US" sz="2200" dirty="0"/>
              <a:t>SBAS guidance not impacted by barometric pressure, temperature fluctuations or incorrect barometric setting</a:t>
            </a:r>
          </a:p>
          <a:p>
            <a:pPr eaLnBrk="1" hangingPunct="1">
              <a:spcBef>
                <a:spcPts val="1200"/>
              </a:spcBef>
            </a:pPr>
            <a:endParaRPr lang="en-US" altLang="en-US" sz="2200" dirty="0"/>
          </a:p>
          <a:p>
            <a:pPr eaLnBrk="1" hangingPunct="1"/>
            <a:endParaRPr lang="en-US" altLang="en-US" dirty="0"/>
          </a:p>
          <a:p>
            <a:pPr eaLnBrk="1" hangingPunct="1"/>
            <a:endParaRPr lang="en-US" altLang="en-US" dirty="0"/>
          </a:p>
        </p:txBody>
      </p:sp>
      <p:sp>
        <p:nvSpPr>
          <p:cNvPr id="13316" name="TextBox 3">
            <a:extLst>
              <a:ext uri="{FF2B5EF4-FFF2-40B4-BE49-F238E27FC236}">
                <a16:creationId xmlns:a16="http://schemas.microsoft.com/office/drawing/2014/main" id="{04364773-AA02-4BE4-BD09-6DDDA20CF1EB}"/>
              </a:ext>
            </a:extLst>
          </p:cNvPr>
          <p:cNvSpPr txBox="1">
            <a:spLocks noChangeArrowheads="1"/>
          </p:cNvSpPr>
          <p:nvPr/>
        </p:nvSpPr>
        <p:spPr bwMode="auto">
          <a:xfrm>
            <a:off x="8669338" y="6469063"/>
            <a:ext cx="419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5ACA1230-04E7-4291-9B2B-42C0E9C4857D" descr="499AC9CB-B33C-473C-92A4-74106598396B@stanford">
            <a:extLst>
              <a:ext uri="{FF2B5EF4-FFF2-40B4-BE49-F238E27FC236}">
                <a16:creationId xmlns:a16="http://schemas.microsoft.com/office/drawing/2014/main" id="{D66C0D77-C5B6-4F56-BC67-D811231E6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750" y="781335"/>
            <a:ext cx="7310646" cy="548298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
            <a:extLst>
              <a:ext uri="{FF2B5EF4-FFF2-40B4-BE49-F238E27FC236}">
                <a16:creationId xmlns:a16="http://schemas.microsoft.com/office/drawing/2014/main" id="{EDF282EC-317B-4856-AFB3-7DE8988C44B2}"/>
              </a:ext>
            </a:extLst>
          </p:cNvPr>
          <p:cNvSpPr>
            <a:spLocks noChangeArrowheads="1"/>
          </p:cNvSpPr>
          <p:nvPr/>
        </p:nvSpPr>
        <p:spPr bwMode="auto">
          <a:xfrm>
            <a:off x="2159000" y="6108700"/>
            <a:ext cx="4889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600" i="1" dirty="0">
                <a:solidFill>
                  <a:srgbClr val="000066"/>
                </a:solidFill>
              </a:rPr>
              <a:t>Typical Approach (APV / LPV) Service Availability</a:t>
            </a:r>
            <a:endParaRPr lang="en-US" altLang="en-US" sz="1600" b="1" i="1" dirty="0">
              <a:solidFill>
                <a:srgbClr val="FF0000"/>
              </a:solidFill>
            </a:endParaRPr>
          </a:p>
        </p:txBody>
      </p:sp>
      <p:sp>
        <p:nvSpPr>
          <p:cNvPr id="14340" name="TextBox 5">
            <a:extLst>
              <a:ext uri="{FF2B5EF4-FFF2-40B4-BE49-F238E27FC236}">
                <a16:creationId xmlns:a16="http://schemas.microsoft.com/office/drawing/2014/main" id="{5A66802D-E5BF-443E-BF24-1D3BC6170427}"/>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600" b="1" dirty="0">
                <a:solidFill>
                  <a:schemeClr val="bg1"/>
                </a:solidFill>
              </a:rPr>
              <a:t>7</a:t>
            </a:r>
          </a:p>
        </p:txBody>
      </p:sp>
      <p:sp>
        <p:nvSpPr>
          <p:cNvPr id="6" name="Rounded Rectangle 5">
            <a:extLst>
              <a:ext uri="{FF2B5EF4-FFF2-40B4-BE49-F238E27FC236}">
                <a16:creationId xmlns:a16="http://schemas.microsoft.com/office/drawing/2014/main" id="{697FC4BA-753B-4AB2-BD18-177D45A0B0C4}"/>
              </a:ext>
            </a:extLst>
          </p:cNvPr>
          <p:cNvSpPr/>
          <p:nvPr/>
        </p:nvSpPr>
        <p:spPr>
          <a:xfrm>
            <a:off x="1498600" y="92075"/>
            <a:ext cx="7154863"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3200" b="1" dirty="0">
                <a:solidFill>
                  <a:srgbClr val="800000"/>
                </a:solidFill>
                <a:latin typeface="+mj-lt"/>
                <a:ea typeface="+mj-ea"/>
                <a:cs typeface="+mj-cs"/>
              </a:rPr>
              <a:t>Current Approach Availability with </a:t>
            </a:r>
            <a:r>
              <a:rPr lang="en-US" altLang="en-US" sz="3200" b="1" dirty="0">
                <a:solidFill>
                  <a:srgbClr val="800000"/>
                </a:solidFill>
              </a:rPr>
              <a:t>LPV-Capable SBAS Receivers </a:t>
            </a:r>
            <a:endParaRPr lang="en-US" sz="3200" b="1" dirty="0">
              <a:solidFill>
                <a:srgbClr val="800000"/>
              </a:solidFill>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21A27EC-B385-435F-A085-2A2127605A4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Future Approach Capability with</a:t>
            </a:r>
            <a:br>
              <a:rPr lang="en-US" altLang="en-US" dirty="0"/>
            </a:br>
            <a:r>
              <a:rPr lang="en-US" altLang="en-US" sz="2400" dirty="0"/>
              <a:t>SBAS evolutions Next 2-4 Years</a:t>
            </a:r>
            <a:endParaRPr lang="en-US" altLang="en-US" dirty="0"/>
          </a:p>
        </p:txBody>
      </p:sp>
      <p:sp>
        <p:nvSpPr>
          <p:cNvPr id="16388" name="Rectangle 1">
            <a:extLst>
              <a:ext uri="{FF2B5EF4-FFF2-40B4-BE49-F238E27FC236}">
                <a16:creationId xmlns:a16="http://schemas.microsoft.com/office/drawing/2014/main" id="{BF8F45BA-31F0-4B1F-AC98-DAF00AA94D04}"/>
              </a:ext>
            </a:extLst>
          </p:cNvPr>
          <p:cNvSpPr>
            <a:spLocks noChangeArrowheads="1"/>
          </p:cNvSpPr>
          <p:nvPr/>
        </p:nvSpPr>
        <p:spPr bwMode="auto">
          <a:xfrm>
            <a:off x="2482850" y="6232525"/>
            <a:ext cx="417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400" i="1" dirty="0">
                <a:solidFill>
                  <a:srgbClr val="000066"/>
                </a:solidFill>
              </a:rPr>
              <a:t>Estimated APV / LPV Service Availability</a:t>
            </a:r>
          </a:p>
        </p:txBody>
      </p:sp>
      <p:sp>
        <p:nvSpPr>
          <p:cNvPr id="16389" name="TextBox 4">
            <a:extLst>
              <a:ext uri="{FF2B5EF4-FFF2-40B4-BE49-F238E27FC236}">
                <a16:creationId xmlns:a16="http://schemas.microsoft.com/office/drawing/2014/main" id="{FF11735A-9684-4581-AC35-112FB8DE1079}"/>
              </a:ext>
            </a:extLst>
          </p:cNvPr>
          <p:cNvSpPr txBox="1">
            <a:spLocks noChangeArrowheads="1"/>
          </p:cNvSpPr>
          <p:nvPr/>
        </p:nvSpPr>
        <p:spPr bwMode="auto">
          <a:xfrm>
            <a:off x="8653463" y="6491288"/>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b="1" dirty="0">
                <a:solidFill>
                  <a:schemeClr val="bg1"/>
                </a:solidFill>
              </a:rPr>
              <a:t>8</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248" t="1901" r="5485" b="1901"/>
          <a:stretch/>
        </p:blipFill>
        <p:spPr>
          <a:xfrm>
            <a:off x="1388533" y="1123558"/>
            <a:ext cx="6322979" cy="5108967"/>
          </a:xfrm>
          <a:prstGeom prst="round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garmin-gtn-750">
            <a:extLst>
              <a:ext uri="{FF2B5EF4-FFF2-40B4-BE49-F238E27FC236}">
                <a16:creationId xmlns:a16="http://schemas.microsoft.com/office/drawing/2014/main" id="{F7B43718-3593-429A-A302-2B0DD6A66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4921250"/>
            <a:ext cx="139065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3D5187CF-BE1C-4838-9DB7-10D73DB6B67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SBAS Equipment Classes</a:t>
            </a:r>
          </a:p>
        </p:txBody>
      </p:sp>
      <p:sp>
        <p:nvSpPr>
          <p:cNvPr id="17412" name="TextBox 5">
            <a:extLst>
              <a:ext uri="{FF2B5EF4-FFF2-40B4-BE49-F238E27FC236}">
                <a16:creationId xmlns:a16="http://schemas.microsoft.com/office/drawing/2014/main" id="{C661442C-ED8D-4B10-A3F2-DFC18657536A}"/>
              </a:ext>
            </a:extLst>
          </p:cNvPr>
          <p:cNvSpPr txBox="1">
            <a:spLocks noChangeArrowheads="1"/>
          </p:cNvSpPr>
          <p:nvPr/>
        </p:nvSpPr>
        <p:spPr bwMode="auto">
          <a:xfrm>
            <a:off x="8594994" y="6519863"/>
            <a:ext cx="49866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600" b="1" dirty="0">
                <a:solidFill>
                  <a:schemeClr val="bg1"/>
                </a:solidFill>
              </a:rPr>
              <a:t>9</a:t>
            </a:r>
          </a:p>
        </p:txBody>
      </p:sp>
      <p:pic>
        <p:nvPicPr>
          <p:cNvPr id="17413" name="Picture 6">
            <a:extLst>
              <a:ext uri="{FF2B5EF4-FFF2-40B4-BE49-F238E27FC236}">
                <a16:creationId xmlns:a16="http://schemas.microsoft.com/office/drawing/2014/main" id="{6EF70FB9-BD25-485E-BF49-B95B590C7E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4968875"/>
            <a:ext cx="110966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6DDFF9C3-4A3C-42AA-B79D-63E89266BF65}"/>
              </a:ext>
            </a:extLst>
          </p:cNvPr>
          <p:cNvGrpSpPr/>
          <p:nvPr/>
        </p:nvGrpSpPr>
        <p:grpSpPr>
          <a:xfrm>
            <a:off x="957263" y="836429"/>
            <a:ext cx="5610225" cy="2703696"/>
            <a:chOff x="957263" y="836429"/>
            <a:chExt cx="5610225" cy="2703696"/>
          </a:xfrm>
        </p:grpSpPr>
        <p:sp>
          <p:nvSpPr>
            <p:cNvPr id="2" name="TextBox 1"/>
            <p:cNvSpPr txBox="1"/>
            <p:nvPr/>
          </p:nvSpPr>
          <p:spPr>
            <a:xfrm>
              <a:off x="3355848" y="836429"/>
              <a:ext cx="1216152" cy="307777"/>
            </a:xfrm>
            <a:prstGeom prst="rect">
              <a:avLst/>
            </a:prstGeom>
            <a:solidFill>
              <a:srgbClr val="003399"/>
            </a:solidFill>
          </p:spPr>
          <p:txBody>
            <a:bodyPr wrap="square" rtlCol="0">
              <a:spAutoFit/>
            </a:bodyPr>
            <a:lstStyle/>
            <a:p>
              <a:pPr algn="ctr"/>
              <a:r>
                <a:rPr lang="en-US" sz="1400" dirty="0">
                  <a:solidFill>
                    <a:schemeClr val="bg1"/>
                  </a:solidFill>
                </a:rPr>
                <a:t>Terminal</a:t>
              </a:r>
              <a:endParaRPr lang="en-US" sz="1400" i="1" dirty="0">
                <a:solidFill>
                  <a:schemeClr val="bg1"/>
                </a:solidFill>
              </a:endParaRPr>
            </a:p>
          </p:txBody>
        </p:sp>
        <p:pic>
          <p:nvPicPr>
            <p:cNvPr id="17414" name="Picture 7">
              <a:extLst>
                <a:ext uri="{FF2B5EF4-FFF2-40B4-BE49-F238E27FC236}">
                  <a16:creationId xmlns:a16="http://schemas.microsoft.com/office/drawing/2014/main" id="{1E8FBA6C-9DC3-4824-AE5C-4210A9ABCD7D}"/>
                </a:ext>
              </a:extLst>
            </p:cNvPr>
            <p:cNvPicPr>
              <a:picLocks noChangeAspect="1"/>
            </p:cNvPicPr>
            <p:nvPr/>
          </p:nvPicPr>
          <p:blipFill>
            <a:blip r:embed="rId5">
              <a:extLst>
                <a:ext uri="{28A0092B-C50C-407E-A947-70E740481C1C}">
                  <a14:useLocalDpi xmlns:a14="http://schemas.microsoft.com/office/drawing/2010/main" val="0"/>
                </a:ext>
              </a:extLst>
            </a:blip>
            <a:srcRect l="29437"/>
            <a:stretch>
              <a:fillRect/>
            </a:stretch>
          </p:blipFill>
          <p:spPr bwMode="auto">
            <a:xfrm>
              <a:off x="957263" y="1125538"/>
              <a:ext cx="5610225"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a:extLst>
              <a:ext uri="{FF2B5EF4-FFF2-40B4-BE49-F238E27FC236}">
                <a16:creationId xmlns:a16="http://schemas.microsoft.com/office/drawing/2014/main" id="{6170F300-52EC-41E5-87B5-B7A43CC5A0FB}"/>
              </a:ext>
            </a:extLst>
          </p:cNvPr>
          <p:cNvSpPr/>
          <p:nvPr/>
        </p:nvSpPr>
        <p:spPr>
          <a:xfrm>
            <a:off x="1001713" y="3608388"/>
            <a:ext cx="3894137" cy="4159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t>Class 1 – Oceanic to Approach (LNAV)</a:t>
            </a:r>
          </a:p>
        </p:txBody>
      </p:sp>
      <p:sp>
        <p:nvSpPr>
          <p:cNvPr id="11" name="Rectangle 10">
            <a:extLst>
              <a:ext uri="{FF2B5EF4-FFF2-40B4-BE49-F238E27FC236}">
                <a16:creationId xmlns:a16="http://schemas.microsoft.com/office/drawing/2014/main" id="{23040A8F-3D8D-471D-A6E2-A79B3F31DB15}"/>
              </a:ext>
            </a:extLst>
          </p:cNvPr>
          <p:cNvSpPr/>
          <p:nvPr/>
        </p:nvSpPr>
        <p:spPr>
          <a:xfrm>
            <a:off x="1001713" y="4113213"/>
            <a:ext cx="4586287" cy="379412"/>
          </a:xfrm>
          <a:prstGeom prst="rect">
            <a:avLst/>
          </a:prstGeom>
          <a:gradFill>
            <a:gsLst>
              <a:gs pos="73000">
                <a:schemeClr val="accent1">
                  <a:lumMod val="75000"/>
                </a:schemeClr>
              </a:gs>
              <a:gs pos="0">
                <a:srgbClr val="FF0000"/>
              </a:gs>
              <a:gs pos="100000">
                <a:schemeClr val="accent1">
                  <a:lumMod val="75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t>Class 2 – Oceanic to Approach (LNAV/VNAV)</a:t>
            </a:r>
          </a:p>
        </p:txBody>
      </p:sp>
      <p:sp>
        <p:nvSpPr>
          <p:cNvPr id="12" name="Rectangle 11">
            <a:extLst>
              <a:ext uri="{FF2B5EF4-FFF2-40B4-BE49-F238E27FC236}">
                <a16:creationId xmlns:a16="http://schemas.microsoft.com/office/drawing/2014/main" id="{F066B5BE-5F06-4B8A-B0C3-95AE18D0DBF3}"/>
              </a:ext>
            </a:extLst>
          </p:cNvPr>
          <p:cNvSpPr/>
          <p:nvPr/>
        </p:nvSpPr>
        <p:spPr>
          <a:xfrm>
            <a:off x="1001713" y="4572000"/>
            <a:ext cx="5565775" cy="407988"/>
          </a:xfrm>
          <a:prstGeom prst="rect">
            <a:avLst/>
          </a:prstGeom>
          <a:gradFill>
            <a:gsLst>
              <a:gs pos="60000">
                <a:schemeClr val="accent1">
                  <a:lumMod val="75000"/>
                </a:schemeClr>
              </a:gs>
              <a:gs pos="0">
                <a:srgbClr val="FF0000"/>
              </a:gs>
              <a:gs pos="79000">
                <a:schemeClr val="accent6">
                  <a:lumMod val="100000"/>
                </a:schemeClr>
              </a:gs>
              <a:gs pos="74000">
                <a:srgbClr val="3C7A85"/>
              </a:gs>
              <a:gs pos="59000">
                <a:schemeClr val="accent1">
                  <a:lumMod val="75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t>Class 3 - Oceanic to Approach (LNAV/VNAV, LP, LPV)</a:t>
            </a:r>
          </a:p>
        </p:txBody>
      </p:sp>
      <p:sp>
        <p:nvSpPr>
          <p:cNvPr id="13" name="Rectangle 12">
            <a:extLst>
              <a:ext uri="{FF2B5EF4-FFF2-40B4-BE49-F238E27FC236}">
                <a16:creationId xmlns:a16="http://schemas.microsoft.com/office/drawing/2014/main" id="{3EE01E6D-12ED-485D-9AFB-C468BBF9D720}"/>
              </a:ext>
            </a:extLst>
          </p:cNvPr>
          <p:cNvSpPr/>
          <p:nvPr/>
        </p:nvSpPr>
        <p:spPr>
          <a:xfrm>
            <a:off x="4786313" y="5065713"/>
            <a:ext cx="1987550" cy="8207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600" b="1" dirty="0"/>
              <a:t>Class Delta 4</a:t>
            </a:r>
          </a:p>
          <a:p>
            <a:pPr algn="ctr">
              <a:defRPr/>
            </a:pPr>
            <a:r>
              <a:rPr lang="en-US" sz="1600" b="1" dirty="0"/>
              <a:t>(Approach Sensor)</a:t>
            </a:r>
          </a:p>
          <a:p>
            <a:pPr algn="ctr">
              <a:defRPr/>
            </a:pPr>
            <a:r>
              <a:rPr lang="en-US" sz="1600" b="1" dirty="0"/>
              <a:t>TSO-146</a:t>
            </a:r>
          </a:p>
        </p:txBody>
      </p:sp>
      <p:pic>
        <p:nvPicPr>
          <p:cNvPr id="15" name="Picture 14">
            <a:extLst>
              <a:ext uri="{FF2B5EF4-FFF2-40B4-BE49-F238E27FC236}">
                <a16:creationId xmlns:a16="http://schemas.microsoft.com/office/drawing/2014/main" id="{7F71FB0E-D664-47DF-B069-FABE5C2752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967" t="3789" r="36686" b="3448"/>
          <a:stretch/>
        </p:blipFill>
        <p:spPr>
          <a:xfrm>
            <a:off x="8098804" y="3456151"/>
            <a:ext cx="713621" cy="1277006"/>
          </a:xfrm>
          <a:prstGeom prst="snip2DiagRect">
            <a:avLst>
              <a:gd name="adj1" fmla="val 0"/>
              <a:gd name="adj2" fmla="val 46970"/>
            </a:avLst>
          </a:prstGeom>
        </p:spPr>
      </p:pic>
      <p:sp>
        <p:nvSpPr>
          <p:cNvPr id="16" name="Rectangle 15">
            <a:extLst>
              <a:ext uri="{FF2B5EF4-FFF2-40B4-BE49-F238E27FC236}">
                <a16:creationId xmlns:a16="http://schemas.microsoft.com/office/drawing/2014/main" id="{5E6439DA-0EF2-4B2B-8B30-0E4BFBDD9171}"/>
              </a:ext>
            </a:extLst>
          </p:cNvPr>
          <p:cNvSpPr/>
          <p:nvPr/>
        </p:nvSpPr>
        <p:spPr>
          <a:xfrm>
            <a:off x="1682750" y="5270500"/>
            <a:ext cx="2012950" cy="984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600" b="1" dirty="0">
                <a:solidFill>
                  <a:schemeClr val="tx1"/>
                </a:solidFill>
              </a:rPr>
              <a:t>Class Gamma-1/2/3</a:t>
            </a:r>
          </a:p>
          <a:p>
            <a:pPr algn="ctr">
              <a:defRPr/>
            </a:pPr>
            <a:r>
              <a:rPr lang="en-US" sz="1600" b="1" dirty="0">
                <a:solidFill>
                  <a:schemeClr val="tx1"/>
                </a:solidFill>
              </a:rPr>
              <a:t>(Sensor + Display)</a:t>
            </a:r>
          </a:p>
          <a:p>
            <a:pPr algn="ctr">
              <a:defRPr/>
            </a:pPr>
            <a:r>
              <a:rPr lang="en-US" sz="1600" b="1" dirty="0">
                <a:solidFill>
                  <a:schemeClr val="tx1"/>
                </a:solidFill>
              </a:rPr>
              <a:t>TSO-146</a:t>
            </a:r>
          </a:p>
        </p:txBody>
      </p:sp>
      <p:sp>
        <p:nvSpPr>
          <p:cNvPr id="17" name="Rectangle 16">
            <a:extLst>
              <a:ext uri="{FF2B5EF4-FFF2-40B4-BE49-F238E27FC236}">
                <a16:creationId xmlns:a16="http://schemas.microsoft.com/office/drawing/2014/main" id="{9A0E295C-4403-4677-ADC4-68413238C9CB}"/>
              </a:ext>
            </a:extLst>
          </p:cNvPr>
          <p:cNvSpPr/>
          <p:nvPr/>
        </p:nvSpPr>
        <p:spPr>
          <a:xfrm>
            <a:off x="6848475" y="2489200"/>
            <a:ext cx="1812925" cy="8778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600" b="1" dirty="0">
                <a:solidFill>
                  <a:schemeClr val="tx1"/>
                </a:solidFill>
              </a:rPr>
              <a:t>Class Beta-1/2/3</a:t>
            </a:r>
          </a:p>
          <a:p>
            <a:pPr algn="ctr">
              <a:defRPr/>
            </a:pPr>
            <a:r>
              <a:rPr lang="en-US" sz="1600" b="1" dirty="0">
                <a:solidFill>
                  <a:schemeClr val="tx1"/>
                </a:solidFill>
              </a:rPr>
              <a:t>(Sensor)</a:t>
            </a:r>
          </a:p>
          <a:p>
            <a:pPr algn="ctr">
              <a:defRPr/>
            </a:pPr>
            <a:r>
              <a:rPr lang="en-US" sz="1600" b="1" dirty="0">
                <a:solidFill>
                  <a:schemeClr val="tx1"/>
                </a:solidFill>
              </a:rPr>
              <a:t>TSO-145</a:t>
            </a:r>
          </a:p>
        </p:txBody>
      </p:sp>
      <p:pic>
        <p:nvPicPr>
          <p:cNvPr id="18" name="Picture 17">
            <a:extLst>
              <a:ext uri="{FF2B5EF4-FFF2-40B4-BE49-F238E27FC236}">
                <a16:creationId xmlns:a16="http://schemas.microsoft.com/office/drawing/2014/main" id="{FF0CC1AD-675E-4704-A5ED-E5D69B2D33ED}"/>
              </a:ext>
            </a:extLst>
          </p:cNvPr>
          <p:cNvPicPr>
            <a:picLocks noChangeAspect="1"/>
          </p:cNvPicPr>
          <p:nvPr/>
        </p:nvPicPr>
        <p:blipFill rotWithShape="1">
          <a:blip r:embed="rId7"/>
          <a:srcRect l="3460" r="2063" b="20942"/>
          <a:stretch/>
        </p:blipFill>
        <p:spPr>
          <a:xfrm>
            <a:off x="6522251" y="3519298"/>
            <a:ext cx="1545021" cy="961608"/>
          </a:xfrm>
          <a:prstGeom prst="roundRect">
            <a:avLst>
              <a:gd name="adj" fmla="val 31519"/>
            </a:avLst>
          </a:prstGeom>
        </p:spPr>
      </p:pic>
      <p:sp>
        <p:nvSpPr>
          <p:cNvPr id="19" name="TextBox 18">
            <a:extLst>
              <a:ext uri="{FF2B5EF4-FFF2-40B4-BE49-F238E27FC236}">
                <a16:creationId xmlns:a16="http://schemas.microsoft.com/office/drawing/2014/main" id="{F24EE181-1FF2-410B-91FB-7DFCB71A3C53}"/>
              </a:ext>
            </a:extLst>
          </p:cNvPr>
          <p:cNvSpPr txBox="1"/>
          <p:nvPr/>
        </p:nvSpPr>
        <p:spPr>
          <a:xfrm>
            <a:off x="1022350" y="6550025"/>
            <a:ext cx="5130800" cy="307975"/>
          </a:xfrm>
          <a:prstGeom prst="rect">
            <a:avLst/>
          </a:prstGeom>
          <a:noFill/>
        </p:spPr>
        <p:txBody>
          <a:bodyPr>
            <a:spAutoFit/>
          </a:bodyPr>
          <a:lstStyle/>
          <a:p>
            <a:pPr eaLnBrk="1" hangingPunct="1">
              <a:defRPr/>
            </a:pPr>
            <a:r>
              <a:rPr lang="en-US" sz="1400" b="1" dirty="0">
                <a:solidFill>
                  <a:schemeClr val="dk1"/>
                </a:solidFill>
                <a:latin typeface="+mn-lt"/>
                <a:ea typeface="+mn-ea"/>
              </a:rPr>
              <a:t>Lateral Navigation (LNAV) / Vertical Navigation (VNAV)</a:t>
            </a:r>
          </a:p>
        </p:txBody>
      </p:sp>
    </p:spTree>
  </p:cSld>
  <p:clrMapOvr>
    <a:masterClrMapping/>
  </p:clrMapOvr>
</p:sld>
</file>

<file path=ppt/theme/theme1.xml><?xml version="1.0" encoding="utf-8"?>
<a:theme xmlns:a="http://schemas.openxmlformats.org/drawingml/2006/main" name="SBAS_presentation_dl_01052011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5354</TotalTime>
  <Words>3507</Words>
  <Application>Microsoft Office PowerPoint</Application>
  <PresentationFormat>On-screen Show (4:3)</PresentationFormat>
  <Paragraphs>513</Paragraphs>
  <Slides>51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MS PGothic</vt:lpstr>
      <vt:lpstr>MS PGothic</vt:lpstr>
      <vt:lpstr>Arial</vt:lpstr>
      <vt:lpstr>Times</vt:lpstr>
      <vt:lpstr>Times New Roman</vt:lpstr>
      <vt:lpstr>SBAS_presentation_dl_01052011_template</vt:lpstr>
      <vt:lpstr>Global SBAS Status  </vt:lpstr>
      <vt:lpstr>Agenda</vt:lpstr>
      <vt:lpstr>SBAS Key Points</vt:lpstr>
      <vt:lpstr>SBAS En-route Benefits  - Airlines</vt:lpstr>
      <vt:lpstr>PowerPoint Presentation</vt:lpstr>
      <vt:lpstr>SBAS Approach Benefits  - Airlines</vt:lpstr>
      <vt:lpstr>PowerPoint Presentation</vt:lpstr>
      <vt:lpstr>Future Approach Capability with SBAS evolutions Next 2-4 Years</vt:lpstr>
      <vt:lpstr>SBAS Equipment Classes</vt:lpstr>
      <vt:lpstr>SBAS Equipment  Considerations</vt:lpstr>
      <vt:lpstr>PowerPoint Presentation</vt:lpstr>
      <vt:lpstr>Key SBAS Benefits  – Air Navigation Service Providers</vt:lpstr>
      <vt:lpstr>PowerPoint Presentation</vt:lpstr>
      <vt:lpstr>PowerPoint Presentation</vt:lpstr>
      <vt:lpstr>Agenda</vt:lpstr>
      <vt:lpstr>SBAS Background  </vt:lpstr>
      <vt:lpstr>SBAS Background   </vt:lpstr>
      <vt:lpstr>SBAS Benefits</vt:lpstr>
      <vt:lpstr>SBAS Benefits</vt:lpstr>
      <vt:lpstr>SBAS Benefits – En-Route/Terminal</vt:lpstr>
      <vt:lpstr>SBAS Benefits - Approach</vt:lpstr>
      <vt:lpstr>PowerPoint Presentation</vt:lpstr>
      <vt:lpstr>PowerPoint Presentation</vt:lpstr>
      <vt:lpstr>SBAS Interoperability  - SARPs</vt:lpstr>
      <vt:lpstr>Agenda</vt:lpstr>
      <vt:lpstr>SBAS Status: Operational Systems</vt:lpstr>
      <vt:lpstr>SBAS Status: Operational Systems</vt:lpstr>
      <vt:lpstr>Current SBAS Performance APV-1 Availability</vt:lpstr>
      <vt:lpstr>Current SBAS Performance Non-Precision Approach Availability (such as RNP 0.3)</vt:lpstr>
      <vt:lpstr>SBAS Status: Systems Under Development</vt:lpstr>
      <vt:lpstr>SBAS Status: Systems Under Development</vt:lpstr>
      <vt:lpstr>SBAS Status: Systems Under Development</vt:lpstr>
      <vt:lpstr>SBAS Status: Systems Under Development</vt:lpstr>
      <vt:lpstr>SBAS Status: Systems Under Development</vt:lpstr>
      <vt:lpstr>SBAS Status: Potential future systems</vt:lpstr>
      <vt:lpstr>Agenda</vt:lpstr>
      <vt:lpstr>SBAS Evolution Dual Frequency</vt:lpstr>
      <vt:lpstr>SBAS Evolution Multiple Constellation</vt:lpstr>
      <vt:lpstr>SBAS Evolution DMFC SBAS User Equipment</vt:lpstr>
      <vt:lpstr>Example SBAS EVOLUTION</vt:lpstr>
      <vt:lpstr>Example RAIM Receiver</vt:lpstr>
      <vt:lpstr>SBAS Reference Stations Current SBAS Systems</vt:lpstr>
      <vt:lpstr>Example Combined SBAS/RAIM Receiver</vt:lpstr>
      <vt:lpstr>Current APV-1 Performance</vt:lpstr>
      <vt:lpstr>SBAS Reference Stations All Planned SBAS Systems</vt:lpstr>
      <vt:lpstr>Estimated APV-1 Performance All Planned SBAS</vt:lpstr>
      <vt:lpstr>Dual Frequency SBAS Current SBAS Systems</vt:lpstr>
      <vt:lpstr>Dual Frequency SBAS Current and Future SBAS Systems</vt:lpstr>
      <vt:lpstr>Dual Frequency / Constellation With Future SBAS Systems</vt:lpstr>
      <vt:lpstr>Agenda</vt:lpstr>
      <vt:lpstr> SBAS Interoperability  Working Group (IWG)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SBAS Status</dc:title>
  <dc:creator>Joseph Dennis</dc:creator>
  <cp:lastModifiedBy>Joseph Dennis</cp:lastModifiedBy>
  <cp:revision>81</cp:revision>
  <dcterms:modified xsi:type="dcterms:W3CDTF">2022-07-13T19:04:57Z</dcterms:modified>
</cp:coreProperties>
</file>