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256" r:id="rId3"/>
    <p:sldId id="5142" r:id="rId4"/>
    <p:sldId id="5149" r:id="rId5"/>
    <p:sldId id="5150" r:id="rId6"/>
    <p:sldId id="284" r:id="rId7"/>
    <p:sldId id="5152" r:id="rId8"/>
    <p:sldId id="5148" r:id="rId9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56"/>
            <p14:sldId id="5142"/>
            <p14:sldId id="5149"/>
            <p14:sldId id="5150"/>
            <p14:sldId id="284"/>
            <p14:sldId id="5152"/>
            <p14:sldId id="51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2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18E75-57AF-4253-891D-B531D4D59074}" v="3" dt="2023-09-14T19:43:20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8" autoAdjust="0"/>
    <p:restoredTop sz="94717" autoAdjust="0"/>
  </p:normalViewPr>
  <p:slideViewPr>
    <p:cSldViewPr snapToGrid="0">
      <p:cViewPr varScale="1">
        <p:scale>
          <a:sx n="140" d="100"/>
          <a:sy n="140" d="100"/>
        </p:scale>
        <p:origin x="312" y="120"/>
      </p:cViewPr>
      <p:guideLst>
        <p:guide orient="horz" pos="402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ce, Larry D-CTR (FAA)" userId="faafc1f4-6d03-44b6-a61f-1eed0d05dc64" providerId="ADAL" clId="{5F918E75-57AF-4253-891D-B531D4D59074}"/>
    <pc:docChg chg="undo custSel modSld modMainMaster">
      <pc:chgData name="Nace, Larry D-CTR (FAA)" userId="faafc1f4-6d03-44b6-a61f-1eed0d05dc64" providerId="ADAL" clId="{5F918E75-57AF-4253-891D-B531D4D59074}" dt="2023-09-14T19:47:13.383" v="83" actId="404"/>
      <pc:docMkLst>
        <pc:docMk/>
      </pc:docMkLst>
      <pc:sldChg chg="modSp mod">
        <pc:chgData name="Nace, Larry D-CTR (FAA)" userId="faafc1f4-6d03-44b6-a61f-1eed0d05dc64" providerId="ADAL" clId="{5F918E75-57AF-4253-891D-B531D4D59074}" dt="2023-09-14T19:47:13.383" v="83" actId="404"/>
        <pc:sldMkLst>
          <pc:docMk/>
          <pc:sldMk cId="3181775480" sldId="256"/>
        </pc:sldMkLst>
        <pc:spChg chg="mod">
          <ac:chgData name="Nace, Larry D-CTR (FAA)" userId="faafc1f4-6d03-44b6-a61f-1eed0d05dc64" providerId="ADAL" clId="{5F918E75-57AF-4253-891D-B531D4D59074}" dt="2023-09-14T19:47:13.383" v="83" actId="404"/>
          <ac:spMkLst>
            <pc:docMk/>
            <pc:sldMk cId="3181775480" sldId="256"/>
            <ac:spMk id="2" creationId="{00000000-0000-0000-0000-000000000000}"/>
          </ac:spMkLst>
        </pc:spChg>
      </pc:sldChg>
      <pc:sldChg chg="modSp mod">
        <pc:chgData name="Nace, Larry D-CTR (FAA)" userId="faafc1f4-6d03-44b6-a61f-1eed0d05dc64" providerId="ADAL" clId="{5F918E75-57AF-4253-891D-B531D4D59074}" dt="2023-09-14T19:41:49.299" v="64" actId="5793"/>
        <pc:sldMkLst>
          <pc:docMk/>
          <pc:sldMk cId="338425739" sldId="284"/>
        </pc:sldMkLst>
        <pc:spChg chg="mod">
          <ac:chgData name="Nace, Larry D-CTR (FAA)" userId="faafc1f4-6d03-44b6-a61f-1eed0d05dc64" providerId="ADAL" clId="{5F918E75-57AF-4253-891D-B531D4D59074}" dt="2023-09-14T19:41:30.460" v="52" actId="5793"/>
          <ac:spMkLst>
            <pc:docMk/>
            <pc:sldMk cId="338425739" sldId="284"/>
            <ac:spMk id="3" creationId="{00000000-0000-0000-0000-000000000000}"/>
          </ac:spMkLst>
        </pc:spChg>
        <pc:spChg chg="mod">
          <ac:chgData name="Nace, Larry D-CTR (FAA)" userId="faafc1f4-6d03-44b6-a61f-1eed0d05dc64" providerId="ADAL" clId="{5F918E75-57AF-4253-891D-B531D4D59074}" dt="2023-09-14T19:41:49.299" v="64" actId="5793"/>
          <ac:spMkLst>
            <pc:docMk/>
            <pc:sldMk cId="338425739" sldId="284"/>
            <ac:spMk id="4" creationId="{C5AD02E1-AFAB-FBCF-06B5-B54B2043C4C4}"/>
          </ac:spMkLst>
        </pc:spChg>
        <pc:spChg chg="mod">
          <ac:chgData name="Nace, Larry D-CTR (FAA)" userId="faafc1f4-6d03-44b6-a61f-1eed0d05dc64" providerId="ADAL" clId="{5F918E75-57AF-4253-891D-B531D4D59074}" dt="2023-09-14T19:41:26.851" v="51" actId="14100"/>
          <ac:spMkLst>
            <pc:docMk/>
            <pc:sldMk cId="338425739" sldId="284"/>
            <ac:spMk id="8" creationId="{00000000-0000-0000-0000-000000000000}"/>
          </ac:spMkLst>
        </pc:spChg>
        <pc:spChg chg="mod">
          <ac:chgData name="Nace, Larry D-CTR (FAA)" userId="faafc1f4-6d03-44b6-a61f-1eed0d05dc64" providerId="ADAL" clId="{5F918E75-57AF-4253-891D-B531D4D59074}" dt="2023-09-14T19:41:43.893" v="63" actId="1036"/>
          <ac:spMkLst>
            <pc:docMk/>
            <pc:sldMk cId="338425739" sldId="284"/>
            <ac:spMk id="10" creationId="{00000000-0000-0000-0000-000000000000}"/>
          </ac:spMkLst>
        </pc:spChg>
      </pc:sldChg>
      <pc:sldChg chg="addSp delSp modSp mod">
        <pc:chgData name="Nace, Larry D-CTR (FAA)" userId="faafc1f4-6d03-44b6-a61f-1eed0d05dc64" providerId="ADAL" clId="{5F918E75-57AF-4253-891D-B531D4D59074}" dt="2023-09-14T19:39:24.385" v="33" actId="1076"/>
        <pc:sldMkLst>
          <pc:docMk/>
          <pc:sldMk cId="3402436746" sldId="5142"/>
        </pc:sldMkLst>
        <pc:spChg chg="mod">
          <ac:chgData name="Nace, Larry D-CTR (FAA)" userId="faafc1f4-6d03-44b6-a61f-1eed0d05dc64" providerId="ADAL" clId="{5F918E75-57AF-4253-891D-B531D4D59074}" dt="2023-09-14T19:34:29.209" v="2" actId="108"/>
          <ac:spMkLst>
            <pc:docMk/>
            <pc:sldMk cId="3402436746" sldId="5142"/>
            <ac:spMk id="2" creationId="{00000000-0000-0000-0000-000000000000}"/>
          </ac:spMkLst>
        </pc:spChg>
        <pc:spChg chg="add del mod">
          <ac:chgData name="Nace, Larry D-CTR (FAA)" userId="faafc1f4-6d03-44b6-a61f-1eed0d05dc64" providerId="ADAL" clId="{5F918E75-57AF-4253-891D-B531D4D59074}" dt="2023-09-14T19:38:26.994" v="24"/>
          <ac:spMkLst>
            <pc:docMk/>
            <pc:sldMk cId="3402436746" sldId="5142"/>
            <ac:spMk id="3" creationId="{F9A347DB-9A96-D4B8-6356-4D97F00CA320}"/>
          </ac:spMkLst>
        </pc:spChg>
        <pc:spChg chg="add del mod">
          <ac:chgData name="Nace, Larry D-CTR (FAA)" userId="faafc1f4-6d03-44b6-a61f-1eed0d05dc64" providerId="ADAL" clId="{5F918E75-57AF-4253-891D-B531D4D59074}" dt="2023-09-14T19:38:56.315" v="28" actId="1076"/>
          <ac:spMkLst>
            <pc:docMk/>
            <pc:sldMk cId="3402436746" sldId="5142"/>
            <ac:spMk id="7" creationId="{3B75C7D8-DEDF-EF3A-669F-BF4F36F629E3}"/>
          </ac:spMkLst>
        </pc:spChg>
        <pc:spChg chg="mod">
          <ac:chgData name="Nace, Larry D-CTR (FAA)" userId="faafc1f4-6d03-44b6-a61f-1eed0d05dc64" providerId="ADAL" clId="{5F918E75-57AF-4253-891D-B531D4D59074}" dt="2023-09-14T19:39:09.435" v="31" actId="1076"/>
          <ac:spMkLst>
            <pc:docMk/>
            <pc:sldMk cId="3402436746" sldId="5142"/>
            <ac:spMk id="12" creationId="{053D243E-39C3-3855-0622-D005B296B94C}"/>
          </ac:spMkLst>
        </pc:spChg>
        <pc:spChg chg="mod">
          <ac:chgData name="Nace, Larry D-CTR (FAA)" userId="faafc1f4-6d03-44b6-a61f-1eed0d05dc64" providerId="ADAL" clId="{5F918E75-57AF-4253-891D-B531D4D59074}" dt="2023-09-14T19:39:24.385" v="33" actId="1076"/>
          <ac:spMkLst>
            <pc:docMk/>
            <pc:sldMk cId="3402436746" sldId="5142"/>
            <ac:spMk id="13" creationId="{AC05CA28-815F-6098-90D6-AB1E42159EE6}"/>
          </ac:spMkLst>
        </pc:spChg>
      </pc:sldChg>
      <pc:sldChg chg="modSp mod">
        <pc:chgData name="Nace, Larry D-CTR (FAA)" userId="faafc1f4-6d03-44b6-a61f-1eed0d05dc64" providerId="ADAL" clId="{5F918E75-57AF-4253-891D-B531D4D59074}" dt="2023-09-14T19:34:50.529" v="7" actId="108"/>
        <pc:sldMkLst>
          <pc:docMk/>
          <pc:sldMk cId="1271793572" sldId="5148"/>
        </pc:sldMkLst>
        <pc:spChg chg="mod">
          <ac:chgData name="Nace, Larry D-CTR (FAA)" userId="faafc1f4-6d03-44b6-a61f-1eed0d05dc64" providerId="ADAL" clId="{5F918E75-57AF-4253-891D-B531D4D59074}" dt="2023-09-14T19:34:50.529" v="7" actId="108"/>
          <ac:spMkLst>
            <pc:docMk/>
            <pc:sldMk cId="1271793572" sldId="5148"/>
            <ac:spMk id="2" creationId="{00000000-0000-0000-0000-000000000000}"/>
          </ac:spMkLst>
        </pc:spChg>
      </pc:sldChg>
      <pc:sldChg chg="modSp mod">
        <pc:chgData name="Nace, Larry D-CTR (FAA)" userId="faafc1f4-6d03-44b6-a61f-1eed0d05dc64" providerId="ADAL" clId="{5F918E75-57AF-4253-891D-B531D4D59074}" dt="2023-09-14T19:40:23.069" v="44" actId="5793"/>
        <pc:sldMkLst>
          <pc:docMk/>
          <pc:sldMk cId="1523760018" sldId="5149"/>
        </pc:sldMkLst>
        <pc:spChg chg="mod">
          <ac:chgData name="Nace, Larry D-CTR (FAA)" userId="faafc1f4-6d03-44b6-a61f-1eed0d05dc64" providerId="ADAL" clId="{5F918E75-57AF-4253-891D-B531D4D59074}" dt="2023-09-14T19:34:35.799" v="3" actId="108"/>
          <ac:spMkLst>
            <pc:docMk/>
            <pc:sldMk cId="1523760018" sldId="5149"/>
            <ac:spMk id="2" creationId="{2490419E-D042-5CF8-1659-39EF32F60AC4}"/>
          </ac:spMkLst>
        </pc:spChg>
        <pc:spChg chg="mod">
          <ac:chgData name="Nace, Larry D-CTR (FAA)" userId="faafc1f4-6d03-44b6-a61f-1eed0d05dc64" providerId="ADAL" clId="{5F918E75-57AF-4253-891D-B531D4D59074}" dt="2023-09-14T19:40:23.069" v="44" actId="5793"/>
          <ac:spMkLst>
            <pc:docMk/>
            <pc:sldMk cId="1523760018" sldId="5149"/>
            <ac:spMk id="3" creationId="{397C056D-9577-EAFE-7BF8-159224166856}"/>
          </ac:spMkLst>
        </pc:spChg>
        <pc:spChg chg="mod">
          <ac:chgData name="Nace, Larry D-CTR (FAA)" userId="faafc1f4-6d03-44b6-a61f-1eed0d05dc64" providerId="ADAL" clId="{5F918E75-57AF-4253-891D-B531D4D59074}" dt="2023-09-14T19:40:05.702" v="40" actId="5793"/>
          <ac:spMkLst>
            <pc:docMk/>
            <pc:sldMk cId="1523760018" sldId="5149"/>
            <ac:spMk id="7" creationId="{02DE7F31-433F-52B1-64E9-A98C9FE36902}"/>
          </ac:spMkLst>
        </pc:spChg>
        <pc:spChg chg="mod">
          <ac:chgData name="Nace, Larry D-CTR (FAA)" userId="faafc1f4-6d03-44b6-a61f-1eed0d05dc64" providerId="ADAL" clId="{5F918E75-57AF-4253-891D-B531D4D59074}" dt="2023-09-14T19:40:18.879" v="43" actId="14100"/>
          <ac:spMkLst>
            <pc:docMk/>
            <pc:sldMk cId="1523760018" sldId="5149"/>
            <ac:spMk id="8" creationId="{1E445BB2-771B-8F1A-073B-B876E437BF5D}"/>
          </ac:spMkLst>
        </pc:spChg>
      </pc:sldChg>
      <pc:sldChg chg="modSp mod">
        <pc:chgData name="Nace, Larry D-CTR (FAA)" userId="faafc1f4-6d03-44b6-a61f-1eed0d05dc64" providerId="ADAL" clId="{5F918E75-57AF-4253-891D-B531D4D59074}" dt="2023-09-14T19:44:45.478" v="73" actId="1076"/>
        <pc:sldMkLst>
          <pc:docMk/>
          <pc:sldMk cId="626712523" sldId="5150"/>
        </pc:sldMkLst>
        <pc:spChg chg="mod">
          <ac:chgData name="Nace, Larry D-CTR (FAA)" userId="faafc1f4-6d03-44b6-a61f-1eed0d05dc64" providerId="ADAL" clId="{5F918E75-57AF-4253-891D-B531D4D59074}" dt="2023-09-14T19:34:40.989" v="4" actId="108"/>
          <ac:spMkLst>
            <pc:docMk/>
            <pc:sldMk cId="626712523" sldId="5150"/>
            <ac:spMk id="2" creationId="{00000000-0000-0000-0000-000000000000}"/>
          </ac:spMkLst>
        </pc:spChg>
        <pc:spChg chg="mod">
          <ac:chgData name="Nace, Larry D-CTR (FAA)" userId="faafc1f4-6d03-44b6-a61f-1eed0d05dc64" providerId="ADAL" clId="{5F918E75-57AF-4253-891D-B531D4D59074}" dt="2023-09-14T19:41:01.616" v="46" actId="5793"/>
          <ac:spMkLst>
            <pc:docMk/>
            <pc:sldMk cId="626712523" sldId="5150"/>
            <ac:spMk id="4" creationId="{49D508F1-F5F6-5254-9220-FF498A276B94}"/>
          </ac:spMkLst>
        </pc:spChg>
        <pc:spChg chg="mod">
          <ac:chgData name="Nace, Larry D-CTR (FAA)" userId="faafc1f4-6d03-44b6-a61f-1eed0d05dc64" providerId="ADAL" clId="{5F918E75-57AF-4253-891D-B531D4D59074}" dt="2023-09-14T19:41:05.589" v="47" actId="5793"/>
          <ac:spMkLst>
            <pc:docMk/>
            <pc:sldMk cId="626712523" sldId="5150"/>
            <ac:spMk id="5" creationId="{6C59AF27-53EF-ED4A-8EA6-8BF1FE228D77}"/>
          </ac:spMkLst>
        </pc:spChg>
        <pc:spChg chg="mod">
          <ac:chgData name="Nace, Larry D-CTR (FAA)" userId="faafc1f4-6d03-44b6-a61f-1eed0d05dc64" providerId="ADAL" clId="{5F918E75-57AF-4253-891D-B531D4D59074}" dt="2023-09-14T19:44:45.478" v="73" actId="1076"/>
          <ac:spMkLst>
            <pc:docMk/>
            <pc:sldMk cId="626712523" sldId="5150"/>
            <ac:spMk id="7" creationId="{3B75C7D8-DEDF-EF3A-669F-BF4F36F629E3}"/>
          </ac:spMkLst>
        </pc:spChg>
      </pc:sldChg>
      <pc:sldChg chg="modSp mod">
        <pc:chgData name="Nace, Larry D-CTR (FAA)" userId="faafc1f4-6d03-44b6-a61f-1eed0d05dc64" providerId="ADAL" clId="{5F918E75-57AF-4253-891D-B531D4D59074}" dt="2023-09-14T19:43:20.192" v="71" actId="14100"/>
        <pc:sldMkLst>
          <pc:docMk/>
          <pc:sldMk cId="1945722605" sldId="5152"/>
        </pc:sldMkLst>
        <pc:spChg chg="mod">
          <ac:chgData name="Nace, Larry D-CTR (FAA)" userId="faafc1f4-6d03-44b6-a61f-1eed0d05dc64" providerId="ADAL" clId="{5F918E75-57AF-4253-891D-B531D4D59074}" dt="2023-09-14T19:34:47.778" v="6" actId="108"/>
          <ac:spMkLst>
            <pc:docMk/>
            <pc:sldMk cId="1945722605" sldId="5152"/>
            <ac:spMk id="2" creationId="{480C3216-F19C-83F9-3740-847A7951C38A}"/>
          </ac:spMkLst>
        </pc:spChg>
        <pc:spChg chg="mod">
          <ac:chgData name="Nace, Larry D-CTR (FAA)" userId="faafc1f4-6d03-44b6-a61f-1eed0d05dc64" providerId="ADAL" clId="{5F918E75-57AF-4253-891D-B531D4D59074}" dt="2023-09-14T19:43:15.436" v="70" actId="14100"/>
          <ac:spMkLst>
            <pc:docMk/>
            <pc:sldMk cId="1945722605" sldId="5152"/>
            <ac:spMk id="3" creationId="{C87C0DBB-7ED2-F8F2-146E-7A2002F529D9}"/>
          </ac:spMkLst>
        </pc:spChg>
        <pc:picChg chg="mod">
          <ac:chgData name="Nace, Larry D-CTR (FAA)" userId="faafc1f4-6d03-44b6-a61f-1eed0d05dc64" providerId="ADAL" clId="{5F918E75-57AF-4253-891D-B531D4D59074}" dt="2023-09-14T19:43:20.192" v="71" actId="14100"/>
          <ac:picMkLst>
            <pc:docMk/>
            <pc:sldMk cId="1945722605" sldId="5152"/>
            <ac:picMk id="1026" creationId="{9C47546C-4272-7CBA-2924-9E763C97CFFE}"/>
          </ac:picMkLst>
        </pc:picChg>
      </pc:sldChg>
      <pc:sldMasterChg chg="modSldLayout">
        <pc:chgData name="Nace, Larry D-CTR (FAA)" userId="faafc1f4-6d03-44b6-a61f-1eed0d05dc64" providerId="ADAL" clId="{5F918E75-57AF-4253-891D-B531D4D59074}" dt="2023-09-14T19:46:42.787" v="76" actId="207"/>
        <pc:sldMasterMkLst>
          <pc:docMk/>
          <pc:sldMasterMk cId="0" sldId="2147483651"/>
        </pc:sldMasterMkLst>
        <pc:sldLayoutChg chg="modSp mod">
          <pc:chgData name="Nace, Larry D-CTR (FAA)" userId="faafc1f4-6d03-44b6-a61f-1eed0d05dc64" providerId="ADAL" clId="{5F918E75-57AF-4253-891D-B531D4D59074}" dt="2023-09-14T19:46:42.787" v="76" actId="207"/>
          <pc:sldLayoutMkLst>
            <pc:docMk/>
            <pc:sldMasterMk cId="0" sldId="2147483651"/>
            <pc:sldLayoutMk cId="0" sldId="2147483652"/>
          </pc:sldLayoutMkLst>
          <pc:spChg chg="mod">
            <ac:chgData name="Nace, Larry D-CTR (FAA)" userId="faafc1f4-6d03-44b6-a61f-1eed0d05dc64" providerId="ADAL" clId="{5F918E75-57AF-4253-891D-B531D4D59074}" dt="2023-09-14T19:46:42.787" v="76" actId="207"/>
            <ac:spMkLst>
              <pc:docMk/>
              <pc:sldMasterMk cId="0" sldId="2147483651"/>
              <pc:sldLayoutMk cId="0" sldId="2147483652"/>
              <ac:spMk id="6351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7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2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6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4" y="1884870"/>
            <a:ext cx="9102852" cy="3250692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85011" y="250169"/>
            <a:ext cx="6941611" cy="89283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85012" y="1156621"/>
            <a:ext cx="6904622" cy="724567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1060999" y="2123306"/>
            <a:ext cx="5746201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  </a:t>
            </a:r>
            <a:r>
              <a:rPr lang="en-US" sz="1600" dirty="0">
                <a:solidFill>
                  <a:schemeClr val="tx1"/>
                </a:solidFill>
              </a:rPr>
              <a:t>18th Annual Verification and Validation Summit </a:t>
            </a: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 </a:t>
            </a:r>
            <a:r>
              <a:rPr lang="en-US" sz="1600" dirty="0">
                <a:solidFill>
                  <a:schemeClr val="tx1"/>
                </a:solidFill>
              </a:rPr>
              <a:t>Hector Morales, Acting Group Manager (AJW-B4)</a:t>
            </a:r>
          </a:p>
          <a:p>
            <a:pPr>
              <a:spcBef>
                <a:spcPts val="16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 </a:t>
            </a:r>
            <a:r>
              <a:rPr lang="en-US" sz="1600" dirty="0">
                <a:solidFill>
                  <a:schemeClr val="tx1"/>
                </a:solidFill>
              </a:rPr>
              <a:t>September 27, 2023</a:t>
            </a:r>
          </a:p>
        </p:txBody>
      </p:sp>
      <p:pic>
        <p:nvPicPr>
          <p:cNvPr id="10" name="Picture 9" descr="FAA logo&amp;text_white_d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3953445"/>
            <a:ext cx="3397250" cy="11900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4686300"/>
            <a:ext cx="1672032" cy="342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4686300"/>
            <a:ext cx="2895600" cy="342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131094"/>
            <a:ext cx="3948113" cy="3293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131094"/>
            <a:ext cx="3949700" cy="3293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9125" y="4686300"/>
            <a:ext cx="158704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69125" y="4686300"/>
            <a:ext cx="158704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125" y="4686300"/>
            <a:ext cx="158704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9125" y="4686300"/>
            <a:ext cx="158704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119836" y="0"/>
            <a:ext cx="6904329" cy="2666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9836" y="2913635"/>
            <a:ext cx="6904328" cy="15460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Double click to edit text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650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4526757"/>
            <a:ext cx="9144000" cy="611981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4654154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4788694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2" name="Picture 1" descr="FAA logo&amp;text_white_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4587400"/>
            <a:ext cx="1587500" cy="556100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1D87045-C81C-495A-15AD-5E5679C494E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81" y="78477"/>
            <a:ext cx="1968732" cy="408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2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4526757"/>
            <a:ext cx="91440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4187" y="4686300"/>
            <a:ext cx="172197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4654154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4788694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4" name="Picture 13" descr="FAA logo&amp;text_white_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4587400"/>
            <a:ext cx="1587500" cy="5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79" y="108222"/>
            <a:ext cx="8833757" cy="1137047"/>
          </a:xfrm>
        </p:spPr>
        <p:txBody>
          <a:bodyPr/>
          <a:lstStyle/>
          <a:p>
            <a:r>
              <a:rPr lang="en-US" sz="2400" dirty="0">
                <a:ea typeface="+mj-lt"/>
                <a:cs typeface="+mj-lt"/>
              </a:rPr>
              <a:t>Are We Shifting Left Enough? 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1600" i="1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FAA Emerging Strategies to Identify and Resolve Cyber Vulnerabilities Early in the Development Cycle</a:t>
            </a:r>
            <a:endParaRPr lang="en-US" sz="3200" i="1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77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77" y="155791"/>
            <a:ext cx="8161825" cy="457200"/>
          </a:xfrm>
        </p:spPr>
        <p:txBody>
          <a:bodyPr/>
          <a:lstStyle/>
          <a:p>
            <a:r>
              <a:rPr lang="en-US" sz="2000" dirty="0"/>
              <a:t>The V-Model Verification &amp; Validation (V&amp;V)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5C7D8-DEDF-EF3A-669F-BF4F36F629E3}"/>
              </a:ext>
            </a:extLst>
          </p:cNvPr>
          <p:cNvSpPr txBox="1"/>
          <p:nvPr/>
        </p:nvSpPr>
        <p:spPr>
          <a:xfrm>
            <a:off x="126717" y="913073"/>
            <a:ext cx="3949228" cy="3420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75" dirty="0"/>
              <a:t>Traditionally, a V-model approach is used to conduct Verification and Validation (V&amp;V) during a product’s Lifecycle Process.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75" dirty="0"/>
              <a:t>The V-model establishes an association between each phase of </a:t>
            </a:r>
            <a:r>
              <a:rPr lang="en-US" sz="1275" dirty="0">
                <a:solidFill>
                  <a:srgbClr val="0070C0"/>
                </a:solidFill>
              </a:rPr>
              <a:t>Testing</a:t>
            </a:r>
            <a:r>
              <a:rPr lang="en-US" sz="1275" dirty="0"/>
              <a:t> and </a:t>
            </a:r>
            <a:r>
              <a:rPr lang="en-US" sz="1275" dirty="0">
                <a:solidFill>
                  <a:srgbClr val="0070C0"/>
                </a:solidFill>
              </a:rPr>
              <a:t>Development.</a:t>
            </a:r>
            <a:r>
              <a:rPr lang="en-US" sz="1275" dirty="0"/>
              <a:t> </a:t>
            </a:r>
          </a:p>
          <a:p>
            <a:pPr marL="557213" lvl="1" indent="-214313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75" dirty="0"/>
              <a:t>Development = Verification Phase</a:t>
            </a:r>
          </a:p>
          <a:p>
            <a:pPr marL="557213" lvl="1" indent="-214313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75" dirty="0"/>
              <a:t>Testing = Validation Phase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75" dirty="0"/>
              <a:t>Generally, the physical infrastructure is replicated in a Development Service Verification test bed prior to going into the Operational environment </a:t>
            </a:r>
          </a:p>
          <a:p>
            <a:pPr marL="557213" lvl="1" indent="-214313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75" dirty="0"/>
              <a:t>Each are self-contained and have to be informally or formally tested.  </a:t>
            </a:r>
          </a:p>
          <a:p>
            <a:pPr marL="557213" lvl="1" indent="-214313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75" dirty="0"/>
              <a:t>These tests are generally performed manually by an independent QA/QC program.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CEBB83-0DFE-0FFF-F62F-ED1FAAF11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21"/>
          <a:stretch/>
        </p:blipFill>
        <p:spPr>
          <a:xfrm>
            <a:off x="4079686" y="633613"/>
            <a:ext cx="4937597" cy="37579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3D243E-39C3-3855-0622-D005B296B94C}"/>
              </a:ext>
            </a:extLst>
          </p:cNvPr>
          <p:cNvSpPr txBox="1"/>
          <p:nvPr/>
        </p:nvSpPr>
        <p:spPr>
          <a:xfrm>
            <a:off x="4028177" y="592369"/>
            <a:ext cx="18949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50" b="1" dirty="0"/>
              <a:t>Verification Phases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05CA28-815F-6098-90D6-AB1E42159EE6}"/>
              </a:ext>
            </a:extLst>
          </p:cNvPr>
          <p:cNvSpPr txBox="1"/>
          <p:nvPr/>
        </p:nvSpPr>
        <p:spPr>
          <a:xfrm>
            <a:off x="7122168" y="612991"/>
            <a:ext cx="17845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50" b="1" dirty="0"/>
              <a:t>Validation Phases</a:t>
            </a:r>
          </a:p>
        </p:txBody>
      </p:sp>
    </p:spTree>
    <p:extLst>
      <p:ext uri="{BB962C8B-B14F-4D97-AF65-F5344CB8AC3E}">
        <p14:creationId xmlns:p14="http://schemas.microsoft.com/office/powerpoint/2010/main" val="340243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419E-D042-5CF8-1659-39EF32F6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170325"/>
            <a:ext cx="8472488" cy="457200"/>
          </a:xfrm>
        </p:spPr>
        <p:txBody>
          <a:bodyPr/>
          <a:lstStyle/>
          <a:p>
            <a:r>
              <a:rPr lang="en-US" sz="2000" dirty="0"/>
              <a:t>Challenges the Status Quo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EB2EC-1002-6CE7-38EC-5259E4A4BC17}"/>
              </a:ext>
            </a:extLst>
          </p:cNvPr>
          <p:cNvSpPr txBox="1"/>
          <p:nvPr/>
        </p:nvSpPr>
        <p:spPr>
          <a:xfrm>
            <a:off x="205956" y="990548"/>
            <a:ext cx="5301123" cy="314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75" dirty="0"/>
              <a:t>Traditionally, code is subjected to security as the </a:t>
            </a:r>
            <a:r>
              <a:rPr lang="en-US" sz="1275" i="1" dirty="0">
                <a:solidFill>
                  <a:srgbClr val="0070C0"/>
                </a:solidFill>
              </a:rPr>
              <a:t>last phase before release </a:t>
            </a:r>
            <a:r>
              <a:rPr lang="en-US" sz="1275" dirty="0"/>
              <a:t>which often creates a time crunch. </a:t>
            </a:r>
          </a:p>
          <a:p>
            <a:pPr marL="600075" lvl="1" indent="-257175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en-US" sz="1275" dirty="0"/>
              <a:t>Developers are usually working till the last minute, leaving the security team little time to ensure the code is secure. </a:t>
            </a:r>
          </a:p>
          <a:p>
            <a:pPr lvl="1">
              <a:spcBef>
                <a:spcPts val="225"/>
              </a:spcBef>
              <a:spcAft>
                <a:spcPts val="225"/>
              </a:spcAft>
            </a:pPr>
            <a:endParaRPr lang="en-US" sz="1275" dirty="0"/>
          </a:p>
          <a:p>
            <a:pPr marL="257175" indent="-257175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75" dirty="0"/>
              <a:t>When vulnerabilities are exposed, either the release is </a:t>
            </a:r>
            <a:r>
              <a:rPr lang="en-US" sz="1275" i="1" dirty="0">
                <a:solidFill>
                  <a:srgbClr val="0070C0"/>
                </a:solidFill>
              </a:rPr>
              <a:t>delayed</a:t>
            </a:r>
            <a:r>
              <a:rPr lang="en-US" sz="1275" dirty="0"/>
              <a:t> or the development team has to scramble to correct each security issue while the security team has to scramble to check the revisions.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1275" dirty="0"/>
          </a:p>
          <a:p>
            <a:pPr marL="257175" indent="-257175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75" dirty="0"/>
              <a:t>This creates </a:t>
            </a:r>
            <a:r>
              <a:rPr lang="en-US" sz="1275" i="1" dirty="0">
                <a:solidFill>
                  <a:srgbClr val="0070C0"/>
                </a:solidFill>
              </a:rPr>
              <a:t>a great deal of expense </a:t>
            </a:r>
            <a:r>
              <a:rPr lang="en-US" sz="1275" dirty="0"/>
              <a:t>and slows down application release and launches </a:t>
            </a:r>
          </a:p>
          <a:p>
            <a:pPr marL="600075" lvl="1" indent="-257175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en-US" sz="1275" dirty="0"/>
              <a:t>If iterations are released in haste, the chances of overlooking or under-prioritizing a vulnerability are significant.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C056D-9577-EAFE-7BF8-159224166856}"/>
              </a:ext>
            </a:extLst>
          </p:cNvPr>
          <p:cNvSpPr txBox="1"/>
          <p:nvPr/>
        </p:nvSpPr>
        <p:spPr>
          <a:xfrm>
            <a:off x="5703683" y="3254650"/>
            <a:ext cx="3137975" cy="7848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i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1500" dirty="0"/>
              <a:t>To fully implement a Shift Left Approach, a change in culture is necessary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DA298-D4D0-292C-9A9F-E0426930A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2" r="10162"/>
          <a:stretch/>
        </p:blipFill>
        <p:spPr>
          <a:xfrm>
            <a:off x="5595042" y="1200845"/>
            <a:ext cx="3343003" cy="1976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DE7F31-433F-52B1-64E9-A98C9FE36902}"/>
              </a:ext>
            </a:extLst>
          </p:cNvPr>
          <p:cNvSpPr txBox="1"/>
          <p:nvPr/>
        </p:nvSpPr>
        <p:spPr>
          <a:xfrm>
            <a:off x="5670871" y="812265"/>
            <a:ext cx="141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70C0"/>
                </a:solidFill>
              </a:rPr>
              <a:t>Could you use something better?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E445BB2-771B-8F1A-073B-B876E437BF5D}"/>
              </a:ext>
            </a:extLst>
          </p:cNvPr>
          <p:cNvSpPr/>
          <p:nvPr/>
        </p:nvSpPr>
        <p:spPr bwMode="auto">
          <a:xfrm>
            <a:off x="5507079" y="627525"/>
            <a:ext cx="1576134" cy="838689"/>
          </a:xfrm>
          <a:prstGeom prst="wedgeEllipseCallout">
            <a:avLst>
              <a:gd name="adj1" fmla="val -12592"/>
              <a:gd name="adj2" fmla="val 85943"/>
            </a:avLst>
          </a:prstGeom>
          <a:noFill/>
          <a:ln w="28575" cap="flat" cmpd="sng" algn="ctr">
            <a:solidFill>
              <a:srgbClr val="0083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2376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86" y="81335"/>
            <a:ext cx="8161825" cy="457200"/>
          </a:xfrm>
        </p:spPr>
        <p:txBody>
          <a:bodyPr/>
          <a:lstStyle/>
          <a:p>
            <a:r>
              <a:rPr lang="en-US" sz="2000" dirty="0"/>
              <a:t>Shifting Left, Secure by Design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5C7D8-DEDF-EF3A-669F-BF4F36F629E3}"/>
              </a:ext>
            </a:extLst>
          </p:cNvPr>
          <p:cNvSpPr txBox="1"/>
          <p:nvPr/>
        </p:nvSpPr>
        <p:spPr>
          <a:xfrm>
            <a:off x="36623" y="1068746"/>
            <a:ext cx="3596225" cy="277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80" dirty="0"/>
              <a:t>The complexity of the NAS and the ever-evolving cyber threats are driving the need for security involvement earlier in the software development life cycle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80" dirty="0">
                <a:solidFill>
                  <a:srgbClr val="0083E6"/>
                </a:solidFill>
              </a:rPr>
              <a:t>Shift Left </a:t>
            </a:r>
            <a:r>
              <a:rPr lang="en-US" sz="1280" dirty="0"/>
              <a:t>= </a:t>
            </a:r>
            <a:r>
              <a:rPr lang="en-US" sz="1280" dirty="0" err="1">
                <a:solidFill>
                  <a:srgbClr val="0083E6"/>
                </a:solidFill>
              </a:rPr>
              <a:t>Sec</a:t>
            </a:r>
            <a:r>
              <a:rPr lang="en-US" sz="1280" dirty="0" err="1"/>
              <a:t>DevOps</a:t>
            </a:r>
            <a:r>
              <a:rPr lang="en-US" sz="1280" dirty="0"/>
              <a:t> versus </a:t>
            </a:r>
            <a:r>
              <a:rPr lang="en-US" sz="1280" dirty="0" err="1"/>
              <a:t>Dev</a:t>
            </a:r>
            <a:r>
              <a:rPr lang="en-US" sz="1280" dirty="0" err="1">
                <a:solidFill>
                  <a:srgbClr val="0083E6"/>
                </a:solidFill>
              </a:rPr>
              <a:t>Sec</a:t>
            </a:r>
            <a:r>
              <a:rPr lang="en-US" sz="1280" dirty="0" err="1"/>
              <a:t>Ops</a:t>
            </a:r>
            <a:endParaRPr lang="en-US" sz="1280" dirty="0"/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80" dirty="0"/>
              <a:t>Objective is to introduce Cyber requirements, V&amp;V and Test &amp; Evaluation (T&amp;E) activities earlier in the Development Cycle</a:t>
            </a:r>
          </a:p>
          <a:p>
            <a:pPr marL="600075" lvl="1" indent="-2571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1280" dirty="0"/>
              <a:t>Identifies and Mitigates Risk Earlier</a:t>
            </a:r>
          </a:p>
          <a:p>
            <a:pPr marL="600075" lvl="1" indent="-2571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1280" dirty="0"/>
              <a:t>Lowers long-term costs</a:t>
            </a:r>
          </a:p>
          <a:p>
            <a:pPr marL="600075" lvl="1" indent="-2571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1280" dirty="0"/>
              <a:t>Assures an on-time schedule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CEBB83-0DFE-0FFF-F62F-ED1FAAF11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597"/>
          <a:stretch/>
        </p:blipFill>
        <p:spPr>
          <a:xfrm>
            <a:off x="3774425" y="943223"/>
            <a:ext cx="5121930" cy="3574470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432F584E-155B-50FC-3AEA-2C52EFC8EEA1}"/>
              </a:ext>
            </a:extLst>
          </p:cNvPr>
          <p:cNvSpPr/>
          <p:nvPr/>
        </p:nvSpPr>
        <p:spPr bwMode="auto">
          <a:xfrm>
            <a:off x="3880332" y="552390"/>
            <a:ext cx="4616140" cy="390833"/>
          </a:xfrm>
          <a:prstGeom prst="leftArrow">
            <a:avLst/>
          </a:prstGeom>
          <a:gradFill>
            <a:gsLst>
              <a:gs pos="0">
                <a:srgbClr val="FF0000"/>
              </a:gs>
              <a:gs pos="50000">
                <a:srgbClr val="FF0000"/>
              </a:gs>
              <a:gs pos="62000">
                <a:srgbClr val="FF9999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508F1-F5F6-5254-9220-FF498A276B94}"/>
              </a:ext>
            </a:extLst>
          </p:cNvPr>
          <p:cNvSpPr txBox="1"/>
          <p:nvPr/>
        </p:nvSpPr>
        <p:spPr>
          <a:xfrm>
            <a:off x="3793285" y="918705"/>
            <a:ext cx="17845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50" b="1" dirty="0"/>
              <a:t>Verification Phases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9AF27-53EF-ED4A-8EA6-8BF1FE228D77}"/>
              </a:ext>
            </a:extLst>
          </p:cNvPr>
          <p:cNvSpPr txBox="1"/>
          <p:nvPr/>
        </p:nvSpPr>
        <p:spPr>
          <a:xfrm>
            <a:off x="6951363" y="924087"/>
            <a:ext cx="17845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50" b="1" dirty="0"/>
              <a:t>Validation Phases</a:t>
            </a:r>
          </a:p>
        </p:txBody>
      </p:sp>
    </p:spTree>
    <p:extLst>
      <p:ext uri="{BB962C8B-B14F-4D97-AF65-F5344CB8AC3E}">
        <p14:creationId xmlns:p14="http://schemas.microsoft.com/office/powerpoint/2010/main" val="62671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234136" y="3478372"/>
            <a:ext cx="2049453" cy="988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664" y="81646"/>
            <a:ext cx="7790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2000" b="1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Evolving Mitigation Activities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664" y="586097"/>
            <a:ext cx="8736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FAA is using mitigation activities to minimize risk in Development and Operational Environments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90295" y="1359096"/>
            <a:ext cx="4281705" cy="31693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Managed Enterprise Security Monitoring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Integrate different monitoring and detection tools </a:t>
            </a:r>
          </a:p>
          <a:p>
            <a:pPr lvl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Automate tasks for simpler, more effective security operations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Security Enterprise Asset Management: </a:t>
            </a:r>
          </a:p>
          <a:p>
            <a:pPr lvl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Centralized capability </a:t>
            </a:r>
          </a:p>
          <a:p>
            <a:pPr lvl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Support collection of specific ATO assets for each environment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Centralized NAS Software Security Management: </a:t>
            </a:r>
          </a:p>
          <a:p>
            <a:pPr lvl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Improves cyber security posture of the NAS </a:t>
            </a:r>
          </a:p>
          <a:p>
            <a:pPr lvl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Provides centralized capability for security patch &amp; protection updates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Managed Enterprise Security Protections (Shared Telco):</a:t>
            </a:r>
          </a:p>
          <a:p>
            <a:pPr lvl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Implemented via a Network Edge Protection capability</a:t>
            </a:r>
          </a:p>
          <a:p>
            <a:pPr lvl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Support secure NAS operations when running in a Zero-Trust environment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87594" y="881124"/>
            <a:ext cx="8736835" cy="37430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i="1" dirty="0">
                <a:solidFill>
                  <a:schemeClr val="tx1"/>
                </a:solidFill>
              </a:rPr>
              <a:t>We are building segmented Operating Environments (OEs) to protect our Mission Critical (MC) and Mission Essential (ME) Systems/Services with Enterprise Cybersecurity Capabilities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5DB4BE-8B0D-8EAB-30E2-8F9A298D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26" y="1472075"/>
            <a:ext cx="4141979" cy="1869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AD02E1-AFAB-FBCF-06B5-B54B2043C4C4}"/>
              </a:ext>
            </a:extLst>
          </p:cNvPr>
          <p:cNvSpPr txBox="1"/>
          <p:nvPr/>
        </p:nvSpPr>
        <p:spPr>
          <a:xfrm>
            <a:off x="4849111" y="3558013"/>
            <a:ext cx="4004594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1200" i="1" dirty="0"/>
              <a:t>Like the NAS, Aircraft Systems are comprised of many supporting systems and services. In both, Segmentation is broadly used as a Defense-in-Depth Strategy</a:t>
            </a:r>
          </a:p>
        </p:txBody>
      </p:sp>
    </p:spTree>
    <p:extLst>
      <p:ext uri="{BB962C8B-B14F-4D97-AF65-F5344CB8AC3E}">
        <p14:creationId xmlns:p14="http://schemas.microsoft.com/office/powerpoint/2010/main" val="33842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3216-F19C-83F9-3740-847A7951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33" y="173294"/>
            <a:ext cx="8472488" cy="457200"/>
          </a:xfrm>
        </p:spPr>
        <p:txBody>
          <a:bodyPr/>
          <a:lstStyle/>
          <a:p>
            <a:r>
              <a:rPr lang="en-US" sz="2000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C0DBB-7ED2-F8F2-146E-7A2002F5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7" y="555431"/>
            <a:ext cx="5061185" cy="3797441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292929"/>
                </a:solidFill>
                <a:latin typeface="+mj-lt"/>
              </a:rPr>
              <a:t>Secure by Design</a:t>
            </a:r>
            <a:endParaRPr lang="en-US" sz="1350" dirty="0">
              <a:solidFill>
                <a:srgbClr val="000000"/>
              </a:solidFill>
              <a:latin typeface="Inter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75" dirty="0">
                <a:solidFill>
                  <a:srgbClr val="000000"/>
                </a:solidFill>
                <a:latin typeface="+mj-lt"/>
              </a:rPr>
              <a:t>Security issues are anticipated and remediated early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275" dirty="0">
                <a:solidFill>
                  <a:srgbClr val="000000"/>
                </a:solidFill>
                <a:latin typeface="+mj-lt"/>
              </a:rPr>
              <a:t>Relationships between developers, testers, security teams, and IT operations staff are streamlined</a:t>
            </a:r>
          </a:p>
          <a:p>
            <a:pPr marL="6858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50" b="1" dirty="0">
              <a:solidFill>
                <a:srgbClr val="292929"/>
              </a:solidFill>
              <a:latin typeface="Arial"/>
              <a:ea typeface="+mn-ea"/>
              <a:cs typeface="+mn-cs"/>
            </a:endParaRPr>
          </a:p>
          <a:p>
            <a:pPr marL="0" indent="0" defTabSz="68580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350" dirty="0">
                <a:solidFill>
                  <a:srgbClr val="292929"/>
                </a:solidFill>
                <a:latin typeface="Arial"/>
              </a:rPr>
              <a:t>Increased Delivery Speed &amp; Reduced Cost</a:t>
            </a:r>
            <a:endParaRPr lang="en-US" sz="1275" dirty="0">
              <a:solidFill>
                <a:srgbClr val="000000"/>
              </a:solidFill>
              <a:latin typeface="+mj-lt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75" b="1" i="1" dirty="0">
                <a:latin typeface="+mj-lt"/>
              </a:rPr>
              <a:t>Testing is one of the top reasons for release delays.</a:t>
            </a:r>
            <a:r>
              <a:rPr lang="en-US" sz="1275" i="1" dirty="0">
                <a:latin typeface="+mj-lt"/>
              </a:rPr>
              <a:t> </a:t>
            </a:r>
            <a:endParaRPr lang="en-US" sz="1275" dirty="0">
              <a:latin typeface="+mj-lt"/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275" dirty="0">
                <a:latin typeface="+mj-lt"/>
              </a:rPr>
              <a:t>Shift Left cybersecurity supports faster application delivery because there is no pause in coding while cyber teams perform their V&amp;V and T&amp;E reviews.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75" i="1" dirty="0">
              <a:solidFill>
                <a:srgbClr val="0070C0"/>
              </a:solidFill>
              <a:latin typeface="+mj-lt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75" b="1" i="1" dirty="0">
                <a:latin typeface="+mj-lt"/>
              </a:rPr>
              <a:t>Continuous testing means security flaws are caught sooner</a:t>
            </a:r>
            <a:r>
              <a:rPr lang="en-US" sz="1275" dirty="0">
                <a:solidFill>
                  <a:srgbClr val="000000"/>
                </a:solidFill>
                <a:latin typeface="+mj-lt"/>
              </a:rPr>
              <a:t>, so fixes are easier and less costly t</a:t>
            </a:r>
            <a:r>
              <a:rPr lang="en-US" sz="1350" dirty="0">
                <a:solidFill>
                  <a:srgbClr val="000000"/>
                </a:solidFill>
                <a:latin typeface="+mj-lt"/>
              </a:rPr>
              <a:t>o make.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00000"/>
              </a:solidFill>
              <a:latin typeface="+mj-lt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75" dirty="0">
                <a:solidFill>
                  <a:srgbClr val="000000"/>
                </a:solidFill>
                <a:latin typeface="+mj-lt"/>
              </a:rPr>
              <a:t>Shift Left security </a:t>
            </a:r>
            <a:r>
              <a:rPr lang="en-US" sz="1275" b="1" i="1" dirty="0">
                <a:solidFill>
                  <a:srgbClr val="0070C0"/>
                </a:solidFill>
                <a:latin typeface="+mj-lt"/>
              </a:rPr>
              <a:t>reduces the time </a:t>
            </a:r>
            <a:r>
              <a:rPr lang="en-US" sz="1275" dirty="0">
                <a:solidFill>
                  <a:srgbClr val="000000"/>
                </a:solidFill>
                <a:latin typeface="+mj-lt"/>
              </a:rPr>
              <a:t>between releases by enabling DevOps and security to work in parallel thereby </a:t>
            </a:r>
            <a:r>
              <a:rPr lang="en-US" sz="1275" b="1" i="1" dirty="0">
                <a:solidFill>
                  <a:srgbClr val="0070C0"/>
                </a:solidFill>
                <a:latin typeface="+mj-lt"/>
              </a:rPr>
              <a:t>reducing overall product cost</a:t>
            </a:r>
            <a:r>
              <a:rPr lang="en-US" sz="1275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1026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9C47546C-4272-7CBA-2924-9E763C97C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05" y="907576"/>
            <a:ext cx="3429715" cy="2110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72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52" y="266330"/>
            <a:ext cx="1711673" cy="457200"/>
          </a:xfrm>
        </p:spPr>
        <p:txBody>
          <a:bodyPr/>
          <a:lstStyle/>
          <a:p>
            <a:r>
              <a:rPr lang="en-US" sz="2000" dirty="0"/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A32F2-9F67-1247-9635-0C2151BE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04" y="814250"/>
            <a:ext cx="5275803" cy="35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9357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</TotalTime>
  <Words>606</Words>
  <Application>Microsoft Office PowerPoint</Application>
  <PresentationFormat>On-screen Show (16:9)</PresentationFormat>
  <Paragraphs>59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Courier New</vt:lpstr>
      <vt:lpstr>Helvetica Neue Medium</vt:lpstr>
      <vt:lpstr>Inter</vt:lpstr>
      <vt:lpstr>Times New Roman</vt:lpstr>
      <vt:lpstr>1_Custom Design</vt:lpstr>
      <vt:lpstr>2_Custom Design</vt:lpstr>
      <vt:lpstr>Are We Shifting Left Enough?  FAA Emerging Strategies to Identify and Resolve Cyber Vulnerabilities Early in the Development Cycle</vt:lpstr>
      <vt:lpstr>The V-Model Verification &amp; Validation (V&amp;V) Process</vt:lpstr>
      <vt:lpstr>Challenges the Status Quo</vt:lpstr>
      <vt:lpstr>Shifting Left, Secure by Design</vt:lpstr>
      <vt:lpstr>PowerPoint Presentation</vt:lpstr>
      <vt:lpstr>Benefits</vt:lpstr>
      <vt:lpstr>Questions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Nace, Larry D-CTR (FAA)</cp:lastModifiedBy>
  <cp:revision>144</cp:revision>
  <dcterms:created xsi:type="dcterms:W3CDTF">2005-01-28T20:32:53Z</dcterms:created>
  <dcterms:modified xsi:type="dcterms:W3CDTF">2023-09-14T19:47:16Z</dcterms:modified>
</cp:coreProperties>
</file>