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gess, Ebony J (FAA)" userId="5c24734c-5f39-450d-882e-279b73a74608" providerId="ADAL" clId="{C4858396-1393-4FC2-AC0A-F3EE7B128663}"/>
    <pc:docChg chg="undo redo custSel modSld">
      <pc:chgData name="Burgess, Ebony J (FAA)" userId="5c24734c-5f39-450d-882e-279b73a74608" providerId="ADAL" clId="{C4858396-1393-4FC2-AC0A-F3EE7B128663}" dt="2025-02-20T15:09:44.320" v="1311" actId="478"/>
      <pc:docMkLst>
        <pc:docMk/>
      </pc:docMkLst>
      <pc:sldChg chg="delSp modSp mod">
        <pc:chgData name="Burgess, Ebony J (FAA)" userId="5c24734c-5f39-450d-882e-279b73a74608" providerId="ADAL" clId="{C4858396-1393-4FC2-AC0A-F3EE7B128663}" dt="2025-02-20T15:09:44.320" v="1311" actId="478"/>
        <pc:sldMkLst>
          <pc:docMk/>
          <pc:sldMk cId="0" sldId="260"/>
        </pc:sldMkLst>
        <pc:spChg chg="mod">
          <ac:chgData name="Burgess, Ebony J (FAA)" userId="5c24734c-5f39-450d-882e-279b73a74608" providerId="ADAL" clId="{C4858396-1393-4FC2-AC0A-F3EE7B128663}" dt="2025-02-20T15:09:15.553" v="1309" actId="20577"/>
          <ac:spMkLst>
            <pc:docMk/>
            <pc:sldMk cId="0" sldId="260"/>
            <ac:spMk id="27" creationId="{00000000-0000-0000-0000-000000000000}"/>
          </ac:spMkLst>
        </pc:spChg>
        <pc:spChg chg="mod">
          <ac:chgData name="Burgess, Ebony J (FAA)" userId="5c24734c-5f39-450d-882e-279b73a74608" providerId="ADAL" clId="{C4858396-1393-4FC2-AC0A-F3EE7B128663}" dt="2025-02-20T15:09:39.444" v="1310" actId="20577"/>
          <ac:spMkLst>
            <pc:docMk/>
            <pc:sldMk cId="0" sldId="260"/>
            <ac:spMk id="34" creationId="{00000000-0000-0000-0000-000000000000}"/>
          </ac:spMkLst>
        </pc:spChg>
        <pc:picChg chg="del">
          <ac:chgData name="Burgess, Ebony J (FAA)" userId="5c24734c-5f39-450d-882e-279b73a74608" providerId="ADAL" clId="{C4858396-1393-4FC2-AC0A-F3EE7B128663}" dt="2025-02-20T15:09:44.320" v="1311" actId="478"/>
          <ac:picMkLst>
            <pc:docMk/>
            <pc:sldMk cId="0" sldId="260"/>
            <ac:picMk id="37" creationId="{00000000-0000-0000-0000-000000000000}"/>
          </ac:picMkLst>
        </pc:picChg>
      </pc:sldChg>
      <pc:sldChg chg="modSp mod">
        <pc:chgData name="Burgess, Ebony J (FAA)" userId="5c24734c-5f39-450d-882e-279b73a74608" providerId="ADAL" clId="{C4858396-1393-4FC2-AC0A-F3EE7B128663}" dt="2025-02-20T14:51:39.765" v="1270" actId="20577"/>
        <pc:sldMkLst>
          <pc:docMk/>
          <pc:sldMk cId="0" sldId="261"/>
        </pc:sldMkLst>
        <pc:graphicFrameChg chg="modGraphic">
          <ac:chgData name="Burgess, Ebony J (FAA)" userId="5c24734c-5f39-450d-882e-279b73a74608" providerId="ADAL" clId="{C4858396-1393-4FC2-AC0A-F3EE7B128663}" dt="2025-02-20T14:51:39.765" v="1270" actId="20577"/>
          <ac:graphicFrameMkLst>
            <pc:docMk/>
            <pc:sldMk cId="0" sldId="261"/>
            <ac:graphicFrameMk id="3" creationId="{00000000-0000-0000-0000-000000000000}"/>
          </ac:graphicFrameMkLst>
        </pc:graphicFrameChg>
      </pc:sldChg>
      <pc:sldChg chg="addSp delSp modSp mod">
        <pc:chgData name="Burgess, Ebony J (FAA)" userId="5c24734c-5f39-450d-882e-279b73a74608" providerId="ADAL" clId="{C4858396-1393-4FC2-AC0A-F3EE7B128663}" dt="2025-02-20T15:03:17.867" v="1293" actId="14100"/>
        <pc:sldMkLst>
          <pc:docMk/>
          <pc:sldMk cId="0" sldId="262"/>
        </pc:sldMkLst>
        <pc:spChg chg="mod">
          <ac:chgData name="Burgess, Ebony J (FAA)" userId="5c24734c-5f39-450d-882e-279b73a74608" providerId="ADAL" clId="{C4858396-1393-4FC2-AC0A-F3EE7B128663}" dt="2025-02-20T15:02:59.331" v="1291" actId="20577"/>
          <ac:spMkLst>
            <pc:docMk/>
            <pc:sldMk cId="0" sldId="262"/>
            <ac:spMk id="17" creationId="{00000000-0000-0000-0000-000000000000}"/>
          </ac:spMkLst>
        </pc:spChg>
        <pc:spChg chg="del mod">
          <ac:chgData name="Burgess, Ebony J (FAA)" userId="5c24734c-5f39-450d-882e-279b73a74608" providerId="ADAL" clId="{C4858396-1393-4FC2-AC0A-F3EE7B128663}" dt="2025-02-19T19:16:14.336" v="6" actId="478"/>
          <ac:spMkLst>
            <pc:docMk/>
            <pc:sldMk cId="0" sldId="262"/>
            <ac:spMk id="18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25.353" v="11" actId="478"/>
          <ac:spMkLst>
            <pc:docMk/>
            <pc:sldMk cId="0" sldId="262"/>
            <ac:spMk id="48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26.845" v="12" actId="478"/>
          <ac:spMkLst>
            <pc:docMk/>
            <pc:sldMk cId="0" sldId="262"/>
            <ac:spMk id="49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16.317" v="7" actId="478"/>
          <ac:spMkLst>
            <pc:docMk/>
            <pc:sldMk cId="0" sldId="262"/>
            <ac:spMk id="50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28.969" v="14" actId="478"/>
          <ac:spMkLst>
            <pc:docMk/>
            <pc:sldMk cId="0" sldId="262"/>
            <ac:spMk id="51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27.804" v="13" actId="478"/>
          <ac:spMkLst>
            <pc:docMk/>
            <pc:sldMk cId="0" sldId="262"/>
            <ac:spMk id="52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31.529" v="16" actId="478"/>
          <ac:spMkLst>
            <pc:docMk/>
            <pc:sldMk cId="0" sldId="262"/>
            <ac:spMk id="53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30.061" v="15" actId="478"/>
          <ac:spMkLst>
            <pc:docMk/>
            <pc:sldMk cId="0" sldId="262"/>
            <ac:spMk id="54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34.424" v="18" actId="478"/>
          <ac:spMkLst>
            <pc:docMk/>
            <pc:sldMk cId="0" sldId="262"/>
            <ac:spMk id="55" creationId="{00000000-0000-0000-0000-000000000000}"/>
          </ac:spMkLst>
        </pc:spChg>
        <pc:spChg chg="del mod">
          <ac:chgData name="Burgess, Ebony J (FAA)" userId="5c24734c-5f39-450d-882e-279b73a74608" providerId="ADAL" clId="{C4858396-1393-4FC2-AC0A-F3EE7B128663}" dt="2025-02-19T19:16:35.859" v="21"/>
          <ac:spMkLst>
            <pc:docMk/>
            <pc:sldMk cId="0" sldId="262"/>
            <ac:spMk id="56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19:16:37.260" v="22" actId="478"/>
          <ac:spMkLst>
            <pc:docMk/>
            <pc:sldMk cId="0" sldId="262"/>
            <ac:spMk id="57" creationId="{00000000-0000-0000-0000-000000000000}"/>
          </ac:spMkLst>
        </pc:spChg>
        <pc:grpChg chg="add del mod">
          <ac:chgData name="Burgess, Ebony J (FAA)" userId="5c24734c-5f39-450d-882e-279b73a74608" providerId="ADAL" clId="{C4858396-1393-4FC2-AC0A-F3EE7B128663}" dt="2025-02-19T19:16:09.627" v="4" actId="478"/>
          <ac:grpSpMkLst>
            <pc:docMk/>
            <pc:sldMk cId="0" sldId="262"/>
            <ac:grpSpMk id="2" creationId="{00000000-0000-0000-0000-000000000000}"/>
          </ac:grpSpMkLst>
        </pc:grpChg>
        <pc:grpChg chg="del">
          <ac:chgData name="Burgess, Ebony J (FAA)" userId="5c24734c-5f39-450d-882e-279b73a74608" providerId="ADAL" clId="{C4858396-1393-4FC2-AC0A-F3EE7B128663}" dt="2025-02-19T19:16:23.261" v="10" actId="478"/>
          <ac:grpSpMkLst>
            <pc:docMk/>
            <pc:sldMk cId="0" sldId="262"/>
            <ac:grpSpMk id="19" creationId="{00000000-0000-0000-0000-000000000000}"/>
          </ac:grpSpMkLst>
        </pc:grpChg>
        <pc:picChg chg="del">
          <ac:chgData name="Burgess, Ebony J (FAA)" userId="5c24734c-5f39-450d-882e-279b73a74608" providerId="ADAL" clId="{C4858396-1393-4FC2-AC0A-F3EE7B128663}" dt="2025-02-19T19:16:20.572" v="9" actId="478"/>
          <ac:picMkLst>
            <pc:docMk/>
            <pc:sldMk cId="0" sldId="262"/>
            <ac:picMk id="22" creationId="{00000000-0000-0000-0000-000000000000}"/>
          </ac:picMkLst>
        </pc:picChg>
        <pc:picChg chg="del">
          <ac:chgData name="Burgess, Ebony J (FAA)" userId="5c24734c-5f39-450d-882e-279b73a74608" providerId="ADAL" clId="{C4858396-1393-4FC2-AC0A-F3EE7B128663}" dt="2025-02-19T19:16:17.501" v="8" actId="478"/>
          <ac:picMkLst>
            <pc:docMk/>
            <pc:sldMk cId="0" sldId="262"/>
            <ac:picMk id="26" creationId="{00000000-0000-0000-0000-000000000000}"/>
          </ac:picMkLst>
        </pc:picChg>
        <pc:picChg chg="add del mod">
          <ac:chgData name="Burgess, Ebony J (FAA)" userId="5c24734c-5f39-450d-882e-279b73a74608" providerId="ADAL" clId="{C4858396-1393-4FC2-AC0A-F3EE7B128663}" dt="2025-02-20T15:02:29.954" v="1271" actId="478"/>
          <ac:picMkLst>
            <pc:docMk/>
            <pc:sldMk cId="0" sldId="262"/>
            <ac:picMk id="62" creationId="{B708A288-9CD7-99CF-F6FB-793108C9F072}"/>
          </ac:picMkLst>
        </pc:picChg>
        <pc:picChg chg="add mod">
          <ac:chgData name="Burgess, Ebony J (FAA)" userId="5c24734c-5f39-450d-882e-279b73a74608" providerId="ADAL" clId="{C4858396-1393-4FC2-AC0A-F3EE7B128663}" dt="2025-02-20T15:03:17.867" v="1293" actId="14100"/>
          <ac:picMkLst>
            <pc:docMk/>
            <pc:sldMk cId="0" sldId="262"/>
            <ac:picMk id="64" creationId="{30EE66D9-2DB5-CE9D-4585-42C54D025AF9}"/>
          </ac:picMkLst>
        </pc:picChg>
      </pc:sldChg>
      <pc:sldChg chg="addSp delSp modSp mod">
        <pc:chgData name="Burgess, Ebony J (FAA)" userId="5c24734c-5f39-450d-882e-279b73a74608" providerId="ADAL" clId="{C4858396-1393-4FC2-AC0A-F3EE7B128663}" dt="2025-02-20T14:06:25.181" v="73" actId="14100"/>
        <pc:sldMkLst>
          <pc:docMk/>
          <pc:sldMk cId="0" sldId="263"/>
        </pc:sldMkLst>
        <pc:spChg chg="del">
          <ac:chgData name="Burgess, Ebony J (FAA)" userId="5c24734c-5f39-450d-882e-279b73a74608" providerId="ADAL" clId="{C4858396-1393-4FC2-AC0A-F3EE7B128663}" dt="2025-02-19T20:36:02.419" v="37" actId="478"/>
          <ac:spMkLst>
            <pc:docMk/>
            <pc:sldMk cId="0" sldId="263"/>
            <ac:spMk id="3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1.332" v="36" actId="478"/>
          <ac:spMkLst>
            <pc:docMk/>
            <pc:sldMk cId="0" sldId="263"/>
            <ac:spMk id="4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5:59.961" v="35" actId="478"/>
          <ac:spMkLst>
            <pc:docMk/>
            <pc:sldMk cId="0" sldId="263"/>
            <ac:spMk id="12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5.410" v="40" actId="478"/>
          <ac:spMkLst>
            <pc:docMk/>
            <pc:sldMk cId="0" sldId="263"/>
            <ac:spMk id="13" creationId="{00000000-0000-0000-0000-000000000000}"/>
          </ac:spMkLst>
        </pc:spChg>
        <pc:spChg chg="del mod">
          <ac:chgData name="Burgess, Ebony J (FAA)" userId="5c24734c-5f39-450d-882e-279b73a74608" providerId="ADAL" clId="{C4858396-1393-4FC2-AC0A-F3EE7B128663}" dt="2025-02-19T20:35:57.963" v="34" actId="478"/>
          <ac:spMkLst>
            <pc:docMk/>
            <pc:sldMk cId="0" sldId="263"/>
            <ac:spMk id="14" creationId="{00000000-0000-0000-0000-000000000000}"/>
          </ac:spMkLst>
        </pc:spChg>
        <pc:spChg chg="mod">
          <ac:chgData name="Burgess, Ebony J (FAA)" userId="5c24734c-5f39-450d-882e-279b73a74608" providerId="ADAL" clId="{C4858396-1393-4FC2-AC0A-F3EE7B128663}" dt="2025-02-19T20:38:07.065" v="63" actId="14100"/>
          <ac:spMkLst>
            <pc:docMk/>
            <pc:sldMk cId="0" sldId="263"/>
            <ac:spMk id="15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4.553" v="39" actId="478"/>
          <ac:spMkLst>
            <pc:docMk/>
            <pc:sldMk cId="0" sldId="263"/>
            <ac:spMk id="16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6.492" v="41" actId="478"/>
          <ac:spMkLst>
            <pc:docMk/>
            <pc:sldMk cId="0" sldId="263"/>
            <ac:spMk id="17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7.261" v="42" actId="478"/>
          <ac:spMkLst>
            <pc:docMk/>
            <pc:sldMk cId="0" sldId="263"/>
            <ac:spMk id="18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8.035" v="43" actId="478"/>
          <ac:spMkLst>
            <pc:docMk/>
            <pc:sldMk cId="0" sldId="263"/>
            <ac:spMk id="19" creationId="{00000000-0000-0000-0000-000000000000}"/>
          </ac:spMkLst>
        </pc:spChg>
        <pc:spChg chg="del mod">
          <ac:chgData name="Burgess, Ebony J (FAA)" userId="5c24734c-5f39-450d-882e-279b73a74608" providerId="ADAL" clId="{C4858396-1393-4FC2-AC0A-F3EE7B128663}" dt="2025-02-19T20:36:03.240" v="38" actId="478"/>
          <ac:spMkLst>
            <pc:docMk/>
            <pc:sldMk cId="0" sldId="263"/>
            <ac:spMk id="20" creationId="{00000000-0000-0000-0000-000000000000}"/>
          </ac:spMkLst>
        </pc:spChg>
        <pc:spChg chg="del">
          <ac:chgData name="Burgess, Ebony J (FAA)" userId="5c24734c-5f39-450d-882e-279b73a74608" providerId="ADAL" clId="{C4858396-1393-4FC2-AC0A-F3EE7B128663}" dt="2025-02-19T20:36:08.798" v="44" actId="478"/>
          <ac:spMkLst>
            <pc:docMk/>
            <pc:sldMk cId="0" sldId="263"/>
            <ac:spMk id="21" creationId="{00000000-0000-0000-0000-000000000000}"/>
          </ac:spMkLst>
        </pc:spChg>
        <pc:spChg chg="del mod">
          <ac:chgData name="Burgess, Ebony J (FAA)" userId="5c24734c-5f39-450d-882e-279b73a74608" providerId="ADAL" clId="{C4858396-1393-4FC2-AC0A-F3EE7B128663}" dt="2025-02-19T20:36:15.205" v="47" actId="478"/>
          <ac:spMkLst>
            <pc:docMk/>
            <pc:sldMk cId="0" sldId="263"/>
            <ac:spMk id="22" creationId="{00000000-0000-0000-0000-000000000000}"/>
          </ac:spMkLst>
        </pc:spChg>
        <pc:grpChg chg="del">
          <ac:chgData name="Burgess, Ebony J (FAA)" userId="5c24734c-5f39-450d-882e-279b73a74608" providerId="ADAL" clId="{C4858396-1393-4FC2-AC0A-F3EE7B128663}" dt="2025-02-19T20:35:52.691" v="31" actId="478"/>
          <ac:grpSpMkLst>
            <pc:docMk/>
            <pc:sldMk cId="0" sldId="263"/>
            <ac:grpSpMk id="5" creationId="{00000000-0000-0000-0000-000000000000}"/>
          </ac:grpSpMkLst>
        </pc:grpChg>
        <pc:picChg chg="add mod">
          <ac:chgData name="Burgess, Ebony J (FAA)" userId="5c24734c-5f39-450d-882e-279b73a74608" providerId="ADAL" clId="{C4858396-1393-4FC2-AC0A-F3EE7B128663}" dt="2025-02-20T14:06:25.181" v="73" actId="14100"/>
          <ac:picMkLst>
            <pc:docMk/>
            <pc:sldMk cId="0" sldId="263"/>
            <ac:picMk id="27" creationId="{7DE455BD-1D1F-995B-3536-F8C0D863AF9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D2E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2E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2E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2E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6031610"/>
            <a:ext cx="9144000" cy="815340"/>
          </a:xfrm>
          <a:custGeom>
            <a:avLst/>
            <a:gdLst/>
            <a:ahLst/>
            <a:cxnLst/>
            <a:rect l="l" t="t" r="r" b="b"/>
            <a:pathLst>
              <a:path w="9144000" h="815340">
                <a:moveTo>
                  <a:pt x="9143619" y="0"/>
                </a:moveTo>
                <a:lnTo>
                  <a:pt x="0" y="0"/>
                </a:lnTo>
                <a:lnTo>
                  <a:pt x="0" y="815339"/>
                </a:lnTo>
                <a:lnTo>
                  <a:pt x="9143619" y="815339"/>
                </a:lnTo>
                <a:lnTo>
                  <a:pt x="9143619" y="0"/>
                </a:lnTo>
                <a:close/>
              </a:path>
            </a:pathLst>
          </a:custGeom>
          <a:solidFill>
            <a:srgbClr val="1D2E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6031610"/>
            <a:ext cx="9144000" cy="815340"/>
          </a:xfrm>
          <a:custGeom>
            <a:avLst/>
            <a:gdLst/>
            <a:ahLst/>
            <a:cxnLst/>
            <a:rect l="l" t="t" r="r" b="b"/>
            <a:pathLst>
              <a:path w="9144000" h="815340">
                <a:moveTo>
                  <a:pt x="0" y="0"/>
                </a:moveTo>
                <a:lnTo>
                  <a:pt x="9144000" y="0"/>
                </a:lnTo>
                <a:lnTo>
                  <a:pt x="9144000" y="815340"/>
                </a:lnTo>
                <a:lnTo>
                  <a:pt x="0" y="81534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1D2E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08903" y="6124955"/>
            <a:ext cx="659891" cy="66141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6291" y="298441"/>
            <a:ext cx="757300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D2E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103" y="1309941"/>
            <a:ext cx="8559165" cy="4177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8002" y="6250805"/>
            <a:ext cx="341058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0C0C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65252" y="6281314"/>
            <a:ext cx="1200150" cy="351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29904" y="6348434"/>
            <a:ext cx="17399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91556" y="0"/>
            <a:ext cx="3552443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885940" y="442976"/>
            <a:ext cx="1786889" cy="5334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425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Federal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Aviation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Administration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4827" y="332803"/>
            <a:ext cx="41167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Airport</a:t>
            </a:r>
            <a:r>
              <a:rPr spc="-60" dirty="0"/>
              <a:t> </a:t>
            </a:r>
            <a:r>
              <a:rPr dirty="0"/>
              <a:t>and</a:t>
            </a:r>
            <a:r>
              <a:rPr spc="-65" dirty="0"/>
              <a:t> </a:t>
            </a:r>
            <a:r>
              <a:rPr spc="-10" dirty="0"/>
              <a:t>Airway </a:t>
            </a:r>
            <a:r>
              <a:rPr dirty="0"/>
              <a:t>Trust</a:t>
            </a:r>
            <a:r>
              <a:rPr spc="-55" dirty="0"/>
              <a:t> </a:t>
            </a:r>
            <a:r>
              <a:rPr dirty="0"/>
              <a:t>Fund</a:t>
            </a:r>
            <a:r>
              <a:rPr spc="-55" dirty="0"/>
              <a:t> </a:t>
            </a:r>
            <a:r>
              <a:rPr spc="-10" dirty="0"/>
              <a:t>(AATF)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4827" y="1978723"/>
            <a:ext cx="2339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D2E68"/>
                </a:solidFill>
                <a:latin typeface="Arial"/>
                <a:cs typeface="Arial"/>
              </a:rPr>
              <a:t>Fact</a:t>
            </a:r>
            <a:r>
              <a:rPr sz="3600" b="1" spc="-10" dirty="0">
                <a:solidFill>
                  <a:srgbClr val="1D2E68"/>
                </a:solidFill>
                <a:latin typeface="Arial"/>
                <a:cs typeface="Arial"/>
              </a:rPr>
              <a:t> Sheet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827" y="5275897"/>
            <a:ext cx="321627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1D2E68"/>
                </a:solidFill>
                <a:latin typeface="Arial"/>
                <a:cs typeface="Arial"/>
              </a:rPr>
              <a:t>Updated:</a:t>
            </a:r>
            <a:r>
              <a:rPr sz="2200" b="1" spc="-90" dirty="0">
                <a:solidFill>
                  <a:srgbClr val="1D2E68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1D2E68"/>
                </a:solidFill>
                <a:latin typeface="Arial"/>
                <a:cs typeface="Arial"/>
              </a:rPr>
              <a:t>February</a:t>
            </a:r>
            <a:r>
              <a:rPr sz="2200" b="1" spc="-100" dirty="0">
                <a:solidFill>
                  <a:srgbClr val="1D2E68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1D2E68"/>
                </a:solidFill>
                <a:latin typeface="Arial"/>
                <a:cs typeface="Arial"/>
              </a:rPr>
              <a:t>2025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7125">
              <a:lnSpc>
                <a:spcPct val="100000"/>
              </a:lnSpc>
              <a:spcBef>
                <a:spcPts val="100"/>
              </a:spcBef>
            </a:pPr>
            <a:r>
              <a:rPr dirty="0"/>
              <a:t>AATF</a:t>
            </a:r>
            <a:r>
              <a:rPr spc="-105" dirty="0"/>
              <a:t> </a:t>
            </a:r>
            <a:r>
              <a:rPr spc="-10" dirty="0"/>
              <a:t>History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248742" y="964361"/>
            <a:ext cx="8594725" cy="4920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5113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</a:tabLst>
            </a:pPr>
            <a:r>
              <a:rPr sz="1700" dirty="0">
                <a:latin typeface="Arial"/>
                <a:cs typeface="Arial"/>
              </a:rPr>
              <a:t>Created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by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Airway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Development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Revenue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Act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1970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finance </a:t>
            </a:r>
            <a:r>
              <a:rPr sz="1700" dirty="0">
                <a:latin typeface="Arial"/>
                <a:cs typeface="Arial"/>
              </a:rPr>
              <a:t>aviation</a:t>
            </a:r>
            <a:r>
              <a:rPr sz="1700" spc="-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programs:</a:t>
            </a:r>
            <a:endParaRPr sz="1700">
              <a:latin typeface="Arial"/>
              <a:cs typeface="Arial"/>
            </a:endParaRPr>
          </a:p>
          <a:p>
            <a:pPr marL="755015" marR="242570" lvl="1" indent="-285750">
              <a:lnSpc>
                <a:spcPct val="100000"/>
              </a:lnSpc>
              <a:spcBef>
                <a:spcPts val="409"/>
              </a:spcBef>
              <a:buChar char="–"/>
              <a:tabLst>
                <a:tab pos="755015" algn="l"/>
              </a:tabLst>
            </a:pPr>
            <a:r>
              <a:rPr sz="1700" dirty="0">
                <a:latin typeface="Arial"/>
                <a:cs typeface="Arial"/>
              </a:rPr>
              <a:t>Revenues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are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derived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aviation-</a:t>
            </a:r>
            <a:r>
              <a:rPr sz="1700" dirty="0">
                <a:latin typeface="Arial"/>
                <a:cs typeface="Arial"/>
              </a:rPr>
              <a:t>related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excise</a:t>
            </a:r>
            <a:r>
              <a:rPr sz="1700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taxes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on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passengers,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cargo,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20" dirty="0">
                <a:latin typeface="Arial"/>
                <a:cs typeface="Arial"/>
              </a:rPr>
              <a:t> fuel</a:t>
            </a:r>
            <a:endParaRPr sz="1700">
              <a:latin typeface="Arial"/>
              <a:cs typeface="Arial"/>
            </a:endParaRPr>
          </a:p>
          <a:p>
            <a:pPr marL="755015" marR="483870" lvl="1" indent="-285750">
              <a:lnSpc>
                <a:spcPct val="100000"/>
              </a:lnSpc>
              <a:spcBef>
                <a:spcPts val="405"/>
              </a:spcBef>
              <a:buChar char="–"/>
              <a:tabLst>
                <a:tab pos="755015" algn="l"/>
              </a:tabLst>
            </a:pPr>
            <a:r>
              <a:rPr sz="1700" dirty="0">
                <a:latin typeface="Arial"/>
                <a:cs typeface="Arial"/>
              </a:rPr>
              <a:t>The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aviation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excise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taxes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are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augmented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with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contributions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General </a:t>
            </a:r>
            <a:r>
              <a:rPr sz="1700" spc="-20" dirty="0">
                <a:latin typeface="Arial"/>
                <a:cs typeface="Arial"/>
              </a:rPr>
              <a:t>Fund</a:t>
            </a:r>
            <a:endParaRPr sz="1700">
              <a:latin typeface="Arial"/>
              <a:cs typeface="Arial"/>
            </a:endParaRPr>
          </a:p>
          <a:p>
            <a:pPr marL="755015" lvl="1" indent="-285750">
              <a:lnSpc>
                <a:spcPct val="100000"/>
              </a:lnSpc>
              <a:spcBef>
                <a:spcPts val="409"/>
              </a:spcBef>
              <a:buChar char="–"/>
              <a:tabLst>
                <a:tab pos="755015" algn="l"/>
              </a:tabLst>
            </a:pPr>
            <a:r>
              <a:rPr sz="1700" dirty="0">
                <a:latin typeface="Arial"/>
                <a:cs typeface="Arial"/>
              </a:rPr>
              <a:t>Provides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funding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for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capital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improvements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U.S.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airways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system</a:t>
            </a:r>
            <a:endParaRPr sz="1700">
              <a:latin typeface="Arial"/>
              <a:cs typeface="Arial"/>
            </a:endParaRPr>
          </a:p>
          <a:p>
            <a:pPr marL="354965" marR="469900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354965" algn="l"/>
              </a:tabLst>
            </a:pPr>
            <a:r>
              <a:rPr sz="1700" dirty="0">
                <a:latin typeface="Arial"/>
                <a:cs typeface="Arial"/>
              </a:rPr>
              <a:t>In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2023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Trust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contributions </a:t>
            </a:r>
            <a:r>
              <a:rPr sz="1700" dirty="0">
                <a:latin typeface="Arial"/>
                <a:cs typeface="Arial"/>
              </a:rPr>
              <a:t>were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87%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FAA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budget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94%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FY </a:t>
            </a:r>
            <a:r>
              <a:rPr sz="1700" spc="-10" dirty="0">
                <a:latin typeface="Arial"/>
                <a:cs typeface="Arial"/>
              </a:rPr>
              <a:t>2024.</a:t>
            </a:r>
            <a:endParaRPr sz="17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354965" algn="l"/>
              </a:tabLst>
            </a:pPr>
            <a:r>
              <a:rPr sz="1700" dirty="0">
                <a:latin typeface="Arial"/>
                <a:cs typeface="Arial"/>
              </a:rPr>
              <a:t>During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COVID-</a:t>
            </a:r>
            <a:r>
              <a:rPr sz="1700" dirty="0">
                <a:latin typeface="Arial"/>
                <a:cs typeface="Arial"/>
              </a:rPr>
              <a:t>19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pandemic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commitment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help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respond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downturn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traffic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activity</a:t>
            </a:r>
            <a:r>
              <a:rPr sz="1700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that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followed,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FAA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received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greater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amount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funding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the </a:t>
            </a:r>
            <a:r>
              <a:rPr sz="1700" dirty="0">
                <a:latin typeface="Arial"/>
                <a:cs typeface="Arial"/>
              </a:rPr>
              <a:t>General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than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before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2020.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For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example,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Trust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taxes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fees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provided </a:t>
            </a:r>
            <a:r>
              <a:rPr sz="1700" dirty="0">
                <a:latin typeface="Arial"/>
                <a:cs typeface="Arial"/>
              </a:rPr>
              <a:t>FAA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with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86.9%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its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funding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2018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93.8%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agency’s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funding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FY </a:t>
            </a:r>
            <a:r>
              <a:rPr sz="1700" spc="-10" dirty="0">
                <a:latin typeface="Arial"/>
                <a:cs typeface="Arial"/>
              </a:rPr>
              <a:t>2019.</a:t>
            </a:r>
            <a:endParaRPr sz="1700">
              <a:latin typeface="Arial"/>
              <a:cs typeface="Arial"/>
            </a:endParaRPr>
          </a:p>
          <a:p>
            <a:pPr marL="354965" marR="346075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354965" algn="l"/>
              </a:tabLst>
            </a:pPr>
            <a:r>
              <a:rPr sz="1700" dirty="0">
                <a:latin typeface="Arial"/>
                <a:cs typeface="Arial"/>
              </a:rPr>
              <a:t>Since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2022,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General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contributions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have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been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augmented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by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investments </a:t>
            </a:r>
            <a:r>
              <a:rPr sz="1700" dirty="0">
                <a:latin typeface="Arial"/>
                <a:cs typeface="Arial"/>
              </a:rPr>
              <a:t>made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by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Infrastructure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Investment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&amp;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Jobs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Act.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4003" y="14061"/>
            <a:ext cx="6202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AATF</a:t>
            </a:r>
            <a:r>
              <a:rPr spc="-75" dirty="0"/>
              <a:t> </a:t>
            </a:r>
            <a:r>
              <a:rPr dirty="0"/>
              <a:t>Funds</a:t>
            </a:r>
            <a:r>
              <a:rPr spc="-90" dirty="0"/>
              <a:t> </a:t>
            </a:r>
            <a:r>
              <a:rPr dirty="0"/>
              <a:t>these</a:t>
            </a:r>
            <a:r>
              <a:rPr spc="-85" dirty="0"/>
              <a:t> </a:t>
            </a:r>
            <a:r>
              <a:rPr spc="-10" dirty="0"/>
              <a:t>accounts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388810" y="594335"/>
            <a:ext cx="8276590" cy="533209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1700" b="1" dirty="0">
                <a:latin typeface="Arial"/>
                <a:cs typeface="Arial"/>
              </a:rPr>
              <a:t>FAA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b="1" spc="-10" dirty="0">
                <a:latin typeface="Arial"/>
                <a:cs typeface="Arial"/>
              </a:rPr>
              <a:t>accounts</a:t>
            </a:r>
            <a:r>
              <a:rPr sz="1700" spc="-10" dirty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9"/>
              </a:spcBef>
              <a:buChar char="–"/>
              <a:tabLst>
                <a:tab pos="755650" algn="l"/>
              </a:tabLst>
            </a:pPr>
            <a:r>
              <a:rPr sz="1700" spc="-20" dirty="0">
                <a:latin typeface="Arial"/>
                <a:cs typeface="Arial"/>
              </a:rPr>
              <a:t>Grants-</a:t>
            </a:r>
            <a:r>
              <a:rPr sz="1700" spc="-10" dirty="0">
                <a:latin typeface="Arial"/>
                <a:cs typeface="Arial"/>
              </a:rPr>
              <a:t>in-</a:t>
            </a:r>
            <a:r>
              <a:rPr sz="1700" dirty="0">
                <a:latin typeface="Arial"/>
                <a:cs typeface="Arial"/>
              </a:rPr>
              <a:t>Aid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for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(augmented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with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funding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General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Fund)</a:t>
            </a:r>
            <a:endParaRPr sz="17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9"/>
              </a:spcBef>
              <a:buChar char="–"/>
              <a:tabLst>
                <a:tab pos="755650" algn="l"/>
              </a:tabLst>
            </a:pPr>
            <a:r>
              <a:rPr sz="1700" dirty="0">
                <a:latin typeface="Arial"/>
                <a:cs typeface="Arial"/>
              </a:rPr>
              <a:t>Facilities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Equipment</a:t>
            </a:r>
            <a:endParaRPr sz="17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5"/>
              </a:spcBef>
              <a:buChar char="–"/>
              <a:tabLst>
                <a:tab pos="755650" algn="l"/>
              </a:tabLst>
            </a:pPr>
            <a:r>
              <a:rPr sz="1700" dirty="0">
                <a:latin typeface="Arial"/>
                <a:cs typeface="Arial"/>
              </a:rPr>
              <a:t>Research,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Engineering,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6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Development</a:t>
            </a:r>
            <a:endParaRPr sz="17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409"/>
              </a:spcBef>
              <a:buChar char="–"/>
              <a:tabLst>
                <a:tab pos="755650" algn="l"/>
              </a:tabLst>
            </a:pPr>
            <a:r>
              <a:rPr sz="1700" dirty="0">
                <a:latin typeface="Arial"/>
                <a:cs typeface="Arial"/>
              </a:rPr>
              <a:t>Operations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(partly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supported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by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AATF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with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rest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budgetary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resources </a:t>
            </a:r>
            <a:r>
              <a:rPr sz="1700" dirty="0">
                <a:latin typeface="Arial"/>
                <a:cs typeface="Arial"/>
              </a:rPr>
              <a:t>coming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General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Fund)</a:t>
            </a:r>
            <a:endParaRPr sz="17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70"/>
              </a:spcBef>
              <a:buFont typeface="Arial"/>
              <a:buChar char="–"/>
            </a:pPr>
            <a:endParaRPr sz="1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700" b="1" dirty="0">
                <a:latin typeface="Arial"/>
                <a:cs typeface="Arial"/>
              </a:rPr>
              <a:t>Department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of</a:t>
            </a:r>
            <a:r>
              <a:rPr sz="1700" b="1" spc="-45" dirty="0">
                <a:latin typeface="Arial"/>
                <a:cs typeface="Arial"/>
              </a:rPr>
              <a:t> </a:t>
            </a:r>
            <a:r>
              <a:rPr sz="1700" b="1" spc="-10" dirty="0">
                <a:latin typeface="Arial"/>
                <a:cs typeface="Arial"/>
              </a:rPr>
              <a:t>Transportation</a:t>
            </a:r>
            <a:r>
              <a:rPr sz="1700" b="1" spc="-15" dirty="0">
                <a:latin typeface="Arial"/>
                <a:cs typeface="Arial"/>
              </a:rPr>
              <a:t> </a:t>
            </a:r>
            <a:r>
              <a:rPr sz="1700" b="1" spc="-10" dirty="0">
                <a:latin typeface="Arial"/>
                <a:cs typeface="Arial"/>
              </a:rPr>
              <a:t>accounts</a:t>
            </a:r>
            <a:r>
              <a:rPr sz="1700" spc="-10" dirty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5"/>
              </a:spcBef>
              <a:buChar char="–"/>
              <a:tabLst>
                <a:tab pos="755650" algn="l"/>
              </a:tabLst>
            </a:pPr>
            <a:r>
              <a:rPr sz="1700" dirty="0">
                <a:latin typeface="Arial"/>
                <a:cs typeface="Arial"/>
              </a:rPr>
              <a:t>Essential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</a:t>
            </a:r>
            <a:r>
              <a:rPr sz="1700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Services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(EAS)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program</a:t>
            </a:r>
            <a:endParaRPr sz="1700">
              <a:latin typeface="Arial"/>
              <a:cs typeface="Arial"/>
            </a:endParaRPr>
          </a:p>
          <a:p>
            <a:pPr marL="12700" marR="6350">
              <a:lnSpc>
                <a:spcPct val="100000"/>
              </a:lnSpc>
              <a:spcBef>
                <a:spcPts val="1850"/>
              </a:spcBef>
            </a:pPr>
            <a:r>
              <a:rPr sz="1700" spc="-20" dirty="0">
                <a:latin typeface="Arial"/>
                <a:cs typeface="Arial"/>
              </a:rPr>
              <a:t>Grants-</a:t>
            </a:r>
            <a:r>
              <a:rPr sz="1700" spc="-10" dirty="0">
                <a:latin typeface="Arial"/>
                <a:cs typeface="Arial"/>
              </a:rPr>
              <a:t>in-</a:t>
            </a:r>
            <a:r>
              <a:rPr sz="1700" dirty="0">
                <a:latin typeface="Arial"/>
                <a:cs typeface="Arial"/>
              </a:rPr>
              <a:t>Aid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for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Airports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has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been</a:t>
            </a:r>
            <a:r>
              <a:rPr sz="1700" spc="-10" dirty="0">
                <a:latin typeface="Arial"/>
                <a:cs typeface="Arial"/>
              </a:rPr>
              <a:t> supplemented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by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more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than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$400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million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annually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General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Fund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since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FY18,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with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$532M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commitment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FY24.</a:t>
            </a:r>
            <a:r>
              <a:rPr sz="1700" spc="409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Additionally, </a:t>
            </a:r>
            <a:r>
              <a:rPr sz="1700" dirty="0">
                <a:latin typeface="Arial"/>
                <a:cs typeface="Arial"/>
              </a:rPr>
              <a:t>because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extraordinary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need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resulting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from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COVID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pandemic,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total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of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$20 </a:t>
            </a:r>
            <a:r>
              <a:rPr sz="1700" dirty="0">
                <a:latin typeface="Arial"/>
                <a:cs typeface="Arial"/>
              </a:rPr>
              <a:t>billion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assistance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airports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was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provided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three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coronavirus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relief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bills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2020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FY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2021.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1700">
              <a:latin typeface="Arial"/>
              <a:cs typeface="Arial"/>
            </a:endParaRPr>
          </a:p>
          <a:p>
            <a:pPr marL="12700" marR="40005">
              <a:lnSpc>
                <a:spcPct val="100000"/>
              </a:lnSpc>
            </a:pPr>
            <a:r>
              <a:rPr sz="1700" dirty="0">
                <a:latin typeface="Arial"/>
                <a:cs typeface="Arial"/>
              </a:rPr>
              <a:t>Additionally,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the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Infrastructure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Investment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Jobs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Act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invests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$15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billion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airport </a:t>
            </a:r>
            <a:r>
              <a:rPr sz="1700" dirty="0">
                <a:latin typeface="Arial"/>
                <a:cs typeface="Arial"/>
              </a:rPr>
              <a:t>infrastructure,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$5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billion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airport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terminals,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another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$5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billion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air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traffic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facilities </a:t>
            </a:r>
            <a:r>
              <a:rPr sz="1700" dirty="0">
                <a:latin typeface="Arial"/>
                <a:cs typeface="Arial"/>
              </a:rPr>
              <a:t>over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5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years.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Trust</a:t>
            </a:r>
            <a:r>
              <a:rPr spc="-35" dirty="0"/>
              <a:t> </a:t>
            </a:r>
            <a:r>
              <a:rPr dirty="0"/>
              <a:t>Fund</a:t>
            </a:r>
            <a:r>
              <a:rPr spc="-30" dirty="0"/>
              <a:t> </a:t>
            </a:r>
            <a:r>
              <a:rPr dirty="0"/>
              <a:t>Excise</a:t>
            </a:r>
            <a:r>
              <a:rPr spc="-45" dirty="0"/>
              <a:t> </a:t>
            </a:r>
            <a:r>
              <a:rPr dirty="0"/>
              <a:t>Taxes</a:t>
            </a:r>
            <a:r>
              <a:rPr spc="-40" dirty="0"/>
              <a:t> </a:t>
            </a:r>
            <a:r>
              <a:rPr spc="-10" dirty="0"/>
              <a:t>Structure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0203" y="1309941"/>
          <a:ext cx="8482965" cy="4177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345">
                <a:tc>
                  <a:txBody>
                    <a:bodyPr/>
                    <a:lstStyle/>
                    <a:p>
                      <a:pPr marL="31750" marR="8826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Century Gothic"/>
                          <a:cs typeface="Century Gothic"/>
                        </a:rPr>
                        <a:t>Trust</a:t>
                      </a:r>
                      <a:r>
                        <a:rPr sz="1400" b="1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Fund</a:t>
                      </a:r>
                      <a:r>
                        <a:rPr sz="1400" b="1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Excise</a:t>
                      </a:r>
                      <a:r>
                        <a:rPr sz="1400" b="1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400" b="1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spc="-10" dirty="0">
                          <a:latin typeface="Century Gothic"/>
                          <a:cs typeface="Century Gothic"/>
                        </a:rPr>
                        <a:t>Revenue Sources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Century Gothic"/>
                          <a:cs typeface="Century Gothic"/>
                        </a:rPr>
                        <a:t>Rates</a:t>
                      </a:r>
                      <a:r>
                        <a:rPr sz="1400" b="1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effective</a:t>
                      </a:r>
                      <a:r>
                        <a:rPr sz="1400" b="1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as</a:t>
                      </a:r>
                      <a:r>
                        <a:rPr sz="1400" b="1" spc="-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1400" b="1" spc="-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January</a:t>
                      </a:r>
                      <a:r>
                        <a:rPr sz="1400" b="1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1,</a:t>
                      </a:r>
                      <a:r>
                        <a:rPr sz="1400" b="1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2025</a:t>
                      </a:r>
                      <a:r>
                        <a:rPr sz="1400" b="1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dirty="0">
                          <a:latin typeface="Century Gothic"/>
                          <a:cs typeface="Century Gothic"/>
                        </a:rPr>
                        <a:t>for</a:t>
                      </a:r>
                      <a:r>
                        <a:rPr sz="1400" b="1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b="1" spc="-10" dirty="0">
                          <a:latin typeface="Century Gothic"/>
                          <a:cs typeface="Century Gothic"/>
                        </a:rPr>
                        <a:t>CY2025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203835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passenger</a:t>
                      </a:r>
                      <a:r>
                        <a:rPr sz="12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ticket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tax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rowSpan="9">
                  <a:txBody>
                    <a:bodyPr/>
                    <a:lstStyle/>
                    <a:p>
                      <a:pPr marL="575310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7.5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percent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4675" marR="777875" indent="-17145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57467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$5.20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passenger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segment;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indexed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to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the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Consumer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Price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Index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5310" indent="-172085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$11.40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passenger;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indexed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to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Consumer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Price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Index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"/>
                        <a:buChar char="•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  <a:buFont typeface="Arial"/>
                        <a:buChar char="•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31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$21.90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passenger;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indexed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to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Consumer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Price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Index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5310" indent="-172085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7.5 percent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value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miles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  <a:buFont typeface="Arial"/>
                        <a:buChar char="•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31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4.3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cents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gallon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5310" indent="-172085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57531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19.3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cents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gallon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4675" marR="81280" indent="-17145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57467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21.8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cents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gallon</a:t>
                      </a:r>
                      <a:r>
                        <a:rPr sz="1200" spc="3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Note: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Effective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after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March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31,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2012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14.1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cents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gallon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surcharge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for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fuel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used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fractional ownership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flights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574675" marR="642620" indent="-171450">
                        <a:lnSpc>
                          <a:spcPct val="100000"/>
                        </a:lnSpc>
                        <a:spcBef>
                          <a:spcPts val="645"/>
                        </a:spcBef>
                        <a:buFont typeface="Arial"/>
                        <a:buChar char="•"/>
                        <a:tabLst>
                          <a:tab pos="57467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6.25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percent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price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paid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for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transportation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of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cargo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mail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03200" marR="403225" indent="-171450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flight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segment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(excluding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flights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to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from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rural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airports)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203200" marR="454659" indent="-171450" algn="just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flights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between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continental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United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States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Alaska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Hawaii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(or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between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Alaska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Hawaii)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03835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International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arrival</a:t>
                      </a:r>
                      <a:r>
                        <a:rPr sz="1200" spc="-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departure</a:t>
                      </a:r>
                      <a:r>
                        <a:rPr sz="12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tax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03200" marR="486409" indent="-171450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mileage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awards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(frequent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flyer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awards</a:t>
                      </a:r>
                      <a:r>
                        <a:rPr sz="12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tax)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203835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commercial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fuel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tax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03835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general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aviation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gasoline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tax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03835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general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aviation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jet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fuel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tax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83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cargo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 mail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1847088"/>
            <a:ext cx="457199" cy="17144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2142744"/>
            <a:ext cx="457199" cy="1714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2625852"/>
            <a:ext cx="457199" cy="17144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3196590"/>
            <a:ext cx="457199" cy="17144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3500627"/>
            <a:ext cx="457199" cy="17144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3894582"/>
            <a:ext cx="457199" cy="17144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4203191"/>
            <a:ext cx="457199" cy="17144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4475226"/>
            <a:ext cx="457199" cy="17144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8173" y="5077967"/>
            <a:ext cx="457199" cy="171449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402" y="72555"/>
            <a:ext cx="87477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001F5F"/>
                </a:solidFill>
              </a:rPr>
              <a:t>AATF</a:t>
            </a:r>
            <a:r>
              <a:rPr sz="4000" spc="-45" dirty="0">
                <a:solidFill>
                  <a:srgbClr val="001F5F"/>
                </a:solidFill>
              </a:rPr>
              <a:t> </a:t>
            </a:r>
            <a:r>
              <a:rPr sz="4000" dirty="0">
                <a:solidFill>
                  <a:srgbClr val="001F5F"/>
                </a:solidFill>
              </a:rPr>
              <a:t>FY</a:t>
            </a:r>
            <a:r>
              <a:rPr sz="4000" spc="-20" dirty="0">
                <a:solidFill>
                  <a:srgbClr val="001F5F"/>
                </a:solidFill>
              </a:rPr>
              <a:t> </a:t>
            </a:r>
            <a:r>
              <a:rPr sz="4000" dirty="0">
                <a:solidFill>
                  <a:srgbClr val="001F5F"/>
                </a:solidFill>
              </a:rPr>
              <a:t>2024</a:t>
            </a:r>
            <a:r>
              <a:rPr sz="4000" spc="-15" dirty="0">
                <a:solidFill>
                  <a:srgbClr val="001F5F"/>
                </a:solidFill>
              </a:rPr>
              <a:t> </a:t>
            </a:r>
            <a:r>
              <a:rPr sz="4000" dirty="0">
                <a:solidFill>
                  <a:srgbClr val="001F5F"/>
                </a:solidFill>
              </a:rPr>
              <a:t>Excise</a:t>
            </a:r>
            <a:r>
              <a:rPr sz="4000" spc="-20" dirty="0">
                <a:solidFill>
                  <a:srgbClr val="001F5F"/>
                </a:solidFill>
              </a:rPr>
              <a:t> </a:t>
            </a:r>
            <a:r>
              <a:rPr sz="4000" dirty="0">
                <a:solidFill>
                  <a:srgbClr val="001F5F"/>
                </a:solidFill>
              </a:rPr>
              <a:t>Tax</a:t>
            </a:r>
            <a:r>
              <a:rPr sz="4000" spc="-20" dirty="0">
                <a:solidFill>
                  <a:srgbClr val="001F5F"/>
                </a:solidFill>
              </a:rPr>
              <a:t> </a:t>
            </a:r>
            <a:r>
              <a:rPr sz="4000" spc="-10" dirty="0">
                <a:solidFill>
                  <a:srgbClr val="001F5F"/>
                </a:solidFill>
              </a:rPr>
              <a:t>Revenues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160675" y="640356"/>
            <a:ext cx="24104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Arial"/>
                <a:cs typeface="Arial"/>
              </a:rPr>
              <a:t>(in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millions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dollars)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18032" y="1267586"/>
            <a:ext cx="3542665" cy="3716654"/>
            <a:chOff x="1018032" y="1267586"/>
            <a:chExt cx="3542665" cy="3716654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4514" y="1422653"/>
              <a:ext cx="3496055" cy="354253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8032" y="1864614"/>
              <a:ext cx="1812036" cy="176936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93342" y="1513332"/>
              <a:ext cx="1236725" cy="172135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084" y="1501901"/>
              <a:ext cx="633983" cy="173278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9612" y="1454658"/>
              <a:ext cx="600455" cy="178003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16302" y="1423415"/>
              <a:ext cx="413765" cy="18112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11958" y="1422653"/>
              <a:ext cx="118109" cy="181203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04138" y="1438655"/>
              <a:ext cx="3416807" cy="346405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6894" y="1880616"/>
              <a:ext cx="1734311" cy="169163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32966" y="1529333"/>
              <a:ext cx="1158239" cy="164363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235708" y="1518665"/>
              <a:ext cx="555497" cy="165430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269236" y="1470659"/>
              <a:ext cx="521969" cy="170230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455926" y="1430518"/>
              <a:ext cx="335279" cy="174244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4146423" y="4243958"/>
              <a:ext cx="51435" cy="735330"/>
            </a:xfrm>
            <a:custGeom>
              <a:avLst/>
              <a:gdLst/>
              <a:ahLst/>
              <a:cxnLst/>
              <a:rect l="l" t="t" r="r" b="b"/>
              <a:pathLst>
                <a:path w="51435" h="735329">
                  <a:moveTo>
                    <a:pt x="0" y="0"/>
                  </a:moveTo>
                  <a:lnTo>
                    <a:pt x="51053" y="73533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40511" y="2345816"/>
              <a:ext cx="97790" cy="307975"/>
            </a:xfrm>
            <a:custGeom>
              <a:avLst/>
              <a:gdLst/>
              <a:ahLst/>
              <a:cxnLst/>
              <a:rect l="l" t="t" r="r" b="b"/>
              <a:pathLst>
                <a:path w="97790" h="307975">
                  <a:moveTo>
                    <a:pt x="97535" y="307848"/>
                  </a:moveTo>
                  <a:lnTo>
                    <a:pt x="57149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18335" y="1289684"/>
              <a:ext cx="0" cy="386715"/>
            </a:xfrm>
            <a:custGeom>
              <a:avLst/>
              <a:gdLst/>
              <a:ahLst/>
              <a:cxnLst/>
              <a:rect l="l" t="t" r="r" b="b"/>
              <a:pathLst>
                <a:path h="386714">
                  <a:moveTo>
                    <a:pt x="0" y="386334"/>
                  </a:moveTo>
                  <a:lnTo>
                    <a:pt x="0" y="5715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63343" y="1267586"/>
              <a:ext cx="0" cy="226695"/>
            </a:xfrm>
            <a:custGeom>
              <a:avLst/>
              <a:gdLst/>
              <a:ahLst/>
              <a:cxnLst/>
              <a:rect l="l" t="t" r="r" b="b"/>
              <a:pathLst>
                <a:path h="226694">
                  <a:moveTo>
                    <a:pt x="0" y="226313"/>
                  </a:moveTo>
                  <a:lnTo>
                    <a:pt x="0" y="5714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71013" y="1346072"/>
              <a:ext cx="234315" cy="94615"/>
            </a:xfrm>
            <a:custGeom>
              <a:avLst/>
              <a:gdLst/>
              <a:ahLst/>
              <a:cxnLst/>
              <a:rect l="l" t="t" r="r" b="b"/>
              <a:pathLst>
                <a:path w="234314" h="94615">
                  <a:moveTo>
                    <a:pt x="0" y="94487"/>
                  </a:moveTo>
                  <a:lnTo>
                    <a:pt x="176784" y="0"/>
                  </a:lnTo>
                  <a:lnTo>
                    <a:pt x="233934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82190" y="4813871"/>
            <a:ext cx="8312150" cy="1141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3400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$11,944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85"/>
              </a:spcBef>
            </a:pPr>
            <a:endParaRPr sz="1200" dirty="0">
              <a:latin typeface="Calibri"/>
              <a:cs typeface="Calibri"/>
            </a:endParaRPr>
          </a:p>
          <a:p>
            <a:pPr marL="4092575">
              <a:lnSpc>
                <a:spcPct val="100000"/>
              </a:lnSpc>
            </a:pPr>
            <a:r>
              <a:rPr sz="2000" b="1" spc="-20" dirty="0">
                <a:latin typeface="Arial"/>
                <a:cs typeface="Arial"/>
              </a:rPr>
              <a:t>Total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excise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tax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revenue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$18,292M*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000" dirty="0">
                <a:latin typeface="Arial"/>
                <a:cs typeface="Arial"/>
              </a:rPr>
              <a:t>*In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FY24,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there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were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refunds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trust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fund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$162.9M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aviation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fuel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taxes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$3.8M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aviation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taxes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other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gasoline.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3882" y="2180399"/>
            <a:ext cx="4495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$4,956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44738" y="1083119"/>
            <a:ext cx="3333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latin typeface="Calibri"/>
                <a:cs typeface="Calibri"/>
              </a:rPr>
              <a:t>$707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34120" y="1280324"/>
            <a:ext cx="3333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latin typeface="Calibri"/>
                <a:cs typeface="Calibri"/>
              </a:rPr>
              <a:t>$166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38666" y="1061326"/>
            <a:ext cx="1290333" cy="3227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100"/>
              </a:spcBef>
            </a:pPr>
            <a:endParaRPr sz="1200" dirty="0">
              <a:latin typeface="Calibri"/>
              <a:cs typeface="Calibri"/>
            </a:endParaRPr>
          </a:p>
          <a:p>
            <a:pPr marL="355600">
              <a:lnSpc>
                <a:spcPts val="1170"/>
              </a:lnSpc>
              <a:tabLst>
                <a:tab pos="878840" algn="l"/>
              </a:tabLst>
            </a:pPr>
            <a:r>
              <a:rPr sz="1200" b="1" spc="-20" dirty="0">
                <a:latin typeface="Calibri"/>
                <a:cs typeface="Calibri"/>
              </a:rPr>
              <a:t>$398</a:t>
            </a:r>
            <a:r>
              <a:rPr sz="1200" b="1" dirty="0">
                <a:latin typeface="Calibri"/>
                <a:cs typeface="Calibri"/>
              </a:rPr>
              <a:t>	</a:t>
            </a:r>
            <a:r>
              <a:rPr sz="1200" b="1" spc="-25" dirty="0">
                <a:latin typeface="Calibri"/>
                <a:cs typeface="Calibri"/>
              </a:rPr>
              <a:t>$</a:t>
            </a:r>
            <a:r>
              <a:rPr lang="en-US" sz="1200" b="1" spc="-25" dirty="0">
                <a:latin typeface="Calibri"/>
                <a:cs typeface="Calibri"/>
              </a:rPr>
              <a:t>121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202935" y="1487423"/>
            <a:ext cx="84581" cy="83819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5307981" y="1412435"/>
            <a:ext cx="16014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b="1" dirty="0">
                <a:latin typeface="Calibri"/>
                <a:cs typeface="Calibri"/>
              </a:rPr>
              <a:t>Transportation</a:t>
            </a:r>
            <a:r>
              <a:rPr sz="1150" b="1" spc="-3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of</a:t>
            </a:r>
            <a:r>
              <a:rPr sz="1150" b="1" spc="-25" dirty="0">
                <a:latin typeface="Calibri"/>
                <a:cs typeface="Calibri"/>
              </a:rPr>
              <a:t> </a:t>
            </a:r>
            <a:r>
              <a:rPr sz="1150" b="1" spc="-10" dirty="0">
                <a:latin typeface="Calibri"/>
                <a:cs typeface="Calibri"/>
              </a:rPr>
              <a:t>persons</a:t>
            </a:r>
            <a:endParaRPr sz="1150">
              <a:latin typeface="Calibri"/>
              <a:cs typeface="Calibr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202935" y="1901190"/>
            <a:ext cx="84581" cy="83819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5307981" y="1826585"/>
            <a:ext cx="1657350" cy="6153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213360">
              <a:lnSpc>
                <a:spcPct val="101800"/>
              </a:lnSpc>
              <a:spcBef>
                <a:spcPts val="75"/>
              </a:spcBef>
            </a:pPr>
            <a:r>
              <a:rPr sz="1150" b="1" dirty="0">
                <a:latin typeface="Calibri"/>
                <a:cs typeface="Calibri"/>
              </a:rPr>
              <a:t>Use</a:t>
            </a:r>
            <a:r>
              <a:rPr sz="1150" b="1" spc="-2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of</a:t>
            </a:r>
            <a:r>
              <a:rPr sz="1150" b="1" spc="-2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International</a:t>
            </a:r>
            <a:r>
              <a:rPr sz="1150" b="1" spc="-25" dirty="0">
                <a:latin typeface="Calibri"/>
                <a:cs typeface="Calibri"/>
              </a:rPr>
              <a:t> Air </a:t>
            </a:r>
            <a:r>
              <a:rPr sz="1150" b="1" spc="-10" dirty="0">
                <a:latin typeface="Calibri"/>
                <a:cs typeface="Calibri"/>
              </a:rPr>
              <a:t>Facilities</a:t>
            </a: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150" b="1" dirty="0">
                <a:latin typeface="Calibri"/>
                <a:cs typeface="Calibri"/>
              </a:rPr>
              <a:t>Transportation</a:t>
            </a:r>
            <a:r>
              <a:rPr sz="1150" b="1" spc="-3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of</a:t>
            </a:r>
            <a:r>
              <a:rPr sz="1150" b="1" spc="-25" dirty="0">
                <a:latin typeface="Calibri"/>
                <a:cs typeface="Calibri"/>
              </a:rPr>
              <a:t> </a:t>
            </a:r>
            <a:r>
              <a:rPr sz="1150" b="1" spc="-10" dirty="0">
                <a:latin typeface="Calibri"/>
                <a:cs typeface="Calibri"/>
              </a:rPr>
              <a:t>property</a:t>
            </a:r>
            <a:endParaRPr sz="1150">
              <a:latin typeface="Calibri"/>
              <a:cs typeface="Calibr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02935" y="2315717"/>
            <a:ext cx="84581" cy="83819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202935" y="2729483"/>
            <a:ext cx="84581" cy="83819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5307981" y="2654885"/>
            <a:ext cx="1892300" cy="1274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b="1" dirty="0">
                <a:latin typeface="Calibri"/>
                <a:cs typeface="Calibri"/>
              </a:rPr>
              <a:t>Aviation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spc="-10" dirty="0">
                <a:latin typeface="Calibri"/>
                <a:cs typeface="Calibri"/>
              </a:rPr>
              <a:t>Gasoline</a:t>
            </a:r>
            <a:endParaRPr sz="11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z="1150" dirty="0">
              <a:latin typeface="Calibri"/>
              <a:cs typeface="Calibri"/>
            </a:endParaRPr>
          </a:p>
          <a:p>
            <a:pPr marL="12700" marR="119380">
              <a:lnSpc>
                <a:spcPct val="101800"/>
              </a:lnSpc>
              <a:spcBef>
                <a:spcPts val="5"/>
              </a:spcBef>
            </a:pPr>
            <a:r>
              <a:rPr sz="1150" b="1" dirty="0">
                <a:latin typeface="Calibri"/>
                <a:cs typeface="Calibri"/>
              </a:rPr>
              <a:t>Aviation</a:t>
            </a:r>
            <a:r>
              <a:rPr sz="1150" b="1" spc="-3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Fuel</a:t>
            </a:r>
            <a:r>
              <a:rPr sz="1150" b="1" spc="-2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Other</a:t>
            </a:r>
            <a:r>
              <a:rPr sz="1150" b="1" spc="-2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than</a:t>
            </a:r>
            <a:r>
              <a:rPr sz="1150" b="1" spc="-25" dirty="0">
                <a:latin typeface="Calibri"/>
                <a:cs typeface="Calibri"/>
              </a:rPr>
              <a:t> Gas </a:t>
            </a:r>
            <a:r>
              <a:rPr sz="1150" b="1" spc="-10" dirty="0">
                <a:latin typeface="Calibri"/>
                <a:cs typeface="Calibri"/>
              </a:rPr>
              <a:t>Non-commercial</a:t>
            </a: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150" b="1" dirty="0">
                <a:latin typeface="Calibri"/>
                <a:cs typeface="Calibri"/>
              </a:rPr>
              <a:t>Aviation</a:t>
            </a:r>
            <a:r>
              <a:rPr sz="1150" b="1" spc="-3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Fuel</a:t>
            </a:r>
            <a:r>
              <a:rPr sz="1150" b="1" spc="-35" dirty="0">
                <a:latin typeface="Calibri"/>
                <a:cs typeface="Calibri"/>
              </a:rPr>
              <a:t> </a:t>
            </a:r>
            <a:r>
              <a:rPr sz="1150" b="1" spc="-10" dirty="0">
                <a:latin typeface="Calibri"/>
                <a:cs typeface="Calibri"/>
              </a:rPr>
              <a:t>Commercial</a:t>
            </a:r>
            <a:endParaRPr lang="en-US" sz="1150" b="1" spc="-1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lang="en-US" sz="1150" dirty="0">
              <a:latin typeface="Calibri"/>
              <a:cs typeface="Calibri"/>
            </a:endParaRPr>
          </a:p>
        </p:txBody>
      </p:sp>
      <p:pic>
        <p:nvPicPr>
          <p:cNvPr id="35" name="object 3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202935" y="3144011"/>
            <a:ext cx="84581" cy="83819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202935" y="3557777"/>
            <a:ext cx="84581" cy="84581"/>
          </a:xfrm>
          <a:prstGeom prst="rect">
            <a:avLst/>
          </a:prstGeom>
        </p:spPr>
      </p:pic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0055" y="-84269"/>
            <a:ext cx="6913245" cy="795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FAA</a:t>
            </a:r>
            <a:r>
              <a:rPr spc="-85" dirty="0"/>
              <a:t> </a:t>
            </a:r>
            <a:r>
              <a:rPr dirty="0"/>
              <a:t>Accounts</a:t>
            </a:r>
            <a:r>
              <a:rPr spc="-80" dirty="0"/>
              <a:t> </a:t>
            </a:r>
            <a:r>
              <a:rPr dirty="0"/>
              <a:t>&amp;</a:t>
            </a:r>
            <a:r>
              <a:rPr spc="-75" dirty="0"/>
              <a:t> </a:t>
            </a:r>
            <a:r>
              <a:rPr dirty="0"/>
              <a:t>AATF</a:t>
            </a:r>
            <a:r>
              <a:rPr spc="-65" dirty="0"/>
              <a:t> </a:t>
            </a:r>
            <a:r>
              <a:rPr spc="-10" dirty="0"/>
              <a:t>Funding</a:t>
            </a:r>
          </a:p>
          <a:p>
            <a:pPr marL="196215" algn="ctr">
              <a:lnSpc>
                <a:spcPct val="100000"/>
              </a:lnSpc>
              <a:spcBef>
                <a:spcPts val="60"/>
              </a:spcBef>
            </a:pPr>
            <a:r>
              <a:rPr sz="1400" b="0" dirty="0">
                <a:solidFill>
                  <a:srgbClr val="000000"/>
                </a:solidFill>
                <a:latin typeface="Arial"/>
                <a:cs typeface="Arial"/>
              </a:rPr>
              <a:t>(in</a:t>
            </a:r>
            <a:r>
              <a:rPr sz="1400" b="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b="0" dirty="0">
                <a:solidFill>
                  <a:srgbClr val="000000"/>
                </a:solidFill>
                <a:latin typeface="Arial"/>
                <a:cs typeface="Arial"/>
              </a:rPr>
              <a:t>thousands</a:t>
            </a:r>
            <a:r>
              <a:rPr sz="1400" b="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b="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1400" b="0" spc="-10" dirty="0">
                <a:solidFill>
                  <a:srgbClr val="000000"/>
                </a:solidFill>
                <a:latin typeface="Arial"/>
                <a:cs typeface="Arial"/>
              </a:rPr>
              <a:t> dollars)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380182"/>
              </p:ext>
            </p:extLst>
          </p:nvPr>
        </p:nvGraphicFramePr>
        <p:xfrm>
          <a:off x="628648" y="701805"/>
          <a:ext cx="7873996" cy="5285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8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2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ts val="1110"/>
                        </a:lnSpc>
                        <a:spcBef>
                          <a:spcPts val="5"/>
                        </a:spcBef>
                      </a:pPr>
                      <a:r>
                        <a:rPr sz="950" b="1" spc="9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r>
                        <a:rPr sz="950" b="1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NAME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950" b="1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FY</a:t>
                      </a:r>
                      <a:r>
                        <a:rPr lang="en-US" sz="950" b="1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2020</a:t>
                      </a:r>
                    </a:p>
                    <a:p>
                      <a:pPr marL="285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950" b="1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ACTUAL</a:t>
                      </a:r>
                      <a:endParaRPr lang="en-US"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FY</a:t>
                      </a:r>
                      <a:r>
                        <a:rPr sz="950" b="1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en-US"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  <a:p>
                      <a:pPr marL="165100">
                        <a:lnSpc>
                          <a:spcPts val="1110"/>
                        </a:lnSpc>
                        <a:spcBef>
                          <a:spcPts val="85"/>
                        </a:spcBef>
                      </a:pPr>
                      <a:r>
                        <a:rPr sz="950" b="1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ACTUAL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FY</a:t>
                      </a:r>
                      <a:r>
                        <a:rPr sz="950" b="1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en-US"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  <a:p>
                      <a:pPr marL="161290">
                        <a:lnSpc>
                          <a:spcPts val="1110"/>
                        </a:lnSpc>
                        <a:spcBef>
                          <a:spcPts val="85"/>
                        </a:spcBef>
                      </a:pPr>
                      <a:r>
                        <a:rPr sz="950" b="1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ACTUAL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FY</a:t>
                      </a:r>
                      <a:r>
                        <a:rPr sz="950" b="1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en-US" sz="950" b="1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  <a:p>
                      <a:pPr marL="267335">
                        <a:lnSpc>
                          <a:spcPts val="1110"/>
                        </a:lnSpc>
                        <a:spcBef>
                          <a:spcPts val="85"/>
                        </a:spcBef>
                      </a:pPr>
                      <a:r>
                        <a:rPr sz="950" b="1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ACTUAL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70" dirty="0">
                          <a:latin typeface="Calibri"/>
                          <a:cs typeface="Calibri"/>
                        </a:rPr>
                        <a:t>FY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0" dirty="0">
                          <a:latin typeface="Calibri"/>
                          <a:cs typeface="Calibri"/>
                        </a:rPr>
                        <a:t>202</a:t>
                      </a:r>
                      <a:r>
                        <a:rPr lang="en-US" sz="950" b="1" spc="40" dirty="0">
                          <a:latin typeface="Calibri"/>
                          <a:cs typeface="Calibri"/>
                        </a:rPr>
                        <a:t>4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  <a:p>
                      <a:pPr marL="23495">
                        <a:lnSpc>
                          <a:spcPts val="1110"/>
                        </a:lnSpc>
                        <a:spcBef>
                          <a:spcPts val="85"/>
                        </a:spcBef>
                      </a:pPr>
                      <a:r>
                        <a:rPr lang="en-US" sz="950" b="1" spc="80" dirty="0">
                          <a:latin typeface="Calibri"/>
                          <a:cs typeface="Calibri"/>
                        </a:rPr>
                        <a:t>ACTUAL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65" dirty="0">
                          <a:latin typeface="Calibri"/>
                          <a:cs typeface="Calibri"/>
                        </a:rPr>
                        <a:t>Operations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$10,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630,000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1,001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$11,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414,1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11,915,000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12,729,624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0" dirty="0">
                          <a:latin typeface="Calibri"/>
                          <a:cs typeface="Calibri"/>
                        </a:rPr>
                        <a:t>General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111,000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482,5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5,000,0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1,921,179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636,477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5" dirty="0">
                          <a:latin typeface="Calibri"/>
                          <a:cs typeface="Calibri"/>
                        </a:rPr>
                        <a:t>AATF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10,519,000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$10,519,000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6,414,1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9,993,821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12,093,150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50" dirty="0">
                          <a:latin typeface="Calibri"/>
                          <a:cs typeface="Calibri"/>
                        </a:rPr>
                        <a:t>Facilities</a:t>
                      </a:r>
                      <a:r>
                        <a:rPr sz="95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10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9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0" dirty="0">
                          <a:latin typeface="Calibri"/>
                          <a:cs typeface="Calibri"/>
                        </a:rPr>
                        <a:t>Equipment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45,000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15,0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2,892,888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945,000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3,191,25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5" dirty="0">
                          <a:latin typeface="Calibri"/>
                          <a:cs typeface="Calibri"/>
                        </a:rPr>
                        <a:t>AATF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$3,0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45,000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$3,0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15,0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2,892,888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$2,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945,000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3,191,25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60" dirty="0">
                          <a:latin typeface="Calibri"/>
                          <a:cs typeface="Calibri"/>
                        </a:rPr>
                        <a:t>Research,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Engineering,</a:t>
                      </a:r>
                      <a:r>
                        <a:rPr sz="9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10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95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5" dirty="0">
                          <a:latin typeface="Calibri"/>
                          <a:cs typeface="Calibri"/>
                        </a:rPr>
                        <a:t>Development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$19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2,665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$19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8,000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248,500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55,000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$255,000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5" dirty="0">
                          <a:latin typeface="Calibri"/>
                          <a:cs typeface="Calibri"/>
                        </a:rPr>
                        <a:t>AATF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$19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2,665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$19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8,000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248,50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55,000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$255,000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75" dirty="0">
                          <a:latin typeface="Calibri"/>
                          <a:cs typeface="Calibri"/>
                        </a:rPr>
                        <a:t>Grants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9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5" dirty="0">
                          <a:latin typeface="Calibri"/>
                          <a:cs typeface="Calibri"/>
                        </a:rPr>
                        <a:t>Aid</a:t>
                      </a:r>
                      <a:r>
                        <a:rPr sz="9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Airports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750,00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$3,750,000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,904,18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$3,90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8,555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$3,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882,392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5" dirty="0">
                          <a:latin typeface="Calibri"/>
                          <a:cs typeface="Calibri"/>
                        </a:rPr>
                        <a:t>Contract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Authority </a:t>
                      </a:r>
                      <a:r>
                        <a:rPr sz="950" spc="65" dirty="0">
                          <a:latin typeface="Calibri"/>
                          <a:cs typeface="Calibri"/>
                        </a:rPr>
                        <a:t>(AATF)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$3,350,000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$3,350,000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$3,350,000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$3,350,000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$3,350,000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80" dirty="0">
                          <a:latin typeface="Calibri"/>
                          <a:cs typeface="Calibri"/>
                        </a:rPr>
                        <a:t>General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Fund</a:t>
                      </a:r>
                      <a:r>
                        <a:rPr sz="95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Appropriation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400,000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$400,000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554,18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$55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8,555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$5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32,392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60" dirty="0">
                          <a:latin typeface="Calibri"/>
                          <a:cs typeface="Calibri"/>
                        </a:rPr>
                        <a:t>Supplemental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10,000,000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$10,00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       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$10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90" dirty="0">
                          <a:latin typeface="Calibri"/>
                          <a:cs typeface="Calibri"/>
                        </a:rPr>
                        <a:t>CARES</a:t>
                      </a:r>
                      <a:r>
                        <a:rPr sz="9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Act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10,000,000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         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lang="en-US" sz="9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55" dirty="0">
                          <a:latin typeface="Calibri"/>
                          <a:cs typeface="Calibri"/>
                        </a:rPr>
                        <a:t>CRSSA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2,000,000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              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80" dirty="0">
                          <a:latin typeface="Calibri"/>
                          <a:cs typeface="Calibri"/>
                        </a:rPr>
                        <a:t>American</a:t>
                      </a:r>
                      <a:r>
                        <a:rPr sz="95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Rescue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60" dirty="0">
                          <a:latin typeface="Calibri"/>
                          <a:cs typeface="Calibri"/>
                        </a:rPr>
                        <a:t>Plan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8,000,000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              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85" dirty="0">
                          <a:latin typeface="Calibri"/>
                          <a:cs typeface="Calibri"/>
                        </a:rPr>
                        <a:t>Employee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Leave</a:t>
                      </a:r>
                      <a:r>
                        <a:rPr sz="95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65" dirty="0">
                          <a:latin typeface="Calibri"/>
                          <a:cs typeface="Calibri"/>
                        </a:rPr>
                        <a:t>Fund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9,000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lang="en-US" sz="950" spc="45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75" dirty="0">
                          <a:latin typeface="Calibri"/>
                          <a:cs typeface="Calibri"/>
                        </a:rPr>
                        <a:t>Hurricane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60" dirty="0">
                          <a:latin typeface="Calibri"/>
                          <a:cs typeface="Calibri"/>
                        </a:rPr>
                        <a:t>Relief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950" spc="3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55" dirty="0">
                          <a:latin typeface="Calibri"/>
                          <a:cs typeface="Calibri"/>
                        </a:rPr>
                        <a:t>IIJA 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Authority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b="1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35" dirty="0">
                          <a:latin typeface="Calibri"/>
                          <a:cs typeface="Calibri"/>
                        </a:rPr>
                        <a:t>5,000,000</a:t>
                      </a:r>
                      <a:endParaRPr sz="950" b="1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09"/>
                        </a:spcBef>
                        <a:tabLst>
                          <a:tab pos="352425" algn="l"/>
                        </a:tabLst>
                      </a:pPr>
                      <a:r>
                        <a:rPr sz="950" b="1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5,000,000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64769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09"/>
                        </a:spcBef>
                        <a:tabLst>
                          <a:tab pos="387985" algn="l"/>
                        </a:tabLst>
                      </a:pPr>
                      <a:r>
                        <a:rPr sz="950" b="1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5,000,000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60" dirty="0">
                          <a:latin typeface="Calibri"/>
                          <a:cs typeface="Calibri"/>
                        </a:rPr>
                        <a:t>Facilities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95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0" dirty="0">
                          <a:latin typeface="Calibri"/>
                          <a:cs typeface="Calibri"/>
                        </a:rPr>
                        <a:t>Equipment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1,000,000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040"/>
                        </a:lnSpc>
                        <a:tabLst>
                          <a:tab pos="35242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1,000,000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  <a:tabLst>
                          <a:tab pos="38798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1,000,000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80" dirty="0">
                          <a:latin typeface="Calibri"/>
                          <a:cs typeface="Calibri"/>
                        </a:rPr>
                        <a:t>Airport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Infrastructure</a:t>
                      </a:r>
                      <a:r>
                        <a:rPr sz="950" spc="75" dirty="0">
                          <a:latin typeface="Calibri"/>
                          <a:cs typeface="Calibri"/>
                        </a:rPr>
                        <a:t> Grants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3,000,000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040"/>
                        </a:lnSpc>
                        <a:tabLst>
                          <a:tab pos="35242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3,000,000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  <a:tabLst>
                          <a:tab pos="38798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3,000,000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spc="80" dirty="0">
                          <a:latin typeface="Calibri"/>
                          <a:cs typeface="Calibri"/>
                        </a:rPr>
                        <a:t>Airport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0" dirty="0">
                          <a:latin typeface="Calibri"/>
                          <a:cs typeface="Calibri"/>
                        </a:rPr>
                        <a:t>Terminal</a:t>
                      </a:r>
                      <a:r>
                        <a:rPr sz="95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Program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066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35" dirty="0">
                          <a:latin typeface="Calibri"/>
                          <a:cs typeface="Calibri"/>
                        </a:rPr>
                        <a:t>1,000,000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040"/>
                        </a:lnSpc>
                        <a:tabLst>
                          <a:tab pos="35242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1,000,000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040"/>
                        </a:lnSpc>
                        <a:tabLst>
                          <a:tab pos="387985" algn="l"/>
                        </a:tabLst>
                      </a:pPr>
                      <a:r>
                        <a:rPr sz="950" spc="2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950" spc="45" dirty="0">
                          <a:latin typeface="Calibri"/>
                          <a:cs typeface="Calibri"/>
                        </a:rPr>
                        <a:t>1,000,000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i="1" spc="75" dirty="0">
                          <a:latin typeface="Calibri"/>
                          <a:cs typeface="Calibri"/>
                        </a:rPr>
                        <a:t>AATF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7,106,665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$17,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082,000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2,905,488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6,543,821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8,914,400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28295">
                        <a:lnSpc>
                          <a:spcPts val="1040"/>
                        </a:lnSpc>
                      </a:pPr>
                      <a:r>
                        <a:rPr sz="950" i="1" spc="75" dirty="0">
                          <a:latin typeface="Calibri"/>
                          <a:cs typeface="Calibri"/>
                        </a:rPr>
                        <a:t>GF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ts val="1040"/>
                        </a:lnSpc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511,000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ts val="1040"/>
                        </a:lnSpc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882,500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040"/>
                        </a:lnSpc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5,554,180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040"/>
                        </a:lnSpc>
                      </a:pPr>
                      <a:r>
                        <a:rPr sz="950" i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i="1" spc="45" dirty="0">
                          <a:latin typeface="Calibri"/>
                          <a:cs typeface="Calibri"/>
                        </a:rPr>
                        <a:t>2,479,734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40"/>
                        </a:lnSpc>
                      </a:pPr>
                      <a:r>
                        <a:rPr sz="950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spc="45" dirty="0">
                          <a:latin typeface="Calibri"/>
                          <a:cs typeface="Calibri"/>
                        </a:rPr>
                        <a:t>1,168,869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86690">
                        <a:lnSpc>
                          <a:spcPts val="1040"/>
                        </a:lnSpc>
                      </a:pPr>
                      <a:r>
                        <a:rPr sz="950" b="1" spc="80" dirty="0">
                          <a:latin typeface="Calibri"/>
                          <a:cs typeface="Calibri"/>
                        </a:rPr>
                        <a:t>FAA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0" dirty="0">
                          <a:latin typeface="Calibri"/>
                          <a:cs typeface="Calibri"/>
                        </a:rPr>
                        <a:t>Account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Total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$17,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617,655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$17,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964,500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8,459,668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9,023,555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20,083,269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86690">
                        <a:lnSpc>
                          <a:spcPts val="1040"/>
                        </a:lnSpc>
                      </a:pPr>
                      <a:r>
                        <a:rPr sz="950" b="1" spc="70" dirty="0">
                          <a:latin typeface="Calibri"/>
                          <a:cs typeface="Calibri"/>
                        </a:rPr>
                        <a:t>Supplemental</a:t>
                      </a:r>
                      <a:r>
                        <a:rPr sz="950" b="1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Total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040"/>
                        </a:lnSpc>
                      </a:pPr>
                      <a:r>
                        <a:rPr sz="950" b="1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35" dirty="0">
                          <a:latin typeface="Calibri"/>
                          <a:cs typeface="Calibri"/>
                        </a:rPr>
                        <a:t>10,000,000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$10,00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$10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40"/>
                        </a:lnSpc>
                      </a:pPr>
                      <a:r>
                        <a:rPr sz="950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165735">
                        <a:lnSpc>
                          <a:spcPts val="1040"/>
                        </a:lnSpc>
                      </a:pPr>
                      <a:r>
                        <a:rPr sz="950" b="1" spc="55" dirty="0">
                          <a:latin typeface="Calibri"/>
                          <a:cs typeface="Calibri"/>
                        </a:rPr>
                        <a:t>IIJA </a:t>
                      </a:r>
                      <a:r>
                        <a:rPr sz="950" b="1" spc="70" dirty="0">
                          <a:latin typeface="Calibri"/>
                          <a:cs typeface="Calibri"/>
                        </a:rPr>
                        <a:t>Authority</a:t>
                      </a:r>
                      <a:r>
                        <a:rPr sz="95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Total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040"/>
                        </a:lnSpc>
                      </a:pPr>
                      <a:r>
                        <a:rPr sz="950" b="1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40"/>
                        </a:lnSpc>
                      </a:pPr>
                      <a:r>
                        <a:rPr sz="950" b="1" spc="35" dirty="0">
                          <a:latin typeface="Calibri"/>
                          <a:cs typeface="Calibri"/>
                        </a:rPr>
                        <a:t>$0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040"/>
                        </a:lnSpc>
                      </a:pPr>
                      <a:r>
                        <a:rPr sz="950" b="1" spc="3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35" dirty="0">
                          <a:latin typeface="Calibri"/>
                          <a:cs typeface="Calibri"/>
                        </a:rPr>
                        <a:t>5,000,000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$5,000,000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4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$5,000,000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0335">
                <a:tc>
                  <a:txBody>
                    <a:bodyPr/>
                    <a:lstStyle/>
                    <a:p>
                      <a:pPr marL="24130">
                        <a:lnSpc>
                          <a:spcPts val="1010"/>
                        </a:lnSpc>
                      </a:pPr>
                      <a:r>
                        <a:rPr sz="950" b="1" spc="90" dirty="0">
                          <a:latin typeface="Calibri"/>
                          <a:cs typeface="Calibri"/>
                        </a:rPr>
                        <a:t>GRAND</a:t>
                      </a:r>
                      <a:r>
                        <a:rPr sz="950" b="1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TOTAL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01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27,617,665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01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$27,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973,500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01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3,559,668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1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4,023,555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10"/>
                        </a:lnSpc>
                      </a:pPr>
                      <a:r>
                        <a:rPr sz="950" b="1" spc="45" dirty="0">
                          <a:latin typeface="Calibri"/>
                          <a:cs typeface="Calibri"/>
                        </a:rPr>
                        <a:t>$2</a:t>
                      </a:r>
                      <a:r>
                        <a:rPr lang="en-US" sz="950" b="1" spc="45" dirty="0">
                          <a:latin typeface="Calibri"/>
                          <a:cs typeface="Calibri"/>
                        </a:rPr>
                        <a:t>5,083,269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141183" y="45073"/>
            <a:ext cx="669798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3500" dirty="0"/>
              <a:t>General</a:t>
            </a:r>
            <a:r>
              <a:rPr sz="3500" spc="-105" dirty="0"/>
              <a:t> </a:t>
            </a:r>
            <a:r>
              <a:rPr sz="3500" dirty="0"/>
              <a:t>Fund/Trust</a:t>
            </a:r>
            <a:r>
              <a:rPr sz="3500" spc="-120" dirty="0"/>
              <a:t> </a:t>
            </a:r>
            <a:r>
              <a:rPr sz="3500" dirty="0"/>
              <a:t>Fund</a:t>
            </a:r>
            <a:r>
              <a:rPr sz="3500" spc="-125" dirty="0"/>
              <a:t> </a:t>
            </a:r>
            <a:r>
              <a:rPr sz="3500" spc="-10" dirty="0"/>
              <a:t>Share</a:t>
            </a:r>
            <a:endParaRPr sz="3500" dirty="0"/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1400" b="0" dirty="0">
                <a:latin typeface="Arial"/>
                <a:cs typeface="Arial"/>
              </a:rPr>
              <a:t>(in</a:t>
            </a:r>
            <a:r>
              <a:rPr sz="1400" b="0" spc="-20" dirty="0">
                <a:latin typeface="Arial"/>
                <a:cs typeface="Arial"/>
              </a:rPr>
              <a:t> </a:t>
            </a:r>
            <a:r>
              <a:rPr lang="en-US" sz="1400" b="0" spc="-20" dirty="0"/>
              <a:t>thousand</a:t>
            </a:r>
            <a:r>
              <a:rPr sz="1400" b="0" dirty="0">
                <a:latin typeface="Arial"/>
                <a:cs typeface="Arial"/>
              </a:rPr>
              <a:t>s</a:t>
            </a:r>
            <a:r>
              <a:rPr sz="1400" b="0" spc="-1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of</a:t>
            </a:r>
            <a:r>
              <a:rPr sz="1400" b="0" spc="-15" dirty="0">
                <a:latin typeface="Arial"/>
                <a:cs typeface="Arial"/>
              </a:rPr>
              <a:t> </a:t>
            </a:r>
            <a:r>
              <a:rPr sz="1400" b="0" spc="-10" dirty="0">
                <a:latin typeface="Arial"/>
                <a:cs typeface="Arial"/>
              </a:rPr>
              <a:t>dollars)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9" name="object 5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30EE66D9-2DB5-CE9D-4585-42C54D025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533" y="1219201"/>
            <a:ext cx="6590932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100"/>
              </a:spcBef>
            </a:pPr>
            <a:r>
              <a:rPr dirty="0"/>
              <a:t>AATF</a:t>
            </a:r>
            <a:r>
              <a:rPr spc="-35" dirty="0"/>
              <a:t> </a:t>
            </a:r>
            <a:r>
              <a:rPr dirty="0"/>
              <a:t>Tax</a:t>
            </a:r>
            <a:r>
              <a:rPr spc="-45" dirty="0"/>
              <a:t> </a:t>
            </a:r>
            <a:r>
              <a:rPr dirty="0"/>
              <a:t>Revenue</a:t>
            </a:r>
            <a:r>
              <a:rPr spc="-60" dirty="0"/>
              <a:t> </a:t>
            </a:r>
            <a:r>
              <a:rPr spc="-10" dirty="0"/>
              <a:t>Trends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90600" y="976352"/>
            <a:ext cx="7086600" cy="459228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962785" marR="5080" indent="-1950720">
              <a:lnSpc>
                <a:spcPct val="101699"/>
              </a:lnSpc>
              <a:spcBef>
                <a:spcPts val="35"/>
              </a:spcBef>
            </a:pPr>
            <a:r>
              <a:rPr sz="3000" b="1" spc="-30" dirty="0">
                <a:solidFill>
                  <a:srgbClr val="585858"/>
                </a:solidFill>
                <a:latin typeface="Calibri"/>
                <a:cs typeface="Calibri"/>
              </a:rPr>
              <a:t>AATF</a:t>
            </a:r>
            <a:r>
              <a:rPr sz="3000" b="1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000" b="1" spc="-55" dirty="0">
                <a:solidFill>
                  <a:srgbClr val="585858"/>
                </a:solidFill>
                <a:latin typeface="Calibri"/>
                <a:cs typeface="Calibri"/>
              </a:rPr>
              <a:t>Tax</a:t>
            </a:r>
            <a:r>
              <a:rPr sz="3000" b="1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585858"/>
                </a:solidFill>
                <a:latin typeface="Calibri"/>
                <a:cs typeface="Calibri"/>
              </a:rPr>
              <a:t>Revenues</a:t>
            </a:r>
            <a:r>
              <a:rPr sz="3000" b="1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85858"/>
                </a:solidFill>
                <a:latin typeface="Calibri"/>
                <a:cs typeface="Calibri"/>
              </a:rPr>
              <a:t>FY</a:t>
            </a:r>
            <a:r>
              <a:rPr sz="3000" b="1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r>
              <a:rPr lang="en-US" sz="3000" b="1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3000" b="1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lang="en-US" sz="3000" b="1" dirty="0">
                <a:solidFill>
                  <a:srgbClr val="585858"/>
                </a:solidFill>
                <a:latin typeface="Calibri"/>
                <a:cs typeface="Calibri"/>
              </a:rPr>
              <a:t>–</a:t>
            </a:r>
            <a:r>
              <a:rPr lang="en-US" sz="3000" b="1" spc="-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585858"/>
                </a:solidFill>
                <a:latin typeface="Calibri"/>
                <a:cs typeface="Calibri"/>
              </a:rPr>
              <a:t>202</a:t>
            </a:r>
            <a:r>
              <a:rPr lang="en-US" sz="3000" b="1" spc="-20" dirty="0">
                <a:solidFill>
                  <a:srgbClr val="585858"/>
                </a:solidFill>
                <a:latin typeface="Calibri"/>
                <a:cs typeface="Calibri"/>
              </a:rPr>
              <a:t>4 </a:t>
            </a:r>
            <a:r>
              <a:rPr sz="3000" b="1" spc="-10" dirty="0">
                <a:solidFill>
                  <a:srgbClr val="585858"/>
                </a:solidFill>
                <a:latin typeface="Calibri"/>
                <a:cs typeface="Calibri"/>
              </a:rPr>
              <a:t>(millions)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DE455BD-1D1F-995B-3536-F8C0D863A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30047"/>
            <a:ext cx="7086600" cy="39004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886" y="345925"/>
            <a:ext cx="84759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Infrastructure</a:t>
            </a:r>
            <a:r>
              <a:rPr sz="2800" spc="-85" dirty="0"/>
              <a:t> </a:t>
            </a:r>
            <a:r>
              <a:rPr sz="2800" dirty="0"/>
              <a:t>Investment</a:t>
            </a:r>
            <a:r>
              <a:rPr sz="2800" spc="-75" dirty="0"/>
              <a:t> </a:t>
            </a:r>
            <a:r>
              <a:rPr sz="2800" dirty="0"/>
              <a:t>&amp;</a:t>
            </a:r>
            <a:r>
              <a:rPr sz="2800" spc="-90" dirty="0"/>
              <a:t> </a:t>
            </a:r>
            <a:r>
              <a:rPr sz="2800" dirty="0"/>
              <a:t>Jobs</a:t>
            </a:r>
            <a:r>
              <a:rPr sz="2800" spc="-75" dirty="0"/>
              <a:t> </a:t>
            </a:r>
            <a:r>
              <a:rPr sz="2800" dirty="0"/>
              <a:t>Act</a:t>
            </a:r>
            <a:r>
              <a:rPr sz="2800" spc="-70" dirty="0"/>
              <a:t> </a:t>
            </a:r>
            <a:r>
              <a:rPr sz="2800" dirty="0"/>
              <a:t>(P.L.</a:t>
            </a:r>
            <a:r>
              <a:rPr sz="2800" spc="-95" dirty="0"/>
              <a:t> </a:t>
            </a:r>
            <a:r>
              <a:rPr sz="2800" spc="-25" dirty="0"/>
              <a:t>117-58)</a:t>
            </a:r>
            <a:endParaRPr sz="2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029" y="970038"/>
            <a:ext cx="8653271" cy="486764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/>
              <a:t>Airport</a:t>
            </a:r>
            <a:r>
              <a:rPr spc="-35" dirty="0"/>
              <a:t> </a:t>
            </a:r>
            <a:r>
              <a:rPr dirty="0"/>
              <a:t>and</a:t>
            </a:r>
            <a:r>
              <a:rPr spc="-95" dirty="0"/>
              <a:t> </a:t>
            </a:r>
            <a:r>
              <a:rPr dirty="0"/>
              <a:t>Airway</a:t>
            </a:r>
            <a:r>
              <a:rPr spc="-35" dirty="0"/>
              <a:t> </a:t>
            </a:r>
            <a:r>
              <a:rPr spc="-10" dirty="0"/>
              <a:t>Trust</a:t>
            </a:r>
            <a:r>
              <a:rPr spc="-45" dirty="0"/>
              <a:t> </a:t>
            </a:r>
            <a:r>
              <a:rPr dirty="0"/>
              <a:t>Fund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10"/>
              </a:spcBef>
            </a:pPr>
            <a:r>
              <a:rPr dirty="0"/>
              <a:t>Federal</a:t>
            </a:r>
            <a:r>
              <a:rPr spc="-70" dirty="0"/>
              <a:t> </a:t>
            </a:r>
            <a:r>
              <a:rPr spc="-10" dirty="0"/>
              <a:t>Aviation Administration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1159</Words>
  <Application>Microsoft Office PowerPoint</Application>
  <PresentationFormat>On-screen Show (4:3)</PresentationFormat>
  <Paragraphs>266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Office Theme</vt:lpstr>
      <vt:lpstr>Airport and Airway Trust Fund (AATF)</vt:lpstr>
      <vt:lpstr>AATF History</vt:lpstr>
      <vt:lpstr>AATF Funds these accounts</vt:lpstr>
      <vt:lpstr>Trust Fund Excise Taxes Structure</vt:lpstr>
      <vt:lpstr>AATF FY 2024 Excise Tax Revenues</vt:lpstr>
      <vt:lpstr>FAA Accounts &amp; AATF Funding (in thousands of dollars)</vt:lpstr>
      <vt:lpstr>General Fund/Trust Fund Share (in thousands of dollars)</vt:lpstr>
      <vt:lpstr>AATF Tax Revenue Trends</vt:lpstr>
      <vt:lpstr>Infrastructure Investment &amp; Jobs Act (P.L. 117-58)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MTONEY;Richey, Sean (FAA)</dc:creator>
  <cp:lastModifiedBy>Burgess, Ebony J (FAA)</cp:lastModifiedBy>
  <cp:revision>1</cp:revision>
  <dcterms:created xsi:type="dcterms:W3CDTF">2025-02-19T19:15:43Z</dcterms:created>
  <dcterms:modified xsi:type="dcterms:W3CDTF">2025-02-20T15:09:50Z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2023-06-30T00:00:00Z</vt:filetime>
  </property>
  <property fmtid="{D5CDD505-2E9C-101B-9397-08002B2CF9AE}" pid="3" name="Creator">
    <vt:lpwstr>Acrobat PDFMaker 23 for PowerPoint</vt:lpwstr>
  </property>
  <property fmtid="{D5CDD505-2E9C-101B-9397-08002B2CF9AE}" pid="4" name="LastSaved">
    <vt:filetime>2025-02-19T00:00:00Z</vt:filetime>
  </property>
  <property fmtid="{D5CDD505-2E9C-101B-9397-08002B2CF9AE}" pid="5" name="Producer">
    <vt:lpwstr>Adobe PDF Library 23.1.175</vt:lpwstr>
  </property>
</Properties>
</file>