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4529" r:id="rId2"/>
    <p:sldMasterId id="2147484536" r:id="rId3"/>
    <p:sldMasterId id="2147484543" r:id="rId4"/>
    <p:sldMasterId id="2147484552" r:id="rId5"/>
  </p:sldMasterIdLst>
  <p:notesMasterIdLst>
    <p:notesMasterId r:id="rId21"/>
  </p:notesMasterIdLst>
  <p:handoutMasterIdLst>
    <p:handoutMasterId r:id="rId22"/>
  </p:handoutMasterIdLst>
  <p:sldIdLst>
    <p:sldId id="504" r:id="rId6"/>
    <p:sldId id="492" r:id="rId7"/>
    <p:sldId id="507" r:id="rId8"/>
    <p:sldId id="505" r:id="rId9"/>
    <p:sldId id="508" r:id="rId10"/>
    <p:sldId id="514" r:id="rId11"/>
    <p:sldId id="509" r:id="rId12"/>
    <p:sldId id="510" r:id="rId13"/>
    <p:sldId id="512" r:id="rId14"/>
    <p:sldId id="518" r:id="rId15"/>
    <p:sldId id="256" r:id="rId16"/>
    <p:sldId id="519" r:id="rId17"/>
    <p:sldId id="513" r:id="rId18"/>
    <p:sldId id="516" r:id="rId19"/>
    <p:sldId id="515" r:id="rId20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" id="{E5A70334-F01A-4245-8B8C-63480B767216}">
          <p14:sldIdLst>
            <p14:sldId id="504"/>
            <p14:sldId id="492"/>
            <p14:sldId id="507"/>
            <p14:sldId id="505"/>
            <p14:sldId id="508"/>
            <p14:sldId id="514"/>
            <p14:sldId id="509"/>
            <p14:sldId id="510"/>
            <p14:sldId id="512"/>
            <p14:sldId id="518"/>
            <p14:sldId id="256"/>
            <p14:sldId id="519"/>
          </p14:sldIdLst>
        </p14:section>
        <p14:section name="Wrap-Up" id="{BC7FE565-5E03-4D85-8994-5597AEF4D0A9}">
          <p14:sldIdLst>
            <p14:sldId id="513"/>
            <p14:sldId id="516"/>
            <p14:sldId id="5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ce, Linda (FAA)" initials="PL(" lastIdx="4" clrIdx="0">
    <p:extLst>
      <p:ext uri="{19B8F6BF-5375-455C-9EA6-DF929625EA0E}">
        <p15:presenceInfo xmlns:p15="http://schemas.microsoft.com/office/powerpoint/2012/main" userId="S-1-5-21-3215564045-1863808890-1157122868-2033451" providerId="AD"/>
      </p:ext>
    </p:extLst>
  </p:cmAuthor>
  <p:cmAuthor id="2" name="Myers, Jennifer (FAA)" initials="MJ(" lastIdx="2" clrIdx="1">
    <p:extLst>
      <p:ext uri="{19B8F6BF-5375-455C-9EA6-DF929625EA0E}">
        <p15:presenceInfo xmlns:p15="http://schemas.microsoft.com/office/powerpoint/2012/main" userId="S-1-5-21-3215564045-1863808890-1157122868-20334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FF"/>
    <a:srgbClr val="FF0000"/>
    <a:srgbClr val="585882"/>
    <a:srgbClr val="FFFF99"/>
    <a:srgbClr val="3333CC"/>
    <a:srgbClr val="3366CC"/>
    <a:srgbClr val="DDDDDD"/>
    <a:srgbClr val="1D2F68"/>
    <a:srgbClr val="A6A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9" autoAdjust="0"/>
    <p:restoredTop sz="82286" autoAdjust="0"/>
  </p:normalViewPr>
  <p:slideViewPr>
    <p:cSldViewPr>
      <p:cViewPr varScale="1">
        <p:scale>
          <a:sx n="70" d="100"/>
          <a:sy n="70" d="100"/>
        </p:scale>
        <p:origin x="1397" y="82"/>
      </p:cViewPr>
      <p:guideLst>
        <p:guide orient="horz" pos="527"/>
        <p:guide pos="2880"/>
      </p:guideLst>
    </p:cSldViewPr>
  </p:slideViewPr>
  <p:outlineViewPr>
    <p:cViewPr>
      <p:scale>
        <a:sx n="33" d="100"/>
        <a:sy n="33" d="100"/>
      </p:scale>
      <p:origin x="0" y="4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480"/>
    </p:cViewPr>
  </p:sorterViewPr>
  <p:notesViewPr>
    <p:cSldViewPr>
      <p:cViewPr varScale="1">
        <p:scale>
          <a:sx n="63" d="100"/>
          <a:sy n="63" d="100"/>
        </p:scale>
        <p:origin x="3163" y="77"/>
      </p:cViewPr>
      <p:guideLst>
        <p:guide orient="horz" pos="2956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2" tIns="46002" rIns="92002" bIns="46002" numCol="1" anchor="t" anchorCtr="0" compatLnSpc="1">
            <a:prstTxWarp prst="textNoShape">
              <a:avLst/>
            </a:prstTxWarp>
          </a:bodyPr>
          <a:lstStyle>
            <a:lvl1pPr defTabSz="921062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1"/>
            <a:ext cx="3076363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2" tIns="46002" rIns="92002" bIns="46002" numCol="1" anchor="t" anchorCtr="0" compatLnSpc="1">
            <a:prstTxWarp prst="textNoShape">
              <a:avLst/>
            </a:prstTxWarp>
          </a:bodyPr>
          <a:lstStyle>
            <a:lvl1pPr algn="r" defTabSz="921062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5717"/>
            <a:ext cx="3076363" cy="46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2" tIns="46002" rIns="92002" bIns="46002" numCol="1" anchor="b" anchorCtr="0" compatLnSpc="1">
            <a:prstTxWarp prst="textNoShape">
              <a:avLst/>
            </a:prstTxWarp>
          </a:bodyPr>
          <a:lstStyle>
            <a:lvl1pPr defTabSz="921062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8915717"/>
            <a:ext cx="3076363" cy="46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2" tIns="46002" rIns="92002" bIns="46002" numCol="1" anchor="b" anchorCtr="0" compatLnSpc="1">
            <a:prstTxWarp prst="textNoShape">
              <a:avLst/>
            </a:prstTxWarp>
          </a:bodyPr>
          <a:lstStyle>
            <a:lvl1pPr algn="r" defTabSz="921062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4A9DBDE-C33A-4506-A521-CA79087D8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2" tIns="46002" rIns="92002" bIns="46002" numCol="1" anchor="t" anchorCtr="0" compatLnSpc="1">
            <a:prstTxWarp prst="textNoShape">
              <a:avLst/>
            </a:prstTxWarp>
          </a:bodyPr>
          <a:lstStyle>
            <a:lvl1pPr defTabSz="921062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46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2" tIns="46002" rIns="92002" bIns="46002" numCol="1" anchor="t" anchorCtr="0" compatLnSpc="1">
            <a:prstTxWarp prst="textNoShape">
              <a:avLst/>
            </a:prstTxWarp>
          </a:bodyPr>
          <a:lstStyle>
            <a:lvl1pPr algn="r" defTabSz="921062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3" y="4458660"/>
            <a:ext cx="5206154" cy="422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2" tIns="46002" rIns="92002" bIns="46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5717"/>
            <a:ext cx="3076363" cy="46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2" tIns="46002" rIns="92002" bIns="46002" numCol="1" anchor="b" anchorCtr="0" compatLnSpc="1">
            <a:prstTxWarp prst="textNoShape">
              <a:avLst/>
            </a:prstTxWarp>
          </a:bodyPr>
          <a:lstStyle>
            <a:lvl1pPr defTabSz="921062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8915717"/>
            <a:ext cx="3076363" cy="46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2" tIns="46002" rIns="92002" bIns="46002" numCol="1" anchor="b" anchorCtr="0" compatLnSpc="1">
            <a:prstTxWarp prst="textNoShape">
              <a:avLst/>
            </a:prstTxWarp>
          </a:bodyPr>
          <a:lstStyle>
            <a:lvl1pPr algn="r" defTabSz="921062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E21B253-3276-4644-B892-F58C641C1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sensors.3c0049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sensors.3c0049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6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inherit"/>
              </a:rPr>
              <a:t>Title of original paper　:Air-Bubble-Insensitive Microfluidic Lactate Biosensor for Continuous Monitoring of Lactate in </a:t>
            </a:r>
            <a:r>
              <a:rPr lang="en-US" dirty="0" err="1">
                <a:effectLst/>
                <a:latin typeface="inherit"/>
              </a:rPr>
              <a:t>SweatJournal</a:t>
            </a:r>
            <a:r>
              <a:rPr lang="en-US" dirty="0">
                <a:effectLst/>
                <a:latin typeface="inherit"/>
              </a:rPr>
              <a:t>　:</a:t>
            </a:r>
            <a:r>
              <a:rPr lang="en-US" i="1" dirty="0">
                <a:effectLst/>
                <a:latin typeface="inherit"/>
              </a:rPr>
              <a:t>ACS </a:t>
            </a:r>
            <a:r>
              <a:rPr lang="en-US" i="1" dirty="0" err="1">
                <a:effectLst/>
                <a:latin typeface="inherit"/>
              </a:rPr>
              <a:t>Sensors</a:t>
            </a:r>
            <a:r>
              <a:rPr lang="en-US" dirty="0" err="1">
                <a:effectLst/>
                <a:latin typeface="inherit"/>
              </a:rPr>
              <a:t>DOI</a:t>
            </a:r>
            <a:r>
              <a:rPr lang="en-US" dirty="0">
                <a:effectLst/>
                <a:latin typeface="inherit"/>
              </a:rPr>
              <a:t>　:</a:t>
            </a:r>
            <a:r>
              <a:rPr lang="en-US" u="sng" dirty="0">
                <a:solidFill>
                  <a:schemeClr val="tx1"/>
                </a:solidFill>
                <a:effectLst/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10.1021/acssensors.3c00490</a:t>
            </a:r>
            <a:endParaRPr lang="en-US" u="sng" dirty="0">
              <a:solidFill>
                <a:schemeClr val="tx1"/>
              </a:solidFill>
              <a:effectLst/>
              <a:latin typeface="inherit"/>
            </a:endParaRPr>
          </a:p>
          <a:p>
            <a:endParaRPr lang="en-US" u="sng" dirty="0">
              <a:solidFill>
                <a:schemeClr val="tx1"/>
              </a:solidFill>
              <a:effectLst/>
              <a:latin typeface="inherit"/>
            </a:endParaRPr>
          </a:p>
          <a:p>
            <a:r>
              <a:rPr lang="en-US" b="0" i="0" dirty="0">
                <a:effectLst/>
                <a:latin typeface="-apple-system"/>
              </a:rPr>
              <a:t>The 100th FAA licensed commercial space operation so far this year launched in August, up from 74 for all of 2022! </a:t>
            </a:r>
          </a:p>
          <a:p>
            <a:endParaRPr lang="en-US" b="0" i="0" dirty="0">
              <a:effectLst/>
              <a:latin typeface="-apple-system"/>
            </a:endParaRPr>
          </a:p>
          <a:p>
            <a:pPr algn="l"/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Essential safety-critical ADAS applications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Pedestrian detection/avoidance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Lane departure warning/correction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Traffic sign recognition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Automatic emergency braking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Blind spot detection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1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success measured? What was improved? Unintended consequences?</a:t>
            </a:r>
          </a:p>
          <a:p>
            <a:endParaRPr lang="en-US" dirty="0"/>
          </a:p>
          <a:p>
            <a:r>
              <a:rPr lang="en-US" dirty="0"/>
              <a:t>Do no harm--</a:t>
            </a:r>
            <a:r>
              <a:rPr lang="en-US" dirty="0" err="1"/>
              <a:t>Buddah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9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46573" y="4458660"/>
            <a:ext cx="5206154" cy="4223065"/>
          </a:xfrm>
        </p:spPr>
        <p:txBody>
          <a:bodyPr/>
          <a:lstStyle/>
          <a:p>
            <a:r>
              <a:rPr lang="en-US" sz="1200" kern="0" dirty="0"/>
              <a:t>Human factors research using </a:t>
            </a:r>
            <a:r>
              <a:rPr lang="en-US" sz="1200" u="sng" kern="0" dirty="0"/>
              <a:t>innovative</a:t>
            </a:r>
            <a:r>
              <a:rPr lang="en-US" sz="1200" kern="0" dirty="0"/>
              <a:t> scientific methodologies to </a:t>
            </a:r>
            <a:r>
              <a:rPr lang="en-US" sz="1200" u="sng" kern="0" dirty="0"/>
              <a:t>inform</a:t>
            </a:r>
            <a:r>
              <a:rPr lang="en-US" sz="1200" kern="0" dirty="0"/>
              <a:t> aviation advances in technology, operations, and human performance. Empower data-driven decision-making that </a:t>
            </a:r>
            <a:r>
              <a:rPr lang="en-US" sz="1200" u="sng" kern="0" dirty="0"/>
              <a:t>improves efficiency</a:t>
            </a:r>
            <a:r>
              <a:rPr lang="en-US" sz="1200" kern="0" dirty="0"/>
              <a:t> of the National Airspace System. </a:t>
            </a:r>
          </a:p>
          <a:p>
            <a:endParaRPr lang="en-US" sz="1200" kern="0" dirty="0">
              <a:highlight>
                <a:srgbClr val="0000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Wearable sensors for health information-pollutants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Technological enhancements for physical and mental health challenges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3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-apple-system"/>
            </a:endParaRPr>
          </a:p>
          <a:p>
            <a:r>
              <a:rPr lang="en-US" b="0" i="0" dirty="0" err="1">
                <a:effectLst/>
                <a:latin typeface="-apple-system"/>
              </a:rPr>
              <a:t>Mbunge</a:t>
            </a:r>
            <a:r>
              <a:rPr lang="en-US" b="0" i="0" dirty="0">
                <a:effectLst/>
                <a:latin typeface="-apple-system"/>
              </a:rPr>
              <a:t> 2021 sensor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inherit"/>
              </a:rPr>
              <a:t>Title of original paper　:Air-Bubble-Insensitive Microfluidic Lactate Biosensor for Continuous Monitoring of Lactate in </a:t>
            </a:r>
            <a:r>
              <a:rPr lang="en-US" dirty="0" err="1">
                <a:effectLst/>
                <a:latin typeface="inherit"/>
              </a:rPr>
              <a:t>SweatJournal</a:t>
            </a:r>
            <a:r>
              <a:rPr lang="en-US" dirty="0">
                <a:effectLst/>
                <a:latin typeface="inherit"/>
              </a:rPr>
              <a:t>　:</a:t>
            </a:r>
            <a:r>
              <a:rPr lang="en-US" i="1" dirty="0">
                <a:effectLst/>
                <a:latin typeface="inherit"/>
              </a:rPr>
              <a:t>ACS </a:t>
            </a:r>
            <a:r>
              <a:rPr lang="en-US" i="1" dirty="0" err="1">
                <a:effectLst/>
                <a:latin typeface="inherit"/>
              </a:rPr>
              <a:t>Sensors</a:t>
            </a:r>
            <a:r>
              <a:rPr lang="en-US" dirty="0" err="1">
                <a:effectLst/>
                <a:latin typeface="inherit"/>
              </a:rPr>
              <a:t>DOI</a:t>
            </a:r>
            <a:r>
              <a:rPr lang="en-US" dirty="0">
                <a:effectLst/>
                <a:latin typeface="inherit"/>
              </a:rPr>
              <a:t>　:</a:t>
            </a:r>
            <a:r>
              <a:rPr lang="en-US" u="sng" dirty="0">
                <a:solidFill>
                  <a:schemeClr val="tx1"/>
                </a:solidFill>
                <a:effectLst/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10.1021/acssensors.3c00490</a:t>
            </a:r>
            <a:endParaRPr lang="en-US" dirty="0">
              <a:solidFill>
                <a:schemeClr val="tx1"/>
              </a:solidFill>
            </a:endParaRPr>
          </a:p>
          <a:p>
            <a:endParaRPr lang="en-US" b="0" i="0" dirty="0"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6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The 100th FAA licensed commercial space operation so far this year launched in August, up from 74 for all of 2022! </a:t>
            </a:r>
          </a:p>
          <a:p>
            <a:endParaRPr lang="en-US" b="0" i="0" dirty="0">
              <a:effectLst/>
              <a:latin typeface="-apple-system"/>
            </a:endParaRPr>
          </a:p>
          <a:p>
            <a:pPr algn="l"/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Essential safety-critical ADAS applications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Pedestrian detection/avoidance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Lane departure warning/correction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Traffic sign recognition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Automatic emergency braking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C24"/>
                </a:solidFill>
                <a:effectLst/>
                <a:latin typeface="Roboto" panose="02000000000000000000" pitchFamily="2" charset="0"/>
              </a:rPr>
              <a:t>Blind spot detection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1B253-3276-4644-B892-F58C641C14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5676900" y="3"/>
            <a:ext cx="3467100" cy="6045615"/>
            <a:chOff x="5137031" y="586596"/>
            <a:chExt cx="3467404" cy="6045617"/>
          </a:xfrm>
        </p:grpSpPr>
        <p:grpSp>
          <p:nvGrpSpPr>
            <p:cNvPr id="5" name="Group 13"/>
            <p:cNvGrpSpPr>
              <a:grpSpLocks/>
            </p:cNvGrpSpPr>
            <p:nvPr userDrawn="1"/>
          </p:nvGrpSpPr>
          <p:grpSpPr bwMode="auto">
            <a:xfrm>
              <a:off x="5137031" y="586596"/>
              <a:ext cx="3466569" cy="6045617"/>
              <a:chOff x="3843068" y="457200"/>
              <a:chExt cx="3466569" cy="6045617"/>
            </a:xfrm>
          </p:grpSpPr>
          <p:pic>
            <p:nvPicPr>
              <p:cNvPr id="7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93" t="5788" r="12286" b="6036"/>
              <a:stretch>
                <a:fillRect/>
              </a:stretch>
            </p:blipFill>
            <p:spPr bwMode="auto">
              <a:xfrm>
                <a:off x="3843068" y="457200"/>
                <a:ext cx="3449732" cy="6045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16"/>
              <p:cNvSpPr>
                <a:spLocks noChangeArrowheads="1"/>
              </p:cNvSpPr>
              <p:nvPr userDrawn="1"/>
            </p:nvSpPr>
            <p:spPr bwMode="auto">
              <a:xfrm>
                <a:off x="3859906" y="4856673"/>
                <a:ext cx="3449731" cy="461665"/>
              </a:xfrm>
              <a:prstGeom prst="rect">
                <a:avLst/>
              </a:prstGeom>
              <a:solidFill>
                <a:srgbClr val="1D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/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 userDrawn="1"/>
          </p:nvSpPr>
          <p:spPr bwMode="auto">
            <a:xfrm>
              <a:off x="5137031" y="595222"/>
              <a:ext cx="3467404" cy="461665"/>
            </a:xfrm>
            <a:prstGeom prst="rect">
              <a:avLst/>
            </a:prstGeom>
            <a:solidFill>
              <a:srgbClr val="1D2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</p:grpSp>
      <p:grpSp>
        <p:nvGrpSpPr>
          <p:cNvPr id="9" name="Group 1080"/>
          <p:cNvGrpSpPr>
            <a:grpSpLocks/>
          </p:cNvGrpSpPr>
          <p:nvPr userDrawn="1"/>
        </p:nvGrpSpPr>
        <p:grpSpPr bwMode="auto">
          <a:xfrm>
            <a:off x="5873753" y="271467"/>
            <a:ext cx="2895601" cy="909637"/>
            <a:chOff x="3700" y="171"/>
            <a:chExt cx="1824" cy="573"/>
          </a:xfrm>
        </p:grpSpPr>
        <p:pic>
          <p:nvPicPr>
            <p:cNvPr id="10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5788027" y="4398967"/>
            <a:ext cx="3355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2994027" y="4398966"/>
            <a:ext cx="1698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98742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AC73F84D-A299-4BF1-A35C-9DE7EB40D1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1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FFA6977-3AFC-45D5-B582-A6A79F8D20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8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8068A7F0-B67A-4928-8E7F-681B0A9CE0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8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5676904" y="1"/>
            <a:ext cx="3467100" cy="6045615"/>
            <a:chOff x="5137031" y="586596"/>
            <a:chExt cx="3467404" cy="6045617"/>
          </a:xfrm>
        </p:grpSpPr>
        <p:grpSp>
          <p:nvGrpSpPr>
            <p:cNvPr id="5" name="Group 13"/>
            <p:cNvGrpSpPr>
              <a:grpSpLocks/>
            </p:cNvGrpSpPr>
            <p:nvPr userDrawn="1"/>
          </p:nvGrpSpPr>
          <p:grpSpPr bwMode="auto">
            <a:xfrm>
              <a:off x="5137031" y="586596"/>
              <a:ext cx="3466570" cy="6045617"/>
              <a:chOff x="3843068" y="457200"/>
              <a:chExt cx="3466570" cy="6045617"/>
            </a:xfrm>
          </p:grpSpPr>
          <p:pic>
            <p:nvPicPr>
              <p:cNvPr id="7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93" t="5788" r="12286" b="6036"/>
              <a:stretch>
                <a:fillRect/>
              </a:stretch>
            </p:blipFill>
            <p:spPr bwMode="auto">
              <a:xfrm>
                <a:off x="3843068" y="457200"/>
                <a:ext cx="3449732" cy="6045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16"/>
              <p:cNvSpPr>
                <a:spLocks noChangeArrowheads="1"/>
              </p:cNvSpPr>
              <p:nvPr userDrawn="1"/>
            </p:nvSpPr>
            <p:spPr bwMode="auto">
              <a:xfrm>
                <a:off x="3859906" y="4856673"/>
                <a:ext cx="3449732" cy="461665"/>
              </a:xfrm>
              <a:prstGeom prst="rect">
                <a:avLst/>
              </a:prstGeom>
              <a:solidFill>
                <a:srgbClr val="1D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 userDrawn="1"/>
          </p:nvSpPr>
          <p:spPr bwMode="auto">
            <a:xfrm>
              <a:off x="5137031" y="595222"/>
              <a:ext cx="3467404" cy="461665"/>
            </a:xfrm>
            <a:prstGeom prst="rect">
              <a:avLst/>
            </a:prstGeom>
            <a:solidFill>
              <a:srgbClr val="1D2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080"/>
          <p:cNvGrpSpPr>
            <a:grpSpLocks/>
          </p:cNvGrpSpPr>
          <p:nvPr userDrawn="1"/>
        </p:nvGrpSpPr>
        <p:grpSpPr bwMode="auto">
          <a:xfrm>
            <a:off x="5873758" y="271464"/>
            <a:ext cx="2895600" cy="909637"/>
            <a:chOff x="3700" y="171"/>
            <a:chExt cx="1824" cy="573"/>
          </a:xfrm>
        </p:grpSpPr>
        <p:pic>
          <p:nvPicPr>
            <p:cNvPr id="10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5788030" y="4398964"/>
            <a:ext cx="3355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2994030" y="4398964"/>
            <a:ext cx="1698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50420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5" y="6248400"/>
            <a:ext cx="1673225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1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73AF9E-0DF5-4AB3-B043-1B40241600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5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7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E495F3-7B24-437A-9460-264E2B15EA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5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73F84D-A299-4BF1-A35C-9DE7EB40D1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9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FFA6977-3AFC-45D5-B582-A6A79F8D20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18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8068A7F0-B67A-4928-8E7F-681B0A9CE0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75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-7938"/>
            <a:ext cx="3552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522789"/>
            <a:ext cx="49498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>
                <a:solidFill>
                  <a:srgbClr val="1D2F68"/>
                </a:solidFill>
                <a:cs typeface="Arial" charset="0"/>
              </a:rPr>
              <a:t>Kathy Abbott, CSTA Flight Deck Human Factors</a:t>
            </a:r>
          </a:p>
          <a:p>
            <a:pPr eaLnBrk="1" hangingPunct="1">
              <a:buFontTx/>
              <a:buNone/>
              <a:defRPr/>
            </a:pPr>
            <a:r>
              <a:rPr lang="en-US" sz="1200" dirty="0">
                <a:solidFill>
                  <a:srgbClr val="1D2F68"/>
                </a:solidFill>
                <a:cs typeface="Arial" charset="0"/>
              </a:rPr>
              <a:t>Christy </a:t>
            </a:r>
            <a:r>
              <a:rPr lang="en-US" sz="1200" dirty="0" err="1">
                <a:solidFill>
                  <a:srgbClr val="1D2F68"/>
                </a:solidFill>
                <a:cs typeface="Arial" charset="0"/>
              </a:rPr>
              <a:t>Helgeson</a:t>
            </a:r>
            <a:r>
              <a:rPr lang="en-US" sz="1200" dirty="0">
                <a:solidFill>
                  <a:srgbClr val="1D2F68"/>
                </a:solidFill>
                <a:cs typeface="Arial" charset="0"/>
              </a:rPr>
              <a:t>, Seattle Aircraft Certification Office</a:t>
            </a:r>
          </a:p>
          <a:p>
            <a:pPr eaLnBrk="1" hangingPunct="1">
              <a:buFontTx/>
              <a:buNone/>
              <a:defRPr/>
            </a:pPr>
            <a:r>
              <a:rPr lang="en-US" sz="1200" dirty="0">
                <a:solidFill>
                  <a:srgbClr val="1D2F68"/>
                </a:solidFill>
                <a:cs typeface="Arial" charset="0"/>
              </a:rPr>
              <a:t>Regina </a:t>
            </a:r>
            <a:r>
              <a:rPr lang="en-US" sz="1200" dirty="0" err="1">
                <a:solidFill>
                  <a:srgbClr val="1D2F68"/>
                </a:solidFill>
                <a:cs typeface="Arial" charset="0"/>
              </a:rPr>
              <a:t>Bolinger</a:t>
            </a:r>
            <a:r>
              <a:rPr lang="en-US" sz="1200" dirty="0">
                <a:solidFill>
                  <a:srgbClr val="1D2F68"/>
                </a:solidFill>
                <a:cs typeface="Arial" charset="0"/>
              </a:rPr>
              <a:t>, FAA Atlanta Aircraft Certification Office</a:t>
            </a:r>
          </a:p>
          <a:p>
            <a:pPr eaLnBrk="1" hangingPunct="1">
              <a:buFontTx/>
              <a:buNone/>
              <a:defRPr/>
            </a:pPr>
            <a:r>
              <a:rPr lang="en-US" sz="1200" dirty="0">
                <a:solidFill>
                  <a:srgbClr val="1D2F68"/>
                </a:solidFill>
                <a:cs typeface="Arial" charset="0"/>
              </a:rPr>
              <a:t>Date: January 30, 2013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1" y="271465"/>
            <a:ext cx="2451101" cy="909637"/>
            <a:chOff x="3700" y="171"/>
            <a:chExt cx="1544" cy="573"/>
          </a:xfrm>
        </p:grpSpPr>
        <p:pic>
          <p:nvPicPr>
            <p:cNvPr id="7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956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350" b="1">
                  <a:solidFill>
                    <a:schemeClr val="bg1"/>
                  </a:solidFill>
                  <a:cs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350" b="1">
                  <a:solidFill>
                    <a:schemeClr val="bg1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58081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21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1" y="6248400"/>
            <a:ext cx="1673225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339EB6-ED21-4DA0-96BD-F128FCD46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216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3F66F-EFAC-456E-8CF4-B144E194F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096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8C7B-72B0-4B22-B5DF-F50C0FB00C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856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80995-DF80-4F07-BF19-32C0821FA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137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BC1A4-89F2-42F1-8FAA-D455D4D60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34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95301" y="1508127"/>
            <a:ext cx="8050213" cy="43910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0300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4" y="2513160"/>
            <a:ext cx="9102852" cy="4334256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85016" y="333562"/>
            <a:ext cx="6941611" cy="119044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85012" y="1542165"/>
            <a:ext cx="6904622" cy="966089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1061004" y="2831075"/>
            <a:ext cx="5746201" cy="14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spcBef>
                <a:spcPts val="16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pic>
        <p:nvPicPr>
          <p:cNvPr id="10" name="Picture 9" descr="FAA logo&amp;text_white_d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271263"/>
            <a:ext cx="3397250" cy="1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9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4188" y="6248400"/>
            <a:ext cx="1707316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6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50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8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14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6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21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9144000" cy="441655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34000">
                <a:schemeClr val="tx1"/>
              </a:gs>
              <a:gs pos="69000">
                <a:schemeClr val="tx1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462986"/>
            <a:ext cx="6858000" cy="1786094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581BC7-E183-40DB-AC97-C19EA4EB88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34696"/>
            <a:ext cx="6858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2714449" y="2253996"/>
            <a:ext cx="3715103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noProof="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3489436" y="5305363"/>
            <a:ext cx="2165129" cy="100584"/>
            <a:chOff x="3631690" y="2253996"/>
            <a:chExt cx="5028467" cy="100584"/>
          </a:xfrm>
          <a:solidFill>
            <a:srgbClr val="00206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noProof="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grpFill/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16257" y="1095258"/>
            <a:ext cx="2057400" cy="914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2993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5676904" y="1"/>
            <a:ext cx="3467100" cy="6045615"/>
            <a:chOff x="5137031" y="586596"/>
            <a:chExt cx="3467404" cy="6045617"/>
          </a:xfrm>
        </p:grpSpPr>
        <p:grpSp>
          <p:nvGrpSpPr>
            <p:cNvPr id="5" name="Group 13"/>
            <p:cNvGrpSpPr>
              <a:grpSpLocks/>
            </p:cNvGrpSpPr>
            <p:nvPr userDrawn="1"/>
          </p:nvGrpSpPr>
          <p:grpSpPr bwMode="auto">
            <a:xfrm>
              <a:off x="5137031" y="586596"/>
              <a:ext cx="3466570" cy="6045617"/>
              <a:chOff x="3843068" y="457200"/>
              <a:chExt cx="3466570" cy="6045617"/>
            </a:xfrm>
          </p:grpSpPr>
          <p:pic>
            <p:nvPicPr>
              <p:cNvPr id="7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93" t="5788" r="12286" b="6036"/>
              <a:stretch>
                <a:fillRect/>
              </a:stretch>
            </p:blipFill>
            <p:spPr bwMode="auto">
              <a:xfrm>
                <a:off x="3843068" y="457200"/>
                <a:ext cx="3449732" cy="6045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16"/>
              <p:cNvSpPr>
                <a:spLocks noChangeArrowheads="1"/>
              </p:cNvSpPr>
              <p:nvPr userDrawn="1"/>
            </p:nvSpPr>
            <p:spPr bwMode="auto">
              <a:xfrm>
                <a:off x="3859906" y="4856673"/>
                <a:ext cx="3449732" cy="461665"/>
              </a:xfrm>
              <a:prstGeom prst="rect">
                <a:avLst/>
              </a:prstGeom>
              <a:solidFill>
                <a:srgbClr val="1D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 userDrawn="1"/>
          </p:nvSpPr>
          <p:spPr bwMode="auto">
            <a:xfrm>
              <a:off x="5137031" y="595222"/>
              <a:ext cx="3467404" cy="461665"/>
            </a:xfrm>
            <a:prstGeom prst="rect">
              <a:avLst/>
            </a:prstGeom>
            <a:solidFill>
              <a:srgbClr val="1D2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080"/>
          <p:cNvGrpSpPr>
            <a:grpSpLocks/>
          </p:cNvGrpSpPr>
          <p:nvPr userDrawn="1"/>
        </p:nvGrpSpPr>
        <p:grpSpPr bwMode="auto">
          <a:xfrm>
            <a:off x="5873758" y="271464"/>
            <a:ext cx="2895600" cy="909637"/>
            <a:chOff x="3700" y="171"/>
            <a:chExt cx="1824" cy="573"/>
          </a:xfrm>
        </p:grpSpPr>
        <p:pic>
          <p:nvPicPr>
            <p:cNvPr id="10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5788030" y="4398964"/>
            <a:ext cx="3355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2994030" y="4398964"/>
            <a:ext cx="1698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5441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5" y="6248400"/>
            <a:ext cx="1673225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1" y="6248400"/>
            <a:ext cx="1905000" cy="4572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B073AF9E-0DF5-4AB3-B043-1B40241600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1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7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9FE495F3-7B24-437A-9460-264E2B15EA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9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50812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2" name="Group 25"/>
          <p:cNvGrpSpPr>
            <a:grpSpLocks/>
          </p:cNvGrpSpPr>
          <p:nvPr userDrawn="1"/>
        </p:nvGrpSpPr>
        <p:grpSpPr bwMode="auto">
          <a:xfrm>
            <a:off x="5708656" y="6126163"/>
            <a:ext cx="2047877" cy="660400"/>
            <a:chOff x="3596" y="3859"/>
            <a:chExt cx="1290" cy="416"/>
          </a:xfrm>
        </p:grpSpPr>
        <p:pic>
          <p:nvPicPr>
            <p:cNvPr id="1035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 userDrawn="1"/>
        </p:nvSpPr>
        <p:spPr bwMode="auto">
          <a:xfrm>
            <a:off x="449265" y="6205542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>
                <a:solidFill>
                  <a:srgbClr val="C0C0C0"/>
                </a:solidFill>
              </a:rPr>
              <a:t>&lt;Presentation Title – Change on Master Slide&gt;</a:t>
            </a:r>
            <a:endParaRPr lang="en-US" sz="1200">
              <a:solidFill>
                <a:srgbClr val="C0C0C0"/>
              </a:solidFill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600158" y="640281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5AEA7EA-CABD-417A-8879-4699B0724B2A}" type="slidenum">
              <a:rPr lang="en-US" sz="1600" b="1" kern="120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70" r:id="rId3"/>
    <p:sldLayoutId id="2147484471" r:id="rId4"/>
    <p:sldLayoutId id="2147484472" r:id="rId5"/>
    <p:sldLayoutId id="2147484560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9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4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88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12EDCB-EA13-404D-8757-54FE29FB06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2" name="Group 25"/>
          <p:cNvGrpSpPr>
            <a:grpSpLocks/>
          </p:cNvGrpSpPr>
          <p:nvPr userDrawn="1"/>
        </p:nvGrpSpPr>
        <p:grpSpPr bwMode="auto">
          <a:xfrm>
            <a:off x="5708653" y="6126163"/>
            <a:ext cx="2047875" cy="660400"/>
            <a:chOff x="3596" y="3859"/>
            <a:chExt cx="1290" cy="416"/>
          </a:xfrm>
        </p:grpSpPr>
        <p:pic>
          <p:nvPicPr>
            <p:cNvPr id="1035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 userDrawn="1"/>
        </p:nvSpPr>
        <p:spPr bwMode="auto">
          <a:xfrm>
            <a:off x="449263" y="6205542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>
                <a:solidFill>
                  <a:srgbClr val="C0C0C0"/>
                </a:solidFill>
              </a:rPr>
              <a:t>&lt;Presentation Title – Change on Master Slide&gt;</a:t>
            </a:r>
            <a:endParaRPr lang="en-US" sz="1200">
              <a:solidFill>
                <a:srgbClr val="C0C0C0"/>
              </a:solidFill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 userDrawn="1"/>
        </p:nvSpPr>
        <p:spPr bwMode="auto">
          <a:xfrm>
            <a:off x="441328" y="6384927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1724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9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4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88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12EDCB-EA13-404D-8757-54FE29FB06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2" name="Group 25"/>
          <p:cNvGrpSpPr>
            <a:grpSpLocks/>
          </p:cNvGrpSpPr>
          <p:nvPr userDrawn="1"/>
        </p:nvGrpSpPr>
        <p:grpSpPr bwMode="auto">
          <a:xfrm>
            <a:off x="5708653" y="6126163"/>
            <a:ext cx="2047875" cy="660400"/>
            <a:chOff x="3596" y="3859"/>
            <a:chExt cx="1290" cy="416"/>
          </a:xfrm>
        </p:grpSpPr>
        <p:pic>
          <p:nvPicPr>
            <p:cNvPr id="1035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 userDrawn="1"/>
        </p:nvSpPr>
        <p:spPr bwMode="auto">
          <a:xfrm>
            <a:off x="449263" y="6205542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>
                <a:solidFill>
                  <a:srgbClr val="C0C0C0"/>
                </a:solidFill>
              </a:rPr>
              <a:t>&lt;Presentation Title – Change on Master Slide&gt;</a:t>
            </a:r>
            <a:endParaRPr lang="en-US" sz="1200">
              <a:solidFill>
                <a:srgbClr val="C0C0C0"/>
              </a:solidFill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 userDrawn="1"/>
        </p:nvSpPr>
        <p:spPr bwMode="auto">
          <a:xfrm>
            <a:off x="441328" y="6384927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135438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/>
        </p:nvSpPr>
        <p:spPr bwMode="auto">
          <a:xfrm>
            <a:off x="0" y="6035677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800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89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A6A6A6"/>
                </a:solidFill>
                <a:latin typeface="Times New Roman" panose="02020603050405020304" pitchFamily="18" charset="0"/>
              </a:defRPr>
            </a:lvl1pPr>
          </a:lstStyle>
          <a:p>
            <a:fld id="{5A37B076-1CB0-4694-8B5A-C20D8E7ABD6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6" name="Group 25"/>
          <p:cNvGrpSpPr>
            <a:grpSpLocks/>
          </p:cNvGrpSpPr>
          <p:nvPr userDrawn="1"/>
        </p:nvGrpSpPr>
        <p:grpSpPr bwMode="auto">
          <a:xfrm>
            <a:off x="5708653" y="6126163"/>
            <a:ext cx="1760539" cy="660400"/>
            <a:chOff x="3596" y="3859"/>
            <a:chExt cx="1109" cy="416"/>
          </a:xfrm>
        </p:grpSpPr>
        <p:pic>
          <p:nvPicPr>
            <p:cNvPr id="2059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6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900" b="1">
                  <a:solidFill>
                    <a:schemeClr val="bg1"/>
                  </a:solidFill>
                  <a:cs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900" b="1">
                  <a:solidFill>
                    <a:schemeClr val="bg1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 userDrawn="1"/>
        </p:nvSpPr>
        <p:spPr bwMode="auto">
          <a:xfrm>
            <a:off x="449264" y="6205539"/>
            <a:ext cx="47847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900" b="1">
                <a:solidFill>
                  <a:srgbClr val="C0C0C0"/>
                </a:solidFill>
                <a:cs typeface="Arial" charset="0"/>
              </a:rPr>
              <a:t>&lt;Presentation Title – Change on Master Slide&gt;</a:t>
            </a:r>
            <a:endParaRPr lang="en-US" sz="900">
              <a:solidFill>
                <a:srgbClr val="C0C0C0"/>
              </a:solidFill>
              <a:cs typeface="Arial" charset="0"/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900">
                <a:solidFill>
                  <a:srgbClr val="C0C0C0"/>
                </a:solidFill>
                <a:cs typeface="Arial" charset="0"/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19070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9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6" y="150812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25" y="6248400"/>
            <a:ext cx="1587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6" y="6205542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9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2" name="Picture 1" descr="FAA logo&amp;text_white_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6116533"/>
            <a:ext cx="1587500" cy="7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fresearchlab.com/technology/successstories/xq-58a-valkyrie/" TargetMode="External"/><Relationship Id="rId5" Type="http://schemas.openxmlformats.org/officeDocument/2006/relationships/hyperlink" Target="https://dronelife.com/2023/08/18/the-drone-that-flies-itself-hoverair-x1-introduces-pocket-sized-self-flying-aerial-camera/" TargetMode="External"/><Relationship Id="rId4" Type="http://schemas.openxmlformats.org/officeDocument/2006/relationships/hyperlink" Target="https://www.cbsnews.com/cbs-morning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snews.com/cbs-mornings?ftag=CNM-16-10abg0d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469726" y="2704489"/>
            <a:ext cx="8483252" cy="1339571"/>
          </a:xfrm>
        </p:spPr>
        <p:txBody>
          <a:bodyPr>
            <a:noAutofit/>
          </a:bodyPr>
          <a:lstStyle/>
          <a:p>
            <a:r>
              <a:rPr lang="en-US" sz="3600" dirty="0"/>
              <a:t>Convergence and Innovation: Pitfalls, Progress, and Promise 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Carla A. Hackworth, Ph.D. </a:t>
            </a:r>
          </a:p>
          <a:p>
            <a:r>
              <a:rPr lang="en-US" dirty="0"/>
              <a:t>Aerospace </a:t>
            </a:r>
            <a:r>
              <a:rPr lang="en-US"/>
              <a:t>Human Factors </a:t>
            </a:r>
            <a:r>
              <a:rPr lang="en-US" dirty="0"/>
              <a:t>Research Division</a:t>
            </a:r>
          </a:p>
        </p:txBody>
      </p:sp>
      <p:grpSp>
        <p:nvGrpSpPr>
          <p:cNvPr id="6" name="Group 25"/>
          <p:cNvGrpSpPr>
            <a:grpSpLocks noChangeAspect="1"/>
          </p:cNvGrpSpPr>
          <p:nvPr/>
        </p:nvGrpSpPr>
        <p:grpSpPr bwMode="auto">
          <a:xfrm>
            <a:off x="3224892" y="922012"/>
            <a:ext cx="2694216" cy="1097280"/>
            <a:chOff x="3596" y="3859"/>
            <a:chExt cx="990" cy="416"/>
          </a:xfrm>
        </p:grpSpPr>
        <p:pic>
          <p:nvPicPr>
            <p:cNvPr id="7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12" y="3980"/>
              <a:ext cx="5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7395-F793-514C-8572-999BF91A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43" y="349246"/>
            <a:ext cx="8472488" cy="609600"/>
          </a:xfrm>
        </p:spPr>
        <p:txBody>
          <a:bodyPr/>
          <a:lstStyle/>
          <a:p>
            <a:r>
              <a:rPr lang="en-US" dirty="0"/>
              <a:t>20+ years and….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C703-FC7C-4C47-0AD9-9E47C0014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217" y="984219"/>
            <a:ext cx="4397815" cy="4391025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Space exploration and mining: Several, Asteroid belt between Mars and Jupiter</a:t>
            </a:r>
          </a:p>
          <a:p>
            <a:endParaRPr lang="en-US" sz="2400" dirty="0"/>
          </a:p>
          <a:p>
            <a:r>
              <a:rPr lang="en-US" sz="2400" dirty="0"/>
              <a:t>Smart farming: apps, monitoring, smart tractors, smart greenhouses, drones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3BA7C4-BBD8-E8D7-6345-AAB3CDF30DD3}"/>
              </a:ext>
            </a:extLst>
          </p:cNvPr>
          <p:cNvSpPr txBox="1">
            <a:spLocks/>
          </p:cNvSpPr>
          <p:nvPr/>
        </p:nvSpPr>
        <p:spPr bwMode="auto">
          <a:xfrm>
            <a:off x="528843" y="346947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kern="0" dirty="0"/>
              <a:t>20+ years and….</a:t>
            </a:r>
            <a:br>
              <a:rPr lang="en-US" kern="0" dirty="0"/>
            </a:br>
            <a:endParaRPr lang="en-US" sz="24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00A29-872C-D196-6C20-D652003BCC18}"/>
              </a:ext>
            </a:extLst>
          </p:cNvPr>
          <p:cNvSpPr txBox="1"/>
          <p:nvPr/>
        </p:nvSpPr>
        <p:spPr bwMode="auto">
          <a:xfrm>
            <a:off x="7236296" y="511629"/>
            <a:ext cx="457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pic>
        <p:nvPicPr>
          <p:cNvPr id="16" name="Content Placeholder 15" descr="Three combines harvesting wheat">
            <a:extLst>
              <a:ext uri="{FF2B5EF4-FFF2-40B4-BE49-F238E27FC236}">
                <a16:creationId xmlns:a16="http://schemas.microsoft.com/office/drawing/2014/main" id="{53045E81-E134-939A-A35A-A0F53B0AD5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09" y="4973646"/>
            <a:ext cx="1538043" cy="1047641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47FB40-0545-8EDA-FCBC-1AD870D1598D}"/>
              </a:ext>
            </a:extLst>
          </p:cNvPr>
          <p:cNvSpPr txBox="1"/>
          <p:nvPr/>
        </p:nvSpPr>
        <p:spPr bwMode="auto">
          <a:xfrm>
            <a:off x="4566558" y="1423529"/>
            <a:ext cx="4577442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en-US" b="1" dirty="0">
                <a:latin typeface="+mn-lt"/>
                <a:cs typeface="+mn-cs"/>
              </a:rPr>
              <a:t>Improved and efficient transportation: EVs AI Fleet integration, Assisted Driver (ADAS), and equity</a:t>
            </a:r>
          </a:p>
          <a:p>
            <a:pPr marL="800100" lvl="1" indent="-342900" eaLnBrk="0" hangingPunct="0">
              <a:spcBef>
                <a:spcPct val="20000"/>
              </a:spcBef>
              <a:buChar char="•"/>
            </a:pPr>
            <a:r>
              <a:rPr lang="en-US" b="1" dirty="0">
                <a:latin typeface="+mn-lt"/>
                <a:cs typeface="+mn-cs"/>
              </a:rPr>
              <a:t>Uber and Lyft subsidized</a:t>
            </a:r>
          </a:p>
          <a:p>
            <a:pPr marL="800100" lvl="1" indent="-342900" eaLnBrk="0" hangingPunct="0">
              <a:spcBef>
                <a:spcPct val="20000"/>
              </a:spcBef>
              <a:buChar char="•"/>
            </a:pPr>
            <a:endParaRPr lang="en-US" b="1" dirty="0"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+mn-lt"/>
                <a:cs typeface="+mn-cs"/>
              </a:rPr>
              <a:t>Science will leverage other disciplines and accomplishments: 3D bone </a:t>
            </a:r>
          </a:p>
          <a:p>
            <a:pPr marL="800100" lvl="1" indent="-342900" eaLnBrk="0" hangingPunct="0">
              <a:spcBef>
                <a:spcPct val="20000"/>
              </a:spcBef>
              <a:buChar char="•"/>
            </a:pPr>
            <a:endParaRPr lang="en-US" b="1" dirty="0">
              <a:latin typeface="+mn-lt"/>
              <a:cs typeface="+mn-cs"/>
            </a:endParaRPr>
          </a:p>
        </p:txBody>
      </p:sp>
      <p:pic>
        <p:nvPicPr>
          <p:cNvPr id="19" name="Picture 18" descr="Paper mache skeleton">
            <a:extLst>
              <a:ext uri="{FF2B5EF4-FFF2-40B4-BE49-F238E27FC236}">
                <a16:creationId xmlns:a16="http://schemas.microsoft.com/office/drawing/2014/main" id="{F764C87A-EC4E-66DE-FCCE-6FF21DB2C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61" y="3392923"/>
            <a:ext cx="1321488" cy="880992"/>
          </a:xfrm>
          <a:prstGeom prst="rect">
            <a:avLst/>
          </a:prstGeom>
        </p:spPr>
      </p:pic>
      <p:pic>
        <p:nvPicPr>
          <p:cNvPr id="21" name="Picture 20" descr="Close-up of a spider">
            <a:extLst>
              <a:ext uri="{FF2B5EF4-FFF2-40B4-BE49-F238E27FC236}">
                <a16:creationId xmlns:a16="http://schemas.microsoft.com/office/drawing/2014/main" id="{C954E9D3-75CF-6FF0-786C-7E5669CDC6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02007"/>
            <a:ext cx="1368152" cy="91254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95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ver Air 1 Zero Zero Robotics">
            <a:extLst>
              <a:ext uri="{FF2B5EF4-FFF2-40B4-BE49-F238E27FC236}">
                <a16:creationId xmlns:a16="http://schemas.microsoft.com/office/drawing/2014/main" id="{090AF89D-9C78-EABC-DB97-F9909848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05" y="3676997"/>
            <a:ext cx="2143125" cy="13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cbs-mornings">
            <a:hlinkClick r:id="rId4"/>
            <a:extLst>
              <a:ext uri="{FF2B5EF4-FFF2-40B4-BE49-F238E27FC236}">
                <a16:creationId xmlns:a16="http://schemas.microsoft.com/office/drawing/2014/main" id="{80CA956A-BD07-D682-F5D0-A5757B92F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-79375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620AB6A-F1C6-9933-1BFD-3697395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advances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D38E877-9E67-BB93-6F4E-985BF96A2D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Adaptive machines</a:t>
            </a:r>
          </a:p>
          <a:p>
            <a:r>
              <a:rPr lang="en-US" sz="2800" dirty="0">
                <a:hlinkClick r:id="rId5"/>
              </a:rPr>
              <a:t>The Drone that Flies Itself </a:t>
            </a:r>
            <a:r>
              <a:rPr lang="en-US" sz="2800" dirty="0" err="1">
                <a:hlinkClick r:id="rId5"/>
              </a:rPr>
              <a:t>Hoverair</a:t>
            </a:r>
            <a:r>
              <a:rPr lang="en-US" sz="2800" dirty="0">
                <a:hlinkClick r:id="rId5"/>
              </a:rPr>
              <a:t> X1 - DRONELIFE</a:t>
            </a:r>
            <a:endParaRPr lang="en-US" sz="2800" dirty="0"/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BEAABE2-58A3-D05E-E28A-D3BAC0BA41E5}"/>
              </a:ext>
            </a:extLst>
          </p:cNvPr>
          <p:cNvSpPr txBox="1">
            <a:spLocks noGrp="1"/>
          </p:cNvSpPr>
          <p:nvPr>
            <p:ph sz="half" idx="2"/>
          </p:nvPr>
        </p:nvSpPr>
        <p:spPr bwMode="auto">
          <a:xfrm>
            <a:off x="4595813" y="1508125"/>
            <a:ext cx="3949700" cy="44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en-US" b="0" dirty="0">
                <a:solidFill>
                  <a:srgbClr val="1C2347"/>
                </a:solidFill>
                <a:effectLst/>
                <a:latin typeface="Oswald" panose="00000500000000000000" pitchFamily="2" charset="0"/>
              </a:rPr>
              <a:t>AFRL AI agents successfully pilot XQ-58A Valkyrie uncrewed jet aircraft</a:t>
            </a:r>
          </a:p>
          <a:p>
            <a:pPr fontAlgn="base"/>
            <a:r>
              <a:rPr lang="en-US" dirty="0">
                <a:effectLst/>
              </a:rPr>
              <a:t> </a:t>
            </a:r>
            <a:r>
              <a:rPr lang="en-US" sz="1600" dirty="0">
                <a:effectLst/>
                <a:latin typeface="Roboto Condensed" panose="02000000000000000000" pitchFamily="2" charset="0"/>
              </a:rPr>
              <a:t>Published Aug. 3, 2023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Roboto Condensed" panose="02000000000000000000" pitchFamily="2" charset="0"/>
              </a:rPr>
              <a:t>Air Force Research Laboratory Public Affairs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707070"/>
                </a:solidFill>
                <a:effectLst/>
                <a:latin typeface="Roboto" panose="02000000000000000000" pitchFamily="2" charset="0"/>
              </a:rPr>
              <a:t> machine-learning trained, artificial intelligence algorithms on an </a:t>
            </a:r>
            <a:r>
              <a:rPr lang="en-US" sz="1200" b="1" i="0" u="none" strike="noStrike" dirty="0">
                <a:solidFill>
                  <a:srgbClr val="1C2347"/>
                </a:solidFill>
                <a:effectLst/>
                <a:latin typeface="Roboto" panose="02000000000000000000" pitchFamily="2" charset="0"/>
                <a:hlinkClick r:id="rId6"/>
              </a:rPr>
              <a:t>XQ-58A Valkyrie</a:t>
            </a:r>
            <a:r>
              <a:rPr lang="en-US" sz="1200" b="0" i="0" dirty="0">
                <a:solidFill>
                  <a:srgbClr val="70707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707070"/>
              </a:solidFill>
              <a:effectLst/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7070"/>
                </a:solidFill>
                <a:latin typeface="Roboto" panose="02000000000000000000" pitchFamily="2" charset="0"/>
              </a:rPr>
              <a:t>Edible Drones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7070"/>
                </a:solidFill>
                <a:effectLst/>
                <a:latin typeface="Roboto" panose="02000000000000000000" pitchFamily="2" charset="0"/>
              </a:rPr>
              <a:t>Delivery</a:t>
            </a:r>
            <a:endParaRPr lang="en-US" sz="2000" dirty="0">
              <a:effectLst/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9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0483-6410-6CE8-40D0-14128A22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and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4CCD6-2DDA-D59C-5E5E-4F1A2C4A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3AF9E-0DF5-4AB3-B043-1B40241600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D5505A1-92F7-2A86-FA8A-1F309A0BC9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8625" y="1412776"/>
            <a:ext cx="8050213" cy="237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Proxima Nova"/>
                <a:hlinkClick r:id="rId2"/>
              </a:rPr>
              <a:t>CBS MORNINGS 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rgbClr val="F2F2F2"/>
              </a:solidFill>
              <a:effectLst/>
              <a:latin typeface="Publico Head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Publico Headline"/>
              </a:rPr>
              <a:t>"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Publico Headline"/>
              </a:rPr>
              <a:t>Transportation disaster" closes schools, leaves students stranded in Louisville, Kentucky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Publico Text"/>
              </a:rPr>
              <a:t>  </a:t>
            </a:r>
            <a:r>
              <a:rPr kumimoji="0" lang="en-US" altLang="en-US" sz="3600" b="0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Publico Text"/>
              </a:rPr>
              <a:t>      </a:t>
            </a:r>
            <a:endParaRPr kumimoji="0" lang="en-US" altLang="en-US" sz="15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Publico Tex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Proxima Nova"/>
              </a:rPr>
              <a:t>BY ADRIANA DIAZ, ANALISA NOVAK</a:t>
            </a:r>
            <a:endParaRPr kumimoji="0" lang="en-US" altLang="en-US" sz="15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Publico Tex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1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Proxima Nova"/>
              </a:rPr>
              <a:t>AUGUST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Proxima Nova"/>
              </a:rPr>
              <a:t>16, 2023 / 11:31 AM / CBS NEWS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E11A6-98D0-FE02-B579-7BD3A7FF54F5}"/>
              </a:ext>
            </a:extLst>
          </p:cNvPr>
          <p:cNvSpPr txBox="1"/>
          <p:nvPr/>
        </p:nvSpPr>
        <p:spPr bwMode="auto">
          <a:xfrm>
            <a:off x="323528" y="4109205"/>
            <a:ext cx="7992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tx2"/>
                </a:solidFill>
              </a:rPr>
              <a:t>Design for optimal, degrees of freedom, in reality, observe human behavior</a:t>
            </a:r>
          </a:p>
          <a:p>
            <a:pPr>
              <a:buFontTx/>
              <a:buNone/>
            </a:pP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1202-DA0D-8CCA-2251-349722F8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  <a:br>
              <a:rPr lang="en-US" dirty="0"/>
            </a:br>
            <a:r>
              <a:rPr lang="en-US" sz="2400" dirty="0">
                <a:solidFill>
                  <a:srgbClr val="000000"/>
                </a:solidFill>
                <a:latin typeface="ff23"/>
              </a:rPr>
              <a:t>V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ff23"/>
              </a:rPr>
              <a:t>ision for Enhancing 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ff23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ff23"/>
              </a:rPr>
              <a:t>Human Abilities and Societal Performance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3054-B634-24DE-0060-A31811DADA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Ethics and equity</a:t>
            </a:r>
          </a:p>
          <a:p>
            <a:r>
              <a:rPr lang="en-US" dirty="0"/>
              <a:t>Safety and autonomy</a:t>
            </a:r>
          </a:p>
          <a:p>
            <a:r>
              <a:rPr lang="en-US" dirty="0"/>
              <a:t>Privacy and security</a:t>
            </a:r>
          </a:p>
          <a:p>
            <a:r>
              <a:rPr lang="en-US" dirty="0"/>
              <a:t>Mental Health</a:t>
            </a:r>
          </a:p>
          <a:p>
            <a:pPr lvl="1"/>
            <a:r>
              <a:rPr lang="en-US" b="0" i="1" dirty="0" err="1">
                <a:solidFill>
                  <a:srgbClr val="000000"/>
                </a:solidFill>
                <a:effectLst/>
                <a:latin typeface="Independent"/>
              </a:rPr>
              <a:t>Soraj</a:t>
            </a:r>
            <a:r>
              <a:rPr lang="en-US" b="0" i="1" dirty="0">
                <a:solidFill>
                  <a:srgbClr val="000000"/>
                </a:solidFill>
                <a:effectLst/>
                <a:latin typeface="Independent"/>
              </a:rPr>
              <a:t>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Independent"/>
              </a:rPr>
              <a:t>Hongladarom</a:t>
            </a:r>
            <a:r>
              <a:rPr lang="en-US" b="0" i="1" dirty="0">
                <a:solidFill>
                  <a:srgbClr val="000000"/>
                </a:solidFill>
                <a:effectLst/>
                <a:latin typeface="Independent"/>
              </a:rPr>
              <a:t> </a:t>
            </a:r>
            <a:endParaRPr lang="en-US" dirty="0"/>
          </a:p>
          <a:p>
            <a:pPr lvl="2"/>
            <a:r>
              <a:rPr lang="en-US" dirty="0"/>
              <a:t>Jan 2021 MIT Technology Review</a:t>
            </a:r>
          </a:p>
          <a:p>
            <a:pPr lvl="3"/>
            <a:r>
              <a:rPr lang="en-US" dirty="0"/>
              <a:t>Buddhism and AI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F4F0E-572F-4C07-8DB1-95709F40E6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Regulation</a:t>
            </a:r>
          </a:p>
        </p:txBody>
      </p:sp>
      <p:pic>
        <p:nvPicPr>
          <p:cNvPr id="6" name="Picture 5" descr="Astronaut in a spacesuit in a white futuristic tunnel">
            <a:extLst>
              <a:ext uri="{FF2B5EF4-FFF2-40B4-BE49-F238E27FC236}">
                <a16:creationId xmlns:a16="http://schemas.microsoft.com/office/drawing/2014/main" id="{352D905E-B7AF-056A-9244-7B5EAA7F9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61" y="30832"/>
            <a:ext cx="2123728" cy="1415473"/>
          </a:xfrm>
          <a:prstGeom prst="rect">
            <a:avLst/>
          </a:prstGeom>
        </p:spPr>
      </p:pic>
      <p:pic>
        <p:nvPicPr>
          <p:cNvPr id="8" name="Picture 7" descr="A person in the air&#10;&#10;Description automatically generated">
            <a:extLst>
              <a:ext uri="{FF2B5EF4-FFF2-40B4-BE49-F238E27FC236}">
                <a16:creationId xmlns:a16="http://schemas.microsoft.com/office/drawing/2014/main" id="{B1319352-D62C-3A65-0C70-4E35E9038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88" y="2132856"/>
            <a:ext cx="3058194" cy="2039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68375D-F3B0-B470-F5DE-A5CD9009A5B7}"/>
              </a:ext>
            </a:extLst>
          </p:cNvPr>
          <p:cNvSpPr txBox="1"/>
          <p:nvPr/>
        </p:nvSpPr>
        <p:spPr bwMode="auto">
          <a:xfrm>
            <a:off x="4692624" y="4373436"/>
            <a:ext cx="38250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00B050"/>
                </a:solidFill>
              </a:rPr>
              <a:t>Asimov global solutions for global problems</a:t>
            </a:r>
          </a:p>
          <a:p>
            <a:pPr>
              <a:buFontTx/>
              <a:buNone/>
            </a:pPr>
            <a:r>
              <a:rPr lang="en-US" sz="1200" b="1" dirty="0">
                <a:solidFill>
                  <a:srgbClr val="00B050"/>
                </a:solidFill>
              </a:rPr>
              <a:t>			Leslie 2020</a:t>
            </a:r>
          </a:p>
        </p:txBody>
      </p:sp>
    </p:spTree>
    <p:extLst>
      <p:ext uri="{BB962C8B-B14F-4D97-AF65-F5344CB8AC3E}">
        <p14:creationId xmlns:p14="http://schemas.microsoft.com/office/powerpoint/2010/main" val="270077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027A-70E0-C9C4-F678-8574714D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70" y="349246"/>
            <a:ext cx="10197477" cy="609600"/>
          </a:xfrm>
        </p:spPr>
        <p:txBody>
          <a:bodyPr/>
          <a:lstStyle/>
          <a:p>
            <a:r>
              <a:rPr lang="en-US" sz="3200" dirty="0"/>
              <a:t>Metric of Success: Societal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238D4-C0E6-354D-487C-91C89CF12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233487"/>
            <a:ext cx="3948113" cy="4391025"/>
          </a:xfrm>
        </p:spPr>
        <p:txBody>
          <a:bodyPr/>
          <a:lstStyle/>
          <a:p>
            <a:r>
              <a:rPr lang="en-US"/>
              <a:t>Design of Everyday Things (2013)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F2D8F-6892-501F-D1BB-E26A7E81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3935" y="1206891"/>
            <a:ext cx="3949700" cy="4391025"/>
          </a:xfrm>
        </p:spPr>
        <p:txBody>
          <a:bodyPr/>
          <a:lstStyle/>
          <a:p>
            <a:r>
              <a:rPr lang="en-US" dirty="0"/>
              <a:t>Design for a Better World (2023)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E978A-5E6E-FD82-E052-2E9F970BE6BC}"/>
              </a:ext>
            </a:extLst>
          </p:cNvPr>
          <p:cNvSpPr txBox="1"/>
          <p:nvPr/>
        </p:nvSpPr>
        <p:spPr bwMode="auto">
          <a:xfrm rot="10800000" flipH="1" flipV="1">
            <a:off x="1880040" y="2348880"/>
            <a:ext cx="5383920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latin typeface="Century Gothic" panose="020B0502020202020204" pitchFamily="34" charset="0"/>
                <a:cs typeface="Angsana New" panose="020B0502040204020203" pitchFamily="18" charset="-34"/>
              </a:rPr>
              <a:t>“At this unique moment in history of technical achievement, </a:t>
            </a:r>
            <a:r>
              <a:rPr lang="en-US" b="1" i="1" dirty="0">
                <a:latin typeface="Century Gothic" panose="020B0502020202020204" pitchFamily="34" charset="0"/>
                <a:cs typeface="Angsana New" panose="020B0502040204020203" pitchFamily="18" charset="-34"/>
              </a:rPr>
              <a:t>improvement of human performance </a:t>
            </a:r>
            <a:r>
              <a:rPr lang="en-US" b="1" dirty="0">
                <a:latin typeface="Century Gothic" panose="020B0502020202020204" pitchFamily="34" charset="0"/>
                <a:cs typeface="Angsana New" panose="020B0502040204020203" pitchFamily="18" charset="-34"/>
              </a:rPr>
              <a:t> becomes possible. Caught in the grip of social, political, and economic conflicts, the world hovers between optimism and pessimism.”</a:t>
            </a:r>
            <a:r>
              <a:rPr lang="en-US" sz="1000" b="1" dirty="0">
                <a:latin typeface="Century Gothic" panose="020B0502020202020204" pitchFamily="34" charset="0"/>
                <a:cs typeface="Angsana New" panose="020B0502040204020203" pitchFamily="18" charset="-34"/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387577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A7FE0A-0E14-F60B-32E1-9A6FC79F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9" name="Content Placeholder 8" descr="Cup of coffee 3D pattern">
            <a:extLst>
              <a:ext uri="{FF2B5EF4-FFF2-40B4-BE49-F238E27FC236}">
                <a16:creationId xmlns:a16="http://schemas.microsoft.com/office/drawing/2014/main" id="{A2444945-B153-2939-96AA-EE270B1B3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47" y="1508125"/>
            <a:ext cx="3513519" cy="4391025"/>
          </a:xfrm>
        </p:spPr>
      </p:pic>
    </p:spTree>
    <p:extLst>
      <p:ext uri="{BB962C8B-B14F-4D97-AF65-F5344CB8AC3E}">
        <p14:creationId xmlns:p14="http://schemas.microsoft.com/office/powerpoint/2010/main" val="257324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346400" y="2584625"/>
            <a:ext cx="8217546" cy="2592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sz="2600" kern="0" dirty="0">
              <a:solidFill>
                <a:schemeClr val="bg1"/>
              </a:solidFill>
            </a:endParaRPr>
          </a:p>
        </p:txBody>
      </p:sp>
      <p:pic>
        <p:nvPicPr>
          <p:cNvPr id="9" name="Picture 8" descr="Engineer works with a HoloLens: place a virtual robotic arm into the production line Engineer works with a HoloLens: place a virtual robotic arm into the production line hololens stock pictures, royalty-free photos &amp; imag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7968"/>
            <a:ext cx="1819275" cy="12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3310E-9623-25F3-DD9D-D91EA3DD35D7}"/>
              </a:ext>
            </a:extLst>
          </p:cNvPr>
          <p:cNvSpPr txBox="1"/>
          <p:nvPr/>
        </p:nvSpPr>
        <p:spPr bwMode="auto">
          <a:xfrm>
            <a:off x="251520" y="3232833"/>
            <a:ext cx="78488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…”Science gathers knowledge faster than society gathers wisdom.”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― </a:t>
            </a:r>
            <a:r>
              <a:rPr lang="en-US" b="1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Isaac Asimov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F8C1D-5F0F-E99E-DB97-67710FEE06A7}"/>
              </a:ext>
            </a:extLst>
          </p:cNvPr>
          <p:cNvSpPr txBox="1"/>
          <p:nvPr/>
        </p:nvSpPr>
        <p:spPr bwMode="auto">
          <a:xfrm>
            <a:off x="323528" y="361508"/>
            <a:ext cx="64087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C0C0"/>
                </a:solidFill>
              </a:rPr>
              <a:t>Convergence: technologies, information, processes come together resulting in a new approach or utility</a:t>
            </a:r>
          </a:p>
        </p:txBody>
      </p:sp>
      <p:pic>
        <p:nvPicPr>
          <p:cNvPr id="15" name="Picture 14" descr="Close-up of a spider">
            <a:extLst>
              <a:ext uri="{FF2B5EF4-FFF2-40B4-BE49-F238E27FC236}">
                <a16:creationId xmlns:a16="http://schemas.microsoft.com/office/drawing/2014/main" id="{AC771AF1-AA8A-E137-9321-BF8522249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" y="4640494"/>
            <a:ext cx="1809470" cy="1206903"/>
          </a:xfrm>
          <a:prstGeom prst="rect">
            <a:avLst/>
          </a:prstGeom>
        </p:spPr>
      </p:pic>
      <p:pic>
        <p:nvPicPr>
          <p:cNvPr id="18" name="Picture 17" descr="Paper mache skeleton">
            <a:extLst>
              <a:ext uri="{FF2B5EF4-FFF2-40B4-BE49-F238E27FC236}">
                <a16:creationId xmlns:a16="http://schemas.microsoft.com/office/drawing/2014/main" id="{0080BD89-600D-735E-76CA-F0EFA45D8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91" y="4613304"/>
            <a:ext cx="1851139" cy="12340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917623-CF77-8C9C-58B0-42C11830B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030" y="4584455"/>
            <a:ext cx="1973847" cy="12340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E10628-7904-165D-3432-4CE33A892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284" y="4530122"/>
            <a:ext cx="1962623" cy="1343915"/>
          </a:xfrm>
          <a:prstGeom prst="rect">
            <a:avLst/>
          </a:prstGeom>
        </p:spPr>
      </p:pic>
      <p:pic>
        <p:nvPicPr>
          <p:cNvPr id="4" name="Picture 3" descr="A group of hands holding devices&#10;&#10;Description automatically generated">
            <a:extLst>
              <a:ext uri="{FF2B5EF4-FFF2-40B4-BE49-F238E27FC236}">
                <a16:creationId xmlns:a16="http://schemas.microsoft.com/office/drawing/2014/main" id="{EB5A2ACE-A8F7-DF29-DC44-C71DCF8489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08" y="135169"/>
            <a:ext cx="2470584" cy="24705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B0A858-77E8-FAFD-3806-1DA6B6767E12}"/>
              </a:ext>
            </a:extLst>
          </p:cNvPr>
          <p:cNvSpPr/>
          <p:nvPr/>
        </p:nvSpPr>
        <p:spPr bwMode="auto">
          <a:xfrm>
            <a:off x="107505" y="135169"/>
            <a:ext cx="5328592" cy="22421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0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E21EB5-80DB-EC24-6560-95B8FD3A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 dirty="0"/>
              <a:t>Convergence for Whom?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9649AF-4026-851C-57EA-172F04356D00}"/>
              </a:ext>
            </a:extLst>
          </p:cNvPr>
          <p:cNvSpPr/>
          <p:nvPr/>
        </p:nvSpPr>
        <p:spPr bwMode="auto">
          <a:xfrm>
            <a:off x="286357" y="1315472"/>
            <a:ext cx="3949699" cy="44177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latin typeface="+mn-lt"/>
              </a:rPr>
              <a:t>Human capabilities and limitations: how it applies to design, development, and evaluation of equipment, systems, facilities, procedures, jobs, environments, staffing, organizations, and personnel management for safe, efficient, and effective human performance, including using technology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2824825-5A65-125E-8B7C-8E5704F05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Passenger airplane getting ready for flight Passenger airplane getting ready for flight airplane on runway stock pictures, royalty-free photos &amp; images">
            <a:extLst>
              <a:ext uri="{FF2B5EF4-FFF2-40B4-BE49-F238E27FC236}">
                <a16:creationId xmlns:a16="http://schemas.microsoft.com/office/drawing/2014/main" id="{028326C9-A700-5921-4A17-9EA340436A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2231"/>
            <a:ext cx="4767063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76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2372-7D0E-FF22-9D18-6EDA785E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5" y="220028"/>
            <a:ext cx="8472488" cy="609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>
                <a:latin typeface="+mj-lt"/>
                <a:ea typeface="+mj-ea"/>
                <a:cs typeface="+mj-cs"/>
              </a:rPr>
              <a:t>Goldmine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B8D4E-4C61-558C-1C64-BBFF785611BA}"/>
              </a:ext>
            </a:extLst>
          </p:cNvPr>
          <p:cNvSpPr txBox="1"/>
          <p:nvPr/>
        </p:nvSpPr>
        <p:spPr bwMode="auto">
          <a:xfrm>
            <a:off x="225927" y="821851"/>
            <a:ext cx="39481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Walbaum Display" panose="02070503090703020303" pitchFamily="18" charset="0"/>
              </a:rPr>
              <a:t>Converging Technologies for Improving Human Performance NANOTECHNOLOGY, BIOTECHNOLOGY, INFORMATION TECHNOLOGY AND COGNITIVE SCIENCE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Walbaum Display" panose="02070503090703020303" pitchFamily="18" charset="0"/>
              </a:rPr>
              <a:t>NSF/DOC-sponsored report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+mn-lt"/>
              </a:rPr>
              <a:t>Edited by </a:t>
            </a:r>
            <a:r>
              <a:rPr lang="en-US" sz="2000" i="1" dirty="0" err="1">
                <a:latin typeface="+mn-lt"/>
              </a:rPr>
              <a:t>Mihail</a:t>
            </a:r>
            <a:r>
              <a:rPr lang="en-US" sz="2000" i="1" dirty="0">
                <a:latin typeface="+mn-lt"/>
              </a:rPr>
              <a:t> C. </a:t>
            </a:r>
            <a:r>
              <a:rPr lang="en-US" sz="2000" i="1" dirty="0" err="1">
                <a:latin typeface="+mn-lt"/>
              </a:rPr>
              <a:t>Roco</a:t>
            </a:r>
            <a:r>
              <a:rPr lang="en-US" sz="2000" i="1" dirty="0">
                <a:latin typeface="+mn-lt"/>
              </a:rPr>
              <a:t> and William Sims Bainbridge, National Science Foundation June 2002 Arlington, Virginia</a:t>
            </a:r>
          </a:p>
        </p:txBody>
      </p:sp>
      <p:pic>
        <p:nvPicPr>
          <p:cNvPr id="5" name="Picture 4" descr="Trophy surrounded by glitter">
            <a:extLst>
              <a:ext uri="{FF2B5EF4-FFF2-40B4-BE49-F238E27FC236}">
                <a16:creationId xmlns:a16="http://schemas.microsoft.com/office/drawing/2014/main" id="{948BEC88-C7B6-B59B-BA63-CFBC4D597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9" r="11390" b="1"/>
          <a:stretch/>
        </p:blipFill>
        <p:spPr>
          <a:xfrm>
            <a:off x="4572000" y="344488"/>
            <a:ext cx="3949700" cy="439102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7AD43-ADBF-7CE6-C9BD-3CD90A16AE3D}"/>
              </a:ext>
            </a:extLst>
          </p:cNvPr>
          <p:cNvSpPr txBox="1"/>
          <p:nvPr/>
        </p:nvSpPr>
        <p:spPr bwMode="auto">
          <a:xfrm>
            <a:off x="107505" y="4968004"/>
            <a:ext cx="91389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“</a:t>
            </a:r>
            <a:r>
              <a:rPr lang="en-US" sz="1800" dirty="0"/>
              <a:t>The Federal Government should establish a national research and development priority area on converging technologies focused on enhancing human </a:t>
            </a:r>
            <a:r>
              <a:rPr lang="en-US" sz="1800" dirty="0" err="1"/>
              <a:t>performance.”p</a:t>
            </a:r>
            <a:r>
              <a:rPr lang="en-US" sz="1800" dirty="0"/>
              <a:t> </a:t>
            </a:r>
            <a:r>
              <a:rPr lang="en-US" sz="1800" dirty="0" err="1"/>
              <a:t>Xii</a:t>
            </a:r>
            <a:endParaRPr lang="en-US" sz="1800" dirty="0"/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93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692696"/>
            <a:ext cx="8505578" cy="27363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600" kern="0" dirty="0">
                <a:solidFill>
                  <a:schemeClr val="bg1"/>
                </a:solidFill>
              </a:rPr>
              <a:t>Human factors research using </a:t>
            </a:r>
            <a:r>
              <a:rPr lang="en-US" sz="2600" u="sng" kern="0" dirty="0">
                <a:solidFill>
                  <a:schemeClr val="bg1"/>
                </a:solidFill>
              </a:rPr>
              <a:t>innovative</a:t>
            </a:r>
            <a:r>
              <a:rPr lang="en-US" sz="2600" kern="0" dirty="0">
                <a:solidFill>
                  <a:schemeClr val="bg1"/>
                </a:solidFill>
              </a:rPr>
              <a:t> scientific methodologies to </a:t>
            </a:r>
            <a:r>
              <a:rPr lang="en-US" sz="2600" u="sng" kern="0" dirty="0">
                <a:solidFill>
                  <a:schemeClr val="bg1"/>
                </a:solidFill>
              </a:rPr>
              <a:t>inform</a:t>
            </a:r>
            <a:r>
              <a:rPr lang="en-US" sz="2600" kern="0" dirty="0">
                <a:solidFill>
                  <a:schemeClr val="bg1"/>
                </a:solidFill>
              </a:rPr>
              <a:t> aviation advances in technology, operations, and human performance. Empower data-driven decision-making that </a:t>
            </a:r>
            <a:r>
              <a:rPr lang="en-US" sz="2600" u="sng" kern="0" dirty="0">
                <a:solidFill>
                  <a:schemeClr val="bg1"/>
                </a:solidFill>
              </a:rPr>
              <a:t>improves efficiency</a:t>
            </a:r>
            <a:r>
              <a:rPr lang="en-US" sz="2600" kern="0" dirty="0">
                <a:solidFill>
                  <a:schemeClr val="bg1"/>
                </a:solidFill>
              </a:rPr>
              <a:t> of the National Airspace System.</a:t>
            </a:r>
          </a:p>
        </p:txBody>
      </p:sp>
      <p:pic>
        <p:nvPicPr>
          <p:cNvPr id="5" name="Picture 4" descr="Passenger airplane getting ready for flight Passenger airplane getting ready for flight airplane on runway stock pictures, royalty-free photos &amp; imag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89239"/>
            <a:ext cx="1820545" cy="121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ircraft engineer in a hangar using a laptop while repairing and maintaining an airplane jet en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29" y="4581128"/>
            <a:ext cx="1819275" cy="12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irport traffic control tower Airport traffic control tower at sunset air traffic control tower stock pictures, royalty-free photos &amp; image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29" y="4584455"/>
            <a:ext cx="1819275" cy="12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ngineer works with a HoloLens: place a virtual robotic arm into the production line Engineer works with a HoloLens: place a virtual robotic arm into the production line hololens stock pictures, royalty-free photos &amp; image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7968"/>
            <a:ext cx="1819275" cy="12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viation Technology - Head up Display Commercial Jet cockpit with digital heads up display head up display aviation stock pictures, royalty-free photos &amp; image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39" y="4589506"/>
            <a:ext cx="1837690" cy="121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30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2372-7D0E-FF22-9D18-6EDA785E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03" y="172119"/>
            <a:ext cx="8649594" cy="954088"/>
          </a:xfrm>
          <a:solidFill>
            <a:srgbClr val="CCEC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Utsaah" panose="020B0502040204020203" pitchFamily="34" charset="0"/>
                <a:cs typeface="Utsaah" panose="020B0502040204020203" pitchFamily="34" charset="0"/>
              </a:rPr>
              <a:t>Converging Technologies for Improving Human Performance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EB766-F27D-10F1-162D-85CCBF0D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050213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“The Federal Government should establish a national research and development priority area on converging technologies focused on enhancing human performance.”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cs typeface="Arial" panose="020B0604020202020204" pitchFamily="34" charset="0"/>
              </a:rPr>
              <a:t>Design and optimize work environments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Consider human capabilities and limitations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Creativity, fatigue, attention, user interface, human error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Understand how human psychological, social, physical and biological characteristics affect job performance in aerospace occupations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Optimize capabilities, protect limitations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135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7395-F793-514C-8572-999BF91A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Twenty Year</a:t>
            </a:r>
            <a:br>
              <a:rPr lang="en-US" dirty="0"/>
            </a:br>
            <a:r>
              <a:rPr lang="en-US" sz="2400" dirty="0">
                <a:solidFill>
                  <a:srgbClr val="000000"/>
                </a:solidFill>
                <a:latin typeface="ff23"/>
              </a:rPr>
              <a:t>“V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ff23"/>
              </a:rPr>
              <a:t>ision for Enhancing Human Abilities and Societal Performance”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C703-FC7C-4C47-0AD9-9E47C0014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Wearable sensors for health information-pollutants</a:t>
            </a:r>
          </a:p>
          <a:p>
            <a:r>
              <a:rPr lang="en-US" sz="2000" dirty="0"/>
              <a:t>Robots and software agents</a:t>
            </a:r>
          </a:p>
          <a:p>
            <a:r>
              <a:rPr lang="en-US" sz="2000" dirty="0"/>
              <a:t>Skill and knowledge acquisition faster</a:t>
            </a:r>
          </a:p>
          <a:p>
            <a:r>
              <a:rPr lang="en-US" sz="2000" dirty="0"/>
              <a:t>Improved individual and team communication</a:t>
            </a:r>
          </a:p>
          <a:p>
            <a:r>
              <a:rPr lang="en-US" sz="2000" dirty="0"/>
              <a:t>Human body resistant to stress, biological threats, and aging process</a:t>
            </a:r>
          </a:p>
          <a:p>
            <a:r>
              <a:rPr lang="en-US" sz="2000" dirty="0"/>
              <a:t>Adaptive machines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17C1D-FD81-FEC0-995D-B9B123B148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Technological enhancements for physical and mental health challenges</a:t>
            </a:r>
          </a:p>
          <a:p>
            <a:r>
              <a:rPr lang="en-US" sz="2000" dirty="0"/>
              <a:t>Data security effective measures against biological, chemical, radiological, and nuclear attacks</a:t>
            </a:r>
          </a:p>
          <a:p>
            <a:r>
              <a:rPr lang="en-US" sz="2000" dirty="0"/>
              <a:t>Instantaneous access to information</a:t>
            </a:r>
          </a:p>
          <a:p>
            <a:r>
              <a:rPr lang="en-US" sz="2000" dirty="0"/>
              <a:t>Expanded creativity</a:t>
            </a:r>
          </a:p>
        </p:txBody>
      </p:sp>
    </p:spTree>
    <p:extLst>
      <p:ext uri="{BB962C8B-B14F-4D97-AF65-F5344CB8AC3E}">
        <p14:creationId xmlns:p14="http://schemas.microsoft.com/office/powerpoint/2010/main" val="152852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7395-F793-514C-8572-999BF91A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Twenty Year</a:t>
            </a:r>
            <a:br>
              <a:rPr lang="en-US" dirty="0"/>
            </a:br>
            <a:r>
              <a:rPr lang="en-US" sz="2400" dirty="0">
                <a:solidFill>
                  <a:srgbClr val="000000"/>
                </a:solidFill>
                <a:latin typeface="ff23"/>
              </a:rPr>
              <a:t>“V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ff23"/>
              </a:rPr>
              <a:t>ision for Enhancing Human Abilities and Societal Performance”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C703-FC7C-4C47-0AD9-9E47C0014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Genetic editing, modification with ethical consensus</a:t>
            </a:r>
          </a:p>
          <a:p>
            <a:r>
              <a:rPr lang="en-US" sz="2000" dirty="0"/>
              <a:t>Space exploration and mining of resources</a:t>
            </a:r>
          </a:p>
          <a:p>
            <a:r>
              <a:rPr lang="en-US" sz="2000" dirty="0"/>
              <a:t>Intelligent production and design</a:t>
            </a:r>
          </a:p>
          <a:p>
            <a:r>
              <a:rPr lang="en-US" sz="2000" dirty="0"/>
              <a:t>Smart farming</a:t>
            </a:r>
          </a:p>
          <a:p>
            <a:r>
              <a:rPr lang="en-US" sz="2000" dirty="0"/>
              <a:t>Improved and efficient transportation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17C1D-FD81-FEC0-995D-B9B123B148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Science will leverage other disciplines and accomplishments</a:t>
            </a:r>
          </a:p>
          <a:p>
            <a:r>
              <a:rPr lang="en-US" sz="2000" dirty="0"/>
              <a:t>Brain Machine Interface</a:t>
            </a:r>
          </a:p>
        </p:txBody>
      </p:sp>
      <p:pic>
        <p:nvPicPr>
          <p:cNvPr id="6" name="Picture 5" descr="A person's profile with a digital brain&#10;&#10;Description automatically generated">
            <a:extLst>
              <a:ext uri="{FF2B5EF4-FFF2-40B4-BE49-F238E27FC236}">
                <a16:creationId xmlns:a16="http://schemas.microsoft.com/office/drawing/2014/main" id="{74D7ED1E-7236-1F4E-8674-D5FFCC756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5" y="3068960"/>
            <a:ext cx="459625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442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7395-F793-514C-8572-999BF91A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43" y="349246"/>
            <a:ext cx="8472488" cy="609600"/>
          </a:xfrm>
        </p:spPr>
        <p:txBody>
          <a:bodyPr/>
          <a:lstStyle/>
          <a:p>
            <a:r>
              <a:rPr lang="en-US" dirty="0"/>
              <a:t>20+ years and….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C703-FC7C-4C47-0AD9-9E47C0014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217" y="984219"/>
            <a:ext cx="3948113" cy="4391025"/>
          </a:xfrm>
        </p:spPr>
        <p:txBody>
          <a:bodyPr/>
          <a:lstStyle/>
          <a:p>
            <a:r>
              <a:rPr lang="en-US" sz="2000" dirty="0"/>
              <a:t>Sensors in healthcare</a:t>
            </a:r>
          </a:p>
          <a:p>
            <a:r>
              <a:rPr lang="en-US" sz="2000" dirty="0"/>
              <a:t>Mental Health Apps, NLP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Biosensor patch for wounds-</a:t>
            </a:r>
            <a:r>
              <a:rPr lang="en-US" sz="2000" dirty="0" err="1"/>
              <a:t>ie</a:t>
            </a:r>
            <a:r>
              <a:rPr lang="en-US" sz="2000" dirty="0"/>
              <a:t> smart bandage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17C1D-FD81-FEC0-995D-B9B123B148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 descr="A person and person looking at each other&#10;&#10;Description automatically generated">
            <a:extLst>
              <a:ext uri="{FF2B5EF4-FFF2-40B4-BE49-F238E27FC236}">
                <a16:creationId xmlns:a16="http://schemas.microsoft.com/office/drawing/2014/main" id="{6010A730-CCAB-044E-6145-32FD0BE47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75" y="1798106"/>
            <a:ext cx="2705470" cy="9144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06167A-0263-8B6E-32C3-F0617116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60" y="140180"/>
            <a:ext cx="2051720" cy="12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A1540FA-6F49-C632-532F-3EBDCF616522}"/>
              </a:ext>
            </a:extLst>
          </p:cNvPr>
          <p:cNvSpPr/>
          <p:nvPr/>
        </p:nvSpPr>
        <p:spPr bwMode="auto">
          <a:xfrm>
            <a:off x="7020272" y="140179"/>
            <a:ext cx="1337806" cy="1063035"/>
          </a:xfrm>
          <a:prstGeom prst="wedgeEllipseCallout">
            <a:avLst>
              <a:gd name="adj1" fmla="val -75982"/>
              <a:gd name="adj2" fmla="val 170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3BA7C4-BBD8-E8D7-6345-AAB3CDF30DD3}"/>
              </a:ext>
            </a:extLst>
          </p:cNvPr>
          <p:cNvSpPr txBox="1">
            <a:spLocks/>
          </p:cNvSpPr>
          <p:nvPr/>
        </p:nvSpPr>
        <p:spPr bwMode="auto">
          <a:xfrm>
            <a:off x="528843" y="346947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kern="0" dirty="0"/>
              <a:t>20+ years and….</a:t>
            </a:r>
            <a:br>
              <a:rPr lang="en-US" kern="0" dirty="0"/>
            </a:br>
            <a:endParaRPr lang="en-US" sz="24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00A29-872C-D196-6C20-D652003BCC18}"/>
              </a:ext>
            </a:extLst>
          </p:cNvPr>
          <p:cNvSpPr txBox="1"/>
          <p:nvPr/>
        </p:nvSpPr>
        <p:spPr bwMode="auto">
          <a:xfrm>
            <a:off x="7236296" y="511629"/>
            <a:ext cx="457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DFA98-2E43-143B-1D67-234EBE46DCCF}"/>
              </a:ext>
            </a:extLst>
          </p:cNvPr>
          <p:cNvSpPr txBox="1"/>
          <p:nvPr/>
        </p:nvSpPr>
        <p:spPr bwMode="auto">
          <a:xfrm>
            <a:off x="6921176" y="589214"/>
            <a:ext cx="15359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Just as I predicted</a:t>
            </a:r>
          </a:p>
        </p:txBody>
      </p:sp>
      <p:pic>
        <p:nvPicPr>
          <p:cNvPr id="11" name="Picture 10" descr="A cartoon of a cross with graduation hat&#10;&#10;Description automatically generated">
            <a:extLst>
              <a:ext uri="{FF2B5EF4-FFF2-40B4-BE49-F238E27FC236}">
                <a16:creationId xmlns:a16="http://schemas.microsoft.com/office/drawing/2014/main" id="{E0DCFEEE-CAB9-E2B0-6E56-EF3070E2D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8" y="4232218"/>
            <a:ext cx="968923" cy="1221652"/>
          </a:xfrm>
          <a:prstGeom prst="rect">
            <a:avLst/>
          </a:prstGeom>
        </p:spPr>
      </p:pic>
      <p:pic>
        <p:nvPicPr>
          <p:cNvPr id="15" name="Picture 2" descr="Innovative Wearable Sensor for Measuring Sweat Lactate Levels During Exercise">
            <a:extLst>
              <a:ext uri="{FF2B5EF4-FFF2-40B4-BE49-F238E27FC236}">
                <a16:creationId xmlns:a16="http://schemas.microsoft.com/office/drawing/2014/main" id="{191CA310-7D88-F385-39DE-F01185ECB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09" y="1420524"/>
            <a:ext cx="4733670" cy="266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close-up of a tablet&#10;&#10;Description automatically generated">
            <a:extLst>
              <a:ext uri="{FF2B5EF4-FFF2-40B4-BE49-F238E27FC236}">
                <a16:creationId xmlns:a16="http://schemas.microsoft.com/office/drawing/2014/main" id="{A1A1A2EB-2FFD-7762-FB39-39FC58190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" y="1783254"/>
            <a:ext cx="1979711" cy="13964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CA5828-8C7F-5B84-CE72-D49BF8CC81F3}"/>
              </a:ext>
            </a:extLst>
          </p:cNvPr>
          <p:cNvSpPr txBox="1"/>
          <p:nvPr/>
        </p:nvSpPr>
        <p:spPr bwMode="auto">
          <a:xfrm>
            <a:off x="1570754" y="4498931"/>
            <a:ext cx="2461076" cy="36933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/>
              <a:t>Xenotransplantation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F6C8C1-CE3B-E9C7-3FD1-96CAEAD85162}"/>
              </a:ext>
            </a:extLst>
          </p:cNvPr>
          <p:cNvSpPr txBox="1"/>
          <p:nvPr/>
        </p:nvSpPr>
        <p:spPr bwMode="auto">
          <a:xfrm>
            <a:off x="4632455" y="4406598"/>
            <a:ext cx="4577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Genetic editing: CRISPR</a:t>
            </a:r>
          </a:p>
        </p:txBody>
      </p:sp>
      <p:pic>
        <p:nvPicPr>
          <p:cNvPr id="20" name="Graphic 19" descr="DNA outline">
            <a:extLst>
              <a:ext uri="{FF2B5EF4-FFF2-40B4-BE49-F238E27FC236}">
                <a16:creationId xmlns:a16="http://schemas.microsoft.com/office/drawing/2014/main" id="{F1C1DF38-94AC-8E5B-132F-9B24F46DC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60485" y="4373190"/>
            <a:ext cx="643141" cy="6431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760B09-5175-D172-CBE2-C7787958DD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121" y="990473"/>
            <a:ext cx="431304" cy="4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275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37790</TotalTime>
  <Words>934</Words>
  <Application>Microsoft Office PowerPoint</Application>
  <PresentationFormat>On-screen Show (4:3)</PresentationFormat>
  <Paragraphs>144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-apple-system</vt:lpstr>
      <vt:lpstr>Arial</vt:lpstr>
      <vt:lpstr>Century Gothic</vt:lpstr>
      <vt:lpstr>ff23</vt:lpstr>
      <vt:lpstr>Helvetica Neue Medium</vt:lpstr>
      <vt:lpstr>Independent</vt:lpstr>
      <vt:lpstr>inherit</vt:lpstr>
      <vt:lpstr>Lato</vt:lpstr>
      <vt:lpstr>Merriweather</vt:lpstr>
      <vt:lpstr>Oswald</vt:lpstr>
      <vt:lpstr>Proxima Nova</vt:lpstr>
      <vt:lpstr>Publico Headline</vt:lpstr>
      <vt:lpstr>Publico Text</vt:lpstr>
      <vt:lpstr>Roboto</vt:lpstr>
      <vt:lpstr>Roboto Condensed</vt:lpstr>
      <vt:lpstr>Times New Roman</vt:lpstr>
      <vt:lpstr>Utsaah</vt:lpstr>
      <vt:lpstr>Walbaum Display</vt:lpstr>
      <vt:lpstr>Wingdings</vt:lpstr>
      <vt:lpstr>1_Custom Design</vt:lpstr>
      <vt:lpstr>2_Custom Design</vt:lpstr>
      <vt:lpstr>3_Custom Design</vt:lpstr>
      <vt:lpstr>4_Custom Design</vt:lpstr>
      <vt:lpstr>5_Custom Design</vt:lpstr>
      <vt:lpstr>Convergence and Innovation: Pitfalls, Progress, and Promise </vt:lpstr>
      <vt:lpstr>PowerPoint Presentation</vt:lpstr>
      <vt:lpstr>Convergence for Whom?</vt:lpstr>
      <vt:lpstr>Goldmine</vt:lpstr>
      <vt:lpstr>PowerPoint Presentation</vt:lpstr>
      <vt:lpstr>Converging Technologies for Improving Human Performance</vt:lpstr>
      <vt:lpstr>Predictions Twenty Year “Vision for Enhancing Human Abilities and Societal Performance”</vt:lpstr>
      <vt:lpstr>Predictions Twenty Year “Vision for Enhancing Human Abilities and Societal Performance”</vt:lpstr>
      <vt:lpstr>20+ years and…. </vt:lpstr>
      <vt:lpstr>20+ years and…. </vt:lpstr>
      <vt:lpstr>Continued advances</vt:lpstr>
      <vt:lpstr>Convergence and compliance</vt:lpstr>
      <vt:lpstr>Final Thoughts Vision for Enhancing  Human Abilities and Societal Performance</vt:lpstr>
      <vt:lpstr>Metric of Success: Societal Performance</vt:lpstr>
      <vt:lpstr>Questions?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Hackworth, Carla (FAA)</cp:lastModifiedBy>
  <cp:revision>1016</cp:revision>
  <cp:lastPrinted>2023-09-22T22:35:44Z</cp:lastPrinted>
  <dcterms:created xsi:type="dcterms:W3CDTF">2005-01-28T20:32:53Z</dcterms:created>
  <dcterms:modified xsi:type="dcterms:W3CDTF">2023-09-25T02:12:32Z</dcterms:modified>
</cp:coreProperties>
</file>