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6" r:id="rId2"/>
  </p:sldMasterIdLst>
  <p:notesMasterIdLst>
    <p:notesMasterId r:id="rId13"/>
  </p:notesMasterIdLst>
  <p:sldIdLst>
    <p:sldId id="1591" r:id="rId3"/>
    <p:sldId id="2628" r:id="rId4"/>
    <p:sldId id="2629" r:id="rId5"/>
    <p:sldId id="2630" r:id="rId6"/>
    <p:sldId id="2631" r:id="rId7"/>
    <p:sldId id="2632" r:id="rId8"/>
    <p:sldId id="2633" r:id="rId9"/>
    <p:sldId id="2634" r:id="rId10"/>
    <p:sldId id="2635" r:id="rId11"/>
    <p:sldId id="2636" r:id="rId1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185.3525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8-16T20:21:42.9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18655 8667 22111 0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BEDC9-A01F-486F-B3E6-72BA4BE4EC0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51E51-B9D6-4339-A920-53496ECFB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8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4092576" y="8966200"/>
            <a:ext cx="313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29" tIns="45965" rIns="91929" bIns="45965" anchor="b"/>
          <a:lstStyle>
            <a:lvl1pPr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509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97F9CB-F8F4-42CC-8283-E680AD6A69F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50913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141288"/>
            <a:ext cx="6248400" cy="482917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90" y="5135563"/>
            <a:ext cx="6296025" cy="3594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24" tIns="45462" rIns="90924" bIns="45462"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83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D365BB-8322-4982-8FD4-8EE65D2D369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37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EAF179-D4C4-422F-8192-077B2EFBFDE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51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7131BF-3045-4B9E-B660-25B95F3C445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02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EDA4E0-5F4F-4729-81BE-674863FE10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27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96EC09-E8A1-4656-8946-122051A2539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20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3E03B1-3202-4D3D-AE04-959D2A478E8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793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58018A-2993-4F13-98ED-DD8423F41EF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4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CD93B6-B85D-4C6D-A670-50CF883E50C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249238"/>
            <a:ext cx="6196012" cy="4789487"/>
          </a:xfrm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9736" indent="-280667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22671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1739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20808" indent="-224534"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69875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18944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012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7081" indent="-224534" eaLnBrk="0" fontAlgn="base" hangingPunct="0">
              <a:spcBef>
                <a:spcPct val="0"/>
              </a:spcBef>
              <a:spcAft>
                <a:spcPct val="0"/>
              </a:spcAft>
              <a:defRPr sz="23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89813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2B36AC-98BC-499E-BCCF-05EE115DA7D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89813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4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fo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91515" y="326425"/>
            <a:ext cx="8675370" cy="464730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>
              <a:lnSpc>
                <a:spcPct val="100000"/>
              </a:lnSpc>
              <a:defRPr lang="en-US" sz="242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AATriangleYellow.pdf" descr="AAATriangleYellow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Rectangle 5"/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4" name="2EBC3897-A305-4AFB-BD99-E15813D07CBE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4760278" y="3693690"/>
            <a:ext cx="519694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5AC319B-6631-434E-945B-B524C43E37C8}" type="slidenum">
              <a:rPr lang="en-US" altLang="en-US" sz="2640" smtClean="0"/>
              <a:pPr>
                <a:defRPr/>
              </a:pPr>
              <a:t>‹#›</a:t>
            </a:fld>
            <a:r>
              <a:rPr lang="en-US" altLang="en-US" sz="2640"/>
              <a:t>|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9660255" y="7344198"/>
            <a:ext cx="548323" cy="455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84B12-6A1A-4D05-A349-6338BE53F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73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40" y="1338800"/>
            <a:ext cx="9051925" cy="5130799"/>
          </a:xfrm>
          <a:prstGeom prst="rect">
            <a:avLst/>
          </a:prstGeom>
        </p:spPr>
        <p:txBody>
          <a:bodyPr lIns="82058" tIns="41029" rIns="82058" bIns="41029">
            <a:normAutofit/>
          </a:bodyPr>
          <a:lstStyle>
            <a:lvl1pPr>
              <a:lnSpc>
                <a:spcPct val="100000"/>
              </a:lnSpc>
              <a:defRPr sz="174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0536" indent="-242383">
              <a:lnSpc>
                <a:spcPct val="100000"/>
              </a:lnSpc>
              <a:buFont typeface="Arial" panose="020B0604020202020204" pitchFamily="34" charset="0"/>
              <a:buChar char="‒"/>
              <a:defRPr sz="155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359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16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97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0"/>
          <p:cNvSpPr>
            <a:spLocks noGrp="1"/>
          </p:cNvSpPr>
          <p:nvPr>
            <p:ph type="title" hasCustomPrompt="1"/>
          </p:nvPr>
        </p:nvSpPr>
        <p:spPr>
          <a:xfrm>
            <a:off x="691515" y="333350"/>
            <a:ext cx="8675370" cy="450881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 defTabSz="97461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330" b="1" kern="0" dirty="0">
                <a:solidFill>
                  <a:srgbClr val="003A6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8" name="AAATriangleYellow.pdf" descr="AAATriangleYellow.pdf">
            <a:extLst>
              <a:ext uri="{FF2B5EF4-FFF2-40B4-BE49-F238E27FC236}">
                <a16:creationId xmlns:a16="http://schemas.microsoft.com/office/drawing/2014/main" id="{F23234D9-D443-4B8E-8A3A-727EB14A7C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9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8A62488D-25C0-4682-948D-01019D2CE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88567" y="7335202"/>
            <a:ext cx="548323" cy="455190"/>
          </a:xfrm>
        </p:spPr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ACC84B12-6A1A-4D05-A349-6338BE53F8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3C2D1DB-D21A-4422-A0FE-C4972A8ECE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614" tIns="48806" rIns="97614" bIns="48806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55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12" name="2EBC3897-A305-4AFB-BD99-E15813D07CBE" descr="image001">
            <a:extLst>
              <a:ext uri="{FF2B5EF4-FFF2-40B4-BE49-F238E27FC236}">
                <a16:creationId xmlns:a16="http://schemas.microsoft.com/office/drawing/2014/main" id="{72A85814-7678-4649-B760-7DC9024DB9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72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fo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>
            <a:extLst>
              <a:ext uri="{FF2B5EF4-FFF2-40B4-BE49-F238E27FC236}">
                <a16:creationId xmlns:a16="http://schemas.microsoft.com/office/drawing/2014/main" id="{C8C97423-6EB3-4137-A518-036EE373E2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515" y="309497"/>
            <a:ext cx="8675370" cy="498586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>
              <a:lnSpc>
                <a:spcPct val="100000"/>
              </a:lnSpc>
              <a:defRPr lang="en-US" sz="2640" b="1" kern="0" dirty="0">
                <a:solidFill>
                  <a:srgbClr val="003A6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6" name="AAATriangleYellow.pdf" descr="AAATriangleYellow.pdf">
            <a:extLst>
              <a:ext uri="{FF2B5EF4-FFF2-40B4-BE49-F238E27FC236}">
                <a16:creationId xmlns:a16="http://schemas.microsoft.com/office/drawing/2014/main" id="{10924C5F-3E04-4B00-8BDC-F26EBA0694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33E5CCB7-11C5-4DB8-AAB1-83692E05B9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71070" y="7319010"/>
            <a:ext cx="548323" cy="455190"/>
          </a:xfrm>
        </p:spPr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ACC84B12-6A1A-4D05-A349-6338BE53F8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8F99427-E68E-4E21-BD87-6628D6C28D0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9" name="2EBC3897-A305-4AFB-BD99-E15813D07CBE" descr="image001">
            <a:extLst>
              <a:ext uri="{FF2B5EF4-FFF2-40B4-BE49-F238E27FC236}">
                <a16:creationId xmlns:a16="http://schemas.microsoft.com/office/drawing/2014/main" id="{FDE74921-E704-413E-AFF6-9C9A9253A3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08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8800"/>
            <a:ext cx="9051925" cy="5130799"/>
          </a:xfrm>
          <a:prstGeom prst="rect">
            <a:avLst/>
          </a:prstGeom>
        </p:spPr>
        <p:txBody>
          <a:bodyPr lIns="82058" tIns="41029" rIns="82058" bIns="41029">
            <a:normAutofit/>
          </a:bodyPr>
          <a:lstStyle>
            <a:lvl1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2634" indent="-249714">
              <a:lnSpc>
                <a:spcPct val="100000"/>
              </a:lnSpc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0"/>
          <p:cNvSpPr>
            <a:spLocks noGrp="1"/>
          </p:cNvSpPr>
          <p:nvPr>
            <p:ph type="title" hasCustomPrompt="1"/>
          </p:nvPr>
        </p:nvSpPr>
        <p:spPr>
          <a:xfrm>
            <a:off x="691515" y="327963"/>
            <a:ext cx="8675370" cy="461653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 defTabSz="100409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0" dirty="0">
                <a:solidFill>
                  <a:srgbClr val="003A6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8" name="AAATriangleYellow.pdf" descr="AAATriangleYellow.pdf">
            <a:extLst>
              <a:ext uri="{FF2B5EF4-FFF2-40B4-BE49-F238E27FC236}">
                <a16:creationId xmlns:a16="http://schemas.microsoft.com/office/drawing/2014/main" id="{F23234D9-D443-4B8E-8A3A-727EB14A7C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8A62488D-25C0-4682-948D-01019D2CE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88566" y="7335202"/>
            <a:ext cx="548323" cy="455190"/>
          </a:xfrm>
        </p:spPr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ACC84B12-6A1A-4D05-A349-6338BE53F8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3C2D1DB-D21A-4422-A0FE-C4972A8ECE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12" name="2EBC3897-A305-4AFB-BD99-E15813D07CBE" descr="image001">
            <a:extLst>
              <a:ext uri="{FF2B5EF4-FFF2-40B4-BE49-F238E27FC236}">
                <a16:creationId xmlns:a16="http://schemas.microsoft.com/office/drawing/2014/main" id="{72A85814-7678-4649-B760-7DC9024DB9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64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fo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91515" y="327963"/>
            <a:ext cx="8675370" cy="461653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 defTabSz="100409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0" dirty="0">
                <a:solidFill>
                  <a:srgbClr val="003A6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3" name="AAATriangleYellow.pdf" descr="AAATriangleYellow.pdf">
            <a:extLst>
              <a:ext uri="{FF2B5EF4-FFF2-40B4-BE49-F238E27FC236}">
                <a16:creationId xmlns:a16="http://schemas.microsoft.com/office/drawing/2014/main" id="{E9E376AB-7DCD-4833-946E-5695BF62E4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88D42165-A5E9-4599-9B2B-64160EAF0C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78547" y="7335202"/>
            <a:ext cx="548323" cy="455190"/>
          </a:xfrm>
        </p:spPr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ACC84B12-6A1A-4D05-A349-6338BE53F8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E0C6D9-140E-42C8-AF6C-CC9806CF8E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6" name="2EBC3897-A305-4AFB-BD99-E15813D07CBE" descr="image001">
            <a:extLst>
              <a:ext uri="{FF2B5EF4-FFF2-40B4-BE49-F238E27FC236}">
                <a16:creationId xmlns:a16="http://schemas.microsoft.com/office/drawing/2014/main" id="{8872790B-35D7-424E-AC16-BDC4A27E07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95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7F09D-79E6-417B-8244-478DC3BBE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1199949"/>
            <a:ext cx="4253865" cy="580060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2634" indent="-249714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B318-80C6-49A3-B131-B4E6A2635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020" y="1199949"/>
            <a:ext cx="4253865" cy="5800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2634" indent="-249714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0">
            <a:extLst>
              <a:ext uri="{FF2B5EF4-FFF2-40B4-BE49-F238E27FC236}">
                <a16:creationId xmlns:a16="http://schemas.microsoft.com/office/drawing/2014/main" id="{E1E73C3B-3CE1-4D4C-A080-29E07E3823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515" y="327963"/>
            <a:ext cx="8675370" cy="461653"/>
          </a:xfrm>
          <a:prstGeom prst="rect">
            <a:avLst/>
          </a:prstGeom>
        </p:spPr>
        <p:txBody>
          <a:bodyPr lIns="91429" tIns="45714" rIns="91429" bIns="45714" anchor="ctr">
            <a:spAutoFit/>
          </a:bodyPr>
          <a:lstStyle>
            <a:lvl1pPr algn="ctr" defTabSz="100409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0" dirty="0">
                <a:solidFill>
                  <a:srgbClr val="003A6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9" name="AAATriangleYellow.pdf" descr="AAATriangleYellow.pdf">
            <a:extLst>
              <a:ext uri="{FF2B5EF4-FFF2-40B4-BE49-F238E27FC236}">
                <a16:creationId xmlns:a16="http://schemas.microsoft.com/office/drawing/2014/main" id="{B8851A03-E28E-4428-B762-00088ACF35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F2BE0286-503B-4501-B461-B23D75E5B8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85533" y="7335202"/>
            <a:ext cx="548323" cy="455190"/>
          </a:xfrm>
        </p:spPr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ACC84B12-6A1A-4D05-A349-6338BE53F8E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026D734B-AC02-4F4D-BDA5-A907E5D7E7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12" name="2EBC3897-A305-4AFB-BD99-E15813D07CBE" descr="image001">
            <a:extLst>
              <a:ext uri="{FF2B5EF4-FFF2-40B4-BE49-F238E27FC236}">
                <a16:creationId xmlns:a16="http://schemas.microsoft.com/office/drawing/2014/main" id="{6100FDD9-BD4B-4079-87DB-810B986D6B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45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AATriangleYellow.pdf" descr="AAATriangleYellow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738" y="7160684"/>
            <a:ext cx="862648" cy="6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Rectangle 5"/>
          <p:cNvSpPr txBox="1">
            <a:spLocks noChangeArrowheads="1"/>
          </p:cNvSpPr>
          <p:nvPr userDrawn="1"/>
        </p:nvSpPr>
        <p:spPr bwMode="auto">
          <a:xfrm>
            <a:off x="1323658" y="7461145"/>
            <a:ext cx="1423194" cy="2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572" tIns="50285" rIns="100572" bIns="50285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just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" b="0" baseline="0" dirty="0">
                <a:solidFill>
                  <a:srgbClr val="5B9BD5">
                    <a:lumMod val="50000"/>
                  </a:srgbClr>
                </a:solidFill>
              </a:rPr>
              <a:t>© 2023</a:t>
            </a:r>
          </a:p>
        </p:txBody>
      </p:sp>
      <p:pic>
        <p:nvPicPr>
          <p:cNvPr id="4" name="2EBC3897-A305-4AFB-BD99-E15813D07CBE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" y="7319010"/>
            <a:ext cx="1603058" cy="3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4760278" y="3693690"/>
            <a:ext cx="519694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5AC319B-6631-434E-945B-B524C43E37C8}" type="slidenum">
              <a:rPr lang="en-US" altLang="en-US" sz="2640" smtClean="0"/>
              <a:pPr>
                <a:defRPr/>
              </a:pPr>
              <a:t>‹#›</a:t>
            </a:fld>
            <a:r>
              <a:rPr lang="en-US" altLang="en-US" sz="2640"/>
              <a:t>|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9660255" y="7344198"/>
            <a:ext cx="548323" cy="455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84B12-6A1A-4D05-A349-6338BE53F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77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60908" y="7203864"/>
            <a:ext cx="2263140" cy="413808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defTabSz="1005722" eaLnBrk="1" fontAlgn="auto" hangingPunct="1">
              <a:spcBef>
                <a:spcPts val="0"/>
              </a:spcBef>
              <a:spcAft>
                <a:spcPts val="0"/>
              </a:spcAft>
              <a:defRPr sz="1320" baseline="0">
                <a:solidFill>
                  <a:srgbClr val="1F4E79"/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 defTabSz="1005722" eaLnBrk="1" fontAlgn="auto" hangingPunct="1">
              <a:spcBef>
                <a:spcPts val="0"/>
              </a:spcBef>
              <a:spcAft>
                <a:spcPts val="0"/>
              </a:spcAft>
              <a:defRPr sz="1320" baseline="0">
                <a:solidFill>
                  <a:srgbClr val="1F4E79"/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338" y="7203864"/>
            <a:ext cx="2263140" cy="413808"/>
          </a:xfrm>
          <a:prstGeom prst="rect">
            <a:avLst/>
          </a:prstGeom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>
            <a:lvl1pPr defTabSz="1004094" eaLnBrk="1" hangingPunct="1">
              <a:defRPr sz="1320" baseline="0">
                <a:solidFill>
                  <a:srgbClr val="1F4E7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E6C326-9FCF-414F-A3B4-A8253499EAB2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89333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10040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40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2pPr>
      <a:lvl3pPr algn="l" defTabSz="10040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3pPr>
      <a:lvl4pPr algn="l" defTabSz="10040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4pPr>
      <a:lvl5pPr algn="l" defTabSz="10040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5pPr>
      <a:lvl6pPr marL="502920" algn="l" defTabSz="1004094" rtl="0" fontAlgn="base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6pPr>
      <a:lvl7pPr marL="1005840" algn="l" defTabSz="1004094" rtl="0" fontAlgn="base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7pPr>
      <a:lvl8pPr marL="1508760" algn="l" defTabSz="1004094" rtl="0" fontAlgn="base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8pPr>
      <a:lvl9pPr marL="2011680" algn="l" defTabSz="1004094" rtl="0" fontAlgn="base">
        <a:lnSpc>
          <a:spcPct val="90000"/>
        </a:lnSpc>
        <a:spcBef>
          <a:spcPct val="0"/>
        </a:spcBef>
        <a:spcAft>
          <a:spcPct val="0"/>
        </a:spcAft>
        <a:defRPr sz="484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9714" indent="-249714" algn="l" defTabSz="1004094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2634" indent="-249714" algn="l" defTabSz="1004094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5554" indent="-249714" algn="l" defTabSz="1004094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474" indent="-249714" algn="l" defTabSz="1004094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261394" indent="-249714" algn="l" defTabSz="1004094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765737" indent="-251430" algn="l" defTabSz="1005722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598" indent="-251430" algn="l" defTabSz="1005722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459" indent="-251430" algn="l" defTabSz="1005722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321" indent="-251430" algn="l" defTabSz="1005722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61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22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584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445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167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029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2889" algn="l" defTabSz="1005722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E6C326-9FCF-414F-A3B4-A8253499EAB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74261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/>
          <p:cNvSpPr/>
          <p:nvPr/>
        </p:nvSpPr>
        <p:spPr>
          <a:xfrm>
            <a:off x="0" y="6808876"/>
            <a:ext cx="10058400" cy="960438"/>
          </a:xfrm>
          <a:prstGeom prst="rect">
            <a:avLst/>
          </a:prstGeom>
          <a:solidFill>
            <a:srgbClr val="F5BA4C"/>
          </a:solidFill>
          <a:ln w="12700">
            <a:miter lim="400000"/>
          </a:ln>
        </p:spPr>
        <p:txBody>
          <a:bodyPr lIns="50291" rIns="50291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kumimoji="0" sz="198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  <p:sp>
        <p:nvSpPr>
          <p:cNvPr id="6" name="AutoShape 4" descr="data:image/jpeg;base64,/9j/4AAQSkZJRgABAQAAAQABAAD/2wCEAAkGBxQSEhQUEhQVFBQWFhYUFhUXFRQXFxcUGRwWGBcYGhgYHiggGx0mHRUYITEhJikrLy4uFyAzODMtNygtLywBCgoKDg0OGxAQGi0kICQsLCwsLCwsMC0vLCwsLCwsLC8sLCwsLCwsLSwsLCwsLCwsLSwsLCwsLCwsLCwsLCwsLP/AABEIALcBEwMBIgACEQEDEQH/xAAbAAACAwEBAQAAAAAAAAAAAAAABQEEBgMCB//EAEoQAAIBAwIEBAIFCgMFBgcBAAECAwAEERIhBRMxQQYiUXFhgRQjMkKRB1JicoKSobHB8DNDojREc9HhFhckg5OjU2OEssLD8RX/xAAZAQEAAwEBAAAAAAAAAAAAAAAAAQIDBAX/xAAuEQACAgEDAQcDAwUAAAAAAAAAAQIRAwQhMRIiQVFhcYGxMqHBBZHwExQjctH/2gAMAwEAAhEDEQA/APuFAoFTQBRRUUBNRU1BoANZTxTxmQxsLCWNp4ZBzY8K50gElCuQe4zjetPNIAOoBOwycDPavhvHGVppGube7t7snEj2wblyEbBxqQochQc5/CsskqWxpjjb3NfB48vsYPD1LA7kSygY7bcokHNH/eHdRb3HDyE9Y5G1D5SRqD+IrEvdThciTi7RgesMYB9MkD+FW+GcYuFAlsri5uAraZrS7VWBXbIVuueuKx/qtcs2WG+EfYOBcahvIhLbvrQ7HsysOqsp3Vh6GmVfIbG1kt7iS5tCkPMHmi0MYye2VDDb57ZOK23hvxYJ35E6CC406lXXqSVe5iYgEkd1IBGR23q+LUwybLkpl088e74NRRmoFTXQYBRRRQBRRRQBisvfIBfOpAKTW6OVO6l43ZCSDtnTIg/ZHpWorN30eriH/wBJ/wDtqY8gY28UYAGlBjcYVRj49KtIAOgA9gB/KlyxmrSRNVmkQju8h7ZrnrNejGaAlQSQrV2Ra8Ba7IKhgkCpqRRUAKKKDQBRRRQBSHeXiP6NtB8jLO39Eh/9yn1IfDQ1S3such7koP1YUjiP+pXoB9RU0UAVFTRQEVNRU0AUVFFAZH8p3+xnMUki61LGNtLx9cSD84ZwCN8hulfMIYiI9RS+cHo5KIoJ6HS0YJ/jX2nxLw36TbSwhirMvlYdQ43U77dQNu9fHrXw5cLIhuecm5JikaA6gMYP1Q2Gfj2rj1PZ7T4/nkdemXV2UXOF2Yii5kzuMjDayDjfYAIACfYZOab2E0bqHjIKkkZwRgg4IIIBBBBBB6V44jLIkTGFdUmwQdtRIAJHcDOo/AVY4Zw9YYwgJbqWZurOx1Ox9yScdq83ZrqfNnpW06XByvuLJCfrNbEhmwkbOdK7sxA6Aepr1xSySeMYOM4eORSAUbqkiHsRsfxqtxuN3CxR5CytolkHVIsEsR8TjSD21Zq9DhQFGyqAqj4DYD+FQ5JJNckVbfga/wAHcYN1bK0mOchMU6j7syYDYHYNs4+Dingr5pwTjcdndzNLqjgmijJYKzgzozLnCAlfqymSdsKK+j286uqujBlYBlYHIZSMgg9wRXt4pqcUzx8sHCTTOlFFFaGYUUUUBBrOcPbmXl5Jv9WYbUZ6eVBOxHzuAP2K0ZrPeFF1xSTH/eLiaYfGPVy4j8440PzoBtH1qwsgJwCM4zjIzjpn2rm8IKkdAQR8iMViuCcEsNTyLdzSFbeMTEymMGFdYidigXlrhWIClVIGog/aqWDcNKoBJIwM5ORgY6/hXlZ1JwGUnSGwCM6T0bHp8awXFuG8N0Cye8dXjV4FQSgyZu22VgFzIcp0OTt5s5NMpvC9qDIv0iVZZ0RTIsiiTXbM0msMBgEFxlT5QFUAACoBsMVIrCXUVrbyjncQuGIjjSaPmEgxk+SR9C/Ux74LLpB21E75deHZbdGMdrDOqNuXMcyxbDAIaXGc9PLnO3vQGiNKbrjRDtHDBLOyEByhhVUYhWUMZHU7qwOVDU1J2rB8O40oadndYmmmeUo7qjiIAQwkqxyNSxBv2jUxjZDdDJvEs63UEEkUCLLzCdM7SSBUXVnGhQNyo6nqaZXvHAis2yqil2Y42UAk7fKstZSC5upJlw0Vupgjcbh5XCtKwI2IVQqbHrr9KONwB0RJGCpLIvOJ1f4I8zooCnUWACY9HY1qoJK2RbHnDL2/mjWTlQRB1Vl1yyOVDDIyixrvvuNXzrv4XvZ5HulneN+TMIVKRmMHEcbscFmzvJjr92pbxRDjEaTO+DojFvOmtgMhA0iKoJxjciu/hfhzwQASkGaRnmmIORzZCWYAnqq5Cj4KKyZYbMaQ+AzqsLaTGDLGJ2/XmJlb+Lmr3iS95FpcTdOXDK/7qkj+Ve+B2fIt4IgMcuKOPH6qhf6VAL9FRRQE0UUUBFTRRQBUGpooDD/lIlfNujFktmLmaQMUUuAvKjkcEaUJLHcgEqATvg52zvIm1FZEkC+UlXD407YJya+sOgIIIBB7EZFfOvyhcKWGaO5VQqSILaUgABXDaoGPwOXjz6sgri1Wnc11JvbuO3SZ1GXQ1s+8UvcLKCrAhWBGxKnB9GG4PtXW64tFEBrdEyNtbhcgdSMnJqlEn8KuO6qAWIG4UEkDzE4AGe5OPevKcj2MkEt0eecsgR1YsoOtSrkBtiBnB8w36HbNcm4mVJ8tWmiyP4UnuQVIABZ3YRxoOryN0X+pPYAntU405MmPQk3Ia8OtJr6VoYXEKIgeWXRrYayQiIMhQ2FZsnOABtvX0zhHDktoYoI86IkWNcnJwoAGT3NLfB3APocGliHlkYyTOOhkIAwvoqgBR8BnqTT6vbw4ljjR4GozPJO+7uCigVNbGBFGKDQaATeKrplg0RnEs7LbxEdQ0mcuP1EDv+xTGytVijSOMaUjVUUeiqAAPwFJ0/8AEX2r/Ls1KD0a5lA1fuRbe8x9Kf0B4eMMCCMgggj1B2NKI/CdmowtugXlmHSMhTGdQwVzgnDuNR38x33qzx1ZzEPo2OYHjJBYLmMOC66iDjKgjp3NKbebiEwkjYJburSDn6QVK5PK5SEnV5dJZ2wOoCk9AGsnALZo+UYI9AAUKEAwFbWuCNxhhq996mXgNsyxq0EZWI5jXQNKHpsvSll3HxFhDoaCM8iQTNkuBP5NLKuldY2frpA1ZIbAB5/R+IusL8yONkIDxHzBhoZWeRlHmIYqwjXSNsFt9gNOEH9PlU4rLLwfiAUAX660kdlJgDLIja8c0agSRqGAhVRpGxrR2ausaCVgzhRrYDSGbHmIHYZztQFbjE+lMDq23yrMHhBaXmGZ9OV+qKW7IAAAQC0ZfB7+bvXbxBxNzJGsQUvI5RderQEVWd2Onf7oG3dhSTxBJeiIhZoondlijEUTs5lcgA6pWwFUamOFJwpxit4qkUZppG6L2x8gPQVcg4as0TLIXCsR9iR42wCG2ZCCNx67jaqcERZguck7ZPp6n+dWLm8nNx9HteUBFEjyGRXYZkLhFGlhggRsx65yOnWqze1EoZ2PDY4gAgYaUEYy7thASQPMT6nfr+FW8VmrO8u1vlglkgkjMDzPy4JI2Q6kWMFmlfIY8zsPsGtNWRYQ+Nd7R48ZMzR24H/FdUJ+Slj8qeikfHvNcWKdudJIf2IpMf6nB+VPBQBU1FTQBRRRQBRRUUBNFFFAFV76zSaN45VDxupVlYZDKeoNd6KA+acc8MzWas8ZWa2RSx5kixzRqu+C7+SQAfeYq225brWYueLRyIFYXEe+ryxB/sHBBZQ64yRv6960X5UuNmST6HHuqct5fRpm3hjbH3VwJWHfydiax0yBUdBk5+rz6pGC8pPuxx86rH9Nx5e29vQ3WuyQXTyanhy3F3kWtvsp0s87rGqn4opaTPwKiu3hK6t4brVJrnkaQ2yXWEWFHJKskcRbWoZl08zzZ23AIFIOH8yBzJE5hkRrclwMgo6hdMi5AdNQzgnO5wVO9c+HZhuEJUPPDO3KgcssTsSXln1gfdB2GDpyCR0NR/ZxwPZX5l453nTjJ+i8WfdFqaSeGPE0N6haLKsuNcbjDrnOD6MpwcMMg4Poad1c5mmnTJoqM0ZoQFLfEPEvo8DyKut9kiTprmchIk+GXYAnsMntTI1nI2+l3uRvBZkqD2e7YYYj1EaMV/WkPdaAZ8D4d9HhSPOphlnfu8rEtI592JNX6KqXnEoomVZJFQsCRqIGy6QSSdgMso92AoDNeMZZUurJkmMYaQxrGkQkZycPKTkHblxlBgZBlJyAKszeGriWQySX0yHWkiRxBBHGVBUgBgdYwfvfeycdMaTUurGRqxnGRnHTOOuKDMoJBIBA1EZGy77n4bHf4UArXgRMTRS3FxICwZW5nLkUA6gvMiCsR79tqqy+DLYiRRzUWTdlSaVVL4A5mnVgvsMsc5xk709NymVGpcvuo1DLDGfKO+2+1ePp8WdPMTUTgDWuc+mM9aAi1swmDku4UIZG0l2UEncgDuScYAqvxW6wNA6nr7VcuZgi5Py96RO5JJbqavCNuyGzPX84gulll8wMfKgVDHqUsdUrFXdSzNpQDQG2Q+u8osk90kjwyRQQI3L5oAaSeTClwmSyaEDLk4J5hpzcxo2dSI2xXzqrbdSNx6gfhV/hVvqOojyj+JrR7bsqi1wu10jUerfwFIeDX/0bnc+O5eeSZnldLW4dPzYwhVSCioqqCPTJGSa11Lo+CwLMZ1QLKc5YMw1Z/OAOD8x1Oaxbt2XKPha2c826mVkluHyEYYaO3QssEZHUeXLkHo0rU/oFFQBDMNfEkHaC2dj+tO6qvttA/wCNPqRcOGb+8YdBFaxk/prz3I/dlQ/tCntATRUUUAUVNFAFFFFAFQaKmgIFKfFfGRZ2s05GSi+RfzpG8sa/NiBTasN+UqJpTaxBXZA0szYGxKJoRSfXMuQP0Se1TFW6DMhb8MkUwNMdTsHuJH7tI2nUxPvJj4AAdBS4IDHqO2bedhnbJZwe/UkZ6b7VoODkvbwMSSZkuJsnsJJg6j4AKyDH6NKrayMvKRFDcqz1dBkGWRIixJ6YRJvxrvjKomLW5c4pGQ1woH+6o+O2UdiP5V445YLI0rSAMqiK47g6TqjkKnqG04II7ivd5dK0l0VZXYwrEiodbE4YnypkgZYDcdjXefmsZAsUhVoFhDOoiGrz5J5zKcDUOgPTvVZZIRXaaJjFt7C204i1nexlz5omhjeQDShsG8itjOMFiWYbaWjJHWvtYr5Je8G+kCPnfR0eNCmQ00+pWChgyBY1I8u3m2+NaA8SnZQv0llUYH1MEcZwO2ZTL2+Ga8ierwQbXWvbf4PQnjyZFF9Luqf4f7fBvM0Zr5dxDjFsu0k7MTuRJfSjP7KOo+QFXfBNrDcSXJxJGwdGj5UlzEBCUVRhsjUS6yZzntU4dTDK+zf7GM8MoK5Gy8R3skMDtChkmOI4lAJHMchVLYBwoJyT2ANdOBcMFtBHCpLaFwzHq7nd3b4sxZj8TVJuBuPsXl0mPVopAPfmRkn8aWXd+0Wx4knzgjc5/YIH8K3ckuWZqLfBr6QeK4IXUCW0ludSyIGiRWeNWAD4cspQkdNJydO2+KxL/lCuhNJbpyp5Ek0BY7SYsylUYPoE2QDqxkgAY6mtv4Vub6RGa+ihhJxoSNmL43yZNyoPTYE996tVECOeCHVG8dlfn7SmdDLFM5YAlJCzrKysVXzPhQQNxTaPw/Bcl5Li1dCyLCY5JdatGobQWRHZCRzGGTkjf3rR4qagCNPCNppRWhD6MENIzyOcArhnYlmGk4wSRjtVmXhFqqjMEIVCrL9Wg0shDKRgbEEAir80oUZY4FZ6/vi59FHQf1NWjByIbo9Xl2Xb4DoKV8eu2VESM4llkSNCOoGdUjfKNXP4etddeKU8YOiVJ+ZGH0PEiTB9BGQ8mgx5YOwCDOG2XZTvXQ0kivIcQSRVldpbh1RGfCGOLL9EjBjUMWZiqjfFbLwrwprW1ihd2kdV87szMTIxLPuxJxknG/TFI4bO6ult1aK2ithLFcOyXDztKIzzI9P1SAAuEOc9B0rY1zzlbLJUIeNStJdW9ujugKyzTcslTywvLQFh0y8gI7+Q+hpTxngkX0qxiUySSNMZ3aWaaQiGAFjgMxABkeIYAA3ovOIi0vZm1wSy3HLC82bkcuNQVhhHkYMC3NbVkHL4xTzhPDJBPLc3BUyOqRoiZKxQrltIJxqZmYlmwM4UY2qpI5AoNTVTid6sMUkrHCxozn5DNALPCQ1LcTd5rqdvdY25CH92FafUr8NWbQ2sEb/bCKX/AOI3mc/vE00oCKKmigCozQaQX3i+2jYoGaV1OkrCjSYbqVZ1GhT8CRQJWP6msVb+PllaPlW0zpKpaM5jV2UYzJoJ8sWdtbEZONIbNd7rxRcRq8slvEkEcbyN9eXl0orNsiR6ew+/3+FSk2LNYXApXfeJbWI6XnjDfmBtbn2RMsfwr52sVxOjyXhW5YScoREwokbaFeQ+YgcsM2lQdTYUHfVVi2t2TZTbQD0RZJTj9VVjXP7Rrgz6uWOTio+7aR0Y8Cmrv7NmnufG0f8AkwXEv/l8kD4kzlTj2Bpf/wBpJ5pUU2sKpkDJmZ5RnysVVYwucE/epS0TEbzOTtukUMf4a+YR+Jq5Z8VNsmlcAZJ1yNqc5/Tbt8MYFcj/AFCd/UvZN/Ox0rSqvpfu0ijwKMJb2oP+VzrUnHUoxj1fDLWzfvCqU1ggn5UiRtHIDCdaqQS0gntScjAXPPjyfvaR3Gb/ABABddxrBtpzmR1ZTypwRiYEbKpIAZugaPJ2ZjVC9bmARzFVlGUV9P1cqnqjDtnAOnOcgFScV7mNrVYKVq17o813in6DZLScHQlvPpXK+VUjQY2wOY6KR8RkV4bhtx1f6LCPV52kce6Rpg+2r50qtuLXOjErGWBZUtky4MpmYsXVG0/XrGmCS2CAGyxKmvPFeGmVZFeXTEcqiqNHUYUyNnLHVvgFR2wa8HPghhydMo35t39kephnPJG068kq+48tbaGMhpZprhx9xFWGD207uR7sa8Lw2CTOLQTZJOJnmuACfRXOkfhSm34yOUsSLyZY1RHCQtLKpUBScFWGD1D6cH8aYRWdxcDaO8lH/wA24WFPnGkg/wDsqFHK32VX+sV8siTgvq+8vwi7NxBbbyl7W19EHIjPyQebPypXDxtheI8csrpPy4JWETjcF+Wwkm0jA1sCB79Rgt7DwfcgAD6LaDJJEaNM/Xrq+rUE9TkN17114V4StbpZDJJczosrx5eQRxuY2w2lYdIKhwV37qfc9GHT5urqk37y/CX5MZ5cdUq9l/0VcdkUOIlNxdTONSJvkjpkR58o/ScqtW+D+ApJPNdyGEHpDCwL49HnxkH4R4x+cetbfhfB4LYEQRJEDgtpUAsRtlj1Y/E5q7XbHBBO+TCWaTVIRiS0sBHAnKg5msoMBQdIBZ3b0yVBYncsO5qtZ3N8iJzPo9wy/wCKkT4cg58yl9KgA48pHT7xPX3xHhVxI8vmtWRjmMzwtKYwUVWjC5UaSVJzn73Tal0vAMBdfD7F1AZNETFCAf1kCsCR0OMHB3rcyGUfE70PIr2gOytEUlXR0OoSO2G1AgDCoevU9uB8TTJEkktlKoIAfMsCFZCOgEjrlQcrqOk9MA5pNdcKkQoRCQyg6GPErnnKuNOlmCMNBBOwJ3APXcVhYq7Yls8tghneZZ0wRvjmtr+H2R1q8YNkN0MpOKTzyDXEscY1A/XK7ah0wqDGPUkg/Cur5rjY2SRriONIh9oooVQCQM/Z2J2xn4U54ZwzV5n2XtnbP/Sui1FFOStw/h7SZzso/vb1q1Hx+2jUhRMwXO6Wty4YjbKssZDZ9QcVPiu+aG1dYQeY4ESFRnl69jK3oqLlsn83HcUhk8W2kNuRDNE6wxqI4VddbYGmNAp3JY4Huaxbcy3A7g8VRvHPJokjWBnWQyqBjlqHcjBOwB98gjtSy58SeUO0VyELRrqMYAHNZUQ+Zh1LDYZpTJZaYraxkYBrhi91IThSNXNuACdiZJG0BeuGY/dp9cyR3N5BbQlWjtyLu4KkMNfmS3jOOpL6n67coetRtEnkd3F3bwaI5ZI0MhbQHIGtlwWxnYkZzj/lXOPxLatKkKTxvJISFWNte4BY5KZC7DO+Ko2Crd3c8xAeGEfRY8gFWkyHuGHYgMqR9OsT1z4YRcXzyRgci1R7dSv2XuHKmYgDY6Aipkd2cdjWZJqKReITzJrW3+7JI00g9Y4AHA+chhz8M+tPaQWac2/ml7W8Ytk/Xk0TTfwWAfI0A/FTUVNAFFRRQGU/KLdMlqqK7RiaaKF5F+0sbEs+MEHLBSn7dZea7tY7eSOCBtXJdIy2AFYqwXSg2Xc19A8Q8HS7geFyV1aWV1xqR1IZHGe4Kjbv071grjwpfodKpBKOzrK0Q9yjqxX5M1c+aM204nbpZYUnHI6/nkX/AAlexBppGQPlLRYiqg/+GW2idfZdby/x9Kv8S40l2k1nEIy00MiEc2PIVlKltPoM5pZ4c8I30EikyQJEVZHQNJIeXktHH9lA2lnfDZGA5XDbGtFb+HJMBXumVB9y3ijgX8Trf8GFdSarg4mtzDzSHWZQAhk0QXCHzG3vkURqzDYtHIFTDbZ8h6Nt4nRkA512kfrpWKMf+6Xr6EPCVoeWXiErRnUskrNJJnVrGXY6iA2CATgYGBtV214LbxEmOCJCSSSsaAknqcgda83PoVkydadeO1nVi1ThHpas+WqkL4+tupienLNywPt9HULVXiF3Z2zYltJOZjI5kAZ9PrmViQPevtWK+O+MLd34hdK5OBySmcn6qYQxqB8NUcvzJq2H9LhKVSm/Z0RPWSrZIUzeLW3EFqcAgDWyqBn9FAR36ZpXaxXRKlWSJeZoESpmMMMsMLLrC4xtpC771pv/APPycA7NdaflGMf/AIV7trdRJGcf71Md++A349K9bT6DBgdwW/qcmXU5MiqTFFpNcjSE0KFhmgjGWIjA/wAV09JHOGLnJJ9znhxFLuRQJDEdMeosFPnjbGVdWOk5wOg6jIxTyCXSqHbpdnPv16e1dmHk83RbTO/rkYrXJpsU2m48FYZpxVJmfkjmhjmbnanSHWrMclVDBggJHm3C41Z6n1Nbr8m2TeXRbJK29uAeuAz3BI/0j8KyPHHBlhj7aFZx+cIhzMD/AMwxVrPAlyttbXN3JluZMsESru8hiHKWNR3ZpTJ//BmqZIqEKiqQTcpWzW+Ir18pbQNpnnzhxgmKFcc2bfbIyAufvMvbNM+H2SQRpFGNKRqEUdcADA37n496XeH+GOmqa4w11NjmkbqijJSFD+Ymo+5LN3pyTXKaEE1xLE1nvEf0wTRyW7q8aMgeBVJfzE63Y611AL9ldhk5OdsWG4rOsqg2cghZGbmK6M6sCgCugOBkMxyGP2em9SBvopVxDiGG0Ju3c+nr86T+JPGsUJljHM+qKK5WNiCXxpCt9kDzAaiQMnr1xRXxBaxHRI5RijS5eORFMakBmBK7gZ69NielawS5ZVsYuxOT/wBaiJSTgCps7qGVyqTRMQAxAkQ6VJxk4PTORT2IJEPL5n9f76Vo51wRR5suHhQHkwMb4/5/8q6T3RPTYdqqTTEnJOfhXlWJOB/Cs6vdkle/txIMM0g3DZSR42yP0kION+ld+DcGdTqeaaRcYUSshIGcjdVBPpqYk4HzppaWIXdtz6dquiqyn4EpCbivCZpfKs0SQ4X6prdZQWBOdRZsFSCNgAQR17Uw4fa8qNU8pIG5RBGp9lGwqzRWZJmrLgDx3HM0WujU+8ayxOFOrTlQxRmw2CSB3PfFPrCySGNY4kVI0GlUUYCj0AqwKmgKvErxYYpJX+zGjSN7KCT/ACql4XsWit0En+K+ZpjufrpCXfGewJ0j4KBVXxOTM0Nov+a4klPcW8RVn/ebRH7OfStBQE0UUUAUUUUAVGKKBQBipoooAooqKAmsf434G7lLmIFmjAWWMDLSQq4kGj9NGBIHcO46kEa+g1KbTtA+TRJtFIN0+ltpYfZIfURj2LYI6ggg9Kp28nmjONudcnr33/60vuoZjLcXUUzRs7TTMFxhhz5I4sggqxCxrgkZHrXmaC6CMOYmY3Cf4aYDSjDY0lT9416EG2rZgy3aqSnr9SqDp9uZif5VZ4rKluG5rMWdUiijQBpHC7nC9gTgajgDvS6S3uRlWnZQJFjwnKj3C+qrq2HfVXqx4ciENgl2aPLtksdi27HJOx7mru2Rsc5dQV5pcCRg5IGWCIhwkSbZO5PxZm9gPp3hfwqsMdo0mppIYFQISNEczZaaVVx/iMWILb4Gwxk5xHhnh5uL+BGGY41N0+dwSGPLUj9dgw/4VfX64s736V3GsFtYVR4zd8qCV8SMVRmxGuuQkDYIuDls9K73V0keNbBdTBVyQMsegHqfhUn1NYFz5zwuOKOZdFxdwOEZrmWc+RpJtBGefpHN+rOnTH9k9ANNdY72flArfJPErzI7yoU1kMw3YnOVbbC6V8uBitHfrG0hkWNQ+Apk0rrKjOBqxnG52pU/hu1dXMkKjWdRZVVX1ag+oNjOdQz8cnPWtYxrcq2VGF9G4PLSRGlABVgWigCgglXKqCxBBOptOobHG8vxe5CO0tm+RJowHDgxl9GrCBncYy5AQbHG5zTGbhQZ1YTXKhQ4IEzHXr05JLgkHy4BUrgE+tUjwGdEAiu5AVl1/WqrAoXLsjH7bbHSPMBgCrbg8Xotrl3iksXLLGUUtbAZjcMSEk6J6bspyfenJuAFXrnA2P2gMdD8a4KzLnU5cnH3VVQQMHSoyQCd9y1TFblutWS8SLLFueYwA2+OcYq7xK9SzhMgVpXyqoiYMkjuQFRfc/LAJPSuMcAQbe9LOC2sl3L9JlVo4o8i2RxhhkEPO6/ddgSoU7ouc4LEVnPcshjxHxdFCmt4brGpU/2d1OpiFUDXjUSxAwMnetAprOcNAvZkuRvbQ6hbdCJZD5WuB+iBqVD3DO3QrTDj3FuQgCLzJ5CUgizgySY7n7qDqzdh8hWRIxjmVshWBKnSwBBw2AcHHQ4I/GvYrIzcDtLW2Ml2iTSAEyyaTrmnkbJVRnJ1O+lU9CB2pj4P4ObaE6lCPK5laNCTHFn7MSDphQBkjGptR70A/qrxG9SGN5ZDhEGSdyfYAbkk4AA3JIru7gAkkADck9AKztmPp0iTtn6LGdVup/zpBkC4YfmD7gPXOv8ANwBa8PWcmXuZxpnn05Q4+piXPLhyOpGSWPdmbsBh1UCpNAAqagVNAFFRRQBU0UUAVFTRQBRRUE0AV5NUOKcbht8CV8O2dMagvI/6saAs3yFKHM02qecPb28Kl44Cw5kjKCeZNoJwox5YwT6t2AA+c8M80QXIJZYE98yyEn5gZ+dWeZ5VO3numY/ssxG3sorj4dtisUQb7QMKH18sAP8ANia8zeUr6LNIf4Fv5GvTgtkc8jy0+d+pLTSe/wB0V2mmCRljsFEjkn81F0g1SiOy/qrn5kuf4CqfEFa5mhtITuXjic7Y5mdWMdwihpG/UUeuLTl0qyErZ9C/JDEzQTzuoHNlCp3YJGoXTn81WLjA+9rP3q3ztgVU4VYJbQxwxjCRqEUd8DufUk7k+przxSyW4ikhkzokRkbSxVtJGDgjpXlt27OkzfiGWOa4CuskbQoskF0kcztqYqzcvQpUphNLajvnGMbmmLuZn5kV3zopYlKCVNLZBYlkiTRkMCuNXpnvmm1zwy5jDqlxG9uUVQk6ElMAhgOXpDKwI8pxjHxpFY+H2cRloktWiOzW7Jh2ZSj4DISFxjrk79avBEM4xcfdLdZp7eYnIBVY+WF1MFUNzm1bavMwGOvanttxSGUvpkH1ZCuWDRhWIzpzIF3wQcejD1qLzhc8amS3nKyBGASb6yNm+5nBBTcEEr1BrjfbaZI7WKSZmXmE8tWxjdtZXzHOkex+GDa2yoya4XAZSHB6FSCD8xtVaWRm9v7zSnhPAgA8MkBji5QVdNzNIuhiwZFPlKMMA7dmGD1p3w7hSQB9Jch2DAO7PoAVV0qWJIHl1Yz1Y1a0gdIbTbJq2noB+FdYbUt8B6/9K83/ABCK1jZz0GBncksSAqgdWYkgBR1JFUciyR6lsCyMC5jZgQrDSSpI2bBBBI646Uri8FW5Lm4WO5Lkkl4IEOT13iVc9TucnGPnzn48FJ5yTx4OMmF3TH52qIMoX3xir9heLLGkkbao3UMrbgFT0IB3qrVgcxRKihUAVVAVVAAAUbAADoMVnobEi9eRUmVywzNIEljaDSmYoiHzCNW+MDLKSc7Uw5x6DJP94q1bQN1c/L/nUONEi624IzT8+6kErIzciNV0xQg5AYKSS0uk4LnpuFCgnLuis5NdSXrMlu/KtlJWS5X7cp+8kB6ADoZd98hRnzCoPF8/0+Vrdd7SNsXLjpNIP92U91B/xD06JvlgNMoxXCxskhjWONQiIAqqOgAqxQBRUioNAFAoooCaKipoAooooCKCaDWT4pbRSXwjvNbRSIv0dGci3eRdRkRkGA0mNLAPnIHlHlagGNz4ogDGOItcyg4MVuOYQfR2Hkj/AG2WuUkV5c7Eizi76GWS4YemrBjj9CRrPoR1p3bW6RqFjVUUdFUBVA+AG1daAXcJ4LDbA8pAGb7chJeRz6vIxLOfc1cuWAViwyoUkjGcgDcY711qGoD4vwIYWHA2cxTRr10RSCVlQnoSsQVf2a4XDFhv97U/zkIRf9INW+DfVRB22y5mVevLjleeNY/2DttttVWJgVX2DfNUVV/1PXpYvpTOeXJS45dlMiPGtzpjyM404Utj0UBvckDvWp/JNwRRLLM2TyAIEz/8SRVkmfPc4ZFz66/WsZAeZcs/3IvqUx6Rkl239XB+SivsHgm3WOxhcIUMq/SHVm1nXL5zlsDPUAegAHasdRLb1+C8OTQMa8ySaRk1QueKac6R09aVXN2z9cn5/wAqwjjbLuQ3P1m7HCA/jVe4v0XZRk+vYH+tVUVmAXc4q1Hw8LuxGferUlyRbKgVpN2NWo4gKtRQ6unSrUVqF6nP8qq5k0UooWboNvWrqQqgy25/voKJLoDZSKr4JOetV3ZJM1wW2Gw/nWa4PH9ImeaZkZ4naOO3V1b6PjK63A/zmBzn7qtherEuuL8ME8TRM7oGxkxtpbAIOMkHY4wR3BIqpHwVDpVgLjCupaZEeQqzZVTJgHSoyuCNxjPSiAuuphesYY97VTpnmGcSkdbeIjqMjEjjYDKjJJ03C7XEwt4SVSEq1w65AUAZS3UjHmOzMB9lMZxqFMuJ2gjt3/xVAUKPo6AyICQPq1wdxn023NLvD1rPFAVtmiaMBgiy280EnMJyWlJOWO5JbQCx775qHIFTjdpJE0dvaXVybmXdQWhZYol+1NLqjLFRsACcsxA9SNouw3/Hp86V8F4WLdWaR+ZM51zzEBdTb9Bnyoo2Vc7AdzklW1yeIHC5Wx6FxkNd+oX0g/S6v2wu7VJPQlbiJIRitiDpLrkNdkfaCH7sHbUN33x5d20sMSooVQFVQFAAAAA2AAHQVyidVACjAAAAAwABsAPhXTnj1oDpRXkSD1r0DQBRRRQE0UVFATRUUUBNFFFARVXiXD4542jlXUjY2yQQQQVZSN1YEAhhgggEVbooBADdWwxg3kQ6EFVuVHxBwkuPXKtt0Y1e4dxuGclUccwfaiYFJV/WjfDD3ximFU+IcLinAEsavj7JI8yn1Vhup+INAXKGpE3D7mD/AGeUTIP8m4LE49FuBlh+2r+9ev8AtEqf7TDNB+kUMkfvzItQA/WxQHzLj1g9rrS41gKxWJzHJy5FAdozrQMoJeViVYjBXYYxSC64jHDpVZYpnKkhYn1+YHIBOAFGdOc+hr7sjW95HkGK4iJ6gq65HtsDSTiX5P7KbrGUOMeU5H4MDXTjz0ulmcoXufEra65UMkL552l4mChn0mRdPN1RqwI87MMdSMbGvq/hbx7HLGfpES24TQiDmAlxgDIjYK6ge1Wf+7WELpSV0XJOAkeM/ICqd1+TIn7E4/aj/qGqzeOf1SIqS4RfuON28hwsiL6DOP4nau3DhG7ammixns6H+RpEPyZS7/Xxj2Rj/WqMvgC5j3WSInsQ7KfwK1f/ABtUpEdrvR9HiZVHk83x2NeTGSck189tOGcRiPlZiPgyMP5irqTcSxjlyN8cD+hxVHiXdJFuryNo02Nhv7VVlZmO/wDE7Vmkh4gwxodc7f2a0Ph3gskXmmcu2NgSTp+Z6fKquKirsJ2X4LTG5/v5VZDdgK7LD612RAKwcrL0V1t87n8KsKgHTapxU1WySCKr314kKNJK6oijLMxwAPeqfHuPQ2iBpWOWOlEUankb81FHX4noO+KwL3011OJrgBUQ/UwbMsXozdml/S6L0XuTeGNy4IbSHXEZ3viBIrR2gwwiYESXBG6mVeqR7Z5Z3bbVgeUtPpx9f4UnFznvn+969EntXQsaRTqG6Xx9R+FdFv8A4UjUH+zXtSR3o4IWPlvV+Ndlu09cVndR9c1btuHSv8AfXaqOCXLJtjcXij74/GukN4T0BYfCudrwVV+0Sx/AUxjhCjCgAfAVk3HuLI8o7HquB711oxU1QkKKKKAKKKKAKiiigJooooCKMUUUBTv+FQzIUljV1JDYI+8Oh27/ABpQ/hVUybeW4hJx9m4lZR7Ryl0H7tFFAc3N/DnTJDcjsJl5L/8AqQgqf/THvUSeMkgKrextbMxwpyJkY/omPzfvKKmir0qK2aNGDAEdCMj2NcHs896KKomWJS3A3O9d0xjaiipB6AqcUUVAAVNFFAQazvjDxQtkqqBrnl1CGM5CkrjLM2NlGRnuewooq0IpySZD4Pn9tzJnMszmSUjDOcDA66EXoiDbYfAkk71obW0LAHZQenx/Coorvn2dkYrfcvx2ijc7nt2/GvbAYzRRWS3LC2af0/Gu3DrVppAvQd29B16Z3ooq030xtBcmws+GxxfZXf8AOO5q3RRXC23yak1NFFARRRRQBmiiigP/2Q=="/>
          <p:cNvSpPr>
            <a:spLocks noChangeAspect="1" noChangeArrowheads="1"/>
          </p:cNvSpPr>
          <p:nvPr/>
        </p:nvSpPr>
        <p:spPr bwMode="auto">
          <a:xfrm>
            <a:off x="69850" y="-44609"/>
            <a:ext cx="335280" cy="33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0572" tIns="50285" rIns="100572" bIns="50285"/>
          <a:lstStyle/>
          <a:p>
            <a:pPr marL="0" marR="0" lvl="0" indent="0" algn="l" defTabSz="10057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69070" y="7033146"/>
            <a:ext cx="2722220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76436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>
                <a:tab pos="771505" algn="l"/>
                <a:tab pos="2141877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Copyright © 2023</a:t>
            </a:r>
          </a:p>
          <a:p>
            <a:pPr marL="0" marR="0" lvl="0" indent="0" algn="l" defTabSz="76436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>
                <a:tab pos="771505" algn="l"/>
                <a:tab pos="2141877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Do not reproduce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pic>
        <p:nvPicPr>
          <p:cNvPr id="71687" name="AAATriangleBlue.pdf" descr="AAATriangleBlu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889" y="29533"/>
            <a:ext cx="4487582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1688" name="www.airacad.com"/>
          <p:cNvSpPr>
            <a:spLocks noChangeArrowheads="1"/>
          </p:cNvSpPr>
          <p:nvPr/>
        </p:nvSpPr>
        <p:spPr bwMode="auto">
          <a:xfrm>
            <a:off x="6270785" y="7065575"/>
            <a:ext cx="3719542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50291" rIns="50291"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8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utura"/>
                <a:ea typeface="Futura"/>
                <a:cs typeface="Futura"/>
                <a:sym typeface="Futura"/>
              </a:rPr>
              <a:t>www.airacad.com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-226028" y="2008697"/>
            <a:ext cx="8376692" cy="571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28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Design of Experiments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28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Interactive Exercise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28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kumimoji="0" lang="en-US" altLang="en-US" sz="3200" b="1" i="0" u="none" strike="noStrike" kern="0" cap="none" spc="0" normalizeH="0" baseline="3000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Annual FAA V&amp;V Summit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 </a:t>
            </a:r>
            <a:r>
              <a:rPr lang="en-US" altLang="en-US" sz="2800" b="1" kern="0" baseline="0" dirty="0">
                <a:solidFill>
                  <a:srgbClr val="003A6F"/>
                </a:solidFill>
              </a:rPr>
              <a:t>28, 2023</a:t>
            </a: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1" i="0" u="none" strike="noStrike" kern="0" cap="none" spc="0" normalizeH="0" baseline="0" noProof="0" dirty="0">
              <a:ln>
                <a:noFill/>
              </a:ln>
              <a:solidFill>
                <a:srgbClr val="7889F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64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64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54F12D-89F7-49BE-8AD8-B206E02F01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62" y="562930"/>
            <a:ext cx="3008914" cy="625747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BF103187-399A-4C63-AD99-E5C1C9B48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78" y="7065953"/>
            <a:ext cx="1964882" cy="42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934" tIns="38467" rIns="76934" bIns="38467"/>
          <a:lstStyle/>
          <a:p>
            <a:pPr marL="0" marR="0" lvl="0" indent="0" algn="l" defTabSz="76436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60"/>
              </a:spcAft>
              <a:buClrTx/>
              <a:buSzPct val="150000"/>
              <a:buFontTx/>
              <a:buNone/>
              <a:tabLst>
                <a:tab pos="771505" algn="l"/>
                <a:tab pos="2141877" algn="l"/>
              </a:tabLst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23-FAAVV-PG8A </a:t>
            </a:r>
            <a:endParaRPr kumimoji="0" lang="en-US" altLang="en-US" sz="1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8118" y="184150"/>
            <a:ext cx="9052560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Cause-and-Effect Diagram Worksheet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47459" name="Slide Number Placeholder 11"/>
          <p:cNvSpPr>
            <a:spLocks noGrp="1"/>
          </p:cNvSpPr>
          <p:nvPr>
            <p:ph type="sldNum" sz="quarter" idx="10"/>
          </p:nvPr>
        </p:nvSpPr>
        <p:spPr bwMode="auto">
          <a:xfrm>
            <a:off x="9672287" y="7342631"/>
            <a:ext cx="548323" cy="4418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577C6C-0714-4AC5-B9A4-5E48311B91B0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32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7460" name="Straight Connector 4"/>
          <p:cNvCxnSpPr>
            <a:cxnSpLocks noChangeShapeType="1"/>
            <a:endCxn id="6" idx="1"/>
          </p:cNvCxnSpPr>
          <p:nvPr/>
        </p:nvCxnSpPr>
        <p:spPr bwMode="auto">
          <a:xfrm flipV="1">
            <a:off x="1770697" y="3900826"/>
            <a:ext cx="6330158" cy="41254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8100855" y="3685382"/>
            <a:ext cx="1491298" cy="430887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marL="0" marR="0" lvl="0" indent="0" algn="ctr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Distance</a:t>
            </a:r>
          </a:p>
        </p:txBody>
      </p:sp>
      <p:cxnSp>
        <p:nvCxnSpPr>
          <p:cNvPr id="147462" name="Straight Connector 6"/>
          <p:cNvCxnSpPr>
            <a:cxnSpLocks noChangeShapeType="1"/>
          </p:cNvCxnSpPr>
          <p:nvPr/>
        </p:nvCxnSpPr>
        <p:spPr bwMode="auto">
          <a:xfrm>
            <a:off x="5961698" y="1930401"/>
            <a:ext cx="1844040" cy="2016919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63" name="Straight Connector 7"/>
          <p:cNvCxnSpPr>
            <a:cxnSpLocks noChangeShapeType="1"/>
          </p:cNvCxnSpPr>
          <p:nvPr/>
        </p:nvCxnSpPr>
        <p:spPr bwMode="auto">
          <a:xfrm>
            <a:off x="3782378" y="1930401"/>
            <a:ext cx="1844040" cy="2016919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64" name="Straight Connector 8"/>
          <p:cNvCxnSpPr>
            <a:cxnSpLocks noChangeShapeType="1"/>
          </p:cNvCxnSpPr>
          <p:nvPr/>
        </p:nvCxnSpPr>
        <p:spPr bwMode="auto">
          <a:xfrm>
            <a:off x="1686878" y="1930401"/>
            <a:ext cx="1844040" cy="2016919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65" name="Straight Connector 9"/>
          <p:cNvCxnSpPr>
            <a:cxnSpLocks noChangeShapeType="1"/>
          </p:cNvCxnSpPr>
          <p:nvPr/>
        </p:nvCxnSpPr>
        <p:spPr bwMode="auto">
          <a:xfrm flipH="1">
            <a:off x="6464618" y="3942080"/>
            <a:ext cx="1341120" cy="2179320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7466" name="TextBox 10"/>
          <p:cNvSpPr txBox="1">
            <a:spLocks noChangeArrowheads="1"/>
          </p:cNvSpPr>
          <p:nvPr/>
        </p:nvSpPr>
        <p:spPr bwMode="auto">
          <a:xfrm>
            <a:off x="1100137" y="1511300"/>
            <a:ext cx="150876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Machine</a:t>
            </a:r>
          </a:p>
        </p:txBody>
      </p:sp>
      <p:sp>
        <p:nvSpPr>
          <p:cNvPr id="147467" name="TextBox 11"/>
          <p:cNvSpPr txBox="1">
            <a:spLocks noChangeArrowheads="1"/>
          </p:cNvSpPr>
          <p:nvPr/>
        </p:nvSpPr>
        <p:spPr bwMode="auto">
          <a:xfrm>
            <a:off x="3279458" y="1511300"/>
            <a:ext cx="150876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147468" name="TextBox 12"/>
          <p:cNvSpPr txBox="1">
            <a:spLocks noChangeArrowheads="1"/>
          </p:cNvSpPr>
          <p:nvPr/>
        </p:nvSpPr>
        <p:spPr bwMode="auto">
          <a:xfrm>
            <a:off x="5458778" y="1511300"/>
            <a:ext cx="150876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</p:txBody>
      </p:sp>
      <p:cxnSp>
        <p:nvCxnSpPr>
          <p:cNvPr id="147469" name="Straight Connector 13"/>
          <p:cNvCxnSpPr>
            <a:cxnSpLocks noChangeShapeType="1"/>
          </p:cNvCxnSpPr>
          <p:nvPr/>
        </p:nvCxnSpPr>
        <p:spPr bwMode="auto">
          <a:xfrm flipH="1">
            <a:off x="4285298" y="3942080"/>
            <a:ext cx="1341120" cy="2179320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0" name="Straight Connector 14"/>
          <p:cNvCxnSpPr>
            <a:cxnSpLocks noChangeShapeType="1"/>
          </p:cNvCxnSpPr>
          <p:nvPr/>
        </p:nvCxnSpPr>
        <p:spPr bwMode="auto">
          <a:xfrm flipH="1">
            <a:off x="2189798" y="3942080"/>
            <a:ext cx="1341120" cy="2179320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7471" name="TextBox 15"/>
          <p:cNvSpPr txBox="1">
            <a:spLocks noChangeArrowheads="1"/>
          </p:cNvSpPr>
          <p:nvPr/>
        </p:nvSpPr>
        <p:spPr bwMode="auto">
          <a:xfrm>
            <a:off x="1686878" y="6000909"/>
            <a:ext cx="150876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Manpower</a:t>
            </a:r>
          </a:p>
        </p:txBody>
      </p:sp>
      <p:sp>
        <p:nvSpPr>
          <p:cNvPr id="147472" name="TextBox 16"/>
          <p:cNvSpPr txBox="1">
            <a:spLocks noChangeArrowheads="1"/>
          </p:cNvSpPr>
          <p:nvPr/>
        </p:nvSpPr>
        <p:spPr bwMode="auto">
          <a:xfrm>
            <a:off x="3583305" y="5910104"/>
            <a:ext cx="2346960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Mother Nature</a:t>
            </a:r>
            <a:r>
              <a:rPr kumimoji="0" lang="en-US" altLang="en-US" sz="264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2640" b="1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7473" name="TextBox 17"/>
          <p:cNvSpPr txBox="1">
            <a:spLocks noChangeArrowheads="1"/>
          </p:cNvSpPr>
          <p:nvPr/>
        </p:nvSpPr>
        <p:spPr bwMode="auto">
          <a:xfrm>
            <a:off x="5930265" y="6020118"/>
            <a:ext cx="1707833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Measurement</a:t>
            </a:r>
          </a:p>
        </p:txBody>
      </p:sp>
      <p:cxnSp>
        <p:nvCxnSpPr>
          <p:cNvPr id="147474" name="Straight Connector 18"/>
          <p:cNvCxnSpPr>
            <a:cxnSpLocks noChangeShapeType="1"/>
          </p:cNvCxnSpPr>
          <p:nvPr/>
        </p:nvCxnSpPr>
        <p:spPr bwMode="auto">
          <a:xfrm>
            <a:off x="4704398" y="2265680"/>
            <a:ext cx="1561148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5" name="Straight Connector 19"/>
          <p:cNvCxnSpPr>
            <a:cxnSpLocks noChangeShapeType="1"/>
          </p:cNvCxnSpPr>
          <p:nvPr/>
        </p:nvCxnSpPr>
        <p:spPr bwMode="auto">
          <a:xfrm>
            <a:off x="5135722" y="2866390"/>
            <a:ext cx="1669415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6" name="Straight Connector 20"/>
          <p:cNvCxnSpPr>
            <a:cxnSpLocks noChangeShapeType="1"/>
          </p:cNvCxnSpPr>
          <p:nvPr/>
        </p:nvCxnSpPr>
        <p:spPr bwMode="auto">
          <a:xfrm>
            <a:off x="2608898" y="234950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7" name="Straight Connector 21"/>
          <p:cNvCxnSpPr>
            <a:cxnSpLocks noChangeShapeType="1"/>
          </p:cNvCxnSpPr>
          <p:nvPr/>
        </p:nvCxnSpPr>
        <p:spPr bwMode="auto">
          <a:xfrm>
            <a:off x="5626418" y="5031740"/>
            <a:ext cx="152622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8" name="Straight Connector 22"/>
          <p:cNvCxnSpPr>
            <a:cxnSpLocks noChangeShapeType="1"/>
          </p:cNvCxnSpPr>
          <p:nvPr/>
        </p:nvCxnSpPr>
        <p:spPr bwMode="auto">
          <a:xfrm>
            <a:off x="3092610" y="285242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79" name="Straight Connector 23"/>
          <p:cNvCxnSpPr>
            <a:cxnSpLocks noChangeShapeType="1"/>
          </p:cNvCxnSpPr>
          <p:nvPr/>
        </p:nvCxnSpPr>
        <p:spPr bwMode="auto">
          <a:xfrm>
            <a:off x="932497" y="3444399"/>
            <a:ext cx="213741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0" name="Straight Connector 24"/>
          <p:cNvCxnSpPr>
            <a:cxnSpLocks noChangeShapeType="1"/>
          </p:cNvCxnSpPr>
          <p:nvPr/>
        </p:nvCxnSpPr>
        <p:spPr bwMode="auto">
          <a:xfrm>
            <a:off x="932498" y="2866390"/>
            <a:ext cx="161004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1" name="Straight Connector 25"/>
          <p:cNvCxnSpPr>
            <a:cxnSpLocks noChangeShapeType="1"/>
          </p:cNvCxnSpPr>
          <p:nvPr/>
        </p:nvCxnSpPr>
        <p:spPr bwMode="auto">
          <a:xfrm>
            <a:off x="932497" y="2349500"/>
            <a:ext cx="1147287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2" name="Straight Connector 26"/>
          <p:cNvCxnSpPr>
            <a:cxnSpLocks noChangeShapeType="1"/>
          </p:cNvCxnSpPr>
          <p:nvPr/>
        </p:nvCxnSpPr>
        <p:spPr bwMode="auto">
          <a:xfrm>
            <a:off x="3609500" y="343916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3" name="Straight Connector 27"/>
          <p:cNvCxnSpPr>
            <a:cxnSpLocks noChangeShapeType="1"/>
          </p:cNvCxnSpPr>
          <p:nvPr/>
        </p:nvCxnSpPr>
        <p:spPr bwMode="auto">
          <a:xfrm>
            <a:off x="5774850" y="3430429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4" name="Straight Connector 28"/>
          <p:cNvCxnSpPr>
            <a:cxnSpLocks noChangeShapeType="1"/>
          </p:cNvCxnSpPr>
          <p:nvPr/>
        </p:nvCxnSpPr>
        <p:spPr bwMode="auto">
          <a:xfrm>
            <a:off x="932497" y="5618480"/>
            <a:ext cx="1552417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5" name="Straight Connector 29"/>
          <p:cNvCxnSpPr>
            <a:cxnSpLocks noChangeShapeType="1"/>
          </p:cNvCxnSpPr>
          <p:nvPr/>
        </p:nvCxnSpPr>
        <p:spPr bwMode="auto">
          <a:xfrm>
            <a:off x="932498" y="5031740"/>
            <a:ext cx="1924368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6" name="Straight Connector 30"/>
          <p:cNvCxnSpPr>
            <a:cxnSpLocks noChangeShapeType="1"/>
          </p:cNvCxnSpPr>
          <p:nvPr/>
        </p:nvCxnSpPr>
        <p:spPr bwMode="auto">
          <a:xfrm>
            <a:off x="932498" y="4445000"/>
            <a:ext cx="226663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7" name="Straight Connector 31"/>
          <p:cNvCxnSpPr>
            <a:cxnSpLocks noChangeShapeType="1"/>
          </p:cNvCxnSpPr>
          <p:nvPr/>
        </p:nvCxnSpPr>
        <p:spPr bwMode="auto">
          <a:xfrm>
            <a:off x="3763170" y="444500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8" name="Straight Connector 32"/>
          <p:cNvCxnSpPr>
            <a:cxnSpLocks noChangeShapeType="1"/>
          </p:cNvCxnSpPr>
          <p:nvPr/>
        </p:nvCxnSpPr>
        <p:spPr bwMode="auto">
          <a:xfrm>
            <a:off x="3415665" y="503174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89" name="Straight Connector 33"/>
          <p:cNvCxnSpPr>
            <a:cxnSpLocks noChangeShapeType="1"/>
          </p:cNvCxnSpPr>
          <p:nvPr/>
        </p:nvCxnSpPr>
        <p:spPr bwMode="auto">
          <a:xfrm>
            <a:off x="3027998" y="5618480"/>
            <a:ext cx="154019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90" name="Straight Connector 34"/>
          <p:cNvCxnSpPr>
            <a:cxnSpLocks noChangeShapeType="1"/>
          </p:cNvCxnSpPr>
          <p:nvPr/>
        </p:nvCxnSpPr>
        <p:spPr bwMode="auto">
          <a:xfrm>
            <a:off x="5956460" y="4471194"/>
            <a:ext cx="152622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491" name="Straight Connector 35"/>
          <p:cNvCxnSpPr>
            <a:cxnSpLocks noChangeShapeType="1"/>
          </p:cNvCxnSpPr>
          <p:nvPr/>
        </p:nvCxnSpPr>
        <p:spPr bwMode="auto">
          <a:xfrm>
            <a:off x="5245736" y="5632450"/>
            <a:ext cx="1527969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163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118802" y="6240145"/>
            <a:ext cx="4087972" cy="52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3883" tIns="51942" rIns="103883" bIns="51942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75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Statapult</a:t>
            </a:r>
            <a:r>
              <a:rPr kumimoji="0" lang="en-US" altLang="en-US" sz="2750" b="1" i="0" u="none" strike="noStrike" kern="0" cap="none" spc="0" normalizeH="0" baseline="3000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®  </a:t>
            </a:r>
            <a:r>
              <a:rPr kumimoji="0" lang="en-US" altLang="en-US" sz="275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Catapult</a:t>
            </a:r>
            <a:endParaRPr kumimoji="0" lang="en-US" altLang="en-US" sz="2310" b="1" i="0" u="none" strike="noStrike" kern="0" cap="none" spc="0" normalizeH="0" baseline="0" noProof="0">
              <a:ln>
                <a:noFill/>
              </a:ln>
              <a:solidFill>
                <a:srgbClr val="081D5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1075" name="Object 3"/>
          <p:cNvGraphicFramePr>
            <a:graphicFrameLocks noChangeAspect="1"/>
          </p:cNvGraphicFramePr>
          <p:nvPr/>
        </p:nvGraphicFramePr>
        <p:xfrm>
          <a:off x="2849880" y="1371601"/>
          <a:ext cx="4571683" cy="460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3" imgW="2857680" imgH="2876400" progId="WPDraw30.Drawing">
                  <p:embed/>
                </p:oleObj>
              </mc:Choice>
              <mc:Fallback>
                <p:oleObj name="Drawing" r:id="rId3" imgW="2857680" imgH="2876400" progId="WPDraw30.Drawing">
                  <p:embed/>
                  <p:pic>
                    <p:nvPicPr>
                      <p:cNvPr id="131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880" y="1371601"/>
                        <a:ext cx="4571683" cy="4601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70097" y="178912"/>
            <a:ext cx="8968740" cy="705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Catapulting Data into Knowledge Gain</a:t>
            </a:r>
            <a:endParaRPr kumimoji="0" lang="en-GB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1077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139E66-3EE3-4E55-ADA8-48A1596ED68E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21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04667" y="198120"/>
            <a:ext cx="8968740" cy="705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Baselining a Process</a:t>
            </a:r>
            <a:endParaRPr kumimoji="0" lang="en-GB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133123" name="Object 2"/>
          <p:cNvGraphicFramePr>
            <a:graphicFrameLocks noChangeAspect="1"/>
          </p:cNvGraphicFramePr>
          <p:nvPr/>
        </p:nvGraphicFramePr>
        <p:xfrm>
          <a:off x="1927860" y="1287780"/>
          <a:ext cx="3520440" cy="1945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House" r:id="rId3" imgW="1359296" imgH="1023870" progId="Photohse.Document">
                  <p:embed/>
                </p:oleObj>
              </mc:Choice>
              <mc:Fallback>
                <p:oleObj name="Photo House" r:id="rId3" imgW="1359296" imgH="1023870" progId="Photohse.Document">
                  <p:embed/>
                  <p:pic>
                    <p:nvPicPr>
                      <p:cNvPr id="1331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860" y="1287780"/>
                        <a:ext cx="3520440" cy="1945323"/>
                      </a:xfrm>
                      <a:prstGeom prst="rect">
                        <a:avLst/>
                      </a:prstGeom>
                      <a:solidFill>
                        <a:srgbClr val="000000">
                          <a:alpha val="50195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1927860" y="3886201"/>
            <a:ext cx="7713187" cy="232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19564" marR="0" lvl="0" indent="-319564" algn="l" defTabSz="100584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64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Statapult</a:t>
            </a:r>
            <a:r>
              <a:rPr kumimoji="0" lang="en-US" altLang="en-US" sz="26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Delivery Process</a:t>
            </a:r>
          </a:p>
          <a:p>
            <a:pPr marL="319564" marR="0" lvl="0" indent="-319564" algn="l" defTabSz="100584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6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Ball = Service Provided</a:t>
            </a:r>
          </a:p>
          <a:p>
            <a:pPr marL="319564" marR="0" lvl="0" indent="-319564" algn="l" defTabSz="100584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6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Setup = Job prep</a:t>
            </a:r>
          </a:p>
          <a:p>
            <a:pPr marL="319564" marR="0" lvl="0" indent="-319564" algn="l" defTabSz="100584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6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Measurement = Outcome of the service</a:t>
            </a:r>
          </a:p>
        </p:txBody>
      </p:sp>
      <p:sp>
        <p:nvSpPr>
          <p:cNvPr id="133125" name="TextBox 1"/>
          <p:cNvSpPr txBox="1">
            <a:spLocks noChangeArrowheads="1"/>
          </p:cNvSpPr>
          <p:nvPr/>
        </p:nvSpPr>
        <p:spPr bwMode="auto">
          <a:xfrm>
            <a:off x="5481480" y="2208055"/>
            <a:ext cx="6455886" cy="40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8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Using the statapult as a metaphor</a:t>
            </a:r>
          </a:p>
        </p:txBody>
      </p:sp>
      <p:sp>
        <p:nvSpPr>
          <p:cNvPr id="133126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065F1D-3600-4CE0-A36D-3C0631DAA2F6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5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/>
          <p:cNvSpPr txBox="1">
            <a:spLocks noChangeArrowheads="1"/>
          </p:cNvSpPr>
          <p:nvPr/>
        </p:nvSpPr>
        <p:spPr bwMode="auto">
          <a:xfrm>
            <a:off x="1173480" y="134529"/>
            <a:ext cx="804672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Statapult</a:t>
            </a:r>
            <a:r>
              <a:rPr kumimoji="0" lang="en-GB" altLang="en-US" sz="2400" b="1" i="0" u="none" strike="noStrike" kern="0" cap="none" spc="0" normalizeH="0" baseline="3000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®</a:t>
            </a: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Exercise #1:  Baselining the Process</a:t>
            </a:r>
          </a:p>
        </p:txBody>
      </p:sp>
      <p:graphicFrame>
        <p:nvGraphicFramePr>
          <p:cNvPr id="1351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999190"/>
              </p:ext>
            </p:extLst>
          </p:nvPr>
        </p:nvGraphicFramePr>
        <p:xfrm>
          <a:off x="6759734" y="1881965"/>
          <a:ext cx="3298666" cy="1823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House" r:id="rId3" imgW="1359296" imgH="1023870" progId="Photohse.Document">
                  <p:embed/>
                </p:oleObj>
              </mc:Choice>
              <mc:Fallback>
                <p:oleObj name="Photo House" r:id="rId3" imgW="1359296" imgH="1023870" progId="Photohse.Document">
                  <p:embed/>
                  <p:pic>
                    <p:nvPicPr>
                      <p:cNvPr id="1351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734" y="1881965"/>
                        <a:ext cx="3298666" cy="1823085"/>
                      </a:xfrm>
                      <a:prstGeom prst="rect">
                        <a:avLst/>
                      </a:prstGeom>
                      <a:solidFill>
                        <a:srgbClr val="000000">
                          <a:alpha val="50195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0727" y="1862619"/>
            <a:ext cx="8315643" cy="284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3" tIns="51942" rIns="103883" bIns="51942"/>
          <a:lstStyle>
            <a:lvl1pPr defTabSz="720725">
              <a:buClr>
                <a:schemeClr val="bg1"/>
              </a:buClr>
              <a:buFont typeface="Wingdings" panose="05000000000000000000" pitchFamily="2" charset="2"/>
              <a:buChar char="§"/>
              <a:tabLst>
                <a:tab pos="40481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20725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tabLst>
                <a:tab pos="40481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20725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20725">
              <a:spcBef>
                <a:spcPct val="20000"/>
              </a:spcBef>
              <a:buClr>
                <a:schemeClr val="bg1"/>
              </a:buClr>
              <a:buChar char="–"/>
              <a:tabLst>
                <a:tab pos="404813" algn="l"/>
              </a:tabLst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20725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20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20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20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20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04813" algn="l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792798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45294" algn="l"/>
              </a:tabLst>
              <a:defRPr/>
            </a:pPr>
            <a:r>
              <a:rPr kumimoji="0" lang="en-US" altLang="en-US" sz="198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Insure all pins are at position #3</a:t>
            </a:r>
          </a:p>
          <a:p>
            <a:pPr marL="457200" marR="0" lvl="0" indent="-457200" algn="l" defTabSz="792798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45294" algn="l"/>
              </a:tabLst>
              <a:defRPr/>
            </a:pPr>
            <a:r>
              <a:rPr kumimoji="0" lang="en-US" altLang="en-US" sz="198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Pull the arm to back to 175° and launch the rubber ball</a:t>
            </a:r>
          </a:p>
          <a:p>
            <a:pPr marL="457200" marR="0" lvl="0" indent="-457200" algn="l" defTabSz="792798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45294" algn="l"/>
              </a:tabLst>
              <a:defRPr/>
            </a:pPr>
            <a:r>
              <a:rPr kumimoji="0" lang="en-US" altLang="en-US" sz="198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Have someone measure your distance (to nearest inch)</a:t>
            </a:r>
          </a:p>
          <a:p>
            <a:pPr marL="457200" marR="0" lvl="0" indent="-457200" algn="l" defTabSz="792798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45294" algn="l"/>
              </a:tabLst>
              <a:defRPr/>
            </a:pPr>
            <a:r>
              <a:rPr kumimoji="0" lang="en-US" altLang="en-US" sz="198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standard is no more than 15 seconds between shots</a:t>
            </a:r>
          </a:p>
          <a:p>
            <a:pPr marL="457200" marR="0" lvl="0" indent="-457200" algn="l" defTabSz="792798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45294" algn="l"/>
              </a:tabLst>
              <a:defRPr/>
            </a:pPr>
            <a:r>
              <a:rPr kumimoji="0" lang="en-US" altLang="en-US" sz="198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Record distances;  Calculate Range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778213" y="4998051"/>
            <a:ext cx="59197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#1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369319" y="4998060"/>
            <a:ext cx="79978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#2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226727" y="4998060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#3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944436" y="4998060"/>
            <a:ext cx="803275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#4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719771" y="4998060"/>
            <a:ext cx="70199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#5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793398" y="7118027"/>
            <a:ext cx="5205572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Range = Longest - Shortest = </a:t>
            </a: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5731101" y="7463393"/>
            <a:ext cx="118221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5182" name="Group 16"/>
          <p:cNvGrpSpPr>
            <a:grpSpLocks/>
          </p:cNvGrpSpPr>
          <p:nvPr/>
        </p:nvGrpSpPr>
        <p:grpSpPr bwMode="auto">
          <a:xfrm>
            <a:off x="1716221" y="5543681"/>
            <a:ext cx="3716020" cy="717709"/>
            <a:chOff x="619" y="3936"/>
            <a:chExt cx="1559" cy="576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619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619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619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>
              <a:off x="943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>
              <a:off x="943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943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>
              <a:off x="1267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1268" y="4225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>
              <a:off x="1268" y="4512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Line 26"/>
            <p:cNvSpPr>
              <a:spLocks noChangeShapeType="1"/>
            </p:cNvSpPr>
            <p:nvPr/>
          </p:nvSpPr>
          <p:spPr bwMode="auto">
            <a:xfrm>
              <a:off x="1595" y="3936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Line 27"/>
            <p:cNvSpPr>
              <a:spLocks noChangeShapeType="1"/>
            </p:cNvSpPr>
            <p:nvPr/>
          </p:nvSpPr>
          <p:spPr bwMode="auto">
            <a:xfrm>
              <a:off x="1596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1596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>
              <a:off x="1910" y="3936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1907" y="4225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1907" y="4512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83820" y="1263333"/>
            <a:ext cx="10142220" cy="443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3" tIns="51942" rIns="103883" bIns="51942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Each team member will shoot the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Statapult</a:t>
            </a:r>
            <a:r>
              <a:rPr kumimoji="0" lang="en-US" altLang="en-US" sz="2200" b="0" i="0" u="none" strike="noStrike" kern="0" cap="none" spc="0" normalizeH="0" baseline="3000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 times using the following steps:</a:t>
            </a:r>
          </a:p>
        </p:txBody>
      </p:sp>
      <p:sp>
        <p:nvSpPr>
          <p:cNvPr id="55" name="Text Box 49"/>
          <p:cNvSpPr txBox="1">
            <a:spLocks noChangeArrowheads="1"/>
          </p:cNvSpPr>
          <p:nvPr/>
        </p:nvSpPr>
        <p:spPr bwMode="auto">
          <a:xfrm>
            <a:off x="477792" y="5340382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#1</a:t>
            </a: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485115" y="5714417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#2</a:t>
            </a: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485115" y="6064738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#3</a:t>
            </a:r>
          </a:p>
        </p:txBody>
      </p:sp>
      <p:sp>
        <p:nvSpPr>
          <p:cNvPr id="135187" name="TextBox 2"/>
          <p:cNvSpPr txBox="1">
            <a:spLocks noChangeArrowheads="1"/>
          </p:cNvSpPr>
          <p:nvPr/>
        </p:nvSpPr>
        <p:spPr bwMode="auto">
          <a:xfrm>
            <a:off x="4826945" y="4599805"/>
            <a:ext cx="5130483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Team Member</a:t>
            </a:r>
            <a:r>
              <a:rPr kumimoji="0" lang="en-US" altLang="en-US" sz="264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35188" name="Slide Number Placeholder 1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19E180-D083-44F7-A7AE-1A1A5C56D711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474151" y="5012030"/>
            <a:ext cx="70199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#6</a:t>
            </a: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>
            <a:off x="5537016" y="5541934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>
            <a:off x="5530031" y="590166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Line 31"/>
          <p:cNvSpPr>
            <a:spLocks noChangeShapeType="1"/>
          </p:cNvSpPr>
          <p:nvPr/>
        </p:nvSpPr>
        <p:spPr bwMode="auto">
          <a:xfrm>
            <a:off x="5530031" y="625964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Line 29"/>
          <p:cNvSpPr>
            <a:spLocks noChangeShapeType="1"/>
          </p:cNvSpPr>
          <p:nvPr/>
        </p:nvSpPr>
        <p:spPr bwMode="auto">
          <a:xfrm>
            <a:off x="6392679" y="553844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>
            <a:off x="6385694" y="589816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Line 31"/>
          <p:cNvSpPr>
            <a:spLocks noChangeShapeType="1"/>
          </p:cNvSpPr>
          <p:nvPr/>
        </p:nvSpPr>
        <p:spPr bwMode="auto">
          <a:xfrm>
            <a:off x="6385694" y="6256150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Line 29"/>
          <p:cNvSpPr>
            <a:spLocks noChangeShapeType="1"/>
          </p:cNvSpPr>
          <p:nvPr/>
        </p:nvSpPr>
        <p:spPr bwMode="auto">
          <a:xfrm>
            <a:off x="7237864" y="553494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7230879" y="589467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7230879" y="625265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6310604" y="4998060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#7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098164" y="4998060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#8</a:t>
            </a:r>
          </a:p>
        </p:txBody>
      </p:sp>
      <p:sp>
        <p:nvSpPr>
          <p:cNvPr id="58" name="Line 30">
            <a:extLst>
              <a:ext uri="{FF2B5EF4-FFF2-40B4-BE49-F238E27FC236}">
                <a16:creationId xmlns:a16="http://schemas.microsoft.com/office/drawing/2014/main" id="{CB77C06F-D7E1-4787-BA8C-2BCEA0A16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6221" y="659306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Line 31">
            <a:extLst>
              <a:ext uri="{FF2B5EF4-FFF2-40B4-BE49-F238E27FC236}">
                <a16:creationId xmlns:a16="http://schemas.microsoft.com/office/drawing/2014/main" id="{1C41F305-E1E7-4AE6-A8E2-02EE7739B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6221" y="695104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Line 30">
            <a:extLst>
              <a:ext uri="{FF2B5EF4-FFF2-40B4-BE49-F238E27FC236}">
                <a16:creationId xmlns:a16="http://schemas.microsoft.com/office/drawing/2014/main" id="{91690CE5-7D43-4AE4-881D-E01C8E5E3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9974" y="659306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Line 31">
            <a:extLst>
              <a:ext uri="{FF2B5EF4-FFF2-40B4-BE49-F238E27FC236}">
                <a16:creationId xmlns:a16="http://schemas.microsoft.com/office/drawing/2014/main" id="{6BA4C429-BA12-4E7B-8BDA-C6C6D7DBD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9974" y="695104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Line 30">
            <a:extLst>
              <a:ext uri="{FF2B5EF4-FFF2-40B4-BE49-F238E27FC236}">
                <a16:creationId xmlns:a16="http://schemas.microsoft.com/office/drawing/2014/main" id="{AC152D50-E5C8-42E6-AB76-FE4B8E2DD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309" y="659362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Line 31">
            <a:extLst>
              <a:ext uri="{FF2B5EF4-FFF2-40B4-BE49-F238E27FC236}">
                <a16:creationId xmlns:a16="http://schemas.microsoft.com/office/drawing/2014/main" id="{36F35A53-982C-430D-9F44-B955EDB16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309" y="695160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Line 30">
            <a:extLst>
              <a:ext uri="{FF2B5EF4-FFF2-40B4-BE49-F238E27FC236}">
                <a16:creationId xmlns:a16="http://schemas.microsoft.com/office/drawing/2014/main" id="{FCC84D3C-C554-45C6-8E8A-2C13E210B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0644" y="659306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Line 31">
            <a:extLst>
              <a:ext uri="{FF2B5EF4-FFF2-40B4-BE49-F238E27FC236}">
                <a16:creationId xmlns:a16="http://schemas.microsoft.com/office/drawing/2014/main" id="{38856586-0F43-4F8D-9745-2DF96C802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0644" y="695104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Line 30">
            <a:extLst>
              <a:ext uri="{FF2B5EF4-FFF2-40B4-BE49-F238E27FC236}">
                <a16:creationId xmlns:a16="http://schemas.microsoft.com/office/drawing/2014/main" id="{7F4DCE3A-D115-41AE-8388-5964D5C373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5024" y="659362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Line 31">
            <a:extLst>
              <a:ext uri="{FF2B5EF4-FFF2-40B4-BE49-F238E27FC236}">
                <a16:creationId xmlns:a16="http://schemas.microsoft.com/office/drawing/2014/main" id="{CC4412E0-0EF4-4FFB-98DA-2862126D7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5024" y="695160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Line 30">
            <a:extLst>
              <a:ext uri="{FF2B5EF4-FFF2-40B4-BE49-F238E27FC236}">
                <a16:creationId xmlns:a16="http://schemas.microsoft.com/office/drawing/2014/main" id="{869D15AB-3AB0-41AD-ADA7-937E808FE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9404" y="659306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Line 31">
            <a:extLst>
              <a:ext uri="{FF2B5EF4-FFF2-40B4-BE49-F238E27FC236}">
                <a16:creationId xmlns:a16="http://schemas.microsoft.com/office/drawing/2014/main" id="{DF9528BE-1E19-4702-84F4-3A1D2F6A5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9404" y="695104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Line 30">
            <a:extLst>
              <a:ext uri="{FF2B5EF4-FFF2-40B4-BE49-F238E27FC236}">
                <a16:creationId xmlns:a16="http://schemas.microsoft.com/office/drawing/2014/main" id="{03A8F100-FACD-4F8A-9B72-B4B885E33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2679" y="659306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Line 31">
            <a:extLst>
              <a:ext uri="{FF2B5EF4-FFF2-40B4-BE49-F238E27FC236}">
                <a16:creationId xmlns:a16="http://schemas.microsoft.com/office/drawing/2014/main" id="{C20D9FDB-7E7B-40E9-9455-2032636E5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3494" y="695104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Line 30">
            <a:extLst>
              <a:ext uri="{FF2B5EF4-FFF2-40B4-BE49-F238E27FC236}">
                <a16:creationId xmlns:a16="http://schemas.microsoft.com/office/drawing/2014/main" id="{E0A6AAFC-D432-4D20-9E49-A391622F2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2794" y="658281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Line 31">
            <a:extLst>
              <a:ext uri="{FF2B5EF4-FFF2-40B4-BE49-F238E27FC236}">
                <a16:creationId xmlns:a16="http://schemas.microsoft.com/office/drawing/2014/main" id="{570407DB-DB69-4823-9839-342C4AB83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2794" y="695160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Text Box 51">
            <a:extLst>
              <a:ext uri="{FF2B5EF4-FFF2-40B4-BE49-F238E27FC236}">
                <a16:creationId xmlns:a16="http://schemas.microsoft.com/office/drawing/2014/main" id="{D5B59682-6258-47F3-B044-AE4737897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62" y="6418354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#4</a:t>
            </a:r>
          </a:p>
        </p:txBody>
      </p:sp>
      <p:sp>
        <p:nvSpPr>
          <p:cNvPr id="75" name="Text Box 51">
            <a:extLst>
              <a:ext uri="{FF2B5EF4-FFF2-40B4-BE49-F238E27FC236}">
                <a16:creationId xmlns:a16="http://schemas.microsoft.com/office/drawing/2014/main" id="{AB278B59-EBAC-4183-9F0D-6DFE34869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19" y="6801121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#5</a:t>
            </a:r>
          </a:p>
        </p:txBody>
      </p:sp>
      <p:sp>
        <p:nvSpPr>
          <p:cNvPr id="76" name="Text Box 6">
            <a:extLst>
              <a:ext uri="{FF2B5EF4-FFF2-40B4-BE49-F238E27FC236}">
                <a16:creationId xmlns:a16="http://schemas.microsoft.com/office/drawing/2014/main" id="{346C5A39-058C-4337-88C5-069F39DE3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833" y="4994707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#9</a:t>
            </a:r>
          </a:p>
        </p:txBody>
      </p:sp>
      <p:sp>
        <p:nvSpPr>
          <p:cNvPr id="77" name="Line 29">
            <a:extLst>
              <a:ext uri="{FF2B5EF4-FFF2-40B4-BE49-F238E27FC236}">
                <a16:creationId xmlns:a16="http://schemas.microsoft.com/office/drawing/2014/main" id="{1ED137D6-5875-486B-A744-D22461E23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9241" y="5541655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Line 30">
            <a:extLst>
              <a:ext uri="{FF2B5EF4-FFF2-40B4-BE49-F238E27FC236}">
                <a16:creationId xmlns:a16="http://schemas.microsoft.com/office/drawing/2014/main" id="{64443EA8-18EE-423F-85C9-029014285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2256" y="590138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Line 31">
            <a:extLst>
              <a:ext uri="{FF2B5EF4-FFF2-40B4-BE49-F238E27FC236}">
                <a16:creationId xmlns:a16="http://schemas.microsoft.com/office/drawing/2014/main" id="{6227E11E-D764-49C4-994B-1A4B78519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2256" y="625936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Line 30">
            <a:extLst>
              <a:ext uri="{FF2B5EF4-FFF2-40B4-BE49-F238E27FC236}">
                <a16:creationId xmlns:a16="http://schemas.microsoft.com/office/drawing/2014/main" id="{69F010D1-89D6-4B5D-9EA7-41AF19532D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34171" y="658951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Line 31">
            <a:extLst>
              <a:ext uri="{FF2B5EF4-FFF2-40B4-BE49-F238E27FC236}">
                <a16:creationId xmlns:a16="http://schemas.microsoft.com/office/drawing/2014/main" id="{AB3BD0EC-DFA3-4FF3-9F9E-F57917075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34171" y="6958314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9176F470-2D31-3031-11CB-AA0C16C87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7852" y="5003271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#10</a:t>
            </a:r>
          </a:p>
        </p:txBody>
      </p:sp>
      <p:sp>
        <p:nvSpPr>
          <p:cNvPr id="3" name="Line 29">
            <a:extLst>
              <a:ext uri="{FF2B5EF4-FFF2-40B4-BE49-F238E27FC236}">
                <a16:creationId xmlns:a16="http://schemas.microsoft.com/office/drawing/2014/main" id="{DC7C6F7E-C4A3-2E63-38DF-9E13CB53F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87260" y="555021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Line 30">
            <a:extLst>
              <a:ext uri="{FF2B5EF4-FFF2-40B4-BE49-F238E27FC236}">
                <a16:creationId xmlns:a16="http://schemas.microsoft.com/office/drawing/2014/main" id="{CCE10938-1548-484C-5E17-9E38DB2CA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80275" y="5909946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Line 31">
            <a:extLst>
              <a:ext uri="{FF2B5EF4-FFF2-40B4-BE49-F238E27FC236}">
                <a16:creationId xmlns:a16="http://schemas.microsoft.com/office/drawing/2014/main" id="{2DF50B0D-C3F1-6999-D013-1B15C330F02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80275" y="626792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C0D129C6-1EDE-288F-1AC0-E0DE4870B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2190" y="659808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Line 31">
            <a:extLst>
              <a:ext uri="{FF2B5EF4-FFF2-40B4-BE49-F238E27FC236}">
                <a16:creationId xmlns:a16="http://schemas.microsoft.com/office/drawing/2014/main" id="{235B8A9A-FA7C-5542-ED8D-7F51B41E6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2190" y="696687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2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black">
          <a:xfrm>
            <a:off x="1103630" y="6159818"/>
            <a:ext cx="7879080" cy="97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605" tIns="52303" rIns="104605" bIns="52303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= Constants              Standard Operating Procedures (SOPs)</a:t>
            </a:r>
          </a:p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Noise</a:t>
            </a:r>
          </a:p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 = Experimental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black">
          <a:xfrm flipH="1">
            <a:off x="2759075" y="6355398"/>
            <a:ext cx="60769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283" tIns="50642" rIns="101283" bIns="50642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7220" name="Group 5"/>
          <p:cNvGrpSpPr>
            <a:grpSpLocks/>
          </p:cNvGrpSpPr>
          <p:nvPr/>
        </p:nvGrpSpPr>
        <p:grpSpPr bwMode="auto">
          <a:xfrm>
            <a:off x="8610759" y="4518343"/>
            <a:ext cx="747395" cy="1414463"/>
            <a:chOff x="3588" y="3382"/>
            <a:chExt cx="460" cy="969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705" y="3420"/>
              <a:ext cx="270" cy="221"/>
            </a:xfrm>
            <a:custGeom>
              <a:avLst/>
              <a:gdLst>
                <a:gd name="T0" fmla="*/ 1 w 540"/>
                <a:gd name="T1" fmla="*/ 0 h 664"/>
                <a:gd name="T2" fmla="*/ 1 w 540"/>
                <a:gd name="T3" fmla="*/ 0 h 664"/>
                <a:gd name="T4" fmla="*/ 1 w 540"/>
                <a:gd name="T5" fmla="*/ 0 h 664"/>
                <a:gd name="T6" fmla="*/ 1 w 540"/>
                <a:gd name="T7" fmla="*/ 0 h 664"/>
                <a:gd name="T8" fmla="*/ 1 w 540"/>
                <a:gd name="T9" fmla="*/ 0 h 664"/>
                <a:gd name="T10" fmla="*/ 1 w 540"/>
                <a:gd name="T11" fmla="*/ 0 h 664"/>
                <a:gd name="T12" fmla="*/ 1 w 540"/>
                <a:gd name="T13" fmla="*/ 0 h 664"/>
                <a:gd name="T14" fmla="*/ 1 w 540"/>
                <a:gd name="T15" fmla="*/ 0 h 664"/>
                <a:gd name="T16" fmla="*/ 1 w 540"/>
                <a:gd name="T17" fmla="*/ 0 h 664"/>
                <a:gd name="T18" fmla="*/ 1 w 540"/>
                <a:gd name="T19" fmla="*/ 0 h 664"/>
                <a:gd name="T20" fmla="*/ 1 w 540"/>
                <a:gd name="T21" fmla="*/ 0 h 664"/>
                <a:gd name="T22" fmla="*/ 1 w 540"/>
                <a:gd name="T23" fmla="*/ 0 h 664"/>
                <a:gd name="T24" fmla="*/ 1 w 540"/>
                <a:gd name="T25" fmla="*/ 0 h 664"/>
                <a:gd name="T26" fmla="*/ 1 w 540"/>
                <a:gd name="T27" fmla="*/ 0 h 664"/>
                <a:gd name="T28" fmla="*/ 1 w 540"/>
                <a:gd name="T29" fmla="*/ 0 h 664"/>
                <a:gd name="T30" fmla="*/ 1 w 540"/>
                <a:gd name="T31" fmla="*/ 0 h 664"/>
                <a:gd name="T32" fmla="*/ 1 w 540"/>
                <a:gd name="T33" fmla="*/ 0 h 664"/>
                <a:gd name="T34" fmla="*/ 1 w 540"/>
                <a:gd name="T35" fmla="*/ 0 h 664"/>
                <a:gd name="T36" fmla="*/ 1 w 540"/>
                <a:gd name="T37" fmla="*/ 0 h 664"/>
                <a:gd name="T38" fmla="*/ 1 w 540"/>
                <a:gd name="T39" fmla="*/ 0 h 664"/>
                <a:gd name="T40" fmla="*/ 0 w 540"/>
                <a:gd name="T41" fmla="*/ 0 h 664"/>
                <a:gd name="T42" fmla="*/ 1 w 540"/>
                <a:gd name="T43" fmla="*/ 0 h 664"/>
                <a:gd name="T44" fmla="*/ 1 w 540"/>
                <a:gd name="T45" fmla="*/ 0 h 664"/>
                <a:gd name="T46" fmla="*/ 1 w 540"/>
                <a:gd name="T47" fmla="*/ 0 h 66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40" h="664">
                  <a:moveTo>
                    <a:pt x="164" y="280"/>
                  </a:moveTo>
                  <a:lnTo>
                    <a:pt x="212" y="192"/>
                  </a:lnTo>
                  <a:lnTo>
                    <a:pt x="264" y="126"/>
                  </a:lnTo>
                  <a:lnTo>
                    <a:pt x="317" y="45"/>
                  </a:lnTo>
                  <a:lnTo>
                    <a:pt x="382" y="8"/>
                  </a:lnTo>
                  <a:lnTo>
                    <a:pt x="434" y="0"/>
                  </a:lnTo>
                  <a:lnTo>
                    <a:pt x="487" y="22"/>
                  </a:lnTo>
                  <a:lnTo>
                    <a:pt x="516" y="74"/>
                  </a:lnTo>
                  <a:lnTo>
                    <a:pt x="540" y="170"/>
                  </a:lnTo>
                  <a:lnTo>
                    <a:pt x="533" y="273"/>
                  </a:lnTo>
                  <a:lnTo>
                    <a:pt x="510" y="362"/>
                  </a:lnTo>
                  <a:lnTo>
                    <a:pt x="452" y="465"/>
                  </a:lnTo>
                  <a:lnTo>
                    <a:pt x="388" y="539"/>
                  </a:lnTo>
                  <a:lnTo>
                    <a:pt x="317" y="605"/>
                  </a:lnTo>
                  <a:lnTo>
                    <a:pt x="241" y="649"/>
                  </a:lnTo>
                  <a:lnTo>
                    <a:pt x="176" y="664"/>
                  </a:lnTo>
                  <a:lnTo>
                    <a:pt x="147" y="643"/>
                  </a:lnTo>
                  <a:lnTo>
                    <a:pt x="123" y="554"/>
                  </a:lnTo>
                  <a:lnTo>
                    <a:pt x="129" y="436"/>
                  </a:lnTo>
                  <a:lnTo>
                    <a:pt x="17" y="443"/>
                  </a:lnTo>
                  <a:lnTo>
                    <a:pt x="0" y="421"/>
                  </a:lnTo>
                  <a:lnTo>
                    <a:pt x="17" y="377"/>
                  </a:lnTo>
                  <a:lnTo>
                    <a:pt x="135" y="369"/>
                  </a:lnTo>
                  <a:lnTo>
                    <a:pt x="164" y="280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691" y="3654"/>
              <a:ext cx="187" cy="325"/>
            </a:xfrm>
            <a:custGeom>
              <a:avLst/>
              <a:gdLst>
                <a:gd name="T0" fmla="*/ 1 w 374"/>
                <a:gd name="T1" fmla="*/ 0 h 976"/>
                <a:gd name="T2" fmla="*/ 1 w 374"/>
                <a:gd name="T3" fmla="*/ 0 h 976"/>
                <a:gd name="T4" fmla="*/ 1 w 374"/>
                <a:gd name="T5" fmla="*/ 0 h 976"/>
                <a:gd name="T6" fmla="*/ 1 w 374"/>
                <a:gd name="T7" fmla="*/ 0 h 976"/>
                <a:gd name="T8" fmla="*/ 1 w 374"/>
                <a:gd name="T9" fmla="*/ 0 h 976"/>
                <a:gd name="T10" fmla="*/ 1 w 374"/>
                <a:gd name="T11" fmla="*/ 0 h 976"/>
                <a:gd name="T12" fmla="*/ 1 w 374"/>
                <a:gd name="T13" fmla="*/ 0 h 976"/>
                <a:gd name="T14" fmla="*/ 1 w 374"/>
                <a:gd name="T15" fmla="*/ 0 h 976"/>
                <a:gd name="T16" fmla="*/ 1 w 374"/>
                <a:gd name="T17" fmla="*/ 0 h 976"/>
                <a:gd name="T18" fmla="*/ 1 w 374"/>
                <a:gd name="T19" fmla="*/ 0 h 976"/>
                <a:gd name="T20" fmla="*/ 1 w 374"/>
                <a:gd name="T21" fmla="*/ 0 h 976"/>
                <a:gd name="T22" fmla="*/ 1 w 374"/>
                <a:gd name="T23" fmla="*/ 0 h 976"/>
                <a:gd name="T24" fmla="*/ 1 w 374"/>
                <a:gd name="T25" fmla="*/ 0 h 976"/>
                <a:gd name="T26" fmla="*/ 1 w 374"/>
                <a:gd name="T27" fmla="*/ 0 h 976"/>
                <a:gd name="T28" fmla="*/ 1 w 374"/>
                <a:gd name="T29" fmla="*/ 0 h 976"/>
                <a:gd name="T30" fmla="*/ 1 w 374"/>
                <a:gd name="T31" fmla="*/ 0 h 976"/>
                <a:gd name="T32" fmla="*/ 1 w 374"/>
                <a:gd name="T33" fmla="*/ 0 h 976"/>
                <a:gd name="T34" fmla="*/ 1 w 374"/>
                <a:gd name="T35" fmla="*/ 0 h 976"/>
                <a:gd name="T36" fmla="*/ 1 w 374"/>
                <a:gd name="T37" fmla="*/ 0 h 976"/>
                <a:gd name="T38" fmla="*/ 1 w 374"/>
                <a:gd name="T39" fmla="*/ 0 h 976"/>
                <a:gd name="T40" fmla="*/ 1 w 374"/>
                <a:gd name="T41" fmla="*/ 0 h 976"/>
                <a:gd name="T42" fmla="*/ 1 w 374"/>
                <a:gd name="T43" fmla="*/ 0 h 976"/>
                <a:gd name="T44" fmla="*/ 0 w 374"/>
                <a:gd name="T45" fmla="*/ 0 h 976"/>
                <a:gd name="T46" fmla="*/ 1 w 374"/>
                <a:gd name="T47" fmla="*/ 0 h 976"/>
                <a:gd name="T48" fmla="*/ 1 w 374"/>
                <a:gd name="T49" fmla="*/ 0 h 976"/>
                <a:gd name="T50" fmla="*/ 1 w 374"/>
                <a:gd name="T51" fmla="*/ 0 h 976"/>
                <a:gd name="T52" fmla="*/ 1 w 374"/>
                <a:gd name="T53" fmla="*/ 0 h 9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74" h="976">
                  <a:moveTo>
                    <a:pt x="106" y="82"/>
                  </a:moveTo>
                  <a:lnTo>
                    <a:pt x="158" y="23"/>
                  </a:lnTo>
                  <a:lnTo>
                    <a:pt x="240" y="0"/>
                  </a:lnTo>
                  <a:lnTo>
                    <a:pt x="310" y="15"/>
                  </a:lnTo>
                  <a:lnTo>
                    <a:pt x="362" y="75"/>
                  </a:lnTo>
                  <a:lnTo>
                    <a:pt x="374" y="119"/>
                  </a:lnTo>
                  <a:lnTo>
                    <a:pt x="374" y="177"/>
                  </a:lnTo>
                  <a:lnTo>
                    <a:pt x="351" y="229"/>
                  </a:lnTo>
                  <a:lnTo>
                    <a:pt x="310" y="318"/>
                  </a:lnTo>
                  <a:lnTo>
                    <a:pt x="293" y="422"/>
                  </a:lnTo>
                  <a:lnTo>
                    <a:pt x="287" y="509"/>
                  </a:lnTo>
                  <a:lnTo>
                    <a:pt x="304" y="606"/>
                  </a:lnTo>
                  <a:lnTo>
                    <a:pt x="351" y="694"/>
                  </a:lnTo>
                  <a:lnTo>
                    <a:pt x="368" y="783"/>
                  </a:lnTo>
                  <a:lnTo>
                    <a:pt x="362" y="864"/>
                  </a:lnTo>
                  <a:lnTo>
                    <a:pt x="328" y="931"/>
                  </a:lnTo>
                  <a:lnTo>
                    <a:pt x="281" y="968"/>
                  </a:lnTo>
                  <a:lnTo>
                    <a:pt x="223" y="976"/>
                  </a:lnTo>
                  <a:lnTo>
                    <a:pt x="152" y="976"/>
                  </a:lnTo>
                  <a:lnTo>
                    <a:pt x="100" y="938"/>
                  </a:lnTo>
                  <a:lnTo>
                    <a:pt x="46" y="827"/>
                  </a:lnTo>
                  <a:lnTo>
                    <a:pt x="12" y="731"/>
                  </a:lnTo>
                  <a:lnTo>
                    <a:pt x="0" y="584"/>
                  </a:lnTo>
                  <a:lnTo>
                    <a:pt x="12" y="451"/>
                  </a:lnTo>
                  <a:lnTo>
                    <a:pt x="35" y="310"/>
                  </a:lnTo>
                  <a:lnTo>
                    <a:pt x="71" y="170"/>
                  </a:lnTo>
                  <a:lnTo>
                    <a:pt x="106" y="82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839" y="3664"/>
              <a:ext cx="209" cy="293"/>
            </a:xfrm>
            <a:custGeom>
              <a:avLst/>
              <a:gdLst>
                <a:gd name="T0" fmla="*/ 0 w 415"/>
                <a:gd name="T1" fmla="*/ 0 h 878"/>
                <a:gd name="T2" fmla="*/ 1 w 415"/>
                <a:gd name="T3" fmla="*/ 0 h 878"/>
                <a:gd name="T4" fmla="*/ 1 w 415"/>
                <a:gd name="T5" fmla="*/ 0 h 878"/>
                <a:gd name="T6" fmla="*/ 1 w 415"/>
                <a:gd name="T7" fmla="*/ 0 h 878"/>
                <a:gd name="T8" fmla="*/ 1 w 415"/>
                <a:gd name="T9" fmla="*/ 0 h 878"/>
                <a:gd name="T10" fmla="*/ 1 w 415"/>
                <a:gd name="T11" fmla="*/ 0 h 878"/>
                <a:gd name="T12" fmla="*/ 1 w 415"/>
                <a:gd name="T13" fmla="*/ 0 h 878"/>
                <a:gd name="T14" fmla="*/ 1 w 415"/>
                <a:gd name="T15" fmla="*/ 0 h 878"/>
                <a:gd name="T16" fmla="*/ 1 w 415"/>
                <a:gd name="T17" fmla="*/ 0 h 878"/>
                <a:gd name="T18" fmla="*/ 1 w 415"/>
                <a:gd name="T19" fmla="*/ 0 h 878"/>
                <a:gd name="T20" fmla="*/ 1 w 415"/>
                <a:gd name="T21" fmla="*/ 0 h 878"/>
                <a:gd name="T22" fmla="*/ 1 w 415"/>
                <a:gd name="T23" fmla="*/ 0 h 878"/>
                <a:gd name="T24" fmla="*/ 1 w 415"/>
                <a:gd name="T25" fmla="*/ 0 h 878"/>
                <a:gd name="T26" fmla="*/ 1 w 415"/>
                <a:gd name="T27" fmla="*/ 0 h 878"/>
                <a:gd name="T28" fmla="*/ 1 w 415"/>
                <a:gd name="T29" fmla="*/ 0 h 878"/>
                <a:gd name="T30" fmla="*/ 1 w 415"/>
                <a:gd name="T31" fmla="*/ 0 h 878"/>
                <a:gd name="T32" fmla="*/ 1 w 415"/>
                <a:gd name="T33" fmla="*/ 0 h 878"/>
                <a:gd name="T34" fmla="*/ 1 w 415"/>
                <a:gd name="T35" fmla="*/ 0 h 878"/>
                <a:gd name="T36" fmla="*/ 1 w 415"/>
                <a:gd name="T37" fmla="*/ 0 h 878"/>
                <a:gd name="T38" fmla="*/ 1 w 415"/>
                <a:gd name="T39" fmla="*/ 0 h 878"/>
                <a:gd name="T40" fmla="*/ 1 w 415"/>
                <a:gd name="T41" fmla="*/ 0 h 878"/>
                <a:gd name="T42" fmla="*/ 1 w 415"/>
                <a:gd name="T43" fmla="*/ 0 h 878"/>
                <a:gd name="T44" fmla="*/ 1 w 415"/>
                <a:gd name="T45" fmla="*/ 0 h 878"/>
                <a:gd name="T46" fmla="*/ 1 w 415"/>
                <a:gd name="T47" fmla="*/ 0 h 878"/>
                <a:gd name="T48" fmla="*/ 1 w 415"/>
                <a:gd name="T49" fmla="*/ 0 h 878"/>
                <a:gd name="T50" fmla="*/ 1 w 415"/>
                <a:gd name="T51" fmla="*/ 0 h 878"/>
                <a:gd name="T52" fmla="*/ 1 w 415"/>
                <a:gd name="T53" fmla="*/ 0 h 878"/>
                <a:gd name="T54" fmla="*/ 1 w 415"/>
                <a:gd name="T55" fmla="*/ 0 h 878"/>
                <a:gd name="T56" fmla="*/ 1 w 415"/>
                <a:gd name="T57" fmla="*/ 0 h 878"/>
                <a:gd name="T58" fmla="*/ 1 w 415"/>
                <a:gd name="T59" fmla="*/ 0 h 878"/>
                <a:gd name="T60" fmla="*/ 1 w 415"/>
                <a:gd name="T61" fmla="*/ 0 h 878"/>
                <a:gd name="T62" fmla="*/ 1 w 415"/>
                <a:gd name="T63" fmla="*/ 0 h 878"/>
                <a:gd name="T64" fmla="*/ 1 w 415"/>
                <a:gd name="T65" fmla="*/ 0 h 878"/>
                <a:gd name="T66" fmla="*/ 1 w 415"/>
                <a:gd name="T67" fmla="*/ 0 h 878"/>
                <a:gd name="T68" fmla="*/ 1 w 415"/>
                <a:gd name="T69" fmla="*/ 0 h 878"/>
                <a:gd name="T70" fmla="*/ 1 w 415"/>
                <a:gd name="T71" fmla="*/ 0 h 878"/>
                <a:gd name="T72" fmla="*/ 1 w 415"/>
                <a:gd name="T73" fmla="*/ 0 h 878"/>
                <a:gd name="T74" fmla="*/ 1 w 415"/>
                <a:gd name="T75" fmla="*/ 0 h 878"/>
                <a:gd name="T76" fmla="*/ 0 w 415"/>
                <a:gd name="T77" fmla="*/ 0 h 8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15" h="878">
                  <a:moveTo>
                    <a:pt x="0" y="43"/>
                  </a:moveTo>
                  <a:lnTo>
                    <a:pt x="5" y="6"/>
                  </a:lnTo>
                  <a:lnTo>
                    <a:pt x="69" y="0"/>
                  </a:lnTo>
                  <a:lnTo>
                    <a:pt x="105" y="36"/>
                  </a:lnTo>
                  <a:lnTo>
                    <a:pt x="158" y="131"/>
                  </a:lnTo>
                  <a:lnTo>
                    <a:pt x="227" y="257"/>
                  </a:lnTo>
                  <a:lnTo>
                    <a:pt x="292" y="346"/>
                  </a:lnTo>
                  <a:lnTo>
                    <a:pt x="409" y="508"/>
                  </a:lnTo>
                  <a:lnTo>
                    <a:pt x="415" y="544"/>
                  </a:lnTo>
                  <a:lnTo>
                    <a:pt x="391" y="567"/>
                  </a:lnTo>
                  <a:lnTo>
                    <a:pt x="333" y="596"/>
                  </a:lnTo>
                  <a:lnTo>
                    <a:pt x="251" y="619"/>
                  </a:lnTo>
                  <a:lnTo>
                    <a:pt x="152" y="627"/>
                  </a:lnTo>
                  <a:lnTo>
                    <a:pt x="117" y="633"/>
                  </a:lnTo>
                  <a:lnTo>
                    <a:pt x="105" y="664"/>
                  </a:lnTo>
                  <a:lnTo>
                    <a:pt x="128" y="714"/>
                  </a:lnTo>
                  <a:lnTo>
                    <a:pt x="210" y="803"/>
                  </a:lnTo>
                  <a:lnTo>
                    <a:pt x="269" y="826"/>
                  </a:lnTo>
                  <a:lnTo>
                    <a:pt x="281" y="855"/>
                  </a:lnTo>
                  <a:lnTo>
                    <a:pt x="256" y="878"/>
                  </a:lnTo>
                  <a:lnTo>
                    <a:pt x="204" y="878"/>
                  </a:lnTo>
                  <a:lnTo>
                    <a:pt x="134" y="826"/>
                  </a:lnTo>
                  <a:lnTo>
                    <a:pt x="75" y="752"/>
                  </a:lnTo>
                  <a:lnTo>
                    <a:pt x="40" y="685"/>
                  </a:lnTo>
                  <a:lnTo>
                    <a:pt x="40" y="633"/>
                  </a:lnTo>
                  <a:lnTo>
                    <a:pt x="63" y="596"/>
                  </a:lnTo>
                  <a:lnTo>
                    <a:pt x="99" y="582"/>
                  </a:lnTo>
                  <a:lnTo>
                    <a:pt x="152" y="575"/>
                  </a:lnTo>
                  <a:lnTo>
                    <a:pt x="210" y="575"/>
                  </a:lnTo>
                  <a:lnTo>
                    <a:pt x="281" y="560"/>
                  </a:lnTo>
                  <a:lnTo>
                    <a:pt x="316" y="544"/>
                  </a:lnTo>
                  <a:lnTo>
                    <a:pt x="333" y="523"/>
                  </a:lnTo>
                  <a:lnTo>
                    <a:pt x="327" y="501"/>
                  </a:lnTo>
                  <a:lnTo>
                    <a:pt x="275" y="442"/>
                  </a:lnTo>
                  <a:lnTo>
                    <a:pt x="192" y="338"/>
                  </a:lnTo>
                  <a:lnTo>
                    <a:pt x="117" y="250"/>
                  </a:lnTo>
                  <a:lnTo>
                    <a:pt x="34" y="154"/>
                  </a:lnTo>
                  <a:lnTo>
                    <a:pt x="5" y="8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705" y="3910"/>
              <a:ext cx="226" cy="441"/>
            </a:xfrm>
            <a:custGeom>
              <a:avLst/>
              <a:gdLst>
                <a:gd name="T0" fmla="*/ 1 w 451"/>
                <a:gd name="T1" fmla="*/ 0 h 1323"/>
                <a:gd name="T2" fmla="*/ 1 w 451"/>
                <a:gd name="T3" fmla="*/ 0 h 1323"/>
                <a:gd name="T4" fmla="*/ 1 w 451"/>
                <a:gd name="T5" fmla="*/ 0 h 1323"/>
                <a:gd name="T6" fmla="*/ 1 w 451"/>
                <a:gd name="T7" fmla="*/ 0 h 1323"/>
                <a:gd name="T8" fmla="*/ 1 w 451"/>
                <a:gd name="T9" fmla="*/ 0 h 1323"/>
                <a:gd name="T10" fmla="*/ 1 w 451"/>
                <a:gd name="T11" fmla="*/ 0 h 1323"/>
                <a:gd name="T12" fmla="*/ 1 w 451"/>
                <a:gd name="T13" fmla="*/ 0 h 1323"/>
                <a:gd name="T14" fmla="*/ 1 w 451"/>
                <a:gd name="T15" fmla="*/ 0 h 1323"/>
                <a:gd name="T16" fmla="*/ 1 w 451"/>
                <a:gd name="T17" fmla="*/ 0 h 1323"/>
                <a:gd name="T18" fmla="*/ 1 w 451"/>
                <a:gd name="T19" fmla="*/ 0 h 1323"/>
                <a:gd name="T20" fmla="*/ 1 w 451"/>
                <a:gd name="T21" fmla="*/ 0 h 1323"/>
                <a:gd name="T22" fmla="*/ 1 w 451"/>
                <a:gd name="T23" fmla="*/ 0 h 1323"/>
                <a:gd name="T24" fmla="*/ 1 w 451"/>
                <a:gd name="T25" fmla="*/ 0 h 1323"/>
                <a:gd name="T26" fmla="*/ 1 w 451"/>
                <a:gd name="T27" fmla="*/ 0 h 1323"/>
                <a:gd name="T28" fmla="*/ 1 w 451"/>
                <a:gd name="T29" fmla="*/ 0 h 1323"/>
                <a:gd name="T30" fmla="*/ 1 w 451"/>
                <a:gd name="T31" fmla="*/ 0 h 1323"/>
                <a:gd name="T32" fmla="*/ 1 w 451"/>
                <a:gd name="T33" fmla="*/ 0 h 1323"/>
                <a:gd name="T34" fmla="*/ 1 w 451"/>
                <a:gd name="T35" fmla="*/ 0 h 1323"/>
                <a:gd name="T36" fmla="*/ 1 w 451"/>
                <a:gd name="T37" fmla="*/ 0 h 1323"/>
                <a:gd name="T38" fmla="*/ 1 w 451"/>
                <a:gd name="T39" fmla="*/ 0 h 1323"/>
                <a:gd name="T40" fmla="*/ 0 w 451"/>
                <a:gd name="T41" fmla="*/ 0 h 1323"/>
                <a:gd name="T42" fmla="*/ 1 w 451"/>
                <a:gd name="T43" fmla="*/ 0 h 1323"/>
                <a:gd name="T44" fmla="*/ 1 w 451"/>
                <a:gd name="T45" fmla="*/ 0 h 1323"/>
                <a:gd name="T46" fmla="*/ 1 w 451"/>
                <a:gd name="T47" fmla="*/ 0 h 1323"/>
                <a:gd name="T48" fmla="*/ 1 w 451"/>
                <a:gd name="T49" fmla="*/ 0 h 1323"/>
                <a:gd name="T50" fmla="*/ 1 w 451"/>
                <a:gd name="T51" fmla="*/ 0 h 1323"/>
                <a:gd name="T52" fmla="*/ 1 w 451"/>
                <a:gd name="T53" fmla="*/ 0 h 1323"/>
                <a:gd name="T54" fmla="*/ 1 w 451"/>
                <a:gd name="T55" fmla="*/ 0 h 1323"/>
                <a:gd name="T56" fmla="*/ 1 w 451"/>
                <a:gd name="T57" fmla="*/ 0 h 1323"/>
                <a:gd name="T58" fmla="*/ 1 w 451"/>
                <a:gd name="T59" fmla="*/ 0 h 1323"/>
                <a:gd name="T60" fmla="*/ 1 w 451"/>
                <a:gd name="T61" fmla="*/ 0 h 1323"/>
                <a:gd name="T62" fmla="*/ 1 w 451"/>
                <a:gd name="T63" fmla="*/ 0 h 1323"/>
                <a:gd name="T64" fmla="*/ 1 w 451"/>
                <a:gd name="T65" fmla="*/ 0 h 1323"/>
                <a:gd name="T66" fmla="*/ 1 w 451"/>
                <a:gd name="T67" fmla="*/ 0 h 1323"/>
                <a:gd name="T68" fmla="*/ 1 w 451"/>
                <a:gd name="T69" fmla="*/ 0 h 1323"/>
                <a:gd name="T70" fmla="*/ 1 w 451"/>
                <a:gd name="T71" fmla="*/ 0 h 1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51" h="1323">
                  <a:moveTo>
                    <a:pt x="223" y="0"/>
                  </a:moveTo>
                  <a:lnTo>
                    <a:pt x="287" y="15"/>
                  </a:lnTo>
                  <a:lnTo>
                    <a:pt x="316" y="75"/>
                  </a:lnTo>
                  <a:lnTo>
                    <a:pt x="310" y="214"/>
                  </a:lnTo>
                  <a:lnTo>
                    <a:pt x="299" y="362"/>
                  </a:lnTo>
                  <a:lnTo>
                    <a:pt x="299" y="517"/>
                  </a:lnTo>
                  <a:lnTo>
                    <a:pt x="357" y="702"/>
                  </a:lnTo>
                  <a:lnTo>
                    <a:pt x="404" y="835"/>
                  </a:lnTo>
                  <a:lnTo>
                    <a:pt x="428" y="968"/>
                  </a:lnTo>
                  <a:lnTo>
                    <a:pt x="422" y="1086"/>
                  </a:lnTo>
                  <a:lnTo>
                    <a:pt x="422" y="1130"/>
                  </a:lnTo>
                  <a:lnTo>
                    <a:pt x="445" y="1174"/>
                  </a:lnTo>
                  <a:lnTo>
                    <a:pt x="451" y="1219"/>
                  </a:lnTo>
                  <a:lnTo>
                    <a:pt x="434" y="1240"/>
                  </a:lnTo>
                  <a:lnTo>
                    <a:pt x="387" y="1226"/>
                  </a:lnTo>
                  <a:lnTo>
                    <a:pt x="299" y="1211"/>
                  </a:lnTo>
                  <a:lnTo>
                    <a:pt x="194" y="1240"/>
                  </a:lnTo>
                  <a:lnTo>
                    <a:pt x="123" y="1292"/>
                  </a:lnTo>
                  <a:lnTo>
                    <a:pt x="88" y="1323"/>
                  </a:lnTo>
                  <a:lnTo>
                    <a:pt x="53" y="1323"/>
                  </a:lnTo>
                  <a:lnTo>
                    <a:pt x="0" y="1226"/>
                  </a:lnTo>
                  <a:lnTo>
                    <a:pt x="6" y="1211"/>
                  </a:lnTo>
                  <a:lnTo>
                    <a:pt x="112" y="1167"/>
                  </a:lnTo>
                  <a:lnTo>
                    <a:pt x="235" y="1145"/>
                  </a:lnTo>
                  <a:lnTo>
                    <a:pt x="322" y="1138"/>
                  </a:lnTo>
                  <a:lnTo>
                    <a:pt x="375" y="1138"/>
                  </a:lnTo>
                  <a:lnTo>
                    <a:pt x="387" y="1093"/>
                  </a:lnTo>
                  <a:lnTo>
                    <a:pt x="370" y="968"/>
                  </a:lnTo>
                  <a:lnTo>
                    <a:pt x="328" y="835"/>
                  </a:lnTo>
                  <a:lnTo>
                    <a:pt x="264" y="665"/>
                  </a:lnTo>
                  <a:lnTo>
                    <a:pt x="211" y="517"/>
                  </a:lnTo>
                  <a:lnTo>
                    <a:pt x="187" y="384"/>
                  </a:lnTo>
                  <a:lnTo>
                    <a:pt x="181" y="237"/>
                  </a:lnTo>
                  <a:lnTo>
                    <a:pt x="181" y="96"/>
                  </a:lnTo>
                  <a:lnTo>
                    <a:pt x="206" y="38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594" y="3922"/>
              <a:ext cx="187" cy="367"/>
            </a:xfrm>
            <a:custGeom>
              <a:avLst/>
              <a:gdLst>
                <a:gd name="T0" fmla="*/ 1 w 374"/>
                <a:gd name="T1" fmla="*/ 0 h 1100"/>
                <a:gd name="T2" fmla="*/ 1 w 374"/>
                <a:gd name="T3" fmla="*/ 0 h 1100"/>
                <a:gd name="T4" fmla="*/ 1 w 374"/>
                <a:gd name="T5" fmla="*/ 0 h 1100"/>
                <a:gd name="T6" fmla="*/ 1 w 374"/>
                <a:gd name="T7" fmla="*/ 0 h 1100"/>
                <a:gd name="T8" fmla="*/ 1 w 374"/>
                <a:gd name="T9" fmla="*/ 0 h 1100"/>
                <a:gd name="T10" fmla="*/ 1 w 374"/>
                <a:gd name="T11" fmla="*/ 0 h 1100"/>
                <a:gd name="T12" fmla="*/ 1 w 374"/>
                <a:gd name="T13" fmla="*/ 0 h 1100"/>
                <a:gd name="T14" fmla="*/ 1 w 374"/>
                <a:gd name="T15" fmla="*/ 0 h 1100"/>
                <a:gd name="T16" fmla="*/ 1 w 374"/>
                <a:gd name="T17" fmla="*/ 0 h 1100"/>
                <a:gd name="T18" fmla="*/ 1 w 374"/>
                <a:gd name="T19" fmla="*/ 0 h 1100"/>
                <a:gd name="T20" fmla="*/ 1 w 374"/>
                <a:gd name="T21" fmla="*/ 0 h 1100"/>
                <a:gd name="T22" fmla="*/ 1 w 374"/>
                <a:gd name="T23" fmla="*/ 0 h 1100"/>
                <a:gd name="T24" fmla="*/ 1 w 374"/>
                <a:gd name="T25" fmla="*/ 0 h 1100"/>
                <a:gd name="T26" fmla="*/ 1 w 374"/>
                <a:gd name="T27" fmla="*/ 0 h 1100"/>
                <a:gd name="T28" fmla="*/ 1 w 374"/>
                <a:gd name="T29" fmla="*/ 0 h 1100"/>
                <a:gd name="T30" fmla="*/ 1 w 374"/>
                <a:gd name="T31" fmla="*/ 0 h 1100"/>
                <a:gd name="T32" fmla="*/ 0 w 374"/>
                <a:gd name="T33" fmla="*/ 0 h 1100"/>
                <a:gd name="T34" fmla="*/ 1 w 374"/>
                <a:gd name="T35" fmla="*/ 0 h 1100"/>
                <a:gd name="T36" fmla="*/ 1 w 374"/>
                <a:gd name="T37" fmla="*/ 0 h 1100"/>
                <a:gd name="T38" fmla="*/ 1 w 374"/>
                <a:gd name="T39" fmla="*/ 0 h 1100"/>
                <a:gd name="T40" fmla="*/ 1 w 374"/>
                <a:gd name="T41" fmla="*/ 0 h 1100"/>
                <a:gd name="T42" fmla="*/ 1 w 374"/>
                <a:gd name="T43" fmla="*/ 0 h 1100"/>
                <a:gd name="T44" fmla="*/ 1 w 374"/>
                <a:gd name="T45" fmla="*/ 0 h 1100"/>
                <a:gd name="T46" fmla="*/ 1 w 374"/>
                <a:gd name="T47" fmla="*/ 0 h 1100"/>
                <a:gd name="T48" fmla="*/ 1 w 374"/>
                <a:gd name="T49" fmla="*/ 0 h 1100"/>
                <a:gd name="T50" fmla="*/ 1 w 374"/>
                <a:gd name="T51" fmla="*/ 0 h 1100"/>
                <a:gd name="T52" fmla="*/ 1 w 374"/>
                <a:gd name="T53" fmla="*/ 0 h 1100"/>
                <a:gd name="T54" fmla="*/ 1 w 374"/>
                <a:gd name="T55" fmla="*/ 0 h 1100"/>
                <a:gd name="T56" fmla="*/ 1 w 374"/>
                <a:gd name="T57" fmla="*/ 0 h 11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4" h="1100">
                  <a:moveTo>
                    <a:pt x="281" y="0"/>
                  </a:moveTo>
                  <a:lnTo>
                    <a:pt x="333" y="0"/>
                  </a:lnTo>
                  <a:lnTo>
                    <a:pt x="351" y="44"/>
                  </a:lnTo>
                  <a:lnTo>
                    <a:pt x="362" y="140"/>
                  </a:lnTo>
                  <a:lnTo>
                    <a:pt x="351" y="243"/>
                  </a:lnTo>
                  <a:lnTo>
                    <a:pt x="322" y="450"/>
                  </a:lnTo>
                  <a:lnTo>
                    <a:pt x="327" y="538"/>
                  </a:lnTo>
                  <a:lnTo>
                    <a:pt x="362" y="716"/>
                  </a:lnTo>
                  <a:lnTo>
                    <a:pt x="374" y="841"/>
                  </a:lnTo>
                  <a:lnTo>
                    <a:pt x="374" y="938"/>
                  </a:lnTo>
                  <a:lnTo>
                    <a:pt x="357" y="959"/>
                  </a:lnTo>
                  <a:lnTo>
                    <a:pt x="304" y="974"/>
                  </a:lnTo>
                  <a:lnTo>
                    <a:pt x="233" y="996"/>
                  </a:lnTo>
                  <a:lnTo>
                    <a:pt x="164" y="1040"/>
                  </a:lnTo>
                  <a:lnTo>
                    <a:pt x="94" y="1100"/>
                  </a:lnTo>
                  <a:lnTo>
                    <a:pt x="64" y="1100"/>
                  </a:lnTo>
                  <a:lnTo>
                    <a:pt x="0" y="1034"/>
                  </a:lnTo>
                  <a:lnTo>
                    <a:pt x="6" y="1003"/>
                  </a:lnTo>
                  <a:lnTo>
                    <a:pt x="88" y="959"/>
                  </a:lnTo>
                  <a:lnTo>
                    <a:pt x="228" y="915"/>
                  </a:lnTo>
                  <a:lnTo>
                    <a:pt x="293" y="886"/>
                  </a:lnTo>
                  <a:lnTo>
                    <a:pt x="304" y="856"/>
                  </a:lnTo>
                  <a:lnTo>
                    <a:pt x="304" y="731"/>
                  </a:lnTo>
                  <a:lnTo>
                    <a:pt x="281" y="569"/>
                  </a:lnTo>
                  <a:lnTo>
                    <a:pt x="269" y="465"/>
                  </a:lnTo>
                  <a:lnTo>
                    <a:pt x="258" y="303"/>
                  </a:lnTo>
                  <a:lnTo>
                    <a:pt x="252" y="125"/>
                  </a:lnTo>
                  <a:lnTo>
                    <a:pt x="258" y="44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588" y="3382"/>
              <a:ext cx="307" cy="327"/>
            </a:xfrm>
            <a:custGeom>
              <a:avLst/>
              <a:gdLst>
                <a:gd name="T0" fmla="*/ 0 w 615"/>
                <a:gd name="T1" fmla="*/ 0 h 981"/>
                <a:gd name="T2" fmla="*/ 0 w 615"/>
                <a:gd name="T3" fmla="*/ 0 h 981"/>
                <a:gd name="T4" fmla="*/ 0 w 615"/>
                <a:gd name="T5" fmla="*/ 0 h 981"/>
                <a:gd name="T6" fmla="*/ 0 w 615"/>
                <a:gd name="T7" fmla="*/ 0 h 981"/>
                <a:gd name="T8" fmla="*/ 0 w 615"/>
                <a:gd name="T9" fmla="*/ 0 h 981"/>
                <a:gd name="T10" fmla="*/ 0 w 615"/>
                <a:gd name="T11" fmla="*/ 0 h 981"/>
                <a:gd name="T12" fmla="*/ 0 w 615"/>
                <a:gd name="T13" fmla="*/ 0 h 981"/>
                <a:gd name="T14" fmla="*/ 0 w 615"/>
                <a:gd name="T15" fmla="*/ 0 h 981"/>
                <a:gd name="T16" fmla="*/ 0 w 615"/>
                <a:gd name="T17" fmla="*/ 0 h 981"/>
                <a:gd name="T18" fmla="*/ 0 w 615"/>
                <a:gd name="T19" fmla="*/ 0 h 981"/>
                <a:gd name="T20" fmla="*/ 0 w 615"/>
                <a:gd name="T21" fmla="*/ 0 h 981"/>
                <a:gd name="T22" fmla="*/ 0 w 615"/>
                <a:gd name="T23" fmla="*/ 0 h 981"/>
                <a:gd name="T24" fmla="*/ 0 w 615"/>
                <a:gd name="T25" fmla="*/ 0 h 981"/>
                <a:gd name="T26" fmla="*/ 0 w 615"/>
                <a:gd name="T27" fmla="*/ 0 h 981"/>
                <a:gd name="T28" fmla="*/ 0 w 615"/>
                <a:gd name="T29" fmla="*/ 0 h 981"/>
                <a:gd name="T30" fmla="*/ 0 w 615"/>
                <a:gd name="T31" fmla="*/ 0 h 981"/>
                <a:gd name="T32" fmla="*/ 0 w 615"/>
                <a:gd name="T33" fmla="*/ 0 h 981"/>
                <a:gd name="T34" fmla="*/ 0 w 615"/>
                <a:gd name="T35" fmla="*/ 0 h 981"/>
                <a:gd name="T36" fmla="*/ 0 w 615"/>
                <a:gd name="T37" fmla="*/ 0 h 981"/>
                <a:gd name="T38" fmla="*/ 0 w 615"/>
                <a:gd name="T39" fmla="*/ 0 h 981"/>
                <a:gd name="T40" fmla="*/ 0 w 615"/>
                <a:gd name="T41" fmla="*/ 0 h 981"/>
                <a:gd name="T42" fmla="*/ 0 w 615"/>
                <a:gd name="T43" fmla="*/ 0 h 981"/>
                <a:gd name="T44" fmla="*/ 0 w 615"/>
                <a:gd name="T45" fmla="*/ 0 h 981"/>
                <a:gd name="T46" fmla="*/ 0 w 615"/>
                <a:gd name="T47" fmla="*/ 0 h 981"/>
                <a:gd name="T48" fmla="*/ 0 w 615"/>
                <a:gd name="T49" fmla="*/ 0 h 981"/>
                <a:gd name="T50" fmla="*/ 0 w 615"/>
                <a:gd name="T51" fmla="*/ 0 h 981"/>
                <a:gd name="T52" fmla="*/ 0 w 615"/>
                <a:gd name="T53" fmla="*/ 0 h 981"/>
                <a:gd name="T54" fmla="*/ 0 w 615"/>
                <a:gd name="T55" fmla="*/ 0 h 981"/>
                <a:gd name="T56" fmla="*/ 0 w 615"/>
                <a:gd name="T57" fmla="*/ 0 h 981"/>
                <a:gd name="T58" fmla="*/ 0 w 615"/>
                <a:gd name="T59" fmla="*/ 0 h 981"/>
                <a:gd name="T60" fmla="*/ 0 w 615"/>
                <a:gd name="T61" fmla="*/ 0 h 981"/>
                <a:gd name="T62" fmla="*/ 0 w 615"/>
                <a:gd name="T63" fmla="*/ 0 h 981"/>
                <a:gd name="T64" fmla="*/ 0 w 615"/>
                <a:gd name="T65" fmla="*/ 0 h 981"/>
                <a:gd name="T66" fmla="*/ 0 w 615"/>
                <a:gd name="T67" fmla="*/ 0 h 981"/>
                <a:gd name="T68" fmla="*/ 0 w 615"/>
                <a:gd name="T69" fmla="*/ 0 h 98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15" h="981">
                  <a:moveTo>
                    <a:pt x="327" y="981"/>
                  </a:moveTo>
                  <a:lnTo>
                    <a:pt x="356" y="937"/>
                  </a:lnTo>
                  <a:lnTo>
                    <a:pt x="345" y="871"/>
                  </a:lnTo>
                  <a:lnTo>
                    <a:pt x="322" y="782"/>
                  </a:lnTo>
                  <a:lnTo>
                    <a:pt x="233" y="678"/>
                  </a:lnTo>
                  <a:lnTo>
                    <a:pt x="146" y="583"/>
                  </a:lnTo>
                  <a:lnTo>
                    <a:pt x="105" y="479"/>
                  </a:lnTo>
                  <a:lnTo>
                    <a:pt x="88" y="317"/>
                  </a:lnTo>
                  <a:lnTo>
                    <a:pt x="187" y="273"/>
                  </a:lnTo>
                  <a:lnTo>
                    <a:pt x="345" y="251"/>
                  </a:lnTo>
                  <a:lnTo>
                    <a:pt x="409" y="259"/>
                  </a:lnTo>
                  <a:lnTo>
                    <a:pt x="426" y="280"/>
                  </a:lnTo>
                  <a:lnTo>
                    <a:pt x="456" y="244"/>
                  </a:lnTo>
                  <a:lnTo>
                    <a:pt x="445" y="207"/>
                  </a:lnTo>
                  <a:lnTo>
                    <a:pt x="462" y="141"/>
                  </a:lnTo>
                  <a:lnTo>
                    <a:pt x="509" y="81"/>
                  </a:lnTo>
                  <a:lnTo>
                    <a:pt x="544" y="66"/>
                  </a:lnTo>
                  <a:lnTo>
                    <a:pt x="590" y="103"/>
                  </a:lnTo>
                  <a:lnTo>
                    <a:pt x="615" y="66"/>
                  </a:lnTo>
                  <a:lnTo>
                    <a:pt x="573" y="0"/>
                  </a:lnTo>
                  <a:lnTo>
                    <a:pt x="520" y="0"/>
                  </a:lnTo>
                  <a:lnTo>
                    <a:pt x="456" y="37"/>
                  </a:lnTo>
                  <a:lnTo>
                    <a:pt x="415" y="133"/>
                  </a:lnTo>
                  <a:lnTo>
                    <a:pt x="362" y="178"/>
                  </a:lnTo>
                  <a:lnTo>
                    <a:pt x="281" y="192"/>
                  </a:lnTo>
                  <a:lnTo>
                    <a:pt x="134" y="215"/>
                  </a:lnTo>
                  <a:lnTo>
                    <a:pt x="17" y="259"/>
                  </a:lnTo>
                  <a:lnTo>
                    <a:pt x="0" y="296"/>
                  </a:lnTo>
                  <a:lnTo>
                    <a:pt x="11" y="413"/>
                  </a:lnTo>
                  <a:lnTo>
                    <a:pt x="52" y="576"/>
                  </a:lnTo>
                  <a:lnTo>
                    <a:pt x="111" y="709"/>
                  </a:lnTo>
                  <a:lnTo>
                    <a:pt x="169" y="827"/>
                  </a:lnTo>
                  <a:lnTo>
                    <a:pt x="222" y="908"/>
                  </a:lnTo>
                  <a:lnTo>
                    <a:pt x="275" y="966"/>
                  </a:lnTo>
                  <a:lnTo>
                    <a:pt x="327" y="981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37221" name="Group 12"/>
          <p:cNvGrpSpPr>
            <a:grpSpLocks/>
          </p:cNvGrpSpPr>
          <p:nvPr/>
        </p:nvGrpSpPr>
        <p:grpSpPr bwMode="auto">
          <a:xfrm>
            <a:off x="9305767" y="4355942"/>
            <a:ext cx="82073" cy="218281"/>
            <a:chOff x="3995" y="3306"/>
            <a:chExt cx="105" cy="112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015" y="3306"/>
              <a:ext cx="85" cy="81"/>
            </a:xfrm>
            <a:custGeom>
              <a:avLst/>
              <a:gdLst>
                <a:gd name="T0" fmla="*/ 0 w 170"/>
                <a:gd name="T1" fmla="*/ 0 h 243"/>
                <a:gd name="T2" fmla="*/ 0 w 170"/>
                <a:gd name="T3" fmla="*/ 0 h 243"/>
                <a:gd name="T4" fmla="*/ 0 w 170"/>
                <a:gd name="T5" fmla="*/ 0 h 243"/>
                <a:gd name="T6" fmla="*/ 0 w 170"/>
                <a:gd name="T7" fmla="*/ 0 h 243"/>
                <a:gd name="T8" fmla="*/ 0 w 170"/>
                <a:gd name="T9" fmla="*/ 0 h 243"/>
                <a:gd name="T10" fmla="*/ 0 w 170"/>
                <a:gd name="T11" fmla="*/ 0 h 243"/>
                <a:gd name="T12" fmla="*/ 0 w 170"/>
                <a:gd name="T13" fmla="*/ 0 h 243"/>
                <a:gd name="T14" fmla="*/ 0 w 170"/>
                <a:gd name="T15" fmla="*/ 0 h 243"/>
                <a:gd name="T16" fmla="*/ 0 w 170"/>
                <a:gd name="T17" fmla="*/ 0 h 243"/>
                <a:gd name="T18" fmla="*/ 0 w 170"/>
                <a:gd name="T19" fmla="*/ 0 h 243"/>
                <a:gd name="T20" fmla="*/ 0 w 170"/>
                <a:gd name="T21" fmla="*/ 0 h 243"/>
                <a:gd name="T22" fmla="*/ 0 w 170"/>
                <a:gd name="T23" fmla="*/ 0 h 243"/>
                <a:gd name="T24" fmla="*/ 0 w 170"/>
                <a:gd name="T25" fmla="*/ 0 h 243"/>
                <a:gd name="T26" fmla="*/ 0 w 170"/>
                <a:gd name="T27" fmla="*/ 0 h 243"/>
                <a:gd name="T28" fmla="*/ 0 w 170"/>
                <a:gd name="T29" fmla="*/ 0 h 243"/>
                <a:gd name="T30" fmla="*/ 0 w 170"/>
                <a:gd name="T31" fmla="*/ 0 h 243"/>
                <a:gd name="T32" fmla="*/ 0 w 170"/>
                <a:gd name="T33" fmla="*/ 0 h 243"/>
                <a:gd name="T34" fmla="*/ 0 w 170"/>
                <a:gd name="T35" fmla="*/ 0 h 243"/>
                <a:gd name="T36" fmla="*/ 0 w 170"/>
                <a:gd name="T37" fmla="*/ 0 h 243"/>
                <a:gd name="T38" fmla="*/ 0 w 170"/>
                <a:gd name="T39" fmla="*/ 0 h 243"/>
                <a:gd name="T40" fmla="*/ 0 w 170"/>
                <a:gd name="T41" fmla="*/ 0 h 243"/>
                <a:gd name="T42" fmla="*/ 0 w 170"/>
                <a:gd name="T43" fmla="*/ 0 h 243"/>
                <a:gd name="T44" fmla="*/ 0 w 170"/>
                <a:gd name="T45" fmla="*/ 0 h 243"/>
                <a:gd name="T46" fmla="*/ 0 w 170"/>
                <a:gd name="T47" fmla="*/ 0 h 243"/>
                <a:gd name="T48" fmla="*/ 0 w 170"/>
                <a:gd name="T49" fmla="*/ 0 h 2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0" h="243">
                  <a:moveTo>
                    <a:pt x="52" y="15"/>
                  </a:moveTo>
                  <a:lnTo>
                    <a:pt x="100" y="0"/>
                  </a:lnTo>
                  <a:lnTo>
                    <a:pt x="158" y="22"/>
                  </a:lnTo>
                  <a:lnTo>
                    <a:pt x="170" y="73"/>
                  </a:lnTo>
                  <a:lnTo>
                    <a:pt x="164" y="141"/>
                  </a:lnTo>
                  <a:lnTo>
                    <a:pt x="135" y="184"/>
                  </a:lnTo>
                  <a:lnTo>
                    <a:pt x="94" y="191"/>
                  </a:lnTo>
                  <a:lnTo>
                    <a:pt x="52" y="191"/>
                  </a:lnTo>
                  <a:lnTo>
                    <a:pt x="34" y="214"/>
                  </a:lnTo>
                  <a:lnTo>
                    <a:pt x="34" y="228"/>
                  </a:lnTo>
                  <a:lnTo>
                    <a:pt x="23" y="243"/>
                  </a:lnTo>
                  <a:lnTo>
                    <a:pt x="0" y="236"/>
                  </a:lnTo>
                  <a:lnTo>
                    <a:pt x="5" y="199"/>
                  </a:lnTo>
                  <a:lnTo>
                    <a:pt x="23" y="170"/>
                  </a:lnTo>
                  <a:lnTo>
                    <a:pt x="58" y="147"/>
                  </a:lnTo>
                  <a:lnTo>
                    <a:pt x="94" y="155"/>
                  </a:lnTo>
                  <a:lnTo>
                    <a:pt x="123" y="147"/>
                  </a:lnTo>
                  <a:lnTo>
                    <a:pt x="140" y="110"/>
                  </a:lnTo>
                  <a:lnTo>
                    <a:pt x="140" y="66"/>
                  </a:lnTo>
                  <a:lnTo>
                    <a:pt x="123" y="44"/>
                  </a:lnTo>
                  <a:lnTo>
                    <a:pt x="100" y="44"/>
                  </a:lnTo>
                  <a:lnTo>
                    <a:pt x="75" y="52"/>
                  </a:lnTo>
                  <a:lnTo>
                    <a:pt x="58" y="66"/>
                  </a:lnTo>
                  <a:lnTo>
                    <a:pt x="40" y="52"/>
                  </a:lnTo>
                  <a:lnTo>
                    <a:pt x="52" y="15"/>
                  </a:lnTo>
                  <a:close/>
                </a:path>
              </a:pathLst>
            </a:cu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3995" y="3397"/>
              <a:ext cx="25" cy="21"/>
            </a:xfrm>
            <a:prstGeom prst="ellipse">
              <a:avLst/>
            </a:prstGeom>
            <a:solidFill>
              <a:srgbClr val="081D58"/>
            </a:solidFill>
            <a:ln w="9525">
              <a:solidFill>
                <a:srgbClr val="081D58"/>
              </a:solidFill>
              <a:round/>
              <a:headEnd/>
              <a:tailEnd/>
            </a:ln>
          </p:spPr>
          <p:txBody>
            <a:bodyPr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37222" name="Rectangle 15"/>
          <p:cNvSpPr>
            <a:spLocks noChangeArrowheads="1"/>
          </p:cNvSpPr>
          <p:nvPr/>
        </p:nvSpPr>
        <p:spPr bwMode="auto">
          <a:xfrm>
            <a:off x="4662488" y="4490403"/>
            <a:ext cx="1473835" cy="956945"/>
          </a:xfrm>
          <a:prstGeom prst="rect">
            <a:avLst/>
          </a:prstGeom>
          <a:solidFill>
            <a:srgbClr val="EAEAEA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64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662488" y="4631849"/>
            <a:ext cx="1473835" cy="57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3883" tIns="51942" rIns="103883" bIns="51942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0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Output(s) and Specs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103630" y="1551464"/>
            <a:ext cx="7978617" cy="44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3883" tIns="51942" rIns="103883" bIns="51942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20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  PROCESS FLOW (PF)  OR  PROCESS MAP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103630" y="3350102"/>
            <a:ext cx="7337743" cy="44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3883" tIns="51942" rIns="103883" bIns="51942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20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(2)  CUSTOMER DRIVEN CAUSE AND EFFECT (CE)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429676" y="4221480"/>
            <a:ext cx="1973297" cy="2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0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How     What      Who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404834" y="445373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404834" y="4563746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404834" y="466328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404834" y="4773296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404834" y="488331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404834" y="498110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404834" y="509111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404834" y="5201128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404834" y="530066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404834" y="5408931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404834" y="5508468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683632" y="445373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683632" y="4555015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683632" y="466328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683632" y="4773296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683632" y="487283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683632" y="498110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683632" y="509111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683632" y="519065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83632" y="530066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6683632" y="5408931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83632" y="5508468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164452" y="445373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8164452" y="4563746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8164452" y="466328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8164452" y="4773296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164452" y="488331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8164452" y="4981100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8164452" y="509111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164452" y="5201128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8164452" y="5300663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164452" y="5408931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8164452" y="5518945"/>
            <a:ext cx="94577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</a:t>
            </a:r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1103630" y="4972368"/>
            <a:ext cx="34016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7261" name="Group 54"/>
          <p:cNvGrpSpPr>
            <a:grpSpLocks/>
          </p:cNvGrpSpPr>
          <p:nvPr/>
        </p:nvGrpSpPr>
        <p:grpSpPr bwMode="auto">
          <a:xfrm>
            <a:off x="1292225" y="4127183"/>
            <a:ext cx="785813" cy="1522730"/>
            <a:chOff x="689" y="3123"/>
            <a:chExt cx="327" cy="1220"/>
          </a:xfrm>
        </p:grpSpPr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689" y="3123"/>
              <a:ext cx="327" cy="6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H="1">
              <a:off x="689" y="3793"/>
              <a:ext cx="327" cy="5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37262" name="Group 57"/>
          <p:cNvGrpSpPr>
            <a:grpSpLocks/>
          </p:cNvGrpSpPr>
          <p:nvPr/>
        </p:nvGrpSpPr>
        <p:grpSpPr bwMode="auto">
          <a:xfrm>
            <a:off x="2319020" y="4141153"/>
            <a:ext cx="785813" cy="1520984"/>
            <a:chOff x="689" y="3123"/>
            <a:chExt cx="327" cy="1220"/>
          </a:xfrm>
        </p:grpSpPr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689" y="3123"/>
              <a:ext cx="327" cy="6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H="1">
              <a:off x="689" y="3793"/>
              <a:ext cx="327" cy="5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37263" name="Group 60"/>
          <p:cNvGrpSpPr>
            <a:grpSpLocks/>
          </p:cNvGrpSpPr>
          <p:nvPr/>
        </p:nvGrpSpPr>
        <p:grpSpPr bwMode="auto">
          <a:xfrm>
            <a:off x="3314383" y="4141153"/>
            <a:ext cx="789305" cy="1520984"/>
            <a:chOff x="689" y="3123"/>
            <a:chExt cx="327" cy="1220"/>
          </a:xfrm>
        </p:grpSpPr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689" y="3123"/>
              <a:ext cx="327" cy="6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H="1">
              <a:off x="689" y="3793"/>
              <a:ext cx="327" cy="5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1103631" y="4355942"/>
            <a:ext cx="410369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1176973" y="4563745"/>
            <a:ext cx="536099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1360329" y="4773295"/>
            <a:ext cx="53609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1988979" y="4355942"/>
            <a:ext cx="53609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2182812" y="4563745"/>
            <a:ext cx="53959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Line 68"/>
          <p:cNvSpPr>
            <a:spLocks noChangeShapeType="1"/>
          </p:cNvSpPr>
          <p:nvPr/>
        </p:nvSpPr>
        <p:spPr bwMode="auto">
          <a:xfrm>
            <a:off x="2378393" y="4773295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Line 69"/>
          <p:cNvSpPr>
            <a:spLocks noChangeShapeType="1"/>
          </p:cNvSpPr>
          <p:nvPr/>
        </p:nvSpPr>
        <p:spPr bwMode="auto">
          <a:xfrm>
            <a:off x="3001804" y="4355942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Line 70"/>
          <p:cNvSpPr>
            <a:spLocks noChangeShapeType="1"/>
          </p:cNvSpPr>
          <p:nvPr/>
        </p:nvSpPr>
        <p:spPr bwMode="auto">
          <a:xfrm>
            <a:off x="3185161" y="4563745"/>
            <a:ext cx="536099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Line 71"/>
          <p:cNvSpPr>
            <a:spLocks noChangeShapeType="1"/>
          </p:cNvSpPr>
          <p:nvPr/>
        </p:nvSpPr>
        <p:spPr bwMode="auto">
          <a:xfrm>
            <a:off x="3377248" y="4773295"/>
            <a:ext cx="536099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Line 72"/>
          <p:cNvSpPr>
            <a:spLocks noChangeShapeType="1"/>
          </p:cNvSpPr>
          <p:nvPr/>
        </p:nvSpPr>
        <p:spPr bwMode="auto">
          <a:xfrm>
            <a:off x="1360329" y="5134769"/>
            <a:ext cx="53609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Line 73"/>
          <p:cNvSpPr>
            <a:spLocks noChangeShapeType="1"/>
          </p:cNvSpPr>
          <p:nvPr/>
        </p:nvSpPr>
        <p:spPr bwMode="auto">
          <a:xfrm>
            <a:off x="1103630" y="5553869"/>
            <a:ext cx="30035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Line 74"/>
          <p:cNvSpPr>
            <a:spLocks noChangeShapeType="1"/>
          </p:cNvSpPr>
          <p:nvPr/>
        </p:nvSpPr>
        <p:spPr bwMode="auto">
          <a:xfrm>
            <a:off x="2378393" y="5134769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Line 75"/>
          <p:cNvSpPr>
            <a:spLocks noChangeShapeType="1"/>
          </p:cNvSpPr>
          <p:nvPr/>
        </p:nvSpPr>
        <p:spPr bwMode="auto">
          <a:xfrm>
            <a:off x="2174082" y="5335588"/>
            <a:ext cx="53609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Line 76"/>
          <p:cNvSpPr>
            <a:spLocks noChangeShapeType="1"/>
          </p:cNvSpPr>
          <p:nvPr/>
        </p:nvSpPr>
        <p:spPr bwMode="auto">
          <a:xfrm>
            <a:off x="1917383" y="5553869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Line 77"/>
          <p:cNvSpPr>
            <a:spLocks noChangeShapeType="1"/>
          </p:cNvSpPr>
          <p:nvPr/>
        </p:nvSpPr>
        <p:spPr bwMode="auto">
          <a:xfrm>
            <a:off x="3398203" y="5134769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Line 78"/>
          <p:cNvSpPr>
            <a:spLocks noChangeShapeType="1"/>
          </p:cNvSpPr>
          <p:nvPr/>
        </p:nvSpPr>
        <p:spPr bwMode="auto">
          <a:xfrm>
            <a:off x="3172937" y="5335588"/>
            <a:ext cx="539591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Line 79"/>
          <p:cNvSpPr>
            <a:spLocks noChangeShapeType="1"/>
          </p:cNvSpPr>
          <p:nvPr/>
        </p:nvSpPr>
        <p:spPr bwMode="auto">
          <a:xfrm>
            <a:off x="2916238" y="5553869"/>
            <a:ext cx="53784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Line 80"/>
          <p:cNvSpPr>
            <a:spLocks noChangeShapeType="1"/>
          </p:cNvSpPr>
          <p:nvPr/>
        </p:nvSpPr>
        <p:spPr bwMode="auto">
          <a:xfrm>
            <a:off x="6338887" y="4453732"/>
            <a:ext cx="7142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Line 81"/>
          <p:cNvSpPr>
            <a:spLocks noChangeShapeType="1"/>
          </p:cNvSpPr>
          <p:nvPr/>
        </p:nvSpPr>
        <p:spPr bwMode="auto">
          <a:xfrm>
            <a:off x="7081045" y="4453732"/>
            <a:ext cx="6932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>
            <a:off x="7840663" y="4453732"/>
            <a:ext cx="62515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7284" name="Group 83"/>
          <p:cNvGrpSpPr>
            <a:grpSpLocks/>
          </p:cNvGrpSpPr>
          <p:nvPr/>
        </p:nvGrpSpPr>
        <p:grpSpPr bwMode="auto">
          <a:xfrm>
            <a:off x="1222375" y="2265680"/>
            <a:ext cx="7816215" cy="714217"/>
            <a:chOff x="951" y="1119"/>
            <a:chExt cx="4737" cy="409"/>
          </a:xfrm>
        </p:grpSpPr>
        <p:sp>
          <p:nvSpPr>
            <p:cNvPr id="85" name="Line 84"/>
            <p:cNvSpPr>
              <a:spLocks noChangeShapeType="1"/>
            </p:cNvSpPr>
            <p:nvPr/>
          </p:nvSpPr>
          <p:spPr bwMode="auto">
            <a:xfrm>
              <a:off x="1496" y="1295"/>
              <a:ext cx="149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2201" y="1295"/>
              <a:ext cx="157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>
              <a:off x="2909" y="1295"/>
              <a:ext cx="149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3357" y="1432"/>
              <a:ext cx="0" cy="9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 flipH="1">
              <a:off x="2636" y="1528"/>
              <a:ext cx="721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 flipV="1">
              <a:off x="2636" y="1352"/>
              <a:ext cx="0" cy="17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3609" y="1295"/>
              <a:ext cx="146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4299" y="1295"/>
              <a:ext cx="145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4994" y="1295"/>
              <a:ext cx="149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4" name="Oval 93"/>
            <p:cNvSpPr>
              <a:spLocks noChangeArrowheads="1"/>
            </p:cNvSpPr>
            <p:nvPr/>
          </p:nvSpPr>
          <p:spPr bwMode="auto">
            <a:xfrm>
              <a:off x="951" y="1232"/>
              <a:ext cx="545" cy="12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1648" y="1232"/>
              <a:ext cx="545" cy="1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2355" y="1232"/>
              <a:ext cx="546" cy="1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3759" y="1232"/>
              <a:ext cx="545" cy="1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4449" y="1232"/>
              <a:ext cx="545" cy="1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9" name="Oval 98"/>
            <p:cNvSpPr>
              <a:spLocks noChangeArrowheads="1"/>
            </p:cNvSpPr>
            <p:nvPr/>
          </p:nvSpPr>
          <p:spPr bwMode="auto">
            <a:xfrm>
              <a:off x="5143" y="1232"/>
              <a:ext cx="545" cy="12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0" name="AutoShape 99"/>
            <p:cNvSpPr>
              <a:spLocks noChangeArrowheads="1"/>
            </p:cNvSpPr>
            <p:nvPr/>
          </p:nvSpPr>
          <p:spPr bwMode="auto">
            <a:xfrm>
              <a:off x="3083" y="1119"/>
              <a:ext cx="536" cy="34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Clr>
                  <a:schemeClr val="bg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5000"/>
                </a:spcBef>
                <a:spcAft>
                  <a:spcPct val="15000"/>
                </a:spcAft>
                <a:buClr>
                  <a:schemeClr val="bg1"/>
                </a:buClr>
                <a:buSzPct val="125000"/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1"/>
                </a:buClr>
                <a:buChar char="–"/>
                <a:defRPr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bg1"/>
                  </a:solidFill>
                  <a:latin typeface="Helvetica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64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1" name="Line 100"/>
          <p:cNvSpPr>
            <a:spLocks noChangeShapeType="1"/>
          </p:cNvSpPr>
          <p:nvPr/>
        </p:nvSpPr>
        <p:spPr bwMode="auto">
          <a:xfrm>
            <a:off x="1135063" y="5326857"/>
            <a:ext cx="536099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836454" y="952500"/>
            <a:ext cx="805060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... removes waste, reduces variation, and decreases cycle time</a:t>
            </a:r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 bwMode="auto">
          <a:xfrm>
            <a:off x="457518" y="63659"/>
            <a:ext cx="8846503" cy="100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4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PF/CE/CNX/SOP</a:t>
            </a:r>
            <a:br>
              <a:rPr kumimoji="0" lang="en-US" altLang="en-US" sz="308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198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Rapid Improvement Event and a Management Tool that</a:t>
            </a:r>
            <a:endParaRPr kumimoji="0" lang="en-GB" altLang="en-US" sz="198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7288" name="Slide Number Placeholder 139330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C1CB1C-6DE4-4B48-8D97-060AA1682C8C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094957" y="3734277"/>
            <a:ext cx="2025650" cy="401638"/>
          </a:xfrm>
          <a:prstGeom prst="rect">
            <a:avLst/>
          </a:prstGeom>
          <a:solidFill>
            <a:srgbClr val="003399"/>
          </a:solidFill>
          <a:ln w="9525">
            <a:solidFill>
              <a:srgbClr val="2DB6B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64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97167" y="5412423"/>
            <a:ext cx="2243931" cy="401638"/>
          </a:xfrm>
          <a:prstGeom prst="rect">
            <a:avLst/>
          </a:prstGeom>
          <a:solidFill>
            <a:srgbClr val="003399"/>
          </a:solidFill>
          <a:ln w="9525">
            <a:solidFill>
              <a:srgbClr val="2DB6B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64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107180" y="1203960"/>
            <a:ext cx="2025650" cy="401638"/>
          </a:xfrm>
          <a:prstGeom prst="rect">
            <a:avLst/>
          </a:prstGeom>
          <a:solidFill>
            <a:srgbClr val="003399"/>
          </a:solidFill>
          <a:ln w="9525">
            <a:solidFill>
              <a:srgbClr val="2DB6B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64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black">
          <a:xfrm>
            <a:off x="1007587" y="5419408"/>
            <a:ext cx="8214360" cy="1358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605" tIns="52303" rIns="104605" bIns="52303">
            <a:spAutoFit/>
          </a:bodyPr>
          <a:lstStyle>
            <a:lvl1pPr marL="292100" indent="-292100"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21310" marR="0" lvl="0" indent="-321310" algn="ctr" defTabSz="1039019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>
                <a:srgbClr val="081D5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98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 = Experimental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These are key variables that can be controlled and held constant at different levels or settings for the purpose of determining the effect of this variable on the CTC.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black">
          <a:xfrm>
            <a:off x="1005840" y="1205707"/>
            <a:ext cx="8214360" cy="2441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605" tIns="52303" rIns="104605" bIns="52303">
            <a:spAutoFit/>
          </a:bodyPr>
          <a:lstStyle>
            <a:lvl1pPr marL="292100" indent="-292100"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21310" marR="0" lvl="0" indent="-32131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98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= Controlled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hold a variable as constant as possible requires controlling the variable via Mistake Proofing and SOPs to eliminate errors and reduce variation.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Controlling a variable or holding it as constant as possible doesn't just happen.  It must be “engineered” into the process.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Mistake Proofing:  The process of eliminating conditions that lead to variation in the CTCs and ultimately cause errors. 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black">
          <a:xfrm>
            <a:off x="1007587" y="3729038"/>
            <a:ext cx="8633460" cy="14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605" tIns="52303" rIns="104605" bIns="52303">
            <a:spAutoFit/>
          </a:bodyPr>
          <a:lstStyle>
            <a:lvl1pPr marL="292100" indent="-292100"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21310" marR="0" lvl="0" indent="-321310" algn="ctr" defTabSz="1039019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>
                <a:srgbClr val="081D5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98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Noise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Noise variables are those that are not being controlled or held as constant as possible</a:t>
            </a:r>
          </a:p>
          <a:p>
            <a:pPr marL="321310" marR="0" lvl="0" indent="-321310" algn="l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81D58"/>
              </a:buClr>
              <a:buSzTx/>
              <a:buFontTx/>
              <a:buChar char="•"/>
              <a:tabLst/>
              <a:defRPr/>
            </a:pPr>
            <a:r>
              <a:rPr kumimoji="0" lang="en-US" altLang="en-US" sz="17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Mistake Proofing is needed to change an "N" variable to a "C" variable. 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508760" y="114300"/>
            <a:ext cx="8046720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(3) Partitioning the Variables into CNX </a:t>
            </a:r>
            <a:endParaRPr kumimoji="0" lang="en-GB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9273" name="Slide Number Placeholder 1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1288F6-7AC7-4C62-A409-0406D88ED970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26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86740" y="114300"/>
            <a:ext cx="9052560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(4) Standard Operating Procedures (SOPs)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22822" y="1575335"/>
            <a:ext cx="8717280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Define the interaction of people and their environment when processing a product or service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Detail the action and work sequence of the operator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 a routine to achieve consistency of an operation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Specify the best process we currently know and understand for controlling variation and eliminating waste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 a basis for future improvements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Validate mistake proofing in the process</a:t>
            </a:r>
          </a:p>
          <a:p>
            <a:pPr marL="380683" marR="0" lvl="0" indent="-380683" algn="l" defTabSz="100584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66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Strongly impact compliance to QMS such as ISO 9000, CMM, Sarbanes-Oxley, etc.</a:t>
            </a:r>
          </a:p>
        </p:txBody>
      </p:sp>
      <p:sp>
        <p:nvSpPr>
          <p:cNvPr id="141316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89373D-5515-48FB-8200-99CFE38C4E58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5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1421" y="1191128"/>
            <a:ext cx="9516979" cy="3308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3883" tIns="51942" rIns="103883" bIns="51942"/>
          <a:lstStyle>
            <a:lvl1pPr defTabSz="976313">
              <a:buClr>
                <a:schemeClr val="bg1"/>
              </a:buClr>
              <a:buFont typeface="Wingdings" panose="05000000000000000000" pitchFamily="2" charset="2"/>
              <a:buChar char="§"/>
              <a:tabLst>
                <a:tab pos="450850" algn="r"/>
                <a:tab pos="855663" algn="r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7631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tabLst>
                <a:tab pos="450850" algn="r"/>
                <a:tab pos="855663" algn="r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7631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76313">
              <a:spcBef>
                <a:spcPct val="20000"/>
              </a:spcBef>
              <a:buClr>
                <a:schemeClr val="bg1"/>
              </a:buClr>
              <a:buChar char="–"/>
              <a:tabLst>
                <a:tab pos="450850" algn="r"/>
                <a:tab pos="855663" algn="r"/>
              </a:tabLst>
              <a:defRPr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7631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763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763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763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763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tabLst>
                <a:tab pos="450850" algn="r"/>
                <a:tab pos="855663" algn="r"/>
              </a:tabLst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Process flow "Shooting the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Statapult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</a:t>
            </a: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Complete Cause-and-Effect Diagram</a:t>
            </a: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Label inputs as C or N</a:t>
            </a: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Use SOPs with mistake proofing to change N’s into C’s  </a:t>
            </a: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Re-shoot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Statapult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using the first example instructions 					(all pins at #3; pull angle = 175°; 15 sec. between shots; etc.)</a:t>
            </a:r>
          </a:p>
          <a:p>
            <a:pPr marL="342900" marR="0" lvl="0" indent="-342900" algn="l" defTabSz="107394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Record data taken after PF/CE/CNX/SOPs and evaluate</a:t>
            </a: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1073944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>
                <a:tab pos="495935" algn="r"/>
                <a:tab pos="941229" algn="r"/>
              </a:tabLst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If improved, develop control plans</a:t>
            </a:r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7632860" y="1448436"/>
          <a:ext cx="2006441" cy="1353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House" r:id="rId3" imgW="1359296" imgH="1023870" progId="Photohse.Document">
                  <p:embed/>
                </p:oleObj>
              </mc:Choice>
              <mc:Fallback>
                <p:oleObj name="Photo House" r:id="rId3" imgW="1359296" imgH="1023870" progId="Photohse.Document">
                  <p:embed/>
                  <p:pic>
                    <p:nvPicPr>
                      <p:cNvPr id="1433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860" y="1448436"/>
                        <a:ext cx="2006441" cy="1353344"/>
                      </a:xfrm>
                      <a:prstGeom prst="rect">
                        <a:avLst/>
                      </a:prstGeom>
                      <a:solidFill>
                        <a:srgbClr val="000000">
                          <a:alpha val="50195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"/>
          <p:cNvSpPr txBox="1">
            <a:spLocks noChangeArrowheads="1"/>
          </p:cNvSpPr>
          <p:nvPr/>
        </p:nvSpPr>
        <p:spPr bwMode="auto">
          <a:xfrm>
            <a:off x="752635" y="30480"/>
            <a:ext cx="8802846" cy="1044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Statapult</a:t>
            </a:r>
            <a:r>
              <a:rPr kumimoji="0" lang="en-GB" altLang="en-US" sz="2400" b="1" i="0" u="none" strike="noStrike" kern="0" cap="none" spc="0" normalizeH="0" baseline="3000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®</a:t>
            </a: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Exercise #2:  Improving the Process</a:t>
            </a:r>
          </a:p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(Putting PF/CE/CNX/SOP into action)</a:t>
            </a:r>
          </a:p>
        </p:txBody>
      </p:sp>
      <p:sp>
        <p:nvSpPr>
          <p:cNvPr id="143367" name="Slide Number Placeholder 14541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1596CA-9A60-4C56-8954-137DFB759460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20" b="0" i="0" u="none" strike="noStrike" kern="1200" cap="none" spc="0" normalizeH="0" baseline="0" noProof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1952134" y="7017774"/>
            <a:ext cx="5205571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Range = Longest - Shortest = </a:t>
            </a:r>
          </a:p>
        </p:txBody>
      </p:sp>
      <p:sp>
        <p:nvSpPr>
          <p:cNvPr id="48" name="Line 13"/>
          <p:cNvSpPr>
            <a:spLocks noChangeShapeType="1"/>
          </p:cNvSpPr>
          <p:nvPr/>
        </p:nvSpPr>
        <p:spPr bwMode="auto">
          <a:xfrm>
            <a:off x="6033288" y="7323883"/>
            <a:ext cx="11822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1F34170-216D-7C6C-33C2-ABE6D0319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9583" y="4587085"/>
            <a:ext cx="59197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#1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3C0B8F79-5512-5B27-5617-B361AB31E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689" y="4587094"/>
            <a:ext cx="79978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#2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C628ABCC-B636-3CD5-64CC-99078AA2C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097" y="4587094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#3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6515BB0-025B-6C0C-3883-DB6DE4A22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806" y="4587094"/>
            <a:ext cx="803275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#4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4C2962FF-BAF9-482E-DACF-141736DBC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141" y="4587094"/>
            <a:ext cx="70199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#5</a:t>
            </a:r>
          </a:p>
        </p:txBody>
      </p:sp>
      <p:grpSp>
        <p:nvGrpSpPr>
          <p:cNvPr id="8" name="Group 16">
            <a:extLst>
              <a:ext uri="{FF2B5EF4-FFF2-40B4-BE49-F238E27FC236}">
                <a16:creationId xmlns:a16="http://schemas.microsoft.com/office/drawing/2014/main" id="{277EEF4E-3EEB-900A-42B8-625D370D52A3}"/>
              </a:ext>
            </a:extLst>
          </p:cNvPr>
          <p:cNvGrpSpPr>
            <a:grpSpLocks/>
          </p:cNvGrpSpPr>
          <p:nvPr/>
        </p:nvGrpSpPr>
        <p:grpSpPr bwMode="auto">
          <a:xfrm>
            <a:off x="1767591" y="5132715"/>
            <a:ext cx="3716020" cy="717709"/>
            <a:chOff x="619" y="3936"/>
            <a:chExt cx="1559" cy="576"/>
          </a:xfrm>
        </p:grpSpPr>
        <p:sp>
          <p:nvSpPr>
            <p:cNvPr id="9" name="Line 17">
              <a:extLst>
                <a:ext uri="{FF2B5EF4-FFF2-40B4-BE49-F238E27FC236}">
                  <a16:creationId xmlns:a16="http://schemas.microsoft.com/office/drawing/2014/main" id="{F09238D5-1153-E9EF-86FC-4D7590A4E3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9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Line 18">
              <a:extLst>
                <a:ext uri="{FF2B5EF4-FFF2-40B4-BE49-F238E27FC236}">
                  <a16:creationId xmlns:a16="http://schemas.microsoft.com/office/drawing/2014/main" id="{DE36EE7A-6DFF-15A7-7672-F0B73ED15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9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Line 19">
              <a:extLst>
                <a:ext uri="{FF2B5EF4-FFF2-40B4-BE49-F238E27FC236}">
                  <a16:creationId xmlns:a16="http://schemas.microsoft.com/office/drawing/2014/main" id="{EBF51140-F6CF-B564-DCC0-4CCE1C137A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9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Line 20">
              <a:extLst>
                <a:ext uri="{FF2B5EF4-FFF2-40B4-BE49-F238E27FC236}">
                  <a16:creationId xmlns:a16="http://schemas.microsoft.com/office/drawing/2014/main" id="{60133555-E105-FB0E-9AAA-18214F1AC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3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Line 21">
              <a:extLst>
                <a:ext uri="{FF2B5EF4-FFF2-40B4-BE49-F238E27FC236}">
                  <a16:creationId xmlns:a16="http://schemas.microsoft.com/office/drawing/2014/main" id="{7CBDA0E2-26A9-F59A-8037-24066B416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3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Line 22">
              <a:extLst>
                <a:ext uri="{FF2B5EF4-FFF2-40B4-BE49-F238E27FC236}">
                  <a16:creationId xmlns:a16="http://schemas.microsoft.com/office/drawing/2014/main" id="{EC658DE6-AB1D-3973-949C-7BB078169A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3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Line 23">
              <a:extLst>
                <a:ext uri="{FF2B5EF4-FFF2-40B4-BE49-F238E27FC236}">
                  <a16:creationId xmlns:a16="http://schemas.microsoft.com/office/drawing/2014/main" id="{8E4A9A33-7E4A-257F-DD5F-B84EAD566A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7" y="3936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Line 24">
              <a:extLst>
                <a:ext uri="{FF2B5EF4-FFF2-40B4-BE49-F238E27FC236}">
                  <a16:creationId xmlns:a16="http://schemas.microsoft.com/office/drawing/2014/main" id="{4C8842FE-38D6-4E2C-DF27-8A437CBB8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4225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Line 25">
              <a:extLst>
                <a:ext uri="{FF2B5EF4-FFF2-40B4-BE49-F238E27FC236}">
                  <a16:creationId xmlns:a16="http://schemas.microsoft.com/office/drawing/2014/main" id="{C891669C-40B9-0E23-DC54-73F3EB5A2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4512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Line 26">
              <a:extLst>
                <a:ext uri="{FF2B5EF4-FFF2-40B4-BE49-F238E27FC236}">
                  <a16:creationId xmlns:a16="http://schemas.microsoft.com/office/drawing/2014/main" id="{75EB03AE-78C1-BAB3-D645-BEABEE906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5" y="3936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Line 27">
              <a:extLst>
                <a:ext uri="{FF2B5EF4-FFF2-40B4-BE49-F238E27FC236}">
                  <a16:creationId xmlns:a16="http://schemas.microsoft.com/office/drawing/2014/main" id="{3E322654-E930-5840-C2F1-E2E6EB008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6" y="4225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Line 28">
              <a:extLst>
                <a:ext uri="{FF2B5EF4-FFF2-40B4-BE49-F238E27FC236}">
                  <a16:creationId xmlns:a16="http://schemas.microsoft.com/office/drawing/2014/main" id="{5929D8DA-9308-2F3D-A860-D7F3D3355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6" y="4512"/>
              <a:ext cx="2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Line 29">
              <a:extLst>
                <a:ext uri="{FF2B5EF4-FFF2-40B4-BE49-F238E27FC236}">
                  <a16:creationId xmlns:a16="http://schemas.microsoft.com/office/drawing/2014/main" id="{6C9E0E17-E9FB-B37D-AF10-E50BB6D053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0" y="3936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Line 30">
              <a:extLst>
                <a:ext uri="{FF2B5EF4-FFF2-40B4-BE49-F238E27FC236}">
                  <a16:creationId xmlns:a16="http://schemas.microsoft.com/office/drawing/2014/main" id="{FAD5C0DB-21B6-178A-D255-23B1106B9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7" y="4225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Line 31">
              <a:extLst>
                <a:ext uri="{FF2B5EF4-FFF2-40B4-BE49-F238E27FC236}">
                  <a16:creationId xmlns:a16="http://schemas.microsoft.com/office/drawing/2014/main" id="{CA079E3B-3740-0B69-D50F-3B37535F65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7" y="4512"/>
              <a:ext cx="2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8157" tIns="74080" rIns="148157" bIns="74080">
              <a:spAutoFit/>
            </a:bodyPr>
            <a:lstStyle/>
            <a:p>
              <a:pPr marL="0" marR="0" lvl="0" indent="0" algn="l" defTabSz="10058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8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4" name="Text Box 49">
            <a:extLst>
              <a:ext uri="{FF2B5EF4-FFF2-40B4-BE49-F238E27FC236}">
                <a16:creationId xmlns:a16="http://schemas.microsoft.com/office/drawing/2014/main" id="{27E1308F-40DD-F559-3EA4-4246112D4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62" y="4929416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#1</a:t>
            </a:r>
          </a:p>
        </p:txBody>
      </p:sp>
      <p:sp>
        <p:nvSpPr>
          <p:cNvPr id="25" name="Text Box 50">
            <a:extLst>
              <a:ext uri="{FF2B5EF4-FFF2-40B4-BE49-F238E27FC236}">
                <a16:creationId xmlns:a16="http://schemas.microsoft.com/office/drawing/2014/main" id="{CBFB60A0-59BD-EF67-E544-435805FCB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85" y="5303451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#2</a:t>
            </a:r>
          </a:p>
        </p:txBody>
      </p:sp>
      <p:sp>
        <p:nvSpPr>
          <p:cNvPr id="26" name="Text Box 51">
            <a:extLst>
              <a:ext uri="{FF2B5EF4-FFF2-40B4-BE49-F238E27FC236}">
                <a16:creationId xmlns:a16="http://schemas.microsoft.com/office/drawing/2014/main" id="{F307D789-19E2-F58C-08E5-AE50DBA20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85" y="5653772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#3</a:t>
            </a:r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CE6E8680-410A-5689-2ED2-74DA2FA6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15" y="4188839"/>
            <a:ext cx="5130483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Team Member</a:t>
            </a:r>
            <a:r>
              <a:rPr kumimoji="0" lang="en-US" altLang="en-US" sz="264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A4390B32-4F2D-1B3A-AA12-A2012D82C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5521" y="4601064"/>
            <a:ext cx="701993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#6</a:t>
            </a: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D31B9740-67AF-232A-C3E5-3F0C95673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386" y="513096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48CD1640-46D5-3125-F287-643ECF433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1401" y="5490696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Line 31">
            <a:extLst>
              <a:ext uri="{FF2B5EF4-FFF2-40B4-BE49-F238E27FC236}">
                <a16:creationId xmlns:a16="http://schemas.microsoft.com/office/drawing/2014/main" id="{13F0D52D-EC8A-8E92-A8F3-D463465CA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1401" y="584867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0" name="Line 29">
            <a:extLst>
              <a:ext uri="{FF2B5EF4-FFF2-40B4-BE49-F238E27FC236}">
                <a16:creationId xmlns:a16="http://schemas.microsoft.com/office/drawing/2014/main" id="{D6D82267-9FC0-939B-C314-0E056E48E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4049" y="5127476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1" name="Line 30">
            <a:extLst>
              <a:ext uri="{FF2B5EF4-FFF2-40B4-BE49-F238E27FC236}">
                <a16:creationId xmlns:a16="http://schemas.microsoft.com/office/drawing/2014/main" id="{051F966E-C0DE-A072-9C2E-47E140A5C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7064" y="548720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2" name="Line 31">
            <a:extLst>
              <a:ext uri="{FF2B5EF4-FFF2-40B4-BE49-F238E27FC236}">
                <a16:creationId xmlns:a16="http://schemas.microsoft.com/office/drawing/2014/main" id="{BC23F4D1-1A54-61E6-6F1F-B4AE52DDE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7064" y="5845184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4" name="Line 29">
            <a:extLst>
              <a:ext uri="{FF2B5EF4-FFF2-40B4-BE49-F238E27FC236}">
                <a16:creationId xmlns:a16="http://schemas.microsoft.com/office/drawing/2014/main" id="{F9790EF7-9F30-E9B5-DA6E-813B9C6785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9234" y="512398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5" name="Line 30">
            <a:extLst>
              <a:ext uri="{FF2B5EF4-FFF2-40B4-BE49-F238E27FC236}">
                <a16:creationId xmlns:a16="http://schemas.microsoft.com/office/drawing/2014/main" id="{8F1B141E-4CEC-3445-C561-0858F63C1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2249" y="5483711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6" name="Line 31">
            <a:extLst>
              <a:ext uri="{FF2B5EF4-FFF2-40B4-BE49-F238E27FC236}">
                <a16:creationId xmlns:a16="http://schemas.microsoft.com/office/drawing/2014/main" id="{8252647F-2624-B307-082D-1F1FB16F5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2249" y="584169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68" name="Text Box 6">
            <a:extLst>
              <a:ext uri="{FF2B5EF4-FFF2-40B4-BE49-F238E27FC236}">
                <a16:creationId xmlns:a16="http://schemas.microsoft.com/office/drawing/2014/main" id="{8E645FB4-9528-C889-DDA3-ABF9AD30F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974" y="4587094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#7</a:t>
            </a:r>
          </a:p>
        </p:txBody>
      </p:sp>
      <p:sp>
        <p:nvSpPr>
          <p:cNvPr id="143369" name="Text Box 6">
            <a:extLst>
              <a:ext uri="{FF2B5EF4-FFF2-40B4-BE49-F238E27FC236}">
                <a16:creationId xmlns:a16="http://schemas.microsoft.com/office/drawing/2014/main" id="{87436918-C297-3F6B-2EA5-3894604E6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9534" y="4587094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#8</a:t>
            </a:r>
          </a:p>
        </p:txBody>
      </p:sp>
      <p:sp>
        <p:nvSpPr>
          <p:cNvPr id="143370" name="Line 30">
            <a:extLst>
              <a:ext uri="{FF2B5EF4-FFF2-40B4-BE49-F238E27FC236}">
                <a16:creationId xmlns:a16="http://schemas.microsoft.com/office/drawing/2014/main" id="{740A3379-171D-FEFA-B41F-54D18FEDA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7591" y="618209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1" name="Line 31">
            <a:extLst>
              <a:ext uri="{FF2B5EF4-FFF2-40B4-BE49-F238E27FC236}">
                <a16:creationId xmlns:a16="http://schemas.microsoft.com/office/drawing/2014/main" id="{12E29234-38EB-1EE3-5E73-FAC83917A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7591" y="654007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2" name="Line 30">
            <a:extLst>
              <a:ext uri="{FF2B5EF4-FFF2-40B4-BE49-F238E27FC236}">
                <a16:creationId xmlns:a16="http://schemas.microsoft.com/office/drawing/2014/main" id="{BCC5516C-6998-BDCC-5AFD-D68D4AC4B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81344" y="618209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3" name="Line 31">
            <a:extLst>
              <a:ext uri="{FF2B5EF4-FFF2-40B4-BE49-F238E27FC236}">
                <a16:creationId xmlns:a16="http://schemas.microsoft.com/office/drawing/2014/main" id="{CC9C0316-F082-2983-7AB3-EB869E7C1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81344" y="654007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4" name="Line 30">
            <a:extLst>
              <a:ext uri="{FF2B5EF4-FFF2-40B4-BE49-F238E27FC236}">
                <a16:creationId xmlns:a16="http://schemas.microsoft.com/office/drawing/2014/main" id="{DEF48C6A-BE72-8634-8ECC-57B60A67E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6679" y="618266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5" name="Line 31">
            <a:extLst>
              <a:ext uri="{FF2B5EF4-FFF2-40B4-BE49-F238E27FC236}">
                <a16:creationId xmlns:a16="http://schemas.microsoft.com/office/drawing/2014/main" id="{DA617B90-9D12-9A63-E18F-697A76E6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6679" y="654064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6" name="Line 30">
            <a:extLst>
              <a:ext uri="{FF2B5EF4-FFF2-40B4-BE49-F238E27FC236}">
                <a16:creationId xmlns:a16="http://schemas.microsoft.com/office/drawing/2014/main" id="{68C91C1F-914A-AA44-39C5-EA61C6300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2014" y="618209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7" name="Line 31">
            <a:extLst>
              <a:ext uri="{FF2B5EF4-FFF2-40B4-BE49-F238E27FC236}">
                <a16:creationId xmlns:a16="http://schemas.microsoft.com/office/drawing/2014/main" id="{7B2EA4D1-534E-B177-0167-7565FE55A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2014" y="654007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8" name="Line 30">
            <a:extLst>
              <a:ext uri="{FF2B5EF4-FFF2-40B4-BE49-F238E27FC236}">
                <a16:creationId xmlns:a16="http://schemas.microsoft.com/office/drawing/2014/main" id="{D7822B94-B6BE-C6C7-6CB1-0ECCBB85C8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6394" y="6182661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79" name="Line 31">
            <a:extLst>
              <a:ext uri="{FF2B5EF4-FFF2-40B4-BE49-F238E27FC236}">
                <a16:creationId xmlns:a16="http://schemas.microsoft.com/office/drawing/2014/main" id="{26B51808-43AC-CD35-E9F9-784264B00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6394" y="6540641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0" name="Line 30">
            <a:extLst>
              <a:ext uri="{FF2B5EF4-FFF2-40B4-BE49-F238E27FC236}">
                <a16:creationId xmlns:a16="http://schemas.microsoft.com/office/drawing/2014/main" id="{409017AA-01BD-231F-27A2-68CFC59A5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0774" y="618209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1" name="Line 31">
            <a:extLst>
              <a:ext uri="{FF2B5EF4-FFF2-40B4-BE49-F238E27FC236}">
                <a16:creationId xmlns:a16="http://schemas.microsoft.com/office/drawing/2014/main" id="{94A8B160-8F68-065E-4C1A-AAB42B521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0774" y="654007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2" name="Line 30">
            <a:extLst>
              <a:ext uri="{FF2B5EF4-FFF2-40B4-BE49-F238E27FC236}">
                <a16:creationId xmlns:a16="http://schemas.microsoft.com/office/drawing/2014/main" id="{06D04C4D-ADCA-FC87-BF7D-B1EA82212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4049" y="618209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3" name="Line 31">
            <a:extLst>
              <a:ext uri="{FF2B5EF4-FFF2-40B4-BE49-F238E27FC236}">
                <a16:creationId xmlns:a16="http://schemas.microsoft.com/office/drawing/2014/main" id="{F377E738-8924-B9D8-6A57-9F3EB16C0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4864" y="654007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4" name="Line 30">
            <a:extLst>
              <a:ext uri="{FF2B5EF4-FFF2-40B4-BE49-F238E27FC236}">
                <a16:creationId xmlns:a16="http://schemas.microsoft.com/office/drawing/2014/main" id="{63B0EE3B-06A3-FCFD-D059-3244F7614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4164" y="617184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5" name="Line 31">
            <a:extLst>
              <a:ext uri="{FF2B5EF4-FFF2-40B4-BE49-F238E27FC236}">
                <a16:creationId xmlns:a16="http://schemas.microsoft.com/office/drawing/2014/main" id="{E4F1B880-C22D-A7DB-0225-94759240C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4164" y="654064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86" name="Text Box 51">
            <a:extLst>
              <a:ext uri="{FF2B5EF4-FFF2-40B4-BE49-F238E27FC236}">
                <a16:creationId xmlns:a16="http://schemas.microsoft.com/office/drawing/2014/main" id="{10EFB03D-0B92-A2EF-1B37-41E681DB4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32" y="6007388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#4</a:t>
            </a:r>
          </a:p>
        </p:txBody>
      </p:sp>
      <p:sp>
        <p:nvSpPr>
          <p:cNvPr id="143387" name="Text Box 51">
            <a:extLst>
              <a:ext uri="{FF2B5EF4-FFF2-40B4-BE49-F238E27FC236}">
                <a16:creationId xmlns:a16="http://schemas.microsoft.com/office/drawing/2014/main" id="{0790BF73-82DB-38CE-DF2F-62633C0FB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89" y="6390155"/>
            <a:ext cx="797013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32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Shot #5</a:t>
            </a:r>
          </a:p>
        </p:txBody>
      </p:sp>
      <p:sp>
        <p:nvSpPr>
          <p:cNvPr id="143388" name="Text Box 6">
            <a:extLst>
              <a:ext uri="{FF2B5EF4-FFF2-40B4-BE49-F238E27FC236}">
                <a16:creationId xmlns:a16="http://schemas.microsoft.com/office/drawing/2014/main" id="{79641BE4-F923-4C84-EA1A-756E0F381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1203" y="4583741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#9</a:t>
            </a:r>
          </a:p>
        </p:txBody>
      </p:sp>
      <p:sp>
        <p:nvSpPr>
          <p:cNvPr id="143389" name="Line 29">
            <a:extLst>
              <a:ext uri="{FF2B5EF4-FFF2-40B4-BE49-F238E27FC236}">
                <a16:creationId xmlns:a16="http://schemas.microsoft.com/office/drawing/2014/main" id="{B78C2F1A-1EA3-BE5C-AA39-120B56E5B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0611" y="5130689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0" name="Line 30">
            <a:extLst>
              <a:ext uri="{FF2B5EF4-FFF2-40B4-BE49-F238E27FC236}">
                <a16:creationId xmlns:a16="http://schemas.microsoft.com/office/drawing/2014/main" id="{61F9A559-1F44-8B88-E169-FD937B6A0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3626" y="5490416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3A60A331-857F-05EB-E0DC-30D137165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3626" y="5848397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Line 30">
            <a:extLst>
              <a:ext uri="{FF2B5EF4-FFF2-40B4-BE49-F238E27FC236}">
                <a16:creationId xmlns:a16="http://schemas.microsoft.com/office/drawing/2014/main" id="{47575B9F-E331-1B22-B1AA-BFE2C3F970F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5541" y="617855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Line 31">
            <a:extLst>
              <a:ext uri="{FF2B5EF4-FFF2-40B4-BE49-F238E27FC236}">
                <a16:creationId xmlns:a16="http://schemas.microsoft.com/office/drawing/2014/main" id="{DFA9CFB2-D036-010A-4CF1-B88631FCC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5541" y="6547348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61497F78-985C-3707-F5A4-124F3EF72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222" y="4592305"/>
            <a:ext cx="778828" cy="3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8157" tIns="74080" rIns="148157" bIns="74080">
            <a:spAutoFit/>
          </a:bodyPr>
          <a:lstStyle>
            <a:lvl1pPr defTabSz="944563">
              <a:buClr>
                <a:schemeClr val="bg1"/>
              </a:buClr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4563">
              <a:spcBef>
                <a:spcPct val="25000"/>
              </a:spcBef>
              <a:spcAft>
                <a:spcPct val="15000"/>
              </a:spcAft>
              <a:buClr>
                <a:schemeClr val="bg1"/>
              </a:buClr>
              <a:buSzPct val="125000"/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4563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4563">
              <a:spcBef>
                <a:spcPct val="20000"/>
              </a:spcBef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39019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540" b="1" i="0" u="none" strike="noStrike" kern="0" cap="none" spc="0" normalizeH="0" baseline="0" noProof="0" dirty="0">
                <a:ln>
                  <a:noFill/>
                </a:ln>
                <a:solidFill>
                  <a:srgbClr val="081D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#10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0F3F96AE-9C10-2BAF-4322-752103B4C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8630" y="5139253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Line 30">
            <a:extLst>
              <a:ext uri="{FF2B5EF4-FFF2-40B4-BE49-F238E27FC236}">
                <a16:creationId xmlns:a16="http://schemas.microsoft.com/office/drawing/2014/main" id="{49A69221-0953-41B6-1395-826CE2EAD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1645" y="5498980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Line 31">
            <a:extLst>
              <a:ext uri="{FF2B5EF4-FFF2-40B4-BE49-F238E27FC236}">
                <a16:creationId xmlns:a16="http://schemas.microsoft.com/office/drawing/2014/main" id="{5D5FDB06-7410-2A61-7C82-6DC90FFC48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1645" y="5856961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Line 30">
            <a:extLst>
              <a:ext uri="{FF2B5EF4-FFF2-40B4-BE49-F238E27FC236}">
                <a16:creationId xmlns:a16="http://schemas.microsoft.com/office/drawing/2014/main" id="{DDC5EB49-65E1-D02B-9D54-AF946B2582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3560" y="6187116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Line 31">
            <a:extLst>
              <a:ext uri="{FF2B5EF4-FFF2-40B4-BE49-F238E27FC236}">
                <a16:creationId xmlns:a16="http://schemas.microsoft.com/office/drawing/2014/main" id="{2D1EE1AD-A6B3-8FF7-CAF9-6A7886141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3560" y="6555912"/>
            <a:ext cx="63912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8157" tIns="74080" rIns="148157" bIns="74080">
            <a:spAutoFit/>
          </a:bodyPr>
          <a:lstStyle/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12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36563" y="105569"/>
            <a:ext cx="9052560" cy="100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100584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A6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Process Flow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rgbClr val="003A6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45411" name="Slide Number Placeholder 11"/>
          <p:cNvSpPr>
            <a:spLocks noGrp="1"/>
          </p:cNvSpPr>
          <p:nvPr>
            <p:ph type="sldNum" sz="quarter" idx="10"/>
          </p:nvPr>
        </p:nvSpPr>
        <p:spPr bwMode="auto">
          <a:xfrm>
            <a:off x="9658510" y="7342630"/>
            <a:ext cx="548323" cy="4418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245" indent="-314325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022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3140" indent="-251460" defTabSz="1004094"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6606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898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190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4820" indent="-251460" defTabSz="1004094" eaLnBrk="0" fontAlgn="base" hangingPunct="0">
              <a:spcBef>
                <a:spcPct val="0"/>
              </a:spcBef>
              <a:spcAft>
                <a:spcPct val="0"/>
              </a:spcAft>
              <a:defRPr sz="264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40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47A449-2545-4732-8F1C-92DA60E90AE2}" type="slidenum">
              <a:rPr kumimoji="0" lang="en-US" altLang="en-US" sz="132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10040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2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4060032" y="1306990"/>
            <a:ext cx="1981993" cy="302101"/>
          </a:xfrm>
          <a:prstGeom prst="ellips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2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Start/Set Up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149090" y="1881505"/>
            <a:ext cx="1823085" cy="328295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Place ball in cup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184015" y="2421097"/>
            <a:ext cx="1770698" cy="398145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Pull back the arm</a:t>
            </a:r>
          </a:p>
        </p:txBody>
      </p:sp>
      <p:sp>
        <p:nvSpPr>
          <p:cNvPr id="39" name="Diamond 38"/>
          <p:cNvSpPr/>
          <p:nvPr/>
        </p:nvSpPr>
        <p:spPr>
          <a:xfrm>
            <a:off x="4409282" y="3075941"/>
            <a:ext cx="1318418" cy="724694"/>
          </a:xfrm>
          <a:prstGeom prst="diamond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175</a:t>
            </a:r>
            <a:r>
              <a:rPr kumimoji="0" lang="en-US" sz="1320" b="0" i="0" u="none" strike="noStrike" kern="0" cap="none" spc="0" normalizeH="0" baseline="6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o </a:t>
            </a:r>
            <a:r>
              <a:rPr kumimoji="0" lang="en-US" sz="1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754982" y="4830922"/>
            <a:ext cx="2022158" cy="350996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</a:t>
            </a: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Spot the Ball/Record</a:t>
            </a:r>
            <a:endParaRPr kumimoji="0" lang="en-US" sz="176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14166" y="4783773"/>
            <a:ext cx="1995964" cy="391160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  </a:t>
            </a: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Retrieve the Ball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94305" y="4808220"/>
            <a:ext cx="2119948" cy="349250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Reset the Rubber Band</a:t>
            </a:r>
          </a:p>
        </p:txBody>
      </p:sp>
      <p:cxnSp>
        <p:nvCxnSpPr>
          <p:cNvPr id="49" name="Straight Arrow Connector 48"/>
          <p:cNvCxnSpPr>
            <a:cxnSpLocks noChangeShapeType="1"/>
            <a:stCxn id="36" idx="4"/>
            <a:endCxn id="37" idx="0"/>
          </p:cNvCxnSpPr>
          <p:nvPr/>
        </p:nvCxnSpPr>
        <p:spPr bwMode="auto">
          <a:xfrm>
            <a:off x="5050155" y="1609090"/>
            <a:ext cx="10478" cy="27241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38" idx="2"/>
            <a:endCxn id="39" idx="0"/>
          </p:cNvCxnSpPr>
          <p:nvPr/>
        </p:nvCxnSpPr>
        <p:spPr bwMode="auto">
          <a:xfrm flipH="1">
            <a:off x="5067617" y="2819242"/>
            <a:ext cx="1747" cy="25669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/>
          <p:cNvCxnSpPr>
            <a:cxnSpLocks noChangeShapeType="1"/>
            <a:stCxn id="39" idx="1"/>
            <a:endCxn id="38" idx="1"/>
          </p:cNvCxnSpPr>
          <p:nvPr/>
        </p:nvCxnSpPr>
        <p:spPr bwMode="auto">
          <a:xfrm rot="10800000">
            <a:off x="4184015" y="2620170"/>
            <a:ext cx="225267" cy="818991"/>
          </a:xfrm>
          <a:prstGeom prst="bentConnector3">
            <a:avLst>
              <a:gd name="adj1" fmla="val 212060"/>
            </a:avLst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Arrow Connector 54"/>
          <p:cNvCxnSpPr>
            <a:cxnSpLocks noChangeShapeType="1"/>
          </p:cNvCxnSpPr>
          <p:nvPr/>
        </p:nvCxnSpPr>
        <p:spPr bwMode="auto">
          <a:xfrm flipH="1">
            <a:off x="5067618" y="3776187"/>
            <a:ext cx="10478" cy="263683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/>
          <p:cNvCxnSpPr>
            <a:cxnSpLocks noChangeShapeType="1"/>
          </p:cNvCxnSpPr>
          <p:nvPr/>
        </p:nvCxnSpPr>
        <p:spPr bwMode="auto">
          <a:xfrm rot="10800000" flipV="1">
            <a:off x="2615882" y="4640581"/>
            <a:ext cx="2488407" cy="165894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Elbow Connector 57"/>
          <p:cNvCxnSpPr>
            <a:cxnSpLocks noChangeShapeType="1"/>
          </p:cNvCxnSpPr>
          <p:nvPr/>
        </p:nvCxnSpPr>
        <p:spPr bwMode="auto">
          <a:xfrm>
            <a:off x="5095558" y="4642327"/>
            <a:ext cx="2497138" cy="181610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Diamond 58"/>
          <p:cNvSpPr/>
          <p:nvPr/>
        </p:nvSpPr>
        <p:spPr>
          <a:xfrm>
            <a:off x="4227672" y="5672615"/>
            <a:ext cx="1802130" cy="1072198"/>
          </a:xfrm>
          <a:prstGeom prst="diamond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2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Final Shot of Operator    ?          </a:t>
            </a:r>
          </a:p>
        </p:txBody>
      </p:sp>
      <p:cxnSp>
        <p:nvCxnSpPr>
          <p:cNvPr id="60" name="Straight Arrow Connector 59"/>
          <p:cNvCxnSpPr>
            <a:cxnSpLocks noChangeShapeType="1"/>
            <a:stCxn id="46" idx="2"/>
          </p:cNvCxnSpPr>
          <p:nvPr/>
        </p:nvCxnSpPr>
        <p:spPr bwMode="auto">
          <a:xfrm flipH="1">
            <a:off x="5109528" y="5174932"/>
            <a:ext cx="3493" cy="50466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Arrow Connector 63"/>
          <p:cNvCxnSpPr>
            <a:cxnSpLocks noChangeShapeType="1"/>
          </p:cNvCxnSpPr>
          <p:nvPr/>
        </p:nvCxnSpPr>
        <p:spPr bwMode="auto">
          <a:xfrm flipV="1">
            <a:off x="6029802" y="6212205"/>
            <a:ext cx="578008" cy="1047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Rectangle 65"/>
          <p:cNvSpPr/>
          <p:nvPr/>
        </p:nvSpPr>
        <p:spPr>
          <a:xfrm>
            <a:off x="8673625" y="3515996"/>
            <a:ext cx="1154271" cy="543084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  Change Operators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960495" y="3180715"/>
            <a:ext cx="653098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822542" y="5899627"/>
            <a:ext cx="653098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130483" y="3702845"/>
            <a:ext cx="605949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015832" y="5887403"/>
            <a:ext cx="604203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71" name="Diamond 70"/>
          <p:cNvSpPr/>
          <p:nvPr/>
        </p:nvSpPr>
        <p:spPr>
          <a:xfrm>
            <a:off x="6588602" y="5660390"/>
            <a:ext cx="1803876" cy="1114108"/>
          </a:xfrm>
          <a:prstGeom prst="diamond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2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  Final Operator?          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468712" y="6718618"/>
            <a:ext cx="604203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69777" y="5911850"/>
            <a:ext cx="653098" cy="27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6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74" name="Oval 73"/>
          <p:cNvSpPr/>
          <p:nvPr/>
        </p:nvSpPr>
        <p:spPr>
          <a:xfrm>
            <a:off x="6775450" y="7045167"/>
            <a:ext cx="1447642" cy="286385"/>
          </a:xfrm>
          <a:prstGeom prst="ellips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Stop</a:t>
            </a:r>
          </a:p>
        </p:txBody>
      </p:sp>
      <p:cxnSp>
        <p:nvCxnSpPr>
          <p:cNvPr id="76" name="Elbow Connector 75"/>
          <p:cNvCxnSpPr>
            <a:cxnSpLocks noChangeShapeType="1"/>
          </p:cNvCxnSpPr>
          <p:nvPr/>
        </p:nvCxnSpPr>
        <p:spPr bwMode="auto">
          <a:xfrm flipV="1">
            <a:off x="8392478" y="4053840"/>
            <a:ext cx="859155" cy="2158365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Elbow Connector 78"/>
          <p:cNvCxnSpPr>
            <a:cxnSpLocks noChangeShapeType="1"/>
            <a:stCxn id="66" idx="0"/>
            <a:endCxn id="37" idx="3"/>
          </p:cNvCxnSpPr>
          <p:nvPr/>
        </p:nvCxnSpPr>
        <p:spPr bwMode="auto">
          <a:xfrm rot="16200000" flipV="1">
            <a:off x="6876733" y="1141095"/>
            <a:ext cx="1470343" cy="3279458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Arrow Connector 83"/>
          <p:cNvCxnSpPr>
            <a:cxnSpLocks noChangeShapeType="1"/>
          </p:cNvCxnSpPr>
          <p:nvPr/>
        </p:nvCxnSpPr>
        <p:spPr bwMode="auto">
          <a:xfrm flipH="1">
            <a:off x="7489667" y="6771005"/>
            <a:ext cx="0" cy="2741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Elbow Connector 84"/>
          <p:cNvCxnSpPr>
            <a:cxnSpLocks noChangeShapeType="1"/>
          </p:cNvCxnSpPr>
          <p:nvPr/>
        </p:nvCxnSpPr>
        <p:spPr bwMode="auto">
          <a:xfrm rot="5400000">
            <a:off x="6300470" y="3977005"/>
            <a:ext cx="167640" cy="2549525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Elbow Connector 85"/>
          <p:cNvCxnSpPr>
            <a:cxnSpLocks noChangeShapeType="1"/>
          </p:cNvCxnSpPr>
          <p:nvPr/>
        </p:nvCxnSpPr>
        <p:spPr bwMode="auto">
          <a:xfrm rot="16200000" flipH="1">
            <a:off x="3789363" y="4011931"/>
            <a:ext cx="158909" cy="2498884"/>
          </a:xfrm>
          <a:prstGeom prst="bentConnector2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Straight Arrow Connector 86"/>
          <p:cNvCxnSpPr>
            <a:cxnSpLocks noChangeShapeType="1"/>
            <a:stCxn id="37" idx="2"/>
          </p:cNvCxnSpPr>
          <p:nvPr/>
        </p:nvCxnSpPr>
        <p:spPr bwMode="auto">
          <a:xfrm>
            <a:off x="5060633" y="2209800"/>
            <a:ext cx="0" cy="21129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Rectangle 87"/>
          <p:cNvSpPr/>
          <p:nvPr/>
        </p:nvSpPr>
        <p:spPr>
          <a:xfrm>
            <a:off x="4225925" y="4032885"/>
            <a:ext cx="1770698" cy="399892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100584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Release the arm</a:t>
            </a:r>
          </a:p>
        </p:txBody>
      </p:sp>
      <p:cxnSp>
        <p:nvCxnSpPr>
          <p:cNvPr id="89" name="Straight Arrow Connector 88"/>
          <p:cNvCxnSpPr>
            <a:cxnSpLocks noChangeShapeType="1"/>
            <a:stCxn id="88" idx="2"/>
            <a:endCxn id="46" idx="0"/>
          </p:cNvCxnSpPr>
          <p:nvPr/>
        </p:nvCxnSpPr>
        <p:spPr bwMode="auto">
          <a:xfrm>
            <a:off x="5111275" y="4432777"/>
            <a:ext cx="1746" cy="35099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Elbow Connector 89"/>
          <p:cNvCxnSpPr>
            <a:cxnSpLocks noChangeShapeType="1"/>
            <a:stCxn id="59" idx="1"/>
            <a:endCxn id="37" idx="1"/>
          </p:cNvCxnSpPr>
          <p:nvPr/>
        </p:nvCxnSpPr>
        <p:spPr bwMode="auto">
          <a:xfrm rot="10800000">
            <a:off x="4149090" y="2045653"/>
            <a:ext cx="78582" cy="4163060"/>
          </a:xfrm>
          <a:prstGeom prst="bentConnector3">
            <a:avLst>
              <a:gd name="adj1" fmla="val 3560935"/>
            </a:avLst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76E501-2FBC-4654-9036-7E165B05D4ED}"/>
                  </a:ext>
                </a:extLst>
              </p14:cNvPr>
              <p14:cNvContentPartPr/>
              <p14:nvPr/>
            </p14:nvContentPartPr>
            <p14:xfrm>
              <a:off x="7387380" y="3546432"/>
              <a:ext cx="396" cy="396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76E501-2FBC-4654-9036-7E165B05D4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77084" y="3536136"/>
                <a:ext cx="20988" cy="209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923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8" grpId="0" animBg="1"/>
      <p:bldP spid="59" grpId="0" animBg="1"/>
      <p:bldP spid="66" grpId="0" animBg="1"/>
      <p:bldP spid="67" grpId="0"/>
      <p:bldP spid="68" grpId="0"/>
      <p:bldP spid="69" grpId="0"/>
      <p:bldP spid="70" grpId="0"/>
      <p:bldP spid="71" grpId="0" animBg="1"/>
      <p:bldP spid="72" grpId="0"/>
      <p:bldP spid="73" grpId="0"/>
      <p:bldP spid="74" grpId="0" animBg="1"/>
      <p:bldP spid="88" grpId="0" animBg="1"/>
    </p:bldLst>
  </p:timing>
</p:sld>
</file>

<file path=ppt/theme/theme1.xml><?xml version="1.0" encoding="utf-8"?>
<a:theme xmlns:a="http://schemas.openxmlformats.org/drawingml/2006/main" name="1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</TotalTime>
  <Words>766</Words>
  <Application>Microsoft Office PowerPoint</Application>
  <PresentationFormat>Custom</PresentationFormat>
  <Paragraphs>183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Futura</vt:lpstr>
      <vt:lpstr>Times New Roman</vt:lpstr>
      <vt:lpstr>Wingdings</vt:lpstr>
      <vt:lpstr>18_Office Theme</vt:lpstr>
      <vt:lpstr>17_Office Theme</vt:lpstr>
      <vt:lpstr>Drawing</vt:lpstr>
      <vt:lpstr>Photo House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Kiemele</dc:creator>
  <cp:lastModifiedBy>Mark Kiemele</cp:lastModifiedBy>
  <cp:revision>6</cp:revision>
  <dcterms:created xsi:type="dcterms:W3CDTF">2023-08-02T21:52:06Z</dcterms:created>
  <dcterms:modified xsi:type="dcterms:W3CDTF">2023-09-22T03:32:59Z</dcterms:modified>
</cp:coreProperties>
</file>