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56" r:id="rId5"/>
    <p:sldId id="4052" r:id="rId6"/>
    <p:sldId id="4041" r:id="rId7"/>
    <p:sldId id="4051" r:id="rId8"/>
    <p:sldId id="4053" r:id="rId9"/>
    <p:sldId id="913" r:id="rId10"/>
    <p:sldId id="4054" r:id="rId11"/>
    <p:sldId id="4044" r:id="rId12"/>
    <p:sldId id="4046" r:id="rId13"/>
    <p:sldId id="4048" r:id="rId14"/>
    <p:sldId id="4059" r:id="rId15"/>
    <p:sldId id="4050" r:id="rId16"/>
    <p:sldId id="4060" r:id="rId17"/>
    <p:sldId id="4061" r:id="rId18"/>
    <p:sldId id="4062" r:id="rId19"/>
    <p:sldId id="4049" r:id="rId20"/>
    <p:sldId id="4063" r:id="rId21"/>
    <p:sldId id="4042" r:id="rId22"/>
  </p:sldIdLst>
  <p:sldSz cx="10113963" cy="5688013"/>
  <p:notesSz cx="6858000" cy="9144000"/>
  <p:defaultTextStyle>
    <a:defPPr marL="0" marR="0" indent="0" algn="l" defTabSz="758364" rtl="0" fontAlgn="auto" latinLnBrk="1"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defRPr>
    </a:defPPr>
    <a:lvl1pPr marL="0" marR="0" indent="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1pPr>
    <a:lvl2pPr marL="0" marR="0" indent="379182"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2pPr>
    <a:lvl3pPr marL="0" marR="0" indent="758364"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3pPr>
    <a:lvl4pPr marL="0" marR="0" indent="1137547"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4pPr>
    <a:lvl5pPr marL="0" marR="0" indent="151673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5pPr>
    <a:lvl6pPr marL="0" marR="0" indent="1895912"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6pPr>
    <a:lvl7pPr marL="0" marR="0" indent="2275094"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7pPr>
    <a:lvl8pPr marL="0" marR="0" indent="2654277"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8pPr>
    <a:lvl9pPr marL="0" marR="0" indent="303346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D8F01A-3978-EB18-76E9-FAE1714CC612}" name="Sandy Shrum and Barbara White" initials="ss and bw" userId="Sandy Shrum and Barbara Whit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3] [3] [2]" lastIdx="1" clrIdx="6"/>
  <p:cmAuthor id="1" name="Microsoft Office User" initials="Office [3]" lastIdx="1" clrIdx="0"/>
  <p:cmAuthor id="8" name="Microsoft Office User" initials="Office [3] [3] [2] [2]" lastIdx="1" clrIdx="7"/>
  <p:cmAuthor id="2" name="Microsoft Office User" initials="Office [3] [2]" lastIdx="1" clrIdx="1"/>
  <p:cmAuthor id="9" name="Microsoft Office User" initials="Office [3] [3] [2] [2] [2]" lastIdx="1" clrIdx="8"/>
  <p:cmAuthor id="3" name="Microsoft Office User" initials="Office [3] [2] [2]" lastIdx="1" clrIdx="2"/>
  <p:cmAuthor id="10" name="Microsoft Office User" initials="Office [3] [3] [2] [2] [2] [2]" lastIdx="1" clrIdx="9"/>
  <p:cmAuthor id="4" name="Microsoft Office User" initials="Office [3] [2] [2] [2]" lastIdx="1" clrIdx="3"/>
  <p:cmAuthor id="11" name="Microsoft Office User" initials="Office [3] [3] [2] [2] [2] [2] [2]" lastIdx="1" clrIdx="10"/>
  <p:cmAuthor id="5" name="Microsoft Office User" initials="Office [3] [2] [2] [2] [2]" lastIdx="1" clrIdx="4"/>
  <p:cmAuthor id="12" name="Microsoft Office User" initials="MOU" lastIdx="1" clrIdx="11">
    <p:extLst>
      <p:ext uri="{19B8F6BF-5375-455C-9EA6-DF929625EA0E}">
        <p15:presenceInfo xmlns:p15="http://schemas.microsoft.com/office/powerpoint/2012/main" userId="Microsoft Office User" providerId="None"/>
      </p:ext>
    </p:extLst>
  </p:cmAuthor>
  <p:cmAuthor id="6" name="Microsoft Office User" initials="Office [3] [3]"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4DAC4"/>
    <a:srgbClr val="C41230"/>
    <a:srgbClr val="94121F"/>
    <a:srgbClr val="182B4B"/>
    <a:srgbClr val="BCB49E"/>
    <a:srgbClr val="009747"/>
    <a:srgbClr val="BCBEC0"/>
    <a:srgbClr val="000000"/>
    <a:srgbClr val="70A094"/>
    <a:srgbClr val="1F4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96327"/>
  </p:normalViewPr>
  <p:slideViewPr>
    <p:cSldViewPr snapToGrid="0" snapToObjects="1">
      <p:cViewPr varScale="1">
        <p:scale>
          <a:sx n="155" d="100"/>
          <a:sy n="155" d="100"/>
        </p:scale>
        <p:origin x="552" y="176"/>
      </p:cViewPr>
      <p:guideLst/>
    </p:cSldViewPr>
  </p:slideViewPr>
  <p:notesTextViewPr>
    <p:cViewPr>
      <p:scale>
        <a:sx n="55" d="100"/>
        <a:sy n="5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1208F8-C77B-D74F-B744-251287BDCA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BC6985-D59B-ED4C-A70C-2CC55C24F9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3E7B4C-DAAA-FF42-ACC3-9082998C8051}" type="datetimeFigureOut">
              <a:rPr lang="en-US" smtClean="0"/>
              <a:t>9/22/23</a:t>
            </a:fld>
            <a:endParaRPr lang="en-US" dirty="0"/>
          </a:p>
        </p:txBody>
      </p:sp>
      <p:sp>
        <p:nvSpPr>
          <p:cNvPr id="4" name="Footer Placeholder 3">
            <a:extLst>
              <a:ext uri="{FF2B5EF4-FFF2-40B4-BE49-F238E27FC236}">
                <a16:creationId xmlns:a16="http://schemas.microsoft.com/office/drawing/2014/main" id="{051E5110-3723-1A4C-BFBF-177D32FB58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34C7CFF-5960-0D4B-B26E-EF7C0C1C7D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680314-2679-CC4D-9663-C842C457AE93}" type="slidenum">
              <a:rPr lang="en-US" smtClean="0"/>
              <a:t>‹#›</a:t>
            </a:fld>
            <a:endParaRPr lang="en-US" dirty="0"/>
          </a:p>
        </p:txBody>
      </p:sp>
    </p:spTree>
    <p:extLst>
      <p:ext uri="{BB962C8B-B14F-4D97-AF65-F5344CB8AC3E}">
        <p14:creationId xmlns:p14="http://schemas.microsoft.com/office/powerpoint/2010/main" val="2895943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68709531"/>
      </p:ext>
    </p:extLst>
  </p:cSld>
  <p:clrMap bg1="lt1" tx1="dk1" bg2="lt2" tx2="dk2" accent1="accent1" accent2="accent2" accent3="accent3" accent4="accent4" accent5="accent5" accent6="accent6" hlink="hlink" folHlink="folHlink"/>
  <p:notesStyle>
    <a:lvl1pPr latinLnBrk="0">
      <a:defRPr sz="995">
        <a:latin typeface="+mj-lt"/>
        <a:ea typeface="+mj-ea"/>
        <a:cs typeface="+mj-cs"/>
        <a:sym typeface="Open Sans Regular"/>
      </a:defRPr>
    </a:lvl1pPr>
    <a:lvl2pPr indent="189591" latinLnBrk="0">
      <a:defRPr sz="995">
        <a:latin typeface="+mj-lt"/>
        <a:ea typeface="+mj-ea"/>
        <a:cs typeface="+mj-cs"/>
        <a:sym typeface="Open Sans Regular"/>
      </a:defRPr>
    </a:lvl2pPr>
    <a:lvl3pPr indent="379182" latinLnBrk="0">
      <a:defRPr sz="995">
        <a:latin typeface="+mj-lt"/>
        <a:ea typeface="+mj-ea"/>
        <a:cs typeface="+mj-cs"/>
        <a:sym typeface="Open Sans Regular"/>
      </a:defRPr>
    </a:lvl3pPr>
    <a:lvl4pPr indent="568773" latinLnBrk="0">
      <a:defRPr sz="995">
        <a:latin typeface="+mj-lt"/>
        <a:ea typeface="+mj-ea"/>
        <a:cs typeface="+mj-cs"/>
        <a:sym typeface="Open Sans Regular"/>
      </a:defRPr>
    </a:lvl4pPr>
    <a:lvl5pPr indent="758364" latinLnBrk="0">
      <a:defRPr sz="995">
        <a:latin typeface="+mj-lt"/>
        <a:ea typeface="+mj-ea"/>
        <a:cs typeface="+mj-cs"/>
        <a:sym typeface="Open Sans Regular"/>
      </a:defRPr>
    </a:lvl5pPr>
    <a:lvl6pPr indent="947957" latinLnBrk="0">
      <a:defRPr sz="995">
        <a:latin typeface="+mj-lt"/>
        <a:ea typeface="+mj-ea"/>
        <a:cs typeface="+mj-cs"/>
        <a:sym typeface="Open Sans Regular"/>
      </a:defRPr>
    </a:lvl6pPr>
    <a:lvl7pPr indent="1137547" latinLnBrk="0">
      <a:defRPr sz="995">
        <a:latin typeface="+mj-lt"/>
        <a:ea typeface="+mj-ea"/>
        <a:cs typeface="+mj-cs"/>
        <a:sym typeface="Open Sans Regular"/>
      </a:defRPr>
    </a:lvl7pPr>
    <a:lvl8pPr indent="1327139" latinLnBrk="0">
      <a:defRPr sz="995">
        <a:latin typeface="+mj-lt"/>
        <a:ea typeface="+mj-ea"/>
        <a:cs typeface="+mj-cs"/>
        <a:sym typeface="Open Sans Regular"/>
      </a:defRPr>
    </a:lvl8pPr>
    <a:lvl9pPr indent="1516730" latinLnBrk="0">
      <a:defRPr sz="995">
        <a:latin typeface="+mj-lt"/>
        <a:ea typeface="+mj-ea"/>
        <a:cs typeface="+mj-cs"/>
        <a:sym typeface="Open Sans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Did you know in the last decade 45% of major defense acquisition programs have had cost overruns? How about that 36% of those major defense programs had scheduled delays? Here's the kicker Only 16% met cost, scope, and schedule.</a:t>
            </a:r>
            <a:endParaRPr lang="en-US" dirty="0"/>
          </a:p>
        </p:txBody>
      </p:sp>
      <p:sp>
        <p:nvSpPr>
          <p:cNvPr id="4" name="Slide Number Placeholder 3"/>
          <p:cNvSpPr>
            <a:spLocks noGrp="1"/>
          </p:cNvSpPr>
          <p:nvPr>
            <p:ph type="sldNum" sz="quarter" idx="5"/>
          </p:nvPr>
        </p:nvSpPr>
        <p:spPr/>
        <p:txBody>
          <a:bodyPr/>
          <a:lstStyle/>
          <a:p>
            <a:fld id="{86FD14E5-0E55-2243-B94F-5A507A9FBFBD}" type="slidenum">
              <a:rPr lang="en-US" smtClean="0"/>
              <a:t>3</a:t>
            </a:fld>
            <a:endParaRPr lang="en-US"/>
          </a:p>
        </p:txBody>
      </p:sp>
    </p:spTree>
    <p:extLst>
      <p:ext uri="{BB962C8B-B14F-4D97-AF65-F5344CB8AC3E}">
        <p14:creationId xmlns:p14="http://schemas.microsoft.com/office/powerpoint/2010/main" val="71644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D14E5-0E55-2243-B94F-5A507A9FBFBD}" type="slidenum">
              <a:rPr lang="en-US" smtClean="0"/>
              <a:t>12</a:t>
            </a:fld>
            <a:endParaRPr lang="en-US"/>
          </a:p>
        </p:txBody>
      </p:sp>
    </p:spTree>
    <p:extLst>
      <p:ext uri="{BB962C8B-B14F-4D97-AF65-F5344CB8AC3E}">
        <p14:creationId xmlns:p14="http://schemas.microsoft.com/office/powerpoint/2010/main" val="37713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D14E5-0E55-2243-B94F-5A507A9FBFBD}" type="slidenum">
              <a:rPr lang="en-US" smtClean="0"/>
              <a:t>13</a:t>
            </a:fld>
            <a:endParaRPr lang="en-US"/>
          </a:p>
        </p:txBody>
      </p:sp>
    </p:spTree>
    <p:extLst>
      <p:ext uri="{BB962C8B-B14F-4D97-AF65-F5344CB8AC3E}">
        <p14:creationId xmlns:p14="http://schemas.microsoft.com/office/powerpoint/2010/main" val="1922027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D14E5-0E55-2243-B94F-5A507A9FBFBD}" type="slidenum">
              <a:rPr lang="en-US" smtClean="0"/>
              <a:t>14</a:t>
            </a:fld>
            <a:endParaRPr lang="en-US"/>
          </a:p>
        </p:txBody>
      </p:sp>
    </p:spTree>
    <p:extLst>
      <p:ext uri="{BB962C8B-B14F-4D97-AF65-F5344CB8AC3E}">
        <p14:creationId xmlns:p14="http://schemas.microsoft.com/office/powerpoint/2010/main" val="1623960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D14E5-0E55-2243-B94F-5A507A9FBFBD}" type="slidenum">
              <a:rPr lang="en-US" smtClean="0"/>
              <a:t>15</a:t>
            </a:fld>
            <a:endParaRPr lang="en-US"/>
          </a:p>
        </p:txBody>
      </p:sp>
    </p:spTree>
    <p:extLst>
      <p:ext uri="{BB962C8B-B14F-4D97-AF65-F5344CB8AC3E}">
        <p14:creationId xmlns:p14="http://schemas.microsoft.com/office/powerpoint/2010/main" val="369787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D14E5-0E55-2243-B94F-5A507A9FBFBD}" type="slidenum">
              <a:rPr lang="en-US" smtClean="0"/>
              <a:t>16</a:t>
            </a:fld>
            <a:endParaRPr lang="en-US"/>
          </a:p>
        </p:txBody>
      </p:sp>
    </p:spTree>
    <p:extLst>
      <p:ext uri="{BB962C8B-B14F-4D97-AF65-F5344CB8AC3E}">
        <p14:creationId xmlns:p14="http://schemas.microsoft.com/office/powerpoint/2010/main" val="1138927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D14E5-0E55-2243-B94F-5A507A9FBFBD}" type="slidenum">
              <a:rPr lang="en-US" smtClean="0"/>
              <a:t>18</a:t>
            </a:fld>
            <a:endParaRPr lang="en-US" dirty="0"/>
          </a:p>
        </p:txBody>
      </p:sp>
    </p:spTree>
    <p:extLst>
      <p:ext uri="{BB962C8B-B14F-4D97-AF65-F5344CB8AC3E}">
        <p14:creationId xmlns:p14="http://schemas.microsoft.com/office/powerpoint/2010/main" val="210549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Did you know in the last decade 45% of major defense acquisition programs have had cost overruns? How about that 36% of those major defense programs had scheduled delays? Here's the kicker Only 16% met cost, scope, and schedule.</a:t>
            </a:r>
            <a:endParaRPr lang="en-US" dirty="0"/>
          </a:p>
        </p:txBody>
      </p:sp>
      <p:sp>
        <p:nvSpPr>
          <p:cNvPr id="4" name="Slide Number Placeholder 3"/>
          <p:cNvSpPr>
            <a:spLocks noGrp="1"/>
          </p:cNvSpPr>
          <p:nvPr>
            <p:ph type="sldNum" sz="quarter" idx="5"/>
          </p:nvPr>
        </p:nvSpPr>
        <p:spPr/>
        <p:txBody>
          <a:bodyPr/>
          <a:lstStyle/>
          <a:p>
            <a:fld id="{86FD14E5-0E55-2243-B94F-5A507A9FBFBD}" type="slidenum">
              <a:rPr lang="en-US" smtClean="0"/>
              <a:t>4</a:t>
            </a:fld>
            <a:endParaRPr lang="en-US"/>
          </a:p>
        </p:txBody>
      </p:sp>
    </p:spTree>
    <p:extLst>
      <p:ext uri="{BB962C8B-B14F-4D97-AF65-F5344CB8AC3E}">
        <p14:creationId xmlns:p14="http://schemas.microsoft.com/office/powerpoint/2010/main" val="13552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a:p>
            <a:endParaRPr lang="en-US" dirty="0"/>
          </a:p>
        </p:txBody>
      </p:sp>
      <p:sp>
        <p:nvSpPr>
          <p:cNvPr id="5" name="Footer Placeholder 4"/>
          <p:cNvSpPr>
            <a:spLocks noGrp="1"/>
          </p:cNvSpPr>
          <p:nvPr>
            <p:ph type="ftr" sz="quarter" idx="4"/>
          </p:nvPr>
        </p:nvSpPr>
        <p:spPr/>
        <p:txBody>
          <a:bodyPr/>
          <a:lstStyle/>
          <a:p>
            <a:endParaRPr lang="en-US" dirty="0"/>
          </a:p>
          <a:p>
            <a:endParaRPr lang="en-US" dirty="0"/>
          </a:p>
        </p:txBody>
      </p:sp>
      <p:sp>
        <p:nvSpPr>
          <p:cNvPr id="6" name="Slide Number Placeholder 5"/>
          <p:cNvSpPr>
            <a:spLocks noGrp="1"/>
          </p:cNvSpPr>
          <p:nvPr>
            <p:ph type="sldNum" sz="quarter" idx="5"/>
          </p:nvPr>
        </p:nvSpPr>
        <p:spPr/>
        <p:txBody>
          <a:bodyPr/>
          <a:lstStyle/>
          <a:p>
            <a:fld id="{91F5F514-E216-4B0B-9B33-6FEA2EC08AD4}" type="slidenum">
              <a:rPr lang="en-US" smtClean="0"/>
              <a:t>5</a:t>
            </a:fld>
            <a:endParaRPr lang="en-US" dirty="0"/>
          </a:p>
        </p:txBody>
      </p:sp>
    </p:spTree>
    <p:extLst>
      <p:ext uri="{BB962C8B-B14F-4D97-AF65-F5344CB8AC3E}">
        <p14:creationId xmlns:p14="http://schemas.microsoft.com/office/powerpoint/2010/main" val="4200360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D14E5-0E55-2243-B94F-5A507A9FBFBD}" type="slidenum">
              <a:rPr lang="en-US" smtClean="0"/>
              <a:t>7</a:t>
            </a:fld>
            <a:endParaRPr lang="en-US"/>
          </a:p>
        </p:txBody>
      </p:sp>
    </p:spTree>
    <p:extLst>
      <p:ext uri="{BB962C8B-B14F-4D97-AF65-F5344CB8AC3E}">
        <p14:creationId xmlns:p14="http://schemas.microsoft.com/office/powerpoint/2010/main" val="298632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D14E5-0E55-2243-B94F-5A507A9FBFBD}" type="slidenum">
              <a:rPr lang="en-US" smtClean="0"/>
              <a:t>8</a:t>
            </a:fld>
            <a:endParaRPr lang="en-US"/>
          </a:p>
        </p:txBody>
      </p:sp>
    </p:spTree>
    <p:extLst>
      <p:ext uri="{BB962C8B-B14F-4D97-AF65-F5344CB8AC3E}">
        <p14:creationId xmlns:p14="http://schemas.microsoft.com/office/powerpoint/2010/main" val="202980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D14E5-0E55-2243-B94F-5A507A9FBFBD}" type="slidenum">
              <a:rPr lang="en-US" smtClean="0"/>
              <a:t>9</a:t>
            </a:fld>
            <a:endParaRPr lang="en-US"/>
          </a:p>
        </p:txBody>
      </p:sp>
    </p:spTree>
    <p:extLst>
      <p:ext uri="{BB962C8B-B14F-4D97-AF65-F5344CB8AC3E}">
        <p14:creationId xmlns:p14="http://schemas.microsoft.com/office/powerpoint/2010/main" val="50539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D14E5-0E55-2243-B94F-5A507A9FBFBD}" type="slidenum">
              <a:rPr lang="en-US" smtClean="0"/>
              <a:t>10</a:t>
            </a:fld>
            <a:endParaRPr lang="en-US"/>
          </a:p>
        </p:txBody>
      </p:sp>
    </p:spTree>
    <p:extLst>
      <p:ext uri="{BB962C8B-B14F-4D97-AF65-F5344CB8AC3E}">
        <p14:creationId xmlns:p14="http://schemas.microsoft.com/office/powerpoint/2010/main" val="162396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D14E5-0E55-2243-B94F-5A507A9FBFBD}" type="slidenum">
              <a:rPr lang="en-US" smtClean="0"/>
              <a:t>11</a:t>
            </a:fld>
            <a:endParaRPr lang="en-US"/>
          </a:p>
        </p:txBody>
      </p:sp>
    </p:spTree>
    <p:extLst>
      <p:ext uri="{BB962C8B-B14F-4D97-AF65-F5344CB8AC3E}">
        <p14:creationId xmlns:p14="http://schemas.microsoft.com/office/powerpoint/2010/main" val="221907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03F42E-D4E9-6348-965A-BC98EA3F47AF}"/>
              </a:ext>
            </a:extLst>
          </p:cNvPr>
          <p:cNvSpPr/>
          <p:nvPr userDrawn="1"/>
        </p:nvSpPr>
        <p:spPr>
          <a:xfrm>
            <a:off x="0" y="1"/>
            <a:ext cx="10113963" cy="568801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dirty="0"/>
          </a:p>
        </p:txBody>
      </p:sp>
      <p:pic>
        <p:nvPicPr>
          <p:cNvPr id="40" name="Picture 39">
            <a:extLst>
              <a:ext uri="{FF2B5EF4-FFF2-40B4-BE49-F238E27FC236}">
                <a16:creationId xmlns:a16="http://schemas.microsoft.com/office/drawing/2014/main" id="{1C445199-0DFC-7144-BD25-E090DDB255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7534275" y="-3"/>
            <a:ext cx="2579688" cy="5688015"/>
          </a:xfrm>
          <a:prstGeom prst="rect">
            <a:avLst/>
          </a:prstGeom>
        </p:spPr>
      </p:pic>
      <p:sp>
        <p:nvSpPr>
          <p:cNvPr id="7" name="Text Placeholder 2"/>
          <p:cNvSpPr>
            <a:spLocks noGrp="1"/>
          </p:cNvSpPr>
          <p:nvPr>
            <p:ph type="body" sz="quarter" idx="10" hasCustomPrompt="1"/>
          </p:nvPr>
        </p:nvSpPr>
        <p:spPr>
          <a:xfrm>
            <a:off x="333376" y="2346304"/>
            <a:ext cx="7010400" cy="995402"/>
          </a:xfrm>
          <a:prstGeom prst="rect">
            <a:avLst/>
          </a:prstGeom>
        </p:spPr>
        <p:txBody>
          <a:bodyPr lIns="0" tIns="0" rIns="0" bIns="0" anchor="t" anchorCtr="0">
            <a:noAutofit/>
          </a:bodyPr>
          <a:lstStyle>
            <a:lvl1pPr marL="0" indent="0">
              <a:buNone/>
              <a:defRPr sz="3200" baseline="0">
                <a:solidFill>
                  <a:schemeClr val="bg2"/>
                </a:solidFill>
                <a:latin typeface="Arial" panose="020B0604020202020204" pitchFamily="34" charset="0"/>
                <a:cs typeface="Arial" panose="020B0604020202020204" pitchFamily="34" charset="0"/>
              </a:defRPr>
            </a:lvl1pPr>
            <a:lvl5pPr>
              <a:defRPr/>
            </a:lvl5pPr>
          </a:lstStyle>
          <a:p>
            <a:pPr lvl="0"/>
            <a:r>
              <a:rPr lang="en-US" dirty="0"/>
              <a:t>Click to add Title</a:t>
            </a:r>
          </a:p>
        </p:txBody>
      </p:sp>
      <p:sp>
        <p:nvSpPr>
          <p:cNvPr id="8" name="Text Placeholder 11"/>
          <p:cNvSpPr>
            <a:spLocks noGrp="1"/>
          </p:cNvSpPr>
          <p:nvPr>
            <p:ph type="body" sz="quarter" idx="11" hasCustomPrompt="1"/>
          </p:nvPr>
        </p:nvSpPr>
        <p:spPr>
          <a:xfrm>
            <a:off x="333374" y="4375473"/>
            <a:ext cx="3810001" cy="280451"/>
          </a:xfrm>
          <a:prstGeom prst="rect">
            <a:avLst/>
          </a:prstGeom>
        </p:spPr>
        <p:txBody>
          <a:bodyPr lIns="0" tIns="0" rIns="0" bIns="0" anchor="ctr">
            <a:noAutofit/>
          </a:bodyPr>
          <a:lstStyle>
            <a:lvl1pPr marL="0" indent="0">
              <a:buNone/>
              <a:defRPr sz="1279" b="1" cap="all" spc="240" baseline="0">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MONTH XX, 2022</a:t>
            </a:r>
          </a:p>
        </p:txBody>
      </p:sp>
      <p:sp>
        <p:nvSpPr>
          <p:cNvPr id="10" name="Text Placeholder 13"/>
          <p:cNvSpPr>
            <a:spLocks noGrp="1"/>
          </p:cNvSpPr>
          <p:nvPr>
            <p:ph type="body" sz="quarter" idx="12" hasCustomPrompt="1"/>
          </p:nvPr>
        </p:nvSpPr>
        <p:spPr>
          <a:xfrm>
            <a:off x="333373" y="4725708"/>
            <a:ext cx="5410201" cy="417856"/>
          </a:xfrm>
          <a:prstGeom prst="rect">
            <a:avLst/>
          </a:prstGeom>
        </p:spPr>
        <p:txBody>
          <a:bodyPr lIns="0" tIns="0" rIns="0" bIns="0">
            <a:noAutofit/>
          </a:bodyPr>
          <a:lstStyle>
            <a:lvl1pPr marL="0" indent="0">
              <a:lnSpc>
                <a:spcPct val="100000"/>
              </a:lnSpc>
              <a:spcBef>
                <a:spcPts val="0"/>
              </a:spcBef>
              <a:buNone/>
              <a:defRPr sz="1279">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Presenter’s Name</a:t>
            </a:r>
          </a:p>
          <a:p>
            <a:pPr lvl="0"/>
            <a:r>
              <a:rPr lang="en-US" dirty="0"/>
              <a:t>Presenter’s Title</a:t>
            </a:r>
          </a:p>
        </p:txBody>
      </p:sp>
      <p:pic>
        <p:nvPicPr>
          <p:cNvPr id="27" name="Picture 26">
            <a:extLst>
              <a:ext uri="{FF2B5EF4-FFF2-40B4-BE49-F238E27FC236}">
                <a16:creationId xmlns:a16="http://schemas.microsoft.com/office/drawing/2014/main" id="{667B7352-558A-AF45-8D6F-2058EEC251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34275" y="-2"/>
            <a:ext cx="2579688" cy="2579194"/>
          </a:xfrm>
          <a:prstGeom prst="rect">
            <a:avLst/>
          </a:prstGeom>
        </p:spPr>
      </p:pic>
      <p:sp>
        <p:nvSpPr>
          <p:cNvPr id="9" name="TextBox 8">
            <a:extLst>
              <a:ext uri="{FF2B5EF4-FFF2-40B4-BE49-F238E27FC236}">
                <a16:creationId xmlns:a16="http://schemas.microsoft.com/office/drawing/2014/main" id="{3B31BC1E-DB32-794C-9D87-536CEA2493AF}"/>
              </a:ext>
            </a:extLst>
          </p:cNvPr>
          <p:cNvSpPr txBox="1"/>
          <p:nvPr userDrawn="1"/>
        </p:nvSpPr>
        <p:spPr>
          <a:xfrm>
            <a:off x="333374" y="5419261"/>
            <a:ext cx="2722895" cy="110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730857" rtl="0" fontAlgn="auto" latinLnBrk="0" hangingPunct="0">
              <a:lnSpc>
                <a:spcPct val="100000"/>
              </a:lnSpc>
              <a:spcBef>
                <a:spcPts val="0"/>
              </a:spcBef>
              <a:spcAft>
                <a:spcPts val="0"/>
              </a:spcAft>
              <a:buClrTx/>
              <a:buSzTx/>
              <a:buFontTx/>
              <a:buNone/>
              <a:tabLst/>
            </a:pPr>
            <a:r>
              <a:rPr kumimoji="0" lang="en-US" sz="719" b="0" i="0" u="none" strike="noStrike" cap="none" spc="0" normalizeH="0" baseline="0" dirty="0">
                <a:ln>
                  <a:noFill/>
                </a:ln>
                <a:solidFill>
                  <a:schemeClr val="tx2"/>
                </a:solidFill>
                <a:effectLst/>
                <a:uFillTx/>
                <a:latin typeface="Arial" panose="020B0604020202020204" pitchFamily="34" charset="0"/>
                <a:ea typeface="Calibri"/>
                <a:cs typeface="Arial" panose="020B0604020202020204" pitchFamily="34" charset="0"/>
                <a:sym typeface="Calibri"/>
              </a:rPr>
              <a:t>© 2023 Carnegie Mellon University</a:t>
            </a:r>
          </a:p>
        </p:txBody>
      </p:sp>
      <p:cxnSp>
        <p:nvCxnSpPr>
          <p:cNvPr id="11" name="Straight Connector 10">
            <a:extLst>
              <a:ext uri="{FF2B5EF4-FFF2-40B4-BE49-F238E27FC236}">
                <a16:creationId xmlns:a16="http://schemas.microsoft.com/office/drawing/2014/main" id="{AA5B969F-22FD-E442-966E-15ED06BC6FC3}"/>
              </a:ext>
            </a:extLst>
          </p:cNvPr>
          <p:cNvCxnSpPr>
            <a:cxnSpLocks/>
          </p:cNvCxnSpPr>
          <p:nvPr userDrawn="1"/>
        </p:nvCxnSpPr>
        <p:spPr>
          <a:xfrm>
            <a:off x="7534275" y="2579192"/>
            <a:ext cx="2579688" cy="0"/>
          </a:xfrm>
          <a:prstGeom prst="line">
            <a:avLst/>
          </a:prstGeom>
          <a:noFill/>
          <a:ln w="12700" cap="flat">
            <a:solidFill>
              <a:schemeClr val="bg1">
                <a:lumMod val="85000"/>
              </a:schemeClr>
            </a:solidFill>
            <a:prstDash val="solid"/>
            <a:miter lim="800000"/>
          </a:ln>
          <a:effectLst/>
          <a:sp3d/>
        </p:spPr>
        <p:style>
          <a:lnRef idx="0">
            <a:scrgbClr r="0" g="0" b="0"/>
          </a:lnRef>
          <a:fillRef idx="0">
            <a:scrgbClr r="0" g="0" b="0"/>
          </a:fillRef>
          <a:effectRef idx="0">
            <a:scrgbClr r="0" g="0" b="0"/>
          </a:effectRef>
          <a:fontRef idx="none"/>
        </p:style>
      </p:cxnSp>
      <p:sp>
        <p:nvSpPr>
          <p:cNvPr id="2" name="TextBox 1">
            <a:extLst>
              <a:ext uri="{FF2B5EF4-FFF2-40B4-BE49-F238E27FC236}">
                <a16:creationId xmlns:a16="http://schemas.microsoft.com/office/drawing/2014/main" id="{B841FBE9-3557-E91F-2469-94BBF8DEE59D}"/>
              </a:ext>
            </a:extLst>
          </p:cNvPr>
          <p:cNvSpPr txBox="1"/>
          <p:nvPr userDrawn="1"/>
        </p:nvSpPr>
        <p:spPr>
          <a:xfrm>
            <a:off x="4333876" y="5391373"/>
            <a:ext cx="3009900" cy="229530"/>
          </a:xfrm>
          <a:prstGeom prst="rect">
            <a:avLst/>
          </a:prstGeom>
          <a:noFill/>
        </p:spPr>
        <p:txBody>
          <a:bodyPr wrap="square" lIns="0" tIns="0" rIns="0" bIns="0" rtlCol="0">
            <a:noAutofit/>
          </a:bodyPr>
          <a:lstStyle/>
          <a:p>
            <a:r>
              <a:rPr lang="en-US" sz="559" dirty="0">
                <a:solidFill>
                  <a:schemeClr val="tx2"/>
                </a:solidFill>
                <a:latin typeface="Arial" panose="020B0604020202020204" pitchFamily="34" charset="0"/>
                <a:ea typeface="Open Sans" panose="020B0606030504020204" pitchFamily="34" charset="0"/>
                <a:cs typeface="Arial" panose="020B0604020202020204" pitchFamily="34" charset="0"/>
              </a:rPr>
              <a:t>[DISTRIBUTION STATEMENT Please copy and paste the appropriate distribution statement into this space.]</a:t>
            </a:r>
          </a:p>
        </p:txBody>
      </p:sp>
    </p:spTree>
    <p:extLst>
      <p:ext uri="{BB962C8B-B14F-4D97-AF65-F5344CB8AC3E}">
        <p14:creationId xmlns:p14="http://schemas.microsoft.com/office/powerpoint/2010/main" val="311474615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3624170" y="3514631"/>
            <a:ext cx="1179962" cy="20188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303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2"/>
        <p:cNvGrpSpPr/>
        <p:nvPr/>
      </p:nvGrpSpPr>
      <p:grpSpPr>
        <a:xfrm>
          <a:off x="0" y="0"/>
          <a:ext cx="0" cy="0"/>
          <a:chOff x="0" y="0"/>
          <a:chExt cx="0" cy="0"/>
        </a:xfrm>
      </p:grpSpPr>
      <p:cxnSp>
        <p:nvCxnSpPr>
          <p:cNvPr id="58" name="Google Shape;58;p6"/>
          <p:cNvCxnSpPr/>
          <p:nvPr/>
        </p:nvCxnSpPr>
        <p:spPr>
          <a:xfrm>
            <a:off x="426310" y="4958723"/>
            <a:ext cx="9261344" cy="0"/>
          </a:xfrm>
          <a:prstGeom prst="straightConnector1">
            <a:avLst/>
          </a:prstGeom>
          <a:noFill/>
          <a:ln w="9525" cap="flat" cmpd="sng">
            <a:solidFill>
              <a:schemeClr val="accent5"/>
            </a:solidFill>
            <a:prstDash val="solid"/>
            <a:miter lim="800000"/>
            <a:headEnd type="none" w="sm" len="sm"/>
            <a:tailEnd type="none" w="sm" len="sm"/>
          </a:ln>
        </p:spPr>
      </p:cxnSp>
      <p:sp>
        <p:nvSpPr>
          <p:cNvPr id="59" name="Google Shape;59;p6"/>
          <p:cNvSpPr txBox="1"/>
          <p:nvPr/>
        </p:nvSpPr>
        <p:spPr>
          <a:xfrm>
            <a:off x="9397733" y="5237155"/>
            <a:ext cx="289930" cy="178562"/>
          </a:xfrm>
          <a:prstGeom prst="rect">
            <a:avLst/>
          </a:prstGeom>
          <a:noFill/>
          <a:ln>
            <a:noFill/>
          </a:ln>
        </p:spPr>
        <p:txBody>
          <a:bodyPr spcFirstLastPara="1" wrap="square" lIns="75828" tIns="37903" rIns="75828" bIns="37903" anchor="t" anchorCtr="0">
            <a:spAutoFit/>
          </a:bodyPr>
          <a:lstStyle/>
          <a:p>
            <a:pPr marL="0" marR="0" lvl="0" indent="0" algn="r" rtl="0">
              <a:spcBef>
                <a:spcPts val="0"/>
              </a:spcBef>
              <a:spcAft>
                <a:spcPts val="0"/>
              </a:spcAft>
              <a:buNone/>
            </a:pPr>
            <a:fld id="{00000000-1234-1234-1234-123412341234}" type="slidenum">
              <a:rPr lang="en-US" sz="663" b="0" i="0" u="none" strike="noStrike" cap="none">
                <a:solidFill>
                  <a:schemeClr val="dk2"/>
                </a:solidFill>
                <a:latin typeface="Arial"/>
                <a:ea typeface="Arial"/>
                <a:cs typeface="Arial"/>
                <a:sym typeface="Arial"/>
              </a:rPr>
              <a:pPr marL="0" marR="0" lvl="0" indent="0" algn="r" rtl="0">
                <a:spcBef>
                  <a:spcPts val="0"/>
                </a:spcBef>
                <a:spcAft>
                  <a:spcPts val="0"/>
                </a:spcAft>
                <a:buNone/>
              </a:pPr>
              <a:t>‹#›</a:t>
            </a:fld>
            <a:endParaRPr sz="663" b="0" i="0" u="none" strike="noStrike" cap="none">
              <a:solidFill>
                <a:schemeClr val="dk2"/>
              </a:solidFill>
              <a:latin typeface="Arial"/>
              <a:ea typeface="Arial"/>
              <a:cs typeface="Arial"/>
              <a:sym typeface="Arial"/>
            </a:endParaRPr>
          </a:p>
        </p:txBody>
      </p:sp>
      <p:sp>
        <p:nvSpPr>
          <p:cNvPr id="60" name="Google Shape;60;p6"/>
          <p:cNvSpPr txBox="1">
            <a:spLocks noGrp="1"/>
          </p:cNvSpPr>
          <p:nvPr>
            <p:ph type="title"/>
          </p:nvPr>
        </p:nvSpPr>
        <p:spPr>
          <a:xfrm>
            <a:off x="367909" y="322698"/>
            <a:ext cx="9319828" cy="502118"/>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4B8D"/>
              </a:buClr>
              <a:buSzPts val="3000"/>
              <a:buFont typeface="Montserrat Medium"/>
              <a:buNone/>
              <a:defRPr sz="2488">
                <a:latin typeface="Montserrat Medium"/>
                <a:ea typeface="Montserrat Medium"/>
                <a:cs typeface="Montserrat Medium"/>
                <a:sym typeface="Montserrat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262481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15D6D4-D294-6447-BFC3-D0B02C033CFE}"/>
              </a:ext>
            </a:extLst>
          </p:cNvPr>
          <p:cNvSpPr/>
          <p:nvPr userDrawn="1"/>
        </p:nvSpPr>
        <p:spPr>
          <a:xfrm>
            <a:off x="-2" y="1"/>
            <a:ext cx="10113964" cy="568801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dirty="0"/>
          </a:p>
        </p:txBody>
      </p:sp>
      <p:pic>
        <p:nvPicPr>
          <p:cNvPr id="3" name="Picture 2">
            <a:extLst>
              <a:ext uri="{FF2B5EF4-FFF2-40B4-BE49-F238E27FC236}">
                <a16:creationId xmlns:a16="http://schemas.microsoft.com/office/drawing/2014/main" id="{B05930EE-A9E5-4FA7-7EFD-86CD77BB72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334375" y="1492206"/>
            <a:ext cx="1779589" cy="4195807"/>
          </a:xfrm>
          <a:prstGeom prst="rect">
            <a:avLst/>
          </a:prstGeom>
        </p:spPr>
      </p:pic>
      <p:sp>
        <p:nvSpPr>
          <p:cNvPr id="6" name="Text Placeholder 2">
            <a:extLst>
              <a:ext uri="{FF2B5EF4-FFF2-40B4-BE49-F238E27FC236}">
                <a16:creationId xmlns:a16="http://schemas.microsoft.com/office/drawing/2014/main" id="{05D02C44-4CC3-3046-8DA5-749AFCED1B7D}"/>
              </a:ext>
            </a:extLst>
          </p:cNvPr>
          <p:cNvSpPr>
            <a:spLocks noGrp="1"/>
          </p:cNvSpPr>
          <p:nvPr>
            <p:ph type="body" sz="quarter" idx="10" hasCustomPrompt="1"/>
          </p:nvPr>
        </p:nvSpPr>
        <p:spPr>
          <a:xfrm>
            <a:off x="333375" y="1525636"/>
            <a:ext cx="7083532" cy="995402"/>
          </a:xfrm>
          <a:prstGeom prst="rect">
            <a:avLst/>
          </a:prstGeom>
        </p:spPr>
        <p:txBody>
          <a:bodyPr lIns="0" tIns="0" rIns="0" bIns="0" anchor="t" anchorCtr="0">
            <a:noAutofit/>
          </a:bodyPr>
          <a:lstStyle>
            <a:lvl1pPr marL="0" indent="0">
              <a:buNone/>
              <a:defRPr sz="3200" baseline="0">
                <a:solidFill>
                  <a:schemeClr val="tx1"/>
                </a:solidFill>
                <a:latin typeface="Arial" panose="020B0604020202020204" pitchFamily="34" charset="0"/>
                <a:cs typeface="Arial" panose="020B0604020202020204" pitchFamily="34" charset="0"/>
              </a:defRPr>
            </a:lvl1pPr>
            <a:lvl5pPr>
              <a:defRPr/>
            </a:lvl5pPr>
          </a:lstStyle>
          <a:p>
            <a:pPr lvl="0"/>
            <a:r>
              <a:rPr lang="en-US" dirty="0"/>
              <a:t>Click to add Section Title</a:t>
            </a:r>
          </a:p>
        </p:txBody>
      </p:sp>
      <p:pic>
        <p:nvPicPr>
          <p:cNvPr id="11" name="Picture 10">
            <a:extLst>
              <a:ext uri="{FF2B5EF4-FFF2-40B4-BE49-F238E27FC236}">
                <a16:creationId xmlns:a16="http://schemas.microsoft.com/office/drawing/2014/main" id="{7A4CBCE5-05FD-A74B-A9F1-D9B210D0179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33977" y="0"/>
            <a:ext cx="1779988" cy="1778000"/>
          </a:xfrm>
          <a:prstGeom prst="rect">
            <a:avLst/>
          </a:prstGeom>
        </p:spPr>
      </p:pic>
      <p:cxnSp>
        <p:nvCxnSpPr>
          <p:cNvPr id="4" name="Straight Connector 3">
            <a:extLst>
              <a:ext uri="{FF2B5EF4-FFF2-40B4-BE49-F238E27FC236}">
                <a16:creationId xmlns:a16="http://schemas.microsoft.com/office/drawing/2014/main" id="{CBD5E882-E45E-FF4A-9977-EE1BACE09C6A}"/>
              </a:ext>
            </a:extLst>
          </p:cNvPr>
          <p:cNvCxnSpPr>
            <a:cxnSpLocks/>
          </p:cNvCxnSpPr>
          <p:nvPr userDrawn="1"/>
        </p:nvCxnSpPr>
        <p:spPr>
          <a:xfrm>
            <a:off x="8333977" y="1778000"/>
            <a:ext cx="1779986" cy="0"/>
          </a:xfrm>
          <a:prstGeom prst="line">
            <a:avLst/>
          </a:prstGeom>
          <a:noFill/>
          <a:ln w="12700" cap="flat">
            <a:solidFill>
              <a:schemeClr val="bg1">
                <a:lumMod val="85000"/>
              </a:schemeClr>
            </a:solidFill>
            <a:prstDash val="solid"/>
            <a:miter lim="800000"/>
          </a:ln>
          <a:effectLst/>
          <a:sp3d/>
        </p:spPr>
        <p:style>
          <a:lnRef idx="0">
            <a:scrgbClr r="0" g="0" b="0"/>
          </a:lnRef>
          <a:fillRef idx="0">
            <a:scrgbClr r="0" g="0" b="0"/>
          </a:fillRef>
          <a:effectRef idx="0">
            <a:scrgbClr r="0" g="0" b="0"/>
          </a:effectRef>
          <a:fontRef idx="none"/>
        </p:style>
      </p:cxnSp>
      <p:sp>
        <p:nvSpPr>
          <p:cNvPr id="7" name="Text Placeholder 6">
            <a:extLst>
              <a:ext uri="{FF2B5EF4-FFF2-40B4-BE49-F238E27FC236}">
                <a16:creationId xmlns:a16="http://schemas.microsoft.com/office/drawing/2014/main" id="{71E4F72E-4EB7-43AD-F16F-C4BE174002DF}"/>
              </a:ext>
            </a:extLst>
          </p:cNvPr>
          <p:cNvSpPr>
            <a:spLocks noGrp="1"/>
          </p:cNvSpPr>
          <p:nvPr>
            <p:ph type="body" sz="quarter" idx="11" hasCustomPrompt="1"/>
          </p:nvPr>
        </p:nvSpPr>
        <p:spPr>
          <a:xfrm>
            <a:off x="338251" y="1301282"/>
            <a:ext cx="7078655" cy="210472"/>
          </a:xfrm>
          <a:prstGeom prst="rect">
            <a:avLst/>
          </a:prstGeom>
        </p:spPr>
        <p:txBody>
          <a:bodyPr lIns="0" tIns="0" rIns="0" bIns="0"/>
          <a:lstStyle>
            <a:lvl1pPr>
              <a:defRPr sz="1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Click to add Presentation Title</a:t>
            </a:r>
          </a:p>
        </p:txBody>
      </p:sp>
      <p:sp>
        <p:nvSpPr>
          <p:cNvPr id="2" name="TextBox 1">
            <a:extLst>
              <a:ext uri="{FF2B5EF4-FFF2-40B4-BE49-F238E27FC236}">
                <a16:creationId xmlns:a16="http://schemas.microsoft.com/office/drawing/2014/main" id="{7E651E0A-8D0D-FDB2-5B72-D0A42086F75F}"/>
              </a:ext>
            </a:extLst>
          </p:cNvPr>
          <p:cNvSpPr txBox="1"/>
          <p:nvPr userDrawn="1"/>
        </p:nvSpPr>
        <p:spPr>
          <a:xfrm>
            <a:off x="4333876" y="5391373"/>
            <a:ext cx="3009900" cy="229530"/>
          </a:xfrm>
          <a:prstGeom prst="rect">
            <a:avLst/>
          </a:prstGeom>
          <a:noFill/>
        </p:spPr>
        <p:txBody>
          <a:bodyPr wrap="square" lIns="0" tIns="0" rIns="0" bIns="0" rtlCol="0">
            <a:noAutofit/>
          </a:bodyPr>
          <a:lstStyle/>
          <a:p>
            <a:r>
              <a:rPr lang="en-US" sz="559" dirty="0">
                <a:solidFill>
                  <a:schemeClr val="tx2"/>
                </a:solidFill>
                <a:latin typeface="Arial" panose="020B0604020202020204" pitchFamily="34" charset="0"/>
                <a:ea typeface="Open Sans" panose="020B0606030504020204" pitchFamily="34" charset="0"/>
                <a:cs typeface="Arial" panose="020B0604020202020204" pitchFamily="34" charset="0"/>
              </a:rPr>
              <a:t>[DISTRIBUTION STATEMENT Please copy and paste the appropriate distribution statement into this space.]</a:t>
            </a:r>
          </a:p>
        </p:txBody>
      </p:sp>
    </p:spTree>
    <p:extLst>
      <p:ext uri="{BB962C8B-B14F-4D97-AF65-F5344CB8AC3E}">
        <p14:creationId xmlns:p14="http://schemas.microsoft.com/office/powerpoint/2010/main" val="9467631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hasCustomPrompt="1"/>
          </p:nvPr>
        </p:nvSpPr>
        <p:spPr>
          <a:xfrm>
            <a:off x="333374" y="1275373"/>
            <a:ext cx="8684911" cy="3746406"/>
          </a:xfrm>
          <a:prstGeom prst="rect">
            <a:avLst/>
          </a:prstGeom>
        </p:spPr>
        <p:txBody>
          <a:bodyPr lIns="0" tIns="0" rIns="0" bIns="0"/>
          <a:lstStyle>
            <a:lvl1pPr marL="182714" indent="-182714">
              <a:spcAft>
                <a:spcPts val="959"/>
              </a:spcAft>
              <a:buFont typeface="Arial" panose="020B0604020202020204" pitchFamily="34" charset="0"/>
              <a:buChar char="•"/>
              <a:tabLst/>
              <a:defRPr sz="1900" b="0">
                <a:solidFill>
                  <a:schemeClr val="tx1"/>
                </a:solidFill>
                <a:latin typeface="Arial" panose="020B0604020202020204" pitchFamily="34" charset="0"/>
                <a:cs typeface="Arial" panose="020B0604020202020204" pitchFamily="34" charset="0"/>
              </a:defRPr>
            </a:lvl1pPr>
            <a:lvl2pPr>
              <a:defRPr b="1"/>
            </a:lvl2pPr>
            <a:lvl3pPr>
              <a:defRPr b="1"/>
            </a:lvl3pPr>
            <a:lvl4pPr>
              <a:defRPr b="1"/>
            </a:lvl4pPr>
            <a:lvl5pPr>
              <a:defRPr b="1"/>
            </a:lvl5pPr>
          </a:lstStyle>
          <a:p>
            <a:pPr lvl="0"/>
            <a:r>
              <a:rPr lang="en-US" dirty="0"/>
              <a:t>Color Palette</a:t>
            </a:r>
          </a:p>
        </p:txBody>
      </p:sp>
      <p:sp>
        <p:nvSpPr>
          <p:cNvPr id="6" name="TextBox 5">
            <a:extLst>
              <a:ext uri="{FF2B5EF4-FFF2-40B4-BE49-F238E27FC236}">
                <a16:creationId xmlns:a16="http://schemas.microsoft.com/office/drawing/2014/main" id="{D7E7A4A9-AB74-004B-B545-6D5A7F162020}"/>
              </a:ext>
            </a:extLst>
          </p:cNvPr>
          <p:cNvSpPr txBox="1"/>
          <p:nvPr userDrawn="1"/>
        </p:nvSpPr>
        <p:spPr>
          <a:xfrm>
            <a:off x="333374" y="275248"/>
            <a:ext cx="8610601" cy="8825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730857" rtl="0" fontAlgn="auto" latinLnBrk="0" hangingPunct="0">
              <a:lnSpc>
                <a:spcPct val="100000"/>
              </a:lnSpc>
              <a:spcBef>
                <a:spcPts val="0"/>
              </a:spcBef>
              <a:spcAft>
                <a:spcPts val="0"/>
              </a:spcAft>
              <a:buClrTx/>
              <a:buSzTx/>
              <a:buFontTx/>
              <a:buNone/>
              <a:tabLst/>
            </a:pPr>
            <a:r>
              <a:rPr kumimoji="0" lang="en-US" sz="2600" b="0" i="0" u="none" strike="noStrike" kern="0" cap="none" spc="0" normalizeH="0" baseline="0" noProof="0" dirty="0">
                <a:ln>
                  <a:noFill/>
                </a:ln>
                <a:solidFill>
                  <a:schemeClr val="tx1"/>
                </a:solidFill>
                <a:effectLst/>
                <a:uLnTx/>
                <a:uFillTx/>
                <a:latin typeface="Arial" panose="020B0604020202020204" pitchFamily="34" charset="0"/>
                <a:ea typeface="Open Sans Light" panose="020B0306030504020204" pitchFamily="34" charset="0"/>
                <a:cs typeface="Arial" panose="020B0604020202020204" pitchFamily="34" charset="0"/>
                <a:sym typeface="Calibri Light"/>
              </a:rPr>
              <a:t>Agenda</a:t>
            </a:r>
            <a:r>
              <a:rPr kumimoji="0" lang="en-US" sz="2800" b="0" i="0" u="none" strike="noStrike" kern="0" cap="none" spc="0" normalizeH="0" baseline="0" noProof="0" dirty="0">
                <a:ln>
                  <a:noFill/>
                </a:ln>
                <a:solidFill>
                  <a:srgbClr val="28773C">
                    <a:lumMod val="50000"/>
                  </a:srgbClr>
                </a:solidFill>
                <a:effectLst/>
                <a:uLnTx/>
                <a:uFillTx/>
                <a:latin typeface="Arial" panose="020B0604020202020204" pitchFamily="34" charset="0"/>
                <a:ea typeface="Open Sans Light" panose="020B0306030504020204" pitchFamily="34" charset="0"/>
                <a:cs typeface="Arial" panose="020B0604020202020204" pitchFamily="34" charset="0"/>
                <a:sym typeface="Calibri Light"/>
              </a:rPr>
              <a:t> </a:t>
            </a:r>
            <a:endParaRPr kumimoji="0" lang="en-US" sz="2800" b="0" i="0" u="none" strike="noStrike" cap="none" spc="0" normalizeH="0" baseline="0" dirty="0">
              <a:ln>
                <a:noFill/>
              </a:ln>
              <a:solidFill>
                <a:srgbClr val="000000"/>
              </a:solidFill>
              <a:effectLst/>
              <a:uFillTx/>
              <a:latin typeface="Arial" panose="020B0604020202020204" pitchFamily="34" charset="0"/>
              <a:ea typeface="Open Sans" panose="020B0606030504020204" pitchFamily="34" charset="0"/>
              <a:cs typeface="Arial" panose="020B0604020202020204" pitchFamily="34" charset="0"/>
              <a:sym typeface="Calibri"/>
            </a:endParaRPr>
          </a:p>
        </p:txBody>
      </p:sp>
    </p:spTree>
    <p:extLst>
      <p:ext uri="{BB962C8B-B14F-4D97-AF65-F5344CB8AC3E}">
        <p14:creationId xmlns:p14="http://schemas.microsoft.com/office/powerpoint/2010/main" val="105088198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9832-495E-4144-B5DB-DFF0F863F89F}"/>
              </a:ext>
            </a:extLst>
          </p:cNvPr>
          <p:cNvSpPr>
            <a:spLocks noGrp="1"/>
          </p:cNvSpPr>
          <p:nvPr>
            <p:ph type="title"/>
          </p:nvPr>
        </p:nvSpPr>
        <p:spPr>
          <a:xfrm>
            <a:off x="333375" y="295603"/>
            <a:ext cx="8610600" cy="754076"/>
          </a:xfrm>
        </p:spPr>
        <p:txBody>
          <a:bodyPr>
            <a:noAutofit/>
          </a:bodyPr>
          <a:lstStyle>
            <a:lvl1pPr>
              <a:defRPr sz="2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hasCustomPrompt="1"/>
          </p:nvPr>
        </p:nvSpPr>
        <p:spPr>
          <a:xfrm>
            <a:off x="333375" y="1225692"/>
            <a:ext cx="8610600" cy="3850198"/>
          </a:xfrm>
          <a:prstGeom prst="rect">
            <a:avLst/>
          </a:prstGeom>
        </p:spPr>
        <p:txBody>
          <a:bodyPr lIns="0" tIns="0" rIns="0" bIns="0"/>
          <a:lstStyle>
            <a:lvl1pPr>
              <a:lnSpc>
                <a:spcPct val="130000"/>
              </a:lnSpc>
              <a:defRPr sz="1900" b="1">
                <a:solidFill>
                  <a:schemeClr val="tx2"/>
                </a:solidFill>
                <a:latin typeface="Arial" panose="020B0604020202020204" pitchFamily="34" charset="0"/>
                <a:cs typeface="Arial" panose="020B0604020202020204" pitchFamily="34" charset="0"/>
              </a:defRPr>
            </a:lvl1pPr>
          </a:lstStyle>
          <a:p>
            <a:pPr lvl="0"/>
            <a:r>
              <a:rPr lang="en-US" dirty="0"/>
              <a:t>Click to edit Introductory Text</a:t>
            </a:r>
          </a:p>
        </p:txBody>
      </p:sp>
    </p:spTree>
    <p:extLst>
      <p:ext uri="{BB962C8B-B14F-4D97-AF65-F5344CB8AC3E}">
        <p14:creationId xmlns:p14="http://schemas.microsoft.com/office/powerpoint/2010/main" val="73226296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9832-495E-4144-B5DB-DFF0F863F89F}"/>
              </a:ext>
            </a:extLst>
          </p:cNvPr>
          <p:cNvSpPr>
            <a:spLocks noGrp="1"/>
          </p:cNvSpPr>
          <p:nvPr>
            <p:ph type="title"/>
          </p:nvPr>
        </p:nvSpPr>
        <p:spPr>
          <a:xfrm>
            <a:off x="337132" y="298075"/>
            <a:ext cx="8606843" cy="754076"/>
          </a:xfrm>
        </p:spPr>
        <p:txBody>
          <a:bodyPr>
            <a:noAutofit/>
          </a:bodyPr>
          <a:lstStyle>
            <a:lvl1pPr>
              <a:defRPr sz="2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p:nvPr>
        </p:nvSpPr>
        <p:spPr>
          <a:xfrm>
            <a:off x="337132" y="1268761"/>
            <a:ext cx="8606844" cy="3827912"/>
          </a:xfrm>
          <a:prstGeom prst="rect">
            <a:avLst/>
          </a:prstGeom>
        </p:spPr>
        <p:txBody>
          <a:bodyPr lIns="0" tIns="0" rIns="0" bIns="0"/>
          <a:lstStyle>
            <a:lvl1pPr>
              <a:lnSpc>
                <a:spcPct val="110000"/>
              </a:lnSpc>
              <a:spcBef>
                <a:spcPts val="300"/>
              </a:spcBef>
              <a:defRPr sz="1918">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18">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5">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5">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5">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64728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8435"/>
            <a:ext cx="8610600" cy="754076"/>
          </a:xfrm>
        </p:spPr>
        <p:txBody>
          <a:bodyPr>
            <a:noAutofit/>
          </a:bodyPr>
          <a:lstStyle>
            <a:lvl1pPr>
              <a:defRPr sz="2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4EB7D375-D19B-777D-5CBB-AB16FCBF1045}"/>
              </a:ext>
            </a:extLst>
          </p:cNvPr>
          <p:cNvSpPr>
            <a:spLocks noGrp="1"/>
          </p:cNvSpPr>
          <p:nvPr>
            <p:ph type="body" sz="quarter" idx="10"/>
          </p:nvPr>
        </p:nvSpPr>
        <p:spPr>
          <a:xfrm>
            <a:off x="337132" y="1268761"/>
            <a:ext cx="4606343"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4C2918F9-9F99-DBA3-5178-2F5B433A50F1}"/>
              </a:ext>
            </a:extLst>
          </p:cNvPr>
          <p:cNvSpPr>
            <a:spLocks noGrp="1"/>
          </p:cNvSpPr>
          <p:nvPr>
            <p:ph type="body" sz="quarter" idx="11"/>
          </p:nvPr>
        </p:nvSpPr>
        <p:spPr>
          <a:xfrm>
            <a:off x="5137732" y="1268761"/>
            <a:ext cx="4606343"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510772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8311"/>
            <a:ext cx="8610600" cy="828128"/>
          </a:xfrm>
        </p:spPr>
        <p:txBody>
          <a:bodyPr>
            <a:noAutofit/>
          </a:body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B96BEECB-2BD3-C940-8C75-8245923C9289}"/>
              </a:ext>
            </a:extLst>
          </p:cNvPr>
          <p:cNvSpPr>
            <a:spLocks noGrp="1"/>
          </p:cNvSpPr>
          <p:nvPr>
            <p:ph type="body" sz="quarter" idx="10"/>
          </p:nvPr>
        </p:nvSpPr>
        <p:spPr>
          <a:xfrm>
            <a:off x="333374" y="1277049"/>
            <a:ext cx="3009901" cy="3820484"/>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marL="119063" indent="-1111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marL="577850" indent="-122238">
              <a:lnSpc>
                <a:spcPct val="110000"/>
              </a:lnSpc>
              <a:spcBef>
                <a:spcPts val="300"/>
              </a:spcBef>
              <a:tabLst/>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35AB8F7-C9D4-FD4C-8E4B-AFA68C71ED02}"/>
              </a:ext>
            </a:extLst>
          </p:cNvPr>
          <p:cNvSpPr>
            <a:spLocks noGrp="1"/>
          </p:cNvSpPr>
          <p:nvPr>
            <p:ph type="body" sz="quarter" idx="11"/>
          </p:nvPr>
        </p:nvSpPr>
        <p:spPr>
          <a:xfrm>
            <a:off x="3533775" y="1277048"/>
            <a:ext cx="3009900" cy="3820486"/>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DD64D21B-C894-BD4A-9CB1-C448B773D23E}"/>
              </a:ext>
            </a:extLst>
          </p:cNvPr>
          <p:cNvSpPr>
            <a:spLocks noGrp="1"/>
          </p:cNvSpPr>
          <p:nvPr>
            <p:ph type="body" sz="quarter" idx="12"/>
          </p:nvPr>
        </p:nvSpPr>
        <p:spPr>
          <a:xfrm>
            <a:off x="6734176" y="1277048"/>
            <a:ext cx="3009900" cy="3820486"/>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83239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3580"/>
            <a:ext cx="8684910" cy="832860"/>
          </a:xfrm>
        </p:spPr>
        <p:txBody>
          <a:bodyPr>
            <a:noAutofit/>
          </a:body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B96BEECB-2BD3-C940-8C75-8245923C9289}"/>
              </a:ext>
            </a:extLst>
          </p:cNvPr>
          <p:cNvSpPr>
            <a:spLocks noGrp="1"/>
          </p:cNvSpPr>
          <p:nvPr>
            <p:ph type="body" sz="quarter" idx="10"/>
          </p:nvPr>
        </p:nvSpPr>
        <p:spPr>
          <a:xfrm>
            <a:off x="333374" y="1282868"/>
            <a:ext cx="2209801" cy="3803844"/>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0A12D80E-E799-5C45-997A-8E037D548092}"/>
              </a:ext>
            </a:extLst>
          </p:cNvPr>
          <p:cNvSpPr>
            <a:spLocks noGrp="1"/>
          </p:cNvSpPr>
          <p:nvPr>
            <p:ph type="body" sz="quarter" idx="11"/>
          </p:nvPr>
        </p:nvSpPr>
        <p:spPr>
          <a:xfrm>
            <a:off x="2733675" y="1282868"/>
            <a:ext cx="2209800" cy="3803845"/>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6B29ABC9-80D7-0744-ABEA-FE289C018B7E}"/>
              </a:ext>
            </a:extLst>
          </p:cNvPr>
          <p:cNvSpPr>
            <a:spLocks noGrp="1"/>
          </p:cNvSpPr>
          <p:nvPr>
            <p:ph type="body" sz="quarter" idx="12"/>
          </p:nvPr>
        </p:nvSpPr>
        <p:spPr>
          <a:xfrm>
            <a:off x="5141265" y="1282868"/>
            <a:ext cx="2209800" cy="3803845"/>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a:extLst>
              <a:ext uri="{FF2B5EF4-FFF2-40B4-BE49-F238E27FC236}">
                <a16:creationId xmlns:a16="http://schemas.microsoft.com/office/drawing/2014/main" id="{67437E49-9038-3E4F-8850-9E441D979E5C}"/>
              </a:ext>
            </a:extLst>
          </p:cNvPr>
          <p:cNvSpPr>
            <a:spLocks noGrp="1"/>
          </p:cNvSpPr>
          <p:nvPr>
            <p:ph type="body" sz="quarter" idx="13"/>
          </p:nvPr>
        </p:nvSpPr>
        <p:spPr>
          <a:xfrm>
            <a:off x="7534275" y="1282868"/>
            <a:ext cx="2209800" cy="3803844"/>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322204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40665" y="291065"/>
            <a:ext cx="8603309" cy="745292"/>
          </a:xfrm>
        </p:spPr>
        <p:txBody>
          <a:bodyPr>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BC59BCE8-FA11-9646-B206-322DBC5967DA}"/>
              </a:ext>
            </a:extLst>
          </p:cNvPr>
          <p:cNvSpPr>
            <a:spLocks noGrp="1"/>
          </p:cNvSpPr>
          <p:nvPr>
            <p:ph type="pic" sz="quarter" idx="12"/>
          </p:nvPr>
        </p:nvSpPr>
        <p:spPr>
          <a:xfrm>
            <a:off x="340667" y="1330325"/>
            <a:ext cx="4602808" cy="3495675"/>
          </a:xfrm>
          <a:prstGeom prst="rect">
            <a:avLst/>
          </a:prstGeom>
        </p:spPr>
        <p:txBody>
          <a:bodyPr/>
          <a:lstStyle>
            <a:lvl1pPr>
              <a:defRPr sz="1119">
                <a:solidFill>
                  <a:schemeClr val="tx2"/>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07EDE182-B9F6-456D-597D-E37CF607B50B}"/>
              </a:ext>
            </a:extLst>
          </p:cNvPr>
          <p:cNvSpPr>
            <a:spLocks noGrp="1"/>
          </p:cNvSpPr>
          <p:nvPr>
            <p:ph type="body" sz="quarter" idx="13"/>
          </p:nvPr>
        </p:nvSpPr>
        <p:spPr>
          <a:xfrm>
            <a:off x="340665" y="4833922"/>
            <a:ext cx="4602809" cy="258778"/>
          </a:xfrm>
          <a:prstGeom prst="rect">
            <a:avLst/>
          </a:prstGeom>
        </p:spPr>
        <p:txBody>
          <a:bodyPr lIns="0" tIns="54864" rIns="0" bIns="0"/>
          <a:lstStyle>
            <a:lvl1pPr>
              <a:defRPr sz="10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3" name="Text Placeholder 3">
            <a:extLst>
              <a:ext uri="{FF2B5EF4-FFF2-40B4-BE49-F238E27FC236}">
                <a16:creationId xmlns:a16="http://schemas.microsoft.com/office/drawing/2014/main" id="{8B64BD47-755A-14EF-8DAB-76AE2860DFAC}"/>
              </a:ext>
            </a:extLst>
          </p:cNvPr>
          <p:cNvSpPr>
            <a:spLocks noGrp="1"/>
          </p:cNvSpPr>
          <p:nvPr>
            <p:ph type="body" sz="quarter" idx="10"/>
          </p:nvPr>
        </p:nvSpPr>
        <p:spPr>
          <a:xfrm>
            <a:off x="5142869" y="1264788"/>
            <a:ext cx="4602808"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963966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33375" y="279598"/>
            <a:ext cx="8610600" cy="75909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chorCtr="0">
            <a:noAutofit/>
          </a:bodyPr>
          <a:lstStyle/>
          <a:p>
            <a:r>
              <a:rPr dirty="0"/>
              <a:t>Title Text</a:t>
            </a:r>
          </a:p>
        </p:txBody>
      </p:sp>
      <p:sp>
        <p:nvSpPr>
          <p:cNvPr id="90" name="TextBox 89">
            <a:extLst>
              <a:ext uri="{FF2B5EF4-FFF2-40B4-BE49-F238E27FC236}">
                <a16:creationId xmlns:a16="http://schemas.microsoft.com/office/drawing/2014/main" id="{6F29F1CD-769F-2D4C-B109-150831F34239}"/>
              </a:ext>
            </a:extLst>
          </p:cNvPr>
          <p:cNvSpPr txBox="1"/>
          <p:nvPr userDrawn="1"/>
        </p:nvSpPr>
        <p:spPr>
          <a:xfrm>
            <a:off x="333376" y="5391373"/>
            <a:ext cx="4113392" cy="2337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l" defTabSz="730857" rtl="0" eaLnBrk="1" fontAlgn="auto" latinLnBrk="0" hangingPunct="0">
              <a:lnSpc>
                <a:spcPct val="100000"/>
              </a:lnSpc>
              <a:spcBef>
                <a:spcPts val="0"/>
              </a:spcBef>
              <a:spcAft>
                <a:spcPts val="0"/>
              </a:spcAft>
              <a:buClrTx/>
              <a:buSzTx/>
              <a:buFontTx/>
              <a:buNone/>
              <a:tabLst/>
              <a:defRPr/>
            </a:pPr>
            <a:r>
              <a:rPr lang="en-US" sz="800" b="1" i="1" dirty="0">
                <a:latin typeface="Calibri" panose="020F0502020204030204" pitchFamily="34" charset="0"/>
              </a:rPr>
              <a:t>Effective delivery of advanced capabilities begins with tight feedback loops</a:t>
            </a:r>
            <a:br>
              <a:rPr kumimoji="0" lang="en-US" sz="719" b="0" i="0" u="none" strike="noStrike" cap="none" spc="0" normalizeH="0" baseline="0" dirty="0">
                <a:ln>
                  <a:noFill/>
                </a:ln>
                <a:solidFill>
                  <a:schemeClr val="tx2"/>
                </a:solidFill>
                <a:effectLst/>
                <a:uFillTx/>
                <a:latin typeface="Arial" panose="020B0604020202020204" pitchFamily="34" charset="0"/>
                <a:ea typeface="Calibri"/>
                <a:cs typeface="Arial" panose="020B0604020202020204" pitchFamily="34" charset="0"/>
                <a:sym typeface="Calibri"/>
              </a:rPr>
            </a:br>
            <a:r>
              <a:rPr kumimoji="0" lang="en-US" sz="719" b="0" i="0" u="none" strike="noStrike" cap="none" spc="0" normalizeH="0" baseline="0" dirty="0">
                <a:ln>
                  <a:noFill/>
                </a:ln>
                <a:solidFill>
                  <a:schemeClr val="tx2"/>
                </a:solidFill>
                <a:effectLst/>
                <a:uFillTx/>
                <a:latin typeface="Arial" panose="020B0604020202020204" pitchFamily="34" charset="0"/>
                <a:ea typeface="Calibri"/>
                <a:cs typeface="Arial" panose="020B0604020202020204" pitchFamily="34" charset="0"/>
                <a:sym typeface="Calibri"/>
              </a:rPr>
              <a:t>© 2023 Carnegie Mellon University</a:t>
            </a:r>
          </a:p>
        </p:txBody>
      </p:sp>
      <p:sp>
        <p:nvSpPr>
          <p:cNvPr id="91" name="TextBox 90">
            <a:extLst>
              <a:ext uri="{FF2B5EF4-FFF2-40B4-BE49-F238E27FC236}">
                <a16:creationId xmlns:a16="http://schemas.microsoft.com/office/drawing/2014/main" id="{1655A61F-48A9-B544-81B4-3A1F633CD9F1}"/>
              </a:ext>
            </a:extLst>
          </p:cNvPr>
          <p:cNvSpPr txBox="1"/>
          <p:nvPr userDrawn="1"/>
        </p:nvSpPr>
        <p:spPr>
          <a:xfrm>
            <a:off x="9134475" y="5391374"/>
            <a:ext cx="609600" cy="229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730857" rtl="0" fontAlgn="auto" latinLnBrk="0" hangingPunct="0">
              <a:lnSpc>
                <a:spcPct val="100000"/>
              </a:lnSpc>
              <a:spcBef>
                <a:spcPts val="0"/>
              </a:spcBef>
              <a:spcAft>
                <a:spcPts val="0"/>
              </a:spcAft>
              <a:buClrTx/>
              <a:buSzTx/>
              <a:buFontTx/>
              <a:buNone/>
              <a:tabLst/>
            </a:pPr>
            <a:fld id="{4A066D2E-EA06-2B41-8A13-CB9DC7F76F47}" type="slidenum">
              <a:rPr kumimoji="0" lang="en-US" sz="1439" b="0" i="0" u="none" strike="noStrike" cap="none" spc="0" normalizeH="0" baseline="0" smtClean="0">
                <a:ln>
                  <a:noFill/>
                </a:ln>
                <a:solidFill>
                  <a:schemeClr val="bg1">
                    <a:lumMod val="65000"/>
                  </a:schemeClr>
                </a:solidFill>
                <a:effectLst/>
                <a:uFillTx/>
                <a:latin typeface="Arial" panose="020B0604020202020204" pitchFamily="34" charset="0"/>
                <a:ea typeface="Calibri"/>
                <a:cs typeface="Arial" panose="020B0604020202020204" pitchFamily="34" charset="0"/>
                <a:sym typeface="Calibri"/>
              </a:rPr>
              <a:pPr marL="0" marR="0" indent="0" algn="r" defTabSz="730857" rtl="0" fontAlgn="auto" latinLnBrk="0" hangingPunct="0">
                <a:lnSpc>
                  <a:spcPct val="100000"/>
                </a:lnSpc>
                <a:spcBef>
                  <a:spcPts val="0"/>
                </a:spcBef>
                <a:spcAft>
                  <a:spcPts val="0"/>
                </a:spcAft>
                <a:buClrTx/>
                <a:buSzTx/>
                <a:buFontTx/>
                <a:buNone/>
                <a:tabLst/>
              </a:pPr>
              <a:t>‹#›</a:t>
            </a:fld>
            <a:endParaRPr kumimoji="0" lang="en-US" sz="1439" b="0" i="0" u="none" strike="noStrike" cap="none" spc="0" normalizeH="0" baseline="0" dirty="0">
              <a:ln>
                <a:noFill/>
              </a:ln>
              <a:solidFill>
                <a:schemeClr val="bg1">
                  <a:lumMod val="65000"/>
                </a:schemeClr>
              </a:solidFill>
              <a:effectLst/>
              <a:uFillTx/>
              <a:latin typeface="Arial" panose="020B0604020202020204" pitchFamily="34" charset="0"/>
              <a:ea typeface="Calibri"/>
              <a:cs typeface="Arial" panose="020B0604020202020204" pitchFamily="34" charset="0"/>
              <a:sym typeface="Calibri"/>
            </a:endParaRPr>
          </a:p>
        </p:txBody>
      </p:sp>
      <p:sp>
        <p:nvSpPr>
          <p:cNvPr id="92" name="TextBox 91">
            <a:extLst>
              <a:ext uri="{FF2B5EF4-FFF2-40B4-BE49-F238E27FC236}">
                <a16:creationId xmlns:a16="http://schemas.microsoft.com/office/drawing/2014/main" id="{69177E1F-1F01-7D47-B130-5F9F6DE18859}"/>
              </a:ext>
            </a:extLst>
          </p:cNvPr>
          <p:cNvSpPr txBox="1"/>
          <p:nvPr userDrawn="1"/>
        </p:nvSpPr>
        <p:spPr>
          <a:xfrm>
            <a:off x="5934075" y="5391373"/>
            <a:ext cx="3009900" cy="229530"/>
          </a:xfrm>
          <a:prstGeom prst="rect">
            <a:avLst/>
          </a:prstGeom>
          <a:noFill/>
        </p:spPr>
        <p:txBody>
          <a:bodyPr wrap="square" lIns="0" tIns="0" rIns="0" bIns="0" rtlCol="0">
            <a:noAutofit/>
          </a:bodyPr>
          <a:lstStyle/>
          <a:p>
            <a:r>
              <a:rPr lang="en-US" sz="800" kern="1200" dirty="0">
                <a:effectLst/>
                <a:latin typeface="Arial" charset="0"/>
                <a:ea typeface="Arial" charset="0"/>
                <a:cs typeface="Arial" charset="0"/>
              </a:rPr>
              <a:t>This material has been approved for public release and unlimited distribution.</a:t>
            </a:r>
            <a:endParaRPr lang="en-US" sz="559"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95AB533-7146-C3F9-F5C0-15CBE0114FCF}"/>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9130277" y="1"/>
            <a:ext cx="978394" cy="978394"/>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74" r:id="rId3"/>
    <p:sldLayoutId id="2147483671" r:id="rId4"/>
    <p:sldLayoutId id="2147483675" r:id="rId5"/>
    <p:sldLayoutId id="2147483666" r:id="rId6"/>
    <p:sldLayoutId id="2147483667" r:id="rId7"/>
    <p:sldLayoutId id="2147483672" r:id="rId8"/>
    <p:sldLayoutId id="2147483673" r:id="rId9"/>
    <p:sldLayoutId id="2147483676" r:id="rId10"/>
    <p:sldLayoutId id="2147483677" r:id="rId11"/>
  </p:sldLayoutIdLst>
  <p:transition spd="med"/>
  <p:hf hdr="0" dt="0"/>
  <p:txStyles>
    <p:titleStyle>
      <a:lvl1pPr marL="0" marR="0" indent="0" algn="l" defTabSz="730857" rtl="0" eaLnBrk="1" latinLnBrk="0" hangingPunct="1">
        <a:lnSpc>
          <a:spcPct val="100000"/>
        </a:lnSpc>
        <a:spcBef>
          <a:spcPts val="0"/>
        </a:spcBef>
        <a:spcAft>
          <a:spcPts val="0"/>
        </a:spcAft>
        <a:buClrTx/>
        <a:buSzTx/>
        <a:buFontTx/>
        <a:buNone/>
        <a:tabLst/>
        <a:defRPr sz="2600"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Calibri Light"/>
        </a:defRPr>
      </a:lvl1pPr>
      <a:lvl2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9pPr>
    </p:titleStyle>
    <p:bodyStyle>
      <a:lvl1pPr marL="0" marR="0" indent="0" algn="l" defTabSz="730857" rtl="0" eaLnBrk="1" latinLnBrk="0" hangingPunct="1">
        <a:lnSpc>
          <a:spcPct val="100000"/>
        </a:lnSpc>
        <a:spcBef>
          <a:spcPts val="0"/>
        </a:spcBef>
        <a:spcAft>
          <a:spcPts val="0"/>
        </a:spcAft>
        <a:buClrTx/>
        <a:buSzPct val="100000"/>
        <a:buFontTx/>
        <a:buNone/>
        <a:tabLst/>
        <a:defRPr sz="159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1pPr>
      <a:lvl2pPr marL="137036" marR="0" indent="-129423" algn="l" defTabSz="730857" rtl="0" eaLnBrk="1" latinLnBrk="0" hangingPunct="1">
        <a:lnSpc>
          <a:spcPct val="100000"/>
        </a:lnSpc>
        <a:spcBef>
          <a:spcPts val="799"/>
        </a:spcBef>
        <a:spcAft>
          <a:spcPts val="0"/>
        </a:spcAft>
        <a:buClrTx/>
        <a:buSzPct val="100000"/>
        <a:buFont typeface="Arial" panose="020B0604020202020204" pitchFamily="34" charset="0"/>
        <a:buChar char="•"/>
        <a:tabLst/>
        <a:defRPr sz="159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2pPr>
      <a:lvl3pPr marL="274071" marR="0" indent="-137036" algn="l" defTabSz="730857" rtl="0" eaLnBrk="1" latinLnBrk="0" hangingPunct="1">
        <a:lnSpc>
          <a:spcPct val="100000"/>
        </a:lnSpc>
        <a:spcBef>
          <a:spcPts val="799"/>
        </a:spcBef>
        <a:spcAft>
          <a:spcPts val="0"/>
        </a:spcAft>
        <a:buClrTx/>
        <a:buSzPct val="100000"/>
        <a:buFont typeface="System Font Regular"/>
        <a:buChar char="-"/>
        <a:tabLst/>
        <a:defRPr sz="143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3pPr>
      <a:lvl4pPr marL="411108" marR="0" indent="-137036" algn="l" defTabSz="730857" rtl="0" eaLnBrk="1" latinLnBrk="0" hangingPunct="1">
        <a:lnSpc>
          <a:spcPct val="100000"/>
        </a:lnSpc>
        <a:spcBef>
          <a:spcPts val="799"/>
        </a:spcBef>
        <a:spcAft>
          <a:spcPts val="0"/>
        </a:spcAft>
        <a:buClrTx/>
        <a:buSzPct val="100000"/>
        <a:buFont typeface="Arial" panose="020B0604020202020204" pitchFamily="34" charset="0"/>
        <a:buChar char="•"/>
        <a:tabLst/>
        <a:defRPr sz="1439" b="0" i="0" u="none" strike="noStrike" cap="none" spc="0" baseline="0">
          <a:ln>
            <a:noFill/>
          </a:ln>
          <a:solidFill>
            <a:schemeClr val="tx1">
              <a:lumMod val="65000"/>
              <a:lumOff val="35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4pPr>
      <a:lvl5pPr marL="595091" marR="0" indent="-138305" algn="l" defTabSz="730857" rtl="0" eaLnBrk="1" latinLnBrk="0" hangingPunct="1">
        <a:lnSpc>
          <a:spcPct val="100000"/>
        </a:lnSpc>
        <a:spcBef>
          <a:spcPts val="799"/>
        </a:spcBef>
        <a:spcAft>
          <a:spcPts val="0"/>
        </a:spcAft>
        <a:buClrTx/>
        <a:buSzPct val="100000"/>
        <a:buFont typeface="System Font Regular"/>
        <a:buChar char="-"/>
        <a:tabLst/>
        <a:defRPr sz="1279" b="0" i="0" u="none" strike="noStrike" cap="none" spc="0" baseline="0">
          <a:ln>
            <a:noFill/>
          </a:ln>
          <a:solidFill>
            <a:schemeClr val="tx1">
              <a:lumMod val="65000"/>
              <a:lumOff val="35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5pPr>
      <a:lvl6pPr marL="2111365"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6pPr>
      <a:lvl7pPr marL="2476793"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7pPr>
      <a:lvl8pPr marL="2842222"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8pPr>
      <a:lvl9pPr marL="3207650"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9pPr>
    </p:bodyStyle>
    <p:otherStyle>
      <a:lvl1pPr marL="0" marR="0" indent="0"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1pPr>
      <a:lvl2pPr marL="0" marR="0" indent="365429"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2pPr>
      <a:lvl3pPr marL="0" marR="0" indent="730857"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3pPr>
      <a:lvl4pPr marL="0" marR="0" indent="1096286"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4pPr>
      <a:lvl5pPr marL="0" marR="0" indent="1461714"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5pPr>
      <a:lvl6pPr marL="0" marR="0" indent="1827143"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6pPr>
      <a:lvl7pPr marL="0" marR="0" indent="2192571"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7pPr>
      <a:lvl8pPr marL="0" marR="0" indent="2558000"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8pPr>
      <a:lvl9pPr marL="0" marR="0" indent="2923428"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9pPr>
    </p:otherStyle>
  </p:txStyles>
  <p:extLst>
    <p:ext uri="{27BBF7A9-308A-43DC-89C8-2F10F3537804}">
      <p15:sldGuideLst xmlns:p15="http://schemas.microsoft.com/office/powerpoint/2012/main">
        <p15:guide id="1" orient="horz" pos="1793" userDrawn="1">
          <p15:clr>
            <a:srgbClr val="F26B43"/>
          </p15:clr>
        </p15:guide>
        <p15:guide id="2" pos="3186" userDrawn="1">
          <p15:clr>
            <a:srgbClr val="F26B43"/>
          </p15:clr>
        </p15:guide>
        <p15:guide id="3" pos="210" userDrawn="1">
          <p15:clr>
            <a:srgbClr val="A4A3A4"/>
          </p15:clr>
        </p15:guide>
        <p15:guide id="5" orient="horz" pos="228" userDrawn="1">
          <p15:clr>
            <a:srgbClr val="A4A3A4"/>
          </p15:clr>
        </p15:guide>
        <p15:guide id="6" orient="horz" pos="3330" userDrawn="1">
          <p15:clr>
            <a:srgbClr val="A4A3A4"/>
          </p15:clr>
        </p15:guide>
        <p15:guide id="7" pos="594" userDrawn="1">
          <p15:clr>
            <a:srgbClr val="A4A3A4"/>
          </p15:clr>
        </p15:guide>
        <p15:guide id="8" pos="714" userDrawn="1">
          <p15:clr>
            <a:srgbClr val="A4A3A4"/>
          </p15:clr>
        </p15:guide>
        <p15:guide id="9" pos="1098" userDrawn="1">
          <p15:clr>
            <a:srgbClr val="A4A3A4"/>
          </p15:clr>
        </p15:guide>
        <p15:guide id="10" pos="1218" userDrawn="1">
          <p15:clr>
            <a:srgbClr val="A4A3A4"/>
          </p15:clr>
        </p15:guide>
        <p15:guide id="11" pos="1602" userDrawn="1">
          <p15:clr>
            <a:srgbClr val="A4A3A4"/>
          </p15:clr>
        </p15:guide>
        <p15:guide id="12" pos="1722" userDrawn="1">
          <p15:clr>
            <a:srgbClr val="A4A3A4"/>
          </p15:clr>
        </p15:guide>
        <p15:guide id="13" pos="2106" userDrawn="1">
          <p15:clr>
            <a:srgbClr val="A4A3A4"/>
          </p15:clr>
        </p15:guide>
        <p15:guide id="15" pos="3114" userDrawn="1">
          <p15:clr>
            <a:srgbClr val="A4A3A4"/>
          </p15:clr>
        </p15:guide>
        <p15:guide id="16" pos="2610" userDrawn="1">
          <p15:clr>
            <a:srgbClr val="A4A3A4"/>
          </p15:clr>
        </p15:guide>
        <p15:guide id="17" pos="3618" userDrawn="1">
          <p15:clr>
            <a:srgbClr val="A4A3A4"/>
          </p15:clr>
        </p15:guide>
        <p15:guide id="19" pos="4122" userDrawn="1">
          <p15:clr>
            <a:srgbClr val="A4A3A4"/>
          </p15:clr>
        </p15:guide>
        <p15:guide id="20" pos="4242" userDrawn="1">
          <p15:clr>
            <a:srgbClr val="A4A3A4"/>
          </p15:clr>
        </p15:guide>
        <p15:guide id="21" pos="4626" userDrawn="1">
          <p15:clr>
            <a:srgbClr val="A4A3A4"/>
          </p15:clr>
        </p15:guide>
        <p15:guide id="22" pos="4746" userDrawn="1">
          <p15:clr>
            <a:srgbClr val="A4A3A4"/>
          </p15:clr>
        </p15:guide>
        <p15:guide id="23" pos="5130" userDrawn="1">
          <p15:clr>
            <a:srgbClr val="A4A3A4"/>
          </p15:clr>
        </p15:guide>
        <p15:guide id="24" pos="5250" userDrawn="1">
          <p15:clr>
            <a:srgbClr val="A4A3A4"/>
          </p15:clr>
        </p15:guide>
        <p15:guide id="25" pos="5634" userDrawn="1">
          <p15:clr>
            <a:srgbClr val="A4A3A4"/>
          </p15:clr>
        </p15:guide>
        <p15:guide id="26" pos="5754" userDrawn="1">
          <p15:clr>
            <a:srgbClr val="A4A3A4"/>
          </p15:clr>
        </p15:guide>
        <p15:guide id="27" pos="6138" userDrawn="1">
          <p15:clr>
            <a:srgbClr val="A4A3A4"/>
          </p15:clr>
        </p15:guide>
        <p15:guide id="29" pos="2730" userDrawn="1">
          <p15:clr>
            <a:srgbClr val="A4A3A4"/>
          </p15:clr>
        </p15:guide>
        <p15:guide id="30" pos="2226" userDrawn="1">
          <p15:clr>
            <a:srgbClr val="A4A3A4"/>
          </p15:clr>
        </p15:guide>
        <p15:guide id="31" pos="3738" userDrawn="1">
          <p15:clr>
            <a:srgbClr val="A4A3A4"/>
          </p15:clr>
        </p15:guide>
        <p15:guide id="32" orient="horz" pos="705" userDrawn="1">
          <p15:clr>
            <a:srgbClr val="A4A3A4"/>
          </p15:clr>
        </p15:guide>
        <p15:guide id="33" orient="horz" pos="838" userDrawn="1">
          <p15:clr>
            <a:srgbClr val="A4A3A4"/>
          </p15:clr>
        </p15:guide>
        <p15:guide id="34" orient="horz" pos="3208" userDrawn="1">
          <p15:clr>
            <a:srgbClr val="A4A3A4"/>
          </p15:clr>
        </p15:guide>
        <p15:guide id="35" pos="323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1.xml"/><Relationship Id="rId5" Type="http://schemas.openxmlformats.org/officeDocument/2006/relationships/image" Target="../media/image6.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b="1" i="1" dirty="0">
                <a:latin typeface="Calibri" panose="020F0502020204030204" pitchFamily="34" charset="0"/>
              </a:rPr>
              <a:t>Effective delivery of advanced capabilities begins with tight feedback loops</a:t>
            </a:r>
            <a:endParaRPr lang="en-US" sz="3200" i="1" spc="88" dirty="0">
              <a:solidFill>
                <a:srgbClr val="3C3E41"/>
              </a:solidFill>
              <a:latin typeface="Montserrat Classic Bold"/>
            </a:endParaRPr>
          </a:p>
          <a:p>
            <a:endParaRPr lang="en-US" dirty="0"/>
          </a:p>
        </p:txBody>
      </p:sp>
      <p:sp>
        <p:nvSpPr>
          <p:cNvPr id="3" name="Text Placeholder 2"/>
          <p:cNvSpPr>
            <a:spLocks noGrp="1"/>
          </p:cNvSpPr>
          <p:nvPr>
            <p:ph type="body" sz="quarter" idx="11"/>
          </p:nvPr>
        </p:nvSpPr>
        <p:spPr/>
        <p:txBody>
          <a:bodyPr/>
          <a:lstStyle/>
          <a:p>
            <a:r>
              <a:rPr lang="en-US" dirty="0"/>
              <a:t>August 10, 2023</a:t>
            </a:r>
          </a:p>
        </p:txBody>
      </p:sp>
      <p:sp>
        <p:nvSpPr>
          <p:cNvPr id="4" name="Text Placeholder 3"/>
          <p:cNvSpPr>
            <a:spLocks noGrp="1"/>
          </p:cNvSpPr>
          <p:nvPr>
            <p:ph type="body" sz="quarter" idx="12"/>
          </p:nvPr>
        </p:nvSpPr>
        <p:spPr/>
        <p:txBody>
          <a:bodyPr/>
          <a:lstStyle/>
          <a:p>
            <a:r>
              <a:rPr lang="en-US" dirty="0"/>
              <a:t>Robin  </a:t>
            </a:r>
            <a:r>
              <a:rPr lang="en-US" dirty="0" err="1"/>
              <a:t>Yeman</a:t>
            </a:r>
            <a:endParaRPr lang="en-US" dirty="0"/>
          </a:p>
          <a:p>
            <a:r>
              <a:rPr lang="en-US" dirty="0"/>
              <a:t>Space Domain Lead</a:t>
            </a:r>
          </a:p>
        </p:txBody>
      </p:sp>
    </p:spTree>
    <p:extLst>
      <p:ext uri="{BB962C8B-B14F-4D97-AF65-F5344CB8AC3E}">
        <p14:creationId xmlns:p14="http://schemas.microsoft.com/office/powerpoint/2010/main" val="123380552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80222" y="0"/>
            <a:ext cx="3433874" cy="5696867"/>
          </a:xfrm>
          <a:prstGeom prst="rect">
            <a:avLst/>
          </a:prstGeom>
          <a:solidFill>
            <a:srgbClr val="E4DAC4">
              <a:alpha val="29804"/>
            </a:srgbClr>
          </a:solidFill>
        </p:spPr>
      </p:sp>
      <p:sp>
        <p:nvSpPr>
          <p:cNvPr id="10" name="TextBox 10"/>
          <p:cNvSpPr txBox="1"/>
          <p:nvPr/>
        </p:nvSpPr>
        <p:spPr>
          <a:xfrm>
            <a:off x="2478819" y="955062"/>
            <a:ext cx="2241247" cy="340414"/>
          </a:xfrm>
          <a:prstGeom prst="rect">
            <a:avLst/>
          </a:prstGeom>
        </p:spPr>
        <p:txBody>
          <a:bodyPr lIns="0" tIns="0" rIns="0" bIns="0" rtlCol="0" anchor="t">
            <a:spAutoFit/>
          </a:bodyPr>
          <a:lstStyle/>
          <a:p>
            <a:pPr algn="ctr"/>
            <a:r>
              <a:rPr lang="en-US" sz="2212" spc="14" dirty="0">
                <a:solidFill>
                  <a:srgbClr val="323232"/>
                </a:solidFill>
                <a:latin typeface="Montserrat Classic Bold"/>
              </a:rPr>
              <a:t>Shift left</a:t>
            </a:r>
          </a:p>
        </p:txBody>
      </p:sp>
      <p:sp>
        <p:nvSpPr>
          <p:cNvPr id="16" name="TextBox 15">
            <a:extLst>
              <a:ext uri="{FF2B5EF4-FFF2-40B4-BE49-F238E27FC236}">
                <a16:creationId xmlns:a16="http://schemas.microsoft.com/office/drawing/2014/main" id="{3362109E-7AC7-16DA-0A83-0263AA6EE239}"/>
              </a:ext>
            </a:extLst>
          </p:cNvPr>
          <p:cNvSpPr txBox="1"/>
          <p:nvPr/>
        </p:nvSpPr>
        <p:spPr>
          <a:xfrm>
            <a:off x="2478819" y="1678514"/>
            <a:ext cx="2562268" cy="568745"/>
          </a:xfrm>
          <a:prstGeom prst="rect">
            <a:avLst/>
          </a:prstGeom>
          <a:noFill/>
        </p:spPr>
        <p:txBody>
          <a:bodyPr wrap="square">
            <a:spAutoFit/>
          </a:bodyPr>
          <a:lstStyle/>
          <a:p>
            <a:r>
              <a:rPr lang="en-US" sz="1548" dirty="0">
                <a:latin typeface="Times New Roman" panose="02020603050405020304" pitchFamily="18" charset="0"/>
                <a:cs typeface="Times New Roman" panose="02020603050405020304" pitchFamily="18" charset="0"/>
              </a:rPr>
              <a:t>Begin with test to build executable requirements</a:t>
            </a:r>
          </a:p>
        </p:txBody>
      </p:sp>
      <p:pic>
        <p:nvPicPr>
          <p:cNvPr id="5" name="Picture 4" descr="A close up of a book&#10;&#10;Description automatically generated with medium confidence">
            <a:extLst>
              <a:ext uri="{FF2B5EF4-FFF2-40B4-BE49-F238E27FC236}">
                <a16:creationId xmlns:a16="http://schemas.microsoft.com/office/drawing/2014/main" id="{A7607546-BEF3-1E35-0F29-4C51779D9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 y="4427"/>
            <a:ext cx="1973248" cy="5688013"/>
          </a:xfrm>
          <a:prstGeom prst="rect">
            <a:avLst/>
          </a:prstGeom>
        </p:spPr>
      </p:pic>
      <p:pic>
        <p:nvPicPr>
          <p:cNvPr id="11" name="Picture 10" descr="A picture containing text, device&#10;&#10;Description automatically generated">
            <a:extLst>
              <a:ext uri="{FF2B5EF4-FFF2-40B4-BE49-F238E27FC236}">
                <a16:creationId xmlns:a16="http://schemas.microsoft.com/office/drawing/2014/main" id="{F681A89C-D514-B736-8173-244E4ECF0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5551" y="2771579"/>
            <a:ext cx="1667781" cy="1113006"/>
          </a:xfrm>
          <a:prstGeom prst="rect">
            <a:avLst/>
          </a:prstGeom>
        </p:spPr>
      </p:pic>
      <p:pic>
        <p:nvPicPr>
          <p:cNvPr id="6" name="Picture 5" descr="Diagram, venn diagram&#10;&#10;Description automatically generated">
            <a:extLst>
              <a:ext uri="{FF2B5EF4-FFF2-40B4-BE49-F238E27FC236}">
                <a16:creationId xmlns:a16="http://schemas.microsoft.com/office/drawing/2014/main" id="{FE789C56-964F-454E-7E29-66BC2F5042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8982" y="1285069"/>
            <a:ext cx="4213343" cy="3117874"/>
          </a:xfrm>
          <a:prstGeom prst="rect">
            <a:avLst/>
          </a:prstGeom>
        </p:spPr>
      </p:pic>
    </p:spTree>
    <p:extLst>
      <p:ext uri="{BB962C8B-B14F-4D97-AF65-F5344CB8AC3E}">
        <p14:creationId xmlns:p14="http://schemas.microsoft.com/office/powerpoint/2010/main" val="215321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80222" y="0"/>
            <a:ext cx="3433874" cy="5696867"/>
          </a:xfrm>
          <a:prstGeom prst="rect">
            <a:avLst/>
          </a:prstGeom>
          <a:solidFill>
            <a:srgbClr val="E4DAC4">
              <a:alpha val="29804"/>
            </a:srgbClr>
          </a:solidFill>
        </p:spPr>
      </p:sp>
      <p:sp>
        <p:nvSpPr>
          <p:cNvPr id="10" name="TextBox 10"/>
          <p:cNvSpPr txBox="1"/>
          <p:nvPr/>
        </p:nvSpPr>
        <p:spPr>
          <a:xfrm>
            <a:off x="2406862" y="1157275"/>
            <a:ext cx="2241247" cy="340414"/>
          </a:xfrm>
          <a:prstGeom prst="rect">
            <a:avLst/>
          </a:prstGeom>
        </p:spPr>
        <p:txBody>
          <a:bodyPr lIns="0" tIns="0" rIns="0" bIns="0" rtlCol="0" anchor="t">
            <a:spAutoFit/>
          </a:bodyPr>
          <a:lstStyle/>
          <a:p>
            <a:pPr algn="ctr"/>
            <a:r>
              <a:rPr lang="en-US" sz="2212" spc="14" dirty="0">
                <a:solidFill>
                  <a:srgbClr val="323232"/>
                </a:solidFill>
                <a:latin typeface="Montserrat Classic Bold"/>
              </a:rPr>
              <a:t>Chaos Engineering</a:t>
            </a:r>
          </a:p>
        </p:txBody>
      </p:sp>
      <p:sp>
        <p:nvSpPr>
          <p:cNvPr id="16" name="TextBox 15">
            <a:extLst>
              <a:ext uri="{FF2B5EF4-FFF2-40B4-BE49-F238E27FC236}">
                <a16:creationId xmlns:a16="http://schemas.microsoft.com/office/drawing/2014/main" id="{3362109E-7AC7-16DA-0A83-0263AA6EE239}"/>
              </a:ext>
            </a:extLst>
          </p:cNvPr>
          <p:cNvSpPr txBox="1"/>
          <p:nvPr/>
        </p:nvSpPr>
        <p:spPr>
          <a:xfrm>
            <a:off x="2406862" y="2308912"/>
            <a:ext cx="2562268" cy="806952"/>
          </a:xfrm>
          <a:prstGeom prst="rect">
            <a:avLst/>
          </a:prstGeom>
          <a:noFill/>
        </p:spPr>
        <p:txBody>
          <a:bodyPr wrap="square">
            <a:spAutoFit/>
          </a:bodyPr>
          <a:lstStyle/>
          <a:p>
            <a:r>
              <a:rPr lang="en-US" sz="1548" dirty="0">
                <a:latin typeface="Times New Roman" panose="02020603050405020304" pitchFamily="18" charset="0"/>
                <a:cs typeface="Times New Roman" panose="02020603050405020304" pitchFamily="18" charset="0"/>
              </a:rPr>
              <a:t>Inject faults into the system to build resilience into the system</a:t>
            </a:r>
          </a:p>
        </p:txBody>
      </p:sp>
      <p:pic>
        <p:nvPicPr>
          <p:cNvPr id="5" name="Picture 4" descr="A close up of a book&#10;&#10;Description automatically generated with medium confidence">
            <a:extLst>
              <a:ext uri="{FF2B5EF4-FFF2-40B4-BE49-F238E27FC236}">
                <a16:creationId xmlns:a16="http://schemas.microsoft.com/office/drawing/2014/main" id="{A7607546-BEF3-1E35-0F29-4C51779D9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 y="4427"/>
            <a:ext cx="1973248" cy="5688013"/>
          </a:xfrm>
          <a:prstGeom prst="rect">
            <a:avLst/>
          </a:prstGeom>
        </p:spPr>
      </p:pic>
      <p:pic>
        <p:nvPicPr>
          <p:cNvPr id="8" name="Picture 7" descr="A black and white logo&#10;&#10;Description automatically generated with low confidence">
            <a:extLst>
              <a:ext uri="{FF2B5EF4-FFF2-40B4-BE49-F238E27FC236}">
                <a16:creationId xmlns:a16="http://schemas.microsoft.com/office/drawing/2014/main" id="{2048C940-2A67-6440-527A-86C312B91BEE}"/>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71460" y="3181073"/>
            <a:ext cx="2233072" cy="1172714"/>
          </a:xfrm>
          <a:prstGeom prst="rect">
            <a:avLst/>
          </a:prstGeom>
        </p:spPr>
      </p:pic>
      <p:pic>
        <p:nvPicPr>
          <p:cNvPr id="23" name="Picture 22">
            <a:extLst>
              <a:ext uri="{FF2B5EF4-FFF2-40B4-BE49-F238E27FC236}">
                <a16:creationId xmlns:a16="http://schemas.microsoft.com/office/drawing/2014/main" id="{07403946-0AC7-1870-6822-247E2F184B10}"/>
              </a:ext>
            </a:extLst>
          </p:cNvPr>
          <p:cNvPicPr>
            <a:picLocks noChangeAspect="1"/>
          </p:cNvPicPr>
          <p:nvPr/>
        </p:nvPicPr>
        <p:blipFill>
          <a:blip r:embed="rId5"/>
          <a:stretch>
            <a:fillRect/>
          </a:stretch>
        </p:blipFill>
        <p:spPr>
          <a:xfrm>
            <a:off x="5498029" y="1394632"/>
            <a:ext cx="4614963" cy="2375349"/>
          </a:xfrm>
          <a:prstGeom prst="rect">
            <a:avLst/>
          </a:prstGeom>
        </p:spPr>
      </p:pic>
      <p:sp>
        <p:nvSpPr>
          <p:cNvPr id="24" name="TextBox 23">
            <a:extLst>
              <a:ext uri="{FF2B5EF4-FFF2-40B4-BE49-F238E27FC236}">
                <a16:creationId xmlns:a16="http://schemas.microsoft.com/office/drawing/2014/main" id="{00C4AD5A-F3BA-4B99-542E-F5329120577E}"/>
              </a:ext>
            </a:extLst>
          </p:cNvPr>
          <p:cNvSpPr txBox="1"/>
          <p:nvPr/>
        </p:nvSpPr>
        <p:spPr>
          <a:xfrm>
            <a:off x="6910852" y="3855208"/>
            <a:ext cx="1628972" cy="296556"/>
          </a:xfrm>
          <a:prstGeom prst="rect">
            <a:avLst/>
          </a:prstGeom>
          <a:noFill/>
        </p:spPr>
        <p:txBody>
          <a:bodyPr wrap="none" rtlCol="0">
            <a:spAutoFit/>
          </a:bodyPr>
          <a:lstStyle/>
          <a:p>
            <a:r>
              <a:rPr lang="en-US" sz="1327" dirty="0">
                <a:solidFill>
                  <a:schemeClr val="bg1">
                    <a:lumMod val="50000"/>
                  </a:schemeClr>
                </a:solidFill>
              </a:rPr>
              <a:t>How does this work?</a:t>
            </a:r>
          </a:p>
        </p:txBody>
      </p:sp>
    </p:spTree>
    <p:extLst>
      <p:ext uri="{BB962C8B-B14F-4D97-AF65-F5344CB8AC3E}">
        <p14:creationId xmlns:p14="http://schemas.microsoft.com/office/powerpoint/2010/main" val="2224102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74218" y="0"/>
            <a:ext cx="3433874" cy="5696867"/>
          </a:xfrm>
          <a:prstGeom prst="rect">
            <a:avLst/>
          </a:prstGeom>
          <a:solidFill>
            <a:srgbClr val="E4DAC4">
              <a:alpha val="29804"/>
            </a:srgbClr>
          </a:solidFill>
        </p:spPr>
      </p:sp>
      <p:sp>
        <p:nvSpPr>
          <p:cNvPr id="10" name="TextBox 10"/>
          <p:cNvSpPr txBox="1"/>
          <p:nvPr/>
        </p:nvSpPr>
        <p:spPr>
          <a:xfrm>
            <a:off x="2416024" y="1357009"/>
            <a:ext cx="2241247" cy="680827"/>
          </a:xfrm>
          <a:prstGeom prst="rect">
            <a:avLst/>
          </a:prstGeom>
        </p:spPr>
        <p:txBody>
          <a:bodyPr lIns="0" tIns="0" rIns="0" bIns="0" rtlCol="0" anchor="t">
            <a:spAutoFit/>
          </a:bodyPr>
          <a:lstStyle/>
          <a:p>
            <a:r>
              <a:rPr lang="en-US" sz="2212" spc="14" dirty="0">
                <a:solidFill>
                  <a:srgbClr val="323232"/>
                </a:solidFill>
                <a:latin typeface="Montserrat Classic Bold"/>
              </a:rPr>
              <a:t>Integrate early and often</a:t>
            </a:r>
          </a:p>
        </p:txBody>
      </p:sp>
      <p:sp>
        <p:nvSpPr>
          <p:cNvPr id="16" name="TextBox 15">
            <a:extLst>
              <a:ext uri="{FF2B5EF4-FFF2-40B4-BE49-F238E27FC236}">
                <a16:creationId xmlns:a16="http://schemas.microsoft.com/office/drawing/2014/main" id="{3362109E-7AC7-16DA-0A83-0263AA6EE239}"/>
              </a:ext>
            </a:extLst>
          </p:cNvPr>
          <p:cNvSpPr txBox="1"/>
          <p:nvPr/>
        </p:nvSpPr>
        <p:spPr>
          <a:xfrm>
            <a:off x="2410021" y="2703781"/>
            <a:ext cx="2562268" cy="330540"/>
          </a:xfrm>
          <a:prstGeom prst="rect">
            <a:avLst/>
          </a:prstGeom>
          <a:noFill/>
        </p:spPr>
        <p:txBody>
          <a:bodyPr wrap="square">
            <a:spAutoFit/>
          </a:bodyPr>
          <a:lstStyle/>
          <a:p>
            <a:r>
              <a:rPr lang="en-US" sz="1548" dirty="0">
                <a:latin typeface="Times New Roman" panose="02020603050405020304" pitchFamily="18" charset="0"/>
                <a:cs typeface="Times New Roman" panose="02020603050405020304" pitchFamily="18" charset="0"/>
              </a:rPr>
              <a:t>Across the entire system</a:t>
            </a:r>
          </a:p>
        </p:txBody>
      </p:sp>
      <p:pic>
        <p:nvPicPr>
          <p:cNvPr id="5" name="Picture 4" descr="A close up of a book&#10;&#10;Description automatically generated with medium confidence">
            <a:extLst>
              <a:ext uri="{FF2B5EF4-FFF2-40B4-BE49-F238E27FC236}">
                <a16:creationId xmlns:a16="http://schemas.microsoft.com/office/drawing/2014/main" id="{A7607546-BEF3-1E35-0F29-4C51779D9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 y="4427"/>
            <a:ext cx="1973248" cy="5688013"/>
          </a:xfrm>
          <a:prstGeom prst="rect">
            <a:avLst/>
          </a:prstGeom>
        </p:spPr>
      </p:pic>
      <p:pic>
        <p:nvPicPr>
          <p:cNvPr id="9" name="Picture 8" descr="Shape, circle&#10;&#10;Description automatically generated">
            <a:extLst>
              <a:ext uri="{FF2B5EF4-FFF2-40B4-BE49-F238E27FC236}">
                <a16:creationId xmlns:a16="http://schemas.microsoft.com/office/drawing/2014/main" id="{3CAC4B56-E6CB-70FF-D692-C939D8515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108" y="3223207"/>
            <a:ext cx="2562269" cy="1439141"/>
          </a:xfrm>
          <a:prstGeom prst="rect">
            <a:avLst/>
          </a:prstGeom>
        </p:spPr>
      </p:pic>
      <p:pic>
        <p:nvPicPr>
          <p:cNvPr id="11" name="Picture 2">
            <a:extLst>
              <a:ext uri="{FF2B5EF4-FFF2-40B4-BE49-F238E27FC236}">
                <a16:creationId xmlns:a16="http://schemas.microsoft.com/office/drawing/2014/main" id="{9E28E94A-A1A5-81EF-B9CF-AF98B35FAD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4056" y="1861620"/>
            <a:ext cx="4283565" cy="225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38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80222" y="0"/>
            <a:ext cx="3433874" cy="5696867"/>
          </a:xfrm>
          <a:prstGeom prst="rect">
            <a:avLst/>
          </a:prstGeom>
          <a:solidFill>
            <a:srgbClr val="E4DAC4">
              <a:alpha val="29804"/>
            </a:srgbClr>
          </a:solidFill>
        </p:spPr>
      </p:sp>
      <p:sp>
        <p:nvSpPr>
          <p:cNvPr id="10" name="TextBox 10"/>
          <p:cNvSpPr txBox="1"/>
          <p:nvPr/>
        </p:nvSpPr>
        <p:spPr>
          <a:xfrm>
            <a:off x="2413806" y="935605"/>
            <a:ext cx="2241247" cy="1021242"/>
          </a:xfrm>
          <a:prstGeom prst="rect">
            <a:avLst/>
          </a:prstGeom>
        </p:spPr>
        <p:txBody>
          <a:bodyPr lIns="0" tIns="0" rIns="0" bIns="0" rtlCol="0" anchor="t">
            <a:spAutoFit/>
          </a:bodyPr>
          <a:lstStyle/>
          <a:p>
            <a:r>
              <a:rPr lang="en-US" sz="2212" spc="14" dirty="0">
                <a:solidFill>
                  <a:srgbClr val="323232"/>
                </a:solidFill>
                <a:latin typeface="Montserrat Classic Bold"/>
              </a:rPr>
              <a:t>Instrument the system for observability</a:t>
            </a:r>
          </a:p>
        </p:txBody>
      </p:sp>
      <p:sp>
        <p:nvSpPr>
          <p:cNvPr id="16" name="TextBox 15">
            <a:extLst>
              <a:ext uri="{FF2B5EF4-FFF2-40B4-BE49-F238E27FC236}">
                <a16:creationId xmlns:a16="http://schemas.microsoft.com/office/drawing/2014/main" id="{3362109E-7AC7-16DA-0A83-0263AA6EE239}"/>
              </a:ext>
            </a:extLst>
          </p:cNvPr>
          <p:cNvSpPr txBox="1"/>
          <p:nvPr/>
        </p:nvSpPr>
        <p:spPr>
          <a:xfrm>
            <a:off x="2416025" y="2126479"/>
            <a:ext cx="2562268" cy="806952"/>
          </a:xfrm>
          <a:prstGeom prst="rect">
            <a:avLst/>
          </a:prstGeom>
          <a:noFill/>
        </p:spPr>
        <p:txBody>
          <a:bodyPr wrap="square">
            <a:spAutoFit/>
          </a:bodyPr>
          <a:lstStyle/>
          <a:p>
            <a:r>
              <a:rPr lang="en-US" sz="1548" dirty="0">
                <a:latin typeface="Times New Roman" panose="02020603050405020304" pitchFamily="18" charset="0"/>
                <a:cs typeface="Times New Roman" panose="02020603050405020304" pitchFamily="18" charset="0"/>
              </a:rPr>
              <a:t>Intentional development</a:t>
            </a:r>
          </a:p>
          <a:p>
            <a:r>
              <a:rPr lang="en-US" sz="1548" dirty="0">
                <a:latin typeface="Times New Roman" panose="02020603050405020304" pitchFamily="18" charset="0"/>
                <a:cs typeface="Times New Roman" panose="02020603050405020304" pitchFamily="18" charset="0"/>
              </a:rPr>
              <a:t>required to obtain observability</a:t>
            </a:r>
          </a:p>
        </p:txBody>
      </p:sp>
      <p:pic>
        <p:nvPicPr>
          <p:cNvPr id="5" name="Picture 4" descr="A close up of a book&#10;&#10;Description automatically generated with medium confidence">
            <a:extLst>
              <a:ext uri="{FF2B5EF4-FFF2-40B4-BE49-F238E27FC236}">
                <a16:creationId xmlns:a16="http://schemas.microsoft.com/office/drawing/2014/main" id="{A7607546-BEF3-1E35-0F29-4C51779D9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 y="4427"/>
            <a:ext cx="1973248" cy="5688013"/>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0EE8D84C-C664-06ED-BE56-A8D911B66E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0162" y="1099847"/>
            <a:ext cx="4297609" cy="3488319"/>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BD71F1D5-AADA-68DE-41A1-8238DC569E30}"/>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23909" y="3072616"/>
            <a:ext cx="1152921" cy="1152921"/>
          </a:xfrm>
          <a:prstGeom prst="rect">
            <a:avLst/>
          </a:prstGeom>
        </p:spPr>
      </p:pic>
    </p:spTree>
    <p:extLst>
      <p:ext uri="{BB962C8B-B14F-4D97-AF65-F5344CB8AC3E}">
        <p14:creationId xmlns:p14="http://schemas.microsoft.com/office/powerpoint/2010/main" val="3174114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80222" y="0"/>
            <a:ext cx="3433874" cy="5696867"/>
          </a:xfrm>
          <a:prstGeom prst="rect">
            <a:avLst/>
          </a:prstGeom>
          <a:solidFill>
            <a:srgbClr val="E4DAC4">
              <a:alpha val="29804"/>
            </a:srgbClr>
          </a:solidFill>
        </p:spPr>
      </p:sp>
      <p:sp>
        <p:nvSpPr>
          <p:cNvPr id="10" name="TextBox 10"/>
          <p:cNvSpPr txBox="1"/>
          <p:nvPr/>
        </p:nvSpPr>
        <p:spPr>
          <a:xfrm>
            <a:off x="2416024" y="1357009"/>
            <a:ext cx="2241247" cy="340414"/>
          </a:xfrm>
          <a:prstGeom prst="rect">
            <a:avLst/>
          </a:prstGeom>
        </p:spPr>
        <p:txBody>
          <a:bodyPr lIns="0" tIns="0" rIns="0" bIns="0" rtlCol="0" anchor="t">
            <a:spAutoFit/>
          </a:bodyPr>
          <a:lstStyle/>
          <a:p>
            <a:r>
              <a:rPr lang="en-US" sz="2212" spc="14" dirty="0">
                <a:solidFill>
                  <a:srgbClr val="323232"/>
                </a:solidFill>
                <a:latin typeface="Montserrat Classic Bold"/>
              </a:rPr>
              <a:t>Digital Twins</a:t>
            </a:r>
          </a:p>
        </p:txBody>
      </p:sp>
      <p:sp>
        <p:nvSpPr>
          <p:cNvPr id="16" name="TextBox 15">
            <a:extLst>
              <a:ext uri="{FF2B5EF4-FFF2-40B4-BE49-F238E27FC236}">
                <a16:creationId xmlns:a16="http://schemas.microsoft.com/office/drawing/2014/main" id="{3362109E-7AC7-16DA-0A83-0263AA6EE239}"/>
              </a:ext>
            </a:extLst>
          </p:cNvPr>
          <p:cNvSpPr txBox="1"/>
          <p:nvPr/>
        </p:nvSpPr>
        <p:spPr>
          <a:xfrm>
            <a:off x="2318309" y="2134116"/>
            <a:ext cx="2562268" cy="806952"/>
          </a:xfrm>
          <a:prstGeom prst="rect">
            <a:avLst/>
          </a:prstGeom>
          <a:noFill/>
        </p:spPr>
        <p:txBody>
          <a:bodyPr wrap="square">
            <a:spAutoFit/>
          </a:bodyPr>
          <a:lstStyle/>
          <a:p>
            <a:r>
              <a:rPr lang="en-US" sz="1548" dirty="0">
                <a:latin typeface="Times New Roman" panose="02020603050405020304" pitchFamily="18" charset="0"/>
                <a:cs typeface="Times New Roman" panose="02020603050405020304" pitchFamily="18" charset="0"/>
              </a:rPr>
              <a:t>Validate the product before it exists in the real world and</a:t>
            </a:r>
          </a:p>
          <a:p>
            <a:r>
              <a:rPr lang="en-US" sz="1548" dirty="0">
                <a:latin typeface="Times New Roman" panose="02020603050405020304" pitchFamily="18" charset="0"/>
                <a:cs typeface="Times New Roman" panose="02020603050405020304" pitchFamily="18" charset="0"/>
              </a:rPr>
              <a:t>Iterate regularly</a:t>
            </a:r>
          </a:p>
        </p:txBody>
      </p:sp>
      <p:pic>
        <p:nvPicPr>
          <p:cNvPr id="5" name="Picture 4" descr="A close up of a book&#10;&#10;Description automatically generated with medium confidence">
            <a:extLst>
              <a:ext uri="{FF2B5EF4-FFF2-40B4-BE49-F238E27FC236}">
                <a16:creationId xmlns:a16="http://schemas.microsoft.com/office/drawing/2014/main" id="{A7607546-BEF3-1E35-0F29-4C51779D9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 y="4427"/>
            <a:ext cx="1973248" cy="5688013"/>
          </a:xfrm>
          <a:prstGeom prst="rect">
            <a:avLst/>
          </a:prstGeom>
        </p:spPr>
      </p:pic>
      <p:pic>
        <p:nvPicPr>
          <p:cNvPr id="3" name="Picture 2">
            <a:extLst>
              <a:ext uri="{FF2B5EF4-FFF2-40B4-BE49-F238E27FC236}">
                <a16:creationId xmlns:a16="http://schemas.microsoft.com/office/drawing/2014/main" id="{50F99D49-F791-81FD-2360-917DA549C72F}"/>
              </a:ext>
            </a:extLst>
          </p:cNvPr>
          <p:cNvPicPr>
            <a:picLocks noChangeAspect="1"/>
          </p:cNvPicPr>
          <p:nvPr/>
        </p:nvPicPr>
        <p:blipFill>
          <a:blip r:embed="rId4"/>
          <a:stretch>
            <a:fillRect/>
          </a:stretch>
        </p:blipFill>
        <p:spPr>
          <a:xfrm>
            <a:off x="5600426" y="1580004"/>
            <a:ext cx="4213343" cy="2657435"/>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9659FCAD-EF9C-3D33-CDE1-9F991B15426F}"/>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97218" y="2908720"/>
            <a:ext cx="1404448" cy="1404448"/>
          </a:xfrm>
          <a:prstGeom prst="rect">
            <a:avLst/>
          </a:prstGeom>
        </p:spPr>
      </p:pic>
    </p:spTree>
    <p:extLst>
      <p:ext uri="{BB962C8B-B14F-4D97-AF65-F5344CB8AC3E}">
        <p14:creationId xmlns:p14="http://schemas.microsoft.com/office/powerpoint/2010/main" val="2770335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80222" y="0"/>
            <a:ext cx="3433874" cy="5696867"/>
          </a:xfrm>
          <a:prstGeom prst="rect">
            <a:avLst/>
          </a:prstGeom>
          <a:solidFill>
            <a:srgbClr val="E4DAC4">
              <a:alpha val="29804"/>
            </a:srgbClr>
          </a:solidFill>
        </p:spPr>
      </p:sp>
      <p:sp>
        <p:nvSpPr>
          <p:cNvPr id="10" name="TextBox 10"/>
          <p:cNvSpPr txBox="1"/>
          <p:nvPr/>
        </p:nvSpPr>
        <p:spPr>
          <a:xfrm>
            <a:off x="2416024" y="1357009"/>
            <a:ext cx="2241247" cy="680827"/>
          </a:xfrm>
          <a:prstGeom prst="rect">
            <a:avLst/>
          </a:prstGeom>
        </p:spPr>
        <p:txBody>
          <a:bodyPr lIns="0" tIns="0" rIns="0" bIns="0" rtlCol="0" anchor="t">
            <a:spAutoFit/>
          </a:bodyPr>
          <a:lstStyle/>
          <a:p>
            <a:r>
              <a:rPr lang="en-US" sz="2212" spc="14" dirty="0">
                <a:solidFill>
                  <a:srgbClr val="323232"/>
                </a:solidFill>
                <a:latin typeface="Montserrat Classic Bold"/>
              </a:rPr>
              <a:t>Don’t forget</a:t>
            </a:r>
          </a:p>
          <a:p>
            <a:r>
              <a:rPr lang="en-US" sz="2212" spc="14" dirty="0">
                <a:solidFill>
                  <a:srgbClr val="323232"/>
                </a:solidFill>
                <a:latin typeface="Montserrat Classic Bold"/>
              </a:rPr>
              <a:t>Manufacturing</a:t>
            </a:r>
          </a:p>
        </p:txBody>
      </p:sp>
      <p:sp>
        <p:nvSpPr>
          <p:cNvPr id="16" name="TextBox 15">
            <a:extLst>
              <a:ext uri="{FF2B5EF4-FFF2-40B4-BE49-F238E27FC236}">
                <a16:creationId xmlns:a16="http://schemas.microsoft.com/office/drawing/2014/main" id="{3362109E-7AC7-16DA-0A83-0263AA6EE239}"/>
              </a:ext>
            </a:extLst>
          </p:cNvPr>
          <p:cNvSpPr txBox="1"/>
          <p:nvPr/>
        </p:nvSpPr>
        <p:spPr>
          <a:xfrm>
            <a:off x="2318309" y="2134116"/>
            <a:ext cx="2562268" cy="1045158"/>
          </a:xfrm>
          <a:prstGeom prst="rect">
            <a:avLst/>
          </a:prstGeom>
          <a:noFill/>
        </p:spPr>
        <p:txBody>
          <a:bodyPr wrap="square">
            <a:spAutoFit/>
          </a:bodyPr>
          <a:lstStyle/>
          <a:p>
            <a:r>
              <a:rPr lang="en-US" sz="1548" dirty="0">
                <a:latin typeface="Times New Roman" panose="02020603050405020304" pitchFamily="18" charset="0"/>
                <a:cs typeface="Times New Roman" panose="02020603050405020304" pitchFamily="18" charset="0"/>
              </a:rPr>
              <a:t>Bringing in manufacturing</a:t>
            </a:r>
          </a:p>
          <a:p>
            <a:r>
              <a:rPr lang="en-US" sz="1548" dirty="0">
                <a:latin typeface="Times New Roman" panose="02020603050405020304" pitchFamily="18" charset="0"/>
                <a:cs typeface="Times New Roman" panose="02020603050405020304" pitchFamily="18" charset="0"/>
              </a:rPr>
              <a:t>early ensures that we can</a:t>
            </a:r>
          </a:p>
          <a:p>
            <a:r>
              <a:rPr lang="en-US" sz="1548" dirty="0">
                <a:latin typeface="Times New Roman" panose="02020603050405020304" pitchFamily="18" charset="0"/>
                <a:cs typeface="Times New Roman" panose="02020603050405020304" pitchFamily="18" charset="0"/>
              </a:rPr>
              <a:t>assemble economically at scale</a:t>
            </a:r>
          </a:p>
        </p:txBody>
      </p:sp>
      <p:pic>
        <p:nvPicPr>
          <p:cNvPr id="5" name="Picture 4" descr="A close up of a book&#10;&#10;Description automatically generated with medium confidence">
            <a:extLst>
              <a:ext uri="{FF2B5EF4-FFF2-40B4-BE49-F238E27FC236}">
                <a16:creationId xmlns:a16="http://schemas.microsoft.com/office/drawing/2014/main" id="{A7607546-BEF3-1E35-0F29-4C51779D9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 y="4427"/>
            <a:ext cx="1973248" cy="5688013"/>
          </a:xfrm>
          <a:prstGeom prst="rect">
            <a:avLst/>
          </a:prstGeom>
        </p:spPr>
      </p:pic>
      <p:pic>
        <p:nvPicPr>
          <p:cNvPr id="6" name="Picture 5">
            <a:extLst>
              <a:ext uri="{FF2B5EF4-FFF2-40B4-BE49-F238E27FC236}">
                <a16:creationId xmlns:a16="http://schemas.microsoft.com/office/drawing/2014/main" id="{E68BD6A9-EAD8-3F54-60AE-9A2AEC4E198D}"/>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45091" y="3413655"/>
            <a:ext cx="983113" cy="983113"/>
          </a:xfrm>
          <a:prstGeom prst="rect">
            <a:avLst/>
          </a:prstGeom>
        </p:spPr>
      </p:pic>
      <p:pic>
        <p:nvPicPr>
          <p:cNvPr id="8" name="Picture 7">
            <a:extLst>
              <a:ext uri="{FF2B5EF4-FFF2-40B4-BE49-F238E27FC236}">
                <a16:creationId xmlns:a16="http://schemas.microsoft.com/office/drawing/2014/main" id="{103F7E0A-2937-3E3A-3D80-65BB7568D215}"/>
              </a:ext>
            </a:extLst>
          </p:cNvPr>
          <p:cNvPicPr>
            <a:picLocks noChangeAspect="1"/>
          </p:cNvPicPr>
          <p:nvPr/>
        </p:nvPicPr>
        <p:blipFill>
          <a:blip r:embed="rId5"/>
          <a:stretch>
            <a:fillRect/>
          </a:stretch>
        </p:blipFill>
        <p:spPr>
          <a:xfrm>
            <a:off x="5834064" y="1242936"/>
            <a:ext cx="3340788" cy="3019115"/>
          </a:xfrm>
          <a:prstGeom prst="rect">
            <a:avLst/>
          </a:prstGeom>
        </p:spPr>
      </p:pic>
      <p:sp>
        <p:nvSpPr>
          <p:cNvPr id="9" name="TextBox 8">
            <a:extLst>
              <a:ext uri="{FF2B5EF4-FFF2-40B4-BE49-F238E27FC236}">
                <a16:creationId xmlns:a16="http://schemas.microsoft.com/office/drawing/2014/main" id="{AEAB36BB-AC5E-3C7B-9946-3944A9A89742}"/>
              </a:ext>
            </a:extLst>
          </p:cNvPr>
          <p:cNvSpPr txBox="1"/>
          <p:nvPr/>
        </p:nvSpPr>
        <p:spPr>
          <a:xfrm>
            <a:off x="5907369" y="821602"/>
            <a:ext cx="1673856" cy="364587"/>
          </a:xfrm>
          <a:prstGeom prst="rect">
            <a:avLst/>
          </a:prstGeom>
          <a:noFill/>
        </p:spPr>
        <p:txBody>
          <a:bodyPr wrap="none" rtlCol="0">
            <a:spAutoFit/>
          </a:bodyPr>
          <a:lstStyle/>
          <a:p>
            <a:r>
              <a:rPr lang="en-US" sz="1769" dirty="0"/>
              <a:t>Digital Platform </a:t>
            </a:r>
          </a:p>
        </p:txBody>
      </p:sp>
    </p:spTree>
    <p:extLst>
      <p:ext uri="{BB962C8B-B14F-4D97-AF65-F5344CB8AC3E}">
        <p14:creationId xmlns:p14="http://schemas.microsoft.com/office/powerpoint/2010/main" val="379274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FC495A99-C665-5EB1-8172-03343A8398E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23756" y="3405270"/>
            <a:ext cx="1825782" cy="1023436"/>
          </a:xfrm>
          <a:prstGeom prst="rect">
            <a:avLst/>
          </a:prstGeom>
        </p:spPr>
      </p:pic>
      <p:sp>
        <p:nvSpPr>
          <p:cNvPr id="2" name="AutoShape 2"/>
          <p:cNvSpPr/>
          <p:nvPr/>
        </p:nvSpPr>
        <p:spPr>
          <a:xfrm>
            <a:off x="1980222" y="0"/>
            <a:ext cx="3433874" cy="5696867"/>
          </a:xfrm>
          <a:prstGeom prst="rect">
            <a:avLst/>
          </a:prstGeom>
          <a:solidFill>
            <a:srgbClr val="E4DAC4">
              <a:alpha val="29804"/>
            </a:srgbClr>
          </a:solidFill>
        </p:spPr>
      </p:sp>
      <p:sp>
        <p:nvSpPr>
          <p:cNvPr id="10" name="TextBox 10"/>
          <p:cNvSpPr txBox="1"/>
          <p:nvPr/>
        </p:nvSpPr>
        <p:spPr>
          <a:xfrm>
            <a:off x="2484603" y="1378075"/>
            <a:ext cx="2241247" cy="680827"/>
          </a:xfrm>
          <a:prstGeom prst="rect">
            <a:avLst/>
          </a:prstGeom>
        </p:spPr>
        <p:txBody>
          <a:bodyPr lIns="0" tIns="0" rIns="0" bIns="0" rtlCol="0" anchor="t">
            <a:spAutoFit/>
          </a:bodyPr>
          <a:lstStyle/>
          <a:p>
            <a:r>
              <a:rPr lang="en-US" sz="2212" spc="14" dirty="0">
                <a:solidFill>
                  <a:srgbClr val="323232"/>
                </a:solidFill>
                <a:latin typeface="Montserrat Classic Bold"/>
              </a:rPr>
              <a:t>Apply growth mindset</a:t>
            </a:r>
          </a:p>
        </p:txBody>
      </p:sp>
      <p:sp>
        <p:nvSpPr>
          <p:cNvPr id="16" name="TextBox 15">
            <a:extLst>
              <a:ext uri="{FF2B5EF4-FFF2-40B4-BE49-F238E27FC236}">
                <a16:creationId xmlns:a16="http://schemas.microsoft.com/office/drawing/2014/main" id="{3362109E-7AC7-16DA-0A83-0263AA6EE239}"/>
              </a:ext>
            </a:extLst>
          </p:cNvPr>
          <p:cNvSpPr txBox="1"/>
          <p:nvPr/>
        </p:nvSpPr>
        <p:spPr>
          <a:xfrm>
            <a:off x="2255513" y="2457720"/>
            <a:ext cx="2562268" cy="568745"/>
          </a:xfrm>
          <a:prstGeom prst="rect">
            <a:avLst/>
          </a:prstGeom>
          <a:noFill/>
        </p:spPr>
        <p:txBody>
          <a:bodyPr wrap="square">
            <a:spAutoFit/>
          </a:bodyPr>
          <a:lstStyle/>
          <a:p>
            <a:pPr algn="ctr"/>
            <a:r>
              <a:rPr lang="en-US" sz="1548" dirty="0">
                <a:latin typeface="Times New Roman" panose="02020603050405020304" pitchFamily="18" charset="0"/>
                <a:cs typeface="Times New Roman" panose="02020603050405020304" pitchFamily="18" charset="0"/>
              </a:rPr>
              <a:t>Every data point is an opportunity to learn</a:t>
            </a:r>
          </a:p>
        </p:txBody>
      </p:sp>
      <p:pic>
        <p:nvPicPr>
          <p:cNvPr id="5" name="Picture 4" descr="A close up of a book&#10;&#10;Description automatically generated with medium confidence">
            <a:extLst>
              <a:ext uri="{FF2B5EF4-FFF2-40B4-BE49-F238E27FC236}">
                <a16:creationId xmlns:a16="http://schemas.microsoft.com/office/drawing/2014/main" id="{A7607546-BEF3-1E35-0F29-4C51779D9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 y="4427"/>
            <a:ext cx="1973248" cy="5688013"/>
          </a:xfrm>
          <a:prstGeom prst="rect">
            <a:avLst/>
          </a:prstGeom>
        </p:spPr>
      </p:pic>
      <p:pic>
        <p:nvPicPr>
          <p:cNvPr id="3" name="Graphic 2">
            <a:extLst>
              <a:ext uri="{FF2B5EF4-FFF2-40B4-BE49-F238E27FC236}">
                <a16:creationId xmlns:a16="http://schemas.microsoft.com/office/drawing/2014/main" id="{F8CFE7EB-B8DE-658C-2B69-87203EDCC0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78850" y="1479439"/>
            <a:ext cx="2640203" cy="2737989"/>
          </a:xfrm>
          <a:prstGeom prst="rect">
            <a:avLst/>
          </a:prstGeom>
        </p:spPr>
      </p:pic>
      <p:sp>
        <p:nvSpPr>
          <p:cNvPr id="6" name="TextBox 5">
            <a:extLst>
              <a:ext uri="{FF2B5EF4-FFF2-40B4-BE49-F238E27FC236}">
                <a16:creationId xmlns:a16="http://schemas.microsoft.com/office/drawing/2014/main" id="{069C7E77-E084-3574-D930-1572301A12AA}"/>
              </a:ext>
            </a:extLst>
          </p:cNvPr>
          <p:cNvSpPr txBox="1"/>
          <p:nvPr/>
        </p:nvSpPr>
        <p:spPr>
          <a:xfrm>
            <a:off x="6278850" y="4571477"/>
            <a:ext cx="3160007" cy="806952"/>
          </a:xfrm>
          <a:prstGeom prst="rect">
            <a:avLst/>
          </a:prstGeom>
          <a:noFill/>
        </p:spPr>
        <p:txBody>
          <a:bodyPr wrap="square">
            <a:spAutoFit/>
          </a:bodyPr>
          <a:lstStyle/>
          <a:p>
            <a:r>
              <a:rPr lang="en-US" sz="1548" dirty="0">
                <a:solidFill>
                  <a:srgbClr val="35373A"/>
                </a:solidFill>
                <a:latin typeface="Times New Roman" panose="02020603050405020304" pitchFamily="18" charset="0"/>
                <a:cs typeface="Times New Roman" panose="02020603050405020304" pitchFamily="18" charset="0"/>
              </a:rPr>
              <a:t>"It's kind of fun to do the impossible."</a:t>
            </a:r>
            <a:br>
              <a:rPr lang="en-US" sz="1548" dirty="0">
                <a:latin typeface="Times New Roman" panose="02020603050405020304" pitchFamily="18" charset="0"/>
                <a:cs typeface="Times New Roman" panose="02020603050405020304" pitchFamily="18" charset="0"/>
              </a:rPr>
            </a:br>
            <a:r>
              <a:rPr lang="en-US" sz="1548" i="1" dirty="0">
                <a:solidFill>
                  <a:srgbClr val="35373A"/>
                </a:solidFill>
                <a:latin typeface="Times New Roman" panose="02020603050405020304" pitchFamily="18" charset="0"/>
                <a:cs typeface="Times New Roman" panose="02020603050405020304" pitchFamily="18" charset="0"/>
              </a:rPr>
              <a:t>- Walt Disney</a:t>
            </a:r>
            <a:endParaRPr lang="en-US" sz="1548"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06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37367985-9152-549E-E6FB-45FFBF4EA2E2}"/>
              </a:ext>
            </a:extLst>
          </p:cNvPr>
          <p:cNvSpPr/>
          <p:nvPr/>
        </p:nvSpPr>
        <p:spPr>
          <a:xfrm>
            <a:off x="-32835" y="-8854"/>
            <a:ext cx="10146798" cy="5696867"/>
          </a:xfrm>
          <a:prstGeom prst="rect">
            <a:avLst/>
          </a:prstGeom>
          <a:solidFill>
            <a:srgbClr val="E3E7E8">
              <a:alpha val="29804"/>
            </a:srgbClr>
          </a:solidFill>
        </p:spPr>
      </p:sp>
      <p:sp>
        <p:nvSpPr>
          <p:cNvPr id="9" name="TextBox 9"/>
          <p:cNvSpPr txBox="1"/>
          <p:nvPr/>
        </p:nvSpPr>
        <p:spPr>
          <a:xfrm rot="5400000">
            <a:off x="8328633" y="3781993"/>
            <a:ext cx="2070874" cy="603563"/>
          </a:xfrm>
          <a:prstGeom prst="rect">
            <a:avLst/>
          </a:prstGeom>
        </p:spPr>
        <p:txBody>
          <a:bodyPr lIns="0" tIns="0" rIns="0" bIns="0" rtlCol="0" anchor="t">
            <a:spAutoFit/>
          </a:bodyPr>
          <a:lstStyle/>
          <a:p>
            <a:pPr algn="r">
              <a:lnSpc>
                <a:spcPts val="1626"/>
              </a:lnSpc>
            </a:pPr>
            <a:r>
              <a:rPr lang="en-US" sz="1161" spc="70" dirty="0">
                <a:solidFill>
                  <a:srgbClr val="323232"/>
                </a:solidFill>
                <a:latin typeface="Source Serif Pro"/>
              </a:rPr>
              <a:t>Delivering in the digital Age is different than the industrial  age. </a:t>
            </a:r>
          </a:p>
        </p:txBody>
      </p:sp>
      <p:pic>
        <p:nvPicPr>
          <p:cNvPr id="13" name="Picture 12">
            <a:extLst>
              <a:ext uri="{FF2B5EF4-FFF2-40B4-BE49-F238E27FC236}">
                <a16:creationId xmlns:a16="http://schemas.microsoft.com/office/drawing/2014/main" id="{32054F26-DAA1-A05E-E60C-7C1E681E0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078" y="589868"/>
            <a:ext cx="4072898" cy="4529343"/>
          </a:xfrm>
          <a:prstGeom prst="rect">
            <a:avLst/>
          </a:prstGeom>
        </p:spPr>
      </p:pic>
      <p:grpSp>
        <p:nvGrpSpPr>
          <p:cNvPr id="4" name="Group 4"/>
          <p:cNvGrpSpPr/>
          <p:nvPr/>
        </p:nvGrpSpPr>
        <p:grpSpPr>
          <a:xfrm rot="5400000">
            <a:off x="4690355" y="590590"/>
            <a:ext cx="902901" cy="901456"/>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E3E7E8"/>
            </a:solidFill>
            <a:ln>
              <a:noFill/>
            </a:ln>
          </p:spPr>
        </p:sp>
      </p:grpSp>
      <p:grpSp>
        <p:nvGrpSpPr>
          <p:cNvPr id="6" name="Group 6"/>
          <p:cNvGrpSpPr/>
          <p:nvPr/>
        </p:nvGrpSpPr>
        <p:grpSpPr>
          <a:xfrm>
            <a:off x="569771" y="1446204"/>
            <a:ext cx="3469798" cy="2745068"/>
            <a:chOff x="0" y="-123825"/>
            <a:chExt cx="8367025" cy="6619422"/>
          </a:xfrm>
        </p:grpSpPr>
        <p:sp>
          <p:nvSpPr>
            <p:cNvPr id="7" name="TextBox 7"/>
            <p:cNvSpPr txBox="1"/>
            <p:nvPr/>
          </p:nvSpPr>
          <p:spPr>
            <a:xfrm>
              <a:off x="0" y="-123825"/>
              <a:ext cx="8367025" cy="2994805"/>
            </a:xfrm>
            <a:prstGeom prst="rect">
              <a:avLst/>
            </a:prstGeom>
          </p:spPr>
          <p:txBody>
            <a:bodyPr lIns="0" tIns="0" rIns="0" bIns="0" rtlCol="0" anchor="t">
              <a:spAutoFit/>
            </a:bodyPr>
            <a:lstStyle/>
            <a:p>
              <a:pPr>
                <a:lnSpc>
                  <a:spcPts val="4954"/>
                </a:lnSpc>
              </a:pPr>
              <a:r>
                <a:rPr lang="en-US" sz="3539" spc="14" dirty="0">
                  <a:solidFill>
                    <a:srgbClr val="323232"/>
                  </a:solidFill>
                  <a:latin typeface="Montserrat Classic Bold"/>
                </a:rPr>
                <a:t>The goal is to learn faster</a:t>
              </a:r>
            </a:p>
          </p:txBody>
        </p:sp>
        <p:sp>
          <p:nvSpPr>
            <p:cNvPr id="8" name="TextBox 8"/>
            <p:cNvSpPr txBox="1"/>
            <p:nvPr/>
          </p:nvSpPr>
          <p:spPr>
            <a:xfrm>
              <a:off x="0" y="5036307"/>
              <a:ext cx="7507373" cy="1459290"/>
            </a:xfrm>
            <a:prstGeom prst="rect">
              <a:avLst/>
            </a:prstGeom>
          </p:spPr>
          <p:txBody>
            <a:bodyPr lIns="0" tIns="0" rIns="0" bIns="0" rtlCol="0" anchor="t">
              <a:spAutoFit/>
            </a:bodyPr>
            <a:lstStyle/>
            <a:p>
              <a:pPr>
                <a:lnSpc>
                  <a:spcPts val="2488"/>
                </a:lnSpc>
              </a:pPr>
              <a:r>
                <a:rPr lang="en-US" sz="1659" spc="33" dirty="0">
                  <a:solidFill>
                    <a:srgbClr val="323232"/>
                  </a:solidFill>
                  <a:latin typeface="MS Reference Sans Serif" panose="020B0604030504040204" pitchFamily="34" charset="0"/>
                </a:rPr>
                <a:t>Through validated delivery of value!!!</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52A98F1F-1DF2-FC40-A6BD-9987FA79218A}"/>
              </a:ext>
            </a:extLst>
          </p:cNvPr>
          <p:cNvSpPr/>
          <p:nvPr/>
        </p:nvSpPr>
        <p:spPr>
          <a:xfrm>
            <a:off x="466373" y="674135"/>
            <a:ext cx="9181217" cy="4339742"/>
          </a:xfrm>
          <a:prstGeom prst="rect">
            <a:avLst/>
          </a:prstGeom>
        </p:spPr>
      </p:sp>
      <p:sp>
        <p:nvSpPr>
          <p:cNvPr id="6" name="AutoShape 2">
            <a:extLst>
              <a:ext uri="{FF2B5EF4-FFF2-40B4-BE49-F238E27FC236}">
                <a16:creationId xmlns:a16="http://schemas.microsoft.com/office/drawing/2014/main" id="{70E3243A-68BB-C749-06C6-2C83FC80AD41}"/>
              </a:ext>
            </a:extLst>
          </p:cNvPr>
          <p:cNvSpPr/>
          <p:nvPr/>
        </p:nvSpPr>
        <p:spPr>
          <a:xfrm>
            <a:off x="632971" y="674135"/>
            <a:ext cx="8721619" cy="4339742"/>
          </a:xfrm>
          <a:prstGeom prst="rect">
            <a:avLst/>
          </a:prstGeom>
          <a:solidFill>
            <a:srgbClr val="FFFFFF">
              <a:alpha val="9804"/>
            </a:srgbClr>
          </a:solidFill>
        </p:spPr>
      </p:sp>
      <p:pic>
        <p:nvPicPr>
          <p:cNvPr id="4" name="Picture 3" descr="Shape&#10;&#10;Description automatically generated with low confidence">
            <a:extLst>
              <a:ext uri="{FF2B5EF4-FFF2-40B4-BE49-F238E27FC236}">
                <a16:creationId xmlns:a16="http://schemas.microsoft.com/office/drawing/2014/main" id="{87375FCF-F537-32C0-85C1-50A2C9FFC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801" y="2212005"/>
            <a:ext cx="2584183" cy="2584183"/>
          </a:xfrm>
          <a:prstGeom prst="rect">
            <a:avLst/>
          </a:prstGeom>
        </p:spPr>
      </p:pic>
      <p:sp>
        <p:nvSpPr>
          <p:cNvPr id="5" name="TextBox 4">
            <a:extLst>
              <a:ext uri="{FF2B5EF4-FFF2-40B4-BE49-F238E27FC236}">
                <a16:creationId xmlns:a16="http://schemas.microsoft.com/office/drawing/2014/main" id="{F46D6D05-24EA-B237-C9BA-4D1FD50AB7EF}"/>
              </a:ext>
            </a:extLst>
          </p:cNvPr>
          <p:cNvSpPr txBox="1"/>
          <p:nvPr/>
        </p:nvSpPr>
        <p:spPr>
          <a:xfrm>
            <a:off x="3245244" y="976091"/>
            <a:ext cx="3883297" cy="1045351"/>
          </a:xfrm>
          <a:prstGeom prst="rect">
            <a:avLst/>
          </a:prstGeom>
        </p:spPr>
        <p:txBody>
          <a:bodyPr wrap="square" lIns="0" tIns="0" rIns="0" bIns="0" rtlCol="0" anchor="t">
            <a:spAutoFit/>
          </a:bodyPr>
          <a:lstStyle>
            <a:defPPr>
              <a:defRPr lang="en-US"/>
            </a:defPPr>
            <a:lvl1pPr>
              <a:lnSpc>
                <a:spcPts val="8960"/>
              </a:lnSpc>
              <a:defRPr sz="6000" spc="25">
                <a:solidFill>
                  <a:srgbClr val="323232"/>
                </a:solidFill>
                <a:latin typeface="Montserrat Classic Bold"/>
              </a:defRPr>
            </a:lvl1pPr>
          </a:lstStyle>
          <a:p>
            <a:r>
              <a:rPr lang="en-US" sz="5308" dirty="0"/>
              <a:t>Questions</a:t>
            </a:r>
          </a:p>
        </p:txBody>
      </p:sp>
      <p:sp>
        <p:nvSpPr>
          <p:cNvPr id="3" name="AutoShape 2">
            <a:extLst>
              <a:ext uri="{FF2B5EF4-FFF2-40B4-BE49-F238E27FC236}">
                <a16:creationId xmlns:a16="http://schemas.microsoft.com/office/drawing/2014/main" id="{DE49F487-1BF4-8C65-8831-372EF1428E77}"/>
              </a:ext>
            </a:extLst>
          </p:cNvPr>
          <p:cNvSpPr/>
          <p:nvPr/>
        </p:nvSpPr>
        <p:spPr>
          <a:xfrm>
            <a:off x="-177603" y="-12823"/>
            <a:ext cx="10291566" cy="5696867"/>
          </a:xfrm>
          <a:prstGeom prst="rect">
            <a:avLst/>
          </a:prstGeom>
          <a:solidFill>
            <a:srgbClr val="E3E7E8">
              <a:alpha val="29804"/>
            </a:srgbClr>
          </a:solidFill>
        </p:spPr>
      </p:sp>
    </p:spTree>
    <p:extLst>
      <p:ext uri="{BB962C8B-B14F-4D97-AF65-F5344CB8AC3E}">
        <p14:creationId xmlns:p14="http://schemas.microsoft.com/office/powerpoint/2010/main" val="340017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230A512D-4FE4-7470-2034-A104F6D6F392}"/>
              </a:ext>
            </a:extLst>
          </p:cNvPr>
          <p:cNvSpPr/>
          <p:nvPr/>
        </p:nvSpPr>
        <p:spPr>
          <a:xfrm>
            <a:off x="1941" y="0"/>
            <a:ext cx="10112022" cy="5657601"/>
          </a:xfrm>
          <a:prstGeom prst="rect">
            <a:avLst/>
          </a:prstGeom>
          <a:solidFill>
            <a:srgbClr val="E3E7E8">
              <a:alpha val="29804"/>
            </a:srgbClr>
          </a:solidFill>
        </p:spPr>
      </p:sp>
      <p:sp>
        <p:nvSpPr>
          <p:cNvPr id="4" name="TextBox 3">
            <a:extLst>
              <a:ext uri="{FF2B5EF4-FFF2-40B4-BE49-F238E27FC236}">
                <a16:creationId xmlns:a16="http://schemas.microsoft.com/office/drawing/2014/main" id="{D4997AB1-2950-2445-C157-264269E7E362}"/>
              </a:ext>
            </a:extLst>
          </p:cNvPr>
          <p:cNvSpPr txBox="1"/>
          <p:nvPr/>
        </p:nvSpPr>
        <p:spPr>
          <a:xfrm>
            <a:off x="518586" y="250619"/>
            <a:ext cx="8595219" cy="4582986"/>
          </a:xfrm>
          <a:prstGeom prst="rect">
            <a:avLst/>
          </a:prstGeom>
          <a:noFill/>
        </p:spPr>
        <p:txBody>
          <a:bodyPr wrap="square">
            <a:spAutoFit/>
          </a:bodyPr>
          <a:lstStyle/>
          <a:p>
            <a:r>
              <a:rPr lang="en-US" sz="1327" b="1" dirty="0">
                <a:latin typeface="Calibri" panose="020F0502020204030204" pitchFamily="34" charset="0"/>
              </a:rPr>
              <a:t>Abstract:</a:t>
            </a:r>
          </a:p>
          <a:p>
            <a:endParaRPr lang="en-US" sz="1327" dirty="0">
              <a:latin typeface="Calibri" panose="020F0502020204030204" pitchFamily="34" charset="0"/>
            </a:endParaRPr>
          </a:p>
          <a:p>
            <a:r>
              <a:rPr lang="en-US" sz="1200" dirty="0">
                <a:latin typeface="Calibri" panose="020F0502020204030204" pitchFamily="34" charset="0"/>
              </a:rPr>
              <a:t>Digital Engineering has transformed art of the possible for engineering however, the current state of practice still leverages a Waterfall lifecycle with stage gate milestones and test beginning far too late into the lifecycle.  This approach results in compromised quality, excessive rework, increased cost, and inefficiency of system delivery. To address these challenges, there is a growing need for a tight feedback loop process in digital engineering that begins with test and iteratively and incrementally builds system through continuous integration. This requires modular architecture, stable interfaces, and system instrumentation for data throughout development.</a:t>
            </a:r>
          </a:p>
          <a:p>
            <a:endParaRPr lang="en-US" sz="1200" dirty="0">
              <a:latin typeface="Calibri" panose="020F0502020204030204" pitchFamily="34" charset="0"/>
            </a:endParaRPr>
          </a:p>
          <a:p>
            <a:r>
              <a:rPr lang="en-US" sz="1200" dirty="0">
                <a:latin typeface="Calibri" panose="020F0502020204030204" pitchFamily="34" charset="0"/>
              </a:rPr>
              <a:t>A tight feedback loop for digital engineering encompasses the entire lifecycle, starting with building executable requirements with behavior-based tests, solution design through development, continuous integration, automated deployment, and observable data in maintenance that feeds back into requirements through a tight feedback loop framework. This iterative process ensures that design decisions are informed by actual performance data, allowing for better alignment with customer needs and operational requirements.</a:t>
            </a:r>
          </a:p>
          <a:p>
            <a:endParaRPr lang="en-US" sz="1200" dirty="0">
              <a:latin typeface="Calibri" panose="020F0502020204030204" pitchFamily="34" charset="0"/>
            </a:endParaRPr>
          </a:p>
          <a:p>
            <a:r>
              <a:rPr lang="en-US" sz="1200" dirty="0">
                <a:latin typeface="Calibri" panose="020F0502020204030204" pitchFamily="34" charset="0"/>
              </a:rPr>
              <a:t>The tight feedback loop fosters collaboration among multidisciplinary teams, breaking down silos and enabling shared understanding and knowledge exchange. With integrated tools and data repositories, engineers from different disciplines can work cohesively, seamlessly transitioning between design, simulation, and validation stages. This integration reduces duplication of effort, enhances communication, and accelerates decision-making processes, ultimately leading to faster time-to-market and improved product quality.</a:t>
            </a:r>
          </a:p>
          <a:p>
            <a:endParaRPr lang="en-US" sz="1200" dirty="0">
              <a:latin typeface="Calibri" panose="020F0502020204030204" pitchFamily="34" charset="0"/>
            </a:endParaRPr>
          </a:p>
          <a:p>
            <a:r>
              <a:rPr lang="en-US" sz="1200" dirty="0">
                <a:latin typeface="Calibri" panose="020F0502020204030204" pitchFamily="34" charset="0"/>
              </a:rPr>
              <a:t>In conclusion, a tight feedback loop for digital engineering is crucial to overcome the challenges posed by the phase gate approach with disconnected functions. By beginning with executable requirements, continuous integration, automated deployments, and observable operations increases quality, reduces costs, and improves efficiency. Embracing a tight feedback loop empowers engineers to leverage data-driven insights, promote collaboration, and continuously iterate on designs, ultimately driving innovation and advancing the field of digital engineering.</a:t>
            </a:r>
          </a:p>
          <a:p>
            <a:endParaRPr lang="en-US" sz="1327" dirty="0">
              <a:latin typeface="Calibri" panose="020F0502020204030204" pitchFamily="34" charset="0"/>
            </a:endParaRPr>
          </a:p>
        </p:txBody>
      </p:sp>
    </p:spTree>
    <p:extLst>
      <p:ext uri="{BB962C8B-B14F-4D97-AF65-F5344CB8AC3E}">
        <p14:creationId xmlns:p14="http://schemas.microsoft.com/office/powerpoint/2010/main" val="53329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88BA666D-70E2-5881-612A-8B72524D3724}"/>
              </a:ext>
            </a:extLst>
          </p:cNvPr>
          <p:cNvSpPr/>
          <p:nvPr/>
        </p:nvSpPr>
        <p:spPr>
          <a:xfrm>
            <a:off x="1966879" y="9345"/>
            <a:ext cx="8144808" cy="5657601"/>
          </a:xfrm>
          <a:prstGeom prst="rect">
            <a:avLst/>
          </a:prstGeom>
          <a:solidFill>
            <a:srgbClr val="E3E7E8">
              <a:alpha val="29804"/>
            </a:srgbClr>
          </a:solidFill>
        </p:spPr>
      </p:sp>
      <p:sp>
        <p:nvSpPr>
          <p:cNvPr id="17" name="TextBox 6">
            <a:extLst>
              <a:ext uri="{FF2B5EF4-FFF2-40B4-BE49-F238E27FC236}">
                <a16:creationId xmlns:a16="http://schemas.microsoft.com/office/drawing/2014/main" id="{32AA0A8F-4C7E-801B-0D77-A56DA3A2B7A7}"/>
              </a:ext>
            </a:extLst>
          </p:cNvPr>
          <p:cNvSpPr txBox="1"/>
          <p:nvPr/>
        </p:nvSpPr>
        <p:spPr>
          <a:xfrm>
            <a:off x="3835112" y="273867"/>
            <a:ext cx="3960542" cy="582019"/>
          </a:xfrm>
          <a:prstGeom prst="rect">
            <a:avLst/>
          </a:prstGeom>
        </p:spPr>
        <p:txBody>
          <a:bodyPr wrap="square" lIns="0" tIns="0" rIns="0" bIns="0" rtlCol="0" anchor="t">
            <a:spAutoFit/>
          </a:bodyPr>
          <a:lstStyle/>
          <a:p>
            <a:pPr>
              <a:lnSpc>
                <a:spcPts val="4954"/>
              </a:lnSpc>
            </a:pPr>
            <a:r>
              <a:rPr lang="en-US" sz="2986" spc="14" dirty="0">
                <a:solidFill>
                  <a:srgbClr val="323232"/>
                </a:solidFill>
                <a:latin typeface="Montserrat Classic Bold"/>
              </a:rPr>
              <a:t>What is the problem</a:t>
            </a:r>
          </a:p>
        </p:txBody>
      </p:sp>
      <p:pic>
        <p:nvPicPr>
          <p:cNvPr id="3" name="Picture 2" descr="A close up of a book&#10;&#10;Description automatically generated with medium confidence">
            <a:extLst>
              <a:ext uri="{FF2B5EF4-FFF2-40B4-BE49-F238E27FC236}">
                <a16:creationId xmlns:a16="http://schemas.microsoft.com/office/drawing/2014/main" id="{FBF3CC20-C68C-3402-61CD-B7762841E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 y="4427"/>
            <a:ext cx="1973248" cy="5688013"/>
          </a:xfrm>
          <a:prstGeom prst="rect">
            <a:avLst/>
          </a:prstGeom>
        </p:spPr>
      </p:pic>
      <p:pic>
        <p:nvPicPr>
          <p:cNvPr id="15" name="Picture 14">
            <a:extLst>
              <a:ext uri="{FF2B5EF4-FFF2-40B4-BE49-F238E27FC236}">
                <a16:creationId xmlns:a16="http://schemas.microsoft.com/office/drawing/2014/main" id="{0C7D9523-A1E4-D0D7-A7E8-4C954A81EDF8}"/>
              </a:ext>
            </a:extLst>
          </p:cNvPr>
          <p:cNvPicPr>
            <a:picLocks noChangeAspect="1"/>
          </p:cNvPicPr>
          <p:nvPr/>
        </p:nvPicPr>
        <p:blipFill>
          <a:blip r:embed="rId4"/>
          <a:stretch>
            <a:fillRect/>
          </a:stretch>
        </p:blipFill>
        <p:spPr>
          <a:xfrm>
            <a:off x="2739642" y="1572586"/>
            <a:ext cx="6488548" cy="2621373"/>
          </a:xfrm>
          <a:prstGeom prst="rect">
            <a:avLst/>
          </a:prstGeom>
        </p:spPr>
      </p:pic>
    </p:spTree>
    <p:extLst>
      <p:ext uri="{BB962C8B-B14F-4D97-AF65-F5344CB8AC3E}">
        <p14:creationId xmlns:p14="http://schemas.microsoft.com/office/powerpoint/2010/main" val="132528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88BA666D-70E2-5881-612A-8B72524D3724}"/>
              </a:ext>
            </a:extLst>
          </p:cNvPr>
          <p:cNvSpPr/>
          <p:nvPr/>
        </p:nvSpPr>
        <p:spPr>
          <a:xfrm>
            <a:off x="1952905" y="1257"/>
            <a:ext cx="8144808" cy="5696867"/>
          </a:xfrm>
          <a:prstGeom prst="rect">
            <a:avLst/>
          </a:prstGeom>
          <a:solidFill>
            <a:srgbClr val="E3E7E8">
              <a:alpha val="29804"/>
            </a:srgbClr>
          </a:solidFill>
        </p:spPr>
      </p:sp>
      <p:sp>
        <p:nvSpPr>
          <p:cNvPr id="17" name="TextBox 6">
            <a:extLst>
              <a:ext uri="{FF2B5EF4-FFF2-40B4-BE49-F238E27FC236}">
                <a16:creationId xmlns:a16="http://schemas.microsoft.com/office/drawing/2014/main" id="{32AA0A8F-4C7E-801B-0D77-A56DA3A2B7A7}"/>
              </a:ext>
            </a:extLst>
          </p:cNvPr>
          <p:cNvSpPr txBox="1"/>
          <p:nvPr/>
        </p:nvSpPr>
        <p:spPr>
          <a:xfrm>
            <a:off x="3329510" y="363203"/>
            <a:ext cx="5098145" cy="966740"/>
          </a:xfrm>
          <a:prstGeom prst="rect">
            <a:avLst/>
          </a:prstGeom>
        </p:spPr>
        <p:txBody>
          <a:bodyPr wrap="square" lIns="0" tIns="0" rIns="0" bIns="0" rtlCol="0" anchor="t">
            <a:spAutoFit/>
          </a:bodyPr>
          <a:lstStyle>
            <a:defPPr>
              <a:defRPr lang="en-US"/>
            </a:defPPr>
            <a:lvl1pPr>
              <a:lnSpc>
                <a:spcPts val="8960"/>
              </a:lnSpc>
              <a:defRPr sz="5400" spc="25">
                <a:solidFill>
                  <a:srgbClr val="323232"/>
                </a:solidFill>
                <a:latin typeface="Montserrat Classic Bold"/>
              </a:defRPr>
            </a:lvl1pPr>
          </a:lstStyle>
          <a:p>
            <a:r>
              <a:rPr lang="en-US" sz="2986" dirty="0"/>
              <a:t>Recommendations Made</a:t>
            </a:r>
          </a:p>
        </p:txBody>
      </p:sp>
      <p:pic>
        <p:nvPicPr>
          <p:cNvPr id="48" name="Picture 47">
            <a:extLst>
              <a:ext uri="{FF2B5EF4-FFF2-40B4-BE49-F238E27FC236}">
                <a16:creationId xmlns:a16="http://schemas.microsoft.com/office/drawing/2014/main" id="{3D92FC1A-BE2C-04E2-7878-631EDEB42B9F}"/>
              </a:ext>
            </a:extLst>
          </p:cNvPr>
          <p:cNvPicPr>
            <a:picLocks noChangeAspect="1"/>
          </p:cNvPicPr>
          <p:nvPr/>
        </p:nvPicPr>
        <p:blipFill>
          <a:blip r:embed="rId3"/>
          <a:stretch>
            <a:fillRect/>
          </a:stretch>
        </p:blipFill>
        <p:spPr>
          <a:xfrm>
            <a:off x="2402576" y="1285069"/>
            <a:ext cx="7343278" cy="3717881"/>
          </a:xfrm>
          <a:prstGeom prst="rect">
            <a:avLst/>
          </a:prstGeom>
        </p:spPr>
      </p:pic>
      <p:pic>
        <p:nvPicPr>
          <p:cNvPr id="6" name="Picture 5">
            <a:extLst>
              <a:ext uri="{FF2B5EF4-FFF2-40B4-BE49-F238E27FC236}">
                <a16:creationId xmlns:a16="http://schemas.microsoft.com/office/drawing/2014/main" id="{ABE35B44-28E8-CE51-3DB1-0F7AFF1813E5}"/>
              </a:ext>
            </a:extLst>
          </p:cNvPr>
          <p:cNvPicPr>
            <a:picLocks noChangeAspect="1"/>
          </p:cNvPicPr>
          <p:nvPr/>
        </p:nvPicPr>
        <p:blipFill rotWithShape="1">
          <a:blip r:embed="rId4"/>
          <a:srcRect r="2988"/>
          <a:stretch/>
        </p:blipFill>
        <p:spPr>
          <a:xfrm>
            <a:off x="8095" y="0"/>
            <a:ext cx="1958784" cy="5698125"/>
          </a:xfrm>
          <a:prstGeom prst="rect">
            <a:avLst/>
          </a:prstGeom>
        </p:spPr>
      </p:pic>
    </p:spTree>
    <p:extLst>
      <p:ext uri="{BB962C8B-B14F-4D97-AF65-F5344CB8AC3E}">
        <p14:creationId xmlns:p14="http://schemas.microsoft.com/office/powerpoint/2010/main" val="228956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81896B38-65FE-DD55-F626-6AEA8FDAF4DE}"/>
              </a:ext>
            </a:extLst>
          </p:cNvPr>
          <p:cNvSpPr/>
          <p:nvPr/>
        </p:nvSpPr>
        <p:spPr>
          <a:xfrm>
            <a:off x="18639" y="0"/>
            <a:ext cx="7331216" cy="5696867"/>
          </a:xfrm>
          <a:prstGeom prst="rect">
            <a:avLst/>
          </a:prstGeom>
          <a:solidFill>
            <a:srgbClr val="E3E7E8">
              <a:alpha val="29804"/>
            </a:srgbClr>
          </a:solidFill>
        </p:spPr>
      </p:sp>
      <p:sp>
        <p:nvSpPr>
          <p:cNvPr id="2" name="Title 1">
            <a:extLst>
              <a:ext uri="{FF2B5EF4-FFF2-40B4-BE49-F238E27FC236}">
                <a16:creationId xmlns:a16="http://schemas.microsoft.com/office/drawing/2014/main" id="{C3301942-FC60-4FC5-A0BD-AF28B09C8BE9}"/>
              </a:ext>
            </a:extLst>
          </p:cNvPr>
          <p:cNvSpPr>
            <a:spLocks noGrp="1"/>
          </p:cNvSpPr>
          <p:nvPr>
            <p:ph type="title"/>
          </p:nvPr>
        </p:nvSpPr>
        <p:spPr>
          <a:xfrm>
            <a:off x="2234042" y="231734"/>
            <a:ext cx="3486820" cy="641201"/>
          </a:xfrm>
        </p:spPr>
        <p:txBody>
          <a:bodyPr spcFirstLastPara="1" wrap="square" lIns="0" tIns="0" rIns="0" bIns="0" rtlCol="0" anchor="t" anchorCtr="0">
            <a:spAutoFit/>
          </a:bodyPr>
          <a:lstStyle/>
          <a:p>
            <a:pPr>
              <a:lnSpc>
                <a:spcPts val="4954"/>
              </a:lnSpc>
            </a:pPr>
            <a:r>
              <a:rPr lang="en-US" sz="2986" spc="14" dirty="0">
                <a:solidFill>
                  <a:srgbClr val="323232"/>
                </a:solidFill>
                <a:latin typeface="Montserrat Classic Bold"/>
                <a:ea typeface="+mn-ea"/>
                <a:cs typeface="+mn-cs"/>
              </a:rPr>
              <a:t>Agile vs. Waterfall </a:t>
            </a:r>
          </a:p>
        </p:txBody>
      </p:sp>
      <p:pic>
        <p:nvPicPr>
          <p:cNvPr id="4" name="Picture 3">
            <a:extLst>
              <a:ext uri="{FF2B5EF4-FFF2-40B4-BE49-F238E27FC236}">
                <a16:creationId xmlns:a16="http://schemas.microsoft.com/office/drawing/2014/main" id="{B3F820B9-151A-68CA-A681-078E476EE7E1}"/>
              </a:ext>
            </a:extLst>
          </p:cNvPr>
          <p:cNvPicPr>
            <a:picLocks noChangeAspect="1"/>
          </p:cNvPicPr>
          <p:nvPr/>
        </p:nvPicPr>
        <p:blipFill>
          <a:blip r:embed="rId3"/>
          <a:stretch>
            <a:fillRect/>
          </a:stretch>
        </p:blipFill>
        <p:spPr>
          <a:xfrm>
            <a:off x="943290" y="1411469"/>
            <a:ext cx="5772834" cy="2654406"/>
          </a:xfrm>
          <a:prstGeom prst="rect">
            <a:avLst/>
          </a:prstGeom>
        </p:spPr>
      </p:pic>
      <p:sp>
        <p:nvSpPr>
          <p:cNvPr id="5" name="AutoShape 2">
            <a:extLst>
              <a:ext uri="{FF2B5EF4-FFF2-40B4-BE49-F238E27FC236}">
                <a16:creationId xmlns:a16="http://schemas.microsoft.com/office/drawing/2014/main" id="{6BD50B54-53A5-CDFC-2610-848CA68DF571}"/>
              </a:ext>
            </a:extLst>
          </p:cNvPr>
          <p:cNvSpPr/>
          <p:nvPr/>
        </p:nvSpPr>
        <p:spPr>
          <a:xfrm>
            <a:off x="7332186" y="0"/>
            <a:ext cx="2780806" cy="5696867"/>
          </a:xfrm>
          <a:prstGeom prst="rect">
            <a:avLst/>
          </a:prstGeom>
          <a:solidFill>
            <a:srgbClr val="E4DAC4">
              <a:alpha val="40000"/>
            </a:srgbClr>
          </a:solidFill>
        </p:spPr>
      </p:sp>
      <p:sp>
        <p:nvSpPr>
          <p:cNvPr id="7" name="TextBox 6">
            <a:extLst>
              <a:ext uri="{FF2B5EF4-FFF2-40B4-BE49-F238E27FC236}">
                <a16:creationId xmlns:a16="http://schemas.microsoft.com/office/drawing/2014/main" id="{C9300FF7-1D02-0556-ACF8-DC4B483E128E}"/>
              </a:ext>
            </a:extLst>
          </p:cNvPr>
          <p:cNvSpPr txBox="1"/>
          <p:nvPr/>
        </p:nvSpPr>
        <p:spPr>
          <a:xfrm>
            <a:off x="7711387" y="1874938"/>
            <a:ext cx="2233072" cy="806952"/>
          </a:xfrm>
          <a:prstGeom prst="rect">
            <a:avLst/>
          </a:prstGeom>
          <a:noFill/>
        </p:spPr>
        <p:txBody>
          <a:bodyPr wrap="square" rtlCol="0">
            <a:spAutoFit/>
          </a:bodyPr>
          <a:lstStyle/>
          <a:p>
            <a:r>
              <a:rPr lang="en-US" sz="1548" dirty="0">
                <a:solidFill>
                  <a:srgbClr val="221E1F"/>
                </a:solidFill>
                <a:latin typeface="Times"/>
              </a:rPr>
              <a:t> “Agile Projects are 3X more likely to succeed than Waterfall projects </a:t>
            </a:r>
          </a:p>
        </p:txBody>
      </p:sp>
      <p:pic>
        <p:nvPicPr>
          <p:cNvPr id="9" name="Picture 8" descr="Logo, company name&#10;&#10;Description automatically generated">
            <a:extLst>
              <a:ext uri="{FF2B5EF4-FFF2-40B4-BE49-F238E27FC236}">
                <a16:creationId xmlns:a16="http://schemas.microsoft.com/office/drawing/2014/main" id="{677363D2-21A6-3A16-D4C1-48A62A3B1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186" y="0"/>
            <a:ext cx="2763137" cy="671229"/>
          </a:xfrm>
          <a:prstGeom prst="rect">
            <a:avLst/>
          </a:prstGeom>
        </p:spPr>
      </p:pic>
    </p:spTree>
    <p:extLst>
      <p:ext uri="{BB962C8B-B14F-4D97-AF65-F5344CB8AC3E}">
        <p14:creationId xmlns:p14="http://schemas.microsoft.com/office/powerpoint/2010/main" val="202949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2">
            <a:extLst>
              <a:ext uri="{FF2B5EF4-FFF2-40B4-BE49-F238E27FC236}">
                <a16:creationId xmlns:a16="http://schemas.microsoft.com/office/drawing/2014/main" id="{785771DD-ED6B-CC6C-9056-B894CF9B4723}"/>
              </a:ext>
            </a:extLst>
          </p:cNvPr>
          <p:cNvSpPr/>
          <p:nvPr/>
        </p:nvSpPr>
        <p:spPr>
          <a:xfrm>
            <a:off x="1961254" y="4427"/>
            <a:ext cx="8151738" cy="5696867"/>
          </a:xfrm>
          <a:prstGeom prst="rect">
            <a:avLst/>
          </a:prstGeom>
          <a:solidFill>
            <a:srgbClr val="E3E7E8">
              <a:alpha val="29804"/>
            </a:srgbClr>
          </a:solidFill>
        </p:spPr>
      </p:sp>
      <p:sp>
        <p:nvSpPr>
          <p:cNvPr id="2" name="Title 1">
            <a:extLst>
              <a:ext uri="{FF2B5EF4-FFF2-40B4-BE49-F238E27FC236}">
                <a16:creationId xmlns:a16="http://schemas.microsoft.com/office/drawing/2014/main" id="{04217991-1BE6-4B47-8C32-7F39C547159F}"/>
              </a:ext>
            </a:extLst>
          </p:cNvPr>
          <p:cNvSpPr>
            <a:spLocks noGrp="1"/>
          </p:cNvSpPr>
          <p:nvPr>
            <p:ph type="title"/>
          </p:nvPr>
        </p:nvSpPr>
        <p:spPr>
          <a:xfrm>
            <a:off x="3024987" y="235068"/>
            <a:ext cx="5924589" cy="641201"/>
          </a:xfrm>
          <a:noFill/>
          <a:ln>
            <a:noFill/>
          </a:ln>
        </p:spPr>
        <p:txBody>
          <a:bodyPr spcFirstLastPara="1" vert="horz" wrap="square" lIns="0" tIns="0" rIns="0" bIns="0" rtlCol="0" anchor="t" anchorCtr="0">
            <a:spAutoFit/>
          </a:bodyPr>
          <a:lstStyle/>
          <a:p>
            <a:pPr>
              <a:lnSpc>
                <a:spcPts val="4954"/>
              </a:lnSpc>
            </a:pPr>
            <a:r>
              <a:rPr lang="en-US" sz="2986" spc="14" dirty="0">
                <a:solidFill>
                  <a:srgbClr val="323232"/>
                </a:solidFill>
                <a:latin typeface="Montserrat Classic Bold"/>
                <a:ea typeface="+mn-ea"/>
                <a:cs typeface="+mn-cs"/>
              </a:rPr>
              <a:t>Moving to tight feedback loops</a:t>
            </a:r>
          </a:p>
        </p:txBody>
      </p:sp>
      <p:sp>
        <p:nvSpPr>
          <p:cNvPr id="3" name="Rectangle 2"/>
          <p:cNvSpPr/>
          <p:nvPr/>
        </p:nvSpPr>
        <p:spPr>
          <a:xfrm>
            <a:off x="2591035" y="4385117"/>
            <a:ext cx="6945364" cy="322076"/>
          </a:xfrm>
          <a:prstGeom prst="rect">
            <a:avLst/>
          </a:prstGeom>
        </p:spPr>
        <p:txBody>
          <a:bodyPr wrap="square">
            <a:spAutoFit/>
          </a:bodyPr>
          <a:lstStyle/>
          <a:p>
            <a:r>
              <a:rPr lang="en-US" dirty="0"/>
              <a:t>Activities as opposed to </a:t>
            </a:r>
            <a:r>
              <a:rPr lang="en-US" b="1" dirty="0"/>
              <a:t>phases </a:t>
            </a:r>
            <a:r>
              <a:rPr lang="en-US" dirty="0"/>
              <a:t>that have smaller batch sizes and are repeated.</a:t>
            </a:r>
          </a:p>
        </p:txBody>
      </p:sp>
      <p:pic>
        <p:nvPicPr>
          <p:cNvPr id="4" name="Picture 3">
            <a:extLst>
              <a:ext uri="{FF2B5EF4-FFF2-40B4-BE49-F238E27FC236}">
                <a16:creationId xmlns:a16="http://schemas.microsoft.com/office/drawing/2014/main" id="{CBCFF1DE-5C30-37C9-9F26-8CE02EBF071F}"/>
              </a:ext>
            </a:extLst>
          </p:cNvPr>
          <p:cNvPicPr>
            <a:picLocks noChangeAspect="1"/>
          </p:cNvPicPr>
          <p:nvPr/>
        </p:nvPicPr>
        <p:blipFill>
          <a:blip r:embed="rId4"/>
          <a:stretch>
            <a:fillRect/>
          </a:stretch>
        </p:blipFill>
        <p:spPr>
          <a:xfrm>
            <a:off x="2607240" y="1669237"/>
            <a:ext cx="6235747" cy="1919885"/>
          </a:xfrm>
          <a:prstGeom prst="rect">
            <a:avLst/>
          </a:prstGeom>
        </p:spPr>
      </p:pic>
      <p:pic>
        <p:nvPicPr>
          <p:cNvPr id="18" name="Picture 17" descr="A close up of a book&#10;&#10;Description automatically generated with medium confidence">
            <a:extLst>
              <a:ext uri="{FF2B5EF4-FFF2-40B4-BE49-F238E27FC236}">
                <a16:creationId xmlns:a16="http://schemas.microsoft.com/office/drawing/2014/main" id="{21C521E5-3F74-34BD-B2C8-16D750CFE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 y="4427"/>
            <a:ext cx="1973248" cy="5688013"/>
          </a:xfrm>
          <a:prstGeom prst="rect">
            <a:avLst/>
          </a:prstGeom>
        </p:spPr>
      </p:pic>
    </p:spTree>
    <p:custDataLst>
      <p:tags r:id="rId1"/>
    </p:custDataLst>
    <p:extLst>
      <p:ext uri="{BB962C8B-B14F-4D97-AF65-F5344CB8AC3E}">
        <p14:creationId xmlns:p14="http://schemas.microsoft.com/office/powerpoint/2010/main" val="3684934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a:extLst>
              <a:ext uri="{FF2B5EF4-FFF2-40B4-BE49-F238E27FC236}">
                <a16:creationId xmlns:a16="http://schemas.microsoft.com/office/drawing/2014/main" id="{E59764B5-EE68-6C3B-77A5-B80AC3BB69BB}"/>
              </a:ext>
            </a:extLst>
          </p:cNvPr>
          <p:cNvSpPr/>
          <p:nvPr/>
        </p:nvSpPr>
        <p:spPr>
          <a:xfrm>
            <a:off x="2781776" y="4427"/>
            <a:ext cx="7331216" cy="5696867"/>
          </a:xfrm>
          <a:prstGeom prst="rect">
            <a:avLst/>
          </a:prstGeom>
          <a:solidFill>
            <a:srgbClr val="E3E7E8">
              <a:alpha val="29804"/>
            </a:srgbClr>
          </a:solidFill>
        </p:spPr>
      </p:sp>
      <p:sp>
        <p:nvSpPr>
          <p:cNvPr id="6" name="TextBox 6"/>
          <p:cNvSpPr txBox="1"/>
          <p:nvPr/>
        </p:nvSpPr>
        <p:spPr>
          <a:xfrm>
            <a:off x="3708712" y="588830"/>
            <a:ext cx="6067213" cy="582019"/>
          </a:xfrm>
          <a:prstGeom prst="rect">
            <a:avLst/>
          </a:prstGeom>
        </p:spPr>
        <p:txBody>
          <a:bodyPr wrap="square" lIns="0" tIns="0" rIns="0" bIns="0" rtlCol="0" anchor="t">
            <a:spAutoFit/>
          </a:bodyPr>
          <a:lstStyle/>
          <a:p>
            <a:pPr>
              <a:lnSpc>
                <a:spcPts val="4954"/>
              </a:lnSpc>
            </a:pPr>
            <a:r>
              <a:rPr lang="en-US" sz="2986" spc="14" dirty="0">
                <a:solidFill>
                  <a:srgbClr val="323232"/>
                </a:solidFill>
                <a:latin typeface="Montserrat Classic Bold"/>
              </a:rPr>
              <a:t>Digital Engineering Value Stream</a:t>
            </a:r>
          </a:p>
        </p:txBody>
      </p:sp>
      <p:grpSp>
        <p:nvGrpSpPr>
          <p:cNvPr id="13" name="Group 12">
            <a:extLst>
              <a:ext uri="{FF2B5EF4-FFF2-40B4-BE49-F238E27FC236}">
                <a16:creationId xmlns:a16="http://schemas.microsoft.com/office/drawing/2014/main" id="{42DEE630-F2EB-4C04-2C33-094CC28DF1FB}"/>
              </a:ext>
            </a:extLst>
          </p:cNvPr>
          <p:cNvGrpSpPr/>
          <p:nvPr/>
        </p:nvGrpSpPr>
        <p:grpSpPr>
          <a:xfrm>
            <a:off x="5309782" y="3855208"/>
            <a:ext cx="3497074" cy="1137603"/>
            <a:chOff x="9601200" y="6972300"/>
            <a:chExt cx="6324600" cy="2057400"/>
          </a:xfrm>
        </p:grpSpPr>
        <p:cxnSp>
          <p:nvCxnSpPr>
            <p:cNvPr id="8" name="Straight Connector 7">
              <a:extLst>
                <a:ext uri="{FF2B5EF4-FFF2-40B4-BE49-F238E27FC236}">
                  <a16:creationId xmlns:a16="http://schemas.microsoft.com/office/drawing/2014/main" id="{B83F95BA-38B2-C2E4-04E4-38C0DF8FD1D0}"/>
                </a:ext>
              </a:extLst>
            </p:cNvPr>
            <p:cNvCxnSpPr/>
            <p:nvPr/>
          </p:nvCxnSpPr>
          <p:spPr>
            <a:xfrm flipH="1">
              <a:off x="15925800" y="6972300"/>
              <a:ext cx="0" cy="2057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D086071-95C5-2A3C-78AF-7E3FE524E5DD}"/>
                </a:ext>
              </a:extLst>
            </p:cNvPr>
            <p:cNvCxnSpPr>
              <a:cxnSpLocks/>
            </p:cNvCxnSpPr>
            <p:nvPr/>
          </p:nvCxnSpPr>
          <p:spPr>
            <a:xfrm>
              <a:off x="9601200" y="9029700"/>
              <a:ext cx="6324600" cy="0"/>
            </a:xfrm>
            <a:prstGeom prst="line">
              <a:avLst/>
            </a:prstGeom>
            <a:ln w="25400">
              <a:solidFill>
                <a:srgbClr val="C00000"/>
              </a:solidFill>
              <a:headEnd type="triangle" w="lg" len="med"/>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71EB74A-DF91-C67E-1F8C-40333538FAE3}"/>
              </a:ext>
            </a:extLst>
          </p:cNvPr>
          <p:cNvGrpSpPr/>
          <p:nvPr/>
        </p:nvGrpSpPr>
        <p:grpSpPr>
          <a:xfrm>
            <a:off x="3075555" y="1580003"/>
            <a:ext cx="7052231" cy="3519179"/>
            <a:chOff x="5560511" y="2857500"/>
            <a:chExt cx="12754245" cy="6364578"/>
          </a:xfrm>
        </p:grpSpPr>
        <p:pic>
          <p:nvPicPr>
            <p:cNvPr id="95" name="Picture 94">
              <a:extLst>
                <a:ext uri="{FF2B5EF4-FFF2-40B4-BE49-F238E27FC236}">
                  <a16:creationId xmlns:a16="http://schemas.microsoft.com/office/drawing/2014/main" id="{7ABB0186-ADB3-C8C4-6F43-E2D479FDA515}"/>
                </a:ext>
              </a:extLst>
            </p:cNvPr>
            <p:cNvPicPr>
              <a:picLocks noChangeAspect="1"/>
            </p:cNvPicPr>
            <p:nvPr/>
          </p:nvPicPr>
          <p:blipFill>
            <a:blip r:embed="rId3"/>
            <a:stretch>
              <a:fillRect/>
            </a:stretch>
          </p:blipFill>
          <p:spPr>
            <a:xfrm>
              <a:off x="5560511" y="2857500"/>
              <a:ext cx="12673972" cy="6364578"/>
            </a:xfrm>
            <a:prstGeom prst="rect">
              <a:avLst/>
            </a:prstGeom>
          </p:spPr>
        </p:pic>
        <p:sp>
          <p:nvSpPr>
            <p:cNvPr id="16" name="Rectangle 15">
              <a:extLst>
                <a:ext uri="{FF2B5EF4-FFF2-40B4-BE49-F238E27FC236}">
                  <a16:creationId xmlns:a16="http://schemas.microsoft.com/office/drawing/2014/main" id="{7A875688-B1BD-54A3-8935-44233C4EA012}"/>
                </a:ext>
              </a:extLst>
            </p:cNvPr>
            <p:cNvSpPr>
              <a:spLocks noChangeAspect="1"/>
            </p:cNvSpPr>
            <p:nvPr/>
          </p:nvSpPr>
          <p:spPr>
            <a:xfrm>
              <a:off x="15163799" y="3634739"/>
              <a:ext cx="3150957" cy="1353045"/>
            </a:xfrm>
            <a:prstGeom prst="rect">
              <a:avLst/>
            </a:prstGeom>
            <a:solidFill>
              <a:srgbClr val="E3E7E8">
                <a:alpha val="29804"/>
              </a:srgbClr>
            </a:solidFill>
            <a:ln>
              <a:noFill/>
            </a:ln>
          </p:spPr>
          <p:txBody>
            <a:bodyPr rtlCol="0" anchor="ctr"/>
            <a:lstStyle/>
            <a:p>
              <a:pPr algn="ctr"/>
              <a:endParaRPr lang="en-US" sz="825"/>
            </a:p>
          </p:txBody>
        </p:sp>
      </p:grpSp>
      <p:sp>
        <p:nvSpPr>
          <p:cNvPr id="31" name="AutoShape 2">
            <a:extLst>
              <a:ext uri="{FF2B5EF4-FFF2-40B4-BE49-F238E27FC236}">
                <a16:creationId xmlns:a16="http://schemas.microsoft.com/office/drawing/2014/main" id="{7CE99C07-ABEE-7F03-6BB0-CC17EABB9E44}"/>
              </a:ext>
            </a:extLst>
          </p:cNvPr>
          <p:cNvSpPr/>
          <p:nvPr/>
        </p:nvSpPr>
        <p:spPr>
          <a:xfrm>
            <a:off x="11521" y="-18793"/>
            <a:ext cx="2780806" cy="5696867"/>
          </a:xfrm>
          <a:prstGeom prst="rect">
            <a:avLst/>
          </a:prstGeom>
          <a:solidFill>
            <a:srgbClr val="E4DAC4">
              <a:alpha val="35000"/>
            </a:srgbClr>
          </a:solidFill>
        </p:spPr>
        <p:txBody>
          <a:bodyPr/>
          <a:lstStyle/>
          <a:p>
            <a:endParaRPr lang="en-US" dirty="0"/>
          </a:p>
        </p:txBody>
      </p:sp>
      <p:grpSp>
        <p:nvGrpSpPr>
          <p:cNvPr id="32" name="Group 31">
            <a:extLst>
              <a:ext uri="{FF2B5EF4-FFF2-40B4-BE49-F238E27FC236}">
                <a16:creationId xmlns:a16="http://schemas.microsoft.com/office/drawing/2014/main" id="{A8009FFC-E01B-2FAA-4ABF-84DA49E456B4}"/>
              </a:ext>
            </a:extLst>
          </p:cNvPr>
          <p:cNvGrpSpPr/>
          <p:nvPr/>
        </p:nvGrpSpPr>
        <p:grpSpPr>
          <a:xfrm>
            <a:off x="114730" y="2757906"/>
            <a:ext cx="2553286" cy="420732"/>
            <a:chOff x="1790700" y="3896813"/>
            <a:chExt cx="4617720" cy="760911"/>
          </a:xfrm>
        </p:grpSpPr>
        <p:sp>
          <p:nvSpPr>
            <p:cNvPr id="33" name="Chevron 32">
              <a:extLst>
                <a:ext uri="{FF2B5EF4-FFF2-40B4-BE49-F238E27FC236}">
                  <a16:creationId xmlns:a16="http://schemas.microsoft.com/office/drawing/2014/main" id="{BD07142B-8FF9-B30D-6255-1A4E7C5812CE}"/>
                </a:ext>
              </a:extLst>
            </p:cNvPr>
            <p:cNvSpPr>
              <a:spLocks noChangeAspect="1"/>
            </p:cNvSpPr>
            <p:nvPr/>
          </p:nvSpPr>
          <p:spPr>
            <a:xfrm>
              <a:off x="2533650" y="4010025"/>
              <a:ext cx="1097280" cy="418012"/>
            </a:xfrm>
            <a:prstGeom prst="chevron">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25">
                <a:solidFill>
                  <a:schemeClr val="tx1"/>
                </a:solidFill>
              </a:endParaRPr>
            </a:p>
          </p:txBody>
        </p:sp>
        <p:sp>
          <p:nvSpPr>
            <p:cNvPr id="34" name="Chevron 33">
              <a:extLst>
                <a:ext uri="{FF2B5EF4-FFF2-40B4-BE49-F238E27FC236}">
                  <a16:creationId xmlns:a16="http://schemas.microsoft.com/office/drawing/2014/main" id="{42797634-6C7A-B119-DE88-B3D15382D07E}"/>
                </a:ext>
              </a:extLst>
            </p:cNvPr>
            <p:cNvSpPr>
              <a:spLocks noChangeAspect="1"/>
            </p:cNvSpPr>
            <p:nvPr/>
          </p:nvSpPr>
          <p:spPr>
            <a:xfrm>
              <a:off x="3550920" y="4010025"/>
              <a:ext cx="1097280" cy="418012"/>
            </a:xfrm>
            <a:prstGeom prst="chevron">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25">
                <a:solidFill>
                  <a:schemeClr val="tx1"/>
                </a:solidFill>
              </a:endParaRPr>
            </a:p>
          </p:txBody>
        </p:sp>
        <p:sp>
          <p:nvSpPr>
            <p:cNvPr id="35" name="Chevron 34">
              <a:extLst>
                <a:ext uri="{FF2B5EF4-FFF2-40B4-BE49-F238E27FC236}">
                  <a16:creationId xmlns:a16="http://schemas.microsoft.com/office/drawing/2014/main" id="{FC54F99C-D379-DB76-CAD9-B1BCC3242A4E}"/>
                </a:ext>
              </a:extLst>
            </p:cNvPr>
            <p:cNvSpPr>
              <a:spLocks noChangeAspect="1"/>
            </p:cNvSpPr>
            <p:nvPr/>
          </p:nvSpPr>
          <p:spPr>
            <a:xfrm>
              <a:off x="4572000" y="4029075"/>
              <a:ext cx="1097280" cy="418012"/>
            </a:xfrm>
            <a:prstGeom prst="chevron">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25">
                <a:solidFill>
                  <a:schemeClr val="tx1"/>
                </a:solidFill>
              </a:endParaRPr>
            </a:p>
          </p:txBody>
        </p:sp>
        <p:pic>
          <p:nvPicPr>
            <p:cNvPr id="36" name="Picture 35" descr="Shape&#10;&#10;Description automatically generated with low confidence">
              <a:extLst>
                <a:ext uri="{FF2B5EF4-FFF2-40B4-BE49-F238E27FC236}">
                  <a16:creationId xmlns:a16="http://schemas.microsoft.com/office/drawing/2014/main" id="{FFB3DF8D-4C46-0B9F-8678-3A03288CF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700" y="3896813"/>
              <a:ext cx="742950" cy="742950"/>
            </a:xfrm>
            <a:prstGeom prst="rect">
              <a:avLst/>
            </a:prstGeom>
          </p:spPr>
        </p:pic>
        <p:pic>
          <p:nvPicPr>
            <p:cNvPr id="37" name="Picture 36" descr="Shape&#10;&#10;Description automatically generated with low confidence">
              <a:extLst>
                <a:ext uri="{FF2B5EF4-FFF2-40B4-BE49-F238E27FC236}">
                  <a16:creationId xmlns:a16="http://schemas.microsoft.com/office/drawing/2014/main" id="{CB7D0C01-4DE6-112F-9891-79D6200290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5470" y="3914774"/>
              <a:ext cx="742950" cy="742950"/>
            </a:xfrm>
            <a:prstGeom prst="rect">
              <a:avLst/>
            </a:prstGeom>
          </p:spPr>
        </p:pic>
      </p:grpSp>
      <p:sp>
        <p:nvSpPr>
          <p:cNvPr id="38" name="TextBox 37">
            <a:extLst>
              <a:ext uri="{FF2B5EF4-FFF2-40B4-BE49-F238E27FC236}">
                <a16:creationId xmlns:a16="http://schemas.microsoft.com/office/drawing/2014/main" id="{C4966305-C122-8FDF-1C4F-583358569334}"/>
              </a:ext>
            </a:extLst>
          </p:cNvPr>
          <p:cNvSpPr txBox="1"/>
          <p:nvPr/>
        </p:nvSpPr>
        <p:spPr>
          <a:xfrm>
            <a:off x="158067" y="852590"/>
            <a:ext cx="2444642" cy="1521570"/>
          </a:xfrm>
          <a:prstGeom prst="rect">
            <a:avLst/>
          </a:prstGeom>
          <a:noFill/>
        </p:spPr>
        <p:txBody>
          <a:bodyPr wrap="square" rtlCol="0">
            <a:spAutoFit/>
          </a:bodyPr>
          <a:lstStyle/>
          <a:p>
            <a:r>
              <a:rPr lang="en-US" sz="1548" b="1" dirty="0"/>
              <a:t>Value Stream:</a:t>
            </a:r>
          </a:p>
          <a:p>
            <a:r>
              <a:rPr lang="en-US" sz="1548" i="1" dirty="0"/>
              <a:t>set of actions that take place to add value to a customer from the initial request through realization of value by the customer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80222" y="0"/>
            <a:ext cx="3433874" cy="5696867"/>
          </a:xfrm>
          <a:prstGeom prst="rect">
            <a:avLst/>
          </a:prstGeom>
          <a:solidFill>
            <a:srgbClr val="E4DAC4">
              <a:alpha val="29804"/>
            </a:srgbClr>
          </a:solidFill>
        </p:spPr>
      </p:sp>
      <p:sp>
        <p:nvSpPr>
          <p:cNvPr id="10" name="TextBox 10"/>
          <p:cNvSpPr txBox="1"/>
          <p:nvPr/>
        </p:nvSpPr>
        <p:spPr>
          <a:xfrm>
            <a:off x="2416024" y="1357009"/>
            <a:ext cx="2241247" cy="1021242"/>
          </a:xfrm>
          <a:prstGeom prst="rect">
            <a:avLst/>
          </a:prstGeom>
        </p:spPr>
        <p:txBody>
          <a:bodyPr lIns="0" tIns="0" rIns="0" bIns="0" rtlCol="0" anchor="t">
            <a:spAutoFit/>
          </a:bodyPr>
          <a:lstStyle/>
          <a:p>
            <a:r>
              <a:rPr lang="en-US" sz="2212" spc="14" dirty="0">
                <a:solidFill>
                  <a:srgbClr val="323232"/>
                </a:solidFill>
                <a:latin typeface="Montserrat Classic Bold"/>
              </a:rPr>
              <a:t>Apply multiple horizons of planning</a:t>
            </a:r>
          </a:p>
        </p:txBody>
      </p:sp>
      <p:sp>
        <p:nvSpPr>
          <p:cNvPr id="16" name="TextBox 15">
            <a:extLst>
              <a:ext uri="{FF2B5EF4-FFF2-40B4-BE49-F238E27FC236}">
                <a16:creationId xmlns:a16="http://schemas.microsoft.com/office/drawing/2014/main" id="{3362109E-7AC7-16DA-0A83-0263AA6EE239}"/>
              </a:ext>
            </a:extLst>
          </p:cNvPr>
          <p:cNvSpPr txBox="1"/>
          <p:nvPr/>
        </p:nvSpPr>
        <p:spPr>
          <a:xfrm>
            <a:off x="2406865" y="2703781"/>
            <a:ext cx="2562268" cy="568745"/>
          </a:xfrm>
          <a:prstGeom prst="rect">
            <a:avLst/>
          </a:prstGeom>
          <a:noFill/>
        </p:spPr>
        <p:txBody>
          <a:bodyPr wrap="square">
            <a:spAutoFit/>
          </a:bodyPr>
          <a:lstStyle/>
          <a:p>
            <a:r>
              <a:rPr lang="en-US" sz="1548" dirty="0">
                <a:latin typeface="Times New Roman" panose="02020603050405020304" pitchFamily="18" charset="0"/>
                <a:cs typeface="Times New Roman" panose="02020603050405020304" pitchFamily="18" charset="0"/>
              </a:rPr>
              <a:t>Moving from predictive to empirical</a:t>
            </a:r>
          </a:p>
        </p:txBody>
      </p:sp>
      <p:pic>
        <p:nvPicPr>
          <p:cNvPr id="5" name="Picture 4" descr="A close up of a book&#10;&#10;Description automatically generated with medium confidence">
            <a:extLst>
              <a:ext uri="{FF2B5EF4-FFF2-40B4-BE49-F238E27FC236}">
                <a16:creationId xmlns:a16="http://schemas.microsoft.com/office/drawing/2014/main" id="{A7607546-BEF3-1E35-0F29-4C51779D9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 y="4427"/>
            <a:ext cx="1973248" cy="5688013"/>
          </a:xfrm>
          <a:prstGeom prst="rect">
            <a:avLst/>
          </a:prstGeom>
        </p:spPr>
      </p:pic>
      <p:pic>
        <p:nvPicPr>
          <p:cNvPr id="1026" name="Picture 2">
            <a:extLst>
              <a:ext uri="{FF2B5EF4-FFF2-40B4-BE49-F238E27FC236}">
                <a16:creationId xmlns:a16="http://schemas.microsoft.com/office/drawing/2014/main" id="{3A8DD5D0-2D70-15C1-41DB-25BD69E034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423" y="1260492"/>
            <a:ext cx="3167029" cy="31670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10;&#10;Description automatically generated with low confidence">
            <a:extLst>
              <a:ext uri="{FF2B5EF4-FFF2-40B4-BE49-F238E27FC236}">
                <a16:creationId xmlns:a16="http://schemas.microsoft.com/office/drawing/2014/main" id="{B0EC7CB5-9E73-CA81-921F-BC87C72D0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4423" y="3514059"/>
            <a:ext cx="1404448" cy="1404448"/>
          </a:xfrm>
          <a:prstGeom prst="rect">
            <a:avLst/>
          </a:prstGeom>
        </p:spPr>
      </p:pic>
    </p:spTree>
    <p:extLst>
      <p:ext uri="{BB962C8B-B14F-4D97-AF65-F5344CB8AC3E}">
        <p14:creationId xmlns:p14="http://schemas.microsoft.com/office/powerpoint/2010/main" val="119586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80222" y="0"/>
            <a:ext cx="3433874" cy="5696867"/>
          </a:xfrm>
          <a:prstGeom prst="rect">
            <a:avLst/>
          </a:prstGeom>
          <a:solidFill>
            <a:srgbClr val="E4DAC4">
              <a:alpha val="29804"/>
            </a:srgbClr>
          </a:solidFill>
        </p:spPr>
      </p:sp>
      <p:sp>
        <p:nvSpPr>
          <p:cNvPr id="10" name="TextBox 10"/>
          <p:cNvSpPr txBox="1"/>
          <p:nvPr/>
        </p:nvSpPr>
        <p:spPr>
          <a:xfrm>
            <a:off x="2416024" y="1357009"/>
            <a:ext cx="2241247" cy="1021242"/>
          </a:xfrm>
          <a:prstGeom prst="rect">
            <a:avLst/>
          </a:prstGeom>
        </p:spPr>
        <p:txBody>
          <a:bodyPr lIns="0" tIns="0" rIns="0" bIns="0" rtlCol="0" anchor="t">
            <a:spAutoFit/>
          </a:bodyPr>
          <a:lstStyle/>
          <a:p>
            <a:r>
              <a:rPr lang="en-US" sz="2212" spc="14" dirty="0">
                <a:solidFill>
                  <a:srgbClr val="323232"/>
                </a:solidFill>
                <a:latin typeface="Montserrat Classic Bold"/>
              </a:rPr>
              <a:t>Architect for change and speed with MBSE</a:t>
            </a:r>
          </a:p>
        </p:txBody>
      </p:sp>
      <p:sp>
        <p:nvSpPr>
          <p:cNvPr id="16" name="TextBox 15">
            <a:extLst>
              <a:ext uri="{FF2B5EF4-FFF2-40B4-BE49-F238E27FC236}">
                <a16:creationId xmlns:a16="http://schemas.microsoft.com/office/drawing/2014/main" id="{3362109E-7AC7-16DA-0A83-0263AA6EE239}"/>
              </a:ext>
            </a:extLst>
          </p:cNvPr>
          <p:cNvSpPr txBox="1"/>
          <p:nvPr/>
        </p:nvSpPr>
        <p:spPr>
          <a:xfrm>
            <a:off x="2406865" y="2703781"/>
            <a:ext cx="2562268" cy="806952"/>
          </a:xfrm>
          <a:prstGeom prst="rect">
            <a:avLst/>
          </a:prstGeom>
          <a:noFill/>
        </p:spPr>
        <p:txBody>
          <a:bodyPr wrap="square">
            <a:spAutoFit/>
          </a:bodyPr>
          <a:lstStyle/>
          <a:p>
            <a:r>
              <a:rPr lang="en-US" sz="1548" dirty="0">
                <a:latin typeface="Times New Roman" panose="02020603050405020304" pitchFamily="18" charset="0"/>
                <a:cs typeface="Times New Roman" panose="02020603050405020304" pitchFamily="18" charset="0"/>
              </a:rPr>
              <a:t>Highly cohesive and loosely coupled with standardized interfaces</a:t>
            </a:r>
          </a:p>
        </p:txBody>
      </p:sp>
      <p:pic>
        <p:nvPicPr>
          <p:cNvPr id="5" name="Picture 4" descr="A close up of a book&#10;&#10;Description automatically generated with medium confidence">
            <a:extLst>
              <a:ext uri="{FF2B5EF4-FFF2-40B4-BE49-F238E27FC236}">
                <a16:creationId xmlns:a16="http://schemas.microsoft.com/office/drawing/2014/main" id="{A7607546-BEF3-1E35-0F29-4C51779D9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 y="4427"/>
            <a:ext cx="1973248" cy="5688013"/>
          </a:xfrm>
          <a:prstGeom prst="rect">
            <a:avLst/>
          </a:prstGeom>
        </p:spPr>
      </p:pic>
      <p:pic>
        <p:nvPicPr>
          <p:cNvPr id="6" name="Picture 5">
            <a:extLst>
              <a:ext uri="{FF2B5EF4-FFF2-40B4-BE49-F238E27FC236}">
                <a16:creationId xmlns:a16="http://schemas.microsoft.com/office/drawing/2014/main" id="{5737DE89-E253-C5E5-B47D-5029D5E21473}"/>
              </a:ext>
            </a:extLst>
          </p:cNvPr>
          <p:cNvPicPr>
            <a:picLocks noChangeAspect="1"/>
          </p:cNvPicPr>
          <p:nvPr/>
        </p:nvPicPr>
        <p:blipFill>
          <a:blip r:embed="rId4"/>
          <a:stretch>
            <a:fillRect/>
          </a:stretch>
        </p:blipFill>
        <p:spPr>
          <a:xfrm>
            <a:off x="5420100" y="1580003"/>
            <a:ext cx="4584741" cy="2190938"/>
          </a:xfrm>
          <a:prstGeom prst="rect">
            <a:avLst/>
          </a:prstGeom>
        </p:spPr>
      </p:pic>
      <p:pic>
        <p:nvPicPr>
          <p:cNvPr id="11" name="Picture 10" descr="Icon&#10;&#10;Description automatically generated with low confidence">
            <a:extLst>
              <a:ext uri="{FF2B5EF4-FFF2-40B4-BE49-F238E27FC236}">
                <a16:creationId xmlns:a16="http://schemas.microsoft.com/office/drawing/2014/main" id="{055719F7-CB3B-ECBB-89C9-EC1077C65FBE}"/>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823909" y="3644541"/>
            <a:ext cx="1546725" cy="1546725"/>
          </a:xfrm>
          <a:prstGeom prst="rect">
            <a:avLst/>
          </a:prstGeom>
        </p:spPr>
      </p:pic>
    </p:spTree>
    <p:extLst>
      <p:ext uri="{BB962C8B-B14F-4D97-AF65-F5344CB8AC3E}">
        <p14:creationId xmlns:p14="http://schemas.microsoft.com/office/powerpoint/2010/main" val="2167654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EI_root">
  <a:themeElements>
    <a:clrScheme name="CMU_SEI_2c">
      <a:dk1>
        <a:srgbClr val="000000"/>
      </a:dk1>
      <a:lt1>
        <a:srgbClr val="FFFFFF"/>
      </a:lt1>
      <a:dk2>
        <a:srgbClr val="6C6D71"/>
      </a:dk2>
      <a:lt2>
        <a:srgbClr val="C4112F"/>
      </a:lt2>
      <a:accent1>
        <a:srgbClr val="008BC0"/>
      </a:accent1>
      <a:accent2>
        <a:srgbClr val="FCB514"/>
      </a:accent2>
      <a:accent3>
        <a:srgbClr val="378855"/>
      </a:accent3>
      <a:accent4>
        <a:srgbClr val="033672"/>
      </a:accent4>
      <a:accent5>
        <a:srgbClr val="37898A"/>
      </a:accent5>
      <a:accent6>
        <a:srgbClr val="EE5C38"/>
      </a:accent6>
      <a:hlink>
        <a:srgbClr val="0A50E1"/>
      </a:hlink>
      <a:folHlink>
        <a:srgbClr val="6EB2E6"/>
      </a:folHlink>
    </a:clrScheme>
    <a:fontScheme name="CMU-OpenSans">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EI_Template_16x9.potx" id="{EFE2DFEF-5004-40D8-B6C0-664B750F1DCA}" vid="{D02F3371-7EFB-431A-9C76-2AE0214531CF}"/>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Open Sans Regular"/>
        <a:ea typeface="Open Sans Regular"/>
        <a:cs typeface="Open Sans Regular"/>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ef5b3d-38a7-45a2-a336-8b351e9030f9" xsi:nil="true"/>
    <lcf76f155ced4ddcb4097134ff3c332f xmlns="47264283-d030-4421-b7b5-5cc49257a46f">
      <Terms xmlns="http://schemas.microsoft.com/office/infopath/2007/PartnerControls"/>
    </lcf76f155ced4ddcb4097134ff3c332f>
    <CSD_x0020_Ticket xmlns="47264283-d030-4421-b7b5-5cc49257a46f">
      <Url>https://issues.sei.cmu.edu/jira/browse/CSPR-199</Url>
      <Description>JIRA Ticket: CSPR-199</Description>
    </CSD_x0020_Ticke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BA0D847A8E1E4D8C1D46471201F0BB" ma:contentTypeVersion="15" ma:contentTypeDescription="Create a new document." ma:contentTypeScope="" ma:versionID="4a913febf7de0fd008d7c2becdaed184">
  <xsd:schema xmlns:xsd="http://www.w3.org/2001/XMLSchema" xmlns:xs="http://www.w3.org/2001/XMLSchema" xmlns:p="http://schemas.microsoft.com/office/2006/metadata/properties" xmlns:ns2="47264283-d030-4421-b7b5-5cc49257a46f" xmlns:ns3="83ef5b3d-38a7-45a2-a336-8b351e9030f9" targetNamespace="http://schemas.microsoft.com/office/2006/metadata/properties" ma:root="true" ma:fieldsID="3a5ecf4264dfbd26cab6663f427b4757" ns2:_="" ns3:_="">
    <xsd:import namespace="47264283-d030-4421-b7b5-5cc49257a46f"/>
    <xsd:import namespace="83ef5b3d-38a7-45a2-a336-8b351e9030f9"/>
    <xsd:element name="properties">
      <xsd:complexType>
        <xsd:sequence>
          <xsd:element name="documentManagement">
            <xsd:complexType>
              <xsd:all>
                <xsd:element ref="ns2:CSD_x0020_Ticket" minOccurs="0"/>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64283-d030-4421-b7b5-5cc49257a46f" elementFormDefault="qualified">
    <xsd:import namespace="http://schemas.microsoft.com/office/2006/documentManagement/types"/>
    <xsd:import namespace="http://schemas.microsoft.com/office/infopath/2007/PartnerControls"/>
    <xsd:element name="CSD_x0020_Ticket" ma:index="8" nillable="true" ma:displayName="CSD Ticket" ma:format="Hyperlink" ma:internalName="CSD_x0020_Ticket"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8fa3075-f434-4150-8951-e3362d36cc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f5b3d-38a7-45a2-a336-8b351e9030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50cef1e-992d-4ad7-a82e-401c8c131d8a}" ma:internalName="TaxCatchAll" ma:showField="CatchAllData" ma:web="83ef5b3d-38a7-45a2-a336-8b351e9030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755138-A37E-4AAF-B660-15DF56D74B49}">
  <ds:schemaRefs>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83ef5b3d-38a7-45a2-a336-8b351e9030f9"/>
    <ds:schemaRef ds:uri="http://schemas.microsoft.com/office/infopath/2007/PartnerControls"/>
    <ds:schemaRef ds:uri="http://schemas.openxmlformats.org/package/2006/metadata/core-properties"/>
    <ds:schemaRef ds:uri="47264283-d030-4421-b7b5-5cc49257a46f"/>
    <ds:schemaRef ds:uri="http://purl.org/dc/terms/"/>
  </ds:schemaRefs>
</ds:datastoreItem>
</file>

<file path=customXml/itemProps2.xml><?xml version="1.0" encoding="utf-8"?>
<ds:datastoreItem xmlns:ds="http://schemas.openxmlformats.org/officeDocument/2006/customXml" ds:itemID="{AE040794-6CB6-49EE-B391-79F46420C291}">
  <ds:schemaRefs>
    <ds:schemaRef ds:uri="http://schemas.microsoft.com/sharepoint/v3/contenttype/forms"/>
  </ds:schemaRefs>
</ds:datastoreItem>
</file>

<file path=customXml/itemProps3.xml><?xml version="1.0" encoding="utf-8"?>
<ds:datastoreItem xmlns:ds="http://schemas.openxmlformats.org/officeDocument/2006/customXml" ds:itemID="{B9C5990A-CC61-4211-A816-F99999F26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64283-d030-4421-b7b5-5cc49257a46f"/>
    <ds:schemaRef ds:uri="83ef5b3d-38a7-45a2-a336-8b351e903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SEI_root</Template>
  <TotalTime>13</TotalTime>
  <Words>687</Words>
  <Application>Microsoft Macintosh PowerPoint</Application>
  <PresentationFormat>Custom</PresentationFormat>
  <Paragraphs>68</Paragraphs>
  <Slides>18</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Arial</vt:lpstr>
      <vt:lpstr>Calibri</vt:lpstr>
      <vt:lpstr>Calibri Light</vt:lpstr>
      <vt:lpstr>Montserrat Classic Bold</vt:lpstr>
      <vt:lpstr>Montserrat Medium</vt:lpstr>
      <vt:lpstr>MS Reference Sans Serif</vt:lpstr>
      <vt:lpstr>Open Sans</vt:lpstr>
      <vt:lpstr>Open Sans Light</vt:lpstr>
      <vt:lpstr>Open Sans Regular</vt:lpstr>
      <vt:lpstr>Source Serif Pro</vt:lpstr>
      <vt:lpstr>System Font Regular</vt:lpstr>
      <vt:lpstr>Times</vt:lpstr>
      <vt:lpstr>Times New Roman</vt:lpstr>
      <vt:lpstr>SEI_root</vt:lpstr>
      <vt:lpstr>PowerPoint Presentation</vt:lpstr>
      <vt:lpstr>PowerPoint Presentation</vt:lpstr>
      <vt:lpstr>PowerPoint Presentation</vt:lpstr>
      <vt:lpstr>PowerPoint Presentation</vt:lpstr>
      <vt:lpstr>Agile vs. Waterfall </vt:lpstr>
      <vt:lpstr>Moving to tight feedback loops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Yeman</dc:creator>
  <cp:lastModifiedBy>Robin Yeman</cp:lastModifiedBy>
  <cp:revision>3</cp:revision>
  <cp:lastPrinted>2020-03-12T20:03:37Z</cp:lastPrinted>
  <dcterms:created xsi:type="dcterms:W3CDTF">2023-08-20T21:17:14Z</dcterms:created>
  <dcterms:modified xsi:type="dcterms:W3CDTF">2023-09-22T20:25:22Z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0x01010095BA0D847A8E1E4D8C1D46471201F0BB</vt:lpwstr>
  </property>
  <property fmtid="{D5CDD505-2E9C-101B-9397-08002B2CF9AE}" pid="3" name="MediaServiceImageTags">
    <vt:lpwstr/>
  </property>
</Properties>
</file>