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6" r:id="rId3"/>
    <p:sldMasterId id="2147483796" r:id="rId4"/>
    <p:sldMasterId id="2147483808" r:id="rId5"/>
    <p:sldMasterId id="2147483820" r:id="rId6"/>
    <p:sldMasterId id="2147486988" r:id="rId7"/>
    <p:sldMasterId id="2147487358" r:id="rId8"/>
    <p:sldMasterId id="2147487370" r:id="rId9"/>
  </p:sldMasterIdLst>
  <p:notesMasterIdLst>
    <p:notesMasterId r:id="rId74"/>
  </p:notesMasterIdLst>
  <p:sldIdLst>
    <p:sldId id="301" r:id="rId10"/>
    <p:sldId id="367" r:id="rId11"/>
    <p:sldId id="431" r:id="rId12"/>
    <p:sldId id="549" r:id="rId13"/>
    <p:sldId id="419" r:id="rId14"/>
    <p:sldId id="550" r:id="rId15"/>
    <p:sldId id="494" r:id="rId16"/>
    <p:sldId id="495" r:id="rId17"/>
    <p:sldId id="496" r:id="rId18"/>
    <p:sldId id="497" r:id="rId19"/>
    <p:sldId id="471" r:id="rId20"/>
    <p:sldId id="527" r:id="rId21"/>
    <p:sldId id="449" r:id="rId22"/>
    <p:sldId id="647" r:id="rId23"/>
    <p:sldId id="317" r:id="rId24"/>
    <p:sldId id="318" r:id="rId25"/>
    <p:sldId id="529" r:id="rId26"/>
    <p:sldId id="530" r:id="rId27"/>
    <p:sldId id="505" r:id="rId28"/>
    <p:sldId id="364" r:id="rId29"/>
    <p:sldId id="504" r:id="rId30"/>
    <p:sldId id="366" r:id="rId31"/>
    <p:sldId id="511" r:id="rId32"/>
    <p:sldId id="512" r:id="rId33"/>
    <p:sldId id="320" r:id="rId34"/>
    <p:sldId id="257" r:id="rId35"/>
    <p:sldId id="426" r:id="rId36"/>
    <p:sldId id="360" r:id="rId37"/>
    <p:sldId id="268" r:id="rId38"/>
    <p:sldId id="421" r:id="rId39"/>
    <p:sldId id="260" r:id="rId40"/>
    <p:sldId id="492" r:id="rId41"/>
    <p:sldId id="427" r:id="rId42"/>
    <p:sldId id="417" r:id="rId43"/>
    <p:sldId id="405" r:id="rId44"/>
    <p:sldId id="277" r:id="rId45"/>
    <p:sldId id="493" r:id="rId46"/>
    <p:sldId id="428" r:id="rId47"/>
    <p:sldId id="429" r:id="rId48"/>
    <p:sldId id="430" r:id="rId49"/>
    <p:sldId id="423" r:id="rId50"/>
    <p:sldId id="424" r:id="rId51"/>
    <p:sldId id="363" r:id="rId52"/>
    <p:sldId id="670" r:id="rId53"/>
    <p:sldId id="302" r:id="rId54"/>
    <p:sldId id="380" r:id="rId55"/>
    <p:sldId id="370" r:id="rId56"/>
    <p:sldId id="665" r:id="rId57"/>
    <p:sldId id="666" r:id="rId58"/>
    <p:sldId id="262" r:id="rId59"/>
    <p:sldId id="667" r:id="rId60"/>
    <p:sldId id="559" r:id="rId61"/>
    <p:sldId id="561" r:id="rId62"/>
    <p:sldId id="560" r:id="rId63"/>
    <p:sldId id="668" r:id="rId64"/>
    <p:sldId id="671" r:id="rId65"/>
    <p:sldId id="672" r:id="rId66"/>
    <p:sldId id="562" r:id="rId67"/>
    <p:sldId id="414" r:id="rId68"/>
    <p:sldId id="415" r:id="rId69"/>
    <p:sldId id="373" r:id="rId70"/>
    <p:sldId id="374" r:id="rId71"/>
    <p:sldId id="308" r:id="rId72"/>
    <p:sldId id="309" r:id="rId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94660"/>
  </p:normalViewPr>
  <p:slideViewPr>
    <p:cSldViewPr>
      <p:cViewPr varScale="1">
        <p:scale>
          <a:sx n="81" d="100"/>
          <a:sy n="81" d="100"/>
        </p:scale>
        <p:origin x="682" y="62"/>
      </p:cViewPr>
      <p:guideLst>
        <p:guide orient="horz" pos="2160"/>
        <p:guide pos="2880"/>
      </p:guideLst>
    </p:cSldViewPr>
  </p:slideViewPr>
  <p:notesTextViewPr>
    <p:cViewPr>
      <p:scale>
        <a:sx n="100" d="100"/>
        <a:sy n="100" d="100"/>
      </p:scale>
      <p:origin x="0" y="0"/>
    </p:cViewPr>
  </p:notesTextViewPr>
  <p:sorterViewPr>
    <p:cViewPr>
      <p:scale>
        <a:sx n="174" d="100"/>
        <a:sy n="17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tman, Scott D" userId="05bad16a-67f2-4ca2-b987-0a9369988936" providerId="ADAL" clId="{5FB14BAB-9263-410E-930D-79CE512A9A30}"/>
    <pc:docChg chg="delSld">
      <pc:chgData name="Altman, Scott D" userId="05bad16a-67f2-4ca2-b987-0a9369988936" providerId="ADAL" clId="{5FB14BAB-9263-410E-930D-79CE512A9A30}" dt="2023-09-18T03:25:43.773" v="0" actId="47"/>
      <pc:docMkLst>
        <pc:docMk/>
      </pc:docMkLst>
      <pc:sldChg chg="del">
        <pc:chgData name="Altman, Scott D" userId="05bad16a-67f2-4ca2-b987-0a9369988936" providerId="ADAL" clId="{5FB14BAB-9263-410E-930D-79CE512A9A30}" dt="2023-09-18T03:25:43.773" v="0" actId="47"/>
        <pc:sldMkLst>
          <pc:docMk/>
          <pc:sldMk cId="0"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11E0715D-AE4A-4D51-B794-34E75CF65B87}" type="datetimeFigureOut">
              <a:rPr lang="en-US"/>
              <a:pPr>
                <a:defRPr/>
              </a:pPr>
              <a:t>11/1/2023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4E9EF367-0982-4433-A1D4-63069E24B0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Edison, paperboy,</a:t>
            </a:r>
            <a:r>
              <a:rPr lang="en-US" baseline="0" dirty="0"/>
              <a:t> high school basketball</a:t>
            </a:r>
            <a:r>
              <a:rPr lang="en-US" baseline="0"/>
              <a:t>, dreams, </a:t>
            </a:r>
            <a:endParaRPr lang="en-US"/>
          </a:p>
        </p:txBody>
      </p:sp>
      <p:sp>
        <p:nvSpPr>
          <p:cNvPr id="4" name="Slide Number Placeholder 3"/>
          <p:cNvSpPr>
            <a:spLocks noGrp="1"/>
          </p:cNvSpPr>
          <p:nvPr>
            <p:ph type="sldNum" sz="quarter" idx="10"/>
          </p:nvPr>
        </p:nvSpPr>
        <p:spPr/>
        <p:txBody>
          <a:bodyPr/>
          <a:lstStyle/>
          <a:p>
            <a:fld id="{2DF996B3-49BF-4FDE-B8AE-BA4DA349AF32}" type="slidenum">
              <a:rPr lang="en-US" smtClean="0"/>
              <a:t>10</a:t>
            </a:fld>
            <a:endParaRPr lang="en-US"/>
          </a:p>
        </p:txBody>
      </p:sp>
    </p:spTree>
    <p:extLst>
      <p:ext uri="{BB962C8B-B14F-4D97-AF65-F5344CB8AC3E}">
        <p14:creationId xmlns:p14="http://schemas.microsoft.com/office/powerpoint/2010/main" val="579569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92A3AF6-A3D8-442E-9786-EE2E64298AE3}" type="slidenum">
              <a:rPr lang="en-US"/>
              <a:pPr/>
              <a:t>35</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2814" y="4343993"/>
            <a:ext cx="5032375" cy="4112038"/>
          </a:xfrm>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1037FA-686E-4D31-B659-F4FEF5FF3EE0}" type="slidenum">
              <a:rPr lang="en-US" smtClean="0"/>
              <a:t>37</a:t>
            </a:fld>
            <a:endParaRPr lang="en-US"/>
          </a:p>
        </p:txBody>
      </p:sp>
    </p:spTree>
    <p:extLst>
      <p:ext uri="{BB962C8B-B14F-4D97-AF65-F5344CB8AC3E}">
        <p14:creationId xmlns:p14="http://schemas.microsoft.com/office/powerpoint/2010/main" val="140893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6A22D7-43EB-4021-9A5B-80A22DB1B33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8695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000" b="1" dirty="0">
                <a:latin typeface="Arial"/>
                <a:cs typeface="Arial"/>
              </a:rPr>
              <a:t>NOTES:</a:t>
            </a:r>
          </a:p>
        </p:txBody>
      </p:sp>
      <p:sp>
        <p:nvSpPr>
          <p:cNvPr id="33796" name="Slide Number Placeholder 3"/>
          <p:cNvSpPr>
            <a:spLocks noGrp="1"/>
          </p:cNvSpPr>
          <p:nvPr>
            <p:ph type="sldNum" sz="quarter" idx="5"/>
          </p:nvPr>
        </p:nvSpPr>
        <p:spPr bwMode="auto">
          <a:noFill/>
          <a:ln>
            <a:miter lim="800000"/>
            <a:headEnd/>
            <a:tailEnd/>
          </a:ln>
        </p:spPr>
        <p:txBody>
          <a:bodyPr/>
          <a:lstStyle/>
          <a:p>
            <a:fld id="{518E83CC-A8F6-E244-9020-A375B4F0EDB5}" type="slidenum">
              <a:rPr lang="en-US">
                <a:solidFill>
                  <a:srgbClr val="000000"/>
                </a:solidFill>
              </a:rPr>
              <a:pPr/>
              <a:t>58</a:t>
            </a:fld>
            <a:endParaRPr lang="en-US" dirty="0">
              <a:solidFill>
                <a:srgbClr val="000000"/>
              </a:solidFill>
            </a:endParaRPr>
          </a:p>
        </p:txBody>
      </p:sp>
    </p:spTree>
    <p:extLst>
      <p:ext uri="{BB962C8B-B14F-4D97-AF65-F5344CB8AC3E}">
        <p14:creationId xmlns:p14="http://schemas.microsoft.com/office/powerpoint/2010/main" val="2192796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755E55C-A180-49E3-B61D-E4785DFECEA8}" type="slidenum">
              <a:rPr lang="en-US" smtClean="0">
                <a:solidFill>
                  <a:srgbClr val="000000"/>
                </a:solidFill>
                <a:latin typeface="Arial" pitchFamily="34" charset="0"/>
              </a:rPr>
              <a:pPr/>
              <a:t>59</a:t>
            </a:fld>
            <a:endParaRPr lang="en-US">
              <a:solidFill>
                <a:srgbClr val="000000"/>
              </a:solidFill>
              <a:latin typeface="Arial" pitchFamily="34" charset="0"/>
            </a:endParaRPr>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08F2411-681B-4045-B1A3-DC6976C6C922}" type="slidenum">
              <a:rPr lang="en-US" smtClean="0">
                <a:solidFill>
                  <a:srgbClr val="000000"/>
                </a:solidFill>
                <a:latin typeface="Arial" pitchFamily="34" charset="0"/>
              </a:rPr>
              <a:pPr/>
              <a:t>60</a:t>
            </a:fld>
            <a:endParaRPr lang="en-US">
              <a:solidFill>
                <a:srgbClr val="000000"/>
              </a:solidFill>
              <a:latin typeface="Arial" pitchFamily="34" charset="0"/>
            </a:endParaRPr>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1332BFE-8159-444C-B9B2-DD9B0D9123A1}" type="slidenum">
              <a:rPr lang="en-US" smtClean="0">
                <a:solidFill>
                  <a:srgbClr val="000000"/>
                </a:solidFill>
                <a:latin typeface="Arial" pitchFamily="34" charset="0"/>
              </a:rPr>
              <a:pPr/>
              <a:t>61</a:t>
            </a:fld>
            <a:endParaRPr lang="en-US">
              <a:solidFill>
                <a:srgbClr val="000000"/>
              </a:solidFill>
              <a:latin typeface="Arial" pitchFamily="34" charset="0"/>
            </a:endParaRPr>
          </a:p>
        </p:txBody>
      </p:sp>
      <p:sp>
        <p:nvSpPr>
          <p:cNvPr id="188419"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188420" name="Rectangle 3"/>
          <p:cNvSpPr>
            <a:spLocks noGrp="1" noChangeArrowheads="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en-US">
                <a:cs typeface="Times New Roman" pitchFamily="18" charset="0"/>
              </a:rPr>
              <a:t>The artist rendition depicts a nuclear electric ship en route to Mars. Three nuclear fission reactors at the end of long booms produce about 4 Mega Watts of electrical power each. The electricity is fed by superconducting transmission lines to the engine bay where 3 VaSIMR plasma engines provide 12 Mega Watts of continuous electric propulsion. The engines are always on, accelerating the ship half way on its journey and decelerating it the other half. The continuous acceleration provides a sort of artificial gravity. Peak ship velocity reaches about 50Km/sec (in the reference frame of the Sun.) Higher speeds and accelerations are possible with greater power. Nuclear electric plasma rockets of the VaSIMR type could deliver crew and cargo to Mars in as little as 39 days and could provide ultra fast transportation for humans and robots to all planets of the solar system.</a:t>
            </a:r>
          </a:p>
          <a:p>
            <a:pPr algn="just" eaLnBrk="1" hangingPunct="1">
              <a:spcBef>
                <a:spcPct val="0"/>
              </a:spcBef>
            </a:pPr>
            <a:r>
              <a:rPr lang="en-US">
                <a:cs typeface="Times New Roman" pitchFamily="18" charset="0"/>
              </a:rPr>
              <a:t> </a:t>
            </a:r>
          </a:p>
          <a:p>
            <a:pPr algn="just" eaLnBrk="1" hangingPunct="1">
              <a:spcBef>
                <a:spcPct val="0"/>
              </a:spcBef>
            </a:pPr>
            <a:r>
              <a:rPr lang="en-US">
                <a:cs typeface="Times New Roman" pitchFamily="18" charset="0"/>
              </a:rPr>
              <a:t>VaSIMR (Variable Specific Impulse Magnetoplasma Rocket) engines do not use chemical reactions to produce rocket thrust. Instead the hydrogen is turned into plasma, a super hot gas at temperatures higher than the interior of the Sun. The plasma is created by electromagnetic waves in a magnetic chamber and expelled through a magnetic nozzle. Advanced superconducting magnets generate the strong fields required by the engine.</a:t>
            </a:r>
          </a:p>
          <a:p>
            <a:pPr algn="just" eaLnBrk="1" hangingPunct="1">
              <a:spcBef>
                <a:spcPct val="0"/>
              </a:spcBef>
            </a:pPr>
            <a:r>
              <a:rPr lang="en-US">
                <a:cs typeface="Times New Roman" pitchFamily="18" charset="0"/>
              </a:rPr>
              <a:t> </a:t>
            </a:r>
          </a:p>
          <a:p>
            <a:pPr algn="just" eaLnBrk="1" hangingPunct="1">
              <a:spcBef>
                <a:spcPct val="0"/>
              </a:spcBef>
            </a:pPr>
            <a:r>
              <a:rPr lang="en-US">
                <a:cs typeface="Times New Roman" pitchFamily="18" charset="0"/>
              </a:rPr>
              <a:t>The propellant for the ship is hydrogen or deuterium (heavy hydrogen.) Electrical power from the reactors and proper insulation in the vacuum of space will allow the hydrogen to be stored in liquid or perhaps in solid form. VaSIMR engines are very frugal, consuming only about 1/1000 of the propellant per second required by present day rockets. The propellant in Bekuo has two other important uses: 1) it aids in the cooling of the superconducting lines and engine magnets and 2) it provides an effective shield for the crew against the radiation of space. Hydrogen is the best radiation shield known. The ship’s architecture takes advantage of this by wrapping the propellant tanks around a central core, which serves as living quarters for the crew. Hydrogen is also the most abundant element in the universe. Our ships are likely to find ample supplies of propellant everywhere they go. </a:t>
            </a:r>
          </a:p>
          <a:p>
            <a:pPr algn="just" eaLnBrk="1" hangingPunct="1">
              <a:spcBef>
                <a:spcPct val="0"/>
              </a:spcBef>
            </a:pPr>
            <a:r>
              <a:rPr lang="en-US">
                <a:cs typeface="Times New Roman" pitchFamily="18" charset="0"/>
              </a:rPr>
              <a:t> </a:t>
            </a:r>
          </a:p>
          <a:p>
            <a:pPr algn="just" eaLnBrk="1" hangingPunct="1">
              <a:spcBef>
                <a:spcPct val="0"/>
              </a:spcBef>
            </a:pPr>
            <a:r>
              <a:rPr lang="en-US">
                <a:cs typeface="Times New Roman" pitchFamily="18" charset="0"/>
              </a:rPr>
              <a:t>Some day, VaSIMR engines will evolve further into fusion rockets, where the plasma will ignite in a controlled thermonuclear reaction providing even higher power. The extreme power will enable continuous acceleration at levels approaching 1g, thereby eliminating the physiological deconditioning of the crew on long space voyages. Such rockets will enable humans to leave our solar system and embark on a journey to the stars. </a:t>
            </a:r>
          </a:p>
          <a:p>
            <a:pPr algn="just" eaLnBrk="1" hangingPunct="1">
              <a:spcBef>
                <a:spcPct val="0"/>
              </a:spcBef>
            </a:pPr>
            <a:r>
              <a:rPr lang="en-US">
                <a:cs typeface="Times New Roman" pitchFamily="18" charset="0"/>
              </a:rPr>
              <a:t> </a:t>
            </a:r>
          </a:p>
          <a:p>
            <a:pPr algn="just" eaLnBrk="1" hangingPunct="1">
              <a:spcBef>
                <a:spcPct val="0"/>
              </a:spcBef>
            </a:pPr>
            <a:r>
              <a:rPr lang="en-US">
                <a:cs typeface="Times New Roman" pitchFamily="18" charset="0"/>
              </a:rPr>
              <a:t>The name Bekuo means shooting star in the language of the Bri-Bri Indians of Costa Rica, descendants of the Maya. The name honors our Native Americans, the first scientists and astronomers of the new world.</a:t>
            </a:r>
          </a:p>
          <a:p>
            <a:pPr eaLnBrk="1" hangingPunct="1">
              <a:spcBef>
                <a:spcPct val="0"/>
              </a:spcBef>
            </a:pPr>
            <a:endParaRPr lang="en-US"/>
          </a:p>
          <a:p>
            <a:pPr eaLnBrk="1" hangingPunct="1">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2F55AD7-8C96-4207-956A-101E51CEB2A5}" type="datetimeFigureOut">
              <a:rPr lang="en-US"/>
              <a:pPr>
                <a:defRPr/>
              </a:pPr>
              <a:t>11/1/2023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A98A9A-E4A6-4745-B4FF-093AE1C1F4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55FB52-C95A-41BC-909E-C4E7BE1EE809}" type="datetimeFigureOut">
              <a:rPr lang="en-US"/>
              <a:pPr>
                <a:defRPr/>
              </a:pPr>
              <a:t>11/1/2023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15A2DF-1BB7-4ED9-BE9C-779F2E74C9A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B468D2AF-1C75-4CA3-995F-7FFFE499D54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E270F6-9BEA-4FD6-B599-352D92D756F8}" type="datetimeFigureOut">
              <a:rPr lang="en-US"/>
              <a:pPr>
                <a:defRPr/>
              </a:pPr>
              <a:t>11/1/2023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57C207-422F-4CCD-94B9-993E587703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2DFFEB-5EE6-42EB-8AC9-AFC7E95CEB56}" type="slidenum">
              <a:rPr lang="en-US"/>
              <a:pPr>
                <a:defRPr/>
              </a:pPr>
              <a:t>‹#›</a:t>
            </a:fld>
            <a:endParaRPr lang="en-US"/>
          </a:p>
        </p:txBody>
      </p:sp>
    </p:spTree>
    <p:extLst>
      <p:ext uri="{BB962C8B-B14F-4D97-AF65-F5344CB8AC3E}">
        <p14:creationId xmlns:p14="http://schemas.microsoft.com/office/powerpoint/2010/main" val="158504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2739AA-FBE2-4FE3-9C01-AD582892445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C44A5F-5A15-45BA-8428-160EF42B4E5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3C9FD9-A002-4E0E-BE9D-BFCCE551F28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94FBE7-8034-4411-AF02-10FB3535040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CE0299-48FA-4A71-A144-ECB6CF204ED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9D65C5-6A10-44CD-8422-1C804EEF280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90F31B-58E2-4729-964D-70FEFF9616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833A10-234F-43B2-8ED9-0C2E70A9AE1D}" type="datetimeFigureOut">
              <a:rPr lang="en-US"/>
              <a:pPr>
                <a:defRPr/>
              </a:pPr>
              <a:t>11/1/2023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E8F56B-D12D-49B2-ADAB-F1047A05B3C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0466A6-5A95-4221-8A28-10C7903825C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13AFE1-1671-4835-8012-50F71E686C2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BE47B6-8A8E-4F4F-87DE-826B3874AAA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B7235E-6953-40CA-9892-7CAE2F4CB50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4017750D-865D-4F35-8D85-F986ABE6049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D8BAC84-A127-4865-A438-885699E2F29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9F99DCD6-9744-4291-A262-4B0F743CEC8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80E9EDF7-7840-4806-A6D9-4BB41D4E873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6DCEB94B-9032-4225-B6E3-B13F208DF64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F4E6322D-B2B1-4923-8956-F5909D360D6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F852802-3BD7-4582-A6C3-0AC1DA094A0E}" type="datetimeFigureOut">
              <a:rPr lang="en-US"/>
              <a:pPr>
                <a:defRPr/>
              </a:pPr>
              <a:t>11/1/2023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667FEA-0572-4A3D-B6F8-79A775E5E849}"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B62E79C3-289D-414F-B5CF-BD73B7E59F00}"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FDA4D583-F26A-41E7-AC50-9B496514ADE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93D36EDE-0C5B-49B3-8C5B-A058FE73BC59}"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70F00E8-44D8-4817-A7E8-7D99C29A549C}"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0C3E56B-F7E4-4A9A-9F69-3A4D267EA379}"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5B37A18B-7D89-42F0-92E7-1D681A86F2E4}"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40846686-264E-41DA-B9F2-4054D274B3FE}"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DB53900E-2DBD-4010-8DDA-84D4149FC5D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B8CF9DAC-875E-4836-BB61-16266A87818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44CE40F8-E204-4010-9E05-3631370771C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4B34ABC-7C1C-41FF-9543-EB0DD938A0D5}" type="datetimeFigureOut">
              <a:rPr lang="en-US"/>
              <a:pPr>
                <a:defRPr/>
              </a:pPr>
              <a:t>11/1/2023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E5EE7A-7659-40AE-8AA9-FE1D895A5433}"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7622237A-A58A-4C2A-8E35-2923D6CC43D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F6AEE054-15DC-40F4-AD2F-AA9B4710348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2EE873F0-B402-4DC9-9373-1222720302AB}"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85BE9A40-61C7-4A63-A270-11A45622FF1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68CD0AB5-6095-4DDE-A1D7-9BC9605E86CB}"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C0F7F04F-65B3-4952-9F06-B92D5B0BD554}"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476A81AF-0E09-45EB-8499-FB7C82C158B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D0E5BA98-4225-403B-A0F3-200B94E2D051}"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0F625600-2114-4C21-8CC4-38DC022B785A}"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19657D0F-E893-47A1-A2CF-524710E40A6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5473BFC-EEE8-4C6E-BFE7-7B0C7B89739C}" type="datetimeFigureOut">
              <a:rPr lang="en-US"/>
              <a:pPr>
                <a:defRPr/>
              </a:pPr>
              <a:t>11/1/2023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11FF00-FC33-4A39-96AE-93275380F83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itchFamily="34" charset="0"/>
              </a:defRPr>
            </a:lvl1pPr>
          </a:lstStyle>
          <a:p>
            <a:pPr>
              <a:defRPr/>
            </a:pPr>
            <a:fld id="{DA92E041-38A1-49AF-B5AF-2BE8C2DD6645}"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98F4FFB8-6607-4A92-B232-B6DFC21BA884}"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pPr>
              <a:defRPr/>
            </a:pPr>
            <a:fld id="{74AEE38C-88DF-4ACB-B16D-0787C75468C5}"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2338D4BE-95E5-41B0-89BD-7D23022DBB1F}"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itchFamily="34" charset="0"/>
              </a:defRPr>
            </a:lvl1pPr>
          </a:lstStyle>
          <a:p>
            <a:pPr>
              <a:defRPr/>
            </a:pPr>
            <a:fld id="{C7F73E7E-BBF4-4131-BB17-B1BA7582270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E9FBA56D-B729-4B34-8D33-6632DD26DE02}"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itchFamily="34" charset="0"/>
              </a:defRPr>
            </a:lvl1pPr>
          </a:lstStyle>
          <a:p>
            <a:pPr>
              <a:defRPr/>
            </a:pPr>
            <a:fld id="{8BA3EA48-415C-45D7-B45A-9E0979EC650D}"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5D8C54F3-E893-4201-A319-0F33F0B59B18}"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C6F2F65B-25EB-414E-B5EC-C40C3B631913}"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85DD2A85-EF7F-4842-BF11-DC6AA0BBAC1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682346B-D39B-4D35-9EC5-FEBA57E1911B}" type="datetimeFigureOut">
              <a:rPr lang="en-US"/>
              <a:pPr>
                <a:defRPr/>
              </a:pPr>
              <a:t>11/1/2023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D61BA0-B43B-4763-BC19-E776633454F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B396AF4B-F865-4ACB-9DD3-947C2CC4449C}"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itchFamily="34" charset="0"/>
              </a:defRPr>
            </a:lvl1pPr>
          </a:lstStyle>
          <a:p>
            <a:pPr>
              <a:defRPr/>
            </a:pPr>
            <a:fld id="{71178FA5-3F16-457E-B953-5AB926F2D22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itchFamily="34" charset="0"/>
              </a:defRPr>
            </a:lvl1pPr>
          </a:lstStyle>
          <a:p>
            <a:pPr>
              <a:defRPr/>
            </a:pPr>
            <a:fld id="{2D2907D5-24F0-42CA-8B8B-352BE37E268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B0DE4E13-B7D0-4931-9BBC-FB21B15CB787}"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9CB31082-15DF-49FC-8FEA-C069FFE27B57}"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E2EBB07A-74A4-43D8-845C-336E5316D02A}"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FF886C33-9034-42AE-8181-4E70DF206B9A}"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D9863CB-7E8D-4B19-84B5-D8998CEAF90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D156925A-EA85-4FDB-8F1A-6D849B0A6644}"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502F5E71-B697-4CB7-B42E-52969B14AD0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F3280F-2B37-49BA-B3E2-A6BA4140313A}" type="datetimeFigureOut">
              <a:rPr lang="en-US"/>
              <a:pPr>
                <a:defRPr/>
              </a:pPr>
              <a:t>11/1/2023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3DC18D9-D7D1-4040-9E06-E42D58B54CAC}"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54205952-F788-43D4-8CE8-913AB4FA6D4B}"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0B8E9487-03F8-4498-A5B4-EB5A2B621D22}"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3197CA04-5791-431A-9BB0-4E0715F2E1F7}"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DB278756-0BAF-4012-98B7-A1350774B119}"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53429560-A421-4B7B-A1B4-D0B2CD33F40F}"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F72B4DE3-6F09-4FF2-AC5B-81E08830ADA8}"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6D624BD-34E4-4296-9362-19F1C445807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D67AEB0-5E64-4990-90D8-613F126430A1}"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3AE12F20-89E8-461E-8D79-432CAFAE2B59}"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D0FA9797-1A08-4A6E-99A5-0D11C4E0BD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CF20E5-97BB-4570-B134-359668CFF88C}" type="datetimeFigureOut">
              <a:rPr lang="en-US"/>
              <a:pPr>
                <a:defRPr/>
              </a:pPr>
              <a:t>11/1/2023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2A8372-33C2-416F-89C1-47EF6ECA0C1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BD8CB39F-8B87-41BD-8002-E605DDE0A4D9}"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22601273-0324-4EB4-806F-58B4B8D4BF8B}"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16DBDF72-6A54-453B-AF5E-4C393F832168}"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5D2A3632-565D-41DE-A033-8A870D922710}"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3A8E8637-DCD4-4B4A-B7DC-D07D293A243E}"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DA3EC71C-77C7-4BE0-A1E1-C1FB0618024D}"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731853E9-2712-40A8-9F3D-5AB46EE60003}"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14EE65C3-CBF7-43DA-972F-93CA5FBB839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5CF40605-62F6-441B-BA85-2E5CB72292D2}"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68B348BE-FD3B-4869-B1B4-E0E3D91CB6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C11565-1470-425A-91D2-4FF1567A0E12}" type="datetimeFigureOut">
              <a:rPr lang="en-US"/>
              <a:pPr>
                <a:defRPr/>
              </a:pPr>
              <a:t>11/1/2023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999053-4ED8-4A82-9C02-E08318322E2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903637B3-0315-48DE-9D67-6402B548B2F6}"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18DBF88C-A2DF-4B67-A442-3B52F17F3723}"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65C8007C-15E7-4874-8711-5FA81B7B14F0}"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236D7DFA-356F-462F-BBA2-EBD1B7E3FE50}"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6F88301E-72AF-4AC2-9D24-1A45B13CCE79}"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D6B14746-6CE7-414C-A89B-F765C9F908FF}"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F20A14A6-81E3-4E56-A9FA-793F0268C3BB}"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C5EB0C55-A855-404C-B30C-265BF1CA19CB}"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D631F624-389A-4C38-A212-CC08FCFB8A20}"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pPr>
              <a:defRPr/>
            </a:pPr>
            <a:fld id="{19B41427-016F-4538-9E5C-F9D44B93AA2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A572D49-C470-494D-843F-D47EF7DDE4D0}" type="datetimeFigureOut">
              <a:rPr lang="en-US"/>
              <a:pPr>
                <a:defRPr/>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DC502ED-3E2A-4490-9D79-3A0CA6075143}"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7503" r:id="rId1"/>
    <p:sldLayoutId id="2147487504" r:id="rId2"/>
    <p:sldLayoutId id="2147487505" r:id="rId3"/>
    <p:sldLayoutId id="2147487506" r:id="rId4"/>
    <p:sldLayoutId id="2147487507" r:id="rId5"/>
    <p:sldLayoutId id="2147487508" r:id="rId6"/>
    <p:sldLayoutId id="2147487509" r:id="rId7"/>
    <p:sldLayoutId id="2147487510" r:id="rId8"/>
    <p:sldLayoutId id="2147487511" r:id="rId9"/>
    <p:sldLayoutId id="2147487512" r:id="rId10"/>
    <p:sldLayoutId id="2147487513" r:id="rId11"/>
    <p:sldLayoutId id="214748766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7E68DC54-D310-4A93-BAF9-CE615EB4E9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14" r:id="rId1"/>
    <p:sldLayoutId id="2147487515" r:id="rId2"/>
    <p:sldLayoutId id="2147487516" r:id="rId3"/>
    <p:sldLayoutId id="2147487517" r:id="rId4"/>
    <p:sldLayoutId id="2147487518" r:id="rId5"/>
    <p:sldLayoutId id="2147487519" r:id="rId6"/>
    <p:sldLayoutId id="2147487520" r:id="rId7"/>
    <p:sldLayoutId id="2147487521" r:id="rId8"/>
    <p:sldLayoutId id="2147487522" r:id="rId9"/>
    <p:sldLayoutId id="2147487523" r:id="rId10"/>
    <p:sldLayoutId id="21474875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51FDC6F5-91D6-4F50-943E-EB4EBF5D78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58" r:id="rId1"/>
    <p:sldLayoutId id="2147487559" r:id="rId2"/>
    <p:sldLayoutId id="2147487560" r:id="rId3"/>
    <p:sldLayoutId id="2147487561" r:id="rId4"/>
    <p:sldLayoutId id="2147487562" r:id="rId5"/>
    <p:sldLayoutId id="2147487563" r:id="rId6"/>
    <p:sldLayoutId id="2147487564" r:id="rId7"/>
    <p:sldLayoutId id="2147487565" r:id="rId8"/>
    <p:sldLayoutId id="2147487566" r:id="rId9"/>
    <p:sldLayoutId id="2147487567" r:id="rId10"/>
    <p:sldLayoutId id="21474875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72C9756-E36F-4806-8B3D-80B3FF197A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9" r:id="rId1"/>
    <p:sldLayoutId id="2147487570" r:id="rId2"/>
    <p:sldLayoutId id="2147487571" r:id="rId3"/>
    <p:sldLayoutId id="2147487572" r:id="rId4"/>
    <p:sldLayoutId id="2147487573" r:id="rId5"/>
    <p:sldLayoutId id="2147487574" r:id="rId6"/>
    <p:sldLayoutId id="2147487575" r:id="rId7"/>
    <p:sldLayoutId id="2147487576" r:id="rId8"/>
    <p:sldLayoutId id="2147487577" r:id="rId9"/>
    <p:sldLayoutId id="2147487578" r:id="rId10"/>
    <p:sldLayoutId id="21474875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CF724D5-8858-4A33-9244-3AD479F782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80" r:id="rId1"/>
    <p:sldLayoutId id="2147487581" r:id="rId2"/>
    <p:sldLayoutId id="2147487582" r:id="rId3"/>
    <p:sldLayoutId id="2147487583" r:id="rId4"/>
    <p:sldLayoutId id="2147487584" r:id="rId5"/>
    <p:sldLayoutId id="2147487585" r:id="rId6"/>
    <p:sldLayoutId id="2147487586" r:id="rId7"/>
    <p:sldLayoutId id="2147487587" r:id="rId8"/>
    <p:sldLayoutId id="2147487588" r:id="rId9"/>
    <p:sldLayoutId id="2147487589" r:id="rId10"/>
    <p:sldLayoutId id="21474875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53DEB9F7-081F-4997-BDD2-597D6E004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91" r:id="rId1"/>
    <p:sldLayoutId id="2147487592" r:id="rId2"/>
    <p:sldLayoutId id="2147487593" r:id="rId3"/>
    <p:sldLayoutId id="2147487594" r:id="rId4"/>
    <p:sldLayoutId id="2147487595" r:id="rId5"/>
    <p:sldLayoutId id="2147487596" r:id="rId6"/>
    <p:sldLayoutId id="2147487597" r:id="rId7"/>
    <p:sldLayoutId id="2147487598" r:id="rId8"/>
    <p:sldLayoutId id="2147487599" r:id="rId9"/>
    <p:sldLayoutId id="2147487600" r:id="rId10"/>
    <p:sldLayoutId id="21474876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80000"/>
                <a:invGamma/>
              </a:schemeClr>
            </a:gs>
          </a:gsLst>
          <a:path path="rect">
            <a:fillToRect l="100000" b="100000"/>
          </a:path>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5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325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325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0C633A04-FD82-4B00-9368-A0B15A1C93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6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456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456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64D4A407-9A84-47BF-9BBF-E0EDB27A4E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46" r:id="rId1"/>
    <p:sldLayoutId id="2147487647" r:id="rId2"/>
    <p:sldLayoutId id="2147487648" r:id="rId3"/>
    <p:sldLayoutId id="2147487649" r:id="rId4"/>
    <p:sldLayoutId id="2147487650" r:id="rId5"/>
    <p:sldLayoutId id="2147487651" r:id="rId6"/>
    <p:sldLayoutId id="2147487652" r:id="rId7"/>
    <p:sldLayoutId id="2147487653" r:id="rId8"/>
    <p:sldLayoutId id="2147487654" r:id="rId9"/>
    <p:sldLayoutId id="2147487655" r:id="rId10"/>
    <p:sldLayoutId id="21474876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6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456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456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B0A061BF-5914-4EB3-9585-788E1D6CF3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7"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hyperlink" Target="https://youtu.be/ZYXFTKSEEO0?si=rFhMsRvzyDH9BsbT&amp;t=337" TargetMode="Externa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1IzH_R4EXMw" TargetMode="Externa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3.xml"/><Relationship Id="rId1" Type="http://schemas.openxmlformats.org/officeDocument/2006/relationships/video" Target="file:///D:\My%20Documents\Powerpnt\Postflight%20imagery%20guide\STS-109%20Senior%20Staff%20Brief\meatball.mp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ideo" Target="125%20eating%20video.mp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image" Target="../media/image52.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bin"/><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5.xml"/><Relationship Id="rId16"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s125e012070"/>
          <p:cNvPicPr>
            <a:picLocks noChangeAspect="1" noChangeArrowheads="1"/>
          </p:cNvPicPr>
          <p:nvPr/>
        </p:nvPicPr>
        <p:blipFill>
          <a:blip r:embed="rId2"/>
          <a:srcRect/>
          <a:stretch>
            <a:fillRect/>
          </a:stretch>
        </p:blipFill>
        <p:spPr bwMode="auto">
          <a:xfrm rot="4680000">
            <a:off x="2917825" y="4016375"/>
            <a:ext cx="3573463" cy="2347913"/>
          </a:xfrm>
          <a:prstGeom prst="rect">
            <a:avLst/>
          </a:prstGeom>
          <a:noFill/>
          <a:ln w="9525">
            <a:noFill/>
            <a:miter lim="800000"/>
            <a:headEnd/>
            <a:tailEnd/>
          </a:ln>
        </p:spPr>
      </p:pic>
      <p:pic>
        <p:nvPicPr>
          <p:cNvPr id="37893" name="Picture 3" descr="STS125 final.pdf"/>
          <p:cNvPicPr>
            <a:picLocks noChangeAspect="1"/>
          </p:cNvPicPr>
          <p:nvPr/>
        </p:nvPicPr>
        <p:blipFill>
          <a:blip r:embed="rId3"/>
          <a:srcRect/>
          <a:stretch>
            <a:fillRect/>
          </a:stretch>
        </p:blipFill>
        <p:spPr bwMode="auto">
          <a:xfrm>
            <a:off x="1905000" y="-152400"/>
            <a:ext cx="5746750" cy="723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7893"/>
                                        </p:tgtEl>
                                        <p:attrNameLst>
                                          <p:attrName>style.visibility</p:attrName>
                                        </p:attrNameLst>
                                      </p:cBhvr>
                                      <p:to>
                                        <p:strVal val="visible"/>
                                      </p:to>
                                    </p:set>
                                    <p:animEffect transition="in" filter="fade">
                                      <p:cBhvr>
                                        <p:cTn id="7" dur="2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Air Force Academy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41" y="1133371"/>
            <a:ext cx="8229600" cy="5465064"/>
          </a:xfrm>
          <a:prstGeom prst="rect">
            <a:avLst/>
          </a:prstGeom>
        </p:spPr>
      </p:pic>
    </p:spTree>
    <p:extLst>
      <p:ext uri="{BB962C8B-B14F-4D97-AF65-F5344CB8AC3E}">
        <p14:creationId xmlns:p14="http://schemas.microsoft.com/office/powerpoint/2010/main" val="177333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ef.jpg"/>
          <p:cNvPicPr>
            <a:picLocks noChangeAspect="1"/>
          </p:cNvPicPr>
          <p:nvPr/>
        </p:nvPicPr>
        <p:blipFill>
          <a:blip r:embed="rId2"/>
          <a:stretch>
            <a:fillRect/>
          </a:stretch>
        </p:blipFill>
        <p:spPr>
          <a:xfrm>
            <a:off x="3505200" y="4714875"/>
            <a:ext cx="2143125" cy="2143125"/>
          </a:xfrm>
          <a:prstGeom prst="rect">
            <a:avLst/>
          </a:prstGeom>
        </p:spPr>
      </p:pic>
      <p:pic>
        <p:nvPicPr>
          <p:cNvPr id="4" name="Picture 3" descr="uclogo_vert_pro.gif"/>
          <p:cNvPicPr>
            <a:picLocks noChangeAspect="1"/>
          </p:cNvPicPr>
          <p:nvPr/>
        </p:nvPicPr>
        <p:blipFill>
          <a:blip r:embed="rId3"/>
          <a:stretch>
            <a:fillRect/>
          </a:stretch>
        </p:blipFill>
        <p:spPr>
          <a:xfrm>
            <a:off x="932727" y="1828800"/>
            <a:ext cx="7220673"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6" name="Picture 2" descr="http://www.midwaysailor.com/zapcollection/zap-001b.gif"/>
          <p:cNvPicPr>
            <a:picLocks noChangeAspect="1" noChangeArrowheads="1"/>
          </p:cNvPicPr>
          <p:nvPr/>
        </p:nvPicPr>
        <p:blipFill>
          <a:blip r:embed="rId2"/>
          <a:srcRect/>
          <a:stretch>
            <a:fillRect/>
          </a:stretch>
        </p:blipFill>
        <p:spPr bwMode="auto">
          <a:xfrm>
            <a:off x="0" y="1371600"/>
            <a:ext cx="11365424" cy="3352800"/>
          </a:xfrm>
          <a:prstGeom prst="rect">
            <a:avLst/>
          </a:prstGeom>
          <a:noFill/>
        </p:spPr>
      </p:pic>
    </p:spTree>
    <p:extLst>
      <p:ext uri="{BB962C8B-B14F-4D97-AF65-F5344CB8AC3E}">
        <p14:creationId xmlns:p14="http://schemas.microsoft.com/office/powerpoint/2010/main" val="137731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ocs04"/>
          <p:cNvPicPr>
            <a:picLocks noChangeAspect="1" noChangeArrowheads="1"/>
          </p:cNvPicPr>
          <p:nvPr/>
        </p:nvPicPr>
        <p:blipFill>
          <a:blip r:embed="rId2"/>
          <a:srcRect t="12000"/>
          <a:stretch>
            <a:fillRect/>
          </a:stretch>
        </p:blipFill>
        <p:spPr bwMode="auto">
          <a:xfrm>
            <a:off x="304800" y="762000"/>
            <a:ext cx="3130550" cy="4224338"/>
          </a:xfrm>
          <a:prstGeom prst="rect">
            <a:avLst/>
          </a:prstGeom>
          <a:noFill/>
          <a:ln w="9525">
            <a:noFill/>
            <a:miter lim="800000"/>
            <a:headEnd/>
            <a:tailEnd/>
          </a:ln>
        </p:spPr>
      </p:pic>
      <p:pic>
        <p:nvPicPr>
          <p:cNvPr id="29699" name="Picture 5" descr="AOCS 2.jpg"/>
          <p:cNvPicPr>
            <a:picLocks noChangeAspect="1"/>
          </p:cNvPicPr>
          <p:nvPr/>
        </p:nvPicPr>
        <p:blipFill>
          <a:blip r:embed="rId3"/>
          <a:srcRect/>
          <a:stretch>
            <a:fillRect/>
          </a:stretch>
        </p:blipFill>
        <p:spPr bwMode="auto">
          <a:xfrm>
            <a:off x="4572000" y="762000"/>
            <a:ext cx="4038600" cy="4672013"/>
          </a:xfrm>
          <a:prstGeom prst="rect">
            <a:avLst/>
          </a:prstGeom>
          <a:noFill/>
          <a:ln w="9525">
            <a:noFill/>
            <a:miter lim="800000"/>
            <a:headEnd/>
            <a:tailEnd/>
          </a:ln>
        </p:spPr>
      </p:pic>
      <p:pic>
        <p:nvPicPr>
          <p:cNvPr id="512005" name="Picture 5" descr="ocs06"/>
          <p:cNvPicPr>
            <a:picLocks noChangeAspect="1" noChangeArrowheads="1"/>
          </p:cNvPicPr>
          <p:nvPr/>
        </p:nvPicPr>
        <p:blipFill>
          <a:blip r:embed="rId4"/>
          <a:srcRect t="9146"/>
          <a:stretch>
            <a:fillRect/>
          </a:stretch>
        </p:blipFill>
        <p:spPr bwMode="auto">
          <a:xfrm>
            <a:off x="1562100" y="1524000"/>
            <a:ext cx="6019800" cy="35893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05"/>
                                        </p:tgtEl>
                                        <p:attrNameLst>
                                          <p:attrName>style.visibility</p:attrName>
                                        </p:attrNameLst>
                                      </p:cBhvr>
                                      <p:to>
                                        <p:strVal val="visible"/>
                                      </p:to>
                                    </p:set>
                                    <p:anim calcmode="lin" valueType="num">
                                      <p:cBhvr additive="base">
                                        <p:cTn id="7" dur="500" fill="hold"/>
                                        <p:tgtEl>
                                          <p:spTgt spid="512005"/>
                                        </p:tgtEl>
                                        <p:attrNameLst>
                                          <p:attrName>ppt_x</p:attrName>
                                        </p:attrNameLst>
                                      </p:cBhvr>
                                      <p:tavLst>
                                        <p:tav tm="0">
                                          <p:val>
                                            <p:strVal val="#ppt_x"/>
                                          </p:val>
                                        </p:tav>
                                        <p:tav tm="100000">
                                          <p:val>
                                            <p:strVal val="#ppt_x"/>
                                          </p:val>
                                        </p:tav>
                                      </p:tavLst>
                                    </p:anim>
                                    <p:anim calcmode="lin" valueType="num">
                                      <p:cBhvr additive="base">
                                        <p:cTn id="8" dur="500" fill="hold"/>
                                        <p:tgtEl>
                                          <p:spTgt spid="5120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saltman\Pictures\JSC response\Scott-Altman_PAO-Photos\commission 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5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0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felix3"/>
          <p:cNvPicPr>
            <a:picLocks noChangeAspect="1" noChangeArrowheads="1"/>
          </p:cNvPicPr>
          <p:nvPr/>
        </p:nvPicPr>
        <p:blipFill>
          <a:blip r:embed="rId2"/>
          <a:srcRect/>
          <a:stretch>
            <a:fillRect/>
          </a:stretch>
        </p:blipFill>
        <p:spPr bwMode="auto">
          <a:xfrm>
            <a:off x="1752600" y="0"/>
            <a:ext cx="5697538" cy="70024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endParaRPr lang="en-US"/>
          </a:p>
        </p:txBody>
      </p:sp>
      <p:sp>
        <p:nvSpPr>
          <p:cNvPr id="144387" name="Rectangle 3"/>
          <p:cNvSpPr>
            <a:spLocks noGrp="1" noChangeArrowheads="1"/>
          </p:cNvSpPr>
          <p:nvPr>
            <p:ph type="body" idx="1"/>
          </p:nvPr>
        </p:nvSpPr>
        <p:spPr/>
        <p:txBody>
          <a:bodyPr/>
          <a:lstStyle/>
          <a:p>
            <a:pPr eaLnBrk="1" hangingPunct="1"/>
            <a:endParaRPr lang="en-US"/>
          </a:p>
        </p:txBody>
      </p:sp>
      <p:pic>
        <p:nvPicPr>
          <p:cNvPr id="144388" name="Picture 4" descr="F14_Bear"/>
          <p:cNvPicPr>
            <a:picLocks noChangeAspect="1" noChangeArrowheads="1"/>
          </p:cNvPicPr>
          <p:nvPr/>
        </p:nvPicPr>
        <p:blipFill>
          <a:blip r:embed="rId2"/>
          <a:srcRect/>
          <a:stretch>
            <a:fillRect/>
          </a:stretch>
        </p:blipFill>
        <p:spPr bwMode="auto">
          <a:xfrm>
            <a:off x="-228600" y="914400"/>
            <a:ext cx="9906000" cy="509111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53" t="14179" r="76135" b="47202"/>
          <a:stretch/>
        </p:blipFill>
        <p:spPr bwMode="auto">
          <a:xfrm>
            <a:off x="1216925" y="228600"/>
            <a:ext cx="6555475" cy="626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21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 y="0"/>
            <a:ext cx="9136386" cy="6858000"/>
          </a:xfrm>
          <a:prstGeom prst="rect">
            <a:avLst/>
          </a:prstGeom>
        </p:spPr>
      </p:pic>
    </p:spTree>
    <p:extLst>
      <p:ext uri="{BB962C8B-B14F-4D97-AF65-F5344CB8AC3E}">
        <p14:creationId xmlns:p14="http://schemas.microsoft.com/office/powerpoint/2010/main" val="3395644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553" r="76686" b="57937"/>
          <a:stretch/>
        </p:blipFill>
        <p:spPr bwMode="auto">
          <a:xfrm>
            <a:off x="0" y="0"/>
            <a:ext cx="9144000" cy="672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435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 descr="CDR flt deck in the sim_full.jpg"/>
          <p:cNvPicPr>
            <a:picLocks noChangeAspect="1"/>
          </p:cNvPicPr>
          <p:nvPr/>
        </p:nvPicPr>
        <p:blipFill>
          <a:blip r:embed="rId2"/>
          <a:srcRect/>
          <a:stretch>
            <a:fillRect/>
          </a:stretch>
        </p:blipFill>
        <p:spPr bwMode="auto">
          <a:xfrm>
            <a:off x="0" y="152400"/>
            <a:ext cx="9144000" cy="6856413"/>
          </a:xfrm>
          <a:prstGeom prst="rect">
            <a:avLst/>
          </a:prstGeom>
          <a:noFill/>
          <a:ln w="9525">
            <a:noFill/>
            <a:miter lim="800000"/>
            <a:headEnd/>
            <a:tailEnd/>
          </a:ln>
        </p:spPr>
      </p:pic>
      <p:sp>
        <p:nvSpPr>
          <p:cNvPr id="3" name="Text Box 5"/>
          <p:cNvSpPr txBox="1">
            <a:spLocks noChangeArrowheads="1"/>
          </p:cNvSpPr>
          <p:nvPr/>
        </p:nvSpPr>
        <p:spPr bwMode="auto">
          <a:xfrm>
            <a:off x="4724400" y="4724400"/>
            <a:ext cx="4419600" cy="2123658"/>
          </a:xfrm>
          <a:prstGeom prst="rect">
            <a:avLst/>
          </a:prstGeom>
          <a:solidFill>
            <a:srgbClr val="C9D4D5"/>
          </a:solidFill>
          <a:ln w="66675">
            <a:solidFill>
              <a:srgbClr val="FF0000"/>
            </a:solidFill>
            <a:miter lim="800000"/>
            <a:headEnd/>
            <a:tailEnd/>
          </a:ln>
        </p:spPr>
        <p:txBody>
          <a:bodyPr>
            <a:spAutoFit/>
          </a:bodyPr>
          <a:lstStyle/>
          <a:p>
            <a:pPr algn="ctr" eaLnBrk="0" hangingPunct="0"/>
            <a:r>
              <a:rPr lang="en-US" sz="2000" dirty="0">
                <a:solidFill>
                  <a:srgbClr val="000000"/>
                </a:solidFill>
                <a:latin typeface="Arial Black" pitchFamily="34" charset="0"/>
              </a:rPr>
              <a:t>Scott Altman</a:t>
            </a:r>
          </a:p>
          <a:p>
            <a:pPr algn="ctr" eaLnBrk="0" hangingPunct="0"/>
            <a:r>
              <a:rPr lang="en-US" sz="1400" dirty="0">
                <a:solidFill>
                  <a:srgbClr val="000000"/>
                </a:solidFill>
                <a:latin typeface="Arial Black" pitchFamily="34" charset="0"/>
              </a:rPr>
              <a:t>CDR, STS-125 </a:t>
            </a:r>
          </a:p>
          <a:p>
            <a:pPr algn="ctr" eaLnBrk="0" hangingPunct="0"/>
            <a:r>
              <a:rPr lang="en-US" sz="1400" dirty="0">
                <a:solidFill>
                  <a:srgbClr val="000000"/>
                </a:solidFill>
                <a:latin typeface="Arial Black" pitchFamily="34" charset="0"/>
              </a:rPr>
              <a:t>Hubble Servicing Mission 4</a:t>
            </a:r>
          </a:p>
          <a:p>
            <a:pPr algn="ctr" eaLnBrk="0" hangingPunct="0"/>
            <a:endParaRPr lang="en-US" sz="1400" dirty="0">
              <a:solidFill>
                <a:srgbClr val="000000"/>
              </a:solidFill>
              <a:latin typeface="Arial Black" pitchFamily="34" charset="0"/>
            </a:endParaRPr>
          </a:p>
          <a:p>
            <a:pPr algn="ctr" eaLnBrk="0" hangingPunct="0"/>
            <a:r>
              <a:rPr lang="en-US" dirty="0">
                <a:solidFill>
                  <a:srgbClr val="000000"/>
                </a:solidFill>
                <a:latin typeface="Arial Black" pitchFamily="34" charset="0"/>
              </a:rPr>
              <a:t>Reach for the Stars!</a:t>
            </a:r>
          </a:p>
          <a:p>
            <a:pPr algn="ctr" eaLnBrk="0" hangingPunct="0"/>
            <a:r>
              <a:rPr lang="en-US" sz="1400" dirty="0">
                <a:solidFill>
                  <a:srgbClr val="000000"/>
                </a:solidFill>
                <a:latin typeface="Arial Black" pitchFamily="34" charset="0"/>
              </a:rPr>
              <a:t>How V&amp;V Makes it Happen</a:t>
            </a:r>
          </a:p>
          <a:p>
            <a:pPr algn="ctr" eaLnBrk="0" hangingPunct="0"/>
            <a:endParaRPr lang="en-US" sz="1400" dirty="0">
              <a:solidFill>
                <a:srgbClr val="000000"/>
              </a:solidFill>
              <a:latin typeface="Arial Black" pitchFamily="34" charset="0"/>
            </a:endParaRPr>
          </a:p>
          <a:p>
            <a:pPr algn="ctr" eaLnBrk="0" hangingPunct="0"/>
            <a:r>
              <a:rPr lang="en-US" sz="1400" dirty="0">
                <a:solidFill>
                  <a:srgbClr val="000000"/>
                </a:solidFill>
                <a:latin typeface="Arial Black" pitchFamily="34" charset="0"/>
              </a:rPr>
              <a:t>27 September 2023</a:t>
            </a:r>
          </a:p>
          <a:p>
            <a:pPr algn="ctr" eaLnBrk="0" hangingPunct="0"/>
            <a:endParaRPr lang="en-US" sz="1000" dirty="0">
              <a:solidFill>
                <a:srgbClr val="000000"/>
              </a:solidFill>
              <a:latin typeface="Eras Bold ITC"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0B75B5-7A32-AA5D-926C-1493709EFEAD}"/>
              </a:ext>
            </a:extLst>
          </p:cNvPr>
          <p:cNvSpPr txBox="1"/>
          <p:nvPr/>
        </p:nvSpPr>
        <p:spPr>
          <a:xfrm>
            <a:off x="0" y="1828800"/>
            <a:ext cx="9067800" cy="646331"/>
          </a:xfrm>
          <a:prstGeom prst="rect">
            <a:avLst/>
          </a:prstGeom>
          <a:noFill/>
        </p:spPr>
        <p:txBody>
          <a:bodyPr wrap="square" rtlCol="0">
            <a:spAutoFit/>
          </a:bodyPr>
          <a:lstStyle/>
          <a:p>
            <a:pPr algn="ctr"/>
            <a:r>
              <a:rPr lang="en-US" b="1" i="0" dirty="0">
                <a:solidFill>
                  <a:schemeClr val="bg1"/>
                </a:solidFill>
                <a:effectLst/>
                <a:latin typeface="YouTube Sans"/>
              </a:rPr>
              <a:t>Top Gun: Maverick saves Cougar:</a:t>
            </a:r>
            <a:endParaRPr lang="en-US" dirty="0">
              <a:solidFill>
                <a:schemeClr val="bg1"/>
              </a:solidFill>
            </a:endParaRPr>
          </a:p>
          <a:p>
            <a:pPr algn="ctr"/>
            <a:r>
              <a:rPr lang="en-US" dirty="0">
                <a:solidFill>
                  <a:schemeClr val="bg1"/>
                </a:solidFill>
                <a:hlinkClick r:id="rId2"/>
              </a:rPr>
              <a:t>https://youtu.be/ZYXFTKSEEO0?si=rFhMsRvzyDH9BsbT&amp;t=337</a:t>
            </a:r>
            <a:endParaRPr lang="en-US" dirty="0">
              <a:solidFill>
                <a:schemeClr val="bg1"/>
              </a:solidFill>
            </a:endParaRPr>
          </a:p>
        </p:txBody>
      </p:sp>
    </p:spTree>
    <p:extLst>
      <p:ext uri="{BB962C8B-B14F-4D97-AF65-F5344CB8AC3E}">
        <p14:creationId xmlns:p14="http://schemas.microsoft.com/office/powerpoint/2010/main" val="1003908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79" r="46789" b="38889"/>
          <a:stretch/>
        </p:blipFill>
        <p:spPr bwMode="auto">
          <a:xfrm>
            <a:off x="-6927" y="152400"/>
            <a:ext cx="10561680" cy="538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943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DF7F38-3846-CFD0-7AA1-A49F5D3D9C5C}"/>
              </a:ext>
            </a:extLst>
          </p:cNvPr>
          <p:cNvSpPr txBox="1"/>
          <p:nvPr/>
        </p:nvSpPr>
        <p:spPr>
          <a:xfrm>
            <a:off x="0" y="2209800"/>
            <a:ext cx="9144000" cy="646331"/>
          </a:xfrm>
          <a:prstGeom prst="rect">
            <a:avLst/>
          </a:prstGeom>
          <a:noFill/>
        </p:spPr>
        <p:txBody>
          <a:bodyPr wrap="square" rtlCol="0">
            <a:spAutoFit/>
          </a:bodyPr>
          <a:lstStyle/>
          <a:p>
            <a:pPr algn="ctr"/>
            <a:r>
              <a:rPr lang="en-US" b="1" i="0" dirty="0">
                <a:solidFill>
                  <a:schemeClr val="bg1"/>
                </a:solidFill>
                <a:effectLst/>
                <a:latin typeface="YouTube Sans"/>
              </a:rPr>
              <a:t>Tom Cruise buzzes the control tower | Top Gun | CLIP</a:t>
            </a:r>
          </a:p>
          <a:p>
            <a:pPr algn="ctr"/>
            <a:r>
              <a:rPr lang="en-US" dirty="0">
                <a:solidFill>
                  <a:schemeClr val="bg1"/>
                </a:solidFill>
                <a:hlinkClick r:id="rId2"/>
              </a:rPr>
              <a:t>https://www.youtube.com/watch?v=1IzH_R4EXMw</a:t>
            </a:r>
            <a:endParaRPr lang="en-US" dirty="0">
              <a:solidFill>
                <a:schemeClr val="bg1"/>
              </a:solidFill>
            </a:endParaRPr>
          </a:p>
        </p:txBody>
      </p:sp>
    </p:spTree>
    <p:extLst>
      <p:ext uri="{BB962C8B-B14F-4D97-AF65-F5344CB8AC3E}">
        <p14:creationId xmlns:p14="http://schemas.microsoft.com/office/powerpoint/2010/main" val="1734091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39" t="17857" r="36080" b="7955"/>
          <a:stretch/>
        </p:blipFill>
        <p:spPr bwMode="auto">
          <a:xfrm>
            <a:off x="2438400" y="38826"/>
            <a:ext cx="4724400" cy="684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22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72" t="12069" r="20393" b="10776"/>
          <a:stretch/>
        </p:blipFill>
        <p:spPr bwMode="auto">
          <a:xfrm>
            <a:off x="457200" y="304800"/>
            <a:ext cx="7772400" cy="630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525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meatball.mpg">
            <a:hlinkClick r:id="" action="ppaction://media"/>
          </p:cNvPr>
          <p:cNvPicPr>
            <a:picLocks noRot="1" noChangeAspect="1" noChangeArrowheads="1"/>
          </p:cNvPicPr>
          <p:nvPr>
            <a:videoFile r:link="rId1"/>
          </p:nvPr>
        </p:nvPicPr>
        <p:blipFill>
          <a:blip r:embed="rId3"/>
          <a:srcRect l="3226" r="3226"/>
          <a:stretch>
            <a:fillRect/>
          </a:stretch>
        </p:blipFill>
        <p:spPr bwMode="auto">
          <a:xfrm>
            <a:off x="381000" y="195263"/>
            <a:ext cx="8305800" cy="6662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4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2402"/>
                </p:tgtEl>
              </p:cMediaNode>
            </p:video>
            <p:seq concurrent="1" nextAc="seek">
              <p:cTn id="8" restart="whenNotActive" fill="hold" evtFilter="cancelBubble" nodeType="interactiveSeq">
                <p:stCondLst>
                  <p:cond evt="onClick" delay="0">
                    <p:tgtEl>
                      <p:spTgt spid="10240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2402"/>
                                        </p:tgtEl>
                                      </p:cBhvr>
                                    </p:cmd>
                                  </p:childTnLst>
                                </p:cTn>
                              </p:par>
                            </p:childTnLst>
                          </p:cTn>
                        </p:par>
                      </p:childTnLst>
                    </p:cTn>
                  </p:par>
                </p:childTnLst>
              </p:cTn>
              <p:nextCondLst>
                <p:cond evt="onClick" delay="0">
                  <p:tgtEl>
                    <p:spTgt spid="10240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sc-fcod-ca1\saltman\Synchronized Files\Hubble\photos\STS125SFAposter.jpg"/>
          <p:cNvPicPr>
            <a:picLocks noChangeAspect="1" noChangeArrowheads="1"/>
          </p:cNvPicPr>
          <p:nvPr/>
        </p:nvPicPr>
        <p:blipFill>
          <a:blip r:embed="rId2"/>
          <a:srcRect/>
          <a:stretch>
            <a:fillRect/>
          </a:stretch>
        </p:blipFill>
        <p:spPr bwMode="auto">
          <a:xfrm>
            <a:off x="1828800" y="0"/>
            <a:ext cx="5257800" cy="7008813"/>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descr="cockpit.jpg"/>
          <p:cNvPicPr>
            <a:picLocks noChangeAspect="1"/>
          </p:cNvPicPr>
          <p:nvPr/>
        </p:nvPicPr>
        <p:blipFill>
          <a:blip r:embed="rId2"/>
          <a:srcRect/>
          <a:stretch>
            <a:fillRect/>
          </a:stretch>
        </p:blipFill>
        <p:spPr bwMode="auto">
          <a:xfrm>
            <a:off x="1066800" y="0"/>
            <a:ext cx="70104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C:\Documents and Settings\mmassimi\My Documents\My Pictures\Space Center Houston\SCH Bueno temp\jsc2008e118378.JPG"/>
          <p:cNvPicPr>
            <a:picLocks noChangeAspect="1" noChangeArrowheads="1"/>
          </p:cNvPicPr>
          <p:nvPr/>
        </p:nvPicPr>
        <p:blipFill>
          <a:blip r:embed="rId2"/>
          <a:srcRect/>
          <a:stretch>
            <a:fillRect/>
          </a:stretch>
        </p:blipFill>
        <p:spPr bwMode="auto">
          <a:xfrm>
            <a:off x="-822325" y="-4678363"/>
            <a:ext cx="10790238" cy="1621472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FECDE-DC69-4B99-6235-D7065AD5A9B5}"/>
              </a:ext>
            </a:extLst>
          </p:cNvPr>
          <p:cNvSpPr txBox="1"/>
          <p:nvPr/>
        </p:nvSpPr>
        <p:spPr>
          <a:xfrm>
            <a:off x="800100" y="2690336"/>
            <a:ext cx="7543800" cy="1477328"/>
          </a:xfrm>
          <a:prstGeom prst="rect">
            <a:avLst/>
          </a:prstGeom>
          <a:noFill/>
        </p:spPr>
        <p:txBody>
          <a:bodyPr wrap="square">
            <a:spAutoFit/>
          </a:bodyPr>
          <a:lstStyle/>
          <a:p>
            <a:r>
              <a:rPr lang="en-US" dirty="0"/>
              <a:t>V&amp;V is a disciplined approach to assessing select products, along with associated product components and work products, throughout the lifecycle of a system, service, facility, or operational change. The conduct of V&amp;V ensures that a quality product is built and that it satisfies operational requirements and service needs. </a:t>
            </a:r>
          </a:p>
        </p:txBody>
      </p:sp>
      <p:sp>
        <p:nvSpPr>
          <p:cNvPr id="7" name="TextBox 6">
            <a:extLst>
              <a:ext uri="{FF2B5EF4-FFF2-40B4-BE49-F238E27FC236}">
                <a16:creationId xmlns:a16="http://schemas.microsoft.com/office/drawing/2014/main" id="{F4705619-FFEC-04CA-1725-2D52366CA21C}"/>
              </a:ext>
            </a:extLst>
          </p:cNvPr>
          <p:cNvSpPr txBox="1"/>
          <p:nvPr/>
        </p:nvSpPr>
        <p:spPr>
          <a:xfrm>
            <a:off x="2209800" y="1295400"/>
            <a:ext cx="4572000" cy="461665"/>
          </a:xfrm>
          <a:prstGeom prst="rect">
            <a:avLst/>
          </a:prstGeom>
          <a:noFill/>
        </p:spPr>
        <p:txBody>
          <a:bodyPr wrap="square">
            <a:spAutoFit/>
          </a:bodyPr>
          <a:lstStyle/>
          <a:p>
            <a:r>
              <a:rPr lang="en-US" sz="2400"/>
              <a:t>Verification and Validation (V&amp;V)</a:t>
            </a:r>
          </a:p>
        </p:txBody>
      </p:sp>
    </p:spTree>
    <p:extLst>
      <p:ext uri="{BB962C8B-B14F-4D97-AF65-F5344CB8AC3E}">
        <p14:creationId xmlns:p14="http://schemas.microsoft.com/office/powerpoint/2010/main" val="3618648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STIS practice_jsc2008e097094"/>
          <p:cNvPicPr>
            <a:picLocks noChangeAspect="1" noChangeArrowheads="1"/>
          </p:cNvPicPr>
          <p:nvPr/>
        </p:nvPicPr>
        <p:blipFill>
          <a:blip r:embed="rId2"/>
          <a:srcRect/>
          <a:stretch>
            <a:fillRect/>
          </a:stretch>
        </p:blipFill>
        <p:spPr bwMode="auto">
          <a:xfrm>
            <a:off x="220663" y="0"/>
            <a:ext cx="8601075" cy="68802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srcRect/>
          <a:stretch>
            <a:fillRect/>
          </a:stretch>
        </p:blipFill>
        <p:spPr bwMode="auto">
          <a:xfrm>
            <a:off x="0" y="228600"/>
            <a:ext cx="9644063" cy="6400800"/>
          </a:xfrm>
          <a:prstGeom prst="rect">
            <a:avLst/>
          </a:prstGeom>
          <a:noFill/>
          <a:ln w="952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1">
            <a:hlinkClick r:id="" action="ppaction://media"/>
            <a:extLst>
              <a:ext uri="{FF2B5EF4-FFF2-40B4-BE49-F238E27FC236}">
                <a16:creationId xmlns:a16="http://schemas.microsoft.com/office/drawing/2014/main" id="{93EEAB1D-2E4B-7861-60F4-B46BBC9651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1326356"/>
            <a:ext cx="8229600" cy="4205287"/>
          </a:xfrm>
        </p:spPr>
      </p:pic>
    </p:spTree>
    <p:extLst>
      <p:ext uri="{BB962C8B-B14F-4D97-AF65-F5344CB8AC3E}">
        <p14:creationId xmlns:p14="http://schemas.microsoft.com/office/powerpoint/2010/main" val="32910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6" name="Picture 2"/>
          <p:cNvPicPr>
            <a:picLocks noChangeAspect="1" noChangeArrowheads="1"/>
          </p:cNvPicPr>
          <p:nvPr/>
        </p:nvPicPr>
        <p:blipFill>
          <a:blip r:embed="rId2"/>
          <a:srcRect l="15625" t="16000" r="16250" b="5000"/>
          <a:stretch>
            <a:fillRect/>
          </a:stretch>
        </p:blipFill>
        <p:spPr bwMode="auto">
          <a:xfrm>
            <a:off x="0" y="0"/>
            <a:ext cx="9462304"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p:cNvPicPr>
            <a:picLocks noChangeAspect="1" noChangeArrowheads="1"/>
          </p:cNvPicPr>
          <p:nvPr/>
        </p:nvPicPr>
        <p:blipFill>
          <a:blip r:embed="rId2"/>
          <a:srcRect l="15625" t="16000" r="15625" b="5000"/>
          <a:stretch>
            <a:fillRect/>
          </a:stretch>
        </p:blipFill>
        <p:spPr bwMode="auto">
          <a:xfrm>
            <a:off x="0" y="138545"/>
            <a:ext cx="9144000" cy="656705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p:nvPr>
        </p:nvPicPr>
        <p:blipFill>
          <a:blip r:embed="rId3"/>
          <a:srcRect l="800" t="667" r="584" b="912"/>
          <a:stretch>
            <a:fillRect/>
          </a:stretch>
        </p:blipFill>
        <p:spPr>
          <a:xfrm>
            <a:off x="685800" y="-7938"/>
            <a:ext cx="7848600" cy="6865938"/>
          </a:xfr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3" descr="C:\Documents and Settings\mmassimi\My Documents\My Pictures\Space Center Houston\EVA2_s125e007631.jpg"/>
          <p:cNvPicPr>
            <a:picLocks noChangeAspect="1" noChangeArrowheads="1"/>
          </p:cNvPicPr>
          <p:nvPr/>
        </p:nvPicPr>
        <p:blipFill>
          <a:blip r:embed="rId2"/>
          <a:srcRect/>
          <a:stretch>
            <a:fillRect/>
          </a:stretch>
        </p:blipFill>
        <p:spPr bwMode="auto">
          <a:xfrm>
            <a:off x="2133600" y="0"/>
            <a:ext cx="4683125"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125 Eva Video-1.mov">
            <a:hlinkClick r:id="" action="ppaction://media"/>
          </p:cNvPr>
          <p:cNvPicPr>
            <a:picLocks noChangeAspect="1"/>
          </p:cNvPicPr>
          <p:nvPr>
            <a:vide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457200" y="204062"/>
            <a:ext cx="9814559" cy="6653938"/>
          </a:xfrm>
          <a:prstGeom prst="rect">
            <a:avLst/>
          </a:prstGeom>
        </p:spPr>
      </p:pic>
    </p:spTree>
    <p:extLst>
      <p:ext uri="{BB962C8B-B14F-4D97-AF65-F5344CB8AC3E}">
        <p14:creationId xmlns:p14="http://schemas.microsoft.com/office/powerpoint/2010/main" val="96968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434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C:\Documents and Settings\mmassimi\My Documents\My Pictures\Space Center Houston\s125e011835.jpg"/>
          <p:cNvPicPr>
            <a:picLocks noChangeAspect="1" noChangeArrowheads="1"/>
          </p:cNvPicPr>
          <p:nvPr/>
        </p:nvPicPr>
        <p:blipFill>
          <a:blip r:embed="rId2"/>
          <a:srcRect/>
          <a:stretch>
            <a:fillRect/>
          </a:stretch>
        </p:blipFill>
        <p:spPr bwMode="auto">
          <a:xfrm>
            <a:off x="0" y="390525"/>
            <a:ext cx="9144000" cy="607536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descr="dinner_s125e012530"/>
          <p:cNvPicPr>
            <a:picLocks noChangeAspect="1" noChangeArrowheads="1"/>
          </p:cNvPicPr>
          <p:nvPr/>
        </p:nvPicPr>
        <p:blipFill>
          <a:blip r:embed="rId2"/>
          <a:srcRect/>
          <a:stretch>
            <a:fillRect/>
          </a:stretch>
        </p:blipFill>
        <p:spPr bwMode="auto">
          <a:xfrm>
            <a:off x="0" y="438150"/>
            <a:ext cx="9282113" cy="6124575"/>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36"/>
            <a:ext cx="9142858" cy="6857143"/>
          </a:xfrm>
          <a:prstGeom prst="rect">
            <a:avLst/>
          </a:prstGeom>
        </p:spPr>
      </p:pic>
    </p:spTree>
    <p:extLst>
      <p:ext uri="{BB962C8B-B14F-4D97-AF65-F5344CB8AC3E}">
        <p14:creationId xmlns:p14="http://schemas.microsoft.com/office/powerpoint/2010/main" val="4013062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5 eating video.mpg">
            <a:hlinkClick r:id="" action="ppaction://media"/>
          </p:cNvPr>
          <p:cNvPicPr>
            <a:picLocks noRot="1" noChangeAspect="1"/>
          </p:cNvPicPr>
          <p:nvPr>
            <a:videoFile r:link="rId1"/>
          </p:nvPr>
        </p:nvPicPr>
        <p:blipFill>
          <a:blip r:embed="rId3"/>
          <a:srcRect/>
          <a:stretch>
            <a:fillRect/>
          </a:stretch>
        </p:blipFill>
        <p:spPr bwMode="auto">
          <a:xfrm>
            <a:off x="0" y="-152400"/>
            <a:ext cx="9144000" cy="609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descr="s125e013890"/>
          <p:cNvPicPr>
            <a:picLocks noChangeAspect="1" noChangeArrowheads="1"/>
          </p:cNvPicPr>
          <p:nvPr/>
        </p:nvPicPr>
        <p:blipFill>
          <a:blip r:embed="rId2"/>
          <a:srcRect/>
          <a:stretch>
            <a:fillRect/>
          </a:stretch>
        </p:blipFill>
        <p:spPr bwMode="auto">
          <a:xfrm>
            <a:off x="0" y="209550"/>
            <a:ext cx="9144000" cy="6007100"/>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nts and Settings\mmassimi\My Documents\My Pictures\Space Center Houston\SCH Bueno temp\s125e014036.jpg"/>
          <p:cNvPicPr>
            <a:picLocks noChangeAspect="1" noChangeArrowheads="1"/>
          </p:cNvPicPr>
          <p:nvPr/>
        </p:nvPicPr>
        <p:blipFill>
          <a:blip r:embed="rId2"/>
          <a:srcRect/>
          <a:stretch>
            <a:fillRect/>
          </a:stretch>
        </p:blipFill>
        <p:spPr bwMode="auto">
          <a:xfrm>
            <a:off x="-228600" y="0"/>
            <a:ext cx="9601200" cy="6557963"/>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descr="s125e014028"/>
          <p:cNvPicPr>
            <a:picLocks noChangeAspect="1" noChangeArrowheads="1"/>
          </p:cNvPicPr>
          <p:nvPr/>
        </p:nvPicPr>
        <p:blipFill>
          <a:blip r:embed="rId2"/>
          <a:srcRect/>
          <a:stretch>
            <a:fillRect/>
          </a:stretch>
        </p:blipFill>
        <p:spPr bwMode="auto">
          <a:xfrm>
            <a:off x="0" y="465138"/>
            <a:ext cx="9269413" cy="6134100"/>
          </a:xfrm>
          <a:prstGeom prst="rect">
            <a:avLst/>
          </a:prstGeom>
          <a:noFill/>
          <a:ln w="9525">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2">
            <a:hlinkClick r:id="" action="ppaction://media"/>
            <a:extLst>
              <a:ext uri="{FF2B5EF4-FFF2-40B4-BE49-F238E27FC236}">
                <a16:creationId xmlns:a16="http://schemas.microsoft.com/office/drawing/2014/main" id="{E6D55CB3-D5A2-A1C7-D357-1AA4BFDBB7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152400"/>
            <a:ext cx="8534400" cy="6400800"/>
          </a:xfrm>
          <a:prstGeom prst="rect">
            <a:avLst/>
          </a:prstGeom>
        </p:spPr>
      </p:pic>
    </p:spTree>
    <p:extLst>
      <p:ext uri="{BB962C8B-B14F-4D97-AF65-F5344CB8AC3E}">
        <p14:creationId xmlns:p14="http://schemas.microsoft.com/office/powerpoint/2010/main" val="35950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Jsc-fcod-ca1\saltman\Synchronized Files\Hubble\landing data\2009-3262.jpg"/>
          <p:cNvPicPr>
            <a:picLocks noChangeAspect="1" noChangeArrowheads="1"/>
          </p:cNvPicPr>
          <p:nvPr/>
        </p:nvPicPr>
        <p:blipFill>
          <a:blip r:embed="rId2"/>
          <a:srcRect/>
          <a:stretch>
            <a:fillRect/>
          </a:stretch>
        </p:blipFill>
        <p:spPr bwMode="auto">
          <a:xfrm>
            <a:off x="-87313" y="331788"/>
            <a:ext cx="9294813" cy="619442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 descr="sts125-s-0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sz="3200">
                <a:solidFill>
                  <a:srgbClr val="FFFF00"/>
                </a:solidFill>
              </a:rPr>
              <a:t>What elements made the flight a success?</a:t>
            </a:r>
          </a:p>
        </p:txBody>
      </p:sp>
      <p:sp>
        <p:nvSpPr>
          <p:cNvPr id="186371" name="Content Placeholder 2"/>
          <p:cNvSpPr>
            <a:spLocks noGrp="1"/>
          </p:cNvSpPr>
          <p:nvPr>
            <p:ph idx="1"/>
          </p:nvPr>
        </p:nvSpPr>
        <p:spPr>
          <a:xfrm>
            <a:off x="457200" y="1371600"/>
            <a:ext cx="8229600" cy="5029200"/>
          </a:xfrm>
        </p:spPr>
        <p:txBody>
          <a:bodyPr/>
          <a:lstStyle/>
          <a:p>
            <a:r>
              <a:rPr lang="en-US"/>
              <a:t>Commitment to a common goal</a:t>
            </a:r>
          </a:p>
          <a:p>
            <a:pPr lvl="1"/>
            <a:r>
              <a:rPr lang="en-US" sz="2000"/>
              <a:t>Repair and Renew Hubble</a:t>
            </a:r>
          </a:p>
          <a:p>
            <a:r>
              <a:rPr lang="en-US"/>
              <a:t>Teamwork and Support</a:t>
            </a:r>
          </a:p>
          <a:p>
            <a:pPr lvl="1"/>
            <a:r>
              <a:rPr lang="en-US" sz="2000"/>
              <a:t>Crew, JSC, GSFC, KSC, HSV, MAF, ARC, SSC</a:t>
            </a:r>
          </a:p>
          <a:p>
            <a:r>
              <a:rPr lang="en-US"/>
              <a:t>Communication</a:t>
            </a:r>
          </a:p>
          <a:p>
            <a:pPr lvl="1"/>
            <a:r>
              <a:rPr lang="en-US" sz="2000"/>
              <a:t>Stay in sync, identify needs, meet requirements</a:t>
            </a:r>
          </a:p>
          <a:p>
            <a:r>
              <a:rPr lang="en-US"/>
              <a:t>Preparation</a:t>
            </a:r>
          </a:p>
          <a:p>
            <a:pPr lvl="1"/>
            <a:r>
              <a:rPr lang="en-US" sz="2000"/>
              <a:t>Over 3 years dedicated, with extra hours across all teams</a:t>
            </a:r>
          </a:p>
          <a:p>
            <a:r>
              <a:rPr lang="en-US"/>
              <a:t>Imagination</a:t>
            </a:r>
          </a:p>
          <a:p>
            <a:pPr lvl="1"/>
            <a:r>
              <a:rPr lang="en-US" sz="2000"/>
              <a:t>Ability to use skills in new ways in flight to accomplish the job</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10;&#10;Description automatically generated">
            <a:extLst>
              <a:ext uri="{FF2B5EF4-FFF2-40B4-BE49-F238E27FC236}">
                <a16:creationId xmlns:a16="http://schemas.microsoft.com/office/drawing/2014/main" id="{BDB5C3C7-AB72-4A87-878D-230EF5795CE3}"/>
              </a:ext>
            </a:extLst>
          </p:cNvPr>
          <p:cNvPicPr>
            <a:picLocks noChangeAspect="1"/>
          </p:cNvPicPr>
          <p:nvPr/>
        </p:nvPicPr>
        <p:blipFill rotWithShape="1">
          <a:blip r:embed="rId2">
            <a:extLst>
              <a:ext uri="{28A0092B-C50C-407E-A947-70E740481C1C}">
                <a14:useLocalDpi xmlns:a14="http://schemas.microsoft.com/office/drawing/2010/main" val="0"/>
              </a:ext>
            </a:extLst>
          </a:blip>
          <a:srcRect t="13069" r="1" b="1"/>
          <a:stretch/>
        </p:blipFill>
        <p:spPr>
          <a:xfrm>
            <a:off x="147638" y="987389"/>
            <a:ext cx="8848725" cy="4884572"/>
          </a:xfrm>
          <a:prstGeom prst="rect">
            <a:avLst/>
          </a:prstGeom>
        </p:spPr>
      </p:pic>
      <p:sp>
        <p:nvSpPr>
          <p:cNvPr id="2" name="Slide Number Placeholder 1">
            <a:extLst>
              <a:ext uri="{FF2B5EF4-FFF2-40B4-BE49-F238E27FC236}">
                <a16:creationId xmlns:a16="http://schemas.microsoft.com/office/drawing/2014/main" id="{3C350B9A-959C-41C2-8D7F-F65079249B28}"/>
              </a:ext>
            </a:extLst>
          </p:cNvPr>
          <p:cNvSpPr>
            <a:spLocks noGrp="1"/>
          </p:cNvSpPr>
          <p:nvPr>
            <p:ph type="sldNum" sz="quarter" idx="12"/>
          </p:nvPr>
        </p:nvSpPr>
        <p:spPr>
          <a:xfrm>
            <a:off x="6457950" y="5624513"/>
            <a:ext cx="2057400" cy="273844"/>
          </a:xfrm>
        </p:spPr>
        <p:txBody>
          <a:bodyPr>
            <a:normAutofit lnSpcReduction="10000"/>
          </a:bodyPr>
          <a:lstStyle/>
          <a:p>
            <a:pPr>
              <a:spcAft>
                <a:spcPts val="450"/>
              </a:spcAft>
            </a:pPr>
            <a:fld id="{3F4C3AB2-C0FB-4010-AA4D-1739A86DF805}" type="slidenum">
              <a:rPr lang="en-US">
                <a:solidFill>
                  <a:srgbClr val="FFFFFF"/>
                </a:solidFill>
              </a:rPr>
              <a:pPr>
                <a:spcAft>
                  <a:spcPts val="450"/>
                </a:spcAft>
              </a:pPr>
              <a:t>48</a:t>
            </a:fld>
            <a:endParaRPr lang="en-US">
              <a:solidFill>
                <a:srgbClr val="FFFFFF"/>
              </a:solidFill>
            </a:endParaRPr>
          </a:p>
        </p:txBody>
      </p:sp>
    </p:spTree>
    <p:extLst>
      <p:ext uri="{BB962C8B-B14F-4D97-AF65-F5344CB8AC3E}">
        <p14:creationId xmlns:p14="http://schemas.microsoft.com/office/powerpoint/2010/main" val="3711232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825A73-ED23-4EFF-8B91-D28A2100AEE7}"/>
              </a:ext>
            </a:extLst>
          </p:cNvPr>
          <p:cNvSpPr>
            <a:spLocks noGrp="1"/>
          </p:cNvSpPr>
          <p:nvPr>
            <p:ph type="sldNum" sz="quarter" idx="12"/>
          </p:nvPr>
        </p:nvSpPr>
        <p:spPr/>
        <p:txBody>
          <a:bodyPr/>
          <a:lstStyle/>
          <a:p>
            <a:fld id="{3F4C3AB2-C0FB-4010-AA4D-1739A86DF805}" type="slidenum">
              <a:rPr lang="en-US" smtClean="0"/>
              <a:t>49</a:t>
            </a:fld>
            <a:endParaRPr lang="en-US"/>
          </a:p>
        </p:txBody>
      </p:sp>
      <p:pic>
        <p:nvPicPr>
          <p:cNvPr id="10" name="Picture 9">
            <a:extLst>
              <a:ext uri="{FF2B5EF4-FFF2-40B4-BE49-F238E27FC236}">
                <a16:creationId xmlns:a16="http://schemas.microsoft.com/office/drawing/2014/main" id="{310CEF80-FAE2-492B-A216-E5A359900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77" y="1099297"/>
            <a:ext cx="6733742" cy="3921163"/>
          </a:xfrm>
          <a:prstGeom prst="rect">
            <a:avLst/>
          </a:prstGeom>
        </p:spPr>
      </p:pic>
      <p:pic>
        <p:nvPicPr>
          <p:cNvPr id="6" name="Picture 5" descr="A picture containing sky, outdoor, clouds, rocket&#10;&#10;Description automatically generated">
            <a:extLst>
              <a:ext uri="{FF2B5EF4-FFF2-40B4-BE49-F238E27FC236}">
                <a16:creationId xmlns:a16="http://schemas.microsoft.com/office/drawing/2014/main" id="{4E0DEB94-F32A-4306-B309-4ED5D34E3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057" y="2830158"/>
            <a:ext cx="4755889" cy="3170593"/>
          </a:xfrm>
          <a:prstGeom prst="rect">
            <a:avLst/>
          </a:prstGeom>
        </p:spPr>
      </p:pic>
    </p:spTree>
    <p:extLst>
      <p:ext uri="{BB962C8B-B14F-4D97-AF65-F5344CB8AC3E}">
        <p14:creationId xmlns:p14="http://schemas.microsoft.com/office/powerpoint/2010/main" val="557665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sky&amp;penny2"/>
          <p:cNvPicPr>
            <a:picLocks noChangeAspect="1" noChangeArrowheads="1"/>
          </p:cNvPicPr>
          <p:nvPr/>
        </p:nvPicPr>
        <p:blipFill>
          <a:blip r:embed="rId2"/>
          <a:srcRect/>
          <a:stretch>
            <a:fillRect/>
          </a:stretch>
        </p:blipFill>
        <p:spPr bwMode="auto">
          <a:xfrm>
            <a:off x="304800" y="457200"/>
            <a:ext cx="2660650" cy="3324225"/>
          </a:xfrm>
          <a:prstGeom prst="rect">
            <a:avLst/>
          </a:prstGeom>
          <a:noFill/>
          <a:ln w="9525">
            <a:noFill/>
            <a:miter lim="800000"/>
            <a:headEnd/>
            <a:tailEnd/>
          </a:ln>
        </p:spPr>
      </p:pic>
      <p:pic>
        <p:nvPicPr>
          <p:cNvPr id="105475" name="Picture 6" descr="sky with plane"/>
          <p:cNvPicPr>
            <a:picLocks noChangeAspect="1" noChangeArrowheads="1"/>
          </p:cNvPicPr>
          <p:nvPr/>
        </p:nvPicPr>
        <p:blipFill>
          <a:blip r:embed="rId3"/>
          <a:srcRect/>
          <a:stretch>
            <a:fillRect/>
          </a:stretch>
        </p:blipFill>
        <p:spPr bwMode="auto">
          <a:xfrm>
            <a:off x="2971800" y="1684338"/>
            <a:ext cx="5961063" cy="5173662"/>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825A73-ED23-4EFF-8B91-D28A2100AEE7}"/>
              </a:ext>
            </a:extLst>
          </p:cNvPr>
          <p:cNvSpPr>
            <a:spLocks noGrp="1"/>
          </p:cNvSpPr>
          <p:nvPr>
            <p:ph type="sldNum" sz="quarter" idx="12"/>
          </p:nvPr>
        </p:nvSpPr>
        <p:spPr/>
        <p:txBody>
          <a:bodyPr/>
          <a:lstStyle/>
          <a:p>
            <a:fld id="{3F4C3AB2-C0FB-4010-AA4D-1739A86DF805}" type="slidenum">
              <a:rPr lang="en-US" smtClean="0"/>
              <a:t>50</a:t>
            </a:fld>
            <a:endParaRPr lang="en-US"/>
          </a:p>
        </p:txBody>
      </p:sp>
      <p:pic>
        <p:nvPicPr>
          <p:cNvPr id="6" name="Picture 5" descr="A picture containing sky, outdoor, boat, ship&#10;&#10;Description automatically generated">
            <a:extLst>
              <a:ext uri="{FF2B5EF4-FFF2-40B4-BE49-F238E27FC236}">
                <a16:creationId xmlns:a16="http://schemas.microsoft.com/office/drawing/2014/main" id="{5AD880F4-260D-40BE-AEE8-C1F6A65F9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11" y="857250"/>
            <a:ext cx="7717179" cy="5143500"/>
          </a:xfrm>
          <a:prstGeom prst="rect">
            <a:avLst/>
          </a:prstGeom>
        </p:spPr>
      </p:pic>
    </p:spTree>
    <p:extLst>
      <p:ext uri="{BB962C8B-B14F-4D97-AF65-F5344CB8AC3E}">
        <p14:creationId xmlns:p14="http://schemas.microsoft.com/office/powerpoint/2010/main" val="2665798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BF3E6B37-BC99-4114-B533-D5D4DD282B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593" y="1179979"/>
            <a:ext cx="8388227" cy="4718378"/>
          </a:xfrm>
        </p:spPr>
      </p:pic>
      <p:sp>
        <p:nvSpPr>
          <p:cNvPr id="4" name="Slide Number Placeholder 3">
            <a:extLst>
              <a:ext uri="{FF2B5EF4-FFF2-40B4-BE49-F238E27FC236}">
                <a16:creationId xmlns:a16="http://schemas.microsoft.com/office/drawing/2014/main" id="{E9825A73-ED23-4EFF-8B91-D28A2100AEE7}"/>
              </a:ext>
            </a:extLst>
          </p:cNvPr>
          <p:cNvSpPr>
            <a:spLocks noGrp="1"/>
          </p:cNvSpPr>
          <p:nvPr>
            <p:ph type="sldNum" sz="quarter" idx="12"/>
          </p:nvPr>
        </p:nvSpPr>
        <p:spPr/>
        <p:txBody>
          <a:bodyPr/>
          <a:lstStyle/>
          <a:p>
            <a:fld id="{3F4C3AB2-C0FB-4010-AA4D-1739A86DF805}" type="slidenum">
              <a:rPr lang="en-US" smtClean="0"/>
              <a:t>51</a:t>
            </a:fld>
            <a:endParaRPr lang="en-US"/>
          </a:p>
        </p:txBody>
      </p:sp>
    </p:spTree>
    <p:extLst>
      <p:ext uri="{BB962C8B-B14F-4D97-AF65-F5344CB8AC3E}">
        <p14:creationId xmlns:p14="http://schemas.microsoft.com/office/powerpoint/2010/main" val="2358856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31" y="0"/>
            <a:ext cx="9144000" cy="6858000"/>
          </a:xfrm>
          <a:prstGeom prst="rect">
            <a:avLst/>
          </a:prstGeom>
        </p:spPr>
      </p:pic>
      <p:sp>
        <p:nvSpPr>
          <p:cNvPr id="2" name="Rectangle 1"/>
          <p:cNvSpPr/>
          <p:nvPr/>
        </p:nvSpPr>
        <p:spPr>
          <a:xfrm>
            <a:off x="533400" y="2133600"/>
            <a:ext cx="80772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267200" y="685800"/>
            <a:ext cx="44958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2299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the Orion Vehicle at KSC</a:t>
            </a:r>
          </a:p>
        </p:txBody>
      </p:sp>
      <p:pic>
        <p:nvPicPr>
          <p:cNvPr id="5124" name="Picture 4" descr="C:\Users\saltman\Documents\ASRC Federal\Take Your Kids to Work\Lloyd input\T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5023812"/>
            <a:ext cx="3872767" cy="251998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saltman\Documents\ASRC Federal\Take Your Kids to Work\Lloyd input\Heat Sh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699" y="930275"/>
            <a:ext cx="4704865" cy="40989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altman\Documents\ASRC Federal\Take Your Kids to Work\Lloyd input\CM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1225"/>
            <a:ext cx="4457700" cy="579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161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Orion support to Lockheed Martin</a:t>
            </a:r>
          </a:p>
        </p:txBody>
      </p:sp>
      <p:pic>
        <p:nvPicPr>
          <p:cNvPr id="4098" name="Picture 2" descr="C:\Users\saltman\Documents\ASRC Federal\Take Your Kids to Work\Lloyd input\EM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2489"/>
            <a:ext cx="9283882" cy="600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500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F58B6-975A-4821-B636-328B2ECA4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00250" y="1500188"/>
            <a:ext cx="5143500" cy="3857625"/>
          </a:xfrm>
          <a:prstGeom prst="rect">
            <a:avLst/>
          </a:prstGeom>
        </p:spPr>
      </p:pic>
    </p:spTree>
    <p:extLst>
      <p:ext uri="{BB962C8B-B14F-4D97-AF65-F5344CB8AC3E}">
        <p14:creationId xmlns:p14="http://schemas.microsoft.com/office/powerpoint/2010/main" val="2234085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actory&#10;&#10;Description automatically generated">
            <a:extLst>
              <a:ext uri="{FF2B5EF4-FFF2-40B4-BE49-F238E27FC236}">
                <a16:creationId xmlns:a16="http://schemas.microsoft.com/office/drawing/2014/main" id="{ABD992C8-AED7-3D88-FEB6-864043F64B83}"/>
              </a:ext>
            </a:extLst>
          </p:cNvPr>
          <p:cNvPicPr>
            <a:picLocks noChangeAspect="1"/>
          </p:cNvPicPr>
          <p:nvPr/>
        </p:nvPicPr>
        <p:blipFill>
          <a:blip r:embed="rId2"/>
          <a:stretch>
            <a:fillRect/>
          </a:stretch>
        </p:blipFill>
        <p:spPr>
          <a:xfrm>
            <a:off x="2286000" y="0"/>
            <a:ext cx="4572000" cy="6858000"/>
          </a:xfrm>
          <a:prstGeom prst="rect">
            <a:avLst/>
          </a:prstGeom>
        </p:spPr>
      </p:pic>
    </p:spTree>
    <p:extLst>
      <p:ext uri="{BB962C8B-B14F-4D97-AF65-F5344CB8AC3E}">
        <p14:creationId xmlns:p14="http://schemas.microsoft.com/office/powerpoint/2010/main" val="1748769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nature, night sky">
            <a:extLst>
              <a:ext uri="{FF2B5EF4-FFF2-40B4-BE49-F238E27FC236}">
                <a16:creationId xmlns:a16="http://schemas.microsoft.com/office/drawing/2014/main" id="{C2408F72-F20D-F933-59DC-C6C8DD3BB42F}"/>
              </a:ext>
            </a:extLst>
          </p:cNvPr>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4074646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sz="2800" dirty="0"/>
              <a:t>The future of exploration</a:t>
            </a:r>
          </a:p>
        </p:txBody>
      </p:sp>
      <p:sp>
        <p:nvSpPr>
          <p:cNvPr id="41" name="Slide Number Placeholder 4"/>
          <p:cNvSpPr>
            <a:spLocks noGrp="1"/>
          </p:cNvSpPr>
          <p:nvPr>
            <p:ph type="sldNum" sz="quarter" idx="4294967295"/>
          </p:nvPr>
        </p:nvSpPr>
        <p:spPr>
          <a:xfrm>
            <a:off x="7689274" y="6704124"/>
            <a:ext cx="1432346" cy="153876"/>
          </a:xfrm>
          <a:prstGeom prst="rect">
            <a:avLst/>
          </a:prstGeom>
        </p:spPr>
        <p:txBody>
          <a:bodyPr/>
          <a:lstStyle/>
          <a:p>
            <a:pPr>
              <a:defRPr/>
            </a:pPr>
            <a:r>
              <a:rPr lang="en-US" dirty="0">
                <a:solidFill>
                  <a:srgbClr val="000000"/>
                </a:solidFill>
              </a:rPr>
              <a:t>8403_MIT_.</a:t>
            </a:r>
            <a:fld id="{4569F621-B9F7-4742-A045-A75079A40DFE}" type="slidenum">
              <a:rPr lang="en-US">
                <a:solidFill>
                  <a:srgbClr val="000000"/>
                </a:solidFill>
              </a:rPr>
              <a:pPr>
                <a:defRPr/>
              </a:pPr>
              <a:t>58</a:t>
            </a:fld>
            <a:endParaRPr lang="en-US" dirty="0">
              <a:solidFill>
                <a:srgbClr val="000000"/>
              </a:solidFill>
            </a:endParaRPr>
          </a:p>
        </p:txBody>
      </p:sp>
      <p:grpSp>
        <p:nvGrpSpPr>
          <p:cNvPr id="7" name="Group 6"/>
          <p:cNvGrpSpPr/>
          <p:nvPr/>
        </p:nvGrpSpPr>
        <p:grpSpPr>
          <a:xfrm>
            <a:off x="427280" y="3804245"/>
            <a:ext cx="934675" cy="1165859"/>
            <a:chOff x="427276" y="3804237"/>
            <a:chExt cx="934675" cy="1165859"/>
          </a:xfrm>
        </p:grpSpPr>
        <p:pic>
          <p:nvPicPr>
            <p:cNvPr id="65" name="Picture 64" descr="Earth.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276" y="3804237"/>
              <a:ext cx="934675" cy="934675"/>
            </a:xfrm>
            <a:prstGeom prst="rect">
              <a:avLst/>
            </a:prstGeom>
          </p:spPr>
        </p:pic>
        <p:sp>
          <p:nvSpPr>
            <p:cNvPr id="72" name="TextBox 71"/>
            <p:cNvSpPr txBox="1"/>
            <p:nvPr/>
          </p:nvSpPr>
          <p:spPr>
            <a:xfrm>
              <a:off x="647523" y="4739264"/>
              <a:ext cx="479618" cy="230832"/>
            </a:xfrm>
            <a:prstGeom prst="rect">
              <a:avLst/>
            </a:prstGeom>
            <a:noFill/>
          </p:spPr>
          <p:txBody>
            <a:bodyPr wrap="none" rtlCol="0">
              <a:spAutoFit/>
            </a:bodyPr>
            <a:lstStyle/>
            <a:p>
              <a:pPr eaLnBrk="0" hangingPunct="0"/>
              <a:r>
                <a:rPr lang="en-US" sz="900" b="1" dirty="0">
                  <a:solidFill>
                    <a:srgbClr val="E4C916"/>
                  </a:solidFill>
                  <a:ea typeface="ＭＳ Ｐゴシック" charset="-128"/>
                  <a:cs typeface="ＭＳ Ｐゴシック" charset="-128"/>
                </a:rPr>
                <a:t>Earth</a:t>
              </a:r>
            </a:p>
          </p:txBody>
        </p:sp>
      </p:grpSp>
      <p:grpSp>
        <p:nvGrpSpPr>
          <p:cNvPr id="8" name="Group 7"/>
          <p:cNvGrpSpPr/>
          <p:nvPr/>
        </p:nvGrpSpPr>
        <p:grpSpPr>
          <a:xfrm>
            <a:off x="965045" y="1582581"/>
            <a:ext cx="1544773" cy="795917"/>
            <a:chOff x="965043" y="1582577"/>
            <a:chExt cx="1544773" cy="795917"/>
          </a:xfrm>
        </p:grpSpPr>
        <p:pic>
          <p:nvPicPr>
            <p:cNvPr id="68" name="Picture 67" descr="IS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043" y="1727176"/>
              <a:ext cx="1056520" cy="651318"/>
            </a:xfrm>
            <a:prstGeom prst="rect">
              <a:avLst/>
            </a:prstGeom>
          </p:spPr>
        </p:pic>
        <p:sp>
          <p:nvSpPr>
            <p:cNvPr id="74" name="TextBox 73"/>
            <p:cNvSpPr txBox="1"/>
            <p:nvPr/>
          </p:nvSpPr>
          <p:spPr>
            <a:xfrm>
              <a:off x="1562121" y="1582577"/>
              <a:ext cx="947695" cy="507831"/>
            </a:xfrm>
            <a:prstGeom prst="rect">
              <a:avLst/>
            </a:prstGeom>
            <a:noFill/>
          </p:spPr>
          <p:txBody>
            <a:bodyPr wrap="none" rtlCol="0">
              <a:spAutoFit/>
            </a:bodyPr>
            <a:lstStyle/>
            <a:p>
              <a:pPr algn="ctr" eaLnBrk="0" hangingPunct="0"/>
              <a:r>
                <a:rPr lang="en-US" sz="900" b="1" dirty="0">
                  <a:solidFill>
                    <a:srgbClr val="E4C916"/>
                  </a:solidFill>
                  <a:ea typeface="ＭＳ Ｐゴシック" charset="-128"/>
                  <a:cs typeface="ＭＳ Ｐゴシック" charset="-128"/>
                </a:rPr>
                <a:t>International</a:t>
              </a:r>
            </a:p>
            <a:p>
              <a:pPr algn="ctr" eaLnBrk="0" hangingPunct="0"/>
              <a:r>
                <a:rPr lang="en-US" sz="900" b="1" dirty="0">
                  <a:solidFill>
                    <a:srgbClr val="E4C916"/>
                  </a:solidFill>
                  <a:ea typeface="ＭＳ Ｐゴシック" charset="-128"/>
                  <a:cs typeface="ＭＳ Ｐゴシック" charset="-128"/>
                </a:rPr>
                <a:t>Space Station</a:t>
              </a:r>
            </a:p>
            <a:p>
              <a:pPr algn="ctr" eaLnBrk="0" hangingPunct="0"/>
              <a:r>
                <a:rPr lang="en-US" sz="900" i="1" dirty="0">
                  <a:solidFill>
                    <a:srgbClr val="E4C916"/>
                  </a:solidFill>
                  <a:ea typeface="ＭＳ Ｐゴシック" charset="-128"/>
                  <a:cs typeface="ＭＳ Ｐゴシック" charset="-128"/>
                </a:rPr>
                <a:t>220 mi</a:t>
              </a:r>
            </a:p>
          </p:txBody>
        </p:sp>
      </p:grpSp>
      <p:grpSp>
        <p:nvGrpSpPr>
          <p:cNvPr id="10" name="Group 9"/>
          <p:cNvGrpSpPr/>
          <p:nvPr/>
        </p:nvGrpSpPr>
        <p:grpSpPr>
          <a:xfrm>
            <a:off x="3615948" y="1460838"/>
            <a:ext cx="1293944" cy="849365"/>
            <a:chOff x="3615951" y="1460836"/>
            <a:chExt cx="1293944" cy="849365"/>
          </a:xfrm>
        </p:grpSpPr>
        <p:pic>
          <p:nvPicPr>
            <p:cNvPr id="75" name="Picture 74" descr="lagrangeEarthtoMo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3828" y="1822068"/>
              <a:ext cx="578191" cy="488133"/>
            </a:xfrm>
            <a:prstGeom prst="rect">
              <a:avLst/>
            </a:prstGeom>
          </p:spPr>
        </p:pic>
        <p:sp>
          <p:nvSpPr>
            <p:cNvPr id="76" name="TextBox 75"/>
            <p:cNvSpPr txBox="1"/>
            <p:nvPr/>
          </p:nvSpPr>
          <p:spPr>
            <a:xfrm>
              <a:off x="3615951" y="1460836"/>
              <a:ext cx="1293944" cy="369332"/>
            </a:xfrm>
            <a:prstGeom prst="rect">
              <a:avLst/>
            </a:prstGeom>
            <a:noFill/>
          </p:spPr>
          <p:txBody>
            <a:bodyPr wrap="none" rtlCol="0">
              <a:spAutoFit/>
            </a:bodyPr>
            <a:lstStyle/>
            <a:p>
              <a:pPr algn="ctr" eaLnBrk="0" hangingPunct="0"/>
              <a:r>
                <a:rPr lang="en-US" sz="900" b="1" dirty="0">
                  <a:solidFill>
                    <a:srgbClr val="E4C916"/>
                  </a:solidFill>
                  <a:ea typeface="ＭＳ Ｐゴシック" charset="-128"/>
                  <a:cs typeface="ＭＳ Ｐゴシック" charset="-128"/>
                </a:rPr>
                <a:t>Lagrangian Point L2</a:t>
              </a:r>
            </a:p>
            <a:p>
              <a:pPr algn="ctr" eaLnBrk="0" hangingPunct="0"/>
              <a:r>
                <a:rPr lang="en-US" sz="900" i="1" dirty="0">
                  <a:solidFill>
                    <a:srgbClr val="E4C916"/>
                  </a:solidFill>
                  <a:ea typeface="ＭＳ Ｐゴシック" charset="-128"/>
                  <a:cs typeface="ＭＳ Ｐゴシック" charset="-128"/>
                </a:rPr>
                <a:t>274,000 mi</a:t>
              </a:r>
            </a:p>
          </p:txBody>
        </p:sp>
      </p:grpSp>
      <p:grpSp>
        <p:nvGrpSpPr>
          <p:cNvPr id="11" name="Group 10"/>
          <p:cNvGrpSpPr/>
          <p:nvPr/>
        </p:nvGrpSpPr>
        <p:grpSpPr>
          <a:xfrm>
            <a:off x="5377014" y="1398019"/>
            <a:ext cx="1329126" cy="720858"/>
            <a:chOff x="5377014" y="1398019"/>
            <a:chExt cx="1329126" cy="720858"/>
          </a:xfrm>
        </p:grpSpPr>
        <p:sp>
          <p:nvSpPr>
            <p:cNvPr id="78" name="Rectangle 77"/>
            <p:cNvSpPr/>
            <p:nvPr/>
          </p:nvSpPr>
          <p:spPr>
            <a:xfrm>
              <a:off x="5377014" y="1398019"/>
              <a:ext cx="1329126" cy="369332"/>
            </a:xfrm>
            <a:prstGeom prst="rect">
              <a:avLst/>
            </a:prstGeom>
          </p:spPr>
          <p:txBody>
            <a:bodyPr wrap="square">
              <a:spAutoFit/>
            </a:bodyPr>
            <a:lstStyle/>
            <a:p>
              <a:pPr algn="ctr" eaLnBrk="0" hangingPunct="0"/>
              <a:r>
                <a:rPr lang="en-US" sz="900" b="1" dirty="0">
                  <a:solidFill>
                    <a:srgbClr val="E4C916"/>
                  </a:solidFill>
                  <a:ea typeface="ＭＳ Ｐゴシック" charset="-128"/>
                  <a:cs typeface="ＭＳ Ｐゴシック" charset="-128"/>
                </a:rPr>
                <a:t>Near-Earth Asteroid</a:t>
              </a:r>
            </a:p>
            <a:p>
              <a:pPr algn="ctr" eaLnBrk="0" hangingPunct="0"/>
              <a:r>
                <a:rPr lang="en-US" sz="900" i="1" dirty="0">
                  <a:solidFill>
                    <a:srgbClr val="E4C916"/>
                  </a:solidFill>
                  <a:ea typeface="ＭＳ Ｐゴシック" charset="-128"/>
                  <a:cs typeface="ＭＳ Ｐゴシック" charset="-128"/>
                </a:rPr>
                <a:t>~3,100,000 mi</a:t>
              </a:r>
            </a:p>
          </p:txBody>
        </p:sp>
        <p:pic>
          <p:nvPicPr>
            <p:cNvPr id="80" name="Picture 79" descr="Asteroi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14185" y="1833522"/>
              <a:ext cx="454785" cy="285355"/>
            </a:xfrm>
            <a:prstGeom prst="rect">
              <a:avLst/>
            </a:prstGeom>
          </p:spPr>
        </p:pic>
      </p:grpSp>
      <p:grpSp>
        <p:nvGrpSpPr>
          <p:cNvPr id="12" name="Group 11"/>
          <p:cNvGrpSpPr/>
          <p:nvPr/>
        </p:nvGrpSpPr>
        <p:grpSpPr>
          <a:xfrm>
            <a:off x="6840888" y="2183668"/>
            <a:ext cx="979704" cy="1122812"/>
            <a:chOff x="6840888" y="2183668"/>
            <a:chExt cx="979704" cy="1122812"/>
          </a:xfrm>
        </p:grpSpPr>
        <p:sp>
          <p:nvSpPr>
            <p:cNvPr id="73" name="TextBox 72"/>
            <p:cNvSpPr txBox="1"/>
            <p:nvPr/>
          </p:nvSpPr>
          <p:spPr>
            <a:xfrm>
              <a:off x="6840888" y="2183668"/>
              <a:ext cx="979704" cy="369332"/>
            </a:xfrm>
            <a:prstGeom prst="rect">
              <a:avLst/>
            </a:prstGeom>
            <a:noFill/>
          </p:spPr>
          <p:txBody>
            <a:bodyPr wrap="square" rtlCol="0">
              <a:spAutoFit/>
            </a:bodyPr>
            <a:lstStyle/>
            <a:p>
              <a:pPr algn="ctr" eaLnBrk="0" hangingPunct="0"/>
              <a:r>
                <a:rPr lang="en-US" sz="900" b="1" dirty="0">
                  <a:solidFill>
                    <a:srgbClr val="E4C916"/>
                  </a:solidFill>
                  <a:ea typeface="ＭＳ Ｐゴシック" charset="-128"/>
                  <a:cs typeface="ＭＳ Ｐゴシック" charset="-128"/>
                </a:rPr>
                <a:t>Mars</a:t>
              </a:r>
            </a:p>
            <a:p>
              <a:pPr algn="ctr" eaLnBrk="0" hangingPunct="0"/>
              <a:r>
                <a:rPr lang="en-US" sz="900" i="1" dirty="0">
                  <a:solidFill>
                    <a:srgbClr val="E4C916"/>
                  </a:solidFill>
                  <a:ea typeface="ＭＳ Ｐゴシック" charset="-128"/>
                  <a:cs typeface="ＭＳ Ｐゴシック" charset="-128"/>
                </a:rPr>
                <a:t>34,600,000 mi</a:t>
              </a:r>
            </a:p>
          </p:txBody>
        </p:sp>
        <p:pic>
          <p:nvPicPr>
            <p:cNvPr id="81" name="Picture 80" descr="Mars.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952899">
              <a:off x="6900633" y="2520070"/>
              <a:ext cx="789458" cy="783362"/>
            </a:xfrm>
            <a:prstGeom prst="rect">
              <a:avLst/>
            </a:prstGeom>
          </p:spPr>
        </p:pic>
      </p:grpSp>
      <p:grpSp>
        <p:nvGrpSpPr>
          <p:cNvPr id="9" name="Group 8"/>
          <p:cNvGrpSpPr/>
          <p:nvPr/>
        </p:nvGrpSpPr>
        <p:grpSpPr>
          <a:xfrm>
            <a:off x="3226874" y="1746084"/>
            <a:ext cx="755336" cy="955020"/>
            <a:chOff x="3226877" y="1746084"/>
            <a:chExt cx="755336" cy="955020"/>
          </a:xfrm>
        </p:grpSpPr>
        <p:pic>
          <p:nvPicPr>
            <p:cNvPr id="79" name="Picture 78" descr="Moon.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31784">
              <a:off x="3282971" y="1746084"/>
              <a:ext cx="643149" cy="640101"/>
            </a:xfrm>
            <a:prstGeom prst="rect">
              <a:avLst/>
            </a:prstGeom>
          </p:spPr>
        </p:pic>
        <p:sp>
          <p:nvSpPr>
            <p:cNvPr id="82" name="TextBox 81"/>
            <p:cNvSpPr txBox="1"/>
            <p:nvPr/>
          </p:nvSpPr>
          <p:spPr>
            <a:xfrm>
              <a:off x="3226877" y="2331772"/>
              <a:ext cx="755336" cy="369332"/>
            </a:xfrm>
            <a:prstGeom prst="rect">
              <a:avLst/>
            </a:prstGeom>
            <a:noFill/>
          </p:spPr>
          <p:txBody>
            <a:bodyPr wrap="none" rtlCol="0">
              <a:spAutoFit/>
            </a:bodyPr>
            <a:lstStyle/>
            <a:p>
              <a:pPr algn="ctr" eaLnBrk="0" hangingPunct="0"/>
              <a:r>
                <a:rPr lang="en-US" sz="900" b="1" dirty="0">
                  <a:solidFill>
                    <a:srgbClr val="E4C916"/>
                  </a:solidFill>
                  <a:ea typeface="ＭＳ Ｐゴシック" charset="-128"/>
                  <a:cs typeface="ＭＳ Ｐゴシック" charset="-128"/>
                </a:rPr>
                <a:t>Moon</a:t>
              </a:r>
            </a:p>
            <a:p>
              <a:pPr algn="ctr" eaLnBrk="0" hangingPunct="0"/>
              <a:r>
                <a:rPr lang="en-US" sz="900" i="1" dirty="0">
                  <a:solidFill>
                    <a:srgbClr val="E4C916"/>
                  </a:solidFill>
                  <a:ea typeface="ＭＳ Ｐゴシック" charset="-128"/>
                  <a:cs typeface="ＭＳ Ｐゴシック" charset="-128"/>
                </a:rPr>
                <a:t>239,000 mi</a:t>
              </a:r>
              <a:endParaRPr lang="en-US" sz="900" b="1" dirty="0">
                <a:solidFill>
                  <a:srgbClr val="E4C916"/>
                </a:solidFill>
                <a:ea typeface="ＭＳ Ｐゴシック" charset="-128"/>
                <a:cs typeface="ＭＳ Ｐゴシック" charset="-128"/>
              </a:endParaRPr>
            </a:p>
          </p:txBody>
        </p:sp>
      </p:grpSp>
      <p:grpSp>
        <p:nvGrpSpPr>
          <p:cNvPr id="2" name="Group 1"/>
          <p:cNvGrpSpPr/>
          <p:nvPr/>
        </p:nvGrpSpPr>
        <p:grpSpPr>
          <a:xfrm>
            <a:off x="7524060" y="1069165"/>
            <a:ext cx="1415192" cy="1052145"/>
            <a:chOff x="7524059" y="1069157"/>
            <a:chExt cx="1415191" cy="1052145"/>
          </a:xfrm>
        </p:grpSpPr>
        <p:sp>
          <p:nvSpPr>
            <p:cNvPr id="77" name="TextBox 76"/>
            <p:cNvSpPr txBox="1"/>
            <p:nvPr/>
          </p:nvSpPr>
          <p:spPr>
            <a:xfrm>
              <a:off x="7959496" y="1751970"/>
              <a:ext cx="979754" cy="369332"/>
            </a:xfrm>
            <a:prstGeom prst="rect">
              <a:avLst/>
            </a:prstGeom>
            <a:noFill/>
          </p:spPr>
          <p:txBody>
            <a:bodyPr wrap="none" rtlCol="0">
              <a:spAutoFit/>
            </a:bodyPr>
            <a:lstStyle/>
            <a:p>
              <a:pPr algn="ctr" eaLnBrk="0" hangingPunct="0"/>
              <a:r>
                <a:rPr lang="en-US" sz="900" b="1" dirty="0">
                  <a:solidFill>
                    <a:srgbClr val="E4C916"/>
                  </a:solidFill>
                  <a:ea typeface="ＭＳ Ｐゴシック" charset="-128"/>
                  <a:cs typeface="ＭＳ Ｐゴシック" charset="-128"/>
                </a:rPr>
                <a:t>Europa</a:t>
              </a:r>
            </a:p>
            <a:p>
              <a:pPr algn="ctr" eaLnBrk="0" hangingPunct="0"/>
              <a:r>
                <a:rPr lang="en-US" sz="900" i="1" dirty="0">
                  <a:solidFill>
                    <a:srgbClr val="E4C916"/>
                  </a:solidFill>
                  <a:ea typeface="ＭＳ Ｐゴシック" charset="-128"/>
                  <a:cs typeface="ＭＳ Ｐゴシック" charset="-128"/>
                </a:rPr>
                <a:t>390,400,000 mi</a:t>
              </a:r>
            </a:p>
          </p:txBody>
        </p:sp>
        <p:pic>
          <p:nvPicPr>
            <p:cNvPr id="83" name="Picture 82" descr="Jupiter_by_Cassini-Huygens_PPT.png"/>
            <p:cNvPicPr>
              <a:picLocks noChangeAspect="1"/>
            </p:cNvPicPr>
            <p:nvPr/>
          </p:nvPicPr>
          <p:blipFill rotWithShape="1">
            <a:blip r:embed="rId9" cstate="screen">
              <a:extLst>
                <a:ext uri="{28A0092B-C50C-407E-A947-70E740481C1C}">
                  <a14:useLocalDpi xmlns:a14="http://schemas.microsoft.com/office/drawing/2010/main"/>
                </a:ext>
              </a:extLst>
            </a:blip>
            <a:srcRect l="-1" r="-8109"/>
            <a:stretch/>
          </p:blipFill>
          <p:spPr>
            <a:xfrm>
              <a:off x="7524059" y="1069157"/>
              <a:ext cx="855622" cy="767701"/>
            </a:xfrm>
            <a:prstGeom prst="rect">
              <a:avLst/>
            </a:prstGeom>
          </p:spPr>
        </p:pic>
        <p:pic>
          <p:nvPicPr>
            <p:cNvPr id="84" name="Picture 83" descr="Europa_moon_PPT.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51244" y="1584846"/>
              <a:ext cx="196258" cy="196258"/>
            </a:xfrm>
            <a:prstGeom prst="rect">
              <a:avLst/>
            </a:prstGeom>
          </p:spPr>
        </p:pic>
      </p:grpSp>
      <p:grpSp>
        <p:nvGrpSpPr>
          <p:cNvPr id="3" name="Group 2"/>
          <p:cNvGrpSpPr/>
          <p:nvPr/>
        </p:nvGrpSpPr>
        <p:grpSpPr>
          <a:xfrm>
            <a:off x="960038" y="3475029"/>
            <a:ext cx="2024325" cy="800828"/>
            <a:chOff x="960036" y="3475029"/>
            <a:chExt cx="2024325" cy="800828"/>
          </a:xfrm>
        </p:grpSpPr>
        <p:pic>
          <p:nvPicPr>
            <p:cNvPr id="85" name="Picture 84" descr="70t DAC2 Core Flipped_PPT.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096610">
              <a:off x="960036" y="3479885"/>
              <a:ext cx="2024325" cy="795972"/>
            </a:xfrm>
            <a:prstGeom prst="rect">
              <a:avLst/>
            </a:prstGeom>
          </p:spPr>
        </p:pic>
        <p:sp>
          <p:nvSpPr>
            <p:cNvPr id="86" name="TextBox 85"/>
            <p:cNvSpPr txBox="1"/>
            <p:nvPr/>
          </p:nvSpPr>
          <p:spPr>
            <a:xfrm>
              <a:off x="1965263" y="3475029"/>
              <a:ext cx="219612" cy="153888"/>
            </a:xfrm>
            <a:prstGeom prst="rect">
              <a:avLst/>
            </a:prstGeom>
            <a:noFill/>
          </p:spPr>
          <p:txBody>
            <a:bodyPr wrap="none" lIns="0" tIns="0" rIns="0" bIns="0" rtlCol="0">
              <a:spAutoFit/>
            </a:bodyPr>
            <a:lstStyle/>
            <a:p>
              <a:pPr algn="ctr" eaLnBrk="0" hangingPunct="0"/>
              <a:r>
                <a:rPr lang="en-US" sz="1000" b="1" dirty="0">
                  <a:solidFill>
                    <a:srgbClr val="F8F9EB"/>
                  </a:solidFill>
                  <a:ea typeface="ＭＳ Ｐゴシック" charset="-128"/>
                  <a:cs typeface="ＭＳ Ｐゴシック" charset="-128"/>
                </a:rPr>
                <a:t>70 t</a:t>
              </a:r>
              <a:endParaRPr lang="en-US" sz="1000" i="1" dirty="0">
                <a:solidFill>
                  <a:srgbClr val="F8F9EB"/>
                </a:solidFill>
                <a:ea typeface="ＭＳ Ｐゴシック" charset="-128"/>
                <a:cs typeface="ＭＳ Ｐゴシック" charset="-128"/>
              </a:endParaRPr>
            </a:p>
          </p:txBody>
        </p:sp>
      </p:grpSp>
      <p:grpSp>
        <p:nvGrpSpPr>
          <p:cNvPr id="6" name="Group 5"/>
          <p:cNvGrpSpPr/>
          <p:nvPr/>
        </p:nvGrpSpPr>
        <p:grpSpPr>
          <a:xfrm>
            <a:off x="741942" y="2267300"/>
            <a:ext cx="1101689" cy="1904817"/>
            <a:chOff x="741942" y="2267292"/>
            <a:chExt cx="1101689" cy="1904817"/>
          </a:xfrm>
        </p:grpSpPr>
        <p:pic>
          <p:nvPicPr>
            <p:cNvPr id="69" name="Picture 68" descr="Commercial Rocket 1.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8732406" flipV="1">
              <a:off x="553705" y="3579932"/>
              <a:ext cx="832105" cy="352249"/>
            </a:xfrm>
            <a:prstGeom prst="rect">
              <a:avLst/>
            </a:prstGeom>
          </p:spPr>
        </p:pic>
        <p:pic>
          <p:nvPicPr>
            <p:cNvPr id="70" name="Picture 69" descr="Commercial Rocket 2.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8036196" flipV="1">
              <a:off x="545424" y="3664959"/>
              <a:ext cx="663953" cy="270917"/>
            </a:xfrm>
            <a:prstGeom prst="rect">
              <a:avLst/>
            </a:prstGeom>
          </p:spPr>
        </p:pic>
        <p:pic>
          <p:nvPicPr>
            <p:cNvPr id="71" name="Picture 70" descr="ArrowBow_PPT.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7368167">
              <a:off x="193799" y="2906208"/>
              <a:ext cx="1506667" cy="228836"/>
            </a:xfrm>
            <a:prstGeom prst="rect">
              <a:avLst/>
            </a:prstGeom>
          </p:spPr>
        </p:pic>
        <p:sp>
          <p:nvSpPr>
            <p:cNvPr id="87" name="TextBox 86"/>
            <p:cNvSpPr txBox="1"/>
            <p:nvPr/>
          </p:nvSpPr>
          <p:spPr>
            <a:xfrm>
              <a:off x="998528" y="2771765"/>
              <a:ext cx="845103" cy="369332"/>
            </a:xfrm>
            <a:prstGeom prst="rect">
              <a:avLst/>
            </a:prstGeom>
            <a:noFill/>
          </p:spPr>
          <p:txBody>
            <a:bodyPr wrap="none" rtlCol="0">
              <a:spAutoFit/>
            </a:bodyPr>
            <a:lstStyle/>
            <a:p>
              <a:pPr algn="ctr" eaLnBrk="0" hangingPunct="0"/>
              <a:r>
                <a:rPr lang="en-US" sz="900" b="1" dirty="0">
                  <a:solidFill>
                    <a:srgbClr val="E4C916"/>
                  </a:solidFill>
                </a:rPr>
                <a:t>Commercial</a:t>
              </a:r>
            </a:p>
            <a:p>
              <a:pPr algn="ctr" eaLnBrk="0" hangingPunct="0"/>
              <a:r>
                <a:rPr lang="en-US" sz="900" b="1" dirty="0">
                  <a:solidFill>
                    <a:srgbClr val="E4C916"/>
                  </a:solidFill>
                </a:rPr>
                <a:t>Partners</a:t>
              </a:r>
            </a:p>
          </p:txBody>
        </p:sp>
      </p:grpSp>
      <p:grpSp>
        <p:nvGrpSpPr>
          <p:cNvPr id="4" name="Group 3"/>
          <p:cNvGrpSpPr/>
          <p:nvPr/>
        </p:nvGrpSpPr>
        <p:grpSpPr>
          <a:xfrm>
            <a:off x="3013760" y="4301411"/>
            <a:ext cx="2663775" cy="987486"/>
            <a:chOff x="3013759" y="4301411"/>
            <a:chExt cx="2663775" cy="987486"/>
          </a:xfrm>
        </p:grpSpPr>
        <p:sp>
          <p:nvSpPr>
            <p:cNvPr id="88" name="TextBox 87"/>
            <p:cNvSpPr txBox="1"/>
            <p:nvPr/>
          </p:nvSpPr>
          <p:spPr>
            <a:xfrm>
              <a:off x="4340654" y="4318126"/>
              <a:ext cx="290144" cy="153888"/>
            </a:xfrm>
            <a:prstGeom prst="rect">
              <a:avLst/>
            </a:prstGeom>
            <a:noFill/>
          </p:spPr>
          <p:txBody>
            <a:bodyPr wrap="none" lIns="0" tIns="0" rIns="0" bIns="0" rtlCol="0">
              <a:spAutoFit/>
            </a:bodyPr>
            <a:lstStyle/>
            <a:p>
              <a:pPr algn="ctr" eaLnBrk="0" hangingPunct="0"/>
              <a:r>
                <a:rPr lang="en-US" sz="1000" b="1" dirty="0">
                  <a:solidFill>
                    <a:srgbClr val="F8F9EB"/>
                  </a:solidFill>
                  <a:ea typeface="ＭＳ Ｐゴシック" charset="-128"/>
                  <a:cs typeface="ＭＳ Ｐゴシック" charset="-128"/>
                </a:rPr>
                <a:t>130 t</a:t>
              </a:r>
              <a:endParaRPr lang="en-US" sz="1000" i="1" dirty="0">
                <a:solidFill>
                  <a:srgbClr val="F8F9EB"/>
                </a:solidFill>
                <a:ea typeface="ＭＳ Ｐゴシック" charset="-128"/>
                <a:cs typeface="ＭＳ Ｐゴシック" charset="-128"/>
              </a:endParaRPr>
            </a:p>
          </p:txBody>
        </p:sp>
        <p:pic>
          <p:nvPicPr>
            <p:cNvPr id="89" name="Picture 88" descr="130t DAC2 Core Flipped_PPT.png"/>
            <p:cNvPicPr>
              <a:picLocks noChangeAspect="1"/>
            </p:cNvPicPr>
            <p:nvPr/>
          </p:nvPicPr>
          <p:blipFill>
            <a:blip r:embed="rId15">
              <a:extLst>
                <a:ext uri="{28A0092B-C50C-407E-A947-70E740481C1C}">
                  <a14:useLocalDpi xmlns:a14="http://schemas.microsoft.com/office/drawing/2010/main"/>
                </a:ext>
              </a:extLst>
            </a:blip>
            <a:stretch>
              <a:fillRect/>
            </a:stretch>
          </p:blipFill>
          <p:spPr>
            <a:xfrm rot="19766608">
              <a:off x="3013759" y="4301411"/>
              <a:ext cx="2663775" cy="987486"/>
            </a:xfrm>
            <a:prstGeom prst="rect">
              <a:avLst/>
            </a:prstGeom>
          </p:spPr>
        </p:pic>
      </p:grpSp>
      <p:grpSp>
        <p:nvGrpSpPr>
          <p:cNvPr id="5" name="Group 4"/>
          <p:cNvGrpSpPr/>
          <p:nvPr/>
        </p:nvGrpSpPr>
        <p:grpSpPr>
          <a:xfrm>
            <a:off x="770238" y="2313277"/>
            <a:ext cx="6552763" cy="2851709"/>
            <a:chOff x="770234" y="2313269"/>
            <a:chExt cx="6552763" cy="2851709"/>
          </a:xfrm>
        </p:grpSpPr>
        <p:pic>
          <p:nvPicPr>
            <p:cNvPr id="66" name="Picture 65" descr="Bot Arrow_041613.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0234" y="3366440"/>
              <a:ext cx="6552763" cy="1798538"/>
            </a:xfrm>
            <a:prstGeom prst="rect">
              <a:avLst/>
            </a:prstGeom>
          </p:spPr>
        </p:pic>
        <p:pic>
          <p:nvPicPr>
            <p:cNvPr id="67" name="Picture 66" descr="Top Arrow_041613.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4138" y="2313269"/>
              <a:ext cx="4302002" cy="1835108"/>
            </a:xfrm>
            <a:prstGeom prst="rect">
              <a:avLst/>
            </a:prstGeom>
          </p:spPr>
        </p:pic>
      </p:grpSp>
      <p:sp>
        <p:nvSpPr>
          <p:cNvPr id="52" name="TextBox 51"/>
          <p:cNvSpPr txBox="1"/>
          <p:nvPr/>
        </p:nvSpPr>
        <p:spPr>
          <a:xfrm>
            <a:off x="280740" y="5591536"/>
            <a:ext cx="8542414" cy="400110"/>
          </a:xfrm>
          <a:prstGeom prst="rect">
            <a:avLst/>
          </a:prstGeom>
          <a:noFill/>
        </p:spPr>
        <p:txBody>
          <a:bodyPr wrap="square" rtlCol="0">
            <a:spAutoFit/>
          </a:bodyPr>
          <a:lstStyle/>
          <a:p>
            <a:r>
              <a:rPr lang="en-US" sz="2000" b="1" i="1" dirty="0">
                <a:solidFill>
                  <a:srgbClr val="FFFFFF"/>
                </a:solidFill>
              </a:rPr>
              <a:t>Space Launch System and Orion enable solar system exploration</a:t>
            </a:r>
            <a:endParaRPr lang="en-US" sz="2000" dirty="0">
              <a:solidFill>
                <a:srgbClr val="969696"/>
              </a:solidFill>
            </a:endParaRPr>
          </a:p>
        </p:txBody>
      </p:sp>
    </p:spTree>
    <p:extLst>
      <p:ext uri="{BB962C8B-B14F-4D97-AF65-F5344CB8AC3E}">
        <p14:creationId xmlns:p14="http://schemas.microsoft.com/office/powerpoint/2010/main" val="409444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665" y="0"/>
            <a:ext cx="5244670" cy="6858000"/>
          </a:xfrm>
          <a:prstGeom prst="rect">
            <a:avLst/>
          </a:prstGeom>
        </p:spPr>
      </p:pic>
    </p:spTree>
    <p:extLst>
      <p:ext uri="{BB962C8B-B14F-4D97-AF65-F5344CB8AC3E}">
        <p14:creationId xmlns:p14="http://schemas.microsoft.com/office/powerpoint/2010/main" val="1992460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Ba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endParaRPr lang="en-US"/>
          </a:p>
        </p:txBody>
      </p:sp>
      <p:sp>
        <p:nvSpPr>
          <p:cNvPr id="182275" name="Rectangle 3"/>
          <p:cNvSpPr>
            <a:spLocks noGrp="1" noChangeArrowheads="1"/>
          </p:cNvSpPr>
          <p:nvPr>
            <p:ph type="body" idx="1"/>
          </p:nvPr>
        </p:nvSpPr>
        <p:spPr/>
        <p:txBody>
          <a:bodyPr/>
          <a:lstStyle/>
          <a:p>
            <a:pPr eaLnBrk="1" hangingPunct="1"/>
            <a:endParaRPr lang="en-US"/>
          </a:p>
        </p:txBody>
      </p:sp>
      <p:pic>
        <p:nvPicPr>
          <p:cNvPr id="182276" name="Picture 4" descr="s90_4789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endParaRPr lang="en-US"/>
          </a:p>
        </p:txBody>
      </p:sp>
      <p:pic>
        <p:nvPicPr>
          <p:cNvPr id="183299" name="Picture 3" descr="gulp"/>
          <p:cNvPicPr>
            <a:picLocks noChangeAspect="1" noChangeArrowheads="1"/>
          </p:cNvPicPr>
          <p:nvPr/>
        </p:nvPicPr>
        <p:blipFill>
          <a:blip r:embed="rId2"/>
          <a:srcRect/>
          <a:stretch>
            <a:fillRect/>
          </a:stretch>
        </p:blipFill>
        <p:spPr bwMode="auto">
          <a:xfrm>
            <a:off x="609600" y="0"/>
            <a:ext cx="7696200" cy="6859588"/>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0"/>
            <a:ext cx="6096000"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53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80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959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Default Design">
  <a:themeElements>
    <a:clrScheme name="5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5_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4993</TotalTime>
  <Words>800</Words>
  <Application>Microsoft Office PowerPoint</Application>
  <PresentationFormat>On-screen Show (4:3)</PresentationFormat>
  <Paragraphs>72</Paragraphs>
  <Slides>64</Slides>
  <Notes>8</Notes>
  <HiddenSlides>0</HiddenSlides>
  <MMClips>5</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64</vt:i4>
      </vt:variant>
    </vt:vector>
  </HeadingPairs>
  <TitlesOfParts>
    <vt:vector size="79" baseType="lpstr">
      <vt:lpstr>Arial</vt:lpstr>
      <vt:lpstr>Arial Black</vt:lpstr>
      <vt:lpstr>Calibri</vt:lpstr>
      <vt:lpstr>Eras Bold ITC</vt:lpstr>
      <vt:lpstr>Times New Roman</vt:lpstr>
      <vt:lpstr>YouTube Sans</vt:lpstr>
      <vt:lpstr>Office Theme</vt:lpstr>
      <vt:lpstr>Default Design</vt:lpstr>
      <vt:lpstr>15_Default Design</vt:lpstr>
      <vt:lpstr>1_Default Design</vt:lpstr>
      <vt:lpstr>2_Default Design</vt:lpstr>
      <vt:lpstr>5_Default Design</vt:lpstr>
      <vt:lpstr>14_Default Design</vt:lpstr>
      <vt:lpstr>16_Default Design</vt:lpstr>
      <vt:lpstr>17_Default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Force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elements made the flight a success?</vt:lpstr>
      <vt:lpstr>PowerPoint Presentation</vt:lpstr>
      <vt:lpstr>PowerPoint Presentation</vt:lpstr>
      <vt:lpstr>PowerPoint Presentation</vt:lpstr>
      <vt:lpstr>PowerPoint Presentation</vt:lpstr>
      <vt:lpstr>PowerPoint Presentation</vt:lpstr>
      <vt:lpstr>Building the Orion Vehicle at KSC</vt:lpstr>
      <vt:lpstr>Orion support to Lockheed Martin</vt:lpstr>
      <vt:lpstr>PowerPoint Presentation</vt:lpstr>
      <vt:lpstr>PowerPoint Presentation</vt:lpstr>
      <vt:lpstr>PowerPoint Presentation</vt:lpstr>
      <vt:lpstr>The future of exploration</vt:lpstr>
      <vt:lpstr>PowerPoint Presentation</vt:lpstr>
      <vt:lpstr>PowerPoint Presentation</vt:lpstr>
      <vt:lpstr>PowerPoint Presentation</vt:lpstr>
      <vt:lpstr>PowerPoint Presentation</vt:lpstr>
      <vt:lpstr>PowerPoint Presentation</vt:lpstr>
      <vt:lpstr>PowerPoint Presentation</vt:lpstr>
    </vt:vector>
  </TitlesOfParts>
  <Company>NASA/ODIN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Altman, Scott D</dc:creator>
  <cp:lastModifiedBy>Jimenez, Miguel CTR (FAA)</cp:lastModifiedBy>
  <cp:revision>114</cp:revision>
  <dcterms:created xsi:type="dcterms:W3CDTF">2009-09-29T17:00:39Z</dcterms:created>
  <dcterms:modified xsi:type="dcterms:W3CDTF">2023-11-01T16:31:09Z</dcterms:modified>
</cp:coreProperties>
</file>