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4"/>
  </p:sldMasterIdLst>
  <p:notesMasterIdLst>
    <p:notesMasterId r:id="rId27"/>
  </p:notesMasterIdLst>
  <p:sldIdLst>
    <p:sldId id="294" r:id="rId5"/>
    <p:sldId id="295" r:id="rId6"/>
    <p:sldId id="312" r:id="rId7"/>
    <p:sldId id="314" r:id="rId8"/>
    <p:sldId id="330" r:id="rId9"/>
    <p:sldId id="258" r:id="rId10"/>
    <p:sldId id="324" r:id="rId11"/>
    <p:sldId id="361" r:id="rId12"/>
    <p:sldId id="519" r:id="rId13"/>
    <p:sldId id="522" r:id="rId14"/>
    <p:sldId id="471" r:id="rId15"/>
    <p:sldId id="260" r:id="rId16"/>
    <p:sldId id="351" r:id="rId17"/>
    <p:sldId id="473" r:id="rId18"/>
    <p:sldId id="472" r:id="rId19"/>
    <p:sldId id="1362" r:id="rId20"/>
    <p:sldId id="1367" r:id="rId21"/>
    <p:sldId id="1370" r:id="rId22"/>
    <p:sldId id="1369" r:id="rId23"/>
    <p:sldId id="1368" r:id="rId24"/>
    <p:sldId id="326" r:id="rId25"/>
    <p:sldId id="327" r:id="rId26"/>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831BC-129E-CD58-7F73-92477B0DE587}" name="Moyer, Stephen E. [US-US]" initials="" userId="S::moyerse@leidos.com::cbe9722a-8d5c-467b-abf4-41b72afe3e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x, Adam CTR (FHWA)" initials="LAC(" lastIdx="14" clrIdx="0">
    <p:extLst>
      <p:ext uri="{19B8F6BF-5375-455C-9EA6-DF929625EA0E}">
        <p15:presenceInfo xmlns:p15="http://schemas.microsoft.com/office/powerpoint/2012/main" userId="S::adam.lax.ctr@ad.dot.gov::53c1b583-6c26-482c-868c-657c4f2d25b0" providerId="AD"/>
      </p:ext>
    </p:extLst>
  </p:cmAuthor>
  <p:cmAuthor id="2" name="Romstedt, Maria (FHWA)" initials="RM(" lastIdx="5" clrIdx="1">
    <p:extLst>
      <p:ext uri="{19B8F6BF-5375-455C-9EA6-DF929625EA0E}">
        <p15:presenceInfo xmlns:p15="http://schemas.microsoft.com/office/powerpoint/2012/main" userId="S::maria.romstedt@ad.dot.gov::3f3bd72d-dc47-4c10-adc5-625ac614b6b9" providerId="AD"/>
      </p:ext>
    </p:extLst>
  </p:cmAuthor>
  <p:cmAuthor id="3" name="Schatz Editor Four" initials="SE4" lastIdx="25" clrIdx="2">
    <p:extLst>
      <p:ext uri="{19B8F6BF-5375-455C-9EA6-DF929625EA0E}">
        <p15:presenceInfo xmlns:p15="http://schemas.microsoft.com/office/powerpoint/2012/main" userId="Schatz Editor F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1A0F"/>
    <a:srgbClr val="003E7E"/>
    <a:srgbClr val="344C5E"/>
    <a:srgbClr val="1C6EA8"/>
    <a:srgbClr val="1C3B6B"/>
    <a:srgbClr val="FFCF01"/>
    <a:srgbClr val="083B2D"/>
    <a:srgbClr val="C6CBD1"/>
    <a:srgbClr val="99999B"/>
    <a:srgbClr val="CED7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78266" autoAdjust="0"/>
  </p:normalViewPr>
  <p:slideViewPr>
    <p:cSldViewPr snapToGrid="0">
      <p:cViewPr varScale="1">
        <p:scale>
          <a:sx n="85" d="100"/>
          <a:sy n="85" d="100"/>
        </p:scale>
        <p:origin x="774" y="96"/>
      </p:cViewPr>
      <p:guideLst>
        <p:guide orient="horz" pos="3672"/>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57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www.fhwa.dot.gov/innovation/everydaycounts/edc_6/nextgen_tim.cfm" TargetMode="External"/><Relationship Id="rId7" Type="http://schemas.openxmlformats.org/officeDocument/2006/relationships/hyperlink" Target="https://www.fhwa.dot.gov/innovation/everydaycounts/edc_6/strategic_workforce_development.cfm" TargetMode="External"/><Relationship Id="rId2" Type="http://schemas.openxmlformats.org/officeDocument/2006/relationships/hyperlink" Target="https://www.fhwa.dot.gov/innovation/everydaycounts/edc_6/eticketing.cfm" TargetMode="External"/><Relationship Id="rId1" Type="http://schemas.openxmlformats.org/officeDocument/2006/relationships/hyperlink" Target="https://www.fhwa.dot.gov/innovation/everydaycounts/edc_6/crowdsourcing.cfm" TargetMode="External"/><Relationship Id="rId6" Type="http://schemas.openxmlformats.org/officeDocument/2006/relationships/hyperlink" Target="https://www.fhwa.dot.gov/innovation/everydaycounts/edc_6/virtual_public_involvement.cfm" TargetMode="External"/><Relationship Id="rId5" Type="http://schemas.openxmlformats.org/officeDocument/2006/relationships/hyperlink" Target="https://www.fhwa.dot.gov/innovation/everydaycounts/edc_6/uhpc_bridge_preservation.cfm" TargetMode="External"/><Relationship Id="rId4" Type="http://schemas.openxmlformats.org/officeDocument/2006/relationships/hyperlink" Target="https://www.fhwa.dot.gov/innovation/everydaycounts/edc_6/targeted_overlay_pavement.cfm" TargetMode="Externa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70884-73FE-4545-8921-AD304B39FD7E}" type="doc">
      <dgm:prSet loTypeId="urn:microsoft.com/office/officeart/2005/8/layout/hProcess9" loCatId="process" qsTypeId="urn:microsoft.com/office/officeart/2005/8/quickstyle/3d1" qsCatId="3D" csTypeId="urn:microsoft.com/office/officeart/2005/8/colors/accent1_4" csCatId="accent1" phldr="1"/>
      <dgm:spPr/>
    </dgm:pt>
    <dgm:pt modelId="{A1FE4880-FB80-4685-B2CF-7ACA5E9B1463}">
      <dgm:prSet phldrT="[Text]" custT="1"/>
      <dgm:spPr>
        <a:solidFill>
          <a:srgbClr val="19214F"/>
        </a:solidFill>
      </dgm:spPr>
      <dgm:t>
        <a:bodyPr/>
        <a:lstStyle/>
        <a:p>
          <a:r>
            <a:rPr lang="en-US" sz="2400" b="1" dirty="0">
              <a:solidFill>
                <a:schemeClr val="bg1"/>
              </a:solidFill>
              <a:effectLst/>
            </a:rPr>
            <a:t>Round 1</a:t>
          </a:r>
          <a:br>
            <a:rPr lang="en-US" sz="2800" dirty="0">
              <a:solidFill>
                <a:schemeClr val="bg1"/>
              </a:solidFill>
              <a:effectLst/>
            </a:rPr>
          </a:br>
          <a:r>
            <a:rPr lang="en-US" sz="1600" dirty="0">
              <a:solidFill>
                <a:schemeClr val="bg1"/>
              </a:solidFill>
              <a:effectLst/>
            </a:rPr>
            <a:t>(2011-2012)</a:t>
          </a:r>
          <a:br>
            <a:rPr lang="en-US" sz="1800" dirty="0">
              <a:solidFill>
                <a:schemeClr val="bg1"/>
              </a:solidFill>
              <a:effectLst/>
            </a:rPr>
          </a:br>
          <a:r>
            <a:rPr lang="en-US" sz="3200" dirty="0">
              <a:solidFill>
                <a:schemeClr val="bg1"/>
              </a:solidFill>
              <a:effectLst/>
            </a:rPr>
            <a:t>14</a:t>
          </a:r>
          <a:r>
            <a:rPr lang="en-US" sz="1800" dirty="0">
              <a:solidFill>
                <a:schemeClr val="bg1"/>
              </a:solidFill>
              <a:effectLst/>
            </a:rPr>
            <a:t> Innovations</a:t>
          </a:r>
        </a:p>
      </dgm:t>
    </dgm:pt>
    <dgm:pt modelId="{A7730F3F-C574-4B12-B4EA-48D9ADA59C13}" type="parTrans" cxnId="{27448FEC-AEF0-487F-9BE5-AC446A2356C3}">
      <dgm:prSet/>
      <dgm:spPr/>
      <dgm:t>
        <a:bodyPr/>
        <a:lstStyle/>
        <a:p>
          <a:endParaRPr lang="en-US" sz="1200">
            <a:solidFill>
              <a:schemeClr val="tx1"/>
            </a:solidFill>
            <a:effectLst/>
          </a:endParaRPr>
        </a:p>
      </dgm:t>
    </dgm:pt>
    <dgm:pt modelId="{E486D2FC-87B7-4560-8D2B-E016024EB8C1}" type="sibTrans" cxnId="{27448FEC-AEF0-487F-9BE5-AC446A2356C3}">
      <dgm:prSet/>
      <dgm:spPr/>
      <dgm:t>
        <a:bodyPr/>
        <a:lstStyle/>
        <a:p>
          <a:endParaRPr lang="en-US" sz="1200">
            <a:solidFill>
              <a:schemeClr val="tx1"/>
            </a:solidFill>
            <a:effectLst/>
          </a:endParaRPr>
        </a:p>
      </dgm:t>
    </dgm:pt>
    <dgm:pt modelId="{1523A65E-F315-481C-98AD-E01C9009C611}">
      <dgm:prSet phldrT="[Text]" custT="1"/>
      <dgm:spPr>
        <a:solidFill>
          <a:srgbClr val="1F2963"/>
        </a:solidFill>
      </dgm:spPr>
      <dgm:t>
        <a:bodyPr/>
        <a:lstStyle/>
        <a:p>
          <a:r>
            <a:rPr lang="en-US" sz="2400" b="1" dirty="0">
              <a:solidFill>
                <a:schemeClr val="bg1"/>
              </a:solidFill>
              <a:effectLst/>
            </a:rPr>
            <a:t>Round 2</a:t>
          </a:r>
          <a:br>
            <a:rPr lang="en-US" sz="2800" dirty="0">
              <a:solidFill>
                <a:schemeClr val="bg1"/>
              </a:solidFill>
              <a:effectLst/>
            </a:rPr>
          </a:br>
          <a:r>
            <a:rPr lang="en-US" sz="1600" dirty="0">
              <a:solidFill>
                <a:schemeClr val="bg1"/>
              </a:solidFill>
              <a:effectLst/>
            </a:rPr>
            <a:t>(2013-2014)</a:t>
          </a:r>
          <a:br>
            <a:rPr lang="en-US" sz="1600" dirty="0">
              <a:solidFill>
                <a:schemeClr val="bg1"/>
              </a:solidFill>
              <a:effectLst/>
            </a:rPr>
          </a:br>
          <a:r>
            <a:rPr lang="en-US" sz="3200" dirty="0">
              <a:solidFill>
                <a:schemeClr val="bg1"/>
              </a:solidFill>
              <a:effectLst/>
            </a:rPr>
            <a:t>13</a:t>
          </a:r>
          <a:r>
            <a:rPr lang="en-US" sz="1800" dirty="0">
              <a:solidFill>
                <a:schemeClr val="bg1"/>
              </a:solidFill>
              <a:effectLst/>
            </a:rPr>
            <a:t> Innovations</a:t>
          </a:r>
        </a:p>
      </dgm:t>
    </dgm:pt>
    <dgm:pt modelId="{990F4371-ABFC-4B76-A383-40302B672CEB}" type="parTrans" cxnId="{C7AA648E-83D0-494D-936C-ED55E61FD545}">
      <dgm:prSet/>
      <dgm:spPr/>
      <dgm:t>
        <a:bodyPr/>
        <a:lstStyle/>
        <a:p>
          <a:endParaRPr lang="en-US" sz="1200">
            <a:solidFill>
              <a:schemeClr val="tx1"/>
            </a:solidFill>
            <a:effectLst/>
          </a:endParaRPr>
        </a:p>
      </dgm:t>
    </dgm:pt>
    <dgm:pt modelId="{3B8D7F14-8365-49D8-B075-6904D06F2C27}" type="sibTrans" cxnId="{C7AA648E-83D0-494D-936C-ED55E61FD545}">
      <dgm:prSet/>
      <dgm:spPr/>
      <dgm:t>
        <a:bodyPr/>
        <a:lstStyle/>
        <a:p>
          <a:endParaRPr lang="en-US" sz="1200">
            <a:solidFill>
              <a:schemeClr val="tx1"/>
            </a:solidFill>
            <a:effectLst/>
          </a:endParaRPr>
        </a:p>
      </dgm:t>
    </dgm:pt>
    <dgm:pt modelId="{06DFDDBE-03AB-4188-971B-8EFBAF87D013}">
      <dgm:prSet phldrT="[Text]" custT="1"/>
      <dgm:spPr>
        <a:solidFill>
          <a:srgbClr val="263278"/>
        </a:solidFill>
      </dgm:spPr>
      <dgm:t>
        <a:bodyPr/>
        <a:lstStyle/>
        <a:p>
          <a:r>
            <a:rPr lang="en-US" sz="2400" b="1" dirty="0">
              <a:solidFill>
                <a:schemeClr val="bg1"/>
              </a:solidFill>
              <a:effectLst/>
            </a:rPr>
            <a:t>Round 3</a:t>
          </a:r>
          <a:br>
            <a:rPr lang="en-US" sz="2800" dirty="0">
              <a:solidFill>
                <a:schemeClr val="bg1"/>
              </a:solidFill>
              <a:effectLst/>
            </a:rPr>
          </a:br>
          <a:r>
            <a:rPr lang="en-US" sz="1600" dirty="0">
              <a:solidFill>
                <a:schemeClr val="bg1"/>
              </a:solidFill>
              <a:effectLst/>
            </a:rPr>
            <a:t>(2015-2016)</a:t>
          </a:r>
          <a:br>
            <a:rPr lang="en-US" sz="1600" dirty="0">
              <a:solidFill>
                <a:schemeClr val="bg1"/>
              </a:solidFill>
              <a:effectLst/>
            </a:rPr>
          </a:br>
          <a:r>
            <a:rPr lang="en-US" sz="3200" dirty="0">
              <a:solidFill>
                <a:schemeClr val="bg1"/>
              </a:solidFill>
              <a:effectLst/>
            </a:rPr>
            <a:t>12</a:t>
          </a:r>
          <a:r>
            <a:rPr lang="en-US" sz="1800" dirty="0">
              <a:solidFill>
                <a:schemeClr val="bg1"/>
              </a:solidFill>
              <a:effectLst/>
            </a:rPr>
            <a:t> Innovations</a:t>
          </a:r>
        </a:p>
      </dgm:t>
    </dgm:pt>
    <dgm:pt modelId="{04D5940C-77C5-4CFA-A78F-72F46F54D835}" type="parTrans" cxnId="{C0AA8CD9-F076-4331-AEFD-C1A93DDDB7B6}">
      <dgm:prSet/>
      <dgm:spPr/>
      <dgm:t>
        <a:bodyPr/>
        <a:lstStyle/>
        <a:p>
          <a:endParaRPr lang="en-US" sz="1200">
            <a:solidFill>
              <a:schemeClr val="tx1"/>
            </a:solidFill>
            <a:effectLst/>
          </a:endParaRPr>
        </a:p>
      </dgm:t>
    </dgm:pt>
    <dgm:pt modelId="{5653B7FD-92FD-4E34-95BD-B56E023ED944}" type="sibTrans" cxnId="{C0AA8CD9-F076-4331-AEFD-C1A93DDDB7B6}">
      <dgm:prSet/>
      <dgm:spPr/>
      <dgm:t>
        <a:bodyPr/>
        <a:lstStyle/>
        <a:p>
          <a:endParaRPr lang="en-US" sz="1200">
            <a:solidFill>
              <a:schemeClr val="tx1"/>
            </a:solidFill>
            <a:effectLst/>
          </a:endParaRPr>
        </a:p>
      </dgm:t>
    </dgm:pt>
    <dgm:pt modelId="{77A2E44D-50D9-4B3D-B85A-F83F10DBA7D4}">
      <dgm:prSet phldrT="[Text]" custT="1"/>
      <dgm:spPr>
        <a:solidFill>
          <a:srgbClr val="2E3C92"/>
        </a:solidFill>
      </dgm:spPr>
      <dgm:t>
        <a:bodyPr/>
        <a:lstStyle/>
        <a:p>
          <a:r>
            <a:rPr lang="en-US" sz="2400" b="1" dirty="0">
              <a:solidFill>
                <a:schemeClr val="bg1"/>
              </a:solidFill>
              <a:effectLst/>
            </a:rPr>
            <a:t>Round 4</a:t>
          </a:r>
          <a:br>
            <a:rPr lang="en-US" sz="2400" b="1" dirty="0">
              <a:solidFill>
                <a:schemeClr val="bg1"/>
              </a:solidFill>
              <a:effectLst/>
            </a:rPr>
          </a:br>
          <a:r>
            <a:rPr lang="en-US" sz="1600" dirty="0">
              <a:solidFill>
                <a:schemeClr val="bg1"/>
              </a:solidFill>
              <a:effectLst/>
            </a:rPr>
            <a:t>(2017-2018)</a:t>
          </a:r>
          <a:br>
            <a:rPr lang="en-US" sz="1600" dirty="0">
              <a:solidFill>
                <a:schemeClr val="bg1"/>
              </a:solidFill>
              <a:effectLst/>
            </a:rPr>
          </a:br>
          <a:r>
            <a:rPr lang="en-US" sz="3200" dirty="0">
              <a:solidFill>
                <a:schemeClr val="bg1"/>
              </a:solidFill>
              <a:effectLst/>
            </a:rPr>
            <a:t>11</a:t>
          </a:r>
          <a:r>
            <a:rPr lang="en-US" sz="1800" dirty="0">
              <a:solidFill>
                <a:schemeClr val="bg1"/>
              </a:solidFill>
              <a:effectLst/>
            </a:rPr>
            <a:t> Innovations</a:t>
          </a:r>
        </a:p>
      </dgm:t>
    </dgm:pt>
    <dgm:pt modelId="{B91303DD-CE89-4DB1-A582-87B1B8F2A72E}" type="parTrans" cxnId="{06A26917-0EC5-4EC4-BD50-73316027D85C}">
      <dgm:prSet/>
      <dgm:spPr/>
      <dgm:t>
        <a:bodyPr/>
        <a:lstStyle/>
        <a:p>
          <a:endParaRPr lang="en-US" sz="1200">
            <a:solidFill>
              <a:schemeClr val="tx1"/>
            </a:solidFill>
            <a:effectLst/>
          </a:endParaRPr>
        </a:p>
      </dgm:t>
    </dgm:pt>
    <dgm:pt modelId="{36A05FDE-F93D-4AE8-9E6E-3FE998897C39}" type="sibTrans" cxnId="{06A26917-0EC5-4EC4-BD50-73316027D85C}">
      <dgm:prSet/>
      <dgm:spPr/>
      <dgm:t>
        <a:bodyPr/>
        <a:lstStyle/>
        <a:p>
          <a:endParaRPr lang="en-US" sz="1200">
            <a:solidFill>
              <a:schemeClr val="tx1"/>
            </a:solidFill>
            <a:effectLst/>
          </a:endParaRPr>
        </a:p>
      </dgm:t>
    </dgm:pt>
    <dgm:pt modelId="{9407A558-B408-44BE-8A19-B7675A8D5A49}">
      <dgm:prSet phldrT="[Text]" custT="1"/>
      <dgm:spPr>
        <a:solidFill>
          <a:srgbClr val="3748AF"/>
        </a:solidFill>
      </dgm:spPr>
      <dgm:t>
        <a:bodyPr/>
        <a:lstStyle/>
        <a:p>
          <a:r>
            <a:rPr lang="en-US" sz="2400" b="1" dirty="0">
              <a:solidFill>
                <a:schemeClr val="bg1"/>
              </a:solidFill>
              <a:effectLst/>
            </a:rPr>
            <a:t>Round 5</a:t>
          </a:r>
          <a:br>
            <a:rPr lang="en-US" sz="2800" dirty="0">
              <a:solidFill>
                <a:schemeClr val="bg1"/>
              </a:solidFill>
              <a:effectLst/>
            </a:rPr>
          </a:br>
          <a:r>
            <a:rPr lang="en-US" sz="1600" dirty="0">
              <a:solidFill>
                <a:schemeClr val="bg1"/>
              </a:solidFill>
              <a:effectLst/>
            </a:rPr>
            <a:t>(2019-2020)</a:t>
          </a:r>
          <a:br>
            <a:rPr lang="en-US" sz="1600" dirty="0">
              <a:solidFill>
                <a:schemeClr val="bg1"/>
              </a:solidFill>
              <a:effectLst/>
            </a:rPr>
          </a:br>
          <a:r>
            <a:rPr lang="en-US" sz="3200" dirty="0">
              <a:solidFill>
                <a:schemeClr val="bg1"/>
              </a:solidFill>
              <a:effectLst/>
            </a:rPr>
            <a:t>10</a:t>
          </a:r>
          <a:r>
            <a:rPr lang="en-US" sz="1800" dirty="0">
              <a:solidFill>
                <a:schemeClr val="bg1"/>
              </a:solidFill>
              <a:effectLst/>
            </a:rPr>
            <a:t> Innovations</a:t>
          </a:r>
        </a:p>
      </dgm:t>
    </dgm:pt>
    <dgm:pt modelId="{0871215B-D210-4FE8-A58E-31303417418A}" type="parTrans" cxnId="{D0432BC0-AF74-492B-B414-9661F5C835C6}">
      <dgm:prSet/>
      <dgm:spPr/>
      <dgm:t>
        <a:bodyPr/>
        <a:lstStyle/>
        <a:p>
          <a:endParaRPr lang="en-US" sz="1200">
            <a:solidFill>
              <a:schemeClr val="tx1"/>
            </a:solidFill>
            <a:effectLst/>
          </a:endParaRPr>
        </a:p>
      </dgm:t>
    </dgm:pt>
    <dgm:pt modelId="{2CE23584-1D8E-4DEA-A6A6-9BCEC34BF050}" type="sibTrans" cxnId="{D0432BC0-AF74-492B-B414-9661F5C835C6}">
      <dgm:prSet/>
      <dgm:spPr/>
      <dgm:t>
        <a:bodyPr/>
        <a:lstStyle/>
        <a:p>
          <a:endParaRPr lang="en-US" sz="1200">
            <a:solidFill>
              <a:schemeClr val="tx1"/>
            </a:solidFill>
            <a:effectLst/>
          </a:endParaRPr>
        </a:p>
      </dgm:t>
    </dgm:pt>
    <dgm:pt modelId="{218EDE64-87D3-4950-9B92-51330FE17DE8}">
      <dgm:prSet phldrT="[Text]" custT="1"/>
      <dgm:spPr>
        <a:solidFill>
          <a:srgbClr val="4759C5"/>
        </a:solidFill>
      </dgm:spPr>
      <dgm:t>
        <a:bodyPr/>
        <a:lstStyle/>
        <a:p>
          <a:r>
            <a:rPr lang="en-US" sz="2400" b="1" dirty="0">
              <a:solidFill>
                <a:schemeClr val="bg1"/>
              </a:solidFill>
              <a:effectLst/>
            </a:rPr>
            <a:t>Round 6</a:t>
          </a:r>
          <a:br>
            <a:rPr lang="en-US" sz="2800" dirty="0">
              <a:solidFill>
                <a:schemeClr val="bg1"/>
              </a:solidFill>
              <a:effectLst/>
            </a:rPr>
          </a:br>
          <a:r>
            <a:rPr lang="en-US" sz="1600" dirty="0">
              <a:solidFill>
                <a:schemeClr val="bg1"/>
              </a:solidFill>
              <a:effectLst/>
            </a:rPr>
            <a:t>(2021-2022)</a:t>
          </a:r>
          <a:br>
            <a:rPr lang="en-US" sz="1600" dirty="0">
              <a:solidFill>
                <a:schemeClr val="bg1"/>
              </a:solidFill>
              <a:effectLst/>
            </a:rPr>
          </a:br>
          <a:r>
            <a:rPr lang="en-US" sz="3200" dirty="0">
              <a:solidFill>
                <a:schemeClr val="bg1"/>
              </a:solidFill>
              <a:effectLst/>
            </a:rPr>
            <a:t>7</a:t>
          </a:r>
          <a:r>
            <a:rPr lang="en-US" sz="1800" dirty="0">
              <a:solidFill>
                <a:schemeClr val="bg1"/>
              </a:solidFill>
              <a:effectLst/>
            </a:rPr>
            <a:t> Innovations</a:t>
          </a:r>
        </a:p>
      </dgm:t>
    </dgm:pt>
    <dgm:pt modelId="{627CAF47-061D-4A9F-B189-49C308A6E101}" type="parTrans" cxnId="{86666B6E-4746-46B6-9637-7CCDCBF18AB5}">
      <dgm:prSet/>
      <dgm:spPr/>
      <dgm:t>
        <a:bodyPr/>
        <a:lstStyle/>
        <a:p>
          <a:endParaRPr lang="en-US" sz="1200">
            <a:solidFill>
              <a:schemeClr val="tx1"/>
            </a:solidFill>
            <a:effectLst/>
          </a:endParaRPr>
        </a:p>
      </dgm:t>
    </dgm:pt>
    <dgm:pt modelId="{570EB65F-1104-4B6C-96F9-8AFB5B0C7C18}" type="sibTrans" cxnId="{86666B6E-4746-46B6-9637-7CCDCBF18AB5}">
      <dgm:prSet/>
      <dgm:spPr/>
      <dgm:t>
        <a:bodyPr/>
        <a:lstStyle/>
        <a:p>
          <a:endParaRPr lang="en-US" sz="1200">
            <a:solidFill>
              <a:schemeClr val="tx1"/>
            </a:solidFill>
            <a:effectLst/>
          </a:endParaRPr>
        </a:p>
      </dgm:t>
    </dgm:pt>
    <dgm:pt modelId="{93DBF8BB-73ED-44A7-BDFF-F99B16615937}">
      <dgm:prSet phldrT="[Text]" custT="1"/>
      <dgm:spPr>
        <a:solidFill>
          <a:srgbClr val="4759C5"/>
        </a:solidFill>
      </dgm:spPr>
      <dgm:t>
        <a:bodyPr/>
        <a:lstStyle/>
        <a:p>
          <a:r>
            <a:rPr lang="en-US" sz="2400" b="1" kern="1200" dirty="0">
              <a:solidFill>
                <a:prstClr val="white"/>
              </a:solidFill>
              <a:effectLst/>
              <a:latin typeface="Calibri" panose="020F0502020204030204"/>
              <a:ea typeface="+mn-ea"/>
              <a:cs typeface="+mn-cs"/>
            </a:rPr>
            <a:t>Round 7</a:t>
          </a:r>
          <a:br>
            <a:rPr lang="en-US" sz="1800" kern="1200" dirty="0">
              <a:solidFill>
                <a:schemeClr val="bg1"/>
              </a:solidFill>
              <a:effectLst/>
            </a:rPr>
          </a:br>
          <a:r>
            <a:rPr lang="en-US" sz="1600" kern="1200" dirty="0">
              <a:solidFill>
                <a:schemeClr val="bg1"/>
              </a:solidFill>
              <a:effectLst/>
            </a:rPr>
            <a:t>(2023-2024)</a:t>
          </a:r>
          <a:br>
            <a:rPr lang="en-US" sz="1600" kern="1200" dirty="0">
              <a:solidFill>
                <a:schemeClr val="bg1"/>
              </a:solidFill>
              <a:effectLst/>
            </a:rPr>
          </a:br>
          <a:r>
            <a:rPr lang="en-US" sz="3200" kern="1200" dirty="0">
              <a:solidFill>
                <a:prstClr val="white"/>
              </a:solidFill>
              <a:effectLst/>
              <a:latin typeface="Calibri" panose="020F0502020204030204"/>
              <a:ea typeface="+mn-ea"/>
              <a:cs typeface="+mn-cs"/>
            </a:rPr>
            <a:t>7</a:t>
          </a:r>
          <a:r>
            <a:rPr lang="en-US" sz="1800" kern="1200" dirty="0">
              <a:solidFill>
                <a:schemeClr val="bg1"/>
              </a:solidFill>
              <a:effectLst/>
            </a:rPr>
            <a:t> Innovations</a:t>
          </a:r>
        </a:p>
      </dgm:t>
    </dgm:pt>
    <dgm:pt modelId="{C0CA6B3C-ECF1-4B7E-87BE-D118680E7AF0}" type="parTrans" cxnId="{2D928560-DCC4-4074-9628-99D8BDBC2820}">
      <dgm:prSet/>
      <dgm:spPr/>
      <dgm:t>
        <a:bodyPr/>
        <a:lstStyle/>
        <a:p>
          <a:endParaRPr lang="en-US"/>
        </a:p>
      </dgm:t>
    </dgm:pt>
    <dgm:pt modelId="{AACAA0F7-4855-4E22-BF72-EB7783DC208C}" type="sibTrans" cxnId="{2D928560-DCC4-4074-9628-99D8BDBC2820}">
      <dgm:prSet/>
      <dgm:spPr/>
      <dgm:t>
        <a:bodyPr/>
        <a:lstStyle/>
        <a:p>
          <a:endParaRPr lang="en-US"/>
        </a:p>
      </dgm:t>
    </dgm:pt>
    <dgm:pt modelId="{377D8FC4-C5C0-4831-8DCA-39E887CD1AE5}" type="pres">
      <dgm:prSet presAssocID="{F2B70884-73FE-4545-8921-AD304B39FD7E}" presName="CompostProcess" presStyleCnt="0">
        <dgm:presLayoutVars>
          <dgm:dir/>
          <dgm:resizeHandles val="exact"/>
        </dgm:presLayoutVars>
      </dgm:prSet>
      <dgm:spPr/>
    </dgm:pt>
    <dgm:pt modelId="{EFCCFB47-731E-42AA-98FC-13D89D62FBA3}" type="pres">
      <dgm:prSet presAssocID="{F2B70884-73FE-4545-8921-AD304B39FD7E}" presName="arrow" presStyleLbl="bgShp" presStyleIdx="0" presStyleCnt="1" custScaleX="112610" custLinFactNeighborX="4128" custLinFactNeighborY="-4983"/>
      <dgm:spPr>
        <a:solidFill>
          <a:schemeClr val="accent4"/>
        </a:solidFill>
      </dgm:spPr>
    </dgm:pt>
    <dgm:pt modelId="{AF319AF6-8887-4AFF-AD28-8A107F61DFB8}" type="pres">
      <dgm:prSet presAssocID="{F2B70884-73FE-4545-8921-AD304B39FD7E}" presName="linearProcess" presStyleCnt="0"/>
      <dgm:spPr/>
    </dgm:pt>
    <dgm:pt modelId="{A19AB7B1-5D94-4F1A-8D71-E098EFC3B108}" type="pres">
      <dgm:prSet presAssocID="{A1FE4880-FB80-4685-B2CF-7ACA5E9B1463}" presName="textNode" presStyleLbl="node1" presStyleIdx="0" presStyleCnt="7" custScaleX="72628">
        <dgm:presLayoutVars>
          <dgm:bulletEnabled val="1"/>
        </dgm:presLayoutVars>
      </dgm:prSet>
      <dgm:spPr/>
    </dgm:pt>
    <dgm:pt modelId="{9AB368B3-5B7B-4175-86E7-CDD1918F6CE5}" type="pres">
      <dgm:prSet presAssocID="{E486D2FC-87B7-4560-8D2B-E016024EB8C1}" presName="sibTrans" presStyleCnt="0"/>
      <dgm:spPr/>
    </dgm:pt>
    <dgm:pt modelId="{B7458758-3781-49D3-8F9E-7CDF1BE5019C}" type="pres">
      <dgm:prSet presAssocID="{1523A65E-F315-481C-98AD-E01C9009C611}" presName="textNode" presStyleLbl="node1" presStyleIdx="1" presStyleCnt="7" custScaleX="72904">
        <dgm:presLayoutVars>
          <dgm:bulletEnabled val="1"/>
        </dgm:presLayoutVars>
      </dgm:prSet>
      <dgm:spPr/>
    </dgm:pt>
    <dgm:pt modelId="{61C56500-2D85-4078-987F-76CE36A79EA2}" type="pres">
      <dgm:prSet presAssocID="{3B8D7F14-8365-49D8-B075-6904D06F2C27}" presName="sibTrans" presStyleCnt="0"/>
      <dgm:spPr/>
    </dgm:pt>
    <dgm:pt modelId="{556397A9-94FD-4B39-9CAE-E9D3117EDA2D}" type="pres">
      <dgm:prSet presAssocID="{06DFDDBE-03AB-4188-971B-8EFBAF87D013}" presName="textNode" presStyleLbl="node1" presStyleIdx="2" presStyleCnt="7" custScaleX="74302">
        <dgm:presLayoutVars>
          <dgm:bulletEnabled val="1"/>
        </dgm:presLayoutVars>
      </dgm:prSet>
      <dgm:spPr/>
    </dgm:pt>
    <dgm:pt modelId="{DFAA4B3E-3E2C-4A9A-8A3B-44CB278ACE74}" type="pres">
      <dgm:prSet presAssocID="{5653B7FD-92FD-4E34-95BD-B56E023ED944}" presName="sibTrans" presStyleCnt="0"/>
      <dgm:spPr/>
    </dgm:pt>
    <dgm:pt modelId="{B005BC37-6F59-4914-8061-A16BE7F72703}" type="pres">
      <dgm:prSet presAssocID="{77A2E44D-50D9-4B3D-B85A-F83F10DBA7D4}" presName="textNode" presStyleLbl="node1" presStyleIdx="3" presStyleCnt="7" custScaleX="74933">
        <dgm:presLayoutVars>
          <dgm:bulletEnabled val="1"/>
        </dgm:presLayoutVars>
      </dgm:prSet>
      <dgm:spPr/>
    </dgm:pt>
    <dgm:pt modelId="{3D4A6FA0-8964-4A79-963B-EA06473A910C}" type="pres">
      <dgm:prSet presAssocID="{36A05FDE-F93D-4AE8-9E6E-3FE998897C39}" presName="sibTrans" presStyleCnt="0"/>
      <dgm:spPr/>
    </dgm:pt>
    <dgm:pt modelId="{138AA821-EA30-4F4B-B867-E8DF474D5804}" type="pres">
      <dgm:prSet presAssocID="{9407A558-B408-44BE-8A19-B7675A8D5A49}" presName="textNode" presStyleLbl="node1" presStyleIdx="4" presStyleCnt="7" custScaleX="72113">
        <dgm:presLayoutVars>
          <dgm:bulletEnabled val="1"/>
        </dgm:presLayoutVars>
      </dgm:prSet>
      <dgm:spPr/>
    </dgm:pt>
    <dgm:pt modelId="{1C0837FF-6FF3-41B0-A008-73AFE0DB2FA2}" type="pres">
      <dgm:prSet presAssocID="{2CE23584-1D8E-4DEA-A6A6-9BCEC34BF050}" presName="sibTrans" presStyleCnt="0"/>
      <dgm:spPr/>
    </dgm:pt>
    <dgm:pt modelId="{62152EBD-2FF9-49D6-A0DB-9E88FED43155}" type="pres">
      <dgm:prSet presAssocID="{218EDE64-87D3-4950-9B92-51330FE17DE8}" presName="textNode" presStyleLbl="node1" presStyleIdx="5" presStyleCnt="7" custScaleX="73428">
        <dgm:presLayoutVars>
          <dgm:bulletEnabled val="1"/>
        </dgm:presLayoutVars>
      </dgm:prSet>
      <dgm:spPr/>
    </dgm:pt>
    <dgm:pt modelId="{2580CA55-09B6-4BD0-99DA-D4AF4D282B95}" type="pres">
      <dgm:prSet presAssocID="{570EB65F-1104-4B6C-96F9-8AFB5B0C7C18}" presName="sibTrans" presStyleCnt="0"/>
      <dgm:spPr/>
    </dgm:pt>
    <dgm:pt modelId="{DB201168-4194-42F8-8945-4FA488BD5A5A}" type="pres">
      <dgm:prSet presAssocID="{93DBF8BB-73ED-44A7-BDFF-F99B16615937}" presName="textNode" presStyleLbl="node1" presStyleIdx="6" presStyleCnt="7" custScaleX="74027">
        <dgm:presLayoutVars>
          <dgm:bulletEnabled val="1"/>
        </dgm:presLayoutVars>
      </dgm:prSet>
      <dgm:spPr/>
    </dgm:pt>
  </dgm:ptLst>
  <dgm:cxnLst>
    <dgm:cxn modelId="{8D6E4B00-4DF2-43EC-A4B7-6CD862B4C307}" type="presOf" srcId="{9407A558-B408-44BE-8A19-B7675A8D5A49}" destId="{138AA821-EA30-4F4B-B867-E8DF474D5804}" srcOrd="0" destOrd="0" presId="urn:microsoft.com/office/officeart/2005/8/layout/hProcess9"/>
    <dgm:cxn modelId="{401E780D-8402-4EF3-9549-254C0F5281D2}" type="presOf" srcId="{06DFDDBE-03AB-4188-971B-8EFBAF87D013}" destId="{556397A9-94FD-4B39-9CAE-E9D3117EDA2D}" srcOrd="0" destOrd="0" presId="urn:microsoft.com/office/officeart/2005/8/layout/hProcess9"/>
    <dgm:cxn modelId="{06A26917-0EC5-4EC4-BD50-73316027D85C}" srcId="{F2B70884-73FE-4545-8921-AD304B39FD7E}" destId="{77A2E44D-50D9-4B3D-B85A-F83F10DBA7D4}" srcOrd="3" destOrd="0" parTransId="{B91303DD-CE89-4DB1-A582-87B1B8F2A72E}" sibTransId="{36A05FDE-F93D-4AE8-9E6E-3FE998897C39}"/>
    <dgm:cxn modelId="{2D928560-DCC4-4074-9628-99D8BDBC2820}" srcId="{F2B70884-73FE-4545-8921-AD304B39FD7E}" destId="{93DBF8BB-73ED-44A7-BDFF-F99B16615937}" srcOrd="6" destOrd="0" parTransId="{C0CA6B3C-ECF1-4B7E-87BE-D118680E7AF0}" sibTransId="{AACAA0F7-4855-4E22-BF72-EB7783DC208C}"/>
    <dgm:cxn modelId="{DC7B9860-1D1A-49C0-B618-0B12783DEA79}" type="presOf" srcId="{1523A65E-F315-481C-98AD-E01C9009C611}" destId="{B7458758-3781-49D3-8F9E-7CDF1BE5019C}" srcOrd="0" destOrd="0" presId="urn:microsoft.com/office/officeart/2005/8/layout/hProcess9"/>
    <dgm:cxn modelId="{1CB96C41-C4C1-40B7-8C01-21369A564104}" type="presOf" srcId="{F2B70884-73FE-4545-8921-AD304B39FD7E}" destId="{377D8FC4-C5C0-4831-8DCA-39E887CD1AE5}" srcOrd="0" destOrd="0" presId="urn:microsoft.com/office/officeart/2005/8/layout/hProcess9"/>
    <dgm:cxn modelId="{58565E6C-F9C5-4FBE-8BAE-94757EBF253F}" type="presOf" srcId="{93DBF8BB-73ED-44A7-BDFF-F99B16615937}" destId="{DB201168-4194-42F8-8945-4FA488BD5A5A}" srcOrd="0" destOrd="0" presId="urn:microsoft.com/office/officeart/2005/8/layout/hProcess9"/>
    <dgm:cxn modelId="{86666B6E-4746-46B6-9637-7CCDCBF18AB5}" srcId="{F2B70884-73FE-4545-8921-AD304B39FD7E}" destId="{218EDE64-87D3-4950-9B92-51330FE17DE8}" srcOrd="5" destOrd="0" parTransId="{627CAF47-061D-4A9F-B189-49C308A6E101}" sibTransId="{570EB65F-1104-4B6C-96F9-8AFB5B0C7C18}"/>
    <dgm:cxn modelId="{C7AA648E-83D0-494D-936C-ED55E61FD545}" srcId="{F2B70884-73FE-4545-8921-AD304B39FD7E}" destId="{1523A65E-F315-481C-98AD-E01C9009C611}" srcOrd="1" destOrd="0" parTransId="{990F4371-ABFC-4B76-A383-40302B672CEB}" sibTransId="{3B8D7F14-8365-49D8-B075-6904D06F2C27}"/>
    <dgm:cxn modelId="{D0432BC0-AF74-492B-B414-9661F5C835C6}" srcId="{F2B70884-73FE-4545-8921-AD304B39FD7E}" destId="{9407A558-B408-44BE-8A19-B7675A8D5A49}" srcOrd="4" destOrd="0" parTransId="{0871215B-D210-4FE8-A58E-31303417418A}" sibTransId="{2CE23584-1D8E-4DEA-A6A6-9BCEC34BF050}"/>
    <dgm:cxn modelId="{4B80B0C0-5C4D-4D16-8A61-FE928132B727}" type="presOf" srcId="{A1FE4880-FB80-4685-B2CF-7ACA5E9B1463}" destId="{A19AB7B1-5D94-4F1A-8D71-E098EFC3B108}" srcOrd="0" destOrd="0" presId="urn:microsoft.com/office/officeart/2005/8/layout/hProcess9"/>
    <dgm:cxn modelId="{6BF126D7-4D46-420C-AC82-64C0BAD9A59B}" type="presOf" srcId="{77A2E44D-50D9-4B3D-B85A-F83F10DBA7D4}" destId="{B005BC37-6F59-4914-8061-A16BE7F72703}" srcOrd="0" destOrd="0" presId="urn:microsoft.com/office/officeart/2005/8/layout/hProcess9"/>
    <dgm:cxn modelId="{C0AA8CD9-F076-4331-AEFD-C1A93DDDB7B6}" srcId="{F2B70884-73FE-4545-8921-AD304B39FD7E}" destId="{06DFDDBE-03AB-4188-971B-8EFBAF87D013}" srcOrd="2" destOrd="0" parTransId="{04D5940C-77C5-4CFA-A78F-72F46F54D835}" sibTransId="{5653B7FD-92FD-4E34-95BD-B56E023ED944}"/>
    <dgm:cxn modelId="{27448FEC-AEF0-487F-9BE5-AC446A2356C3}" srcId="{F2B70884-73FE-4545-8921-AD304B39FD7E}" destId="{A1FE4880-FB80-4685-B2CF-7ACA5E9B1463}" srcOrd="0" destOrd="0" parTransId="{A7730F3F-C574-4B12-B4EA-48D9ADA59C13}" sibTransId="{E486D2FC-87B7-4560-8D2B-E016024EB8C1}"/>
    <dgm:cxn modelId="{5D0476FD-81BC-4BD8-BB73-93061168BF08}" type="presOf" srcId="{218EDE64-87D3-4950-9B92-51330FE17DE8}" destId="{62152EBD-2FF9-49D6-A0DB-9E88FED43155}" srcOrd="0" destOrd="0" presId="urn:microsoft.com/office/officeart/2005/8/layout/hProcess9"/>
    <dgm:cxn modelId="{756A0D80-CDA1-4B1E-A0F5-22DBD58078B6}" type="presParOf" srcId="{377D8FC4-C5C0-4831-8DCA-39E887CD1AE5}" destId="{EFCCFB47-731E-42AA-98FC-13D89D62FBA3}" srcOrd="0" destOrd="0" presId="urn:microsoft.com/office/officeart/2005/8/layout/hProcess9"/>
    <dgm:cxn modelId="{3B0E5EB7-C8D2-4A25-8F79-AA256484A9CD}" type="presParOf" srcId="{377D8FC4-C5C0-4831-8DCA-39E887CD1AE5}" destId="{AF319AF6-8887-4AFF-AD28-8A107F61DFB8}" srcOrd="1" destOrd="0" presId="urn:microsoft.com/office/officeart/2005/8/layout/hProcess9"/>
    <dgm:cxn modelId="{90D89D87-41C8-42F8-B2D6-2A86AE12EE41}" type="presParOf" srcId="{AF319AF6-8887-4AFF-AD28-8A107F61DFB8}" destId="{A19AB7B1-5D94-4F1A-8D71-E098EFC3B108}" srcOrd="0" destOrd="0" presId="urn:microsoft.com/office/officeart/2005/8/layout/hProcess9"/>
    <dgm:cxn modelId="{A8D33D35-C786-4D44-9C55-1CE16B9CD8D2}" type="presParOf" srcId="{AF319AF6-8887-4AFF-AD28-8A107F61DFB8}" destId="{9AB368B3-5B7B-4175-86E7-CDD1918F6CE5}" srcOrd="1" destOrd="0" presId="urn:microsoft.com/office/officeart/2005/8/layout/hProcess9"/>
    <dgm:cxn modelId="{461ABDED-5A6A-4560-9DD3-B87B3B6C7D00}" type="presParOf" srcId="{AF319AF6-8887-4AFF-AD28-8A107F61DFB8}" destId="{B7458758-3781-49D3-8F9E-7CDF1BE5019C}" srcOrd="2" destOrd="0" presId="urn:microsoft.com/office/officeart/2005/8/layout/hProcess9"/>
    <dgm:cxn modelId="{24887779-ABA6-40E0-9DFD-8672AE63F0EA}" type="presParOf" srcId="{AF319AF6-8887-4AFF-AD28-8A107F61DFB8}" destId="{61C56500-2D85-4078-987F-76CE36A79EA2}" srcOrd="3" destOrd="0" presId="urn:microsoft.com/office/officeart/2005/8/layout/hProcess9"/>
    <dgm:cxn modelId="{A8588429-A87F-458F-9A20-86D1358044D0}" type="presParOf" srcId="{AF319AF6-8887-4AFF-AD28-8A107F61DFB8}" destId="{556397A9-94FD-4B39-9CAE-E9D3117EDA2D}" srcOrd="4" destOrd="0" presId="urn:microsoft.com/office/officeart/2005/8/layout/hProcess9"/>
    <dgm:cxn modelId="{43A9094B-7DCE-4274-B927-01138E91E0EB}" type="presParOf" srcId="{AF319AF6-8887-4AFF-AD28-8A107F61DFB8}" destId="{DFAA4B3E-3E2C-4A9A-8A3B-44CB278ACE74}" srcOrd="5" destOrd="0" presId="urn:microsoft.com/office/officeart/2005/8/layout/hProcess9"/>
    <dgm:cxn modelId="{C4683117-7CF8-47AB-BA6F-BB448100BCD7}" type="presParOf" srcId="{AF319AF6-8887-4AFF-AD28-8A107F61DFB8}" destId="{B005BC37-6F59-4914-8061-A16BE7F72703}" srcOrd="6" destOrd="0" presId="urn:microsoft.com/office/officeart/2005/8/layout/hProcess9"/>
    <dgm:cxn modelId="{CC54505A-A975-4CF5-93C9-CF6B835F76A6}" type="presParOf" srcId="{AF319AF6-8887-4AFF-AD28-8A107F61DFB8}" destId="{3D4A6FA0-8964-4A79-963B-EA06473A910C}" srcOrd="7" destOrd="0" presId="urn:microsoft.com/office/officeart/2005/8/layout/hProcess9"/>
    <dgm:cxn modelId="{548C7DA1-EB2D-4475-A7BF-B6B6B20DE0EF}" type="presParOf" srcId="{AF319AF6-8887-4AFF-AD28-8A107F61DFB8}" destId="{138AA821-EA30-4F4B-B867-E8DF474D5804}" srcOrd="8" destOrd="0" presId="urn:microsoft.com/office/officeart/2005/8/layout/hProcess9"/>
    <dgm:cxn modelId="{B584CB00-B035-41B1-A770-DBA54E8848F0}" type="presParOf" srcId="{AF319AF6-8887-4AFF-AD28-8A107F61DFB8}" destId="{1C0837FF-6FF3-41B0-A008-73AFE0DB2FA2}" srcOrd="9" destOrd="0" presId="urn:microsoft.com/office/officeart/2005/8/layout/hProcess9"/>
    <dgm:cxn modelId="{9C88ADAF-B1DE-4C9E-A051-7CE383E859CD}" type="presParOf" srcId="{AF319AF6-8887-4AFF-AD28-8A107F61DFB8}" destId="{62152EBD-2FF9-49D6-A0DB-9E88FED43155}" srcOrd="10" destOrd="0" presId="urn:microsoft.com/office/officeart/2005/8/layout/hProcess9"/>
    <dgm:cxn modelId="{22342430-4048-43AB-A644-384632E46978}" type="presParOf" srcId="{AF319AF6-8887-4AFF-AD28-8A107F61DFB8}" destId="{2580CA55-09B6-4BD0-99DA-D4AF4D282B95}" srcOrd="11" destOrd="0" presId="urn:microsoft.com/office/officeart/2005/8/layout/hProcess9"/>
    <dgm:cxn modelId="{9BC41529-5D2F-4C27-8A10-C16D0C625F58}" type="presParOf" srcId="{AF319AF6-8887-4AFF-AD28-8A107F61DFB8}" destId="{DB201168-4194-42F8-8945-4FA488BD5A5A}" srcOrd="12"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EAFE9-A1D0-461D-9003-C4CFACE19E64}" type="doc">
      <dgm:prSet loTypeId="urn:microsoft.com/office/officeart/2008/layout/VerticalCurvedList" loCatId="list" qsTypeId="urn:microsoft.com/office/officeart/2005/8/quickstyle/simple4" qsCatId="simple" csTypeId="urn:microsoft.com/office/officeart/2005/8/colors/accent0_2" csCatId="mainScheme" phldr="1"/>
      <dgm:spPr/>
      <dgm:t>
        <a:bodyPr/>
        <a:lstStyle/>
        <a:p>
          <a:endParaRPr lang="en-US"/>
        </a:p>
      </dgm:t>
    </dgm:pt>
    <dgm:pt modelId="{6CD22E1E-FF44-4E2C-85AE-D32E173872F0}">
      <dgm:prSet phldrT="[Tex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300" b="1" dirty="0"/>
            <a:t>Nighttime Visibility for Safety</a:t>
          </a:r>
        </a:p>
      </dgm:t>
      <dgm:extLst>
        <a:ext uri="{E40237B7-FDA0-4F09-8148-C483321AD2D9}">
          <dgm14:cNvPr xmlns:dgm14="http://schemas.microsoft.com/office/drawing/2010/diagram" id="0" name="">
            <a:hlinkClick xmlns:r="http://schemas.openxmlformats.org/officeDocument/2006/relationships" r:id="rId1"/>
          </dgm14:cNvPr>
        </a:ext>
      </dgm:extLst>
    </dgm:pt>
    <dgm:pt modelId="{CC5E0224-2595-4458-837D-59E2AD26CCEF}" type="parTrans" cxnId="{C708BFE6-3D89-4936-9A55-E0421DD7643B}">
      <dgm:prSet/>
      <dgm:spPr/>
      <dgm:t>
        <a:bodyPr/>
        <a:lstStyle/>
        <a:p>
          <a:endParaRPr lang="en-US" b="1"/>
        </a:p>
      </dgm:t>
    </dgm:pt>
    <dgm:pt modelId="{7B6EE761-DF3F-4F1B-91D5-6CE28A116336}" type="sibTrans" cxnId="{C708BFE6-3D89-4936-9A55-E0421DD7643B}">
      <dgm:prSet/>
      <dgm:spPr/>
      <dgm:t>
        <a:bodyPr/>
        <a:lstStyle/>
        <a:p>
          <a:endParaRPr lang="en-US" b="1"/>
        </a:p>
      </dgm:t>
    </dgm:pt>
    <dgm:pt modelId="{9612CD3C-E456-41C0-AA61-C3563AFBBF63}">
      <dgm:prSe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300" b="1" dirty="0"/>
            <a:t>Next Generation Traffic Incident Management:  Technology for Saving Lives</a:t>
          </a:r>
        </a:p>
      </dgm:t>
      <dgm:extLst>
        <a:ext uri="{E40237B7-FDA0-4F09-8148-C483321AD2D9}">
          <dgm14:cNvPr xmlns:dgm14="http://schemas.microsoft.com/office/drawing/2010/diagram" id="0" name="">
            <a:hlinkClick xmlns:r="http://schemas.openxmlformats.org/officeDocument/2006/relationships" r:id="rId2"/>
          </dgm14:cNvPr>
        </a:ext>
      </dgm:extLst>
    </dgm:pt>
    <dgm:pt modelId="{7BD640C2-F6EB-4AFC-868F-357C7933995B}" type="parTrans" cxnId="{F836B77B-4CEE-4CB3-8708-11B870430921}">
      <dgm:prSet/>
      <dgm:spPr/>
      <dgm:t>
        <a:bodyPr/>
        <a:lstStyle/>
        <a:p>
          <a:endParaRPr lang="en-US" b="1"/>
        </a:p>
      </dgm:t>
    </dgm:pt>
    <dgm:pt modelId="{B1A1DCFD-EC8D-4244-9C80-A60928C3F981}" type="sibTrans" cxnId="{F836B77B-4CEE-4CB3-8708-11B870430921}">
      <dgm:prSet/>
      <dgm:spPr/>
      <dgm:t>
        <a:bodyPr/>
        <a:lstStyle/>
        <a:p>
          <a:endParaRPr lang="en-US" b="1"/>
        </a:p>
      </dgm:t>
    </dgm:pt>
    <dgm:pt modelId="{88727D51-320D-4BB1-BCA1-47C37BA0E9E2}">
      <dgm:prSe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300" b="1" dirty="0"/>
            <a:t>Integrating Greenhouse Gas (GHG) Assessment and Reduction Targets in Transportation Planning</a:t>
          </a:r>
        </a:p>
      </dgm:t>
      <dgm:extLst>
        <a:ext uri="{E40237B7-FDA0-4F09-8148-C483321AD2D9}">
          <dgm14:cNvPr xmlns:dgm14="http://schemas.microsoft.com/office/drawing/2010/diagram" id="0" name="">
            <a:hlinkClick xmlns:r="http://schemas.openxmlformats.org/officeDocument/2006/relationships" r:id="rId3"/>
          </dgm14:cNvPr>
        </a:ext>
      </dgm:extLst>
    </dgm:pt>
    <dgm:pt modelId="{BE1FB6E4-0A13-4E15-B5BA-725911F89ADF}" type="parTrans" cxnId="{325E806E-1B1D-4099-A820-66E09884F5CC}">
      <dgm:prSet/>
      <dgm:spPr/>
      <dgm:t>
        <a:bodyPr/>
        <a:lstStyle/>
        <a:p>
          <a:endParaRPr lang="en-US" b="1"/>
        </a:p>
      </dgm:t>
    </dgm:pt>
    <dgm:pt modelId="{4BC13ADB-9920-4F3D-8C38-F252DCB9E20F}" type="sibTrans" cxnId="{325E806E-1B1D-4099-A820-66E09884F5CC}">
      <dgm:prSet/>
      <dgm:spPr/>
      <dgm:t>
        <a:bodyPr/>
        <a:lstStyle/>
        <a:p>
          <a:endParaRPr lang="en-US" b="1"/>
        </a:p>
      </dgm:t>
    </dgm:pt>
    <dgm:pt modelId="{F3180F1D-7A18-49DB-B84B-0C81E6DDD4C5}">
      <dgm:prSe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100" b="1" dirty="0"/>
            <a:t>Environmental Product Declarations for Sustainable Project Delivery</a:t>
          </a:r>
        </a:p>
      </dgm:t>
      <dgm:extLst>
        <a:ext uri="{E40237B7-FDA0-4F09-8148-C483321AD2D9}">
          <dgm14:cNvPr xmlns:dgm14="http://schemas.microsoft.com/office/drawing/2010/diagram" id="0" name="">
            <a:hlinkClick xmlns:r="http://schemas.openxmlformats.org/officeDocument/2006/relationships" r:id="rId4"/>
          </dgm14:cNvPr>
        </a:ext>
      </dgm:extLst>
    </dgm:pt>
    <dgm:pt modelId="{5D6F57F5-0676-40E4-B576-50B4109E53E6}" type="parTrans" cxnId="{8F670F46-BCF5-43D2-B84A-372F107A3AF0}">
      <dgm:prSet/>
      <dgm:spPr/>
      <dgm:t>
        <a:bodyPr/>
        <a:lstStyle/>
        <a:p>
          <a:endParaRPr lang="en-US" b="1"/>
        </a:p>
      </dgm:t>
    </dgm:pt>
    <dgm:pt modelId="{A40E24EE-9096-4EC3-9EF7-5F07019CA80D}" type="sibTrans" cxnId="{8F670F46-BCF5-43D2-B84A-372F107A3AF0}">
      <dgm:prSet/>
      <dgm:spPr/>
      <dgm:t>
        <a:bodyPr/>
        <a:lstStyle/>
        <a:p>
          <a:endParaRPr lang="en-US" b="1"/>
        </a:p>
      </dgm:t>
    </dgm:pt>
    <dgm:pt modelId="{0AF2E28C-7BEA-43A4-B8E8-73D193B4F77C}">
      <dgm:prSe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300" b="1" dirty="0"/>
            <a:t>Rethinking Disadvantaged Business Enterprise for Design-Build</a:t>
          </a:r>
        </a:p>
      </dgm:t>
      <dgm:extLst>
        <a:ext uri="{E40237B7-FDA0-4F09-8148-C483321AD2D9}">
          <dgm14:cNvPr xmlns:dgm14="http://schemas.microsoft.com/office/drawing/2010/diagram" id="0" name="">
            <a:hlinkClick xmlns:r="http://schemas.openxmlformats.org/officeDocument/2006/relationships" r:id="rId5"/>
          </dgm14:cNvPr>
        </a:ext>
      </dgm:extLst>
    </dgm:pt>
    <dgm:pt modelId="{4ADB086F-96B6-4AC5-A266-AC876A29F5B1}" type="parTrans" cxnId="{E5A483C4-960F-49A3-9847-82C280519F0D}">
      <dgm:prSet/>
      <dgm:spPr/>
      <dgm:t>
        <a:bodyPr/>
        <a:lstStyle/>
        <a:p>
          <a:endParaRPr lang="en-US" b="1"/>
        </a:p>
      </dgm:t>
    </dgm:pt>
    <dgm:pt modelId="{B3AE3208-2F0D-4B1C-9CDA-E7E4C2E11C8D}" type="sibTrans" cxnId="{E5A483C4-960F-49A3-9847-82C280519F0D}">
      <dgm:prSet/>
      <dgm:spPr/>
      <dgm:t>
        <a:bodyPr/>
        <a:lstStyle/>
        <a:p>
          <a:endParaRPr lang="en-US" b="1"/>
        </a:p>
      </dgm:t>
    </dgm:pt>
    <dgm:pt modelId="{C8703083-45D6-4C08-A01D-41506C81B796}">
      <dgm:prSe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300" b="1" dirty="0"/>
            <a:t>Strategic Workforce Development</a:t>
          </a:r>
        </a:p>
      </dgm:t>
      <dgm:extLst>
        <a:ext uri="{E40237B7-FDA0-4F09-8148-C483321AD2D9}">
          <dgm14:cNvPr xmlns:dgm14="http://schemas.microsoft.com/office/drawing/2010/diagram" id="0" name="">
            <a:hlinkClick xmlns:r="http://schemas.openxmlformats.org/officeDocument/2006/relationships" r:id="rId6"/>
          </dgm14:cNvPr>
        </a:ext>
      </dgm:extLst>
    </dgm:pt>
    <dgm:pt modelId="{95EE7939-010A-41AC-BC2D-301A5325A33A}" type="parTrans" cxnId="{A3A95CF1-68D0-405C-BFDD-46E6F7AC6DF0}">
      <dgm:prSet/>
      <dgm:spPr/>
      <dgm:t>
        <a:bodyPr/>
        <a:lstStyle/>
        <a:p>
          <a:endParaRPr lang="en-US" b="1"/>
        </a:p>
      </dgm:t>
    </dgm:pt>
    <dgm:pt modelId="{78AE27A8-2E81-4B60-B7B1-E198E95DAC72}" type="sibTrans" cxnId="{A3A95CF1-68D0-405C-BFDD-46E6F7AC6DF0}">
      <dgm:prSet/>
      <dgm:spPr/>
      <dgm:t>
        <a:bodyPr/>
        <a:lstStyle/>
        <a:p>
          <a:endParaRPr lang="en-US" b="1"/>
        </a:p>
      </dgm:t>
    </dgm:pt>
    <dgm:pt modelId="{E9A6DE39-17AC-4800-B1ED-46AE31D127B0}">
      <dgm:prSet custT="1"/>
      <dgm:spPr>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gradFill>
      </dgm:spPr>
      <dgm:t>
        <a:bodyPr/>
        <a:lstStyle/>
        <a:p>
          <a:r>
            <a:rPr lang="en-US" sz="2300" b="1" dirty="0"/>
            <a:t>Enhancing Performance with Internally Cured Concrete (EPIC</a:t>
          </a:r>
          <a:r>
            <a:rPr lang="en-US" sz="2300" b="1" baseline="30000" dirty="0"/>
            <a:t>2</a:t>
          </a:r>
          <a:r>
            <a:rPr lang="en-US" sz="2300" b="1" dirty="0"/>
            <a:t>)</a:t>
          </a:r>
        </a:p>
      </dgm:t>
      <dgm:extLst>
        <a:ext uri="{E40237B7-FDA0-4F09-8148-C483321AD2D9}">
          <dgm14:cNvPr xmlns:dgm14="http://schemas.microsoft.com/office/drawing/2010/diagram" id="0" name="">
            <a:hlinkClick xmlns:r="http://schemas.openxmlformats.org/officeDocument/2006/relationships" r:id="rId7"/>
          </dgm14:cNvPr>
        </a:ext>
      </dgm:extLst>
    </dgm:pt>
    <dgm:pt modelId="{6E954533-C444-4667-8ACE-67DE979F9FE7}" type="parTrans" cxnId="{910EF8FE-3B25-4C57-A6D6-20F73DFF6708}">
      <dgm:prSet/>
      <dgm:spPr/>
      <dgm:t>
        <a:bodyPr/>
        <a:lstStyle/>
        <a:p>
          <a:endParaRPr lang="en-US" b="1"/>
        </a:p>
      </dgm:t>
    </dgm:pt>
    <dgm:pt modelId="{330A552E-3133-4B16-8382-6DB1C2B2DA36}" type="sibTrans" cxnId="{910EF8FE-3B25-4C57-A6D6-20F73DFF6708}">
      <dgm:prSet/>
      <dgm:spPr/>
      <dgm:t>
        <a:bodyPr/>
        <a:lstStyle/>
        <a:p>
          <a:endParaRPr lang="en-US" b="1"/>
        </a:p>
      </dgm:t>
    </dgm:pt>
    <dgm:pt modelId="{41C3ACDB-4B82-4480-A60C-7270A903C7B6}" type="pres">
      <dgm:prSet presAssocID="{A3AEAFE9-A1D0-461D-9003-C4CFACE19E64}" presName="Name0" presStyleCnt="0">
        <dgm:presLayoutVars>
          <dgm:chMax val="7"/>
          <dgm:chPref val="7"/>
          <dgm:dir/>
        </dgm:presLayoutVars>
      </dgm:prSet>
      <dgm:spPr/>
    </dgm:pt>
    <dgm:pt modelId="{651CD343-39E1-4A9B-8E03-04D8B31F674E}" type="pres">
      <dgm:prSet presAssocID="{A3AEAFE9-A1D0-461D-9003-C4CFACE19E64}" presName="Name1" presStyleCnt="0"/>
      <dgm:spPr/>
    </dgm:pt>
    <dgm:pt modelId="{989FCEFD-88A8-4B06-AA1A-9203E975A72D}" type="pres">
      <dgm:prSet presAssocID="{A3AEAFE9-A1D0-461D-9003-C4CFACE19E64}" presName="cycle" presStyleCnt="0"/>
      <dgm:spPr/>
    </dgm:pt>
    <dgm:pt modelId="{4A2E19E8-E3AF-42B9-8E31-7B86BC98A985}" type="pres">
      <dgm:prSet presAssocID="{A3AEAFE9-A1D0-461D-9003-C4CFACE19E64}" presName="srcNode" presStyleLbl="node1" presStyleIdx="0" presStyleCnt="7"/>
      <dgm:spPr/>
    </dgm:pt>
    <dgm:pt modelId="{18B8F3AD-E6DC-420E-9A56-9B1DD50FCBF7}" type="pres">
      <dgm:prSet presAssocID="{A3AEAFE9-A1D0-461D-9003-C4CFACE19E64}" presName="conn" presStyleLbl="parChTrans1D2" presStyleIdx="0" presStyleCnt="1"/>
      <dgm:spPr/>
    </dgm:pt>
    <dgm:pt modelId="{035B5753-3D5A-4941-BB1A-B94F168E8A01}" type="pres">
      <dgm:prSet presAssocID="{A3AEAFE9-A1D0-461D-9003-C4CFACE19E64}" presName="extraNode" presStyleLbl="node1" presStyleIdx="0" presStyleCnt="7"/>
      <dgm:spPr/>
    </dgm:pt>
    <dgm:pt modelId="{18831312-3CE4-4F69-B6CE-9B328A94A475}" type="pres">
      <dgm:prSet presAssocID="{A3AEAFE9-A1D0-461D-9003-C4CFACE19E64}" presName="dstNode" presStyleLbl="node1" presStyleIdx="0" presStyleCnt="7"/>
      <dgm:spPr/>
    </dgm:pt>
    <dgm:pt modelId="{1D5B3071-E7A1-406B-A599-72B808009C3F}" type="pres">
      <dgm:prSet presAssocID="{6CD22E1E-FF44-4E2C-85AE-D32E173872F0}" presName="text_1" presStyleLbl="node1" presStyleIdx="0" presStyleCnt="7">
        <dgm:presLayoutVars>
          <dgm:bulletEnabled val="1"/>
        </dgm:presLayoutVars>
      </dgm:prSet>
      <dgm:spPr/>
    </dgm:pt>
    <dgm:pt modelId="{B276C82F-291F-4B01-8639-4C24639AAA95}" type="pres">
      <dgm:prSet presAssocID="{6CD22E1E-FF44-4E2C-85AE-D32E173872F0}" presName="accent_1" presStyleCnt="0"/>
      <dgm:spPr/>
    </dgm:pt>
    <dgm:pt modelId="{4D735B80-A898-49A4-8743-137B5851E2A3}" type="pres">
      <dgm:prSet presAssocID="{6CD22E1E-FF44-4E2C-85AE-D32E173872F0}" presName="accentRepeatNode" presStyleLbl="solidFgAcc1" presStyleIdx="0"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1"/>
          </dgm14:cNvPr>
        </a:ext>
      </dgm:extLst>
    </dgm:pt>
    <dgm:pt modelId="{1F14C65F-1CB2-446C-ACFF-43012542F54A}" type="pres">
      <dgm:prSet presAssocID="{9612CD3C-E456-41C0-AA61-C3563AFBBF63}" presName="text_2" presStyleLbl="node1" presStyleIdx="1" presStyleCnt="7" custScaleY="126221">
        <dgm:presLayoutVars>
          <dgm:bulletEnabled val="1"/>
        </dgm:presLayoutVars>
      </dgm:prSet>
      <dgm:spPr/>
    </dgm:pt>
    <dgm:pt modelId="{FC71274D-60D5-4C0D-8BF3-7BE34C2626B0}" type="pres">
      <dgm:prSet presAssocID="{9612CD3C-E456-41C0-AA61-C3563AFBBF63}" presName="accent_2" presStyleCnt="0"/>
      <dgm:spPr/>
    </dgm:pt>
    <dgm:pt modelId="{641607D1-1664-4192-BF64-848449B62ACB}" type="pres">
      <dgm:prSet presAssocID="{9612CD3C-E456-41C0-AA61-C3563AFBBF63}" presName="accentRepeatNode" presStyleLbl="solidFgAcc1" presStyleIdx="1"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2"/>
          </dgm14:cNvPr>
        </a:ext>
      </dgm:extLst>
    </dgm:pt>
    <dgm:pt modelId="{37B10E9F-3712-4C75-8D82-3B914014EC01}" type="pres">
      <dgm:prSet presAssocID="{88727D51-320D-4BB1-BCA1-47C37BA0E9E2}" presName="text_3" presStyleLbl="node1" presStyleIdx="2" presStyleCnt="7" custScaleY="139697">
        <dgm:presLayoutVars>
          <dgm:bulletEnabled val="1"/>
        </dgm:presLayoutVars>
      </dgm:prSet>
      <dgm:spPr/>
    </dgm:pt>
    <dgm:pt modelId="{5ECC0467-05D1-415F-9FDD-D0F27291AF1A}" type="pres">
      <dgm:prSet presAssocID="{88727D51-320D-4BB1-BCA1-47C37BA0E9E2}" presName="accent_3" presStyleCnt="0"/>
      <dgm:spPr/>
    </dgm:pt>
    <dgm:pt modelId="{07B7C86F-D41E-4375-9900-DF836BB55225}" type="pres">
      <dgm:prSet presAssocID="{88727D51-320D-4BB1-BCA1-47C37BA0E9E2}" presName="accentRepeatNode" presStyleLbl="solidFgAcc1" presStyleIdx="2"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3"/>
          </dgm14:cNvPr>
        </a:ext>
      </dgm:extLst>
    </dgm:pt>
    <dgm:pt modelId="{1440CE34-3A02-44A2-8356-CC5395074E6D}" type="pres">
      <dgm:prSet presAssocID="{E9A6DE39-17AC-4800-B1ED-46AE31D127B0}" presName="text_4" presStyleLbl="node1" presStyleIdx="3" presStyleCnt="7">
        <dgm:presLayoutVars>
          <dgm:bulletEnabled val="1"/>
        </dgm:presLayoutVars>
      </dgm:prSet>
      <dgm:spPr/>
    </dgm:pt>
    <dgm:pt modelId="{69A7B9EE-C18B-4B2C-8772-ED8CDE3BBDEF}" type="pres">
      <dgm:prSet presAssocID="{E9A6DE39-17AC-4800-B1ED-46AE31D127B0}" presName="accent_4" presStyleCnt="0"/>
      <dgm:spPr/>
    </dgm:pt>
    <dgm:pt modelId="{305411CD-9A43-46B3-A37B-D8238A61849B}" type="pres">
      <dgm:prSet presAssocID="{E9A6DE39-17AC-4800-B1ED-46AE31D127B0}" presName="accentRepeatNode" presStyleLbl="solidFgAcc1" presStyleIdx="3"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7"/>
          </dgm14:cNvPr>
        </a:ext>
      </dgm:extLst>
    </dgm:pt>
    <dgm:pt modelId="{9021CA4E-EED9-46AB-B0CF-47F58722E6AB}" type="pres">
      <dgm:prSet presAssocID="{F3180F1D-7A18-49DB-B84B-0C81E6DDD4C5}" presName="text_5" presStyleLbl="node1" presStyleIdx="4" presStyleCnt="7">
        <dgm:presLayoutVars>
          <dgm:bulletEnabled val="1"/>
        </dgm:presLayoutVars>
      </dgm:prSet>
      <dgm:spPr/>
    </dgm:pt>
    <dgm:pt modelId="{A65ABFD1-300A-4CF5-84FE-E055069AC511}" type="pres">
      <dgm:prSet presAssocID="{F3180F1D-7A18-49DB-B84B-0C81E6DDD4C5}" presName="accent_5" presStyleCnt="0"/>
      <dgm:spPr/>
    </dgm:pt>
    <dgm:pt modelId="{0093F34B-0B4B-49DE-8746-E2199FBCEE0E}" type="pres">
      <dgm:prSet presAssocID="{F3180F1D-7A18-49DB-B84B-0C81E6DDD4C5}" presName="accentRepeatNode" presStyleLbl="solidFgAcc1" presStyleIdx="4"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4"/>
          </dgm14:cNvPr>
        </a:ext>
      </dgm:extLst>
    </dgm:pt>
    <dgm:pt modelId="{C11C453F-ED5C-4525-8815-CCCB8FA65131}" type="pres">
      <dgm:prSet presAssocID="{0AF2E28C-7BEA-43A4-B8E8-73D193B4F77C}" presName="text_6" presStyleLbl="node1" presStyleIdx="5" presStyleCnt="7">
        <dgm:presLayoutVars>
          <dgm:bulletEnabled val="1"/>
        </dgm:presLayoutVars>
      </dgm:prSet>
      <dgm:spPr/>
    </dgm:pt>
    <dgm:pt modelId="{E08F7B4E-57A7-4B28-9931-A0C621587C06}" type="pres">
      <dgm:prSet presAssocID="{0AF2E28C-7BEA-43A4-B8E8-73D193B4F77C}" presName="accent_6" presStyleCnt="0"/>
      <dgm:spPr/>
    </dgm:pt>
    <dgm:pt modelId="{8655CE7D-9EE6-483D-BB21-510191DC24F4}" type="pres">
      <dgm:prSet presAssocID="{0AF2E28C-7BEA-43A4-B8E8-73D193B4F77C}" presName="accentRepeatNode" presStyleLbl="solidFgAcc1" presStyleIdx="5"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5"/>
          </dgm14:cNvPr>
        </a:ext>
      </dgm:extLst>
    </dgm:pt>
    <dgm:pt modelId="{C721B307-5B70-42AE-AB6B-B4B8CF21B093}" type="pres">
      <dgm:prSet presAssocID="{C8703083-45D6-4C08-A01D-41506C81B796}" presName="text_7" presStyleLbl="node1" presStyleIdx="6" presStyleCnt="7">
        <dgm:presLayoutVars>
          <dgm:bulletEnabled val="1"/>
        </dgm:presLayoutVars>
      </dgm:prSet>
      <dgm:spPr/>
    </dgm:pt>
    <dgm:pt modelId="{970F9851-778F-476B-BC2E-C0BD2E0B5A3C}" type="pres">
      <dgm:prSet presAssocID="{C8703083-45D6-4C08-A01D-41506C81B796}" presName="accent_7" presStyleCnt="0"/>
      <dgm:spPr/>
    </dgm:pt>
    <dgm:pt modelId="{8CEB9720-9D85-4B84-BF4B-4C4276E210A2}" type="pres">
      <dgm:prSet presAssocID="{C8703083-45D6-4C08-A01D-41506C81B796}" presName="accentRepeatNode" presStyleLbl="solidFgAcc1" presStyleIdx="6" presStyleCnt="7"/>
      <dgm:spPr>
        <a:solidFill>
          <a:srgbClr val="871A0F"/>
        </a:solidFill>
      </dgm:spPr>
      <dgm:extLst>
        <a:ext uri="{E40237B7-FDA0-4F09-8148-C483321AD2D9}">
          <dgm14:cNvPr xmlns:dgm14="http://schemas.microsoft.com/office/drawing/2010/diagram" id="0" name="">
            <a:hlinkClick xmlns:r="http://schemas.openxmlformats.org/officeDocument/2006/relationships" r:id="rId6"/>
          </dgm14:cNvPr>
        </a:ext>
      </dgm:extLst>
    </dgm:pt>
  </dgm:ptLst>
  <dgm:cxnLst>
    <dgm:cxn modelId="{62167004-7505-4957-A22F-9F50FBAABBB9}" type="presOf" srcId="{A3AEAFE9-A1D0-461D-9003-C4CFACE19E64}" destId="{41C3ACDB-4B82-4480-A60C-7270A903C7B6}" srcOrd="0" destOrd="0" presId="urn:microsoft.com/office/officeart/2008/layout/VerticalCurvedList"/>
    <dgm:cxn modelId="{78680429-5CDB-4504-9A3D-E2A16D11A28E}" type="presOf" srcId="{E9A6DE39-17AC-4800-B1ED-46AE31D127B0}" destId="{1440CE34-3A02-44A2-8356-CC5395074E6D}" srcOrd="0" destOrd="0" presId="urn:microsoft.com/office/officeart/2008/layout/VerticalCurvedList"/>
    <dgm:cxn modelId="{BEA1842C-8A71-4D17-87F5-FC616BD5138C}" type="presOf" srcId="{9612CD3C-E456-41C0-AA61-C3563AFBBF63}" destId="{1F14C65F-1CB2-446C-ACFF-43012542F54A}" srcOrd="0" destOrd="0" presId="urn:microsoft.com/office/officeart/2008/layout/VerticalCurvedList"/>
    <dgm:cxn modelId="{1086BA33-89CA-4C54-9A3B-553B322DF594}" type="presOf" srcId="{0AF2E28C-7BEA-43A4-B8E8-73D193B4F77C}" destId="{C11C453F-ED5C-4525-8815-CCCB8FA65131}" srcOrd="0" destOrd="0" presId="urn:microsoft.com/office/officeart/2008/layout/VerticalCurvedList"/>
    <dgm:cxn modelId="{8F670F46-BCF5-43D2-B84A-372F107A3AF0}" srcId="{A3AEAFE9-A1D0-461D-9003-C4CFACE19E64}" destId="{F3180F1D-7A18-49DB-B84B-0C81E6DDD4C5}" srcOrd="4" destOrd="0" parTransId="{5D6F57F5-0676-40E4-B576-50B4109E53E6}" sibTransId="{A40E24EE-9096-4EC3-9EF7-5F07019CA80D}"/>
    <dgm:cxn modelId="{1D4DB969-EAA5-4CED-B2C9-3F316CEC76AD}" type="presOf" srcId="{88727D51-320D-4BB1-BCA1-47C37BA0E9E2}" destId="{37B10E9F-3712-4C75-8D82-3B914014EC01}" srcOrd="0" destOrd="0" presId="urn:microsoft.com/office/officeart/2008/layout/VerticalCurvedList"/>
    <dgm:cxn modelId="{721C3F4D-0D68-4CDB-B37A-D8BD6B7F15FC}" type="presOf" srcId="{7B6EE761-DF3F-4F1B-91D5-6CE28A116336}" destId="{18B8F3AD-E6DC-420E-9A56-9B1DD50FCBF7}" srcOrd="0" destOrd="0" presId="urn:microsoft.com/office/officeart/2008/layout/VerticalCurvedList"/>
    <dgm:cxn modelId="{325E806E-1B1D-4099-A820-66E09884F5CC}" srcId="{A3AEAFE9-A1D0-461D-9003-C4CFACE19E64}" destId="{88727D51-320D-4BB1-BCA1-47C37BA0E9E2}" srcOrd="2" destOrd="0" parTransId="{BE1FB6E4-0A13-4E15-B5BA-725911F89ADF}" sibTransId="{4BC13ADB-9920-4F3D-8C38-F252DCB9E20F}"/>
    <dgm:cxn modelId="{F836B77B-4CEE-4CB3-8708-11B870430921}" srcId="{A3AEAFE9-A1D0-461D-9003-C4CFACE19E64}" destId="{9612CD3C-E456-41C0-AA61-C3563AFBBF63}" srcOrd="1" destOrd="0" parTransId="{7BD640C2-F6EB-4AFC-868F-357C7933995B}" sibTransId="{B1A1DCFD-EC8D-4244-9C80-A60928C3F981}"/>
    <dgm:cxn modelId="{DA47E08E-6D99-4775-91C2-AC8B09CC9E0E}" type="presOf" srcId="{C8703083-45D6-4C08-A01D-41506C81B796}" destId="{C721B307-5B70-42AE-AB6B-B4B8CF21B093}" srcOrd="0" destOrd="0" presId="urn:microsoft.com/office/officeart/2008/layout/VerticalCurvedList"/>
    <dgm:cxn modelId="{A5BE8DA4-4FFB-418A-AFE8-ED46D06BA8A2}" type="presOf" srcId="{6CD22E1E-FF44-4E2C-85AE-D32E173872F0}" destId="{1D5B3071-E7A1-406B-A599-72B808009C3F}" srcOrd="0" destOrd="0" presId="urn:microsoft.com/office/officeart/2008/layout/VerticalCurvedList"/>
    <dgm:cxn modelId="{E5A483C4-960F-49A3-9847-82C280519F0D}" srcId="{A3AEAFE9-A1D0-461D-9003-C4CFACE19E64}" destId="{0AF2E28C-7BEA-43A4-B8E8-73D193B4F77C}" srcOrd="5" destOrd="0" parTransId="{4ADB086F-96B6-4AC5-A266-AC876A29F5B1}" sibTransId="{B3AE3208-2F0D-4B1C-9CDA-E7E4C2E11C8D}"/>
    <dgm:cxn modelId="{DDAE77E1-6022-4EB5-9743-9AE5EBA9596C}" type="presOf" srcId="{F3180F1D-7A18-49DB-B84B-0C81E6DDD4C5}" destId="{9021CA4E-EED9-46AB-B0CF-47F58722E6AB}" srcOrd="0" destOrd="0" presId="urn:microsoft.com/office/officeart/2008/layout/VerticalCurvedList"/>
    <dgm:cxn modelId="{C708BFE6-3D89-4936-9A55-E0421DD7643B}" srcId="{A3AEAFE9-A1D0-461D-9003-C4CFACE19E64}" destId="{6CD22E1E-FF44-4E2C-85AE-D32E173872F0}" srcOrd="0" destOrd="0" parTransId="{CC5E0224-2595-4458-837D-59E2AD26CCEF}" sibTransId="{7B6EE761-DF3F-4F1B-91D5-6CE28A116336}"/>
    <dgm:cxn modelId="{A3A95CF1-68D0-405C-BFDD-46E6F7AC6DF0}" srcId="{A3AEAFE9-A1D0-461D-9003-C4CFACE19E64}" destId="{C8703083-45D6-4C08-A01D-41506C81B796}" srcOrd="6" destOrd="0" parTransId="{95EE7939-010A-41AC-BC2D-301A5325A33A}" sibTransId="{78AE27A8-2E81-4B60-B7B1-E198E95DAC72}"/>
    <dgm:cxn modelId="{910EF8FE-3B25-4C57-A6D6-20F73DFF6708}" srcId="{A3AEAFE9-A1D0-461D-9003-C4CFACE19E64}" destId="{E9A6DE39-17AC-4800-B1ED-46AE31D127B0}" srcOrd="3" destOrd="0" parTransId="{6E954533-C444-4667-8ACE-67DE979F9FE7}" sibTransId="{330A552E-3133-4B16-8382-6DB1C2B2DA36}"/>
    <dgm:cxn modelId="{3D5400A2-0759-4DF1-9F3A-67AF2BDD1D6B}" type="presParOf" srcId="{41C3ACDB-4B82-4480-A60C-7270A903C7B6}" destId="{651CD343-39E1-4A9B-8E03-04D8B31F674E}" srcOrd="0" destOrd="0" presId="urn:microsoft.com/office/officeart/2008/layout/VerticalCurvedList"/>
    <dgm:cxn modelId="{120ABA99-51F2-487C-812F-DB83498E6C65}" type="presParOf" srcId="{651CD343-39E1-4A9B-8E03-04D8B31F674E}" destId="{989FCEFD-88A8-4B06-AA1A-9203E975A72D}" srcOrd="0" destOrd="0" presId="urn:microsoft.com/office/officeart/2008/layout/VerticalCurvedList"/>
    <dgm:cxn modelId="{680AAA7D-4B92-49AF-B635-BCB1C2D96EAF}" type="presParOf" srcId="{989FCEFD-88A8-4B06-AA1A-9203E975A72D}" destId="{4A2E19E8-E3AF-42B9-8E31-7B86BC98A985}" srcOrd="0" destOrd="0" presId="urn:microsoft.com/office/officeart/2008/layout/VerticalCurvedList"/>
    <dgm:cxn modelId="{DB2E7D8E-3772-438C-8100-01EFA5678498}" type="presParOf" srcId="{989FCEFD-88A8-4B06-AA1A-9203E975A72D}" destId="{18B8F3AD-E6DC-420E-9A56-9B1DD50FCBF7}" srcOrd="1" destOrd="0" presId="urn:microsoft.com/office/officeart/2008/layout/VerticalCurvedList"/>
    <dgm:cxn modelId="{9076CE14-804D-41A0-8E1E-4A875FF03E43}" type="presParOf" srcId="{989FCEFD-88A8-4B06-AA1A-9203E975A72D}" destId="{035B5753-3D5A-4941-BB1A-B94F168E8A01}" srcOrd="2" destOrd="0" presId="urn:microsoft.com/office/officeart/2008/layout/VerticalCurvedList"/>
    <dgm:cxn modelId="{8C5F2DC1-B5D6-452F-8642-A727F218F37D}" type="presParOf" srcId="{989FCEFD-88A8-4B06-AA1A-9203E975A72D}" destId="{18831312-3CE4-4F69-B6CE-9B328A94A475}" srcOrd="3" destOrd="0" presId="urn:microsoft.com/office/officeart/2008/layout/VerticalCurvedList"/>
    <dgm:cxn modelId="{CFAE481D-E7CD-4D6D-86DD-E762ABEB6887}" type="presParOf" srcId="{651CD343-39E1-4A9B-8E03-04D8B31F674E}" destId="{1D5B3071-E7A1-406B-A599-72B808009C3F}" srcOrd="1" destOrd="0" presId="urn:microsoft.com/office/officeart/2008/layout/VerticalCurvedList"/>
    <dgm:cxn modelId="{8F97560E-8B08-451A-8747-6C04FD83505C}" type="presParOf" srcId="{651CD343-39E1-4A9B-8E03-04D8B31F674E}" destId="{B276C82F-291F-4B01-8639-4C24639AAA95}" srcOrd="2" destOrd="0" presId="urn:microsoft.com/office/officeart/2008/layout/VerticalCurvedList"/>
    <dgm:cxn modelId="{E3288E10-7196-4E24-B742-7785824AFD93}" type="presParOf" srcId="{B276C82F-291F-4B01-8639-4C24639AAA95}" destId="{4D735B80-A898-49A4-8743-137B5851E2A3}" srcOrd="0" destOrd="0" presId="urn:microsoft.com/office/officeart/2008/layout/VerticalCurvedList"/>
    <dgm:cxn modelId="{3548AAF3-4FD3-4248-BD44-898B2349A01A}" type="presParOf" srcId="{651CD343-39E1-4A9B-8E03-04D8B31F674E}" destId="{1F14C65F-1CB2-446C-ACFF-43012542F54A}" srcOrd="3" destOrd="0" presId="urn:microsoft.com/office/officeart/2008/layout/VerticalCurvedList"/>
    <dgm:cxn modelId="{DCDADE17-F2FA-4E1B-996E-14EF8ABE9B0B}" type="presParOf" srcId="{651CD343-39E1-4A9B-8E03-04D8B31F674E}" destId="{FC71274D-60D5-4C0D-8BF3-7BE34C2626B0}" srcOrd="4" destOrd="0" presId="urn:microsoft.com/office/officeart/2008/layout/VerticalCurvedList"/>
    <dgm:cxn modelId="{BAA9A563-8329-4A10-A524-CE43DEA53E14}" type="presParOf" srcId="{FC71274D-60D5-4C0D-8BF3-7BE34C2626B0}" destId="{641607D1-1664-4192-BF64-848449B62ACB}" srcOrd="0" destOrd="0" presId="urn:microsoft.com/office/officeart/2008/layout/VerticalCurvedList"/>
    <dgm:cxn modelId="{7AF0B597-6B9F-4914-AB84-317FE6812146}" type="presParOf" srcId="{651CD343-39E1-4A9B-8E03-04D8B31F674E}" destId="{37B10E9F-3712-4C75-8D82-3B914014EC01}" srcOrd="5" destOrd="0" presId="urn:microsoft.com/office/officeart/2008/layout/VerticalCurvedList"/>
    <dgm:cxn modelId="{49C788CE-DCE9-4D9D-8FDB-5357AB71C917}" type="presParOf" srcId="{651CD343-39E1-4A9B-8E03-04D8B31F674E}" destId="{5ECC0467-05D1-415F-9FDD-D0F27291AF1A}" srcOrd="6" destOrd="0" presId="urn:microsoft.com/office/officeart/2008/layout/VerticalCurvedList"/>
    <dgm:cxn modelId="{701EF35B-71F8-47A6-8E20-F99E5D1F9966}" type="presParOf" srcId="{5ECC0467-05D1-415F-9FDD-D0F27291AF1A}" destId="{07B7C86F-D41E-4375-9900-DF836BB55225}" srcOrd="0" destOrd="0" presId="urn:microsoft.com/office/officeart/2008/layout/VerticalCurvedList"/>
    <dgm:cxn modelId="{990FF298-7D1D-4DAD-95EE-87E8B8191E1A}" type="presParOf" srcId="{651CD343-39E1-4A9B-8E03-04D8B31F674E}" destId="{1440CE34-3A02-44A2-8356-CC5395074E6D}" srcOrd="7" destOrd="0" presId="urn:microsoft.com/office/officeart/2008/layout/VerticalCurvedList"/>
    <dgm:cxn modelId="{54970BB5-6B1F-4250-9428-C52DECA2FAF8}" type="presParOf" srcId="{651CD343-39E1-4A9B-8E03-04D8B31F674E}" destId="{69A7B9EE-C18B-4B2C-8772-ED8CDE3BBDEF}" srcOrd="8" destOrd="0" presId="urn:microsoft.com/office/officeart/2008/layout/VerticalCurvedList"/>
    <dgm:cxn modelId="{8EDDF7F7-9DB9-48BF-B4E3-381FF814BC44}" type="presParOf" srcId="{69A7B9EE-C18B-4B2C-8772-ED8CDE3BBDEF}" destId="{305411CD-9A43-46B3-A37B-D8238A61849B}" srcOrd="0" destOrd="0" presId="urn:microsoft.com/office/officeart/2008/layout/VerticalCurvedList"/>
    <dgm:cxn modelId="{ED1160A5-EB36-4938-9F1F-644135735A1C}" type="presParOf" srcId="{651CD343-39E1-4A9B-8E03-04D8B31F674E}" destId="{9021CA4E-EED9-46AB-B0CF-47F58722E6AB}" srcOrd="9" destOrd="0" presId="urn:microsoft.com/office/officeart/2008/layout/VerticalCurvedList"/>
    <dgm:cxn modelId="{A3FD76CB-749C-48F5-916A-073A38259E7B}" type="presParOf" srcId="{651CD343-39E1-4A9B-8E03-04D8B31F674E}" destId="{A65ABFD1-300A-4CF5-84FE-E055069AC511}" srcOrd="10" destOrd="0" presId="urn:microsoft.com/office/officeart/2008/layout/VerticalCurvedList"/>
    <dgm:cxn modelId="{E946CC9F-D012-4830-920A-02E18B2F61CF}" type="presParOf" srcId="{A65ABFD1-300A-4CF5-84FE-E055069AC511}" destId="{0093F34B-0B4B-49DE-8746-E2199FBCEE0E}" srcOrd="0" destOrd="0" presId="urn:microsoft.com/office/officeart/2008/layout/VerticalCurvedList"/>
    <dgm:cxn modelId="{79E20B51-FC4D-43B4-9B6F-364B3B357F59}" type="presParOf" srcId="{651CD343-39E1-4A9B-8E03-04D8B31F674E}" destId="{C11C453F-ED5C-4525-8815-CCCB8FA65131}" srcOrd="11" destOrd="0" presId="urn:microsoft.com/office/officeart/2008/layout/VerticalCurvedList"/>
    <dgm:cxn modelId="{D64336FB-8949-4F33-B3BE-7ED3D79AD4DE}" type="presParOf" srcId="{651CD343-39E1-4A9B-8E03-04D8B31F674E}" destId="{E08F7B4E-57A7-4B28-9931-A0C621587C06}" srcOrd="12" destOrd="0" presId="urn:microsoft.com/office/officeart/2008/layout/VerticalCurvedList"/>
    <dgm:cxn modelId="{AAF99E8C-82A9-48B6-979C-55293E288C30}" type="presParOf" srcId="{E08F7B4E-57A7-4B28-9931-A0C621587C06}" destId="{8655CE7D-9EE6-483D-BB21-510191DC24F4}" srcOrd="0" destOrd="0" presId="urn:microsoft.com/office/officeart/2008/layout/VerticalCurvedList"/>
    <dgm:cxn modelId="{CDBFBBDA-22F0-4FF5-83C6-FE28A4FF6DC7}" type="presParOf" srcId="{651CD343-39E1-4A9B-8E03-04D8B31F674E}" destId="{C721B307-5B70-42AE-AB6B-B4B8CF21B093}" srcOrd="13" destOrd="0" presId="urn:microsoft.com/office/officeart/2008/layout/VerticalCurvedList"/>
    <dgm:cxn modelId="{ED3B7BC9-96B5-4EF5-A897-102A7E6C34DD}" type="presParOf" srcId="{651CD343-39E1-4A9B-8E03-04D8B31F674E}" destId="{970F9851-778F-476B-BC2E-C0BD2E0B5A3C}" srcOrd="14" destOrd="0" presId="urn:microsoft.com/office/officeart/2008/layout/VerticalCurvedList"/>
    <dgm:cxn modelId="{2C449A17-01D1-4EA8-BC41-59C4DF07B974}" type="presParOf" srcId="{970F9851-778F-476B-BC2E-C0BD2E0B5A3C}" destId="{8CEB9720-9D85-4B84-BF4B-4C4276E210A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CFB47-731E-42AA-98FC-13D89D62FBA3}">
      <dsp:nvSpPr>
        <dsp:cNvPr id="0" name=""/>
        <dsp:cNvSpPr/>
      </dsp:nvSpPr>
      <dsp:spPr>
        <a:xfrm>
          <a:off x="490680" y="0"/>
          <a:ext cx="10969799" cy="3551931"/>
        </a:xfrm>
        <a:prstGeom prst="rightArrow">
          <a:avLst/>
        </a:prstGeom>
        <a:solidFill>
          <a:schemeClr val="accent4"/>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19AB7B1-5D94-4F1A-8D71-E098EFC3B108}">
      <dsp:nvSpPr>
        <dsp:cNvPr id="0" name=""/>
        <dsp:cNvSpPr/>
      </dsp:nvSpPr>
      <dsp:spPr>
        <a:xfrm>
          <a:off x="1867" y="1065579"/>
          <a:ext cx="1417602" cy="1420772"/>
        </a:xfrm>
        <a:prstGeom prst="roundRect">
          <a:avLst/>
        </a:prstGeom>
        <a:solidFill>
          <a:srgbClr val="19214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rPr>
            <a:t>Round 1</a:t>
          </a:r>
          <a:br>
            <a:rPr lang="en-US" sz="2800" kern="1200" dirty="0">
              <a:solidFill>
                <a:schemeClr val="bg1"/>
              </a:solidFill>
              <a:effectLst/>
            </a:rPr>
          </a:br>
          <a:r>
            <a:rPr lang="en-US" sz="1600" kern="1200" dirty="0">
              <a:solidFill>
                <a:schemeClr val="bg1"/>
              </a:solidFill>
              <a:effectLst/>
            </a:rPr>
            <a:t>(2011-2012)</a:t>
          </a:r>
          <a:br>
            <a:rPr lang="en-US" sz="1800" kern="1200" dirty="0">
              <a:solidFill>
                <a:schemeClr val="bg1"/>
              </a:solidFill>
              <a:effectLst/>
            </a:rPr>
          </a:br>
          <a:r>
            <a:rPr lang="en-US" sz="3200" kern="1200" dirty="0">
              <a:solidFill>
                <a:schemeClr val="bg1"/>
              </a:solidFill>
              <a:effectLst/>
            </a:rPr>
            <a:t>14</a:t>
          </a:r>
          <a:r>
            <a:rPr lang="en-US" sz="1800" kern="1200" dirty="0">
              <a:solidFill>
                <a:schemeClr val="bg1"/>
              </a:solidFill>
              <a:effectLst/>
            </a:rPr>
            <a:t> Innovations</a:t>
          </a:r>
        </a:p>
      </dsp:txBody>
      <dsp:txXfrm>
        <a:off x="71069" y="1134781"/>
        <a:ext cx="1279198" cy="1282368"/>
      </dsp:txXfrm>
    </dsp:sp>
    <dsp:sp modelId="{B7458758-3781-49D3-8F9E-7CDF1BE5019C}">
      <dsp:nvSpPr>
        <dsp:cNvPr id="0" name=""/>
        <dsp:cNvSpPr/>
      </dsp:nvSpPr>
      <dsp:spPr>
        <a:xfrm>
          <a:off x="1655737" y="1065579"/>
          <a:ext cx="1422990" cy="1420772"/>
        </a:xfrm>
        <a:prstGeom prst="roundRect">
          <a:avLst/>
        </a:prstGeom>
        <a:solidFill>
          <a:srgbClr val="1F2963"/>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rPr>
            <a:t>Round 2</a:t>
          </a:r>
          <a:br>
            <a:rPr lang="en-US" sz="2800" kern="1200" dirty="0">
              <a:solidFill>
                <a:schemeClr val="bg1"/>
              </a:solidFill>
              <a:effectLst/>
            </a:rPr>
          </a:br>
          <a:r>
            <a:rPr lang="en-US" sz="1600" kern="1200" dirty="0">
              <a:solidFill>
                <a:schemeClr val="bg1"/>
              </a:solidFill>
              <a:effectLst/>
            </a:rPr>
            <a:t>(2013-2014)</a:t>
          </a:r>
          <a:br>
            <a:rPr lang="en-US" sz="1600" kern="1200" dirty="0">
              <a:solidFill>
                <a:schemeClr val="bg1"/>
              </a:solidFill>
              <a:effectLst/>
            </a:rPr>
          </a:br>
          <a:r>
            <a:rPr lang="en-US" sz="3200" kern="1200" dirty="0">
              <a:solidFill>
                <a:schemeClr val="bg1"/>
              </a:solidFill>
              <a:effectLst/>
            </a:rPr>
            <a:t>13</a:t>
          </a:r>
          <a:r>
            <a:rPr lang="en-US" sz="1800" kern="1200" dirty="0">
              <a:solidFill>
                <a:schemeClr val="bg1"/>
              </a:solidFill>
              <a:effectLst/>
            </a:rPr>
            <a:t> Innovations</a:t>
          </a:r>
        </a:p>
      </dsp:txBody>
      <dsp:txXfrm>
        <a:off x="1725093" y="1134935"/>
        <a:ext cx="1284278" cy="1282060"/>
      </dsp:txXfrm>
    </dsp:sp>
    <dsp:sp modelId="{556397A9-94FD-4B39-9CAE-E9D3117EDA2D}">
      <dsp:nvSpPr>
        <dsp:cNvPr id="0" name=""/>
        <dsp:cNvSpPr/>
      </dsp:nvSpPr>
      <dsp:spPr>
        <a:xfrm>
          <a:off x="3314994" y="1065579"/>
          <a:ext cx="1450277" cy="1420772"/>
        </a:xfrm>
        <a:prstGeom prst="roundRect">
          <a:avLst/>
        </a:prstGeom>
        <a:solidFill>
          <a:srgbClr val="26327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rPr>
            <a:t>Round 3</a:t>
          </a:r>
          <a:br>
            <a:rPr lang="en-US" sz="2800" kern="1200" dirty="0">
              <a:solidFill>
                <a:schemeClr val="bg1"/>
              </a:solidFill>
              <a:effectLst/>
            </a:rPr>
          </a:br>
          <a:r>
            <a:rPr lang="en-US" sz="1600" kern="1200" dirty="0">
              <a:solidFill>
                <a:schemeClr val="bg1"/>
              </a:solidFill>
              <a:effectLst/>
            </a:rPr>
            <a:t>(2015-2016)</a:t>
          </a:r>
          <a:br>
            <a:rPr lang="en-US" sz="1600" kern="1200" dirty="0">
              <a:solidFill>
                <a:schemeClr val="bg1"/>
              </a:solidFill>
              <a:effectLst/>
            </a:rPr>
          </a:br>
          <a:r>
            <a:rPr lang="en-US" sz="3200" kern="1200" dirty="0">
              <a:solidFill>
                <a:schemeClr val="bg1"/>
              </a:solidFill>
              <a:effectLst/>
            </a:rPr>
            <a:t>12</a:t>
          </a:r>
          <a:r>
            <a:rPr lang="en-US" sz="1800" kern="1200" dirty="0">
              <a:solidFill>
                <a:schemeClr val="bg1"/>
              </a:solidFill>
              <a:effectLst/>
            </a:rPr>
            <a:t> Innovations</a:t>
          </a:r>
        </a:p>
      </dsp:txBody>
      <dsp:txXfrm>
        <a:off x="3384350" y="1134935"/>
        <a:ext cx="1311565" cy="1282060"/>
      </dsp:txXfrm>
    </dsp:sp>
    <dsp:sp modelId="{B005BC37-6F59-4914-8061-A16BE7F72703}">
      <dsp:nvSpPr>
        <dsp:cNvPr id="0" name=""/>
        <dsp:cNvSpPr/>
      </dsp:nvSpPr>
      <dsp:spPr>
        <a:xfrm>
          <a:off x="5001539" y="1065579"/>
          <a:ext cx="1462593" cy="1420772"/>
        </a:xfrm>
        <a:prstGeom prst="roundRect">
          <a:avLst/>
        </a:prstGeom>
        <a:solidFill>
          <a:srgbClr val="2E3C9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rPr>
            <a:t>Round 4</a:t>
          </a:r>
          <a:br>
            <a:rPr lang="en-US" sz="2400" b="1" kern="1200" dirty="0">
              <a:solidFill>
                <a:schemeClr val="bg1"/>
              </a:solidFill>
              <a:effectLst/>
            </a:rPr>
          </a:br>
          <a:r>
            <a:rPr lang="en-US" sz="1600" kern="1200" dirty="0">
              <a:solidFill>
                <a:schemeClr val="bg1"/>
              </a:solidFill>
              <a:effectLst/>
            </a:rPr>
            <a:t>(2017-2018)</a:t>
          </a:r>
          <a:br>
            <a:rPr lang="en-US" sz="1600" kern="1200" dirty="0">
              <a:solidFill>
                <a:schemeClr val="bg1"/>
              </a:solidFill>
              <a:effectLst/>
            </a:rPr>
          </a:br>
          <a:r>
            <a:rPr lang="en-US" sz="3200" kern="1200" dirty="0">
              <a:solidFill>
                <a:schemeClr val="bg1"/>
              </a:solidFill>
              <a:effectLst/>
            </a:rPr>
            <a:t>11</a:t>
          </a:r>
          <a:r>
            <a:rPr lang="en-US" sz="1800" kern="1200" dirty="0">
              <a:solidFill>
                <a:schemeClr val="bg1"/>
              </a:solidFill>
              <a:effectLst/>
            </a:rPr>
            <a:t> Innovations</a:t>
          </a:r>
        </a:p>
      </dsp:txBody>
      <dsp:txXfrm>
        <a:off x="5070895" y="1134935"/>
        <a:ext cx="1323881" cy="1282060"/>
      </dsp:txXfrm>
    </dsp:sp>
    <dsp:sp modelId="{138AA821-EA30-4F4B-B867-E8DF474D5804}">
      <dsp:nvSpPr>
        <dsp:cNvPr id="0" name=""/>
        <dsp:cNvSpPr/>
      </dsp:nvSpPr>
      <dsp:spPr>
        <a:xfrm>
          <a:off x="6700399" y="1065579"/>
          <a:ext cx="1407550" cy="1420772"/>
        </a:xfrm>
        <a:prstGeom prst="roundRect">
          <a:avLst/>
        </a:prstGeom>
        <a:solidFill>
          <a:srgbClr val="3748A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rPr>
            <a:t>Round 5</a:t>
          </a:r>
          <a:br>
            <a:rPr lang="en-US" sz="2800" kern="1200" dirty="0">
              <a:solidFill>
                <a:schemeClr val="bg1"/>
              </a:solidFill>
              <a:effectLst/>
            </a:rPr>
          </a:br>
          <a:r>
            <a:rPr lang="en-US" sz="1600" kern="1200" dirty="0">
              <a:solidFill>
                <a:schemeClr val="bg1"/>
              </a:solidFill>
              <a:effectLst/>
            </a:rPr>
            <a:t>(2019-2020)</a:t>
          </a:r>
          <a:br>
            <a:rPr lang="en-US" sz="1600" kern="1200" dirty="0">
              <a:solidFill>
                <a:schemeClr val="bg1"/>
              </a:solidFill>
              <a:effectLst/>
            </a:rPr>
          </a:br>
          <a:r>
            <a:rPr lang="en-US" sz="3200" kern="1200" dirty="0">
              <a:solidFill>
                <a:schemeClr val="bg1"/>
              </a:solidFill>
              <a:effectLst/>
            </a:rPr>
            <a:t>10</a:t>
          </a:r>
          <a:r>
            <a:rPr lang="en-US" sz="1800" kern="1200" dirty="0">
              <a:solidFill>
                <a:schemeClr val="bg1"/>
              </a:solidFill>
              <a:effectLst/>
            </a:rPr>
            <a:t> Innovations</a:t>
          </a:r>
        </a:p>
      </dsp:txBody>
      <dsp:txXfrm>
        <a:off x="6769110" y="1134290"/>
        <a:ext cx="1270128" cy="1283350"/>
      </dsp:txXfrm>
    </dsp:sp>
    <dsp:sp modelId="{62152EBD-2FF9-49D6-A0DB-9E88FED43155}">
      <dsp:nvSpPr>
        <dsp:cNvPr id="0" name=""/>
        <dsp:cNvSpPr/>
      </dsp:nvSpPr>
      <dsp:spPr>
        <a:xfrm>
          <a:off x="8344217" y="1065579"/>
          <a:ext cx="1433217" cy="1420772"/>
        </a:xfrm>
        <a:prstGeom prst="roundRect">
          <a:avLst/>
        </a:prstGeom>
        <a:solidFill>
          <a:srgbClr val="4759C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effectLst/>
            </a:rPr>
            <a:t>Round 6</a:t>
          </a:r>
          <a:br>
            <a:rPr lang="en-US" sz="2800" kern="1200" dirty="0">
              <a:solidFill>
                <a:schemeClr val="bg1"/>
              </a:solidFill>
              <a:effectLst/>
            </a:rPr>
          </a:br>
          <a:r>
            <a:rPr lang="en-US" sz="1600" kern="1200" dirty="0">
              <a:solidFill>
                <a:schemeClr val="bg1"/>
              </a:solidFill>
              <a:effectLst/>
            </a:rPr>
            <a:t>(2021-2022)</a:t>
          </a:r>
          <a:br>
            <a:rPr lang="en-US" sz="1600" kern="1200" dirty="0">
              <a:solidFill>
                <a:schemeClr val="bg1"/>
              </a:solidFill>
              <a:effectLst/>
            </a:rPr>
          </a:br>
          <a:r>
            <a:rPr lang="en-US" sz="3200" kern="1200" dirty="0">
              <a:solidFill>
                <a:schemeClr val="bg1"/>
              </a:solidFill>
              <a:effectLst/>
            </a:rPr>
            <a:t>7</a:t>
          </a:r>
          <a:r>
            <a:rPr lang="en-US" sz="1800" kern="1200" dirty="0">
              <a:solidFill>
                <a:schemeClr val="bg1"/>
              </a:solidFill>
              <a:effectLst/>
            </a:rPr>
            <a:t> Innovations</a:t>
          </a:r>
        </a:p>
      </dsp:txBody>
      <dsp:txXfrm>
        <a:off x="8413573" y="1134935"/>
        <a:ext cx="1294505" cy="1282060"/>
      </dsp:txXfrm>
    </dsp:sp>
    <dsp:sp modelId="{DB201168-4194-42F8-8945-4FA488BD5A5A}">
      <dsp:nvSpPr>
        <dsp:cNvPr id="0" name=""/>
        <dsp:cNvSpPr/>
      </dsp:nvSpPr>
      <dsp:spPr>
        <a:xfrm>
          <a:off x="10013702" y="1065579"/>
          <a:ext cx="1444909" cy="1420772"/>
        </a:xfrm>
        <a:prstGeom prst="roundRect">
          <a:avLst/>
        </a:prstGeom>
        <a:solidFill>
          <a:srgbClr val="4759C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prstClr val="white"/>
              </a:solidFill>
              <a:effectLst/>
              <a:latin typeface="Calibri" panose="020F0502020204030204"/>
              <a:ea typeface="+mn-ea"/>
              <a:cs typeface="+mn-cs"/>
            </a:rPr>
            <a:t>Round 7</a:t>
          </a:r>
          <a:br>
            <a:rPr lang="en-US" sz="1800" kern="1200" dirty="0">
              <a:solidFill>
                <a:schemeClr val="bg1"/>
              </a:solidFill>
              <a:effectLst/>
            </a:rPr>
          </a:br>
          <a:r>
            <a:rPr lang="en-US" sz="1600" kern="1200" dirty="0">
              <a:solidFill>
                <a:schemeClr val="bg1"/>
              </a:solidFill>
              <a:effectLst/>
            </a:rPr>
            <a:t>(2023-2024)</a:t>
          </a:r>
          <a:br>
            <a:rPr lang="en-US" sz="1600" kern="1200" dirty="0">
              <a:solidFill>
                <a:schemeClr val="bg1"/>
              </a:solidFill>
              <a:effectLst/>
            </a:rPr>
          </a:br>
          <a:r>
            <a:rPr lang="en-US" sz="3200" kern="1200" dirty="0">
              <a:solidFill>
                <a:prstClr val="white"/>
              </a:solidFill>
              <a:effectLst/>
              <a:latin typeface="Calibri" panose="020F0502020204030204"/>
              <a:ea typeface="+mn-ea"/>
              <a:cs typeface="+mn-cs"/>
            </a:rPr>
            <a:t>7</a:t>
          </a:r>
          <a:r>
            <a:rPr lang="en-US" sz="1800" kern="1200" dirty="0">
              <a:solidFill>
                <a:schemeClr val="bg1"/>
              </a:solidFill>
              <a:effectLst/>
            </a:rPr>
            <a:t> Innovations</a:t>
          </a:r>
        </a:p>
      </dsp:txBody>
      <dsp:txXfrm>
        <a:off x="10083058" y="1134935"/>
        <a:ext cx="1306197" cy="1282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8F3AD-E6DC-420E-9A56-9B1DD50FCBF7}">
      <dsp:nvSpPr>
        <dsp:cNvPr id="0" name=""/>
        <dsp:cNvSpPr/>
      </dsp:nvSpPr>
      <dsp:spPr>
        <a:xfrm>
          <a:off x="-7059455" y="-1080124"/>
          <a:ext cx="8408649" cy="8408649"/>
        </a:xfrm>
        <a:prstGeom prst="blockArc">
          <a:avLst>
            <a:gd name="adj1" fmla="val 18900000"/>
            <a:gd name="adj2" fmla="val 2700000"/>
            <a:gd name="adj3" fmla="val 257"/>
          </a:avLst>
        </a:prstGeom>
        <a:noFill/>
        <a:ln w="6350" cap="flat" cmpd="sng" algn="ctr">
          <a:solidFill>
            <a:schemeClr val="dk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5B3071-E7A1-406B-A599-72B808009C3F}">
      <dsp:nvSpPr>
        <dsp:cNvPr id="0" name=""/>
        <dsp:cNvSpPr/>
      </dsp:nvSpPr>
      <dsp:spPr>
        <a:xfrm>
          <a:off x="438325" y="284052"/>
          <a:ext cx="9176295" cy="567854"/>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Nighttime Visibility for Safety</a:t>
          </a:r>
        </a:p>
      </dsp:txBody>
      <dsp:txXfrm>
        <a:off x="438325" y="284052"/>
        <a:ext cx="9176295" cy="567854"/>
      </dsp:txXfrm>
    </dsp:sp>
    <dsp:sp modelId="{4D735B80-A898-49A4-8743-137B5851E2A3}">
      <dsp:nvSpPr>
        <dsp:cNvPr id="0" name=""/>
        <dsp:cNvSpPr/>
      </dsp:nvSpPr>
      <dsp:spPr>
        <a:xfrm>
          <a:off x="83416" y="213070"/>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F14C65F-1CB2-446C-ACFF-43012542F54A}">
      <dsp:nvSpPr>
        <dsp:cNvPr id="0" name=""/>
        <dsp:cNvSpPr/>
      </dsp:nvSpPr>
      <dsp:spPr>
        <a:xfrm>
          <a:off x="952568" y="1061885"/>
          <a:ext cx="8662052" cy="716751"/>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Next Generation Traffic Incident Management:  Technology for Saving Lives</a:t>
          </a:r>
        </a:p>
      </dsp:txBody>
      <dsp:txXfrm>
        <a:off x="952568" y="1061885"/>
        <a:ext cx="8662052" cy="716751"/>
      </dsp:txXfrm>
    </dsp:sp>
    <dsp:sp modelId="{641607D1-1664-4192-BF64-848449B62ACB}">
      <dsp:nvSpPr>
        <dsp:cNvPr id="0" name=""/>
        <dsp:cNvSpPr/>
      </dsp:nvSpPr>
      <dsp:spPr>
        <a:xfrm>
          <a:off x="597659" y="1065352"/>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37B10E9F-3712-4C75-8D82-3B914014EC01}">
      <dsp:nvSpPr>
        <dsp:cNvPr id="0" name=""/>
        <dsp:cNvSpPr/>
      </dsp:nvSpPr>
      <dsp:spPr>
        <a:xfrm>
          <a:off x="1234371" y="1875280"/>
          <a:ext cx="8380249" cy="793275"/>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Integrating Greenhouse Gas (GHG) Assessment and Reduction Targets in Transportation Planning</a:t>
          </a:r>
        </a:p>
      </dsp:txBody>
      <dsp:txXfrm>
        <a:off x="1234371" y="1875280"/>
        <a:ext cx="8380249" cy="793275"/>
      </dsp:txXfrm>
    </dsp:sp>
    <dsp:sp modelId="{07B7C86F-D41E-4375-9900-DF836BB55225}">
      <dsp:nvSpPr>
        <dsp:cNvPr id="0" name=""/>
        <dsp:cNvSpPr/>
      </dsp:nvSpPr>
      <dsp:spPr>
        <a:xfrm>
          <a:off x="879462" y="1917009"/>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440CE34-3A02-44A2-8356-CC5395074E6D}">
      <dsp:nvSpPr>
        <dsp:cNvPr id="0" name=""/>
        <dsp:cNvSpPr/>
      </dsp:nvSpPr>
      <dsp:spPr>
        <a:xfrm>
          <a:off x="1324348" y="2840272"/>
          <a:ext cx="8290272" cy="567854"/>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Enhancing Performance with Internally Cured Concrete (EPIC</a:t>
          </a:r>
          <a:r>
            <a:rPr lang="en-US" sz="2300" b="1" kern="1200" baseline="30000" dirty="0"/>
            <a:t>2</a:t>
          </a:r>
          <a:r>
            <a:rPr lang="en-US" sz="2300" b="1" kern="1200" dirty="0"/>
            <a:t>)</a:t>
          </a:r>
        </a:p>
      </dsp:txBody>
      <dsp:txXfrm>
        <a:off x="1324348" y="2840272"/>
        <a:ext cx="8290272" cy="567854"/>
      </dsp:txXfrm>
    </dsp:sp>
    <dsp:sp modelId="{305411CD-9A43-46B3-A37B-D8238A61849B}">
      <dsp:nvSpPr>
        <dsp:cNvPr id="0" name=""/>
        <dsp:cNvSpPr/>
      </dsp:nvSpPr>
      <dsp:spPr>
        <a:xfrm>
          <a:off x="969439" y="2769290"/>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021CA4E-EED9-46AB-B0CF-47F58722E6AB}">
      <dsp:nvSpPr>
        <dsp:cNvPr id="0" name=""/>
        <dsp:cNvSpPr/>
      </dsp:nvSpPr>
      <dsp:spPr>
        <a:xfrm>
          <a:off x="1234371" y="3692554"/>
          <a:ext cx="8380249" cy="567854"/>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t>Environmental Product Declarations for Sustainable Project Delivery</a:t>
          </a:r>
        </a:p>
      </dsp:txBody>
      <dsp:txXfrm>
        <a:off x="1234371" y="3692554"/>
        <a:ext cx="8380249" cy="567854"/>
      </dsp:txXfrm>
    </dsp:sp>
    <dsp:sp modelId="{0093F34B-0B4B-49DE-8746-E2199FBCEE0E}">
      <dsp:nvSpPr>
        <dsp:cNvPr id="0" name=""/>
        <dsp:cNvSpPr/>
      </dsp:nvSpPr>
      <dsp:spPr>
        <a:xfrm>
          <a:off x="879462" y="3621572"/>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1C453F-ED5C-4525-8815-CCCB8FA65131}">
      <dsp:nvSpPr>
        <dsp:cNvPr id="0" name=""/>
        <dsp:cNvSpPr/>
      </dsp:nvSpPr>
      <dsp:spPr>
        <a:xfrm>
          <a:off x="952568" y="4544211"/>
          <a:ext cx="8662052" cy="567854"/>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Rethinking Disadvantaged Business Enterprise for Design-Build</a:t>
          </a:r>
        </a:p>
      </dsp:txBody>
      <dsp:txXfrm>
        <a:off x="952568" y="4544211"/>
        <a:ext cx="8662052" cy="567854"/>
      </dsp:txXfrm>
    </dsp:sp>
    <dsp:sp modelId="{8655CE7D-9EE6-483D-BB21-510191DC24F4}">
      <dsp:nvSpPr>
        <dsp:cNvPr id="0" name=""/>
        <dsp:cNvSpPr/>
      </dsp:nvSpPr>
      <dsp:spPr>
        <a:xfrm>
          <a:off x="597659" y="4473229"/>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721B307-5B70-42AE-AB6B-B4B8CF21B093}">
      <dsp:nvSpPr>
        <dsp:cNvPr id="0" name=""/>
        <dsp:cNvSpPr/>
      </dsp:nvSpPr>
      <dsp:spPr>
        <a:xfrm>
          <a:off x="438325" y="5396493"/>
          <a:ext cx="9176295" cy="567854"/>
        </a:xfrm>
        <a:prstGeom prst="rect">
          <a:avLst/>
        </a:prstGeom>
        <a:gradFill rotWithShape="0">
          <a:gsLst>
            <a:gs pos="0">
              <a:schemeClr val="lt1">
                <a:hueOff val="0"/>
                <a:satOff val="0"/>
                <a:lumOff val="0"/>
                <a:alphaOff val="0"/>
                <a:satMod val="103000"/>
                <a:lumMod val="102000"/>
                <a:tint val="94000"/>
              </a:schemeClr>
            </a:gs>
            <a:gs pos="50000">
              <a:schemeClr val="bg1">
                <a:lumMod val="85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0735" tIns="58420" rIns="58420" bIns="58420" numCol="1" spcCol="1270" anchor="ctr" anchorCtr="0">
          <a:noAutofit/>
        </a:bodyPr>
        <a:lstStyle/>
        <a:p>
          <a:pPr marL="0" lvl="0" indent="0" algn="l" defTabSz="1022350">
            <a:lnSpc>
              <a:spcPct val="90000"/>
            </a:lnSpc>
            <a:spcBef>
              <a:spcPct val="0"/>
            </a:spcBef>
            <a:spcAft>
              <a:spcPct val="35000"/>
            </a:spcAft>
            <a:buNone/>
          </a:pPr>
          <a:r>
            <a:rPr lang="en-US" sz="2300" b="1" kern="1200" dirty="0"/>
            <a:t>Strategic Workforce Development</a:t>
          </a:r>
        </a:p>
      </dsp:txBody>
      <dsp:txXfrm>
        <a:off x="438325" y="5396493"/>
        <a:ext cx="9176295" cy="567854"/>
      </dsp:txXfrm>
    </dsp:sp>
    <dsp:sp modelId="{8CEB9720-9D85-4B84-BF4B-4C4276E210A2}">
      <dsp:nvSpPr>
        <dsp:cNvPr id="0" name=""/>
        <dsp:cNvSpPr/>
      </dsp:nvSpPr>
      <dsp:spPr>
        <a:xfrm>
          <a:off x="83416" y="5325511"/>
          <a:ext cx="709818" cy="709818"/>
        </a:xfrm>
        <a:prstGeom prst="ellipse">
          <a:avLst/>
        </a:prstGeom>
        <a:solidFill>
          <a:srgbClr val="871A0F"/>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0"/>
          </a:xfrm>
          <a:prstGeom prst="rect">
            <a:avLst/>
          </a:prstGeom>
        </p:spPr>
        <p:txBody>
          <a:bodyPr vert="horz" lIns="92387" tIns="46193" rIns="92387" bIns="46193" rtlCol="0"/>
          <a:lstStyle>
            <a:lvl1pPr algn="l">
              <a:defRPr sz="1100" b="0" i="0">
                <a:latin typeface="Helvetica" pitchFamily="2" charset="0"/>
              </a:defRPr>
            </a:lvl1pPr>
          </a:lstStyle>
          <a:p>
            <a:endParaRPr lang="en-US" dirty="0"/>
          </a:p>
        </p:txBody>
      </p:sp>
      <p:sp>
        <p:nvSpPr>
          <p:cNvPr id="3" name="Date Placeholder 2"/>
          <p:cNvSpPr>
            <a:spLocks noGrp="1"/>
          </p:cNvSpPr>
          <p:nvPr>
            <p:ph type="dt" idx="1"/>
          </p:nvPr>
        </p:nvSpPr>
        <p:spPr>
          <a:xfrm>
            <a:off x="3884613" y="1"/>
            <a:ext cx="2971800" cy="467310"/>
          </a:xfrm>
          <a:prstGeom prst="rect">
            <a:avLst/>
          </a:prstGeom>
        </p:spPr>
        <p:txBody>
          <a:bodyPr vert="horz" lIns="92387" tIns="46193" rIns="92387" bIns="46193" rtlCol="0"/>
          <a:lstStyle>
            <a:lvl1pPr algn="r">
              <a:defRPr sz="1100" b="0" i="0">
                <a:latin typeface="Helvetica" pitchFamily="2" charset="0"/>
              </a:defRPr>
            </a:lvl1pPr>
          </a:lstStyle>
          <a:p>
            <a:fld id="{91DC7B59-6FD4-458A-A89E-4F083A58E84C}" type="datetimeFigureOut">
              <a:rPr lang="en-US" smtClean="0"/>
              <a:pPr/>
              <a:t>5/7/2024</a:t>
            </a:fld>
            <a:endParaRPr lang="en-US" dirty="0"/>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2387" tIns="46193" rIns="92387" bIns="46193" rtlCol="0" anchor="ctr"/>
          <a:lstStyle/>
          <a:p>
            <a:endParaRPr lang="en-US" dirty="0"/>
          </a:p>
        </p:txBody>
      </p:sp>
      <p:sp>
        <p:nvSpPr>
          <p:cNvPr id="5" name="Notes Placeholder 4"/>
          <p:cNvSpPr>
            <a:spLocks noGrp="1"/>
          </p:cNvSpPr>
          <p:nvPr>
            <p:ph type="body" sz="quarter" idx="3"/>
          </p:nvPr>
        </p:nvSpPr>
        <p:spPr>
          <a:xfrm>
            <a:off x="685800" y="4482298"/>
            <a:ext cx="5486400" cy="3667333"/>
          </a:xfrm>
          <a:prstGeom prst="rect">
            <a:avLst/>
          </a:prstGeom>
        </p:spPr>
        <p:txBody>
          <a:bodyPr vert="horz" lIns="92387" tIns="46193" rIns="92387" bIns="4619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6555"/>
            <a:ext cx="2971800" cy="467309"/>
          </a:xfrm>
          <a:prstGeom prst="rect">
            <a:avLst/>
          </a:prstGeom>
        </p:spPr>
        <p:txBody>
          <a:bodyPr vert="horz" lIns="92387" tIns="46193" rIns="92387" bIns="46193" rtlCol="0" anchor="b"/>
          <a:lstStyle>
            <a:lvl1pPr algn="l">
              <a:defRPr sz="1100" b="0" i="0">
                <a:latin typeface="Helvetica" pitchFamily="2" charset="0"/>
              </a:defRPr>
            </a:lvl1pPr>
          </a:lstStyle>
          <a:p>
            <a:endParaRPr lang="en-US" dirty="0"/>
          </a:p>
        </p:txBody>
      </p:sp>
      <p:sp>
        <p:nvSpPr>
          <p:cNvPr id="7" name="Slide Number Placeholder 6"/>
          <p:cNvSpPr>
            <a:spLocks noGrp="1"/>
          </p:cNvSpPr>
          <p:nvPr>
            <p:ph type="sldNum" sz="quarter" idx="5"/>
          </p:nvPr>
        </p:nvSpPr>
        <p:spPr>
          <a:xfrm>
            <a:off x="3884613" y="8846555"/>
            <a:ext cx="2971800" cy="467309"/>
          </a:xfrm>
          <a:prstGeom prst="rect">
            <a:avLst/>
          </a:prstGeom>
        </p:spPr>
        <p:txBody>
          <a:bodyPr vert="horz" lIns="92387" tIns="46193" rIns="92387" bIns="46193" rtlCol="0" anchor="b"/>
          <a:lstStyle>
            <a:lvl1pPr algn="r">
              <a:defRPr sz="1100" b="0" i="0">
                <a:latin typeface="Helvetica" pitchFamily="2" charset="0"/>
              </a:defRPr>
            </a:lvl1pPr>
          </a:lstStyle>
          <a:p>
            <a:fld id="{09BA0C0F-DC8E-4422-9983-64C69E1B4D89}" type="slidenum">
              <a:rPr lang="en-US" smtClean="0"/>
              <a:pPr/>
              <a:t>‹#›</a:t>
            </a:fld>
            <a:endParaRPr lang="en-US" dirty="0"/>
          </a:p>
        </p:txBody>
      </p:sp>
    </p:spTree>
    <p:extLst>
      <p:ext uri="{BB962C8B-B14F-4D97-AF65-F5344CB8AC3E}">
        <p14:creationId xmlns:p14="http://schemas.microsoft.com/office/powerpoint/2010/main" val="22714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Helvetica" pitchFamily="2" charset="0"/>
        <a:ea typeface="+mn-ea"/>
        <a:cs typeface="+mn-cs"/>
      </a:defRPr>
    </a:lvl1pPr>
    <a:lvl2pPr marL="457200" algn="l" defTabSz="914400" rtl="0" eaLnBrk="1" latinLnBrk="0" hangingPunct="1">
      <a:defRPr sz="1200" b="0" i="0" kern="1200">
        <a:solidFill>
          <a:schemeClr val="tx1"/>
        </a:solidFill>
        <a:latin typeface="Helvetica" pitchFamily="2" charset="0"/>
        <a:ea typeface="+mn-ea"/>
        <a:cs typeface="+mn-cs"/>
      </a:defRPr>
    </a:lvl2pPr>
    <a:lvl3pPr marL="914400" algn="l" defTabSz="914400" rtl="0" eaLnBrk="1" latinLnBrk="0" hangingPunct="1">
      <a:defRPr sz="1200" b="0" i="0" kern="1200">
        <a:solidFill>
          <a:schemeClr val="tx1"/>
        </a:solidFill>
        <a:latin typeface="Helvetica" pitchFamily="2" charset="0"/>
        <a:ea typeface="+mn-ea"/>
        <a:cs typeface="+mn-cs"/>
      </a:defRPr>
    </a:lvl3pPr>
    <a:lvl4pPr marL="1371600" algn="l" defTabSz="914400" rtl="0" eaLnBrk="1" latinLnBrk="0" hangingPunct="1">
      <a:defRPr sz="1200" b="0" i="0" kern="1200">
        <a:solidFill>
          <a:schemeClr val="tx1"/>
        </a:solidFill>
        <a:latin typeface="Helvetica" pitchFamily="2" charset="0"/>
        <a:ea typeface="+mn-ea"/>
        <a:cs typeface="+mn-cs"/>
      </a:defRPr>
    </a:lvl4pPr>
    <a:lvl5pPr marL="1828800" algn="l" defTabSz="914400" rtl="0" eaLnBrk="1" latinLnBrk="0" hangingPunct="1">
      <a:defRPr sz="1200" b="0" i="0" kern="1200">
        <a:solidFill>
          <a:schemeClr val="tx1"/>
        </a:solidFill>
        <a:latin typeface="Helvetica"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1905:  The same year the U.S. Forest Service (FS) was established, the Division of Tests of the Bureau of Chemistry and the Office of Public Road Inquiries in the U.S. Department of Agriculture were consolidated into the Office of Public Roads (OPR). </a:t>
            </a:r>
          </a:p>
          <a:p>
            <a:endParaRPr lang="en-US" dirty="0"/>
          </a:p>
          <a:p>
            <a:r>
              <a:rPr lang="en-US" dirty="0"/>
              <a:t>1914: Director Logan W. Page created the Division of Park and Forest Roads, under the Office of Public Roads.</a:t>
            </a:r>
          </a:p>
          <a:p>
            <a:endParaRPr lang="en-US" dirty="0"/>
          </a:p>
          <a:p>
            <a:r>
              <a:rPr lang="en-US" dirty="0"/>
              <a:t>1916: The Federal-Aid Road Act, approved July 11, 1916, established the basis for the Federal-Aid highway program in cooperation with the States.  In 1917, 10 districts were established, with each district given the responsibility for the construction of rural Post Roads in cooperation with the State highway departments, and for the survey, construction, and maintenance of National Forest roads in cooperation with the FS and the State and local authorities. </a:t>
            </a:r>
          </a:p>
          <a:p>
            <a:endParaRPr lang="en-US" dirty="0"/>
          </a:p>
          <a:p>
            <a:r>
              <a:rPr lang="en-US" dirty="0"/>
              <a:t>1919: The Agriculture Appropriation Act for fiscal year 1919 changed the name of the Office of Public Roads and Rural Engineering to the Bureau of Public Roads (BPR).</a:t>
            </a:r>
          </a:p>
          <a:p>
            <a:endParaRPr lang="en-US" dirty="0"/>
          </a:p>
          <a:p>
            <a:r>
              <a:rPr lang="en-US" dirty="0"/>
              <a:t>1938:  Congress responded to a growing public need for dedicated highway research by acquiring 235.3 hectares (581 acres) of land in McLean, VA, for a roadway research facility.</a:t>
            </a:r>
          </a:p>
          <a:p>
            <a:endParaRPr lang="en-US" dirty="0"/>
          </a:p>
          <a:p>
            <a:r>
              <a:rPr lang="en-US" dirty="0"/>
              <a:t>1939:  The BPR was transferred from the U.S. Department of Agriculture to become the Public Roads Administration of the Federal Works Administration.</a:t>
            </a:r>
          </a:p>
          <a:p>
            <a:endParaRPr lang="en-US" dirty="0"/>
          </a:p>
          <a:p>
            <a:r>
              <a:rPr lang="en-US" dirty="0"/>
              <a:t>1956: The 1956 Federal-Aid Highway Act initiated construction of the Interstate System and established the Highway Trust Fund.  Major organizational changes were made in the BPR.</a:t>
            </a:r>
          </a:p>
          <a:p>
            <a:endParaRPr lang="en-US" dirty="0"/>
          </a:p>
          <a:p>
            <a:r>
              <a:rPr lang="en-US" dirty="0"/>
              <a:t>1967:  The U.S. Department of Transportation was established. The BPR was transferred from the Department of Commerce and became a part of the Department of Transportation, as the Federal Highway Administration.</a:t>
            </a:r>
          </a:p>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pPr/>
              <a:t>5</a:t>
            </a:fld>
            <a:endParaRPr lang="en-US" dirty="0"/>
          </a:p>
        </p:txBody>
      </p:sp>
    </p:spTree>
    <p:extLst>
      <p:ext uri="{BB962C8B-B14F-4D97-AF65-F5344CB8AC3E}">
        <p14:creationId xmlns:p14="http://schemas.microsoft.com/office/powerpoint/2010/main" val="4287356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A0C0F-DC8E-4422-9983-64C69E1B4D89}" type="slidenum">
              <a:rPr lang="en-US" smtClean="0"/>
              <a:t>17</a:t>
            </a:fld>
            <a:endParaRPr lang="en-US" dirty="0"/>
          </a:p>
        </p:txBody>
      </p:sp>
    </p:spTree>
    <p:extLst>
      <p:ext uri="{BB962C8B-B14F-4D97-AF65-F5344CB8AC3E}">
        <p14:creationId xmlns:p14="http://schemas.microsoft.com/office/powerpoint/2010/main" val="288138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presenter will walk-through this diagram, explaining all the systems that Telematics tool interface with – Vehicles, Infrastructure, Cloud. Explain in detail, which technologies are involved with data collection, streaming and analysis in the overall telematics tool ecosystem.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A0C0F-DC8E-4422-9983-64C69E1B4D89}" type="slidenum">
              <a:rPr lang="en-US" smtClean="0"/>
              <a:t>18</a:t>
            </a:fld>
            <a:endParaRPr lang="en-US" dirty="0"/>
          </a:p>
        </p:txBody>
      </p:sp>
    </p:spTree>
    <p:extLst>
      <p:ext uri="{BB962C8B-B14F-4D97-AF65-F5344CB8AC3E}">
        <p14:creationId xmlns:p14="http://schemas.microsoft.com/office/powerpoint/2010/main" val="19409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A0C0F-DC8E-4422-9983-64C69E1B4D89}" type="slidenum">
              <a:rPr lang="en-US" smtClean="0"/>
              <a:t>19</a:t>
            </a:fld>
            <a:endParaRPr lang="en-US" dirty="0"/>
          </a:p>
        </p:txBody>
      </p:sp>
    </p:spTree>
    <p:extLst>
      <p:ext uri="{BB962C8B-B14F-4D97-AF65-F5344CB8AC3E}">
        <p14:creationId xmlns:p14="http://schemas.microsoft.com/office/powerpoint/2010/main" val="378160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A0C0F-DC8E-4422-9983-64C69E1B4D89}" type="slidenum">
              <a:rPr lang="en-US" smtClean="0"/>
              <a:t>20</a:t>
            </a:fld>
            <a:endParaRPr lang="en-US" dirty="0"/>
          </a:p>
        </p:txBody>
      </p:sp>
    </p:spTree>
    <p:extLst>
      <p:ext uri="{BB962C8B-B14F-4D97-AF65-F5344CB8AC3E}">
        <p14:creationId xmlns:p14="http://schemas.microsoft.com/office/powerpoint/2010/main" val="46257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FHWA units are involved in the Research, Development, and Deployment programs.  </a:t>
            </a:r>
          </a:p>
        </p:txBody>
      </p:sp>
      <p:sp>
        <p:nvSpPr>
          <p:cNvPr id="4" name="Slide Number Placeholder 3"/>
          <p:cNvSpPr>
            <a:spLocks noGrp="1"/>
          </p:cNvSpPr>
          <p:nvPr>
            <p:ph type="sldNum" sz="quarter" idx="5"/>
          </p:nvPr>
        </p:nvSpPr>
        <p:spPr/>
        <p:txBody>
          <a:bodyPr/>
          <a:lstStyle/>
          <a:p>
            <a:fld id="{09BA0C0F-DC8E-4422-9983-64C69E1B4D89}" type="slidenum">
              <a:rPr lang="en-US" smtClean="0"/>
              <a:pPr/>
              <a:t>6</a:t>
            </a:fld>
            <a:endParaRPr lang="en-US" dirty="0"/>
          </a:p>
        </p:txBody>
      </p:sp>
    </p:spTree>
    <p:extLst>
      <p:ext uri="{BB962C8B-B14F-4D97-AF65-F5344CB8AC3E}">
        <p14:creationId xmlns:p14="http://schemas.microsoft.com/office/powerpoint/2010/main" val="2483830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a:t>
            </a:r>
          </a:p>
          <a:p>
            <a:endParaRPr lang="en-US" dirty="0"/>
          </a:p>
          <a:p>
            <a:r>
              <a:rPr lang="en-US" altLang="en-US" dirty="0"/>
              <a:t>…to develop reliable estimates of the effectiveness of the safety improvements that are identified as strategies in the National Cooperative Highway Research Program (NCHRP) Report 500 Guides...by conducting scientifically rigorous before-after evaluations at sites in the U.S. where these strategies are being implemented </a:t>
            </a:r>
          </a:p>
          <a:p>
            <a:endParaRPr lang="en-US" altLang="en-US" dirty="0"/>
          </a:p>
          <a:p>
            <a:r>
              <a:rPr lang="en-US" altLang="en-US" dirty="0"/>
              <a:t>Total cost has been $8.5M over 19 </a:t>
            </a:r>
            <a:r>
              <a:rPr lang="en-US" altLang="en-US" dirty="0" err="1"/>
              <a:t>yrs</a:t>
            </a:r>
            <a:r>
              <a:rPr lang="en-US" altLang="en-US" dirty="0"/>
              <a:t>, or approximately $447K per year.</a:t>
            </a:r>
          </a:p>
          <a:p>
            <a:endParaRPr lang="en-US" altLang="en-US" dirty="0"/>
          </a:p>
          <a:p>
            <a:r>
              <a:rPr lang="en-US" altLang="en-US" dirty="0"/>
              <a:t>Develops Crash Modification Factors, B/C ratios, and Statistical methodologies for evaluations for advancing safety research.</a:t>
            </a:r>
          </a:p>
          <a:p>
            <a:endParaRPr lang="en-US" altLang="en-US" dirty="0"/>
          </a:p>
          <a:p>
            <a:r>
              <a:rPr lang="en-US" altLang="en-US" dirty="0"/>
              <a:t>Has produced over 850 crash modification factors since inception in 2005.  </a:t>
            </a:r>
            <a:endParaRPr lang="en-US" dirty="0"/>
          </a:p>
        </p:txBody>
      </p:sp>
      <p:sp>
        <p:nvSpPr>
          <p:cNvPr id="4" name="Slide Number Placeholder 3"/>
          <p:cNvSpPr>
            <a:spLocks noGrp="1"/>
          </p:cNvSpPr>
          <p:nvPr>
            <p:ph type="sldNum" sz="quarter" idx="10"/>
          </p:nvPr>
        </p:nvSpPr>
        <p:spPr/>
        <p:txBody>
          <a:bodyPr/>
          <a:lstStyle/>
          <a:p>
            <a:fld id="{A7032990-ED77-425F-83DC-108A4C0A1E39}" type="slidenum">
              <a:rPr lang="en-US" smtClean="0"/>
              <a:t>8</a:t>
            </a:fld>
            <a:endParaRPr lang="en-US" dirty="0"/>
          </a:p>
        </p:txBody>
      </p:sp>
    </p:spTree>
    <p:extLst>
      <p:ext uri="{BB962C8B-B14F-4D97-AF65-F5344CB8AC3E}">
        <p14:creationId xmlns:p14="http://schemas.microsoft.com/office/powerpoint/2010/main" val="299728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a:t>
            </a:r>
            <a:r>
              <a:rPr lang="en-US" b="0" dirty="0"/>
              <a:t>How is the innovation going to be game-changing in terms of saving lives, saving time, saving money, and improving quality? We are looking for a more global, larger-scale transformative innovation. </a:t>
            </a:r>
            <a:endParaRPr lang="en-US" b="1" dirty="0"/>
          </a:p>
          <a:p>
            <a:endParaRPr lang="en-US" dirty="0"/>
          </a:p>
          <a:p>
            <a:pPr defTabSz="483306"/>
            <a:r>
              <a:rPr lang="en-US" b="1" dirty="0"/>
              <a:t>Background: </a:t>
            </a:r>
            <a:r>
              <a:rPr lang="en-US" b="0" dirty="0"/>
              <a:t>It may appear that there are fewer and fewer innovations with each successive cycle. We were very successful in being able to have some of the more straightforward, smaller, or “lower-hanging fruit” innovations in the earlier cycles. In later cycles, we have been able to focus on the innovations that are going to have the biggest impact. It seems like the “sweet spot” number of innovations is approximately 8</a:t>
            </a:r>
            <a:r>
              <a:rPr lang="en-US" b="0" baseline="0" dirty="0"/>
              <a:t> to </a:t>
            </a:r>
            <a:r>
              <a:rPr lang="en-US" b="0" dirty="0"/>
              <a:t>10 innovations in a cycle. </a:t>
            </a:r>
          </a:p>
          <a:p>
            <a:pPr defTabSz="483306"/>
            <a:endParaRPr lang="en-US" b="0" dirty="0"/>
          </a:p>
          <a:p>
            <a:r>
              <a:rPr lang="en-US" b="0" dirty="0"/>
              <a:t>What makes a good EDC innovation? </a:t>
            </a:r>
            <a:endParaRPr lang="en-US" b="1" dirty="0"/>
          </a:p>
          <a:p>
            <a:endParaRPr lang="en-US" b="1" dirty="0"/>
          </a:p>
          <a:p>
            <a:r>
              <a:rPr lang="en-US" b="0" dirty="0"/>
              <a:t>Game changing: How the innovation is transformative in saving time and money or improving quality. </a:t>
            </a:r>
          </a:p>
          <a:p>
            <a:endParaRPr lang="en-US" b="0" dirty="0"/>
          </a:p>
          <a:p>
            <a:r>
              <a:rPr lang="en-US" b="0" dirty="0"/>
              <a:t>Urgency and scale: Potential to shorten project delivery and positively impact the environment, safety, congestion, freight movement, construction techniques, contracting methods, project costs, maintenance, preservation, or emergency response.</a:t>
            </a:r>
          </a:p>
          <a:p>
            <a:endParaRPr lang="en-US" b="0" dirty="0"/>
          </a:p>
          <a:p>
            <a:r>
              <a:rPr lang="en-US" b="0" dirty="0"/>
              <a:t>Readiness: Whether the innovation is ready to be deployed nationally. Consider the two-year cycle. </a:t>
            </a:r>
          </a:p>
          <a:p>
            <a:endParaRPr lang="en-US" b="0" dirty="0"/>
          </a:p>
          <a:p>
            <a:r>
              <a:rPr lang="en-US" b="0" dirty="0"/>
              <a:t>National impact: Potential to benefit the transportation system. </a:t>
            </a:r>
          </a:p>
          <a:p>
            <a:endParaRPr lang="en-US" b="0" dirty="0"/>
          </a:p>
          <a:p>
            <a:r>
              <a:rPr lang="en-US" b="0" dirty="0"/>
              <a:t>Staff capacity: Ability to fully support the innovation deployment team.</a:t>
            </a:r>
          </a:p>
          <a:p>
            <a:endParaRPr lang="en-US" b="0" dirty="0"/>
          </a:p>
          <a:p>
            <a:endParaRPr lang="en-US" b="1" dirty="0"/>
          </a:p>
        </p:txBody>
      </p:sp>
      <p:sp>
        <p:nvSpPr>
          <p:cNvPr id="4" name="Slide Number Placeholder 3"/>
          <p:cNvSpPr>
            <a:spLocks noGrp="1"/>
          </p:cNvSpPr>
          <p:nvPr>
            <p:ph type="sldNum" sz="quarter" idx="10"/>
          </p:nvPr>
        </p:nvSpPr>
        <p:spPr/>
        <p:txBody>
          <a:bodyPr/>
          <a:lstStyle/>
          <a:p>
            <a:fld id="{A17AE095-82E2-1445-BF41-146BFA823AD3}" type="slidenum">
              <a:rPr lang="en-US" smtClean="0"/>
              <a:t>9</a:t>
            </a:fld>
            <a:endParaRPr lang="en-US" dirty="0"/>
          </a:p>
        </p:txBody>
      </p:sp>
    </p:spTree>
    <p:extLst>
      <p:ext uri="{BB962C8B-B14F-4D97-AF65-F5344CB8AC3E}">
        <p14:creationId xmlns:p14="http://schemas.microsoft.com/office/powerpoint/2010/main" val="1369349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JULIE</a:t>
            </a:r>
          </a:p>
        </p:txBody>
      </p:sp>
      <p:sp>
        <p:nvSpPr>
          <p:cNvPr id="4" name="Slide Number Placeholder 3"/>
          <p:cNvSpPr>
            <a:spLocks noGrp="1"/>
          </p:cNvSpPr>
          <p:nvPr>
            <p:ph type="sldNum" sz="quarter" idx="5"/>
          </p:nvPr>
        </p:nvSpPr>
        <p:spPr/>
        <p:txBody>
          <a:bodyPr/>
          <a:lstStyle/>
          <a:p>
            <a:fld id="{E332BACD-72F6-40AA-A7FC-A5997A6647ED}" type="slidenum">
              <a:rPr lang="en-US" smtClean="0"/>
              <a:t>10</a:t>
            </a:fld>
            <a:endParaRPr lang="en-US"/>
          </a:p>
        </p:txBody>
      </p:sp>
    </p:spTree>
    <p:extLst>
      <p:ext uri="{BB962C8B-B14F-4D97-AF65-F5344CB8AC3E}">
        <p14:creationId xmlns:p14="http://schemas.microsoft.com/office/powerpoint/2010/main" val="19402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VOICES and distributed testing.  What are they and what is the difference?</a:t>
            </a:r>
          </a:p>
          <a:p>
            <a:pPr marL="0" indent="0">
              <a:buFont typeface="Arial" panose="020B0604020202020204" pitchFamily="34" charset="0"/>
              <a:buNone/>
            </a:pPr>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CBBA6361-F289-9942-BD7D-6B405132510A}" type="slidenum">
              <a:rPr lang="en-US" smtClean="0"/>
              <a:t>11</a:t>
            </a:fld>
            <a:endParaRPr lang="en-US" dirty="0"/>
          </a:p>
        </p:txBody>
      </p:sp>
    </p:spTree>
    <p:extLst>
      <p:ext uri="{BB962C8B-B14F-4D97-AF65-F5344CB8AC3E}">
        <p14:creationId xmlns:p14="http://schemas.microsoft.com/office/powerpoint/2010/main" val="167218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A6361-F289-9942-BD7D-6B40513251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0418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efficient because only ground truth states and message data are passed around, which is then rendered on the edge.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BA6361-F289-9942-BD7D-6B405132510A}"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5795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BA0C0F-DC8E-4422-9983-64C69E1B4D89}" type="slidenum">
              <a:rPr lang="en-US" smtClean="0"/>
              <a:pPr/>
              <a:t>16</a:t>
            </a:fld>
            <a:endParaRPr lang="en-US" dirty="0"/>
          </a:p>
        </p:txBody>
      </p:sp>
    </p:spTree>
    <p:extLst>
      <p:ext uri="{BB962C8B-B14F-4D97-AF65-F5344CB8AC3E}">
        <p14:creationId xmlns:p14="http://schemas.microsoft.com/office/powerpoint/2010/main" val="408504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sv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4.png"/><Relationship Id="rId9" Type="http://schemas.openxmlformats.org/officeDocument/2006/relationships/image" Target="../media/image15.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533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1" dirty="0">
              <a:latin typeface="Helvetica Light Oblique" panose="020B0403020202020204" pitchFamily="34" charset="0"/>
            </a:endParaRPr>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i="0">
                <a:solidFill>
                  <a:schemeClr val="bg1"/>
                </a:solidFill>
              </a:defRPr>
            </a:lvl1pPr>
          </a:lstStyle>
          <a:p>
            <a:r>
              <a:rPr lang="en-US" dirty="0"/>
              <a:t>Click to Enter Presentation Title</a:t>
            </a:r>
          </a:p>
        </p:txBody>
      </p:sp>
      <p:grpSp>
        <p:nvGrpSpPr>
          <p:cNvPr id="9" name="Group 8">
            <a:extLst>
              <a:ext uri="{FF2B5EF4-FFF2-40B4-BE49-F238E27FC236}">
                <a16:creationId xmlns:a16="http://schemas.microsoft.com/office/drawing/2014/main" id="{470C458D-943B-4EF2-80D4-603B6B668D59}"/>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0" name="Graphic 9">
              <a:extLst>
                <a:ext uri="{FF2B5EF4-FFF2-40B4-BE49-F238E27FC236}">
                  <a16:creationId xmlns:a16="http://schemas.microsoft.com/office/drawing/2014/main" id="{B06182F7-D631-4A9B-9BB8-DD36979D380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1" name="Parallelogram 3">
              <a:extLst>
                <a:ext uri="{FF2B5EF4-FFF2-40B4-BE49-F238E27FC236}">
                  <a16:creationId xmlns:a16="http://schemas.microsoft.com/office/drawing/2014/main" id="{57D76289-545D-4581-AC65-03A022895CF6}"/>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Helvetica" pitchFamily="2" charset="0"/>
              </a:endParaRPr>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b="0" i="1">
                <a:solidFill>
                  <a:schemeClr val="bg1"/>
                </a:solidFill>
                <a:latin typeface="Helvetica Light Oblique"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5" name="Picture Placeholder 4">
            <a:extLst>
              <a:ext uri="{FF2B5EF4-FFF2-40B4-BE49-F238E27FC236}">
                <a16:creationId xmlns:a16="http://schemas.microsoft.com/office/drawing/2014/main" id="{FE2087F6-C6FA-425E-A3BD-A202D955A46D}"/>
              </a:ext>
            </a:extLst>
          </p:cNvPr>
          <p:cNvSpPr>
            <a:spLocks noGrp="1"/>
          </p:cNvSpPr>
          <p:nvPr>
            <p:ph type="pic" sz="quarter" idx="11"/>
          </p:nvPr>
        </p:nvSpPr>
        <p:spPr>
          <a:xfrm>
            <a:off x="7353301" y="0"/>
            <a:ext cx="4824412" cy="6857999"/>
          </a:xfrm>
        </p:spPr>
        <p:txBody>
          <a:bodyPr/>
          <a:lstStyle>
            <a:lvl1pPr>
              <a:defRPr b="0" i="0"/>
            </a:lvl1pPr>
          </a:lstStyle>
          <a:p>
            <a:endParaRPr lang="en-US" dirty="0"/>
          </a:p>
        </p:txBody>
      </p:sp>
      <p:sp>
        <p:nvSpPr>
          <p:cNvPr id="14" name="Text Placeholder 7">
            <a:extLst>
              <a:ext uri="{FF2B5EF4-FFF2-40B4-BE49-F238E27FC236}">
                <a16:creationId xmlns:a16="http://schemas.microsoft.com/office/drawing/2014/main" id="{B84F69AC-6496-469E-91D1-868428653C1C}"/>
              </a:ext>
            </a:extLst>
          </p:cNvPr>
          <p:cNvSpPr>
            <a:spLocks noGrp="1"/>
          </p:cNvSpPr>
          <p:nvPr>
            <p:ph type="body" sz="quarter" idx="12" hasCustomPrompt="1"/>
          </p:nvPr>
        </p:nvSpPr>
        <p:spPr>
          <a:xfrm>
            <a:off x="4684137" y="6473988"/>
            <a:ext cx="2515678" cy="233362"/>
          </a:xfrm>
        </p:spPr>
        <p:txBody>
          <a:bodyPr>
            <a:noAutofit/>
          </a:bodyPr>
          <a:lstStyle>
            <a:lvl1pPr marL="0" indent="0" algn="r">
              <a:buNone/>
              <a:defRPr sz="900" b="0" i="1">
                <a:solidFill>
                  <a:schemeClr val="bg1"/>
                </a:solidFill>
                <a:latin typeface="Helvetica Light Oblique" panose="020B0403020202020204" pitchFamily="34" charset="0"/>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8" name="Picture 17" descr="US DOT logo. ">
            <a:extLst>
              <a:ext uri="{FF2B5EF4-FFF2-40B4-BE49-F238E27FC236}">
                <a16:creationId xmlns:a16="http://schemas.microsoft.com/office/drawing/2014/main" id="{53DBD5F1-085B-4866-AFFC-241EEE55DA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6628" y="226241"/>
            <a:ext cx="1456835" cy="578450"/>
          </a:xfrm>
          <a:prstGeom prst="rect">
            <a:avLst/>
          </a:prstGeom>
        </p:spPr>
      </p:pic>
      <p:pic>
        <p:nvPicPr>
          <p:cNvPr id="17" name="Picture 16" descr="Turner-Fairbank Highway Research Center logo. ">
            <a:extLst>
              <a:ext uri="{FF2B5EF4-FFF2-40B4-BE49-F238E27FC236}">
                <a16:creationId xmlns:a16="http://schemas.microsoft.com/office/drawing/2014/main" id="{31EE4E00-DD1E-4367-9ABF-4E2FEBEB222F}"/>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1725" r="-11725"/>
          <a:stretch/>
        </p:blipFill>
        <p:spPr>
          <a:xfrm>
            <a:off x="92297" y="877011"/>
            <a:ext cx="1920240" cy="396982"/>
          </a:xfrm>
          <a:prstGeom prst="rect">
            <a:avLst/>
          </a:prstGeom>
        </p:spPr>
      </p:pic>
    </p:spTree>
    <p:extLst>
      <p:ext uri="{BB962C8B-B14F-4D97-AF65-F5344CB8AC3E}">
        <p14:creationId xmlns:p14="http://schemas.microsoft.com/office/powerpoint/2010/main" val="56890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528323"/>
            <a:ext cx="10515600" cy="4566469"/>
          </a:xfrm>
        </p:spPr>
        <p:txBody>
          <a:bodyPr/>
          <a:lstStyle>
            <a:lvl1pPr marL="404813" indent="-404813">
              <a:spcBef>
                <a:spcPts val="1800"/>
              </a:spcBef>
              <a:buClr>
                <a:srgbClr val="797272"/>
              </a:buClr>
              <a:tabLst/>
              <a:defRPr sz="1800" b="0" i="0">
                <a:latin typeface="Helvetica" pitchFamily="2" charset="0"/>
                <a:cs typeface="Arial" panose="020B0604020202020204" pitchFamily="34" charset="0"/>
              </a:defRPr>
            </a:lvl1pPr>
            <a:lvl2pPr marL="744538" indent="-287338">
              <a:defRPr sz="1800" b="0" i="0">
                <a:latin typeface="Helvetica" pitchFamily="2" charset="0"/>
                <a:cs typeface="Arial" panose="020B0604020202020204" pitchFamily="34" charset="0"/>
              </a:defRPr>
            </a:lvl2pPr>
            <a:lvl3pPr>
              <a:defRPr sz="1800" b="0" i="0">
                <a:latin typeface="Helvetica" pitchFamily="2" charset="0"/>
                <a:cs typeface="Arial" panose="020B0604020202020204" pitchFamily="34" charset="0"/>
              </a:defRPr>
            </a:lvl3pPr>
            <a:lvl4pPr>
              <a:defRPr sz="1800" b="0" i="0">
                <a:latin typeface="Helvetica" pitchFamily="2" charset="0"/>
                <a:cs typeface="Arial" panose="020B0604020202020204" pitchFamily="34" charset="0"/>
              </a:defRPr>
            </a:lvl4pPr>
            <a:lvl5pPr>
              <a:defRPr sz="1800" b="0" i="0">
                <a:latin typeface="Helvetica"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CA1F1B-DDA4-45AE-96C7-C699839C69E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AFD924E9-98ED-410C-B243-4F0DB5F5D16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C12FF580-2980-43E0-9761-312CA969FCE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14" name="Picture 13" descr="U.S. Department of Transportation, Federal Highway Administration logo. ">
            <a:extLst>
              <a:ext uri="{FF2B5EF4-FFF2-40B4-BE49-F238E27FC236}">
                <a16:creationId xmlns:a16="http://schemas.microsoft.com/office/drawing/2014/main" id="{272CEB07-54B3-4EA7-A514-8D6ECBC7AE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5A3046DA-BB5A-4E52-858E-3A68E28F507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7374" y="6493561"/>
            <a:ext cx="1188720" cy="253594"/>
          </a:xfrm>
          <a:prstGeom prst="rect">
            <a:avLst/>
          </a:prstGeom>
        </p:spPr>
      </p:pic>
      <p:sp>
        <p:nvSpPr>
          <p:cNvPr id="11" name="Slide Number Placeholder 5">
            <a:extLst>
              <a:ext uri="{FF2B5EF4-FFF2-40B4-BE49-F238E27FC236}">
                <a16:creationId xmlns:a16="http://schemas.microsoft.com/office/drawing/2014/main" id="{42C0AFE5-8F62-4B4F-92AA-5DED932AE98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
        <p:nvSpPr>
          <p:cNvPr id="5" name="Title 1">
            <a:extLst>
              <a:ext uri="{FF2B5EF4-FFF2-40B4-BE49-F238E27FC236}">
                <a16:creationId xmlns:a16="http://schemas.microsoft.com/office/drawing/2014/main" id="{C11223CD-8724-8664-9464-213F3AC58F63}"/>
              </a:ext>
            </a:extLst>
          </p:cNvPr>
          <p:cNvSpPr>
            <a:spLocks noGrp="1"/>
          </p:cNvSpPr>
          <p:nvPr>
            <p:ph type="title"/>
          </p:nvPr>
        </p:nvSpPr>
        <p:spPr>
          <a:xfrm>
            <a:off x="838200" y="355601"/>
            <a:ext cx="10515600" cy="1020764"/>
          </a:xfrm>
          <a:prstGeom prst="rect">
            <a:avLst/>
          </a:prstGeom>
        </p:spPr>
        <p:txBody>
          <a:bodyPr anchor="ctr">
            <a:norm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54413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517931"/>
            <a:ext cx="5120640" cy="4576861"/>
          </a:xfrm>
        </p:spPr>
        <p:txBody>
          <a:bodyPr/>
          <a:lstStyle>
            <a:lvl1pPr marL="404813" indent="-404813">
              <a:spcBef>
                <a:spcPts val="1800"/>
              </a:spcBef>
              <a:buClr>
                <a:srgbClr val="797272"/>
              </a:buClr>
              <a:tabLst/>
              <a:defRPr sz="1800" b="0" i="0">
                <a:latin typeface="Helvetica" pitchFamily="2" charset="0"/>
                <a:cs typeface="Arial" panose="020B0604020202020204" pitchFamily="34" charset="0"/>
              </a:defRPr>
            </a:lvl1pPr>
            <a:lvl2pPr marL="744538" indent="-287338">
              <a:defRPr sz="1800" b="0" i="0">
                <a:latin typeface="Helvetica" pitchFamily="2" charset="0"/>
                <a:cs typeface="Arial" panose="020B0604020202020204" pitchFamily="34" charset="0"/>
              </a:defRPr>
            </a:lvl2pPr>
            <a:lvl3pPr>
              <a:defRPr sz="1800" b="0" i="0">
                <a:latin typeface="Helvetica" pitchFamily="2" charset="0"/>
                <a:cs typeface="Arial" panose="020B0604020202020204" pitchFamily="34" charset="0"/>
              </a:defRPr>
            </a:lvl3pPr>
            <a:lvl4pPr>
              <a:defRPr sz="1800" b="0" i="0">
                <a:latin typeface="Helvetica" pitchFamily="2" charset="0"/>
                <a:cs typeface="Arial" panose="020B0604020202020204" pitchFamily="34" charset="0"/>
              </a:defRPr>
            </a:lvl4pPr>
            <a:lvl5pPr>
              <a:defRPr sz="1800" b="0" i="0">
                <a:latin typeface="Helvetica"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28605B99-43A9-4027-81B2-B91A87264B8B}"/>
              </a:ext>
            </a:extLst>
          </p:cNvPr>
          <p:cNvSpPr>
            <a:spLocks noGrp="1"/>
          </p:cNvSpPr>
          <p:nvPr>
            <p:ph idx="11"/>
          </p:nvPr>
        </p:nvSpPr>
        <p:spPr>
          <a:xfrm>
            <a:off x="6233162" y="1517930"/>
            <a:ext cx="5120640" cy="4576861"/>
          </a:xfrm>
        </p:spPr>
        <p:txBody>
          <a:bodyPr/>
          <a:lstStyle>
            <a:lvl1pPr marL="404813" indent="-404813">
              <a:spcBef>
                <a:spcPts val="1800"/>
              </a:spcBef>
              <a:buClr>
                <a:srgbClr val="797272"/>
              </a:buClr>
              <a:tabLst/>
              <a:defRPr sz="1800" b="0" i="0">
                <a:latin typeface="Helvetica" pitchFamily="2" charset="0"/>
                <a:cs typeface="Arial" panose="020B0604020202020204" pitchFamily="34" charset="0"/>
              </a:defRPr>
            </a:lvl1pPr>
            <a:lvl2pPr marL="744538" indent="-287338">
              <a:defRPr sz="1800" b="0" i="0">
                <a:latin typeface="Helvetica" pitchFamily="2" charset="0"/>
                <a:cs typeface="Arial" panose="020B0604020202020204" pitchFamily="34" charset="0"/>
              </a:defRPr>
            </a:lvl2pPr>
            <a:lvl3pPr>
              <a:defRPr sz="1800" b="0" i="0">
                <a:latin typeface="Helvetica" pitchFamily="2" charset="0"/>
                <a:cs typeface="Arial" panose="020B0604020202020204" pitchFamily="34" charset="0"/>
              </a:defRPr>
            </a:lvl3pPr>
            <a:lvl4pPr>
              <a:defRPr sz="1800" b="0" i="0">
                <a:latin typeface="Helvetica" pitchFamily="2" charset="0"/>
                <a:cs typeface="Arial" panose="020B0604020202020204" pitchFamily="34" charset="0"/>
              </a:defRPr>
            </a:lvl4pPr>
            <a:lvl5pPr>
              <a:defRPr sz="1800" b="0" i="0">
                <a:latin typeface="Helvetica"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CA1F1B-DDA4-45AE-96C7-C699839C69E1}"/>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7" name="Graphic 16">
              <a:extLst>
                <a:ext uri="{FF2B5EF4-FFF2-40B4-BE49-F238E27FC236}">
                  <a16:creationId xmlns:a16="http://schemas.microsoft.com/office/drawing/2014/main" id="{AFD924E9-98ED-410C-B243-4F0DB5F5D16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8" name="Parallelogram 3">
              <a:extLst>
                <a:ext uri="{FF2B5EF4-FFF2-40B4-BE49-F238E27FC236}">
                  <a16:creationId xmlns:a16="http://schemas.microsoft.com/office/drawing/2014/main" id="{C12FF580-2980-43E0-9761-312CA969FCE2}"/>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14" name="Picture 13" descr="U.S. Department of Transportation, Federal Highway Administration logo. ">
            <a:extLst>
              <a:ext uri="{FF2B5EF4-FFF2-40B4-BE49-F238E27FC236}">
                <a16:creationId xmlns:a16="http://schemas.microsoft.com/office/drawing/2014/main" id="{272CEB07-54B3-4EA7-A514-8D6ECBC7AE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12" name="Picture 11" descr="Turner-Fairbank Highway Research Center logo. ">
            <a:extLst>
              <a:ext uri="{FF2B5EF4-FFF2-40B4-BE49-F238E27FC236}">
                <a16:creationId xmlns:a16="http://schemas.microsoft.com/office/drawing/2014/main" id="{5A3046DA-BB5A-4E52-858E-3A68E28F507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7374" y="6493561"/>
            <a:ext cx="1188720" cy="253594"/>
          </a:xfrm>
          <a:prstGeom prst="rect">
            <a:avLst/>
          </a:prstGeom>
        </p:spPr>
      </p:pic>
      <p:sp>
        <p:nvSpPr>
          <p:cNvPr id="11" name="Slide Number Placeholder 5">
            <a:extLst>
              <a:ext uri="{FF2B5EF4-FFF2-40B4-BE49-F238E27FC236}">
                <a16:creationId xmlns:a16="http://schemas.microsoft.com/office/drawing/2014/main" id="{42C0AFE5-8F62-4B4F-92AA-5DED932AE983}"/>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
        <p:nvSpPr>
          <p:cNvPr id="4" name="Title 1">
            <a:extLst>
              <a:ext uri="{FF2B5EF4-FFF2-40B4-BE49-F238E27FC236}">
                <a16:creationId xmlns:a16="http://schemas.microsoft.com/office/drawing/2014/main" id="{41CEB066-033A-093C-8C7E-7340F3FF80D0}"/>
              </a:ext>
            </a:extLst>
          </p:cNvPr>
          <p:cNvSpPr>
            <a:spLocks noGrp="1"/>
          </p:cNvSpPr>
          <p:nvPr>
            <p:ph type="title"/>
          </p:nvPr>
        </p:nvSpPr>
        <p:spPr>
          <a:xfrm>
            <a:off x="838200" y="355601"/>
            <a:ext cx="10515602" cy="1020764"/>
          </a:xfrm>
          <a:prstGeom prst="rect">
            <a:avLst/>
          </a:prstGeom>
        </p:spPr>
        <p:txBody>
          <a:bodyPr anchor="ctr">
            <a:norm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76497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838200" y="1825625"/>
            <a:ext cx="5898502" cy="3927903"/>
          </a:xfrm>
        </p:spPr>
        <p:txBody>
          <a:bodyPr>
            <a:noAutofit/>
          </a:bodyPr>
          <a:lstStyle>
            <a:lvl1pPr marL="404813" indent="-404813">
              <a:spcBef>
                <a:spcPts val="1800"/>
              </a:spcBef>
              <a:buClr>
                <a:srgbClr val="797272"/>
              </a:buClr>
              <a:tabLst/>
              <a:defRPr sz="1800" b="0" i="0">
                <a:latin typeface="Helvetica" pitchFamily="2" charset="0"/>
                <a:cs typeface="Arial" panose="020B0604020202020204" pitchFamily="34" charset="0"/>
              </a:defRPr>
            </a:lvl1pPr>
            <a:lvl2pPr marL="744538" indent="-287338">
              <a:defRPr sz="1800" b="0" i="0">
                <a:latin typeface="Helvetica" pitchFamily="2" charset="0"/>
                <a:cs typeface="Arial" panose="020B0604020202020204" pitchFamily="34" charset="0"/>
              </a:defRPr>
            </a:lvl2pPr>
            <a:lvl3pPr>
              <a:defRPr sz="1800" b="0" i="0">
                <a:latin typeface="Helvetica" pitchFamily="2" charset="0"/>
                <a:cs typeface="Arial" panose="020B0604020202020204" pitchFamily="34" charset="0"/>
              </a:defRPr>
            </a:lvl3pPr>
            <a:lvl4pPr>
              <a:defRPr sz="1800" b="0" i="0">
                <a:latin typeface="Helvetica" pitchFamily="2" charset="0"/>
                <a:cs typeface="Arial" panose="020B0604020202020204" pitchFamily="34" charset="0"/>
              </a:defRPr>
            </a:lvl4pPr>
            <a:lvl5pPr>
              <a:defRPr sz="1800" b="0" i="0">
                <a:latin typeface="Helvetica"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7113588" y="0"/>
            <a:ext cx="5078412" cy="6858000"/>
          </a:xfrm>
        </p:spPr>
        <p:txBody>
          <a:bodyPr/>
          <a:lstStyle>
            <a:lvl1pPr>
              <a:defRPr b="0" i="0"/>
            </a:lvl1pPr>
          </a:lstStyle>
          <a:p>
            <a:endParaRPr lang="en-US" dirty="0"/>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10274"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Helvetica" pitchFamily="2" charset="0"/>
              </a:endParaRPr>
            </a:p>
          </p:txBody>
        </p:sp>
      </p:grpSp>
      <p:sp>
        <p:nvSpPr>
          <p:cNvPr id="15" name="Text Placeholder 7">
            <a:extLst>
              <a:ext uri="{FF2B5EF4-FFF2-40B4-BE49-F238E27FC236}">
                <a16:creationId xmlns:a16="http://schemas.microsoft.com/office/drawing/2014/main" id="{E1261B0B-9E0B-4642-AEE5-FFED347F7504}"/>
              </a:ext>
            </a:extLst>
          </p:cNvPr>
          <p:cNvSpPr>
            <a:spLocks noGrp="1"/>
          </p:cNvSpPr>
          <p:nvPr>
            <p:ph type="body" sz="quarter" idx="12" hasCustomPrompt="1"/>
          </p:nvPr>
        </p:nvSpPr>
        <p:spPr>
          <a:xfrm>
            <a:off x="4515289" y="6503987"/>
            <a:ext cx="2515678" cy="233362"/>
          </a:xfrm>
        </p:spPr>
        <p:txBody>
          <a:bodyPr>
            <a:noAutofit/>
          </a:bodyPr>
          <a:lstStyle>
            <a:lvl1pPr marL="0" indent="0" algn="r">
              <a:buNone/>
              <a:defRPr sz="900" b="0" i="0">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F4B72D44-11F2-496B-AE25-61F160D4A9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13" name="Picture 12" descr="Turner-Fairbank Highway Research Center logo. ">
            <a:extLst>
              <a:ext uri="{FF2B5EF4-FFF2-40B4-BE49-F238E27FC236}">
                <a16:creationId xmlns:a16="http://schemas.microsoft.com/office/drawing/2014/main" id="{BEF0D4D5-ECEA-4623-B750-18B17BA7F47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7374" y="6493561"/>
            <a:ext cx="1188720" cy="253594"/>
          </a:xfrm>
          <a:prstGeom prst="rect">
            <a:avLst/>
          </a:prstGeom>
        </p:spPr>
      </p:pic>
      <p:sp>
        <p:nvSpPr>
          <p:cNvPr id="7" name="Title 1">
            <a:extLst>
              <a:ext uri="{FF2B5EF4-FFF2-40B4-BE49-F238E27FC236}">
                <a16:creationId xmlns:a16="http://schemas.microsoft.com/office/drawing/2014/main" id="{DD627D5A-CA84-363A-2AFF-A1C75E65300A}"/>
              </a:ext>
            </a:extLst>
          </p:cNvPr>
          <p:cNvSpPr>
            <a:spLocks noGrp="1"/>
          </p:cNvSpPr>
          <p:nvPr>
            <p:ph type="title"/>
          </p:nvPr>
        </p:nvSpPr>
        <p:spPr>
          <a:xfrm>
            <a:off x="838201" y="355601"/>
            <a:ext cx="5898502" cy="1020764"/>
          </a:xfrm>
          <a:prstGeom prst="rect">
            <a:avLst/>
          </a:prstGeom>
        </p:spPr>
        <p:txBody>
          <a:bodyPr anchor="ctr">
            <a:no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09930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Content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09766E-A471-4A34-AFF6-A8CF70BE7A03}"/>
              </a:ext>
            </a:extLst>
          </p:cNvPr>
          <p:cNvSpPr>
            <a:spLocks noGrp="1"/>
          </p:cNvSpPr>
          <p:nvPr>
            <p:ph idx="1"/>
          </p:nvPr>
        </p:nvSpPr>
        <p:spPr>
          <a:xfrm>
            <a:off x="5375386" y="1825625"/>
            <a:ext cx="5978416" cy="3927903"/>
          </a:xfrm>
        </p:spPr>
        <p:txBody>
          <a:bodyPr>
            <a:noAutofit/>
          </a:bodyPr>
          <a:lstStyle>
            <a:lvl1pPr marL="404813" indent="-404813">
              <a:spcBef>
                <a:spcPts val="1800"/>
              </a:spcBef>
              <a:buClr>
                <a:srgbClr val="797272"/>
              </a:buClr>
              <a:tabLst/>
              <a:defRPr sz="1800" b="0" i="0">
                <a:latin typeface="Helvetica" pitchFamily="2" charset="0"/>
                <a:cs typeface="Arial" panose="020B0604020202020204" pitchFamily="34" charset="0"/>
              </a:defRPr>
            </a:lvl1pPr>
            <a:lvl2pPr marL="744538" indent="-287338">
              <a:defRPr sz="1800" b="0" i="0">
                <a:latin typeface="Helvetica" pitchFamily="2" charset="0"/>
                <a:cs typeface="Arial" panose="020B0604020202020204" pitchFamily="34" charset="0"/>
              </a:defRPr>
            </a:lvl2pPr>
            <a:lvl3pPr>
              <a:defRPr sz="1800" b="0" i="0">
                <a:latin typeface="Helvetica" pitchFamily="2" charset="0"/>
                <a:cs typeface="Arial" panose="020B0604020202020204" pitchFamily="34" charset="0"/>
              </a:defRPr>
            </a:lvl3pPr>
            <a:lvl4pPr>
              <a:defRPr sz="1800" b="0" i="0">
                <a:latin typeface="Helvetica" pitchFamily="2" charset="0"/>
                <a:cs typeface="Arial" panose="020B0604020202020204" pitchFamily="34" charset="0"/>
              </a:defRPr>
            </a:lvl4pPr>
            <a:lvl5pPr>
              <a:defRPr sz="1800" b="0" i="0">
                <a:latin typeface="Helvetica" pitchFamily="2"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115FBE4F-15E8-464B-AB50-D7E69333BCA9}"/>
              </a:ext>
            </a:extLst>
          </p:cNvPr>
          <p:cNvSpPr>
            <a:spLocks noGrp="1"/>
          </p:cNvSpPr>
          <p:nvPr>
            <p:ph type="pic" sz="quarter" idx="10"/>
          </p:nvPr>
        </p:nvSpPr>
        <p:spPr>
          <a:xfrm>
            <a:off x="0" y="0"/>
            <a:ext cx="5078412" cy="6858000"/>
          </a:xfrm>
        </p:spPr>
        <p:txBody>
          <a:bodyPr/>
          <a:lstStyle>
            <a:lvl1pPr>
              <a:defRPr b="0" i="0"/>
            </a:lvl1pPr>
          </a:lstStyle>
          <a:p>
            <a:endParaRPr lang="en-US" dirty="0"/>
          </a:p>
        </p:txBody>
      </p:sp>
      <p:grpSp>
        <p:nvGrpSpPr>
          <p:cNvPr id="4" name="Group 3">
            <a:extLst>
              <a:ext uri="{FF2B5EF4-FFF2-40B4-BE49-F238E27FC236}">
                <a16:creationId xmlns:a16="http://schemas.microsoft.com/office/drawing/2014/main" id="{94A98486-E1B0-4305-B9B4-25E03A70B78A}"/>
              </a:ext>
              <a:ext uri="{C183D7F6-B498-43B3-948B-1728B52AA6E4}">
                <adec:decorative xmlns:adec="http://schemas.microsoft.com/office/drawing/2017/decorative" val="1"/>
              </a:ext>
            </a:extLst>
          </p:cNvPr>
          <p:cNvGrpSpPr/>
          <p:nvPr userDrawn="1"/>
        </p:nvGrpSpPr>
        <p:grpSpPr>
          <a:xfrm>
            <a:off x="5075552" y="6188682"/>
            <a:ext cx="7041241" cy="48895"/>
            <a:chOff x="-10274" y="6274942"/>
            <a:chExt cx="7041241" cy="48895"/>
          </a:xfrm>
        </p:grpSpPr>
        <p:pic>
          <p:nvPicPr>
            <p:cNvPr id="11" name="Graphic 10">
              <a:extLst>
                <a:ext uri="{FF2B5EF4-FFF2-40B4-BE49-F238E27FC236}">
                  <a16:creationId xmlns:a16="http://schemas.microsoft.com/office/drawing/2014/main" id="{007BB11B-2D74-471A-8BF7-E734C846336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162287" y="6278117"/>
              <a:ext cx="868680" cy="45720"/>
            </a:xfrm>
            <a:prstGeom prst="rect">
              <a:avLst/>
            </a:prstGeom>
          </p:spPr>
        </p:pic>
        <p:sp>
          <p:nvSpPr>
            <p:cNvPr id="14" name="Parallelogram 3">
              <a:extLst>
                <a:ext uri="{FF2B5EF4-FFF2-40B4-BE49-F238E27FC236}">
                  <a16:creationId xmlns:a16="http://schemas.microsoft.com/office/drawing/2014/main" id="{8160CE01-D327-4C2F-9E26-0CF03FACE2BB}"/>
                </a:ext>
              </a:extLst>
            </p:cNvPr>
            <p:cNvSpPr/>
            <p:nvPr userDrawn="1"/>
          </p:nvSpPr>
          <p:spPr>
            <a:xfrm>
              <a:off x="-10274" y="6274942"/>
              <a:ext cx="621792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Helvetica" pitchFamily="2" charset="0"/>
              </a:endParaRPr>
            </a:p>
          </p:txBody>
        </p:sp>
      </p:grpSp>
      <p:sp>
        <p:nvSpPr>
          <p:cNvPr id="15" name="Text Placeholder 7">
            <a:extLst>
              <a:ext uri="{FF2B5EF4-FFF2-40B4-BE49-F238E27FC236}">
                <a16:creationId xmlns:a16="http://schemas.microsoft.com/office/drawing/2014/main" id="{E1261B0B-9E0B-4642-AEE5-FFED347F7504}"/>
              </a:ext>
            </a:extLst>
          </p:cNvPr>
          <p:cNvSpPr>
            <a:spLocks noGrp="1"/>
          </p:cNvSpPr>
          <p:nvPr>
            <p:ph type="body" sz="quarter" idx="12" hasCustomPrompt="1"/>
          </p:nvPr>
        </p:nvSpPr>
        <p:spPr>
          <a:xfrm>
            <a:off x="5375387" y="6503987"/>
            <a:ext cx="1913688" cy="233362"/>
          </a:xfrm>
        </p:spPr>
        <p:txBody>
          <a:bodyPr>
            <a:noAutofit/>
          </a:bodyPr>
          <a:lstStyle>
            <a:lvl1pPr marL="0" indent="0" algn="l">
              <a:buNone/>
              <a:defRPr sz="900" b="0" i="0">
                <a:solidFill>
                  <a:srgbClr val="757575"/>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pic>
        <p:nvPicPr>
          <p:cNvPr id="16" name="Picture 15" descr="U.S. Department of Transportation, Federal Highway Administration logo. ">
            <a:extLst>
              <a:ext uri="{FF2B5EF4-FFF2-40B4-BE49-F238E27FC236}">
                <a16:creationId xmlns:a16="http://schemas.microsoft.com/office/drawing/2014/main" id="{F4B72D44-11F2-496B-AE25-61F160D4A95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3591" y="6322877"/>
            <a:ext cx="1097280" cy="424278"/>
          </a:xfrm>
          <a:prstGeom prst="rect">
            <a:avLst/>
          </a:prstGeom>
        </p:spPr>
      </p:pic>
      <p:pic>
        <p:nvPicPr>
          <p:cNvPr id="13" name="Picture 12" descr="Turner-Fairbank Highway Research Center logo. ">
            <a:extLst>
              <a:ext uri="{FF2B5EF4-FFF2-40B4-BE49-F238E27FC236}">
                <a16:creationId xmlns:a16="http://schemas.microsoft.com/office/drawing/2014/main" id="{BEF0D4D5-ECEA-4623-B750-18B17BA7F47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41405" y="6493561"/>
            <a:ext cx="1188720" cy="253594"/>
          </a:xfrm>
          <a:prstGeom prst="rect">
            <a:avLst/>
          </a:prstGeom>
        </p:spPr>
      </p:pic>
      <p:sp>
        <p:nvSpPr>
          <p:cNvPr id="7" name="Title 1">
            <a:extLst>
              <a:ext uri="{FF2B5EF4-FFF2-40B4-BE49-F238E27FC236}">
                <a16:creationId xmlns:a16="http://schemas.microsoft.com/office/drawing/2014/main" id="{DD627D5A-CA84-363A-2AFF-A1C75E65300A}"/>
              </a:ext>
            </a:extLst>
          </p:cNvPr>
          <p:cNvSpPr>
            <a:spLocks noGrp="1"/>
          </p:cNvSpPr>
          <p:nvPr>
            <p:ph type="title"/>
          </p:nvPr>
        </p:nvSpPr>
        <p:spPr>
          <a:xfrm>
            <a:off x="5375386" y="355601"/>
            <a:ext cx="5978416" cy="1020764"/>
          </a:xfrm>
          <a:prstGeom prst="rect">
            <a:avLst/>
          </a:prstGeom>
        </p:spPr>
        <p:txBody>
          <a:bodyPr anchor="ctr">
            <a:no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819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379B6-1E5F-46DA-8CE6-F79AFE936D50}"/>
              </a:ext>
            </a:extLst>
          </p:cNvPr>
          <p:cNvSpPr>
            <a:spLocks noGrp="1"/>
          </p:cNvSpPr>
          <p:nvPr>
            <p:ph type="body" idx="1"/>
          </p:nvPr>
        </p:nvSpPr>
        <p:spPr>
          <a:xfrm>
            <a:off x="839788" y="1476082"/>
            <a:ext cx="5157787" cy="557457"/>
          </a:xfrm>
        </p:spPr>
        <p:txBody>
          <a:bodyPr anchor="t">
            <a:noAutofit/>
          </a:bodyPr>
          <a:lstStyle>
            <a:lvl1pPr marL="0" indent="0">
              <a:buNone/>
              <a:defRPr sz="2400" b="0"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EC49734-0C3A-4F08-803A-7F32B1BD9C28}"/>
              </a:ext>
            </a:extLst>
          </p:cNvPr>
          <p:cNvSpPr>
            <a:spLocks noGrp="1"/>
          </p:cNvSpPr>
          <p:nvPr>
            <p:ph sz="half" idx="2"/>
          </p:nvPr>
        </p:nvSpPr>
        <p:spPr>
          <a:xfrm>
            <a:off x="839788" y="2133256"/>
            <a:ext cx="5157787" cy="3918223"/>
          </a:xfrm>
        </p:spPr>
        <p:txBody>
          <a:bodyPr>
            <a:noAutofit/>
          </a:bodyPr>
          <a:lstStyle>
            <a:lvl1pPr>
              <a:defRPr sz="1800" b="0" i="0"/>
            </a:lvl1pPr>
            <a:lvl2pPr>
              <a:defRPr sz="1800" b="0" i="0"/>
            </a:lvl2pPr>
            <a:lvl3pPr>
              <a:defRPr sz="1800" b="0" i="0"/>
            </a:lvl3pPr>
            <a:lvl4pPr>
              <a:defRPr sz="1800" b="0" i="0"/>
            </a:lvl4pPr>
            <a:lvl5pPr>
              <a:defRPr sz="18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484062B-5555-4CC8-966F-2DB99223C090}"/>
              </a:ext>
            </a:extLst>
          </p:cNvPr>
          <p:cNvSpPr>
            <a:spLocks noGrp="1"/>
          </p:cNvSpPr>
          <p:nvPr>
            <p:ph type="body" sz="quarter" idx="3"/>
          </p:nvPr>
        </p:nvSpPr>
        <p:spPr>
          <a:xfrm>
            <a:off x="6172200" y="1476083"/>
            <a:ext cx="5183188" cy="557456"/>
          </a:xfrm>
        </p:spPr>
        <p:txBody>
          <a:bodyPr anchor="t">
            <a:noAutofit/>
          </a:bodyPr>
          <a:lstStyle>
            <a:lvl1pPr marL="0" indent="0">
              <a:buNone/>
              <a:defRPr sz="2400" b="0"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96EC528-BC1B-4A5D-A0C9-42A99459F411}"/>
              </a:ext>
            </a:extLst>
          </p:cNvPr>
          <p:cNvSpPr>
            <a:spLocks noGrp="1"/>
          </p:cNvSpPr>
          <p:nvPr>
            <p:ph sz="quarter" idx="4"/>
          </p:nvPr>
        </p:nvSpPr>
        <p:spPr>
          <a:xfrm>
            <a:off x="6172200" y="2133256"/>
            <a:ext cx="5183188" cy="3918223"/>
          </a:xfrm>
        </p:spPr>
        <p:txBody>
          <a:bodyPr>
            <a:noAutofit/>
          </a:bodyPr>
          <a:lstStyle>
            <a:lvl1pPr>
              <a:defRPr sz="1800" b="0" i="0"/>
            </a:lvl1pPr>
            <a:lvl2pPr>
              <a:defRPr sz="1800" b="0" i="0"/>
            </a:lvl2pPr>
            <a:lvl3pPr>
              <a:defRPr sz="1800" b="0" i="0"/>
            </a:lvl3pPr>
            <a:lvl4pPr>
              <a:defRPr sz="1800" b="0" i="0"/>
            </a:lvl4pPr>
            <a:lvl5pPr>
              <a:defRPr sz="18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1" name="Group 20">
            <a:extLst>
              <a:ext uri="{FF2B5EF4-FFF2-40B4-BE49-F238E27FC236}">
                <a16:creationId xmlns:a16="http://schemas.microsoft.com/office/drawing/2014/main" id="{CD2B789E-2467-44BC-BAB7-DE6B0DB1D4C9}"/>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22" name="Graphic 21">
              <a:extLst>
                <a:ext uri="{FF2B5EF4-FFF2-40B4-BE49-F238E27FC236}">
                  <a16:creationId xmlns:a16="http://schemas.microsoft.com/office/drawing/2014/main" id="{0126E15A-C23C-4C76-87BB-0CECF1D2792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3" name="Parallelogram 3">
              <a:extLst>
                <a:ext uri="{FF2B5EF4-FFF2-40B4-BE49-F238E27FC236}">
                  <a16:creationId xmlns:a16="http://schemas.microsoft.com/office/drawing/2014/main" id="{29CA6DB3-6DFD-4BF1-8B05-4C3C26675A30}"/>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16" name="Picture 15" descr="U.S. Department of Transportation, Federal Highway Administration logo. ">
            <a:extLst>
              <a:ext uri="{FF2B5EF4-FFF2-40B4-BE49-F238E27FC236}">
                <a16:creationId xmlns:a16="http://schemas.microsoft.com/office/drawing/2014/main" id="{01D76B49-C76E-434C-9CBC-8790022400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15" name="Picture 14" descr="Turner-Fairbank Highway Research Center logo. ">
            <a:extLst>
              <a:ext uri="{FF2B5EF4-FFF2-40B4-BE49-F238E27FC236}">
                <a16:creationId xmlns:a16="http://schemas.microsoft.com/office/drawing/2014/main" id="{390A4817-1C3A-48D0-8B9B-024FDA48F7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7374" y="6493561"/>
            <a:ext cx="1188720" cy="253594"/>
          </a:xfrm>
          <a:prstGeom prst="rect">
            <a:avLst/>
          </a:prstGeom>
        </p:spPr>
      </p:pic>
      <p:sp>
        <p:nvSpPr>
          <p:cNvPr id="18" name="Slide Number Placeholder 5">
            <a:extLst>
              <a:ext uri="{FF2B5EF4-FFF2-40B4-BE49-F238E27FC236}">
                <a16:creationId xmlns:a16="http://schemas.microsoft.com/office/drawing/2014/main" id="{25C11F8B-0722-4810-9A17-6CB0A15077B4}"/>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
        <p:nvSpPr>
          <p:cNvPr id="7" name="Title 1">
            <a:extLst>
              <a:ext uri="{FF2B5EF4-FFF2-40B4-BE49-F238E27FC236}">
                <a16:creationId xmlns:a16="http://schemas.microsoft.com/office/drawing/2014/main" id="{051E6E5E-9738-8253-BD5F-C0C71A60F1C7}"/>
              </a:ext>
            </a:extLst>
          </p:cNvPr>
          <p:cNvSpPr>
            <a:spLocks noGrp="1"/>
          </p:cNvSpPr>
          <p:nvPr>
            <p:ph type="title"/>
          </p:nvPr>
        </p:nvSpPr>
        <p:spPr>
          <a:xfrm>
            <a:off x="838200" y="355601"/>
            <a:ext cx="10517188" cy="1020764"/>
          </a:xfrm>
          <a:prstGeom prst="rect">
            <a:avLst/>
          </a:prstGeom>
        </p:spPr>
        <p:txBody>
          <a:bodyPr anchor="ctr">
            <a:norm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14034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enter photo">
    <p:spTree>
      <p:nvGrpSpPr>
        <p:cNvPr id="1" name=""/>
        <p:cNvGrpSpPr/>
        <p:nvPr/>
      </p:nvGrpSpPr>
      <p:grpSpPr>
        <a:xfrm>
          <a:off x="0" y="0"/>
          <a:ext cx="0" cy="0"/>
          <a:chOff x="0" y="0"/>
          <a:chExt cx="0" cy="0"/>
        </a:xfrm>
      </p:grpSpPr>
      <p:sp>
        <p:nvSpPr>
          <p:cNvPr id="20" name="Content Placeholder 3">
            <a:extLst>
              <a:ext uri="{FF2B5EF4-FFF2-40B4-BE49-F238E27FC236}">
                <a16:creationId xmlns:a16="http://schemas.microsoft.com/office/drawing/2014/main" id="{407FA2B6-B5B2-40F2-AD2E-6C18B6707ADC}"/>
              </a:ext>
            </a:extLst>
          </p:cNvPr>
          <p:cNvSpPr>
            <a:spLocks noGrp="1"/>
          </p:cNvSpPr>
          <p:nvPr>
            <p:ph sz="half" idx="2"/>
          </p:nvPr>
        </p:nvSpPr>
        <p:spPr>
          <a:xfrm>
            <a:off x="345679" y="2173857"/>
            <a:ext cx="3657600" cy="3610994"/>
          </a:xfrm>
        </p:spPr>
        <p:txBody>
          <a:bodyPr>
            <a:noAutofit/>
          </a:bodyPr>
          <a:lstStyle>
            <a:lvl1pPr>
              <a:defRPr sz="1800" b="0" i="0"/>
            </a:lvl1pPr>
            <a:lvl2pPr>
              <a:defRPr sz="1800" b="0" i="0"/>
            </a:lvl2pPr>
            <a:lvl3pPr>
              <a:defRPr sz="1800" b="0" i="0"/>
            </a:lvl3pPr>
            <a:lvl4pPr>
              <a:defRPr sz="1800" b="0" i="0"/>
            </a:lvl4pPr>
            <a:lvl5pPr>
              <a:defRPr sz="18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31418C83-BB26-4E11-93EC-A37F3E890750}"/>
              </a:ext>
            </a:extLst>
          </p:cNvPr>
          <p:cNvSpPr>
            <a:spLocks noGrp="1"/>
          </p:cNvSpPr>
          <p:nvPr>
            <p:ph type="pic" sz="quarter" idx="11"/>
          </p:nvPr>
        </p:nvSpPr>
        <p:spPr>
          <a:xfrm>
            <a:off x="4348956" y="0"/>
            <a:ext cx="3494088" cy="6858000"/>
          </a:xfrm>
        </p:spPr>
        <p:txBody>
          <a:bodyPr/>
          <a:lstStyle>
            <a:lvl1pPr>
              <a:defRPr b="0" i="0"/>
            </a:lvl1pPr>
          </a:lstStyle>
          <a:p>
            <a:endParaRPr lang="en-US" dirty="0"/>
          </a:p>
        </p:txBody>
      </p:sp>
      <p:sp>
        <p:nvSpPr>
          <p:cNvPr id="25" name="Text Placeholder 7">
            <a:extLst>
              <a:ext uri="{FF2B5EF4-FFF2-40B4-BE49-F238E27FC236}">
                <a16:creationId xmlns:a16="http://schemas.microsoft.com/office/drawing/2014/main" id="{0E3FFAB3-4D2E-45E8-B2BA-AF28D28E0852}"/>
              </a:ext>
            </a:extLst>
          </p:cNvPr>
          <p:cNvSpPr>
            <a:spLocks noGrp="1"/>
          </p:cNvSpPr>
          <p:nvPr>
            <p:ph type="body" sz="quarter" idx="12" hasCustomPrompt="1"/>
          </p:nvPr>
        </p:nvSpPr>
        <p:spPr>
          <a:xfrm>
            <a:off x="7971459" y="6503987"/>
            <a:ext cx="2515678" cy="233362"/>
          </a:xfrm>
        </p:spPr>
        <p:txBody>
          <a:bodyPr>
            <a:noAutofit/>
          </a:bodyPr>
          <a:lstStyle>
            <a:lvl1pPr marL="0" indent="0" algn="l">
              <a:buNone/>
              <a:defRPr sz="900" b="0" i="0">
                <a:solidFill>
                  <a:schemeClr val="bg1">
                    <a:lumMod val="50000"/>
                  </a:schemeClr>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sp>
        <p:nvSpPr>
          <p:cNvPr id="23" name="Content Placeholder 5">
            <a:extLst>
              <a:ext uri="{FF2B5EF4-FFF2-40B4-BE49-F238E27FC236}">
                <a16:creationId xmlns:a16="http://schemas.microsoft.com/office/drawing/2014/main" id="{F1155325-D298-4107-9E01-7DA3681CF8A7}"/>
              </a:ext>
            </a:extLst>
          </p:cNvPr>
          <p:cNvSpPr>
            <a:spLocks noGrp="1"/>
          </p:cNvSpPr>
          <p:nvPr>
            <p:ph sz="quarter" idx="4"/>
          </p:nvPr>
        </p:nvSpPr>
        <p:spPr>
          <a:xfrm>
            <a:off x="8181975" y="2173857"/>
            <a:ext cx="3657600" cy="3603850"/>
          </a:xfrm>
        </p:spPr>
        <p:txBody>
          <a:bodyPr>
            <a:noAutofit/>
          </a:bodyPr>
          <a:lstStyle>
            <a:lvl1pPr>
              <a:defRPr sz="1800" b="0" i="0"/>
            </a:lvl1pPr>
            <a:lvl2pPr>
              <a:defRPr sz="1800" b="0" i="0"/>
            </a:lvl2pPr>
            <a:lvl3pPr>
              <a:defRPr sz="1800" b="0" i="0"/>
            </a:lvl3pPr>
            <a:lvl4pPr>
              <a:defRPr sz="1800" b="0" i="0"/>
            </a:lvl4pPr>
            <a:lvl5pPr>
              <a:defRPr sz="1800"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arallelogram 3">
            <a:extLst>
              <a:ext uri="{FF2B5EF4-FFF2-40B4-BE49-F238E27FC236}">
                <a16:creationId xmlns:a16="http://schemas.microsoft.com/office/drawing/2014/main" id="{34F29B03-47C7-4D14-B777-4934E5B285A0}"/>
              </a:ext>
              <a:ext uri="{C183D7F6-B498-43B3-948B-1728B52AA6E4}">
                <adec:decorative xmlns:adec="http://schemas.microsoft.com/office/drawing/2017/decorative" val="1"/>
              </a:ext>
            </a:extLst>
          </p:cNvPr>
          <p:cNvSpPr/>
          <p:nvPr userDrawn="1"/>
        </p:nvSpPr>
        <p:spPr>
          <a:xfrm>
            <a:off x="-9098" y="6188682"/>
            <a:ext cx="429768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Helvetica" pitchFamily="2" charset="0"/>
            </a:endParaRPr>
          </a:p>
        </p:txBody>
      </p:sp>
      <p:grpSp>
        <p:nvGrpSpPr>
          <p:cNvPr id="2" name="Group 1">
            <a:extLst>
              <a:ext uri="{FF2B5EF4-FFF2-40B4-BE49-F238E27FC236}">
                <a16:creationId xmlns:a16="http://schemas.microsoft.com/office/drawing/2014/main" id="{24F24EEF-4FA4-41F3-9BB9-7D199556E154}"/>
              </a:ext>
              <a:ext uri="{C183D7F6-B498-43B3-948B-1728B52AA6E4}">
                <adec:decorative xmlns:adec="http://schemas.microsoft.com/office/drawing/2017/decorative" val="1"/>
              </a:ext>
            </a:extLst>
          </p:cNvPr>
          <p:cNvGrpSpPr/>
          <p:nvPr userDrawn="1"/>
        </p:nvGrpSpPr>
        <p:grpSpPr>
          <a:xfrm>
            <a:off x="7903418" y="6188682"/>
            <a:ext cx="3627635" cy="48895"/>
            <a:chOff x="7903418" y="6274942"/>
            <a:chExt cx="3627635" cy="48895"/>
          </a:xfrm>
        </p:grpSpPr>
        <p:pic>
          <p:nvPicPr>
            <p:cNvPr id="16" name="Graphic 15">
              <a:extLst>
                <a:ext uri="{FF2B5EF4-FFF2-40B4-BE49-F238E27FC236}">
                  <a16:creationId xmlns:a16="http://schemas.microsoft.com/office/drawing/2014/main" id="{4101DE45-14BA-456C-808D-689CD2F8B807}"/>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21" name="Parallelogram 3">
              <a:extLst>
                <a:ext uri="{FF2B5EF4-FFF2-40B4-BE49-F238E27FC236}">
                  <a16:creationId xmlns:a16="http://schemas.microsoft.com/office/drawing/2014/main" id="{9D0E1CD0-AB58-47B3-9093-74E681AA3C11}"/>
                </a:ext>
              </a:extLst>
            </p:cNvPr>
            <p:cNvSpPr/>
            <p:nvPr userDrawn="1"/>
          </p:nvSpPr>
          <p:spPr>
            <a:xfrm>
              <a:off x="7903418" y="6274942"/>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Helvetica" pitchFamily="2" charset="0"/>
              </a:endParaRPr>
            </a:p>
          </p:txBody>
        </p:sp>
      </p:grpSp>
      <p:pic>
        <p:nvPicPr>
          <p:cNvPr id="27" name="Picture 26" descr="U.S. Department of Transportation, Federal Highway Administration logo. ">
            <a:extLst>
              <a:ext uri="{FF2B5EF4-FFF2-40B4-BE49-F238E27FC236}">
                <a16:creationId xmlns:a16="http://schemas.microsoft.com/office/drawing/2014/main" id="{187451CC-BACC-406C-AD8F-465EAC5988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26" name="Picture 25" descr="Turner-Fairbank Highway Research Center logo. ">
            <a:extLst>
              <a:ext uri="{FF2B5EF4-FFF2-40B4-BE49-F238E27FC236}">
                <a16:creationId xmlns:a16="http://schemas.microsoft.com/office/drawing/2014/main" id="{A81B31CA-7DDE-41DF-B6B8-EB40557A145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7374" y="6493561"/>
            <a:ext cx="1188720" cy="253594"/>
          </a:xfrm>
          <a:prstGeom prst="rect">
            <a:avLst/>
          </a:prstGeom>
        </p:spPr>
      </p:pic>
      <p:sp>
        <p:nvSpPr>
          <p:cNvPr id="17" name="Slide Number Placeholder 5">
            <a:extLst>
              <a:ext uri="{FF2B5EF4-FFF2-40B4-BE49-F238E27FC236}">
                <a16:creationId xmlns:a16="http://schemas.microsoft.com/office/drawing/2014/main" id="{5F58F14A-15A6-456A-A71F-E1BF2950DC10}"/>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
        <p:nvSpPr>
          <p:cNvPr id="4" name="Title 1">
            <a:extLst>
              <a:ext uri="{FF2B5EF4-FFF2-40B4-BE49-F238E27FC236}">
                <a16:creationId xmlns:a16="http://schemas.microsoft.com/office/drawing/2014/main" id="{A019FDF4-0766-0BE2-ADDC-B94C0D7BD425}"/>
              </a:ext>
            </a:extLst>
          </p:cNvPr>
          <p:cNvSpPr>
            <a:spLocks noGrp="1"/>
          </p:cNvSpPr>
          <p:nvPr>
            <p:ph type="title"/>
          </p:nvPr>
        </p:nvSpPr>
        <p:spPr>
          <a:xfrm>
            <a:off x="345678" y="256178"/>
            <a:ext cx="3664347" cy="875850"/>
          </a:xfrm>
        </p:spPr>
        <p:txBody>
          <a:bodyPr anchor="b">
            <a:noAutofit/>
          </a:bodyPr>
          <a:lstStyle>
            <a:lvl1pPr>
              <a:defRPr sz="4400" b="1" i="0"/>
            </a:lvl1pPr>
          </a:lstStyle>
          <a:p>
            <a:r>
              <a:rPr lang="en-US" dirty="0"/>
              <a:t>Click to edit Master title style</a:t>
            </a:r>
          </a:p>
        </p:txBody>
      </p:sp>
      <p:sp>
        <p:nvSpPr>
          <p:cNvPr id="5" name="Text Placeholder 2">
            <a:extLst>
              <a:ext uri="{FF2B5EF4-FFF2-40B4-BE49-F238E27FC236}">
                <a16:creationId xmlns:a16="http://schemas.microsoft.com/office/drawing/2014/main" id="{EC44F8B2-66CC-E410-AE8E-8649E788D657}"/>
              </a:ext>
            </a:extLst>
          </p:cNvPr>
          <p:cNvSpPr>
            <a:spLocks noGrp="1"/>
          </p:cNvSpPr>
          <p:nvPr>
            <p:ph type="body" idx="1"/>
          </p:nvPr>
        </p:nvSpPr>
        <p:spPr>
          <a:xfrm>
            <a:off x="345678" y="1349945"/>
            <a:ext cx="3657600" cy="823912"/>
          </a:xfrm>
        </p:spPr>
        <p:txBody>
          <a:bodyPr anchor="t">
            <a:noAutofit/>
          </a:bodyPr>
          <a:lstStyle>
            <a:lvl1pPr marL="0" indent="0">
              <a:buNone/>
              <a:defRPr sz="2000" b="0"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a:extLst>
              <a:ext uri="{FF2B5EF4-FFF2-40B4-BE49-F238E27FC236}">
                <a16:creationId xmlns:a16="http://schemas.microsoft.com/office/drawing/2014/main" id="{1FA759D9-86A6-F7B1-D7FD-14727146CAB7}"/>
              </a:ext>
            </a:extLst>
          </p:cNvPr>
          <p:cNvSpPr>
            <a:spLocks noGrp="1"/>
          </p:cNvSpPr>
          <p:nvPr>
            <p:ph type="body" sz="quarter" idx="3"/>
          </p:nvPr>
        </p:nvSpPr>
        <p:spPr>
          <a:xfrm>
            <a:off x="8181975" y="1349945"/>
            <a:ext cx="3657600" cy="823912"/>
          </a:xfrm>
        </p:spPr>
        <p:txBody>
          <a:bodyPr anchor="t">
            <a:noAutofit/>
          </a:bodyPr>
          <a:lstStyle>
            <a:lvl1pPr marL="0" indent="0">
              <a:buNone/>
              <a:defRPr sz="2000" b="0" i="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01081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48A429A-5835-4231-9606-E4F4A33A3FC4}"/>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4B7ADF1C-4EDB-41D8-9852-176D8152AA4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3259516C-C183-4079-B898-345FF8A980A7}"/>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12" name="Picture 11" descr="U.S. Department of Transportation, Federal Highway Administration logo. ">
            <a:extLst>
              <a:ext uri="{FF2B5EF4-FFF2-40B4-BE49-F238E27FC236}">
                <a16:creationId xmlns:a16="http://schemas.microsoft.com/office/drawing/2014/main" id="{669054E7-F636-4CDC-B744-6BE710E3F1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11" name="Picture 10" descr="Turner-Fairbank Highway Research Center logo. ">
            <a:extLst>
              <a:ext uri="{FF2B5EF4-FFF2-40B4-BE49-F238E27FC236}">
                <a16:creationId xmlns:a16="http://schemas.microsoft.com/office/drawing/2014/main" id="{6A313D23-6193-498B-891A-30DD4CDE96D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7374" y="6493561"/>
            <a:ext cx="1188720" cy="253594"/>
          </a:xfrm>
          <a:prstGeom prst="rect">
            <a:avLst/>
          </a:prstGeom>
        </p:spPr>
      </p:pic>
      <p:sp>
        <p:nvSpPr>
          <p:cNvPr id="15" name="Slide Number Placeholder 5">
            <a:extLst>
              <a:ext uri="{FF2B5EF4-FFF2-40B4-BE49-F238E27FC236}">
                <a16:creationId xmlns:a16="http://schemas.microsoft.com/office/drawing/2014/main" id="{014538E3-6F2C-49FD-8B49-11317497B86D}"/>
              </a:ext>
            </a:extLst>
          </p:cNvPr>
          <p:cNvSpPr>
            <a:spLocks noGrp="1"/>
          </p:cNvSpPr>
          <p:nvPr>
            <p:ph type="sldNum" sz="quarter" idx="10"/>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
        <p:nvSpPr>
          <p:cNvPr id="4" name="Title 1">
            <a:extLst>
              <a:ext uri="{FF2B5EF4-FFF2-40B4-BE49-F238E27FC236}">
                <a16:creationId xmlns:a16="http://schemas.microsoft.com/office/drawing/2014/main" id="{0783E3B9-B704-AACD-55CD-E1E62BAE6F40}"/>
              </a:ext>
            </a:extLst>
          </p:cNvPr>
          <p:cNvSpPr>
            <a:spLocks noGrp="1"/>
          </p:cNvSpPr>
          <p:nvPr>
            <p:ph type="title"/>
          </p:nvPr>
        </p:nvSpPr>
        <p:spPr>
          <a:xfrm>
            <a:off x="838200" y="355601"/>
            <a:ext cx="10692853" cy="1020764"/>
          </a:xfrm>
          <a:prstGeom prst="rect">
            <a:avLst/>
          </a:prstGeom>
        </p:spPr>
        <p:txBody>
          <a:bodyPr anchor="ctr">
            <a:norm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416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9B44DD-0BEB-1E82-FB8A-00E206AD1A23}"/>
              </a:ext>
            </a:extLst>
          </p:cNvPr>
          <p:cNvSpPr>
            <a:spLocks noGrp="1"/>
          </p:cNvSpPr>
          <p:nvPr>
            <p:ph type="title"/>
          </p:nvPr>
        </p:nvSpPr>
        <p:spPr>
          <a:xfrm>
            <a:off x="838200" y="355601"/>
            <a:ext cx="10744200" cy="1020764"/>
          </a:xfrm>
          <a:prstGeom prst="rect">
            <a:avLst/>
          </a:prstGeom>
        </p:spPr>
        <p:txBody>
          <a:bodyPr anchor="ctr">
            <a:normAutofit/>
          </a:bodyPr>
          <a:lstStyle>
            <a:lvl1pPr>
              <a:defRPr sz="4400" b="1" i="0">
                <a:solidFill>
                  <a:schemeClr val="accent4"/>
                </a:solidFill>
                <a:latin typeface="Helvetica"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4269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Question mark textured background. ">
            <a:extLst>
              <a:ext uri="{FF2B5EF4-FFF2-40B4-BE49-F238E27FC236}">
                <a16:creationId xmlns:a16="http://schemas.microsoft.com/office/drawing/2014/main" id="{EEA66419-E0D0-4A6B-A44E-153895EC072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1" y="-5187"/>
            <a:ext cx="12200645" cy="6863188"/>
          </a:xfrm>
          <a:prstGeom prst="rect">
            <a:avLst/>
          </a:prstGeom>
        </p:spPr>
      </p:pic>
      <p:grpSp>
        <p:nvGrpSpPr>
          <p:cNvPr id="7" name="Group 6">
            <a:extLst>
              <a:ext uri="{FF2B5EF4-FFF2-40B4-BE49-F238E27FC236}">
                <a16:creationId xmlns:a16="http://schemas.microsoft.com/office/drawing/2014/main" id="{DCC34A47-9A8A-4143-8A10-8F941C8D3610}"/>
              </a:ext>
              <a:ext uri="{C183D7F6-B498-43B3-948B-1728B52AA6E4}">
                <adec:decorative xmlns:adec="http://schemas.microsoft.com/office/drawing/2017/decorative" val="1"/>
              </a:ext>
            </a:extLst>
          </p:cNvPr>
          <p:cNvGrpSpPr/>
          <p:nvPr userDrawn="1"/>
        </p:nvGrpSpPr>
        <p:grpSpPr>
          <a:xfrm>
            <a:off x="4108447" y="3526388"/>
            <a:ext cx="3975107" cy="64008"/>
            <a:chOff x="4282183" y="3542528"/>
            <a:chExt cx="3975107" cy="64008"/>
          </a:xfrm>
        </p:grpSpPr>
        <p:pic>
          <p:nvPicPr>
            <p:cNvPr id="9" name="Graphic 8">
              <a:extLst>
                <a:ext uri="{FF2B5EF4-FFF2-40B4-BE49-F238E27FC236}">
                  <a16:creationId xmlns:a16="http://schemas.microsoft.com/office/drawing/2014/main" id="{AC5B7C18-0F87-4620-AF75-4C30FEBC8D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2" name="Parallelogram 3">
              <a:extLst>
                <a:ext uri="{FF2B5EF4-FFF2-40B4-BE49-F238E27FC236}">
                  <a16:creationId xmlns:a16="http://schemas.microsoft.com/office/drawing/2014/main" id="{680AE8E1-E5F6-4D2C-84E6-EA5FA9784A84}"/>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grpSp>
        <p:nvGrpSpPr>
          <p:cNvPr id="17" name="Group 16">
            <a:extLst>
              <a:ext uri="{FF2B5EF4-FFF2-40B4-BE49-F238E27FC236}">
                <a16:creationId xmlns:a16="http://schemas.microsoft.com/office/drawing/2014/main" id="{931F6887-1EB2-4408-9B16-99A377DDFFC3}"/>
              </a:ext>
              <a:ext uri="{C183D7F6-B498-43B3-948B-1728B52AA6E4}">
                <adec:decorative xmlns:adec="http://schemas.microsoft.com/office/drawing/2017/decorative" val="1"/>
              </a:ext>
            </a:extLst>
          </p:cNvPr>
          <p:cNvGrpSpPr/>
          <p:nvPr userDrawn="1"/>
        </p:nvGrpSpPr>
        <p:grpSpPr>
          <a:xfrm>
            <a:off x="-9098" y="6187734"/>
            <a:ext cx="11540151" cy="48895"/>
            <a:chOff x="-9098" y="6274942"/>
            <a:chExt cx="11540151" cy="48895"/>
          </a:xfrm>
        </p:grpSpPr>
        <p:pic>
          <p:nvPicPr>
            <p:cNvPr id="18" name="Graphic 17">
              <a:extLst>
                <a:ext uri="{FF2B5EF4-FFF2-40B4-BE49-F238E27FC236}">
                  <a16:creationId xmlns:a16="http://schemas.microsoft.com/office/drawing/2014/main" id="{F6D40A35-DB05-4056-B62B-34E85CB2F93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62373" y="6278117"/>
              <a:ext cx="868680" cy="45720"/>
            </a:xfrm>
            <a:prstGeom prst="rect">
              <a:avLst/>
            </a:prstGeom>
          </p:spPr>
        </p:pic>
        <p:sp>
          <p:nvSpPr>
            <p:cNvPr id="19" name="Parallelogram 3">
              <a:extLst>
                <a:ext uri="{FF2B5EF4-FFF2-40B4-BE49-F238E27FC236}">
                  <a16:creationId xmlns:a16="http://schemas.microsoft.com/office/drawing/2014/main" id="{63346959-8E6A-4C30-AEC7-45ADC708DF91}"/>
                </a:ext>
              </a:extLst>
            </p:cNvPr>
            <p:cNvSpPr/>
            <p:nvPr userDrawn="1"/>
          </p:nvSpPr>
          <p:spPr>
            <a:xfrm>
              <a:off x="-9098" y="6274942"/>
              <a:ext cx="1060704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24" name="Picture 23" descr="U.S. Department of Transportation, Federal Highway Administration logo. ">
            <a:extLst>
              <a:ext uri="{FF2B5EF4-FFF2-40B4-BE49-F238E27FC236}">
                <a16:creationId xmlns:a16="http://schemas.microsoft.com/office/drawing/2014/main" id="{121E79EC-4181-4670-8B08-6672BDF464A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9560" y="6322877"/>
            <a:ext cx="1097280" cy="424278"/>
          </a:xfrm>
          <a:prstGeom prst="rect">
            <a:avLst/>
          </a:prstGeom>
        </p:spPr>
      </p:pic>
      <p:pic>
        <p:nvPicPr>
          <p:cNvPr id="23" name="Picture 22" descr="Turner-Fairbank Highway Research Center logo. ">
            <a:extLst>
              <a:ext uri="{FF2B5EF4-FFF2-40B4-BE49-F238E27FC236}">
                <a16:creationId xmlns:a16="http://schemas.microsoft.com/office/drawing/2014/main" id="{8DAB1761-C593-41AA-BF96-BA18BE4CF7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13720" y="6493561"/>
            <a:ext cx="1188720" cy="253594"/>
          </a:xfrm>
          <a:prstGeom prst="rect">
            <a:avLst/>
          </a:prstGeom>
        </p:spPr>
      </p:pic>
      <p:sp>
        <p:nvSpPr>
          <p:cNvPr id="16" name="Slide Number Placeholder 5">
            <a:extLst>
              <a:ext uri="{FF2B5EF4-FFF2-40B4-BE49-F238E27FC236}">
                <a16:creationId xmlns:a16="http://schemas.microsoft.com/office/drawing/2014/main" id="{1143C5A1-090C-4D96-B81D-1152E53FF877}"/>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lvl1pPr algn="r">
              <a:defRPr sz="1200">
                <a:solidFill>
                  <a:srgbClr val="757575"/>
                </a:solidFill>
              </a:defRPr>
            </a:lvl1pPr>
          </a:lstStyle>
          <a:p>
            <a:fld id="{29691912-3321-4F2D-A980-9CA5FE309265}" type="slidenum">
              <a:rPr lang="en-US" smtClean="0"/>
              <a:pPr/>
              <a:t>‹#›</a:t>
            </a:fld>
            <a:endParaRPr lang="en-US" dirty="0"/>
          </a:p>
        </p:txBody>
      </p:sp>
      <p:sp>
        <p:nvSpPr>
          <p:cNvPr id="4" name="TextBox 3">
            <a:extLst>
              <a:ext uri="{FF2B5EF4-FFF2-40B4-BE49-F238E27FC236}">
                <a16:creationId xmlns:a16="http://schemas.microsoft.com/office/drawing/2014/main" id="{B6F83C95-01CC-631D-C52F-9BDE73878B0D}"/>
              </a:ext>
            </a:extLst>
          </p:cNvPr>
          <p:cNvSpPr txBox="1"/>
          <p:nvPr userDrawn="1"/>
        </p:nvSpPr>
        <p:spPr>
          <a:xfrm>
            <a:off x="3043646" y="2728343"/>
            <a:ext cx="6104708" cy="830997"/>
          </a:xfrm>
          <a:prstGeom prst="rect">
            <a:avLst/>
          </a:prstGeom>
          <a:noFill/>
        </p:spPr>
        <p:txBody>
          <a:bodyPr wrap="square">
            <a:spAutoFit/>
          </a:bodyPr>
          <a:lstStyle/>
          <a:p>
            <a:pPr algn="ctr"/>
            <a:r>
              <a:rPr lang="en-US" sz="4800" b="1" i="0" dirty="0">
                <a:solidFill>
                  <a:schemeClr val="accent4"/>
                </a:solidFill>
                <a:latin typeface="Helvetica" pitchFamily="2" charset="0"/>
                <a:cs typeface="Arial" panose="020B0604020202020204" pitchFamily="34" charset="0"/>
              </a:rPr>
              <a:t>Questions?</a:t>
            </a:r>
          </a:p>
        </p:txBody>
      </p:sp>
    </p:spTree>
    <p:extLst>
      <p:ext uri="{BB962C8B-B14F-4D97-AF65-F5344CB8AC3E}">
        <p14:creationId xmlns:p14="http://schemas.microsoft.com/office/powerpoint/2010/main" val="477926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29000"/>
            <a:ext cx="12192000"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latin typeface="Helvetica" pitchFamily="2" charset="0"/>
            </a:endParaRPr>
          </a:p>
        </p:txBody>
      </p:sp>
      <p:pic>
        <p:nvPicPr>
          <p:cNvPr id="12" name="Picture 11" descr="Multi-lane highway full of cars. ">
            <a:extLst>
              <a:ext uri="{FF2B5EF4-FFF2-40B4-BE49-F238E27FC236}">
                <a16:creationId xmlns:a16="http://schemas.microsoft.com/office/drawing/2014/main" id="{105F7969-75D5-47B4-B7B1-D7C7C34F70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1112"/>
            <a:ext cx="12192000" cy="3417888"/>
          </a:xfrm>
          <a:prstGeom prst="rect">
            <a:avLst/>
          </a:prstGeom>
        </p:spPr>
      </p:pic>
      <p:sp>
        <p:nvSpPr>
          <p:cNvPr id="23" name="TextBox 22">
            <a:extLst>
              <a:ext uri="{FF2B5EF4-FFF2-40B4-BE49-F238E27FC236}">
                <a16:creationId xmlns:a16="http://schemas.microsoft.com/office/drawing/2014/main" id="{359852C4-0730-4B1B-98F2-136FA4061E59}"/>
              </a:ext>
            </a:extLst>
          </p:cNvPr>
          <p:cNvSpPr txBox="1"/>
          <p:nvPr userDrawn="1"/>
        </p:nvSpPr>
        <p:spPr>
          <a:xfrm>
            <a:off x="793381" y="6363831"/>
            <a:ext cx="2355012" cy="230832"/>
          </a:xfrm>
          <a:prstGeom prst="rect">
            <a:avLst/>
          </a:prstGeom>
          <a:noFill/>
        </p:spPr>
        <p:txBody>
          <a:bodyPr wrap="square" rtlCol="0">
            <a:spAutoFit/>
          </a:bodyPr>
          <a:lstStyle/>
          <a:p>
            <a:pPr algn="l"/>
            <a:r>
              <a:rPr lang="en-US" sz="900" b="0" i="0" dirty="0">
                <a:solidFill>
                  <a:schemeClr val="bg1"/>
                </a:solidFill>
                <a:latin typeface="Helvetica" pitchFamily="2" charset="0"/>
                <a:cs typeface="Arial" panose="020B0604020202020204" pitchFamily="34" charset="0"/>
              </a:rPr>
              <a:t>© 2021 </a:t>
            </a:r>
            <a:r>
              <a:rPr lang="en-US" sz="900" b="0" i="0" dirty="0" err="1">
                <a:solidFill>
                  <a:schemeClr val="bg1"/>
                </a:solidFill>
                <a:latin typeface="Helvetica" pitchFamily="2" charset="0"/>
                <a:cs typeface="Arial" panose="020B0604020202020204" pitchFamily="34" charset="0"/>
              </a:rPr>
              <a:t>Peeterv</a:t>
            </a:r>
            <a:r>
              <a:rPr lang="en-US" sz="900" b="0" i="0" dirty="0">
                <a:solidFill>
                  <a:schemeClr val="bg1"/>
                </a:solidFill>
                <a:latin typeface="Helvetica" pitchFamily="2" charset="0"/>
                <a:cs typeface="Arial" panose="020B0604020202020204" pitchFamily="34" charset="0"/>
              </a:rPr>
              <a:t> / iStock.</a:t>
            </a:r>
          </a:p>
        </p:txBody>
      </p:sp>
      <p:sp>
        <p:nvSpPr>
          <p:cNvPr id="4" name="Rectangle 3">
            <a:extLst>
              <a:ext uri="{FF2B5EF4-FFF2-40B4-BE49-F238E27FC236}">
                <a16:creationId xmlns:a16="http://schemas.microsoft.com/office/drawing/2014/main" id="{4FC4AAD4-B1C3-4BB7-8169-4FB142EEA092}"/>
              </a:ext>
              <a:ext uri="{C183D7F6-B498-43B3-948B-1728B52AA6E4}">
                <adec:decorative xmlns:adec="http://schemas.microsoft.com/office/drawing/2017/decorative" val="1"/>
              </a:ext>
            </a:extLst>
          </p:cNvPr>
          <p:cNvSpPr/>
          <p:nvPr userDrawn="1"/>
        </p:nvSpPr>
        <p:spPr>
          <a:xfrm>
            <a:off x="793381" y="871876"/>
            <a:ext cx="10605238" cy="5114249"/>
          </a:xfrm>
          <a:prstGeom prst="rect">
            <a:avLst/>
          </a:prstGeom>
          <a:solidFill>
            <a:schemeClr val="bg1"/>
          </a:solidFill>
          <a:ln w="28575">
            <a:solidFill>
              <a:srgbClr val="FFCF0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nvGrpSpPr>
          <p:cNvPr id="13" name="Group 12">
            <a:extLst>
              <a:ext uri="{FF2B5EF4-FFF2-40B4-BE49-F238E27FC236}">
                <a16:creationId xmlns:a16="http://schemas.microsoft.com/office/drawing/2014/main" id="{B17B0E2F-6F40-49F1-8F6D-9A2666D739C0}"/>
              </a:ext>
              <a:ext uri="{C183D7F6-B498-43B3-948B-1728B52AA6E4}">
                <adec:decorative xmlns:adec="http://schemas.microsoft.com/office/drawing/2017/decorative" val="1"/>
              </a:ext>
            </a:extLst>
          </p:cNvPr>
          <p:cNvGrpSpPr/>
          <p:nvPr userDrawn="1"/>
        </p:nvGrpSpPr>
        <p:grpSpPr>
          <a:xfrm>
            <a:off x="4108447" y="2111662"/>
            <a:ext cx="3975107" cy="64008"/>
            <a:chOff x="4282183" y="3542528"/>
            <a:chExt cx="3975107" cy="64008"/>
          </a:xfrm>
        </p:grpSpPr>
        <p:pic>
          <p:nvPicPr>
            <p:cNvPr id="15" name="Graphic 14">
              <a:extLst>
                <a:ext uri="{FF2B5EF4-FFF2-40B4-BE49-F238E27FC236}">
                  <a16:creationId xmlns:a16="http://schemas.microsoft.com/office/drawing/2014/main" id="{42226AD1-01B8-48C7-A899-8ABE8E06F2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041138" y="3542528"/>
              <a:ext cx="1216152" cy="64008"/>
            </a:xfrm>
            <a:prstGeom prst="rect">
              <a:avLst/>
            </a:prstGeom>
          </p:spPr>
        </p:pic>
        <p:sp>
          <p:nvSpPr>
            <p:cNvPr id="16" name="Parallelogram 3">
              <a:extLst>
                <a:ext uri="{FF2B5EF4-FFF2-40B4-BE49-F238E27FC236}">
                  <a16:creationId xmlns:a16="http://schemas.microsoft.com/office/drawing/2014/main" id="{2E7DDC00-655E-43CA-890A-BAC2CCCEB02E}"/>
                </a:ext>
              </a:extLst>
            </p:cNvPr>
            <p:cNvSpPr/>
            <p:nvPr userDrawn="1"/>
          </p:nvSpPr>
          <p:spPr>
            <a:xfrm>
              <a:off x="4282183" y="3550085"/>
              <a:ext cx="2651760" cy="48895"/>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b="0" i="0" dirty="0">
                <a:latin typeface="Helvetica" pitchFamily="2" charset="0"/>
              </a:endParaRPr>
            </a:p>
          </p:txBody>
        </p:sp>
      </p:grpSp>
      <p:sp>
        <p:nvSpPr>
          <p:cNvPr id="10" name="Text Placeholder 9">
            <a:extLst>
              <a:ext uri="{FF2B5EF4-FFF2-40B4-BE49-F238E27FC236}">
                <a16:creationId xmlns:a16="http://schemas.microsoft.com/office/drawing/2014/main" id="{38FAA9EA-C4F2-48A4-97CA-A893DCDF9D84}"/>
              </a:ext>
            </a:extLst>
          </p:cNvPr>
          <p:cNvSpPr>
            <a:spLocks noGrp="1"/>
          </p:cNvSpPr>
          <p:nvPr>
            <p:ph type="body" sz="quarter" idx="10" hasCustomPrompt="1"/>
          </p:nvPr>
        </p:nvSpPr>
        <p:spPr>
          <a:xfrm>
            <a:off x="2250532" y="2679701"/>
            <a:ext cx="3778250" cy="526266"/>
          </a:xfrm>
        </p:spPr>
        <p:txBody>
          <a:bodyPr>
            <a:noAutofit/>
          </a:bodyPr>
          <a:lstStyle>
            <a:lvl1pPr marL="0" indent="0" algn="ctr">
              <a:buNone/>
              <a:defRPr b="0" i="0">
                <a:solidFill>
                  <a:schemeClr val="accent4"/>
                </a:solidFill>
              </a:defRPr>
            </a:lvl1pPr>
          </a:lstStyle>
          <a:p>
            <a:pPr lvl="0"/>
            <a:r>
              <a:rPr lang="en-US" dirty="0"/>
              <a:t>Click to Enter Name</a:t>
            </a:r>
          </a:p>
        </p:txBody>
      </p:sp>
      <p:sp>
        <p:nvSpPr>
          <p:cNvPr id="20" name="Text Placeholder 19">
            <a:extLst>
              <a:ext uri="{FF2B5EF4-FFF2-40B4-BE49-F238E27FC236}">
                <a16:creationId xmlns:a16="http://schemas.microsoft.com/office/drawing/2014/main" id="{AA3B83E6-9629-467D-8A6F-F67D21AF351E}"/>
              </a:ext>
            </a:extLst>
          </p:cNvPr>
          <p:cNvSpPr>
            <a:spLocks noGrp="1"/>
          </p:cNvSpPr>
          <p:nvPr>
            <p:ph type="body" sz="quarter" idx="11" hasCustomPrompt="1"/>
          </p:nvPr>
        </p:nvSpPr>
        <p:spPr>
          <a:xfrm>
            <a:off x="2250532" y="3206750"/>
            <a:ext cx="3778250" cy="1379011"/>
          </a:xfrm>
        </p:spPr>
        <p:txBody>
          <a:bodyPr>
            <a:noAutofit/>
          </a:bodyPr>
          <a:lstStyle>
            <a:lvl1pPr marL="0" indent="0" algn="ctr">
              <a:buNone/>
              <a:defRPr sz="2000" b="0" i="0"/>
            </a:lvl1pPr>
          </a:lstStyle>
          <a:p>
            <a:pPr lvl="0"/>
            <a:r>
              <a:rPr lang="en-US" dirty="0"/>
              <a:t>Phone</a:t>
            </a:r>
          </a:p>
          <a:p>
            <a:pPr lvl="0"/>
            <a:r>
              <a:rPr lang="en-US" dirty="0"/>
              <a:t>Email</a:t>
            </a:r>
          </a:p>
          <a:p>
            <a:pPr lvl="0"/>
            <a:r>
              <a:rPr lang="en-US" dirty="0"/>
              <a:t>Website</a:t>
            </a:r>
          </a:p>
        </p:txBody>
      </p:sp>
      <p:sp>
        <p:nvSpPr>
          <p:cNvPr id="24" name="Text Placeholder 23">
            <a:extLst>
              <a:ext uri="{FF2B5EF4-FFF2-40B4-BE49-F238E27FC236}">
                <a16:creationId xmlns:a16="http://schemas.microsoft.com/office/drawing/2014/main" id="{CE50E9BD-518D-4610-98D2-2703D1C9AE1C}"/>
              </a:ext>
            </a:extLst>
          </p:cNvPr>
          <p:cNvSpPr>
            <a:spLocks noGrp="1"/>
          </p:cNvSpPr>
          <p:nvPr>
            <p:ph type="body" sz="quarter" idx="12" hasCustomPrompt="1"/>
          </p:nvPr>
        </p:nvSpPr>
        <p:spPr>
          <a:xfrm>
            <a:off x="6149165" y="2693279"/>
            <a:ext cx="3778250" cy="515938"/>
          </a:xfrm>
        </p:spPr>
        <p:txBody>
          <a:bodyPr>
            <a:noAutofit/>
          </a:bodyPr>
          <a:lstStyle>
            <a:lvl1pPr marL="0" indent="0" algn="ctr">
              <a:buNone/>
              <a:defRPr b="0" i="0">
                <a:solidFill>
                  <a:schemeClr val="accent4"/>
                </a:solidFill>
              </a:defRPr>
            </a:lvl1pPr>
            <a:lvl5pPr>
              <a:defRPr b="0" i="0"/>
            </a:lvl5pPr>
          </a:lstStyle>
          <a:p>
            <a:pPr lvl="0"/>
            <a:r>
              <a:rPr lang="en-US" dirty="0"/>
              <a:t>Click to Enter Name</a:t>
            </a:r>
          </a:p>
          <a:p>
            <a:pPr lvl="4"/>
            <a:endParaRPr lang="en-US" dirty="0"/>
          </a:p>
        </p:txBody>
      </p:sp>
      <p:sp>
        <p:nvSpPr>
          <p:cNvPr id="26" name="Text Placeholder 25">
            <a:extLst>
              <a:ext uri="{FF2B5EF4-FFF2-40B4-BE49-F238E27FC236}">
                <a16:creationId xmlns:a16="http://schemas.microsoft.com/office/drawing/2014/main" id="{3D421807-F9B7-4445-AE7B-119273FF6005}"/>
              </a:ext>
            </a:extLst>
          </p:cNvPr>
          <p:cNvSpPr>
            <a:spLocks noGrp="1"/>
          </p:cNvSpPr>
          <p:nvPr>
            <p:ph type="body" sz="quarter" idx="13" hasCustomPrompt="1"/>
          </p:nvPr>
        </p:nvSpPr>
        <p:spPr>
          <a:xfrm>
            <a:off x="6149165" y="3206750"/>
            <a:ext cx="3778250" cy="1377950"/>
          </a:xfrm>
        </p:spPr>
        <p:txBody>
          <a:bodyPr>
            <a:noAutofit/>
          </a:bodyPr>
          <a:lstStyle>
            <a:lvl1pPr marL="0" indent="0" algn="ctr">
              <a:buNone/>
              <a:defRPr sz="2000" b="0" i="0"/>
            </a:lvl1pPr>
          </a:lstStyle>
          <a:p>
            <a:pPr lvl="0"/>
            <a:r>
              <a:rPr lang="en-US" dirty="0"/>
              <a:t>Phone</a:t>
            </a:r>
          </a:p>
          <a:p>
            <a:pPr lvl="0"/>
            <a:r>
              <a:rPr lang="en-US" dirty="0"/>
              <a:t>Email</a:t>
            </a:r>
          </a:p>
          <a:p>
            <a:pPr lvl="0"/>
            <a:r>
              <a:rPr lang="en-US" dirty="0"/>
              <a:t>Website</a:t>
            </a:r>
          </a:p>
        </p:txBody>
      </p:sp>
      <p:pic>
        <p:nvPicPr>
          <p:cNvPr id="27" name="Picture 26" descr="U.S. Department of Transportation, Federal Highway Administration logo. ">
            <a:extLst>
              <a:ext uri="{FF2B5EF4-FFF2-40B4-BE49-F238E27FC236}">
                <a16:creationId xmlns:a16="http://schemas.microsoft.com/office/drawing/2014/main" id="{8FA8AF4E-D654-4148-9249-E37C755E74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4487" y="5350100"/>
            <a:ext cx="1097280" cy="424278"/>
          </a:xfrm>
          <a:prstGeom prst="rect">
            <a:avLst/>
          </a:prstGeom>
        </p:spPr>
      </p:pic>
      <p:pic>
        <p:nvPicPr>
          <p:cNvPr id="25" name="Picture 24" descr="Turner-Fairbank Highway Research Center logo. ">
            <a:extLst>
              <a:ext uri="{FF2B5EF4-FFF2-40B4-BE49-F238E27FC236}">
                <a16:creationId xmlns:a16="http://schemas.microsoft.com/office/drawing/2014/main" id="{1618782F-CF63-44C1-8FF8-7DC04EE25BE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960328" y="5520784"/>
            <a:ext cx="1188720" cy="253594"/>
          </a:xfrm>
          <a:prstGeom prst="rect">
            <a:avLst/>
          </a:prstGeom>
        </p:spPr>
      </p:pic>
      <p:sp>
        <p:nvSpPr>
          <p:cNvPr id="22" name="Slide Number Placeholder 5">
            <a:extLst>
              <a:ext uri="{FF2B5EF4-FFF2-40B4-BE49-F238E27FC236}">
                <a16:creationId xmlns:a16="http://schemas.microsoft.com/office/drawing/2014/main" id="{D85A20CE-CE63-4500-A8B7-410976FC412C}"/>
              </a:ext>
            </a:extLst>
          </p:cNvPr>
          <p:cNvSpPr>
            <a:spLocks noGrp="1"/>
          </p:cNvSpPr>
          <p:nvPr>
            <p:ph type="sldNum" sz="quarter" idx="15"/>
          </p:nvPr>
        </p:nvSpPr>
        <p:spPr>
          <a:xfrm>
            <a:off x="11145290" y="6382915"/>
            <a:ext cx="771525" cy="234234"/>
          </a:xfrm>
          <a:prstGeom prst="rect">
            <a:avLst/>
          </a:prstGeom>
        </p:spPr>
        <p:txBody>
          <a:bodyPr vert="horz" lIns="91440" tIns="45720" rIns="91440" bIns="45720" rtlCol="0" anchor="ctr"/>
          <a:lstStyle>
            <a:lvl1pPr algn="r">
              <a:defRPr sz="1200">
                <a:solidFill>
                  <a:schemeClr val="bg1"/>
                </a:solidFill>
              </a:defRPr>
            </a:lvl1pPr>
          </a:lstStyle>
          <a:p>
            <a:fld id="{29691912-3321-4F2D-A980-9CA5FE309265}" type="slidenum">
              <a:rPr lang="en-US" smtClean="0"/>
              <a:pPr/>
              <a:t>‹#›</a:t>
            </a:fld>
            <a:endParaRPr lang="en-US" dirty="0"/>
          </a:p>
        </p:txBody>
      </p:sp>
      <p:sp>
        <p:nvSpPr>
          <p:cNvPr id="5" name="TextBox 4">
            <a:extLst>
              <a:ext uri="{FF2B5EF4-FFF2-40B4-BE49-F238E27FC236}">
                <a16:creationId xmlns:a16="http://schemas.microsoft.com/office/drawing/2014/main" id="{F2BE2E3B-EC2A-40F0-8135-F9FC963E6E7F}"/>
              </a:ext>
            </a:extLst>
          </p:cNvPr>
          <p:cNvSpPr txBox="1"/>
          <p:nvPr userDrawn="1"/>
        </p:nvSpPr>
        <p:spPr>
          <a:xfrm>
            <a:off x="3043646" y="1318331"/>
            <a:ext cx="6104708" cy="830997"/>
          </a:xfrm>
          <a:prstGeom prst="rect">
            <a:avLst/>
          </a:prstGeom>
          <a:noFill/>
        </p:spPr>
        <p:txBody>
          <a:bodyPr wrap="square">
            <a:spAutoFit/>
          </a:bodyPr>
          <a:lstStyle/>
          <a:p>
            <a:pPr algn="ctr"/>
            <a:r>
              <a:rPr lang="en-US" sz="4800" b="1" i="0" dirty="0">
                <a:solidFill>
                  <a:schemeClr val="accent4"/>
                </a:solidFill>
                <a:latin typeface="Helvetica" pitchFamily="2" charset="0"/>
                <a:cs typeface="Arial" panose="020B0604020202020204" pitchFamily="34" charset="0"/>
              </a:rPr>
              <a:t>Contact</a:t>
            </a:r>
          </a:p>
        </p:txBody>
      </p:sp>
    </p:spTree>
    <p:extLst>
      <p:ext uri="{BB962C8B-B14F-4D97-AF65-F5344CB8AC3E}">
        <p14:creationId xmlns:p14="http://schemas.microsoft.com/office/powerpoint/2010/main" val="20836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3677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i="0">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b="0" i="1">
                <a:solidFill>
                  <a:schemeClr val="bg1"/>
                </a:solidFill>
                <a:latin typeface="Helvetica Light Oblique"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20" name="TextBox 19">
            <a:extLst>
              <a:ext uri="{FF2B5EF4-FFF2-40B4-BE49-F238E27FC236}">
                <a16:creationId xmlns:a16="http://schemas.microsoft.com/office/drawing/2014/main" id="{40B372EB-5228-4072-A7BF-A97AADE5FBAB}"/>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Light Oblique" panose="020B0403020202020204" pitchFamily="34" charset="0"/>
              </a:rPr>
              <a:t>All photos source: FHWA.</a:t>
            </a:r>
          </a:p>
        </p:txBody>
      </p:sp>
      <p:grpSp>
        <p:nvGrpSpPr>
          <p:cNvPr id="13" name="Group 12">
            <a:extLst>
              <a:ext uri="{FF2B5EF4-FFF2-40B4-BE49-F238E27FC236}">
                <a16:creationId xmlns:a16="http://schemas.microsoft.com/office/drawing/2014/main" id="{BAD5B3C9-DC90-4E37-9DC3-8DC568B4FA4B}"/>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480FEA61-7DC0-4B75-A464-B6427B12EB7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ED62C099-7313-4EF1-97D6-C5FCD65F0B73}"/>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21" name="Picture 20" descr="US DOT logo. ">
            <a:extLst>
              <a:ext uri="{FF2B5EF4-FFF2-40B4-BE49-F238E27FC236}">
                <a16:creationId xmlns:a16="http://schemas.microsoft.com/office/drawing/2014/main" id="{CF102073-0159-4A9E-BAD3-77E1E686C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6628" y="226241"/>
            <a:ext cx="1456835" cy="578450"/>
          </a:xfrm>
          <a:prstGeom prst="rect">
            <a:avLst/>
          </a:prstGeom>
        </p:spPr>
      </p:pic>
      <p:pic>
        <p:nvPicPr>
          <p:cNvPr id="18" name="Picture 17" descr="Turner-Fairbank Highway Research Center logo. ">
            <a:extLst>
              <a:ext uri="{FF2B5EF4-FFF2-40B4-BE49-F238E27FC236}">
                <a16:creationId xmlns:a16="http://schemas.microsoft.com/office/drawing/2014/main" id="{E80D9127-DD18-4B42-8345-D0B48FE066C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1725" r="-11725"/>
          <a:stretch/>
        </p:blipFill>
        <p:spPr>
          <a:xfrm>
            <a:off x="92297" y="877011"/>
            <a:ext cx="1920240" cy="396982"/>
          </a:xfrm>
          <a:prstGeom prst="rect">
            <a:avLst/>
          </a:prstGeom>
        </p:spPr>
      </p:pic>
      <p:pic>
        <p:nvPicPr>
          <p:cNvPr id="4" name="Picture 3">
            <a:extLst>
              <a:ext uri="{FF2B5EF4-FFF2-40B4-BE49-F238E27FC236}">
                <a16:creationId xmlns:a16="http://schemas.microsoft.com/office/drawing/2014/main" id="{E36AC464-002E-74F2-78EC-4C004B99E23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36777" y="3486645"/>
            <a:ext cx="2397754" cy="3371355"/>
          </a:xfrm>
          <a:prstGeom prst="rect">
            <a:avLst/>
          </a:prstGeom>
        </p:spPr>
      </p:pic>
      <p:pic>
        <p:nvPicPr>
          <p:cNvPr id="11" name="Picture 10">
            <a:extLst>
              <a:ext uri="{FF2B5EF4-FFF2-40B4-BE49-F238E27FC236}">
                <a16:creationId xmlns:a16="http://schemas.microsoft.com/office/drawing/2014/main" id="{BC63733F-7C38-C6EB-C36E-BBFA74C0E7E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847262" y="3486644"/>
            <a:ext cx="2355012" cy="3371355"/>
          </a:xfrm>
          <a:prstGeom prst="rect">
            <a:avLst/>
          </a:prstGeom>
        </p:spPr>
      </p:pic>
      <p:pic>
        <p:nvPicPr>
          <p:cNvPr id="12" name="Picture 11">
            <a:extLst>
              <a:ext uri="{FF2B5EF4-FFF2-40B4-BE49-F238E27FC236}">
                <a16:creationId xmlns:a16="http://schemas.microsoft.com/office/drawing/2014/main" id="{4CE5FD11-E2DD-7300-B14B-3BE789EEFD6F}"/>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t="-230"/>
          <a:stretch/>
        </p:blipFill>
        <p:spPr>
          <a:xfrm>
            <a:off x="7336778" y="0"/>
            <a:ext cx="2397754" cy="3371355"/>
          </a:xfrm>
          <a:prstGeom prst="rect">
            <a:avLst/>
          </a:prstGeom>
        </p:spPr>
      </p:pic>
      <p:pic>
        <p:nvPicPr>
          <p:cNvPr id="17" name="Picture 16" descr="A traffic light hangs from a ceiling&#10;&#10;Description automatically generated with low confidence">
            <a:extLst>
              <a:ext uri="{FF2B5EF4-FFF2-40B4-BE49-F238E27FC236}">
                <a16:creationId xmlns:a16="http://schemas.microsoft.com/office/drawing/2014/main" id="{15E0B513-FBEC-28CC-26B5-25C6EF63D96A}"/>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9847262" y="0"/>
            <a:ext cx="2344737" cy="3371355"/>
          </a:xfrm>
          <a:prstGeom prst="rect">
            <a:avLst/>
          </a:prstGeom>
        </p:spPr>
      </p:pic>
      <p:sp>
        <p:nvSpPr>
          <p:cNvPr id="19" name="Rectangle 18">
            <a:extLst>
              <a:ext uri="{FF2B5EF4-FFF2-40B4-BE49-F238E27FC236}">
                <a16:creationId xmlns:a16="http://schemas.microsoft.com/office/drawing/2014/main" id="{7E59ACC9-B035-75C1-9A06-3AFDAEDDBEDD}"/>
              </a:ext>
            </a:extLst>
          </p:cNvPr>
          <p:cNvSpPr/>
          <p:nvPr userDrawn="1"/>
        </p:nvSpPr>
        <p:spPr>
          <a:xfrm>
            <a:off x="8832849" y="1709561"/>
            <a:ext cx="192024" cy="18288"/>
          </a:xfrm>
          <a:prstGeom prst="rect">
            <a:avLst/>
          </a:prstGeom>
          <a:solidFill>
            <a:srgbClr val="107BAF"/>
          </a:solidFill>
          <a:ln>
            <a:solidFill>
              <a:srgbClr val="107BAF"/>
            </a:solidFill>
          </a:ln>
          <a:scene3d>
            <a:camera prst="orthographicFront">
              <a:rot lat="0" lon="20999997"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2" name="Rectangle 21">
            <a:extLst>
              <a:ext uri="{FF2B5EF4-FFF2-40B4-BE49-F238E27FC236}">
                <a16:creationId xmlns:a16="http://schemas.microsoft.com/office/drawing/2014/main" id="{03899A10-5E40-982A-A438-0FB2C3BD8157}"/>
              </a:ext>
            </a:extLst>
          </p:cNvPr>
          <p:cNvSpPr/>
          <p:nvPr userDrawn="1"/>
        </p:nvSpPr>
        <p:spPr>
          <a:xfrm rot="21266084">
            <a:off x="10873049" y="4651407"/>
            <a:ext cx="151605" cy="73058"/>
          </a:xfrm>
          <a:prstGeom prst="rect">
            <a:avLst/>
          </a:prstGeom>
          <a:gradFill flip="none" rotWithShape="1">
            <a:gsLst>
              <a:gs pos="0">
                <a:srgbClr val="BEC1B3"/>
              </a:gs>
              <a:gs pos="15000">
                <a:srgbClr val="BEC1B3"/>
              </a:gs>
              <a:gs pos="83000">
                <a:srgbClr val="CED7D1"/>
              </a:gs>
              <a:gs pos="100000">
                <a:srgbClr val="CED7D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3" name="Rectangle 22">
            <a:extLst>
              <a:ext uri="{FF2B5EF4-FFF2-40B4-BE49-F238E27FC236}">
                <a16:creationId xmlns:a16="http://schemas.microsoft.com/office/drawing/2014/main" id="{0541824A-EEB6-7C1E-9487-44B6F7324FFC}"/>
              </a:ext>
            </a:extLst>
          </p:cNvPr>
          <p:cNvSpPr/>
          <p:nvPr userDrawn="1"/>
        </p:nvSpPr>
        <p:spPr>
          <a:xfrm>
            <a:off x="8850846" y="4565650"/>
            <a:ext cx="363004" cy="78577"/>
          </a:xfrm>
          <a:prstGeom prst="rect">
            <a:avLst/>
          </a:prstGeom>
          <a:solidFill>
            <a:srgbClr val="C6CB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4" name="Rectangle 23">
            <a:extLst>
              <a:ext uri="{FF2B5EF4-FFF2-40B4-BE49-F238E27FC236}">
                <a16:creationId xmlns:a16="http://schemas.microsoft.com/office/drawing/2014/main" id="{0483675F-6C21-B354-BBD8-7CEAE37F2040}"/>
              </a:ext>
            </a:extLst>
          </p:cNvPr>
          <p:cNvSpPr/>
          <p:nvPr userDrawn="1"/>
        </p:nvSpPr>
        <p:spPr>
          <a:xfrm>
            <a:off x="7898347" y="5322918"/>
            <a:ext cx="51854" cy="169832"/>
          </a:xfrm>
          <a:prstGeom prst="rect">
            <a:avLst/>
          </a:prstGeom>
          <a:solidFill>
            <a:srgbClr val="9999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Tree>
    <p:extLst>
      <p:ext uri="{BB962C8B-B14F-4D97-AF65-F5344CB8AC3E}">
        <p14:creationId xmlns:p14="http://schemas.microsoft.com/office/powerpoint/2010/main" val="513836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7" name="Rectangle 6"/>
          <p:cNvSpPr/>
          <p:nvPr userDrawn="1"/>
        </p:nvSpPr>
        <p:spPr>
          <a:xfrm>
            <a:off x="1" y="180794"/>
            <a:ext cx="12192000" cy="6032046"/>
          </a:xfrm>
          <a:prstGeom prst="rect">
            <a:avLst/>
          </a:prstGeom>
          <a:solidFill>
            <a:srgbClr val="141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12192000" cy="185738"/>
          </a:xfrm>
          <a:prstGeom prst="rect">
            <a:avLst/>
          </a:prstGeom>
          <a:solidFill>
            <a:srgbClr val="125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US Department of Transportation, Federal Highway Administration Logo"/>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358799" y="6248400"/>
            <a:ext cx="1360761" cy="609600"/>
          </a:xfrm>
          <a:prstGeom prst="rect">
            <a:avLst/>
          </a:prstGeom>
        </p:spPr>
      </p:pic>
      <p:sp>
        <p:nvSpPr>
          <p:cNvPr id="6" name="Slide Number Placeholder 5"/>
          <p:cNvSpPr>
            <a:spLocks noGrp="1"/>
          </p:cNvSpPr>
          <p:nvPr>
            <p:ph type="sldNum" sz="quarter" idx="12"/>
          </p:nvPr>
        </p:nvSpPr>
        <p:spPr>
          <a:xfrm>
            <a:off x="11719560" y="6356350"/>
            <a:ext cx="465001" cy="365125"/>
          </a:xfrm>
        </p:spPr>
        <p:txBody>
          <a:bodyPr/>
          <a:lstStyle>
            <a:lvl1pPr>
              <a:defRPr sz="1000"/>
            </a:lvl1pPr>
          </a:lstStyle>
          <a:p>
            <a:fld id="{C10DD06B-44D0-4B5F-9DB8-096B8174C7B9}" type="slidenum">
              <a:rPr lang="en-US" smtClean="0"/>
              <a:pPr/>
              <a:t>‹#›</a:t>
            </a:fld>
            <a:endParaRPr lang="en-US" dirty="0"/>
          </a:p>
        </p:txBody>
      </p:sp>
    </p:spTree>
    <p:extLst>
      <p:ext uri="{BB962C8B-B14F-4D97-AF65-F5344CB8AC3E}">
        <p14:creationId xmlns:p14="http://schemas.microsoft.com/office/powerpoint/2010/main" val="1206520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t="-913" b="-1"/>
          <a:stretch/>
        </p:blipFill>
        <p:spPr>
          <a:xfrm>
            <a:off x="8704" y="-55880"/>
            <a:ext cx="12189832" cy="6304280"/>
          </a:xfrm>
          <a:prstGeom prst="rect">
            <a:avLst/>
          </a:prstGeom>
        </p:spPr>
      </p:pic>
      <p:sp>
        <p:nvSpPr>
          <p:cNvPr id="7" name="Slide Number Placeholder 6"/>
          <p:cNvSpPr>
            <a:spLocks noGrp="1"/>
          </p:cNvSpPr>
          <p:nvPr>
            <p:ph type="sldNum" sz="quarter" idx="12"/>
          </p:nvPr>
        </p:nvSpPr>
        <p:spPr/>
        <p:txBody>
          <a:bodyPr/>
          <a:lstStyle/>
          <a:p>
            <a:fld id="{C10DD06B-44D0-4B5F-9DB8-096B8174C7B9}" type="slidenum">
              <a:rPr lang="en-US" smtClean="0"/>
              <a:t>‹#›</a:t>
            </a:fld>
            <a:endParaRPr lang="en-US"/>
          </a:p>
        </p:txBody>
      </p:sp>
      <p:sp>
        <p:nvSpPr>
          <p:cNvPr id="12" name="Rectangle 11"/>
          <p:cNvSpPr/>
          <p:nvPr userDrawn="1"/>
        </p:nvSpPr>
        <p:spPr>
          <a:xfrm>
            <a:off x="4140200" y="-1"/>
            <a:ext cx="8051800" cy="6248401"/>
          </a:xfrm>
          <a:prstGeom prst="rect">
            <a:avLst/>
          </a:prstGeom>
          <a:solidFill>
            <a:srgbClr val="125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sz="half" idx="16" hasCustomPrompt="1"/>
          </p:nvPr>
        </p:nvSpPr>
        <p:spPr>
          <a:xfrm>
            <a:off x="4785360" y="0"/>
            <a:ext cx="7413176" cy="62483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image here</a:t>
            </a:r>
          </a:p>
        </p:txBody>
      </p:sp>
      <p:sp>
        <p:nvSpPr>
          <p:cNvPr id="18" name="Title 1"/>
          <p:cNvSpPr>
            <a:spLocks noGrp="1"/>
          </p:cNvSpPr>
          <p:nvPr>
            <p:ph type="title" hasCustomPrompt="1"/>
          </p:nvPr>
        </p:nvSpPr>
        <p:spPr>
          <a:xfrm>
            <a:off x="495300" y="365125"/>
            <a:ext cx="3538220" cy="5664835"/>
          </a:xfrm>
        </p:spPr>
        <p:txBody>
          <a:bodyPr>
            <a:normAutofit/>
          </a:bodyPr>
          <a:lstStyle>
            <a:lvl1pPr>
              <a:defRPr sz="3600">
                <a:solidFill>
                  <a:schemeClr val="bg1"/>
                </a:solidFill>
              </a:defRPr>
            </a:lvl1pPr>
          </a:lstStyle>
          <a:p>
            <a:r>
              <a:rPr lang="en-US" dirty="0"/>
              <a:t>Grids can save time in the decision making process and bring structure to your slides. Click to edit…</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2652" y="6311900"/>
            <a:ext cx="1581588" cy="473983"/>
          </a:xfrm>
          <a:prstGeom prst="rect">
            <a:avLst/>
          </a:prstGeom>
        </p:spPr>
      </p:pic>
      <p:grpSp>
        <p:nvGrpSpPr>
          <p:cNvPr id="13" name="Group 12">
            <a:extLst>
              <a:ext uri="{FF2B5EF4-FFF2-40B4-BE49-F238E27FC236}">
                <a16:creationId xmlns:a16="http://schemas.microsoft.com/office/drawing/2014/main" id="{135F917A-F091-4C24-B58E-FD8C68B17A1D}"/>
              </a:ext>
            </a:extLst>
          </p:cNvPr>
          <p:cNvGrpSpPr/>
          <p:nvPr userDrawn="1"/>
        </p:nvGrpSpPr>
        <p:grpSpPr>
          <a:xfrm>
            <a:off x="4385590" y="568243"/>
            <a:ext cx="269051" cy="5168096"/>
            <a:chOff x="4355943" y="833378"/>
            <a:chExt cx="269051" cy="5168096"/>
          </a:xfrm>
          <a:solidFill>
            <a:schemeClr val="bg1"/>
          </a:solidFill>
        </p:grpSpPr>
        <p:cxnSp>
          <p:nvCxnSpPr>
            <p:cNvPr id="14" name="Straight Connector 13">
              <a:extLst>
                <a:ext uri="{FF2B5EF4-FFF2-40B4-BE49-F238E27FC236}">
                  <a16:creationId xmlns:a16="http://schemas.microsoft.com/office/drawing/2014/main" id="{C19AD698-926D-4F27-A40A-D46F5E3831D3}"/>
                </a:ext>
              </a:extLst>
            </p:cNvPr>
            <p:cNvCxnSpPr/>
            <p:nvPr/>
          </p:nvCxnSpPr>
          <p:spPr>
            <a:xfrm>
              <a:off x="4355943" y="833378"/>
              <a:ext cx="0" cy="516809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Isosceles Triangle 15">
              <a:extLst>
                <a:ext uri="{FF2B5EF4-FFF2-40B4-BE49-F238E27FC236}">
                  <a16:creationId xmlns:a16="http://schemas.microsoft.com/office/drawing/2014/main" id="{1FA5E612-39D3-4397-80E2-D03F1E377F54}"/>
                </a:ext>
              </a:extLst>
            </p:cNvPr>
            <p:cNvSpPr/>
            <p:nvPr/>
          </p:nvSpPr>
          <p:spPr>
            <a:xfrm rot="5400000">
              <a:off x="4254843" y="3287336"/>
              <a:ext cx="480121" cy="260180"/>
            </a:xfrm>
            <a:prstGeom prst="triangle">
              <a:avLst/>
            </a:prstGeom>
            <a:gr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a:spcBef>
                  <a:spcPts val="600"/>
                </a:spcBef>
                <a:spcAft>
                  <a:spcPts val="600"/>
                </a:spcAft>
              </a:pPr>
              <a:endParaRPr lang="en-US" sz="2800" dirty="0"/>
            </a:p>
          </p:txBody>
        </p:sp>
      </p:grpSp>
      <p:pic>
        <p:nvPicPr>
          <p:cNvPr id="17" name="Picture 1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361340" y="6248400"/>
            <a:ext cx="1355678" cy="609600"/>
          </a:xfrm>
          <a:prstGeom prst="rect">
            <a:avLst/>
          </a:prstGeom>
        </p:spPr>
      </p:pic>
    </p:spTree>
    <p:extLst>
      <p:ext uri="{BB962C8B-B14F-4D97-AF65-F5344CB8AC3E}">
        <p14:creationId xmlns:p14="http://schemas.microsoft.com/office/powerpoint/2010/main" val="39240340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Static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i="0">
                <a:solidFill>
                  <a:schemeClr val="bg1"/>
                </a:solidFill>
              </a:defRPr>
            </a:lvl1pPr>
          </a:lstStyle>
          <a:p>
            <a:r>
              <a:rPr lang="en-US" dirty="0"/>
              <a:t>Click to Enter Presentation Title</a:t>
            </a:r>
          </a:p>
        </p:txBody>
      </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noAutofit/>
          </a:bodyPr>
          <a:lstStyle>
            <a:lvl1pPr marL="0" indent="0" algn="l">
              <a:buNone/>
              <a:defRPr sz="24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Text Placeholder 14">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Autofit/>
          </a:bodyPr>
          <a:lstStyle>
            <a:lvl1pPr marL="0" indent="0">
              <a:buNone/>
              <a:defRPr sz="1600" b="0" i="1">
                <a:solidFill>
                  <a:schemeClr val="bg1"/>
                </a:solidFill>
                <a:latin typeface="Helvetica Light Oblique"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20" name="TextBox 19">
            <a:extLst>
              <a:ext uri="{FF2B5EF4-FFF2-40B4-BE49-F238E27FC236}">
                <a16:creationId xmlns:a16="http://schemas.microsoft.com/office/drawing/2014/main" id="{40B372EB-5228-4072-A7BF-A97AADE5FBAB}"/>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Light Oblique" panose="020B0403020202020204" pitchFamily="34" charset="0"/>
              </a:rPr>
              <a:t>Source: FHWA.</a:t>
            </a:r>
          </a:p>
        </p:txBody>
      </p:sp>
      <p:grpSp>
        <p:nvGrpSpPr>
          <p:cNvPr id="13" name="Group 12">
            <a:extLst>
              <a:ext uri="{FF2B5EF4-FFF2-40B4-BE49-F238E27FC236}">
                <a16:creationId xmlns:a16="http://schemas.microsoft.com/office/drawing/2014/main" id="{BAD5B3C9-DC90-4E37-9DC3-8DC568B4FA4B}"/>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4" name="Graphic 13">
              <a:extLst>
                <a:ext uri="{FF2B5EF4-FFF2-40B4-BE49-F238E27FC236}">
                  <a16:creationId xmlns:a16="http://schemas.microsoft.com/office/drawing/2014/main" id="{480FEA61-7DC0-4B75-A464-B6427B12EB7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946535" y="4211366"/>
              <a:ext cx="1216152" cy="64008"/>
            </a:xfrm>
            <a:prstGeom prst="rect">
              <a:avLst/>
            </a:prstGeom>
          </p:spPr>
        </p:pic>
        <p:sp>
          <p:nvSpPr>
            <p:cNvPr id="16" name="Parallelogram 3">
              <a:extLst>
                <a:ext uri="{FF2B5EF4-FFF2-40B4-BE49-F238E27FC236}">
                  <a16:creationId xmlns:a16="http://schemas.microsoft.com/office/drawing/2014/main" id="{ED62C099-7313-4EF1-97D6-C5FCD65F0B73}"/>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21" name="Picture 20" descr="US DOT logo. ">
            <a:extLst>
              <a:ext uri="{FF2B5EF4-FFF2-40B4-BE49-F238E27FC236}">
                <a16:creationId xmlns:a16="http://schemas.microsoft.com/office/drawing/2014/main" id="{CF102073-0159-4A9E-BAD3-77E1E686C9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6628" y="226241"/>
            <a:ext cx="1456835" cy="578450"/>
          </a:xfrm>
          <a:prstGeom prst="rect">
            <a:avLst/>
          </a:prstGeom>
        </p:spPr>
      </p:pic>
      <p:pic>
        <p:nvPicPr>
          <p:cNvPr id="18" name="Picture 17" descr="Turner-Fairbank Highway Research Center logo. ">
            <a:extLst>
              <a:ext uri="{FF2B5EF4-FFF2-40B4-BE49-F238E27FC236}">
                <a16:creationId xmlns:a16="http://schemas.microsoft.com/office/drawing/2014/main" id="{E80D9127-DD18-4B42-8345-D0B48FE066CB}"/>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1725" r="-11725"/>
          <a:stretch/>
        </p:blipFill>
        <p:spPr>
          <a:xfrm>
            <a:off x="92297" y="877011"/>
            <a:ext cx="1920240" cy="396982"/>
          </a:xfrm>
          <a:prstGeom prst="rect">
            <a:avLst/>
          </a:prstGeom>
        </p:spPr>
      </p:pic>
      <p:pic>
        <p:nvPicPr>
          <p:cNvPr id="6" name="Picture 5">
            <a:extLst>
              <a:ext uri="{FF2B5EF4-FFF2-40B4-BE49-F238E27FC236}">
                <a16:creationId xmlns:a16="http://schemas.microsoft.com/office/drawing/2014/main" id="{536DEC4F-FB75-5FAF-807A-178DE9885A90}"/>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36777" y="0"/>
            <a:ext cx="4855224" cy="6858000"/>
          </a:xfrm>
          <a:prstGeom prst="rect">
            <a:avLst/>
          </a:prstGeom>
        </p:spPr>
      </p:pic>
    </p:spTree>
    <p:extLst>
      <p:ext uri="{BB962C8B-B14F-4D97-AF65-F5344CB8AC3E}">
        <p14:creationId xmlns:p14="http://schemas.microsoft.com/office/powerpoint/2010/main" val="3196957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Static Imag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4705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19" name="DOT Logo" descr="US DOT logo. ">
            <a:extLst>
              <a:ext uri="{FF2B5EF4-FFF2-40B4-BE49-F238E27FC236}">
                <a16:creationId xmlns:a16="http://schemas.microsoft.com/office/drawing/2014/main" id="{A033DBD1-C0D0-4236-9682-F7109C82A2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628" y="226241"/>
            <a:ext cx="1456835" cy="578450"/>
          </a:xfrm>
          <a:prstGeom prst="rect">
            <a:avLst/>
          </a:prstGeom>
        </p:spPr>
      </p:pic>
      <p:pic>
        <p:nvPicPr>
          <p:cNvPr id="20" name="TFHRC logo" descr="Turner-Fairbank Highway Research Center logo. ">
            <a:extLst>
              <a:ext uri="{FF2B5EF4-FFF2-40B4-BE49-F238E27FC236}">
                <a16:creationId xmlns:a16="http://schemas.microsoft.com/office/drawing/2014/main" id="{12343529-B5F6-4ED4-8FDE-0E52F87723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725" r="-11725"/>
          <a:stretch/>
        </p:blipFill>
        <p:spPr>
          <a:xfrm>
            <a:off x="92297" y="877011"/>
            <a:ext cx="1920240" cy="396982"/>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i="0">
                <a:solidFill>
                  <a:schemeClr val="bg1"/>
                </a:solidFill>
              </a:defRPr>
            </a:lvl1pPr>
          </a:lstStyle>
          <a:p>
            <a:r>
              <a:rPr lang="en-US" dirty="0"/>
              <a:t>Click to Enter Presentation Title</a:t>
            </a:r>
          </a:p>
        </p:txBody>
      </p:sp>
      <p:grpSp>
        <p:nvGrpSpPr>
          <p:cNvPr id="11" name="Group 10">
            <a:extLst>
              <a:ext uri="{FF2B5EF4-FFF2-40B4-BE49-F238E27FC236}">
                <a16:creationId xmlns:a16="http://schemas.microsoft.com/office/drawing/2014/main" id="{91A58D33-9B11-492B-93B3-BB9ECD2C07BD}"/>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2" name="Graphic 11">
              <a:extLst>
                <a:ext uri="{FF2B5EF4-FFF2-40B4-BE49-F238E27FC236}">
                  <a16:creationId xmlns:a16="http://schemas.microsoft.com/office/drawing/2014/main" id="{84F788C1-658D-4523-88A2-00CF2F2139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46535" y="4211366"/>
              <a:ext cx="1216152" cy="64008"/>
            </a:xfrm>
            <a:prstGeom prst="rect">
              <a:avLst/>
            </a:prstGeom>
          </p:spPr>
        </p:pic>
        <p:sp>
          <p:nvSpPr>
            <p:cNvPr id="13" name="Parallelogram 3">
              <a:extLst>
                <a:ext uri="{FF2B5EF4-FFF2-40B4-BE49-F238E27FC236}">
                  <a16:creationId xmlns:a16="http://schemas.microsoft.com/office/drawing/2014/main" id="{03353B6B-80B3-4859-8921-B8A39567CF3E}"/>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Date">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b="0" i="1">
                <a:solidFill>
                  <a:schemeClr val="bg1"/>
                </a:solidFill>
                <a:latin typeface="Helvetica Light Oblique" panose="020B0403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4" name="Source">
            <a:extLst>
              <a:ext uri="{FF2B5EF4-FFF2-40B4-BE49-F238E27FC236}">
                <a16:creationId xmlns:a16="http://schemas.microsoft.com/office/drawing/2014/main" id="{BD92F259-19AA-4BD2-93B8-A8D06C342524}"/>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Light Oblique" panose="020B0403020202020204" pitchFamily="34" charset="0"/>
              </a:rPr>
              <a:t>© 2023 </a:t>
            </a:r>
            <a:r>
              <a:rPr lang="en-US" sz="900" b="0" i="1" dirty="0" err="1">
                <a:solidFill>
                  <a:schemeClr val="bg1"/>
                </a:solidFill>
                <a:latin typeface="Helvetica Light Oblique" panose="020B0403020202020204" pitchFamily="34" charset="0"/>
              </a:rPr>
              <a:t>Metamorworks</a:t>
            </a:r>
            <a:r>
              <a:rPr lang="en-US" sz="900" b="0" i="1" dirty="0">
                <a:solidFill>
                  <a:schemeClr val="bg1"/>
                </a:solidFill>
                <a:latin typeface="Helvetica Light Oblique" panose="020B0403020202020204" pitchFamily="34" charset="0"/>
              </a:rPr>
              <a:t> / Getty Images.</a:t>
            </a:r>
          </a:p>
        </p:txBody>
      </p:sp>
      <p:pic>
        <p:nvPicPr>
          <p:cNvPr id="10" name="Picture 9" descr="A picture containing text, electronics, projector&#10;&#10;Description automatically generated">
            <a:extLst>
              <a:ext uri="{FF2B5EF4-FFF2-40B4-BE49-F238E27FC236}">
                <a16:creationId xmlns:a16="http://schemas.microsoft.com/office/drawing/2014/main" id="{2472B7CC-E585-59CA-B7A9-025F645D7B08}"/>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47051" y="0"/>
            <a:ext cx="4844949" cy="6858000"/>
          </a:xfrm>
          <a:prstGeom prst="rect">
            <a:avLst/>
          </a:prstGeom>
        </p:spPr>
      </p:pic>
    </p:spTree>
    <p:extLst>
      <p:ext uri="{BB962C8B-B14F-4D97-AF65-F5344CB8AC3E}">
        <p14:creationId xmlns:p14="http://schemas.microsoft.com/office/powerpoint/2010/main" val="4227872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 Static Imag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5D59094B-6412-4D53-BF00-A5BFC78F5BDB}"/>
              </a:ext>
              <a:ext uri="{C183D7F6-B498-43B3-948B-1728B52AA6E4}">
                <adec:decorative xmlns:adec="http://schemas.microsoft.com/office/drawing/2017/decorative" val="1"/>
              </a:ext>
            </a:extLst>
          </p:cNvPr>
          <p:cNvSpPr/>
          <p:nvPr userDrawn="1"/>
        </p:nvSpPr>
        <p:spPr>
          <a:xfrm>
            <a:off x="0" y="0"/>
            <a:ext cx="7347051"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pic>
        <p:nvPicPr>
          <p:cNvPr id="19" name="DOT Logo" descr="US DOT logo. ">
            <a:extLst>
              <a:ext uri="{FF2B5EF4-FFF2-40B4-BE49-F238E27FC236}">
                <a16:creationId xmlns:a16="http://schemas.microsoft.com/office/drawing/2014/main" id="{A033DBD1-C0D0-4236-9682-F7109C82A29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628" y="226241"/>
            <a:ext cx="1456835" cy="578450"/>
          </a:xfrm>
          <a:prstGeom prst="rect">
            <a:avLst/>
          </a:prstGeom>
        </p:spPr>
      </p:pic>
      <p:pic>
        <p:nvPicPr>
          <p:cNvPr id="20" name="TFHRC logo" descr="Turner-Fairbank Highway Research Center logo. ">
            <a:extLst>
              <a:ext uri="{FF2B5EF4-FFF2-40B4-BE49-F238E27FC236}">
                <a16:creationId xmlns:a16="http://schemas.microsoft.com/office/drawing/2014/main" id="{12343529-B5F6-4ED4-8FDE-0E52F87723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725" r="-11725"/>
          <a:stretch/>
        </p:blipFill>
        <p:spPr>
          <a:xfrm>
            <a:off x="92297" y="877011"/>
            <a:ext cx="1920240" cy="396982"/>
          </a:xfrm>
          <a:prstGeom prst="rect">
            <a:avLst/>
          </a:prstGeom>
        </p:spPr>
      </p:pic>
      <p:sp>
        <p:nvSpPr>
          <p:cNvPr id="2" name="Title 1">
            <a:extLst>
              <a:ext uri="{FF2B5EF4-FFF2-40B4-BE49-F238E27FC236}">
                <a16:creationId xmlns:a16="http://schemas.microsoft.com/office/drawing/2014/main" id="{9B1F3EEC-0615-4605-A192-B2785F3CE640}"/>
              </a:ext>
            </a:extLst>
          </p:cNvPr>
          <p:cNvSpPr>
            <a:spLocks noGrp="1"/>
          </p:cNvSpPr>
          <p:nvPr>
            <p:ph type="ctrTitle" hasCustomPrompt="1"/>
          </p:nvPr>
        </p:nvSpPr>
        <p:spPr>
          <a:xfrm>
            <a:off x="676273" y="1621418"/>
            <a:ext cx="6238877" cy="2387600"/>
          </a:xfrm>
        </p:spPr>
        <p:txBody>
          <a:bodyPr anchor="b">
            <a:noAutofit/>
          </a:bodyPr>
          <a:lstStyle>
            <a:lvl1pPr algn="l">
              <a:defRPr sz="4800" b="1" i="0">
                <a:solidFill>
                  <a:schemeClr val="bg1"/>
                </a:solidFill>
              </a:defRPr>
            </a:lvl1pPr>
          </a:lstStyle>
          <a:p>
            <a:r>
              <a:rPr lang="en-US" dirty="0"/>
              <a:t>Click to Enter Presentation Title</a:t>
            </a:r>
          </a:p>
        </p:txBody>
      </p:sp>
      <p:grpSp>
        <p:nvGrpSpPr>
          <p:cNvPr id="11" name="Group 10">
            <a:extLst>
              <a:ext uri="{FF2B5EF4-FFF2-40B4-BE49-F238E27FC236}">
                <a16:creationId xmlns:a16="http://schemas.microsoft.com/office/drawing/2014/main" id="{91A58D33-9B11-492B-93B3-BB9ECD2C07BD}"/>
              </a:ext>
              <a:ext uri="{C183D7F6-B498-43B3-948B-1728B52AA6E4}">
                <adec:decorative xmlns:adec="http://schemas.microsoft.com/office/drawing/2017/decorative" val="1"/>
              </a:ext>
            </a:extLst>
          </p:cNvPr>
          <p:cNvGrpSpPr/>
          <p:nvPr userDrawn="1"/>
        </p:nvGrpSpPr>
        <p:grpSpPr>
          <a:xfrm>
            <a:off x="-10274" y="4208190"/>
            <a:ext cx="7172961" cy="67184"/>
            <a:chOff x="-10274" y="4208190"/>
            <a:chExt cx="7172961" cy="67184"/>
          </a:xfrm>
        </p:grpSpPr>
        <p:pic>
          <p:nvPicPr>
            <p:cNvPr id="12" name="Graphic 11">
              <a:extLst>
                <a:ext uri="{FF2B5EF4-FFF2-40B4-BE49-F238E27FC236}">
                  <a16:creationId xmlns:a16="http://schemas.microsoft.com/office/drawing/2014/main" id="{84F788C1-658D-4523-88A2-00CF2F21391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946535" y="4211366"/>
              <a:ext cx="1216152" cy="64008"/>
            </a:xfrm>
            <a:prstGeom prst="rect">
              <a:avLst/>
            </a:prstGeom>
          </p:spPr>
        </p:pic>
        <p:sp>
          <p:nvSpPr>
            <p:cNvPr id="13" name="Parallelogram 3">
              <a:extLst>
                <a:ext uri="{FF2B5EF4-FFF2-40B4-BE49-F238E27FC236}">
                  <a16:creationId xmlns:a16="http://schemas.microsoft.com/office/drawing/2014/main" id="{03353B6B-80B3-4859-8921-B8A39567CF3E}"/>
                </a:ext>
              </a:extLst>
            </p:cNvPr>
            <p:cNvSpPr/>
            <p:nvPr userDrawn="1"/>
          </p:nvSpPr>
          <p:spPr>
            <a:xfrm>
              <a:off x="-10274" y="4208190"/>
              <a:ext cx="58521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sp>
        <p:nvSpPr>
          <p:cNvPr id="3" name="Subtitle 2">
            <a:extLst>
              <a:ext uri="{FF2B5EF4-FFF2-40B4-BE49-F238E27FC236}">
                <a16:creationId xmlns:a16="http://schemas.microsoft.com/office/drawing/2014/main" id="{27FB9B0A-AE69-4155-86F0-C2FD36A289C6}"/>
              </a:ext>
            </a:extLst>
          </p:cNvPr>
          <p:cNvSpPr>
            <a:spLocks noGrp="1"/>
          </p:cNvSpPr>
          <p:nvPr>
            <p:ph type="subTitle" idx="1" hasCustomPrompt="1"/>
          </p:nvPr>
        </p:nvSpPr>
        <p:spPr>
          <a:xfrm>
            <a:off x="676273" y="4471857"/>
            <a:ext cx="6238877" cy="884000"/>
          </a:xfrm>
        </p:spPr>
        <p:txBody>
          <a:bodyPr/>
          <a:lstStyle>
            <a:lvl1pPr marL="0" indent="0" algn="l">
              <a:buNone/>
              <a:defRPr sz="2400" b="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sub-title, name, or department</a:t>
            </a:r>
          </a:p>
        </p:txBody>
      </p:sp>
      <p:sp>
        <p:nvSpPr>
          <p:cNvPr id="15" name="Date">
            <a:extLst>
              <a:ext uri="{FF2B5EF4-FFF2-40B4-BE49-F238E27FC236}">
                <a16:creationId xmlns:a16="http://schemas.microsoft.com/office/drawing/2014/main" id="{475B2ECC-9C74-4B4B-B3BA-4E1B338F2031}"/>
              </a:ext>
            </a:extLst>
          </p:cNvPr>
          <p:cNvSpPr>
            <a:spLocks noGrp="1"/>
          </p:cNvSpPr>
          <p:nvPr>
            <p:ph type="body" sz="quarter" idx="10" hasCustomPrompt="1"/>
          </p:nvPr>
        </p:nvSpPr>
        <p:spPr>
          <a:xfrm>
            <a:off x="676273" y="5667375"/>
            <a:ext cx="6238877" cy="557213"/>
          </a:xfrm>
        </p:spPr>
        <p:txBody>
          <a:bodyPr>
            <a:normAutofit/>
          </a:bodyPr>
          <a:lstStyle>
            <a:lvl1pPr marL="0" indent="0">
              <a:buNone/>
              <a:defRPr sz="1600" b="0" i="1">
                <a:solidFill>
                  <a:schemeClr val="bg1"/>
                </a:solidFill>
                <a:latin typeface="Helvetica Oblique"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enter date</a:t>
            </a:r>
          </a:p>
        </p:txBody>
      </p:sp>
      <p:sp>
        <p:nvSpPr>
          <p:cNvPr id="4" name="Source">
            <a:extLst>
              <a:ext uri="{FF2B5EF4-FFF2-40B4-BE49-F238E27FC236}">
                <a16:creationId xmlns:a16="http://schemas.microsoft.com/office/drawing/2014/main" id="{BD92F259-19AA-4BD2-93B8-A8D06C342524}"/>
              </a:ext>
            </a:extLst>
          </p:cNvPr>
          <p:cNvSpPr txBox="1"/>
          <p:nvPr userDrawn="1"/>
        </p:nvSpPr>
        <p:spPr>
          <a:xfrm>
            <a:off x="4844803" y="6460912"/>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Oblique" pitchFamily="2" charset="0"/>
              </a:rPr>
              <a:t>© 2023 Gremlin / Getty Images.</a:t>
            </a:r>
          </a:p>
        </p:txBody>
      </p:sp>
      <p:pic>
        <p:nvPicPr>
          <p:cNvPr id="8" name="Picture 7" descr="A picture containing text&#10;&#10;Description automatically generated">
            <a:extLst>
              <a:ext uri="{FF2B5EF4-FFF2-40B4-BE49-F238E27FC236}">
                <a16:creationId xmlns:a16="http://schemas.microsoft.com/office/drawing/2014/main" id="{B27631BC-B088-B55E-1398-6CEB0F017D5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347051" y="0"/>
            <a:ext cx="4844950" cy="6858000"/>
          </a:xfrm>
          <a:prstGeom prst="rect">
            <a:avLst/>
          </a:prstGeom>
        </p:spPr>
      </p:pic>
    </p:spTree>
    <p:extLst>
      <p:ext uri="{BB962C8B-B14F-4D97-AF65-F5344CB8AC3E}">
        <p14:creationId xmlns:p14="http://schemas.microsoft.com/office/powerpoint/2010/main" val="400483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57574"/>
            <a:ext cx="12192000" cy="34004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5" name="Picture Placeholder 4">
            <a:extLst>
              <a:ext uri="{FF2B5EF4-FFF2-40B4-BE49-F238E27FC236}">
                <a16:creationId xmlns:a16="http://schemas.microsoft.com/office/drawing/2014/main" id="{C24FD02E-15D1-4298-A473-B21335220E9E}"/>
              </a:ext>
            </a:extLst>
          </p:cNvPr>
          <p:cNvSpPr>
            <a:spLocks noGrp="1"/>
          </p:cNvSpPr>
          <p:nvPr>
            <p:ph type="pic" sz="quarter" idx="10"/>
          </p:nvPr>
        </p:nvSpPr>
        <p:spPr>
          <a:xfrm>
            <a:off x="0" y="0"/>
            <a:ext cx="12192000" cy="3457574"/>
          </a:xfrm>
        </p:spPr>
        <p:txBody>
          <a:bodyPr/>
          <a:lstStyle>
            <a:lvl1pPr>
              <a:defRPr b="0" i="0"/>
            </a:lvl1pPr>
          </a:lstStyle>
          <a:p>
            <a:endParaRPr lang="en-US" dirty="0"/>
          </a:p>
        </p:txBody>
      </p:sp>
      <p:sp>
        <p:nvSpPr>
          <p:cNvPr id="13" name="Text Placeholder 7">
            <a:extLst>
              <a:ext uri="{FF2B5EF4-FFF2-40B4-BE49-F238E27FC236}">
                <a16:creationId xmlns:a16="http://schemas.microsoft.com/office/drawing/2014/main" id="{D5EF5A86-4650-4C4B-99D2-FBEA005E81AE}"/>
              </a:ext>
            </a:extLst>
          </p:cNvPr>
          <p:cNvSpPr>
            <a:spLocks noGrp="1"/>
          </p:cNvSpPr>
          <p:nvPr>
            <p:ph type="body" sz="quarter" idx="12" hasCustomPrompt="1"/>
          </p:nvPr>
        </p:nvSpPr>
        <p:spPr>
          <a:xfrm>
            <a:off x="9489057" y="3617723"/>
            <a:ext cx="2515678" cy="233362"/>
          </a:xfrm>
        </p:spPr>
        <p:txBody>
          <a:bodyPr>
            <a:noAutofit/>
          </a:bodyPr>
          <a:lstStyle>
            <a:lvl1pPr marL="0" indent="0" algn="r">
              <a:buNone/>
              <a:defRPr sz="900" b="0" i="1">
                <a:solidFill>
                  <a:schemeClr val="bg1"/>
                </a:solidFill>
                <a:latin typeface="Helvetica Light Oblique" panose="020B0403020202020204" pitchFamily="34" charset="0"/>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Photo Source:</a:t>
            </a:r>
          </a:p>
        </p:txBody>
      </p:sp>
      <p:grpSp>
        <p:nvGrpSpPr>
          <p:cNvPr id="7" name="Group 6">
            <a:extLst>
              <a:ext uri="{FF2B5EF4-FFF2-40B4-BE49-F238E27FC236}">
                <a16:creationId xmlns:a16="http://schemas.microsoft.com/office/drawing/2014/main" id="{823F6B21-BEB9-4061-A6FD-0AB5A3AB9305}"/>
              </a:ext>
              <a:ext uri="{C183D7F6-B498-43B3-948B-1728B52AA6E4}">
                <adec:decorative xmlns:adec="http://schemas.microsoft.com/office/drawing/2017/decorative" val="1"/>
              </a:ext>
            </a:extLst>
          </p:cNvPr>
          <p:cNvGrpSpPr/>
          <p:nvPr userDrawn="1"/>
        </p:nvGrpSpPr>
        <p:grpSpPr>
          <a:xfrm>
            <a:off x="-9098" y="3466434"/>
            <a:ext cx="12210196" cy="64008"/>
            <a:chOff x="-9098" y="3444238"/>
            <a:chExt cx="12210196" cy="64008"/>
          </a:xfrm>
        </p:grpSpPr>
        <p:pic>
          <p:nvPicPr>
            <p:cNvPr id="9" name="Graphic 8">
              <a:extLst>
                <a:ext uri="{FF2B5EF4-FFF2-40B4-BE49-F238E27FC236}">
                  <a16:creationId xmlns:a16="http://schemas.microsoft.com/office/drawing/2014/main" id="{753D68BE-447F-42B3-97C5-95485717C9F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984946" y="3444238"/>
              <a:ext cx="1216152" cy="64008"/>
            </a:xfrm>
            <a:prstGeom prst="rect">
              <a:avLst/>
            </a:prstGeom>
          </p:spPr>
        </p:pic>
        <p:sp>
          <p:nvSpPr>
            <p:cNvPr id="10" name="Parallelogram 3">
              <a:extLst>
                <a:ext uri="{FF2B5EF4-FFF2-40B4-BE49-F238E27FC236}">
                  <a16:creationId xmlns:a16="http://schemas.microsoft.com/office/drawing/2014/main" id="{8D0B4EE8-5E5E-400E-A658-C1CA975ABDCC}"/>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b="1" i="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b="0"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C446FFD5-3639-4FB7-942D-BAB8457594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45412" y="5629477"/>
            <a:ext cx="1456835" cy="578450"/>
          </a:xfrm>
          <a:prstGeom prst="rect">
            <a:avLst/>
          </a:prstGeom>
        </p:spPr>
      </p:pic>
      <p:pic>
        <p:nvPicPr>
          <p:cNvPr id="12" name="Picture 11" descr="Turner-Fairbank Highway Research Center logo. ">
            <a:extLst>
              <a:ext uri="{FF2B5EF4-FFF2-40B4-BE49-F238E27FC236}">
                <a16:creationId xmlns:a16="http://schemas.microsoft.com/office/drawing/2014/main" id="{4CE3FD54-7793-477D-A996-D03E2C6DF51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1725" r="-11725"/>
          <a:stretch/>
        </p:blipFill>
        <p:spPr>
          <a:xfrm>
            <a:off x="10211081" y="6280247"/>
            <a:ext cx="1920240" cy="396982"/>
          </a:xfrm>
          <a:prstGeom prst="rect">
            <a:avLst/>
          </a:prstGeom>
        </p:spPr>
      </p:pic>
    </p:spTree>
    <p:extLst>
      <p:ext uri="{BB962C8B-B14F-4D97-AF65-F5344CB8AC3E}">
        <p14:creationId xmlns:p14="http://schemas.microsoft.com/office/powerpoint/2010/main" val="272380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Static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6529D7-22B3-F149-9012-3D823A0B66A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427226" cy="3520032"/>
          </a:xfrm>
          <a:prstGeom prst="rect">
            <a:avLst/>
          </a:prstGeom>
        </p:spPr>
      </p:pic>
      <p:sp>
        <p:nvSpPr>
          <p:cNvPr id="6" name="Background">
            <a:extLst>
              <a:ext uri="{FF2B5EF4-FFF2-40B4-BE49-F238E27FC236}">
                <a16:creationId xmlns:a16="http://schemas.microsoft.com/office/drawing/2014/main" id="{C239CF69-1239-2577-DA35-FBE23CF7A9EE}"/>
              </a:ext>
              <a:ext uri="{C183D7F6-B498-43B3-948B-1728B52AA6E4}">
                <adec:decorative xmlns:adec="http://schemas.microsoft.com/office/drawing/2017/decorative" val="1"/>
              </a:ext>
            </a:extLst>
          </p:cNvPr>
          <p:cNvSpPr/>
          <p:nvPr userDrawn="1"/>
        </p:nvSpPr>
        <p:spPr>
          <a:xfrm>
            <a:off x="0" y="3444238"/>
            <a:ext cx="12192000" cy="341376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12" name="TextBox 11">
            <a:extLst>
              <a:ext uri="{FF2B5EF4-FFF2-40B4-BE49-F238E27FC236}">
                <a16:creationId xmlns:a16="http://schemas.microsoft.com/office/drawing/2014/main" id="{925CF220-E090-4616-9ACC-797CA555CC33}"/>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Light Oblique" panose="020B0403020202020204" pitchFamily="34" charset="0"/>
              </a:rPr>
              <a:t>All photos source: FHWA.</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b="1" i="0">
                <a:solidFill>
                  <a:schemeClr val="bg1"/>
                </a:solidFill>
              </a:defRPr>
            </a:lvl1pPr>
          </a:lstStyle>
          <a:p>
            <a:r>
              <a:rPr lang="en-US" dirty="0"/>
              <a:t>Click to Enter Section Title</a:t>
            </a:r>
          </a:p>
        </p:txBody>
      </p:sp>
      <p:sp>
        <p:nvSpPr>
          <p:cNvPr id="3" name="Text Placeholder 2">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379231" cy="506412"/>
          </a:xfrm>
        </p:spPr>
        <p:txBody>
          <a:bodyPr>
            <a:noAutofit/>
          </a:bodyPr>
          <a:lstStyle>
            <a:lvl1pPr marL="0" indent="0">
              <a:buNone/>
              <a:defRPr sz="2400" b="0"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16" name="Picture 15" descr="US DOT logo. ">
            <a:extLst>
              <a:ext uri="{FF2B5EF4-FFF2-40B4-BE49-F238E27FC236}">
                <a16:creationId xmlns:a16="http://schemas.microsoft.com/office/drawing/2014/main" id="{A9AA5062-D0CD-4AD5-86D9-B136CC7052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5412" y="5629477"/>
            <a:ext cx="1456835" cy="578450"/>
          </a:xfrm>
          <a:prstGeom prst="rect">
            <a:avLst/>
          </a:prstGeom>
        </p:spPr>
      </p:pic>
      <p:pic>
        <p:nvPicPr>
          <p:cNvPr id="13" name="Picture 12" descr="Turner-Fairbank Highway Research Center logo. ">
            <a:extLst>
              <a:ext uri="{FF2B5EF4-FFF2-40B4-BE49-F238E27FC236}">
                <a16:creationId xmlns:a16="http://schemas.microsoft.com/office/drawing/2014/main" id="{FE41CBCB-DD88-4A56-9B06-B6A1D04B3A2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1725" r="-11725"/>
          <a:stretch/>
        </p:blipFill>
        <p:spPr>
          <a:xfrm>
            <a:off x="10211081" y="6280247"/>
            <a:ext cx="1920240" cy="396982"/>
          </a:xfrm>
          <a:prstGeom prst="rect">
            <a:avLst/>
          </a:prstGeom>
        </p:spPr>
      </p:pic>
      <p:pic>
        <p:nvPicPr>
          <p:cNvPr id="11" name="Picture 10">
            <a:extLst>
              <a:ext uri="{FF2B5EF4-FFF2-40B4-BE49-F238E27FC236}">
                <a16:creationId xmlns:a16="http://schemas.microsoft.com/office/drawing/2014/main" id="{AC8A19D9-72C3-46E4-5432-AEE79483CEC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
          <a:stretch/>
        </p:blipFill>
        <p:spPr>
          <a:xfrm>
            <a:off x="6294280" y="0"/>
            <a:ext cx="2458869" cy="3467069"/>
          </a:xfrm>
          <a:prstGeom prst="rect">
            <a:avLst/>
          </a:prstGeom>
        </p:spPr>
      </p:pic>
      <p:pic>
        <p:nvPicPr>
          <p:cNvPr id="14" name="Picture 13">
            <a:extLst>
              <a:ext uri="{FF2B5EF4-FFF2-40B4-BE49-F238E27FC236}">
                <a16:creationId xmlns:a16="http://schemas.microsoft.com/office/drawing/2014/main" id="{DA000E7D-56CB-8BA4-B131-5AE37EA02BBB}"/>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b="-51"/>
          <a:stretch/>
        </p:blipFill>
        <p:spPr>
          <a:xfrm>
            <a:off x="8859639" y="0"/>
            <a:ext cx="3336909" cy="3461029"/>
          </a:xfrm>
          <a:prstGeom prst="rect">
            <a:avLst/>
          </a:prstGeom>
        </p:spPr>
      </p:pic>
      <p:grpSp>
        <p:nvGrpSpPr>
          <p:cNvPr id="15" name="Group 14">
            <a:extLst>
              <a:ext uri="{FF2B5EF4-FFF2-40B4-BE49-F238E27FC236}">
                <a16:creationId xmlns:a16="http://schemas.microsoft.com/office/drawing/2014/main" id="{6A94525E-023E-805C-A193-E3398DC1CC91}"/>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20" name="Graphic 19">
              <a:extLst>
                <a:ext uri="{FF2B5EF4-FFF2-40B4-BE49-F238E27FC236}">
                  <a16:creationId xmlns:a16="http://schemas.microsoft.com/office/drawing/2014/main" id="{438F1E9E-8789-23CA-5FAA-E9A4DB526AB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0984946" y="3444238"/>
              <a:ext cx="1216152" cy="64008"/>
            </a:xfrm>
            <a:prstGeom prst="rect">
              <a:avLst/>
            </a:prstGeom>
          </p:spPr>
        </p:pic>
        <p:sp>
          <p:nvSpPr>
            <p:cNvPr id="21" name="Parallelogram 3">
              <a:extLst>
                <a:ext uri="{FF2B5EF4-FFF2-40B4-BE49-F238E27FC236}">
                  <a16:creationId xmlns:a16="http://schemas.microsoft.com/office/drawing/2014/main" id="{7729FA53-BE96-C1C5-C92F-4C8DB1322649}"/>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pic>
        <p:nvPicPr>
          <p:cNvPr id="22" name="Picture 21">
            <a:extLst>
              <a:ext uri="{FF2B5EF4-FFF2-40B4-BE49-F238E27FC236}">
                <a16:creationId xmlns:a16="http://schemas.microsoft.com/office/drawing/2014/main" id="{348356A9-8AB9-3416-034C-65163B764EDD}"/>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2539910" y="0"/>
            <a:ext cx="3647879" cy="3444238"/>
          </a:xfrm>
          <a:prstGeom prst="rect">
            <a:avLst/>
          </a:prstGeom>
        </p:spPr>
      </p:pic>
      <p:sp>
        <p:nvSpPr>
          <p:cNvPr id="23" name="Rectangle 22">
            <a:extLst>
              <a:ext uri="{FF2B5EF4-FFF2-40B4-BE49-F238E27FC236}">
                <a16:creationId xmlns:a16="http://schemas.microsoft.com/office/drawing/2014/main" id="{4BB46747-6014-C438-38D9-4D2EEE0EC814}"/>
              </a:ext>
            </a:extLst>
          </p:cNvPr>
          <p:cNvSpPr/>
          <p:nvPr userDrawn="1"/>
        </p:nvSpPr>
        <p:spPr>
          <a:xfrm>
            <a:off x="4363849" y="1757186"/>
            <a:ext cx="210312" cy="18288"/>
          </a:xfrm>
          <a:prstGeom prst="rect">
            <a:avLst/>
          </a:prstGeom>
          <a:solidFill>
            <a:srgbClr val="107BAF"/>
          </a:solidFill>
          <a:ln>
            <a:solidFill>
              <a:srgbClr val="107BAF"/>
            </a:solidFill>
          </a:ln>
          <a:scene3d>
            <a:camera prst="orthographicFront">
              <a:rot lat="0" lon="20999997" rev="0"/>
            </a:camera>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24" name="Rectangle 23">
            <a:extLst>
              <a:ext uri="{FF2B5EF4-FFF2-40B4-BE49-F238E27FC236}">
                <a16:creationId xmlns:a16="http://schemas.microsoft.com/office/drawing/2014/main" id="{56EB41BC-22B2-4F08-9B55-383E6C42ED6B}"/>
              </a:ext>
            </a:extLst>
          </p:cNvPr>
          <p:cNvSpPr/>
          <p:nvPr userDrawn="1"/>
        </p:nvSpPr>
        <p:spPr>
          <a:xfrm rot="21266084">
            <a:off x="1040346" y="1211218"/>
            <a:ext cx="158291" cy="74637"/>
          </a:xfrm>
          <a:prstGeom prst="rect">
            <a:avLst/>
          </a:prstGeom>
          <a:gradFill flip="none" rotWithShape="1">
            <a:gsLst>
              <a:gs pos="0">
                <a:srgbClr val="BEC1B3"/>
              </a:gs>
              <a:gs pos="15000">
                <a:srgbClr val="BEC1B3"/>
              </a:gs>
              <a:gs pos="83000">
                <a:srgbClr val="CED7D1"/>
              </a:gs>
              <a:gs pos="100000">
                <a:srgbClr val="CED7D1"/>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Tree>
    <p:extLst>
      <p:ext uri="{BB962C8B-B14F-4D97-AF65-F5344CB8AC3E}">
        <p14:creationId xmlns:p14="http://schemas.microsoft.com/office/powerpoint/2010/main" val="303727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 Static Image">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869CDF21-6DC9-458E-93F8-9D84DD7CD65E}"/>
              </a:ext>
              <a:ext uri="{C183D7F6-B498-43B3-948B-1728B52AA6E4}">
                <adec:decorative xmlns:adec="http://schemas.microsoft.com/office/drawing/2017/decorative" val="1"/>
              </a:ext>
            </a:extLst>
          </p:cNvPr>
          <p:cNvSpPr/>
          <p:nvPr userDrawn="1"/>
        </p:nvSpPr>
        <p:spPr>
          <a:xfrm>
            <a:off x="0" y="3444238"/>
            <a:ext cx="12192000" cy="341376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Helvetica" pitchFamily="2" charset="0"/>
            </a:endParaRPr>
          </a:p>
        </p:txBody>
      </p:sp>
      <p:sp>
        <p:nvSpPr>
          <p:cNvPr id="14" name="Source">
            <a:extLst>
              <a:ext uri="{FF2B5EF4-FFF2-40B4-BE49-F238E27FC236}">
                <a16:creationId xmlns:a16="http://schemas.microsoft.com/office/drawing/2014/main" id="{0CB24D6A-0F5D-4693-B271-3BE20D1BC03C}"/>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Light Oblique" panose="020B0403020202020204" pitchFamily="34" charset="0"/>
              </a:rPr>
              <a:t>© 2023 </a:t>
            </a:r>
            <a:r>
              <a:rPr lang="en-US" sz="900" b="0" i="1" dirty="0" err="1">
                <a:solidFill>
                  <a:schemeClr val="bg1"/>
                </a:solidFill>
                <a:latin typeface="Helvetica Light Oblique" panose="020B0403020202020204" pitchFamily="34" charset="0"/>
              </a:rPr>
              <a:t>Metamorworks</a:t>
            </a:r>
            <a:r>
              <a:rPr lang="en-US" sz="900" b="0" i="1" dirty="0">
                <a:solidFill>
                  <a:schemeClr val="bg1"/>
                </a:solidFill>
                <a:latin typeface="Helvetica Light Oblique" panose="020B0403020202020204" pitchFamily="34" charset="0"/>
              </a:rPr>
              <a:t> / Getty Images.</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b="1" i="0">
                <a:solidFill>
                  <a:schemeClr val="bg1"/>
                </a:solidFill>
              </a:defRPr>
            </a:lvl1pPr>
          </a:lstStyle>
          <a:p>
            <a:r>
              <a:rPr lang="en-US" dirty="0"/>
              <a:t>Click to Enter Section Title</a:t>
            </a:r>
          </a:p>
        </p:txBody>
      </p:sp>
      <p:sp>
        <p:nvSpPr>
          <p:cNvPr id="3" name="Subtitle">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476716" cy="506412"/>
          </a:xfrm>
        </p:spPr>
        <p:txBody>
          <a:bodyPr>
            <a:noAutofit/>
          </a:bodyPr>
          <a:lstStyle>
            <a:lvl1pPr marL="0" indent="0">
              <a:buNone/>
              <a:defRPr sz="2400" b="0"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21" name="DOT logo" descr="US DOT logo. ">
            <a:extLst>
              <a:ext uri="{FF2B5EF4-FFF2-40B4-BE49-F238E27FC236}">
                <a16:creationId xmlns:a16="http://schemas.microsoft.com/office/drawing/2014/main" id="{9E3CFB4B-9F11-4D08-AF02-7949DD0B9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5412" y="5629477"/>
            <a:ext cx="1456835" cy="578450"/>
          </a:xfrm>
          <a:prstGeom prst="rect">
            <a:avLst/>
          </a:prstGeom>
        </p:spPr>
      </p:pic>
      <p:pic>
        <p:nvPicPr>
          <p:cNvPr id="22" name="TFHRC Logo" descr="Turner-Fairbank Highway Research Center logo. ">
            <a:extLst>
              <a:ext uri="{FF2B5EF4-FFF2-40B4-BE49-F238E27FC236}">
                <a16:creationId xmlns:a16="http://schemas.microsoft.com/office/drawing/2014/main" id="{607033CE-B4C9-486E-96CD-624D84F64E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725" r="-11725"/>
          <a:stretch/>
        </p:blipFill>
        <p:spPr>
          <a:xfrm>
            <a:off x="10211081" y="6280247"/>
            <a:ext cx="1920240" cy="396982"/>
          </a:xfrm>
          <a:prstGeom prst="rect">
            <a:avLst/>
          </a:prstGeom>
        </p:spPr>
      </p:pic>
      <p:pic>
        <p:nvPicPr>
          <p:cNvPr id="7" name="Picture 6" descr="A picture containing text, electronics, projector&#10;&#10;Description automatically generated">
            <a:extLst>
              <a:ext uri="{FF2B5EF4-FFF2-40B4-BE49-F238E27FC236}">
                <a16:creationId xmlns:a16="http://schemas.microsoft.com/office/drawing/2014/main" id="{6149BE59-9046-8456-C36E-0B5E699CE6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75"/>
          <a:stretch/>
        </p:blipFill>
        <p:spPr>
          <a:xfrm>
            <a:off x="0" y="7724"/>
            <a:ext cx="12192000" cy="3456105"/>
          </a:xfrm>
          <a:prstGeom prst="rect">
            <a:avLst/>
          </a:prstGeom>
        </p:spPr>
      </p:pic>
      <p:grpSp>
        <p:nvGrpSpPr>
          <p:cNvPr id="19" name="Group 18">
            <a:extLst>
              <a:ext uri="{FF2B5EF4-FFF2-40B4-BE49-F238E27FC236}">
                <a16:creationId xmlns:a16="http://schemas.microsoft.com/office/drawing/2014/main" id="{E22A044D-701D-4FFD-A683-DA6D5842D816}"/>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17" name="Graphic 16">
              <a:extLst>
                <a:ext uri="{FF2B5EF4-FFF2-40B4-BE49-F238E27FC236}">
                  <a16:creationId xmlns:a16="http://schemas.microsoft.com/office/drawing/2014/main" id="{6DB8DE3B-2632-4CE3-9393-D59B93CE8CF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984946" y="3444238"/>
              <a:ext cx="1216152" cy="64008"/>
            </a:xfrm>
            <a:prstGeom prst="rect">
              <a:avLst/>
            </a:prstGeom>
          </p:spPr>
        </p:pic>
        <p:sp>
          <p:nvSpPr>
            <p:cNvPr id="18" name="Parallelogram 3">
              <a:extLst>
                <a:ext uri="{FF2B5EF4-FFF2-40B4-BE49-F238E27FC236}">
                  <a16:creationId xmlns:a16="http://schemas.microsoft.com/office/drawing/2014/main" id="{31A68102-916A-4FAB-B5D6-E1B105A342B8}"/>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spTree>
    <p:extLst>
      <p:ext uri="{BB962C8B-B14F-4D97-AF65-F5344CB8AC3E}">
        <p14:creationId xmlns:p14="http://schemas.microsoft.com/office/powerpoint/2010/main" val="342023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Slide - Static Image">
    <p:spTree>
      <p:nvGrpSpPr>
        <p:cNvPr id="1" name=""/>
        <p:cNvGrpSpPr/>
        <p:nvPr/>
      </p:nvGrpSpPr>
      <p:grpSpPr>
        <a:xfrm>
          <a:off x="0" y="0"/>
          <a:ext cx="0" cy="0"/>
          <a:chOff x="0" y="0"/>
          <a:chExt cx="0" cy="0"/>
        </a:xfrm>
      </p:grpSpPr>
      <p:sp>
        <p:nvSpPr>
          <p:cNvPr id="5" name="Background">
            <a:extLst>
              <a:ext uri="{FF2B5EF4-FFF2-40B4-BE49-F238E27FC236}">
                <a16:creationId xmlns:a16="http://schemas.microsoft.com/office/drawing/2014/main" id="{55E6ECB6-8174-D3AF-0AA6-599ECBA32EB0}"/>
              </a:ext>
              <a:ext uri="{C183D7F6-B498-43B3-948B-1728B52AA6E4}">
                <adec:decorative xmlns:adec="http://schemas.microsoft.com/office/drawing/2017/decorative" val="1"/>
              </a:ext>
            </a:extLst>
          </p:cNvPr>
          <p:cNvSpPr/>
          <p:nvPr userDrawn="1"/>
        </p:nvSpPr>
        <p:spPr>
          <a:xfrm>
            <a:off x="0" y="3444238"/>
            <a:ext cx="12192000" cy="341376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sp>
        <p:nvSpPr>
          <p:cNvPr id="14" name="Source">
            <a:extLst>
              <a:ext uri="{FF2B5EF4-FFF2-40B4-BE49-F238E27FC236}">
                <a16:creationId xmlns:a16="http://schemas.microsoft.com/office/drawing/2014/main" id="{0CB24D6A-0F5D-4693-B271-3BE20D1BC03C}"/>
              </a:ext>
            </a:extLst>
          </p:cNvPr>
          <p:cNvSpPr txBox="1"/>
          <p:nvPr userDrawn="1"/>
        </p:nvSpPr>
        <p:spPr>
          <a:xfrm>
            <a:off x="9553667" y="3540253"/>
            <a:ext cx="2355012"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a:solidFill>
                  <a:schemeClr val="bg1"/>
                </a:solidFill>
                <a:latin typeface="Helvetica Light Oblique" panose="020B0403020202020204" pitchFamily="34" charset="0"/>
              </a:rPr>
              <a:t>© 2023 Getty Images.</a:t>
            </a:r>
          </a:p>
        </p:txBody>
      </p:sp>
      <p:sp>
        <p:nvSpPr>
          <p:cNvPr id="2" name="Title 1">
            <a:extLst>
              <a:ext uri="{FF2B5EF4-FFF2-40B4-BE49-F238E27FC236}">
                <a16:creationId xmlns:a16="http://schemas.microsoft.com/office/drawing/2014/main" id="{8A882C75-4BDE-46D5-A13C-DB994762DD71}"/>
              </a:ext>
            </a:extLst>
          </p:cNvPr>
          <p:cNvSpPr>
            <a:spLocks noGrp="1"/>
          </p:cNvSpPr>
          <p:nvPr>
            <p:ph type="title" hasCustomPrompt="1"/>
          </p:nvPr>
        </p:nvSpPr>
        <p:spPr>
          <a:xfrm>
            <a:off x="831850" y="4019550"/>
            <a:ext cx="10515600" cy="1171575"/>
          </a:xfrm>
        </p:spPr>
        <p:txBody>
          <a:bodyPr anchor="b">
            <a:noAutofit/>
          </a:bodyPr>
          <a:lstStyle>
            <a:lvl1pPr>
              <a:defRPr sz="4800" b="1" i="0">
                <a:solidFill>
                  <a:schemeClr val="bg1"/>
                </a:solidFill>
              </a:defRPr>
            </a:lvl1pPr>
          </a:lstStyle>
          <a:p>
            <a:r>
              <a:rPr lang="en-US" dirty="0"/>
              <a:t>Click to Enter Section Title</a:t>
            </a:r>
          </a:p>
        </p:txBody>
      </p:sp>
      <p:sp>
        <p:nvSpPr>
          <p:cNvPr id="3" name="Subtitle">
            <a:extLst>
              <a:ext uri="{FF2B5EF4-FFF2-40B4-BE49-F238E27FC236}">
                <a16:creationId xmlns:a16="http://schemas.microsoft.com/office/drawing/2014/main" id="{CE9B5D76-AE66-4469-9D16-9B138265C410}"/>
              </a:ext>
            </a:extLst>
          </p:cNvPr>
          <p:cNvSpPr>
            <a:spLocks noGrp="1"/>
          </p:cNvSpPr>
          <p:nvPr>
            <p:ph type="body" idx="1" hasCustomPrompt="1"/>
          </p:nvPr>
        </p:nvSpPr>
        <p:spPr>
          <a:xfrm>
            <a:off x="831850" y="5218114"/>
            <a:ext cx="9476716" cy="506412"/>
          </a:xfrm>
        </p:spPr>
        <p:txBody>
          <a:bodyPr>
            <a:noAutofit/>
          </a:bodyPr>
          <a:lstStyle>
            <a:lvl1pPr marL="0" indent="0">
              <a:buNone/>
              <a:defRPr sz="2400" b="0" i="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enter section subtitle</a:t>
            </a:r>
          </a:p>
        </p:txBody>
      </p:sp>
      <p:pic>
        <p:nvPicPr>
          <p:cNvPr id="21" name="DOT logo" descr="US DOT logo. ">
            <a:extLst>
              <a:ext uri="{FF2B5EF4-FFF2-40B4-BE49-F238E27FC236}">
                <a16:creationId xmlns:a16="http://schemas.microsoft.com/office/drawing/2014/main" id="{9E3CFB4B-9F11-4D08-AF02-7949DD0B9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5412" y="5629477"/>
            <a:ext cx="1456835" cy="578450"/>
          </a:xfrm>
          <a:prstGeom prst="rect">
            <a:avLst/>
          </a:prstGeom>
        </p:spPr>
      </p:pic>
      <p:pic>
        <p:nvPicPr>
          <p:cNvPr id="22" name="TFHRC Logo" descr="Turner-Fairbank Highway Research Center logo. ">
            <a:extLst>
              <a:ext uri="{FF2B5EF4-FFF2-40B4-BE49-F238E27FC236}">
                <a16:creationId xmlns:a16="http://schemas.microsoft.com/office/drawing/2014/main" id="{607033CE-B4C9-486E-96CD-624D84F64E4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1725" r="-11725"/>
          <a:stretch/>
        </p:blipFill>
        <p:spPr>
          <a:xfrm>
            <a:off x="10211081" y="6280247"/>
            <a:ext cx="1920240" cy="39698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77CE1DD6-994C-2147-9FE8-06510BB4EE9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12218573" cy="3463830"/>
          </a:xfrm>
          <a:prstGeom prst="rect">
            <a:avLst/>
          </a:prstGeom>
        </p:spPr>
      </p:pic>
      <p:grpSp>
        <p:nvGrpSpPr>
          <p:cNvPr id="7" name="Group 6">
            <a:extLst>
              <a:ext uri="{FF2B5EF4-FFF2-40B4-BE49-F238E27FC236}">
                <a16:creationId xmlns:a16="http://schemas.microsoft.com/office/drawing/2014/main" id="{D737E8EF-D541-3560-F17B-851ECBA0EF5F}"/>
              </a:ext>
              <a:ext uri="{C183D7F6-B498-43B3-948B-1728B52AA6E4}">
                <adec:decorative xmlns:adec="http://schemas.microsoft.com/office/drawing/2017/decorative" val="1"/>
              </a:ext>
            </a:extLst>
          </p:cNvPr>
          <p:cNvGrpSpPr/>
          <p:nvPr userDrawn="1"/>
        </p:nvGrpSpPr>
        <p:grpSpPr>
          <a:xfrm>
            <a:off x="-9098" y="3444238"/>
            <a:ext cx="12210196" cy="64008"/>
            <a:chOff x="-9098" y="3444238"/>
            <a:chExt cx="12210196" cy="64008"/>
          </a:xfrm>
        </p:grpSpPr>
        <p:pic>
          <p:nvPicPr>
            <p:cNvPr id="8" name="Graphic 7">
              <a:extLst>
                <a:ext uri="{FF2B5EF4-FFF2-40B4-BE49-F238E27FC236}">
                  <a16:creationId xmlns:a16="http://schemas.microsoft.com/office/drawing/2014/main" id="{BC5C65A4-055D-6533-B629-D7A648839A4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984946" y="3444238"/>
              <a:ext cx="1216152" cy="64008"/>
            </a:xfrm>
            <a:prstGeom prst="rect">
              <a:avLst/>
            </a:prstGeom>
          </p:spPr>
        </p:pic>
        <p:sp>
          <p:nvSpPr>
            <p:cNvPr id="9" name="Parallelogram 3">
              <a:extLst>
                <a:ext uri="{FF2B5EF4-FFF2-40B4-BE49-F238E27FC236}">
                  <a16:creationId xmlns:a16="http://schemas.microsoft.com/office/drawing/2014/main" id="{9BE18E2E-5486-9175-FE6A-7827C0557BA5}"/>
                </a:ext>
              </a:extLst>
            </p:cNvPr>
            <p:cNvSpPr/>
            <p:nvPr userDrawn="1"/>
          </p:nvSpPr>
          <p:spPr>
            <a:xfrm>
              <a:off x="-9098" y="3444238"/>
              <a:ext cx="10881360" cy="64008"/>
            </a:xfrm>
            <a:custGeom>
              <a:avLst/>
              <a:gdLst>
                <a:gd name="connsiteX0" fmla="*/ 0 w 10241280"/>
                <a:gd name="connsiteY0" fmla="*/ 45720 h 45720"/>
                <a:gd name="connsiteX1" fmla="*/ 11430 w 10241280"/>
                <a:gd name="connsiteY1" fmla="*/ 0 h 45720"/>
                <a:gd name="connsiteX2" fmla="*/ 10241280 w 10241280"/>
                <a:gd name="connsiteY2" fmla="*/ 0 h 45720"/>
                <a:gd name="connsiteX3" fmla="*/ 10229850 w 10241280"/>
                <a:gd name="connsiteY3" fmla="*/ 45720 h 45720"/>
                <a:gd name="connsiteX4" fmla="*/ 0 w 10241280"/>
                <a:gd name="connsiteY4" fmla="*/ 45720 h 45720"/>
                <a:gd name="connsiteX0" fmla="*/ 0 w 10241280"/>
                <a:gd name="connsiteY0" fmla="*/ 45720 h 48895"/>
                <a:gd name="connsiteX1" fmla="*/ 11430 w 10241280"/>
                <a:gd name="connsiteY1" fmla="*/ 0 h 48895"/>
                <a:gd name="connsiteX2" fmla="*/ 10241280 w 10241280"/>
                <a:gd name="connsiteY2" fmla="*/ 0 h 48895"/>
                <a:gd name="connsiteX3" fmla="*/ 10201275 w 10241280"/>
                <a:gd name="connsiteY3" fmla="*/ 48895 h 48895"/>
                <a:gd name="connsiteX4" fmla="*/ 0 w 10241280"/>
                <a:gd name="connsiteY4" fmla="*/ 45720 h 488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1280" h="48895">
                  <a:moveTo>
                    <a:pt x="0" y="45720"/>
                  </a:moveTo>
                  <a:lnTo>
                    <a:pt x="11430" y="0"/>
                  </a:lnTo>
                  <a:lnTo>
                    <a:pt x="10241280" y="0"/>
                  </a:lnTo>
                  <a:lnTo>
                    <a:pt x="10201275" y="48895"/>
                  </a:lnTo>
                  <a:lnTo>
                    <a:pt x="0" y="45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Helvetica" pitchFamily="2" charset="0"/>
              </a:endParaRPr>
            </a:p>
          </p:txBody>
        </p:sp>
      </p:grpSp>
    </p:spTree>
    <p:extLst>
      <p:ext uri="{BB962C8B-B14F-4D97-AF65-F5344CB8AC3E}">
        <p14:creationId xmlns:p14="http://schemas.microsoft.com/office/powerpoint/2010/main" val="421822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9EE92F-5033-472A-95F9-1C45E5606034}"/>
              </a:ext>
            </a:extLst>
          </p:cNvPr>
          <p:cNvSpPr>
            <a:spLocks noGrp="1"/>
          </p:cNvSpPr>
          <p:nvPr>
            <p:ph type="title"/>
          </p:nvPr>
        </p:nvSpPr>
        <p:spPr>
          <a:xfrm>
            <a:off x="838200" y="669924"/>
            <a:ext cx="10515600" cy="1020764"/>
          </a:xfrm>
          <a:prstGeom prst="rect">
            <a:avLst/>
          </a:prstGeom>
        </p:spPr>
        <p:txBody>
          <a:bodyPr vert="horz" lIns="91440" tIns="45720" rIns="91440" bIns="45720" rtlCol="0" anchor="ctr">
            <a:noAutofit/>
          </a:bodyPr>
          <a:lstStyle/>
          <a:p>
            <a:r>
              <a:rPr lang="en-US" dirty="0"/>
              <a:t>Office of Safety and Operations Research and Development</a:t>
            </a:r>
          </a:p>
        </p:txBody>
      </p:sp>
      <p:sp>
        <p:nvSpPr>
          <p:cNvPr id="3" name="Text Placeholder 2">
            <a:extLst>
              <a:ext uri="{FF2B5EF4-FFF2-40B4-BE49-F238E27FC236}">
                <a16:creationId xmlns:a16="http://schemas.microsoft.com/office/drawing/2014/main" id="{FDA19936-284C-478E-86AA-A93A4A0D8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3368D9EB-7B25-4C74-BC27-9281D82B0664}"/>
              </a:ext>
            </a:extLst>
          </p:cNvPr>
          <p:cNvSpPr>
            <a:spLocks noGrp="1"/>
          </p:cNvSpPr>
          <p:nvPr>
            <p:ph type="sldNum" sz="quarter" idx="4"/>
          </p:nvPr>
        </p:nvSpPr>
        <p:spPr>
          <a:xfrm>
            <a:off x="11291887" y="6138862"/>
            <a:ext cx="771525" cy="365125"/>
          </a:xfrm>
          <a:prstGeom prst="rect">
            <a:avLst/>
          </a:prstGeom>
        </p:spPr>
        <p:txBody>
          <a:bodyPr vert="horz" lIns="91440" tIns="45720" rIns="91440" bIns="45720" rtlCol="0" anchor="ctr"/>
          <a:lstStyle>
            <a:lvl1pPr algn="r">
              <a:defRPr sz="1200" b="0" i="0">
                <a:solidFill>
                  <a:srgbClr val="757575"/>
                </a:solidFill>
                <a:latin typeface="Helvetica" pitchFamily="2" charset="0"/>
              </a:defRPr>
            </a:lvl1pPr>
          </a:lstStyle>
          <a:p>
            <a:fld id="{29691912-3321-4F2D-A980-9CA5FE309265}" type="slidenum">
              <a:rPr lang="en-US" smtClean="0"/>
              <a:pPr/>
              <a:t>‹#›</a:t>
            </a:fld>
            <a:endParaRPr lang="en-US" dirty="0"/>
          </a:p>
        </p:txBody>
      </p:sp>
    </p:spTree>
    <p:extLst>
      <p:ext uri="{BB962C8B-B14F-4D97-AF65-F5344CB8AC3E}">
        <p14:creationId xmlns:p14="http://schemas.microsoft.com/office/powerpoint/2010/main" val="42627825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93" r:id="rId3"/>
    <p:sldLayoutId id="2147483800" r:id="rId4"/>
    <p:sldLayoutId id="2147483801" r:id="rId5"/>
    <p:sldLayoutId id="2147483763" r:id="rId6"/>
    <p:sldLayoutId id="2147483764" r:id="rId7"/>
    <p:sldLayoutId id="2147483798" r:id="rId8"/>
    <p:sldLayoutId id="2147483799" r:id="rId9"/>
    <p:sldLayoutId id="2147483765" r:id="rId10"/>
    <p:sldLayoutId id="2147483789" r:id="rId11"/>
    <p:sldLayoutId id="2147483766" r:id="rId12"/>
    <p:sldLayoutId id="2147483802" r:id="rId13"/>
    <p:sldLayoutId id="2147483767" r:id="rId14"/>
    <p:sldLayoutId id="2147483768" r:id="rId15"/>
    <p:sldLayoutId id="2147483769" r:id="rId16"/>
    <p:sldLayoutId id="2147483770" r:id="rId17"/>
    <p:sldLayoutId id="2147483771" r:id="rId18"/>
    <p:sldLayoutId id="2147483772" r:id="rId19"/>
    <p:sldLayoutId id="2147483803" r:id="rId20"/>
    <p:sldLayoutId id="2147483804" r:id="rId21"/>
  </p:sldLayoutIdLst>
  <p:hf hdr="0" ftr="0" dt="0"/>
  <p:txStyles>
    <p:titleStyle>
      <a:lvl1pPr algn="l" defTabSz="914400" rtl="0" eaLnBrk="1" latinLnBrk="0" hangingPunct="1">
        <a:lnSpc>
          <a:spcPct val="90000"/>
        </a:lnSpc>
        <a:spcBef>
          <a:spcPct val="0"/>
        </a:spcBef>
        <a:buNone/>
        <a:defRPr sz="4400" b="0" i="0" kern="1200">
          <a:solidFill>
            <a:schemeClr val="accent4"/>
          </a:solidFill>
          <a:latin typeface="Helvetica" pitchFamily="2" charset="0"/>
          <a:ea typeface="+mj-ea"/>
          <a:cs typeface="Arial" panose="020B0604020202020204" pitchFamily="34" charset="0"/>
        </a:defRPr>
      </a:lvl1pPr>
    </p:titleStyle>
    <p:bodyStyle>
      <a:lvl1pPr marL="339725" indent="-339725" algn="l" defTabSz="914400" rtl="0" eaLnBrk="1" latinLnBrk="0" hangingPunct="1">
        <a:lnSpc>
          <a:spcPct val="100000"/>
        </a:lnSpc>
        <a:spcBef>
          <a:spcPts val="1000"/>
        </a:spcBef>
        <a:buClr>
          <a:srgbClr val="797272"/>
        </a:buClr>
        <a:buSzPct val="80000"/>
        <a:buFont typeface="Arial" panose="020B0604020202020204" pitchFamily="34" charset="0"/>
        <a:buChar char="►"/>
        <a:defRPr sz="2800" b="0" i="0" kern="1200">
          <a:solidFill>
            <a:schemeClr val="tx1"/>
          </a:solidFill>
          <a:latin typeface="Helvetica" pitchFamily="2" charset="0"/>
          <a:ea typeface="+mn-ea"/>
          <a:cs typeface="Arial" panose="020B0604020202020204" pitchFamily="34" charset="0"/>
        </a:defRPr>
      </a:lvl1pPr>
      <a:lvl2pPr marL="796925" indent="-339725" algn="l" defTabSz="914400" rtl="0" eaLnBrk="1" latinLnBrk="0" hangingPunct="1">
        <a:lnSpc>
          <a:spcPct val="100000"/>
        </a:lnSpc>
        <a:spcBef>
          <a:spcPts val="500"/>
        </a:spcBef>
        <a:buClr>
          <a:srgbClr val="797272"/>
        </a:buClr>
        <a:buSzPct val="80000"/>
        <a:buFont typeface="Wingdings 3" panose="05040102010807070707" pitchFamily="18" charset="2"/>
        <a:buChar char=""/>
        <a:defRPr sz="2400" b="0" i="0" kern="1200">
          <a:solidFill>
            <a:schemeClr val="tx1"/>
          </a:solidFill>
          <a:latin typeface="Helvetica" pitchFamily="2"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797272"/>
        </a:buClr>
        <a:buSzPct val="125000"/>
        <a:buFont typeface="Arial" panose="020B0604020202020204" pitchFamily="34" charset="0"/>
        <a:buChar char="•"/>
        <a:defRPr sz="2000" b="0" i="0" kern="1200">
          <a:solidFill>
            <a:schemeClr val="tx1"/>
          </a:solidFill>
          <a:latin typeface="Helvetica" pitchFamily="2"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797272"/>
        </a:buClr>
        <a:buFont typeface="Courier New" panose="02070309020205020404" pitchFamily="49" charset="0"/>
        <a:buChar char="o"/>
        <a:defRPr sz="1800" b="0" i="0" kern="1200">
          <a:solidFill>
            <a:schemeClr val="tx1"/>
          </a:solidFill>
          <a:latin typeface="Helvetica" pitchFamily="2"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797272"/>
        </a:buClr>
        <a:buFont typeface="Arial" panose="020B0604020202020204" pitchFamily="34" charset="0"/>
        <a:buChar char="‒"/>
        <a:defRPr sz="1800" b="0" i="0" kern="1200">
          <a:solidFill>
            <a:schemeClr val="tx1"/>
          </a:solidFill>
          <a:latin typeface="Helvetica" pitchFamily="2"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8htV-OQX2TI"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image" Target="../media/image39.png"/><Relationship Id="rId5" Type="http://schemas.openxmlformats.org/officeDocument/2006/relationships/image" Target="../media/image3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7.jpe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jpe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miU74slm0zk"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hyperlink" Target="mailto:Carl.Andersen@dot.gov"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ighways.dot.gov/sites/fhwa.dot.gov/files/2023-05/FHWA_Strategic_Plan_05.25.23.pdf"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s://www.fhwa.dot.gov/innovation/everydaycou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6563387-82BB-44AB-8E3F-251FC9689488}"/>
              </a:ext>
            </a:extLst>
          </p:cNvPr>
          <p:cNvSpPr>
            <a:spLocks noGrp="1"/>
          </p:cNvSpPr>
          <p:nvPr>
            <p:ph type="ctrTitle"/>
          </p:nvPr>
        </p:nvSpPr>
        <p:spPr/>
        <p:txBody>
          <a:bodyPr/>
          <a:lstStyle/>
          <a:p>
            <a:r>
              <a:rPr lang="en-US" sz="4400" dirty="0"/>
              <a:t>The Federal Highway Administration: A Century of Innovation Deployment</a:t>
            </a:r>
          </a:p>
        </p:txBody>
      </p:sp>
      <p:sp>
        <p:nvSpPr>
          <p:cNvPr id="11" name="Subtitle 10">
            <a:extLst>
              <a:ext uri="{FF2B5EF4-FFF2-40B4-BE49-F238E27FC236}">
                <a16:creationId xmlns:a16="http://schemas.microsoft.com/office/drawing/2014/main" id="{2C56BB04-4796-48AB-8ED3-03C540FC94EE}"/>
              </a:ext>
            </a:extLst>
          </p:cNvPr>
          <p:cNvSpPr>
            <a:spLocks noGrp="1"/>
          </p:cNvSpPr>
          <p:nvPr>
            <p:ph type="subTitle" idx="1"/>
          </p:nvPr>
        </p:nvSpPr>
        <p:spPr/>
        <p:txBody>
          <a:bodyPr/>
          <a:lstStyle/>
          <a:p>
            <a:r>
              <a:rPr lang="en-US" sz="2400" dirty="0"/>
              <a:t>Carl K. Andersen</a:t>
            </a:r>
          </a:p>
          <a:p>
            <a:r>
              <a:rPr lang="en-US" dirty="0"/>
              <a:t>Acting Director, </a:t>
            </a:r>
            <a:r>
              <a:rPr lang="en-US" sz="2400" dirty="0"/>
              <a:t>Office of Safety and Operations Research and Development</a:t>
            </a:r>
            <a:endParaRPr lang="en-US" dirty="0"/>
          </a:p>
        </p:txBody>
      </p:sp>
      <p:sp>
        <p:nvSpPr>
          <p:cNvPr id="7" name="Text Placeholder 6">
            <a:extLst>
              <a:ext uri="{FF2B5EF4-FFF2-40B4-BE49-F238E27FC236}">
                <a16:creationId xmlns:a16="http://schemas.microsoft.com/office/drawing/2014/main" id="{7B29EC42-4C1E-52CD-9C2C-EEE1F431F9B4}"/>
              </a:ext>
            </a:extLst>
          </p:cNvPr>
          <p:cNvSpPr>
            <a:spLocks noGrp="1"/>
          </p:cNvSpPr>
          <p:nvPr>
            <p:ph type="body" sz="quarter" idx="12"/>
          </p:nvPr>
        </p:nvSpPr>
        <p:spPr/>
        <p:txBody>
          <a:bodyPr/>
          <a:lstStyle/>
          <a:p>
            <a:r>
              <a:rPr lang="en-US" dirty="0"/>
              <a:t>© 2022 Getty Images.</a:t>
            </a:r>
          </a:p>
        </p:txBody>
      </p:sp>
      <p:sp>
        <p:nvSpPr>
          <p:cNvPr id="8" name="Picture Placeholder 5">
            <a:extLst>
              <a:ext uri="{FF2B5EF4-FFF2-40B4-BE49-F238E27FC236}">
                <a16:creationId xmlns:a16="http://schemas.microsoft.com/office/drawing/2014/main" id="{5E6CF704-B818-E701-B8D3-3C2C23262737}"/>
              </a:ext>
            </a:extLst>
          </p:cNvPr>
          <p:cNvSpPr txBox="1">
            <a:spLocks/>
          </p:cNvSpPr>
          <p:nvPr/>
        </p:nvSpPr>
        <p:spPr>
          <a:xfrm>
            <a:off x="7367588" y="1"/>
            <a:ext cx="4824412" cy="6857999"/>
          </a:xfrm>
          <a:prstGeom prst="rect">
            <a:avLst/>
          </a:prstGeom>
        </p:spPr>
        <p:txBody>
          <a:bodyPr/>
          <a:lstStyle/>
          <a:p>
            <a:endParaRPr lang="en-US"/>
          </a:p>
        </p:txBody>
      </p:sp>
      <p:sp>
        <p:nvSpPr>
          <p:cNvPr id="13" name="Picture Placeholder 5">
            <a:extLst>
              <a:ext uri="{FF2B5EF4-FFF2-40B4-BE49-F238E27FC236}">
                <a16:creationId xmlns:a16="http://schemas.microsoft.com/office/drawing/2014/main" id="{50BE33EC-B6E2-6C23-497E-3B1FDA0E70AA}"/>
              </a:ext>
            </a:extLst>
          </p:cNvPr>
          <p:cNvSpPr txBox="1">
            <a:spLocks/>
          </p:cNvSpPr>
          <p:nvPr/>
        </p:nvSpPr>
        <p:spPr>
          <a:xfrm>
            <a:off x="7367588" y="1"/>
            <a:ext cx="4824412" cy="6857999"/>
          </a:xfrm>
          <a:prstGeom prst="rect">
            <a:avLst/>
          </a:prstGeom>
        </p:spPr>
        <p:txBody>
          <a:bodyPr/>
          <a:lstStyle/>
          <a:p>
            <a:endParaRPr lang="en-US"/>
          </a:p>
        </p:txBody>
      </p:sp>
      <p:pic>
        <p:nvPicPr>
          <p:cNvPr id="14" name="Picture Placeholder 13">
            <a:extLst>
              <a:ext uri="{FF2B5EF4-FFF2-40B4-BE49-F238E27FC236}">
                <a16:creationId xmlns:a16="http://schemas.microsoft.com/office/drawing/2014/main" id="{F13F5D45-0641-76DE-B820-0B66E0AD0778}"/>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pic>
        <p:nvPicPr>
          <p:cNvPr id="2" name="Picture Placeholder 13">
            <a:extLst>
              <a:ext uri="{FF2B5EF4-FFF2-40B4-BE49-F238E27FC236}">
                <a16:creationId xmlns:a16="http://schemas.microsoft.com/office/drawing/2014/main" id="{BCF13429-A83D-AAB0-379F-3D8A67A50D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67588" y="1"/>
            <a:ext cx="4824412" cy="6857999"/>
          </a:xfrm>
          <a:prstGeom prst="rect">
            <a:avLst/>
          </a:prstGeom>
        </p:spPr>
      </p:pic>
    </p:spTree>
    <p:extLst>
      <p:ext uri="{BB962C8B-B14F-4D97-AF65-F5344CB8AC3E}">
        <p14:creationId xmlns:p14="http://schemas.microsoft.com/office/powerpoint/2010/main" val="1681577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D85F-B3F0-46F8-9B27-BA95B696A42A}"/>
              </a:ext>
            </a:extLst>
          </p:cNvPr>
          <p:cNvSpPr>
            <a:spLocks noGrp="1"/>
          </p:cNvSpPr>
          <p:nvPr>
            <p:ph type="title"/>
          </p:nvPr>
        </p:nvSpPr>
        <p:spPr>
          <a:xfrm>
            <a:off x="285045" y="1049866"/>
            <a:ext cx="3587044" cy="4402667"/>
          </a:xfrm>
        </p:spPr>
        <p:txBody>
          <a:bodyPr>
            <a:normAutofit/>
          </a:bodyPr>
          <a:lstStyle/>
          <a:p>
            <a:r>
              <a:rPr lang="en-US" sz="4000" b="1" dirty="0">
                <a:solidFill>
                  <a:schemeClr val="accent4"/>
                </a:solidFill>
              </a:rPr>
              <a:t>EDC-7 Innovations</a:t>
            </a:r>
            <a:endParaRPr lang="en-US" sz="4400" dirty="0"/>
          </a:p>
        </p:txBody>
      </p:sp>
      <p:graphicFrame>
        <p:nvGraphicFramePr>
          <p:cNvPr id="4" name="Content Placeholder 3">
            <a:extLst>
              <a:ext uri="{FF2B5EF4-FFF2-40B4-BE49-F238E27FC236}">
                <a16:creationId xmlns:a16="http://schemas.microsoft.com/office/drawing/2014/main" id="{4ED5A93A-09DA-4A53-A831-3F95A7F86F08}"/>
              </a:ext>
            </a:extLst>
          </p:cNvPr>
          <p:cNvGraphicFramePr>
            <a:graphicFrameLocks noGrp="1"/>
          </p:cNvGraphicFramePr>
          <p:nvPr>
            <p:ph sz="half" idx="4294967295"/>
            <p:extLst>
              <p:ext uri="{D42A27DB-BD31-4B8C-83A1-F6EECF244321}">
                <p14:modId xmlns:p14="http://schemas.microsoft.com/office/powerpoint/2010/main" val="282067801"/>
              </p:ext>
            </p:extLst>
          </p:nvPr>
        </p:nvGraphicFramePr>
        <p:xfrm>
          <a:off x="2493963" y="0"/>
          <a:ext cx="9698037"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867075"/>
      </p:ext>
    </p:extLst>
  </p:cSld>
  <p:clrMapOvr>
    <a:masterClrMapping/>
  </p:clrMapOvr>
  <mc:AlternateContent xmlns:mc="http://schemas.openxmlformats.org/markup-compatibility/2006" xmlns:p14="http://schemas.microsoft.com/office/powerpoint/2010/main">
    <mc:Choice Requires="p14">
      <p:transition p14:dur="0" advTm="21232"/>
    </mc:Choice>
    <mc:Fallback xmlns="">
      <p:transition advTm="2123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9D25-3702-4633-885A-50EFF784F452}"/>
              </a:ext>
            </a:extLst>
          </p:cNvPr>
          <p:cNvSpPr>
            <a:spLocks noGrp="1"/>
          </p:cNvSpPr>
          <p:nvPr>
            <p:ph type="title"/>
          </p:nvPr>
        </p:nvSpPr>
        <p:spPr>
          <a:xfrm>
            <a:off x="841248" y="356616"/>
            <a:ext cx="10515600" cy="1024128"/>
          </a:xfrm>
        </p:spPr>
        <p:txBody>
          <a:bodyPr>
            <a:noAutofit/>
          </a:bodyPr>
          <a:lstStyle/>
          <a:p>
            <a:r>
              <a:rPr lang="en-US" dirty="0"/>
              <a:t>VOICES and Distributed Testing</a:t>
            </a:r>
          </a:p>
        </p:txBody>
      </p:sp>
      <p:sp>
        <p:nvSpPr>
          <p:cNvPr id="4" name="Slide Number Placeholder 3">
            <a:extLst>
              <a:ext uri="{FF2B5EF4-FFF2-40B4-BE49-F238E27FC236}">
                <a16:creationId xmlns:a16="http://schemas.microsoft.com/office/drawing/2014/main" id="{6322B538-6968-4D17-9C07-DEAA29EE861E}"/>
              </a:ext>
              <a:ext uri="{C183D7F6-B498-43B3-948B-1728B52AA6E4}">
                <adec:decorative xmlns:adec="http://schemas.microsoft.com/office/drawing/2017/decorative" val="1"/>
              </a:ext>
            </a:extLst>
          </p:cNvPr>
          <p:cNvSpPr>
            <a:spLocks noGrp="1"/>
          </p:cNvSpPr>
          <p:nvPr>
            <p:ph type="sldNum" sz="quarter" idx="10"/>
          </p:nvPr>
        </p:nvSpPr>
        <p:spPr/>
        <p:txBody>
          <a:bodyPr/>
          <a:lstStyle/>
          <a:p>
            <a:fld id="{7214F37A-C775-41C2-B453-27C317408353}" type="slidenum">
              <a:rPr lang="en-US" smtClean="0">
                <a:solidFill>
                  <a:schemeClr val="tx1"/>
                </a:solidFill>
              </a:rPr>
              <a:pPr/>
              <a:t>11</a:t>
            </a:fld>
            <a:endParaRPr lang="en-US" dirty="0">
              <a:solidFill>
                <a:schemeClr val="tx1"/>
              </a:solidFill>
            </a:endParaRPr>
          </a:p>
        </p:txBody>
      </p:sp>
      <p:pic>
        <p:nvPicPr>
          <p:cNvPr id="10" name="Picture 9">
            <a:hlinkClick r:id="rId3"/>
            <a:extLst>
              <a:ext uri="{FF2B5EF4-FFF2-40B4-BE49-F238E27FC236}">
                <a16:creationId xmlns:a16="http://schemas.microsoft.com/office/drawing/2014/main" id="{9DF7B8B0-D286-DA59-1046-71B385ADD9E7}"/>
              </a:ext>
            </a:extLst>
          </p:cNvPr>
          <p:cNvPicPr>
            <a:picLocks noChangeAspect="1"/>
          </p:cNvPicPr>
          <p:nvPr/>
        </p:nvPicPr>
        <p:blipFill>
          <a:blip r:embed="rId4"/>
          <a:stretch>
            <a:fillRect/>
          </a:stretch>
        </p:blipFill>
        <p:spPr>
          <a:xfrm>
            <a:off x="3855820" y="3403150"/>
            <a:ext cx="4094190" cy="2809070"/>
          </a:xfrm>
          <a:prstGeom prst="rect">
            <a:avLst/>
          </a:prstGeom>
          <a:ln>
            <a:noFill/>
          </a:ln>
          <a:effectLst>
            <a:softEdge rad="112500"/>
          </a:effectLst>
        </p:spPr>
      </p:pic>
      <p:graphicFrame>
        <p:nvGraphicFramePr>
          <p:cNvPr id="3" name="Table 4">
            <a:extLst>
              <a:ext uri="{FF2B5EF4-FFF2-40B4-BE49-F238E27FC236}">
                <a16:creationId xmlns:a16="http://schemas.microsoft.com/office/drawing/2014/main" id="{07049139-557B-135E-4D83-84FFB251BB91}"/>
              </a:ext>
            </a:extLst>
          </p:cNvPr>
          <p:cNvGraphicFramePr>
            <a:graphicFrameLocks noGrp="1"/>
          </p:cNvGraphicFramePr>
          <p:nvPr>
            <p:extLst>
              <p:ext uri="{D42A27DB-BD31-4B8C-83A1-F6EECF244321}">
                <p14:modId xmlns:p14="http://schemas.microsoft.com/office/powerpoint/2010/main" val="511854661"/>
              </p:ext>
            </p:extLst>
          </p:nvPr>
        </p:nvGraphicFramePr>
        <p:xfrm>
          <a:off x="589934" y="1236133"/>
          <a:ext cx="11153430" cy="3291840"/>
        </p:xfrm>
        <a:graphic>
          <a:graphicData uri="http://schemas.openxmlformats.org/drawingml/2006/table">
            <a:tbl>
              <a:tblPr firstRow="1" bandRow="1">
                <a:tableStyleId>{2D5ABB26-0587-4C30-8999-92F81FD0307C}</a:tableStyleId>
              </a:tblPr>
              <a:tblGrid>
                <a:gridCol w="5576715">
                  <a:extLst>
                    <a:ext uri="{9D8B030D-6E8A-4147-A177-3AD203B41FA5}">
                      <a16:colId xmlns:a16="http://schemas.microsoft.com/office/drawing/2014/main" val="2320473512"/>
                    </a:ext>
                  </a:extLst>
                </a:gridCol>
                <a:gridCol w="5576715">
                  <a:extLst>
                    <a:ext uri="{9D8B030D-6E8A-4147-A177-3AD203B41FA5}">
                      <a16:colId xmlns:a16="http://schemas.microsoft.com/office/drawing/2014/main" val="1506610765"/>
                    </a:ext>
                  </a:extLst>
                </a:gridCol>
              </a:tblGrid>
              <a:tr h="370840">
                <a:tc>
                  <a:txBody>
                    <a:bodyPr/>
                    <a:lstStyle/>
                    <a:p>
                      <a:r>
                        <a:rPr lang="en-US" b="1" strike="noStrike" dirty="0">
                          <a:solidFill>
                            <a:schemeClr val="tx1"/>
                          </a:solidFill>
                          <a:latin typeface="Helvetica" panose="020B0604020202020204" pitchFamily="34" charset="0"/>
                          <a:cs typeface="Helvetica" panose="020B0604020202020204" pitchFamily="34" charset="0"/>
                        </a:rPr>
                        <a:t>The Virtual Open Innovation Collaborative Environment for Safety (</a:t>
                      </a:r>
                      <a:r>
                        <a:rPr lang="en-US" b="1" dirty="0">
                          <a:solidFill>
                            <a:schemeClr val="tx1"/>
                          </a:solidFill>
                          <a:latin typeface="Helvetica" panose="020B0604020202020204" pitchFamily="34" charset="0"/>
                          <a:cs typeface="Helvetica" panose="020B0604020202020204" pitchFamily="34" charset="0"/>
                        </a:rPr>
                        <a:t>VOICES) is a test network </a:t>
                      </a:r>
                      <a:r>
                        <a:rPr lang="en-US" dirty="0">
                          <a:solidFill>
                            <a:schemeClr val="tx1"/>
                          </a:solidFill>
                          <a:latin typeface="Helvetica" panose="020B0604020202020204" pitchFamily="34" charset="0"/>
                          <a:cs typeface="Helvetica" panose="020B0604020202020204" pitchFamily="34" charset="0"/>
                        </a:rPr>
                        <a:t>developed by MITRE under contract to OST-R.  The network has been transferred to MITRE to build and operate.</a:t>
                      </a:r>
                      <a:endParaRPr lang="en-US" baseline="30000" dirty="0">
                        <a:solidFill>
                          <a:schemeClr val="tx1"/>
                        </a:solidFill>
                        <a:latin typeface="Helvetica" panose="020B0604020202020204" pitchFamily="34" charset="0"/>
                        <a:cs typeface="Helvetica" panose="020B0604020202020204" pitchFamily="34" charset="0"/>
                      </a:endParaRPr>
                    </a:p>
                  </a:txBody>
                  <a:tcPr/>
                </a:tc>
                <a:tc>
                  <a:txBody>
                    <a:bodyPr/>
                    <a:lstStyle/>
                    <a:p>
                      <a:pPr algn="l"/>
                      <a:r>
                        <a:rPr lang="en-US" b="1" dirty="0">
                          <a:solidFill>
                            <a:schemeClr val="tx1"/>
                          </a:solidFill>
                          <a:latin typeface="Helvetica" panose="020B0604020202020204" pitchFamily="34" charset="0"/>
                          <a:cs typeface="Helvetica" panose="020B0604020202020204" pitchFamily="34" charset="0"/>
                        </a:rPr>
                        <a:t>Distributed testing is the capability </a:t>
                      </a:r>
                      <a:r>
                        <a:rPr lang="en-US" dirty="0">
                          <a:solidFill>
                            <a:schemeClr val="tx1"/>
                          </a:solidFill>
                          <a:latin typeface="Helvetica" panose="020B0604020202020204" pitchFamily="34" charset="0"/>
                          <a:cs typeface="Helvetica" panose="020B0604020202020204" pitchFamily="34" charset="0"/>
                        </a:rPr>
                        <a:t>FHWA developed for the surface transportation industry to perform geographically-distributed tests using mixed-reality tools (simulation, lab tests, track tests) across multiple organizations.</a:t>
                      </a:r>
                    </a:p>
                    <a:p>
                      <a:pPr algn="l"/>
                      <a:endParaRPr lang="en-US"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2144146548"/>
                  </a:ext>
                </a:extLst>
              </a:tr>
              <a:tr h="370840">
                <a:tc>
                  <a:txBody>
                    <a:bodyPr/>
                    <a:lstStyle/>
                    <a:p>
                      <a:pPr marL="0" indent="0">
                        <a:buFont typeface="Arial" panose="020B0604020202020204" pitchFamily="34" charset="0"/>
                        <a:buNone/>
                      </a:pPr>
                      <a:r>
                        <a:rPr lang="en-US" dirty="0">
                          <a:solidFill>
                            <a:schemeClr val="tx1"/>
                          </a:solidFill>
                          <a:latin typeface="Helvetica" panose="020B0604020202020204" pitchFamily="34" charset="0"/>
                          <a:cs typeface="Helvetica" panose="020B0604020202020204" pitchFamily="34" charset="0"/>
                        </a:rPr>
                        <a:t>The USDOT contract ends in September 2024.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panose="020B0604020202020204" pitchFamily="34" charset="0"/>
                          <a:cs typeface="Helvetica" panose="020B0604020202020204" pitchFamily="34" charset="0"/>
                        </a:rPr>
                        <a:t>USDOT will continue to pursue distributed testing as a method of answering different types of research and development questions.</a:t>
                      </a:r>
                    </a:p>
                    <a:p>
                      <a:endParaRPr lang="en-US"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3074482216"/>
                  </a:ext>
                </a:extLst>
              </a:tr>
              <a:tr h="262468">
                <a:tc>
                  <a:txBody>
                    <a:bodyPr/>
                    <a:lstStyle/>
                    <a:p>
                      <a:endParaRPr lang="en-US" dirty="0">
                        <a:solidFill>
                          <a:schemeClr val="tx1"/>
                        </a:solidFill>
                        <a:latin typeface="Helvetica" panose="020B0604020202020204" pitchFamily="34" charset="0"/>
                        <a:cs typeface="Helvetica" panose="020B0604020202020204" pitchFamily="34" charset="0"/>
                      </a:endParaRPr>
                    </a:p>
                  </a:txBody>
                  <a:tcPr/>
                </a:tc>
                <a:tc>
                  <a:txBody>
                    <a:bodyPr/>
                    <a:lstStyle/>
                    <a:p>
                      <a:endParaRPr lang="en-US"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733778869"/>
                  </a:ext>
                </a:extLst>
              </a:tr>
            </a:tbl>
          </a:graphicData>
        </a:graphic>
      </p:graphicFrame>
      <p:sp>
        <p:nvSpPr>
          <p:cNvPr id="7" name="TextBox 6">
            <a:extLst>
              <a:ext uri="{FF2B5EF4-FFF2-40B4-BE49-F238E27FC236}">
                <a16:creationId xmlns:a16="http://schemas.microsoft.com/office/drawing/2014/main" id="{58BFF9CF-12C5-EF24-4D15-D7AAF2E93A23}"/>
              </a:ext>
            </a:extLst>
          </p:cNvPr>
          <p:cNvSpPr txBox="1"/>
          <p:nvPr/>
        </p:nvSpPr>
        <p:spPr>
          <a:xfrm>
            <a:off x="101599" y="4695206"/>
            <a:ext cx="11815215" cy="923330"/>
          </a:xfrm>
          <a:prstGeom prst="rect">
            <a:avLst/>
          </a:prstGeom>
          <a:noFill/>
        </p:spPr>
        <p:txBody>
          <a:bodyPr wrap="square" rtlCol="0">
            <a:spAutoFit/>
          </a:bodyPr>
          <a:lstStyle/>
          <a:p>
            <a:pPr algn="r"/>
            <a:r>
              <a:rPr lang="en-US" b="1" dirty="0">
                <a:latin typeface="Helvetica" panose="020B0604020202020204" pitchFamily="34" charset="0"/>
                <a:cs typeface="Helvetica" panose="020B0604020202020204" pitchFamily="34" charset="0"/>
              </a:rPr>
              <a:t>VOICES is like the internet…						…while distributed testing is  like applications and </a:t>
            </a:r>
            <a:br>
              <a:rPr lang="en-US" b="1" dirty="0">
                <a:latin typeface="Helvetica" panose="020B0604020202020204" pitchFamily="34" charset="0"/>
                <a:cs typeface="Helvetica" panose="020B0604020202020204" pitchFamily="34" charset="0"/>
              </a:rPr>
            </a:br>
            <a:r>
              <a:rPr lang="en-US" b="1" dirty="0">
                <a:latin typeface="Helvetica" panose="020B0604020202020204" pitchFamily="34" charset="0"/>
                <a:cs typeface="Helvetica" panose="020B0604020202020204" pitchFamily="34" charset="0"/>
              </a:rPr>
              <a:t>websites on the Internet.</a:t>
            </a:r>
          </a:p>
        </p:txBody>
      </p:sp>
      <p:sp>
        <p:nvSpPr>
          <p:cNvPr id="6" name="TextBox 5">
            <a:extLst>
              <a:ext uri="{FF2B5EF4-FFF2-40B4-BE49-F238E27FC236}">
                <a16:creationId xmlns:a16="http://schemas.microsoft.com/office/drawing/2014/main" id="{9A01C6E4-0724-FF7A-E314-708FBFC41206}"/>
              </a:ext>
            </a:extLst>
          </p:cNvPr>
          <p:cNvSpPr txBox="1"/>
          <p:nvPr/>
        </p:nvSpPr>
        <p:spPr>
          <a:xfrm rot="10800000" flipH="1" flipV="1">
            <a:off x="6832016" y="6129340"/>
            <a:ext cx="1242213" cy="230832"/>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n-ea"/>
                <a:cs typeface="+mn-cs"/>
              </a:rPr>
              <a:t>Source: FHWA. </a:t>
            </a:r>
            <a:endParaRPr kumimoji="0" lang="en-US" altLang="en-US" sz="9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87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070D602-DD50-4FC6-953A-038E4B938A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10" name="Object 9" hidden="1">
                        <a:extLst>
                          <a:ext uri="{FF2B5EF4-FFF2-40B4-BE49-F238E27FC236}">
                            <a16:creationId xmlns:a16="http://schemas.microsoft.com/office/drawing/2014/main" id="{0070D602-DD50-4FC6-953A-038E4B938A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7F19D25-3702-4633-885A-50EFF784F452}"/>
              </a:ext>
            </a:extLst>
          </p:cNvPr>
          <p:cNvSpPr>
            <a:spLocks noGrp="1"/>
          </p:cNvSpPr>
          <p:nvPr>
            <p:ph type="title"/>
          </p:nvPr>
        </p:nvSpPr>
        <p:spPr>
          <a:xfrm>
            <a:off x="841248" y="356616"/>
            <a:ext cx="10992465" cy="1005840"/>
          </a:xfrm>
        </p:spPr>
        <p:txBody>
          <a:bodyPr>
            <a:noAutofit/>
          </a:bodyPr>
          <a:lstStyle/>
          <a:p>
            <a:r>
              <a:rPr lang="en-US" dirty="0"/>
              <a:t>Collaborative Testing Challenges</a:t>
            </a:r>
          </a:p>
        </p:txBody>
      </p:sp>
      <p:sp>
        <p:nvSpPr>
          <p:cNvPr id="3" name="Content Placeholder 2">
            <a:extLst>
              <a:ext uri="{FF2B5EF4-FFF2-40B4-BE49-F238E27FC236}">
                <a16:creationId xmlns:a16="http://schemas.microsoft.com/office/drawing/2014/main" id="{2C4313C8-69C5-EE4A-DF5D-A04E42DEAD7A}"/>
              </a:ext>
            </a:extLst>
          </p:cNvPr>
          <p:cNvSpPr>
            <a:spLocks noGrp="1"/>
          </p:cNvSpPr>
          <p:nvPr>
            <p:ph idx="1"/>
          </p:nvPr>
        </p:nvSpPr>
        <p:spPr>
          <a:xfrm>
            <a:off x="838200" y="2667000"/>
            <a:ext cx="4085167" cy="2992969"/>
          </a:xfrm>
        </p:spPr>
        <p:txBody>
          <a:bodyPr/>
          <a:lstStyle/>
          <a:p>
            <a:pPr>
              <a:spcBef>
                <a:spcPts val="1200"/>
              </a:spcBef>
              <a:defRPr/>
            </a:pPr>
            <a:r>
              <a:rPr lang="en-US" sz="1800">
                <a:solidFill>
                  <a:schemeClr val="tx1"/>
                </a:solidFill>
                <a:latin typeface="Arial" panose="020B0604020202020204" pitchFamily="34" charset="0"/>
                <a:cs typeface="Arial" panose="020B0604020202020204" pitchFamily="34" charset="0"/>
              </a:rPr>
              <a:t>Multiplicity of stakeholders.</a:t>
            </a:r>
          </a:p>
          <a:p>
            <a:pPr>
              <a:spcBef>
                <a:spcPts val="1200"/>
              </a:spcBef>
              <a:defRPr/>
            </a:pPr>
            <a:r>
              <a:rPr lang="en-US" sz="1800">
                <a:solidFill>
                  <a:schemeClr val="tx1"/>
                </a:solidFill>
                <a:latin typeface="Arial" panose="020B0604020202020204" pitchFamily="34" charset="0"/>
                <a:cs typeface="Arial" panose="020B0604020202020204" pitchFamily="34" charset="0"/>
              </a:rPr>
              <a:t>Natural silos.</a:t>
            </a:r>
          </a:p>
          <a:p>
            <a:pPr>
              <a:spcBef>
                <a:spcPts val="1200"/>
              </a:spcBef>
              <a:defRPr/>
            </a:pPr>
            <a:r>
              <a:rPr lang="en-US" sz="1800">
                <a:solidFill>
                  <a:schemeClr val="tx1"/>
                </a:solidFill>
                <a:latin typeface="Arial" panose="020B0604020202020204" pitchFamily="34" charset="0"/>
                <a:cs typeface="Arial" panose="020B0604020202020204" pitchFamily="34" charset="0"/>
              </a:rPr>
              <a:t>Trust deficits. </a:t>
            </a:r>
          </a:p>
          <a:p>
            <a:pPr>
              <a:spcBef>
                <a:spcPts val="1200"/>
              </a:spcBef>
              <a:defRPr/>
            </a:pPr>
            <a:r>
              <a:rPr lang="en-US" sz="1800">
                <a:solidFill>
                  <a:schemeClr val="tx1"/>
                </a:solidFill>
                <a:latin typeface="Arial" panose="020B0604020202020204" pitchFamily="34" charset="0"/>
                <a:cs typeface="Arial" panose="020B0604020202020204" pitchFamily="34" charset="0"/>
              </a:rPr>
              <a:t>Intellectual property and competitive pressures.</a:t>
            </a:r>
          </a:p>
          <a:p>
            <a:pPr>
              <a:spcBef>
                <a:spcPts val="1200"/>
              </a:spcBef>
              <a:defRPr/>
            </a:pPr>
            <a:r>
              <a:rPr lang="en-US" sz="1800">
                <a:solidFill>
                  <a:schemeClr val="tx1"/>
                </a:solidFill>
                <a:latin typeface="Arial" panose="020B0604020202020204" pitchFamily="34" charset="0"/>
                <a:cs typeface="Arial" panose="020B0604020202020204" pitchFamily="34" charset="0"/>
              </a:rPr>
              <a:t>Cost and resource barriers.</a:t>
            </a:r>
          </a:p>
          <a:p>
            <a:pPr>
              <a:spcBef>
                <a:spcPts val="1200"/>
              </a:spcBef>
              <a:defRPr/>
            </a:pPr>
            <a:r>
              <a:rPr lang="en-US" sz="1800">
                <a:solidFill>
                  <a:schemeClr val="tx1"/>
                </a:solidFill>
                <a:latin typeface="Arial" panose="020B0604020202020204" pitchFamily="34" charset="0"/>
                <a:cs typeface="Arial" panose="020B0604020202020204" pitchFamily="34" charset="0"/>
              </a:rPr>
              <a:t>Lack of interoperable test tools and environment. </a:t>
            </a:r>
          </a:p>
          <a:p>
            <a:pPr>
              <a:spcBef>
                <a:spcPts val="1200"/>
              </a:spcBef>
            </a:pPr>
            <a:endParaRPr lang="en-US"/>
          </a:p>
        </p:txBody>
      </p:sp>
      <p:sp>
        <p:nvSpPr>
          <p:cNvPr id="4" name="Slide Number Placeholder 3">
            <a:extLst>
              <a:ext uri="{FF2B5EF4-FFF2-40B4-BE49-F238E27FC236}">
                <a16:creationId xmlns:a16="http://schemas.microsoft.com/office/drawing/2014/main" id="{6322B538-6968-4D17-9C07-DEAA29EE861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4F37A-C775-41C2-B453-27C317408353}" type="slidenum">
              <a:rPr kumimoji="0" lang="en-US" sz="1200" b="0" i="0" u="none" strike="noStrike" kern="1200" cap="none" spc="0" normalizeH="0" baseline="0" noProof="0" smtClean="0">
                <a:ln>
                  <a:noFill/>
                </a:ln>
                <a:solidFill>
                  <a:srgbClr val="7575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757575"/>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3DD4844C-A32F-4582-A9D0-466DFF8601A8}"/>
              </a:ext>
            </a:extLst>
          </p:cNvPr>
          <p:cNvSpPr txBox="1"/>
          <p:nvPr/>
        </p:nvSpPr>
        <p:spPr>
          <a:xfrm>
            <a:off x="9192126" y="5626624"/>
            <a:ext cx="247451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USDOT. Modified by FHWA.</a:t>
            </a:r>
          </a:p>
        </p:txBody>
      </p:sp>
      <p:sp>
        <p:nvSpPr>
          <p:cNvPr id="13" name="Rectangle 12">
            <a:extLst>
              <a:ext uri="{FF2B5EF4-FFF2-40B4-BE49-F238E27FC236}">
                <a16:creationId xmlns:a16="http://schemas.microsoft.com/office/drawing/2014/main" id="{A0EB13B8-67DC-4FDF-A7F5-39AF85D2197D}"/>
              </a:ext>
            </a:extLst>
          </p:cNvPr>
          <p:cNvSpPr/>
          <p:nvPr/>
        </p:nvSpPr>
        <p:spPr>
          <a:xfrm>
            <a:off x="838200" y="2478473"/>
            <a:ext cx="4085167" cy="32576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Picture 8" descr="Diagram&#10;&#10;Description automatically generated">
            <a:extLst>
              <a:ext uri="{FF2B5EF4-FFF2-40B4-BE49-F238E27FC236}">
                <a16:creationId xmlns:a16="http://schemas.microsoft.com/office/drawing/2014/main" id="{0045440F-1962-9FB2-815D-013370BCE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9944" y="1386277"/>
            <a:ext cx="6336699" cy="4240347"/>
          </a:xfrm>
          <a:prstGeom prst="rect">
            <a:avLst/>
          </a:prstGeom>
        </p:spPr>
      </p:pic>
      <p:sp>
        <p:nvSpPr>
          <p:cNvPr id="5" name="Content Placeholder 2">
            <a:extLst>
              <a:ext uri="{FF2B5EF4-FFF2-40B4-BE49-F238E27FC236}">
                <a16:creationId xmlns:a16="http://schemas.microsoft.com/office/drawing/2014/main" id="{C6F69185-BC65-95AA-16AA-CA82D705D832}"/>
              </a:ext>
            </a:extLst>
          </p:cNvPr>
          <p:cNvSpPr txBox="1">
            <a:spLocks/>
          </p:cNvSpPr>
          <p:nvPr/>
        </p:nvSpPr>
        <p:spPr>
          <a:xfrm>
            <a:off x="838200" y="1263879"/>
            <a:ext cx="4241800" cy="4627983"/>
          </a:xfrm>
          <a:prstGeom prst="rect">
            <a:avLst/>
          </a:prstGeom>
        </p:spPr>
        <p:txBody>
          <a:bodyPr vert="horz" lIns="91440" tIns="45720" rIns="91440" bIns="45720" rtlCol="0">
            <a:noAutofit/>
          </a:bodyPr>
          <a:lstStyle>
            <a:lvl1pPr marL="404813" indent="-404813" algn="l" defTabSz="914400" rtl="0" eaLnBrk="1" latinLnBrk="0" hangingPunct="1">
              <a:lnSpc>
                <a:spcPct val="100000"/>
              </a:lnSpc>
              <a:spcBef>
                <a:spcPts val="1800"/>
              </a:spcBef>
              <a:buClr>
                <a:srgbClr val="797272"/>
              </a:buClr>
              <a:buSzPct val="80000"/>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744538" indent="-287338" algn="l" defTabSz="914400" rtl="0" eaLnBrk="1" latinLnBrk="0" hangingPunct="1">
              <a:lnSpc>
                <a:spcPct val="100000"/>
              </a:lnSpc>
              <a:spcBef>
                <a:spcPts val="500"/>
              </a:spcBef>
              <a:buClr>
                <a:srgbClr val="797272"/>
              </a:buClr>
              <a:buSzPct val="80000"/>
              <a:buFont typeface="Wingdings 3" panose="05040102010807070707" pitchFamily="18"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797272"/>
              </a:buClr>
              <a:buSzPct val="125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797272"/>
              </a:buClr>
              <a:buFont typeface="Courier New" panose="02070309020205020404" pitchFamily="49" charset="0"/>
              <a:buChar char="o"/>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79727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
                <a:srgbClr val="797272"/>
              </a:buClr>
              <a:buSzPct val="80000"/>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The lack of a simple, effective, and efficient mechanism to perform collaborative research and testing is due to:</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Multiplicity of stakeholders.</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Natural silos.</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Trust deficits. </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Intellectual property and competitive pressures.</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Cost and resource barriers.</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Lack of interoperable test tools and environment. </a:t>
            </a:r>
          </a:p>
          <a:p>
            <a:pPr marL="404813" marR="0" lvl="0" indent="-404813" algn="l" defTabSz="914400" rtl="0" eaLnBrk="1" fontAlgn="auto" latinLnBrk="0" hangingPunct="1">
              <a:lnSpc>
                <a:spcPct val="100000"/>
              </a:lnSpc>
              <a:spcBef>
                <a:spcPts val="1200"/>
              </a:spcBef>
              <a:spcAft>
                <a:spcPts val="0"/>
              </a:spcAft>
              <a:buClr>
                <a:srgbClr val="797272"/>
              </a:buClr>
              <a:buSzPct val="80000"/>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50125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 outline of the contiguous United States is shown. There are four photographs depicting the different test types such that there is a photo at the top of the outline, the bottom of the outline, and on the left and right sides of the outline. The top photo, labeled “Live vehicle on test track,” shows two vehicles traveling in the same traffic lane. The bottom photo shows a simulator scenario of a car in the right lane of a two-lane roadway approaching a crosswalk and is labeled “Virtual” above the photo, and “Hardware/software/human-in-the-loop simulation” is written below it. The photo on the left shows a two-lane roadway with two crosswalks and signage on the left and right and is labeled “Constructive” and “Digital twin.” The photo on the right is labeled “live” and shows a vehicle traveling through a crosswalk on a two-lane roadway. There are two-way arrows connecting the top and left photos, two-way arrows between the left and bottom photos, and two-way arrows between the bottom and right photos. In the center of the outline, between the photos is a text box that reads “VOICES Network.” Outside of the map outline, to its left, are two labeled shapes with captions, which are arranged vertically. The top shape is labeled “Component Repository” and the caption below it reads “Stores object models and files needed to execute test.” The bottom shape is labeled “Scenario Database” and the caption below it reads “Stores scenario information to execute test.” Outside of the outline, to its right, is another shape labeled as “Test and Training Enabling Architecture (TENA) Tools” and the caption below it reads “Provide data exchange, analysis, and test execution management.”">
            <a:extLst>
              <a:ext uri="{FF2B5EF4-FFF2-40B4-BE49-F238E27FC236}">
                <a16:creationId xmlns:a16="http://schemas.microsoft.com/office/drawing/2014/main" id="{909D2BBC-1097-415C-B137-CCFA1D02BA96}"/>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t="20370" b="20370"/>
          <a:stretch>
            <a:fillRect/>
          </a:stretch>
        </p:blipFill>
        <p:spPr bwMode="auto">
          <a:xfrm>
            <a:off x="2178069" y="1020764"/>
            <a:ext cx="8610600" cy="4853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Shape 8">
            <a:extLst>
              <a:ext uri="{FF2B5EF4-FFF2-40B4-BE49-F238E27FC236}">
                <a16:creationId xmlns:a16="http://schemas.microsoft.com/office/drawing/2014/main" id="{7B48667A-6DD8-B08A-6502-7BEA9103B1C7}"/>
              </a:ext>
            </a:extLst>
          </p:cNvPr>
          <p:cNvSpPr/>
          <p:nvPr/>
        </p:nvSpPr>
        <p:spPr>
          <a:xfrm>
            <a:off x="3349128" y="1905918"/>
            <a:ext cx="5651653" cy="2974554"/>
          </a:xfrm>
          <a:custGeom>
            <a:avLst/>
            <a:gdLst>
              <a:gd name="connsiteX0" fmla="*/ 0 w 5651653"/>
              <a:gd name="connsiteY0" fmla="*/ 517793 h 2974554"/>
              <a:gd name="connsiteX1" fmla="*/ 0 w 5651653"/>
              <a:gd name="connsiteY1" fmla="*/ 572877 h 2974554"/>
              <a:gd name="connsiteX2" fmla="*/ 3756752 w 5651653"/>
              <a:gd name="connsiteY2" fmla="*/ 2974554 h 2974554"/>
              <a:gd name="connsiteX3" fmla="*/ 5651653 w 5651653"/>
              <a:gd name="connsiteY3" fmla="*/ 0 h 2974554"/>
              <a:gd name="connsiteX4" fmla="*/ 0 w 5651653"/>
              <a:gd name="connsiteY4" fmla="*/ 517793 h 2974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1653" h="2974554">
                <a:moveTo>
                  <a:pt x="0" y="517793"/>
                </a:moveTo>
                <a:lnTo>
                  <a:pt x="0" y="572877"/>
                </a:lnTo>
                <a:lnTo>
                  <a:pt x="3756752" y="2974554"/>
                </a:lnTo>
                <a:lnTo>
                  <a:pt x="5651653" y="0"/>
                </a:lnTo>
                <a:lnTo>
                  <a:pt x="0" y="517793"/>
                </a:lnTo>
                <a:close/>
              </a:path>
            </a:pathLst>
          </a:custGeom>
          <a:solidFill>
            <a:schemeClr val="tx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27FDA3-016B-42A4-BCA7-2420FA741B60}"/>
              </a:ext>
            </a:extLst>
          </p:cNvPr>
          <p:cNvSpPr>
            <a:spLocks noGrp="1"/>
          </p:cNvSpPr>
          <p:nvPr>
            <p:ph type="title"/>
          </p:nvPr>
        </p:nvSpPr>
        <p:spPr>
          <a:xfrm>
            <a:off x="473737" y="115656"/>
            <a:ext cx="10740081" cy="1020764"/>
          </a:xfrm>
        </p:spPr>
        <p:txBody>
          <a:bodyPr>
            <a:normAutofit fontScale="90000"/>
          </a:bodyPr>
          <a:lstStyle/>
          <a:p>
            <a:r>
              <a:rPr lang="en-US" sz="4300"/>
              <a:t>What Does it Take to do a Distributed Test?</a:t>
            </a:r>
          </a:p>
        </p:txBody>
      </p:sp>
      <p:sp>
        <p:nvSpPr>
          <p:cNvPr id="4" name="Slide Number Placeholder 3">
            <a:extLst>
              <a:ext uri="{FF2B5EF4-FFF2-40B4-BE49-F238E27FC236}">
                <a16:creationId xmlns:a16="http://schemas.microsoft.com/office/drawing/2014/main" id="{B81AB093-4094-4388-95B3-E691CCAA14E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14F37A-C775-41C2-B453-27C317408353}" type="slidenum">
              <a:rPr kumimoji="0" lang="en-US" sz="1200" b="0" i="0" u="none" strike="noStrike" kern="1200" cap="none" spc="0" normalizeH="0" baseline="0" noProof="0" smtClean="0">
                <a:ln>
                  <a:noFill/>
                </a:ln>
                <a:solidFill>
                  <a:srgbClr val="75757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757575"/>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2D38612F-C0AC-4700-B813-709C5B3DDEC8}"/>
              </a:ext>
            </a:extLst>
          </p:cNvPr>
          <p:cNvSpPr txBox="1">
            <a:spLocks noChangeArrowheads="1"/>
          </p:cNvSpPr>
          <p:nvPr/>
        </p:nvSpPr>
        <p:spPr bwMode="auto">
          <a:xfrm>
            <a:off x="7459460" y="1053000"/>
            <a:ext cx="24929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Live vehicle on test track.</a:t>
            </a:r>
            <a:r>
              <a:rPr kumimoji="0" lang="en-US" altLang="en-US" sz="1600" b="0" i="0" u="none" strike="noStrike" kern="1200" cap="none" spc="0" normalizeH="0" baseline="30000" noProof="0" dirty="0">
                <a:ln>
                  <a:noFill/>
                </a:ln>
                <a:solidFill>
                  <a:prstClr val="black"/>
                </a:solidFill>
                <a:effectLst/>
                <a:uLnTx/>
                <a:uFillTx/>
                <a:latin typeface="Helvetica" panose="020B0604020202020204" pitchFamily="34" charset="0"/>
                <a:cs typeface="Helvetica" panose="020B0604020202020204" pitchFamily="34" charset="0"/>
              </a:rPr>
              <a:t> </a:t>
            </a:r>
          </a:p>
        </p:txBody>
      </p:sp>
      <p:sp>
        <p:nvSpPr>
          <p:cNvPr id="15" name="TextBox 22">
            <a:extLst>
              <a:ext uri="{FF2B5EF4-FFF2-40B4-BE49-F238E27FC236}">
                <a16:creationId xmlns:a16="http://schemas.microsoft.com/office/drawing/2014/main" id="{10B07726-528D-4399-A9FD-3ABC47E33AC4}"/>
              </a:ext>
            </a:extLst>
          </p:cNvPr>
          <p:cNvSpPr txBox="1">
            <a:spLocks noChangeArrowheads="1"/>
          </p:cNvSpPr>
          <p:nvPr/>
        </p:nvSpPr>
        <p:spPr bwMode="auto">
          <a:xfrm>
            <a:off x="6592711" y="3610620"/>
            <a:ext cx="2408070"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467"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rPr>
              <a:t>Hardware/software/human-in-the-loop simulation.</a:t>
            </a:r>
            <a:endParaRPr kumimoji="0" lang="en-US" altLang="en-US" sz="1467" b="0" i="0" u="none" strike="noStrike" kern="1200" cap="none" spc="0" normalizeH="0" baseline="30000" noProof="0" dirty="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16" name="TextBox 23">
            <a:extLst>
              <a:ext uri="{FF2B5EF4-FFF2-40B4-BE49-F238E27FC236}">
                <a16:creationId xmlns:a16="http://schemas.microsoft.com/office/drawing/2014/main" id="{2BA0F4EA-5B6F-40BF-945E-0DBC64F6BE99}"/>
              </a:ext>
            </a:extLst>
          </p:cNvPr>
          <p:cNvSpPr txBox="1">
            <a:spLocks noChangeArrowheads="1"/>
          </p:cNvSpPr>
          <p:nvPr/>
        </p:nvSpPr>
        <p:spPr bwMode="auto">
          <a:xfrm>
            <a:off x="3007844" y="1548549"/>
            <a:ext cx="13460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a:ln>
                  <a:noFill/>
                </a:ln>
                <a:solidFill>
                  <a:prstClr val="black"/>
                </a:solidFill>
                <a:effectLst/>
                <a:uLnTx/>
                <a:uFillTx/>
                <a:latin typeface="Helvetica" panose="020B0604020202020204" pitchFamily="34" charset="0"/>
                <a:cs typeface="Helvetica" panose="020B0604020202020204" pitchFamily="34" charset="0"/>
              </a:rPr>
              <a:t>Digital twin.</a:t>
            </a:r>
            <a:endParaRPr kumimoji="0" lang="en-US" altLang="en-US" sz="1600" b="0" i="0" u="none" strike="noStrike" kern="1200" cap="none" spc="0" normalizeH="0" baseline="30000" noProof="0">
              <a:ln>
                <a:noFill/>
              </a:ln>
              <a:solidFill>
                <a:prstClr val="black"/>
              </a:solidFill>
              <a:effectLst/>
              <a:uLnTx/>
              <a:uFillTx/>
              <a:latin typeface="Helvetica" panose="020B0604020202020204" pitchFamily="34" charset="0"/>
              <a:cs typeface="Helvetica" panose="020B0604020202020204" pitchFamily="34" charset="0"/>
            </a:endParaRPr>
          </a:p>
        </p:txBody>
      </p:sp>
      <p:sp>
        <p:nvSpPr>
          <p:cNvPr id="26" name="TextBox 25">
            <a:extLst>
              <a:ext uri="{FF2B5EF4-FFF2-40B4-BE49-F238E27FC236}">
                <a16:creationId xmlns:a16="http://schemas.microsoft.com/office/drawing/2014/main" id="{C4276091-4BF5-44CD-8D65-0B9D460D06AC}"/>
              </a:ext>
            </a:extLst>
          </p:cNvPr>
          <p:cNvSpPr txBox="1"/>
          <p:nvPr/>
        </p:nvSpPr>
        <p:spPr>
          <a:xfrm>
            <a:off x="9847161" y="4925579"/>
            <a:ext cx="2046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TENA = Test and Training Enabling Architecture.</a:t>
            </a:r>
            <a:endPar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27" name="TextBox 14">
            <a:extLst>
              <a:ext uri="{FF2B5EF4-FFF2-40B4-BE49-F238E27FC236}">
                <a16:creationId xmlns:a16="http://schemas.microsoft.com/office/drawing/2014/main" id="{E3167F67-BBC0-459E-BA80-85F5AEE68118}"/>
              </a:ext>
            </a:extLst>
          </p:cNvPr>
          <p:cNvSpPr txBox="1">
            <a:spLocks noChangeArrowheads="1"/>
          </p:cNvSpPr>
          <p:nvPr/>
        </p:nvSpPr>
        <p:spPr bwMode="auto">
          <a:xfrm>
            <a:off x="8181098" y="5791322"/>
            <a:ext cx="17712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1" u="none" strike="noStrike" kern="1200" cap="none" spc="0" normalizeH="0" baseline="0" noProof="0" dirty="0">
                <a:ln>
                  <a:noFill/>
                </a:ln>
                <a:solidFill>
                  <a:prstClr val="black"/>
                </a:solidFill>
                <a:effectLst/>
                <a:uLnTx/>
                <a:uFillTx/>
                <a:latin typeface="Calibri" panose="020F0502020204030204"/>
                <a:ea typeface="MS PGothic" panose="020B0600070205080204" pitchFamily="34" charset="-128"/>
                <a:cs typeface="+mn-cs"/>
              </a:rPr>
              <a:t>Map source: USDOT. Modifications made by FHWA.</a:t>
            </a:r>
            <a:endParaRPr kumimoji="0" lang="en-US" altLang="en-US" sz="900" b="0" i="1" u="none" strike="sngStrike" kern="1200" cap="none" spc="0" normalizeH="0" baseline="0" noProof="0" dirty="0">
              <a:ln>
                <a:noFill/>
              </a:ln>
              <a:solidFill>
                <a:srgbClr val="FF0000"/>
              </a:solidFill>
              <a:effectLst/>
              <a:uLnTx/>
              <a:uFillTx/>
              <a:latin typeface="Calibri" panose="020F0502020204030204"/>
              <a:ea typeface="MS PGothic" panose="020B0600070205080204" pitchFamily="34" charset="-128"/>
              <a:cs typeface="+mn-cs"/>
            </a:endParaRPr>
          </a:p>
        </p:txBody>
      </p:sp>
      <p:sp>
        <p:nvSpPr>
          <p:cNvPr id="28" name="TextBox 27">
            <a:extLst>
              <a:ext uri="{FF2B5EF4-FFF2-40B4-BE49-F238E27FC236}">
                <a16:creationId xmlns:a16="http://schemas.microsoft.com/office/drawing/2014/main" id="{F2A6CC99-8069-424B-AE76-CC57B449E4B8}"/>
              </a:ext>
            </a:extLst>
          </p:cNvPr>
          <p:cNvSpPr txBox="1"/>
          <p:nvPr/>
        </p:nvSpPr>
        <p:spPr>
          <a:xfrm>
            <a:off x="8565772" y="2626713"/>
            <a:ext cx="145432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black"/>
                </a:solidFill>
                <a:effectLst/>
                <a:uLnTx/>
                <a:uFillTx/>
                <a:latin typeface="Calibri" panose="020F0502020204030204"/>
                <a:ea typeface="+mn-ea"/>
                <a:cs typeface="+mn-cs"/>
              </a:rPr>
              <a:t>Source: FHWA.</a:t>
            </a:r>
            <a:endParaRPr kumimoji="0" lang="en-US" sz="900" b="0" i="1" u="none" strike="sng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A8839495-D455-4D4A-9EEC-DA04C2846F2B}"/>
              </a:ext>
            </a:extLst>
          </p:cNvPr>
          <p:cNvSpPr txBox="1"/>
          <p:nvPr/>
        </p:nvSpPr>
        <p:spPr>
          <a:xfrm>
            <a:off x="2880722" y="3108957"/>
            <a:ext cx="145432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 2022 CARLA.</a:t>
            </a:r>
            <a:endParaRPr kumimoji="0" lang="en-US" sz="900" b="0" i="1" u="none" strike="sng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266B3CDC-B2E9-4C36-A421-4A15EEF7B216}"/>
              </a:ext>
            </a:extLst>
          </p:cNvPr>
          <p:cNvSpPr txBox="1"/>
          <p:nvPr/>
        </p:nvSpPr>
        <p:spPr>
          <a:xfrm>
            <a:off x="6997989" y="5297070"/>
            <a:ext cx="1511533"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 2020 Oak Ridge National Laboratory.</a:t>
            </a:r>
            <a:endParaRPr kumimoji="0" lang="en-US" sz="900" b="0" i="1" u="none" strike="sngStrike" kern="1200" cap="none" spc="0" normalizeH="0" baseline="0" noProof="0" dirty="0">
              <a:ln>
                <a:noFill/>
              </a:ln>
              <a:solidFill>
                <a:srgbClr val="FF0000"/>
              </a:solidFill>
              <a:effectLst/>
              <a:uLnTx/>
              <a:uFillTx/>
              <a:latin typeface="Calibri" panose="020F0502020204030204"/>
              <a:ea typeface="+mn-ea"/>
              <a:cs typeface="Calibri"/>
            </a:endParaRPr>
          </a:p>
        </p:txBody>
      </p:sp>
      <p:graphicFrame>
        <p:nvGraphicFramePr>
          <p:cNvPr id="3" name="Table 4">
            <a:extLst>
              <a:ext uri="{FF2B5EF4-FFF2-40B4-BE49-F238E27FC236}">
                <a16:creationId xmlns:a16="http://schemas.microsoft.com/office/drawing/2014/main" id="{BAD312AC-6152-178A-50BC-33153F147297}"/>
              </a:ext>
            </a:extLst>
          </p:cNvPr>
          <p:cNvGraphicFramePr>
            <a:graphicFrameLocks noGrp="1"/>
          </p:cNvGraphicFramePr>
          <p:nvPr>
            <p:extLst>
              <p:ext uri="{D42A27DB-BD31-4B8C-83A1-F6EECF244321}">
                <p14:modId xmlns:p14="http://schemas.microsoft.com/office/powerpoint/2010/main" val="2530962800"/>
              </p:ext>
            </p:extLst>
          </p:nvPr>
        </p:nvGraphicFramePr>
        <p:xfrm>
          <a:off x="9203374" y="3387984"/>
          <a:ext cx="2715384" cy="1559560"/>
        </p:xfrm>
        <a:graphic>
          <a:graphicData uri="http://schemas.openxmlformats.org/drawingml/2006/table">
            <a:tbl>
              <a:tblPr firstRow="1" bandRow="1">
                <a:tableStyleId>{21E4AEA4-8DFA-4A89-87EB-49C32662AFE0}</a:tableStyleId>
              </a:tblPr>
              <a:tblGrid>
                <a:gridCol w="2715384">
                  <a:extLst>
                    <a:ext uri="{9D8B030D-6E8A-4147-A177-3AD203B41FA5}">
                      <a16:colId xmlns:a16="http://schemas.microsoft.com/office/drawing/2014/main" val="2256009195"/>
                    </a:ext>
                  </a:extLst>
                </a:gridCol>
              </a:tblGrid>
              <a:tr h="370840">
                <a:tc>
                  <a:txBody>
                    <a:bodyPr/>
                    <a:lstStyle/>
                    <a:p>
                      <a:pPr algn="ctr"/>
                      <a:r>
                        <a:rPr lang="en-US" dirty="0"/>
                        <a:t>TENA Tools</a:t>
                      </a:r>
                    </a:p>
                  </a:txBody>
                  <a:tcPr>
                    <a:solidFill>
                      <a:schemeClr val="tx2"/>
                    </a:solidFill>
                  </a:tcPr>
                </a:tc>
                <a:extLst>
                  <a:ext uri="{0D108BD9-81ED-4DB2-BD59-A6C34878D82A}">
                    <a16:rowId xmlns:a16="http://schemas.microsoft.com/office/drawing/2014/main" val="26055774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tx1"/>
                          </a:solidFill>
                          <a:latin typeface="+mn-lt"/>
                        </a:rPr>
                        <a:t>Uses “common </a:t>
                      </a:r>
                      <a:r>
                        <a:rPr lang="en-US" altLang="en-US" sz="1800" dirty="0">
                          <a:latin typeface="+mn-lt"/>
                        </a:rPr>
                        <a:t>language” to exchange data. Also includes test execution management tools.</a:t>
                      </a:r>
                      <a:endParaRPr lang="en-US" altLang="en-US" sz="1800" baseline="30000" dirty="0">
                        <a:latin typeface="+mn-lt"/>
                      </a:endParaRPr>
                    </a:p>
                  </a:txBody>
                  <a:tcPr/>
                </a:tc>
                <a:extLst>
                  <a:ext uri="{0D108BD9-81ED-4DB2-BD59-A6C34878D82A}">
                    <a16:rowId xmlns:a16="http://schemas.microsoft.com/office/drawing/2014/main" val="216527035"/>
                  </a:ext>
                </a:extLst>
              </a:tr>
            </a:tbl>
          </a:graphicData>
        </a:graphic>
      </p:graphicFrame>
      <p:graphicFrame>
        <p:nvGraphicFramePr>
          <p:cNvPr id="5" name="Table 4">
            <a:extLst>
              <a:ext uri="{FF2B5EF4-FFF2-40B4-BE49-F238E27FC236}">
                <a16:creationId xmlns:a16="http://schemas.microsoft.com/office/drawing/2014/main" id="{E0336924-D237-DC02-C872-F365AEC79E30}"/>
              </a:ext>
            </a:extLst>
          </p:cNvPr>
          <p:cNvGraphicFramePr>
            <a:graphicFrameLocks noGrp="1"/>
          </p:cNvGraphicFramePr>
          <p:nvPr>
            <p:extLst>
              <p:ext uri="{D42A27DB-BD31-4B8C-83A1-F6EECF244321}">
                <p14:modId xmlns:p14="http://schemas.microsoft.com/office/powerpoint/2010/main" val="1199275788"/>
              </p:ext>
            </p:extLst>
          </p:nvPr>
        </p:nvGraphicFramePr>
        <p:xfrm>
          <a:off x="276597" y="4167764"/>
          <a:ext cx="2718724" cy="1833880"/>
        </p:xfrm>
        <a:graphic>
          <a:graphicData uri="http://schemas.openxmlformats.org/drawingml/2006/table">
            <a:tbl>
              <a:tblPr firstRow="1" bandRow="1">
                <a:tableStyleId>{21E4AEA4-8DFA-4A89-87EB-49C32662AFE0}</a:tableStyleId>
              </a:tblPr>
              <a:tblGrid>
                <a:gridCol w="2718724">
                  <a:extLst>
                    <a:ext uri="{9D8B030D-6E8A-4147-A177-3AD203B41FA5}">
                      <a16:colId xmlns:a16="http://schemas.microsoft.com/office/drawing/2014/main" val="2256009195"/>
                    </a:ext>
                  </a:extLst>
                </a:gridCol>
              </a:tblGrid>
              <a:tr h="370840">
                <a:tc>
                  <a:txBody>
                    <a:bodyPr/>
                    <a:lstStyle/>
                    <a:p>
                      <a:pPr algn="ctr"/>
                      <a:r>
                        <a:rPr lang="en-US"/>
                        <a:t>Scenario</a:t>
                      </a:r>
                    </a:p>
                  </a:txBody>
                  <a:tcPr>
                    <a:solidFill>
                      <a:schemeClr val="tx2"/>
                    </a:solidFill>
                  </a:tcPr>
                </a:tc>
                <a:extLst>
                  <a:ext uri="{0D108BD9-81ED-4DB2-BD59-A6C34878D82A}">
                    <a16:rowId xmlns:a16="http://schemas.microsoft.com/office/drawing/2014/main" val="2605577483"/>
                  </a:ext>
                </a:extLst>
              </a:tr>
              <a:tr h="0">
                <a:tc>
                  <a:txBody>
                    <a:bodyPr/>
                    <a:lstStyle/>
                    <a:p>
                      <a:pPr algn="ctr"/>
                      <a:r>
                        <a:rPr lang="en-US" altLang="en-US" sz="1800">
                          <a:latin typeface="+mn-lt"/>
                        </a:rPr>
                        <a:t>Defines scenario to execute a </a:t>
                      </a:r>
                      <a:r>
                        <a:rPr lang="en-US" altLang="en-US" sz="1800">
                          <a:solidFill>
                            <a:schemeClr val="tx1"/>
                          </a:solidFill>
                          <a:latin typeface="+mn-lt"/>
                        </a:rPr>
                        <a:t>test, such as digital maps, signal phase and timing (</a:t>
                      </a:r>
                      <a:r>
                        <a:rPr lang="en-US" altLang="en-US" sz="1800" strike="noStrike">
                          <a:solidFill>
                            <a:schemeClr val="tx1"/>
                          </a:solidFill>
                          <a:latin typeface="+mn-lt"/>
                        </a:rPr>
                        <a:t>SPaT)</a:t>
                      </a:r>
                      <a:r>
                        <a:rPr lang="en-US" altLang="en-US" sz="1800">
                          <a:solidFill>
                            <a:schemeClr val="tx1"/>
                          </a:solidFill>
                          <a:latin typeface="+mn-lt"/>
                        </a:rPr>
                        <a:t>, object initial states, etc.</a:t>
                      </a:r>
                    </a:p>
                  </a:txBody>
                  <a:tcPr/>
                </a:tc>
                <a:extLst>
                  <a:ext uri="{0D108BD9-81ED-4DB2-BD59-A6C34878D82A}">
                    <a16:rowId xmlns:a16="http://schemas.microsoft.com/office/drawing/2014/main" val="216527035"/>
                  </a:ext>
                </a:extLst>
              </a:tr>
            </a:tbl>
          </a:graphicData>
        </a:graphic>
      </p:graphicFrame>
      <p:graphicFrame>
        <p:nvGraphicFramePr>
          <p:cNvPr id="6" name="Table 5">
            <a:extLst>
              <a:ext uri="{FF2B5EF4-FFF2-40B4-BE49-F238E27FC236}">
                <a16:creationId xmlns:a16="http://schemas.microsoft.com/office/drawing/2014/main" id="{9A7E4086-CD01-6A89-4582-7480FB5F5851}"/>
              </a:ext>
            </a:extLst>
          </p:cNvPr>
          <p:cNvGraphicFramePr>
            <a:graphicFrameLocks noGrp="1"/>
          </p:cNvGraphicFramePr>
          <p:nvPr>
            <p:extLst>
              <p:ext uri="{D42A27DB-BD31-4B8C-83A1-F6EECF244321}">
                <p14:modId xmlns:p14="http://schemas.microsoft.com/office/powerpoint/2010/main" val="1001274686"/>
              </p:ext>
            </p:extLst>
          </p:nvPr>
        </p:nvGraphicFramePr>
        <p:xfrm>
          <a:off x="114101" y="1163338"/>
          <a:ext cx="2283632" cy="2382520"/>
        </p:xfrm>
        <a:graphic>
          <a:graphicData uri="http://schemas.openxmlformats.org/drawingml/2006/table">
            <a:tbl>
              <a:tblPr firstRow="1" bandRow="1">
                <a:tableStyleId>{21E4AEA4-8DFA-4A89-87EB-49C32662AFE0}</a:tableStyleId>
              </a:tblPr>
              <a:tblGrid>
                <a:gridCol w="2283632">
                  <a:extLst>
                    <a:ext uri="{9D8B030D-6E8A-4147-A177-3AD203B41FA5}">
                      <a16:colId xmlns:a16="http://schemas.microsoft.com/office/drawing/2014/main" val="2256009195"/>
                    </a:ext>
                  </a:extLst>
                </a:gridCol>
              </a:tblGrid>
              <a:tr h="370840">
                <a:tc>
                  <a:txBody>
                    <a:bodyPr/>
                    <a:lstStyle/>
                    <a:p>
                      <a:pPr algn="ctr"/>
                      <a:r>
                        <a:rPr lang="en-US">
                          <a:solidFill>
                            <a:schemeClr val="bg1"/>
                          </a:solidFill>
                        </a:rPr>
                        <a:t>Test Elements</a:t>
                      </a:r>
                    </a:p>
                  </a:txBody>
                  <a:tcPr>
                    <a:solidFill>
                      <a:schemeClr val="tx2"/>
                    </a:solidFill>
                  </a:tcPr>
                </a:tc>
                <a:extLst>
                  <a:ext uri="{0D108BD9-81ED-4DB2-BD59-A6C34878D82A}">
                    <a16:rowId xmlns:a16="http://schemas.microsoft.com/office/drawing/2014/main" val="2605577483"/>
                  </a:ext>
                </a:extLst>
              </a:tr>
              <a:tr h="0">
                <a:tc>
                  <a:txBody>
                    <a:bodyPr/>
                    <a:lstStyle/>
                    <a:p>
                      <a:pPr algn="ctr"/>
                      <a:r>
                        <a:rPr lang="en-US" altLang="en-US" sz="1800" dirty="0">
                          <a:latin typeface="+mn-lt"/>
                        </a:rPr>
                        <a:t>Can be physical or simulated and under human or automated control. All </a:t>
                      </a:r>
                      <a:r>
                        <a:rPr lang="en-US" altLang="en-US" sz="1800" dirty="0">
                          <a:solidFill>
                            <a:schemeClr val="tx1"/>
                          </a:solidFill>
                          <a:latin typeface="+mn-lt"/>
                        </a:rPr>
                        <a:t>elements</a:t>
                      </a:r>
                      <a:r>
                        <a:rPr lang="en-US" altLang="en-US" sz="1800" dirty="0">
                          <a:latin typeface="+mn-lt"/>
                        </a:rPr>
                        <a:t> will have digital representations during the test.</a:t>
                      </a:r>
                    </a:p>
                  </a:txBody>
                  <a:tcPr/>
                </a:tc>
                <a:extLst>
                  <a:ext uri="{0D108BD9-81ED-4DB2-BD59-A6C34878D82A}">
                    <a16:rowId xmlns:a16="http://schemas.microsoft.com/office/drawing/2014/main" val="216527035"/>
                  </a:ext>
                </a:extLst>
              </a:tr>
            </a:tbl>
          </a:graphicData>
        </a:graphic>
      </p:graphicFrame>
      <p:graphicFrame>
        <p:nvGraphicFramePr>
          <p:cNvPr id="7" name="Table 6">
            <a:extLst>
              <a:ext uri="{FF2B5EF4-FFF2-40B4-BE49-F238E27FC236}">
                <a16:creationId xmlns:a16="http://schemas.microsoft.com/office/drawing/2014/main" id="{F2637EFD-2E00-ED7E-0934-A203356ADDCD}"/>
              </a:ext>
            </a:extLst>
          </p:cNvPr>
          <p:cNvGraphicFramePr>
            <a:graphicFrameLocks noGrp="1"/>
          </p:cNvGraphicFramePr>
          <p:nvPr>
            <p:extLst>
              <p:ext uri="{D42A27DB-BD31-4B8C-83A1-F6EECF244321}">
                <p14:modId xmlns:p14="http://schemas.microsoft.com/office/powerpoint/2010/main" val="824629057"/>
              </p:ext>
            </p:extLst>
          </p:nvPr>
        </p:nvGraphicFramePr>
        <p:xfrm>
          <a:off x="5268076" y="2539036"/>
          <a:ext cx="2324265" cy="1010920"/>
        </p:xfrm>
        <a:graphic>
          <a:graphicData uri="http://schemas.openxmlformats.org/drawingml/2006/table">
            <a:tbl>
              <a:tblPr firstRow="1" bandRow="1">
                <a:tableStyleId>{21E4AEA4-8DFA-4A89-87EB-49C32662AFE0}</a:tableStyleId>
              </a:tblPr>
              <a:tblGrid>
                <a:gridCol w="2324265">
                  <a:extLst>
                    <a:ext uri="{9D8B030D-6E8A-4147-A177-3AD203B41FA5}">
                      <a16:colId xmlns:a16="http://schemas.microsoft.com/office/drawing/2014/main" val="2256009195"/>
                    </a:ext>
                  </a:extLst>
                </a:gridCol>
              </a:tblGrid>
              <a:tr h="370840">
                <a:tc>
                  <a:txBody>
                    <a:bodyPr/>
                    <a:lstStyle/>
                    <a:p>
                      <a:pPr algn="ctr"/>
                      <a:r>
                        <a:rPr lang="en-US"/>
                        <a:t>Secure Network</a:t>
                      </a:r>
                    </a:p>
                  </a:txBody>
                  <a:tcPr>
                    <a:solidFill>
                      <a:schemeClr val="tx2"/>
                    </a:solidFill>
                  </a:tcPr>
                </a:tc>
                <a:extLst>
                  <a:ext uri="{0D108BD9-81ED-4DB2-BD59-A6C34878D82A}">
                    <a16:rowId xmlns:a16="http://schemas.microsoft.com/office/drawing/2014/main" val="2605577483"/>
                  </a:ext>
                </a:extLst>
              </a:tr>
              <a:tr h="0">
                <a:tc>
                  <a:txBody>
                    <a:bodyPr/>
                    <a:lstStyle/>
                    <a:p>
                      <a:pPr algn="ctr"/>
                      <a:r>
                        <a:rPr lang="en-US" altLang="en-US" sz="1800">
                          <a:latin typeface="+mn-lt"/>
                        </a:rPr>
                        <a:t>Connects all test sites securely and reliably.</a:t>
                      </a:r>
                    </a:p>
                  </a:txBody>
                  <a:tcPr/>
                </a:tc>
                <a:extLst>
                  <a:ext uri="{0D108BD9-81ED-4DB2-BD59-A6C34878D82A}">
                    <a16:rowId xmlns:a16="http://schemas.microsoft.com/office/drawing/2014/main" val="216527035"/>
                  </a:ext>
                </a:extLst>
              </a:tr>
            </a:tbl>
          </a:graphicData>
        </a:graphic>
      </p:graphicFrame>
      <p:pic>
        <p:nvPicPr>
          <p:cNvPr id="30" name="Picture 29">
            <a:extLst>
              <a:ext uri="{FF2B5EF4-FFF2-40B4-BE49-F238E27FC236}">
                <a16:creationId xmlns:a16="http://schemas.microsoft.com/office/drawing/2014/main" id="{8F981DE9-677F-4678-9AE6-E8427B799117}"/>
              </a:ext>
            </a:extLst>
          </p:cNvPr>
          <p:cNvPicPr>
            <a:picLocks noChangeAspect="1"/>
          </p:cNvPicPr>
          <p:nvPr/>
        </p:nvPicPr>
        <p:blipFill>
          <a:blip r:embed="rId4"/>
          <a:stretch>
            <a:fillRect/>
          </a:stretch>
        </p:blipFill>
        <p:spPr>
          <a:xfrm>
            <a:off x="7924632" y="1503862"/>
            <a:ext cx="1641193" cy="1231900"/>
          </a:xfrm>
          <a:prstGeom prst="rect">
            <a:avLst/>
          </a:prstGeom>
          <a:ln w="38100">
            <a:noFill/>
          </a:ln>
          <a:effectLst>
            <a:outerShdw blurRad="50800" dist="101600" dir="2700000" algn="tl" rotWithShape="0">
              <a:prstClr val="black">
                <a:alpha val="40000"/>
              </a:prstClr>
            </a:outerShdw>
          </a:effectLst>
        </p:spPr>
      </p:pic>
      <p:pic>
        <p:nvPicPr>
          <p:cNvPr id="33" name="Picture 32">
            <a:extLst>
              <a:ext uri="{FF2B5EF4-FFF2-40B4-BE49-F238E27FC236}">
                <a16:creationId xmlns:a16="http://schemas.microsoft.com/office/drawing/2014/main" id="{AFFEC115-8F9D-4740-A89E-6FF07D6FA6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01" t="14331" r="2431"/>
          <a:stretch/>
        </p:blipFill>
        <p:spPr>
          <a:xfrm>
            <a:off x="6690066" y="4110981"/>
            <a:ext cx="2200525" cy="1173440"/>
          </a:xfrm>
          <a:prstGeom prst="rect">
            <a:avLst/>
          </a:prstGeom>
          <a:effectLst>
            <a:outerShdw blurRad="50800" dist="101600" dir="2700000" algn="tl" rotWithShape="0">
              <a:prstClr val="black">
                <a:alpha val="40000"/>
              </a:prstClr>
            </a:outerShdw>
          </a:effectLst>
        </p:spPr>
      </p:pic>
      <p:pic>
        <p:nvPicPr>
          <p:cNvPr id="35" name="Picture 34">
            <a:extLst>
              <a:ext uri="{FF2B5EF4-FFF2-40B4-BE49-F238E27FC236}">
                <a16:creationId xmlns:a16="http://schemas.microsoft.com/office/drawing/2014/main" id="{EB47A637-AAB7-49E7-9E38-857D7AF9EBC0}"/>
              </a:ext>
            </a:extLst>
          </p:cNvPr>
          <p:cNvPicPr>
            <a:picLocks noChangeAspect="1"/>
          </p:cNvPicPr>
          <p:nvPr/>
        </p:nvPicPr>
        <p:blipFill>
          <a:blip r:embed="rId6"/>
          <a:stretch>
            <a:fillRect/>
          </a:stretch>
        </p:blipFill>
        <p:spPr>
          <a:xfrm>
            <a:off x="2766818" y="1873207"/>
            <a:ext cx="1794585" cy="1180785"/>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241935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396CAA1-43A5-B290-5ACE-335EEE5259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417"/>
          <a:stretch/>
        </p:blipFill>
        <p:spPr bwMode="auto">
          <a:xfrm>
            <a:off x="6610864" y="2159042"/>
            <a:ext cx="5581135" cy="29251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B842CF-2394-76BC-013A-845A87F5AF08}"/>
              </a:ext>
            </a:extLst>
          </p:cNvPr>
          <p:cNvSpPr>
            <a:spLocks noGrp="1"/>
          </p:cNvSpPr>
          <p:nvPr>
            <p:ph type="title"/>
          </p:nvPr>
        </p:nvSpPr>
        <p:spPr/>
        <p:txBody>
          <a:bodyPr/>
          <a:lstStyle/>
          <a:p>
            <a:r>
              <a:rPr lang="en-US" dirty="0"/>
              <a:t>How can we use distributed testing?</a:t>
            </a:r>
          </a:p>
        </p:txBody>
      </p:sp>
      <p:sp>
        <p:nvSpPr>
          <p:cNvPr id="3" name="Content Placeholder 2">
            <a:extLst>
              <a:ext uri="{FF2B5EF4-FFF2-40B4-BE49-F238E27FC236}">
                <a16:creationId xmlns:a16="http://schemas.microsoft.com/office/drawing/2014/main" id="{CFD8B58A-E223-433B-6907-617EF0154DB5}"/>
              </a:ext>
            </a:extLst>
          </p:cNvPr>
          <p:cNvSpPr>
            <a:spLocks noGrp="1"/>
          </p:cNvSpPr>
          <p:nvPr>
            <p:ph idx="1"/>
          </p:nvPr>
        </p:nvSpPr>
        <p:spPr>
          <a:xfrm>
            <a:off x="838199" y="1216794"/>
            <a:ext cx="11078615" cy="4646992"/>
          </a:xfrm>
        </p:spPr>
        <p:txBody>
          <a:bodyPr/>
          <a:lstStyle/>
          <a:p>
            <a:r>
              <a:rPr lang="en-US" sz="2400" dirty="0"/>
              <a:t>Distributed testing can be used in various stages of technical maturation</a:t>
            </a:r>
          </a:p>
          <a:p>
            <a:pPr lvl="1"/>
            <a:r>
              <a:rPr lang="en-US" sz="2000" dirty="0"/>
              <a:t>Early prototyping examples</a:t>
            </a:r>
          </a:p>
          <a:p>
            <a:pPr lvl="2"/>
            <a:r>
              <a:rPr lang="en-US" sz="1800" dirty="0"/>
              <a:t>Interoperable eco-driving of multiple, diverse algorithms</a:t>
            </a:r>
          </a:p>
          <a:p>
            <a:pPr lvl="1"/>
            <a:r>
              <a:rPr lang="en-US" sz="2000" dirty="0"/>
              <a:t>Systems integration testing examples</a:t>
            </a:r>
          </a:p>
          <a:p>
            <a:pPr lvl="2"/>
            <a:r>
              <a:rPr lang="en-US" sz="1800" dirty="0"/>
              <a:t>Cross-jurisdictional operations</a:t>
            </a:r>
          </a:p>
          <a:p>
            <a:pPr lvl="2"/>
            <a:r>
              <a:rPr lang="en-US" sz="1800" dirty="0"/>
              <a:t>Cyber testing</a:t>
            </a:r>
          </a:p>
          <a:p>
            <a:pPr lvl="1"/>
            <a:r>
              <a:rPr lang="en-US" sz="2000" dirty="0"/>
              <a:t>Deployment interoperability testing examples</a:t>
            </a:r>
          </a:p>
          <a:p>
            <a:pPr lvl="2"/>
            <a:r>
              <a:rPr lang="en-US" sz="1800" dirty="0"/>
              <a:t>CV2X radios</a:t>
            </a:r>
          </a:p>
          <a:p>
            <a:pPr lvl="2"/>
            <a:r>
              <a:rPr lang="en-US" sz="1800" dirty="0"/>
              <a:t>EV charging?</a:t>
            </a:r>
          </a:p>
          <a:p>
            <a:r>
              <a:rPr lang="en-US" sz="2400" dirty="0"/>
              <a:t>Distributed testing is characterized by:</a:t>
            </a:r>
          </a:p>
          <a:p>
            <a:pPr lvl="1"/>
            <a:r>
              <a:rPr lang="en-US" sz="2000" dirty="0"/>
              <a:t>Increasing fidelity of representations – mixed-reality testing enriches validation process</a:t>
            </a:r>
          </a:p>
          <a:p>
            <a:pPr lvl="1"/>
            <a:r>
              <a:rPr lang="en-US" sz="2000" dirty="0"/>
              <a:t>Emphasis on closed-loop interactions and feedback between multiple, diverse elements</a:t>
            </a:r>
          </a:p>
          <a:p>
            <a:pPr lvl="1"/>
            <a:r>
              <a:rPr lang="en-US" sz="2000" dirty="0"/>
              <a:t>Use of standard message formats</a:t>
            </a:r>
          </a:p>
        </p:txBody>
      </p:sp>
      <p:sp>
        <p:nvSpPr>
          <p:cNvPr id="4" name="Slide Number Placeholder 3">
            <a:extLst>
              <a:ext uri="{FF2B5EF4-FFF2-40B4-BE49-F238E27FC236}">
                <a16:creationId xmlns:a16="http://schemas.microsoft.com/office/drawing/2014/main" id="{00AE9004-7442-A58F-5463-08952319EE71}"/>
              </a:ext>
            </a:extLst>
          </p:cNvPr>
          <p:cNvSpPr>
            <a:spLocks noGrp="1"/>
          </p:cNvSpPr>
          <p:nvPr>
            <p:ph type="sldNum" sz="quarter" idx="10"/>
          </p:nvPr>
        </p:nvSpPr>
        <p:spPr/>
        <p:txBody>
          <a:bodyPr/>
          <a:lstStyle/>
          <a:p>
            <a:fld id="{7214F37A-C775-41C2-B453-27C317408353}" type="slidenum">
              <a:rPr lang="en-US" smtClean="0"/>
              <a:pPr/>
              <a:t>14</a:t>
            </a:fld>
            <a:endParaRPr lang="en-US"/>
          </a:p>
        </p:txBody>
      </p:sp>
    </p:spTree>
    <p:extLst>
      <p:ext uri="{BB962C8B-B14F-4D97-AF65-F5344CB8AC3E}">
        <p14:creationId xmlns:p14="http://schemas.microsoft.com/office/powerpoint/2010/main" val="4014241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FA6FD-D866-7B43-52AF-1E3CB01A21FA}"/>
              </a:ext>
            </a:extLst>
          </p:cNvPr>
          <p:cNvSpPr>
            <a:spLocks noGrp="1"/>
          </p:cNvSpPr>
          <p:nvPr>
            <p:ph type="title"/>
          </p:nvPr>
        </p:nvSpPr>
        <p:spPr/>
        <p:txBody>
          <a:bodyPr/>
          <a:lstStyle/>
          <a:p>
            <a:r>
              <a:rPr lang="en-US" dirty="0"/>
              <a:t>Distributed Testing Benefits</a:t>
            </a:r>
          </a:p>
        </p:txBody>
      </p:sp>
      <p:sp>
        <p:nvSpPr>
          <p:cNvPr id="3" name="Content Placeholder 2">
            <a:extLst>
              <a:ext uri="{FF2B5EF4-FFF2-40B4-BE49-F238E27FC236}">
                <a16:creationId xmlns:a16="http://schemas.microsoft.com/office/drawing/2014/main" id="{A5897A34-AD68-7AF9-71D0-ACA30F587F37}"/>
              </a:ext>
            </a:extLst>
          </p:cNvPr>
          <p:cNvSpPr>
            <a:spLocks noGrp="1"/>
          </p:cNvSpPr>
          <p:nvPr>
            <p:ph idx="1"/>
          </p:nvPr>
        </p:nvSpPr>
        <p:spPr/>
        <p:txBody>
          <a:bodyPr/>
          <a:lstStyle/>
          <a:p>
            <a:r>
              <a:rPr lang="en-US" sz="2400" b="1" dirty="0"/>
              <a:t>REDUCE COSTS </a:t>
            </a:r>
            <a:r>
              <a:rPr lang="en-US" sz="2400" dirty="0"/>
              <a:t>by resolving integration issues early in a virtual environment.</a:t>
            </a:r>
          </a:p>
          <a:p>
            <a:r>
              <a:rPr lang="en-US" sz="2400" b="1" dirty="0"/>
              <a:t>RE-USE MODELS </a:t>
            </a:r>
            <a:r>
              <a:rPr lang="en-US" sz="2400" dirty="0"/>
              <a:t>even when working across different simulation platforms.</a:t>
            </a:r>
          </a:p>
          <a:p>
            <a:r>
              <a:rPr lang="en-US" sz="2400" b="1" dirty="0"/>
              <a:t>COLLABORATE</a:t>
            </a:r>
            <a:r>
              <a:rPr lang="en-US" sz="2400" dirty="0"/>
              <a:t> with others to advance best practices and innovative system-of-systems solutions that improve transportation safety, efficiency, and equity.</a:t>
            </a:r>
          </a:p>
          <a:p>
            <a:r>
              <a:rPr lang="en-US" sz="2400" b="1" dirty="0"/>
              <a:t>PROTECT INTELLECTUAL PROPERTY </a:t>
            </a:r>
            <a:r>
              <a:rPr lang="en-US" sz="2400" dirty="0"/>
              <a:t>while securely connecting with others.</a:t>
            </a:r>
          </a:p>
          <a:p>
            <a:endParaRPr lang="en-US" sz="2400" dirty="0"/>
          </a:p>
        </p:txBody>
      </p:sp>
      <p:sp>
        <p:nvSpPr>
          <p:cNvPr id="4" name="Slide Number Placeholder 3">
            <a:extLst>
              <a:ext uri="{FF2B5EF4-FFF2-40B4-BE49-F238E27FC236}">
                <a16:creationId xmlns:a16="http://schemas.microsoft.com/office/drawing/2014/main" id="{891BBE66-A71A-A2D6-B076-83C90310CF13}"/>
              </a:ext>
            </a:extLst>
          </p:cNvPr>
          <p:cNvSpPr>
            <a:spLocks noGrp="1"/>
          </p:cNvSpPr>
          <p:nvPr>
            <p:ph type="sldNum" sz="quarter" idx="10"/>
          </p:nvPr>
        </p:nvSpPr>
        <p:spPr/>
        <p:txBody>
          <a:bodyPr/>
          <a:lstStyle/>
          <a:p>
            <a:fld id="{7214F37A-C775-41C2-B453-27C317408353}" type="slidenum">
              <a:rPr lang="en-US" smtClean="0">
                <a:solidFill>
                  <a:schemeClr val="tx1"/>
                </a:solidFill>
              </a:rPr>
              <a:pPr/>
              <a:t>15</a:t>
            </a:fld>
            <a:endParaRPr lang="en-US" dirty="0">
              <a:solidFill>
                <a:schemeClr val="tx1"/>
              </a:solidFill>
            </a:endParaRPr>
          </a:p>
        </p:txBody>
      </p:sp>
    </p:spTree>
    <p:extLst>
      <p:ext uri="{BB962C8B-B14F-4D97-AF65-F5344CB8AC3E}">
        <p14:creationId xmlns:p14="http://schemas.microsoft.com/office/powerpoint/2010/main" val="2687406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2F2D63-1719-5D20-7E9A-6CC2DED3FBAD}"/>
              </a:ext>
            </a:extLst>
          </p:cNvPr>
          <p:cNvSpPr>
            <a:spLocks noGrp="1"/>
          </p:cNvSpPr>
          <p:nvPr>
            <p:ph idx="1"/>
          </p:nvPr>
        </p:nvSpPr>
        <p:spPr>
          <a:xfrm>
            <a:off x="643516" y="1377704"/>
            <a:ext cx="5872701" cy="5030109"/>
          </a:xfrm>
        </p:spPr>
        <p:txBody>
          <a:bodyPr/>
          <a:lstStyle/>
          <a:p>
            <a:r>
              <a:rPr lang="en-US" sz="2000" dirty="0">
                <a:latin typeface="Helvetica" panose="020B0604020202020204" pitchFamily="34" charset="0"/>
                <a:cs typeface="Helvetica" panose="020B0604020202020204" pitchFamily="34" charset="0"/>
              </a:rPr>
              <a:t>FHWA develops open-source software to allow other researchers to use federally funded tools to advance transportation-related R&amp;D.</a:t>
            </a:r>
          </a:p>
          <a:p>
            <a:r>
              <a:rPr lang="en-US" sz="2000" dirty="0">
                <a:latin typeface="Helvetica" panose="020B0604020202020204" pitchFamily="34" charset="0"/>
                <a:cs typeface="Helvetica" panose="020B0604020202020204" pitchFamily="34" charset="0"/>
              </a:rPr>
              <a:t>The Connected and Automated Vehicle (CAV) Telematics Tool is an open-source, web-based platform and an example of this process. </a:t>
            </a:r>
          </a:p>
          <a:p>
            <a:r>
              <a:rPr lang="en-US" sz="2000" dirty="0">
                <a:latin typeface="Helvetica" panose="020B0604020202020204" pitchFamily="34" charset="0"/>
                <a:cs typeface="Helvetica" panose="020B0604020202020204" pitchFamily="34" charset="0"/>
              </a:rPr>
              <a:t>Supports cooperative driving automation (CDA) research.</a:t>
            </a:r>
          </a:p>
          <a:p>
            <a:r>
              <a:rPr lang="en-US" sz="2000" dirty="0">
                <a:latin typeface="Helvetica" panose="020B0604020202020204" pitchFamily="34" charset="0"/>
                <a:cs typeface="Helvetica" panose="020B0604020202020204" pitchFamily="34" charset="0"/>
              </a:rPr>
              <a:t>Facilitates real-time data collection and streaming from vehicles and infrastructures.</a:t>
            </a:r>
          </a:p>
          <a:p>
            <a:r>
              <a:rPr lang="en-US" sz="2000" dirty="0">
                <a:latin typeface="Helvetica" panose="020B0604020202020204" pitchFamily="34" charset="0"/>
                <a:cs typeface="Helvetica" panose="020B0604020202020204" pitchFamily="34" charset="0"/>
              </a:rPr>
              <a:t>Provides a dashboard on which users can visualize data.</a:t>
            </a:r>
          </a:p>
          <a:p>
            <a:endParaRPr lang="en-US" sz="2000" dirty="0">
              <a:latin typeface="Helvetica" panose="020B0604020202020204" pitchFamily="34" charset="0"/>
              <a:cs typeface="Helvetica" panose="020B0604020202020204" pitchFamily="34" charset="0"/>
            </a:endParaRPr>
          </a:p>
        </p:txBody>
      </p:sp>
      <p:sp>
        <p:nvSpPr>
          <p:cNvPr id="5" name="Text Placeholder 4">
            <a:extLst>
              <a:ext uri="{FF2B5EF4-FFF2-40B4-BE49-F238E27FC236}">
                <a16:creationId xmlns:a16="http://schemas.microsoft.com/office/drawing/2014/main" id="{A8950628-0648-C787-E175-8E6897DA8710}"/>
              </a:ext>
            </a:extLst>
          </p:cNvPr>
          <p:cNvSpPr>
            <a:spLocks noGrp="1"/>
          </p:cNvSpPr>
          <p:nvPr>
            <p:ph type="body" sz="quarter" idx="12"/>
          </p:nvPr>
        </p:nvSpPr>
        <p:spPr>
          <a:xfrm>
            <a:off x="4505862" y="6554247"/>
            <a:ext cx="2515678" cy="233362"/>
          </a:xfrm>
        </p:spPr>
        <p:txBody>
          <a:bodyPr/>
          <a:lstStyle/>
          <a:p>
            <a:r>
              <a:rPr lang="en-US" dirty="0">
                <a:solidFill>
                  <a:schemeClr val="tx1"/>
                </a:solidFill>
              </a:rPr>
              <a:t> Source: FHWA.</a:t>
            </a:r>
          </a:p>
        </p:txBody>
      </p:sp>
      <p:sp>
        <p:nvSpPr>
          <p:cNvPr id="2" name="Title 1">
            <a:extLst>
              <a:ext uri="{FF2B5EF4-FFF2-40B4-BE49-F238E27FC236}">
                <a16:creationId xmlns:a16="http://schemas.microsoft.com/office/drawing/2014/main" id="{2E6BBBA8-679F-D48A-5BB7-A4BFFB9035BD}"/>
              </a:ext>
            </a:extLst>
          </p:cNvPr>
          <p:cNvSpPr>
            <a:spLocks noGrp="1"/>
          </p:cNvSpPr>
          <p:nvPr>
            <p:ph type="title"/>
          </p:nvPr>
        </p:nvSpPr>
        <p:spPr>
          <a:xfrm>
            <a:off x="838199" y="355599"/>
            <a:ext cx="6451601" cy="1005840"/>
          </a:xfrm>
        </p:spPr>
        <p:txBody>
          <a:bodyPr/>
          <a:lstStyle/>
          <a:p>
            <a:r>
              <a:rPr lang="en-US" sz="4400" dirty="0">
                <a:solidFill>
                  <a:srgbClr val="871A0F"/>
                </a:solidFill>
                <a:latin typeface="Helvetica" panose="020B0604020202020204" pitchFamily="34" charset="0"/>
                <a:cs typeface="Helvetica" panose="020B0604020202020204" pitchFamily="34" charset="0"/>
              </a:rPr>
              <a:t>Open-Source Software</a:t>
            </a:r>
          </a:p>
        </p:txBody>
      </p:sp>
      <p:sp>
        <p:nvSpPr>
          <p:cNvPr id="6" name="Rectangle 5">
            <a:extLst>
              <a:ext uri="{FF2B5EF4-FFF2-40B4-BE49-F238E27FC236}">
                <a16:creationId xmlns:a16="http://schemas.microsoft.com/office/drawing/2014/main" id="{40711F4B-2173-02EB-C313-16CCB8727FDA}"/>
              </a:ext>
            </a:extLst>
          </p:cNvPr>
          <p:cNvSpPr/>
          <p:nvPr/>
        </p:nvSpPr>
        <p:spPr>
          <a:xfrm>
            <a:off x="7113588" y="0"/>
            <a:ext cx="5078412" cy="6858000"/>
          </a:xfrm>
          <a:prstGeom prst="rect">
            <a:avLst/>
          </a:prstGeom>
          <a:solidFill>
            <a:schemeClr val="tx2"/>
          </a:solidFill>
          <a:ln>
            <a:solidFill>
              <a:srgbClr val="000E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8AF56DD-6CEE-8011-CDD3-D2798AD56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2593" y="1841991"/>
            <a:ext cx="4280402" cy="1931008"/>
          </a:xfrm>
          <a:prstGeom prst="rect">
            <a:avLst/>
          </a:prstGeom>
        </p:spPr>
      </p:pic>
      <p:sp>
        <p:nvSpPr>
          <p:cNvPr id="10" name="Rectangle 9">
            <a:extLst>
              <a:ext uri="{FF2B5EF4-FFF2-40B4-BE49-F238E27FC236}">
                <a16:creationId xmlns:a16="http://schemas.microsoft.com/office/drawing/2014/main" id="{24E6C49F-B502-A184-6629-C3365A318D2F}"/>
              </a:ext>
            </a:extLst>
          </p:cNvPr>
          <p:cNvSpPr/>
          <p:nvPr/>
        </p:nvSpPr>
        <p:spPr>
          <a:xfrm>
            <a:off x="7289801" y="174626"/>
            <a:ext cx="4725987" cy="6508749"/>
          </a:xfrm>
          <a:prstGeom prst="rect">
            <a:avLst/>
          </a:prstGeom>
          <a:noFill/>
          <a:ln>
            <a:solidFill>
              <a:srgbClr val="EEBB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915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1880C4-309A-E8C3-317B-39AAF3C5621A}"/>
              </a:ext>
            </a:extLst>
          </p:cNvPr>
          <p:cNvSpPr>
            <a:spLocks noGrp="1"/>
          </p:cNvSpPr>
          <p:nvPr>
            <p:ph type="title"/>
          </p:nvPr>
        </p:nvSpPr>
        <p:spPr/>
        <p:txBody>
          <a:bodyPr>
            <a:normAutofit/>
          </a:bodyPr>
          <a:lstStyle/>
          <a:p>
            <a:r>
              <a:rPr lang="en-US" sz="4400" dirty="0">
                <a:solidFill>
                  <a:srgbClr val="871A0F"/>
                </a:solidFill>
              </a:rPr>
              <a:t>Components</a:t>
            </a:r>
          </a:p>
        </p:txBody>
      </p:sp>
      <p:sp>
        <p:nvSpPr>
          <p:cNvPr id="3" name="Content Placeholder 2">
            <a:extLst>
              <a:ext uri="{FF2B5EF4-FFF2-40B4-BE49-F238E27FC236}">
                <a16:creationId xmlns:a16="http://schemas.microsoft.com/office/drawing/2014/main" id="{246DB149-CC27-5789-37B9-02352084FDFD}"/>
              </a:ext>
            </a:extLst>
          </p:cNvPr>
          <p:cNvSpPr>
            <a:spLocks noGrp="1"/>
          </p:cNvSpPr>
          <p:nvPr>
            <p:ph idx="1"/>
          </p:nvPr>
        </p:nvSpPr>
        <p:spPr>
          <a:xfrm>
            <a:off x="838200" y="1472209"/>
            <a:ext cx="10307090" cy="4622583"/>
          </a:xfrm>
        </p:spPr>
        <p:txBody>
          <a:bodyPr vert="horz" lIns="91440" tIns="45720" rIns="91440" bIns="45720" rtlCol="0" anchor="t">
            <a:noAutofit/>
          </a:bodyPr>
          <a:lstStyle/>
          <a:p>
            <a:pPr marL="855663" lvl="1" indent="-398463">
              <a:lnSpc>
                <a:spcPct val="107000"/>
              </a:lnSpc>
              <a:spcBef>
                <a:spcPts val="0"/>
              </a:spcBef>
              <a:spcAft>
                <a:spcPts val="800"/>
              </a:spcAft>
              <a:buFont typeface="Wingdings 3" panose="05040102010807070707" pitchFamily="18" charset="2"/>
              <a:buChar char="u"/>
            </a:pPr>
            <a:r>
              <a:rPr lang="en-US" sz="2800" b="1" dirty="0">
                <a:effectLst/>
                <a:latin typeface="Helvetica" panose="020B0604020202020204" pitchFamily="34" charset="0"/>
                <a:ea typeface="Calibri" panose="020F0502020204030204" pitchFamily="34" charset="0"/>
                <a:cs typeface="Helvetica" panose="020B0604020202020204" pitchFamily="34" charset="0"/>
              </a:rPr>
              <a:t>Hardware:</a:t>
            </a:r>
            <a:r>
              <a:rPr lang="en-US" sz="2800" dirty="0">
                <a:effectLst/>
                <a:latin typeface="Helvetica" panose="020B0604020202020204" pitchFamily="34" charset="0"/>
                <a:ea typeface="Calibri" panose="020F0502020204030204" pitchFamily="34" charset="0"/>
                <a:cs typeface="Helvetica" panose="020B0604020202020204" pitchFamily="34" charset="0"/>
              </a:rPr>
              <a:t> </a:t>
            </a:r>
          </a:p>
          <a:p>
            <a:pPr marL="1254125" lvl="2" indent="-339725">
              <a:lnSpc>
                <a:spcPct val="107000"/>
              </a:lnSpc>
              <a:spcBef>
                <a:spcPts val="0"/>
              </a:spcBef>
              <a:spcAft>
                <a:spcPts val="800"/>
              </a:spcAft>
              <a:buSzPct val="80000"/>
              <a:buFont typeface="Wingdings 3" panose="05040102010807070707" pitchFamily="18" charset="2"/>
              <a:buChar char="w"/>
              <a:tabLst>
                <a:tab pos="800100" algn="l"/>
              </a:tabLst>
            </a:pPr>
            <a:r>
              <a:rPr lang="en-US" sz="2400" dirty="0">
                <a:latin typeface="Helvetica" panose="020B0604020202020204" pitchFamily="34" charset="0"/>
                <a:ea typeface="Calibri" panose="020F0502020204030204" pitchFamily="34" charset="0"/>
                <a:cs typeface="Helvetica" panose="020B0604020202020204" pitchFamily="34" charset="0"/>
              </a:rPr>
              <a:t>E</a:t>
            </a:r>
            <a:r>
              <a:rPr lang="en-US" sz="2400" dirty="0">
                <a:effectLst/>
                <a:latin typeface="Helvetica" panose="020B0604020202020204" pitchFamily="34" charset="0"/>
                <a:ea typeface="Calibri" panose="020F0502020204030204" pitchFamily="34" charset="0"/>
                <a:cs typeface="Helvetica" panose="020B0604020202020204" pitchFamily="34" charset="0"/>
              </a:rPr>
              <a:t>dge device or a computer connected physically to the entity to collect the data.</a:t>
            </a:r>
          </a:p>
          <a:p>
            <a:pPr marL="1254125" lvl="2" indent="-339725">
              <a:lnSpc>
                <a:spcPct val="107000"/>
              </a:lnSpc>
              <a:spcBef>
                <a:spcPts val="0"/>
              </a:spcBef>
              <a:spcAft>
                <a:spcPts val="800"/>
              </a:spcAft>
              <a:buSzPct val="80000"/>
              <a:buFont typeface="Wingdings 3" panose="05040102010807070707" pitchFamily="18" charset="2"/>
              <a:buChar char="w"/>
              <a:tabLst>
                <a:tab pos="800100" algn="l"/>
              </a:tabLst>
            </a:pPr>
            <a:r>
              <a:rPr lang="en-US" sz="2400" dirty="0">
                <a:latin typeface="Helvetica" panose="020B0604020202020204" pitchFamily="34" charset="0"/>
                <a:ea typeface="Calibri" panose="020F0502020204030204" pitchFamily="34" charset="0"/>
                <a:cs typeface="Helvetica" panose="020B0604020202020204" pitchFamily="34" charset="0"/>
              </a:rPr>
              <a:t>C</a:t>
            </a:r>
            <a:r>
              <a:rPr lang="en-US" sz="2400" dirty="0">
                <a:effectLst/>
                <a:latin typeface="Helvetica" panose="020B0604020202020204" pitchFamily="34" charset="0"/>
                <a:ea typeface="Calibri" panose="020F0502020204030204" pitchFamily="34" charset="0"/>
                <a:cs typeface="Helvetica" panose="020B0604020202020204" pitchFamily="34" charset="0"/>
              </a:rPr>
              <a:t>ellular network provider to stream the data.</a:t>
            </a:r>
          </a:p>
          <a:p>
            <a:pPr marL="855663" lvl="1" indent="-398463">
              <a:lnSpc>
                <a:spcPct val="107000"/>
              </a:lnSpc>
              <a:spcBef>
                <a:spcPts val="0"/>
              </a:spcBef>
              <a:spcAft>
                <a:spcPts val="800"/>
              </a:spcAft>
              <a:buFont typeface="Wingdings 3" panose="05040102010807070707" pitchFamily="18" charset="2"/>
              <a:buChar char="u"/>
              <a:tabLst>
                <a:tab pos="457200" algn="l"/>
              </a:tabLst>
            </a:pPr>
            <a:r>
              <a:rPr lang="en-US" sz="2800" b="1" dirty="0">
                <a:effectLst/>
                <a:latin typeface="Helvetica" panose="020B0604020202020204" pitchFamily="34" charset="0"/>
                <a:ea typeface="Calibri" panose="020F0502020204030204" pitchFamily="34" charset="0"/>
                <a:cs typeface="Helvetica" panose="020B0604020202020204" pitchFamily="34" charset="0"/>
              </a:rPr>
              <a:t>Software:</a:t>
            </a:r>
          </a:p>
          <a:p>
            <a:pPr marL="1254125" lvl="2" indent="-339725">
              <a:lnSpc>
                <a:spcPct val="107000"/>
              </a:lnSpc>
              <a:spcBef>
                <a:spcPts val="0"/>
              </a:spcBef>
              <a:spcAft>
                <a:spcPts val="800"/>
              </a:spcAft>
              <a:buSzPct val="80000"/>
              <a:buFont typeface="Wingdings 3" panose="05040102010807070707" pitchFamily="18" charset="2"/>
              <a:buChar char="w"/>
              <a:tabLst>
                <a:tab pos="800100" algn="l"/>
              </a:tabLst>
            </a:pPr>
            <a:r>
              <a:rPr lang="en-US" sz="2400" dirty="0">
                <a:effectLst/>
                <a:latin typeface="Helvetica" panose="020B0604020202020204" pitchFamily="34" charset="0"/>
                <a:ea typeface="Calibri" panose="020F0502020204030204" pitchFamily="34" charset="0"/>
                <a:cs typeface="Helvetica" panose="020B0604020202020204" pitchFamily="34" charset="0"/>
              </a:rPr>
              <a:t>Data processing server to process the data.</a:t>
            </a:r>
          </a:p>
          <a:p>
            <a:pPr marL="1254125" lvl="2" indent="-339725">
              <a:lnSpc>
                <a:spcPct val="107000"/>
              </a:lnSpc>
              <a:spcBef>
                <a:spcPts val="0"/>
              </a:spcBef>
              <a:spcAft>
                <a:spcPts val="800"/>
              </a:spcAft>
              <a:buSzPct val="80000"/>
              <a:buFont typeface="Wingdings 3" panose="05040102010807070707" pitchFamily="18" charset="2"/>
              <a:buChar char="w"/>
              <a:tabLst>
                <a:tab pos="800100" algn="l"/>
              </a:tabLst>
            </a:pPr>
            <a:r>
              <a:rPr lang="en-US" sz="2400" dirty="0">
                <a:effectLst/>
                <a:latin typeface="Helvetica" panose="020B0604020202020204" pitchFamily="34" charset="0"/>
                <a:ea typeface="Calibri" panose="020F0502020204030204" pitchFamily="34" charset="0"/>
                <a:cs typeface="Helvetica" panose="020B0604020202020204" pitchFamily="34" charset="0"/>
              </a:rPr>
              <a:t>Time-series database to store collected data. </a:t>
            </a:r>
          </a:p>
          <a:p>
            <a:pPr marL="1254125" lvl="2" indent="-339725">
              <a:lnSpc>
                <a:spcPct val="107000"/>
              </a:lnSpc>
              <a:spcBef>
                <a:spcPts val="0"/>
              </a:spcBef>
              <a:spcAft>
                <a:spcPts val="800"/>
              </a:spcAft>
              <a:buSzPct val="80000"/>
              <a:buFont typeface="Wingdings 3" panose="05040102010807070707" pitchFamily="18" charset="2"/>
              <a:buChar char="w"/>
              <a:tabLst>
                <a:tab pos="800100" algn="l"/>
              </a:tabLst>
            </a:pPr>
            <a:r>
              <a:rPr lang="en-US" sz="2400" dirty="0">
                <a:effectLst/>
                <a:latin typeface="Helvetica" panose="020B0604020202020204" pitchFamily="34" charset="0"/>
                <a:ea typeface="Calibri" panose="020F0502020204030204" pitchFamily="34" charset="0"/>
                <a:cs typeface="Helvetica" panose="020B0604020202020204" pitchFamily="34" charset="0"/>
              </a:rPr>
              <a:t>User-interface to visualize and analyze data.</a:t>
            </a:r>
            <a:endParaRPr lang="en-US" sz="2400" i="1" dirty="0">
              <a:latin typeface="Helvetica" panose="020B0604020202020204" pitchFamily="34" charset="0"/>
              <a:cs typeface="Helvetica" panose="020B0604020202020204" pitchFamily="34" charset="0"/>
            </a:endParaRPr>
          </a:p>
        </p:txBody>
      </p:sp>
      <p:sp>
        <p:nvSpPr>
          <p:cNvPr id="7" name="Slide Number Placeholder 6">
            <a:extLst>
              <a:ext uri="{FF2B5EF4-FFF2-40B4-BE49-F238E27FC236}">
                <a16:creationId xmlns:a16="http://schemas.microsoft.com/office/drawing/2014/main" id="{80811139-B841-4FCF-BD00-17A494B0864C}"/>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17</a:t>
            </a:fld>
            <a:endParaRPr lang="en-US" dirty="0">
              <a:solidFill>
                <a:schemeClr val="tx1"/>
              </a:solidFill>
            </a:endParaRPr>
          </a:p>
        </p:txBody>
      </p:sp>
    </p:spTree>
    <p:extLst>
      <p:ext uri="{BB962C8B-B14F-4D97-AF65-F5344CB8AC3E}">
        <p14:creationId xmlns:p14="http://schemas.microsoft.com/office/powerpoint/2010/main" val="3828944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0811139-B841-4FCF-BD00-17A494B0864C}"/>
              </a:ext>
            </a:extLst>
          </p:cNvPr>
          <p:cNvSpPr>
            <a:spLocks noGrp="1"/>
          </p:cNvSpPr>
          <p:nvPr>
            <p:ph type="sldNum" sz="quarter" idx="10"/>
          </p:nvPr>
        </p:nvSpPr>
        <p:spPr/>
        <p:txBody>
          <a:bodyPr/>
          <a:lstStyle/>
          <a:p>
            <a:fld id="{29691912-3321-4F2D-A980-9CA5FE309265}" type="slidenum">
              <a:rPr lang="en-US" smtClean="0">
                <a:solidFill>
                  <a:schemeClr val="tx1"/>
                </a:solidFill>
              </a:rPr>
              <a:t>18</a:t>
            </a:fld>
            <a:endParaRPr lang="en-US" dirty="0">
              <a:solidFill>
                <a:schemeClr val="tx1"/>
              </a:solidFill>
            </a:endParaRPr>
          </a:p>
        </p:txBody>
      </p:sp>
      <p:sp>
        <p:nvSpPr>
          <p:cNvPr id="8" name="Title 1">
            <a:extLst>
              <a:ext uri="{FF2B5EF4-FFF2-40B4-BE49-F238E27FC236}">
                <a16:creationId xmlns:a16="http://schemas.microsoft.com/office/drawing/2014/main" id="{B10D0E43-2C61-3C13-3862-C966BE77417A}"/>
              </a:ext>
            </a:extLst>
          </p:cNvPr>
          <p:cNvSpPr>
            <a:spLocks noGrp="1"/>
          </p:cNvSpPr>
          <p:nvPr>
            <p:ph type="title"/>
          </p:nvPr>
        </p:nvSpPr>
        <p:spPr/>
        <p:txBody>
          <a:bodyPr>
            <a:normAutofit/>
          </a:bodyPr>
          <a:lstStyle/>
          <a:p>
            <a:r>
              <a:rPr lang="en-US" sz="4400" dirty="0">
                <a:solidFill>
                  <a:srgbClr val="871A0F"/>
                </a:solidFill>
              </a:rPr>
              <a:t>High-Level Interaction Diagram</a:t>
            </a:r>
          </a:p>
        </p:txBody>
      </p:sp>
      <p:sp>
        <p:nvSpPr>
          <p:cNvPr id="43" name="TextBox 42">
            <a:extLst>
              <a:ext uri="{FF2B5EF4-FFF2-40B4-BE49-F238E27FC236}">
                <a16:creationId xmlns:a16="http://schemas.microsoft.com/office/drawing/2014/main" id="{47044DBA-5C16-4447-2021-3D28457A6BC7}"/>
              </a:ext>
            </a:extLst>
          </p:cNvPr>
          <p:cNvSpPr txBox="1"/>
          <p:nvPr/>
        </p:nvSpPr>
        <p:spPr>
          <a:xfrm>
            <a:off x="7014870" y="5240140"/>
            <a:ext cx="955661" cy="630942"/>
          </a:xfrm>
          <a:prstGeom prst="rect">
            <a:avLst/>
          </a:prstGeom>
          <a:noFill/>
        </p:spPr>
        <p:txBody>
          <a:bodyPr wrap="square" rtlCol="0">
            <a:spAutoFit/>
          </a:bodyPr>
          <a:lstStyle/>
          <a:p>
            <a:r>
              <a:rPr lang="en-US" sz="700" i="1" dirty="0"/>
              <a:t>Manages memory, communications interface, and battery</a:t>
            </a:r>
            <a:r>
              <a:rPr lang="en-US" sz="700" i="1" dirty="0">
                <a:solidFill>
                  <a:srgbClr val="FF0000"/>
                </a:solidFill>
              </a:rPr>
              <a:t> </a:t>
            </a:r>
            <a:r>
              <a:rPr lang="en-US" sz="700" i="1" dirty="0"/>
              <a:t>and</a:t>
            </a:r>
            <a:r>
              <a:rPr lang="en-US" sz="700" i="1" dirty="0">
                <a:solidFill>
                  <a:srgbClr val="FF0000"/>
                </a:solidFill>
              </a:rPr>
              <a:t> </a:t>
            </a:r>
            <a:r>
              <a:rPr lang="en-US" sz="700" i="1" dirty="0"/>
              <a:t>power management</a:t>
            </a:r>
          </a:p>
        </p:txBody>
      </p:sp>
      <p:cxnSp>
        <p:nvCxnSpPr>
          <p:cNvPr id="69" name="Straight Connector 68">
            <a:extLst>
              <a:ext uri="{FF2B5EF4-FFF2-40B4-BE49-F238E27FC236}">
                <a16:creationId xmlns:a16="http://schemas.microsoft.com/office/drawing/2014/main" id="{9F661CF8-E7DA-B953-4658-E4EB445AE212}"/>
              </a:ext>
            </a:extLst>
          </p:cNvPr>
          <p:cNvCxnSpPr>
            <a:cxnSpLocks/>
          </p:cNvCxnSpPr>
          <p:nvPr/>
        </p:nvCxnSpPr>
        <p:spPr>
          <a:xfrm flipV="1">
            <a:off x="5177131" y="1212056"/>
            <a:ext cx="2558764" cy="4488294"/>
          </a:xfrm>
          <a:prstGeom prst="line">
            <a:avLst/>
          </a:prstGeom>
          <a:ln w="8255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3C2BE37-E90A-8001-71B6-7274DD80246C}"/>
              </a:ext>
            </a:extLst>
          </p:cNvPr>
          <p:cNvCxnSpPr>
            <a:cxnSpLocks/>
          </p:cNvCxnSpPr>
          <p:nvPr/>
        </p:nvCxnSpPr>
        <p:spPr>
          <a:xfrm flipV="1">
            <a:off x="5177131" y="1212056"/>
            <a:ext cx="2566462" cy="4446359"/>
          </a:xfrm>
          <a:prstGeom prst="line">
            <a:avLst/>
          </a:prstGeom>
          <a:ln w="762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5A871A8-A1BB-5424-CD88-F5459742F439}"/>
              </a:ext>
            </a:extLst>
          </p:cNvPr>
          <p:cNvSpPr txBox="1"/>
          <p:nvPr/>
        </p:nvSpPr>
        <p:spPr>
          <a:xfrm>
            <a:off x="9076875" y="5905252"/>
            <a:ext cx="1660793"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t>Source: FHWA.</a:t>
            </a:r>
            <a:r>
              <a:rPr lang="en-US" sz="900" i="1" baseline="30000" dirty="0"/>
              <a:t>) </a:t>
            </a:r>
            <a:endParaRPr lang="en-US" sz="900" i="1" baseline="30000" dirty="0">
              <a:cs typeface="Arial"/>
            </a:endParaRPr>
          </a:p>
        </p:txBody>
      </p:sp>
      <p:sp>
        <p:nvSpPr>
          <p:cNvPr id="3" name="TextBox 2">
            <a:extLst>
              <a:ext uri="{FF2B5EF4-FFF2-40B4-BE49-F238E27FC236}">
                <a16:creationId xmlns:a16="http://schemas.microsoft.com/office/drawing/2014/main" id="{09E8B8B1-F89B-2253-C981-8503E18BDF5B}"/>
              </a:ext>
            </a:extLst>
          </p:cNvPr>
          <p:cNvSpPr txBox="1"/>
          <p:nvPr/>
        </p:nvSpPr>
        <p:spPr>
          <a:xfrm>
            <a:off x="2336999" y="5879685"/>
            <a:ext cx="5573803" cy="230832"/>
          </a:xfrm>
          <a:prstGeom prst="rect">
            <a:avLst/>
          </a:prstGeom>
          <a:noFill/>
        </p:spPr>
        <p:txBody>
          <a:bodyPr wrap="square" rtlCol="0">
            <a:spAutoFit/>
          </a:bodyPr>
          <a:lstStyle/>
          <a:p>
            <a:r>
              <a:rPr lang="en-US" sz="900" dirty="0"/>
              <a:t>TSMO = transportation systems management and operations.</a:t>
            </a:r>
          </a:p>
        </p:txBody>
      </p:sp>
      <p:grpSp>
        <p:nvGrpSpPr>
          <p:cNvPr id="70" name="Group 69">
            <a:extLst>
              <a:ext uri="{FF2B5EF4-FFF2-40B4-BE49-F238E27FC236}">
                <a16:creationId xmlns:a16="http://schemas.microsoft.com/office/drawing/2014/main" id="{698C6BCA-6CE7-2955-A4F5-5E6C28B1FDA5}"/>
              </a:ext>
            </a:extLst>
          </p:cNvPr>
          <p:cNvGrpSpPr/>
          <p:nvPr/>
        </p:nvGrpSpPr>
        <p:grpSpPr>
          <a:xfrm>
            <a:off x="1369807" y="1376364"/>
            <a:ext cx="9224293" cy="4460913"/>
            <a:chOff x="1369807" y="1376364"/>
            <a:chExt cx="9224293" cy="4460913"/>
          </a:xfrm>
        </p:grpSpPr>
        <p:sp>
          <p:nvSpPr>
            <p:cNvPr id="5" name="TextBox 4">
              <a:extLst>
                <a:ext uri="{FF2B5EF4-FFF2-40B4-BE49-F238E27FC236}">
                  <a16:creationId xmlns:a16="http://schemas.microsoft.com/office/drawing/2014/main" id="{D75347D2-FE63-9837-570D-FCCBF23BEDF3}"/>
                </a:ext>
              </a:extLst>
            </p:cNvPr>
            <p:cNvSpPr txBox="1"/>
            <p:nvPr/>
          </p:nvSpPr>
          <p:spPr>
            <a:xfrm>
              <a:off x="4198612" y="3671888"/>
              <a:ext cx="769763" cy="307777"/>
            </a:xfrm>
            <a:prstGeom prst="rect">
              <a:avLst/>
            </a:prstGeom>
            <a:solidFill>
              <a:schemeClr val="bg1"/>
            </a:solidFill>
          </p:spPr>
          <p:txBody>
            <a:bodyPr wrap="none" rtlCol="0">
              <a:spAutoFit/>
            </a:bodyPr>
            <a:lstStyle/>
            <a:p>
              <a:pPr algn="ctr"/>
              <a:r>
                <a:rPr lang="en-US" sz="700" b="1" dirty="0"/>
                <a:t>Infrastructure</a:t>
              </a:r>
              <a:br>
                <a:rPr lang="en-US" sz="700" b="1" dirty="0"/>
              </a:br>
              <a:r>
                <a:rPr lang="en-US" sz="700" b="1" dirty="0"/>
                <a:t>Connectivity</a:t>
              </a:r>
            </a:p>
          </p:txBody>
        </p:sp>
        <p:sp>
          <p:nvSpPr>
            <p:cNvPr id="6" name="TextBox 5">
              <a:extLst>
                <a:ext uri="{FF2B5EF4-FFF2-40B4-BE49-F238E27FC236}">
                  <a16:creationId xmlns:a16="http://schemas.microsoft.com/office/drawing/2014/main" id="{D9D2F017-416A-A4D9-B1C5-9C5543841C85}"/>
                </a:ext>
              </a:extLst>
            </p:cNvPr>
            <p:cNvSpPr txBox="1"/>
            <p:nvPr/>
          </p:nvSpPr>
          <p:spPr>
            <a:xfrm>
              <a:off x="7360721" y="1772603"/>
              <a:ext cx="266420" cy="200055"/>
            </a:xfrm>
            <a:prstGeom prst="rect">
              <a:avLst/>
            </a:prstGeom>
            <a:noFill/>
          </p:spPr>
          <p:txBody>
            <a:bodyPr wrap="none" rtlCol="0">
              <a:spAutoFit/>
            </a:bodyPr>
            <a:lstStyle/>
            <a:p>
              <a:r>
                <a:rPr lang="en-US" sz="700" dirty="0">
                  <a:solidFill>
                    <a:schemeClr val="tx2"/>
                  </a:solidFill>
                </a:rPr>
                <a:t>℠</a:t>
              </a:r>
            </a:p>
          </p:txBody>
        </p:sp>
        <p:pic>
          <p:nvPicPr>
            <p:cNvPr id="12" name="Picture 11">
              <a:extLst>
                <a:ext uri="{FF2B5EF4-FFF2-40B4-BE49-F238E27FC236}">
                  <a16:creationId xmlns:a16="http://schemas.microsoft.com/office/drawing/2014/main" id="{4803CB93-422D-77CB-AA75-8877AA091A05}"/>
                </a:ext>
              </a:extLst>
            </p:cNvPr>
            <p:cNvPicPr>
              <a:picLocks noChangeAspect="1"/>
            </p:cNvPicPr>
            <p:nvPr/>
          </p:nvPicPr>
          <p:blipFill rotWithShape="1">
            <a:blip r:embed="rId3">
              <a:extLst>
                <a:ext uri="{28A0092B-C50C-407E-A947-70E740481C1C}">
                  <a14:useLocalDpi xmlns:a14="http://schemas.microsoft.com/office/drawing/2010/main" val="0"/>
                </a:ext>
              </a:extLst>
            </a:blip>
            <a:srcRect l="3134" t="6864" r="2319" b="12077"/>
            <a:stretch/>
          </p:blipFill>
          <p:spPr>
            <a:xfrm>
              <a:off x="1819409" y="1440483"/>
              <a:ext cx="8627346" cy="4217932"/>
            </a:xfrm>
            <a:prstGeom prst="rect">
              <a:avLst/>
            </a:prstGeom>
          </p:spPr>
        </p:pic>
        <p:sp>
          <p:nvSpPr>
            <p:cNvPr id="10" name="Rectangle 9">
              <a:extLst>
                <a:ext uri="{FF2B5EF4-FFF2-40B4-BE49-F238E27FC236}">
                  <a16:creationId xmlns:a16="http://schemas.microsoft.com/office/drawing/2014/main" id="{021295CB-5FA7-75B8-3C2B-2F8254D64FEA}"/>
                </a:ext>
              </a:extLst>
            </p:cNvPr>
            <p:cNvSpPr/>
            <p:nvPr/>
          </p:nvSpPr>
          <p:spPr>
            <a:xfrm>
              <a:off x="1698021" y="1857241"/>
              <a:ext cx="1961002" cy="5753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pic>
          <p:nvPicPr>
            <p:cNvPr id="9" name="Picture 8" descr="A picture containing text, clock&#10;&#10;Description automatically generated">
              <a:extLst>
                <a:ext uri="{FF2B5EF4-FFF2-40B4-BE49-F238E27FC236}">
                  <a16:creationId xmlns:a16="http://schemas.microsoft.com/office/drawing/2014/main" id="{EC0F5CB2-F20F-CB09-5207-F1241EED64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9408" y="2032099"/>
              <a:ext cx="1524121" cy="351991"/>
            </a:xfrm>
            <a:prstGeom prst="rect">
              <a:avLst/>
            </a:prstGeom>
          </p:spPr>
        </p:pic>
        <p:sp>
          <p:nvSpPr>
            <p:cNvPr id="11" name="Rectangle 10">
              <a:extLst>
                <a:ext uri="{FF2B5EF4-FFF2-40B4-BE49-F238E27FC236}">
                  <a16:creationId xmlns:a16="http://schemas.microsoft.com/office/drawing/2014/main" id="{915AE2C2-43A6-4FC3-ED90-BA78022B4730}"/>
                </a:ext>
              </a:extLst>
            </p:cNvPr>
            <p:cNvSpPr/>
            <p:nvPr/>
          </p:nvSpPr>
          <p:spPr>
            <a:xfrm>
              <a:off x="2091732" y="3886774"/>
              <a:ext cx="1567291" cy="2792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3" name="TextBox 12">
              <a:extLst>
                <a:ext uri="{FF2B5EF4-FFF2-40B4-BE49-F238E27FC236}">
                  <a16:creationId xmlns:a16="http://schemas.microsoft.com/office/drawing/2014/main" id="{8E8D5240-D2B7-AE38-9C93-6D6294D3789F}"/>
                </a:ext>
              </a:extLst>
            </p:cNvPr>
            <p:cNvSpPr txBox="1"/>
            <p:nvPr/>
          </p:nvSpPr>
          <p:spPr>
            <a:xfrm>
              <a:off x="2336999" y="3903298"/>
              <a:ext cx="1861613" cy="200055"/>
            </a:xfrm>
            <a:prstGeom prst="rect">
              <a:avLst/>
            </a:prstGeom>
            <a:noFill/>
          </p:spPr>
          <p:txBody>
            <a:bodyPr wrap="square" rtlCol="0">
              <a:spAutoFit/>
            </a:bodyPr>
            <a:lstStyle/>
            <a:p>
              <a:pPr algn="ctr"/>
              <a:r>
                <a:rPr lang="en-US" sz="700" b="1" dirty="0"/>
                <a:t>Infrastructure Connectivity</a:t>
              </a:r>
            </a:p>
          </p:txBody>
        </p:sp>
        <p:sp>
          <p:nvSpPr>
            <p:cNvPr id="14" name="Rectangle 13">
              <a:extLst>
                <a:ext uri="{FF2B5EF4-FFF2-40B4-BE49-F238E27FC236}">
                  <a16:creationId xmlns:a16="http://schemas.microsoft.com/office/drawing/2014/main" id="{A345A96D-B671-BEA7-E717-51199FA6494F}"/>
                </a:ext>
              </a:extLst>
            </p:cNvPr>
            <p:cNvSpPr/>
            <p:nvPr/>
          </p:nvSpPr>
          <p:spPr>
            <a:xfrm>
              <a:off x="2336999" y="2693757"/>
              <a:ext cx="586648" cy="174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5" name="TextBox 14">
              <a:extLst>
                <a:ext uri="{FF2B5EF4-FFF2-40B4-BE49-F238E27FC236}">
                  <a16:creationId xmlns:a16="http://schemas.microsoft.com/office/drawing/2014/main" id="{1E3BEFBA-3CE3-A4F9-08DA-4F88FB31EABC}"/>
                </a:ext>
              </a:extLst>
            </p:cNvPr>
            <p:cNvSpPr txBox="1"/>
            <p:nvPr/>
          </p:nvSpPr>
          <p:spPr>
            <a:xfrm>
              <a:off x="1797410" y="2663957"/>
              <a:ext cx="1861613" cy="200055"/>
            </a:xfrm>
            <a:prstGeom prst="rect">
              <a:avLst/>
            </a:prstGeom>
            <a:noFill/>
          </p:spPr>
          <p:txBody>
            <a:bodyPr wrap="square" rtlCol="0">
              <a:spAutoFit/>
            </a:bodyPr>
            <a:lstStyle/>
            <a:p>
              <a:pPr algn="ctr"/>
              <a:r>
                <a:rPr lang="en-US" sz="700" dirty="0"/>
                <a:t>Telematics Module</a:t>
              </a:r>
            </a:p>
          </p:txBody>
        </p:sp>
        <p:sp>
          <p:nvSpPr>
            <p:cNvPr id="17" name="Rectangle 16">
              <a:extLst>
                <a:ext uri="{FF2B5EF4-FFF2-40B4-BE49-F238E27FC236}">
                  <a16:creationId xmlns:a16="http://schemas.microsoft.com/office/drawing/2014/main" id="{13AEBA44-4BA2-5BAE-26FB-FD1A3B72E509}"/>
                </a:ext>
              </a:extLst>
            </p:cNvPr>
            <p:cNvSpPr/>
            <p:nvPr/>
          </p:nvSpPr>
          <p:spPr>
            <a:xfrm>
              <a:off x="2876826" y="5692220"/>
              <a:ext cx="745474" cy="145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8" name="Rectangle 17">
              <a:extLst>
                <a:ext uri="{FF2B5EF4-FFF2-40B4-BE49-F238E27FC236}">
                  <a16:creationId xmlns:a16="http://schemas.microsoft.com/office/drawing/2014/main" id="{4640C70B-41BE-DACA-6AB0-F9523430F3D0}"/>
                </a:ext>
              </a:extLst>
            </p:cNvPr>
            <p:cNvSpPr/>
            <p:nvPr/>
          </p:nvSpPr>
          <p:spPr>
            <a:xfrm>
              <a:off x="1892314" y="5386250"/>
              <a:ext cx="2950385" cy="4112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19" name="TextBox 18">
              <a:extLst>
                <a:ext uri="{FF2B5EF4-FFF2-40B4-BE49-F238E27FC236}">
                  <a16:creationId xmlns:a16="http://schemas.microsoft.com/office/drawing/2014/main" id="{DE2BB088-315C-5DE0-74A3-ED605D4A71E1}"/>
                </a:ext>
              </a:extLst>
            </p:cNvPr>
            <p:cNvSpPr txBox="1"/>
            <p:nvPr/>
          </p:nvSpPr>
          <p:spPr>
            <a:xfrm>
              <a:off x="2362637" y="5399431"/>
              <a:ext cx="1861613" cy="200055"/>
            </a:xfrm>
            <a:prstGeom prst="rect">
              <a:avLst/>
            </a:prstGeom>
            <a:noFill/>
          </p:spPr>
          <p:txBody>
            <a:bodyPr wrap="square" rtlCol="0">
              <a:spAutoFit/>
            </a:bodyPr>
            <a:lstStyle/>
            <a:p>
              <a:pPr algn="ctr"/>
              <a:r>
                <a:rPr lang="en-US" sz="700" dirty="0"/>
                <a:t>Telematics Module</a:t>
              </a:r>
            </a:p>
          </p:txBody>
        </p:sp>
        <p:sp>
          <p:nvSpPr>
            <p:cNvPr id="21" name="TextBox 20">
              <a:extLst>
                <a:ext uri="{FF2B5EF4-FFF2-40B4-BE49-F238E27FC236}">
                  <a16:creationId xmlns:a16="http://schemas.microsoft.com/office/drawing/2014/main" id="{08D9B544-720D-E58E-5FD4-1953AAC791C5}"/>
                </a:ext>
              </a:extLst>
            </p:cNvPr>
            <p:cNvSpPr txBox="1"/>
            <p:nvPr/>
          </p:nvSpPr>
          <p:spPr>
            <a:xfrm>
              <a:off x="1369807" y="5408034"/>
              <a:ext cx="1861613" cy="200055"/>
            </a:xfrm>
            <a:prstGeom prst="rect">
              <a:avLst/>
            </a:prstGeom>
            <a:noFill/>
          </p:spPr>
          <p:txBody>
            <a:bodyPr wrap="square" rtlCol="0">
              <a:spAutoFit/>
            </a:bodyPr>
            <a:lstStyle/>
            <a:p>
              <a:pPr algn="ctr"/>
              <a:r>
                <a:rPr lang="en-US" sz="700" dirty="0"/>
                <a:t>Telematics Module</a:t>
              </a:r>
            </a:p>
          </p:txBody>
        </p:sp>
        <p:sp>
          <p:nvSpPr>
            <p:cNvPr id="23" name="TextBox 22">
              <a:extLst>
                <a:ext uri="{FF2B5EF4-FFF2-40B4-BE49-F238E27FC236}">
                  <a16:creationId xmlns:a16="http://schemas.microsoft.com/office/drawing/2014/main" id="{4FFB795C-2520-284B-9B2E-41D3B68A1248}"/>
                </a:ext>
              </a:extLst>
            </p:cNvPr>
            <p:cNvSpPr txBox="1"/>
            <p:nvPr/>
          </p:nvSpPr>
          <p:spPr>
            <a:xfrm>
              <a:off x="3541949" y="5395141"/>
              <a:ext cx="1861613" cy="307777"/>
            </a:xfrm>
            <a:prstGeom prst="rect">
              <a:avLst/>
            </a:prstGeom>
            <a:noFill/>
          </p:spPr>
          <p:txBody>
            <a:bodyPr wrap="square" rtlCol="0">
              <a:spAutoFit/>
            </a:bodyPr>
            <a:lstStyle/>
            <a:p>
              <a:pPr algn="ctr"/>
              <a:r>
                <a:rPr lang="en-US" sz="700" dirty="0"/>
                <a:t>Telematics Module</a:t>
              </a:r>
            </a:p>
            <a:p>
              <a:pPr algn="ctr"/>
              <a:r>
                <a:rPr lang="en-US" sz="700" dirty="0"/>
                <a:t>(Pub/Sub)</a:t>
              </a:r>
            </a:p>
          </p:txBody>
        </p:sp>
        <p:sp>
          <p:nvSpPr>
            <p:cNvPr id="24" name="Rectangle 23">
              <a:extLst>
                <a:ext uri="{FF2B5EF4-FFF2-40B4-BE49-F238E27FC236}">
                  <a16:creationId xmlns:a16="http://schemas.microsoft.com/office/drawing/2014/main" id="{6D3BF5C8-4724-BE6E-9AF2-49D6345C9E9F}"/>
                </a:ext>
              </a:extLst>
            </p:cNvPr>
            <p:cNvSpPr/>
            <p:nvPr/>
          </p:nvSpPr>
          <p:spPr>
            <a:xfrm>
              <a:off x="4619110" y="4697822"/>
              <a:ext cx="745474" cy="145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5" name="TextBox 24">
              <a:extLst>
                <a:ext uri="{FF2B5EF4-FFF2-40B4-BE49-F238E27FC236}">
                  <a16:creationId xmlns:a16="http://schemas.microsoft.com/office/drawing/2014/main" id="{28CFF556-3D9A-AF53-DD9E-557191E61614}"/>
                </a:ext>
              </a:extLst>
            </p:cNvPr>
            <p:cNvSpPr txBox="1"/>
            <p:nvPr/>
          </p:nvSpPr>
          <p:spPr>
            <a:xfrm>
              <a:off x="4321374" y="4392816"/>
              <a:ext cx="934204" cy="307777"/>
            </a:xfrm>
            <a:prstGeom prst="rect">
              <a:avLst/>
            </a:prstGeom>
            <a:solidFill>
              <a:schemeClr val="bg1"/>
            </a:solidFill>
          </p:spPr>
          <p:txBody>
            <a:bodyPr wrap="square" rtlCol="0">
              <a:spAutoFit/>
            </a:bodyPr>
            <a:lstStyle/>
            <a:p>
              <a:pPr algn="ctr"/>
              <a:r>
                <a:rPr lang="en-US" sz="700" dirty="0"/>
                <a:t>Pub + Sub Architecture</a:t>
              </a:r>
            </a:p>
          </p:txBody>
        </p:sp>
        <p:sp>
          <p:nvSpPr>
            <p:cNvPr id="26" name="Rectangle 25">
              <a:extLst>
                <a:ext uri="{FF2B5EF4-FFF2-40B4-BE49-F238E27FC236}">
                  <a16:creationId xmlns:a16="http://schemas.microsoft.com/office/drawing/2014/main" id="{383EE87B-8D1C-6AA4-BE41-4781763F1BE3}"/>
                </a:ext>
              </a:extLst>
            </p:cNvPr>
            <p:cNvSpPr/>
            <p:nvPr/>
          </p:nvSpPr>
          <p:spPr>
            <a:xfrm rot="2524866">
              <a:off x="3431940" y="4432667"/>
              <a:ext cx="935633" cy="2349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7" name="TextBox 26">
              <a:extLst>
                <a:ext uri="{FF2B5EF4-FFF2-40B4-BE49-F238E27FC236}">
                  <a16:creationId xmlns:a16="http://schemas.microsoft.com/office/drawing/2014/main" id="{A9BD2377-4B35-D8D4-927B-F90221716A85}"/>
                </a:ext>
              </a:extLst>
            </p:cNvPr>
            <p:cNvSpPr txBox="1"/>
            <p:nvPr/>
          </p:nvSpPr>
          <p:spPr>
            <a:xfrm rot="2438776">
              <a:off x="3354535" y="4412818"/>
              <a:ext cx="1228866" cy="307777"/>
            </a:xfrm>
            <a:prstGeom prst="rect">
              <a:avLst/>
            </a:prstGeom>
            <a:noFill/>
          </p:spPr>
          <p:txBody>
            <a:bodyPr wrap="square" rtlCol="0">
              <a:spAutoFit/>
            </a:bodyPr>
            <a:lstStyle/>
            <a:p>
              <a:pPr algn="ctr"/>
              <a:r>
                <a:rPr lang="en-US" sz="700" dirty="0"/>
                <a:t>Transmitting and Receiving Traffic Controls</a:t>
              </a:r>
            </a:p>
          </p:txBody>
        </p:sp>
        <p:sp>
          <p:nvSpPr>
            <p:cNvPr id="29" name="Rectangle: Rounded Corners 28">
              <a:extLst>
                <a:ext uri="{FF2B5EF4-FFF2-40B4-BE49-F238E27FC236}">
                  <a16:creationId xmlns:a16="http://schemas.microsoft.com/office/drawing/2014/main" id="{9C1E2C8E-5FA4-20D5-443C-3D9BD55FB61A}"/>
                </a:ext>
              </a:extLst>
            </p:cNvPr>
            <p:cNvSpPr/>
            <p:nvPr/>
          </p:nvSpPr>
          <p:spPr>
            <a:xfrm>
              <a:off x="2544254" y="4955428"/>
              <a:ext cx="492125" cy="18961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8" name="TextBox 27">
              <a:extLst>
                <a:ext uri="{FF2B5EF4-FFF2-40B4-BE49-F238E27FC236}">
                  <a16:creationId xmlns:a16="http://schemas.microsoft.com/office/drawing/2014/main" id="{1EABDB37-993D-8483-A2B8-5565D165E66B}"/>
                </a:ext>
              </a:extLst>
            </p:cNvPr>
            <p:cNvSpPr txBox="1"/>
            <p:nvPr/>
          </p:nvSpPr>
          <p:spPr>
            <a:xfrm>
              <a:off x="1745245" y="4894439"/>
              <a:ext cx="1861613" cy="200055"/>
            </a:xfrm>
            <a:prstGeom prst="rect">
              <a:avLst/>
            </a:prstGeom>
            <a:noFill/>
          </p:spPr>
          <p:txBody>
            <a:bodyPr wrap="square" rtlCol="0">
              <a:spAutoFit/>
            </a:bodyPr>
            <a:lstStyle/>
            <a:p>
              <a:pPr algn="ctr"/>
              <a:r>
                <a:rPr lang="en-US" sz="700" dirty="0"/>
                <a:t>Messenger</a:t>
              </a:r>
              <a:endParaRPr lang="en-US" sz="700" baseline="30000" dirty="0"/>
            </a:p>
          </p:txBody>
        </p:sp>
        <p:sp>
          <p:nvSpPr>
            <p:cNvPr id="30" name="Rectangle: Rounded Corners 29">
              <a:extLst>
                <a:ext uri="{FF2B5EF4-FFF2-40B4-BE49-F238E27FC236}">
                  <a16:creationId xmlns:a16="http://schemas.microsoft.com/office/drawing/2014/main" id="{7DEB1C5B-BC50-67C3-E209-24BE1892AF3B}"/>
                </a:ext>
              </a:extLst>
            </p:cNvPr>
            <p:cNvSpPr/>
            <p:nvPr/>
          </p:nvSpPr>
          <p:spPr>
            <a:xfrm>
              <a:off x="3442242" y="4957638"/>
              <a:ext cx="492125" cy="18961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1" name="TextBox 30">
              <a:extLst>
                <a:ext uri="{FF2B5EF4-FFF2-40B4-BE49-F238E27FC236}">
                  <a16:creationId xmlns:a16="http://schemas.microsoft.com/office/drawing/2014/main" id="{E45FB433-9B36-E5E6-688D-C25F64127F78}"/>
                </a:ext>
              </a:extLst>
            </p:cNvPr>
            <p:cNvSpPr txBox="1"/>
            <p:nvPr/>
          </p:nvSpPr>
          <p:spPr>
            <a:xfrm>
              <a:off x="3269704" y="4894439"/>
              <a:ext cx="899722" cy="200055"/>
            </a:xfrm>
            <a:prstGeom prst="rect">
              <a:avLst/>
            </a:prstGeom>
            <a:noFill/>
          </p:spPr>
          <p:txBody>
            <a:bodyPr wrap="square" rtlCol="0">
              <a:spAutoFit/>
            </a:bodyPr>
            <a:lstStyle/>
            <a:p>
              <a:pPr algn="ctr"/>
              <a:r>
                <a:rPr lang="en-US" sz="700" dirty="0"/>
                <a:t>Platform</a:t>
              </a:r>
            </a:p>
          </p:txBody>
        </p:sp>
        <p:sp>
          <p:nvSpPr>
            <p:cNvPr id="32" name="Rectangle: Rounded Corners 31">
              <a:extLst>
                <a:ext uri="{FF2B5EF4-FFF2-40B4-BE49-F238E27FC236}">
                  <a16:creationId xmlns:a16="http://schemas.microsoft.com/office/drawing/2014/main" id="{CCD3C41F-F70A-A70E-2197-59D7273B2435}"/>
                </a:ext>
              </a:extLst>
            </p:cNvPr>
            <p:cNvSpPr/>
            <p:nvPr/>
          </p:nvSpPr>
          <p:spPr>
            <a:xfrm>
              <a:off x="4865170" y="4968844"/>
              <a:ext cx="492125" cy="18961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3" name="TextBox 32">
              <a:extLst>
                <a:ext uri="{FF2B5EF4-FFF2-40B4-BE49-F238E27FC236}">
                  <a16:creationId xmlns:a16="http://schemas.microsoft.com/office/drawing/2014/main" id="{4BA447F7-04BD-F29D-6A2B-773BF5557A6D}"/>
                </a:ext>
              </a:extLst>
            </p:cNvPr>
            <p:cNvSpPr txBox="1"/>
            <p:nvPr/>
          </p:nvSpPr>
          <p:spPr>
            <a:xfrm>
              <a:off x="4180425" y="4894439"/>
              <a:ext cx="1861613" cy="200055"/>
            </a:xfrm>
            <a:prstGeom prst="rect">
              <a:avLst/>
            </a:prstGeom>
            <a:noFill/>
          </p:spPr>
          <p:txBody>
            <a:bodyPr wrap="square" rtlCol="0">
              <a:spAutoFit/>
            </a:bodyPr>
            <a:lstStyle/>
            <a:p>
              <a:pPr algn="ctr"/>
              <a:r>
                <a:rPr lang="en-US" sz="700" dirty="0"/>
                <a:t>Platform</a:t>
              </a:r>
            </a:p>
          </p:txBody>
        </p:sp>
        <p:sp>
          <p:nvSpPr>
            <p:cNvPr id="34" name="Rectangle 33">
              <a:extLst>
                <a:ext uri="{FF2B5EF4-FFF2-40B4-BE49-F238E27FC236}">
                  <a16:creationId xmlns:a16="http://schemas.microsoft.com/office/drawing/2014/main" id="{04D5E38E-E3B7-9A2C-D835-B5F636F03230}"/>
                </a:ext>
              </a:extLst>
            </p:cNvPr>
            <p:cNvSpPr/>
            <p:nvPr/>
          </p:nvSpPr>
          <p:spPr>
            <a:xfrm>
              <a:off x="6350626" y="5456758"/>
              <a:ext cx="745474" cy="14505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5" name="TextBox 34">
              <a:extLst>
                <a:ext uri="{FF2B5EF4-FFF2-40B4-BE49-F238E27FC236}">
                  <a16:creationId xmlns:a16="http://schemas.microsoft.com/office/drawing/2014/main" id="{EEB27914-4BD5-6FBE-1F23-01F65736A412}"/>
                </a:ext>
              </a:extLst>
            </p:cNvPr>
            <p:cNvSpPr txBox="1"/>
            <p:nvPr/>
          </p:nvSpPr>
          <p:spPr>
            <a:xfrm>
              <a:off x="5729569" y="5392573"/>
              <a:ext cx="1861613" cy="307777"/>
            </a:xfrm>
            <a:prstGeom prst="rect">
              <a:avLst/>
            </a:prstGeom>
            <a:noFill/>
          </p:spPr>
          <p:txBody>
            <a:bodyPr wrap="square" rtlCol="0">
              <a:spAutoFit/>
            </a:bodyPr>
            <a:lstStyle/>
            <a:p>
              <a:pPr algn="ctr"/>
              <a:r>
                <a:rPr lang="en-US" sz="700" dirty="0"/>
                <a:t>Telematics </a:t>
              </a:r>
            </a:p>
            <a:p>
              <a:pPr algn="ctr"/>
              <a:r>
                <a:rPr lang="en-US" sz="700" dirty="0"/>
                <a:t>Module</a:t>
              </a:r>
            </a:p>
          </p:txBody>
        </p:sp>
        <p:sp>
          <p:nvSpPr>
            <p:cNvPr id="36" name="Rectangle 35">
              <a:extLst>
                <a:ext uri="{FF2B5EF4-FFF2-40B4-BE49-F238E27FC236}">
                  <a16:creationId xmlns:a16="http://schemas.microsoft.com/office/drawing/2014/main" id="{DC1374C1-3F6D-3052-2AF2-48591F3024E8}"/>
                </a:ext>
              </a:extLst>
            </p:cNvPr>
            <p:cNvSpPr/>
            <p:nvPr/>
          </p:nvSpPr>
          <p:spPr>
            <a:xfrm>
              <a:off x="5433257" y="5275809"/>
              <a:ext cx="941260" cy="4717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7" name="Rectangle 36">
              <a:extLst>
                <a:ext uri="{FF2B5EF4-FFF2-40B4-BE49-F238E27FC236}">
                  <a16:creationId xmlns:a16="http://schemas.microsoft.com/office/drawing/2014/main" id="{AC9E1BD5-1B4D-3DA1-24BE-56BF30C867E4}"/>
                </a:ext>
              </a:extLst>
            </p:cNvPr>
            <p:cNvSpPr/>
            <p:nvPr/>
          </p:nvSpPr>
          <p:spPr>
            <a:xfrm>
              <a:off x="8701144" y="4228569"/>
              <a:ext cx="1615627" cy="4692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9" name="TextBox 38">
              <a:extLst>
                <a:ext uri="{FF2B5EF4-FFF2-40B4-BE49-F238E27FC236}">
                  <a16:creationId xmlns:a16="http://schemas.microsoft.com/office/drawing/2014/main" id="{799C3707-CCFD-E906-0FCF-77FBF58C87BB}"/>
                </a:ext>
              </a:extLst>
            </p:cNvPr>
            <p:cNvSpPr txBox="1"/>
            <p:nvPr/>
          </p:nvSpPr>
          <p:spPr>
            <a:xfrm>
              <a:off x="5468652" y="5250065"/>
              <a:ext cx="955661" cy="523220"/>
            </a:xfrm>
            <a:prstGeom prst="rect">
              <a:avLst/>
            </a:prstGeom>
            <a:noFill/>
          </p:spPr>
          <p:txBody>
            <a:bodyPr wrap="square" rtlCol="0">
              <a:spAutoFit/>
            </a:bodyPr>
            <a:lstStyle/>
            <a:p>
              <a:r>
                <a:rPr lang="en-US" sz="700" i="1" dirty="0"/>
                <a:t>Collecting vehicle data via ROS pub-sub using ethernet port</a:t>
              </a:r>
            </a:p>
          </p:txBody>
        </p:sp>
        <p:sp>
          <p:nvSpPr>
            <p:cNvPr id="40" name="Rectangle 39">
              <a:extLst>
                <a:ext uri="{FF2B5EF4-FFF2-40B4-BE49-F238E27FC236}">
                  <a16:creationId xmlns:a16="http://schemas.microsoft.com/office/drawing/2014/main" id="{A6CF66B0-F6CD-7388-01FF-FE8269F0321D}"/>
                </a:ext>
              </a:extLst>
            </p:cNvPr>
            <p:cNvSpPr/>
            <p:nvPr/>
          </p:nvSpPr>
          <p:spPr>
            <a:xfrm>
              <a:off x="6910258" y="4075110"/>
              <a:ext cx="941260" cy="57212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1" name="TextBox 40">
              <a:extLst>
                <a:ext uri="{FF2B5EF4-FFF2-40B4-BE49-F238E27FC236}">
                  <a16:creationId xmlns:a16="http://schemas.microsoft.com/office/drawing/2014/main" id="{FC572117-04F0-7C43-3682-3C463F927F6F}"/>
                </a:ext>
              </a:extLst>
            </p:cNvPr>
            <p:cNvSpPr txBox="1"/>
            <p:nvPr/>
          </p:nvSpPr>
          <p:spPr>
            <a:xfrm>
              <a:off x="6739636" y="4075724"/>
              <a:ext cx="1145216" cy="523220"/>
            </a:xfrm>
            <a:prstGeom prst="rect">
              <a:avLst/>
            </a:prstGeom>
            <a:noFill/>
          </p:spPr>
          <p:txBody>
            <a:bodyPr wrap="square" rtlCol="0">
              <a:spAutoFit/>
            </a:bodyPr>
            <a:lstStyle/>
            <a:p>
              <a:r>
                <a:rPr lang="en-US" sz="700" i="1" dirty="0"/>
                <a:t>Managing two-way communication with Telematics Cloud Server</a:t>
              </a:r>
            </a:p>
          </p:txBody>
        </p:sp>
        <p:sp>
          <p:nvSpPr>
            <p:cNvPr id="42" name="Rectangle 41">
              <a:extLst>
                <a:ext uri="{FF2B5EF4-FFF2-40B4-BE49-F238E27FC236}">
                  <a16:creationId xmlns:a16="http://schemas.microsoft.com/office/drawing/2014/main" id="{C9C9BB05-DF5E-F1AD-F537-4DF212B78C54}"/>
                </a:ext>
              </a:extLst>
            </p:cNvPr>
            <p:cNvSpPr/>
            <p:nvPr/>
          </p:nvSpPr>
          <p:spPr>
            <a:xfrm>
              <a:off x="7100917" y="5212752"/>
              <a:ext cx="941260" cy="6113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tx1"/>
                </a:solidFill>
              </a:endParaRPr>
            </a:p>
          </p:txBody>
        </p:sp>
        <p:sp>
          <p:nvSpPr>
            <p:cNvPr id="44" name="TextBox 43">
              <a:extLst>
                <a:ext uri="{FF2B5EF4-FFF2-40B4-BE49-F238E27FC236}">
                  <a16:creationId xmlns:a16="http://schemas.microsoft.com/office/drawing/2014/main" id="{E2957D8E-B71D-8569-B3AA-D74F4F17983E}"/>
                </a:ext>
              </a:extLst>
            </p:cNvPr>
            <p:cNvSpPr txBox="1"/>
            <p:nvPr/>
          </p:nvSpPr>
          <p:spPr>
            <a:xfrm>
              <a:off x="8504679" y="4330463"/>
              <a:ext cx="1861613" cy="200055"/>
            </a:xfrm>
            <a:prstGeom prst="rect">
              <a:avLst/>
            </a:prstGeom>
            <a:noFill/>
          </p:spPr>
          <p:txBody>
            <a:bodyPr wrap="square" rtlCol="0">
              <a:spAutoFit/>
            </a:bodyPr>
            <a:lstStyle/>
            <a:p>
              <a:pPr algn="ctr"/>
              <a:r>
                <a:rPr lang="en-US" sz="700" b="1" dirty="0"/>
                <a:t>Off-Site User Monitoring</a:t>
              </a:r>
            </a:p>
          </p:txBody>
        </p:sp>
        <p:sp>
          <p:nvSpPr>
            <p:cNvPr id="45" name="Rectangle 44">
              <a:extLst>
                <a:ext uri="{FF2B5EF4-FFF2-40B4-BE49-F238E27FC236}">
                  <a16:creationId xmlns:a16="http://schemas.microsoft.com/office/drawing/2014/main" id="{8006887D-1007-C35F-3632-15D13107B6E7}"/>
                </a:ext>
              </a:extLst>
            </p:cNvPr>
            <p:cNvSpPr/>
            <p:nvPr/>
          </p:nvSpPr>
          <p:spPr>
            <a:xfrm>
              <a:off x="9199463" y="3361974"/>
              <a:ext cx="1082614" cy="927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6" name="TextBox 45">
              <a:extLst>
                <a:ext uri="{FF2B5EF4-FFF2-40B4-BE49-F238E27FC236}">
                  <a16:creationId xmlns:a16="http://schemas.microsoft.com/office/drawing/2014/main" id="{F5B70920-3241-79F1-EC34-E5FE1288AE59}"/>
                </a:ext>
              </a:extLst>
            </p:cNvPr>
            <p:cNvSpPr txBox="1"/>
            <p:nvPr/>
          </p:nvSpPr>
          <p:spPr>
            <a:xfrm>
              <a:off x="9176235" y="3545937"/>
              <a:ext cx="1129070" cy="415498"/>
            </a:xfrm>
            <a:prstGeom prst="rect">
              <a:avLst/>
            </a:prstGeom>
            <a:noFill/>
          </p:spPr>
          <p:txBody>
            <a:bodyPr wrap="square" rtlCol="0">
              <a:spAutoFit/>
            </a:bodyPr>
            <a:lstStyle/>
            <a:p>
              <a:r>
                <a:rPr lang="en-US" sz="700" i="1" dirty="0"/>
                <a:t>Managing the communication with user dashboard</a:t>
              </a:r>
            </a:p>
          </p:txBody>
        </p:sp>
        <p:sp>
          <p:nvSpPr>
            <p:cNvPr id="47" name="Rectangle 46">
              <a:extLst>
                <a:ext uri="{FF2B5EF4-FFF2-40B4-BE49-F238E27FC236}">
                  <a16:creationId xmlns:a16="http://schemas.microsoft.com/office/drawing/2014/main" id="{E861AB22-38EF-D780-E7EA-088825C4CB74}"/>
                </a:ext>
              </a:extLst>
            </p:cNvPr>
            <p:cNvSpPr/>
            <p:nvPr/>
          </p:nvSpPr>
          <p:spPr>
            <a:xfrm>
              <a:off x="8028106" y="1806883"/>
              <a:ext cx="1744513" cy="321568"/>
            </a:xfrm>
            <a:prstGeom prst="rect">
              <a:avLst/>
            </a:prstGeom>
            <a:solidFill>
              <a:srgbClr val="F0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8" name="Rectangle 47">
              <a:extLst>
                <a:ext uri="{FF2B5EF4-FFF2-40B4-BE49-F238E27FC236}">
                  <a16:creationId xmlns:a16="http://schemas.microsoft.com/office/drawing/2014/main" id="{B5980ED3-3F99-696C-AD2A-CC002274BF9E}"/>
                </a:ext>
              </a:extLst>
            </p:cNvPr>
            <p:cNvSpPr/>
            <p:nvPr/>
          </p:nvSpPr>
          <p:spPr>
            <a:xfrm>
              <a:off x="5285956" y="1903780"/>
              <a:ext cx="1624302" cy="286909"/>
            </a:xfrm>
            <a:prstGeom prst="rect">
              <a:avLst/>
            </a:prstGeom>
            <a:solidFill>
              <a:srgbClr val="F0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9" name="TextBox 48">
              <a:extLst>
                <a:ext uri="{FF2B5EF4-FFF2-40B4-BE49-F238E27FC236}">
                  <a16:creationId xmlns:a16="http://schemas.microsoft.com/office/drawing/2014/main" id="{3794124B-30BD-4926-4858-A3C39D08CC29}"/>
                </a:ext>
              </a:extLst>
            </p:cNvPr>
            <p:cNvSpPr txBox="1"/>
            <p:nvPr/>
          </p:nvSpPr>
          <p:spPr>
            <a:xfrm>
              <a:off x="5058304" y="1857241"/>
              <a:ext cx="1861613" cy="307777"/>
            </a:xfrm>
            <a:prstGeom prst="rect">
              <a:avLst/>
            </a:prstGeom>
            <a:noFill/>
          </p:spPr>
          <p:txBody>
            <a:bodyPr wrap="square" rtlCol="0">
              <a:spAutoFit/>
            </a:bodyPr>
            <a:lstStyle/>
            <a:p>
              <a:pPr algn="ctr"/>
              <a:r>
                <a:rPr lang="en-US" sz="700" b="1" dirty="0">
                  <a:solidFill>
                    <a:schemeClr val="tx2"/>
                  </a:solidFill>
                </a:rPr>
                <a:t>CARMA Cloud:</a:t>
              </a:r>
              <a:endParaRPr lang="en-US" sz="700" b="1" strike="sngStrike" dirty="0">
                <a:solidFill>
                  <a:schemeClr val="tx2"/>
                </a:solidFill>
              </a:endParaRPr>
            </a:p>
            <a:p>
              <a:pPr algn="ctr"/>
              <a:r>
                <a:rPr lang="en-US" sz="700" b="1" dirty="0">
                  <a:solidFill>
                    <a:schemeClr val="tx2"/>
                  </a:solidFill>
                </a:rPr>
                <a:t>Virtual Traffic Management Center</a:t>
              </a:r>
            </a:p>
          </p:txBody>
        </p:sp>
        <p:sp>
          <p:nvSpPr>
            <p:cNvPr id="50" name="Rectangle 49">
              <a:extLst>
                <a:ext uri="{FF2B5EF4-FFF2-40B4-BE49-F238E27FC236}">
                  <a16:creationId xmlns:a16="http://schemas.microsoft.com/office/drawing/2014/main" id="{806BC3DB-E5C4-4473-926E-54ED7D1F7303}"/>
                </a:ext>
              </a:extLst>
            </p:cNvPr>
            <p:cNvSpPr/>
            <p:nvPr/>
          </p:nvSpPr>
          <p:spPr>
            <a:xfrm>
              <a:off x="5243636" y="2543394"/>
              <a:ext cx="745474" cy="237426"/>
            </a:xfrm>
            <a:prstGeom prst="rect">
              <a:avLst/>
            </a:prstGeom>
            <a:solidFill>
              <a:srgbClr val="F0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1" name="TextBox 50">
              <a:extLst>
                <a:ext uri="{FF2B5EF4-FFF2-40B4-BE49-F238E27FC236}">
                  <a16:creationId xmlns:a16="http://schemas.microsoft.com/office/drawing/2014/main" id="{E67FD010-299C-F2D3-5A51-850582145C94}"/>
                </a:ext>
              </a:extLst>
            </p:cNvPr>
            <p:cNvSpPr txBox="1"/>
            <p:nvPr/>
          </p:nvSpPr>
          <p:spPr>
            <a:xfrm>
              <a:off x="4842699" y="2509091"/>
              <a:ext cx="1199339" cy="415498"/>
            </a:xfrm>
            <a:prstGeom prst="rect">
              <a:avLst/>
            </a:prstGeom>
            <a:noFill/>
          </p:spPr>
          <p:txBody>
            <a:bodyPr wrap="square" rtlCol="0">
              <a:spAutoFit/>
            </a:bodyPr>
            <a:lstStyle/>
            <a:p>
              <a:pPr algn="ctr"/>
              <a:r>
                <a:rPr lang="en-US" sz="700" dirty="0">
                  <a:solidFill>
                    <a:schemeClr val="tx2"/>
                  </a:solidFill>
                </a:rPr>
                <a:t>Identify Geofenced Lane-</a:t>
              </a:r>
            </a:p>
            <a:p>
              <a:pPr algn="ctr"/>
              <a:r>
                <a:rPr lang="en-US" sz="700" dirty="0">
                  <a:solidFill>
                    <a:schemeClr val="tx2"/>
                  </a:solidFill>
                </a:rPr>
                <a:t>Segments to Apply TSMO Strategies</a:t>
              </a:r>
            </a:p>
          </p:txBody>
        </p:sp>
        <p:sp>
          <p:nvSpPr>
            <p:cNvPr id="52" name="Rectangle 51">
              <a:extLst>
                <a:ext uri="{FF2B5EF4-FFF2-40B4-BE49-F238E27FC236}">
                  <a16:creationId xmlns:a16="http://schemas.microsoft.com/office/drawing/2014/main" id="{8091DF2F-3A43-2D6D-BBD1-317B1C03684C}"/>
                </a:ext>
              </a:extLst>
            </p:cNvPr>
            <p:cNvSpPr/>
            <p:nvPr/>
          </p:nvSpPr>
          <p:spPr>
            <a:xfrm>
              <a:off x="5979752" y="2480102"/>
              <a:ext cx="802835" cy="276999"/>
            </a:xfrm>
            <a:prstGeom prst="rect">
              <a:avLst/>
            </a:prstGeom>
            <a:solidFill>
              <a:srgbClr val="F0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3" name="TextBox 52">
              <a:extLst>
                <a:ext uri="{FF2B5EF4-FFF2-40B4-BE49-F238E27FC236}">
                  <a16:creationId xmlns:a16="http://schemas.microsoft.com/office/drawing/2014/main" id="{21BAC6D1-8451-096B-F10C-61A1BBDD5A9E}"/>
                </a:ext>
              </a:extLst>
            </p:cNvPr>
            <p:cNvSpPr txBox="1"/>
            <p:nvPr/>
          </p:nvSpPr>
          <p:spPr>
            <a:xfrm>
              <a:off x="5960743" y="2512276"/>
              <a:ext cx="885038" cy="415498"/>
            </a:xfrm>
            <a:prstGeom prst="rect">
              <a:avLst/>
            </a:prstGeom>
            <a:noFill/>
          </p:spPr>
          <p:txBody>
            <a:bodyPr wrap="square" rtlCol="0">
              <a:spAutoFit/>
            </a:bodyPr>
            <a:lstStyle/>
            <a:p>
              <a:pPr algn="ctr"/>
              <a:r>
                <a:rPr lang="en-US" sz="700" dirty="0">
                  <a:solidFill>
                    <a:schemeClr val="tx2"/>
                  </a:solidFill>
                </a:rPr>
                <a:t>Apply </a:t>
              </a:r>
              <a:r>
                <a:rPr lang="en-US" sz="700" dirty="0" err="1">
                  <a:solidFill>
                    <a:schemeClr val="tx2"/>
                  </a:solidFill>
                </a:rPr>
                <a:t>TSMO</a:t>
              </a:r>
              <a:r>
                <a:rPr lang="en-US" sz="700" dirty="0">
                  <a:solidFill>
                    <a:schemeClr val="tx2"/>
                  </a:solidFill>
                </a:rPr>
                <a:t> ADS Rules of Practice</a:t>
              </a:r>
            </a:p>
          </p:txBody>
        </p:sp>
        <p:sp>
          <p:nvSpPr>
            <p:cNvPr id="54" name="Rectangle 53">
              <a:extLst>
                <a:ext uri="{FF2B5EF4-FFF2-40B4-BE49-F238E27FC236}">
                  <a16:creationId xmlns:a16="http://schemas.microsoft.com/office/drawing/2014/main" id="{51FE15AC-CFFE-AD7D-7F80-F536826274B7}"/>
                </a:ext>
              </a:extLst>
            </p:cNvPr>
            <p:cNvSpPr/>
            <p:nvPr/>
          </p:nvSpPr>
          <p:spPr>
            <a:xfrm>
              <a:off x="5753578" y="3002005"/>
              <a:ext cx="385807" cy="323069"/>
            </a:xfrm>
            <a:prstGeom prst="rect">
              <a:avLst/>
            </a:prstGeom>
            <a:solidFill>
              <a:srgbClr val="F0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5" name="TextBox 54">
              <a:extLst>
                <a:ext uri="{FF2B5EF4-FFF2-40B4-BE49-F238E27FC236}">
                  <a16:creationId xmlns:a16="http://schemas.microsoft.com/office/drawing/2014/main" id="{1C45F214-1B81-4610-1B53-56CC940378F5}"/>
                </a:ext>
              </a:extLst>
            </p:cNvPr>
            <p:cNvSpPr txBox="1"/>
            <p:nvPr/>
          </p:nvSpPr>
          <p:spPr>
            <a:xfrm>
              <a:off x="5589638" y="2988039"/>
              <a:ext cx="713685" cy="307777"/>
            </a:xfrm>
            <a:prstGeom prst="rect">
              <a:avLst/>
            </a:prstGeom>
            <a:noFill/>
          </p:spPr>
          <p:txBody>
            <a:bodyPr wrap="square" rtlCol="0">
              <a:spAutoFit/>
            </a:bodyPr>
            <a:lstStyle/>
            <a:p>
              <a:pPr algn="ctr"/>
              <a:r>
                <a:rPr lang="en-US" sz="700" dirty="0">
                  <a:solidFill>
                    <a:schemeClr val="tx2"/>
                  </a:solidFill>
                </a:rPr>
                <a:t>Telematics Module</a:t>
              </a:r>
            </a:p>
          </p:txBody>
        </p:sp>
        <p:sp>
          <p:nvSpPr>
            <p:cNvPr id="56" name="TextBox 55">
              <a:extLst>
                <a:ext uri="{FF2B5EF4-FFF2-40B4-BE49-F238E27FC236}">
                  <a16:creationId xmlns:a16="http://schemas.microsoft.com/office/drawing/2014/main" id="{F83619A5-CEF3-7E0C-5103-DF2D0AC44721}"/>
                </a:ext>
              </a:extLst>
            </p:cNvPr>
            <p:cNvSpPr txBox="1"/>
            <p:nvPr/>
          </p:nvSpPr>
          <p:spPr>
            <a:xfrm>
              <a:off x="7807352" y="1684558"/>
              <a:ext cx="2002831" cy="538609"/>
            </a:xfrm>
            <a:prstGeom prst="rect">
              <a:avLst/>
            </a:prstGeom>
            <a:noFill/>
          </p:spPr>
          <p:txBody>
            <a:bodyPr wrap="square" rtlCol="0">
              <a:spAutoFit/>
            </a:bodyPr>
            <a:lstStyle/>
            <a:p>
              <a:pPr algn="ctr"/>
              <a:r>
                <a:rPr lang="en-US" sz="700" b="1" dirty="0">
                  <a:solidFill>
                    <a:schemeClr val="tx2"/>
                  </a:solidFill>
                </a:rPr>
                <a:t>Telematics Cloud Server</a:t>
              </a:r>
            </a:p>
            <a:p>
              <a:pPr algn="ctr"/>
              <a:r>
                <a:rPr lang="en-US" sz="700" dirty="0">
                  <a:solidFill>
                    <a:schemeClr val="tx2"/>
                  </a:solidFill>
                </a:rPr>
                <a:t>Realtime and Non-Realtime Vehicle Data Collection, Processing, Analysis and Reporting</a:t>
              </a:r>
            </a:p>
          </p:txBody>
        </p:sp>
        <p:sp>
          <p:nvSpPr>
            <p:cNvPr id="57" name="Rectangle 56">
              <a:extLst>
                <a:ext uri="{FF2B5EF4-FFF2-40B4-BE49-F238E27FC236}">
                  <a16:creationId xmlns:a16="http://schemas.microsoft.com/office/drawing/2014/main" id="{027F5BED-46D6-2D14-E63E-2304DC93B3D2}"/>
                </a:ext>
              </a:extLst>
            </p:cNvPr>
            <p:cNvSpPr/>
            <p:nvPr/>
          </p:nvSpPr>
          <p:spPr>
            <a:xfrm>
              <a:off x="7431722" y="2252033"/>
              <a:ext cx="419796" cy="9561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8" name="TextBox 57">
              <a:extLst>
                <a:ext uri="{FF2B5EF4-FFF2-40B4-BE49-F238E27FC236}">
                  <a16:creationId xmlns:a16="http://schemas.microsoft.com/office/drawing/2014/main" id="{A2DD7E79-CA8F-9831-AB5E-993A3242D14A}"/>
                </a:ext>
              </a:extLst>
            </p:cNvPr>
            <p:cNvSpPr txBox="1"/>
            <p:nvPr/>
          </p:nvSpPr>
          <p:spPr>
            <a:xfrm>
              <a:off x="7409805" y="2199810"/>
              <a:ext cx="463629" cy="200055"/>
            </a:xfrm>
            <a:prstGeom prst="rect">
              <a:avLst/>
            </a:prstGeom>
            <a:noFill/>
          </p:spPr>
          <p:txBody>
            <a:bodyPr wrap="square" rtlCol="0">
              <a:spAutoFit/>
            </a:bodyPr>
            <a:lstStyle/>
            <a:p>
              <a:pPr algn="ctr"/>
              <a:r>
                <a:rPr lang="en-US" sz="700" dirty="0"/>
                <a:t>Store</a:t>
              </a:r>
            </a:p>
          </p:txBody>
        </p:sp>
        <p:sp>
          <p:nvSpPr>
            <p:cNvPr id="60" name="Rectangle 59">
              <a:extLst>
                <a:ext uri="{FF2B5EF4-FFF2-40B4-BE49-F238E27FC236}">
                  <a16:creationId xmlns:a16="http://schemas.microsoft.com/office/drawing/2014/main" id="{B9AFF069-1CB4-1656-A1BB-B2537253AABB}"/>
                </a:ext>
              </a:extLst>
            </p:cNvPr>
            <p:cNvSpPr/>
            <p:nvPr/>
          </p:nvSpPr>
          <p:spPr>
            <a:xfrm>
              <a:off x="7997618" y="2252934"/>
              <a:ext cx="375363" cy="9561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1" name="TextBox 60">
              <a:extLst>
                <a:ext uri="{FF2B5EF4-FFF2-40B4-BE49-F238E27FC236}">
                  <a16:creationId xmlns:a16="http://schemas.microsoft.com/office/drawing/2014/main" id="{402CC79F-ECDE-0609-7580-39DE8F8EDD59}"/>
                </a:ext>
              </a:extLst>
            </p:cNvPr>
            <p:cNvSpPr txBox="1"/>
            <p:nvPr/>
          </p:nvSpPr>
          <p:spPr>
            <a:xfrm>
              <a:off x="7937160" y="2197055"/>
              <a:ext cx="463629" cy="200055"/>
            </a:xfrm>
            <a:prstGeom prst="rect">
              <a:avLst/>
            </a:prstGeom>
            <a:noFill/>
          </p:spPr>
          <p:txBody>
            <a:bodyPr wrap="square" rtlCol="0">
              <a:spAutoFit/>
            </a:bodyPr>
            <a:lstStyle/>
            <a:p>
              <a:pPr algn="ctr"/>
              <a:r>
                <a:rPr lang="en-US" sz="700" dirty="0"/>
                <a:t>Ingest</a:t>
              </a:r>
            </a:p>
          </p:txBody>
        </p:sp>
        <p:sp>
          <p:nvSpPr>
            <p:cNvPr id="62" name="Rectangle 61">
              <a:extLst>
                <a:ext uri="{FF2B5EF4-FFF2-40B4-BE49-F238E27FC236}">
                  <a16:creationId xmlns:a16="http://schemas.microsoft.com/office/drawing/2014/main" id="{9B7175F3-8F67-550B-A6E1-512F3FDD8A51}"/>
                </a:ext>
              </a:extLst>
            </p:cNvPr>
            <p:cNvSpPr/>
            <p:nvPr/>
          </p:nvSpPr>
          <p:spPr>
            <a:xfrm>
              <a:off x="8504679" y="2249276"/>
              <a:ext cx="419796" cy="9561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3" name="TextBox 62">
              <a:extLst>
                <a:ext uri="{FF2B5EF4-FFF2-40B4-BE49-F238E27FC236}">
                  <a16:creationId xmlns:a16="http://schemas.microsoft.com/office/drawing/2014/main" id="{7F16A528-0EB8-79FF-6DA3-5CDA58236EEE}"/>
                </a:ext>
              </a:extLst>
            </p:cNvPr>
            <p:cNvSpPr txBox="1"/>
            <p:nvPr/>
          </p:nvSpPr>
          <p:spPr>
            <a:xfrm>
              <a:off x="8420840" y="2204110"/>
              <a:ext cx="599760" cy="200055"/>
            </a:xfrm>
            <a:prstGeom prst="rect">
              <a:avLst/>
            </a:prstGeom>
            <a:noFill/>
          </p:spPr>
          <p:txBody>
            <a:bodyPr wrap="square" rtlCol="0">
              <a:spAutoFit/>
            </a:bodyPr>
            <a:lstStyle/>
            <a:p>
              <a:pPr algn="ctr"/>
              <a:r>
                <a:rPr lang="en-US" sz="700" dirty="0"/>
                <a:t>Process</a:t>
              </a:r>
            </a:p>
          </p:txBody>
        </p:sp>
        <p:sp>
          <p:nvSpPr>
            <p:cNvPr id="64" name="Rectangle 63">
              <a:extLst>
                <a:ext uri="{FF2B5EF4-FFF2-40B4-BE49-F238E27FC236}">
                  <a16:creationId xmlns:a16="http://schemas.microsoft.com/office/drawing/2014/main" id="{F059C4DB-6A09-D7AE-4055-A5F360BBC393}"/>
                </a:ext>
              </a:extLst>
            </p:cNvPr>
            <p:cNvSpPr/>
            <p:nvPr/>
          </p:nvSpPr>
          <p:spPr>
            <a:xfrm>
              <a:off x="9076876" y="2245847"/>
              <a:ext cx="419796" cy="9561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5" name="TextBox 64">
              <a:extLst>
                <a:ext uri="{FF2B5EF4-FFF2-40B4-BE49-F238E27FC236}">
                  <a16:creationId xmlns:a16="http://schemas.microsoft.com/office/drawing/2014/main" id="{F290C35C-307B-53F7-0D87-02C87BDE73F0}"/>
                </a:ext>
              </a:extLst>
            </p:cNvPr>
            <p:cNvSpPr txBox="1"/>
            <p:nvPr/>
          </p:nvSpPr>
          <p:spPr>
            <a:xfrm>
              <a:off x="9007150" y="2198986"/>
              <a:ext cx="610764" cy="200055"/>
            </a:xfrm>
            <a:prstGeom prst="rect">
              <a:avLst/>
            </a:prstGeom>
            <a:noFill/>
          </p:spPr>
          <p:txBody>
            <a:bodyPr wrap="square" rtlCol="0">
              <a:spAutoFit/>
            </a:bodyPr>
            <a:lstStyle/>
            <a:p>
              <a:pPr algn="ctr"/>
              <a:r>
                <a:rPr lang="en-US" sz="700" dirty="0"/>
                <a:t>Analyze</a:t>
              </a:r>
            </a:p>
          </p:txBody>
        </p:sp>
        <p:sp>
          <p:nvSpPr>
            <p:cNvPr id="66" name="Rectangle 65">
              <a:extLst>
                <a:ext uri="{FF2B5EF4-FFF2-40B4-BE49-F238E27FC236}">
                  <a16:creationId xmlns:a16="http://schemas.microsoft.com/office/drawing/2014/main" id="{A65D71FB-0A66-38F0-C12F-666672E59BB3}"/>
                </a:ext>
              </a:extLst>
            </p:cNvPr>
            <p:cNvSpPr/>
            <p:nvPr/>
          </p:nvSpPr>
          <p:spPr>
            <a:xfrm>
              <a:off x="9720773" y="2247936"/>
              <a:ext cx="419796" cy="95611"/>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7" name="TextBox 66">
              <a:extLst>
                <a:ext uri="{FF2B5EF4-FFF2-40B4-BE49-F238E27FC236}">
                  <a16:creationId xmlns:a16="http://schemas.microsoft.com/office/drawing/2014/main" id="{60E2DC0F-8FEA-4D7E-B877-5CC7418A0A3A}"/>
                </a:ext>
              </a:extLst>
            </p:cNvPr>
            <p:cNvSpPr txBox="1"/>
            <p:nvPr/>
          </p:nvSpPr>
          <p:spPr>
            <a:xfrm>
              <a:off x="9625847" y="2193624"/>
              <a:ext cx="544113" cy="200055"/>
            </a:xfrm>
            <a:prstGeom prst="rect">
              <a:avLst/>
            </a:prstGeom>
            <a:noFill/>
          </p:spPr>
          <p:txBody>
            <a:bodyPr wrap="square" rtlCol="0">
              <a:spAutoFit/>
            </a:bodyPr>
            <a:lstStyle/>
            <a:p>
              <a:pPr algn="ctr"/>
              <a:r>
                <a:rPr lang="en-US" sz="700" dirty="0"/>
                <a:t>Publish</a:t>
              </a:r>
            </a:p>
          </p:txBody>
        </p:sp>
        <p:sp>
          <p:nvSpPr>
            <p:cNvPr id="38" name="Rectangle 37">
              <a:extLst>
                <a:ext uri="{FF2B5EF4-FFF2-40B4-BE49-F238E27FC236}">
                  <a16:creationId xmlns:a16="http://schemas.microsoft.com/office/drawing/2014/main" id="{A973ACBA-8D3D-7689-C78F-6C5976526C5D}"/>
                </a:ext>
              </a:extLst>
            </p:cNvPr>
            <p:cNvSpPr/>
            <p:nvPr/>
          </p:nvSpPr>
          <p:spPr>
            <a:xfrm>
              <a:off x="10305305" y="1376364"/>
              <a:ext cx="288795"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700" dirty="0"/>
            </a:p>
          </p:txBody>
        </p:sp>
      </p:grpSp>
    </p:spTree>
    <p:extLst>
      <p:ext uri="{BB962C8B-B14F-4D97-AF65-F5344CB8AC3E}">
        <p14:creationId xmlns:p14="http://schemas.microsoft.com/office/powerpoint/2010/main" val="82542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1880C4-309A-E8C3-317B-39AAF3C5621A}"/>
              </a:ext>
            </a:extLst>
          </p:cNvPr>
          <p:cNvSpPr>
            <a:spLocks noGrp="1"/>
          </p:cNvSpPr>
          <p:nvPr>
            <p:ph type="title"/>
          </p:nvPr>
        </p:nvSpPr>
        <p:spPr>
          <a:xfrm>
            <a:off x="841248" y="355600"/>
            <a:ext cx="10840065" cy="1020764"/>
          </a:xfrm>
        </p:spPr>
        <p:txBody>
          <a:bodyPr>
            <a:noAutofit/>
          </a:bodyPr>
          <a:lstStyle/>
          <a:p>
            <a:pPr marL="117475" indent="0">
              <a:lnSpc>
                <a:spcPct val="107000"/>
              </a:lnSpc>
              <a:spcBef>
                <a:spcPts val="0"/>
              </a:spcBef>
              <a:spcAft>
                <a:spcPts val="800"/>
              </a:spcAft>
              <a:buNone/>
              <a:tabLst>
                <a:tab pos="457200" algn="l"/>
              </a:tabLst>
            </a:pPr>
            <a:r>
              <a:rPr lang="en-US" sz="4000" dirty="0">
                <a:solidFill>
                  <a:srgbClr val="871A0F"/>
                </a:solidFill>
                <a:latin typeface="Helvetica" panose="020B0604020202020204" pitchFamily="34" charset="0"/>
                <a:ea typeface="Calibri" panose="020F0502020204030204" pitchFamily="34" charset="0"/>
                <a:cs typeface="Helvetica" panose="020B0604020202020204" pitchFamily="34" charset="0"/>
              </a:rPr>
              <a:t>Supports Any Use Case Involving Vehicles</a:t>
            </a:r>
          </a:p>
        </p:txBody>
      </p:sp>
      <p:sp>
        <p:nvSpPr>
          <p:cNvPr id="7" name="Slide Number Placeholder 6">
            <a:extLst>
              <a:ext uri="{FF2B5EF4-FFF2-40B4-BE49-F238E27FC236}">
                <a16:creationId xmlns:a16="http://schemas.microsoft.com/office/drawing/2014/main" id="{80811139-B841-4FCF-BD00-17A494B0864C}"/>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19</a:t>
            </a:fld>
            <a:endParaRPr lang="en-US" dirty="0">
              <a:solidFill>
                <a:schemeClr val="tx1"/>
              </a:solidFill>
            </a:endParaRPr>
          </a:p>
        </p:txBody>
      </p:sp>
      <p:pic>
        <p:nvPicPr>
          <p:cNvPr id="5" name="Picture 4">
            <a:extLst>
              <a:ext uri="{FF2B5EF4-FFF2-40B4-BE49-F238E27FC236}">
                <a16:creationId xmlns:a16="http://schemas.microsoft.com/office/drawing/2014/main" id="{5D73A01D-01DC-C5FB-803B-40662DE0514A}"/>
              </a:ext>
            </a:extLst>
          </p:cNvPr>
          <p:cNvPicPr>
            <a:picLocks noChangeAspect="1"/>
          </p:cNvPicPr>
          <p:nvPr/>
        </p:nvPicPr>
        <p:blipFill rotWithShape="1">
          <a:blip r:embed="rId3"/>
          <a:srcRect t="14582"/>
          <a:stretch/>
        </p:blipFill>
        <p:spPr>
          <a:xfrm>
            <a:off x="1561463" y="1441019"/>
            <a:ext cx="9069075" cy="4342592"/>
          </a:xfrm>
          <a:prstGeom prst="rect">
            <a:avLst/>
          </a:prstGeom>
        </p:spPr>
      </p:pic>
      <p:sp>
        <p:nvSpPr>
          <p:cNvPr id="4" name="TextBox 3">
            <a:extLst>
              <a:ext uri="{FF2B5EF4-FFF2-40B4-BE49-F238E27FC236}">
                <a16:creationId xmlns:a16="http://schemas.microsoft.com/office/drawing/2014/main" id="{08918A4C-10F9-949A-3B96-6C676FC64E0A}"/>
              </a:ext>
            </a:extLst>
          </p:cNvPr>
          <p:cNvSpPr txBox="1"/>
          <p:nvPr/>
        </p:nvSpPr>
        <p:spPr>
          <a:xfrm>
            <a:off x="7359980" y="5783611"/>
            <a:ext cx="3270557" cy="230832"/>
          </a:xfrm>
          <a:prstGeom prst="rect">
            <a:avLst/>
          </a:prstGeom>
          <a:noFill/>
        </p:spPr>
        <p:txBody>
          <a:bodyPr wrap="square">
            <a:spAutoFit/>
          </a:bodyPr>
          <a:lstStyle/>
          <a:p>
            <a:pPr algn="r"/>
            <a:r>
              <a:rPr lang="en-US" sz="900" i="1" dirty="0"/>
              <a:t>Source: FHWA.</a:t>
            </a:r>
            <a:endParaRPr lang="en-US" sz="900" i="1" dirty="0">
              <a:cs typeface="Arial"/>
            </a:endParaRPr>
          </a:p>
        </p:txBody>
      </p:sp>
    </p:spTree>
    <p:extLst>
      <p:ext uri="{BB962C8B-B14F-4D97-AF65-F5344CB8AC3E}">
        <p14:creationId xmlns:p14="http://schemas.microsoft.com/office/powerpoint/2010/main" val="83584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149A05-3DBF-AF31-98EB-51DA06F333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3114" y="2056646"/>
            <a:ext cx="2819400" cy="1977850"/>
          </a:xfrm>
          <a:prstGeom prst="rect">
            <a:avLst/>
          </a:prstGeom>
          <a:effectLst>
            <a:outerShdw blurRad="50800" dist="38100" dir="2700000" algn="tl" rotWithShape="0">
              <a:prstClr val="black">
                <a:alpha val="40000"/>
              </a:prstClr>
            </a:outerShdw>
          </a:effectLst>
        </p:spPr>
      </p:pic>
      <p:sp>
        <p:nvSpPr>
          <p:cNvPr id="6" name="Content Placeholder 5">
            <a:extLst>
              <a:ext uri="{FF2B5EF4-FFF2-40B4-BE49-F238E27FC236}">
                <a16:creationId xmlns:a16="http://schemas.microsoft.com/office/drawing/2014/main" id="{A1D6414E-3E83-2449-FA67-A0D003AB7C0E}"/>
              </a:ext>
            </a:extLst>
          </p:cNvPr>
          <p:cNvSpPr>
            <a:spLocks noGrp="1"/>
          </p:cNvSpPr>
          <p:nvPr>
            <p:ph idx="1"/>
          </p:nvPr>
        </p:nvSpPr>
        <p:spPr>
          <a:xfrm>
            <a:off x="838200" y="1528323"/>
            <a:ext cx="5534828" cy="4566469"/>
          </a:xfrm>
        </p:spPr>
        <p:txBody>
          <a:bodyPr/>
          <a:lstStyle/>
          <a:p>
            <a:pPr>
              <a:lnSpc>
                <a:spcPct val="150000"/>
              </a:lnSpc>
              <a:spcBef>
                <a:spcPts val="1200"/>
              </a:spcBef>
            </a:pPr>
            <a:r>
              <a:rPr lang="en-US" sz="2800" dirty="0"/>
              <a:t>Mission/Goals/Organization.</a:t>
            </a:r>
          </a:p>
          <a:p>
            <a:pPr>
              <a:lnSpc>
                <a:spcPct val="150000"/>
              </a:lnSpc>
              <a:spcBef>
                <a:spcPts val="1200"/>
              </a:spcBef>
            </a:pPr>
            <a:r>
              <a:rPr lang="en-US" sz="2800" dirty="0"/>
              <a:t>Innovation Process.</a:t>
            </a:r>
          </a:p>
          <a:p>
            <a:pPr>
              <a:lnSpc>
                <a:spcPct val="150000"/>
              </a:lnSpc>
              <a:spcBef>
                <a:spcPts val="1200"/>
              </a:spcBef>
            </a:pPr>
            <a:r>
              <a:rPr lang="en-US" sz="2800" dirty="0"/>
              <a:t>Four Examples of Innovation Deployment Approaches.</a:t>
            </a:r>
          </a:p>
          <a:p>
            <a:pPr>
              <a:lnSpc>
                <a:spcPct val="150000"/>
              </a:lnSpc>
              <a:spcBef>
                <a:spcPts val="1200"/>
              </a:spcBef>
            </a:pPr>
            <a:r>
              <a:rPr lang="en-US" sz="2800" dirty="0"/>
              <a:t>Questions.</a:t>
            </a:r>
          </a:p>
        </p:txBody>
      </p:sp>
      <p:sp>
        <p:nvSpPr>
          <p:cNvPr id="5" name="Title 4">
            <a:extLst>
              <a:ext uri="{FF2B5EF4-FFF2-40B4-BE49-F238E27FC236}">
                <a16:creationId xmlns:a16="http://schemas.microsoft.com/office/drawing/2014/main" id="{91CC2C65-BAA3-424C-9648-E217FCC1919E}"/>
              </a:ext>
            </a:extLst>
          </p:cNvPr>
          <p:cNvSpPr>
            <a:spLocks noGrp="1"/>
          </p:cNvSpPr>
          <p:nvPr>
            <p:ph type="title"/>
          </p:nvPr>
        </p:nvSpPr>
        <p:spPr>
          <a:xfrm>
            <a:off x="838200" y="355601"/>
            <a:ext cx="10052304" cy="1020764"/>
          </a:xfrm>
        </p:spPr>
        <p:txBody>
          <a:bodyPr>
            <a:normAutofit/>
          </a:bodyPr>
          <a:lstStyle/>
          <a:p>
            <a:r>
              <a:rPr lang="en-US" dirty="0"/>
              <a:t>Agenda</a:t>
            </a:r>
          </a:p>
        </p:txBody>
      </p:sp>
      <p:pic>
        <p:nvPicPr>
          <p:cNvPr id="9" name="Picture 8">
            <a:extLst>
              <a:ext uri="{FF2B5EF4-FFF2-40B4-BE49-F238E27FC236}">
                <a16:creationId xmlns:a16="http://schemas.microsoft.com/office/drawing/2014/main" id="{120FF45A-1918-397B-19C7-2ED63E39AD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372600" y="0"/>
            <a:ext cx="2819400" cy="1970880"/>
          </a:xfrm>
          <a:prstGeom prst="rect">
            <a:avLst/>
          </a:prstGeom>
          <a:effectLst>
            <a:outerShdw blurRad="50800" dist="38100" dir="2700000" algn="tl" rotWithShape="0">
              <a:prstClr val="black">
                <a:alpha val="40000"/>
              </a:prstClr>
            </a:outerShdw>
          </a:effectLst>
        </p:spPr>
      </p:pic>
      <p:pic>
        <p:nvPicPr>
          <p:cNvPr id="10" name="Picture 4" descr="R&amp;T Now - FHWA R&amp;T Now - March/April 2020 , March/April 2020 -">
            <a:extLst>
              <a:ext uri="{FF2B5EF4-FFF2-40B4-BE49-F238E27FC236}">
                <a16:creationId xmlns:a16="http://schemas.microsoft.com/office/drawing/2014/main" id="{593B66B3-9FFB-29C6-A745-FBCEE7AE38B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372600" y="4116942"/>
            <a:ext cx="2819400" cy="19778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B262437-9EEE-0165-CBA4-EC90BBB1A927}"/>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tretch>
            <a:fillRect/>
          </a:stretch>
        </p:blipFill>
        <p:spPr>
          <a:xfrm>
            <a:off x="6463114" y="4120263"/>
            <a:ext cx="2819400" cy="197452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D46FC91E-1072-2494-54F5-D82797B4169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63114" y="0"/>
            <a:ext cx="2819400" cy="197088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27A0D2C-FC88-B3F6-951F-DD11AD6D1D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372600" y="2054747"/>
            <a:ext cx="2819400" cy="19816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05072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61880C4-309A-E8C3-317B-39AAF3C5621A}"/>
              </a:ext>
            </a:extLst>
          </p:cNvPr>
          <p:cNvSpPr>
            <a:spLocks noGrp="1"/>
          </p:cNvSpPr>
          <p:nvPr>
            <p:ph type="title"/>
          </p:nvPr>
        </p:nvSpPr>
        <p:spPr/>
        <p:txBody>
          <a:bodyPr>
            <a:normAutofit/>
          </a:bodyPr>
          <a:lstStyle/>
          <a:p>
            <a:r>
              <a:rPr lang="en-US" sz="4400" dirty="0">
                <a:solidFill>
                  <a:srgbClr val="871A0F"/>
                </a:solidFill>
              </a:rPr>
              <a:t>Key Features</a:t>
            </a:r>
          </a:p>
        </p:txBody>
      </p:sp>
      <p:sp>
        <p:nvSpPr>
          <p:cNvPr id="8" name="Content Placeholder 4">
            <a:extLst>
              <a:ext uri="{FF2B5EF4-FFF2-40B4-BE49-F238E27FC236}">
                <a16:creationId xmlns:a16="http://schemas.microsoft.com/office/drawing/2014/main" id="{2C5A4D5A-6021-2488-3ECB-8B4A1BA0A1D4}"/>
              </a:ext>
            </a:extLst>
          </p:cNvPr>
          <p:cNvSpPr>
            <a:spLocks noGrp="1"/>
          </p:cNvSpPr>
          <p:nvPr>
            <p:ph idx="1"/>
          </p:nvPr>
        </p:nvSpPr>
        <p:spPr>
          <a:xfrm>
            <a:off x="838199" y="1472209"/>
            <a:ext cx="10712669" cy="4622583"/>
          </a:xfrm>
        </p:spPr>
        <p:txBody>
          <a:bodyPr vert="horz" lIns="91440" tIns="45720" rIns="91440" bIns="45720" rtlCol="0" anchor="t">
            <a:noAutofit/>
          </a:bodyPr>
          <a:lstStyle/>
          <a:p>
            <a:r>
              <a:rPr lang="en-US" sz="2400" dirty="0"/>
              <a:t>This tool facilitates realtime data collection and streaming. The tool can track many different types of data, including:</a:t>
            </a:r>
          </a:p>
          <a:p>
            <a:pPr lvl="1"/>
            <a:r>
              <a:rPr lang="en-US" sz="2400" dirty="0"/>
              <a:t>Current speed of vehicle.</a:t>
            </a:r>
          </a:p>
          <a:p>
            <a:pPr lvl="1"/>
            <a:r>
              <a:rPr lang="en-US" sz="2400" dirty="0"/>
              <a:t>Acceleration.</a:t>
            </a:r>
          </a:p>
          <a:p>
            <a:pPr lvl="1"/>
            <a:r>
              <a:rPr lang="en-US" sz="2400" dirty="0"/>
              <a:t>Distance from end of lane.</a:t>
            </a:r>
          </a:p>
          <a:p>
            <a:pPr lvl="1"/>
            <a:r>
              <a:rPr lang="en-US" sz="2400" dirty="0"/>
              <a:t>Vehicle lane status.</a:t>
            </a:r>
          </a:p>
          <a:p>
            <a:pPr lvl="1"/>
            <a:r>
              <a:rPr lang="en-US" sz="2400" dirty="0"/>
              <a:t>Basic safety messages.</a:t>
            </a:r>
          </a:p>
          <a:p>
            <a:pPr lvl="1"/>
            <a:r>
              <a:rPr lang="en-US" sz="2400" dirty="0"/>
              <a:t>Traffic signal phases.</a:t>
            </a:r>
          </a:p>
          <a:p>
            <a:r>
              <a:rPr lang="en-US" sz="2400" dirty="0"/>
              <a:t>CAV Telematics Tool Tutorial: </a:t>
            </a:r>
            <a:r>
              <a:rPr lang="en-US" sz="2400" dirty="0">
                <a:hlinkClick r:id="rId3">
                  <a:extLst>
                    <a:ext uri="{A12FA001-AC4F-418D-AE19-62706E023703}">
                      <ahyp:hlinkClr xmlns:ahyp="http://schemas.microsoft.com/office/drawing/2018/hyperlinkcolor" val="tx"/>
                    </a:ext>
                  </a:extLst>
                </a:hlinkClick>
              </a:rPr>
              <a:t>https://www.youtube.com/watch?v</a:t>
            </a:r>
            <a:r>
              <a:rPr lang="en-US" sz="2400">
                <a:hlinkClick r:id="rId3">
                  <a:extLst>
                    <a:ext uri="{A12FA001-AC4F-418D-AE19-62706E023703}">
                      <ahyp:hlinkClr xmlns:ahyp="http://schemas.microsoft.com/office/drawing/2018/hyperlinkcolor" val="tx"/>
                    </a:ext>
                  </a:extLst>
                </a:hlinkClick>
              </a:rPr>
              <a:t>=miU74slm0zk</a:t>
            </a:r>
            <a:r>
              <a:rPr lang="en-US" sz="2400"/>
              <a:t>.</a:t>
            </a:r>
            <a:endParaRPr lang="en-US" sz="2400" dirty="0"/>
          </a:p>
          <a:p>
            <a:pPr marL="404495" indent="-404495">
              <a:lnSpc>
                <a:spcPct val="150000"/>
              </a:lnSpc>
            </a:pPr>
            <a:endParaRPr lang="en-US" sz="2400" dirty="0">
              <a:latin typeface="+mn-lt"/>
              <a:ea typeface="Calibri" panose="020F0502020204030204" pitchFamily="34" charset="0"/>
              <a:cs typeface="Times New Roman" panose="02020603050405020304" pitchFamily="18" charset="0"/>
            </a:endParaRPr>
          </a:p>
          <a:p>
            <a:pPr marL="404495" indent="-404495"/>
            <a:endParaRPr lang="en-US" sz="2400" dirty="0">
              <a:latin typeface="+mn-lt"/>
              <a:ea typeface="Calibri" panose="020F0502020204030204" pitchFamily="34" charset="0"/>
              <a:cs typeface="Times New Roman" panose="02020603050405020304" pitchFamily="18" charset="0"/>
            </a:endParaRPr>
          </a:p>
          <a:p>
            <a:pPr marL="404495" indent="-404495"/>
            <a:endParaRPr lang="en-US" sz="2400" dirty="0">
              <a:latin typeface="+mn-lt"/>
              <a:ea typeface="Calibri" panose="020F0502020204030204" pitchFamily="34" charset="0"/>
              <a:cs typeface="Times New Roman" panose="02020603050405020304" pitchFamily="18" charset="0"/>
            </a:endParaRPr>
          </a:p>
          <a:p>
            <a:pPr marL="404495" indent="-404495"/>
            <a:endParaRPr lang="en-US" sz="2400" dirty="0">
              <a:latin typeface="+mn-lt"/>
              <a:ea typeface="Calibri" panose="020F0502020204030204" pitchFamily="34" charset="0"/>
              <a:cs typeface="Times New Roman" panose="02020603050405020304" pitchFamily="18" charset="0"/>
            </a:endParaRPr>
          </a:p>
          <a:p>
            <a:pPr marL="404495" indent="-404495"/>
            <a:endParaRPr lang="en-US" sz="2400" dirty="0">
              <a:latin typeface="+mn-lt"/>
              <a:ea typeface="Calibri" panose="020F0502020204030204" pitchFamily="34" charset="0"/>
              <a:cs typeface="Times New Roman" panose="02020603050405020304" pitchFamily="18" charset="0"/>
            </a:endParaRPr>
          </a:p>
          <a:p>
            <a:pPr marL="404495" indent="-404495"/>
            <a:endParaRPr lang="en-US" sz="2400" dirty="0"/>
          </a:p>
        </p:txBody>
      </p:sp>
      <p:sp>
        <p:nvSpPr>
          <p:cNvPr id="7" name="Slide Number Placeholder 6">
            <a:extLst>
              <a:ext uri="{FF2B5EF4-FFF2-40B4-BE49-F238E27FC236}">
                <a16:creationId xmlns:a16="http://schemas.microsoft.com/office/drawing/2014/main" id="{80811139-B841-4FCF-BD00-17A494B0864C}"/>
              </a:ext>
            </a:extLst>
          </p:cNvPr>
          <p:cNvSpPr>
            <a:spLocks noGrp="1"/>
          </p:cNvSpPr>
          <p:nvPr>
            <p:ph type="sldNum" sz="quarter" idx="4"/>
          </p:nvPr>
        </p:nvSpPr>
        <p:spPr>
          <a:xfrm>
            <a:off x="11145290" y="6095064"/>
            <a:ext cx="771525" cy="234234"/>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75757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20</a:t>
            </a:fld>
            <a:endParaRPr lang="en-US" dirty="0">
              <a:solidFill>
                <a:schemeClr val="tx1"/>
              </a:solidFill>
            </a:endParaRPr>
          </a:p>
        </p:txBody>
      </p:sp>
    </p:spTree>
    <p:extLst>
      <p:ext uri="{BB962C8B-B14F-4D97-AF65-F5344CB8AC3E}">
        <p14:creationId xmlns:p14="http://schemas.microsoft.com/office/powerpoint/2010/main" val="2238016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1013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3D2A5-9713-CDA3-D60B-5348B8BFBB5C}"/>
              </a:ext>
            </a:extLst>
          </p:cNvPr>
          <p:cNvSpPr>
            <a:spLocks noGrp="1"/>
          </p:cNvSpPr>
          <p:nvPr>
            <p:ph type="body" sz="quarter" idx="10"/>
          </p:nvPr>
        </p:nvSpPr>
        <p:spPr>
          <a:xfrm>
            <a:off x="4214803" y="2679701"/>
            <a:ext cx="3778250" cy="526266"/>
          </a:xfrm>
        </p:spPr>
        <p:txBody>
          <a:bodyPr/>
          <a:lstStyle/>
          <a:p>
            <a:r>
              <a:rPr lang="en-US" sz="2400" dirty="0"/>
              <a:t>Carl Andersen</a:t>
            </a:r>
          </a:p>
        </p:txBody>
      </p:sp>
      <p:sp>
        <p:nvSpPr>
          <p:cNvPr id="4" name="Text Placeholder 3">
            <a:extLst>
              <a:ext uri="{FF2B5EF4-FFF2-40B4-BE49-F238E27FC236}">
                <a16:creationId xmlns:a16="http://schemas.microsoft.com/office/drawing/2014/main" id="{C4A775F7-CBB3-F7B1-7A19-E93BF097D6F8}"/>
              </a:ext>
            </a:extLst>
          </p:cNvPr>
          <p:cNvSpPr>
            <a:spLocks noGrp="1"/>
          </p:cNvSpPr>
          <p:nvPr>
            <p:ph type="body" sz="quarter" idx="11"/>
          </p:nvPr>
        </p:nvSpPr>
        <p:spPr>
          <a:xfrm>
            <a:off x="4214803" y="3206750"/>
            <a:ext cx="3778250" cy="1379011"/>
          </a:xfrm>
        </p:spPr>
        <p:txBody>
          <a:bodyPr/>
          <a:lstStyle/>
          <a:p>
            <a:r>
              <a:rPr lang="en-US" sz="1800" dirty="0"/>
              <a:t>Acting Director, Office of Safety and Operations Research and Development</a:t>
            </a:r>
            <a:br>
              <a:rPr lang="en-US" sz="1800" dirty="0">
                <a:hlinkClick r:id="rId2">
                  <a:extLst>
                    <a:ext uri="{A12FA001-AC4F-418D-AE19-62706E023703}">
                      <ahyp:hlinkClr xmlns:ahyp="http://schemas.microsoft.com/office/drawing/2018/hyperlinkcolor" val="tx"/>
                    </a:ext>
                  </a:extLst>
                </a:hlinkClick>
              </a:rPr>
            </a:br>
            <a:br>
              <a:rPr lang="en-US" sz="1800" dirty="0">
                <a:hlinkClick r:id="rId2">
                  <a:extLst>
                    <a:ext uri="{A12FA001-AC4F-418D-AE19-62706E023703}">
                      <ahyp:hlinkClr xmlns:ahyp="http://schemas.microsoft.com/office/drawing/2018/hyperlinkcolor" val="tx"/>
                    </a:ext>
                  </a:extLst>
                </a:hlinkClick>
              </a:rPr>
            </a:br>
            <a:r>
              <a:rPr lang="en-US" sz="1800" dirty="0">
                <a:hlinkClick r:id="rId2">
                  <a:extLst>
                    <a:ext uri="{A12FA001-AC4F-418D-AE19-62706E023703}">
                      <ahyp:hlinkClr xmlns:ahyp="http://schemas.microsoft.com/office/drawing/2018/hyperlinkcolor" val="tx"/>
                    </a:ext>
                  </a:extLst>
                </a:hlinkClick>
              </a:rPr>
              <a:t>Carl.Andersen@dot.gov</a:t>
            </a:r>
            <a:endParaRPr lang="en-US" sz="1800" dirty="0"/>
          </a:p>
          <a:p>
            <a:endParaRPr lang="en-US" sz="1800" dirty="0"/>
          </a:p>
        </p:txBody>
      </p:sp>
      <p:sp>
        <p:nvSpPr>
          <p:cNvPr id="2" name="Slide Number Placeholder 1">
            <a:extLst>
              <a:ext uri="{FF2B5EF4-FFF2-40B4-BE49-F238E27FC236}">
                <a16:creationId xmlns:a16="http://schemas.microsoft.com/office/drawing/2014/main" id="{88A5AC63-7874-2F20-A84D-FCC8D7C2C759}"/>
              </a:ext>
            </a:extLst>
          </p:cNvPr>
          <p:cNvSpPr>
            <a:spLocks noGrp="1"/>
          </p:cNvSpPr>
          <p:nvPr>
            <p:ph type="sldNum" sz="quarter" idx="15"/>
          </p:nvPr>
        </p:nvSpPr>
        <p:spPr/>
        <p:txBody>
          <a:bodyPr/>
          <a:lstStyle/>
          <a:p>
            <a:fld id="{29691912-3321-4F2D-A980-9CA5FE309265}" type="slidenum">
              <a:rPr lang="en-US" smtClean="0"/>
              <a:pPr/>
              <a:t>22</a:t>
            </a:fld>
            <a:endParaRPr lang="en-US" dirty="0"/>
          </a:p>
        </p:txBody>
      </p:sp>
    </p:spTree>
    <p:extLst>
      <p:ext uri="{BB962C8B-B14F-4D97-AF65-F5344CB8AC3E}">
        <p14:creationId xmlns:p14="http://schemas.microsoft.com/office/powerpoint/2010/main" val="18868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8462AF-2FAC-26B0-F520-2AE34132F319}"/>
              </a:ext>
            </a:extLst>
          </p:cNvPr>
          <p:cNvSpPr>
            <a:spLocks noGrp="1"/>
          </p:cNvSpPr>
          <p:nvPr>
            <p:ph idx="1"/>
          </p:nvPr>
        </p:nvSpPr>
        <p:spPr>
          <a:xfrm>
            <a:off x="838199" y="1528323"/>
            <a:ext cx="5801139" cy="4566469"/>
          </a:xfrm>
        </p:spPr>
        <p:txBody>
          <a:bodyPr anchor="t"/>
          <a:lstStyle/>
          <a:p>
            <a:pPr marL="0" indent="0">
              <a:lnSpc>
                <a:spcPct val="150000"/>
              </a:lnSpc>
              <a:buNone/>
            </a:pPr>
            <a:r>
              <a:rPr lang="en-US" sz="2800" dirty="0">
                <a:solidFill>
                  <a:srgbClr val="0D0D0D"/>
                </a:solidFill>
              </a:rPr>
              <a:t>To deliver a world-class system that advances safe, efficient, equitable, and sustainable mobility choices for all while strengthening the Nation’s economy.</a:t>
            </a:r>
          </a:p>
          <a:p>
            <a:pPr marL="0" indent="0">
              <a:lnSpc>
                <a:spcPct val="150000"/>
              </a:lnSpc>
              <a:buNone/>
            </a:pPr>
            <a:endParaRPr lang="en-US" sz="2000" dirty="0">
              <a:solidFill>
                <a:srgbClr val="0D0D0D"/>
              </a:solidFill>
              <a:hlinkClick r:id="rId2"/>
            </a:endParaRPr>
          </a:p>
          <a:p>
            <a:pPr marL="0" indent="0">
              <a:lnSpc>
                <a:spcPct val="150000"/>
              </a:lnSpc>
              <a:buNone/>
            </a:pPr>
            <a:r>
              <a:rPr lang="pl-PL" sz="2000" dirty="0">
                <a:hlinkClick r:id="rId2"/>
              </a:rPr>
              <a:t>FHWA Strategic Plan FY2022-2026 (dot.gov)</a:t>
            </a:r>
            <a:endParaRPr lang="en-US" sz="2000" dirty="0"/>
          </a:p>
        </p:txBody>
      </p:sp>
      <p:sp>
        <p:nvSpPr>
          <p:cNvPr id="4" name="Title 3">
            <a:extLst>
              <a:ext uri="{FF2B5EF4-FFF2-40B4-BE49-F238E27FC236}">
                <a16:creationId xmlns:a16="http://schemas.microsoft.com/office/drawing/2014/main" id="{7E7129E9-7235-8BE7-0ABA-54EDD3C075FB}"/>
              </a:ext>
            </a:extLst>
          </p:cNvPr>
          <p:cNvSpPr>
            <a:spLocks noGrp="1"/>
          </p:cNvSpPr>
          <p:nvPr>
            <p:ph type="title"/>
          </p:nvPr>
        </p:nvSpPr>
        <p:spPr/>
        <p:txBody>
          <a:bodyPr>
            <a:normAutofit/>
          </a:bodyPr>
          <a:lstStyle/>
          <a:p>
            <a:r>
              <a:rPr lang="en-US" dirty="0"/>
              <a:t>FHWA</a:t>
            </a:r>
            <a:r>
              <a:rPr lang="en-US" sz="3600" dirty="0"/>
              <a:t> </a:t>
            </a:r>
            <a:r>
              <a:rPr lang="en-US" dirty="0"/>
              <a:t>Mission</a:t>
            </a:r>
          </a:p>
        </p:txBody>
      </p:sp>
      <p:pic>
        <p:nvPicPr>
          <p:cNvPr id="1026" name="Picture 2" descr="What Is a Safe System Approach? | US Department of ...">
            <a:extLst>
              <a:ext uri="{FF2B5EF4-FFF2-40B4-BE49-F238E27FC236}">
                <a16:creationId xmlns:a16="http://schemas.microsoft.com/office/drawing/2014/main" id="{F633C571-7F9D-1D01-555B-B989D327CD6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42024" y="865983"/>
            <a:ext cx="5006848" cy="500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419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8462AF-2FAC-26B0-F520-2AE34132F319}"/>
              </a:ext>
            </a:extLst>
          </p:cNvPr>
          <p:cNvSpPr>
            <a:spLocks noGrp="1"/>
          </p:cNvSpPr>
          <p:nvPr>
            <p:ph idx="1"/>
          </p:nvPr>
        </p:nvSpPr>
        <p:spPr>
          <a:xfrm>
            <a:off x="838200" y="1528323"/>
            <a:ext cx="6275388" cy="4285455"/>
          </a:xfrm>
        </p:spPr>
        <p:txBody>
          <a:bodyPr/>
          <a:lstStyle/>
          <a:p>
            <a:r>
              <a:rPr lang="en-US" sz="2800" dirty="0"/>
              <a:t>Safety.</a:t>
            </a:r>
          </a:p>
          <a:p>
            <a:r>
              <a:rPr lang="en-US" sz="2800" dirty="0"/>
              <a:t>Economic strength and global competitiveness.</a:t>
            </a:r>
          </a:p>
          <a:p>
            <a:r>
              <a:rPr lang="en-US" sz="2800" dirty="0"/>
              <a:t>Equity.</a:t>
            </a:r>
          </a:p>
          <a:p>
            <a:r>
              <a:rPr lang="en-US" sz="2800" dirty="0"/>
              <a:t>Climate and sustainability.</a:t>
            </a:r>
          </a:p>
          <a:p>
            <a:r>
              <a:rPr lang="en-US" sz="2800" dirty="0"/>
              <a:t>Transformation.</a:t>
            </a:r>
          </a:p>
          <a:p>
            <a:r>
              <a:rPr lang="en-US" sz="2800" dirty="0"/>
              <a:t>Organizational excellence</a:t>
            </a:r>
            <a:r>
              <a:rPr lang="en-US" sz="2000" dirty="0"/>
              <a:t>.</a:t>
            </a:r>
            <a:endParaRPr lang="en-US" sz="2400" dirty="0"/>
          </a:p>
        </p:txBody>
      </p:sp>
      <p:sp>
        <p:nvSpPr>
          <p:cNvPr id="4" name="Title 3">
            <a:extLst>
              <a:ext uri="{FF2B5EF4-FFF2-40B4-BE49-F238E27FC236}">
                <a16:creationId xmlns:a16="http://schemas.microsoft.com/office/drawing/2014/main" id="{7E7129E9-7235-8BE7-0ABA-54EDD3C075FB}"/>
              </a:ext>
            </a:extLst>
          </p:cNvPr>
          <p:cNvSpPr>
            <a:spLocks noGrp="1"/>
          </p:cNvSpPr>
          <p:nvPr>
            <p:ph type="title"/>
          </p:nvPr>
        </p:nvSpPr>
        <p:spPr/>
        <p:txBody>
          <a:bodyPr>
            <a:normAutofit/>
          </a:bodyPr>
          <a:lstStyle/>
          <a:p>
            <a:r>
              <a:rPr lang="en-US" dirty="0"/>
              <a:t>Goals</a:t>
            </a:r>
          </a:p>
        </p:txBody>
      </p:sp>
      <p:pic>
        <p:nvPicPr>
          <p:cNvPr id="7" name="Picture Placeholder 6">
            <a:extLst>
              <a:ext uri="{FF2B5EF4-FFF2-40B4-BE49-F238E27FC236}">
                <a16:creationId xmlns:a16="http://schemas.microsoft.com/office/drawing/2014/main" id="{CDBE25A4-E967-D860-70D3-5C6D889BB30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2153" r="2153"/>
          <a:stretch>
            <a:fillRect/>
          </a:stretch>
        </p:blipFill>
        <p:spPr>
          <a:prstGeom prst="rect">
            <a:avLst/>
          </a:prstGeom>
        </p:spPr>
      </p:pic>
    </p:spTree>
    <p:extLst>
      <p:ext uri="{BB962C8B-B14F-4D97-AF65-F5344CB8AC3E}">
        <p14:creationId xmlns:p14="http://schemas.microsoft.com/office/powerpoint/2010/main" val="289248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99C4989-D862-BF78-792D-0F01D7FCB79A}"/>
              </a:ext>
            </a:extLst>
          </p:cNvPr>
          <p:cNvSpPr>
            <a:spLocks noGrp="1"/>
          </p:cNvSpPr>
          <p:nvPr>
            <p:ph type="title"/>
          </p:nvPr>
        </p:nvSpPr>
        <p:spPr/>
        <p:txBody>
          <a:bodyPr>
            <a:normAutofit/>
          </a:bodyPr>
          <a:lstStyle/>
          <a:p>
            <a:r>
              <a:rPr lang="en-US" dirty="0"/>
              <a:t>Organization</a:t>
            </a:r>
          </a:p>
        </p:txBody>
      </p:sp>
      <p:sp>
        <p:nvSpPr>
          <p:cNvPr id="81" name="Slide Number Placeholder 2">
            <a:extLst>
              <a:ext uri="{FF2B5EF4-FFF2-40B4-BE49-F238E27FC236}">
                <a16:creationId xmlns:a16="http://schemas.microsoft.com/office/drawing/2014/main" id="{EE7FF6D5-07DD-2474-2DB6-241FF89D0BB4}"/>
              </a:ext>
            </a:extLst>
          </p:cNvPr>
          <p:cNvSpPr>
            <a:spLocks noGrp="1"/>
          </p:cNvSpPr>
          <p:nvPr>
            <p:ph type="sldNum" sz="quarter" idx="10"/>
          </p:nvPr>
        </p:nvSpPr>
        <p:spPr>
          <a:xfrm>
            <a:off x="11145290" y="6095064"/>
            <a:ext cx="771525" cy="234234"/>
          </a:xfrm>
        </p:spPr>
        <p:txBody>
          <a:bodyPr/>
          <a:lstStyle/>
          <a:p>
            <a:fld id="{29691912-3321-4F2D-A980-9CA5FE309265}" type="slidenum">
              <a:rPr lang="en-US" smtClean="0"/>
              <a:pPr/>
              <a:t>5</a:t>
            </a:fld>
            <a:endParaRPr lang="en-US" dirty="0"/>
          </a:p>
        </p:txBody>
      </p:sp>
      <p:sp>
        <p:nvSpPr>
          <p:cNvPr id="3" name="Rectangle 2">
            <a:extLst>
              <a:ext uri="{FF2B5EF4-FFF2-40B4-BE49-F238E27FC236}">
                <a16:creationId xmlns:a16="http://schemas.microsoft.com/office/drawing/2014/main" id="{C2E45B42-FFC5-4AF4-6C32-F46A10F47FB1}"/>
              </a:ext>
            </a:extLst>
          </p:cNvPr>
          <p:cNvSpPr/>
          <p:nvPr/>
        </p:nvSpPr>
        <p:spPr>
          <a:xfrm>
            <a:off x="4955457" y="1063702"/>
            <a:ext cx="228600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Administrator</a:t>
            </a:r>
          </a:p>
        </p:txBody>
      </p:sp>
      <p:sp>
        <p:nvSpPr>
          <p:cNvPr id="4" name="Rectangle 3">
            <a:extLst>
              <a:ext uri="{FF2B5EF4-FFF2-40B4-BE49-F238E27FC236}">
                <a16:creationId xmlns:a16="http://schemas.microsoft.com/office/drawing/2014/main" id="{11CA93BB-4C06-C638-5A64-CDFF0AC8F7A5}"/>
              </a:ext>
            </a:extLst>
          </p:cNvPr>
          <p:cNvSpPr/>
          <p:nvPr/>
        </p:nvSpPr>
        <p:spPr>
          <a:xfrm>
            <a:off x="3613352" y="2984092"/>
            <a:ext cx="2194560" cy="1280160"/>
          </a:xfrm>
          <a:prstGeom prst="rect">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bg1"/>
                </a:solidFill>
              </a:rPr>
              <a:t>Program Offices</a:t>
            </a:r>
          </a:p>
        </p:txBody>
      </p:sp>
      <p:sp>
        <p:nvSpPr>
          <p:cNvPr id="5" name="Rectangle 4">
            <a:extLst>
              <a:ext uri="{FF2B5EF4-FFF2-40B4-BE49-F238E27FC236}">
                <a16:creationId xmlns:a16="http://schemas.microsoft.com/office/drawing/2014/main" id="{D4C127FA-6C85-36DA-364F-54E012E2DE38}"/>
              </a:ext>
            </a:extLst>
          </p:cNvPr>
          <p:cNvSpPr/>
          <p:nvPr/>
        </p:nvSpPr>
        <p:spPr>
          <a:xfrm>
            <a:off x="6420462" y="2984092"/>
            <a:ext cx="2286000" cy="128016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Office of Innovation and Workforce Solution</a:t>
            </a:r>
          </a:p>
        </p:txBody>
      </p:sp>
      <p:sp>
        <p:nvSpPr>
          <p:cNvPr id="7" name="Rectangle 6">
            <a:extLst>
              <a:ext uri="{FF2B5EF4-FFF2-40B4-BE49-F238E27FC236}">
                <a16:creationId xmlns:a16="http://schemas.microsoft.com/office/drawing/2014/main" id="{A90378AB-E4BE-C71D-2FCA-702AA6B2D61E}"/>
              </a:ext>
            </a:extLst>
          </p:cNvPr>
          <p:cNvSpPr/>
          <p:nvPr/>
        </p:nvSpPr>
        <p:spPr>
          <a:xfrm>
            <a:off x="9104670" y="2984092"/>
            <a:ext cx="2286000" cy="128016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Director of Field Services</a:t>
            </a:r>
          </a:p>
        </p:txBody>
      </p:sp>
      <p:sp>
        <p:nvSpPr>
          <p:cNvPr id="8" name="Rectangle 7">
            <a:extLst>
              <a:ext uri="{FF2B5EF4-FFF2-40B4-BE49-F238E27FC236}">
                <a16:creationId xmlns:a16="http://schemas.microsoft.com/office/drawing/2014/main" id="{F01DD54D-92BF-A99C-6EE2-1EA3DFF327A9}"/>
              </a:ext>
            </a:extLst>
          </p:cNvPr>
          <p:cNvSpPr/>
          <p:nvPr/>
        </p:nvSpPr>
        <p:spPr>
          <a:xfrm>
            <a:off x="6420462" y="4689989"/>
            <a:ext cx="2286000" cy="128016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Office of Innovation Implementation – Resource Center</a:t>
            </a:r>
          </a:p>
        </p:txBody>
      </p:sp>
      <p:sp>
        <p:nvSpPr>
          <p:cNvPr id="10" name="Rectangle 9">
            <a:extLst>
              <a:ext uri="{FF2B5EF4-FFF2-40B4-BE49-F238E27FC236}">
                <a16:creationId xmlns:a16="http://schemas.microsoft.com/office/drawing/2014/main" id="{69AEF274-BB76-F300-6D88-397859F19F39}"/>
              </a:ext>
            </a:extLst>
          </p:cNvPr>
          <p:cNvSpPr/>
          <p:nvPr/>
        </p:nvSpPr>
        <p:spPr>
          <a:xfrm>
            <a:off x="9104670" y="4689989"/>
            <a:ext cx="2286000" cy="128016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Federal Aid Division Offices</a:t>
            </a:r>
          </a:p>
        </p:txBody>
      </p:sp>
      <p:cxnSp>
        <p:nvCxnSpPr>
          <p:cNvPr id="18" name="Straight Connector 17">
            <a:extLst>
              <a:ext uri="{FF2B5EF4-FFF2-40B4-BE49-F238E27FC236}">
                <a16:creationId xmlns:a16="http://schemas.microsoft.com/office/drawing/2014/main" id="{153B8CC3-FACD-E3D6-E0C5-56B1339895A2}"/>
              </a:ext>
            </a:extLst>
          </p:cNvPr>
          <p:cNvCxnSpPr>
            <a:cxnSpLocks/>
          </p:cNvCxnSpPr>
          <p:nvPr/>
        </p:nvCxnSpPr>
        <p:spPr>
          <a:xfrm>
            <a:off x="1903517" y="2663977"/>
            <a:ext cx="834415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FF7C34-E1B5-AE05-07DC-BA04FD965F63}"/>
              </a:ext>
            </a:extLst>
          </p:cNvPr>
          <p:cNvCxnSpPr>
            <a:stCxn id="4" idx="0"/>
          </p:cNvCxnSpPr>
          <p:nvPr/>
        </p:nvCxnSpPr>
        <p:spPr>
          <a:xfrm flipV="1">
            <a:off x="4710632" y="2663977"/>
            <a:ext cx="0" cy="3201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6FEA10-E78C-7816-A96A-689614D7A8B8}"/>
              </a:ext>
            </a:extLst>
          </p:cNvPr>
          <p:cNvCxnSpPr>
            <a:cxnSpLocks/>
          </p:cNvCxnSpPr>
          <p:nvPr/>
        </p:nvCxnSpPr>
        <p:spPr>
          <a:xfrm flipV="1">
            <a:off x="10247670" y="2663977"/>
            <a:ext cx="0" cy="3201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0A5E493-7C2A-603C-0D88-AA9C82750AE7}"/>
              </a:ext>
            </a:extLst>
          </p:cNvPr>
          <p:cNvCxnSpPr>
            <a:cxnSpLocks/>
          </p:cNvCxnSpPr>
          <p:nvPr/>
        </p:nvCxnSpPr>
        <p:spPr>
          <a:xfrm>
            <a:off x="7563462" y="4264252"/>
            <a:ext cx="0" cy="4257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E3E331-9D94-38FD-08F0-86C457DA706D}"/>
              </a:ext>
            </a:extLst>
          </p:cNvPr>
          <p:cNvCxnSpPr>
            <a:cxnSpLocks/>
          </p:cNvCxnSpPr>
          <p:nvPr/>
        </p:nvCxnSpPr>
        <p:spPr>
          <a:xfrm>
            <a:off x="10247670" y="4259340"/>
            <a:ext cx="0" cy="42573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613C578-F25C-A96A-9CA6-744C4BEBB282}"/>
              </a:ext>
            </a:extLst>
          </p:cNvPr>
          <p:cNvSpPr/>
          <p:nvPr/>
        </p:nvSpPr>
        <p:spPr>
          <a:xfrm>
            <a:off x="806237" y="2998841"/>
            <a:ext cx="2194560" cy="1280160"/>
          </a:xfrm>
          <a:prstGeom prst="rect">
            <a:avLst/>
          </a:prstGeom>
          <a:solidFill>
            <a:srgbClr val="92D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Office of Research, Development, and Technology</a:t>
            </a:r>
          </a:p>
        </p:txBody>
      </p:sp>
      <p:cxnSp>
        <p:nvCxnSpPr>
          <p:cNvPr id="34" name="Straight Connector 33">
            <a:extLst>
              <a:ext uri="{FF2B5EF4-FFF2-40B4-BE49-F238E27FC236}">
                <a16:creationId xmlns:a16="http://schemas.microsoft.com/office/drawing/2014/main" id="{878BCDD1-A2B7-6C70-7861-72E7389FD6D3}"/>
              </a:ext>
            </a:extLst>
          </p:cNvPr>
          <p:cNvCxnSpPr>
            <a:cxnSpLocks/>
          </p:cNvCxnSpPr>
          <p:nvPr/>
        </p:nvCxnSpPr>
        <p:spPr>
          <a:xfrm flipV="1">
            <a:off x="7563462" y="2668894"/>
            <a:ext cx="0" cy="3201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879D0F6-299C-35D9-31B4-29D605B67E9C}"/>
              </a:ext>
            </a:extLst>
          </p:cNvPr>
          <p:cNvCxnSpPr>
            <a:cxnSpLocks/>
          </p:cNvCxnSpPr>
          <p:nvPr/>
        </p:nvCxnSpPr>
        <p:spPr>
          <a:xfrm flipV="1">
            <a:off x="1904973" y="2678728"/>
            <a:ext cx="0" cy="3201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2F1D4F-7FA9-7323-058B-A3F8D8F71E59}"/>
              </a:ext>
            </a:extLst>
          </p:cNvPr>
          <p:cNvCxnSpPr>
            <a:cxnSpLocks/>
          </p:cNvCxnSpPr>
          <p:nvPr/>
        </p:nvCxnSpPr>
        <p:spPr>
          <a:xfrm flipV="1">
            <a:off x="6098442" y="2339510"/>
            <a:ext cx="0" cy="32011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26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noChangeAspect="1"/>
          </p:cNvGrpSpPr>
          <p:nvPr/>
        </p:nvGrpSpPr>
        <p:grpSpPr>
          <a:xfrm rot="10800000" flipH="1">
            <a:off x="2202534" y="3309868"/>
            <a:ext cx="7565356" cy="2551910"/>
            <a:chOff x="864393" y="3022600"/>
            <a:chExt cx="7379495" cy="2489217"/>
          </a:xfrm>
        </p:grpSpPr>
        <p:sp>
          <p:nvSpPr>
            <p:cNvPr id="3" name="Freeform 2"/>
            <p:cNvSpPr/>
            <p:nvPr/>
          </p:nvSpPr>
          <p:spPr>
            <a:xfrm>
              <a:off x="876301" y="3022600"/>
              <a:ext cx="7366000" cy="1993900"/>
            </a:xfrm>
            <a:custGeom>
              <a:avLst/>
              <a:gdLst>
                <a:gd name="connsiteX0" fmla="*/ 0 w 7378700"/>
                <a:gd name="connsiteY0" fmla="*/ 0 h 2032000"/>
                <a:gd name="connsiteX1" fmla="*/ 25400 w 7378700"/>
                <a:gd name="connsiteY1" fmla="*/ 6858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508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127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66000"/>
                <a:gd name="connsiteY0" fmla="*/ 0 h 2019300"/>
                <a:gd name="connsiteX1" fmla="*/ 0 w 7366000"/>
                <a:gd name="connsiteY1" fmla="*/ 635000 h 2019300"/>
                <a:gd name="connsiteX2" fmla="*/ 1485900 w 7366000"/>
                <a:gd name="connsiteY2" fmla="*/ 2019300 h 2019300"/>
                <a:gd name="connsiteX3" fmla="*/ 2946400 w 7366000"/>
                <a:gd name="connsiteY3" fmla="*/ 1181100 h 2019300"/>
                <a:gd name="connsiteX4" fmla="*/ 4432300 w 7366000"/>
                <a:gd name="connsiteY4" fmla="*/ 508000 h 2019300"/>
                <a:gd name="connsiteX5" fmla="*/ 5892800 w 7366000"/>
                <a:gd name="connsiteY5" fmla="*/ 101600 h 2019300"/>
                <a:gd name="connsiteX6" fmla="*/ 7366000 w 7366000"/>
                <a:gd name="connsiteY6" fmla="*/ 63500 h 2019300"/>
                <a:gd name="connsiteX7" fmla="*/ 7366000 w 7366000"/>
                <a:gd name="connsiteY7" fmla="*/ 12700 h 2019300"/>
                <a:gd name="connsiteX8" fmla="*/ 0 w 7366000"/>
                <a:gd name="connsiteY8" fmla="*/ 0 h 2019300"/>
                <a:gd name="connsiteX0" fmla="*/ 0 w 7366000"/>
                <a:gd name="connsiteY0" fmla="*/ 0 h 1993900"/>
                <a:gd name="connsiteX1" fmla="*/ 0 w 7366000"/>
                <a:gd name="connsiteY1" fmla="*/ 635000 h 1993900"/>
                <a:gd name="connsiteX2" fmla="*/ 1460500 w 7366000"/>
                <a:gd name="connsiteY2" fmla="*/ 1993900 h 1993900"/>
                <a:gd name="connsiteX3" fmla="*/ 2946400 w 7366000"/>
                <a:gd name="connsiteY3" fmla="*/ 118110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58856 w 7366000"/>
                <a:gd name="connsiteY6" fmla="*/ 63500 h 1993900"/>
                <a:gd name="connsiteX7" fmla="*/ 7366000 w 7366000"/>
                <a:gd name="connsiteY7" fmla="*/ 12700 h 1993900"/>
                <a:gd name="connsiteX8" fmla="*/ 0 w 7366000"/>
                <a:gd name="connsiteY8" fmla="*/ 0 h 1993900"/>
                <a:gd name="connsiteX0" fmla="*/ 0 w 7358856"/>
                <a:gd name="connsiteY0" fmla="*/ 0 h 1993900"/>
                <a:gd name="connsiteX1" fmla="*/ 0 w 7358856"/>
                <a:gd name="connsiteY1" fmla="*/ 635000 h 1993900"/>
                <a:gd name="connsiteX2" fmla="*/ 1460500 w 7358856"/>
                <a:gd name="connsiteY2" fmla="*/ 1993900 h 1993900"/>
                <a:gd name="connsiteX3" fmla="*/ 2914650 w 7358856"/>
                <a:gd name="connsiteY3" fmla="*/ 1174750 h 1993900"/>
                <a:gd name="connsiteX4" fmla="*/ 4432300 w 7358856"/>
                <a:gd name="connsiteY4" fmla="*/ 508000 h 1993900"/>
                <a:gd name="connsiteX5" fmla="*/ 5892800 w 7358856"/>
                <a:gd name="connsiteY5" fmla="*/ 101600 h 1993900"/>
                <a:gd name="connsiteX6" fmla="*/ 7358856 w 7358856"/>
                <a:gd name="connsiteY6" fmla="*/ 63500 h 1993900"/>
                <a:gd name="connsiteX7" fmla="*/ 7354094 w 7358856"/>
                <a:gd name="connsiteY7" fmla="*/ 12700 h 1993900"/>
                <a:gd name="connsiteX8" fmla="*/ 0 w 7358856"/>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15081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5181 w 7358857"/>
                <a:gd name="connsiteY5" fmla="*/ 101600 h 1993900"/>
                <a:gd name="connsiteX6" fmla="*/ 7358856 w 7358857"/>
                <a:gd name="connsiteY6" fmla="*/ 63500 h 1993900"/>
                <a:gd name="connsiteX7" fmla="*/ 7358857 w 7358857"/>
                <a:gd name="connsiteY7" fmla="*/ 15081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9943 w 7358857"/>
                <a:gd name="connsiteY5" fmla="*/ 103981 h 1993900"/>
                <a:gd name="connsiteX6" fmla="*/ 7358856 w 7358857"/>
                <a:gd name="connsiteY6" fmla="*/ 63500 h 1993900"/>
                <a:gd name="connsiteX7" fmla="*/ 7358857 w 7358857"/>
                <a:gd name="connsiteY7" fmla="*/ 15081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9943 w 7358857"/>
                <a:gd name="connsiteY5" fmla="*/ 103981 h 1993900"/>
                <a:gd name="connsiteX6" fmla="*/ 7354093 w 7358857"/>
                <a:gd name="connsiteY6" fmla="*/ 68263 h 1993900"/>
                <a:gd name="connsiteX7" fmla="*/ 7358857 w 7358857"/>
                <a:gd name="connsiteY7" fmla="*/ 15081 h 1993900"/>
                <a:gd name="connsiteX8" fmla="*/ 0 w 7358857"/>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9943 w 7366000"/>
                <a:gd name="connsiteY5" fmla="*/ 103981 h 1993900"/>
                <a:gd name="connsiteX6" fmla="*/ 7366000 w 7366000"/>
                <a:gd name="connsiteY6" fmla="*/ 68263 h 1993900"/>
                <a:gd name="connsiteX7" fmla="*/ 7358857 w 7366000"/>
                <a:gd name="connsiteY7" fmla="*/ 15081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44207 w 7366000"/>
                <a:gd name="connsiteY4" fmla="*/ 508000 h 1993900"/>
                <a:gd name="connsiteX5" fmla="*/ 5899943 w 7366000"/>
                <a:gd name="connsiteY5" fmla="*/ 103981 h 1993900"/>
                <a:gd name="connsiteX6" fmla="*/ 7366000 w 7366000"/>
                <a:gd name="connsiteY6" fmla="*/ 68263 h 1993900"/>
                <a:gd name="connsiteX7" fmla="*/ 7358857 w 7366000"/>
                <a:gd name="connsiteY7" fmla="*/ 15081 h 1993900"/>
                <a:gd name="connsiteX8" fmla="*/ 0 w 7366000"/>
                <a:gd name="connsiteY8" fmla="*/ 0 h 19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000" h="1993900">
                  <a:moveTo>
                    <a:pt x="0" y="0"/>
                  </a:moveTo>
                  <a:lnTo>
                    <a:pt x="0" y="635000"/>
                  </a:lnTo>
                  <a:lnTo>
                    <a:pt x="1460500" y="1993900"/>
                  </a:lnTo>
                  <a:lnTo>
                    <a:pt x="2914650" y="1174750"/>
                  </a:lnTo>
                  <a:lnTo>
                    <a:pt x="4444207" y="508000"/>
                  </a:lnTo>
                  <a:lnTo>
                    <a:pt x="5899943" y="103981"/>
                  </a:lnTo>
                  <a:lnTo>
                    <a:pt x="7366000" y="68263"/>
                  </a:lnTo>
                  <a:cubicBezTo>
                    <a:pt x="7366000" y="52123"/>
                    <a:pt x="7358857" y="31221"/>
                    <a:pt x="7358857" y="15081"/>
                  </a:cubicBezTo>
                  <a:lnTo>
                    <a:pt x="0" y="0"/>
                  </a:lnTo>
                  <a:close/>
                </a:path>
              </a:pathLst>
            </a:cu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4" name="Freeform 3"/>
            <p:cNvSpPr/>
            <p:nvPr/>
          </p:nvSpPr>
          <p:spPr>
            <a:xfrm>
              <a:off x="873919" y="3072341"/>
              <a:ext cx="7361238" cy="2197366"/>
            </a:xfrm>
            <a:custGeom>
              <a:avLst/>
              <a:gdLst>
                <a:gd name="connsiteX0" fmla="*/ 0 w 7378700"/>
                <a:gd name="connsiteY0" fmla="*/ 0 h 2032000"/>
                <a:gd name="connsiteX1" fmla="*/ 25400 w 7378700"/>
                <a:gd name="connsiteY1" fmla="*/ 6858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508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127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66000"/>
                <a:gd name="connsiteY0" fmla="*/ 0 h 2019300"/>
                <a:gd name="connsiteX1" fmla="*/ 0 w 7366000"/>
                <a:gd name="connsiteY1" fmla="*/ 635000 h 2019300"/>
                <a:gd name="connsiteX2" fmla="*/ 1485900 w 7366000"/>
                <a:gd name="connsiteY2" fmla="*/ 2019300 h 2019300"/>
                <a:gd name="connsiteX3" fmla="*/ 2946400 w 7366000"/>
                <a:gd name="connsiteY3" fmla="*/ 1181100 h 2019300"/>
                <a:gd name="connsiteX4" fmla="*/ 4432300 w 7366000"/>
                <a:gd name="connsiteY4" fmla="*/ 508000 h 2019300"/>
                <a:gd name="connsiteX5" fmla="*/ 5892800 w 7366000"/>
                <a:gd name="connsiteY5" fmla="*/ 101600 h 2019300"/>
                <a:gd name="connsiteX6" fmla="*/ 7366000 w 7366000"/>
                <a:gd name="connsiteY6" fmla="*/ 63500 h 2019300"/>
                <a:gd name="connsiteX7" fmla="*/ 7366000 w 7366000"/>
                <a:gd name="connsiteY7" fmla="*/ 12700 h 2019300"/>
                <a:gd name="connsiteX8" fmla="*/ 0 w 7366000"/>
                <a:gd name="connsiteY8" fmla="*/ 0 h 2019300"/>
                <a:gd name="connsiteX0" fmla="*/ 0 w 7366000"/>
                <a:gd name="connsiteY0" fmla="*/ 0 h 1993900"/>
                <a:gd name="connsiteX1" fmla="*/ 0 w 7366000"/>
                <a:gd name="connsiteY1" fmla="*/ 635000 h 1993900"/>
                <a:gd name="connsiteX2" fmla="*/ 1460500 w 7366000"/>
                <a:gd name="connsiteY2" fmla="*/ 1993900 h 1993900"/>
                <a:gd name="connsiteX3" fmla="*/ 2946400 w 7366000"/>
                <a:gd name="connsiteY3" fmla="*/ 118110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58856 w 7366000"/>
                <a:gd name="connsiteY6" fmla="*/ 63500 h 1993900"/>
                <a:gd name="connsiteX7" fmla="*/ 7366000 w 7366000"/>
                <a:gd name="connsiteY7" fmla="*/ 12700 h 1993900"/>
                <a:gd name="connsiteX8" fmla="*/ 0 w 7366000"/>
                <a:gd name="connsiteY8" fmla="*/ 0 h 1993900"/>
                <a:gd name="connsiteX0" fmla="*/ 0 w 7358856"/>
                <a:gd name="connsiteY0" fmla="*/ 0 h 1993900"/>
                <a:gd name="connsiteX1" fmla="*/ 0 w 7358856"/>
                <a:gd name="connsiteY1" fmla="*/ 635000 h 1993900"/>
                <a:gd name="connsiteX2" fmla="*/ 1460500 w 7358856"/>
                <a:gd name="connsiteY2" fmla="*/ 1993900 h 1993900"/>
                <a:gd name="connsiteX3" fmla="*/ 2914650 w 7358856"/>
                <a:gd name="connsiteY3" fmla="*/ 1174750 h 1993900"/>
                <a:gd name="connsiteX4" fmla="*/ 4432300 w 7358856"/>
                <a:gd name="connsiteY4" fmla="*/ 508000 h 1993900"/>
                <a:gd name="connsiteX5" fmla="*/ 5892800 w 7358856"/>
                <a:gd name="connsiteY5" fmla="*/ 101600 h 1993900"/>
                <a:gd name="connsiteX6" fmla="*/ 7358856 w 7358856"/>
                <a:gd name="connsiteY6" fmla="*/ 63500 h 1993900"/>
                <a:gd name="connsiteX7" fmla="*/ 7354094 w 7358856"/>
                <a:gd name="connsiteY7" fmla="*/ 12700 h 1993900"/>
                <a:gd name="connsiteX8" fmla="*/ 0 w 7358856"/>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15081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5895975 w 7358857"/>
                <a:gd name="connsiteY8" fmla="*/ 587375 h 1993900"/>
                <a:gd name="connsiteX9" fmla="*/ 0 w 7358857"/>
                <a:gd name="connsiteY9"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5895975 w 7358857"/>
                <a:gd name="connsiteY8" fmla="*/ 587375 h 1993900"/>
                <a:gd name="connsiteX9" fmla="*/ 4412456 w 7358857"/>
                <a:gd name="connsiteY9" fmla="*/ 1413669 h 1993900"/>
                <a:gd name="connsiteX10" fmla="*/ 0 w 7358857"/>
                <a:gd name="connsiteY10" fmla="*/ 0 h 1993900"/>
                <a:gd name="connsiteX0" fmla="*/ 0 w 7358857"/>
                <a:gd name="connsiteY0" fmla="*/ 0 h 2070894"/>
                <a:gd name="connsiteX1" fmla="*/ 0 w 7358857"/>
                <a:gd name="connsiteY1" fmla="*/ 635000 h 2070894"/>
                <a:gd name="connsiteX2" fmla="*/ 1460500 w 7358857"/>
                <a:gd name="connsiteY2" fmla="*/ 1993900 h 2070894"/>
                <a:gd name="connsiteX3" fmla="*/ 2914650 w 7358857"/>
                <a:gd name="connsiteY3" fmla="*/ 1174750 h 2070894"/>
                <a:gd name="connsiteX4" fmla="*/ 4432300 w 7358857"/>
                <a:gd name="connsiteY4" fmla="*/ 508000 h 2070894"/>
                <a:gd name="connsiteX5" fmla="*/ 5892800 w 7358857"/>
                <a:gd name="connsiteY5" fmla="*/ 101600 h 2070894"/>
                <a:gd name="connsiteX6" fmla="*/ 7358856 w 7358857"/>
                <a:gd name="connsiteY6" fmla="*/ 63500 h 2070894"/>
                <a:gd name="connsiteX7" fmla="*/ 7358857 w 7358857"/>
                <a:gd name="connsiteY7" fmla="*/ 227012 h 2070894"/>
                <a:gd name="connsiteX8" fmla="*/ 5895975 w 7358857"/>
                <a:gd name="connsiteY8" fmla="*/ 587375 h 2070894"/>
                <a:gd name="connsiteX9" fmla="*/ 4412456 w 7358857"/>
                <a:gd name="connsiteY9" fmla="*/ 1413669 h 2070894"/>
                <a:gd name="connsiteX10" fmla="*/ 2945606 w 7358857"/>
                <a:gd name="connsiteY10" fmla="*/ 2070894 h 2070894"/>
                <a:gd name="connsiteX11" fmla="*/ 0 w 7358857"/>
                <a:gd name="connsiteY11" fmla="*/ 0 h 2070894"/>
                <a:gd name="connsiteX0" fmla="*/ 0 w 7358857"/>
                <a:gd name="connsiteY0" fmla="*/ 0 h 2237582"/>
                <a:gd name="connsiteX1" fmla="*/ 0 w 7358857"/>
                <a:gd name="connsiteY1" fmla="*/ 635000 h 2237582"/>
                <a:gd name="connsiteX2" fmla="*/ 1460500 w 7358857"/>
                <a:gd name="connsiteY2" fmla="*/ 1993900 h 2237582"/>
                <a:gd name="connsiteX3" fmla="*/ 2914650 w 7358857"/>
                <a:gd name="connsiteY3" fmla="*/ 1174750 h 2237582"/>
                <a:gd name="connsiteX4" fmla="*/ 4432300 w 7358857"/>
                <a:gd name="connsiteY4" fmla="*/ 508000 h 2237582"/>
                <a:gd name="connsiteX5" fmla="*/ 5892800 w 7358857"/>
                <a:gd name="connsiteY5" fmla="*/ 101600 h 2237582"/>
                <a:gd name="connsiteX6" fmla="*/ 7358856 w 7358857"/>
                <a:gd name="connsiteY6" fmla="*/ 63500 h 2237582"/>
                <a:gd name="connsiteX7" fmla="*/ 7358857 w 7358857"/>
                <a:gd name="connsiteY7" fmla="*/ 227012 h 2237582"/>
                <a:gd name="connsiteX8" fmla="*/ 5895975 w 7358857"/>
                <a:gd name="connsiteY8" fmla="*/ 587375 h 2237582"/>
                <a:gd name="connsiteX9" fmla="*/ 4412456 w 7358857"/>
                <a:gd name="connsiteY9" fmla="*/ 1413669 h 2237582"/>
                <a:gd name="connsiteX10" fmla="*/ 2945606 w 7358857"/>
                <a:gd name="connsiteY10" fmla="*/ 2070894 h 2237582"/>
                <a:gd name="connsiteX11" fmla="*/ 1471613 w 7358857"/>
                <a:gd name="connsiteY11" fmla="*/ 2237582 h 2237582"/>
                <a:gd name="connsiteX12" fmla="*/ 0 w 7358857"/>
                <a:gd name="connsiteY12" fmla="*/ 0 h 2237582"/>
                <a:gd name="connsiteX0" fmla="*/ 0 w 7361238"/>
                <a:gd name="connsiteY0" fmla="*/ 1200415 h 2190222"/>
                <a:gd name="connsiteX1" fmla="*/ 2381 w 7361238"/>
                <a:gd name="connsiteY1" fmla="*/ 587640 h 2190222"/>
                <a:gd name="connsiteX2" fmla="*/ 1462881 w 7361238"/>
                <a:gd name="connsiteY2" fmla="*/ 1946540 h 2190222"/>
                <a:gd name="connsiteX3" fmla="*/ 2917031 w 7361238"/>
                <a:gd name="connsiteY3" fmla="*/ 1127390 h 2190222"/>
                <a:gd name="connsiteX4" fmla="*/ 4434681 w 7361238"/>
                <a:gd name="connsiteY4" fmla="*/ 460640 h 2190222"/>
                <a:gd name="connsiteX5" fmla="*/ 5895181 w 7361238"/>
                <a:gd name="connsiteY5" fmla="*/ 54240 h 2190222"/>
                <a:gd name="connsiteX6" fmla="*/ 7361237 w 7361238"/>
                <a:gd name="connsiteY6" fmla="*/ 16140 h 2190222"/>
                <a:gd name="connsiteX7" fmla="*/ 7361238 w 7361238"/>
                <a:gd name="connsiteY7" fmla="*/ 179652 h 2190222"/>
                <a:gd name="connsiteX8" fmla="*/ 5898356 w 7361238"/>
                <a:gd name="connsiteY8" fmla="*/ 540015 h 2190222"/>
                <a:gd name="connsiteX9" fmla="*/ 4414837 w 7361238"/>
                <a:gd name="connsiteY9" fmla="*/ 1366309 h 2190222"/>
                <a:gd name="connsiteX10" fmla="*/ 2947987 w 7361238"/>
                <a:gd name="connsiteY10" fmla="*/ 2023534 h 2190222"/>
                <a:gd name="connsiteX11" fmla="*/ 1473994 w 7361238"/>
                <a:gd name="connsiteY11" fmla="*/ 2190222 h 2190222"/>
                <a:gd name="connsiteX12" fmla="*/ 0 w 7361238"/>
                <a:gd name="connsiteY12" fmla="*/ 1200415 h 2190222"/>
                <a:gd name="connsiteX0" fmla="*/ 0 w 7361238"/>
                <a:gd name="connsiteY0" fmla="*/ 1200415 h 2197366"/>
                <a:gd name="connsiteX1" fmla="*/ 2381 w 7361238"/>
                <a:gd name="connsiteY1" fmla="*/ 587640 h 2197366"/>
                <a:gd name="connsiteX2" fmla="*/ 1462881 w 7361238"/>
                <a:gd name="connsiteY2" fmla="*/ 1946540 h 2197366"/>
                <a:gd name="connsiteX3" fmla="*/ 2917031 w 7361238"/>
                <a:gd name="connsiteY3" fmla="*/ 1127390 h 2197366"/>
                <a:gd name="connsiteX4" fmla="*/ 4434681 w 7361238"/>
                <a:gd name="connsiteY4" fmla="*/ 460640 h 2197366"/>
                <a:gd name="connsiteX5" fmla="*/ 5895181 w 7361238"/>
                <a:gd name="connsiteY5" fmla="*/ 54240 h 2197366"/>
                <a:gd name="connsiteX6" fmla="*/ 7361237 w 7361238"/>
                <a:gd name="connsiteY6" fmla="*/ 16140 h 2197366"/>
                <a:gd name="connsiteX7" fmla="*/ 7361238 w 7361238"/>
                <a:gd name="connsiteY7" fmla="*/ 179652 h 2197366"/>
                <a:gd name="connsiteX8" fmla="*/ 5898356 w 7361238"/>
                <a:gd name="connsiteY8" fmla="*/ 540015 h 2197366"/>
                <a:gd name="connsiteX9" fmla="*/ 4414837 w 7361238"/>
                <a:gd name="connsiteY9" fmla="*/ 1366309 h 2197366"/>
                <a:gd name="connsiteX10" fmla="*/ 2947987 w 7361238"/>
                <a:gd name="connsiteY10" fmla="*/ 2023534 h 2197366"/>
                <a:gd name="connsiteX11" fmla="*/ 1473994 w 7361238"/>
                <a:gd name="connsiteY11" fmla="*/ 2197366 h 2197366"/>
                <a:gd name="connsiteX12" fmla="*/ 0 w 7361238"/>
                <a:gd name="connsiteY12" fmla="*/ 1200415 h 2197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61238" h="2197366">
                  <a:moveTo>
                    <a:pt x="0" y="1200415"/>
                  </a:moveTo>
                  <a:cubicBezTo>
                    <a:pt x="794" y="996157"/>
                    <a:pt x="1587" y="791898"/>
                    <a:pt x="2381" y="587640"/>
                  </a:cubicBezTo>
                  <a:lnTo>
                    <a:pt x="1462881" y="1946540"/>
                  </a:lnTo>
                  <a:lnTo>
                    <a:pt x="2917031" y="1127390"/>
                  </a:lnTo>
                  <a:lnTo>
                    <a:pt x="4434681" y="460640"/>
                  </a:lnTo>
                  <a:lnTo>
                    <a:pt x="5895181" y="54240"/>
                  </a:lnTo>
                  <a:lnTo>
                    <a:pt x="7361237" y="16140"/>
                  </a:lnTo>
                  <a:cubicBezTo>
                    <a:pt x="7361237" y="0"/>
                    <a:pt x="7361238" y="195792"/>
                    <a:pt x="7361238" y="179652"/>
                  </a:cubicBezTo>
                  <a:lnTo>
                    <a:pt x="5898356" y="540015"/>
                  </a:lnTo>
                  <a:lnTo>
                    <a:pt x="4414837" y="1366309"/>
                  </a:lnTo>
                  <a:lnTo>
                    <a:pt x="2947987" y="2023534"/>
                  </a:lnTo>
                  <a:lnTo>
                    <a:pt x="1473994" y="2197366"/>
                  </a:lnTo>
                  <a:lnTo>
                    <a:pt x="0" y="1200415"/>
                  </a:lnTo>
                  <a:close/>
                </a:path>
              </a:pathLst>
            </a:cu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5" name="Freeform 4"/>
            <p:cNvSpPr/>
            <p:nvPr/>
          </p:nvSpPr>
          <p:spPr>
            <a:xfrm>
              <a:off x="867582" y="3247248"/>
              <a:ext cx="7367588" cy="2185195"/>
            </a:xfrm>
            <a:custGeom>
              <a:avLst/>
              <a:gdLst>
                <a:gd name="connsiteX0" fmla="*/ 0 w 7378700"/>
                <a:gd name="connsiteY0" fmla="*/ 0 h 2032000"/>
                <a:gd name="connsiteX1" fmla="*/ 25400 w 7378700"/>
                <a:gd name="connsiteY1" fmla="*/ 6858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508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127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66000"/>
                <a:gd name="connsiteY0" fmla="*/ 0 h 2019300"/>
                <a:gd name="connsiteX1" fmla="*/ 0 w 7366000"/>
                <a:gd name="connsiteY1" fmla="*/ 635000 h 2019300"/>
                <a:gd name="connsiteX2" fmla="*/ 1485900 w 7366000"/>
                <a:gd name="connsiteY2" fmla="*/ 2019300 h 2019300"/>
                <a:gd name="connsiteX3" fmla="*/ 2946400 w 7366000"/>
                <a:gd name="connsiteY3" fmla="*/ 1181100 h 2019300"/>
                <a:gd name="connsiteX4" fmla="*/ 4432300 w 7366000"/>
                <a:gd name="connsiteY4" fmla="*/ 508000 h 2019300"/>
                <a:gd name="connsiteX5" fmla="*/ 5892800 w 7366000"/>
                <a:gd name="connsiteY5" fmla="*/ 101600 h 2019300"/>
                <a:gd name="connsiteX6" fmla="*/ 7366000 w 7366000"/>
                <a:gd name="connsiteY6" fmla="*/ 63500 h 2019300"/>
                <a:gd name="connsiteX7" fmla="*/ 7366000 w 7366000"/>
                <a:gd name="connsiteY7" fmla="*/ 12700 h 2019300"/>
                <a:gd name="connsiteX8" fmla="*/ 0 w 7366000"/>
                <a:gd name="connsiteY8" fmla="*/ 0 h 2019300"/>
                <a:gd name="connsiteX0" fmla="*/ 0 w 7366000"/>
                <a:gd name="connsiteY0" fmla="*/ 0 h 1993900"/>
                <a:gd name="connsiteX1" fmla="*/ 0 w 7366000"/>
                <a:gd name="connsiteY1" fmla="*/ 635000 h 1993900"/>
                <a:gd name="connsiteX2" fmla="*/ 1460500 w 7366000"/>
                <a:gd name="connsiteY2" fmla="*/ 1993900 h 1993900"/>
                <a:gd name="connsiteX3" fmla="*/ 2946400 w 7366000"/>
                <a:gd name="connsiteY3" fmla="*/ 118110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58856 w 7366000"/>
                <a:gd name="connsiteY6" fmla="*/ 63500 h 1993900"/>
                <a:gd name="connsiteX7" fmla="*/ 7366000 w 7366000"/>
                <a:gd name="connsiteY7" fmla="*/ 12700 h 1993900"/>
                <a:gd name="connsiteX8" fmla="*/ 0 w 7366000"/>
                <a:gd name="connsiteY8" fmla="*/ 0 h 1993900"/>
                <a:gd name="connsiteX0" fmla="*/ 0 w 7358856"/>
                <a:gd name="connsiteY0" fmla="*/ 0 h 1993900"/>
                <a:gd name="connsiteX1" fmla="*/ 0 w 7358856"/>
                <a:gd name="connsiteY1" fmla="*/ 635000 h 1993900"/>
                <a:gd name="connsiteX2" fmla="*/ 1460500 w 7358856"/>
                <a:gd name="connsiteY2" fmla="*/ 1993900 h 1993900"/>
                <a:gd name="connsiteX3" fmla="*/ 2914650 w 7358856"/>
                <a:gd name="connsiteY3" fmla="*/ 1174750 h 1993900"/>
                <a:gd name="connsiteX4" fmla="*/ 4432300 w 7358856"/>
                <a:gd name="connsiteY4" fmla="*/ 508000 h 1993900"/>
                <a:gd name="connsiteX5" fmla="*/ 5892800 w 7358856"/>
                <a:gd name="connsiteY5" fmla="*/ 101600 h 1993900"/>
                <a:gd name="connsiteX6" fmla="*/ 7358856 w 7358856"/>
                <a:gd name="connsiteY6" fmla="*/ 63500 h 1993900"/>
                <a:gd name="connsiteX7" fmla="*/ 7354094 w 7358856"/>
                <a:gd name="connsiteY7" fmla="*/ 12700 h 1993900"/>
                <a:gd name="connsiteX8" fmla="*/ 0 w 7358856"/>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15081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5895975 w 7358857"/>
                <a:gd name="connsiteY8" fmla="*/ 587375 h 1993900"/>
                <a:gd name="connsiteX9" fmla="*/ 0 w 7358857"/>
                <a:gd name="connsiteY9"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5895975 w 7358857"/>
                <a:gd name="connsiteY8" fmla="*/ 587375 h 1993900"/>
                <a:gd name="connsiteX9" fmla="*/ 4412456 w 7358857"/>
                <a:gd name="connsiteY9" fmla="*/ 1413669 h 1993900"/>
                <a:gd name="connsiteX10" fmla="*/ 0 w 7358857"/>
                <a:gd name="connsiteY10" fmla="*/ 0 h 1993900"/>
                <a:gd name="connsiteX0" fmla="*/ 0 w 7358857"/>
                <a:gd name="connsiteY0" fmla="*/ 0 h 2070894"/>
                <a:gd name="connsiteX1" fmla="*/ 0 w 7358857"/>
                <a:gd name="connsiteY1" fmla="*/ 635000 h 2070894"/>
                <a:gd name="connsiteX2" fmla="*/ 1460500 w 7358857"/>
                <a:gd name="connsiteY2" fmla="*/ 1993900 h 2070894"/>
                <a:gd name="connsiteX3" fmla="*/ 2914650 w 7358857"/>
                <a:gd name="connsiteY3" fmla="*/ 1174750 h 2070894"/>
                <a:gd name="connsiteX4" fmla="*/ 4432300 w 7358857"/>
                <a:gd name="connsiteY4" fmla="*/ 508000 h 2070894"/>
                <a:gd name="connsiteX5" fmla="*/ 5892800 w 7358857"/>
                <a:gd name="connsiteY5" fmla="*/ 101600 h 2070894"/>
                <a:gd name="connsiteX6" fmla="*/ 7358856 w 7358857"/>
                <a:gd name="connsiteY6" fmla="*/ 63500 h 2070894"/>
                <a:gd name="connsiteX7" fmla="*/ 7358857 w 7358857"/>
                <a:gd name="connsiteY7" fmla="*/ 227012 h 2070894"/>
                <a:gd name="connsiteX8" fmla="*/ 5895975 w 7358857"/>
                <a:gd name="connsiteY8" fmla="*/ 587375 h 2070894"/>
                <a:gd name="connsiteX9" fmla="*/ 4412456 w 7358857"/>
                <a:gd name="connsiteY9" fmla="*/ 1413669 h 2070894"/>
                <a:gd name="connsiteX10" fmla="*/ 2945606 w 7358857"/>
                <a:gd name="connsiteY10" fmla="*/ 2070894 h 2070894"/>
                <a:gd name="connsiteX11" fmla="*/ 0 w 7358857"/>
                <a:gd name="connsiteY11" fmla="*/ 0 h 2070894"/>
                <a:gd name="connsiteX0" fmla="*/ 0 w 7358857"/>
                <a:gd name="connsiteY0" fmla="*/ 0 h 2237582"/>
                <a:gd name="connsiteX1" fmla="*/ 0 w 7358857"/>
                <a:gd name="connsiteY1" fmla="*/ 635000 h 2237582"/>
                <a:gd name="connsiteX2" fmla="*/ 1460500 w 7358857"/>
                <a:gd name="connsiteY2" fmla="*/ 1993900 h 2237582"/>
                <a:gd name="connsiteX3" fmla="*/ 2914650 w 7358857"/>
                <a:gd name="connsiteY3" fmla="*/ 1174750 h 2237582"/>
                <a:gd name="connsiteX4" fmla="*/ 4432300 w 7358857"/>
                <a:gd name="connsiteY4" fmla="*/ 508000 h 2237582"/>
                <a:gd name="connsiteX5" fmla="*/ 5892800 w 7358857"/>
                <a:gd name="connsiteY5" fmla="*/ 101600 h 2237582"/>
                <a:gd name="connsiteX6" fmla="*/ 7358856 w 7358857"/>
                <a:gd name="connsiteY6" fmla="*/ 63500 h 2237582"/>
                <a:gd name="connsiteX7" fmla="*/ 7358857 w 7358857"/>
                <a:gd name="connsiteY7" fmla="*/ 227012 h 2237582"/>
                <a:gd name="connsiteX8" fmla="*/ 5895975 w 7358857"/>
                <a:gd name="connsiteY8" fmla="*/ 587375 h 2237582"/>
                <a:gd name="connsiteX9" fmla="*/ 4412456 w 7358857"/>
                <a:gd name="connsiteY9" fmla="*/ 1413669 h 2237582"/>
                <a:gd name="connsiteX10" fmla="*/ 2945606 w 7358857"/>
                <a:gd name="connsiteY10" fmla="*/ 2070894 h 2237582"/>
                <a:gd name="connsiteX11" fmla="*/ 1471613 w 7358857"/>
                <a:gd name="connsiteY11" fmla="*/ 2237582 h 2237582"/>
                <a:gd name="connsiteX12" fmla="*/ 0 w 7358857"/>
                <a:gd name="connsiteY12" fmla="*/ 0 h 2237582"/>
                <a:gd name="connsiteX0" fmla="*/ 0 w 7361238"/>
                <a:gd name="connsiteY0" fmla="*/ 1200415 h 2190222"/>
                <a:gd name="connsiteX1" fmla="*/ 2381 w 7361238"/>
                <a:gd name="connsiteY1" fmla="*/ 587640 h 2190222"/>
                <a:gd name="connsiteX2" fmla="*/ 1462881 w 7361238"/>
                <a:gd name="connsiteY2" fmla="*/ 1946540 h 2190222"/>
                <a:gd name="connsiteX3" fmla="*/ 2917031 w 7361238"/>
                <a:gd name="connsiteY3" fmla="*/ 1127390 h 2190222"/>
                <a:gd name="connsiteX4" fmla="*/ 4434681 w 7361238"/>
                <a:gd name="connsiteY4" fmla="*/ 460640 h 2190222"/>
                <a:gd name="connsiteX5" fmla="*/ 5895181 w 7361238"/>
                <a:gd name="connsiteY5" fmla="*/ 54240 h 2190222"/>
                <a:gd name="connsiteX6" fmla="*/ 7361237 w 7361238"/>
                <a:gd name="connsiteY6" fmla="*/ 16140 h 2190222"/>
                <a:gd name="connsiteX7" fmla="*/ 7361238 w 7361238"/>
                <a:gd name="connsiteY7" fmla="*/ 179652 h 2190222"/>
                <a:gd name="connsiteX8" fmla="*/ 5898356 w 7361238"/>
                <a:gd name="connsiteY8" fmla="*/ 540015 h 2190222"/>
                <a:gd name="connsiteX9" fmla="*/ 4414837 w 7361238"/>
                <a:gd name="connsiteY9" fmla="*/ 1366309 h 2190222"/>
                <a:gd name="connsiteX10" fmla="*/ 2947987 w 7361238"/>
                <a:gd name="connsiteY10" fmla="*/ 2023534 h 2190222"/>
                <a:gd name="connsiteX11" fmla="*/ 1473994 w 7361238"/>
                <a:gd name="connsiteY11" fmla="*/ 2190222 h 2190222"/>
                <a:gd name="connsiteX12" fmla="*/ 0 w 7361238"/>
                <a:gd name="connsiteY12" fmla="*/ 1200415 h 2190222"/>
                <a:gd name="connsiteX0" fmla="*/ 11113 w 7372351"/>
                <a:gd name="connsiteY0" fmla="*/ 1200415 h 2190222"/>
                <a:gd name="connsiteX1" fmla="*/ 794 w 7372351"/>
                <a:gd name="connsiteY1" fmla="*/ 1825890 h 2190222"/>
                <a:gd name="connsiteX2" fmla="*/ 1473994 w 7372351"/>
                <a:gd name="connsiteY2" fmla="*/ 1946540 h 2190222"/>
                <a:gd name="connsiteX3" fmla="*/ 2928144 w 7372351"/>
                <a:gd name="connsiteY3" fmla="*/ 1127390 h 2190222"/>
                <a:gd name="connsiteX4" fmla="*/ 4445794 w 7372351"/>
                <a:gd name="connsiteY4" fmla="*/ 460640 h 2190222"/>
                <a:gd name="connsiteX5" fmla="*/ 5906294 w 7372351"/>
                <a:gd name="connsiteY5" fmla="*/ 54240 h 2190222"/>
                <a:gd name="connsiteX6" fmla="*/ 7372350 w 7372351"/>
                <a:gd name="connsiteY6" fmla="*/ 16140 h 2190222"/>
                <a:gd name="connsiteX7" fmla="*/ 7372351 w 7372351"/>
                <a:gd name="connsiteY7" fmla="*/ 179652 h 2190222"/>
                <a:gd name="connsiteX8" fmla="*/ 5909469 w 7372351"/>
                <a:gd name="connsiteY8" fmla="*/ 540015 h 2190222"/>
                <a:gd name="connsiteX9" fmla="*/ 4425950 w 7372351"/>
                <a:gd name="connsiteY9" fmla="*/ 1366309 h 2190222"/>
                <a:gd name="connsiteX10" fmla="*/ 2959100 w 7372351"/>
                <a:gd name="connsiteY10" fmla="*/ 2023534 h 2190222"/>
                <a:gd name="connsiteX11" fmla="*/ 1485107 w 7372351"/>
                <a:gd name="connsiteY11" fmla="*/ 2190222 h 2190222"/>
                <a:gd name="connsiteX12" fmla="*/ 11113 w 7372351"/>
                <a:gd name="connsiteY12" fmla="*/ 1200415 h 2190222"/>
                <a:gd name="connsiteX0" fmla="*/ 11113 w 7372351"/>
                <a:gd name="connsiteY0" fmla="*/ 1200415 h 2352940"/>
                <a:gd name="connsiteX1" fmla="*/ 794 w 7372351"/>
                <a:gd name="connsiteY1" fmla="*/ 1825890 h 2352940"/>
                <a:gd name="connsiteX2" fmla="*/ 1493044 w 7372351"/>
                <a:gd name="connsiteY2" fmla="*/ 2352940 h 2352940"/>
                <a:gd name="connsiteX3" fmla="*/ 2928144 w 7372351"/>
                <a:gd name="connsiteY3" fmla="*/ 1127390 h 2352940"/>
                <a:gd name="connsiteX4" fmla="*/ 4445794 w 7372351"/>
                <a:gd name="connsiteY4" fmla="*/ 460640 h 2352940"/>
                <a:gd name="connsiteX5" fmla="*/ 5906294 w 7372351"/>
                <a:gd name="connsiteY5" fmla="*/ 5424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200415 h 2352940"/>
                <a:gd name="connsiteX1" fmla="*/ 794 w 7372351"/>
                <a:gd name="connsiteY1" fmla="*/ 1825890 h 2352940"/>
                <a:gd name="connsiteX2" fmla="*/ 1493044 w 7372351"/>
                <a:gd name="connsiteY2" fmla="*/ 2352940 h 2352940"/>
                <a:gd name="connsiteX3" fmla="*/ 2991644 w 7372351"/>
                <a:gd name="connsiteY3" fmla="*/ 2276740 h 2352940"/>
                <a:gd name="connsiteX4" fmla="*/ 4445794 w 7372351"/>
                <a:gd name="connsiteY4" fmla="*/ 460640 h 2352940"/>
                <a:gd name="connsiteX5" fmla="*/ 5906294 w 7372351"/>
                <a:gd name="connsiteY5" fmla="*/ 5424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200415 h 2352940"/>
                <a:gd name="connsiteX1" fmla="*/ 794 w 7372351"/>
                <a:gd name="connsiteY1" fmla="*/ 1825890 h 2352940"/>
                <a:gd name="connsiteX2" fmla="*/ 1493044 w 7372351"/>
                <a:gd name="connsiteY2" fmla="*/ 2352940 h 2352940"/>
                <a:gd name="connsiteX3" fmla="*/ 2991644 w 7372351"/>
                <a:gd name="connsiteY3" fmla="*/ 2276740 h 2352940"/>
                <a:gd name="connsiteX4" fmla="*/ 4452144 w 7372351"/>
                <a:gd name="connsiteY4" fmla="*/ 2181490 h 2352940"/>
                <a:gd name="connsiteX5" fmla="*/ 5906294 w 7372351"/>
                <a:gd name="connsiteY5" fmla="*/ 5424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200415 h 2352940"/>
                <a:gd name="connsiteX1" fmla="*/ 794 w 7372351"/>
                <a:gd name="connsiteY1" fmla="*/ 1825890 h 2352940"/>
                <a:gd name="connsiteX2" fmla="*/ 1493044 w 7372351"/>
                <a:gd name="connsiteY2" fmla="*/ 2352940 h 2352940"/>
                <a:gd name="connsiteX3" fmla="*/ 2991644 w 7372351"/>
                <a:gd name="connsiteY3" fmla="*/ 2276740 h 2352940"/>
                <a:gd name="connsiteX4" fmla="*/ 4452144 w 7372351"/>
                <a:gd name="connsiteY4" fmla="*/ 2181490 h 2352940"/>
                <a:gd name="connsiteX5" fmla="*/ 5912644 w 7372351"/>
                <a:gd name="connsiteY5" fmla="*/ 153379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020763 h 2173288"/>
                <a:gd name="connsiteX1" fmla="*/ 794 w 7372351"/>
                <a:gd name="connsiteY1" fmla="*/ 1646238 h 2173288"/>
                <a:gd name="connsiteX2" fmla="*/ 1493044 w 7372351"/>
                <a:gd name="connsiteY2" fmla="*/ 2173288 h 2173288"/>
                <a:gd name="connsiteX3" fmla="*/ 2991644 w 7372351"/>
                <a:gd name="connsiteY3" fmla="*/ 2097088 h 2173288"/>
                <a:gd name="connsiteX4" fmla="*/ 4452144 w 7372351"/>
                <a:gd name="connsiteY4" fmla="*/ 2001838 h 2173288"/>
                <a:gd name="connsiteX5" fmla="*/ 5912644 w 7372351"/>
                <a:gd name="connsiteY5" fmla="*/ 1354138 h 2173288"/>
                <a:gd name="connsiteX6" fmla="*/ 7372350 w 7372351"/>
                <a:gd name="connsiteY6" fmla="*/ 217488 h 2173288"/>
                <a:gd name="connsiteX7" fmla="*/ 7372351 w 7372351"/>
                <a:gd name="connsiteY7" fmla="*/ 0 h 2173288"/>
                <a:gd name="connsiteX8" fmla="*/ 5909469 w 7372351"/>
                <a:gd name="connsiteY8" fmla="*/ 360363 h 2173288"/>
                <a:gd name="connsiteX9" fmla="*/ 4425950 w 7372351"/>
                <a:gd name="connsiteY9" fmla="*/ 1186657 h 2173288"/>
                <a:gd name="connsiteX10" fmla="*/ 2959100 w 7372351"/>
                <a:gd name="connsiteY10" fmla="*/ 1843882 h 2173288"/>
                <a:gd name="connsiteX11" fmla="*/ 1485107 w 7372351"/>
                <a:gd name="connsiteY11" fmla="*/ 2010570 h 2173288"/>
                <a:gd name="connsiteX12" fmla="*/ 11113 w 7372351"/>
                <a:gd name="connsiteY12" fmla="*/ 1020763 h 2173288"/>
                <a:gd name="connsiteX0" fmla="*/ 11113 w 7372350"/>
                <a:gd name="connsiteY0" fmla="*/ 1018382 h 2170907"/>
                <a:gd name="connsiteX1" fmla="*/ 794 w 7372350"/>
                <a:gd name="connsiteY1" fmla="*/ 1643857 h 2170907"/>
                <a:gd name="connsiteX2" fmla="*/ 1493044 w 7372350"/>
                <a:gd name="connsiteY2" fmla="*/ 2170907 h 2170907"/>
                <a:gd name="connsiteX3" fmla="*/ 2991644 w 7372350"/>
                <a:gd name="connsiteY3" fmla="*/ 2094707 h 2170907"/>
                <a:gd name="connsiteX4" fmla="*/ 4452144 w 7372350"/>
                <a:gd name="connsiteY4" fmla="*/ 1999457 h 2170907"/>
                <a:gd name="connsiteX5" fmla="*/ 5912644 w 7372350"/>
                <a:gd name="connsiteY5" fmla="*/ 1351757 h 2170907"/>
                <a:gd name="connsiteX6" fmla="*/ 7372350 w 7372350"/>
                <a:gd name="connsiteY6" fmla="*/ 215107 h 2170907"/>
                <a:gd name="connsiteX7" fmla="*/ 7365207 w 7372350"/>
                <a:gd name="connsiteY7" fmla="*/ 0 h 2170907"/>
                <a:gd name="connsiteX8" fmla="*/ 5909469 w 7372350"/>
                <a:gd name="connsiteY8" fmla="*/ 357982 h 2170907"/>
                <a:gd name="connsiteX9" fmla="*/ 4425950 w 7372350"/>
                <a:gd name="connsiteY9" fmla="*/ 1184276 h 2170907"/>
                <a:gd name="connsiteX10" fmla="*/ 2959100 w 7372350"/>
                <a:gd name="connsiteY10" fmla="*/ 1841501 h 2170907"/>
                <a:gd name="connsiteX11" fmla="*/ 1485107 w 7372350"/>
                <a:gd name="connsiteY11" fmla="*/ 2008189 h 2170907"/>
                <a:gd name="connsiteX12" fmla="*/ 11113 w 7372350"/>
                <a:gd name="connsiteY12" fmla="*/ 1018382 h 2170907"/>
                <a:gd name="connsiteX0" fmla="*/ 11113 w 7365207"/>
                <a:gd name="connsiteY0" fmla="*/ 1018382 h 2170907"/>
                <a:gd name="connsiteX1" fmla="*/ 794 w 7365207"/>
                <a:gd name="connsiteY1" fmla="*/ 1643857 h 2170907"/>
                <a:gd name="connsiteX2" fmla="*/ 1493044 w 7365207"/>
                <a:gd name="connsiteY2" fmla="*/ 2170907 h 2170907"/>
                <a:gd name="connsiteX3" fmla="*/ 2991644 w 7365207"/>
                <a:gd name="connsiteY3" fmla="*/ 2094707 h 2170907"/>
                <a:gd name="connsiteX4" fmla="*/ 4452144 w 7365207"/>
                <a:gd name="connsiteY4" fmla="*/ 1999457 h 2170907"/>
                <a:gd name="connsiteX5" fmla="*/ 5912644 w 7365207"/>
                <a:gd name="connsiteY5" fmla="*/ 1351757 h 2170907"/>
                <a:gd name="connsiteX6" fmla="*/ 7362825 w 7365207"/>
                <a:gd name="connsiteY6" fmla="*/ 217488 h 2170907"/>
                <a:gd name="connsiteX7" fmla="*/ 7365207 w 7365207"/>
                <a:gd name="connsiteY7" fmla="*/ 0 h 2170907"/>
                <a:gd name="connsiteX8" fmla="*/ 5909469 w 7365207"/>
                <a:gd name="connsiteY8" fmla="*/ 357982 h 2170907"/>
                <a:gd name="connsiteX9" fmla="*/ 4425950 w 7365207"/>
                <a:gd name="connsiteY9" fmla="*/ 1184276 h 2170907"/>
                <a:gd name="connsiteX10" fmla="*/ 2959100 w 7365207"/>
                <a:gd name="connsiteY10" fmla="*/ 1841501 h 2170907"/>
                <a:gd name="connsiteX11" fmla="*/ 1485107 w 7365207"/>
                <a:gd name="connsiteY11" fmla="*/ 2008189 h 2170907"/>
                <a:gd name="connsiteX12" fmla="*/ 11113 w 7365207"/>
                <a:gd name="connsiteY12" fmla="*/ 1018382 h 2170907"/>
                <a:gd name="connsiteX0" fmla="*/ 11113 w 7365207"/>
                <a:gd name="connsiteY0" fmla="*/ 1018382 h 2170907"/>
                <a:gd name="connsiteX1" fmla="*/ 794 w 7365207"/>
                <a:gd name="connsiteY1" fmla="*/ 1643857 h 2170907"/>
                <a:gd name="connsiteX2" fmla="*/ 1493044 w 7365207"/>
                <a:gd name="connsiteY2" fmla="*/ 2170907 h 2170907"/>
                <a:gd name="connsiteX3" fmla="*/ 2991644 w 7365207"/>
                <a:gd name="connsiteY3" fmla="*/ 2094707 h 2170907"/>
                <a:gd name="connsiteX4" fmla="*/ 4452144 w 7365207"/>
                <a:gd name="connsiteY4" fmla="*/ 1999457 h 2170907"/>
                <a:gd name="connsiteX5" fmla="*/ 5903119 w 7365207"/>
                <a:gd name="connsiteY5" fmla="*/ 1351757 h 2170907"/>
                <a:gd name="connsiteX6" fmla="*/ 7362825 w 7365207"/>
                <a:gd name="connsiteY6" fmla="*/ 217488 h 2170907"/>
                <a:gd name="connsiteX7" fmla="*/ 7365207 w 7365207"/>
                <a:gd name="connsiteY7" fmla="*/ 0 h 2170907"/>
                <a:gd name="connsiteX8" fmla="*/ 5909469 w 7365207"/>
                <a:gd name="connsiteY8" fmla="*/ 357982 h 2170907"/>
                <a:gd name="connsiteX9" fmla="*/ 4425950 w 7365207"/>
                <a:gd name="connsiteY9" fmla="*/ 1184276 h 2170907"/>
                <a:gd name="connsiteX10" fmla="*/ 2959100 w 7365207"/>
                <a:gd name="connsiteY10" fmla="*/ 1841501 h 2170907"/>
                <a:gd name="connsiteX11" fmla="*/ 1485107 w 7365207"/>
                <a:gd name="connsiteY11" fmla="*/ 2008189 h 2170907"/>
                <a:gd name="connsiteX12" fmla="*/ 11113 w 7365207"/>
                <a:gd name="connsiteY12" fmla="*/ 1018382 h 2170907"/>
                <a:gd name="connsiteX0" fmla="*/ 11113 w 7365207"/>
                <a:gd name="connsiteY0" fmla="*/ 1018382 h 2170907"/>
                <a:gd name="connsiteX1" fmla="*/ 794 w 7365207"/>
                <a:gd name="connsiteY1" fmla="*/ 1643857 h 2170907"/>
                <a:gd name="connsiteX2" fmla="*/ 1493044 w 7365207"/>
                <a:gd name="connsiteY2" fmla="*/ 2170907 h 2170907"/>
                <a:gd name="connsiteX3" fmla="*/ 2991644 w 7365207"/>
                <a:gd name="connsiteY3" fmla="*/ 2094707 h 2170907"/>
                <a:gd name="connsiteX4" fmla="*/ 4435475 w 7365207"/>
                <a:gd name="connsiteY4" fmla="*/ 2011363 h 2170907"/>
                <a:gd name="connsiteX5" fmla="*/ 5903119 w 7365207"/>
                <a:gd name="connsiteY5" fmla="*/ 1351757 h 2170907"/>
                <a:gd name="connsiteX6" fmla="*/ 7362825 w 7365207"/>
                <a:gd name="connsiteY6" fmla="*/ 217488 h 2170907"/>
                <a:gd name="connsiteX7" fmla="*/ 7365207 w 7365207"/>
                <a:gd name="connsiteY7" fmla="*/ 0 h 2170907"/>
                <a:gd name="connsiteX8" fmla="*/ 5909469 w 7365207"/>
                <a:gd name="connsiteY8" fmla="*/ 357982 h 2170907"/>
                <a:gd name="connsiteX9" fmla="*/ 4425950 w 7365207"/>
                <a:gd name="connsiteY9" fmla="*/ 1184276 h 2170907"/>
                <a:gd name="connsiteX10" fmla="*/ 2959100 w 7365207"/>
                <a:gd name="connsiteY10" fmla="*/ 1841501 h 2170907"/>
                <a:gd name="connsiteX11" fmla="*/ 1485107 w 7365207"/>
                <a:gd name="connsiteY11" fmla="*/ 2008189 h 2170907"/>
                <a:gd name="connsiteX12" fmla="*/ 11113 w 7365207"/>
                <a:gd name="connsiteY12" fmla="*/ 1018382 h 2170907"/>
                <a:gd name="connsiteX0" fmla="*/ 11113 w 7365207"/>
                <a:gd name="connsiteY0" fmla="*/ 1018382 h 2180432"/>
                <a:gd name="connsiteX1" fmla="*/ 794 w 7365207"/>
                <a:gd name="connsiteY1" fmla="*/ 1643857 h 2180432"/>
                <a:gd name="connsiteX2" fmla="*/ 1471613 w 7365207"/>
                <a:gd name="connsiteY2" fmla="*/ 2180432 h 2180432"/>
                <a:gd name="connsiteX3" fmla="*/ 2991644 w 7365207"/>
                <a:gd name="connsiteY3" fmla="*/ 2094707 h 2180432"/>
                <a:gd name="connsiteX4" fmla="*/ 4435475 w 7365207"/>
                <a:gd name="connsiteY4" fmla="*/ 2011363 h 2180432"/>
                <a:gd name="connsiteX5" fmla="*/ 5903119 w 7365207"/>
                <a:gd name="connsiteY5" fmla="*/ 1351757 h 2180432"/>
                <a:gd name="connsiteX6" fmla="*/ 7362825 w 7365207"/>
                <a:gd name="connsiteY6" fmla="*/ 217488 h 2180432"/>
                <a:gd name="connsiteX7" fmla="*/ 7365207 w 7365207"/>
                <a:gd name="connsiteY7" fmla="*/ 0 h 2180432"/>
                <a:gd name="connsiteX8" fmla="*/ 5909469 w 7365207"/>
                <a:gd name="connsiteY8" fmla="*/ 357982 h 2180432"/>
                <a:gd name="connsiteX9" fmla="*/ 4425950 w 7365207"/>
                <a:gd name="connsiteY9" fmla="*/ 1184276 h 2180432"/>
                <a:gd name="connsiteX10" fmla="*/ 2959100 w 7365207"/>
                <a:gd name="connsiteY10" fmla="*/ 1841501 h 2180432"/>
                <a:gd name="connsiteX11" fmla="*/ 1485107 w 7365207"/>
                <a:gd name="connsiteY11" fmla="*/ 2008189 h 2180432"/>
                <a:gd name="connsiteX12" fmla="*/ 11113 w 7365207"/>
                <a:gd name="connsiteY12" fmla="*/ 1018382 h 2180432"/>
                <a:gd name="connsiteX0" fmla="*/ 13494 w 7367588"/>
                <a:gd name="connsiteY0" fmla="*/ 1018382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13494 w 7367588"/>
                <a:gd name="connsiteY12" fmla="*/ 1018382 h 2180432"/>
                <a:gd name="connsiteX0" fmla="*/ 0 w 7401719"/>
                <a:gd name="connsiteY0" fmla="*/ 1027907 h 2180432"/>
                <a:gd name="connsiteX1" fmla="*/ 37306 w 7401719"/>
                <a:gd name="connsiteY1" fmla="*/ 1643857 h 2180432"/>
                <a:gd name="connsiteX2" fmla="*/ 1508125 w 7401719"/>
                <a:gd name="connsiteY2" fmla="*/ 2180432 h 2180432"/>
                <a:gd name="connsiteX3" fmla="*/ 3028156 w 7401719"/>
                <a:gd name="connsiteY3" fmla="*/ 2094707 h 2180432"/>
                <a:gd name="connsiteX4" fmla="*/ 4471987 w 7401719"/>
                <a:gd name="connsiteY4" fmla="*/ 2011363 h 2180432"/>
                <a:gd name="connsiteX5" fmla="*/ 5939631 w 7401719"/>
                <a:gd name="connsiteY5" fmla="*/ 1351757 h 2180432"/>
                <a:gd name="connsiteX6" fmla="*/ 7399337 w 7401719"/>
                <a:gd name="connsiteY6" fmla="*/ 217488 h 2180432"/>
                <a:gd name="connsiteX7" fmla="*/ 7401719 w 7401719"/>
                <a:gd name="connsiteY7" fmla="*/ 0 h 2180432"/>
                <a:gd name="connsiteX8" fmla="*/ 5945981 w 7401719"/>
                <a:gd name="connsiteY8" fmla="*/ 357982 h 2180432"/>
                <a:gd name="connsiteX9" fmla="*/ 4462462 w 7401719"/>
                <a:gd name="connsiteY9" fmla="*/ 1184276 h 2180432"/>
                <a:gd name="connsiteX10" fmla="*/ 2995612 w 7401719"/>
                <a:gd name="connsiteY10" fmla="*/ 1841501 h 2180432"/>
                <a:gd name="connsiteX11" fmla="*/ 1521619 w 7401719"/>
                <a:gd name="connsiteY11" fmla="*/ 2008189 h 2180432"/>
                <a:gd name="connsiteX12" fmla="*/ 0 w 7401719"/>
                <a:gd name="connsiteY12" fmla="*/ 1027907 h 2180432"/>
                <a:gd name="connsiteX0" fmla="*/ 0 w 7401719"/>
                <a:gd name="connsiteY0" fmla="*/ 1027907 h 2180432"/>
                <a:gd name="connsiteX1" fmla="*/ 37306 w 7401719"/>
                <a:gd name="connsiteY1" fmla="*/ 1643857 h 2180432"/>
                <a:gd name="connsiteX2" fmla="*/ 1508125 w 7401719"/>
                <a:gd name="connsiteY2" fmla="*/ 2180432 h 2180432"/>
                <a:gd name="connsiteX3" fmla="*/ 3028156 w 7401719"/>
                <a:gd name="connsiteY3" fmla="*/ 2094707 h 2180432"/>
                <a:gd name="connsiteX4" fmla="*/ 4471987 w 7401719"/>
                <a:gd name="connsiteY4" fmla="*/ 2011363 h 2180432"/>
                <a:gd name="connsiteX5" fmla="*/ 5939631 w 7401719"/>
                <a:gd name="connsiteY5" fmla="*/ 1351757 h 2180432"/>
                <a:gd name="connsiteX6" fmla="*/ 7399337 w 7401719"/>
                <a:gd name="connsiteY6" fmla="*/ 217488 h 2180432"/>
                <a:gd name="connsiteX7" fmla="*/ 7401719 w 7401719"/>
                <a:gd name="connsiteY7" fmla="*/ 0 h 2180432"/>
                <a:gd name="connsiteX8" fmla="*/ 5945981 w 7401719"/>
                <a:gd name="connsiteY8" fmla="*/ 357982 h 2180432"/>
                <a:gd name="connsiteX9" fmla="*/ 4462462 w 7401719"/>
                <a:gd name="connsiteY9" fmla="*/ 1184276 h 2180432"/>
                <a:gd name="connsiteX10" fmla="*/ 2995612 w 7401719"/>
                <a:gd name="connsiteY10" fmla="*/ 1841501 h 2180432"/>
                <a:gd name="connsiteX11" fmla="*/ 1521619 w 7401719"/>
                <a:gd name="connsiteY11" fmla="*/ 2008189 h 2180432"/>
                <a:gd name="connsiteX12" fmla="*/ 0 w 7401719"/>
                <a:gd name="connsiteY12" fmla="*/ 1027907 h 2180432"/>
                <a:gd name="connsiteX0" fmla="*/ 1588 w 7367588"/>
                <a:gd name="connsiteY0" fmla="*/ 1023145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1588 w 7367588"/>
                <a:gd name="connsiteY12" fmla="*/ 1023145 h 2180432"/>
                <a:gd name="connsiteX0" fmla="*/ 11113 w 7367588"/>
                <a:gd name="connsiteY0" fmla="*/ 1032670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11113 w 7367588"/>
                <a:gd name="connsiteY12" fmla="*/ 1032670 h 2180432"/>
                <a:gd name="connsiteX0" fmla="*/ 11113 w 7367588"/>
                <a:gd name="connsiteY0" fmla="*/ 1032670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11113 w 7367588"/>
                <a:gd name="connsiteY12" fmla="*/ 1032670 h 2180432"/>
                <a:gd name="connsiteX0" fmla="*/ 11113 w 7367588"/>
                <a:gd name="connsiteY0" fmla="*/ 1032670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11113 w 7367588"/>
                <a:gd name="connsiteY12" fmla="*/ 1032670 h 2180432"/>
                <a:gd name="connsiteX0" fmla="*/ 8732 w 7367588"/>
                <a:gd name="connsiteY0" fmla="*/ 1035051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8732 w 7367588"/>
                <a:gd name="connsiteY12" fmla="*/ 1035051 h 2180432"/>
                <a:gd name="connsiteX0" fmla="*/ 8732 w 7367588"/>
                <a:gd name="connsiteY0" fmla="*/ 1023145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8732 w 7367588"/>
                <a:gd name="connsiteY12" fmla="*/ 1023145 h 2180432"/>
                <a:gd name="connsiteX0" fmla="*/ 8732 w 7367588"/>
                <a:gd name="connsiteY0" fmla="*/ 1023145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0345 w 7367588"/>
                <a:gd name="connsiteY11" fmla="*/ 2015333 h 2180432"/>
                <a:gd name="connsiteX12" fmla="*/ 8732 w 7367588"/>
                <a:gd name="connsiteY12" fmla="*/ 1023145 h 2180432"/>
                <a:gd name="connsiteX0" fmla="*/ 8732 w 7367588"/>
                <a:gd name="connsiteY0" fmla="*/ 1023145 h 2185195"/>
                <a:gd name="connsiteX1" fmla="*/ 3175 w 7367588"/>
                <a:gd name="connsiteY1" fmla="*/ 1643857 h 2185195"/>
                <a:gd name="connsiteX2" fmla="*/ 1469232 w 7367588"/>
                <a:gd name="connsiteY2" fmla="*/ 2185195 h 2185195"/>
                <a:gd name="connsiteX3" fmla="*/ 2994025 w 7367588"/>
                <a:gd name="connsiteY3" fmla="*/ 2094707 h 2185195"/>
                <a:gd name="connsiteX4" fmla="*/ 4437856 w 7367588"/>
                <a:gd name="connsiteY4" fmla="*/ 2011363 h 2185195"/>
                <a:gd name="connsiteX5" fmla="*/ 5905500 w 7367588"/>
                <a:gd name="connsiteY5" fmla="*/ 1351757 h 2185195"/>
                <a:gd name="connsiteX6" fmla="*/ 7365206 w 7367588"/>
                <a:gd name="connsiteY6" fmla="*/ 217488 h 2185195"/>
                <a:gd name="connsiteX7" fmla="*/ 7367588 w 7367588"/>
                <a:gd name="connsiteY7" fmla="*/ 0 h 2185195"/>
                <a:gd name="connsiteX8" fmla="*/ 5911850 w 7367588"/>
                <a:gd name="connsiteY8" fmla="*/ 357982 h 2185195"/>
                <a:gd name="connsiteX9" fmla="*/ 4428331 w 7367588"/>
                <a:gd name="connsiteY9" fmla="*/ 1184276 h 2185195"/>
                <a:gd name="connsiteX10" fmla="*/ 2961481 w 7367588"/>
                <a:gd name="connsiteY10" fmla="*/ 1841501 h 2185195"/>
                <a:gd name="connsiteX11" fmla="*/ 1480345 w 7367588"/>
                <a:gd name="connsiteY11" fmla="*/ 2015333 h 2185195"/>
                <a:gd name="connsiteX12" fmla="*/ 8732 w 7367588"/>
                <a:gd name="connsiteY12" fmla="*/ 1023145 h 2185195"/>
                <a:gd name="connsiteX0" fmla="*/ 8732 w 7367588"/>
                <a:gd name="connsiteY0" fmla="*/ 1023145 h 2185195"/>
                <a:gd name="connsiteX1" fmla="*/ 3175 w 7367588"/>
                <a:gd name="connsiteY1" fmla="*/ 1643857 h 2185195"/>
                <a:gd name="connsiteX2" fmla="*/ 1469232 w 7367588"/>
                <a:gd name="connsiteY2" fmla="*/ 2185195 h 2185195"/>
                <a:gd name="connsiteX3" fmla="*/ 2994025 w 7367588"/>
                <a:gd name="connsiteY3" fmla="*/ 2094707 h 2185195"/>
                <a:gd name="connsiteX4" fmla="*/ 4435475 w 7367588"/>
                <a:gd name="connsiteY4" fmla="*/ 2013744 h 2185195"/>
                <a:gd name="connsiteX5" fmla="*/ 5905500 w 7367588"/>
                <a:gd name="connsiteY5" fmla="*/ 1351757 h 2185195"/>
                <a:gd name="connsiteX6" fmla="*/ 7365206 w 7367588"/>
                <a:gd name="connsiteY6" fmla="*/ 217488 h 2185195"/>
                <a:gd name="connsiteX7" fmla="*/ 7367588 w 7367588"/>
                <a:gd name="connsiteY7" fmla="*/ 0 h 2185195"/>
                <a:gd name="connsiteX8" fmla="*/ 5911850 w 7367588"/>
                <a:gd name="connsiteY8" fmla="*/ 357982 h 2185195"/>
                <a:gd name="connsiteX9" fmla="*/ 4428331 w 7367588"/>
                <a:gd name="connsiteY9" fmla="*/ 1184276 h 2185195"/>
                <a:gd name="connsiteX10" fmla="*/ 2961481 w 7367588"/>
                <a:gd name="connsiteY10" fmla="*/ 1841501 h 2185195"/>
                <a:gd name="connsiteX11" fmla="*/ 1480345 w 7367588"/>
                <a:gd name="connsiteY11" fmla="*/ 2015333 h 2185195"/>
                <a:gd name="connsiteX12" fmla="*/ 8732 w 7367588"/>
                <a:gd name="connsiteY12" fmla="*/ 1023145 h 2185195"/>
                <a:gd name="connsiteX0" fmla="*/ 8732 w 7367588"/>
                <a:gd name="connsiteY0" fmla="*/ 1023145 h 2185195"/>
                <a:gd name="connsiteX1" fmla="*/ 3175 w 7367588"/>
                <a:gd name="connsiteY1" fmla="*/ 1643857 h 2185195"/>
                <a:gd name="connsiteX2" fmla="*/ 1469232 w 7367588"/>
                <a:gd name="connsiteY2" fmla="*/ 2185195 h 2185195"/>
                <a:gd name="connsiteX3" fmla="*/ 2974975 w 7367588"/>
                <a:gd name="connsiteY3" fmla="*/ 2101851 h 2185195"/>
                <a:gd name="connsiteX4" fmla="*/ 4435475 w 7367588"/>
                <a:gd name="connsiteY4" fmla="*/ 2013744 h 2185195"/>
                <a:gd name="connsiteX5" fmla="*/ 5905500 w 7367588"/>
                <a:gd name="connsiteY5" fmla="*/ 1351757 h 2185195"/>
                <a:gd name="connsiteX6" fmla="*/ 7365206 w 7367588"/>
                <a:gd name="connsiteY6" fmla="*/ 217488 h 2185195"/>
                <a:gd name="connsiteX7" fmla="*/ 7367588 w 7367588"/>
                <a:gd name="connsiteY7" fmla="*/ 0 h 2185195"/>
                <a:gd name="connsiteX8" fmla="*/ 5911850 w 7367588"/>
                <a:gd name="connsiteY8" fmla="*/ 357982 h 2185195"/>
                <a:gd name="connsiteX9" fmla="*/ 4428331 w 7367588"/>
                <a:gd name="connsiteY9" fmla="*/ 1184276 h 2185195"/>
                <a:gd name="connsiteX10" fmla="*/ 2961481 w 7367588"/>
                <a:gd name="connsiteY10" fmla="*/ 1841501 h 2185195"/>
                <a:gd name="connsiteX11" fmla="*/ 1480345 w 7367588"/>
                <a:gd name="connsiteY11" fmla="*/ 2015333 h 2185195"/>
                <a:gd name="connsiteX12" fmla="*/ 8732 w 7367588"/>
                <a:gd name="connsiteY12" fmla="*/ 1023145 h 2185195"/>
                <a:gd name="connsiteX0" fmla="*/ 8732 w 7367588"/>
                <a:gd name="connsiteY0" fmla="*/ 1023145 h 2185195"/>
                <a:gd name="connsiteX1" fmla="*/ 3175 w 7367588"/>
                <a:gd name="connsiteY1" fmla="*/ 1643857 h 2185195"/>
                <a:gd name="connsiteX2" fmla="*/ 1469232 w 7367588"/>
                <a:gd name="connsiteY2" fmla="*/ 2185195 h 2185195"/>
                <a:gd name="connsiteX3" fmla="*/ 2974975 w 7367588"/>
                <a:gd name="connsiteY3" fmla="*/ 2101851 h 2185195"/>
                <a:gd name="connsiteX4" fmla="*/ 4428331 w 7367588"/>
                <a:gd name="connsiteY4" fmla="*/ 2018506 h 2185195"/>
                <a:gd name="connsiteX5" fmla="*/ 5905500 w 7367588"/>
                <a:gd name="connsiteY5" fmla="*/ 1351757 h 2185195"/>
                <a:gd name="connsiteX6" fmla="*/ 7365206 w 7367588"/>
                <a:gd name="connsiteY6" fmla="*/ 217488 h 2185195"/>
                <a:gd name="connsiteX7" fmla="*/ 7367588 w 7367588"/>
                <a:gd name="connsiteY7" fmla="*/ 0 h 2185195"/>
                <a:gd name="connsiteX8" fmla="*/ 5911850 w 7367588"/>
                <a:gd name="connsiteY8" fmla="*/ 357982 h 2185195"/>
                <a:gd name="connsiteX9" fmla="*/ 4428331 w 7367588"/>
                <a:gd name="connsiteY9" fmla="*/ 1184276 h 2185195"/>
                <a:gd name="connsiteX10" fmla="*/ 2961481 w 7367588"/>
                <a:gd name="connsiteY10" fmla="*/ 1841501 h 2185195"/>
                <a:gd name="connsiteX11" fmla="*/ 1480345 w 7367588"/>
                <a:gd name="connsiteY11" fmla="*/ 2015333 h 2185195"/>
                <a:gd name="connsiteX12" fmla="*/ 8732 w 7367588"/>
                <a:gd name="connsiteY12" fmla="*/ 1023145 h 2185195"/>
                <a:gd name="connsiteX0" fmla="*/ 8732 w 7367588"/>
                <a:gd name="connsiteY0" fmla="*/ 1023145 h 2185195"/>
                <a:gd name="connsiteX1" fmla="*/ 3175 w 7367588"/>
                <a:gd name="connsiteY1" fmla="*/ 1643857 h 2185195"/>
                <a:gd name="connsiteX2" fmla="*/ 1469232 w 7367588"/>
                <a:gd name="connsiteY2" fmla="*/ 2185195 h 2185195"/>
                <a:gd name="connsiteX3" fmla="*/ 2974975 w 7367588"/>
                <a:gd name="connsiteY3" fmla="*/ 2101851 h 2185195"/>
                <a:gd name="connsiteX4" fmla="*/ 4428331 w 7367588"/>
                <a:gd name="connsiteY4" fmla="*/ 2018506 h 2185195"/>
                <a:gd name="connsiteX5" fmla="*/ 5900737 w 7367588"/>
                <a:gd name="connsiteY5" fmla="*/ 1361282 h 2185195"/>
                <a:gd name="connsiteX6" fmla="*/ 7365206 w 7367588"/>
                <a:gd name="connsiteY6" fmla="*/ 217488 h 2185195"/>
                <a:gd name="connsiteX7" fmla="*/ 7367588 w 7367588"/>
                <a:gd name="connsiteY7" fmla="*/ 0 h 2185195"/>
                <a:gd name="connsiteX8" fmla="*/ 5911850 w 7367588"/>
                <a:gd name="connsiteY8" fmla="*/ 357982 h 2185195"/>
                <a:gd name="connsiteX9" fmla="*/ 4428331 w 7367588"/>
                <a:gd name="connsiteY9" fmla="*/ 1184276 h 2185195"/>
                <a:gd name="connsiteX10" fmla="*/ 2961481 w 7367588"/>
                <a:gd name="connsiteY10" fmla="*/ 1841501 h 2185195"/>
                <a:gd name="connsiteX11" fmla="*/ 1480345 w 7367588"/>
                <a:gd name="connsiteY11" fmla="*/ 2015333 h 2185195"/>
                <a:gd name="connsiteX12" fmla="*/ 8732 w 7367588"/>
                <a:gd name="connsiteY12" fmla="*/ 1023145 h 2185195"/>
                <a:gd name="connsiteX0" fmla="*/ 8732 w 7367588"/>
                <a:gd name="connsiteY0" fmla="*/ 1023145 h 2185195"/>
                <a:gd name="connsiteX1" fmla="*/ 3175 w 7367588"/>
                <a:gd name="connsiteY1" fmla="*/ 1643857 h 2185195"/>
                <a:gd name="connsiteX2" fmla="*/ 1469232 w 7367588"/>
                <a:gd name="connsiteY2" fmla="*/ 2185195 h 2185195"/>
                <a:gd name="connsiteX3" fmla="*/ 3035133 w 7367588"/>
                <a:gd name="connsiteY3" fmla="*/ 2113883 h 2185195"/>
                <a:gd name="connsiteX4" fmla="*/ 4428331 w 7367588"/>
                <a:gd name="connsiteY4" fmla="*/ 2018506 h 2185195"/>
                <a:gd name="connsiteX5" fmla="*/ 5900737 w 7367588"/>
                <a:gd name="connsiteY5" fmla="*/ 1361282 h 2185195"/>
                <a:gd name="connsiteX6" fmla="*/ 7365206 w 7367588"/>
                <a:gd name="connsiteY6" fmla="*/ 217488 h 2185195"/>
                <a:gd name="connsiteX7" fmla="*/ 7367588 w 7367588"/>
                <a:gd name="connsiteY7" fmla="*/ 0 h 2185195"/>
                <a:gd name="connsiteX8" fmla="*/ 5911850 w 7367588"/>
                <a:gd name="connsiteY8" fmla="*/ 357982 h 2185195"/>
                <a:gd name="connsiteX9" fmla="*/ 4428331 w 7367588"/>
                <a:gd name="connsiteY9" fmla="*/ 1184276 h 2185195"/>
                <a:gd name="connsiteX10" fmla="*/ 2961481 w 7367588"/>
                <a:gd name="connsiteY10" fmla="*/ 1841501 h 2185195"/>
                <a:gd name="connsiteX11" fmla="*/ 1480345 w 7367588"/>
                <a:gd name="connsiteY11" fmla="*/ 2015333 h 2185195"/>
                <a:gd name="connsiteX12" fmla="*/ 8732 w 7367588"/>
                <a:gd name="connsiteY12" fmla="*/ 1023145 h 2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67588" h="2185195">
                  <a:moveTo>
                    <a:pt x="8732" y="1023145"/>
                  </a:moveTo>
                  <a:cubicBezTo>
                    <a:pt x="9526" y="1240369"/>
                    <a:pt x="0" y="1557603"/>
                    <a:pt x="3175" y="1643857"/>
                  </a:cubicBezTo>
                  <a:lnTo>
                    <a:pt x="1469232" y="2185195"/>
                  </a:lnTo>
                  <a:lnTo>
                    <a:pt x="3035133" y="2113883"/>
                  </a:lnTo>
                  <a:lnTo>
                    <a:pt x="4428331" y="2018506"/>
                  </a:lnTo>
                  <a:lnTo>
                    <a:pt x="5900737" y="1361282"/>
                  </a:lnTo>
                  <a:lnTo>
                    <a:pt x="7365206" y="217488"/>
                  </a:lnTo>
                  <a:cubicBezTo>
                    <a:pt x="7365206" y="201348"/>
                    <a:pt x="7367588" y="16140"/>
                    <a:pt x="7367588" y="0"/>
                  </a:cubicBezTo>
                  <a:lnTo>
                    <a:pt x="5911850" y="357982"/>
                  </a:lnTo>
                  <a:lnTo>
                    <a:pt x="4428331" y="1184276"/>
                  </a:lnTo>
                  <a:lnTo>
                    <a:pt x="2961481" y="1841501"/>
                  </a:lnTo>
                  <a:lnTo>
                    <a:pt x="1480345" y="2015333"/>
                  </a:lnTo>
                  <a:lnTo>
                    <a:pt x="8732" y="1023145"/>
                  </a:lnTo>
                  <a:close/>
                </a:path>
              </a:pathLst>
            </a:cu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7" name="Freeform 6"/>
            <p:cNvSpPr/>
            <p:nvPr/>
          </p:nvSpPr>
          <p:spPr>
            <a:xfrm>
              <a:off x="870759" y="3464735"/>
              <a:ext cx="7362031" cy="2047082"/>
            </a:xfrm>
            <a:custGeom>
              <a:avLst/>
              <a:gdLst>
                <a:gd name="connsiteX0" fmla="*/ 0 w 7378700"/>
                <a:gd name="connsiteY0" fmla="*/ 0 h 2032000"/>
                <a:gd name="connsiteX1" fmla="*/ 25400 w 7378700"/>
                <a:gd name="connsiteY1" fmla="*/ 6858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508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78700"/>
                <a:gd name="connsiteY0" fmla="*/ 0 h 2032000"/>
                <a:gd name="connsiteX1" fmla="*/ 12700 w 7378700"/>
                <a:gd name="connsiteY1" fmla="*/ 647700 h 2032000"/>
                <a:gd name="connsiteX2" fmla="*/ 1498600 w 7378700"/>
                <a:gd name="connsiteY2" fmla="*/ 2032000 h 2032000"/>
                <a:gd name="connsiteX3" fmla="*/ 2959100 w 7378700"/>
                <a:gd name="connsiteY3" fmla="*/ 1193800 h 2032000"/>
                <a:gd name="connsiteX4" fmla="*/ 4445000 w 7378700"/>
                <a:gd name="connsiteY4" fmla="*/ 520700 h 2032000"/>
                <a:gd name="connsiteX5" fmla="*/ 5905500 w 7378700"/>
                <a:gd name="connsiteY5" fmla="*/ 114300 h 2032000"/>
                <a:gd name="connsiteX6" fmla="*/ 7378700 w 7378700"/>
                <a:gd name="connsiteY6" fmla="*/ 76200 h 2032000"/>
                <a:gd name="connsiteX7" fmla="*/ 7378700 w 7378700"/>
                <a:gd name="connsiteY7" fmla="*/ 25400 h 2032000"/>
                <a:gd name="connsiteX8" fmla="*/ 0 w 7378700"/>
                <a:gd name="connsiteY8" fmla="*/ 0 h 2032000"/>
                <a:gd name="connsiteX0" fmla="*/ 0 w 7366000"/>
                <a:gd name="connsiteY0" fmla="*/ 0 h 2019300"/>
                <a:gd name="connsiteX1" fmla="*/ 0 w 7366000"/>
                <a:gd name="connsiteY1" fmla="*/ 635000 h 2019300"/>
                <a:gd name="connsiteX2" fmla="*/ 1485900 w 7366000"/>
                <a:gd name="connsiteY2" fmla="*/ 2019300 h 2019300"/>
                <a:gd name="connsiteX3" fmla="*/ 2946400 w 7366000"/>
                <a:gd name="connsiteY3" fmla="*/ 1181100 h 2019300"/>
                <a:gd name="connsiteX4" fmla="*/ 4432300 w 7366000"/>
                <a:gd name="connsiteY4" fmla="*/ 508000 h 2019300"/>
                <a:gd name="connsiteX5" fmla="*/ 5892800 w 7366000"/>
                <a:gd name="connsiteY5" fmla="*/ 101600 h 2019300"/>
                <a:gd name="connsiteX6" fmla="*/ 7366000 w 7366000"/>
                <a:gd name="connsiteY6" fmla="*/ 63500 h 2019300"/>
                <a:gd name="connsiteX7" fmla="*/ 7366000 w 7366000"/>
                <a:gd name="connsiteY7" fmla="*/ 12700 h 2019300"/>
                <a:gd name="connsiteX8" fmla="*/ 0 w 7366000"/>
                <a:gd name="connsiteY8" fmla="*/ 0 h 2019300"/>
                <a:gd name="connsiteX0" fmla="*/ 0 w 7366000"/>
                <a:gd name="connsiteY0" fmla="*/ 0 h 1993900"/>
                <a:gd name="connsiteX1" fmla="*/ 0 w 7366000"/>
                <a:gd name="connsiteY1" fmla="*/ 635000 h 1993900"/>
                <a:gd name="connsiteX2" fmla="*/ 1460500 w 7366000"/>
                <a:gd name="connsiteY2" fmla="*/ 1993900 h 1993900"/>
                <a:gd name="connsiteX3" fmla="*/ 2946400 w 7366000"/>
                <a:gd name="connsiteY3" fmla="*/ 118110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66000 w 7366000"/>
                <a:gd name="connsiteY6" fmla="*/ 63500 h 1993900"/>
                <a:gd name="connsiteX7" fmla="*/ 7366000 w 7366000"/>
                <a:gd name="connsiteY7" fmla="*/ 12700 h 1993900"/>
                <a:gd name="connsiteX8" fmla="*/ 0 w 7366000"/>
                <a:gd name="connsiteY8" fmla="*/ 0 h 1993900"/>
                <a:gd name="connsiteX0" fmla="*/ 0 w 7366000"/>
                <a:gd name="connsiteY0" fmla="*/ 0 h 1993900"/>
                <a:gd name="connsiteX1" fmla="*/ 0 w 7366000"/>
                <a:gd name="connsiteY1" fmla="*/ 635000 h 1993900"/>
                <a:gd name="connsiteX2" fmla="*/ 1460500 w 7366000"/>
                <a:gd name="connsiteY2" fmla="*/ 1993900 h 1993900"/>
                <a:gd name="connsiteX3" fmla="*/ 2914650 w 7366000"/>
                <a:gd name="connsiteY3" fmla="*/ 1174750 h 1993900"/>
                <a:gd name="connsiteX4" fmla="*/ 4432300 w 7366000"/>
                <a:gd name="connsiteY4" fmla="*/ 508000 h 1993900"/>
                <a:gd name="connsiteX5" fmla="*/ 5892800 w 7366000"/>
                <a:gd name="connsiteY5" fmla="*/ 101600 h 1993900"/>
                <a:gd name="connsiteX6" fmla="*/ 7358856 w 7366000"/>
                <a:gd name="connsiteY6" fmla="*/ 63500 h 1993900"/>
                <a:gd name="connsiteX7" fmla="*/ 7366000 w 7366000"/>
                <a:gd name="connsiteY7" fmla="*/ 12700 h 1993900"/>
                <a:gd name="connsiteX8" fmla="*/ 0 w 7366000"/>
                <a:gd name="connsiteY8" fmla="*/ 0 h 1993900"/>
                <a:gd name="connsiteX0" fmla="*/ 0 w 7358856"/>
                <a:gd name="connsiteY0" fmla="*/ 0 h 1993900"/>
                <a:gd name="connsiteX1" fmla="*/ 0 w 7358856"/>
                <a:gd name="connsiteY1" fmla="*/ 635000 h 1993900"/>
                <a:gd name="connsiteX2" fmla="*/ 1460500 w 7358856"/>
                <a:gd name="connsiteY2" fmla="*/ 1993900 h 1993900"/>
                <a:gd name="connsiteX3" fmla="*/ 2914650 w 7358856"/>
                <a:gd name="connsiteY3" fmla="*/ 1174750 h 1993900"/>
                <a:gd name="connsiteX4" fmla="*/ 4432300 w 7358856"/>
                <a:gd name="connsiteY4" fmla="*/ 508000 h 1993900"/>
                <a:gd name="connsiteX5" fmla="*/ 5892800 w 7358856"/>
                <a:gd name="connsiteY5" fmla="*/ 101600 h 1993900"/>
                <a:gd name="connsiteX6" fmla="*/ 7358856 w 7358856"/>
                <a:gd name="connsiteY6" fmla="*/ 63500 h 1993900"/>
                <a:gd name="connsiteX7" fmla="*/ 7354094 w 7358856"/>
                <a:gd name="connsiteY7" fmla="*/ 12700 h 1993900"/>
                <a:gd name="connsiteX8" fmla="*/ 0 w 7358856"/>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15081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0 w 7358857"/>
                <a:gd name="connsiteY8"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5895975 w 7358857"/>
                <a:gd name="connsiteY8" fmla="*/ 587375 h 1993900"/>
                <a:gd name="connsiteX9" fmla="*/ 0 w 7358857"/>
                <a:gd name="connsiteY9" fmla="*/ 0 h 1993900"/>
                <a:gd name="connsiteX0" fmla="*/ 0 w 7358857"/>
                <a:gd name="connsiteY0" fmla="*/ 0 h 1993900"/>
                <a:gd name="connsiteX1" fmla="*/ 0 w 7358857"/>
                <a:gd name="connsiteY1" fmla="*/ 635000 h 1993900"/>
                <a:gd name="connsiteX2" fmla="*/ 1460500 w 7358857"/>
                <a:gd name="connsiteY2" fmla="*/ 1993900 h 1993900"/>
                <a:gd name="connsiteX3" fmla="*/ 2914650 w 7358857"/>
                <a:gd name="connsiteY3" fmla="*/ 1174750 h 1993900"/>
                <a:gd name="connsiteX4" fmla="*/ 4432300 w 7358857"/>
                <a:gd name="connsiteY4" fmla="*/ 508000 h 1993900"/>
                <a:gd name="connsiteX5" fmla="*/ 5892800 w 7358857"/>
                <a:gd name="connsiteY5" fmla="*/ 101600 h 1993900"/>
                <a:gd name="connsiteX6" fmla="*/ 7358856 w 7358857"/>
                <a:gd name="connsiteY6" fmla="*/ 63500 h 1993900"/>
                <a:gd name="connsiteX7" fmla="*/ 7358857 w 7358857"/>
                <a:gd name="connsiteY7" fmla="*/ 227012 h 1993900"/>
                <a:gd name="connsiteX8" fmla="*/ 5895975 w 7358857"/>
                <a:gd name="connsiteY8" fmla="*/ 587375 h 1993900"/>
                <a:gd name="connsiteX9" fmla="*/ 4412456 w 7358857"/>
                <a:gd name="connsiteY9" fmla="*/ 1413669 h 1993900"/>
                <a:gd name="connsiteX10" fmla="*/ 0 w 7358857"/>
                <a:gd name="connsiteY10" fmla="*/ 0 h 1993900"/>
                <a:gd name="connsiteX0" fmla="*/ 0 w 7358857"/>
                <a:gd name="connsiteY0" fmla="*/ 0 h 2070894"/>
                <a:gd name="connsiteX1" fmla="*/ 0 w 7358857"/>
                <a:gd name="connsiteY1" fmla="*/ 635000 h 2070894"/>
                <a:gd name="connsiteX2" fmla="*/ 1460500 w 7358857"/>
                <a:gd name="connsiteY2" fmla="*/ 1993900 h 2070894"/>
                <a:gd name="connsiteX3" fmla="*/ 2914650 w 7358857"/>
                <a:gd name="connsiteY3" fmla="*/ 1174750 h 2070894"/>
                <a:gd name="connsiteX4" fmla="*/ 4432300 w 7358857"/>
                <a:gd name="connsiteY4" fmla="*/ 508000 h 2070894"/>
                <a:gd name="connsiteX5" fmla="*/ 5892800 w 7358857"/>
                <a:gd name="connsiteY5" fmla="*/ 101600 h 2070894"/>
                <a:gd name="connsiteX6" fmla="*/ 7358856 w 7358857"/>
                <a:gd name="connsiteY6" fmla="*/ 63500 h 2070894"/>
                <a:gd name="connsiteX7" fmla="*/ 7358857 w 7358857"/>
                <a:gd name="connsiteY7" fmla="*/ 227012 h 2070894"/>
                <a:gd name="connsiteX8" fmla="*/ 5895975 w 7358857"/>
                <a:gd name="connsiteY8" fmla="*/ 587375 h 2070894"/>
                <a:gd name="connsiteX9" fmla="*/ 4412456 w 7358857"/>
                <a:gd name="connsiteY9" fmla="*/ 1413669 h 2070894"/>
                <a:gd name="connsiteX10" fmla="*/ 2945606 w 7358857"/>
                <a:gd name="connsiteY10" fmla="*/ 2070894 h 2070894"/>
                <a:gd name="connsiteX11" fmla="*/ 0 w 7358857"/>
                <a:gd name="connsiteY11" fmla="*/ 0 h 2070894"/>
                <a:gd name="connsiteX0" fmla="*/ 0 w 7358857"/>
                <a:gd name="connsiteY0" fmla="*/ 0 h 2237582"/>
                <a:gd name="connsiteX1" fmla="*/ 0 w 7358857"/>
                <a:gd name="connsiteY1" fmla="*/ 635000 h 2237582"/>
                <a:gd name="connsiteX2" fmla="*/ 1460500 w 7358857"/>
                <a:gd name="connsiteY2" fmla="*/ 1993900 h 2237582"/>
                <a:gd name="connsiteX3" fmla="*/ 2914650 w 7358857"/>
                <a:gd name="connsiteY3" fmla="*/ 1174750 h 2237582"/>
                <a:gd name="connsiteX4" fmla="*/ 4432300 w 7358857"/>
                <a:gd name="connsiteY4" fmla="*/ 508000 h 2237582"/>
                <a:gd name="connsiteX5" fmla="*/ 5892800 w 7358857"/>
                <a:gd name="connsiteY5" fmla="*/ 101600 h 2237582"/>
                <a:gd name="connsiteX6" fmla="*/ 7358856 w 7358857"/>
                <a:gd name="connsiteY6" fmla="*/ 63500 h 2237582"/>
                <a:gd name="connsiteX7" fmla="*/ 7358857 w 7358857"/>
                <a:gd name="connsiteY7" fmla="*/ 227012 h 2237582"/>
                <a:gd name="connsiteX8" fmla="*/ 5895975 w 7358857"/>
                <a:gd name="connsiteY8" fmla="*/ 587375 h 2237582"/>
                <a:gd name="connsiteX9" fmla="*/ 4412456 w 7358857"/>
                <a:gd name="connsiteY9" fmla="*/ 1413669 h 2237582"/>
                <a:gd name="connsiteX10" fmla="*/ 2945606 w 7358857"/>
                <a:gd name="connsiteY10" fmla="*/ 2070894 h 2237582"/>
                <a:gd name="connsiteX11" fmla="*/ 1471613 w 7358857"/>
                <a:gd name="connsiteY11" fmla="*/ 2237582 h 2237582"/>
                <a:gd name="connsiteX12" fmla="*/ 0 w 7358857"/>
                <a:gd name="connsiteY12" fmla="*/ 0 h 2237582"/>
                <a:gd name="connsiteX0" fmla="*/ 0 w 7361238"/>
                <a:gd name="connsiteY0" fmla="*/ 1200415 h 2190222"/>
                <a:gd name="connsiteX1" fmla="*/ 2381 w 7361238"/>
                <a:gd name="connsiteY1" fmla="*/ 587640 h 2190222"/>
                <a:gd name="connsiteX2" fmla="*/ 1462881 w 7361238"/>
                <a:gd name="connsiteY2" fmla="*/ 1946540 h 2190222"/>
                <a:gd name="connsiteX3" fmla="*/ 2917031 w 7361238"/>
                <a:gd name="connsiteY3" fmla="*/ 1127390 h 2190222"/>
                <a:gd name="connsiteX4" fmla="*/ 4434681 w 7361238"/>
                <a:gd name="connsiteY4" fmla="*/ 460640 h 2190222"/>
                <a:gd name="connsiteX5" fmla="*/ 5895181 w 7361238"/>
                <a:gd name="connsiteY5" fmla="*/ 54240 h 2190222"/>
                <a:gd name="connsiteX6" fmla="*/ 7361237 w 7361238"/>
                <a:gd name="connsiteY6" fmla="*/ 16140 h 2190222"/>
                <a:gd name="connsiteX7" fmla="*/ 7361238 w 7361238"/>
                <a:gd name="connsiteY7" fmla="*/ 179652 h 2190222"/>
                <a:gd name="connsiteX8" fmla="*/ 5898356 w 7361238"/>
                <a:gd name="connsiteY8" fmla="*/ 540015 h 2190222"/>
                <a:gd name="connsiteX9" fmla="*/ 4414837 w 7361238"/>
                <a:gd name="connsiteY9" fmla="*/ 1366309 h 2190222"/>
                <a:gd name="connsiteX10" fmla="*/ 2947987 w 7361238"/>
                <a:gd name="connsiteY10" fmla="*/ 2023534 h 2190222"/>
                <a:gd name="connsiteX11" fmla="*/ 1473994 w 7361238"/>
                <a:gd name="connsiteY11" fmla="*/ 2190222 h 2190222"/>
                <a:gd name="connsiteX12" fmla="*/ 0 w 7361238"/>
                <a:gd name="connsiteY12" fmla="*/ 1200415 h 2190222"/>
                <a:gd name="connsiteX0" fmla="*/ 11113 w 7372351"/>
                <a:gd name="connsiteY0" fmla="*/ 1200415 h 2190222"/>
                <a:gd name="connsiteX1" fmla="*/ 794 w 7372351"/>
                <a:gd name="connsiteY1" fmla="*/ 1825890 h 2190222"/>
                <a:gd name="connsiteX2" fmla="*/ 1473994 w 7372351"/>
                <a:gd name="connsiteY2" fmla="*/ 1946540 h 2190222"/>
                <a:gd name="connsiteX3" fmla="*/ 2928144 w 7372351"/>
                <a:gd name="connsiteY3" fmla="*/ 1127390 h 2190222"/>
                <a:gd name="connsiteX4" fmla="*/ 4445794 w 7372351"/>
                <a:gd name="connsiteY4" fmla="*/ 460640 h 2190222"/>
                <a:gd name="connsiteX5" fmla="*/ 5906294 w 7372351"/>
                <a:gd name="connsiteY5" fmla="*/ 54240 h 2190222"/>
                <a:gd name="connsiteX6" fmla="*/ 7372350 w 7372351"/>
                <a:gd name="connsiteY6" fmla="*/ 16140 h 2190222"/>
                <a:gd name="connsiteX7" fmla="*/ 7372351 w 7372351"/>
                <a:gd name="connsiteY7" fmla="*/ 179652 h 2190222"/>
                <a:gd name="connsiteX8" fmla="*/ 5909469 w 7372351"/>
                <a:gd name="connsiteY8" fmla="*/ 540015 h 2190222"/>
                <a:gd name="connsiteX9" fmla="*/ 4425950 w 7372351"/>
                <a:gd name="connsiteY9" fmla="*/ 1366309 h 2190222"/>
                <a:gd name="connsiteX10" fmla="*/ 2959100 w 7372351"/>
                <a:gd name="connsiteY10" fmla="*/ 2023534 h 2190222"/>
                <a:gd name="connsiteX11" fmla="*/ 1485107 w 7372351"/>
                <a:gd name="connsiteY11" fmla="*/ 2190222 h 2190222"/>
                <a:gd name="connsiteX12" fmla="*/ 11113 w 7372351"/>
                <a:gd name="connsiteY12" fmla="*/ 1200415 h 2190222"/>
                <a:gd name="connsiteX0" fmla="*/ 11113 w 7372351"/>
                <a:gd name="connsiteY0" fmla="*/ 1200415 h 2352940"/>
                <a:gd name="connsiteX1" fmla="*/ 794 w 7372351"/>
                <a:gd name="connsiteY1" fmla="*/ 1825890 h 2352940"/>
                <a:gd name="connsiteX2" fmla="*/ 1493044 w 7372351"/>
                <a:gd name="connsiteY2" fmla="*/ 2352940 h 2352940"/>
                <a:gd name="connsiteX3" fmla="*/ 2928144 w 7372351"/>
                <a:gd name="connsiteY3" fmla="*/ 1127390 h 2352940"/>
                <a:gd name="connsiteX4" fmla="*/ 4445794 w 7372351"/>
                <a:gd name="connsiteY4" fmla="*/ 460640 h 2352940"/>
                <a:gd name="connsiteX5" fmla="*/ 5906294 w 7372351"/>
                <a:gd name="connsiteY5" fmla="*/ 5424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200415 h 2352940"/>
                <a:gd name="connsiteX1" fmla="*/ 794 w 7372351"/>
                <a:gd name="connsiteY1" fmla="*/ 1825890 h 2352940"/>
                <a:gd name="connsiteX2" fmla="*/ 1493044 w 7372351"/>
                <a:gd name="connsiteY2" fmla="*/ 2352940 h 2352940"/>
                <a:gd name="connsiteX3" fmla="*/ 2991644 w 7372351"/>
                <a:gd name="connsiteY3" fmla="*/ 2276740 h 2352940"/>
                <a:gd name="connsiteX4" fmla="*/ 4445794 w 7372351"/>
                <a:gd name="connsiteY4" fmla="*/ 460640 h 2352940"/>
                <a:gd name="connsiteX5" fmla="*/ 5906294 w 7372351"/>
                <a:gd name="connsiteY5" fmla="*/ 5424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200415 h 2352940"/>
                <a:gd name="connsiteX1" fmla="*/ 794 w 7372351"/>
                <a:gd name="connsiteY1" fmla="*/ 1825890 h 2352940"/>
                <a:gd name="connsiteX2" fmla="*/ 1493044 w 7372351"/>
                <a:gd name="connsiteY2" fmla="*/ 2352940 h 2352940"/>
                <a:gd name="connsiteX3" fmla="*/ 2991644 w 7372351"/>
                <a:gd name="connsiteY3" fmla="*/ 2276740 h 2352940"/>
                <a:gd name="connsiteX4" fmla="*/ 4452144 w 7372351"/>
                <a:gd name="connsiteY4" fmla="*/ 2181490 h 2352940"/>
                <a:gd name="connsiteX5" fmla="*/ 5906294 w 7372351"/>
                <a:gd name="connsiteY5" fmla="*/ 5424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200415 h 2352940"/>
                <a:gd name="connsiteX1" fmla="*/ 794 w 7372351"/>
                <a:gd name="connsiteY1" fmla="*/ 1825890 h 2352940"/>
                <a:gd name="connsiteX2" fmla="*/ 1493044 w 7372351"/>
                <a:gd name="connsiteY2" fmla="*/ 2352940 h 2352940"/>
                <a:gd name="connsiteX3" fmla="*/ 2991644 w 7372351"/>
                <a:gd name="connsiteY3" fmla="*/ 2276740 h 2352940"/>
                <a:gd name="connsiteX4" fmla="*/ 4452144 w 7372351"/>
                <a:gd name="connsiteY4" fmla="*/ 2181490 h 2352940"/>
                <a:gd name="connsiteX5" fmla="*/ 5912644 w 7372351"/>
                <a:gd name="connsiteY5" fmla="*/ 1533790 h 2352940"/>
                <a:gd name="connsiteX6" fmla="*/ 7372350 w 7372351"/>
                <a:gd name="connsiteY6" fmla="*/ 16140 h 2352940"/>
                <a:gd name="connsiteX7" fmla="*/ 7372351 w 7372351"/>
                <a:gd name="connsiteY7" fmla="*/ 179652 h 2352940"/>
                <a:gd name="connsiteX8" fmla="*/ 5909469 w 7372351"/>
                <a:gd name="connsiteY8" fmla="*/ 540015 h 2352940"/>
                <a:gd name="connsiteX9" fmla="*/ 4425950 w 7372351"/>
                <a:gd name="connsiteY9" fmla="*/ 1366309 h 2352940"/>
                <a:gd name="connsiteX10" fmla="*/ 2959100 w 7372351"/>
                <a:gd name="connsiteY10" fmla="*/ 2023534 h 2352940"/>
                <a:gd name="connsiteX11" fmla="*/ 1485107 w 7372351"/>
                <a:gd name="connsiteY11" fmla="*/ 2190222 h 2352940"/>
                <a:gd name="connsiteX12" fmla="*/ 11113 w 7372351"/>
                <a:gd name="connsiteY12" fmla="*/ 1200415 h 2352940"/>
                <a:gd name="connsiteX0" fmla="*/ 11113 w 7372351"/>
                <a:gd name="connsiteY0" fmla="*/ 1020763 h 2173288"/>
                <a:gd name="connsiteX1" fmla="*/ 794 w 7372351"/>
                <a:gd name="connsiteY1" fmla="*/ 1646238 h 2173288"/>
                <a:gd name="connsiteX2" fmla="*/ 1493044 w 7372351"/>
                <a:gd name="connsiteY2" fmla="*/ 2173288 h 2173288"/>
                <a:gd name="connsiteX3" fmla="*/ 2991644 w 7372351"/>
                <a:gd name="connsiteY3" fmla="*/ 2097088 h 2173288"/>
                <a:gd name="connsiteX4" fmla="*/ 4452144 w 7372351"/>
                <a:gd name="connsiteY4" fmla="*/ 2001838 h 2173288"/>
                <a:gd name="connsiteX5" fmla="*/ 5912644 w 7372351"/>
                <a:gd name="connsiteY5" fmla="*/ 1354138 h 2173288"/>
                <a:gd name="connsiteX6" fmla="*/ 7372350 w 7372351"/>
                <a:gd name="connsiteY6" fmla="*/ 217488 h 2173288"/>
                <a:gd name="connsiteX7" fmla="*/ 7372351 w 7372351"/>
                <a:gd name="connsiteY7" fmla="*/ 0 h 2173288"/>
                <a:gd name="connsiteX8" fmla="*/ 5909469 w 7372351"/>
                <a:gd name="connsiteY8" fmla="*/ 360363 h 2173288"/>
                <a:gd name="connsiteX9" fmla="*/ 4425950 w 7372351"/>
                <a:gd name="connsiteY9" fmla="*/ 1186657 h 2173288"/>
                <a:gd name="connsiteX10" fmla="*/ 2959100 w 7372351"/>
                <a:gd name="connsiteY10" fmla="*/ 1843882 h 2173288"/>
                <a:gd name="connsiteX11" fmla="*/ 1485107 w 7372351"/>
                <a:gd name="connsiteY11" fmla="*/ 2010570 h 2173288"/>
                <a:gd name="connsiteX12" fmla="*/ 11113 w 7372351"/>
                <a:gd name="connsiteY12" fmla="*/ 1020763 h 2173288"/>
                <a:gd name="connsiteX0" fmla="*/ 11113 w 7372350"/>
                <a:gd name="connsiteY0" fmla="*/ 1018382 h 2170907"/>
                <a:gd name="connsiteX1" fmla="*/ 794 w 7372350"/>
                <a:gd name="connsiteY1" fmla="*/ 1643857 h 2170907"/>
                <a:gd name="connsiteX2" fmla="*/ 1493044 w 7372350"/>
                <a:gd name="connsiteY2" fmla="*/ 2170907 h 2170907"/>
                <a:gd name="connsiteX3" fmla="*/ 2991644 w 7372350"/>
                <a:gd name="connsiteY3" fmla="*/ 2094707 h 2170907"/>
                <a:gd name="connsiteX4" fmla="*/ 4452144 w 7372350"/>
                <a:gd name="connsiteY4" fmla="*/ 1999457 h 2170907"/>
                <a:gd name="connsiteX5" fmla="*/ 5912644 w 7372350"/>
                <a:gd name="connsiteY5" fmla="*/ 1351757 h 2170907"/>
                <a:gd name="connsiteX6" fmla="*/ 7372350 w 7372350"/>
                <a:gd name="connsiteY6" fmla="*/ 215107 h 2170907"/>
                <a:gd name="connsiteX7" fmla="*/ 7365207 w 7372350"/>
                <a:gd name="connsiteY7" fmla="*/ 0 h 2170907"/>
                <a:gd name="connsiteX8" fmla="*/ 5909469 w 7372350"/>
                <a:gd name="connsiteY8" fmla="*/ 357982 h 2170907"/>
                <a:gd name="connsiteX9" fmla="*/ 4425950 w 7372350"/>
                <a:gd name="connsiteY9" fmla="*/ 1184276 h 2170907"/>
                <a:gd name="connsiteX10" fmla="*/ 2959100 w 7372350"/>
                <a:gd name="connsiteY10" fmla="*/ 1841501 h 2170907"/>
                <a:gd name="connsiteX11" fmla="*/ 1485107 w 7372350"/>
                <a:gd name="connsiteY11" fmla="*/ 2008189 h 2170907"/>
                <a:gd name="connsiteX12" fmla="*/ 11113 w 7372350"/>
                <a:gd name="connsiteY12" fmla="*/ 1018382 h 2170907"/>
                <a:gd name="connsiteX0" fmla="*/ 11113 w 7365207"/>
                <a:gd name="connsiteY0" fmla="*/ 1018382 h 2170907"/>
                <a:gd name="connsiteX1" fmla="*/ 794 w 7365207"/>
                <a:gd name="connsiteY1" fmla="*/ 1643857 h 2170907"/>
                <a:gd name="connsiteX2" fmla="*/ 1493044 w 7365207"/>
                <a:gd name="connsiteY2" fmla="*/ 2170907 h 2170907"/>
                <a:gd name="connsiteX3" fmla="*/ 2991644 w 7365207"/>
                <a:gd name="connsiteY3" fmla="*/ 2094707 h 2170907"/>
                <a:gd name="connsiteX4" fmla="*/ 4452144 w 7365207"/>
                <a:gd name="connsiteY4" fmla="*/ 1999457 h 2170907"/>
                <a:gd name="connsiteX5" fmla="*/ 5912644 w 7365207"/>
                <a:gd name="connsiteY5" fmla="*/ 1351757 h 2170907"/>
                <a:gd name="connsiteX6" fmla="*/ 7362825 w 7365207"/>
                <a:gd name="connsiteY6" fmla="*/ 217488 h 2170907"/>
                <a:gd name="connsiteX7" fmla="*/ 7365207 w 7365207"/>
                <a:gd name="connsiteY7" fmla="*/ 0 h 2170907"/>
                <a:gd name="connsiteX8" fmla="*/ 5909469 w 7365207"/>
                <a:gd name="connsiteY8" fmla="*/ 357982 h 2170907"/>
                <a:gd name="connsiteX9" fmla="*/ 4425950 w 7365207"/>
                <a:gd name="connsiteY9" fmla="*/ 1184276 h 2170907"/>
                <a:gd name="connsiteX10" fmla="*/ 2959100 w 7365207"/>
                <a:gd name="connsiteY10" fmla="*/ 1841501 h 2170907"/>
                <a:gd name="connsiteX11" fmla="*/ 1485107 w 7365207"/>
                <a:gd name="connsiteY11" fmla="*/ 2008189 h 2170907"/>
                <a:gd name="connsiteX12" fmla="*/ 11113 w 7365207"/>
                <a:gd name="connsiteY12" fmla="*/ 1018382 h 2170907"/>
                <a:gd name="connsiteX0" fmla="*/ 11113 w 7365207"/>
                <a:gd name="connsiteY0" fmla="*/ 1018382 h 2170907"/>
                <a:gd name="connsiteX1" fmla="*/ 794 w 7365207"/>
                <a:gd name="connsiteY1" fmla="*/ 1643857 h 2170907"/>
                <a:gd name="connsiteX2" fmla="*/ 1493044 w 7365207"/>
                <a:gd name="connsiteY2" fmla="*/ 2170907 h 2170907"/>
                <a:gd name="connsiteX3" fmla="*/ 2991644 w 7365207"/>
                <a:gd name="connsiteY3" fmla="*/ 2094707 h 2170907"/>
                <a:gd name="connsiteX4" fmla="*/ 4452144 w 7365207"/>
                <a:gd name="connsiteY4" fmla="*/ 1999457 h 2170907"/>
                <a:gd name="connsiteX5" fmla="*/ 5903119 w 7365207"/>
                <a:gd name="connsiteY5" fmla="*/ 1351757 h 2170907"/>
                <a:gd name="connsiteX6" fmla="*/ 7362825 w 7365207"/>
                <a:gd name="connsiteY6" fmla="*/ 217488 h 2170907"/>
                <a:gd name="connsiteX7" fmla="*/ 7365207 w 7365207"/>
                <a:gd name="connsiteY7" fmla="*/ 0 h 2170907"/>
                <a:gd name="connsiteX8" fmla="*/ 5909469 w 7365207"/>
                <a:gd name="connsiteY8" fmla="*/ 357982 h 2170907"/>
                <a:gd name="connsiteX9" fmla="*/ 4425950 w 7365207"/>
                <a:gd name="connsiteY9" fmla="*/ 1184276 h 2170907"/>
                <a:gd name="connsiteX10" fmla="*/ 2959100 w 7365207"/>
                <a:gd name="connsiteY10" fmla="*/ 1841501 h 2170907"/>
                <a:gd name="connsiteX11" fmla="*/ 1485107 w 7365207"/>
                <a:gd name="connsiteY11" fmla="*/ 2008189 h 2170907"/>
                <a:gd name="connsiteX12" fmla="*/ 11113 w 7365207"/>
                <a:gd name="connsiteY12" fmla="*/ 1018382 h 2170907"/>
                <a:gd name="connsiteX0" fmla="*/ 11113 w 7365207"/>
                <a:gd name="connsiteY0" fmla="*/ 1018382 h 2170907"/>
                <a:gd name="connsiteX1" fmla="*/ 794 w 7365207"/>
                <a:gd name="connsiteY1" fmla="*/ 1643857 h 2170907"/>
                <a:gd name="connsiteX2" fmla="*/ 1493044 w 7365207"/>
                <a:gd name="connsiteY2" fmla="*/ 2170907 h 2170907"/>
                <a:gd name="connsiteX3" fmla="*/ 2991644 w 7365207"/>
                <a:gd name="connsiteY3" fmla="*/ 2094707 h 2170907"/>
                <a:gd name="connsiteX4" fmla="*/ 4435475 w 7365207"/>
                <a:gd name="connsiteY4" fmla="*/ 2011363 h 2170907"/>
                <a:gd name="connsiteX5" fmla="*/ 5903119 w 7365207"/>
                <a:gd name="connsiteY5" fmla="*/ 1351757 h 2170907"/>
                <a:gd name="connsiteX6" fmla="*/ 7362825 w 7365207"/>
                <a:gd name="connsiteY6" fmla="*/ 217488 h 2170907"/>
                <a:gd name="connsiteX7" fmla="*/ 7365207 w 7365207"/>
                <a:gd name="connsiteY7" fmla="*/ 0 h 2170907"/>
                <a:gd name="connsiteX8" fmla="*/ 5909469 w 7365207"/>
                <a:gd name="connsiteY8" fmla="*/ 357982 h 2170907"/>
                <a:gd name="connsiteX9" fmla="*/ 4425950 w 7365207"/>
                <a:gd name="connsiteY9" fmla="*/ 1184276 h 2170907"/>
                <a:gd name="connsiteX10" fmla="*/ 2959100 w 7365207"/>
                <a:gd name="connsiteY10" fmla="*/ 1841501 h 2170907"/>
                <a:gd name="connsiteX11" fmla="*/ 1485107 w 7365207"/>
                <a:gd name="connsiteY11" fmla="*/ 2008189 h 2170907"/>
                <a:gd name="connsiteX12" fmla="*/ 11113 w 7365207"/>
                <a:gd name="connsiteY12" fmla="*/ 1018382 h 2170907"/>
                <a:gd name="connsiteX0" fmla="*/ 11113 w 7365207"/>
                <a:gd name="connsiteY0" fmla="*/ 1018382 h 2180432"/>
                <a:gd name="connsiteX1" fmla="*/ 794 w 7365207"/>
                <a:gd name="connsiteY1" fmla="*/ 1643857 h 2180432"/>
                <a:gd name="connsiteX2" fmla="*/ 1471613 w 7365207"/>
                <a:gd name="connsiteY2" fmla="*/ 2180432 h 2180432"/>
                <a:gd name="connsiteX3" fmla="*/ 2991644 w 7365207"/>
                <a:gd name="connsiteY3" fmla="*/ 2094707 h 2180432"/>
                <a:gd name="connsiteX4" fmla="*/ 4435475 w 7365207"/>
                <a:gd name="connsiteY4" fmla="*/ 2011363 h 2180432"/>
                <a:gd name="connsiteX5" fmla="*/ 5903119 w 7365207"/>
                <a:gd name="connsiteY5" fmla="*/ 1351757 h 2180432"/>
                <a:gd name="connsiteX6" fmla="*/ 7362825 w 7365207"/>
                <a:gd name="connsiteY6" fmla="*/ 217488 h 2180432"/>
                <a:gd name="connsiteX7" fmla="*/ 7365207 w 7365207"/>
                <a:gd name="connsiteY7" fmla="*/ 0 h 2180432"/>
                <a:gd name="connsiteX8" fmla="*/ 5909469 w 7365207"/>
                <a:gd name="connsiteY8" fmla="*/ 357982 h 2180432"/>
                <a:gd name="connsiteX9" fmla="*/ 4425950 w 7365207"/>
                <a:gd name="connsiteY9" fmla="*/ 1184276 h 2180432"/>
                <a:gd name="connsiteX10" fmla="*/ 2959100 w 7365207"/>
                <a:gd name="connsiteY10" fmla="*/ 1841501 h 2180432"/>
                <a:gd name="connsiteX11" fmla="*/ 1485107 w 7365207"/>
                <a:gd name="connsiteY11" fmla="*/ 2008189 h 2180432"/>
                <a:gd name="connsiteX12" fmla="*/ 11113 w 7365207"/>
                <a:gd name="connsiteY12" fmla="*/ 1018382 h 2180432"/>
                <a:gd name="connsiteX0" fmla="*/ 13494 w 7367588"/>
                <a:gd name="connsiteY0" fmla="*/ 1018382 h 2180432"/>
                <a:gd name="connsiteX1" fmla="*/ 3175 w 7367588"/>
                <a:gd name="connsiteY1" fmla="*/ 1643857 h 2180432"/>
                <a:gd name="connsiteX2" fmla="*/ 1473994 w 7367588"/>
                <a:gd name="connsiteY2" fmla="*/ 2180432 h 2180432"/>
                <a:gd name="connsiteX3" fmla="*/ 2994025 w 7367588"/>
                <a:gd name="connsiteY3" fmla="*/ 2094707 h 2180432"/>
                <a:gd name="connsiteX4" fmla="*/ 4437856 w 7367588"/>
                <a:gd name="connsiteY4" fmla="*/ 2011363 h 2180432"/>
                <a:gd name="connsiteX5" fmla="*/ 5905500 w 7367588"/>
                <a:gd name="connsiteY5" fmla="*/ 1351757 h 2180432"/>
                <a:gd name="connsiteX6" fmla="*/ 7365206 w 7367588"/>
                <a:gd name="connsiteY6" fmla="*/ 217488 h 2180432"/>
                <a:gd name="connsiteX7" fmla="*/ 7367588 w 7367588"/>
                <a:gd name="connsiteY7" fmla="*/ 0 h 2180432"/>
                <a:gd name="connsiteX8" fmla="*/ 5911850 w 7367588"/>
                <a:gd name="connsiteY8" fmla="*/ 357982 h 2180432"/>
                <a:gd name="connsiteX9" fmla="*/ 4428331 w 7367588"/>
                <a:gd name="connsiteY9" fmla="*/ 1184276 h 2180432"/>
                <a:gd name="connsiteX10" fmla="*/ 2961481 w 7367588"/>
                <a:gd name="connsiteY10" fmla="*/ 1841501 h 2180432"/>
                <a:gd name="connsiteX11" fmla="*/ 1487488 w 7367588"/>
                <a:gd name="connsiteY11" fmla="*/ 2008189 h 2180432"/>
                <a:gd name="connsiteX12" fmla="*/ 13494 w 7367588"/>
                <a:gd name="connsiteY12" fmla="*/ 1018382 h 2180432"/>
                <a:gd name="connsiteX0" fmla="*/ 1484313 w 7364413"/>
                <a:gd name="connsiteY0" fmla="*/ 2008189 h 2180432"/>
                <a:gd name="connsiteX1" fmla="*/ 0 w 7364413"/>
                <a:gd name="connsiteY1" fmla="*/ 1643857 h 2180432"/>
                <a:gd name="connsiteX2" fmla="*/ 1470819 w 7364413"/>
                <a:gd name="connsiteY2" fmla="*/ 2180432 h 2180432"/>
                <a:gd name="connsiteX3" fmla="*/ 2990850 w 7364413"/>
                <a:gd name="connsiteY3" fmla="*/ 2094707 h 2180432"/>
                <a:gd name="connsiteX4" fmla="*/ 4434681 w 7364413"/>
                <a:gd name="connsiteY4" fmla="*/ 2011363 h 2180432"/>
                <a:gd name="connsiteX5" fmla="*/ 5902325 w 7364413"/>
                <a:gd name="connsiteY5" fmla="*/ 1351757 h 2180432"/>
                <a:gd name="connsiteX6" fmla="*/ 7362031 w 7364413"/>
                <a:gd name="connsiteY6" fmla="*/ 217488 h 2180432"/>
                <a:gd name="connsiteX7" fmla="*/ 7364413 w 7364413"/>
                <a:gd name="connsiteY7" fmla="*/ 0 h 2180432"/>
                <a:gd name="connsiteX8" fmla="*/ 5908675 w 7364413"/>
                <a:gd name="connsiteY8" fmla="*/ 357982 h 2180432"/>
                <a:gd name="connsiteX9" fmla="*/ 4425156 w 7364413"/>
                <a:gd name="connsiteY9" fmla="*/ 1184276 h 2180432"/>
                <a:gd name="connsiteX10" fmla="*/ 2958306 w 7364413"/>
                <a:gd name="connsiteY10" fmla="*/ 1841501 h 2180432"/>
                <a:gd name="connsiteX11" fmla="*/ 1484313 w 7364413"/>
                <a:gd name="connsiteY11" fmla="*/ 2008189 h 2180432"/>
                <a:gd name="connsiteX0" fmla="*/ 2958306 w 7364413"/>
                <a:gd name="connsiteY0" fmla="*/ 1841501 h 2180432"/>
                <a:gd name="connsiteX1" fmla="*/ 0 w 7364413"/>
                <a:gd name="connsiteY1" fmla="*/ 1643857 h 2180432"/>
                <a:gd name="connsiteX2" fmla="*/ 1470819 w 7364413"/>
                <a:gd name="connsiteY2" fmla="*/ 2180432 h 2180432"/>
                <a:gd name="connsiteX3" fmla="*/ 2990850 w 7364413"/>
                <a:gd name="connsiteY3" fmla="*/ 2094707 h 2180432"/>
                <a:gd name="connsiteX4" fmla="*/ 4434681 w 7364413"/>
                <a:gd name="connsiteY4" fmla="*/ 2011363 h 2180432"/>
                <a:gd name="connsiteX5" fmla="*/ 5902325 w 7364413"/>
                <a:gd name="connsiteY5" fmla="*/ 1351757 h 2180432"/>
                <a:gd name="connsiteX6" fmla="*/ 7362031 w 7364413"/>
                <a:gd name="connsiteY6" fmla="*/ 217488 h 2180432"/>
                <a:gd name="connsiteX7" fmla="*/ 7364413 w 7364413"/>
                <a:gd name="connsiteY7" fmla="*/ 0 h 2180432"/>
                <a:gd name="connsiteX8" fmla="*/ 5908675 w 7364413"/>
                <a:gd name="connsiteY8" fmla="*/ 357982 h 2180432"/>
                <a:gd name="connsiteX9" fmla="*/ 4425156 w 7364413"/>
                <a:gd name="connsiteY9" fmla="*/ 1184276 h 2180432"/>
                <a:gd name="connsiteX10" fmla="*/ 2958306 w 7364413"/>
                <a:gd name="connsiteY10" fmla="*/ 1841501 h 2180432"/>
                <a:gd name="connsiteX0" fmla="*/ 4425156 w 7364413"/>
                <a:gd name="connsiteY0" fmla="*/ 1184276 h 2180432"/>
                <a:gd name="connsiteX1" fmla="*/ 0 w 7364413"/>
                <a:gd name="connsiteY1" fmla="*/ 1643857 h 2180432"/>
                <a:gd name="connsiteX2" fmla="*/ 1470819 w 7364413"/>
                <a:gd name="connsiteY2" fmla="*/ 2180432 h 2180432"/>
                <a:gd name="connsiteX3" fmla="*/ 2990850 w 7364413"/>
                <a:gd name="connsiteY3" fmla="*/ 2094707 h 2180432"/>
                <a:gd name="connsiteX4" fmla="*/ 4434681 w 7364413"/>
                <a:gd name="connsiteY4" fmla="*/ 2011363 h 2180432"/>
                <a:gd name="connsiteX5" fmla="*/ 5902325 w 7364413"/>
                <a:gd name="connsiteY5" fmla="*/ 1351757 h 2180432"/>
                <a:gd name="connsiteX6" fmla="*/ 7362031 w 7364413"/>
                <a:gd name="connsiteY6" fmla="*/ 217488 h 2180432"/>
                <a:gd name="connsiteX7" fmla="*/ 7364413 w 7364413"/>
                <a:gd name="connsiteY7" fmla="*/ 0 h 2180432"/>
                <a:gd name="connsiteX8" fmla="*/ 5908675 w 7364413"/>
                <a:gd name="connsiteY8" fmla="*/ 357982 h 2180432"/>
                <a:gd name="connsiteX9" fmla="*/ 4425156 w 7364413"/>
                <a:gd name="connsiteY9" fmla="*/ 1184276 h 2180432"/>
                <a:gd name="connsiteX0" fmla="*/ 5908675 w 7364413"/>
                <a:gd name="connsiteY0" fmla="*/ 357982 h 2180432"/>
                <a:gd name="connsiteX1" fmla="*/ 0 w 7364413"/>
                <a:gd name="connsiteY1" fmla="*/ 1643857 h 2180432"/>
                <a:gd name="connsiteX2" fmla="*/ 1470819 w 7364413"/>
                <a:gd name="connsiteY2" fmla="*/ 2180432 h 2180432"/>
                <a:gd name="connsiteX3" fmla="*/ 2990850 w 7364413"/>
                <a:gd name="connsiteY3" fmla="*/ 2094707 h 2180432"/>
                <a:gd name="connsiteX4" fmla="*/ 4434681 w 7364413"/>
                <a:gd name="connsiteY4" fmla="*/ 2011363 h 2180432"/>
                <a:gd name="connsiteX5" fmla="*/ 5902325 w 7364413"/>
                <a:gd name="connsiteY5" fmla="*/ 1351757 h 2180432"/>
                <a:gd name="connsiteX6" fmla="*/ 7362031 w 7364413"/>
                <a:gd name="connsiteY6" fmla="*/ 217488 h 2180432"/>
                <a:gd name="connsiteX7" fmla="*/ 7364413 w 7364413"/>
                <a:gd name="connsiteY7" fmla="*/ 0 h 2180432"/>
                <a:gd name="connsiteX8" fmla="*/ 5908675 w 7364413"/>
                <a:gd name="connsiteY8" fmla="*/ 357982 h 2180432"/>
                <a:gd name="connsiteX0" fmla="*/ 5908675 w 7364413"/>
                <a:gd name="connsiteY0" fmla="*/ 156634 h 1979084"/>
                <a:gd name="connsiteX1" fmla="*/ 0 w 7364413"/>
                <a:gd name="connsiteY1" fmla="*/ 1442509 h 1979084"/>
                <a:gd name="connsiteX2" fmla="*/ 1470819 w 7364413"/>
                <a:gd name="connsiteY2" fmla="*/ 1979084 h 1979084"/>
                <a:gd name="connsiteX3" fmla="*/ 2990850 w 7364413"/>
                <a:gd name="connsiteY3" fmla="*/ 1893359 h 1979084"/>
                <a:gd name="connsiteX4" fmla="*/ 4434681 w 7364413"/>
                <a:gd name="connsiteY4" fmla="*/ 1810015 h 1979084"/>
                <a:gd name="connsiteX5" fmla="*/ 5902325 w 7364413"/>
                <a:gd name="connsiteY5" fmla="*/ 1150409 h 1979084"/>
                <a:gd name="connsiteX6" fmla="*/ 7362031 w 7364413"/>
                <a:gd name="connsiteY6" fmla="*/ 16140 h 1979084"/>
                <a:gd name="connsiteX7" fmla="*/ 7364413 w 7364413"/>
                <a:gd name="connsiteY7" fmla="*/ 870215 h 1979084"/>
                <a:gd name="connsiteX8" fmla="*/ 5908675 w 7364413"/>
                <a:gd name="connsiteY8" fmla="*/ 156634 h 1979084"/>
                <a:gd name="connsiteX0" fmla="*/ 5908675 w 7362031"/>
                <a:gd name="connsiteY0" fmla="*/ 140494 h 2042319"/>
                <a:gd name="connsiteX1" fmla="*/ 0 w 7362031"/>
                <a:gd name="connsiteY1" fmla="*/ 1426369 h 2042319"/>
                <a:gd name="connsiteX2" fmla="*/ 1470819 w 7362031"/>
                <a:gd name="connsiteY2" fmla="*/ 1962944 h 2042319"/>
                <a:gd name="connsiteX3" fmla="*/ 2990850 w 7362031"/>
                <a:gd name="connsiteY3" fmla="*/ 1877219 h 2042319"/>
                <a:gd name="connsiteX4" fmla="*/ 4434681 w 7362031"/>
                <a:gd name="connsiteY4" fmla="*/ 1793875 h 2042319"/>
                <a:gd name="connsiteX5" fmla="*/ 5902325 w 7362031"/>
                <a:gd name="connsiteY5" fmla="*/ 1134269 h 2042319"/>
                <a:gd name="connsiteX6" fmla="*/ 7362031 w 7362031"/>
                <a:gd name="connsiteY6" fmla="*/ 0 h 2042319"/>
                <a:gd name="connsiteX7" fmla="*/ 7362031 w 7362031"/>
                <a:gd name="connsiteY7" fmla="*/ 2042319 h 2042319"/>
                <a:gd name="connsiteX8" fmla="*/ 5908675 w 7362031"/>
                <a:gd name="connsiteY8" fmla="*/ 140494 h 2042319"/>
                <a:gd name="connsiteX0" fmla="*/ 7362031 w 7362031"/>
                <a:gd name="connsiteY0" fmla="*/ 2042319 h 2042319"/>
                <a:gd name="connsiteX1" fmla="*/ 0 w 7362031"/>
                <a:gd name="connsiteY1" fmla="*/ 1426369 h 2042319"/>
                <a:gd name="connsiteX2" fmla="*/ 1470819 w 7362031"/>
                <a:gd name="connsiteY2" fmla="*/ 1962944 h 2042319"/>
                <a:gd name="connsiteX3" fmla="*/ 2990850 w 7362031"/>
                <a:gd name="connsiteY3" fmla="*/ 1877219 h 2042319"/>
                <a:gd name="connsiteX4" fmla="*/ 4434681 w 7362031"/>
                <a:gd name="connsiteY4" fmla="*/ 1793875 h 2042319"/>
                <a:gd name="connsiteX5" fmla="*/ 5902325 w 7362031"/>
                <a:gd name="connsiteY5" fmla="*/ 1134269 h 2042319"/>
                <a:gd name="connsiteX6" fmla="*/ 7362031 w 7362031"/>
                <a:gd name="connsiteY6" fmla="*/ 0 h 2042319"/>
                <a:gd name="connsiteX7" fmla="*/ 7362031 w 7362031"/>
                <a:gd name="connsiteY7" fmla="*/ 2042319 h 2042319"/>
                <a:gd name="connsiteX0" fmla="*/ 7357268 w 7357268"/>
                <a:gd name="connsiteY0" fmla="*/ 2042319 h 2042319"/>
                <a:gd name="connsiteX1" fmla="*/ 0 w 7357268"/>
                <a:gd name="connsiteY1" fmla="*/ 2035969 h 2042319"/>
                <a:gd name="connsiteX2" fmla="*/ 1466056 w 7357268"/>
                <a:gd name="connsiteY2" fmla="*/ 1962944 h 2042319"/>
                <a:gd name="connsiteX3" fmla="*/ 2986087 w 7357268"/>
                <a:gd name="connsiteY3" fmla="*/ 1877219 h 2042319"/>
                <a:gd name="connsiteX4" fmla="*/ 4429918 w 7357268"/>
                <a:gd name="connsiteY4" fmla="*/ 1793875 h 2042319"/>
                <a:gd name="connsiteX5" fmla="*/ 5897562 w 7357268"/>
                <a:gd name="connsiteY5" fmla="*/ 1134269 h 2042319"/>
                <a:gd name="connsiteX6" fmla="*/ 7357268 w 7357268"/>
                <a:gd name="connsiteY6" fmla="*/ 0 h 2042319"/>
                <a:gd name="connsiteX7" fmla="*/ 7357268 w 7357268"/>
                <a:gd name="connsiteY7" fmla="*/ 2042319 h 2042319"/>
                <a:gd name="connsiteX0" fmla="*/ 7357268 w 7357268"/>
                <a:gd name="connsiteY0" fmla="*/ 2042319 h 2042319"/>
                <a:gd name="connsiteX1" fmla="*/ 0 w 7357268"/>
                <a:gd name="connsiteY1" fmla="*/ 2035969 h 2042319"/>
                <a:gd name="connsiteX2" fmla="*/ 779 w 7357268"/>
                <a:gd name="connsiteY2" fmla="*/ 1419208 h 2042319"/>
                <a:gd name="connsiteX3" fmla="*/ 1466056 w 7357268"/>
                <a:gd name="connsiteY3" fmla="*/ 1962944 h 2042319"/>
                <a:gd name="connsiteX4" fmla="*/ 2986087 w 7357268"/>
                <a:gd name="connsiteY4" fmla="*/ 1877219 h 2042319"/>
                <a:gd name="connsiteX5" fmla="*/ 4429918 w 7357268"/>
                <a:gd name="connsiteY5" fmla="*/ 1793875 h 2042319"/>
                <a:gd name="connsiteX6" fmla="*/ 5897562 w 7357268"/>
                <a:gd name="connsiteY6" fmla="*/ 1134269 h 2042319"/>
                <a:gd name="connsiteX7" fmla="*/ 7357268 w 7357268"/>
                <a:gd name="connsiteY7" fmla="*/ 0 h 2042319"/>
                <a:gd name="connsiteX8" fmla="*/ 7357268 w 7357268"/>
                <a:gd name="connsiteY8" fmla="*/ 2042319 h 2042319"/>
                <a:gd name="connsiteX0" fmla="*/ 7357268 w 7362031"/>
                <a:gd name="connsiteY0" fmla="*/ 2047082 h 2047082"/>
                <a:gd name="connsiteX1" fmla="*/ 0 w 7362031"/>
                <a:gd name="connsiteY1" fmla="*/ 2040732 h 2047082"/>
                <a:gd name="connsiteX2" fmla="*/ 779 w 7362031"/>
                <a:gd name="connsiteY2" fmla="*/ 1423971 h 2047082"/>
                <a:gd name="connsiteX3" fmla="*/ 1466056 w 7362031"/>
                <a:gd name="connsiteY3" fmla="*/ 1967707 h 2047082"/>
                <a:gd name="connsiteX4" fmla="*/ 2986087 w 7362031"/>
                <a:gd name="connsiteY4" fmla="*/ 1881982 h 2047082"/>
                <a:gd name="connsiteX5" fmla="*/ 4429918 w 7362031"/>
                <a:gd name="connsiteY5" fmla="*/ 1798638 h 2047082"/>
                <a:gd name="connsiteX6" fmla="*/ 5897562 w 7362031"/>
                <a:gd name="connsiteY6" fmla="*/ 1139032 h 2047082"/>
                <a:gd name="connsiteX7" fmla="*/ 7362031 w 7362031"/>
                <a:gd name="connsiteY7" fmla="*/ 0 h 2047082"/>
                <a:gd name="connsiteX8" fmla="*/ 7357268 w 7362031"/>
                <a:gd name="connsiteY8" fmla="*/ 2047082 h 2047082"/>
                <a:gd name="connsiteX0" fmla="*/ 7357268 w 7362031"/>
                <a:gd name="connsiteY0" fmla="*/ 2047082 h 2047082"/>
                <a:gd name="connsiteX1" fmla="*/ 0 w 7362031"/>
                <a:gd name="connsiteY1" fmla="*/ 2040732 h 2047082"/>
                <a:gd name="connsiteX2" fmla="*/ 779 w 7362031"/>
                <a:gd name="connsiteY2" fmla="*/ 1423971 h 2047082"/>
                <a:gd name="connsiteX3" fmla="*/ 1466056 w 7362031"/>
                <a:gd name="connsiteY3" fmla="*/ 1967707 h 2047082"/>
                <a:gd name="connsiteX4" fmla="*/ 2986087 w 7362031"/>
                <a:gd name="connsiteY4" fmla="*/ 1881982 h 2047082"/>
                <a:gd name="connsiteX5" fmla="*/ 4429918 w 7362031"/>
                <a:gd name="connsiteY5" fmla="*/ 1786607 h 2047082"/>
                <a:gd name="connsiteX6" fmla="*/ 5897562 w 7362031"/>
                <a:gd name="connsiteY6" fmla="*/ 1139032 h 2047082"/>
                <a:gd name="connsiteX7" fmla="*/ 7362031 w 7362031"/>
                <a:gd name="connsiteY7" fmla="*/ 0 h 2047082"/>
                <a:gd name="connsiteX8" fmla="*/ 7357268 w 7362031"/>
                <a:gd name="connsiteY8" fmla="*/ 2047082 h 2047082"/>
                <a:gd name="connsiteX0" fmla="*/ 7357268 w 7362031"/>
                <a:gd name="connsiteY0" fmla="*/ 2047082 h 2047082"/>
                <a:gd name="connsiteX1" fmla="*/ 0 w 7362031"/>
                <a:gd name="connsiteY1" fmla="*/ 2040732 h 2047082"/>
                <a:gd name="connsiteX2" fmla="*/ 779 w 7362031"/>
                <a:gd name="connsiteY2" fmla="*/ 1423971 h 2047082"/>
                <a:gd name="connsiteX3" fmla="*/ 1454024 w 7362031"/>
                <a:gd name="connsiteY3" fmla="*/ 1943644 h 2047082"/>
                <a:gd name="connsiteX4" fmla="*/ 2986087 w 7362031"/>
                <a:gd name="connsiteY4" fmla="*/ 1881982 h 2047082"/>
                <a:gd name="connsiteX5" fmla="*/ 4429918 w 7362031"/>
                <a:gd name="connsiteY5" fmla="*/ 1786607 h 2047082"/>
                <a:gd name="connsiteX6" fmla="*/ 5897562 w 7362031"/>
                <a:gd name="connsiteY6" fmla="*/ 1139032 h 2047082"/>
                <a:gd name="connsiteX7" fmla="*/ 7362031 w 7362031"/>
                <a:gd name="connsiteY7" fmla="*/ 0 h 2047082"/>
                <a:gd name="connsiteX8" fmla="*/ 7357268 w 7362031"/>
                <a:gd name="connsiteY8" fmla="*/ 2047082 h 204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2031" h="2047082">
                  <a:moveTo>
                    <a:pt x="7357268" y="2047082"/>
                  </a:moveTo>
                  <a:lnTo>
                    <a:pt x="0" y="2040732"/>
                  </a:lnTo>
                  <a:cubicBezTo>
                    <a:pt x="260" y="1835145"/>
                    <a:pt x="519" y="1629558"/>
                    <a:pt x="779" y="1423971"/>
                  </a:cubicBezTo>
                  <a:lnTo>
                    <a:pt x="1454024" y="1943644"/>
                  </a:lnTo>
                  <a:lnTo>
                    <a:pt x="2986087" y="1881982"/>
                  </a:lnTo>
                  <a:lnTo>
                    <a:pt x="4429918" y="1786607"/>
                  </a:lnTo>
                  <a:lnTo>
                    <a:pt x="5897562" y="1139032"/>
                  </a:lnTo>
                  <a:lnTo>
                    <a:pt x="7362031" y="0"/>
                  </a:lnTo>
                  <a:cubicBezTo>
                    <a:pt x="7360443" y="682361"/>
                    <a:pt x="7358856" y="1364721"/>
                    <a:pt x="7357268" y="2047082"/>
                  </a:cubicBezTo>
                  <a:close/>
                </a:path>
              </a:pathLst>
            </a:custGeom>
            <a:solidFill>
              <a:schemeClr val="accent3">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8" name="Rectangle 7"/>
            <p:cNvSpPr/>
            <p:nvPr/>
          </p:nvSpPr>
          <p:spPr>
            <a:xfrm>
              <a:off x="864393" y="3025776"/>
              <a:ext cx="7379495" cy="24749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9" name="Rectangle 8"/>
          <p:cNvSpPr/>
          <p:nvPr/>
        </p:nvSpPr>
        <p:spPr>
          <a:xfrm>
            <a:off x="10067927" y="3397037"/>
            <a:ext cx="619125" cy="2667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p:nvSpPr>
        <p:spPr>
          <a:xfrm>
            <a:off x="10067927" y="3916365"/>
            <a:ext cx="619125" cy="2667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Rectangle 10"/>
          <p:cNvSpPr/>
          <p:nvPr/>
        </p:nvSpPr>
        <p:spPr>
          <a:xfrm>
            <a:off x="10067927" y="4421384"/>
            <a:ext cx="619125" cy="2667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ectangle 11"/>
          <p:cNvSpPr/>
          <p:nvPr/>
        </p:nvSpPr>
        <p:spPr>
          <a:xfrm>
            <a:off x="10067927" y="4926403"/>
            <a:ext cx="619125" cy="266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3" name="TextBox 12"/>
          <p:cNvSpPr txBox="1"/>
          <p:nvPr/>
        </p:nvSpPr>
        <p:spPr>
          <a:xfrm>
            <a:off x="10725151" y="3361110"/>
            <a:ext cx="866776" cy="338554"/>
          </a:xfrm>
          <a:prstGeom prst="rect">
            <a:avLst/>
          </a:prstGeom>
          <a:solidFill>
            <a:schemeClr val="bg1"/>
          </a:solidFill>
        </p:spPr>
        <p:txBody>
          <a:bodyPr wrap="square" rtlCol="0">
            <a:spAutoFit/>
          </a:bodyPr>
          <a:lstStyle/>
          <a:p>
            <a:r>
              <a:rPr lang="en-US" sz="1600" b="1" dirty="0">
                <a:solidFill>
                  <a:prstClr val="black"/>
                </a:solidFill>
              </a:rPr>
              <a:t>RD&amp;T</a:t>
            </a:r>
          </a:p>
        </p:txBody>
      </p:sp>
      <p:sp>
        <p:nvSpPr>
          <p:cNvPr id="14" name="TextBox 13"/>
          <p:cNvSpPr txBox="1"/>
          <p:nvPr/>
        </p:nvSpPr>
        <p:spPr>
          <a:xfrm>
            <a:off x="10725151" y="3880438"/>
            <a:ext cx="704851" cy="338554"/>
          </a:xfrm>
          <a:prstGeom prst="rect">
            <a:avLst/>
          </a:prstGeom>
          <a:solidFill>
            <a:schemeClr val="bg1"/>
          </a:solidFill>
        </p:spPr>
        <p:txBody>
          <a:bodyPr wrap="square" rtlCol="0">
            <a:spAutoFit/>
          </a:bodyPr>
          <a:lstStyle/>
          <a:p>
            <a:r>
              <a:rPr lang="en-US" sz="1600" b="1" dirty="0">
                <a:solidFill>
                  <a:prstClr val="black"/>
                </a:solidFill>
              </a:rPr>
              <a:t>HQ</a:t>
            </a:r>
          </a:p>
        </p:txBody>
      </p:sp>
      <p:sp>
        <p:nvSpPr>
          <p:cNvPr id="15" name="TextBox 14"/>
          <p:cNvSpPr txBox="1"/>
          <p:nvPr/>
        </p:nvSpPr>
        <p:spPr>
          <a:xfrm>
            <a:off x="10725151" y="4385457"/>
            <a:ext cx="704851" cy="338554"/>
          </a:xfrm>
          <a:prstGeom prst="rect">
            <a:avLst/>
          </a:prstGeom>
          <a:solidFill>
            <a:schemeClr val="bg1"/>
          </a:solidFill>
        </p:spPr>
        <p:txBody>
          <a:bodyPr wrap="square" rtlCol="0">
            <a:spAutoFit/>
          </a:bodyPr>
          <a:lstStyle/>
          <a:p>
            <a:r>
              <a:rPr lang="en-US" sz="1600" b="1" dirty="0">
                <a:solidFill>
                  <a:prstClr val="black"/>
                </a:solidFill>
              </a:rPr>
              <a:t>RC</a:t>
            </a:r>
          </a:p>
        </p:txBody>
      </p:sp>
      <p:sp>
        <p:nvSpPr>
          <p:cNvPr id="16" name="TextBox 15"/>
          <p:cNvSpPr txBox="1"/>
          <p:nvPr/>
        </p:nvSpPr>
        <p:spPr>
          <a:xfrm>
            <a:off x="10725151" y="4890476"/>
            <a:ext cx="704851" cy="338554"/>
          </a:xfrm>
          <a:prstGeom prst="rect">
            <a:avLst/>
          </a:prstGeom>
          <a:solidFill>
            <a:schemeClr val="bg1"/>
          </a:solidFill>
        </p:spPr>
        <p:txBody>
          <a:bodyPr wrap="square" rtlCol="0">
            <a:spAutoFit/>
          </a:bodyPr>
          <a:lstStyle/>
          <a:p>
            <a:r>
              <a:rPr lang="en-US" sz="1600" b="1" dirty="0">
                <a:solidFill>
                  <a:prstClr val="black"/>
                </a:solidFill>
              </a:rPr>
              <a:t>DOs</a:t>
            </a:r>
          </a:p>
        </p:txBody>
      </p:sp>
      <p:sp>
        <p:nvSpPr>
          <p:cNvPr id="18" name="Rounded Rectangle 17"/>
          <p:cNvSpPr>
            <a:spLocks noChangeAspect="1"/>
          </p:cNvSpPr>
          <p:nvPr/>
        </p:nvSpPr>
        <p:spPr>
          <a:xfrm>
            <a:off x="2910766" y="1569862"/>
            <a:ext cx="6542480" cy="3613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rPr>
              <a:t>Needs Assessment, Peer Review &amp; Evaluation</a:t>
            </a:r>
          </a:p>
        </p:txBody>
      </p:sp>
      <p:grpSp>
        <p:nvGrpSpPr>
          <p:cNvPr id="6" name="Group 30"/>
          <p:cNvGrpSpPr>
            <a:grpSpLocks noChangeAspect="1"/>
          </p:cNvGrpSpPr>
          <p:nvPr/>
        </p:nvGrpSpPr>
        <p:grpSpPr>
          <a:xfrm>
            <a:off x="2729791" y="2265189"/>
            <a:ext cx="1982273" cy="795533"/>
            <a:chOff x="3228975" y="4467225"/>
            <a:chExt cx="1933575" cy="775990"/>
          </a:xfrm>
        </p:grpSpPr>
        <p:grpSp>
          <p:nvGrpSpPr>
            <p:cNvPr id="19" name="Group 29"/>
            <p:cNvGrpSpPr/>
            <p:nvPr/>
          </p:nvGrpSpPr>
          <p:grpSpPr>
            <a:xfrm>
              <a:off x="3228975" y="4467225"/>
              <a:ext cx="1933575" cy="775990"/>
              <a:chOff x="1438275" y="3676650"/>
              <a:chExt cx="1933575" cy="775990"/>
            </a:xfrm>
          </p:grpSpPr>
          <p:sp>
            <p:nvSpPr>
              <p:cNvPr id="21" name="Rounded Rectangle 20"/>
              <p:cNvSpPr/>
              <p:nvPr/>
            </p:nvSpPr>
            <p:spPr>
              <a:xfrm>
                <a:off x="1438275" y="3676650"/>
                <a:ext cx="1933575" cy="733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white"/>
                  </a:solidFill>
                </a:endParaRPr>
              </a:p>
            </p:txBody>
          </p:sp>
          <p:sp>
            <p:nvSpPr>
              <p:cNvPr id="22" name="TextBox 21"/>
              <p:cNvSpPr txBox="1"/>
              <p:nvPr/>
            </p:nvSpPr>
            <p:spPr>
              <a:xfrm>
                <a:off x="1495425" y="3705225"/>
                <a:ext cx="1828800" cy="276999"/>
              </a:xfrm>
              <a:prstGeom prst="rect">
                <a:avLst/>
              </a:prstGeom>
              <a:noFill/>
            </p:spPr>
            <p:txBody>
              <a:bodyPr wrap="square" rtlCol="0">
                <a:spAutoFit/>
              </a:bodyPr>
              <a:lstStyle/>
              <a:p>
                <a:pPr algn="ctr"/>
                <a:r>
                  <a:rPr lang="en-US" sz="1200" b="1" dirty="0">
                    <a:solidFill>
                      <a:prstClr val="black"/>
                    </a:solidFill>
                  </a:rPr>
                  <a:t>Strategic Research</a:t>
                </a:r>
              </a:p>
            </p:txBody>
          </p:sp>
          <p:sp>
            <p:nvSpPr>
              <p:cNvPr id="23" name="TextBox 22"/>
              <p:cNvSpPr txBox="1"/>
              <p:nvPr/>
            </p:nvSpPr>
            <p:spPr>
              <a:xfrm>
                <a:off x="1476375" y="3990975"/>
                <a:ext cx="971550" cy="461665"/>
              </a:xfrm>
              <a:prstGeom prst="rect">
                <a:avLst/>
              </a:prstGeom>
              <a:noFill/>
            </p:spPr>
            <p:txBody>
              <a:bodyPr wrap="square" rtlCol="0">
                <a:spAutoFit/>
              </a:bodyPr>
              <a:lstStyle/>
              <a:p>
                <a:pPr algn="ctr"/>
                <a:r>
                  <a:rPr lang="en-US" sz="1200" b="1" dirty="0">
                    <a:solidFill>
                      <a:prstClr val="black"/>
                    </a:solidFill>
                  </a:rPr>
                  <a:t>Basic / Advanced</a:t>
                </a:r>
              </a:p>
            </p:txBody>
          </p:sp>
          <p:sp>
            <p:nvSpPr>
              <p:cNvPr id="24" name="TextBox 23"/>
              <p:cNvSpPr txBox="1"/>
              <p:nvPr/>
            </p:nvSpPr>
            <p:spPr>
              <a:xfrm>
                <a:off x="2381250" y="4067175"/>
                <a:ext cx="971550" cy="276999"/>
              </a:xfrm>
              <a:prstGeom prst="rect">
                <a:avLst/>
              </a:prstGeom>
              <a:noFill/>
            </p:spPr>
            <p:txBody>
              <a:bodyPr wrap="square" rtlCol="0">
                <a:spAutoFit/>
              </a:bodyPr>
              <a:lstStyle/>
              <a:p>
                <a:pPr algn="ctr"/>
                <a:r>
                  <a:rPr lang="en-US" sz="1200" b="1" dirty="0">
                    <a:solidFill>
                      <a:prstClr val="black"/>
                    </a:solidFill>
                  </a:rPr>
                  <a:t>Applied</a:t>
                </a:r>
              </a:p>
            </p:txBody>
          </p:sp>
          <p:cxnSp>
            <p:nvCxnSpPr>
              <p:cNvPr id="27" name="Straight Connector 26"/>
              <p:cNvCxnSpPr>
                <a:stCxn id="22" idx="2"/>
              </p:cNvCxnSpPr>
              <p:nvPr/>
            </p:nvCxnSpPr>
            <p:spPr>
              <a:xfrm>
                <a:off x="2409825" y="3982224"/>
                <a:ext cx="0" cy="4278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3228975" y="4738688"/>
              <a:ext cx="19335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29"/>
          <p:cNvGrpSpPr>
            <a:grpSpLocks noChangeAspect="1"/>
          </p:cNvGrpSpPr>
          <p:nvPr/>
        </p:nvGrpSpPr>
        <p:grpSpPr>
          <a:xfrm>
            <a:off x="5015793" y="2265190"/>
            <a:ext cx="1288966" cy="751899"/>
            <a:chOff x="1408297" y="3676650"/>
            <a:chExt cx="1978540" cy="733425"/>
          </a:xfrm>
        </p:grpSpPr>
        <p:sp>
          <p:nvSpPr>
            <p:cNvPr id="35" name="Rounded Rectangle 34"/>
            <p:cNvSpPr/>
            <p:nvPr/>
          </p:nvSpPr>
          <p:spPr>
            <a:xfrm>
              <a:off x="1438275" y="3676650"/>
              <a:ext cx="1933575" cy="733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white"/>
                </a:solidFill>
              </a:endParaRPr>
            </a:p>
          </p:txBody>
        </p:sp>
        <p:sp>
          <p:nvSpPr>
            <p:cNvPr id="36" name="TextBox 35"/>
            <p:cNvSpPr txBox="1"/>
            <p:nvPr/>
          </p:nvSpPr>
          <p:spPr>
            <a:xfrm>
              <a:off x="1408297" y="3743325"/>
              <a:ext cx="1978540" cy="646331"/>
            </a:xfrm>
            <a:prstGeom prst="rect">
              <a:avLst/>
            </a:prstGeom>
            <a:noFill/>
          </p:spPr>
          <p:txBody>
            <a:bodyPr wrap="square" rtlCol="0">
              <a:spAutoFit/>
            </a:bodyPr>
            <a:lstStyle/>
            <a:p>
              <a:pPr algn="ctr"/>
              <a:r>
                <a:rPr lang="en-US" sz="1200" b="1" dirty="0">
                  <a:solidFill>
                    <a:prstClr val="black"/>
                  </a:solidFill>
                </a:rPr>
                <a:t>Development Test &amp; Evaluation</a:t>
              </a:r>
            </a:p>
          </p:txBody>
        </p:sp>
      </p:grpSp>
      <p:grpSp>
        <p:nvGrpSpPr>
          <p:cNvPr id="25" name="Group 29"/>
          <p:cNvGrpSpPr>
            <a:grpSpLocks noChangeAspect="1"/>
          </p:cNvGrpSpPr>
          <p:nvPr/>
        </p:nvGrpSpPr>
        <p:grpSpPr>
          <a:xfrm>
            <a:off x="6587418" y="2265190"/>
            <a:ext cx="1288966" cy="751899"/>
            <a:chOff x="1408297" y="3676650"/>
            <a:chExt cx="1978540" cy="733425"/>
          </a:xfrm>
        </p:grpSpPr>
        <p:sp>
          <p:nvSpPr>
            <p:cNvPr id="41" name="Rounded Rectangle 40"/>
            <p:cNvSpPr/>
            <p:nvPr/>
          </p:nvSpPr>
          <p:spPr>
            <a:xfrm>
              <a:off x="1438275" y="3676650"/>
              <a:ext cx="1933575" cy="733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white"/>
                </a:solidFill>
              </a:endParaRPr>
            </a:p>
          </p:txBody>
        </p:sp>
        <p:sp>
          <p:nvSpPr>
            <p:cNvPr id="42" name="TextBox 41"/>
            <p:cNvSpPr txBox="1"/>
            <p:nvPr/>
          </p:nvSpPr>
          <p:spPr>
            <a:xfrm>
              <a:off x="1408297" y="3857625"/>
              <a:ext cx="1978540" cy="461665"/>
            </a:xfrm>
            <a:prstGeom prst="rect">
              <a:avLst/>
            </a:prstGeom>
            <a:noFill/>
          </p:spPr>
          <p:txBody>
            <a:bodyPr wrap="square" rtlCol="0">
              <a:spAutoFit/>
            </a:bodyPr>
            <a:lstStyle/>
            <a:p>
              <a:pPr algn="ctr"/>
              <a:r>
                <a:rPr lang="en-US" sz="1200" b="1" dirty="0">
                  <a:solidFill>
                    <a:prstClr val="black"/>
                  </a:solidFill>
                </a:rPr>
                <a:t>Technology Delivery</a:t>
              </a:r>
            </a:p>
          </p:txBody>
        </p:sp>
      </p:grpSp>
      <p:grpSp>
        <p:nvGrpSpPr>
          <p:cNvPr id="28" name="Group 29"/>
          <p:cNvGrpSpPr>
            <a:grpSpLocks noChangeAspect="1"/>
          </p:cNvGrpSpPr>
          <p:nvPr/>
        </p:nvGrpSpPr>
        <p:grpSpPr>
          <a:xfrm>
            <a:off x="8197143" y="2274715"/>
            <a:ext cx="1288966" cy="751899"/>
            <a:chOff x="1408297" y="3676650"/>
            <a:chExt cx="1978540" cy="733425"/>
          </a:xfrm>
        </p:grpSpPr>
        <p:sp>
          <p:nvSpPr>
            <p:cNvPr id="44" name="Rounded Rectangle 43"/>
            <p:cNvSpPr/>
            <p:nvPr/>
          </p:nvSpPr>
          <p:spPr>
            <a:xfrm>
              <a:off x="1438275" y="3676650"/>
              <a:ext cx="1933575" cy="7334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solidFill>
                  <a:prstClr val="white"/>
                </a:solidFill>
              </a:endParaRPr>
            </a:p>
          </p:txBody>
        </p:sp>
        <p:sp>
          <p:nvSpPr>
            <p:cNvPr id="45" name="TextBox 44"/>
            <p:cNvSpPr txBox="1"/>
            <p:nvPr/>
          </p:nvSpPr>
          <p:spPr>
            <a:xfrm>
              <a:off x="1408297" y="3924300"/>
              <a:ext cx="1978540" cy="276999"/>
            </a:xfrm>
            <a:prstGeom prst="rect">
              <a:avLst/>
            </a:prstGeom>
            <a:noFill/>
          </p:spPr>
          <p:txBody>
            <a:bodyPr wrap="square" rtlCol="0">
              <a:spAutoFit/>
            </a:bodyPr>
            <a:lstStyle/>
            <a:p>
              <a:pPr algn="ctr"/>
              <a:r>
                <a:rPr lang="en-US" sz="1200" b="1" dirty="0">
                  <a:solidFill>
                    <a:prstClr val="black"/>
                  </a:solidFill>
                </a:rPr>
                <a:t>Deployment</a:t>
              </a:r>
            </a:p>
          </p:txBody>
        </p:sp>
      </p:grpSp>
      <p:sp>
        <p:nvSpPr>
          <p:cNvPr id="46" name="Down Arrow 45"/>
          <p:cNvSpPr>
            <a:spLocks noChangeAspect="1"/>
          </p:cNvSpPr>
          <p:nvPr/>
        </p:nvSpPr>
        <p:spPr>
          <a:xfrm>
            <a:off x="2447924" y="1959684"/>
            <a:ext cx="146474" cy="1288967"/>
          </a:xfrm>
          <a:prstGeom prst="downArrow">
            <a:avLst>
              <a:gd name="adj1" fmla="val 50000"/>
              <a:gd name="adj2" fmla="val 20357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Down Arrow 46"/>
          <p:cNvSpPr>
            <a:spLocks noChangeAspect="1"/>
          </p:cNvSpPr>
          <p:nvPr/>
        </p:nvSpPr>
        <p:spPr>
          <a:xfrm>
            <a:off x="3129843" y="3039221"/>
            <a:ext cx="205062" cy="2734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8" name="Down Arrow 47"/>
          <p:cNvSpPr>
            <a:spLocks noChangeAspect="1"/>
          </p:cNvSpPr>
          <p:nvPr/>
        </p:nvSpPr>
        <p:spPr>
          <a:xfrm>
            <a:off x="4082343" y="3039221"/>
            <a:ext cx="205062" cy="2734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9" name="Down Arrow 48"/>
          <p:cNvSpPr>
            <a:spLocks noChangeAspect="1"/>
          </p:cNvSpPr>
          <p:nvPr/>
        </p:nvSpPr>
        <p:spPr>
          <a:xfrm>
            <a:off x="5606343" y="3039221"/>
            <a:ext cx="205062" cy="2734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Down Arrow 49"/>
          <p:cNvSpPr>
            <a:spLocks noChangeAspect="1"/>
          </p:cNvSpPr>
          <p:nvPr/>
        </p:nvSpPr>
        <p:spPr>
          <a:xfrm>
            <a:off x="7168443" y="3039221"/>
            <a:ext cx="205062" cy="2734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Down Arrow 50"/>
          <p:cNvSpPr>
            <a:spLocks noChangeAspect="1"/>
          </p:cNvSpPr>
          <p:nvPr/>
        </p:nvSpPr>
        <p:spPr>
          <a:xfrm>
            <a:off x="8759118" y="3039221"/>
            <a:ext cx="205062" cy="273419"/>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2" name="TextBox 51"/>
          <p:cNvSpPr txBox="1">
            <a:spLocks noChangeAspect="1"/>
          </p:cNvSpPr>
          <p:nvPr/>
        </p:nvSpPr>
        <p:spPr>
          <a:xfrm rot="16200000">
            <a:off x="1761065" y="2158876"/>
            <a:ext cx="1240142" cy="378635"/>
          </a:xfrm>
          <a:prstGeom prst="rect">
            <a:avLst/>
          </a:prstGeom>
          <a:noFill/>
        </p:spPr>
        <p:txBody>
          <a:bodyPr wrap="square" rtlCol="0">
            <a:spAutoFit/>
          </a:bodyPr>
          <a:lstStyle/>
          <a:p>
            <a:r>
              <a:rPr lang="en-US" b="1" dirty="0">
                <a:solidFill>
                  <a:prstClr val="black"/>
                </a:solidFill>
              </a:rPr>
              <a:t>Needs</a:t>
            </a:r>
          </a:p>
        </p:txBody>
      </p:sp>
      <p:grpSp>
        <p:nvGrpSpPr>
          <p:cNvPr id="43" name="Group 42"/>
          <p:cNvGrpSpPr>
            <a:grpSpLocks noChangeAspect="1"/>
          </p:cNvGrpSpPr>
          <p:nvPr/>
        </p:nvGrpSpPr>
        <p:grpSpPr>
          <a:xfrm>
            <a:off x="3696580" y="1746077"/>
            <a:ext cx="5902879" cy="929939"/>
            <a:chOff x="2319338" y="1452563"/>
            <a:chExt cx="5757861" cy="907092"/>
          </a:xfrm>
        </p:grpSpPr>
        <p:cxnSp>
          <p:nvCxnSpPr>
            <p:cNvPr id="53" name="Straight Arrow Connector 52"/>
            <p:cNvCxnSpPr/>
            <p:nvPr/>
          </p:nvCxnSpPr>
          <p:spPr>
            <a:xfrm flipH="1">
              <a:off x="2319338" y="1634289"/>
              <a:ext cx="2757" cy="335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4276475" y="1634289"/>
              <a:ext cx="2757" cy="335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840579" y="1634289"/>
              <a:ext cx="2757" cy="335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7452812" y="1634289"/>
              <a:ext cx="2757" cy="3353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286125" y="2342253"/>
              <a:ext cx="352425" cy="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895849" y="2342253"/>
              <a:ext cx="333376" cy="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6472988" y="2342275"/>
              <a:ext cx="34891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flipH="1" flipV="1">
              <a:off x="7915275" y="1452563"/>
              <a:ext cx="161924" cy="907092"/>
            </a:xfrm>
            <a:prstGeom prst="bentConnector3">
              <a:avLst>
                <a:gd name="adj1" fmla="val -141177"/>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sp>
        <p:nvSpPr>
          <p:cNvPr id="29" name="Title 28">
            <a:extLst>
              <a:ext uri="{FF2B5EF4-FFF2-40B4-BE49-F238E27FC236}">
                <a16:creationId xmlns:a16="http://schemas.microsoft.com/office/drawing/2014/main" id="{94141194-5F83-E9EA-759F-7CF9327FE542}"/>
              </a:ext>
            </a:extLst>
          </p:cNvPr>
          <p:cNvSpPr>
            <a:spLocks noGrp="1"/>
          </p:cNvSpPr>
          <p:nvPr>
            <p:ph type="title"/>
          </p:nvPr>
        </p:nvSpPr>
        <p:spPr/>
        <p:txBody>
          <a:bodyPr/>
          <a:lstStyle/>
          <a:p>
            <a:r>
              <a:rPr lang="en-US" dirty="0"/>
              <a:t>Innovation Process - Conceptual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FCD136-8750-5F9A-546A-8CF4BF49EEB5}"/>
              </a:ext>
            </a:extLst>
          </p:cNvPr>
          <p:cNvSpPr>
            <a:spLocks noGrp="1"/>
          </p:cNvSpPr>
          <p:nvPr>
            <p:ph idx="1"/>
          </p:nvPr>
        </p:nvSpPr>
        <p:spPr/>
        <p:txBody>
          <a:bodyPr anchor="t"/>
          <a:lstStyle/>
          <a:p>
            <a:r>
              <a:rPr lang="en-US" sz="2800" dirty="0">
                <a:solidFill>
                  <a:srgbClr val="0D0D0D"/>
                </a:solidFill>
              </a:rPr>
              <a:t>Evaluation of Low-Cost Safety Improvements Pooled Fund Study (ELCSI-PFS).</a:t>
            </a:r>
            <a:endParaRPr lang="en-US" sz="2800" i="0" dirty="0">
              <a:solidFill>
                <a:srgbClr val="0D0D0D"/>
              </a:solidFill>
              <a:effectLst/>
            </a:endParaRPr>
          </a:p>
          <a:p>
            <a:r>
              <a:rPr lang="en-US" sz="2800" dirty="0">
                <a:solidFill>
                  <a:srgbClr val="0D0D0D"/>
                </a:solidFill>
              </a:rPr>
              <a:t>Every-Day Counts (EDC)</a:t>
            </a:r>
            <a:r>
              <a:rPr lang="en-US" sz="2800" i="0" dirty="0">
                <a:solidFill>
                  <a:srgbClr val="0D0D0D"/>
                </a:solidFill>
                <a:effectLst/>
              </a:rPr>
              <a:t>.</a:t>
            </a:r>
          </a:p>
          <a:p>
            <a:r>
              <a:rPr lang="en-US" sz="2800" i="0" dirty="0">
                <a:solidFill>
                  <a:srgbClr val="0D0D0D"/>
                </a:solidFill>
                <a:effectLst/>
              </a:rPr>
              <a:t>Virtual Open Innovation Collaborative Environment for Safety (VOICES).</a:t>
            </a:r>
          </a:p>
          <a:p>
            <a:r>
              <a:rPr lang="en-US" sz="2800" i="0" dirty="0">
                <a:solidFill>
                  <a:srgbClr val="0D0D0D"/>
                </a:solidFill>
                <a:effectLst/>
              </a:rPr>
              <a:t>Open-Source Software.</a:t>
            </a:r>
          </a:p>
          <a:p>
            <a:pPr marL="0" indent="0">
              <a:buNone/>
            </a:pPr>
            <a:endParaRPr lang="en-US" sz="2800" dirty="0"/>
          </a:p>
        </p:txBody>
      </p:sp>
      <p:pic>
        <p:nvPicPr>
          <p:cNvPr id="12" name="Picture Placeholder 11">
            <a:extLst>
              <a:ext uri="{FF2B5EF4-FFF2-40B4-BE49-F238E27FC236}">
                <a16:creationId xmlns:a16="http://schemas.microsoft.com/office/drawing/2014/main" id="{9EE92CCB-4947-131F-2013-E66409629E5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prstGeom prst="rect">
            <a:avLst/>
          </a:prstGeom>
        </p:spPr>
      </p:pic>
      <p:sp>
        <p:nvSpPr>
          <p:cNvPr id="4" name="Title 3">
            <a:extLst>
              <a:ext uri="{FF2B5EF4-FFF2-40B4-BE49-F238E27FC236}">
                <a16:creationId xmlns:a16="http://schemas.microsoft.com/office/drawing/2014/main" id="{57F80860-6DB9-029D-D7F6-98E4D6E869D5}"/>
              </a:ext>
            </a:extLst>
          </p:cNvPr>
          <p:cNvSpPr>
            <a:spLocks noGrp="1"/>
          </p:cNvSpPr>
          <p:nvPr>
            <p:ph type="title"/>
          </p:nvPr>
        </p:nvSpPr>
        <p:spPr/>
        <p:txBody>
          <a:bodyPr>
            <a:normAutofit fontScale="90000"/>
          </a:bodyPr>
          <a:lstStyle/>
          <a:p>
            <a:r>
              <a:rPr lang="en-US" dirty="0"/>
              <a:t>Four Examples of Innovation Deployment</a:t>
            </a:r>
          </a:p>
        </p:txBody>
      </p:sp>
      <p:sp>
        <p:nvSpPr>
          <p:cNvPr id="3" name="Slide Number Placeholder 2">
            <a:extLst>
              <a:ext uri="{FF2B5EF4-FFF2-40B4-BE49-F238E27FC236}">
                <a16:creationId xmlns:a16="http://schemas.microsoft.com/office/drawing/2014/main" id="{A76BA995-3A3D-F516-F180-D2C493AF7037}"/>
              </a:ext>
            </a:extLst>
          </p:cNvPr>
          <p:cNvSpPr>
            <a:spLocks noGrp="1"/>
          </p:cNvSpPr>
          <p:nvPr>
            <p:ph type="sldNum" sz="quarter" idx="4294967295"/>
          </p:nvPr>
        </p:nvSpPr>
        <p:spPr>
          <a:xfrm>
            <a:off x="11420475" y="6094413"/>
            <a:ext cx="771525" cy="234950"/>
          </a:xfrm>
        </p:spPr>
        <p:txBody>
          <a:bodyPr/>
          <a:lstStyle/>
          <a:p>
            <a:fld id="{29691912-3321-4F2D-A980-9CA5FE309265}" type="slidenum">
              <a:rPr lang="en-US" smtClean="0"/>
              <a:pPr/>
              <a:t>7</a:t>
            </a:fld>
            <a:endParaRPr lang="en-US" dirty="0"/>
          </a:p>
        </p:txBody>
      </p:sp>
    </p:spTree>
    <p:extLst>
      <p:ext uri="{BB962C8B-B14F-4D97-AF65-F5344CB8AC3E}">
        <p14:creationId xmlns:p14="http://schemas.microsoft.com/office/powerpoint/2010/main" val="212693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C5A9C5E1-3A5C-0768-37BF-098B8B931A53}"/>
              </a:ext>
            </a:extLst>
          </p:cNvPr>
          <p:cNvGrpSpPr>
            <a:grpSpLocks noChangeAspect="1"/>
          </p:cNvGrpSpPr>
          <p:nvPr/>
        </p:nvGrpSpPr>
        <p:grpSpPr bwMode="auto">
          <a:xfrm>
            <a:off x="4376326" y="1442220"/>
            <a:ext cx="7148512" cy="4522787"/>
            <a:chOff x="1357" y="1181"/>
            <a:chExt cx="4503" cy="2849"/>
          </a:xfrm>
        </p:grpSpPr>
        <p:sp>
          <p:nvSpPr>
            <p:cNvPr id="7" name="AutoShape 3">
              <a:extLst>
                <a:ext uri="{FF2B5EF4-FFF2-40B4-BE49-F238E27FC236}">
                  <a16:creationId xmlns:a16="http://schemas.microsoft.com/office/drawing/2014/main" id="{8C82551E-2F61-ECBB-B602-D3E7E0E30429}"/>
                </a:ext>
              </a:extLst>
            </p:cNvPr>
            <p:cNvSpPr>
              <a:spLocks noChangeAspect="1" noChangeArrowheads="1" noTextEdit="1"/>
            </p:cNvSpPr>
            <p:nvPr/>
          </p:nvSpPr>
          <p:spPr bwMode="auto">
            <a:xfrm>
              <a:off x="1357" y="1181"/>
              <a:ext cx="4503" cy="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F5E9CEE7-2BF7-D781-920B-39418ADA3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 y="1181"/>
              <a:ext cx="4507" cy="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a:xfrm>
            <a:off x="324465" y="1700981"/>
            <a:ext cx="4237704" cy="4354616"/>
          </a:xfrm>
        </p:spPr>
        <p:txBody>
          <a:bodyPr>
            <a:normAutofit/>
          </a:bodyPr>
          <a:lstStyle/>
          <a:p>
            <a:r>
              <a:rPr lang="en-US" altLang="en-US" sz="2400" dirty="0">
                <a:latin typeface="+mn-lt"/>
              </a:rPr>
              <a:t>ELCSI</a:t>
            </a:r>
            <a:r>
              <a:rPr lang="en-US" sz="2400" dirty="0">
                <a:latin typeface="+mn-lt"/>
                <a:ea typeface="Times New Roman" panose="02020603050405020304" pitchFamily="18" charset="0"/>
              </a:rPr>
              <a:t>–</a:t>
            </a:r>
            <a:r>
              <a:rPr lang="en-US" altLang="en-US" sz="2400" dirty="0">
                <a:latin typeface="+mn-lt"/>
              </a:rPr>
              <a:t>PFS was established with 23 State members to study existing (tried) and experimental strategies from 2005 through 2010.</a:t>
            </a:r>
          </a:p>
          <a:p>
            <a:r>
              <a:rPr lang="en-US" altLang="en-US" sz="2400" dirty="0">
                <a:latin typeface="+mn-lt"/>
              </a:rPr>
              <a:t>At 19 years, and with 41 State members to date, the study is still going strong and is the largest FHWA pooled fund study.</a:t>
            </a:r>
          </a:p>
        </p:txBody>
      </p:sp>
      <p:sp>
        <p:nvSpPr>
          <p:cNvPr id="4" name="TextBox 3"/>
          <p:cNvSpPr txBox="1"/>
          <p:nvPr/>
        </p:nvSpPr>
        <p:spPr>
          <a:xfrm>
            <a:off x="10208342" y="5924792"/>
            <a:ext cx="1164101" cy="261610"/>
          </a:xfrm>
          <a:prstGeom prst="rect">
            <a:avLst/>
          </a:prstGeom>
          <a:noFill/>
        </p:spPr>
        <p:txBody>
          <a:bodyPr wrap="none" rtlCol="0">
            <a:spAutoFit/>
          </a:bodyPr>
          <a:lstStyle/>
          <a:p>
            <a:r>
              <a:rPr lang="en-US" sz="1100" dirty="0"/>
              <a:t>Source: FHWA.</a:t>
            </a:r>
          </a:p>
        </p:txBody>
      </p:sp>
      <p:sp>
        <p:nvSpPr>
          <p:cNvPr id="8" name="Title 7">
            <a:extLst>
              <a:ext uri="{FF2B5EF4-FFF2-40B4-BE49-F238E27FC236}">
                <a16:creationId xmlns:a16="http://schemas.microsoft.com/office/drawing/2014/main" id="{3681F467-6E15-3B97-E7AD-87281AAF29DC}"/>
              </a:ext>
            </a:extLst>
          </p:cNvPr>
          <p:cNvSpPr>
            <a:spLocks noGrp="1"/>
          </p:cNvSpPr>
          <p:nvPr>
            <p:ph type="title"/>
          </p:nvPr>
        </p:nvSpPr>
        <p:spPr/>
        <p:txBody>
          <a:bodyPr>
            <a:normAutofit/>
          </a:bodyPr>
          <a:lstStyle/>
          <a:p>
            <a:r>
              <a:rPr lang="en-US" dirty="0"/>
              <a:t>ELCSI-PFS</a:t>
            </a:r>
          </a:p>
        </p:txBody>
      </p:sp>
    </p:spTree>
    <p:extLst>
      <p:ext uri="{BB962C8B-B14F-4D97-AF65-F5344CB8AC3E}">
        <p14:creationId xmlns:p14="http://schemas.microsoft.com/office/powerpoint/2010/main" val="2461203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4BC32C-68DB-4FEE-B7E4-73ADBA9FB9CB}"/>
              </a:ext>
            </a:extLst>
          </p:cNvPr>
          <p:cNvSpPr>
            <a:spLocks noGrp="1"/>
          </p:cNvSpPr>
          <p:nvPr>
            <p:ph idx="1"/>
          </p:nvPr>
        </p:nvSpPr>
        <p:spPr>
          <a:xfrm>
            <a:off x="838200" y="2054578"/>
            <a:ext cx="10515600" cy="3791855"/>
          </a:xfrm>
        </p:spPr>
        <p:txBody>
          <a:bodyPr/>
          <a:lstStyle/>
          <a:p>
            <a:pPr marL="0" indent="0" algn="ctr">
              <a:buNone/>
            </a:pPr>
            <a:r>
              <a:rPr lang="en-US" sz="2800" dirty="0"/>
              <a:t>Every State has advanced </a:t>
            </a:r>
            <a:r>
              <a:rPr lang="en-US" sz="2800" dirty="0">
                <a:solidFill>
                  <a:srgbClr val="FF0000"/>
                </a:solidFill>
              </a:rPr>
              <a:t>19 or more of the </a:t>
            </a:r>
            <a:r>
              <a:rPr lang="en-US" sz="2800" dirty="0"/>
              <a:t>innovations promoted in the first six EDC rounds, and some states </a:t>
            </a:r>
            <a:r>
              <a:rPr lang="en-US" sz="2800" dirty="0">
                <a:solidFill>
                  <a:srgbClr val="FF0000"/>
                </a:solidFill>
              </a:rPr>
              <a:t>adopted 40 or more innovations</a:t>
            </a:r>
            <a:r>
              <a:rPr lang="en-US" sz="2800" dirty="0"/>
              <a:t>. </a:t>
            </a:r>
          </a:p>
          <a:p>
            <a:pPr marL="0" indent="0" algn="ctr">
              <a:buNone/>
            </a:pPr>
            <a:endParaRPr lang="en-US" sz="2800" dirty="0"/>
          </a:p>
        </p:txBody>
      </p:sp>
      <p:sp>
        <p:nvSpPr>
          <p:cNvPr id="4" name="Slide Number Placeholder 3">
            <a:extLst>
              <a:ext uri="{FF2B5EF4-FFF2-40B4-BE49-F238E27FC236}">
                <a16:creationId xmlns:a16="http://schemas.microsoft.com/office/drawing/2014/main" id="{AD04A61C-75C7-49BB-9306-FA868F53903B}"/>
              </a:ext>
            </a:extLst>
          </p:cNvPr>
          <p:cNvSpPr>
            <a:spLocks noGrp="1"/>
          </p:cNvSpPr>
          <p:nvPr>
            <p:ph type="sldNum" sz="quarter" idx="10"/>
          </p:nvPr>
        </p:nvSpPr>
        <p:spPr/>
        <p:txBody>
          <a:bodyPr/>
          <a:lstStyle/>
          <a:p>
            <a:fld id="{1114828C-5D78-9B49-B11B-F71E2B02E95C}" type="slidenum">
              <a:rPr lang="en-US" smtClean="0"/>
              <a:pPr/>
              <a:t>9</a:t>
            </a:fld>
            <a:endParaRPr lang="en-US" dirty="0"/>
          </a:p>
        </p:txBody>
      </p:sp>
      <p:sp>
        <p:nvSpPr>
          <p:cNvPr id="2" name="Title 1">
            <a:extLst>
              <a:ext uri="{FF2B5EF4-FFF2-40B4-BE49-F238E27FC236}">
                <a16:creationId xmlns:a16="http://schemas.microsoft.com/office/drawing/2014/main" id="{0D7274B8-73F4-4BC5-83E6-9798FE67D150}"/>
              </a:ext>
            </a:extLst>
          </p:cNvPr>
          <p:cNvSpPr>
            <a:spLocks noGrp="1"/>
          </p:cNvSpPr>
          <p:nvPr>
            <p:ph type="title"/>
          </p:nvPr>
        </p:nvSpPr>
        <p:spPr/>
        <p:txBody>
          <a:bodyPr>
            <a:noAutofit/>
          </a:bodyPr>
          <a:lstStyle/>
          <a:p>
            <a:r>
              <a:rPr lang="en-US" dirty="0"/>
              <a:t>Everyday Counts</a:t>
            </a:r>
          </a:p>
        </p:txBody>
      </p:sp>
      <p:graphicFrame>
        <p:nvGraphicFramePr>
          <p:cNvPr id="3" name="Diagram 2">
            <a:extLst>
              <a:ext uri="{FF2B5EF4-FFF2-40B4-BE49-F238E27FC236}">
                <a16:creationId xmlns:a16="http://schemas.microsoft.com/office/drawing/2014/main" id="{77B09B43-30C5-42B4-B9B2-74771E58AC6E}"/>
              </a:ext>
            </a:extLst>
          </p:cNvPr>
          <p:cNvGraphicFramePr>
            <a:graphicFrameLocks noChangeAspect="1"/>
          </p:cNvGraphicFramePr>
          <p:nvPr>
            <p:extLst>
              <p:ext uri="{D42A27DB-BD31-4B8C-83A1-F6EECF244321}">
                <p14:modId xmlns:p14="http://schemas.microsoft.com/office/powerpoint/2010/main" val="1010982469"/>
              </p:ext>
            </p:extLst>
          </p:nvPr>
        </p:nvGraphicFramePr>
        <p:xfrm>
          <a:off x="376786" y="2980574"/>
          <a:ext cx="11460480" cy="35519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E2DA0DD1-AE56-C7D6-D6B2-1CCDDBDACAE9}"/>
              </a:ext>
            </a:extLst>
          </p:cNvPr>
          <p:cNvSpPr txBox="1"/>
          <p:nvPr/>
        </p:nvSpPr>
        <p:spPr>
          <a:xfrm>
            <a:off x="2033411" y="1254419"/>
            <a:ext cx="8125178" cy="584775"/>
          </a:xfrm>
          <a:prstGeom prst="rect">
            <a:avLst/>
          </a:prstGeom>
          <a:noFill/>
        </p:spPr>
        <p:txBody>
          <a:bodyPr wrap="square" rtlCol="0">
            <a:spAutoFit/>
          </a:bodyPr>
          <a:lstStyle/>
          <a:p>
            <a:pPr algn="ctr"/>
            <a:r>
              <a:rPr lang="en-US" sz="3200" i="1" dirty="0">
                <a:solidFill>
                  <a:srgbClr val="871A0F"/>
                </a:solidFill>
                <a:latin typeface="Helvetica" panose="020B0604020202020204" pitchFamily="34" charset="0"/>
                <a:cs typeface="Helvetica" panose="020B0604020202020204" pitchFamily="34" charset="0"/>
              </a:rPr>
              <a:t>Market-Ready, Proven…Underutilized</a:t>
            </a:r>
          </a:p>
        </p:txBody>
      </p:sp>
      <p:sp>
        <p:nvSpPr>
          <p:cNvPr id="8" name="TextBox 7">
            <a:extLst>
              <a:ext uri="{FF2B5EF4-FFF2-40B4-BE49-F238E27FC236}">
                <a16:creationId xmlns:a16="http://schemas.microsoft.com/office/drawing/2014/main" id="{6B8D795F-728F-B051-062E-16C45A259F73}"/>
              </a:ext>
            </a:extLst>
          </p:cNvPr>
          <p:cNvSpPr txBox="1"/>
          <p:nvPr/>
        </p:nvSpPr>
        <p:spPr>
          <a:xfrm>
            <a:off x="3056204" y="5794678"/>
            <a:ext cx="6101644" cy="369332"/>
          </a:xfrm>
          <a:prstGeom prst="rect">
            <a:avLst/>
          </a:prstGeom>
          <a:noFill/>
        </p:spPr>
        <p:txBody>
          <a:bodyPr wrap="square">
            <a:spAutoFit/>
          </a:bodyPr>
          <a:lstStyle/>
          <a:p>
            <a:r>
              <a:rPr lang="en-US" dirty="0">
                <a:hlinkClick r:id="rId9"/>
              </a:rPr>
              <a:t>Every Day Counts | Federal Highway Administration (dot.gov)</a:t>
            </a:r>
            <a:endParaRPr lang="en-US" dirty="0"/>
          </a:p>
        </p:txBody>
      </p:sp>
    </p:spTree>
    <p:custDataLst>
      <p:tags r:id="rId1"/>
    </p:custDataLst>
    <p:extLst>
      <p:ext uri="{BB962C8B-B14F-4D97-AF65-F5344CB8AC3E}">
        <p14:creationId xmlns:p14="http://schemas.microsoft.com/office/powerpoint/2010/main" val="4044046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fety and Operations">
  <a:themeElements>
    <a:clrScheme name="FHWA Main">
      <a:dk1>
        <a:sysClr val="windowText" lastClr="000000"/>
      </a:dk1>
      <a:lt1>
        <a:sysClr val="window" lastClr="FFFFFF"/>
      </a:lt1>
      <a:dk2>
        <a:srgbClr val="1C3B6B"/>
      </a:dk2>
      <a:lt2>
        <a:srgbClr val="1C6EA8"/>
      </a:lt2>
      <a:accent1>
        <a:srgbClr val="FFCF01"/>
      </a:accent1>
      <a:accent2>
        <a:srgbClr val="036068"/>
      </a:accent2>
      <a:accent3>
        <a:srgbClr val="591F6D"/>
      </a:accent3>
      <a:accent4>
        <a:srgbClr val="871A0F"/>
      </a:accent4>
      <a:accent5>
        <a:srgbClr val="344C5E"/>
      </a:accent5>
      <a:accent6>
        <a:srgbClr val="083B2D"/>
      </a:accent6>
      <a:hlink>
        <a:srgbClr val="0076AD"/>
      </a:hlink>
      <a:folHlink>
        <a:srgbClr val="0076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TFHRC PowerPoint Presentation Template_FINAL_10072021.potx" id="{21A091B0-0360-4539-BBBF-FD11464802B8}" vid="{A179BE65-F060-4796-89B8-7715D999BF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ventName xmlns="e26edb83-1560-42ba-badc-5ee1b02df9a1" xsi:nil="true"/>
    <lcf76f155ced4ddcb4097134ff3c332f xmlns="e26edb83-1560-42ba-badc-5ee1b02df9a1">
      <Terms xmlns="http://schemas.microsoft.com/office/infopath/2007/PartnerControls"/>
    </lcf76f155ced4ddcb4097134ff3c332f>
    <Tag xmlns="e26edb83-1560-42ba-badc-5ee1b02df9a1" xsi:nil="true"/>
    <DateTaken xmlns="e26edb83-1560-42ba-badc-5ee1b02df9a1" xsi:nil="true"/>
    <HPA_x0020_Approved xmlns="e26edb83-1560-42ba-badc-5ee1b02df9a1">false</HPA_x0020_Approved>
    <YoutubeLink xmlns="e26edb83-1560-42ba-badc-5ee1b02df9a1">
      <Url xsi:nil="true"/>
      <Description xsi:nil="true"/>
    </YoutubeLink>
    <PresentationTitle xmlns="e26edb83-1560-42ba-badc-5ee1b02df9a1" xsi:nil="true"/>
    <Material_x0020_Type xmlns="e26edb83-1560-42ba-badc-5ee1b02df9a1" xsi:nil="true"/>
    <Event xmlns="e26edb83-1560-42ba-badc-5ee1b02df9a1" xsi:nil="true"/>
    <TaxCatchAll xmlns="af5df31b-25ba-4098-9f84-0ad5cc522ff7" xsi:nil="true"/>
    <Project xmlns="e26edb83-1560-42ba-badc-5ee1b02df9a1" xsi:nil="true"/>
    <Site xmlns="e26edb83-1560-42ba-badc-5ee1b02df9a1" xsi:nil="true"/>
    <Task_x0023_ xmlns="e26edb83-1560-42ba-badc-5ee1b02df9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3F79BD8617794D9517B29DF413FA1E" ma:contentTypeVersion="35" ma:contentTypeDescription="Create a new document." ma:contentTypeScope="" ma:versionID="d25fb1c61bac74dc05dc517d3e735eb7">
  <xsd:schema xmlns:xsd="http://www.w3.org/2001/XMLSchema" xmlns:xs="http://www.w3.org/2001/XMLSchema" xmlns:p="http://schemas.microsoft.com/office/2006/metadata/properties" xmlns:ns2="e26edb83-1560-42ba-badc-5ee1b02df9a1" xmlns:ns3="af5df31b-25ba-4098-9f84-0ad5cc522ff7" targetNamespace="http://schemas.microsoft.com/office/2006/metadata/properties" ma:root="true" ma:fieldsID="3876fd7cb332114ea07becc6730d657b" ns2:_="" ns3:_="">
    <xsd:import namespace="e26edb83-1560-42ba-badc-5ee1b02df9a1"/>
    <xsd:import namespace="af5df31b-25ba-4098-9f84-0ad5cc522f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aterial_x0020_Type" minOccurs="0"/>
                <xsd:element ref="ns2:Event"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Tag" minOccurs="0"/>
                <xsd:element ref="ns2:DateTaken" minOccurs="0"/>
                <xsd:element ref="ns2:HPA_x0020_Approved" minOccurs="0"/>
                <xsd:element ref="ns2:YoutubeLink" minOccurs="0"/>
                <xsd:element ref="ns2:Project" minOccurs="0"/>
                <xsd:element ref="ns2:EventName" minOccurs="0"/>
                <xsd:element ref="ns2:Site" minOccurs="0"/>
                <xsd:element ref="ns2:PresentationTitle" minOccurs="0"/>
                <xsd:element ref="ns2:MediaServiceObjectDetectorVersions" minOccurs="0"/>
                <xsd:element ref="ns2:Task_x0023_"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edb83-1560-42ba-badc-5ee1b02df9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aterial_x0020_Type" ma:index="15" nillable="true" ma:displayName="Material Type" ma:format="Dropdown" ma:list="65f18f3d-8dbf-4397-9974-7a1890b1b702" ma:internalName="Material_x0020_Type" ma:showField="Title">
      <xsd:simpleType>
        <xsd:restriction base="dms:Lookup"/>
      </xsd:simpleType>
    </xsd:element>
    <xsd:element name="Event" ma:index="16" nillable="true" ma:displayName="Event" ma:list="{dbab5743-e494-4417-ada9-a64a80bae5b2}" ma:internalName="Event" ma:readOnly="false" ma:showField="Title">
      <xsd:simpleType>
        <xsd:restriction base="dms:Lookup"/>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36720f4-e18c-470b-a7a3-6c2f6f943d7e"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Tag" ma:index="24" nillable="true" ma:displayName="Keywords" ma:format="Dropdown" ma:internalName="Tag">
      <xsd:simpleType>
        <xsd:restriction base="dms:Text">
          <xsd:maxLength value="255"/>
        </xsd:restriction>
      </xsd:simpleType>
    </xsd:element>
    <xsd:element name="DateTaken" ma:index="25" nillable="true" ma:displayName="Date Taken" ma:format="DateOnly" ma:internalName="DateTaken">
      <xsd:simpleType>
        <xsd:restriction base="dms:DateTime"/>
      </xsd:simpleType>
    </xsd:element>
    <xsd:element name="HPA_x0020_Approved" ma:index="26" nillable="true" ma:displayName="HPA Approved" ma:default="0" ma:format="Dropdown" ma:internalName="HPA_x0020_Approved">
      <xsd:simpleType>
        <xsd:restriction base="dms:Boolean"/>
      </xsd:simpleType>
    </xsd:element>
    <xsd:element name="YoutubeLink" ma:index="27" nillable="true" ma:displayName="Youtube Link" ma:format="Hyperlink" ma:internalName="YoutubeLink">
      <xsd:complexType>
        <xsd:complexContent>
          <xsd:extension base="dms:URL">
            <xsd:sequence>
              <xsd:element name="Url" type="dms:ValidUrl" minOccurs="0" nillable="true"/>
              <xsd:element name="Description" type="xsd:string" nillable="true"/>
            </xsd:sequence>
          </xsd:extension>
        </xsd:complexContent>
      </xsd:complexType>
    </xsd:element>
    <xsd:element name="Project" ma:index="28" nillable="true" ma:displayName="Project" ma:format="Dropdown" ma:internalName="Project">
      <xsd:simpleType>
        <xsd:restriction base="dms:Choice">
          <xsd:enumeration value="Base Task"/>
          <xsd:enumeration value="CARMA"/>
          <xsd:enumeration value="CARMA Freight"/>
          <xsd:enumeration value="IHP"/>
          <xsd:enumeration value="Spectrum"/>
          <xsd:enumeration value="WFD"/>
          <xsd:enumeration value="XiL"/>
          <xsd:enumeration value="Cooperative Perception"/>
          <xsd:enumeration value="VOICES"/>
          <xsd:enumeration value="MDMS"/>
        </xsd:restriction>
      </xsd:simpleType>
    </xsd:element>
    <xsd:element name="EventName" ma:index="29" nillable="true" ma:displayName="Event Name" ma:format="Dropdown" ma:internalName="EventName">
      <xsd:simpleType>
        <xsd:union memberTypes="dms:Text">
          <xsd:simpleType>
            <xsd:restriction base="dms:Choice">
              <xsd:enumeration value="CARMA3 Vehicle Fleet Photoshoot"/>
              <xsd:enumeration value="TRB"/>
              <xsd:enumeration value="ARtS"/>
              <xsd:enumeration value="ITS WCX"/>
            </xsd:restriction>
          </xsd:simpleType>
        </xsd:union>
      </xsd:simpleType>
    </xsd:element>
    <xsd:element name="Site" ma:index="30" nillable="true" ma:displayName="Site" ma:format="Dropdown" ma:internalName="Site">
      <xsd:simpleType>
        <xsd:restriction base="dms:Choice">
          <xsd:enumeration value="TFHRC"/>
          <xsd:enumeration value="ACM"/>
          <xsd:enumeration value="Suntrax"/>
          <xsd:enumeration value="Willow Grove"/>
          <xsd:enumeration value="ITSWC"/>
          <xsd:enumeration value="ARTS"/>
          <xsd:enumeration value="TRB"/>
        </xsd:restriction>
      </xsd:simpleType>
    </xsd:element>
    <xsd:element name="PresentationTitle" ma:index="31" nillable="true" ma:displayName="Presentation Title " ma:format="Dropdown" ma:internalName="PresentationTitle">
      <xsd:simpleType>
        <xsd:restriction base="dms:Text">
          <xsd:maxLength value="255"/>
        </xsd:restrictio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Task_x0023_" ma:index="33" nillable="true" ma:displayName="HRTM Task #" ma:format="Dropdown" ma:internalName="Task_x0023_" ma:percentage="FALSE">
      <xsd:simpleType>
        <xsd:restriction base="dms:Number"/>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5df31b-25ba-4098-9f84-0ad5cc522f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762e856-d30e-47b1-b8bf-c38740024865}" ma:internalName="TaxCatchAll" ma:showField="CatchAllData" ma:web="af5df31b-25ba-4098-9f84-0ad5cc522f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CCEE0A-0347-4F69-9BA9-D1E61F687F31}">
  <ds:schemaRefs>
    <ds:schemaRef ds:uri="http://schemas.microsoft.com/sharepoint/v3/contenttype/forms"/>
  </ds:schemaRefs>
</ds:datastoreItem>
</file>

<file path=customXml/itemProps2.xml><?xml version="1.0" encoding="utf-8"?>
<ds:datastoreItem xmlns:ds="http://schemas.openxmlformats.org/officeDocument/2006/customXml" ds:itemID="{5A061377-2FCE-4271-8A5A-270F32E2C309}">
  <ds:schemaRefs>
    <ds:schemaRef ds:uri="http://purl.org/dc/terms/"/>
    <ds:schemaRef ds:uri="http://schemas.microsoft.com/office/infopath/2007/PartnerControls"/>
    <ds:schemaRef ds:uri="http://schemas.microsoft.com/office/2006/metadata/properties"/>
    <ds:schemaRef ds:uri="http://purl.org/dc/dcmitype/"/>
    <ds:schemaRef ds:uri="http://www.w3.org/XML/1998/namespace"/>
    <ds:schemaRef ds:uri="http://schemas.microsoft.com/office/2006/documentManagement/types"/>
    <ds:schemaRef ds:uri="http://purl.org/dc/elements/1.1/"/>
    <ds:schemaRef ds:uri="http://schemas.openxmlformats.org/package/2006/metadata/core-properties"/>
    <ds:schemaRef ds:uri="af5df31b-25ba-4098-9f84-0ad5cc522ff7"/>
    <ds:schemaRef ds:uri="e26edb83-1560-42ba-badc-5ee1b02df9a1"/>
  </ds:schemaRefs>
</ds:datastoreItem>
</file>

<file path=customXml/itemProps3.xml><?xml version="1.0" encoding="utf-8"?>
<ds:datastoreItem xmlns:ds="http://schemas.openxmlformats.org/officeDocument/2006/customXml" ds:itemID="{D84AAA4B-6B2B-4AD1-9A56-72370D2C46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edb83-1560-42ba-badc-5ee1b02df9a1"/>
    <ds:schemaRef ds:uri="af5df31b-25ba-4098-9f84-0ad5cc522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TFHRC Main</Template>
  <TotalTime>5886</TotalTime>
  <Words>2035</Words>
  <Application>Microsoft Office PowerPoint</Application>
  <PresentationFormat>Widescreen</PresentationFormat>
  <Paragraphs>265</Paragraphs>
  <Slides>22</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Arial</vt:lpstr>
      <vt:lpstr>Calibri</vt:lpstr>
      <vt:lpstr>Courier New</vt:lpstr>
      <vt:lpstr>Helvetica</vt:lpstr>
      <vt:lpstr>Helvetica Light Oblique</vt:lpstr>
      <vt:lpstr>Helvetica Oblique</vt:lpstr>
      <vt:lpstr>Wingdings 3</vt:lpstr>
      <vt:lpstr>Safety and Operations</vt:lpstr>
      <vt:lpstr>think-cell Slide</vt:lpstr>
      <vt:lpstr>The Federal Highway Administration: A Century of Innovation Deployment</vt:lpstr>
      <vt:lpstr>Agenda</vt:lpstr>
      <vt:lpstr>FHWA Mission</vt:lpstr>
      <vt:lpstr>Goals</vt:lpstr>
      <vt:lpstr>Organization</vt:lpstr>
      <vt:lpstr>Innovation Process - Conceptual</vt:lpstr>
      <vt:lpstr>Four Examples of Innovation Deployment</vt:lpstr>
      <vt:lpstr>ELCSI-PFS</vt:lpstr>
      <vt:lpstr>Everyday Counts</vt:lpstr>
      <vt:lpstr>EDC-7 Innovations</vt:lpstr>
      <vt:lpstr>VOICES and Distributed Testing</vt:lpstr>
      <vt:lpstr>Collaborative Testing Challenges</vt:lpstr>
      <vt:lpstr>What Does it Take to do a Distributed Test?</vt:lpstr>
      <vt:lpstr>How can we use distributed testing?</vt:lpstr>
      <vt:lpstr>Distributed Testing Benefits</vt:lpstr>
      <vt:lpstr>Open-Source Software</vt:lpstr>
      <vt:lpstr>Components</vt:lpstr>
      <vt:lpstr>High-Level Interaction Diagram</vt:lpstr>
      <vt:lpstr>Supports Any Use Case Involving Vehicles</vt:lpstr>
      <vt:lpstr>Key Features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of Template Instructions Delete this and all slides through  “End of Template Instructions” before finalizing your presentation.</dc:title>
  <dc:creator>Moyer, Stephen E. [US-US]</dc:creator>
  <cp:lastModifiedBy>Andersen, Carl (FHWA)</cp:lastModifiedBy>
  <cp:revision>76</cp:revision>
  <dcterms:created xsi:type="dcterms:W3CDTF">2024-03-13T16:01:23Z</dcterms:created>
  <dcterms:modified xsi:type="dcterms:W3CDTF">2024-05-07T18:44:47Z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0x010100573F79BD8617794D9517B29DF413FA1E</vt:lpwstr>
  </property>
  <property fmtid="{D5CDD505-2E9C-101B-9397-08002B2CF9AE}" pid="3" name="_dlc_DocIdItemGuid">
    <vt:lpwstr>942ce7c8-bb22-46e3-a552-48424b3581b3</vt:lpwstr>
  </property>
  <property fmtid="{D5CDD505-2E9C-101B-9397-08002B2CF9AE}" pid="4" name="MSIP_Label_c968a81f-7ed4-4faa-9408-9652e001dd96_Enabled">
    <vt:lpwstr>true</vt:lpwstr>
  </property>
  <property fmtid="{D5CDD505-2E9C-101B-9397-08002B2CF9AE}" pid="5" name="MSIP_Label_c968a81f-7ed4-4faa-9408-9652e001dd96_SetDate">
    <vt:lpwstr>2023-10-30T19:29:16Z</vt:lpwstr>
  </property>
  <property fmtid="{D5CDD505-2E9C-101B-9397-08002B2CF9AE}" pid="6" name="MSIP_Label_c968a81f-7ed4-4faa-9408-9652e001dd96_Method">
    <vt:lpwstr>Privileged</vt:lpwstr>
  </property>
  <property fmtid="{D5CDD505-2E9C-101B-9397-08002B2CF9AE}" pid="7" name="MSIP_Label_c968a81f-7ed4-4faa-9408-9652e001dd96_Name">
    <vt:lpwstr>Unrestricted</vt:lpwstr>
  </property>
  <property fmtid="{D5CDD505-2E9C-101B-9397-08002B2CF9AE}" pid="8" name="MSIP_Label_c968a81f-7ed4-4faa-9408-9652e001dd96_SiteId">
    <vt:lpwstr>b64da4ac-e800-4cfc-8931-e607f720a1b8</vt:lpwstr>
  </property>
  <property fmtid="{D5CDD505-2E9C-101B-9397-08002B2CF9AE}" pid="9" name="MSIP_Label_c968a81f-7ed4-4faa-9408-9652e001dd96_ActionId">
    <vt:lpwstr>d9311c52-e511-4869-af79-bb4dff5df710</vt:lpwstr>
  </property>
  <property fmtid="{D5CDD505-2E9C-101B-9397-08002B2CF9AE}" pid="10" name="MSIP_Label_c968a81f-7ed4-4faa-9408-9652e001dd96_ContentBits">
    <vt:lpwstr>0</vt:lpwstr>
  </property>
  <property fmtid="{D5CDD505-2E9C-101B-9397-08002B2CF9AE}" pid="11" name="MediaServiceImageTags">
    <vt:lpwstr/>
  </property>
</Properties>
</file>