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1" r:id="rId1"/>
    <p:sldMasterId id="2147483821" r:id="rId2"/>
  </p:sldMasterIdLst>
  <p:notesMasterIdLst>
    <p:notesMasterId r:id="rId18"/>
  </p:notesMasterIdLst>
  <p:sldIdLst>
    <p:sldId id="427" r:id="rId3"/>
    <p:sldId id="437" r:id="rId4"/>
    <p:sldId id="459" r:id="rId5"/>
    <p:sldId id="463" r:id="rId6"/>
    <p:sldId id="469" r:id="rId7"/>
    <p:sldId id="462" r:id="rId8"/>
    <p:sldId id="468" r:id="rId9"/>
    <p:sldId id="438" r:id="rId10"/>
    <p:sldId id="464" r:id="rId11"/>
    <p:sldId id="466" r:id="rId12"/>
    <p:sldId id="465" r:id="rId13"/>
    <p:sldId id="467" r:id="rId14"/>
    <p:sldId id="471" r:id="rId15"/>
    <p:sldId id="458" r:id="rId16"/>
    <p:sldId id="4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2E23FBE-ABC1-EA42-8BD0-16BEBD7EF442}">
          <p14:sldIdLst/>
        </p14:section>
        <p14:section name="Layouts" id="{8A48F6CB-CE0F-415D-B025-FA444974982D}">
          <p14:sldIdLst>
            <p14:sldId id="427"/>
            <p14:sldId id="437"/>
            <p14:sldId id="459"/>
            <p14:sldId id="463"/>
            <p14:sldId id="469"/>
            <p14:sldId id="462"/>
            <p14:sldId id="468"/>
            <p14:sldId id="438"/>
            <p14:sldId id="464"/>
            <p14:sldId id="466"/>
            <p14:sldId id="465"/>
            <p14:sldId id="467"/>
            <p14:sldId id="471"/>
            <p14:sldId id="458"/>
            <p14:sldId id="4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Harvey" initials="JH" lastIdx="28" clrIdx="0">
    <p:extLst>
      <p:ext uri="{19B8F6BF-5375-455C-9EA6-DF929625EA0E}">
        <p15:presenceInfo xmlns:p15="http://schemas.microsoft.com/office/powerpoint/2012/main" userId="S::JHARVEY@MITRE.ORG::b4608c05-6e59-4bf3-87d1-9c858e88a1e6" providerId="AD"/>
      </p:ext>
    </p:extLst>
  </p:cmAuthor>
  <p:cmAuthor id="2" name="Jeri Taylor" initials="JT" lastIdx="19" clrIdx="1">
    <p:extLst>
      <p:ext uri="{19B8F6BF-5375-455C-9EA6-DF929625EA0E}">
        <p15:presenceInfo xmlns:p15="http://schemas.microsoft.com/office/powerpoint/2012/main" userId="S::JERITAYLOR@MITRE.ORG::3822cdb7-5e08-491b-ba3c-d06f7974d2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F36"/>
    <a:srgbClr val="C00000"/>
    <a:srgbClr val="800000"/>
    <a:srgbClr val="548235"/>
    <a:srgbClr val="0D2541"/>
    <a:srgbClr val="ECECEC"/>
    <a:srgbClr val="FFFFFF"/>
    <a:srgbClr val="FFFC00"/>
    <a:srgbClr val="0E264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32483" autoAdjust="0"/>
  </p:normalViewPr>
  <p:slideViewPr>
    <p:cSldViewPr snapToObjects="1" showGuides="1">
      <p:cViewPr varScale="1">
        <p:scale>
          <a:sx n="21" d="100"/>
          <a:sy n="21" d="100"/>
        </p:scale>
        <p:origin x="2236" y="3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11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e L Mondoloni Ph.D." userId="8aeaf5a5-4cc3-4daf-937b-47dc20c4bd5f" providerId="ADAL" clId="{5902D476-A06C-4E5B-8469-E7DD6D139C7A}"/>
    <pc:docChg chg="modSld">
      <pc:chgData name="Stephane L Mondoloni Ph.D." userId="8aeaf5a5-4cc3-4daf-937b-47dc20c4bd5f" providerId="ADAL" clId="{5902D476-A06C-4E5B-8469-E7DD6D139C7A}" dt="2023-09-19T13:14:14.471" v="7" actId="6549"/>
      <pc:docMkLst>
        <pc:docMk/>
      </pc:docMkLst>
      <pc:sldChg chg="modNotesTx">
        <pc:chgData name="Stephane L Mondoloni Ph.D." userId="8aeaf5a5-4cc3-4daf-937b-47dc20c4bd5f" providerId="ADAL" clId="{5902D476-A06C-4E5B-8469-E7DD6D139C7A}" dt="2023-09-19T13:13:33.121" v="0" actId="6549"/>
        <pc:sldMkLst>
          <pc:docMk/>
          <pc:sldMk cId="788077467" sldId="427"/>
        </pc:sldMkLst>
      </pc:sldChg>
      <pc:sldChg chg="modNotesTx">
        <pc:chgData name="Stephane L Mondoloni Ph.D." userId="8aeaf5a5-4cc3-4daf-937b-47dc20c4bd5f" providerId="ADAL" clId="{5902D476-A06C-4E5B-8469-E7DD6D139C7A}" dt="2023-09-19T13:13:40.826" v="1" actId="6549"/>
        <pc:sldMkLst>
          <pc:docMk/>
          <pc:sldMk cId="3288612762" sldId="459"/>
        </pc:sldMkLst>
      </pc:sldChg>
      <pc:sldChg chg="modNotesTx">
        <pc:chgData name="Stephane L Mondoloni Ph.D." userId="8aeaf5a5-4cc3-4daf-937b-47dc20c4bd5f" providerId="ADAL" clId="{5902D476-A06C-4E5B-8469-E7DD6D139C7A}" dt="2023-09-19T13:13:47.509" v="2" actId="6549"/>
        <pc:sldMkLst>
          <pc:docMk/>
          <pc:sldMk cId="1401944741" sldId="463"/>
        </pc:sldMkLst>
      </pc:sldChg>
      <pc:sldChg chg="modNotesTx">
        <pc:chgData name="Stephane L Mondoloni Ph.D." userId="8aeaf5a5-4cc3-4daf-937b-47dc20c4bd5f" providerId="ADAL" clId="{5902D476-A06C-4E5B-8469-E7DD6D139C7A}" dt="2023-09-19T13:13:56.638" v="3" actId="6549"/>
        <pc:sldMkLst>
          <pc:docMk/>
          <pc:sldMk cId="161359676" sldId="464"/>
        </pc:sldMkLst>
      </pc:sldChg>
      <pc:sldChg chg="modNotesTx">
        <pc:chgData name="Stephane L Mondoloni Ph.D." userId="8aeaf5a5-4cc3-4daf-937b-47dc20c4bd5f" providerId="ADAL" clId="{5902D476-A06C-4E5B-8469-E7DD6D139C7A}" dt="2023-09-19T13:14:04.426" v="5" actId="6549"/>
        <pc:sldMkLst>
          <pc:docMk/>
          <pc:sldMk cId="1413309418" sldId="465"/>
        </pc:sldMkLst>
      </pc:sldChg>
      <pc:sldChg chg="modNotesTx">
        <pc:chgData name="Stephane L Mondoloni Ph.D." userId="8aeaf5a5-4cc3-4daf-937b-47dc20c4bd5f" providerId="ADAL" clId="{5902D476-A06C-4E5B-8469-E7DD6D139C7A}" dt="2023-09-19T13:14:00.967" v="4" actId="6549"/>
        <pc:sldMkLst>
          <pc:docMk/>
          <pc:sldMk cId="295987231" sldId="466"/>
        </pc:sldMkLst>
      </pc:sldChg>
      <pc:sldChg chg="modNotesTx">
        <pc:chgData name="Stephane L Mondoloni Ph.D." userId="8aeaf5a5-4cc3-4daf-937b-47dc20c4bd5f" providerId="ADAL" clId="{5902D476-A06C-4E5B-8469-E7DD6D139C7A}" dt="2023-09-19T13:14:09.753" v="6" actId="6549"/>
        <pc:sldMkLst>
          <pc:docMk/>
          <pc:sldMk cId="2289377585" sldId="467"/>
        </pc:sldMkLst>
      </pc:sldChg>
      <pc:sldChg chg="modNotesTx">
        <pc:chgData name="Stephane L Mondoloni Ph.D." userId="8aeaf5a5-4cc3-4daf-937b-47dc20c4bd5f" providerId="ADAL" clId="{5902D476-A06C-4E5B-8469-E7DD6D139C7A}" dt="2023-09-19T13:14:14.471" v="7" actId="6549"/>
        <pc:sldMkLst>
          <pc:docMk/>
          <pc:sldMk cId="666848191" sldId="47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051607724632892E-2"/>
          <c:y val="0"/>
          <c:w val="0.96537450619324172"/>
          <c:h val="0.83287424594522652"/>
        </c:manualLayout>
      </c:layout>
      <c:scatterChart>
        <c:scatterStyle val="lineMarker"/>
        <c:varyColors val="0"/>
        <c:ser>
          <c:idx val="0"/>
          <c:order val="0"/>
          <c:spPr>
            <a:ln w="12700" cap="rnd">
              <a:solidFill>
                <a:schemeClr val="accent1"/>
              </a:solidFill>
              <a:prstDash val="dash"/>
              <a:round/>
            </a:ln>
            <a:effectLst/>
          </c:spPr>
          <c:marker>
            <c:symbol val="none"/>
          </c:marker>
          <c:xVal>
            <c:numRef>
              <c:f>Sheet1!$A$2:$A$55</c:f>
              <c:numCache>
                <c:formatCode>General</c:formatCod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numCache>
            </c:numRef>
          </c:xVal>
          <c:yVal>
            <c:numRef>
              <c:f>Sheet1!$D$2:$D$55</c:f>
              <c:numCache>
                <c:formatCode>General</c:formatCode>
                <c:ptCount val="54"/>
                <c:pt idx="0">
                  <c:v>9.0537247649415273E-2</c:v>
                </c:pt>
                <c:pt idx="1">
                  <c:v>0.18930428850218955</c:v>
                </c:pt>
                <c:pt idx="2">
                  <c:v>0.14486021404381849</c:v>
                </c:pt>
                <c:pt idx="3">
                  <c:v>2.6096802579337108E-2</c:v>
                </c:pt>
                <c:pt idx="4">
                  <c:v>0.13386089317027547</c:v>
                </c:pt>
                <c:pt idx="5">
                  <c:v>1.4815257472828192E-2</c:v>
                </c:pt>
                <c:pt idx="6">
                  <c:v>0.12802702529521731</c:v>
                </c:pt>
                <c:pt idx="7">
                  <c:v>1.5574961149196487E-2</c:v>
                </c:pt>
                <c:pt idx="8">
                  <c:v>9.730405200001363E-2</c:v>
                </c:pt>
                <c:pt idx="9">
                  <c:v>3.2545619806310933E-3</c:v>
                </c:pt>
                <c:pt idx="10">
                  <c:v>5.5118969701636183E-2</c:v>
                </c:pt>
                <c:pt idx="11">
                  <c:v>-1.1937726583473418E-2</c:v>
                </c:pt>
                <c:pt idx="12">
                  <c:v>4.4561279725065434E-2</c:v>
                </c:pt>
                <c:pt idx="13">
                  <c:v>0.12417671862914662</c:v>
                </c:pt>
                <c:pt idx="14">
                  <c:v>3.6439021258063947E-2</c:v>
                </c:pt>
                <c:pt idx="15">
                  <c:v>0.12016083800211264</c:v>
                </c:pt>
                <c:pt idx="16">
                  <c:v>4.5940515336483995E-2</c:v>
                </c:pt>
                <c:pt idx="17">
                  <c:v>4.1231680502297641E-2</c:v>
                </c:pt>
                <c:pt idx="18">
                  <c:v>-2.6379121837669356E-2</c:v>
                </c:pt>
                <c:pt idx="19">
                  <c:v>-0.11007248354359142</c:v>
                </c:pt>
                <c:pt idx="20">
                  <c:v>-6.5703014560781536E-2</c:v>
                </c:pt>
                <c:pt idx="21">
                  <c:v>-0.17284654227738436</c:v>
                </c:pt>
                <c:pt idx="22">
                  <c:v>-0.20463738140559151</c:v>
                </c:pt>
                <c:pt idx="23">
                  <c:v>-9.1511445090478788E-2</c:v>
                </c:pt>
                <c:pt idx="24">
                  <c:v>-0.20457325483119354</c:v>
                </c:pt>
                <c:pt idx="25">
                  <c:v>-0.10136744036933887</c:v>
                </c:pt>
                <c:pt idx="26">
                  <c:v>-0.18572288729678602</c:v>
                </c:pt>
                <c:pt idx="27">
                  <c:v>-0.1161283552554703</c:v>
                </c:pt>
                <c:pt idx="28">
                  <c:v>-9.6195696081142479E-3</c:v>
                </c:pt>
                <c:pt idx="29">
                  <c:v>4.1165474931438045E-2</c:v>
                </c:pt>
                <c:pt idx="30">
                  <c:v>-5.6566716547028412E-2</c:v>
                </c:pt>
                <c:pt idx="31">
                  <c:v>-8.8328985362304269E-3</c:v>
                </c:pt>
                <c:pt idx="32">
                  <c:v>4.1144775414353463E-2</c:v>
                </c:pt>
                <c:pt idx="33">
                  <c:v>-3.5263400085917496E-2</c:v>
                </c:pt>
                <c:pt idx="34">
                  <c:v>-0.12442175516904619</c:v>
                </c:pt>
                <c:pt idx="35">
                  <c:v>-0.21510118498965669</c:v>
                </c:pt>
                <c:pt idx="36">
                  <c:v>-0.21916800118599333</c:v>
                </c:pt>
                <c:pt idx="37">
                  <c:v>-0.26222455845091008</c:v>
                </c:pt>
                <c:pt idx="38">
                  <c:v>-0.2469082555314098</c:v>
                </c:pt>
                <c:pt idx="39">
                  <c:v>-0.17387238848842948</c:v>
                </c:pt>
                <c:pt idx="40">
                  <c:v>-0.27719881801221768</c:v>
                </c:pt>
                <c:pt idx="41">
                  <c:v>-0.34730498886859384</c:v>
                </c:pt>
                <c:pt idx="42">
                  <c:v>-0.26192350076977133</c:v>
                </c:pt>
                <c:pt idx="43">
                  <c:v>-0.25151875209827146</c:v>
                </c:pt>
                <c:pt idx="44">
                  <c:v>-0.26997474075744854</c:v>
                </c:pt>
                <c:pt idx="45">
                  <c:v>-0.14991575406935401</c:v>
                </c:pt>
                <c:pt idx="46">
                  <c:v>-0.18504461287427756</c:v>
                </c:pt>
                <c:pt idx="47">
                  <c:v>-6.8560478882733228E-2</c:v>
                </c:pt>
                <c:pt idx="48">
                  <c:v>4.273998704617088E-3</c:v>
                </c:pt>
                <c:pt idx="49">
                  <c:v>3.6228919764950712E-2</c:v>
                </c:pt>
                <c:pt idx="50">
                  <c:v>-6.47613834407188E-2</c:v>
                </c:pt>
                <c:pt idx="51">
                  <c:v>5.5922851404698048E-3</c:v>
                </c:pt>
                <c:pt idx="52">
                  <c:v>9.6248833707426013E-2</c:v>
                </c:pt>
                <c:pt idx="53">
                  <c:v>5.9243897064384488E-2</c:v>
                </c:pt>
              </c:numCache>
            </c:numRef>
          </c:yVal>
          <c:smooth val="0"/>
          <c:extLst>
            <c:ext xmlns:c16="http://schemas.microsoft.com/office/drawing/2014/chart" uri="{C3380CC4-5D6E-409C-BE32-E72D297353CC}">
              <c16:uniqueId val="{00000000-25B7-4325-9DAB-0BD05425C2B3}"/>
            </c:ext>
          </c:extLst>
        </c:ser>
        <c:ser>
          <c:idx val="1"/>
          <c:order val="1"/>
          <c:spPr>
            <a:ln w="12700" cap="rnd">
              <a:solidFill>
                <a:schemeClr val="accent2"/>
              </a:solidFill>
              <a:round/>
            </a:ln>
            <a:effectLst/>
          </c:spPr>
          <c:marker>
            <c:symbol val="none"/>
          </c:marker>
          <c:xVal>
            <c:numRef>
              <c:f>Sheet1!$A$2:$A$55</c:f>
              <c:numCache>
                <c:formatCode>General</c:formatCod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numCache>
            </c:numRef>
          </c:xVal>
          <c:yVal>
            <c:numRef>
              <c:f>Sheet1!$E$2:$E$55</c:f>
              <c:numCache>
                <c:formatCode>General</c:formatCode>
                <c:ptCount val="54"/>
                <c:pt idx="0">
                  <c:v>9.0537247649415273E-2</c:v>
                </c:pt>
                <c:pt idx="1">
                  <c:v>0.18930428850218955</c:v>
                </c:pt>
                <c:pt idx="2">
                  <c:v>0.14486021404381849</c:v>
                </c:pt>
                <c:pt idx="3">
                  <c:v>2.6096802579337108E-2</c:v>
                </c:pt>
                <c:pt idx="4">
                  <c:v>0.13386089317027547</c:v>
                </c:pt>
                <c:pt idx="5">
                  <c:v>1.4815257472828192E-2</c:v>
                </c:pt>
                <c:pt idx="6">
                  <c:v>0.12802702529521731</c:v>
                </c:pt>
                <c:pt idx="7">
                  <c:v>1.5574961149196487E-2</c:v>
                </c:pt>
                <c:pt idx="8">
                  <c:v>9.730405200001363E-2</c:v>
                </c:pt>
                <c:pt idx="9">
                  <c:v>3.2545619806310933E-3</c:v>
                </c:pt>
                <c:pt idx="10">
                  <c:v>5.5118969701636183E-2</c:v>
                </c:pt>
                <c:pt idx="11">
                  <c:v>-1.1937726583473418E-2</c:v>
                </c:pt>
                <c:pt idx="12">
                  <c:v>4.4561279725065434E-2</c:v>
                </c:pt>
                <c:pt idx="13">
                  <c:v>0.12417671862914662</c:v>
                </c:pt>
                <c:pt idx="14">
                  <c:v>3.6439021258063947E-2</c:v>
                </c:pt>
                <c:pt idx="15">
                  <c:v>0.12016083800211264</c:v>
                </c:pt>
                <c:pt idx="16">
                  <c:v>4.5940515336483995E-2</c:v>
                </c:pt>
                <c:pt idx="17">
                  <c:v>4.1231680502297641E-2</c:v>
                </c:pt>
                <c:pt idx="18">
                  <c:v>-2.6379121837669356E-2</c:v>
                </c:pt>
                <c:pt idx="19">
                  <c:v>-8.3333811202407015E-2</c:v>
                </c:pt>
                <c:pt idx="20">
                  <c:v>-3.7838236016159113E-2</c:v>
                </c:pt>
                <c:pt idx="21">
                  <c:v>-0.11355305818944136</c:v>
                </c:pt>
                <c:pt idx="22">
                  <c:v>-0.1289857294920071</c:v>
                </c:pt>
                <c:pt idx="23">
                  <c:v>-2.8484980439916915E-2</c:v>
                </c:pt>
                <c:pt idx="24">
                  <c:v>-0.10893442823248872</c:v>
                </c:pt>
                <c:pt idx="25">
                  <c:v>-1.6369776663004987E-2</c:v>
                </c:pt>
                <c:pt idx="26">
                  <c:v>-7.3854134204962715E-2</c:v>
                </c:pt>
                <c:pt idx="27">
                  <c:v>-8.1785085719101452E-3</c:v>
                </c:pt>
                <c:pt idx="28">
                  <c:v>8.70285199459747E-2</c:v>
                </c:pt>
                <c:pt idx="29">
                  <c:v>0.13765655557761652</c:v>
                </c:pt>
                <c:pt idx="30">
                  <c:v>6.9470802394843365E-2</c:v>
                </c:pt>
                <c:pt idx="31">
                  <c:v>0.11765785680348176</c:v>
                </c:pt>
                <c:pt idx="32">
                  <c:v>0.16763999596394888</c:v>
                </c:pt>
                <c:pt idx="33">
                  <c:v>0.11651345556373212</c:v>
                </c:pt>
                <c:pt idx="34">
                  <c:v>5.5186771497229156E-2</c:v>
                </c:pt>
                <c:pt idx="35">
                  <c:v>-7.3567723592592588E-3</c:v>
                </c:pt>
                <c:pt idx="36">
                  <c:v>-6.1022531632857254E-4</c:v>
                </c:pt>
                <c:pt idx="37">
                  <c:v>-2.5055471128261994E-2</c:v>
                </c:pt>
                <c:pt idx="38">
                  <c:v>-2.8024287926617653E-3</c:v>
                </c:pt>
                <c:pt idx="39">
                  <c:v>6.5626264841722487E-2</c:v>
                </c:pt>
                <c:pt idx="40">
                  <c:v>-7.0348787773080873E-3</c:v>
                </c:pt>
                <c:pt idx="41">
                  <c:v>-5.3119815462408994E-2</c:v>
                </c:pt>
                <c:pt idx="42">
                  <c:v>2.5185375016649039E-2</c:v>
                </c:pt>
                <c:pt idx="43">
                  <c:v>4.3509173953848922E-2</c:v>
                </c:pt>
                <c:pt idx="44">
                  <c:v>3.8744383026507262E-2</c:v>
                </c:pt>
                <c:pt idx="45">
                  <c:v>0.1447915723769829</c:v>
                </c:pt>
                <c:pt idx="46">
                  <c:v>0.12668848533304405</c:v>
                </c:pt>
                <c:pt idx="47">
                  <c:v>0.22987579252627954</c:v>
                </c:pt>
                <c:pt idx="48">
                  <c:v>0.2981433745961598</c:v>
                </c:pt>
                <c:pt idx="49">
                  <c:v>0.33370731144442672</c:v>
                </c:pt>
                <c:pt idx="50">
                  <c:v>0.26291506887989113</c:v>
                </c:pt>
                <c:pt idx="51">
                  <c:v>0.32919800374484204</c:v>
                </c:pt>
                <c:pt idx="52">
                  <c:v>0.41172324259840704</c:v>
                </c:pt>
                <c:pt idx="53">
                  <c:v>0.39211929328397382</c:v>
                </c:pt>
              </c:numCache>
            </c:numRef>
          </c:yVal>
          <c:smooth val="0"/>
          <c:extLst>
            <c:ext xmlns:c16="http://schemas.microsoft.com/office/drawing/2014/chart" uri="{C3380CC4-5D6E-409C-BE32-E72D297353CC}">
              <c16:uniqueId val="{00000001-25B7-4325-9DAB-0BD05425C2B3}"/>
            </c:ext>
          </c:extLst>
        </c:ser>
        <c:dLbls>
          <c:showLegendKey val="0"/>
          <c:showVal val="0"/>
          <c:showCatName val="0"/>
          <c:showSerName val="0"/>
          <c:showPercent val="0"/>
          <c:showBubbleSize val="0"/>
        </c:dLbls>
        <c:axId val="729466335"/>
        <c:axId val="729469247"/>
      </c:scatterChart>
      <c:valAx>
        <c:axId val="729466335"/>
        <c:scaling>
          <c:orientation val="minMax"/>
        </c:scaling>
        <c:delete val="1"/>
        <c:axPos val="b"/>
        <c:numFmt formatCode="General" sourceLinked="1"/>
        <c:majorTickMark val="none"/>
        <c:minorTickMark val="none"/>
        <c:tickLblPos val="nextTo"/>
        <c:crossAx val="729469247"/>
        <c:crosses val="autoZero"/>
        <c:crossBetween val="midCat"/>
      </c:valAx>
      <c:valAx>
        <c:axId val="729469247"/>
        <c:scaling>
          <c:orientation val="minMax"/>
        </c:scaling>
        <c:delete val="1"/>
        <c:axPos val="l"/>
        <c:numFmt formatCode="General" sourceLinked="1"/>
        <c:majorTickMark val="none"/>
        <c:minorTickMark val="none"/>
        <c:tickLblPos val="nextTo"/>
        <c:crossAx val="729466335"/>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8CC-4B28-88D5-47C82FE80FB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8CC-4B28-88D5-47C82FE80FB3}"/>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8CC-4B28-88D5-47C82FE80FB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8CC-4B28-88D5-47C82FE80FB3}"/>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D8CC-4B28-88D5-47C82FE80FB3}"/>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D8CC-4B28-88D5-47C82FE80FB3}"/>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D8CC-4B28-88D5-47C82FE80FB3}"/>
              </c:ext>
            </c:extLst>
          </c:dPt>
          <c:dLbls>
            <c:dLbl>
              <c:idx val="0"/>
              <c:layout>
                <c:manualLayout>
                  <c:x val="1.9994999675671658E-3"/>
                  <c:y val="2.370872142252328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CC-4B28-88D5-47C82FE80FB3}"/>
                </c:ext>
              </c:extLst>
            </c:dLbl>
            <c:dLbl>
              <c:idx val="1"/>
              <c:layout>
                <c:manualLayout>
                  <c:x val="5.9984999027014978E-3"/>
                  <c:y val="2.370872142252328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CC-4B28-88D5-47C82FE80FB3}"/>
                </c:ext>
              </c:extLst>
            </c:dLbl>
            <c:dLbl>
              <c:idx val="2"/>
              <c:layout>
                <c:manualLayout>
                  <c:x val="2.3993999610805991E-2"/>
                  <c:y val="-2.709568162574102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CC-4B28-88D5-47C82FE80FB3}"/>
                </c:ext>
              </c:extLst>
            </c:dLbl>
            <c:dLbl>
              <c:idx val="3"/>
              <c:layout>
                <c:manualLayout>
                  <c:x val="5.9984999027014796E-3"/>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CC-4B28-88D5-47C82FE80FB3}"/>
                </c:ext>
              </c:extLst>
            </c:dLbl>
            <c:dLbl>
              <c:idx val="4"/>
              <c:layout>
                <c:manualLayout>
                  <c:x val="-6.0014999024165655E-3"/>
                  <c:y val="-1.2418710616459807E-16"/>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CC-4B28-88D5-47C82FE80FB3}"/>
                </c:ext>
              </c:extLst>
            </c:dLbl>
            <c:dLbl>
              <c:idx val="5"/>
              <c:layout>
                <c:manualLayout>
                  <c:x val="-6.0014999024165568E-3"/>
                  <c:y val="-6.2093553082299036E-1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8CC-4B28-88D5-47C82FE80FB3}"/>
                </c:ext>
              </c:extLst>
            </c:dLbl>
            <c:dLbl>
              <c:idx val="6"/>
              <c:layout>
                <c:manualLayout>
                  <c:x val="-1.9994999675671658E-3"/>
                  <c:y val="1.693480101608806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8CC-4B28-88D5-47C82FE80FB3}"/>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Insufficient Problem to Solve (10%)</c:v>
                </c:pt>
                <c:pt idx="1">
                  <c:v>Wrong Ecosystem Configuration (18%)</c:v>
                </c:pt>
                <c:pt idx="2">
                  <c:v>Wrong Governance Choices (34%)</c:v>
                </c:pt>
                <c:pt idx="3">
                  <c:v>Inadequate Monetization (5%)</c:v>
                </c:pt>
                <c:pt idx="4">
                  <c:v>Weak Launch Strategy (8%)</c:v>
                </c:pt>
                <c:pt idx="5">
                  <c:v>Weak Defensibility (10%)</c:v>
                </c:pt>
                <c:pt idx="6">
                  <c:v>Bad Execution (15%)</c:v>
                </c:pt>
              </c:strCache>
            </c:strRef>
          </c:cat>
          <c:val>
            <c:numRef>
              <c:f>Sheet1!$B$2:$B$8</c:f>
              <c:numCache>
                <c:formatCode>0%</c:formatCode>
                <c:ptCount val="7"/>
                <c:pt idx="0">
                  <c:v>0.1</c:v>
                </c:pt>
                <c:pt idx="1">
                  <c:v>0.18</c:v>
                </c:pt>
                <c:pt idx="2">
                  <c:v>0.34</c:v>
                </c:pt>
                <c:pt idx="3">
                  <c:v>0.05</c:v>
                </c:pt>
                <c:pt idx="4">
                  <c:v>0.08</c:v>
                </c:pt>
                <c:pt idx="5">
                  <c:v>0.1</c:v>
                </c:pt>
                <c:pt idx="6">
                  <c:v>0.15</c:v>
                </c:pt>
              </c:numCache>
            </c:numRef>
          </c:val>
          <c:extLst>
            <c:ext xmlns:c16="http://schemas.microsoft.com/office/drawing/2014/chart" uri="{C3380CC4-5D6E-409C-BE32-E72D297353CC}">
              <c16:uniqueId val="{0000000E-D8CC-4B28-88D5-47C82FE80FB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F41DA98-DD0A-1B4F-A599-A48A0F931A5C}" type="datetimeFigureOut">
              <a:rPr lang="en-US" smtClean="0"/>
              <a:pPr/>
              <a:t>9/19/2023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63E89008-A845-3542-9030-80EE4706E754}" type="slidenum">
              <a:rPr lang="en-US" smtClean="0"/>
              <a:pPr/>
              <a:t>‹#›</a:t>
            </a:fld>
            <a:endParaRPr lang="en-US" dirty="0"/>
          </a:p>
        </p:txBody>
      </p:sp>
    </p:spTree>
    <p:extLst>
      <p:ext uri="{BB962C8B-B14F-4D97-AF65-F5344CB8AC3E}">
        <p14:creationId xmlns:p14="http://schemas.microsoft.com/office/powerpoint/2010/main" val="129345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a:t>
            </a:fld>
            <a:endParaRPr lang="en-US" dirty="0"/>
          </a:p>
        </p:txBody>
      </p:sp>
    </p:spTree>
    <p:extLst>
      <p:ext uri="{BB962C8B-B14F-4D97-AF65-F5344CB8AC3E}">
        <p14:creationId xmlns:p14="http://schemas.microsoft.com/office/powerpoint/2010/main" val="272883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12</a:t>
            </a:fld>
            <a:endParaRPr lang="en-US" dirty="0"/>
          </a:p>
        </p:txBody>
      </p:sp>
    </p:spTree>
    <p:extLst>
      <p:ext uri="{BB962C8B-B14F-4D97-AF65-F5344CB8AC3E}">
        <p14:creationId xmlns:p14="http://schemas.microsoft.com/office/powerpoint/2010/main" val="362683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13</a:t>
            </a:fld>
            <a:endParaRPr lang="en-US" dirty="0"/>
          </a:p>
        </p:txBody>
      </p:sp>
    </p:spTree>
    <p:extLst>
      <p:ext uri="{BB962C8B-B14F-4D97-AF65-F5344CB8AC3E}">
        <p14:creationId xmlns:p14="http://schemas.microsoft.com/office/powerpoint/2010/main" val="50171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2</a:t>
            </a:fld>
            <a:endParaRPr lang="en-US" dirty="0"/>
          </a:p>
        </p:txBody>
      </p:sp>
    </p:spTree>
    <p:extLst>
      <p:ext uri="{BB962C8B-B14F-4D97-AF65-F5344CB8AC3E}">
        <p14:creationId xmlns:p14="http://schemas.microsoft.com/office/powerpoint/2010/main" val="425474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3</a:t>
            </a:fld>
            <a:endParaRPr lang="en-US" dirty="0"/>
          </a:p>
        </p:txBody>
      </p:sp>
    </p:spTree>
    <p:extLst>
      <p:ext uri="{BB962C8B-B14F-4D97-AF65-F5344CB8AC3E}">
        <p14:creationId xmlns:p14="http://schemas.microsoft.com/office/powerpoint/2010/main" val="2940734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4</a:t>
            </a:fld>
            <a:endParaRPr lang="en-US" dirty="0"/>
          </a:p>
        </p:txBody>
      </p:sp>
    </p:spTree>
    <p:extLst>
      <p:ext uri="{BB962C8B-B14F-4D97-AF65-F5344CB8AC3E}">
        <p14:creationId xmlns:p14="http://schemas.microsoft.com/office/powerpoint/2010/main" val="175915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6</a:t>
            </a:fld>
            <a:endParaRPr lang="en-US" dirty="0"/>
          </a:p>
        </p:txBody>
      </p:sp>
    </p:spTree>
    <p:extLst>
      <p:ext uri="{BB962C8B-B14F-4D97-AF65-F5344CB8AC3E}">
        <p14:creationId xmlns:p14="http://schemas.microsoft.com/office/powerpoint/2010/main" val="253561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7</a:t>
            </a:fld>
            <a:endParaRPr lang="en-US" dirty="0"/>
          </a:p>
        </p:txBody>
      </p:sp>
    </p:spTree>
    <p:extLst>
      <p:ext uri="{BB962C8B-B14F-4D97-AF65-F5344CB8AC3E}">
        <p14:creationId xmlns:p14="http://schemas.microsoft.com/office/powerpoint/2010/main" val="590951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9</a:t>
            </a:fld>
            <a:endParaRPr lang="en-US" dirty="0"/>
          </a:p>
        </p:txBody>
      </p:sp>
    </p:spTree>
    <p:extLst>
      <p:ext uri="{BB962C8B-B14F-4D97-AF65-F5344CB8AC3E}">
        <p14:creationId xmlns:p14="http://schemas.microsoft.com/office/powerpoint/2010/main" val="4209617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10</a:t>
            </a:fld>
            <a:endParaRPr lang="en-US" dirty="0"/>
          </a:p>
        </p:txBody>
      </p:sp>
    </p:spTree>
    <p:extLst>
      <p:ext uri="{BB962C8B-B14F-4D97-AF65-F5344CB8AC3E}">
        <p14:creationId xmlns:p14="http://schemas.microsoft.com/office/powerpoint/2010/main" val="229701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89008-A845-3542-9030-80EE4706E754}" type="slidenum">
              <a:rPr lang="en-US" smtClean="0"/>
              <a:pPr/>
              <a:t>11</a:t>
            </a:fld>
            <a:endParaRPr lang="en-US" dirty="0"/>
          </a:p>
        </p:txBody>
      </p:sp>
    </p:spTree>
    <p:extLst>
      <p:ext uri="{BB962C8B-B14F-4D97-AF65-F5344CB8AC3E}">
        <p14:creationId xmlns:p14="http://schemas.microsoft.com/office/powerpoint/2010/main" val="1521018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560832" y="1303655"/>
            <a:ext cx="9144000" cy="2009720"/>
          </a:xfrm>
        </p:spPr>
        <p:txBody>
          <a:bodyPr anchor="b" anchorCtr="0"/>
          <a:lstStyle>
            <a:lvl1pPr algn="l">
              <a:lnSpc>
                <a:spcPct val="100000"/>
              </a:lnSpc>
              <a:spcBef>
                <a:spcPts val="1000"/>
              </a:spcBef>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560832" y="3446675"/>
            <a:ext cx="9144000" cy="560059"/>
          </a:xfrm>
          <a:prstGeom prst="rect">
            <a:avLst/>
          </a:prstGeom>
        </p:spPr>
        <p:txBody>
          <a:bodyPr anchor="t"/>
          <a:lstStyle>
            <a:lvl1pPr marL="0" indent="0" algn="l">
              <a:lnSpc>
                <a:spcPct val="100000"/>
              </a:lnSpc>
              <a:spcBef>
                <a:spcPts val="1000"/>
              </a:spcBef>
              <a:spcAft>
                <a:spcPts val="0"/>
              </a:spcAft>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8" name="Text Placeholder 5">
            <a:extLst>
              <a:ext uri="{FF2B5EF4-FFF2-40B4-BE49-F238E27FC236}">
                <a16:creationId xmlns:a16="http://schemas.microsoft.com/office/drawing/2014/main" id="{7A3D1CCA-73DE-0941-8F45-344E5CC6057F}"/>
              </a:ext>
            </a:extLst>
          </p:cNvPr>
          <p:cNvSpPr>
            <a:spLocks noGrp="1"/>
          </p:cNvSpPr>
          <p:nvPr>
            <p:ph type="body" sz="quarter" idx="20" hasCustomPrompt="1"/>
          </p:nvPr>
        </p:nvSpPr>
        <p:spPr>
          <a:xfrm>
            <a:off x="560834" y="4090988"/>
            <a:ext cx="4687887" cy="628650"/>
          </a:xfrm>
          <a:prstGeom prst="rect">
            <a:avLst/>
          </a:prstGeom>
        </p:spPr>
        <p:txBody>
          <a:bodyPr anchor="t" anchorCtr="0"/>
          <a:lstStyle>
            <a:lvl1pPr>
              <a:lnSpc>
                <a:spcPct val="100000"/>
              </a:lnSpc>
              <a:spcBef>
                <a:spcPts val="1000"/>
              </a:spcBef>
              <a:buFontTx/>
              <a:buNone/>
              <a:defRPr sz="1800"/>
            </a:lvl1pPr>
          </a:lstStyle>
          <a:p>
            <a:pPr lvl="0"/>
            <a:r>
              <a:rPr lang="en-US" dirty="0"/>
              <a:t>Click to edit date</a:t>
            </a:r>
          </a:p>
        </p:txBody>
      </p:sp>
      <p:sp>
        <p:nvSpPr>
          <p:cNvPr id="37" name="Footer Placeholder 4">
            <a:extLst>
              <a:ext uri="{FF2B5EF4-FFF2-40B4-BE49-F238E27FC236}">
                <a16:creationId xmlns:a16="http://schemas.microsoft.com/office/drawing/2014/main" id="{C55AACF5-EF00-CB42-823A-B94F99F731DB}"/>
              </a:ext>
            </a:extLst>
          </p:cNvPr>
          <p:cNvSpPr>
            <a:spLocks noGrp="1"/>
          </p:cNvSpPr>
          <p:nvPr>
            <p:ph type="ftr" sz="quarter" idx="3"/>
          </p:nvPr>
        </p:nvSpPr>
        <p:spPr>
          <a:xfrm>
            <a:off x="1645920" y="6217920"/>
            <a:ext cx="5120640" cy="182880"/>
          </a:xfrm>
          <a:prstGeom prst="rect">
            <a:avLst/>
          </a:prstGeom>
        </p:spPr>
        <p:txBody>
          <a:bodyPr vert="horz" lIns="0" tIns="0" rIns="0" bIns="0" rtlCol="0" anchor="ctr">
            <a:noAutofit/>
          </a:bodyPr>
          <a:lstStyle>
            <a:lvl1pPr algn="l">
              <a:defRPr sz="800" cap="all" baseline="0">
                <a:solidFill>
                  <a:schemeClr val="tx1"/>
                </a:solidFill>
              </a:defRPr>
            </a:lvl1pPr>
          </a:lstStyle>
          <a:p>
            <a:r>
              <a:rPr lang="en-US" dirty="0"/>
              <a:t>© 2023 THE MITRE CORPORATION. ALL RIGHTS RESERVED. FOR INTERNAL USE ONLY.</a:t>
            </a:r>
          </a:p>
        </p:txBody>
      </p:sp>
      <p:pic>
        <p:nvPicPr>
          <p:cNvPr id="10" name="Picture 9" descr="MITRE Logo MITRE Solving Problems For A Safer World">
            <a:extLst>
              <a:ext uri="{FF2B5EF4-FFF2-40B4-BE49-F238E27FC236}">
                <a16:creationId xmlns:a16="http://schemas.microsoft.com/office/drawing/2014/main" id="{EE35D647-412B-43F5-B738-2DBCD83BF2F6}"/>
              </a:ext>
              <a:ext uri="{C183D7F6-B498-43B3-948B-1728B52AA6E4}">
                <adec:decorative xmlns:adec="http://schemas.microsoft.com/office/drawing/2017/decorative" val="0"/>
              </a:ext>
            </a:extLst>
          </p:cNvPr>
          <p:cNvPicPr>
            <a:picLocks noChangeAspect="1"/>
          </p:cNvPicPr>
          <p:nvPr userDrawn="1"/>
        </p:nvPicPr>
        <p:blipFill>
          <a:blip r:embed="rId2"/>
          <a:stretch/>
        </p:blipFill>
        <p:spPr>
          <a:xfrm>
            <a:off x="9013152" y="6172200"/>
            <a:ext cx="2764612" cy="274320"/>
          </a:xfrm>
          <a:prstGeom prst="rect">
            <a:avLst/>
          </a:prstGeom>
        </p:spPr>
      </p:pic>
      <p:sp>
        <p:nvSpPr>
          <p:cNvPr id="11" name="Text Placeholder 29">
            <a:extLst>
              <a:ext uri="{FF2B5EF4-FFF2-40B4-BE49-F238E27FC236}">
                <a16:creationId xmlns:a16="http://schemas.microsoft.com/office/drawing/2014/main" id="{2B43BD34-27FE-427A-A283-6BD434AED49D}"/>
              </a:ext>
            </a:extLst>
          </p:cNvPr>
          <p:cNvSpPr>
            <a:spLocks noGrp="1"/>
          </p:cNvSpPr>
          <p:nvPr>
            <p:ph type="body" sz="quarter" idx="19" hasCustomPrompt="1"/>
          </p:nvPr>
        </p:nvSpPr>
        <p:spPr>
          <a:xfrm>
            <a:off x="545592" y="274485"/>
            <a:ext cx="8656320" cy="560059"/>
          </a:xfrm>
          <a:prstGeom prst="rect">
            <a:avLst/>
          </a:prstGeom>
        </p:spPr>
        <p:txBody>
          <a:bodyPr anchor="ctr"/>
          <a:lstStyle>
            <a:lvl1pPr marL="0" marR="0" indent="0" algn="l" defTabSz="914400" rtl="0" eaLnBrk="1" fontAlgn="auto" latinLnBrk="0" hangingPunct="1">
              <a:lnSpc>
                <a:spcPct val="100000"/>
              </a:lnSpc>
              <a:spcBef>
                <a:spcPts val="600"/>
              </a:spcBef>
              <a:spcAft>
                <a:spcPts val="600"/>
              </a:spcAft>
              <a:buClrTx/>
              <a:buSzTx/>
              <a:buFont typeface="Arial"/>
              <a:buNone/>
              <a:tabLst/>
              <a:defRPr sz="2800" b="1">
                <a:solidFill>
                  <a:srgbClr val="FFFC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dirty="0"/>
              <a:t>Disclaimer: </a:t>
            </a:r>
            <a:r>
              <a:rPr lang="en-US" b="1" dirty="0"/>
              <a:t>Printing your PPT? Please use white PPT template options</a:t>
            </a:r>
            <a:r>
              <a:rPr lang="en-US" dirty="0"/>
              <a:t>.</a:t>
            </a:r>
            <a:endParaRPr kumimoji="0" lang="en-US" altLang="en-US" sz="2400" b="1" i="0" u="none" strike="noStrike" cap="none" normalizeH="0" baseline="0" dirty="0">
              <a:ln>
                <a:noFill/>
              </a:ln>
              <a:solidFill>
                <a:schemeClr val="accent2"/>
              </a:solidFill>
              <a:effectLst/>
              <a:latin typeface="Arial" panose="020B0604020202020204" pitchFamily="34" charset="0"/>
            </a:endParaRPr>
          </a:p>
        </p:txBody>
      </p:sp>
      <p:pic>
        <p:nvPicPr>
          <p:cNvPr id="5" name="Picture 4" descr="A picture containing text, sign&#10;&#10;Description automatically generated">
            <a:extLst>
              <a:ext uri="{FF2B5EF4-FFF2-40B4-BE49-F238E27FC236}">
                <a16:creationId xmlns:a16="http://schemas.microsoft.com/office/drawing/2014/main" id="{2B952B70-437C-462C-AD52-0F77143BF82F}"/>
              </a:ext>
            </a:extLst>
          </p:cNvPr>
          <p:cNvPicPr>
            <a:picLocks noChangeAspect="1"/>
          </p:cNvPicPr>
          <p:nvPr userDrawn="1"/>
        </p:nvPicPr>
        <p:blipFill>
          <a:blip r:embed="rId3"/>
          <a:stretch>
            <a:fillRect/>
          </a:stretch>
        </p:blipFill>
        <p:spPr>
          <a:xfrm>
            <a:off x="0" y="5303520"/>
            <a:ext cx="1554480" cy="1554480"/>
          </a:xfrm>
          <a:prstGeom prst="rect">
            <a:avLst/>
          </a:prstGeom>
        </p:spPr>
      </p:pic>
      <p:pic>
        <p:nvPicPr>
          <p:cNvPr id="9" name="Picture 8" descr="A black rectangle with a yellow background&#10;&#10;Description automatically generated with low confidence">
            <a:extLst>
              <a:ext uri="{FF2B5EF4-FFF2-40B4-BE49-F238E27FC236}">
                <a16:creationId xmlns:a16="http://schemas.microsoft.com/office/drawing/2014/main" id="{CF182546-D092-4007-AC8E-7DB855065E6E}"/>
              </a:ext>
            </a:extLst>
          </p:cNvPr>
          <p:cNvPicPr>
            <a:picLocks noChangeAspect="1"/>
          </p:cNvPicPr>
          <p:nvPr userDrawn="1"/>
        </p:nvPicPr>
        <p:blipFill>
          <a:blip r:embed="rId4"/>
          <a:stretch>
            <a:fillRect/>
          </a:stretch>
        </p:blipFill>
        <p:spPr>
          <a:xfrm>
            <a:off x="10637520" y="0"/>
            <a:ext cx="1554480" cy="1554480"/>
          </a:xfrm>
          <a:prstGeom prst="rect">
            <a:avLst/>
          </a:prstGeom>
        </p:spPr>
      </p:pic>
    </p:spTree>
    <p:extLst>
      <p:ext uri="{BB962C8B-B14F-4D97-AF65-F5344CB8AC3E}">
        <p14:creationId xmlns:p14="http://schemas.microsoft.com/office/powerpoint/2010/main" val="961973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560832" y="1303655"/>
            <a:ext cx="9144000" cy="2009720"/>
          </a:xfrm>
        </p:spPr>
        <p:txBody>
          <a:bodyPr anchor="b" anchorCtr="0"/>
          <a:lstStyle>
            <a:lvl1pPr algn="l">
              <a:lnSpc>
                <a:spcPct val="100000"/>
              </a:lnSpc>
              <a:spcBef>
                <a:spcPts val="1000"/>
              </a:spcBef>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560832" y="3446675"/>
            <a:ext cx="9144000" cy="560059"/>
          </a:xfrm>
          <a:prstGeom prst="rect">
            <a:avLst/>
          </a:prstGeom>
        </p:spPr>
        <p:txBody>
          <a:bodyPr anchor="t"/>
          <a:lstStyle>
            <a:lvl1pPr marL="0" indent="0" algn="l">
              <a:lnSpc>
                <a:spcPct val="100000"/>
              </a:lnSpc>
              <a:spcBef>
                <a:spcPts val="1000"/>
              </a:spcBef>
              <a:spcAft>
                <a:spcPts val="0"/>
              </a:spcAft>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8" name="Text Placeholder 5">
            <a:extLst>
              <a:ext uri="{FF2B5EF4-FFF2-40B4-BE49-F238E27FC236}">
                <a16:creationId xmlns:a16="http://schemas.microsoft.com/office/drawing/2014/main" id="{7A3D1CCA-73DE-0941-8F45-344E5CC6057F}"/>
              </a:ext>
            </a:extLst>
          </p:cNvPr>
          <p:cNvSpPr>
            <a:spLocks noGrp="1"/>
          </p:cNvSpPr>
          <p:nvPr>
            <p:ph type="body" sz="quarter" idx="20" hasCustomPrompt="1"/>
          </p:nvPr>
        </p:nvSpPr>
        <p:spPr>
          <a:xfrm>
            <a:off x="560834" y="4090988"/>
            <a:ext cx="4687887" cy="628650"/>
          </a:xfrm>
          <a:prstGeom prst="rect">
            <a:avLst/>
          </a:prstGeom>
        </p:spPr>
        <p:txBody>
          <a:bodyPr anchor="t" anchorCtr="0"/>
          <a:lstStyle>
            <a:lvl1pPr>
              <a:lnSpc>
                <a:spcPct val="100000"/>
              </a:lnSpc>
              <a:spcBef>
                <a:spcPts val="1000"/>
              </a:spcBef>
              <a:buFontTx/>
              <a:buNone/>
              <a:defRPr sz="1800"/>
            </a:lvl1pPr>
          </a:lstStyle>
          <a:p>
            <a:pPr lvl="0"/>
            <a:r>
              <a:rPr lang="en-US" dirty="0"/>
              <a:t>Click to edit date</a:t>
            </a:r>
          </a:p>
        </p:txBody>
      </p:sp>
      <p:sp>
        <p:nvSpPr>
          <p:cNvPr id="37" name="Footer Placeholder 4">
            <a:extLst>
              <a:ext uri="{FF2B5EF4-FFF2-40B4-BE49-F238E27FC236}">
                <a16:creationId xmlns:a16="http://schemas.microsoft.com/office/drawing/2014/main" id="{C55AACF5-EF00-CB42-823A-B94F99F731DB}"/>
              </a:ext>
            </a:extLst>
          </p:cNvPr>
          <p:cNvSpPr>
            <a:spLocks noGrp="1"/>
          </p:cNvSpPr>
          <p:nvPr>
            <p:ph type="ftr" sz="quarter" idx="3"/>
          </p:nvPr>
        </p:nvSpPr>
        <p:spPr>
          <a:xfrm>
            <a:off x="1645920" y="6217920"/>
            <a:ext cx="5120640" cy="182880"/>
          </a:xfrm>
          <a:prstGeom prst="rect">
            <a:avLst/>
          </a:prstGeom>
        </p:spPr>
        <p:txBody>
          <a:bodyPr vert="horz" lIns="0" tIns="0" rIns="0" bIns="0" rtlCol="0" anchor="ctr">
            <a:noAutofit/>
          </a:bodyPr>
          <a:lstStyle>
            <a:lvl1pPr algn="l">
              <a:defRPr sz="800" cap="all" baseline="0">
                <a:solidFill>
                  <a:schemeClr val="tx1"/>
                </a:solidFill>
              </a:defRPr>
            </a:lvl1pPr>
          </a:lstStyle>
          <a:p>
            <a:r>
              <a:rPr lang="en-US" dirty="0"/>
              <a:t>© 2023 THE MITRE CORPORATION. ALL RIGHTS RESERVED. FOR INTERNAL USE ONLY.</a:t>
            </a:r>
          </a:p>
        </p:txBody>
      </p:sp>
      <p:pic>
        <p:nvPicPr>
          <p:cNvPr id="10" name="Picture 9" descr="MITRE Logo MITRE Solving Problems For A Safer World">
            <a:extLst>
              <a:ext uri="{FF2B5EF4-FFF2-40B4-BE49-F238E27FC236}">
                <a16:creationId xmlns:a16="http://schemas.microsoft.com/office/drawing/2014/main" id="{EE35D647-412B-43F5-B738-2DBCD83BF2F6}"/>
              </a:ext>
              <a:ext uri="{C183D7F6-B498-43B3-948B-1728B52AA6E4}">
                <adec:decorative xmlns:adec="http://schemas.microsoft.com/office/drawing/2017/decorative" val="0"/>
              </a:ext>
            </a:extLst>
          </p:cNvPr>
          <p:cNvPicPr>
            <a:picLocks noChangeAspect="1"/>
          </p:cNvPicPr>
          <p:nvPr userDrawn="1"/>
        </p:nvPicPr>
        <p:blipFill>
          <a:blip r:embed="rId2"/>
          <a:stretch/>
        </p:blipFill>
        <p:spPr>
          <a:xfrm>
            <a:off x="9013152" y="6172200"/>
            <a:ext cx="2764612" cy="274320"/>
          </a:xfrm>
          <a:prstGeom prst="rect">
            <a:avLst/>
          </a:prstGeom>
        </p:spPr>
      </p:pic>
      <p:sp>
        <p:nvSpPr>
          <p:cNvPr id="11" name="Text Placeholder 29">
            <a:extLst>
              <a:ext uri="{FF2B5EF4-FFF2-40B4-BE49-F238E27FC236}">
                <a16:creationId xmlns:a16="http://schemas.microsoft.com/office/drawing/2014/main" id="{2B43BD34-27FE-427A-A283-6BD434AED49D}"/>
              </a:ext>
            </a:extLst>
          </p:cNvPr>
          <p:cNvSpPr>
            <a:spLocks noGrp="1"/>
          </p:cNvSpPr>
          <p:nvPr>
            <p:ph type="body" sz="quarter" idx="19" hasCustomPrompt="1"/>
          </p:nvPr>
        </p:nvSpPr>
        <p:spPr>
          <a:xfrm>
            <a:off x="545592" y="274485"/>
            <a:ext cx="8656320" cy="560059"/>
          </a:xfrm>
          <a:prstGeom prst="rect">
            <a:avLst/>
          </a:prstGeom>
        </p:spPr>
        <p:txBody>
          <a:bodyPr anchor="ctr"/>
          <a:lstStyle>
            <a:lvl1pPr marL="0" marR="0" indent="0" algn="l" defTabSz="914400" rtl="0" eaLnBrk="1" fontAlgn="auto" latinLnBrk="0" hangingPunct="1">
              <a:lnSpc>
                <a:spcPct val="100000"/>
              </a:lnSpc>
              <a:spcBef>
                <a:spcPts val="600"/>
              </a:spcBef>
              <a:spcAft>
                <a:spcPts val="600"/>
              </a:spcAft>
              <a:buClrTx/>
              <a:buSzTx/>
              <a:buFont typeface="Arial"/>
              <a:buNone/>
              <a:tabLst/>
              <a:defRPr sz="2800" b="1">
                <a:solidFill>
                  <a:srgbClr val="FFFC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dirty="0"/>
              <a:t>Disclaimer: </a:t>
            </a:r>
            <a:r>
              <a:rPr lang="en-US" b="1" dirty="0"/>
              <a:t>Printing your PPT? Please use white PPT template options</a:t>
            </a:r>
            <a:r>
              <a:rPr lang="en-US" dirty="0"/>
              <a:t>.</a:t>
            </a:r>
            <a:endParaRPr kumimoji="0" lang="en-US" altLang="en-US" sz="2400" b="1" i="0" u="none" strike="noStrike" cap="none" normalizeH="0" baseline="0" dirty="0">
              <a:ln>
                <a:noFill/>
              </a:ln>
              <a:solidFill>
                <a:schemeClr val="accent2"/>
              </a:solidFill>
              <a:effectLst/>
              <a:latin typeface="Arial" panose="020B0604020202020204" pitchFamily="34" charset="0"/>
            </a:endParaRPr>
          </a:p>
        </p:txBody>
      </p:sp>
      <p:pic>
        <p:nvPicPr>
          <p:cNvPr id="5" name="Picture 4" descr="A picture containing text, sign&#10;&#10;Description automatically generated">
            <a:extLst>
              <a:ext uri="{FF2B5EF4-FFF2-40B4-BE49-F238E27FC236}">
                <a16:creationId xmlns:a16="http://schemas.microsoft.com/office/drawing/2014/main" id="{2B952B70-437C-462C-AD52-0F77143BF82F}"/>
              </a:ext>
            </a:extLst>
          </p:cNvPr>
          <p:cNvPicPr>
            <a:picLocks noChangeAspect="1"/>
          </p:cNvPicPr>
          <p:nvPr userDrawn="1"/>
        </p:nvPicPr>
        <p:blipFill>
          <a:blip r:embed="rId3"/>
          <a:stretch>
            <a:fillRect/>
          </a:stretch>
        </p:blipFill>
        <p:spPr>
          <a:xfrm>
            <a:off x="0" y="5303520"/>
            <a:ext cx="1554480" cy="1554480"/>
          </a:xfrm>
          <a:prstGeom prst="rect">
            <a:avLst/>
          </a:prstGeom>
        </p:spPr>
      </p:pic>
      <p:pic>
        <p:nvPicPr>
          <p:cNvPr id="9" name="Picture 8" descr="A black rectangle with a yellow background&#10;&#10;Description automatically generated with low confidence">
            <a:extLst>
              <a:ext uri="{FF2B5EF4-FFF2-40B4-BE49-F238E27FC236}">
                <a16:creationId xmlns:a16="http://schemas.microsoft.com/office/drawing/2014/main" id="{CF182546-D092-4007-AC8E-7DB855065E6E}"/>
              </a:ext>
            </a:extLst>
          </p:cNvPr>
          <p:cNvPicPr>
            <a:picLocks noChangeAspect="1"/>
          </p:cNvPicPr>
          <p:nvPr userDrawn="1"/>
        </p:nvPicPr>
        <p:blipFill>
          <a:blip r:embed="rId4"/>
          <a:stretch>
            <a:fillRect/>
          </a:stretch>
        </p:blipFill>
        <p:spPr>
          <a:xfrm>
            <a:off x="10637520" y="0"/>
            <a:ext cx="1554480" cy="1554480"/>
          </a:xfrm>
          <a:prstGeom prst="rect">
            <a:avLst/>
          </a:prstGeom>
        </p:spPr>
      </p:pic>
    </p:spTree>
    <p:extLst>
      <p:ext uri="{BB962C8B-B14F-4D97-AF65-F5344CB8AC3E}">
        <p14:creationId xmlns:p14="http://schemas.microsoft.com/office/powerpoint/2010/main" val="4138252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nchor="b"/>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083045F3-7F02-B748-858E-C187C9C40B54}"/>
              </a:ext>
            </a:extLst>
          </p:cNvPr>
          <p:cNvSpPr>
            <a:spLocks noGrp="1"/>
          </p:cNvSpPr>
          <p:nvPr>
            <p:ph sz="quarter" idx="13" hasCustomPrompt="1"/>
          </p:nvPr>
        </p:nvSpPr>
        <p:spPr>
          <a:xfrm>
            <a:off x="426720" y="1371600"/>
            <a:ext cx="11338560" cy="4572000"/>
          </a:xfrm>
        </p:spPr>
        <p:txBody>
          <a:bodyPr/>
          <a:lstStyle>
            <a:lvl3pPr marL="690563" indent="-228600">
              <a:lnSpc>
                <a:spcPct val="100000"/>
              </a:lnSpc>
              <a:spcBef>
                <a:spcPts val="1000"/>
              </a:spcBef>
              <a:spcAft>
                <a:spcPts val="0"/>
              </a:spcAft>
              <a:defRPr sz="1800"/>
            </a:lvl3pPr>
            <a:lvl4pPr marL="914400" indent="-228600">
              <a:lnSpc>
                <a:spcPct val="100000"/>
              </a:lnSpc>
              <a:spcBef>
                <a:spcPts val="1000"/>
              </a:spcBef>
              <a:spcAft>
                <a:spcPts val="0"/>
              </a:spcAft>
              <a:defRPr sz="1600"/>
            </a:lvl4pPr>
            <a:lvl5pPr marL="1147763" indent="-228600">
              <a:lnSpc>
                <a:spcPct val="100000"/>
              </a:lnSpc>
              <a:spcBef>
                <a:spcPts val="1000"/>
              </a:spcBef>
              <a:spcAft>
                <a:spcPts val="0"/>
              </a:spcAft>
              <a:defRPr sz="1400"/>
            </a:lvl5pPr>
            <a:lvl6pPr marL="914400" indent="-228600">
              <a:lnSpc>
                <a:spcPct val="100000"/>
              </a:lnSpc>
              <a:spcBef>
                <a:spcPts val="1000"/>
              </a:spcBef>
              <a:spcAft>
                <a:spcPts val="0"/>
              </a:spcAft>
              <a:buFont typeface="Wingdings" panose="05000000000000000000" pitchFamily="2" charset="2"/>
              <a:buChar char="§"/>
              <a:defRPr sz="1600"/>
            </a:lvl6pPr>
            <a:lvl7pPr marL="1138238" indent="-228600">
              <a:lnSpc>
                <a:spcPct val="100000"/>
              </a:lnSpc>
              <a:spcBef>
                <a:spcPts val="1000"/>
              </a:spcBef>
              <a:spcAft>
                <a:spcPts val="0"/>
              </a:spcAft>
              <a:defRPr sz="1400"/>
            </a:lvl7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4">
            <a:extLst>
              <a:ext uri="{FF2B5EF4-FFF2-40B4-BE49-F238E27FC236}">
                <a16:creationId xmlns:a16="http://schemas.microsoft.com/office/drawing/2014/main" id="{234E3CA2-6739-474E-8D82-5BED10A03FAB}"/>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pic>
        <p:nvPicPr>
          <p:cNvPr id="4" name="Picture 3" descr="MITRE Logo MITRE">
            <a:extLst>
              <a:ext uri="{FF2B5EF4-FFF2-40B4-BE49-F238E27FC236}">
                <a16:creationId xmlns:a16="http://schemas.microsoft.com/office/drawing/2014/main" id="{62496D60-6A52-48ED-A36D-59816AB37F3E}"/>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2834577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Section Divi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6720" y="2926080"/>
            <a:ext cx="10515600" cy="840230"/>
          </a:xfrm>
        </p:spPr>
        <p:txBody>
          <a:bodyPr anchor="ctr">
            <a:noAutofit/>
          </a:bodyPr>
          <a:lstStyle>
            <a:lvl1pPr>
              <a:lnSpc>
                <a:spcPct val="100000"/>
              </a:lnSpc>
              <a:spcBef>
                <a:spcPts val="1000"/>
              </a:spcBef>
              <a:defRPr sz="3600"/>
            </a:lvl1pPr>
          </a:lstStyle>
          <a:p>
            <a:r>
              <a:rPr lang="en-US" dirty="0"/>
              <a:t>Section Title</a:t>
            </a:r>
          </a:p>
        </p:txBody>
      </p:sp>
      <p:sp>
        <p:nvSpPr>
          <p:cNvPr id="12" name="Footer Placeholder 4">
            <a:extLst>
              <a:ext uri="{FF2B5EF4-FFF2-40B4-BE49-F238E27FC236}">
                <a16:creationId xmlns:a16="http://schemas.microsoft.com/office/drawing/2014/main" id="{F80D2814-8536-D34E-9A51-F250DEB4F82C}"/>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pic>
        <p:nvPicPr>
          <p:cNvPr id="7" name="Picture 6" descr="MITRE Logo MITRE">
            <a:extLst>
              <a:ext uri="{FF2B5EF4-FFF2-40B4-BE49-F238E27FC236}">
                <a16:creationId xmlns:a16="http://schemas.microsoft.com/office/drawing/2014/main" id="{CB7C18C8-DB61-4BC6-8ECE-0A8290898980}"/>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673726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3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nchor="b"/>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9768" y="1550206"/>
            <a:ext cx="3429000" cy="2286000"/>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3"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9" y="1550206"/>
            <a:ext cx="3429000" cy="2286000"/>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9"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6" name="Footer Placeholder 4">
            <a:extLst>
              <a:ext uri="{FF2B5EF4-FFF2-40B4-BE49-F238E27FC236}">
                <a16:creationId xmlns:a16="http://schemas.microsoft.com/office/drawing/2014/main" id="{3051A866-DE6C-844B-BBB6-8FAE73A09746}"/>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pic>
        <p:nvPicPr>
          <p:cNvPr id="20" name="Picture 19" descr="MITRE Logo MITRE">
            <a:extLst>
              <a:ext uri="{FF2B5EF4-FFF2-40B4-BE49-F238E27FC236}">
                <a16:creationId xmlns:a16="http://schemas.microsoft.com/office/drawing/2014/main" id="{EE91E640-6B77-4909-B48E-5B059D96CC3C}"/>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2301370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4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nchor="b"/>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189" y="1626770"/>
            <a:ext cx="2008235" cy="1798173"/>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3596482"/>
            <a:ext cx="2560320" cy="457200"/>
          </a:xfrm>
          <a:prstGeom prst="rect">
            <a:avLst/>
          </a:prstGeom>
        </p:spPr>
        <p:txBody>
          <a:bodyP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155248"/>
            <a:ext cx="2560320" cy="137160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1897" y="1626770"/>
            <a:ext cx="2008235" cy="1798173"/>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5855" y="3596482"/>
            <a:ext cx="2560320" cy="457200"/>
          </a:xfrm>
          <a:prstGeom prst="rect">
            <a:avLst/>
          </a:prstGeom>
        </p:spPr>
        <p:txBody>
          <a:bodyP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5855" y="4155248"/>
            <a:ext cx="2560320" cy="137160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3773" y="1626770"/>
            <a:ext cx="2008235" cy="1798173"/>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297731" y="3596482"/>
            <a:ext cx="2560320" cy="457200"/>
          </a:xfrm>
          <a:prstGeom prst="rect">
            <a:avLst/>
          </a:prstGeom>
        </p:spPr>
        <p:txBody>
          <a:bodyP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297731" y="4155248"/>
            <a:ext cx="2560320" cy="137160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88889" y="1626770"/>
            <a:ext cx="2008235" cy="1798173"/>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2847" y="3596482"/>
            <a:ext cx="2560320" cy="457200"/>
          </a:xfrm>
          <a:prstGeom prst="rect">
            <a:avLst/>
          </a:prstGeom>
        </p:spPr>
        <p:txBody>
          <a:bodyP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2847" y="4155248"/>
            <a:ext cx="2560320" cy="137160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Footer Placeholder 2">
            <a:extLst>
              <a:ext uri="{FF2B5EF4-FFF2-40B4-BE49-F238E27FC236}">
                <a16:creationId xmlns:a16="http://schemas.microsoft.com/office/drawing/2014/main" id="{21B0DA7E-7A13-4EE5-BADC-D0CF8CE649D8}"/>
              </a:ext>
            </a:extLst>
          </p:cNvPr>
          <p:cNvSpPr>
            <a:spLocks noGrp="1"/>
          </p:cNvSpPr>
          <p:nvPr>
            <p:ph type="ftr" sz="quarter" idx="29"/>
          </p:nvPr>
        </p:nvSpPr>
        <p:spPr/>
        <p:txBody>
          <a:bodyPr/>
          <a:lstStyle/>
          <a:p>
            <a:r>
              <a:rPr lang="en-US" dirty="0"/>
              <a:t>© 2023 THE MITRE CORPORATION. ALL RIGHTS RESERVED. FOR INTERNAL USE ONLY.</a:t>
            </a:r>
          </a:p>
        </p:txBody>
      </p:sp>
      <p:pic>
        <p:nvPicPr>
          <p:cNvPr id="26" name="Picture 25" descr="MITRE Logo MITRE">
            <a:extLst>
              <a:ext uri="{FF2B5EF4-FFF2-40B4-BE49-F238E27FC236}">
                <a16:creationId xmlns:a16="http://schemas.microsoft.com/office/drawing/2014/main" id="{9766B3B9-C0CA-48C8-A174-231AFCFFC4DD}"/>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101045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Media">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nchor="b"/>
          <a:lstStyle/>
          <a:p>
            <a:r>
              <a:rPr lang="en-US"/>
              <a:t>Click to edit Master title style</a:t>
            </a:r>
            <a:endParaRPr lang="en-US" dirty="0"/>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29768" y="1371603"/>
            <a:ext cx="11342735" cy="493713"/>
          </a:xfrm>
          <a:prstGeom prst="rect">
            <a:avLst/>
          </a:prstGeom>
        </p:spPr>
        <p:txBody>
          <a:bodyPr anchor="ct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Footer Placeholder 4">
            <a:extLst>
              <a:ext uri="{FF2B5EF4-FFF2-40B4-BE49-F238E27FC236}">
                <a16:creationId xmlns:a16="http://schemas.microsoft.com/office/drawing/2014/main" id="{A87593FF-48B4-A049-84B0-C3D11BE77E35}"/>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sp>
        <p:nvSpPr>
          <p:cNvPr id="4" name="Content Placeholder 3">
            <a:extLst>
              <a:ext uri="{FF2B5EF4-FFF2-40B4-BE49-F238E27FC236}">
                <a16:creationId xmlns:a16="http://schemas.microsoft.com/office/drawing/2014/main" id="{7BC50528-D44C-4D0C-8A92-A13CA744695F}"/>
              </a:ext>
            </a:extLst>
          </p:cNvPr>
          <p:cNvSpPr>
            <a:spLocks noGrp="1"/>
          </p:cNvSpPr>
          <p:nvPr>
            <p:ph sz="quarter" idx="15"/>
          </p:nvPr>
        </p:nvSpPr>
        <p:spPr>
          <a:xfrm>
            <a:off x="429768" y="1920240"/>
            <a:ext cx="11338560" cy="4023360"/>
          </a:xfrm>
        </p:spPr>
        <p:txBody>
          <a:bodyPr/>
          <a:lstStyle/>
          <a:p>
            <a:pPr lvl="0"/>
            <a:r>
              <a:rPr lang="en-US"/>
              <a:t>Click to edit Master text styles</a:t>
            </a:r>
          </a:p>
        </p:txBody>
      </p:sp>
      <p:pic>
        <p:nvPicPr>
          <p:cNvPr id="9" name="Picture 8" descr="MITRE Logo MITRE">
            <a:extLst>
              <a:ext uri="{FF2B5EF4-FFF2-40B4-BE49-F238E27FC236}">
                <a16:creationId xmlns:a16="http://schemas.microsoft.com/office/drawing/2014/main" id="{B6F752EB-8900-4CA9-A248-6B0738211029}"/>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267025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Content Left with Media">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FE4215-CB31-416D-AD8E-2EB300E4A45B}"/>
              </a:ext>
            </a:extLst>
          </p:cNvPr>
          <p:cNvSpPr>
            <a:spLocks noGrp="1"/>
          </p:cNvSpPr>
          <p:nvPr>
            <p:ph sz="quarter" idx="16"/>
          </p:nvPr>
        </p:nvSpPr>
        <p:spPr>
          <a:xfrm>
            <a:off x="6134100" y="0"/>
            <a:ext cx="6057900" cy="6858000"/>
          </a:xfrm>
        </p:spPr>
        <p:txBody>
          <a:bodyPr/>
          <a:lstStyle/>
          <a:p>
            <a:pPr lvl="0"/>
            <a:r>
              <a:rPr lang="en-US"/>
              <a:t>Click to edit Master text styles</a:t>
            </a:r>
          </a:p>
        </p:txBody>
      </p:sp>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26720" y="365763"/>
            <a:ext cx="5486400" cy="914401"/>
          </a:xfrm>
        </p:spPr>
        <p:txBody>
          <a:bodyPr anchor="t"/>
          <a:lstStyle>
            <a:lvl1pPr>
              <a:defRPr sz="3200"/>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26720" y="1463041"/>
            <a:ext cx="5486400" cy="914400"/>
          </a:xfrm>
          <a:prstGeom prst="rect">
            <a:avLst/>
          </a:prstGeom>
        </p:spPr>
        <p:txBody>
          <a:bodyPr/>
          <a:lstStyle>
            <a:lvl1pPr marL="0" indent="0">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26720" y="2514600"/>
            <a:ext cx="5486400" cy="3200400"/>
          </a:xfrm>
          <a:prstGeom prst="rect">
            <a:avLst/>
          </a:prstGeo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44752" y="6400800"/>
            <a:ext cx="4474733" cy="182880"/>
          </a:xfrm>
          <a:prstGeom prst="rect">
            <a:avLst/>
          </a:prstGeom>
        </p:spPr>
        <p:txBody>
          <a:bodyPr/>
          <a:lstStyle>
            <a:lvl1pPr algn="l">
              <a:defRPr/>
            </a:lvl1pPr>
          </a:lstStyle>
          <a:p>
            <a:pPr algn="l"/>
            <a:r>
              <a:rPr lang="en-US" dirty="0"/>
              <a:t>© 2023 THE MITRE CORPORATION. ALL RIGHTS RESERVED. FOR INTERNAL USE ONLY.</a:t>
            </a:r>
          </a:p>
        </p:txBody>
      </p:sp>
      <p:pic>
        <p:nvPicPr>
          <p:cNvPr id="9" name="Picture 8" descr="MITRE Logo MITRE">
            <a:extLst>
              <a:ext uri="{FF2B5EF4-FFF2-40B4-BE49-F238E27FC236}">
                <a16:creationId xmlns:a16="http://schemas.microsoft.com/office/drawing/2014/main" id="{835306B6-A974-4CBD-9CED-8D7F7CF5528C}"/>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2787497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Blank with Foot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BA225B-0116-4A98-9C1B-A993A2C29B5D}"/>
              </a:ext>
            </a:extLst>
          </p:cNvPr>
          <p:cNvSpPr>
            <a:spLocks noGrp="1"/>
          </p:cNvSpPr>
          <p:nvPr>
            <p:ph type="ftr" sz="quarter" idx="10"/>
          </p:nvPr>
        </p:nvSpPr>
        <p:spPr/>
        <p:txBody>
          <a:bodyPr/>
          <a:lstStyle/>
          <a:p>
            <a:r>
              <a:rPr lang="en-US" dirty="0"/>
              <a:t>© 2023 THE MITRE CORPORATION. ALL RIGHTS RESERVED. FOR INTERNAL USE ONLY.</a:t>
            </a:r>
          </a:p>
        </p:txBody>
      </p:sp>
      <p:sp>
        <p:nvSpPr>
          <p:cNvPr id="3" name="Slide Number Placeholder 2">
            <a:extLst>
              <a:ext uri="{FF2B5EF4-FFF2-40B4-BE49-F238E27FC236}">
                <a16:creationId xmlns:a16="http://schemas.microsoft.com/office/drawing/2014/main" id="{458FEB66-D58C-4868-8D7B-9EAE0C9533BC}"/>
              </a:ext>
            </a:extLst>
          </p:cNvPr>
          <p:cNvSpPr>
            <a:spLocks noGrp="1"/>
          </p:cNvSpPr>
          <p:nvPr>
            <p:ph type="sldNum" sz="quarter" idx="11"/>
          </p:nvPr>
        </p:nvSpPr>
        <p:spPr/>
        <p:txBody>
          <a:bodyPr/>
          <a:lstStyle/>
          <a:p>
            <a:fld id="{BECF63ED-5365-0347-943C-46237B9951C9}" type="slidenum">
              <a:rPr lang="en-US" smtClean="0"/>
              <a:pPr/>
              <a:t>‹#›</a:t>
            </a:fld>
            <a:endParaRPr lang="en-US" dirty="0"/>
          </a:p>
        </p:txBody>
      </p:sp>
      <p:pic>
        <p:nvPicPr>
          <p:cNvPr id="5" name="Picture 4" descr="MITRE Logo MITRE">
            <a:extLst>
              <a:ext uri="{FF2B5EF4-FFF2-40B4-BE49-F238E27FC236}">
                <a16:creationId xmlns:a16="http://schemas.microsoft.com/office/drawing/2014/main" id="{4395E626-2FA1-4C00-BA38-05B43AD55658}"/>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371439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97280" y="2971800"/>
            <a:ext cx="7071360" cy="548640"/>
          </a:xfrm>
          <a:prstGeom prst="rect">
            <a:avLst/>
          </a:prstGeom>
        </p:spPr>
        <p:txBody>
          <a:bodyPr anchor="ctr"/>
          <a:lstStyle>
            <a:lvl1pPr>
              <a:buFontTx/>
              <a:buNone/>
              <a:defRPr/>
            </a:lvl1pPr>
          </a:lstStyle>
          <a:p>
            <a:pPr lvl="0"/>
            <a:r>
              <a:rPr lang="en-US" dirty="0"/>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1097280" y="3593592"/>
            <a:ext cx="7071360" cy="548640"/>
          </a:xfrm>
          <a:prstGeom prst="rect">
            <a:avLst/>
          </a:prstGeom>
        </p:spPr>
        <p:txBody>
          <a:bodyPr anchor="ctr"/>
          <a:lstStyle>
            <a:lvl1pPr>
              <a:buFontTx/>
              <a:buNone/>
              <a:defRPr/>
            </a:lvl1pPr>
          </a:lstStyle>
          <a:p>
            <a:pPr lvl="0"/>
            <a:r>
              <a:rPr lang="en-US" dirty="0" err="1"/>
              <a:t>email@mitre.org</a:t>
            </a:r>
            <a:endParaRPr lang="en-US" dirty="0"/>
          </a:p>
        </p:txBody>
      </p:sp>
      <p:sp>
        <p:nvSpPr>
          <p:cNvPr id="19" name="Text Placeholder 2">
            <a:extLst>
              <a:ext uri="{FF2B5EF4-FFF2-40B4-BE49-F238E27FC236}">
                <a16:creationId xmlns:a16="http://schemas.microsoft.com/office/drawing/2014/main" id="{C2210306-A808-2E4A-B31D-FFC4F65B2EF7}"/>
              </a:ext>
            </a:extLst>
          </p:cNvPr>
          <p:cNvSpPr>
            <a:spLocks noGrp="1"/>
          </p:cNvSpPr>
          <p:nvPr>
            <p:ph type="body" sz="quarter" idx="16" hasCustomPrompt="1"/>
          </p:nvPr>
        </p:nvSpPr>
        <p:spPr>
          <a:xfrm>
            <a:off x="1097280" y="4215384"/>
            <a:ext cx="7071360" cy="548640"/>
          </a:xfrm>
          <a:prstGeom prst="rect">
            <a:avLst/>
          </a:prstGeom>
        </p:spPr>
        <p:txBody>
          <a:bodyPr anchor="ctr"/>
          <a:lstStyle>
            <a:lvl1pPr>
              <a:buFontTx/>
              <a:buNone/>
              <a:defRPr/>
            </a:lvl1pPr>
          </a:lstStyle>
          <a:p>
            <a:pPr lvl="0"/>
            <a:r>
              <a:rPr lang="en-US" dirty="0"/>
              <a:t>@</a:t>
            </a:r>
            <a:r>
              <a:rPr lang="en-US" dirty="0" err="1"/>
              <a:t>TwitterHandle</a:t>
            </a:r>
            <a:endParaRPr lang="en-US" dirty="0"/>
          </a:p>
        </p:txBody>
      </p:sp>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1097280" y="4837176"/>
            <a:ext cx="7071360" cy="548640"/>
          </a:xfrm>
          <a:prstGeom prst="rect">
            <a:avLst/>
          </a:prstGeom>
        </p:spPr>
        <p:txBody>
          <a:bodyPr anchor="ctr"/>
          <a:lstStyle>
            <a:lvl1pPr>
              <a:buFontTx/>
              <a:buNone/>
              <a:defRPr/>
            </a:lvl1pPr>
          </a:lstStyle>
          <a:p>
            <a:pPr lvl="0"/>
            <a:r>
              <a:rPr lang="en-US" dirty="0" err="1"/>
              <a:t>linkedin.com</a:t>
            </a:r>
            <a:r>
              <a:rPr lang="en-US" dirty="0"/>
              <a:t>/in/</a:t>
            </a:r>
            <a:r>
              <a:rPr lang="en-US" dirty="0" err="1"/>
              <a:t>firstnamelastname</a:t>
            </a:r>
            <a:endParaRPr lang="en-US" dirty="0"/>
          </a:p>
        </p:txBody>
      </p:sp>
      <p:sp>
        <p:nvSpPr>
          <p:cNvPr id="38" name="Footer Placeholder 4">
            <a:extLst>
              <a:ext uri="{FF2B5EF4-FFF2-40B4-BE49-F238E27FC236}">
                <a16:creationId xmlns:a16="http://schemas.microsoft.com/office/drawing/2014/main" id="{B75CEDAF-9B35-B244-BDC3-8E25466DD827}"/>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pic>
        <p:nvPicPr>
          <p:cNvPr id="11" name="Picture 10" descr="MITRE Logo MITRE Solving Problems For A Safer World">
            <a:extLst>
              <a:ext uri="{FF2B5EF4-FFF2-40B4-BE49-F238E27FC236}">
                <a16:creationId xmlns:a16="http://schemas.microsoft.com/office/drawing/2014/main" id="{197662BA-51FE-4239-84D9-1379E66E8DA2}"/>
              </a:ext>
              <a:ext uri="{C183D7F6-B498-43B3-948B-1728B52AA6E4}">
                <adec:decorative xmlns:adec="http://schemas.microsoft.com/office/drawing/2017/decorative" val="0"/>
              </a:ext>
            </a:extLst>
          </p:cNvPr>
          <p:cNvPicPr>
            <a:picLocks noChangeAspect="1"/>
          </p:cNvPicPr>
          <p:nvPr userDrawn="1"/>
        </p:nvPicPr>
        <p:blipFill>
          <a:blip r:embed="rId2"/>
          <a:stretch/>
        </p:blipFill>
        <p:spPr>
          <a:xfrm>
            <a:off x="9008287" y="5783710"/>
            <a:ext cx="2764613" cy="274320"/>
          </a:xfrm>
          <a:prstGeom prst="rect">
            <a:avLst/>
          </a:prstGeom>
        </p:spPr>
      </p:pic>
      <p:pic>
        <p:nvPicPr>
          <p:cNvPr id="7" name="Picture 6" descr="Linkedin Logo, Icon">
            <a:extLst>
              <a:ext uri="{FF2B5EF4-FFF2-40B4-BE49-F238E27FC236}">
                <a16:creationId xmlns:a16="http://schemas.microsoft.com/office/drawing/2014/main" id="{6AE61F59-87BC-46CF-ACD2-A5D8D7179692}"/>
              </a:ext>
            </a:extLst>
          </p:cNvPr>
          <p:cNvPicPr>
            <a:picLocks noChangeAspect="1"/>
          </p:cNvPicPr>
          <p:nvPr userDrawn="1"/>
        </p:nvPicPr>
        <p:blipFill>
          <a:blip r:embed="rId3"/>
          <a:stretch>
            <a:fillRect/>
          </a:stretch>
        </p:blipFill>
        <p:spPr>
          <a:xfrm>
            <a:off x="457200" y="4928616"/>
            <a:ext cx="537634" cy="457200"/>
          </a:xfrm>
          <a:prstGeom prst="rect">
            <a:avLst/>
          </a:prstGeom>
        </p:spPr>
      </p:pic>
    </p:spTree>
    <p:extLst>
      <p:ext uri="{BB962C8B-B14F-4D97-AF65-F5344CB8AC3E}">
        <p14:creationId xmlns:p14="http://schemas.microsoft.com/office/powerpoint/2010/main" val="140681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nchor="b"/>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083045F3-7F02-B748-858E-C187C9C40B54}"/>
              </a:ext>
            </a:extLst>
          </p:cNvPr>
          <p:cNvSpPr>
            <a:spLocks noGrp="1"/>
          </p:cNvSpPr>
          <p:nvPr>
            <p:ph sz="quarter" idx="13" hasCustomPrompt="1"/>
          </p:nvPr>
        </p:nvSpPr>
        <p:spPr>
          <a:xfrm>
            <a:off x="426720" y="1371600"/>
            <a:ext cx="11338560" cy="4572000"/>
          </a:xfrm>
        </p:spPr>
        <p:txBody>
          <a:bodyPr/>
          <a:lstStyle>
            <a:lvl3pPr marL="690563" indent="-228600">
              <a:lnSpc>
                <a:spcPct val="100000"/>
              </a:lnSpc>
              <a:spcBef>
                <a:spcPts val="1000"/>
              </a:spcBef>
              <a:spcAft>
                <a:spcPts val="0"/>
              </a:spcAft>
              <a:defRPr sz="1800"/>
            </a:lvl3pPr>
            <a:lvl4pPr marL="914400" indent="-228600">
              <a:lnSpc>
                <a:spcPct val="100000"/>
              </a:lnSpc>
              <a:spcBef>
                <a:spcPts val="1000"/>
              </a:spcBef>
              <a:spcAft>
                <a:spcPts val="0"/>
              </a:spcAft>
              <a:defRPr sz="1600"/>
            </a:lvl4pPr>
            <a:lvl5pPr marL="1147763" indent="-228600">
              <a:lnSpc>
                <a:spcPct val="100000"/>
              </a:lnSpc>
              <a:spcBef>
                <a:spcPts val="1000"/>
              </a:spcBef>
              <a:spcAft>
                <a:spcPts val="0"/>
              </a:spcAft>
              <a:defRPr sz="1400"/>
            </a:lvl5pPr>
            <a:lvl6pPr marL="914400" indent="-228600">
              <a:lnSpc>
                <a:spcPct val="100000"/>
              </a:lnSpc>
              <a:spcBef>
                <a:spcPts val="1000"/>
              </a:spcBef>
              <a:spcAft>
                <a:spcPts val="0"/>
              </a:spcAft>
              <a:buFont typeface="Wingdings" panose="05000000000000000000" pitchFamily="2" charset="2"/>
              <a:buChar char="§"/>
              <a:defRPr sz="1600"/>
            </a:lvl6pPr>
            <a:lvl7pPr marL="1138238" indent="-228600">
              <a:lnSpc>
                <a:spcPct val="100000"/>
              </a:lnSpc>
              <a:spcBef>
                <a:spcPts val="1000"/>
              </a:spcBef>
              <a:spcAft>
                <a:spcPts val="0"/>
              </a:spcAft>
              <a:defRPr sz="1400"/>
            </a:lvl7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4">
            <a:extLst>
              <a:ext uri="{FF2B5EF4-FFF2-40B4-BE49-F238E27FC236}">
                <a16:creationId xmlns:a16="http://schemas.microsoft.com/office/drawing/2014/main" id="{234E3CA2-6739-474E-8D82-5BED10A03FAB}"/>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pic>
        <p:nvPicPr>
          <p:cNvPr id="4" name="Picture 3" descr="MITRE Logo MITRE">
            <a:extLst>
              <a:ext uri="{FF2B5EF4-FFF2-40B4-BE49-F238E27FC236}">
                <a16:creationId xmlns:a16="http://schemas.microsoft.com/office/drawing/2014/main" id="{62496D60-6A52-48ED-A36D-59816AB37F3E}"/>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47060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Section Divi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6720" y="2926080"/>
            <a:ext cx="10515600" cy="840230"/>
          </a:xfrm>
        </p:spPr>
        <p:txBody>
          <a:bodyPr anchor="ctr">
            <a:noAutofit/>
          </a:bodyPr>
          <a:lstStyle>
            <a:lvl1pPr>
              <a:lnSpc>
                <a:spcPct val="100000"/>
              </a:lnSpc>
              <a:spcBef>
                <a:spcPts val="1000"/>
              </a:spcBef>
              <a:defRPr sz="3600"/>
            </a:lvl1pPr>
          </a:lstStyle>
          <a:p>
            <a:r>
              <a:rPr lang="en-US" dirty="0"/>
              <a:t>Section Title</a:t>
            </a:r>
          </a:p>
        </p:txBody>
      </p:sp>
      <p:sp>
        <p:nvSpPr>
          <p:cNvPr id="12" name="Footer Placeholder 4">
            <a:extLst>
              <a:ext uri="{FF2B5EF4-FFF2-40B4-BE49-F238E27FC236}">
                <a16:creationId xmlns:a16="http://schemas.microsoft.com/office/drawing/2014/main" id="{F80D2814-8536-D34E-9A51-F250DEB4F82C}"/>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pic>
        <p:nvPicPr>
          <p:cNvPr id="7" name="Picture 6" descr="MITRE Logo MITRE">
            <a:extLst>
              <a:ext uri="{FF2B5EF4-FFF2-40B4-BE49-F238E27FC236}">
                <a16:creationId xmlns:a16="http://schemas.microsoft.com/office/drawing/2014/main" id="{CB7C18C8-DB61-4BC6-8ECE-0A8290898980}"/>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3265864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3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nchor="b"/>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9768" y="1550206"/>
            <a:ext cx="3429000" cy="2286000"/>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3"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9" y="1550206"/>
            <a:ext cx="3429000" cy="2286000"/>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9"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6" name="Footer Placeholder 4">
            <a:extLst>
              <a:ext uri="{FF2B5EF4-FFF2-40B4-BE49-F238E27FC236}">
                <a16:creationId xmlns:a16="http://schemas.microsoft.com/office/drawing/2014/main" id="{3051A866-DE6C-844B-BBB6-8FAE73A09746}"/>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pic>
        <p:nvPicPr>
          <p:cNvPr id="20" name="Picture 19" descr="MITRE Logo MITRE">
            <a:extLst>
              <a:ext uri="{FF2B5EF4-FFF2-40B4-BE49-F238E27FC236}">
                <a16:creationId xmlns:a16="http://schemas.microsoft.com/office/drawing/2014/main" id="{EE91E640-6B77-4909-B48E-5B059D96CC3C}"/>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243541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4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nchor="b"/>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189" y="1626770"/>
            <a:ext cx="2008235" cy="1798173"/>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3596482"/>
            <a:ext cx="2560320" cy="457200"/>
          </a:xfrm>
          <a:prstGeom prst="rect">
            <a:avLst/>
          </a:prstGeom>
        </p:spPr>
        <p:txBody>
          <a:bodyP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155248"/>
            <a:ext cx="2560320" cy="137160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1897" y="1626770"/>
            <a:ext cx="2008235" cy="1798173"/>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5855" y="3596482"/>
            <a:ext cx="2560320" cy="457200"/>
          </a:xfrm>
          <a:prstGeom prst="rect">
            <a:avLst/>
          </a:prstGeom>
        </p:spPr>
        <p:txBody>
          <a:bodyP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5855" y="4155248"/>
            <a:ext cx="2560320" cy="137160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3773" y="1626770"/>
            <a:ext cx="2008235" cy="1798173"/>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297731" y="3596482"/>
            <a:ext cx="2560320" cy="457200"/>
          </a:xfrm>
          <a:prstGeom prst="rect">
            <a:avLst/>
          </a:prstGeom>
        </p:spPr>
        <p:txBody>
          <a:bodyP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297731" y="4155248"/>
            <a:ext cx="2560320" cy="137160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88889" y="1626770"/>
            <a:ext cx="2008235" cy="1798173"/>
          </a:xfrm>
          <a:prstGeom prst="rect">
            <a:avLst/>
          </a:prstGeom>
          <a:solidFill>
            <a:schemeClr val="bg1">
              <a:lumMod val="90000"/>
              <a:lumOff val="10000"/>
            </a:schemeClr>
          </a:solidFill>
        </p:spPr>
        <p:txBody>
          <a:bodyPr>
            <a:noAutofit/>
          </a:bodyPr>
          <a:lstStyle>
            <a:lvl1pPr marL="0" indent="0" algn="ctr">
              <a:buFontTx/>
              <a:buNone/>
              <a:defRPr sz="1200" b="0"/>
            </a:lvl1pPr>
          </a:lstStyle>
          <a:p>
            <a:r>
              <a:rPr lang="en-US" dirty="0"/>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2847" y="3596482"/>
            <a:ext cx="2560320" cy="457200"/>
          </a:xfrm>
          <a:prstGeom prst="rect">
            <a:avLst/>
          </a:prstGeom>
        </p:spPr>
        <p:txBody>
          <a:bodyP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2847" y="4155248"/>
            <a:ext cx="2560320" cy="137160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Footer Placeholder 2">
            <a:extLst>
              <a:ext uri="{FF2B5EF4-FFF2-40B4-BE49-F238E27FC236}">
                <a16:creationId xmlns:a16="http://schemas.microsoft.com/office/drawing/2014/main" id="{21B0DA7E-7A13-4EE5-BADC-D0CF8CE649D8}"/>
              </a:ext>
            </a:extLst>
          </p:cNvPr>
          <p:cNvSpPr>
            <a:spLocks noGrp="1"/>
          </p:cNvSpPr>
          <p:nvPr>
            <p:ph type="ftr" sz="quarter" idx="29"/>
          </p:nvPr>
        </p:nvSpPr>
        <p:spPr/>
        <p:txBody>
          <a:bodyPr/>
          <a:lstStyle/>
          <a:p>
            <a:r>
              <a:rPr lang="en-US" dirty="0"/>
              <a:t>© 2023 THE MITRE CORPORATION. ALL RIGHTS RESERVED. FOR INTERNAL USE ONLY.</a:t>
            </a:r>
          </a:p>
        </p:txBody>
      </p:sp>
      <p:pic>
        <p:nvPicPr>
          <p:cNvPr id="26" name="Picture 25" descr="MITRE Logo MITRE">
            <a:extLst>
              <a:ext uri="{FF2B5EF4-FFF2-40B4-BE49-F238E27FC236}">
                <a16:creationId xmlns:a16="http://schemas.microsoft.com/office/drawing/2014/main" id="{9766B3B9-C0CA-48C8-A174-231AFCFFC4DD}"/>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3710941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Media">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nchor="b"/>
          <a:lstStyle/>
          <a:p>
            <a:r>
              <a:rPr lang="en-US"/>
              <a:t>Click to edit Master title style</a:t>
            </a:r>
            <a:endParaRPr lang="en-US" dirty="0"/>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29768" y="1371603"/>
            <a:ext cx="11342735" cy="493713"/>
          </a:xfrm>
          <a:prstGeom prst="rect">
            <a:avLst/>
          </a:prstGeom>
        </p:spPr>
        <p:txBody>
          <a:bodyPr anchor="ct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Footer Placeholder 4">
            <a:extLst>
              <a:ext uri="{FF2B5EF4-FFF2-40B4-BE49-F238E27FC236}">
                <a16:creationId xmlns:a16="http://schemas.microsoft.com/office/drawing/2014/main" id="{A87593FF-48B4-A049-84B0-C3D11BE77E35}"/>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sp>
        <p:nvSpPr>
          <p:cNvPr id="4" name="Content Placeholder 3">
            <a:extLst>
              <a:ext uri="{FF2B5EF4-FFF2-40B4-BE49-F238E27FC236}">
                <a16:creationId xmlns:a16="http://schemas.microsoft.com/office/drawing/2014/main" id="{7BC50528-D44C-4D0C-8A92-A13CA744695F}"/>
              </a:ext>
            </a:extLst>
          </p:cNvPr>
          <p:cNvSpPr>
            <a:spLocks noGrp="1"/>
          </p:cNvSpPr>
          <p:nvPr>
            <p:ph sz="quarter" idx="15"/>
          </p:nvPr>
        </p:nvSpPr>
        <p:spPr>
          <a:xfrm>
            <a:off x="429768" y="1920240"/>
            <a:ext cx="11338560" cy="4023360"/>
          </a:xfrm>
        </p:spPr>
        <p:txBody>
          <a:bodyPr/>
          <a:lstStyle/>
          <a:p>
            <a:pPr lvl="0"/>
            <a:r>
              <a:rPr lang="en-US"/>
              <a:t>Click to edit Master text styles</a:t>
            </a:r>
          </a:p>
        </p:txBody>
      </p:sp>
      <p:pic>
        <p:nvPicPr>
          <p:cNvPr id="9" name="Picture 8" descr="MITRE Logo MITRE">
            <a:extLst>
              <a:ext uri="{FF2B5EF4-FFF2-40B4-BE49-F238E27FC236}">
                <a16:creationId xmlns:a16="http://schemas.microsoft.com/office/drawing/2014/main" id="{B6F752EB-8900-4CA9-A248-6B0738211029}"/>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2544297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Content Left with Media">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FE4215-CB31-416D-AD8E-2EB300E4A45B}"/>
              </a:ext>
            </a:extLst>
          </p:cNvPr>
          <p:cNvSpPr>
            <a:spLocks noGrp="1"/>
          </p:cNvSpPr>
          <p:nvPr>
            <p:ph sz="quarter" idx="16"/>
          </p:nvPr>
        </p:nvSpPr>
        <p:spPr>
          <a:xfrm>
            <a:off x="6134100" y="0"/>
            <a:ext cx="6057900" cy="6858000"/>
          </a:xfrm>
        </p:spPr>
        <p:txBody>
          <a:bodyPr/>
          <a:lstStyle/>
          <a:p>
            <a:pPr lvl="0"/>
            <a:r>
              <a:rPr lang="en-US"/>
              <a:t>Click to edit Master text styles</a:t>
            </a:r>
          </a:p>
        </p:txBody>
      </p:sp>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26720" y="365763"/>
            <a:ext cx="5486400" cy="914401"/>
          </a:xfrm>
        </p:spPr>
        <p:txBody>
          <a:bodyPr anchor="t"/>
          <a:lstStyle>
            <a:lvl1pPr>
              <a:defRPr sz="3200"/>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26720" y="1463041"/>
            <a:ext cx="5486400" cy="914400"/>
          </a:xfrm>
          <a:prstGeom prst="rect">
            <a:avLst/>
          </a:prstGeom>
        </p:spPr>
        <p:txBody>
          <a:bodyPr/>
          <a:lstStyle>
            <a:lvl1pPr marL="0" indent="0">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26720" y="2514600"/>
            <a:ext cx="5486400" cy="3200400"/>
          </a:xfrm>
          <a:prstGeom prst="rect">
            <a:avLst/>
          </a:prstGeo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44752" y="6400800"/>
            <a:ext cx="4474733" cy="182880"/>
          </a:xfrm>
          <a:prstGeom prst="rect">
            <a:avLst/>
          </a:prstGeom>
        </p:spPr>
        <p:txBody>
          <a:bodyPr/>
          <a:lstStyle>
            <a:lvl1pPr algn="l">
              <a:defRPr/>
            </a:lvl1pPr>
          </a:lstStyle>
          <a:p>
            <a:pPr algn="l"/>
            <a:r>
              <a:rPr lang="en-US" dirty="0"/>
              <a:t>© 2023 THE MITRE CORPORATION. ALL RIGHTS RESERVED. FOR INTERNAL USE ONLY.</a:t>
            </a:r>
          </a:p>
        </p:txBody>
      </p:sp>
      <p:pic>
        <p:nvPicPr>
          <p:cNvPr id="9" name="Picture 8" descr="MITRE Logo MITRE">
            <a:extLst>
              <a:ext uri="{FF2B5EF4-FFF2-40B4-BE49-F238E27FC236}">
                <a16:creationId xmlns:a16="http://schemas.microsoft.com/office/drawing/2014/main" id="{835306B6-A974-4CBD-9CED-8D7F7CF5528C}"/>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105730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lank with Foot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BA225B-0116-4A98-9C1B-A993A2C29B5D}"/>
              </a:ext>
            </a:extLst>
          </p:cNvPr>
          <p:cNvSpPr>
            <a:spLocks noGrp="1"/>
          </p:cNvSpPr>
          <p:nvPr>
            <p:ph type="ftr" sz="quarter" idx="10"/>
          </p:nvPr>
        </p:nvSpPr>
        <p:spPr/>
        <p:txBody>
          <a:bodyPr/>
          <a:lstStyle/>
          <a:p>
            <a:r>
              <a:rPr lang="en-US" dirty="0"/>
              <a:t>© 2023 THE MITRE CORPORATION. ALL RIGHTS RESERVED. FOR INTERNAL USE ONLY.</a:t>
            </a:r>
          </a:p>
        </p:txBody>
      </p:sp>
      <p:sp>
        <p:nvSpPr>
          <p:cNvPr id="3" name="Slide Number Placeholder 2">
            <a:extLst>
              <a:ext uri="{FF2B5EF4-FFF2-40B4-BE49-F238E27FC236}">
                <a16:creationId xmlns:a16="http://schemas.microsoft.com/office/drawing/2014/main" id="{458FEB66-D58C-4868-8D7B-9EAE0C9533BC}"/>
              </a:ext>
            </a:extLst>
          </p:cNvPr>
          <p:cNvSpPr>
            <a:spLocks noGrp="1"/>
          </p:cNvSpPr>
          <p:nvPr>
            <p:ph type="sldNum" sz="quarter" idx="11"/>
          </p:nvPr>
        </p:nvSpPr>
        <p:spPr/>
        <p:txBody>
          <a:bodyPr/>
          <a:lstStyle/>
          <a:p>
            <a:fld id="{BECF63ED-5365-0347-943C-46237B9951C9}" type="slidenum">
              <a:rPr lang="en-US" smtClean="0"/>
              <a:pPr/>
              <a:t>‹#›</a:t>
            </a:fld>
            <a:endParaRPr lang="en-US" dirty="0"/>
          </a:p>
        </p:txBody>
      </p:sp>
      <p:pic>
        <p:nvPicPr>
          <p:cNvPr id="5" name="Picture 4" descr="MITRE Logo MITRE">
            <a:extLst>
              <a:ext uri="{FF2B5EF4-FFF2-40B4-BE49-F238E27FC236}">
                <a16:creationId xmlns:a16="http://schemas.microsoft.com/office/drawing/2014/main" id="{4395E626-2FA1-4C00-BA38-05B43AD55658}"/>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2842015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97280" y="2971800"/>
            <a:ext cx="7071360" cy="548640"/>
          </a:xfrm>
          <a:prstGeom prst="rect">
            <a:avLst/>
          </a:prstGeom>
        </p:spPr>
        <p:txBody>
          <a:bodyPr anchor="ctr"/>
          <a:lstStyle>
            <a:lvl1pPr>
              <a:buFontTx/>
              <a:buNone/>
              <a:defRPr/>
            </a:lvl1pPr>
          </a:lstStyle>
          <a:p>
            <a:pPr lvl="0"/>
            <a:r>
              <a:rPr lang="en-US" dirty="0"/>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1097280" y="3593592"/>
            <a:ext cx="7071360" cy="548640"/>
          </a:xfrm>
          <a:prstGeom prst="rect">
            <a:avLst/>
          </a:prstGeom>
        </p:spPr>
        <p:txBody>
          <a:bodyPr anchor="ctr"/>
          <a:lstStyle>
            <a:lvl1pPr>
              <a:buFontTx/>
              <a:buNone/>
              <a:defRPr/>
            </a:lvl1pPr>
          </a:lstStyle>
          <a:p>
            <a:pPr lvl="0"/>
            <a:r>
              <a:rPr lang="en-US" dirty="0" err="1"/>
              <a:t>email@mitre.org</a:t>
            </a:r>
            <a:endParaRPr lang="en-US" dirty="0"/>
          </a:p>
        </p:txBody>
      </p:sp>
      <p:sp>
        <p:nvSpPr>
          <p:cNvPr id="19" name="Text Placeholder 2">
            <a:extLst>
              <a:ext uri="{FF2B5EF4-FFF2-40B4-BE49-F238E27FC236}">
                <a16:creationId xmlns:a16="http://schemas.microsoft.com/office/drawing/2014/main" id="{C2210306-A808-2E4A-B31D-FFC4F65B2EF7}"/>
              </a:ext>
            </a:extLst>
          </p:cNvPr>
          <p:cNvSpPr>
            <a:spLocks noGrp="1"/>
          </p:cNvSpPr>
          <p:nvPr>
            <p:ph type="body" sz="quarter" idx="16" hasCustomPrompt="1"/>
          </p:nvPr>
        </p:nvSpPr>
        <p:spPr>
          <a:xfrm>
            <a:off x="1097280" y="4215384"/>
            <a:ext cx="7071360" cy="548640"/>
          </a:xfrm>
          <a:prstGeom prst="rect">
            <a:avLst/>
          </a:prstGeom>
        </p:spPr>
        <p:txBody>
          <a:bodyPr anchor="ctr"/>
          <a:lstStyle>
            <a:lvl1pPr>
              <a:buFontTx/>
              <a:buNone/>
              <a:defRPr/>
            </a:lvl1pPr>
          </a:lstStyle>
          <a:p>
            <a:pPr lvl="0"/>
            <a:r>
              <a:rPr lang="en-US" dirty="0"/>
              <a:t>@</a:t>
            </a:r>
            <a:r>
              <a:rPr lang="en-US" dirty="0" err="1"/>
              <a:t>TwitterHandle</a:t>
            </a:r>
            <a:endParaRPr lang="en-US" dirty="0"/>
          </a:p>
        </p:txBody>
      </p:sp>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1097280" y="4837176"/>
            <a:ext cx="7071360" cy="548640"/>
          </a:xfrm>
          <a:prstGeom prst="rect">
            <a:avLst/>
          </a:prstGeom>
        </p:spPr>
        <p:txBody>
          <a:bodyPr anchor="ctr"/>
          <a:lstStyle>
            <a:lvl1pPr>
              <a:buFontTx/>
              <a:buNone/>
              <a:defRPr/>
            </a:lvl1pPr>
          </a:lstStyle>
          <a:p>
            <a:pPr lvl="0"/>
            <a:r>
              <a:rPr lang="en-US" dirty="0" err="1"/>
              <a:t>linkedin.com</a:t>
            </a:r>
            <a:r>
              <a:rPr lang="en-US" dirty="0"/>
              <a:t>/in/</a:t>
            </a:r>
            <a:r>
              <a:rPr lang="en-US" dirty="0" err="1"/>
              <a:t>firstnamelastname</a:t>
            </a:r>
            <a:endParaRPr lang="en-US" dirty="0"/>
          </a:p>
        </p:txBody>
      </p:sp>
      <p:sp>
        <p:nvSpPr>
          <p:cNvPr id="38" name="Footer Placeholder 4">
            <a:extLst>
              <a:ext uri="{FF2B5EF4-FFF2-40B4-BE49-F238E27FC236}">
                <a16:creationId xmlns:a16="http://schemas.microsoft.com/office/drawing/2014/main" id="{B75CEDAF-9B35-B244-BDC3-8E25466DD827}"/>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pic>
        <p:nvPicPr>
          <p:cNvPr id="11" name="Picture 10" descr="MITRE Logo MITRE Solving Problems For A Safer World">
            <a:extLst>
              <a:ext uri="{FF2B5EF4-FFF2-40B4-BE49-F238E27FC236}">
                <a16:creationId xmlns:a16="http://schemas.microsoft.com/office/drawing/2014/main" id="{197662BA-51FE-4239-84D9-1379E66E8DA2}"/>
              </a:ext>
              <a:ext uri="{C183D7F6-B498-43B3-948B-1728B52AA6E4}">
                <adec:decorative xmlns:adec="http://schemas.microsoft.com/office/drawing/2017/decorative" val="0"/>
              </a:ext>
            </a:extLst>
          </p:cNvPr>
          <p:cNvPicPr>
            <a:picLocks noChangeAspect="1"/>
          </p:cNvPicPr>
          <p:nvPr userDrawn="1"/>
        </p:nvPicPr>
        <p:blipFill>
          <a:blip r:embed="rId2"/>
          <a:stretch/>
        </p:blipFill>
        <p:spPr>
          <a:xfrm>
            <a:off x="9008287" y="5783710"/>
            <a:ext cx="2764613" cy="274320"/>
          </a:xfrm>
          <a:prstGeom prst="rect">
            <a:avLst/>
          </a:prstGeom>
        </p:spPr>
      </p:pic>
      <p:pic>
        <p:nvPicPr>
          <p:cNvPr id="7" name="Picture 6" descr="Linkedin Logo, Icon">
            <a:extLst>
              <a:ext uri="{FF2B5EF4-FFF2-40B4-BE49-F238E27FC236}">
                <a16:creationId xmlns:a16="http://schemas.microsoft.com/office/drawing/2014/main" id="{6AE61F59-87BC-46CF-ACD2-A5D8D7179692}"/>
              </a:ext>
            </a:extLst>
          </p:cNvPr>
          <p:cNvPicPr>
            <a:picLocks noChangeAspect="1"/>
          </p:cNvPicPr>
          <p:nvPr userDrawn="1"/>
        </p:nvPicPr>
        <p:blipFill>
          <a:blip r:embed="rId3"/>
          <a:stretch>
            <a:fillRect/>
          </a:stretch>
        </p:blipFill>
        <p:spPr>
          <a:xfrm>
            <a:off x="457200" y="4928616"/>
            <a:ext cx="537634" cy="457200"/>
          </a:xfrm>
          <a:prstGeom prst="rect">
            <a:avLst/>
          </a:prstGeom>
        </p:spPr>
      </p:pic>
      <p:pic>
        <p:nvPicPr>
          <p:cNvPr id="9" name="Picture 8" descr="Twitter Logo, icon">
            <a:extLst>
              <a:ext uri="{FF2B5EF4-FFF2-40B4-BE49-F238E27FC236}">
                <a16:creationId xmlns:a16="http://schemas.microsoft.com/office/drawing/2014/main" id="{D724F2F8-7DF9-4976-8E58-33CADC3485A7}"/>
              </a:ext>
            </a:extLst>
          </p:cNvPr>
          <p:cNvPicPr>
            <a:picLocks noChangeAspect="1"/>
          </p:cNvPicPr>
          <p:nvPr userDrawn="1"/>
        </p:nvPicPr>
        <p:blipFill>
          <a:blip r:embed="rId4"/>
          <a:stretch>
            <a:fillRect/>
          </a:stretch>
        </p:blipFill>
        <p:spPr>
          <a:xfrm>
            <a:off x="301752" y="4142232"/>
            <a:ext cx="731520" cy="731520"/>
          </a:xfrm>
          <a:prstGeom prst="rect">
            <a:avLst/>
          </a:prstGeom>
        </p:spPr>
      </p:pic>
    </p:spTree>
    <p:extLst>
      <p:ext uri="{BB962C8B-B14F-4D97-AF65-F5344CB8AC3E}">
        <p14:creationId xmlns:p14="http://schemas.microsoft.com/office/powerpoint/2010/main" val="4217137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5681" y="6400800"/>
            <a:ext cx="622739" cy="182880"/>
          </a:xfrm>
          <a:prstGeom prst="rect">
            <a:avLst/>
          </a:prstGeom>
        </p:spPr>
        <p:txBody>
          <a:bodyPr vert="horz" lIns="0" tIns="0" rIns="0" bIns="0" rtlCol="0" anchor="ctr"/>
          <a:lstStyle>
            <a:lvl1pPr algn="r">
              <a:defRPr sz="800">
                <a:solidFill>
                  <a:schemeClr val="tx1"/>
                </a:solidFill>
              </a:defRPr>
            </a:lvl1pPr>
          </a:lstStyle>
          <a:p>
            <a:fld id="{BECF63ED-5365-0347-943C-46237B9951C9}" type="slidenum">
              <a:rPr lang="en-US" smtClean="0"/>
              <a:pPr/>
              <a:t>‹#›</a:t>
            </a:fld>
            <a:endParaRPr lang="en-US" dirty="0"/>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9768" y="365760"/>
            <a:ext cx="11338560" cy="54864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BBD3792-0FB5-BC4E-8A86-9CB3EDA95CEB}"/>
              </a:ext>
            </a:extLst>
          </p:cNvPr>
          <p:cNvSpPr>
            <a:spLocks noGrp="1"/>
          </p:cNvSpPr>
          <p:nvPr>
            <p:ph type="body" idx="1"/>
          </p:nvPr>
        </p:nvSpPr>
        <p:spPr>
          <a:xfrm>
            <a:off x="429768" y="1371600"/>
            <a:ext cx="11338851"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53724A7B-1CCF-7447-B0FA-CDCAC098C90A}"/>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spTree>
    <p:extLst>
      <p:ext uri="{BB962C8B-B14F-4D97-AF65-F5344CB8AC3E}">
        <p14:creationId xmlns:p14="http://schemas.microsoft.com/office/powerpoint/2010/main" val="2015276702"/>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703" r:id="rId3"/>
    <p:sldLayoutId id="2147483708" r:id="rId4"/>
    <p:sldLayoutId id="2147483709" r:id="rId5"/>
    <p:sldLayoutId id="2147483820" r:id="rId6"/>
    <p:sldLayoutId id="2147483713" r:id="rId7"/>
    <p:sldLayoutId id="2147483719" r:id="rId8"/>
    <p:sldLayoutId id="2147483722" r:id="rId9"/>
  </p:sldLayoutIdLst>
  <p:hf hdr="0" dt="0"/>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2383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defRPr lang="en-US" sz="1800" b="0" i="0" kern="1200" baseline="0" dirty="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pos="3840" userDrawn="1">
          <p15:clr>
            <a:srgbClr val="F26B43"/>
          </p15:clr>
        </p15:guide>
        <p15:guide id="3" pos="7416" userDrawn="1">
          <p15:clr>
            <a:srgbClr val="F26B43"/>
          </p15:clr>
        </p15:guide>
        <p15:guide id="4" pos="264" userDrawn="1">
          <p15:clr>
            <a:srgbClr val="F26B43"/>
          </p15:clr>
        </p15:guide>
        <p15:guide id="5" orient="horz" pos="4104" userDrawn="1">
          <p15:clr>
            <a:srgbClr val="F26B43"/>
          </p15:clr>
        </p15:guide>
        <p15:guide id="6" orient="horz" pos="3888" userDrawn="1">
          <p15:clr>
            <a:srgbClr val="F26B43"/>
          </p15:clr>
        </p15:guide>
        <p15:guide id="7" orient="horz" pos="4200" userDrawn="1">
          <p15:clr>
            <a:srgbClr val="F26B43"/>
          </p15:clr>
        </p15:guide>
        <p15:guide id="8" orient="horz" pos="2160" userDrawn="1">
          <p15:clr>
            <a:srgbClr val="F26B43"/>
          </p15:clr>
        </p15:guide>
        <p15:guide id="9" orient="horz" pos="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5681" y="6400800"/>
            <a:ext cx="622739" cy="182880"/>
          </a:xfrm>
          <a:prstGeom prst="rect">
            <a:avLst/>
          </a:prstGeom>
        </p:spPr>
        <p:txBody>
          <a:bodyPr vert="horz" lIns="0" tIns="0" rIns="0" bIns="0" rtlCol="0" anchor="ctr"/>
          <a:lstStyle>
            <a:lvl1pPr algn="r">
              <a:defRPr sz="800">
                <a:solidFill>
                  <a:schemeClr val="tx1"/>
                </a:solidFill>
              </a:defRPr>
            </a:lvl1pPr>
          </a:lstStyle>
          <a:p>
            <a:fld id="{BECF63ED-5365-0347-943C-46237B9951C9}" type="slidenum">
              <a:rPr lang="en-US" smtClean="0"/>
              <a:pPr/>
              <a:t>‹#›</a:t>
            </a:fld>
            <a:endParaRPr lang="en-US" dirty="0"/>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9768" y="365760"/>
            <a:ext cx="11338560" cy="54864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BBD3792-0FB5-BC4E-8A86-9CB3EDA95CEB}"/>
              </a:ext>
            </a:extLst>
          </p:cNvPr>
          <p:cNvSpPr>
            <a:spLocks noGrp="1"/>
          </p:cNvSpPr>
          <p:nvPr>
            <p:ph type="body" idx="1"/>
          </p:nvPr>
        </p:nvSpPr>
        <p:spPr>
          <a:xfrm>
            <a:off x="429768" y="1371600"/>
            <a:ext cx="11338851"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53724A7B-1CCF-7447-B0FA-CDCAC098C90A}"/>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r>
              <a:rPr lang="en-US" dirty="0"/>
              <a:t>© 2023 THE MITRE CORPORATION. ALL RIGHTS RESERVED. FOR INTERNAL USE ONLY.</a:t>
            </a:r>
          </a:p>
        </p:txBody>
      </p:sp>
    </p:spTree>
    <p:extLst>
      <p:ext uri="{BB962C8B-B14F-4D97-AF65-F5344CB8AC3E}">
        <p14:creationId xmlns:p14="http://schemas.microsoft.com/office/powerpoint/2010/main" val="295617719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Lst>
  <p:hf hdr="0" dt="0"/>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2383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defRPr lang="en-US" sz="1800" b="0" i="0" kern="1200" baseline="0" dirty="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40">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linkedin.com/in/stephane-mondoloni/"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CA75C65-97F4-4A11-9E42-08AA7E231AB0}"/>
              </a:ext>
            </a:extLst>
          </p:cNvPr>
          <p:cNvSpPr>
            <a:spLocks noGrp="1"/>
          </p:cNvSpPr>
          <p:nvPr>
            <p:ph type="body" sz="quarter" idx="20"/>
          </p:nvPr>
        </p:nvSpPr>
        <p:spPr/>
        <p:txBody>
          <a:bodyPr/>
          <a:lstStyle/>
          <a:p>
            <a:r>
              <a:rPr lang="en-US" dirty="0"/>
              <a:t>September 28, 2023</a:t>
            </a:r>
          </a:p>
        </p:txBody>
      </p:sp>
      <p:sp>
        <p:nvSpPr>
          <p:cNvPr id="5" name="Subtitle 4">
            <a:extLst>
              <a:ext uri="{FF2B5EF4-FFF2-40B4-BE49-F238E27FC236}">
                <a16:creationId xmlns:a16="http://schemas.microsoft.com/office/drawing/2014/main" id="{07CF2A8B-8673-424E-A595-B96F7DD54743}"/>
              </a:ext>
            </a:extLst>
          </p:cNvPr>
          <p:cNvSpPr>
            <a:spLocks noGrp="1"/>
          </p:cNvSpPr>
          <p:nvPr>
            <p:ph type="subTitle" idx="1"/>
          </p:nvPr>
        </p:nvSpPr>
        <p:spPr/>
        <p:txBody>
          <a:bodyPr/>
          <a:lstStyle/>
          <a:p>
            <a:r>
              <a:rPr lang="en-US" dirty="0"/>
              <a:t>Stéphane Mondoloni - PhD, MBA</a:t>
            </a:r>
          </a:p>
        </p:txBody>
      </p:sp>
      <p:sp>
        <p:nvSpPr>
          <p:cNvPr id="2" name="Title 1">
            <a:extLst>
              <a:ext uri="{FF2B5EF4-FFF2-40B4-BE49-F238E27FC236}">
                <a16:creationId xmlns:a16="http://schemas.microsoft.com/office/drawing/2014/main" id="{FA3125FD-918B-4838-A52B-20FBE85784E0}"/>
              </a:ext>
            </a:extLst>
          </p:cNvPr>
          <p:cNvSpPr>
            <a:spLocks noGrp="1"/>
          </p:cNvSpPr>
          <p:nvPr>
            <p:ph type="ctrTitle"/>
          </p:nvPr>
        </p:nvSpPr>
        <p:spPr>
          <a:xfrm>
            <a:off x="560832" y="1303655"/>
            <a:ext cx="10259568" cy="2009720"/>
          </a:xfrm>
        </p:spPr>
        <p:txBody>
          <a:bodyPr/>
          <a:lstStyle/>
          <a:p>
            <a:r>
              <a:rPr lang="en-US" dirty="0"/>
              <a:t>Info-Centric National Airspace System Validation Implications</a:t>
            </a:r>
          </a:p>
        </p:txBody>
      </p:sp>
      <p:sp>
        <p:nvSpPr>
          <p:cNvPr id="3" name="TextBox 2">
            <a:extLst>
              <a:ext uri="{FF2B5EF4-FFF2-40B4-BE49-F238E27FC236}">
                <a16:creationId xmlns:a16="http://schemas.microsoft.com/office/drawing/2014/main" id="{5EC84D0E-87DB-6FBB-0137-640B43588650}"/>
              </a:ext>
            </a:extLst>
          </p:cNvPr>
          <p:cNvSpPr txBox="1"/>
          <p:nvPr/>
        </p:nvSpPr>
        <p:spPr>
          <a:xfrm>
            <a:off x="533400" y="5830669"/>
            <a:ext cx="6094070" cy="523220"/>
          </a:xfrm>
          <a:prstGeom prst="rect">
            <a:avLst/>
          </a:prstGeom>
          <a:noFill/>
        </p:spPr>
        <p:txBody>
          <a:bodyPr wrap="square">
            <a:spAutoFit/>
          </a:bodyPr>
          <a:lstStyle/>
          <a:p>
            <a:r>
              <a:rPr lang="en-US" sz="1400" b="1" dirty="0">
                <a:ea typeface="Calibri" panose="020F0502020204030204" pitchFamily="34" charset="0"/>
              </a:rPr>
              <a:t>Approved for Public Release; </a:t>
            </a:r>
            <a:br>
              <a:rPr lang="en-US" sz="1400" b="1" dirty="0">
                <a:ea typeface="Calibri" panose="020F0502020204030204" pitchFamily="34" charset="0"/>
              </a:rPr>
            </a:br>
            <a:r>
              <a:rPr lang="en-US" sz="1400" b="1" dirty="0">
                <a:ea typeface="Calibri" panose="020F0502020204030204" pitchFamily="34" charset="0"/>
              </a:rPr>
              <a:t>Distribution Unlimited. Case Number 23-3097</a:t>
            </a:r>
            <a:endParaRPr lang="en-US" sz="1400" b="1" dirty="0"/>
          </a:p>
        </p:txBody>
      </p:sp>
    </p:spTree>
    <p:extLst>
      <p:ext uri="{BB962C8B-B14F-4D97-AF65-F5344CB8AC3E}">
        <p14:creationId xmlns:p14="http://schemas.microsoft.com/office/powerpoint/2010/main" val="788077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FEA487-B5F3-401F-A469-6A991450AC1E}"/>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10</a:t>
            </a:fld>
            <a:endParaRPr lang="en-US" dirty="0"/>
          </a:p>
        </p:txBody>
      </p:sp>
      <p:sp>
        <p:nvSpPr>
          <p:cNvPr id="5" name="Footer Placeholder 4">
            <a:extLst>
              <a:ext uri="{FF2B5EF4-FFF2-40B4-BE49-F238E27FC236}">
                <a16:creationId xmlns:a16="http://schemas.microsoft.com/office/drawing/2014/main" id="{2AD85D8E-2C02-4F1C-999A-3D5F316AF9EB}"/>
              </a:ext>
            </a:extLst>
          </p:cNvPr>
          <p:cNvSpPr>
            <a:spLocks noGrp="1"/>
          </p:cNvSpPr>
          <p:nvPr>
            <p:ph type="ftr" sz="quarter" idx="3"/>
          </p:nvPr>
        </p:nvSpPr>
        <p:spPr>
          <a:xfrm>
            <a:off x="1687368" y="6400800"/>
            <a:ext cx="8817264" cy="182880"/>
          </a:xfrm>
        </p:spPr>
        <p:txBody>
          <a:bodyPr/>
          <a:lstStyle/>
          <a:p>
            <a:r>
              <a:rPr lang="en-US" dirty="0"/>
              <a:t>© 2023 THE MITRE CORPORATION. ALL RIGHTS RESERVED. </a:t>
            </a:r>
          </a:p>
        </p:txBody>
      </p:sp>
      <p:sp>
        <p:nvSpPr>
          <p:cNvPr id="13" name="Title 12">
            <a:extLst>
              <a:ext uri="{FF2B5EF4-FFF2-40B4-BE49-F238E27FC236}">
                <a16:creationId xmlns:a16="http://schemas.microsoft.com/office/drawing/2014/main" id="{0C4A7CFC-F00B-4BEB-9CBB-AC7158335FD9}"/>
              </a:ext>
            </a:extLst>
          </p:cNvPr>
          <p:cNvSpPr>
            <a:spLocks noGrp="1"/>
          </p:cNvSpPr>
          <p:nvPr>
            <p:ph type="title"/>
          </p:nvPr>
        </p:nvSpPr>
        <p:spPr>
          <a:xfrm>
            <a:off x="426720" y="2743200"/>
            <a:ext cx="10515600" cy="1874520"/>
          </a:xfrm>
        </p:spPr>
        <p:txBody>
          <a:bodyPr/>
          <a:lstStyle/>
          <a:p>
            <a:r>
              <a:rPr lang="en-US" dirty="0"/>
              <a:t>Leveraging Private Services</a:t>
            </a:r>
            <a:br>
              <a:rPr lang="en-US" dirty="0"/>
            </a:br>
            <a:r>
              <a:rPr lang="en-US" sz="1800" dirty="0"/>
              <a:t>	Operations &amp; Infrastructure</a:t>
            </a:r>
          </a:p>
        </p:txBody>
      </p:sp>
      <p:grpSp>
        <p:nvGrpSpPr>
          <p:cNvPr id="3" name="Group 2">
            <a:extLst>
              <a:ext uri="{FF2B5EF4-FFF2-40B4-BE49-F238E27FC236}">
                <a16:creationId xmlns:a16="http://schemas.microsoft.com/office/drawing/2014/main" id="{8113345E-549A-FBF9-5692-6468C4955BD2}"/>
              </a:ext>
            </a:extLst>
          </p:cNvPr>
          <p:cNvGrpSpPr/>
          <p:nvPr/>
        </p:nvGrpSpPr>
        <p:grpSpPr>
          <a:xfrm>
            <a:off x="8058450" y="838200"/>
            <a:ext cx="3150843" cy="2305996"/>
            <a:chOff x="276141" y="3592002"/>
            <a:chExt cx="2062194" cy="1395395"/>
          </a:xfrm>
        </p:grpSpPr>
        <p:sp>
          <p:nvSpPr>
            <p:cNvPr id="4" name="TextBox 3">
              <a:extLst>
                <a:ext uri="{FF2B5EF4-FFF2-40B4-BE49-F238E27FC236}">
                  <a16:creationId xmlns:a16="http://schemas.microsoft.com/office/drawing/2014/main" id="{38BEFE13-16B1-7CAC-B695-97792BE78853}"/>
                </a:ext>
              </a:extLst>
            </p:cNvPr>
            <p:cNvSpPr txBox="1"/>
            <p:nvPr/>
          </p:nvSpPr>
          <p:spPr>
            <a:xfrm>
              <a:off x="276142" y="3592002"/>
              <a:ext cx="2062193" cy="457200"/>
            </a:xfrm>
            <a:prstGeom prst="rect">
              <a:avLst/>
            </a:prstGeom>
            <a:solidFill>
              <a:srgbClr val="41698D"/>
            </a:solidFill>
          </p:spPr>
          <p:txBody>
            <a:bodyPr vert="horz" wrap="none" lIns="80682" tIns="40341" rIns="80682" bIns="40341" rtlCol="0">
              <a:normAutofit/>
            </a:bodyPr>
            <a:lstStyle/>
            <a:p>
              <a:pPr algn="ctr" defTabSz="806867">
                <a:lnSpc>
                  <a:spcPct val="120000"/>
                </a:lnSpc>
                <a:spcAft>
                  <a:spcPts val="441"/>
                </a:spcAft>
              </a:pPr>
              <a:r>
                <a:rPr lang="en-US" sz="1588" b="1" spc="-4">
                  <a:solidFill>
                    <a:srgbClr val="FFFFFF"/>
                  </a:solidFill>
                  <a:latin typeface="Arial Narrow" panose="020B0606020202030204" pitchFamily="34" charset="0"/>
                  <a:cs typeface="Arial"/>
                </a:rPr>
                <a:t>Operations</a:t>
              </a:r>
            </a:p>
          </p:txBody>
        </p:sp>
        <p:pic>
          <p:nvPicPr>
            <p:cNvPr id="6" name="Picture 5">
              <a:extLst>
                <a:ext uri="{FF2B5EF4-FFF2-40B4-BE49-F238E27FC236}">
                  <a16:creationId xmlns:a16="http://schemas.microsoft.com/office/drawing/2014/main" id="{94158695-6E13-4E9C-90E1-FED988DE72EC}"/>
                </a:ext>
              </a:extLst>
            </p:cNvPr>
            <p:cNvPicPr>
              <a:picLocks noChangeAspect="1"/>
            </p:cNvPicPr>
            <p:nvPr/>
          </p:nvPicPr>
          <p:blipFill rotWithShape="1">
            <a:blip r:embed="rId3"/>
            <a:srcRect t="1484"/>
            <a:stretch/>
          </p:blipFill>
          <p:spPr>
            <a:xfrm>
              <a:off x="276141" y="3967163"/>
              <a:ext cx="2062193" cy="1020234"/>
            </a:xfrm>
            <a:prstGeom prst="rect">
              <a:avLst/>
            </a:prstGeom>
          </p:spPr>
        </p:pic>
      </p:grpSp>
      <p:grpSp>
        <p:nvGrpSpPr>
          <p:cNvPr id="7" name="Group 6">
            <a:extLst>
              <a:ext uri="{FF2B5EF4-FFF2-40B4-BE49-F238E27FC236}">
                <a16:creationId xmlns:a16="http://schemas.microsoft.com/office/drawing/2014/main" id="{24041FC0-E38F-71B4-6C79-A4D9498AF9F4}"/>
              </a:ext>
            </a:extLst>
          </p:cNvPr>
          <p:cNvGrpSpPr/>
          <p:nvPr/>
        </p:nvGrpSpPr>
        <p:grpSpPr>
          <a:xfrm>
            <a:off x="8058450" y="3246619"/>
            <a:ext cx="3150843" cy="2430089"/>
            <a:chOff x="276141" y="5124806"/>
            <a:chExt cx="2102835" cy="1551108"/>
          </a:xfrm>
        </p:grpSpPr>
        <p:sp>
          <p:nvSpPr>
            <p:cNvPr id="8" name="TextBox 7">
              <a:extLst>
                <a:ext uri="{FF2B5EF4-FFF2-40B4-BE49-F238E27FC236}">
                  <a16:creationId xmlns:a16="http://schemas.microsoft.com/office/drawing/2014/main" id="{87F95FD4-9A56-6AD0-DC9A-13B4E4111E42}"/>
                </a:ext>
              </a:extLst>
            </p:cNvPr>
            <p:cNvSpPr txBox="1"/>
            <p:nvPr/>
          </p:nvSpPr>
          <p:spPr>
            <a:xfrm>
              <a:off x="276142" y="5124806"/>
              <a:ext cx="2102834" cy="475504"/>
            </a:xfrm>
            <a:prstGeom prst="rect">
              <a:avLst/>
            </a:prstGeom>
            <a:solidFill>
              <a:srgbClr val="0272B2"/>
            </a:solidFill>
          </p:spPr>
          <p:txBody>
            <a:bodyPr vert="horz" wrap="none" lIns="80682" tIns="40341" rIns="80682" bIns="40341" rtlCol="0">
              <a:normAutofit/>
            </a:bodyPr>
            <a:lstStyle/>
            <a:p>
              <a:pPr algn="ctr" defTabSz="806867">
                <a:lnSpc>
                  <a:spcPct val="120000"/>
                </a:lnSpc>
                <a:spcAft>
                  <a:spcPts val="441"/>
                </a:spcAft>
              </a:pPr>
              <a:r>
                <a:rPr lang="en-US" sz="1677" b="1" spc="-4">
                  <a:solidFill>
                    <a:srgbClr val="FFFFFF"/>
                  </a:solidFill>
                  <a:latin typeface="Arial Narrow" panose="020B0606020202030204" pitchFamily="34" charset="0"/>
                  <a:cs typeface="Arial"/>
                </a:rPr>
                <a:t>Infrastructure</a:t>
              </a:r>
            </a:p>
          </p:txBody>
        </p:sp>
        <p:pic>
          <p:nvPicPr>
            <p:cNvPr id="9" name="Picture 8">
              <a:extLst>
                <a:ext uri="{FF2B5EF4-FFF2-40B4-BE49-F238E27FC236}">
                  <a16:creationId xmlns:a16="http://schemas.microsoft.com/office/drawing/2014/main" id="{CE5438E0-C139-0A26-0B27-0F8FF15A58F6}"/>
                </a:ext>
              </a:extLst>
            </p:cNvPr>
            <p:cNvPicPr>
              <a:picLocks noChangeAspect="1"/>
            </p:cNvPicPr>
            <p:nvPr/>
          </p:nvPicPr>
          <p:blipFill rotWithShape="1">
            <a:blip r:embed="rId4"/>
            <a:srcRect r="23914" b="19565"/>
            <a:stretch/>
          </p:blipFill>
          <p:spPr>
            <a:xfrm>
              <a:off x="276141" y="5551369"/>
              <a:ext cx="2102834" cy="1124545"/>
            </a:xfrm>
            <a:prstGeom prst="rect">
              <a:avLst/>
            </a:prstGeom>
          </p:spPr>
        </p:pic>
      </p:grpSp>
      <p:sp>
        <p:nvSpPr>
          <p:cNvPr id="10" name="TextBox 9">
            <a:extLst>
              <a:ext uri="{FF2B5EF4-FFF2-40B4-BE49-F238E27FC236}">
                <a16:creationId xmlns:a16="http://schemas.microsoft.com/office/drawing/2014/main" id="{ED11B39B-8370-DB6D-0CAF-F28D644E49A7}"/>
              </a:ext>
            </a:extLst>
          </p:cNvPr>
          <p:cNvSpPr txBox="1"/>
          <p:nvPr/>
        </p:nvSpPr>
        <p:spPr>
          <a:xfrm>
            <a:off x="10210800" y="5681891"/>
            <a:ext cx="1107996" cy="246221"/>
          </a:xfrm>
          <a:prstGeom prst="rect">
            <a:avLst/>
          </a:prstGeom>
          <a:noFill/>
        </p:spPr>
        <p:txBody>
          <a:bodyPr wrap="none" rtlCol="0">
            <a:spAutoFit/>
          </a:bodyPr>
          <a:lstStyle/>
          <a:p>
            <a:r>
              <a:rPr lang="en-US" sz="1000" dirty="0"/>
              <a:t>Images: MITRE</a:t>
            </a:r>
          </a:p>
        </p:txBody>
      </p:sp>
    </p:spTree>
    <p:extLst>
      <p:ext uri="{BB962C8B-B14F-4D97-AF65-F5344CB8AC3E}">
        <p14:creationId xmlns:p14="http://schemas.microsoft.com/office/powerpoint/2010/main" val="295987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84DAA3-AC8D-F026-EA84-5A3DB8BA4E0C}"/>
              </a:ext>
            </a:extLst>
          </p:cNvPr>
          <p:cNvSpPr>
            <a:spLocks noGrp="1"/>
          </p:cNvSpPr>
          <p:nvPr>
            <p:ph type="sldNum" sz="quarter" idx="12"/>
          </p:nvPr>
        </p:nvSpPr>
        <p:spPr/>
        <p:txBody>
          <a:bodyPr/>
          <a:lstStyle/>
          <a:p>
            <a:fld id="{BECF63ED-5365-0347-943C-46237B9951C9}" type="slidenum">
              <a:rPr lang="en-US" smtClean="0"/>
              <a:t>11</a:t>
            </a:fld>
            <a:endParaRPr lang="en-US" dirty="0"/>
          </a:p>
        </p:txBody>
      </p:sp>
      <p:sp>
        <p:nvSpPr>
          <p:cNvPr id="3" name="Title 2">
            <a:extLst>
              <a:ext uri="{FF2B5EF4-FFF2-40B4-BE49-F238E27FC236}">
                <a16:creationId xmlns:a16="http://schemas.microsoft.com/office/drawing/2014/main" id="{4C76D9F6-C06B-6A46-5C1D-864A832162AD}"/>
              </a:ext>
            </a:extLst>
          </p:cNvPr>
          <p:cNvSpPr>
            <a:spLocks noGrp="1"/>
          </p:cNvSpPr>
          <p:nvPr>
            <p:ph type="title"/>
          </p:nvPr>
        </p:nvSpPr>
        <p:spPr/>
        <p:txBody>
          <a:bodyPr/>
          <a:lstStyle/>
          <a:p>
            <a:r>
              <a:rPr lang="en-US" dirty="0"/>
              <a:t>Range of Possibilities</a:t>
            </a:r>
          </a:p>
        </p:txBody>
      </p:sp>
      <p:sp>
        <p:nvSpPr>
          <p:cNvPr id="5" name="Footer Placeholder 4">
            <a:extLst>
              <a:ext uri="{FF2B5EF4-FFF2-40B4-BE49-F238E27FC236}">
                <a16:creationId xmlns:a16="http://schemas.microsoft.com/office/drawing/2014/main" id="{94BF02A7-E3FE-5795-C05F-D8B6EE0689A9}"/>
              </a:ext>
            </a:extLst>
          </p:cNvPr>
          <p:cNvSpPr>
            <a:spLocks noGrp="1"/>
          </p:cNvSpPr>
          <p:nvPr>
            <p:ph type="ftr" sz="quarter" idx="3"/>
          </p:nvPr>
        </p:nvSpPr>
        <p:spPr/>
        <p:txBody>
          <a:bodyPr/>
          <a:lstStyle/>
          <a:p>
            <a:r>
              <a:rPr lang="en-US" dirty="0"/>
              <a:t>© 2023 THE MITRE CORPORATION. ALL RIGHTS RESERVED. </a:t>
            </a:r>
          </a:p>
        </p:txBody>
      </p:sp>
      <p:sp>
        <p:nvSpPr>
          <p:cNvPr id="7" name="TextBox 6">
            <a:extLst>
              <a:ext uri="{FF2B5EF4-FFF2-40B4-BE49-F238E27FC236}">
                <a16:creationId xmlns:a16="http://schemas.microsoft.com/office/drawing/2014/main" id="{332D9485-4BBE-612E-4A04-F83F950F8E9E}"/>
              </a:ext>
            </a:extLst>
          </p:cNvPr>
          <p:cNvSpPr txBox="1"/>
          <p:nvPr/>
        </p:nvSpPr>
        <p:spPr>
          <a:xfrm>
            <a:off x="2019824" y="2170336"/>
            <a:ext cx="1031051" cy="369332"/>
          </a:xfrm>
          <a:prstGeom prst="rect">
            <a:avLst/>
          </a:prstGeom>
          <a:ln>
            <a:noFill/>
          </a:ln>
        </p:spPr>
        <p:txBody>
          <a:bodyPr vert="horz"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ID Need</a:t>
            </a:r>
          </a:p>
        </p:txBody>
      </p:sp>
      <p:sp>
        <p:nvSpPr>
          <p:cNvPr id="8" name="TextBox 7">
            <a:extLst>
              <a:ext uri="{FF2B5EF4-FFF2-40B4-BE49-F238E27FC236}">
                <a16:creationId xmlns:a16="http://schemas.microsoft.com/office/drawing/2014/main" id="{9E7C6FD6-E95B-F037-D199-9E18274AFF87}"/>
              </a:ext>
            </a:extLst>
          </p:cNvPr>
          <p:cNvSpPr txBox="1"/>
          <p:nvPr/>
        </p:nvSpPr>
        <p:spPr>
          <a:xfrm>
            <a:off x="3367365" y="2170336"/>
            <a:ext cx="1620957" cy="369332"/>
          </a:xfrm>
          <a:prstGeom prst="rect">
            <a:avLst/>
          </a:prstGeom>
          <a:ln>
            <a:noFill/>
          </a:ln>
        </p:spPr>
        <p:txBody>
          <a:bodyPr vert="horz"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Requirements</a:t>
            </a:r>
          </a:p>
        </p:txBody>
      </p:sp>
      <p:sp>
        <p:nvSpPr>
          <p:cNvPr id="9" name="TextBox 8">
            <a:extLst>
              <a:ext uri="{FF2B5EF4-FFF2-40B4-BE49-F238E27FC236}">
                <a16:creationId xmlns:a16="http://schemas.microsoft.com/office/drawing/2014/main" id="{BE46A3B4-1F80-6FE3-227F-20FF2ECC4F72}"/>
              </a:ext>
            </a:extLst>
          </p:cNvPr>
          <p:cNvSpPr txBox="1"/>
          <p:nvPr/>
        </p:nvSpPr>
        <p:spPr>
          <a:xfrm>
            <a:off x="5304812" y="2170336"/>
            <a:ext cx="902811" cy="369332"/>
          </a:xfrm>
          <a:prstGeom prst="rect">
            <a:avLst/>
          </a:prstGeom>
          <a:ln>
            <a:noFill/>
          </a:ln>
        </p:spPr>
        <p:txBody>
          <a:bodyPr vert="horz"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Design</a:t>
            </a:r>
          </a:p>
        </p:txBody>
      </p:sp>
      <p:sp>
        <p:nvSpPr>
          <p:cNvPr id="10" name="TextBox 9">
            <a:extLst>
              <a:ext uri="{FF2B5EF4-FFF2-40B4-BE49-F238E27FC236}">
                <a16:creationId xmlns:a16="http://schemas.microsoft.com/office/drawing/2014/main" id="{A10449E9-A06A-26A5-7DC6-761B0E6D5DB2}"/>
              </a:ext>
            </a:extLst>
          </p:cNvPr>
          <p:cNvSpPr txBox="1"/>
          <p:nvPr/>
        </p:nvSpPr>
        <p:spPr>
          <a:xfrm>
            <a:off x="5227790" y="1822792"/>
            <a:ext cx="4959631" cy="369332"/>
          </a:xfrm>
          <a:prstGeom prst="rect">
            <a:avLst/>
          </a:prstGeom>
          <a:solidFill>
            <a:srgbClr val="0B2338">
              <a:lumMod val="90000"/>
              <a:lumOff val="10000"/>
            </a:srgbClr>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Finance - $</a:t>
            </a:r>
          </a:p>
        </p:txBody>
      </p:sp>
      <p:sp>
        <p:nvSpPr>
          <p:cNvPr id="11" name="TextBox 10">
            <a:extLst>
              <a:ext uri="{FF2B5EF4-FFF2-40B4-BE49-F238E27FC236}">
                <a16:creationId xmlns:a16="http://schemas.microsoft.com/office/drawing/2014/main" id="{11344AE1-4927-E3B6-F61C-819CA50AAE6D}"/>
              </a:ext>
            </a:extLst>
          </p:cNvPr>
          <p:cNvSpPr txBox="1"/>
          <p:nvPr/>
        </p:nvSpPr>
        <p:spPr>
          <a:xfrm>
            <a:off x="6524113" y="2170336"/>
            <a:ext cx="1031051" cy="369332"/>
          </a:xfrm>
          <a:prstGeom prst="rect">
            <a:avLst/>
          </a:prstGeom>
          <a:ln>
            <a:noFill/>
          </a:ln>
        </p:spPr>
        <p:txBody>
          <a:bodyPr vert="horz"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Develop</a:t>
            </a:r>
          </a:p>
        </p:txBody>
      </p:sp>
      <p:sp>
        <p:nvSpPr>
          <p:cNvPr id="12" name="TextBox 11">
            <a:extLst>
              <a:ext uri="{FF2B5EF4-FFF2-40B4-BE49-F238E27FC236}">
                <a16:creationId xmlns:a16="http://schemas.microsoft.com/office/drawing/2014/main" id="{77F3AD13-C7A5-44B5-4BF0-E241BC6F506C}"/>
              </a:ext>
            </a:extLst>
          </p:cNvPr>
          <p:cNvSpPr txBox="1"/>
          <p:nvPr/>
        </p:nvSpPr>
        <p:spPr>
          <a:xfrm>
            <a:off x="7871654" y="2170336"/>
            <a:ext cx="1018227" cy="369332"/>
          </a:xfrm>
          <a:prstGeom prst="rect">
            <a:avLst/>
          </a:prstGeom>
          <a:ln>
            <a:noFill/>
          </a:ln>
        </p:spPr>
        <p:txBody>
          <a:bodyPr vert="horz"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Operate</a:t>
            </a:r>
          </a:p>
        </p:txBody>
      </p:sp>
      <p:sp>
        <p:nvSpPr>
          <p:cNvPr id="13" name="TextBox 12">
            <a:extLst>
              <a:ext uri="{FF2B5EF4-FFF2-40B4-BE49-F238E27FC236}">
                <a16:creationId xmlns:a16="http://schemas.microsoft.com/office/drawing/2014/main" id="{B4E8A03E-C102-984C-8C91-4C656648012D}"/>
              </a:ext>
            </a:extLst>
          </p:cNvPr>
          <p:cNvSpPr txBox="1"/>
          <p:nvPr/>
        </p:nvSpPr>
        <p:spPr>
          <a:xfrm>
            <a:off x="9206373" y="2170336"/>
            <a:ext cx="1056700" cy="369332"/>
          </a:xfrm>
          <a:prstGeom prst="rect">
            <a:avLst/>
          </a:prstGeom>
          <a:ln>
            <a:noFill/>
          </a:ln>
        </p:spPr>
        <p:txBody>
          <a:bodyPr vert="horz"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Maintain</a:t>
            </a:r>
          </a:p>
        </p:txBody>
      </p:sp>
      <p:sp>
        <p:nvSpPr>
          <p:cNvPr id="14" name="TextBox 13">
            <a:extLst>
              <a:ext uri="{FF2B5EF4-FFF2-40B4-BE49-F238E27FC236}">
                <a16:creationId xmlns:a16="http://schemas.microsoft.com/office/drawing/2014/main" id="{F16AA7F9-2F01-27A4-3FD2-BCAC713A6257}"/>
              </a:ext>
            </a:extLst>
          </p:cNvPr>
          <p:cNvSpPr txBox="1"/>
          <p:nvPr/>
        </p:nvSpPr>
        <p:spPr>
          <a:xfrm>
            <a:off x="10629348" y="2170336"/>
            <a:ext cx="659155" cy="369332"/>
          </a:xfrm>
          <a:prstGeom prst="rect">
            <a:avLst/>
          </a:prstGeom>
          <a:ln>
            <a:noFill/>
          </a:ln>
        </p:spPr>
        <p:txBody>
          <a:bodyPr vert="horz"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Own</a:t>
            </a:r>
          </a:p>
        </p:txBody>
      </p:sp>
      <p:sp>
        <p:nvSpPr>
          <p:cNvPr id="15" name="TextBox 14">
            <a:extLst>
              <a:ext uri="{FF2B5EF4-FFF2-40B4-BE49-F238E27FC236}">
                <a16:creationId xmlns:a16="http://schemas.microsoft.com/office/drawing/2014/main" id="{1C9B95E4-1F0F-50CB-7721-37651725DB67}"/>
              </a:ext>
            </a:extLst>
          </p:cNvPr>
          <p:cNvSpPr txBox="1"/>
          <p:nvPr/>
        </p:nvSpPr>
        <p:spPr>
          <a:xfrm>
            <a:off x="178045" y="2601728"/>
            <a:ext cx="1787669" cy="369332"/>
          </a:xfrm>
          <a:prstGeom prst="rect">
            <a:avLst/>
          </a:prstGeom>
          <a:ln>
            <a:noFill/>
          </a:ln>
        </p:spPr>
        <p:txBody>
          <a:bodyPr vert="horz"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Design-develop</a:t>
            </a:r>
          </a:p>
        </p:txBody>
      </p:sp>
      <p:sp>
        <p:nvSpPr>
          <p:cNvPr id="16" name="TextBox 15">
            <a:extLst>
              <a:ext uri="{FF2B5EF4-FFF2-40B4-BE49-F238E27FC236}">
                <a16:creationId xmlns:a16="http://schemas.microsoft.com/office/drawing/2014/main" id="{FF06C3AD-90C4-BB22-270C-301EF5106FD8}"/>
              </a:ext>
            </a:extLst>
          </p:cNvPr>
          <p:cNvSpPr txBox="1"/>
          <p:nvPr/>
        </p:nvSpPr>
        <p:spPr>
          <a:xfrm>
            <a:off x="178045" y="4031950"/>
            <a:ext cx="1780224" cy="369332"/>
          </a:xfrm>
          <a:prstGeom prst="rect">
            <a:avLst/>
          </a:prstGeom>
          <a:ln>
            <a:noFill/>
          </a:ln>
        </p:spPr>
        <p:txBody>
          <a:bodyPr vert="horz" wrap="squar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Market-driven</a:t>
            </a:r>
          </a:p>
        </p:txBody>
      </p:sp>
      <p:sp>
        <p:nvSpPr>
          <p:cNvPr id="17" name="Arrow: Down 16">
            <a:extLst>
              <a:ext uri="{FF2B5EF4-FFF2-40B4-BE49-F238E27FC236}">
                <a16:creationId xmlns:a16="http://schemas.microsoft.com/office/drawing/2014/main" id="{5A7AED3B-C0A3-D108-6D18-ADC611676C1A}"/>
              </a:ext>
            </a:extLst>
          </p:cNvPr>
          <p:cNvSpPr/>
          <p:nvPr/>
        </p:nvSpPr>
        <p:spPr>
          <a:xfrm>
            <a:off x="5835621" y="3063601"/>
            <a:ext cx="291271" cy="978408"/>
          </a:xfrm>
          <a:prstGeom prst="downArrow">
            <a:avLst/>
          </a:prstGeom>
          <a:solidFill>
            <a:srgbClr val="005B93"/>
          </a:solidFill>
          <a:ln w="12700" cap="flat" cmpd="sng" algn="ctr">
            <a:solidFill>
              <a:srgbClr val="005B9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B2338"/>
              </a:solidFill>
              <a:effectLst/>
              <a:uLnTx/>
              <a:uFillTx/>
              <a:latin typeface="Arial"/>
              <a:ea typeface="+mn-ea"/>
              <a:cs typeface="+mn-cs"/>
            </a:endParaRPr>
          </a:p>
        </p:txBody>
      </p:sp>
      <p:sp>
        <p:nvSpPr>
          <p:cNvPr id="18" name="TextBox 17">
            <a:extLst>
              <a:ext uri="{FF2B5EF4-FFF2-40B4-BE49-F238E27FC236}">
                <a16:creationId xmlns:a16="http://schemas.microsoft.com/office/drawing/2014/main" id="{03469270-5BEB-3FEA-8E85-6D229CA7F186}"/>
              </a:ext>
            </a:extLst>
          </p:cNvPr>
          <p:cNvSpPr txBox="1"/>
          <p:nvPr/>
        </p:nvSpPr>
        <p:spPr>
          <a:xfrm>
            <a:off x="1980574" y="4044771"/>
            <a:ext cx="9787754" cy="369332"/>
          </a:xfrm>
          <a:prstGeom prst="rect">
            <a:avLst/>
          </a:prstGeom>
          <a:solidFill>
            <a:srgbClr val="0B2338">
              <a:lumMod val="50000"/>
              <a:lumOff val="50000"/>
            </a:srgbClr>
          </a:solidFill>
          <a:ln>
            <a:noFill/>
          </a:ln>
        </p:spPr>
        <p:txBody>
          <a:bodyPr vert="horz" wrap="squar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Private</a:t>
            </a:r>
          </a:p>
        </p:txBody>
      </p:sp>
      <p:sp>
        <p:nvSpPr>
          <p:cNvPr id="19" name="TextBox 18">
            <a:extLst>
              <a:ext uri="{FF2B5EF4-FFF2-40B4-BE49-F238E27FC236}">
                <a16:creationId xmlns:a16="http://schemas.microsoft.com/office/drawing/2014/main" id="{95BD85C5-ACE8-608D-6E7B-81825FE67F3D}"/>
              </a:ext>
            </a:extLst>
          </p:cNvPr>
          <p:cNvSpPr txBox="1"/>
          <p:nvPr/>
        </p:nvSpPr>
        <p:spPr>
          <a:xfrm>
            <a:off x="1958269" y="2661107"/>
            <a:ext cx="9787754" cy="369332"/>
          </a:xfrm>
          <a:prstGeom prst="rect">
            <a:avLst/>
          </a:prstGeom>
          <a:solidFill>
            <a:srgbClr val="00B050"/>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20" name="TextBox 19">
            <a:extLst>
              <a:ext uri="{FF2B5EF4-FFF2-40B4-BE49-F238E27FC236}">
                <a16:creationId xmlns:a16="http://schemas.microsoft.com/office/drawing/2014/main" id="{E01622ED-540A-716A-759D-CC6656643B1D}"/>
              </a:ext>
            </a:extLst>
          </p:cNvPr>
          <p:cNvSpPr txBox="1"/>
          <p:nvPr/>
        </p:nvSpPr>
        <p:spPr>
          <a:xfrm>
            <a:off x="5227790" y="2661107"/>
            <a:ext cx="2423119" cy="369332"/>
          </a:xfrm>
          <a:prstGeom prst="rect">
            <a:avLst/>
          </a:prstGeom>
          <a:solidFill>
            <a:srgbClr val="0B2338">
              <a:lumMod val="50000"/>
              <a:lumOff val="50000"/>
            </a:srgbClr>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21" name="TextBox 20">
            <a:extLst>
              <a:ext uri="{FF2B5EF4-FFF2-40B4-BE49-F238E27FC236}">
                <a16:creationId xmlns:a16="http://schemas.microsoft.com/office/drawing/2014/main" id="{8B884CAA-05DD-0463-C02D-F0445438D1C9}"/>
              </a:ext>
            </a:extLst>
          </p:cNvPr>
          <p:cNvSpPr txBox="1"/>
          <p:nvPr/>
        </p:nvSpPr>
        <p:spPr>
          <a:xfrm>
            <a:off x="6125569" y="3193317"/>
            <a:ext cx="2112884" cy="646331"/>
          </a:xfrm>
          <a:prstGeom prst="rect">
            <a:avLst/>
          </a:prstGeom>
          <a:ln>
            <a:noFill/>
          </a:ln>
        </p:spPr>
        <p:txBody>
          <a:bodyPr vert="horz" wrap="squar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95000"/>
                  </a:srgbClr>
                </a:solidFill>
                <a:effectLst/>
                <a:uLnTx/>
                <a:uFillTx/>
              </a:rPr>
              <a:t>Range of combinations exist</a:t>
            </a:r>
          </a:p>
        </p:txBody>
      </p:sp>
      <p:sp>
        <p:nvSpPr>
          <p:cNvPr id="22" name="TextBox 21">
            <a:extLst>
              <a:ext uri="{FF2B5EF4-FFF2-40B4-BE49-F238E27FC236}">
                <a16:creationId xmlns:a16="http://schemas.microsoft.com/office/drawing/2014/main" id="{10A88A6F-FFF6-D1BE-D58E-2C0022294330}"/>
              </a:ext>
            </a:extLst>
          </p:cNvPr>
          <p:cNvSpPr txBox="1"/>
          <p:nvPr/>
        </p:nvSpPr>
        <p:spPr>
          <a:xfrm>
            <a:off x="5362001" y="2661107"/>
            <a:ext cx="291272" cy="369332"/>
          </a:xfrm>
          <a:prstGeom prst="rect">
            <a:avLst/>
          </a:prstGeom>
          <a:solidFill>
            <a:srgbClr val="00B050"/>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a:t>
            </a:r>
          </a:p>
        </p:txBody>
      </p:sp>
      <p:sp>
        <p:nvSpPr>
          <p:cNvPr id="23" name="TextBox 22">
            <a:extLst>
              <a:ext uri="{FF2B5EF4-FFF2-40B4-BE49-F238E27FC236}">
                <a16:creationId xmlns:a16="http://schemas.microsoft.com/office/drawing/2014/main" id="{27558AC3-C46C-2725-49C4-F21D72868B8A}"/>
              </a:ext>
            </a:extLst>
          </p:cNvPr>
          <p:cNvSpPr txBox="1"/>
          <p:nvPr/>
        </p:nvSpPr>
        <p:spPr>
          <a:xfrm>
            <a:off x="6708575" y="2661107"/>
            <a:ext cx="291272" cy="369332"/>
          </a:xfrm>
          <a:prstGeom prst="rect">
            <a:avLst/>
          </a:prstGeom>
          <a:solidFill>
            <a:srgbClr val="00B050"/>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a:t>
            </a:r>
          </a:p>
        </p:txBody>
      </p:sp>
      <p:sp>
        <p:nvSpPr>
          <p:cNvPr id="24" name="TextBox 23">
            <a:extLst>
              <a:ext uri="{FF2B5EF4-FFF2-40B4-BE49-F238E27FC236}">
                <a16:creationId xmlns:a16="http://schemas.microsoft.com/office/drawing/2014/main" id="{25542A64-E6B1-74BB-949D-4FF056E2AB7E}"/>
              </a:ext>
            </a:extLst>
          </p:cNvPr>
          <p:cNvSpPr txBox="1"/>
          <p:nvPr/>
        </p:nvSpPr>
        <p:spPr>
          <a:xfrm>
            <a:off x="8056438" y="2661107"/>
            <a:ext cx="291272" cy="369332"/>
          </a:xfrm>
          <a:prstGeom prst="rect">
            <a:avLst/>
          </a:prstGeom>
          <a:solidFill>
            <a:srgbClr val="00B050"/>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a:t>
            </a:r>
          </a:p>
        </p:txBody>
      </p:sp>
      <p:sp>
        <p:nvSpPr>
          <p:cNvPr id="25" name="TextBox 24">
            <a:extLst>
              <a:ext uri="{FF2B5EF4-FFF2-40B4-BE49-F238E27FC236}">
                <a16:creationId xmlns:a16="http://schemas.microsoft.com/office/drawing/2014/main" id="{FA8DD3E8-FD20-C019-C63D-E3071CCA352A}"/>
              </a:ext>
            </a:extLst>
          </p:cNvPr>
          <p:cNvSpPr txBox="1"/>
          <p:nvPr/>
        </p:nvSpPr>
        <p:spPr>
          <a:xfrm>
            <a:off x="9386777" y="2661107"/>
            <a:ext cx="291272" cy="369332"/>
          </a:xfrm>
          <a:prstGeom prst="rect">
            <a:avLst/>
          </a:prstGeom>
          <a:solidFill>
            <a:srgbClr val="00B050"/>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a:t>
            </a:r>
          </a:p>
        </p:txBody>
      </p:sp>
      <p:sp>
        <p:nvSpPr>
          <p:cNvPr id="26" name="TextBox 25">
            <a:extLst>
              <a:ext uri="{FF2B5EF4-FFF2-40B4-BE49-F238E27FC236}">
                <a16:creationId xmlns:a16="http://schemas.microsoft.com/office/drawing/2014/main" id="{1FF346B2-C594-9965-5B9D-CD8634723AFB}"/>
              </a:ext>
            </a:extLst>
          </p:cNvPr>
          <p:cNvSpPr txBox="1"/>
          <p:nvPr/>
        </p:nvSpPr>
        <p:spPr>
          <a:xfrm>
            <a:off x="10187421" y="1821179"/>
            <a:ext cx="1604003" cy="369332"/>
          </a:xfrm>
          <a:prstGeom prst="rect">
            <a:avLst/>
          </a:prstGeom>
          <a:solidFill>
            <a:srgbClr val="0B2338">
              <a:lumMod val="75000"/>
              <a:lumOff val="25000"/>
            </a:srgbClr>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Revenue - $</a:t>
            </a:r>
          </a:p>
        </p:txBody>
      </p:sp>
      <p:sp>
        <p:nvSpPr>
          <p:cNvPr id="27" name="TextBox 26">
            <a:extLst>
              <a:ext uri="{FF2B5EF4-FFF2-40B4-BE49-F238E27FC236}">
                <a16:creationId xmlns:a16="http://schemas.microsoft.com/office/drawing/2014/main" id="{BEA80E42-9273-E3E6-D5E5-DB5373B83AE4}"/>
              </a:ext>
            </a:extLst>
          </p:cNvPr>
          <p:cNvSpPr txBox="1"/>
          <p:nvPr/>
        </p:nvSpPr>
        <p:spPr>
          <a:xfrm>
            <a:off x="10383392" y="4044771"/>
            <a:ext cx="291272" cy="369332"/>
          </a:xfrm>
          <a:prstGeom prst="rect">
            <a:avLst/>
          </a:prstGeom>
          <a:solidFill>
            <a:srgbClr val="0B2338">
              <a:lumMod val="50000"/>
              <a:lumOff val="50000"/>
            </a:srgbClr>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a:t>
            </a:r>
          </a:p>
        </p:txBody>
      </p:sp>
      <p:cxnSp>
        <p:nvCxnSpPr>
          <p:cNvPr id="28" name="Straight Connector 27">
            <a:extLst>
              <a:ext uri="{FF2B5EF4-FFF2-40B4-BE49-F238E27FC236}">
                <a16:creationId xmlns:a16="http://schemas.microsoft.com/office/drawing/2014/main" id="{A8D42A74-4897-97B6-A470-9FD60E937F3A}"/>
              </a:ext>
            </a:extLst>
          </p:cNvPr>
          <p:cNvCxnSpPr/>
          <p:nvPr/>
        </p:nvCxnSpPr>
        <p:spPr>
          <a:xfrm>
            <a:off x="3223059" y="2661107"/>
            <a:ext cx="0" cy="369332"/>
          </a:xfrm>
          <a:prstGeom prst="line">
            <a:avLst/>
          </a:prstGeom>
          <a:noFill/>
          <a:ln w="6350" cap="flat" cmpd="sng" algn="ctr">
            <a:solidFill>
              <a:srgbClr val="005B93"/>
            </a:solidFill>
            <a:prstDash val="solid"/>
            <a:miter lim="800000"/>
          </a:ln>
          <a:effectLst/>
        </p:spPr>
      </p:cxnSp>
      <p:cxnSp>
        <p:nvCxnSpPr>
          <p:cNvPr id="29" name="Straight Connector 28">
            <a:extLst>
              <a:ext uri="{FF2B5EF4-FFF2-40B4-BE49-F238E27FC236}">
                <a16:creationId xmlns:a16="http://schemas.microsoft.com/office/drawing/2014/main" id="{2E160616-D069-EBFF-FCED-3E4B4F76A7D0}"/>
              </a:ext>
            </a:extLst>
          </p:cNvPr>
          <p:cNvCxnSpPr/>
          <p:nvPr/>
        </p:nvCxnSpPr>
        <p:spPr>
          <a:xfrm>
            <a:off x="5213303" y="2659606"/>
            <a:ext cx="0" cy="369332"/>
          </a:xfrm>
          <a:prstGeom prst="line">
            <a:avLst/>
          </a:prstGeom>
          <a:noFill/>
          <a:ln w="6350" cap="flat" cmpd="sng" algn="ctr">
            <a:solidFill>
              <a:srgbClr val="005B93"/>
            </a:solidFill>
            <a:prstDash val="solid"/>
            <a:miter lim="800000"/>
          </a:ln>
          <a:effectLst/>
        </p:spPr>
      </p:cxnSp>
      <p:cxnSp>
        <p:nvCxnSpPr>
          <p:cNvPr id="30" name="Straight Connector 29">
            <a:extLst>
              <a:ext uri="{FF2B5EF4-FFF2-40B4-BE49-F238E27FC236}">
                <a16:creationId xmlns:a16="http://schemas.microsoft.com/office/drawing/2014/main" id="{01A7DE65-705C-92A5-F392-DDDC77889911}"/>
              </a:ext>
            </a:extLst>
          </p:cNvPr>
          <p:cNvCxnSpPr/>
          <p:nvPr/>
        </p:nvCxnSpPr>
        <p:spPr>
          <a:xfrm>
            <a:off x="5365703" y="2667157"/>
            <a:ext cx="0" cy="369332"/>
          </a:xfrm>
          <a:prstGeom prst="line">
            <a:avLst/>
          </a:prstGeom>
          <a:noFill/>
          <a:ln w="6350" cap="flat" cmpd="sng" algn="ctr">
            <a:solidFill>
              <a:srgbClr val="005B93"/>
            </a:solidFill>
            <a:prstDash val="dash"/>
            <a:miter lim="800000"/>
          </a:ln>
          <a:effectLst/>
        </p:spPr>
      </p:cxnSp>
      <p:cxnSp>
        <p:nvCxnSpPr>
          <p:cNvPr id="31" name="Straight Connector 30">
            <a:extLst>
              <a:ext uri="{FF2B5EF4-FFF2-40B4-BE49-F238E27FC236}">
                <a16:creationId xmlns:a16="http://schemas.microsoft.com/office/drawing/2014/main" id="{9455F1D3-BC4C-97E0-5C44-AD325ACBE34B}"/>
              </a:ext>
            </a:extLst>
          </p:cNvPr>
          <p:cNvCxnSpPr/>
          <p:nvPr/>
        </p:nvCxnSpPr>
        <p:spPr>
          <a:xfrm>
            <a:off x="5644847" y="2665656"/>
            <a:ext cx="0" cy="369332"/>
          </a:xfrm>
          <a:prstGeom prst="line">
            <a:avLst/>
          </a:prstGeom>
          <a:noFill/>
          <a:ln w="6350" cap="flat" cmpd="sng" algn="ctr">
            <a:solidFill>
              <a:srgbClr val="005B93"/>
            </a:solidFill>
            <a:prstDash val="dash"/>
            <a:miter lim="800000"/>
          </a:ln>
          <a:effectLst/>
        </p:spPr>
      </p:cxnSp>
      <p:cxnSp>
        <p:nvCxnSpPr>
          <p:cNvPr id="32" name="Straight Connector 31">
            <a:extLst>
              <a:ext uri="{FF2B5EF4-FFF2-40B4-BE49-F238E27FC236}">
                <a16:creationId xmlns:a16="http://schemas.microsoft.com/office/drawing/2014/main" id="{45A88C3F-99F8-F158-1EE4-2905A1CDF575}"/>
              </a:ext>
            </a:extLst>
          </p:cNvPr>
          <p:cNvCxnSpPr/>
          <p:nvPr/>
        </p:nvCxnSpPr>
        <p:spPr>
          <a:xfrm>
            <a:off x="6711648" y="2664152"/>
            <a:ext cx="0" cy="369332"/>
          </a:xfrm>
          <a:prstGeom prst="line">
            <a:avLst/>
          </a:prstGeom>
          <a:noFill/>
          <a:ln w="6350" cap="flat" cmpd="sng" algn="ctr">
            <a:solidFill>
              <a:srgbClr val="005B93"/>
            </a:solidFill>
            <a:prstDash val="dash"/>
            <a:miter lim="800000"/>
          </a:ln>
          <a:effectLst/>
        </p:spPr>
      </p:cxnSp>
      <p:cxnSp>
        <p:nvCxnSpPr>
          <p:cNvPr id="33" name="Straight Connector 32">
            <a:extLst>
              <a:ext uri="{FF2B5EF4-FFF2-40B4-BE49-F238E27FC236}">
                <a16:creationId xmlns:a16="http://schemas.microsoft.com/office/drawing/2014/main" id="{AE0AF6F9-D433-1AFE-0302-18E7A1CCFEFE}"/>
              </a:ext>
            </a:extLst>
          </p:cNvPr>
          <p:cNvCxnSpPr/>
          <p:nvPr/>
        </p:nvCxnSpPr>
        <p:spPr>
          <a:xfrm>
            <a:off x="6983236" y="2649992"/>
            <a:ext cx="0" cy="369332"/>
          </a:xfrm>
          <a:prstGeom prst="line">
            <a:avLst/>
          </a:prstGeom>
          <a:noFill/>
          <a:ln w="6350" cap="flat" cmpd="sng" algn="ctr">
            <a:solidFill>
              <a:srgbClr val="005B93"/>
            </a:solidFill>
            <a:prstDash val="dash"/>
            <a:miter lim="800000"/>
          </a:ln>
          <a:effectLst/>
        </p:spPr>
      </p:cxnSp>
      <p:cxnSp>
        <p:nvCxnSpPr>
          <p:cNvPr id="34" name="Straight Connector 33">
            <a:extLst>
              <a:ext uri="{FF2B5EF4-FFF2-40B4-BE49-F238E27FC236}">
                <a16:creationId xmlns:a16="http://schemas.microsoft.com/office/drawing/2014/main" id="{56977C91-A3CC-1AD6-49CA-709BA3A3FE6F}"/>
              </a:ext>
            </a:extLst>
          </p:cNvPr>
          <p:cNvCxnSpPr/>
          <p:nvPr/>
        </p:nvCxnSpPr>
        <p:spPr>
          <a:xfrm>
            <a:off x="7650909" y="2659606"/>
            <a:ext cx="0" cy="369332"/>
          </a:xfrm>
          <a:prstGeom prst="line">
            <a:avLst/>
          </a:prstGeom>
          <a:noFill/>
          <a:ln w="6350" cap="flat" cmpd="sng" algn="ctr">
            <a:solidFill>
              <a:srgbClr val="005B93"/>
            </a:solidFill>
            <a:prstDash val="solid"/>
            <a:miter lim="800000"/>
          </a:ln>
          <a:effectLst/>
        </p:spPr>
      </p:cxnSp>
      <p:cxnSp>
        <p:nvCxnSpPr>
          <p:cNvPr id="35" name="Straight Connector 34">
            <a:extLst>
              <a:ext uri="{FF2B5EF4-FFF2-40B4-BE49-F238E27FC236}">
                <a16:creationId xmlns:a16="http://schemas.microsoft.com/office/drawing/2014/main" id="{8936C010-BED7-29FB-07AD-6DD63CF7C774}"/>
              </a:ext>
            </a:extLst>
          </p:cNvPr>
          <p:cNvCxnSpPr/>
          <p:nvPr/>
        </p:nvCxnSpPr>
        <p:spPr>
          <a:xfrm>
            <a:off x="8063986" y="2664152"/>
            <a:ext cx="0" cy="369332"/>
          </a:xfrm>
          <a:prstGeom prst="line">
            <a:avLst/>
          </a:prstGeom>
          <a:noFill/>
          <a:ln w="6350" cap="flat" cmpd="sng" algn="ctr">
            <a:solidFill>
              <a:srgbClr val="005B93"/>
            </a:solidFill>
            <a:prstDash val="dash"/>
            <a:miter lim="800000"/>
          </a:ln>
          <a:effectLst/>
        </p:spPr>
      </p:cxnSp>
      <p:cxnSp>
        <p:nvCxnSpPr>
          <p:cNvPr id="36" name="Straight Connector 35">
            <a:extLst>
              <a:ext uri="{FF2B5EF4-FFF2-40B4-BE49-F238E27FC236}">
                <a16:creationId xmlns:a16="http://schemas.microsoft.com/office/drawing/2014/main" id="{E3E9885C-3240-B173-8E8A-4151A892E6D8}"/>
              </a:ext>
            </a:extLst>
          </p:cNvPr>
          <p:cNvCxnSpPr/>
          <p:nvPr/>
        </p:nvCxnSpPr>
        <p:spPr>
          <a:xfrm>
            <a:off x="8343524" y="2664152"/>
            <a:ext cx="0" cy="369332"/>
          </a:xfrm>
          <a:prstGeom prst="line">
            <a:avLst/>
          </a:prstGeom>
          <a:noFill/>
          <a:ln w="6350" cap="flat" cmpd="sng" algn="ctr">
            <a:solidFill>
              <a:srgbClr val="005B93"/>
            </a:solidFill>
            <a:prstDash val="dash"/>
            <a:miter lim="800000"/>
          </a:ln>
          <a:effectLst/>
        </p:spPr>
      </p:cxnSp>
      <p:cxnSp>
        <p:nvCxnSpPr>
          <p:cNvPr id="37" name="Straight Connector 36">
            <a:extLst>
              <a:ext uri="{FF2B5EF4-FFF2-40B4-BE49-F238E27FC236}">
                <a16:creationId xmlns:a16="http://schemas.microsoft.com/office/drawing/2014/main" id="{E32DA4F5-099E-B301-8B34-42DF1CF815CC}"/>
              </a:ext>
            </a:extLst>
          </p:cNvPr>
          <p:cNvCxnSpPr/>
          <p:nvPr/>
        </p:nvCxnSpPr>
        <p:spPr>
          <a:xfrm>
            <a:off x="9386777" y="2659650"/>
            <a:ext cx="0" cy="369332"/>
          </a:xfrm>
          <a:prstGeom prst="line">
            <a:avLst/>
          </a:prstGeom>
          <a:noFill/>
          <a:ln w="6350" cap="flat" cmpd="sng" algn="ctr">
            <a:solidFill>
              <a:srgbClr val="005B93"/>
            </a:solidFill>
            <a:prstDash val="dash"/>
            <a:miter lim="800000"/>
          </a:ln>
          <a:effectLst/>
        </p:spPr>
      </p:cxnSp>
      <p:cxnSp>
        <p:nvCxnSpPr>
          <p:cNvPr id="38" name="Straight Connector 37">
            <a:extLst>
              <a:ext uri="{FF2B5EF4-FFF2-40B4-BE49-F238E27FC236}">
                <a16:creationId xmlns:a16="http://schemas.microsoft.com/office/drawing/2014/main" id="{33DAF5C5-456E-6B15-9275-ED624D4C1F9E}"/>
              </a:ext>
            </a:extLst>
          </p:cNvPr>
          <p:cNvCxnSpPr/>
          <p:nvPr/>
        </p:nvCxnSpPr>
        <p:spPr>
          <a:xfrm>
            <a:off x="9685597" y="2661866"/>
            <a:ext cx="0" cy="369332"/>
          </a:xfrm>
          <a:prstGeom prst="line">
            <a:avLst/>
          </a:prstGeom>
          <a:noFill/>
          <a:ln w="6350" cap="flat" cmpd="sng" algn="ctr">
            <a:solidFill>
              <a:srgbClr val="005B93"/>
            </a:solidFill>
            <a:prstDash val="dash"/>
            <a:miter lim="800000"/>
          </a:ln>
          <a:effectLst/>
        </p:spPr>
      </p:cxnSp>
      <p:cxnSp>
        <p:nvCxnSpPr>
          <p:cNvPr id="39" name="Straight Connector 38">
            <a:extLst>
              <a:ext uri="{FF2B5EF4-FFF2-40B4-BE49-F238E27FC236}">
                <a16:creationId xmlns:a16="http://schemas.microsoft.com/office/drawing/2014/main" id="{CE44A328-F17A-B668-91BE-68395019FA02}"/>
              </a:ext>
            </a:extLst>
          </p:cNvPr>
          <p:cNvCxnSpPr/>
          <p:nvPr/>
        </p:nvCxnSpPr>
        <p:spPr>
          <a:xfrm>
            <a:off x="10375844" y="4044235"/>
            <a:ext cx="0" cy="369332"/>
          </a:xfrm>
          <a:prstGeom prst="line">
            <a:avLst/>
          </a:prstGeom>
          <a:noFill/>
          <a:ln w="6350" cap="flat" cmpd="sng" algn="ctr">
            <a:solidFill>
              <a:srgbClr val="005B93"/>
            </a:solidFill>
            <a:prstDash val="dash"/>
            <a:miter lim="800000"/>
          </a:ln>
          <a:effectLst/>
        </p:spPr>
      </p:cxnSp>
      <p:cxnSp>
        <p:nvCxnSpPr>
          <p:cNvPr id="40" name="Straight Connector 39">
            <a:extLst>
              <a:ext uri="{FF2B5EF4-FFF2-40B4-BE49-F238E27FC236}">
                <a16:creationId xmlns:a16="http://schemas.microsoft.com/office/drawing/2014/main" id="{08F562A4-2BF4-C857-3FAC-660C625C764F}"/>
              </a:ext>
            </a:extLst>
          </p:cNvPr>
          <p:cNvCxnSpPr/>
          <p:nvPr/>
        </p:nvCxnSpPr>
        <p:spPr>
          <a:xfrm>
            <a:off x="10674664" y="4046451"/>
            <a:ext cx="0" cy="369332"/>
          </a:xfrm>
          <a:prstGeom prst="line">
            <a:avLst/>
          </a:prstGeom>
          <a:noFill/>
          <a:ln w="6350" cap="flat" cmpd="sng" algn="ctr">
            <a:solidFill>
              <a:srgbClr val="005B93"/>
            </a:solidFill>
            <a:prstDash val="dash"/>
            <a:miter lim="800000"/>
          </a:ln>
          <a:effectLst/>
        </p:spPr>
      </p:cxnSp>
      <p:sp>
        <p:nvSpPr>
          <p:cNvPr id="41" name="TextBox 40">
            <a:extLst>
              <a:ext uri="{FF2B5EF4-FFF2-40B4-BE49-F238E27FC236}">
                <a16:creationId xmlns:a16="http://schemas.microsoft.com/office/drawing/2014/main" id="{69E18AD2-A83F-3CD6-E03D-7C4FC48A9D93}"/>
              </a:ext>
            </a:extLst>
          </p:cNvPr>
          <p:cNvSpPr txBox="1"/>
          <p:nvPr/>
        </p:nvSpPr>
        <p:spPr>
          <a:xfrm>
            <a:off x="5357815" y="4044771"/>
            <a:ext cx="291272" cy="369332"/>
          </a:xfrm>
          <a:prstGeom prst="rect">
            <a:avLst/>
          </a:prstGeom>
          <a:solidFill>
            <a:srgbClr val="0B2338">
              <a:lumMod val="50000"/>
              <a:lumOff val="50000"/>
            </a:srgbClr>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a:t>
            </a:r>
          </a:p>
        </p:txBody>
      </p:sp>
      <p:sp>
        <p:nvSpPr>
          <p:cNvPr id="42" name="TextBox 41">
            <a:extLst>
              <a:ext uri="{FF2B5EF4-FFF2-40B4-BE49-F238E27FC236}">
                <a16:creationId xmlns:a16="http://schemas.microsoft.com/office/drawing/2014/main" id="{3A02F5F2-DBA7-C932-416A-ECADFB74BE53}"/>
              </a:ext>
            </a:extLst>
          </p:cNvPr>
          <p:cNvSpPr txBox="1"/>
          <p:nvPr/>
        </p:nvSpPr>
        <p:spPr>
          <a:xfrm>
            <a:off x="6704389" y="4044771"/>
            <a:ext cx="291272" cy="369332"/>
          </a:xfrm>
          <a:prstGeom prst="rect">
            <a:avLst/>
          </a:prstGeom>
          <a:solidFill>
            <a:srgbClr val="0B2338">
              <a:lumMod val="50000"/>
              <a:lumOff val="50000"/>
            </a:srgbClr>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a:t>
            </a:r>
          </a:p>
        </p:txBody>
      </p:sp>
      <p:sp>
        <p:nvSpPr>
          <p:cNvPr id="43" name="TextBox 42">
            <a:extLst>
              <a:ext uri="{FF2B5EF4-FFF2-40B4-BE49-F238E27FC236}">
                <a16:creationId xmlns:a16="http://schemas.microsoft.com/office/drawing/2014/main" id="{8CE35EDE-8A5B-D85C-120A-E6B90A1B5267}"/>
              </a:ext>
            </a:extLst>
          </p:cNvPr>
          <p:cNvSpPr txBox="1"/>
          <p:nvPr/>
        </p:nvSpPr>
        <p:spPr>
          <a:xfrm>
            <a:off x="8052252" y="4044771"/>
            <a:ext cx="291272" cy="369332"/>
          </a:xfrm>
          <a:prstGeom prst="rect">
            <a:avLst/>
          </a:prstGeom>
          <a:solidFill>
            <a:srgbClr val="0B2338">
              <a:lumMod val="50000"/>
              <a:lumOff val="50000"/>
            </a:srgbClr>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a:t>
            </a:r>
          </a:p>
        </p:txBody>
      </p:sp>
      <p:sp>
        <p:nvSpPr>
          <p:cNvPr id="44" name="TextBox 43">
            <a:extLst>
              <a:ext uri="{FF2B5EF4-FFF2-40B4-BE49-F238E27FC236}">
                <a16:creationId xmlns:a16="http://schemas.microsoft.com/office/drawing/2014/main" id="{B9C2AAEC-715C-C351-0BF3-1329592C9ECF}"/>
              </a:ext>
            </a:extLst>
          </p:cNvPr>
          <p:cNvSpPr txBox="1"/>
          <p:nvPr/>
        </p:nvSpPr>
        <p:spPr>
          <a:xfrm>
            <a:off x="9382591" y="4044771"/>
            <a:ext cx="291272" cy="369332"/>
          </a:xfrm>
          <a:prstGeom prst="rect">
            <a:avLst/>
          </a:prstGeom>
          <a:solidFill>
            <a:srgbClr val="0B2338">
              <a:lumMod val="50000"/>
              <a:lumOff val="50000"/>
            </a:srgbClr>
          </a:solidFill>
          <a:ln>
            <a:noFill/>
          </a:ln>
        </p:spPr>
        <p:txBody>
          <a:bodyPr vert="horz"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a:t>
            </a:r>
          </a:p>
        </p:txBody>
      </p:sp>
      <p:cxnSp>
        <p:nvCxnSpPr>
          <p:cNvPr id="45" name="Straight Connector 44">
            <a:extLst>
              <a:ext uri="{FF2B5EF4-FFF2-40B4-BE49-F238E27FC236}">
                <a16:creationId xmlns:a16="http://schemas.microsoft.com/office/drawing/2014/main" id="{000B79F2-3591-5987-3999-C0E054C77DD7}"/>
              </a:ext>
            </a:extLst>
          </p:cNvPr>
          <p:cNvCxnSpPr/>
          <p:nvPr/>
        </p:nvCxnSpPr>
        <p:spPr>
          <a:xfrm>
            <a:off x="5361517" y="4050821"/>
            <a:ext cx="0" cy="369332"/>
          </a:xfrm>
          <a:prstGeom prst="line">
            <a:avLst/>
          </a:prstGeom>
          <a:noFill/>
          <a:ln w="6350" cap="flat" cmpd="sng" algn="ctr">
            <a:solidFill>
              <a:srgbClr val="005B93"/>
            </a:solidFill>
            <a:prstDash val="dash"/>
            <a:miter lim="800000"/>
          </a:ln>
          <a:effectLst/>
        </p:spPr>
      </p:cxnSp>
      <p:cxnSp>
        <p:nvCxnSpPr>
          <p:cNvPr id="46" name="Straight Connector 45">
            <a:extLst>
              <a:ext uri="{FF2B5EF4-FFF2-40B4-BE49-F238E27FC236}">
                <a16:creationId xmlns:a16="http://schemas.microsoft.com/office/drawing/2014/main" id="{329D5AA0-3A85-0ABB-6341-467B468D8DAE}"/>
              </a:ext>
            </a:extLst>
          </p:cNvPr>
          <p:cNvCxnSpPr/>
          <p:nvPr/>
        </p:nvCxnSpPr>
        <p:spPr>
          <a:xfrm>
            <a:off x="5640661" y="4049320"/>
            <a:ext cx="0" cy="369332"/>
          </a:xfrm>
          <a:prstGeom prst="line">
            <a:avLst/>
          </a:prstGeom>
          <a:noFill/>
          <a:ln w="6350" cap="flat" cmpd="sng" algn="ctr">
            <a:solidFill>
              <a:srgbClr val="005B93"/>
            </a:solidFill>
            <a:prstDash val="dash"/>
            <a:miter lim="800000"/>
          </a:ln>
          <a:effectLst/>
        </p:spPr>
      </p:cxnSp>
      <p:cxnSp>
        <p:nvCxnSpPr>
          <p:cNvPr id="47" name="Straight Connector 46">
            <a:extLst>
              <a:ext uri="{FF2B5EF4-FFF2-40B4-BE49-F238E27FC236}">
                <a16:creationId xmlns:a16="http://schemas.microsoft.com/office/drawing/2014/main" id="{9A55E886-2DDA-696B-C302-407061E990E9}"/>
              </a:ext>
            </a:extLst>
          </p:cNvPr>
          <p:cNvCxnSpPr/>
          <p:nvPr/>
        </p:nvCxnSpPr>
        <p:spPr>
          <a:xfrm>
            <a:off x="6707462" y="4047816"/>
            <a:ext cx="0" cy="369332"/>
          </a:xfrm>
          <a:prstGeom prst="line">
            <a:avLst/>
          </a:prstGeom>
          <a:noFill/>
          <a:ln w="6350" cap="flat" cmpd="sng" algn="ctr">
            <a:solidFill>
              <a:srgbClr val="005B93"/>
            </a:solidFill>
            <a:prstDash val="dash"/>
            <a:miter lim="800000"/>
          </a:ln>
          <a:effectLst/>
        </p:spPr>
      </p:cxnSp>
      <p:cxnSp>
        <p:nvCxnSpPr>
          <p:cNvPr id="48" name="Straight Connector 47">
            <a:extLst>
              <a:ext uri="{FF2B5EF4-FFF2-40B4-BE49-F238E27FC236}">
                <a16:creationId xmlns:a16="http://schemas.microsoft.com/office/drawing/2014/main" id="{CA7B841A-59ED-3E3D-B3BB-9DA6012E3760}"/>
              </a:ext>
            </a:extLst>
          </p:cNvPr>
          <p:cNvCxnSpPr/>
          <p:nvPr/>
        </p:nvCxnSpPr>
        <p:spPr>
          <a:xfrm>
            <a:off x="6979050" y="4033656"/>
            <a:ext cx="0" cy="369332"/>
          </a:xfrm>
          <a:prstGeom prst="line">
            <a:avLst/>
          </a:prstGeom>
          <a:noFill/>
          <a:ln w="6350" cap="flat" cmpd="sng" algn="ctr">
            <a:solidFill>
              <a:srgbClr val="005B93"/>
            </a:solidFill>
            <a:prstDash val="dash"/>
            <a:miter lim="800000"/>
          </a:ln>
          <a:effectLst/>
        </p:spPr>
      </p:cxnSp>
      <p:cxnSp>
        <p:nvCxnSpPr>
          <p:cNvPr id="49" name="Straight Connector 48">
            <a:extLst>
              <a:ext uri="{FF2B5EF4-FFF2-40B4-BE49-F238E27FC236}">
                <a16:creationId xmlns:a16="http://schemas.microsoft.com/office/drawing/2014/main" id="{3910FA69-E6A8-6C29-82C3-80E111C2ABAE}"/>
              </a:ext>
            </a:extLst>
          </p:cNvPr>
          <p:cNvCxnSpPr/>
          <p:nvPr/>
        </p:nvCxnSpPr>
        <p:spPr>
          <a:xfrm>
            <a:off x="7646723" y="4043270"/>
            <a:ext cx="0" cy="369332"/>
          </a:xfrm>
          <a:prstGeom prst="line">
            <a:avLst/>
          </a:prstGeom>
          <a:noFill/>
          <a:ln w="6350" cap="flat" cmpd="sng" algn="ctr">
            <a:solidFill>
              <a:srgbClr val="005B93"/>
            </a:solidFill>
            <a:prstDash val="solid"/>
            <a:miter lim="800000"/>
          </a:ln>
          <a:effectLst/>
        </p:spPr>
      </p:cxnSp>
      <p:cxnSp>
        <p:nvCxnSpPr>
          <p:cNvPr id="50" name="Straight Connector 49">
            <a:extLst>
              <a:ext uri="{FF2B5EF4-FFF2-40B4-BE49-F238E27FC236}">
                <a16:creationId xmlns:a16="http://schemas.microsoft.com/office/drawing/2014/main" id="{8C2E60A4-117A-63C5-2FE9-27D6AFFDF10E}"/>
              </a:ext>
            </a:extLst>
          </p:cNvPr>
          <p:cNvCxnSpPr/>
          <p:nvPr/>
        </p:nvCxnSpPr>
        <p:spPr>
          <a:xfrm>
            <a:off x="8059800" y="4047816"/>
            <a:ext cx="0" cy="369332"/>
          </a:xfrm>
          <a:prstGeom prst="line">
            <a:avLst/>
          </a:prstGeom>
          <a:noFill/>
          <a:ln w="6350" cap="flat" cmpd="sng" algn="ctr">
            <a:solidFill>
              <a:srgbClr val="005B93"/>
            </a:solidFill>
            <a:prstDash val="dash"/>
            <a:miter lim="800000"/>
          </a:ln>
          <a:effectLst/>
        </p:spPr>
      </p:cxnSp>
      <p:cxnSp>
        <p:nvCxnSpPr>
          <p:cNvPr id="51" name="Straight Connector 50">
            <a:extLst>
              <a:ext uri="{FF2B5EF4-FFF2-40B4-BE49-F238E27FC236}">
                <a16:creationId xmlns:a16="http://schemas.microsoft.com/office/drawing/2014/main" id="{0283E514-74A9-6FF9-215A-16872D8D26E3}"/>
              </a:ext>
            </a:extLst>
          </p:cNvPr>
          <p:cNvCxnSpPr/>
          <p:nvPr/>
        </p:nvCxnSpPr>
        <p:spPr>
          <a:xfrm>
            <a:off x="8339338" y="4047816"/>
            <a:ext cx="0" cy="369332"/>
          </a:xfrm>
          <a:prstGeom prst="line">
            <a:avLst/>
          </a:prstGeom>
          <a:noFill/>
          <a:ln w="6350" cap="flat" cmpd="sng" algn="ctr">
            <a:solidFill>
              <a:srgbClr val="005B93"/>
            </a:solidFill>
            <a:prstDash val="dash"/>
            <a:miter lim="800000"/>
          </a:ln>
          <a:effectLst/>
        </p:spPr>
      </p:cxnSp>
      <p:cxnSp>
        <p:nvCxnSpPr>
          <p:cNvPr id="52" name="Straight Connector 51">
            <a:extLst>
              <a:ext uri="{FF2B5EF4-FFF2-40B4-BE49-F238E27FC236}">
                <a16:creationId xmlns:a16="http://schemas.microsoft.com/office/drawing/2014/main" id="{2FB305FA-C395-A080-A82D-81972DB9B8A2}"/>
              </a:ext>
            </a:extLst>
          </p:cNvPr>
          <p:cNvCxnSpPr/>
          <p:nvPr/>
        </p:nvCxnSpPr>
        <p:spPr>
          <a:xfrm>
            <a:off x="9382591" y="4043314"/>
            <a:ext cx="0" cy="369332"/>
          </a:xfrm>
          <a:prstGeom prst="line">
            <a:avLst/>
          </a:prstGeom>
          <a:noFill/>
          <a:ln w="6350" cap="flat" cmpd="sng" algn="ctr">
            <a:solidFill>
              <a:srgbClr val="005B93"/>
            </a:solidFill>
            <a:prstDash val="dash"/>
            <a:miter lim="800000"/>
          </a:ln>
          <a:effectLst/>
        </p:spPr>
      </p:cxnSp>
      <p:cxnSp>
        <p:nvCxnSpPr>
          <p:cNvPr id="53" name="Straight Connector 52">
            <a:extLst>
              <a:ext uri="{FF2B5EF4-FFF2-40B4-BE49-F238E27FC236}">
                <a16:creationId xmlns:a16="http://schemas.microsoft.com/office/drawing/2014/main" id="{D13681D6-9258-B03A-6FD5-2B1246720669}"/>
              </a:ext>
            </a:extLst>
          </p:cNvPr>
          <p:cNvCxnSpPr/>
          <p:nvPr/>
        </p:nvCxnSpPr>
        <p:spPr>
          <a:xfrm>
            <a:off x="9681411" y="4045530"/>
            <a:ext cx="0" cy="369332"/>
          </a:xfrm>
          <a:prstGeom prst="line">
            <a:avLst/>
          </a:prstGeom>
          <a:noFill/>
          <a:ln w="6350" cap="flat" cmpd="sng" algn="ctr">
            <a:solidFill>
              <a:srgbClr val="005B93"/>
            </a:solidFill>
            <a:prstDash val="dash"/>
            <a:miter lim="800000"/>
          </a:ln>
          <a:effectLst/>
        </p:spPr>
      </p:cxnSp>
      <p:cxnSp>
        <p:nvCxnSpPr>
          <p:cNvPr id="54" name="Straight Connector 53">
            <a:extLst>
              <a:ext uri="{FF2B5EF4-FFF2-40B4-BE49-F238E27FC236}">
                <a16:creationId xmlns:a16="http://schemas.microsoft.com/office/drawing/2014/main" id="{4F41F768-B884-6507-FD6D-2AA7776F5F96}"/>
              </a:ext>
            </a:extLst>
          </p:cNvPr>
          <p:cNvCxnSpPr/>
          <p:nvPr/>
        </p:nvCxnSpPr>
        <p:spPr>
          <a:xfrm>
            <a:off x="3221553" y="4044767"/>
            <a:ext cx="0" cy="369332"/>
          </a:xfrm>
          <a:prstGeom prst="line">
            <a:avLst/>
          </a:prstGeom>
          <a:noFill/>
          <a:ln w="6350" cap="flat" cmpd="sng" algn="ctr">
            <a:solidFill>
              <a:srgbClr val="005B93"/>
            </a:solidFill>
            <a:prstDash val="solid"/>
            <a:miter lim="800000"/>
          </a:ln>
          <a:effectLst/>
        </p:spPr>
      </p:cxnSp>
      <p:cxnSp>
        <p:nvCxnSpPr>
          <p:cNvPr id="55" name="Straight Connector 54">
            <a:extLst>
              <a:ext uri="{FF2B5EF4-FFF2-40B4-BE49-F238E27FC236}">
                <a16:creationId xmlns:a16="http://schemas.microsoft.com/office/drawing/2014/main" id="{0E60B1E8-8322-C488-65C7-10F343A0E75B}"/>
              </a:ext>
            </a:extLst>
          </p:cNvPr>
          <p:cNvCxnSpPr/>
          <p:nvPr/>
        </p:nvCxnSpPr>
        <p:spPr>
          <a:xfrm>
            <a:off x="5211797" y="4043266"/>
            <a:ext cx="0" cy="369332"/>
          </a:xfrm>
          <a:prstGeom prst="line">
            <a:avLst/>
          </a:prstGeom>
          <a:noFill/>
          <a:ln w="6350" cap="flat" cmpd="sng" algn="ctr">
            <a:solidFill>
              <a:srgbClr val="005B93"/>
            </a:solidFill>
            <a:prstDash val="solid"/>
            <a:miter lim="800000"/>
          </a:ln>
          <a:effectLst/>
        </p:spPr>
      </p:cxnSp>
      <p:cxnSp>
        <p:nvCxnSpPr>
          <p:cNvPr id="56" name="Straight Connector 55">
            <a:extLst>
              <a:ext uri="{FF2B5EF4-FFF2-40B4-BE49-F238E27FC236}">
                <a16:creationId xmlns:a16="http://schemas.microsoft.com/office/drawing/2014/main" id="{8F5AC9A4-9857-7B78-6AB1-3273945DA675}"/>
              </a:ext>
            </a:extLst>
          </p:cNvPr>
          <p:cNvCxnSpPr/>
          <p:nvPr/>
        </p:nvCxnSpPr>
        <p:spPr>
          <a:xfrm>
            <a:off x="6524113" y="4050821"/>
            <a:ext cx="0" cy="369332"/>
          </a:xfrm>
          <a:prstGeom prst="line">
            <a:avLst/>
          </a:prstGeom>
          <a:noFill/>
          <a:ln w="6350" cap="flat" cmpd="sng" algn="ctr">
            <a:solidFill>
              <a:srgbClr val="005B93"/>
            </a:solidFill>
            <a:prstDash val="solid"/>
            <a:miter lim="800000"/>
          </a:ln>
          <a:effectLst/>
        </p:spPr>
      </p:cxnSp>
      <p:cxnSp>
        <p:nvCxnSpPr>
          <p:cNvPr id="57" name="Straight Connector 56">
            <a:extLst>
              <a:ext uri="{FF2B5EF4-FFF2-40B4-BE49-F238E27FC236}">
                <a16:creationId xmlns:a16="http://schemas.microsoft.com/office/drawing/2014/main" id="{55F4048F-F756-5969-1C53-FA241C459F94}"/>
              </a:ext>
            </a:extLst>
          </p:cNvPr>
          <p:cNvCxnSpPr/>
          <p:nvPr/>
        </p:nvCxnSpPr>
        <p:spPr>
          <a:xfrm>
            <a:off x="6524113" y="2658104"/>
            <a:ext cx="0" cy="369332"/>
          </a:xfrm>
          <a:prstGeom prst="line">
            <a:avLst/>
          </a:prstGeom>
          <a:noFill/>
          <a:ln w="6350" cap="flat" cmpd="sng" algn="ctr">
            <a:solidFill>
              <a:srgbClr val="005B93"/>
            </a:solidFill>
            <a:prstDash val="solid"/>
            <a:miter lim="800000"/>
          </a:ln>
          <a:effectLst/>
        </p:spPr>
      </p:cxnSp>
      <p:cxnSp>
        <p:nvCxnSpPr>
          <p:cNvPr id="58" name="Straight Connector 57">
            <a:extLst>
              <a:ext uri="{FF2B5EF4-FFF2-40B4-BE49-F238E27FC236}">
                <a16:creationId xmlns:a16="http://schemas.microsoft.com/office/drawing/2014/main" id="{F93CDAD4-01A7-E901-7F8A-85751860BFC2}"/>
              </a:ext>
            </a:extLst>
          </p:cNvPr>
          <p:cNvCxnSpPr/>
          <p:nvPr/>
        </p:nvCxnSpPr>
        <p:spPr>
          <a:xfrm>
            <a:off x="9025527" y="2658104"/>
            <a:ext cx="0" cy="369332"/>
          </a:xfrm>
          <a:prstGeom prst="line">
            <a:avLst/>
          </a:prstGeom>
          <a:noFill/>
          <a:ln w="6350" cap="flat" cmpd="sng" algn="ctr">
            <a:solidFill>
              <a:srgbClr val="005B93"/>
            </a:solidFill>
            <a:prstDash val="solid"/>
            <a:miter lim="800000"/>
          </a:ln>
          <a:effectLst/>
        </p:spPr>
      </p:cxnSp>
      <p:cxnSp>
        <p:nvCxnSpPr>
          <p:cNvPr id="59" name="Straight Connector 58">
            <a:extLst>
              <a:ext uri="{FF2B5EF4-FFF2-40B4-BE49-F238E27FC236}">
                <a16:creationId xmlns:a16="http://schemas.microsoft.com/office/drawing/2014/main" id="{4C958E32-C728-E286-12CA-1F55B6813EA5}"/>
              </a:ext>
            </a:extLst>
          </p:cNvPr>
          <p:cNvCxnSpPr/>
          <p:nvPr/>
        </p:nvCxnSpPr>
        <p:spPr>
          <a:xfrm>
            <a:off x="9021341" y="4050821"/>
            <a:ext cx="0" cy="369332"/>
          </a:xfrm>
          <a:prstGeom prst="line">
            <a:avLst/>
          </a:prstGeom>
          <a:noFill/>
          <a:ln w="6350" cap="flat" cmpd="sng" algn="ctr">
            <a:solidFill>
              <a:srgbClr val="005B93"/>
            </a:solidFill>
            <a:prstDash val="solid"/>
            <a:miter lim="800000"/>
          </a:ln>
          <a:effectLst/>
        </p:spPr>
      </p:cxnSp>
      <p:cxnSp>
        <p:nvCxnSpPr>
          <p:cNvPr id="60" name="Straight Connector 59">
            <a:extLst>
              <a:ext uri="{FF2B5EF4-FFF2-40B4-BE49-F238E27FC236}">
                <a16:creationId xmlns:a16="http://schemas.microsoft.com/office/drawing/2014/main" id="{A54BECC9-5EF1-0CBD-87C9-3795A3343DF4}"/>
              </a:ext>
            </a:extLst>
          </p:cNvPr>
          <p:cNvCxnSpPr/>
          <p:nvPr/>
        </p:nvCxnSpPr>
        <p:spPr>
          <a:xfrm>
            <a:off x="10219074" y="2665656"/>
            <a:ext cx="0" cy="369332"/>
          </a:xfrm>
          <a:prstGeom prst="line">
            <a:avLst/>
          </a:prstGeom>
          <a:noFill/>
          <a:ln w="6350" cap="flat" cmpd="sng" algn="ctr">
            <a:solidFill>
              <a:srgbClr val="005B93"/>
            </a:solidFill>
            <a:prstDash val="solid"/>
            <a:miter lim="800000"/>
          </a:ln>
          <a:effectLst/>
        </p:spPr>
      </p:cxnSp>
      <p:cxnSp>
        <p:nvCxnSpPr>
          <p:cNvPr id="61" name="Straight Connector 60">
            <a:extLst>
              <a:ext uri="{FF2B5EF4-FFF2-40B4-BE49-F238E27FC236}">
                <a16:creationId xmlns:a16="http://schemas.microsoft.com/office/drawing/2014/main" id="{77E61321-A92F-41F7-E7E6-84C2D9F94F5D}"/>
              </a:ext>
            </a:extLst>
          </p:cNvPr>
          <p:cNvCxnSpPr/>
          <p:nvPr/>
        </p:nvCxnSpPr>
        <p:spPr>
          <a:xfrm>
            <a:off x="10214888" y="4049320"/>
            <a:ext cx="0" cy="369332"/>
          </a:xfrm>
          <a:prstGeom prst="line">
            <a:avLst/>
          </a:prstGeom>
          <a:noFill/>
          <a:ln w="6350" cap="flat" cmpd="sng" algn="ctr">
            <a:solidFill>
              <a:srgbClr val="005B93"/>
            </a:solidFill>
            <a:prstDash val="solid"/>
            <a:miter lim="800000"/>
          </a:ln>
          <a:effectLst/>
        </p:spPr>
      </p:cxnSp>
      <p:sp>
        <p:nvSpPr>
          <p:cNvPr id="62" name="Rectangle 61">
            <a:extLst>
              <a:ext uri="{FF2B5EF4-FFF2-40B4-BE49-F238E27FC236}">
                <a16:creationId xmlns:a16="http://schemas.microsoft.com/office/drawing/2014/main" id="{3E0DCE14-F0E3-AB09-1626-F07E3A841607}"/>
              </a:ext>
            </a:extLst>
          </p:cNvPr>
          <p:cNvSpPr/>
          <p:nvPr/>
        </p:nvSpPr>
        <p:spPr>
          <a:xfrm>
            <a:off x="6489802" y="1067324"/>
            <a:ext cx="1156921" cy="413998"/>
          </a:xfrm>
          <a:prstGeom prst="rect">
            <a:avLst/>
          </a:prstGeom>
          <a:solidFill>
            <a:srgbClr val="00B050"/>
          </a:solidFill>
          <a:ln w="12700" cap="flat" cmpd="sng" algn="ctr">
            <a:solidFill>
              <a:srgbClr val="005B9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B2338"/>
                </a:solidFill>
                <a:effectLst/>
                <a:uLnTx/>
                <a:uFillTx/>
                <a:latin typeface="Arial"/>
                <a:ea typeface="+mn-ea"/>
                <a:cs typeface="+mn-cs"/>
              </a:rPr>
              <a:t>Government</a:t>
            </a:r>
          </a:p>
        </p:txBody>
      </p:sp>
      <p:sp>
        <p:nvSpPr>
          <p:cNvPr id="63" name="Rectangle 62">
            <a:extLst>
              <a:ext uri="{FF2B5EF4-FFF2-40B4-BE49-F238E27FC236}">
                <a16:creationId xmlns:a16="http://schemas.microsoft.com/office/drawing/2014/main" id="{C8E33D3D-6525-0F8B-473E-8517A73DFE4E}"/>
              </a:ext>
            </a:extLst>
          </p:cNvPr>
          <p:cNvSpPr/>
          <p:nvPr/>
        </p:nvSpPr>
        <p:spPr>
          <a:xfrm>
            <a:off x="8197888" y="1057917"/>
            <a:ext cx="1156921" cy="413998"/>
          </a:xfrm>
          <a:prstGeom prst="rect">
            <a:avLst/>
          </a:prstGeom>
          <a:solidFill>
            <a:srgbClr val="0B2338">
              <a:lumMod val="50000"/>
              <a:lumOff val="50000"/>
            </a:srgbClr>
          </a:solidFill>
          <a:ln w="12700" cap="flat" cmpd="sng" algn="ctr">
            <a:solidFill>
              <a:srgbClr val="005B9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B2338"/>
                </a:solidFill>
                <a:effectLst/>
                <a:uLnTx/>
                <a:uFillTx/>
                <a:latin typeface="Arial"/>
                <a:ea typeface="+mn-ea"/>
                <a:cs typeface="+mn-cs"/>
              </a:rPr>
              <a:t>Private</a:t>
            </a:r>
          </a:p>
        </p:txBody>
      </p:sp>
      <p:sp>
        <p:nvSpPr>
          <p:cNvPr id="64" name="TextBox 63">
            <a:extLst>
              <a:ext uri="{FF2B5EF4-FFF2-40B4-BE49-F238E27FC236}">
                <a16:creationId xmlns:a16="http://schemas.microsoft.com/office/drawing/2014/main" id="{C542FAAC-71B2-F73E-E8A3-8EAA26909D54}"/>
              </a:ext>
            </a:extLst>
          </p:cNvPr>
          <p:cNvSpPr txBox="1"/>
          <p:nvPr/>
        </p:nvSpPr>
        <p:spPr>
          <a:xfrm>
            <a:off x="1965714" y="4689008"/>
            <a:ext cx="7218643" cy="1477328"/>
          </a:xfrm>
          <a:prstGeom prst="rect">
            <a:avLst/>
          </a:prstGeom>
          <a:noFill/>
        </p:spPr>
        <p:txBody>
          <a:bodyPr wrap="none" rtlCol="0">
            <a:spAutoFit/>
          </a:bodyPr>
          <a:lstStyle/>
          <a:p>
            <a:r>
              <a:rPr lang="en-US" dirty="0"/>
              <a:t>Examples:</a:t>
            </a:r>
          </a:p>
          <a:p>
            <a:pPr marL="285750" indent="-285750">
              <a:buFont typeface="Arial" panose="020B0604020202020204" pitchFamily="34" charset="0"/>
              <a:buChar char="•"/>
            </a:pPr>
            <a:r>
              <a:rPr lang="en-US" dirty="0" err="1"/>
              <a:t>xTM</a:t>
            </a:r>
            <a:r>
              <a:rPr lang="en-US" dirty="0"/>
              <a:t> service suppliers in a federated environment</a:t>
            </a:r>
          </a:p>
          <a:p>
            <a:pPr marL="285750" indent="-285750">
              <a:buFont typeface="Arial" panose="020B0604020202020204" pitchFamily="34" charset="0"/>
              <a:buChar char="•"/>
            </a:pPr>
            <a:r>
              <a:rPr lang="en-US" dirty="0"/>
              <a:t>Infrastructure elements (e.g., fully commercial, managed services)</a:t>
            </a:r>
          </a:p>
          <a:p>
            <a:pPr marL="285750" indent="-285750">
              <a:buFont typeface="Arial" panose="020B0604020202020204" pitchFamily="34" charset="0"/>
              <a:buChar char="•"/>
            </a:pPr>
            <a:r>
              <a:rPr lang="en-US" dirty="0"/>
              <a:t>Information service providers</a:t>
            </a:r>
          </a:p>
          <a:p>
            <a:pPr marL="285750" indent="-285750">
              <a:buFont typeface="Arial" panose="020B0604020202020204" pitchFamily="34" charset="0"/>
              <a:buChar char="•"/>
            </a:pPr>
            <a:r>
              <a:rPr lang="en-US" dirty="0"/>
              <a:t>Cloud service providers</a:t>
            </a:r>
          </a:p>
        </p:txBody>
      </p:sp>
    </p:spTree>
    <p:extLst>
      <p:ext uri="{BB962C8B-B14F-4D97-AF65-F5344CB8AC3E}">
        <p14:creationId xmlns:p14="http://schemas.microsoft.com/office/powerpoint/2010/main" val="1413309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8EB3B9-DC63-0187-D709-98AF38FDDF1E}"/>
              </a:ext>
            </a:extLst>
          </p:cNvPr>
          <p:cNvSpPr>
            <a:spLocks noGrp="1"/>
          </p:cNvSpPr>
          <p:nvPr>
            <p:ph type="sldNum" sz="quarter" idx="12"/>
          </p:nvPr>
        </p:nvSpPr>
        <p:spPr/>
        <p:txBody>
          <a:bodyPr/>
          <a:lstStyle/>
          <a:p>
            <a:fld id="{BECF63ED-5365-0347-943C-46237B9951C9}" type="slidenum">
              <a:rPr lang="en-US" smtClean="0"/>
              <a:t>12</a:t>
            </a:fld>
            <a:endParaRPr lang="en-US" dirty="0"/>
          </a:p>
        </p:txBody>
      </p:sp>
      <p:sp>
        <p:nvSpPr>
          <p:cNvPr id="3" name="Title 2">
            <a:extLst>
              <a:ext uri="{FF2B5EF4-FFF2-40B4-BE49-F238E27FC236}">
                <a16:creationId xmlns:a16="http://schemas.microsoft.com/office/drawing/2014/main" id="{F3B3F238-D5DF-B5F8-F282-C92DD7FBFAD2}"/>
              </a:ext>
            </a:extLst>
          </p:cNvPr>
          <p:cNvSpPr>
            <a:spLocks noGrp="1"/>
          </p:cNvSpPr>
          <p:nvPr>
            <p:ph type="title"/>
          </p:nvPr>
        </p:nvSpPr>
        <p:spPr/>
        <p:txBody>
          <a:bodyPr/>
          <a:lstStyle/>
          <a:p>
            <a:r>
              <a:rPr lang="en-US" dirty="0"/>
              <a:t>Lessons from Ecosystem Failures</a:t>
            </a:r>
          </a:p>
        </p:txBody>
      </p:sp>
      <p:sp>
        <p:nvSpPr>
          <p:cNvPr id="4" name="Content Placeholder 3">
            <a:extLst>
              <a:ext uri="{FF2B5EF4-FFF2-40B4-BE49-F238E27FC236}">
                <a16:creationId xmlns:a16="http://schemas.microsoft.com/office/drawing/2014/main" id="{CF349F4D-3F57-F2B5-9F89-B9E02E2A7DA8}"/>
              </a:ext>
            </a:extLst>
          </p:cNvPr>
          <p:cNvSpPr>
            <a:spLocks noGrp="1"/>
          </p:cNvSpPr>
          <p:nvPr>
            <p:ph sz="quarter" idx="13"/>
          </p:nvPr>
        </p:nvSpPr>
        <p:spPr>
          <a:xfrm>
            <a:off x="426720" y="2514600"/>
            <a:ext cx="5516880" cy="1981200"/>
          </a:xfrm>
        </p:spPr>
        <p:txBody>
          <a:bodyPr/>
          <a:lstStyle/>
          <a:p>
            <a:r>
              <a:rPr lang="en-US" dirty="0"/>
              <a:t>Lessons from business ecosystems</a:t>
            </a:r>
          </a:p>
          <a:p>
            <a:pPr lvl="1"/>
            <a:r>
              <a:rPr lang="en-US" dirty="0"/>
              <a:t>Failure rate ~85%</a:t>
            </a:r>
          </a:p>
          <a:p>
            <a:pPr lvl="1"/>
            <a:r>
              <a:rPr lang="en-US" dirty="0"/>
              <a:t>Six of seven failure modes attributable to bad ecosystem design vs execution</a:t>
            </a:r>
          </a:p>
        </p:txBody>
      </p:sp>
      <p:sp>
        <p:nvSpPr>
          <p:cNvPr id="5" name="Footer Placeholder 4">
            <a:extLst>
              <a:ext uri="{FF2B5EF4-FFF2-40B4-BE49-F238E27FC236}">
                <a16:creationId xmlns:a16="http://schemas.microsoft.com/office/drawing/2014/main" id="{C1041318-DA8F-2A60-9BDC-380E2FD49E06}"/>
              </a:ext>
            </a:extLst>
          </p:cNvPr>
          <p:cNvSpPr>
            <a:spLocks noGrp="1"/>
          </p:cNvSpPr>
          <p:nvPr>
            <p:ph type="ftr" sz="quarter" idx="3"/>
          </p:nvPr>
        </p:nvSpPr>
        <p:spPr/>
        <p:txBody>
          <a:bodyPr/>
          <a:lstStyle/>
          <a:p>
            <a:r>
              <a:rPr lang="en-US" dirty="0"/>
              <a:t>© 2023 THE MITRE CORPORATION. ALL RIGHTS RESERVED. </a:t>
            </a:r>
          </a:p>
        </p:txBody>
      </p:sp>
      <p:graphicFrame>
        <p:nvGraphicFramePr>
          <p:cNvPr id="6" name="Chart 5">
            <a:extLst>
              <a:ext uri="{FF2B5EF4-FFF2-40B4-BE49-F238E27FC236}">
                <a16:creationId xmlns:a16="http://schemas.microsoft.com/office/drawing/2014/main" id="{CDA91C31-9AC7-B204-5DD0-24F3BA9DCA55}"/>
              </a:ext>
            </a:extLst>
          </p:cNvPr>
          <p:cNvGraphicFramePr>
            <a:graphicFrameLocks/>
          </p:cNvGraphicFramePr>
          <p:nvPr>
            <p:extLst>
              <p:ext uri="{D42A27DB-BD31-4B8C-83A1-F6EECF244321}">
                <p14:modId xmlns:p14="http://schemas.microsoft.com/office/powerpoint/2010/main" val="1920654417"/>
              </p:ext>
            </p:extLst>
          </p:nvPr>
        </p:nvGraphicFramePr>
        <p:xfrm>
          <a:off x="5805487" y="1554162"/>
          <a:ext cx="6348413" cy="37496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89FBB00-264D-867C-FBE0-C1CBD422779D}"/>
              </a:ext>
            </a:extLst>
          </p:cNvPr>
          <p:cNvSpPr txBox="1"/>
          <p:nvPr/>
        </p:nvSpPr>
        <p:spPr>
          <a:xfrm>
            <a:off x="426720" y="5558780"/>
            <a:ext cx="2076209" cy="246221"/>
          </a:xfrm>
          <a:prstGeom prst="rect">
            <a:avLst/>
          </a:prstGeom>
          <a:noFill/>
        </p:spPr>
        <p:txBody>
          <a:bodyPr wrap="none" rtlCol="0">
            <a:spAutoFit/>
          </a:bodyPr>
          <a:lstStyle/>
          <a:p>
            <a:r>
              <a:rPr lang="en-US" sz="1000" dirty="0"/>
              <a:t>Source: BCG Henderson Institute</a:t>
            </a:r>
          </a:p>
        </p:txBody>
      </p:sp>
    </p:spTree>
    <p:extLst>
      <p:ext uri="{BB962C8B-B14F-4D97-AF65-F5344CB8AC3E}">
        <p14:creationId xmlns:p14="http://schemas.microsoft.com/office/powerpoint/2010/main" val="228937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7139B-37A8-6283-EA87-6DD93C9EFCAF}"/>
              </a:ext>
            </a:extLst>
          </p:cNvPr>
          <p:cNvPicPr>
            <a:picLocks noChangeAspect="1"/>
          </p:cNvPicPr>
          <p:nvPr/>
        </p:nvPicPr>
        <p:blipFill rotWithShape="1">
          <a:blip r:embed="rId3"/>
          <a:srcRect t="10720" b="4700"/>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5DCF3190-A5FC-3D1F-C9EF-1989F34664EA}"/>
              </a:ext>
            </a:extLst>
          </p:cNvPr>
          <p:cNvSpPr>
            <a:spLocks noGrp="1"/>
          </p:cNvSpPr>
          <p:nvPr>
            <p:ph type="sldNum" sz="quarter" idx="12"/>
          </p:nvPr>
        </p:nvSpPr>
        <p:spPr/>
        <p:txBody>
          <a:bodyPr/>
          <a:lstStyle/>
          <a:p>
            <a:fld id="{BECF63ED-5365-0347-943C-46237B9951C9}" type="slidenum">
              <a:rPr lang="en-US" smtClean="0"/>
              <a:t>13</a:t>
            </a:fld>
            <a:endParaRPr lang="en-US" dirty="0"/>
          </a:p>
        </p:txBody>
      </p:sp>
      <p:sp>
        <p:nvSpPr>
          <p:cNvPr id="9" name="Title 8">
            <a:extLst>
              <a:ext uri="{FF2B5EF4-FFF2-40B4-BE49-F238E27FC236}">
                <a16:creationId xmlns:a16="http://schemas.microsoft.com/office/drawing/2014/main" id="{A2A9A474-6AE0-D098-DE15-5B3FE08B82E1}"/>
              </a:ext>
            </a:extLst>
          </p:cNvPr>
          <p:cNvSpPr>
            <a:spLocks noGrp="1"/>
          </p:cNvSpPr>
          <p:nvPr>
            <p:ph type="title"/>
          </p:nvPr>
        </p:nvSpPr>
        <p:spPr/>
        <p:txBody>
          <a:bodyPr/>
          <a:lstStyle/>
          <a:p>
            <a:r>
              <a:rPr lang="en-US" dirty="0">
                <a:solidFill>
                  <a:schemeClr val="bg1">
                    <a:lumMod val="10000"/>
                    <a:lumOff val="90000"/>
                  </a:schemeClr>
                </a:solidFill>
              </a:rPr>
              <a:t>Summary</a:t>
            </a:r>
          </a:p>
        </p:txBody>
      </p:sp>
      <p:sp>
        <p:nvSpPr>
          <p:cNvPr id="5" name="Footer Placeholder 4">
            <a:extLst>
              <a:ext uri="{FF2B5EF4-FFF2-40B4-BE49-F238E27FC236}">
                <a16:creationId xmlns:a16="http://schemas.microsoft.com/office/drawing/2014/main" id="{92EAEEEC-9568-1B33-DA54-6205179DE180}"/>
              </a:ext>
            </a:extLst>
          </p:cNvPr>
          <p:cNvSpPr>
            <a:spLocks noGrp="1"/>
          </p:cNvSpPr>
          <p:nvPr>
            <p:ph type="ftr" sz="quarter" idx="3"/>
          </p:nvPr>
        </p:nvSpPr>
        <p:spPr/>
        <p:txBody>
          <a:bodyPr/>
          <a:lstStyle/>
          <a:p>
            <a:r>
              <a:rPr lang="en-US" dirty="0"/>
              <a:t>© 2023 THE MITRE CORPORATION. ALL RIGHTS RESERVED..</a:t>
            </a:r>
          </a:p>
        </p:txBody>
      </p:sp>
      <p:sp>
        <p:nvSpPr>
          <p:cNvPr id="7" name="TextBox 6">
            <a:extLst>
              <a:ext uri="{FF2B5EF4-FFF2-40B4-BE49-F238E27FC236}">
                <a16:creationId xmlns:a16="http://schemas.microsoft.com/office/drawing/2014/main" id="{BA32CDB6-C848-5B7A-A7F2-B77F55298FAE}"/>
              </a:ext>
            </a:extLst>
          </p:cNvPr>
          <p:cNvSpPr txBox="1"/>
          <p:nvPr/>
        </p:nvSpPr>
        <p:spPr>
          <a:xfrm>
            <a:off x="2362200" y="3962400"/>
            <a:ext cx="7571496" cy="1754326"/>
          </a:xfrm>
          <a:prstGeom prst="rect">
            <a:avLst/>
          </a:prstGeom>
          <a:solidFill>
            <a:srgbClr val="070F36">
              <a:alpha val="54902"/>
            </a:srgbClr>
          </a:solidFill>
        </p:spPr>
        <p:txBody>
          <a:bodyPr wrap="none" rtlCol="0">
            <a:spAutoFit/>
          </a:bodyPr>
          <a:lstStyle/>
          <a:p>
            <a:pPr algn="ctr"/>
            <a:r>
              <a:rPr lang="en-US" sz="3600" b="1" dirty="0">
                <a:solidFill>
                  <a:schemeClr val="bg1">
                    <a:lumMod val="10000"/>
                    <a:lumOff val="90000"/>
                  </a:schemeClr>
                </a:solidFill>
              </a:rPr>
              <a:t>Digital Transformation of the NAS</a:t>
            </a:r>
          </a:p>
          <a:p>
            <a:pPr algn="ctr"/>
            <a:r>
              <a:rPr lang="en-US" sz="3600" b="1" dirty="0">
                <a:solidFill>
                  <a:schemeClr val="bg1">
                    <a:lumMod val="10000"/>
                    <a:lumOff val="90000"/>
                  </a:schemeClr>
                </a:solidFill>
              </a:rPr>
              <a:t>&amp;</a:t>
            </a:r>
          </a:p>
          <a:p>
            <a:pPr algn="ctr"/>
            <a:r>
              <a:rPr lang="en-US" sz="3600" b="1" dirty="0">
                <a:solidFill>
                  <a:schemeClr val="bg1">
                    <a:lumMod val="10000"/>
                    <a:lumOff val="90000"/>
                  </a:schemeClr>
                </a:solidFill>
              </a:rPr>
              <a:t>Ecosystem Development </a:t>
            </a:r>
          </a:p>
        </p:txBody>
      </p:sp>
      <p:pic>
        <p:nvPicPr>
          <p:cNvPr id="8" name="Picture 7" descr="MITRE Logo MITRE">
            <a:extLst>
              <a:ext uri="{FF2B5EF4-FFF2-40B4-BE49-F238E27FC236}">
                <a16:creationId xmlns:a16="http://schemas.microsoft.com/office/drawing/2014/main" id="{DAE20D4A-D4F1-D404-CE3C-782440C5E942}"/>
              </a:ext>
            </a:extLst>
          </p:cNvPr>
          <p:cNvPicPr>
            <a:picLocks noChangeAspect="1"/>
          </p:cNvPicPr>
          <p:nvPr/>
        </p:nvPicPr>
        <p:blipFill>
          <a:blip r:embed="rId4"/>
          <a:stretch>
            <a:fillRect/>
          </a:stretch>
        </p:blipFill>
        <p:spPr>
          <a:xfrm>
            <a:off x="429768" y="6327648"/>
            <a:ext cx="649678" cy="182880"/>
          </a:xfrm>
          <a:prstGeom prst="rect">
            <a:avLst/>
          </a:prstGeom>
        </p:spPr>
      </p:pic>
    </p:spTree>
    <p:extLst>
      <p:ext uri="{BB962C8B-B14F-4D97-AF65-F5344CB8AC3E}">
        <p14:creationId xmlns:p14="http://schemas.microsoft.com/office/powerpoint/2010/main" val="66684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055F3FB-85C6-4CE7-A80F-0027AF0E0EF3}"/>
              </a:ext>
            </a:extLst>
          </p:cNvPr>
          <p:cNvSpPr>
            <a:spLocks noGrp="1"/>
          </p:cNvSpPr>
          <p:nvPr>
            <p:ph type="ftr" sz="quarter" idx="3"/>
          </p:nvPr>
        </p:nvSpPr>
        <p:spPr>
          <a:xfrm>
            <a:off x="1687368" y="6400800"/>
            <a:ext cx="8817264" cy="18288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E6E6E6"/>
                </a:solidFill>
                <a:effectLst/>
                <a:uLnTx/>
                <a:uFillTx/>
                <a:latin typeface="Arial" panose="020B0604020202020204"/>
                <a:ea typeface="+mn-ea"/>
                <a:cs typeface="+mn-cs"/>
              </a:rPr>
              <a:t>© 2023 THE MITRE CORPORATION. ALL RIGHTS RESERVED. </a:t>
            </a:r>
          </a:p>
        </p:txBody>
      </p:sp>
      <p:sp>
        <p:nvSpPr>
          <p:cNvPr id="9" name="Text Placeholder 8">
            <a:extLst>
              <a:ext uri="{FF2B5EF4-FFF2-40B4-BE49-F238E27FC236}">
                <a16:creationId xmlns:a16="http://schemas.microsoft.com/office/drawing/2014/main" id="{EC4D90CD-2A9A-4E71-B485-74A63DD678D9}"/>
              </a:ext>
            </a:extLst>
          </p:cNvPr>
          <p:cNvSpPr>
            <a:spLocks noGrp="1"/>
          </p:cNvSpPr>
          <p:nvPr>
            <p:ph type="body" sz="quarter" idx="15"/>
          </p:nvPr>
        </p:nvSpPr>
        <p:spPr/>
        <p:txBody>
          <a:bodyPr/>
          <a:lstStyle/>
          <a:p>
            <a:r>
              <a:rPr lang="en-US" dirty="0">
                <a:hlinkClick r:id="rId2"/>
              </a:rPr>
              <a:t>https://linkedin.com/in/stephane-mondoloni/</a:t>
            </a:r>
            <a:r>
              <a:rPr lang="en-US" dirty="0"/>
              <a:t> </a:t>
            </a:r>
          </a:p>
        </p:txBody>
      </p:sp>
      <p:sp>
        <p:nvSpPr>
          <p:cNvPr id="8" name="Text Placeholder 7">
            <a:extLst>
              <a:ext uri="{FF2B5EF4-FFF2-40B4-BE49-F238E27FC236}">
                <a16:creationId xmlns:a16="http://schemas.microsoft.com/office/drawing/2014/main" id="{EC806009-7018-40CB-90B1-CFC223ECD248}"/>
              </a:ext>
            </a:extLst>
          </p:cNvPr>
          <p:cNvSpPr>
            <a:spLocks noGrp="1"/>
          </p:cNvSpPr>
          <p:nvPr>
            <p:ph type="body" sz="quarter" idx="14"/>
          </p:nvPr>
        </p:nvSpPr>
        <p:spPr>
          <a:xfrm>
            <a:off x="1097280" y="4279392"/>
            <a:ext cx="7071360" cy="548640"/>
          </a:xfrm>
        </p:spPr>
        <p:txBody>
          <a:bodyPr/>
          <a:lstStyle/>
          <a:p>
            <a:r>
              <a:rPr lang="en-US" dirty="0"/>
              <a:t>smondoloni@mitre.org</a:t>
            </a:r>
          </a:p>
        </p:txBody>
      </p:sp>
      <p:sp>
        <p:nvSpPr>
          <p:cNvPr id="11" name="Text Placeholder 10">
            <a:extLst>
              <a:ext uri="{FF2B5EF4-FFF2-40B4-BE49-F238E27FC236}">
                <a16:creationId xmlns:a16="http://schemas.microsoft.com/office/drawing/2014/main" id="{1FD74412-E3B9-4367-8218-2CD14AC23BDD}"/>
              </a:ext>
            </a:extLst>
          </p:cNvPr>
          <p:cNvSpPr>
            <a:spLocks noGrp="1"/>
          </p:cNvSpPr>
          <p:nvPr>
            <p:ph type="body" sz="quarter" idx="18"/>
          </p:nvPr>
        </p:nvSpPr>
        <p:spPr>
          <a:xfrm>
            <a:off x="1097280" y="3718560"/>
            <a:ext cx="7071360" cy="548640"/>
          </a:xfrm>
        </p:spPr>
        <p:txBody>
          <a:bodyPr/>
          <a:lstStyle/>
          <a:p>
            <a:r>
              <a:rPr lang="en-US" dirty="0"/>
              <a:t>Stephane Mondoloni</a:t>
            </a:r>
          </a:p>
        </p:txBody>
      </p:sp>
      <p:sp>
        <p:nvSpPr>
          <p:cNvPr id="2" name="Title 1">
            <a:extLst>
              <a:ext uri="{FF2B5EF4-FFF2-40B4-BE49-F238E27FC236}">
                <a16:creationId xmlns:a16="http://schemas.microsoft.com/office/drawing/2014/main" id="{0238DE99-DDA8-4D72-B5A4-528DC2CAAF16}"/>
              </a:ext>
            </a:extLst>
          </p:cNvPr>
          <p:cNvSpPr>
            <a:spLocks noGrp="1"/>
          </p:cNvSpPr>
          <p:nvPr>
            <p:ph type="title" idx="4294967295"/>
          </p:nvPr>
        </p:nvSpPr>
        <p:spPr>
          <a:xfrm>
            <a:off x="429768" y="-548640"/>
            <a:ext cx="11338560" cy="548640"/>
          </a:xfrm>
        </p:spPr>
        <p:txBody>
          <a:bodyPr vert="horz" lIns="91440" tIns="45720" rIns="91440" bIns="45720" rtlCol="0" anchor="b">
            <a:noAutofit/>
          </a:bodyPr>
          <a:lstStyle/>
          <a:p>
            <a:r>
              <a:rPr lang="en-US" dirty="0">
                <a:solidFill>
                  <a:srgbClr val="ECECEC"/>
                </a:solidFill>
              </a:rPr>
              <a:t>Closing Slide</a:t>
            </a:r>
          </a:p>
        </p:txBody>
      </p:sp>
      <p:pic>
        <p:nvPicPr>
          <p:cNvPr id="7" name="Picture 6">
            <a:extLst>
              <a:ext uri="{FF2B5EF4-FFF2-40B4-BE49-F238E27FC236}">
                <a16:creationId xmlns:a16="http://schemas.microsoft.com/office/drawing/2014/main" id="{C01C9958-8F1C-B05A-1FB4-B1FA0E805EA3}"/>
              </a:ext>
            </a:extLst>
          </p:cNvPr>
          <p:cNvPicPr>
            <a:picLocks noChangeAspect="1"/>
          </p:cNvPicPr>
          <p:nvPr/>
        </p:nvPicPr>
        <p:blipFill>
          <a:blip r:embed="rId3"/>
          <a:stretch>
            <a:fillRect/>
          </a:stretch>
        </p:blipFill>
        <p:spPr>
          <a:xfrm>
            <a:off x="8822147" y="2315341"/>
            <a:ext cx="2981741" cy="2972215"/>
          </a:xfrm>
          <a:prstGeom prst="rect">
            <a:avLst/>
          </a:prstGeom>
        </p:spPr>
      </p:pic>
    </p:spTree>
    <p:extLst>
      <p:ext uri="{BB962C8B-B14F-4D97-AF65-F5344CB8AC3E}">
        <p14:creationId xmlns:p14="http://schemas.microsoft.com/office/powerpoint/2010/main" val="669245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BA28FDE-7576-B3CD-10A2-29C6F274C4D0}"/>
              </a:ext>
            </a:extLst>
          </p:cNvPr>
          <p:cNvSpPr txBox="1"/>
          <p:nvPr/>
        </p:nvSpPr>
        <p:spPr>
          <a:xfrm>
            <a:off x="1373080" y="1371600"/>
            <a:ext cx="8989380" cy="4339650"/>
          </a:xfrm>
          <a:prstGeom prst="rect">
            <a:avLst/>
          </a:prstGeom>
          <a:noFill/>
        </p:spPr>
        <p:txBody>
          <a:bodyPr wrap="square">
            <a:spAutoFit/>
          </a:bodyPr>
          <a:lstStyle/>
          <a:p>
            <a:pPr algn="ctr"/>
            <a:r>
              <a:rPr lang="en-US" sz="2400" b="1" i="0" u="sng" dirty="0">
                <a:solidFill>
                  <a:schemeClr val="tx2"/>
                </a:solidFill>
                <a:effectLst/>
                <a:latin typeface="Times New Roman" panose="02020603050405020304" pitchFamily="18" charset="0"/>
              </a:rPr>
              <a:t>NOTICE</a:t>
            </a:r>
          </a:p>
          <a:p>
            <a:pPr algn="ctr"/>
            <a:endParaRPr lang="en-US" b="0" i="0" dirty="0">
              <a:solidFill>
                <a:schemeClr val="tx2"/>
              </a:solidFill>
              <a:effectLst/>
              <a:latin typeface="Times New Roman" panose="02020603050405020304" pitchFamily="18" charset="0"/>
            </a:endParaRPr>
          </a:p>
          <a:p>
            <a:pPr algn="just"/>
            <a:r>
              <a:rPr lang="en-US" b="0" i="0" dirty="0">
                <a:solidFill>
                  <a:schemeClr val="tx2"/>
                </a:solidFill>
                <a:effectLst/>
                <a:latin typeface="Times New Roman" panose="02020603050405020304" pitchFamily="18" charset="0"/>
              </a:rPr>
              <a:t>This work was produced for the U.S. Government under Contract 693KA8-22-C-00001 and is subject to Federal Aviation Administration Acquisition Management System Clause 3.5-13, Rights In Data-General, Alt. III and Alt. IV (Jan 2009).</a:t>
            </a:r>
          </a:p>
          <a:p>
            <a:pPr algn="just"/>
            <a:endParaRPr lang="en-US" b="0" i="0" dirty="0">
              <a:solidFill>
                <a:schemeClr val="tx2"/>
              </a:solidFill>
              <a:effectLst/>
              <a:latin typeface="Times New Roman" panose="02020603050405020304" pitchFamily="18" charset="0"/>
            </a:endParaRPr>
          </a:p>
          <a:p>
            <a:pPr algn="just"/>
            <a:r>
              <a:rPr lang="en-US" b="0" i="0" dirty="0">
                <a:solidFill>
                  <a:schemeClr val="tx2"/>
                </a:solidFill>
                <a:effectLst/>
                <a:latin typeface="Times New Roman" panose="02020603050405020304" pitchFamily="18" charset="0"/>
              </a:rPr>
              <a:t>The contents of this document reflect the views of the author and The MITRE Corporation and do not necessarily reflect the views of the Federal Aviation Administration (FAA) or the Department of Transportation (DOT). Neither the FAA nor the DOT makes any warranty or guarantee, expressed or implied, concerning the content or accuracy of these views.</a:t>
            </a:r>
          </a:p>
          <a:p>
            <a:pPr algn="just"/>
            <a:endParaRPr lang="en-US" b="0" i="0" dirty="0">
              <a:solidFill>
                <a:schemeClr val="tx2"/>
              </a:solidFill>
              <a:effectLst/>
              <a:latin typeface="Times New Roman" panose="02020603050405020304" pitchFamily="18" charset="0"/>
            </a:endParaRPr>
          </a:p>
          <a:p>
            <a:pPr algn="just"/>
            <a:r>
              <a:rPr lang="en-US" b="0" i="0" dirty="0">
                <a:solidFill>
                  <a:schemeClr val="tx2"/>
                </a:solidFill>
                <a:effectLst/>
                <a:latin typeface="Times New Roman" panose="02020603050405020304" pitchFamily="18" charset="0"/>
              </a:rPr>
              <a:t>For further information, please contact The MITRE Corporation, Contracts Management Office, 7515 </a:t>
            </a:r>
            <a:r>
              <a:rPr lang="en-US" b="0" i="0" dirty="0" err="1">
                <a:solidFill>
                  <a:schemeClr val="tx2"/>
                </a:solidFill>
                <a:effectLst/>
                <a:latin typeface="Times New Roman" panose="02020603050405020304" pitchFamily="18" charset="0"/>
              </a:rPr>
              <a:t>Colshire</a:t>
            </a:r>
            <a:r>
              <a:rPr lang="en-US" b="0" i="0" dirty="0">
                <a:solidFill>
                  <a:schemeClr val="tx2"/>
                </a:solidFill>
                <a:effectLst/>
                <a:latin typeface="Times New Roman" panose="02020603050405020304" pitchFamily="18" charset="0"/>
              </a:rPr>
              <a:t> Drive, McLean, VA 22102-7539, (703) 983-6000.</a:t>
            </a:r>
          </a:p>
          <a:p>
            <a:pPr algn="ctr"/>
            <a:endParaRPr lang="en-US" b="0" i="0" dirty="0">
              <a:solidFill>
                <a:schemeClr val="tx2"/>
              </a:solidFill>
              <a:effectLst/>
              <a:latin typeface="Times New Roman" panose="02020603050405020304" pitchFamily="18" charset="0"/>
            </a:endParaRPr>
          </a:p>
          <a:p>
            <a:pPr algn="ctr"/>
            <a:r>
              <a:rPr lang="en-US" b="1" u="sng" dirty="0">
                <a:solidFill>
                  <a:schemeClr val="tx2"/>
                </a:solidFill>
                <a:latin typeface="Times New Roman" panose="02020603050405020304" pitchFamily="18" charset="0"/>
              </a:rPr>
              <a:t>©</a:t>
            </a:r>
            <a:r>
              <a:rPr lang="en-US" b="1" i="0" u="sng" dirty="0">
                <a:solidFill>
                  <a:schemeClr val="tx2"/>
                </a:solidFill>
                <a:effectLst/>
                <a:latin typeface="Times New Roman" panose="02020603050405020304" pitchFamily="18" charset="0"/>
              </a:rPr>
              <a:t> 2023 The MITRE Corporation. All Rights Reserved.</a:t>
            </a:r>
          </a:p>
        </p:txBody>
      </p:sp>
    </p:spTree>
    <p:extLst>
      <p:ext uri="{BB962C8B-B14F-4D97-AF65-F5344CB8AC3E}">
        <p14:creationId xmlns:p14="http://schemas.microsoft.com/office/powerpoint/2010/main" val="898413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2</a:t>
            </a:fld>
            <a:endParaRPr lang="en-US" dirty="0"/>
          </a:p>
        </p:txBody>
      </p:sp>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8817264" cy="182880"/>
          </a:xfrm>
        </p:spPr>
        <p:txBody>
          <a:bodyPr/>
          <a:lstStyle/>
          <a:p>
            <a:r>
              <a:rPr lang="en-US" dirty="0"/>
              <a:t>© 2023 THE MITRE CORPORATION. ALL RIGHTS RESERVED..</a:t>
            </a:r>
          </a:p>
        </p:txBody>
      </p:sp>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p:txBody>
          <a:bodyPr/>
          <a:lstStyle/>
          <a:p>
            <a:r>
              <a:rPr lang="en-US" dirty="0"/>
              <a:t>The Info-Centric NAS</a:t>
            </a:r>
          </a:p>
        </p:txBody>
      </p:sp>
      <p:pic>
        <p:nvPicPr>
          <p:cNvPr id="2" name="Picture 1">
            <a:extLst>
              <a:ext uri="{FF2B5EF4-FFF2-40B4-BE49-F238E27FC236}">
                <a16:creationId xmlns:a16="http://schemas.microsoft.com/office/drawing/2014/main" id="{AACCAF11-376F-87F8-C8CD-739D8F17847B}"/>
              </a:ext>
            </a:extLst>
          </p:cNvPr>
          <p:cNvPicPr>
            <a:picLocks noChangeAspect="1"/>
          </p:cNvPicPr>
          <p:nvPr/>
        </p:nvPicPr>
        <p:blipFill>
          <a:blip r:embed="rId3"/>
          <a:stretch>
            <a:fillRect/>
          </a:stretch>
        </p:blipFill>
        <p:spPr>
          <a:xfrm>
            <a:off x="741064" y="1129552"/>
            <a:ext cx="3793554" cy="4783989"/>
          </a:xfrm>
          <a:prstGeom prst="rect">
            <a:avLst/>
          </a:prstGeom>
        </p:spPr>
      </p:pic>
      <p:pic>
        <p:nvPicPr>
          <p:cNvPr id="20" name="Content Placeholder 6" descr="Qr code&#10;&#10;Description automatically generated">
            <a:extLst>
              <a:ext uri="{FF2B5EF4-FFF2-40B4-BE49-F238E27FC236}">
                <a16:creationId xmlns:a16="http://schemas.microsoft.com/office/drawing/2014/main" id="{1444B246-4723-86CB-D1D7-062B6A73F312}"/>
              </a:ext>
            </a:extLst>
          </p:cNvPr>
          <p:cNvPicPr>
            <a:picLocks noGrp="1" noChangeAspect="1"/>
          </p:cNvPicPr>
          <p:nvPr>
            <p:ph sz="quarter" idx="13"/>
          </p:nvPr>
        </p:nvPicPr>
        <p:blipFill>
          <a:blip r:embed="rId4"/>
          <a:stretch>
            <a:fillRect/>
          </a:stretch>
        </p:blipFill>
        <p:spPr>
          <a:xfrm>
            <a:off x="7239000" y="2569046"/>
            <a:ext cx="1905000" cy="1905000"/>
          </a:xfrm>
        </p:spPr>
      </p:pic>
      <p:sp>
        <p:nvSpPr>
          <p:cNvPr id="21" name="TextBox 20">
            <a:extLst>
              <a:ext uri="{FF2B5EF4-FFF2-40B4-BE49-F238E27FC236}">
                <a16:creationId xmlns:a16="http://schemas.microsoft.com/office/drawing/2014/main" id="{311BC28D-773D-A919-0878-96DDE0E0253E}"/>
              </a:ext>
            </a:extLst>
          </p:cNvPr>
          <p:cNvSpPr txBox="1"/>
          <p:nvPr/>
        </p:nvSpPr>
        <p:spPr>
          <a:xfrm>
            <a:off x="6800311" y="2261269"/>
            <a:ext cx="2747804" cy="307777"/>
          </a:xfrm>
          <a:prstGeom prst="rect">
            <a:avLst/>
          </a:prstGeom>
          <a:noFill/>
        </p:spPr>
        <p:txBody>
          <a:bodyPr wrap="none" rtlCol="0">
            <a:spAutoFit/>
          </a:bodyPr>
          <a:lstStyle/>
          <a:p>
            <a:r>
              <a:rPr lang="en-US" sz="1400" b="1" dirty="0"/>
              <a:t>Vision for an Info-Centric NAS</a:t>
            </a:r>
          </a:p>
        </p:txBody>
      </p:sp>
      <p:pic>
        <p:nvPicPr>
          <p:cNvPr id="22" name="Picture 21">
            <a:extLst>
              <a:ext uri="{FF2B5EF4-FFF2-40B4-BE49-F238E27FC236}">
                <a16:creationId xmlns:a16="http://schemas.microsoft.com/office/drawing/2014/main" id="{991C9672-63F9-5808-8376-F01C2202C8FD}"/>
              </a:ext>
            </a:extLst>
          </p:cNvPr>
          <p:cNvPicPr>
            <a:picLocks noChangeAspect="1"/>
          </p:cNvPicPr>
          <p:nvPr/>
        </p:nvPicPr>
        <p:blipFill>
          <a:blip r:embed="rId5"/>
          <a:stretch>
            <a:fillRect/>
          </a:stretch>
        </p:blipFill>
        <p:spPr>
          <a:xfrm>
            <a:off x="7056630" y="1535585"/>
            <a:ext cx="2219325" cy="716602"/>
          </a:xfrm>
          <a:prstGeom prst="rect">
            <a:avLst/>
          </a:prstGeom>
        </p:spPr>
      </p:pic>
      <p:sp>
        <p:nvSpPr>
          <p:cNvPr id="3" name="TextBox 2">
            <a:extLst>
              <a:ext uri="{FF2B5EF4-FFF2-40B4-BE49-F238E27FC236}">
                <a16:creationId xmlns:a16="http://schemas.microsoft.com/office/drawing/2014/main" id="{D64C4881-F1FA-82B1-76C9-030081150A03}"/>
              </a:ext>
            </a:extLst>
          </p:cNvPr>
          <p:cNvSpPr txBox="1"/>
          <p:nvPr/>
        </p:nvSpPr>
        <p:spPr>
          <a:xfrm>
            <a:off x="609600" y="5959737"/>
            <a:ext cx="2375971" cy="246221"/>
          </a:xfrm>
          <a:prstGeom prst="rect">
            <a:avLst/>
          </a:prstGeom>
          <a:noFill/>
        </p:spPr>
        <p:txBody>
          <a:bodyPr wrap="none" rtlCol="0">
            <a:spAutoFit/>
          </a:bodyPr>
          <a:lstStyle/>
          <a:p>
            <a:r>
              <a:rPr lang="en-US" sz="1000" dirty="0"/>
              <a:t>Image: Federal Aviation Administration</a:t>
            </a:r>
          </a:p>
        </p:txBody>
      </p:sp>
    </p:spTree>
    <p:extLst>
      <p:ext uri="{BB962C8B-B14F-4D97-AF65-F5344CB8AC3E}">
        <p14:creationId xmlns:p14="http://schemas.microsoft.com/office/powerpoint/2010/main" val="872358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6BD45B-73D7-43CA-8E1E-67EB7D31E3D9}"/>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3</a:t>
            </a:fld>
            <a:endParaRPr lang="en-US" dirty="0"/>
          </a:p>
        </p:txBody>
      </p:sp>
      <p:sp>
        <p:nvSpPr>
          <p:cNvPr id="4" name="Footer Placeholder 3">
            <a:extLst>
              <a:ext uri="{FF2B5EF4-FFF2-40B4-BE49-F238E27FC236}">
                <a16:creationId xmlns:a16="http://schemas.microsoft.com/office/drawing/2014/main" id="{FAD8B57D-CBFA-4400-AD6D-E9141AC6A573}"/>
              </a:ext>
            </a:extLst>
          </p:cNvPr>
          <p:cNvSpPr>
            <a:spLocks noGrp="1"/>
          </p:cNvSpPr>
          <p:nvPr>
            <p:ph type="ftr" sz="quarter" idx="3"/>
          </p:nvPr>
        </p:nvSpPr>
        <p:spPr>
          <a:xfrm>
            <a:off x="1687368" y="6400800"/>
            <a:ext cx="8817264" cy="182880"/>
          </a:xfrm>
        </p:spPr>
        <p:txBody>
          <a:bodyPr/>
          <a:lstStyle/>
          <a:p>
            <a:r>
              <a:rPr lang="en-US" dirty="0"/>
              <a:t>© 2023 THE MITRE CORPORATION. ALL RIGHTS RESERVED. </a:t>
            </a:r>
          </a:p>
        </p:txBody>
      </p:sp>
      <p:sp>
        <p:nvSpPr>
          <p:cNvPr id="12" name="Title 11">
            <a:extLst>
              <a:ext uri="{FF2B5EF4-FFF2-40B4-BE49-F238E27FC236}">
                <a16:creationId xmlns:a16="http://schemas.microsoft.com/office/drawing/2014/main" id="{D95CADBC-D601-4BD5-8E0D-8B10C622B1BF}"/>
              </a:ext>
            </a:extLst>
          </p:cNvPr>
          <p:cNvSpPr>
            <a:spLocks noGrp="1"/>
          </p:cNvSpPr>
          <p:nvPr>
            <p:ph type="title"/>
          </p:nvPr>
        </p:nvSpPr>
        <p:spPr/>
        <p:txBody>
          <a:bodyPr/>
          <a:lstStyle/>
          <a:p>
            <a:r>
              <a:rPr lang="en-US" dirty="0"/>
              <a:t>The Info-Centric NAS</a:t>
            </a:r>
          </a:p>
        </p:txBody>
      </p:sp>
      <p:pic>
        <p:nvPicPr>
          <p:cNvPr id="2" name="Picture 1">
            <a:extLst>
              <a:ext uri="{FF2B5EF4-FFF2-40B4-BE49-F238E27FC236}">
                <a16:creationId xmlns:a16="http://schemas.microsoft.com/office/drawing/2014/main" id="{AACCAF11-376F-87F8-C8CD-739D8F17847B}"/>
              </a:ext>
            </a:extLst>
          </p:cNvPr>
          <p:cNvPicPr>
            <a:picLocks noChangeAspect="1"/>
          </p:cNvPicPr>
          <p:nvPr/>
        </p:nvPicPr>
        <p:blipFill>
          <a:blip r:embed="rId3"/>
          <a:stretch>
            <a:fillRect/>
          </a:stretch>
        </p:blipFill>
        <p:spPr>
          <a:xfrm>
            <a:off x="741064" y="1129552"/>
            <a:ext cx="3793554" cy="4783989"/>
          </a:xfrm>
          <a:prstGeom prst="rect">
            <a:avLst/>
          </a:prstGeom>
        </p:spPr>
      </p:pic>
      <p:pic>
        <p:nvPicPr>
          <p:cNvPr id="6" name="Picture 5">
            <a:extLst>
              <a:ext uri="{FF2B5EF4-FFF2-40B4-BE49-F238E27FC236}">
                <a16:creationId xmlns:a16="http://schemas.microsoft.com/office/drawing/2014/main" id="{034B7368-0221-BD26-8C8D-FB536E50507C}"/>
              </a:ext>
            </a:extLst>
          </p:cNvPr>
          <p:cNvPicPr>
            <a:picLocks noChangeAspect="1"/>
          </p:cNvPicPr>
          <p:nvPr/>
        </p:nvPicPr>
        <p:blipFill>
          <a:blip r:embed="rId4"/>
          <a:stretch>
            <a:fillRect/>
          </a:stretch>
        </p:blipFill>
        <p:spPr>
          <a:xfrm>
            <a:off x="6848368" y="831503"/>
            <a:ext cx="2870980" cy="1441759"/>
          </a:xfrm>
          <a:prstGeom prst="rect">
            <a:avLst/>
          </a:prstGeom>
        </p:spPr>
      </p:pic>
      <p:pic>
        <p:nvPicPr>
          <p:cNvPr id="7" name="Picture 6">
            <a:extLst>
              <a:ext uri="{FF2B5EF4-FFF2-40B4-BE49-F238E27FC236}">
                <a16:creationId xmlns:a16="http://schemas.microsoft.com/office/drawing/2014/main" id="{D0F65059-2CBE-46BC-08BF-AEB72BFB751A}"/>
              </a:ext>
            </a:extLst>
          </p:cNvPr>
          <p:cNvPicPr>
            <a:picLocks noChangeAspect="1"/>
          </p:cNvPicPr>
          <p:nvPr/>
        </p:nvPicPr>
        <p:blipFill rotWithShape="1">
          <a:blip r:embed="rId5"/>
          <a:srcRect r="23914"/>
          <a:stretch/>
        </p:blipFill>
        <p:spPr>
          <a:xfrm>
            <a:off x="5064764" y="4645543"/>
            <a:ext cx="1907193" cy="1267999"/>
          </a:xfrm>
          <a:prstGeom prst="rect">
            <a:avLst/>
          </a:prstGeom>
        </p:spPr>
      </p:pic>
      <p:pic>
        <p:nvPicPr>
          <p:cNvPr id="8" name="Picture 7">
            <a:extLst>
              <a:ext uri="{FF2B5EF4-FFF2-40B4-BE49-F238E27FC236}">
                <a16:creationId xmlns:a16="http://schemas.microsoft.com/office/drawing/2014/main" id="{A412264F-1806-6D03-F5A7-BEC65D101620}"/>
              </a:ext>
            </a:extLst>
          </p:cNvPr>
          <p:cNvPicPr>
            <a:picLocks noChangeAspect="1"/>
          </p:cNvPicPr>
          <p:nvPr/>
        </p:nvPicPr>
        <p:blipFill>
          <a:blip r:embed="rId6"/>
          <a:stretch>
            <a:fillRect/>
          </a:stretch>
        </p:blipFill>
        <p:spPr>
          <a:xfrm>
            <a:off x="9546902" y="4645543"/>
            <a:ext cx="1901071" cy="1267999"/>
          </a:xfrm>
          <a:prstGeom prst="rect">
            <a:avLst/>
          </a:prstGeom>
        </p:spPr>
      </p:pic>
      <p:sp>
        <p:nvSpPr>
          <p:cNvPr id="9" name="TextBox 8">
            <a:extLst>
              <a:ext uri="{FF2B5EF4-FFF2-40B4-BE49-F238E27FC236}">
                <a16:creationId xmlns:a16="http://schemas.microsoft.com/office/drawing/2014/main" id="{F9217128-1D9C-3286-78D4-3E6263792CD3}"/>
              </a:ext>
            </a:extLst>
          </p:cNvPr>
          <p:cNvSpPr txBox="1"/>
          <p:nvPr/>
        </p:nvSpPr>
        <p:spPr>
          <a:xfrm>
            <a:off x="7660068" y="382471"/>
            <a:ext cx="1252949" cy="431264"/>
          </a:xfrm>
          <a:prstGeom prst="rect">
            <a:avLst/>
          </a:prstGeom>
        </p:spPr>
        <p:txBody>
          <a:bodyPr vert="horz" wrap="none" lIns="80682" tIns="40341" rIns="80682" bIns="40341" rtlCol="0">
            <a:normAutofit/>
          </a:bodyPr>
          <a:lstStyle/>
          <a:p>
            <a:pPr algn="ctr" defTabSz="806867">
              <a:lnSpc>
                <a:spcPct val="120000"/>
              </a:lnSpc>
              <a:spcAft>
                <a:spcPts val="441"/>
              </a:spcAft>
            </a:pPr>
            <a:r>
              <a:rPr lang="en-US" sz="1677" b="1" spc="-4" dirty="0">
                <a:solidFill>
                  <a:schemeClr val="tx2"/>
                </a:solidFill>
                <a:latin typeface="Arial Narrow" panose="020B0606020202030204" pitchFamily="34" charset="0"/>
                <a:cs typeface="Arial"/>
              </a:rPr>
              <a:t>Operations</a:t>
            </a:r>
          </a:p>
        </p:txBody>
      </p:sp>
      <p:sp>
        <p:nvSpPr>
          <p:cNvPr id="10" name="TextBox 9">
            <a:extLst>
              <a:ext uri="{FF2B5EF4-FFF2-40B4-BE49-F238E27FC236}">
                <a16:creationId xmlns:a16="http://schemas.microsoft.com/office/drawing/2014/main" id="{7F8E305D-AF63-D0DE-C22E-9587DC5C063E}"/>
              </a:ext>
            </a:extLst>
          </p:cNvPr>
          <p:cNvSpPr txBox="1"/>
          <p:nvPr/>
        </p:nvSpPr>
        <p:spPr>
          <a:xfrm>
            <a:off x="5378947" y="4141147"/>
            <a:ext cx="1252949" cy="431264"/>
          </a:xfrm>
          <a:prstGeom prst="rect">
            <a:avLst/>
          </a:prstGeom>
        </p:spPr>
        <p:txBody>
          <a:bodyPr vert="horz" wrap="none" lIns="80682" tIns="40341" rIns="80682" bIns="40341" rtlCol="0">
            <a:normAutofit/>
          </a:bodyPr>
          <a:lstStyle/>
          <a:p>
            <a:pPr defTabSz="806867">
              <a:lnSpc>
                <a:spcPct val="120000"/>
              </a:lnSpc>
              <a:spcAft>
                <a:spcPts val="441"/>
              </a:spcAft>
            </a:pPr>
            <a:r>
              <a:rPr lang="en-US" sz="1677" b="1" spc="-4" dirty="0">
                <a:solidFill>
                  <a:schemeClr val="tx2"/>
                </a:solidFill>
                <a:latin typeface="Arial Narrow" panose="020B0606020202030204" pitchFamily="34" charset="0"/>
                <a:cs typeface="Arial"/>
              </a:rPr>
              <a:t>Infrastructure</a:t>
            </a:r>
          </a:p>
        </p:txBody>
      </p:sp>
      <p:sp>
        <p:nvSpPr>
          <p:cNvPr id="11" name="TextBox 10">
            <a:extLst>
              <a:ext uri="{FF2B5EF4-FFF2-40B4-BE49-F238E27FC236}">
                <a16:creationId xmlns:a16="http://schemas.microsoft.com/office/drawing/2014/main" id="{673B374D-52F1-F69E-BD7E-61E36D476849}"/>
              </a:ext>
            </a:extLst>
          </p:cNvPr>
          <p:cNvSpPr txBox="1"/>
          <p:nvPr/>
        </p:nvSpPr>
        <p:spPr>
          <a:xfrm>
            <a:off x="9178043" y="4142352"/>
            <a:ext cx="2638787" cy="431264"/>
          </a:xfrm>
          <a:prstGeom prst="rect">
            <a:avLst/>
          </a:prstGeom>
        </p:spPr>
        <p:txBody>
          <a:bodyPr vert="horz" wrap="none" lIns="80682" tIns="40341" rIns="80682" bIns="40341" rtlCol="0">
            <a:normAutofit/>
          </a:bodyPr>
          <a:lstStyle/>
          <a:p>
            <a:pPr defTabSz="806867">
              <a:lnSpc>
                <a:spcPct val="120000"/>
              </a:lnSpc>
              <a:spcAft>
                <a:spcPts val="441"/>
              </a:spcAft>
            </a:pPr>
            <a:r>
              <a:rPr lang="en-US" sz="1677" b="1" spc="-4" dirty="0">
                <a:solidFill>
                  <a:schemeClr val="tx2"/>
                </a:solidFill>
                <a:latin typeface="Arial Narrow" panose="020B0606020202030204" pitchFamily="34" charset="0"/>
                <a:cs typeface="Arial"/>
              </a:rPr>
              <a:t>Integrated Safety Management</a:t>
            </a:r>
          </a:p>
        </p:txBody>
      </p:sp>
      <p:grpSp>
        <p:nvGrpSpPr>
          <p:cNvPr id="14" name="Group 13">
            <a:extLst>
              <a:ext uri="{FF2B5EF4-FFF2-40B4-BE49-F238E27FC236}">
                <a16:creationId xmlns:a16="http://schemas.microsoft.com/office/drawing/2014/main" id="{AB793B14-A22C-398C-EDBD-F85DC674BEE2}"/>
              </a:ext>
            </a:extLst>
          </p:cNvPr>
          <p:cNvGrpSpPr/>
          <p:nvPr/>
        </p:nvGrpSpPr>
        <p:grpSpPr>
          <a:xfrm flipV="1">
            <a:off x="7023111" y="2359138"/>
            <a:ext cx="2526644" cy="2342456"/>
            <a:chOff x="7959526" y="2673689"/>
            <a:chExt cx="2863530" cy="2654784"/>
          </a:xfrm>
        </p:grpSpPr>
        <p:sp>
          <p:nvSpPr>
            <p:cNvPr id="15" name="Arrow: Curved Up 14">
              <a:extLst>
                <a:ext uri="{FF2B5EF4-FFF2-40B4-BE49-F238E27FC236}">
                  <a16:creationId xmlns:a16="http://schemas.microsoft.com/office/drawing/2014/main" id="{72049EB6-8D12-5B35-A439-81A686B02684}"/>
                </a:ext>
              </a:extLst>
            </p:cNvPr>
            <p:cNvSpPr/>
            <p:nvPr/>
          </p:nvSpPr>
          <p:spPr>
            <a:xfrm>
              <a:off x="8125093" y="4001081"/>
              <a:ext cx="2697963" cy="1327392"/>
            </a:xfrm>
            <a:prstGeom prst="curvedUp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010"/>
              <a:endParaRPr lang="en-US" sz="1770">
                <a:solidFill>
                  <a:srgbClr val="0B2338"/>
                </a:solidFill>
                <a:latin typeface="Arial Narrow"/>
              </a:endParaRPr>
            </a:p>
          </p:txBody>
        </p:sp>
        <p:sp>
          <p:nvSpPr>
            <p:cNvPr id="16" name="Arrow: Curved Up 15">
              <a:extLst>
                <a:ext uri="{FF2B5EF4-FFF2-40B4-BE49-F238E27FC236}">
                  <a16:creationId xmlns:a16="http://schemas.microsoft.com/office/drawing/2014/main" id="{1DA65FC0-24EC-B82B-780A-62A076019E6D}"/>
                </a:ext>
              </a:extLst>
            </p:cNvPr>
            <p:cNvSpPr/>
            <p:nvPr/>
          </p:nvSpPr>
          <p:spPr>
            <a:xfrm rot="10800000">
              <a:off x="7959526" y="2673689"/>
              <a:ext cx="2697963" cy="1327392"/>
            </a:xfrm>
            <a:prstGeom prst="curvedUp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010"/>
              <a:endParaRPr lang="en-US" sz="1770">
                <a:solidFill>
                  <a:srgbClr val="0B2338"/>
                </a:solidFill>
                <a:latin typeface="Arial Narrow"/>
              </a:endParaRPr>
            </a:p>
          </p:txBody>
        </p:sp>
      </p:grpSp>
      <p:grpSp>
        <p:nvGrpSpPr>
          <p:cNvPr id="17" name="Group 16">
            <a:extLst>
              <a:ext uri="{FF2B5EF4-FFF2-40B4-BE49-F238E27FC236}">
                <a16:creationId xmlns:a16="http://schemas.microsoft.com/office/drawing/2014/main" id="{450C41B4-8931-D770-38AF-96ECAA67B5D8}"/>
              </a:ext>
            </a:extLst>
          </p:cNvPr>
          <p:cNvGrpSpPr/>
          <p:nvPr/>
        </p:nvGrpSpPr>
        <p:grpSpPr>
          <a:xfrm>
            <a:off x="7586915" y="2708937"/>
            <a:ext cx="1393885" cy="1504015"/>
            <a:chOff x="8678369" y="3167237"/>
            <a:chExt cx="1579736" cy="1704550"/>
          </a:xfrm>
        </p:grpSpPr>
        <p:sp>
          <p:nvSpPr>
            <p:cNvPr id="18" name="TextBox 17">
              <a:extLst>
                <a:ext uri="{FF2B5EF4-FFF2-40B4-BE49-F238E27FC236}">
                  <a16:creationId xmlns:a16="http://schemas.microsoft.com/office/drawing/2014/main" id="{5C2184D0-834F-D857-21D9-3A08427AE2F2}"/>
                </a:ext>
              </a:extLst>
            </p:cNvPr>
            <p:cNvSpPr txBox="1"/>
            <p:nvPr/>
          </p:nvSpPr>
          <p:spPr>
            <a:xfrm>
              <a:off x="8678369" y="3167237"/>
              <a:ext cx="1579736" cy="446609"/>
            </a:xfrm>
            <a:prstGeom prst="rect">
              <a:avLst/>
            </a:prstGeom>
            <a:solidFill>
              <a:schemeClr val="bg2"/>
            </a:solidFill>
          </p:spPr>
          <p:txBody>
            <a:bodyPr vert="horz" wrap="none" lIns="80682" tIns="40341" rIns="80682" bIns="40341" rtlCol="0">
              <a:normAutofit/>
            </a:bodyPr>
            <a:lstStyle/>
            <a:p>
              <a:pPr algn="ctr" defTabSz="806867">
                <a:lnSpc>
                  <a:spcPct val="120000"/>
                </a:lnSpc>
                <a:spcAft>
                  <a:spcPts val="441"/>
                </a:spcAft>
              </a:pPr>
              <a:r>
                <a:rPr lang="en-US" sz="1677" b="1" spc="-4" dirty="0">
                  <a:solidFill>
                    <a:srgbClr val="F1F3F3"/>
                  </a:solidFill>
                  <a:latin typeface="Arial Narrow" panose="020B0606020202030204" pitchFamily="34" charset="0"/>
                  <a:cs typeface="Arial"/>
                </a:rPr>
                <a:t>Information</a:t>
              </a:r>
            </a:p>
          </p:txBody>
        </p:sp>
        <p:pic>
          <p:nvPicPr>
            <p:cNvPr id="19" name="Picture 18">
              <a:extLst>
                <a:ext uri="{FF2B5EF4-FFF2-40B4-BE49-F238E27FC236}">
                  <a16:creationId xmlns:a16="http://schemas.microsoft.com/office/drawing/2014/main" id="{1AB9A078-4C22-0226-5B24-96581400E91F}"/>
                </a:ext>
              </a:extLst>
            </p:cNvPr>
            <p:cNvPicPr>
              <a:picLocks noChangeAspect="1"/>
            </p:cNvPicPr>
            <p:nvPr/>
          </p:nvPicPr>
          <p:blipFill>
            <a:blip r:embed="rId7"/>
            <a:stretch>
              <a:fillRect/>
            </a:stretch>
          </p:blipFill>
          <p:spPr>
            <a:xfrm>
              <a:off x="8678369" y="3544394"/>
              <a:ext cx="1579736" cy="1327393"/>
            </a:xfrm>
            <a:prstGeom prst="rect">
              <a:avLst/>
            </a:prstGeom>
          </p:spPr>
        </p:pic>
      </p:grpSp>
      <p:sp>
        <p:nvSpPr>
          <p:cNvPr id="3" name="TextBox 2">
            <a:extLst>
              <a:ext uri="{FF2B5EF4-FFF2-40B4-BE49-F238E27FC236}">
                <a16:creationId xmlns:a16="http://schemas.microsoft.com/office/drawing/2014/main" id="{59494078-3A59-5246-0EE6-7C7D0318F401}"/>
              </a:ext>
            </a:extLst>
          </p:cNvPr>
          <p:cNvSpPr txBox="1"/>
          <p:nvPr/>
        </p:nvSpPr>
        <p:spPr>
          <a:xfrm>
            <a:off x="609600" y="5959737"/>
            <a:ext cx="2909771" cy="246221"/>
          </a:xfrm>
          <a:prstGeom prst="rect">
            <a:avLst/>
          </a:prstGeom>
          <a:noFill/>
        </p:spPr>
        <p:txBody>
          <a:bodyPr wrap="none" rtlCol="0">
            <a:spAutoFit/>
          </a:bodyPr>
          <a:lstStyle/>
          <a:p>
            <a:r>
              <a:rPr lang="en-US" sz="1000" dirty="0"/>
              <a:t>Images: Federal Aviation Administration, MITRE</a:t>
            </a:r>
          </a:p>
        </p:txBody>
      </p:sp>
    </p:spTree>
    <p:extLst>
      <p:ext uri="{BB962C8B-B14F-4D97-AF65-F5344CB8AC3E}">
        <p14:creationId xmlns:p14="http://schemas.microsoft.com/office/powerpoint/2010/main" val="328861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21" presetClass="entr" presetSubtype="2"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2)">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8A556E-B03C-B58A-1AB1-0CAAEFBC15C3}"/>
              </a:ext>
            </a:extLst>
          </p:cNvPr>
          <p:cNvSpPr>
            <a:spLocks noGrp="1"/>
          </p:cNvSpPr>
          <p:nvPr>
            <p:ph type="sldNum" sz="quarter" idx="12"/>
          </p:nvPr>
        </p:nvSpPr>
        <p:spPr/>
        <p:txBody>
          <a:bodyPr/>
          <a:lstStyle/>
          <a:p>
            <a:fld id="{BECF63ED-5365-0347-943C-46237B9951C9}" type="slidenum">
              <a:rPr lang="en-US" smtClean="0"/>
              <a:t>4</a:t>
            </a:fld>
            <a:endParaRPr lang="en-US" dirty="0"/>
          </a:p>
        </p:txBody>
      </p:sp>
      <p:sp>
        <p:nvSpPr>
          <p:cNvPr id="3" name="Title 2">
            <a:extLst>
              <a:ext uri="{FF2B5EF4-FFF2-40B4-BE49-F238E27FC236}">
                <a16:creationId xmlns:a16="http://schemas.microsoft.com/office/drawing/2014/main" id="{669E4618-C524-3EB9-023E-59AC33C5B20A}"/>
              </a:ext>
            </a:extLst>
          </p:cNvPr>
          <p:cNvSpPr>
            <a:spLocks noGrp="1"/>
          </p:cNvSpPr>
          <p:nvPr>
            <p:ph type="title"/>
          </p:nvPr>
        </p:nvSpPr>
        <p:spPr/>
        <p:txBody>
          <a:bodyPr/>
          <a:lstStyle/>
          <a:p>
            <a:r>
              <a:rPr lang="en-US" dirty="0"/>
              <a:t>Digital Transformation of the NAS</a:t>
            </a:r>
          </a:p>
        </p:txBody>
      </p:sp>
      <p:sp>
        <p:nvSpPr>
          <p:cNvPr id="5" name="Footer Placeholder 4">
            <a:extLst>
              <a:ext uri="{FF2B5EF4-FFF2-40B4-BE49-F238E27FC236}">
                <a16:creationId xmlns:a16="http://schemas.microsoft.com/office/drawing/2014/main" id="{D7683AE4-74EF-0149-B14F-63E0500E5242}"/>
              </a:ext>
            </a:extLst>
          </p:cNvPr>
          <p:cNvSpPr>
            <a:spLocks noGrp="1"/>
          </p:cNvSpPr>
          <p:nvPr>
            <p:ph type="ftr" sz="quarter" idx="3"/>
          </p:nvPr>
        </p:nvSpPr>
        <p:spPr/>
        <p:txBody>
          <a:bodyPr/>
          <a:lstStyle/>
          <a:p>
            <a:r>
              <a:rPr lang="en-US" dirty="0"/>
              <a:t>© 2023 THE MITRE CORPORATION. ALL RIGHTS RESERVED..</a:t>
            </a:r>
          </a:p>
        </p:txBody>
      </p:sp>
      <p:pic>
        <p:nvPicPr>
          <p:cNvPr id="6" name="Picture 5">
            <a:extLst>
              <a:ext uri="{FF2B5EF4-FFF2-40B4-BE49-F238E27FC236}">
                <a16:creationId xmlns:a16="http://schemas.microsoft.com/office/drawing/2014/main" id="{6D029959-2A9E-DB78-BC6E-CBCB590A8659}"/>
              </a:ext>
            </a:extLst>
          </p:cNvPr>
          <p:cNvPicPr>
            <a:picLocks noChangeAspect="1"/>
          </p:cNvPicPr>
          <p:nvPr/>
        </p:nvPicPr>
        <p:blipFill>
          <a:blip r:embed="rId3"/>
          <a:stretch>
            <a:fillRect/>
          </a:stretch>
        </p:blipFill>
        <p:spPr>
          <a:xfrm>
            <a:off x="852626" y="1507754"/>
            <a:ext cx="1393236" cy="1506201"/>
          </a:xfrm>
          <a:prstGeom prst="rect">
            <a:avLst/>
          </a:prstGeom>
        </p:spPr>
      </p:pic>
      <p:sp>
        <p:nvSpPr>
          <p:cNvPr id="7" name="TextBox 6">
            <a:extLst>
              <a:ext uri="{FF2B5EF4-FFF2-40B4-BE49-F238E27FC236}">
                <a16:creationId xmlns:a16="http://schemas.microsoft.com/office/drawing/2014/main" id="{033E909B-2E80-7963-A429-2641FDD68DF5}"/>
              </a:ext>
            </a:extLst>
          </p:cNvPr>
          <p:cNvSpPr txBox="1"/>
          <p:nvPr/>
        </p:nvSpPr>
        <p:spPr>
          <a:xfrm>
            <a:off x="2505739" y="1325733"/>
            <a:ext cx="1445208" cy="1976614"/>
          </a:xfrm>
          <a:prstGeom prst="rect">
            <a:avLst/>
          </a:prstGeom>
        </p:spPr>
        <p:txBody>
          <a:bodyPr vert="horz" wrap="none" lIns="80682" tIns="40341" rIns="80682" bIns="40341" rtlCol="0">
            <a:normAutofit/>
          </a:bodyPr>
          <a:lstStyle/>
          <a:p>
            <a:pPr defTabSz="806867">
              <a:lnSpc>
                <a:spcPct val="120000"/>
              </a:lnSpc>
              <a:spcAft>
                <a:spcPts val="441"/>
              </a:spcAft>
            </a:pPr>
            <a:r>
              <a:rPr lang="en-US" sz="1677" b="1" spc="-4" dirty="0">
                <a:solidFill>
                  <a:schemeClr val="tx2"/>
                </a:solidFill>
                <a:latin typeface="Arial Narrow" panose="020B0606020202030204" pitchFamily="34" charset="0"/>
                <a:cs typeface="Arial"/>
              </a:rPr>
              <a:t>Obtain</a:t>
            </a:r>
          </a:p>
          <a:p>
            <a:pPr defTabSz="806867">
              <a:lnSpc>
                <a:spcPct val="120000"/>
              </a:lnSpc>
              <a:spcAft>
                <a:spcPts val="441"/>
              </a:spcAft>
            </a:pPr>
            <a:r>
              <a:rPr lang="en-US" sz="1677" b="1" spc="-4" dirty="0">
                <a:solidFill>
                  <a:schemeClr val="tx2"/>
                </a:solidFill>
                <a:latin typeface="Arial Narrow" panose="020B0606020202030204" pitchFamily="34" charset="0"/>
                <a:cs typeface="Arial"/>
              </a:rPr>
              <a:t>Connect</a:t>
            </a:r>
          </a:p>
          <a:p>
            <a:pPr defTabSz="806867">
              <a:lnSpc>
                <a:spcPct val="120000"/>
              </a:lnSpc>
              <a:spcAft>
                <a:spcPts val="441"/>
              </a:spcAft>
            </a:pPr>
            <a:r>
              <a:rPr lang="en-US" sz="1677" b="1" spc="-4" dirty="0">
                <a:solidFill>
                  <a:schemeClr val="tx2"/>
                </a:solidFill>
                <a:latin typeface="Arial Narrow" panose="020B0606020202030204" pitchFamily="34" charset="0"/>
                <a:cs typeface="Arial"/>
              </a:rPr>
              <a:t>Secure</a:t>
            </a:r>
          </a:p>
          <a:p>
            <a:pPr defTabSz="806867">
              <a:lnSpc>
                <a:spcPct val="120000"/>
              </a:lnSpc>
              <a:spcAft>
                <a:spcPts val="441"/>
              </a:spcAft>
            </a:pPr>
            <a:r>
              <a:rPr lang="en-US" sz="1677" b="1" spc="-4" dirty="0">
                <a:solidFill>
                  <a:schemeClr val="tx2"/>
                </a:solidFill>
                <a:latin typeface="Arial Narrow" panose="020B0606020202030204" pitchFamily="34" charset="0"/>
                <a:cs typeface="Arial"/>
              </a:rPr>
              <a:t>Manage</a:t>
            </a:r>
          </a:p>
          <a:p>
            <a:pPr defTabSz="806867">
              <a:lnSpc>
                <a:spcPct val="120000"/>
              </a:lnSpc>
              <a:spcAft>
                <a:spcPts val="441"/>
              </a:spcAft>
            </a:pPr>
            <a:r>
              <a:rPr lang="en-US" sz="1677" b="1" spc="-4" dirty="0">
                <a:solidFill>
                  <a:schemeClr val="tx2"/>
                </a:solidFill>
                <a:latin typeface="Arial Narrow" panose="020B0606020202030204" pitchFamily="34" charset="0"/>
                <a:cs typeface="Arial"/>
              </a:rPr>
              <a:t>Display</a:t>
            </a:r>
          </a:p>
          <a:p>
            <a:pPr defTabSz="806867">
              <a:lnSpc>
                <a:spcPct val="120000"/>
              </a:lnSpc>
              <a:spcAft>
                <a:spcPts val="441"/>
              </a:spcAft>
            </a:pPr>
            <a:endParaRPr lang="en-US" sz="1677" b="1" spc="-4" dirty="0">
              <a:solidFill>
                <a:srgbClr val="005B93"/>
              </a:solidFill>
              <a:latin typeface="Arial Narrow" panose="020B0606020202030204" pitchFamily="34" charset="0"/>
              <a:cs typeface="Arial"/>
            </a:endParaRPr>
          </a:p>
        </p:txBody>
      </p:sp>
      <p:sp>
        <p:nvSpPr>
          <p:cNvPr id="8" name="Left Brace 7">
            <a:extLst>
              <a:ext uri="{FF2B5EF4-FFF2-40B4-BE49-F238E27FC236}">
                <a16:creationId xmlns:a16="http://schemas.microsoft.com/office/drawing/2014/main" id="{2D025B76-5F21-9F77-7CDD-59DC25BA69FC}"/>
              </a:ext>
            </a:extLst>
          </p:cNvPr>
          <p:cNvSpPr/>
          <p:nvPr/>
        </p:nvSpPr>
        <p:spPr>
          <a:xfrm>
            <a:off x="2316659" y="1428078"/>
            <a:ext cx="250115" cy="163529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99010"/>
            <a:endParaRPr lang="en-US" sz="1770">
              <a:solidFill>
                <a:srgbClr val="0B2338"/>
              </a:solidFill>
              <a:latin typeface="Arial Narrow"/>
            </a:endParaRPr>
          </a:p>
        </p:txBody>
      </p:sp>
      <p:grpSp>
        <p:nvGrpSpPr>
          <p:cNvPr id="9" name="Group 8">
            <a:extLst>
              <a:ext uri="{FF2B5EF4-FFF2-40B4-BE49-F238E27FC236}">
                <a16:creationId xmlns:a16="http://schemas.microsoft.com/office/drawing/2014/main" id="{936099B7-264F-A503-B143-E324BB556A14}"/>
              </a:ext>
            </a:extLst>
          </p:cNvPr>
          <p:cNvGrpSpPr/>
          <p:nvPr/>
        </p:nvGrpSpPr>
        <p:grpSpPr>
          <a:xfrm>
            <a:off x="527118" y="3169414"/>
            <a:ext cx="1819583" cy="1231231"/>
            <a:chOff x="276141" y="3592002"/>
            <a:chExt cx="2062194" cy="1395395"/>
          </a:xfrm>
        </p:grpSpPr>
        <p:sp>
          <p:nvSpPr>
            <p:cNvPr id="10" name="TextBox 9">
              <a:extLst>
                <a:ext uri="{FF2B5EF4-FFF2-40B4-BE49-F238E27FC236}">
                  <a16:creationId xmlns:a16="http://schemas.microsoft.com/office/drawing/2014/main" id="{425261AD-254F-DB24-90B3-1F579A2E67A1}"/>
                </a:ext>
              </a:extLst>
            </p:cNvPr>
            <p:cNvSpPr txBox="1"/>
            <p:nvPr/>
          </p:nvSpPr>
          <p:spPr>
            <a:xfrm>
              <a:off x="276142" y="3592002"/>
              <a:ext cx="2062193" cy="457200"/>
            </a:xfrm>
            <a:prstGeom prst="rect">
              <a:avLst/>
            </a:prstGeom>
            <a:solidFill>
              <a:srgbClr val="41698D"/>
            </a:solidFill>
          </p:spPr>
          <p:txBody>
            <a:bodyPr vert="horz" wrap="none" lIns="80682" tIns="40341" rIns="80682" bIns="40341" rtlCol="0">
              <a:normAutofit/>
            </a:bodyPr>
            <a:lstStyle/>
            <a:p>
              <a:pPr algn="ctr" defTabSz="806867">
                <a:lnSpc>
                  <a:spcPct val="120000"/>
                </a:lnSpc>
                <a:spcAft>
                  <a:spcPts val="441"/>
                </a:spcAft>
              </a:pPr>
              <a:r>
                <a:rPr lang="en-US" sz="1588" b="1" spc="-4">
                  <a:solidFill>
                    <a:srgbClr val="FFFFFF"/>
                  </a:solidFill>
                  <a:latin typeface="Arial Narrow" panose="020B0606020202030204" pitchFamily="34" charset="0"/>
                  <a:cs typeface="Arial"/>
                </a:rPr>
                <a:t>Operations</a:t>
              </a:r>
            </a:p>
          </p:txBody>
        </p:sp>
        <p:pic>
          <p:nvPicPr>
            <p:cNvPr id="11" name="Picture 10">
              <a:extLst>
                <a:ext uri="{FF2B5EF4-FFF2-40B4-BE49-F238E27FC236}">
                  <a16:creationId xmlns:a16="http://schemas.microsoft.com/office/drawing/2014/main" id="{AAD0D35C-2508-F652-F29A-EC5B0D84E8C5}"/>
                </a:ext>
              </a:extLst>
            </p:cNvPr>
            <p:cNvPicPr>
              <a:picLocks noChangeAspect="1"/>
            </p:cNvPicPr>
            <p:nvPr/>
          </p:nvPicPr>
          <p:blipFill rotWithShape="1">
            <a:blip r:embed="rId4"/>
            <a:srcRect t="1484"/>
            <a:stretch/>
          </p:blipFill>
          <p:spPr>
            <a:xfrm>
              <a:off x="276141" y="3967163"/>
              <a:ext cx="2062193" cy="1020234"/>
            </a:xfrm>
            <a:prstGeom prst="rect">
              <a:avLst/>
            </a:prstGeom>
          </p:spPr>
        </p:pic>
      </p:grpSp>
      <p:grpSp>
        <p:nvGrpSpPr>
          <p:cNvPr id="12" name="Group 11">
            <a:extLst>
              <a:ext uri="{FF2B5EF4-FFF2-40B4-BE49-F238E27FC236}">
                <a16:creationId xmlns:a16="http://schemas.microsoft.com/office/drawing/2014/main" id="{419D5C5E-0E45-D91A-362D-D952DDE578BB}"/>
              </a:ext>
            </a:extLst>
          </p:cNvPr>
          <p:cNvGrpSpPr/>
          <p:nvPr/>
        </p:nvGrpSpPr>
        <p:grpSpPr>
          <a:xfrm>
            <a:off x="527118" y="4521888"/>
            <a:ext cx="1855443" cy="1368625"/>
            <a:chOff x="276141" y="5124806"/>
            <a:chExt cx="2102835" cy="1551108"/>
          </a:xfrm>
        </p:grpSpPr>
        <p:sp>
          <p:nvSpPr>
            <p:cNvPr id="13" name="TextBox 12">
              <a:extLst>
                <a:ext uri="{FF2B5EF4-FFF2-40B4-BE49-F238E27FC236}">
                  <a16:creationId xmlns:a16="http://schemas.microsoft.com/office/drawing/2014/main" id="{964AB86D-B428-02EB-B51C-00C35AEF621E}"/>
                </a:ext>
              </a:extLst>
            </p:cNvPr>
            <p:cNvSpPr txBox="1"/>
            <p:nvPr/>
          </p:nvSpPr>
          <p:spPr>
            <a:xfrm>
              <a:off x="276142" y="5124806"/>
              <a:ext cx="2102834" cy="475504"/>
            </a:xfrm>
            <a:prstGeom prst="rect">
              <a:avLst/>
            </a:prstGeom>
            <a:solidFill>
              <a:srgbClr val="0272B2"/>
            </a:solidFill>
          </p:spPr>
          <p:txBody>
            <a:bodyPr vert="horz" wrap="none" lIns="80682" tIns="40341" rIns="80682" bIns="40341" rtlCol="0">
              <a:normAutofit/>
            </a:bodyPr>
            <a:lstStyle/>
            <a:p>
              <a:pPr algn="ctr" defTabSz="806867">
                <a:lnSpc>
                  <a:spcPct val="120000"/>
                </a:lnSpc>
                <a:spcAft>
                  <a:spcPts val="441"/>
                </a:spcAft>
              </a:pPr>
              <a:r>
                <a:rPr lang="en-US" sz="1677" b="1" spc="-4">
                  <a:solidFill>
                    <a:srgbClr val="FFFFFF"/>
                  </a:solidFill>
                  <a:latin typeface="Arial Narrow" panose="020B0606020202030204" pitchFamily="34" charset="0"/>
                  <a:cs typeface="Arial"/>
                </a:rPr>
                <a:t>Infrastructure</a:t>
              </a:r>
            </a:p>
          </p:txBody>
        </p:sp>
        <p:pic>
          <p:nvPicPr>
            <p:cNvPr id="14" name="Picture 13">
              <a:extLst>
                <a:ext uri="{FF2B5EF4-FFF2-40B4-BE49-F238E27FC236}">
                  <a16:creationId xmlns:a16="http://schemas.microsoft.com/office/drawing/2014/main" id="{1E3BA93E-FD65-053A-9717-CBD7AC77CF5D}"/>
                </a:ext>
              </a:extLst>
            </p:cNvPr>
            <p:cNvPicPr>
              <a:picLocks noChangeAspect="1"/>
            </p:cNvPicPr>
            <p:nvPr/>
          </p:nvPicPr>
          <p:blipFill rotWithShape="1">
            <a:blip r:embed="rId5"/>
            <a:srcRect r="23914" b="19565"/>
            <a:stretch/>
          </p:blipFill>
          <p:spPr>
            <a:xfrm>
              <a:off x="276141" y="5551369"/>
              <a:ext cx="2102834" cy="1124545"/>
            </a:xfrm>
            <a:prstGeom prst="rect">
              <a:avLst/>
            </a:prstGeom>
          </p:spPr>
        </p:pic>
      </p:grpSp>
      <p:sp>
        <p:nvSpPr>
          <p:cNvPr id="15" name="TextBox 14">
            <a:extLst>
              <a:ext uri="{FF2B5EF4-FFF2-40B4-BE49-F238E27FC236}">
                <a16:creationId xmlns:a16="http://schemas.microsoft.com/office/drawing/2014/main" id="{3EBDFBCF-0E25-E1AA-95FB-3C53209D0681}"/>
              </a:ext>
            </a:extLst>
          </p:cNvPr>
          <p:cNvSpPr txBox="1"/>
          <p:nvPr/>
        </p:nvSpPr>
        <p:spPr>
          <a:xfrm>
            <a:off x="2505738" y="4509653"/>
            <a:ext cx="1782208" cy="743025"/>
          </a:xfrm>
          <a:prstGeom prst="rect">
            <a:avLst/>
          </a:prstGeom>
        </p:spPr>
        <p:txBody>
          <a:bodyPr vert="horz" wrap="square" lIns="80682" tIns="40341" rIns="80682" bIns="40341" rtlCol="0">
            <a:normAutofit/>
          </a:bodyPr>
          <a:lstStyle/>
          <a:p>
            <a:pPr defTabSz="806867">
              <a:lnSpc>
                <a:spcPct val="120000"/>
              </a:lnSpc>
              <a:spcAft>
                <a:spcPts val="441"/>
              </a:spcAft>
            </a:pPr>
            <a:r>
              <a:rPr lang="en-US" sz="1677" b="1" i="1" spc="-4" dirty="0">
                <a:solidFill>
                  <a:schemeClr val="tx2"/>
                </a:solidFill>
                <a:latin typeface="Arial Narrow" panose="020B0606020202030204" pitchFamily="34" charset="0"/>
                <a:cs typeface="Arial"/>
              </a:rPr>
              <a:t>While modernizing the architecture </a:t>
            </a:r>
          </a:p>
        </p:txBody>
      </p:sp>
      <p:sp>
        <p:nvSpPr>
          <p:cNvPr id="16" name="TextBox 15">
            <a:extLst>
              <a:ext uri="{FF2B5EF4-FFF2-40B4-BE49-F238E27FC236}">
                <a16:creationId xmlns:a16="http://schemas.microsoft.com/office/drawing/2014/main" id="{52B0DAA3-2370-B3D2-491A-4A62C5177D28}"/>
              </a:ext>
            </a:extLst>
          </p:cNvPr>
          <p:cNvSpPr txBox="1"/>
          <p:nvPr/>
        </p:nvSpPr>
        <p:spPr>
          <a:xfrm>
            <a:off x="2505652" y="3325405"/>
            <a:ext cx="2975582" cy="1025792"/>
          </a:xfrm>
          <a:prstGeom prst="rect">
            <a:avLst/>
          </a:prstGeom>
        </p:spPr>
        <p:txBody>
          <a:bodyPr vert="horz" wrap="square" lIns="80682" tIns="40341" rIns="80682" bIns="40341" rtlCol="0">
            <a:normAutofit/>
          </a:bodyPr>
          <a:lstStyle/>
          <a:p>
            <a:pPr defTabSz="806867">
              <a:lnSpc>
                <a:spcPct val="120000"/>
              </a:lnSpc>
              <a:spcAft>
                <a:spcPts val="441"/>
              </a:spcAft>
            </a:pPr>
            <a:r>
              <a:rPr lang="en-US" sz="1677" b="1" i="1" spc="-4" dirty="0">
                <a:solidFill>
                  <a:schemeClr val="tx2"/>
                </a:solidFill>
                <a:latin typeface="Arial Narrow" panose="020B0606020202030204" pitchFamily="34" charset="0"/>
                <a:cs typeface="Arial"/>
              </a:rPr>
              <a:t>Apply the information to improve existing / enable new operations</a:t>
            </a:r>
          </a:p>
          <a:p>
            <a:pPr defTabSz="806867">
              <a:lnSpc>
                <a:spcPct val="120000"/>
              </a:lnSpc>
              <a:spcAft>
                <a:spcPts val="441"/>
              </a:spcAft>
            </a:pPr>
            <a:r>
              <a:rPr lang="en-US" sz="1677" b="1" i="1" spc="-4" dirty="0">
                <a:solidFill>
                  <a:schemeClr val="tx2"/>
                </a:solidFill>
                <a:latin typeface="Arial Narrow" panose="020B0606020202030204" pitchFamily="34" charset="0"/>
                <a:cs typeface="Arial"/>
              </a:rPr>
              <a:t>Become performance-based</a:t>
            </a:r>
          </a:p>
        </p:txBody>
      </p:sp>
      <p:sp>
        <p:nvSpPr>
          <p:cNvPr id="17" name="TextBox 16">
            <a:extLst>
              <a:ext uri="{FF2B5EF4-FFF2-40B4-BE49-F238E27FC236}">
                <a16:creationId xmlns:a16="http://schemas.microsoft.com/office/drawing/2014/main" id="{B038D45F-9C0E-ED67-96DE-5405AD2599D6}"/>
              </a:ext>
            </a:extLst>
          </p:cNvPr>
          <p:cNvSpPr txBox="1"/>
          <p:nvPr/>
        </p:nvSpPr>
        <p:spPr>
          <a:xfrm>
            <a:off x="2505738" y="5252678"/>
            <a:ext cx="1782208" cy="743025"/>
          </a:xfrm>
          <a:prstGeom prst="rect">
            <a:avLst/>
          </a:prstGeom>
        </p:spPr>
        <p:txBody>
          <a:bodyPr vert="horz" wrap="square" lIns="80682" tIns="40341" rIns="80682" bIns="40341" rtlCol="0">
            <a:normAutofit/>
          </a:bodyPr>
          <a:lstStyle/>
          <a:p>
            <a:pPr defTabSz="806867">
              <a:lnSpc>
                <a:spcPct val="120000"/>
              </a:lnSpc>
              <a:spcAft>
                <a:spcPts val="441"/>
              </a:spcAft>
            </a:pPr>
            <a:r>
              <a:rPr lang="en-US" sz="1677" b="1" i="1" spc="-4" dirty="0">
                <a:solidFill>
                  <a:schemeClr val="tx2"/>
                </a:solidFill>
                <a:latin typeface="Arial Narrow" panose="020B0606020202030204" pitchFamily="34" charset="0"/>
                <a:cs typeface="Arial"/>
              </a:rPr>
              <a:t>… And leveraging private services</a:t>
            </a:r>
          </a:p>
        </p:txBody>
      </p:sp>
      <p:sp>
        <p:nvSpPr>
          <p:cNvPr id="19" name="TextBox 18">
            <a:extLst>
              <a:ext uri="{FF2B5EF4-FFF2-40B4-BE49-F238E27FC236}">
                <a16:creationId xmlns:a16="http://schemas.microsoft.com/office/drawing/2014/main" id="{8552CD31-2F16-15E3-9EA7-5B646258DCA1}"/>
              </a:ext>
            </a:extLst>
          </p:cNvPr>
          <p:cNvSpPr txBox="1"/>
          <p:nvPr/>
        </p:nvSpPr>
        <p:spPr>
          <a:xfrm>
            <a:off x="9108440" y="5037234"/>
            <a:ext cx="3309660" cy="430887"/>
          </a:xfrm>
          <a:prstGeom prst="rect">
            <a:avLst/>
          </a:prstGeom>
          <a:noFill/>
        </p:spPr>
        <p:txBody>
          <a:bodyPr wrap="square" rtlCol="0">
            <a:spAutoFit/>
          </a:bodyPr>
          <a:lstStyle/>
          <a:p>
            <a:r>
              <a:rPr lang="en-US" sz="1100" dirty="0"/>
              <a:t>Adapted from Xavier Zamora, Programming Business Models Through Digital Density </a:t>
            </a:r>
          </a:p>
        </p:txBody>
      </p:sp>
      <p:sp>
        <p:nvSpPr>
          <p:cNvPr id="21" name="Arrow: Right 20">
            <a:extLst>
              <a:ext uri="{FF2B5EF4-FFF2-40B4-BE49-F238E27FC236}">
                <a16:creationId xmlns:a16="http://schemas.microsoft.com/office/drawing/2014/main" id="{B939DB54-36FC-23F0-7189-2A0B4D41462C}"/>
              </a:ext>
            </a:extLst>
          </p:cNvPr>
          <p:cNvSpPr/>
          <p:nvPr/>
        </p:nvSpPr>
        <p:spPr>
          <a:xfrm rot="20512487">
            <a:off x="5627330" y="3041897"/>
            <a:ext cx="1524000" cy="255037"/>
          </a:xfrm>
          <a:prstGeom prst="rightArrow">
            <a:avLst/>
          </a:pr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37F846C-1315-0D20-BECD-618482FBF35A}"/>
              </a:ext>
            </a:extLst>
          </p:cNvPr>
          <p:cNvSpPr txBox="1"/>
          <p:nvPr/>
        </p:nvSpPr>
        <p:spPr>
          <a:xfrm>
            <a:off x="5034366" y="4300944"/>
            <a:ext cx="446868" cy="431142"/>
          </a:xfrm>
          <a:prstGeom prst="rect">
            <a:avLst/>
          </a:prstGeom>
        </p:spPr>
        <p:txBody>
          <a:bodyPr vert="horz" wrap="none" lIns="80682" tIns="40341" rIns="80682" bIns="40341" rtlCol="0">
            <a:noAutofit/>
          </a:bodyPr>
          <a:lstStyle/>
          <a:p>
            <a:pPr defTabSz="806867">
              <a:lnSpc>
                <a:spcPct val="120000"/>
              </a:lnSpc>
              <a:spcAft>
                <a:spcPts val="441"/>
              </a:spcAft>
            </a:pPr>
            <a:r>
              <a:rPr lang="en-US" sz="5400" b="1" spc="-4" dirty="0">
                <a:solidFill>
                  <a:srgbClr val="548235"/>
                </a:solidFill>
                <a:latin typeface="Arial Narrow" panose="020B0606020202030204" pitchFamily="34" charset="0"/>
                <a:cs typeface="Arial"/>
                <a:sym typeface="Wingdings" panose="05000000000000000000" pitchFamily="2" charset="2"/>
              </a:rPr>
              <a:t></a:t>
            </a:r>
            <a:endParaRPr lang="en-US" sz="5400" b="1" spc="-4" dirty="0">
              <a:solidFill>
                <a:srgbClr val="548235"/>
              </a:solidFill>
              <a:latin typeface="Arial Narrow" panose="020B0606020202030204" pitchFamily="34" charset="0"/>
              <a:cs typeface="Arial"/>
            </a:endParaRPr>
          </a:p>
        </p:txBody>
      </p:sp>
      <p:sp>
        <p:nvSpPr>
          <p:cNvPr id="23" name="TextBox 22">
            <a:extLst>
              <a:ext uri="{FF2B5EF4-FFF2-40B4-BE49-F238E27FC236}">
                <a16:creationId xmlns:a16="http://schemas.microsoft.com/office/drawing/2014/main" id="{29E8EA8F-73B1-189A-AA00-7D74885FC977}"/>
              </a:ext>
            </a:extLst>
          </p:cNvPr>
          <p:cNvSpPr txBox="1"/>
          <p:nvPr/>
        </p:nvSpPr>
        <p:spPr>
          <a:xfrm>
            <a:off x="5894076" y="5497268"/>
            <a:ext cx="1773242" cy="369332"/>
          </a:xfrm>
          <a:prstGeom prst="rect">
            <a:avLst/>
          </a:prstGeom>
          <a:noFill/>
        </p:spPr>
        <p:txBody>
          <a:bodyPr wrap="none" rtlCol="0">
            <a:spAutoFit/>
          </a:bodyPr>
          <a:lstStyle/>
          <a:p>
            <a:r>
              <a:rPr lang="en-US" b="1" dirty="0">
                <a:latin typeface="Arial Narrow" panose="020B0606020202030204" pitchFamily="34" charset="0"/>
              </a:rPr>
              <a:t>Multi-Stakeholder</a:t>
            </a:r>
          </a:p>
        </p:txBody>
      </p:sp>
      <p:sp>
        <p:nvSpPr>
          <p:cNvPr id="24" name="Arrow: Right 23">
            <a:extLst>
              <a:ext uri="{FF2B5EF4-FFF2-40B4-BE49-F238E27FC236}">
                <a16:creationId xmlns:a16="http://schemas.microsoft.com/office/drawing/2014/main" id="{6CF3BD3B-75A0-34BB-26EF-1EFF89F12994}"/>
              </a:ext>
            </a:extLst>
          </p:cNvPr>
          <p:cNvSpPr/>
          <p:nvPr/>
        </p:nvSpPr>
        <p:spPr>
          <a:xfrm>
            <a:off x="5034366" y="5487273"/>
            <a:ext cx="833034" cy="3294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8A4730-C878-B2B0-F642-41C6ED592AE8}"/>
              </a:ext>
            </a:extLst>
          </p:cNvPr>
          <p:cNvPicPr>
            <a:picLocks noChangeAspect="1"/>
          </p:cNvPicPr>
          <p:nvPr/>
        </p:nvPicPr>
        <p:blipFill>
          <a:blip r:embed="rId6"/>
          <a:stretch>
            <a:fillRect/>
          </a:stretch>
        </p:blipFill>
        <p:spPr>
          <a:xfrm>
            <a:off x="7297426" y="1341738"/>
            <a:ext cx="3284903" cy="3638046"/>
          </a:xfrm>
          <a:prstGeom prst="rect">
            <a:avLst/>
          </a:prstGeom>
        </p:spPr>
      </p:pic>
      <p:sp>
        <p:nvSpPr>
          <p:cNvPr id="18" name="Arrow: Curved Left 17">
            <a:extLst>
              <a:ext uri="{FF2B5EF4-FFF2-40B4-BE49-F238E27FC236}">
                <a16:creationId xmlns:a16="http://schemas.microsoft.com/office/drawing/2014/main" id="{FD523845-9EF9-9D00-ECF1-649374F48253}"/>
              </a:ext>
            </a:extLst>
          </p:cNvPr>
          <p:cNvSpPr/>
          <p:nvPr/>
        </p:nvSpPr>
        <p:spPr>
          <a:xfrm>
            <a:off x="10720269" y="2561338"/>
            <a:ext cx="609600" cy="1216152"/>
          </a:xfrm>
          <a:prstGeom prst="curvedLeftArrow">
            <a:avLst/>
          </a:prstGeom>
          <a:gradFill flip="none" rotWithShape="1">
            <a:gsLst>
              <a:gs pos="29000">
                <a:srgbClr val="548235"/>
              </a:gs>
              <a:gs pos="100000">
                <a:srgbClr val="C00000"/>
              </a:gs>
              <a:gs pos="100000">
                <a:srgbClr val="C0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Right 24">
            <a:extLst>
              <a:ext uri="{FF2B5EF4-FFF2-40B4-BE49-F238E27FC236}">
                <a16:creationId xmlns:a16="http://schemas.microsoft.com/office/drawing/2014/main" id="{82B857ED-44E3-B58A-7671-5BD7E6071974}"/>
              </a:ext>
            </a:extLst>
          </p:cNvPr>
          <p:cNvSpPr/>
          <p:nvPr/>
        </p:nvSpPr>
        <p:spPr>
          <a:xfrm>
            <a:off x="5293864" y="4034917"/>
            <a:ext cx="833034" cy="3294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E2F019E-328B-AED9-C1B9-69C07453CB44}"/>
              </a:ext>
            </a:extLst>
          </p:cNvPr>
          <p:cNvSpPr txBox="1"/>
          <p:nvPr/>
        </p:nvSpPr>
        <p:spPr>
          <a:xfrm>
            <a:off x="6170062" y="4014260"/>
            <a:ext cx="1111202" cy="369332"/>
          </a:xfrm>
          <a:prstGeom prst="rect">
            <a:avLst/>
          </a:prstGeom>
          <a:noFill/>
        </p:spPr>
        <p:txBody>
          <a:bodyPr wrap="none" rtlCol="0">
            <a:spAutoFit/>
          </a:bodyPr>
          <a:lstStyle/>
          <a:p>
            <a:r>
              <a:rPr lang="en-US" b="1" dirty="0">
                <a:latin typeface="Arial Narrow" panose="020B0606020202030204" pitchFamily="34" charset="0"/>
              </a:rPr>
              <a:t>Standards</a:t>
            </a:r>
          </a:p>
        </p:txBody>
      </p:sp>
      <p:sp>
        <p:nvSpPr>
          <p:cNvPr id="27" name="TextBox 26">
            <a:extLst>
              <a:ext uri="{FF2B5EF4-FFF2-40B4-BE49-F238E27FC236}">
                <a16:creationId xmlns:a16="http://schemas.microsoft.com/office/drawing/2014/main" id="{10F2301E-F4F9-DD67-2EAC-15244F3A7FC1}"/>
              </a:ext>
            </a:extLst>
          </p:cNvPr>
          <p:cNvSpPr txBox="1"/>
          <p:nvPr/>
        </p:nvSpPr>
        <p:spPr>
          <a:xfrm>
            <a:off x="609600" y="5959737"/>
            <a:ext cx="1107996" cy="246221"/>
          </a:xfrm>
          <a:prstGeom prst="rect">
            <a:avLst/>
          </a:prstGeom>
          <a:noFill/>
        </p:spPr>
        <p:txBody>
          <a:bodyPr wrap="none" rtlCol="0">
            <a:spAutoFit/>
          </a:bodyPr>
          <a:lstStyle/>
          <a:p>
            <a:r>
              <a:rPr lang="en-US" sz="1000" dirty="0"/>
              <a:t>Images: MITRE</a:t>
            </a:r>
          </a:p>
        </p:txBody>
      </p:sp>
    </p:spTree>
    <p:extLst>
      <p:ext uri="{BB962C8B-B14F-4D97-AF65-F5344CB8AC3E}">
        <p14:creationId xmlns:p14="http://schemas.microsoft.com/office/powerpoint/2010/main" val="14019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1" grpId="0" animBg="1"/>
      <p:bldP spid="22" grpId="0"/>
      <p:bldP spid="23" grpId="0"/>
      <p:bldP spid="24" grpId="0" animBg="1"/>
      <p:bldP spid="18" grpId="0" animBg="1"/>
      <p:bldP spid="25" grpId="0"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FEA487-B5F3-401F-A469-6A991450AC1E}"/>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5</a:t>
            </a:fld>
            <a:endParaRPr lang="en-US" dirty="0"/>
          </a:p>
        </p:txBody>
      </p:sp>
      <p:sp>
        <p:nvSpPr>
          <p:cNvPr id="5" name="Footer Placeholder 4">
            <a:extLst>
              <a:ext uri="{FF2B5EF4-FFF2-40B4-BE49-F238E27FC236}">
                <a16:creationId xmlns:a16="http://schemas.microsoft.com/office/drawing/2014/main" id="{2AD85D8E-2C02-4F1C-999A-3D5F316AF9EB}"/>
              </a:ext>
            </a:extLst>
          </p:cNvPr>
          <p:cNvSpPr>
            <a:spLocks noGrp="1"/>
          </p:cNvSpPr>
          <p:nvPr>
            <p:ph type="ftr" sz="quarter" idx="3"/>
          </p:nvPr>
        </p:nvSpPr>
        <p:spPr>
          <a:xfrm>
            <a:off x="1687368" y="6400800"/>
            <a:ext cx="8817264" cy="182880"/>
          </a:xfrm>
        </p:spPr>
        <p:txBody>
          <a:bodyPr/>
          <a:lstStyle/>
          <a:p>
            <a:r>
              <a:rPr lang="en-US" dirty="0"/>
              <a:t>© 2023 THE MITRE CORPORATION. ALL RIGHTS RESERVED. </a:t>
            </a:r>
          </a:p>
        </p:txBody>
      </p:sp>
      <p:sp>
        <p:nvSpPr>
          <p:cNvPr id="13" name="Title 12">
            <a:extLst>
              <a:ext uri="{FF2B5EF4-FFF2-40B4-BE49-F238E27FC236}">
                <a16:creationId xmlns:a16="http://schemas.microsoft.com/office/drawing/2014/main" id="{0C4A7CFC-F00B-4BEB-9CBB-AC7158335FD9}"/>
              </a:ext>
            </a:extLst>
          </p:cNvPr>
          <p:cNvSpPr>
            <a:spLocks noGrp="1"/>
          </p:cNvSpPr>
          <p:nvPr>
            <p:ph type="title"/>
          </p:nvPr>
        </p:nvSpPr>
        <p:spPr>
          <a:xfrm>
            <a:off x="426720" y="2743200"/>
            <a:ext cx="10515600" cy="1874520"/>
          </a:xfrm>
        </p:spPr>
        <p:txBody>
          <a:bodyPr/>
          <a:lstStyle/>
          <a:p>
            <a:r>
              <a:rPr lang="en-US" dirty="0"/>
              <a:t>Information in the Info-Centric NAS</a:t>
            </a:r>
          </a:p>
        </p:txBody>
      </p:sp>
      <p:pic>
        <p:nvPicPr>
          <p:cNvPr id="3" name="Picture 2">
            <a:extLst>
              <a:ext uri="{FF2B5EF4-FFF2-40B4-BE49-F238E27FC236}">
                <a16:creationId xmlns:a16="http://schemas.microsoft.com/office/drawing/2014/main" id="{3DE9295F-400E-6B0A-A215-6FCB5A5909A0}"/>
              </a:ext>
            </a:extLst>
          </p:cNvPr>
          <p:cNvPicPr>
            <a:picLocks noChangeAspect="1"/>
          </p:cNvPicPr>
          <p:nvPr/>
        </p:nvPicPr>
        <p:blipFill>
          <a:blip r:embed="rId2"/>
          <a:stretch>
            <a:fillRect/>
          </a:stretch>
        </p:blipFill>
        <p:spPr>
          <a:xfrm>
            <a:off x="9296400" y="2133600"/>
            <a:ext cx="2704050" cy="2923297"/>
          </a:xfrm>
          <a:prstGeom prst="rect">
            <a:avLst/>
          </a:prstGeom>
        </p:spPr>
      </p:pic>
      <p:sp>
        <p:nvSpPr>
          <p:cNvPr id="4" name="TextBox 3">
            <a:extLst>
              <a:ext uri="{FF2B5EF4-FFF2-40B4-BE49-F238E27FC236}">
                <a16:creationId xmlns:a16="http://schemas.microsoft.com/office/drawing/2014/main" id="{407F2F7E-44A4-2CFB-D0D6-42FA1B898BD6}"/>
              </a:ext>
            </a:extLst>
          </p:cNvPr>
          <p:cNvSpPr txBox="1"/>
          <p:nvPr/>
        </p:nvSpPr>
        <p:spPr>
          <a:xfrm>
            <a:off x="10942320" y="5104209"/>
            <a:ext cx="1008609" cy="246221"/>
          </a:xfrm>
          <a:prstGeom prst="rect">
            <a:avLst/>
          </a:prstGeom>
          <a:noFill/>
        </p:spPr>
        <p:txBody>
          <a:bodyPr wrap="none" rtlCol="0">
            <a:spAutoFit/>
          </a:bodyPr>
          <a:lstStyle/>
          <a:p>
            <a:r>
              <a:rPr lang="en-US" sz="1000" dirty="0"/>
              <a:t>Image: MITRE</a:t>
            </a:r>
          </a:p>
        </p:txBody>
      </p:sp>
    </p:spTree>
    <p:extLst>
      <p:ext uri="{BB962C8B-B14F-4D97-AF65-F5344CB8AC3E}">
        <p14:creationId xmlns:p14="http://schemas.microsoft.com/office/powerpoint/2010/main" val="199392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2D5920-62D3-F12B-2E5E-BC27A56025A3}"/>
              </a:ext>
            </a:extLst>
          </p:cNvPr>
          <p:cNvSpPr>
            <a:spLocks noGrp="1"/>
          </p:cNvSpPr>
          <p:nvPr>
            <p:ph type="sldNum" sz="quarter" idx="12"/>
          </p:nvPr>
        </p:nvSpPr>
        <p:spPr/>
        <p:txBody>
          <a:bodyPr/>
          <a:lstStyle/>
          <a:p>
            <a:fld id="{BECF63ED-5365-0347-943C-46237B9951C9}" type="slidenum">
              <a:rPr lang="en-US" smtClean="0"/>
              <a:t>6</a:t>
            </a:fld>
            <a:endParaRPr lang="en-US" dirty="0"/>
          </a:p>
        </p:txBody>
      </p:sp>
      <p:sp>
        <p:nvSpPr>
          <p:cNvPr id="3" name="Title 2">
            <a:extLst>
              <a:ext uri="{FF2B5EF4-FFF2-40B4-BE49-F238E27FC236}">
                <a16:creationId xmlns:a16="http://schemas.microsoft.com/office/drawing/2014/main" id="{2DBB227D-C15A-82F3-111A-F1686FE70503}"/>
              </a:ext>
            </a:extLst>
          </p:cNvPr>
          <p:cNvSpPr>
            <a:spLocks noGrp="1"/>
          </p:cNvSpPr>
          <p:nvPr>
            <p:ph type="title"/>
          </p:nvPr>
        </p:nvSpPr>
        <p:spPr/>
        <p:txBody>
          <a:bodyPr/>
          <a:lstStyle/>
          <a:p>
            <a:r>
              <a:rPr lang="en-US" dirty="0"/>
              <a:t>Information – Lynchpin for Improving the NAS</a:t>
            </a:r>
          </a:p>
        </p:txBody>
      </p:sp>
      <p:sp>
        <p:nvSpPr>
          <p:cNvPr id="5" name="Footer Placeholder 4">
            <a:extLst>
              <a:ext uri="{FF2B5EF4-FFF2-40B4-BE49-F238E27FC236}">
                <a16:creationId xmlns:a16="http://schemas.microsoft.com/office/drawing/2014/main" id="{A01E6513-ECCE-14D8-D8B0-9973FBA49A83}"/>
              </a:ext>
            </a:extLst>
          </p:cNvPr>
          <p:cNvSpPr>
            <a:spLocks noGrp="1"/>
          </p:cNvSpPr>
          <p:nvPr>
            <p:ph type="ftr" sz="quarter" idx="3"/>
          </p:nvPr>
        </p:nvSpPr>
        <p:spPr/>
        <p:txBody>
          <a:bodyPr/>
          <a:lstStyle/>
          <a:p>
            <a:r>
              <a:rPr lang="en-US" dirty="0"/>
              <a:t>© 2023 THE MITRE CORPORATION. ALL RIGHTS RESERVED.</a:t>
            </a:r>
          </a:p>
        </p:txBody>
      </p:sp>
      <p:pic>
        <p:nvPicPr>
          <p:cNvPr id="7" name="Picture 6">
            <a:extLst>
              <a:ext uri="{FF2B5EF4-FFF2-40B4-BE49-F238E27FC236}">
                <a16:creationId xmlns:a16="http://schemas.microsoft.com/office/drawing/2014/main" id="{1A14C29D-2B73-EF50-CA44-193FD08A2FBC}"/>
              </a:ext>
            </a:extLst>
          </p:cNvPr>
          <p:cNvPicPr>
            <a:picLocks noChangeAspect="1"/>
          </p:cNvPicPr>
          <p:nvPr/>
        </p:nvPicPr>
        <p:blipFill>
          <a:blip r:embed="rId3"/>
          <a:stretch>
            <a:fillRect/>
          </a:stretch>
        </p:blipFill>
        <p:spPr>
          <a:xfrm>
            <a:off x="4224844" y="4044566"/>
            <a:ext cx="1794956" cy="1195564"/>
          </a:xfrm>
          <a:prstGeom prst="rect">
            <a:avLst/>
          </a:prstGeom>
        </p:spPr>
      </p:pic>
      <p:sp>
        <p:nvSpPr>
          <p:cNvPr id="8" name="Arrow: Right 7">
            <a:extLst>
              <a:ext uri="{FF2B5EF4-FFF2-40B4-BE49-F238E27FC236}">
                <a16:creationId xmlns:a16="http://schemas.microsoft.com/office/drawing/2014/main" id="{28B40D90-5518-FA68-03A7-07FC0A4239D7}"/>
              </a:ext>
            </a:extLst>
          </p:cNvPr>
          <p:cNvSpPr/>
          <p:nvPr/>
        </p:nvSpPr>
        <p:spPr>
          <a:xfrm>
            <a:off x="3186917" y="1701678"/>
            <a:ext cx="2991777" cy="736722"/>
          </a:xfrm>
          <a:prstGeom prst="rightArrow">
            <a:avLst>
              <a:gd name="adj1" fmla="val 57918"/>
              <a:gd name="adj2" fmla="val 47420"/>
            </a:avLst>
          </a:prstGeom>
          <a:gradFill>
            <a:gsLst>
              <a:gs pos="61000">
                <a:srgbClr val="5B9BD5">
                  <a:lumMod val="60000"/>
                  <a:lumOff val="40000"/>
                </a:srgbClr>
              </a:gs>
              <a:gs pos="0">
                <a:srgbClr val="2E75B6"/>
              </a:gs>
              <a:gs pos="100000">
                <a:srgbClr val="44546A">
                  <a:tint val="23500"/>
                  <a:satMod val="160000"/>
                  <a:alpha val="0"/>
                </a:srgbClr>
              </a:gs>
            </a:gsLst>
            <a:lin ang="108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D0E355E-D072-AB25-24AB-EC08DC351E24}"/>
              </a:ext>
            </a:extLst>
          </p:cNvPr>
          <p:cNvSpPr txBox="1"/>
          <p:nvPr/>
        </p:nvSpPr>
        <p:spPr>
          <a:xfrm>
            <a:off x="3661617" y="1865430"/>
            <a:ext cx="2099104" cy="369332"/>
          </a:xfrm>
          <a:prstGeom prst="rect">
            <a:avLst/>
          </a:prstGeom>
          <a:noFill/>
        </p:spPr>
        <p:txBody>
          <a:bodyPr wrap="square" rtlCol="0">
            <a:spAutoFit/>
          </a:bodyPr>
          <a:lstStyle/>
          <a:p>
            <a:pPr defTabSz="457200"/>
            <a:r>
              <a:rPr lang="en-US" b="1" dirty="0">
                <a:solidFill>
                  <a:prstClr val="black"/>
                </a:solidFill>
                <a:latin typeface="Calibri" panose="020F0502020204030204"/>
              </a:rPr>
              <a:t>~Terabytes/flight</a:t>
            </a:r>
          </a:p>
        </p:txBody>
      </p:sp>
      <p:sp>
        <p:nvSpPr>
          <p:cNvPr id="10" name="Cloud 9">
            <a:extLst>
              <a:ext uri="{FF2B5EF4-FFF2-40B4-BE49-F238E27FC236}">
                <a16:creationId xmlns:a16="http://schemas.microsoft.com/office/drawing/2014/main" id="{11A28488-D3CB-5E11-1BBB-48AD782F0604}"/>
              </a:ext>
            </a:extLst>
          </p:cNvPr>
          <p:cNvSpPr/>
          <p:nvPr/>
        </p:nvSpPr>
        <p:spPr>
          <a:xfrm>
            <a:off x="6663244" y="1295400"/>
            <a:ext cx="2516305" cy="1404948"/>
          </a:xfrm>
          <a:prstGeom prst="cloud">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F0D082D-3FC0-66CD-9517-A7804B78CB31}"/>
              </a:ext>
            </a:extLst>
          </p:cNvPr>
          <p:cNvSpPr txBox="1"/>
          <p:nvPr/>
        </p:nvSpPr>
        <p:spPr>
          <a:xfrm>
            <a:off x="6488010" y="3619999"/>
            <a:ext cx="1364284" cy="338554"/>
          </a:xfrm>
          <a:prstGeom prst="rect">
            <a:avLst/>
          </a:prstGeom>
          <a:solidFill>
            <a:srgbClr val="548235"/>
          </a:solidFill>
          <a:ln>
            <a:solidFill>
              <a:srgbClr val="5B9BD5">
                <a:lumMod val="75000"/>
              </a:srgbClr>
            </a:solidFill>
          </a:ln>
          <a:effectLst/>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rPr>
              <a:t>Data Analytics</a:t>
            </a:r>
          </a:p>
        </p:txBody>
      </p:sp>
      <p:sp>
        <p:nvSpPr>
          <p:cNvPr id="12" name="TextBox 11">
            <a:extLst>
              <a:ext uri="{FF2B5EF4-FFF2-40B4-BE49-F238E27FC236}">
                <a16:creationId xmlns:a16="http://schemas.microsoft.com/office/drawing/2014/main" id="{DCB0E1F8-57AA-12D3-F47D-A49DF0B619D2}"/>
              </a:ext>
            </a:extLst>
          </p:cNvPr>
          <p:cNvSpPr txBox="1"/>
          <p:nvPr/>
        </p:nvSpPr>
        <p:spPr>
          <a:xfrm>
            <a:off x="4368192" y="3619999"/>
            <a:ext cx="1527239" cy="338554"/>
          </a:xfrm>
          <a:prstGeom prst="rect">
            <a:avLst/>
          </a:prstGeom>
          <a:solidFill>
            <a:srgbClr val="548235"/>
          </a:solidFill>
          <a:ln>
            <a:solidFill>
              <a:srgbClr val="5B9BD5">
                <a:lumMod val="75000"/>
              </a:srgbClr>
            </a:solidFill>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rPr>
              <a:t>Digital Twins</a:t>
            </a:r>
          </a:p>
        </p:txBody>
      </p:sp>
      <p:sp>
        <p:nvSpPr>
          <p:cNvPr id="13" name="TextBox 12">
            <a:extLst>
              <a:ext uri="{FF2B5EF4-FFF2-40B4-BE49-F238E27FC236}">
                <a16:creationId xmlns:a16="http://schemas.microsoft.com/office/drawing/2014/main" id="{6768F89B-2EE1-72C6-376C-DF8CC4322D56}"/>
              </a:ext>
            </a:extLst>
          </p:cNvPr>
          <p:cNvSpPr txBox="1"/>
          <p:nvPr/>
        </p:nvSpPr>
        <p:spPr>
          <a:xfrm>
            <a:off x="10347854" y="3619999"/>
            <a:ext cx="1670650" cy="338554"/>
          </a:xfrm>
          <a:prstGeom prst="rect">
            <a:avLst/>
          </a:prstGeom>
          <a:solidFill>
            <a:srgbClr val="548235"/>
          </a:solidFill>
          <a:ln>
            <a:solidFill>
              <a:srgbClr val="5B9BD5">
                <a:lumMod val="75000"/>
              </a:srgbClr>
            </a:solidFill>
          </a:ln>
          <a:effectLst/>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rPr>
              <a:t>Machine Learning</a:t>
            </a:r>
          </a:p>
        </p:txBody>
      </p:sp>
      <p:cxnSp>
        <p:nvCxnSpPr>
          <p:cNvPr id="14" name="Connector: Elbow 13">
            <a:extLst>
              <a:ext uri="{FF2B5EF4-FFF2-40B4-BE49-F238E27FC236}">
                <a16:creationId xmlns:a16="http://schemas.microsoft.com/office/drawing/2014/main" id="{6623AD89-37C6-1707-DEEE-C237B0EB35F9}"/>
              </a:ext>
            </a:extLst>
          </p:cNvPr>
          <p:cNvCxnSpPr>
            <a:cxnSpLocks/>
            <a:stCxn id="10" idx="1"/>
            <a:endCxn id="12" idx="0"/>
          </p:cNvCxnSpPr>
          <p:nvPr/>
        </p:nvCxnSpPr>
        <p:spPr>
          <a:xfrm rot="5400000">
            <a:off x="6066032" y="1764633"/>
            <a:ext cx="921147" cy="2789585"/>
          </a:xfrm>
          <a:prstGeom prst="bentConnector3">
            <a:avLst>
              <a:gd name="adj1" fmla="val 50000"/>
            </a:avLst>
          </a:prstGeom>
          <a:noFill/>
          <a:ln w="6350" cap="flat" cmpd="sng" algn="ctr">
            <a:solidFill>
              <a:srgbClr val="5B9BD5"/>
            </a:solidFill>
            <a:prstDash val="solid"/>
            <a:miter lim="800000"/>
          </a:ln>
          <a:effectLst/>
        </p:spPr>
      </p:cxnSp>
      <p:cxnSp>
        <p:nvCxnSpPr>
          <p:cNvPr id="15" name="Connector: Elbow 14">
            <a:extLst>
              <a:ext uri="{FF2B5EF4-FFF2-40B4-BE49-F238E27FC236}">
                <a16:creationId xmlns:a16="http://schemas.microsoft.com/office/drawing/2014/main" id="{04883725-8401-D55F-5A6D-5EDE22183279}"/>
              </a:ext>
            </a:extLst>
          </p:cNvPr>
          <p:cNvCxnSpPr>
            <a:cxnSpLocks/>
            <a:stCxn id="10" idx="1"/>
            <a:endCxn id="11" idx="0"/>
          </p:cNvCxnSpPr>
          <p:nvPr/>
        </p:nvCxnSpPr>
        <p:spPr>
          <a:xfrm rot="5400000">
            <a:off x="7085202" y="2783803"/>
            <a:ext cx="921147" cy="751245"/>
          </a:xfrm>
          <a:prstGeom prst="bentConnector3">
            <a:avLst>
              <a:gd name="adj1" fmla="val 50000"/>
            </a:avLst>
          </a:prstGeom>
          <a:noFill/>
          <a:ln w="6350" cap="flat" cmpd="sng" algn="ctr">
            <a:solidFill>
              <a:srgbClr val="5B9BD5"/>
            </a:solidFill>
            <a:prstDash val="solid"/>
            <a:miter lim="800000"/>
          </a:ln>
          <a:effectLst/>
        </p:spPr>
      </p:cxnSp>
      <p:cxnSp>
        <p:nvCxnSpPr>
          <p:cNvPr id="16" name="Connector: Elbow 15">
            <a:extLst>
              <a:ext uri="{FF2B5EF4-FFF2-40B4-BE49-F238E27FC236}">
                <a16:creationId xmlns:a16="http://schemas.microsoft.com/office/drawing/2014/main" id="{2A114327-2DCB-5284-C523-5ECAC8ADC646}"/>
              </a:ext>
            </a:extLst>
          </p:cNvPr>
          <p:cNvCxnSpPr>
            <a:cxnSpLocks/>
            <a:stCxn id="10" idx="1"/>
            <a:endCxn id="13" idx="0"/>
          </p:cNvCxnSpPr>
          <p:nvPr/>
        </p:nvCxnSpPr>
        <p:spPr>
          <a:xfrm rot="16200000" flipH="1">
            <a:off x="9091715" y="1528534"/>
            <a:ext cx="921147" cy="3261782"/>
          </a:xfrm>
          <a:prstGeom prst="bentConnector3">
            <a:avLst/>
          </a:prstGeom>
          <a:noFill/>
          <a:ln w="6350" cap="flat" cmpd="sng" algn="ctr">
            <a:solidFill>
              <a:srgbClr val="5B9BD5"/>
            </a:solidFill>
            <a:prstDash val="solid"/>
            <a:miter lim="800000"/>
          </a:ln>
          <a:effectLst/>
        </p:spPr>
      </p:cxnSp>
      <p:sp>
        <p:nvSpPr>
          <p:cNvPr id="17" name="Arrow: Bent 16">
            <a:extLst>
              <a:ext uri="{FF2B5EF4-FFF2-40B4-BE49-F238E27FC236}">
                <a16:creationId xmlns:a16="http://schemas.microsoft.com/office/drawing/2014/main" id="{3B471E58-0BAE-2F95-50D9-1C659D033576}"/>
              </a:ext>
            </a:extLst>
          </p:cNvPr>
          <p:cNvSpPr/>
          <p:nvPr/>
        </p:nvSpPr>
        <p:spPr>
          <a:xfrm>
            <a:off x="3493659" y="2514600"/>
            <a:ext cx="2685035" cy="1374914"/>
          </a:xfrm>
          <a:prstGeom prst="bentArrow">
            <a:avLst>
              <a:gd name="adj1" fmla="val 25000"/>
              <a:gd name="adj2" fmla="val 22414"/>
              <a:gd name="adj3" fmla="val 25000"/>
              <a:gd name="adj4" fmla="val 43750"/>
            </a:avLst>
          </a:prstGeom>
          <a:gradFill>
            <a:gsLst>
              <a:gs pos="61000">
                <a:srgbClr val="70AD47">
                  <a:lumMod val="60000"/>
                  <a:lumOff val="40000"/>
                </a:srgbClr>
              </a:gs>
              <a:gs pos="0">
                <a:srgbClr val="70AD47">
                  <a:lumMod val="75000"/>
                </a:srgbClr>
              </a:gs>
              <a:gs pos="100000">
                <a:srgbClr val="44546A">
                  <a:tint val="23500"/>
                  <a:satMod val="160000"/>
                  <a:alpha val="0"/>
                </a:srgbClr>
              </a:gs>
            </a:gsLst>
            <a:lin ang="108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E82D0D7-EAC2-BBEC-0DC5-451E0702BFA3}"/>
              </a:ext>
            </a:extLst>
          </p:cNvPr>
          <p:cNvSpPr txBox="1"/>
          <p:nvPr/>
        </p:nvSpPr>
        <p:spPr>
          <a:xfrm>
            <a:off x="4030232" y="2607125"/>
            <a:ext cx="1443158" cy="369332"/>
          </a:xfrm>
          <a:prstGeom prst="rect">
            <a:avLst/>
          </a:prstGeom>
          <a:noFill/>
        </p:spPr>
        <p:txBody>
          <a:bodyPr wrap="square" rtlCol="0">
            <a:spAutoFit/>
          </a:bodyPr>
          <a:lstStyle/>
          <a:p>
            <a:pPr algn="ctr" defTabSz="457200"/>
            <a:r>
              <a:rPr lang="en-US" b="1" dirty="0">
                <a:solidFill>
                  <a:prstClr val="black"/>
                </a:solidFill>
                <a:latin typeface="Calibri" panose="020F0502020204030204"/>
              </a:rPr>
              <a:t>Lots more!</a:t>
            </a:r>
          </a:p>
        </p:txBody>
      </p:sp>
      <p:sp>
        <p:nvSpPr>
          <p:cNvPr id="19" name="TextBox 18">
            <a:extLst>
              <a:ext uri="{FF2B5EF4-FFF2-40B4-BE49-F238E27FC236}">
                <a16:creationId xmlns:a16="http://schemas.microsoft.com/office/drawing/2014/main" id="{A6E2B943-E715-733B-3483-343D90559DD3}"/>
              </a:ext>
            </a:extLst>
          </p:cNvPr>
          <p:cNvSpPr txBox="1"/>
          <p:nvPr/>
        </p:nvSpPr>
        <p:spPr>
          <a:xfrm>
            <a:off x="8458200" y="3619999"/>
            <a:ext cx="1527239" cy="338554"/>
          </a:xfrm>
          <a:prstGeom prst="rect">
            <a:avLst/>
          </a:prstGeom>
          <a:solidFill>
            <a:srgbClr val="548235"/>
          </a:solidFill>
          <a:ln>
            <a:solidFill>
              <a:srgbClr val="5B9BD5">
                <a:lumMod val="75000"/>
              </a:srgbClr>
            </a:solidFill>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rPr>
              <a:t>Autonomy</a:t>
            </a:r>
          </a:p>
        </p:txBody>
      </p:sp>
      <p:cxnSp>
        <p:nvCxnSpPr>
          <p:cNvPr id="20" name="Connector: Elbow 19">
            <a:extLst>
              <a:ext uri="{FF2B5EF4-FFF2-40B4-BE49-F238E27FC236}">
                <a16:creationId xmlns:a16="http://schemas.microsoft.com/office/drawing/2014/main" id="{D967FF71-AF37-9E56-9F37-3C91D96117FA}"/>
              </a:ext>
            </a:extLst>
          </p:cNvPr>
          <p:cNvCxnSpPr>
            <a:cxnSpLocks/>
            <a:stCxn id="10" idx="1"/>
            <a:endCxn id="19" idx="0"/>
          </p:cNvCxnSpPr>
          <p:nvPr/>
        </p:nvCxnSpPr>
        <p:spPr>
          <a:xfrm rot="16200000" flipH="1">
            <a:off x="8111035" y="2509213"/>
            <a:ext cx="921147" cy="1300423"/>
          </a:xfrm>
          <a:prstGeom prst="bentConnector3">
            <a:avLst/>
          </a:prstGeom>
          <a:noFill/>
          <a:ln w="6350" cap="flat" cmpd="sng" algn="ctr">
            <a:solidFill>
              <a:srgbClr val="5B9BD5"/>
            </a:solidFill>
            <a:prstDash val="solid"/>
            <a:miter lim="800000"/>
          </a:ln>
          <a:effectLst/>
        </p:spPr>
      </p:cxnSp>
      <p:sp>
        <p:nvSpPr>
          <p:cNvPr id="21" name="TextBox 20">
            <a:extLst>
              <a:ext uri="{FF2B5EF4-FFF2-40B4-BE49-F238E27FC236}">
                <a16:creationId xmlns:a16="http://schemas.microsoft.com/office/drawing/2014/main" id="{A82BDFE9-85EC-F867-ACCD-6E46CAAC9A2F}"/>
              </a:ext>
            </a:extLst>
          </p:cNvPr>
          <p:cNvSpPr txBox="1"/>
          <p:nvPr/>
        </p:nvSpPr>
        <p:spPr>
          <a:xfrm>
            <a:off x="7157492" y="1639420"/>
            <a:ext cx="1527239" cy="646331"/>
          </a:xfrm>
          <a:prstGeom prst="rect">
            <a:avLst/>
          </a:prstGeom>
          <a:noFill/>
          <a:ln>
            <a:noFill/>
          </a:ln>
          <a:effectLst/>
        </p:spPr>
        <p:txBody>
          <a:bodyPr wrap="square" rtlCol="0">
            <a:spAutoFit/>
          </a:bodyPr>
          <a:lstStyle/>
          <a:p>
            <a:pPr algn="ctr" defTabSz="457200"/>
            <a:r>
              <a:rPr lang="en-US" b="1" dirty="0">
                <a:solidFill>
                  <a:schemeClr val="bg1"/>
                </a:solidFill>
                <a:latin typeface="Calibri" panose="020F0502020204030204"/>
              </a:rPr>
              <a:t>Cloud Technologies</a:t>
            </a:r>
          </a:p>
        </p:txBody>
      </p:sp>
      <p:sp>
        <p:nvSpPr>
          <p:cNvPr id="22" name="Flowchart: Preparation 21">
            <a:extLst>
              <a:ext uri="{FF2B5EF4-FFF2-40B4-BE49-F238E27FC236}">
                <a16:creationId xmlns:a16="http://schemas.microsoft.com/office/drawing/2014/main" id="{E8D453D2-1C20-DF6F-62FC-0A606753B7D6}"/>
              </a:ext>
            </a:extLst>
          </p:cNvPr>
          <p:cNvSpPr/>
          <p:nvPr/>
        </p:nvSpPr>
        <p:spPr>
          <a:xfrm>
            <a:off x="7629335" y="2819400"/>
            <a:ext cx="645079" cy="612418"/>
          </a:xfrm>
          <a:prstGeom prst="flowChartPreparation">
            <a:avLst/>
          </a:prstGeom>
          <a:gradFill flip="none" rotWithShape="1">
            <a:gsLst>
              <a:gs pos="0">
                <a:srgbClr val="CEADE1">
                  <a:tint val="66000"/>
                  <a:satMod val="160000"/>
                </a:srgbClr>
              </a:gs>
              <a:gs pos="50000">
                <a:srgbClr val="CEADE1">
                  <a:tint val="44500"/>
                  <a:satMod val="160000"/>
                </a:srgbClr>
              </a:gs>
              <a:gs pos="100000">
                <a:srgbClr val="CEADE1">
                  <a:tint val="23500"/>
                  <a:satMod val="160000"/>
                </a:srgbClr>
              </a:gs>
            </a:gsLst>
            <a:lin ang="5400000" scaled="1"/>
            <a:tileRect/>
          </a:gradFill>
          <a:ln w="12700" cap="flat" cmpd="sng" algn="ctr">
            <a:solidFill>
              <a:srgbClr val="9954CC"/>
            </a:solidFill>
            <a:prstDash val="solid"/>
            <a:miter lim="800000"/>
          </a:ln>
          <a:effectLst>
            <a:glow rad="330200">
              <a:srgbClr val="CEADE1">
                <a:alpha val="74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947F1377-1D52-B860-79CB-108B6146337A}"/>
              </a:ext>
            </a:extLst>
          </p:cNvPr>
          <p:cNvGrpSpPr/>
          <p:nvPr/>
        </p:nvGrpSpPr>
        <p:grpSpPr>
          <a:xfrm>
            <a:off x="7805246" y="2909637"/>
            <a:ext cx="298614" cy="394823"/>
            <a:chOff x="8079128" y="2010752"/>
            <a:chExt cx="1190144" cy="1855192"/>
          </a:xfrm>
        </p:grpSpPr>
        <p:sp>
          <p:nvSpPr>
            <p:cNvPr id="24" name="Block Arc 23">
              <a:extLst>
                <a:ext uri="{FF2B5EF4-FFF2-40B4-BE49-F238E27FC236}">
                  <a16:creationId xmlns:a16="http://schemas.microsoft.com/office/drawing/2014/main" id="{5A0C4933-C99C-0B1A-3B40-17FEDA6E2A79}"/>
                </a:ext>
              </a:extLst>
            </p:cNvPr>
            <p:cNvSpPr/>
            <p:nvPr/>
          </p:nvSpPr>
          <p:spPr>
            <a:xfrm>
              <a:off x="8079128" y="2010752"/>
              <a:ext cx="1190143" cy="1403108"/>
            </a:xfrm>
            <a:prstGeom prst="blockArc">
              <a:avLst>
                <a:gd name="adj1" fmla="val 10800000"/>
                <a:gd name="adj2" fmla="val 390203"/>
                <a:gd name="adj3" fmla="val 15629"/>
              </a:avLst>
            </a:prstGeom>
            <a:solidFill>
              <a:sysClr val="window" lastClr="FFFFFF">
                <a:lumMod val="85000"/>
              </a:sysClr>
            </a:solidFill>
            <a:ln w="12700" cap="flat" cmpd="sng" algn="ctr">
              <a:solidFill>
                <a:sysClr val="window" lastClr="FFFFFF">
                  <a:lumMod val="75000"/>
                </a:sysClr>
              </a:solidFill>
              <a:prstDash val="solid"/>
              <a:miter lim="800000"/>
            </a:ln>
            <a:effectLst/>
            <a:scene3d>
              <a:camera prst="orthographicFront"/>
              <a:lightRig rig="threePt" dir="t"/>
            </a:scene3d>
            <a:sp3d>
              <a:bevelT/>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5D96089-1E0F-0095-DA5C-B66386929EF1}"/>
                </a:ext>
              </a:extLst>
            </p:cNvPr>
            <p:cNvSpPr/>
            <p:nvPr/>
          </p:nvSpPr>
          <p:spPr>
            <a:xfrm>
              <a:off x="8079129" y="2758428"/>
              <a:ext cx="1190143" cy="1107516"/>
            </a:xfrm>
            <a:prstGeom prst="rect">
              <a:avLst/>
            </a:prstGeom>
            <a:solidFill>
              <a:sysClr val="window" lastClr="FFFFFF">
                <a:lumMod val="85000"/>
              </a:sysClr>
            </a:solidFill>
            <a:ln w="12700" cap="flat" cmpd="sng" algn="ctr">
              <a:solidFill>
                <a:sysClr val="window" lastClr="FFFFFF">
                  <a:lumMod val="75000"/>
                </a:sysClr>
              </a:solidFill>
              <a:prstDash val="solid"/>
              <a:miter lim="800000"/>
            </a:ln>
            <a:effectLst/>
            <a:scene3d>
              <a:camera prst="orthographicFront"/>
              <a:lightRig rig="threePt" dir="t"/>
            </a:scene3d>
            <a:sp3d>
              <a:bevelT/>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26" name="Picture 25">
            <a:extLst>
              <a:ext uri="{FF2B5EF4-FFF2-40B4-BE49-F238E27FC236}">
                <a16:creationId xmlns:a16="http://schemas.microsoft.com/office/drawing/2014/main" id="{AB2F663B-ABC3-1BA2-E978-FA8EE3B63BB4}"/>
              </a:ext>
            </a:extLst>
          </p:cNvPr>
          <p:cNvPicPr>
            <a:picLocks noChangeAspect="1"/>
          </p:cNvPicPr>
          <p:nvPr/>
        </p:nvPicPr>
        <p:blipFill rotWithShape="1">
          <a:blip r:embed="rId4"/>
          <a:srcRect t="6072"/>
          <a:stretch/>
        </p:blipFill>
        <p:spPr>
          <a:xfrm>
            <a:off x="822875" y="2909636"/>
            <a:ext cx="2414100" cy="1854979"/>
          </a:xfrm>
          <a:prstGeom prst="rect">
            <a:avLst/>
          </a:prstGeom>
        </p:spPr>
      </p:pic>
      <p:sp>
        <p:nvSpPr>
          <p:cNvPr id="27" name="Arrow: Curved Right 26">
            <a:extLst>
              <a:ext uri="{FF2B5EF4-FFF2-40B4-BE49-F238E27FC236}">
                <a16:creationId xmlns:a16="http://schemas.microsoft.com/office/drawing/2014/main" id="{1685DBE5-2913-913A-4689-44048E90E54E}"/>
              </a:ext>
            </a:extLst>
          </p:cNvPr>
          <p:cNvSpPr/>
          <p:nvPr/>
        </p:nvSpPr>
        <p:spPr>
          <a:xfrm flipH="1" flipV="1">
            <a:off x="3661616" y="3276600"/>
            <a:ext cx="528382" cy="1216152"/>
          </a:xfrm>
          <a:prstGeom prst="curvedRightArrow">
            <a:avLst/>
          </a:prstGeom>
          <a:solidFill>
            <a:srgbClr val="70AD47">
              <a:lumMod val="75000"/>
            </a:srgbClr>
          </a:solidFill>
          <a:ln w="12700" cap="flat" cmpd="sng" algn="ctr">
            <a:solidFill>
              <a:sysClr val="window" lastClr="FFFFFF">
                <a:lumMod val="6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45302EF-A892-3038-1765-E04F553A263D}"/>
              </a:ext>
            </a:extLst>
          </p:cNvPr>
          <p:cNvSpPr txBox="1"/>
          <p:nvPr/>
        </p:nvSpPr>
        <p:spPr>
          <a:xfrm rot="16200000">
            <a:off x="-388033" y="3543909"/>
            <a:ext cx="1856636" cy="584775"/>
          </a:xfrm>
          <a:prstGeom prst="rect">
            <a:avLst/>
          </a:prstGeom>
          <a:solidFill>
            <a:srgbClr val="70AD47">
              <a:lumMod val="75000"/>
            </a:srgbClr>
          </a:solidFill>
          <a:ln>
            <a:solidFill>
              <a:srgbClr val="70AD47">
                <a:lumMod val="75000"/>
              </a:srgbClr>
            </a:solidFill>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panose="020F0502020204030204"/>
              </a:rPr>
              <a:t>Future</a:t>
            </a:r>
          </a:p>
        </p:txBody>
      </p:sp>
      <p:sp>
        <p:nvSpPr>
          <p:cNvPr id="29" name="Arrow: Curved Right 28">
            <a:extLst>
              <a:ext uri="{FF2B5EF4-FFF2-40B4-BE49-F238E27FC236}">
                <a16:creationId xmlns:a16="http://schemas.microsoft.com/office/drawing/2014/main" id="{C5508F89-FB18-14E2-50EA-3C3BE5F42214}"/>
              </a:ext>
            </a:extLst>
          </p:cNvPr>
          <p:cNvSpPr/>
          <p:nvPr/>
        </p:nvSpPr>
        <p:spPr>
          <a:xfrm>
            <a:off x="3098235" y="3316781"/>
            <a:ext cx="528382" cy="1216152"/>
          </a:xfrm>
          <a:prstGeom prst="curvedRightArrow">
            <a:avLst/>
          </a:prstGeom>
          <a:solidFill>
            <a:srgbClr val="70AD47">
              <a:lumMod val="60000"/>
              <a:lumOff val="40000"/>
            </a:srgbClr>
          </a:solidFill>
          <a:ln w="12700" cap="flat" cmpd="sng" algn="ctr">
            <a:solidFill>
              <a:sysClr val="window" lastClr="FFFFFF">
                <a:lumMod val="6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A64CE8BB-8D73-903F-0F3F-70B79684AE2F}"/>
              </a:ext>
            </a:extLst>
          </p:cNvPr>
          <p:cNvGrpSpPr/>
          <p:nvPr/>
        </p:nvGrpSpPr>
        <p:grpSpPr>
          <a:xfrm>
            <a:off x="3186917" y="3445794"/>
            <a:ext cx="914400" cy="914400"/>
            <a:chOff x="10841842" y="2131906"/>
            <a:chExt cx="914400" cy="914400"/>
          </a:xfrm>
        </p:grpSpPr>
        <p:sp>
          <p:nvSpPr>
            <p:cNvPr id="31" name="Oval 30">
              <a:extLst>
                <a:ext uri="{FF2B5EF4-FFF2-40B4-BE49-F238E27FC236}">
                  <a16:creationId xmlns:a16="http://schemas.microsoft.com/office/drawing/2014/main" id="{32644820-6DB3-E988-F1E2-CB4C9BD47328}"/>
                </a:ext>
              </a:extLst>
            </p:cNvPr>
            <p:cNvSpPr/>
            <p:nvPr/>
          </p:nvSpPr>
          <p:spPr>
            <a:xfrm>
              <a:off x="10841842" y="2131906"/>
              <a:ext cx="914400" cy="914400"/>
            </a:xfrm>
            <a:prstGeom prst="ellipse">
              <a:avLst/>
            </a:prstGeom>
            <a:solidFill>
              <a:srgbClr val="70AD47">
                <a:lumMod val="20000"/>
                <a:lumOff val="80000"/>
              </a:srgbClr>
            </a:solidFill>
            <a:ln w="12700" cap="flat" cmpd="sng" algn="ctr">
              <a:solidFill>
                <a:srgbClr val="70AD47">
                  <a:lumMod val="60000"/>
                  <a:lumOff val="4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2" name="Graphic 31" descr="World">
              <a:extLst>
                <a:ext uri="{FF2B5EF4-FFF2-40B4-BE49-F238E27FC236}">
                  <a16:creationId xmlns:a16="http://schemas.microsoft.com/office/drawing/2014/main" id="{CCEF0F54-5823-117A-520A-BBBAC56BC1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41842" y="2131906"/>
              <a:ext cx="914400" cy="914400"/>
            </a:xfrm>
            <a:prstGeom prst="rect">
              <a:avLst/>
            </a:prstGeom>
          </p:spPr>
        </p:pic>
        <p:sp>
          <p:nvSpPr>
            <p:cNvPr id="33" name="TextBox 32">
              <a:extLst>
                <a:ext uri="{FF2B5EF4-FFF2-40B4-BE49-F238E27FC236}">
                  <a16:creationId xmlns:a16="http://schemas.microsoft.com/office/drawing/2014/main" id="{DA47F42A-EF59-F561-384D-6FB77C1ABC8E}"/>
                </a:ext>
              </a:extLst>
            </p:cNvPr>
            <p:cNvSpPr txBox="1"/>
            <p:nvPr/>
          </p:nvSpPr>
          <p:spPr>
            <a:xfrm>
              <a:off x="10988977" y="2358274"/>
              <a:ext cx="620130" cy="461665"/>
            </a:xfrm>
            <a:prstGeom prst="rect">
              <a:avLst/>
            </a:prstGeom>
            <a:noFill/>
            <a:ln>
              <a:noFill/>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546A">
                      <a:lumMod val="75000"/>
                    </a:srgbClr>
                  </a:solidFill>
                  <a:effectLst/>
                  <a:uLnTx/>
                  <a:uFillTx/>
                  <a:latin typeface="Calibri" panose="020F0502020204030204"/>
                </a:rPr>
                <a:t>IoT</a:t>
              </a:r>
            </a:p>
          </p:txBody>
        </p:sp>
      </p:grpSp>
      <p:sp>
        <p:nvSpPr>
          <p:cNvPr id="34" name="TextBox 33">
            <a:extLst>
              <a:ext uri="{FF2B5EF4-FFF2-40B4-BE49-F238E27FC236}">
                <a16:creationId xmlns:a16="http://schemas.microsoft.com/office/drawing/2014/main" id="{988E9B50-8819-F99B-E758-908231E082E9}"/>
              </a:ext>
            </a:extLst>
          </p:cNvPr>
          <p:cNvSpPr txBox="1"/>
          <p:nvPr/>
        </p:nvSpPr>
        <p:spPr>
          <a:xfrm>
            <a:off x="8501621" y="2790874"/>
            <a:ext cx="1527240" cy="369332"/>
          </a:xfrm>
          <a:prstGeom prst="rect">
            <a:avLst/>
          </a:prstGeom>
          <a:solidFill>
            <a:srgbClr val="5B9BD5"/>
          </a:solidFill>
          <a:ln>
            <a:solidFill>
              <a:srgbClr val="5B9BD5">
                <a:lumMod val="75000"/>
              </a:srgbClr>
            </a:solidFill>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Cybersecurity</a:t>
            </a:r>
          </a:p>
        </p:txBody>
      </p:sp>
      <p:pic>
        <p:nvPicPr>
          <p:cNvPr id="35" name="Picture 34">
            <a:extLst>
              <a:ext uri="{FF2B5EF4-FFF2-40B4-BE49-F238E27FC236}">
                <a16:creationId xmlns:a16="http://schemas.microsoft.com/office/drawing/2014/main" id="{E7AF6C3B-F65F-7060-CA08-A906285F5C27}"/>
              </a:ext>
            </a:extLst>
          </p:cNvPr>
          <p:cNvPicPr>
            <a:picLocks noChangeAspect="1"/>
          </p:cNvPicPr>
          <p:nvPr/>
        </p:nvPicPr>
        <p:blipFill>
          <a:blip r:embed="rId7"/>
          <a:stretch>
            <a:fillRect/>
          </a:stretch>
        </p:blipFill>
        <p:spPr>
          <a:xfrm>
            <a:off x="787792" y="1148392"/>
            <a:ext cx="2455852" cy="1637235"/>
          </a:xfrm>
          <a:prstGeom prst="rect">
            <a:avLst/>
          </a:prstGeom>
        </p:spPr>
      </p:pic>
      <p:sp>
        <p:nvSpPr>
          <p:cNvPr id="36" name="TextBox 35">
            <a:extLst>
              <a:ext uri="{FF2B5EF4-FFF2-40B4-BE49-F238E27FC236}">
                <a16:creationId xmlns:a16="http://schemas.microsoft.com/office/drawing/2014/main" id="{D963A3BB-7704-0769-4061-A104E2DB1ED2}"/>
              </a:ext>
            </a:extLst>
          </p:cNvPr>
          <p:cNvSpPr txBox="1"/>
          <p:nvPr/>
        </p:nvSpPr>
        <p:spPr>
          <a:xfrm rot="16200000">
            <a:off x="-280307" y="1676137"/>
            <a:ext cx="1644701" cy="584775"/>
          </a:xfrm>
          <a:prstGeom prst="rect">
            <a:avLst/>
          </a:prstGeom>
          <a:solidFill>
            <a:srgbClr val="5B9BD5">
              <a:lumMod val="75000"/>
            </a:srgbClr>
          </a:solidFill>
          <a:ln>
            <a:solidFill>
              <a:srgbClr val="5B9BD5">
                <a:lumMod val="75000"/>
              </a:srgbClr>
            </a:solidFill>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panose="020F0502020204030204"/>
              </a:rPr>
              <a:t>Today</a:t>
            </a:r>
          </a:p>
        </p:txBody>
      </p:sp>
      <p:pic>
        <p:nvPicPr>
          <p:cNvPr id="37" name="Picture 36">
            <a:extLst>
              <a:ext uri="{FF2B5EF4-FFF2-40B4-BE49-F238E27FC236}">
                <a16:creationId xmlns:a16="http://schemas.microsoft.com/office/drawing/2014/main" id="{94A880C0-D1C0-9668-E409-C078116E3140}"/>
              </a:ext>
            </a:extLst>
          </p:cNvPr>
          <p:cNvPicPr>
            <a:picLocks noChangeAspect="1"/>
          </p:cNvPicPr>
          <p:nvPr/>
        </p:nvPicPr>
        <p:blipFill>
          <a:blip r:embed="rId8"/>
          <a:stretch>
            <a:fillRect/>
          </a:stretch>
        </p:blipFill>
        <p:spPr>
          <a:xfrm>
            <a:off x="6287053" y="4033462"/>
            <a:ext cx="1801886" cy="1199481"/>
          </a:xfrm>
          <a:prstGeom prst="rect">
            <a:avLst/>
          </a:prstGeom>
        </p:spPr>
      </p:pic>
      <p:pic>
        <p:nvPicPr>
          <p:cNvPr id="38" name="Picture 37">
            <a:extLst>
              <a:ext uri="{FF2B5EF4-FFF2-40B4-BE49-F238E27FC236}">
                <a16:creationId xmlns:a16="http://schemas.microsoft.com/office/drawing/2014/main" id="{DF8AD3FC-3263-1FE0-AE97-00FC78C882A4}"/>
              </a:ext>
            </a:extLst>
          </p:cNvPr>
          <p:cNvPicPr>
            <a:picLocks noChangeAspect="1"/>
          </p:cNvPicPr>
          <p:nvPr/>
        </p:nvPicPr>
        <p:blipFill rotWithShape="1">
          <a:blip r:embed="rId9"/>
          <a:srcRect l="-1376" t="11184" r="1376" b="-161"/>
          <a:stretch/>
        </p:blipFill>
        <p:spPr>
          <a:xfrm>
            <a:off x="8356192" y="4035802"/>
            <a:ext cx="1724408" cy="1188377"/>
          </a:xfrm>
          <a:prstGeom prst="rect">
            <a:avLst/>
          </a:prstGeom>
        </p:spPr>
      </p:pic>
      <p:pic>
        <p:nvPicPr>
          <p:cNvPr id="39" name="Picture 38">
            <a:extLst>
              <a:ext uri="{FF2B5EF4-FFF2-40B4-BE49-F238E27FC236}">
                <a16:creationId xmlns:a16="http://schemas.microsoft.com/office/drawing/2014/main" id="{6956E2BB-2D79-3214-44F7-3A65F2693673}"/>
              </a:ext>
            </a:extLst>
          </p:cNvPr>
          <p:cNvPicPr>
            <a:picLocks noChangeAspect="1"/>
          </p:cNvPicPr>
          <p:nvPr/>
        </p:nvPicPr>
        <p:blipFill rotWithShape="1">
          <a:blip r:embed="rId10"/>
          <a:srcRect t="7288"/>
          <a:stretch/>
        </p:blipFill>
        <p:spPr>
          <a:xfrm>
            <a:off x="10347854" y="4031494"/>
            <a:ext cx="1670649" cy="1188377"/>
          </a:xfrm>
          <a:prstGeom prst="rect">
            <a:avLst/>
          </a:prstGeom>
        </p:spPr>
      </p:pic>
      <p:pic>
        <p:nvPicPr>
          <p:cNvPr id="40" name="Picture 39">
            <a:extLst>
              <a:ext uri="{FF2B5EF4-FFF2-40B4-BE49-F238E27FC236}">
                <a16:creationId xmlns:a16="http://schemas.microsoft.com/office/drawing/2014/main" id="{525433D1-CDEE-947D-1461-4CD683B15C0D}"/>
              </a:ext>
            </a:extLst>
          </p:cNvPr>
          <p:cNvPicPr>
            <a:picLocks noChangeAspect="1"/>
          </p:cNvPicPr>
          <p:nvPr/>
        </p:nvPicPr>
        <p:blipFill>
          <a:blip r:embed="rId11"/>
          <a:stretch>
            <a:fillRect/>
          </a:stretch>
        </p:blipFill>
        <p:spPr>
          <a:xfrm>
            <a:off x="1119833" y="4794780"/>
            <a:ext cx="1275331" cy="914828"/>
          </a:xfrm>
          <a:prstGeom prst="rect">
            <a:avLst/>
          </a:prstGeom>
        </p:spPr>
      </p:pic>
      <p:pic>
        <p:nvPicPr>
          <p:cNvPr id="41" name="Picture 40">
            <a:extLst>
              <a:ext uri="{FF2B5EF4-FFF2-40B4-BE49-F238E27FC236}">
                <a16:creationId xmlns:a16="http://schemas.microsoft.com/office/drawing/2014/main" id="{53A81E44-14F4-FF84-1F2B-5FBC401E0416}"/>
              </a:ext>
            </a:extLst>
          </p:cNvPr>
          <p:cNvPicPr>
            <a:picLocks noChangeAspect="1"/>
          </p:cNvPicPr>
          <p:nvPr/>
        </p:nvPicPr>
        <p:blipFill>
          <a:blip r:embed="rId12"/>
          <a:stretch>
            <a:fillRect/>
          </a:stretch>
        </p:blipFill>
        <p:spPr>
          <a:xfrm>
            <a:off x="228600" y="5304971"/>
            <a:ext cx="1316924" cy="956670"/>
          </a:xfrm>
          <a:prstGeom prst="rect">
            <a:avLst/>
          </a:prstGeom>
        </p:spPr>
      </p:pic>
      <p:pic>
        <p:nvPicPr>
          <p:cNvPr id="42" name="Picture 41">
            <a:extLst>
              <a:ext uri="{FF2B5EF4-FFF2-40B4-BE49-F238E27FC236}">
                <a16:creationId xmlns:a16="http://schemas.microsoft.com/office/drawing/2014/main" id="{4C452F45-648F-8F67-CDC9-717E8FF23FE2}"/>
              </a:ext>
            </a:extLst>
          </p:cNvPr>
          <p:cNvPicPr>
            <a:picLocks noChangeAspect="1"/>
          </p:cNvPicPr>
          <p:nvPr/>
        </p:nvPicPr>
        <p:blipFill>
          <a:blip r:embed="rId13"/>
          <a:stretch>
            <a:fillRect/>
          </a:stretch>
        </p:blipFill>
        <p:spPr>
          <a:xfrm>
            <a:off x="2056680" y="5258188"/>
            <a:ext cx="1316924" cy="1008270"/>
          </a:xfrm>
          <a:prstGeom prst="rect">
            <a:avLst/>
          </a:prstGeom>
        </p:spPr>
      </p:pic>
      <p:sp>
        <p:nvSpPr>
          <p:cNvPr id="43" name="Arrow: Bent 42">
            <a:extLst>
              <a:ext uri="{FF2B5EF4-FFF2-40B4-BE49-F238E27FC236}">
                <a16:creationId xmlns:a16="http://schemas.microsoft.com/office/drawing/2014/main" id="{D9F1C89B-521B-0459-7AEB-15B2F89F7E76}"/>
              </a:ext>
            </a:extLst>
          </p:cNvPr>
          <p:cNvSpPr/>
          <p:nvPr/>
        </p:nvSpPr>
        <p:spPr>
          <a:xfrm flipH="1" flipV="1">
            <a:off x="4030232" y="5428817"/>
            <a:ext cx="4244182" cy="795206"/>
          </a:xfrm>
          <a:prstGeom prst="bentArrow">
            <a:avLst>
              <a:gd name="adj1" fmla="val 36164"/>
              <a:gd name="adj2" fmla="val 41393"/>
              <a:gd name="adj3" fmla="val 25000"/>
              <a:gd name="adj4" fmla="val 63845"/>
            </a:avLst>
          </a:prstGeom>
          <a:gradFill>
            <a:gsLst>
              <a:gs pos="61000">
                <a:srgbClr val="70AD47">
                  <a:lumMod val="60000"/>
                  <a:lumOff val="40000"/>
                </a:srgbClr>
              </a:gs>
              <a:gs pos="0">
                <a:srgbClr val="70AD47">
                  <a:lumMod val="75000"/>
                </a:srgbClr>
              </a:gs>
              <a:gs pos="100000">
                <a:srgbClr val="44546A">
                  <a:tint val="23500"/>
                  <a:satMod val="160000"/>
                  <a:alpha val="0"/>
                </a:srgbClr>
              </a:gs>
            </a:gsLst>
            <a:lin ang="108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2347907-1B9E-E810-8718-F605BC2556DD}"/>
              </a:ext>
            </a:extLst>
          </p:cNvPr>
          <p:cNvSpPr txBox="1"/>
          <p:nvPr/>
        </p:nvSpPr>
        <p:spPr>
          <a:xfrm>
            <a:off x="5399234" y="5709608"/>
            <a:ext cx="1250727"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To Improve</a:t>
            </a:r>
          </a:p>
        </p:txBody>
      </p:sp>
      <p:sp>
        <p:nvSpPr>
          <p:cNvPr id="4" name="TextBox 3">
            <a:extLst>
              <a:ext uri="{FF2B5EF4-FFF2-40B4-BE49-F238E27FC236}">
                <a16:creationId xmlns:a16="http://schemas.microsoft.com/office/drawing/2014/main" id="{F18E5416-D07C-F703-1870-984A716714FC}"/>
              </a:ext>
            </a:extLst>
          </p:cNvPr>
          <p:cNvSpPr txBox="1"/>
          <p:nvPr/>
        </p:nvSpPr>
        <p:spPr>
          <a:xfrm>
            <a:off x="173497" y="4796818"/>
            <a:ext cx="1107996" cy="246221"/>
          </a:xfrm>
          <a:prstGeom prst="rect">
            <a:avLst/>
          </a:prstGeom>
          <a:noFill/>
        </p:spPr>
        <p:txBody>
          <a:bodyPr wrap="none" rtlCol="0">
            <a:spAutoFit/>
          </a:bodyPr>
          <a:lstStyle/>
          <a:p>
            <a:r>
              <a:rPr lang="en-US" sz="1000" dirty="0"/>
              <a:t>Images: MITRE</a:t>
            </a:r>
          </a:p>
        </p:txBody>
      </p:sp>
    </p:spTree>
    <p:extLst>
      <p:ext uri="{BB962C8B-B14F-4D97-AF65-F5344CB8AC3E}">
        <p14:creationId xmlns:p14="http://schemas.microsoft.com/office/powerpoint/2010/main" val="3397569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43672-5271-4DBC-A8A9-0E0CBD704454}"/>
              </a:ext>
            </a:extLst>
          </p:cNvPr>
          <p:cNvSpPr>
            <a:spLocks noGrp="1"/>
          </p:cNvSpPr>
          <p:nvPr>
            <p:ph type="sldNum" sz="quarter" idx="12"/>
          </p:nvPr>
        </p:nvSpPr>
        <p:spPr/>
        <p:txBody>
          <a:bodyPr/>
          <a:lstStyle/>
          <a:p>
            <a:fld id="{BECF63ED-5365-0347-943C-46237B9951C9}" type="slidenum">
              <a:rPr lang="en-US" smtClean="0"/>
              <a:t>7</a:t>
            </a:fld>
            <a:endParaRPr lang="en-US" dirty="0"/>
          </a:p>
        </p:txBody>
      </p:sp>
      <p:sp>
        <p:nvSpPr>
          <p:cNvPr id="3" name="Title 2">
            <a:extLst>
              <a:ext uri="{FF2B5EF4-FFF2-40B4-BE49-F238E27FC236}">
                <a16:creationId xmlns:a16="http://schemas.microsoft.com/office/drawing/2014/main" id="{3AC74BBA-B61B-40DD-9640-14783314433C}"/>
              </a:ext>
            </a:extLst>
          </p:cNvPr>
          <p:cNvSpPr>
            <a:spLocks noGrp="1"/>
          </p:cNvSpPr>
          <p:nvPr>
            <p:ph type="title"/>
          </p:nvPr>
        </p:nvSpPr>
        <p:spPr/>
        <p:txBody>
          <a:bodyPr/>
          <a:lstStyle/>
          <a:p>
            <a:r>
              <a:rPr lang="en-US" dirty="0"/>
              <a:t>Resilience through Information Ubiquity</a:t>
            </a:r>
          </a:p>
        </p:txBody>
      </p:sp>
      <p:sp>
        <p:nvSpPr>
          <p:cNvPr id="4" name="Content Placeholder 3">
            <a:extLst>
              <a:ext uri="{FF2B5EF4-FFF2-40B4-BE49-F238E27FC236}">
                <a16:creationId xmlns:a16="http://schemas.microsoft.com/office/drawing/2014/main" id="{AF355BE1-1F3C-4BCB-8B84-8720D8DD2216}"/>
              </a:ext>
            </a:extLst>
          </p:cNvPr>
          <p:cNvSpPr>
            <a:spLocks noGrp="1"/>
          </p:cNvSpPr>
          <p:nvPr>
            <p:ph sz="quarter" idx="13"/>
          </p:nvPr>
        </p:nvSpPr>
        <p:spPr>
          <a:xfrm>
            <a:off x="426720" y="1143000"/>
            <a:ext cx="11338560" cy="4572000"/>
          </a:xfrm>
        </p:spPr>
        <p:txBody>
          <a:bodyPr/>
          <a:lstStyle/>
          <a:p>
            <a:r>
              <a:rPr lang="en-US" dirty="0"/>
              <a:t>Ubiquitous information – makes ML possible, provides knowledge of uncertainty </a:t>
            </a:r>
          </a:p>
        </p:txBody>
      </p:sp>
      <p:sp>
        <p:nvSpPr>
          <p:cNvPr id="5" name="Footer Placeholder 4">
            <a:extLst>
              <a:ext uri="{FF2B5EF4-FFF2-40B4-BE49-F238E27FC236}">
                <a16:creationId xmlns:a16="http://schemas.microsoft.com/office/drawing/2014/main" id="{B99E285D-848E-4277-B03B-A6F58418E9E5}"/>
              </a:ext>
            </a:extLst>
          </p:cNvPr>
          <p:cNvSpPr>
            <a:spLocks noGrp="1"/>
          </p:cNvSpPr>
          <p:nvPr>
            <p:ph type="ftr" sz="quarter" idx="3"/>
          </p:nvPr>
        </p:nvSpPr>
        <p:spPr/>
        <p:txBody>
          <a:bodyPr/>
          <a:lstStyle/>
          <a:p>
            <a:r>
              <a:rPr lang="en-US" dirty="0"/>
              <a:t>© 2023 THE MITRE CORPORATION. ALL RIGHTS RESERVED. </a:t>
            </a:r>
          </a:p>
        </p:txBody>
      </p:sp>
      <p:grpSp>
        <p:nvGrpSpPr>
          <p:cNvPr id="24" name="Group 23">
            <a:extLst>
              <a:ext uri="{FF2B5EF4-FFF2-40B4-BE49-F238E27FC236}">
                <a16:creationId xmlns:a16="http://schemas.microsoft.com/office/drawing/2014/main" id="{8C110C17-A92A-4803-B0AC-3D56924C27EC}"/>
              </a:ext>
            </a:extLst>
          </p:cNvPr>
          <p:cNvGrpSpPr/>
          <p:nvPr/>
        </p:nvGrpSpPr>
        <p:grpSpPr>
          <a:xfrm>
            <a:off x="1629157" y="1801837"/>
            <a:ext cx="874303" cy="1323439"/>
            <a:chOff x="1582341" y="2968441"/>
            <a:chExt cx="874303" cy="1323439"/>
          </a:xfrm>
        </p:grpSpPr>
        <p:sp>
          <p:nvSpPr>
            <p:cNvPr id="25" name="Oval 24">
              <a:extLst>
                <a:ext uri="{FF2B5EF4-FFF2-40B4-BE49-F238E27FC236}">
                  <a16:creationId xmlns:a16="http://schemas.microsoft.com/office/drawing/2014/main" id="{45BC473B-4330-48E2-A2CD-DFFB9F2CB00F}"/>
                </a:ext>
              </a:extLst>
            </p:cNvPr>
            <p:cNvSpPr/>
            <p:nvPr/>
          </p:nvSpPr>
          <p:spPr>
            <a:xfrm>
              <a:off x="1582341" y="3160922"/>
              <a:ext cx="874303" cy="874303"/>
            </a:xfrm>
            <a:prstGeom prst="ellipse">
              <a:avLst/>
            </a:prstGeom>
            <a:solidFill>
              <a:srgbClr val="065283"/>
            </a:solidFill>
            <a:ln w="12700" cap="flat" cmpd="sng" algn="ctr">
              <a:solidFill>
                <a:srgbClr val="065283"/>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C99B19B-51EC-4B41-9B59-B1B7EF662A0F}"/>
                </a:ext>
              </a:extLst>
            </p:cNvPr>
            <p:cNvSpPr txBox="1"/>
            <p:nvPr/>
          </p:nvSpPr>
          <p:spPr>
            <a:xfrm>
              <a:off x="1711095" y="2968441"/>
              <a:ext cx="429926" cy="132343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0" b="0" i="0" u="none" strike="noStrike" kern="0" cap="none" spc="0" normalizeH="0" baseline="0" noProof="0" dirty="0" err="1">
                  <a:ln>
                    <a:noFill/>
                  </a:ln>
                  <a:solidFill>
                    <a:prstClr val="white"/>
                  </a:solidFill>
                  <a:effectLst/>
                  <a:uLnTx/>
                  <a:uFillTx/>
                  <a:latin typeface="Monotype Corsiva" panose="03010101010201010101" pitchFamily="66" charset="0"/>
                </a:rPr>
                <a:t>i</a:t>
              </a:r>
              <a:endParaRPr kumimoji="0" lang="en-US" sz="80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grpSp>
      <p:sp>
        <p:nvSpPr>
          <p:cNvPr id="27" name="TextBox 26">
            <a:extLst>
              <a:ext uri="{FF2B5EF4-FFF2-40B4-BE49-F238E27FC236}">
                <a16:creationId xmlns:a16="http://schemas.microsoft.com/office/drawing/2014/main" id="{689C7F0F-7B4D-4579-9748-D8339DD07896}"/>
              </a:ext>
            </a:extLst>
          </p:cNvPr>
          <p:cNvSpPr txBox="1"/>
          <p:nvPr/>
        </p:nvSpPr>
        <p:spPr>
          <a:xfrm>
            <a:off x="3625176" y="5833646"/>
            <a:ext cx="1670650" cy="338554"/>
          </a:xfrm>
          <a:prstGeom prst="rect">
            <a:avLst/>
          </a:prstGeom>
          <a:solidFill>
            <a:srgbClr val="548235"/>
          </a:solidFill>
          <a:ln>
            <a:solidFill>
              <a:srgbClr val="5B9BD5">
                <a:lumMod val="75000"/>
              </a:srgbClr>
            </a:solidFill>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rPr>
              <a:t>Digital Twins</a:t>
            </a:r>
          </a:p>
        </p:txBody>
      </p:sp>
      <p:sp>
        <p:nvSpPr>
          <p:cNvPr id="28" name="TextBox 27">
            <a:extLst>
              <a:ext uri="{FF2B5EF4-FFF2-40B4-BE49-F238E27FC236}">
                <a16:creationId xmlns:a16="http://schemas.microsoft.com/office/drawing/2014/main" id="{ADD640AF-43E7-409E-A123-06DD6381B48D}"/>
              </a:ext>
            </a:extLst>
          </p:cNvPr>
          <p:cNvSpPr txBox="1"/>
          <p:nvPr/>
        </p:nvSpPr>
        <p:spPr>
          <a:xfrm>
            <a:off x="3625176" y="5447001"/>
            <a:ext cx="1670650" cy="338554"/>
          </a:xfrm>
          <a:prstGeom prst="rect">
            <a:avLst/>
          </a:prstGeom>
          <a:solidFill>
            <a:srgbClr val="548235"/>
          </a:solidFill>
          <a:ln>
            <a:solidFill>
              <a:srgbClr val="5B9BD5">
                <a:lumMod val="75000"/>
              </a:srgbClr>
            </a:solidFill>
          </a:ln>
          <a:effectLst/>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rPr>
              <a:t>Machine Learning</a:t>
            </a:r>
          </a:p>
        </p:txBody>
      </p:sp>
      <p:graphicFrame>
        <p:nvGraphicFramePr>
          <p:cNvPr id="29" name="Chart 28">
            <a:extLst>
              <a:ext uri="{FF2B5EF4-FFF2-40B4-BE49-F238E27FC236}">
                <a16:creationId xmlns:a16="http://schemas.microsoft.com/office/drawing/2014/main" id="{7AF9A5B0-887F-494E-9122-AD95F9C217C5}"/>
              </a:ext>
            </a:extLst>
          </p:cNvPr>
          <p:cNvGraphicFramePr>
            <a:graphicFrameLocks/>
          </p:cNvGraphicFramePr>
          <p:nvPr>
            <p:extLst>
              <p:ext uri="{D42A27DB-BD31-4B8C-83A1-F6EECF244321}">
                <p14:modId xmlns:p14="http://schemas.microsoft.com/office/powerpoint/2010/main" val="403897483"/>
              </p:ext>
            </p:extLst>
          </p:nvPr>
        </p:nvGraphicFramePr>
        <p:xfrm>
          <a:off x="2741785" y="1781233"/>
          <a:ext cx="8069199" cy="1671795"/>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1ED28352-4CE6-4964-A1C9-FE6D00B8B15B}"/>
              </a:ext>
            </a:extLst>
          </p:cNvPr>
          <p:cNvSpPr txBox="1"/>
          <p:nvPr/>
        </p:nvSpPr>
        <p:spPr>
          <a:xfrm>
            <a:off x="9961138" y="1994318"/>
            <a:ext cx="830677" cy="369332"/>
          </a:xfrm>
          <a:prstGeom prst="rect">
            <a:avLst/>
          </a:prstGeom>
          <a:noFill/>
        </p:spPr>
        <p:txBody>
          <a:bodyPr wrap="none" rtlCol="0">
            <a:spAutoFit/>
          </a:bodyPr>
          <a:lstStyle/>
          <a:p>
            <a:pPr defTabSz="457200"/>
            <a:r>
              <a:rPr lang="en-US" dirty="0">
                <a:solidFill>
                  <a:schemeClr val="bg1">
                    <a:lumMod val="10000"/>
                    <a:lumOff val="90000"/>
                  </a:schemeClr>
                </a:solidFill>
                <a:latin typeface="Calibri" panose="020F0502020204030204"/>
              </a:rPr>
              <a:t>Actual </a:t>
            </a:r>
          </a:p>
        </p:txBody>
      </p:sp>
      <p:sp>
        <p:nvSpPr>
          <p:cNvPr id="31" name="TextBox 30">
            <a:extLst>
              <a:ext uri="{FF2B5EF4-FFF2-40B4-BE49-F238E27FC236}">
                <a16:creationId xmlns:a16="http://schemas.microsoft.com/office/drawing/2014/main" id="{53F29424-CC6C-4FA0-8797-0476BAA35CAD}"/>
              </a:ext>
            </a:extLst>
          </p:cNvPr>
          <p:cNvSpPr txBox="1"/>
          <p:nvPr/>
        </p:nvSpPr>
        <p:spPr>
          <a:xfrm>
            <a:off x="9961138" y="2511839"/>
            <a:ext cx="1087862" cy="369332"/>
          </a:xfrm>
          <a:prstGeom prst="rect">
            <a:avLst/>
          </a:prstGeom>
          <a:noFill/>
        </p:spPr>
        <p:txBody>
          <a:bodyPr wrap="none" rtlCol="0">
            <a:spAutoFit/>
          </a:bodyPr>
          <a:lstStyle/>
          <a:p>
            <a:pPr defTabSz="457200"/>
            <a:r>
              <a:rPr lang="en-US" dirty="0">
                <a:solidFill>
                  <a:schemeClr val="bg1">
                    <a:lumMod val="10000"/>
                    <a:lumOff val="90000"/>
                  </a:schemeClr>
                </a:solidFill>
                <a:latin typeface="Calibri" panose="020F0502020204030204"/>
              </a:rPr>
              <a:t>Imputed </a:t>
            </a:r>
            <a:r>
              <a:rPr lang="en-US" dirty="0">
                <a:solidFill>
                  <a:prstClr val="black"/>
                </a:solidFill>
                <a:latin typeface="Calibri" panose="020F0502020204030204"/>
              </a:rPr>
              <a:t> </a:t>
            </a:r>
          </a:p>
        </p:txBody>
      </p:sp>
      <p:sp>
        <p:nvSpPr>
          <p:cNvPr id="32" name="TextBox 31">
            <a:extLst>
              <a:ext uri="{FF2B5EF4-FFF2-40B4-BE49-F238E27FC236}">
                <a16:creationId xmlns:a16="http://schemas.microsoft.com/office/drawing/2014/main" id="{9B154B52-3CFC-4276-8BAF-E09E9C2F71EC}"/>
              </a:ext>
            </a:extLst>
          </p:cNvPr>
          <p:cNvSpPr txBox="1"/>
          <p:nvPr/>
        </p:nvSpPr>
        <p:spPr>
          <a:xfrm>
            <a:off x="5003680" y="1781233"/>
            <a:ext cx="811312" cy="369332"/>
          </a:xfrm>
          <a:prstGeom prst="rect">
            <a:avLst/>
          </a:prstGeom>
          <a:noFill/>
        </p:spPr>
        <p:txBody>
          <a:bodyPr wrap="none" rtlCol="0">
            <a:spAutoFit/>
          </a:bodyPr>
          <a:lstStyle/>
          <a:p>
            <a:pPr defTabSz="457200"/>
            <a:r>
              <a:rPr lang="en-US" dirty="0">
                <a:solidFill>
                  <a:schemeClr val="bg1">
                    <a:lumMod val="10000"/>
                    <a:lumOff val="90000"/>
                  </a:schemeClr>
                </a:solidFill>
                <a:latin typeface="Calibri" panose="020F0502020204030204"/>
              </a:rPr>
              <a:t>Event  </a:t>
            </a:r>
          </a:p>
        </p:txBody>
      </p:sp>
      <p:sp>
        <p:nvSpPr>
          <p:cNvPr id="33" name="Arrow: Down 32">
            <a:extLst>
              <a:ext uri="{FF2B5EF4-FFF2-40B4-BE49-F238E27FC236}">
                <a16:creationId xmlns:a16="http://schemas.microsoft.com/office/drawing/2014/main" id="{6FCC8A6A-3E73-4D51-805C-B8DF4FDE7A75}"/>
              </a:ext>
            </a:extLst>
          </p:cNvPr>
          <p:cNvSpPr/>
          <p:nvPr/>
        </p:nvSpPr>
        <p:spPr>
          <a:xfrm>
            <a:off x="5310184" y="2152770"/>
            <a:ext cx="198304" cy="517793"/>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76B6244-F26E-4708-8FE1-990CA240ED9A}"/>
              </a:ext>
            </a:extLst>
          </p:cNvPr>
          <p:cNvSpPr/>
          <p:nvPr/>
        </p:nvSpPr>
        <p:spPr>
          <a:xfrm>
            <a:off x="708333" y="3384577"/>
            <a:ext cx="4800155" cy="1478410"/>
          </a:xfrm>
          <a:prstGeom prst="rect">
            <a:avLst/>
          </a:prstGeom>
          <a:solidFill>
            <a:srgbClr val="44546A"/>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Events may degrade information quality</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Algorithms allow projection with less data</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Models can forecast state for some period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Graceful degradation of system performance</a:t>
            </a:r>
          </a:p>
        </p:txBody>
      </p:sp>
      <p:sp>
        <p:nvSpPr>
          <p:cNvPr id="35" name="TextBox 34">
            <a:extLst>
              <a:ext uri="{FF2B5EF4-FFF2-40B4-BE49-F238E27FC236}">
                <a16:creationId xmlns:a16="http://schemas.microsoft.com/office/drawing/2014/main" id="{A7BD0355-A70D-4A0A-ADCE-C785B5B4DC4E}"/>
              </a:ext>
            </a:extLst>
          </p:cNvPr>
          <p:cNvSpPr txBox="1"/>
          <p:nvPr/>
        </p:nvSpPr>
        <p:spPr>
          <a:xfrm>
            <a:off x="708333" y="5568251"/>
            <a:ext cx="1697462" cy="400110"/>
          </a:xfrm>
          <a:prstGeom prst="rect">
            <a:avLst/>
          </a:prstGeom>
          <a:solidFill>
            <a:srgbClr val="5B9BD5">
              <a:lumMod val="75000"/>
            </a:srgbClr>
          </a:solidFill>
          <a:ln>
            <a:solidFill>
              <a:srgbClr val="5B9BD5">
                <a:lumMod val="75000"/>
              </a:srgbClr>
            </a:solidFill>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rPr>
              <a:t>Information</a:t>
            </a:r>
          </a:p>
        </p:txBody>
      </p:sp>
      <p:sp>
        <p:nvSpPr>
          <p:cNvPr id="36" name="Arrow: Right 35">
            <a:extLst>
              <a:ext uri="{FF2B5EF4-FFF2-40B4-BE49-F238E27FC236}">
                <a16:creationId xmlns:a16="http://schemas.microsoft.com/office/drawing/2014/main" id="{098F4171-9CF4-4AC3-A3CD-16C4EC209288}"/>
              </a:ext>
            </a:extLst>
          </p:cNvPr>
          <p:cNvSpPr/>
          <p:nvPr/>
        </p:nvSpPr>
        <p:spPr>
          <a:xfrm flipV="1">
            <a:off x="2668342" y="5670849"/>
            <a:ext cx="616808" cy="274681"/>
          </a:xfrm>
          <a:prstGeom prst="rightArrow">
            <a:avLst>
              <a:gd name="adj1" fmla="val 57918"/>
              <a:gd name="adj2" fmla="val 47420"/>
            </a:avLst>
          </a:prstGeom>
          <a:gradFill>
            <a:gsLst>
              <a:gs pos="61000">
                <a:srgbClr val="5B9BD5">
                  <a:lumMod val="60000"/>
                  <a:lumOff val="40000"/>
                </a:srgbClr>
              </a:gs>
              <a:gs pos="0">
                <a:srgbClr val="2E75B6"/>
              </a:gs>
              <a:gs pos="100000">
                <a:srgbClr val="44546A">
                  <a:tint val="23500"/>
                  <a:satMod val="160000"/>
                  <a:alpha val="0"/>
                </a:srgbClr>
              </a:gs>
            </a:gsLst>
            <a:lin ang="1080000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BBDD9F0B-C743-472D-A620-5B604982B5FD}"/>
              </a:ext>
            </a:extLst>
          </p:cNvPr>
          <p:cNvPicPr>
            <a:picLocks noChangeAspect="1"/>
          </p:cNvPicPr>
          <p:nvPr/>
        </p:nvPicPr>
        <p:blipFill>
          <a:blip r:embed="rId4"/>
          <a:stretch>
            <a:fillRect/>
          </a:stretch>
        </p:blipFill>
        <p:spPr>
          <a:xfrm>
            <a:off x="6727869" y="3916772"/>
            <a:ext cx="1755800" cy="1530229"/>
          </a:xfrm>
          <a:prstGeom prst="rect">
            <a:avLst/>
          </a:prstGeom>
        </p:spPr>
      </p:pic>
      <p:pic>
        <p:nvPicPr>
          <p:cNvPr id="38" name="Picture 37">
            <a:extLst>
              <a:ext uri="{FF2B5EF4-FFF2-40B4-BE49-F238E27FC236}">
                <a16:creationId xmlns:a16="http://schemas.microsoft.com/office/drawing/2014/main" id="{63A4F18E-B0F6-4D88-9666-462E5A06A292}"/>
              </a:ext>
            </a:extLst>
          </p:cNvPr>
          <p:cNvPicPr>
            <a:picLocks noChangeAspect="1"/>
          </p:cNvPicPr>
          <p:nvPr/>
        </p:nvPicPr>
        <p:blipFill>
          <a:blip r:embed="rId4"/>
          <a:stretch>
            <a:fillRect/>
          </a:stretch>
        </p:blipFill>
        <p:spPr>
          <a:xfrm>
            <a:off x="9171778" y="3916771"/>
            <a:ext cx="1755800" cy="1530229"/>
          </a:xfrm>
          <a:prstGeom prst="rect">
            <a:avLst/>
          </a:prstGeom>
        </p:spPr>
      </p:pic>
      <p:pic>
        <p:nvPicPr>
          <p:cNvPr id="39" name="Picture 38">
            <a:extLst>
              <a:ext uri="{FF2B5EF4-FFF2-40B4-BE49-F238E27FC236}">
                <a16:creationId xmlns:a16="http://schemas.microsoft.com/office/drawing/2014/main" id="{B09509CA-416C-42F8-8E19-A6E99E1A0EFB}"/>
              </a:ext>
            </a:extLst>
          </p:cNvPr>
          <p:cNvPicPr>
            <a:picLocks noChangeAspect="1"/>
          </p:cNvPicPr>
          <p:nvPr/>
        </p:nvPicPr>
        <p:blipFill rotWithShape="1">
          <a:blip r:embed="rId5"/>
          <a:srcRect l="20741" t="16876" r="25427" b="7522"/>
          <a:stretch/>
        </p:blipFill>
        <p:spPr>
          <a:xfrm>
            <a:off x="9171777" y="3916771"/>
            <a:ext cx="1755801" cy="1530229"/>
          </a:xfrm>
          <a:prstGeom prst="rect">
            <a:avLst/>
          </a:prstGeom>
        </p:spPr>
      </p:pic>
      <p:sp>
        <p:nvSpPr>
          <p:cNvPr id="40" name="TextBox 39">
            <a:extLst>
              <a:ext uri="{FF2B5EF4-FFF2-40B4-BE49-F238E27FC236}">
                <a16:creationId xmlns:a16="http://schemas.microsoft.com/office/drawing/2014/main" id="{ADADBDAA-F60B-4248-ADB6-9312575D92F1}"/>
              </a:ext>
            </a:extLst>
          </p:cNvPr>
          <p:cNvSpPr txBox="1"/>
          <p:nvPr/>
        </p:nvSpPr>
        <p:spPr>
          <a:xfrm>
            <a:off x="6804297" y="5572189"/>
            <a:ext cx="4096891" cy="338554"/>
          </a:xfrm>
          <a:prstGeom prst="rect">
            <a:avLst/>
          </a:prstGeom>
          <a:noFill/>
        </p:spPr>
        <p:txBody>
          <a:bodyPr wrap="none" rtlCol="0">
            <a:spAutoFit/>
          </a:bodyPr>
          <a:lstStyle/>
          <a:p>
            <a:pPr defTabSz="457200"/>
            <a:r>
              <a:rPr lang="en-US" sz="1600" i="1" dirty="0">
                <a:solidFill>
                  <a:schemeClr val="bg1">
                    <a:lumMod val="10000"/>
                    <a:lumOff val="90000"/>
                  </a:schemeClr>
                </a:solidFill>
                <a:latin typeface="Calibri" panose="020F0502020204030204"/>
              </a:rPr>
              <a:t>Loss of data </a:t>
            </a:r>
            <a:r>
              <a:rPr lang="en-US" sz="1600" i="1" dirty="0">
                <a:solidFill>
                  <a:schemeClr val="bg1">
                    <a:lumMod val="10000"/>
                    <a:lumOff val="90000"/>
                  </a:schemeClr>
                </a:solidFill>
                <a:latin typeface="Calibri" panose="020F0502020204030204"/>
                <a:sym typeface="Wingdings" panose="05000000000000000000" pitchFamily="2" charset="2"/>
              </a:rPr>
              <a:t>is not complete loss of information</a:t>
            </a:r>
            <a:endParaRPr lang="en-US" sz="1600" i="1" dirty="0">
              <a:solidFill>
                <a:schemeClr val="bg1">
                  <a:lumMod val="10000"/>
                  <a:lumOff val="90000"/>
                </a:schemeClr>
              </a:solidFill>
              <a:latin typeface="Calibri" panose="020F0502020204030204"/>
            </a:endParaRPr>
          </a:p>
        </p:txBody>
      </p:sp>
      <p:sp>
        <p:nvSpPr>
          <p:cNvPr id="41" name="Arrow: Right 40">
            <a:extLst>
              <a:ext uri="{FF2B5EF4-FFF2-40B4-BE49-F238E27FC236}">
                <a16:creationId xmlns:a16="http://schemas.microsoft.com/office/drawing/2014/main" id="{9978A550-C103-43C6-A376-E4041E070A6A}"/>
              </a:ext>
            </a:extLst>
          </p:cNvPr>
          <p:cNvSpPr/>
          <p:nvPr/>
        </p:nvSpPr>
        <p:spPr>
          <a:xfrm>
            <a:off x="8649770" y="4524433"/>
            <a:ext cx="423961" cy="338554"/>
          </a:xfrm>
          <a:prstGeom prst="rightArrow">
            <a:avLst/>
          </a:prstGeom>
          <a:solidFill>
            <a:srgbClr val="FFC000">
              <a:lumMod val="40000"/>
              <a:lumOff val="60000"/>
            </a:srgbClr>
          </a:solidFill>
          <a:ln w="12700" cap="flat" cmpd="sng" algn="ctr">
            <a:solidFill>
              <a:srgbClr val="E7E6E6">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A3BC76FD-DD8C-189B-2315-0C072939929C}"/>
              </a:ext>
            </a:extLst>
          </p:cNvPr>
          <p:cNvSpPr/>
          <p:nvPr/>
        </p:nvSpPr>
        <p:spPr>
          <a:xfrm>
            <a:off x="5601053" y="2482850"/>
            <a:ext cx="4470400" cy="622300"/>
          </a:xfrm>
          <a:custGeom>
            <a:avLst/>
            <a:gdLst>
              <a:gd name="connsiteX0" fmla="*/ 4470400 w 4470400"/>
              <a:gd name="connsiteY0" fmla="*/ 76200 h 609600"/>
              <a:gd name="connsiteX1" fmla="*/ 4292600 w 4470400"/>
              <a:gd name="connsiteY1" fmla="*/ 0 h 609600"/>
              <a:gd name="connsiteX2" fmla="*/ 4051300 w 4470400"/>
              <a:gd name="connsiteY2" fmla="*/ 222250 h 609600"/>
              <a:gd name="connsiteX3" fmla="*/ 3898900 w 4470400"/>
              <a:gd name="connsiteY3" fmla="*/ 88900 h 609600"/>
              <a:gd name="connsiteX4" fmla="*/ 3702050 w 4470400"/>
              <a:gd name="connsiteY4" fmla="*/ 171450 h 609600"/>
              <a:gd name="connsiteX5" fmla="*/ 3619500 w 4470400"/>
              <a:gd name="connsiteY5" fmla="*/ 247650 h 609600"/>
              <a:gd name="connsiteX6" fmla="*/ 3492500 w 4470400"/>
              <a:gd name="connsiteY6" fmla="*/ 387350 h 609600"/>
              <a:gd name="connsiteX7" fmla="*/ 3384550 w 4470400"/>
              <a:gd name="connsiteY7" fmla="*/ 330200 h 609600"/>
              <a:gd name="connsiteX8" fmla="*/ 3263900 w 4470400"/>
              <a:gd name="connsiteY8" fmla="*/ 495300 h 609600"/>
              <a:gd name="connsiteX9" fmla="*/ 3054350 w 4470400"/>
              <a:gd name="connsiteY9" fmla="*/ 482600 h 609600"/>
              <a:gd name="connsiteX10" fmla="*/ 2870200 w 4470400"/>
              <a:gd name="connsiteY10" fmla="*/ 609600 h 609600"/>
              <a:gd name="connsiteX11" fmla="*/ 2603500 w 4470400"/>
              <a:gd name="connsiteY11" fmla="*/ 387350 h 609600"/>
              <a:gd name="connsiteX12" fmla="*/ 2425700 w 4470400"/>
              <a:gd name="connsiteY12" fmla="*/ 482600 h 609600"/>
              <a:gd name="connsiteX13" fmla="*/ 2330450 w 4470400"/>
              <a:gd name="connsiteY13" fmla="*/ 495300 h 609600"/>
              <a:gd name="connsiteX14" fmla="*/ 2209800 w 4470400"/>
              <a:gd name="connsiteY14" fmla="*/ 444500 h 609600"/>
              <a:gd name="connsiteX15" fmla="*/ 2089150 w 4470400"/>
              <a:gd name="connsiteY15" fmla="*/ 425450 h 609600"/>
              <a:gd name="connsiteX16" fmla="*/ 1689100 w 4470400"/>
              <a:gd name="connsiteY16" fmla="*/ 88900 h 609600"/>
              <a:gd name="connsiteX17" fmla="*/ 1422400 w 4470400"/>
              <a:gd name="connsiteY17" fmla="*/ 203200 h 609600"/>
              <a:gd name="connsiteX18" fmla="*/ 1289050 w 4470400"/>
              <a:gd name="connsiteY18" fmla="*/ 82550 h 609600"/>
              <a:gd name="connsiteX19" fmla="*/ 1136650 w 4470400"/>
              <a:gd name="connsiteY19" fmla="*/ 165100 h 609600"/>
              <a:gd name="connsiteX20" fmla="*/ 1022350 w 4470400"/>
              <a:gd name="connsiteY20" fmla="*/ 317500 h 609600"/>
              <a:gd name="connsiteX21" fmla="*/ 914400 w 4470400"/>
              <a:gd name="connsiteY21" fmla="*/ 381000 h 609600"/>
              <a:gd name="connsiteX22" fmla="*/ 774700 w 4470400"/>
              <a:gd name="connsiteY22" fmla="*/ 292100 h 609600"/>
              <a:gd name="connsiteX23" fmla="*/ 654050 w 4470400"/>
              <a:gd name="connsiteY23" fmla="*/ 412750 h 609600"/>
              <a:gd name="connsiteX24" fmla="*/ 514350 w 4470400"/>
              <a:gd name="connsiteY24" fmla="*/ 273050 h 609600"/>
              <a:gd name="connsiteX25" fmla="*/ 393700 w 4470400"/>
              <a:gd name="connsiteY25" fmla="*/ 406400 h 609600"/>
              <a:gd name="connsiteX26" fmla="*/ 330200 w 4470400"/>
              <a:gd name="connsiteY26" fmla="*/ 412750 h 609600"/>
              <a:gd name="connsiteX27" fmla="*/ 266700 w 4470400"/>
              <a:gd name="connsiteY27" fmla="*/ 361950 h 609600"/>
              <a:gd name="connsiteX28" fmla="*/ 209550 w 4470400"/>
              <a:gd name="connsiteY28" fmla="*/ 298450 h 609600"/>
              <a:gd name="connsiteX29" fmla="*/ 146050 w 4470400"/>
              <a:gd name="connsiteY29" fmla="*/ 241300 h 609600"/>
              <a:gd name="connsiteX30" fmla="*/ 44450 w 4470400"/>
              <a:gd name="connsiteY30" fmla="*/ 279400 h 609600"/>
              <a:gd name="connsiteX31" fmla="*/ 0 w 4470400"/>
              <a:gd name="connsiteY31" fmla="*/ 266700 h 609600"/>
              <a:gd name="connsiteX0" fmla="*/ 4470400 w 4470400"/>
              <a:gd name="connsiteY0" fmla="*/ 76200 h 622300"/>
              <a:gd name="connsiteX1" fmla="*/ 4292600 w 4470400"/>
              <a:gd name="connsiteY1" fmla="*/ 0 h 622300"/>
              <a:gd name="connsiteX2" fmla="*/ 4051300 w 4470400"/>
              <a:gd name="connsiteY2" fmla="*/ 222250 h 622300"/>
              <a:gd name="connsiteX3" fmla="*/ 3898900 w 4470400"/>
              <a:gd name="connsiteY3" fmla="*/ 88900 h 622300"/>
              <a:gd name="connsiteX4" fmla="*/ 3702050 w 4470400"/>
              <a:gd name="connsiteY4" fmla="*/ 171450 h 622300"/>
              <a:gd name="connsiteX5" fmla="*/ 3619500 w 4470400"/>
              <a:gd name="connsiteY5" fmla="*/ 247650 h 622300"/>
              <a:gd name="connsiteX6" fmla="*/ 3492500 w 4470400"/>
              <a:gd name="connsiteY6" fmla="*/ 387350 h 622300"/>
              <a:gd name="connsiteX7" fmla="*/ 3384550 w 4470400"/>
              <a:gd name="connsiteY7" fmla="*/ 330200 h 622300"/>
              <a:gd name="connsiteX8" fmla="*/ 3263900 w 4470400"/>
              <a:gd name="connsiteY8" fmla="*/ 495300 h 622300"/>
              <a:gd name="connsiteX9" fmla="*/ 3054350 w 4470400"/>
              <a:gd name="connsiteY9" fmla="*/ 482600 h 622300"/>
              <a:gd name="connsiteX10" fmla="*/ 2844800 w 4470400"/>
              <a:gd name="connsiteY10" fmla="*/ 622300 h 622300"/>
              <a:gd name="connsiteX11" fmla="*/ 2603500 w 4470400"/>
              <a:gd name="connsiteY11" fmla="*/ 387350 h 622300"/>
              <a:gd name="connsiteX12" fmla="*/ 2425700 w 4470400"/>
              <a:gd name="connsiteY12" fmla="*/ 482600 h 622300"/>
              <a:gd name="connsiteX13" fmla="*/ 2330450 w 4470400"/>
              <a:gd name="connsiteY13" fmla="*/ 495300 h 622300"/>
              <a:gd name="connsiteX14" fmla="*/ 2209800 w 4470400"/>
              <a:gd name="connsiteY14" fmla="*/ 444500 h 622300"/>
              <a:gd name="connsiteX15" fmla="*/ 2089150 w 4470400"/>
              <a:gd name="connsiteY15" fmla="*/ 425450 h 622300"/>
              <a:gd name="connsiteX16" fmla="*/ 1689100 w 4470400"/>
              <a:gd name="connsiteY16" fmla="*/ 88900 h 622300"/>
              <a:gd name="connsiteX17" fmla="*/ 1422400 w 4470400"/>
              <a:gd name="connsiteY17" fmla="*/ 203200 h 622300"/>
              <a:gd name="connsiteX18" fmla="*/ 1289050 w 4470400"/>
              <a:gd name="connsiteY18" fmla="*/ 82550 h 622300"/>
              <a:gd name="connsiteX19" fmla="*/ 1136650 w 4470400"/>
              <a:gd name="connsiteY19" fmla="*/ 165100 h 622300"/>
              <a:gd name="connsiteX20" fmla="*/ 1022350 w 4470400"/>
              <a:gd name="connsiteY20" fmla="*/ 317500 h 622300"/>
              <a:gd name="connsiteX21" fmla="*/ 914400 w 4470400"/>
              <a:gd name="connsiteY21" fmla="*/ 381000 h 622300"/>
              <a:gd name="connsiteX22" fmla="*/ 774700 w 4470400"/>
              <a:gd name="connsiteY22" fmla="*/ 292100 h 622300"/>
              <a:gd name="connsiteX23" fmla="*/ 654050 w 4470400"/>
              <a:gd name="connsiteY23" fmla="*/ 412750 h 622300"/>
              <a:gd name="connsiteX24" fmla="*/ 514350 w 4470400"/>
              <a:gd name="connsiteY24" fmla="*/ 273050 h 622300"/>
              <a:gd name="connsiteX25" fmla="*/ 393700 w 4470400"/>
              <a:gd name="connsiteY25" fmla="*/ 406400 h 622300"/>
              <a:gd name="connsiteX26" fmla="*/ 330200 w 4470400"/>
              <a:gd name="connsiteY26" fmla="*/ 412750 h 622300"/>
              <a:gd name="connsiteX27" fmla="*/ 266700 w 4470400"/>
              <a:gd name="connsiteY27" fmla="*/ 361950 h 622300"/>
              <a:gd name="connsiteX28" fmla="*/ 209550 w 4470400"/>
              <a:gd name="connsiteY28" fmla="*/ 298450 h 622300"/>
              <a:gd name="connsiteX29" fmla="*/ 146050 w 4470400"/>
              <a:gd name="connsiteY29" fmla="*/ 241300 h 622300"/>
              <a:gd name="connsiteX30" fmla="*/ 44450 w 4470400"/>
              <a:gd name="connsiteY30" fmla="*/ 279400 h 622300"/>
              <a:gd name="connsiteX31" fmla="*/ 0 w 4470400"/>
              <a:gd name="connsiteY31" fmla="*/ 266700 h 622300"/>
              <a:gd name="connsiteX0" fmla="*/ 4470400 w 4470400"/>
              <a:gd name="connsiteY0" fmla="*/ 76200 h 622300"/>
              <a:gd name="connsiteX1" fmla="*/ 4292600 w 4470400"/>
              <a:gd name="connsiteY1" fmla="*/ 0 h 622300"/>
              <a:gd name="connsiteX2" fmla="*/ 4051300 w 4470400"/>
              <a:gd name="connsiteY2" fmla="*/ 222250 h 622300"/>
              <a:gd name="connsiteX3" fmla="*/ 3898900 w 4470400"/>
              <a:gd name="connsiteY3" fmla="*/ 88900 h 622300"/>
              <a:gd name="connsiteX4" fmla="*/ 3702050 w 4470400"/>
              <a:gd name="connsiteY4" fmla="*/ 171450 h 622300"/>
              <a:gd name="connsiteX5" fmla="*/ 3619500 w 4470400"/>
              <a:gd name="connsiteY5" fmla="*/ 247650 h 622300"/>
              <a:gd name="connsiteX6" fmla="*/ 3492500 w 4470400"/>
              <a:gd name="connsiteY6" fmla="*/ 387350 h 622300"/>
              <a:gd name="connsiteX7" fmla="*/ 3384550 w 4470400"/>
              <a:gd name="connsiteY7" fmla="*/ 330200 h 622300"/>
              <a:gd name="connsiteX8" fmla="*/ 3263900 w 4470400"/>
              <a:gd name="connsiteY8" fmla="*/ 495300 h 622300"/>
              <a:gd name="connsiteX9" fmla="*/ 3035300 w 4470400"/>
              <a:gd name="connsiteY9" fmla="*/ 463550 h 622300"/>
              <a:gd name="connsiteX10" fmla="*/ 2844800 w 4470400"/>
              <a:gd name="connsiteY10" fmla="*/ 622300 h 622300"/>
              <a:gd name="connsiteX11" fmla="*/ 2603500 w 4470400"/>
              <a:gd name="connsiteY11" fmla="*/ 387350 h 622300"/>
              <a:gd name="connsiteX12" fmla="*/ 2425700 w 4470400"/>
              <a:gd name="connsiteY12" fmla="*/ 482600 h 622300"/>
              <a:gd name="connsiteX13" fmla="*/ 2330450 w 4470400"/>
              <a:gd name="connsiteY13" fmla="*/ 495300 h 622300"/>
              <a:gd name="connsiteX14" fmla="*/ 2209800 w 4470400"/>
              <a:gd name="connsiteY14" fmla="*/ 444500 h 622300"/>
              <a:gd name="connsiteX15" fmla="*/ 2089150 w 4470400"/>
              <a:gd name="connsiteY15" fmla="*/ 425450 h 622300"/>
              <a:gd name="connsiteX16" fmla="*/ 1689100 w 4470400"/>
              <a:gd name="connsiteY16" fmla="*/ 88900 h 622300"/>
              <a:gd name="connsiteX17" fmla="*/ 1422400 w 4470400"/>
              <a:gd name="connsiteY17" fmla="*/ 203200 h 622300"/>
              <a:gd name="connsiteX18" fmla="*/ 1289050 w 4470400"/>
              <a:gd name="connsiteY18" fmla="*/ 82550 h 622300"/>
              <a:gd name="connsiteX19" fmla="*/ 1136650 w 4470400"/>
              <a:gd name="connsiteY19" fmla="*/ 165100 h 622300"/>
              <a:gd name="connsiteX20" fmla="*/ 1022350 w 4470400"/>
              <a:gd name="connsiteY20" fmla="*/ 317500 h 622300"/>
              <a:gd name="connsiteX21" fmla="*/ 914400 w 4470400"/>
              <a:gd name="connsiteY21" fmla="*/ 381000 h 622300"/>
              <a:gd name="connsiteX22" fmla="*/ 774700 w 4470400"/>
              <a:gd name="connsiteY22" fmla="*/ 292100 h 622300"/>
              <a:gd name="connsiteX23" fmla="*/ 654050 w 4470400"/>
              <a:gd name="connsiteY23" fmla="*/ 412750 h 622300"/>
              <a:gd name="connsiteX24" fmla="*/ 514350 w 4470400"/>
              <a:gd name="connsiteY24" fmla="*/ 273050 h 622300"/>
              <a:gd name="connsiteX25" fmla="*/ 393700 w 4470400"/>
              <a:gd name="connsiteY25" fmla="*/ 406400 h 622300"/>
              <a:gd name="connsiteX26" fmla="*/ 330200 w 4470400"/>
              <a:gd name="connsiteY26" fmla="*/ 412750 h 622300"/>
              <a:gd name="connsiteX27" fmla="*/ 266700 w 4470400"/>
              <a:gd name="connsiteY27" fmla="*/ 361950 h 622300"/>
              <a:gd name="connsiteX28" fmla="*/ 209550 w 4470400"/>
              <a:gd name="connsiteY28" fmla="*/ 298450 h 622300"/>
              <a:gd name="connsiteX29" fmla="*/ 146050 w 4470400"/>
              <a:gd name="connsiteY29" fmla="*/ 241300 h 622300"/>
              <a:gd name="connsiteX30" fmla="*/ 44450 w 4470400"/>
              <a:gd name="connsiteY30" fmla="*/ 279400 h 622300"/>
              <a:gd name="connsiteX31" fmla="*/ 0 w 4470400"/>
              <a:gd name="connsiteY31" fmla="*/ 266700 h 622300"/>
              <a:gd name="connsiteX0" fmla="*/ 4470400 w 4470400"/>
              <a:gd name="connsiteY0" fmla="*/ 76200 h 622300"/>
              <a:gd name="connsiteX1" fmla="*/ 4292600 w 4470400"/>
              <a:gd name="connsiteY1" fmla="*/ 0 h 622300"/>
              <a:gd name="connsiteX2" fmla="*/ 4051300 w 4470400"/>
              <a:gd name="connsiteY2" fmla="*/ 222250 h 622300"/>
              <a:gd name="connsiteX3" fmla="*/ 3898900 w 4470400"/>
              <a:gd name="connsiteY3" fmla="*/ 88900 h 622300"/>
              <a:gd name="connsiteX4" fmla="*/ 3702050 w 4470400"/>
              <a:gd name="connsiteY4" fmla="*/ 171450 h 622300"/>
              <a:gd name="connsiteX5" fmla="*/ 3619500 w 4470400"/>
              <a:gd name="connsiteY5" fmla="*/ 247650 h 622300"/>
              <a:gd name="connsiteX6" fmla="*/ 3492500 w 4470400"/>
              <a:gd name="connsiteY6" fmla="*/ 387350 h 622300"/>
              <a:gd name="connsiteX7" fmla="*/ 3384550 w 4470400"/>
              <a:gd name="connsiteY7" fmla="*/ 330200 h 622300"/>
              <a:gd name="connsiteX8" fmla="*/ 3263900 w 4470400"/>
              <a:gd name="connsiteY8" fmla="*/ 495300 h 622300"/>
              <a:gd name="connsiteX9" fmla="*/ 3035300 w 4470400"/>
              <a:gd name="connsiteY9" fmla="*/ 463550 h 622300"/>
              <a:gd name="connsiteX10" fmla="*/ 2844800 w 4470400"/>
              <a:gd name="connsiteY10" fmla="*/ 622300 h 622300"/>
              <a:gd name="connsiteX11" fmla="*/ 2603500 w 4470400"/>
              <a:gd name="connsiteY11" fmla="*/ 387350 h 622300"/>
              <a:gd name="connsiteX12" fmla="*/ 2425700 w 4470400"/>
              <a:gd name="connsiteY12" fmla="*/ 482600 h 622300"/>
              <a:gd name="connsiteX13" fmla="*/ 2330450 w 4470400"/>
              <a:gd name="connsiteY13" fmla="*/ 495300 h 622300"/>
              <a:gd name="connsiteX14" fmla="*/ 2209800 w 4470400"/>
              <a:gd name="connsiteY14" fmla="*/ 444500 h 622300"/>
              <a:gd name="connsiteX15" fmla="*/ 2089150 w 4470400"/>
              <a:gd name="connsiteY15" fmla="*/ 425450 h 622300"/>
              <a:gd name="connsiteX16" fmla="*/ 1689100 w 4470400"/>
              <a:gd name="connsiteY16" fmla="*/ 88900 h 622300"/>
              <a:gd name="connsiteX17" fmla="*/ 1422400 w 4470400"/>
              <a:gd name="connsiteY17" fmla="*/ 203200 h 622300"/>
              <a:gd name="connsiteX18" fmla="*/ 1289050 w 4470400"/>
              <a:gd name="connsiteY18" fmla="*/ 82550 h 622300"/>
              <a:gd name="connsiteX19" fmla="*/ 1136650 w 4470400"/>
              <a:gd name="connsiteY19" fmla="*/ 165100 h 622300"/>
              <a:gd name="connsiteX20" fmla="*/ 1022350 w 4470400"/>
              <a:gd name="connsiteY20" fmla="*/ 317500 h 622300"/>
              <a:gd name="connsiteX21" fmla="*/ 914400 w 4470400"/>
              <a:gd name="connsiteY21" fmla="*/ 381000 h 622300"/>
              <a:gd name="connsiteX22" fmla="*/ 774700 w 4470400"/>
              <a:gd name="connsiteY22" fmla="*/ 292100 h 622300"/>
              <a:gd name="connsiteX23" fmla="*/ 654050 w 4470400"/>
              <a:gd name="connsiteY23" fmla="*/ 412750 h 622300"/>
              <a:gd name="connsiteX24" fmla="*/ 514350 w 4470400"/>
              <a:gd name="connsiteY24" fmla="*/ 273050 h 622300"/>
              <a:gd name="connsiteX25" fmla="*/ 393700 w 4470400"/>
              <a:gd name="connsiteY25" fmla="*/ 406400 h 622300"/>
              <a:gd name="connsiteX26" fmla="*/ 330200 w 4470400"/>
              <a:gd name="connsiteY26" fmla="*/ 412750 h 622300"/>
              <a:gd name="connsiteX27" fmla="*/ 266700 w 4470400"/>
              <a:gd name="connsiteY27" fmla="*/ 361950 h 622300"/>
              <a:gd name="connsiteX28" fmla="*/ 209550 w 4470400"/>
              <a:gd name="connsiteY28" fmla="*/ 298450 h 622300"/>
              <a:gd name="connsiteX29" fmla="*/ 146050 w 4470400"/>
              <a:gd name="connsiteY29" fmla="*/ 241300 h 622300"/>
              <a:gd name="connsiteX30" fmla="*/ 44450 w 4470400"/>
              <a:gd name="connsiteY30" fmla="*/ 279400 h 622300"/>
              <a:gd name="connsiteX31" fmla="*/ 0 w 4470400"/>
              <a:gd name="connsiteY31" fmla="*/ 266700 h 622300"/>
              <a:gd name="connsiteX0" fmla="*/ 4470400 w 4470400"/>
              <a:gd name="connsiteY0" fmla="*/ 76200 h 622300"/>
              <a:gd name="connsiteX1" fmla="*/ 4292600 w 4470400"/>
              <a:gd name="connsiteY1" fmla="*/ 0 h 622300"/>
              <a:gd name="connsiteX2" fmla="*/ 4051300 w 4470400"/>
              <a:gd name="connsiteY2" fmla="*/ 222250 h 622300"/>
              <a:gd name="connsiteX3" fmla="*/ 3898900 w 4470400"/>
              <a:gd name="connsiteY3" fmla="*/ 88900 h 622300"/>
              <a:gd name="connsiteX4" fmla="*/ 3702050 w 4470400"/>
              <a:gd name="connsiteY4" fmla="*/ 171450 h 622300"/>
              <a:gd name="connsiteX5" fmla="*/ 3619500 w 4470400"/>
              <a:gd name="connsiteY5" fmla="*/ 247650 h 622300"/>
              <a:gd name="connsiteX6" fmla="*/ 3492500 w 4470400"/>
              <a:gd name="connsiteY6" fmla="*/ 387350 h 622300"/>
              <a:gd name="connsiteX7" fmla="*/ 3384550 w 4470400"/>
              <a:gd name="connsiteY7" fmla="*/ 330200 h 622300"/>
              <a:gd name="connsiteX8" fmla="*/ 3263900 w 4470400"/>
              <a:gd name="connsiteY8" fmla="*/ 495300 h 622300"/>
              <a:gd name="connsiteX9" fmla="*/ 3035300 w 4470400"/>
              <a:gd name="connsiteY9" fmla="*/ 463550 h 622300"/>
              <a:gd name="connsiteX10" fmla="*/ 2844800 w 4470400"/>
              <a:gd name="connsiteY10" fmla="*/ 622300 h 622300"/>
              <a:gd name="connsiteX11" fmla="*/ 2603500 w 4470400"/>
              <a:gd name="connsiteY11" fmla="*/ 387350 h 622300"/>
              <a:gd name="connsiteX12" fmla="*/ 2425700 w 4470400"/>
              <a:gd name="connsiteY12" fmla="*/ 482600 h 622300"/>
              <a:gd name="connsiteX13" fmla="*/ 2330450 w 4470400"/>
              <a:gd name="connsiteY13" fmla="*/ 495300 h 622300"/>
              <a:gd name="connsiteX14" fmla="*/ 2209800 w 4470400"/>
              <a:gd name="connsiteY14" fmla="*/ 444500 h 622300"/>
              <a:gd name="connsiteX15" fmla="*/ 2089150 w 4470400"/>
              <a:gd name="connsiteY15" fmla="*/ 425450 h 622300"/>
              <a:gd name="connsiteX16" fmla="*/ 1689100 w 4470400"/>
              <a:gd name="connsiteY16" fmla="*/ 88900 h 622300"/>
              <a:gd name="connsiteX17" fmla="*/ 1422400 w 4470400"/>
              <a:gd name="connsiteY17" fmla="*/ 203200 h 622300"/>
              <a:gd name="connsiteX18" fmla="*/ 1289050 w 4470400"/>
              <a:gd name="connsiteY18" fmla="*/ 82550 h 622300"/>
              <a:gd name="connsiteX19" fmla="*/ 1136650 w 4470400"/>
              <a:gd name="connsiteY19" fmla="*/ 165100 h 622300"/>
              <a:gd name="connsiteX20" fmla="*/ 1022350 w 4470400"/>
              <a:gd name="connsiteY20" fmla="*/ 317500 h 622300"/>
              <a:gd name="connsiteX21" fmla="*/ 914400 w 4470400"/>
              <a:gd name="connsiteY21" fmla="*/ 381000 h 622300"/>
              <a:gd name="connsiteX22" fmla="*/ 774700 w 4470400"/>
              <a:gd name="connsiteY22" fmla="*/ 292100 h 622300"/>
              <a:gd name="connsiteX23" fmla="*/ 654050 w 4470400"/>
              <a:gd name="connsiteY23" fmla="*/ 412750 h 622300"/>
              <a:gd name="connsiteX24" fmla="*/ 514350 w 4470400"/>
              <a:gd name="connsiteY24" fmla="*/ 273050 h 622300"/>
              <a:gd name="connsiteX25" fmla="*/ 393700 w 4470400"/>
              <a:gd name="connsiteY25" fmla="*/ 406400 h 622300"/>
              <a:gd name="connsiteX26" fmla="*/ 330200 w 4470400"/>
              <a:gd name="connsiteY26" fmla="*/ 412750 h 622300"/>
              <a:gd name="connsiteX27" fmla="*/ 266700 w 4470400"/>
              <a:gd name="connsiteY27" fmla="*/ 361950 h 622300"/>
              <a:gd name="connsiteX28" fmla="*/ 209550 w 4470400"/>
              <a:gd name="connsiteY28" fmla="*/ 298450 h 622300"/>
              <a:gd name="connsiteX29" fmla="*/ 146050 w 4470400"/>
              <a:gd name="connsiteY29" fmla="*/ 241300 h 622300"/>
              <a:gd name="connsiteX30" fmla="*/ 44450 w 4470400"/>
              <a:gd name="connsiteY30" fmla="*/ 279400 h 622300"/>
              <a:gd name="connsiteX31" fmla="*/ 0 w 4470400"/>
              <a:gd name="connsiteY31" fmla="*/ 2667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70400" h="622300">
                <a:moveTo>
                  <a:pt x="4470400" y="76200"/>
                </a:moveTo>
                <a:lnTo>
                  <a:pt x="4292600" y="0"/>
                </a:lnTo>
                <a:lnTo>
                  <a:pt x="4051300" y="222250"/>
                </a:lnTo>
                <a:lnTo>
                  <a:pt x="3898900" y="88900"/>
                </a:lnTo>
                <a:lnTo>
                  <a:pt x="3702050" y="171450"/>
                </a:lnTo>
                <a:lnTo>
                  <a:pt x="3619500" y="247650"/>
                </a:lnTo>
                <a:lnTo>
                  <a:pt x="3492500" y="387350"/>
                </a:lnTo>
                <a:lnTo>
                  <a:pt x="3384550" y="330200"/>
                </a:lnTo>
                <a:lnTo>
                  <a:pt x="3263900" y="495300"/>
                </a:lnTo>
                <a:cubicBezTo>
                  <a:pt x="3187700" y="484717"/>
                  <a:pt x="3111500" y="493183"/>
                  <a:pt x="3035300" y="463550"/>
                </a:cubicBezTo>
                <a:cubicBezTo>
                  <a:pt x="2997200" y="516467"/>
                  <a:pt x="2908300" y="569383"/>
                  <a:pt x="2844800" y="622300"/>
                </a:cubicBezTo>
                <a:lnTo>
                  <a:pt x="2603500" y="387350"/>
                </a:lnTo>
                <a:lnTo>
                  <a:pt x="2425700" y="482600"/>
                </a:lnTo>
                <a:lnTo>
                  <a:pt x="2330450" y="495300"/>
                </a:lnTo>
                <a:lnTo>
                  <a:pt x="2209800" y="444500"/>
                </a:lnTo>
                <a:lnTo>
                  <a:pt x="2089150" y="425450"/>
                </a:lnTo>
                <a:lnTo>
                  <a:pt x="1689100" y="88900"/>
                </a:lnTo>
                <a:lnTo>
                  <a:pt x="1422400" y="203200"/>
                </a:lnTo>
                <a:lnTo>
                  <a:pt x="1289050" y="82550"/>
                </a:lnTo>
                <a:lnTo>
                  <a:pt x="1136650" y="165100"/>
                </a:lnTo>
                <a:lnTo>
                  <a:pt x="1022350" y="317500"/>
                </a:lnTo>
                <a:lnTo>
                  <a:pt x="914400" y="381000"/>
                </a:lnTo>
                <a:lnTo>
                  <a:pt x="774700" y="292100"/>
                </a:lnTo>
                <a:lnTo>
                  <a:pt x="654050" y="412750"/>
                </a:lnTo>
                <a:lnTo>
                  <a:pt x="514350" y="273050"/>
                </a:lnTo>
                <a:lnTo>
                  <a:pt x="393700" y="406400"/>
                </a:lnTo>
                <a:lnTo>
                  <a:pt x="330200" y="412750"/>
                </a:lnTo>
                <a:lnTo>
                  <a:pt x="266700" y="361950"/>
                </a:lnTo>
                <a:lnTo>
                  <a:pt x="209550" y="298450"/>
                </a:lnTo>
                <a:lnTo>
                  <a:pt x="146050" y="241300"/>
                </a:lnTo>
                <a:lnTo>
                  <a:pt x="44450" y="279400"/>
                </a:lnTo>
                <a:lnTo>
                  <a:pt x="0" y="266700"/>
                </a:lnTo>
              </a:path>
            </a:pathLst>
          </a:custGeom>
          <a:noFill/>
          <a:ln w="38100">
            <a:solidFill>
              <a:srgbClr val="0D254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312AE922-189B-1C81-F0A2-0A7E6A483318}"/>
              </a:ext>
            </a:extLst>
          </p:cNvPr>
          <p:cNvSpPr txBox="1"/>
          <p:nvPr/>
        </p:nvSpPr>
        <p:spPr>
          <a:xfrm>
            <a:off x="9404718" y="5968361"/>
            <a:ext cx="1544012" cy="246221"/>
          </a:xfrm>
          <a:prstGeom prst="rect">
            <a:avLst/>
          </a:prstGeom>
          <a:noFill/>
        </p:spPr>
        <p:txBody>
          <a:bodyPr wrap="none" rtlCol="0">
            <a:spAutoFit/>
          </a:bodyPr>
          <a:lstStyle/>
          <a:p>
            <a:r>
              <a:rPr lang="en-US" sz="1000" dirty="0"/>
              <a:t>Images: Personal Photo</a:t>
            </a:r>
          </a:p>
        </p:txBody>
      </p:sp>
    </p:spTree>
    <p:extLst>
      <p:ext uri="{BB962C8B-B14F-4D97-AF65-F5344CB8AC3E}">
        <p14:creationId xmlns:p14="http://schemas.microsoft.com/office/powerpoint/2010/main" val="21378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childTnLst>
                          </p:cTn>
                        </p:par>
                        <p:par>
                          <p:cTn id="11" fill="hold">
                            <p:stCondLst>
                              <p:cond delay="500"/>
                            </p:stCondLst>
                            <p:childTnLst>
                              <p:par>
                                <p:cTn id="12" presetID="22" presetClass="exit" presetSubtype="8" fill="hold" grpId="0" nodeType="afterEffect">
                                  <p:stCondLst>
                                    <p:cond delay="0"/>
                                  </p:stCondLst>
                                  <p:childTnLst>
                                    <p:animEffect transition="out" filter="wipe(left)">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22" presetClass="entr" presetSubtype="8"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par>
                                <p:cTn id="26" presetID="22" presetClass="entr" presetSubtype="8"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
                                        <p:tgtEl>
                                          <p:spTgt spid="41"/>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animBg="1"/>
      <p:bldP spid="40" grpId="0"/>
      <p:bldP spid="41"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FEA487-B5F3-401F-A469-6A991450AC1E}"/>
              </a:ext>
            </a:extLst>
          </p:cNvPr>
          <p:cNvSpPr>
            <a:spLocks noGrp="1"/>
          </p:cNvSpPr>
          <p:nvPr>
            <p:ph type="sldNum" sz="quarter" idx="12"/>
          </p:nvPr>
        </p:nvSpPr>
        <p:spPr>
          <a:xfrm>
            <a:off x="11155681" y="6400800"/>
            <a:ext cx="622739" cy="182880"/>
          </a:xfrm>
        </p:spPr>
        <p:txBody>
          <a:bodyPr/>
          <a:lstStyle/>
          <a:p>
            <a:fld id="{BECF63ED-5365-0347-943C-46237B9951C9}" type="slidenum">
              <a:rPr lang="en-US" smtClean="0"/>
              <a:pPr/>
              <a:t>8</a:t>
            </a:fld>
            <a:endParaRPr lang="en-US" dirty="0"/>
          </a:p>
        </p:txBody>
      </p:sp>
      <p:sp>
        <p:nvSpPr>
          <p:cNvPr id="5" name="Footer Placeholder 4">
            <a:extLst>
              <a:ext uri="{FF2B5EF4-FFF2-40B4-BE49-F238E27FC236}">
                <a16:creationId xmlns:a16="http://schemas.microsoft.com/office/drawing/2014/main" id="{2AD85D8E-2C02-4F1C-999A-3D5F316AF9EB}"/>
              </a:ext>
            </a:extLst>
          </p:cNvPr>
          <p:cNvSpPr>
            <a:spLocks noGrp="1"/>
          </p:cNvSpPr>
          <p:nvPr>
            <p:ph type="ftr" sz="quarter" idx="3"/>
          </p:nvPr>
        </p:nvSpPr>
        <p:spPr>
          <a:xfrm>
            <a:off x="1687368" y="6400800"/>
            <a:ext cx="8817264" cy="182880"/>
          </a:xfrm>
        </p:spPr>
        <p:txBody>
          <a:bodyPr/>
          <a:lstStyle/>
          <a:p>
            <a:r>
              <a:rPr lang="en-US" dirty="0"/>
              <a:t>© 2023 THE MITRE CORPORATION. ALL RIGHTS RESERVED. </a:t>
            </a:r>
          </a:p>
        </p:txBody>
      </p:sp>
      <p:sp>
        <p:nvSpPr>
          <p:cNvPr id="13" name="Title 12">
            <a:extLst>
              <a:ext uri="{FF2B5EF4-FFF2-40B4-BE49-F238E27FC236}">
                <a16:creationId xmlns:a16="http://schemas.microsoft.com/office/drawing/2014/main" id="{0C4A7CFC-F00B-4BEB-9CBB-AC7158335FD9}"/>
              </a:ext>
            </a:extLst>
          </p:cNvPr>
          <p:cNvSpPr>
            <a:spLocks noGrp="1"/>
          </p:cNvSpPr>
          <p:nvPr>
            <p:ph type="title"/>
          </p:nvPr>
        </p:nvSpPr>
        <p:spPr>
          <a:xfrm>
            <a:off x="426720" y="2743200"/>
            <a:ext cx="10515600" cy="1874520"/>
          </a:xfrm>
        </p:spPr>
        <p:txBody>
          <a:bodyPr/>
          <a:lstStyle/>
          <a:p>
            <a:r>
              <a:rPr lang="en-US" dirty="0"/>
              <a:t>Operations in the Info-Centric NAS: </a:t>
            </a:r>
            <a:br>
              <a:rPr lang="en-US" dirty="0"/>
            </a:br>
            <a:r>
              <a:rPr lang="en-US" dirty="0"/>
              <a:t>Trajectory Based Operations (TBO) </a:t>
            </a:r>
            <a:r>
              <a:rPr lang="en-US" u="sng" dirty="0"/>
              <a:t>and</a:t>
            </a:r>
            <a:br>
              <a:rPr lang="en-US" dirty="0"/>
            </a:br>
            <a:r>
              <a:rPr lang="en-US" dirty="0"/>
              <a:t>Extensible Traffic Management (</a:t>
            </a:r>
            <a:r>
              <a:rPr lang="en-US" dirty="0" err="1"/>
              <a:t>xTM</a:t>
            </a:r>
            <a:r>
              <a:rPr lang="en-US" dirty="0"/>
              <a:t>)</a:t>
            </a:r>
          </a:p>
        </p:txBody>
      </p:sp>
      <p:grpSp>
        <p:nvGrpSpPr>
          <p:cNvPr id="3" name="Group 2">
            <a:extLst>
              <a:ext uri="{FF2B5EF4-FFF2-40B4-BE49-F238E27FC236}">
                <a16:creationId xmlns:a16="http://schemas.microsoft.com/office/drawing/2014/main" id="{5DC0B227-4740-A5D5-4C0E-0D31F2B818E6}"/>
              </a:ext>
            </a:extLst>
          </p:cNvPr>
          <p:cNvGrpSpPr/>
          <p:nvPr/>
        </p:nvGrpSpPr>
        <p:grpSpPr>
          <a:xfrm>
            <a:off x="9220200" y="2517457"/>
            <a:ext cx="2895600" cy="2054543"/>
            <a:chOff x="276141" y="3592002"/>
            <a:chExt cx="2062194" cy="1395395"/>
          </a:xfrm>
        </p:grpSpPr>
        <p:sp>
          <p:nvSpPr>
            <p:cNvPr id="4" name="TextBox 3">
              <a:extLst>
                <a:ext uri="{FF2B5EF4-FFF2-40B4-BE49-F238E27FC236}">
                  <a16:creationId xmlns:a16="http://schemas.microsoft.com/office/drawing/2014/main" id="{482EEC5A-E7C4-7E6F-3E3B-68AA4806CD8E}"/>
                </a:ext>
              </a:extLst>
            </p:cNvPr>
            <p:cNvSpPr txBox="1"/>
            <p:nvPr/>
          </p:nvSpPr>
          <p:spPr>
            <a:xfrm>
              <a:off x="276142" y="3592002"/>
              <a:ext cx="2062193" cy="457200"/>
            </a:xfrm>
            <a:prstGeom prst="rect">
              <a:avLst/>
            </a:prstGeom>
            <a:solidFill>
              <a:srgbClr val="41698D"/>
            </a:solidFill>
          </p:spPr>
          <p:txBody>
            <a:bodyPr vert="horz" wrap="none" lIns="80682" tIns="40341" rIns="80682" bIns="40341" rtlCol="0">
              <a:normAutofit/>
            </a:bodyPr>
            <a:lstStyle/>
            <a:p>
              <a:pPr algn="ctr" defTabSz="806867">
                <a:lnSpc>
                  <a:spcPct val="120000"/>
                </a:lnSpc>
                <a:spcAft>
                  <a:spcPts val="441"/>
                </a:spcAft>
              </a:pPr>
              <a:r>
                <a:rPr lang="en-US" sz="1588" b="1" spc="-4">
                  <a:solidFill>
                    <a:srgbClr val="FFFFFF"/>
                  </a:solidFill>
                  <a:latin typeface="Arial Narrow" panose="020B0606020202030204" pitchFamily="34" charset="0"/>
                  <a:cs typeface="Arial"/>
                </a:rPr>
                <a:t>Operations</a:t>
              </a:r>
            </a:p>
          </p:txBody>
        </p:sp>
        <p:pic>
          <p:nvPicPr>
            <p:cNvPr id="6" name="Picture 5">
              <a:extLst>
                <a:ext uri="{FF2B5EF4-FFF2-40B4-BE49-F238E27FC236}">
                  <a16:creationId xmlns:a16="http://schemas.microsoft.com/office/drawing/2014/main" id="{A7354894-A930-D37A-EB6D-CE8E7666F73D}"/>
                </a:ext>
              </a:extLst>
            </p:cNvPr>
            <p:cNvPicPr>
              <a:picLocks noChangeAspect="1"/>
            </p:cNvPicPr>
            <p:nvPr/>
          </p:nvPicPr>
          <p:blipFill rotWithShape="1">
            <a:blip r:embed="rId2"/>
            <a:srcRect t="1484"/>
            <a:stretch/>
          </p:blipFill>
          <p:spPr>
            <a:xfrm>
              <a:off x="276141" y="3967163"/>
              <a:ext cx="2062193" cy="1020234"/>
            </a:xfrm>
            <a:prstGeom prst="rect">
              <a:avLst/>
            </a:prstGeom>
          </p:spPr>
        </p:pic>
      </p:grpSp>
      <p:sp>
        <p:nvSpPr>
          <p:cNvPr id="7" name="TextBox 6">
            <a:extLst>
              <a:ext uri="{FF2B5EF4-FFF2-40B4-BE49-F238E27FC236}">
                <a16:creationId xmlns:a16="http://schemas.microsoft.com/office/drawing/2014/main" id="{BDC0AA2B-5AC1-B707-BD66-C53DBC04DD31}"/>
              </a:ext>
            </a:extLst>
          </p:cNvPr>
          <p:cNvSpPr txBox="1"/>
          <p:nvPr/>
        </p:nvSpPr>
        <p:spPr>
          <a:xfrm>
            <a:off x="11061472" y="4578905"/>
            <a:ext cx="1008609" cy="246221"/>
          </a:xfrm>
          <a:prstGeom prst="rect">
            <a:avLst/>
          </a:prstGeom>
          <a:noFill/>
        </p:spPr>
        <p:txBody>
          <a:bodyPr wrap="none" rtlCol="0">
            <a:spAutoFit/>
          </a:bodyPr>
          <a:lstStyle/>
          <a:p>
            <a:r>
              <a:rPr lang="en-US" sz="1000" dirty="0"/>
              <a:t>Image: MITRE</a:t>
            </a:r>
          </a:p>
        </p:txBody>
      </p:sp>
    </p:spTree>
    <p:extLst>
      <p:ext uri="{BB962C8B-B14F-4D97-AF65-F5344CB8AC3E}">
        <p14:creationId xmlns:p14="http://schemas.microsoft.com/office/powerpoint/2010/main" val="1467731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B11DE4-432F-6D9A-ECBF-F8F4892A4430}"/>
              </a:ext>
            </a:extLst>
          </p:cNvPr>
          <p:cNvSpPr>
            <a:spLocks noGrp="1"/>
          </p:cNvSpPr>
          <p:nvPr>
            <p:ph type="sldNum" sz="quarter" idx="12"/>
          </p:nvPr>
        </p:nvSpPr>
        <p:spPr/>
        <p:txBody>
          <a:bodyPr/>
          <a:lstStyle/>
          <a:p>
            <a:fld id="{BECF63ED-5365-0347-943C-46237B9951C9}" type="slidenum">
              <a:rPr lang="en-US" smtClean="0"/>
              <a:t>9</a:t>
            </a:fld>
            <a:endParaRPr lang="en-US" dirty="0"/>
          </a:p>
        </p:txBody>
      </p:sp>
      <p:sp>
        <p:nvSpPr>
          <p:cNvPr id="5" name="Footer Placeholder 4">
            <a:extLst>
              <a:ext uri="{FF2B5EF4-FFF2-40B4-BE49-F238E27FC236}">
                <a16:creationId xmlns:a16="http://schemas.microsoft.com/office/drawing/2014/main" id="{A9DD6566-BB93-BD10-C37A-4B1EBEAE9E0C}"/>
              </a:ext>
            </a:extLst>
          </p:cNvPr>
          <p:cNvSpPr>
            <a:spLocks noGrp="1"/>
          </p:cNvSpPr>
          <p:nvPr>
            <p:ph type="ftr" sz="quarter" idx="3"/>
          </p:nvPr>
        </p:nvSpPr>
        <p:spPr/>
        <p:txBody>
          <a:bodyPr/>
          <a:lstStyle/>
          <a:p>
            <a:r>
              <a:rPr lang="en-US" dirty="0"/>
              <a:t>© 2023 THE MITRE CORPORATION. ALL RIGHTS RESERVED.</a:t>
            </a:r>
          </a:p>
        </p:txBody>
      </p:sp>
      <p:pic>
        <p:nvPicPr>
          <p:cNvPr id="6" name="Picture 5">
            <a:extLst>
              <a:ext uri="{FF2B5EF4-FFF2-40B4-BE49-F238E27FC236}">
                <a16:creationId xmlns:a16="http://schemas.microsoft.com/office/drawing/2014/main" id="{C4006FD2-357D-6B3A-7235-46E466007F73}"/>
              </a:ext>
            </a:extLst>
          </p:cNvPr>
          <p:cNvPicPr>
            <a:picLocks noChangeAspect="1"/>
          </p:cNvPicPr>
          <p:nvPr/>
        </p:nvPicPr>
        <p:blipFill>
          <a:blip r:embed="rId3"/>
          <a:stretch>
            <a:fillRect/>
          </a:stretch>
        </p:blipFill>
        <p:spPr>
          <a:xfrm>
            <a:off x="1143000" y="275011"/>
            <a:ext cx="10154022" cy="6237549"/>
          </a:xfrm>
          <a:prstGeom prst="rect">
            <a:avLst/>
          </a:prstGeom>
        </p:spPr>
      </p:pic>
      <p:sp>
        <p:nvSpPr>
          <p:cNvPr id="7" name="Title 2">
            <a:extLst>
              <a:ext uri="{FF2B5EF4-FFF2-40B4-BE49-F238E27FC236}">
                <a16:creationId xmlns:a16="http://schemas.microsoft.com/office/drawing/2014/main" id="{41CF8D80-D931-E92E-BEC2-0354C1C5F683}"/>
              </a:ext>
            </a:extLst>
          </p:cNvPr>
          <p:cNvSpPr>
            <a:spLocks noGrp="1"/>
          </p:cNvSpPr>
          <p:nvPr>
            <p:ph type="title"/>
          </p:nvPr>
        </p:nvSpPr>
        <p:spPr>
          <a:xfrm rot="16200000">
            <a:off x="-1427480" y="3119465"/>
            <a:ext cx="3860800" cy="548640"/>
          </a:xfrm>
        </p:spPr>
        <p:txBody>
          <a:bodyPr/>
          <a:lstStyle/>
          <a:p>
            <a:r>
              <a:rPr lang="en-US" dirty="0" err="1"/>
              <a:t>xTM</a:t>
            </a:r>
            <a:r>
              <a:rPr lang="en-US" dirty="0"/>
              <a:t>                TBO</a:t>
            </a:r>
          </a:p>
        </p:txBody>
      </p:sp>
    </p:spTree>
    <p:extLst>
      <p:ext uri="{BB962C8B-B14F-4D97-AF65-F5344CB8AC3E}">
        <p14:creationId xmlns:p14="http://schemas.microsoft.com/office/powerpoint/2010/main" val="161359676"/>
      </p:ext>
    </p:extLst>
  </p:cSld>
  <p:clrMapOvr>
    <a:masterClrMapping/>
  </p:clrMapOvr>
</p:sld>
</file>

<file path=ppt/theme/theme1.xml><?xml version="1.0" encoding="utf-8"?>
<a:theme xmlns:a="http://schemas.openxmlformats.org/drawingml/2006/main" name="Blue MITRE">
  <a:themeElements>
    <a:clrScheme name="DB_theme">
      <a:dk1>
        <a:srgbClr val="E6E6E6"/>
      </a:dk1>
      <a:lt1>
        <a:srgbClr val="0D2541"/>
      </a:lt1>
      <a:dk2>
        <a:srgbClr val="FFFFFF"/>
      </a:dk2>
      <a:lt2>
        <a:srgbClr val="000000"/>
      </a:lt2>
      <a:accent1>
        <a:srgbClr val="8FD8F8"/>
      </a:accent1>
      <a:accent2>
        <a:srgbClr val="FEFB00"/>
      </a:accent2>
      <a:accent3>
        <a:srgbClr val="488DC9"/>
      </a:accent3>
      <a:accent4>
        <a:srgbClr val="4FB96E"/>
      </a:accent4>
      <a:accent5>
        <a:srgbClr val="FF6D2B"/>
      </a:accent5>
      <a:accent6>
        <a:srgbClr val="8E7FB9"/>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TRE-PPT-template-16x9-blue-2023-v1.potx" id="{140460EB-8154-48CD-85C8-4C4E284883A2}" vid="{6F02E2FC-9E69-4123-84EE-6C64931662FD}"/>
    </a:ext>
  </a:extLst>
</a:theme>
</file>

<file path=ppt/theme/theme2.xml><?xml version="1.0" encoding="utf-8"?>
<a:theme xmlns:a="http://schemas.openxmlformats.org/drawingml/2006/main" name="1_Blue MITRE">
  <a:themeElements>
    <a:clrScheme name="DB_theme">
      <a:dk1>
        <a:srgbClr val="E6E6E6"/>
      </a:dk1>
      <a:lt1>
        <a:srgbClr val="0D2541"/>
      </a:lt1>
      <a:dk2>
        <a:srgbClr val="FFFFFF"/>
      </a:dk2>
      <a:lt2>
        <a:srgbClr val="000000"/>
      </a:lt2>
      <a:accent1>
        <a:srgbClr val="8FD8F8"/>
      </a:accent1>
      <a:accent2>
        <a:srgbClr val="FEFB00"/>
      </a:accent2>
      <a:accent3>
        <a:srgbClr val="488DC9"/>
      </a:accent3>
      <a:accent4>
        <a:srgbClr val="4FB96E"/>
      </a:accent4>
      <a:accent5>
        <a:srgbClr val="FF6D2B"/>
      </a:accent5>
      <a:accent6>
        <a:srgbClr val="8E7FB9"/>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TRE-PPT-template-16x9-blue-2023-v1.potx" id="{140460EB-8154-48CD-85C8-4C4E284883A2}" vid="{6F02E2FC-9E69-4123-84EE-6C64931662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MITRE-PPT-template-16x9-blue-2023-v1</Template>
  <TotalTime>792</TotalTime>
  <Words>672</Words>
  <Application>Microsoft Office PowerPoint</Application>
  <PresentationFormat>Widescreen</PresentationFormat>
  <Paragraphs>164</Paragraphs>
  <Slides>15</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Arial Narrow</vt:lpstr>
      <vt:lpstr>Calibri</vt:lpstr>
      <vt:lpstr>Monotype Corsiva</vt:lpstr>
      <vt:lpstr>Times New Roman</vt:lpstr>
      <vt:lpstr>Wingdings</vt:lpstr>
      <vt:lpstr>Blue MITRE</vt:lpstr>
      <vt:lpstr>1_Blue MITRE</vt:lpstr>
      <vt:lpstr>Info-Centric National Airspace System Validation Implications</vt:lpstr>
      <vt:lpstr>The Info-Centric NAS</vt:lpstr>
      <vt:lpstr>The Info-Centric NAS</vt:lpstr>
      <vt:lpstr>Digital Transformation of the NAS</vt:lpstr>
      <vt:lpstr>Information in the Info-Centric NAS</vt:lpstr>
      <vt:lpstr>Information – Lynchpin for Improving the NAS</vt:lpstr>
      <vt:lpstr>Resilience through Information Ubiquity</vt:lpstr>
      <vt:lpstr>Operations in the Info-Centric NAS:  Trajectory Based Operations (TBO) and Extensible Traffic Management (xTM)</vt:lpstr>
      <vt:lpstr>xTM                TBO</vt:lpstr>
      <vt:lpstr>Leveraging Private Services  Operations &amp; Infrastructure</vt:lpstr>
      <vt:lpstr>Range of Possibilities</vt:lpstr>
      <vt:lpstr>Lessons from Ecosystem Failures</vt:lpstr>
      <vt:lpstr>Summary</vt:lpstr>
      <vt:lpstr>Closing Slide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Info-Centric National Airspace System Validation Implications</dc:title>
  <dc:subject/>
  <dc:creator>Stephane L Mondoloni Ph.D.</dc:creator>
  <cp:keywords/>
  <dc:description/>
  <cp:lastModifiedBy>Stephane L Mondoloni Ph.D.</cp:lastModifiedBy>
  <cp:revision>3</cp:revision>
  <cp:lastPrinted>2020-12-17T13:42:49Z</cp:lastPrinted>
  <dcterms:created xsi:type="dcterms:W3CDTF">2023-09-06T17:46:37Z</dcterms:created>
  <dcterms:modified xsi:type="dcterms:W3CDTF">2023-09-19T13:14:20Z</dcterms:modified>
  <cp:category/>
</cp:coreProperties>
</file>