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170" r:id="rId1"/>
  </p:sldMasterIdLst>
  <p:notesMasterIdLst>
    <p:notesMasterId r:id="rId12"/>
  </p:notesMasterIdLst>
  <p:handoutMasterIdLst>
    <p:handoutMasterId r:id="rId13"/>
  </p:handoutMasterIdLst>
  <p:sldIdLst>
    <p:sldId id="1530" r:id="rId2"/>
    <p:sldId id="1833" r:id="rId3"/>
    <p:sldId id="1838" r:id="rId4"/>
    <p:sldId id="1831" r:id="rId5"/>
    <p:sldId id="1836" r:id="rId6"/>
    <p:sldId id="1837" r:id="rId7"/>
    <p:sldId id="1826" r:id="rId8"/>
    <p:sldId id="1827" r:id="rId9"/>
    <p:sldId id="1830" r:id="rId10"/>
    <p:sldId id="1835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5160BF-BFEB-282B-AACD-90035B93E526}" name="Higgins, Columb G-CTR (FAA)" initials="HCGC(" userId="S::Columb.G-CTR.Higgins@faa.gov::d5ae4a6c-27ae-4aa6-b61e-c65ccfc938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ggins, Columb G-CTR (FAA)" initials="HCG(" lastIdx="39" clrIdx="0">
    <p:extLst>
      <p:ext uri="{19B8F6BF-5375-455C-9EA6-DF929625EA0E}">
        <p15:presenceInfo xmlns:p15="http://schemas.microsoft.com/office/powerpoint/2012/main" userId="S-1-5-21-3215564045-1863808890-1157122868-3443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3CC33"/>
    <a:srgbClr val="3366CC"/>
    <a:srgbClr val="336600"/>
    <a:srgbClr val="669900"/>
    <a:srgbClr val="B6D6D4"/>
    <a:srgbClr val="CCFFCC"/>
    <a:srgbClr val="99FF99"/>
    <a:srgbClr val="CC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29775" autoAdjust="0"/>
    <p:restoredTop sz="60752" autoAdjust="0"/>
  </p:normalViewPr>
  <p:slideViewPr>
    <p:cSldViewPr>
      <p:cViewPr varScale="1">
        <p:scale>
          <a:sx n="100" d="100"/>
          <a:sy n="100" d="100"/>
        </p:scale>
        <p:origin x="114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72"/>
    </p:cViewPr>
  </p:sorterViewPr>
  <p:notesViewPr>
    <p:cSldViewPr>
      <p:cViewPr varScale="1">
        <p:scale>
          <a:sx n="83" d="100"/>
          <a:sy n="83" d="100"/>
        </p:scale>
        <p:origin x="3810" y="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3038163" cy="464180"/>
          </a:xfrm>
          <a:prstGeom prst="rect">
            <a:avLst/>
          </a:prstGeom>
        </p:spPr>
        <p:txBody>
          <a:bodyPr vert="horz" lIns="93231" tIns="46612" rIns="93231" bIns="46612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42" y="1"/>
            <a:ext cx="3038163" cy="464180"/>
          </a:xfrm>
          <a:prstGeom prst="rect">
            <a:avLst/>
          </a:prstGeom>
        </p:spPr>
        <p:txBody>
          <a:bodyPr vert="horz" lIns="93231" tIns="46612" rIns="93231" bIns="46612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9E2D70-F00B-4305-AA4A-0771BC3C782E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30630"/>
            <a:ext cx="3038163" cy="464180"/>
          </a:xfrm>
          <a:prstGeom prst="rect">
            <a:avLst/>
          </a:prstGeom>
        </p:spPr>
        <p:txBody>
          <a:bodyPr vert="horz" lIns="93231" tIns="46612" rIns="93231" bIns="46612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42" y="8830630"/>
            <a:ext cx="3038163" cy="464180"/>
          </a:xfrm>
          <a:prstGeom prst="rect">
            <a:avLst/>
          </a:prstGeom>
        </p:spPr>
        <p:txBody>
          <a:bodyPr vert="horz" lIns="93231" tIns="46612" rIns="93231" bIns="46612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44318D-B602-4AD8-B0BF-74E21E756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7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"/>
            <a:ext cx="303816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1" tIns="46612" rIns="93231" bIns="466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42" y="1"/>
            <a:ext cx="303816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1" tIns="46612" rIns="93231" bIns="466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3" y="4416124"/>
            <a:ext cx="560767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1" tIns="46612" rIns="93231" bIns="46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8830630"/>
            <a:ext cx="303816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1" tIns="46612" rIns="93231" bIns="466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42" y="8830630"/>
            <a:ext cx="303816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31" tIns="46612" rIns="93231" bIns="466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0C97AD-E005-46F4-83A4-DB08EA767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97AD-E005-46F4-83A4-DB08EA7676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C97AD-E005-46F4-83A4-DB08EA7676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2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159">
              <a:defRPr/>
            </a:pPr>
            <a:fld id="{170C97AD-E005-46F4-83A4-DB08EA7676DE}" type="slidenum">
              <a:rPr lang="en-US">
                <a:solidFill>
                  <a:srgbClr val="000000"/>
                </a:solidFill>
              </a:rPr>
              <a:pPr defTabSz="904159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5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159">
              <a:defRPr/>
            </a:pPr>
            <a:fld id="{170C97AD-E005-46F4-83A4-DB08EA7676DE}" type="slidenum">
              <a:rPr lang="en-US">
                <a:solidFill>
                  <a:srgbClr val="000000"/>
                </a:solidFill>
              </a:rPr>
              <a:pPr defTabSz="904159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C97AD-E005-46F4-83A4-DB08EA7676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0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C97AD-E005-46F4-83A4-DB08EA767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14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C97AD-E005-46F4-83A4-DB08EA7676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3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C97AD-E005-46F4-83A4-DB08EA7676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9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C97AD-E005-46F4-83A4-DB08EA7676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C97AD-E005-46F4-83A4-DB08EA7676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7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468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6400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61E83-A6F1-5D62-F763-A3ED508F34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70853" y="6294028"/>
            <a:ext cx="213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7985FDCD-19BE-45D6-9895-1FB38433207D}" type="slidenum">
              <a:rPr lang="en-US" sz="14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defRPr/>
              </a:pPr>
              <a:t>‹#›</a:t>
            </a:fld>
            <a:endParaRPr lang="en-US" sz="14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1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6400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61E83-A6F1-5D62-F763-A3ED508F34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70853" y="6294028"/>
            <a:ext cx="213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7985FDCD-19BE-45D6-9895-1FB38433207D}" type="slidenum">
              <a:rPr lang="en-US" sz="14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defRPr/>
              </a:pPr>
              <a:t>‹#›</a:t>
            </a:fld>
            <a:endParaRPr lang="en-US" sz="14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D297-2616-8AAC-AFBD-B28950AC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3212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6248400" cy="260985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6248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4342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1" y="1508126"/>
            <a:ext cx="7111999" cy="4391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2564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038600"/>
            <a:ext cx="66569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1005"/>
            <a:ext cx="58949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1024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5489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440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4149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902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254067" y="63055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A74C78EF-46B2-4F2F-B7EF-9EE89F3458E7}" type="slidenum">
              <a:rPr lang="en-US" sz="1200" b="1">
                <a:solidFill>
                  <a:srgbClr val="FFFFFF"/>
                </a:solidFill>
              </a:rPr>
              <a:pPr algn="r"/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55" r:id="rId1"/>
    <p:sldLayoutId id="2147490074" r:id="rId2"/>
    <p:sldLayoutId id="2147490072" r:id="rId3"/>
    <p:sldLayoutId id="2147489756" r:id="rId4"/>
    <p:sldLayoutId id="2147489757" r:id="rId5"/>
    <p:sldLayoutId id="2147489760" r:id="rId6"/>
    <p:sldLayoutId id="2147489761" r:id="rId7"/>
    <p:sldLayoutId id="2147489762" r:id="rId8"/>
    <p:sldLayoutId id="2147489763" r:id="rId9"/>
    <p:sldLayoutId id="2147490071" r:id="rId10"/>
    <p:sldLayoutId id="214749007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>
            <a:off x="762000" y="553506"/>
            <a:ext cx="7239001" cy="1463676"/>
          </a:xfrm>
          <a:prstGeom prst="rect">
            <a:avLst/>
          </a:prstGeom>
          <a:effectLst>
            <a:outerShdw blurRad="50800" dist="84244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2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</a:t>
            </a:r>
            <a:r>
              <a:rPr lang="en-US" sz="4800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Annual V&amp;V Summit</a:t>
            </a:r>
          </a:p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Opening Remarks</a:t>
            </a:r>
            <a:endParaRPr lang="en-US" sz="1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6"/>
          <p:cNvSpPr txBox="1">
            <a:spLocks/>
          </p:cNvSpPr>
          <p:nvPr/>
        </p:nvSpPr>
        <p:spPr>
          <a:xfrm>
            <a:off x="561474" y="5198559"/>
            <a:ext cx="4924926" cy="97364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200" b="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Convergence:  </a:t>
            </a:r>
          </a:p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200" b="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Maximize and Manage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91DE4FF-C14C-57B0-D933-2DEF936EAAA8}"/>
              </a:ext>
            </a:extLst>
          </p:cNvPr>
          <p:cNvSpPr txBox="1">
            <a:spLocks/>
          </p:cNvSpPr>
          <p:nvPr/>
        </p:nvSpPr>
        <p:spPr>
          <a:xfrm>
            <a:off x="5791200" y="4953000"/>
            <a:ext cx="5807242" cy="1176837"/>
          </a:xfrm>
          <a:prstGeom prst="rect">
            <a:avLst/>
          </a:prstGeom>
        </p:spPr>
        <p:txBody>
          <a:bodyPr rtlCol="0" anchor="b">
            <a:normAutofit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300" dirty="0"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John Frederick, Manager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FAA V&amp;V Strategies and Practices Branch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September 27-28, 2023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BB5B91-3835-8304-5629-DE075310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692" y="457200"/>
            <a:ext cx="2546350" cy="8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701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709718-3B3C-1EA1-E839-D6338328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4488"/>
            <a:ext cx="11487151" cy="609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Stage is Set for the V&amp;V Summit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81ABDC-2B06-DCD0-40D7-D4893F920DDE}"/>
              </a:ext>
            </a:extLst>
          </p:cNvPr>
          <p:cNvSpPr txBox="1">
            <a:spLocks/>
          </p:cNvSpPr>
          <p:nvPr/>
        </p:nvSpPr>
        <p:spPr>
          <a:xfrm>
            <a:off x="228600" y="1171575"/>
            <a:ext cx="8382000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The presenters are diverse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The topics are relevant and challenging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The speakers are exceptional experts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The attendees are dedicated, collaborative, and engaged </a:t>
            </a:r>
          </a:p>
          <a:p>
            <a:endParaRPr lang="en-US" kern="0" dirty="0"/>
          </a:p>
          <a:p>
            <a:pPr marL="400050" lvl="1" indent="0">
              <a:buFontTx/>
              <a:buNone/>
            </a:pPr>
            <a:endParaRPr 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76713-3987-C61E-A5F1-5319F418254A}"/>
              </a:ext>
            </a:extLst>
          </p:cNvPr>
          <p:cNvSpPr txBox="1"/>
          <p:nvPr/>
        </p:nvSpPr>
        <p:spPr>
          <a:xfrm>
            <a:off x="228600" y="5257800"/>
            <a:ext cx="110772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V&amp;V Summit Yin Yang Challenge:  Open your minds to divergent possibilities and look for opportunities to converge on new concepts and innovative solutions</a:t>
            </a:r>
            <a:endParaRPr lang="en-US" sz="2800" b="1" i="1" u="sng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8973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V&amp;V Summit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7924800" cy="4572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Welcome Summit Attendees to the 18th Annual V&amp;V Summit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Our first in-person convergence since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eLMS Training Credit — Federal employees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faa.gov email address must check in both days to receive training credit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Feedback Forms in Summit Folder — Please fill out and return at end of each day and place on registration table</a:t>
            </a:r>
          </a:p>
        </p:txBody>
      </p:sp>
    </p:spTree>
    <p:extLst>
      <p:ext uri="{BB962C8B-B14F-4D97-AF65-F5344CB8AC3E}">
        <p14:creationId xmlns:p14="http://schemas.microsoft.com/office/powerpoint/2010/main" val="215846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V&amp;V Summit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7924800" cy="4572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Location of this year’s presentations: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https://www.faa.gov/about/office_org/headquarters_offices/ang/library/events/v_vsummits/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Link will be sent to all attendees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Google:  V&amp;V Summit 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Wi-Fi Password and Zoom Update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Area Restaurants — Restaurant List in Folders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Resorts Self-Parking $10 with Voucher (Registration Table) </a:t>
            </a:r>
          </a:p>
        </p:txBody>
      </p:sp>
    </p:spTree>
    <p:extLst>
      <p:ext uri="{BB962C8B-B14F-4D97-AF65-F5344CB8AC3E}">
        <p14:creationId xmlns:p14="http://schemas.microsoft.com/office/powerpoint/2010/main" val="16200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CA9877-9EAB-174B-84E1-C31B7E6D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V&amp;V Summit Agenda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C614A80-ADF1-C51F-4087-9C591CB816E3}"/>
              </a:ext>
            </a:extLst>
          </p:cNvPr>
          <p:cNvSpPr txBox="1">
            <a:spLocks/>
          </p:cNvSpPr>
          <p:nvPr/>
        </p:nvSpPr>
        <p:spPr>
          <a:xfrm>
            <a:off x="228600" y="1447800"/>
            <a:ext cx="83058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200" kern="0" dirty="0"/>
              <a:t>Agenda is in the handout folder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kern="0" dirty="0"/>
              <a:t>Time for networking and collaboration during breaks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kern="0" dirty="0"/>
              <a:t>Two interactive polling sessions on Day 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kern="0" dirty="0"/>
              <a:t>Design of Experiments Interactive Exercise on Day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kern="0" dirty="0"/>
              <a:t>Informative videos shown during breaks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kern="0" dirty="0"/>
              <a:t>Vee Model and Double Diamond Design Model (convergence vs divergence) in handout folder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kern="0" dirty="0"/>
              <a:t>1.5 hours allocated for lunch and networking on Day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kern="0" dirty="0"/>
              <a:t>Presentations will start at 8:30 a.m. on Day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kern="0" dirty="0"/>
              <a:t>End by 4:30 p.m. on Day 1 and 12:30 p.m. on Day 2 </a:t>
            </a:r>
          </a:p>
        </p:txBody>
      </p:sp>
    </p:spTree>
    <p:extLst>
      <p:ext uri="{BB962C8B-B14F-4D97-AF65-F5344CB8AC3E}">
        <p14:creationId xmlns:p14="http://schemas.microsoft.com/office/powerpoint/2010/main" val="29336042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>
            <a:off x="304800" y="553506"/>
            <a:ext cx="8458200" cy="1463676"/>
          </a:xfrm>
          <a:prstGeom prst="rect">
            <a:avLst/>
          </a:prstGeom>
          <a:effectLst>
            <a:outerShdw blurRad="50800" dist="84244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18</a:t>
            </a:r>
            <a:r>
              <a:rPr kumimoji="0" 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th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Annual V&amp;V Summit Theme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BB5B91-3835-8304-5629-DE075310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692" y="457200"/>
            <a:ext cx="2546350" cy="828144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7BB81776-BBF0-CDD4-C3DA-BC73BF132B03}"/>
              </a:ext>
            </a:extLst>
          </p:cNvPr>
          <p:cNvSpPr txBox="1">
            <a:spLocks/>
          </p:cNvSpPr>
          <p:nvPr/>
        </p:nvSpPr>
        <p:spPr>
          <a:xfrm>
            <a:off x="258733" y="5257800"/>
            <a:ext cx="11658600" cy="1463676"/>
          </a:xfrm>
          <a:prstGeom prst="rect">
            <a:avLst/>
          </a:prstGeom>
          <a:effectLst>
            <a:outerShdw blurRad="50800" dist="84244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“Convergence: Maximize and Manage”</a:t>
            </a:r>
          </a:p>
          <a:p>
            <a:pPr marL="0" marR="0" lvl="0" indent="0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86213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133B45-9ADB-9EEC-536F-58B1268D03C8}"/>
              </a:ext>
            </a:extLst>
          </p:cNvPr>
          <p:cNvSpPr txBox="1">
            <a:spLocks/>
          </p:cNvSpPr>
          <p:nvPr/>
        </p:nvSpPr>
        <p:spPr>
          <a:xfrm>
            <a:off x="315686" y="1066800"/>
            <a:ext cx="9209314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Convergence is great! — It needs to be maximized!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Collaboration of people and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Integration of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Combined operations and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Unified policies and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Utilizing new and diverse technologies for new and diverse capabilities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Convergence is a pain! — It needs to be managed!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Collaboration of people and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Integration of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Combined operations and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Unified policies and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Utilizing new and diverse technologies for new and diverse capabilities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kern="0" dirty="0"/>
          </a:p>
          <a:p>
            <a:pPr>
              <a:buFont typeface="Wingdings" panose="05000000000000000000" pitchFamily="2" charset="2"/>
              <a:buChar char="Ø"/>
            </a:pPr>
            <a:endParaRPr lang="en-US" kern="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B16F6DE-307F-5A6B-9D7F-6632538642AC}"/>
              </a:ext>
            </a:extLst>
          </p:cNvPr>
          <p:cNvSpPr txBox="1">
            <a:spLocks/>
          </p:cNvSpPr>
          <p:nvPr/>
        </p:nvSpPr>
        <p:spPr>
          <a:xfrm>
            <a:off x="328246" y="334962"/>
            <a:ext cx="11658600" cy="1463676"/>
          </a:xfrm>
          <a:prstGeom prst="rect">
            <a:avLst/>
          </a:prstGeom>
          <a:effectLst>
            <a:outerShdw blurRad="50800" dist="84244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Word of the Day: Convergence </a:t>
            </a:r>
          </a:p>
          <a:p>
            <a:pPr marL="0" marR="0" lvl="0" indent="0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7987BA-FBE5-DE01-DE41-C7ADB8118D87}"/>
              </a:ext>
            </a:extLst>
          </p:cNvPr>
          <p:cNvSpPr txBox="1">
            <a:spLocks/>
          </p:cNvSpPr>
          <p:nvPr/>
        </p:nvSpPr>
        <p:spPr>
          <a:xfrm>
            <a:off x="152400" y="5936457"/>
            <a:ext cx="1183444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0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Effective convergence cannot exist without effective divergence</a:t>
            </a:r>
          </a:p>
          <a:p>
            <a:pPr algn="ctr" fontAlgn="auto">
              <a:spcAft>
                <a:spcPts val="0"/>
              </a:spcAft>
            </a:pPr>
            <a:r>
              <a:rPr lang="en-US" sz="30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We need both -</a:t>
            </a:r>
          </a:p>
        </p:txBody>
      </p:sp>
    </p:spTree>
    <p:extLst>
      <p:ext uri="{BB962C8B-B14F-4D97-AF65-F5344CB8AC3E}">
        <p14:creationId xmlns:p14="http://schemas.microsoft.com/office/powerpoint/2010/main" val="9894223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BC153D-D8E7-FF9F-90C0-80029D10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70" y="533400"/>
            <a:ext cx="11296651" cy="609600"/>
          </a:xfrm>
        </p:spPr>
        <p:txBody>
          <a:bodyPr/>
          <a:lstStyle/>
          <a:p>
            <a:pPr algn="ctr"/>
            <a:r>
              <a:rPr lang="en-US" sz="4400" dirty="0"/>
              <a:t>It’s About Balance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1C8DE1D-DBC1-0738-94F4-7C67BD541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23199"/>
            <a:ext cx="3581400" cy="35814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133B45-9ADB-9EEC-536F-58B1268D03C8}"/>
              </a:ext>
            </a:extLst>
          </p:cNvPr>
          <p:cNvSpPr txBox="1">
            <a:spLocks/>
          </p:cNvSpPr>
          <p:nvPr/>
        </p:nvSpPr>
        <p:spPr>
          <a:xfrm>
            <a:off x="304800" y="1371600"/>
            <a:ext cx="90678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Last Year’s Theme: “Enabling Dynamic Innovation</a:t>
            </a:r>
            <a:br>
              <a:rPr lang="en-US" sz="2800" kern="0" dirty="0"/>
            </a:br>
            <a:r>
              <a:rPr lang="en-US" sz="2800" kern="0" dirty="0"/>
              <a:t>with Rigor”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kern="0" dirty="0"/>
              <a:t>Addressed:  Balancing risky and rapid innovation while focusing on safety and effective rigor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This year’s summit also focuses on balance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Convergence is the path to innovation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Divergence  (the opposite of convergence) is also needed for innovation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/>
              <a:t>Yin and yang is an ancient Chinese philosophy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kern="0" dirty="0"/>
              <a:t>Reminds us that balance is the key to prosperity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kern="0" dirty="0"/>
              <a:t>Prosperity is achieved through the balance of opposing but complementary forces </a:t>
            </a:r>
          </a:p>
        </p:txBody>
      </p:sp>
    </p:spTree>
    <p:extLst>
      <p:ext uri="{BB962C8B-B14F-4D97-AF65-F5344CB8AC3E}">
        <p14:creationId xmlns:p14="http://schemas.microsoft.com/office/powerpoint/2010/main" val="10438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CA1310-78AC-4648-07C2-8ED6613AD7BC}"/>
              </a:ext>
            </a:extLst>
          </p:cNvPr>
          <p:cNvSpPr/>
          <p:nvPr/>
        </p:nvSpPr>
        <p:spPr bwMode="auto">
          <a:xfrm>
            <a:off x="3733800" y="1200028"/>
            <a:ext cx="8458200" cy="5657971"/>
          </a:xfrm>
          <a:prstGeom prst="rect">
            <a:avLst/>
          </a:prstGeom>
          <a:solidFill>
            <a:srgbClr val="FAF4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DA3C6-689F-93A8-5C8F-6BB952D20221}"/>
              </a:ext>
            </a:extLst>
          </p:cNvPr>
          <p:cNvSpPr txBox="1">
            <a:spLocks/>
          </p:cNvSpPr>
          <p:nvPr/>
        </p:nvSpPr>
        <p:spPr>
          <a:xfrm>
            <a:off x="76200" y="954088"/>
            <a:ext cx="37338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/>
              <a:t>Double Diamond: A design process model popularized by the British Design Council in 2005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/>
              <a:t>A process of exploring an issue more widely or deeply and then taking focused action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/>
              <a:t>Divergence fuels effective convergence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/>
              <a:t>Double Diamond is a visual representation of the dance between divergence and convergence - similar to Yin and Yang principles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9F294B4-6AA5-1E90-9EDF-4E802E6A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" y="344488"/>
            <a:ext cx="11944351" cy="609600"/>
          </a:xfrm>
        </p:spPr>
        <p:txBody>
          <a:bodyPr/>
          <a:lstStyle/>
          <a:p>
            <a:pPr algn="ctr"/>
            <a:r>
              <a:rPr lang="en-US" dirty="0"/>
              <a:t>Double Diamond Model: Effective Solutions and Innovation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DD25132-CAAE-6092-26CB-E745AFB04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0"/>
            <a:ext cx="8928967" cy="577426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A10CDC-E847-9FCC-681E-5C1577E92210}"/>
              </a:ext>
            </a:extLst>
          </p:cNvPr>
          <p:cNvSpPr txBox="1"/>
          <p:nvPr/>
        </p:nvSpPr>
        <p:spPr>
          <a:xfrm>
            <a:off x="3714044" y="6533289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</a:t>
            </a:r>
            <a:r>
              <a:rPr lang="en-US" sz="1200" dirty="0"/>
              <a:t>stubbscreative</a:t>
            </a:r>
            <a:r>
              <a:rPr lang="en-US" sz="1400" dirty="0"/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5327687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D3CD-41B4-7899-F003-8194661D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4488"/>
            <a:ext cx="11487151" cy="609600"/>
          </a:xfrm>
        </p:spPr>
        <p:txBody>
          <a:bodyPr/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From Last Summit on Knowledge-based Innovation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74C48-EA15-6187-B0E0-399AF939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71575"/>
            <a:ext cx="8382000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the necessary knowledge was available by 1918, but the first operational digital computer did not appear until 1946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Convergence among different kinds of knowledge is essential to spark innovation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Innovation is both conceptual and perceptual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An</a:t>
            </a:r>
            <a:r>
              <a:rPr lang="en-US" dirty="0"/>
              <a:t> </a:t>
            </a:r>
            <a:r>
              <a:rPr lang="en-US" b="1" dirty="0"/>
              <a:t>ability to see potential solutions and new capabilities where none previously existed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“Would-be innovators must also go out and look, ask, and listen” </a:t>
            </a:r>
            <a:r>
              <a:rPr lang="en-US" sz="1600" dirty="0"/>
              <a:t>(Harvard Business Review)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>
                <a:ea typeface="+mn-ea"/>
                <a:cs typeface="+mn-cs"/>
              </a:rPr>
              <a:t>Divergence</a:t>
            </a:r>
          </a:p>
          <a:p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17050-E23A-9C64-FDE0-ACE09C7BB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" b="14669"/>
          <a:stretch/>
        </p:blipFill>
        <p:spPr>
          <a:xfrm>
            <a:off x="8763000" y="1008464"/>
            <a:ext cx="3200400" cy="20476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AC097-72B3-AE24-6AA9-0B13CA2AC3E2}"/>
              </a:ext>
            </a:extLst>
          </p:cNvPr>
          <p:cNvSpPr txBox="1"/>
          <p:nvPr/>
        </p:nvSpPr>
        <p:spPr>
          <a:xfrm>
            <a:off x="152401" y="5577045"/>
            <a:ext cx="110772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V&amp;V Summits are about knowledge </a:t>
            </a:r>
            <a:r>
              <a:rPr lang="en-US" sz="28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convergence</a:t>
            </a:r>
            <a:r>
              <a:rPr lang="en-US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a focus on new concepts and improved perceptions — </a:t>
            </a:r>
            <a:r>
              <a:rPr lang="en-US" sz="28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divergence</a:t>
            </a:r>
          </a:p>
        </p:txBody>
      </p:sp>
      <p:pic>
        <p:nvPicPr>
          <p:cNvPr id="7" name="Picture 6" descr="A picture containing text, road, person">
            <a:extLst>
              <a:ext uri="{FF2B5EF4-FFF2-40B4-BE49-F238E27FC236}">
                <a16:creationId xmlns:a16="http://schemas.microsoft.com/office/drawing/2014/main" id="{13B8CAFB-F874-1F88-FBC3-B765BE428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10448"/>
            <a:ext cx="3200401" cy="21752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32867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4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4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111567</TotalTime>
  <Words>694</Words>
  <Application>Microsoft Office PowerPoint</Application>
  <PresentationFormat>Widescreen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3_Custom Design</vt:lpstr>
      <vt:lpstr>PowerPoint Presentation</vt:lpstr>
      <vt:lpstr>V&amp;V Summit Information</vt:lpstr>
      <vt:lpstr>More V&amp;V Summit Information</vt:lpstr>
      <vt:lpstr>V&amp;V Summit Agenda</vt:lpstr>
      <vt:lpstr>PowerPoint Presentation</vt:lpstr>
      <vt:lpstr>PowerPoint Presentation</vt:lpstr>
      <vt:lpstr>It’s About Balance </vt:lpstr>
      <vt:lpstr>Double Diamond Model: Effective Solutions and Innovation </vt:lpstr>
      <vt:lpstr>Points From Last Summit on Knowledge-based Innovation</vt:lpstr>
      <vt:lpstr>The Stage is Set for the V&amp;V Summit</vt:lpstr>
    </vt:vector>
  </TitlesOfParts>
  <Company>Air Traffic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ANG-E5 Program Review</dc:title>
  <dc:creator>Air Traffic Organization</dc:creator>
  <cp:lastModifiedBy>Frederick, John (FAA)</cp:lastModifiedBy>
  <cp:revision>4849</cp:revision>
  <cp:lastPrinted>2023-09-25T21:01:04Z</cp:lastPrinted>
  <dcterms:created xsi:type="dcterms:W3CDTF">2012-03-14T19:24:08Z</dcterms:created>
  <dcterms:modified xsi:type="dcterms:W3CDTF">2023-09-26T14:30:11Z</dcterms:modified>
</cp:coreProperties>
</file>