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142"/>
  </p:notesMasterIdLst>
  <p:handoutMasterIdLst>
    <p:handoutMasterId r:id="rId143"/>
  </p:handoutMasterIdLst>
  <p:sldIdLst>
    <p:sldId id="256" r:id="rId5"/>
    <p:sldId id="387" r:id="rId6"/>
    <p:sldId id="664" r:id="rId7"/>
    <p:sldId id="584" r:id="rId8"/>
    <p:sldId id="693" r:id="rId9"/>
    <p:sldId id="263" r:id="rId10"/>
    <p:sldId id="535" r:id="rId11"/>
    <p:sldId id="536" r:id="rId12"/>
    <p:sldId id="537" r:id="rId13"/>
    <p:sldId id="538" r:id="rId14"/>
    <p:sldId id="539" r:id="rId15"/>
    <p:sldId id="662" r:id="rId16"/>
    <p:sldId id="540" r:id="rId17"/>
    <p:sldId id="541" r:id="rId18"/>
    <p:sldId id="270" r:id="rId19"/>
    <p:sldId id="542" r:id="rId20"/>
    <p:sldId id="292" r:id="rId21"/>
    <p:sldId id="531" r:id="rId22"/>
    <p:sldId id="532" r:id="rId23"/>
    <p:sldId id="670" r:id="rId24"/>
    <p:sldId id="490" r:id="rId25"/>
    <p:sldId id="687" r:id="rId26"/>
    <p:sldId id="296" r:id="rId27"/>
    <p:sldId id="615" r:id="rId28"/>
    <p:sldId id="616" r:id="rId29"/>
    <p:sldId id="331" r:id="rId30"/>
    <p:sldId id="691" r:id="rId31"/>
    <p:sldId id="648" r:id="rId32"/>
    <p:sldId id="335" r:id="rId33"/>
    <p:sldId id="617" r:id="rId34"/>
    <p:sldId id="593" r:id="rId35"/>
    <p:sldId id="594" r:id="rId36"/>
    <p:sldId id="667" r:id="rId37"/>
    <p:sldId id="668" r:id="rId38"/>
    <p:sldId id="597" r:id="rId39"/>
    <p:sldId id="598" r:id="rId40"/>
    <p:sldId id="618" r:id="rId41"/>
    <p:sldId id="619" r:id="rId42"/>
    <p:sldId id="653" r:id="rId43"/>
    <p:sldId id="694" r:id="rId44"/>
    <p:sldId id="307" r:id="rId45"/>
    <p:sldId id="547" r:id="rId46"/>
    <p:sldId id="665" r:id="rId47"/>
    <p:sldId id="544" r:id="rId48"/>
    <p:sldId id="545" r:id="rId49"/>
    <p:sldId id="546" r:id="rId50"/>
    <p:sldId id="313" r:id="rId51"/>
    <p:sldId id="620" r:id="rId52"/>
    <p:sldId id="621" r:id="rId53"/>
    <p:sldId id="337" r:id="rId54"/>
    <p:sldId id="643" r:id="rId55"/>
    <p:sldId id="602" r:id="rId56"/>
    <p:sldId id="603" r:id="rId57"/>
    <p:sldId id="604" r:id="rId58"/>
    <p:sldId id="622" r:id="rId59"/>
    <p:sldId id="343" r:id="rId60"/>
    <p:sldId id="344" r:id="rId61"/>
    <p:sldId id="506" r:id="rId62"/>
    <p:sldId id="435" r:id="rId63"/>
    <p:sldId id="473" r:id="rId64"/>
    <p:sldId id="513" r:id="rId65"/>
    <p:sldId id="623" r:id="rId66"/>
    <p:sldId id="382" r:id="rId67"/>
    <p:sldId id="690" r:id="rId68"/>
    <p:sldId id="661" r:id="rId69"/>
    <p:sldId id="652" r:id="rId70"/>
    <p:sldId id="377" r:id="rId71"/>
    <p:sldId id="689" r:id="rId72"/>
    <p:sldId id="656" r:id="rId73"/>
    <p:sldId id="316" r:id="rId74"/>
    <p:sldId id="605" r:id="rId75"/>
    <p:sldId id="508" r:id="rId76"/>
    <p:sldId id="477" r:id="rId77"/>
    <p:sldId id="590" r:id="rId78"/>
    <p:sldId id="591" r:id="rId79"/>
    <p:sldId id="613" r:id="rId80"/>
    <p:sldId id="614" r:id="rId81"/>
    <p:sldId id="273" r:id="rId82"/>
    <p:sldId id="396" r:id="rId83"/>
    <p:sldId id="683" r:id="rId84"/>
    <p:sldId id="386" r:id="rId85"/>
    <p:sldId id="403" r:id="rId86"/>
    <p:sldId id="626" r:id="rId87"/>
    <p:sldId id="395" r:id="rId88"/>
    <p:sldId id="478" r:id="rId89"/>
    <p:sldId id="398" r:id="rId90"/>
    <p:sldId id="401" r:id="rId91"/>
    <p:sldId id="402" r:id="rId92"/>
    <p:sldId id="399" r:id="rId93"/>
    <p:sldId id="627" r:id="rId94"/>
    <p:sldId id="364" r:id="rId95"/>
    <p:sldId id="609" r:id="rId96"/>
    <p:sldId id="657" r:id="rId97"/>
    <p:sldId id="367" r:id="rId98"/>
    <p:sldId id="368" r:id="rId99"/>
    <p:sldId id="628" r:id="rId100"/>
    <p:sldId id="323" r:id="rId101"/>
    <p:sldId id="561" r:id="rId102"/>
    <p:sldId id="684" r:id="rId103"/>
    <p:sldId id="685" r:id="rId104"/>
    <p:sldId id="686" r:id="rId105"/>
    <p:sldId id="328" r:id="rId106"/>
    <p:sldId id="629" r:id="rId107"/>
    <p:sldId id="630" r:id="rId108"/>
    <p:sldId id="298" r:id="rId109"/>
    <p:sldId id="666" r:id="rId110"/>
    <p:sldId id="663" r:id="rId111"/>
    <p:sldId id="519" r:id="rId112"/>
    <p:sldId id="520" r:id="rId113"/>
    <p:sldId id="521" r:id="rId114"/>
    <p:sldId id="522" r:id="rId115"/>
    <p:sldId id="523" r:id="rId116"/>
    <p:sldId id="631" r:id="rId117"/>
    <p:sldId id="632" r:id="rId118"/>
    <p:sldId id="370" r:id="rId119"/>
    <p:sldId id="371" r:id="rId120"/>
    <p:sldId id="372" r:id="rId121"/>
    <p:sldId id="373" r:id="rId122"/>
    <p:sldId id="374" r:id="rId123"/>
    <p:sldId id="375" r:id="rId124"/>
    <p:sldId id="376" r:id="rId125"/>
    <p:sldId id="381" r:id="rId126"/>
    <p:sldId id="417" r:id="rId127"/>
    <p:sldId id="418" r:id="rId128"/>
    <p:sldId id="419" r:id="rId129"/>
    <p:sldId id="420" r:id="rId130"/>
    <p:sldId id="421" r:id="rId131"/>
    <p:sldId id="422" r:id="rId132"/>
    <p:sldId id="423" r:id="rId133"/>
    <p:sldId id="424" r:id="rId134"/>
    <p:sldId id="426" r:id="rId135"/>
    <p:sldId id="434" r:id="rId136"/>
    <p:sldId id="427" r:id="rId137"/>
    <p:sldId id="428" r:id="rId138"/>
    <p:sldId id="429" r:id="rId139"/>
    <p:sldId id="430" r:id="rId140"/>
    <p:sldId id="440" r:id="rId14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eO/iMo3hBXtq+KWOkiguzw==" hashData="37oa/tCXN1o7iflCN1xyrU+4jD3WPFQmZ2NH0j/wN5TgkSS55frhbrpH+TvswwNc5qIslho48wVwIVAkzGik+g=="/>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ller, Joseph [USA]" initials="" lastIdx="14" clrIdx="0"/>
  <p:cmAuthor id="2" name="Smith, Jessica [USA]" initials="" lastIdx="16" clrIdx="1"/>
  <p:cmAuthor id="3" name="Tan, Francis [USA]" initials="TF[" lastIdx="137" clrIdx="2">
    <p:extLst>
      <p:ext uri="{19B8F6BF-5375-455C-9EA6-DF929625EA0E}">
        <p15:presenceInfo xmlns:p15="http://schemas.microsoft.com/office/powerpoint/2012/main" userId="S::582911@bah.com::0573288a-873a-4c07-b7b3-ee823f45c59d" providerId="AD"/>
      </p:ext>
    </p:extLst>
  </p:cmAuthor>
  <p:cmAuthor id="4" name="French, Jeffrey [USA]" initials="FJ[" lastIdx="50" clrIdx="3">
    <p:extLst>
      <p:ext uri="{19B8F6BF-5375-455C-9EA6-DF929625EA0E}">
        <p15:presenceInfo xmlns:p15="http://schemas.microsoft.com/office/powerpoint/2012/main" userId="S::560555@bah.com::9d0ef680-4867-4b0f-a73d-548e1799eab2" providerId="AD"/>
      </p:ext>
    </p:extLst>
  </p:cmAuthor>
  <p:cmAuthor id="5" name="Wallace, Bob [USA]" initials="W[" lastIdx="1" clrIdx="4">
    <p:extLst>
      <p:ext uri="{19B8F6BF-5375-455C-9EA6-DF929625EA0E}">
        <p15:presenceInfo xmlns:p15="http://schemas.microsoft.com/office/powerpoint/2012/main" userId="S::555473@bah.com::6e4fac90-85a4-48a1-96f8-faa11a02b6de" providerId="AD"/>
      </p:ext>
    </p:extLst>
  </p:cmAuthor>
  <p:cmAuthor id="6" name="Zeller, Joseph [USA]" initials="ZJ[" lastIdx="45" clrIdx="5">
    <p:extLst>
      <p:ext uri="{19B8F6BF-5375-455C-9EA6-DF929625EA0E}">
        <p15:presenceInfo xmlns:p15="http://schemas.microsoft.com/office/powerpoint/2012/main" userId="S::599491@bah.com::578ed84e-8cd4-4d66-bf51-56da051823b3" providerId="AD"/>
      </p:ext>
    </p:extLst>
  </p:cmAuthor>
  <p:cmAuthor id="7" name="Siegel, Joel [USA]" initials="SJ[" lastIdx="59" clrIdx="6">
    <p:extLst>
      <p:ext uri="{19B8F6BF-5375-455C-9EA6-DF929625EA0E}">
        <p15:presenceInfo xmlns:p15="http://schemas.microsoft.com/office/powerpoint/2012/main" userId="S::600242@bah.com::8dc4b542-4cac-45ff-b06f-4c6c1c9c8dfc" providerId="AD"/>
      </p:ext>
    </p:extLst>
  </p:cmAuthor>
  <p:cmAuthor id="8" name="Cleveland, Matthew [USA]" initials="CM[" lastIdx="58" clrIdx="7">
    <p:extLst>
      <p:ext uri="{19B8F6BF-5375-455C-9EA6-DF929625EA0E}">
        <p15:presenceInfo xmlns:p15="http://schemas.microsoft.com/office/powerpoint/2012/main" userId="S::552669@bah.com::7eeb3686-c235-491e-9727-eb51cd24c473" providerId="AD"/>
      </p:ext>
    </p:extLst>
  </p:cmAuthor>
  <p:cmAuthor id="9" name="Jones, Irene [USA]" initials="JI[" lastIdx="62" clrIdx="8">
    <p:extLst>
      <p:ext uri="{19B8F6BF-5375-455C-9EA6-DF929625EA0E}">
        <p15:presenceInfo xmlns:p15="http://schemas.microsoft.com/office/powerpoint/2012/main" userId="S::599928@bah.com::624e6fdf-2473-408b-a59a-02029d8550e4" providerId="AD"/>
      </p:ext>
    </p:extLst>
  </p:cmAuthor>
  <p:cmAuthor id="10" name="Robert Wallace" initials="RW" lastIdx="53" clrIdx="9">
    <p:extLst>
      <p:ext uri="{19B8F6BF-5375-455C-9EA6-DF929625EA0E}">
        <p15:presenceInfo xmlns:p15="http://schemas.microsoft.com/office/powerpoint/2012/main" userId="Robert Wallace" providerId="None"/>
      </p:ext>
    </p:extLst>
  </p:cmAuthor>
  <p:cmAuthor id="11" name="Parks, Brandon M (FAA)" initials="PBM(" lastIdx="23" clrIdx="10">
    <p:extLst>
      <p:ext uri="{19B8F6BF-5375-455C-9EA6-DF929625EA0E}">
        <p15:presenceInfo xmlns:p15="http://schemas.microsoft.com/office/powerpoint/2012/main" userId="S-1-5-21-3215564045-1863808890-1157122868-3185550" providerId="AD"/>
      </p:ext>
    </p:extLst>
  </p:cmAuthor>
  <p:cmAuthor id="12" name="Nicole Jolly" initials="NJ" lastIdx="21" clrIdx="11">
    <p:extLst>
      <p:ext uri="{19B8F6BF-5375-455C-9EA6-DF929625EA0E}">
        <p15:presenceInfo xmlns:p15="http://schemas.microsoft.com/office/powerpoint/2012/main" userId="854fb6534cabcf7f" providerId="Windows Live"/>
      </p:ext>
    </p:extLst>
  </p:cmAuthor>
  <p:cmAuthor id="13" name="Smith, Jessica [USA]" initials="SJ[" lastIdx="83" clrIdx="12">
    <p:extLst>
      <p:ext uri="{19B8F6BF-5375-455C-9EA6-DF929625EA0E}">
        <p15:presenceInfo xmlns:p15="http://schemas.microsoft.com/office/powerpoint/2012/main" userId="S::555383@bah.com::f286a727-27b9-4dab-ac55-22a293d416bd" providerId="AD"/>
      </p:ext>
    </p:extLst>
  </p:cmAuthor>
  <p:cmAuthor id="14" name="Tan, Francis [USA]" initials="TF" lastIdx="134" clrIdx="13">
    <p:extLst>
      <p:ext uri="{19B8F6BF-5375-455C-9EA6-DF929625EA0E}">
        <p15:presenceInfo xmlns:p15="http://schemas.microsoft.com/office/powerpoint/2012/main" userId="Tan, Francis [USA]" providerId="None"/>
      </p:ext>
    </p:extLst>
  </p:cmAuthor>
  <p:cmAuthor id="15" name="Ganey, Delena [USA]" initials="GD[" lastIdx="17" clrIdx="14">
    <p:extLst>
      <p:ext uri="{19B8F6BF-5375-455C-9EA6-DF929625EA0E}">
        <p15:presenceInfo xmlns:p15="http://schemas.microsoft.com/office/powerpoint/2012/main" userId="S::582717@bah.com::2b3376c6-b89d-4eaa-a786-73d8dcb0ec3e" providerId="AD"/>
      </p:ext>
    </p:extLst>
  </p:cmAuthor>
  <p:cmAuthor id="16" name="Wallace, Bob [USA]" initials="WB[" lastIdx="3" clrIdx="15">
    <p:extLst>
      <p:ext uri="{19B8F6BF-5375-455C-9EA6-DF929625EA0E}">
        <p15:presenceInfo xmlns:p15="http://schemas.microsoft.com/office/powerpoint/2012/main" userId="Wallace, Bob [USA]" providerId="None"/>
      </p:ext>
    </p:extLst>
  </p:cmAuthor>
  <p:cmAuthor id="17" name="Jolly, Nicole [USA]" initials="J[" lastIdx="31" clrIdx="16">
    <p:extLst>
      <p:ext uri="{19B8F6BF-5375-455C-9EA6-DF929625EA0E}">
        <p15:presenceInfo xmlns:p15="http://schemas.microsoft.com/office/powerpoint/2012/main" userId="S::585096@bah.com::a273a494-5d1a-4f7d-bd94-42265f3cb374" providerId="AD"/>
      </p:ext>
    </p:extLst>
  </p:cmAuthor>
  <p:cmAuthor id="18" name="Graves, Maggie [USA]" initials="GM[" lastIdx="1" clrIdx="17">
    <p:extLst>
      <p:ext uri="{19B8F6BF-5375-455C-9EA6-DF929625EA0E}">
        <p15:presenceInfo xmlns:p15="http://schemas.microsoft.com/office/powerpoint/2012/main" userId="S::600055@bah.com::77f21ef9-84a5-4087-bc3b-12d09f2e61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F2FC"/>
    <a:srgbClr val="FFFF99"/>
    <a:srgbClr val="D9D9D9"/>
    <a:srgbClr val="DDDDDD"/>
    <a:srgbClr val="B0A0EA"/>
    <a:srgbClr val="CC9900"/>
    <a:srgbClr val="3399FF"/>
    <a:srgbClr val="33CC33"/>
    <a:srgbClr val="C2FFC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7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microsoft.com/office/2016/11/relationships/changesInfo" Target="changesInfos/changesInfo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handoutMaster" Target="handoutMasters/handoutMaster1.xml"/><Relationship Id="rId14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commentAuthors" Target="commentAuthors.xml"/><Relationship Id="rId90"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ace, Bob [USA]" userId="6e4fac90-85a4-48a1-96f8-faa11a02b6de" providerId="ADAL" clId="{9B1E34F7-4F19-4CEE-BB73-4A046975C83A}"/>
    <pc:docChg chg="undo redo custSel addSld delSld modSld">
      <pc:chgData name="Wallace, Bob [USA]" userId="6e4fac90-85a4-48a1-96f8-faa11a02b6de" providerId="ADAL" clId="{9B1E34F7-4F19-4CEE-BB73-4A046975C83A}" dt="2022-08-30T18:46:33.708" v="147" actId="20577"/>
      <pc:docMkLst>
        <pc:docMk/>
      </pc:docMkLst>
      <pc:sldChg chg="del">
        <pc:chgData name="Wallace, Bob [USA]" userId="6e4fac90-85a4-48a1-96f8-faa11a02b6de" providerId="ADAL" clId="{9B1E34F7-4F19-4CEE-BB73-4A046975C83A}" dt="2022-08-30T17:05:17.553" v="18" actId="47"/>
        <pc:sldMkLst>
          <pc:docMk/>
          <pc:sldMk cId="0" sldId="357"/>
        </pc:sldMkLst>
      </pc:sldChg>
      <pc:sldChg chg="del">
        <pc:chgData name="Wallace, Bob [USA]" userId="6e4fac90-85a4-48a1-96f8-faa11a02b6de" providerId="ADAL" clId="{9B1E34F7-4F19-4CEE-BB73-4A046975C83A}" dt="2022-08-30T17:05:39.169" v="23" actId="47"/>
        <pc:sldMkLst>
          <pc:docMk/>
          <pc:sldMk cId="0" sldId="360"/>
        </pc:sldMkLst>
      </pc:sldChg>
      <pc:sldChg chg="del">
        <pc:chgData name="Wallace, Bob [USA]" userId="6e4fac90-85a4-48a1-96f8-faa11a02b6de" providerId="ADAL" clId="{9B1E34F7-4F19-4CEE-BB73-4A046975C83A}" dt="2022-08-30T17:05:40.176" v="24" actId="47"/>
        <pc:sldMkLst>
          <pc:docMk/>
          <pc:sldMk cId="0" sldId="361"/>
        </pc:sldMkLst>
      </pc:sldChg>
      <pc:sldChg chg="del">
        <pc:chgData name="Wallace, Bob [USA]" userId="6e4fac90-85a4-48a1-96f8-faa11a02b6de" providerId="ADAL" clId="{9B1E34F7-4F19-4CEE-BB73-4A046975C83A}" dt="2022-08-30T17:05:42.356" v="26" actId="47"/>
        <pc:sldMkLst>
          <pc:docMk/>
          <pc:sldMk cId="0" sldId="362"/>
        </pc:sldMkLst>
      </pc:sldChg>
      <pc:sldChg chg="modSp mod">
        <pc:chgData name="Wallace, Bob [USA]" userId="6e4fac90-85a4-48a1-96f8-faa11a02b6de" providerId="ADAL" clId="{9B1E34F7-4F19-4CEE-BB73-4A046975C83A}" dt="2022-08-30T18:46:33.708" v="147" actId="20577"/>
        <pc:sldMkLst>
          <pc:docMk/>
          <pc:sldMk cId="0" sldId="387"/>
        </pc:sldMkLst>
        <pc:graphicFrameChg chg="modGraphic">
          <ac:chgData name="Wallace, Bob [USA]" userId="6e4fac90-85a4-48a1-96f8-faa11a02b6de" providerId="ADAL" clId="{9B1E34F7-4F19-4CEE-BB73-4A046975C83A}" dt="2022-08-30T18:46:33.708" v="147" actId="20577"/>
          <ac:graphicFrameMkLst>
            <pc:docMk/>
            <pc:sldMk cId="0" sldId="387"/>
            <ac:graphicFrameMk id="6" creationId="{656B84D7-27A7-4F5A-B8CD-692FAB3284CC}"/>
          </ac:graphicFrameMkLst>
        </pc:graphicFrameChg>
      </pc:sldChg>
      <pc:sldChg chg="modSp mod">
        <pc:chgData name="Wallace, Bob [USA]" userId="6e4fac90-85a4-48a1-96f8-faa11a02b6de" providerId="ADAL" clId="{9B1E34F7-4F19-4CEE-BB73-4A046975C83A}" dt="2022-08-30T17:30:55.172" v="116" actId="20577"/>
        <pc:sldMkLst>
          <pc:docMk/>
          <pc:sldMk cId="0" sldId="417"/>
        </pc:sldMkLst>
        <pc:spChg chg="mod">
          <ac:chgData name="Wallace, Bob [USA]" userId="6e4fac90-85a4-48a1-96f8-faa11a02b6de" providerId="ADAL" clId="{9B1E34F7-4F19-4CEE-BB73-4A046975C83A}" dt="2022-08-30T17:30:55.172" v="116" actId="20577"/>
          <ac:spMkLst>
            <pc:docMk/>
            <pc:sldMk cId="0" sldId="417"/>
            <ac:spMk id="172035" creationId="{E19EBF89-A195-4AB4-BA50-DC202169C325}"/>
          </ac:spMkLst>
        </pc:spChg>
      </pc:sldChg>
      <pc:sldChg chg="modSp mod">
        <pc:chgData name="Wallace, Bob [USA]" userId="6e4fac90-85a4-48a1-96f8-faa11a02b6de" providerId="ADAL" clId="{9B1E34F7-4F19-4CEE-BB73-4A046975C83A}" dt="2022-08-30T17:27:57.498" v="31" actId="12"/>
        <pc:sldMkLst>
          <pc:docMk/>
          <pc:sldMk cId="0" sldId="418"/>
        </pc:sldMkLst>
        <pc:spChg chg="mod">
          <ac:chgData name="Wallace, Bob [USA]" userId="6e4fac90-85a4-48a1-96f8-faa11a02b6de" providerId="ADAL" clId="{9B1E34F7-4F19-4CEE-BB73-4A046975C83A}" dt="2022-08-30T17:27:57.498" v="31" actId="12"/>
          <ac:spMkLst>
            <pc:docMk/>
            <pc:sldMk cId="0" sldId="418"/>
            <ac:spMk id="173059" creationId="{740E9F68-B9B0-48BC-AE6B-F02F0B4191DF}"/>
          </ac:spMkLst>
        </pc:spChg>
      </pc:sldChg>
      <pc:sldChg chg="modSp mod">
        <pc:chgData name="Wallace, Bob [USA]" userId="6e4fac90-85a4-48a1-96f8-faa11a02b6de" providerId="ADAL" clId="{9B1E34F7-4F19-4CEE-BB73-4A046975C83A}" dt="2022-08-30T17:27:48.865" v="30" actId="14"/>
        <pc:sldMkLst>
          <pc:docMk/>
          <pc:sldMk cId="0" sldId="421"/>
        </pc:sldMkLst>
        <pc:spChg chg="mod">
          <ac:chgData name="Wallace, Bob [USA]" userId="6e4fac90-85a4-48a1-96f8-faa11a02b6de" providerId="ADAL" clId="{9B1E34F7-4F19-4CEE-BB73-4A046975C83A}" dt="2022-08-30T17:27:48.865" v="30" actId="14"/>
          <ac:spMkLst>
            <pc:docMk/>
            <pc:sldMk cId="0" sldId="421"/>
            <ac:spMk id="176131" creationId="{C8AAC25D-0D6B-4B8F-B786-B9C1E9432406}"/>
          </ac:spMkLst>
        </pc:spChg>
      </pc:sldChg>
      <pc:sldChg chg="del">
        <pc:chgData name="Wallace, Bob [USA]" userId="6e4fac90-85a4-48a1-96f8-faa11a02b6de" providerId="ADAL" clId="{9B1E34F7-4F19-4CEE-BB73-4A046975C83A}" dt="2022-08-30T17:27:27.772" v="28" actId="47"/>
        <pc:sldMkLst>
          <pc:docMk/>
          <pc:sldMk cId="0" sldId="425"/>
        </pc:sldMkLst>
      </pc:sldChg>
      <pc:sldChg chg="modSp mod">
        <pc:chgData name="Wallace, Bob [USA]" userId="6e4fac90-85a4-48a1-96f8-faa11a02b6de" providerId="ADAL" clId="{9B1E34F7-4F19-4CEE-BB73-4A046975C83A}" dt="2022-08-30T17:29:14.102" v="39" actId="12"/>
        <pc:sldMkLst>
          <pc:docMk/>
          <pc:sldMk cId="0" sldId="427"/>
        </pc:sldMkLst>
        <pc:spChg chg="mod">
          <ac:chgData name="Wallace, Bob [USA]" userId="6e4fac90-85a4-48a1-96f8-faa11a02b6de" providerId="ADAL" clId="{9B1E34F7-4F19-4CEE-BB73-4A046975C83A}" dt="2022-08-30T17:29:14.102" v="39" actId="12"/>
          <ac:spMkLst>
            <pc:docMk/>
            <pc:sldMk cId="0" sldId="427"/>
            <ac:spMk id="182275" creationId="{CB4044FD-41D2-4A5D-8F54-9B8E917FDDE5}"/>
          </ac:spMkLst>
        </pc:spChg>
      </pc:sldChg>
      <pc:sldChg chg="modSp mod">
        <pc:chgData name="Wallace, Bob [USA]" userId="6e4fac90-85a4-48a1-96f8-faa11a02b6de" providerId="ADAL" clId="{9B1E34F7-4F19-4CEE-BB73-4A046975C83A}" dt="2022-08-30T17:29:20.739" v="40" actId="12"/>
        <pc:sldMkLst>
          <pc:docMk/>
          <pc:sldMk cId="0" sldId="428"/>
        </pc:sldMkLst>
        <pc:spChg chg="mod">
          <ac:chgData name="Wallace, Bob [USA]" userId="6e4fac90-85a4-48a1-96f8-faa11a02b6de" providerId="ADAL" clId="{9B1E34F7-4F19-4CEE-BB73-4A046975C83A}" dt="2022-08-30T17:29:20.739" v="40" actId="12"/>
          <ac:spMkLst>
            <pc:docMk/>
            <pc:sldMk cId="0" sldId="428"/>
            <ac:spMk id="3" creationId="{D644C04F-519E-458C-8A2B-96D820BB1650}"/>
          </ac:spMkLst>
        </pc:spChg>
      </pc:sldChg>
      <pc:sldChg chg="modSp mod">
        <pc:chgData name="Wallace, Bob [USA]" userId="6e4fac90-85a4-48a1-96f8-faa11a02b6de" providerId="ADAL" clId="{9B1E34F7-4F19-4CEE-BB73-4A046975C83A}" dt="2022-08-30T17:29:27.249" v="42" actId="12"/>
        <pc:sldMkLst>
          <pc:docMk/>
          <pc:sldMk cId="0" sldId="429"/>
        </pc:sldMkLst>
        <pc:spChg chg="mod">
          <ac:chgData name="Wallace, Bob [USA]" userId="6e4fac90-85a4-48a1-96f8-faa11a02b6de" providerId="ADAL" clId="{9B1E34F7-4F19-4CEE-BB73-4A046975C83A}" dt="2022-08-30T17:29:27.249" v="42" actId="12"/>
          <ac:spMkLst>
            <pc:docMk/>
            <pc:sldMk cId="0" sldId="429"/>
            <ac:spMk id="185347" creationId="{D973ACE5-C030-4DCF-AC9B-C1C7587580F3}"/>
          </ac:spMkLst>
        </pc:spChg>
      </pc:sldChg>
      <pc:sldChg chg="modSp mod">
        <pc:chgData name="Wallace, Bob [USA]" userId="6e4fac90-85a4-48a1-96f8-faa11a02b6de" providerId="ADAL" clId="{9B1E34F7-4F19-4CEE-BB73-4A046975C83A}" dt="2022-08-30T17:30:05.461" v="43" actId="20577"/>
        <pc:sldMkLst>
          <pc:docMk/>
          <pc:sldMk cId="0" sldId="430"/>
        </pc:sldMkLst>
        <pc:spChg chg="mod">
          <ac:chgData name="Wallace, Bob [USA]" userId="6e4fac90-85a4-48a1-96f8-faa11a02b6de" providerId="ADAL" clId="{9B1E34F7-4F19-4CEE-BB73-4A046975C83A}" dt="2022-08-30T17:30:05.461" v="43" actId="20577"/>
          <ac:spMkLst>
            <pc:docMk/>
            <pc:sldMk cId="0" sldId="430"/>
            <ac:spMk id="186371" creationId="{0C8180E2-B050-434E-9EBD-D9959CA05C53}"/>
          </ac:spMkLst>
        </pc:spChg>
      </pc:sldChg>
      <pc:sldChg chg="del">
        <pc:chgData name="Wallace, Bob [USA]" userId="6e4fac90-85a4-48a1-96f8-faa11a02b6de" providerId="ADAL" clId="{9B1E34F7-4F19-4CEE-BB73-4A046975C83A}" dt="2022-08-30T17:05:37.867" v="22" actId="47"/>
        <pc:sldMkLst>
          <pc:docMk/>
          <pc:sldMk cId="0" sldId="475"/>
        </pc:sldMkLst>
      </pc:sldChg>
      <pc:sldChg chg="del">
        <pc:chgData name="Wallace, Bob [USA]" userId="6e4fac90-85a4-48a1-96f8-faa11a02b6de" providerId="ADAL" clId="{9B1E34F7-4F19-4CEE-BB73-4A046975C83A}" dt="2022-08-30T17:05:41.168" v="25" actId="47"/>
        <pc:sldMkLst>
          <pc:docMk/>
          <pc:sldMk cId="3743773951" sldId="476"/>
        </pc:sldMkLst>
      </pc:sldChg>
      <pc:sldChg chg="delSp modSp mod">
        <pc:chgData name="Wallace, Bob [USA]" userId="6e4fac90-85a4-48a1-96f8-faa11a02b6de" providerId="ADAL" clId="{9B1E34F7-4F19-4CEE-BB73-4A046975C83A}" dt="2022-08-30T16:43:49.315" v="1" actId="478"/>
        <pc:sldMkLst>
          <pc:docMk/>
          <pc:sldMk cId="0" sldId="539"/>
        </pc:sldMkLst>
        <pc:spChg chg="mod">
          <ac:chgData name="Wallace, Bob [USA]" userId="6e4fac90-85a4-48a1-96f8-faa11a02b6de" providerId="ADAL" clId="{9B1E34F7-4F19-4CEE-BB73-4A046975C83A}" dt="2022-08-30T16:43:48.031" v="0" actId="478"/>
          <ac:spMkLst>
            <pc:docMk/>
            <pc:sldMk cId="0" sldId="539"/>
            <ac:spMk id="21" creationId="{BF18662F-EF1F-44D9-834D-01DCD3D5D4E1}"/>
          </ac:spMkLst>
        </pc:spChg>
        <pc:spChg chg="mod">
          <ac:chgData name="Wallace, Bob [USA]" userId="6e4fac90-85a4-48a1-96f8-faa11a02b6de" providerId="ADAL" clId="{9B1E34F7-4F19-4CEE-BB73-4A046975C83A}" dt="2022-08-30T16:43:48.031" v="0" actId="478"/>
          <ac:spMkLst>
            <pc:docMk/>
            <pc:sldMk cId="0" sldId="539"/>
            <ac:spMk id="23" creationId="{A3491706-1B0A-4B58-A16E-2F2F8244B356}"/>
          </ac:spMkLst>
        </pc:spChg>
        <pc:spChg chg="mod">
          <ac:chgData name="Wallace, Bob [USA]" userId="6e4fac90-85a4-48a1-96f8-faa11a02b6de" providerId="ADAL" clId="{9B1E34F7-4F19-4CEE-BB73-4A046975C83A}" dt="2022-08-30T16:43:48.031" v="0" actId="478"/>
          <ac:spMkLst>
            <pc:docMk/>
            <pc:sldMk cId="0" sldId="539"/>
            <ac:spMk id="27" creationId="{5889A869-EA48-4108-A35F-7E5970915F83}"/>
          </ac:spMkLst>
        </pc:spChg>
        <pc:spChg chg="mod">
          <ac:chgData name="Wallace, Bob [USA]" userId="6e4fac90-85a4-48a1-96f8-faa11a02b6de" providerId="ADAL" clId="{9B1E34F7-4F19-4CEE-BB73-4A046975C83A}" dt="2022-08-30T16:43:48.031" v="0" actId="478"/>
          <ac:spMkLst>
            <pc:docMk/>
            <pc:sldMk cId="0" sldId="539"/>
            <ac:spMk id="31" creationId="{7EABCD37-E482-4A8A-82BC-9F3EA3C07365}"/>
          </ac:spMkLst>
        </pc:spChg>
        <pc:spChg chg="mod">
          <ac:chgData name="Wallace, Bob [USA]" userId="6e4fac90-85a4-48a1-96f8-faa11a02b6de" providerId="ADAL" clId="{9B1E34F7-4F19-4CEE-BB73-4A046975C83A}" dt="2022-08-30T16:43:48.031" v="0" actId="478"/>
          <ac:spMkLst>
            <pc:docMk/>
            <pc:sldMk cId="0" sldId="539"/>
            <ac:spMk id="32" creationId="{B307CE90-FF18-468F-BD59-B7FDADD2A84F}"/>
          </ac:spMkLst>
        </pc:spChg>
        <pc:spChg chg="mod">
          <ac:chgData name="Wallace, Bob [USA]" userId="6e4fac90-85a4-48a1-96f8-faa11a02b6de" providerId="ADAL" clId="{9B1E34F7-4F19-4CEE-BB73-4A046975C83A}" dt="2022-08-30T16:43:48.031" v="0" actId="478"/>
          <ac:spMkLst>
            <pc:docMk/>
            <pc:sldMk cId="0" sldId="539"/>
            <ac:spMk id="33" creationId="{E23061A9-7685-414E-826C-D30D35BCCA12}"/>
          </ac:spMkLst>
        </pc:spChg>
        <pc:spChg chg="mod">
          <ac:chgData name="Wallace, Bob [USA]" userId="6e4fac90-85a4-48a1-96f8-faa11a02b6de" providerId="ADAL" clId="{9B1E34F7-4F19-4CEE-BB73-4A046975C83A}" dt="2022-08-30T16:43:48.031" v="0" actId="478"/>
          <ac:spMkLst>
            <pc:docMk/>
            <pc:sldMk cId="0" sldId="539"/>
            <ac:spMk id="34" creationId="{B2DFCAC2-1BC2-44C8-9906-9C10E1490275}"/>
          </ac:spMkLst>
        </pc:spChg>
        <pc:spChg chg="mod">
          <ac:chgData name="Wallace, Bob [USA]" userId="6e4fac90-85a4-48a1-96f8-faa11a02b6de" providerId="ADAL" clId="{9B1E34F7-4F19-4CEE-BB73-4A046975C83A}" dt="2022-08-30T16:43:48.031" v="0" actId="478"/>
          <ac:spMkLst>
            <pc:docMk/>
            <pc:sldMk cId="0" sldId="539"/>
            <ac:spMk id="35" creationId="{1E4B124D-73BB-4A4A-88E4-6AE0B58B10D2}"/>
          </ac:spMkLst>
        </pc:spChg>
        <pc:spChg chg="mod">
          <ac:chgData name="Wallace, Bob [USA]" userId="6e4fac90-85a4-48a1-96f8-faa11a02b6de" providerId="ADAL" clId="{9B1E34F7-4F19-4CEE-BB73-4A046975C83A}" dt="2022-08-30T16:43:48.031" v="0" actId="478"/>
          <ac:spMkLst>
            <pc:docMk/>
            <pc:sldMk cId="0" sldId="539"/>
            <ac:spMk id="36" creationId="{A8175E8B-CE3F-4485-BF5B-109C8CB955BE}"/>
          </ac:spMkLst>
        </pc:spChg>
        <pc:spChg chg="mod">
          <ac:chgData name="Wallace, Bob [USA]" userId="6e4fac90-85a4-48a1-96f8-faa11a02b6de" providerId="ADAL" clId="{9B1E34F7-4F19-4CEE-BB73-4A046975C83A}" dt="2022-08-30T16:43:48.031" v="0" actId="478"/>
          <ac:spMkLst>
            <pc:docMk/>
            <pc:sldMk cId="0" sldId="539"/>
            <ac:spMk id="37" creationId="{F1BC5E88-CA36-4A60-8777-605AD793B934}"/>
          </ac:spMkLst>
        </pc:spChg>
        <pc:spChg chg="mod">
          <ac:chgData name="Wallace, Bob [USA]" userId="6e4fac90-85a4-48a1-96f8-faa11a02b6de" providerId="ADAL" clId="{9B1E34F7-4F19-4CEE-BB73-4A046975C83A}" dt="2022-08-30T16:43:48.031" v="0" actId="478"/>
          <ac:spMkLst>
            <pc:docMk/>
            <pc:sldMk cId="0" sldId="539"/>
            <ac:spMk id="38" creationId="{B03E1EBC-C9D0-4EF9-BE11-F0274325D799}"/>
          </ac:spMkLst>
        </pc:spChg>
        <pc:spChg chg="mod">
          <ac:chgData name="Wallace, Bob [USA]" userId="6e4fac90-85a4-48a1-96f8-faa11a02b6de" providerId="ADAL" clId="{9B1E34F7-4F19-4CEE-BB73-4A046975C83A}" dt="2022-08-30T16:43:48.031" v="0" actId="478"/>
          <ac:spMkLst>
            <pc:docMk/>
            <pc:sldMk cId="0" sldId="539"/>
            <ac:spMk id="39" creationId="{99159939-BB1D-463A-BAA9-E75C546B9D3A}"/>
          </ac:spMkLst>
        </pc:spChg>
        <pc:spChg chg="mod">
          <ac:chgData name="Wallace, Bob [USA]" userId="6e4fac90-85a4-48a1-96f8-faa11a02b6de" providerId="ADAL" clId="{9B1E34F7-4F19-4CEE-BB73-4A046975C83A}" dt="2022-08-30T16:43:48.031" v="0" actId="478"/>
          <ac:spMkLst>
            <pc:docMk/>
            <pc:sldMk cId="0" sldId="539"/>
            <ac:spMk id="40" creationId="{0602D4E1-9716-42D7-86E1-B0D3D0D07A51}"/>
          </ac:spMkLst>
        </pc:spChg>
        <pc:spChg chg="mod">
          <ac:chgData name="Wallace, Bob [USA]" userId="6e4fac90-85a4-48a1-96f8-faa11a02b6de" providerId="ADAL" clId="{9B1E34F7-4F19-4CEE-BB73-4A046975C83A}" dt="2022-08-30T16:43:48.031" v="0" actId="478"/>
          <ac:spMkLst>
            <pc:docMk/>
            <pc:sldMk cId="0" sldId="539"/>
            <ac:spMk id="41" creationId="{CC395349-ED09-4DF6-A1DF-5C7D17A0930E}"/>
          </ac:spMkLst>
        </pc:spChg>
        <pc:spChg chg="mod">
          <ac:chgData name="Wallace, Bob [USA]" userId="6e4fac90-85a4-48a1-96f8-faa11a02b6de" providerId="ADAL" clId="{9B1E34F7-4F19-4CEE-BB73-4A046975C83A}" dt="2022-08-30T16:43:48.031" v="0" actId="478"/>
          <ac:spMkLst>
            <pc:docMk/>
            <pc:sldMk cId="0" sldId="539"/>
            <ac:spMk id="42" creationId="{E9D2B142-0269-49D4-A673-3B4A1189069A}"/>
          </ac:spMkLst>
        </pc:spChg>
        <pc:spChg chg="mod">
          <ac:chgData name="Wallace, Bob [USA]" userId="6e4fac90-85a4-48a1-96f8-faa11a02b6de" providerId="ADAL" clId="{9B1E34F7-4F19-4CEE-BB73-4A046975C83A}" dt="2022-08-30T16:43:48.031" v="0" actId="478"/>
          <ac:spMkLst>
            <pc:docMk/>
            <pc:sldMk cId="0" sldId="539"/>
            <ac:spMk id="43" creationId="{BF1D85E4-029A-4EC9-9186-89D06232272D}"/>
          </ac:spMkLst>
        </pc:spChg>
        <pc:spChg chg="mod">
          <ac:chgData name="Wallace, Bob [USA]" userId="6e4fac90-85a4-48a1-96f8-faa11a02b6de" providerId="ADAL" clId="{9B1E34F7-4F19-4CEE-BB73-4A046975C83A}" dt="2022-08-30T16:43:48.031" v="0" actId="478"/>
          <ac:spMkLst>
            <pc:docMk/>
            <pc:sldMk cId="0" sldId="539"/>
            <ac:spMk id="44" creationId="{A5053835-8B10-4FEA-BD78-B752B8765F0D}"/>
          </ac:spMkLst>
        </pc:spChg>
        <pc:spChg chg="mod">
          <ac:chgData name="Wallace, Bob [USA]" userId="6e4fac90-85a4-48a1-96f8-faa11a02b6de" providerId="ADAL" clId="{9B1E34F7-4F19-4CEE-BB73-4A046975C83A}" dt="2022-08-30T16:43:48.031" v="0" actId="478"/>
          <ac:spMkLst>
            <pc:docMk/>
            <pc:sldMk cId="0" sldId="539"/>
            <ac:spMk id="46" creationId="{FAC7D240-A840-496F-8729-56A5FB266F4D}"/>
          </ac:spMkLst>
        </pc:spChg>
        <pc:spChg chg="mod">
          <ac:chgData name="Wallace, Bob [USA]" userId="6e4fac90-85a4-48a1-96f8-faa11a02b6de" providerId="ADAL" clId="{9B1E34F7-4F19-4CEE-BB73-4A046975C83A}" dt="2022-08-30T16:43:48.031" v="0" actId="478"/>
          <ac:spMkLst>
            <pc:docMk/>
            <pc:sldMk cId="0" sldId="539"/>
            <ac:spMk id="47" creationId="{3215ACC4-5D4C-4337-88B4-F9E3E9084258}"/>
          </ac:spMkLst>
        </pc:spChg>
        <pc:spChg chg="mod">
          <ac:chgData name="Wallace, Bob [USA]" userId="6e4fac90-85a4-48a1-96f8-faa11a02b6de" providerId="ADAL" clId="{9B1E34F7-4F19-4CEE-BB73-4A046975C83A}" dt="2022-08-30T16:43:48.031" v="0" actId="478"/>
          <ac:spMkLst>
            <pc:docMk/>
            <pc:sldMk cId="0" sldId="539"/>
            <ac:spMk id="49" creationId="{8AF09638-ADDD-4BD7-9583-C94B4B63F0B4}"/>
          </ac:spMkLst>
        </pc:spChg>
        <pc:spChg chg="mod">
          <ac:chgData name="Wallace, Bob [USA]" userId="6e4fac90-85a4-48a1-96f8-faa11a02b6de" providerId="ADAL" clId="{9B1E34F7-4F19-4CEE-BB73-4A046975C83A}" dt="2022-08-30T16:43:48.031" v="0" actId="478"/>
          <ac:spMkLst>
            <pc:docMk/>
            <pc:sldMk cId="0" sldId="539"/>
            <ac:spMk id="50" creationId="{5DD28F25-E20C-4B39-A29A-AFB948E00446}"/>
          </ac:spMkLst>
        </pc:spChg>
        <pc:spChg chg="mod">
          <ac:chgData name="Wallace, Bob [USA]" userId="6e4fac90-85a4-48a1-96f8-faa11a02b6de" providerId="ADAL" clId="{9B1E34F7-4F19-4CEE-BB73-4A046975C83A}" dt="2022-08-30T16:43:48.031" v="0" actId="478"/>
          <ac:spMkLst>
            <pc:docMk/>
            <pc:sldMk cId="0" sldId="539"/>
            <ac:spMk id="51" creationId="{FE422929-ED86-4BD6-B11E-BB8536A432C8}"/>
          </ac:spMkLst>
        </pc:spChg>
        <pc:spChg chg="mod">
          <ac:chgData name="Wallace, Bob [USA]" userId="6e4fac90-85a4-48a1-96f8-faa11a02b6de" providerId="ADAL" clId="{9B1E34F7-4F19-4CEE-BB73-4A046975C83A}" dt="2022-08-30T16:43:48.031" v="0" actId="478"/>
          <ac:spMkLst>
            <pc:docMk/>
            <pc:sldMk cId="0" sldId="539"/>
            <ac:spMk id="52" creationId="{658E3D51-0909-442E-BE9A-472AE695A63C}"/>
          </ac:spMkLst>
        </pc:spChg>
        <pc:spChg chg="mod">
          <ac:chgData name="Wallace, Bob [USA]" userId="6e4fac90-85a4-48a1-96f8-faa11a02b6de" providerId="ADAL" clId="{9B1E34F7-4F19-4CEE-BB73-4A046975C83A}" dt="2022-08-30T16:43:48.031" v="0" actId="478"/>
          <ac:spMkLst>
            <pc:docMk/>
            <pc:sldMk cId="0" sldId="539"/>
            <ac:spMk id="53" creationId="{4C5C84E7-69A5-412A-9024-1259F544EA9C}"/>
          </ac:spMkLst>
        </pc:spChg>
        <pc:spChg chg="mod">
          <ac:chgData name="Wallace, Bob [USA]" userId="6e4fac90-85a4-48a1-96f8-faa11a02b6de" providerId="ADAL" clId="{9B1E34F7-4F19-4CEE-BB73-4A046975C83A}" dt="2022-08-30T16:43:48.031" v="0" actId="478"/>
          <ac:spMkLst>
            <pc:docMk/>
            <pc:sldMk cId="0" sldId="539"/>
            <ac:spMk id="54" creationId="{02258035-0EC0-4C9A-8AE0-6147AF4D935F}"/>
          </ac:spMkLst>
        </pc:spChg>
        <pc:spChg chg="del mod">
          <ac:chgData name="Wallace, Bob [USA]" userId="6e4fac90-85a4-48a1-96f8-faa11a02b6de" providerId="ADAL" clId="{9B1E34F7-4F19-4CEE-BB73-4A046975C83A}" dt="2022-08-30T16:43:49.315" v="1" actId="478"/>
          <ac:spMkLst>
            <pc:docMk/>
            <pc:sldMk cId="0" sldId="539"/>
            <ac:spMk id="60" creationId="{6BCA416D-8FED-459A-B71F-D4341BF68A54}"/>
          </ac:spMkLst>
        </pc:spChg>
        <pc:spChg chg="mod">
          <ac:chgData name="Wallace, Bob [USA]" userId="6e4fac90-85a4-48a1-96f8-faa11a02b6de" providerId="ADAL" clId="{9B1E34F7-4F19-4CEE-BB73-4A046975C83A}" dt="2022-08-30T16:43:48.031" v="0" actId="478"/>
          <ac:spMkLst>
            <pc:docMk/>
            <pc:sldMk cId="0" sldId="539"/>
            <ac:spMk id="64" creationId="{389C6663-E140-4A45-A204-C30B061A6653}"/>
          </ac:spMkLst>
        </pc:spChg>
        <pc:spChg chg="mod">
          <ac:chgData name="Wallace, Bob [USA]" userId="6e4fac90-85a4-48a1-96f8-faa11a02b6de" providerId="ADAL" clId="{9B1E34F7-4F19-4CEE-BB73-4A046975C83A}" dt="2022-08-30T16:43:48.031" v="0" actId="478"/>
          <ac:spMkLst>
            <pc:docMk/>
            <pc:sldMk cId="0" sldId="539"/>
            <ac:spMk id="67" creationId="{FCE6AED2-AA0A-4D0E-9AAE-4883FA056CB7}"/>
          </ac:spMkLst>
        </pc:spChg>
        <pc:spChg chg="mod">
          <ac:chgData name="Wallace, Bob [USA]" userId="6e4fac90-85a4-48a1-96f8-faa11a02b6de" providerId="ADAL" clId="{9B1E34F7-4F19-4CEE-BB73-4A046975C83A}" dt="2022-08-30T16:43:48.031" v="0" actId="478"/>
          <ac:spMkLst>
            <pc:docMk/>
            <pc:sldMk cId="0" sldId="539"/>
            <ac:spMk id="70" creationId="{F9C1284F-857C-4D53-8B92-80C5D922BDE0}"/>
          </ac:spMkLst>
        </pc:spChg>
        <pc:spChg chg="del">
          <ac:chgData name="Wallace, Bob [USA]" userId="6e4fac90-85a4-48a1-96f8-faa11a02b6de" providerId="ADAL" clId="{9B1E34F7-4F19-4CEE-BB73-4A046975C83A}" dt="2022-08-30T16:43:48.031" v="0" actId="478"/>
          <ac:spMkLst>
            <pc:docMk/>
            <pc:sldMk cId="0" sldId="539"/>
            <ac:spMk id="96" creationId="{F096CA66-3167-488D-89FA-7046C5D93D52}"/>
          </ac:spMkLst>
        </pc:spChg>
        <pc:spChg chg="mod">
          <ac:chgData name="Wallace, Bob [USA]" userId="6e4fac90-85a4-48a1-96f8-faa11a02b6de" providerId="ADAL" clId="{9B1E34F7-4F19-4CEE-BB73-4A046975C83A}" dt="2022-08-30T16:43:48.031" v="0" actId="478"/>
          <ac:spMkLst>
            <pc:docMk/>
            <pc:sldMk cId="0" sldId="539"/>
            <ac:spMk id="20486" creationId="{FDD90A31-BA11-4191-A793-43A90CC0DA28}"/>
          </ac:spMkLst>
        </pc:spChg>
        <pc:spChg chg="mod">
          <ac:chgData name="Wallace, Bob [USA]" userId="6e4fac90-85a4-48a1-96f8-faa11a02b6de" providerId="ADAL" clId="{9B1E34F7-4F19-4CEE-BB73-4A046975C83A}" dt="2022-08-30T16:43:48.031" v="0" actId="478"/>
          <ac:spMkLst>
            <pc:docMk/>
            <pc:sldMk cId="0" sldId="539"/>
            <ac:spMk id="20489" creationId="{4A8255AE-353B-416D-9D38-8B15F1123F96}"/>
          </ac:spMkLst>
        </pc:spChg>
        <pc:spChg chg="mod">
          <ac:chgData name="Wallace, Bob [USA]" userId="6e4fac90-85a4-48a1-96f8-faa11a02b6de" providerId="ADAL" clId="{9B1E34F7-4F19-4CEE-BB73-4A046975C83A}" dt="2022-08-30T16:43:48.031" v="0" actId="478"/>
          <ac:spMkLst>
            <pc:docMk/>
            <pc:sldMk cId="0" sldId="539"/>
            <ac:spMk id="20491" creationId="{F6569595-7E4F-466F-ACD0-59C3EF692715}"/>
          </ac:spMkLst>
        </pc:spChg>
        <pc:spChg chg="mod">
          <ac:chgData name="Wallace, Bob [USA]" userId="6e4fac90-85a4-48a1-96f8-faa11a02b6de" providerId="ADAL" clId="{9B1E34F7-4F19-4CEE-BB73-4A046975C83A}" dt="2022-08-30T16:43:48.031" v="0" actId="478"/>
          <ac:spMkLst>
            <pc:docMk/>
            <pc:sldMk cId="0" sldId="539"/>
            <ac:spMk id="20492" creationId="{B2E6BC29-25FC-4CFE-9279-D7F19DDC2C35}"/>
          </ac:spMkLst>
        </pc:spChg>
        <pc:spChg chg="mod">
          <ac:chgData name="Wallace, Bob [USA]" userId="6e4fac90-85a4-48a1-96f8-faa11a02b6de" providerId="ADAL" clId="{9B1E34F7-4F19-4CEE-BB73-4A046975C83A}" dt="2022-08-30T16:43:48.031" v="0" actId="478"/>
          <ac:spMkLst>
            <pc:docMk/>
            <pc:sldMk cId="0" sldId="539"/>
            <ac:spMk id="20493" creationId="{58EFBFD2-210B-4396-B0B6-19139E49B3EF}"/>
          </ac:spMkLst>
        </pc:spChg>
        <pc:spChg chg="mod">
          <ac:chgData name="Wallace, Bob [USA]" userId="6e4fac90-85a4-48a1-96f8-faa11a02b6de" providerId="ADAL" clId="{9B1E34F7-4F19-4CEE-BB73-4A046975C83A}" dt="2022-08-30T16:43:48.031" v="0" actId="478"/>
          <ac:spMkLst>
            <pc:docMk/>
            <pc:sldMk cId="0" sldId="539"/>
            <ac:spMk id="20506" creationId="{868BB7F6-B850-4E39-8629-0090860D0AF6}"/>
          </ac:spMkLst>
        </pc:spChg>
        <pc:spChg chg="mod">
          <ac:chgData name="Wallace, Bob [USA]" userId="6e4fac90-85a4-48a1-96f8-faa11a02b6de" providerId="ADAL" clId="{9B1E34F7-4F19-4CEE-BB73-4A046975C83A}" dt="2022-08-30T16:43:48.031" v="0" actId="478"/>
          <ac:spMkLst>
            <pc:docMk/>
            <pc:sldMk cId="0" sldId="539"/>
            <ac:spMk id="20507" creationId="{9B11E6EB-7F85-462A-9E1E-F198401DAEDA}"/>
          </ac:spMkLst>
        </pc:spChg>
        <pc:spChg chg="mod">
          <ac:chgData name="Wallace, Bob [USA]" userId="6e4fac90-85a4-48a1-96f8-faa11a02b6de" providerId="ADAL" clId="{9B1E34F7-4F19-4CEE-BB73-4A046975C83A}" dt="2022-08-30T16:43:48.031" v="0" actId="478"/>
          <ac:spMkLst>
            <pc:docMk/>
            <pc:sldMk cId="0" sldId="539"/>
            <ac:spMk id="20508" creationId="{41C8879B-8D58-4ED8-88B1-F867EE2AD7F5}"/>
          </ac:spMkLst>
        </pc:spChg>
        <pc:spChg chg="mod">
          <ac:chgData name="Wallace, Bob [USA]" userId="6e4fac90-85a4-48a1-96f8-faa11a02b6de" providerId="ADAL" clId="{9B1E34F7-4F19-4CEE-BB73-4A046975C83A}" dt="2022-08-30T16:43:48.031" v="0" actId="478"/>
          <ac:spMkLst>
            <pc:docMk/>
            <pc:sldMk cId="0" sldId="539"/>
            <ac:spMk id="20509" creationId="{2F382F91-D7E9-40EE-8235-C322F62FC0B5}"/>
          </ac:spMkLst>
        </pc:spChg>
        <pc:spChg chg="mod">
          <ac:chgData name="Wallace, Bob [USA]" userId="6e4fac90-85a4-48a1-96f8-faa11a02b6de" providerId="ADAL" clId="{9B1E34F7-4F19-4CEE-BB73-4A046975C83A}" dt="2022-08-30T16:43:48.031" v="0" actId="478"/>
          <ac:spMkLst>
            <pc:docMk/>
            <pc:sldMk cId="0" sldId="539"/>
            <ac:spMk id="20518" creationId="{76A5D255-E01F-4AE7-A109-9DFC1F174546}"/>
          </ac:spMkLst>
        </pc:spChg>
        <pc:spChg chg="mod">
          <ac:chgData name="Wallace, Bob [USA]" userId="6e4fac90-85a4-48a1-96f8-faa11a02b6de" providerId="ADAL" clId="{9B1E34F7-4F19-4CEE-BB73-4A046975C83A}" dt="2022-08-30T16:43:48.031" v="0" actId="478"/>
          <ac:spMkLst>
            <pc:docMk/>
            <pc:sldMk cId="0" sldId="539"/>
            <ac:spMk id="20519" creationId="{4B47973C-8956-4A2C-9DAC-0D9DF474BE12}"/>
          </ac:spMkLst>
        </pc:spChg>
        <pc:spChg chg="mod">
          <ac:chgData name="Wallace, Bob [USA]" userId="6e4fac90-85a4-48a1-96f8-faa11a02b6de" providerId="ADAL" clId="{9B1E34F7-4F19-4CEE-BB73-4A046975C83A}" dt="2022-08-30T16:43:48.031" v="0" actId="478"/>
          <ac:spMkLst>
            <pc:docMk/>
            <pc:sldMk cId="0" sldId="539"/>
            <ac:spMk id="20532" creationId="{1A0D1F14-E25C-44D6-8CF2-AFAC48F648D3}"/>
          </ac:spMkLst>
        </pc:spChg>
        <pc:spChg chg="mod">
          <ac:chgData name="Wallace, Bob [USA]" userId="6e4fac90-85a4-48a1-96f8-faa11a02b6de" providerId="ADAL" clId="{9B1E34F7-4F19-4CEE-BB73-4A046975C83A}" dt="2022-08-30T16:43:48.031" v="0" actId="478"/>
          <ac:spMkLst>
            <pc:docMk/>
            <pc:sldMk cId="0" sldId="539"/>
            <ac:spMk id="20533" creationId="{6648D5B0-3751-48A6-904D-2661EAB5F733}"/>
          </ac:spMkLst>
        </pc:spChg>
        <pc:grpChg chg="mod">
          <ac:chgData name="Wallace, Bob [USA]" userId="6e4fac90-85a4-48a1-96f8-faa11a02b6de" providerId="ADAL" clId="{9B1E34F7-4F19-4CEE-BB73-4A046975C83A}" dt="2022-08-30T16:43:48.031" v="0" actId="478"/>
          <ac:grpSpMkLst>
            <pc:docMk/>
            <pc:sldMk cId="0" sldId="539"/>
            <ac:grpSpMk id="2" creationId="{640277DF-8DDC-49C3-B7ED-7ECC572FF49D}"/>
          </ac:grpSpMkLst>
        </pc:grpChg>
      </pc:sldChg>
      <pc:sldChg chg="delSp modSp">
        <pc:chgData name="Wallace, Bob [USA]" userId="6e4fac90-85a4-48a1-96f8-faa11a02b6de" providerId="ADAL" clId="{9B1E34F7-4F19-4CEE-BB73-4A046975C83A}" dt="2022-08-30T16:44:21.084" v="2" actId="478"/>
        <pc:sldMkLst>
          <pc:docMk/>
          <pc:sldMk cId="0" sldId="540"/>
        </pc:sldMkLst>
        <pc:spChg chg="mod">
          <ac:chgData name="Wallace, Bob [USA]" userId="6e4fac90-85a4-48a1-96f8-faa11a02b6de" providerId="ADAL" clId="{9B1E34F7-4F19-4CEE-BB73-4A046975C83A}" dt="2022-08-30T16:44:21.084" v="2" actId="478"/>
          <ac:spMkLst>
            <pc:docMk/>
            <pc:sldMk cId="0" sldId="540"/>
            <ac:spMk id="20" creationId="{4A041DBF-C859-4102-A4CB-190E4739B7DD}"/>
          </ac:spMkLst>
        </pc:spChg>
        <pc:spChg chg="mod">
          <ac:chgData name="Wallace, Bob [USA]" userId="6e4fac90-85a4-48a1-96f8-faa11a02b6de" providerId="ADAL" clId="{9B1E34F7-4F19-4CEE-BB73-4A046975C83A}" dt="2022-08-30T16:44:21.084" v="2" actId="478"/>
          <ac:spMkLst>
            <pc:docMk/>
            <pc:sldMk cId="0" sldId="540"/>
            <ac:spMk id="21" creationId="{7989D433-60D9-4665-8ACD-7DF7526A0F48}"/>
          </ac:spMkLst>
        </pc:spChg>
        <pc:spChg chg="mod">
          <ac:chgData name="Wallace, Bob [USA]" userId="6e4fac90-85a4-48a1-96f8-faa11a02b6de" providerId="ADAL" clId="{9B1E34F7-4F19-4CEE-BB73-4A046975C83A}" dt="2022-08-30T16:44:21.084" v="2" actId="478"/>
          <ac:spMkLst>
            <pc:docMk/>
            <pc:sldMk cId="0" sldId="540"/>
            <ac:spMk id="22" creationId="{2B222267-C365-4E29-A997-7EAAB949DF60}"/>
          </ac:spMkLst>
        </pc:spChg>
        <pc:spChg chg="del mod">
          <ac:chgData name="Wallace, Bob [USA]" userId="6e4fac90-85a4-48a1-96f8-faa11a02b6de" providerId="ADAL" clId="{9B1E34F7-4F19-4CEE-BB73-4A046975C83A}" dt="2022-08-30T16:44:21.084" v="2" actId="478"/>
          <ac:spMkLst>
            <pc:docMk/>
            <pc:sldMk cId="0" sldId="540"/>
            <ac:spMk id="23" creationId="{5D0A64E7-BF9F-4E9C-B26B-41F8EA43217D}"/>
          </ac:spMkLst>
        </pc:spChg>
        <pc:spChg chg="mod">
          <ac:chgData name="Wallace, Bob [USA]" userId="6e4fac90-85a4-48a1-96f8-faa11a02b6de" providerId="ADAL" clId="{9B1E34F7-4F19-4CEE-BB73-4A046975C83A}" dt="2022-08-30T16:44:21.084" v="2" actId="478"/>
          <ac:spMkLst>
            <pc:docMk/>
            <pc:sldMk cId="0" sldId="540"/>
            <ac:spMk id="24" creationId="{CC5E0FA9-41D8-4EBC-BEF2-F7FFAA99F925}"/>
          </ac:spMkLst>
        </pc:spChg>
        <pc:spChg chg="mod">
          <ac:chgData name="Wallace, Bob [USA]" userId="6e4fac90-85a4-48a1-96f8-faa11a02b6de" providerId="ADAL" clId="{9B1E34F7-4F19-4CEE-BB73-4A046975C83A}" dt="2022-08-30T16:44:21.084" v="2" actId="478"/>
          <ac:spMkLst>
            <pc:docMk/>
            <pc:sldMk cId="0" sldId="540"/>
            <ac:spMk id="25" creationId="{63E6BB62-2978-4020-8759-7DF3FF3B8B90}"/>
          </ac:spMkLst>
        </pc:spChg>
        <pc:spChg chg="mod">
          <ac:chgData name="Wallace, Bob [USA]" userId="6e4fac90-85a4-48a1-96f8-faa11a02b6de" providerId="ADAL" clId="{9B1E34F7-4F19-4CEE-BB73-4A046975C83A}" dt="2022-08-30T16:44:21.084" v="2" actId="478"/>
          <ac:spMkLst>
            <pc:docMk/>
            <pc:sldMk cId="0" sldId="540"/>
            <ac:spMk id="26" creationId="{77C36AFE-5A4A-4F48-B95C-D6941DE2F881}"/>
          </ac:spMkLst>
        </pc:spChg>
        <pc:spChg chg="mod">
          <ac:chgData name="Wallace, Bob [USA]" userId="6e4fac90-85a4-48a1-96f8-faa11a02b6de" providerId="ADAL" clId="{9B1E34F7-4F19-4CEE-BB73-4A046975C83A}" dt="2022-08-30T16:44:21.084" v="2" actId="478"/>
          <ac:spMkLst>
            <pc:docMk/>
            <pc:sldMk cId="0" sldId="540"/>
            <ac:spMk id="27" creationId="{2509A132-9CDB-4E6C-AC33-4C47C5E8E220}"/>
          </ac:spMkLst>
        </pc:spChg>
        <pc:spChg chg="mod">
          <ac:chgData name="Wallace, Bob [USA]" userId="6e4fac90-85a4-48a1-96f8-faa11a02b6de" providerId="ADAL" clId="{9B1E34F7-4F19-4CEE-BB73-4A046975C83A}" dt="2022-08-30T16:44:21.084" v="2" actId="478"/>
          <ac:spMkLst>
            <pc:docMk/>
            <pc:sldMk cId="0" sldId="540"/>
            <ac:spMk id="28" creationId="{DE9D5A38-FC62-411F-ACF0-4C5527256A6B}"/>
          </ac:spMkLst>
        </pc:spChg>
        <pc:spChg chg="del">
          <ac:chgData name="Wallace, Bob [USA]" userId="6e4fac90-85a4-48a1-96f8-faa11a02b6de" providerId="ADAL" clId="{9B1E34F7-4F19-4CEE-BB73-4A046975C83A}" dt="2022-08-30T16:44:21.084" v="2" actId="478"/>
          <ac:spMkLst>
            <pc:docMk/>
            <pc:sldMk cId="0" sldId="540"/>
            <ac:spMk id="29" creationId="{4C3D06A6-4D1D-4147-A85C-E19A9F2949B9}"/>
          </ac:spMkLst>
        </pc:spChg>
        <pc:spChg chg="mod">
          <ac:chgData name="Wallace, Bob [USA]" userId="6e4fac90-85a4-48a1-96f8-faa11a02b6de" providerId="ADAL" clId="{9B1E34F7-4F19-4CEE-BB73-4A046975C83A}" dt="2022-08-30T16:44:21.084" v="2" actId="478"/>
          <ac:spMkLst>
            <pc:docMk/>
            <pc:sldMk cId="0" sldId="540"/>
            <ac:spMk id="30" creationId="{2246BD72-8B66-470B-A617-38E9DE9737D9}"/>
          </ac:spMkLst>
        </pc:spChg>
        <pc:spChg chg="mod">
          <ac:chgData name="Wallace, Bob [USA]" userId="6e4fac90-85a4-48a1-96f8-faa11a02b6de" providerId="ADAL" clId="{9B1E34F7-4F19-4CEE-BB73-4A046975C83A}" dt="2022-08-30T16:44:21.084" v="2" actId="478"/>
          <ac:spMkLst>
            <pc:docMk/>
            <pc:sldMk cId="0" sldId="540"/>
            <ac:spMk id="31" creationId="{B53452B8-D530-4C41-9EBC-0D97474815FD}"/>
          </ac:spMkLst>
        </pc:spChg>
        <pc:spChg chg="mod">
          <ac:chgData name="Wallace, Bob [USA]" userId="6e4fac90-85a4-48a1-96f8-faa11a02b6de" providerId="ADAL" clId="{9B1E34F7-4F19-4CEE-BB73-4A046975C83A}" dt="2022-08-30T16:44:21.084" v="2" actId="478"/>
          <ac:spMkLst>
            <pc:docMk/>
            <pc:sldMk cId="0" sldId="540"/>
            <ac:spMk id="32" creationId="{87048A81-7DC0-4F78-A7CC-707CEB85E628}"/>
          </ac:spMkLst>
        </pc:spChg>
        <pc:spChg chg="mod">
          <ac:chgData name="Wallace, Bob [USA]" userId="6e4fac90-85a4-48a1-96f8-faa11a02b6de" providerId="ADAL" clId="{9B1E34F7-4F19-4CEE-BB73-4A046975C83A}" dt="2022-08-30T16:44:21.084" v="2" actId="478"/>
          <ac:spMkLst>
            <pc:docMk/>
            <pc:sldMk cId="0" sldId="540"/>
            <ac:spMk id="33" creationId="{60431241-A767-4481-80A4-E49CB62B2333}"/>
          </ac:spMkLst>
        </pc:spChg>
        <pc:spChg chg="mod">
          <ac:chgData name="Wallace, Bob [USA]" userId="6e4fac90-85a4-48a1-96f8-faa11a02b6de" providerId="ADAL" clId="{9B1E34F7-4F19-4CEE-BB73-4A046975C83A}" dt="2022-08-30T16:44:21.084" v="2" actId="478"/>
          <ac:spMkLst>
            <pc:docMk/>
            <pc:sldMk cId="0" sldId="540"/>
            <ac:spMk id="34" creationId="{0ACC2459-1BEB-45E7-9CA1-B726D3B63F95}"/>
          </ac:spMkLst>
        </pc:spChg>
        <pc:spChg chg="mod">
          <ac:chgData name="Wallace, Bob [USA]" userId="6e4fac90-85a4-48a1-96f8-faa11a02b6de" providerId="ADAL" clId="{9B1E34F7-4F19-4CEE-BB73-4A046975C83A}" dt="2022-08-30T16:44:21.084" v="2" actId="478"/>
          <ac:spMkLst>
            <pc:docMk/>
            <pc:sldMk cId="0" sldId="540"/>
            <ac:spMk id="35" creationId="{E7CE1D07-C797-4845-B1C7-DBA234BB2374}"/>
          </ac:spMkLst>
        </pc:spChg>
        <pc:spChg chg="mod">
          <ac:chgData name="Wallace, Bob [USA]" userId="6e4fac90-85a4-48a1-96f8-faa11a02b6de" providerId="ADAL" clId="{9B1E34F7-4F19-4CEE-BB73-4A046975C83A}" dt="2022-08-30T16:44:21.084" v="2" actId="478"/>
          <ac:spMkLst>
            <pc:docMk/>
            <pc:sldMk cId="0" sldId="540"/>
            <ac:spMk id="36" creationId="{4F1DA442-4D81-4FAC-97DE-215E33A2BE4E}"/>
          </ac:spMkLst>
        </pc:spChg>
        <pc:spChg chg="mod">
          <ac:chgData name="Wallace, Bob [USA]" userId="6e4fac90-85a4-48a1-96f8-faa11a02b6de" providerId="ADAL" clId="{9B1E34F7-4F19-4CEE-BB73-4A046975C83A}" dt="2022-08-30T16:44:21.084" v="2" actId="478"/>
          <ac:spMkLst>
            <pc:docMk/>
            <pc:sldMk cId="0" sldId="540"/>
            <ac:spMk id="37" creationId="{2B88C8B6-6432-4E8C-B294-9BB2FCB8F892}"/>
          </ac:spMkLst>
        </pc:spChg>
        <pc:spChg chg="mod">
          <ac:chgData name="Wallace, Bob [USA]" userId="6e4fac90-85a4-48a1-96f8-faa11a02b6de" providerId="ADAL" clId="{9B1E34F7-4F19-4CEE-BB73-4A046975C83A}" dt="2022-08-30T16:44:21.084" v="2" actId="478"/>
          <ac:spMkLst>
            <pc:docMk/>
            <pc:sldMk cId="0" sldId="540"/>
            <ac:spMk id="46" creationId="{3E08AF46-8568-44A2-B32F-17E681222C32}"/>
          </ac:spMkLst>
        </pc:spChg>
        <pc:spChg chg="mod">
          <ac:chgData name="Wallace, Bob [USA]" userId="6e4fac90-85a4-48a1-96f8-faa11a02b6de" providerId="ADAL" clId="{9B1E34F7-4F19-4CEE-BB73-4A046975C83A}" dt="2022-08-30T16:44:21.084" v="2" actId="478"/>
          <ac:spMkLst>
            <pc:docMk/>
            <pc:sldMk cId="0" sldId="540"/>
            <ac:spMk id="47" creationId="{7391782D-B80B-4090-88D3-670ECE329526}"/>
          </ac:spMkLst>
        </pc:spChg>
        <pc:spChg chg="mod">
          <ac:chgData name="Wallace, Bob [USA]" userId="6e4fac90-85a4-48a1-96f8-faa11a02b6de" providerId="ADAL" clId="{9B1E34F7-4F19-4CEE-BB73-4A046975C83A}" dt="2022-08-30T16:44:21.084" v="2" actId="478"/>
          <ac:spMkLst>
            <pc:docMk/>
            <pc:sldMk cId="0" sldId="540"/>
            <ac:spMk id="67" creationId="{EB64E8BE-3588-4AE7-9C91-1CC921CB67C6}"/>
          </ac:spMkLst>
        </pc:spChg>
        <pc:spChg chg="mod">
          <ac:chgData name="Wallace, Bob [USA]" userId="6e4fac90-85a4-48a1-96f8-faa11a02b6de" providerId="ADAL" clId="{9B1E34F7-4F19-4CEE-BB73-4A046975C83A}" dt="2022-08-30T16:44:21.084" v="2" actId="478"/>
          <ac:spMkLst>
            <pc:docMk/>
            <pc:sldMk cId="0" sldId="540"/>
            <ac:spMk id="68" creationId="{55F28C36-A422-4CE5-9B8D-4052379C164E}"/>
          </ac:spMkLst>
        </pc:spChg>
        <pc:spChg chg="mod">
          <ac:chgData name="Wallace, Bob [USA]" userId="6e4fac90-85a4-48a1-96f8-faa11a02b6de" providerId="ADAL" clId="{9B1E34F7-4F19-4CEE-BB73-4A046975C83A}" dt="2022-08-30T16:44:21.084" v="2" actId="478"/>
          <ac:spMkLst>
            <pc:docMk/>
            <pc:sldMk cId="0" sldId="540"/>
            <ac:spMk id="22532" creationId="{330D07DC-72A4-45F7-8A27-4DD6BCEE319B}"/>
          </ac:spMkLst>
        </pc:spChg>
        <pc:spChg chg="mod">
          <ac:chgData name="Wallace, Bob [USA]" userId="6e4fac90-85a4-48a1-96f8-faa11a02b6de" providerId="ADAL" clId="{9B1E34F7-4F19-4CEE-BB73-4A046975C83A}" dt="2022-08-30T16:44:21.084" v="2" actId="478"/>
          <ac:spMkLst>
            <pc:docMk/>
            <pc:sldMk cId="0" sldId="540"/>
            <ac:spMk id="22541" creationId="{B49B7522-5493-40BF-8D7F-6C17F1768265}"/>
          </ac:spMkLst>
        </pc:spChg>
        <pc:spChg chg="mod">
          <ac:chgData name="Wallace, Bob [USA]" userId="6e4fac90-85a4-48a1-96f8-faa11a02b6de" providerId="ADAL" clId="{9B1E34F7-4F19-4CEE-BB73-4A046975C83A}" dt="2022-08-30T16:44:21.084" v="2" actId="478"/>
          <ac:spMkLst>
            <pc:docMk/>
            <pc:sldMk cId="0" sldId="540"/>
            <ac:spMk id="22544" creationId="{E7153548-7664-4538-9DE3-84ED68706BF8}"/>
          </ac:spMkLst>
        </pc:spChg>
        <pc:spChg chg="mod">
          <ac:chgData name="Wallace, Bob [USA]" userId="6e4fac90-85a4-48a1-96f8-faa11a02b6de" providerId="ADAL" clId="{9B1E34F7-4F19-4CEE-BB73-4A046975C83A}" dt="2022-08-30T16:44:21.084" v="2" actId="478"/>
          <ac:spMkLst>
            <pc:docMk/>
            <pc:sldMk cId="0" sldId="540"/>
            <ac:spMk id="22545" creationId="{D8CA9936-A78E-483F-B552-251800162533}"/>
          </ac:spMkLst>
        </pc:spChg>
        <pc:spChg chg="mod">
          <ac:chgData name="Wallace, Bob [USA]" userId="6e4fac90-85a4-48a1-96f8-faa11a02b6de" providerId="ADAL" clId="{9B1E34F7-4F19-4CEE-BB73-4A046975C83A}" dt="2022-08-30T16:44:21.084" v="2" actId="478"/>
          <ac:spMkLst>
            <pc:docMk/>
            <pc:sldMk cId="0" sldId="540"/>
            <ac:spMk id="22546" creationId="{4336F635-AF66-441B-B974-C616C59996AB}"/>
          </ac:spMkLst>
        </pc:spChg>
        <pc:spChg chg="mod">
          <ac:chgData name="Wallace, Bob [USA]" userId="6e4fac90-85a4-48a1-96f8-faa11a02b6de" providerId="ADAL" clId="{9B1E34F7-4F19-4CEE-BB73-4A046975C83A}" dt="2022-08-30T16:44:21.084" v="2" actId="478"/>
          <ac:spMkLst>
            <pc:docMk/>
            <pc:sldMk cId="0" sldId="540"/>
            <ac:spMk id="22550" creationId="{13EF386A-8112-4413-ADC9-5D04C7D0C49B}"/>
          </ac:spMkLst>
        </pc:spChg>
        <pc:spChg chg="mod">
          <ac:chgData name="Wallace, Bob [USA]" userId="6e4fac90-85a4-48a1-96f8-faa11a02b6de" providerId="ADAL" clId="{9B1E34F7-4F19-4CEE-BB73-4A046975C83A}" dt="2022-08-30T16:44:21.084" v="2" actId="478"/>
          <ac:spMkLst>
            <pc:docMk/>
            <pc:sldMk cId="0" sldId="540"/>
            <ac:spMk id="22554" creationId="{3131D2A2-29ED-4C20-8A3A-4C0F5889D152}"/>
          </ac:spMkLst>
        </pc:spChg>
        <pc:grpChg chg="mod">
          <ac:chgData name="Wallace, Bob [USA]" userId="6e4fac90-85a4-48a1-96f8-faa11a02b6de" providerId="ADAL" clId="{9B1E34F7-4F19-4CEE-BB73-4A046975C83A}" dt="2022-08-30T16:44:21.084" v="2" actId="478"/>
          <ac:grpSpMkLst>
            <pc:docMk/>
            <pc:sldMk cId="0" sldId="540"/>
            <ac:grpSpMk id="2" creationId="{FB82C465-AFD9-4141-9828-2B7D2382019A}"/>
          </ac:grpSpMkLst>
        </pc:grpChg>
      </pc:sldChg>
      <pc:sldChg chg="delSp modSp mod">
        <pc:chgData name="Wallace, Bob [USA]" userId="6e4fac90-85a4-48a1-96f8-faa11a02b6de" providerId="ADAL" clId="{9B1E34F7-4F19-4CEE-BB73-4A046975C83A}" dt="2022-08-30T16:58:10.709" v="6" actId="478"/>
        <pc:sldMkLst>
          <pc:docMk/>
          <pc:sldMk cId="0" sldId="546"/>
        </pc:sldMkLst>
        <pc:spChg chg="del">
          <ac:chgData name="Wallace, Bob [USA]" userId="6e4fac90-85a4-48a1-96f8-faa11a02b6de" providerId="ADAL" clId="{9B1E34F7-4F19-4CEE-BB73-4A046975C83A}" dt="2022-08-30T16:58:10.709" v="6" actId="478"/>
          <ac:spMkLst>
            <pc:docMk/>
            <pc:sldMk cId="0" sldId="546"/>
            <ac:spMk id="25" creationId="{44D883A7-D590-4A49-860A-C4239A868FB1}"/>
          </ac:spMkLst>
        </pc:spChg>
        <pc:spChg chg="del mod">
          <ac:chgData name="Wallace, Bob [USA]" userId="6e4fac90-85a4-48a1-96f8-faa11a02b6de" providerId="ADAL" clId="{9B1E34F7-4F19-4CEE-BB73-4A046975C83A}" dt="2022-08-30T16:58:06.314" v="4" actId="478"/>
          <ac:spMkLst>
            <pc:docMk/>
            <pc:sldMk cId="0" sldId="546"/>
            <ac:spMk id="27" creationId="{128924CE-398C-4BE3-A45E-B376F389E7B3}"/>
          </ac:spMkLst>
        </pc:spChg>
        <pc:spChg chg="del mod">
          <ac:chgData name="Wallace, Bob [USA]" userId="6e4fac90-85a4-48a1-96f8-faa11a02b6de" providerId="ADAL" clId="{9B1E34F7-4F19-4CEE-BB73-4A046975C83A}" dt="2022-08-30T16:58:06.314" v="4" actId="478"/>
          <ac:spMkLst>
            <pc:docMk/>
            <pc:sldMk cId="0" sldId="546"/>
            <ac:spMk id="43" creationId="{3547B666-BD3F-43D4-9A53-DD955ACDBB6E}"/>
          </ac:spMkLst>
        </pc:spChg>
        <pc:cxnChg chg="del mod">
          <ac:chgData name="Wallace, Bob [USA]" userId="6e4fac90-85a4-48a1-96f8-faa11a02b6de" providerId="ADAL" clId="{9B1E34F7-4F19-4CEE-BB73-4A046975C83A}" dt="2022-08-30T16:58:08.362" v="5" actId="478"/>
          <ac:cxnSpMkLst>
            <pc:docMk/>
            <pc:sldMk cId="0" sldId="546"/>
            <ac:cxnSpMk id="26" creationId="{367E77C6-B39D-4930-A545-F0660A425473}"/>
          </ac:cxnSpMkLst>
        </pc:cxnChg>
      </pc:sldChg>
      <pc:sldChg chg="addSp delSp modSp mod">
        <pc:chgData name="Wallace, Bob [USA]" userId="6e4fac90-85a4-48a1-96f8-faa11a02b6de" providerId="ADAL" clId="{9B1E34F7-4F19-4CEE-BB73-4A046975C83A}" dt="2022-08-30T17:03:53.993" v="16" actId="478"/>
        <pc:sldMkLst>
          <pc:docMk/>
          <pc:sldMk cId="2366619178" sldId="602"/>
        </pc:sldMkLst>
        <pc:spChg chg="add del">
          <ac:chgData name="Wallace, Bob [USA]" userId="6e4fac90-85a4-48a1-96f8-faa11a02b6de" providerId="ADAL" clId="{9B1E34F7-4F19-4CEE-BB73-4A046975C83A}" dt="2022-08-30T17:03:53.993" v="16" actId="478"/>
          <ac:spMkLst>
            <pc:docMk/>
            <pc:sldMk cId="2366619178" sldId="602"/>
            <ac:spMk id="40" creationId="{98B23024-5E5E-4A32-AE58-58118AF4883B}"/>
          </ac:spMkLst>
        </pc:spChg>
        <pc:spChg chg="add del">
          <ac:chgData name="Wallace, Bob [USA]" userId="6e4fac90-85a4-48a1-96f8-faa11a02b6de" providerId="ADAL" clId="{9B1E34F7-4F19-4CEE-BB73-4A046975C83A}" dt="2022-08-30T17:03:53.993" v="16" actId="478"/>
          <ac:spMkLst>
            <pc:docMk/>
            <pc:sldMk cId="2366619178" sldId="602"/>
            <ac:spMk id="46" creationId="{03EA3367-0170-4BB7-8C8F-610CCF6C459F}"/>
          </ac:spMkLst>
        </pc:spChg>
        <pc:spChg chg="add del">
          <ac:chgData name="Wallace, Bob [USA]" userId="6e4fac90-85a4-48a1-96f8-faa11a02b6de" providerId="ADAL" clId="{9B1E34F7-4F19-4CEE-BB73-4A046975C83A}" dt="2022-08-30T17:03:53.993" v="16" actId="478"/>
          <ac:spMkLst>
            <pc:docMk/>
            <pc:sldMk cId="2366619178" sldId="602"/>
            <ac:spMk id="51" creationId="{D77D813B-B677-48C6-A047-8DC5E77B29D8}"/>
          </ac:spMkLst>
        </pc:spChg>
        <pc:spChg chg="add del">
          <ac:chgData name="Wallace, Bob [USA]" userId="6e4fac90-85a4-48a1-96f8-faa11a02b6de" providerId="ADAL" clId="{9B1E34F7-4F19-4CEE-BB73-4A046975C83A}" dt="2022-08-30T17:03:53.993" v="16" actId="478"/>
          <ac:spMkLst>
            <pc:docMk/>
            <pc:sldMk cId="2366619178" sldId="602"/>
            <ac:spMk id="54" creationId="{80FD9585-C3FB-4906-9B49-389DEBF2C2FA}"/>
          </ac:spMkLst>
        </pc:spChg>
        <pc:spChg chg="add del">
          <ac:chgData name="Wallace, Bob [USA]" userId="6e4fac90-85a4-48a1-96f8-faa11a02b6de" providerId="ADAL" clId="{9B1E34F7-4F19-4CEE-BB73-4A046975C83A}" dt="2022-08-30T17:03:53.993" v="16" actId="478"/>
          <ac:spMkLst>
            <pc:docMk/>
            <pc:sldMk cId="2366619178" sldId="602"/>
            <ac:spMk id="59" creationId="{CE68D7E3-CCBF-4520-8A8D-358914810504}"/>
          </ac:spMkLst>
        </pc:spChg>
        <pc:spChg chg="add del">
          <ac:chgData name="Wallace, Bob [USA]" userId="6e4fac90-85a4-48a1-96f8-faa11a02b6de" providerId="ADAL" clId="{9B1E34F7-4F19-4CEE-BB73-4A046975C83A}" dt="2022-08-30T17:03:53.993" v="16" actId="478"/>
          <ac:spMkLst>
            <pc:docMk/>
            <pc:sldMk cId="2366619178" sldId="602"/>
            <ac:spMk id="62" creationId="{43B6384F-5AE6-4F12-9496-FAAF81B7CFAC}"/>
          </ac:spMkLst>
        </pc:spChg>
        <pc:spChg chg="add del">
          <ac:chgData name="Wallace, Bob [USA]" userId="6e4fac90-85a4-48a1-96f8-faa11a02b6de" providerId="ADAL" clId="{9B1E34F7-4F19-4CEE-BB73-4A046975C83A}" dt="2022-08-30T17:03:53.993" v="16" actId="478"/>
          <ac:spMkLst>
            <pc:docMk/>
            <pc:sldMk cId="2366619178" sldId="602"/>
            <ac:spMk id="68" creationId="{E95C927D-4570-41C3-94AA-1ABB572DFD2B}"/>
          </ac:spMkLst>
        </pc:spChg>
        <pc:spChg chg="add del">
          <ac:chgData name="Wallace, Bob [USA]" userId="6e4fac90-85a4-48a1-96f8-faa11a02b6de" providerId="ADAL" clId="{9B1E34F7-4F19-4CEE-BB73-4A046975C83A}" dt="2022-08-30T17:03:53.993" v="16" actId="478"/>
          <ac:spMkLst>
            <pc:docMk/>
            <pc:sldMk cId="2366619178" sldId="602"/>
            <ac:spMk id="69" creationId="{025FF720-248A-4CEE-822C-32E713BEAAE2}"/>
          </ac:spMkLst>
        </pc:spChg>
        <pc:spChg chg="add del">
          <ac:chgData name="Wallace, Bob [USA]" userId="6e4fac90-85a4-48a1-96f8-faa11a02b6de" providerId="ADAL" clId="{9B1E34F7-4F19-4CEE-BB73-4A046975C83A}" dt="2022-08-30T17:03:53.993" v="16" actId="478"/>
          <ac:spMkLst>
            <pc:docMk/>
            <pc:sldMk cId="2366619178" sldId="602"/>
            <ac:spMk id="70" creationId="{965162F1-4375-4073-87D9-62D26D5293C2}"/>
          </ac:spMkLst>
        </pc:spChg>
        <pc:spChg chg="add del">
          <ac:chgData name="Wallace, Bob [USA]" userId="6e4fac90-85a4-48a1-96f8-faa11a02b6de" providerId="ADAL" clId="{9B1E34F7-4F19-4CEE-BB73-4A046975C83A}" dt="2022-08-30T17:03:53.993" v="16" actId="478"/>
          <ac:spMkLst>
            <pc:docMk/>
            <pc:sldMk cId="2366619178" sldId="602"/>
            <ac:spMk id="72" creationId="{AFCD788D-932E-4A70-971B-84C94DFED3A3}"/>
          </ac:spMkLst>
        </pc:spChg>
        <pc:spChg chg="add del">
          <ac:chgData name="Wallace, Bob [USA]" userId="6e4fac90-85a4-48a1-96f8-faa11a02b6de" providerId="ADAL" clId="{9B1E34F7-4F19-4CEE-BB73-4A046975C83A}" dt="2022-08-30T17:03:53.993" v="16" actId="478"/>
          <ac:spMkLst>
            <pc:docMk/>
            <pc:sldMk cId="2366619178" sldId="602"/>
            <ac:spMk id="75" creationId="{F74F8F0D-CA27-4B1C-A14B-7D654247A867}"/>
          </ac:spMkLst>
        </pc:spChg>
        <pc:spChg chg="add del">
          <ac:chgData name="Wallace, Bob [USA]" userId="6e4fac90-85a4-48a1-96f8-faa11a02b6de" providerId="ADAL" clId="{9B1E34F7-4F19-4CEE-BB73-4A046975C83A}" dt="2022-08-30T17:03:53.993" v="16" actId="478"/>
          <ac:spMkLst>
            <pc:docMk/>
            <pc:sldMk cId="2366619178" sldId="602"/>
            <ac:spMk id="76" creationId="{C9F7DB9B-2E61-45FB-9E26-9ECA3D71C474}"/>
          </ac:spMkLst>
        </pc:spChg>
        <pc:spChg chg="add del">
          <ac:chgData name="Wallace, Bob [USA]" userId="6e4fac90-85a4-48a1-96f8-faa11a02b6de" providerId="ADAL" clId="{9B1E34F7-4F19-4CEE-BB73-4A046975C83A}" dt="2022-08-30T17:03:53.993" v="16" actId="478"/>
          <ac:spMkLst>
            <pc:docMk/>
            <pc:sldMk cId="2366619178" sldId="602"/>
            <ac:spMk id="77" creationId="{728D8796-57CB-4498-9636-8DED4D740D55}"/>
          </ac:spMkLst>
        </pc:spChg>
        <pc:spChg chg="add del">
          <ac:chgData name="Wallace, Bob [USA]" userId="6e4fac90-85a4-48a1-96f8-faa11a02b6de" providerId="ADAL" clId="{9B1E34F7-4F19-4CEE-BB73-4A046975C83A}" dt="2022-08-30T17:03:53.993" v="16" actId="478"/>
          <ac:spMkLst>
            <pc:docMk/>
            <pc:sldMk cId="2366619178" sldId="602"/>
            <ac:spMk id="78" creationId="{8A70126C-C81C-4871-B3BA-4D731C11408D}"/>
          </ac:spMkLst>
        </pc:spChg>
        <pc:spChg chg="add del">
          <ac:chgData name="Wallace, Bob [USA]" userId="6e4fac90-85a4-48a1-96f8-faa11a02b6de" providerId="ADAL" clId="{9B1E34F7-4F19-4CEE-BB73-4A046975C83A}" dt="2022-08-30T17:03:53.993" v="16" actId="478"/>
          <ac:spMkLst>
            <pc:docMk/>
            <pc:sldMk cId="2366619178" sldId="602"/>
            <ac:spMk id="79" creationId="{73944468-C293-412D-A339-3AB78C6142A5}"/>
          </ac:spMkLst>
        </pc:spChg>
        <pc:spChg chg="del">
          <ac:chgData name="Wallace, Bob [USA]" userId="6e4fac90-85a4-48a1-96f8-faa11a02b6de" providerId="ADAL" clId="{9B1E34F7-4F19-4CEE-BB73-4A046975C83A}" dt="2022-08-30T16:59:56.743" v="8" actId="478"/>
          <ac:spMkLst>
            <pc:docMk/>
            <pc:sldMk cId="2366619178" sldId="602"/>
            <ac:spMk id="81" creationId="{1C12972A-FDB6-47E3-857C-6E7848BBB488}"/>
          </ac:spMkLst>
        </pc:spChg>
        <pc:spChg chg="del">
          <ac:chgData name="Wallace, Bob [USA]" userId="6e4fac90-85a4-48a1-96f8-faa11a02b6de" providerId="ADAL" clId="{9B1E34F7-4F19-4CEE-BB73-4A046975C83A}" dt="2022-08-30T16:59:58.194" v="9" actId="478"/>
          <ac:spMkLst>
            <pc:docMk/>
            <pc:sldMk cId="2366619178" sldId="602"/>
            <ac:spMk id="82" creationId="{DB935D99-A86A-4075-94B2-FF6B1FA61F12}"/>
          </ac:spMkLst>
        </pc:spChg>
        <pc:spChg chg="del">
          <ac:chgData name="Wallace, Bob [USA]" userId="6e4fac90-85a4-48a1-96f8-faa11a02b6de" providerId="ADAL" clId="{9B1E34F7-4F19-4CEE-BB73-4A046975C83A}" dt="2022-08-30T17:00:03.242" v="12" actId="478"/>
          <ac:spMkLst>
            <pc:docMk/>
            <pc:sldMk cId="2366619178" sldId="602"/>
            <ac:spMk id="86" creationId="{DBAD2F0B-750A-45B2-B926-46BB88E1077A}"/>
          </ac:spMkLst>
        </pc:spChg>
        <pc:spChg chg="del">
          <ac:chgData name="Wallace, Bob [USA]" userId="6e4fac90-85a4-48a1-96f8-faa11a02b6de" providerId="ADAL" clId="{9B1E34F7-4F19-4CEE-BB73-4A046975C83A}" dt="2022-08-30T17:00:05.126" v="13" actId="478"/>
          <ac:spMkLst>
            <pc:docMk/>
            <pc:sldMk cId="2366619178" sldId="602"/>
            <ac:spMk id="87" creationId="{B9BDC42B-4B72-4E31-BC50-BAFD65FD2CA3}"/>
          </ac:spMkLst>
        </pc:spChg>
        <pc:cxnChg chg="del mod">
          <ac:chgData name="Wallace, Bob [USA]" userId="6e4fac90-85a4-48a1-96f8-faa11a02b6de" providerId="ADAL" clId="{9B1E34F7-4F19-4CEE-BB73-4A046975C83A}" dt="2022-08-30T17:00:01.711" v="11" actId="478"/>
          <ac:cxnSpMkLst>
            <pc:docMk/>
            <pc:sldMk cId="2366619178" sldId="602"/>
            <ac:cxnSpMk id="83" creationId="{CBF8FE6D-7B93-4B1E-ACDA-D56A178FAAAE}"/>
          </ac:cxnSpMkLst>
        </pc:cxnChg>
        <pc:cxnChg chg="del mod">
          <ac:chgData name="Wallace, Bob [USA]" userId="6e4fac90-85a4-48a1-96f8-faa11a02b6de" providerId="ADAL" clId="{9B1E34F7-4F19-4CEE-BB73-4A046975C83A}" dt="2022-08-30T16:59:54.889" v="7" actId="478"/>
          <ac:cxnSpMkLst>
            <pc:docMk/>
            <pc:sldMk cId="2366619178" sldId="602"/>
            <ac:cxnSpMk id="84" creationId="{33FBD1BB-B896-48C2-BF95-B347451246A5}"/>
          </ac:cxnSpMkLst>
        </pc:cxnChg>
        <pc:cxnChg chg="del">
          <ac:chgData name="Wallace, Bob [USA]" userId="6e4fac90-85a4-48a1-96f8-faa11a02b6de" providerId="ADAL" clId="{9B1E34F7-4F19-4CEE-BB73-4A046975C83A}" dt="2022-08-30T17:00:00.158" v="10" actId="478"/>
          <ac:cxnSpMkLst>
            <pc:docMk/>
            <pc:sldMk cId="2366619178" sldId="602"/>
            <ac:cxnSpMk id="85" creationId="{72F44C7D-6B69-47C5-BFAF-427C0C59D24A}"/>
          </ac:cxnSpMkLst>
        </pc:cxnChg>
      </pc:sldChg>
      <pc:sldChg chg="delSp modSp mod">
        <pc:chgData name="Wallace, Bob [USA]" userId="6e4fac90-85a4-48a1-96f8-faa11a02b6de" providerId="ADAL" clId="{9B1E34F7-4F19-4CEE-BB73-4A046975C83A}" dt="2022-08-30T17:04:38.583" v="17" actId="478"/>
        <pc:sldMkLst>
          <pc:docMk/>
          <pc:sldMk cId="0" sldId="603"/>
        </pc:sldMkLst>
        <pc:spChg chg="del">
          <ac:chgData name="Wallace, Bob [USA]" userId="6e4fac90-85a4-48a1-96f8-faa11a02b6de" providerId="ADAL" clId="{9B1E34F7-4F19-4CEE-BB73-4A046975C83A}" dt="2022-08-30T17:04:38.583" v="17" actId="478"/>
          <ac:spMkLst>
            <pc:docMk/>
            <pc:sldMk cId="0" sldId="603"/>
            <ac:spMk id="47" creationId="{EA3E8341-8FDC-4CD6-B935-946183965DF6}"/>
          </ac:spMkLst>
        </pc:spChg>
        <pc:cxnChg chg="del mod">
          <ac:chgData name="Wallace, Bob [USA]" userId="6e4fac90-85a4-48a1-96f8-faa11a02b6de" providerId="ADAL" clId="{9B1E34F7-4F19-4CEE-BB73-4A046975C83A}" dt="2022-08-30T17:04:38.583" v="17" actId="478"/>
          <ac:cxnSpMkLst>
            <pc:docMk/>
            <pc:sldMk cId="0" sldId="603"/>
            <ac:cxnSpMk id="52" creationId="{6230B8D3-10B7-4DD6-97C8-7338687EDC4B}"/>
          </ac:cxnSpMkLst>
        </pc:cxnChg>
      </pc:sldChg>
      <pc:sldChg chg="del">
        <pc:chgData name="Wallace, Bob [USA]" userId="6e4fac90-85a4-48a1-96f8-faa11a02b6de" providerId="ADAL" clId="{9B1E34F7-4F19-4CEE-BB73-4A046975C83A}" dt="2022-08-30T17:05:47.404" v="27" actId="47"/>
        <pc:sldMkLst>
          <pc:docMk/>
          <pc:sldMk cId="2933817094" sldId="625"/>
        </pc:sldMkLst>
      </pc:sldChg>
      <pc:sldChg chg="add del">
        <pc:chgData name="Wallace, Bob [USA]" userId="6e4fac90-85a4-48a1-96f8-faa11a02b6de" providerId="ADAL" clId="{9B1E34F7-4F19-4CEE-BB73-4A046975C83A}" dt="2022-08-30T17:05:36.433" v="21" actId="47"/>
        <pc:sldMkLst>
          <pc:docMk/>
          <pc:sldMk cId="3562368636" sldId="6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98C9F4-DA31-4A6E-9292-53683AE527A2}"/>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8743E2-CC3F-4C60-999A-8FF554324743}"/>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3AD7F0A-3439-4BFE-B85A-EAD6810E0328}" type="datetimeFigureOut">
              <a:rPr lang="en-US" smtClean="0"/>
              <a:t>8/30/2022</a:t>
            </a:fld>
            <a:endParaRPr lang="en-US"/>
          </a:p>
        </p:txBody>
      </p:sp>
      <p:sp>
        <p:nvSpPr>
          <p:cNvPr id="4" name="Footer Placeholder 3">
            <a:extLst>
              <a:ext uri="{FF2B5EF4-FFF2-40B4-BE49-F238E27FC236}">
                <a16:creationId xmlns:a16="http://schemas.microsoft.com/office/drawing/2014/main" id="{DE344CB3-81C7-42B6-81D6-FD721EF58FD8}"/>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0BDF7C-D6ED-4389-913F-D00FC5E7DCF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D8CE0F5-9324-4FC0-92B7-F0D92B3AF7F4}" type="slidenum">
              <a:rPr lang="en-US" smtClean="0"/>
              <a:t>‹#›</a:t>
            </a:fld>
            <a:endParaRPr lang="en-US"/>
          </a:p>
        </p:txBody>
      </p:sp>
    </p:spTree>
    <p:extLst>
      <p:ext uri="{BB962C8B-B14F-4D97-AF65-F5344CB8AC3E}">
        <p14:creationId xmlns:p14="http://schemas.microsoft.com/office/powerpoint/2010/main" val="2356033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1F48C1-9A98-44DE-8858-53D63BBA825F}"/>
              </a:ext>
            </a:extLst>
          </p:cNvPr>
          <p:cNvSpPr>
            <a:spLocks noGrp="1"/>
          </p:cNvSpPr>
          <p:nvPr>
            <p:ph type="hdr" sz="quarter"/>
          </p:nvPr>
        </p:nvSpPr>
        <p:spPr>
          <a:xfrm>
            <a:off x="4" y="2"/>
            <a:ext cx="3246558" cy="489698"/>
          </a:xfrm>
          <a:prstGeom prst="rect">
            <a:avLst/>
          </a:prstGeom>
        </p:spPr>
        <p:txBody>
          <a:bodyPr vert="horz" lIns="97829" tIns="48916" rIns="97829" bIns="4891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EE4CE1D-7AA1-4AE7-8E74-AD9CF7581C26}"/>
              </a:ext>
            </a:extLst>
          </p:cNvPr>
          <p:cNvSpPr>
            <a:spLocks noGrp="1"/>
          </p:cNvSpPr>
          <p:nvPr>
            <p:ph type="dt" idx="1"/>
          </p:nvPr>
        </p:nvSpPr>
        <p:spPr>
          <a:xfrm>
            <a:off x="4243126" y="2"/>
            <a:ext cx="3246558" cy="489698"/>
          </a:xfrm>
          <a:prstGeom prst="rect">
            <a:avLst/>
          </a:prstGeom>
        </p:spPr>
        <p:txBody>
          <a:bodyPr vert="horz" lIns="97829" tIns="48916" rIns="97829" bIns="48916" rtlCol="0"/>
          <a:lstStyle>
            <a:lvl1pPr algn="r" eaLnBrk="1" fontAlgn="auto" hangingPunct="1">
              <a:spcBef>
                <a:spcPts val="0"/>
              </a:spcBef>
              <a:spcAft>
                <a:spcPts val="0"/>
              </a:spcAft>
              <a:defRPr sz="1200" smtClean="0">
                <a:latin typeface="+mn-lt"/>
              </a:defRPr>
            </a:lvl1pPr>
          </a:lstStyle>
          <a:p>
            <a:pPr>
              <a:defRPr/>
            </a:pPr>
            <a:fld id="{665D4C76-F15D-4B99-902C-F386DAC4A686}" type="datetimeFigureOut">
              <a:rPr lang="en-US"/>
              <a:pPr>
                <a:defRPr/>
              </a:pPr>
              <a:t>8/30/2022</a:t>
            </a:fld>
            <a:endParaRPr lang="en-US"/>
          </a:p>
        </p:txBody>
      </p:sp>
      <p:sp>
        <p:nvSpPr>
          <p:cNvPr id="4" name="Slide Image Placeholder 3">
            <a:extLst>
              <a:ext uri="{FF2B5EF4-FFF2-40B4-BE49-F238E27FC236}">
                <a16:creationId xmlns:a16="http://schemas.microsoft.com/office/drawing/2014/main" id="{B491E3B0-C5B1-4A10-A73E-FE2BB1B1C9A2}"/>
              </a:ext>
            </a:extLst>
          </p:cNvPr>
          <p:cNvSpPr>
            <a:spLocks noGrp="1" noRot="1" noChangeAspect="1"/>
          </p:cNvSpPr>
          <p:nvPr>
            <p:ph type="sldImg" idx="2"/>
          </p:nvPr>
        </p:nvSpPr>
        <p:spPr>
          <a:xfrm>
            <a:off x="1546225" y="1220788"/>
            <a:ext cx="4397375" cy="3298825"/>
          </a:xfrm>
          <a:prstGeom prst="rect">
            <a:avLst/>
          </a:prstGeom>
          <a:noFill/>
          <a:ln w="12700">
            <a:solidFill>
              <a:prstClr val="black"/>
            </a:solidFill>
          </a:ln>
        </p:spPr>
        <p:txBody>
          <a:bodyPr vert="horz" lIns="97829" tIns="48916" rIns="97829" bIns="48916" rtlCol="0" anchor="ctr"/>
          <a:lstStyle/>
          <a:p>
            <a:pPr lvl="0"/>
            <a:endParaRPr lang="en-US" noProof="0"/>
          </a:p>
        </p:txBody>
      </p:sp>
      <p:sp>
        <p:nvSpPr>
          <p:cNvPr id="5" name="Notes Placeholder 4">
            <a:extLst>
              <a:ext uri="{FF2B5EF4-FFF2-40B4-BE49-F238E27FC236}">
                <a16:creationId xmlns:a16="http://schemas.microsoft.com/office/drawing/2014/main" id="{2885B8F0-7EC0-45B4-A7A1-5D8B8EF40E9E}"/>
              </a:ext>
            </a:extLst>
          </p:cNvPr>
          <p:cNvSpPr>
            <a:spLocks noGrp="1"/>
          </p:cNvSpPr>
          <p:nvPr>
            <p:ph type="body" sz="quarter" idx="3"/>
          </p:nvPr>
        </p:nvSpPr>
        <p:spPr>
          <a:xfrm>
            <a:off x="749459" y="4704654"/>
            <a:ext cx="5992395" cy="3848084"/>
          </a:xfrm>
          <a:prstGeom prst="rect">
            <a:avLst/>
          </a:prstGeom>
        </p:spPr>
        <p:txBody>
          <a:bodyPr vert="horz" lIns="97829" tIns="48916" rIns="97829" bIns="48916"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F738A9A-0A0D-4462-AF88-55C593B40E5B}"/>
              </a:ext>
            </a:extLst>
          </p:cNvPr>
          <p:cNvSpPr>
            <a:spLocks noGrp="1"/>
          </p:cNvSpPr>
          <p:nvPr>
            <p:ph type="ftr" sz="quarter" idx="4"/>
          </p:nvPr>
        </p:nvSpPr>
        <p:spPr>
          <a:xfrm>
            <a:off x="4" y="9284861"/>
            <a:ext cx="3246558" cy="489697"/>
          </a:xfrm>
          <a:prstGeom prst="rect">
            <a:avLst/>
          </a:prstGeom>
        </p:spPr>
        <p:txBody>
          <a:bodyPr vert="horz" lIns="97829" tIns="48916" rIns="97829" bIns="4891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02C98F4-0E54-4B5B-91AF-07962AFA1CE1}"/>
              </a:ext>
            </a:extLst>
          </p:cNvPr>
          <p:cNvSpPr>
            <a:spLocks noGrp="1"/>
          </p:cNvSpPr>
          <p:nvPr>
            <p:ph type="sldNum" sz="quarter" idx="5"/>
          </p:nvPr>
        </p:nvSpPr>
        <p:spPr>
          <a:xfrm>
            <a:off x="4243126" y="9284861"/>
            <a:ext cx="3246558" cy="489697"/>
          </a:xfrm>
          <a:prstGeom prst="rect">
            <a:avLst/>
          </a:prstGeom>
        </p:spPr>
        <p:txBody>
          <a:bodyPr vert="horz" lIns="97829" tIns="48916" rIns="97829" bIns="48916" rtlCol="0" anchor="b"/>
          <a:lstStyle>
            <a:lvl1pPr algn="r" eaLnBrk="1" fontAlgn="auto" hangingPunct="1">
              <a:spcBef>
                <a:spcPts val="0"/>
              </a:spcBef>
              <a:spcAft>
                <a:spcPts val="0"/>
              </a:spcAft>
              <a:defRPr sz="1200" smtClean="0">
                <a:latin typeface="+mn-lt"/>
              </a:defRPr>
            </a:lvl1pPr>
          </a:lstStyle>
          <a:p>
            <a:pPr>
              <a:defRPr/>
            </a:pPr>
            <a:fld id="{5081F6D8-0291-4F10-BCC6-506B44879AA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1</a:t>
            </a:fld>
            <a:endParaRPr lang="en-US"/>
          </a:p>
        </p:txBody>
      </p:sp>
    </p:spTree>
    <p:extLst>
      <p:ext uri="{BB962C8B-B14F-4D97-AF65-F5344CB8AC3E}">
        <p14:creationId xmlns:p14="http://schemas.microsoft.com/office/powerpoint/2010/main" val="116177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C7598E8-887A-46AA-9A34-7336C25DBF22}"/>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0E8EA2DA-A14A-4B96-BCD9-B03C404953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5844" name="Slide Number Placeholder 3">
            <a:extLst>
              <a:ext uri="{FF2B5EF4-FFF2-40B4-BE49-F238E27FC236}">
                <a16:creationId xmlns:a16="http://schemas.microsoft.com/office/drawing/2014/main" id="{24492AE6-E659-47FB-A3C8-269A3084D0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710">
              <a:defRPr>
                <a:solidFill>
                  <a:schemeClr val="tx1"/>
                </a:solidFill>
                <a:latin typeface="Calibri" panose="020F0502020204030204" pitchFamily="34" charset="0"/>
              </a:defRPr>
            </a:lvl1pPr>
            <a:lvl2pPr marL="751897" indent="-289191" defTabSz="997710">
              <a:defRPr>
                <a:solidFill>
                  <a:schemeClr val="tx1"/>
                </a:solidFill>
                <a:latin typeface="Calibri" panose="020F0502020204030204" pitchFamily="34" charset="0"/>
              </a:defRPr>
            </a:lvl2pPr>
            <a:lvl3pPr marL="1156764" indent="-231354" defTabSz="997710">
              <a:defRPr>
                <a:solidFill>
                  <a:schemeClr val="tx1"/>
                </a:solidFill>
                <a:latin typeface="Calibri" panose="020F0502020204030204" pitchFamily="34" charset="0"/>
              </a:defRPr>
            </a:lvl3pPr>
            <a:lvl4pPr marL="1619471" indent="-231354" defTabSz="997710">
              <a:defRPr>
                <a:solidFill>
                  <a:schemeClr val="tx1"/>
                </a:solidFill>
                <a:latin typeface="Calibri" panose="020F0502020204030204" pitchFamily="34" charset="0"/>
              </a:defRPr>
            </a:lvl4pPr>
            <a:lvl5pPr marL="2082174" indent="-231354" defTabSz="997710">
              <a:defRPr>
                <a:solidFill>
                  <a:schemeClr val="tx1"/>
                </a:solidFill>
                <a:latin typeface="Calibri" panose="020F0502020204030204" pitchFamily="34" charset="0"/>
              </a:defRPr>
            </a:lvl5pPr>
            <a:lvl6pPr marL="2544880" indent="-231354" defTabSz="997710" fontAlgn="base">
              <a:spcBef>
                <a:spcPct val="0"/>
              </a:spcBef>
              <a:spcAft>
                <a:spcPct val="0"/>
              </a:spcAft>
              <a:defRPr>
                <a:solidFill>
                  <a:schemeClr val="tx1"/>
                </a:solidFill>
                <a:latin typeface="Calibri" panose="020F0502020204030204" pitchFamily="34" charset="0"/>
              </a:defRPr>
            </a:lvl6pPr>
            <a:lvl7pPr marL="3007586" indent="-231354" defTabSz="997710" fontAlgn="base">
              <a:spcBef>
                <a:spcPct val="0"/>
              </a:spcBef>
              <a:spcAft>
                <a:spcPct val="0"/>
              </a:spcAft>
              <a:defRPr>
                <a:solidFill>
                  <a:schemeClr val="tx1"/>
                </a:solidFill>
                <a:latin typeface="Calibri" panose="020F0502020204030204" pitchFamily="34" charset="0"/>
              </a:defRPr>
            </a:lvl7pPr>
            <a:lvl8pPr marL="3470293" indent="-231354" defTabSz="997710" fontAlgn="base">
              <a:spcBef>
                <a:spcPct val="0"/>
              </a:spcBef>
              <a:spcAft>
                <a:spcPct val="0"/>
              </a:spcAft>
              <a:defRPr>
                <a:solidFill>
                  <a:schemeClr val="tx1"/>
                </a:solidFill>
                <a:latin typeface="Calibri" panose="020F0502020204030204" pitchFamily="34" charset="0"/>
              </a:defRPr>
            </a:lvl8pPr>
            <a:lvl9pPr marL="3932996" indent="-231354" defTabSz="99771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09E212-615E-48CB-80EF-5FBC2D0AC455}"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23</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24</a:t>
            </a:fld>
            <a:endParaRPr lang="en-US"/>
          </a:p>
        </p:txBody>
      </p:sp>
    </p:spTree>
    <p:extLst>
      <p:ext uri="{BB962C8B-B14F-4D97-AF65-F5344CB8AC3E}">
        <p14:creationId xmlns:p14="http://schemas.microsoft.com/office/powerpoint/2010/main" val="389006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E6044D-469C-44C3-84FD-9B2FEC6DADF6}"/>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0926E23-2BF2-4577-8888-0973C79085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Alt text: This diagram covers the Transition to PBN Operations,  En Route Automation. Oceanic Procedures, and New Entrants Operational Integration.</a:t>
            </a:r>
          </a:p>
          <a:p>
            <a:pPr>
              <a:spcBef>
                <a:spcPct val="0"/>
              </a:spcBef>
            </a:pPr>
            <a:endParaRPr lang="en-US" altLang="en-US"/>
          </a:p>
        </p:txBody>
      </p:sp>
      <p:sp>
        <p:nvSpPr>
          <p:cNvPr id="98308" name="Slide Number Placeholder 3">
            <a:extLst>
              <a:ext uri="{FF2B5EF4-FFF2-40B4-BE49-F238E27FC236}">
                <a16:creationId xmlns:a16="http://schemas.microsoft.com/office/drawing/2014/main" id="{C8FE6C52-5810-4E44-BFB5-09501A8135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845">
              <a:defRPr>
                <a:solidFill>
                  <a:schemeClr val="tx1"/>
                </a:solidFill>
                <a:latin typeface="Calibri" panose="020F0502020204030204" pitchFamily="34" charset="0"/>
              </a:defRPr>
            </a:lvl1pPr>
            <a:lvl2pPr marL="751998" indent="-289229" defTabSz="997845">
              <a:defRPr>
                <a:solidFill>
                  <a:schemeClr val="tx1"/>
                </a:solidFill>
                <a:latin typeface="Calibri" panose="020F0502020204030204" pitchFamily="34" charset="0"/>
              </a:defRPr>
            </a:lvl2pPr>
            <a:lvl3pPr marL="1156920" indent="-231385" defTabSz="997845">
              <a:defRPr>
                <a:solidFill>
                  <a:schemeClr val="tx1"/>
                </a:solidFill>
                <a:latin typeface="Calibri" panose="020F0502020204030204" pitchFamily="34" charset="0"/>
              </a:defRPr>
            </a:lvl3pPr>
            <a:lvl4pPr marL="1619689" indent="-231385" defTabSz="997845">
              <a:defRPr>
                <a:solidFill>
                  <a:schemeClr val="tx1"/>
                </a:solidFill>
                <a:latin typeface="Calibri" panose="020F0502020204030204" pitchFamily="34" charset="0"/>
              </a:defRPr>
            </a:lvl4pPr>
            <a:lvl5pPr marL="2082456" indent="-231385" defTabSz="997845">
              <a:defRPr>
                <a:solidFill>
                  <a:schemeClr val="tx1"/>
                </a:solidFill>
                <a:latin typeface="Calibri" panose="020F0502020204030204" pitchFamily="34" charset="0"/>
              </a:defRPr>
            </a:lvl5pPr>
            <a:lvl6pPr marL="2545224" indent="-231385" defTabSz="997845" fontAlgn="base">
              <a:spcBef>
                <a:spcPct val="0"/>
              </a:spcBef>
              <a:spcAft>
                <a:spcPct val="0"/>
              </a:spcAft>
              <a:defRPr>
                <a:solidFill>
                  <a:schemeClr val="tx1"/>
                </a:solidFill>
                <a:latin typeface="Calibri" panose="020F0502020204030204" pitchFamily="34" charset="0"/>
              </a:defRPr>
            </a:lvl6pPr>
            <a:lvl7pPr marL="3007992" indent="-231385" defTabSz="997845" fontAlgn="base">
              <a:spcBef>
                <a:spcPct val="0"/>
              </a:spcBef>
              <a:spcAft>
                <a:spcPct val="0"/>
              </a:spcAft>
              <a:defRPr>
                <a:solidFill>
                  <a:schemeClr val="tx1"/>
                </a:solidFill>
                <a:latin typeface="Calibri" panose="020F0502020204030204" pitchFamily="34" charset="0"/>
              </a:defRPr>
            </a:lvl7pPr>
            <a:lvl8pPr marL="3470762" indent="-231385" defTabSz="997845" fontAlgn="base">
              <a:spcBef>
                <a:spcPct val="0"/>
              </a:spcBef>
              <a:spcAft>
                <a:spcPct val="0"/>
              </a:spcAft>
              <a:defRPr>
                <a:solidFill>
                  <a:schemeClr val="tx1"/>
                </a:solidFill>
                <a:latin typeface="Calibri" panose="020F0502020204030204" pitchFamily="34" charset="0"/>
              </a:defRPr>
            </a:lvl8pPr>
            <a:lvl9pPr marL="3933529" indent="-231385" defTabSz="9978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FE121D-C45F-474E-BC0B-C8DA79F451A8}"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27</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t>Alt text: This diagram represents the systems involved with Airspace and Procedures. In addition, Aeronautical Information Services is represented on this page.</a:t>
            </a:r>
          </a:p>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28</a:t>
            </a:fld>
            <a:endParaRPr lang="en-US"/>
          </a:p>
        </p:txBody>
      </p:sp>
    </p:spTree>
    <p:extLst>
      <p:ext uri="{BB962C8B-B14F-4D97-AF65-F5344CB8AC3E}">
        <p14:creationId xmlns:p14="http://schemas.microsoft.com/office/powerpoint/2010/main" val="356951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r>
              <a:rPr lang="en-US"/>
              <a:t>FMDS DP likely to move right</a:t>
            </a:r>
          </a:p>
          <a:p>
            <a:r>
              <a:rPr lang="en-US"/>
              <a:t>FMDS E1 likely to move left</a:t>
            </a:r>
          </a:p>
          <a:p>
            <a:r>
              <a:rPr lang="en-US"/>
              <a:t>FMDS IOC &amp; FOC may shift</a:t>
            </a:r>
          </a:p>
          <a:p>
            <a:r>
              <a:rPr lang="en-US"/>
              <a:t>TFMS may request removal of IARD#1119 (AEB August 19)</a:t>
            </a:r>
          </a:p>
          <a:p>
            <a:endParaRPr lang="en-US"/>
          </a:p>
          <a:p>
            <a:r>
              <a:rPr lang="en-US"/>
              <a:t>Moving NOP from Automation 3 to Traffic Management (TFMS &amp; FMDS)</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32</a:t>
            </a:fld>
            <a:endParaRPr lang="en-US"/>
          </a:p>
        </p:txBody>
      </p:sp>
    </p:spTree>
    <p:extLst>
      <p:ext uri="{BB962C8B-B14F-4D97-AF65-F5344CB8AC3E}">
        <p14:creationId xmlns:p14="http://schemas.microsoft.com/office/powerpoint/2010/main" val="2398069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r>
              <a:rPr lang="en-US"/>
              <a:t>ATOP S3 -&gt; Extend investment to begin in FY2025 (2024 Q4 onward)</a:t>
            </a:r>
          </a:p>
          <a:p>
            <a:r>
              <a:rPr lang="en-US"/>
              <a:t>ATOP S3 -&gt; Remove IID 1291</a:t>
            </a:r>
          </a:p>
          <a:p>
            <a:pPr defTabSz="937900">
              <a:defRPr/>
            </a:pPr>
            <a:r>
              <a:rPr lang="en-US"/>
              <a:t>ATOP S3 -&gt; Move IARD 1289 to from 2025 Q4 to 2025 Q3</a:t>
            </a:r>
          </a:p>
          <a:p>
            <a:r>
              <a:rPr lang="en-US"/>
              <a:t>ATOP S3 -&gt; Move FID 1293 to from 2027 Q3 to 2026 Q3</a:t>
            </a:r>
          </a:p>
          <a:p>
            <a:r>
              <a:rPr lang="en-US"/>
              <a:t>ATOP E3 -&gt; Add IARD 2026 Q3, FID 2027 Q3</a:t>
            </a:r>
          </a:p>
          <a:p>
            <a:r>
              <a:rPr lang="en-US"/>
              <a:t>Offshore Funding should extend into 2027</a:t>
            </a:r>
          </a:p>
          <a:p>
            <a:r>
              <a:rPr lang="en-US"/>
              <a:t>MEARTS disposal will be deferred until Offshore Segment 2 is scoped. Remove MEARTS fold into Offshore at this time.</a:t>
            </a:r>
          </a:p>
          <a:p>
            <a:r>
              <a:rPr lang="en-US"/>
              <a:t>FDPS should fold into Offshore in  2026 Q4 (Disposal X)</a:t>
            </a:r>
          </a:p>
          <a:p>
            <a:r>
              <a:rPr lang="en-US"/>
              <a:t>OFDPS should fold into Offshore in 2025 Q4 (Disposal X)</a:t>
            </a:r>
          </a:p>
          <a:p>
            <a:endParaRPr lang="en-US"/>
          </a:p>
          <a:p>
            <a:r>
              <a:rPr lang="en-US"/>
              <a:t>Offshore Automation Segment 2 needs to be added as a planned project (which Fiscal years will be funded) w/ FID.</a:t>
            </a:r>
          </a:p>
          <a:p>
            <a:endParaRPr lang="en-US"/>
          </a:p>
          <a:p>
            <a:r>
              <a:rPr lang="en-US"/>
              <a:t>Note: MEARTS software is embedded as a component of the ATOP System. If the MEARTS Offshore systems are retired, we’ll still have MEARTS ATOP Components.</a:t>
            </a:r>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33</a:t>
            </a:fld>
            <a:endParaRPr lang="en-US"/>
          </a:p>
        </p:txBody>
      </p:sp>
    </p:spTree>
    <p:extLst>
      <p:ext uri="{BB962C8B-B14F-4D97-AF65-F5344CB8AC3E}">
        <p14:creationId xmlns:p14="http://schemas.microsoft.com/office/powerpoint/2010/main" val="1442927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r>
              <a:rPr lang="en-US"/>
              <a:t>ACN in progress to move FNS S from 2021 Q3 to 2021 Q4</a:t>
            </a:r>
          </a:p>
          <a:p>
            <a:r>
              <a:rPr lang="en-US"/>
              <a:t>AIMM E1 will deliver enhancements to ACS in 2024 Q4.</a:t>
            </a:r>
          </a:p>
          <a:p>
            <a:r>
              <a:rPr lang="en-US"/>
              <a:t>Move CSSD to support activities. It is not an acquisition project.</a:t>
            </a:r>
          </a:p>
          <a:p>
            <a:r>
              <a:rPr lang="en-US"/>
              <a:t>Remove merge of CSSD into ACS</a:t>
            </a:r>
          </a:p>
          <a:p>
            <a:r>
              <a:rPr lang="en-US"/>
              <a:t>CSS-FD request removal of IID 1295, but would like to discuss at the Directors Review.</a:t>
            </a:r>
          </a:p>
          <a:p>
            <a:r>
              <a:rPr lang="en-US"/>
              <a:t>Change Mission Operation Support Technology to “Flight Information Services”</a:t>
            </a:r>
          </a:p>
          <a:p>
            <a:r>
              <a:rPr lang="en-US"/>
              <a:t>Move NOP to Traffic</a:t>
            </a:r>
          </a:p>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34</a:t>
            </a:fld>
            <a:endParaRPr lang="en-US"/>
          </a:p>
        </p:txBody>
      </p:sp>
    </p:spTree>
    <p:extLst>
      <p:ext uri="{BB962C8B-B14F-4D97-AF65-F5344CB8AC3E}">
        <p14:creationId xmlns:p14="http://schemas.microsoft.com/office/powerpoint/2010/main" val="392837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r>
              <a:rPr lang="en-US"/>
              <a:t>G-CIP for consideration in Automation Activities:</a:t>
            </a:r>
          </a:p>
          <a:p>
            <a:endParaRPr lang="en-US"/>
          </a:p>
          <a:p>
            <a:r>
              <a:rPr lang="en-US"/>
              <a:t>G01A.07-01	Applications in Support of Air Traffic Control		Review w/ Barry, New Controller features for TBO, Recommend Add to Automation</a:t>
            </a:r>
          </a:p>
          <a:p>
            <a:endParaRPr lang="en-US"/>
          </a:p>
          <a:p>
            <a:r>
              <a:rPr lang="en-US"/>
              <a:t>G05A.02-10	Enterprise Concept Development 		Review w/ Barry, Recommend Reject from Automation</a:t>
            </a:r>
          </a:p>
          <a:p>
            <a:endParaRPr lang="en-US"/>
          </a:p>
          <a:p>
            <a:r>
              <a:rPr lang="en-US"/>
              <a:t>G05A.02-11	Flight Deck Collaborative Decision Making 		Review w/ Barry, Recommend Reject from Automation, Send to Aircraft</a:t>
            </a:r>
          </a:p>
          <a:p>
            <a:endParaRPr lang="en-US"/>
          </a:p>
          <a:p>
            <a:r>
              <a:rPr lang="en-US"/>
              <a:t>G01M.04-01	Initial Trajectory Based Operations (TBO) Implementation 	Review w/ Barry, Recommend for Procedures and Facilities</a:t>
            </a:r>
          </a:p>
          <a:p>
            <a:endParaRPr lang="en-US"/>
          </a:p>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35</a:t>
            </a:fld>
            <a:endParaRPr lang="en-US"/>
          </a:p>
        </p:txBody>
      </p:sp>
    </p:spTree>
    <p:extLst>
      <p:ext uri="{BB962C8B-B14F-4D97-AF65-F5344CB8AC3E}">
        <p14:creationId xmlns:p14="http://schemas.microsoft.com/office/powerpoint/2010/main" val="40169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6E42D6C-D6DF-44FA-8CB4-DF1539774178}"/>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BC14DC3A-0FFB-481E-9338-837624ABAD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a:extLst>
              <a:ext uri="{FF2B5EF4-FFF2-40B4-BE49-F238E27FC236}">
                <a16:creationId xmlns:a16="http://schemas.microsoft.com/office/drawing/2014/main" id="{64BCF39D-7F06-4787-9E00-9E83B263D7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474" indent="-296336">
              <a:defRPr>
                <a:solidFill>
                  <a:schemeClr val="tx1"/>
                </a:solidFill>
                <a:latin typeface="Calibri" panose="020F0502020204030204" pitchFamily="34" charset="0"/>
              </a:defRPr>
            </a:lvl2pPr>
            <a:lvl3pPr marL="1185345" indent="-237069">
              <a:defRPr>
                <a:solidFill>
                  <a:schemeClr val="tx1"/>
                </a:solidFill>
                <a:latin typeface="Calibri" panose="020F0502020204030204" pitchFamily="34" charset="0"/>
              </a:defRPr>
            </a:lvl3pPr>
            <a:lvl4pPr marL="1659483" indent="-237069">
              <a:defRPr>
                <a:solidFill>
                  <a:schemeClr val="tx1"/>
                </a:solidFill>
                <a:latin typeface="Calibri" panose="020F0502020204030204" pitchFamily="34" charset="0"/>
              </a:defRPr>
            </a:lvl4pPr>
            <a:lvl5pPr marL="2133622" indent="-237069">
              <a:defRPr>
                <a:solidFill>
                  <a:schemeClr val="tx1"/>
                </a:solidFill>
                <a:latin typeface="Calibri" panose="020F0502020204030204" pitchFamily="34" charset="0"/>
              </a:defRPr>
            </a:lvl5pPr>
            <a:lvl6pPr marL="2607760" indent="-237069" fontAlgn="base">
              <a:spcBef>
                <a:spcPct val="0"/>
              </a:spcBef>
              <a:spcAft>
                <a:spcPct val="0"/>
              </a:spcAft>
              <a:defRPr>
                <a:solidFill>
                  <a:schemeClr val="tx1"/>
                </a:solidFill>
                <a:latin typeface="Calibri" panose="020F0502020204030204" pitchFamily="34" charset="0"/>
              </a:defRPr>
            </a:lvl6pPr>
            <a:lvl7pPr marL="3081898" indent="-237069" fontAlgn="base">
              <a:spcBef>
                <a:spcPct val="0"/>
              </a:spcBef>
              <a:spcAft>
                <a:spcPct val="0"/>
              </a:spcAft>
              <a:defRPr>
                <a:solidFill>
                  <a:schemeClr val="tx1"/>
                </a:solidFill>
                <a:latin typeface="Calibri" panose="020F0502020204030204" pitchFamily="34" charset="0"/>
              </a:defRPr>
            </a:lvl7pPr>
            <a:lvl8pPr marL="3556036" indent="-237069" fontAlgn="base">
              <a:spcBef>
                <a:spcPct val="0"/>
              </a:spcBef>
              <a:spcAft>
                <a:spcPct val="0"/>
              </a:spcAft>
              <a:defRPr>
                <a:solidFill>
                  <a:schemeClr val="tx1"/>
                </a:solidFill>
                <a:latin typeface="Calibri" panose="020F0502020204030204" pitchFamily="34" charset="0"/>
              </a:defRPr>
            </a:lvl8pPr>
            <a:lvl9pPr marL="4030174" indent="-237069"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48B832-F016-4286-BAE5-8A2D739E5D9E}" type="slidenum">
              <a:rPr lang="en-US" altLang="en-US"/>
              <a:pPr fontAlgn="base">
                <a:spcBef>
                  <a:spcPct val="0"/>
                </a:spcBef>
                <a:spcAft>
                  <a:spcPct val="0"/>
                </a:spcAft>
              </a:pPr>
              <a:t>42</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A852461-0940-46B8-9AC4-F091E7438C72}"/>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E8DDED5-7326-4F2E-9CFC-F90CD2347D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a:extLst>
              <a:ext uri="{FF2B5EF4-FFF2-40B4-BE49-F238E27FC236}">
                <a16:creationId xmlns:a16="http://schemas.microsoft.com/office/drawing/2014/main" id="{AC4ADDAA-2587-4800-8B21-6F49A1183B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3606">
              <a:defRPr>
                <a:solidFill>
                  <a:schemeClr val="tx1"/>
                </a:solidFill>
                <a:latin typeface="Calibri" panose="020F0502020204030204" pitchFamily="34" charset="0"/>
              </a:defRPr>
            </a:lvl1pPr>
            <a:lvl2pPr marL="778948" indent="-299596" defTabSz="1033606">
              <a:defRPr>
                <a:solidFill>
                  <a:schemeClr val="tx1"/>
                </a:solidFill>
                <a:latin typeface="Calibri" panose="020F0502020204030204" pitchFamily="34" charset="0"/>
              </a:defRPr>
            </a:lvl2pPr>
            <a:lvl3pPr marL="1198384" indent="-239676" defTabSz="1033606">
              <a:defRPr>
                <a:solidFill>
                  <a:schemeClr val="tx1"/>
                </a:solidFill>
                <a:latin typeface="Calibri" panose="020F0502020204030204" pitchFamily="34" charset="0"/>
              </a:defRPr>
            </a:lvl3pPr>
            <a:lvl4pPr marL="1677737" indent="-239676" defTabSz="1033606">
              <a:defRPr>
                <a:solidFill>
                  <a:schemeClr val="tx1"/>
                </a:solidFill>
                <a:latin typeface="Calibri" panose="020F0502020204030204" pitchFamily="34" charset="0"/>
              </a:defRPr>
            </a:lvl4pPr>
            <a:lvl5pPr marL="2157091" indent="-239676" defTabSz="1033606">
              <a:defRPr>
                <a:solidFill>
                  <a:schemeClr val="tx1"/>
                </a:solidFill>
                <a:latin typeface="Calibri" panose="020F0502020204030204" pitchFamily="34" charset="0"/>
              </a:defRPr>
            </a:lvl5pPr>
            <a:lvl6pPr marL="2636445" indent="-239676" defTabSz="1033606" fontAlgn="base">
              <a:spcBef>
                <a:spcPct val="0"/>
              </a:spcBef>
              <a:spcAft>
                <a:spcPct val="0"/>
              </a:spcAft>
              <a:defRPr>
                <a:solidFill>
                  <a:schemeClr val="tx1"/>
                </a:solidFill>
                <a:latin typeface="Calibri" panose="020F0502020204030204" pitchFamily="34" charset="0"/>
              </a:defRPr>
            </a:lvl6pPr>
            <a:lvl7pPr marL="3115799" indent="-239676" defTabSz="1033606" fontAlgn="base">
              <a:spcBef>
                <a:spcPct val="0"/>
              </a:spcBef>
              <a:spcAft>
                <a:spcPct val="0"/>
              </a:spcAft>
              <a:defRPr>
                <a:solidFill>
                  <a:schemeClr val="tx1"/>
                </a:solidFill>
                <a:latin typeface="Calibri" panose="020F0502020204030204" pitchFamily="34" charset="0"/>
              </a:defRPr>
            </a:lvl7pPr>
            <a:lvl8pPr marL="3595152" indent="-239676" defTabSz="1033606" fontAlgn="base">
              <a:spcBef>
                <a:spcPct val="0"/>
              </a:spcBef>
              <a:spcAft>
                <a:spcPct val="0"/>
              </a:spcAft>
              <a:defRPr>
                <a:solidFill>
                  <a:schemeClr val="tx1"/>
                </a:solidFill>
                <a:latin typeface="Calibri" panose="020F0502020204030204" pitchFamily="34" charset="0"/>
              </a:defRPr>
            </a:lvl8pPr>
            <a:lvl9pPr marL="4074505" indent="-239676" defTabSz="1033606"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476814-6D38-4A3B-917D-091EA17BDFBB}"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43</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6079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2</a:t>
            </a:fld>
            <a:endParaRPr lang="en-US"/>
          </a:p>
        </p:txBody>
      </p:sp>
    </p:spTree>
    <p:extLst>
      <p:ext uri="{BB962C8B-B14F-4D97-AF65-F5344CB8AC3E}">
        <p14:creationId xmlns:p14="http://schemas.microsoft.com/office/powerpoint/2010/main" val="495699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44</a:t>
            </a:fld>
            <a:endParaRPr lang="en-US"/>
          </a:p>
        </p:txBody>
      </p:sp>
    </p:spTree>
    <p:extLst>
      <p:ext uri="{BB962C8B-B14F-4D97-AF65-F5344CB8AC3E}">
        <p14:creationId xmlns:p14="http://schemas.microsoft.com/office/powerpoint/2010/main" val="2795465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81F6D8-0291-4F10-BCC6-506B44879AAC}" type="slidenum">
              <a:rPr lang="en-US" smtClean="0"/>
              <a:pPr>
                <a:defRPr/>
              </a:pPr>
              <a:t>45</a:t>
            </a:fld>
            <a:endParaRPr lang="en-US"/>
          </a:p>
        </p:txBody>
      </p:sp>
    </p:spTree>
    <p:extLst>
      <p:ext uri="{BB962C8B-B14F-4D97-AF65-F5344CB8AC3E}">
        <p14:creationId xmlns:p14="http://schemas.microsoft.com/office/powerpoint/2010/main" val="152063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FA28811-998A-40DE-A65C-340EECE588D7}"/>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DA2D6C7-3119-4182-82FE-F6D9CEEE52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9636" name="Slide Number Placeholder 3">
            <a:extLst>
              <a:ext uri="{FF2B5EF4-FFF2-40B4-BE49-F238E27FC236}">
                <a16:creationId xmlns:a16="http://schemas.microsoft.com/office/drawing/2014/main" id="{F1E9ABB8-A963-489D-A1A7-2A08C1902E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710">
              <a:defRPr>
                <a:solidFill>
                  <a:schemeClr val="tx1"/>
                </a:solidFill>
                <a:latin typeface="Calibri" panose="020F0502020204030204" pitchFamily="34" charset="0"/>
              </a:defRPr>
            </a:lvl1pPr>
            <a:lvl2pPr marL="751897" indent="-289191" defTabSz="997710">
              <a:defRPr>
                <a:solidFill>
                  <a:schemeClr val="tx1"/>
                </a:solidFill>
                <a:latin typeface="Calibri" panose="020F0502020204030204" pitchFamily="34" charset="0"/>
              </a:defRPr>
            </a:lvl2pPr>
            <a:lvl3pPr marL="1156764" indent="-231354" defTabSz="997710">
              <a:defRPr>
                <a:solidFill>
                  <a:schemeClr val="tx1"/>
                </a:solidFill>
                <a:latin typeface="Calibri" panose="020F0502020204030204" pitchFamily="34" charset="0"/>
              </a:defRPr>
            </a:lvl3pPr>
            <a:lvl4pPr marL="1619471" indent="-231354" defTabSz="997710">
              <a:defRPr>
                <a:solidFill>
                  <a:schemeClr val="tx1"/>
                </a:solidFill>
                <a:latin typeface="Calibri" panose="020F0502020204030204" pitchFamily="34" charset="0"/>
              </a:defRPr>
            </a:lvl4pPr>
            <a:lvl5pPr marL="2082174" indent="-231354" defTabSz="997710">
              <a:defRPr>
                <a:solidFill>
                  <a:schemeClr val="tx1"/>
                </a:solidFill>
                <a:latin typeface="Calibri" panose="020F0502020204030204" pitchFamily="34" charset="0"/>
              </a:defRPr>
            </a:lvl5pPr>
            <a:lvl6pPr marL="2544880" indent="-231354" defTabSz="997710" fontAlgn="base">
              <a:spcBef>
                <a:spcPct val="0"/>
              </a:spcBef>
              <a:spcAft>
                <a:spcPct val="0"/>
              </a:spcAft>
              <a:defRPr>
                <a:solidFill>
                  <a:schemeClr val="tx1"/>
                </a:solidFill>
                <a:latin typeface="Calibri" panose="020F0502020204030204" pitchFamily="34" charset="0"/>
              </a:defRPr>
            </a:lvl6pPr>
            <a:lvl7pPr marL="3007586" indent="-231354" defTabSz="997710" fontAlgn="base">
              <a:spcBef>
                <a:spcPct val="0"/>
              </a:spcBef>
              <a:spcAft>
                <a:spcPct val="0"/>
              </a:spcAft>
              <a:defRPr>
                <a:solidFill>
                  <a:schemeClr val="tx1"/>
                </a:solidFill>
                <a:latin typeface="Calibri" panose="020F0502020204030204" pitchFamily="34" charset="0"/>
              </a:defRPr>
            </a:lvl7pPr>
            <a:lvl8pPr marL="3470293" indent="-231354" defTabSz="997710" fontAlgn="base">
              <a:spcBef>
                <a:spcPct val="0"/>
              </a:spcBef>
              <a:spcAft>
                <a:spcPct val="0"/>
              </a:spcAft>
              <a:defRPr>
                <a:solidFill>
                  <a:schemeClr val="tx1"/>
                </a:solidFill>
                <a:latin typeface="Calibri" panose="020F0502020204030204" pitchFamily="34" charset="0"/>
              </a:defRPr>
            </a:lvl8pPr>
            <a:lvl9pPr marL="3932996" indent="-231354" defTabSz="99771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08DE4609-050B-45C9-9E5A-98056169714A}"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defRPr/>
              </a:pPr>
              <a:t>51</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C423DC79-AD66-40A4-85E3-1AFB42828DA6}"/>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9850516-C237-4214-89A3-41945E427941}"/>
              </a:ext>
            </a:extLst>
          </p:cNvPr>
          <p:cNvSpPr>
            <a:spLocks noGrp="1"/>
          </p:cNvSpPr>
          <p:nvPr>
            <p:ph type="body" idx="1"/>
          </p:nvPr>
        </p:nvSpPr>
        <p:spPr/>
        <p:txBody>
          <a:bodyPr wrap="square" numCol="1" anchor="t" anchorCtr="0" compatLnSpc="1">
            <a:prstTxWarp prst="textNoShape">
              <a:avLst/>
            </a:prstTxWarp>
          </a:bodyPr>
          <a:lstStyle/>
          <a:p>
            <a:pPr>
              <a:spcBef>
                <a:spcPct val="0"/>
              </a:spcBef>
            </a:pPr>
            <a:endParaRPr lang="en-US" altLang="en-US"/>
          </a:p>
        </p:txBody>
      </p:sp>
      <p:sp>
        <p:nvSpPr>
          <p:cNvPr id="71684" name="Slide Number Placeholder 3">
            <a:extLst>
              <a:ext uri="{FF2B5EF4-FFF2-40B4-BE49-F238E27FC236}">
                <a16:creationId xmlns:a16="http://schemas.microsoft.com/office/drawing/2014/main" id="{0C41DAD7-B914-4D41-BFB7-13144B6C90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710">
              <a:defRPr>
                <a:solidFill>
                  <a:schemeClr val="tx1"/>
                </a:solidFill>
                <a:latin typeface="Calibri" panose="020F0502020204030204" pitchFamily="34" charset="0"/>
              </a:defRPr>
            </a:lvl1pPr>
            <a:lvl2pPr marL="751897" indent="-289191" defTabSz="997710">
              <a:defRPr>
                <a:solidFill>
                  <a:schemeClr val="tx1"/>
                </a:solidFill>
                <a:latin typeface="Calibri" panose="020F0502020204030204" pitchFamily="34" charset="0"/>
              </a:defRPr>
            </a:lvl2pPr>
            <a:lvl3pPr marL="1156764" indent="-231354" defTabSz="997710">
              <a:defRPr>
                <a:solidFill>
                  <a:schemeClr val="tx1"/>
                </a:solidFill>
                <a:latin typeface="Calibri" panose="020F0502020204030204" pitchFamily="34" charset="0"/>
              </a:defRPr>
            </a:lvl3pPr>
            <a:lvl4pPr marL="1619471" indent="-231354" defTabSz="997710">
              <a:defRPr>
                <a:solidFill>
                  <a:schemeClr val="tx1"/>
                </a:solidFill>
                <a:latin typeface="Calibri" panose="020F0502020204030204" pitchFamily="34" charset="0"/>
              </a:defRPr>
            </a:lvl4pPr>
            <a:lvl5pPr marL="2082174" indent="-231354" defTabSz="997710">
              <a:defRPr>
                <a:solidFill>
                  <a:schemeClr val="tx1"/>
                </a:solidFill>
                <a:latin typeface="Calibri" panose="020F0502020204030204" pitchFamily="34" charset="0"/>
              </a:defRPr>
            </a:lvl5pPr>
            <a:lvl6pPr marL="2544880" indent="-231354" defTabSz="997710" fontAlgn="base">
              <a:spcBef>
                <a:spcPct val="0"/>
              </a:spcBef>
              <a:spcAft>
                <a:spcPct val="0"/>
              </a:spcAft>
              <a:defRPr>
                <a:solidFill>
                  <a:schemeClr val="tx1"/>
                </a:solidFill>
                <a:latin typeface="Calibri" panose="020F0502020204030204" pitchFamily="34" charset="0"/>
              </a:defRPr>
            </a:lvl6pPr>
            <a:lvl7pPr marL="3007586" indent="-231354" defTabSz="997710" fontAlgn="base">
              <a:spcBef>
                <a:spcPct val="0"/>
              </a:spcBef>
              <a:spcAft>
                <a:spcPct val="0"/>
              </a:spcAft>
              <a:defRPr>
                <a:solidFill>
                  <a:schemeClr val="tx1"/>
                </a:solidFill>
                <a:latin typeface="Calibri" panose="020F0502020204030204" pitchFamily="34" charset="0"/>
              </a:defRPr>
            </a:lvl7pPr>
            <a:lvl8pPr marL="3470293" indent="-231354" defTabSz="997710" fontAlgn="base">
              <a:spcBef>
                <a:spcPct val="0"/>
              </a:spcBef>
              <a:spcAft>
                <a:spcPct val="0"/>
              </a:spcAft>
              <a:defRPr>
                <a:solidFill>
                  <a:schemeClr val="tx1"/>
                </a:solidFill>
                <a:latin typeface="Calibri" panose="020F0502020204030204" pitchFamily="34" charset="0"/>
              </a:defRPr>
            </a:lvl8pPr>
            <a:lvl9pPr marL="3932996" indent="-231354" defTabSz="99771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E0E8B1-281D-499F-A487-53D0F3D08308}"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52</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72578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D4D6E04-F3E6-42F0-B3E9-D3F85C09C94A}"/>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9C371E3-5B71-4096-9818-2B8E96D39DC3}"/>
              </a:ext>
            </a:extLst>
          </p:cNvPr>
          <p:cNvSpPr>
            <a:spLocks noGrp="1"/>
          </p:cNvSpPr>
          <p:nvPr>
            <p:ph type="body" idx="1"/>
          </p:nvPr>
        </p:nvSpPr>
        <p:spPr/>
        <p:txBody>
          <a:bodyPr wrap="square" numCol="1" anchor="t" anchorCtr="0" compatLnSpc="1">
            <a:prstTxWarp prst="textNoShape">
              <a:avLst/>
            </a:prstTxWarp>
          </a:bodyPr>
          <a:lstStyle/>
          <a:p>
            <a:pPr>
              <a:spcBef>
                <a:spcPct val="0"/>
              </a:spcBef>
            </a:pPr>
            <a:endParaRPr lang="en-US" altLang="en-US"/>
          </a:p>
        </p:txBody>
      </p:sp>
      <p:sp>
        <p:nvSpPr>
          <p:cNvPr id="73732" name="Slide Number Placeholder 3">
            <a:extLst>
              <a:ext uri="{FF2B5EF4-FFF2-40B4-BE49-F238E27FC236}">
                <a16:creationId xmlns:a16="http://schemas.microsoft.com/office/drawing/2014/main" id="{C1A3CBAE-E7F6-469C-82E1-AACE7227B9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710">
              <a:defRPr>
                <a:solidFill>
                  <a:schemeClr val="tx1"/>
                </a:solidFill>
                <a:latin typeface="Calibri" panose="020F0502020204030204" pitchFamily="34" charset="0"/>
              </a:defRPr>
            </a:lvl1pPr>
            <a:lvl2pPr marL="751897" indent="-289191" defTabSz="997710">
              <a:defRPr>
                <a:solidFill>
                  <a:schemeClr val="tx1"/>
                </a:solidFill>
                <a:latin typeface="Calibri" panose="020F0502020204030204" pitchFamily="34" charset="0"/>
              </a:defRPr>
            </a:lvl2pPr>
            <a:lvl3pPr marL="1156764" indent="-231354" defTabSz="997710">
              <a:defRPr>
                <a:solidFill>
                  <a:schemeClr val="tx1"/>
                </a:solidFill>
                <a:latin typeface="Calibri" panose="020F0502020204030204" pitchFamily="34" charset="0"/>
              </a:defRPr>
            </a:lvl3pPr>
            <a:lvl4pPr marL="1619471" indent="-231354" defTabSz="997710">
              <a:defRPr>
                <a:solidFill>
                  <a:schemeClr val="tx1"/>
                </a:solidFill>
                <a:latin typeface="Calibri" panose="020F0502020204030204" pitchFamily="34" charset="0"/>
              </a:defRPr>
            </a:lvl4pPr>
            <a:lvl5pPr marL="2082174" indent="-231354" defTabSz="997710">
              <a:defRPr>
                <a:solidFill>
                  <a:schemeClr val="tx1"/>
                </a:solidFill>
                <a:latin typeface="Calibri" panose="020F0502020204030204" pitchFamily="34" charset="0"/>
              </a:defRPr>
            </a:lvl5pPr>
            <a:lvl6pPr marL="2544880" indent="-231354" defTabSz="997710" fontAlgn="base">
              <a:spcBef>
                <a:spcPct val="0"/>
              </a:spcBef>
              <a:spcAft>
                <a:spcPct val="0"/>
              </a:spcAft>
              <a:defRPr>
                <a:solidFill>
                  <a:schemeClr val="tx1"/>
                </a:solidFill>
                <a:latin typeface="Calibri" panose="020F0502020204030204" pitchFamily="34" charset="0"/>
              </a:defRPr>
            </a:lvl6pPr>
            <a:lvl7pPr marL="3007586" indent="-231354" defTabSz="997710" fontAlgn="base">
              <a:spcBef>
                <a:spcPct val="0"/>
              </a:spcBef>
              <a:spcAft>
                <a:spcPct val="0"/>
              </a:spcAft>
              <a:defRPr>
                <a:solidFill>
                  <a:schemeClr val="tx1"/>
                </a:solidFill>
                <a:latin typeface="Calibri" panose="020F0502020204030204" pitchFamily="34" charset="0"/>
              </a:defRPr>
            </a:lvl7pPr>
            <a:lvl8pPr marL="3470293" indent="-231354" defTabSz="997710" fontAlgn="base">
              <a:spcBef>
                <a:spcPct val="0"/>
              </a:spcBef>
              <a:spcAft>
                <a:spcPct val="0"/>
              </a:spcAft>
              <a:defRPr>
                <a:solidFill>
                  <a:schemeClr val="tx1"/>
                </a:solidFill>
                <a:latin typeface="Calibri" panose="020F0502020204030204" pitchFamily="34" charset="0"/>
              </a:defRPr>
            </a:lvl8pPr>
            <a:lvl9pPr marL="3932996" indent="-231354" defTabSz="99771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B44CA72-36AD-4BFA-AB44-F6421360A154}"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53</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19CFF300-6CBE-4B29-B769-BF5EEE087545}"/>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2C0E91F3-E4E4-4EF0-9E40-CB6AD11117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5780" name="Slide Number Placeholder 3">
            <a:extLst>
              <a:ext uri="{FF2B5EF4-FFF2-40B4-BE49-F238E27FC236}">
                <a16:creationId xmlns:a16="http://schemas.microsoft.com/office/drawing/2014/main" id="{199F1EF4-142E-4A50-AD8C-2CE104035C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710">
              <a:defRPr>
                <a:solidFill>
                  <a:schemeClr val="tx1"/>
                </a:solidFill>
                <a:latin typeface="Calibri" panose="020F0502020204030204" pitchFamily="34" charset="0"/>
              </a:defRPr>
            </a:lvl1pPr>
            <a:lvl2pPr marL="751897" indent="-289191" defTabSz="997710">
              <a:defRPr>
                <a:solidFill>
                  <a:schemeClr val="tx1"/>
                </a:solidFill>
                <a:latin typeface="Calibri" panose="020F0502020204030204" pitchFamily="34" charset="0"/>
              </a:defRPr>
            </a:lvl2pPr>
            <a:lvl3pPr marL="1156764" indent="-231354" defTabSz="997710">
              <a:defRPr>
                <a:solidFill>
                  <a:schemeClr val="tx1"/>
                </a:solidFill>
                <a:latin typeface="Calibri" panose="020F0502020204030204" pitchFamily="34" charset="0"/>
              </a:defRPr>
            </a:lvl3pPr>
            <a:lvl4pPr marL="1619471" indent="-231354" defTabSz="997710">
              <a:defRPr>
                <a:solidFill>
                  <a:schemeClr val="tx1"/>
                </a:solidFill>
                <a:latin typeface="Calibri" panose="020F0502020204030204" pitchFamily="34" charset="0"/>
              </a:defRPr>
            </a:lvl4pPr>
            <a:lvl5pPr marL="2082174" indent="-231354" defTabSz="997710">
              <a:defRPr>
                <a:solidFill>
                  <a:schemeClr val="tx1"/>
                </a:solidFill>
                <a:latin typeface="Calibri" panose="020F0502020204030204" pitchFamily="34" charset="0"/>
              </a:defRPr>
            </a:lvl5pPr>
            <a:lvl6pPr marL="2544880" indent="-231354" defTabSz="997710" fontAlgn="base">
              <a:spcBef>
                <a:spcPct val="0"/>
              </a:spcBef>
              <a:spcAft>
                <a:spcPct val="0"/>
              </a:spcAft>
              <a:defRPr>
                <a:solidFill>
                  <a:schemeClr val="tx1"/>
                </a:solidFill>
                <a:latin typeface="Calibri" panose="020F0502020204030204" pitchFamily="34" charset="0"/>
              </a:defRPr>
            </a:lvl6pPr>
            <a:lvl7pPr marL="3007586" indent="-231354" defTabSz="997710" fontAlgn="base">
              <a:spcBef>
                <a:spcPct val="0"/>
              </a:spcBef>
              <a:spcAft>
                <a:spcPct val="0"/>
              </a:spcAft>
              <a:defRPr>
                <a:solidFill>
                  <a:schemeClr val="tx1"/>
                </a:solidFill>
                <a:latin typeface="Calibri" panose="020F0502020204030204" pitchFamily="34" charset="0"/>
              </a:defRPr>
            </a:lvl7pPr>
            <a:lvl8pPr marL="3470293" indent="-231354" defTabSz="997710" fontAlgn="base">
              <a:spcBef>
                <a:spcPct val="0"/>
              </a:spcBef>
              <a:spcAft>
                <a:spcPct val="0"/>
              </a:spcAft>
              <a:defRPr>
                <a:solidFill>
                  <a:schemeClr val="tx1"/>
                </a:solidFill>
                <a:latin typeface="Calibri" panose="020F0502020204030204" pitchFamily="34" charset="0"/>
              </a:defRPr>
            </a:lvl8pPr>
            <a:lvl9pPr marL="3932996" indent="-231354" defTabSz="99771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80E760-B80B-4B41-813A-B3D49BD1932B}"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54</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61B833F3-92D3-4E12-A972-E0924C337025}"/>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52FBDF7C-F82B-41FD-9967-2B99B472A8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9876" name="Slide Number Placeholder 3">
            <a:extLst>
              <a:ext uri="{FF2B5EF4-FFF2-40B4-BE49-F238E27FC236}">
                <a16:creationId xmlns:a16="http://schemas.microsoft.com/office/drawing/2014/main" id="{2F9BE041-9FDB-4CEE-9E91-E373D9B921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710">
              <a:defRPr>
                <a:solidFill>
                  <a:schemeClr val="tx1"/>
                </a:solidFill>
                <a:latin typeface="Calibri" panose="020F0502020204030204" pitchFamily="34" charset="0"/>
              </a:defRPr>
            </a:lvl1pPr>
            <a:lvl2pPr marL="751897" indent="-289191" defTabSz="997710">
              <a:defRPr>
                <a:solidFill>
                  <a:schemeClr val="tx1"/>
                </a:solidFill>
                <a:latin typeface="Calibri" panose="020F0502020204030204" pitchFamily="34" charset="0"/>
              </a:defRPr>
            </a:lvl2pPr>
            <a:lvl3pPr marL="1156764" indent="-231354" defTabSz="997710">
              <a:defRPr>
                <a:solidFill>
                  <a:schemeClr val="tx1"/>
                </a:solidFill>
                <a:latin typeface="Calibri" panose="020F0502020204030204" pitchFamily="34" charset="0"/>
              </a:defRPr>
            </a:lvl3pPr>
            <a:lvl4pPr marL="1619471" indent="-231354" defTabSz="997710">
              <a:defRPr>
                <a:solidFill>
                  <a:schemeClr val="tx1"/>
                </a:solidFill>
                <a:latin typeface="Calibri" panose="020F0502020204030204" pitchFamily="34" charset="0"/>
              </a:defRPr>
            </a:lvl4pPr>
            <a:lvl5pPr marL="2082174" indent="-231354" defTabSz="997710">
              <a:defRPr>
                <a:solidFill>
                  <a:schemeClr val="tx1"/>
                </a:solidFill>
                <a:latin typeface="Calibri" panose="020F0502020204030204" pitchFamily="34" charset="0"/>
              </a:defRPr>
            </a:lvl5pPr>
            <a:lvl6pPr marL="2544880" indent="-231354" defTabSz="997710" fontAlgn="base">
              <a:spcBef>
                <a:spcPct val="0"/>
              </a:spcBef>
              <a:spcAft>
                <a:spcPct val="0"/>
              </a:spcAft>
              <a:defRPr>
                <a:solidFill>
                  <a:schemeClr val="tx1"/>
                </a:solidFill>
                <a:latin typeface="Calibri" panose="020F0502020204030204" pitchFamily="34" charset="0"/>
              </a:defRPr>
            </a:lvl6pPr>
            <a:lvl7pPr marL="3007586" indent="-231354" defTabSz="997710" fontAlgn="base">
              <a:spcBef>
                <a:spcPct val="0"/>
              </a:spcBef>
              <a:spcAft>
                <a:spcPct val="0"/>
              </a:spcAft>
              <a:defRPr>
                <a:solidFill>
                  <a:schemeClr val="tx1"/>
                </a:solidFill>
                <a:latin typeface="Calibri" panose="020F0502020204030204" pitchFamily="34" charset="0"/>
              </a:defRPr>
            </a:lvl7pPr>
            <a:lvl8pPr marL="3470293" indent="-231354" defTabSz="997710" fontAlgn="base">
              <a:spcBef>
                <a:spcPct val="0"/>
              </a:spcBef>
              <a:spcAft>
                <a:spcPct val="0"/>
              </a:spcAft>
              <a:defRPr>
                <a:solidFill>
                  <a:schemeClr val="tx1"/>
                </a:solidFill>
                <a:latin typeface="Calibri" panose="020F0502020204030204" pitchFamily="34" charset="0"/>
              </a:defRPr>
            </a:lvl8pPr>
            <a:lvl9pPr marL="3932996" indent="-231354" defTabSz="99771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CE9876-3AF0-4754-83E3-F788FC5D9269}"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57</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AC298EF-099A-4EF5-B241-11E9581D5F65}"/>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00C57E25-B847-49DF-915F-4268948D8B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24" name="Slide Number Placeholder 3">
            <a:extLst>
              <a:ext uri="{FF2B5EF4-FFF2-40B4-BE49-F238E27FC236}">
                <a16:creationId xmlns:a16="http://schemas.microsoft.com/office/drawing/2014/main" id="{B1266775-36AD-4663-897F-D9C903382E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710">
              <a:defRPr>
                <a:solidFill>
                  <a:schemeClr val="tx1"/>
                </a:solidFill>
                <a:latin typeface="Calibri" panose="020F0502020204030204" pitchFamily="34" charset="0"/>
              </a:defRPr>
            </a:lvl1pPr>
            <a:lvl2pPr marL="751897" indent="-289191" defTabSz="997710">
              <a:defRPr>
                <a:solidFill>
                  <a:schemeClr val="tx1"/>
                </a:solidFill>
                <a:latin typeface="Calibri" panose="020F0502020204030204" pitchFamily="34" charset="0"/>
              </a:defRPr>
            </a:lvl2pPr>
            <a:lvl3pPr marL="1156764" indent="-231354" defTabSz="997710">
              <a:defRPr>
                <a:solidFill>
                  <a:schemeClr val="tx1"/>
                </a:solidFill>
                <a:latin typeface="Calibri" panose="020F0502020204030204" pitchFamily="34" charset="0"/>
              </a:defRPr>
            </a:lvl3pPr>
            <a:lvl4pPr marL="1619471" indent="-231354" defTabSz="997710">
              <a:defRPr>
                <a:solidFill>
                  <a:schemeClr val="tx1"/>
                </a:solidFill>
                <a:latin typeface="Calibri" panose="020F0502020204030204" pitchFamily="34" charset="0"/>
              </a:defRPr>
            </a:lvl4pPr>
            <a:lvl5pPr marL="2082174" indent="-231354" defTabSz="997710">
              <a:defRPr>
                <a:solidFill>
                  <a:schemeClr val="tx1"/>
                </a:solidFill>
                <a:latin typeface="Calibri" panose="020F0502020204030204" pitchFamily="34" charset="0"/>
              </a:defRPr>
            </a:lvl5pPr>
            <a:lvl6pPr marL="2544880" indent="-231354" defTabSz="997710" fontAlgn="base">
              <a:spcBef>
                <a:spcPct val="0"/>
              </a:spcBef>
              <a:spcAft>
                <a:spcPct val="0"/>
              </a:spcAft>
              <a:defRPr>
                <a:solidFill>
                  <a:schemeClr val="tx1"/>
                </a:solidFill>
                <a:latin typeface="Calibri" panose="020F0502020204030204" pitchFamily="34" charset="0"/>
              </a:defRPr>
            </a:lvl6pPr>
            <a:lvl7pPr marL="3007586" indent="-231354" defTabSz="997710" fontAlgn="base">
              <a:spcBef>
                <a:spcPct val="0"/>
              </a:spcBef>
              <a:spcAft>
                <a:spcPct val="0"/>
              </a:spcAft>
              <a:defRPr>
                <a:solidFill>
                  <a:schemeClr val="tx1"/>
                </a:solidFill>
                <a:latin typeface="Calibri" panose="020F0502020204030204" pitchFamily="34" charset="0"/>
              </a:defRPr>
            </a:lvl7pPr>
            <a:lvl8pPr marL="3470293" indent="-231354" defTabSz="997710" fontAlgn="base">
              <a:spcBef>
                <a:spcPct val="0"/>
              </a:spcBef>
              <a:spcAft>
                <a:spcPct val="0"/>
              </a:spcAft>
              <a:defRPr>
                <a:solidFill>
                  <a:schemeClr val="tx1"/>
                </a:solidFill>
                <a:latin typeface="Calibri" panose="020F0502020204030204" pitchFamily="34" charset="0"/>
              </a:defRPr>
            </a:lvl8pPr>
            <a:lvl9pPr marL="3932996" indent="-231354" defTabSz="99771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74A326-0350-4755-BD2B-57E4C3F731FD}"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58</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4D087107-40A4-412D-9D6A-F637FCAEA4B2}"/>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E1302D76-F58D-4085-9A1B-C89234A6B0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3972" name="Slide Number Placeholder 3">
            <a:extLst>
              <a:ext uri="{FF2B5EF4-FFF2-40B4-BE49-F238E27FC236}">
                <a16:creationId xmlns:a16="http://schemas.microsoft.com/office/drawing/2014/main" id="{01B251A8-1B3C-45C2-8DE3-DC65844316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710">
              <a:defRPr>
                <a:solidFill>
                  <a:schemeClr val="tx1"/>
                </a:solidFill>
                <a:latin typeface="Calibri" panose="020F0502020204030204" pitchFamily="34" charset="0"/>
              </a:defRPr>
            </a:lvl1pPr>
            <a:lvl2pPr marL="751897" indent="-289191" defTabSz="997710">
              <a:defRPr>
                <a:solidFill>
                  <a:schemeClr val="tx1"/>
                </a:solidFill>
                <a:latin typeface="Calibri" panose="020F0502020204030204" pitchFamily="34" charset="0"/>
              </a:defRPr>
            </a:lvl2pPr>
            <a:lvl3pPr marL="1156764" indent="-231354" defTabSz="997710">
              <a:defRPr>
                <a:solidFill>
                  <a:schemeClr val="tx1"/>
                </a:solidFill>
                <a:latin typeface="Calibri" panose="020F0502020204030204" pitchFamily="34" charset="0"/>
              </a:defRPr>
            </a:lvl3pPr>
            <a:lvl4pPr marL="1619471" indent="-231354" defTabSz="997710">
              <a:defRPr>
                <a:solidFill>
                  <a:schemeClr val="tx1"/>
                </a:solidFill>
                <a:latin typeface="Calibri" panose="020F0502020204030204" pitchFamily="34" charset="0"/>
              </a:defRPr>
            </a:lvl4pPr>
            <a:lvl5pPr marL="2082174" indent="-231354" defTabSz="997710">
              <a:defRPr>
                <a:solidFill>
                  <a:schemeClr val="tx1"/>
                </a:solidFill>
                <a:latin typeface="Calibri" panose="020F0502020204030204" pitchFamily="34" charset="0"/>
              </a:defRPr>
            </a:lvl5pPr>
            <a:lvl6pPr marL="2544880" indent="-231354" defTabSz="997710" fontAlgn="base">
              <a:spcBef>
                <a:spcPct val="0"/>
              </a:spcBef>
              <a:spcAft>
                <a:spcPct val="0"/>
              </a:spcAft>
              <a:defRPr>
                <a:solidFill>
                  <a:schemeClr val="tx1"/>
                </a:solidFill>
                <a:latin typeface="Calibri" panose="020F0502020204030204" pitchFamily="34" charset="0"/>
              </a:defRPr>
            </a:lvl6pPr>
            <a:lvl7pPr marL="3007586" indent="-231354" defTabSz="997710" fontAlgn="base">
              <a:spcBef>
                <a:spcPct val="0"/>
              </a:spcBef>
              <a:spcAft>
                <a:spcPct val="0"/>
              </a:spcAft>
              <a:defRPr>
                <a:solidFill>
                  <a:schemeClr val="tx1"/>
                </a:solidFill>
                <a:latin typeface="Calibri" panose="020F0502020204030204" pitchFamily="34" charset="0"/>
              </a:defRPr>
            </a:lvl7pPr>
            <a:lvl8pPr marL="3470293" indent="-231354" defTabSz="997710" fontAlgn="base">
              <a:spcBef>
                <a:spcPct val="0"/>
              </a:spcBef>
              <a:spcAft>
                <a:spcPct val="0"/>
              </a:spcAft>
              <a:defRPr>
                <a:solidFill>
                  <a:schemeClr val="tx1"/>
                </a:solidFill>
                <a:latin typeface="Calibri" panose="020F0502020204030204" pitchFamily="34" charset="0"/>
              </a:defRPr>
            </a:lvl8pPr>
            <a:lvl9pPr marL="3932996" indent="-231354" defTabSz="99771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6E69D0-323B-4735-AD2F-959A61787052}"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59</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F4C3EA80-CAA5-4CBB-A662-57D083D9150E}"/>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A5BB1F8C-FBCC-4977-84DB-021BBF4AD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6020" name="Slide Number Placeholder 3">
            <a:extLst>
              <a:ext uri="{FF2B5EF4-FFF2-40B4-BE49-F238E27FC236}">
                <a16:creationId xmlns:a16="http://schemas.microsoft.com/office/drawing/2014/main" id="{F85E6A1E-D6EC-4585-ADFE-6DFBEFA8A2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710">
              <a:defRPr>
                <a:solidFill>
                  <a:schemeClr val="tx1"/>
                </a:solidFill>
                <a:latin typeface="Calibri" panose="020F0502020204030204" pitchFamily="34" charset="0"/>
              </a:defRPr>
            </a:lvl1pPr>
            <a:lvl2pPr marL="751897" indent="-289191" defTabSz="997710">
              <a:defRPr>
                <a:solidFill>
                  <a:schemeClr val="tx1"/>
                </a:solidFill>
                <a:latin typeface="Calibri" panose="020F0502020204030204" pitchFamily="34" charset="0"/>
              </a:defRPr>
            </a:lvl2pPr>
            <a:lvl3pPr marL="1156764" indent="-231354" defTabSz="997710">
              <a:defRPr>
                <a:solidFill>
                  <a:schemeClr val="tx1"/>
                </a:solidFill>
                <a:latin typeface="Calibri" panose="020F0502020204030204" pitchFamily="34" charset="0"/>
              </a:defRPr>
            </a:lvl3pPr>
            <a:lvl4pPr marL="1619471" indent="-231354" defTabSz="997710">
              <a:defRPr>
                <a:solidFill>
                  <a:schemeClr val="tx1"/>
                </a:solidFill>
                <a:latin typeface="Calibri" panose="020F0502020204030204" pitchFamily="34" charset="0"/>
              </a:defRPr>
            </a:lvl4pPr>
            <a:lvl5pPr marL="2082174" indent="-231354" defTabSz="997710">
              <a:defRPr>
                <a:solidFill>
                  <a:schemeClr val="tx1"/>
                </a:solidFill>
                <a:latin typeface="Calibri" panose="020F0502020204030204" pitchFamily="34" charset="0"/>
              </a:defRPr>
            </a:lvl5pPr>
            <a:lvl6pPr marL="2544880" indent="-231354" defTabSz="997710" fontAlgn="base">
              <a:spcBef>
                <a:spcPct val="0"/>
              </a:spcBef>
              <a:spcAft>
                <a:spcPct val="0"/>
              </a:spcAft>
              <a:defRPr>
                <a:solidFill>
                  <a:schemeClr val="tx1"/>
                </a:solidFill>
                <a:latin typeface="Calibri" panose="020F0502020204030204" pitchFamily="34" charset="0"/>
              </a:defRPr>
            </a:lvl6pPr>
            <a:lvl7pPr marL="3007586" indent="-231354" defTabSz="997710" fontAlgn="base">
              <a:spcBef>
                <a:spcPct val="0"/>
              </a:spcBef>
              <a:spcAft>
                <a:spcPct val="0"/>
              </a:spcAft>
              <a:defRPr>
                <a:solidFill>
                  <a:schemeClr val="tx1"/>
                </a:solidFill>
                <a:latin typeface="Calibri" panose="020F0502020204030204" pitchFamily="34" charset="0"/>
              </a:defRPr>
            </a:lvl7pPr>
            <a:lvl8pPr marL="3470293" indent="-231354" defTabSz="997710" fontAlgn="base">
              <a:spcBef>
                <a:spcPct val="0"/>
              </a:spcBef>
              <a:spcAft>
                <a:spcPct val="0"/>
              </a:spcAft>
              <a:defRPr>
                <a:solidFill>
                  <a:schemeClr val="tx1"/>
                </a:solidFill>
                <a:latin typeface="Calibri" panose="020F0502020204030204" pitchFamily="34" charset="0"/>
              </a:defRPr>
            </a:lvl8pPr>
            <a:lvl9pPr marL="3932996" indent="-231354" defTabSz="99771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69AD8E-500D-4918-89AF-EAB90E400A91}"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60</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7</a:t>
            </a:fld>
            <a:endParaRPr lang="en-US"/>
          </a:p>
        </p:txBody>
      </p:sp>
    </p:spTree>
    <p:extLst>
      <p:ext uri="{BB962C8B-B14F-4D97-AF65-F5344CB8AC3E}">
        <p14:creationId xmlns:p14="http://schemas.microsoft.com/office/powerpoint/2010/main" val="4132558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 text: This diagram shows the human performance and capabilities as well as the human centered design projects. </a:t>
            </a:r>
          </a:p>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64</a:t>
            </a:fld>
            <a:endParaRPr lang="en-US"/>
          </a:p>
        </p:txBody>
      </p:sp>
    </p:spTree>
    <p:extLst>
      <p:ext uri="{BB962C8B-B14F-4D97-AF65-F5344CB8AC3E}">
        <p14:creationId xmlns:p14="http://schemas.microsoft.com/office/powerpoint/2010/main" val="3104546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 text: This diagram shows Support Activities for ATC Information Presentation and Management Activities and FAA Order 9550.8 &amp; AMS Policy 4.7 Compliance </a:t>
            </a:r>
          </a:p>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65</a:t>
            </a:fld>
            <a:endParaRPr lang="en-US"/>
          </a:p>
        </p:txBody>
      </p:sp>
    </p:spTree>
    <p:extLst>
      <p:ext uri="{BB962C8B-B14F-4D97-AF65-F5344CB8AC3E}">
        <p14:creationId xmlns:p14="http://schemas.microsoft.com/office/powerpoint/2010/main" val="1953364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 text: This diagram shows Support Activities that cover Human System Performance Benefits and Limitations as well as Complexity Reduction and Usability</a:t>
            </a:r>
          </a:p>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66</a:t>
            </a:fld>
            <a:endParaRPr lang="en-US"/>
          </a:p>
        </p:txBody>
      </p:sp>
    </p:spTree>
    <p:extLst>
      <p:ext uri="{BB962C8B-B14F-4D97-AF65-F5344CB8AC3E}">
        <p14:creationId xmlns:p14="http://schemas.microsoft.com/office/powerpoint/2010/main" val="1716509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C63AF-335C-499B-9EA7-C616F8EE27FC}" type="slidenum">
              <a:rPr lang="en-US" smtClean="0"/>
              <a:t>68</a:t>
            </a:fld>
            <a:endParaRPr lang="en-US"/>
          </a:p>
        </p:txBody>
      </p:sp>
    </p:spTree>
    <p:extLst>
      <p:ext uri="{BB962C8B-B14F-4D97-AF65-F5344CB8AC3E}">
        <p14:creationId xmlns:p14="http://schemas.microsoft.com/office/powerpoint/2010/main" val="2697502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71</a:t>
            </a:fld>
            <a:endParaRPr lang="en-US"/>
          </a:p>
        </p:txBody>
      </p:sp>
    </p:spTree>
    <p:extLst>
      <p:ext uri="{BB962C8B-B14F-4D97-AF65-F5344CB8AC3E}">
        <p14:creationId xmlns:p14="http://schemas.microsoft.com/office/powerpoint/2010/main" val="3367540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F9B05992-450D-4E7B-BC68-EDEEA4AC98FD}"/>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EE0139C0-606E-42A7-8CC8-875297BCBC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4692" name="Slide Number Placeholder 3">
            <a:extLst>
              <a:ext uri="{FF2B5EF4-FFF2-40B4-BE49-F238E27FC236}">
                <a16:creationId xmlns:a16="http://schemas.microsoft.com/office/drawing/2014/main" id="{770E410D-40AF-4F12-A0F4-17ED67C05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897" indent="-289191">
              <a:defRPr>
                <a:solidFill>
                  <a:schemeClr val="tx1"/>
                </a:solidFill>
                <a:latin typeface="Calibri" panose="020F0502020204030204" pitchFamily="34" charset="0"/>
              </a:defRPr>
            </a:lvl2pPr>
            <a:lvl3pPr marL="1156764" indent="-231354">
              <a:defRPr>
                <a:solidFill>
                  <a:schemeClr val="tx1"/>
                </a:solidFill>
                <a:latin typeface="Calibri" panose="020F0502020204030204" pitchFamily="34" charset="0"/>
              </a:defRPr>
            </a:lvl3pPr>
            <a:lvl4pPr marL="1619471" indent="-231354">
              <a:defRPr>
                <a:solidFill>
                  <a:schemeClr val="tx1"/>
                </a:solidFill>
                <a:latin typeface="Calibri" panose="020F0502020204030204" pitchFamily="34" charset="0"/>
              </a:defRPr>
            </a:lvl4pPr>
            <a:lvl5pPr marL="2082174" indent="-231354">
              <a:defRPr>
                <a:solidFill>
                  <a:schemeClr val="tx1"/>
                </a:solidFill>
                <a:latin typeface="Calibri" panose="020F0502020204030204" pitchFamily="34" charset="0"/>
              </a:defRPr>
            </a:lvl5pPr>
            <a:lvl6pPr marL="2544880" indent="-231354" fontAlgn="base">
              <a:spcBef>
                <a:spcPct val="0"/>
              </a:spcBef>
              <a:spcAft>
                <a:spcPct val="0"/>
              </a:spcAft>
              <a:defRPr>
                <a:solidFill>
                  <a:schemeClr val="tx1"/>
                </a:solidFill>
                <a:latin typeface="Calibri" panose="020F0502020204030204" pitchFamily="34" charset="0"/>
              </a:defRPr>
            </a:lvl6pPr>
            <a:lvl7pPr marL="3007586" indent="-231354" fontAlgn="base">
              <a:spcBef>
                <a:spcPct val="0"/>
              </a:spcBef>
              <a:spcAft>
                <a:spcPct val="0"/>
              </a:spcAft>
              <a:defRPr>
                <a:solidFill>
                  <a:schemeClr val="tx1"/>
                </a:solidFill>
                <a:latin typeface="Calibri" panose="020F0502020204030204" pitchFamily="34" charset="0"/>
              </a:defRPr>
            </a:lvl7pPr>
            <a:lvl8pPr marL="3470293" indent="-231354" fontAlgn="base">
              <a:spcBef>
                <a:spcPct val="0"/>
              </a:spcBef>
              <a:spcAft>
                <a:spcPct val="0"/>
              </a:spcAft>
              <a:defRPr>
                <a:solidFill>
                  <a:schemeClr val="tx1"/>
                </a:solidFill>
                <a:latin typeface="Calibri" panose="020F0502020204030204" pitchFamily="34" charset="0"/>
              </a:defRPr>
            </a:lvl8pPr>
            <a:lvl9pPr marL="3932996" indent="-231354" fontAlgn="base">
              <a:spcBef>
                <a:spcPct val="0"/>
              </a:spcBef>
              <a:spcAft>
                <a:spcPct val="0"/>
              </a:spcAft>
              <a:defRPr>
                <a:solidFill>
                  <a:schemeClr val="tx1"/>
                </a:solidFill>
                <a:latin typeface="Calibri" panose="020F0502020204030204" pitchFamily="34" charset="0"/>
              </a:defRPr>
            </a:lvl9pPr>
          </a:lstStyle>
          <a:p>
            <a:pPr defTabSz="925411" fontAlgn="base">
              <a:spcBef>
                <a:spcPct val="0"/>
              </a:spcBef>
              <a:spcAft>
                <a:spcPct val="0"/>
              </a:spcAft>
              <a:defRPr/>
            </a:pPr>
            <a:fld id="{5A43E591-8ED3-4A80-9D86-C22B546FC689}" type="slidenum">
              <a:rPr lang="en-US" altLang="en-US">
                <a:solidFill>
                  <a:prstClr val="black"/>
                </a:solidFill>
              </a:rPr>
              <a:pPr defTabSz="925411" fontAlgn="base">
                <a:spcBef>
                  <a:spcPct val="0"/>
                </a:spcBef>
                <a:spcAft>
                  <a:spcPct val="0"/>
                </a:spcAft>
                <a:defRPr/>
              </a:pPr>
              <a:t>72</a:t>
            </a:fld>
            <a:endParaRPr lang="en-US" altLang="en-US">
              <a:solidFill>
                <a:prstClr val="black"/>
              </a:solidFill>
            </a:endParaRPr>
          </a:p>
        </p:txBody>
      </p:sp>
    </p:spTree>
    <p:extLst>
      <p:ext uri="{BB962C8B-B14F-4D97-AF65-F5344CB8AC3E}">
        <p14:creationId xmlns:p14="http://schemas.microsoft.com/office/powerpoint/2010/main" val="1837063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 text: This diagram shows NSIC and enhancements as well as secondary Support Activities. </a:t>
            </a:r>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80</a:t>
            </a:fld>
            <a:endParaRPr lang="en-US"/>
          </a:p>
        </p:txBody>
      </p:sp>
    </p:spTree>
    <p:extLst>
      <p:ext uri="{BB962C8B-B14F-4D97-AF65-F5344CB8AC3E}">
        <p14:creationId xmlns:p14="http://schemas.microsoft.com/office/powerpoint/2010/main" val="2925371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758478DD-3A8B-43CF-BBC9-080075DCCF85}"/>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8B9E7D1D-5AB0-4719-82F7-813EFB5103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5172" name="Slide Number Placeholder 3">
            <a:extLst>
              <a:ext uri="{FF2B5EF4-FFF2-40B4-BE49-F238E27FC236}">
                <a16:creationId xmlns:a16="http://schemas.microsoft.com/office/drawing/2014/main" id="{45C3DF0F-3FC3-4A05-982C-B1E969FB7A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710">
              <a:defRPr>
                <a:solidFill>
                  <a:schemeClr val="tx1"/>
                </a:solidFill>
                <a:latin typeface="Calibri" panose="020F0502020204030204" pitchFamily="34" charset="0"/>
              </a:defRPr>
            </a:lvl1pPr>
            <a:lvl2pPr marL="751897" indent="-289191" defTabSz="997710">
              <a:defRPr>
                <a:solidFill>
                  <a:schemeClr val="tx1"/>
                </a:solidFill>
                <a:latin typeface="Calibri" panose="020F0502020204030204" pitchFamily="34" charset="0"/>
              </a:defRPr>
            </a:lvl2pPr>
            <a:lvl3pPr marL="1156764" indent="-231354" defTabSz="997710">
              <a:defRPr>
                <a:solidFill>
                  <a:schemeClr val="tx1"/>
                </a:solidFill>
                <a:latin typeface="Calibri" panose="020F0502020204030204" pitchFamily="34" charset="0"/>
              </a:defRPr>
            </a:lvl3pPr>
            <a:lvl4pPr marL="1619471" indent="-231354" defTabSz="997710">
              <a:defRPr>
                <a:solidFill>
                  <a:schemeClr val="tx1"/>
                </a:solidFill>
                <a:latin typeface="Calibri" panose="020F0502020204030204" pitchFamily="34" charset="0"/>
              </a:defRPr>
            </a:lvl4pPr>
            <a:lvl5pPr marL="2082174" indent="-231354" defTabSz="997710">
              <a:defRPr>
                <a:solidFill>
                  <a:schemeClr val="tx1"/>
                </a:solidFill>
                <a:latin typeface="Calibri" panose="020F0502020204030204" pitchFamily="34" charset="0"/>
              </a:defRPr>
            </a:lvl5pPr>
            <a:lvl6pPr marL="2544880" indent="-231354" defTabSz="997710" fontAlgn="base">
              <a:spcBef>
                <a:spcPct val="0"/>
              </a:spcBef>
              <a:spcAft>
                <a:spcPct val="0"/>
              </a:spcAft>
              <a:defRPr>
                <a:solidFill>
                  <a:schemeClr val="tx1"/>
                </a:solidFill>
                <a:latin typeface="Calibri" panose="020F0502020204030204" pitchFamily="34" charset="0"/>
              </a:defRPr>
            </a:lvl6pPr>
            <a:lvl7pPr marL="3007586" indent="-231354" defTabSz="997710" fontAlgn="base">
              <a:spcBef>
                <a:spcPct val="0"/>
              </a:spcBef>
              <a:spcAft>
                <a:spcPct val="0"/>
              </a:spcAft>
              <a:defRPr>
                <a:solidFill>
                  <a:schemeClr val="tx1"/>
                </a:solidFill>
                <a:latin typeface="Calibri" panose="020F0502020204030204" pitchFamily="34" charset="0"/>
              </a:defRPr>
            </a:lvl7pPr>
            <a:lvl8pPr marL="3470293" indent="-231354" defTabSz="997710" fontAlgn="base">
              <a:spcBef>
                <a:spcPct val="0"/>
              </a:spcBef>
              <a:spcAft>
                <a:spcPct val="0"/>
              </a:spcAft>
              <a:defRPr>
                <a:solidFill>
                  <a:schemeClr val="tx1"/>
                </a:solidFill>
                <a:latin typeface="Calibri" panose="020F0502020204030204" pitchFamily="34" charset="0"/>
              </a:defRPr>
            </a:lvl8pPr>
            <a:lvl9pPr marL="3932996" indent="-231354" defTabSz="99771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B43FF9-CCFC-426D-9534-EA1A28E400AF}"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92</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62188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DAF7A590-1623-486A-B0A2-FD7CDCC65CFB}"/>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CD2F9E43-2054-43C6-890B-3577F01CD7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7220" name="Slide Number Placeholder 3">
            <a:extLst>
              <a:ext uri="{FF2B5EF4-FFF2-40B4-BE49-F238E27FC236}">
                <a16:creationId xmlns:a16="http://schemas.microsoft.com/office/drawing/2014/main" id="{3CEB106F-01E6-471E-9FB0-6651A80CB5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710">
              <a:defRPr>
                <a:solidFill>
                  <a:schemeClr val="tx1"/>
                </a:solidFill>
                <a:latin typeface="Calibri" panose="020F0502020204030204" pitchFamily="34" charset="0"/>
              </a:defRPr>
            </a:lvl1pPr>
            <a:lvl2pPr marL="751897" indent="-289191" defTabSz="997710">
              <a:defRPr>
                <a:solidFill>
                  <a:schemeClr val="tx1"/>
                </a:solidFill>
                <a:latin typeface="Calibri" panose="020F0502020204030204" pitchFamily="34" charset="0"/>
              </a:defRPr>
            </a:lvl2pPr>
            <a:lvl3pPr marL="1156764" indent="-231354" defTabSz="997710">
              <a:defRPr>
                <a:solidFill>
                  <a:schemeClr val="tx1"/>
                </a:solidFill>
                <a:latin typeface="Calibri" panose="020F0502020204030204" pitchFamily="34" charset="0"/>
              </a:defRPr>
            </a:lvl3pPr>
            <a:lvl4pPr marL="1619471" indent="-231354" defTabSz="997710">
              <a:defRPr>
                <a:solidFill>
                  <a:schemeClr val="tx1"/>
                </a:solidFill>
                <a:latin typeface="Calibri" panose="020F0502020204030204" pitchFamily="34" charset="0"/>
              </a:defRPr>
            </a:lvl4pPr>
            <a:lvl5pPr marL="2082174" indent="-231354" defTabSz="997710">
              <a:defRPr>
                <a:solidFill>
                  <a:schemeClr val="tx1"/>
                </a:solidFill>
                <a:latin typeface="Calibri" panose="020F0502020204030204" pitchFamily="34" charset="0"/>
              </a:defRPr>
            </a:lvl5pPr>
            <a:lvl6pPr marL="2544880" indent="-231354" defTabSz="997710" fontAlgn="base">
              <a:spcBef>
                <a:spcPct val="0"/>
              </a:spcBef>
              <a:spcAft>
                <a:spcPct val="0"/>
              </a:spcAft>
              <a:defRPr>
                <a:solidFill>
                  <a:schemeClr val="tx1"/>
                </a:solidFill>
                <a:latin typeface="Calibri" panose="020F0502020204030204" pitchFamily="34" charset="0"/>
              </a:defRPr>
            </a:lvl6pPr>
            <a:lvl7pPr marL="3007586" indent="-231354" defTabSz="997710" fontAlgn="base">
              <a:spcBef>
                <a:spcPct val="0"/>
              </a:spcBef>
              <a:spcAft>
                <a:spcPct val="0"/>
              </a:spcAft>
              <a:defRPr>
                <a:solidFill>
                  <a:schemeClr val="tx1"/>
                </a:solidFill>
                <a:latin typeface="Calibri" panose="020F0502020204030204" pitchFamily="34" charset="0"/>
              </a:defRPr>
            </a:lvl7pPr>
            <a:lvl8pPr marL="3470293" indent="-231354" defTabSz="997710" fontAlgn="base">
              <a:spcBef>
                <a:spcPct val="0"/>
              </a:spcBef>
              <a:spcAft>
                <a:spcPct val="0"/>
              </a:spcAft>
              <a:defRPr>
                <a:solidFill>
                  <a:schemeClr val="tx1"/>
                </a:solidFill>
                <a:latin typeface="Calibri" panose="020F0502020204030204" pitchFamily="34" charset="0"/>
              </a:defRPr>
            </a:lvl8pPr>
            <a:lvl9pPr marL="3932996" indent="-231354" defTabSz="99771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EECB0FA-5513-45ED-B824-F13168D03DE4}"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93</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5AD8A921-B109-4FFD-9381-3D0C0396A794}"/>
              </a:ext>
            </a:extLst>
          </p:cNvPr>
          <p:cNvSpPr>
            <a:spLocks noGrp="1" noRot="1" noChangeAspect="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360DDCB7-0514-4C51-979B-76A050AFEF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9268" name="Slide Number Placeholder 3">
            <a:extLst>
              <a:ext uri="{FF2B5EF4-FFF2-40B4-BE49-F238E27FC236}">
                <a16:creationId xmlns:a16="http://schemas.microsoft.com/office/drawing/2014/main" id="{888DFFA4-270C-4450-9686-3A0CA1AE7C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99659">
              <a:defRPr>
                <a:solidFill>
                  <a:schemeClr val="tx1"/>
                </a:solidFill>
                <a:latin typeface="Calibri" panose="020F0502020204030204" pitchFamily="34" charset="0"/>
              </a:defRPr>
            </a:lvl1pPr>
            <a:lvl2pPr marL="798488" indent="-306865" defTabSz="499659">
              <a:defRPr>
                <a:solidFill>
                  <a:schemeClr val="tx1"/>
                </a:solidFill>
                <a:latin typeface="Calibri" panose="020F0502020204030204" pitchFamily="34" charset="0"/>
              </a:defRPr>
            </a:lvl2pPr>
            <a:lvl3pPr marL="1230668" indent="-245812" defTabSz="499659">
              <a:defRPr>
                <a:solidFill>
                  <a:schemeClr val="tx1"/>
                </a:solidFill>
                <a:latin typeface="Calibri" panose="020F0502020204030204" pitchFamily="34" charset="0"/>
              </a:defRPr>
            </a:lvl3pPr>
            <a:lvl4pPr marL="1722293" indent="-245812" defTabSz="499659">
              <a:defRPr>
                <a:solidFill>
                  <a:schemeClr val="tx1"/>
                </a:solidFill>
                <a:latin typeface="Calibri" panose="020F0502020204030204" pitchFamily="34" charset="0"/>
              </a:defRPr>
            </a:lvl4pPr>
            <a:lvl5pPr marL="2213916" indent="-245812" defTabSz="499659">
              <a:defRPr>
                <a:solidFill>
                  <a:schemeClr val="tx1"/>
                </a:solidFill>
                <a:latin typeface="Calibri" panose="020F0502020204030204" pitchFamily="34" charset="0"/>
              </a:defRPr>
            </a:lvl5pPr>
            <a:lvl6pPr marL="2676623" indent="-245812" defTabSz="499659" fontAlgn="base">
              <a:spcBef>
                <a:spcPct val="0"/>
              </a:spcBef>
              <a:spcAft>
                <a:spcPct val="0"/>
              </a:spcAft>
              <a:defRPr>
                <a:solidFill>
                  <a:schemeClr val="tx1"/>
                </a:solidFill>
                <a:latin typeface="Calibri" panose="020F0502020204030204" pitchFamily="34" charset="0"/>
              </a:defRPr>
            </a:lvl6pPr>
            <a:lvl7pPr marL="3139328" indent="-245812" defTabSz="499659" fontAlgn="base">
              <a:spcBef>
                <a:spcPct val="0"/>
              </a:spcBef>
              <a:spcAft>
                <a:spcPct val="0"/>
              </a:spcAft>
              <a:defRPr>
                <a:solidFill>
                  <a:schemeClr val="tx1"/>
                </a:solidFill>
                <a:latin typeface="Calibri" panose="020F0502020204030204" pitchFamily="34" charset="0"/>
              </a:defRPr>
            </a:lvl7pPr>
            <a:lvl8pPr marL="3602034" indent="-245812" defTabSz="499659" fontAlgn="base">
              <a:spcBef>
                <a:spcPct val="0"/>
              </a:spcBef>
              <a:spcAft>
                <a:spcPct val="0"/>
              </a:spcAft>
              <a:defRPr>
                <a:solidFill>
                  <a:schemeClr val="tx1"/>
                </a:solidFill>
                <a:latin typeface="Calibri" panose="020F0502020204030204" pitchFamily="34" charset="0"/>
              </a:defRPr>
            </a:lvl8pPr>
            <a:lvl9pPr marL="4064738" indent="-245812" defTabSz="499659"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3FBFF1-D5B7-4B0B-A650-97239B4D5D21}" type="slidenum">
              <a:rPr lang="en-US" altLang="en-US">
                <a:solidFill>
                  <a:srgbClr val="000000"/>
                </a:solidFill>
                <a:ea typeface="ＭＳ Ｐゴシック" panose="020B0600070205080204" pitchFamily="34" charset="-128"/>
                <a:cs typeface="Arial" panose="020B0604020202020204" pitchFamily="34" charset="0"/>
              </a:rPr>
              <a:pPr fontAlgn="base">
                <a:spcBef>
                  <a:spcPct val="0"/>
                </a:spcBef>
                <a:spcAft>
                  <a:spcPct val="0"/>
                </a:spcAft>
              </a:pPr>
              <a:t>94</a:t>
            </a:fld>
            <a:endParaRPr lang="en-US" altLang="en-US">
              <a:solidFill>
                <a:srgbClr val="000000"/>
              </a:solidFill>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8</a:t>
            </a:fld>
            <a:endParaRPr lang="en-US"/>
          </a:p>
        </p:txBody>
      </p:sp>
    </p:spTree>
    <p:extLst>
      <p:ext uri="{BB962C8B-B14F-4D97-AF65-F5344CB8AC3E}">
        <p14:creationId xmlns:p14="http://schemas.microsoft.com/office/powerpoint/2010/main" val="1929022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299C2746-956E-43B4-9AB4-0FAA70B415E7}"/>
              </a:ext>
            </a:extLst>
          </p:cNvPr>
          <p:cNvSpPr txBox="1">
            <a:spLocks noGrp="1" noChangeArrowheads="1"/>
          </p:cNvSpPr>
          <p:nvPr/>
        </p:nvSpPr>
        <p:spPr bwMode="auto">
          <a:xfrm>
            <a:off x="4348799" y="9456172"/>
            <a:ext cx="3322966" cy="49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08" tIns="49654" rIns="99308" bIns="49654" anchor="b"/>
          <a:lstStyle>
            <a:lvl1pPr defTabSz="984250">
              <a:defRPr>
                <a:solidFill>
                  <a:schemeClr val="tx1"/>
                </a:solidFill>
                <a:latin typeface="Calibri" panose="020F0502020204030204" pitchFamily="34" charset="0"/>
              </a:defRPr>
            </a:lvl1pPr>
            <a:lvl2pPr marL="742950" indent="-285750" defTabSz="984250">
              <a:defRPr>
                <a:solidFill>
                  <a:schemeClr val="tx1"/>
                </a:solidFill>
                <a:latin typeface="Calibri" panose="020F0502020204030204" pitchFamily="34" charset="0"/>
              </a:defRPr>
            </a:lvl2pPr>
            <a:lvl3pPr marL="1143000" indent="-228600" defTabSz="984250">
              <a:defRPr>
                <a:solidFill>
                  <a:schemeClr val="tx1"/>
                </a:solidFill>
                <a:latin typeface="Calibri" panose="020F0502020204030204" pitchFamily="34" charset="0"/>
              </a:defRPr>
            </a:lvl3pPr>
            <a:lvl4pPr marL="1600200" indent="-228600" defTabSz="984250">
              <a:defRPr>
                <a:solidFill>
                  <a:schemeClr val="tx1"/>
                </a:solidFill>
                <a:latin typeface="Calibri" panose="020F0502020204030204" pitchFamily="34" charset="0"/>
              </a:defRPr>
            </a:lvl4pPr>
            <a:lvl5pPr marL="2057400" indent="-228600" defTabSz="984250">
              <a:defRPr>
                <a:solidFill>
                  <a:schemeClr val="tx1"/>
                </a:solidFill>
                <a:latin typeface="Calibri" panose="020F0502020204030204" pitchFamily="34" charset="0"/>
              </a:defRPr>
            </a:lvl5pPr>
            <a:lvl6pPr marL="2514600" indent="-228600" defTabSz="984250" fontAlgn="base">
              <a:spcBef>
                <a:spcPct val="0"/>
              </a:spcBef>
              <a:spcAft>
                <a:spcPct val="0"/>
              </a:spcAft>
              <a:defRPr>
                <a:solidFill>
                  <a:schemeClr val="tx1"/>
                </a:solidFill>
                <a:latin typeface="Calibri" panose="020F0502020204030204" pitchFamily="34" charset="0"/>
              </a:defRPr>
            </a:lvl6pPr>
            <a:lvl7pPr marL="2971800" indent="-228600" defTabSz="984250" fontAlgn="base">
              <a:spcBef>
                <a:spcPct val="0"/>
              </a:spcBef>
              <a:spcAft>
                <a:spcPct val="0"/>
              </a:spcAft>
              <a:defRPr>
                <a:solidFill>
                  <a:schemeClr val="tx1"/>
                </a:solidFill>
                <a:latin typeface="Calibri" panose="020F0502020204030204" pitchFamily="34" charset="0"/>
              </a:defRPr>
            </a:lvl7pPr>
            <a:lvl8pPr marL="3429000" indent="-228600" defTabSz="984250" fontAlgn="base">
              <a:spcBef>
                <a:spcPct val="0"/>
              </a:spcBef>
              <a:spcAft>
                <a:spcPct val="0"/>
              </a:spcAft>
              <a:defRPr>
                <a:solidFill>
                  <a:schemeClr val="tx1"/>
                </a:solidFill>
                <a:latin typeface="Calibri" panose="020F0502020204030204" pitchFamily="34" charset="0"/>
              </a:defRPr>
            </a:lvl8pPr>
            <a:lvl9pPr marL="3886200" indent="-228600" defTabSz="984250" fontAlgn="base">
              <a:spcBef>
                <a:spcPct val="0"/>
              </a:spcBef>
              <a:spcAft>
                <a:spcPct val="0"/>
              </a:spcAft>
              <a:defRPr>
                <a:solidFill>
                  <a:schemeClr val="tx1"/>
                </a:solidFill>
                <a:latin typeface="Calibri" panose="020F0502020204030204" pitchFamily="34" charset="0"/>
              </a:defRPr>
            </a:lvl9pPr>
          </a:lstStyle>
          <a:p>
            <a:pPr algn="r" eaLnBrk="1" hangingPunct="1"/>
            <a:fld id="{CEACC5BD-13E8-4720-A664-41029ACCD275}" type="slidenum">
              <a:rPr lang="en-US" altLang="en-US" sz="1200">
                <a:solidFill>
                  <a:srgbClr val="000000"/>
                </a:solidFill>
                <a:latin typeface="Times New Roman" panose="02020603050405020304" pitchFamily="18" charset="0"/>
                <a:ea typeface="ＭＳ Ｐゴシック" panose="020B0600070205080204" pitchFamily="34" charset="-128"/>
              </a:rPr>
              <a:pPr algn="r" eaLnBrk="1" hangingPunct="1"/>
              <a:t>95</a:t>
            </a:fld>
            <a:endParaRPr lang="en-US" altLang="en-US" sz="1200">
              <a:solidFill>
                <a:srgbClr val="000000"/>
              </a:solidFill>
              <a:latin typeface="Times New Roman" panose="02020603050405020304" pitchFamily="18" charset="0"/>
              <a:ea typeface="ＭＳ Ｐゴシック" panose="020B0600070205080204" pitchFamily="34" charset="-128"/>
            </a:endParaRPr>
          </a:p>
        </p:txBody>
      </p:sp>
      <p:sp>
        <p:nvSpPr>
          <p:cNvPr id="141315" name="Rectangle 2">
            <a:extLst>
              <a:ext uri="{FF2B5EF4-FFF2-40B4-BE49-F238E27FC236}">
                <a16:creationId xmlns:a16="http://schemas.microsoft.com/office/drawing/2014/main" id="{F293D495-38EF-42A4-A26D-7F9F9FDD59CF}"/>
              </a:ext>
            </a:extLst>
          </p:cNvPr>
          <p:cNvSpPr>
            <a:spLocks noGrp="1" noRot="1" noChangeAspect="1" noChangeArrowheads="1" noTextEdit="1"/>
          </p:cNvSpPr>
          <p:nvPr>
            <p:ph type="sldImg"/>
          </p:nvPr>
        </p:nvSpPr>
        <p:spPr bwMode="auto">
          <a:xfrm>
            <a:off x="1346200" y="747713"/>
            <a:ext cx="4978400" cy="3733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a:extLst>
              <a:ext uri="{FF2B5EF4-FFF2-40B4-BE49-F238E27FC236}">
                <a16:creationId xmlns:a16="http://schemas.microsoft.com/office/drawing/2014/main" id="{868B0B66-2346-4459-A24E-67DE731FA7C7}"/>
              </a:ext>
            </a:extLst>
          </p:cNvPr>
          <p:cNvSpPr>
            <a:spLocks noGrp="1" noChangeArrowheads="1"/>
          </p:cNvSpPr>
          <p:nvPr>
            <p:ph type="body" idx="1"/>
          </p:nvPr>
        </p:nvSpPr>
        <p:spPr bwMode="auto">
          <a:xfrm>
            <a:off x="1022580" y="4727283"/>
            <a:ext cx="5626608" cy="44751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308" tIns="49654" rIns="99308" bIns="49654"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104</a:t>
            </a:fld>
            <a:endParaRPr lang="en-US"/>
          </a:p>
        </p:txBody>
      </p:sp>
    </p:spTree>
    <p:extLst>
      <p:ext uri="{BB962C8B-B14F-4D97-AF65-F5344CB8AC3E}">
        <p14:creationId xmlns:p14="http://schemas.microsoft.com/office/powerpoint/2010/main" val="3472884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106</a:t>
            </a:fld>
            <a:endParaRPr lang="en-US"/>
          </a:p>
        </p:txBody>
      </p:sp>
    </p:spTree>
    <p:extLst>
      <p:ext uri="{BB962C8B-B14F-4D97-AF65-F5344CB8AC3E}">
        <p14:creationId xmlns:p14="http://schemas.microsoft.com/office/powerpoint/2010/main" val="4256962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81F6D8-0291-4F10-BCC6-506B44879AAC}" type="slidenum">
              <a:rPr lang="en-US" smtClean="0"/>
              <a:pPr>
                <a:defRPr/>
              </a:pPr>
              <a:t>107</a:t>
            </a:fld>
            <a:endParaRPr lang="en-US"/>
          </a:p>
        </p:txBody>
      </p:sp>
    </p:spTree>
    <p:extLst>
      <p:ext uri="{BB962C8B-B14F-4D97-AF65-F5344CB8AC3E}">
        <p14:creationId xmlns:p14="http://schemas.microsoft.com/office/powerpoint/2010/main" val="3433381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113</a:t>
            </a:fld>
            <a:endParaRPr lang="en-US"/>
          </a:p>
        </p:txBody>
      </p:sp>
    </p:spTree>
    <p:extLst>
      <p:ext uri="{BB962C8B-B14F-4D97-AF65-F5344CB8AC3E}">
        <p14:creationId xmlns:p14="http://schemas.microsoft.com/office/powerpoint/2010/main" val="4263568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07B4122A-5EF7-4BCF-AED3-FD74C304B33C}"/>
              </a:ext>
            </a:extLst>
          </p:cNvPr>
          <p:cNvSpPr>
            <a:spLocks noGrp="1" noRot="1" noChangeAspect="1" noChangeArrowheads="1" noTextEdit="1"/>
          </p:cNvSpPr>
          <p:nvPr>
            <p:ph type="sldImg"/>
          </p:nvPr>
        </p:nvSpPr>
        <p:spPr bwMode="auto">
          <a:xfrm>
            <a:off x="1344613" y="746125"/>
            <a:ext cx="4978400" cy="3733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a:extLst>
              <a:ext uri="{FF2B5EF4-FFF2-40B4-BE49-F238E27FC236}">
                <a16:creationId xmlns:a16="http://schemas.microsoft.com/office/drawing/2014/main" id="{142CC9F9-E9FA-4B77-93A3-C867843C4737}"/>
              </a:ext>
            </a:extLst>
          </p:cNvPr>
          <p:cNvSpPr>
            <a:spLocks noGrp="1" noChangeArrowheads="1"/>
          </p:cNvSpPr>
          <p:nvPr>
            <p:ph type="body" idx="1"/>
          </p:nvPr>
        </p:nvSpPr>
        <p:spPr bwMode="auto">
          <a:xfrm>
            <a:off x="767343" y="4727279"/>
            <a:ext cx="6137085" cy="44783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58" rIns="99758"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E39DFF81-6E35-40C3-9462-C01D5168730B}"/>
              </a:ext>
            </a:extLst>
          </p:cNvPr>
          <p:cNvSpPr>
            <a:spLocks noGrp="1" noRot="1" noChangeAspect="1" noChangeArrowheads="1" noTextEdit="1"/>
          </p:cNvSpPr>
          <p:nvPr>
            <p:ph type="sldImg"/>
          </p:nvPr>
        </p:nvSpPr>
        <p:spPr bwMode="auto">
          <a:xfrm>
            <a:off x="1344613" y="746125"/>
            <a:ext cx="4978400" cy="3733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a:extLst>
              <a:ext uri="{FF2B5EF4-FFF2-40B4-BE49-F238E27FC236}">
                <a16:creationId xmlns:a16="http://schemas.microsoft.com/office/drawing/2014/main" id="{B21A94FD-81B1-443A-A00E-9438344833F4}"/>
              </a:ext>
            </a:extLst>
          </p:cNvPr>
          <p:cNvSpPr>
            <a:spLocks noGrp="1" noChangeArrowheads="1"/>
          </p:cNvSpPr>
          <p:nvPr>
            <p:ph type="body" idx="1"/>
          </p:nvPr>
        </p:nvSpPr>
        <p:spPr bwMode="auto">
          <a:xfrm>
            <a:off x="767343" y="4727279"/>
            <a:ext cx="6137085" cy="44783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758" rIns="99758"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9</a:t>
            </a:fld>
            <a:endParaRPr lang="en-US"/>
          </a:p>
        </p:txBody>
      </p:sp>
    </p:spTree>
    <p:extLst>
      <p:ext uri="{BB962C8B-B14F-4D97-AF65-F5344CB8AC3E}">
        <p14:creationId xmlns:p14="http://schemas.microsoft.com/office/powerpoint/2010/main" val="173823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E607EFA-8B17-42A9-9808-3DDD38BE9277}"/>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C1149C2-A82B-4360-8EB8-13032F3E7F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9D240FEA-91D6-4E1E-B4A6-2F56F4E840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8948" indent="-299596">
              <a:defRPr>
                <a:solidFill>
                  <a:schemeClr val="tx1"/>
                </a:solidFill>
                <a:latin typeface="Calibri" panose="020F0502020204030204" pitchFamily="34" charset="0"/>
              </a:defRPr>
            </a:lvl2pPr>
            <a:lvl3pPr marL="1198384" indent="-239676">
              <a:defRPr>
                <a:solidFill>
                  <a:schemeClr val="tx1"/>
                </a:solidFill>
                <a:latin typeface="Calibri" panose="020F0502020204030204" pitchFamily="34" charset="0"/>
              </a:defRPr>
            </a:lvl3pPr>
            <a:lvl4pPr marL="1677737" indent="-239676">
              <a:defRPr>
                <a:solidFill>
                  <a:schemeClr val="tx1"/>
                </a:solidFill>
                <a:latin typeface="Calibri" panose="020F0502020204030204" pitchFamily="34" charset="0"/>
              </a:defRPr>
            </a:lvl4pPr>
            <a:lvl5pPr marL="2157091" indent="-239676">
              <a:defRPr>
                <a:solidFill>
                  <a:schemeClr val="tx1"/>
                </a:solidFill>
                <a:latin typeface="Calibri" panose="020F0502020204030204" pitchFamily="34" charset="0"/>
              </a:defRPr>
            </a:lvl5pPr>
            <a:lvl6pPr marL="2636445" indent="-239676" fontAlgn="base">
              <a:spcBef>
                <a:spcPct val="0"/>
              </a:spcBef>
              <a:spcAft>
                <a:spcPct val="0"/>
              </a:spcAft>
              <a:defRPr>
                <a:solidFill>
                  <a:schemeClr val="tx1"/>
                </a:solidFill>
                <a:latin typeface="Calibri" panose="020F0502020204030204" pitchFamily="34" charset="0"/>
              </a:defRPr>
            </a:lvl6pPr>
            <a:lvl7pPr marL="3115799" indent="-239676" fontAlgn="base">
              <a:spcBef>
                <a:spcPct val="0"/>
              </a:spcBef>
              <a:spcAft>
                <a:spcPct val="0"/>
              </a:spcAft>
              <a:defRPr>
                <a:solidFill>
                  <a:schemeClr val="tx1"/>
                </a:solidFill>
                <a:latin typeface="Calibri" panose="020F0502020204030204" pitchFamily="34" charset="0"/>
              </a:defRPr>
            </a:lvl7pPr>
            <a:lvl8pPr marL="3595152" indent="-239676" fontAlgn="base">
              <a:spcBef>
                <a:spcPct val="0"/>
              </a:spcBef>
              <a:spcAft>
                <a:spcPct val="0"/>
              </a:spcAft>
              <a:defRPr>
                <a:solidFill>
                  <a:schemeClr val="tx1"/>
                </a:solidFill>
                <a:latin typeface="Calibri" panose="020F0502020204030204" pitchFamily="34" charset="0"/>
              </a:defRPr>
            </a:lvl8pPr>
            <a:lvl9pPr marL="4074505" indent="-239676" fontAlgn="base">
              <a:spcBef>
                <a:spcPct val="0"/>
              </a:spcBef>
              <a:spcAft>
                <a:spcPct val="0"/>
              </a:spcAft>
              <a:defRPr>
                <a:solidFill>
                  <a:schemeClr val="tx1"/>
                </a:solidFill>
                <a:latin typeface="Calibri" panose="020F0502020204030204" pitchFamily="34" charset="0"/>
              </a:defRPr>
            </a:lvl9pPr>
          </a:lstStyle>
          <a:p>
            <a:pPr defTabSz="958707" fontAlgn="base">
              <a:spcBef>
                <a:spcPct val="0"/>
              </a:spcBef>
              <a:spcAft>
                <a:spcPct val="0"/>
              </a:spcAft>
              <a:defRPr/>
            </a:pPr>
            <a:fld id="{F4B4F4DB-E5EB-444D-82E4-29BB8154B2F5}" type="slidenum">
              <a:rPr lang="en-US" altLang="en-US">
                <a:solidFill>
                  <a:prstClr val="black"/>
                </a:solidFill>
              </a:rPr>
              <a:pPr defTabSz="958707" fontAlgn="base">
                <a:spcBef>
                  <a:spcPct val="0"/>
                </a:spcBef>
                <a:spcAft>
                  <a:spcPct val="0"/>
                </a:spcAft>
                <a:defRPr/>
              </a:pPr>
              <a:t>11</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E607EFA-8B17-42A9-9808-3DDD38BE9277}"/>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C1149C2-A82B-4360-8EB8-13032F3E7F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9D240FEA-91D6-4E1E-B4A6-2F56F4E840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8948" indent="-299596">
              <a:defRPr>
                <a:solidFill>
                  <a:schemeClr val="tx1"/>
                </a:solidFill>
                <a:latin typeface="Calibri" panose="020F0502020204030204" pitchFamily="34" charset="0"/>
              </a:defRPr>
            </a:lvl2pPr>
            <a:lvl3pPr marL="1198384" indent="-239676">
              <a:defRPr>
                <a:solidFill>
                  <a:schemeClr val="tx1"/>
                </a:solidFill>
                <a:latin typeface="Calibri" panose="020F0502020204030204" pitchFamily="34" charset="0"/>
              </a:defRPr>
            </a:lvl3pPr>
            <a:lvl4pPr marL="1677737" indent="-239676">
              <a:defRPr>
                <a:solidFill>
                  <a:schemeClr val="tx1"/>
                </a:solidFill>
                <a:latin typeface="Calibri" panose="020F0502020204030204" pitchFamily="34" charset="0"/>
              </a:defRPr>
            </a:lvl4pPr>
            <a:lvl5pPr marL="2157091" indent="-239676">
              <a:defRPr>
                <a:solidFill>
                  <a:schemeClr val="tx1"/>
                </a:solidFill>
                <a:latin typeface="Calibri" panose="020F0502020204030204" pitchFamily="34" charset="0"/>
              </a:defRPr>
            </a:lvl5pPr>
            <a:lvl6pPr marL="2636445" indent="-239676" fontAlgn="base">
              <a:spcBef>
                <a:spcPct val="0"/>
              </a:spcBef>
              <a:spcAft>
                <a:spcPct val="0"/>
              </a:spcAft>
              <a:defRPr>
                <a:solidFill>
                  <a:schemeClr val="tx1"/>
                </a:solidFill>
                <a:latin typeface="Calibri" panose="020F0502020204030204" pitchFamily="34" charset="0"/>
              </a:defRPr>
            </a:lvl6pPr>
            <a:lvl7pPr marL="3115799" indent="-239676" fontAlgn="base">
              <a:spcBef>
                <a:spcPct val="0"/>
              </a:spcBef>
              <a:spcAft>
                <a:spcPct val="0"/>
              </a:spcAft>
              <a:defRPr>
                <a:solidFill>
                  <a:schemeClr val="tx1"/>
                </a:solidFill>
                <a:latin typeface="Calibri" panose="020F0502020204030204" pitchFamily="34" charset="0"/>
              </a:defRPr>
            </a:lvl7pPr>
            <a:lvl8pPr marL="3595152" indent="-239676" fontAlgn="base">
              <a:spcBef>
                <a:spcPct val="0"/>
              </a:spcBef>
              <a:spcAft>
                <a:spcPct val="0"/>
              </a:spcAft>
              <a:defRPr>
                <a:solidFill>
                  <a:schemeClr val="tx1"/>
                </a:solidFill>
                <a:latin typeface="Calibri" panose="020F0502020204030204" pitchFamily="34" charset="0"/>
              </a:defRPr>
            </a:lvl8pPr>
            <a:lvl9pPr marL="4074505" indent="-239676" fontAlgn="base">
              <a:spcBef>
                <a:spcPct val="0"/>
              </a:spcBef>
              <a:spcAft>
                <a:spcPct val="0"/>
              </a:spcAft>
              <a:defRPr>
                <a:solidFill>
                  <a:schemeClr val="tx1"/>
                </a:solidFill>
                <a:latin typeface="Calibri" panose="020F0502020204030204" pitchFamily="34" charset="0"/>
              </a:defRPr>
            </a:lvl9pPr>
          </a:lstStyle>
          <a:p>
            <a:pPr defTabSz="958707" fontAlgn="base">
              <a:spcBef>
                <a:spcPct val="0"/>
              </a:spcBef>
              <a:spcAft>
                <a:spcPct val="0"/>
              </a:spcAft>
              <a:defRPr/>
            </a:pPr>
            <a:fld id="{F4B4F4DB-E5EB-444D-82E4-29BB8154B2F5}" type="slidenum">
              <a:rPr lang="en-US" altLang="en-US">
                <a:solidFill>
                  <a:prstClr val="black"/>
                </a:solidFill>
              </a:rPr>
              <a:pPr defTabSz="958707" fontAlgn="base">
                <a:spcBef>
                  <a:spcPct val="0"/>
                </a:spcBef>
                <a:spcAft>
                  <a:spcPct val="0"/>
                </a:spcAft>
                <a:defRPr/>
              </a:pPr>
              <a:t>12</a:t>
            </a:fld>
            <a:endParaRPr lang="en-US" altLang="en-US">
              <a:solidFill>
                <a:prstClr val="black"/>
              </a:solidFill>
            </a:endParaRPr>
          </a:p>
        </p:txBody>
      </p:sp>
    </p:spTree>
    <p:extLst>
      <p:ext uri="{BB962C8B-B14F-4D97-AF65-F5344CB8AC3E}">
        <p14:creationId xmlns:p14="http://schemas.microsoft.com/office/powerpoint/2010/main" val="192138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0788"/>
            <a:ext cx="4397375" cy="3298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81F6D8-0291-4F10-BCC6-506B44879AAC}" type="slidenum">
              <a:rPr lang="en-US" smtClean="0"/>
              <a:pPr>
                <a:defRPr/>
              </a:pPr>
              <a:t>14</a:t>
            </a:fld>
            <a:endParaRPr lang="en-US"/>
          </a:p>
        </p:txBody>
      </p:sp>
    </p:spTree>
    <p:extLst>
      <p:ext uri="{BB962C8B-B14F-4D97-AF65-F5344CB8AC3E}">
        <p14:creationId xmlns:p14="http://schemas.microsoft.com/office/powerpoint/2010/main" val="46163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117877A8-D5B1-47D6-8957-B7DC63F079DE}"/>
              </a:ext>
            </a:extLst>
          </p:cNvPr>
          <p:cNvSpPr>
            <a:spLocks noGrp="1" noRot="1" noChangeAspect="1" noChangeArrowheads="1" noTextEdit="1"/>
          </p:cNvSpPr>
          <p:nvPr>
            <p:ph type="sldImg"/>
          </p:nvPr>
        </p:nvSpPr>
        <p:spPr bwMode="auto">
          <a:xfrm>
            <a:off x="1546225" y="1220788"/>
            <a:ext cx="4397375"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30107877-1DFB-4F9A-9907-0860639A09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5236" name="Slide Number Placeholder 3">
            <a:extLst>
              <a:ext uri="{FF2B5EF4-FFF2-40B4-BE49-F238E27FC236}">
                <a16:creationId xmlns:a16="http://schemas.microsoft.com/office/drawing/2014/main" id="{8ED60709-9A1C-42CE-B926-B6748FAD60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7845">
              <a:defRPr>
                <a:solidFill>
                  <a:schemeClr val="tx1"/>
                </a:solidFill>
                <a:latin typeface="Calibri" panose="020F0502020204030204" pitchFamily="34" charset="0"/>
              </a:defRPr>
            </a:lvl1pPr>
            <a:lvl2pPr marL="751998" indent="-289229" defTabSz="997845">
              <a:defRPr>
                <a:solidFill>
                  <a:schemeClr val="tx1"/>
                </a:solidFill>
                <a:latin typeface="Calibri" panose="020F0502020204030204" pitchFamily="34" charset="0"/>
              </a:defRPr>
            </a:lvl2pPr>
            <a:lvl3pPr marL="1156920" indent="-231385" defTabSz="997845">
              <a:defRPr>
                <a:solidFill>
                  <a:schemeClr val="tx1"/>
                </a:solidFill>
                <a:latin typeface="Calibri" panose="020F0502020204030204" pitchFamily="34" charset="0"/>
              </a:defRPr>
            </a:lvl3pPr>
            <a:lvl4pPr marL="1619689" indent="-231385" defTabSz="997845">
              <a:defRPr>
                <a:solidFill>
                  <a:schemeClr val="tx1"/>
                </a:solidFill>
                <a:latin typeface="Calibri" panose="020F0502020204030204" pitchFamily="34" charset="0"/>
              </a:defRPr>
            </a:lvl4pPr>
            <a:lvl5pPr marL="2082456" indent="-231385" defTabSz="997845">
              <a:defRPr>
                <a:solidFill>
                  <a:schemeClr val="tx1"/>
                </a:solidFill>
                <a:latin typeface="Calibri" panose="020F0502020204030204" pitchFamily="34" charset="0"/>
              </a:defRPr>
            </a:lvl5pPr>
            <a:lvl6pPr marL="2545224" indent="-231385" defTabSz="997845" fontAlgn="base">
              <a:spcBef>
                <a:spcPct val="0"/>
              </a:spcBef>
              <a:spcAft>
                <a:spcPct val="0"/>
              </a:spcAft>
              <a:defRPr>
                <a:solidFill>
                  <a:schemeClr val="tx1"/>
                </a:solidFill>
                <a:latin typeface="Calibri" panose="020F0502020204030204" pitchFamily="34" charset="0"/>
              </a:defRPr>
            </a:lvl6pPr>
            <a:lvl7pPr marL="3007992" indent="-231385" defTabSz="997845" fontAlgn="base">
              <a:spcBef>
                <a:spcPct val="0"/>
              </a:spcBef>
              <a:spcAft>
                <a:spcPct val="0"/>
              </a:spcAft>
              <a:defRPr>
                <a:solidFill>
                  <a:schemeClr val="tx1"/>
                </a:solidFill>
                <a:latin typeface="Calibri" panose="020F0502020204030204" pitchFamily="34" charset="0"/>
              </a:defRPr>
            </a:lvl7pPr>
            <a:lvl8pPr marL="3470762" indent="-231385" defTabSz="997845" fontAlgn="base">
              <a:spcBef>
                <a:spcPct val="0"/>
              </a:spcBef>
              <a:spcAft>
                <a:spcPct val="0"/>
              </a:spcAft>
              <a:defRPr>
                <a:solidFill>
                  <a:schemeClr val="tx1"/>
                </a:solidFill>
                <a:latin typeface="Calibri" panose="020F0502020204030204" pitchFamily="34" charset="0"/>
              </a:defRPr>
            </a:lvl8pPr>
            <a:lvl9pPr marL="3933529" indent="-231385" defTabSz="9978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B75C3B9-CD14-403C-A7E4-9758E305A664}" type="slidenum">
              <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rPr>
              <a:pPr fontAlgn="base">
                <a:spcBef>
                  <a:spcPct val="0"/>
                </a:spcBef>
                <a:spcAft>
                  <a:spcPct val="0"/>
                </a:spcAft>
              </a:pPr>
              <a:t>18</a:t>
            </a:fld>
            <a:endParaRPr lang="en-US" altLang="en-US">
              <a:solidFill>
                <a:srgbClr val="000000"/>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sep.faa.gov/go/facility_types/9"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ra Title">
    <p:spTree>
      <p:nvGrpSpPr>
        <p:cNvPr id="1" name=""/>
        <p:cNvGrpSpPr/>
        <p:nvPr/>
      </p:nvGrpSpPr>
      <p:grpSpPr>
        <a:xfrm>
          <a:off x="0" y="0"/>
          <a:ext cx="0" cy="0"/>
          <a:chOff x="0" y="0"/>
          <a:chExt cx="0" cy="0"/>
        </a:xfrm>
      </p:grpSpPr>
      <p:pic>
        <p:nvPicPr>
          <p:cNvPr id="6" name="Picture 54" descr="title_imagery_nologo">
            <a:extLst>
              <a:ext uri="{FF2B5EF4-FFF2-40B4-BE49-F238E27FC236}">
                <a16:creationId xmlns:a16="http://schemas.microsoft.com/office/drawing/2014/main" id="{C61A2FDD-D1E5-4241-B5CC-FB6CB8170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6"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6">
            <a:extLst>
              <a:ext uri="{FF2B5EF4-FFF2-40B4-BE49-F238E27FC236}">
                <a16:creationId xmlns:a16="http://schemas.microsoft.com/office/drawing/2014/main" id="{60431231-36D0-4287-A35A-A00065F5AF64}"/>
              </a:ext>
            </a:extLst>
          </p:cNvPr>
          <p:cNvGrpSpPr>
            <a:grpSpLocks/>
          </p:cNvGrpSpPr>
          <p:nvPr/>
        </p:nvGrpSpPr>
        <p:grpSpPr bwMode="auto">
          <a:xfrm>
            <a:off x="5873752" y="269877"/>
            <a:ext cx="2451101" cy="911225"/>
            <a:chOff x="3700" y="170"/>
            <a:chExt cx="1544" cy="574"/>
          </a:xfrm>
        </p:grpSpPr>
        <p:pic>
          <p:nvPicPr>
            <p:cNvPr id="8" name="Picture 55" descr="NEW FAA LOGO">
              <a:extLst>
                <a:ext uri="{FF2B5EF4-FFF2-40B4-BE49-F238E27FC236}">
                  <a16:creationId xmlns:a16="http://schemas.microsoft.com/office/drawing/2014/main" id="{14C1A4FE-3FD9-464D-945D-2456935EBC55}"/>
                </a:ext>
              </a:extLst>
            </p:cNvPr>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7">
              <a:extLst>
                <a:ext uri="{FF2B5EF4-FFF2-40B4-BE49-F238E27FC236}">
                  <a16:creationId xmlns:a16="http://schemas.microsoft.com/office/drawing/2014/main" id="{EA3C4551-8464-4FF5-9E61-D535C6A3B589}"/>
                </a:ext>
              </a:extLst>
            </p:cNvPr>
            <p:cNvSpPr txBox="1">
              <a:spLocks noChangeArrowheads="1"/>
            </p:cNvSpPr>
            <p:nvPr userDrawn="1"/>
          </p:nvSpPr>
          <p:spPr bwMode="ltGray">
            <a:xfrm>
              <a:off x="4288" y="288"/>
              <a:ext cx="95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u="sng">
                  <a:solidFill>
                    <a:schemeClr val="tx1"/>
                  </a:solidFill>
                  <a:latin typeface="Arial" charset="0"/>
                </a:defRPr>
              </a:lvl1pPr>
              <a:lvl2pPr marL="742950" indent="-285750" eaLnBrk="0" hangingPunct="0">
                <a:defRPr sz="1600" u="sng">
                  <a:solidFill>
                    <a:schemeClr val="tx1"/>
                  </a:solidFill>
                  <a:latin typeface="Arial" charset="0"/>
                </a:defRPr>
              </a:lvl2pPr>
              <a:lvl3pPr marL="1143000" indent="-228600" eaLnBrk="0" hangingPunct="0">
                <a:defRPr sz="1600" u="sng">
                  <a:solidFill>
                    <a:schemeClr val="tx1"/>
                  </a:solidFill>
                  <a:latin typeface="Arial" charset="0"/>
                </a:defRPr>
              </a:lvl3pPr>
              <a:lvl4pPr marL="1600200" indent="-228600" eaLnBrk="0" hangingPunct="0">
                <a:defRPr sz="1600" u="sng">
                  <a:solidFill>
                    <a:schemeClr val="tx1"/>
                  </a:solidFill>
                  <a:latin typeface="Arial" charset="0"/>
                </a:defRPr>
              </a:lvl4pPr>
              <a:lvl5pPr marL="2057400" indent="-228600" eaLnBrk="0" hangingPunct="0">
                <a:defRPr sz="1600" u="sng">
                  <a:solidFill>
                    <a:schemeClr val="tx1"/>
                  </a:solidFill>
                  <a:latin typeface="Arial" charset="0"/>
                </a:defRPr>
              </a:lvl5pPr>
              <a:lvl6pPr marL="2514600" indent="-228600" eaLnBrk="0" fontAlgn="base" hangingPunct="0">
                <a:spcBef>
                  <a:spcPct val="50000"/>
                </a:spcBef>
                <a:spcAft>
                  <a:spcPct val="0"/>
                </a:spcAft>
                <a:buChar char="•"/>
                <a:defRPr sz="1600" u="sng">
                  <a:solidFill>
                    <a:schemeClr val="tx1"/>
                  </a:solidFill>
                  <a:latin typeface="Arial" charset="0"/>
                </a:defRPr>
              </a:lvl6pPr>
              <a:lvl7pPr marL="2971800" indent="-228600" eaLnBrk="0" fontAlgn="base" hangingPunct="0">
                <a:spcBef>
                  <a:spcPct val="50000"/>
                </a:spcBef>
                <a:spcAft>
                  <a:spcPct val="0"/>
                </a:spcAft>
                <a:buChar char="•"/>
                <a:defRPr sz="1600" u="sng">
                  <a:solidFill>
                    <a:schemeClr val="tx1"/>
                  </a:solidFill>
                  <a:latin typeface="Arial" charset="0"/>
                </a:defRPr>
              </a:lvl7pPr>
              <a:lvl8pPr marL="3429000" indent="-228600" eaLnBrk="0" fontAlgn="base" hangingPunct="0">
                <a:spcBef>
                  <a:spcPct val="50000"/>
                </a:spcBef>
                <a:spcAft>
                  <a:spcPct val="0"/>
                </a:spcAft>
                <a:buChar char="•"/>
                <a:defRPr sz="1600" u="sng">
                  <a:solidFill>
                    <a:schemeClr val="tx1"/>
                  </a:solidFill>
                  <a:latin typeface="Arial" charset="0"/>
                </a:defRPr>
              </a:lvl8pPr>
              <a:lvl9pPr marL="3886200" indent="-228600" eaLnBrk="0" fontAlgn="base" hangingPunct="0">
                <a:spcBef>
                  <a:spcPct val="50000"/>
                </a:spcBef>
                <a:spcAft>
                  <a:spcPct val="0"/>
                </a:spcAft>
                <a:buChar char="•"/>
                <a:defRPr sz="1600" u="sng">
                  <a:solidFill>
                    <a:schemeClr val="tx1"/>
                  </a:solidFill>
                  <a:latin typeface="Arial" charset="0"/>
                </a:defRPr>
              </a:lvl9pPr>
            </a:lstStyle>
            <a:p>
              <a:pPr eaLnBrk="1" fontAlgn="auto" hangingPunct="1">
                <a:lnSpc>
                  <a:spcPct val="85000"/>
                </a:lnSpc>
                <a:spcAft>
                  <a:spcPts val="0"/>
                </a:spcAft>
                <a:defRPr/>
              </a:pPr>
              <a:r>
                <a:rPr lang="en-US" sz="1350" b="1" u="none">
                  <a:solidFill>
                    <a:schemeClr val="bg1"/>
                  </a:solidFill>
                </a:rPr>
                <a:t>Federal Aviation</a:t>
              </a:r>
            </a:p>
            <a:p>
              <a:pPr eaLnBrk="1" fontAlgn="auto" hangingPunct="1">
                <a:lnSpc>
                  <a:spcPct val="85000"/>
                </a:lnSpc>
                <a:spcAft>
                  <a:spcPts val="0"/>
                </a:spcAft>
                <a:defRPr/>
              </a:pPr>
              <a:r>
                <a:rPr lang="en-US" sz="1350" b="1" u="none">
                  <a:solidFill>
                    <a:schemeClr val="bg1"/>
                  </a:solidFill>
                </a:rPr>
                <a:t>Administration</a:t>
              </a:r>
            </a:p>
          </p:txBody>
        </p:sp>
      </p:grpSp>
      <p:sp>
        <p:nvSpPr>
          <p:cNvPr id="15" name="Title 1">
            <a:extLst>
              <a:ext uri="{FF2B5EF4-FFF2-40B4-BE49-F238E27FC236}">
                <a16:creationId xmlns:a16="http://schemas.microsoft.com/office/drawing/2014/main" id="{DC638005-F46B-4F0D-9A81-AEC85B595EC5}"/>
              </a:ext>
            </a:extLst>
          </p:cNvPr>
          <p:cNvSpPr>
            <a:spLocks noGrp="1"/>
          </p:cNvSpPr>
          <p:nvPr>
            <p:ph type="title"/>
          </p:nvPr>
        </p:nvSpPr>
        <p:spPr>
          <a:xfrm>
            <a:off x="233082" y="1927327"/>
            <a:ext cx="5074024" cy="1143000"/>
          </a:xfrm>
        </p:spPr>
        <p:txBody>
          <a:bodyPr>
            <a:noAutofit/>
          </a:bodyPr>
          <a:lstStyle>
            <a:lvl1pPr>
              <a:defRPr sz="4000">
                <a:solidFill>
                  <a:srgbClr val="1F497D"/>
                </a:solidFill>
              </a:defRPr>
            </a:lvl1pPr>
          </a:lstStyle>
          <a:p>
            <a:endParaRPr lang="en-US"/>
          </a:p>
        </p:txBody>
      </p:sp>
      <p:sp>
        <p:nvSpPr>
          <p:cNvPr id="16" name="Text Placeholder 7">
            <a:extLst>
              <a:ext uri="{FF2B5EF4-FFF2-40B4-BE49-F238E27FC236}">
                <a16:creationId xmlns:a16="http://schemas.microsoft.com/office/drawing/2014/main" id="{CAEC1754-F84A-471D-B94E-70C78A10D10D}"/>
              </a:ext>
            </a:extLst>
          </p:cNvPr>
          <p:cNvSpPr>
            <a:spLocks noGrp="1"/>
          </p:cNvSpPr>
          <p:nvPr>
            <p:ph type="body" sz="quarter" idx="10"/>
          </p:nvPr>
        </p:nvSpPr>
        <p:spPr>
          <a:xfrm>
            <a:off x="233082" y="3096664"/>
            <a:ext cx="5074024" cy="1335087"/>
          </a:xfrm>
          <a:prstGeom prst="rect">
            <a:avLst/>
          </a:prstGeom>
        </p:spPr>
        <p:txBody>
          <a:bodyPr anchor="ctr">
            <a:normAutofit/>
          </a:bodyPr>
          <a:lstStyle>
            <a:lvl1pPr marL="0" indent="0" algn="ctr">
              <a:buNone/>
              <a:defRPr sz="3200" baseline="0">
                <a:solidFill>
                  <a:srgbClr val="1F497D"/>
                </a:solidFill>
                <a:latin typeface="Segoe UI" panose="020B0502040204020203" pitchFamily="34" charset="0"/>
                <a:cs typeface="Segoe UI" panose="020B0502040204020203" pitchFamily="34" charset="0"/>
              </a:defRPr>
            </a:lvl1pPr>
          </a:lstStyle>
          <a:p>
            <a:pPr lvl="0"/>
            <a:endParaRPr lang="en-US"/>
          </a:p>
        </p:txBody>
      </p:sp>
      <p:sp>
        <p:nvSpPr>
          <p:cNvPr id="10" name="Text Placeholder 7">
            <a:extLst>
              <a:ext uri="{FF2B5EF4-FFF2-40B4-BE49-F238E27FC236}">
                <a16:creationId xmlns:a16="http://schemas.microsoft.com/office/drawing/2014/main" id="{CAEC1754-F84A-471D-B94E-70C78A10D10D}"/>
              </a:ext>
            </a:extLst>
          </p:cNvPr>
          <p:cNvSpPr>
            <a:spLocks noGrp="1"/>
          </p:cNvSpPr>
          <p:nvPr>
            <p:ph type="body" sz="quarter" idx="11"/>
          </p:nvPr>
        </p:nvSpPr>
        <p:spPr>
          <a:xfrm>
            <a:off x="1737861" y="4593634"/>
            <a:ext cx="2064469" cy="369332"/>
          </a:xfrm>
          <a:prstGeom prst="rect">
            <a:avLst/>
          </a:prstGeom>
          <a:noFill/>
        </p:spPr>
        <p:txBody>
          <a:bodyPr wrap="square" rtlCol="0">
            <a:spAutoFit/>
          </a:bodyPr>
          <a:lstStyle>
            <a:lvl1pPr marL="0" indent="0" algn="ctr">
              <a:buNone/>
              <a:defRPr lang="en-US" sz="1800" b="1" cap="all" baseline="0" dirty="0">
                <a:latin typeface="Segoe UI" panose="020B0502040204020203" pitchFamily="34" charset="0"/>
                <a:cs typeface="Segoe UI" panose="020B0502040204020203" pitchFamily="34" charset="0"/>
              </a:defRPr>
            </a:lvl1pPr>
          </a:lstStyle>
          <a:p>
            <a:pPr lvl="0"/>
            <a:endParaRPr lang="en-US"/>
          </a:p>
        </p:txBody>
      </p:sp>
      <p:sp>
        <p:nvSpPr>
          <p:cNvPr id="11" name="Text Placeholder 7">
            <a:extLst>
              <a:ext uri="{FF2B5EF4-FFF2-40B4-BE49-F238E27FC236}">
                <a16:creationId xmlns:a16="http://schemas.microsoft.com/office/drawing/2014/main" id="{CAEC1754-F84A-471D-B94E-70C78A10D10D}"/>
              </a:ext>
            </a:extLst>
          </p:cNvPr>
          <p:cNvSpPr>
            <a:spLocks noGrp="1"/>
          </p:cNvSpPr>
          <p:nvPr>
            <p:ph type="body" sz="quarter" idx="12"/>
          </p:nvPr>
        </p:nvSpPr>
        <p:spPr>
          <a:xfrm>
            <a:off x="2079340" y="4936895"/>
            <a:ext cx="1381511" cy="246221"/>
          </a:xfrm>
          <a:prstGeom prst="rect">
            <a:avLst/>
          </a:prstGeom>
          <a:noFill/>
        </p:spPr>
        <p:txBody>
          <a:bodyPr wrap="square" rtlCol="0">
            <a:spAutoFit/>
          </a:bodyPr>
          <a:lstStyle>
            <a:lvl1pPr marL="0" indent="0" algn="ctr">
              <a:buNone/>
              <a:defRPr lang="en-US" sz="1000" dirty="0">
                <a:latin typeface="Segoe UI" panose="020B0502040204020203" pitchFamily="34" charset="0"/>
                <a:cs typeface="Segoe UI" panose="020B0502040204020203" pitchFamily="34" charset="0"/>
              </a:defRPr>
            </a:lvl1pPr>
          </a:lstStyle>
          <a:p>
            <a:pPr lvl="0"/>
            <a:endParaRPr lang="en-US"/>
          </a:p>
        </p:txBody>
      </p:sp>
    </p:spTree>
    <p:extLst>
      <p:ext uri="{BB962C8B-B14F-4D97-AF65-F5344CB8AC3E}">
        <p14:creationId xmlns:p14="http://schemas.microsoft.com/office/powerpoint/2010/main" val="13447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EE1DA81-AC51-4FCA-918D-2DF72B385BA2}"/>
              </a:ext>
            </a:extLst>
          </p:cNvPr>
          <p:cNvSpPr>
            <a:spLocks noChangeArrowheads="1"/>
          </p:cNvSpPr>
          <p:nvPr/>
        </p:nvSpPr>
        <p:spPr bwMode="auto">
          <a:xfrm>
            <a:off x="5673725" y="4276727"/>
            <a:ext cx="274638" cy="366713"/>
          </a:xfrm>
          <a:prstGeom prst="diamond">
            <a:avLst/>
          </a:prstGeom>
          <a:solidFill>
            <a:schemeClr val="bg1"/>
          </a:solidFill>
          <a:ln w="12700">
            <a:solidFill>
              <a:srgbClr val="FF0000"/>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4" name="Text Box 3">
            <a:extLst>
              <a:ext uri="{FF2B5EF4-FFF2-40B4-BE49-F238E27FC236}">
                <a16:creationId xmlns:a16="http://schemas.microsoft.com/office/drawing/2014/main" id="{B558A891-B58C-4164-98F7-622B42CB8E95}"/>
              </a:ext>
            </a:extLst>
          </p:cNvPr>
          <p:cNvSpPr txBox="1">
            <a:spLocks noChangeArrowheads="1"/>
          </p:cNvSpPr>
          <p:nvPr/>
        </p:nvSpPr>
        <p:spPr bwMode="auto">
          <a:xfrm>
            <a:off x="6022976" y="4291601"/>
            <a:ext cx="2828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Future Baselined Decision Point; High Priority</a:t>
            </a:r>
            <a:endParaRPr lang="en-US" sz="1100">
              <a:solidFill>
                <a:srgbClr val="000000"/>
              </a:solidFill>
              <a:latin typeface="Segoe UI" panose="020B0502040204020203" pitchFamily="34" charset="0"/>
              <a:cs typeface="Segoe UI" panose="020B0502040204020203" pitchFamily="34" charset="0"/>
            </a:endParaRPr>
          </a:p>
        </p:txBody>
      </p:sp>
      <p:sp>
        <p:nvSpPr>
          <p:cNvPr id="5" name="Text Box 11">
            <a:extLst>
              <a:ext uri="{FF2B5EF4-FFF2-40B4-BE49-F238E27FC236}">
                <a16:creationId xmlns:a16="http://schemas.microsoft.com/office/drawing/2014/main" id="{6CE194A9-DD86-40FA-96F3-6DBA568C1284}"/>
              </a:ext>
            </a:extLst>
          </p:cNvPr>
          <p:cNvSpPr txBox="1">
            <a:spLocks noChangeArrowheads="1"/>
          </p:cNvSpPr>
          <p:nvPr/>
        </p:nvSpPr>
        <p:spPr bwMode="auto">
          <a:xfrm>
            <a:off x="1444625" y="1595440"/>
            <a:ext cx="2590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System / Service / Support Activity</a:t>
            </a:r>
          </a:p>
        </p:txBody>
      </p:sp>
      <p:sp>
        <p:nvSpPr>
          <p:cNvPr id="6" name="Text Box 12">
            <a:extLst>
              <a:ext uri="{FF2B5EF4-FFF2-40B4-BE49-F238E27FC236}">
                <a16:creationId xmlns:a16="http://schemas.microsoft.com/office/drawing/2014/main" id="{7D406327-9488-4FA8-968B-CDF2D0A7D220}"/>
              </a:ext>
            </a:extLst>
          </p:cNvPr>
          <p:cNvSpPr txBox="1">
            <a:spLocks noChangeArrowheads="1"/>
          </p:cNvSpPr>
          <p:nvPr/>
        </p:nvSpPr>
        <p:spPr bwMode="auto">
          <a:xfrm>
            <a:off x="1425576" y="4497388"/>
            <a:ext cx="18907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System successor</a:t>
            </a:r>
            <a:endParaRPr lang="en-US" sz="1100">
              <a:solidFill>
                <a:srgbClr val="000000"/>
              </a:solidFill>
              <a:latin typeface="Segoe UI" panose="020B0502040204020203" pitchFamily="34" charset="0"/>
              <a:cs typeface="Segoe UI" panose="020B0502040204020203" pitchFamily="34" charset="0"/>
            </a:endParaRPr>
          </a:p>
        </p:txBody>
      </p:sp>
      <p:sp>
        <p:nvSpPr>
          <p:cNvPr id="7" name="Line 13">
            <a:extLst>
              <a:ext uri="{FF2B5EF4-FFF2-40B4-BE49-F238E27FC236}">
                <a16:creationId xmlns:a16="http://schemas.microsoft.com/office/drawing/2014/main" id="{C8D78319-4FD0-40BD-87D8-F6B7742C50E0}"/>
              </a:ext>
            </a:extLst>
          </p:cNvPr>
          <p:cNvSpPr>
            <a:spLocks noChangeShapeType="1"/>
          </p:cNvSpPr>
          <p:nvPr/>
        </p:nvSpPr>
        <p:spPr bwMode="auto">
          <a:xfrm>
            <a:off x="423864" y="4581525"/>
            <a:ext cx="64135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14">
            <a:extLst>
              <a:ext uri="{FF2B5EF4-FFF2-40B4-BE49-F238E27FC236}">
                <a16:creationId xmlns:a16="http://schemas.microsoft.com/office/drawing/2014/main" id="{F52A8AFE-101C-46D8-A259-819C46A67FC8}"/>
              </a:ext>
            </a:extLst>
          </p:cNvPr>
          <p:cNvSpPr>
            <a:spLocks noChangeShapeType="1"/>
          </p:cNvSpPr>
          <p:nvPr/>
        </p:nvSpPr>
        <p:spPr bwMode="auto">
          <a:xfrm>
            <a:off x="430214" y="4903788"/>
            <a:ext cx="641350"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15">
            <a:extLst>
              <a:ext uri="{FF2B5EF4-FFF2-40B4-BE49-F238E27FC236}">
                <a16:creationId xmlns:a16="http://schemas.microsoft.com/office/drawing/2014/main" id="{7D792DEF-E086-40B0-979F-25AC89D8791B}"/>
              </a:ext>
            </a:extLst>
          </p:cNvPr>
          <p:cNvSpPr txBox="1">
            <a:spLocks noChangeArrowheads="1"/>
          </p:cNvSpPr>
          <p:nvPr/>
        </p:nvSpPr>
        <p:spPr bwMode="auto">
          <a:xfrm>
            <a:off x="1425576" y="4819652"/>
            <a:ext cx="25765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System in Draw-Down Mode</a:t>
            </a:r>
            <a:endParaRPr lang="en-US" sz="1100">
              <a:solidFill>
                <a:srgbClr val="000000"/>
              </a:solidFill>
              <a:latin typeface="Segoe UI" panose="020B0502040204020203" pitchFamily="34" charset="0"/>
              <a:cs typeface="Segoe UI" panose="020B0502040204020203" pitchFamily="34" charset="0"/>
            </a:endParaRPr>
          </a:p>
        </p:txBody>
      </p:sp>
      <p:sp>
        <p:nvSpPr>
          <p:cNvPr id="10" name="Text Box 16">
            <a:extLst>
              <a:ext uri="{FF2B5EF4-FFF2-40B4-BE49-F238E27FC236}">
                <a16:creationId xmlns:a16="http://schemas.microsoft.com/office/drawing/2014/main" id="{8B4735A2-C2F6-4E54-8D0A-792A288499C9}"/>
              </a:ext>
            </a:extLst>
          </p:cNvPr>
          <p:cNvSpPr txBox="1">
            <a:spLocks noChangeArrowheads="1"/>
          </p:cNvSpPr>
          <p:nvPr/>
        </p:nvSpPr>
        <p:spPr bwMode="auto">
          <a:xfrm>
            <a:off x="1435101" y="4156077"/>
            <a:ext cx="17256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Decommission  </a:t>
            </a:r>
          </a:p>
        </p:txBody>
      </p:sp>
      <p:sp>
        <p:nvSpPr>
          <p:cNvPr id="11" name="Text Box 17">
            <a:extLst>
              <a:ext uri="{FF2B5EF4-FFF2-40B4-BE49-F238E27FC236}">
                <a16:creationId xmlns:a16="http://schemas.microsoft.com/office/drawing/2014/main" id="{3EEF7215-7570-415A-95A7-1D55B61FB2C1}"/>
              </a:ext>
            </a:extLst>
          </p:cNvPr>
          <p:cNvSpPr txBox="1">
            <a:spLocks noChangeArrowheads="1"/>
          </p:cNvSpPr>
          <p:nvPr/>
        </p:nvSpPr>
        <p:spPr bwMode="auto">
          <a:xfrm>
            <a:off x="595314" y="4098927"/>
            <a:ext cx="2984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sz="1400" b="1">
                <a:solidFill>
                  <a:srgbClr val="FF0000"/>
                </a:solidFill>
                <a:latin typeface="Segoe UI" panose="020B0502040204020203" pitchFamily="34" charset="0"/>
                <a:cs typeface="Segoe UI" panose="020B0502040204020203" pitchFamily="34" charset="0"/>
              </a:rPr>
              <a:t>X</a:t>
            </a:r>
          </a:p>
        </p:txBody>
      </p:sp>
      <p:sp>
        <p:nvSpPr>
          <p:cNvPr id="12" name="AutoShape 18">
            <a:extLst>
              <a:ext uri="{FF2B5EF4-FFF2-40B4-BE49-F238E27FC236}">
                <a16:creationId xmlns:a16="http://schemas.microsoft.com/office/drawing/2014/main" id="{912D7089-295F-415A-BCB3-2F0338E710B7}"/>
              </a:ext>
            </a:extLst>
          </p:cNvPr>
          <p:cNvSpPr>
            <a:spLocks noChangeArrowheads="1"/>
          </p:cNvSpPr>
          <p:nvPr/>
        </p:nvSpPr>
        <p:spPr bwMode="auto">
          <a:xfrm>
            <a:off x="5673725" y="4705352"/>
            <a:ext cx="274638" cy="366713"/>
          </a:xfrm>
          <a:prstGeom prst="diamond">
            <a:avLst/>
          </a:prstGeom>
          <a:solidFill>
            <a:schemeClr val="bg1"/>
          </a:solidFill>
          <a:ln w="1270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13" name="Text Box 19">
            <a:extLst>
              <a:ext uri="{FF2B5EF4-FFF2-40B4-BE49-F238E27FC236}">
                <a16:creationId xmlns:a16="http://schemas.microsoft.com/office/drawing/2014/main" id="{02610AEF-DD46-49B2-BC17-43AF71D0C264}"/>
              </a:ext>
            </a:extLst>
          </p:cNvPr>
          <p:cNvSpPr txBox="1">
            <a:spLocks noChangeArrowheads="1"/>
          </p:cNvSpPr>
          <p:nvPr/>
        </p:nvSpPr>
        <p:spPr bwMode="auto">
          <a:xfrm>
            <a:off x="6022975" y="4719432"/>
            <a:ext cx="2838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Future Baselined Decision Point; Non-High Priority</a:t>
            </a:r>
            <a:endParaRPr lang="en-US" sz="1100">
              <a:solidFill>
                <a:srgbClr val="000000"/>
              </a:solidFill>
              <a:latin typeface="Segoe UI" panose="020B0502040204020203" pitchFamily="34" charset="0"/>
              <a:cs typeface="Segoe UI" panose="020B0502040204020203" pitchFamily="34" charset="0"/>
            </a:endParaRPr>
          </a:p>
        </p:txBody>
      </p:sp>
      <p:sp>
        <p:nvSpPr>
          <p:cNvPr id="14" name="AutoShape 20">
            <a:extLst>
              <a:ext uri="{FF2B5EF4-FFF2-40B4-BE49-F238E27FC236}">
                <a16:creationId xmlns:a16="http://schemas.microsoft.com/office/drawing/2014/main" id="{1EBA0730-6A6F-4016-97A5-1BC370412557}"/>
              </a:ext>
            </a:extLst>
          </p:cNvPr>
          <p:cNvSpPr>
            <a:spLocks noChangeArrowheads="1"/>
          </p:cNvSpPr>
          <p:nvPr/>
        </p:nvSpPr>
        <p:spPr bwMode="auto">
          <a:xfrm>
            <a:off x="5195889" y="5611815"/>
            <a:ext cx="274637" cy="365125"/>
          </a:xfrm>
          <a:prstGeom prst="diamond">
            <a:avLst/>
          </a:prstGeom>
          <a:solidFill>
            <a:schemeClr val="bg1"/>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15" name="Text Box 21">
            <a:extLst>
              <a:ext uri="{FF2B5EF4-FFF2-40B4-BE49-F238E27FC236}">
                <a16:creationId xmlns:a16="http://schemas.microsoft.com/office/drawing/2014/main" id="{B765727E-2930-49BE-A897-DB5A5BE9CBE4}"/>
              </a:ext>
            </a:extLst>
          </p:cNvPr>
          <p:cNvSpPr txBox="1">
            <a:spLocks noChangeArrowheads="1"/>
          </p:cNvSpPr>
          <p:nvPr/>
        </p:nvSpPr>
        <p:spPr bwMode="auto">
          <a:xfrm>
            <a:off x="6022975" y="5708652"/>
            <a:ext cx="19812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Planning Decision Point</a:t>
            </a:r>
            <a:endParaRPr lang="en-US" sz="1100">
              <a:solidFill>
                <a:srgbClr val="000000"/>
              </a:solidFill>
              <a:latin typeface="Segoe UI" panose="020B0502040204020203" pitchFamily="34" charset="0"/>
              <a:cs typeface="Segoe UI" panose="020B0502040204020203" pitchFamily="34" charset="0"/>
            </a:endParaRPr>
          </a:p>
        </p:txBody>
      </p:sp>
      <p:sp>
        <p:nvSpPr>
          <p:cNvPr id="16" name="AutoShape 22">
            <a:extLst>
              <a:ext uri="{FF2B5EF4-FFF2-40B4-BE49-F238E27FC236}">
                <a16:creationId xmlns:a16="http://schemas.microsoft.com/office/drawing/2014/main" id="{FCAB9834-3547-46CB-AC9B-DE01167ECCB6}"/>
              </a:ext>
            </a:extLst>
          </p:cNvPr>
          <p:cNvSpPr>
            <a:spLocks noChangeArrowheads="1"/>
          </p:cNvSpPr>
          <p:nvPr/>
        </p:nvSpPr>
        <p:spPr bwMode="auto">
          <a:xfrm>
            <a:off x="5307014" y="1435102"/>
            <a:ext cx="274637" cy="365125"/>
          </a:xfrm>
          <a:prstGeom prst="diamond">
            <a:avLst/>
          </a:prstGeom>
          <a:solidFill>
            <a:srgbClr val="FFFFCC"/>
          </a:solidFill>
          <a:ln w="1270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17" name="Text Box 23">
            <a:extLst>
              <a:ext uri="{FF2B5EF4-FFF2-40B4-BE49-F238E27FC236}">
                <a16:creationId xmlns:a16="http://schemas.microsoft.com/office/drawing/2014/main" id="{D880BBD2-1681-4959-837A-193D260A4F90}"/>
              </a:ext>
            </a:extLst>
          </p:cNvPr>
          <p:cNvSpPr txBox="1">
            <a:spLocks noChangeArrowheads="1"/>
          </p:cNvSpPr>
          <p:nvPr/>
        </p:nvSpPr>
        <p:spPr bwMode="auto">
          <a:xfrm>
            <a:off x="5689600" y="1530352"/>
            <a:ext cx="34432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AMS (CRDR, IARD, IID, FID, BCD)</a:t>
            </a:r>
          </a:p>
        </p:txBody>
      </p:sp>
      <p:sp>
        <p:nvSpPr>
          <p:cNvPr id="18" name="AutoShape 24">
            <a:extLst>
              <a:ext uri="{FF2B5EF4-FFF2-40B4-BE49-F238E27FC236}">
                <a16:creationId xmlns:a16="http://schemas.microsoft.com/office/drawing/2014/main" id="{907066D8-1A11-4B30-9BED-383D090E90BF}"/>
              </a:ext>
            </a:extLst>
          </p:cNvPr>
          <p:cNvSpPr>
            <a:spLocks noChangeArrowheads="1"/>
          </p:cNvSpPr>
          <p:nvPr/>
        </p:nvSpPr>
        <p:spPr bwMode="auto">
          <a:xfrm>
            <a:off x="5305425" y="1849438"/>
            <a:ext cx="274638" cy="365125"/>
          </a:xfrm>
          <a:prstGeom prst="diamond">
            <a:avLst/>
          </a:prstGeom>
          <a:solidFill>
            <a:srgbClr val="CC9900"/>
          </a:solidFill>
          <a:ln w="1270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19" name="Text Box 25">
            <a:extLst>
              <a:ext uri="{FF2B5EF4-FFF2-40B4-BE49-F238E27FC236}">
                <a16:creationId xmlns:a16="http://schemas.microsoft.com/office/drawing/2014/main" id="{E33A26C7-0BF2-4CFC-9653-2777791A85B8}"/>
              </a:ext>
            </a:extLst>
          </p:cNvPr>
          <p:cNvSpPr txBox="1">
            <a:spLocks noChangeArrowheads="1"/>
          </p:cNvSpPr>
          <p:nvPr/>
        </p:nvSpPr>
        <p:spPr bwMode="auto">
          <a:xfrm>
            <a:off x="5689600" y="1946276"/>
            <a:ext cx="6858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Policy</a:t>
            </a:r>
            <a:endParaRPr lang="en-US" sz="1100">
              <a:solidFill>
                <a:srgbClr val="000000"/>
              </a:solidFill>
              <a:latin typeface="Segoe UI" panose="020B0502040204020203" pitchFamily="34" charset="0"/>
              <a:cs typeface="Segoe UI" panose="020B0502040204020203" pitchFamily="34" charset="0"/>
            </a:endParaRPr>
          </a:p>
        </p:txBody>
      </p:sp>
      <p:sp>
        <p:nvSpPr>
          <p:cNvPr id="20" name="AutoShape 26">
            <a:extLst>
              <a:ext uri="{FF2B5EF4-FFF2-40B4-BE49-F238E27FC236}">
                <a16:creationId xmlns:a16="http://schemas.microsoft.com/office/drawing/2014/main" id="{A7A2F2C8-B2EF-42CB-85AC-382F3E9A2F6B}"/>
              </a:ext>
            </a:extLst>
          </p:cNvPr>
          <p:cNvSpPr>
            <a:spLocks noChangeArrowheads="1"/>
          </p:cNvSpPr>
          <p:nvPr/>
        </p:nvSpPr>
        <p:spPr bwMode="auto">
          <a:xfrm>
            <a:off x="5305425" y="2260602"/>
            <a:ext cx="274638" cy="365125"/>
          </a:xfrm>
          <a:prstGeom prst="diamond">
            <a:avLst/>
          </a:prstGeom>
          <a:solidFill>
            <a:srgbClr val="33CC33"/>
          </a:solidFill>
          <a:ln w="1270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21" name="Text Box 27">
            <a:extLst>
              <a:ext uri="{FF2B5EF4-FFF2-40B4-BE49-F238E27FC236}">
                <a16:creationId xmlns:a16="http://schemas.microsoft.com/office/drawing/2014/main" id="{22179AE0-2B64-4B7E-96DE-A1A572CCCF1C}"/>
              </a:ext>
            </a:extLst>
          </p:cNvPr>
          <p:cNvSpPr txBox="1">
            <a:spLocks noChangeArrowheads="1"/>
          </p:cNvSpPr>
          <p:nvPr/>
        </p:nvSpPr>
        <p:spPr bwMode="auto">
          <a:xfrm>
            <a:off x="5680075" y="2359027"/>
            <a:ext cx="1371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Strategy (JRC)</a:t>
            </a:r>
            <a:endParaRPr lang="en-US" sz="1100">
              <a:solidFill>
                <a:srgbClr val="000000"/>
              </a:solidFill>
              <a:latin typeface="Segoe UI" panose="020B0502040204020203" pitchFamily="34" charset="0"/>
              <a:cs typeface="Segoe UI" panose="020B0502040204020203" pitchFamily="34" charset="0"/>
            </a:endParaRPr>
          </a:p>
        </p:txBody>
      </p:sp>
      <p:sp>
        <p:nvSpPr>
          <p:cNvPr id="22" name="AutoShape 28">
            <a:extLst>
              <a:ext uri="{FF2B5EF4-FFF2-40B4-BE49-F238E27FC236}">
                <a16:creationId xmlns:a16="http://schemas.microsoft.com/office/drawing/2014/main" id="{9ED40C13-06C7-4810-BE52-3C761101A030}"/>
              </a:ext>
            </a:extLst>
          </p:cNvPr>
          <p:cNvSpPr>
            <a:spLocks noChangeArrowheads="1"/>
          </p:cNvSpPr>
          <p:nvPr/>
        </p:nvSpPr>
        <p:spPr bwMode="auto">
          <a:xfrm>
            <a:off x="5307014" y="2671765"/>
            <a:ext cx="274637" cy="365125"/>
          </a:xfrm>
          <a:prstGeom prst="diamond">
            <a:avLst/>
          </a:prstGeom>
          <a:solidFill>
            <a:srgbClr val="3399FF"/>
          </a:solidFill>
          <a:ln w="1270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23" name="Text Box 29">
            <a:extLst>
              <a:ext uri="{FF2B5EF4-FFF2-40B4-BE49-F238E27FC236}">
                <a16:creationId xmlns:a16="http://schemas.microsoft.com/office/drawing/2014/main" id="{302980F3-6A8F-4DCF-BC44-7F7AD96B7D2F}"/>
              </a:ext>
            </a:extLst>
          </p:cNvPr>
          <p:cNvSpPr txBox="1">
            <a:spLocks noChangeArrowheads="1"/>
          </p:cNvSpPr>
          <p:nvPr/>
        </p:nvSpPr>
        <p:spPr bwMode="auto">
          <a:xfrm>
            <a:off x="5680075" y="2770190"/>
            <a:ext cx="1371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Strategy (Other)</a:t>
            </a:r>
            <a:endParaRPr lang="en-US" sz="1100">
              <a:solidFill>
                <a:srgbClr val="000000"/>
              </a:solidFill>
              <a:latin typeface="Segoe UI" panose="020B0502040204020203" pitchFamily="34" charset="0"/>
              <a:cs typeface="Segoe UI" panose="020B0502040204020203" pitchFamily="34" charset="0"/>
            </a:endParaRPr>
          </a:p>
        </p:txBody>
      </p:sp>
      <p:sp>
        <p:nvSpPr>
          <p:cNvPr id="24" name="AutoShape 30">
            <a:extLst>
              <a:ext uri="{FF2B5EF4-FFF2-40B4-BE49-F238E27FC236}">
                <a16:creationId xmlns:a16="http://schemas.microsoft.com/office/drawing/2014/main" id="{8D50519A-E8E1-4277-A12A-A6DC8E71D02A}"/>
              </a:ext>
            </a:extLst>
          </p:cNvPr>
          <p:cNvSpPr>
            <a:spLocks noChangeArrowheads="1"/>
          </p:cNvSpPr>
          <p:nvPr/>
        </p:nvSpPr>
        <p:spPr bwMode="auto">
          <a:xfrm>
            <a:off x="5307014" y="3086102"/>
            <a:ext cx="274637" cy="365125"/>
          </a:xfrm>
          <a:prstGeom prst="diamond">
            <a:avLst/>
          </a:prstGeom>
          <a:solidFill>
            <a:srgbClr val="DDDDDD"/>
          </a:solidFill>
          <a:ln w="1270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25" name="Text Box 31">
            <a:extLst>
              <a:ext uri="{FF2B5EF4-FFF2-40B4-BE49-F238E27FC236}">
                <a16:creationId xmlns:a16="http://schemas.microsoft.com/office/drawing/2014/main" id="{A9CF4D07-8071-4788-8198-AB31E4410A07}"/>
              </a:ext>
            </a:extLst>
          </p:cNvPr>
          <p:cNvSpPr txBox="1">
            <a:spLocks noChangeArrowheads="1"/>
          </p:cNvSpPr>
          <p:nvPr/>
        </p:nvSpPr>
        <p:spPr bwMode="auto">
          <a:xfrm>
            <a:off x="5680076" y="3184527"/>
            <a:ext cx="32480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Decision Point Owned by Another Roadmap</a:t>
            </a:r>
            <a:endParaRPr lang="en-US" sz="1100">
              <a:solidFill>
                <a:srgbClr val="000000"/>
              </a:solidFill>
              <a:latin typeface="Segoe UI" panose="020B0502040204020203" pitchFamily="34" charset="0"/>
              <a:cs typeface="Segoe UI" panose="020B0502040204020203" pitchFamily="34" charset="0"/>
            </a:endParaRPr>
          </a:p>
        </p:txBody>
      </p:sp>
      <p:sp>
        <p:nvSpPr>
          <p:cNvPr id="26" name="AutoShape 33">
            <a:extLst>
              <a:ext uri="{FF2B5EF4-FFF2-40B4-BE49-F238E27FC236}">
                <a16:creationId xmlns:a16="http://schemas.microsoft.com/office/drawing/2014/main" id="{06B47107-4F18-4ADA-9FC0-2495A04FBBB8}"/>
              </a:ext>
            </a:extLst>
          </p:cNvPr>
          <p:cNvSpPr>
            <a:spLocks noChangeArrowheads="1"/>
          </p:cNvSpPr>
          <p:nvPr/>
        </p:nvSpPr>
        <p:spPr bwMode="auto">
          <a:xfrm>
            <a:off x="5195889" y="5159377"/>
            <a:ext cx="274637" cy="365125"/>
          </a:xfrm>
          <a:prstGeom prst="diamond">
            <a:avLst/>
          </a:prstGeom>
          <a:solidFill>
            <a:schemeClr val="bg1"/>
          </a:solidFill>
          <a:ln w="2857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27" name="Text Box 34">
            <a:extLst>
              <a:ext uri="{FF2B5EF4-FFF2-40B4-BE49-F238E27FC236}">
                <a16:creationId xmlns:a16="http://schemas.microsoft.com/office/drawing/2014/main" id="{89AD0DA6-2DB9-413A-9716-80BFBED58D32}"/>
              </a:ext>
            </a:extLst>
          </p:cNvPr>
          <p:cNvSpPr txBox="1">
            <a:spLocks noChangeArrowheads="1"/>
          </p:cNvSpPr>
          <p:nvPr/>
        </p:nvSpPr>
        <p:spPr bwMode="auto">
          <a:xfrm>
            <a:off x="6022975" y="5249863"/>
            <a:ext cx="21336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Completed Decision Point</a:t>
            </a:r>
            <a:endParaRPr lang="en-US" sz="1100">
              <a:solidFill>
                <a:srgbClr val="000000"/>
              </a:solidFill>
              <a:latin typeface="Segoe UI" panose="020B0502040204020203" pitchFamily="34" charset="0"/>
              <a:cs typeface="Segoe UI" panose="020B0502040204020203" pitchFamily="34" charset="0"/>
            </a:endParaRPr>
          </a:p>
        </p:txBody>
      </p:sp>
      <p:sp>
        <p:nvSpPr>
          <p:cNvPr id="28" name="AutoShape 35">
            <a:extLst>
              <a:ext uri="{FF2B5EF4-FFF2-40B4-BE49-F238E27FC236}">
                <a16:creationId xmlns:a16="http://schemas.microsoft.com/office/drawing/2014/main" id="{89E37CB2-2239-45F4-B8C2-22505E06BB63}"/>
              </a:ext>
            </a:extLst>
          </p:cNvPr>
          <p:cNvSpPr>
            <a:spLocks noChangeArrowheads="1"/>
          </p:cNvSpPr>
          <p:nvPr/>
        </p:nvSpPr>
        <p:spPr bwMode="auto">
          <a:xfrm>
            <a:off x="5673725" y="5159377"/>
            <a:ext cx="274638" cy="365125"/>
          </a:xfrm>
          <a:prstGeom prst="diamond">
            <a:avLst/>
          </a:prstGeom>
          <a:solidFill>
            <a:schemeClr val="bg1"/>
          </a:solidFill>
          <a:ln w="28575">
            <a:solidFill>
              <a:srgbClr val="FF0000"/>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29" name="Text Box 36">
            <a:extLst>
              <a:ext uri="{FF2B5EF4-FFF2-40B4-BE49-F238E27FC236}">
                <a16:creationId xmlns:a16="http://schemas.microsoft.com/office/drawing/2014/main" id="{5B95F1CF-B6E9-4133-AFB9-54AB54B1ACCA}"/>
              </a:ext>
            </a:extLst>
          </p:cNvPr>
          <p:cNvSpPr txBox="1">
            <a:spLocks noChangeArrowheads="1"/>
          </p:cNvSpPr>
          <p:nvPr/>
        </p:nvSpPr>
        <p:spPr bwMode="auto">
          <a:xfrm>
            <a:off x="5448300" y="5292725"/>
            <a:ext cx="2746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defRPr/>
            </a:pPr>
            <a:r>
              <a:rPr lang="en-US" sz="700" b="1">
                <a:solidFill>
                  <a:srgbClr val="000000"/>
                </a:solidFill>
                <a:latin typeface="Segoe UI" panose="020B0502040204020203" pitchFamily="34" charset="0"/>
                <a:cs typeface="Segoe UI" panose="020B0502040204020203" pitchFamily="34" charset="0"/>
              </a:rPr>
              <a:t>or</a:t>
            </a:r>
            <a:endParaRPr lang="en-US" sz="700">
              <a:solidFill>
                <a:srgbClr val="000000"/>
              </a:solidFill>
              <a:latin typeface="Segoe UI" panose="020B0502040204020203" pitchFamily="34" charset="0"/>
              <a:cs typeface="Segoe UI" panose="020B0502040204020203" pitchFamily="34" charset="0"/>
            </a:endParaRPr>
          </a:p>
        </p:txBody>
      </p:sp>
      <p:sp>
        <p:nvSpPr>
          <p:cNvPr id="30" name="Text Box 37">
            <a:extLst>
              <a:ext uri="{FF2B5EF4-FFF2-40B4-BE49-F238E27FC236}">
                <a16:creationId xmlns:a16="http://schemas.microsoft.com/office/drawing/2014/main" id="{EE2E1206-429B-41CF-B4B5-660E6751563F}"/>
              </a:ext>
            </a:extLst>
          </p:cNvPr>
          <p:cNvSpPr txBox="1">
            <a:spLocks noChangeArrowheads="1"/>
          </p:cNvSpPr>
          <p:nvPr/>
        </p:nvSpPr>
        <p:spPr bwMode="auto">
          <a:xfrm>
            <a:off x="1435101" y="1276352"/>
            <a:ext cx="854075" cy="1698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Timeline</a:t>
            </a:r>
            <a:endParaRPr lang="en-US" sz="1100">
              <a:solidFill>
                <a:srgbClr val="000000"/>
              </a:solidFill>
              <a:latin typeface="Segoe UI" panose="020B0502040204020203" pitchFamily="34" charset="0"/>
              <a:cs typeface="Segoe UI" panose="020B0502040204020203" pitchFamily="34" charset="0"/>
            </a:endParaRPr>
          </a:p>
        </p:txBody>
      </p:sp>
      <p:grpSp>
        <p:nvGrpSpPr>
          <p:cNvPr id="31" name="Group 30">
            <a:extLst>
              <a:ext uri="{FF2B5EF4-FFF2-40B4-BE49-F238E27FC236}">
                <a16:creationId xmlns:a16="http://schemas.microsoft.com/office/drawing/2014/main" id="{75E4177D-0117-456C-9143-B6CEDAE95655}"/>
              </a:ext>
            </a:extLst>
          </p:cNvPr>
          <p:cNvGrpSpPr>
            <a:grpSpLocks/>
          </p:cNvGrpSpPr>
          <p:nvPr/>
        </p:nvGrpSpPr>
        <p:grpSpPr bwMode="auto">
          <a:xfrm>
            <a:off x="161925" y="1246188"/>
            <a:ext cx="1163638" cy="234950"/>
            <a:chOff x="-1003615" y="1111252"/>
            <a:chExt cx="1163638" cy="234948"/>
          </a:xfrm>
        </p:grpSpPr>
        <p:sp>
          <p:nvSpPr>
            <p:cNvPr id="32" name="Line 43">
              <a:extLst>
                <a:ext uri="{FF2B5EF4-FFF2-40B4-BE49-F238E27FC236}">
                  <a16:creationId xmlns:a16="http://schemas.microsoft.com/office/drawing/2014/main" id="{AA8F09F0-8CF1-435E-B8E3-0881BDE8C0C4}"/>
                </a:ext>
              </a:extLst>
            </p:cNvPr>
            <p:cNvSpPr>
              <a:spLocks noChangeShapeType="1"/>
            </p:cNvSpPr>
            <p:nvPr/>
          </p:nvSpPr>
          <p:spPr bwMode="auto">
            <a:xfrm>
              <a:off x="-614677" y="1263652"/>
              <a:ext cx="0" cy="825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4">
              <a:extLst>
                <a:ext uri="{FF2B5EF4-FFF2-40B4-BE49-F238E27FC236}">
                  <a16:creationId xmlns:a16="http://schemas.microsoft.com/office/drawing/2014/main" id="{F0F79073-411E-473D-BAB3-D4B5210A1FE4}"/>
                </a:ext>
              </a:extLst>
            </p:cNvPr>
            <p:cNvSpPr>
              <a:spLocks noChangeShapeType="1"/>
            </p:cNvSpPr>
            <p:nvPr/>
          </p:nvSpPr>
          <p:spPr bwMode="auto">
            <a:xfrm>
              <a:off x="-228441" y="1245604"/>
              <a:ext cx="0" cy="1005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 name="Group 39">
              <a:extLst>
                <a:ext uri="{FF2B5EF4-FFF2-40B4-BE49-F238E27FC236}">
                  <a16:creationId xmlns:a16="http://schemas.microsoft.com/office/drawing/2014/main" id="{E4A5FDAC-690F-4234-8887-A3D1B131B93C}"/>
                </a:ext>
              </a:extLst>
            </p:cNvPr>
            <p:cNvGrpSpPr>
              <a:grpSpLocks/>
            </p:cNvGrpSpPr>
            <p:nvPr/>
          </p:nvGrpSpPr>
          <p:grpSpPr bwMode="auto">
            <a:xfrm>
              <a:off x="-1003615" y="1111252"/>
              <a:ext cx="1163638" cy="175955"/>
              <a:chOff x="310" y="373"/>
              <a:chExt cx="733" cy="130"/>
            </a:xfrm>
            <a:noFill/>
          </p:grpSpPr>
          <p:sp>
            <p:nvSpPr>
              <p:cNvPr id="35" name="Rectangle 40">
                <a:extLst>
                  <a:ext uri="{FF2B5EF4-FFF2-40B4-BE49-F238E27FC236}">
                    <a16:creationId xmlns:a16="http://schemas.microsoft.com/office/drawing/2014/main" id="{E2241DEA-B665-49CE-9ADC-35E35D03DEAA}"/>
                  </a:ext>
                </a:extLst>
              </p:cNvPr>
              <p:cNvSpPr>
                <a:spLocks noChangeArrowheads="1"/>
              </p:cNvSpPr>
              <p:nvPr/>
            </p:nvSpPr>
            <p:spPr bwMode="auto">
              <a:xfrm>
                <a:off x="310" y="373"/>
                <a:ext cx="245" cy="130"/>
              </a:xfrm>
              <a:prstGeom prst="rect">
                <a:avLst/>
              </a:prstGeom>
              <a:solidFill>
                <a:schemeClr val="bg1"/>
              </a:solidFill>
              <a:ln w="9525">
                <a:solidFill>
                  <a:schemeClr val="tx1"/>
                </a:solidFill>
                <a:miter lim="800000"/>
                <a:headEnd/>
                <a:tailEnd/>
              </a:ln>
            </p:spPr>
            <p:txBody>
              <a:bodyPr wrap="none" lIns="0" tIns="0" rIns="0" bIns="0" anchor="ctr"/>
              <a:lstStyle/>
              <a:p>
                <a:pPr algn="ctr">
                  <a:defRPr/>
                </a:pPr>
                <a:r>
                  <a:rPr lang="en-US" sz="1000">
                    <a:solidFill>
                      <a:srgbClr val="000000"/>
                    </a:solidFill>
                    <a:latin typeface="Segoe UI" panose="020B0502040204020203" pitchFamily="34" charset="0"/>
                    <a:ea typeface="ＭＳ Ｐゴシック" pitchFamily="34" charset="-128"/>
                    <a:cs typeface="Segoe UI" panose="020B0502040204020203" pitchFamily="34" charset="0"/>
                  </a:rPr>
                  <a:t>2017</a:t>
                </a:r>
              </a:p>
            </p:txBody>
          </p:sp>
          <p:sp>
            <p:nvSpPr>
              <p:cNvPr id="36" name="Rectangle 41">
                <a:extLst>
                  <a:ext uri="{FF2B5EF4-FFF2-40B4-BE49-F238E27FC236}">
                    <a16:creationId xmlns:a16="http://schemas.microsoft.com/office/drawing/2014/main" id="{6A9ED8C7-20E4-468C-AAE4-546F10533AF1}"/>
                  </a:ext>
                </a:extLst>
              </p:cNvPr>
              <p:cNvSpPr>
                <a:spLocks noChangeArrowheads="1"/>
              </p:cNvSpPr>
              <p:nvPr/>
            </p:nvSpPr>
            <p:spPr bwMode="auto">
              <a:xfrm>
                <a:off x="555" y="373"/>
                <a:ext cx="245" cy="130"/>
              </a:xfrm>
              <a:prstGeom prst="rect">
                <a:avLst/>
              </a:prstGeom>
              <a:solidFill>
                <a:schemeClr val="bg1"/>
              </a:solidFill>
              <a:ln w="9525">
                <a:solidFill>
                  <a:schemeClr val="tx1"/>
                </a:solidFill>
                <a:miter lim="800000"/>
                <a:headEnd/>
                <a:tailEnd/>
              </a:ln>
            </p:spPr>
            <p:txBody>
              <a:bodyPr wrap="none" lIns="0" tIns="0" rIns="0" bIns="0" anchor="ctr"/>
              <a:lstStyle/>
              <a:p>
                <a:pPr algn="ctr">
                  <a:defRPr/>
                </a:pPr>
                <a:r>
                  <a:rPr lang="en-US" sz="1000">
                    <a:solidFill>
                      <a:srgbClr val="000000"/>
                    </a:solidFill>
                    <a:latin typeface="Segoe UI" panose="020B0502040204020203" pitchFamily="34" charset="0"/>
                    <a:ea typeface="ＭＳ Ｐゴシック" pitchFamily="34" charset="-128"/>
                    <a:cs typeface="Segoe UI" panose="020B0502040204020203" pitchFamily="34" charset="0"/>
                  </a:rPr>
                  <a:t>2018</a:t>
                </a:r>
              </a:p>
            </p:txBody>
          </p:sp>
          <p:sp>
            <p:nvSpPr>
              <p:cNvPr id="37" name="Rectangle 42">
                <a:extLst>
                  <a:ext uri="{FF2B5EF4-FFF2-40B4-BE49-F238E27FC236}">
                    <a16:creationId xmlns:a16="http://schemas.microsoft.com/office/drawing/2014/main" id="{8E654EF3-4B40-4E64-A530-5CA9C3C1F7F7}"/>
                  </a:ext>
                </a:extLst>
              </p:cNvPr>
              <p:cNvSpPr>
                <a:spLocks noChangeArrowheads="1"/>
              </p:cNvSpPr>
              <p:nvPr/>
            </p:nvSpPr>
            <p:spPr bwMode="auto">
              <a:xfrm>
                <a:off x="798" y="373"/>
                <a:ext cx="245" cy="130"/>
              </a:xfrm>
              <a:prstGeom prst="rect">
                <a:avLst/>
              </a:prstGeom>
              <a:solidFill>
                <a:schemeClr val="bg1"/>
              </a:solidFill>
              <a:ln w="9525">
                <a:solidFill>
                  <a:schemeClr val="tx1"/>
                </a:solidFill>
                <a:miter lim="800000"/>
                <a:headEnd/>
                <a:tailEnd/>
              </a:ln>
            </p:spPr>
            <p:txBody>
              <a:bodyPr wrap="none" lIns="0" tIns="0" rIns="0" bIns="0" anchor="ctr"/>
              <a:lstStyle/>
              <a:p>
                <a:pPr algn="ctr">
                  <a:defRPr/>
                </a:pPr>
                <a:r>
                  <a:rPr lang="en-US" sz="1000">
                    <a:solidFill>
                      <a:srgbClr val="000000"/>
                    </a:solidFill>
                    <a:latin typeface="Segoe UI" panose="020B0502040204020203" pitchFamily="34" charset="0"/>
                    <a:ea typeface="ＭＳ Ｐゴシック" pitchFamily="34" charset="-128"/>
                    <a:cs typeface="Segoe UI" panose="020B0502040204020203" pitchFamily="34" charset="0"/>
                  </a:rPr>
                  <a:t>2019</a:t>
                </a:r>
              </a:p>
            </p:txBody>
          </p:sp>
        </p:grpSp>
      </p:grpSp>
      <p:sp>
        <p:nvSpPr>
          <p:cNvPr id="38" name="Text Box 48">
            <a:extLst>
              <a:ext uri="{FF2B5EF4-FFF2-40B4-BE49-F238E27FC236}">
                <a16:creationId xmlns:a16="http://schemas.microsoft.com/office/drawing/2014/main" id="{6F43DE61-5AC2-4624-BB17-E9DBA40CCB1D}"/>
              </a:ext>
            </a:extLst>
          </p:cNvPr>
          <p:cNvSpPr txBox="1">
            <a:spLocks noChangeArrowheads="1"/>
          </p:cNvSpPr>
          <p:nvPr/>
        </p:nvSpPr>
        <p:spPr bwMode="auto">
          <a:xfrm>
            <a:off x="1435100" y="2505077"/>
            <a:ext cx="34385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NextGen Project (denoted by G CIP number)</a:t>
            </a:r>
            <a:endParaRPr lang="en-US" sz="1100">
              <a:solidFill>
                <a:srgbClr val="000000"/>
              </a:solidFill>
              <a:latin typeface="Segoe UI" panose="020B0502040204020203" pitchFamily="34" charset="0"/>
              <a:cs typeface="Segoe UI" panose="020B0502040204020203" pitchFamily="34" charset="0"/>
            </a:endParaRPr>
          </a:p>
        </p:txBody>
      </p:sp>
      <p:sp>
        <p:nvSpPr>
          <p:cNvPr id="39" name="Text Box 52">
            <a:extLst>
              <a:ext uri="{FF2B5EF4-FFF2-40B4-BE49-F238E27FC236}">
                <a16:creationId xmlns:a16="http://schemas.microsoft.com/office/drawing/2014/main" id="{DDE5DBF1-7D18-433B-A747-0FEBA34105B4}"/>
              </a:ext>
            </a:extLst>
          </p:cNvPr>
          <p:cNvSpPr txBox="1">
            <a:spLocks noChangeArrowheads="1"/>
          </p:cNvSpPr>
          <p:nvPr/>
        </p:nvSpPr>
        <p:spPr bwMode="auto">
          <a:xfrm>
            <a:off x="5184775" y="3946525"/>
            <a:ext cx="2362200" cy="184150"/>
          </a:xfrm>
          <a:prstGeom prst="rect">
            <a:avLst/>
          </a:prstGeom>
          <a:solidFill>
            <a:srgbClr val="FFFFFF"/>
          </a:solidFill>
          <a:ln w="9525">
            <a:noFill/>
            <a:miter lim="800000"/>
            <a:headEnd/>
            <a:tailEnd/>
          </a:ln>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200" b="1" u="sng">
                <a:solidFill>
                  <a:srgbClr val="000000"/>
                </a:solidFill>
                <a:latin typeface="Segoe UI" panose="020B0502040204020203" pitchFamily="34" charset="0"/>
                <a:cs typeface="Segoe UI" panose="020B0502040204020203" pitchFamily="34" charset="0"/>
              </a:rPr>
              <a:t>Decision Point Borders**</a:t>
            </a:r>
          </a:p>
        </p:txBody>
      </p:sp>
      <p:sp>
        <p:nvSpPr>
          <p:cNvPr id="40" name="Text Box 11">
            <a:extLst>
              <a:ext uri="{FF2B5EF4-FFF2-40B4-BE49-F238E27FC236}">
                <a16:creationId xmlns:a16="http://schemas.microsoft.com/office/drawing/2014/main" id="{CDE64A3C-CCA2-4ED0-AF63-C1EBD378214D}"/>
              </a:ext>
            </a:extLst>
          </p:cNvPr>
          <p:cNvSpPr txBox="1">
            <a:spLocks noChangeArrowheads="1"/>
          </p:cNvSpPr>
          <p:nvPr/>
        </p:nvSpPr>
        <p:spPr bwMode="auto">
          <a:xfrm>
            <a:off x="1444626" y="2198688"/>
            <a:ext cx="18034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Project</a:t>
            </a:r>
          </a:p>
        </p:txBody>
      </p:sp>
      <p:sp>
        <p:nvSpPr>
          <p:cNvPr id="41" name="Rectangle 10">
            <a:extLst>
              <a:ext uri="{FF2B5EF4-FFF2-40B4-BE49-F238E27FC236}">
                <a16:creationId xmlns:a16="http://schemas.microsoft.com/office/drawing/2014/main" id="{2DB40B89-BA78-45EB-AD35-8A11295C8CB7}"/>
              </a:ext>
            </a:extLst>
          </p:cNvPr>
          <p:cNvSpPr>
            <a:spLocks noChangeArrowheads="1"/>
          </p:cNvSpPr>
          <p:nvPr/>
        </p:nvSpPr>
        <p:spPr bwMode="auto">
          <a:xfrm>
            <a:off x="122239" y="3717925"/>
            <a:ext cx="1163637" cy="2286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XYZ</a:t>
            </a:r>
          </a:p>
        </p:txBody>
      </p:sp>
      <p:sp>
        <p:nvSpPr>
          <p:cNvPr id="42" name="Text Box 11">
            <a:extLst>
              <a:ext uri="{FF2B5EF4-FFF2-40B4-BE49-F238E27FC236}">
                <a16:creationId xmlns:a16="http://schemas.microsoft.com/office/drawing/2014/main" id="{4A88D2EA-73F6-44A7-86A0-D10313761521}"/>
              </a:ext>
            </a:extLst>
          </p:cNvPr>
          <p:cNvSpPr txBox="1">
            <a:spLocks noChangeArrowheads="1"/>
          </p:cNvSpPr>
          <p:nvPr/>
        </p:nvSpPr>
        <p:spPr bwMode="auto">
          <a:xfrm>
            <a:off x="1397001" y="3748090"/>
            <a:ext cx="3671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Planned (Unfunded) System/Service/Project*</a:t>
            </a:r>
          </a:p>
        </p:txBody>
      </p:sp>
      <p:sp>
        <p:nvSpPr>
          <p:cNvPr id="43" name="Text Box 11">
            <a:extLst>
              <a:ext uri="{FF2B5EF4-FFF2-40B4-BE49-F238E27FC236}">
                <a16:creationId xmlns:a16="http://schemas.microsoft.com/office/drawing/2014/main" id="{F75ED317-92FA-44BA-A1D9-3B73D157BEA2}"/>
              </a:ext>
            </a:extLst>
          </p:cNvPr>
          <p:cNvSpPr txBox="1">
            <a:spLocks noChangeArrowheads="1"/>
          </p:cNvSpPr>
          <p:nvPr/>
        </p:nvSpPr>
        <p:spPr bwMode="auto">
          <a:xfrm>
            <a:off x="1435101" y="2742993"/>
            <a:ext cx="3633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Operational Node / Procedure / Capability / Other Architecture Object</a:t>
            </a:r>
          </a:p>
        </p:txBody>
      </p:sp>
      <p:sp>
        <p:nvSpPr>
          <p:cNvPr id="44" name="Isosceles Triangle 43">
            <a:extLst>
              <a:ext uri="{FF2B5EF4-FFF2-40B4-BE49-F238E27FC236}">
                <a16:creationId xmlns:a16="http://schemas.microsoft.com/office/drawing/2014/main" id="{25C9D4E3-BD11-4251-A97A-BA279114F0D6}"/>
              </a:ext>
            </a:extLst>
          </p:cNvPr>
          <p:cNvSpPr>
            <a:spLocks noChangeArrowheads="1"/>
          </p:cNvSpPr>
          <p:nvPr/>
        </p:nvSpPr>
        <p:spPr bwMode="auto">
          <a:xfrm>
            <a:off x="5283201" y="3519488"/>
            <a:ext cx="319088" cy="273050"/>
          </a:xfrm>
          <a:prstGeom prst="triangle">
            <a:avLst>
              <a:gd name="adj" fmla="val 50000"/>
            </a:avLst>
          </a:prstGeom>
          <a:solidFill>
            <a:srgbClr val="FFFFFF"/>
          </a:solidFill>
          <a:ln w="1270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45" name="Text Box 31">
            <a:extLst>
              <a:ext uri="{FF2B5EF4-FFF2-40B4-BE49-F238E27FC236}">
                <a16:creationId xmlns:a16="http://schemas.microsoft.com/office/drawing/2014/main" id="{F5CDE8DF-002E-40BD-A053-A041CEEF9FE1}"/>
              </a:ext>
            </a:extLst>
          </p:cNvPr>
          <p:cNvSpPr txBox="1">
            <a:spLocks noChangeArrowheads="1"/>
          </p:cNvSpPr>
          <p:nvPr/>
        </p:nvSpPr>
        <p:spPr bwMode="auto">
          <a:xfrm>
            <a:off x="5673726" y="3570288"/>
            <a:ext cx="2139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Regulatory Milestone</a:t>
            </a:r>
            <a:endParaRPr lang="en-US" sz="1100">
              <a:solidFill>
                <a:srgbClr val="000000"/>
              </a:solidFill>
              <a:latin typeface="Segoe UI" panose="020B0502040204020203" pitchFamily="34" charset="0"/>
              <a:cs typeface="Segoe UI" panose="020B0502040204020203" pitchFamily="34" charset="0"/>
            </a:endParaRPr>
          </a:p>
        </p:txBody>
      </p:sp>
      <p:sp>
        <p:nvSpPr>
          <p:cNvPr id="46" name="Text Box 11">
            <a:extLst>
              <a:ext uri="{FF2B5EF4-FFF2-40B4-BE49-F238E27FC236}">
                <a16:creationId xmlns:a16="http://schemas.microsoft.com/office/drawing/2014/main" id="{B47BD61D-B1DD-43F0-AB3D-AA90CD160EF6}"/>
              </a:ext>
            </a:extLst>
          </p:cNvPr>
          <p:cNvSpPr txBox="1">
            <a:spLocks noChangeArrowheads="1"/>
          </p:cNvSpPr>
          <p:nvPr/>
        </p:nvSpPr>
        <p:spPr bwMode="auto">
          <a:xfrm>
            <a:off x="1450975" y="1809750"/>
            <a:ext cx="180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Support Activity Owned by Another Domain</a:t>
            </a:r>
          </a:p>
        </p:txBody>
      </p:sp>
      <p:sp>
        <p:nvSpPr>
          <p:cNvPr id="47" name="AutoShape 2">
            <a:extLst>
              <a:ext uri="{FF2B5EF4-FFF2-40B4-BE49-F238E27FC236}">
                <a16:creationId xmlns:a16="http://schemas.microsoft.com/office/drawing/2014/main" id="{77852623-CD88-4728-BBCF-A5F8A0FE3278}"/>
              </a:ext>
            </a:extLst>
          </p:cNvPr>
          <p:cNvSpPr>
            <a:spLocks noChangeArrowheads="1"/>
          </p:cNvSpPr>
          <p:nvPr/>
        </p:nvSpPr>
        <p:spPr bwMode="auto">
          <a:xfrm>
            <a:off x="5673725" y="5611815"/>
            <a:ext cx="274638" cy="365125"/>
          </a:xfrm>
          <a:prstGeom prst="diamond">
            <a:avLst/>
          </a:prstGeom>
          <a:solidFill>
            <a:schemeClr val="bg1"/>
          </a:solidFill>
          <a:ln w="12700">
            <a:solidFill>
              <a:srgbClr val="FF0000"/>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48" name="Text Box 36">
            <a:extLst>
              <a:ext uri="{FF2B5EF4-FFF2-40B4-BE49-F238E27FC236}">
                <a16:creationId xmlns:a16="http://schemas.microsoft.com/office/drawing/2014/main" id="{1583FC0D-3B98-4F3A-AD60-6BC2DAB5D737}"/>
              </a:ext>
            </a:extLst>
          </p:cNvPr>
          <p:cNvSpPr txBox="1">
            <a:spLocks noChangeArrowheads="1"/>
          </p:cNvSpPr>
          <p:nvPr/>
        </p:nvSpPr>
        <p:spPr bwMode="auto">
          <a:xfrm>
            <a:off x="5434014" y="5749925"/>
            <a:ext cx="274637"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defRPr/>
            </a:pPr>
            <a:r>
              <a:rPr lang="en-US" sz="700" b="1">
                <a:solidFill>
                  <a:srgbClr val="000000"/>
                </a:solidFill>
                <a:latin typeface="Segoe UI" panose="020B0502040204020203" pitchFamily="34" charset="0"/>
                <a:cs typeface="Segoe UI" panose="020B0502040204020203" pitchFamily="34" charset="0"/>
              </a:rPr>
              <a:t>or</a:t>
            </a:r>
            <a:endParaRPr lang="en-US" sz="700">
              <a:solidFill>
                <a:srgbClr val="000000"/>
              </a:solidFill>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7787A938-DC30-4DE5-8830-B0B3E87F5B2E}"/>
              </a:ext>
            </a:extLst>
          </p:cNvPr>
          <p:cNvSpPr txBox="1">
            <a:spLocks noChangeArrowheads="1"/>
          </p:cNvSpPr>
          <p:nvPr userDrawn="1"/>
        </p:nvSpPr>
        <p:spPr bwMode="auto">
          <a:xfrm>
            <a:off x="471488" y="757240"/>
            <a:ext cx="815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1F497D"/>
                </a:solidFill>
                <a:latin typeface="Segoe UI" panose="020B0502040204020203" pitchFamily="34" charset="0"/>
                <a:cs typeface="Segoe UI" panose="020B0502040204020203" pitchFamily="34" charset="0"/>
              </a:rPr>
              <a:t>Use the objects below to create new elements on the Infrastructure Roadmaps</a:t>
            </a:r>
          </a:p>
        </p:txBody>
      </p:sp>
      <p:sp>
        <p:nvSpPr>
          <p:cNvPr id="50" name="Rectangle 190">
            <a:extLst>
              <a:ext uri="{FF2B5EF4-FFF2-40B4-BE49-F238E27FC236}">
                <a16:creationId xmlns:a16="http://schemas.microsoft.com/office/drawing/2014/main" id="{B867384E-16BC-48AF-9F74-88ABECFE8ADF}"/>
              </a:ext>
            </a:extLst>
          </p:cNvPr>
          <p:cNvSpPr>
            <a:spLocks noChangeArrowheads="1"/>
          </p:cNvSpPr>
          <p:nvPr userDrawn="1"/>
        </p:nvSpPr>
        <p:spPr bwMode="auto">
          <a:xfrm>
            <a:off x="463551" y="1612902"/>
            <a:ext cx="639763" cy="136525"/>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Arial" panose="020B0604020202020204" pitchFamily="34" charset="0"/>
                <a:ea typeface="ＭＳ Ｐゴシック" panose="020B0600070205080204" pitchFamily="34" charset="-128"/>
              </a:rPr>
              <a:t>XYZ</a:t>
            </a:r>
          </a:p>
        </p:txBody>
      </p:sp>
      <p:sp>
        <p:nvSpPr>
          <p:cNvPr id="51" name="Rectangle 110">
            <a:extLst>
              <a:ext uri="{FF2B5EF4-FFF2-40B4-BE49-F238E27FC236}">
                <a16:creationId xmlns:a16="http://schemas.microsoft.com/office/drawing/2014/main" id="{2A385D23-14E6-4893-864D-75B440105145}"/>
              </a:ext>
            </a:extLst>
          </p:cNvPr>
          <p:cNvSpPr>
            <a:spLocks noChangeArrowheads="1"/>
          </p:cNvSpPr>
          <p:nvPr userDrawn="1"/>
        </p:nvSpPr>
        <p:spPr bwMode="auto">
          <a:xfrm>
            <a:off x="463551" y="1914526"/>
            <a:ext cx="639763" cy="136525"/>
          </a:xfrm>
          <a:prstGeom prst="rect">
            <a:avLst/>
          </a:prstGeom>
          <a:blipFill dpi="0" rotWithShape="0">
            <a:blip r:embed="rId2"/>
            <a:srcRect/>
            <a:tile tx="0" ty="0" sx="100000" sy="100000" flip="none" algn="tl"/>
          </a:blip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Arial" panose="020B0604020202020204" pitchFamily="34" charset="0"/>
                <a:ea typeface="ＭＳ Ｐゴシック" panose="020B0600070205080204" pitchFamily="34" charset="-128"/>
              </a:rPr>
              <a:t>XYZ</a:t>
            </a:r>
          </a:p>
        </p:txBody>
      </p:sp>
      <p:sp>
        <p:nvSpPr>
          <p:cNvPr id="52" name="Rectangle 117">
            <a:extLst>
              <a:ext uri="{FF2B5EF4-FFF2-40B4-BE49-F238E27FC236}">
                <a16:creationId xmlns:a16="http://schemas.microsoft.com/office/drawing/2014/main" id="{9271AB3E-477A-4168-9EC5-E347DC44B044}"/>
              </a:ext>
            </a:extLst>
          </p:cNvPr>
          <p:cNvSpPr>
            <a:spLocks noChangeArrowheads="1"/>
          </p:cNvSpPr>
          <p:nvPr userDrawn="1"/>
        </p:nvSpPr>
        <p:spPr bwMode="auto">
          <a:xfrm>
            <a:off x="463551" y="2208213"/>
            <a:ext cx="639763" cy="138112"/>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Arial" panose="020B0604020202020204" pitchFamily="34" charset="0"/>
                <a:ea typeface="ＭＳ Ｐゴシック" panose="020B0600070205080204" pitchFamily="34" charset="-128"/>
              </a:rPr>
              <a:t>XYZ</a:t>
            </a:r>
          </a:p>
        </p:txBody>
      </p:sp>
      <p:sp>
        <p:nvSpPr>
          <p:cNvPr id="53" name="Rectangle 182">
            <a:extLst>
              <a:ext uri="{FF2B5EF4-FFF2-40B4-BE49-F238E27FC236}">
                <a16:creationId xmlns:a16="http://schemas.microsoft.com/office/drawing/2014/main" id="{143F88F1-9C34-46F7-93E5-5DABF155925A}"/>
              </a:ext>
            </a:extLst>
          </p:cNvPr>
          <p:cNvSpPr>
            <a:spLocks noChangeArrowheads="1"/>
          </p:cNvSpPr>
          <p:nvPr userDrawn="1"/>
        </p:nvSpPr>
        <p:spPr bwMode="auto">
          <a:xfrm>
            <a:off x="463551" y="2528890"/>
            <a:ext cx="639763" cy="136525"/>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Arial" panose="020B0604020202020204" pitchFamily="34" charset="0"/>
                <a:ea typeface="ＭＳ Ｐゴシック" panose="020B0600070205080204" pitchFamily="34" charset="-128"/>
              </a:rPr>
              <a:t>XYZ</a:t>
            </a:r>
          </a:p>
        </p:txBody>
      </p:sp>
      <p:sp>
        <p:nvSpPr>
          <p:cNvPr id="54" name="Rectangle 150">
            <a:hlinkClick r:id="rId3"/>
            <a:extLst>
              <a:ext uri="{FF2B5EF4-FFF2-40B4-BE49-F238E27FC236}">
                <a16:creationId xmlns:a16="http://schemas.microsoft.com/office/drawing/2014/main" id="{72D48EA4-E741-4672-8CDC-6C2B1DD15C3B}"/>
              </a:ext>
            </a:extLst>
          </p:cNvPr>
          <p:cNvSpPr>
            <a:spLocks noChangeArrowheads="1"/>
          </p:cNvSpPr>
          <p:nvPr userDrawn="1"/>
        </p:nvSpPr>
        <p:spPr bwMode="auto">
          <a:xfrm>
            <a:off x="463551" y="3222627"/>
            <a:ext cx="639763" cy="136525"/>
          </a:xfrm>
          <a:prstGeom prst="rect">
            <a:avLst/>
          </a:prstGeom>
          <a:solidFill>
            <a:schemeClr val="accent6">
              <a:lumMod val="20000"/>
              <a:lumOff val="80000"/>
            </a:schemeClr>
          </a:solidFill>
          <a:ln w="9525">
            <a:solidFill>
              <a:schemeClr val="tx1"/>
            </a:solidFill>
            <a:miter lim="800000"/>
            <a:headEnd/>
            <a:tailEnd/>
          </a:ln>
        </p:spPr>
        <p:txBody>
          <a:bodyPr wrap="none" anchor="ctr"/>
          <a:lstStyle/>
          <a:p>
            <a:pPr algn="ctr">
              <a:defRPr/>
            </a:pPr>
            <a:r>
              <a:rPr lang="en-US" sz="800">
                <a:solidFill>
                  <a:srgbClr val="000000"/>
                </a:solidFill>
                <a:latin typeface="Arial" pitchFamily="34" charset="0"/>
                <a:ea typeface="ＭＳ Ｐゴシック" pitchFamily="34" charset="-128"/>
              </a:rPr>
              <a:t>XYZ</a:t>
            </a:r>
          </a:p>
        </p:txBody>
      </p:sp>
      <p:sp>
        <p:nvSpPr>
          <p:cNvPr id="55" name="Rectangle 150">
            <a:hlinkClick r:id="rId3"/>
            <a:extLst>
              <a:ext uri="{FF2B5EF4-FFF2-40B4-BE49-F238E27FC236}">
                <a16:creationId xmlns:a16="http://schemas.microsoft.com/office/drawing/2014/main" id="{D12C866D-D3EB-4D0A-B35E-DA05A822F26F}"/>
              </a:ext>
            </a:extLst>
          </p:cNvPr>
          <p:cNvSpPr>
            <a:spLocks noChangeArrowheads="1"/>
          </p:cNvSpPr>
          <p:nvPr userDrawn="1"/>
        </p:nvSpPr>
        <p:spPr bwMode="auto">
          <a:xfrm>
            <a:off x="463551" y="2865440"/>
            <a:ext cx="639763" cy="136525"/>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Arial" panose="020B0604020202020204" pitchFamily="34" charset="0"/>
                <a:ea typeface="ＭＳ Ｐゴシック" panose="020B0600070205080204" pitchFamily="34" charset="-128"/>
              </a:rPr>
              <a:t>XYZ</a:t>
            </a:r>
          </a:p>
        </p:txBody>
      </p:sp>
      <p:sp>
        <p:nvSpPr>
          <p:cNvPr id="56" name="Text Box 11">
            <a:extLst>
              <a:ext uri="{FF2B5EF4-FFF2-40B4-BE49-F238E27FC236}">
                <a16:creationId xmlns:a16="http://schemas.microsoft.com/office/drawing/2014/main" id="{4057EA10-575F-49D0-B623-51E930A6F957}"/>
              </a:ext>
            </a:extLst>
          </p:cNvPr>
          <p:cNvSpPr txBox="1">
            <a:spLocks noChangeArrowheads="1"/>
          </p:cNvSpPr>
          <p:nvPr userDrawn="1"/>
        </p:nvSpPr>
        <p:spPr bwMode="auto">
          <a:xfrm>
            <a:off x="1435101" y="3203577"/>
            <a:ext cx="3633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defRPr/>
            </a:pPr>
            <a:r>
              <a:rPr lang="en-US" sz="1100" b="1">
                <a:solidFill>
                  <a:srgbClr val="000000"/>
                </a:solidFill>
                <a:latin typeface="Segoe UI" panose="020B0502040204020203" pitchFamily="34" charset="0"/>
                <a:cs typeface="Segoe UI" panose="020B0502040204020203" pitchFamily="34" charset="0"/>
              </a:rPr>
              <a:t>Facility Type</a:t>
            </a:r>
          </a:p>
        </p:txBody>
      </p:sp>
      <p:sp>
        <p:nvSpPr>
          <p:cNvPr id="58" name="Text Box 2">
            <a:extLst>
              <a:ext uri="{FF2B5EF4-FFF2-40B4-BE49-F238E27FC236}">
                <a16:creationId xmlns:a16="http://schemas.microsoft.com/office/drawing/2014/main" id="{0E2C47F9-5FAD-4340-9F4C-3343FCA18826}"/>
              </a:ext>
            </a:extLst>
          </p:cNvPr>
          <p:cNvSpPr txBox="1">
            <a:spLocks noChangeArrowheads="1"/>
          </p:cNvSpPr>
          <p:nvPr userDrawn="1"/>
        </p:nvSpPr>
        <p:spPr bwMode="auto">
          <a:xfrm>
            <a:off x="5761038" y="6724650"/>
            <a:ext cx="3363912" cy="122238"/>
          </a:xfrm>
          <a:prstGeom prst="rect">
            <a:avLst/>
          </a:prstGeom>
          <a:noFill/>
          <a:ln>
            <a:noFill/>
          </a:ln>
        </p:spPr>
        <p:txBody>
          <a:bodyPr lIns="16412" tIns="0" rIns="16412" bIns="0">
            <a:spAutoFit/>
          </a:bodyPr>
          <a:lstStyle>
            <a:lvl1pPr eaLnBrk="0" hangingPunct="0">
              <a:tabLst>
                <a:tab pos="3487738" algn="r"/>
              </a:tabLst>
              <a:defRPr sz="1600" u="sng">
                <a:solidFill>
                  <a:schemeClr val="tx1"/>
                </a:solidFill>
                <a:latin typeface="Arial" charset="0"/>
              </a:defRPr>
            </a:lvl1pPr>
            <a:lvl2pPr marL="742950" indent="-285750" eaLnBrk="0" hangingPunct="0">
              <a:tabLst>
                <a:tab pos="3487738" algn="r"/>
              </a:tabLst>
              <a:defRPr sz="1600" u="sng">
                <a:solidFill>
                  <a:schemeClr val="tx1"/>
                </a:solidFill>
                <a:latin typeface="Arial" charset="0"/>
              </a:defRPr>
            </a:lvl2pPr>
            <a:lvl3pPr marL="1143000" indent="-228600" eaLnBrk="0" hangingPunct="0">
              <a:tabLst>
                <a:tab pos="3487738" algn="r"/>
              </a:tabLst>
              <a:defRPr sz="1600" u="sng">
                <a:solidFill>
                  <a:schemeClr val="tx1"/>
                </a:solidFill>
                <a:latin typeface="Arial" charset="0"/>
              </a:defRPr>
            </a:lvl3pPr>
            <a:lvl4pPr marL="1600200" indent="-228600" eaLnBrk="0" hangingPunct="0">
              <a:tabLst>
                <a:tab pos="3487738" algn="r"/>
              </a:tabLst>
              <a:defRPr sz="1600" u="sng">
                <a:solidFill>
                  <a:schemeClr val="tx1"/>
                </a:solidFill>
                <a:latin typeface="Arial" charset="0"/>
              </a:defRPr>
            </a:lvl4pPr>
            <a:lvl5pPr marL="2057400" indent="-228600" eaLnBrk="0" hangingPunct="0">
              <a:tabLst>
                <a:tab pos="3487738" algn="r"/>
              </a:tabLst>
              <a:defRPr sz="1600" u="sng">
                <a:solidFill>
                  <a:schemeClr val="tx1"/>
                </a:solidFill>
                <a:latin typeface="Arial" charset="0"/>
              </a:defRPr>
            </a:lvl5pPr>
            <a:lvl6pPr marL="2514600" indent="-228600" eaLnBrk="0" fontAlgn="base" hangingPunct="0">
              <a:spcBef>
                <a:spcPct val="50000"/>
              </a:spcBef>
              <a:spcAft>
                <a:spcPct val="0"/>
              </a:spcAft>
              <a:buChar char="•"/>
              <a:tabLst>
                <a:tab pos="3487738" algn="r"/>
              </a:tabLst>
              <a:defRPr sz="1600" u="sng">
                <a:solidFill>
                  <a:schemeClr val="tx1"/>
                </a:solidFill>
                <a:latin typeface="Arial" charset="0"/>
              </a:defRPr>
            </a:lvl6pPr>
            <a:lvl7pPr marL="2971800" indent="-228600" eaLnBrk="0" fontAlgn="base" hangingPunct="0">
              <a:spcBef>
                <a:spcPct val="50000"/>
              </a:spcBef>
              <a:spcAft>
                <a:spcPct val="0"/>
              </a:spcAft>
              <a:buChar char="•"/>
              <a:tabLst>
                <a:tab pos="3487738" algn="r"/>
              </a:tabLst>
              <a:defRPr sz="1600" u="sng">
                <a:solidFill>
                  <a:schemeClr val="tx1"/>
                </a:solidFill>
                <a:latin typeface="Arial" charset="0"/>
              </a:defRPr>
            </a:lvl7pPr>
            <a:lvl8pPr marL="3429000" indent="-228600" eaLnBrk="0" fontAlgn="base" hangingPunct="0">
              <a:spcBef>
                <a:spcPct val="50000"/>
              </a:spcBef>
              <a:spcAft>
                <a:spcPct val="0"/>
              </a:spcAft>
              <a:buChar char="•"/>
              <a:tabLst>
                <a:tab pos="3487738" algn="r"/>
              </a:tabLst>
              <a:defRPr sz="1600" u="sng">
                <a:solidFill>
                  <a:schemeClr val="tx1"/>
                </a:solidFill>
                <a:latin typeface="Arial" charset="0"/>
              </a:defRPr>
            </a:lvl8pPr>
            <a:lvl9pPr marL="3886200" indent="-228600" eaLnBrk="0" fontAlgn="base" hangingPunct="0">
              <a:spcBef>
                <a:spcPct val="50000"/>
              </a:spcBef>
              <a:spcAft>
                <a:spcPct val="0"/>
              </a:spcAft>
              <a:buChar char="•"/>
              <a:tabLst>
                <a:tab pos="3487738" algn="r"/>
              </a:tabLst>
              <a:defRPr sz="1600" u="sng">
                <a:solidFill>
                  <a:schemeClr val="tx1"/>
                </a:solidFill>
                <a:latin typeface="Arial" charset="0"/>
              </a:defRPr>
            </a:lvl9pPr>
          </a:lstStyle>
          <a:p>
            <a:pPr algn="r" eaLnBrk="1" fontAlgn="auto" hangingPunct="1">
              <a:spcBef>
                <a:spcPts val="0"/>
              </a:spcBef>
              <a:spcAft>
                <a:spcPts val="0"/>
              </a:spcAft>
              <a:defRPr/>
            </a:pPr>
            <a:r>
              <a:rPr lang="en-US" sz="800" u="none">
                <a:latin typeface="Segoe UI" panose="020B0502040204020203" pitchFamily="34" charset="0"/>
                <a:ea typeface="ＭＳ Ｐゴシック" pitchFamily="34" charset="-128"/>
                <a:cs typeface="Segoe UI" panose="020B0502040204020203" pitchFamily="34" charset="0"/>
              </a:rPr>
              <a:t>NAS Enterprise Architecture Infrastructure Roadmaps Version 15.0</a:t>
            </a:r>
          </a:p>
        </p:txBody>
      </p:sp>
      <p:sp>
        <p:nvSpPr>
          <p:cNvPr id="59" name="RM Status">
            <a:extLst>
              <a:ext uri="{FF2B5EF4-FFF2-40B4-BE49-F238E27FC236}">
                <a16:creationId xmlns:a16="http://schemas.microsoft.com/office/drawing/2014/main" id="{40346C53-34B7-4BF5-BEE6-DCD8A850F4C2}"/>
              </a:ext>
            </a:extLst>
          </p:cNvPr>
          <p:cNvSpPr txBox="1">
            <a:spLocks noChangeArrowheads="1"/>
          </p:cNvSpPr>
          <p:nvPr userDrawn="1"/>
        </p:nvSpPr>
        <p:spPr bwMode="auto">
          <a:xfrm>
            <a:off x="3863976" y="6650038"/>
            <a:ext cx="1416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a:latin typeface="Segoe UI" panose="020B0502040204020203" pitchFamily="34" charset="0"/>
                <a:cs typeface="Segoe UI" panose="020B0502040204020203" pitchFamily="34" charset="0"/>
              </a:rPr>
              <a:t>BASELINE</a:t>
            </a:r>
          </a:p>
        </p:txBody>
      </p:sp>
      <p:sp>
        <p:nvSpPr>
          <p:cNvPr id="2" name="Title 1"/>
          <p:cNvSpPr>
            <a:spLocks noGrp="1"/>
          </p:cNvSpPr>
          <p:nvPr>
            <p:ph type="title"/>
          </p:nvPr>
        </p:nvSpPr>
        <p:spPr/>
        <p:txBody>
          <a:bodyPr/>
          <a:lstStyle/>
          <a:p>
            <a:r>
              <a:rPr lang="en-US"/>
              <a:t>Click to edit Master title style</a:t>
            </a:r>
          </a:p>
        </p:txBody>
      </p:sp>
      <p:sp>
        <p:nvSpPr>
          <p:cNvPr id="60" name="Slide Number Placeholder 1">
            <a:extLst>
              <a:ext uri="{FF2B5EF4-FFF2-40B4-BE49-F238E27FC236}">
                <a16:creationId xmlns:a16="http://schemas.microsoft.com/office/drawing/2014/main" id="{7D282329-FC13-4988-B95A-1D1982B57D04}"/>
              </a:ext>
            </a:extLst>
          </p:cNvPr>
          <p:cNvSpPr>
            <a:spLocks noGrp="1"/>
          </p:cNvSpPr>
          <p:nvPr>
            <p:ph type="sldNum" sz="quarter" idx="4"/>
          </p:nvPr>
        </p:nvSpPr>
        <p:spPr>
          <a:xfrm>
            <a:off x="54864" y="6693410"/>
            <a:ext cx="131446" cy="123111"/>
          </a:xfrm>
          <a:prstGeom prst="rect">
            <a:avLst/>
          </a:prstGeom>
        </p:spPr>
        <p:txBody>
          <a:bodyPr vert="horz" wrap="none" lIns="0" tIns="0" rIns="0" bIns="0" rtlCol="0" anchor="t" anchorCtr="0">
            <a:spAutoFit/>
          </a:bodyPr>
          <a:lstStyle>
            <a:lvl1pPr algn="l">
              <a:defRPr lang="en-US" sz="800" b="1" kern="1200" smtClean="0">
                <a:solidFill>
                  <a:srgbClr val="1D2F68"/>
                </a:solidFill>
                <a:latin typeface="Segoe UI" panose="020B0502040204020203" pitchFamily="34" charset="0"/>
                <a:ea typeface="+mn-ea"/>
                <a:cs typeface="Segoe UI" panose="020B0502040204020203" pitchFamily="34" charset="0"/>
              </a:defRPr>
            </a:lvl1pPr>
          </a:lstStyle>
          <a:p>
            <a:fld id="{91F51A66-47FA-4B08-BB1E-EEEA3A6EE197}" type="slidenum">
              <a:rPr lang="en-US" smtClean="0"/>
              <a:pPr/>
              <a:t>‹#›</a:t>
            </a:fld>
            <a:endParaRPr lang="en-US"/>
          </a:p>
        </p:txBody>
      </p:sp>
    </p:spTree>
    <p:extLst>
      <p:ext uri="{BB962C8B-B14F-4D97-AF65-F5344CB8AC3E}">
        <p14:creationId xmlns:p14="http://schemas.microsoft.com/office/powerpoint/2010/main" val="53347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ra TOC/Overview/Legen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AF6F0D1-8554-4914-846D-5AF46B5A9308}"/>
              </a:ext>
            </a:extLst>
          </p:cNvPr>
          <p:cNvSpPr txBox="1">
            <a:spLocks noChangeArrowheads="1"/>
          </p:cNvSpPr>
          <p:nvPr userDrawn="1"/>
        </p:nvSpPr>
        <p:spPr bwMode="auto">
          <a:xfrm>
            <a:off x="5761038" y="6724650"/>
            <a:ext cx="3363912" cy="122238"/>
          </a:xfrm>
          <a:prstGeom prst="rect">
            <a:avLst/>
          </a:prstGeom>
          <a:noFill/>
          <a:ln>
            <a:noFill/>
          </a:ln>
        </p:spPr>
        <p:txBody>
          <a:bodyPr lIns="16412" tIns="0" rIns="16412" bIns="0">
            <a:spAutoFit/>
          </a:bodyPr>
          <a:lstStyle>
            <a:lvl1pPr eaLnBrk="0" hangingPunct="0">
              <a:tabLst>
                <a:tab pos="3487738" algn="r"/>
              </a:tabLst>
              <a:defRPr sz="1600" u="sng">
                <a:solidFill>
                  <a:schemeClr val="tx1"/>
                </a:solidFill>
                <a:latin typeface="Arial" charset="0"/>
              </a:defRPr>
            </a:lvl1pPr>
            <a:lvl2pPr marL="742950" indent="-285750" eaLnBrk="0" hangingPunct="0">
              <a:tabLst>
                <a:tab pos="3487738" algn="r"/>
              </a:tabLst>
              <a:defRPr sz="1600" u="sng">
                <a:solidFill>
                  <a:schemeClr val="tx1"/>
                </a:solidFill>
                <a:latin typeface="Arial" charset="0"/>
              </a:defRPr>
            </a:lvl2pPr>
            <a:lvl3pPr marL="1143000" indent="-228600" eaLnBrk="0" hangingPunct="0">
              <a:tabLst>
                <a:tab pos="3487738" algn="r"/>
              </a:tabLst>
              <a:defRPr sz="1600" u="sng">
                <a:solidFill>
                  <a:schemeClr val="tx1"/>
                </a:solidFill>
                <a:latin typeface="Arial" charset="0"/>
              </a:defRPr>
            </a:lvl3pPr>
            <a:lvl4pPr marL="1600200" indent="-228600" eaLnBrk="0" hangingPunct="0">
              <a:tabLst>
                <a:tab pos="3487738" algn="r"/>
              </a:tabLst>
              <a:defRPr sz="1600" u="sng">
                <a:solidFill>
                  <a:schemeClr val="tx1"/>
                </a:solidFill>
                <a:latin typeface="Arial" charset="0"/>
              </a:defRPr>
            </a:lvl4pPr>
            <a:lvl5pPr marL="2057400" indent="-228600" eaLnBrk="0" hangingPunct="0">
              <a:tabLst>
                <a:tab pos="3487738" algn="r"/>
              </a:tabLst>
              <a:defRPr sz="1600" u="sng">
                <a:solidFill>
                  <a:schemeClr val="tx1"/>
                </a:solidFill>
                <a:latin typeface="Arial" charset="0"/>
              </a:defRPr>
            </a:lvl5pPr>
            <a:lvl6pPr marL="2514600" indent="-228600" eaLnBrk="0" fontAlgn="base" hangingPunct="0">
              <a:spcBef>
                <a:spcPct val="50000"/>
              </a:spcBef>
              <a:spcAft>
                <a:spcPct val="0"/>
              </a:spcAft>
              <a:buChar char="•"/>
              <a:tabLst>
                <a:tab pos="3487738" algn="r"/>
              </a:tabLst>
              <a:defRPr sz="1600" u="sng">
                <a:solidFill>
                  <a:schemeClr val="tx1"/>
                </a:solidFill>
                <a:latin typeface="Arial" charset="0"/>
              </a:defRPr>
            </a:lvl6pPr>
            <a:lvl7pPr marL="2971800" indent="-228600" eaLnBrk="0" fontAlgn="base" hangingPunct="0">
              <a:spcBef>
                <a:spcPct val="50000"/>
              </a:spcBef>
              <a:spcAft>
                <a:spcPct val="0"/>
              </a:spcAft>
              <a:buChar char="•"/>
              <a:tabLst>
                <a:tab pos="3487738" algn="r"/>
              </a:tabLst>
              <a:defRPr sz="1600" u="sng">
                <a:solidFill>
                  <a:schemeClr val="tx1"/>
                </a:solidFill>
                <a:latin typeface="Arial" charset="0"/>
              </a:defRPr>
            </a:lvl7pPr>
            <a:lvl8pPr marL="3429000" indent="-228600" eaLnBrk="0" fontAlgn="base" hangingPunct="0">
              <a:spcBef>
                <a:spcPct val="50000"/>
              </a:spcBef>
              <a:spcAft>
                <a:spcPct val="0"/>
              </a:spcAft>
              <a:buChar char="•"/>
              <a:tabLst>
                <a:tab pos="3487738" algn="r"/>
              </a:tabLst>
              <a:defRPr sz="1600" u="sng">
                <a:solidFill>
                  <a:schemeClr val="tx1"/>
                </a:solidFill>
                <a:latin typeface="Arial" charset="0"/>
              </a:defRPr>
            </a:lvl8pPr>
            <a:lvl9pPr marL="3886200" indent="-228600" eaLnBrk="0" fontAlgn="base" hangingPunct="0">
              <a:spcBef>
                <a:spcPct val="50000"/>
              </a:spcBef>
              <a:spcAft>
                <a:spcPct val="0"/>
              </a:spcAft>
              <a:buChar char="•"/>
              <a:tabLst>
                <a:tab pos="3487738" algn="r"/>
              </a:tabLst>
              <a:defRPr sz="1600" u="sng">
                <a:solidFill>
                  <a:schemeClr val="tx1"/>
                </a:solidFill>
                <a:latin typeface="Arial" charset="0"/>
              </a:defRPr>
            </a:lvl9pPr>
          </a:lstStyle>
          <a:p>
            <a:pPr algn="r" eaLnBrk="1" fontAlgn="auto" hangingPunct="1">
              <a:spcBef>
                <a:spcPts val="0"/>
              </a:spcBef>
              <a:spcAft>
                <a:spcPts val="0"/>
              </a:spcAft>
              <a:defRPr/>
            </a:pPr>
            <a:r>
              <a:rPr lang="en-US" sz="800" u="none">
                <a:latin typeface="Segoe UI" panose="020B0502040204020203" pitchFamily="34" charset="0"/>
                <a:ea typeface="ＭＳ Ｐゴシック" pitchFamily="34" charset="-128"/>
                <a:cs typeface="Segoe UI" panose="020B0502040204020203" pitchFamily="34" charset="0"/>
              </a:rPr>
              <a:t>NAS Enterprise Architecture Infrastructure Roadmaps Version 16.0</a:t>
            </a:r>
          </a:p>
        </p:txBody>
      </p:sp>
      <p:sp>
        <p:nvSpPr>
          <p:cNvPr id="5" name="RM Status">
            <a:extLst>
              <a:ext uri="{FF2B5EF4-FFF2-40B4-BE49-F238E27FC236}">
                <a16:creationId xmlns:a16="http://schemas.microsoft.com/office/drawing/2014/main" id="{85B567CC-23ED-4DDB-B2E3-C3E03162F53F}"/>
              </a:ext>
            </a:extLst>
          </p:cNvPr>
          <p:cNvSpPr txBox="1">
            <a:spLocks noChangeArrowheads="1"/>
          </p:cNvSpPr>
          <p:nvPr userDrawn="1"/>
        </p:nvSpPr>
        <p:spPr bwMode="auto">
          <a:xfrm>
            <a:off x="3863976" y="6650266"/>
            <a:ext cx="1416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400" b="1">
                <a:latin typeface="Segoe UI" panose="020B0502040204020203" pitchFamily="34" charset="0"/>
                <a:cs typeface="Segoe UI" panose="020B0502040204020203" pitchFamily="34" charset="0"/>
              </a:rPr>
              <a:t>BASELINE</a:t>
            </a:r>
          </a:p>
        </p:txBody>
      </p:sp>
      <p:sp>
        <p:nvSpPr>
          <p:cNvPr id="9" name="Title Placeholder 1"/>
          <p:cNvSpPr>
            <a:spLocks noGrp="1"/>
          </p:cNvSpPr>
          <p:nvPr>
            <p:ph type="title"/>
          </p:nvPr>
        </p:nvSpPr>
        <p:spPr>
          <a:xfrm>
            <a:off x="0" y="0"/>
            <a:ext cx="9144000" cy="365760"/>
          </a:xfrm>
          <a:prstGeom prst="rect">
            <a:avLst/>
          </a:prstGeom>
        </p:spPr>
        <p:txBody>
          <a:bodyPr rtlCol="0">
            <a:noAutofit/>
          </a:bodyPr>
          <a:lstStyle>
            <a:lvl1pPr>
              <a:defRPr/>
            </a:lvl1pPr>
          </a:lstStyle>
          <a:p>
            <a:endParaRPr lang="en-US"/>
          </a:p>
        </p:txBody>
      </p:sp>
      <p:sp>
        <p:nvSpPr>
          <p:cNvPr id="6" name="Slide Number Placeholder 1">
            <a:extLst>
              <a:ext uri="{FF2B5EF4-FFF2-40B4-BE49-F238E27FC236}">
                <a16:creationId xmlns:a16="http://schemas.microsoft.com/office/drawing/2014/main" id="{86456DE6-1634-4157-A3B4-89E85E34EE9C}"/>
              </a:ext>
            </a:extLst>
          </p:cNvPr>
          <p:cNvSpPr>
            <a:spLocks noGrp="1"/>
          </p:cNvSpPr>
          <p:nvPr>
            <p:ph type="sldNum" sz="quarter" idx="4"/>
          </p:nvPr>
        </p:nvSpPr>
        <p:spPr>
          <a:xfrm>
            <a:off x="54864" y="6693410"/>
            <a:ext cx="131446" cy="123111"/>
          </a:xfrm>
          <a:prstGeom prst="rect">
            <a:avLst/>
          </a:prstGeom>
        </p:spPr>
        <p:txBody>
          <a:bodyPr vert="horz" wrap="none" lIns="0" tIns="0" rIns="0" bIns="0" rtlCol="0" anchor="t" anchorCtr="0">
            <a:spAutoFit/>
          </a:bodyPr>
          <a:lstStyle>
            <a:lvl1pPr algn="l">
              <a:defRPr lang="en-US" sz="800" b="1" kern="1200" smtClean="0">
                <a:solidFill>
                  <a:srgbClr val="1D2F68"/>
                </a:solidFill>
                <a:latin typeface="Segoe UI" panose="020B0502040204020203" pitchFamily="34" charset="0"/>
                <a:ea typeface="+mn-ea"/>
                <a:cs typeface="Segoe UI" panose="020B0502040204020203" pitchFamily="34" charset="0"/>
              </a:defRPr>
            </a:lvl1pPr>
          </a:lstStyle>
          <a:p>
            <a:fld id="{91F51A66-47FA-4B08-BB1E-EEEA3A6EE197}" type="slidenum">
              <a:rPr lang="en-US" smtClean="0"/>
              <a:pPr/>
              <a:t>‹#›</a:t>
            </a:fld>
            <a:endParaRPr lang="en-US"/>
          </a:p>
        </p:txBody>
      </p:sp>
    </p:spTree>
    <p:extLst>
      <p:ext uri="{BB962C8B-B14F-4D97-AF65-F5344CB8AC3E}">
        <p14:creationId xmlns:p14="http://schemas.microsoft.com/office/powerpoint/2010/main" val="276770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main">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80D5A52D-3648-4475-8FDB-2A30CE271DDF}"/>
              </a:ext>
            </a:extLst>
          </p:cNvPr>
          <p:cNvSpPr txBox="1">
            <a:spLocks noChangeArrowheads="1"/>
          </p:cNvSpPr>
          <p:nvPr userDrawn="1"/>
        </p:nvSpPr>
        <p:spPr bwMode="auto">
          <a:xfrm>
            <a:off x="5761038" y="6724650"/>
            <a:ext cx="3363912" cy="122238"/>
          </a:xfrm>
          <a:prstGeom prst="rect">
            <a:avLst/>
          </a:prstGeom>
          <a:noFill/>
          <a:ln>
            <a:noFill/>
          </a:ln>
        </p:spPr>
        <p:txBody>
          <a:bodyPr lIns="16412" tIns="0" rIns="16412" bIns="0">
            <a:spAutoFit/>
          </a:bodyPr>
          <a:lstStyle>
            <a:lvl1pPr eaLnBrk="0" hangingPunct="0">
              <a:tabLst>
                <a:tab pos="3487738" algn="r"/>
              </a:tabLst>
              <a:defRPr sz="1600" u="sng">
                <a:solidFill>
                  <a:schemeClr val="tx1"/>
                </a:solidFill>
                <a:latin typeface="Arial" charset="0"/>
              </a:defRPr>
            </a:lvl1pPr>
            <a:lvl2pPr marL="742950" indent="-285750" eaLnBrk="0" hangingPunct="0">
              <a:tabLst>
                <a:tab pos="3487738" algn="r"/>
              </a:tabLst>
              <a:defRPr sz="1600" u="sng">
                <a:solidFill>
                  <a:schemeClr val="tx1"/>
                </a:solidFill>
                <a:latin typeface="Arial" charset="0"/>
              </a:defRPr>
            </a:lvl2pPr>
            <a:lvl3pPr marL="1143000" indent="-228600" eaLnBrk="0" hangingPunct="0">
              <a:tabLst>
                <a:tab pos="3487738" algn="r"/>
              </a:tabLst>
              <a:defRPr sz="1600" u="sng">
                <a:solidFill>
                  <a:schemeClr val="tx1"/>
                </a:solidFill>
                <a:latin typeface="Arial" charset="0"/>
              </a:defRPr>
            </a:lvl3pPr>
            <a:lvl4pPr marL="1600200" indent="-228600" eaLnBrk="0" hangingPunct="0">
              <a:tabLst>
                <a:tab pos="3487738" algn="r"/>
              </a:tabLst>
              <a:defRPr sz="1600" u="sng">
                <a:solidFill>
                  <a:schemeClr val="tx1"/>
                </a:solidFill>
                <a:latin typeface="Arial" charset="0"/>
              </a:defRPr>
            </a:lvl4pPr>
            <a:lvl5pPr marL="2057400" indent="-228600" eaLnBrk="0" hangingPunct="0">
              <a:tabLst>
                <a:tab pos="3487738" algn="r"/>
              </a:tabLst>
              <a:defRPr sz="1600" u="sng">
                <a:solidFill>
                  <a:schemeClr val="tx1"/>
                </a:solidFill>
                <a:latin typeface="Arial" charset="0"/>
              </a:defRPr>
            </a:lvl5pPr>
            <a:lvl6pPr marL="2514600" indent="-228600" eaLnBrk="0" fontAlgn="base" hangingPunct="0">
              <a:spcBef>
                <a:spcPct val="50000"/>
              </a:spcBef>
              <a:spcAft>
                <a:spcPct val="0"/>
              </a:spcAft>
              <a:buChar char="•"/>
              <a:tabLst>
                <a:tab pos="3487738" algn="r"/>
              </a:tabLst>
              <a:defRPr sz="1600" u="sng">
                <a:solidFill>
                  <a:schemeClr val="tx1"/>
                </a:solidFill>
                <a:latin typeface="Arial" charset="0"/>
              </a:defRPr>
            </a:lvl6pPr>
            <a:lvl7pPr marL="2971800" indent="-228600" eaLnBrk="0" fontAlgn="base" hangingPunct="0">
              <a:spcBef>
                <a:spcPct val="50000"/>
              </a:spcBef>
              <a:spcAft>
                <a:spcPct val="0"/>
              </a:spcAft>
              <a:buChar char="•"/>
              <a:tabLst>
                <a:tab pos="3487738" algn="r"/>
              </a:tabLst>
              <a:defRPr sz="1600" u="sng">
                <a:solidFill>
                  <a:schemeClr val="tx1"/>
                </a:solidFill>
                <a:latin typeface="Arial" charset="0"/>
              </a:defRPr>
            </a:lvl7pPr>
            <a:lvl8pPr marL="3429000" indent="-228600" eaLnBrk="0" fontAlgn="base" hangingPunct="0">
              <a:spcBef>
                <a:spcPct val="50000"/>
              </a:spcBef>
              <a:spcAft>
                <a:spcPct val="0"/>
              </a:spcAft>
              <a:buChar char="•"/>
              <a:tabLst>
                <a:tab pos="3487738" algn="r"/>
              </a:tabLst>
              <a:defRPr sz="1600" u="sng">
                <a:solidFill>
                  <a:schemeClr val="tx1"/>
                </a:solidFill>
                <a:latin typeface="Arial" charset="0"/>
              </a:defRPr>
            </a:lvl8pPr>
            <a:lvl9pPr marL="3886200" indent="-228600" eaLnBrk="0" fontAlgn="base" hangingPunct="0">
              <a:spcBef>
                <a:spcPct val="50000"/>
              </a:spcBef>
              <a:spcAft>
                <a:spcPct val="0"/>
              </a:spcAft>
              <a:buChar char="•"/>
              <a:tabLst>
                <a:tab pos="3487738" algn="r"/>
              </a:tabLst>
              <a:defRPr sz="1600" u="sng">
                <a:solidFill>
                  <a:schemeClr val="tx1"/>
                </a:solidFill>
                <a:latin typeface="Arial" charset="0"/>
              </a:defRPr>
            </a:lvl9pPr>
          </a:lstStyle>
          <a:p>
            <a:pPr algn="r" eaLnBrk="1" fontAlgn="auto" hangingPunct="1">
              <a:spcBef>
                <a:spcPts val="0"/>
              </a:spcBef>
              <a:spcAft>
                <a:spcPts val="0"/>
              </a:spcAft>
              <a:defRPr/>
            </a:pPr>
            <a:r>
              <a:rPr lang="en-US" sz="800" u="none">
                <a:latin typeface="Segoe UI" panose="020B0502040204020203" pitchFamily="34" charset="0"/>
                <a:ea typeface="ＭＳ Ｐゴシック" pitchFamily="34" charset="-128"/>
                <a:cs typeface="Segoe UI" panose="020B0502040204020203" pitchFamily="34" charset="0"/>
              </a:rPr>
              <a:t>NAS Enterprise Architecture Infrastructure Roadmaps Version 16.0</a:t>
            </a:r>
          </a:p>
        </p:txBody>
      </p:sp>
      <p:sp>
        <p:nvSpPr>
          <p:cNvPr id="6" name="RM Status">
            <a:extLst>
              <a:ext uri="{FF2B5EF4-FFF2-40B4-BE49-F238E27FC236}">
                <a16:creationId xmlns:a16="http://schemas.microsoft.com/office/drawing/2014/main" id="{9660ACA2-4A8C-41B8-B992-CA1B73DE9036}"/>
              </a:ext>
            </a:extLst>
          </p:cNvPr>
          <p:cNvSpPr txBox="1">
            <a:spLocks noChangeArrowheads="1"/>
          </p:cNvSpPr>
          <p:nvPr userDrawn="1"/>
        </p:nvSpPr>
        <p:spPr bwMode="auto">
          <a:xfrm>
            <a:off x="3863976" y="6650266"/>
            <a:ext cx="1416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400" b="1">
                <a:latin typeface="Segoe UI" panose="020B0502040204020203" pitchFamily="34" charset="0"/>
                <a:cs typeface="Segoe UI" panose="020B0502040204020203" pitchFamily="34" charset="0"/>
              </a:rPr>
              <a:t>BASELINE</a:t>
            </a:r>
          </a:p>
        </p:txBody>
      </p:sp>
      <p:sp>
        <p:nvSpPr>
          <p:cNvPr id="3" name="Title 2"/>
          <p:cNvSpPr>
            <a:spLocks noGrp="1"/>
          </p:cNvSpPr>
          <p:nvPr>
            <p:ph type="title"/>
          </p:nvPr>
        </p:nvSpPr>
        <p:spPr>
          <a:xfrm>
            <a:off x="317351" y="465907"/>
            <a:ext cx="8503920" cy="667512"/>
          </a:xfrm>
        </p:spPr>
        <p:txBody>
          <a:bodyPr>
            <a:normAutofit/>
          </a:bodyPr>
          <a:lstStyle>
            <a:lvl1pPr algn="l">
              <a:defRPr sz="2800"/>
            </a:lvl1pPr>
          </a:lstStyle>
          <a:p>
            <a:r>
              <a:rPr lang="en-US"/>
              <a:t>Click to edit Master title style</a:t>
            </a:r>
          </a:p>
        </p:txBody>
      </p:sp>
      <p:sp>
        <p:nvSpPr>
          <p:cNvPr id="8" name="Text Placeholder 7"/>
          <p:cNvSpPr>
            <a:spLocks noGrp="1"/>
          </p:cNvSpPr>
          <p:nvPr>
            <p:ph type="body" sz="quarter" idx="10"/>
          </p:nvPr>
        </p:nvSpPr>
        <p:spPr>
          <a:xfrm>
            <a:off x="317351" y="1233377"/>
            <a:ext cx="8503920" cy="5029200"/>
          </a:xfrm>
          <a:prstGeom prst="rect">
            <a:avLst/>
          </a:prstGeom>
        </p:spPr>
        <p:txBody>
          <a:bodyPr>
            <a:noAutofit/>
          </a:bodyPr>
          <a:lstStyle>
            <a:lvl1pPr marL="0" indent="0" algn="just">
              <a:buNone/>
              <a:defRPr sz="1400">
                <a:latin typeface="Segoe UI" panose="020B0502040204020203" pitchFamily="34" charset="0"/>
                <a:cs typeface="Segoe UI" panose="020B0502040204020203" pitchFamily="34" charset="0"/>
              </a:defRPr>
            </a:lvl1pPr>
            <a:lvl2pPr marL="457200" indent="0">
              <a:buNone/>
              <a:defRPr sz="1400">
                <a:latin typeface="Segoe UI" panose="020B0502040204020203" pitchFamily="34" charset="0"/>
                <a:cs typeface="Segoe UI" panose="020B0502040204020203" pitchFamily="34" charset="0"/>
              </a:defRPr>
            </a:lvl2pPr>
            <a:lvl3pPr marL="914400" indent="0">
              <a:buNone/>
              <a:defRPr sz="1400">
                <a:latin typeface="Segoe UI" panose="020B0502040204020203" pitchFamily="34" charset="0"/>
                <a:cs typeface="Segoe UI" panose="020B0502040204020203" pitchFamily="34" charset="0"/>
              </a:defRPr>
            </a:lvl3pPr>
            <a:lvl4pPr marL="1371600" indent="0">
              <a:buNone/>
              <a:defRPr sz="1400">
                <a:latin typeface="Segoe UI" panose="020B0502040204020203" pitchFamily="34" charset="0"/>
                <a:cs typeface="Segoe UI" panose="020B0502040204020203" pitchFamily="34" charset="0"/>
              </a:defRPr>
            </a:lvl4pPr>
            <a:lvl5pPr marL="1828800" indent="0">
              <a:buNone/>
              <a:defRPr sz="140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7" name="Slide Number Placeholder 1">
            <a:extLst>
              <a:ext uri="{FF2B5EF4-FFF2-40B4-BE49-F238E27FC236}">
                <a16:creationId xmlns:a16="http://schemas.microsoft.com/office/drawing/2014/main" id="{B919A273-CE27-458C-AD0B-6F951C2358C0}"/>
              </a:ext>
            </a:extLst>
          </p:cNvPr>
          <p:cNvSpPr>
            <a:spLocks noGrp="1"/>
          </p:cNvSpPr>
          <p:nvPr>
            <p:ph type="sldNum" sz="quarter" idx="4"/>
          </p:nvPr>
        </p:nvSpPr>
        <p:spPr>
          <a:xfrm>
            <a:off x="54864" y="6693410"/>
            <a:ext cx="131446" cy="123111"/>
          </a:xfrm>
          <a:prstGeom prst="rect">
            <a:avLst/>
          </a:prstGeom>
        </p:spPr>
        <p:txBody>
          <a:bodyPr vert="horz" wrap="none" lIns="0" tIns="0" rIns="0" bIns="0" rtlCol="0" anchor="t" anchorCtr="0">
            <a:spAutoFit/>
          </a:bodyPr>
          <a:lstStyle>
            <a:lvl1pPr algn="l">
              <a:defRPr lang="en-US" sz="800" b="1" kern="1200" smtClean="0">
                <a:solidFill>
                  <a:srgbClr val="1D2F68"/>
                </a:solidFill>
                <a:latin typeface="Segoe UI" panose="020B0502040204020203" pitchFamily="34" charset="0"/>
                <a:ea typeface="+mn-ea"/>
                <a:cs typeface="Segoe UI" panose="020B0502040204020203" pitchFamily="34" charset="0"/>
              </a:defRPr>
            </a:lvl1pPr>
          </a:lstStyle>
          <a:p>
            <a:fld id="{91F51A66-47FA-4B08-BB1E-EEEA3A6EE197}" type="slidenum">
              <a:rPr lang="en-US" smtClean="0"/>
              <a:pPr/>
              <a:t>‹#›</a:t>
            </a:fld>
            <a:endParaRPr lang="en-US"/>
          </a:p>
        </p:txBody>
      </p:sp>
    </p:spTree>
    <p:extLst>
      <p:ext uri="{BB962C8B-B14F-4D97-AF65-F5344CB8AC3E}">
        <p14:creationId xmlns:p14="http://schemas.microsoft.com/office/powerpoint/2010/main" val="180728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ra Timeline">
    <p:spTree>
      <p:nvGrpSpPr>
        <p:cNvPr id="1" name=""/>
        <p:cNvGrpSpPr/>
        <p:nvPr/>
      </p:nvGrpSpPr>
      <p:grpSpPr>
        <a:xfrm>
          <a:off x="0" y="0"/>
          <a:ext cx="0" cy="0"/>
          <a:chOff x="0" y="0"/>
          <a:chExt cx="0" cy="0"/>
        </a:xfrm>
      </p:grpSpPr>
      <p:sp>
        <p:nvSpPr>
          <p:cNvPr id="4" name="RM Status">
            <a:extLst>
              <a:ext uri="{FF2B5EF4-FFF2-40B4-BE49-F238E27FC236}">
                <a16:creationId xmlns:a16="http://schemas.microsoft.com/office/drawing/2014/main" id="{02B0C00F-B885-49F7-BFF9-46F1B07A3A03}"/>
              </a:ext>
            </a:extLst>
          </p:cNvPr>
          <p:cNvSpPr txBox="1">
            <a:spLocks noChangeArrowheads="1"/>
          </p:cNvSpPr>
          <p:nvPr userDrawn="1"/>
        </p:nvSpPr>
        <p:spPr bwMode="auto">
          <a:xfrm>
            <a:off x="3863976" y="6650266"/>
            <a:ext cx="1416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400" b="1">
                <a:latin typeface="Segoe UI" panose="020B0502040204020203" pitchFamily="34" charset="0"/>
                <a:cs typeface="Segoe UI" panose="020B0502040204020203" pitchFamily="34" charset="0"/>
              </a:rPr>
              <a:t>BASELINE</a:t>
            </a:r>
          </a:p>
        </p:txBody>
      </p:sp>
      <p:sp>
        <p:nvSpPr>
          <p:cNvPr id="5" name="Text Box 2">
            <a:extLst>
              <a:ext uri="{FF2B5EF4-FFF2-40B4-BE49-F238E27FC236}">
                <a16:creationId xmlns:a16="http://schemas.microsoft.com/office/drawing/2014/main" id="{E18F058C-60DA-4D43-9FF5-9AA1B7FED2DD}"/>
              </a:ext>
            </a:extLst>
          </p:cNvPr>
          <p:cNvSpPr txBox="1">
            <a:spLocks noChangeArrowheads="1"/>
          </p:cNvSpPr>
          <p:nvPr userDrawn="1"/>
        </p:nvSpPr>
        <p:spPr bwMode="auto">
          <a:xfrm>
            <a:off x="5761038" y="6724652"/>
            <a:ext cx="3363912" cy="123111"/>
          </a:xfrm>
          <a:prstGeom prst="rect">
            <a:avLst/>
          </a:prstGeom>
          <a:noFill/>
          <a:ln>
            <a:noFill/>
          </a:ln>
        </p:spPr>
        <p:txBody>
          <a:bodyPr lIns="16412" tIns="0" rIns="16412" bIns="0">
            <a:spAutoFit/>
          </a:bodyPr>
          <a:lstStyle>
            <a:lvl1pPr eaLnBrk="0" hangingPunct="0">
              <a:tabLst>
                <a:tab pos="3487738" algn="r"/>
              </a:tabLst>
              <a:defRPr sz="1600" u="sng">
                <a:solidFill>
                  <a:schemeClr val="tx1"/>
                </a:solidFill>
                <a:latin typeface="Arial" charset="0"/>
              </a:defRPr>
            </a:lvl1pPr>
            <a:lvl2pPr marL="742950" indent="-285750" eaLnBrk="0" hangingPunct="0">
              <a:tabLst>
                <a:tab pos="3487738" algn="r"/>
              </a:tabLst>
              <a:defRPr sz="1600" u="sng">
                <a:solidFill>
                  <a:schemeClr val="tx1"/>
                </a:solidFill>
                <a:latin typeface="Arial" charset="0"/>
              </a:defRPr>
            </a:lvl2pPr>
            <a:lvl3pPr marL="1143000" indent="-228600" eaLnBrk="0" hangingPunct="0">
              <a:tabLst>
                <a:tab pos="3487738" algn="r"/>
              </a:tabLst>
              <a:defRPr sz="1600" u="sng">
                <a:solidFill>
                  <a:schemeClr val="tx1"/>
                </a:solidFill>
                <a:latin typeface="Arial" charset="0"/>
              </a:defRPr>
            </a:lvl3pPr>
            <a:lvl4pPr marL="1600200" indent="-228600" eaLnBrk="0" hangingPunct="0">
              <a:tabLst>
                <a:tab pos="3487738" algn="r"/>
              </a:tabLst>
              <a:defRPr sz="1600" u="sng">
                <a:solidFill>
                  <a:schemeClr val="tx1"/>
                </a:solidFill>
                <a:latin typeface="Arial" charset="0"/>
              </a:defRPr>
            </a:lvl4pPr>
            <a:lvl5pPr marL="2057400" indent="-228600" eaLnBrk="0" hangingPunct="0">
              <a:tabLst>
                <a:tab pos="3487738" algn="r"/>
              </a:tabLst>
              <a:defRPr sz="1600" u="sng">
                <a:solidFill>
                  <a:schemeClr val="tx1"/>
                </a:solidFill>
                <a:latin typeface="Arial" charset="0"/>
              </a:defRPr>
            </a:lvl5pPr>
            <a:lvl6pPr marL="2514600" indent="-228600" eaLnBrk="0" fontAlgn="base" hangingPunct="0">
              <a:spcBef>
                <a:spcPct val="50000"/>
              </a:spcBef>
              <a:spcAft>
                <a:spcPct val="0"/>
              </a:spcAft>
              <a:buChar char="•"/>
              <a:tabLst>
                <a:tab pos="3487738" algn="r"/>
              </a:tabLst>
              <a:defRPr sz="1600" u="sng">
                <a:solidFill>
                  <a:schemeClr val="tx1"/>
                </a:solidFill>
                <a:latin typeface="Arial" charset="0"/>
              </a:defRPr>
            </a:lvl6pPr>
            <a:lvl7pPr marL="2971800" indent="-228600" eaLnBrk="0" fontAlgn="base" hangingPunct="0">
              <a:spcBef>
                <a:spcPct val="50000"/>
              </a:spcBef>
              <a:spcAft>
                <a:spcPct val="0"/>
              </a:spcAft>
              <a:buChar char="•"/>
              <a:tabLst>
                <a:tab pos="3487738" algn="r"/>
              </a:tabLst>
              <a:defRPr sz="1600" u="sng">
                <a:solidFill>
                  <a:schemeClr val="tx1"/>
                </a:solidFill>
                <a:latin typeface="Arial" charset="0"/>
              </a:defRPr>
            </a:lvl7pPr>
            <a:lvl8pPr marL="3429000" indent="-228600" eaLnBrk="0" fontAlgn="base" hangingPunct="0">
              <a:spcBef>
                <a:spcPct val="50000"/>
              </a:spcBef>
              <a:spcAft>
                <a:spcPct val="0"/>
              </a:spcAft>
              <a:buChar char="•"/>
              <a:tabLst>
                <a:tab pos="3487738" algn="r"/>
              </a:tabLst>
              <a:defRPr sz="1600" u="sng">
                <a:solidFill>
                  <a:schemeClr val="tx1"/>
                </a:solidFill>
                <a:latin typeface="Arial" charset="0"/>
              </a:defRPr>
            </a:lvl8pPr>
            <a:lvl9pPr marL="3886200" indent="-228600" eaLnBrk="0" fontAlgn="base" hangingPunct="0">
              <a:spcBef>
                <a:spcPct val="50000"/>
              </a:spcBef>
              <a:spcAft>
                <a:spcPct val="0"/>
              </a:spcAft>
              <a:buChar char="•"/>
              <a:tabLst>
                <a:tab pos="3487738" algn="r"/>
              </a:tabLst>
              <a:defRPr sz="1600" u="sng">
                <a:solidFill>
                  <a:schemeClr val="tx1"/>
                </a:solidFill>
                <a:latin typeface="Arial" charset="0"/>
              </a:defRPr>
            </a:lvl9pPr>
          </a:lstStyle>
          <a:p>
            <a:pPr algn="r" eaLnBrk="1" fontAlgn="auto" hangingPunct="1">
              <a:spcBef>
                <a:spcPts val="0"/>
              </a:spcBef>
              <a:spcAft>
                <a:spcPts val="0"/>
              </a:spcAft>
              <a:defRPr/>
            </a:pPr>
            <a:r>
              <a:rPr lang="en-US" sz="800" u="none">
                <a:latin typeface="Segoe UI" panose="020B0502040204020203" pitchFamily="34" charset="0"/>
                <a:ea typeface="ＭＳ Ｐゴシック" pitchFamily="34" charset="-128"/>
                <a:cs typeface="Segoe UI" panose="020B0502040204020203" pitchFamily="34" charset="0"/>
              </a:rPr>
              <a:t>NAS Enterprise Architecture Infrastructure Roadmaps Version 16.0</a:t>
            </a:r>
          </a:p>
        </p:txBody>
      </p:sp>
      <p:graphicFrame>
        <p:nvGraphicFramePr>
          <p:cNvPr id="6" name="Table 5">
            <a:extLst>
              <a:ext uri="{FF2B5EF4-FFF2-40B4-BE49-F238E27FC236}">
                <a16:creationId xmlns:a16="http://schemas.microsoft.com/office/drawing/2014/main" id="{580D5CB3-0290-49C2-9F17-3D28DB439266}"/>
              </a:ext>
            </a:extLst>
          </p:cNvPr>
          <p:cNvGraphicFramePr>
            <a:graphicFrameLocks noGrp="1"/>
          </p:cNvGraphicFramePr>
          <p:nvPr>
            <p:extLst>
              <p:ext uri="{D42A27DB-BD31-4B8C-83A1-F6EECF244321}">
                <p14:modId xmlns:p14="http://schemas.microsoft.com/office/powerpoint/2010/main" val="3234294814"/>
              </p:ext>
            </p:extLst>
          </p:nvPr>
        </p:nvGraphicFramePr>
        <p:xfrm>
          <a:off x="187326" y="387350"/>
          <a:ext cx="8880474" cy="6264276"/>
        </p:xfrm>
        <a:graphic>
          <a:graphicData uri="http://schemas.openxmlformats.org/drawingml/2006/table">
            <a:tbl>
              <a:tblPr firstRow="1" bandRow="1">
                <a:tableStyleId>{5C22544A-7EE6-4342-B048-85BDC9FD1C3A}</a:tableStyleId>
              </a:tblPr>
              <a:tblGrid>
                <a:gridCol w="991756">
                  <a:extLst>
                    <a:ext uri="{9D8B030D-6E8A-4147-A177-3AD203B41FA5}">
                      <a16:colId xmlns:a16="http://schemas.microsoft.com/office/drawing/2014/main" val="20000"/>
                    </a:ext>
                  </a:extLst>
                </a:gridCol>
                <a:gridCol w="512030">
                  <a:extLst>
                    <a:ext uri="{9D8B030D-6E8A-4147-A177-3AD203B41FA5}">
                      <a16:colId xmlns:a16="http://schemas.microsoft.com/office/drawing/2014/main" val="20002"/>
                    </a:ext>
                  </a:extLst>
                </a:gridCol>
                <a:gridCol w="512030">
                  <a:extLst>
                    <a:ext uri="{9D8B030D-6E8A-4147-A177-3AD203B41FA5}">
                      <a16:colId xmlns:a16="http://schemas.microsoft.com/office/drawing/2014/main" val="20003"/>
                    </a:ext>
                  </a:extLst>
                </a:gridCol>
                <a:gridCol w="512030">
                  <a:extLst>
                    <a:ext uri="{9D8B030D-6E8A-4147-A177-3AD203B41FA5}">
                      <a16:colId xmlns:a16="http://schemas.microsoft.com/office/drawing/2014/main" val="20004"/>
                    </a:ext>
                  </a:extLst>
                </a:gridCol>
                <a:gridCol w="512030">
                  <a:extLst>
                    <a:ext uri="{9D8B030D-6E8A-4147-A177-3AD203B41FA5}">
                      <a16:colId xmlns:a16="http://schemas.microsoft.com/office/drawing/2014/main" val="20005"/>
                    </a:ext>
                  </a:extLst>
                </a:gridCol>
                <a:gridCol w="512030">
                  <a:extLst>
                    <a:ext uri="{9D8B030D-6E8A-4147-A177-3AD203B41FA5}">
                      <a16:colId xmlns:a16="http://schemas.microsoft.com/office/drawing/2014/main" val="20006"/>
                    </a:ext>
                  </a:extLst>
                </a:gridCol>
                <a:gridCol w="512030">
                  <a:extLst>
                    <a:ext uri="{9D8B030D-6E8A-4147-A177-3AD203B41FA5}">
                      <a16:colId xmlns:a16="http://schemas.microsoft.com/office/drawing/2014/main" val="20007"/>
                    </a:ext>
                  </a:extLst>
                </a:gridCol>
                <a:gridCol w="512030">
                  <a:extLst>
                    <a:ext uri="{9D8B030D-6E8A-4147-A177-3AD203B41FA5}">
                      <a16:colId xmlns:a16="http://schemas.microsoft.com/office/drawing/2014/main" val="20008"/>
                    </a:ext>
                  </a:extLst>
                </a:gridCol>
                <a:gridCol w="512030">
                  <a:extLst>
                    <a:ext uri="{9D8B030D-6E8A-4147-A177-3AD203B41FA5}">
                      <a16:colId xmlns:a16="http://schemas.microsoft.com/office/drawing/2014/main" val="20009"/>
                    </a:ext>
                  </a:extLst>
                </a:gridCol>
                <a:gridCol w="512030">
                  <a:extLst>
                    <a:ext uri="{9D8B030D-6E8A-4147-A177-3AD203B41FA5}">
                      <a16:colId xmlns:a16="http://schemas.microsoft.com/office/drawing/2014/main" val="20010"/>
                    </a:ext>
                  </a:extLst>
                </a:gridCol>
                <a:gridCol w="512030">
                  <a:extLst>
                    <a:ext uri="{9D8B030D-6E8A-4147-A177-3AD203B41FA5}">
                      <a16:colId xmlns:a16="http://schemas.microsoft.com/office/drawing/2014/main" val="20011"/>
                    </a:ext>
                  </a:extLst>
                </a:gridCol>
                <a:gridCol w="512030">
                  <a:extLst>
                    <a:ext uri="{9D8B030D-6E8A-4147-A177-3AD203B41FA5}">
                      <a16:colId xmlns:a16="http://schemas.microsoft.com/office/drawing/2014/main" val="20012"/>
                    </a:ext>
                  </a:extLst>
                </a:gridCol>
                <a:gridCol w="512030">
                  <a:extLst>
                    <a:ext uri="{9D8B030D-6E8A-4147-A177-3AD203B41FA5}">
                      <a16:colId xmlns:a16="http://schemas.microsoft.com/office/drawing/2014/main" val="20013"/>
                    </a:ext>
                  </a:extLst>
                </a:gridCol>
                <a:gridCol w="512030">
                  <a:extLst>
                    <a:ext uri="{9D8B030D-6E8A-4147-A177-3AD203B41FA5}">
                      <a16:colId xmlns:a16="http://schemas.microsoft.com/office/drawing/2014/main" val="20014"/>
                    </a:ext>
                  </a:extLst>
                </a:gridCol>
                <a:gridCol w="512030">
                  <a:extLst>
                    <a:ext uri="{9D8B030D-6E8A-4147-A177-3AD203B41FA5}">
                      <a16:colId xmlns:a16="http://schemas.microsoft.com/office/drawing/2014/main" val="20015"/>
                    </a:ext>
                  </a:extLst>
                </a:gridCol>
                <a:gridCol w="512030">
                  <a:extLst>
                    <a:ext uri="{9D8B030D-6E8A-4147-A177-3AD203B41FA5}">
                      <a16:colId xmlns:a16="http://schemas.microsoft.com/office/drawing/2014/main" val="20016"/>
                    </a:ext>
                  </a:extLst>
                </a:gridCol>
                <a:gridCol w="208268">
                  <a:extLst>
                    <a:ext uri="{9D8B030D-6E8A-4147-A177-3AD203B41FA5}">
                      <a16:colId xmlns:a16="http://schemas.microsoft.com/office/drawing/2014/main" val="20017"/>
                    </a:ext>
                  </a:extLst>
                </a:gridCol>
              </a:tblGrid>
              <a:tr h="182899">
                <a:tc>
                  <a:txBody>
                    <a:bodyPr/>
                    <a:lstStyle/>
                    <a:p>
                      <a:pPr lvl="1" algn="ctr"/>
                      <a:r>
                        <a:rPr lang="en-US" sz="1000" b="1">
                          <a:solidFill>
                            <a:schemeClr val="tx1"/>
                          </a:solidFill>
                          <a:latin typeface="Segoe UI" panose="020B0502040204020203" pitchFamily="34" charset="0"/>
                          <a:cs typeface="Segoe UI" panose="020B0502040204020203" pitchFamily="34" charset="0"/>
                        </a:rPr>
                        <a:t>     CY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2033</a:t>
                      </a:r>
                      <a:endParaRPr lang="en-US" sz="800">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2034</a:t>
                      </a:r>
                      <a:endParaRPr lang="en-US" sz="800">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2035</a:t>
                      </a:r>
                      <a:endParaRPr lang="en-US" sz="800">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solidFill>
                            <a:schemeClr val="tx1"/>
                          </a:solidFill>
                          <a:latin typeface="Segoe UI" panose="020B0502040204020203" pitchFamily="34" charset="0"/>
                          <a:cs typeface="Segoe UI" panose="020B0502040204020203"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898478">
                <a:tc>
                  <a:txBody>
                    <a:bodyPr/>
                    <a:lstStyle/>
                    <a:p>
                      <a:endParaRPr lang="en-US" sz="1800">
                        <a:solidFill>
                          <a:srgbClr val="FF0000"/>
                        </a:solidFill>
                      </a:endParaRPr>
                    </a:p>
                  </a:txBody>
                  <a:tcPr marL="91434" marR="91434" marT="45725" marB="45725">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FF"/>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FF"/>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FF"/>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FF"/>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FF"/>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5FF"/>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5FF"/>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5FF"/>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5FF"/>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5FF"/>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5FF"/>
                    </a:solidFill>
                  </a:tcPr>
                </a:tc>
                <a:extLst>
                  <a:ext uri="{0D108BD9-81ED-4DB2-BD59-A6C34878D82A}">
                    <a16:rowId xmlns:a16="http://schemas.microsoft.com/office/drawing/2014/main" val="10001"/>
                  </a:ext>
                </a:extLst>
              </a:tr>
              <a:tr h="182899">
                <a:tc>
                  <a:txBody>
                    <a:bodyPr/>
                    <a:lstStyle/>
                    <a:p>
                      <a:pPr marL="457200" lvl="1" algn="ctr"/>
                      <a:r>
                        <a:rPr lang="en-US" sz="1000" b="1">
                          <a:solidFill>
                            <a:schemeClr val="tx1"/>
                          </a:solidFill>
                          <a:latin typeface="Segoe UI" panose="020B0502040204020203" pitchFamily="34" charset="0"/>
                          <a:cs typeface="Segoe UI" panose="020B0502040204020203" pitchFamily="34" charset="0"/>
                        </a:rPr>
                        <a:t>     CY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2033</a:t>
                      </a:r>
                      <a:endParaRPr lang="en-US" sz="800" b="1">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2034</a:t>
                      </a:r>
                      <a:endParaRPr lang="en-US" sz="800" b="1">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2035</a:t>
                      </a:r>
                      <a:endParaRPr lang="en-US" sz="800" b="1">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a:solidFill>
                            <a:schemeClr val="tx1"/>
                          </a:solidFill>
                          <a:latin typeface="Segoe UI" panose="020B0502040204020203" pitchFamily="34" charset="0"/>
                          <a:cs typeface="Segoe UI" panose="020B0502040204020203"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7" name="Group 6">
            <a:extLst>
              <a:ext uri="{FF2B5EF4-FFF2-40B4-BE49-F238E27FC236}">
                <a16:creationId xmlns:a16="http://schemas.microsoft.com/office/drawing/2014/main" id="{A4FA41CD-4C12-462E-906E-2FFD3B9DD98F}"/>
              </a:ext>
            </a:extLst>
          </p:cNvPr>
          <p:cNvGrpSpPr>
            <a:grpSpLocks/>
          </p:cNvGrpSpPr>
          <p:nvPr userDrawn="1"/>
        </p:nvGrpSpPr>
        <p:grpSpPr bwMode="auto">
          <a:xfrm>
            <a:off x="1311276" y="646115"/>
            <a:ext cx="263525" cy="5743575"/>
            <a:chOff x="1238651" y="626213"/>
            <a:chExt cx="263913" cy="5742432"/>
          </a:xfrm>
        </p:grpSpPr>
        <p:sp>
          <p:nvSpPr>
            <p:cNvPr id="8" name="Line 42">
              <a:extLst>
                <a:ext uri="{FF2B5EF4-FFF2-40B4-BE49-F238E27FC236}">
                  <a16:creationId xmlns:a16="http://schemas.microsoft.com/office/drawing/2014/main" id="{4CDE314A-93DC-4B66-B161-BD62097E49E4}"/>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42">
              <a:extLst>
                <a:ext uri="{FF2B5EF4-FFF2-40B4-BE49-F238E27FC236}">
                  <a16:creationId xmlns:a16="http://schemas.microsoft.com/office/drawing/2014/main" id="{2E5C4F9B-B0B7-4A32-9889-1A43AE5CA37B}"/>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42">
              <a:extLst>
                <a:ext uri="{FF2B5EF4-FFF2-40B4-BE49-F238E27FC236}">
                  <a16:creationId xmlns:a16="http://schemas.microsoft.com/office/drawing/2014/main" id="{A074BA14-74BD-4C24-85F5-10EDBF191A8C}"/>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0">
            <a:extLst>
              <a:ext uri="{FF2B5EF4-FFF2-40B4-BE49-F238E27FC236}">
                <a16:creationId xmlns:a16="http://schemas.microsoft.com/office/drawing/2014/main" id="{56F7155C-CA16-4843-A1AE-A49A7859E271}"/>
              </a:ext>
            </a:extLst>
          </p:cNvPr>
          <p:cNvGrpSpPr>
            <a:grpSpLocks/>
          </p:cNvGrpSpPr>
          <p:nvPr userDrawn="1"/>
        </p:nvGrpSpPr>
        <p:grpSpPr bwMode="auto">
          <a:xfrm>
            <a:off x="1822451" y="646115"/>
            <a:ext cx="263525" cy="5743575"/>
            <a:chOff x="1238651" y="626213"/>
            <a:chExt cx="263913" cy="5742432"/>
          </a:xfrm>
        </p:grpSpPr>
        <p:sp>
          <p:nvSpPr>
            <p:cNvPr id="12" name="Line 42">
              <a:extLst>
                <a:ext uri="{FF2B5EF4-FFF2-40B4-BE49-F238E27FC236}">
                  <a16:creationId xmlns:a16="http://schemas.microsoft.com/office/drawing/2014/main" id="{5B89DBEB-96AD-4B54-BD10-0FDFA97C727D}"/>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42">
              <a:extLst>
                <a:ext uri="{FF2B5EF4-FFF2-40B4-BE49-F238E27FC236}">
                  <a16:creationId xmlns:a16="http://schemas.microsoft.com/office/drawing/2014/main" id="{6CC9AC0A-BF1B-46CE-911B-D74D01FB498C}"/>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42">
              <a:extLst>
                <a:ext uri="{FF2B5EF4-FFF2-40B4-BE49-F238E27FC236}">
                  <a16:creationId xmlns:a16="http://schemas.microsoft.com/office/drawing/2014/main" id="{8A832308-137B-4CEB-BEC2-E42D7BDF4D72}"/>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14">
            <a:extLst>
              <a:ext uri="{FF2B5EF4-FFF2-40B4-BE49-F238E27FC236}">
                <a16:creationId xmlns:a16="http://schemas.microsoft.com/office/drawing/2014/main" id="{3120C6B4-5899-4ABE-88D4-703FB0B8C253}"/>
              </a:ext>
            </a:extLst>
          </p:cNvPr>
          <p:cNvGrpSpPr>
            <a:grpSpLocks/>
          </p:cNvGrpSpPr>
          <p:nvPr userDrawn="1"/>
        </p:nvGrpSpPr>
        <p:grpSpPr bwMode="auto">
          <a:xfrm>
            <a:off x="2333626" y="646115"/>
            <a:ext cx="265113" cy="5743575"/>
            <a:chOff x="1238651" y="626213"/>
            <a:chExt cx="263913" cy="5742432"/>
          </a:xfrm>
        </p:grpSpPr>
        <p:sp>
          <p:nvSpPr>
            <p:cNvPr id="16" name="Line 42">
              <a:extLst>
                <a:ext uri="{FF2B5EF4-FFF2-40B4-BE49-F238E27FC236}">
                  <a16:creationId xmlns:a16="http://schemas.microsoft.com/office/drawing/2014/main" id="{46AF3DB9-DC5F-43F4-8AA8-545E892B17D9}"/>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42">
              <a:extLst>
                <a:ext uri="{FF2B5EF4-FFF2-40B4-BE49-F238E27FC236}">
                  <a16:creationId xmlns:a16="http://schemas.microsoft.com/office/drawing/2014/main" id="{3F3AAA1F-B702-4D9F-88F8-4A2D5F9F33AD}"/>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42">
              <a:extLst>
                <a:ext uri="{FF2B5EF4-FFF2-40B4-BE49-F238E27FC236}">
                  <a16:creationId xmlns:a16="http://schemas.microsoft.com/office/drawing/2014/main" id="{3615FCE3-C009-4912-9FEC-17AFFEA9C136}"/>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 name="Group 18">
            <a:extLst>
              <a:ext uri="{FF2B5EF4-FFF2-40B4-BE49-F238E27FC236}">
                <a16:creationId xmlns:a16="http://schemas.microsoft.com/office/drawing/2014/main" id="{597B0E13-EFCA-4A4A-B1FB-9A183E023F1B}"/>
              </a:ext>
            </a:extLst>
          </p:cNvPr>
          <p:cNvGrpSpPr>
            <a:grpSpLocks/>
          </p:cNvGrpSpPr>
          <p:nvPr userDrawn="1"/>
        </p:nvGrpSpPr>
        <p:grpSpPr bwMode="auto">
          <a:xfrm>
            <a:off x="2844800" y="646115"/>
            <a:ext cx="265113" cy="5743575"/>
            <a:chOff x="1238651" y="626213"/>
            <a:chExt cx="263913" cy="5742432"/>
          </a:xfrm>
        </p:grpSpPr>
        <p:sp>
          <p:nvSpPr>
            <p:cNvPr id="20" name="Line 42">
              <a:extLst>
                <a:ext uri="{FF2B5EF4-FFF2-40B4-BE49-F238E27FC236}">
                  <a16:creationId xmlns:a16="http://schemas.microsoft.com/office/drawing/2014/main" id="{29CC268C-71EF-4BC0-800F-264B73CB9287}"/>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42">
              <a:extLst>
                <a:ext uri="{FF2B5EF4-FFF2-40B4-BE49-F238E27FC236}">
                  <a16:creationId xmlns:a16="http://schemas.microsoft.com/office/drawing/2014/main" id="{4DD6FB79-82BD-4A8E-96C8-1EB1FF1B9490}"/>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42">
              <a:extLst>
                <a:ext uri="{FF2B5EF4-FFF2-40B4-BE49-F238E27FC236}">
                  <a16:creationId xmlns:a16="http://schemas.microsoft.com/office/drawing/2014/main" id="{53F3F401-A776-4577-974B-D558957E258C}"/>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 name="Group 22">
            <a:extLst>
              <a:ext uri="{FF2B5EF4-FFF2-40B4-BE49-F238E27FC236}">
                <a16:creationId xmlns:a16="http://schemas.microsoft.com/office/drawing/2014/main" id="{477FAACC-C258-416B-B88D-2D4D575C1D1D}"/>
              </a:ext>
            </a:extLst>
          </p:cNvPr>
          <p:cNvGrpSpPr>
            <a:grpSpLocks/>
          </p:cNvGrpSpPr>
          <p:nvPr userDrawn="1"/>
        </p:nvGrpSpPr>
        <p:grpSpPr bwMode="auto">
          <a:xfrm>
            <a:off x="3357564" y="646115"/>
            <a:ext cx="263525" cy="5743575"/>
            <a:chOff x="1238651" y="626213"/>
            <a:chExt cx="263913" cy="5742432"/>
          </a:xfrm>
        </p:grpSpPr>
        <p:sp>
          <p:nvSpPr>
            <p:cNvPr id="24" name="Line 42">
              <a:extLst>
                <a:ext uri="{FF2B5EF4-FFF2-40B4-BE49-F238E27FC236}">
                  <a16:creationId xmlns:a16="http://schemas.microsoft.com/office/drawing/2014/main" id="{868D1899-1F0C-45F4-B883-6909CAC2AFB6}"/>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42">
              <a:extLst>
                <a:ext uri="{FF2B5EF4-FFF2-40B4-BE49-F238E27FC236}">
                  <a16:creationId xmlns:a16="http://schemas.microsoft.com/office/drawing/2014/main" id="{1B7505FD-8116-490F-A2B9-15CD49C4E16E}"/>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42">
              <a:extLst>
                <a:ext uri="{FF2B5EF4-FFF2-40B4-BE49-F238E27FC236}">
                  <a16:creationId xmlns:a16="http://schemas.microsoft.com/office/drawing/2014/main" id="{4A8D917D-6197-4E3B-AAE5-DC2098DB34D5}"/>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 name="Group 26">
            <a:extLst>
              <a:ext uri="{FF2B5EF4-FFF2-40B4-BE49-F238E27FC236}">
                <a16:creationId xmlns:a16="http://schemas.microsoft.com/office/drawing/2014/main" id="{6E4A3C2E-AE96-4E78-931D-6A0AA72FF1C9}"/>
              </a:ext>
            </a:extLst>
          </p:cNvPr>
          <p:cNvGrpSpPr>
            <a:grpSpLocks/>
          </p:cNvGrpSpPr>
          <p:nvPr userDrawn="1"/>
        </p:nvGrpSpPr>
        <p:grpSpPr bwMode="auto">
          <a:xfrm>
            <a:off x="3868739" y="646115"/>
            <a:ext cx="263525" cy="5743575"/>
            <a:chOff x="1238651" y="626213"/>
            <a:chExt cx="263913" cy="5742432"/>
          </a:xfrm>
        </p:grpSpPr>
        <p:sp>
          <p:nvSpPr>
            <p:cNvPr id="28" name="Line 42">
              <a:extLst>
                <a:ext uri="{FF2B5EF4-FFF2-40B4-BE49-F238E27FC236}">
                  <a16:creationId xmlns:a16="http://schemas.microsoft.com/office/drawing/2014/main" id="{AB0B7B96-852A-4081-B56A-1B0657C2676B}"/>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42">
              <a:extLst>
                <a:ext uri="{FF2B5EF4-FFF2-40B4-BE49-F238E27FC236}">
                  <a16:creationId xmlns:a16="http://schemas.microsoft.com/office/drawing/2014/main" id="{9141EAA3-35F0-4060-80CE-BD7F267A70F7}"/>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42">
              <a:extLst>
                <a:ext uri="{FF2B5EF4-FFF2-40B4-BE49-F238E27FC236}">
                  <a16:creationId xmlns:a16="http://schemas.microsoft.com/office/drawing/2014/main" id="{7AAE5F06-5471-412D-91AC-99C0DE616BCD}"/>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 name="Group 30">
            <a:extLst>
              <a:ext uri="{FF2B5EF4-FFF2-40B4-BE49-F238E27FC236}">
                <a16:creationId xmlns:a16="http://schemas.microsoft.com/office/drawing/2014/main" id="{4F3BC054-2869-4543-8891-94AF161871F6}"/>
              </a:ext>
            </a:extLst>
          </p:cNvPr>
          <p:cNvGrpSpPr>
            <a:grpSpLocks/>
          </p:cNvGrpSpPr>
          <p:nvPr userDrawn="1"/>
        </p:nvGrpSpPr>
        <p:grpSpPr bwMode="auto">
          <a:xfrm>
            <a:off x="4379914" y="646115"/>
            <a:ext cx="263525" cy="5743575"/>
            <a:chOff x="1238651" y="626213"/>
            <a:chExt cx="263913" cy="5742432"/>
          </a:xfrm>
        </p:grpSpPr>
        <p:sp>
          <p:nvSpPr>
            <p:cNvPr id="32" name="Line 42">
              <a:extLst>
                <a:ext uri="{FF2B5EF4-FFF2-40B4-BE49-F238E27FC236}">
                  <a16:creationId xmlns:a16="http://schemas.microsoft.com/office/drawing/2014/main" id="{D8CFB54E-A5A7-46A3-A05B-013DDEBEFEF5}"/>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2">
              <a:extLst>
                <a:ext uri="{FF2B5EF4-FFF2-40B4-BE49-F238E27FC236}">
                  <a16:creationId xmlns:a16="http://schemas.microsoft.com/office/drawing/2014/main" id="{EE30BFE8-4388-404E-BD07-1C05F9BF24D6}"/>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42">
              <a:extLst>
                <a:ext uri="{FF2B5EF4-FFF2-40B4-BE49-F238E27FC236}">
                  <a16:creationId xmlns:a16="http://schemas.microsoft.com/office/drawing/2014/main" id="{1CCB4BDA-5204-4B19-96B5-72CDBFED3401}"/>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 name="Group 34">
            <a:extLst>
              <a:ext uri="{FF2B5EF4-FFF2-40B4-BE49-F238E27FC236}">
                <a16:creationId xmlns:a16="http://schemas.microsoft.com/office/drawing/2014/main" id="{6FFA179C-4872-42BA-AC8E-C4478D794157}"/>
              </a:ext>
            </a:extLst>
          </p:cNvPr>
          <p:cNvGrpSpPr>
            <a:grpSpLocks/>
          </p:cNvGrpSpPr>
          <p:nvPr userDrawn="1"/>
        </p:nvGrpSpPr>
        <p:grpSpPr bwMode="auto">
          <a:xfrm>
            <a:off x="4891089" y="646115"/>
            <a:ext cx="263525" cy="5743575"/>
            <a:chOff x="1238651" y="626213"/>
            <a:chExt cx="263913" cy="5742432"/>
          </a:xfrm>
        </p:grpSpPr>
        <p:sp>
          <p:nvSpPr>
            <p:cNvPr id="36" name="Line 42">
              <a:extLst>
                <a:ext uri="{FF2B5EF4-FFF2-40B4-BE49-F238E27FC236}">
                  <a16:creationId xmlns:a16="http://schemas.microsoft.com/office/drawing/2014/main" id="{F622039D-3B48-4D69-9CB0-7A34A8A47752}"/>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42">
              <a:extLst>
                <a:ext uri="{FF2B5EF4-FFF2-40B4-BE49-F238E27FC236}">
                  <a16:creationId xmlns:a16="http://schemas.microsoft.com/office/drawing/2014/main" id="{0A4E7258-7802-4B6F-A984-13F4B67021F5}"/>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2">
              <a:extLst>
                <a:ext uri="{FF2B5EF4-FFF2-40B4-BE49-F238E27FC236}">
                  <a16:creationId xmlns:a16="http://schemas.microsoft.com/office/drawing/2014/main" id="{DA0C908E-5F67-4D3F-8F9A-2D17D8F1FD4B}"/>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9" name="Group 38">
            <a:extLst>
              <a:ext uri="{FF2B5EF4-FFF2-40B4-BE49-F238E27FC236}">
                <a16:creationId xmlns:a16="http://schemas.microsoft.com/office/drawing/2014/main" id="{16374CFC-E4F6-4283-98CF-41487B621229}"/>
              </a:ext>
            </a:extLst>
          </p:cNvPr>
          <p:cNvGrpSpPr>
            <a:grpSpLocks/>
          </p:cNvGrpSpPr>
          <p:nvPr userDrawn="1"/>
        </p:nvGrpSpPr>
        <p:grpSpPr bwMode="auto">
          <a:xfrm>
            <a:off x="5402264" y="646115"/>
            <a:ext cx="263525" cy="5743575"/>
            <a:chOff x="1238651" y="626213"/>
            <a:chExt cx="263913" cy="5742432"/>
          </a:xfrm>
        </p:grpSpPr>
        <p:sp>
          <p:nvSpPr>
            <p:cNvPr id="40" name="Line 42">
              <a:extLst>
                <a:ext uri="{FF2B5EF4-FFF2-40B4-BE49-F238E27FC236}">
                  <a16:creationId xmlns:a16="http://schemas.microsoft.com/office/drawing/2014/main" id="{B640821C-42E3-4BE0-8522-EB8A9946449B}"/>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42">
              <a:extLst>
                <a:ext uri="{FF2B5EF4-FFF2-40B4-BE49-F238E27FC236}">
                  <a16:creationId xmlns:a16="http://schemas.microsoft.com/office/drawing/2014/main" id="{DEF979CA-0D08-4D37-86B2-BA18A3F52748}"/>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42">
              <a:extLst>
                <a:ext uri="{FF2B5EF4-FFF2-40B4-BE49-F238E27FC236}">
                  <a16:creationId xmlns:a16="http://schemas.microsoft.com/office/drawing/2014/main" id="{FAD53550-64E1-4562-95E1-7849B0453F95}"/>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 name="Group 42">
            <a:extLst>
              <a:ext uri="{FF2B5EF4-FFF2-40B4-BE49-F238E27FC236}">
                <a16:creationId xmlns:a16="http://schemas.microsoft.com/office/drawing/2014/main" id="{DC55AC3C-D48A-4A74-8AD0-90DD25099B57}"/>
              </a:ext>
            </a:extLst>
          </p:cNvPr>
          <p:cNvGrpSpPr>
            <a:grpSpLocks/>
          </p:cNvGrpSpPr>
          <p:nvPr userDrawn="1"/>
        </p:nvGrpSpPr>
        <p:grpSpPr bwMode="auto">
          <a:xfrm>
            <a:off x="5913439" y="646115"/>
            <a:ext cx="263525" cy="5743575"/>
            <a:chOff x="1238651" y="626213"/>
            <a:chExt cx="263913" cy="5742432"/>
          </a:xfrm>
        </p:grpSpPr>
        <p:sp>
          <p:nvSpPr>
            <p:cNvPr id="44" name="Line 42">
              <a:extLst>
                <a:ext uri="{FF2B5EF4-FFF2-40B4-BE49-F238E27FC236}">
                  <a16:creationId xmlns:a16="http://schemas.microsoft.com/office/drawing/2014/main" id="{7B584CEB-9B7B-4AB1-8880-085D05E418E3}"/>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2">
              <a:extLst>
                <a:ext uri="{FF2B5EF4-FFF2-40B4-BE49-F238E27FC236}">
                  <a16:creationId xmlns:a16="http://schemas.microsoft.com/office/drawing/2014/main" id="{F20BD481-EA90-4F25-B429-F972123F03FC}"/>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42">
              <a:extLst>
                <a:ext uri="{FF2B5EF4-FFF2-40B4-BE49-F238E27FC236}">
                  <a16:creationId xmlns:a16="http://schemas.microsoft.com/office/drawing/2014/main" id="{81321CA2-EE68-477C-803D-C60E972C3602}"/>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 name="Group 46">
            <a:extLst>
              <a:ext uri="{FF2B5EF4-FFF2-40B4-BE49-F238E27FC236}">
                <a16:creationId xmlns:a16="http://schemas.microsoft.com/office/drawing/2014/main" id="{402029C9-1B4E-4907-B543-0C481AE48E11}"/>
              </a:ext>
            </a:extLst>
          </p:cNvPr>
          <p:cNvGrpSpPr>
            <a:grpSpLocks/>
          </p:cNvGrpSpPr>
          <p:nvPr userDrawn="1"/>
        </p:nvGrpSpPr>
        <p:grpSpPr bwMode="auto">
          <a:xfrm>
            <a:off x="6424614" y="646115"/>
            <a:ext cx="263525" cy="5743575"/>
            <a:chOff x="1238651" y="626213"/>
            <a:chExt cx="263913" cy="5742432"/>
          </a:xfrm>
        </p:grpSpPr>
        <p:sp>
          <p:nvSpPr>
            <p:cNvPr id="48" name="Line 42">
              <a:extLst>
                <a:ext uri="{FF2B5EF4-FFF2-40B4-BE49-F238E27FC236}">
                  <a16:creationId xmlns:a16="http://schemas.microsoft.com/office/drawing/2014/main" id="{AA032494-CDAA-4228-91B6-EDE001AF26E6}"/>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42">
              <a:extLst>
                <a:ext uri="{FF2B5EF4-FFF2-40B4-BE49-F238E27FC236}">
                  <a16:creationId xmlns:a16="http://schemas.microsoft.com/office/drawing/2014/main" id="{D54F0E0A-8FB1-4FDE-B3B9-30B6384BEB82}"/>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42">
              <a:extLst>
                <a:ext uri="{FF2B5EF4-FFF2-40B4-BE49-F238E27FC236}">
                  <a16:creationId xmlns:a16="http://schemas.microsoft.com/office/drawing/2014/main" id="{A37FE915-D216-44AF-98A1-2F9155E71ACC}"/>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 name="Group 50">
            <a:extLst>
              <a:ext uri="{FF2B5EF4-FFF2-40B4-BE49-F238E27FC236}">
                <a16:creationId xmlns:a16="http://schemas.microsoft.com/office/drawing/2014/main" id="{D0391165-AE82-417A-A3E3-54C86EB368B6}"/>
              </a:ext>
            </a:extLst>
          </p:cNvPr>
          <p:cNvGrpSpPr>
            <a:grpSpLocks/>
          </p:cNvGrpSpPr>
          <p:nvPr userDrawn="1"/>
        </p:nvGrpSpPr>
        <p:grpSpPr bwMode="auto">
          <a:xfrm>
            <a:off x="6935788" y="646115"/>
            <a:ext cx="265112" cy="5743575"/>
            <a:chOff x="1238651" y="626213"/>
            <a:chExt cx="263913" cy="5742432"/>
          </a:xfrm>
        </p:grpSpPr>
        <p:sp>
          <p:nvSpPr>
            <p:cNvPr id="52" name="Line 42">
              <a:extLst>
                <a:ext uri="{FF2B5EF4-FFF2-40B4-BE49-F238E27FC236}">
                  <a16:creationId xmlns:a16="http://schemas.microsoft.com/office/drawing/2014/main" id="{3CD946A3-7A51-4CDD-89BB-9C2C0456FF70}"/>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42">
              <a:extLst>
                <a:ext uri="{FF2B5EF4-FFF2-40B4-BE49-F238E27FC236}">
                  <a16:creationId xmlns:a16="http://schemas.microsoft.com/office/drawing/2014/main" id="{37ED8B44-AAEA-4CC8-87E5-DB274E624F13}"/>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42">
              <a:extLst>
                <a:ext uri="{FF2B5EF4-FFF2-40B4-BE49-F238E27FC236}">
                  <a16:creationId xmlns:a16="http://schemas.microsoft.com/office/drawing/2014/main" id="{0F985567-4F69-4D96-8210-35FC6CE3B3A6}"/>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5" name="Group 54">
            <a:extLst>
              <a:ext uri="{FF2B5EF4-FFF2-40B4-BE49-F238E27FC236}">
                <a16:creationId xmlns:a16="http://schemas.microsoft.com/office/drawing/2014/main" id="{ED5A2D77-4E33-48D9-B3FC-CEAB1B373ED4}"/>
              </a:ext>
            </a:extLst>
          </p:cNvPr>
          <p:cNvGrpSpPr>
            <a:grpSpLocks/>
          </p:cNvGrpSpPr>
          <p:nvPr userDrawn="1"/>
        </p:nvGrpSpPr>
        <p:grpSpPr bwMode="auto">
          <a:xfrm>
            <a:off x="7446964" y="646115"/>
            <a:ext cx="265112" cy="5743575"/>
            <a:chOff x="1238651" y="626213"/>
            <a:chExt cx="263913" cy="5742432"/>
          </a:xfrm>
        </p:grpSpPr>
        <p:sp>
          <p:nvSpPr>
            <p:cNvPr id="56" name="Line 42">
              <a:extLst>
                <a:ext uri="{FF2B5EF4-FFF2-40B4-BE49-F238E27FC236}">
                  <a16:creationId xmlns:a16="http://schemas.microsoft.com/office/drawing/2014/main" id="{78613207-C40F-4BFF-8446-D5E2C6B0189B}"/>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42">
              <a:extLst>
                <a:ext uri="{FF2B5EF4-FFF2-40B4-BE49-F238E27FC236}">
                  <a16:creationId xmlns:a16="http://schemas.microsoft.com/office/drawing/2014/main" id="{D85F4795-4648-424F-B62F-406E9EC8EB22}"/>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42">
              <a:extLst>
                <a:ext uri="{FF2B5EF4-FFF2-40B4-BE49-F238E27FC236}">
                  <a16:creationId xmlns:a16="http://schemas.microsoft.com/office/drawing/2014/main" id="{92C73A03-2212-4289-B372-534CE3546D76}"/>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 name="Group 58">
            <a:extLst>
              <a:ext uri="{FF2B5EF4-FFF2-40B4-BE49-F238E27FC236}">
                <a16:creationId xmlns:a16="http://schemas.microsoft.com/office/drawing/2014/main" id="{826C7856-0F44-4DC0-ABF4-E2D92FCE10A8}"/>
              </a:ext>
            </a:extLst>
          </p:cNvPr>
          <p:cNvGrpSpPr>
            <a:grpSpLocks/>
          </p:cNvGrpSpPr>
          <p:nvPr userDrawn="1"/>
        </p:nvGrpSpPr>
        <p:grpSpPr bwMode="auto">
          <a:xfrm>
            <a:off x="7959726" y="646115"/>
            <a:ext cx="263525" cy="5743575"/>
            <a:chOff x="1238651" y="626213"/>
            <a:chExt cx="263913" cy="5742432"/>
          </a:xfrm>
        </p:grpSpPr>
        <p:sp>
          <p:nvSpPr>
            <p:cNvPr id="60" name="Line 42">
              <a:extLst>
                <a:ext uri="{FF2B5EF4-FFF2-40B4-BE49-F238E27FC236}">
                  <a16:creationId xmlns:a16="http://schemas.microsoft.com/office/drawing/2014/main" id="{F05E825E-727E-403C-8E58-0990C2FA5210}"/>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42">
              <a:extLst>
                <a:ext uri="{FF2B5EF4-FFF2-40B4-BE49-F238E27FC236}">
                  <a16:creationId xmlns:a16="http://schemas.microsoft.com/office/drawing/2014/main" id="{577387F0-8C9F-4AF7-B066-42803BBC90F2}"/>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42">
              <a:extLst>
                <a:ext uri="{FF2B5EF4-FFF2-40B4-BE49-F238E27FC236}">
                  <a16:creationId xmlns:a16="http://schemas.microsoft.com/office/drawing/2014/main" id="{B9C1161C-CFF9-4957-BABB-3911FB9C48F5}"/>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 name="Group 62">
            <a:extLst>
              <a:ext uri="{FF2B5EF4-FFF2-40B4-BE49-F238E27FC236}">
                <a16:creationId xmlns:a16="http://schemas.microsoft.com/office/drawing/2014/main" id="{B10E06D0-6DEB-4C9D-BE80-B48EF4644DDE}"/>
              </a:ext>
            </a:extLst>
          </p:cNvPr>
          <p:cNvGrpSpPr>
            <a:grpSpLocks/>
          </p:cNvGrpSpPr>
          <p:nvPr userDrawn="1"/>
        </p:nvGrpSpPr>
        <p:grpSpPr bwMode="auto">
          <a:xfrm>
            <a:off x="8470901" y="646115"/>
            <a:ext cx="263525" cy="5743575"/>
            <a:chOff x="1238651" y="626213"/>
            <a:chExt cx="263913" cy="5742432"/>
          </a:xfrm>
        </p:grpSpPr>
        <p:sp>
          <p:nvSpPr>
            <p:cNvPr id="64" name="Line 42">
              <a:extLst>
                <a:ext uri="{FF2B5EF4-FFF2-40B4-BE49-F238E27FC236}">
                  <a16:creationId xmlns:a16="http://schemas.microsoft.com/office/drawing/2014/main" id="{AAAB52F4-27CC-4637-9295-BB8E0B3656C1}"/>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42">
              <a:extLst>
                <a:ext uri="{FF2B5EF4-FFF2-40B4-BE49-F238E27FC236}">
                  <a16:creationId xmlns:a16="http://schemas.microsoft.com/office/drawing/2014/main" id="{42CC80D0-0B03-4959-9F5E-60F6D3CB91DB}"/>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42">
              <a:extLst>
                <a:ext uri="{FF2B5EF4-FFF2-40B4-BE49-F238E27FC236}">
                  <a16:creationId xmlns:a16="http://schemas.microsoft.com/office/drawing/2014/main" id="{C95582A6-0004-4A8E-BA1E-477BF761305B}"/>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8" name="Title Placeholder 1"/>
          <p:cNvSpPr>
            <a:spLocks noGrp="1"/>
          </p:cNvSpPr>
          <p:nvPr>
            <p:ph type="title"/>
          </p:nvPr>
        </p:nvSpPr>
        <p:spPr>
          <a:xfrm>
            <a:off x="0" y="0"/>
            <a:ext cx="9144000" cy="365760"/>
          </a:xfrm>
          <a:prstGeom prst="rect">
            <a:avLst/>
          </a:prstGeom>
        </p:spPr>
        <p:txBody>
          <a:bodyPr rtlCol="0">
            <a:noAutofit/>
          </a:bodyPr>
          <a:lstStyle/>
          <a:p>
            <a:r>
              <a:rPr lang="en-US"/>
              <a:t>Click to edit Master title style</a:t>
            </a:r>
          </a:p>
        </p:txBody>
      </p:sp>
      <p:sp>
        <p:nvSpPr>
          <p:cNvPr id="67" name="Slide Number Placeholder 1">
            <a:extLst>
              <a:ext uri="{FF2B5EF4-FFF2-40B4-BE49-F238E27FC236}">
                <a16:creationId xmlns:a16="http://schemas.microsoft.com/office/drawing/2014/main" id="{5802B227-037A-4A38-85B5-FF118A13AE99}"/>
              </a:ext>
            </a:extLst>
          </p:cNvPr>
          <p:cNvSpPr>
            <a:spLocks noGrp="1"/>
          </p:cNvSpPr>
          <p:nvPr>
            <p:ph type="sldNum" sz="quarter" idx="4"/>
          </p:nvPr>
        </p:nvSpPr>
        <p:spPr>
          <a:xfrm>
            <a:off x="54864" y="6693410"/>
            <a:ext cx="131446" cy="123111"/>
          </a:xfrm>
          <a:prstGeom prst="rect">
            <a:avLst/>
          </a:prstGeom>
        </p:spPr>
        <p:txBody>
          <a:bodyPr vert="horz" wrap="none" lIns="0" tIns="0" rIns="0" bIns="0" rtlCol="0" anchor="t" anchorCtr="0">
            <a:spAutoFit/>
          </a:bodyPr>
          <a:lstStyle>
            <a:lvl1pPr algn="l">
              <a:defRPr lang="en-US" sz="800" b="1" kern="1200" smtClean="0">
                <a:solidFill>
                  <a:srgbClr val="1D2F68"/>
                </a:solidFill>
                <a:latin typeface="Segoe UI" panose="020B0502040204020203" pitchFamily="34" charset="0"/>
                <a:ea typeface="+mn-ea"/>
                <a:cs typeface="Segoe UI" panose="020B0502040204020203" pitchFamily="34" charset="0"/>
              </a:defRPr>
            </a:lvl1pPr>
          </a:lstStyle>
          <a:p>
            <a:fld id="{91F51A66-47FA-4B08-BB1E-EEEA3A6EE197}" type="slidenum">
              <a:rPr lang="en-US" smtClean="0"/>
              <a:pPr/>
              <a:t>‹#›</a:t>
            </a:fld>
            <a:endParaRPr lang="en-US"/>
          </a:p>
        </p:txBody>
      </p:sp>
    </p:spTree>
    <p:extLst>
      <p:ext uri="{BB962C8B-B14F-4D97-AF65-F5344CB8AC3E}">
        <p14:creationId xmlns:p14="http://schemas.microsoft.com/office/powerpoint/2010/main" val="163910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ra SA Timeline">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BA82778-7FD1-4F74-89E6-AF4BFE0775E8}"/>
              </a:ext>
            </a:extLst>
          </p:cNvPr>
          <p:cNvGraphicFramePr>
            <a:graphicFrameLocks noGrp="1"/>
          </p:cNvGraphicFramePr>
          <p:nvPr>
            <p:extLst>
              <p:ext uri="{D42A27DB-BD31-4B8C-83A1-F6EECF244321}">
                <p14:modId xmlns:p14="http://schemas.microsoft.com/office/powerpoint/2010/main" val="1575859643"/>
              </p:ext>
            </p:extLst>
          </p:nvPr>
        </p:nvGraphicFramePr>
        <p:xfrm>
          <a:off x="187325" y="387350"/>
          <a:ext cx="8880474" cy="6264276"/>
        </p:xfrm>
        <a:graphic>
          <a:graphicData uri="http://schemas.openxmlformats.org/drawingml/2006/table">
            <a:tbl>
              <a:tblPr firstRow="1" bandRow="1">
                <a:tableStyleId>{5C22544A-7EE6-4342-B048-85BDC9FD1C3A}</a:tableStyleId>
              </a:tblPr>
              <a:tblGrid>
                <a:gridCol w="991756">
                  <a:extLst>
                    <a:ext uri="{9D8B030D-6E8A-4147-A177-3AD203B41FA5}">
                      <a16:colId xmlns:a16="http://schemas.microsoft.com/office/drawing/2014/main" val="20000"/>
                    </a:ext>
                  </a:extLst>
                </a:gridCol>
                <a:gridCol w="512030">
                  <a:extLst>
                    <a:ext uri="{9D8B030D-6E8A-4147-A177-3AD203B41FA5}">
                      <a16:colId xmlns:a16="http://schemas.microsoft.com/office/drawing/2014/main" val="20002"/>
                    </a:ext>
                  </a:extLst>
                </a:gridCol>
                <a:gridCol w="512030">
                  <a:extLst>
                    <a:ext uri="{9D8B030D-6E8A-4147-A177-3AD203B41FA5}">
                      <a16:colId xmlns:a16="http://schemas.microsoft.com/office/drawing/2014/main" val="20003"/>
                    </a:ext>
                  </a:extLst>
                </a:gridCol>
                <a:gridCol w="512030">
                  <a:extLst>
                    <a:ext uri="{9D8B030D-6E8A-4147-A177-3AD203B41FA5}">
                      <a16:colId xmlns:a16="http://schemas.microsoft.com/office/drawing/2014/main" val="20004"/>
                    </a:ext>
                  </a:extLst>
                </a:gridCol>
                <a:gridCol w="512030">
                  <a:extLst>
                    <a:ext uri="{9D8B030D-6E8A-4147-A177-3AD203B41FA5}">
                      <a16:colId xmlns:a16="http://schemas.microsoft.com/office/drawing/2014/main" val="20005"/>
                    </a:ext>
                  </a:extLst>
                </a:gridCol>
                <a:gridCol w="512030">
                  <a:extLst>
                    <a:ext uri="{9D8B030D-6E8A-4147-A177-3AD203B41FA5}">
                      <a16:colId xmlns:a16="http://schemas.microsoft.com/office/drawing/2014/main" val="20006"/>
                    </a:ext>
                  </a:extLst>
                </a:gridCol>
                <a:gridCol w="512030">
                  <a:extLst>
                    <a:ext uri="{9D8B030D-6E8A-4147-A177-3AD203B41FA5}">
                      <a16:colId xmlns:a16="http://schemas.microsoft.com/office/drawing/2014/main" val="20007"/>
                    </a:ext>
                  </a:extLst>
                </a:gridCol>
                <a:gridCol w="512030">
                  <a:extLst>
                    <a:ext uri="{9D8B030D-6E8A-4147-A177-3AD203B41FA5}">
                      <a16:colId xmlns:a16="http://schemas.microsoft.com/office/drawing/2014/main" val="20008"/>
                    </a:ext>
                  </a:extLst>
                </a:gridCol>
                <a:gridCol w="512030">
                  <a:extLst>
                    <a:ext uri="{9D8B030D-6E8A-4147-A177-3AD203B41FA5}">
                      <a16:colId xmlns:a16="http://schemas.microsoft.com/office/drawing/2014/main" val="20009"/>
                    </a:ext>
                  </a:extLst>
                </a:gridCol>
                <a:gridCol w="512030">
                  <a:extLst>
                    <a:ext uri="{9D8B030D-6E8A-4147-A177-3AD203B41FA5}">
                      <a16:colId xmlns:a16="http://schemas.microsoft.com/office/drawing/2014/main" val="20010"/>
                    </a:ext>
                  </a:extLst>
                </a:gridCol>
                <a:gridCol w="512030">
                  <a:extLst>
                    <a:ext uri="{9D8B030D-6E8A-4147-A177-3AD203B41FA5}">
                      <a16:colId xmlns:a16="http://schemas.microsoft.com/office/drawing/2014/main" val="20011"/>
                    </a:ext>
                  </a:extLst>
                </a:gridCol>
                <a:gridCol w="512030">
                  <a:extLst>
                    <a:ext uri="{9D8B030D-6E8A-4147-A177-3AD203B41FA5}">
                      <a16:colId xmlns:a16="http://schemas.microsoft.com/office/drawing/2014/main" val="20012"/>
                    </a:ext>
                  </a:extLst>
                </a:gridCol>
                <a:gridCol w="512030">
                  <a:extLst>
                    <a:ext uri="{9D8B030D-6E8A-4147-A177-3AD203B41FA5}">
                      <a16:colId xmlns:a16="http://schemas.microsoft.com/office/drawing/2014/main" val="20013"/>
                    </a:ext>
                  </a:extLst>
                </a:gridCol>
                <a:gridCol w="512030">
                  <a:extLst>
                    <a:ext uri="{9D8B030D-6E8A-4147-A177-3AD203B41FA5}">
                      <a16:colId xmlns:a16="http://schemas.microsoft.com/office/drawing/2014/main" val="20014"/>
                    </a:ext>
                  </a:extLst>
                </a:gridCol>
                <a:gridCol w="512030">
                  <a:extLst>
                    <a:ext uri="{9D8B030D-6E8A-4147-A177-3AD203B41FA5}">
                      <a16:colId xmlns:a16="http://schemas.microsoft.com/office/drawing/2014/main" val="20015"/>
                    </a:ext>
                  </a:extLst>
                </a:gridCol>
                <a:gridCol w="512030">
                  <a:extLst>
                    <a:ext uri="{9D8B030D-6E8A-4147-A177-3AD203B41FA5}">
                      <a16:colId xmlns:a16="http://schemas.microsoft.com/office/drawing/2014/main" val="20016"/>
                    </a:ext>
                  </a:extLst>
                </a:gridCol>
                <a:gridCol w="208268">
                  <a:extLst>
                    <a:ext uri="{9D8B030D-6E8A-4147-A177-3AD203B41FA5}">
                      <a16:colId xmlns:a16="http://schemas.microsoft.com/office/drawing/2014/main" val="20017"/>
                    </a:ext>
                  </a:extLst>
                </a:gridCol>
              </a:tblGrid>
              <a:tr h="182899">
                <a:tc>
                  <a:txBody>
                    <a:bodyPr/>
                    <a:lstStyle/>
                    <a:p>
                      <a:pPr lvl="1" algn="ctr"/>
                      <a:r>
                        <a:rPr lang="en-US" sz="1000" b="1">
                          <a:solidFill>
                            <a:schemeClr val="tx1"/>
                          </a:solidFill>
                          <a:latin typeface="Segoe UI" panose="020B0502040204020203" pitchFamily="34" charset="0"/>
                          <a:cs typeface="Segoe UI" panose="020B0502040204020203" pitchFamily="34" charset="0"/>
                        </a:rPr>
                        <a:t>     CY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2033</a:t>
                      </a:r>
                      <a:endParaRPr lang="en-US" sz="800">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2034</a:t>
                      </a:r>
                      <a:endParaRPr lang="en-US" sz="800">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a:solidFill>
                            <a:schemeClr val="tx1"/>
                          </a:solidFill>
                          <a:latin typeface="Segoe UI" panose="020B0502040204020203" pitchFamily="34" charset="0"/>
                          <a:cs typeface="Segoe UI" panose="020B0502040204020203" pitchFamily="34" charset="0"/>
                        </a:rPr>
                        <a:t>2035</a:t>
                      </a:r>
                      <a:endParaRPr lang="en-US" sz="800">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a:solidFill>
                            <a:schemeClr val="tx1"/>
                          </a:solidFill>
                          <a:latin typeface="Segoe UI" panose="020B0502040204020203" pitchFamily="34" charset="0"/>
                          <a:cs typeface="Segoe UI" panose="020B0502040204020203"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898478">
                <a:tc>
                  <a:txBody>
                    <a:bodyPr/>
                    <a:lstStyle/>
                    <a:p>
                      <a:endParaRPr lang="en-US" sz="1800">
                        <a:solidFill>
                          <a:srgbClr val="FF0000"/>
                        </a:solidFill>
                      </a:endParaRPr>
                    </a:p>
                  </a:txBody>
                  <a:tcPr marL="91434" marR="91434" marT="45725" marB="45725">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tc>
                  <a:txBody>
                    <a:bodyPr/>
                    <a:lstStyle/>
                    <a:p>
                      <a:endParaRPr lang="en-US" sz="1800"/>
                    </a:p>
                  </a:txBody>
                  <a:tcPr marL="91434" marR="91434" marT="45725" marB="457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C2"/>
                    </a:solidFill>
                  </a:tcPr>
                </a:tc>
                <a:extLst>
                  <a:ext uri="{0D108BD9-81ED-4DB2-BD59-A6C34878D82A}">
                    <a16:rowId xmlns:a16="http://schemas.microsoft.com/office/drawing/2014/main" val="10001"/>
                  </a:ext>
                </a:extLst>
              </a:tr>
              <a:tr h="182899">
                <a:tc>
                  <a:txBody>
                    <a:bodyPr/>
                    <a:lstStyle/>
                    <a:p>
                      <a:pPr marL="457200" lvl="1" algn="ctr"/>
                      <a:r>
                        <a:rPr lang="en-US" sz="1000" b="1">
                          <a:solidFill>
                            <a:schemeClr val="tx1"/>
                          </a:solidFill>
                          <a:latin typeface="Segoe UI" panose="020B0502040204020203" pitchFamily="34" charset="0"/>
                          <a:cs typeface="Segoe UI" panose="020B0502040204020203" pitchFamily="34" charset="0"/>
                        </a:rPr>
                        <a:t>     CY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2033</a:t>
                      </a:r>
                      <a:endParaRPr lang="en-US" sz="800" b="1">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2034</a:t>
                      </a:r>
                      <a:endParaRPr lang="en-US" sz="800" b="1">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latin typeface="Segoe UI" panose="020B0502040204020203" pitchFamily="34" charset="0"/>
                          <a:cs typeface="Segoe UI" panose="020B0502040204020203" pitchFamily="34" charset="0"/>
                        </a:rPr>
                        <a:t>2035</a:t>
                      </a:r>
                      <a:endParaRPr lang="en-US" sz="800" b="1">
                        <a:solidFill>
                          <a:schemeClr val="tx1"/>
                        </a:solidFill>
                        <a:latin typeface="Segoe UI" panose="020B0502040204020203" pitchFamily="34" charset="0"/>
                        <a:cs typeface="Segoe UI"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a:solidFill>
                            <a:schemeClr val="tx1"/>
                          </a:solidFill>
                          <a:latin typeface="Segoe UI" panose="020B0502040204020203" pitchFamily="34" charset="0"/>
                          <a:cs typeface="Segoe UI" panose="020B0502040204020203"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Text Box 2">
            <a:extLst>
              <a:ext uri="{FF2B5EF4-FFF2-40B4-BE49-F238E27FC236}">
                <a16:creationId xmlns:a16="http://schemas.microsoft.com/office/drawing/2014/main" id="{AAABF0D0-27A0-4FBF-8A11-A0C89A4676C6}"/>
              </a:ext>
            </a:extLst>
          </p:cNvPr>
          <p:cNvSpPr txBox="1">
            <a:spLocks noChangeArrowheads="1"/>
          </p:cNvSpPr>
          <p:nvPr userDrawn="1"/>
        </p:nvSpPr>
        <p:spPr bwMode="auto">
          <a:xfrm>
            <a:off x="5761038" y="6724650"/>
            <a:ext cx="3363912" cy="122238"/>
          </a:xfrm>
          <a:prstGeom prst="rect">
            <a:avLst/>
          </a:prstGeom>
          <a:noFill/>
          <a:ln>
            <a:noFill/>
          </a:ln>
        </p:spPr>
        <p:txBody>
          <a:bodyPr lIns="16412" tIns="0" rIns="16412" bIns="0">
            <a:spAutoFit/>
          </a:bodyPr>
          <a:lstStyle>
            <a:lvl1pPr eaLnBrk="0" hangingPunct="0">
              <a:tabLst>
                <a:tab pos="3487738" algn="r"/>
              </a:tabLst>
              <a:defRPr sz="1600" u="sng">
                <a:solidFill>
                  <a:schemeClr val="tx1"/>
                </a:solidFill>
                <a:latin typeface="Arial" charset="0"/>
              </a:defRPr>
            </a:lvl1pPr>
            <a:lvl2pPr marL="742950" indent="-285750" eaLnBrk="0" hangingPunct="0">
              <a:tabLst>
                <a:tab pos="3487738" algn="r"/>
              </a:tabLst>
              <a:defRPr sz="1600" u="sng">
                <a:solidFill>
                  <a:schemeClr val="tx1"/>
                </a:solidFill>
                <a:latin typeface="Arial" charset="0"/>
              </a:defRPr>
            </a:lvl2pPr>
            <a:lvl3pPr marL="1143000" indent="-228600" eaLnBrk="0" hangingPunct="0">
              <a:tabLst>
                <a:tab pos="3487738" algn="r"/>
              </a:tabLst>
              <a:defRPr sz="1600" u="sng">
                <a:solidFill>
                  <a:schemeClr val="tx1"/>
                </a:solidFill>
                <a:latin typeface="Arial" charset="0"/>
              </a:defRPr>
            </a:lvl3pPr>
            <a:lvl4pPr marL="1600200" indent="-228600" eaLnBrk="0" hangingPunct="0">
              <a:tabLst>
                <a:tab pos="3487738" algn="r"/>
              </a:tabLst>
              <a:defRPr sz="1600" u="sng">
                <a:solidFill>
                  <a:schemeClr val="tx1"/>
                </a:solidFill>
                <a:latin typeface="Arial" charset="0"/>
              </a:defRPr>
            </a:lvl4pPr>
            <a:lvl5pPr marL="2057400" indent="-228600" eaLnBrk="0" hangingPunct="0">
              <a:tabLst>
                <a:tab pos="3487738" algn="r"/>
              </a:tabLst>
              <a:defRPr sz="1600" u="sng">
                <a:solidFill>
                  <a:schemeClr val="tx1"/>
                </a:solidFill>
                <a:latin typeface="Arial" charset="0"/>
              </a:defRPr>
            </a:lvl5pPr>
            <a:lvl6pPr marL="2514600" indent="-228600" eaLnBrk="0" fontAlgn="base" hangingPunct="0">
              <a:spcBef>
                <a:spcPct val="50000"/>
              </a:spcBef>
              <a:spcAft>
                <a:spcPct val="0"/>
              </a:spcAft>
              <a:buChar char="•"/>
              <a:tabLst>
                <a:tab pos="3487738" algn="r"/>
              </a:tabLst>
              <a:defRPr sz="1600" u="sng">
                <a:solidFill>
                  <a:schemeClr val="tx1"/>
                </a:solidFill>
                <a:latin typeface="Arial" charset="0"/>
              </a:defRPr>
            </a:lvl6pPr>
            <a:lvl7pPr marL="2971800" indent="-228600" eaLnBrk="0" fontAlgn="base" hangingPunct="0">
              <a:spcBef>
                <a:spcPct val="50000"/>
              </a:spcBef>
              <a:spcAft>
                <a:spcPct val="0"/>
              </a:spcAft>
              <a:buChar char="•"/>
              <a:tabLst>
                <a:tab pos="3487738" algn="r"/>
              </a:tabLst>
              <a:defRPr sz="1600" u="sng">
                <a:solidFill>
                  <a:schemeClr val="tx1"/>
                </a:solidFill>
                <a:latin typeface="Arial" charset="0"/>
              </a:defRPr>
            </a:lvl7pPr>
            <a:lvl8pPr marL="3429000" indent="-228600" eaLnBrk="0" fontAlgn="base" hangingPunct="0">
              <a:spcBef>
                <a:spcPct val="50000"/>
              </a:spcBef>
              <a:spcAft>
                <a:spcPct val="0"/>
              </a:spcAft>
              <a:buChar char="•"/>
              <a:tabLst>
                <a:tab pos="3487738" algn="r"/>
              </a:tabLst>
              <a:defRPr sz="1600" u="sng">
                <a:solidFill>
                  <a:schemeClr val="tx1"/>
                </a:solidFill>
                <a:latin typeface="Arial" charset="0"/>
              </a:defRPr>
            </a:lvl8pPr>
            <a:lvl9pPr marL="3886200" indent="-228600" eaLnBrk="0" fontAlgn="base" hangingPunct="0">
              <a:spcBef>
                <a:spcPct val="50000"/>
              </a:spcBef>
              <a:spcAft>
                <a:spcPct val="0"/>
              </a:spcAft>
              <a:buChar char="•"/>
              <a:tabLst>
                <a:tab pos="3487738" algn="r"/>
              </a:tabLst>
              <a:defRPr sz="1600" u="sng">
                <a:solidFill>
                  <a:schemeClr val="tx1"/>
                </a:solidFill>
                <a:latin typeface="Arial" charset="0"/>
              </a:defRPr>
            </a:lvl9pPr>
          </a:lstStyle>
          <a:p>
            <a:pPr algn="r" eaLnBrk="1" fontAlgn="auto" hangingPunct="1">
              <a:spcBef>
                <a:spcPts val="0"/>
              </a:spcBef>
              <a:spcAft>
                <a:spcPts val="0"/>
              </a:spcAft>
              <a:defRPr/>
            </a:pPr>
            <a:r>
              <a:rPr lang="en-US" sz="800" u="none">
                <a:latin typeface="Segoe UI" panose="020B0502040204020203" pitchFamily="34" charset="0"/>
                <a:ea typeface="ＭＳ Ｐゴシック" pitchFamily="34" charset="-128"/>
                <a:cs typeface="Segoe UI" panose="020B0502040204020203" pitchFamily="34" charset="0"/>
              </a:rPr>
              <a:t>NAS Enterprise Architecture Infrastructure Roadmaps Version 16.0</a:t>
            </a:r>
          </a:p>
        </p:txBody>
      </p:sp>
      <p:sp>
        <p:nvSpPr>
          <p:cNvPr id="6" name="RM Status">
            <a:extLst>
              <a:ext uri="{FF2B5EF4-FFF2-40B4-BE49-F238E27FC236}">
                <a16:creationId xmlns:a16="http://schemas.microsoft.com/office/drawing/2014/main" id="{AC707303-AB73-4F35-9ECA-E5DDEBCEDAAE}"/>
              </a:ext>
            </a:extLst>
          </p:cNvPr>
          <p:cNvSpPr txBox="1">
            <a:spLocks noChangeArrowheads="1"/>
          </p:cNvSpPr>
          <p:nvPr userDrawn="1"/>
        </p:nvSpPr>
        <p:spPr bwMode="auto">
          <a:xfrm>
            <a:off x="3863976" y="6650266"/>
            <a:ext cx="1416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400" b="1">
                <a:latin typeface="Segoe UI" panose="020B0502040204020203" pitchFamily="34" charset="0"/>
                <a:cs typeface="Segoe UI" panose="020B0502040204020203" pitchFamily="34" charset="0"/>
              </a:rPr>
              <a:t>BASELINE</a:t>
            </a:r>
          </a:p>
        </p:txBody>
      </p:sp>
      <p:grpSp>
        <p:nvGrpSpPr>
          <p:cNvPr id="7" name="Group 6">
            <a:extLst>
              <a:ext uri="{FF2B5EF4-FFF2-40B4-BE49-F238E27FC236}">
                <a16:creationId xmlns:a16="http://schemas.microsoft.com/office/drawing/2014/main" id="{6C279BAC-5966-42A3-B954-ECD6AE2254D3}"/>
              </a:ext>
            </a:extLst>
          </p:cNvPr>
          <p:cNvGrpSpPr>
            <a:grpSpLocks/>
          </p:cNvGrpSpPr>
          <p:nvPr userDrawn="1"/>
        </p:nvGrpSpPr>
        <p:grpSpPr bwMode="auto">
          <a:xfrm>
            <a:off x="1311276" y="646115"/>
            <a:ext cx="263525" cy="5743575"/>
            <a:chOff x="1238651" y="626213"/>
            <a:chExt cx="263913" cy="5742432"/>
          </a:xfrm>
        </p:grpSpPr>
        <p:sp>
          <p:nvSpPr>
            <p:cNvPr id="8" name="Line 42">
              <a:extLst>
                <a:ext uri="{FF2B5EF4-FFF2-40B4-BE49-F238E27FC236}">
                  <a16:creationId xmlns:a16="http://schemas.microsoft.com/office/drawing/2014/main" id="{6996B9E2-5C91-4F25-A6E7-1005AB15C1DD}"/>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42">
              <a:extLst>
                <a:ext uri="{FF2B5EF4-FFF2-40B4-BE49-F238E27FC236}">
                  <a16:creationId xmlns:a16="http://schemas.microsoft.com/office/drawing/2014/main" id="{EB882C69-849F-4984-81E4-29BE7CEA1782}"/>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42">
              <a:extLst>
                <a:ext uri="{FF2B5EF4-FFF2-40B4-BE49-F238E27FC236}">
                  <a16:creationId xmlns:a16="http://schemas.microsoft.com/office/drawing/2014/main" id="{163BE2AB-BA42-4504-8E82-30513B9946E0}"/>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0">
            <a:extLst>
              <a:ext uri="{FF2B5EF4-FFF2-40B4-BE49-F238E27FC236}">
                <a16:creationId xmlns:a16="http://schemas.microsoft.com/office/drawing/2014/main" id="{98622EF0-B684-46A5-9326-103259C7A98A}"/>
              </a:ext>
            </a:extLst>
          </p:cNvPr>
          <p:cNvGrpSpPr>
            <a:grpSpLocks/>
          </p:cNvGrpSpPr>
          <p:nvPr userDrawn="1"/>
        </p:nvGrpSpPr>
        <p:grpSpPr bwMode="auto">
          <a:xfrm>
            <a:off x="1822451" y="646115"/>
            <a:ext cx="263525" cy="5743575"/>
            <a:chOff x="1238651" y="626213"/>
            <a:chExt cx="263913" cy="5742432"/>
          </a:xfrm>
        </p:grpSpPr>
        <p:sp>
          <p:nvSpPr>
            <p:cNvPr id="12" name="Line 42">
              <a:extLst>
                <a:ext uri="{FF2B5EF4-FFF2-40B4-BE49-F238E27FC236}">
                  <a16:creationId xmlns:a16="http://schemas.microsoft.com/office/drawing/2014/main" id="{EB6C296F-6421-4F82-A9D6-8CF25D42A6FE}"/>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42">
              <a:extLst>
                <a:ext uri="{FF2B5EF4-FFF2-40B4-BE49-F238E27FC236}">
                  <a16:creationId xmlns:a16="http://schemas.microsoft.com/office/drawing/2014/main" id="{0D465274-000E-451C-8423-BC87E61FBACC}"/>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42">
              <a:extLst>
                <a:ext uri="{FF2B5EF4-FFF2-40B4-BE49-F238E27FC236}">
                  <a16:creationId xmlns:a16="http://schemas.microsoft.com/office/drawing/2014/main" id="{90E46328-47C1-4507-979E-216E425069FC}"/>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14">
            <a:extLst>
              <a:ext uri="{FF2B5EF4-FFF2-40B4-BE49-F238E27FC236}">
                <a16:creationId xmlns:a16="http://schemas.microsoft.com/office/drawing/2014/main" id="{80CA9103-A8FD-4253-898C-21B70A8D5E3A}"/>
              </a:ext>
            </a:extLst>
          </p:cNvPr>
          <p:cNvGrpSpPr>
            <a:grpSpLocks/>
          </p:cNvGrpSpPr>
          <p:nvPr userDrawn="1"/>
        </p:nvGrpSpPr>
        <p:grpSpPr bwMode="auto">
          <a:xfrm>
            <a:off x="2333626" y="646115"/>
            <a:ext cx="265113" cy="5743575"/>
            <a:chOff x="1238651" y="626213"/>
            <a:chExt cx="263913" cy="5742432"/>
          </a:xfrm>
        </p:grpSpPr>
        <p:sp>
          <p:nvSpPr>
            <p:cNvPr id="16" name="Line 42">
              <a:extLst>
                <a:ext uri="{FF2B5EF4-FFF2-40B4-BE49-F238E27FC236}">
                  <a16:creationId xmlns:a16="http://schemas.microsoft.com/office/drawing/2014/main" id="{7947874C-5C75-4F24-ACCA-EE512ABE5BF2}"/>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42">
              <a:extLst>
                <a:ext uri="{FF2B5EF4-FFF2-40B4-BE49-F238E27FC236}">
                  <a16:creationId xmlns:a16="http://schemas.microsoft.com/office/drawing/2014/main" id="{ED07AEFC-B04A-4A89-B02D-D9317E1991B3}"/>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42">
              <a:extLst>
                <a:ext uri="{FF2B5EF4-FFF2-40B4-BE49-F238E27FC236}">
                  <a16:creationId xmlns:a16="http://schemas.microsoft.com/office/drawing/2014/main" id="{40357FFF-3E0A-469B-8245-11A35446E90A}"/>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 name="Group 18">
            <a:extLst>
              <a:ext uri="{FF2B5EF4-FFF2-40B4-BE49-F238E27FC236}">
                <a16:creationId xmlns:a16="http://schemas.microsoft.com/office/drawing/2014/main" id="{CF5B4198-4847-4505-A3CF-82AB58BE1124}"/>
              </a:ext>
            </a:extLst>
          </p:cNvPr>
          <p:cNvGrpSpPr>
            <a:grpSpLocks/>
          </p:cNvGrpSpPr>
          <p:nvPr userDrawn="1"/>
        </p:nvGrpSpPr>
        <p:grpSpPr bwMode="auto">
          <a:xfrm>
            <a:off x="2844800" y="646115"/>
            <a:ext cx="265113" cy="5743575"/>
            <a:chOff x="1238651" y="626213"/>
            <a:chExt cx="263913" cy="5742432"/>
          </a:xfrm>
        </p:grpSpPr>
        <p:sp>
          <p:nvSpPr>
            <p:cNvPr id="20" name="Line 42">
              <a:extLst>
                <a:ext uri="{FF2B5EF4-FFF2-40B4-BE49-F238E27FC236}">
                  <a16:creationId xmlns:a16="http://schemas.microsoft.com/office/drawing/2014/main" id="{A1EB858E-9E7A-4AEF-8A5B-647F2A9284DF}"/>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42">
              <a:extLst>
                <a:ext uri="{FF2B5EF4-FFF2-40B4-BE49-F238E27FC236}">
                  <a16:creationId xmlns:a16="http://schemas.microsoft.com/office/drawing/2014/main" id="{0E195AAC-0F5E-4C49-88B9-AB31A454621A}"/>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42">
              <a:extLst>
                <a:ext uri="{FF2B5EF4-FFF2-40B4-BE49-F238E27FC236}">
                  <a16:creationId xmlns:a16="http://schemas.microsoft.com/office/drawing/2014/main" id="{D9147F4B-71FA-452C-8DD9-2B87EF3B5D34}"/>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 name="Group 22">
            <a:extLst>
              <a:ext uri="{FF2B5EF4-FFF2-40B4-BE49-F238E27FC236}">
                <a16:creationId xmlns:a16="http://schemas.microsoft.com/office/drawing/2014/main" id="{2AF21112-03CE-4BA2-8E17-989221FC12A9}"/>
              </a:ext>
            </a:extLst>
          </p:cNvPr>
          <p:cNvGrpSpPr>
            <a:grpSpLocks/>
          </p:cNvGrpSpPr>
          <p:nvPr userDrawn="1"/>
        </p:nvGrpSpPr>
        <p:grpSpPr bwMode="auto">
          <a:xfrm>
            <a:off x="3357564" y="646115"/>
            <a:ext cx="263525" cy="5743575"/>
            <a:chOff x="1238651" y="626213"/>
            <a:chExt cx="263913" cy="5742432"/>
          </a:xfrm>
        </p:grpSpPr>
        <p:sp>
          <p:nvSpPr>
            <p:cNvPr id="24" name="Line 42">
              <a:extLst>
                <a:ext uri="{FF2B5EF4-FFF2-40B4-BE49-F238E27FC236}">
                  <a16:creationId xmlns:a16="http://schemas.microsoft.com/office/drawing/2014/main" id="{AE3CD7DF-39DE-4F3C-A99B-312C574DF80B}"/>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42">
              <a:extLst>
                <a:ext uri="{FF2B5EF4-FFF2-40B4-BE49-F238E27FC236}">
                  <a16:creationId xmlns:a16="http://schemas.microsoft.com/office/drawing/2014/main" id="{A23F144B-B8FE-4843-A452-D3D6B217BBBE}"/>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42">
              <a:extLst>
                <a:ext uri="{FF2B5EF4-FFF2-40B4-BE49-F238E27FC236}">
                  <a16:creationId xmlns:a16="http://schemas.microsoft.com/office/drawing/2014/main" id="{5B09024E-90FE-463C-AEDE-9428E21B75C6}"/>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 name="Group 26">
            <a:extLst>
              <a:ext uri="{FF2B5EF4-FFF2-40B4-BE49-F238E27FC236}">
                <a16:creationId xmlns:a16="http://schemas.microsoft.com/office/drawing/2014/main" id="{08C584A2-FFFC-4FE4-AC95-11CC786B44D1}"/>
              </a:ext>
            </a:extLst>
          </p:cNvPr>
          <p:cNvGrpSpPr>
            <a:grpSpLocks/>
          </p:cNvGrpSpPr>
          <p:nvPr userDrawn="1"/>
        </p:nvGrpSpPr>
        <p:grpSpPr bwMode="auto">
          <a:xfrm>
            <a:off x="3868739" y="646115"/>
            <a:ext cx="263525" cy="5743575"/>
            <a:chOff x="1238651" y="626213"/>
            <a:chExt cx="263913" cy="5742432"/>
          </a:xfrm>
        </p:grpSpPr>
        <p:sp>
          <p:nvSpPr>
            <p:cNvPr id="28" name="Line 42">
              <a:extLst>
                <a:ext uri="{FF2B5EF4-FFF2-40B4-BE49-F238E27FC236}">
                  <a16:creationId xmlns:a16="http://schemas.microsoft.com/office/drawing/2014/main" id="{E66F797E-BDB3-47C0-A43A-DF9B62AD102D}"/>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42">
              <a:extLst>
                <a:ext uri="{FF2B5EF4-FFF2-40B4-BE49-F238E27FC236}">
                  <a16:creationId xmlns:a16="http://schemas.microsoft.com/office/drawing/2014/main" id="{EE25EF88-67C6-4DB5-A519-FD2486BD7ECF}"/>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42">
              <a:extLst>
                <a:ext uri="{FF2B5EF4-FFF2-40B4-BE49-F238E27FC236}">
                  <a16:creationId xmlns:a16="http://schemas.microsoft.com/office/drawing/2014/main" id="{456F72EE-0458-4088-8C9E-DE0047A8DDF7}"/>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 name="Group 30">
            <a:extLst>
              <a:ext uri="{FF2B5EF4-FFF2-40B4-BE49-F238E27FC236}">
                <a16:creationId xmlns:a16="http://schemas.microsoft.com/office/drawing/2014/main" id="{045B816C-0031-4AC5-9188-99CD0CF0BC23}"/>
              </a:ext>
            </a:extLst>
          </p:cNvPr>
          <p:cNvGrpSpPr>
            <a:grpSpLocks/>
          </p:cNvGrpSpPr>
          <p:nvPr userDrawn="1"/>
        </p:nvGrpSpPr>
        <p:grpSpPr bwMode="auto">
          <a:xfrm>
            <a:off x="4379914" y="646115"/>
            <a:ext cx="263525" cy="5743575"/>
            <a:chOff x="1238651" y="626213"/>
            <a:chExt cx="263913" cy="5742432"/>
          </a:xfrm>
        </p:grpSpPr>
        <p:sp>
          <p:nvSpPr>
            <p:cNvPr id="32" name="Line 42">
              <a:extLst>
                <a:ext uri="{FF2B5EF4-FFF2-40B4-BE49-F238E27FC236}">
                  <a16:creationId xmlns:a16="http://schemas.microsoft.com/office/drawing/2014/main" id="{F438267E-2396-44FB-8A33-730E277467AE}"/>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2">
              <a:extLst>
                <a:ext uri="{FF2B5EF4-FFF2-40B4-BE49-F238E27FC236}">
                  <a16:creationId xmlns:a16="http://schemas.microsoft.com/office/drawing/2014/main" id="{CA3DC9AE-77B0-4D38-82F7-947CAA142539}"/>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42">
              <a:extLst>
                <a:ext uri="{FF2B5EF4-FFF2-40B4-BE49-F238E27FC236}">
                  <a16:creationId xmlns:a16="http://schemas.microsoft.com/office/drawing/2014/main" id="{B476A875-EC63-431C-A140-FCEFAA4D688A}"/>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 name="Group 34">
            <a:extLst>
              <a:ext uri="{FF2B5EF4-FFF2-40B4-BE49-F238E27FC236}">
                <a16:creationId xmlns:a16="http://schemas.microsoft.com/office/drawing/2014/main" id="{B17B7EBC-3D81-4AA6-8F6E-D46B3560817F}"/>
              </a:ext>
            </a:extLst>
          </p:cNvPr>
          <p:cNvGrpSpPr>
            <a:grpSpLocks/>
          </p:cNvGrpSpPr>
          <p:nvPr userDrawn="1"/>
        </p:nvGrpSpPr>
        <p:grpSpPr bwMode="auto">
          <a:xfrm>
            <a:off x="4891089" y="646115"/>
            <a:ext cx="263525" cy="5743575"/>
            <a:chOff x="1238651" y="626213"/>
            <a:chExt cx="263913" cy="5742432"/>
          </a:xfrm>
        </p:grpSpPr>
        <p:sp>
          <p:nvSpPr>
            <p:cNvPr id="36" name="Line 42">
              <a:extLst>
                <a:ext uri="{FF2B5EF4-FFF2-40B4-BE49-F238E27FC236}">
                  <a16:creationId xmlns:a16="http://schemas.microsoft.com/office/drawing/2014/main" id="{5437E8F1-8842-43BA-BD66-74D3537C3664}"/>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42">
              <a:extLst>
                <a:ext uri="{FF2B5EF4-FFF2-40B4-BE49-F238E27FC236}">
                  <a16:creationId xmlns:a16="http://schemas.microsoft.com/office/drawing/2014/main" id="{8629E636-170E-4E83-98CE-93404C3641EE}"/>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2">
              <a:extLst>
                <a:ext uri="{FF2B5EF4-FFF2-40B4-BE49-F238E27FC236}">
                  <a16:creationId xmlns:a16="http://schemas.microsoft.com/office/drawing/2014/main" id="{8F8A8BB8-1682-4BE7-8E98-C678D137BFAE}"/>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9" name="Group 38">
            <a:extLst>
              <a:ext uri="{FF2B5EF4-FFF2-40B4-BE49-F238E27FC236}">
                <a16:creationId xmlns:a16="http://schemas.microsoft.com/office/drawing/2014/main" id="{FC5DE5E6-1526-48E7-9523-B5269FCC00BD}"/>
              </a:ext>
            </a:extLst>
          </p:cNvPr>
          <p:cNvGrpSpPr>
            <a:grpSpLocks/>
          </p:cNvGrpSpPr>
          <p:nvPr userDrawn="1"/>
        </p:nvGrpSpPr>
        <p:grpSpPr bwMode="auto">
          <a:xfrm>
            <a:off x="5402264" y="646115"/>
            <a:ext cx="263525" cy="5743575"/>
            <a:chOff x="1238651" y="626213"/>
            <a:chExt cx="263913" cy="5742432"/>
          </a:xfrm>
        </p:grpSpPr>
        <p:sp>
          <p:nvSpPr>
            <p:cNvPr id="40" name="Line 42">
              <a:extLst>
                <a:ext uri="{FF2B5EF4-FFF2-40B4-BE49-F238E27FC236}">
                  <a16:creationId xmlns:a16="http://schemas.microsoft.com/office/drawing/2014/main" id="{C3E46CAD-4A77-44CF-B4BF-9B370AEB64A4}"/>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42">
              <a:extLst>
                <a:ext uri="{FF2B5EF4-FFF2-40B4-BE49-F238E27FC236}">
                  <a16:creationId xmlns:a16="http://schemas.microsoft.com/office/drawing/2014/main" id="{10E18B2A-24F2-4344-9383-5D927B5133DF}"/>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42">
              <a:extLst>
                <a:ext uri="{FF2B5EF4-FFF2-40B4-BE49-F238E27FC236}">
                  <a16:creationId xmlns:a16="http://schemas.microsoft.com/office/drawing/2014/main" id="{D24A3E4C-DA51-4B3F-83D0-DCA061AF8E4E}"/>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 name="Group 42">
            <a:extLst>
              <a:ext uri="{FF2B5EF4-FFF2-40B4-BE49-F238E27FC236}">
                <a16:creationId xmlns:a16="http://schemas.microsoft.com/office/drawing/2014/main" id="{A49B6D38-076F-4417-A3E1-C9184E84ECBD}"/>
              </a:ext>
            </a:extLst>
          </p:cNvPr>
          <p:cNvGrpSpPr>
            <a:grpSpLocks/>
          </p:cNvGrpSpPr>
          <p:nvPr userDrawn="1"/>
        </p:nvGrpSpPr>
        <p:grpSpPr bwMode="auto">
          <a:xfrm>
            <a:off x="5913439" y="646115"/>
            <a:ext cx="263525" cy="5743575"/>
            <a:chOff x="1238651" y="626213"/>
            <a:chExt cx="263913" cy="5742432"/>
          </a:xfrm>
        </p:grpSpPr>
        <p:sp>
          <p:nvSpPr>
            <p:cNvPr id="44" name="Line 42">
              <a:extLst>
                <a:ext uri="{FF2B5EF4-FFF2-40B4-BE49-F238E27FC236}">
                  <a16:creationId xmlns:a16="http://schemas.microsoft.com/office/drawing/2014/main" id="{28937CB4-66BF-4ED9-A75E-F50ACD2EBCEA}"/>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2">
              <a:extLst>
                <a:ext uri="{FF2B5EF4-FFF2-40B4-BE49-F238E27FC236}">
                  <a16:creationId xmlns:a16="http://schemas.microsoft.com/office/drawing/2014/main" id="{9D872C58-4CFF-4690-BDC2-648D119879FA}"/>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42">
              <a:extLst>
                <a:ext uri="{FF2B5EF4-FFF2-40B4-BE49-F238E27FC236}">
                  <a16:creationId xmlns:a16="http://schemas.microsoft.com/office/drawing/2014/main" id="{B87A7023-37AB-4C46-B0A8-C9A3DE72AF39}"/>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 name="Group 46">
            <a:extLst>
              <a:ext uri="{FF2B5EF4-FFF2-40B4-BE49-F238E27FC236}">
                <a16:creationId xmlns:a16="http://schemas.microsoft.com/office/drawing/2014/main" id="{C9615CB3-B5E2-4D94-9786-8F69C27EA400}"/>
              </a:ext>
            </a:extLst>
          </p:cNvPr>
          <p:cNvGrpSpPr>
            <a:grpSpLocks/>
          </p:cNvGrpSpPr>
          <p:nvPr userDrawn="1"/>
        </p:nvGrpSpPr>
        <p:grpSpPr bwMode="auto">
          <a:xfrm>
            <a:off x="6424614" y="646115"/>
            <a:ext cx="263525" cy="5743575"/>
            <a:chOff x="1238651" y="626213"/>
            <a:chExt cx="263913" cy="5742432"/>
          </a:xfrm>
        </p:grpSpPr>
        <p:sp>
          <p:nvSpPr>
            <p:cNvPr id="48" name="Line 42">
              <a:extLst>
                <a:ext uri="{FF2B5EF4-FFF2-40B4-BE49-F238E27FC236}">
                  <a16:creationId xmlns:a16="http://schemas.microsoft.com/office/drawing/2014/main" id="{DFDBE8FE-09F4-40BC-ADD2-F512C8AC0401}"/>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42">
              <a:extLst>
                <a:ext uri="{FF2B5EF4-FFF2-40B4-BE49-F238E27FC236}">
                  <a16:creationId xmlns:a16="http://schemas.microsoft.com/office/drawing/2014/main" id="{188CEB18-F7F0-411A-8F71-5159FA45D545}"/>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42">
              <a:extLst>
                <a:ext uri="{FF2B5EF4-FFF2-40B4-BE49-F238E27FC236}">
                  <a16:creationId xmlns:a16="http://schemas.microsoft.com/office/drawing/2014/main" id="{1EB29669-5517-47CA-AC2F-6C8274E8EED5}"/>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 name="Group 50">
            <a:extLst>
              <a:ext uri="{FF2B5EF4-FFF2-40B4-BE49-F238E27FC236}">
                <a16:creationId xmlns:a16="http://schemas.microsoft.com/office/drawing/2014/main" id="{667F56AE-BD6D-4890-AA5A-4A45C686A70D}"/>
              </a:ext>
            </a:extLst>
          </p:cNvPr>
          <p:cNvGrpSpPr>
            <a:grpSpLocks/>
          </p:cNvGrpSpPr>
          <p:nvPr userDrawn="1"/>
        </p:nvGrpSpPr>
        <p:grpSpPr bwMode="auto">
          <a:xfrm>
            <a:off x="6935788" y="646115"/>
            <a:ext cx="265112" cy="5743575"/>
            <a:chOff x="1238651" y="626213"/>
            <a:chExt cx="263913" cy="5742432"/>
          </a:xfrm>
        </p:grpSpPr>
        <p:sp>
          <p:nvSpPr>
            <p:cNvPr id="52" name="Line 42">
              <a:extLst>
                <a:ext uri="{FF2B5EF4-FFF2-40B4-BE49-F238E27FC236}">
                  <a16:creationId xmlns:a16="http://schemas.microsoft.com/office/drawing/2014/main" id="{34E4E085-C68B-479F-AD39-57A031F54E7D}"/>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42">
              <a:extLst>
                <a:ext uri="{FF2B5EF4-FFF2-40B4-BE49-F238E27FC236}">
                  <a16:creationId xmlns:a16="http://schemas.microsoft.com/office/drawing/2014/main" id="{48F62678-48B0-4968-BA1A-F0B1A5C4BD99}"/>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42">
              <a:extLst>
                <a:ext uri="{FF2B5EF4-FFF2-40B4-BE49-F238E27FC236}">
                  <a16:creationId xmlns:a16="http://schemas.microsoft.com/office/drawing/2014/main" id="{94F17F20-60A9-45E3-B3FD-617BE3E9B065}"/>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5" name="Group 54">
            <a:extLst>
              <a:ext uri="{FF2B5EF4-FFF2-40B4-BE49-F238E27FC236}">
                <a16:creationId xmlns:a16="http://schemas.microsoft.com/office/drawing/2014/main" id="{C3F2F95D-5ED7-47FF-8A00-62E88EC5FA48}"/>
              </a:ext>
            </a:extLst>
          </p:cNvPr>
          <p:cNvGrpSpPr>
            <a:grpSpLocks/>
          </p:cNvGrpSpPr>
          <p:nvPr userDrawn="1"/>
        </p:nvGrpSpPr>
        <p:grpSpPr bwMode="auto">
          <a:xfrm>
            <a:off x="7446964" y="646115"/>
            <a:ext cx="265112" cy="5743575"/>
            <a:chOff x="1238651" y="626213"/>
            <a:chExt cx="263913" cy="5742432"/>
          </a:xfrm>
        </p:grpSpPr>
        <p:sp>
          <p:nvSpPr>
            <p:cNvPr id="56" name="Line 42">
              <a:extLst>
                <a:ext uri="{FF2B5EF4-FFF2-40B4-BE49-F238E27FC236}">
                  <a16:creationId xmlns:a16="http://schemas.microsoft.com/office/drawing/2014/main" id="{81866598-3F58-44AB-95EF-7A41ACB1BE59}"/>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42">
              <a:extLst>
                <a:ext uri="{FF2B5EF4-FFF2-40B4-BE49-F238E27FC236}">
                  <a16:creationId xmlns:a16="http://schemas.microsoft.com/office/drawing/2014/main" id="{F4D06C2A-6DEA-412D-8032-280F071A797D}"/>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42">
              <a:extLst>
                <a:ext uri="{FF2B5EF4-FFF2-40B4-BE49-F238E27FC236}">
                  <a16:creationId xmlns:a16="http://schemas.microsoft.com/office/drawing/2014/main" id="{E22A0D3A-F348-4855-898B-7C1E1045FBF0}"/>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 name="Group 58">
            <a:extLst>
              <a:ext uri="{FF2B5EF4-FFF2-40B4-BE49-F238E27FC236}">
                <a16:creationId xmlns:a16="http://schemas.microsoft.com/office/drawing/2014/main" id="{78946AC6-10A7-4561-B903-65D5F3008335}"/>
              </a:ext>
            </a:extLst>
          </p:cNvPr>
          <p:cNvGrpSpPr>
            <a:grpSpLocks/>
          </p:cNvGrpSpPr>
          <p:nvPr userDrawn="1"/>
        </p:nvGrpSpPr>
        <p:grpSpPr bwMode="auto">
          <a:xfrm>
            <a:off x="7959726" y="646115"/>
            <a:ext cx="263525" cy="5743575"/>
            <a:chOff x="1238651" y="626213"/>
            <a:chExt cx="263913" cy="5742432"/>
          </a:xfrm>
        </p:grpSpPr>
        <p:sp>
          <p:nvSpPr>
            <p:cNvPr id="60" name="Line 42">
              <a:extLst>
                <a:ext uri="{FF2B5EF4-FFF2-40B4-BE49-F238E27FC236}">
                  <a16:creationId xmlns:a16="http://schemas.microsoft.com/office/drawing/2014/main" id="{B9104D8E-D0FB-46A3-846D-822B341F6BE1}"/>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42">
              <a:extLst>
                <a:ext uri="{FF2B5EF4-FFF2-40B4-BE49-F238E27FC236}">
                  <a16:creationId xmlns:a16="http://schemas.microsoft.com/office/drawing/2014/main" id="{0717A0B9-71D0-494E-8754-A8FACD450DA9}"/>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42">
              <a:extLst>
                <a:ext uri="{FF2B5EF4-FFF2-40B4-BE49-F238E27FC236}">
                  <a16:creationId xmlns:a16="http://schemas.microsoft.com/office/drawing/2014/main" id="{80BF3BAE-BD2B-4806-A483-78F7C2ED227A}"/>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 name="Group 62">
            <a:extLst>
              <a:ext uri="{FF2B5EF4-FFF2-40B4-BE49-F238E27FC236}">
                <a16:creationId xmlns:a16="http://schemas.microsoft.com/office/drawing/2014/main" id="{5B4B6885-6671-4303-B491-0242AAB45A81}"/>
              </a:ext>
            </a:extLst>
          </p:cNvPr>
          <p:cNvGrpSpPr>
            <a:grpSpLocks/>
          </p:cNvGrpSpPr>
          <p:nvPr userDrawn="1"/>
        </p:nvGrpSpPr>
        <p:grpSpPr bwMode="auto">
          <a:xfrm>
            <a:off x="8470901" y="646115"/>
            <a:ext cx="263525" cy="5743575"/>
            <a:chOff x="1238651" y="626213"/>
            <a:chExt cx="263913" cy="5742432"/>
          </a:xfrm>
        </p:grpSpPr>
        <p:sp>
          <p:nvSpPr>
            <p:cNvPr id="64" name="Line 42">
              <a:extLst>
                <a:ext uri="{FF2B5EF4-FFF2-40B4-BE49-F238E27FC236}">
                  <a16:creationId xmlns:a16="http://schemas.microsoft.com/office/drawing/2014/main" id="{B1BF581F-38B0-46C9-B641-13ED5F732944}"/>
                </a:ext>
              </a:extLst>
            </p:cNvPr>
            <p:cNvSpPr>
              <a:spLocks noChangeShapeType="1"/>
            </p:cNvSpPr>
            <p:nvPr userDrawn="1"/>
          </p:nvSpPr>
          <p:spPr bwMode="auto">
            <a:xfrm flipH="1">
              <a:off x="1238651"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42">
              <a:extLst>
                <a:ext uri="{FF2B5EF4-FFF2-40B4-BE49-F238E27FC236}">
                  <a16:creationId xmlns:a16="http://schemas.microsoft.com/office/drawing/2014/main" id="{913D7935-4994-4BE0-86A8-9721954F1741}"/>
                </a:ext>
              </a:extLst>
            </p:cNvPr>
            <p:cNvSpPr>
              <a:spLocks noChangeShapeType="1"/>
            </p:cNvSpPr>
            <p:nvPr userDrawn="1"/>
          </p:nvSpPr>
          <p:spPr bwMode="auto">
            <a:xfrm flipH="1">
              <a:off x="1369615" y="626213"/>
              <a:ext cx="0"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42">
              <a:extLst>
                <a:ext uri="{FF2B5EF4-FFF2-40B4-BE49-F238E27FC236}">
                  <a16:creationId xmlns:a16="http://schemas.microsoft.com/office/drawing/2014/main" id="{D158D025-3470-470A-80A1-A894D2C09340}"/>
                </a:ext>
              </a:extLst>
            </p:cNvPr>
            <p:cNvSpPr>
              <a:spLocks noChangeShapeType="1"/>
            </p:cNvSpPr>
            <p:nvPr userDrawn="1"/>
          </p:nvSpPr>
          <p:spPr bwMode="auto">
            <a:xfrm flipH="1">
              <a:off x="1500580" y="626213"/>
              <a:ext cx="1984" cy="5742432"/>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6" name="Title Placeholder 1"/>
          <p:cNvSpPr>
            <a:spLocks noGrp="1"/>
          </p:cNvSpPr>
          <p:nvPr>
            <p:ph type="title"/>
          </p:nvPr>
        </p:nvSpPr>
        <p:spPr>
          <a:xfrm>
            <a:off x="0" y="0"/>
            <a:ext cx="9144000" cy="365760"/>
          </a:xfrm>
          <a:prstGeom prst="rect">
            <a:avLst/>
          </a:prstGeom>
        </p:spPr>
        <p:txBody>
          <a:bodyPr rtlCol="0">
            <a:noAutofit/>
          </a:bodyPr>
          <a:lstStyle/>
          <a:p>
            <a:r>
              <a:rPr lang="en-US"/>
              <a:t>Click to edit Master title style</a:t>
            </a:r>
          </a:p>
        </p:txBody>
      </p:sp>
      <p:sp>
        <p:nvSpPr>
          <p:cNvPr id="68" name="Slide Number Placeholder 1">
            <a:extLst>
              <a:ext uri="{FF2B5EF4-FFF2-40B4-BE49-F238E27FC236}">
                <a16:creationId xmlns:a16="http://schemas.microsoft.com/office/drawing/2014/main" id="{2FCEE845-8F9E-4697-8D81-939D7AA02275}"/>
              </a:ext>
            </a:extLst>
          </p:cNvPr>
          <p:cNvSpPr>
            <a:spLocks noGrp="1"/>
          </p:cNvSpPr>
          <p:nvPr>
            <p:ph type="sldNum" sz="quarter" idx="4"/>
          </p:nvPr>
        </p:nvSpPr>
        <p:spPr>
          <a:xfrm>
            <a:off x="54864" y="6693410"/>
            <a:ext cx="131446" cy="123111"/>
          </a:xfrm>
          <a:prstGeom prst="rect">
            <a:avLst/>
          </a:prstGeom>
        </p:spPr>
        <p:txBody>
          <a:bodyPr vert="horz" wrap="none" lIns="0" tIns="0" rIns="0" bIns="0" rtlCol="0" anchor="t" anchorCtr="0">
            <a:spAutoFit/>
          </a:bodyPr>
          <a:lstStyle>
            <a:lvl1pPr algn="l">
              <a:defRPr lang="en-US" sz="800" b="1" kern="1200" smtClean="0">
                <a:solidFill>
                  <a:srgbClr val="1D2F68"/>
                </a:solidFill>
                <a:latin typeface="Segoe UI" panose="020B0502040204020203" pitchFamily="34" charset="0"/>
                <a:ea typeface="+mn-ea"/>
                <a:cs typeface="Segoe UI" panose="020B0502040204020203" pitchFamily="34" charset="0"/>
              </a:defRPr>
            </a:lvl1pPr>
          </a:lstStyle>
          <a:p>
            <a:fld id="{91F51A66-47FA-4B08-BB1E-EEEA3A6EE197}" type="slidenum">
              <a:rPr lang="en-US" smtClean="0"/>
              <a:pPr/>
              <a:t>‹#›</a:t>
            </a:fld>
            <a:endParaRPr lang="en-US"/>
          </a:p>
        </p:txBody>
      </p:sp>
    </p:spTree>
    <p:extLst>
      <p:ext uri="{BB962C8B-B14F-4D97-AF65-F5344CB8AC3E}">
        <p14:creationId xmlns:p14="http://schemas.microsoft.com/office/powerpoint/2010/main" val="418415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ra Tables">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45B43CD3-271D-4DF6-96B3-BE5BACD09C8A}"/>
              </a:ext>
            </a:extLst>
          </p:cNvPr>
          <p:cNvSpPr txBox="1">
            <a:spLocks noChangeArrowheads="1"/>
          </p:cNvSpPr>
          <p:nvPr userDrawn="1"/>
        </p:nvSpPr>
        <p:spPr bwMode="auto">
          <a:xfrm>
            <a:off x="5761038" y="6724650"/>
            <a:ext cx="3363912" cy="122238"/>
          </a:xfrm>
          <a:prstGeom prst="rect">
            <a:avLst/>
          </a:prstGeom>
          <a:noFill/>
          <a:ln>
            <a:noFill/>
          </a:ln>
        </p:spPr>
        <p:txBody>
          <a:bodyPr lIns="16412" tIns="0" rIns="16412" bIns="0">
            <a:spAutoFit/>
          </a:bodyPr>
          <a:lstStyle>
            <a:lvl1pPr eaLnBrk="0" hangingPunct="0">
              <a:tabLst>
                <a:tab pos="3487738" algn="r"/>
              </a:tabLst>
              <a:defRPr sz="1600" u="sng">
                <a:solidFill>
                  <a:schemeClr val="tx1"/>
                </a:solidFill>
                <a:latin typeface="Arial" charset="0"/>
              </a:defRPr>
            </a:lvl1pPr>
            <a:lvl2pPr marL="742950" indent="-285750" eaLnBrk="0" hangingPunct="0">
              <a:tabLst>
                <a:tab pos="3487738" algn="r"/>
              </a:tabLst>
              <a:defRPr sz="1600" u="sng">
                <a:solidFill>
                  <a:schemeClr val="tx1"/>
                </a:solidFill>
                <a:latin typeface="Arial" charset="0"/>
              </a:defRPr>
            </a:lvl2pPr>
            <a:lvl3pPr marL="1143000" indent="-228600" eaLnBrk="0" hangingPunct="0">
              <a:tabLst>
                <a:tab pos="3487738" algn="r"/>
              </a:tabLst>
              <a:defRPr sz="1600" u="sng">
                <a:solidFill>
                  <a:schemeClr val="tx1"/>
                </a:solidFill>
                <a:latin typeface="Arial" charset="0"/>
              </a:defRPr>
            </a:lvl3pPr>
            <a:lvl4pPr marL="1600200" indent="-228600" eaLnBrk="0" hangingPunct="0">
              <a:tabLst>
                <a:tab pos="3487738" algn="r"/>
              </a:tabLst>
              <a:defRPr sz="1600" u="sng">
                <a:solidFill>
                  <a:schemeClr val="tx1"/>
                </a:solidFill>
                <a:latin typeface="Arial" charset="0"/>
              </a:defRPr>
            </a:lvl4pPr>
            <a:lvl5pPr marL="2057400" indent="-228600" eaLnBrk="0" hangingPunct="0">
              <a:tabLst>
                <a:tab pos="3487738" algn="r"/>
              </a:tabLst>
              <a:defRPr sz="1600" u="sng">
                <a:solidFill>
                  <a:schemeClr val="tx1"/>
                </a:solidFill>
                <a:latin typeface="Arial" charset="0"/>
              </a:defRPr>
            </a:lvl5pPr>
            <a:lvl6pPr marL="2514600" indent="-228600" eaLnBrk="0" fontAlgn="base" hangingPunct="0">
              <a:spcBef>
                <a:spcPct val="50000"/>
              </a:spcBef>
              <a:spcAft>
                <a:spcPct val="0"/>
              </a:spcAft>
              <a:buChar char="•"/>
              <a:tabLst>
                <a:tab pos="3487738" algn="r"/>
              </a:tabLst>
              <a:defRPr sz="1600" u="sng">
                <a:solidFill>
                  <a:schemeClr val="tx1"/>
                </a:solidFill>
                <a:latin typeface="Arial" charset="0"/>
              </a:defRPr>
            </a:lvl6pPr>
            <a:lvl7pPr marL="2971800" indent="-228600" eaLnBrk="0" fontAlgn="base" hangingPunct="0">
              <a:spcBef>
                <a:spcPct val="50000"/>
              </a:spcBef>
              <a:spcAft>
                <a:spcPct val="0"/>
              </a:spcAft>
              <a:buChar char="•"/>
              <a:tabLst>
                <a:tab pos="3487738" algn="r"/>
              </a:tabLst>
              <a:defRPr sz="1600" u="sng">
                <a:solidFill>
                  <a:schemeClr val="tx1"/>
                </a:solidFill>
                <a:latin typeface="Arial" charset="0"/>
              </a:defRPr>
            </a:lvl7pPr>
            <a:lvl8pPr marL="3429000" indent="-228600" eaLnBrk="0" fontAlgn="base" hangingPunct="0">
              <a:spcBef>
                <a:spcPct val="50000"/>
              </a:spcBef>
              <a:spcAft>
                <a:spcPct val="0"/>
              </a:spcAft>
              <a:buChar char="•"/>
              <a:tabLst>
                <a:tab pos="3487738" algn="r"/>
              </a:tabLst>
              <a:defRPr sz="1600" u="sng">
                <a:solidFill>
                  <a:schemeClr val="tx1"/>
                </a:solidFill>
                <a:latin typeface="Arial" charset="0"/>
              </a:defRPr>
            </a:lvl8pPr>
            <a:lvl9pPr marL="3886200" indent="-228600" eaLnBrk="0" fontAlgn="base" hangingPunct="0">
              <a:spcBef>
                <a:spcPct val="50000"/>
              </a:spcBef>
              <a:spcAft>
                <a:spcPct val="0"/>
              </a:spcAft>
              <a:buChar char="•"/>
              <a:tabLst>
                <a:tab pos="3487738" algn="r"/>
              </a:tabLst>
              <a:defRPr sz="1600" u="sng">
                <a:solidFill>
                  <a:schemeClr val="tx1"/>
                </a:solidFill>
                <a:latin typeface="Arial" charset="0"/>
              </a:defRPr>
            </a:lvl9pPr>
          </a:lstStyle>
          <a:p>
            <a:pPr algn="r" eaLnBrk="1" fontAlgn="auto" hangingPunct="1">
              <a:spcBef>
                <a:spcPts val="0"/>
              </a:spcBef>
              <a:spcAft>
                <a:spcPts val="0"/>
              </a:spcAft>
              <a:defRPr/>
            </a:pPr>
            <a:r>
              <a:rPr lang="en-US" sz="800" u="none">
                <a:latin typeface="Segoe UI" panose="020B0502040204020203" pitchFamily="34" charset="0"/>
                <a:ea typeface="ＭＳ Ｐゴシック" pitchFamily="34" charset="-128"/>
                <a:cs typeface="Segoe UI" panose="020B0502040204020203" pitchFamily="34" charset="0"/>
              </a:rPr>
              <a:t>NAS Enterprise Architecture Infrastructure Roadmaps Version 16.0</a:t>
            </a:r>
          </a:p>
        </p:txBody>
      </p:sp>
      <p:sp>
        <p:nvSpPr>
          <p:cNvPr id="5" name="RM Status">
            <a:extLst>
              <a:ext uri="{FF2B5EF4-FFF2-40B4-BE49-F238E27FC236}">
                <a16:creationId xmlns:a16="http://schemas.microsoft.com/office/drawing/2014/main" id="{5B6B80BB-65EE-4A7C-8636-EAA8214A341F}"/>
              </a:ext>
            </a:extLst>
          </p:cNvPr>
          <p:cNvSpPr txBox="1">
            <a:spLocks noChangeArrowheads="1"/>
          </p:cNvSpPr>
          <p:nvPr userDrawn="1"/>
        </p:nvSpPr>
        <p:spPr bwMode="auto">
          <a:xfrm>
            <a:off x="3863976" y="6650266"/>
            <a:ext cx="1416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400" b="1">
                <a:latin typeface="Segoe UI" panose="020B0502040204020203" pitchFamily="34" charset="0"/>
                <a:cs typeface="Segoe UI" panose="020B0502040204020203" pitchFamily="34" charset="0"/>
              </a:rPr>
              <a:t>BASELINE</a:t>
            </a:r>
          </a:p>
        </p:txBody>
      </p:sp>
      <p:sp>
        <p:nvSpPr>
          <p:cNvPr id="6" name="Title Placeholder 1"/>
          <p:cNvSpPr>
            <a:spLocks noGrp="1"/>
          </p:cNvSpPr>
          <p:nvPr>
            <p:ph type="title"/>
          </p:nvPr>
        </p:nvSpPr>
        <p:spPr>
          <a:xfrm>
            <a:off x="0" y="0"/>
            <a:ext cx="9144000" cy="365760"/>
          </a:xfrm>
          <a:prstGeom prst="rect">
            <a:avLst/>
          </a:prstGeom>
        </p:spPr>
        <p:txBody>
          <a:bodyPr rtlCol="0">
            <a:noAutofit/>
          </a:bodyPr>
          <a:lstStyle/>
          <a:p>
            <a:r>
              <a:rPr lang="en-US"/>
              <a:t>Click to edit Master title style</a:t>
            </a:r>
          </a:p>
        </p:txBody>
      </p:sp>
      <p:sp>
        <p:nvSpPr>
          <p:cNvPr id="7" name="Slide Number Placeholder 1">
            <a:extLst>
              <a:ext uri="{FF2B5EF4-FFF2-40B4-BE49-F238E27FC236}">
                <a16:creationId xmlns:a16="http://schemas.microsoft.com/office/drawing/2014/main" id="{671C0ECF-E008-4FA8-84DE-4211F40C3011}"/>
              </a:ext>
            </a:extLst>
          </p:cNvPr>
          <p:cNvSpPr>
            <a:spLocks noGrp="1"/>
          </p:cNvSpPr>
          <p:nvPr>
            <p:ph type="sldNum" sz="quarter" idx="4"/>
          </p:nvPr>
        </p:nvSpPr>
        <p:spPr>
          <a:xfrm>
            <a:off x="54864" y="6693410"/>
            <a:ext cx="131446" cy="123111"/>
          </a:xfrm>
          <a:prstGeom prst="rect">
            <a:avLst/>
          </a:prstGeom>
        </p:spPr>
        <p:txBody>
          <a:bodyPr vert="horz" wrap="none" lIns="0" tIns="0" rIns="0" bIns="0" rtlCol="0" anchor="t" anchorCtr="0">
            <a:spAutoFit/>
          </a:bodyPr>
          <a:lstStyle>
            <a:lvl1pPr algn="l">
              <a:defRPr lang="en-US" sz="800" b="1" kern="1200" smtClean="0">
                <a:solidFill>
                  <a:srgbClr val="1D2F68"/>
                </a:solidFill>
                <a:latin typeface="Segoe UI" panose="020B0502040204020203" pitchFamily="34" charset="0"/>
                <a:ea typeface="+mn-ea"/>
                <a:cs typeface="Segoe UI" panose="020B0502040204020203" pitchFamily="34" charset="0"/>
              </a:defRPr>
            </a:lvl1pPr>
          </a:lstStyle>
          <a:p>
            <a:fld id="{91F51A66-47FA-4B08-BB1E-EEEA3A6EE197}" type="slidenum">
              <a:rPr lang="en-US" smtClean="0"/>
              <a:pPr/>
              <a:t>‹#›</a:t>
            </a:fld>
            <a:endParaRPr lang="en-US"/>
          </a:p>
        </p:txBody>
      </p:sp>
    </p:spTree>
    <p:extLst>
      <p:ext uri="{BB962C8B-B14F-4D97-AF65-F5344CB8AC3E}">
        <p14:creationId xmlns:p14="http://schemas.microsoft.com/office/powerpoint/2010/main" val="2876261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nfra Section Header">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489ED4FE-6923-478A-B9CE-F9BD95512864}"/>
              </a:ext>
            </a:extLst>
          </p:cNvPr>
          <p:cNvSpPr txBox="1">
            <a:spLocks noChangeArrowheads="1"/>
          </p:cNvSpPr>
          <p:nvPr userDrawn="1"/>
        </p:nvSpPr>
        <p:spPr bwMode="auto">
          <a:xfrm>
            <a:off x="5761038" y="6724650"/>
            <a:ext cx="3363912" cy="122238"/>
          </a:xfrm>
          <a:prstGeom prst="rect">
            <a:avLst/>
          </a:prstGeom>
          <a:noFill/>
          <a:ln>
            <a:noFill/>
          </a:ln>
        </p:spPr>
        <p:txBody>
          <a:bodyPr lIns="16412" tIns="0" rIns="16412" bIns="0">
            <a:spAutoFit/>
          </a:bodyPr>
          <a:lstStyle>
            <a:lvl1pPr eaLnBrk="0" hangingPunct="0">
              <a:tabLst>
                <a:tab pos="3487738" algn="r"/>
              </a:tabLst>
              <a:defRPr sz="1600" u="sng">
                <a:solidFill>
                  <a:schemeClr val="tx1"/>
                </a:solidFill>
                <a:latin typeface="Arial" charset="0"/>
              </a:defRPr>
            </a:lvl1pPr>
            <a:lvl2pPr marL="742950" indent="-285750" eaLnBrk="0" hangingPunct="0">
              <a:tabLst>
                <a:tab pos="3487738" algn="r"/>
              </a:tabLst>
              <a:defRPr sz="1600" u="sng">
                <a:solidFill>
                  <a:schemeClr val="tx1"/>
                </a:solidFill>
                <a:latin typeface="Arial" charset="0"/>
              </a:defRPr>
            </a:lvl2pPr>
            <a:lvl3pPr marL="1143000" indent="-228600" eaLnBrk="0" hangingPunct="0">
              <a:tabLst>
                <a:tab pos="3487738" algn="r"/>
              </a:tabLst>
              <a:defRPr sz="1600" u="sng">
                <a:solidFill>
                  <a:schemeClr val="tx1"/>
                </a:solidFill>
                <a:latin typeface="Arial" charset="0"/>
              </a:defRPr>
            </a:lvl3pPr>
            <a:lvl4pPr marL="1600200" indent="-228600" eaLnBrk="0" hangingPunct="0">
              <a:tabLst>
                <a:tab pos="3487738" algn="r"/>
              </a:tabLst>
              <a:defRPr sz="1600" u="sng">
                <a:solidFill>
                  <a:schemeClr val="tx1"/>
                </a:solidFill>
                <a:latin typeface="Arial" charset="0"/>
              </a:defRPr>
            </a:lvl4pPr>
            <a:lvl5pPr marL="2057400" indent="-228600" eaLnBrk="0" hangingPunct="0">
              <a:tabLst>
                <a:tab pos="3487738" algn="r"/>
              </a:tabLst>
              <a:defRPr sz="1600" u="sng">
                <a:solidFill>
                  <a:schemeClr val="tx1"/>
                </a:solidFill>
                <a:latin typeface="Arial" charset="0"/>
              </a:defRPr>
            </a:lvl5pPr>
            <a:lvl6pPr marL="2514600" indent="-228600" eaLnBrk="0" fontAlgn="base" hangingPunct="0">
              <a:spcBef>
                <a:spcPct val="50000"/>
              </a:spcBef>
              <a:spcAft>
                <a:spcPct val="0"/>
              </a:spcAft>
              <a:buChar char="•"/>
              <a:tabLst>
                <a:tab pos="3487738" algn="r"/>
              </a:tabLst>
              <a:defRPr sz="1600" u="sng">
                <a:solidFill>
                  <a:schemeClr val="tx1"/>
                </a:solidFill>
                <a:latin typeface="Arial" charset="0"/>
              </a:defRPr>
            </a:lvl6pPr>
            <a:lvl7pPr marL="2971800" indent="-228600" eaLnBrk="0" fontAlgn="base" hangingPunct="0">
              <a:spcBef>
                <a:spcPct val="50000"/>
              </a:spcBef>
              <a:spcAft>
                <a:spcPct val="0"/>
              </a:spcAft>
              <a:buChar char="•"/>
              <a:tabLst>
                <a:tab pos="3487738" algn="r"/>
              </a:tabLst>
              <a:defRPr sz="1600" u="sng">
                <a:solidFill>
                  <a:schemeClr val="tx1"/>
                </a:solidFill>
                <a:latin typeface="Arial" charset="0"/>
              </a:defRPr>
            </a:lvl7pPr>
            <a:lvl8pPr marL="3429000" indent="-228600" eaLnBrk="0" fontAlgn="base" hangingPunct="0">
              <a:spcBef>
                <a:spcPct val="50000"/>
              </a:spcBef>
              <a:spcAft>
                <a:spcPct val="0"/>
              </a:spcAft>
              <a:buChar char="•"/>
              <a:tabLst>
                <a:tab pos="3487738" algn="r"/>
              </a:tabLst>
              <a:defRPr sz="1600" u="sng">
                <a:solidFill>
                  <a:schemeClr val="tx1"/>
                </a:solidFill>
                <a:latin typeface="Arial" charset="0"/>
              </a:defRPr>
            </a:lvl8pPr>
            <a:lvl9pPr marL="3886200" indent="-228600" eaLnBrk="0" fontAlgn="base" hangingPunct="0">
              <a:spcBef>
                <a:spcPct val="50000"/>
              </a:spcBef>
              <a:spcAft>
                <a:spcPct val="0"/>
              </a:spcAft>
              <a:buChar char="•"/>
              <a:tabLst>
                <a:tab pos="3487738" algn="r"/>
              </a:tabLst>
              <a:defRPr sz="1600" u="sng">
                <a:solidFill>
                  <a:schemeClr val="tx1"/>
                </a:solidFill>
                <a:latin typeface="Arial" charset="0"/>
              </a:defRPr>
            </a:lvl9pPr>
          </a:lstStyle>
          <a:p>
            <a:pPr algn="r" eaLnBrk="1" fontAlgn="auto" hangingPunct="1">
              <a:spcBef>
                <a:spcPts val="0"/>
              </a:spcBef>
              <a:spcAft>
                <a:spcPts val="0"/>
              </a:spcAft>
              <a:defRPr/>
            </a:pPr>
            <a:r>
              <a:rPr lang="en-US" sz="800" u="none">
                <a:latin typeface="Segoe UI" panose="020B0502040204020203" pitchFamily="34" charset="0"/>
                <a:ea typeface="ＭＳ Ｐゴシック" pitchFamily="34" charset="-128"/>
                <a:cs typeface="Segoe UI" panose="020B0502040204020203" pitchFamily="34" charset="0"/>
              </a:rPr>
              <a:t>NAS Enterprise Architecture Infrastructure Roadmaps Version 16.0</a:t>
            </a:r>
          </a:p>
        </p:txBody>
      </p:sp>
      <p:sp>
        <p:nvSpPr>
          <p:cNvPr id="6" name="RM Status">
            <a:extLst>
              <a:ext uri="{FF2B5EF4-FFF2-40B4-BE49-F238E27FC236}">
                <a16:creationId xmlns:a16="http://schemas.microsoft.com/office/drawing/2014/main" id="{D5613876-B2DB-41C4-9A7B-9E66023D683A}"/>
              </a:ext>
            </a:extLst>
          </p:cNvPr>
          <p:cNvSpPr txBox="1">
            <a:spLocks noChangeArrowheads="1"/>
          </p:cNvSpPr>
          <p:nvPr userDrawn="1"/>
        </p:nvSpPr>
        <p:spPr bwMode="auto">
          <a:xfrm>
            <a:off x="3863976" y="6650266"/>
            <a:ext cx="1416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400" b="1">
                <a:latin typeface="Segoe UI" panose="020B0502040204020203" pitchFamily="34" charset="0"/>
                <a:cs typeface="Segoe UI" panose="020B0502040204020203" pitchFamily="34" charset="0"/>
              </a:rPr>
              <a:t>BASELINE</a:t>
            </a:r>
          </a:p>
        </p:txBody>
      </p:sp>
      <p:sp>
        <p:nvSpPr>
          <p:cNvPr id="2" name="Title 1"/>
          <p:cNvSpPr>
            <a:spLocks noGrp="1"/>
          </p:cNvSpPr>
          <p:nvPr>
            <p:ph type="ctrTitle"/>
          </p:nvPr>
        </p:nvSpPr>
        <p:spPr>
          <a:xfrm>
            <a:off x="685800" y="2333764"/>
            <a:ext cx="7772400" cy="980078"/>
          </a:xfrm>
          <a:prstGeom prst="rect">
            <a:avLst/>
          </a:prstGeom>
        </p:spPr>
        <p:txBody>
          <a:bodyPr>
            <a:normAutofit/>
          </a:bodyPr>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Subtitle 2"/>
          <p:cNvSpPr>
            <a:spLocks noGrp="1"/>
          </p:cNvSpPr>
          <p:nvPr>
            <p:ph type="subTitle" idx="1"/>
          </p:nvPr>
        </p:nvSpPr>
        <p:spPr>
          <a:xfrm>
            <a:off x="0" y="3353930"/>
            <a:ext cx="9144000" cy="1752600"/>
          </a:xfrm>
          <a:prstGeom prst="rect">
            <a:avLst/>
          </a:prstGeom>
        </p:spPr>
        <p:txBody>
          <a:bodyPr/>
          <a:lstStyle>
            <a:lvl1pPr marL="0" indent="0" algn="l">
              <a:buNone/>
              <a:defRPr sz="1400">
                <a:latin typeface="Segoe UI" panose="020B0502040204020203"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Slide Number Placeholder 1">
            <a:extLst>
              <a:ext uri="{FF2B5EF4-FFF2-40B4-BE49-F238E27FC236}">
                <a16:creationId xmlns:a16="http://schemas.microsoft.com/office/drawing/2014/main" id="{2474AB14-AD3F-44A8-9C5B-7A0FFECCCFEA}"/>
              </a:ext>
            </a:extLst>
          </p:cNvPr>
          <p:cNvSpPr>
            <a:spLocks noGrp="1"/>
          </p:cNvSpPr>
          <p:nvPr>
            <p:ph type="sldNum" sz="quarter" idx="4"/>
          </p:nvPr>
        </p:nvSpPr>
        <p:spPr>
          <a:xfrm>
            <a:off x="54864" y="6693410"/>
            <a:ext cx="131446" cy="123111"/>
          </a:xfrm>
          <a:prstGeom prst="rect">
            <a:avLst/>
          </a:prstGeom>
        </p:spPr>
        <p:txBody>
          <a:bodyPr vert="horz" wrap="none" lIns="0" tIns="0" rIns="0" bIns="0" rtlCol="0" anchor="t" anchorCtr="0">
            <a:spAutoFit/>
          </a:bodyPr>
          <a:lstStyle>
            <a:lvl1pPr algn="l">
              <a:defRPr lang="en-US" sz="800" b="1" kern="1200" smtClean="0">
                <a:solidFill>
                  <a:srgbClr val="1D2F68"/>
                </a:solidFill>
                <a:latin typeface="Segoe UI" panose="020B0502040204020203" pitchFamily="34" charset="0"/>
                <a:ea typeface="+mn-ea"/>
                <a:cs typeface="Segoe UI" panose="020B0502040204020203" pitchFamily="34" charset="0"/>
              </a:defRPr>
            </a:lvl1pPr>
          </a:lstStyle>
          <a:p>
            <a:fld id="{91F51A66-47FA-4B08-BB1E-EEEA3A6EE197}" type="slidenum">
              <a:rPr lang="en-US" smtClean="0"/>
              <a:pPr/>
              <a:t>‹#›</a:t>
            </a:fld>
            <a:endParaRPr lang="en-US"/>
          </a:p>
        </p:txBody>
      </p:sp>
    </p:spTree>
    <p:extLst>
      <p:ext uri="{BB962C8B-B14F-4D97-AF65-F5344CB8AC3E}">
        <p14:creationId xmlns:p14="http://schemas.microsoft.com/office/powerpoint/2010/main" val="313427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BF7F37-A855-4D3E-9DC8-78417EBC2916}"/>
              </a:ext>
            </a:extLst>
          </p:cNvPr>
          <p:cNvSpPr>
            <a:spLocks noGrp="1" noChangeArrowheads="1"/>
          </p:cNvSpPr>
          <p:nvPr>
            <p:ph type="title"/>
          </p:nvPr>
        </p:nvSpPr>
        <p:spPr bwMode="auto">
          <a:xfrm>
            <a:off x="0" y="2"/>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Slide Number Placeholder 1">
            <a:extLst>
              <a:ext uri="{FF2B5EF4-FFF2-40B4-BE49-F238E27FC236}">
                <a16:creationId xmlns:a16="http://schemas.microsoft.com/office/drawing/2014/main" id="{194C84AD-0BD6-4123-A6C6-C927C0CB8485}"/>
              </a:ext>
            </a:extLst>
          </p:cNvPr>
          <p:cNvSpPr>
            <a:spLocks noGrp="1"/>
          </p:cNvSpPr>
          <p:nvPr>
            <p:ph type="sldNum" sz="quarter" idx="4"/>
          </p:nvPr>
        </p:nvSpPr>
        <p:spPr>
          <a:xfrm>
            <a:off x="54864" y="6693410"/>
            <a:ext cx="131446" cy="123111"/>
          </a:xfrm>
          <a:prstGeom prst="rect">
            <a:avLst/>
          </a:prstGeom>
        </p:spPr>
        <p:txBody>
          <a:bodyPr vert="horz" wrap="none" lIns="0" tIns="0" rIns="0" bIns="0" rtlCol="0" anchor="t" anchorCtr="0">
            <a:spAutoFit/>
          </a:bodyPr>
          <a:lstStyle>
            <a:lvl1pPr algn="l">
              <a:defRPr lang="en-US" sz="800" b="1" kern="1200" smtClean="0">
                <a:solidFill>
                  <a:srgbClr val="1D2F68"/>
                </a:solidFill>
                <a:latin typeface="Segoe UI" panose="020B0502040204020203" pitchFamily="34" charset="0"/>
                <a:ea typeface="+mn-ea"/>
                <a:cs typeface="Segoe UI" panose="020B0502040204020203" pitchFamily="34" charset="0"/>
              </a:defRPr>
            </a:lvl1pPr>
          </a:lstStyle>
          <a:p>
            <a:fld id="{91F51A66-47FA-4B08-BB1E-EEEA3A6EE1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7" r:id="rId7"/>
    <p:sldLayoutId id="2147483698" r:id="rId8"/>
  </p:sldLayoutIdLst>
  <p:hf hdr="0" ftr="0" dt="0"/>
  <p:txStyles>
    <p:titleStyle>
      <a:lvl1pPr algn="ctr" rtl="0" eaLnBrk="0" fontAlgn="base" hangingPunct="0">
        <a:spcBef>
          <a:spcPct val="0"/>
        </a:spcBef>
        <a:spcAft>
          <a:spcPct val="0"/>
        </a:spcAft>
        <a:defRPr lang="en-US" sz="2000" b="1" kern="1200" dirty="0">
          <a:solidFill>
            <a:schemeClr val="tx1"/>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2000" b="1">
          <a:solidFill>
            <a:schemeClr val="tx1"/>
          </a:solidFill>
          <a:latin typeface="Segoe UI" panose="020B0502040204020203" pitchFamily="34" charset="0"/>
          <a:cs typeface="Segoe UI" panose="020B0502040204020203" pitchFamily="34" charset="0"/>
        </a:defRPr>
      </a:lvl2pPr>
      <a:lvl3pPr algn="ctr" rtl="0" eaLnBrk="0" fontAlgn="base" hangingPunct="0">
        <a:spcBef>
          <a:spcPct val="0"/>
        </a:spcBef>
        <a:spcAft>
          <a:spcPct val="0"/>
        </a:spcAft>
        <a:defRPr sz="2000" b="1">
          <a:solidFill>
            <a:schemeClr val="tx1"/>
          </a:solidFill>
          <a:latin typeface="Segoe UI" panose="020B0502040204020203" pitchFamily="34" charset="0"/>
          <a:cs typeface="Segoe UI" panose="020B0502040204020203" pitchFamily="34" charset="0"/>
        </a:defRPr>
      </a:lvl3pPr>
      <a:lvl4pPr algn="ctr" rtl="0" eaLnBrk="0" fontAlgn="base" hangingPunct="0">
        <a:spcBef>
          <a:spcPct val="0"/>
        </a:spcBef>
        <a:spcAft>
          <a:spcPct val="0"/>
        </a:spcAft>
        <a:defRPr sz="2000" b="1">
          <a:solidFill>
            <a:schemeClr val="tx1"/>
          </a:solidFill>
          <a:latin typeface="Segoe UI" panose="020B0502040204020203" pitchFamily="34" charset="0"/>
          <a:cs typeface="Segoe UI" panose="020B0502040204020203" pitchFamily="34" charset="0"/>
        </a:defRPr>
      </a:lvl4pPr>
      <a:lvl5pPr algn="ctr" rtl="0" eaLnBrk="0" fontAlgn="base" hangingPunct="0">
        <a:spcBef>
          <a:spcPct val="0"/>
        </a:spcBef>
        <a:spcAft>
          <a:spcPct val="0"/>
        </a:spcAft>
        <a:defRPr sz="2000" b="1">
          <a:solidFill>
            <a:schemeClr val="tx1"/>
          </a:solidFill>
          <a:latin typeface="Segoe UI" panose="020B0502040204020203" pitchFamily="34" charset="0"/>
          <a:cs typeface="Segoe UI" panose="020B0502040204020203" pitchFamily="34" charset="0"/>
        </a:defRPr>
      </a:lvl5pPr>
      <a:lvl6pPr marL="457200" algn="ctr" rtl="0" fontAlgn="base">
        <a:spcBef>
          <a:spcPct val="0"/>
        </a:spcBef>
        <a:spcAft>
          <a:spcPct val="0"/>
        </a:spcAft>
        <a:defRPr sz="2200" b="1">
          <a:solidFill>
            <a:schemeClr val="tx2"/>
          </a:solidFill>
          <a:latin typeface="Arial" pitchFamily="34" charset="0"/>
        </a:defRPr>
      </a:lvl6pPr>
      <a:lvl7pPr marL="914400" algn="ctr" rtl="0" fontAlgn="base">
        <a:spcBef>
          <a:spcPct val="0"/>
        </a:spcBef>
        <a:spcAft>
          <a:spcPct val="0"/>
        </a:spcAft>
        <a:defRPr sz="2200" b="1">
          <a:solidFill>
            <a:schemeClr val="tx2"/>
          </a:solidFill>
          <a:latin typeface="Arial" pitchFamily="34" charset="0"/>
        </a:defRPr>
      </a:lvl7pPr>
      <a:lvl8pPr marL="1371600" algn="ctr" rtl="0" fontAlgn="base">
        <a:spcBef>
          <a:spcPct val="0"/>
        </a:spcBef>
        <a:spcAft>
          <a:spcPct val="0"/>
        </a:spcAft>
        <a:defRPr sz="2200" b="1">
          <a:solidFill>
            <a:schemeClr val="tx2"/>
          </a:solidFill>
          <a:latin typeface="Arial" pitchFamily="34" charset="0"/>
        </a:defRPr>
      </a:lvl8pPr>
      <a:lvl9pPr marL="1828800" algn="ctr" rtl="0" fontAlgn="base">
        <a:spcBef>
          <a:spcPct val="0"/>
        </a:spcBef>
        <a:spcAft>
          <a:spcPct val="0"/>
        </a:spcAft>
        <a:defRPr sz="22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ep.faa.gov/go/system/1161" TargetMode="External"/><Relationship Id="rId13" Type="http://schemas.openxmlformats.org/officeDocument/2006/relationships/hyperlink" Target="https://sep.faa.gov/go/roadmap_symbol/174" TargetMode="External"/><Relationship Id="rId3" Type="http://schemas.openxmlformats.org/officeDocument/2006/relationships/hyperlink" Target="https://sep.faa.gov/go/system/915" TargetMode="External"/><Relationship Id="rId7" Type="http://schemas.openxmlformats.org/officeDocument/2006/relationships/hyperlink" Target="https://sep.faa.gov/go/system/922" TargetMode="External"/><Relationship Id="rId12" Type="http://schemas.openxmlformats.org/officeDocument/2006/relationships/hyperlink" Target="https://sep.faa.gov/go/system/1300" TargetMode="External"/><Relationship Id="rId2" Type="http://schemas.openxmlformats.org/officeDocument/2006/relationships/hyperlink" Target="https://sep.faa.gov/go/system/914" TargetMode="External"/><Relationship Id="rId1" Type="http://schemas.openxmlformats.org/officeDocument/2006/relationships/slideLayout" Target="../slideLayouts/slideLayout5.xml"/><Relationship Id="rId6" Type="http://schemas.openxmlformats.org/officeDocument/2006/relationships/hyperlink" Target="https://sep.faa.gov/go/system/928" TargetMode="External"/><Relationship Id="rId11" Type="http://schemas.openxmlformats.org/officeDocument/2006/relationships/hyperlink" Target="https://sep.faa.gov/go/system/892" TargetMode="External"/><Relationship Id="rId5" Type="http://schemas.openxmlformats.org/officeDocument/2006/relationships/hyperlink" Target="https://sep.faa.gov/go/system/164" TargetMode="External"/><Relationship Id="rId10" Type="http://schemas.openxmlformats.org/officeDocument/2006/relationships/hyperlink" Target="https://sep.faa.gov/go/roadmap_symbol/211" TargetMode="External"/><Relationship Id="rId4" Type="http://schemas.openxmlformats.org/officeDocument/2006/relationships/hyperlink" Target="https://sep.faa.gov/go/system/937" TargetMode="External"/><Relationship Id="rId9" Type="http://schemas.openxmlformats.org/officeDocument/2006/relationships/hyperlink" Target="https://sep.faa.gov/go/system/947" TargetMode="External"/></Relationships>
</file>

<file path=ppt/slides/_rels/slide100.xml.rels><?xml version="1.0" encoding="UTF-8" standalone="yes"?>
<Relationships xmlns="http://schemas.openxmlformats.org/package/2006/relationships"><Relationship Id="rId8" Type="http://schemas.openxmlformats.org/officeDocument/2006/relationships/hyperlink" Target="https://sep.faa.gov/go/segment/1014" TargetMode="External"/><Relationship Id="rId13" Type="http://schemas.openxmlformats.org/officeDocument/2006/relationships/hyperlink" Target="https://sep.faa.gov/go/system/114" TargetMode="External"/><Relationship Id="rId18" Type="http://schemas.openxmlformats.org/officeDocument/2006/relationships/hyperlink" Target="https://sep.faa.gov/go/decision/1239" TargetMode="External"/><Relationship Id="rId3" Type="http://schemas.openxmlformats.org/officeDocument/2006/relationships/hyperlink" Target="https://sep.faa.gov/go/segment/1135" TargetMode="External"/><Relationship Id="rId21" Type="http://schemas.openxmlformats.org/officeDocument/2006/relationships/hyperlink" Target="https://sep.faa.gov/go/decision/1236" TargetMode="External"/><Relationship Id="rId7" Type="http://schemas.openxmlformats.org/officeDocument/2006/relationships/hyperlink" Target="https://sep.faa.gov/go/system/120" TargetMode="External"/><Relationship Id="rId12" Type="http://schemas.openxmlformats.org/officeDocument/2006/relationships/hyperlink" Target="https://sep.faa.gov/go/system/119" TargetMode="External"/><Relationship Id="rId17" Type="http://schemas.openxmlformats.org/officeDocument/2006/relationships/hyperlink" Target="https://sep.faa.gov/go/decision/1103" TargetMode="External"/><Relationship Id="rId2" Type="http://schemas.openxmlformats.org/officeDocument/2006/relationships/hyperlink" Target="https://sep.faa.gov/go/segment/1037" TargetMode="External"/><Relationship Id="rId16" Type="http://schemas.openxmlformats.org/officeDocument/2006/relationships/hyperlink" Target="https://sep.faa.gov/go/roadmap_symbol/205" TargetMode="External"/><Relationship Id="rId20" Type="http://schemas.openxmlformats.org/officeDocument/2006/relationships/hyperlink" Target="https://sep.faa.gov/go/system/1341" TargetMode="External"/><Relationship Id="rId1" Type="http://schemas.openxmlformats.org/officeDocument/2006/relationships/slideLayout" Target="../slideLayouts/slideLayout5.xml"/><Relationship Id="rId6" Type="http://schemas.openxmlformats.org/officeDocument/2006/relationships/hyperlink" Target="https://sep.faa.gov/go/decision/806" TargetMode="External"/><Relationship Id="rId11" Type="http://schemas.openxmlformats.org/officeDocument/2006/relationships/hyperlink" Target="https://sep.faa.gov/go/system/1297" TargetMode="External"/><Relationship Id="rId24" Type="http://schemas.openxmlformats.org/officeDocument/2006/relationships/hyperlink" Target="https://sep.faa.gov/go/roadmap_symbol/369" TargetMode="External"/><Relationship Id="rId5" Type="http://schemas.openxmlformats.org/officeDocument/2006/relationships/hyperlink" Target="https://sep.faa.gov/go/segment/958" TargetMode="External"/><Relationship Id="rId15" Type="http://schemas.openxmlformats.org/officeDocument/2006/relationships/hyperlink" Target="https://sep.faa.gov/go/segment/1084" TargetMode="External"/><Relationship Id="rId23" Type="http://schemas.openxmlformats.org/officeDocument/2006/relationships/hyperlink" Target="https://sep.faa.gov/go/decision/1238" TargetMode="External"/><Relationship Id="rId10" Type="http://schemas.openxmlformats.org/officeDocument/2006/relationships/hyperlink" Target="https://sep.faa.gov/go/system/1165" TargetMode="External"/><Relationship Id="rId19" Type="http://schemas.openxmlformats.org/officeDocument/2006/relationships/hyperlink" Target="https://sep.faa.gov/go/roadmap_symbol/370" TargetMode="External"/><Relationship Id="rId4" Type="http://schemas.openxmlformats.org/officeDocument/2006/relationships/hyperlink" Target="https://sep.faa.gov/go/system/117" TargetMode="External"/><Relationship Id="rId9" Type="http://schemas.openxmlformats.org/officeDocument/2006/relationships/hyperlink" Target="https://sep.faa.gov/go/system/1164" TargetMode="External"/><Relationship Id="rId14" Type="http://schemas.openxmlformats.org/officeDocument/2006/relationships/hyperlink" Target="https://sep.faa.gov/go/system/1207" TargetMode="External"/><Relationship Id="rId22" Type="http://schemas.openxmlformats.org/officeDocument/2006/relationships/hyperlink" Target="https://sep.faa.gov/go/decision/1237"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sep.faa.gov/go/system/612" TargetMode="External"/><Relationship Id="rId13" Type="http://schemas.openxmlformats.org/officeDocument/2006/relationships/hyperlink" Target="https://sep.faa.gov/go/decision/1236" TargetMode="External"/><Relationship Id="rId3" Type="http://schemas.openxmlformats.org/officeDocument/2006/relationships/hyperlink" Target="https://sep.faa.gov/go/segment/1108" TargetMode="External"/><Relationship Id="rId7" Type="http://schemas.openxmlformats.org/officeDocument/2006/relationships/hyperlink" Target="https://sep.faa.gov/go/system/1019" TargetMode="External"/><Relationship Id="rId12" Type="http://schemas.openxmlformats.org/officeDocument/2006/relationships/hyperlink" Target="https://sep.faa.gov/go/decision/1319" TargetMode="External"/><Relationship Id="rId2" Type="http://schemas.openxmlformats.org/officeDocument/2006/relationships/hyperlink" Target="https://sep.faa.gov/go/support/874" TargetMode="External"/><Relationship Id="rId16" Type="http://schemas.openxmlformats.org/officeDocument/2006/relationships/hyperlink" Target="https://sep.faa.gov/go/decision/1343" TargetMode="External"/><Relationship Id="rId1" Type="http://schemas.openxmlformats.org/officeDocument/2006/relationships/slideLayout" Target="../slideLayouts/slideLayout5.xml"/><Relationship Id="rId6" Type="http://schemas.openxmlformats.org/officeDocument/2006/relationships/hyperlink" Target="https://sep.faa.gov/go/system/116" TargetMode="External"/><Relationship Id="rId11" Type="http://schemas.openxmlformats.org/officeDocument/2006/relationships/hyperlink" Target="https://sep.faa.gov/go/decision/1103" TargetMode="External"/><Relationship Id="rId5" Type="http://schemas.openxmlformats.org/officeDocument/2006/relationships/hyperlink" Target="https://sep.faa.gov/go/system/264" TargetMode="External"/><Relationship Id="rId15" Type="http://schemas.openxmlformats.org/officeDocument/2006/relationships/hyperlink" Target="https://sep.faa.gov/go/decision/1321" TargetMode="External"/><Relationship Id="rId10" Type="http://schemas.openxmlformats.org/officeDocument/2006/relationships/hyperlink" Target="https://sep.faa.gov/go/support/930" TargetMode="External"/><Relationship Id="rId4" Type="http://schemas.openxmlformats.org/officeDocument/2006/relationships/hyperlink" Target="https://sep.faa.gov/go/system/128" TargetMode="External"/><Relationship Id="rId9" Type="http://schemas.openxmlformats.org/officeDocument/2006/relationships/hyperlink" Target="https://sep.faa.gov/go/segment/933" TargetMode="External"/><Relationship Id="rId14" Type="http://schemas.openxmlformats.org/officeDocument/2006/relationships/hyperlink" Target="https://sep.faa.gov/go/decision/1323"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https://boozallen.sharepoint.com/sites/TO71/Shared%20Documents/Roadmaps/Infrastructure%20Roadmaps/CY23/Other%20Work/Reports/Roadmap%20DP%20Tables.xlsx!Surveillance!R2C1:R17C6"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oleObject" Target="https://boozallen.sharepoint.com/sites/TO71/Shared%20Documents/Roadmaps/Infrastructure%20Roadmaps/CY23/Other%20Work/Reports/Roadmap%20DP%20Tables.xlsx!Surveillance!R18C1:R33C6"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3" Type="http://schemas.openxmlformats.org/officeDocument/2006/relationships/hyperlink" Target="https://sep.faa.gov/go/system/1349" TargetMode="External"/><Relationship Id="rId18" Type="http://schemas.openxmlformats.org/officeDocument/2006/relationships/hyperlink" Target="https://sep.faa.gov/go/system/1288" TargetMode="External"/><Relationship Id="rId26" Type="http://schemas.openxmlformats.org/officeDocument/2006/relationships/hyperlink" Target="https://sep.faa.gov/go/system/119" TargetMode="External"/><Relationship Id="rId39" Type="http://schemas.openxmlformats.org/officeDocument/2006/relationships/hyperlink" Target="https://sep.faa.gov/go/segment/1137" TargetMode="External"/><Relationship Id="rId21" Type="http://schemas.openxmlformats.org/officeDocument/2006/relationships/hyperlink" Target="https://sep.faa.gov/go/system/1322" TargetMode="External"/><Relationship Id="rId34" Type="http://schemas.openxmlformats.org/officeDocument/2006/relationships/hyperlink" Target="https://sep.faa.gov/go/decision/648" TargetMode="External"/><Relationship Id="rId42" Type="http://schemas.openxmlformats.org/officeDocument/2006/relationships/hyperlink" Target="https://sep.faa.gov/go/segment/1142" TargetMode="External"/><Relationship Id="rId7" Type="http://schemas.openxmlformats.org/officeDocument/2006/relationships/hyperlink" Target="https://sep.faa.gov/go/system/1260" TargetMode="External"/><Relationship Id="rId2" Type="http://schemas.openxmlformats.org/officeDocument/2006/relationships/notesSlide" Target="../notesSlides/notesSlide42.xml"/><Relationship Id="rId16" Type="http://schemas.openxmlformats.org/officeDocument/2006/relationships/hyperlink" Target="https://sep.faa.gov/go/system/32" TargetMode="External"/><Relationship Id="rId29" Type="http://schemas.openxmlformats.org/officeDocument/2006/relationships/hyperlink" Target="https://sep.faa.gov/go/decision/1109" TargetMode="External"/><Relationship Id="rId1" Type="http://schemas.openxmlformats.org/officeDocument/2006/relationships/slideLayout" Target="../slideLayouts/slideLayout5.xml"/><Relationship Id="rId6" Type="http://schemas.openxmlformats.org/officeDocument/2006/relationships/hyperlink" Target="https://sep.faa.gov/go/system/30" TargetMode="External"/><Relationship Id="rId11" Type="http://schemas.openxmlformats.org/officeDocument/2006/relationships/hyperlink" Target="https://sep.faa.gov/go/system/935" TargetMode="External"/><Relationship Id="rId24" Type="http://schemas.openxmlformats.org/officeDocument/2006/relationships/hyperlink" Target="https://sep.faa.gov/go/system/1323" TargetMode="External"/><Relationship Id="rId32" Type="http://schemas.openxmlformats.org/officeDocument/2006/relationships/hyperlink" Target="https://sep.faa.gov/go/decision/1107" TargetMode="External"/><Relationship Id="rId37" Type="http://schemas.openxmlformats.org/officeDocument/2006/relationships/hyperlink" Target="https://sep.faa.gov/go/decision/1241" TargetMode="External"/><Relationship Id="rId40" Type="http://schemas.openxmlformats.org/officeDocument/2006/relationships/hyperlink" Target="https://sep.faa.gov/go/system/1341" TargetMode="External"/><Relationship Id="rId45" Type="http://schemas.openxmlformats.org/officeDocument/2006/relationships/hyperlink" Target="https://sep.faa.gov/go/decision/1243" TargetMode="External"/><Relationship Id="rId5" Type="http://schemas.openxmlformats.org/officeDocument/2006/relationships/hyperlink" Target="https://sep.faa.gov/go/segment/1099" TargetMode="External"/><Relationship Id="rId15" Type="http://schemas.openxmlformats.org/officeDocument/2006/relationships/hyperlink" Target="https://sep.faa.gov/go/system/133" TargetMode="External"/><Relationship Id="rId23" Type="http://schemas.openxmlformats.org/officeDocument/2006/relationships/hyperlink" Target="https://sep.faa.gov/go/system/329" TargetMode="External"/><Relationship Id="rId28" Type="http://schemas.openxmlformats.org/officeDocument/2006/relationships/hyperlink" Target="https://sep.faa.gov/go/system/117" TargetMode="External"/><Relationship Id="rId36" Type="http://schemas.openxmlformats.org/officeDocument/2006/relationships/hyperlink" Target="https://sep.faa.gov/go/segment/1198" TargetMode="External"/><Relationship Id="rId10" Type="http://schemas.openxmlformats.org/officeDocument/2006/relationships/hyperlink" Target="https://sep.faa.gov/go/system/450" TargetMode="External"/><Relationship Id="rId19" Type="http://schemas.openxmlformats.org/officeDocument/2006/relationships/hyperlink" Target="https://sep.faa.gov/go/segment/911" TargetMode="External"/><Relationship Id="rId31" Type="http://schemas.openxmlformats.org/officeDocument/2006/relationships/hyperlink" Target="https://sep.faa.gov/go/roadmap_symbol/201" TargetMode="External"/><Relationship Id="rId44" Type="http://schemas.openxmlformats.org/officeDocument/2006/relationships/hyperlink" Target="https://sep.faa.gov/go/decision/812" TargetMode="External"/><Relationship Id="rId4" Type="http://schemas.openxmlformats.org/officeDocument/2006/relationships/hyperlink" Target="https://sep.faa.gov/go/roadmap_symbol/370" TargetMode="External"/><Relationship Id="rId9" Type="http://schemas.openxmlformats.org/officeDocument/2006/relationships/hyperlink" Target="https://sep.faa.gov/go/system/1350" TargetMode="External"/><Relationship Id="rId14" Type="http://schemas.openxmlformats.org/officeDocument/2006/relationships/hyperlink" Target="https://sep.faa.gov/go/segment/784" TargetMode="External"/><Relationship Id="rId22" Type="http://schemas.openxmlformats.org/officeDocument/2006/relationships/hyperlink" Target="https://sep.faa.gov/go/system/1344" TargetMode="External"/><Relationship Id="rId27" Type="http://schemas.openxmlformats.org/officeDocument/2006/relationships/hyperlink" Target="https://sep.faa.gov/go/system/120" TargetMode="External"/><Relationship Id="rId30" Type="http://schemas.openxmlformats.org/officeDocument/2006/relationships/hyperlink" Target="https://sep.faa.gov/go/segment/1138" TargetMode="External"/><Relationship Id="rId35" Type="http://schemas.openxmlformats.org/officeDocument/2006/relationships/hyperlink" Target="https://sep.faa.gov/go/decision/650" TargetMode="External"/><Relationship Id="rId43" Type="http://schemas.openxmlformats.org/officeDocument/2006/relationships/hyperlink" Target="https://sep.faa.gov/go/decision/814" TargetMode="External"/><Relationship Id="rId8" Type="http://schemas.openxmlformats.org/officeDocument/2006/relationships/hyperlink" Target="https://sep.faa.gov/go/system/1378" TargetMode="External"/><Relationship Id="rId3" Type="http://schemas.openxmlformats.org/officeDocument/2006/relationships/hyperlink" Target="https://sep.faa.gov/go/segment/1081" TargetMode="External"/><Relationship Id="rId12" Type="http://schemas.openxmlformats.org/officeDocument/2006/relationships/hyperlink" Target="https://sep.faa.gov/go/system/346" TargetMode="External"/><Relationship Id="rId17" Type="http://schemas.openxmlformats.org/officeDocument/2006/relationships/hyperlink" Target="https://sep.faa.gov/go/segment/807" TargetMode="External"/><Relationship Id="rId25" Type="http://schemas.openxmlformats.org/officeDocument/2006/relationships/hyperlink" Target="https://sep.faa.gov/go/decision/1015" TargetMode="External"/><Relationship Id="rId33" Type="http://schemas.openxmlformats.org/officeDocument/2006/relationships/hyperlink" Target="https://sep.faa.gov/go/decision/1106" TargetMode="External"/><Relationship Id="rId38" Type="http://schemas.openxmlformats.org/officeDocument/2006/relationships/hyperlink" Target="https://sep.faa.gov/go/segment/913" TargetMode="External"/><Relationship Id="rId20" Type="http://schemas.openxmlformats.org/officeDocument/2006/relationships/hyperlink" Target="https://sep.faa.gov/go/system/312" TargetMode="External"/><Relationship Id="rId41" Type="http://schemas.openxmlformats.org/officeDocument/2006/relationships/hyperlink" Target="https://sep.faa.gov/go/decision/1238" TargetMode="External"/></Relationships>
</file>

<file path=ppt/slides/_rels/slide107.xml.rels><?xml version="1.0" encoding="UTF-8" standalone="yes"?>
<Relationships xmlns="http://schemas.openxmlformats.org/package/2006/relationships"><Relationship Id="rId13" Type="http://schemas.openxmlformats.org/officeDocument/2006/relationships/hyperlink" Target="https://sep.faa.gov/go/segment/896" TargetMode="External"/><Relationship Id="rId18" Type="http://schemas.openxmlformats.org/officeDocument/2006/relationships/hyperlink" Target="https://sep.faa.gov/go/system/41" TargetMode="External"/><Relationship Id="rId26" Type="http://schemas.openxmlformats.org/officeDocument/2006/relationships/hyperlink" Target="https://sep.faa.gov/go/roadmap_symbol/409" TargetMode="External"/><Relationship Id="rId39" Type="http://schemas.openxmlformats.org/officeDocument/2006/relationships/hyperlink" Target="https://sep.faa.gov/go/decision/1345" TargetMode="External"/><Relationship Id="rId21" Type="http://schemas.openxmlformats.org/officeDocument/2006/relationships/hyperlink" Target="https://sep.faa.gov/go/decision/1247" TargetMode="External"/><Relationship Id="rId34" Type="http://schemas.openxmlformats.org/officeDocument/2006/relationships/hyperlink" Target="https://sep.faa.gov/go/decision/1346" TargetMode="External"/><Relationship Id="rId7" Type="http://schemas.openxmlformats.org/officeDocument/2006/relationships/hyperlink" Target="https://sep.faa.gov/go/segment/894" TargetMode="External"/><Relationship Id="rId12" Type="http://schemas.openxmlformats.org/officeDocument/2006/relationships/hyperlink" Target="https://sep.faa.gov/go/system/887" TargetMode="External"/><Relationship Id="rId17" Type="http://schemas.openxmlformats.org/officeDocument/2006/relationships/hyperlink" Target="https://sep.faa.gov/go/system/135" TargetMode="External"/><Relationship Id="rId25" Type="http://schemas.openxmlformats.org/officeDocument/2006/relationships/hyperlink" Target="https://sep.faa.gov/go/system/1335" TargetMode="External"/><Relationship Id="rId33" Type="http://schemas.openxmlformats.org/officeDocument/2006/relationships/hyperlink" Target="https://sep.faa.gov/go/decision/1344" TargetMode="External"/><Relationship Id="rId38" Type="http://schemas.openxmlformats.org/officeDocument/2006/relationships/hyperlink" Target="https://sep.faa.gov/go/decision/341" TargetMode="External"/><Relationship Id="rId2" Type="http://schemas.openxmlformats.org/officeDocument/2006/relationships/notesSlide" Target="../notesSlides/notesSlide43.xml"/><Relationship Id="rId16" Type="http://schemas.openxmlformats.org/officeDocument/2006/relationships/hyperlink" Target="https://sep.faa.gov/go/system/1379" TargetMode="External"/><Relationship Id="rId20" Type="http://schemas.openxmlformats.org/officeDocument/2006/relationships/hyperlink" Target="https://sep.faa.gov/go/segment/1132" TargetMode="External"/><Relationship Id="rId29" Type="http://schemas.openxmlformats.org/officeDocument/2006/relationships/hyperlink" Target="https://sep.faa.gov/go/roadmap_symbol/412" TargetMode="External"/><Relationship Id="rId1" Type="http://schemas.openxmlformats.org/officeDocument/2006/relationships/slideLayout" Target="../slideLayouts/slideLayout5.xml"/><Relationship Id="rId6" Type="http://schemas.openxmlformats.org/officeDocument/2006/relationships/hyperlink" Target="https://sep.faa.gov/go/roadmap_symbol/255" TargetMode="External"/><Relationship Id="rId11" Type="http://schemas.openxmlformats.org/officeDocument/2006/relationships/hyperlink" Target="https://sep.faa.gov/go/segment/906" TargetMode="External"/><Relationship Id="rId24" Type="http://schemas.openxmlformats.org/officeDocument/2006/relationships/hyperlink" Target="https://sep.faa.gov/go/system/136" TargetMode="External"/><Relationship Id="rId32" Type="http://schemas.openxmlformats.org/officeDocument/2006/relationships/hyperlink" Target="https://sep.faa.gov/go/roadmap_symbol/420" TargetMode="External"/><Relationship Id="rId37" Type="http://schemas.openxmlformats.org/officeDocument/2006/relationships/hyperlink" Target="https://sep.faa.gov/go/decision/143" TargetMode="External"/><Relationship Id="rId5" Type="http://schemas.openxmlformats.org/officeDocument/2006/relationships/hyperlink" Target="https://sep.faa.gov/go/system/1208" TargetMode="External"/><Relationship Id="rId15" Type="http://schemas.openxmlformats.org/officeDocument/2006/relationships/hyperlink" Target="https://sep.faa.gov/go/decision/1331" TargetMode="External"/><Relationship Id="rId23" Type="http://schemas.openxmlformats.org/officeDocument/2006/relationships/hyperlink" Target="https://sep.faa.gov/go/decision/1246" TargetMode="External"/><Relationship Id="rId28" Type="http://schemas.openxmlformats.org/officeDocument/2006/relationships/hyperlink" Target="https://sep.faa.gov/go/roadmap_symbol/411" TargetMode="External"/><Relationship Id="rId36" Type="http://schemas.openxmlformats.org/officeDocument/2006/relationships/hyperlink" Target="https://sep.faa.gov/go/decision/453" TargetMode="External"/><Relationship Id="rId10" Type="http://schemas.openxmlformats.org/officeDocument/2006/relationships/hyperlink" Target="https://sep.faa.gov/go/system/694" TargetMode="External"/><Relationship Id="rId19" Type="http://schemas.openxmlformats.org/officeDocument/2006/relationships/hyperlink" Target="https://sep.faa.gov/go/system/1345" TargetMode="External"/><Relationship Id="rId31" Type="http://schemas.openxmlformats.org/officeDocument/2006/relationships/hyperlink" Target="https://sep.faa.gov/go/roadmap_symbol/414" TargetMode="External"/><Relationship Id="rId4" Type="http://schemas.openxmlformats.org/officeDocument/2006/relationships/hyperlink" Target="https://sep.faa.gov/go/system/538" TargetMode="External"/><Relationship Id="rId9" Type="http://schemas.openxmlformats.org/officeDocument/2006/relationships/hyperlink" Target="https://sep.faa.gov/go/decision/1333" TargetMode="External"/><Relationship Id="rId14" Type="http://schemas.openxmlformats.org/officeDocument/2006/relationships/hyperlink" Target="https://sep.faa.gov/go/decision/448" TargetMode="External"/><Relationship Id="rId22" Type="http://schemas.openxmlformats.org/officeDocument/2006/relationships/hyperlink" Target="https://sep.faa.gov/go/decision/1245" TargetMode="External"/><Relationship Id="rId27" Type="http://schemas.openxmlformats.org/officeDocument/2006/relationships/hyperlink" Target="https://sep.faa.gov/go/roadmap_symbol/410" TargetMode="External"/><Relationship Id="rId30" Type="http://schemas.openxmlformats.org/officeDocument/2006/relationships/hyperlink" Target="https://sep.faa.gov/go/roadmap_symbol/413" TargetMode="External"/><Relationship Id="rId35" Type="http://schemas.openxmlformats.org/officeDocument/2006/relationships/hyperlink" Target="https://sep.faa.gov/go/decision/452" TargetMode="External"/><Relationship Id="rId8" Type="http://schemas.openxmlformats.org/officeDocument/2006/relationships/hyperlink" Target="https://sep.faa.gov/go/segment/1131" TargetMode="External"/><Relationship Id="rId3" Type="http://schemas.openxmlformats.org/officeDocument/2006/relationships/hyperlink" Target="https://sep.faa.gov/go/system/319"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s://sep.faa.gov/go/decision/448" TargetMode="External"/><Relationship Id="rId13" Type="http://schemas.openxmlformats.org/officeDocument/2006/relationships/hyperlink" Target="https://sep.faa.gov/go/decision/341" TargetMode="External"/><Relationship Id="rId3" Type="http://schemas.openxmlformats.org/officeDocument/2006/relationships/hyperlink" Target="https://sep.faa.gov/go/support/790" TargetMode="External"/><Relationship Id="rId7" Type="http://schemas.openxmlformats.org/officeDocument/2006/relationships/hyperlink" Target="https://sep.faa.gov/go/support/903" TargetMode="External"/><Relationship Id="rId12" Type="http://schemas.openxmlformats.org/officeDocument/2006/relationships/hyperlink" Target="https://sep.faa.gov/go/decision/143" TargetMode="External"/><Relationship Id="rId2" Type="http://schemas.openxmlformats.org/officeDocument/2006/relationships/hyperlink" Target="https://sep.faa.gov/go/support/840" TargetMode="External"/><Relationship Id="rId1" Type="http://schemas.openxmlformats.org/officeDocument/2006/relationships/slideLayout" Target="../slideLayouts/slideLayout6.xml"/><Relationship Id="rId6" Type="http://schemas.openxmlformats.org/officeDocument/2006/relationships/hyperlink" Target="https://sep.faa.gov/go/support/888" TargetMode="External"/><Relationship Id="rId11" Type="http://schemas.openxmlformats.org/officeDocument/2006/relationships/hyperlink" Target="https://sep.faa.gov/go/support/159" TargetMode="External"/><Relationship Id="rId5" Type="http://schemas.openxmlformats.org/officeDocument/2006/relationships/hyperlink" Target="https://sep.faa.gov/go/support/923" TargetMode="External"/><Relationship Id="rId10" Type="http://schemas.openxmlformats.org/officeDocument/2006/relationships/hyperlink" Target="https://sep.faa.gov/go/support/864" TargetMode="External"/><Relationship Id="rId4" Type="http://schemas.openxmlformats.org/officeDocument/2006/relationships/hyperlink" Target="https://sep.faa.gov/go/support/789" TargetMode="External"/><Relationship Id="rId9" Type="http://schemas.openxmlformats.org/officeDocument/2006/relationships/hyperlink" Target="https://sep.faa.gov/go/decision/1109" TargetMode="External"/><Relationship Id="rId14" Type="http://schemas.openxmlformats.org/officeDocument/2006/relationships/hyperlink" Target="https://sep.faa.gov/go/support/1230" TargetMode="External"/></Relationships>
</file>

<file path=ppt/slides/_rels/slide109.xml.rels><?xml version="1.0" encoding="UTF-8" standalone="yes"?>
<Relationships xmlns="http://schemas.openxmlformats.org/package/2006/relationships"><Relationship Id="rId8" Type="http://schemas.openxmlformats.org/officeDocument/2006/relationships/hyperlink" Target="https://sep.faa.gov/go/decision/143" TargetMode="External"/><Relationship Id="rId3" Type="http://schemas.openxmlformats.org/officeDocument/2006/relationships/hyperlink" Target="https://sep.faa.gov/go/support/897" TargetMode="External"/><Relationship Id="rId7" Type="http://schemas.openxmlformats.org/officeDocument/2006/relationships/hyperlink" Target="https://sep.faa.gov/go/decision/1243" TargetMode="External"/><Relationship Id="rId2" Type="http://schemas.openxmlformats.org/officeDocument/2006/relationships/hyperlink" Target="https://sep.faa.gov/go/support/896" TargetMode="External"/><Relationship Id="rId1" Type="http://schemas.openxmlformats.org/officeDocument/2006/relationships/slideLayout" Target="../slideLayouts/slideLayout6.xml"/><Relationship Id="rId6" Type="http://schemas.openxmlformats.org/officeDocument/2006/relationships/hyperlink" Target="https://sep.faa.gov/go/support/1010" TargetMode="External"/><Relationship Id="rId11" Type="http://schemas.openxmlformats.org/officeDocument/2006/relationships/hyperlink" Target="https://sep.faa.gov/go/support/1252" TargetMode="External"/><Relationship Id="rId5" Type="http://schemas.openxmlformats.org/officeDocument/2006/relationships/hyperlink" Target="https://sep.faa.gov/go/support/1012" TargetMode="External"/><Relationship Id="rId10" Type="http://schemas.openxmlformats.org/officeDocument/2006/relationships/hyperlink" Target="https://sep.faa.gov/go/support/1228" TargetMode="External"/><Relationship Id="rId4" Type="http://schemas.openxmlformats.org/officeDocument/2006/relationships/hyperlink" Target="https://sep.faa.gov/go/decision/448" TargetMode="External"/><Relationship Id="rId9" Type="http://schemas.openxmlformats.org/officeDocument/2006/relationships/hyperlink" Target="https://sep.faa.gov/go/decision/34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sep.faa.gov/go/support/1015" TargetMode="External"/><Relationship Id="rId13" Type="http://schemas.openxmlformats.org/officeDocument/2006/relationships/hyperlink" Target="https://sep.faa.gov/go/support/1231" TargetMode="External"/><Relationship Id="rId18" Type="http://schemas.openxmlformats.org/officeDocument/2006/relationships/hyperlink" Target="https://sep.faa.gov/go/support/1248" TargetMode="External"/><Relationship Id="rId3" Type="http://schemas.openxmlformats.org/officeDocument/2006/relationships/hyperlink" Target="https://sep.faa.gov/go/support/898" TargetMode="External"/><Relationship Id="rId7" Type="http://schemas.openxmlformats.org/officeDocument/2006/relationships/hyperlink" Target="https://sep.faa.gov/go/decision/1165" TargetMode="External"/><Relationship Id="rId12" Type="http://schemas.openxmlformats.org/officeDocument/2006/relationships/hyperlink" Target="https://sep.faa.gov/go/support/1238" TargetMode="External"/><Relationship Id="rId17" Type="http://schemas.openxmlformats.org/officeDocument/2006/relationships/hyperlink" Target="https://sep.faa.gov/go/support/1235" TargetMode="External"/><Relationship Id="rId2" Type="http://schemas.openxmlformats.org/officeDocument/2006/relationships/notesSlide" Target="../notesSlides/notesSlide6.xml"/><Relationship Id="rId16" Type="http://schemas.openxmlformats.org/officeDocument/2006/relationships/hyperlink" Target="https://sep.faa.gov/go/support/1234" TargetMode="External"/><Relationship Id="rId1" Type="http://schemas.openxmlformats.org/officeDocument/2006/relationships/slideLayout" Target="../slideLayouts/slideLayout6.xml"/><Relationship Id="rId6" Type="http://schemas.openxmlformats.org/officeDocument/2006/relationships/hyperlink" Target="https://sep.faa.gov/go/support/1047" TargetMode="External"/><Relationship Id="rId11" Type="http://schemas.openxmlformats.org/officeDocument/2006/relationships/hyperlink" Target="https://sep.faa.gov/go/support/1236" TargetMode="External"/><Relationship Id="rId5" Type="http://schemas.openxmlformats.org/officeDocument/2006/relationships/hyperlink" Target="https://sep.faa.gov/go/support/1046" TargetMode="External"/><Relationship Id="rId15" Type="http://schemas.openxmlformats.org/officeDocument/2006/relationships/hyperlink" Target="https://sep.faa.gov/go/support/1233" TargetMode="External"/><Relationship Id="rId10" Type="http://schemas.openxmlformats.org/officeDocument/2006/relationships/hyperlink" Target="https://sep.faa.gov/go/support/1102" TargetMode="External"/><Relationship Id="rId19" Type="http://schemas.openxmlformats.org/officeDocument/2006/relationships/hyperlink" Target="https://sep.faa.gov/go/support/1249" TargetMode="External"/><Relationship Id="rId4" Type="http://schemas.openxmlformats.org/officeDocument/2006/relationships/hyperlink" Target="https://sep.faa.gov/go/decision/239" TargetMode="External"/><Relationship Id="rId9" Type="http://schemas.openxmlformats.org/officeDocument/2006/relationships/hyperlink" Target="https://sep.faa.gov/go/support/1016" TargetMode="External"/><Relationship Id="rId14" Type="http://schemas.openxmlformats.org/officeDocument/2006/relationships/hyperlink" Target="https://sep.faa.gov/go/support/1232"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oleObject" Target="https://boozallen.sharepoint.com/sites/TO71/Shared%20Documents/Roadmaps/Infrastructure%20Roadmaps/CY23/Other%20Work/Reports/Roadmap%20DP%20Tables.xlsx!Weather!R2C1:R17C6"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1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https://boozallen.sharepoint.com/sites/TO71/Shared%20Documents/Roadmaps/Infrastructure%20Roadmaps/CY23/Other%20Work/Reports/Roadmap%20DP%20Tables.xlsx!Weather!R18C1:R33C6" TargetMode="Externa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sep.faa.gov/go/support/1188" TargetMode="External"/><Relationship Id="rId3" Type="http://schemas.openxmlformats.org/officeDocument/2006/relationships/hyperlink" Target="https://sep.faa.gov/go/support/1160" TargetMode="External"/><Relationship Id="rId7" Type="http://schemas.openxmlformats.org/officeDocument/2006/relationships/hyperlink" Target="https://sep.faa.gov/go/support/1186" TargetMode="External"/><Relationship Id="rId12" Type="http://schemas.openxmlformats.org/officeDocument/2006/relationships/hyperlink" Target="https://sep.faa.gov/go/support/1194"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sep.faa.gov/go/support/1184" TargetMode="External"/><Relationship Id="rId11" Type="http://schemas.openxmlformats.org/officeDocument/2006/relationships/hyperlink" Target="https://sep.faa.gov/go/support/1196" TargetMode="External"/><Relationship Id="rId5" Type="http://schemas.openxmlformats.org/officeDocument/2006/relationships/hyperlink" Target="https://sep.faa.gov/go/support/1164" TargetMode="External"/><Relationship Id="rId10" Type="http://schemas.openxmlformats.org/officeDocument/2006/relationships/hyperlink" Target="https://sep.faa.gov/go/support/1192" TargetMode="External"/><Relationship Id="rId4" Type="http://schemas.openxmlformats.org/officeDocument/2006/relationships/hyperlink" Target="https://sep.faa.gov/go/support/1162" TargetMode="External"/><Relationship Id="rId9" Type="http://schemas.openxmlformats.org/officeDocument/2006/relationships/hyperlink" Target="https://sep.faa.gov/go/support/1190"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sep.faa.gov/go/support/1239" TargetMode="External"/><Relationship Id="rId13" Type="http://schemas.openxmlformats.org/officeDocument/2006/relationships/hyperlink" Target="https://sep.faa.gov/go/support/1241" TargetMode="External"/><Relationship Id="rId3" Type="http://schemas.openxmlformats.org/officeDocument/2006/relationships/hyperlink" Target="https://sep.faa.gov/go/decision/1168" TargetMode="External"/><Relationship Id="rId7" Type="http://schemas.openxmlformats.org/officeDocument/2006/relationships/hyperlink" Target="https://sep.faa.gov/go/decision/1176" TargetMode="External"/><Relationship Id="rId12" Type="http://schemas.openxmlformats.org/officeDocument/2006/relationships/hyperlink" Target="https://sep.faa.gov/go/support/1244" TargetMode="External"/><Relationship Id="rId2" Type="http://schemas.openxmlformats.org/officeDocument/2006/relationships/hyperlink" Target="https://sep.faa.gov/go/decision/962" TargetMode="External"/><Relationship Id="rId1" Type="http://schemas.openxmlformats.org/officeDocument/2006/relationships/slideLayout" Target="../slideLayouts/slideLayout6.xml"/><Relationship Id="rId6" Type="http://schemas.openxmlformats.org/officeDocument/2006/relationships/hyperlink" Target="https://sep.faa.gov/go/decision/1172" TargetMode="External"/><Relationship Id="rId11" Type="http://schemas.openxmlformats.org/officeDocument/2006/relationships/hyperlink" Target="https://sep.faa.gov/go/support/1246" TargetMode="External"/><Relationship Id="rId5" Type="http://schemas.openxmlformats.org/officeDocument/2006/relationships/hyperlink" Target="https://sep.faa.gov/go/decision/1173" TargetMode="External"/><Relationship Id="rId15" Type="http://schemas.openxmlformats.org/officeDocument/2006/relationships/hyperlink" Target="https://sep.faa.gov/go/support/1243" TargetMode="External"/><Relationship Id="rId10" Type="http://schemas.openxmlformats.org/officeDocument/2006/relationships/hyperlink" Target="https://sep.faa.gov/go/support/1245" TargetMode="External"/><Relationship Id="rId4" Type="http://schemas.openxmlformats.org/officeDocument/2006/relationships/hyperlink" Target="https://sep.faa.gov/go/decision/1169" TargetMode="External"/><Relationship Id="rId9" Type="http://schemas.openxmlformats.org/officeDocument/2006/relationships/hyperlink" Target="https://sep.faa.gov/go/support/1240" TargetMode="External"/><Relationship Id="rId14" Type="http://schemas.openxmlformats.org/officeDocument/2006/relationships/hyperlink" Target="https://sep.faa.gov/go/support/1242"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hyperlink" Target="https://sep.faa.gov/go/decision/1043" TargetMode="External"/><Relationship Id="rId3" Type="http://schemas.openxmlformats.org/officeDocument/2006/relationships/hyperlink" Target="https://sep.faa.gov/go/support/1024" TargetMode="External"/><Relationship Id="rId7" Type="http://schemas.openxmlformats.org/officeDocument/2006/relationships/hyperlink" Target="https://sep.faa.gov/go/support/868"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sep.faa.gov/go/decision/1134" TargetMode="External"/><Relationship Id="rId5" Type="http://schemas.openxmlformats.org/officeDocument/2006/relationships/hyperlink" Target="https://sep.faa.gov/go/support/1028" TargetMode="External"/><Relationship Id="rId4" Type="http://schemas.openxmlformats.org/officeDocument/2006/relationships/hyperlink" Target="https://sep.faa.gov/go/decision/113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https://boozallen.sharepoint.com/sites/TO71/Shared%20Documents/Roadmaps/Infrastructure%20Roadmaps/CY23/Other%20Work/Reports/Roadmap%20DP%20Tables.xlsx!Aircraft!R2C1:R17C6"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3" Type="http://schemas.openxmlformats.org/officeDocument/2006/relationships/hyperlink" Target="https://sep.faa.gov/go/segment/648" TargetMode="External"/><Relationship Id="rId18" Type="http://schemas.openxmlformats.org/officeDocument/2006/relationships/hyperlink" Target="https://sep.faa.gov/go/decision/220" TargetMode="External"/><Relationship Id="rId26" Type="http://schemas.openxmlformats.org/officeDocument/2006/relationships/hyperlink" Target="https://sep.faa.gov/go/system/1026" TargetMode="External"/><Relationship Id="rId3" Type="http://schemas.openxmlformats.org/officeDocument/2006/relationships/hyperlink" Target="https://sep.faa.gov/go/segment/993" TargetMode="External"/><Relationship Id="rId21" Type="http://schemas.openxmlformats.org/officeDocument/2006/relationships/hyperlink" Target="https://sep.faa.gov/go/segment/655" TargetMode="External"/><Relationship Id="rId34" Type="http://schemas.openxmlformats.org/officeDocument/2006/relationships/hyperlink" Target="https://sep.faa.gov/go/segment/1196" TargetMode="External"/><Relationship Id="rId7" Type="http://schemas.openxmlformats.org/officeDocument/2006/relationships/hyperlink" Target="https://sep.faa.gov/go/system/1316" TargetMode="External"/><Relationship Id="rId12" Type="http://schemas.openxmlformats.org/officeDocument/2006/relationships/hyperlink" Target="https://sep.faa.gov/go/segment/658" TargetMode="External"/><Relationship Id="rId17" Type="http://schemas.openxmlformats.org/officeDocument/2006/relationships/hyperlink" Target="https://sep.faa.gov/go/system/176" TargetMode="External"/><Relationship Id="rId25" Type="http://schemas.openxmlformats.org/officeDocument/2006/relationships/hyperlink" Target="https://sep.faa.gov/go/segment/1031" TargetMode="External"/><Relationship Id="rId33" Type="http://schemas.openxmlformats.org/officeDocument/2006/relationships/hyperlink" Target="https://sep.faa.gov/go/segment/1175" TargetMode="External"/><Relationship Id="rId2" Type="http://schemas.openxmlformats.org/officeDocument/2006/relationships/notesSlide" Target="../notesSlides/notesSlide9.xml"/><Relationship Id="rId16" Type="http://schemas.openxmlformats.org/officeDocument/2006/relationships/hyperlink" Target="https://sep.faa.gov/go/segment/1004" TargetMode="External"/><Relationship Id="rId20" Type="http://schemas.openxmlformats.org/officeDocument/2006/relationships/hyperlink" Target="https://sep.faa.gov/go/segment/660" TargetMode="External"/><Relationship Id="rId29" Type="http://schemas.openxmlformats.org/officeDocument/2006/relationships/hyperlink" Target="https://sep.faa.gov/go/decision/956" TargetMode="External"/><Relationship Id="rId1" Type="http://schemas.openxmlformats.org/officeDocument/2006/relationships/slideLayout" Target="../slideLayouts/slideLayout5.xml"/><Relationship Id="rId6" Type="http://schemas.openxmlformats.org/officeDocument/2006/relationships/hyperlink" Target="https://sep.faa.gov/go/segment/957" TargetMode="External"/><Relationship Id="rId11" Type="http://schemas.openxmlformats.org/officeDocument/2006/relationships/hyperlink" Target="https://sep.faa.gov/go/segment/548" TargetMode="External"/><Relationship Id="rId24" Type="http://schemas.openxmlformats.org/officeDocument/2006/relationships/hyperlink" Target="https://sep.faa.gov/go/system/712" TargetMode="External"/><Relationship Id="rId32" Type="http://schemas.openxmlformats.org/officeDocument/2006/relationships/hyperlink" Target="https://sep.faa.gov/go/decision/1071" TargetMode="External"/><Relationship Id="rId5" Type="http://schemas.openxmlformats.org/officeDocument/2006/relationships/hyperlink" Target="https://sep.faa.gov/go/system/193" TargetMode="External"/><Relationship Id="rId15" Type="http://schemas.openxmlformats.org/officeDocument/2006/relationships/hyperlink" Target="https://sep.faa.gov/go/system/103" TargetMode="External"/><Relationship Id="rId23" Type="http://schemas.openxmlformats.org/officeDocument/2006/relationships/hyperlink" Target="https://sep.faa.gov/go/decision/1139" TargetMode="External"/><Relationship Id="rId28" Type="http://schemas.openxmlformats.org/officeDocument/2006/relationships/hyperlink" Target="https://sep.faa.gov/go/segment/956" TargetMode="External"/><Relationship Id="rId10" Type="http://schemas.openxmlformats.org/officeDocument/2006/relationships/hyperlink" Target="https://sep.faa.gov/go/system/1022" TargetMode="External"/><Relationship Id="rId19" Type="http://schemas.openxmlformats.org/officeDocument/2006/relationships/hyperlink" Target="https://sep.faa.gov/go/system/375" TargetMode="External"/><Relationship Id="rId31" Type="http://schemas.openxmlformats.org/officeDocument/2006/relationships/hyperlink" Target="https://sep.faa.gov/go/decision/1311" TargetMode="External"/><Relationship Id="rId4" Type="http://schemas.openxmlformats.org/officeDocument/2006/relationships/hyperlink" Target="https://sep.faa.gov/go/segment/1115" TargetMode="External"/><Relationship Id="rId9" Type="http://schemas.openxmlformats.org/officeDocument/2006/relationships/hyperlink" Target="https://sep.faa.gov/go/decision/74" TargetMode="External"/><Relationship Id="rId14" Type="http://schemas.openxmlformats.org/officeDocument/2006/relationships/hyperlink" Target="https://sep.faa.gov/go/segment/640" TargetMode="External"/><Relationship Id="rId22" Type="http://schemas.openxmlformats.org/officeDocument/2006/relationships/hyperlink" Target="https://sep.faa.gov/go/segment/1118" TargetMode="External"/><Relationship Id="rId27" Type="http://schemas.openxmlformats.org/officeDocument/2006/relationships/hyperlink" Target="https://sep.faa.gov/go/system/1104" TargetMode="External"/><Relationship Id="rId30" Type="http://schemas.openxmlformats.org/officeDocument/2006/relationships/hyperlink" Target="https://sep.faa.gov/go/decision/1196" TargetMode="External"/><Relationship Id="rId8" Type="http://schemas.openxmlformats.org/officeDocument/2006/relationships/hyperlink" Target="https://sep.faa.gov/go/segment/109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sep.faa.gov/go/segment/647" TargetMode="External"/><Relationship Id="rId13" Type="http://schemas.openxmlformats.org/officeDocument/2006/relationships/hyperlink" Target="https://sep.faa.gov/go/segment/751" TargetMode="External"/><Relationship Id="rId18" Type="http://schemas.openxmlformats.org/officeDocument/2006/relationships/hyperlink" Target="https://sep.faa.gov/go/system/1019" TargetMode="External"/><Relationship Id="rId3" Type="http://schemas.openxmlformats.org/officeDocument/2006/relationships/hyperlink" Target="https://sep.faa.gov/go/system/1336" TargetMode="External"/><Relationship Id="rId21" Type="http://schemas.openxmlformats.org/officeDocument/2006/relationships/hyperlink" Target="https://sep.faa.gov/go/system/612" TargetMode="External"/><Relationship Id="rId7" Type="http://schemas.openxmlformats.org/officeDocument/2006/relationships/hyperlink" Target="https://sep.faa.gov/go/system/91" TargetMode="External"/><Relationship Id="rId12" Type="http://schemas.openxmlformats.org/officeDocument/2006/relationships/hyperlink" Target="https://sep.faa.gov/go/roadmap_symbol/18" TargetMode="External"/><Relationship Id="rId17" Type="http://schemas.openxmlformats.org/officeDocument/2006/relationships/hyperlink" Target="https://sep.faa.gov/go/system/116" TargetMode="External"/><Relationship Id="rId2" Type="http://schemas.openxmlformats.org/officeDocument/2006/relationships/hyperlink" Target="https://sep.faa.gov/go/system/95" TargetMode="External"/><Relationship Id="rId16" Type="http://schemas.openxmlformats.org/officeDocument/2006/relationships/hyperlink" Target="https://sep.faa.gov/go/system/264" TargetMode="External"/><Relationship Id="rId20" Type="http://schemas.openxmlformats.org/officeDocument/2006/relationships/hyperlink" Target="https://sep.faa.gov/go/segment/649" TargetMode="External"/><Relationship Id="rId1" Type="http://schemas.openxmlformats.org/officeDocument/2006/relationships/slideLayout" Target="../slideLayouts/slideLayout5.xml"/><Relationship Id="rId6" Type="http://schemas.openxmlformats.org/officeDocument/2006/relationships/hyperlink" Target="https://sep.faa.gov/go/system/100" TargetMode="External"/><Relationship Id="rId11" Type="http://schemas.openxmlformats.org/officeDocument/2006/relationships/hyperlink" Target="https://sep.faa.gov/go/roadmap_symbol/16" TargetMode="External"/><Relationship Id="rId5" Type="http://schemas.openxmlformats.org/officeDocument/2006/relationships/hyperlink" Target="https://sep.faa.gov/go/system/90" TargetMode="External"/><Relationship Id="rId15" Type="http://schemas.openxmlformats.org/officeDocument/2006/relationships/hyperlink" Target="https://sep.faa.gov/go/system/128" TargetMode="External"/><Relationship Id="rId23" Type="http://schemas.openxmlformats.org/officeDocument/2006/relationships/hyperlink" Target="https://sep.faa.gov/go/decision/1319" TargetMode="External"/><Relationship Id="rId10" Type="http://schemas.openxmlformats.org/officeDocument/2006/relationships/hyperlink" Target="https://sep.faa.gov/go/roadmap_symbol/9" TargetMode="External"/><Relationship Id="rId19" Type="http://schemas.openxmlformats.org/officeDocument/2006/relationships/hyperlink" Target="https://sep.faa.gov/go/segment/933" TargetMode="External"/><Relationship Id="rId4" Type="http://schemas.openxmlformats.org/officeDocument/2006/relationships/hyperlink" Target="https://sep.faa.gov/go/system/408" TargetMode="External"/><Relationship Id="rId9" Type="http://schemas.openxmlformats.org/officeDocument/2006/relationships/hyperlink" Target="https://sep.faa.gov/go/roadmap_symbol/15" TargetMode="External"/><Relationship Id="rId14" Type="http://schemas.openxmlformats.org/officeDocument/2006/relationships/hyperlink" Target="https://sep.faa.gov/go/segment/1108" TargetMode="External"/><Relationship Id="rId22" Type="http://schemas.openxmlformats.org/officeDocument/2006/relationships/hyperlink" Target="https://sep.faa.gov/go/roadmap_symbol/211"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78.xml"/><Relationship Id="rId18" Type="http://schemas.openxmlformats.org/officeDocument/2006/relationships/slide" Target="slide105.xml"/><Relationship Id="rId3" Type="http://schemas.openxmlformats.org/officeDocument/2006/relationships/notesSlide" Target="../notesSlides/notesSlide2.xml"/><Relationship Id="rId21" Type="http://schemas.openxmlformats.org/officeDocument/2006/relationships/slide" Target="slide137.xml"/><Relationship Id="rId7" Type="http://schemas.openxmlformats.org/officeDocument/2006/relationships/slide" Target="slide31.xml"/><Relationship Id="rId12" Type="http://schemas.openxmlformats.org/officeDocument/2006/relationships/slide" Target="slide70.xml"/><Relationship Id="rId17" Type="http://schemas.openxmlformats.org/officeDocument/2006/relationships/slide" Target="slide97.xml"/><Relationship Id="rId2" Type="http://schemas.openxmlformats.org/officeDocument/2006/relationships/slideLayout" Target="../slideLayouts/slideLayout3.xml"/><Relationship Id="rId16" Type="http://schemas.openxmlformats.org/officeDocument/2006/relationships/slide" Target="slide91.xml"/><Relationship Id="rId20" Type="http://schemas.openxmlformats.org/officeDocument/2006/relationships/slide" Target="slide122.xml"/><Relationship Id="rId1" Type="http://schemas.openxmlformats.org/officeDocument/2006/relationships/themeOverride" Target="../theme/themeOverride1.xml"/><Relationship Id="rId6" Type="http://schemas.openxmlformats.org/officeDocument/2006/relationships/slide" Target="slide26.xml"/><Relationship Id="rId11" Type="http://schemas.openxmlformats.org/officeDocument/2006/relationships/slide" Target="slide63.xml"/><Relationship Id="rId5" Type="http://schemas.openxmlformats.org/officeDocument/2006/relationships/slide" Target="slide17.xml"/><Relationship Id="rId15" Type="http://schemas.openxmlformats.org/officeDocument/2006/relationships/slide" Target="slide84.xml"/><Relationship Id="rId10" Type="http://schemas.openxmlformats.org/officeDocument/2006/relationships/slide" Target="slide56.xml"/><Relationship Id="rId19" Type="http://schemas.openxmlformats.org/officeDocument/2006/relationships/slide" Target="slide115.xml"/><Relationship Id="rId4" Type="http://schemas.openxmlformats.org/officeDocument/2006/relationships/slide" Target="slide6.xml"/><Relationship Id="rId9" Type="http://schemas.openxmlformats.org/officeDocument/2006/relationships/slide" Target="slide50.xml"/><Relationship Id="rId14" Type="http://schemas.openxmlformats.org/officeDocument/2006/relationships/slide" Target="slide79.xml"/></Relationships>
</file>

<file path=ppt/slides/_rels/slide20.xml.rels><?xml version="1.0" encoding="UTF-8" standalone="yes"?>
<Relationships xmlns="http://schemas.openxmlformats.org/package/2006/relationships"><Relationship Id="rId8" Type="http://schemas.openxmlformats.org/officeDocument/2006/relationships/hyperlink" Target="https://sep.faa.gov/go/system/32" TargetMode="External"/><Relationship Id="rId13" Type="http://schemas.openxmlformats.org/officeDocument/2006/relationships/hyperlink" Target="https://sep.faa.gov/go/decision/650" TargetMode="External"/><Relationship Id="rId18" Type="http://schemas.openxmlformats.org/officeDocument/2006/relationships/hyperlink" Target="https://sep.faa.gov/go/system/312" TargetMode="External"/><Relationship Id="rId26" Type="http://schemas.openxmlformats.org/officeDocument/2006/relationships/hyperlink" Target="https://sep.faa.gov/go/decision/814" TargetMode="External"/><Relationship Id="rId3" Type="http://schemas.openxmlformats.org/officeDocument/2006/relationships/hyperlink" Target="https://sep.faa.gov/go/roadmap_symbol/169" TargetMode="External"/><Relationship Id="rId21" Type="http://schemas.openxmlformats.org/officeDocument/2006/relationships/hyperlink" Target="https://sep.faa.gov/go/system/329" TargetMode="External"/><Relationship Id="rId7" Type="http://schemas.openxmlformats.org/officeDocument/2006/relationships/hyperlink" Target="https://sep.faa.gov/go/segment/303" TargetMode="External"/><Relationship Id="rId12" Type="http://schemas.openxmlformats.org/officeDocument/2006/relationships/hyperlink" Target="https://sep.faa.gov/go/system/133" TargetMode="External"/><Relationship Id="rId17" Type="http://schemas.openxmlformats.org/officeDocument/2006/relationships/hyperlink" Target="https://sep.faa.gov/go/system/1288" TargetMode="External"/><Relationship Id="rId25" Type="http://schemas.openxmlformats.org/officeDocument/2006/relationships/hyperlink" Target="https://sep.faa.gov/go/segment/1142" TargetMode="External"/><Relationship Id="rId2" Type="http://schemas.openxmlformats.org/officeDocument/2006/relationships/hyperlink" Target="https://sep.faa.gov/go/segment/1081" TargetMode="External"/><Relationship Id="rId16" Type="http://schemas.openxmlformats.org/officeDocument/2006/relationships/hyperlink" Target="https://sep.faa.gov/go/segment/807" TargetMode="External"/><Relationship Id="rId20" Type="http://schemas.openxmlformats.org/officeDocument/2006/relationships/hyperlink" Target="https://sep.faa.gov/go/system/1344" TargetMode="External"/><Relationship Id="rId1" Type="http://schemas.openxmlformats.org/officeDocument/2006/relationships/slideLayout" Target="../slideLayouts/slideLayout5.xml"/><Relationship Id="rId6" Type="http://schemas.openxmlformats.org/officeDocument/2006/relationships/hyperlink" Target="https://sep.faa.gov/go/segment/301" TargetMode="External"/><Relationship Id="rId11" Type="http://schemas.openxmlformats.org/officeDocument/2006/relationships/hyperlink" Target="https://sep.faa.gov/go/system/1260" TargetMode="External"/><Relationship Id="rId24" Type="http://schemas.openxmlformats.org/officeDocument/2006/relationships/hyperlink" Target="https://sep.faa.gov/go/segment/1198" TargetMode="External"/><Relationship Id="rId5" Type="http://schemas.openxmlformats.org/officeDocument/2006/relationships/hyperlink" Target="https://sep.faa.gov/go/segment/1035" TargetMode="External"/><Relationship Id="rId15" Type="http://schemas.openxmlformats.org/officeDocument/2006/relationships/hyperlink" Target="https://sep.faa.gov/go/system/346" TargetMode="External"/><Relationship Id="rId23" Type="http://schemas.openxmlformats.org/officeDocument/2006/relationships/hyperlink" Target="https://sep.faa.gov/go/decision/1109" TargetMode="External"/><Relationship Id="rId10" Type="http://schemas.openxmlformats.org/officeDocument/2006/relationships/hyperlink" Target="https://sep.faa.gov/go/segment/913" TargetMode="External"/><Relationship Id="rId19" Type="http://schemas.openxmlformats.org/officeDocument/2006/relationships/hyperlink" Target="https://sep.faa.gov/go/system/1322" TargetMode="External"/><Relationship Id="rId4" Type="http://schemas.openxmlformats.org/officeDocument/2006/relationships/hyperlink" Target="https://sep.faa.gov/go/roadmap_symbol/204" TargetMode="External"/><Relationship Id="rId9" Type="http://schemas.openxmlformats.org/officeDocument/2006/relationships/hyperlink" Target="https://sep.faa.gov/go/segment/1138" TargetMode="External"/><Relationship Id="rId14" Type="http://schemas.openxmlformats.org/officeDocument/2006/relationships/hyperlink" Target="https://sep.faa.gov/go/segment/1099" TargetMode="External"/><Relationship Id="rId22" Type="http://schemas.openxmlformats.org/officeDocument/2006/relationships/hyperlink" Target="https://sep.faa.gov/go/system/1323" TargetMode="External"/><Relationship Id="rId27" Type="http://schemas.openxmlformats.org/officeDocument/2006/relationships/hyperlink" Target="https://sep.faa.gov/go/decision/1243" TargetMode="External"/></Relationships>
</file>

<file path=ppt/slides/_rels/slide21.xml.rels><?xml version="1.0" encoding="UTF-8" standalone="yes"?>
<Relationships xmlns="http://schemas.openxmlformats.org/package/2006/relationships"><Relationship Id="rId13" Type="http://schemas.openxmlformats.org/officeDocument/2006/relationships/hyperlink" Target="https://sep.faa.gov/go/segment/897" TargetMode="External"/><Relationship Id="rId18" Type="http://schemas.openxmlformats.org/officeDocument/2006/relationships/hyperlink" Target="https://sep.faa.gov/go/segment/985" TargetMode="External"/><Relationship Id="rId26" Type="http://schemas.openxmlformats.org/officeDocument/2006/relationships/hyperlink" Target="https://sep.faa.gov/go/system/1373" TargetMode="External"/><Relationship Id="rId3" Type="http://schemas.openxmlformats.org/officeDocument/2006/relationships/hyperlink" Target="https://sep.faa.gov/go/system/454" TargetMode="External"/><Relationship Id="rId21" Type="http://schemas.openxmlformats.org/officeDocument/2006/relationships/hyperlink" Target="https://sep.faa.gov/go/system/1065" TargetMode="External"/><Relationship Id="rId34" Type="http://schemas.openxmlformats.org/officeDocument/2006/relationships/hyperlink" Target="https://sep.faa.gov/go/decision/1121" TargetMode="External"/><Relationship Id="rId7" Type="http://schemas.openxmlformats.org/officeDocument/2006/relationships/hyperlink" Target="https://sep.faa.gov/go/segment/953" TargetMode="External"/><Relationship Id="rId12" Type="http://schemas.openxmlformats.org/officeDocument/2006/relationships/hyperlink" Target="https://sep.faa.gov/go/segment/1182" TargetMode="External"/><Relationship Id="rId17" Type="http://schemas.openxmlformats.org/officeDocument/2006/relationships/hyperlink" Target="https://sep.faa.gov/go/system/206" TargetMode="External"/><Relationship Id="rId25" Type="http://schemas.openxmlformats.org/officeDocument/2006/relationships/hyperlink" Target="https://sep.faa.gov/go/system/82" TargetMode="External"/><Relationship Id="rId33" Type="http://schemas.openxmlformats.org/officeDocument/2006/relationships/hyperlink" Target="https://sep.faa.gov/go/decision/1281" TargetMode="External"/><Relationship Id="rId2" Type="http://schemas.openxmlformats.org/officeDocument/2006/relationships/hyperlink" Target="https://sep.faa.gov/go/system/599" TargetMode="External"/><Relationship Id="rId16" Type="http://schemas.openxmlformats.org/officeDocument/2006/relationships/hyperlink" Target="https://sep.faa.gov/go/decision/198" TargetMode="External"/><Relationship Id="rId20" Type="http://schemas.openxmlformats.org/officeDocument/2006/relationships/hyperlink" Target="https://sep.faa.gov/go/system/1319" TargetMode="External"/><Relationship Id="rId29" Type="http://schemas.openxmlformats.org/officeDocument/2006/relationships/hyperlink" Target="https://sep.faa.gov/go/roadmap_symbol/386" TargetMode="External"/><Relationship Id="rId1" Type="http://schemas.openxmlformats.org/officeDocument/2006/relationships/slideLayout" Target="../slideLayouts/slideLayout5.xml"/><Relationship Id="rId6" Type="http://schemas.openxmlformats.org/officeDocument/2006/relationships/hyperlink" Target="https://sep.faa.gov/go/system/689" TargetMode="External"/><Relationship Id="rId11" Type="http://schemas.openxmlformats.org/officeDocument/2006/relationships/hyperlink" Target="https://sep.faa.gov/go/segment/843" TargetMode="External"/><Relationship Id="rId24" Type="http://schemas.openxmlformats.org/officeDocument/2006/relationships/hyperlink" Target="https://sep.faa.gov/go/decision/1317" TargetMode="External"/><Relationship Id="rId32" Type="http://schemas.openxmlformats.org/officeDocument/2006/relationships/hyperlink" Target="https://sep.faa.gov/go/roadmap_symbol/385" TargetMode="External"/><Relationship Id="rId5" Type="http://schemas.openxmlformats.org/officeDocument/2006/relationships/hyperlink" Target="https://sep.faa.gov/go/system/617" TargetMode="External"/><Relationship Id="rId15" Type="http://schemas.openxmlformats.org/officeDocument/2006/relationships/hyperlink" Target="https://sep.faa.gov/go/segment/1122" TargetMode="External"/><Relationship Id="rId23" Type="http://schemas.openxmlformats.org/officeDocument/2006/relationships/hyperlink" Target="https://sep.faa.gov/go/system/821" TargetMode="External"/><Relationship Id="rId28" Type="http://schemas.openxmlformats.org/officeDocument/2006/relationships/hyperlink" Target="https://sep.faa.gov/go/segment/963" TargetMode="External"/><Relationship Id="rId10" Type="http://schemas.openxmlformats.org/officeDocument/2006/relationships/hyperlink" Target="https://sep.faa.gov/go/segment/1043" TargetMode="External"/><Relationship Id="rId19" Type="http://schemas.openxmlformats.org/officeDocument/2006/relationships/hyperlink" Target="https://sep.faa.gov/go/system/1320" TargetMode="External"/><Relationship Id="rId31" Type="http://schemas.openxmlformats.org/officeDocument/2006/relationships/hyperlink" Target="https://sep.faa.gov/go/segment/1029" TargetMode="External"/><Relationship Id="rId4" Type="http://schemas.openxmlformats.org/officeDocument/2006/relationships/hyperlink" Target="https://sep.faa.gov/go/system/391" TargetMode="External"/><Relationship Id="rId9" Type="http://schemas.openxmlformats.org/officeDocument/2006/relationships/hyperlink" Target="https://sep.faa.gov/go/segment/872" TargetMode="External"/><Relationship Id="rId14" Type="http://schemas.openxmlformats.org/officeDocument/2006/relationships/hyperlink" Target="https://sep.faa.gov/go/decision/1007" TargetMode="External"/><Relationship Id="rId22" Type="http://schemas.openxmlformats.org/officeDocument/2006/relationships/hyperlink" Target="https://sep.faa.gov/go/roadmap_symbol/393" TargetMode="External"/><Relationship Id="rId27" Type="http://schemas.openxmlformats.org/officeDocument/2006/relationships/hyperlink" Target="https://sep.faa.gov/go/segment/290" TargetMode="External"/><Relationship Id="rId30" Type="http://schemas.openxmlformats.org/officeDocument/2006/relationships/hyperlink" Target="https://sep.faa.gov/go/segment/1201" TargetMode="External"/><Relationship Id="rId35" Type="http://schemas.openxmlformats.org/officeDocument/2006/relationships/hyperlink" Target="https://sep.faa.gov/go/decision/1287" TargetMode="External"/><Relationship Id="rId8" Type="http://schemas.openxmlformats.org/officeDocument/2006/relationships/hyperlink" Target="https://sep.faa.gov/go/system/1245"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ep.faa.gov/go/segment/1100" TargetMode="External"/><Relationship Id="rId13" Type="http://schemas.openxmlformats.org/officeDocument/2006/relationships/hyperlink" Target="https://sep.faa.gov/go/segment/1020" TargetMode="External"/><Relationship Id="rId18" Type="http://schemas.openxmlformats.org/officeDocument/2006/relationships/hyperlink" Target="https://sep.faa.gov/go/decision/1269" TargetMode="External"/><Relationship Id="rId3" Type="http://schemas.openxmlformats.org/officeDocument/2006/relationships/hyperlink" Target="https://sep.faa.gov/go/system/1295" TargetMode="External"/><Relationship Id="rId21" Type="http://schemas.openxmlformats.org/officeDocument/2006/relationships/hyperlink" Target="https://sep.faa.gov/go/decision/1273" TargetMode="External"/><Relationship Id="rId7" Type="http://schemas.openxmlformats.org/officeDocument/2006/relationships/hyperlink" Target="https://sep.faa.gov/go/roadmap_symbol/177" TargetMode="External"/><Relationship Id="rId12" Type="http://schemas.openxmlformats.org/officeDocument/2006/relationships/hyperlink" Target="https://sep.faa.gov/go/segment/1013" TargetMode="External"/><Relationship Id="rId17" Type="http://schemas.openxmlformats.org/officeDocument/2006/relationships/hyperlink" Target="https://sep.faa.gov/go/segment/1141" TargetMode="External"/><Relationship Id="rId2" Type="http://schemas.openxmlformats.org/officeDocument/2006/relationships/hyperlink" Target="https://sep.faa.gov/go/system/541" TargetMode="External"/><Relationship Id="rId16" Type="http://schemas.openxmlformats.org/officeDocument/2006/relationships/hyperlink" Target="https://sep.faa.gov/go/system/1185" TargetMode="External"/><Relationship Id="rId20" Type="http://schemas.openxmlformats.org/officeDocument/2006/relationships/hyperlink" Target="https://sep.faa.gov/go/decision/1185" TargetMode="External"/><Relationship Id="rId1" Type="http://schemas.openxmlformats.org/officeDocument/2006/relationships/slideLayout" Target="../slideLayouts/slideLayout5.xml"/><Relationship Id="rId6" Type="http://schemas.openxmlformats.org/officeDocument/2006/relationships/hyperlink" Target="https://sep.faa.gov/go/system/280" TargetMode="External"/><Relationship Id="rId11" Type="http://schemas.openxmlformats.org/officeDocument/2006/relationships/hyperlink" Target="https://sep.faa.gov/go/system/61" TargetMode="External"/><Relationship Id="rId5" Type="http://schemas.openxmlformats.org/officeDocument/2006/relationships/hyperlink" Target="https://sep.faa.gov/go/system/1206" TargetMode="External"/><Relationship Id="rId15" Type="http://schemas.openxmlformats.org/officeDocument/2006/relationships/hyperlink" Target="https://sep.faa.gov/go/segment/1038" TargetMode="External"/><Relationship Id="rId10" Type="http://schemas.openxmlformats.org/officeDocument/2006/relationships/hyperlink" Target="https://sep.faa.gov/go/segment/1082" TargetMode="External"/><Relationship Id="rId19" Type="http://schemas.openxmlformats.org/officeDocument/2006/relationships/hyperlink" Target="https://sep.faa.gov/go/decision/1186" TargetMode="External"/><Relationship Id="rId4" Type="http://schemas.openxmlformats.org/officeDocument/2006/relationships/hyperlink" Target="https://sep.faa.gov/go/system/158" TargetMode="External"/><Relationship Id="rId9" Type="http://schemas.openxmlformats.org/officeDocument/2006/relationships/hyperlink" Target="https://sep.faa.gov/go/segment/1096" TargetMode="External"/><Relationship Id="rId14" Type="http://schemas.openxmlformats.org/officeDocument/2006/relationships/hyperlink" Target="https://sep.faa.gov/go/segment/875" TargetMode="External"/><Relationship Id="rId22" Type="http://schemas.openxmlformats.org/officeDocument/2006/relationships/hyperlink" Target="https://sep.faa.gov/go/support/1028"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https://boozallen.sharepoint.com/sites/TO71/Shared%20Documents/Roadmaps/Infrastructure%20Roadmaps/CY23/Other%20Work/Reports/Roadmap%20DP%20Tables.xlsx!Airport!R2C1:R17C6"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https://boozallen.sharepoint.com/sites/TO71/Shared%20Documents/Roadmaps/Infrastructure%20Roadmaps/CY23/Other%20Work/Reports/Roadmap%20DP%20Tables.xlsx!Airport!R18C1:R33C6"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3" Type="http://schemas.openxmlformats.org/officeDocument/2006/relationships/hyperlink" Target="https://sep.faa.gov/go/decision/1143" TargetMode="External"/><Relationship Id="rId18" Type="http://schemas.openxmlformats.org/officeDocument/2006/relationships/hyperlink" Target="https://sep.faa.gov/go/segment/843" TargetMode="External"/><Relationship Id="rId26" Type="http://schemas.openxmlformats.org/officeDocument/2006/relationships/hyperlink" Target="https://sep.faa.gov/go/segment/966" TargetMode="External"/><Relationship Id="rId3" Type="http://schemas.openxmlformats.org/officeDocument/2006/relationships/hyperlink" Target="https://sep.faa.gov/go/segment/365" TargetMode="External"/><Relationship Id="rId21" Type="http://schemas.openxmlformats.org/officeDocument/2006/relationships/hyperlink" Target="https://sep.faa.gov/go/segment/1182" TargetMode="External"/><Relationship Id="rId34" Type="http://schemas.openxmlformats.org/officeDocument/2006/relationships/hyperlink" Target="https://sep.faa.gov/go/decision/1117" TargetMode="External"/><Relationship Id="rId7" Type="http://schemas.openxmlformats.org/officeDocument/2006/relationships/hyperlink" Target="https://sep.faa.gov/go/segment/1008" TargetMode="External"/><Relationship Id="rId12" Type="http://schemas.openxmlformats.org/officeDocument/2006/relationships/hyperlink" Target="https://sep.faa.gov/go/decision/1147" TargetMode="External"/><Relationship Id="rId17" Type="http://schemas.openxmlformats.org/officeDocument/2006/relationships/hyperlink" Target="https://sep.faa.gov/go/system/821" TargetMode="External"/><Relationship Id="rId25" Type="http://schemas.openxmlformats.org/officeDocument/2006/relationships/hyperlink" Target="https://sep.faa.gov/go/decision/1329" TargetMode="External"/><Relationship Id="rId33" Type="http://schemas.openxmlformats.org/officeDocument/2006/relationships/hyperlink" Target="https://sep.faa.gov/go/segment/303" TargetMode="External"/><Relationship Id="rId2" Type="http://schemas.openxmlformats.org/officeDocument/2006/relationships/notesSlide" Target="../notesSlides/notesSlide12.xml"/><Relationship Id="rId16" Type="http://schemas.openxmlformats.org/officeDocument/2006/relationships/hyperlink" Target="https://sep.faa.gov/go/segment/1094" TargetMode="External"/><Relationship Id="rId20" Type="http://schemas.openxmlformats.org/officeDocument/2006/relationships/hyperlink" Target="https://sep.faa.gov/go/segment/1122" TargetMode="External"/><Relationship Id="rId29" Type="http://schemas.openxmlformats.org/officeDocument/2006/relationships/hyperlink" Target="https://sep.faa.gov/go/roadmap_symbol/272" TargetMode="External"/><Relationship Id="rId1" Type="http://schemas.openxmlformats.org/officeDocument/2006/relationships/slideLayout" Target="../slideLayouts/slideLayout5.xml"/><Relationship Id="rId6" Type="http://schemas.openxmlformats.org/officeDocument/2006/relationships/hyperlink" Target="https://sep.faa.gov/go/system/1334" TargetMode="External"/><Relationship Id="rId11" Type="http://schemas.openxmlformats.org/officeDocument/2006/relationships/hyperlink" Target="https://sep.faa.gov/go/segment/1112" TargetMode="External"/><Relationship Id="rId24" Type="http://schemas.openxmlformats.org/officeDocument/2006/relationships/hyperlink" Target="https://sep.faa.gov/go/segment/962" TargetMode="External"/><Relationship Id="rId32" Type="http://schemas.openxmlformats.org/officeDocument/2006/relationships/hyperlink" Target="https://sep.faa.gov/go/segment/301" TargetMode="External"/><Relationship Id="rId5" Type="http://schemas.openxmlformats.org/officeDocument/2006/relationships/hyperlink" Target="https://sep.faa.gov/go/segment/287" TargetMode="External"/><Relationship Id="rId15" Type="http://schemas.openxmlformats.org/officeDocument/2006/relationships/hyperlink" Target="https://sep.faa.gov/go/segment/1045" TargetMode="External"/><Relationship Id="rId23" Type="http://schemas.openxmlformats.org/officeDocument/2006/relationships/hyperlink" Target="https://sep.faa.gov/go/system/1151" TargetMode="External"/><Relationship Id="rId28" Type="http://schemas.openxmlformats.org/officeDocument/2006/relationships/hyperlink" Target="https://sep.faa.gov/go/roadmap_symbol/391" TargetMode="External"/><Relationship Id="rId10" Type="http://schemas.openxmlformats.org/officeDocument/2006/relationships/hyperlink" Target="https://sep.faa.gov/go/segment/1001" TargetMode="External"/><Relationship Id="rId19" Type="http://schemas.openxmlformats.org/officeDocument/2006/relationships/hyperlink" Target="https://sep.faa.gov/go/segment/897" TargetMode="External"/><Relationship Id="rId31" Type="http://schemas.openxmlformats.org/officeDocument/2006/relationships/hyperlink" Target="https://sep.faa.gov/go/system/325" TargetMode="External"/><Relationship Id="rId4" Type="http://schemas.openxmlformats.org/officeDocument/2006/relationships/hyperlink" Target="https://sep.faa.gov/go/segment/825" TargetMode="External"/><Relationship Id="rId9" Type="http://schemas.openxmlformats.org/officeDocument/2006/relationships/hyperlink" Target="https://sep.faa.gov/go/segment/1032" TargetMode="External"/><Relationship Id="rId14" Type="http://schemas.openxmlformats.org/officeDocument/2006/relationships/hyperlink" Target="https://sep.faa.gov/go/decision/1255" TargetMode="External"/><Relationship Id="rId22" Type="http://schemas.openxmlformats.org/officeDocument/2006/relationships/hyperlink" Target="https://sep.faa.gov/go/decision/1007" TargetMode="External"/><Relationship Id="rId27" Type="http://schemas.openxmlformats.org/officeDocument/2006/relationships/hyperlink" Target="https://sep.faa.gov/go/roadmap_symbol/142" TargetMode="External"/><Relationship Id="rId30" Type="http://schemas.openxmlformats.org/officeDocument/2006/relationships/hyperlink" Target="https://sep.faa.gov/go/decision/1339" TargetMode="External"/><Relationship Id="rId35" Type="http://schemas.openxmlformats.org/officeDocument/2006/relationships/hyperlink" Target="https://sep.faa.gov/go/decision/1293" TargetMode="External"/><Relationship Id="rId8" Type="http://schemas.openxmlformats.org/officeDocument/2006/relationships/hyperlink" Target="https://sep.faa.gov/go/segment/1097" TargetMode="External"/></Relationships>
</file>

<file path=ppt/slides/_rels/slide28.xml.rels><?xml version="1.0" encoding="UTF-8" standalone="yes"?>
<Relationships xmlns="http://schemas.openxmlformats.org/package/2006/relationships"><Relationship Id="rId13" Type="http://schemas.openxmlformats.org/officeDocument/2006/relationships/hyperlink" Target="https://sep.faa.gov/go/decision/1250" TargetMode="External"/><Relationship Id="rId18" Type="http://schemas.openxmlformats.org/officeDocument/2006/relationships/hyperlink" Target="https://sep.faa.gov/go/system/906" TargetMode="External"/><Relationship Id="rId26" Type="http://schemas.openxmlformats.org/officeDocument/2006/relationships/hyperlink" Target="https://sep.faa.gov/go/system/952" TargetMode="External"/><Relationship Id="rId39" Type="http://schemas.openxmlformats.org/officeDocument/2006/relationships/hyperlink" Target="https://sep.faa.gov/go/support/831" TargetMode="External"/><Relationship Id="rId21" Type="http://schemas.openxmlformats.org/officeDocument/2006/relationships/hyperlink" Target="https://sep.faa.gov/go/system/923" TargetMode="External"/><Relationship Id="rId34" Type="http://schemas.openxmlformats.org/officeDocument/2006/relationships/hyperlink" Target="https://sep.faa.gov/go/decision/122" TargetMode="External"/><Relationship Id="rId42" Type="http://schemas.openxmlformats.org/officeDocument/2006/relationships/hyperlink" Target="https://sep.faa.gov/go/support/1058" TargetMode="External"/><Relationship Id="rId7" Type="http://schemas.openxmlformats.org/officeDocument/2006/relationships/hyperlink" Target="https://sep.faa.gov/go/system/961" TargetMode="External"/><Relationship Id="rId2" Type="http://schemas.openxmlformats.org/officeDocument/2006/relationships/notesSlide" Target="../notesSlides/notesSlide13.xml"/><Relationship Id="rId16" Type="http://schemas.openxmlformats.org/officeDocument/2006/relationships/hyperlink" Target="https://sep.faa.gov/go/system/920" TargetMode="External"/><Relationship Id="rId20" Type="http://schemas.openxmlformats.org/officeDocument/2006/relationships/hyperlink" Target="https://sep.faa.gov/go/system/150" TargetMode="External"/><Relationship Id="rId29" Type="http://schemas.openxmlformats.org/officeDocument/2006/relationships/hyperlink" Target="https://sep.faa.gov/go/system/1377" TargetMode="External"/><Relationship Id="rId41" Type="http://schemas.openxmlformats.org/officeDocument/2006/relationships/hyperlink" Target="https://sep.faa.gov/go/support/478" TargetMode="External"/><Relationship Id="rId1" Type="http://schemas.openxmlformats.org/officeDocument/2006/relationships/slideLayout" Target="../slideLayouts/slideLayout5.xml"/><Relationship Id="rId6" Type="http://schemas.openxmlformats.org/officeDocument/2006/relationships/hyperlink" Target="https://sep.faa.gov/go/system/1332" TargetMode="External"/><Relationship Id="rId11" Type="http://schemas.openxmlformats.org/officeDocument/2006/relationships/hyperlink" Target="https://sep.faa.gov/go/roadmap_symbol/32" TargetMode="External"/><Relationship Id="rId24" Type="http://schemas.openxmlformats.org/officeDocument/2006/relationships/hyperlink" Target="https://sep.faa.gov/go/system/948" TargetMode="External"/><Relationship Id="rId32" Type="http://schemas.openxmlformats.org/officeDocument/2006/relationships/hyperlink" Target="https://sep.faa.gov/go/decision/1299" TargetMode="External"/><Relationship Id="rId37" Type="http://schemas.openxmlformats.org/officeDocument/2006/relationships/hyperlink" Target="https://sep.faa.gov/go/support/830" TargetMode="External"/><Relationship Id="rId40" Type="http://schemas.openxmlformats.org/officeDocument/2006/relationships/hyperlink" Target="https://sep.faa.gov/go/support/1085" TargetMode="External"/><Relationship Id="rId5" Type="http://schemas.openxmlformats.org/officeDocument/2006/relationships/hyperlink" Target="https://sep.faa.gov/go/facility_types/66" TargetMode="External"/><Relationship Id="rId15" Type="http://schemas.openxmlformats.org/officeDocument/2006/relationships/hyperlink" Target="https://sep.faa.gov/go/system/912" TargetMode="External"/><Relationship Id="rId23" Type="http://schemas.openxmlformats.org/officeDocument/2006/relationships/hyperlink" Target="https://sep.faa.gov/go/system/718" TargetMode="External"/><Relationship Id="rId28" Type="http://schemas.openxmlformats.org/officeDocument/2006/relationships/hyperlink" Target="https://sep.faa.gov/go/system/1342" TargetMode="External"/><Relationship Id="rId36" Type="http://schemas.openxmlformats.org/officeDocument/2006/relationships/hyperlink" Target="https://sep.faa.gov/go/decision/1267" TargetMode="External"/><Relationship Id="rId10" Type="http://schemas.openxmlformats.org/officeDocument/2006/relationships/hyperlink" Target="https://sep.faa.gov/go/system/427" TargetMode="External"/><Relationship Id="rId19" Type="http://schemas.openxmlformats.org/officeDocument/2006/relationships/hyperlink" Target="https://sep.faa.gov/go/system/418" TargetMode="External"/><Relationship Id="rId31" Type="http://schemas.openxmlformats.org/officeDocument/2006/relationships/hyperlink" Target="https://sep.faa.gov/go/segment/941" TargetMode="External"/><Relationship Id="rId4" Type="http://schemas.openxmlformats.org/officeDocument/2006/relationships/hyperlink" Target="https://sep.faa.gov/go/system/1315" TargetMode="External"/><Relationship Id="rId9" Type="http://schemas.openxmlformats.org/officeDocument/2006/relationships/hyperlink" Target="https://sep.faa.gov/go/roadmap_symbol/80" TargetMode="External"/><Relationship Id="rId14" Type="http://schemas.openxmlformats.org/officeDocument/2006/relationships/hyperlink" Target="https://sep.faa.gov/go/system/702" TargetMode="External"/><Relationship Id="rId22" Type="http://schemas.openxmlformats.org/officeDocument/2006/relationships/hyperlink" Target="https://sep.faa.gov/go/system/420" TargetMode="External"/><Relationship Id="rId27" Type="http://schemas.openxmlformats.org/officeDocument/2006/relationships/hyperlink" Target="https://sep.faa.gov/go/system/49" TargetMode="External"/><Relationship Id="rId30" Type="http://schemas.openxmlformats.org/officeDocument/2006/relationships/hyperlink" Target="https://sep.faa.gov/go/roadmap_symbol/387" TargetMode="External"/><Relationship Id="rId35" Type="http://schemas.openxmlformats.org/officeDocument/2006/relationships/hyperlink" Target="https://sep.faa.gov/go/segment/838" TargetMode="External"/><Relationship Id="rId43" Type="http://schemas.openxmlformats.org/officeDocument/2006/relationships/hyperlink" Target="https://sep.faa.gov/go/support/1247" TargetMode="External"/><Relationship Id="rId8" Type="http://schemas.openxmlformats.org/officeDocument/2006/relationships/hyperlink" Target="https://sep.faa.gov/go/system/975" TargetMode="External"/><Relationship Id="rId3" Type="http://schemas.openxmlformats.org/officeDocument/2006/relationships/hyperlink" Target="https://sep.faa.gov/go/system/665" TargetMode="External"/><Relationship Id="rId12" Type="http://schemas.openxmlformats.org/officeDocument/2006/relationships/hyperlink" Target="https://sep.faa.gov/go/roadmap_symbol/376" TargetMode="External"/><Relationship Id="rId17" Type="http://schemas.openxmlformats.org/officeDocument/2006/relationships/hyperlink" Target="https://sep.faa.gov/go/system/1205" TargetMode="External"/><Relationship Id="rId25" Type="http://schemas.openxmlformats.org/officeDocument/2006/relationships/hyperlink" Target="https://sep.faa.gov/go/system/544" TargetMode="External"/><Relationship Id="rId33" Type="http://schemas.openxmlformats.org/officeDocument/2006/relationships/hyperlink" Target="https://sep.faa.gov/go/decision/1189" TargetMode="External"/><Relationship Id="rId38"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a.gov/air_traffic/publications/cip/"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https://boozallen.sharepoint.com/sites/TO71/Shared%20Documents/Roadmaps/Infrastructure%20Roadmaps/CY23/Other%20Work/Reports/Roadmap%20DP%20Tables.xlsx!A&amp;P!R2C1:R17C6"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3" Type="http://schemas.openxmlformats.org/officeDocument/2006/relationships/hyperlink" Target="https://sep.faa.gov/go/segment/897" TargetMode="External"/><Relationship Id="rId18" Type="http://schemas.openxmlformats.org/officeDocument/2006/relationships/hyperlink" Target="https://sep.faa.gov/go/segment/1018" TargetMode="External"/><Relationship Id="rId26" Type="http://schemas.openxmlformats.org/officeDocument/2006/relationships/hyperlink" Target="https://sep.faa.gov/go/segment/1122" TargetMode="External"/><Relationship Id="rId39" Type="http://schemas.openxmlformats.org/officeDocument/2006/relationships/hyperlink" Target="https://sep.faa.gov/go/decision/1212" TargetMode="External"/><Relationship Id="rId21" Type="http://schemas.openxmlformats.org/officeDocument/2006/relationships/hyperlink" Target="https://sep.faa.gov/go/segment/875" TargetMode="External"/><Relationship Id="rId34" Type="http://schemas.openxmlformats.org/officeDocument/2006/relationships/hyperlink" Target="https://sep.faa.gov/go/decision/1015" TargetMode="External"/><Relationship Id="rId42" Type="http://schemas.openxmlformats.org/officeDocument/2006/relationships/hyperlink" Target="https://sep.faa.gov/go/decision/1119" TargetMode="External"/><Relationship Id="rId47" Type="http://schemas.openxmlformats.org/officeDocument/2006/relationships/hyperlink" Target="https://sep.faa.gov/go/decision/1011" TargetMode="External"/><Relationship Id="rId50" Type="http://schemas.openxmlformats.org/officeDocument/2006/relationships/hyperlink" Target="https://sep.faa.gov/go/decision/1273" TargetMode="External"/><Relationship Id="rId55" Type="http://schemas.openxmlformats.org/officeDocument/2006/relationships/hyperlink" Target="https://sep.faa.gov/go/decision/1143" TargetMode="External"/><Relationship Id="rId7" Type="http://schemas.openxmlformats.org/officeDocument/2006/relationships/hyperlink" Target="https://sep.faa.gov/go/system/82" TargetMode="External"/><Relationship Id="rId2" Type="http://schemas.openxmlformats.org/officeDocument/2006/relationships/notesSlide" Target="../notesSlides/notesSlide14.xml"/><Relationship Id="rId16" Type="http://schemas.openxmlformats.org/officeDocument/2006/relationships/hyperlink" Target="https://sep.faa.gov/go/segment/1003" TargetMode="External"/><Relationship Id="rId29" Type="http://schemas.openxmlformats.org/officeDocument/2006/relationships/hyperlink" Target="https://sep.faa.gov/go/segment/1201" TargetMode="External"/><Relationship Id="rId11" Type="http://schemas.openxmlformats.org/officeDocument/2006/relationships/hyperlink" Target="https://sep.faa.gov/go/segment/843" TargetMode="External"/><Relationship Id="rId24" Type="http://schemas.openxmlformats.org/officeDocument/2006/relationships/hyperlink" Target="https://sep.faa.gov/go/segment/1038" TargetMode="External"/><Relationship Id="rId32" Type="http://schemas.openxmlformats.org/officeDocument/2006/relationships/hyperlink" Target="https://sep.faa.gov/go/segment/1112" TargetMode="External"/><Relationship Id="rId37" Type="http://schemas.openxmlformats.org/officeDocument/2006/relationships/hyperlink" Target="https://sep.faa.gov/go/decision/1007" TargetMode="External"/><Relationship Id="rId40" Type="http://schemas.openxmlformats.org/officeDocument/2006/relationships/hyperlink" Target="https://sep.faa.gov/go/decision/1281" TargetMode="External"/><Relationship Id="rId45" Type="http://schemas.openxmlformats.org/officeDocument/2006/relationships/hyperlink" Target="https://sep.faa.gov/go/decision/1287" TargetMode="External"/><Relationship Id="rId53" Type="http://schemas.openxmlformats.org/officeDocument/2006/relationships/hyperlink" Target="https://sep.faa.gov/go/system/896" TargetMode="External"/><Relationship Id="rId58" Type="http://schemas.openxmlformats.org/officeDocument/2006/relationships/hyperlink" Target="https://sep.faa.gov/go/decision/1346" TargetMode="External"/><Relationship Id="rId5" Type="http://schemas.openxmlformats.org/officeDocument/2006/relationships/hyperlink" Target="https://sep.faa.gov/go/system/1255" TargetMode="External"/><Relationship Id="rId19" Type="http://schemas.openxmlformats.org/officeDocument/2006/relationships/hyperlink" Target="https://sep.faa.gov/go/segment/1016" TargetMode="External"/><Relationship Id="rId4" Type="http://schemas.openxmlformats.org/officeDocument/2006/relationships/hyperlink" Target="https://sep.faa.gov/go/system/600" TargetMode="External"/><Relationship Id="rId9" Type="http://schemas.openxmlformats.org/officeDocument/2006/relationships/hyperlink" Target="https://sep.faa.gov/go/system/1185" TargetMode="External"/><Relationship Id="rId14" Type="http://schemas.openxmlformats.org/officeDocument/2006/relationships/hyperlink" Target="https://sep.faa.gov/go/segment/928" TargetMode="External"/><Relationship Id="rId22" Type="http://schemas.openxmlformats.org/officeDocument/2006/relationships/hyperlink" Target="https://sep.faa.gov/go/segment/1047" TargetMode="External"/><Relationship Id="rId27" Type="http://schemas.openxmlformats.org/officeDocument/2006/relationships/hyperlink" Target="https://sep.faa.gov/go/segment/1113" TargetMode="External"/><Relationship Id="rId30" Type="http://schemas.openxmlformats.org/officeDocument/2006/relationships/hyperlink" Target="https://sep.faa.gov/go/segment/1029" TargetMode="External"/><Relationship Id="rId35" Type="http://schemas.openxmlformats.org/officeDocument/2006/relationships/hyperlink" Target="https://sep.faa.gov/go/decision/1013" TargetMode="External"/><Relationship Id="rId43" Type="http://schemas.openxmlformats.org/officeDocument/2006/relationships/hyperlink" Target="https://sep.faa.gov/go/decision/1121" TargetMode="External"/><Relationship Id="rId48" Type="http://schemas.openxmlformats.org/officeDocument/2006/relationships/hyperlink" Target="https://sep.faa.gov/go/decision/1269" TargetMode="External"/><Relationship Id="rId56" Type="http://schemas.openxmlformats.org/officeDocument/2006/relationships/hyperlink" Target="https://sep.faa.gov/go/decision/1255" TargetMode="External"/><Relationship Id="rId8" Type="http://schemas.openxmlformats.org/officeDocument/2006/relationships/hyperlink" Target="https://sep.faa.gov/go/system/821" TargetMode="External"/><Relationship Id="rId51" Type="http://schemas.openxmlformats.org/officeDocument/2006/relationships/hyperlink" Target="https://sep.faa.gov/go/decision/1277" TargetMode="External"/><Relationship Id="rId3" Type="http://schemas.openxmlformats.org/officeDocument/2006/relationships/hyperlink" Target="https://sep.faa.gov/go/system/61" TargetMode="External"/><Relationship Id="rId12" Type="http://schemas.openxmlformats.org/officeDocument/2006/relationships/hyperlink" Target="https://sep.faa.gov/go/segment/290" TargetMode="External"/><Relationship Id="rId17" Type="http://schemas.openxmlformats.org/officeDocument/2006/relationships/hyperlink" Target="https://sep.faa.gov/go/segment/1013" TargetMode="External"/><Relationship Id="rId25" Type="http://schemas.openxmlformats.org/officeDocument/2006/relationships/hyperlink" Target="https://sep.faa.gov/go/segment/1141" TargetMode="External"/><Relationship Id="rId33" Type="http://schemas.openxmlformats.org/officeDocument/2006/relationships/hyperlink" Target="https://sep.faa.gov/go/segment/1182" TargetMode="External"/><Relationship Id="rId38" Type="http://schemas.openxmlformats.org/officeDocument/2006/relationships/hyperlink" Target="https://sep.faa.gov/go/decision/1079" TargetMode="External"/><Relationship Id="rId46" Type="http://schemas.openxmlformats.org/officeDocument/2006/relationships/hyperlink" Target="https://sep.faa.gov/go/decision/1021" TargetMode="External"/><Relationship Id="rId20" Type="http://schemas.openxmlformats.org/officeDocument/2006/relationships/hyperlink" Target="https://sep.faa.gov/go/segment/1020" TargetMode="External"/><Relationship Id="rId41" Type="http://schemas.openxmlformats.org/officeDocument/2006/relationships/hyperlink" Target="https://sep.faa.gov/go/decision/1279" TargetMode="External"/><Relationship Id="rId54" Type="http://schemas.openxmlformats.org/officeDocument/2006/relationships/hyperlink" Target="https://sep.faa.gov/go/segment/1032" TargetMode="External"/><Relationship Id="rId1" Type="http://schemas.openxmlformats.org/officeDocument/2006/relationships/slideLayout" Target="../slideLayouts/slideLayout5.xml"/><Relationship Id="rId6" Type="http://schemas.openxmlformats.org/officeDocument/2006/relationships/hyperlink" Target="https://sep.faa.gov/go/system/157" TargetMode="External"/><Relationship Id="rId15" Type="http://schemas.openxmlformats.org/officeDocument/2006/relationships/hyperlink" Target="https://sep.faa.gov/go/segment/963" TargetMode="External"/><Relationship Id="rId23" Type="http://schemas.openxmlformats.org/officeDocument/2006/relationships/hyperlink" Target="https://sep.faa.gov/go/segment/127" TargetMode="External"/><Relationship Id="rId28" Type="http://schemas.openxmlformats.org/officeDocument/2006/relationships/hyperlink" Target="https://sep.faa.gov/go/roadmap_symbol/386" TargetMode="External"/><Relationship Id="rId36" Type="http://schemas.openxmlformats.org/officeDocument/2006/relationships/hyperlink" Target="https://sep.faa.gov/go/decision/1181" TargetMode="External"/><Relationship Id="rId49" Type="http://schemas.openxmlformats.org/officeDocument/2006/relationships/hyperlink" Target="https://sep.faa.gov/go/decision/1271" TargetMode="External"/><Relationship Id="rId57" Type="http://schemas.openxmlformats.org/officeDocument/2006/relationships/hyperlink" Target="https://sep.faa.gov/go/roadmap_symbol/420" TargetMode="External"/><Relationship Id="rId10" Type="http://schemas.openxmlformats.org/officeDocument/2006/relationships/hyperlink" Target="https://sep.faa.gov/go/system/1373" TargetMode="External"/><Relationship Id="rId31" Type="http://schemas.openxmlformats.org/officeDocument/2006/relationships/hyperlink" Target="https://sep.faa.gov/go/roadmap_symbol/385" TargetMode="External"/><Relationship Id="rId44" Type="http://schemas.openxmlformats.org/officeDocument/2006/relationships/hyperlink" Target="https://sep.faa.gov/go/decision/1285" TargetMode="External"/><Relationship Id="rId52" Type="http://schemas.openxmlformats.org/officeDocument/2006/relationships/hyperlink" Target="https://sep.faa.gov/go/decision/1283" TargetMode="External"/></Relationships>
</file>

<file path=ppt/slides/_rels/slide33.xml.rels><?xml version="1.0" encoding="UTF-8" standalone="yes"?>
<Relationships xmlns="http://schemas.openxmlformats.org/package/2006/relationships"><Relationship Id="rId13" Type="http://schemas.openxmlformats.org/officeDocument/2006/relationships/hyperlink" Target="https://sep.faa.gov/go/system/330" TargetMode="External"/><Relationship Id="rId18" Type="http://schemas.openxmlformats.org/officeDocument/2006/relationships/hyperlink" Target="https://sep.faa.gov/go/system/158" TargetMode="External"/><Relationship Id="rId26" Type="http://schemas.openxmlformats.org/officeDocument/2006/relationships/hyperlink" Target="https://sep.faa.gov/go/segment/125" TargetMode="External"/><Relationship Id="rId39" Type="http://schemas.openxmlformats.org/officeDocument/2006/relationships/hyperlink" Target="https://sep.faa.gov/go/decision/1117" TargetMode="External"/><Relationship Id="rId21" Type="http://schemas.openxmlformats.org/officeDocument/2006/relationships/hyperlink" Target="https://sep.faa.gov/go/roadmap_symbol/392" TargetMode="External"/><Relationship Id="rId34" Type="http://schemas.openxmlformats.org/officeDocument/2006/relationships/hyperlink" Target="https://sep.faa.gov/go/roadmap_symbol/272" TargetMode="External"/><Relationship Id="rId42" Type="http://schemas.openxmlformats.org/officeDocument/2006/relationships/hyperlink" Target="https://sep.faa.gov/go/decision/1186" TargetMode="External"/><Relationship Id="rId47" Type="http://schemas.openxmlformats.org/officeDocument/2006/relationships/hyperlink" Target="https://sep.faa.gov/go/decision/198" TargetMode="External"/><Relationship Id="rId50" Type="http://schemas.openxmlformats.org/officeDocument/2006/relationships/hyperlink" Target="https://sep.faa.gov/go/decision/1347" TargetMode="External"/><Relationship Id="rId7" Type="http://schemas.openxmlformats.org/officeDocument/2006/relationships/hyperlink" Target="https://sep.faa.gov/go/system/391" TargetMode="External"/><Relationship Id="rId2" Type="http://schemas.openxmlformats.org/officeDocument/2006/relationships/notesSlide" Target="../notesSlides/notesSlide15.xml"/><Relationship Id="rId16" Type="http://schemas.openxmlformats.org/officeDocument/2006/relationships/hyperlink" Target="https://sep.faa.gov/go/system/541" TargetMode="External"/><Relationship Id="rId29" Type="http://schemas.openxmlformats.org/officeDocument/2006/relationships/hyperlink" Target="https://sep.faa.gov/go/segment/1007" TargetMode="External"/><Relationship Id="rId11" Type="http://schemas.openxmlformats.org/officeDocument/2006/relationships/hyperlink" Target="https://sep.faa.gov/go/system/196" TargetMode="External"/><Relationship Id="rId24" Type="http://schemas.openxmlformats.org/officeDocument/2006/relationships/hyperlink" Target="https://sep.faa.gov/go/roadmap_symbol/142" TargetMode="External"/><Relationship Id="rId32" Type="http://schemas.openxmlformats.org/officeDocument/2006/relationships/hyperlink" Target="https://sep.faa.gov/go/segment/1100" TargetMode="External"/><Relationship Id="rId37" Type="http://schemas.openxmlformats.org/officeDocument/2006/relationships/hyperlink" Target="https://sep.faa.gov/go/decision/1339" TargetMode="External"/><Relationship Id="rId40" Type="http://schemas.openxmlformats.org/officeDocument/2006/relationships/hyperlink" Target="https://sep.faa.gov/go/decision/1116" TargetMode="External"/><Relationship Id="rId45" Type="http://schemas.openxmlformats.org/officeDocument/2006/relationships/hyperlink" Target="https://sep.faa.gov/go/decision/1293" TargetMode="External"/><Relationship Id="rId5" Type="http://schemas.openxmlformats.org/officeDocument/2006/relationships/hyperlink" Target="https://sep.faa.gov/go/system/454" TargetMode="External"/><Relationship Id="rId15" Type="http://schemas.openxmlformats.org/officeDocument/2006/relationships/hyperlink" Target="https://sep.faa.gov/go/system/43" TargetMode="External"/><Relationship Id="rId23" Type="http://schemas.openxmlformats.org/officeDocument/2006/relationships/hyperlink" Target="https://sep.faa.gov/go/segment/966" TargetMode="External"/><Relationship Id="rId28" Type="http://schemas.openxmlformats.org/officeDocument/2006/relationships/hyperlink" Target="https://sep.faa.gov/go/segment/1043" TargetMode="External"/><Relationship Id="rId36" Type="http://schemas.openxmlformats.org/officeDocument/2006/relationships/hyperlink" Target="https://sep.faa.gov/go/decision/1337" TargetMode="External"/><Relationship Id="rId49" Type="http://schemas.openxmlformats.org/officeDocument/2006/relationships/hyperlink" Target="https://sep.faa.gov/go/decision/1338" TargetMode="External"/><Relationship Id="rId10" Type="http://schemas.openxmlformats.org/officeDocument/2006/relationships/hyperlink" Target="https://sep.faa.gov/go/system/325" TargetMode="External"/><Relationship Id="rId19" Type="http://schemas.openxmlformats.org/officeDocument/2006/relationships/hyperlink" Target="https://sep.faa.gov/go/system/1206" TargetMode="External"/><Relationship Id="rId31" Type="http://schemas.openxmlformats.org/officeDocument/2006/relationships/hyperlink" Target="https://sep.faa.gov/go/segment/1096" TargetMode="External"/><Relationship Id="rId44" Type="http://schemas.openxmlformats.org/officeDocument/2006/relationships/hyperlink" Target="https://sep.faa.gov/go/decision/1289" TargetMode="External"/><Relationship Id="rId4" Type="http://schemas.openxmlformats.org/officeDocument/2006/relationships/hyperlink" Target="https://sep.faa.gov/go/system/599" TargetMode="External"/><Relationship Id="rId9" Type="http://schemas.openxmlformats.org/officeDocument/2006/relationships/hyperlink" Target="https://sep.faa.gov/go/system/689" TargetMode="External"/><Relationship Id="rId14" Type="http://schemas.openxmlformats.org/officeDocument/2006/relationships/hyperlink" Target="https://sep.faa.gov/go/system/192" TargetMode="External"/><Relationship Id="rId22" Type="http://schemas.openxmlformats.org/officeDocument/2006/relationships/hyperlink" Target="https://sep.faa.gov/go/segment/872" TargetMode="External"/><Relationship Id="rId27" Type="http://schemas.openxmlformats.org/officeDocument/2006/relationships/hyperlink" Target="https://sep.faa.gov/go/roadmap_symbol/177" TargetMode="External"/><Relationship Id="rId30" Type="http://schemas.openxmlformats.org/officeDocument/2006/relationships/hyperlink" Target="https://sep.faa.gov/go/segment/1082" TargetMode="External"/><Relationship Id="rId35" Type="http://schemas.openxmlformats.org/officeDocument/2006/relationships/hyperlink" Target="https://sep.faa.gov/go/roadmap_symbol/418" TargetMode="External"/><Relationship Id="rId43" Type="http://schemas.openxmlformats.org/officeDocument/2006/relationships/hyperlink" Target="https://sep.faa.gov/go/decision/1185" TargetMode="External"/><Relationship Id="rId48" Type="http://schemas.openxmlformats.org/officeDocument/2006/relationships/hyperlink" Target="https://sep.faa.gov/go/decision/1019" TargetMode="External"/><Relationship Id="rId8" Type="http://schemas.openxmlformats.org/officeDocument/2006/relationships/hyperlink" Target="https://sep.faa.gov/go/system/617" TargetMode="External"/><Relationship Id="rId3" Type="http://schemas.openxmlformats.org/officeDocument/2006/relationships/hyperlink" Target="https://sep.faa.gov/go/system/206" TargetMode="External"/><Relationship Id="rId12" Type="http://schemas.openxmlformats.org/officeDocument/2006/relationships/hyperlink" Target="https://sep.faa.gov/go/system/108" TargetMode="External"/><Relationship Id="rId17" Type="http://schemas.openxmlformats.org/officeDocument/2006/relationships/hyperlink" Target="https://sep.faa.gov/go/system/1295" TargetMode="External"/><Relationship Id="rId25" Type="http://schemas.openxmlformats.org/officeDocument/2006/relationships/hyperlink" Target="https://sep.faa.gov/go/segment/964" TargetMode="External"/><Relationship Id="rId33" Type="http://schemas.openxmlformats.org/officeDocument/2006/relationships/hyperlink" Target="https://sep.faa.gov/go/roadmap_symbol/391" TargetMode="External"/><Relationship Id="rId38" Type="http://schemas.openxmlformats.org/officeDocument/2006/relationships/hyperlink" Target="https://sep.faa.gov/go/decision/1018" TargetMode="External"/><Relationship Id="rId46" Type="http://schemas.openxmlformats.org/officeDocument/2006/relationships/hyperlink" Target="https://sep.faa.gov/go/decision/1275" TargetMode="External"/><Relationship Id="rId20" Type="http://schemas.openxmlformats.org/officeDocument/2006/relationships/hyperlink" Target="https://sep.faa.gov/go/system/280" TargetMode="External"/><Relationship Id="rId41" Type="http://schemas.openxmlformats.org/officeDocument/2006/relationships/hyperlink" Target="https://sep.faa.gov/go/decision/389" TargetMode="External"/><Relationship Id="rId1" Type="http://schemas.openxmlformats.org/officeDocument/2006/relationships/slideLayout" Target="../slideLayouts/slideLayout5.xml"/><Relationship Id="rId6" Type="http://schemas.openxmlformats.org/officeDocument/2006/relationships/hyperlink" Target="https://sep.faa.gov/go/system/1245" TargetMode="External"/></Relationships>
</file>

<file path=ppt/slides/_rels/slide34.xml.rels><?xml version="1.0" encoding="UTF-8" standalone="yes"?>
<Relationships xmlns="http://schemas.openxmlformats.org/package/2006/relationships"><Relationship Id="rId13" Type="http://schemas.openxmlformats.org/officeDocument/2006/relationships/hyperlink" Target="https://sep.faa.gov/go/system/150" TargetMode="External"/><Relationship Id="rId18" Type="http://schemas.openxmlformats.org/officeDocument/2006/relationships/hyperlink" Target="https://sep.faa.gov/go/system/718" TargetMode="External"/><Relationship Id="rId26" Type="http://schemas.openxmlformats.org/officeDocument/2006/relationships/hyperlink" Target="https://sep.faa.gov/go/segment/1085" TargetMode="External"/><Relationship Id="rId39" Type="http://schemas.openxmlformats.org/officeDocument/2006/relationships/hyperlink" Target="https://sep.faa.gov/go/decision/1187" TargetMode="External"/><Relationship Id="rId21" Type="http://schemas.openxmlformats.org/officeDocument/2006/relationships/hyperlink" Target="https://sep.faa.gov/go/system/952" TargetMode="External"/><Relationship Id="rId34" Type="http://schemas.openxmlformats.org/officeDocument/2006/relationships/hyperlink" Target="https://sep.faa.gov/go/segment/1185" TargetMode="External"/><Relationship Id="rId42" Type="http://schemas.openxmlformats.org/officeDocument/2006/relationships/hyperlink" Target="https://sep.faa.gov/go/decision/696" TargetMode="External"/><Relationship Id="rId47" Type="http://schemas.openxmlformats.org/officeDocument/2006/relationships/hyperlink" Target="https://sep.faa.gov/go/decision/1341" TargetMode="External"/><Relationship Id="rId7" Type="http://schemas.openxmlformats.org/officeDocument/2006/relationships/hyperlink" Target="https://sep.faa.gov/go/system/702" TargetMode="External"/><Relationship Id="rId2" Type="http://schemas.openxmlformats.org/officeDocument/2006/relationships/notesSlide" Target="../notesSlides/notesSlide16.xml"/><Relationship Id="rId16" Type="http://schemas.openxmlformats.org/officeDocument/2006/relationships/hyperlink" Target="https://sep.faa.gov/go/system/420" TargetMode="External"/><Relationship Id="rId29" Type="http://schemas.openxmlformats.org/officeDocument/2006/relationships/hyperlink" Target="https://sep.faa.gov/go/roadmap_symbol/390" TargetMode="External"/><Relationship Id="rId1" Type="http://schemas.openxmlformats.org/officeDocument/2006/relationships/slideLayout" Target="../slideLayouts/slideLayout5.xml"/><Relationship Id="rId6" Type="http://schemas.openxmlformats.org/officeDocument/2006/relationships/hyperlink" Target="https://sep.faa.gov/go/facility_type/73" TargetMode="External"/><Relationship Id="rId11" Type="http://schemas.openxmlformats.org/officeDocument/2006/relationships/hyperlink" Target="https://sep.faa.gov/go/system/906" TargetMode="External"/><Relationship Id="rId24" Type="http://schemas.openxmlformats.org/officeDocument/2006/relationships/hyperlink" Target="https://sep.faa.gov/go/segment/954" TargetMode="External"/><Relationship Id="rId32" Type="http://schemas.openxmlformats.org/officeDocument/2006/relationships/hyperlink" Target="https://sep.faa.gov/go/segment/941" TargetMode="External"/><Relationship Id="rId37" Type="http://schemas.openxmlformats.org/officeDocument/2006/relationships/hyperlink" Target="https://sep.faa.gov/go/decision/1295" TargetMode="External"/><Relationship Id="rId40" Type="http://schemas.openxmlformats.org/officeDocument/2006/relationships/hyperlink" Target="https://sep.faa.gov/go/decision/1299" TargetMode="External"/><Relationship Id="rId45" Type="http://schemas.openxmlformats.org/officeDocument/2006/relationships/hyperlink" Target="https://sep.faa.gov/go/decision/1074" TargetMode="External"/><Relationship Id="rId5" Type="http://schemas.openxmlformats.org/officeDocument/2006/relationships/hyperlink" Target="https://sep.faa.gov/go/system/31" TargetMode="External"/><Relationship Id="rId15" Type="http://schemas.openxmlformats.org/officeDocument/2006/relationships/hyperlink" Target="https://sep.faa.gov/go/system/923" TargetMode="External"/><Relationship Id="rId23" Type="http://schemas.openxmlformats.org/officeDocument/2006/relationships/hyperlink" Target="https://sep.faa.gov/go/system/1342" TargetMode="External"/><Relationship Id="rId28" Type="http://schemas.openxmlformats.org/officeDocument/2006/relationships/hyperlink" Target="https://sep.faa.gov/go/segment/946" TargetMode="External"/><Relationship Id="rId36" Type="http://schemas.openxmlformats.org/officeDocument/2006/relationships/hyperlink" Target="https://sep.faa.gov/go/decision/122" TargetMode="External"/><Relationship Id="rId10" Type="http://schemas.openxmlformats.org/officeDocument/2006/relationships/hyperlink" Target="https://sep.faa.gov/go/system/1205" TargetMode="External"/><Relationship Id="rId19" Type="http://schemas.openxmlformats.org/officeDocument/2006/relationships/hyperlink" Target="https://sep.faa.gov/go/system/948" TargetMode="External"/><Relationship Id="rId31" Type="http://schemas.openxmlformats.org/officeDocument/2006/relationships/hyperlink" Target="https://sep.faa.gov/go/roadmap_symbol/387" TargetMode="External"/><Relationship Id="rId44" Type="http://schemas.openxmlformats.org/officeDocument/2006/relationships/hyperlink" Target="https://sep.faa.gov/go/decision/1189" TargetMode="External"/><Relationship Id="rId4" Type="http://schemas.openxmlformats.org/officeDocument/2006/relationships/hyperlink" Target="https://sep.faa.gov/go/system/1299" TargetMode="External"/><Relationship Id="rId9" Type="http://schemas.openxmlformats.org/officeDocument/2006/relationships/hyperlink" Target="https://sep.faa.gov/go/system/920" TargetMode="External"/><Relationship Id="rId14" Type="http://schemas.openxmlformats.org/officeDocument/2006/relationships/hyperlink" Target="https://sep.faa.gov/go/system/36" TargetMode="External"/><Relationship Id="rId22" Type="http://schemas.openxmlformats.org/officeDocument/2006/relationships/hyperlink" Target="https://sep.faa.gov/go/system/49" TargetMode="External"/><Relationship Id="rId27" Type="http://schemas.openxmlformats.org/officeDocument/2006/relationships/hyperlink" Target="https://sep.faa.gov/go/segment/327" TargetMode="External"/><Relationship Id="rId30" Type="http://schemas.openxmlformats.org/officeDocument/2006/relationships/hyperlink" Target="https://sep.faa.gov/go/segment/838" TargetMode="External"/><Relationship Id="rId35" Type="http://schemas.openxmlformats.org/officeDocument/2006/relationships/hyperlink" Target="https://sep.faa.gov/go/decision/1267" TargetMode="External"/><Relationship Id="rId43" Type="http://schemas.openxmlformats.org/officeDocument/2006/relationships/hyperlink" Target="https://sep.faa.gov/go/decision/1075" TargetMode="External"/><Relationship Id="rId48" Type="http://schemas.openxmlformats.org/officeDocument/2006/relationships/hyperlink" Target="https://sep.faa.gov/go/decision/1340" TargetMode="External"/><Relationship Id="rId8" Type="http://schemas.openxmlformats.org/officeDocument/2006/relationships/hyperlink" Target="https://sep.faa.gov/go/system/912" TargetMode="External"/><Relationship Id="rId3" Type="http://schemas.openxmlformats.org/officeDocument/2006/relationships/hyperlink" Target="https://sep.faa.gov/go/system/713" TargetMode="External"/><Relationship Id="rId12" Type="http://schemas.openxmlformats.org/officeDocument/2006/relationships/hyperlink" Target="https://sep.faa.gov/go/system/418" TargetMode="External"/><Relationship Id="rId17" Type="http://schemas.openxmlformats.org/officeDocument/2006/relationships/hyperlink" Target="https://sep.faa.gov/go/system/1227" TargetMode="External"/><Relationship Id="rId25" Type="http://schemas.openxmlformats.org/officeDocument/2006/relationships/hyperlink" Target="https://sep.faa.gov/go/segment/866" TargetMode="External"/><Relationship Id="rId33" Type="http://schemas.openxmlformats.org/officeDocument/2006/relationships/hyperlink" Target="https://sep.faa.gov/go/segment/1174" TargetMode="External"/><Relationship Id="rId38" Type="http://schemas.openxmlformats.org/officeDocument/2006/relationships/hyperlink" Target="https://sep.faa.gov/go/decision/1297" TargetMode="External"/><Relationship Id="rId46" Type="http://schemas.openxmlformats.org/officeDocument/2006/relationships/hyperlink" Target="https://sep.faa.gov/go/segment/1200" TargetMode="External"/><Relationship Id="rId20" Type="http://schemas.openxmlformats.org/officeDocument/2006/relationships/hyperlink" Target="https://sep.faa.gov/go/system/544" TargetMode="External"/><Relationship Id="rId41" Type="http://schemas.openxmlformats.org/officeDocument/2006/relationships/hyperlink" Target="https://sep.faa.gov/go/decision/695"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sep.faa.gov/go/segment/284" TargetMode="External"/><Relationship Id="rId3" Type="http://schemas.openxmlformats.org/officeDocument/2006/relationships/hyperlink" Target="https://sep.faa.gov/go/segment/601" TargetMode="External"/><Relationship Id="rId7" Type="http://schemas.openxmlformats.org/officeDocument/2006/relationships/hyperlink" Target="https://sep.faa.gov/go/segment/871"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sep.faa.gov/go/segment/622" TargetMode="External"/><Relationship Id="rId11" Type="http://schemas.openxmlformats.org/officeDocument/2006/relationships/hyperlink" Target="https://sep.faa.gov/go/segment/283" TargetMode="External"/><Relationship Id="rId5" Type="http://schemas.openxmlformats.org/officeDocument/2006/relationships/hyperlink" Target="https://sep.faa.gov/go/segment/935" TargetMode="External"/><Relationship Id="rId10" Type="http://schemas.openxmlformats.org/officeDocument/2006/relationships/hyperlink" Target="https://sep.faa.gov/go/segment/623" TargetMode="External"/><Relationship Id="rId4" Type="http://schemas.openxmlformats.org/officeDocument/2006/relationships/hyperlink" Target="https://sep.faa.gov/go/segment/285" TargetMode="External"/><Relationship Id="rId9" Type="http://schemas.openxmlformats.org/officeDocument/2006/relationships/hyperlink" Target="https://sep.faa.gov/go/segment/1044"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https://boozallen.sharepoint.com/sites/TO71/Shared%20Documents/Roadmaps/Infrastructure%20Roadmaps/CY23/Other%20Work/Reports/Roadmap%20DP%20Tables.xlsx!Automation!R2C1:R17C6"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https://boozallen.sharepoint.com/sites/TO71/Shared%20Documents/Roadmaps/Infrastructure%20Roadmaps/CY23/Other%20Work/Reports/Roadmap%20DP%20Tables.xlsx!Automation!R18C1:R33C6"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https://boozallen.sharepoint.com/sites/TO71/Shared%20Documents/Roadmaps/Infrastructure%20Roadmaps/CY23/Other%20Work/Reports/Roadmap%20DP%20Tables.xlsx!Automation!R34C1:R49C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https://boozallen.sharepoint.com/sites/TO71/Shared%20Documents/Roadmaps/Infrastructure%20Roadmaps/CY23/Other%20Work/Reports/2022%20Quad%20Charts.xlsx!No%20Highlights!R42C13:R60C14" TargetMode="External"/><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https://boozallen.sharepoint.com/sites/TO71/Shared%20Documents/Roadmaps/Infrastructure%20Roadmaps/CY23/Other%20Work/Reports/2022%20Quad%20Charts.xlsx!No%20Highlights!R42C1:R60C2" TargetMode="External"/><Relationship Id="rId1" Type="http://schemas.openxmlformats.org/officeDocument/2006/relationships/slideLayout" Target="../slideLayouts/slideLayout3.xml"/><Relationship Id="rId6" Type="http://schemas.openxmlformats.org/officeDocument/2006/relationships/oleObject" Target="https://boozallen.sharepoint.com/sites/TO71/Shared%20Documents/Roadmaps/Infrastructure%20Roadmaps/CY23/Other%20Work/Reports/2022%20Quad%20Charts.xlsx!No%20Highlights!R42C9:R60C10" TargetMode="External"/><Relationship Id="rId5" Type="http://schemas.openxmlformats.org/officeDocument/2006/relationships/image" Target="../media/image6.emf"/><Relationship Id="rId4" Type="http://schemas.openxmlformats.org/officeDocument/2006/relationships/oleObject" Target="https://boozallen.sharepoint.com/sites/TO71/Shared%20Documents/Roadmaps/Infrastructure%20Roadmaps/CY23/Other%20Work/Reports/2022%20Quad%20Charts.xlsx!No%20Highlights!R42C5:R60C6" TargetMode="External"/><Relationship Id="rId9"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https://boozallen.sharepoint.com/sites/TO71/Shared%20Documents/Roadmaps/Infrastructure%20Roadmaps/CY23/Other%20Work/Reports/Roadmap%20DP%20Tables.xlsx!Automation!R50C1:R65C6"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s://sep.faa.gov/go/system/1121" TargetMode="External"/><Relationship Id="rId13" Type="http://schemas.openxmlformats.org/officeDocument/2006/relationships/hyperlink" Target="https://sep.faa.gov/go/segment/127" TargetMode="External"/><Relationship Id="rId18" Type="http://schemas.openxmlformats.org/officeDocument/2006/relationships/hyperlink" Target="https://sep.faa.gov/go/segment/1125" TargetMode="External"/><Relationship Id="rId26" Type="http://schemas.openxmlformats.org/officeDocument/2006/relationships/hyperlink" Target="https://sep.faa.gov/go/decision/1336" TargetMode="External"/><Relationship Id="rId3" Type="http://schemas.openxmlformats.org/officeDocument/2006/relationships/hyperlink" Target="https://sep.faa.gov/go/segment/1085" TargetMode="External"/><Relationship Id="rId21" Type="http://schemas.openxmlformats.org/officeDocument/2006/relationships/hyperlink" Target="https://sep.faa.gov/go/system/1316" TargetMode="External"/><Relationship Id="rId7" Type="http://schemas.openxmlformats.org/officeDocument/2006/relationships/hyperlink" Target="https://sep.faa.gov/go/system/411" TargetMode="External"/><Relationship Id="rId12" Type="http://schemas.openxmlformats.org/officeDocument/2006/relationships/hyperlink" Target="https://sep.faa.gov/go/system/157" TargetMode="External"/><Relationship Id="rId17" Type="http://schemas.openxmlformats.org/officeDocument/2006/relationships/hyperlink" Target="https://sep.faa.gov/go/system/12" TargetMode="External"/><Relationship Id="rId25" Type="http://schemas.openxmlformats.org/officeDocument/2006/relationships/hyperlink" Target="https://sep.faa.gov/go/roadmap_symbol/397" TargetMode="External"/><Relationship Id="rId2" Type="http://schemas.openxmlformats.org/officeDocument/2006/relationships/notesSlide" Target="../notesSlides/notesSlide18.xml"/><Relationship Id="rId16" Type="http://schemas.openxmlformats.org/officeDocument/2006/relationships/hyperlink" Target="https://sep.faa.gov/go/segment/1031" TargetMode="External"/><Relationship Id="rId20" Type="http://schemas.openxmlformats.org/officeDocument/2006/relationships/hyperlink" Target="https://sep.faa.gov/go/decision/74" TargetMode="External"/><Relationship Id="rId29" Type="http://schemas.openxmlformats.org/officeDocument/2006/relationships/hyperlink" Target="https://sep.faa.gov/go/decision/1353" TargetMode="External"/><Relationship Id="rId1" Type="http://schemas.openxmlformats.org/officeDocument/2006/relationships/slideLayout" Target="../slideLayouts/slideLayout5.xml"/><Relationship Id="rId6" Type="http://schemas.openxmlformats.org/officeDocument/2006/relationships/hyperlink" Target="https://sep.faa.gov/go/system/42" TargetMode="External"/><Relationship Id="rId11" Type="http://schemas.openxmlformats.org/officeDocument/2006/relationships/hyperlink" Target="https://sep.faa.gov/go/system/1308" TargetMode="External"/><Relationship Id="rId24" Type="http://schemas.openxmlformats.org/officeDocument/2006/relationships/hyperlink" Target="https://sep.faa.gov/go/system/46" TargetMode="External"/><Relationship Id="rId32" Type="http://schemas.openxmlformats.org/officeDocument/2006/relationships/hyperlink" Target="https://sep.faa.gov/go/roadmap_symbol/419" TargetMode="External"/><Relationship Id="rId5" Type="http://schemas.openxmlformats.org/officeDocument/2006/relationships/hyperlink" Target="https://sep.faa.gov/go/segment/1092" TargetMode="External"/><Relationship Id="rId15" Type="http://schemas.openxmlformats.org/officeDocument/2006/relationships/hyperlink" Target="https://sep.faa.gov/go/segment/1090" TargetMode="External"/><Relationship Id="rId23" Type="http://schemas.openxmlformats.org/officeDocument/2006/relationships/hyperlink" Target="https://sep.faa.gov/go/segment/1175" TargetMode="External"/><Relationship Id="rId28" Type="http://schemas.openxmlformats.org/officeDocument/2006/relationships/hyperlink" Target="https://sep.faa.gov/go/decision/1354" TargetMode="External"/><Relationship Id="rId10" Type="http://schemas.openxmlformats.org/officeDocument/2006/relationships/hyperlink" Target="https://sep.faa.gov/go/segment/957" TargetMode="External"/><Relationship Id="rId19" Type="http://schemas.openxmlformats.org/officeDocument/2006/relationships/hyperlink" Target="https://sep.faa.gov/go/system/246" TargetMode="External"/><Relationship Id="rId31" Type="http://schemas.openxmlformats.org/officeDocument/2006/relationships/hyperlink" Target="https://sep.faa.gov/go/system/1376" TargetMode="External"/><Relationship Id="rId4" Type="http://schemas.openxmlformats.org/officeDocument/2006/relationships/hyperlink" Target="https://sep.faa.gov/go/system/193" TargetMode="External"/><Relationship Id="rId9" Type="http://schemas.openxmlformats.org/officeDocument/2006/relationships/hyperlink" Target="https://sep.faa.gov/go/segment/78" TargetMode="External"/><Relationship Id="rId14" Type="http://schemas.openxmlformats.org/officeDocument/2006/relationships/hyperlink" Target="https://sep.faa.gov/go/system/712" TargetMode="External"/><Relationship Id="rId22" Type="http://schemas.openxmlformats.org/officeDocument/2006/relationships/hyperlink" Target="https://sep.faa.gov/go/segment/1196" TargetMode="External"/><Relationship Id="rId27" Type="http://schemas.openxmlformats.org/officeDocument/2006/relationships/hyperlink" Target="https://sep.faa.gov/go/decision/1342" TargetMode="External"/><Relationship Id="rId30" Type="http://schemas.openxmlformats.org/officeDocument/2006/relationships/hyperlink" Target="https://sep.faa.gov/go/decision/1352"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sep.faa.gov/go/system/1134" TargetMode="External"/><Relationship Id="rId13" Type="http://schemas.openxmlformats.org/officeDocument/2006/relationships/hyperlink" Target="https://sep.faa.gov/go/decision/1303" TargetMode="External"/><Relationship Id="rId18" Type="http://schemas.openxmlformats.org/officeDocument/2006/relationships/hyperlink" Target="https://sep.faa.gov/go/system/14" TargetMode="External"/><Relationship Id="rId3" Type="http://schemas.openxmlformats.org/officeDocument/2006/relationships/hyperlink" Target="https://sep.faa.gov/go/segment/1127" TargetMode="External"/><Relationship Id="rId7" Type="http://schemas.openxmlformats.org/officeDocument/2006/relationships/hyperlink" Target="https://sep.faa.gov/go/system/934" TargetMode="External"/><Relationship Id="rId12" Type="http://schemas.openxmlformats.org/officeDocument/2006/relationships/hyperlink" Target="https://sep.faa.gov/go/decision/1252" TargetMode="External"/><Relationship Id="rId17" Type="http://schemas.openxmlformats.org/officeDocument/2006/relationships/hyperlink" Target="https://sep.faa.gov/go/system/23" TargetMode="External"/><Relationship Id="rId2" Type="http://schemas.openxmlformats.org/officeDocument/2006/relationships/notesSlide" Target="../notesSlides/notesSlide19.xml"/><Relationship Id="rId16" Type="http://schemas.openxmlformats.org/officeDocument/2006/relationships/hyperlink" Target="https://sep.faa.gov/go/system/415" TargetMode="External"/><Relationship Id="rId20" Type="http://schemas.openxmlformats.org/officeDocument/2006/relationships/hyperlink" Target="https://sep.faa.gov/go/segment/1162" TargetMode="External"/><Relationship Id="rId1" Type="http://schemas.openxmlformats.org/officeDocument/2006/relationships/slideLayout" Target="../slideLayouts/slideLayout5.xml"/><Relationship Id="rId6" Type="http://schemas.openxmlformats.org/officeDocument/2006/relationships/hyperlink" Target="https://sep.faa.gov/go/system/417" TargetMode="External"/><Relationship Id="rId11" Type="http://schemas.openxmlformats.org/officeDocument/2006/relationships/hyperlink" Target="https://sep.faa.gov/go/segment/945" TargetMode="External"/><Relationship Id="rId5" Type="http://schemas.openxmlformats.org/officeDocument/2006/relationships/hyperlink" Target="https://sep.faa.gov/go/system/22" TargetMode="External"/><Relationship Id="rId15" Type="http://schemas.openxmlformats.org/officeDocument/2006/relationships/hyperlink" Target="https://sep.faa.gov/go/system/921" TargetMode="External"/><Relationship Id="rId10" Type="http://schemas.openxmlformats.org/officeDocument/2006/relationships/hyperlink" Target="https://sep.faa.gov/go/segment/955" TargetMode="External"/><Relationship Id="rId19" Type="http://schemas.openxmlformats.org/officeDocument/2006/relationships/hyperlink" Target="https://sep.faa.gov/go/decision/1335" TargetMode="External"/><Relationship Id="rId4" Type="http://schemas.openxmlformats.org/officeDocument/2006/relationships/hyperlink" Target="https://sep.faa.gov/go/system/652" TargetMode="External"/><Relationship Id="rId9" Type="http://schemas.openxmlformats.org/officeDocument/2006/relationships/hyperlink" Target="https://sep.faa.gov/go/system/1296" TargetMode="External"/><Relationship Id="rId14" Type="http://schemas.openxmlformats.org/officeDocument/2006/relationships/hyperlink" Target="https://sep.faa.gov/go/segment/1187"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sep.faa.gov/go/system/188" TargetMode="External"/><Relationship Id="rId13" Type="http://schemas.openxmlformats.org/officeDocument/2006/relationships/hyperlink" Target="https://sep.faa.gov/go/system/1022" TargetMode="External"/><Relationship Id="rId18" Type="http://schemas.openxmlformats.org/officeDocument/2006/relationships/hyperlink" Target="https://sep.faa.gov/go/segment/282" TargetMode="External"/><Relationship Id="rId3" Type="http://schemas.openxmlformats.org/officeDocument/2006/relationships/hyperlink" Target="https://sep.faa.gov/go/segment/275" TargetMode="External"/><Relationship Id="rId21" Type="http://schemas.openxmlformats.org/officeDocument/2006/relationships/hyperlink" Target="https://sep.faa.gov/go/segment/1124" TargetMode="External"/><Relationship Id="rId7" Type="http://schemas.openxmlformats.org/officeDocument/2006/relationships/hyperlink" Target="https://sep.faa.gov/go/system/951" TargetMode="External"/><Relationship Id="rId12" Type="http://schemas.openxmlformats.org/officeDocument/2006/relationships/hyperlink" Target="https://sep.faa.gov/go/facility_types/28" TargetMode="External"/><Relationship Id="rId17" Type="http://schemas.openxmlformats.org/officeDocument/2006/relationships/hyperlink" Target="https://sep.faa.gov/go/segment/548" TargetMode="External"/><Relationship Id="rId2" Type="http://schemas.openxmlformats.org/officeDocument/2006/relationships/notesSlide" Target="../notesSlides/notesSlide20.xml"/><Relationship Id="rId16" Type="http://schemas.openxmlformats.org/officeDocument/2006/relationships/hyperlink" Target="https://sep.faa.gov/go/decision/863" TargetMode="External"/><Relationship Id="rId20" Type="http://schemas.openxmlformats.org/officeDocument/2006/relationships/hyperlink" Target="https://sep.faa.gov/go/segment/1126" TargetMode="External"/><Relationship Id="rId1" Type="http://schemas.openxmlformats.org/officeDocument/2006/relationships/slideLayout" Target="../slideLayouts/slideLayout5.xml"/><Relationship Id="rId6" Type="http://schemas.openxmlformats.org/officeDocument/2006/relationships/hyperlink" Target="https://sep.faa.gov/go/system/66" TargetMode="External"/><Relationship Id="rId11" Type="http://schemas.openxmlformats.org/officeDocument/2006/relationships/hyperlink" Target="https://sep.faa.gov/go/system/431" TargetMode="External"/><Relationship Id="rId24" Type="http://schemas.openxmlformats.org/officeDocument/2006/relationships/hyperlink" Target="https://sep.faa.gov/go/decision/1223" TargetMode="External"/><Relationship Id="rId5" Type="http://schemas.openxmlformats.org/officeDocument/2006/relationships/hyperlink" Target="https://sep.faa.gov/go/system/147" TargetMode="External"/><Relationship Id="rId15" Type="http://schemas.openxmlformats.org/officeDocument/2006/relationships/hyperlink" Target="https://sep.faa.gov/go/decision/861" TargetMode="External"/><Relationship Id="rId23" Type="http://schemas.openxmlformats.org/officeDocument/2006/relationships/hyperlink" Target="https://sep.faa.gov/go/decision/1350" TargetMode="External"/><Relationship Id="rId10" Type="http://schemas.openxmlformats.org/officeDocument/2006/relationships/hyperlink" Target="https://sep.faa.gov/go/system/435" TargetMode="External"/><Relationship Id="rId19" Type="http://schemas.openxmlformats.org/officeDocument/2006/relationships/hyperlink" Target="https://sep.faa.gov/go/system/384" TargetMode="External"/><Relationship Id="rId4" Type="http://schemas.openxmlformats.org/officeDocument/2006/relationships/hyperlink" Target="https://sep.faa.gov/go/segment/876" TargetMode="External"/><Relationship Id="rId9" Type="http://schemas.openxmlformats.org/officeDocument/2006/relationships/hyperlink" Target="https://sep.faa.gov/go/roadmap_symbol/171" TargetMode="External"/><Relationship Id="rId14" Type="http://schemas.openxmlformats.org/officeDocument/2006/relationships/hyperlink" Target="https://sep.faa.gov/go/system/26" TargetMode="External"/><Relationship Id="rId22" Type="http://schemas.openxmlformats.org/officeDocument/2006/relationships/hyperlink" Target="https://sep.faa.gov/go/system/1372"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sep.faa.gov/go/decision/921" TargetMode="External"/><Relationship Id="rId13" Type="http://schemas.openxmlformats.org/officeDocument/2006/relationships/hyperlink" Target="https://sep.faa.gov/go/decision/1033" TargetMode="External"/><Relationship Id="rId18" Type="http://schemas.openxmlformats.org/officeDocument/2006/relationships/hyperlink" Target="https://sep.faa.gov/go/decision/1129" TargetMode="External"/><Relationship Id="rId26" Type="http://schemas.openxmlformats.org/officeDocument/2006/relationships/hyperlink" Target="https://sep.faa.gov/go/segment/910" TargetMode="External"/><Relationship Id="rId3" Type="http://schemas.openxmlformats.org/officeDocument/2006/relationships/hyperlink" Target="https://sep.faa.gov/go/segment/877" TargetMode="External"/><Relationship Id="rId21" Type="http://schemas.openxmlformats.org/officeDocument/2006/relationships/hyperlink" Target="https://sep.faa.gov/go/system/714" TargetMode="External"/><Relationship Id="rId7" Type="http://schemas.openxmlformats.org/officeDocument/2006/relationships/hyperlink" Target="https://sep.faa.gov/go/decision/920" TargetMode="External"/><Relationship Id="rId12" Type="http://schemas.openxmlformats.org/officeDocument/2006/relationships/hyperlink" Target="https://sep.faa.gov/go/system/1108" TargetMode="External"/><Relationship Id="rId17" Type="http://schemas.openxmlformats.org/officeDocument/2006/relationships/hyperlink" Target="https://sep.faa.gov/go/decision/1127" TargetMode="External"/><Relationship Id="rId25" Type="http://schemas.openxmlformats.org/officeDocument/2006/relationships/hyperlink" Target="https://sep.faa.gov/go/system/1117" TargetMode="External"/><Relationship Id="rId2" Type="http://schemas.openxmlformats.org/officeDocument/2006/relationships/notesSlide" Target="../notesSlides/notesSlide21.xml"/><Relationship Id="rId16" Type="http://schemas.openxmlformats.org/officeDocument/2006/relationships/hyperlink" Target="https://sep.faa.gov/go/decision/1126" TargetMode="External"/><Relationship Id="rId20" Type="http://schemas.openxmlformats.org/officeDocument/2006/relationships/hyperlink" Target="https://sep.faa.gov/go/support/1088" TargetMode="External"/><Relationship Id="rId1" Type="http://schemas.openxmlformats.org/officeDocument/2006/relationships/slideLayout" Target="../slideLayouts/slideLayout5.xml"/><Relationship Id="rId6" Type="http://schemas.openxmlformats.org/officeDocument/2006/relationships/hyperlink" Target="https://sep.faa.gov/go/roadmap_symbol/145" TargetMode="External"/><Relationship Id="rId11" Type="http://schemas.openxmlformats.org/officeDocument/2006/relationships/hyperlink" Target="https://sep.faa.gov/go/support/901" TargetMode="External"/><Relationship Id="rId24" Type="http://schemas.openxmlformats.org/officeDocument/2006/relationships/hyperlink" Target="https://sep.faa.gov/go/system/206" TargetMode="External"/><Relationship Id="rId5" Type="http://schemas.openxmlformats.org/officeDocument/2006/relationships/hyperlink" Target="https://sep.faa.gov/go/decision/304" TargetMode="External"/><Relationship Id="rId15" Type="http://schemas.openxmlformats.org/officeDocument/2006/relationships/hyperlink" Target="https://sep.faa.gov/go/roadmap_symbol/373" TargetMode="External"/><Relationship Id="rId23" Type="http://schemas.openxmlformats.org/officeDocument/2006/relationships/hyperlink" Target="https://sep.faa.gov/go/system/600" TargetMode="External"/><Relationship Id="rId28" Type="http://schemas.openxmlformats.org/officeDocument/2006/relationships/hyperlink" Target="https://sep.faa.gov/go/decision/1128" TargetMode="External"/><Relationship Id="rId10" Type="http://schemas.openxmlformats.org/officeDocument/2006/relationships/hyperlink" Target="https://sep.faa.gov/go/segment/1186" TargetMode="External"/><Relationship Id="rId19" Type="http://schemas.openxmlformats.org/officeDocument/2006/relationships/hyperlink" Target="https://sep.faa.gov/go/segment/969" TargetMode="External"/><Relationship Id="rId4" Type="http://schemas.openxmlformats.org/officeDocument/2006/relationships/hyperlink" Target="https://sep.faa.gov/go/segment/1117" TargetMode="External"/><Relationship Id="rId9" Type="http://schemas.openxmlformats.org/officeDocument/2006/relationships/hyperlink" Target="https://sep.faa.gov/go/decision/922" TargetMode="External"/><Relationship Id="rId14" Type="http://schemas.openxmlformats.org/officeDocument/2006/relationships/hyperlink" Target="https://sep.faa.gov/go/segment/1116" TargetMode="External"/><Relationship Id="rId22" Type="http://schemas.openxmlformats.org/officeDocument/2006/relationships/hyperlink" Target="https://sep.faa.gov/go/system/1116" TargetMode="External"/><Relationship Id="rId27" Type="http://schemas.openxmlformats.org/officeDocument/2006/relationships/hyperlink" Target="https://sep.faa.gov/go/support/285"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sep.faa.gov/go/segment/1098" TargetMode="External"/><Relationship Id="rId3" Type="http://schemas.openxmlformats.org/officeDocument/2006/relationships/hyperlink" Target="https://sep.faa.gov/go/segment/882" TargetMode="External"/><Relationship Id="rId7" Type="http://schemas.openxmlformats.org/officeDocument/2006/relationships/hyperlink" Target="https://sep.faa.gov/go/decision/1216" TargetMode="External"/><Relationship Id="rId12" Type="http://schemas.openxmlformats.org/officeDocument/2006/relationships/hyperlink" Target="https://sep.faa.gov/go/decision/1301" TargetMode="External"/><Relationship Id="rId2" Type="http://schemas.openxmlformats.org/officeDocument/2006/relationships/hyperlink" Target="https://sep.faa.gov/go/system/1312" TargetMode="External"/><Relationship Id="rId1" Type="http://schemas.openxmlformats.org/officeDocument/2006/relationships/slideLayout" Target="../slideLayouts/slideLayout5.xml"/><Relationship Id="rId6" Type="http://schemas.openxmlformats.org/officeDocument/2006/relationships/hyperlink" Target="https://sep.faa.gov/go/decision/1218" TargetMode="External"/><Relationship Id="rId11" Type="http://schemas.openxmlformats.org/officeDocument/2006/relationships/hyperlink" Target="https://sep.faa.gov/go/segment/1197" TargetMode="External"/><Relationship Id="rId5" Type="http://schemas.openxmlformats.org/officeDocument/2006/relationships/hyperlink" Target="https://sep.faa.gov/go/segment/1046" TargetMode="External"/><Relationship Id="rId10" Type="http://schemas.openxmlformats.org/officeDocument/2006/relationships/hyperlink" Target="https://sep.faa.gov/go/decision/1221" TargetMode="External"/><Relationship Id="rId4" Type="http://schemas.openxmlformats.org/officeDocument/2006/relationships/hyperlink" Target="https://sep.faa.gov/go/segment/1030" TargetMode="External"/><Relationship Id="rId9" Type="http://schemas.openxmlformats.org/officeDocument/2006/relationships/hyperlink" Target="https://sep.faa.gov/go/segment/1133"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https://boozallen.sharepoint.com/sites/TO71/Shared%20Documents/Roadmaps/Infrastructure%20Roadmaps/CY23/Other%20Work/Reports/Roadmap%20DP%20Tables.xlsx!Communication!R2C1:R17C6"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https://boozallen.sharepoint.com/sites/TO71/Shared%20Documents/Roadmaps/Infrastructure%20Roadmaps/CY23/Other%20Work/Reports/Roadmap%20DP%20Tables.xlsx!Communication!R18C1:R33C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https://boozallen.sharepoint.com/sites/TO71/Shared%20Documents/Roadmaps/Infrastructure%20Roadmaps/CY23/Other%20Work/Reports/2022%20Quad%20Charts.xlsx!No%20Highlights!R62C13:R80C14" TargetMode="External"/><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https://boozallen.sharepoint.com/sites/TO71/Shared%20Documents/Roadmaps/Infrastructure%20Roadmaps/CY23/Other%20Work/Reports/2022%20Quad%20Charts.xlsx!No%20Highlights!R62C1:R80C2" TargetMode="External"/><Relationship Id="rId1" Type="http://schemas.openxmlformats.org/officeDocument/2006/relationships/slideLayout" Target="../slideLayouts/slideLayout3.xml"/><Relationship Id="rId6" Type="http://schemas.openxmlformats.org/officeDocument/2006/relationships/oleObject" Target="https://boozallen.sharepoint.com/sites/TO71/Shared%20Documents/Roadmaps/Infrastructure%20Roadmaps/CY23/Other%20Work/Reports/2022%20Quad%20Charts.xlsx!No%20Highlights!R62C9:R80C10" TargetMode="External"/><Relationship Id="rId5" Type="http://schemas.openxmlformats.org/officeDocument/2006/relationships/image" Target="../media/image10.emf"/><Relationship Id="rId4" Type="http://schemas.openxmlformats.org/officeDocument/2006/relationships/oleObject" Target="https://boozallen.sharepoint.com/sites/TO71/Shared%20Documents/Roadmaps/Infrastructure%20Roadmaps/CY23/Other%20Work/Reports/2022%20Quad%20Charts.xlsx!No%20Highlights!R62C5:R80C6" TargetMode="External"/><Relationship Id="rId9" Type="http://schemas.openxmlformats.org/officeDocument/2006/relationships/image" Target="../media/image12.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3" Type="http://schemas.openxmlformats.org/officeDocument/2006/relationships/hyperlink" Target="https://sep.faa.gov/go/segment/872" TargetMode="External"/><Relationship Id="rId18" Type="http://schemas.openxmlformats.org/officeDocument/2006/relationships/hyperlink" Target="https://sep.faa.gov/go/system/1367" TargetMode="External"/><Relationship Id="rId26" Type="http://schemas.openxmlformats.org/officeDocument/2006/relationships/hyperlink" Target="https://sep.faa.gov/go/roadmap_symbol/387" TargetMode="External"/><Relationship Id="rId39" Type="http://schemas.openxmlformats.org/officeDocument/2006/relationships/hyperlink" Target="https://sep.faa.gov/go/decision/341" TargetMode="External"/><Relationship Id="rId21" Type="http://schemas.openxmlformats.org/officeDocument/2006/relationships/hyperlink" Target="https://sep.faa.gov/go/segment/1133" TargetMode="External"/><Relationship Id="rId34" Type="http://schemas.openxmlformats.org/officeDocument/2006/relationships/hyperlink" Target="https://sep.faa.gov/go/segment/896" TargetMode="External"/><Relationship Id="rId7" Type="http://schemas.openxmlformats.org/officeDocument/2006/relationships/hyperlink" Target="https://sep.faa.gov/go/segment/882" TargetMode="External"/><Relationship Id="rId12" Type="http://schemas.openxmlformats.org/officeDocument/2006/relationships/hyperlink" Target="https://sep.faa.gov/go/segment/843" TargetMode="External"/><Relationship Id="rId17" Type="http://schemas.openxmlformats.org/officeDocument/2006/relationships/hyperlink" Target="https://sep.faa.gov/go/segment/1030" TargetMode="External"/><Relationship Id="rId25" Type="http://schemas.openxmlformats.org/officeDocument/2006/relationships/hyperlink" Target="https://sep.faa.gov/go/segment/838" TargetMode="External"/><Relationship Id="rId33" Type="http://schemas.openxmlformats.org/officeDocument/2006/relationships/hyperlink" Target="https://sep.faa.gov/go/decision/1267" TargetMode="External"/><Relationship Id="rId38" Type="http://schemas.openxmlformats.org/officeDocument/2006/relationships/hyperlink" Target="https://sep.faa.gov/go/decision/1301" TargetMode="External"/><Relationship Id="rId2" Type="http://schemas.openxmlformats.org/officeDocument/2006/relationships/notesSlide" Target="../notesSlides/notesSlide22.xml"/><Relationship Id="rId16" Type="http://schemas.openxmlformats.org/officeDocument/2006/relationships/hyperlink" Target="https://sep.faa.gov/go/system/1312" TargetMode="External"/><Relationship Id="rId20" Type="http://schemas.openxmlformats.org/officeDocument/2006/relationships/hyperlink" Target="https://sep.faa.gov/go/segment/1098" TargetMode="External"/><Relationship Id="rId29" Type="http://schemas.openxmlformats.org/officeDocument/2006/relationships/hyperlink" Target="https://sep.faa.gov/go/segment/941" TargetMode="External"/><Relationship Id="rId1" Type="http://schemas.openxmlformats.org/officeDocument/2006/relationships/slideLayout" Target="../slideLayouts/slideLayout5.xml"/><Relationship Id="rId6" Type="http://schemas.openxmlformats.org/officeDocument/2006/relationships/hyperlink" Target="https://sep.faa.gov/go/decision/1075" TargetMode="External"/><Relationship Id="rId11" Type="http://schemas.openxmlformats.org/officeDocument/2006/relationships/hyperlink" Target="https://sep.faa.gov/go/system/1196" TargetMode="External"/><Relationship Id="rId24" Type="http://schemas.openxmlformats.org/officeDocument/2006/relationships/hyperlink" Target="https://sep.faa.gov/go/system/952" TargetMode="External"/><Relationship Id="rId32" Type="http://schemas.openxmlformats.org/officeDocument/2006/relationships/hyperlink" Target="https://sep.faa.gov/go/segment/1132" TargetMode="External"/><Relationship Id="rId37" Type="http://schemas.openxmlformats.org/officeDocument/2006/relationships/hyperlink" Target="https://sep.faa.gov/go/decision/1247" TargetMode="External"/><Relationship Id="rId5" Type="http://schemas.openxmlformats.org/officeDocument/2006/relationships/hyperlink" Target="https://sep.faa.gov/go/segment/946" TargetMode="External"/><Relationship Id="rId15" Type="http://schemas.openxmlformats.org/officeDocument/2006/relationships/hyperlink" Target="https://sep.faa.gov/go/system/1245" TargetMode="External"/><Relationship Id="rId23" Type="http://schemas.openxmlformats.org/officeDocument/2006/relationships/hyperlink" Target="https://sep.faa.gov/go/system/923" TargetMode="External"/><Relationship Id="rId28" Type="http://schemas.openxmlformats.org/officeDocument/2006/relationships/hyperlink" Target="https://sep.faa.gov/go/system/887" TargetMode="External"/><Relationship Id="rId36" Type="http://schemas.openxmlformats.org/officeDocument/2006/relationships/hyperlink" Target="https://sep.faa.gov/go/decision/1218" TargetMode="External"/><Relationship Id="rId10" Type="http://schemas.openxmlformats.org/officeDocument/2006/relationships/hyperlink" Target="https://sep.faa.gov/go/system/1321" TargetMode="External"/><Relationship Id="rId19" Type="http://schemas.openxmlformats.org/officeDocument/2006/relationships/hyperlink" Target="https://sep.faa.gov/go/segment/1046" TargetMode="External"/><Relationship Id="rId31" Type="http://schemas.openxmlformats.org/officeDocument/2006/relationships/hyperlink" Target="https://sep.faa.gov/go/decision/1189" TargetMode="External"/><Relationship Id="rId4" Type="http://schemas.openxmlformats.org/officeDocument/2006/relationships/hyperlink" Target="https://sep.faa.gov/go/segment/283" TargetMode="External"/><Relationship Id="rId9" Type="http://schemas.openxmlformats.org/officeDocument/2006/relationships/hyperlink" Target="https://sep.faa.gov/go/system/1200" TargetMode="External"/><Relationship Id="rId14" Type="http://schemas.openxmlformats.org/officeDocument/2006/relationships/hyperlink" Target="https://sep.faa.gov/go/system/1199" TargetMode="External"/><Relationship Id="rId22" Type="http://schemas.openxmlformats.org/officeDocument/2006/relationships/hyperlink" Target="https://sep.faa.gov/go/decision/1221" TargetMode="External"/><Relationship Id="rId27" Type="http://schemas.openxmlformats.org/officeDocument/2006/relationships/hyperlink" Target="https://sep.faa.gov/go/segment/906" TargetMode="External"/><Relationship Id="rId30" Type="http://schemas.openxmlformats.org/officeDocument/2006/relationships/hyperlink" Target="https://sep.faa.gov/go/decision/122" TargetMode="External"/><Relationship Id="rId35" Type="http://schemas.openxmlformats.org/officeDocument/2006/relationships/hyperlink" Target="https://sep.faa.gov/go/segment/1197" TargetMode="External"/><Relationship Id="rId8" Type="http://schemas.openxmlformats.org/officeDocument/2006/relationships/hyperlink" Target="https://sep.faa.gov/go/system/1210" TargetMode="External"/><Relationship Id="rId3" Type="http://schemas.openxmlformats.org/officeDocument/2006/relationships/hyperlink" Target="https://sep.faa.gov/go/system/1212"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sep.faa.gov/go/system/1227" TargetMode="External"/><Relationship Id="rId3" Type="http://schemas.openxmlformats.org/officeDocument/2006/relationships/hyperlink" Target="https://sep.faa.gov/go/segment/882" TargetMode="External"/><Relationship Id="rId7" Type="http://schemas.openxmlformats.org/officeDocument/2006/relationships/hyperlink" Target="https://sep.faa.gov/go/decision/696"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sep.faa.gov/go/segment/1176" TargetMode="External"/><Relationship Id="rId5" Type="http://schemas.openxmlformats.org/officeDocument/2006/relationships/hyperlink" Target="https://sep.faa.gov/go/system/923" TargetMode="External"/><Relationship Id="rId4" Type="http://schemas.openxmlformats.org/officeDocument/2006/relationships/hyperlink" Target="https://sep.faa.gov/go/system/36" TargetMode="External"/><Relationship Id="rId9" Type="http://schemas.openxmlformats.org/officeDocument/2006/relationships/hyperlink" Target="https://sep.faa.gov/go/roadmap_symbol/390"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sep.faa.gov/go/system/1223" TargetMode="External"/><Relationship Id="rId3" Type="http://schemas.openxmlformats.org/officeDocument/2006/relationships/hyperlink" Target="https://sep.faa.gov/go/support/904" TargetMode="External"/><Relationship Id="rId7" Type="http://schemas.openxmlformats.org/officeDocument/2006/relationships/hyperlink" Target="https://sep.faa.gov/go/system/1222"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sep.faa.gov/go/system/1308" TargetMode="External"/><Relationship Id="rId5" Type="http://schemas.openxmlformats.org/officeDocument/2006/relationships/hyperlink" Target="https://sep.faa.gov/go/support/917" TargetMode="External"/><Relationship Id="rId4" Type="http://schemas.openxmlformats.org/officeDocument/2006/relationships/hyperlink" Target="https://sep.faa.gov/go/support/909" TargetMode="External"/><Relationship Id="rId9" Type="http://schemas.openxmlformats.org/officeDocument/2006/relationships/hyperlink" Target="https://sep.faa.gov/go/system/1316"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sep.faa.gov/go/support/487" TargetMode="External"/><Relationship Id="rId13" Type="http://schemas.openxmlformats.org/officeDocument/2006/relationships/hyperlink" Target="https://sep.faa.gov/go/support/917" TargetMode="External"/><Relationship Id="rId3" Type="http://schemas.openxmlformats.org/officeDocument/2006/relationships/hyperlink" Target="https://sep.faa.gov/go/segment/1175" TargetMode="External"/><Relationship Id="rId7" Type="http://schemas.openxmlformats.org/officeDocument/2006/relationships/hyperlink" Target="https://sep.faa.gov/go/support/911" TargetMode="External"/><Relationship Id="rId12" Type="http://schemas.openxmlformats.org/officeDocument/2006/relationships/hyperlink" Target="https://sep.faa.gov/go/support/909"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sep.faa.gov/go/support/918" TargetMode="External"/><Relationship Id="rId11" Type="http://schemas.openxmlformats.org/officeDocument/2006/relationships/hyperlink" Target="https://sep.faa.gov/go/support/904" TargetMode="External"/><Relationship Id="rId5" Type="http://schemas.openxmlformats.org/officeDocument/2006/relationships/hyperlink" Target="https://sep.faa.gov/go/support/910" TargetMode="External"/><Relationship Id="rId10" Type="http://schemas.openxmlformats.org/officeDocument/2006/relationships/hyperlink" Target="https://sep.faa.gov/go/segment/1033" TargetMode="External"/><Relationship Id="rId4" Type="http://schemas.openxmlformats.org/officeDocument/2006/relationships/hyperlink" Target="https://sep.faa.gov/go/support/905" TargetMode="External"/><Relationship Id="rId9" Type="http://schemas.openxmlformats.org/officeDocument/2006/relationships/hyperlink" Target="https://sep.faa.gov/go/segment/1090" TargetMode="External"/><Relationship Id="rId14" Type="http://schemas.openxmlformats.org/officeDocument/2006/relationships/hyperlink" Target="https://sep.faa.gov/go/support/915"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https://boozallen.sharepoint.com/sites/TO71/Shared%20Documents/Roadmaps/Infrastructure%20Roadmaps/CY23/Other%20Work/Reports/Roadmap%20DP%20Tables.xlsx!ES!R2C1:R17C6"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hyperlink" Target="https://sep.faa.gov/go/roadmap_symbol/254" TargetMode="External"/><Relationship Id="rId13" Type="http://schemas.openxmlformats.org/officeDocument/2006/relationships/hyperlink" Target="https://sep.faa.gov/go/roadmap_symbol/247" TargetMode="External"/><Relationship Id="rId18" Type="http://schemas.openxmlformats.org/officeDocument/2006/relationships/hyperlink" Target="https://sep.faa.gov/go/roadmap_symbol/245" TargetMode="External"/><Relationship Id="rId26" Type="http://schemas.openxmlformats.org/officeDocument/2006/relationships/hyperlink" Target="https://sep.faa.gov/go/decision/1092" TargetMode="External"/><Relationship Id="rId3" Type="http://schemas.openxmlformats.org/officeDocument/2006/relationships/hyperlink" Target="https://sep.faa.gov/go/facility_types/9" TargetMode="External"/><Relationship Id="rId21" Type="http://schemas.openxmlformats.org/officeDocument/2006/relationships/hyperlink" Target="https://sep.faa.gov/go/roadmap_symbol/249" TargetMode="External"/><Relationship Id="rId7" Type="http://schemas.openxmlformats.org/officeDocument/2006/relationships/hyperlink" Target="https://sep.faa.gov/go/segment/538" TargetMode="External"/><Relationship Id="rId12" Type="http://schemas.openxmlformats.org/officeDocument/2006/relationships/hyperlink" Target="https://sep.faa.gov/go/roadmap_symbol/246" TargetMode="External"/><Relationship Id="rId17" Type="http://schemas.openxmlformats.org/officeDocument/2006/relationships/hyperlink" Target="https://sep.faa.gov/go/roadmap_symbol/252" TargetMode="External"/><Relationship Id="rId25" Type="http://schemas.openxmlformats.org/officeDocument/2006/relationships/hyperlink" Target="https://sep.faa.gov/go/decision/1011" TargetMode="External"/><Relationship Id="rId2" Type="http://schemas.openxmlformats.org/officeDocument/2006/relationships/notesSlide" Target="../notesSlides/notesSlide26.xml"/><Relationship Id="rId16" Type="http://schemas.openxmlformats.org/officeDocument/2006/relationships/hyperlink" Target="https://sep.faa.gov/go/roadmap_symbol/248" TargetMode="External"/><Relationship Id="rId20" Type="http://schemas.openxmlformats.org/officeDocument/2006/relationships/hyperlink" Target="https://sep.faa.gov/go/roadmap_symbol/251" TargetMode="External"/><Relationship Id="rId1" Type="http://schemas.openxmlformats.org/officeDocument/2006/relationships/slideLayout" Target="../slideLayouts/slideLayout5.xml"/><Relationship Id="rId6" Type="http://schemas.openxmlformats.org/officeDocument/2006/relationships/hyperlink" Target="https://sep.faa.gov/go/segment/508" TargetMode="External"/><Relationship Id="rId11" Type="http://schemas.openxmlformats.org/officeDocument/2006/relationships/hyperlink" Target="https://sep.faa.gov/go/roadmap_symbol/244" TargetMode="External"/><Relationship Id="rId24" Type="http://schemas.openxmlformats.org/officeDocument/2006/relationships/hyperlink" Target="https://sep.faa.gov/go/decision/1015" TargetMode="External"/><Relationship Id="rId5" Type="http://schemas.openxmlformats.org/officeDocument/2006/relationships/hyperlink" Target="https://sep.faa.gov/go/facility_types/7" TargetMode="External"/><Relationship Id="rId15" Type="http://schemas.openxmlformats.org/officeDocument/2006/relationships/hyperlink" Target="https://sep.faa.gov/go/roadmap_symbol/253" TargetMode="External"/><Relationship Id="rId23" Type="http://schemas.openxmlformats.org/officeDocument/2006/relationships/hyperlink" Target="https://sep.faa.gov/go/segment/1021" TargetMode="External"/><Relationship Id="rId28" Type="http://schemas.openxmlformats.org/officeDocument/2006/relationships/hyperlink" Target="https://sep.faa.gov/go/segment/908" TargetMode="External"/><Relationship Id="rId10" Type="http://schemas.openxmlformats.org/officeDocument/2006/relationships/hyperlink" Target="https://sep.faa.gov/go/system/293" TargetMode="External"/><Relationship Id="rId19" Type="http://schemas.openxmlformats.org/officeDocument/2006/relationships/hyperlink" Target="https://sep.faa.gov/go/facility_types/77" TargetMode="External"/><Relationship Id="rId4" Type="http://schemas.openxmlformats.org/officeDocument/2006/relationships/hyperlink" Target="https://sep.faa.gov/go/facility_types/10" TargetMode="External"/><Relationship Id="rId9" Type="http://schemas.openxmlformats.org/officeDocument/2006/relationships/hyperlink" Target="https://sep.faa.gov/go/segment/552" TargetMode="External"/><Relationship Id="rId14" Type="http://schemas.openxmlformats.org/officeDocument/2006/relationships/hyperlink" Target="https://sep.faa.gov/go/roadmap_symbol/250" TargetMode="External"/><Relationship Id="rId22" Type="http://schemas.openxmlformats.org/officeDocument/2006/relationships/hyperlink" Target="https://sep.faa.gov/go/decision/198" TargetMode="External"/><Relationship Id="rId27" Type="http://schemas.openxmlformats.org/officeDocument/2006/relationships/hyperlink" Target="https://sep.faa.gov/go/segment/559"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sep.faa.gov/go/segment/560" TargetMode="External"/><Relationship Id="rId13" Type="http://schemas.openxmlformats.org/officeDocument/2006/relationships/hyperlink" Target="https://sep.faa.gov/go/segment/1107" TargetMode="External"/><Relationship Id="rId18" Type="http://schemas.openxmlformats.org/officeDocument/2006/relationships/hyperlink" Target="https://sep.faa.gov/go/roadmap_symbol/402" TargetMode="External"/><Relationship Id="rId26" Type="http://schemas.openxmlformats.org/officeDocument/2006/relationships/hyperlink" Target="https://sep.faa.gov/go/roadmap_symbol/407" TargetMode="External"/><Relationship Id="rId3" Type="http://schemas.openxmlformats.org/officeDocument/2006/relationships/hyperlink" Target="https://sep.faa.gov/go/segment/510" TargetMode="External"/><Relationship Id="rId21" Type="http://schemas.openxmlformats.org/officeDocument/2006/relationships/hyperlink" Target="https://sep.faa.gov/go/facility_types/26" TargetMode="External"/><Relationship Id="rId7" Type="http://schemas.openxmlformats.org/officeDocument/2006/relationships/hyperlink" Target="https://sep.faa.gov/go/segment/883" TargetMode="External"/><Relationship Id="rId12" Type="http://schemas.openxmlformats.org/officeDocument/2006/relationships/hyperlink" Target="https://sep.faa.gov/go/decision/1103" TargetMode="External"/><Relationship Id="rId17" Type="http://schemas.openxmlformats.org/officeDocument/2006/relationships/hyperlink" Target="https://sep.faa.gov/go/roadmap_symbol/401" TargetMode="External"/><Relationship Id="rId25" Type="http://schemas.openxmlformats.org/officeDocument/2006/relationships/hyperlink" Target="https://sep.faa.gov/go/roadmap_symbol/406" TargetMode="External"/><Relationship Id="rId2" Type="http://schemas.openxmlformats.org/officeDocument/2006/relationships/notesSlide" Target="../notesSlides/notesSlide27.xml"/><Relationship Id="rId16" Type="http://schemas.openxmlformats.org/officeDocument/2006/relationships/hyperlink" Target="https://sep.faa.gov/go/facility_type/83" TargetMode="External"/><Relationship Id="rId20" Type="http://schemas.openxmlformats.org/officeDocument/2006/relationships/hyperlink" Target="https://sep.faa.gov/go/roadmap_symbol/404" TargetMode="External"/><Relationship Id="rId1" Type="http://schemas.openxmlformats.org/officeDocument/2006/relationships/slideLayout" Target="../slideLayouts/slideLayout5.xml"/><Relationship Id="rId6" Type="http://schemas.openxmlformats.org/officeDocument/2006/relationships/hyperlink" Target="https://sep.faa.gov/go/segment/556" TargetMode="External"/><Relationship Id="rId11" Type="http://schemas.openxmlformats.org/officeDocument/2006/relationships/hyperlink" Target="https://sep.faa.gov/go/roadmap_symbol/257" TargetMode="External"/><Relationship Id="rId24" Type="http://schemas.openxmlformats.org/officeDocument/2006/relationships/hyperlink" Target="https://sep.faa.gov/go/decision/1224" TargetMode="External"/><Relationship Id="rId5" Type="http://schemas.openxmlformats.org/officeDocument/2006/relationships/hyperlink" Target="https://sep.faa.gov/go/roadmap_symbol/195" TargetMode="External"/><Relationship Id="rId15" Type="http://schemas.openxmlformats.org/officeDocument/2006/relationships/hyperlink" Target="https://sep.faa.gov/go/segment/848" TargetMode="External"/><Relationship Id="rId23" Type="http://schemas.openxmlformats.org/officeDocument/2006/relationships/hyperlink" Target="https://sep.faa.gov/go/roadmap_symbol/261" TargetMode="External"/><Relationship Id="rId10" Type="http://schemas.openxmlformats.org/officeDocument/2006/relationships/hyperlink" Target="https://sep.faa.gov/go/segment/561" TargetMode="External"/><Relationship Id="rId19" Type="http://schemas.openxmlformats.org/officeDocument/2006/relationships/hyperlink" Target="https://sep.faa.gov/go/roadmap_symbol/403" TargetMode="External"/><Relationship Id="rId4" Type="http://schemas.openxmlformats.org/officeDocument/2006/relationships/hyperlink" Target="https://sep.faa.gov/go/segment/738" TargetMode="External"/><Relationship Id="rId9" Type="http://schemas.openxmlformats.org/officeDocument/2006/relationships/hyperlink" Target="https://sep.faa.gov/go/segment/580" TargetMode="External"/><Relationship Id="rId14" Type="http://schemas.openxmlformats.org/officeDocument/2006/relationships/hyperlink" Target="https://sep.faa.gov/go/segment/1079" TargetMode="External"/><Relationship Id="rId22" Type="http://schemas.openxmlformats.org/officeDocument/2006/relationships/hyperlink" Target="https://sep.faa.gov/go/facility_types/49" TargetMode="External"/><Relationship Id="rId27" Type="http://schemas.openxmlformats.org/officeDocument/2006/relationships/hyperlink" Target="https://sep.faa.gov/go/roadmap_symbol/258"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sep.faa.gov/go/facility_types/66" TargetMode="External"/><Relationship Id="rId13" Type="http://schemas.openxmlformats.org/officeDocument/2006/relationships/hyperlink" Target="https://sep.faa.gov/go/system/1347" TargetMode="External"/><Relationship Id="rId3" Type="http://schemas.openxmlformats.org/officeDocument/2006/relationships/hyperlink" Target="https://sep.faa.gov/go/facility_types/1" TargetMode="External"/><Relationship Id="rId7" Type="http://schemas.openxmlformats.org/officeDocument/2006/relationships/hyperlink" Target="https://sep.faa.gov/go/facility_types/81" TargetMode="External"/><Relationship Id="rId12" Type="http://schemas.openxmlformats.org/officeDocument/2006/relationships/hyperlink" Target="https://sep.faa.gov/go/system/1346"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sep.faa.gov/go/segment/1139" TargetMode="External"/><Relationship Id="rId11" Type="http://schemas.openxmlformats.org/officeDocument/2006/relationships/hyperlink" Target="https://sep.faa.gov/go/system/985" TargetMode="External"/><Relationship Id="rId5" Type="http://schemas.openxmlformats.org/officeDocument/2006/relationships/hyperlink" Target="https://sep.faa.gov/go/system/992" TargetMode="External"/><Relationship Id="rId10" Type="http://schemas.openxmlformats.org/officeDocument/2006/relationships/hyperlink" Target="https://sep.faa.gov/go/system/1137" TargetMode="External"/><Relationship Id="rId4" Type="http://schemas.openxmlformats.org/officeDocument/2006/relationships/hyperlink" Target="https://sep.faa.gov/go/actor/73" TargetMode="External"/><Relationship Id="rId9" Type="http://schemas.openxmlformats.org/officeDocument/2006/relationships/hyperlink" Target="https://sep.faa.gov/go/system/113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sep.faa.gov/go/segment/572" TargetMode="External"/><Relationship Id="rId13" Type="http://schemas.openxmlformats.org/officeDocument/2006/relationships/hyperlink" Target="https://sep.faa.gov/go/facility_types/42" TargetMode="External"/><Relationship Id="rId18" Type="http://schemas.openxmlformats.org/officeDocument/2006/relationships/hyperlink" Target="https://sep.faa.gov/go/facility_types/73" TargetMode="External"/><Relationship Id="rId26" Type="http://schemas.openxmlformats.org/officeDocument/2006/relationships/hyperlink" Target="https://sep.faa.gov/go/segment/548" TargetMode="External"/><Relationship Id="rId3" Type="http://schemas.openxmlformats.org/officeDocument/2006/relationships/hyperlink" Target="https://sep.faa.gov/go/facility_types/48" TargetMode="External"/><Relationship Id="rId21" Type="http://schemas.openxmlformats.org/officeDocument/2006/relationships/hyperlink" Target="https://sep.faa.gov/go/facility_types/64" TargetMode="External"/><Relationship Id="rId7" Type="http://schemas.openxmlformats.org/officeDocument/2006/relationships/hyperlink" Target="https://sep.faa.gov/go/facility_types/32" TargetMode="External"/><Relationship Id="rId12" Type="http://schemas.openxmlformats.org/officeDocument/2006/relationships/hyperlink" Target="https://sep.faa.gov/go/facility_types/19" TargetMode="External"/><Relationship Id="rId17" Type="http://schemas.openxmlformats.org/officeDocument/2006/relationships/hyperlink" Target="https://sep.faa.gov/go/segment/866" TargetMode="External"/><Relationship Id="rId25" Type="http://schemas.openxmlformats.org/officeDocument/2006/relationships/hyperlink" Target="https://sep.faa.gov/go/system/1022" TargetMode="External"/><Relationship Id="rId2" Type="http://schemas.openxmlformats.org/officeDocument/2006/relationships/notesSlide" Target="../notesSlides/notesSlide29.xml"/><Relationship Id="rId16" Type="http://schemas.openxmlformats.org/officeDocument/2006/relationships/hyperlink" Target="https://sep.faa.gov/go/facility_types/75" TargetMode="External"/><Relationship Id="rId20" Type="http://schemas.openxmlformats.org/officeDocument/2006/relationships/hyperlink" Target="https://sep.faa.gov/go/facility_types/49" TargetMode="External"/><Relationship Id="rId29" Type="http://schemas.openxmlformats.org/officeDocument/2006/relationships/hyperlink" Target="https://sep.faa.gov/go/decision/1307" TargetMode="External"/><Relationship Id="rId1" Type="http://schemas.openxmlformats.org/officeDocument/2006/relationships/slideLayout" Target="../slideLayouts/slideLayout5.xml"/><Relationship Id="rId6" Type="http://schemas.openxmlformats.org/officeDocument/2006/relationships/hyperlink" Target="https://sep.faa.gov/go/segment/1010" TargetMode="External"/><Relationship Id="rId11" Type="http://schemas.openxmlformats.org/officeDocument/2006/relationships/hyperlink" Target="https://sep.faa.gov/go/segment/879" TargetMode="External"/><Relationship Id="rId24" Type="http://schemas.openxmlformats.org/officeDocument/2006/relationships/hyperlink" Target="https://sep.faa.gov/go/segment/687" TargetMode="External"/><Relationship Id="rId5" Type="http://schemas.openxmlformats.org/officeDocument/2006/relationships/hyperlink" Target="https://sep.faa.gov/go/segment/564" TargetMode="External"/><Relationship Id="rId15" Type="http://schemas.openxmlformats.org/officeDocument/2006/relationships/hyperlink" Target="https://sep.faa.gov/go/facility_types/26" TargetMode="External"/><Relationship Id="rId23" Type="http://schemas.openxmlformats.org/officeDocument/2006/relationships/hyperlink" Target="https://sep.faa.gov/go/facility_types/65" TargetMode="External"/><Relationship Id="rId28" Type="http://schemas.openxmlformats.org/officeDocument/2006/relationships/hyperlink" Target="https://sep.faa.gov/go/segment/1170" TargetMode="External"/><Relationship Id="rId10" Type="http://schemas.openxmlformats.org/officeDocument/2006/relationships/hyperlink" Target="https://sep.faa.gov/go/facility_types/79" TargetMode="External"/><Relationship Id="rId19" Type="http://schemas.openxmlformats.org/officeDocument/2006/relationships/hyperlink" Target="https://sep.faa.gov/go/facility_types/76" TargetMode="External"/><Relationship Id="rId4" Type="http://schemas.openxmlformats.org/officeDocument/2006/relationships/hyperlink" Target="https://sep.faa.gov/go/segment/568" TargetMode="External"/><Relationship Id="rId9" Type="http://schemas.openxmlformats.org/officeDocument/2006/relationships/hyperlink" Target="https://sep.faa.gov/go/segment/573" TargetMode="External"/><Relationship Id="rId14" Type="http://schemas.openxmlformats.org/officeDocument/2006/relationships/hyperlink" Target="https://sep.faa.gov/go/facility_types/59" TargetMode="External"/><Relationship Id="rId22" Type="http://schemas.openxmlformats.org/officeDocument/2006/relationships/hyperlink" Target="https://sep.faa.gov/go/segment/1095" TargetMode="External"/><Relationship Id="rId27" Type="http://schemas.openxmlformats.org/officeDocument/2006/relationships/hyperlink" Target="https://sep.faa.gov/go/segment/1180"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https://boozallen.sharepoint.com/sites/TO71/Shared%20Documents/Roadmaps/Infrastructure%20Roadmaps/CY23/Other%20Work/Reports/Roadmap%20DP%20Tables.xlsx!Facilities!R2C1:R17C6"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hyperlink" Target="https://sep.faa.gov/go/decision/1131" TargetMode="External"/><Relationship Id="rId13" Type="http://schemas.openxmlformats.org/officeDocument/2006/relationships/hyperlink" Target="https://sep.faa.gov/go/system/435" TargetMode="External"/><Relationship Id="rId18" Type="http://schemas.openxmlformats.org/officeDocument/2006/relationships/hyperlink" Target="https://sep.faa.gov/go/support/1212" TargetMode="External"/><Relationship Id="rId3" Type="http://schemas.openxmlformats.org/officeDocument/2006/relationships/hyperlink" Target="https://sep.faa.gov/go/segment/1000" TargetMode="External"/><Relationship Id="rId7" Type="http://schemas.openxmlformats.org/officeDocument/2006/relationships/hyperlink" Target="https://sep.faa.gov/go/support/1024" TargetMode="External"/><Relationship Id="rId12" Type="http://schemas.openxmlformats.org/officeDocument/2006/relationships/hyperlink" Target="https://sep.faa.gov/go/support/1211" TargetMode="External"/><Relationship Id="rId17" Type="http://schemas.openxmlformats.org/officeDocument/2006/relationships/hyperlink" Target="https://sep.faa.gov/go/support/1213" TargetMode="External"/><Relationship Id="rId2" Type="http://schemas.openxmlformats.org/officeDocument/2006/relationships/notesSlide" Target="../notesSlides/notesSlide30.xml"/><Relationship Id="rId16" Type="http://schemas.openxmlformats.org/officeDocument/2006/relationships/hyperlink" Target="https://sep.faa.gov/go/support/1214" TargetMode="External"/><Relationship Id="rId1" Type="http://schemas.openxmlformats.org/officeDocument/2006/relationships/slideLayout" Target="../slideLayouts/slideLayout6.xml"/><Relationship Id="rId6" Type="http://schemas.openxmlformats.org/officeDocument/2006/relationships/hyperlink" Target="https://sep.faa.gov/go/support/1069" TargetMode="External"/><Relationship Id="rId11" Type="http://schemas.openxmlformats.org/officeDocument/2006/relationships/hyperlink" Target="https://sep.faa.gov/go/support/848" TargetMode="External"/><Relationship Id="rId5" Type="http://schemas.openxmlformats.org/officeDocument/2006/relationships/hyperlink" Target="https://sep.faa.gov/go/decision/988" TargetMode="External"/><Relationship Id="rId15" Type="http://schemas.openxmlformats.org/officeDocument/2006/relationships/hyperlink" Target="https://sep.faa.gov/go/support/881" TargetMode="External"/><Relationship Id="rId10" Type="http://schemas.openxmlformats.org/officeDocument/2006/relationships/hyperlink" Target="https://sep.faa.gov/go/support/1034" TargetMode="External"/><Relationship Id="rId4" Type="http://schemas.openxmlformats.org/officeDocument/2006/relationships/hyperlink" Target="https://sep.faa.gov/go/roadmap_symbol/184" TargetMode="External"/><Relationship Id="rId9" Type="http://schemas.openxmlformats.org/officeDocument/2006/relationships/hyperlink" Target="https://sep.faa.gov/go/support/1142" TargetMode="External"/><Relationship Id="rId14" Type="http://schemas.openxmlformats.org/officeDocument/2006/relationships/hyperlink" Target="https://sep.faa.gov/go/support/1144"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sep.faa.gov/go/support/1215" TargetMode="External"/><Relationship Id="rId3" Type="http://schemas.openxmlformats.org/officeDocument/2006/relationships/hyperlink" Target="https://sep.faa.gov/go/segment/1000" TargetMode="External"/><Relationship Id="rId7" Type="http://schemas.openxmlformats.org/officeDocument/2006/relationships/hyperlink" Target="https://sep.faa.gov/go/system/600"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sep.faa.gov/go/support/1140" TargetMode="External"/><Relationship Id="rId5" Type="http://schemas.openxmlformats.org/officeDocument/2006/relationships/hyperlink" Target="https://sep.faa.gov/go/support/1072" TargetMode="External"/><Relationship Id="rId4" Type="http://schemas.openxmlformats.org/officeDocument/2006/relationships/hyperlink" Target="https://sep.faa.gov/go/support/875" TargetMode="External"/><Relationship Id="rId9" Type="http://schemas.openxmlformats.org/officeDocument/2006/relationships/hyperlink" Target="https://sep.faa.gov/go/support/881"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sep.faa.gov/go/system/1300" TargetMode="External"/><Relationship Id="rId13" Type="http://schemas.openxmlformats.org/officeDocument/2006/relationships/hyperlink" Target="https://sep.faa.gov/go/support/1071" TargetMode="External"/><Relationship Id="rId18" Type="http://schemas.openxmlformats.org/officeDocument/2006/relationships/hyperlink" Target="https://sep.faa.gov/go/support/1216" TargetMode="External"/><Relationship Id="rId3" Type="http://schemas.openxmlformats.org/officeDocument/2006/relationships/hyperlink" Target="https://sep.faa.gov/go/support/1146" TargetMode="External"/><Relationship Id="rId21" Type="http://schemas.openxmlformats.org/officeDocument/2006/relationships/hyperlink" Target="https://sep.faa.gov/go/decision/1225" TargetMode="External"/><Relationship Id="rId7" Type="http://schemas.openxmlformats.org/officeDocument/2006/relationships/hyperlink" Target="https://sep.faa.gov/go/decision/1136" TargetMode="External"/><Relationship Id="rId12" Type="http://schemas.openxmlformats.org/officeDocument/2006/relationships/hyperlink" Target="https://sep.faa.gov/go/system/928" TargetMode="External"/><Relationship Id="rId17" Type="http://schemas.openxmlformats.org/officeDocument/2006/relationships/hyperlink" Target="https://sep.faa.gov/go/system/892" TargetMode="External"/><Relationship Id="rId2" Type="http://schemas.openxmlformats.org/officeDocument/2006/relationships/notesSlide" Target="../notesSlides/notesSlide32.xml"/><Relationship Id="rId16" Type="http://schemas.openxmlformats.org/officeDocument/2006/relationships/hyperlink" Target="https://sep.faa.gov/go/support/1218" TargetMode="External"/><Relationship Id="rId20" Type="http://schemas.openxmlformats.org/officeDocument/2006/relationships/hyperlink" Target="https://sep.faa.gov/go/decision/1043" TargetMode="External"/><Relationship Id="rId1" Type="http://schemas.openxmlformats.org/officeDocument/2006/relationships/slideLayout" Target="../slideLayouts/slideLayout6.xml"/><Relationship Id="rId6" Type="http://schemas.openxmlformats.org/officeDocument/2006/relationships/hyperlink" Target="https://sep.faa.gov/go/support/1030" TargetMode="External"/><Relationship Id="rId11" Type="http://schemas.openxmlformats.org/officeDocument/2006/relationships/hyperlink" Target="https://sep.faa.gov/go/system/922" TargetMode="External"/><Relationship Id="rId5" Type="http://schemas.openxmlformats.org/officeDocument/2006/relationships/hyperlink" Target="https://sep.faa.gov/go/support/1148" TargetMode="External"/><Relationship Id="rId15" Type="http://schemas.openxmlformats.org/officeDocument/2006/relationships/hyperlink" Target="https://sep.faa.gov/go/decision/1134" TargetMode="External"/><Relationship Id="rId10" Type="http://schemas.openxmlformats.org/officeDocument/2006/relationships/hyperlink" Target="https://sep.faa.gov/go/system/164" TargetMode="External"/><Relationship Id="rId19" Type="http://schemas.openxmlformats.org/officeDocument/2006/relationships/hyperlink" Target="https://sep.faa.gov/go/support/868" TargetMode="External"/><Relationship Id="rId4" Type="http://schemas.openxmlformats.org/officeDocument/2006/relationships/hyperlink" Target="https://sep.faa.gov/go/support/1217" TargetMode="External"/><Relationship Id="rId9" Type="http://schemas.openxmlformats.org/officeDocument/2006/relationships/hyperlink" Target="https://sep.faa.gov/go/support/1070" TargetMode="External"/><Relationship Id="rId14" Type="http://schemas.openxmlformats.org/officeDocument/2006/relationships/hyperlink" Target="https://sep.faa.gov/go/support/1028" TargetMode="External"/><Relationship Id="rId22" Type="http://schemas.openxmlformats.org/officeDocument/2006/relationships/hyperlink" Target="https://sep.faa.gov/go/segment/610"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https://boozallen.sharepoint.com/sites/TO71/Shared%20Documents/Roadmaps/Infrastructure%20Roadmaps/CY23/Other%20Work/Reports/Roadmap%20DP%20Tables.xlsx!HSI!R2C1:R17C6"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sep.faa.gov/go/system/185" TargetMode="External"/><Relationship Id="rId13" Type="http://schemas.openxmlformats.org/officeDocument/2006/relationships/hyperlink" Target="https://sep.faa.gov/go/roadmap_symbol/26" TargetMode="External"/><Relationship Id="rId18" Type="http://schemas.openxmlformats.org/officeDocument/2006/relationships/hyperlink" Target="https://sep.faa.gov/go/roadmap_symbol/30" TargetMode="External"/><Relationship Id="rId26" Type="http://schemas.openxmlformats.org/officeDocument/2006/relationships/hyperlink" Target="https://sep.faa.gov/go/decision/220" TargetMode="External"/><Relationship Id="rId3" Type="http://schemas.openxmlformats.org/officeDocument/2006/relationships/hyperlink" Target="https://sep.faa.gov/go/system/925" TargetMode="External"/><Relationship Id="rId21" Type="http://schemas.openxmlformats.org/officeDocument/2006/relationships/hyperlink" Target="https://sep.faa.gov/go/roadmap_symbol/31" TargetMode="External"/><Relationship Id="rId7" Type="http://schemas.openxmlformats.org/officeDocument/2006/relationships/hyperlink" Target="https://sep.faa.gov/go/system/929" TargetMode="External"/><Relationship Id="rId12" Type="http://schemas.openxmlformats.org/officeDocument/2006/relationships/hyperlink" Target="https://sep.faa.gov/go/roadmap_symbol/25" TargetMode="External"/><Relationship Id="rId17" Type="http://schemas.openxmlformats.org/officeDocument/2006/relationships/hyperlink" Target="https://sep.faa.gov/go/roadmap_symbol/28" TargetMode="External"/><Relationship Id="rId25" Type="http://schemas.openxmlformats.org/officeDocument/2006/relationships/hyperlink" Target="https://sep.faa.gov/go/decision/956" TargetMode="External"/><Relationship Id="rId2" Type="http://schemas.openxmlformats.org/officeDocument/2006/relationships/notesSlide" Target="../notesSlides/notesSlide3.xml"/><Relationship Id="rId16" Type="http://schemas.openxmlformats.org/officeDocument/2006/relationships/hyperlink" Target="https://sep.faa.gov/go/roadmap_symbol/22" TargetMode="External"/><Relationship Id="rId20" Type="http://schemas.openxmlformats.org/officeDocument/2006/relationships/hyperlink" Target="https://sep.faa.gov/go/roadmap_symbol/36" TargetMode="External"/><Relationship Id="rId1" Type="http://schemas.openxmlformats.org/officeDocument/2006/relationships/slideLayout" Target="../slideLayouts/slideLayout5.xml"/><Relationship Id="rId6" Type="http://schemas.openxmlformats.org/officeDocument/2006/relationships/hyperlink" Target="https://sep.faa.gov/go/system/930" TargetMode="External"/><Relationship Id="rId11" Type="http://schemas.openxmlformats.org/officeDocument/2006/relationships/hyperlink" Target="https://sep.faa.gov/go/system/184" TargetMode="External"/><Relationship Id="rId24" Type="http://schemas.openxmlformats.org/officeDocument/2006/relationships/hyperlink" Target="https://sep.faa.gov/go/roadmap_symbol/372" TargetMode="External"/><Relationship Id="rId5" Type="http://schemas.openxmlformats.org/officeDocument/2006/relationships/hyperlink" Target="https://sep.faa.gov/go/system/80" TargetMode="External"/><Relationship Id="rId15" Type="http://schemas.openxmlformats.org/officeDocument/2006/relationships/hyperlink" Target="https://sep.faa.gov/go/roadmap_symbol/29" TargetMode="External"/><Relationship Id="rId23" Type="http://schemas.openxmlformats.org/officeDocument/2006/relationships/hyperlink" Target="https://sep.faa.gov/go/roadmap_symbol/371" TargetMode="External"/><Relationship Id="rId28" Type="http://schemas.openxmlformats.org/officeDocument/2006/relationships/hyperlink" Target="https://sep.faa.gov/go/roadmap_symbol/23" TargetMode="External"/><Relationship Id="rId10" Type="http://schemas.openxmlformats.org/officeDocument/2006/relationships/hyperlink" Target="https://sep.faa.gov/go/system/1324" TargetMode="External"/><Relationship Id="rId19" Type="http://schemas.openxmlformats.org/officeDocument/2006/relationships/hyperlink" Target="https://sep.faa.gov/go/system/719" TargetMode="External"/><Relationship Id="rId4" Type="http://schemas.openxmlformats.org/officeDocument/2006/relationships/hyperlink" Target="https://sep.faa.gov/go/system/165" TargetMode="External"/><Relationship Id="rId9" Type="http://schemas.openxmlformats.org/officeDocument/2006/relationships/hyperlink" Target="https://sep.faa.gov/go/system/186" TargetMode="External"/><Relationship Id="rId14" Type="http://schemas.openxmlformats.org/officeDocument/2006/relationships/hyperlink" Target="https://sep.faa.gov/go/roadmap_symbol/27" TargetMode="External"/><Relationship Id="rId22" Type="http://schemas.openxmlformats.org/officeDocument/2006/relationships/hyperlink" Target="https://sep.faa.gov/go/roadmap_symbol/374" TargetMode="External"/><Relationship Id="rId27" Type="http://schemas.openxmlformats.org/officeDocument/2006/relationships/hyperlink" Target="https://sep.faa.gov/go/roadmap_symbol/24"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8" Type="http://schemas.openxmlformats.org/officeDocument/2006/relationships/hyperlink" Target="https://sep.faa.gov/go/system/90" TargetMode="External"/><Relationship Id="rId13" Type="http://schemas.openxmlformats.org/officeDocument/2006/relationships/hyperlink" Target="https://sep.faa.gov/go/system/91" TargetMode="External"/><Relationship Id="rId18" Type="http://schemas.openxmlformats.org/officeDocument/2006/relationships/hyperlink" Target="https://sep.faa.gov/go/roadmap_symbol/169" TargetMode="External"/><Relationship Id="rId26" Type="http://schemas.openxmlformats.org/officeDocument/2006/relationships/hyperlink" Target="https://sep.faa.gov/go/roadmap_symbol/393" TargetMode="External"/><Relationship Id="rId3" Type="http://schemas.openxmlformats.org/officeDocument/2006/relationships/hyperlink" Target="https://sep.faa.gov/go/segment/1115" TargetMode="External"/><Relationship Id="rId21" Type="http://schemas.openxmlformats.org/officeDocument/2006/relationships/hyperlink" Target="https://sep.faa.gov/go/segment/648" TargetMode="External"/><Relationship Id="rId7" Type="http://schemas.openxmlformats.org/officeDocument/2006/relationships/hyperlink" Target="https://sep.faa.gov/go/system/408" TargetMode="External"/><Relationship Id="rId12" Type="http://schemas.openxmlformats.org/officeDocument/2006/relationships/hyperlink" Target="https://sep.faa.gov/go/system/1336" TargetMode="External"/><Relationship Id="rId17" Type="http://schemas.openxmlformats.org/officeDocument/2006/relationships/hyperlink" Target="https://sep.faa.gov/go/system/95" TargetMode="External"/><Relationship Id="rId25" Type="http://schemas.openxmlformats.org/officeDocument/2006/relationships/hyperlink" Target="https://sep.faa.gov/go/decision/1309" TargetMode="External"/><Relationship Id="rId2" Type="http://schemas.openxmlformats.org/officeDocument/2006/relationships/notesSlide" Target="../notesSlides/notesSlide34.xml"/><Relationship Id="rId16" Type="http://schemas.openxmlformats.org/officeDocument/2006/relationships/hyperlink" Target="https://sep.faa.gov/go/segment/646" TargetMode="External"/><Relationship Id="rId20" Type="http://schemas.openxmlformats.org/officeDocument/2006/relationships/hyperlink" Target="https://sep.faa.gov/go/segment/658" TargetMode="External"/><Relationship Id="rId29" Type="http://schemas.openxmlformats.org/officeDocument/2006/relationships/hyperlink" Target="https://sep.faa.gov/go/decision/1317" TargetMode="External"/><Relationship Id="rId1" Type="http://schemas.openxmlformats.org/officeDocument/2006/relationships/slideLayout" Target="../slideLayouts/slideLayout5.xml"/><Relationship Id="rId6" Type="http://schemas.openxmlformats.org/officeDocument/2006/relationships/hyperlink" Target="https://sep.faa.gov/go/segment/1035" TargetMode="External"/><Relationship Id="rId11" Type="http://schemas.openxmlformats.org/officeDocument/2006/relationships/hyperlink" Target="https://sep.faa.gov/go/system/1065" TargetMode="External"/><Relationship Id="rId24" Type="http://schemas.openxmlformats.org/officeDocument/2006/relationships/hyperlink" Target="https://sep.faa.gov/go/segment/660" TargetMode="External"/><Relationship Id="rId5" Type="http://schemas.openxmlformats.org/officeDocument/2006/relationships/hyperlink" Target="https://sep.faa.gov/go/roadmap_symbol/204" TargetMode="External"/><Relationship Id="rId15" Type="http://schemas.openxmlformats.org/officeDocument/2006/relationships/hyperlink" Target="https://sep.faa.gov/go/segment/649" TargetMode="External"/><Relationship Id="rId23" Type="http://schemas.openxmlformats.org/officeDocument/2006/relationships/hyperlink" Target="https://sep.faa.gov/go/segment/640" TargetMode="External"/><Relationship Id="rId28" Type="http://schemas.openxmlformats.org/officeDocument/2006/relationships/hyperlink" Target="https://sep.faa.gov/go/decision/1315" TargetMode="External"/><Relationship Id="rId10" Type="http://schemas.openxmlformats.org/officeDocument/2006/relationships/hyperlink" Target="https://sep.faa.gov/go/system/1319" TargetMode="External"/><Relationship Id="rId19" Type="http://schemas.openxmlformats.org/officeDocument/2006/relationships/hyperlink" Target="https://sep.faa.gov/go/segment/655" TargetMode="External"/><Relationship Id="rId31" Type="http://schemas.openxmlformats.org/officeDocument/2006/relationships/hyperlink" Target="https://sep.faa.gov/go/decision/1311" TargetMode="External"/><Relationship Id="rId4" Type="http://schemas.openxmlformats.org/officeDocument/2006/relationships/hyperlink" Target="https://sep.faa.gov/go/segment/985" TargetMode="External"/><Relationship Id="rId9" Type="http://schemas.openxmlformats.org/officeDocument/2006/relationships/hyperlink" Target="https://sep.faa.gov/go/system/100" TargetMode="External"/><Relationship Id="rId14" Type="http://schemas.openxmlformats.org/officeDocument/2006/relationships/hyperlink" Target="https://sep.faa.gov/go/segment/647" TargetMode="External"/><Relationship Id="rId22" Type="http://schemas.openxmlformats.org/officeDocument/2006/relationships/hyperlink" Target="https://sep.faa.gov/go/program/159" TargetMode="External"/><Relationship Id="rId27" Type="http://schemas.openxmlformats.org/officeDocument/2006/relationships/hyperlink" Target="https://sep.faa.gov/go/decision/1313" TargetMode="External"/><Relationship Id="rId30" Type="http://schemas.openxmlformats.org/officeDocument/2006/relationships/hyperlink" Target="https://sep.faa.gov/go/system/1320" TargetMode="External"/></Relationships>
</file>

<file path=ppt/slides/_rels/slide72.xml.rels><?xml version="1.0" encoding="UTF-8" standalone="yes"?>
<Relationships xmlns="http://schemas.openxmlformats.org/package/2006/relationships"><Relationship Id="rId13" Type="http://schemas.openxmlformats.org/officeDocument/2006/relationships/hyperlink" Target="https://sep.faa.gov/go/system/882" TargetMode="External"/><Relationship Id="rId18" Type="http://schemas.openxmlformats.org/officeDocument/2006/relationships/hyperlink" Target="https://sep.faa.gov/go/segment/1004" TargetMode="External"/><Relationship Id="rId26" Type="http://schemas.openxmlformats.org/officeDocument/2006/relationships/hyperlink" Target="https://sep.faa.gov/go/decision/1198" TargetMode="External"/><Relationship Id="rId39" Type="http://schemas.openxmlformats.org/officeDocument/2006/relationships/hyperlink" Target="https://sep.faa.gov/go/decision/239" TargetMode="External"/><Relationship Id="rId21" Type="http://schemas.openxmlformats.org/officeDocument/2006/relationships/hyperlink" Target="https://sep.faa.gov/go/decision/956" TargetMode="External"/><Relationship Id="rId34" Type="http://schemas.openxmlformats.org/officeDocument/2006/relationships/hyperlink" Target="https://sep.faa.gov/go/segment/1111" TargetMode="External"/><Relationship Id="rId42" Type="http://schemas.openxmlformats.org/officeDocument/2006/relationships/hyperlink" Target="https://sep.faa.gov/go/decision/1071" TargetMode="External"/><Relationship Id="rId7" Type="http://schemas.openxmlformats.org/officeDocument/2006/relationships/hyperlink" Target="https://sep.faa.gov/go/system/1026" TargetMode="External"/><Relationship Id="rId2" Type="http://schemas.openxmlformats.org/officeDocument/2006/relationships/notesSlide" Target="../notesSlides/notesSlide35.xml"/><Relationship Id="rId16" Type="http://schemas.openxmlformats.org/officeDocument/2006/relationships/hyperlink" Target="https://sep.faa.gov/go/program/159" TargetMode="External"/><Relationship Id="rId20" Type="http://schemas.openxmlformats.org/officeDocument/2006/relationships/hyperlink" Target="https://sep.faa.gov/go/segment/1118" TargetMode="External"/><Relationship Id="rId29" Type="http://schemas.openxmlformats.org/officeDocument/2006/relationships/hyperlink" Target="https://sep.faa.gov/go/segment/993" TargetMode="External"/><Relationship Id="rId41" Type="http://schemas.openxmlformats.org/officeDocument/2006/relationships/hyperlink" Target="https://sep.faa.gov/go/decision/1311" TargetMode="External"/><Relationship Id="rId1" Type="http://schemas.openxmlformats.org/officeDocument/2006/relationships/slideLayout" Target="../slideLayouts/slideLayout5.xml"/><Relationship Id="rId6" Type="http://schemas.openxmlformats.org/officeDocument/2006/relationships/hyperlink" Target="https://sep.faa.gov/go/system/97" TargetMode="External"/><Relationship Id="rId11" Type="http://schemas.openxmlformats.org/officeDocument/2006/relationships/hyperlink" Target="https://sep.faa.gov/go/system/93" TargetMode="External"/><Relationship Id="rId24" Type="http://schemas.openxmlformats.org/officeDocument/2006/relationships/hyperlink" Target="https://sep.faa.gov/go/system/86" TargetMode="External"/><Relationship Id="rId32" Type="http://schemas.openxmlformats.org/officeDocument/2006/relationships/hyperlink" Target="https://sep.faa.gov/go/segment/646" TargetMode="External"/><Relationship Id="rId37" Type="http://schemas.openxmlformats.org/officeDocument/2006/relationships/hyperlink" Target="https://sep.faa.gov/go/decision/1229" TargetMode="External"/><Relationship Id="rId40" Type="http://schemas.openxmlformats.org/officeDocument/2006/relationships/hyperlink" Target="https://sep.faa.gov/go/decision/1196" TargetMode="External"/><Relationship Id="rId5" Type="http://schemas.openxmlformats.org/officeDocument/2006/relationships/hyperlink" Target="https://sep.faa.gov/go/system/349" TargetMode="External"/><Relationship Id="rId15" Type="http://schemas.openxmlformats.org/officeDocument/2006/relationships/hyperlink" Target="https://sep.faa.gov/go/system/101" TargetMode="External"/><Relationship Id="rId23" Type="http://schemas.openxmlformats.org/officeDocument/2006/relationships/hyperlink" Target="https://sep.faa.gov/go/decision/1139" TargetMode="External"/><Relationship Id="rId28" Type="http://schemas.openxmlformats.org/officeDocument/2006/relationships/hyperlink" Target="https://sep.faa.gov/go/system/375" TargetMode="External"/><Relationship Id="rId36" Type="http://schemas.openxmlformats.org/officeDocument/2006/relationships/hyperlink" Target="https://sep.faa.gov/go/decision/1228" TargetMode="External"/><Relationship Id="rId10" Type="http://schemas.openxmlformats.org/officeDocument/2006/relationships/hyperlink" Target="https://sep.faa.gov/go/system/1024" TargetMode="External"/><Relationship Id="rId19" Type="http://schemas.openxmlformats.org/officeDocument/2006/relationships/hyperlink" Target="https://sep.faa.gov/go/system/176" TargetMode="External"/><Relationship Id="rId31" Type="http://schemas.openxmlformats.org/officeDocument/2006/relationships/hyperlink" Target="https://sep.faa.gov/go/decision/1227" TargetMode="External"/><Relationship Id="rId4" Type="http://schemas.openxmlformats.org/officeDocument/2006/relationships/hyperlink" Target="https://sep.faa.gov/go/system/103" TargetMode="External"/><Relationship Id="rId9" Type="http://schemas.openxmlformats.org/officeDocument/2006/relationships/hyperlink" Target="https://sep.faa.gov/go/segment/655" TargetMode="External"/><Relationship Id="rId14" Type="http://schemas.openxmlformats.org/officeDocument/2006/relationships/hyperlink" Target="https://sep.faa.gov/go/segment/648" TargetMode="External"/><Relationship Id="rId22" Type="http://schemas.openxmlformats.org/officeDocument/2006/relationships/hyperlink" Target="https://sep.faa.gov/go/decision/220" TargetMode="External"/><Relationship Id="rId27" Type="http://schemas.openxmlformats.org/officeDocument/2006/relationships/hyperlink" Target="https://sep.faa.gov/go/decision/1200" TargetMode="External"/><Relationship Id="rId30" Type="http://schemas.openxmlformats.org/officeDocument/2006/relationships/hyperlink" Target="https://sep.faa.gov/go/segment/660" TargetMode="External"/><Relationship Id="rId35" Type="http://schemas.openxmlformats.org/officeDocument/2006/relationships/hyperlink" Target="https://sep.faa.gov/go/segment/956" TargetMode="External"/><Relationship Id="rId43" Type="http://schemas.openxmlformats.org/officeDocument/2006/relationships/hyperlink" Target="https://sep.faa.gov/go/decision/1197" TargetMode="External"/><Relationship Id="rId8" Type="http://schemas.openxmlformats.org/officeDocument/2006/relationships/hyperlink" Target="https://nasea.faa.gov/go/system/91" TargetMode="External"/><Relationship Id="rId3" Type="http://schemas.openxmlformats.org/officeDocument/2006/relationships/hyperlink" Target="https://sep.faa.gov/go/segment/1115" TargetMode="External"/><Relationship Id="rId12" Type="http://schemas.openxmlformats.org/officeDocument/2006/relationships/hyperlink" Target="https://sep.faa.gov/go/segment/658" TargetMode="External"/><Relationship Id="rId17" Type="http://schemas.openxmlformats.org/officeDocument/2006/relationships/hyperlink" Target="https://sep.faa.gov/go/segment/640" TargetMode="External"/><Relationship Id="rId25" Type="http://schemas.openxmlformats.org/officeDocument/2006/relationships/hyperlink" Target="https://sep.faa.gov/go/decision/1199" TargetMode="External"/><Relationship Id="rId33" Type="http://schemas.openxmlformats.org/officeDocument/2006/relationships/hyperlink" Target="https://sep.faa.gov/go/segment/649" TargetMode="External"/><Relationship Id="rId38" Type="http://schemas.openxmlformats.org/officeDocument/2006/relationships/hyperlink" Target="https://sep.faa.gov/go/decision/1231"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sep.faa.gov/go/support/169" TargetMode="External"/><Relationship Id="rId2" Type="http://schemas.openxmlformats.org/officeDocument/2006/relationships/hyperlink" Target="https://sep.faa.gov/go/segment/304" TargetMode="External"/><Relationship Id="rId1" Type="http://schemas.openxmlformats.org/officeDocument/2006/relationships/slideLayout" Target="../slideLayouts/slideLayout6.xml"/><Relationship Id="rId6" Type="http://schemas.openxmlformats.org/officeDocument/2006/relationships/hyperlink" Target="https://sep.faa.gov/go/system/85" TargetMode="External"/><Relationship Id="rId5" Type="http://schemas.openxmlformats.org/officeDocument/2006/relationships/hyperlink" Target="https://sep.faa.gov/go/decision/1201" TargetMode="Externa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https://boozallen.sharepoint.com/sites/TO71/Shared%20Documents/Roadmaps/Infrastructure%20Roadmaps/CY23/Other%20Work/Reports/Roadmap%20DP%20Tables.xlsx!Navigation!R2C1:R17C6"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https://boozallen.sharepoint.com/sites/TO71/Shared%20Documents/Roadmaps/Infrastructure%20Roadmaps/CY23/Other%20Work/Reports/Roadmap%20DP%20Tables.xlsx!Navigation!R18C1:R33C6"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sep.faa.gov/go/roadmap_symbol/331" TargetMode="External"/><Relationship Id="rId13" Type="http://schemas.openxmlformats.org/officeDocument/2006/relationships/hyperlink" Target="https://sep.faa.gov/go/system/1151" TargetMode="External"/><Relationship Id="rId18" Type="http://schemas.openxmlformats.org/officeDocument/2006/relationships/hyperlink" Target="https://sep.faa.gov/go/system/1117" TargetMode="External"/><Relationship Id="rId3" Type="http://schemas.openxmlformats.org/officeDocument/2006/relationships/hyperlink" Target="https://sep.faa.gov/go/system/381" TargetMode="External"/><Relationship Id="rId21" Type="http://schemas.openxmlformats.org/officeDocument/2006/relationships/hyperlink" Target="https://sep.faa.gov/go/segment/876" TargetMode="External"/><Relationship Id="rId7" Type="http://schemas.openxmlformats.org/officeDocument/2006/relationships/hyperlink" Target="https://sep.faa.gov/go/system/909" TargetMode="External"/><Relationship Id="rId12" Type="http://schemas.openxmlformats.org/officeDocument/2006/relationships/hyperlink" Target="https://sep.faa.gov/go/system/874" TargetMode="External"/><Relationship Id="rId17" Type="http://schemas.openxmlformats.org/officeDocument/2006/relationships/hyperlink" Target="https://sep.faa.gov/go/roadmap_symbol/377" TargetMode="External"/><Relationship Id="rId2" Type="http://schemas.openxmlformats.org/officeDocument/2006/relationships/notesSlide" Target="../notesSlides/notesSlide4.xml"/><Relationship Id="rId16" Type="http://schemas.openxmlformats.org/officeDocument/2006/relationships/hyperlink" Target="https://sep.faa.gov/go/roadmap_symbol/336" TargetMode="External"/><Relationship Id="rId20" Type="http://schemas.openxmlformats.org/officeDocument/2006/relationships/hyperlink" Target="https://sep.faa.gov/go/roadmap_symbol/335" TargetMode="External"/><Relationship Id="rId1" Type="http://schemas.openxmlformats.org/officeDocument/2006/relationships/slideLayout" Target="../slideLayouts/slideLayout5.xml"/><Relationship Id="rId6" Type="http://schemas.openxmlformats.org/officeDocument/2006/relationships/hyperlink" Target="https://sep.faa.gov/go/system/251" TargetMode="External"/><Relationship Id="rId11" Type="http://schemas.openxmlformats.org/officeDocument/2006/relationships/hyperlink" Target="https://sep.faa.gov/go/roadmap_symbol/334" TargetMode="External"/><Relationship Id="rId5" Type="http://schemas.openxmlformats.org/officeDocument/2006/relationships/hyperlink" Target="https://sep.faa.gov/go/system/213" TargetMode="External"/><Relationship Id="rId15" Type="http://schemas.openxmlformats.org/officeDocument/2006/relationships/hyperlink" Target="https://sep.faa.gov/go/roadmap_symbol/339" TargetMode="External"/><Relationship Id="rId23" Type="http://schemas.openxmlformats.org/officeDocument/2006/relationships/hyperlink" Target="https://sep.faa.gov/go/decision/1223" TargetMode="External"/><Relationship Id="rId10" Type="http://schemas.openxmlformats.org/officeDocument/2006/relationships/hyperlink" Target="https://sep.faa.gov/go/roadmap_symbol/332" TargetMode="External"/><Relationship Id="rId19" Type="http://schemas.openxmlformats.org/officeDocument/2006/relationships/hyperlink" Target="https://sep.faa.gov/go/roadmap_symbol/229" TargetMode="External"/><Relationship Id="rId4" Type="http://schemas.openxmlformats.org/officeDocument/2006/relationships/hyperlink" Target="https://sep.faa.gov/go/system/183" TargetMode="External"/><Relationship Id="rId9" Type="http://schemas.openxmlformats.org/officeDocument/2006/relationships/hyperlink" Target="https://sep.faa.gov/go/system/1116" TargetMode="External"/><Relationship Id="rId14" Type="http://schemas.openxmlformats.org/officeDocument/2006/relationships/hyperlink" Target="https://sep.faa.gov/go/roadmap_symbol/337" TargetMode="External"/><Relationship Id="rId22" Type="http://schemas.openxmlformats.org/officeDocument/2006/relationships/hyperlink" Target="https://sep.faa.gov/go/segment/1126"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sep.faa.gov/go/decision/1145" TargetMode="External"/><Relationship Id="rId13" Type="http://schemas.openxmlformats.org/officeDocument/2006/relationships/hyperlink" Target="https://sep.faa.gov/go/decision/1351" TargetMode="External"/><Relationship Id="rId3" Type="http://schemas.openxmlformats.org/officeDocument/2006/relationships/hyperlink" Target="https://sep.faa.gov/go/segment/1032" TargetMode="External"/><Relationship Id="rId7" Type="http://schemas.openxmlformats.org/officeDocument/2006/relationships/hyperlink" Target="https://sep.faa.gov/go/decision/1147" TargetMode="External"/><Relationship Id="rId12" Type="http://schemas.openxmlformats.org/officeDocument/2006/relationships/hyperlink" Target="https://sep.faa.gov/go/segment/1045"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s://sep.faa.gov/go/segment/1112" TargetMode="External"/><Relationship Id="rId11" Type="http://schemas.openxmlformats.org/officeDocument/2006/relationships/hyperlink" Target="https://sep.faa.gov/go/decision/1255" TargetMode="External"/><Relationship Id="rId5" Type="http://schemas.openxmlformats.org/officeDocument/2006/relationships/hyperlink" Target="https://sep.faa.gov/go/support/971" TargetMode="External"/><Relationship Id="rId10" Type="http://schemas.openxmlformats.org/officeDocument/2006/relationships/hyperlink" Target="https://sep.faa.gov/go/decision/1143" TargetMode="External"/><Relationship Id="rId4" Type="http://schemas.openxmlformats.org/officeDocument/2006/relationships/hyperlink" Target="https://sep.faa.gov/go/segment/1001" TargetMode="External"/><Relationship Id="rId9" Type="http://schemas.openxmlformats.org/officeDocument/2006/relationships/hyperlink" Target="https://sep.faa.gov/go/decision/1146"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sep.faa.gov/go/support/1219" TargetMode="External"/><Relationship Id="rId3" Type="http://schemas.openxmlformats.org/officeDocument/2006/relationships/hyperlink" Target="https://sep.faa.gov/go/support/991" TargetMode="External"/><Relationship Id="rId7" Type="http://schemas.openxmlformats.org/officeDocument/2006/relationships/hyperlink" Target="https://sep.faa.gov/go/support/1062" TargetMode="External"/><Relationship Id="rId2" Type="http://schemas.openxmlformats.org/officeDocument/2006/relationships/hyperlink" Target="https://sep.faa.gov/go/support/984" TargetMode="External"/><Relationship Id="rId1" Type="http://schemas.openxmlformats.org/officeDocument/2006/relationships/slideLayout" Target="../slideLayouts/slideLayout6.xml"/><Relationship Id="rId6" Type="http://schemas.openxmlformats.org/officeDocument/2006/relationships/hyperlink" Target="https://sep.faa.gov/go/support/1059" TargetMode="External"/><Relationship Id="rId5" Type="http://schemas.openxmlformats.org/officeDocument/2006/relationships/hyperlink" Target="https://sep.faa.gov/go/support/1004" TargetMode="External"/><Relationship Id="rId4" Type="http://schemas.openxmlformats.org/officeDocument/2006/relationships/hyperlink" Target="https://sep.faa.gov/go/support/979"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https://boozallen.sharepoint.com/sites/TO71/Shared%20Documents/Roadmaps/Infrastructure%20Roadmaps/CY23/Other%20Work/Reports/Roadmap%20DP%20Tables.xlsx!NE%20CS!R2C1:R17C6"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hyperlink" Target="https://sep.faa.gov/go/segment/1005" TargetMode="External"/><Relationship Id="rId3" Type="http://schemas.openxmlformats.org/officeDocument/2006/relationships/hyperlink" Target="https://sep.faa.gov/go/segment/1008" TargetMode="External"/><Relationship Id="rId7" Type="http://schemas.openxmlformats.org/officeDocument/2006/relationships/hyperlink" Target="https://sep.faa.gov/go/system/1334" TargetMode="External"/><Relationship Id="rId2" Type="http://schemas.openxmlformats.org/officeDocument/2006/relationships/hyperlink" Target="https://sep.faa.gov/go/segment/1097" TargetMode="External"/><Relationship Id="rId1" Type="http://schemas.openxmlformats.org/officeDocument/2006/relationships/slideLayout" Target="../slideLayouts/slideLayout5.xml"/><Relationship Id="rId6" Type="http://schemas.openxmlformats.org/officeDocument/2006/relationships/hyperlink" Target="https://sep.faa.gov/go/segment/1080" TargetMode="External"/><Relationship Id="rId5" Type="http://schemas.openxmlformats.org/officeDocument/2006/relationships/hyperlink" Target="https://sep.faa.gov/go/segment/1086" TargetMode="External"/><Relationship Id="rId10" Type="http://schemas.openxmlformats.org/officeDocument/2006/relationships/hyperlink" Target="https://sep.faa.gov/go/support/1150" TargetMode="External"/><Relationship Id="rId4" Type="http://schemas.openxmlformats.org/officeDocument/2006/relationships/hyperlink" Target="https://sep.faa.gov/go/segment/1094" TargetMode="External"/><Relationship Id="rId9" Type="http://schemas.openxmlformats.org/officeDocument/2006/relationships/hyperlink" Target="https://sep.faa.gov/go/support/1108" TargetMode="External"/></Relationships>
</file>

<file path=ppt/slides/_rels/slide86.xml.rels><?xml version="1.0" encoding="UTF-8" standalone="yes"?>
<Relationships xmlns="http://schemas.openxmlformats.org/package/2006/relationships"><Relationship Id="rId2" Type="http://schemas.openxmlformats.org/officeDocument/2006/relationships/hyperlink" Target="https://sep.faa.gov/go/system/1334" TargetMode="Externa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8" Type="http://schemas.openxmlformats.org/officeDocument/2006/relationships/hyperlink" Target="https://sep.faa.gov/go/support/1152" TargetMode="External"/><Relationship Id="rId13" Type="http://schemas.openxmlformats.org/officeDocument/2006/relationships/hyperlink" Target="https://sep.faa.gov/go/support/1259" TargetMode="External"/><Relationship Id="rId3" Type="http://schemas.openxmlformats.org/officeDocument/2006/relationships/hyperlink" Target="https://sep.faa.gov/go/support/1106" TargetMode="External"/><Relationship Id="rId7" Type="http://schemas.openxmlformats.org/officeDocument/2006/relationships/hyperlink" Target="https://sep.faa.gov/go/support/884" TargetMode="External"/><Relationship Id="rId12" Type="http://schemas.openxmlformats.org/officeDocument/2006/relationships/hyperlink" Target="https://sep.faa.gov/go/support/1258" TargetMode="External"/><Relationship Id="rId2" Type="http://schemas.openxmlformats.org/officeDocument/2006/relationships/hyperlink" Target="https://sep.faa.gov/go/decision/962" TargetMode="External"/><Relationship Id="rId1" Type="http://schemas.openxmlformats.org/officeDocument/2006/relationships/slideLayout" Target="../slideLayouts/slideLayout6.xml"/><Relationship Id="rId6" Type="http://schemas.openxmlformats.org/officeDocument/2006/relationships/hyperlink" Target="https://sep.faa.gov/go/support/882" TargetMode="External"/><Relationship Id="rId11" Type="http://schemas.openxmlformats.org/officeDocument/2006/relationships/hyperlink" Target="https://sep.faa.gov/go/support/1158" TargetMode="External"/><Relationship Id="rId5" Type="http://schemas.openxmlformats.org/officeDocument/2006/relationships/hyperlink" Target="https://sep.faa.gov/go/support/1109" TargetMode="External"/><Relationship Id="rId10" Type="http://schemas.openxmlformats.org/officeDocument/2006/relationships/hyperlink" Target="https://sep.faa.gov/go/support/1156" TargetMode="External"/><Relationship Id="rId4" Type="http://schemas.openxmlformats.org/officeDocument/2006/relationships/hyperlink" Target="https://sep.faa.gov/go/support/1110" TargetMode="External"/><Relationship Id="rId9" Type="http://schemas.openxmlformats.org/officeDocument/2006/relationships/hyperlink" Target="https://sep.faa.gov/go/support/1154"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sep.faa.gov/go/system/787" TargetMode="External"/><Relationship Id="rId13" Type="http://schemas.openxmlformats.org/officeDocument/2006/relationships/hyperlink" Target="https://sep.faa.gov/go/roadmap_symbol/347" TargetMode="External"/><Relationship Id="rId18" Type="http://schemas.openxmlformats.org/officeDocument/2006/relationships/hyperlink" Target="https://sep.faa.gov/go/system/488" TargetMode="External"/><Relationship Id="rId3" Type="http://schemas.openxmlformats.org/officeDocument/2006/relationships/hyperlink" Target="https://sep.faa.gov/go/roadmap_symbol/129" TargetMode="External"/><Relationship Id="rId21" Type="http://schemas.openxmlformats.org/officeDocument/2006/relationships/hyperlink" Target="https://sep.faa.gov/go/roadmap_symbol/344" TargetMode="External"/><Relationship Id="rId7" Type="http://schemas.openxmlformats.org/officeDocument/2006/relationships/hyperlink" Target="https://sep.faa.gov/go/system/1187" TargetMode="External"/><Relationship Id="rId12" Type="http://schemas.openxmlformats.org/officeDocument/2006/relationships/hyperlink" Target="https://sep.faa.gov/go/roadmap_symbol/341" TargetMode="External"/><Relationship Id="rId17" Type="http://schemas.openxmlformats.org/officeDocument/2006/relationships/hyperlink" Target="https://sep.faa.gov/go/system/1294" TargetMode="External"/><Relationship Id="rId2" Type="http://schemas.openxmlformats.org/officeDocument/2006/relationships/notesSlide" Target="../notesSlides/notesSlide5.xml"/><Relationship Id="rId16" Type="http://schemas.openxmlformats.org/officeDocument/2006/relationships/hyperlink" Target="https://sep.faa.gov/go/segment/951" TargetMode="External"/><Relationship Id="rId20" Type="http://schemas.openxmlformats.org/officeDocument/2006/relationships/hyperlink" Target="https://sep.faa.gov/go/roadmap_symbol/343" TargetMode="External"/><Relationship Id="rId1" Type="http://schemas.openxmlformats.org/officeDocument/2006/relationships/slideLayout" Target="../slideLayouts/slideLayout5.xml"/><Relationship Id="rId6" Type="http://schemas.openxmlformats.org/officeDocument/2006/relationships/hyperlink" Target="https://sep.faa.gov/go/system/77" TargetMode="External"/><Relationship Id="rId11" Type="http://schemas.openxmlformats.org/officeDocument/2006/relationships/hyperlink" Target="https://sep.faa.gov/go/system/1153" TargetMode="External"/><Relationship Id="rId5" Type="http://schemas.openxmlformats.org/officeDocument/2006/relationships/hyperlink" Target="https://sep.faa.gov/go/system/161" TargetMode="External"/><Relationship Id="rId15" Type="http://schemas.openxmlformats.org/officeDocument/2006/relationships/hyperlink" Target="https://sep.faa.gov/go/roadmap_symbol/348" TargetMode="External"/><Relationship Id="rId23" Type="http://schemas.openxmlformats.org/officeDocument/2006/relationships/hyperlink" Target="https://sep.faa.gov/go/decision/1213" TargetMode="External"/><Relationship Id="rId10" Type="http://schemas.openxmlformats.org/officeDocument/2006/relationships/hyperlink" Target="https://sep.faa.gov/go/system/383" TargetMode="External"/><Relationship Id="rId19" Type="http://schemas.openxmlformats.org/officeDocument/2006/relationships/hyperlink" Target="https://sep.faa.gov/go/roadmap_symbol/342" TargetMode="External"/><Relationship Id="rId4" Type="http://schemas.openxmlformats.org/officeDocument/2006/relationships/hyperlink" Target="https://sep.faa.gov/go/system/1186" TargetMode="External"/><Relationship Id="rId9" Type="http://schemas.openxmlformats.org/officeDocument/2006/relationships/hyperlink" Target="https://sep.faa.gov/go/system/76" TargetMode="External"/><Relationship Id="rId14" Type="http://schemas.openxmlformats.org/officeDocument/2006/relationships/hyperlink" Target="https://sep.faa.gov/go/roadmap_symbol/345" TargetMode="External"/><Relationship Id="rId22" Type="http://schemas.openxmlformats.org/officeDocument/2006/relationships/hyperlink" Target="https://sep.faa.gov/go/segment/934"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https://boozallen.sharepoint.com/sites/TO71/Shared%20Documents/Roadmaps/Infrastructure%20Roadmaps/CY23/Other%20Work/Reports/Roadmap%20DP%20Tables.xlsx!NE%20UAS!R2C1:R17C6"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8" Type="http://schemas.openxmlformats.org/officeDocument/2006/relationships/hyperlink" Target="https://sep.faa.gov/go/system/1348" TargetMode="External"/><Relationship Id="rId13" Type="http://schemas.openxmlformats.org/officeDocument/2006/relationships/hyperlink" Target="https://sep.faa.gov/go/system/979" TargetMode="External"/><Relationship Id="rId18" Type="http://schemas.openxmlformats.org/officeDocument/2006/relationships/hyperlink" Target="https://sep.faa.gov/go/system/1333" TargetMode="External"/><Relationship Id="rId26" Type="http://schemas.openxmlformats.org/officeDocument/2006/relationships/hyperlink" Target="https://sep.faa.gov/go/system/944" TargetMode="External"/><Relationship Id="rId3" Type="http://schemas.openxmlformats.org/officeDocument/2006/relationships/hyperlink" Target="https://sep.faa.gov/go/segment/310" TargetMode="External"/><Relationship Id="rId21" Type="http://schemas.openxmlformats.org/officeDocument/2006/relationships/hyperlink" Target="https://sep.faa.gov/go/segment/1169" TargetMode="External"/><Relationship Id="rId7" Type="http://schemas.openxmlformats.org/officeDocument/2006/relationships/hyperlink" Target="https://sep.faa.gov/go/support/853" TargetMode="External"/><Relationship Id="rId12" Type="http://schemas.openxmlformats.org/officeDocument/2006/relationships/hyperlink" Target="https://sep.faa.gov/go/system/1229" TargetMode="External"/><Relationship Id="rId17" Type="http://schemas.openxmlformats.org/officeDocument/2006/relationships/hyperlink" Target="https://sep.faa.gov/go/system/1330" TargetMode="External"/><Relationship Id="rId25" Type="http://schemas.openxmlformats.org/officeDocument/2006/relationships/hyperlink" Target="https://sep.faa.gov/go/roadmap_symbol/383" TargetMode="External"/><Relationship Id="rId2" Type="http://schemas.openxmlformats.org/officeDocument/2006/relationships/notesSlide" Target="../notesSlides/notesSlide37.xml"/><Relationship Id="rId16" Type="http://schemas.openxmlformats.org/officeDocument/2006/relationships/hyperlink" Target="https://sep.faa.gov/go/system/1329" TargetMode="External"/><Relationship Id="rId20" Type="http://schemas.openxmlformats.org/officeDocument/2006/relationships/hyperlink" Target="https://sep.faa.gov/go/system/1228" TargetMode="External"/><Relationship Id="rId1" Type="http://schemas.openxmlformats.org/officeDocument/2006/relationships/slideLayout" Target="../slideLayouts/slideLayout5.xml"/><Relationship Id="rId6" Type="http://schemas.openxmlformats.org/officeDocument/2006/relationships/hyperlink" Target="https://sep.faa.gov/go/support/848" TargetMode="External"/><Relationship Id="rId11" Type="http://schemas.openxmlformats.org/officeDocument/2006/relationships/hyperlink" Target="https://sep.faa.gov/go/support/851" TargetMode="External"/><Relationship Id="rId24" Type="http://schemas.openxmlformats.org/officeDocument/2006/relationships/hyperlink" Target="https://sep.faa.gov/go/roadmap_symbol/381" TargetMode="External"/><Relationship Id="rId5" Type="http://schemas.openxmlformats.org/officeDocument/2006/relationships/hyperlink" Target="https://sep.faa.gov/go/segment/919" TargetMode="External"/><Relationship Id="rId15" Type="http://schemas.openxmlformats.org/officeDocument/2006/relationships/hyperlink" Target="https://sep.faa.gov/go/system/1236" TargetMode="External"/><Relationship Id="rId23" Type="http://schemas.openxmlformats.org/officeDocument/2006/relationships/hyperlink" Target="https://sep.faa.gov/go/roadmap_symbol/382" TargetMode="External"/><Relationship Id="rId28" Type="http://schemas.openxmlformats.org/officeDocument/2006/relationships/hyperlink" Target="https://sep.faa.gov/go/system/1370" TargetMode="External"/><Relationship Id="rId10" Type="http://schemas.openxmlformats.org/officeDocument/2006/relationships/hyperlink" Target="https://sep.faa.gov/go/support/1069" TargetMode="External"/><Relationship Id="rId19" Type="http://schemas.openxmlformats.org/officeDocument/2006/relationships/hyperlink" Target="https://sep.faa.gov/go/segment/1172" TargetMode="External"/><Relationship Id="rId4" Type="http://schemas.openxmlformats.org/officeDocument/2006/relationships/hyperlink" Target="https://sep.faa.gov/go/segment/922" TargetMode="External"/><Relationship Id="rId9" Type="http://schemas.openxmlformats.org/officeDocument/2006/relationships/hyperlink" Target="https://sep.faa.gov/go/system/1343" TargetMode="External"/><Relationship Id="rId14" Type="http://schemas.openxmlformats.org/officeDocument/2006/relationships/hyperlink" Target="https://sep.faa.gov/go/system/1337" TargetMode="External"/><Relationship Id="rId22" Type="http://schemas.openxmlformats.org/officeDocument/2006/relationships/hyperlink" Target="https://sep.faa.gov/go/roadmap_symbol/380" TargetMode="External"/><Relationship Id="rId27" Type="http://schemas.openxmlformats.org/officeDocument/2006/relationships/hyperlink" Target="https://sep.faa.gov/go/system/1328" TargetMode="External"/></Relationships>
</file>

<file path=ppt/slides/_rels/slide9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sep.faa.gov/go/support/1001" TargetMode="External"/><Relationship Id="rId3" Type="http://schemas.openxmlformats.org/officeDocument/2006/relationships/hyperlink" Target="https://sep.faa.gov/go/support/291" TargetMode="External"/><Relationship Id="rId7" Type="http://schemas.openxmlformats.org/officeDocument/2006/relationships/hyperlink" Target="https://sep.faa.gov/go/support/881" TargetMode="External"/><Relationship Id="rId12" Type="http://schemas.openxmlformats.org/officeDocument/2006/relationships/hyperlink" Target="https://sep.faa.gov/go/segment/310"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s://sep.faa.gov/go/support/848" TargetMode="External"/><Relationship Id="rId11" Type="http://schemas.openxmlformats.org/officeDocument/2006/relationships/hyperlink" Target="https://sep.faa.gov/go/support/727" TargetMode="External"/><Relationship Id="rId5" Type="http://schemas.openxmlformats.org/officeDocument/2006/relationships/hyperlink" Target="https://sep.faa.gov/go/support/855" TargetMode="External"/><Relationship Id="rId10" Type="http://schemas.openxmlformats.org/officeDocument/2006/relationships/hyperlink" Target="https://sep.faa.gov/go/support/1034" TargetMode="External"/><Relationship Id="rId4" Type="http://schemas.openxmlformats.org/officeDocument/2006/relationships/hyperlink" Target="https://sep.faa.gov/go/support/138" TargetMode="External"/><Relationship Id="rId9" Type="http://schemas.openxmlformats.org/officeDocument/2006/relationships/hyperlink" Target="https://sep.faa.gov/go/support/1069" TargetMode="External"/><Relationship Id="rId14" Type="http://schemas.openxmlformats.org/officeDocument/2006/relationships/hyperlink" Target="https://sep.faa.gov/go/system/1228"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sep.faa.gov/go/support/1034" TargetMode="External"/><Relationship Id="rId3" Type="http://schemas.openxmlformats.org/officeDocument/2006/relationships/hyperlink" Target="https://sep.faa.gov/go/segment/1000" TargetMode="External"/><Relationship Id="rId7" Type="http://schemas.openxmlformats.org/officeDocument/2006/relationships/hyperlink" Target="https://sep.faa.gov/go/support/1069" TargetMode="External"/><Relationship Id="rId12" Type="http://schemas.openxmlformats.org/officeDocument/2006/relationships/hyperlink" Target="https://sep.faa.gov/go/decision/1131"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s://sep.faa.gov/go/support/848" TargetMode="External"/><Relationship Id="rId11" Type="http://schemas.openxmlformats.org/officeDocument/2006/relationships/hyperlink" Target="https://sep.faa.gov/go/support/1024" TargetMode="External"/><Relationship Id="rId5" Type="http://schemas.openxmlformats.org/officeDocument/2006/relationships/image" Target="../media/image3.png"/><Relationship Id="rId10" Type="http://schemas.openxmlformats.org/officeDocument/2006/relationships/hyperlink" Target="https://sep.faa.gov/go/decision/988" TargetMode="External"/><Relationship Id="rId4" Type="http://schemas.openxmlformats.org/officeDocument/2006/relationships/hyperlink" Target="https://sep.faa.gov/go/support/881" TargetMode="External"/><Relationship Id="rId9" Type="http://schemas.openxmlformats.org/officeDocument/2006/relationships/hyperlink" Target="https://sep.faa.gov/go/roadmap_symbol/184"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https://boozallen.sharepoint.com/sites/TO71/Shared%20Documents/Roadmaps/Infrastructure%20Roadmaps/CY23/Other%20Work/Reports/Roadmap%20DP%20Tables.xlsx!Safety!R2C1:R17C6"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8" Type="http://schemas.openxmlformats.org/officeDocument/2006/relationships/hyperlink" Target="https://sep.faa.gov/go/segment/1041" TargetMode="External"/><Relationship Id="rId13" Type="http://schemas.openxmlformats.org/officeDocument/2006/relationships/hyperlink" Target="https://sep.faa.gov/go/system/1276" TargetMode="External"/><Relationship Id="rId18" Type="http://schemas.openxmlformats.org/officeDocument/2006/relationships/hyperlink" Target="https://sep.faa.gov/go/decision/1234" TargetMode="External"/><Relationship Id="rId3" Type="http://schemas.openxmlformats.org/officeDocument/2006/relationships/hyperlink" Target="https://sep.faa.gov/go/system/745" TargetMode="External"/><Relationship Id="rId21" Type="http://schemas.openxmlformats.org/officeDocument/2006/relationships/hyperlink" Target="https://sep.faa.gov/go/decision/1232" TargetMode="External"/><Relationship Id="rId7" Type="http://schemas.openxmlformats.org/officeDocument/2006/relationships/hyperlink" Target="https://sep.faa.gov/go/segment/1006" TargetMode="External"/><Relationship Id="rId12" Type="http://schemas.openxmlformats.org/officeDocument/2006/relationships/hyperlink" Target="https://sep.faa.gov/go/segment/962" TargetMode="External"/><Relationship Id="rId17" Type="http://schemas.openxmlformats.org/officeDocument/2006/relationships/hyperlink" Target="https://sep.faa.gov/go/decision/1233" TargetMode="External"/><Relationship Id="rId25" Type="http://schemas.openxmlformats.org/officeDocument/2006/relationships/hyperlink" Target="https://sep.faa.gov/go/decision/1349" TargetMode="External"/><Relationship Id="rId2" Type="http://schemas.openxmlformats.org/officeDocument/2006/relationships/hyperlink" Target="https://sep.faa.gov/go/decision/1323" TargetMode="External"/><Relationship Id="rId16" Type="http://schemas.openxmlformats.org/officeDocument/2006/relationships/hyperlink" Target="https://sep.faa.gov/go/decision/1213" TargetMode="External"/><Relationship Id="rId20" Type="http://schemas.openxmlformats.org/officeDocument/2006/relationships/hyperlink" Target="https://sep.faa.gov/go/decision/1240" TargetMode="External"/><Relationship Id="rId1" Type="http://schemas.openxmlformats.org/officeDocument/2006/relationships/slideLayout" Target="../slideLayouts/slideLayout5.xml"/><Relationship Id="rId6" Type="http://schemas.openxmlformats.org/officeDocument/2006/relationships/hyperlink" Target="https://sep.faa.gov/go/segment/610" TargetMode="External"/><Relationship Id="rId11" Type="http://schemas.openxmlformats.org/officeDocument/2006/relationships/hyperlink" Target="https://sep.faa.gov/go/system/1151" TargetMode="External"/><Relationship Id="rId24" Type="http://schemas.openxmlformats.org/officeDocument/2006/relationships/hyperlink" Target="https://sep.faa.gov/go/decision/1348" TargetMode="External"/><Relationship Id="rId5" Type="http://schemas.openxmlformats.org/officeDocument/2006/relationships/hyperlink" Target="https://sep.faa.gov/go/segment/891" TargetMode="External"/><Relationship Id="rId15" Type="http://schemas.openxmlformats.org/officeDocument/2006/relationships/hyperlink" Target="https://sep.faa.gov/go/system/1186" TargetMode="External"/><Relationship Id="rId23" Type="http://schemas.openxmlformats.org/officeDocument/2006/relationships/hyperlink" Target="https://sep.faa.gov/go/decision/1329" TargetMode="External"/><Relationship Id="rId10" Type="http://schemas.openxmlformats.org/officeDocument/2006/relationships/hyperlink" Target="https://sep.faa.gov/go/system/787" TargetMode="External"/><Relationship Id="rId19" Type="http://schemas.openxmlformats.org/officeDocument/2006/relationships/hyperlink" Target="https://sep.faa.gov/go/segment/1123" TargetMode="External"/><Relationship Id="rId4" Type="http://schemas.openxmlformats.org/officeDocument/2006/relationships/hyperlink" Target="https://sep.faa.gov/go/system/1249" TargetMode="External"/><Relationship Id="rId9" Type="http://schemas.openxmlformats.org/officeDocument/2006/relationships/hyperlink" Target="https://sep.faa.gov/go/system/488" TargetMode="External"/><Relationship Id="rId14" Type="http://schemas.openxmlformats.org/officeDocument/2006/relationships/hyperlink" Target="https://sep.faa.gov/go/system/1187" TargetMode="External"/><Relationship Id="rId22" Type="http://schemas.openxmlformats.org/officeDocument/2006/relationships/hyperlink" Target="https://sep.faa.gov/go/decision/1327" TargetMode="External"/></Relationships>
</file>

<file path=ppt/slides/_rels/slide99.xml.rels><?xml version="1.0" encoding="UTF-8" standalone="yes"?>
<Relationships xmlns="http://schemas.openxmlformats.org/package/2006/relationships"><Relationship Id="rId8" Type="http://schemas.openxmlformats.org/officeDocument/2006/relationships/hyperlink" Target="https://sep.faa.gov/go/segment/1015" TargetMode="External"/><Relationship Id="rId13" Type="http://schemas.openxmlformats.org/officeDocument/2006/relationships/hyperlink" Target="https://sep.faa.gov/go/system/1340" TargetMode="External"/><Relationship Id="rId18" Type="http://schemas.openxmlformats.org/officeDocument/2006/relationships/hyperlink" Target="https://sep.faa.gov/go/system/1294" TargetMode="External"/><Relationship Id="rId26" Type="http://schemas.openxmlformats.org/officeDocument/2006/relationships/hyperlink" Target="https://sep.faa.gov/go/segment/958" TargetMode="External"/><Relationship Id="rId3" Type="http://schemas.openxmlformats.org/officeDocument/2006/relationships/hyperlink" Target="https://sep.faa.gov/go/decision/1321" TargetMode="External"/><Relationship Id="rId21" Type="http://schemas.openxmlformats.org/officeDocument/2006/relationships/hyperlink" Target="https://sep.faa.gov/go/roadmap_symbol/369" TargetMode="External"/><Relationship Id="rId7" Type="http://schemas.openxmlformats.org/officeDocument/2006/relationships/hyperlink" Target="https://sep.faa.gov/go/system/123" TargetMode="External"/><Relationship Id="rId12" Type="http://schemas.openxmlformats.org/officeDocument/2006/relationships/hyperlink" Target="https://sep.faa.gov/go/decision/1103" TargetMode="External"/><Relationship Id="rId17" Type="http://schemas.openxmlformats.org/officeDocument/2006/relationships/hyperlink" Target="https://sep.faa.gov/go/segment/951" TargetMode="External"/><Relationship Id="rId25" Type="http://schemas.openxmlformats.org/officeDocument/2006/relationships/hyperlink" Target="https://sep.faa.gov/go/segment/1101" TargetMode="External"/><Relationship Id="rId2" Type="http://schemas.openxmlformats.org/officeDocument/2006/relationships/hyperlink" Target="https://sep.faa.gov/go/segment/934" TargetMode="External"/><Relationship Id="rId16" Type="http://schemas.openxmlformats.org/officeDocument/2006/relationships/hyperlink" Target="https://sep.faa.gov/go/system/76" TargetMode="External"/><Relationship Id="rId20" Type="http://schemas.openxmlformats.org/officeDocument/2006/relationships/hyperlink" Target="https://sep.faa.gov/go/segment/925" TargetMode="External"/><Relationship Id="rId29" Type="http://schemas.openxmlformats.org/officeDocument/2006/relationships/hyperlink" Target="https://sep.faa.gov/go/system/1017" TargetMode="External"/><Relationship Id="rId1" Type="http://schemas.openxmlformats.org/officeDocument/2006/relationships/slideLayout" Target="../slideLayouts/slideLayout5.xml"/><Relationship Id="rId6" Type="http://schemas.openxmlformats.org/officeDocument/2006/relationships/hyperlink" Target="https://sep.faa.gov/go/system/117" TargetMode="External"/><Relationship Id="rId11" Type="http://schemas.openxmlformats.org/officeDocument/2006/relationships/hyperlink" Target="https://sep.faa.gov/go/roadmap_symbol/205" TargetMode="External"/><Relationship Id="rId24" Type="http://schemas.openxmlformats.org/officeDocument/2006/relationships/hyperlink" Target="https://sep.faa.gov/go/segment/1143" TargetMode="External"/><Relationship Id="rId32" Type="http://schemas.openxmlformats.org/officeDocument/2006/relationships/hyperlink" Target="https://sep.faa.gov/go/decision/1327" TargetMode="External"/><Relationship Id="rId5" Type="http://schemas.openxmlformats.org/officeDocument/2006/relationships/hyperlink" Target="https://sep.faa.gov/go/system/146" TargetMode="External"/><Relationship Id="rId15" Type="http://schemas.openxmlformats.org/officeDocument/2006/relationships/hyperlink" Target="https://sep.faa.gov/go/system/77" TargetMode="External"/><Relationship Id="rId23" Type="http://schemas.openxmlformats.org/officeDocument/2006/relationships/hyperlink" Target="https://sep.faa.gov/go/decision/1165" TargetMode="External"/><Relationship Id="rId28" Type="http://schemas.openxmlformats.org/officeDocument/2006/relationships/hyperlink" Target="https://sep.faa.gov/go/roadmap_symbol/400" TargetMode="External"/><Relationship Id="rId10" Type="http://schemas.openxmlformats.org/officeDocument/2006/relationships/hyperlink" Target="https://sep.faa.gov/go/system/746" TargetMode="External"/><Relationship Id="rId19" Type="http://schemas.openxmlformats.org/officeDocument/2006/relationships/hyperlink" Target="https://sep.faa.gov/go/decision/1239" TargetMode="External"/><Relationship Id="rId31" Type="http://schemas.openxmlformats.org/officeDocument/2006/relationships/hyperlink" Target="https://sep.faa.gov/go/decision/1343" TargetMode="External"/><Relationship Id="rId4" Type="http://schemas.openxmlformats.org/officeDocument/2006/relationships/hyperlink" Target="https://sep.faa.gov/go/segment/1135" TargetMode="External"/><Relationship Id="rId9" Type="http://schemas.openxmlformats.org/officeDocument/2006/relationships/hyperlink" Target="https://sep.faa.gov/go/system/122" TargetMode="External"/><Relationship Id="rId14" Type="http://schemas.openxmlformats.org/officeDocument/2006/relationships/hyperlink" Target="https://sep.faa.gov/go/system/161" TargetMode="External"/><Relationship Id="rId22" Type="http://schemas.openxmlformats.org/officeDocument/2006/relationships/hyperlink" Target="https://sep.faa.gov/go/segment/1121" TargetMode="External"/><Relationship Id="rId27" Type="http://schemas.openxmlformats.org/officeDocument/2006/relationships/hyperlink" Target="https://sep.faa.gov/go/decision/806" TargetMode="External"/><Relationship Id="rId30" Type="http://schemas.openxmlformats.org/officeDocument/2006/relationships/hyperlink" Target="https://sep.faa.gov/go/roadmap_symbol/41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descr="NAS Enterprise Architecture">
            <a:extLst>
              <a:ext uri="{FF2B5EF4-FFF2-40B4-BE49-F238E27FC236}">
                <a16:creationId xmlns:a16="http://schemas.microsoft.com/office/drawing/2014/main" id="{4CA7457E-7F36-4186-AE92-1FF914951C99}"/>
              </a:ext>
              <a:ext uri="{C183D7F6-B498-43B3-948B-1728B52AA6E4}">
                <adec:decorative xmlns:adec="http://schemas.microsoft.com/office/drawing/2017/decorative" val="0"/>
              </a:ext>
            </a:extLst>
          </p:cNvPr>
          <p:cNvSpPr>
            <a:spLocks noGrp="1" noChangeArrowheads="1"/>
          </p:cNvSpPr>
          <p:nvPr>
            <p:ph type="title"/>
          </p:nvPr>
        </p:nvSpPr>
        <p:spPr>
          <a:xfrm>
            <a:off x="233082" y="1927327"/>
            <a:ext cx="5074024" cy="1143000"/>
          </a:xfrm>
        </p:spPr>
        <p:txBody>
          <a:bodyPr/>
          <a:lstStyle/>
          <a:p>
            <a:r>
              <a:rPr lang="en-US" altLang="en-US"/>
              <a:t>NAS Enterprise Architecture</a:t>
            </a:r>
          </a:p>
        </p:txBody>
      </p:sp>
      <p:sp>
        <p:nvSpPr>
          <p:cNvPr id="12291" name="Text Placeholder 4" descr="Infrastructure Roadmaps v16.0">
            <a:extLst>
              <a:ext uri="{FF2B5EF4-FFF2-40B4-BE49-F238E27FC236}">
                <a16:creationId xmlns:a16="http://schemas.microsoft.com/office/drawing/2014/main" id="{F7B1CD5D-1F90-46A0-A667-435D19A00821}"/>
              </a:ext>
              <a:ext uri="{C183D7F6-B498-43B3-948B-1728B52AA6E4}">
                <adec:decorative xmlns:adec="http://schemas.microsoft.com/office/drawing/2017/decorative" val="0"/>
              </a:ext>
            </a:extLst>
          </p:cNvPr>
          <p:cNvSpPr>
            <a:spLocks noGrp="1" noChangeArrowheads="1"/>
          </p:cNvSpPr>
          <p:nvPr>
            <p:ph type="body" sz="quarter" idx="10"/>
          </p:nvPr>
        </p:nvSpPr>
        <p:spPr bwMode="auto">
          <a:xfrm>
            <a:off x="233082" y="3096664"/>
            <a:ext cx="5074024" cy="1335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en-US"/>
              <a:t>Infrastructure Roadmaps v16.0</a:t>
            </a:r>
          </a:p>
        </p:txBody>
      </p:sp>
      <p:sp>
        <p:nvSpPr>
          <p:cNvPr id="3" name="Text Placeholder 2" descr="DRAFT">
            <a:extLst>
              <a:ext uri="{FF2B5EF4-FFF2-40B4-BE49-F238E27FC236}">
                <a16:creationId xmlns:a16="http://schemas.microsoft.com/office/drawing/2014/main" id="{67D21D23-313F-4178-AA13-1215A4EB0B55}"/>
              </a:ext>
              <a:ext uri="{C183D7F6-B498-43B3-948B-1728B52AA6E4}">
                <adec:decorative xmlns:adec="http://schemas.microsoft.com/office/drawing/2017/decorative" val="0"/>
              </a:ext>
            </a:extLst>
          </p:cNvPr>
          <p:cNvSpPr>
            <a:spLocks noGrp="1"/>
          </p:cNvSpPr>
          <p:nvPr>
            <p:ph type="body" sz="quarter" idx="11"/>
          </p:nvPr>
        </p:nvSpPr>
        <p:spPr>
          <a:xfrm>
            <a:off x="1737861" y="4593634"/>
            <a:ext cx="2064469" cy="369332"/>
          </a:xfrm>
        </p:spPr>
        <p:txBody>
          <a:bodyPr wrap="square" rtlCol="0" anchor="t">
            <a:spAutoFit/>
          </a:bodyPr>
          <a:lstStyle/>
          <a:p>
            <a:r>
              <a:rPr lang="en-US"/>
              <a:t>Baseline</a:t>
            </a:r>
          </a:p>
        </p:txBody>
      </p:sp>
      <p:sp>
        <p:nvSpPr>
          <p:cNvPr id="12293" name="Text Placeholder 5" descr="February 2022">
            <a:extLst>
              <a:ext uri="{FF2B5EF4-FFF2-40B4-BE49-F238E27FC236}">
                <a16:creationId xmlns:a16="http://schemas.microsoft.com/office/drawing/2014/main" id="{B822E8A9-D1BA-4F76-AFC8-DFFB5C2B9405}"/>
              </a:ext>
              <a:ext uri="{C183D7F6-B498-43B3-948B-1728B52AA6E4}">
                <adec:decorative xmlns:adec="http://schemas.microsoft.com/office/drawing/2017/decorative" val="0"/>
              </a:ext>
            </a:extLst>
          </p:cNvPr>
          <p:cNvSpPr>
            <a:spLocks noGrp="1" noChangeArrowheads="1"/>
          </p:cNvSpPr>
          <p:nvPr>
            <p:ph type="body" sz="quarter" idx="12"/>
          </p:nvPr>
        </p:nvSpPr>
        <p:spPr bwMode="auto">
          <a:xfrm>
            <a:off x="2079340" y="4936895"/>
            <a:ext cx="1381511" cy="246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r>
              <a:rPr lang="en-US" altLang="en-US"/>
              <a:t>February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3" descr="Aircraft Roadmap (4 of 8)">
            <a:extLst>
              <a:ext uri="{FF2B5EF4-FFF2-40B4-BE49-F238E27FC236}">
                <a16:creationId xmlns:a16="http://schemas.microsoft.com/office/drawing/2014/main" id="{EDBC2A23-7DB8-4AAC-8165-E7FE3614203B}"/>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Aircraft Roadmap (4 of 8)</a:t>
            </a:r>
          </a:p>
        </p:txBody>
      </p:sp>
      <p:sp>
        <p:nvSpPr>
          <p:cNvPr id="2" name="Slide Number Placeholder 1" descr="10">
            <a:extLst>
              <a:ext uri="{FF2B5EF4-FFF2-40B4-BE49-F238E27FC236}">
                <a16:creationId xmlns:a16="http://schemas.microsoft.com/office/drawing/2014/main" id="{D04C31B9-FFF0-419F-9F0F-5989A8372638}"/>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10</a:t>
            </a:fld>
            <a:endParaRPr lang="en-US"/>
          </a:p>
        </p:txBody>
      </p:sp>
      <p:grpSp>
        <p:nvGrpSpPr>
          <p:cNvPr id="19500" name="Group 19499" descr="The fourth page of the Aircraft Roadmap is comprised of Low Visibility Operations, Weather Sensors, New Airframes &#10;and Propulsion, Displays, and Controls. ">
            <a:extLst>
              <a:ext uri="{FF2B5EF4-FFF2-40B4-BE49-F238E27FC236}">
                <a16:creationId xmlns:a16="http://schemas.microsoft.com/office/drawing/2014/main" id="{3A4F2E35-1BBA-4C39-AF3A-64F1E09EDF73}"/>
              </a:ext>
            </a:extLst>
          </p:cNvPr>
          <p:cNvGrpSpPr/>
          <p:nvPr/>
        </p:nvGrpSpPr>
        <p:grpSpPr>
          <a:xfrm>
            <a:off x="117474" y="574060"/>
            <a:ext cx="8928092" cy="5847383"/>
            <a:chOff x="117474" y="574058"/>
            <a:chExt cx="8928092" cy="5847383"/>
          </a:xfrm>
        </p:grpSpPr>
        <p:sp>
          <p:nvSpPr>
            <p:cNvPr id="19460" name="system 914" descr="Auto-Pilot">
              <a:hlinkClick r:id="rId2"/>
              <a:extLst>
                <a:ext uri="{FF2B5EF4-FFF2-40B4-BE49-F238E27FC236}">
                  <a16:creationId xmlns:a16="http://schemas.microsoft.com/office/drawing/2014/main" id="{431CF1B8-071F-4A8F-A9FF-548B0FE709AD}"/>
                </a:ext>
                <a:ext uri="{C183D7F6-B498-43B3-948B-1728B52AA6E4}">
                  <adec:decorative xmlns:adec="http://schemas.microsoft.com/office/drawing/2017/decorative" val="0"/>
                </a:ext>
              </a:extLst>
            </p:cNvPr>
            <p:cNvSpPr txBox="1">
              <a:spLocks noChangeArrowheads="1"/>
            </p:cNvSpPr>
            <p:nvPr/>
          </p:nvSpPr>
          <p:spPr bwMode="auto">
            <a:xfrm>
              <a:off x="403240" y="5462986"/>
              <a:ext cx="731520" cy="182875"/>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Auto-Pilot</a:t>
              </a:r>
            </a:p>
          </p:txBody>
        </p:sp>
        <p:sp>
          <p:nvSpPr>
            <p:cNvPr id="19461" name="system 915" descr="Auto-Throttle">
              <a:hlinkClick r:id="rId3"/>
              <a:extLst>
                <a:ext uri="{FF2B5EF4-FFF2-40B4-BE49-F238E27FC236}">
                  <a16:creationId xmlns:a16="http://schemas.microsoft.com/office/drawing/2014/main" id="{C823FBB9-DEE0-4E50-9215-C1072D901226}"/>
                </a:ext>
                <a:ext uri="{C183D7F6-B498-43B3-948B-1728B52AA6E4}">
                  <adec:decorative xmlns:adec="http://schemas.microsoft.com/office/drawing/2017/decorative" val="0"/>
                </a:ext>
              </a:extLst>
            </p:cNvPr>
            <p:cNvSpPr txBox="1">
              <a:spLocks noChangeArrowheads="1"/>
            </p:cNvSpPr>
            <p:nvPr/>
          </p:nvSpPr>
          <p:spPr bwMode="auto">
            <a:xfrm>
              <a:off x="403240" y="5966782"/>
              <a:ext cx="731520" cy="182875"/>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Auto-Throttle</a:t>
              </a:r>
            </a:p>
          </p:txBody>
        </p:sp>
        <p:sp>
          <p:nvSpPr>
            <p:cNvPr id="19462" name="system 937" descr="Moving Map">
              <a:hlinkClick r:id="rId4"/>
              <a:extLst>
                <a:ext uri="{FF2B5EF4-FFF2-40B4-BE49-F238E27FC236}">
                  <a16:creationId xmlns:a16="http://schemas.microsoft.com/office/drawing/2014/main" id="{E8F0843E-4CCD-4203-902F-8E35ADD47E73}"/>
                </a:ext>
                <a:ext uri="{C183D7F6-B498-43B3-948B-1728B52AA6E4}">
                  <adec:decorative xmlns:adec="http://schemas.microsoft.com/office/drawing/2017/decorative" val="0"/>
                </a:ext>
              </a:extLst>
            </p:cNvPr>
            <p:cNvSpPr txBox="1">
              <a:spLocks noChangeArrowheads="1"/>
            </p:cNvSpPr>
            <p:nvPr/>
          </p:nvSpPr>
          <p:spPr bwMode="auto">
            <a:xfrm>
              <a:off x="399114" y="3708641"/>
              <a:ext cx="731549" cy="182875"/>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Moving Map</a:t>
              </a:r>
            </a:p>
          </p:txBody>
        </p:sp>
        <p:sp>
          <p:nvSpPr>
            <p:cNvPr id="19463" name="system 164" descr="CDTI">
              <a:hlinkClick r:id="rId5"/>
              <a:extLst>
                <a:ext uri="{FF2B5EF4-FFF2-40B4-BE49-F238E27FC236}">
                  <a16:creationId xmlns:a16="http://schemas.microsoft.com/office/drawing/2014/main" id="{53D84E45-8763-48AE-824A-5380B27FDFED}"/>
                </a:ext>
                <a:ext uri="{C183D7F6-B498-43B3-948B-1728B52AA6E4}">
                  <adec:decorative xmlns:adec="http://schemas.microsoft.com/office/drawing/2017/decorative" val="0"/>
                </a:ext>
              </a:extLst>
            </p:cNvPr>
            <p:cNvSpPr txBox="1">
              <a:spLocks noChangeArrowheads="1"/>
            </p:cNvSpPr>
            <p:nvPr/>
          </p:nvSpPr>
          <p:spPr bwMode="auto">
            <a:xfrm>
              <a:off x="399114" y="4099382"/>
              <a:ext cx="731549" cy="182875"/>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CDTI</a:t>
              </a:r>
            </a:p>
          </p:txBody>
        </p:sp>
        <p:sp>
          <p:nvSpPr>
            <p:cNvPr id="19464" name="system 928" descr="HUD">
              <a:hlinkClick r:id="rId6"/>
              <a:extLst>
                <a:ext uri="{FF2B5EF4-FFF2-40B4-BE49-F238E27FC236}">
                  <a16:creationId xmlns:a16="http://schemas.microsoft.com/office/drawing/2014/main" id="{2E692022-4581-4009-9FC0-7EDB7C25083E}"/>
                </a:ext>
                <a:ext uri="{C183D7F6-B498-43B3-948B-1728B52AA6E4}">
                  <adec:decorative xmlns:adec="http://schemas.microsoft.com/office/drawing/2017/decorative" val="0"/>
                </a:ext>
              </a:extLst>
            </p:cNvPr>
            <p:cNvSpPr txBox="1">
              <a:spLocks noChangeArrowheads="1"/>
            </p:cNvSpPr>
            <p:nvPr/>
          </p:nvSpPr>
          <p:spPr bwMode="auto">
            <a:xfrm>
              <a:off x="389728" y="4505925"/>
              <a:ext cx="738710" cy="182875"/>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HUD</a:t>
              </a:r>
            </a:p>
          </p:txBody>
        </p:sp>
        <p:sp>
          <p:nvSpPr>
            <p:cNvPr id="19465" name="system 922" descr="EFVS">
              <a:hlinkClick r:id="rId7"/>
              <a:extLst>
                <a:ext uri="{FF2B5EF4-FFF2-40B4-BE49-F238E27FC236}">
                  <a16:creationId xmlns:a16="http://schemas.microsoft.com/office/drawing/2014/main" id="{B10B27E6-E4FD-4D4C-BB12-9790AF50942B}"/>
                </a:ext>
                <a:ext uri="{C183D7F6-B498-43B3-948B-1728B52AA6E4}">
                  <adec:decorative xmlns:adec="http://schemas.microsoft.com/office/drawing/2017/decorative" val="0"/>
                </a:ext>
              </a:extLst>
            </p:cNvPr>
            <p:cNvSpPr txBox="1">
              <a:spLocks noChangeArrowheads="1"/>
            </p:cNvSpPr>
            <p:nvPr/>
          </p:nvSpPr>
          <p:spPr bwMode="auto">
            <a:xfrm>
              <a:off x="401017" y="669304"/>
              <a:ext cx="731549" cy="202894"/>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EFVS</a:t>
              </a:r>
            </a:p>
          </p:txBody>
        </p:sp>
        <p:sp>
          <p:nvSpPr>
            <p:cNvPr id="19466" name="system 1161" descr="MDCRS">
              <a:hlinkClick r:id="rId8"/>
              <a:extLst>
                <a:ext uri="{FF2B5EF4-FFF2-40B4-BE49-F238E27FC236}">
                  <a16:creationId xmlns:a16="http://schemas.microsoft.com/office/drawing/2014/main" id="{130E0709-940E-4282-811A-BADB8A4009AA}"/>
                </a:ext>
                <a:ext uri="{C183D7F6-B498-43B3-948B-1728B52AA6E4}">
                  <adec:decorative xmlns:adec="http://schemas.microsoft.com/office/drawing/2017/decorative" val="0"/>
                </a:ext>
              </a:extLst>
            </p:cNvPr>
            <p:cNvSpPr txBox="1">
              <a:spLocks noChangeArrowheads="1"/>
            </p:cNvSpPr>
            <p:nvPr/>
          </p:nvSpPr>
          <p:spPr bwMode="auto">
            <a:xfrm>
              <a:off x="399114" y="2288563"/>
              <a:ext cx="731549" cy="182875"/>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MDCRS</a:t>
              </a:r>
            </a:p>
          </p:txBody>
        </p:sp>
        <p:sp>
          <p:nvSpPr>
            <p:cNvPr id="23" name="Text Box 483" descr="Weather  Sensors">
              <a:extLst>
                <a:ext uri="{FF2B5EF4-FFF2-40B4-BE49-F238E27FC236}">
                  <a16:creationId xmlns:a16="http://schemas.microsoft.com/office/drawing/2014/main" id="{61D0EF89-D266-49AA-9066-D8F195F79373}"/>
                </a:ext>
                <a:ext uri="{C183D7F6-B498-43B3-948B-1728B52AA6E4}">
                  <adec:decorative xmlns:adec="http://schemas.microsoft.com/office/drawing/2017/decorative" val="0"/>
                </a:ext>
              </a:extLst>
            </p:cNvPr>
            <p:cNvSpPr txBox="1">
              <a:spLocks noChangeArrowheads="1"/>
            </p:cNvSpPr>
            <p:nvPr/>
          </p:nvSpPr>
          <p:spPr bwMode="auto">
            <a:xfrm rot="16200000">
              <a:off x="-26989" y="2262188"/>
              <a:ext cx="536575" cy="247650"/>
            </a:xfrm>
            <a:prstGeom prst="rect">
              <a:avLst/>
            </a:prstGeom>
            <a:solidFill>
              <a:schemeClr val="bg1">
                <a:lumMod val="75000"/>
              </a:schemeClr>
            </a:solidFill>
            <a:ln w="12700">
              <a:solidFill>
                <a:schemeClr val="tx1"/>
              </a:solidFill>
              <a:miter lim="800000"/>
              <a:headEnd/>
              <a:tailEnd/>
            </a:ln>
          </p:spPr>
          <p:txBody>
            <a:bodyPr lIns="0" tIns="0" rIns="0" bIns="0" anchor="ctr" anchorCtr="1"/>
            <a:lstStyle>
              <a:defPPr>
                <a:defRPr lang="en-US"/>
              </a:defPPr>
              <a:lvl1pPr algn="ctr" defTabSz="952500">
                <a:defRPr sz="800">
                  <a:solidFill>
                    <a:srgbClr val="000000"/>
                  </a:solidFill>
                </a:defRPr>
              </a:lvl1pPr>
            </a:lstStyle>
            <a:p>
              <a:pPr eaLnBrk="1" hangingPunct="1">
                <a:defRPr/>
              </a:pPr>
              <a:r>
                <a:rPr lang="en-US" sz="900">
                  <a:latin typeface="Segoe UI" panose="020B0502040204020203" pitchFamily="34" charset="0"/>
                  <a:ea typeface="ＭＳ Ｐゴシック" pitchFamily="34" charset="-128"/>
                  <a:cs typeface="Segoe UI" panose="020B0502040204020203" pitchFamily="34" charset="0"/>
                </a:rPr>
                <a:t>Weather  Sensors</a:t>
              </a:r>
            </a:p>
          </p:txBody>
        </p:sp>
        <p:sp>
          <p:nvSpPr>
            <p:cNvPr id="30" name="Text Box 117" descr="Low Visibility Ops">
              <a:extLst>
                <a:ext uri="{FF2B5EF4-FFF2-40B4-BE49-F238E27FC236}">
                  <a16:creationId xmlns:a16="http://schemas.microsoft.com/office/drawing/2014/main" id="{84B386F5-3B6F-46F2-8B16-92D7AA8C8ED9}"/>
                </a:ext>
                <a:ext uri="{C183D7F6-B498-43B3-948B-1728B52AA6E4}">
                  <adec:decorative xmlns:adec="http://schemas.microsoft.com/office/drawing/2017/decorative" val="0"/>
                </a:ext>
              </a:extLst>
            </p:cNvPr>
            <p:cNvSpPr txBox="1">
              <a:spLocks noChangeArrowheads="1"/>
            </p:cNvSpPr>
            <p:nvPr/>
          </p:nvSpPr>
          <p:spPr bwMode="auto">
            <a:xfrm rot="16200000">
              <a:off x="-514350" y="1238250"/>
              <a:ext cx="1511301" cy="247650"/>
            </a:xfrm>
            <a:prstGeom prst="rect">
              <a:avLst/>
            </a:prstGeom>
            <a:solidFill>
              <a:schemeClr val="bg1">
                <a:lumMod val="75000"/>
              </a:schemeClr>
            </a:solidFill>
            <a:ln w="12700">
              <a:solidFill>
                <a:schemeClr val="tx1"/>
              </a:solidFill>
              <a:miter lim="800000"/>
              <a:headEnd/>
              <a:tailEnd/>
            </a:ln>
          </p:spPr>
          <p:txBody>
            <a:bodyPr lIns="0" tIns="0" rIns="0" bIns="0" anchor="ctr" anchorCtr="1"/>
            <a:lstStyle>
              <a:defPPr>
                <a:defRPr lang="en-US"/>
              </a:defPPr>
              <a:lvl1pPr algn="ctr" defTabSz="952500">
                <a:defRPr sz="800">
                  <a:solidFill>
                    <a:srgbClr val="000000"/>
                  </a:solidFill>
                </a:defRPr>
              </a:lvl1pPr>
            </a:lstStyle>
            <a:p>
              <a:pPr eaLnBrk="1" hangingPunct="1">
                <a:defRPr/>
              </a:pPr>
              <a:r>
                <a:rPr lang="en-US" sz="900">
                  <a:latin typeface="Segoe UI" panose="020B0502040204020203" pitchFamily="34" charset="0"/>
                  <a:ea typeface="ＭＳ Ｐゴシック" pitchFamily="34" charset="-128"/>
                  <a:cs typeface="Segoe UI" panose="020B0502040204020203" pitchFamily="34" charset="0"/>
                </a:rPr>
                <a:t>Low Visibility Ops</a:t>
              </a:r>
            </a:p>
          </p:txBody>
        </p:sp>
        <p:sp>
          <p:nvSpPr>
            <p:cNvPr id="19469" name="system 947" descr="SVS">
              <a:hlinkClick r:id="rId9"/>
              <a:extLst>
                <a:ext uri="{FF2B5EF4-FFF2-40B4-BE49-F238E27FC236}">
                  <a16:creationId xmlns:a16="http://schemas.microsoft.com/office/drawing/2014/main" id="{64A0F624-7BF5-4672-A883-C17BFA47B597}"/>
                </a:ext>
                <a:ext uri="{C183D7F6-B498-43B3-948B-1728B52AA6E4}">
                  <adec:decorative xmlns:adec="http://schemas.microsoft.com/office/drawing/2017/decorative" val="0"/>
                </a:ext>
              </a:extLst>
            </p:cNvPr>
            <p:cNvSpPr txBox="1">
              <a:spLocks noChangeArrowheads="1"/>
            </p:cNvSpPr>
            <p:nvPr/>
          </p:nvSpPr>
          <p:spPr bwMode="auto">
            <a:xfrm>
              <a:off x="403242" y="1457366"/>
              <a:ext cx="731549" cy="186559"/>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SVS</a:t>
              </a:r>
            </a:p>
          </p:txBody>
        </p:sp>
        <p:sp>
          <p:nvSpPr>
            <p:cNvPr id="19470" name="roadmap_symbol 211" descr="SMGCS">
              <a:hlinkClick r:id="rId10"/>
              <a:extLst>
                <a:ext uri="{FF2B5EF4-FFF2-40B4-BE49-F238E27FC236}">
                  <a16:creationId xmlns:a16="http://schemas.microsoft.com/office/drawing/2014/main" id="{969386AF-B901-4D13-B9A7-660B2CBA35A2}"/>
                </a:ext>
                <a:ext uri="{C183D7F6-B498-43B3-948B-1728B52AA6E4}">
                  <adec:decorative xmlns:adec="http://schemas.microsoft.com/office/drawing/2017/decorative" val="0"/>
                </a:ext>
              </a:extLst>
            </p:cNvPr>
            <p:cNvSpPr txBox="1">
              <a:spLocks noChangeArrowheads="1"/>
            </p:cNvSpPr>
            <p:nvPr/>
          </p:nvSpPr>
          <p:spPr bwMode="auto">
            <a:xfrm>
              <a:off x="403241" y="1855724"/>
              <a:ext cx="731549" cy="182875"/>
            </a:xfrm>
            <a:prstGeom prst="rect">
              <a:avLst/>
            </a:prstGeom>
            <a:solidFill>
              <a:srgbClr val="FFFF99"/>
            </a:solidFill>
            <a:ln w="9525">
              <a:solidFill>
                <a:schemeClr val="tx1"/>
              </a:solidFill>
              <a:miter lim="800000"/>
              <a:headEnd/>
              <a:tailEnd/>
            </a:ln>
          </p:spPr>
          <p:txBody>
            <a:bodyPr lIns="0"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SMGCS</a:t>
              </a:r>
            </a:p>
          </p:txBody>
        </p:sp>
        <p:sp>
          <p:nvSpPr>
            <p:cNvPr id="19471" name="system 892" descr="EFB">
              <a:hlinkClick r:id="rId11"/>
              <a:extLst>
                <a:ext uri="{FF2B5EF4-FFF2-40B4-BE49-F238E27FC236}">
                  <a16:creationId xmlns:a16="http://schemas.microsoft.com/office/drawing/2014/main" id="{7C9EEF00-B024-4306-8BCA-C028C6BD2D7B}"/>
                </a:ext>
                <a:ext uri="{C183D7F6-B498-43B3-948B-1728B52AA6E4}">
                  <adec:decorative xmlns:adec="http://schemas.microsoft.com/office/drawing/2017/decorative" val="0"/>
                </a:ext>
              </a:extLst>
            </p:cNvPr>
            <p:cNvSpPr txBox="1">
              <a:spLocks noChangeArrowheads="1"/>
            </p:cNvSpPr>
            <p:nvPr/>
          </p:nvSpPr>
          <p:spPr bwMode="auto">
            <a:xfrm>
              <a:off x="396889" y="4916260"/>
              <a:ext cx="731549" cy="182875"/>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EFB</a:t>
              </a:r>
            </a:p>
          </p:txBody>
        </p:sp>
        <p:cxnSp>
          <p:nvCxnSpPr>
            <p:cNvPr id="19472" name="Straight Connector 44">
              <a:extLst>
                <a:ext uri="{FF2B5EF4-FFF2-40B4-BE49-F238E27FC236}">
                  <a16:creationId xmlns:a16="http://schemas.microsoft.com/office/drawing/2014/main" id="{5FB86E35-B50F-40D8-B8E2-B327690328C2}"/>
                </a:ext>
                <a:ext uri="{C183D7F6-B498-43B3-948B-1728B52AA6E4}">
                  <adec:decorative xmlns:adec="http://schemas.microsoft.com/office/drawing/2017/decorative" val="1"/>
                </a:ext>
              </a:extLst>
            </p:cNvPr>
            <p:cNvCxnSpPr>
              <a:cxnSpLocks noChangeShapeType="1"/>
              <a:endCxn id="23" idx="3"/>
            </p:cNvCxnSpPr>
            <p:nvPr/>
          </p:nvCxnSpPr>
          <p:spPr bwMode="auto">
            <a:xfrm flipH="1" flipV="1">
              <a:off x="240930" y="2117321"/>
              <a:ext cx="8798661" cy="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9473" name="Straight Connector 45">
              <a:extLst>
                <a:ext uri="{FF2B5EF4-FFF2-40B4-BE49-F238E27FC236}">
                  <a16:creationId xmlns:a16="http://schemas.microsoft.com/office/drawing/2014/main" id="{F6F16EC9-A27D-4CBA-80C3-E121208631FD}"/>
                </a:ext>
                <a:ext uri="{C183D7F6-B498-43B3-948B-1728B52AA6E4}">
                  <adec:decorative xmlns:adec="http://schemas.microsoft.com/office/drawing/2017/decorative" val="1"/>
                </a:ext>
              </a:extLst>
            </p:cNvPr>
            <p:cNvCxnSpPr>
              <a:cxnSpLocks noChangeShapeType="1"/>
              <a:endCxn id="19478" idx="3"/>
            </p:cNvCxnSpPr>
            <p:nvPr/>
          </p:nvCxnSpPr>
          <p:spPr bwMode="auto">
            <a:xfrm flipH="1">
              <a:off x="240928" y="2656071"/>
              <a:ext cx="87986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9474" name="Straight Connector 46">
              <a:extLst>
                <a:ext uri="{FF2B5EF4-FFF2-40B4-BE49-F238E27FC236}">
                  <a16:creationId xmlns:a16="http://schemas.microsoft.com/office/drawing/2014/main" id="{BA4BC2A1-4DC6-421A-85AA-9A8C6413C4E5}"/>
                </a:ext>
                <a:ext uri="{C183D7F6-B498-43B3-948B-1728B52AA6E4}">
                  <adec:decorative xmlns:adec="http://schemas.microsoft.com/office/drawing/2017/decorative" val="1"/>
                </a:ext>
              </a:extLst>
            </p:cNvPr>
            <p:cNvCxnSpPr>
              <a:cxnSpLocks noChangeShapeType="1"/>
            </p:cNvCxnSpPr>
            <p:nvPr/>
          </p:nvCxnSpPr>
          <p:spPr bwMode="auto">
            <a:xfrm flipH="1">
              <a:off x="239539" y="3638064"/>
              <a:ext cx="8806027" cy="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9475" name="Straight Connector 47">
              <a:extLst>
                <a:ext uri="{FF2B5EF4-FFF2-40B4-BE49-F238E27FC236}">
                  <a16:creationId xmlns:a16="http://schemas.microsoft.com/office/drawing/2014/main" id="{0EDE2709-D8FD-4E5F-A8F8-6D075B79A9DD}"/>
                </a:ext>
                <a:ext uri="{C183D7F6-B498-43B3-948B-1728B52AA6E4}">
                  <adec:decorative xmlns:adec="http://schemas.microsoft.com/office/drawing/2017/decorative" val="1"/>
                </a:ext>
              </a:extLst>
            </p:cNvPr>
            <p:cNvCxnSpPr>
              <a:cxnSpLocks noChangeShapeType="1"/>
            </p:cNvCxnSpPr>
            <p:nvPr/>
          </p:nvCxnSpPr>
          <p:spPr bwMode="auto">
            <a:xfrm flipH="1">
              <a:off x="230369" y="5153236"/>
              <a:ext cx="881199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9" name="Text Box 483" descr="Displays">
              <a:extLst>
                <a:ext uri="{FF2B5EF4-FFF2-40B4-BE49-F238E27FC236}">
                  <a16:creationId xmlns:a16="http://schemas.microsoft.com/office/drawing/2014/main" id="{CC06DBD0-4D36-4546-B89A-CF9079D2F292}"/>
                </a:ext>
                <a:ext uri="{C183D7F6-B498-43B3-948B-1728B52AA6E4}">
                  <adec:decorative xmlns:adec="http://schemas.microsoft.com/office/drawing/2017/decorative" val="0"/>
                </a:ext>
              </a:extLst>
            </p:cNvPr>
            <p:cNvSpPr txBox="1">
              <a:spLocks noChangeArrowheads="1"/>
            </p:cNvSpPr>
            <p:nvPr/>
          </p:nvSpPr>
          <p:spPr bwMode="auto">
            <a:xfrm rot="16200000">
              <a:off x="-520701" y="4265615"/>
              <a:ext cx="1524001" cy="247650"/>
            </a:xfrm>
            <a:prstGeom prst="rect">
              <a:avLst/>
            </a:prstGeom>
            <a:solidFill>
              <a:schemeClr val="bg1">
                <a:lumMod val="75000"/>
              </a:schemeClr>
            </a:solidFill>
            <a:ln w="12700">
              <a:solidFill>
                <a:schemeClr val="tx1"/>
              </a:solidFill>
              <a:miter lim="800000"/>
              <a:headEnd/>
              <a:tailEnd/>
            </a:ln>
          </p:spPr>
          <p:txBody>
            <a:bodyPr lIns="0" tIns="0" rIns="0" bIns="0" anchor="ctr"/>
            <a:lstStyle>
              <a:defPPr>
                <a:defRPr lang="en-US"/>
              </a:defPPr>
              <a:lvl1pPr algn="ctr" defTabSz="952500">
                <a:defRPr sz="800">
                  <a:solidFill>
                    <a:srgbClr val="000000"/>
                  </a:solidFill>
                </a:defRPr>
              </a:lvl1pPr>
            </a:lstStyle>
            <a:p>
              <a:pPr eaLnBrk="1" hangingPunct="1">
                <a:defRPr/>
              </a:pPr>
              <a:r>
                <a:rPr lang="en-US" sz="900">
                  <a:latin typeface="Segoe UI" panose="020B0502040204020203" pitchFamily="34" charset="0"/>
                  <a:ea typeface="ＭＳ Ｐゴシック" pitchFamily="34" charset="-128"/>
                  <a:cs typeface="Segoe UI" panose="020B0502040204020203" pitchFamily="34" charset="0"/>
                </a:rPr>
                <a:t>Displays</a:t>
              </a:r>
            </a:p>
          </p:txBody>
        </p:sp>
        <p:sp>
          <p:nvSpPr>
            <p:cNvPr id="19477" name="Text Box 483" descr="Controls">
              <a:extLst>
                <a:ext uri="{FF2B5EF4-FFF2-40B4-BE49-F238E27FC236}">
                  <a16:creationId xmlns:a16="http://schemas.microsoft.com/office/drawing/2014/main" id="{E8B4B176-D70A-4910-9649-B52660053433}"/>
                </a:ext>
                <a:ext uri="{C183D7F6-B498-43B3-948B-1728B52AA6E4}">
                  <adec:decorative xmlns:adec="http://schemas.microsoft.com/office/drawing/2017/decorative" val="0"/>
                </a:ext>
              </a:extLst>
            </p:cNvPr>
            <p:cNvSpPr txBox="1">
              <a:spLocks noChangeArrowheads="1"/>
            </p:cNvSpPr>
            <p:nvPr/>
          </p:nvSpPr>
          <p:spPr bwMode="auto">
            <a:xfrm rot="16200000">
              <a:off x="-393699" y="5663355"/>
              <a:ext cx="1269260" cy="246912"/>
            </a:xfrm>
            <a:prstGeom prst="rect">
              <a:avLst/>
            </a:prstGeom>
            <a:solidFill>
              <a:schemeClr val="bg1"/>
            </a:solidFill>
            <a:ln w="12700">
              <a:solidFill>
                <a:schemeClr val="tx1"/>
              </a:solidFill>
              <a:miter lim="800000"/>
              <a:headEnd/>
              <a:tailEnd/>
            </a:ln>
          </p:spPr>
          <p:txBody>
            <a:bodyPr lIns="0" tIns="0" rIns="0" bIns="0" anchor="ct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Controls</a:t>
              </a:r>
            </a:p>
          </p:txBody>
        </p:sp>
        <p:sp>
          <p:nvSpPr>
            <p:cNvPr id="19478" name="Text Box 483" descr="New Airframes &#10;and Propulsion">
              <a:extLst>
                <a:ext uri="{FF2B5EF4-FFF2-40B4-BE49-F238E27FC236}">
                  <a16:creationId xmlns:a16="http://schemas.microsoft.com/office/drawing/2014/main" id="{930C17C6-7300-402F-8FE3-880E23C164CF}"/>
                </a:ext>
                <a:ext uri="{C183D7F6-B498-43B3-948B-1728B52AA6E4}">
                  <adec:decorative xmlns:adec="http://schemas.microsoft.com/office/drawing/2017/decorative" val="0"/>
                </a:ext>
              </a:extLst>
            </p:cNvPr>
            <p:cNvSpPr txBox="1">
              <a:spLocks noChangeArrowheads="1"/>
            </p:cNvSpPr>
            <p:nvPr/>
          </p:nvSpPr>
          <p:spPr bwMode="auto">
            <a:xfrm rot="16200000">
              <a:off x="-247488" y="3021775"/>
              <a:ext cx="976832" cy="246904"/>
            </a:xfrm>
            <a:prstGeom prst="rect">
              <a:avLst/>
            </a:prstGeom>
            <a:solidFill>
              <a:schemeClr val="bg1"/>
            </a:solidFill>
            <a:ln w="12700">
              <a:solidFill>
                <a:schemeClr val="tx1"/>
              </a:solidFill>
              <a:miter lim="800000"/>
              <a:headEnd/>
              <a:tailEnd/>
            </a:ln>
          </p:spPr>
          <p:txBody>
            <a:bodyPr lIns="0" tIns="0" rIns="0" bIns="0" anchor="ctr" anchorCtr="1"/>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New Airframes </a:t>
              </a:r>
            </a:p>
            <a:p>
              <a:pPr algn="ctr" eaLnBrk="1" hangingPunct="1">
                <a:defRPr/>
              </a:pP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and Propulsi</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on</a:t>
              </a:r>
            </a:p>
          </p:txBody>
        </p:sp>
        <p:cxnSp>
          <p:nvCxnSpPr>
            <p:cNvPr id="19479" name="Straight Arrow Connector 2">
              <a:extLst>
                <a:ext uri="{FF2B5EF4-FFF2-40B4-BE49-F238E27FC236}">
                  <a16:creationId xmlns:a16="http://schemas.microsoft.com/office/drawing/2014/main" id="{297CC390-7898-4F2C-8FB9-AE3200CA2A11}"/>
                </a:ext>
                <a:ext uri="{C183D7F6-B498-43B3-948B-1728B52AA6E4}">
                  <adec:decorative xmlns:adec="http://schemas.microsoft.com/office/drawing/2017/decorative" val="1"/>
                </a:ext>
              </a:extLst>
            </p:cNvPr>
            <p:cNvCxnSpPr>
              <a:cxnSpLocks noChangeShapeType="1"/>
            </p:cNvCxnSpPr>
            <p:nvPr/>
          </p:nvCxnSpPr>
          <p:spPr bwMode="auto">
            <a:xfrm>
              <a:off x="1123049" y="5009070"/>
              <a:ext cx="7866839"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9480" name="system 1300" descr="SVGS">
              <a:hlinkClick r:id="rId12"/>
              <a:extLst>
                <a:ext uri="{FF2B5EF4-FFF2-40B4-BE49-F238E27FC236}">
                  <a16:creationId xmlns:a16="http://schemas.microsoft.com/office/drawing/2014/main" id="{E39D45F8-61D9-46F1-A4C9-600275832E37}"/>
                </a:ext>
                <a:ext uri="{C183D7F6-B498-43B3-948B-1728B52AA6E4}">
                  <adec:decorative xmlns:adec="http://schemas.microsoft.com/office/drawing/2017/decorative" val="0"/>
                </a:ext>
              </a:extLst>
            </p:cNvPr>
            <p:cNvSpPr txBox="1">
              <a:spLocks noChangeArrowheads="1"/>
            </p:cNvSpPr>
            <p:nvPr/>
          </p:nvSpPr>
          <p:spPr bwMode="auto">
            <a:xfrm>
              <a:off x="401017" y="1068212"/>
              <a:ext cx="731549" cy="182875"/>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SVGS</a:t>
              </a:r>
            </a:p>
          </p:txBody>
        </p:sp>
        <p:sp>
          <p:nvSpPr>
            <p:cNvPr id="19481" name="roadmap_symbol 174" descr="UAS">
              <a:hlinkClick r:id="rId13"/>
              <a:extLst>
                <a:ext uri="{FF2B5EF4-FFF2-40B4-BE49-F238E27FC236}">
                  <a16:creationId xmlns:a16="http://schemas.microsoft.com/office/drawing/2014/main" id="{BABCC208-B3BB-490B-96F3-05916AF4211D}"/>
                </a:ext>
                <a:ext uri="{C183D7F6-B498-43B3-948B-1728B52AA6E4}">
                  <adec:decorative xmlns:adec="http://schemas.microsoft.com/office/drawing/2017/decorative" val="0"/>
                </a:ext>
              </a:extLst>
            </p:cNvPr>
            <p:cNvSpPr txBox="1">
              <a:spLocks noChangeArrowheads="1"/>
            </p:cNvSpPr>
            <p:nvPr/>
          </p:nvSpPr>
          <p:spPr bwMode="auto">
            <a:xfrm>
              <a:off x="400361" y="3033832"/>
              <a:ext cx="731549" cy="182875"/>
            </a:xfrm>
            <a:prstGeom prst="rect">
              <a:avLst/>
            </a:prstGeom>
            <a:solidFill>
              <a:srgbClr val="FFFF99"/>
            </a:solidFill>
            <a:ln w="9525">
              <a:solidFill>
                <a:schemeClr val="tx1"/>
              </a:solidFill>
              <a:miter lim="800000"/>
              <a:headEnd/>
              <a:tailEnd/>
            </a:ln>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UAS</a:t>
              </a:r>
            </a:p>
          </p:txBody>
        </p:sp>
        <p:cxnSp>
          <p:nvCxnSpPr>
            <p:cNvPr id="19482" name="Straight Arrow Connector 39">
              <a:extLst>
                <a:ext uri="{FF2B5EF4-FFF2-40B4-BE49-F238E27FC236}">
                  <a16:creationId xmlns:a16="http://schemas.microsoft.com/office/drawing/2014/main" id="{29546891-4878-48D9-A92E-D1D02329147C}"/>
                </a:ext>
                <a:ext uri="{C183D7F6-B498-43B3-948B-1728B52AA6E4}">
                  <adec:decorative xmlns:adec="http://schemas.microsoft.com/office/drawing/2017/decorative" val="1"/>
                </a:ext>
              </a:extLst>
            </p:cNvPr>
            <p:cNvCxnSpPr>
              <a:cxnSpLocks noChangeShapeType="1"/>
              <a:stCxn id="19469" idx="3"/>
            </p:cNvCxnSpPr>
            <p:nvPr/>
          </p:nvCxnSpPr>
          <p:spPr bwMode="auto">
            <a:xfrm>
              <a:off x="1134791" y="1550646"/>
              <a:ext cx="7855097"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483" name="Straight Arrow Connector 40">
              <a:extLst>
                <a:ext uri="{FF2B5EF4-FFF2-40B4-BE49-F238E27FC236}">
                  <a16:creationId xmlns:a16="http://schemas.microsoft.com/office/drawing/2014/main" id="{3C79B5F0-B2EC-45E7-83CC-C3F7077B6D5E}"/>
                </a:ext>
                <a:ext uri="{C183D7F6-B498-43B3-948B-1728B52AA6E4}">
                  <adec:decorative xmlns:adec="http://schemas.microsoft.com/office/drawing/2017/decorative" val="1"/>
                </a:ext>
              </a:extLst>
            </p:cNvPr>
            <p:cNvCxnSpPr>
              <a:cxnSpLocks noChangeShapeType="1"/>
            </p:cNvCxnSpPr>
            <p:nvPr/>
          </p:nvCxnSpPr>
          <p:spPr bwMode="auto">
            <a:xfrm>
              <a:off x="1140342" y="1961091"/>
              <a:ext cx="784954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484" name="Straight Arrow Connector 41">
              <a:extLst>
                <a:ext uri="{FF2B5EF4-FFF2-40B4-BE49-F238E27FC236}">
                  <a16:creationId xmlns:a16="http://schemas.microsoft.com/office/drawing/2014/main" id="{FBDE8473-F46B-4468-A538-18189FA4E525}"/>
                </a:ext>
                <a:ext uri="{C183D7F6-B498-43B3-948B-1728B52AA6E4}">
                  <adec:decorative xmlns:adec="http://schemas.microsoft.com/office/drawing/2017/decorative" val="1"/>
                </a:ext>
              </a:extLst>
            </p:cNvPr>
            <p:cNvCxnSpPr>
              <a:cxnSpLocks noChangeShapeType="1"/>
            </p:cNvCxnSpPr>
            <p:nvPr/>
          </p:nvCxnSpPr>
          <p:spPr bwMode="auto">
            <a:xfrm>
              <a:off x="1123049" y="2380003"/>
              <a:ext cx="7866839"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485" name="Straight Arrow Connector 42">
              <a:extLst>
                <a:ext uri="{FF2B5EF4-FFF2-40B4-BE49-F238E27FC236}">
                  <a16:creationId xmlns:a16="http://schemas.microsoft.com/office/drawing/2014/main" id="{8409A5B6-24CE-4B01-9741-043496C31FA5}"/>
                </a:ext>
                <a:ext uri="{C183D7F6-B498-43B3-948B-1728B52AA6E4}">
                  <adec:decorative xmlns:adec="http://schemas.microsoft.com/office/drawing/2017/decorative" val="1"/>
                </a:ext>
              </a:extLst>
            </p:cNvPr>
            <p:cNvCxnSpPr>
              <a:cxnSpLocks noChangeShapeType="1"/>
            </p:cNvCxnSpPr>
            <p:nvPr/>
          </p:nvCxnSpPr>
          <p:spPr bwMode="auto">
            <a:xfrm>
              <a:off x="1140342" y="1162292"/>
              <a:ext cx="784954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486" name="Straight Arrow Connector 43">
              <a:extLst>
                <a:ext uri="{FF2B5EF4-FFF2-40B4-BE49-F238E27FC236}">
                  <a16:creationId xmlns:a16="http://schemas.microsoft.com/office/drawing/2014/main" id="{6615E897-C463-45B3-AE6C-8ADEB1673ED9}"/>
                </a:ext>
                <a:ext uri="{C183D7F6-B498-43B3-948B-1728B52AA6E4}">
                  <adec:decorative xmlns:adec="http://schemas.microsoft.com/office/drawing/2017/decorative" val="1"/>
                </a:ext>
              </a:extLst>
            </p:cNvPr>
            <p:cNvCxnSpPr>
              <a:cxnSpLocks noChangeShapeType="1"/>
            </p:cNvCxnSpPr>
            <p:nvPr/>
          </p:nvCxnSpPr>
          <p:spPr bwMode="auto">
            <a:xfrm>
              <a:off x="1140342" y="786430"/>
              <a:ext cx="784954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487" name="Straight Arrow Connector 44">
              <a:extLst>
                <a:ext uri="{FF2B5EF4-FFF2-40B4-BE49-F238E27FC236}">
                  <a16:creationId xmlns:a16="http://schemas.microsoft.com/office/drawing/2014/main" id="{A1AADA3C-0B80-4C10-A4C5-3DA0A2011BBF}"/>
                </a:ext>
                <a:ext uri="{C183D7F6-B498-43B3-948B-1728B52AA6E4}">
                  <adec:decorative xmlns:adec="http://schemas.microsoft.com/office/drawing/2017/decorative" val="1"/>
                </a:ext>
              </a:extLst>
            </p:cNvPr>
            <p:cNvCxnSpPr>
              <a:cxnSpLocks noChangeShapeType="1"/>
            </p:cNvCxnSpPr>
            <p:nvPr/>
          </p:nvCxnSpPr>
          <p:spPr bwMode="auto">
            <a:xfrm flipV="1">
              <a:off x="1123049" y="4203219"/>
              <a:ext cx="7866839" cy="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488" name="Straight Arrow Connector 45">
              <a:extLst>
                <a:ext uri="{FF2B5EF4-FFF2-40B4-BE49-F238E27FC236}">
                  <a16:creationId xmlns:a16="http://schemas.microsoft.com/office/drawing/2014/main" id="{69A3DFC1-8E01-488C-9F66-2B0BEEC2B5BA}"/>
                </a:ext>
                <a:ext uri="{C183D7F6-B498-43B3-948B-1728B52AA6E4}">
                  <adec:decorative xmlns:adec="http://schemas.microsoft.com/office/drawing/2017/decorative" val="1"/>
                </a:ext>
              </a:extLst>
            </p:cNvPr>
            <p:cNvCxnSpPr>
              <a:cxnSpLocks noChangeShapeType="1"/>
            </p:cNvCxnSpPr>
            <p:nvPr/>
          </p:nvCxnSpPr>
          <p:spPr bwMode="auto">
            <a:xfrm>
              <a:off x="1129709" y="4602922"/>
              <a:ext cx="7860179"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489" name="Straight Arrow Connector 46">
              <a:extLst>
                <a:ext uri="{FF2B5EF4-FFF2-40B4-BE49-F238E27FC236}">
                  <a16:creationId xmlns:a16="http://schemas.microsoft.com/office/drawing/2014/main" id="{9206035E-FEE6-43AF-8BB0-18FA051EC16D}"/>
                </a:ext>
                <a:ext uri="{C183D7F6-B498-43B3-948B-1728B52AA6E4}">
                  <adec:decorative xmlns:adec="http://schemas.microsoft.com/office/drawing/2017/decorative" val="1"/>
                </a:ext>
              </a:extLst>
            </p:cNvPr>
            <p:cNvCxnSpPr>
              <a:cxnSpLocks noChangeShapeType="1"/>
            </p:cNvCxnSpPr>
            <p:nvPr/>
          </p:nvCxnSpPr>
          <p:spPr bwMode="auto">
            <a:xfrm>
              <a:off x="1123049" y="5550002"/>
              <a:ext cx="7866839"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490" name="Straight Arrow Connector 47">
              <a:extLst>
                <a:ext uri="{FF2B5EF4-FFF2-40B4-BE49-F238E27FC236}">
                  <a16:creationId xmlns:a16="http://schemas.microsoft.com/office/drawing/2014/main" id="{EE5C6F1E-E189-4676-B1A8-F7AA0F7005A2}"/>
                </a:ext>
                <a:ext uri="{C183D7F6-B498-43B3-948B-1728B52AA6E4}">
                  <adec:decorative xmlns:adec="http://schemas.microsoft.com/office/drawing/2017/decorative" val="1"/>
                </a:ext>
              </a:extLst>
            </p:cNvPr>
            <p:cNvCxnSpPr>
              <a:cxnSpLocks noChangeShapeType="1"/>
            </p:cNvCxnSpPr>
            <p:nvPr/>
          </p:nvCxnSpPr>
          <p:spPr bwMode="auto">
            <a:xfrm>
              <a:off x="1129709" y="6058221"/>
              <a:ext cx="7860179"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491" name="Straight Arrow Connector 49">
              <a:extLst>
                <a:ext uri="{FF2B5EF4-FFF2-40B4-BE49-F238E27FC236}">
                  <a16:creationId xmlns:a16="http://schemas.microsoft.com/office/drawing/2014/main" id="{B6BDA644-18DB-402D-B056-989076F960D1}"/>
                </a:ext>
                <a:ext uri="{C183D7F6-B498-43B3-948B-1728B52AA6E4}">
                  <adec:decorative xmlns:adec="http://schemas.microsoft.com/office/drawing/2017/decorative" val="1"/>
                </a:ext>
              </a:extLst>
            </p:cNvPr>
            <p:cNvCxnSpPr>
              <a:cxnSpLocks noChangeShapeType="1"/>
            </p:cNvCxnSpPr>
            <p:nvPr/>
          </p:nvCxnSpPr>
          <p:spPr bwMode="auto">
            <a:xfrm>
              <a:off x="1129709" y="3807286"/>
              <a:ext cx="7860179"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492" name="Straight Arrow Connector 52">
              <a:extLst>
                <a:ext uri="{FF2B5EF4-FFF2-40B4-BE49-F238E27FC236}">
                  <a16:creationId xmlns:a16="http://schemas.microsoft.com/office/drawing/2014/main" id="{AFE2D482-B04C-4BD8-A71E-B98A6118778C}"/>
                </a:ext>
                <a:ext uri="{C183D7F6-B498-43B3-948B-1728B52AA6E4}">
                  <adec:decorative xmlns:adec="http://schemas.microsoft.com/office/drawing/2017/decorative" val="1"/>
                </a:ext>
              </a:extLst>
            </p:cNvPr>
            <p:cNvCxnSpPr>
              <a:cxnSpLocks noChangeShapeType="1"/>
            </p:cNvCxnSpPr>
            <p:nvPr/>
          </p:nvCxnSpPr>
          <p:spPr bwMode="auto">
            <a:xfrm>
              <a:off x="1129709" y="3125272"/>
              <a:ext cx="7860179"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8" name="TextBox 37" descr="Items with a green outline are components of the FAA Minimum Capability List (MCL)  ">
              <a:extLst>
                <a:ext uri="{FF2B5EF4-FFF2-40B4-BE49-F238E27FC236}">
                  <a16:creationId xmlns:a16="http://schemas.microsoft.com/office/drawing/2014/main" id="{B1508040-E61D-438F-8E13-79CB051AE502}"/>
                </a:ext>
                <a:ext uri="{C183D7F6-B498-43B3-948B-1728B52AA6E4}">
                  <adec:decorative xmlns:adec="http://schemas.microsoft.com/office/drawing/2017/decorative" val="0"/>
                </a:ext>
              </a:extLst>
            </p:cNvPr>
            <p:cNvSpPr txBox="1"/>
            <p:nvPr/>
          </p:nvSpPr>
          <p:spPr>
            <a:xfrm>
              <a:off x="1179364" y="574058"/>
              <a:ext cx="3474720" cy="107722"/>
            </a:xfrm>
            <a:prstGeom prst="rect">
              <a:avLst/>
            </a:prstGeom>
            <a:solidFill>
              <a:schemeClr val="bg1"/>
            </a:solidFill>
            <a:ln>
              <a:solidFill>
                <a:schemeClr val="tx1"/>
              </a:solidFill>
            </a:ln>
          </p:spPr>
          <p:txBody>
            <a:bodyPr wrap="square" lIns="45720" tIns="0" rIns="45720" bIns="0" rtlCol="0">
              <a:noAutofit/>
            </a:bodyPr>
            <a:lstStyle/>
            <a:p>
              <a:pPr algn="ctr"/>
              <a:r>
                <a:rPr lang="en-US" sz="700">
                  <a:latin typeface="Segoe UI" panose="020B0502040204020203" pitchFamily="34" charset="0"/>
                  <a:cs typeface="Segoe UI" panose="020B0502040204020203" pitchFamily="34" charset="0"/>
                </a:rPr>
                <a:t>Items with a </a:t>
              </a:r>
              <a:r>
                <a:rPr lang="en-US" sz="700">
                  <a:solidFill>
                    <a:srgbClr val="28BE45"/>
                  </a:solidFill>
                  <a:latin typeface="Segoe UI" panose="020B0502040204020203" pitchFamily="34" charset="0"/>
                  <a:cs typeface="Segoe UI" panose="020B0502040204020203" pitchFamily="34" charset="0"/>
                </a:rPr>
                <a:t>green outline </a:t>
              </a:r>
              <a:r>
                <a:rPr lang="en-US" sz="700">
                  <a:latin typeface="Segoe UI" panose="020B0502040204020203" pitchFamily="34" charset="0"/>
                  <a:cs typeface="Segoe UI" panose="020B0502040204020203" pitchFamily="34" charset="0"/>
                </a:rPr>
                <a:t>are components of the FAA Minimum Capability List (MCL)  </a:t>
              </a: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urveillance Roadmap (3 of 4)">
            <a:extLst>
              <a:ext uri="{FF2B5EF4-FFF2-40B4-BE49-F238E27FC236}">
                <a16:creationId xmlns:a16="http://schemas.microsoft.com/office/drawing/2014/main" id="{27290FFF-3DCA-4601-8E5F-A869D9F0CD7D}"/>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Surveillance Roadmap (3 of 4)</a:t>
            </a:r>
          </a:p>
        </p:txBody>
      </p:sp>
      <p:sp>
        <p:nvSpPr>
          <p:cNvPr id="4" name="Slide Number Placeholder 3" descr="108">
            <a:extLst>
              <a:ext uri="{FF2B5EF4-FFF2-40B4-BE49-F238E27FC236}">
                <a16:creationId xmlns:a16="http://schemas.microsoft.com/office/drawing/2014/main" id="{52040778-29E1-488F-AA79-961B1C43847D}"/>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100</a:t>
            </a:fld>
            <a:endParaRPr lang="en-US"/>
          </a:p>
        </p:txBody>
      </p:sp>
      <p:grpSp>
        <p:nvGrpSpPr>
          <p:cNvPr id="5" name="Group 4" descr="Page 3 of 4 of the Surveillance roadmap captures the non-cooperative surveillance systems, such as ASR, ARSR, and ANSR.  ">
            <a:extLst>
              <a:ext uri="{FF2B5EF4-FFF2-40B4-BE49-F238E27FC236}">
                <a16:creationId xmlns:a16="http://schemas.microsoft.com/office/drawing/2014/main" id="{A14EC58C-FC89-4BD2-B01E-AC6344AFB04A}"/>
              </a:ext>
            </a:extLst>
          </p:cNvPr>
          <p:cNvGrpSpPr/>
          <p:nvPr/>
        </p:nvGrpSpPr>
        <p:grpSpPr>
          <a:xfrm>
            <a:off x="30163" y="563787"/>
            <a:ext cx="9034462" cy="5904172"/>
            <a:chOff x="30163" y="563787"/>
            <a:chExt cx="9034462" cy="5904172"/>
          </a:xfrm>
        </p:grpSpPr>
        <p:sp>
          <p:nvSpPr>
            <p:cNvPr id="146436" name="Line 114">
              <a:extLst>
                <a:ext uri="{FF2B5EF4-FFF2-40B4-BE49-F238E27FC236}">
                  <a16:creationId xmlns:a16="http://schemas.microsoft.com/office/drawing/2014/main" id="{76312B03-0735-427D-B68B-85CEC84334BD}"/>
                </a:ext>
                <a:ext uri="{C183D7F6-B498-43B3-948B-1728B52AA6E4}">
                  <adec:decorative xmlns:adec="http://schemas.microsoft.com/office/drawing/2017/decorative" val="1"/>
                </a:ext>
              </a:extLst>
            </p:cNvPr>
            <p:cNvSpPr>
              <a:spLocks noChangeShapeType="1"/>
            </p:cNvSpPr>
            <p:nvPr/>
          </p:nvSpPr>
          <p:spPr bwMode="auto">
            <a:xfrm>
              <a:off x="5671933" y="2853269"/>
              <a:ext cx="3274156" cy="1815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43" name="Rectangle 151">
              <a:extLst>
                <a:ext uri="{FF2B5EF4-FFF2-40B4-BE49-F238E27FC236}">
                  <a16:creationId xmlns:a16="http://schemas.microsoft.com/office/drawing/2014/main" id="{34DCCD93-7A03-4449-A01D-C13E3738573D}"/>
                </a:ext>
                <a:ext uri="{C183D7F6-B498-43B3-948B-1728B52AA6E4}">
                  <adec:decorative xmlns:adec="http://schemas.microsoft.com/office/drawing/2017/decorative" val="1"/>
                </a:ext>
              </a:extLst>
            </p:cNvPr>
            <p:cNvSpPr>
              <a:spLocks noChangeArrowheads="1"/>
            </p:cNvSpPr>
            <p:nvPr/>
          </p:nvSpPr>
          <p:spPr bwMode="auto">
            <a:xfrm>
              <a:off x="2541636" y="656448"/>
              <a:ext cx="1589914" cy="1650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85000"/>
                </a:lnSpc>
              </a:pPr>
              <a:r>
                <a:rPr lang="en-US" altLang="en-US" sz="800" i="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DoD/DHS funded/FAA maintained</a:t>
              </a:r>
            </a:p>
          </p:txBody>
        </p:sp>
        <p:sp>
          <p:nvSpPr>
            <p:cNvPr id="146444" name="Rectangle 151">
              <a:extLst>
                <a:ext uri="{FF2B5EF4-FFF2-40B4-BE49-F238E27FC236}">
                  <a16:creationId xmlns:a16="http://schemas.microsoft.com/office/drawing/2014/main" id="{CC172B42-4DB8-4819-9875-9BEC3C369ACB}"/>
                </a:ext>
                <a:ext uri="{C183D7F6-B498-43B3-948B-1728B52AA6E4}">
                  <adec:decorative xmlns:adec="http://schemas.microsoft.com/office/drawing/2017/decorative" val="1"/>
                </a:ext>
              </a:extLst>
            </p:cNvPr>
            <p:cNvSpPr>
              <a:spLocks noChangeArrowheads="1"/>
            </p:cNvSpPr>
            <p:nvPr/>
          </p:nvSpPr>
          <p:spPr bwMode="auto">
            <a:xfrm>
              <a:off x="2558475" y="1112617"/>
              <a:ext cx="1589914" cy="1650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85000"/>
                </a:lnSpc>
              </a:pPr>
              <a:r>
                <a:rPr lang="en-US" altLang="en-US" sz="800" i="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DoD/DHS funded/FAA maintained</a:t>
              </a:r>
            </a:p>
          </p:txBody>
        </p:sp>
        <p:sp>
          <p:nvSpPr>
            <p:cNvPr id="146445" name="Line 114">
              <a:extLst>
                <a:ext uri="{FF2B5EF4-FFF2-40B4-BE49-F238E27FC236}">
                  <a16:creationId xmlns:a16="http://schemas.microsoft.com/office/drawing/2014/main" id="{AFCAE331-87DE-4264-B6A3-323162F9D667}"/>
                </a:ext>
                <a:ext uri="{C183D7F6-B498-43B3-948B-1728B52AA6E4}">
                  <adec:decorative xmlns:adec="http://schemas.microsoft.com/office/drawing/2017/decorative" val="1"/>
                </a:ext>
              </a:extLst>
            </p:cNvPr>
            <p:cNvSpPr>
              <a:spLocks noChangeShapeType="1"/>
            </p:cNvSpPr>
            <p:nvPr/>
          </p:nvSpPr>
          <p:spPr bwMode="auto">
            <a:xfrm>
              <a:off x="4229717" y="1281270"/>
              <a:ext cx="4740061" cy="4144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49" name="Line 114">
              <a:extLst>
                <a:ext uri="{FF2B5EF4-FFF2-40B4-BE49-F238E27FC236}">
                  <a16:creationId xmlns:a16="http://schemas.microsoft.com/office/drawing/2014/main" id="{E3D39FBA-48DC-475F-B544-B62CEF018182}"/>
                </a:ext>
                <a:ext uri="{C183D7F6-B498-43B3-948B-1728B52AA6E4}">
                  <adec:decorative xmlns:adec="http://schemas.microsoft.com/office/drawing/2017/decorative" val="1"/>
                </a:ext>
              </a:extLst>
            </p:cNvPr>
            <p:cNvSpPr>
              <a:spLocks noChangeShapeType="1"/>
            </p:cNvSpPr>
            <p:nvPr/>
          </p:nvSpPr>
          <p:spPr bwMode="auto">
            <a:xfrm>
              <a:off x="5673868" y="3381306"/>
              <a:ext cx="3292434" cy="130320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55" name="Line 193">
              <a:extLst>
                <a:ext uri="{FF2B5EF4-FFF2-40B4-BE49-F238E27FC236}">
                  <a16:creationId xmlns:a16="http://schemas.microsoft.com/office/drawing/2014/main" id="{CF581BBF-7715-45D3-B15F-3752229FD199}"/>
                </a:ext>
                <a:ext uri="{C183D7F6-B498-43B3-948B-1728B52AA6E4}">
                  <adec:decorative xmlns:adec="http://schemas.microsoft.com/office/drawing/2017/decorative" val="1"/>
                </a:ext>
              </a:extLst>
            </p:cNvPr>
            <p:cNvSpPr>
              <a:spLocks noChangeShapeType="1"/>
            </p:cNvSpPr>
            <p:nvPr/>
          </p:nvSpPr>
          <p:spPr bwMode="auto">
            <a:xfrm flipV="1">
              <a:off x="5667640" y="2853269"/>
              <a:ext cx="3291840"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62" name="Line 138">
              <a:extLst>
                <a:ext uri="{FF2B5EF4-FFF2-40B4-BE49-F238E27FC236}">
                  <a16:creationId xmlns:a16="http://schemas.microsoft.com/office/drawing/2014/main" id="{E053380B-21F4-4240-8646-FFB8D2EDAD64}"/>
                </a:ext>
                <a:ext uri="{C183D7F6-B498-43B3-948B-1728B52AA6E4}">
                  <adec:decorative xmlns:adec="http://schemas.microsoft.com/office/drawing/2017/decorative" val="1"/>
                </a:ext>
              </a:extLst>
            </p:cNvPr>
            <p:cNvSpPr>
              <a:spLocks noChangeShapeType="1"/>
            </p:cNvSpPr>
            <p:nvPr/>
          </p:nvSpPr>
          <p:spPr bwMode="auto">
            <a:xfrm flipV="1">
              <a:off x="1137074" y="3379408"/>
              <a:ext cx="44805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64" name="Line 105">
              <a:extLst>
                <a:ext uri="{FF2B5EF4-FFF2-40B4-BE49-F238E27FC236}">
                  <a16:creationId xmlns:a16="http://schemas.microsoft.com/office/drawing/2014/main" id="{A34B6029-0630-44EF-9ED5-BCDB075B282F}"/>
                </a:ext>
                <a:ext uri="{C183D7F6-B498-43B3-948B-1728B52AA6E4}">
                  <adec:decorative xmlns:adec="http://schemas.microsoft.com/office/drawing/2017/decorative" val="1"/>
                </a:ext>
              </a:extLst>
            </p:cNvPr>
            <p:cNvSpPr>
              <a:spLocks noChangeShapeType="1"/>
            </p:cNvSpPr>
            <p:nvPr/>
          </p:nvSpPr>
          <p:spPr bwMode="auto">
            <a:xfrm flipV="1">
              <a:off x="5659396" y="3379408"/>
              <a:ext cx="3300984"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74" name="Line 101">
              <a:extLst>
                <a:ext uri="{FF2B5EF4-FFF2-40B4-BE49-F238E27FC236}">
                  <a16:creationId xmlns:a16="http://schemas.microsoft.com/office/drawing/2014/main" id="{42BA6A9D-0F4C-43D5-A439-E2832735D27B}"/>
                </a:ext>
                <a:ext uri="{C183D7F6-B498-43B3-948B-1728B52AA6E4}">
                  <adec:decorative xmlns:adec="http://schemas.microsoft.com/office/drawing/2017/decorative" val="1"/>
                </a:ext>
              </a:extLst>
            </p:cNvPr>
            <p:cNvSpPr>
              <a:spLocks noChangeShapeType="1"/>
            </p:cNvSpPr>
            <p:nvPr/>
          </p:nvSpPr>
          <p:spPr bwMode="auto">
            <a:xfrm flipV="1">
              <a:off x="5667640" y="3933164"/>
              <a:ext cx="3291840"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75" name="Line 137">
              <a:extLst>
                <a:ext uri="{FF2B5EF4-FFF2-40B4-BE49-F238E27FC236}">
                  <a16:creationId xmlns:a16="http://schemas.microsoft.com/office/drawing/2014/main" id="{051C1DF0-FD0C-4991-897C-82CCBF0F3F30}"/>
                </a:ext>
                <a:ext uri="{C183D7F6-B498-43B3-948B-1728B52AA6E4}">
                  <adec:decorative xmlns:adec="http://schemas.microsoft.com/office/drawing/2017/decorative" val="1"/>
                </a:ext>
              </a:extLst>
            </p:cNvPr>
            <p:cNvSpPr>
              <a:spLocks noChangeShapeType="1"/>
            </p:cNvSpPr>
            <p:nvPr/>
          </p:nvSpPr>
          <p:spPr bwMode="auto">
            <a:xfrm>
              <a:off x="1139044" y="3933247"/>
              <a:ext cx="44805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86" name="Line 117">
              <a:extLst>
                <a:ext uri="{FF2B5EF4-FFF2-40B4-BE49-F238E27FC236}">
                  <a16:creationId xmlns:a16="http://schemas.microsoft.com/office/drawing/2014/main" id="{6DBFFFD0-6366-48A4-88CF-8DA7186D0BC9}"/>
                </a:ext>
                <a:ext uri="{C183D7F6-B498-43B3-948B-1728B52AA6E4}">
                  <adec:decorative xmlns:adec="http://schemas.microsoft.com/office/drawing/2017/decorative" val="1"/>
                </a:ext>
              </a:extLst>
            </p:cNvPr>
            <p:cNvSpPr>
              <a:spLocks noChangeShapeType="1"/>
            </p:cNvSpPr>
            <p:nvPr/>
          </p:nvSpPr>
          <p:spPr bwMode="auto">
            <a:xfrm flipV="1">
              <a:off x="1131092" y="5764905"/>
              <a:ext cx="1051560"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6488" name="Text Box 124" descr="X">
              <a:extLst>
                <a:ext uri="{FF2B5EF4-FFF2-40B4-BE49-F238E27FC236}">
                  <a16:creationId xmlns:a16="http://schemas.microsoft.com/office/drawing/2014/main" id="{9F0A1887-C040-43D3-8CE0-BFB98DBD2716}"/>
                </a:ext>
                <a:ext uri="{C183D7F6-B498-43B3-948B-1728B52AA6E4}">
                  <adec:decorative xmlns:adec="http://schemas.microsoft.com/office/drawing/2017/decorative" val="0"/>
                </a:ext>
              </a:extLst>
            </p:cNvPr>
            <p:cNvSpPr txBox="1">
              <a:spLocks noChangeArrowheads="1"/>
            </p:cNvSpPr>
            <p:nvPr/>
          </p:nvSpPr>
          <p:spPr bwMode="auto">
            <a:xfrm>
              <a:off x="2226846" y="5685353"/>
              <a:ext cx="84962" cy="1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0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sp>
          <p:nvSpPr>
            <p:cNvPr id="146501" name="Line 114">
              <a:extLst>
                <a:ext uri="{FF2B5EF4-FFF2-40B4-BE49-F238E27FC236}">
                  <a16:creationId xmlns:a16="http://schemas.microsoft.com/office/drawing/2014/main" id="{95A7542B-AA98-48EE-8E2E-786A3B5B2430}"/>
                </a:ext>
                <a:ext uri="{C183D7F6-B498-43B3-948B-1728B52AA6E4}">
                  <adec:decorative xmlns:adec="http://schemas.microsoft.com/office/drawing/2017/decorative" val="1"/>
                </a:ext>
              </a:extLst>
            </p:cNvPr>
            <p:cNvSpPr>
              <a:spLocks noChangeShapeType="1"/>
            </p:cNvSpPr>
            <p:nvPr/>
          </p:nvSpPr>
          <p:spPr bwMode="auto">
            <a:xfrm flipV="1">
              <a:off x="1134433" y="5250316"/>
              <a:ext cx="1038008" cy="51459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02" name="Line 114">
              <a:extLst>
                <a:ext uri="{FF2B5EF4-FFF2-40B4-BE49-F238E27FC236}">
                  <a16:creationId xmlns:a16="http://schemas.microsoft.com/office/drawing/2014/main" id="{DA37863D-C8C2-4281-874C-6F5F7EC3C3BF}"/>
                </a:ext>
                <a:ext uri="{C183D7F6-B498-43B3-948B-1728B52AA6E4}">
                  <adec:decorative xmlns:adec="http://schemas.microsoft.com/office/drawing/2017/decorative" val="1"/>
                </a:ext>
              </a:extLst>
            </p:cNvPr>
            <p:cNvSpPr>
              <a:spLocks noChangeShapeType="1"/>
            </p:cNvSpPr>
            <p:nvPr/>
          </p:nvSpPr>
          <p:spPr bwMode="auto">
            <a:xfrm flipV="1">
              <a:off x="5663295" y="4673597"/>
              <a:ext cx="3266892" cy="58573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03" name="Line 114">
              <a:extLst>
                <a:ext uri="{FF2B5EF4-FFF2-40B4-BE49-F238E27FC236}">
                  <a16:creationId xmlns:a16="http://schemas.microsoft.com/office/drawing/2014/main" id="{6C9DA083-D764-4C85-A3FE-78B6D6D42B1B}"/>
                </a:ext>
                <a:ext uri="{C183D7F6-B498-43B3-948B-1728B52AA6E4}">
                  <adec:decorative xmlns:adec="http://schemas.microsoft.com/office/drawing/2017/decorative" val="1"/>
                </a:ext>
              </a:extLst>
            </p:cNvPr>
            <p:cNvSpPr>
              <a:spLocks noChangeShapeType="1"/>
            </p:cNvSpPr>
            <p:nvPr/>
          </p:nvSpPr>
          <p:spPr bwMode="auto">
            <a:xfrm>
              <a:off x="5659398" y="3935062"/>
              <a:ext cx="3305743" cy="7494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04" name="Rectangle 169">
              <a:extLst>
                <a:ext uri="{FF2B5EF4-FFF2-40B4-BE49-F238E27FC236}">
                  <a16:creationId xmlns:a16="http://schemas.microsoft.com/office/drawing/2014/main" id="{0146BED0-DD4E-451E-BE5A-82B6BBC0BB26}"/>
                </a:ext>
                <a:ext uri="{C183D7F6-B498-43B3-948B-1728B52AA6E4}">
                  <adec:decorative xmlns:adec="http://schemas.microsoft.com/office/drawing/2017/decorative" val="1"/>
                </a:ext>
              </a:extLst>
            </p:cNvPr>
            <p:cNvSpPr>
              <a:spLocks noChangeArrowheads="1"/>
            </p:cNvSpPr>
            <p:nvPr/>
          </p:nvSpPr>
          <p:spPr bwMode="auto">
            <a:xfrm flipV="1">
              <a:off x="30163" y="563787"/>
              <a:ext cx="9034462" cy="45293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Non-Cooperative Surveillance</a:t>
              </a:r>
            </a:p>
          </p:txBody>
        </p:sp>
        <p:sp>
          <p:nvSpPr>
            <p:cNvPr id="146505" name="Rectangle 169">
              <a:extLst>
                <a:ext uri="{FF2B5EF4-FFF2-40B4-BE49-F238E27FC236}">
                  <a16:creationId xmlns:a16="http://schemas.microsoft.com/office/drawing/2014/main" id="{C31F5DD1-20A2-4969-A0F2-9E33222AF709}"/>
                </a:ext>
                <a:ext uri="{C183D7F6-B498-43B3-948B-1728B52AA6E4}">
                  <adec:decorative xmlns:adec="http://schemas.microsoft.com/office/drawing/2017/decorative" val="1"/>
                </a:ext>
              </a:extLst>
            </p:cNvPr>
            <p:cNvSpPr>
              <a:spLocks noChangeArrowheads="1"/>
            </p:cNvSpPr>
            <p:nvPr/>
          </p:nvSpPr>
          <p:spPr bwMode="auto">
            <a:xfrm flipV="1">
              <a:off x="30163" y="5096359"/>
              <a:ext cx="9034462"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Interfaces</a:t>
              </a:r>
            </a:p>
          </p:txBody>
        </p:sp>
        <p:sp>
          <p:nvSpPr>
            <p:cNvPr id="146437" name="Line 114">
              <a:extLst>
                <a:ext uri="{FF2B5EF4-FFF2-40B4-BE49-F238E27FC236}">
                  <a16:creationId xmlns:a16="http://schemas.microsoft.com/office/drawing/2014/main" id="{934C805F-D4B3-4F37-BE7A-EB303EBB96B3}"/>
                </a:ext>
                <a:ext uri="{C183D7F6-B498-43B3-948B-1728B52AA6E4}">
                  <adec:decorative xmlns:adec="http://schemas.microsoft.com/office/drawing/2017/decorative" val="1"/>
                </a:ext>
              </a:extLst>
            </p:cNvPr>
            <p:cNvSpPr>
              <a:spLocks noChangeShapeType="1"/>
            </p:cNvSpPr>
            <p:nvPr/>
          </p:nvSpPr>
          <p:spPr bwMode="auto">
            <a:xfrm>
              <a:off x="7080774" y="4668857"/>
              <a:ext cx="187452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 name="Rectangle 108">
              <a:extLst>
                <a:ext uri="{FF2B5EF4-FFF2-40B4-BE49-F238E27FC236}">
                  <a16:creationId xmlns:a16="http://schemas.microsoft.com/office/drawing/2014/main" id="{B31AC927-E7FD-489F-A64D-677C63FF365C}"/>
                </a:ext>
                <a:ext uri="{C183D7F6-B498-43B3-948B-1728B52AA6E4}">
                  <adec:decorative xmlns:adec="http://schemas.microsoft.com/office/drawing/2017/decorative" val="1"/>
                </a:ext>
              </a:extLst>
            </p:cNvPr>
            <p:cNvSpPr>
              <a:spLocks noChangeArrowheads="1"/>
            </p:cNvSpPr>
            <p:nvPr/>
          </p:nvSpPr>
          <p:spPr bwMode="auto">
            <a:xfrm>
              <a:off x="5809432" y="2304123"/>
              <a:ext cx="2103120" cy="197468"/>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ASR-11 MSSR function replaced by MSBRS; PSR function replaced by ANSR</a:t>
              </a:r>
            </a:p>
          </p:txBody>
        </p:sp>
        <p:sp>
          <p:nvSpPr>
            <p:cNvPr id="146468" name="segment 1037" descr="segment 1037">
              <a:hlinkClick r:id="rId2"/>
              <a:extLst>
                <a:ext uri="{FF2B5EF4-FFF2-40B4-BE49-F238E27FC236}">
                  <a16:creationId xmlns:a16="http://schemas.microsoft.com/office/drawing/2014/main" id="{F0F2F906-044A-49CE-B23A-FF2F62F11365}"/>
                </a:ext>
                <a:ext uri="{C183D7F6-B498-43B3-948B-1728B52AA6E4}">
                  <adec:decorative xmlns:adec="http://schemas.microsoft.com/office/drawing/2017/decorative" val="0"/>
                </a:ext>
              </a:extLst>
            </p:cNvPr>
            <p:cNvSpPr>
              <a:spLocks noChangeArrowheads="1"/>
            </p:cNvSpPr>
            <p:nvPr/>
          </p:nvSpPr>
          <p:spPr bwMode="auto">
            <a:xfrm>
              <a:off x="1179481" y="3864963"/>
              <a:ext cx="192938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ASR-9 Sustainment 4</a:t>
              </a:r>
            </a:p>
          </p:txBody>
        </p:sp>
        <p:sp>
          <p:nvSpPr>
            <p:cNvPr id="70" name="segment 1135 planned" descr="segment 1135 planned">
              <a:hlinkClick r:id="rId3"/>
              <a:extLst>
                <a:ext uri="{FF2B5EF4-FFF2-40B4-BE49-F238E27FC236}">
                  <a16:creationId xmlns:a16="http://schemas.microsoft.com/office/drawing/2014/main" id="{56F50E0F-53B5-4CF3-A570-D69F13841FA3}"/>
                </a:ext>
                <a:ext uri="{C183D7F6-B498-43B3-948B-1728B52AA6E4}">
                  <adec:decorative xmlns:adec="http://schemas.microsoft.com/office/drawing/2017/decorative" val="0"/>
                </a:ext>
              </a:extLst>
            </p:cNvPr>
            <p:cNvSpPr>
              <a:spLocks noChangeArrowheads="1"/>
            </p:cNvSpPr>
            <p:nvPr/>
          </p:nvSpPr>
          <p:spPr bwMode="auto">
            <a:xfrm>
              <a:off x="1168101" y="1655148"/>
              <a:ext cx="2962656" cy="12801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SENSR         </a:t>
              </a:r>
            </a:p>
          </p:txBody>
        </p:sp>
        <p:sp>
          <p:nvSpPr>
            <p:cNvPr id="146447" name="Line 107">
              <a:extLst>
                <a:ext uri="{FF2B5EF4-FFF2-40B4-BE49-F238E27FC236}">
                  <a16:creationId xmlns:a16="http://schemas.microsoft.com/office/drawing/2014/main" id="{843197B7-503B-433E-87C7-DD21A265336E}"/>
                </a:ext>
                <a:ext uri="{C183D7F6-B498-43B3-948B-1728B52AA6E4}">
                  <adec:decorative xmlns:adec="http://schemas.microsoft.com/office/drawing/2017/decorative" val="1"/>
                </a:ext>
              </a:extLst>
            </p:cNvPr>
            <p:cNvSpPr>
              <a:spLocks noChangeShapeType="1"/>
            </p:cNvSpPr>
            <p:nvPr/>
          </p:nvSpPr>
          <p:spPr bwMode="auto">
            <a:xfrm>
              <a:off x="1120756" y="837044"/>
              <a:ext cx="31089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6448" name="Line 113">
              <a:extLst>
                <a:ext uri="{FF2B5EF4-FFF2-40B4-BE49-F238E27FC236}">
                  <a16:creationId xmlns:a16="http://schemas.microsoft.com/office/drawing/2014/main" id="{25CAA529-0505-495A-AAA3-DB85BBF7C8F5}"/>
                </a:ext>
                <a:ext uri="{C183D7F6-B498-43B3-948B-1728B52AA6E4}">
                  <adec:decorative xmlns:adec="http://schemas.microsoft.com/office/drawing/2017/decorative" val="1"/>
                </a:ext>
              </a:extLst>
            </p:cNvPr>
            <p:cNvSpPr>
              <a:spLocks noChangeShapeType="1"/>
            </p:cNvSpPr>
            <p:nvPr/>
          </p:nvSpPr>
          <p:spPr bwMode="auto">
            <a:xfrm>
              <a:off x="4284292" y="837044"/>
              <a:ext cx="4690872"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6450" name="Line 107">
              <a:extLst>
                <a:ext uri="{FF2B5EF4-FFF2-40B4-BE49-F238E27FC236}">
                  <a16:creationId xmlns:a16="http://schemas.microsoft.com/office/drawing/2014/main" id="{4955793B-2382-4184-A45D-8BCCEF4495B5}"/>
                </a:ext>
                <a:ext uri="{C183D7F6-B498-43B3-948B-1728B52AA6E4}">
                  <adec:decorative xmlns:adec="http://schemas.microsoft.com/office/drawing/2017/decorative" val="1"/>
                </a:ext>
              </a:extLst>
            </p:cNvPr>
            <p:cNvSpPr>
              <a:spLocks noChangeShapeType="1"/>
            </p:cNvSpPr>
            <p:nvPr/>
          </p:nvSpPr>
          <p:spPr bwMode="auto">
            <a:xfrm>
              <a:off x="1120755" y="1284480"/>
              <a:ext cx="31089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6451" name="Line 113">
              <a:extLst>
                <a:ext uri="{FF2B5EF4-FFF2-40B4-BE49-F238E27FC236}">
                  <a16:creationId xmlns:a16="http://schemas.microsoft.com/office/drawing/2014/main" id="{F621A76D-5F31-4227-8A01-D0CE48E379EB}"/>
                </a:ext>
                <a:ext uri="{C183D7F6-B498-43B3-948B-1728B52AA6E4}">
                  <adec:decorative xmlns:adec="http://schemas.microsoft.com/office/drawing/2017/decorative" val="1"/>
                </a:ext>
              </a:extLst>
            </p:cNvPr>
            <p:cNvSpPr>
              <a:spLocks noChangeShapeType="1"/>
            </p:cNvSpPr>
            <p:nvPr/>
          </p:nvSpPr>
          <p:spPr bwMode="auto">
            <a:xfrm>
              <a:off x="4274268" y="1284480"/>
              <a:ext cx="4690872"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6452" name="Line 114">
              <a:extLst>
                <a:ext uri="{FF2B5EF4-FFF2-40B4-BE49-F238E27FC236}">
                  <a16:creationId xmlns:a16="http://schemas.microsoft.com/office/drawing/2014/main" id="{DBB1E3CE-ACEA-4FE7-92A8-F17B9FD5DFB4}"/>
                </a:ext>
                <a:ext uri="{C183D7F6-B498-43B3-948B-1728B52AA6E4}">
                  <adec:decorative xmlns:adec="http://schemas.microsoft.com/office/drawing/2017/decorative" val="1"/>
                </a:ext>
              </a:extLst>
            </p:cNvPr>
            <p:cNvSpPr>
              <a:spLocks noChangeShapeType="1"/>
            </p:cNvSpPr>
            <p:nvPr/>
          </p:nvSpPr>
          <p:spPr bwMode="auto">
            <a:xfrm>
              <a:off x="4229718" y="831960"/>
              <a:ext cx="4749417" cy="87693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53" name="Line 195">
              <a:extLst>
                <a:ext uri="{FF2B5EF4-FFF2-40B4-BE49-F238E27FC236}">
                  <a16:creationId xmlns:a16="http://schemas.microsoft.com/office/drawing/2014/main" id="{BE5A8D01-486D-4F07-9676-89EC0F651238}"/>
                </a:ext>
                <a:ext uri="{C183D7F6-B498-43B3-948B-1728B52AA6E4}">
                  <adec:decorative xmlns:adec="http://schemas.microsoft.com/office/drawing/2017/decorative" val="1"/>
                </a:ext>
              </a:extLst>
            </p:cNvPr>
            <p:cNvSpPr>
              <a:spLocks noChangeShapeType="1"/>
            </p:cNvSpPr>
            <p:nvPr/>
          </p:nvSpPr>
          <p:spPr bwMode="auto">
            <a:xfrm>
              <a:off x="1134433" y="2853270"/>
              <a:ext cx="44805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56" name="system 117" descr="system 117">
              <a:hlinkClick r:id="rId4"/>
              <a:extLst>
                <a:ext uri="{FF2B5EF4-FFF2-40B4-BE49-F238E27FC236}">
                  <a16:creationId xmlns:a16="http://schemas.microsoft.com/office/drawing/2014/main" id="{BCC17366-E4B6-47A9-AB79-7E5EC7CDA40F}"/>
                </a:ext>
                <a:ext uri="{C183D7F6-B498-43B3-948B-1728B52AA6E4}">
                  <adec:decorative xmlns:adec="http://schemas.microsoft.com/office/drawing/2017/decorative" val="0"/>
                </a:ext>
              </a:extLst>
            </p:cNvPr>
            <p:cNvSpPr>
              <a:spLocks noChangeArrowheads="1"/>
            </p:cNvSpPr>
            <p:nvPr/>
          </p:nvSpPr>
          <p:spPr bwMode="auto">
            <a:xfrm>
              <a:off x="279125" y="2758590"/>
              <a:ext cx="859536"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ASR-11</a:t>
              </a:r>
            </a:p>
          </p:txBody>
        </p:sp>
        <p:sp>
          <p:nvSpPr>
            <p:cNvPr id="146457" name="segment 958" descr="segment 958">
              <a:hlinkClick r:id="rId5"/>
              <a:extLst>
                <a:ext uri="{FF2B5EF4-FFF2-40B4-BE49-F238E27FC236}">
                  <a16:creationId xmlns:a16="http://schemas.microsoft.com/office/drawing/2014/main" id="{667C3F00-5A45-48D2-AF5E-DE9C97E979E6}"/>
                </a:ext>
                <a:ext uri="{C183D7F6-B498-43B3-948B-1728B52AA6E4}">
                  <adec:decorative xmlns:adec="http://schemas.microsoft.com/office/drawing/2017/decorative" val="0"/>
                </a:ext>
              </a:extLst>
            </p:cNvPr>
            <p:cNvSpPr>
              <a:spLocks noChangeArrowheads="1"/>
            </p:cNvSpPr>
            <p:nvPr/>
          </p:nvSpPr>
          <p:spPr bwMode="auto">
            <a:xfrm>
              <a:off x="1179715" y="2112101"/>
              <a:ext cx="3474720"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ASR-11 Sustainment 3</a:t>
              </a:r>
            </a:p>
          </p:txBody>
        </p:sp>
        <p:sp>
          <p:nvSpPr>
            <p:cNvPr id="146461" name="decision 806" descr="decision 806">
              <a:hlinkClick r:id="rId6"/>
              <a:extLst>
                <a:ext uri="{FF2B5EF4-FFF2-40B4-BE49-F238E27FC236}">
                  <a16:creationId xmlns:a16="http://schemas.microsoft.com/office/drawing/2014/main" id="{B94F4A62-1B6E-4BC6-9E8A-CE4C8FAF227A}"/>
                </a:ext>
                <a:ext uri="{C183D7F6-B498-43B3-948B-1728B52AA6E4}">
                  <adec:decorative xmlns:adec="http://schemas.microsoft.com/office/drawing/2017/decorative" val="0"/>
                </a:ext>
              </a:extLst>
            </p:cNvPr>
            <p:cNvSpPr>
              <a:spLocks noChangeArrowheads="1"/>
            </p:cNvSpPr>
            <p:nvPr/>
          </p:nvSpPr>
          <p:spPr bwMode="auto">
            <a:xfrm>
              <a:off x="1744516" y="1999718"/>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806</a:t>
              </a:r>
            </a:p>
          </p:txBody>
        </p:sp>
        <p:sp>
          <p:nvSpPr>
            <p:cNvPr id="146465" name="system 120" descr="system 120">
              <a:hlinkClick r:id="rId7"/>
              <a:extLst>
                <a:ext uri="{FF2B5EF4-FFF2-40B4-BE49-F238E27FC236}">
                  <a16:creationId xmlns:a16="http://schemas.microsoft.com/office/drawing/2014/main" id="{0AA5A7F7-0D65-41B3-AC43-6B029BCB54C9}"/>
                </a:ext>
                <a:ext uri="{C183D7F6-B498-43B3-948B-1728B52AA6E4}">
                  <adec:decorative xmlns:adec="http://schemas.microsoft.com/office/drawing/2017/decorative" val="0"/>
                </a:ext>
              </a:extLst>
            </p:cNvPr>
            <p:cNvSpPr>
              <a:spLocks noChangeArrowheads="1"/>
            </p:cNvSpPr>
            <p:nvPr/>
          </p:nvSpPr>
          <p:spPr bwMode="auto">
            <a:xfrm>
              <a:off x="279125" y="3844242"/>
              <a:ext cx="859536"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ASR-9</a:t>
              </a:r>
            </a:p>
          </p:txBody>
        </p:sp>
        <p:sp>
          <p:nvSpPr>
            <p:cNvPr id="146466" name="segment 1014" descr="segment 1014">
              <a:hlinkClick r:id="rId8"/>
              <a:extLst>
                <a:ext uri="{FF2B5EF4-FFF2-40B4-BE49-F238E27FC236}">
                  <a16:creationId xmlns:a16="http://schemas.microsoft.com/office/drawing/2014/main" id="{9249510C-2162-4836-A667-6A7D434FE846}"/>
                </a:ext>
                <a:ext uri="{C183D7F6-B498-43B3-948B-1728B52AA6E4}">
                  <adec:decorative xmlns:adec="http://schemas.microsoft.com/office/drawing/2017/decorative" val="0"/>
                </a:ext>
              </a:extLst>
            </p:cNvPr>
            <p:cNvSpPr>
              <a:spLocks noChangeArrowheads="1"/>
            </p:cNvSpPr>
            <p:nvPr/>
          </p:nvSpPr>
          <p:spPr bwMode="auto">
            <a:xfrm>
              <a:off x="1179715" y="4154051"/>
              <a:ext cx="2441448"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ASR-9 Sustainment 3</a:t>
              </a:r>
            </a:p>
          </p:txBody>
        </p:sp>
        <p:sp>
          <p:nvSpPr>
            <p:cNvPr id="146489" name="Line 101">
              <a:extLst>
                <a:ext uri="{FF2B5EF4-FFF2-40B4-BE49-F238E27FC236}">
                  <a16:creationId xmlns:a16="http://schemas.microsoft.com/office/drawing/2014/main" id="{7EA72BB6-33AE-40DA-B499-FCD3B90E4283}"/>
                </a:ext>
                <a:ext uri="{C183D7F6-B498-43B3-948B-1728B52AA6E4}">
                  <adec:decorative xmlns:adec="http://schemas.microsoft.com/office/drawing/2017/decorative" val="1"/>
                </a:ext>
              </a:extLst>
            </p:cNvPr>
            <p:cNvSpPr>
              <a:spLocks noChangeShapeType="1"/>
            </p:cNvSpPr>
            <p:nvPr/>
          </p:nvSpPr>
          <p:spPr bwMode="auto">
            <a:xfrm flipV="1">
              <a:off x="5707108" y="6293316"/>
              <a:ext cx="3264408"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90" name="Line 137">
              <a:extLst>
                <a:ext uri="{FF2B5EF4-FFF2-40B4-BE49-F238E27FC236}">
                  <a16:creationId xmlns:a16="http://schemas.microsoft.com/office/drawing/2014/main" id="{0FE9A31A-386A-4A8A-B183-F4F8642C1546}"/>
                </a:ext>
                <a:ext uri="{C183D7F6-B498-43B3-948B-1728B52AA6E4}">
                  <adec:decorative xmlns:adec="http://schemas.microsoft.com/office/drawing/2017/decorative" val="1"/>
                </a:ext>
              </a:extLst>
            </p:cNvPr>
            <p:cNvSpPr>
              <a:spLocks noChangeShapeType="1"/>
            </p:cNvSpPr>
            <p:nvPr/>
          </p:nvSpPr>
          <p:spPr bwMode="auto">
            <a:xfrm>
              <a:off x="1149330" y="6293316"/>
              <a:ext cx="451713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91" name="Line 101">
              <a:extLst>
                <a:ext uri="{FF2B5EF4-FFF2-40B4-BE49-F238E27FC236}">
                  <a16:creationId xmlns:a16="http://schemas.microsoft.com/office/drawing/2014/main" id="{8665BA6B-0E54-461C-B973-BE2EDCDBF499}"/>
                </a:ext>
                <a:ext uri="{C183D7F6-B498-43B3-948B-1728B52AA6E4}">
                  <adec:decorative xmlns:adec="http://schemas.microsoft.com/office/drawing/2017/decorative" val="1"/>
                </a:ext>
              </a:extLst>
            </p:cNvPr>
            <p:cNvSpPr>
              <a:spLocks noChangeShapeType="1"/>
            </p:cNvSpPr>
            <p:nvPr/>
          </p:nvSpPr>
          <p:spPr bwMode="auto">
            <a:xfrm>
              <a:off x="5694416" y="5259008"/>
              <a:ext cx="3273552"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92" name="Line 137">
              <a:extLst>
                <a:ext uri="{FF2B5EF4-FFF2-40B4-BE49-F238E27FC236}">
                  <a16:creationId xmlns:a16="http://schemas.microsoft.com/office/drawing/2014/main" id="{27599C51-B95A-4C1D-AC15-656976AAB677}"/>
                </a:ext>
                <a:ext uri="{C183D7F6-B498-43B3-948B-1728B52AA6E4}">
                  <adec:decorative xmlns:adec="http://schemas.microsoft.com/office/drawing/2017/decorative" val="1"/>
                </a:ext>
              </a:extLst>
            </p:cNvPr>
            <p:cNvSpPr>
              <a:spLocks noChangeShapeType="1"/>
            </p:cNvSpPr>
            <p:nvPr/>
          </p:nvSpPr>
          <p:spPr bwMode="auto">
            <a:xfrm flipV="1">
              <a:off x="1131093" y="5259008"/>
              <a:ext cx="452628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06" name="system 1164" descr="system 1164">
              <a:hlinkClick r:id="rId9"/>
              <a:extLst>
                <a:ext uri="{FF2B5EF4-FFF2-40B4-BE49-F238E27FC236}">
                  <a16:creationId xmlns:a16="http://schemas.microsoft.com/office/drawing/2014/main" id="{63FE57F9-4096-4FED-A96A-82807412BFB3}"/>
                </a:ext>
                <a:ext uri="{C183D7F6-B498-43B3-948B-1728B52AA6E4}">
                  <adec:decorative xmlns:adec="http://schemas.microsoft.com/office/drawing/2017/decorative" val="0"/>
                </a:ext>
              </a:extLst>
            </p:cNvPr>
            <p:cNvSpPr>
              <a:spLocks noChangeArrowheads="1"/>
            </p:cNvSpPr>
            <p:nvPr/>
          </p:nvSpPr>
          <p:spPr bwMode="auto">
            <a:xfrm>
              <a:off x="279125" y="6192359"/>
              <a:ext cx="859554"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CV-4400</a:t>
              </a:r>
            </a:p>
          </p:txBody>
        </p:sp>
        <p:sp>
          <p:nvSpPr>
            <p:cNvPr id="146507" name="system 1165" descr="system 1165">
              <a:hlinkClick r:id="rId10"/>
              <a:extLst>
                <a:ext uri="{FF2B5EF4-FFF2-40B4-BE49-F238E27FC236}">
                  <a16:creationId xmlns:a16="http://schemas.microsoft.com/office/drawing/2014/main" id="{DFF8FC60-BD32-4A7A-BECC-02930986A9ED}"/>
                </a:ext>
                <a:ext uri="{C183D7F6-B498-43B3-948B-1728B52AA6E4}">
                  <adec:decorative xmlns:adec="http://schemas.microsoft.com/office/drawing/2017/decorative" val="0"/>
                </a:ext>
              </a:extLst>
            </p:cNvPr>
            <p:cNvSpPr>
              <a:spLocks noChangeArrowheads="1"/>
            </p:cNvSpPr>
            <p:nvPr/>
          </p:nvSpPr>
          <p:spPr bwMode="auto">
            <a:xfrm>
              <a:off x="279125" y="5670856"/>
              <a:ext cx="859554"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TDX-2000</a:t>
              </a:r>
            </a:p>
          </p:txBody>
        </p:sp>
        <p:sp>
          <p:nvSpPr>
            <p:cNvPr id="146508" name="system 1297" descr="system 1297">
              <a:hlinkClick r:id="rId11"/>
              <a:extLst>
                <a:ext uri="{FF2B5EF4-FFF2-40B4-BE49-F238E27FC236}">
                  <a16:creationId xmlns:a16="http://schemas.microsoft.com/office/drawing/2014/main" id="{1CD13CCF-5338-4471-AF9F-B7641A8FB4C2}"/>
                </a:ext>
                <a:ext uri="{C183D7F6-B498-43B3-948B-1728B52AA6E4}">
                  <adec:decorative xmlns:adec="http://schemas.microsoft.com/office/drawing/2017/decorative" val="0"/>
                </a:ext>
              </a:extLst>
            </p:cNvPr>
            <p:cNvSpPr>
              <a:spLocks noChangeArrowheads="1"/>
            </p:cNvSpPr>
            <p:nvPr/>
          </p:nvSpPr>
          <p:spPr bwMode="auto">
            <a:xfrm>
              <a:off x="279125" y="5178467"/>
              <a:ext cx="859554"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CTD</a:t>
              </a:r>
            </a:p>
          </p:txBody>
        </p:sp>
        <p:sp>
          <p:nvSpPr>
            <p:cNvPr id="146509" name="system 119" descr="system 119">
              <a:hlinkClick r:id="rId12"/>
              <a:extLst>
                <a:ext uri="{FF2B5EF4-FFF2-40B4-BE49-F238E27FC236}">
                  <a16:creationId xmlns:a16="http://schemas.microsoft.com/office/drawing/2014/main" id="{C0A884D6-F298-4266-AF23-DA1C23EE05F9}"/>
                </a:ext>
                <a:ext uri="{C183D7F6-B498-43B3-948B-1728B52AA6E4}">
                  <adec:decorative xmlns:adec="http://schemas.microsoft.com/office/drawing/2017/decorative" val="0"/>
                </a:ext>
              </a:extLst>
            </p:cNvPr>
            <p:cNvSpPr>
              <a:spLocks noChangeArrowheads="1"/>
            </p:cNvSpPr>
            <p:nvPr/>
          </p:nvSpPr>
          <p:spPr bwMode="auto">
            <a:xfrm>
              <a:off x="279125" y="3284074"/>
              <a:ext cx="859536"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ASR-8</a:t>
              </a:r>
            </a:p>
          </p:txBody>
        </p:sp>
        <p:sp>
          <p:nvSpPr>
            <p:cNvPr id="146510" name="system 114" descr="system 114">
              <a:hlinkClick r:id="rId13"/>
              <a:extLst>
                <a:ext uri="{FF2B5EF4-FFF2-40B4-BE49-F238E27FC236}">
                  <a16:creationId xmlns:a16="http://schemas.microsoft.com/office/drawing/2014/main" id="{7E39767E-DDD4-40E6-B738-CEB3F3EA25D8}"/>
                </a:ext>
                <a:ext uri="{C183D7F6-B498-43B3-948B-1728B52AA6E4}">
                  <adec:decorative xmlns:adec="http://schemas.microsoft.com/office/drawing/2017/decorative" val="0"/>
                </a:ext>
              </a:extLst>
            </p:cNvPr>
            <p:cNvSpPr>
              <a:spLocks noChangeArrowheads="1"/>
            </p:cNvSpPr>
            <p:nvPr/>
          </p:nvSpPr>
          <p:spPr bwMode="auto">
            <a:xfrm>
              <a:off x="279125" y="1189491"/>
              <a:ext cx="859554"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ARSR-4</a:t>
              </a:r>
            </a:p>
          </p:txBody>
        </p:sp>
        <p:sp>
          <p:nvSpPr>
            <p:cNvPr id="146511" name="system 1207" descr="system 1207">
              <a:hlinkClick r:id="rId14"/>
              <a:extLst>
                <a:ext uri="{FF2B5EF4-FFF2-40B4-BE49-F238E27FC236}">
                  <a16:creationId xmlns:a16="http://schemas.microsoft.com/office/drawing/2014/main" id="{DD150E93-AE29-4990-9B78-38BA9FD8475B}"/>
                </a:ext>
                <a:ext uri="{C183D7F6-B498-43B3-948B-1728B52AA6E4}">
                  <adec:decorative xmlns:adec="http://schemas.microsoft.com/office/drawing/2017/decorative" val="0"/>
                </a:ext>
              </a:extLst>
            </p:cNvPr>
            <p:cNvSpPr>
              <a:spLocks noChangeArrowheads="1"/>
            </p:cNvSpPr>
            <p:nvPr/>
          </p:nvSpPr>
          <p:spPr bwMode="auto">
            <a:xfrm>
              <a:off x="279125" y="748513"/>
              <a:ext cx="859554"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Common ARSR</a:t>
              </a:r>
            </a:p>
          </p:txBody>
        </p:sp>
        <p:sp>
          <p:nvSpPr>
            <p:cNvPr id="146512" name="Line 114">
              <a:extLst>
                <a:ext uri="{FF2B5EF4-FFF2-40B4-BE49-F238E27FC236}">
                  <a16:creationId xmlns:a16="http://schemas.microsoft.com/office/drawing/2014/main" id="{8003DEBF-43D7-4F5B-9917-36CE62538A18}"/>
                </a:ext>
                <a:ext uri="{C183D7F6-B498-43B3-948B-1728B52AA6E4}">
                  <adec:decorative xmlns:adec="http://schemas.microsoft.com/office/drawing/2017/decorative" val="1"/>
                </a:ext>
              </a:extLst>
            </p:cNvPr>
            <p:cNvSpPr>
              <a:spLocks noChangeShapeType="1"/>
            </p:cNvSpPr>
            <p:nvPr/>
          </p:nvSpPr>
          <p:spPr bwMode="auto">
            <a:xfrm flipV="1">
              <a:off x="5652435" y="4670754"/>
              <a:ext cx="3293657" cy="161935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513" name="segment 1084" descr="segment 1084">
              <a:hlinkClick r:id="rId15"/>
              <a:extLst>
                <a:ext uri="{FF2B5EF4-FFF2-40B4-BE49-F238E27FC236}">
                  <a16:creationId xmlns:a16="http://schemas.microsoft.com/office/drawing/2014/main" id="{757EE154-453B-408E-B119-6985740D95BB}"/>
                </a:ext>
                <a:ext uri="{C183D7F6-B498-43B3-948B-1728B52AA6E4}">
                  <adec:decorative xmlns:adec="http://schemas.microsoft.com/office/drawing/2017/decorative" val="0"/>
                </a:ext>
              </a:extLst>
            </p:cNvPr>
            <p:cNvSpPr>
              <a:spLocks noChangeArrowheads="1"/>
            </p:cNvSpPr>
            <p:nvPr/>
          </p:nvSpPr>
          <p:spPr bwMode="auto">
            <a:xfrm>
              <a:off x="1174378" y="3303977"/>
              <a:ext cx="2953512"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ASR-8 Sustainment 1</a:t>
              </a:r>
            </a:p>
          </p:txBody>
        </p:sp>
        <p:sp>
          <p:nvSpPr>
            <p:cNvPr id="84" name="Line 192">
              <a:extLst>
                <a:ext uri="{FF2B5EF4-FFF2-40B4-BE49-F238E27FC236}">
                  <a16:creationId xmlns:a16="http://schemas.microsoft.com/office/drawing/2014/main" id="{9FCBA125-F12F-4858-8210-F32C958392D2}"/>
                </a:ext>
                <a:ext uri="{C183D7F6-B498-43B3-948B-1728B52AA6E4}">
                  <adec:decorative xmlns:adec="http://schemas.microsoft.com/office/drawing/2017/decorative" val="1"/>
                </a:ext>
              </a:extLst>
            </p:cNvPr>
            <p:cNvSpPr>
              <a:spLocks noChangeShapeType="1"/>
            </p:cNvSpPr>
            <p:nvPr/>
          </p:nvSpPr>
          <p:spPr bwMode="auto">
            <a:xfrm flipV="1">
              <a:off x="5177811" y="1719323"/>
              <a:ext cx="379476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 name="roadmap_symbol 205 planned" descr="roadmap_symbol 205 planned">
              <a:hlinkClick r:id="rId16"/>
              <a:extLst>
                <a:ext uri="{FF2B5EF4-FFF2-40B4-BE49-F238E27FC236}">
                  <a16:creationId xmlns:a16="http://schemas.microsoft.com/office/drawing/2014/main" id="{EE79E613-1758-41BE-A4ED-A5DDA8A1FD95}"/>
                </a:ext>
                <a:ext uri="{C183D7F6-B498-43B3-948B-1728B52AA6E4}">
                  <adec:decorative xmlns:adec="http://schemas.microsoft.com/office/drawing/2017/decorative" val="0"/>
                </a:ext>
              </a:extLst>
            </p:cNvPr>
            <p:cNvSpPr>
              <a:spLocks noChangeArrowheads="1"/>
            </p:cNvSpPr>
            <p:nvPr/>
          </p:nvSpPr>
          <p:spPr bwMode="auto">
            <a:xfrm>
              <a:off x="4134201" y="1655002"/>
              <a:ext cx="1042416" cy="123111"/>
            </a:xfrm>
            <a:prstGeom prst="rect">
              <a:avLst/>
            </a:prstGeom>
            <a:solidFill>
              <a:srgbClr val="D0F2FC"/>
            </a:solidFill>
            <a:ln w="9525">
              <a:solidFill>
                <a:schemeClr val="tx1"/>
              </a:solidFill>
              <a:prstDash val="dash"/>
              <a:miter lim="800000"/>
              <a:headEnd/>
              <a:tailEnd/>
            </a:ln>
          </p:spPr>
          <p:txBody>
            <a:bodyPr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SENSR</a:t>
              </a:r>
            </a:p>
          </p:txBody>
        </p:sp>
        <p:sp>
          <p:nvSpPr>
            <p:cNvPr id="88" name="decision 1103 planned" descr="decision 1103 planned">
              <a:hlinkClick r:id="rId17"/>
              <a:extLst>
                <a:ext uri="{FF2B5EF4-FFF2-40B4-BE49-F238E27FC236}">
                  <a16:creationId xmlns:a16="http://schemas.microsoft.com/office/drawing/2014/main" id="{ED6BD1BB-D60C-4B16-95AF-62A1C8CE84C2}"/>
                </a:ext>
                <a:ext uri="{C183D7F6-B498-43B3-948B-1728B52AA6E4}">
                  <adec:decorative xmlns:adec="http://schemas.microsoft.com/office/drawing/2017/decorative" val="0"/>
                </a:ext>
              </a:extLst>
            </p:cNvPr>
            <p:cNvSpPr>
              <a:spLocks noChangeArrowheads="1"/>
            </p:cNvSpPr>
            <p:nvPr/>
          </p:nvSpPr>
          <p:spPr bwMode="auto">
            <a:xfrm>
              <a:off x="3417368" y="1534406"/>
              <a:ext cx="274643"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1103</a:t>
              </a:r>
            </a:p>
          </p:txBody>
        </p:sp>
        <p:sp>
          <p:nvSpPr>
            <p:cNvPr id="89" name="Rectangle 169 planned planned planned planned">
              <a:extLst>
                <a:ext uri="{FF2B5EF4-FFF2-40B4-BE49-F238E27FC236}">
                  <a16:creationId xmlns:a16="http://schemas.microsoft.com/office/drawing/2014/main" id="{A044D754-B29E-40DC-AAC1-C5106A3F5FDB}"/>
                </a:ext>
                <a:ext uri="{C183D7F6-B498-43B3-948B-1728B52AA6E4}">
                  <adec:decorative xmlns:adec="http://schemas.microsoft.com/office/drawing/2017/decorative" val="1"/>
                </a:ext>
              </a:extLst>
            </p:cNvPr>
            <p:cNvSpPr>
              <a:spLocks noChangeArrowheads="1"/>
            </p:cNvSpPr>
            <p:nvPr/>
          </p:nvSpPr>
          <p:spPr bwMode="auto">
            <a:xfrm rot="10800000" flipV="1">
              <a:off x="1172534" y="2571084"/>
              <a:ext cx="5640157" cy="1504681"/>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lIns="18288" rIns="18288" anchor="t"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Terminal and </a:t>
              </a:r>
              <a:r>
                <a:rPr lang="en-US" altLang="en-US" sz="900" b="1"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a:t>
              </a: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Route Surveillance Technical Refresh Portfolio</a:t>
              </a:r>
            </a:p>
          </p:txBody>
        </p:sp>
        <p:sp>
          <p:nvSpPr>
            <p:cNvPr id="90" name="decision 1239" descr="decision 1239">
              <a:hlinkClick r:id="rId18"/>
              <a:extLst>
                <a:ext uri="{FF2B5EF4-FFF2-40B4-BE49-F238E27FC236}">
                  <a16:creationId xmlns:a16="http://schemas.microsoft.com/office/drawing/2014/main" id="{8EC2497D-93A2-49EC-AA1C-3D2E514D0586}"/>
                </a:ext>
                <a:ext uri="{C183D7F6-B498-43B3-948B-1728B52AA6E4}">
                  <adec:decorative xmlns:adec="http://schemas.microsoft.com/office/drawing/2017/decorative" val="0"/>
                </a:ext>
              </a:extLst>
            </p:cNvPr>
            <p:cNvSpPr>
              <a:spLocks noChangeArrowheads="1"/>
            </p:cNvSpPr>
            <p:nvPr/>
          </p:nvSpPr>
          <p:spPr bwMode="auto">
            <a:xfrm>
              <a:off x="1492766" y="2376564"/>
              <a:ext cx="274644" cy="365105"/>
            </a:xfrm>
            <a:prstGeom prst="diamond">
              <a:avLst/>
            </a:prstGeom>
            <a:solidFill>
              <a:srgbClr val="FFFFCC"/>
            </a:solidFill>
            <a:ln w="19050"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1239</a:t>
              </a:r>
            </a:p>
          </p:txBody>
        </p:sp>
        <p:sp>
          <p:nvSpPr>
            <p:cNvPr id="91" name="roadmap_symbol 370 planned" descr="roadmap_symbol 370 planned">
              <a:hlinkClick r:id="rId19"/>
              <a:extLst>
                <a:ext uri="{FF2B5EF4-FFF2-40B4-BE49-F238E27FC236}">
                  <a16:creationId xmlns:a16="http://schemas.microsoft.com/office/drawing/2014/main" id="{34FDB32C-3FDC-4537-8E04-386EEF11B6E0}"/>
                </a:ext>
                <a:ext uri="{C183D7F6-B498-43B3-948B-1728B52AA6E4}">
                  <adec:decorative xmlns:adec="http://schemas.microsoft.com/office/drawing/2017/decorative" val="0"/>
                </a:ext>
              </a:extLst>
            </p:cNvPr>
            <p:cNvSpPr>
              <a:spLocks noChangeArrowheads="1"/>
            </p:cNvSpPr>
            <p:nvPr/>
          </p:nvSpPr>
          <p:spPr bwMode="auto">
            <a:xfrm>
              <a:off x="2601553" y="4606818"/>
              <a:ext cx="3584448" cy="12801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Airspace Non-Cooperative Surveillance Radar (ANSR)         </a:t>
              </a:r>
            </a:p>
          </p:txBody>
        </p:sp>
        <p:sp>
          <p:nvSpPr>
            <p:cNvPr id="97" name="system 1341 planned" descr="system 1341 planned">
              <a:hlinkClick r:id="rId20"/>
              <a:extLst>
                <a:ext uri="{FF2B5EF4-FFF2-40B4-BE49-F238E27FC236}">
                  <a16:creationId xmlns:a16="http://schemas.microsoft.com/office/drawing/2014/main" id="{0A8E99D6-6DBF-4FB4-9B68-6AAB0C8BDBEE}"/>
                </a:ext>
                <a:ext uri="{C183D7F6-B498-43B3-948B-1728B52AA6E4}">
                  <adec:decorative xmlns:adec="http://schemas.microsoft.com/office/drawing/2017/decorative" val="0"/>
                </a:ext>
              </a:extLst>
            </p:cNvPr>
            <p:cNvSpPr>
              <a:spLocks noChangeArrowheads="1"/>
            </p:cNvSpPr>
            <p:nvPr/>
          </p:nvSpPr>
          <p:spPr bwMode="auto">
            <a:xfrm>
              <a:off x="6185857" y="4606771"/>
              <a:ext cx="886968" cy="123111"/>
            </a:xfrm>
            <a:prstGeom prst="rect">
              <a:avLst/>
            </a:prstGeom>
            <a:solidFill>
              <a:srgbClr val="D0F2FC"/>
            </a:solidFill>
            <a:ln w="9525">
              <a:solidFill>
                <a:schemeClr val="tx1"/>
              </a:solidFill>
              <a:prstDash val="dash"/>
              <a:miter lim="800000"/>
              <a:headEnd/>
              <a:tailEnd/>
            </a:ln>
          </p:spPr>
          <p:txBody>
            <a:bodyPr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ANSR</a:t>
              </a:r>
            </a:p>
          </p:txBody>
        </p:sp>
        <p:sp>
          <p:nvSpPr>
            <p:cNvPr id="99" name="decision 1236 planned" descr="decision 1236 planned">
              <a:hlinkClick r:id="rId21"/>
              <a:extLst>
                <a:ext uri="{FF2B5EF4-FFF2-40B4-BE49-F238E27FC236}">
                  <a16:creationId xmlns:a16="http://schemas.microsoft.com/office/drawing/2014/main" id="{2A2D37B6-944F-416F-AEA7-BFFE34626F97}"/>
                </a:ext>
                <a:ext uri="{C183D7F6-B498-43B3-948B-1728B52AA6E4}">
                  <adec:decorative xmlns:adec="http://schemas.microsoft.com/office/drawing/2017/decorative" val="0"/>
                </a:ext>
              </a:extLst>
            </p:cNvPr>
            <p:cNvSpPr>
              <a:spLocks noChangeArrowheads="1"/>
            </p:cNvSpPr>
            <p:nvPr/>
          </p:nvSpPr>
          <p:spPr bwMode="auto">
            <a:xfrm>
              <a:off x="2766854" y="4693561"/>
              <a:ext cx="274644"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1236</a:t>
              </a:r>
            </a:p>
          </p:txBody>
        </p:sp>
        <p:sp>
          <p:nvSpPr>
            <p:cNvPr id="100" name="decision 1237 planned" descr="decision 1237 planned">
              <a:hlinkClick r:id="rId22"/>
              <a:extLst>
                <a:ext uri="{FF2B5EF4-FFF2-40B4-BE49-F238E27FC236}">
                  <a16:creationId xmlns:a16="http://schemas.microsoft.com/office/drawing/2014/main" id="{A21FACC6-2141-48B0-AE50-81811F47B775}"/>
                </a:ext>
                <a:ext uri="{C183D7F6-B498-43B3-948B-1728B52AA6E4}">
                  <adec:decorative xmlns:adec="http://schemas.microsoft.com/office/drawing/2017/decorative" val="0"/>
                </a:ext>
              </a:extLst>
            </p:cNvPr>
            <p:cNvSpPr>
              <a:spLocks noChangeArrowheads="1"/>
            </p:cNvSpPr>
            <p:nvPr/>
          </p:nvSpPr>
          <p:spPr bwMode="auto">
            <a:xfrm>
              <a:off x="3553446" y="4684510"/>
              <a:ext cx="274644"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1237</a:t>
              </a:r>
            </a:p>
          </p:txBody>
        </p:sp>
        <p:sp>
          <p:nvSpPr>
            <p:cNvPr id="101" name="decision 1238 planned" descr="decision 1238 planned">
              <a:hlinkClick r:id="rId23"/>
              <a:extLst>
                <a:ext uri="{FF2B5EF4-FFF2-40B4-BE49-F238E27FC236}">
                  <a16:creationId xmlns:a16="http://schemas.microsoft.com/office/drawing/2014/main" id="{A5673C7B-FBE2-4F7A-927D-CD8028ADF191}"/>
                </a:ext>
                <a:ext uri="{C183D7F6-B498-43B3-948B-1728B52AA6E4}">
                  <adec:decorative xmlns:adec="http://schemas.microsoft.com/office/drawing/2017/decorative" val="0"/>
                </a:ext>
              </a:extLst>
            </p:cNvPr>
            <p:cNvSpPr>
              <a:spLocks noChangeArrowheads="1"/>
            </p:cNvSpPr>
            <p:nvPr/>
          </p:nvSpPr>
          <p:spPr bwMode="auto">
            <a:xfrm>
              <a:off x="4563042" y="4685344"/>
              <a:ext cx="274644"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1238</a:t>
              </a:r>
            </a:p>
          </p:txBody>
        </p:sp>
        <p:sp>
          <p:nvSpPr>
            <p:cNvPr id="69" name="segment 1084 planned" descr="segment 1084 planned">
              <a:hlinkClick r:id="rId15"/>
              <a:extLst>
                <a:ext uri="{FF2B5EF4-FFF2-40B4-BE49-F238E27FC236}">
                  <a16:creationId xmlns:a16="http://schemas.microsoft.com/office/drawing/2014/main" id="{13D6B480-910D-4D90-92B4-4A962B55F5CF}"/>
                </a:ext>
                <a:ext uri="{C183D7F6-B498-43B3-948B-1728B52AA6E4}">
                  <adec:decorative xmlns:adec="http://schemas.microsoft.com/office/drawing/2017/decorative" val="0"/>
                </a:ext>
              </a:extLst>
            </p:cNvPr>
            <p:cNvSpPr>
              <a:spLocks noChangeArrowheads="1"/>
            </p:cNvSpPr>
            <p:nvPr/>
          </p:nvSpPr>
          <p:spPr bwMode="auto">
            <a:xfrm>
              <a:off x="4125384" y="3306946"/>
              <a:ext cx="1548483"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1" name="segment 1037 planned" descr="segment 1037 planned">
              <a:hlinkClick r:id="rId2"/>
              <a:extLst>
                <a:ext uri="{FF2B5EF4-FFF2-40B4-BE49-F238E27FC236}">
                  <a16:creationId xmlns:a16="http://schemas.microsoft.com/office/drawing/2014/main" id="{772C3B1D-6F91-4A9A-A0CB-5F5891917943}"/>
                </a:ext>
                <a:ext uri="{C183D7F6-B498-43B3-948B-1728B52AA6E4}">
                  <adec:decorative xmlns:adec="http://schemas.microsoft.com/office/drawing/2017/decorative" val="0"/>
                </a:ext>
              </a:extLst>
            </p:cNvPr>
            <p:cNvSpPr>
              <a:spLocks noChangeArrowheads="1"/>
            </p:cNvSpPr>
            <p:nvPr/>
          </p:nvSpPr>
          <p:spPr bwMode="auto">
            <a:xfrm>
              <a:off x="3111442" y="3864217"/>
              <a:ext cx="2542032" cy="12801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2" name="roadmap_symbol 369 planned" descr="roadmap_symbol 369 planned">
              <a:hlinkClick r:id="rId24"/>
              <a:extLst>
                <a:ext uri="{FF2B5EF4-FFF2-40B4-BE49-F238E27FC236}">
                  <a16:creationId xmlns:a16="http://schemas.microsoft.com/office/drawing/2014/main" id="{7756E492-7592-4178-AFE8-3D0CE056542B}"/>
                </a:ext>
                <a:ext uri="{C183D7F6-B498-43B3-948B-1728B52AA6E4}">
                  <adec:decorative xmlns:adec="http://schemas.microsoft.com/office/drawing/2017/decorative" val="0"/>
                </a:ext>
              </a:extLst>
            </p:cNvPr>
            <p:cNvSpPr>
              <a:spLocks noChangeArrowheads="1"/>
            </p:cNvSpPr>
            <p:nvPr/>
          </p:nvSpPr>
          <p:spPr bwMode="auto">
            <a:xfrm>
              <a:off x="2613297" y="2783134"/>
              <a:ext cx="3044952" cy="123552"/>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ASR-11 Sustainment 4</a:t>
              </a:r>
            </a:p>
          </p:txBody>
        </p:sp>
      </p:grpSp>
    </p:spTree>
    <p:extLst>
      <p:ext uri="{BB962C8B-B14F-4D97-AF65-F5344CB8AC3E}">
        <p14:creationId xmlns:p14="http://schemas.microsoft.com/office/powerpoint/2010/main" val="7147134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urveillance Roadmap (4 of 4)">
            <a:extLst>
              <a:ext uri="{FF2B5EF4-FFF2-40B4-BE49-F238E27FC236}">
                <a16:creationId xmlns:a16="http://schemas.microsoft.com/office/drawing/2014/main" id="{C19DD760-202F-45F3-9213-0C6D4BBE3CC5}"/>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Surveillance Roadmap (4 of 4)</a:t>
            </a:r>
          </a:p>
        </p:txBody>
      </p:sp>
      <p:sp>
        <p:nvSpPr>
          <p:cNvPr id="4" name="Slide Number Placeholder 3" descr="109">
            <a:extLst>
              <a:ext uri="{FF2B5EF4-FFF2-40B4-BE49-F238E27FC236}">
                <a16:creationId xmlns:a16="http://schemas.microsoft.com/office/drawing/2014/main" id="{FA7C886C-328F-4DEC-9AD3-3F15894DDFBE}"/>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101</a:t>
            </a:fld>
            <a:endParaRPr lang="en-US"/>
          </a:p>
        </p:txBody>
      </p:sp>
      <p:grpSp>
        <p:nvGrpSpPr>
          <p:cNvPr id="5" name="Group 4" descr="Page 4 of 4 of the Surveillance roadmap captures the surface and approach systems, as well as any support activities.">
            <a:extLst>
              <a:ext uri="{FF2B5EF4-FFF2-40B4-BE49-F238E27FC236}">
                <a16:creationId xmlns:a16="http://schemas.microsoft.com/office/drawing/2014/main" id="{4F36CC6D-E328-4B3A-977B-62E3AF549E0D}"/>
              </a:ext>
            </a:extLst>
          </p:cNvPr>
          <p:cNvGrpSpPr/>
          <p:nvPr/>
        </p:nvGrpSpPr>
        <p:grpSpPr>
          <a:xfrm>
            <a:off x="30163" y="574675"/>
            <a:ext cx="9034462" cy="5889622"/>
            <a:chOff x="30163" y="574675"/>
            <a:chExt cx="9034462" cy="5889622"/>
          </a:xfrm>
        </p:grpSpPr>
        <p:sp>
          <p:nvSpPr>
            <p:cNvPr id="147463" name="Line 97">
              <a:extLst>
                <a:ext uri="{FF2B5EF4-FFF2-40B4-BE49-F238E27FC236}">
                  <a16:creationId xmlns:a16="http://schemas.microsoft.com/office/drawing/2014/main" id="{B50F0014-C75F-4C1D-8477-F13119956C39}"/>
                </a:ext>
                <a:ext uri="{C183D7F6-B498-43B3-948B-1728B52AA6E4}">
                  <adec:decorative xmlns:adec="http://schemas.microsoft.com/office/drawing/2017/decorative" val="1"/>
                </a:ext>
              </a:extLst>
            </p:cNvPr>
            <p:cNvSpPr>
              <a:spLocks noChangeShapeType="1"/>
            </p:cNvSpPr>
            <p:nvPr/>
          </p:nvSpPr>
          <p:spPr bwMode="auto">
            <a:xfrm>
              <a:off x="1132007" y="1726908"/>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a:solidFill>
                  <a:srgbClr val="000000"/>
                </a:solidFill>
              </a:endParaRPr>
            </a:p>
          </p:txBody>
        </p:sp>
        <p:sp>
          <p:nvSpPr>
            <p:cNvPr id="147464" name="Line 96">
              <a:extLst>
                <a:ext uri="{FF2B5EF4-FFF2-40B4-BE49-F238E27FC236}">
                  <a16:creationId xmlns:a16="http://schemas.microsoft.com/office/drawing/2014/main" id="{B2329A33-16A5-4166-8610-4BE1BA7094B1}"/>
                </a:ext>
                <a:ext uri="{C183D7F6-B498-43B3-948B-1728B52AA6E4}">
                  <adec:decorative xmlns:adec="http://schemas.microsoft.com/office/drawing/2017/decorative" val="1"/>
                </a:ext>
              </a:extLst>
            </p:cNvPr>
            <p:cNvSpPr>
              <a:spLocks noChangeShapeType="1"/>
            </p:cNvSpPr>
            <p:nvPr/>
          </p:nvSpPr>
          <p:spPr bwMode="auto">
            <a:xfrm flipV="1">
              <a:off x="1132006" y="2785130"/>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a:solidFill>
                  <a:srgbClr val="000000"/>
                </a:solidFill>
              </a:endParaRPr>
            </a:p>
          </p:txBody>
        </p:sp>
        <p:cxnSp>
          <p:nvCxnSpPr>
            <p:cNvPr id="147469" name="Straight Connector 52">
              <a:extLst>
                <a:ext uri="{FF2B5EF4-FFF2-40B4-BE49-F238E27FC236}">
                  <a16:creationId xmlns:a16="http://schemas.microsoft.com/office/drawing/2014/main" id="{AF8A9C3E-E2B8-400A-AD37-679757D84789}"/>
                </a:ext>
                <a:ext uri="{C183D7F6-B498-43B3-948B-1728B52AA6E4}">
                  <adec:decorative xmlns:adec="http://schemas.microsoft.com/office/drawing/2017/decorative" val="1"/>
                </a:ext>
              </a:extLst>
            </p:cNvPr>
            <p:cNvCxnSpPr>
              <a:cxnSpLocks noChangeShapeType="1"/>
            </p:cNvCxnSpPr>
            <p:nvPr/>
          </p:nvCxnSpPr>
          <p:spPr bwMode="auto">
            <a:xfrm>
              <a:off x="57553" y="4055591"/>
              <a:ext cx="8982264" cy="0"/>
            </a:xfrm>
            <a:prstGeom prst="line">
              <a:avLst/>
            </a:prstGeom>
            <a:noFill/>
            <a:ln w="12700" algn="ctr">
              <a:solidFill>
                <a:schemeClr val="tx1"/>
              </a:solidFill>
              <a:round/>
              <a:headEnd/>
              <a:tailEnd/>
            </a:ln>
          </p:spPr>
        </p:cxnSp>
        <p:cxnSp>
          <p:nvCxnSpPr>
            <p:cNvPr id="147471" name="Straight Arrow Connector 65">
              <a:extLst>
                <a:ext uri="{FF2B5EF4-FFF2-40B4-BE49-F238E27FC236}">
                  <a16:creationId xmlns:a16="http://schemas.microsoft.com/office/drawing/2014/main" id="{BA22B7CB-AB57-4ADA-B74E-B51F72BC93E8}"/>
                </a:ext>
                <a:ext uri="{C183D7F6-B498-43B3-948B-1728B52AA6E4}">
                  <adec:decorative xmlns:adec="http://schemas.microsoft.com/office/drawing/2017/decorative" val="1"/>
                </a:ext>
              </a:extLst>
            </p:cNvPr>
            <p:cNvCxnSpPr>
              <a:cxnSpLocks noChangeShapeType="1"/>
            </p:cNvCxnSpPr>
            <p:nvPr/>
          </p:nvCxnSpPr>
          <p:spPr bwMode="auto">
            <a:xfrm flipV="1">
              <a:off x="1128671" y="896617"/>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47480" name="Line 126">
              <a:extLst>
                <a:ext uri="{FF2B5EF4-FFF2-40B4-BE49-F238E27FC236}">
                  <a16:creationId xmlns:a16="http://schemas.microsoft.com/office/drawing/2014/main" id="{496AA396-8AFF-4530-911D-FB439A6A5697}"/>
                </a:ext>
                <a:ext uri="{C183D7F6-B498-43B3-948B-1728B52AA6E4}">
                  <adec:decorative xmlns:adec="http://schemas.microsoft.com/office/drawing/2017/decorative" val="1"/>
                </a:ext>
              </a:extLst>
            </p:cNvPr>
            <p:cNvSpPr>
              <a:spLocks noChangeShapeType="1"/>
            </p:cNvSpPr>
            <p:nvPr/>
          </p:nvSpPr>
          <p:spPr bwMode="auto">
            <a:xfrm>
              <a:off x="1139304" y="3547155"/>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a:solidFill>
                  <a:srgbClr val="000000"/>
                </a:solidFill>
              </a:endParaRPr>
            </a:p>
          </p:txBody>
        </p:sp>
        <p:sp>
          <p:nvSpPr>
            <p:cNvPr id="147484" name="Rectangle 108">
              <a:extLst>
                <a:ext uri="{FF2B5EF4-FFF2-40B4-BE49-F238E27FC236}">
                  <a16:creationId xmlns:a16="http://schemas.microsoft.com/office/drawing/2014/main" id="{3414FC69-95B0-4A81-9108-C3BCEB465161}"/>
                </a:ext>
                <a:ext uri="{C183D7F6-B498-43B3-948B-1728B52AA6E4}">
                  <adec:decorative xmlns:adec="http://schemas.microsoft.com/office/drawing/2017/decorative" val="1"/>
                </a:ext>
              </a:extLst>
            </p:cNvPr>
            <p:cNvSpPr>
              <a:spLocks noChangeArrowheads="1"/>
            </p:cNvSpPr>
            <p:nvPr/>
          </p:nvSpPr>
          <p:spPr bwMode="auto">
            <a:xfrm>
              <a:off x="1218516" y="3594347"/>
              <a:ext cx="457200" cy="92917"/>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SFO Only</a:t>
              </a:r>
            </a:p>
          </p:txBody>
        </p:sp>
        <p:sp>
          <p:nvSpPr>
            <p:cNvPr id="147488" name="Rectangle 3">
              <a:extLst>
                <a:ext uri="{FF2B5EF4-FFF2-40B4-BE49-F238E27FC236}">
                  <a16:creationId xmlns:a16="http://schemas.microsoft.com/office/drawing/2014/main" id="{DDF4BA36-369C-4CCB-BC48-67B1FB5F1BCE}"/>
                </a:ext>
                <a:ext uri="{C183D7F6-B498-43B3-948B-1728B52AA6E4}">
                  <adec:decorative xmlns:adec="http://schemas.microsoft.com/office/drawing/2017/decorative" val="1"/>
                </a:ext>
              </a:extLst>
            </p:cNvPr>
            <p:cNvSpPr>
              <a:spLocks noChangeArrowheads="1"/>
            </p:cNvSpPr>
            <p:nvPr/>
          </p:nvSpPr>
          <p:spPr bwMode="auto">
            <a:xfrm rot="10800000">
              <a:off x="30163" y="4053133"/>
              <a:ext cx="9034462" cy="2411164"/>
            </a:xfrm>
            <a:prstGeom prst="rect">
              <a:avLst/>
            </a:prstGeom>
            <a:solidFill>
              <a:srgbClr val="66FF66">
                <a:alpha val="50195"/>
              </a:srgbClr>
            </a:solidFill>
            <a:ln w="9525">
              <a:solidFill>
                <a:srgbClr val="000000"/>
              </a:solidFill>
              <a:miter lim="800000"/>
              <a:headEnd/>
              <a:tailEnd/>
            </a:ln>
          </p:spPr>
          <p:txBody>
            <a:bodyPr vert="eaVert" wrap="none" lIns="0" tIns="0" rIns="45720"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Support</a:t>
              </a:r>
            </a:p>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Activities</a:t>
              </a:r>
            </a:p>
          </p:txBody>
        </p:sp>
        <p:sp>
          <p:nvSpPr>
            <p:cNvPr id="147498" name="Line 114">
              <a:extLst>
                <a:ext uri="{FF2B5EF4-FFF2-40B4-BE49-F238E27FC236}">
                  <a16:creationId xmlns:a16="http://schemas.microsoft.com/office/drawing/2014/main" id="{7853AA13-EE18-424E-AE34-9BAFE7C1F54F}"/>
                </a:ext>
                <a:ext uri="{C183D7F6-B498-43B3-948B-1728B52AA6E4}">
                  <adec:decorative xmlns:adec="http://schemas.microsoft.com/office/drawing/2017/decorative" val="1"/>
                </a:ext>
              </a:extLst>
            </p:cNvPr>
            <p:cNvSpPr>
              <a:spLocks noChangeShapeType="1"/>
            </p:cNvSpPr>
            <p:nvPr/>
          </p:nvSpPr>
          <p:spPr bwMode="auto">
            <a:xfrm>
              <a:off x="1139303" y="2227459"/>
              <a:ext cx="1397165" cy="55521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147499" name="Rectangle 169">
              <a:extLst>
                <a:ext uri="{FF2B5EF4-FFF2-40B4-BE49-F238E27FC236}">
                  <a16:creationId xmlns:a16="http://schemas.microsoft.com/office/drawing/2014/main" id="{2B869B2B-8C89-47D1-A2F5-EDE88DBEE1A6}"/>
                </a:ext>
                <a:ext uri="{C183D7F6-B498-43B3-948B-1728B52AA6E4}">
                  <adec:decorative xmlns:adec="http://schemas.microsoft.com/office/drawing/2017/decorative" val="1"/>
                </a:ext>
              </a:extLst>
            </p:cNvPr>
            <p:cNvSpPr>
              <a:spLocks noChangeArrowheads="1"/>
            </p:cNvSpPr>
            <p:nvPr/>
          </p:nvSpPr>
          <p:spPr bwMode="auto">
            <a:xfrm flipV="1">
              <a:off x="30163" y="574675"/>
              <a:ext cx="9034462" cy="34784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Surface and Approach</a:t>
              </a:r>
            </a:p>
          </p:txBody>
        </p:sp>
        <p:sp>
          <p:nvSpPr>
            <p:cNvPr id="31" name="support 874 planned" descr="support 874 planned">
              <a:hlinkClick r:id="rId2"/>
              <a:extLst>
                <a:ext uri="{FF2B5EF4-FFF2-40B4-BE49-F238E27FC236}">
                  <a16:creationId xmlns:a16="http://schemas.microsoft.com/office/drawing/2014/main" id="{DC4B57B3-0A61-469C-A63F-FED33956036F}"/>
                </a:ext>
                <a:ext uri="{C183D7F6-B498-43B3-948B-1728B52AA6E4}">
                  <adec:decorative xmlns:adec="http://schemas.microsoft.com/office/drawing/2017/decorative" val="0"/>
                </a:ext>
              </a:extLst>
            </p:cNvPr>
            <p:cNvSpPr>
              <a:spLocks noChangeArrowheads="1"/>
            </p:cNvSpPr>
            <p:nvPr/>
          </p:nvSpPr>
          <p:spPr bwMode="auto">
            <a:xfrm>
              <a:off x="1675716" y="4573687"/>
              <a:ext cx="1545336" cy="219456"/>
            </a:xfrm>
            <a:prstGeom prst="rect">
              <a:avLst/>
            </a:prstGeom>
            <a:solidFill>
              <a:srgbClr val="D0F2FC"/>
            </a:solidFill>
            <a:ln w="9525">
              <a:solidFill>
                <a:schemeClr val="tx1"/>
              </a:solidFill>
              <a:prstDash val="dash"/>
              <a:miter lim="800000"/>
              <a:headEnd/>
              <a:tailEnd/>
            </a:ln>
          </p:spPr>
          <p:txBody>
            <a:bodyPr wrap="none"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Evaluate Impact of Wind Turbine</a:t>
              </a:r>
            </a:p>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Interference on Radar Systems</a:t>
              </a:r>
            </a:p>
          </p:txBody>
        </p:sp>
        <p:sp>
          <p:nvSpPr>
            <p:cNvPr id="147462" name="segment 1108" descr="segment 1108">
              <a:hlinkClick r:id="rId3"/>
              <a:extLst>
                <a:ext uri="{FF2B5EF4-FFF2-40B4-BE49-F238E27FC236}">
                  <a16:creationId xmlns:a16="http://schemas.microsoft.com/office/drawing/2014/main" id="{BA218493-3E3F-4C15-A894-1E6339281B38}"/>
                </a:ext>
                <a:ext uri="{C183D7F6-B498-43B3-948B-1728B52AA6E4}">
                  <adec:decorative xmlns:adec="http://schemas.microsoft.com/office/drawing/2017/decorative" val="0"/>
                </a:ext>
              </a:extLst>
            </p:cNvPr>
            <p:cNvSpPr>
              <a:spLocks noChangeArrowheads="1"/>
            </p:cNvSpPr>
            <p:nvPr/>
          </p:nvSpPr>
          <p:spPr bwMode="auto">
            <a:xfrm>
              <a:off x="1177113" y="1258467"/>
              <a:ext cx="5010912" cy="1704346"/>
            </a:xfrm>
            <a:prstGeom prst="rect">
              <a:avLst/>
            </a:prstGeom>
            <a:solidFill>
              <a:srgbClr val="DDDDDD"/>
            </a:solidFill>
            <a:ln w="9525">
              <a:solidFill>
                <a:schemeClr val="tx1"/>
              </a:solidFill>
              <a:miter lim="800000"/>
              <a:headEnd/>
              <a:tailEnd/>
            </a:ln>
          </p:spPr>
          <p:txBody>
            <a:bodyPr lIns="18288" tIns="137160" rIns="0" bIns="0"/>
            <a:lstStyle>
              <a:lvl1pPr>
                <a:tabLst>
                  <a:tab pos="800100" algn="l"/>
                </a:tabLst>
                <a:defRPr>
                  <a:solidFill>
                    <a:schemeClr val="tx1"/>
                  </a:solidFill>
                  <a:latin typeface="Calibri" panose="020F0502020204030204" pitchFamily="34" charset="0"/>
                </a:defRPr>
              </a:lvl1pPr>
              <a:lvl2pPr marL="742950" indent="-285750">
                <a:tabLst>
                  <a:tab pos="800100" algn="l"/>
                </a:tabLst>
                <a:defRPr>
                  <a:solidFill>
                    <a:schemeClr val="tx1"/>
                  </a:solidFill>
                  <a:latin typeface="Calibri" panose="020F0502020204030204" pitchFamily="34" charset="0"/>
                </a:defRPr>
              </a:lvl2pPr>
              <a:lvl3pPr marL="1143000" indent="-228600">
                <a:tabLst>
                  <a:tab pos="800100" algn="l"/>
                </a:tabLst>
                <a:defRPr>
                  <a:solidFill>
                    <a:schemeClr val="tx1"/>
                  </a:solidFill>
                  <a:latin typeface="Calibri" panose="020F0502020204030204" pitchFamily="34" charset="0"/>
                </a:defRPr>
              </a:lvl3pPr>
              <a:lvl4pPr marL="1600200" indent="-228600">
                <a:tabLst>
                  <a:tab pos="800100" algn="l"/>
                </a:tabLst>
                <a:defRPr>
                  <a:solidFill>
                    <a:schemeClr val="tx1"/>
                  </a:solidFill>
                  <a:latin typeface="Calibri" panose="020F0502020204030204" pitchFamily="34" charset="0"/>
                </a:defRPr>
              </a:lvl4pPr>
              <a:lvl5pPr marL="2057400" indent="-228600">
                <a:tabLst>
                  <a:tab pos="800100" algn="l"/>
                </a:tabLst>
                <a:defRPr>
                  <a:solidFill>
                    <a:schemeClr val="tx1"/>
                  </a:solidFill>
                  <a:latin typeface="Calibri" panose="020F0502020204030204" pitchFamily="34" charset="0"/>
                </a:defRPr>
              </a:lvl5pPr>
              <a:lvl6pPr marL="2514600" indent="-228600" fontAlgn="base">
                <a:spcBef>
                  <a:spcPct val="0"/>
                </a:spcBef>
                <a:spcAft>
                  <a:spcPct val="0"/>
                </a:spcAft>
                <a:tabLst>
                  <a:tab pos="800100" algn="l"/>
                </a:tabLst>
                <a:defRPr>
                  <a:solidFill>
                    <a:schemeClr val="tx1"/>
                  </a:solidFill>
                  <a:latin typeface="Calibri" panose="020F0502020204030204" pitchFamily="34" charset="0"/>
                </a:defRPr>
              </a:lvl6pPr>
              <a:lvl7pPr marL="2971800" indent="-228600" fontAlgn="base">
                <a:spcBef>
                  <a:spcPct val="0"/>
                </a:spcBef>
                <a:spcAft>
                  <a:spcPct val="0"/>
                </a:spcAft>
                <a:tabLst>
                  <a:tab pos="800100" algn="l"/>
                </a:tabLst>
                <a:defRPr>
                  <a:solidFill>
                    <a:schemeClr val="tx1"/>
                  </a:solidFill>
                  <a:latin typeface="Calibri" panose="020F0502020204030204" pitchFamily="34" charset="0"/>
                </a:defRPr>
              </a:lvl7pPr>
              <a:lvl8pPr marL="3429000" indent="-228600" fontAlgn="base">
                <a:spcBef>
                  <a:spcPct val="0"/>
                </a:spcBef>
                <a:spcAft>
                  <a:spcPct val="0"/>
                </a:spcAft>
                <a:tabLst>
                  <a:tab pos="800100" algn="l"/>
                </a:tabLst>
                <a:defRPr>
                  <a:solidFill>
                    <a:schemeClr val="tx1"/>
                  </a:solidFill>
                  <a:latin typeface="Calibri" panose="020F0502020204030204" pitchFamily="34" charset="0"/>
                </a:defRPr>
              </a:lvl8pPr>
              <a:lvl9pPr marL="3886200" indent="-228600" fontAlgn="base">
                <a:spcBef>
                  <a:spcPct val="0"/>
                </a:spcBef>
                <a:spcAft>
                  <a:spcPct val="0"/>
                </a:spcAft>
                <a:tabLst>
                  <a:tab pos="800100" algn="l"/>
                </a:tabLs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Airport Surface Detection Equipment (ASDE) Sustainment</a:t>
              </a:r>
            </a:p>
          </p:txBody>
        </p:sp>
        <p:sp>
          <p:nvSpPr>
            <p:cNvPr id="147465" name="system 128" descr="system 128">
              <a:hlinkClick r:id="rId4"/>
              <a:extLst>
                <a:ext uri="{FF2B5EF4-FFF2-40B4-BE49-F238E27FC236}">
                  <a16:creationId xmlns:a16="http://schemas.microsoft.com/office/drawing/2014/main" id="{5A99FE19-2D84-48C7-9C26-BB74D307B5D5}"/>
                </a:ext>
                <a:ext uri="{C183D7F6-B498-43B3-948B-1728B52AA6E4}">
                  <adec:decorative xmlns:adec="http://schemas.microsoft.com/office/drawing/2017/decorative" val="0"/>
                </a:ext>
              </a:extLst>
            </p:cNvPr>
            <p:cNvSpPr>
              <a:spLocks noChangeArrowheads="1"/>
            </p:cNvSpPr>
            <p:nvPr/>
          </p:nvSpPr>
          <p:spPr bwMode="auto">
            <a:xfrm>
              <a:off x="329594" y="3449293"/>
              <a:ext cx="804689"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PRM E-SCAN</a:t>
              </a:r>
            </a:p>
          </p:txBody>
        </p:sp>
        <p:sp>
          <p:nvSpPr>
            <p:cNvPr id="147466" name="system 264" descr="system 264">
              <a:hlinkClick r:id="rId5"/>
              <a:extLst>
                <a:ext uri="{FF2B5EF4-FFF2-40B4-BE49-F238E27FC236}">
                  <a16:creationId xmlns:a16="http://schemas.microsoft.com/office/drawing/2014/main" id="{4F696947-A01D-4622-BA55-2EEC80EAF594}"/>
                </a:ext>
                <a:ext uri="{C183D7F6-B498-43B3-948B-1728B52AA6E4}">
                  <adec:decorative xmlns:adec="http://schemas.microsoft.com/office/drawing/2017/decorative" val="0"/>
                </a:ext>
              </a:extLst>
            </p:cNvPr>
            <p:cNvSpPr>
              <a:spLocks noChangeArrowheads="1"/>
            </p:cNvSpPr>
            <p:nvPr/>
          </p:nvSpPr>
          <p:spPr bwMode="auto">
            <a:xfrm>
              <a:off x="530137" y="1626432"/>
              <a:ext cx="60414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ASDE-X</a:t>
              </a:r>
            </a:p>
          </p:txBody>
        </p:sp>
        <p:sp>
          <p:nvSpPr>
            <p:cNvPr id="147467" name="system 116" descr="system 116">
              <a:hlinkClick r:id="rId6"/>
              <a:extLst>
                <a:ext uri="{FF2B5EF4-FFF2-40B4-BE49-F238E27FC236}">
                  <a16:creationId xmlns:a16="http://schemas.microsoft.com/office/drawing/2014/main" id="{597645A4-7143-4399-9635-A1988D3D8885}"/>
                </a:ext>
                <a:ext uri="{C183D7F6-B498-43B3-948B-1728B52AA6E4}">
                  <adec:decorative xmlns:adec="http://schemas.microsoft.com/office/drawing/2017/decorative" val="0"/>
                </a:ext>
              </a:extLst>
            </p:cNvPr>
            <p:cNvSpPr>
              <a:spLocks noChangeArrowheads="1"/>
            </p:cNvSpPr>
            <p:nvPr/>
          </p:nvSpPr>
          <p:spPr bwMode="auto">
            <a:xfrm>
              <a:off x="530137" y="2139101"/>
              <a:ext cx="60414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ASDE-3</a:t>
              </a:r>
            </a:p>
          </p:txBody>
        </p:sp>
        <p:sp>
          <p:nvSpPr>
            <p:cNvPr id="147468" name="system 1019" descr="system 1019">
              <a:hlinkClick r:id="rId7"/>
              <a:extLst>
                <a:ext uri="{FF2B5EF4-FFF2-40B4-BE49-F238E27FC236}">
                  <a16:creationId xmlns:a16="http://schemas.microsoft.com/office/drawing/2014/main" id="{1AD6E940-E33C-4B0D-BB95-13740A671649}"/>
                </a:ext>
                <a:ext uri="{C183D7F6-B498-43B3-948B-1728B52AA6E4}">
                  <adec:decorative xmlns:adec="http://schemas.microsoft.com/office/drawing/2017/decorative" val="0"/>
                </a:ext>
              </a:extLst>
            </p:cNvPr>
            <p:cNvSpPr>
              <a:spLocks noChangeArrowheads="1"/>
            </p:cNvSpPr>
            <p:nvPr/>
          </p:nvSpPr>
          <p:spPr bwMode="auto">
            <a:xfrm>
              <a:off x="530137" y="2684168"/>
              <a:ext cx="60414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ASSC</a:t>
              </a:r>
            </a:p>
          </p:txBody>
        </p:sp>
        <p:sp>
          <p:nvSpPr>
            <p:cNvPr id="147470" name="system 612" descr="system 612">
              <a:hlinkClick r:id="rId8"/>
              <a:extLst>
                <a:ext uri="{FF2B5EF4-FFF2-40B4-BE49-F238E27FC236}">
                  <a16:creationId xmlns:a16="http://schemas.microsoft.com/office/drawing/2014/main" id="{4DF35045-3902-42FB-A22B-4AB15259A0F6}"/>
                </a:ext>
                <a:ext uri="{C183D7F6-B498-43B3-948B-1728B52AA6E4}">
                  <adec:decorative xmlns:adec="http://schemas.microsoft.com/office/drawing/2017/decorative" val="0"/>
                </a:ext>
              </a:extLst>
            </p:cNvPr>
            <p:cNvSpPr>
              <a:spLocks noChangeArrowheads="1"/>
            </p:cNvSpPr>
            <p:nvPr/>
          </p:nvSpPr>
          <p:spPr bwMode="auto">
            <a:xfrm>
              <a:off x="530137" y="797087"/>
              <a:ext cx="60414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RWSL</a:t>
              </a:r>
            </a:p>
          </p:txBody>
        </p:sp>
        <p:sp>
          <p:nvSpPr>
            <p:cNvPr id="147473" name="segment 933" descr="segment 933">
              <a:hlinkClick r:id="rId9"/>
              <a:extLst>
                <a:ext uri="{FF2B5EF4-FFF2-40B4-BE49-F238E27FC236}">
                  <a16:creationId xmlns:a16="http://schemas.microsoft.com/office/drawing/2014/main" id="{844B10A5-5486-43E5-887E-5E1F39F0998B}"/>
                </a:ext>
                <a:ext uri="{C183D7F6-B498-43B3-948B-1728B52AA6E4}">
                  <adec:decorative xmlns:adec="http://schemas.microsoft.com/office/drawing/2017/decorative" val="0"/>
                </a:ext>
              </a:extLst>
            </p:cNvPr>
            <p:cNvSpPr>
              <a:spLocks noChangeArrowheads="1"/>
            </p:cNvSpPr>
            <p:nvPr/>
          </p:nvSpPr>
          <p:spPr bwMode="auto">
            <a:xfrm>
              <a:off x="1177114" y="837145"/>
              <a:ext cx="5010912"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Runway Status Lights (RWSL) Sustainment</a:t>
              </a:r>
            </a:p>
          </p:txBody>
        </p:sp>
        <p:sp>
          <p:nvSpPr>
            <p:cNvPr id="147490" name="support 874" descr="support 874">
              <a:hlinkClick r:id="rId2"/>
              <a:extLst>
                <a:ext uri="{FF2B5EF4-FFF2-40B4-BE49-F238E27FC236}">
                  <a16:creationId xmlns:a16="http://schemas.microsoft.com/office/drawing/2014/main" id="{24F4BD5A-0337-40E8-AEDC-86727E5E968C}"/>
                </a:ext>
                <a:ext uri="{C183D7F6-B498-43B3-948B-1728B52AA6E4}">
                  <adec:decorative xmlns:adec="http://schemas.microsoft.com/office/drawing/2017/decorative" val="0"/>
                </a:ext>
              </a:extLst>
            </p:cNvPr>
            <p:cNvSpPr>
              <a:spLocks noChangeArrowheads="1"/>
            </p:cNvSpPr>
            <p:nvPr/>
          </p:nvSpPr>
          <p:spPr bwMode="auto">
            <a:xfrm>
              <a:off x="1168396" y="4573687"/>
              <a:ext cx="521208" cy="21945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47491" name="support 930" descr="support 930">
              <a:hlinkClick r:id="rId10"/>
              <a:extLst>
                <a:ext uri="{FF2B5EF4-FFF2-40B4-BE49-F238E27FC236}">
                  <a16:creationId xmlns:a16="http://schemas.microsoft.com/office/drawing/2014/main" id="{C893F191-9628-457E-9A41-436CDAD421A2}"/>
                </a:ext>
                <a:ext uri="{C183D7F6-B498-43B3-948B-1728B52AA6E4}">
                  <adec:decorative xmlns:adec="http://schemas.microsoft.com/office/drawing/2017/decorative" val="0"/>
                </a:ext>
              </a:extLst>
            </p:cNvPr>
            <p:cNvSpPr>
              <a:spLocks noChangeArrowheads="1"/>
            </p:cNvSpPr>
            <p:nvPr/>
          </p:nvSpPr>
          <p:spPr bwMode="auto">
            <a:xfrm>
              <a:off x="1177111" y="5804685"/>
              <a:ext cx="512064" cy="21945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 name="Rectangle 6">
              <a:extLst>
                <a:ext uri="{FF2B5EF4-FFF2-40B4-BE49-F238E27FC236}">
                  <a16:creationId xmlns:a16="http://schemas.microsoft.com/office/drawing/2014/main" id="{FC53440E-87C9-4AA4-8E6B-B47DCAA9003A}"/>
                </a:ext>
                <a:ext uri="{C183D7F6-B498-43B3-948B-1728B52AA6E4}">
                  <adec:decorative xmlns:adec="http://schemas.microsoft.com/office/drawing/2017/decorative" val="1"/>
                </a:ext>
              </a:extLst>
            </p:cNvPr>
            <p:cNvSpPr/>
            <p:nvPr/>
          </p:nvSpPr>
          <p:spPr bwMode="auto">
            <a:xfrm>
              <a:off x="265175" y="687978"/>
              <a:ext cx="8738133" cy="2411165"/>
            </a:xfrm>
            <a:prstGeom prst="rect">
              <a:avLst/>
            </a:prstGeom>
            <a:noFill/>
            <a:ln w="19050">
              <a:solidFill>
                <a:schemeClr val="tx1"/>
              </a:solidFill>
              <a:prstDash val="dash"/>
            </a:ln>
          </p:spPr>
          <p:txBody>
            <a:bodyPr vert="vert270" wrap="square" lIns="18288" rtlCol="0">
              <a:noAutofit/>
            </a:bodyPr>
            <a:lstStyle/>
            <a:p>
              <a:pPr algn="ctr"/>
              <a:r>
                <a:rPr lang="en-US" sz="800" b="1">
                  <a:latin typeface="Segoe UI" panose="020B0502040204020203" pitchFamily="34" charset="0"/>
                  <a:cs typeface="Segoe UI" panose="020B0502040204020203" pitchFamily="34" charset="0"/>
                </a:rPr>
                <a:t>Surface Surveillance Portfolio Sustainment</a:t>
              </a:r>
            </a:p>
          </p:txBody>
        </p:sp>
        <p:sp>
          <p:nvSpPr>
            <p:cNvPr id="45" name="decision 1103 planned" descr="decision 1103 planned">
              <a:hlinkClick r:id="rId11"/>
              <a:extLst>
                <a:ext uri="{FF2B5EF4-FFF2-40B4-BE49-F238E27FC236}">
                  <a16:creationId xmlns:a16="http://schemas.microsoft.com/office/drawing/2014/main" id="{46B2D91D-E8B8-448F-9412-4F38F43DA2AA}"/>
                </a:ext>
                <a:ext uri="{C183D7F6-B498-43B3-948B-1728B52AA6E4}">
                  <adec:decorative xmlns:adec="http://schemas.microsoft.com/office/drawing/2017/decorative" val="0"/>
                </a:ext>
              </a:extLst>
            </p:cNvPr>
            <p:cNvSpPr>
              <a:spLocks noChangeArrowheads="1"/>
            </p:cNvSpPr>
            <p:nvPr/>
          </p:nvSpPr>
          <p:spPr bwMode="auto">
            <a:xfrm>
              <a:off x="3423682" y="5730746"/>
              <a:ext cx="274643"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1103</a:t>
              </a:r>
            </a:p>
          </p:txBody>
        </p:sp>
        <p:sp>
          <p:nvSpPr>
            <p:cNvPr id="33" name="decision 1319" descr="decision 1319">
              <a:hlinkClick r:id="rId12"/>
              <a:extLst>
                <a:ext uri="{FF2B5EF4-FFF2-40B4-BE49-F238E27FC236}">
                  <a16:creationId xmlns:a16="http://schemas.microsoft.com/office/drawing/2014/main" id="{3FAC36A5-676E-4912-A795-92407E67770B}"/>
                </a:ext>
                <a:ext uri="{C183D7F6-B498-43B3-948B-1728B52AA6E4}">
                  <adec:decorative xmlns:adec="http://schemas.microsoft.com/office/drawing/2017/decorative" val="0"/>
                </a:ext>
              </a:extLst>
            </p:cNvPr>
            <p:cNvSpPr>
              <a:spLocks noChangeArrowheads="1"/>
            </p:cNvSpPr>
            <p:nvPr/>
          </p:nvSpPr>
          <p:spPr bwMode="auto">
            <a:xfrm>
              <a:off x="2525363" y="1540741"/>
              <a:ext cx="274643"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1319</a:t>
              </a:r>
            </a:p>
          </p:txBody>
        </p:sp>
        <p:sp>
          <p:nvSpPr>
            <p:cNvPr id="35" name="decision 1319" descr="decision 1319">
              <a:hlinkClick r:id="rId12"/>
              <a:extLst>
                <a:ext uri="{FF2B5EF4-FFF2-40B4-BE49-F238E27FC236}">
                  <a16:creationId xmlns:a16="http://schemas.microsoft.com/office/drawing/2014/main" id="{AFB08EDE-F812-45E3-9EAF-699E129ADC66}"/>
                </a:ext>
                <a:ext uri="{C183D7F6-B498-43B3-948B-1728B52AA6E4}">
                  <adec:decorative xmlns:adec="http://schemas.microsoft.com/office/drawing/2017/decorative" val="0"/>
                </a:ext>
              </a:extLst>
            </p:cNvPr>
            <p:cNvSpPr>
              <a:spLocks noChangeArrowheads="1"/>
            </p:cNvSpPr>
            <p:nvPr/>
          </p:nvSpPr>
          <p:spPr bwMode="auto">
            <a:xfrm>
              <a:off x="2528520" y="2578367"/>
              <a:ext cx="274643"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1319</a:t>
              </a:r>
            </a:p>
          </p:txBody>
        </p:sp>
        <p:sp>
          <p:nvSpPr>
            <p:cNvPr id="32" name="support 930 planned" descr="support 930 planned">
              <a:hlinkClick r:id="rId10"/>
              <a:extLst>
                <a:ext uri="{FF2B5EF4-FFF2-40B4-BE49-F238E27FC236}">
                  <a16:creationId xmlns:a16="http://schemas.microsoft.com/office/drawing/2014/main" id="{5B690E5E-2E7B-4E3F-B517-1BF80E9AE343}"/>
                </a:ext>
                <a:ext uri="{C183D7F6-B498-43B3-948B-1728B52AA6E4}">
                  <adec:decorative xmlns:adec="http://schemas.microsoft.com/office/drawing/2017/decorative" val="0"/>
                </a:ext>
              </a:extLst>
            </p:cNvPr>
            <p:cNvSpPr>
              <a:spLocks noChangeArrowheads="1"/>
            </p:cNvSpPr>
            <p:nvPr/>
          </p:nvSpPr>
          <p:spPr bwMode="auto">
            <a:xfrm>
              <a:off x="1682285" y="5804685"/>
              <a:ext cx="1545336" cy="219456"/>
            </a:xfrm>
            <a:prstGeom prst="rect">
              <a:avLst/>
            </a:prstGeom>
            <a:solidFill>
              <a:srgbClr val="D0F2FC"/>
            </a:solidFill>
            <a:ln w="9525">
              <a:solidFill>
                <a:schemeClr val="tx1"/>
              </a:solidFill>
              <a:prstDash val="dash"/>
              <a:miter lim="800000"/>
              <a:headEnd/>
              <a:tailEnd/>
            </a:ln>
          </p:spPr>
          <p:txBody>
            <a:bodyPr wrap="none"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Surveillance Portfolio Analysis</a:t>
              </a:r>
            </a:p>
          </p:txBody>
        </p:sp>
        <p:sp>
          <p:nvSpPr>
            <p:cNvPr id="34" name="decision 1236 planned" descr="decision 1236 planned">
              <a:hlinkClick r:id="rId13"/>
              <a:extLst>
                <a:ext uri="{FF2B5EF4-FFF2-40B4-BE49-F238E27FC236}">
                  <a16:creationId xmlns:a16="http://schemas.microsoft.com/office/drawing/2014/main" id="{8B890237-8DAA-4F19-98DE-70A5811753C1}"/>
                </a:ext>
                <a:ext uri="{C183D7F6-B498-43B3-948B-1728B52AA6E4}">
                  <adec:decorative xmlns:adec="http://schemas.microsoft.com/office/drawing/2017/decorative" val="0"/>
                </a:ext>
              </a:extLst>
            </p:cNvPr>
            <p:cNvSpPr>
              <a:spLocks noChangeArrowheads="1"/>
            </p:cNvSpPr>
            <p:nvPr/>
          </p:nvSpPr>
          <p:spPr bwMode="auto">
            <a:xfrm>
              <a:off x="2766854" y="4263411"/>
              <a:ext cx="274644"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1236</a:t>
              </a:r>
            </a:p>
          </p:txBody>
        </p:sp>
        <p:sp>
          <p:nvSpPr>
            <p:cNvPr id="36" name="decision 1323" descr="decision 1323">
              <a:hlinkClick r:id="rId14"/>
              <a:extLst>
                <a:ext uri="{FF2B5EF4-FFF2-40B4-BE49-F238E27FC236}">
                  <a16:creationId xmlns:a16="http://schemas.microsoft.com/office/drawing/2014/main" id="{86458C47-89DF-4AD2-BB58-C92BED158A37}"/>
                </a:ext>
                <a:ext uri="{C183D7F6-B498-43B3-948B-1728B52AA6E4}">
                  <adec:decorative xmlns:adec="http://schemas.microsoft.com/office/drawing/2017/decorative" val="0"/>
                </a:ext>
              </a:extLst>
            </p:cNvPr>
            <p:cNvSpPr>
              <a:spLocks noChangeArrowheads="1"/>
            </p:cNvSpPr>
            <p:nvPr/>
          </p:nvSpPr>
          <p:spPr bwMode="auto">
            <a:xfrm>
              <a:off x="2133505" y="5948986"/>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1323</a:t>
              </a:r>
            </a:p>
          </p:txBody>
        </p:sp>
        <p:sp>
          <p:nvSpPr>
            <p:cNvPr id="39" name="decision 1321 planned" descr="decision 1321 planned">
              <a:hlinkClick r:id="rId15"/>
              <a:extLst>
                <a:ext uri="{FF2B5EF4-FFF2-40B4-BE49-F238E27FC236}">
                  <a16:creationId xmlns:a16="http://schemas.microsoft.com/office/drawing/2014/main" id="{C3B0AB47-76F1-4B2D-B4E2-4C90F384CE56}"/>
                </a:ext>
                <a:ext uri="{C183D7F6-B498-43B3-948B-1728B52AA6E4}">
                  <adec:decorative xmlns:adec="http://schemas.microsoft.com/office/drawing/2017/decorative" val="0"/>
                </a:ext>
              </a:extLst>
            </p:cNvPr>
            <p:cNvSpPr>
              <a:spLocks noChangeArrowheads="1"/>
            </p:cNvSpPr>
            <p:nvPr/>
          </p:nvSpPr>
          <p:spPr bwMode="auto">
            <a:xfrm>
              <a:off x="2261228" y="5491302"/>
              <a:ext cx="274643"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1321</a:t>
              </a:r>
            </a:p>
          </p:txBody>
        </p:sp>
        <p:sp>
          <p:nvSpPr>
            <p:cNvPr id="40" name="decision 1236 planned" descr="decision 1236 planned">
              <a:hlinkClick r:id="rId13"/>
              <a:extLst>
                <a:ext uri="{FF2B5EF4-FFF2-40B4-BE49-F238E27FC236}">
                  <a16:creationId xmlns:a16="http://schemas.microsoft.com/office/drawing/2014/main" id="{65F53430-A0EA-4AC8-9814-8BB338A4BA15}"/>
                </a:ext>
                <a:ext uri="{C183D7F6-B498-43B3-948B-1728B52AA6E4}">
                  <adec:decorative xmlns:adec="http://schemas.microsoft.com/office/drawing/2017/decorative" val="0"/>
                </a:ext>
              </a:extLst>
            </p:cNvPr>
            <p:cNvSpPr>
              <a:spLocks noChangeArrowheads="1"/>
            </p:cNvSpPr>
            <p:nvPr/>
          </p:nvSpPr>
          <p:spPr bwMode="auto">
            <a:xfrm>
              <a:off x="2766854" y="5481535"/>
              <a:ext cx="274644"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1236</a:t>
              </a:r>
            </a:p>
          </p:txBody>
        </p:sp>
        <p:sp>
          <p:nvSpPr>
            <p:cNvPr id="41" name="decision 1343 planned" descr="decision 1343 planned">
              <a:hlinkClick r:id="rId16"/>
              <a:extLst>
                <a:ext uri="{FF2B5EF4-FFF2-40B4-BE49-F238E27FC236}">
                  <a16:creationId xmlns:a16="http://schemas.microsoft.com/office/drawing/2014/main" id="{D01FEC5C-D6AB-427E-8A1B-E3F0D36AFA81}"/>
                </a:ext>
                <a:ext uri="{C183D7F6-B498-43B3-948B-1728B52AA6E4}">
                  <adec:decorative xmlns:adec="http://schemas.microsoft.com/office/drawing/2017/decorative" val="0"/>
                </a:ext>
              </a:extLst>
            </p:cNvPr>
            <p:cNvSpPr>
              <a:spLocks noChangeArrowheads="1"/>
            </p:cNvSpPr>
            <p:nvPr/>
          </p:nvSpPr>
          <p:spPr bwMode="auto">
            <a:xfrm>
              <a:off x="3931029" y="5722604"/>
              <a:ext cx="274643"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1343</a:t>
              </a:r>
            </a:p>
          </p:txBody>
        </p:sp>
      </p:grpSp>
    </p:spTree>
    <p:extLst>
      <p:ext uri="{BB962C8B-B14F-4D97-AF65-F5344CB8AC3E}">
        <p14:creationId xmlns:p14="http://schemas.microsoft.com/office/powerpoint/2010/main" val="32607541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6" descr="This table describes all of the Surveillance Roadmap: Assumptions.">
            <a:extLst>
              <a:ext uri="{FF2B5EF4-FFF2-40B4-BE49-F238E27FC236}">
                <a16:creationId xmlns:a16="http://schemas.microsoft.com/office/drawing/2014/main" id="{6A130B90-E4BC-47D3-B192-67B24ABF781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64871204"/>
              </p:ext>
            </p:extLst>
          </p:nvPr>
        </p:nvGraphicFramePr>
        <p:xfrm>
          <a:off x="420690" y="420688"/>
          <a:ext cx="8302625" cy="4190890"/>
        </p:xfrm>
        <a:graphic>
          <a:graphicData uri="http://schemas.openxmlformats.org/drawingml/2006/table">
            <a:tbl>
              <a:tblPr firstRow="1"/>
              <a:tblGrid>
                <a:gridCol w="996788">
                  <a:extLst>
                    <a:ext uri="{9D8B030D-6E8A-4147-A177-3AD203B41FA5}">
                      <a16:colId xmlns:a16="http://schemas.microsoft.com/office/drawing/2014/main" val="20000"/>
                    </a:ext>
                  </a:extLst>
                </a:gridCol>
                <a:gridCol w="7305837">
                  <a:extLst>
                    <a:ext uri="{9D8B030D-6E8A-4147-A177-3AD203B41FA5}">
                      <a16:colId xmlns:a16="http://schemas.microsoft.com/office/drawing/2014/main" val="20001"/>
                    </a:ext>
                  </a:extLst>
                </a:gridCol>
              </a:tblGrid>
              <a:tr h="1952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Identifier</a:t>
                      </a:r>
                    </a:p>
                  </a:txBody>
                  <a:tcPr marL="91448" marR="9144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Description</a:t>
                      </a:r>
                    </a:p>
                  </a:txBody>
                  <a:tcPr marL="91448" marR="9144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9435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a:ea typeface="ＭＳ Ｐゴシック"/>
                          <a:cs typeface="Segoe UI"/>
                        </a:rPr>
                        <a:t>SURV-01</a:t>
                      </a:r>
                    </a:p>
                  </a:txBody>
                  <a:tcPr marL="91448" marR="9144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Backup to mitigate loss of on-board GPS positioning source for ADS-B is required:</a:t>
                      </a:r>
                    </a:p>
                    <a:p>
                      <a:pPr marL="288925" marR="0" lvl="0" indent="-288925"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a)	Retain all </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en</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route beacons (~150 </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monopulse</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systems)</a:t>
                      </a:r>
                    </a:p>
                    <a:p>
                      <a:pPr marL="288925" marR="0" lvl="0" indent="-288925"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b)	Retain limited set of terminal beacons (or WAM) based on need (Core 30 airports for resiliency, other airports based on economic analysis and ADS-B equipage rates)</a:t>
                      </a:r>
                    </a:p>
                    <a:p>
                      <a:pPr marL="288925" marR="0" lvl="0" indent="-288925"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c)	All terminal non-cooperative surveillance coverage areas are retained for safety purposes</a:t>
                      </a:r>
                    </a:p>
                    <a:p>
                      <a:pPr marL="288925" marR="0" lvl="0" indent="-288925"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d) Selected terminal surveillance systems that will no longer be required will be divested starting in CY2020</a:t>
                      </a:r>
                    </a:p>
                  </a:txBody>
                  <a:tcPr marL="91448" marR="9144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769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SURV-02</a:t>
                      </a:r>
                    </a:p>
                  </a:txBody>
                  <a:tcPr marL="91448" marR="9144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569913"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 The Spectrum Efficient National Surveillance Radar (SENSR) will replace the following legacy surveillance systems:</a:t>
                      </a:r>
                    </a:p>
                    <a:p>
                      <a:pPr marL="0" marR="0" lvl="0" indent="0" algn="l" defTabSz="569913"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1) ARSR-4 and CARSR</a:t>
                      </a:r>
                      <a:r>
                        <a:rPr kumimoji="0" lang="en-US" sz="1200" b="0" i="0" u="none" strike="sng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non-cooperative surveillance systems</a:t>
                      </a:r>
                    </a:p>
                    <a:p>
                      <a:pPr marL="0" marR="0" lvl="0" indent="0" algn="l" defTabSz="569913"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2) </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En</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route ATCBI-6 and Mode S cooperative surveillance systems</a:t>
                      </a:r>
                      <a:endParaRPr kumimoji="0" lang="en-US" sz="1200" b="0" i="0" u="none" strike="sng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endParaRPr>
                    </a:p>
                    <a:p>
                      <a:pPr marL="0" marR="0" lvl="0" indent="0" algn="l" defTabSz="569913"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b) SENSR will NOT replace any other surveillance system</a:t>
                      </a:r>
                    </a:p>
                    <a:p>
                      <a:pPr marL="0" marR="0" lvl="0" indent="0" algn="l" defTabSz="569913"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c) SENSR will NOT impact the provision of any ADS-B related service (ADS-B, ADS-R, TIS-B, FIS-B)</a:t>
                      </a:r>
                    </a:p>
                    <a:p>
                      <a:pPr marL="0" marR="0" lvl="0" indent="0" algn="l" defTabSz="569913"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 The scope of the SENSR program may change, at which point the roadmaps will be updated</a:t>
                      </a:r>
                    </a:p>
                    <a:p>
                      <a:pPr marL="0" marR="0" lvl="0" indent="0" algn="l" defTabSz="569913" rtl="0" eaLnBrk="1" fontAlgn="base" latinLnBrk="0" hangingPunct="1">
                        <a:lnSpc>
                          <a:spcPct val="100000"/>
                        </a:lnSpc>
                        <a:spcBef>
                          <a:spcPts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accordingly</a:t>
                      </a:r>
                    </a:p>
                  </a:txBody>
                  <a:tcPr marL="91448" marR="9144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28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SURV-03</a:t>
                      </a:r>
                    </a:p>
                  </a:txBody>
                  <a:tcPr marL="91448" marR="9144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569913" rtl="0" eaLnBrk="1" fontAlgn="base" latinLnBrk="0" hangingPunct="1">
                        <a:lnSpc>
                          <a:spcPct val="100000"/>
                        </a:lnSpc>
                        <a:spcBef>
                          <a:spcPts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The Mode-S Beacon Replacement System (MSBRS) will replace all remaining beacon systems (including the MSSR portion of ASR-11) that are not replaced by SENSR or WAM</a:t>
                      </a:r>
                    </a:p>
                  </a:txBody>
                  <a:tcPr marL="91448" marR="9144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87757854"/>
                  </a:ext>
                </a:extLst>
              </a:tr>
              <a:tr h="2403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SURV-04</a:t>
                      </a:r>
                    </a:p>
                  </a:txBody>
                  <a:tcPr marL="91448" marR="9144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569913" rtl="0" eaLnBrk="1" fontAlgn="base" latinLnBrk="0" hangingPunct="1">
                        <a:lnSpc>
                          <a:spcPct val="100000"/>
                        </a:lnSpc>
                        <a:spcBef>
                          <a:spcPts val="0"/>
                        </a:spcBef>
                        <a:spcAft>
                          <a:spcPct val="0"/>
                        </a:spcAft>
                        <a:buClrTx/>
                        <a:buSzTx/>
                        <a:buFontTx/>
                        <a:buNone/>
                        <a:tabLst/>
                        <a:defRPr/>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The ASR Replacement system will replace all remaining ASR-8, ASR-9, and ASR-11 (PSR portion) systems</a:t>
                      </a:r>
                    </a:p>
                  </a:txBody>
                  <a:tcPr marL="91448" marR="9144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12509290"/>
                  </a:ext>
                </a:extLst>
              </a:tr>
            </a:tbl>
          </a:graphicData>
        </a:graphic>
      </p:graphicFrame>
      <p:sp>
        <p:nvSpPr>
          <p:cNvPr id="4" name="Title 3" descr="Surveillance Roadmap: Assumptions">
            <a:extLst>
              <a:ext uri="{FF2B5EF4-FFF2-40B4-BE49-F238E27FC236}">
                <a16:creationId xmlns:a16="http://schemas.microsoft.com/office/drawing/2014/main" id="{68614A9D-166B-4BE5-AD4A-5DD1C5B0773E}"/>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Surveillance Roadmap: Assumptions</a:t>
            </a:r>
          </a:p>
        </p:txBody>
      </p:sp>
      <p:sp>
        <p:nvSpPr>
          <p:cNvPr id="2" name="Slide Number Placeholder 1" descr="110">
            <a:extLst>
              <a:ext uri="{FF2B5EF4-FFF2-40B4-BE49-F238E27FC236}">
                <a16:creationId xmlns:a16="http://schemas.microsoft.com/office/drawing/2014/main" id="{422333B0-CD07-4928-B5DA-1B3CC3F1E356}"/>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64185514"/>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sp>
        <p:nvSpPr>
          <p:cNvPr id="3" name="Title 2" descr="Surveillance Roadmap: Decision Points (1 of 2)">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Surveillance Roadmap: Decision Points (1 of 2)</a:t>
            </a:r>
          </a:p>
        </p:txBody>
      </p:sp>
      <p:sp>
        <p:nvSpPr>
          <p:cNvPr id="2" name="Slide Number Placeholder 1" descr="111">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103</a:t>
            </a:fld>
            <a:endParaRPr lang="en-US"/>
          </a:p>
        </p:txBody>
      </p:sp>
      <p:graphicFrame>
        <p:nvGraphicFramePr>
          <p:cNvPr id="6" name="Diagram DPs" descr="Surveillance Decision Points table">
            <a:extLst>
              <a:ext uri="{FF2B5EF4-FFF2-40B4-BE49-F238E27FC236}">
                <a16:creationId xmlns:a16="http://schemas.microsoft.com/office/drawing/2014/main" id="{93693807-934E-46E8-B894-7FC2D6168295}"/>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842646729"/>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21506" name="Worksheet" r:id="rId2" imgW="8382099" imgH="5899069" progId="Excel.Sheet.12">
                  <p:link/>
                </p:oleObj>
              </mc:Choice>
              <mc:Fallback>
                <p:oleObj name="Worksheet" r:id="rId2" imgW="8382099" imgH="5899069" progId="Excel.Sheet.12">
                  <p:link/>
                  <p:pic>
                    <p:nvPicPr>
                      <p:cNvPr id="6" name="Diagram DPs" descr="Surveillance Decision Points table">
                        <a:extLst>
                          <a:ext uri="{FF2B5EF4-FFF2-40B4-BE49-F238E27FC236}">
                            <a16:creationId xmlns:a16="http://schemas.microsoft.com/office/drawing/2014/main" id="{93693807-934E-46E8-B894-7FC2D6168295}"/>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481"/>
                      </a:xfrm>
                      <a:prstGeom prst="rect">
                        <a:avLst/>
                      </a:prstGeom>
                    </p:spPr>
                  </p:pic>
                </p:oleObj>
              </mc:Fallback>
            </mc:AlternateContent>
          </a:graphicData>
        </a:graphic>
      </p:graphicFrame>
    </p:spTree>
    <p:extLst>
      <p:ext uri="{BB962C8B-B14F-4D97-AF65-F5344CB8AC3E}">
        <p14:creationId xmlns:p14="http://schemas.microsoft.com/office/powerpoint/2010/main" val="34739183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3755971"/>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sp>
        <p:nvSpPr>
          <p:cNvPr id="3" name="Title 2" descr="Surveillance Roadmap: Decision Points (1 of 2)">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Surveillance Roadmap: Decision Points (1 of 2)</a:t>
            </a:r>
          </a:p>
        </p:txBody>
      </p:sp>
      <p:sp>
        <p:nvSpPr>
          <p:cNvPr id="2" name="Slide Number Placeholder 1" descr="112">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104</a:t>
            </a:fld>
            <a:endParaRPr lang="en-US"/>
          </a:p>
        </p:txBody>
      </p:sp>
      <p:graphicFrame>
        <p:nvGraphicFramePr>
          <p:cNvPr id="5" name="Diagram DPs" descr="Surveillance Decision Points table">
            <a:extLst>
              <a:ext uri="{FF2B5EF4-FFF2-40B4-BE49-F238E27FC236}">
                <a16:creationId xmlns:a16="http://schemas.microsoft.com/office/drawing/2014/main" id="{C244CFD9-0E14-4BED-9BF8-646A445E6EF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454243427"/>
              </p:ext>
            </p:extLst>
          </p:nvPr>
        </p:nvGraphicFramePr>
        <p:xfrm>
          <a:off x="452628" y="758952"/>
          <a:ext cx="8247888" cy="5807657"/>
        </p:xfrm>
        <a:graphic>
          <a:graphicData uri="http://schemas.openxmlformats.org/presentationml/2006/ole">
            <mc:AlternateContent xmlns:mc="http://schemas.openxmlformats.org/markup-compatibility/2006">
              <mc:Choice xmlns:v="urn:schemas-microsoft-com:vml" Requires="v">
                <p:oleObj spid="_x0000_s22530" name="Worksheet" r:id="rId3" imgW="8382099" imgH="5899069" progId="Excel.Sheet.12">
                  <p:link/>
                </p:oleObj>
              </mc:Choice>
              <mc:Fallback>
                <p:oleObj name="Worksheet" r:id="rId3" imgW="8382099" imgH="5899069" progId="Excel.Sheet.12">
                  <p:link/>
                  <p:pic>
                    <p:nvPicPr>
                      <p:cNvPr id="5" name="Diagram DPs" descr="Surveillance Decision Points table">
                        <a:extLst>
                          <a:ext uri="{FF2B5EF4-FFF2-40B4-BE49-F238E27FC236}">
                            <a16:creationId xmlns:a16="http://schemas.microsoft.com/office/drawing/2014/main" id="{C244CFD9-0E14-4BED-9BF8-646A445E6EF3}"/>
                          </a:ext>
                          <a:ext uri="{C183D7F6-B498-43B3-948B-1728B52AA6E4}">
                            <adec:decorative xmlns:adec="http://schemas.microsoft.com/office/drawing/2017/decorative" val="0"/>
                          </a:ext>
                        </a:extLst>
                      </p:cNvPr>
                      <p:cNvPicPr/>
                      <p:nvPr/>
                    </p:nvPicPr>
                    <p:blipFill>
                      <a:blip r:embed="rId4"/>
                      <a:stretch>
                        <a:fillRect/>
                      </a:stretch>
                    </p:blipFill>
                    <p:spPr>
                      <a:xfrm>
                        <a:off x="452628" y="758952"/>
                        <a:ext cx="8247888" cy="5807657"/>
                      </a:xfrm>
                      <a:prstGeom prst="rect">
                        <a:avLst/>
                      </a:prstGeom>
                    </p:spPr>
                  </p:pic>
                </p:oleObj>
              </mc:Fallback>
            </mc:AlternateContent>
          </a:graphicData>
        </a:graphic>
      </p:graphicFrame>
    </p:spTree>
    <p:extLst>
      <p:ext uri="{BB962C8B-B14F-4D97-AF65-F5344CB8AC3E}">
        <p14:creationId xmlns:p14="http://schemas.microsoft.com/office/powerpoint/2010/main" val="3378265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2" descr="Weather">
            <a:extLst>
              <a:ext uri="{FF2B5EF4-FFF2-40B4-BE49-F238E27FC236}">
                <a16:creationId xmlns:a16="http://schemas.microsoft.com/office/drawing/2014/main" id="{CE39C923-DCBC-4072-AD8D-E87441E7CB6D}"/>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Weather</a:t>
            </a:r>
          </a:p>
        </p:txBody>
      </p:sp>
      <p:sp>
        <p:nvSpPr>
          <p:cNvPr id="151555" name="Subtitle 3" descr="Objective: The Weather Roadmap presents an Executive View (EV) of weather-related acquisition activities and the changes to these activities that exist within the Weather enterprise architecture (EA) domain (projects and programs) of the Federal Aviation Administration (FAA). The Weather Roadmap provides the evolution of the weather architecture via AMS milestones and related activities (e.g., aviation weather research, demonstrations, and other agency activities) necessary to achieve the performance objectives and capabilities to support NextGen. As a perspective of the changes in the NAS operational environment, the Weather Roadmap reflects major Weather interdependencies to support (or be supported by) other domains in the NAS enterprise architecture as depicted in NAS Roadmaps.&#10;&#10;For more information, please contact Patrice Kone (patrice.kone@faa.gov).&#10;">
            <a:extLst>
              <a:ext uri="{FF2B5EF4-FFF2-40B4-BE49-F238E27FC236}">
                <a16:creationId xmlns:a16="http://schemas.microsoft.com/office/drawing/2014/main" id="{DCAC8063-EF8F-4185-8A21-E45CAA37CCF1}"/>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Weather Roadmap presents an Executive View (EV) of weather-related acquisition activities and the changes to these activities that exist within the Weather enterprise architecture (EA) domain (projects and programs) of the Federal Aviation Administration (FAA). The Weather Roadmap provides the evolution of the weather architecture via AMS milestones and related activities (e.g., aviation weather research, demonstrations, and other agency activities) necessary to achieve the performance objectives and capabilities to support NextGen. As a perspective of the changes in the NAS operational environment, the Weather Roadmap reflects major Weather interdependencies to support (or be supported by) other domains in the NAS enterprise architecture as depicted in NAS Roadmaps.</a:t>
            </a:r>
          </a:p>
          <a:p>
            <a:endParaRPr lang="en-US" altLang="en-US"/>
          </a:p>
          <a:p>
            <a:r>
              <a:rPr lang="en-US" altLang="en-US"/>
              <a:t>For more information, please contact Patrice Kone (patrice.kone@faa.gov).</a:t>
            </a:r>
          </a:p>
          <a:p>
            <a:endParaRPr lang="en-US" altLang="en-US"/>
          </a:p>
        </p:txBody>
      </p:sp>
      <p:sp>
        <p:nvSpPr>
          <p:cNvPr id="2" name="Slide Number Placeholder 1" descr="113">
            <a:extLst>
              <a:ext uri="{FF2B5EF4-FFF2-40B4-BE49-F238E27FC236}">
                <a16:creationId xmlns:a16="http://schemas.microsoft.com/office/drawing/2014/main" id="{896911D4-A57E-44EE-9F4C-348DD64FA99E}"/>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Weather Roadmap (1 of 4)">
            <a:extLst>
              <a:ext uri="{FF2B5EF4-FFF2-40B4-BE49-F238E27FC236}">
                <a16:creationId xmlns:a16="http://schemas.microsoft.com/office/drawing/2014/main" id="{AFBB2BCF-2527-4C7F-B9A7-2FD5F7EEF4CB}"/>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Weather Roadmap (1 of 4)</a:t>
            </a:r>
          </a:p>
        </p:txBody>
      </p:sp>
      <p:sp>
        <p:nvSpPr>
          <p:cNvPr id="7" name="Slide Number Placeholder 6" descr="114">
            <a:extLst>
              <a:ext uri="{FF2B5EF4-FFF2-40B4-BE49-F238E27FC236}">
                <a16:creationId xmlns:a16="http://schemas.microsoft.com/office/drawing/2014/main" id="{32AD8C0A-5CEB-467D-80FC-C0A27FAA7206}"/>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106</a:t>
            </a:fld>
            <a:endParaRPr lang="en-US"/>
          </a:p>
        </p:txBody>
      </p:sp>
      <p:grpSp>
        <p:nvGrpSpPr>
          <p:cNvPr id="2" name="Group 1" descr="Weather Roadmap 1 of 4 depicts the Infrastructure activities in support of Wind Shear Services (such as TDWR and WSDS), RADAR (such as NEXRAD and ASR Replacement), Surface Weather Observing Services (such as ASWON, JAWS, and Weather Camera), and Non-FAA Sensors providing sensor data to the various FAA systems. ">
            <a:extLst>
              <a:ext uri="{FF2B5EF4-FFF2-40B4-BE49-F238E27FC236}">
                <a16:creationId xmlns:a16="http://schemas.microsoft.com/office/drawing/2014/main" id="{042103B8-98EE-451B-8200-C1304E2C44C9}"/>
              </a:ext>
            </a:extLst>
          </p:cNvPr>
          <p:cNvGrpSpPr/>
          <p:nvPr/>
        </p:nvGrpSpPr>
        <p:grpSpPr>
          <a:xfrm>
            <a:off x="26634" y="542776"/>
            <a:ext cx="9034462" cy="5920088"/>
            <a:chOff x="26634" y="542776"/>
            <a:chExt cx="9034462" cy="5920088"/>
          </a:xfrm>
        </p:grpSpPr>
        <p:sp>
          <p:nvSpPr>
            <p:cNvPr id="188" name="segment 1081 planned" descr="segment 1081 planned">
              <a:hlinkClick r:id="rId3"/>
              <a:extLst>
                <a:ext uri="{FF2B5EF4-FFF2-40B4-BE49-F238E27FC236}">
                  <a16:creationId xmlns:a16="http://schemas.microsoft.com/office/drawing/2014/main" id="{BA8FF8BB-2D09-465B-BD6A-756B6501343A}"/>
                </a:ext>
                <a:ext uri="{C183D7F6-B498-43B3-948B-1728B52AA6E4}">
                  <adec:decorative xmlns:adec="http://schemas.microsoft.com/office/drawing/2017/decorative" val="0"/>
                </a:ext>
              </a:extLst>
            </p:cNvPr>
            <p:cNvSpPr>
              <a:spLocks noChangeArrowheads="1"/>
            </p:cNvSpPr>
            <p:nvPr/>
          </p:nvSpPr>
          <p:spPr bwMode="auto">
            <a:xfrm>
              <a:off x="2603370" y="1305053"/>
              <a:ext cx="2563741" cy="537952"/>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WSDS Sustainment 2</a:t>
              </a:r>
            </a:p>
          </p:txBody>
        </p:sp>
        <p:sp>
          <p:nvSpPr>
            <p:cNvPr id="131" name="roadmap_symbol 370 planned" descr="roadmap_symbol 370 planned">
              <a:hlinkClick r:id="rId4"/>
              <a:extLst>
                <a:ext uri="{FF2B5EF4-FFF2-40B4-BE49-F238E27FC236}">
                  <a16:creationId xmlns:a16="http://schemas.microsoft.com/office/drawing/2014/main" id="{2156B7A3-943B-4F07-85A3-654688CBB4A5}"/>
                </a:ext>
                <a:ext uri="{C183D7F6-B498-43B3-948B-1728B52AA6E4}">
                  <adec:decorative xmlns:adec="http://schemas.microsoft.com/office/drawing/2017/decorative" val="0"/>
                </a:ext>
              </a:extLst>
            </p:cNvPr>
            <p:cNvSpPr>
              <a:spLocks noChangeArrowheads="1"/>
            </p:cNvSpPr>
            <p:nvPr/>
          </p:nvSpPr>
          <p:spPr bwMode="auto">
            <a:xfrm>
              <a:off x="2587186" y="1920843"/>
              <a:ext cx="3594006" cy="702401"/>
            </a:xfrm>
            <a:prstGeom prst="rect">
              <a:avLst/>
            </a:prstGeom>
            <a:solidFill>
              <a:srgbClr val="DDDDDD"/>
            </a:solidFill>
            <a:ln w="9525">
              <a:solidFill>
                <a:schemeClr val="tx1"/>
              </a:solidFill>
              <a:prstDash val="dash"/>
              <a:miter lim="800000"/>
              <a:headEnd/>
              <a:tailEnd/>
            </a:ln>
          </p:spPr>
          <p:txBody>
            <a:bodyPr lIns="274320" tIns="27432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indent="288925"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indent="288925"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Airspace Non-Cooperative Surveillance Radar (ANSR)         </a:t>
              </a:r>
            </a:p>
          </p:txBody>
        </p:sp>
        <p:sp>
          <p:nvSpPr>
            <p:cNvPr id="139" name="segment 1099" descr="segment 1099">
              <a:hlinkClick r:id="rId5"/>
              <a:extLst>
                <a:ext uri="{FF2B5EF4-FFF2-40B4-BE49-F238E27FC236}">
                  <a16:creationId xmlns:a16="http://schemas.microsoft.com/office/drawing/2014/main" id="{D99EB81B-EB0F-45EC-BE04-47B4016462F8}"/>
                </a:ext>
                <a:ext uri="{C183D7F6-B498-43B3-948B-1728B52AA6E4}">
                  <adec:decorative xmlns:adec="http://schemas.microsoft.com/office/drawing/2017/decorative" val="0"/>
                </a:ext>
              </a:extLst>
            </p:cNvPr>
            <p:cNvSpPr>
              <a:spLocks noChangeArrowheads="1"/>
            </p:cNvSpPr>
            <p:nvPr/>
          </p:nvSpPr>
          <p:spPr bwMode="auto">
            <a:xfrm>
              <a:off x="1180154" y="3186468"/>
              <a:ext cx="4994531" cy="1158334"/>
            </a:xfrm>
            <a:prstGeom prst="rect">
              <a:avLst/>
            </a:prstGeom>
            <a:solidFill>
              <a:srgbClr val="DDDDDD"/>
            </a:solidFill>
            <a:ln w="9525">
              <a:solidFill>
                <a:schemeClr val="tx1"/>
              </a:solidFill>
              <a:miter lim="800000"/>
              <a:headEnd/>
              <a:tailEnd/>
            </a:ln>
          </p:spPr>
          <p:txBody>
            <a:bodyPr lIns="1463040" tIns="9144" rIns="0" bIns="18288" anchor="b"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ASWON Sustainment 2</a:t>
              </a:r>
            </a:p>
          </p:txBody>
        </p:sp>
        <p:sp>
          <p:nvSpPr>
            <p:cNvPr id="152584" name="Rectangle 97">
              <a:extLst>
                <a:ext uri="{FF2B5EF4-FFF2-40B4-BE49-F238E27FC236}">
                  <a16:creationId xmlns:a16="http://schemas.microsoft.com/office/drawing/2014/main" id="{8083CFAB-41B6-4851-AB40-D56768F75B99}"/>
                </a:ext>
                <a:ext uri="{C183D7F6-B498-43B3-948B-1728B52AA6E4}">
                  <adec:decorative xmlns:adec="http://schemas.microsoft.com/office/drawing/2017/decorative" val="1"/>
                </a:ext>
              </a:extLst>
            </p:cNvPr>
            <p:cNvSpPr>
              <a:spLocks noChangeArrowheads="1"/>
            </p:cNvSpPr>
            <p:nvPr/>
          </p:nvSpPr>
          <p:spPr bwMode="auto">
            <a:xfrm rot="16200000">
              <a:off x="454882" y="1130616"/>
              <a:ext cx="555348" cy="876143"/>
            </a:xfrm>
            <a:prstGeom prst="rect">
              <a:avLst/>
            </a:prstGeom>
            <a:solidFill>
              <a:srgbClr val="FFFFFF"/>
            </a:solidFill>
            <a:ln w="12700">
              <a:solidFill>
                <a:schemeClr val="tx1"/>
              </a:solidFill>
              <a:miter lim="800000"/>
              <a:headEnd/>
              <a:tailEnd/>
            </a:ln>
          </p:spPr>
          <p:txBody>
            <a:bodyPr lIns="9144" tIns="0" rIns="0" bIns="0"/>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WSDS</a:t>
              </a:r>
            </a:p>
          </p:txBody>
        </p:sp>
        <p:sp>
          <p:nvSpPr>
            <p:cNvPr id="152587" name="Rectangle 169">
              <a:extLst>
                <a:ext uri="{FF2B5EF4-FFF2-40B4-BE49-F238E27FC236}">
                  <a16:creationId xmlns:a16="http://schemas.microsoft.com/office/drawing/2014/main" id="{D51241FE-B504-4CAA-90A1-6C0DDB2B6E79}"/>
                </a:ext>
                <a:ext uri="{C183D7F6-B498-43B3-948B-1728B52AA6E4}">
                  <adec:decorative xmlns:adec="http://schemas.microsoft.com/office/drawing/2017/decorative" val="1"/>
                </a:ext>
              </a:extLst>
            </p:cNvPr>
            <p:cNvSpPr>
              <a:spLocks noChangeArrowheads="1"/>
            </p:cNvSpPr>
            <p:nvPr/>
          </p:nvSpPr>
          <p:spPr bwMode="auto">
            <a:xfrm flipV="1">
              <a:off x="26634" y="5571980"/>
              <a:ext cx="9034462" cy="8908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Non-FAA Sensors</a:t>
              </a:r>
            </a:p>
          </p:txBody>
        </p:sp>
        <p:sp>
          <p:nvSpPr>
            <p:cNvPr id="152588" name="Rectangle 169">
              <a:extLst>
                <a:ext uri="{FF2B5EF4-FFF2-40B4-BE49-F238E27FC236}">
                  <a16:creationId xmlns:a16="http://schemas.microsoft.com/office/drawing/2014/main" id="{E6FE1F67-AFB7-4073-AF96-C1BDCBA32622}"/>
                </a:ext>
                <a:ext uri="{C183D7F6-B498-43B3-948B-1728B52AA6E4}">
                  <adec:decorative xmlns:adec="http://schemas.microsoft.com/office/drawing/2017/decorative" val="1"/>
                </a:ext>
              </a:extLst>
            </p:cNvPr>
            <p:cNvSpPr>
              <a:spLocks noChangeArrowheads="1"/>
            </p:cNvSpPr>
            <p:nvPr/>
          </p:nvSpPr>
          <p:spPr bwMode="auto">
            <a:xfrm flipV="1">
              <a:off x="26634" y="3111807"/>
              <a:ext cx="9034462" cy="24555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Surface Weather Observing Service</a:t>
              </a:r>
            </a:p>
          </p:txBody>
        </p:sp>
        <p:sp>
          <p:nvSpPr>
            <p:cNvPr id="152589" name="Rectangle 97">
              <a:extLst>
                <a:ext uri="{FF2B5EF4-FFF2-40B4-BE49-F238E27FC236}">
                  <a16:creationId xmlns:a16="http://schemas.microsoft.com/office/drawing/2014/main" id="{1018092C-42F5-4812-9CFD-F9D9E2A83C4C}"/>
                </a:ext>
                <a:ext uri="{C183D7F6-B498-43B3-948B-1728B52AA6E4}">
                  <adec:decorative xmlns:adec="http://schemas.microsoft.com/office/drawing/2017/decorative" val="1"/>
                </a:ext>
              </a:extLst>
            </p:cNvPr>
            <p:cNvSpPr>
              <a:spLocks noChangeArrowheads="1"/>
            </p:cNvSpPr>
            <p:nvPr/>
          </p:nvSpPr>
          <p:spPr bwMode="auto">
            <a:xfrm rot="16200000">
              <a:off x="154646" y="3327120"/>
              <a:ext cx="1157523" cy="877842"/>
            </a:xfrm>
            <a:prstGeom prst="rect">
              <a:avLst/>
            </a:prstGeom>
            <a:solidFill>
              <a:srgbClr val="FFFFFF"/>
            </a:solidFill>
            <a:ln w="12700">
              <a:solidFill>
                <a:schemeClr val="tx1"/>
              </a:solidFill>
              <a:miter lim="800000"/>
              <a:headEnd/>
              <a:tailEnd/>
            </a:ln>
          </p:spPr>
          <p:txBody>
            <a:bodyPr lIns="0" tIns="0" rIns="0" bIns="0"/>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ASWON Portfolio</a:t>
              </a:r>
            </a:p>
          </p:txBody>
        </p:sp>
        <p:sp>
          <p:nvSpPr>
            <p:cNvPr id="152591" name="Rectangle 97">
              <a:extLst>
                <a:ext uri="{FF2B5EF4-FFF2-40B4-BE49-F238E27FC236}">
                  <a16:creationId xmlns:a16="http://schemas.microsoft.com/office/drawing/2014/main" id="{50AAF732-AED7-46AE-B29D-BB641595992F}"/>
                </a:ext>
                <a:ext uri="{C183D7F6-B498-43B3-948B-1728B52AA6E4}">
                  <adec:decorative xmlns:adec="http://schemas.microsoft.com/office/drawing/2017/decorative" val="1"/>
                </a:ext>
              </a:extLst>
            </p:cNvPr>
            <p:cNvSpPr>
              <a:spLocks noChangeArrowheads="1"/>
            </p:cNvSpPr>
            <p:nvPr/>
          </p:nvSpPr>
          <p:spPr bwMode="auto">
            <a:xfrm rot="16200000">
              <a:off x="601088" y="293563"/>
              <a:ext cx="264639" cy="877842"/>
            </a:xfrm>
            <a:prstGeom prst="rect">
              <a:avLst/>
            </a:prstGeom>
            <a:solidFill>
              <a:srgbClr val="FFFFFF"/>
            </a:solidFill>
            <a:ln w="12700">
              <a:solidFill>
                <a:schemeClr val="tx1"/>
              </a:solidFill>
              <a:miter lim="800000"/>
              <a:headEnd/>
              <a:tailEnd/>
            </a:ln>
          </p:spPr>
          <p:txBody>
            <a:bodyPr lIns="9144" tIns="0" rIns="0" bIns="0"/>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WHDE</a:t>
              </a:r>
            </a:p>
          </p:txBody>
        </p:sp>
        <p:sp>
          <p:nvSpPr>
            <p:cNvPr id="152592" name="Rectangle 169">
              <a:extLst>
                <a:ext uri="{FF2B5EF4-FFF2-40B4-BE49-F238E27FC236}">
                  <a16:creationId xmlns:a16="http://schemas.microsoft.com/office/drawing/2014/main" id="{8BE00F60-7F14-4040-B568-2A0226E4C249}"/>
                </a:ext>
                <a:ext uri="{C183D7F6-B498-43B3-948B-1728B52AA6E4}">
                  <adec:decorative xmlns:adec="http://schemas.microsoft.com/office/drawing/2017/decorative" val="1"/>
                </a:ext>
              </a:extLst>
            </p:cNvPr>
            <p:cNvSpPr>
              <a:spLocks noChangeArrowheads="1"/>
            </p:cNvSpPr>
            <p:nvPr/>
          </p:nvSpPr>
          <p:spPr bwMode="auto">
            <a:xfrm flipV="1">
              <a:off x="26634" y="1870018"/>
              <a:ext cx="9034462" cy="12435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Radars</a:t>
              </a:r>
            </a:p>
          </p:txBody>
        </p:sp>
        <p:cxnSp>
          <p:nvCxnSpPr>
            <p:cNvPr id="152593" name="Straight Connector 163">
              <a:extLst>
                <a:ext uri="{FF2B5EF4-FFF2-40B4-BE49-F238E27FC236}">
                  <a16:creationId xmlns:a16="http://schemas.microsoft.com/office/drawing/2014/main" id="{CE409EAE-FE19-4CDC-A04B-13EEA889156E}"/>
                </a:ext>
                <a:ext uri="{C183D7F6-B498-43B3-948B-1728B52AA6E4}">
                  <adec:decorative xmlns:adec="http://schemas.microsoft.com/office/drawing/2017/decorative" val="1"/>
                </a:ext>
              </a:extLst>
            </p:cNvPr>
            <p:cNvCxnSpPr>
              <a:cxnSpLocks/>
            </p:cNvCxnSpPr>
            <p:nvPr/>
          </p:nvCxnSpPr>
          <p:spPr bwMode="auto">
            <a:xfrm>
              <a:off x="1115797" y="4192290"/>
              <a:ext cx="3517407" cy="0"/>
            </a:xfrm>
            <a:prstGeom prst="line">
              <a:avLst/>
            </a:prstGeom>
            <a:noFill/>
            <a:ln w="9525" algn="ctr">
              <a:solidFill>
                <a:srgbClr val="FF0000"/>
              </a:solidFill>
              <a:round/>
              <a:headEnd/>
              <a:tailEnd/>
            </a:ln>
          </p:spPr>
        </p:cxnSp>
        <p:cxnSp>
          <p:nvCxnSpPr>
            <p:cNvPr id="152597" name="Straight Arrow Connector 3">
              <a:extLst>
                <a:ext uri="{FF2B5EF4-FFF2-40B4-BE49-F238E27FC236}">
                  <a16:creationId xmlns:a16="http://schemas.microsoft.com/office/drawing/2014/main" id="{9ED54A7F-E951-4CFD-9B62-0837B16035BF}"/>
                </a:ext>
                <a:ext uri="{C183D7F6-B498-43B3-948B-1728B52AA6E4}">
                  <adec:decorative xmlns:adec="http://schemas.microsoft.com/office/drawing/2017/decorative" val="1"/>
                </a:ext>
              </a:extLst>
            </p:cNvPr>
            <p:cNvCxnSpPr>
              <a:cxnSpLocks/>
            </p:cNvCxnSpPr>
            <p:nvPr/>
          </p:nvCxnSpPr>
          <p:spPr bwMode="auto">
            <a:xfrm>
              <a:off x="1112840" y="5327172"/>
              <a:ext cx="7859394" cy="0"/>
            </a:xfrm>
            <a:prstGeom prst="straightConnector1">
              <a:avLst/>
            </a:prstGeom>
            <a:noFill/>
            <a:ln w="9525" algn="ctr">
              <a:solidFill>
                <a:srgbClr val="FF0000"/>
              </a:solidFill>
              <a:round/>
              <a:headEnd/>
              <a:tailEnd type="triangle" w="med" len="med"/>
            </a:ln>
          </p:spPr>
        </p:cxnSp>
        <p:cxnSp>
          <p:nvCxnSpPr>
            <p:cNvPr id="152599" name="Straight Arrow Connector 12">
              <a:extLst>
                <a:ext uri="{FF2B5EF4-FFF2-40B4-BE49-F238E27FC236}">
                  <a16:creationId xmlns:a16="http://schemas.microsoft.com/office/drawing/2014/main" id="{83280E09-1745-4862-9D09-A54D0C7330D8}"/>
                </a:ext>
                <a:ext uri="{C183D7F6-B498-43B3-948B-1728B52AA6E4}">
                  <adec:decorative xmlns:adec="http://schemas.microsoft.com/office/drawing/2017/decorative" val="1"/>
                </a:ext>
              </a:extLst>
            </p:cNvPr>
            <p:cNvCxnSpPr>
              <a:cxnSpLocks noChangeShapeType="1"/>
            </p:cNvCxnSpPr>
            <p:nvPr/>
          </p:nvCxnSpPr>
          <p:spPr bwMode="auto">
            <a:xfrm flipV="1">
              <a:off x="1110942" y="2863641"/>
              <a:ext cx="7864005" cy="0"/>
            </a:xfrm>
            <a:prstGeom prst="straightConnector1">
              <a:avLst/>
            </a:prstGeom>
            <a:noFill/>
            <a:ln w="9525" algn="ctr">
              <a:solidFill>
                <a:srgbClr val="FF0000"/>
              </a:solidFill>
              <a:round/>
              <a:headEnd/>
              <a:tailEnd type="triangle" w="med" len="med"/>
            </a:ln>
          </p:spPr>
        </p:cxnSp>
        <p:sp>
          <p:nvSpPr>
            <p:cNvPr id="152600" name="system 30" descr="system 30">
              <a:hlinkClick r:id="rId6"/>
              <a:extLst>
                <a:ext uri="{FF2B5EF4-FFF2-40B4-BE49-F238E27FC236}">
                  <a16:creationId xmlns:a16="http://schemas.microsoft.com/office/drawing/2014/main" id="{CACC8C27-9F5D-44BF-82F2-B84822FA10A2}"/>
                </a:ext>
                <a:ext uri="{C183D7F6-B498-43B3-948B-1728B52AA6E4}">
                  <adec:decorative xmlns:adec="http://schemas.microsoft.com/office/drawing/2017/decorative" val="0"/>
                </a:ext>
              </a:extLst>
            </p:cNvPr>
            <p:cNvSpPr>
              <a:spLocks noChangeArrowheads="1"/>
            </p:cNvSpPr>
            <p:nvPr/>
          </p:nvSpPr>
          <p:spPr bwMode="auto">
            <a:xfrm>
              <a:off x="415982" y="2773216"/>
              <a:ext cx="694958"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NEXRAD</a:t>
              </a:r>
            </a:p>
          </p:txBody>
        </p:sp>
        <p:sp>
          <p:nvSpPr>
            <p:cNvPr id="152601" name="system 1260" descr="system 1260">
              <a:hlinkClick r:id="rId7"/>
              <a:extLst>
                <a:ext uri="{FF2B5EF4-FFF2-40B4-BE49-F238E27FC236}">
                  <a16:creationId xmlns:a16="http://schemas.microsoft.com/office/drawing/2014/main" id="{6988B71B-E67B-4F0D-8107-65D69D196BF9}"/>
                </a:ext>
                <a:ext uri="{C183D7F6-B498-43B3-948B-1728B52AA6E4}">
                  <adec:decorative xmlns:adec="http://schemas.microsoft.com/office/drawing/2017/decorative" val="0"/>
                </a:ext>
              </a:extLst>
            </p:cNvPr>
            <p:cNvSpPr>
              <a:spLocks noChangeArrowheads="1"/>
            </p:cNvSpPr>
            <p:nvPr/>
          </p:nvSpPr>
          <p:spPr bwMode="auto">
            <a:xfrm>
              <a:off x="415983" y="1341043"/>
              <a:ext cx="694959" cy="179923"/>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LLWAS</a:t>
              </a:r>
            </a:p>
          </p:txBody>
        </p:sp>
        <p:sp>
          <p:nvSpPr>
            <p:cNvPr id="152602" name="system 1378" descr="system 1378">
              <a:hlinkClick r:id="rId8"/>
              <a:extLst>
                <a:ext uri="{FF2B5EF4-FFF2-40B4-BE49-F238E27FC236}">
                  <a16:creationId xmlns:a16="http://schemas.microsoft.com/office/drawing/2014/main" id="{40EDAE4F-4568-48D4-90AA-0F1D5215DC5E}"/>
                </a:ext>
                <a:ext uri="{C183D7F6-B498-43B3-948B-1728B52AA6E4}">
                  <adec:decorative xmlns:adec="http://schemas.microsoft.com/office/drawing/2017/decorative" val="0"/>
                </a:ext>
              </a:extLst>
            </p:cNvPr>
            <p:cNvSpPr>
              <a:spLocks noChangeArrowheads="1"/>
            </p:cNvSpPr>
            <p:nvPr/>
          </p:nvSpPr>
          <p:spPr bwMode="auto">
            <a:xfrm>
              <a:off x="334829" y="6058641"/>
              <a:ext cx="785639" cy="182869"/>
            </a:xfrm>
            <a:prstGeom prst="rect">
              <a:avLst/>
            </a:prstGeom>
            <a:solidFill>
              <a:srgbClr val="D0F2F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PIREPS</a:t>
              </a:r>
            </a:p>
          </p:txBody>
        </p:sp>
        <p:sp>
          <p:nvSpPr>
            <p:cNvPr id="152603" name="system 1350" descr="system 1350">
              <a:hlinkClick r:id="rId9"/>
              <a:extLst>
                <a:ext uri="{FF2B5EF4-FFF2-40B4-BE49-F238E27FC236}">
                  <a16:creationId xmlns:a16="http://schemas.microsoft.com/office/drawing/2014/main" id="{51062C93-718D-4F62-BA1C-9353FA951F92}"/>
                </a:ext>
                <a:ext uri="{C183D7F6-B498-43B3-948B-1728B52AA6E4}">
                  <adec:decorative xmlns:adec="http://schemas.microsoft.com/office/drawing/2017/decorative" val="0"/>
                </a:ext>
              </a:extLst>
            </p:cNvPr>
            <p:cNvSpPr>
              <a:spLocks noChangeArrowheads="1"/>
            </p:cNvSpPr>
            <p:nvPr/>
          </p:nvSpPr>
          <p:spPr bwMode="auto">
            <a:xfrm>
              <a:off x="334829" y="6266349"/>
              <a:ext cx="785639" cy="182869"/>
            </a:xfrm>
            <a:prstGeom prst="rect">
              <a:avLst/>
            </a:prstGeom>
            <a:solidFill>
              <a:srgbClr val="D0F2F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Lightning Data</a:t>
              </a:r>
            </a:p>
          </p:txBody>
        </p:sp>
        <p:sp>
          <p:nvSpPr>
            <p:cNvPr id="152604" name="system 450" descr="system 450">
              <a:hlinkClick r:id="rId10"/>
              <a:extLst>
                <a:ext uri="{FF2B5EF4-FFF2-40B4-BE49-F238E27FC236}">
                  <a16:creationId xmlns:a16="http://schemas.microsoft.com/office/drawing/2014/main" id="{41609D71-038C-4B33-87EA-AB34C8CE273B}"/>
                </a:ext>
                <a:ext uri="{C183D7F6-B498-43B3-948B-1728B52AA6E4}">
                  <adec:decorative xmlns:adec="http://schemas.microsoft.com/office/drawing/2017/decorative" val="0"/>
                </a:ext>
              </a:extLst>
            </p:cNvPr>
            <p:cNvSpPr>
              <a:spLocks noChangeArrowheads="1"/>
            </p:cNvSpPr>
            <p:nvPr/>
          </p:nvSpPr>
          <p:spPr bwMode="auto">
            <a:xfrm>
              <a:off x="334829" y="5796071"/>
              <a:ext cx="785639" cy="237730"/>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ACFT Wx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Sensors</a:t>
              </a:r>
            </a:p>
          </p:txBody>
        </p:sp>
        <p:sp>
          <p:nvSpPr>
            <p:cNvPr id="152605" name="system 935" descr="system 935">
              <a:hlinkClick r:id="rId11"/>
              <a:extLst>
                <a:ext uri="{FF2B5EF4-FFF2-40B4-BE49-F238E27FC236}">
                  <a16:creationId xmlns:a16="http://schemas.microsoft.com/office/drawing/2014/main" id="{E7BF9E36-E497-4607-8900-2C4333F3DED7}"/>
                </a:ext>
                <a:ext uri="{C183D7F6-B498-43B3-948B-1728B52AA6E4}">
                  <adec:decorative xmlns:adec="http://schemas.microsoft.com/office/drawing/2017/decorative" val="0"/>
                </a:ext>
              </a:extLst>
            </p:cNvPr>
            <p:cNvSpPr>
              <a:spLocks noChangeArrowheads="1"/>
            </p:cNvSpPr>
            <p:nvPr/>
          </p:nvSpPr>
          <p:spPr bwMode="auto">
            <a:xfrm>
              <a:off x="415984" y="640881"/>
              <a:ext cx="694959"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LIDAR</a:t>
              </a:r>
            </a:p>
          </p:txBody>
        </p:sp>
        <p:sp>
          <p:nvSpPr>
            <p:cNvPr id="152606" name="system 346" descr="system 346">
              <a:hlinkClick r:id="rId12"/>
              <a:extLst>
                <a:ext uri="{FF2B5EF4-FFF2-40B4-BE49-F238E27FC236}">
                  <a16:creationId xmlns:a16="http://schemas.microsoft.com/office/drawing/2014/main" id="{D7C0AE71-ACC9-4949-99A8-46A92B20C270}"/>
                </a:ext>
                <a:ext uri="{C183D7F6-B498-43B3-948B-1728B52AA6E4}">
                  <adec:decorative xmlns:adec="http://schemas.microsoft.com/office/drawing/2017/decorative" val="0"/>
                </a:ext>
              </a:extLst>
            </p:cNvPr>
            <p:cNvSpPr>
              <a:spLocks noChangeArrowheads="1"/>
            </p:cNvSpPr>
            <p:nvPr/>
          </p:nvSpPr>
          <p:spPr bwMode="auto">
            <a:xfrm>
              <a:off x="326441" y="4816418"/>
              <a:ext cx="786401"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JAWS</a:t>
              </a:r>
            </a:p>
          </p:txBody>
        </p:sp>
        <p:sp>
          <p:nvSpPr>
            <p:cNvPr id="152607" name="system 1349" descr="system 1349">
              <a:hlinkClick r:id="rId13"/>
              <a:extLst>
                <a:ext uri="{FF2B5EF4-FFF2-40B4-BE49-F238E27FC236}">
                  <a16:creationId xmlns:a16="http://schemas.microsoft.com/office/drawing/2014/main" id="{4CCB6411-9436-4763-A2DF-4C77614000B9}"/>
                </a:ext>
                <a:ext uri="{C183D7F6-B498-43B3-948B-1728B52AA6E4}">
                  <adec:decorative xmlns:adec="http://schemas.microsoft.com/office/drawing/2017/decorative" val="0"/>
                </a:ext>
              </a:extLst>
            </p:cNvPr>
            <p:cNvSpPr>
              <a:spLocks noChangeArrowheads="1"/>
            </p:cNvSpPr>
            <p:nvPr/>
          </p:nvSpPr>
          <p:spPr bwMode="auto">
            <a:xfrm>
              <a:off x="334829" y="5588365"/>
              <a:ext cx="785639"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Non-Fed AWOS</a:t>
              </a:r>
            </a:p>
          </p:txBody>
        </p:sp>
        <p:sp>
          <p:nvSpPr>
            <p:cNvPr id="152609" name="segment 784" descr="segment 784">
              <a:hlinkClick r:id="rId14"/>
              <a:extLst>
                <a:ext uri="{FF2B5EF4-FFF2-40B4-BE49-F238E27FC236}">
                  <a16:creationId xmlns:a16="http://schemas.microsoft.com/office/drawing/2014/main" id="{8CF292E9-F02E-45BD-A6D8-36E611E33150}"/>
                </a:ext>
                <a:ext uri="{C183D7F6-B498-43B3-948B-1728B52AA6E4}">
                  <adec:decorative xmlns:adec="http://schemas.microsoft.com/office/drawing/2017/decorative" val="0"/>
                </a:ext>
              </a:extLst>
            </p:cNvPr>
            <p:cNvSpPr>
              <a:spLocks noChangeArrowheads="1"/>
            </p:cNvSpPr>
            <p:nvPr/>
          </p:nvSpPr>
          <p:spPr bwMode="auto">
            <a:xfrm>
              <a:off x="1180153" y="2697405"/>
              <a:ext cx="906745"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52610" name="system 133" descr="system 133">
              <a:hlinkClick r:id="rId15"/>
              <a:extLst>
                <a:ext uri="{FF2B5EF4-FFF2-40B4-BE49-F238E27FC236}">
                  <a16:creationId xmlns:a16="http://schemas.microsoft.com/office/drawing/2014/main" id="{F3899A41-CC69-4682-8556-EC1883A8C805}"/>
                </a:ext>
                <a:ext uri="{C183D7F6-B498-43B3-948B-1728B52AA6E4}">
                  <adec:decorative xmlns:adec="http://schemas.microsoft.com/office/drawing/2017/decorative" val="0"/>
                </a:ext>
              </a:extLst>
            </p:cNvPr>
            <p:cNvSpPr>
              <a:spLocks noChangeArrowheads="1"/>
            </p:cNvSpPr>
            <p:nvPr/>
          </p:nvSpPr>
          <p:spPr bwMode="auto">
            <a:xfrm>
              <a:off x="415984" y="1613541"/>
              <a:ext cx="694959"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ASR-9 WSP</a:t>
              </a:r>
            </a:p>
          </p:txBody>
        </p:sp>
        <p:sp>
          <p:nvSpPr>
            <p:cNvPr id="152611" name="system 32" descr="system 32">
              <a:hlinkClick r:id="rId16"/>
              <a:extLst>
                <a:ext uri="{FF2B5EF4-FFF2-40B4-BE49-F238E27FC236}">
                  <a16:creationId xmlns:a16="http://schemas.microsoft.com/office/drawing/2014/main" id="{A0CF1471-DC39-48FB-ACB7-2485B12FEE8D}"/>
                </a:ext>
                <a:ext uri="{C183D7F6-B498-43B3-948B-1728B52AA6E4}">
                  <adec:decorative xmlns:adec="http://schemas.microsoft.com/office/drawing/2017/decorative" val="0"/>
                </a:ext>
              </a:extLst>
            </p:cNvPr>
            <p:cNvSpPr>
              <a:spLocks noChangeArrowheads="1"/>
            </p:cNvSpPr>
            <p:nvPr/>
          </p:nvSpPr>
          <p:spPr bwMode="auto">
            <a:xfrm>
              <a:off x="415982" y="977944"/>
              <a:ext cx="694958"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TDWR</a:t>
              </a:r>
            </a:p>
          </p:txBody>
        </p:sp>
        <p:cxnSp>
          <p:nvCxnSpPr>
            <p:cNvPr id="152616" name="Straight Arrow Connector 141">
              <a:extLst>
                <a:ext uri="{FF2B5EF4-FFF2-40B4-BE49-F238E27FC236}">
                  <a16:creationId xmlns:a16="http://schemas.microsoft.com/office/drawing/2014/main" id="{5709EEA7-14FD-4201-B0A2-0DEAC30A3C80}"/>
                </a:ext>
                <a:ext uri="{C183D7F6-B498-43B3-948B-1728B52AA6E4}">
                  <adec:decorative xmlns:adec="http://schemas.microsoft.com/office/drawing/2017/decorative" val="1"/>
                </a:ext>
              </a:extLst>
            </p:cNvPr>
            <p:cNvCxnSpPr>
              <a:cxnSpLocks/>
              <a:stCxn id="152603" idx="3"/>
            </p:cNvCxnSpPr>
            <p:nvPr/>
          </p:nvCxnSpPr>
          <p:spPr bwMode="auto">
            <a:xfrm>
              <a:off x="1120468" y="6357781"/>
              <a:ext cx="7864005" cy="0"/>
            </a:xfrm>
            <a:prstGeom prst="straightConnector1">
              <a:avLst/>
            </a:prstGeom>
            <a:noFill/>
            <a:ln w="9525" algn="ctr">
              <a:solidFill>
                <a:srgbClr val="FF0000"/>
              </a:solidFill>
              <a:round/>
              <a:headEnd/>
              <a:tailEnd type="triangle" w="med" len="med"/>
            </a:ln>
          </p:spPr>
        </p:cxnSp>
        <p:cxnSp>
          <p:nvCxnSpPr>
            <p:cNvPr id="152617" name="Straight Arrow Connector 143">
              <a:extLst>
                <a:ext uri="{FF2B5EF4-FFF2-40B4-BE49-F238E27FC236}">
                  <a16:creationId xmlns:a16="http://schemas.microsoft.com/office/drawing/2014/main" id="{9A41ECB3-E06B-4ACE-8830-57339B26E1D5}"/>
                </a:ext>
                <a:ext uri="{C183D7F6-B498-43B3-948B-1728B52AA6E4}">
                  <adec:decorative xmlns:adec="http://schemas.microsoft.com/office/drawing/2017/decorative" val="1"/>
                </a:ext>
              </a:extLst>
            </p:cNvPr>
            <p:cNvCxnSpPr>
              <a:cxnSpLocks/>
              <a:stCxn id="152602" idx="3"/>
            </p:cNvCxnSpPr>
            <p:nvPr/>
          </p:nvCxnSpPr>
          <p:spPr bwMode="auto">
            <a:xfrm>
              <a:off x="1120468" y="6150074"/>
              <a:ext cx="7864005" cy="0"/>
            </a:xfrm>
            <a:prstGeom prst="straightConnector1">
              <a:avLst/>
            </a:prstGeom>
            <a:noFill/>
            <a:ln w="9525" algn="ctr">
              <a:solidFill>
                <a:srgbClr val="FF0000"/>
              </a:solidFill>
              <a:round/>
              <a:headEnd/>
              <a:tailEnd type="triangle" w="med" len="med"/>
            </a:ln>
          </p:spPr>
        </p:cxnSp>
        <p:cxnSp>
          <p:nvCxnSpPr>
            <p:cNvPr id="152618" name="Straight Arrow Connector 145">
              <a:extLst>
                <a:ext uri="{FF2B5EF4-FFF2-40B4-BE49-F238E27FC236}">
                  <a16:creationId xmlns:a16="http://schemas.microsoft.com/office/drawing/2014/main" id="{C8E8EE9D-47E5-4678-A596-F350CC5B1997}"/>
                </a:ext>
                <a:ext uri="{C183D7F6-B498-43B3-948B-1728B52AA6E4}">
                  <adec:decorative xmlns:adec="http://schemas.microsoft.com/office/drawing/2017/decorative" val="1"/>
                </a:ext>
              </a:extLst>
            </p:cNvPr>
            <p:cNvCxnSpPr>
              <a:cxnSpLocks noChangeShapeType="1"/>
              <a:stCxn id="152604" idx="3"/>
            </p:cNvCxnSpPr>
            <p:nvPr/>
          </p:nvCxnSpPr>
          <p:spPr bwMode="auto">
            <a:xfrm>
              <a:off x="1120468" y="5914936"/>
              <a:ext cx="7864005" cy="0"/>
            </a:xfrm>
            <a:prstGeom prst="straightConnector1">
              <a:avLst/>
            </a:prstGeom>
            <a:noFill/>
            <a:ln w="9525" algn="ctr">
              <a:solidFill>
                <a:srgbClr val="FF0000"/>
              </a:solidFill>
              <a:round/>
              <a:headEnd/>
              <a:tailEnd type="triangle" w="med" len="med"/>
            </a:ln>
          </p:spPr>
        </p:cxnSp>
        <p:cxnSp>
          <p:nvCxnSpPr>
            <p:cNvPr id="152619" name="Straight Arrow Connector 147">
              <a:extLst>
                <a:ext uri="{FF2B5EF4-FFF2-40B4-BE49-F238E27FC236}">
                  <a16:creationId xmlns:a16="http://schemas.microsoft.com/office/drawing/2014/main" id="{09452A48-B279-4AE1-B1E6-599F9775AD72}"/>
                </a:ext>
                <a:ext uri="{C183D7F6-B498-43B3-948B-1728B52AA6E4}">
                  <adec:decorative xmlns:adec="http://schemas.microsoft.com/office/drawing/2017/decorative" val="1"/>
                </a:ext>
              </a:extLst>
            </p:cNvPr>
            <p:cNvCxnSpPr>
              <a:cxnSpLocks/>
              <a:stCxn id="152607" idx="3"/>
            </p:cNvCxnSpPr>
            <p:nvPr/>
          </p:nvCxnSpPr>
          <p:spPr bwMode="auto">
            <a:xfrm>
              <a:off x="1120468" y="5679800"/>
              <a:ext cx="7864005" cy="3813"/>
            </a:xfrm>
            <a:prstGeom prst="straightConnector1">
              <a:avLst/>
            </a:prstGeom>
            <a:noFill/>
            <a:ln w="9525" algn="ctr">
              <a:solidFill>
                <a:srgbClr val="FF0000"/>
              </a:solidFill>
              <a:round/>
              <a:headEnd/>
              <a:tailEnd type="triangle" w="med" len="med"/>
            </a:ln>
          </p:spPr>
        </p:cxnSp>
        <p:cxnSp>
          <p:nvCxnSpPr>
            <p:cNvPr id="152620" name="Straight Arrow Connector 149">
              <a:extLst>
                <a:ext uri="{FF2B5EF4-FFF2-40B4-BE49-F238E27FC236}">
                  <a16:creationId xmlns:a16="http://schemas.microsoft.com/office/drawing/2014/main" id="{B33FF0B3-45B3-4D65-BF75-F1E901CE533F}"/>
                </a:ext>
                <a:ext uri="{C183D7F6-B498-43B3-948B-1728B52AA6E4}">
                  <adec:decorative xmlns:adec="http://schemas.microsoft.com/office/drawing/2017/decorative" val="1"/>
                </a:ext>
              </a:extLst>
            </p:cNvPr>
            <p:cNvCxnSpPr>
              <a:cxnSpLocks/>
            </p:cNvCxnSpPr>
            <p:nvPr/>
          </p:nvCxnSpPr>
          <p:spPr bwMode="auto">
            <a:xfrm>
              <a:off x="1112840" y="4907851"/>
              <a:ext cx="7871632" cy="0"/>
            </a:xfrm>
            <a:prstGeom prst="straightConnector1">
              <a:avLst/>
            </a:prstGeom>
            <a:noFill/>
            <a:ln w="9525" algn="ctr">
              <a:solidFill>
                <a:srgbClr val="FF0000"/>
              </a:solidFill>
              <a:round/>
              <a:headEnd/>
              <a:tailEnd type="triangle" w="med" len="med"/>
            </a:ln>
          </p:spPr>
        </p:cxnSp>
        <p:sp>
          <p:nvSpPr>
            <p:cNvPr id="152621" name="segment 807" descr="segment 807">
              <a:hlinkClick r:id="rId17"/>
              <a:extLst>
                <a:ext uri="{FF2B5EF4-FFF2-40B4-BE49-F238E27FC236}">
                  <a16:creationId xmlns:a16="http://schemas.microsoft.com/office/drawing/2014/main" id="{16D96715-C9F3-4EB6-9F1C-EFA744064D5C}"/>
                </a:ext>
                <a:ext uri="{C183D7F6-B498-43B3-948B-1728B52AA6E4}">
                  <adec:decorative xmlns:adec="http://schemas.microsoft.com/office/drawing/2017/decorative" val="0"/>
                </a:ext>
              </a:extLst>
            </p:cNvPr>
            <p:cNvSpPr>
              <a:spLocks noChangeArrowheads="1"/>
            </p:cNvSpPr>
            <p:nvPr/>
          </p:nvSpPr>
          <p:spPr bwMode="auto">
            <a:xfrm>
              <a:off x="1180152" y="4846483"/>
              <a:ext cx="397022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JAWS Sustainment</a:t>
              </a:r>
            </a:p>
          </p:txBody>
        </p:sp>
        <p:cxnSp>
          <p:nvCxnSpPr>
            <p:cNvPr id="152623" name="Straight Arrow Connector 164">
              <a:extLst>
                <a:ext uri="{FF2B5EF4-FFF2-40B4-BE49-F238E27FC236}">
                  <a16:creationId xmlns:a16="http://schemas.microsoft.com/office/drawing/2014/main" id="{AFEC733F-48AD-4E9F-8D4F-C47B095AB8CD}"/>
                </a:ext>
                <a:ext uri="{C183D7F6-B498-43B3-948B-1728B52AA6E4}">
                  <adec:decorative xmlns:adec="http://schemas.microsoft.com/office/drawing/2017/decorative" val="1"/>
                </a:ext>
              </a:extLst>
            </p:cNvPr>
            <p:cNvCxnSpPr>
              <a:cxnSpLocks/>
              <a:stCxn id="152652" idx="3"/>
            </p:cNvCxnSpPr>
            <p:nvPr/>
          </p:nvCxnSpPr>
          <p:spPr bwMode="auto">
            <a:xfrm flipV="1">
              <a:off x="1108672" y="3788288"/>
              <a:ext cx="7875800" cy="0"/>
            </a:xfrm>
            <a:prstGeom prst="straightConnector1">
              <a:avLst/>
            </a:prstGeom>
            <a:noFill/>
            <a:ln w="9525" algn="ctr">
              <a:solidFill>
                <a:srgbClr val="FF0000"/>
              </a:solidFill>
              <a:round/>
              <a:headEnd/>
              <a:tailEnd type="triangle" w="med" len="med"/>
            </a:ln>
          </p:spPr>
        </p:cxnSp>
        <p:sp>
          <p:nvSpPr>
            <p:cNvPr id="152624" name="system 1288" descr="system 1288">
              <a:hlinkClick r:id="rId18"/>
              <a:extLst>
                <a:ext uri="{FF2B5EF4-FFF2-40B4-BE49-F238E27FC236}">
                  <a16:creationId xmlns:a16="http://schemas.microsoft.com/office/drawing/2014/main" id="{AC59939F-6F9A-4933-AAB3-D1BFD59CF256}"/>
                </a:ext>
                <a:ext uri="{C183D7F6-B498-43B3-948B-1728B52AA6E4}">
                  <adec:decorative xmlns:adec="http://schemas.microsoft.com/office/drawing/2017/decorative" val="0"/>
                </a:ext>
              </a:extLst>
            </p:cNvPr>
            <p:cNvSpPr>
              <a:spLocks noChangeArrowheads="1"/>
            </p:cNvSpPr>
            <p:nvPr/>
          </p:nvSpPr>
          <p:spPr bwMode="auto">
            <a:xfrm>
              <a:off x="326441" y="5221955"/>
              <a:ext cx="786401" cy="237730"/>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Weather</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Camera (Sys Ops)</a:t>
              </a:r>
            </a:p>
          </p:txBody>
        </p:sp>
        <p:sp>
          <p:nvSpPr>
            <p:cNvPr id="152625" name="segment 911" descr="segment 911">
              <a:hlinkClick r:id="rId19"/>
              <a:extLst>
                <a:ext uri="{FF2B5EF4-FFF2-40B4-BE49-F238E27FC236}">
                  <a16:creationId xmlns:a16="http://schemas.microsoft.com/office/drawing/2014/main" id="{4F2C9867-4C03-4A50-BFFA-E3178A9CB428}"/>
                </a:ext>
                <a:ext uri="{C183D7F6-B498-43B3-948B-1728B52AA6E4}">
                  <adec:decorative xmlns:adec="http://schemas.microsoft.com/office/drawing/2017/decorative" val="0"/>
                </a:ext>
              </a:extLst>
            </p:cNvPr>
            <p:cNvSpPr>
              <a:spLocks noChangeArrowheads="1"/>
            </p:cNvSpPr>
            <p:nvPr/>
          </p:nvSpPr>
          <p:spPr bwMode="auto">
            <a:xfrm>
              <a:off x="1180153" y="2896586"/>
              <a:ext cx="3485548"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NEXRAD Sustainment 2</a:t>
              </a:r>
            </a:p>
          </p:txBody>
        </p:sp>
        <p:sp>
          <p:nvSpPr>
            <p:cNvPr id="152644" name="system 312" descr="system 312">
              <a:hlinkClick r:id="rId20"/>
              <a:extLst>
                <a:ext uri="{FF2B5EF4-FFF2-40B4-BE49-F238E27FC236}">
                  <a16:creationId xmlns:a16="http://schemas.microsoft.com/office/drawing/2014/main" id="{867E49F3-6891-43E6-850E-B734EE46C353}"/>
                </a:ext>
                <a:ext uri="{C183D7F6-B498-43B3-948B-1728B52AA6E4}">
                  <adec:decorative xmlns:adec="http://schemas.microsoft.com/office/drawing/2017/decorative" val="0"/>
                </a:ext>
              </a:extLst>
            </p:cNvPr>
            <p:cNvSpPr>
              <a:spLocks noChangeArrowheads="1"/>
            </p:cNvSpPr>
            <p:nvPr/>
          </p:nvSpPr>
          <p:spPr bwMode="auto">
            <a:xfrm>
              <a:off x="418309" y="3233725"/>
              <a:ext cx="694958"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ASOS</a:t>
              </a:r>
            </a:p>
          </p:txBody>
        </p:sp>
        <p:sp>
          <p:nvSpPr>
            <p:cNvPr id="152645" name="system 1322" descr="system 1322">
              <a:hlinkClick r:id="rId21"/>
              <a:extLst>
                <a:ext uri="{FF2B5EF4-FFF2-40B4-BE49-F238E27FC236}">
                  <a16:creationId xmlns:a16="http://schemas.microsoft.com/office/drawing/2014/main" id="{77D3C95D-759F-4049-8ABB-3488969E2317}"/>
                </a:ext>
                <a:ext uri="{C183D7F6-B498-43B3-948B-1728B52AA6E4}">
                  <adec:decorative xmlns:adec="http://schemas.microsoft.com/office/drawing/2017/decorative" val="0"/>
                </a:ext>
              </a:extLst>
            </p:cNvPr>
            <p:cNvSpPr>
              <a:spLocks noChangeArrowheads="1"/>
            </p:cNvSpPr>
            <p:nvPr/>
          </p:nvSpPr>
          <p:spPr bwMode="auto">
            <a:xfrm>
              <a:off x="418811" y="3444189"/>
              <a:ext cx="694958"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AWOS-C</a:t>
              </a:r>
            </a:p>
          </p:txBody>
        </p:sp>
        <p:sp>
          <p:nvSpPr>
            <p:cNvPr id="152650" name="system 1344" descr="system 1344">
              <a:hlinkClick r:id="rId22"/>
              <a:extLst>
                <a:ext uri="{FF2B5EF4-FFF2-40B4-BE49-F238E27FC236}">
                  <a16:creationId xmlns:a16="http://schemas.microsoft.com/office/drawing/2014/main" id="{790833B0-EFF7-487D-8440-8ABE3E67217B}"/>
                </a:ext>
                <a:ext uri="{C183D7F6-B498-43B3-948B-1728B52AA6E4}">
                  <adec:decorative xmlns:adec="http://schemas.microsoft.com/office/drawing/2017/decorative" val="0"/>
                </a:ext>
              </a:extLst>
            </p:cNvPr>
            <p:cNvSpPr>
              <a:spLocks noChangeArrowheads="1"/>
            </p:cNvSpPr>
            <p:nvPr/>
          </p:nvSpPr>
          <p:spPr bwMode="auto">
            <a:xfrm>
              <a:off x="422371" y="3873810"/>
              <a:ext cx="694959"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DASI</a:t>
              </a:r>
            </a:p>
          </p:txBody>
        </p:sp>
        <p:sp>
          <p:nvSpPr>
            <p:cNvPr id="152651" name="system 329" descr="system 329">
              <a:hlinkClick r:id="rId23"/>
              <a:extLst>
                <a:ext uri="{FF2B5EF4-FFF2-40B4-BE49-F238E27FC236}">
                  <a16:creationId xmlns:a16="http://schemas.microsoft.com/office/drawing/2014/main" id="{3A2152B1-213D-4056-83B3-068B6EB5259F}"/>
                </a:ext>
                <a:ext uri="{C183D7F6-B498-43B3-948B-1728B52AA6E4}">
                  <adec:decorative xmlns:adec="http://schemas.microsoft.com/office/drawing/2017/decorative" val="0"/>
                </a:ext>
              </a:extLst>
            </p:cNvPr>
            <p:cNvSpPr>
              <a:spLocks noChangeArrowheads="1"/>
            </p:cNvSpPr>
            <p:nvPr/>
          </p:nvSpPr>
          <p:spPr bwMode="auto">
            <a:xfrm>
              <a:off x="428047" y="4105135"/>
              <a:ext cx="694959"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SAWS</a:t>
              </a:r>
            </a:p>
          </p:txBody>
        </p:sp>
        <p:sp>
          <p:nvSpPr>
            <p:cNvPr id="152652" name="system 1323" descr="system 1323">
              <a:hlinkClick r:id="rId24"/>
              <a:extLst>
                <a:ext uri="{FF2B5EF4-FFF2-40B4-BE49-F238E27FC236}">
                  <a16:creationId xmlns:a16="http://schemas.microsoft.com/office/drawing/2014/main" id="{3511CD5D-169C-46B5-947F-33647E568BE8}"/>
                </a:ext>
                <a:ext uri="{C183D7F6-B498-43B3-948B-1728B52AA6E4}">
                  <adec:decorative xmlns:adec="http://schemas.microsoft.com/office/drawing/2017/decorative" val="0"/>
                </a:ext>
              </a:extLst>
            </p:cNvPr>
            <p:cNvSpPr>
              <a:spLocks noChangeArrowheads="1"/>
            </p:cNvSpPr>
            <p:nvPr/>
          </p:nvSpPr>
          <p:spPr bwMode="auto">
            <a:xfrm>
              <a:off x="417883" y="3654653"/>
              <a:ext cx="690791"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SWS</a:t>
              </a:r>
            </a:p>
          </p:txBody>
        </p:sp>
        <p:sp>
          <p:nvSpPr>
            <p:cNvPr id="152660" name="Line 250">
              <a:extLst>
                <a:ext uri="{FF2B5EF4-FFF2-40B4-BE49-F238E27FC236}">
                  <a16:creationId xmlns:a16="http://schemas.microsoft.com/office/drawing/2014/main" id="{B06900BF-5278-48BB-A6A1-8E2F472B31F5}"/>
                </a:ext>
                <a:ext uri="{C183D7F6-B498-43B3-948B-1728B52AA6E4}">
                  <adec:decorative xmlns:adec="http://schemas.microsoft.com/office/drawing/2017/decorative" val="1"/>
                </a:ext>
              </a:extLst>
            </p:cNvPr>
            <p:cNvSpPr>
              <a:spLocks noChangeShapeType="1"/>
            </p:cNvSpPr>
            <p:nvPr/>
          </p:nvSpPr>
          <p:spPr bwMode="auto">
            <a:xfrm flipV="1">
              <a:off x="4641027" y="3752147"/>
              <a:ext cx="481358" cy="443187"/>
            </a:xfrm>
            <a:prstGeom prst="line">
              <a:avLst/>
            </a:prstGeom>
            <a:noFill/>
            <a:ln w="9525" algn="ctr">
              <a:solidFill>
                <a:srgbClr val="FF0000"/>
              </a:solidFill>
              <a:round/>
              <a:headEnd/>
              <a:tailEnd type="triangle" w="med" len="med"/>
            </a:ln>
          </p:spPr>
          <p:txBody>
            <a:bodyPr wrap="none"/>
            <a:lstStyle/>
            <a:p>
              <a:endParaRPr lang="en-US"/>
            </a:p>
          </p:txBody>
        </p:sp>
        <p:cxnSp>
          <p:nvCxnSpPr>
            <p:cNvPr id="152662" name="Straight Arrow Connector 167 planned planned planned planned">
              <a:extLst>
                <a:ext uri="{FF2B5EF4-FFF2-40B4-BE49-F238E27FC236}">
                  <a16:creationId xmlns:a16="http://schemas.microsoft.com/office/drawing/2014/main" id="{7DEEE26C-C120-48C5-B892-FF0096BC4879}"/>
                </a:ext>
                <a:ext uri="{C183D7F6-B498-43B3-948B-1728B52AA6E4}">
                  <adec:decorative xmlns:adec="http://schemas.microsoft.com/office/drawing/2017/decorative" val="1"/>
                </a:ext>
              </a:extLst>
            </p:cNvPr>
            <p:cNvCxnSpPr>
              <a:cxnSpLocks/>
            </p:cNvCxnSpPr>
            <p:nvPr/>
          </p:nvCxnSpPr>
          <p:spPr bwMode="auto">
            <a:xfrm>
              <a:off x="4599025" y="4192290"/>
              <a:ext cx="512439" cy="0"/>
            </a:xfrm>
            <a:prstGeom prst="straightConnector1">
              <a:avLst/>
            </a:prstGeom>
            <a:noFill/>
            <a:ln w="9525" algn="ctr">
              <a:solidFill>
                <a:srgbClr val="FF0000"/>
              </a:solidFill>
              <a:prstDash val="dash"/>
              <a:round/>
              <a:headEnd/>
              <a:tailEnd type="triangle" w="med" len="med"/>
            </a:ln>
          </p:spPr>
        </p:cxnSp>
        <p:sp>
          <p:nvSpPr>
            <p:cNvPr id="152669" name="decision 1015" descr="decision 1015">
              <a:hlinkClick r:id="rId25"/>
              <a:extLst>
                <a:ext uri="{FF2B5EF4-FFF2-40B4-BE49-F238E27FC236}">
                  <a16:creationId xmlns:a16="http://schemas.microsoft.com/office/drawing/2014/main" id="{C2E56089-B920-4DE5-8238-C1696F2C3343}"/>
                </a:ext>
                <a:ext uri="{C183D7F6-B498-43B3-948B-1728B52AA6E4}">
                  <adec:decorative xmlns:adec="http://schemas.microsoft.com/office/drawing/2017/decorative" val="0"/>
                </a:ext>
              </a:extLst>
            </p:cNvPr>
            <p:cNvSpPr>
              <a:spLocks noChangeArrowheads="1"/>
            </p:cNvSpPr>
            <p:nvPr/>
          </p:nvSpPr>
          <p:spPr bwMode="auto">
            <a:xfrm>
              <a:off x="2909698" y="5960953"/>
              <a:ext cx="274326" cy="365738"/>
            </a:xfrm>
            <a:prstGeom prst="diamond">
              <a:avLst/>
            </a:prstGeom>
            <a:solidFill>
              <a:srgbClr val="DDDDDD"/>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1015</a:t>
              </a:r>
            </a:p>
          </p:txBody>
        </p:sp>
        <p:sp>
          <p:nvSpPr>
            <p:cNvPr id="152670" name="Rectangle 169">
              <a:extLst>
                <a:ext uri="{FF2B5EF4-FFF2-40B4-BE49-F238E27FC236}">
                  <a16:creationId xmlns:a16="http://schemas.microsoft.com/office/drawing/2014/main" id="{13115946-84F5-4BBA-809B-DFC187034EDA}"/>
                </a:ext>
                <a:ext uri="{C183D7F6-B498-43B3-948B-1728B52AA6E4}">
                  <adec:decorative xmlns:adec="http://schemas.microsoft.com/office/drawing/2017/decorative" val="1"/>
                </a:ext>
              </a:extLst>
            </p:cNvPr>
            <p:cNvSpPr>
              <a:spLocks noChangeArrowheads="1"/>
            </p:cNvSpPr>
            <p:nvPr/>
          </p:nvSpPr>
          <p:spPr bwMode="auto">
            <a:xfrm flipV="1">
              <a:off x="26634" y="575190"/>
              <a:ext cx="9034462" cy="12983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Wind Shear Service</a:t>
              </a:r>
            </a:p>
          </p:txBody>
        </p:sp>
        <p:sp>
          <p:nvSpPr>
            <p:cNvPr id="87" name="Rectangle 97">
              <a:extLst>
                <a:ext uri="{FF2B5EF4-FFF2-40B4-BE49-F238E27FC236}">
                  <a16:creationId xmlns:a16="http://schemas.microsoft.com/office/drawing/2014/main" id="{6839EDC7-84A8-40EB-B089-59D3D6190173}"/>
                </a:ext>
                <a:ext uri="{C183D7F6-B498-43B3-948B-1728B52AA6E4}">
                  <adec:decorative xmlns:adec="http://schemas.microsoft.com/office/drawing/2017/decorative" val="1"/>
                </a:ext>
              </a:extLst>
            </p:cNvPr>
            <p:cNvSpPr>
              <a:spLocks noChangeArrowheads="1"/>
            </p:cNvSpPr>
            <p:nvPr/>
          </p:nvSpPr>
          <p:spPr bwMode="auto">
            <a:xfrm rot="16200000">
              <a:off x="331070" y="1865171"/>
              <a:ext cx="804672" cy="877842"/>
            </a:xfrm>
            <a:prstGeom prst="rect">
              <a:avLst/>
            </a:prstGeom>
            <a:solidFill>
              <a:srgbClr val="FFFFFF"/>
            </a:solidFill>
            <a:ln w="12700">
              <a:solidFill>
                <a:schemeClr val="tx1"/>
              </a:solidFill>
              <a:miter lim="800000"/>
              <a:headEnd/>
              <a:tailEnd/>
            </a:ln>
          </p:spPr>
          <p:txBody>
            <a:bodyPr lIns="0" tIns="0" rIns="0" bIns="0"/>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Weather Channel</a:t>
              </a:r>
            </a:p>
          </p:txBody>
        </p:sp>
        <p:sp>
          <p:nvSpPr>
            <p:cNvPr id="88" name="system 119" descr="system 119">
              <a:hlinkClick r:id="rId26"/>
              <a:extLst>
                <a:ext uri="{FF2B5EF4-FFF2-40B4-BE49-F238E27FC236}">
                  <a16:creationId xmlns:a16="http://schemas.microsoft.com/office/drawing/2014/main" id="{A13F73E0-0C0E-41F2-A406-84AB93BD09CA}"/>
                </a:ext>
                <a:ext uri="{C183D7F6-B498-43B3-948B-1728B52AA6E4}">
                  <adec:decorative xmlns:adec="http://schemas.microsoft.com/office/drawing/2017/decorative" val="0"/>
                </a:ext>
              </a:extLst>
            </p:cNvPr>
            <p:cNvSpPr>
              <a:spLocks noChangeArrowheads="1"/>
            </p:cNvSpPr>
            <p:nvPr/>
          </p:nvSpPr>
          <p:spPr bwMode="auto">
            <a:xfrm>
              <a:off x="415982" y="1980994"/>
              <a:ext cx="694958"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ASR-8</a:t>
              </a:r>
            </a:p>
          </p:txBody>
        </p:sp>
        <p:sp>
          <p:nvSpPr>
            <p:cNvPr id="89" name="system 120" descr="system 120">
              <a:hlinkClick r:id="rId27"/>
              <a:extLst>
                <a:ext uri="{FF2B5EF4-FFF2-40B4-BE49-F238E27FC236}">
                  <a16:creationId xmlns:a16="http://schemas.microsoft.com/office/drawing/2014/main" id="{67222ACA-6803-486F-BD8D-6631C9767C8E}"/>
                </a:ext>
                <a:ext uri="{C183D7F6-B498-43B3-948B-1728B52AA6E4}">
                  <adec:decorative xmlns:adec="http://schemas.microsoft.com/office/drawing/2017/decorative" val="0"/>
                </a:ext>
              </a:extLst>
            </p:cNvPr>
            <p:cNvSpPr>
              <a:spLocks noChangeArrowheads="1"/>
            </p:cNvSpPr>
            <p:nvPr/>
          </p:nvSpPr>
          <p:spPr bwMode="auto">
            <a:xfrm>
              <a:off x="415984" y="2207431"/>
              <a:ext cx="694959"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ASR-9</a:t>
              </a:r>
            </a:p>
          </p:txBody>
        </p:sp>
        <p:sp>
          <p:nvSpPr>
            <p:cNvPr id="90" name="system 117" descr="system 117">
              <a:hlinkClick r:id="rId28"/>
              <a:extLst>
                <a:ext uri="{FF2B5EF4-FFF2-40B4-BE49-F238E27FC236}">
                  <a16:creationId xmlns:a16="http://schemas.microsoft.com/office/drawing/2014/main" id="{F74BED20-6D6E-400C-BECF-5BA505F11DC8}"/>
                </a:ext>
                <a:ext uri="{C183D7F6-B498-43B3-948B-1728B52AA6E4}">
                  <adec:decorative xmlns:adec="http://schemas.microsoft.com/office/drawing/2017/decorative" val="0"/>
                </a:ext>
              </a:extLst>
            </p:cNvPr>
            <p:cNvSpPr>
              <a:spLocks noChangeArrowheads="1"/>
            </p:cNvSpPr>
            <p:nvPr/>
          </p:nvSpPr>
          <p:spPr bwMode="auto">
            <a:xfrm>
              <a:off x="415984" y="2450266"/>
              <a:ext cx="694959"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ASR-11</a:t>
              </a:r>
            </a:p>
          </p:txBody>
        </p:sp>
        <p:sp>
          <p:nvSpPr>
            <p:cNvPr id="93" name="Text Box 156" descr="X">
              <a:extLst>
                <a:ext uri="{FF2B5EF4-FFF2-40B4-BE49-F238E27FC236}">
                  <a16:creationId xmlns:a16="http://schemas.microsoft.com/office/drawing/2014/main" id="{2A284F5F-8092-4FC7-88FF-7B0F2E02DDB3}"/>
                </a:ext>
                <a:ext uri="{C183D7F6-B498-43B3-948B-1728B52AA6E4}">
                  <adec:decorative xmlns:adec="http://schemas.microsoft.com/office/drawing/2017/decorative" val="0"/>
                </a:ext>
              </a:extLst>
            </p:cNvPr>
            <p:cNvSpPr txBox="1">
              <a:spLocks noChangeArrowheads="1"/>
            </p:cNvSpPr>
            <p:nvPr/>
          </p:nvSpPr>
          <p:spPr bwMode="auto">
            <a:xfrm>
              <a:off x="5092197" y="4061844"/>
              <a:ext cx="188334" cy="24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3300"/>
                  </a:solidFill>
                  <a:latin typeface="Segoe UI" panose="020B0502040204020203" pitchFamily="34" charset="0"/>
                  <a:ea typeface="ＭＳ Ｐゴシック" panose="020B0600070205080204" pitchFamily="34" charset="-128"/>
                  <a:cs typeface="Segoe UI" panose="020B0502040204020203" pitchFamily="34" charset="0"/>
                </a:rPr>
                <a:t>X</a:t>
              </a:r>
            </a:p>
          </p:txBody>
        </p:sp>
        <p:sp>
          <p:nvSpPr>
            <p:cNvPr id="143" name="decision 1109" descr="decision 1109">
              <a:hlinkClick r:id="rId29"/>
              <a:extLst>
                <a:ext uri="{FF2B5EF4-FFF2-40B4-BE49-F238E27FC236}">
                  <a16:creationId xmlns:a16="http://schemas.microsoft.com/office/drawing/2014/main" id="{B8E08DC8-98C0-4DC0-900B-C2AB07CB4B95}"/>
                </a:ext>
                <a:ext uri="{C183D7F6-B498-43B3-948B-1728B52AA6E4}">
                  <adec:decorative xmlns:adec="http://schemas.microsoft.com/office/drawing/2017/decorative" val="0"/>
                </a:ext>
              </a:extLst>
            </p:cNvPr>
            <p:cNvSpPr>
              <a:spLocks noChangeArrowheads="1"/>
            </p:cNvSpPr>
            <p:nvPr/>
          </p:nvSpPr>
          <p:spPr bwMode="auto">
            <a:xfrm>
              <a:off x="1750522" y="4167213"/>
              <a:ext cx="274326" cy="365738"/>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1109</a:t>
              </a:r>
            </a:p>
          </p:txBody>
        </p:sp>
        <p:sp>
          <p:nvSpPr>
            <p:cNvPr id="174" name="segment 1081" descr="segment 1081">
              <a:hlinkClick r:id="rId3"/>
              <a:extLst>
                <a:ext uri="{FF2B5EF4-FFF2-40B4-BE49-F238E27FC236}">
                  <a16:creationId xmlns:a16="http://schemas.microsoft.com/office/drawing/2014/main" id="{5D13C202-D6D7-4FF6-8AE6-8302CAB1601F}"/>
                </a:ext>
                <a:ext uri="{C183D7F6-B498-43B3-948B-1728B52AA6E4}">
                  <adec:decorative xmlns:adec="http://schemas.microsoft.com/office/drawing/2017/decorative" val="0"/>
                </a:ext>
              </a:extLst>
            </p:cNvPr>
            <p:cNvSpPr>
              <a:spLocks noChangeArrowheads="1"/>
            </p:cNvSpPr>
            <p:nvPr/>
          </p:nvSpPr>
          <p:spPr bwMode="auto">
            <a:xfrm>
              <a:off x="1180155" y="1293844"/>
              <a:ext cx="3453049" cy="549163"/>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WSDS Sustainment 2</a:t>
              </a:r>
            </a:p>
          </p:txBody>
        </p:sp>
        <p:cxnSp>
          <p:nvCxnSpPr>
            <p:cNvPr id="175" name="Straight Connector 15">
              <a:extLst>
                <a:ext uri="{FF2B5EF4-FFF2-40B4-BE49-F238E27FC236}">
                  <a16:creationId xmlns:a16="http://schemas.microsoft.com/office/drawing/2014/main" id="{9E47215F-CA80-468B-8AE0-A188926BBFD6}"/>
                </a:ext>
                <a:ext uri="{C183D7F6-B498-43B3-948B-1728B52AA6E4}">
                  <adec:decorative xmlns:adec="http://schemas.microsoft.com/office/drawing/2017/decorative" val="1"/>
                </a:ext>
              </a:extLst>
            </p:cNvPr>
            <p:cNvCxnSpPr>
              <a:cxnSpLocks/>
              <a:stCxn id="152605" idx="3"/>
            </p:cNvCxnSpPr>
            <p:nvPr/>
          </p:nvCxnSpPr>
          <p:spPr bwMode="auto">
            <a:xfrm>
              <a:off x="1110943" y="732314"/>
              <a:ext cx="7849227" cy="0"/>
            </a:xfrm>
            <a:prstGeom prst="line">
              <a:avLst/>
            </a:prstGeom>
            <a:noFill/>
            <a:ln w="9525" algn="ctr">
              <a:solidFill>
                <a:srgbClr val="FF0000"/>
              </a:solidFill>
              <a:round/>
              <a:headEnd/>
              <a:tailEnd type="triangle" w="med" len="med"/>
            </a:ln>
          </p:spPr>
        </p:cxnSp>
        <p:cxnSp>
          <p:nvCxnSpPr>
            <p:cNvPr id="176" name="Straight Arrow Connector 151">
              <a:extLst>
                <a:ext uri="{FF2B5EF4-FFF2-40B4-BE49-F238E27FC236}">
                  <a16:creationId xmlns:a16="http://schemas.microsoft.com/office/drawing/2014/main" id="{E6E44299-A283-466B-B31A-0532C12D52F4}"/>
                </a:ext>
                <a:ext uri="{C183D7F6-B498-43B3-948B-1728B52AA6E4}">
                  <adec:decorative xmlns:adec="http://schemas.microsoft.com/office/drawing/2017/decorative" val="1"/>
                </a:ext>
              </a:extLst>
            </p:cNvPr>
            <p:cNvCxnSpPr>
              <a:cxnSpLocks/>
              <a:stCxn id="152611" idx="3"/>
            </p:cNvCxnSpPr>
            <p:nvPr/>
          </p:nvCxnSpPr>
          <p:spPr bwMode="auto">
            <a:xfrm flipV="1">
              <a:off x="1110940" y="1056889"/>
              <a:ext cx="7849228" cy="0"/>
            </a:xfrm>
            <a:prstGeom prst="straightConnector1">
              <a:avLst/>
            </a:prstGeom>
            <a:noFill/>
            <a:ln w="9525" algn="ctr">
              <a:solidFill>
                <a:srgbClr val="FF0000"/>
              </a:solidFill>
              <a:round/>
              <a:headEnd/>
              <a:tailEnd type="triangle" w="med" len="med"/>
            </a:ln>
          </p:spPr>
        </p:cxnSp>
        <p:sp>
          <p:nvSpPr>
            <p:cNvPr id="177" name="segment 1138 planned" descr="segment 1138 planned">
              <a:hlinkClick r:id="rId30"/>
              <a:extLst>
                <a:ext uri="{FF2B5EF4-FFF2-40B4-BE49-F238E27FC236}">
                  <a16:creationId xmlns:a16="http://schemas.microsoft.com/office/drawing/2014/main" id="{31B14D8E-8F12-447A-8210-FFD1057D64C4}"/>
                </a:ext>
                <a:ext uri="{C183D7F6-B498-43B3-948B-1728B52AA6E4}">
                  <adec:decorative xmlns:adec="http://schemas.microsoft.com/office/drawing/2017/decorative" val="0"/>
                </a:ext>
              </a:extLst>
            </p:cNvPr>
            <p:cNvSpPr>
              <a:spLocks noChangeArrowheads="1"/>
            </p:cNvSpPr>
            <p:nvPr/>
          </p:nvSpPr>
          <p:spPr bwMode="auto">
            <a:xfrm>
              <a:off x="1180154" y="1095029"/>
              <a:ext cx="2960222" cy="128016"/>
            </a:xfrm>
            <a:prstGeom prst="rect">
              <a:avLst/>
            </a:prstGeom>
            <a:solidFill>
              <a:schemeClr val="accent3">
                <a:lumMod val="85000"/>
              </a:schemeClr>
            </a:solidFill>
            <a:ln w="9525">
              <a:solidFill>
                <a:schemeClr val="tx1"/>
              </a:solidFill>
              <a:prstDash val="dash"/>
              <a:miter lim="800000"/>
              <a:headEnd/>
              <a:tailEnd/>
            </a:ln>
          </p:spPr>
          <p:txBody>
            <a:bodyPr lIns="18288" tIns="9144" rIns="0" bIns="0" anchor="ctr"/>
            <a:lstStyle/>
            <a:p>
              <a:pPr eaLnBrk="1" hangingPunct="1">
                <a:defRPr/>
              </a:pPr>
              <a:r>
                <a:rPr lang="en-US" sz="800">
                  <a:solidFill>
                    <a:srgbClr val="000000"/>
                  </a:solidFill>
                  <a:latin typeface="Segoe UI" panose="020B0502040204020203" pitchFamily="34" charset="0"/>
                  <a:ea typeface="ＭＳ Ｐゴシック" pitchFamily="34" charset="-128"/>
                  <a:cs typeface="Segoe UI" panose="020B0502040204020203" pitchFamily="34" charset="0"/>
                </a:rPr>
                <a:t>                                                 TDWR Sustainment 3</a:t>
              </a:r>
            </a:p>
          </p:txBody>
        </p:sp>
        <p:sp>
          <p:nvSpPr>
            <p:cNvPr id="184" name="roadmap_symbol 201 planned" descr="roadmap_symbol 201 planned">
              <a:hlinkClick r:id="rId31"/>
              <a:extLst>
                <a:ext uri="{FF2B5EF4-FFF2-40B4-BE49-F238E27FC236}">
                  <a16:creationId xmlns:a16="http://schemas.microsoft.com/office/drawing/2014/main" id="{321C0D83-2801-4B94-B9DF-D424F5314EA7}"/>
                </a:ext>
                <a:ext uri="{C183D7F6-B498-43B3-948B-1728B52AA6E4}">
                  <adec:decorative xmlns:adec="http://schemas.microsoft.com/office/drawing/2017/decorative" val="0"/>
                </a:ext>
              </a:extLst>
            </p:cNvPr>
            <p:cNvSpPr>
              <a:spLocks noChangeArrowheads="1"/>
            </p:cNvSpPr>
            <p:nvPr/>
          </p:nvSpPr>
          <p:spPr bwMode="auto">
            <a:xfrm>
              <a:off x="2085169" y="662927"/>
              <a:ext cx="3591733"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LIDAR Sustainment</a:t>
              </a:r>
            </a:p>
          </p:txBody>
        </p:sp>
        <p:sp>
          <p:nvSpPr>
            <p:cNvPr id="185" name="decision 1107 planned" descr="decision 1107 planned">
              <a:hlinkClick r:id="rId32"/>
              <a:extLst>
                <a:ext uri="{FF2B5EF4-FFF2-40B4-BE49-F238E27FC236}">
                  <a16:creationId xmlns:a16="http://schemas.microsoft.com/office/drawing/2014/main" id="{51A10D94-3B68-46B6-8C66-9B1097B83F98}"/>
                </a:ext>
                <a:ext uri="{C183D7F6-B498-43B3-948B-1728B52AA6E4}">
                  <adec:decorative xmlns:adec="http://schemas.microsoft.com/office/drawing/2017/decorative" val="0"/>
                </a:ext>
              </a:extLst>
            </p:cNvPr>
            <p:cNvSpPr>
              <a:spLocks noChangeArrowheads="1"/>
            </p:cNvSpPr>
            <p:nvPr/>
          </p:nvSpPr>
          <p:spPr bwMode="auto">
            <a:xfrm>
              <a:off x="3419832" y="551543"/>
              <a:ext cx="274326" cy="365738"/>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1107</a:t>
              </a:r>
            </a:p>
          </p:txBody>
        </p:sp>
        <p:sp>
          <p:nvSpPr>
            <p:cNvPr id="186" name="decision 1106 planned" descr="decision 1106 planned">
              <a:hlinkClick r:id="rId33"/>
              <a:extLst>
                <a:ext uri="{FF2B5EF4-FFF2-40B4-BE49-F238E27FC236}">
                  <a16:creationId xmlns:a16="http://schemas.microsoft.com/office/drawing/2014/main" id="{107535B2-CEDC-4CB9-A7C4-40FFC29A3690}"/>
                </a:ext>
                <a:ext uri="{C183D7F6-B498-43B3-948B-1728B52AA6E4}">
                  <adec:decorative xmlns:adec="http://schemas.microsoft.com/office/drawing/2017/decorative" val="0"/>
                </a:ext>
              </a:extLst>
            </p:cNvPr>
            <p:cNvSpPr>
              <a:spLocks noChangeArrowheads="1"/>
            </p:cNvSpPr>
            <p:nvPr/>
          </p:nvSpPr>
          <p:spPr bwMode="auto">
            <a:xfrm>
              <a:off x="2894930" y="542776"/>
              <a:ext cx="274326" cy="365738"/>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1106</a:t>
              </a:r>
            </a:p>
          </p:txBody>
        </p:sp>
        <p:cxnSp>
          <p:nvCxnSpPr>
            <p:cNvPr id="152681" name="Straight Arrow Connector 119">
              <a:extLst>
                <a:ext uri="{FF2B5EF4-FFF2-40B4-BE49-F238E27FC236}">
                  <a16:creationId xmlns:a16="http://schemas.microsoft.com/office/drawing/2014/main" id="{C332D857-E1C5-4B5F-B063-B6BFCF06CF11}"/>
                </a:ext>
                <a:ext uri="{C183D7F6-B498-43B3-948B-1728B52AA6E4}">
                  <adec:decorative xmlns:adec="http://schemas.microsoft.com/office/drawing/2017/decorative" val="1"/>
                </a:ext>
              </a:extLst>
            </p:cNvPr>
            <p:cNvCxnSpPr>
              <a:cxnSpLocks noChangeShapeType="1"/>
            </p:cNvCxnSpPr>
            <p:nvPr/>
          </p:nvCxnSpPr>
          <p:spPr bwMode="auto">
            <a:xfrm flipV="1">
              <a:off x="1110536" y="3965242"/>
              <a:ext cx="7864005" cy="0"/>
            </a:xfrm>
            <a:prstGeom prst="straightConnector1">
              <a:avLst/>
            </a:prstGeom>
            <a:noFill/>
            <a:ln w="9525" algn="ctr">
              <a:solidFill>
                <a:srgbClr val="FF0000"/>
              </a:solidFill>
              <a:round/>
              <a:headEnd/>
              <a:tailEnd type="triangle" w="med" len="med"/>
            </a:ln>
          </p:spPr>
        </p:cxnSp>
        <p:cxnSp>
          <p:nvCxnSpPr>
            <p:cNvPr id="152648" name="Straight Arrow Connector 152">
              <a:extLst>
                <a:ext uri="{FF2B5EF4-FFF2-40B4-BE49-F238E27FC236}">
                  <a16:creationId xmlns:a16="http://schemas.microsoft.com/office/drawing/2014/main" id="{A9C035C4-6AFC-407A-B2A4-A6B8758161ED}"/>
                </a:ext>
                <a:ext uri="{C183D7F6-B498-43B3-948B-1728B52AA6E4}">
                  <adec:decorative xmlns:adec="http://schemas.microsoft.com/office/drawing/2017/decorative" val="1"/>
                </a:ext>
              </a:extLst>
            </p:cNvPr>
            <p:cNvCxnSpPr>
              <a:cxnSpLocks noChangeShapeType="1"/>
            </p:cNvCxnSpPr>
            <p:nvPr/>
          </p:nvCxnSpPr>
          <p:spPr bwMode="auto">
            <a:xfrm flipV="1">
              <a:off x="1112074" y="3540196"/>
              <a:ext cx="7864005" cy="0"/>
            </a:xfrm>
            <a:prstGeom prst="straightConnector1">
              <a:avLst/>
            </a:prstGeom>
            <a:noFill/>
            <a:ln w="9525" algn="ctr">
              <a:solidFill>
                <a:srgbClr val="FF0000"/>
              </a:solidFill>
              <a:round/>
              <a:headEnd/>
              <a:tailEnd type="triangle" w="med" len="med"/>
            </a:ln>
          </p:spPr>
        </p:cxnSp>
        <p:cxnSp>
          <p:nvCxnSpPr>
            <p:cNvPr id="152647" name="Straight Arrow Connector 150">
              <a:extLst>
                <a:ext uri="{FF2B5EF4-FFF2-40B4-BE49-F238E27FC236}">
                  <a16:creationId xmlns:a16="http://schemas.microsoft.com/office/drawing/2014/main" id="{501408DF-6FD2-45FD-9149-757E81CE02B6}"/>
                </a:ext>
                <a:ext uri="{C183D7F6-B498-43B3-948B-1728B52AA6E4}">
                  <adec:decorative xmlns:adec="http://schemas.microsoft.com/office/drawing/2017/decorative" val="1"/>
                </a:ext>
              </a:extLst>
            </p:cNvPr>
            <p:cNvCxnSpPr>
              <a:cxnSpLocks noChangeShapeType="1"/>
            </p:cNvCxnSpPr>
            <p:nvPr/>
          </p:nvCxnSpPr>
          <p:spPr bwMode="auto">
            <a:xfrm flipV="1">
              <a:off x="1113930" y="3325157"/>
              <a:ext cx="7864005" cy="0"/>
            </a:xfrm>
            <a:prstGeom prst="straightConnector1">
              <a:avLst/>
            </a:prstGeom>
            <a:noFill/>
            <a:ln w="9525" algn="ctr">
              <a:solidFill>
                <a:srgbClr val="FF0000"/>
              </a:solidFill>
              <a:round/>
              <a:headEnd/>
              <a:tailEnd type="triangle" w="med" len="med"/>
            </a:ln>
          </p:spPr>
        </p:cxnSp>
        <p:sp>
          <p:nvSpPr>
            <p:cNvPr id="190" name="Line 250">
              <a:extLst>
                <a:ext uri="{FF2B5EF4-FFF2-40B4-BE49-F238E27FC236}">
                  <a16:creationId xmlns:a16="http://schemas.microsoft.com/office/drawing/2014/main" id="{BA37FAF0-205A-4954-9E71-F5B0978C0C97}"/>
                </a:ext>
                <a:ext uri="{C183D7F6-B498-43B3-948B-1728B52AA6E4}">
                  <adec:decorative xmlns:adec="http://schemas.microsoft.com/office/drawing/2017/decorative" val="1"/>
                </a:ext>
              </a:extLst>
            </p:cNvPr>
            <p:cNvSpPr>
              <a:spLocks noChangeShapeType="1"/>
            </p:cNvSpPr>
            <p:nvPr/>
          </p:nvSpPr>
          <p:spPr bwMode="auto">
            <a:xfrm flipV="1">
              <a:off x="1123004" y="1439430"/>
              <a:ext cx="7849228" cy="0"/>
            </a:xfrm>
            <a:prstGeom prst="line">
              <a:avLst/>
            </a:prstGeom>
            <a:noFill/>
            <a:ln w="9525" algn="ctr">
              <a:solidFill>
                <a:srgbClr val="FF0000"/>
              </a:solidFill>
              <a:round/>
              <a:headEnd/>
              <a:tailEnd type="triangle" w="med" len="med"/>
            </a:ln>
          </p:spPr>
          <p:txBody>
            <a:bodyPr wrap="none"/>
            <a:lstStyle/>
            <a:p>
              <a:endParaRPr lang="en-US"/>
            </a:p>
          </p:txBody>
        </p:sp>
        <p:sp>
          <p:nvSpPr>
            <p:cNvPr id="189" name="Line 250">
              <a:extLst>
                <a:ext uri="{FF2B5EF4-FFF2-40B4-BE49-F238E27FC236}">
                  <a16:creationId xmlns:a16="http://schemas.microsoft.com/office/drawing/2014/main" id="{A82A0805-C844-49F1-A7B9-4421F4840A5B}"/>
                </a:ext>
                <a:ext uri="{C183D7F6-B498-43B3-948B-1728B52AA6E4}">
                  <adec:decorative xmlns:adec="http://schemas.microsoft.com/office/drawing/2017/decorative" val="1"/>
                </a:ext>
              </a:extLst>
            </p:cNvPr>
            <p:cNvSpPr>
              <a:spLocks noChangeShapeType="1"/>
            </p:cNvSpPr>
            <p:nvPr/>
          </p:nvSpPr>
          <p:spPr bwMode="auto">
            <a:xfrm>
              <a:off x="1108673" y="1709213"/>
              <a:ext cx="7863561" cy="0"/>
            </a:xfrm>
            <a:prstGeom prst="line">
              <a:avLst/>
            </a:prstGeom>
            <a:noFill/>
            <a:ln w="9525" algn="ctr">
              <a:solidFill>
                <a:srgbClr val="FF0000"/>
              </a:solidFill>
              <a:round/>
              <a:headEnd/>
              <a:tailEnd type="triangle" w="med" len="med"/>
            </a:ln>
          </p:spPr>
          <p:txBody>
            <a:bodyPr wrap="none"/>
            <a:lstStyle/>
            <a:p>
              <a:endParaRPr lang="en-US"/>
            </a:p>
          </p:txBody>
        </p:sp>
        <p:sp>
          <p:nvSpPr>
            <p:cNvPr id="183" name="decision 648" descr="decision 648">
              <a:hlinkClick r:id="rId34"/>
              <a:extLst>
                <a:ext uri="{FF2B5EF4-FFF2-40B4-BE49-F238E27FC236}">
                  <a16:creationId xmlns:a16="http://schemas.microsoft.com/office/drawing/2014/main" id="{C38BB83E-3350-4E15-9543-E50149A05E26}"/>
                </a:ext>
                <a:ext uri="{C183D7F6-B498-43B3-948B-1728B52AA6E4}">
                  <adec:decorative xmlns:adec="http://schemas.microsoft.com/office/drawing/2017/decorative" val="0"/>
                </a:ext>
              </a:extLst>
            </p:cNvPr>
            <p:cNvSpPr>
              <a:spLocks noChangeArrowheads="1"/>
            </p:cNvSpPr>
            <p:nvPr/>
          </p:nvSpPr>
          <p:spPr bwMode="auto">
            <a:xfrm>
              <a:off x="1102381" y="1391394"/>
              <a:ext cx="274326" cy="365738"/>
            </a:xfrm>
            <a:prstGeom prst="diamond">
              <a:avLst/>
            </a:prstGeom>
            <a:solidFill>
              <a:srgbClr val="FFFFCC"/>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648</a:t>
              </a:r>
            </a:p>
          </p:txBody>
        </p:sp>
        <p:sp>
          <p:nvSpPr>
            <p:cNvPr id="179" name="decision 650" descr="decision 650">
              <a:hlinkClick r:id="rId35"/>
              <a:extLst>
                <a:ext uri="{FF2B5EF4-FFF2-40B4-BE49-F238E27FC236}">
                  <a16:creationId xmlns:a16="http://schemas.microsoft.com/office/drawing/2014/main" id="{D6A409EE-47C8-4703-BAF4-75C82563628D}"/>
                </a:ext>
                <a:ext uri="{C183D7F6-B498-43B3-948B-1728B52AA6E4}">
                  <adec:decorative xmlns:adec="http://schemas.microsoft.com/office/drawing/2017/decorative" val="0"/>
                </a:ext>
              </a:extLst>
            </p:cNvPr>
            <p:cNvSpPr>
              <a:spLocks noChangeArrowheads="1"/>
            </p:cNvSpPr>
            <p:nvPr/>
          </p:nvSpPr>
          <p:spPr bwMode="auto">
            <a:xfrm>
              <a:off x="1628620" y="1382240"/>
              <a:ext cx="274326" cy="365738"/>
            </a:xfrm>
            <a:prstGeom prst="diamond">
              <a:avLst/>
            </a:prstGeom>
            <a:solidFill>
              <a:srgbClr val="FFFFC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650</a:t>
              </a:r>
            </a:p>
          </p:txBody>
        </p:sp>
        <p:sp>
          <p:nvSpPr>
            <p:cNvPr id="100" name="segment 1198 planned" descr="segment 1198 planned">
              <a:hlinkClick r:id="rId36"/>
              <a:extLst>
                <a:ext uri="{FF2B5EF4-FFF2-40B4-BE49-F238E27FC236}">
                  <a16:creationId xmlns:a16="http://schemas.microsoft.com/office/drawing/2014/main" id="{5E957257-E92D-46F1-B602-F1D3D3DB883B}"/>
                </a:ext>
                <a:ext uri="{C183D7F6-B498-43B3-948B-1728B52AA6E4}">
                  <adec:decorative xmlns:adec="http://schemas.microsoft.com/office/drawing/2017/decorative" val="0"/>
                </a:ext>
              </a:extLst>
            </p:cNvPr>
            <p:cNvSpPr>
              <a:spLocks noChangeArrowheads="1"/>
            </p:cNvSpPr>
            <p:nvPr/>
          </p:nvSpPr>
          <p:spPr bwMode="auto">
            <a:xfrm>
              <a:off x="2587186" y="5129303"/>
              <a:ext cx="2563189" cy="12801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4675" algn="ct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Weather Camera Enhancement 1</a:t>
              </a:r>
            </a:p>
          </p:txBody>
        </p:sp>
        <p:sp>
          <p:nvSpPr>
            <p:cNvPr id="128" name="decision 1241" descr="decision 1241">
              <a:hlinkClick r:id="rId37"/>
              <a:extLst>
                <a:ext uri="{FF2B5EF4-FFF2-40B4-BE49-F238E27FC236}">
                  <a16:creationId xmlns:a16="http://schemas.microsoft.com/office/drawing/2014/main" id="{42FEF782-81B3-481C-9B3A-513E64DF7039}"/>
                </a:ext>
                <a:ext uri="{C183D7F6-B498-43B3-948B-1728B52AA6E4}">
                  <adec:decorative xmlns:adec="http://schemas.microsoft.com/office/drawing/2017/decorative" val="0"/>
                </a:ext>
              </a:extLst>
            </p:cNvPr>
            <p:cNvSpPr>
              <a:spLocks noChangeArrowheads="1"/>
            </p:cNvSpPr>
            <p:nvPr/>
          </p:nvSpPr>
          <p:spPr bwMode="auto">
            <a:xfrm>
              <a:off x="1754606" y="5004346"/>
              <a:ext cx="274643"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1241</a:t>
              </a:r>
            </a:p>
          </p:txBody>
        </p:sp>
        <p:sp>
          <p:nvSpPr>
            <p:cNvPr id="130" name="segment 913 planned" descr="segment 913 planned">
              <a:hlinkClick r:id="rId38"/>
              <a:extLst>
                <a:ext uri="{FF2B5EF4-FFF2-40B4-BE49-F238E27FC236}">
                  <a16:creationId xmlns:a16="http://schemas.microsoft.com/office/drawing/2014/main" id="{040B9CED-0E02-4AA0-A311-0B96A994FC6A}"/>
                </a:ext>
                <a:ext uri="{C183D7F6-B498-43B3-948B-1728B52AA6E4}">
                  <adec:decorative xmlns:adec="http://schemas.microsoft.com/office/drawing/2017/decorative" val="0"/>
                </a:ext>
              </a:extLst>
            </p:cNvPr>
            <p:cNvSpPr>
              <a:spLocks noChangeArrowheads="1"/>
            </p:cNvSpPr>
            <p:nvPr/>
          </p:nvSpPr>
          <p:spPr bwMode="auto">
            <a:xfrm>
              <a:off x="1175393" y="905057"/>
              <a:ext cx="1427977" cy="12801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 name="segment 913" descr=" TDWR Sustainment 2">
              <a:hlinkClick r:id="rId38"/>
              <a:extLst>
                <a:ext uri="{FF2B5EF4-FFF2-40B4-BE49-F238E27FC236}">
                  <a16:creationId xmlns:a16="http://schemas.microsoft.com/office/drawing/2014/main" id="{8334B985-D9E1-40C8-940C-2B3C51753859}"/>
                </a:ext>
                <a:ext uri="{C183D7F6-B498-43B3-948B-1728B52AA6E4}">
                  <adec:decorative xmlns:adec="http://schemas.microsoft.com/office/drawing/2017/decorative" val="0"/>
                </a:ext>
              </a:extLst>
            </p:cNvPr>
            <p:cNvSpPr txBox="1"/>
            <p:nvPr/>
          </p:nvSpPr>
          <p:spPr>
            <a:xfrm>
              <a:off x="2633175" y="907164"/>
              <a:ext cx="1012495" cy="128016"/>
            </a:xfrm>
            <a:prstGeom prst="rect">
              <a:avLst/>
            </a:prstGeom>
            <a:solidFill>
              <a:schemeClr val="bg1"/>
            </a:solidFill>
          </p:spPr>
          <p:txBody>
            <a:bodyPr wrap="square" lIns="0" tIns="0" rIns="0" bIns="0" rtlCol="0" anchor="ctr">
              <a:noAutofit/>
            </a:body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TDWR Sustainment 2</a:t>
              </a:r>
            </a:p>
          </p:txBody>
        </p:sp>
        <p:sp>
          <p:nvSpPr>
            <p:cNvPr id="99" name="Line 250">
              <a:extLst>
                <a:ext uri="{FF2B5EF4-FFF2-40B4-BE49-F238E27FC236}">
                  <a16:creationId xmlns:a16="http://schemas.microsoft.com/office/drawing/2014/main" id="{4DBF5767-CC4B-4DDD-9524-7146BD6C0CC4}"/>
                </a:ext>
                <a:ext uri="{C183D7F6-B498-43B3-948B-1728B52AA6E4}">
                  <adec:decorative xmlns:adec="http://schemas.microsoft.com/office/drawing/2017/decorative" val="1"/>
                </a:ext>
              </a:extLst>
            </p:cNvPr>
            <p:cNvSpPr>
              <a:spLocks noChangeShapeType="1"/>
            </p:cNvSpPr>
            <p:nvPr/>
          </p:nvSpPr>
          <p:spPr bwMode="auto">
            <a:xfrm>
              <a:off x="1108674" y="2066178"/>
              <a:ext cx="7863561" cy="0"/>
            </a:xfrm>
            <a:prstGeom prst="line">
              <a:avLst/>
            </a:prstGeom>
            <a:noFill/>
            <a:ln w="9525" algn="ctr">
              <a:solidFill>
                <a:srgbClr val="FF0000"/>
              </a:solidFill>
              <a:round/>
              <a:headEnd/>
              <a:tailEnd type="triangle" w="med" len="med"/>
            </a:ln>
          </p:spPr>
          <p:txBody>
            <a:bodyPr wrap="none"/>
            <a:lstStyle/>
            <a:p>
              <a:endParaRPr lang="en-US"/>
            </a:p>
          </p:txBody>
        </p:sp>
        <p:sp>
          <p:nvSpPr>
            <p:cNvPr id="195" name="Line 250">
              <a:extLst>
                <a:ext uri="{FF2B5EF4-FFF2-40B4-BE49-F238E27FC236}">
                  <a16:creationId xmlns:a16="http://schemas.microsoft.com/office/drawing/2014/main" id="{145D51EC-9AB2-4E38-A676-EE8B82AB5409}"/>
                </a:ext>
                <a:ext uri="{C183D7F6-B498-43B3-948B-1728B52AA6E4}">
                  <adec:decorative xmlns:adec="http://schemas.microsoft.com/office/drawing/2017/decorative" val="1"/>
                </a:ext>
              </a:extLst>
            </p:cNvPr>
            <p:cNvSpPr>
              <a:spLocks noChangeShapeType="1"/>
            </p:cNvSpPr>
            <p:nvPr/>
          </p:nvSpPr>
          <p:spPr bwMode="auto">
            <a:xfrm>
              <a:off x="1112116" y="2535318"/>
              <a:ext cx="7863561" cy="0"/>
            </a:xfrm>
            <a:prstGeom prst="line">
              <a:avLst/>
            </a:prstGeom>
            <a:noFill/>
            <a:ln w="9525" algn="ctr">
              <a:solidFill>
                <a:srgbClr val="FF0000"/>
              </a:solidFill>
              <a:round/>
              <a:headEnd/>
              <a:tailEnd type="triangle" w="med" len="med"/>
            </a:ln>
          </p:spPr>
          <p:txBody>
            <a:bodyPr wrap="none"/>
            <a:lstStyle/>
            <a:p>
              <a:endParaRPr lang="en-US"/>
            </a:p>
          </p:txBody>
        </p:sp>
        <p:sp>
          <p:nvSpPr>
            <p:cNvPr id="109" name="segment 1137" descr="segment 1137">
              <a:hlinkClick r:id="rId39"/>
              <a:extLst>
                <a:ext uri="{FF2B5EF4-FFF2-40B4-BE49-F238E27FC236}">
                  <a16:creationId xmlns:a16="http://schemas.microsoft.com/office/drawing/2014/main" id="{181CC0D7-BDEE-4A45-B95C-C9E99C94C248}"/>
                </a:ext>
                <a:ext uri="{C183D7F6-B498-43B3-948B-1728B52AA6E4}">
                  <adec:decorative xmlns:adec="http://schemas.microsoft.com/office/drawing/2017/decorative" val="0"/>
                </a:ext>
              </a:extLst>
            </p:cNvPr>
            <p:cNvSpPr>
              <a:spLocks noChangeArrowheads="1"/>
            </p:cNvSpPr>
            <p:nvPr/>
          </p:nvSpPr>
          <p:spPr bwMode="auto">
            <a:xfrm>
              <a:off x="4138216" y="2691940"/>
              <a:ext cx="202694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NEXRAD Sustainment 3</a:t>
              </a:r>
            </a:p>
          </p:txBody>
        </p:sp>
        <p:sp>
          <p:nvSpPr>
            <p:cNvPr id="110" name="segment 1138" descr="segment 1138">
              <a:hlinkClick r:id="rId30"/>
              <a:extLst>
                <a:ext uri="{FF2B5EF4-FFF2-40B4-BE49-F238E27FC236}">
                  <a16:creationId xmlns:a16="http://schemas.microsoft.com/office/drawing/2014/main" id="{854DD205-D8FA-492B-868E-539383C3015C}"/>
                </a:ext>
                <a:ext uri="{C183D7F6-B498-43B3-948B-1728B52AA6E4}">
                  <adec:decorative xmlns:adec="http://schemas.microsoft.com/office/drawing/2017/decorative" val="0"/>
                </a:ext>
              </a:extLst>
            </p:cNvPr>
            <p:cNvSpPr>
              <a:spLocks noChangeArrowheads="1"/>
            </p:cNvSpPr>
            <p:nvPr/>
          </p:nvSpPr>
          <p:spPr bwMode="auto">
            <a:xfrm>
              <a:off x="4130851" y="1099517"/>
              <a:ext cx="2045683" cy="128016"/>
            </a:xfrm>
            <a:prstGeom prst="rect">
              <a:avLst/>
            </a:prstGeom>
            <a:solidFill>
              <a:schemeClr val="accent3">
                <a:lumMod val="85000"/>
              </a:schemeClr>
            </a:solidFill>
            <a:ln w="9525">
              <a:solidFill>
                <a:schemeClr val="tx1"/>
              </a:solidFill>
              <a:prstDash val="solid"/>
              <a:miter lim="800000"/>
              <a:headEnd/>
              <a:tailEnd/>
            </a:ln>
          </p:spPr>
          <p:txBody>
            <a:bodyPr lIns="18288" tIns="9144" rIns="0" bIns="0" anchor="ctr"/>
            <a:lstStyle/>
            <a:p>
              <a:pPr eaLnBrk="1" hangingPunct="1">
                <a:defRPr/>
              </a:pPr>
              <a:endParaRPr lang="en-US" sz="800">
                <a:solidFill>
                  <a:srgbClr val="000000"/>
                </a:solidFill>
                <a:latin typeface="Segoe UI" panose="020B0502040204020203" pitchFamily="34" charset="0"/>
                <a:ea typeface="ＭＳ Ｐゴシック" pitchFamily="34" charset="-128"/>
                <a:cs typeface="Segoe UI" panose="020B0502040204020203" pitchFamily="34" charset="0"/>
              </a:endParaRPr>
            </a:p>
          </p:txBody>
        </p:sp>
        <p:sp>
          <p:nvSpPr>
            <p:cNvPr id="194" name="Line 250">
              <a:extLst>
                <a:ext uri="{FF2B5EF4-FFF2-40B4-BE49-F238E27FC236}">
                  <a16:creationId xmlns:a16="http://schemas.microsoft.com/office/drawing/2014/main" id="{DA14CAAA-2FBA-408B-AD60-A7B9D76590D9}"/>
                </a:ext>
                <a:ext uri="{C183D7F6-B498-43B3-948B-1728B52AA6E4}">
                  <adec:decorative xmlns:adec="http://schemas.microsoft.com/office/drawing/2017/decorative" val="1"/>
                </a:ext>
              </a:extLst>
            </p:cNvPr>
            <p:cNvSpPr>
              <a:spLocks noChangeShapeType="1"/>
            </p:cNvSpPr>
            <p:nvPr/>
          </p:nvSpPr>
          <p:spPr bwMode="auto">
            <a:xfrm>
              <a:off x="1120912" y="2284557"/>
              <a:ext cx="7863561" cy="0"/>
            </a:xfrm>
            <a:prstGeom prst="line">
              <a:avLst/>
            </a:prstGeom>
            <a:noFill/>
            <a:ln w="9525" algn="ctr">
              <a:solidFill>
                <a:srgbClr val="FF0000"/>
              </a:solidFill>
              <a:round/>
              <a:headEnd/>
              <a:tailEnd type="triangle" w="med" len="med"/>
            </a:ln>
          </p:spPr>
          <p:txBody>
            <a:bodyPr wrap="none"/>
            <a:lstStyle/>
            <a:p>
              <a:endParaRPr lang="en-US"/>
            </a:p>
          </p:txBody>
        </p:sp>
        <p:sp>
          <p:nvSpPr>
            <p:cNvPr id="132" name="system 1341 planned" descr="system 1341 planned">
              <a:hlinkClick r:id="rId40"/>
              <a:extLst>
                <a:ext uri="{FF2B5EF4-FFF2-40B4-BE49-F238E27FC236}">
                  <a16:creationId xmlns:a16="http://schemas.microsoft.com/office/drawing/2014/main" id="{7DD46F7F-E41D-4F4E-BA9D-5AE6E7992DF8}"/>
                </a:ext>
                <a:ext uri="{C183D7F6-B498-43B3-948B-1728B52AA6E4}">
                  <adec:decorative xmlns:adec="http://schemas.microsoft.com/office/drawing/2017/decorative" val="0"/>
                </a:ext>
              </a:extLst>
            </p:cNvPr>
            <p:cNvSpPr>
              <a:spLocks noChangeArrowheads="1"/>
            </p:cNvSpPr>
            <p:nvPr/>
          </p:nvSpPr>
          <p:spPr bwMode="auto">
            <a:xfrm>
              <a:off x="6174685" y="2208276"/>
              <a:ext cx="905256" cy="123111"/>
            </a:xfrm>
            <a:prstGeom prst="rect">
              <a:avLst/>
            </a:prstGeom>
            <a:solidFill>
              <a:srgbClr val="D0F2FC"/>
            </a:solidFill>
            <a:ln w="9525">
              <a:solidFill>
                <a:schemeClr val="tx1"/>
              </a:solidFill>
              <a:prstDash val="dash"/>
              <a:miter lim="800000"/>
              <a:headEnd/>
              <a:tailEnd/>
            </a:ln>
          </p:spPr>
          <p:txBody>
            <a:bodyPr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ANSR</a:t>
              </a:r>
            </a:p>
          </p:txBody>
        </p:sp>
        <p:sp>
          <p:nvSpPr>
            <p:cNvPr id="136" name="decision 1238 planned" descr="decision 1238 planned">
              <a:hlinkClick r:id="rId41"/>
              <a:extLst>
                <a:ext uri="{FF2B5EF4-FFF2-40B4-BE49-F238E27FC236}">
                  <a16:creationId xmlns:a16="http://schemas.microsoft.com/office/drawing/2014/main" id="{AB1B4C13-7191-4318-8623-65A92140BDCC}"/>
                </a:ext>
                <a:ext uri="{C183D7F6-B498-43B3-948B-1728B52AA6E4}">
                  <adec:decorative xmlns:adec="http://schemas.microsoft.com/office/drawing/2017/decorative" val="0"/>
                </a:ext>
              </a:extLst>
            </p:cNvPr>
            <p:cNvSpPr>
              <a:spLocks noChangeArrowheads="1"/>
            </p:cNvSpPr>
            <p:nvPr/>
          </p:nvSpPr>
          <p:spPr bwMode="auto">
            <a:xfrm>
              <a:off x="4559673" y="1931023"/>
              <a:ext cx="274644" cy="365105"/>
            </a:xfrm>
            <a:prstGeom prst="diamond">
              <a:avLst/>
            </a:prstGeom>
            <a:solidFill>
              <a:srgbClr val="DDDDDD"/>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1238</a:t>
              </a:r>
            </a:p>
          </p:txBody>
        </p:sp>
        <p:sp>
          <p:nvSpPr>
            <p:cNvPr id="114" name="TextBox 113" descr="Weather Camera Program Hawaii">
              <a:extLst>
                <a:ext uri="{FF2B5EF4-FFF2-40B4-BE49-F238E27FC236}">
                  <a16:creationId xmlns:a16="http://schemas.microsoft.com/office/drawing/2014/main" id="{DC63A3A7-F97A-41B5-9399-78F43D93348B}"/>
                </a:ext>
                <a:ext uri="{C183D7F6-B498-43B3-948B-1728B52AA6E4}">
                  <adec:decorative xmlns:adec="http://schemas.microsoft.com/office/drawing/2017/decorative" val="0"/>
                </a:ext>
              </a:extLst>
            </p:cNvPr>
            <p:cNvSpPr txBox="1"/>
            <p:nvPr/>
          </p:nvSpPr>
          <p:spPr>
            <a:xfrm>
              <a:off x="2138995" y="5394723"/>
              <a:ext cx="1596474"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Segoe UI" panose="020B0502040204020203" pitchFamily="34" charset="0"/>
                  <a:cs typeface="Segoe UI" panose="020B0502040204020203" pitchFamily="34" charset="0"/>
                </a:rPr>
                <a:t>Weather Camera Program Hawaii</a:t>
              </a:r>
            </a:p>
          </p:txBody>
        </p:sp>
        <p:sp>
          <p:nvSpPr>
            <p:cNvPr id="113" name="segment 1142" descr="segment 1142">
              <a:hlinkClick r:id="rId42"/>
              <a:extLst>
                <a:ext uri="{FF2B5EF4-FFF2-40B4-BE49-F238E27FC236}">
                  <a16:creationId xmlns:a16="http://schemas.microsoft.com/office/drawing/2014/main" id="{EE4282CB-7311-49FE-9FB4-0976B85CD927}"/>
                </a:ext>
                <a:ext uri="{C183D7F6-B498-43B3-948B-1728B52AA6E4}">
                  <adec:decorative xmlns:adec="http://schemas.microsoft.com/office/drawing/2017/decorative" val="0"/>
                </a:ext>
              </a:extLst>
            </p:cNvPr>
            <p:cNvSpPr>
              <a:spLocks noChangeArrowheads="1"/>
            </p:cNvSpPr>
            <p:nvPr/>
          </p:nvSpPr>
          <p:spPr bwMode="auto">
            <a:xfrm>
              <a:off x="1180152" y="5389588"/>
              <a:ext cx="90501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94" name="segment 1138" descr="segment 1138">
              <a:hlinkClick r:id="rId30"/>
              <a:extLst>
                <a:ext uri="{FF2B5EF4-FFF2-40B4-BE49-F238E27FC236}">
                  <a16:creationId xmlns:a16="http://schemas.microsoft.com/office/drawing/2014/main" id="{80392F0A-8A49-46A3-AA12-E6158F0D2670}"/>
                </a:ext>
                <a:ext uri="{C183D7F6-B498-43B3-948B-1728B52AA6E4}">
                  <adec:decorative xmlns:adec="http://schemas.microsoft.com/office/drawing/2017/decorative" val="0"/>
                </a:ext>
              </a:extLst>
            </p:cNvPr>
            <p:cNvSpPr>
              <a:spLocks noChangeArrowheads="1"/>
            </p:cNvSpPr>
            <p:nvPr/>
          </p:nvSpPr>
          <p:spPr bwMode="auto">
            <a:xfrm>
              <a:off x="1574430" y="1095030"/>
              <a:ext cx="510739" cy="128016"/>
            </a:xfrm>
            <a:prstGeom prst="rect">
              <a:avLst/>
            </a:prstGeom>
            <a:solidFill>
              <a:schemeClr val="accent3">
                <a:lumMod val="85000"/>
              </a:schemeClr>
            </a:solidFill>
            <a:ln w="9525">
              <a:solidFill>
                <a:schemeClr val="tx1"/>
              </a:solidFill>
              <a:prstDash val="solid"/>
              <a:miter lim="800000"/>
              <a:headEnd/>
              <a:tailEnd/>
            </a:ln>
          </p:spPr>
          <p:txBody>
            <a:bodyPr lIns="18288" tIns="9144" rIns="0" bIns="0" anchor="ctr"/>
            <a:lstStyle/>
            <a:p>
              <a:pPr eaLnBrk="1" hangingPunct="1">
                <a:defRPr/>
              </a:pPr>
              <a:endParaRPr lang="en-US" sz="800">
                <a:solidFill>
                  <a:srgbClr val="000000"/>
                </a:solidFill>
                <a:latin typeface="Segoe UI" panose="020B0502040204020203" pitchFamily="34" charset="0"/>
                <a:ea typeface="ＭＳ Ｐゴシック" pitchFamily="34" charset="-128"/>
                <a:cs typeface="Segoe UI" panose="020B0502040204020203" pitchFamily="34" charset="0"/>
              </a:endParaRPr>
            </a:p>
          </p:txBody>
        </p:sp>
        <p:sp>
          <p:nvSpPr>
            <p:cNvPr id="180" name="decision 814" descr="decision 814">
              <a:hlinkClick r:id="rId43"/>
              <a:extLst>
                <a:ext uri="{FF2B5EF4-FFF2-40B4-BE49-F238E27FC236}">
                  <a16:creationId xmlns:a16="http://schemas.microsoft.com/office/drawing/2014/main" id="{6BE3BAD1-8157-443C-8203-AF93BE5A892A}"/>
                </a:ext>
                <a:ext uri="{C183D7F6-B498-43B3-948B-1728B52AA6E4}">
                  <adec:decorative xmlns:adec="http://schemas.microsoft.com/office/drawing/2017/decorative" val="0"/>
                </a:ext>
              </a:extLst>
            </p:cNvPr>
            <p:cNvSpPr>
              <a:spLocks noChangeArrowheads="1"/>
            </p:cNvSpPr>
            <p:nvPr/>
          </p:nvSpPr>
          <p:spPr bwMode="auto">
            <a:xfrm>
              <a:off x="2143582" y="993344"/>
              <a:ext cx="274326" cy="365738"/>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814</a:t>
              </a:r>
            </a:p>
          </p:txBody>
        </p:sp>
        <p:sp>
          <p:nvSpPr>
            <p:cNvPr id="102" name="segment 913" descr="segment 913">
              <a:hlinkClick r:id="rId38"/>
              <a:extLst>
                <a:ext uri="{FF2B5EF4-FFF2-40B4-BE49-F238E27FC236}">
                  <a16:creationId xmlns:a16="http://schemas.microsoft.com/office/drawing/2014/main" id="{37A7DEBE-6489-4943-AAC9-8A6EF1DCEE7B}"/>
                </a:ext>
                <a:ext uri="{C183D7F6-B498-43B3-948B-1728B52AA6E4}">
                  <adec:decorative xmlns:adec="http://schemas.microsoft.com/office/drawing/2017/decorative" val="0"/>
                </a:ext>
              </a:extLst>
            </p:cNvPr>
            <p:cNvSpPr>
              <a:spLocks noChangeArrowheads="1"/>
            </p:cNvSpPr>
            <p:nvPr/>
          </p:nvSpPr>
          <p:spPr bwMode="auto">
            <a:xfrm>
              <a:off x="1574428" y="905501"/>
              <a:ext cx="510738"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95" name="segment 784" descr=" NEXRAD Sustainment 1">
              <a:hlinkClick r:id="rId14"/>
              <a:extLst>
                <a:ext uri="{FF2B5EF4-FFF2-40B4-BE49-F238E27FC236}">
                  <a16:creationId xmlns:a16="http://schemas.microsoft.com/office/drawing/2014/main" id="{B2406681-3E3A-4232-8D17-16DC2C814023}"/>
                </a:ext>
                <a:ext uri="{C183D7F6-B498-43B3-948B-1728B52AA6E4}">
                  <adec:decorative xmlns:adec="http://schemas.microsoft.com/office/drawing/2017/decorative" val="0"/>
                </a:ext>
              </a:extLst>
            </p:cNvPr>
            <p:cNvSpPr txBox="1"/>
            <p:nvPr/>
          </p:nvSpPr>
          <p:spPr>
            <a:xfrm>
              <a:off x="2109403" y="2693095"/>
              <a:ext cx="1091736" cy="128016"/>
            </a:xfrm>
            <a:prstGeom prst="rect">
              <a:avLst/>
            </a:prstGeom>
            <a:solidFill>
              <a:schemeClr val="bg1"/>
            </a:solidFill>
          </p:spPr>
          <p:txBody>
            <a:bodyPr wrap="square" lIns="0" tIns="0" rIns="0" bIns="0" rtlCol="0" anchor="ctr">
              <a:noAutofit/>
            </a:body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NEXRAD Sustainment 1</a:t>
              </a:r>
            </a:p>
          </p:txBody>
        </p:sp>
        <p:sp>
          <p:nvSpPr>
            <p:cNvPr id="181" name="decision 812" descr="decision 812">
              <a:hlinkClick r:id="rId44"/>
              <a:extLst>
                <a:ext uri="{FF2B5EF4-FFF2-40B4-BE49-F238E27FC236}">
                  <a16:creationId xmlns:a16="http://schemas.microsoft.com/office/drawing/2014/main" id="{E687F906-DFC3-433A-AC92-AED8816CBAB5}"/>
                </a:ext>
                <a:ext uri="{C183D7F6-B498-43B3-948B-1728B52AA6E4}">
                  <adec:decorative xmlns:adec="http://schemas.microsoft.com/office/drawing/2017/decorative" val="0"/>
                </a:ext>
              </a:extLst>
            </p:cNvPr>
            <p:cNvSpPr>
              <a:spLocks noChangeArrowheads="1"/>
            </p:cNvSpPr>
            <p:nvPr/>
          </p:nvSpPr>
          <p:spPr bwMode="auto">
            <a:xfrm>
              <a:off x="1621563" y="986870"/>
              <a:ext cx="274326" cy="365738"/>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812</a:t>
              </a:r>
            </a:p>
          </p:txBody>
        </p:sp>
        <p:sp>
          <p:nvSpPr>
            <p:cNvPr id="86" name="segment 1198" descr="segment 1198">
              <a:hlinkClick r:id="rId36"/>
              <a:extLst>
                <a:ext uri="{FF2B5EF4-FFF2-40B4-BE49-F238E27FC236}">
                  <a16:creationId xmlns:a16="http://schemas.microsoft.com/office/drawing/2014/main" id="{5CEF89AB-CAF1-4BBA-BC8B-C325B12A03AC}"/>
                </a:ext>
                <a:ext uri="{C183D7F6-B498-43B3-948B-1728B52AA6E4}">
                  <adec:decorative xmlns:adec="http://schemas.microsoft.com/office/drawing/2017/decorative" val="0"/>
                </a:ext>
              </a:extLst>
            </p:cNvPr>
            <p:cNvSpPr>
              <a:spLocks noChangeArrowheads="1"/>
            </p:cNvSpPr>
            <p:nvPr/>
          </p:nvSpPr>
          <p:spPr bwMode="auto">
            <a:xfrm>
              <a:off x="2076448" y="5129685"/>
              <a:ext cx="510738"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29" name="decision 1243" descr="decision 1243">
              <a:hlinkClick r:id="rId45"/>
              <a:extLst>
                <a:ext uri="{FF2B5EF4-FFF2-40B4-BE49-F238E27FC236}">
                  <a16:creationId xmlns:a16="http://schemas.microsoft.com/office/drawing/2014/main" id="{BEA0CC61-4F55-4B73-9602-979A5BCBE8BA}"/>
                </a:ext>
                <a:ext uri="{C183D7F6-B498-43B3-948B-1728B52AA6E4}">
                  <adec:decorative xmlns:adec="http://schemas.microsoft.com/office/drawing/2017/decorative" val="0"/>
                </a:ext>
              </a:extLst>
            </p:cNvPr>
            <p:cNvSpPr>
              <a:spLocks noChangeArrowheads="1"/>
            </p:cNvSpPr>
            <p:nvPr/>
          </p:nvSpPr>
          <p:spPr bwMode="auto">
            <a:xfrm>
              <a:off x="2396300" y="5019947"/>
              <a:ext cx="274643"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1243</a:t>
              </a:r>
            </a:p>
          </p:txBody>
        </p:sp>
      </p:grpSp>
    </p:spTree>
    <p:extLst>
      <p:ext uri="{BB962C8B-B14F-4D97-AF65-F5344CB8AC3E}">
        <p14:creationId xmlns:p14="http://schemas.microsoft.com/office/powerpoint/2010/main" val="3913951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3" descr="Weather Roadmap (2 of 4)">
            <a:extLst>
              <a:ext uri="{FF2B5EF4-FFF2-40B4-BE49-F238E27FC236}">
                <a16:creationId xmlns:a16="http://schemas.microsoft.com/office/drawing/2014/main" id="{5DBADBCC-125D-4800-B080-914BA8B0897E}"/>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Weather Roadmap (2 of 4)</a:t>
            </a:r>
          </a:p>
        </p:txBody>
      </p:sp>
      <p:sp>
        <p:nvSpPr>
          <p:cNvPr id="3" name="Slide Number Placeholder 2" descr="115">
            <a:extLst>
              <a:ext uri="{FF2B5EF4-FFF2-40B4-BE49-F238E27FC236}">
                <a16:creationId xmlns:a16="http://schemas.microsoft.com/office/drawing/2014/main" id="{57CE32AF-4E08-42D2-9EB3-958A673064EA}"/>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107</a:t>
            </a:fld>
            <a:endParaRPr lang="en-US"/>
          </a:p>
        </p:txBody>
      </p:sp>
      <p:grpSp>
        <p:nvGrpSpPr>
          <p:cNvPr id="2" name="Group 1" descr="Weather Roadmap 2 of 4 depicts the Infrastructure activities in support of Dissemination (such as Common Support Services - Weather, or CSS-Wx), Processing (such as NextGen Weather Processor, or NWP), the joint investment of NWP/CSS-Wx Enhancements, and the Non-FAA Services that feed the various FAA Weather systems. ">
            <a:extLst>
              <a:ext uri="{FF2B5EF4-FFF2-40B4-BE49-F238E27FC236}">
                <a16:creationId xmlns:a16="http://schemas.microsoft.com/office/drawing/2014/main" id="{1C8FACDE-4D16-48AB-BC1E-645DF38FBB84}"/>
              </a:ext>
            </a:extLst>
          </p:cNvPr>
          <p:cNvGrpSpPr/>
          <p:nvPr/>
        </p:nvGrpSpPr>
        <p:grpSpPr>
          <a:xfrm>
            <a:off x="30163" y="574671"/>
            <a:ext cx="9034462" cy="5889629"/>
            <a:chOff x="30163" y="574671"/>
            <a:chExt cx="9034462" cy="5889629"/>
          </a:xfrm>
        </p:grpSpPr>
        <p:sp>
          <p:nvSpPr>
            <p:cNvPr id="153617" name="Line 228">
              <a:extLst>
                <a:ext uri="{FF2B5EF4-FFF2-40B4-BE49-F238E27FC236}">
                  <a16:creationId xmlns:a16="http://schemas.microsoft.com/office/drawing/2014/main" id="{30DF0CA4-7008-4D42-BA9E-55F64C2027F6}"/>
                </a:ext>
                <a:ext uri="{C183D7F6-B498-43B3-948B-1728B52AA6E4}">
                  <adec:decorative xmlns:adec="http://schemas.microsoft.com/office/drawing/2017/decorative" val="1"/>
                </a:ext>
              </a:extLst>
            </p:cNvPr>
            <p:cNvSpPr>
              <a:spLocks noChangeShapeType="1"/>
            </p:cNvSpPr>
            <p:nvPr/>
          </p:nvSpPr>
          <p:spPr bwMode="auto">
            <a:xfrm>
              <a:off x="1119676" y="6025216"/>
              <a:ext cx="7875923" cy="409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153619" name="Line 228">
              <a:extLst>
                <a:ext uri="{FF2B5EF4-FFF2-40B4-BE49-F238E27FC236}">
                  <a16:creationId xmlns:a16="http://schemas.microsoft.com/office/drawing/2014/main" id="{6B3EA67B-DBCB-46D1-AE5E-81C6754652D9}"/>
                </a:ext>
                <a:ext uri="{C183D7F6-B498-43B3-948B-1728B52AA6E4}">
                  <adec:decorative xmlns:adec="http://schemas.microsoft.com/office/drawing/2017/decorative" val="1"/>
                </a:ext>
              </a:extLst>
            </p:cNvPr>
            <p:cNvSpPr>
              <a:spLocks noChangeShapeType="1"/>
            </p:cNvSpPr>
            <p:nvPr/>
          </p:nvSpPr>
          <p:spPr bwMode="auto">
            <a:xfrm flipV="1">
              <a:off x="1122560" y="6302370"/>
              <a:ext cx="787699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153620" name="Rectangle 49">
              <a:extLst>
                <a:ext uri="{FF2B5EF4-FFF2-40B4-BE49-F238E27FC236}">
                  <a16:creationId xmlns:a16="http://schemas.microsoft.com/office/drawing/2014/main" id="{92660E50-221A-4735-A7C8-7A79C3C107A3}"/>
                </a:ext>
                <a:ext uri="{C183D7F6-B498-43B3-948B-1728B52AA6E4}">
                  <adec:decorative xmlns:adec="http://schemas.microsoft.com/office/drawing/2017/decorative" val="1"/>
                </a:ext>
              </a:extLst>
            </p:cNvPr>
            <p:cNvSpPr>
              <a:spLocks noChangeArrowheads="1"/>
            </p:cNvSpPr>
            <p:nvPr/>
          </p:nvSpPr>
          <p:spPr bwMode="auto">
            <a:xfrm>
              <a:off x="333281" y="6183505"/>
              <a:ext cx="786401" cy="237730"/>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NOAA Satellite </a:t>
              </a:r>
            </a:p>
            <a:p>
              <a:pPr algn="ctr"/>
              <a:r>
                <a:rPr lang="en-US" altLang="en-US" sz="800">
                  <a:solidFill>
                    <a:srgbClr val="000000"/>
                  </a:solidFill>
                  <a:latin typeface="+mj-lt"/>
                  <a:ea typeface="ＭＳ Ｐゴシック" panose="020B0600070205080204" pitchFamily="34" charset="-128"/>
                  <a:cs typeface="Segoe UI" panose="020B0502040204020203" pitchFamily="34" charset="0"/>
                </a:rPr>
                <a:t>Data Services</a:t>
              </a:r>
            </a:p>
          </p:txBody>
        </p:sp>
        <p:sp>
          <p:nvSpPr>
            <p:cNvPr id="153625" name="Rectangle 55">
              <a:extLst>
                <a:ext uri="{FF2B5EF4-FFF2-40B4-BE49-F238E27FC236}">
                  <a16:creationId xmlns:a16="http://schemas.microsoft.com/office/drawing/2014/main" id="{F2B863A4-B844-4944-9992-DBF68E63F1A7}"/>
                </a:ext>
                <a:ext uri="{C183D7F6-B498-43B3-948B-1728B52AA6E4}">
                  <adec:decorative xmlns:adec="http://schemas.microsoft.com/office/drawing/2017/decorative" val="1"/>
                </a:ext>
              </a:extLst>
            </p:cNvPr>
            <p:cNvSpPr>
              <a:spLocks noChangeArrowheads="1"/>
            </p:cNvSpPr>
            <p:nvPr/>
          </p:nvSpPr>
          <p:spPr bwMode="auto">
            <a:xfrm>
              <a:off x="333281" y="5904778"/>
              <a:ext cx="786401" cy="237730"/>
            </a:xfrm>
            <a:prstGeom prst="rect">
              <a:avLst/>
            </a:prstGeom>
            <a:solidFill>
              <a:srgbClr val="D0F2FC"/>
            </a:solidFill>
            <a:ln w="9525">
              <a:solidFill>
                <a:schemeClr val="tx1"/>
              </a:solidFill>
              <a:miter lim="800000"/>
              <a:headEnd/>
              <a:tailEnd/>
            </a:ln>
          </p:spPr>
          <p:txBody>
            <a:bodyPr wrap="square" lIns="18288"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NOAA/NWS </a:t>
              </a:r>
            </a:p>
            <a:p>
              <a:pPr algn="ctr"/>
              <a:r>
                <a:rPr lang="en-US" altLang="en-US" sz="800" err="1">
                  <a:solidFill>
                    <a:srgbClr val="000000"/>
                  </a:solidFill>
                  <a:latin typeface="+mj-lt"/>
                  <a:ea typeface="ＭＳ Ｐゴシック" panose="020B0600070205080204" pitchFamily="34" charset="-128"/>
                  <a:cs typeface="Segoe UI" panose="020B0502040204020203" pitchFamily="34" charset="0"/>
                </a:rPr>
                <a:t>Wx</a:t>
              </a:r>
              <a:r>
                <a:rPr lang="en-US" altLang="en-US" sz="800">
                  <a:solidFill>
                    <a:srgbClr val="000000"/>
                  </a:solidFill>
                  <a:latin typeface="+mj-lt"/>
                  <a:ea typeface="ＭＳ Ｐゴシック" panose="020B0600070205080204" pitchFamily="34" charset="-128"/>
                  <a:cs typeface="Segoe UI" panose="020B0502040204020203" pitchFamily="34" charset="0"/>
                </a:rPr>
                <a:t> Services</a:t>
              </a:r>
            </a:p>
          </p:txBody>
        </p:sp>
        <p:sp>
          <p:nvSpPr>
            <p:cNvPr id="153687" name="Line 228">
              <a:extLst>
                <a:ext uri="{FF2B5EF4-FFF2-40B4-BE49-F238E27FC236}">
                  <a16:creationId xmlns:a16="http://schemas.microsoft.com/office/drawing/2014/main" id="{DB151E7C-B1A4-4F2B-9AD3-0C36F96DD8C2}"/>
                </a:ext>
                <a:ext uri="{C183D7F6-B498-43B3-948B-1728B52AA6E4}">
                  <adec:decorative xmlns:adec="http://schemas.microsoft.com/office/drawing/2017/decorative" val="1"/>
                </a:ext>
              </a:extLst>
            </p:cNvPr>
            <p:cNvSpPr>
              <a:spLocks noChangeShapeType="1"/>
            </p:cNvSpPr>
            <p:nvPr/>
          </p:nvSpPr>
          <p:spPr bwMode="auto">
            <a:xfrm>
              <a:off x="1098394" y="5628267"/>
              <a:ext cx="7897205" cy="292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153693" name="Rectangle 169">
              <a:extLst>
                <a:ext uri="{FF2B5EF4-FFF2-40B4-BE49-F238E27FC236}">
                  <a16:creationId xmlns:a16="http://schemas.microsoft.com/office/drawing/2014/main" id="{C311BE8F-691F-4EF9-A47A-CBFC6A47AED1}"/>
                </a:ext>
                <a:ext uri="{C183D7F6-B498-43B3-948B-1728B52AA6E4}">
                  <adec:decorative xmlns:adec="http://schemas.microsoft.com/office/drawing/2017/decorative" val="1"/>
                </a:ext>
              </a:extLst>
            </p:cNvPr>
            <p:cNvSpPr>
              <a:spLocks noChangeArrowheads="1"/>
            </p:cNvSpPr>
            <p:nvPr/>
          </p:nvSpPr>
          <p:spPr bwMode="auto">
            <a:xfrm flipV="1">
              <a:off x="30163" y="574671"/>
              <a:ext cx="9034462" cy="29265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mj-lt"/>
                  <a:ea typeface="ＭＳ Ｐゴシック" panose="020B0600070205080204" pitchFamily="34" charset="-128"/>
                  <a:cs typeface="Segoe UI" panose="020B0502040204020203" pitchFamily="34" charset="0"/>
                </a:rPr>
                <a:t>Dissemination</a:t>
              </a:r>
            </a:p>
          </p:txBody>
        </p:sp>
        <p:sp>
          <p:nvSpPr>
            <p:cNvPr id="153694" name="Rectangle 169">
              <a:extLst>
                <a:ext uri="{FF2B5EF4-FFF2-40B4-BE49-F238E27FC236}">
                  <a16:creationId xmlns:a16="http://schemas.microsoft.com/office/drawing/2014/main" id="{2F81D550-DB83-4547-A3FF-9872507ACD31}"/>
                </a:ext>
                <a:ext uri="{C183D7F6-B498-43B3-948B-1728B52AA6E4}">
                  <adec:decorative xmlns:adec="http://schemas.microsoft.com/office/drawing/2017/decorative" val="1"/>
                </a:ext>
              </a:extLst>
            </p:cNvPr>
            <p:cNvSpPr>
              <a:spLocks noChangeArrowheads="1"/>
            </p:cNvSpPr>
            <p:nvPr/>
          </p:nvSpPr>
          <p:spPr bwMode="auto">
            <a:xfrm flipV="1">
              <a:off x="30163" y="3495549"/>
              <a:ext cx="9034462" cy="1846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mj-lt"/>
                  <a:ea typeface="ＭＳ Ｐゴシック" panose="020B0600070205080204" pitchFamily="34" charset="-128"/>
                  <a:cs typeface="Segoe UI" panose="020B0502040204020203" pitchFamily="34" charset="0"/>
                </a:rPr>
                <a:t>Processing</a:t>
              </a:r>
            </a:p>
          </p:txBody>
        </p:sp>
        <p:sp>
          <p:nvSpPr>
            <p:cNvPr id="153695" name="Rectangle 169">
              <a:extLst>
                <a:ext uri="{FF2B5EF4-FFF2-40B4-BE49-F238E27FC236}">
                  <a16:creationId xmlns:a16="http://schemas.microsoft.com/office/drawing/2014/main" id="{F68A4E0E-ED45-410D-BF39-8FBAA3137B37}"/>
                </a:ext>
                <a:ext uri="{C183D7F6-B498-43B3-948B-1728B52AA6E4}">
                  <adec:decorative xmlns:adec="http://schemas.microsoft.com/office/drawing/2017/decorative" val="1"/>
                </a:ext>
              </a:extLst>
            </p:cNvPr>
            <p:cNvSpPr>
              <a:spLocks noChangeArrowheads="1"/>
            </p:cNvSpPr>
            <p:nvPr/>
          </p:nvSpPr>
          <p:spPr bwMode="auto">
            <a:xfrm flipV="1">
              <a:off x="30163" y="5337783"/>
              <a:ext cx="9034462" cy="11265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mj-lt"/>
                  <a:ea typeface="ＭＳ Ｐゴシック" panose="020B0600070205080204" pitchFamily="34" charset="-128"/>
                  <a:cs typeface="Segoe UI" panose="020B0502040204020203" pitchFamily="34" charset="0"/>
                </a:rPr>
                <a:t>Non-FAA Services</a:t>
              </a:r>
            </a:p>
          </p:txBody>
        </p:sp>
        <p:sp>
          <p:nvSpPr>
            <p:cNvPr id="160" name="object 237">
              <a:extLst>
                <a:ext uri="{FF2B5EF4-FFF2-40B4-BE49-F238E27FC236}">
                  <a16:creationId xmlns:a16="http://schemas.microsoft.com/office/drawing/2014/main" id="{5876FEBA-D6F7-43B6-81C4-27B90BB63CC3}"/>
                </a:ext>
                <a:ext uri="{C183D7F6-B498-43B3-948B-1728B52AA6E4}">
                  <adec:decorative xmlns:adec="http://schemas.microsoft.com/office/drawing/2017/decorative" val="1"/>
                </a:ext>
              </a:extLst>
            </p:cNvPr>
            <p:cNvSpPr/>
            <p:nvPr/>
          </p:nvSpPr>
          <p:spPr>
            <a:xfrm>
              <a:off x="3026141" y="4227387"/>
              <a:ext cx="635" cy="0"/>
            </a:xfrm>
            <a:custGeom>
              <a:avLst/>
              <a:gdLst/>
              <a:ahLst/>
              <a:cxnLst/>
              <a:rect l="l" t="t" r="r" b="b"/>
              <a:pathLst>
                <a:path w="635">
                  <a:moveTo>
                    <a:pt x="0" y="0"/>
                  </a:moveTo>
                  <a:lnTo>
                    <a:pt x="126" y="0"/>
                  </a:lnTo>
                </a:path>
              </a:pathLst>
            </a:custGeom>
            <a:ln w="9144">
              <a:solidFill>
                <a:srgbClr val="FF0000"/>
              </a:solidFill>
            </a:ln>
          </p:spPr>
          <p:txBody>
            <a:bodyPr wrap="square" lIns="0" tIns="0" rIns="0" bIns="0" rtlCol="0"/>
            <a:lstStyle/>
            <a:p>
              <a:endParaRPr>
                <a:latin typeface="+mj-lt"/>
              </a:endParaRPr>
            </a:p>
          </p:txBody>
        </p:sp>
        <p:sp>
          <p:nvSpPr>
            <p:cNvPr id="161" name="system 319" descr="system 319">
              <a:hlinkClick r:id="rId3"/>
              <a:extLst>
                <a:ext uri="{FF2B5EF4-FFF2-40B4-BE49-F238E27FC236}">
                  <a16:creationId xmlns:a16="http://schemas.microsoft.com/office/drawing/2014/main" id="{09A76E1B-B3A7-44B7-B06F-2FBBAFC29521}"/>
                </a:ext>
                <a:ext uri="{C183D7F6-B498-43B3-948B-1728B52AA6E4}">
                  <adec:decorative xmlns:adec="http://schemas.microsoft.com/office/drawing/2017/decorative" val="0"/>
                </a:ext>
              </a:extLst>
            </p:cNvPr>
            <p:cNvSpPr/>
            <p:nvPr/>
          </p:nvSpPr>
          <p:spPr>
            <a:xfrm>
              <a:off x="277865" y="3838648"/>
              <a:ext cx="845819" cy="182880"/>
            </a:xfrm>
            <a:custGeom>
              <a:avLst/>
              <a:gdLst/>
              <a:ahLst/>
              <a:cxnLst/>
              <a:rect l="l" t="t" r="r" b="b"/>
              <a:pathLst>
                <a:path w="845819" h="182879">
                  <a:moveTo>
                    <a:pt x="0" y="182880"/>
                  </a:moveTo>
                  <a:lnTo>
                    <a:pt x="845819" y="182880"/>
                  </a:lnTo>
                  <a:lnTo>
                    <a:pt x="845819" y="0"/>
                  </a:lnTo>
                  <a:lnTo>
                    <a:pt x="0" y="0"/>
                  </a:lnTo>
                  <a:lnTo>
                    <a:pt x="0" y="182880"/>
                  </a:lnTo>
                  <a:close/>
                </a:path>
              </a:pathLst>
            </a:custGeom>
            <a:solidFill>
              <a:srgbClr val="D0F1FB"/>
            </a:solidFill>
            <a:ln w="9525">
              <a:solidFill>
                <a:schemeClr val="tx1"/>
              </a:solidFill>
            </a:ln>
          </p:spPr>
          <p:txBody>
            <a:bodyPr wrap="square" lIns="0" tIns="0" rIns="0" bIns="0" rtlCol="0" anchor="ctr"/>
            <a:lstStyle/>
            <a:p>
              <a:pPr algn="ctr"/>
              <a:r>
                <a:rPr lang="en-US" sz="800">
                  <a:latin typeface="+mj-lt"/>
                </a:rPr>
                <a:t>WARP RAMP</a:t>
              </a:r>
              <a:endParaRPr sz="800">
                <a:latin typeface="+mj-lt"/>
              </a:endParaRPr>
            </a:p>
          </p:txBody>
        </p:sp>
        <p:sp>
          <p:nvSpPr>
            <p:cNvPr id="166" name="system 538" descr="system 538">
              <a:hlinkClick r:id="rId4"/>
              <a:extLst>
                <a:ext uri="{FF2B5EF4-FFF2-40B4-BE49-F238E27FC236}">
                  <a16:creationId xmlns:a16="http://schemas.microsoft.com/office/drawing/2014/main" id="{E9821ACE-082A-425B-9BB4-0DCA17E5707C}"/>
                </a:ext>
                <a:ext uri="{C183D7F6-B498-43B3-948B-1728B52AA6E4}">
                  <adec:decorative xmlns:adec="http://schemas.microsoft.com/office/drawing/2017/decorative" val="0"/>
                </a:ext>
              </a:extLst>
            </p:cNvPr>
            <p:cNvSpPr/>
            <p:nvPr/>
          </p:nvSpPr>
          <p:spPr>
            <a:xfrm>
              <a:off x="277865" y="3604734"/>
              <a:ext cx="845819" cy="182880"/>
            </a:xfrm>
            <a:custGeom>
              <a:avLst/>
              <a:gdLst/>
              <a:ahLst/>
              <a:cxnLst/>
              <a:rect l="l" t="t" r="r" b="b"/>
              <a:pathLst>
                <a:path w="845819" h="238125">
                  <a:moveTo>
                    <a:pt x="0" y="237743"/>
                  </a:moveTo>
                  <a:lnTo>
                    <a:pt x="845819" y="237743"/>
                  </a:lnTo>
                  <a:lnTo>
                    <a:pt x="845819" y="0"/>
                  </a:lnTo>
                  <a:lnTo>
                    <a:pt x="0" y="0"/>
                  </a:lnTo>
                  <a:lnTo>
                    <a:pt x="0" y="237743"/>
                  </a:lnTo>
                  <a:close/>
                </a:path>
              </a:pathLst>
            </a:custGeom>
            <a:solidFill>
              <a:srgbClr val="D0F1FB"/>
            </a:solidFill>
            <a:ln w="9525">
              <a:solidFill>
                <a:schemeClr val="tx1"/>
              </a:solidFill>
            </a:ln>
          </p:spPr>
          <p:txBody>
            <a:bodyPr wrap="square" lIns="0" tIns="0" rIns="0" bIns="0" rtlCol="0" anchor="ctr"/>
            <a:lstStyle/>
            <a:p>
              <a:pPr algn="ctr"/>
              <a:r>
                <a:rPr lang="en-US" sz="800">
                  <a:latin typeface="+mj-lt"/>
                </a:rPr>
                <a:t>CIWS Prototype</a:t>
              </a:r>
              <a:endParaRPr sz="800">
                <a:latin typeface="+mj-lt"/>
              </a:endParaRPr>
            </a:p>
          </p:txBody>
        </p:sp>
        <p:sp>
          <p:nvSpPr>
            <p:cNvPr id="179" name="object 367" descr="X">
              <a:extLst>
                <a:ext uri="{FF2B5EF4-FFF2-40B4-BE49-F238E27FC236}">
                  <a16:creationId xmlns:a16="http://schemas.microsoft.com/office/drawing/2014/main" id="{54476717-3A1F-4EDF-A3E1-788E1237F63B}"/>
                </a:ext>
                <a:ext uri="{C183D7F6-B498-43B3-948B-1728B52AA6E4}">
                  <adec:decorative xmlns:adec="http://schemas.microsoft.com/office/drawing/2017/decorative" val="0"/>
                </a:ext>
              </a:extLst>
            </p:cNvPr>
            <p:cNvSpPr txBox="1"/>
            <p:nvPr/>
          </p:nvSpPr>
          <p:spPr>
            <a:xfrm>
              <a:off x="5421875" y="4088300"/>
              <a:ext cx="108585" cy="153888"/>
            </a:xfrm>
            <a:prstGeom prst="rect">
              <a:avLst/>
            </a:prstGeom>
          </p:spPr>
          <p:txBody>
            <a:bodyPr vert="horz" wrap="square" lIns="0" tIns="0" rIns="0" bIns="0" rtlCol="0">
              <a:spAutoFit/>
            </a:bodyPr>
            <a:lstStyle/>
            <a:p>
              <a:pPr marL="12700"/>
              <a:r>
                <a:rPr sz="1000" b="1" spc="-5">
                  <a:solidFill>
                    <a:srgbClr val="FF3300"/>
                  </a:solidFill>
                  <a:latin typeface="+mj-lt"/>
                  <a:cs typeface="Segoe UI"/>
                </a:rPr>
                <a:t>X</a:t>
              </a:r>
              <a:endParaRPr sz="1000">
                <a:latin typeface="+mj-lt"/>
                <a:cs typeface="Segoe UI"/>
              </a:endParaRPr>
            </a:p>
          </p:txBody>
        </p:sp>
        <p:sp>
          <p:nvSpPr>
            <p:cNvPr id="202" name="Line 228">
              <a:extLst>
                <a:ext uri="{FF2B5EF4-FFF2-40B4-BE49-F238E27FC236}">
                  <a16:creationId xmlns:a16="http://schemas.microsoft.com/office/drawing/2014/main" id="{68223871-AEFC-4EA2-8787-67089B23F717}"/>
                </a:ext>
                <a:ext uri="{C183D7F6-B498-43B3-948B-1728B52AA6E4}">
                  <adec:decorative xmlns:adec="http://schemas.microsoft.com/office/drawing/2017/decorative" val="1"/>
                </a:ext>
              </a:extLst>
            </p:cNvPr>
            <p:cNvSpPr>
              <a:spLocks noChangeShapeType="1"/>
            </p:cNvSpPr>
            <p:nvPr/>
          </p:nvSpPr>
          <p:spPr bwMode="auto">
            <a:xfrm>
              <a:off x="2711672" y="3700341"/>
              <a:ext cx="1194910" cy="0"/>
            </a:xfrm>
            <a:prstGeom prst="line">
              <a:avLst/>
            </a:prstGeom>
            <a:noFill/>
            <a:ln w="9525">
              <a:solidFill>
                <a:srgbClr val="FF0000"/>
              </a:solidFill>
              <a:prstDash val="dash"/>
              <a:round/>
              <a:headEnd type="none"/>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203" name="Line 228">
              <a:extLst>
                <a:ext uri="{FF2B5EF4-FFF2-40B4-BE49-F238E27FC236}">
                  <a16:creationId xmlns:a16="http://schemas.microsoft.com/office/drawing/2014/main" id="{3B6C4654-7C72-4297-A4C5-3182385311FE}"/>
                </a:ext>
                <a:ext uri="{C183D7F6-B498-43B3-948B-1728B52AA6E4}">
                  <adec:decorative xmlns:adec="http://schemas.microsoft.com/office/drawing/2017/decorative" val="1"/>
                </a:ext>
              </a:extLst>
            </p:cNvPr>
            <p:cNvSpPr>
              <a:spLocks noChangeShapeType="1"/>
            </p:cNvSpPr>
            <p:nvPr/>
          </p:nvSpPr>
          <p:spPr bwMode="auto">
            <a:xfrm>
              <a:off x="2715284" y="3934509"/>
              <a:ext cx="1187686" cy="2969"/>
            </a:xfrm>
            <a:prstGeom prst="line">
              <a:avLst/>
            </a:prstGeom>
            <a:noFill/>
            <a:ln w="9525">
              <a:solidFill>
                <a:srgbClr val="FF0000"/>
              </a:solidFill>
              <a:prstDash val="dash"/>
              <a:round/>
              <a:headEnd type="none"/>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206" name="Line 228">
              <a:extLst>
                <a:ext uri="{FF2B5EF4-FFF2-40B4-BE49-F238E27FC236}">
                  <a16:creationId xmlns:a16="http://schemas.microsoft.com/office/drawing/2014/main" id="{D156C4C2-80C2-4FE2-9353-0ECBB4EC300B}"/>
                </a:ext>
                <a:ext uri="{C183D7F6-B498-43B3-948B-1728B52AA6E4}">
                  <adec:decorative xmlns:adec="http://schemas.microsoft.com/office/drawing/2017/decorative" val="1"/>
                </a:ext>
              </a:extLst>
            </p:cNvPr>
            <p:cNvSpPr>
              <a:spLocks noChangeShapeType="1"/>
            </p:cNvSpPr>
            <p:nvPr/>
          </p:nvSpPr>
          <p:spPr bwMode="auto">
            <a:xfrm flipV="1">
              <a:off x="4476365" y="4169003"/>
              <a:ext cx="968246" cy="0"/>
            </a:xfrm>
            <a:prstGeom prst="line">
              <a:avLst/>
            </a:prstGeom>
            <a:noFill/>
            <a:ln w="9525">
              <a:solidFill>
                <a:srgbClr val="FF0000"/>
              </a:solidFill>
              <a:prstDash val="dash"/>
              <a:round/>
              <a:headEnd type="none"/>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207" name="object 367" descr="X">
              <a:extLst>
                <a:ext uri="{FF2B5EF4-FFF2-40B4-BE49-F238E27FC236}">
                  <a16:creationId xmlns:a16="http://schemas.microsoft.com/office/drawing/2014/main" id="{81357982-436C-4582-BA37-473074F68914}"/>
                </a:ext>
                <a:ext uri="{C183D7F6-B498-43B3-948B-1728B52AA6E4}">
                  <adec:decorative xmlns:adec="http://schemas.microsoft.com/office/drawing/2017/decorative" val="0"/>
                </a:ext>
              </a:extLst>
            </p:cNvPr>
            <p:cNvSpPr txBox="1"/>
            <p:nvPr/>
          </p:nvSpPr>
          <p:spPr>
            <a:xfrm>
              <a:off x="3893557" y="3622782"/>
              <a:ext cx="108585" cy="153888"/>
            </a:xfrm>
            <a:prstGeom prst="rect">
              <a:avLst/>
            </a:prstGeom>
          </p:spPr>
          <p:txBody>
            <a:bodyPr vert="horz" wrap="square" lIns="0" tIns="0" rIns="0" bIns="0" rtlCol="0">
              <a:spAutoFit/>
            </a:bodyPr>
            <a:lstStyle/>
            <a:p>
              <a:pPr marL="12700"/>
              <a:r>
                <a:rPr sz="1000" b="1" spc="-5">
                  <a:solidFill>
                    <a:srgbClr val="FF3300"/>
                  </a:solidFill>
                  <a:latin typeface="+mj-lt"/>
                  <a:cs typeface="Segoe UI"/>
                </a:rPr>
                <a:t>X</a:t>
              </a:r>
              <a:endParaRPr sz="1000">
                <a:latin typeface="+mj-lt"/>
                <a:cs typeface="Segoe UI"/>
              </a:endParaRPr>
            </a:p>
          </p:txBody>
        </p:sp>
        <p:sp>
          <p:nvSpPr>
            <p:cNvPr id="209" name="object 367" descr="X">
              <a:extLst>
                <a:ext uri="{FF2B5EF4-FFF2-40B4-BE49-F238E27FC236}">
                  <a16:creationId xmlns:a16="http://schemas.microsoft.com/office/drawing/2014/main" id="{50BB739B-479A-4B54-9B0D-932D49D73F9F}"/>
                </a:ext>
                <a:ext uri="{C183D7F6-B498-43B3-948B-1728B52AA6E4}">
                  <adec:decorative xmlns:adec="http://schemas.microsoft.com/office/drawing/2017/decorative" val="0"/>
                </a:ext>
              </a:extLst>
            </p:cNvPr>
            <p:cNvSpPr txBox="1"/>
            <p:nvPr/>
          </p:nvSpPr>
          <p:spPr>
            <a:xfrm>
              <a:off x="3895144" y="3859216"/>
              <a:ext cx="108585" cy="153888"/>
            </a:xfrm>
            <a:prstGeom prst="rect">
              <a:avLst/>
            </a:prstGeom>
          </p:spPr>
          <p:txBody>
            <a:bodyPr vert="horz" wrap="square" lIns="0" tIns="0" rIns="0" bIns="0" rtlCol="0">
              <a:spAutoFit/>
            </a:bodyPr>
            <a:lstStyle/>
            <a:p>
              <a:pPr marL="12700"/>
              <a:r>
                <a:rPr sz="1000" b="1" spc="-5">
                  <a:solidFill>
                    <a:srgbClr val="FF3300"/>
                  </a:solidFill>
                  <a:latin typeface="+mj-lt"/>
                  <a:cs typeface="Segoe UI"/>
                </a:rPr>
                <a:t>X</a:t>
              </a:r>
              <a:endParaRPr sz="1000">
                <a:latin typeface="+mj-lt"/>
                <a:cs typeface="Segoe UI"/>
              </a:endParaRPr>
            </a:p>
          </p:txBody>
        </p:sp>
        <p:sp>
          <p:nvSpPr>
            <p:cNvPr id="216" name="Line 106">
              <a:extLst>
                <a:ext uri="{FF2B5EF4-FFF2-40B4-BE49-F238E27FC236}">
                  <a16:creationId xmlns:a16="http://schemas.microsoft.com/office/drawing/2014/main" id="{FD550E37-F679-4D08-80D6-5F25E216FC73}"/>
                </a:ext>
                <a:ext uri="{C183D7F6-B498-43B3-948B-1728B52AA6E4}">
                  <adec:decorative xmlns:adec="http://schemas.microsoft.com/office/drawing/2017/decorative" val="1"/>
                </a:ext>
              </a:extLst>
            </p:cNvPr>
            <p:cNvSpPr>
              <a:spLocks noChangeShapeType="1"/>
            </p:cNvSpPr>
            <p:nvPr/>
          </p:nvSpPr>
          <p:spPr bwMode="auto">
            <a:xfrm flipV="1">
              <a:off x="3503282" y="4588619"/>
              <a:ext cx="5499775" cy="184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219" name="system 1208" descr="system 1208">
              <a:hlinkClick r:id="rId5"/>
              <a:extLst>
                <a:ext uri="{FF2B5EF4-FFF2-40B4-BE49-F238E27FC236}">
                  <a16:creationId xmlns:a16="http://schemas.microsoft.com/office/drawing/2014/main" id="{7A20191A-9748-448E-ACC7-328E933E81EB}"/>
                </a:ext>
                <a:ext uri="{C183D7F6-B498-43B3-948B-1728B52AA6E4}">
                  <adec:decorative xmlns:adec="http://schemas.microsoft.com/office/drawing/2017/decorative" val="0"/>
                </a:ext>
              </a:extLst>
            </p:cNvPr>
            <p:cNvSpPr>
              <a:spLocks noChangeArrowheads="1"/>
            </p:cNvSpPr>
            <p:nvPr/>
          </p:nvSpPr>
          <p:spPr bwMode="auto">
            <a:xfrm>
              <a:off x="2468362" y="4508422"/>
              <a:ext cx="1034918" cy="182880"/>
            </a:xfrm>
            <a:prstGeom prst="rect">
              <a:avLst/>
            </a:prstGeom>
            <a:solidFill>
              <a:srgbClr val="D0F2FC"/>
            </a:solidFill>
            <a:ln w="9525">
              <a:solidFill>
                <a:schemeClr val="tx1"/>
              </a:solidFill>
              <a:miter lim="800000"/>
              <a:headEnd/>
              <a:tailEnd/>
            </a:ln>
          </p:spPr>
          <p:txBody>
            <a:bodyPr wrap="none" lIns="18288"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NWP</a:t>
              </a:r>
            </a:p>
          </p:txBody>
        </p:sp>
        <p:sp>
          <p:nvSpPr>
            <p:cNvPr id="230" name="roadmap_symbol 255 planned" descr="roadmap_symbol 255 planned">
              <a:hlinkClick r:id="rId6"/>
              <a:extLst>
                <a:ext uri="{FF2B5EF4-FFF2-40B4-BE49-F238E27FC236}">
                  <a16:creationId xmlns:a16="http://schemas.microsoft.com/office/drawing/2014/main" id="{6BBD8390-3B4B-4423-9CF8-0C87ED40B767}"/>
                </a:ext>
                <a:ext uri="{C183D7F6-B498-43B3-948B-1728B52AA6E4}">
                  <adec:decorative xmlns:adec="http://schemas.microsoft.com/office/drawing/2017/decorative" val="0"/>
                </a:ext>
              </a:extLst>
            </p:cNvPr>
            <p:cNvSpPr>
              <a:spLocks noChangeArrowheads="1"/>
            </p:cNvSpPr>
            <p:nvPr/>
          </p:nvSpPr>
          <p:spPr bwMode="auto">
            <a:xfrm>
              <a:off x="3620493" y="4694341"/>
              <a:ext cx="1545369" cy="128008"/>
            </a:xfrm>
            <a:prstGeom prst="rect">
              <a:avLst/>
            </a:prstGeom>
            <a:solidFill>
              <a:srgbClr val="FFC000"/>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232" name="segment 894" descr="segment 894">
              <a:hlinkClick r:id="rId7"/>
              <a:extLst>
                <a:ext uri="{FF2B5EF4-FFF2-40B4-BE49-F238E27FC236}">
                  <a16:creationId xmlns:a16="http://schemas.microsoft.com/office/drawing/2014/main" id="{4DB0280C-6779-4129-8707-2D7D432E0338}"/>
                </a:ext>
                <a:ext uri="{C183D7F6-B498-43B3-948B-1728B52AA6E4}">
                  <adec:decorative xmlns:adec="http://schemas.microsoft.com/office/drawing/2017/decorative" val="0"/>
                </a:ext>
              </a:extLst>
            </p:cNvPr>
            <p:cNvSpPr>
              <a:spLocks noChangeArrowheads="1"/>
            </p:cNvSpPr>
            <p:nvPr/>
          </p:nvSpPr>
          <p:spPr bwMode="auto">
            <a:xfrm>
              <a:off x="1181101" y="4297891"/>
              <a:ext cx="2954525" cy="128016"/>
            </a:xfrm>
            <a:prstGeom prst="rect">
              <a:avLst/>
            </a:prstGeom>
            <a:solidFill>
              <a:srgbClr val="FFC000"/>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NextGen Weather Processor (NWP)</a:t>
              </a:r>
            </a:p>
          </p:txBody>
        </p:sp>
        <p:sp>
          <p:nvSpPr>
            <p:cNvPr id="235" name="Line 228">
              <a:extLst>
                <a:ext uri="{FF2B5EF4-FFF2-40B4-BE49-F238E27FC236}">
                  <a16:creationId xmlns:a16="http://schemas.microsoft.com/office/drawing/2014/main" id="{84094C9F-3722-4A10-A81C-55B8BF3F485D}"/>
                </a:ext>
                <a:ext uri="{C183D7F6-B498-43B3-948B-1728B52AA6E4}">
                  <adec:decorative xmlns:adec="http://schemas.microsoft.com/office/drawing/2017/decorative" val="1"/>
                </a:ext>
              </a:extLst>
            </p:cNvPr>
            <p:cNvSpPr>
              <a:spLocks noChangeShapeType="1"/>
            </p:cNvSpPr>
            <p:nvPr/>
          </p:nvSpPr>
          <p:spPr bwMode="auto">
            <a:xfrm>
              <a:off x="2719906" y="3697700"/>
              <a:ext cx="461805" cy="59945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236" name="Line 228">
              <a:extLst>
                <a:ext uri="{FF2B5EF4-FFF2-40B4-BE49-F238E27FC236}">
                  <a16:creationId xmlns:a16="http://schemas.microsoft.com/office/drawing/2014/main" id="{FFB5C56B-6B2A-4FF4-9FCC-15533CC704CF}"/>
                </a:ext>
                <a:ext uri="{C183D7F6-B498-43B3-948B-1728B52AA6E4}">
                  <adec:decorative xmlns:adec="http://schemas.microsoft.com/office/drawing/2017/decorative" val="1"/>
                </a:ext>
              </a:extLst>
            </p:cNvPr>
            <p:cNvSpPr>
              <a:spLocks noChangeShapeType="1"/>
            </p:cNvSpPr>
            <p:nvPr/>
          </p:nvSpPr>
          <p:spPr bwMode="auto">
            <a:xfrm>
              <a:off x="2722309" y="3933173"/>
              <a:ext cx="458766" cy="35821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238" name="Line 228">
              <a:extLst>
                <a:ext uri="{FF2B5EF4-FFF2-40B4-BE49-F238E27FC236}">
                  <a16:creationId xmlns:a16="http://schemas.microsoft.com/office/drawing/2014/main" id="{21DB48DF-4F1C-4575-B200-B8A9FC388446}"/>
                </a:ext>
                <a:ext uri="{C183D7F6-B498-43B3-948B-1728B52AA6E4}">
                  <adec:decorative xmlns:adec="http://schemas.microsoft.com/office/drawing/2017/decorative" val="1"/>
                </a:ext>
              </a:extLst>
            </p:cNvPr>
            <p:cNvSpPr>
              <a:spLocks noChangeShapeType="1"/>
            </p:cNvSpPr>
            <p:nvPr/>
          </p:nvSpPr>
          <p:spPr bwMode="auto">
            <a:xfrm flipV="1">
              <a:off x="4434928" y="3547446"/>
              <a:ext cx="655294" cy="62762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143" name="segment 1131" descr="segment 1131">
              <a:hlinkClick r:id="rId8"/>
              <a:extLst>
                <a:ext uri="{FF2B5EF4-FFF2-40B4-BE49-F238E27FC236}">
                  <a16:creationId xmlns:a16="http://schemas.microsoft.com/office/drawing/2014/main" id="{926FF06B-350F-4A5D-90BB-BE215CB66CFC}"/>
                </a:ext>
                <a:ext uri="{C183D7F6-B498-43B3-948B-1728B52AA6E4}">
                  <adec:decorative xmlns:adec="http://schemas.microsoft.com/office/drawing/2017/decorative" val="0"/>
                </a:ext>
              </a:extLst>
            </p:cNvPr>
            <p:cNvSpPr>
              <a:spLocks noChangeArrowheads="1"/>
            </p:cNvSpPr>
            <p:nvPr/>
          </p:nvSpPr>
          <p:spPr bwMode="auto">
            <a:xfrm>
              <a:off x="4643487" y="4360408"/>
              <a:ext cx="2052628" cy="128016"/>
            </a:xfrm>
            <a:prstGeom prst="rect">
              <a:avLst/>
            </a:prstGeom>
            <a:solidFill>
              <a:srgbClr val="FFC000"/>
            </a:solidFill>
            <a:ln w="9525">
              <a:solidFill>
                <a:schemeClr val="tx1"/>
              </a:solidFill>
              <a:prstDash val="solid"/>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NWP Sustainment 1</a:t>
              </a:r>
            </a:p>
          </p:txBody>
        </p:sp>
        <p:sp>
          <p:nvSpPr>
            <p:cNvPr id="101" name="Line 228">
              <a:extLst>
                <a:ext uri="{FF2B5EF4-FFF2-40B4-BE49-F238E27FC236}">
                  <a16:creationId xmlns:a16="http://schemas.microsoft.com/office/drawing/2014/main" id="{DB151E7C-B1A4-4F2B-9AD3-0C36F96DD8C2}"/>
                </a:ext>
                <a:ext uri="{C183D7F6-B498-43B3-948B-1728B52AA6E4}">
                  <adec:decorative xmlns:adec="http://schemas.microsoft.com/office/drawing/2017/decorative" val="1"/>
                </a:ext>
              </a:extLst>
            </p:cNvPr>
            <p:cNvSpPr>
              <a:spLocks noChangeShapeType="1"/>
            </p:cNvSpPr>
            <p:nvPr/>
          </p:nvSpPr>
          <p:spPr bwMode="auto">
            <a:xfrm>
              <a:off x="1098743" y="5203091"/>
              <a:ext cx="79046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94" name="decision 1333" descr="decision 1333">
              <a:hlinkClick r:id="rId9"/>
              <a:extLst>
                <a:ext uri="{FF2B5EF4-FFF2-40B4-BE49-F238E27FC236}">
                  <a16:creationId xmlns:a16="http://schemas.microsoft.com/office/drawing/2014/main" id="{356BD6B3-9D76-4122-824F-1D0ACC1834BE}"/>
                </a:ext>
                <a:ext uri="{C183D7F6-B498-43B3-948B-1728B52AA6E4}">
                  <adec:decorative xmlns:adec="http://schemas.microsoft.com/office/drawing/2017/decorative" val="0"/>
                </a:ext>
              </a:extLst>
            </p:cNvPr>
            <p:cNvSpPr>
              <a:spLocks noChangeArrowheads="1"/>
            </p:cNvSpPr>
            <p:nvPr/>
          </p:nvSpPr>
          <p:spPr bwMode="auto">
            <a:xfrm>
              <a:off x="1257809" y="4173353"/>
              <a:ext cx="274622" cy="365198"/>
            </a:xfrm>
            <a:prstGeom prst="diamond">
              <a:avLst/>
            </a:prstGeom>
            <a:solidFill>
              <a:srgbClr val="FFFFCC"/>
            </a:solidFill>
            <a:ln w="19050">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BCD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1333</a:t>
              </a:r>
            </a:p>
          </p:txBody>
        </p:sp>
        <p:sp>
          <p:nvSpPr>
            <p:cNvPr id="185" name="object 165">
              <a:extLst>
                <a:ext uri="{FF2B5EF4-FFF2-40B4-BE49-F238E27FC236}">
                  <a16:creationId xmlns:a16="http://schemas.microsoft.com/office/drawing/2014/main" id="{5CE8673E-DDF2-4AFA-A70D-7A1785B8D75D}"/>
                </a:ext>
                <a:ext uri="{C183D7F6-B498-43B3-948B-1728B52AA6E4}">
                  <adec:decorative xmlns:adec="http://schemas.microsoft.com/office/drawing/2017/decorative" val="1"/>
                </a:ext>
              </a:extLst>
            </p:cNvPr>
            <p:cNvSpPr/>
            <p:nvPr/>
          </p:nvSpPr>
          <p:spPr>
            <a:xfrm>
              <a:off x="4187937" y="2116409"/>
              <a:ext cx="5080" cy="0"/>
            </a:xfrm>
            <a:custGeom>
              <a:avLst/>
              <a:gdLst/>
              <a:ahLst/>
              <a:cxnLst/>
              <a:rect l="l" t="t" r="r" b="b"/>
              <a:pathLst>
                <a:path w="5079">
                  <a:moveTo>
                    <a:pt x="0" y="0"/>
                  </a:moveTo>
                  <a:lnTo>
                    <a:pt x="4572" y="0"/>
                  </a:lnTo>
                </a:path>
              </a:pathLst>
            </a:custGeom>
            <a:ln w="3175">
              <a:solidFill>
                <a:srgbClr val="808080"/>
              </a:solidFill>
              <a:prstDash val="dot"/>
            </a:ln>
          </p:spPr>
          <p:txBody>
            <a:bodyPr wrap="square" lIns="0" tIns="0" rIns="0" bIns="0" rtlCol="0"/>
            <a:lstStyle/>
            <a:p>
              <a:endParaRPr>
                <a:latin typeface="+mj-lt"/>
              </a:endParaRPr>
            </a:p>
          </p:txBody>
        </p:sp>
        <p:sp>
          <p:nvSpPr>
            <p:cNvPr id="186" name="object 173">
              <a:extLst>
                <a:ext uri="{FF2B5EF4-FFF2-40B4-BE49-F238E27FC236}">
                  <a16:creationId xmlns:a16="http://schemas.microsoft.com/office/drawing/2014/main" id="{DEFC0BB1-1EB9-419E-A16A-63E20E687F8A}"/>
                </a:ext>
                <a:ext uri="{C183D7F6-B498-43B3-948B-1728B52AA6E4}">
                  <adec:decorative xmlns:adec="http://schemas.microsoft.com/office/drawing/2017/decorative" val="1"/>
                </a:ext>
              </a:extLst>
            </p:cNvPr>
            <p:cNvSpPr/>
            <p:nvPr/>
          </p:nvSpPr>
          <p:spPr>
            <a:xfrm>
              <a:off x="4698476" y="2116409"/>
              <a:ext cx="5080" cy="0"/>
            </a:xfrm>
            <a:custGeom>
              <a:avLst/>
              <a:gdLst/>
              <a:ahLst/>
              <a:cxnLst/>
              <a:rect l="l" t="t" r="r" b="b"/>
              <a:pathLst>
                <a:path w="5079">
                  <a:moveTo>
                    <a:pt x="0" y="0"/>
                  </a:moveTo>
                  <a:lnTo>
                    <a:pt x="4572" y="0"/>
                  </a:lnTo>
                </a:path>
              </a:pathLst>
            </a:custGeom>
            <a:ln w="3175">
              <a:solidFill>
                <a:srgbClr val="808080"/>
              </a:solidFill>
              <a:prstDash val="dot"/>
            </a:ln>
          </p:spPr>
          <p:txBody>
            <a:bodyPr wrap="square" lIns="0" tIns="0" rIns="0" bIns="0" rtlCol="0"/>
            <a:lstStyle/>
            <a:p>
              <a:endParaRPr>
                <a:latin typeface="+mj-lt"/>
              </a:endParaRPr>
            </a:p>
          </p:txBody>
        </p:sp>
        <p:sp>
          <p:nvSpPr>
            <p:cNvPr id="192" name="system 694" descr="system 694">
              <a:hlinkClick r:id="rId10"/>
              <a:extLst>
                <a:ext uri="{FF2B5EF4-FFF2-40B4-BE49-F238E27FC236}">
                  <a16:creationId xmlns:a16="http://schemas.microsoft.com/office/drawing/2014/main" id="{A7719DA8-5DD9-405B-A4C6-E8D369EC9574}"/>
                </a:ext>
                <a:ext uri="{C183D7F6-B498-43B3-948B-1728B52AA6E4}">
                  <adec:decorative xmlns:adec="http://schemas.microsoft.com/office/drawing/2017/decorative" val="0"/>
                </a:ext>
              </a:extLst>
            </p:cNvPr>
            <p:cNvSpPr/>
            <p:nvPr/>
          </p:nvSpPr>
          <p:spPr>
            <a:xfrm>
              <a:off x="269293" y="1314907"/>
              <a:ext cx="850900" cy="238125"/>
            </a:xfrm>
            <a:custGeom>
              <a:avLst/>
              <a:gdLst/>
              <a:ahLst/>
              <a:cxnLst/>
              <a:rect l="l" t="t" r="r" b="b"/>
              <a:pathLst>
                <a:path w="850900" h="238125">
                  <a:moveTo>
                    <a:pt x="0" y="237744"/>
                  </a:moveTo>
                  <a:lnTo>
                    <a:pt x="850392" y="237744"/>
                  </a:lnTo>
                  <a:lnTo>
                    <a:pt x="850392" y="0"/>
                  </a:lnTo>
                  <a:lnTo>
                    <a:pt x="0" y="0"/>
                  </a:lnTo>
                  <a:lnTo>
                    <a:pt x="0" y="237744"/>
                  </a:lnTo>
                  <a:close/>
                </a:path>
              </a:pathLst>
            </a:custGeom>
            <a:solidFill>
              <a:srgbClr val="D0F1FB"/>
            </a:solidFill>
            <a:ln w="9525">
              <a:solidFill>
                <a:schemeClr val="tx1"/>
              </a:solidFill>
            </a:ln>
          </p:spPr>
          <p:txBody>
            <a:bodyPr wrap="square" lIns="0" tIns="0" rIns="0" bIns="0" rtlCol="0" anchor="ctr"/>
            <a:lstStyle/>
            <a:p>
              <a:pPr algn="ctr"/>
              <a:r>
                <a:rPr lang="en-US" sz="800">
                  <a:latin typeface="+mj-lt"/>
                </a:rPr>
                <a:t>WARP WINS &amp; FBWTG</a:t>
              </a:r>
              <a:endParaRPr sz="800">
                <a:latin typeface="+mj-lt"/>
              </a:endParaRPr>
            </a:p>
          </p:txBody>
        </p:sp>
        <p:sp>
          <p:nvSpPr>
            <p:cNvPr id="267" name="object 127">
              <a:extLst>
                <a:ext uri="{FF2B5EF4-FFF2-40B4-BE49-F238E27FC236}">
                  <a16:creationId xmlns:a16="http://schemas.microsoft.com/office/drawing/2014/main" id="{FDA7F546-6E6C-43A2-A3AA-B1383A5CA9AB}"/>
                </a:ext>
                <a:ext uri="{C183D7F6-B498-43B3-948B-1728B52AA6E4}">
                  <adec:decorative xmlns:adec="http://schemas.microsoft.com/office/drawing/2017/decorative" val="1"/>
                </a:ext>
              </a:extLst>
            </p:cNvPr>
            <p:cNvSpPr/>
            <p:nvPr/>
          </p:nvSpPr>
          <p:spPr>
            <a:xfrm>
              <a:off x="2141205" y="2006838"/>
              <a:ext cx="5080" cy="0"/>
            </a:xfrm>
            <a:custGeom>
              <a:avLst/>
              <a:gdLst/>
              <a:ahLst/>
              <a:cxnLst/>
              <a:rect l="l" t="t" r="r" b="b"/>
              <a:pathLst>
                <a:path w="5080">
                  <a:moveTo>
                    <a:pt x="0" y="0"/>
                  </a:moveTo>
                  <a:lnTo>
                    <a:pt x="4571" y="0"/>
                  </a:lnTo>
                </a:path>
              </a:pathLst>
            </a:custGeom>
            <a:ln w="3175">
              <a:solidFill>
                <a:srgbClr val="808080"/>
              </a:solidFill>
              <a:prstDash val="dot"/>
            </a:ln>
          </p:spPr>
          <p:txBody>
            <a:bodyPr wrap="square" lIns="0" tIns="0" rIns="0" bIns="0" rtlCol="0"/>
            <a:lstStyle/>
            <a:p>
              <a:endParaRPr>
                <a:latin typeface="+mj-lt"/>
              </a:endParaRPr>
            </a:p>
          </p:txBody>
        </p:sp>
        <p:cxnSp>
          <p:nvCxnSpPr>
            <p:cNvPr id="349" name="Straight Arrow Connector 157">
              <a:extLst>
                <a:ext uri="{FF2B5EF4-FFF2-40B4-BE49-F238E27FC236}">
                  <a16:creationId xmlns:a16="http://schemas.microsoft.com/office/drawing/2014/main" id="{DFD0B5A4-83C3-4E40-9062-33C2D0658ADE}"/>
                </a:ext>
                <a:ext uri="{C183D7F6-B498-43B3-948B-1728B52AA6E4}">
                  <adec:decorative xmlns:adec="http://schemas.microsoft.com/office/drawing/2017/decorative" val="1"/>
                </a:ext>
              </a:extLst>
            </p:cNvPr>
            <p:cNvCxnSpPr>
              <a:cxnSpLocks/>
              <a:stCxn id="351" idx="3"/>
            </p:cNvCxnSpPr>
            <p:nvPr/>
          </p:nvCxnSpPr>
          <p:spPr bwMode="auto">
            <a:xfrm flipV="1">
              <a:off x="3476034" y="2918562"/>
              <a:ext cx="5498251"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50" name="segment 906" descr="segment 906">
              <a:hlinkClick r:id="rId11"/>
              <a:extLst>
                <a:ext uri="{FF2B5EF4-FFF2-40B4-BE49-F238E27FC236}">
                  <a16:creationId xmlns:a16="http://schemas.microsoft.com/office/drawing/2014/main" id="{58787EFC-24A1-474A-86B8-20954AEE5E2E}"/>
                </a:ext>
                <a:ext uri="{C183D7F6-B498-43B3-948B-1728B52AA6E4}">
                  <adec:decorative xmlns:adec="http://schemas.microsoft.com/office/drawing/2017/decorative" val="0"/>
                </a:ext>
              </a:extLst>
            </p:cNvPr>
            <p:cNvSpPr>
              <a:spLocks noChangeArrowheads="1"/>
            </p:cNvSpPr>
            <p:nvPr/>
          </p:nvSpPr>
          <p:spPr bwMode="auto">
            <a:xfrm>
              <a:off x="1181101" y="2672481"/>
              <a:ext cx="2439391"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Common Support Services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Wx</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351" name="system 887" descr="system 887">
              <a:hlinkClick r:id="rId12"/>
              <a:extLst>
                <a:ext uri="{FF2B5EF4-FFF2-40B4-BE49-F238E27FC236}">
                  <a16:creationId xmlns:a16="http://schemas.microsoft.com/office/drawing/2014/main" id="{23E07423-4F70-4CD9-B48D-1A99BE7281E8}"/>
                </a:ext>
                <a:ext uri="{C183D7F6-B498-43B3-948B-1728B52AA6E4}">
                  <adec:decorative xmlns:adec="http://schemas.microsoft.com/office/drawing/2017/decorative" val="0"/>
                </a:ext>
              </a:extLst>
            </p:cNvPr>
            <p:cNvSpPr>
              <a:spLocks noChangeArrowheads="1"/>
            </p:cNvSpPr>
            <p:nvPr/>
          </p:nvSpPr>
          <p:spPr bwMode="auto">
            <a:xfrm>
              <a:off x="2461205" y="2849615"/>
              <a:ext cx="1014829" cy="182880"/>
            </a:xfrm>
            <a:prstGeom prst="rect">
              <a:avLst/>
            </a:prstGeom>
            <a:solidFill>
              <a:srgbClr val="D0F2F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CSS-</a:t>
              </a:r>
              <a:r>
                <a:rPr lang="en-US" altLang="en-US" sz="800" err="1">
                  <a:solidFill>
                    <a:srgbClr val="000000"/>
                  </a:solidFill>
                  <a:latin typeface="+mj-lt"/>
                  <a:ea typeface="ＭＳ Ｐゴシック" panose="020B0600070205080204" pitchFamily="34" charset="-128"/>
                  <a:cs typeface="Segoe UI" panose="020B0502040204020203" pitchFamily="34" charset="0"/>
                </a:rPr>
                <a:t>Wx</a:t>
              </a:r>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348" name="segment 896 planned" descr="segment 896 planned">
              <a:hlinkClick r:id="rId13"/>
              <a:extLst>
                <a:ext uri="{FF2B5EF4-FFF2-40B4-BE49-F238E27FC236}">
                  <a16:creationId xmlns:a16="http://schemas.microsoft.com/office/drawing/2014/main" id="{E87201A4-41E3-4E77-828C-2DBBA3270F7A}"/>
                </a:ext>
                <a:ext uri="{C183D7F6-B498-43B3-948B-1728B52AA6E4}">
                  <adec:decorative xmlns:adec="http://schemas.microsoft.com/office/drawing/2017/decorative" val="0"/>
                </a:ext>
              </a:extLst>
            </p:cNvPr>
            <p:cNvSpPr>
              <a:spLocks noChangeArrowheads="1"/>
            </p:cNvSpPr>
            <p:nvPr/>
          </p:nvSpPr>
          <p:spPr bwMode="auto">
            <a:xfrm>
              <a:off x="1570981" y="3416652"/>
              <a:ext cx="1999379" cy="128016"/>
            </a:xfrm>
            <a:prstGeom prst="rect">
              <a:avLst/>
            </a:prstGeom>
            <a:solidFill>
              <a:srgbClr val="FFC000"/>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352" name="decision 448" descr="decision 448">
              <a:hlinkClick r:id="rId14"/>
              <a:extLst>
                <a:ext uri="{FF2B5EF4-FFF2-40B4-BE49-F238E27FC236}">
                  <a16:creationId xmlns:a16="http://schemas.microsoft.com/office/drawing/2014/main" id="{9BB326C9-7780-4807-8B24-825D6184A749}"/>
                </a:ext>
                <a:ext uri="{C183D7F6-B498-43B3-948B-1728B52AA6E4}">
                  <adec:decorative xmlns:adec="http://schemas.microsoft.com/office/drawing/2017/decorative" val="0"/>
                </a:ext>
              </a:extLst>
            </p:cNvPr>
            <p:cNvSpPr>
              <a:spLocks noChangeArrowheads="1"/>
            </p:cNvSpPr>
            <p:nvPr/>
          </p:nvSpPr>
          <p:spPr bwMode="auto">
            <a:xfrm>
              <a:off x="2647159" y="3311639"/>
              <a:ext cx="274326" cy="365738"/>
            </a:xfrm>
            <a:prstGeom prst="flowChartDecision">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448  </a:t>
              </a:r>
            </a:p>
          </p:txBody>
        </p:sp>
        <p:sp>
          <p:nvSpPr>
            <p:cNvPr id="366" name="Line 228">
              <a:extLst>
                <a:ext uri="{FF2B5EF4-FFF2-40B4-BE49-F238E27FC236}">
                  <a16:creationId xmlns:a16="http://schemas.microsoft.com/office/drawing/2014/main" id="{9E2D91A9-6517-47AA-93E8-2CCF1C0A20FE}"/>
                </a:ext>
                <a:ext uri="{C183D7F6-B498-43B3-948B-1728B52AA6E4}">
                  <adec:decorative xmlns:adec="http://schemas.microsoft.com/office/drawing/2017/decorative" val="1"/>
                </a:ext>
              </a:extLst>
            </p:cNvPr>
            <p:cNvSpPr>
              <a:spLocks noChangeShapeType="1"/>
            </p:cNvSpPr>
            <p:nvPr/>
          </p:nvSpPr>
          <p:spPr bwMode="auto">
            <a:xfrm>
              <a:off x="2715387" y="1440364"/>
              <a:ext cx="469238" cy="122510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181" name="Line 228">
              <a:extLst>
                <a:ext uri="{FF2B5EF4-FFF2-40B4-BE49-F238E27FC236}">
                  <a16:creationId xmlns:a16="http://schemas.microsoft.com/office/drawing/2014/main" id="{033619AA-BD69-465C-ABED-728905C8880B}"/>
                </a:ext>
                <a:ext uri="{C183D7F6-B498-43B3-948B-1728B52AA6E4}">
                  <adec:decorative xmlns:adec="http://schemas.microsoft.com/office/drawing/2017/decorative" val="1"/>
                </a:ext>
              </a:extLst>
            </p:cNvPr>
            <p:cNvSpPr>
              <a:spLocks noChangeShapeType="1"/>
            </p:cNvSpPr>
            <p:nvPr/>
          </p:nvSpPr>
          <p:spPr bwMode="auto">
            <a:xfrm flipV="1">
              <a:off x="1129638" y="3699787"/>
              <a:ext cx="1586392" cy="555"/>
            </a:xfrm>
            <a:prstGeom prst="line">
              <a:avLst/>
            </a:prstGeom>
            <a:noFill/>
            <a:ln w="9525">
              <a:solidFill>
                <a:srgbClr val="FF0000"/>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183" name="Line 228">
              <a:extLst>
                <a:ext uri="{FF2B5EF4-FFF2-40B4-BE49-F238E27FC236}">
                  <a16:creationId xmlns:a16="http://schemas.microsoft.com/office/drawing/2014/main" id="{714B1052-7FB2-461C-884D-E3C1AFD8F419}"/>
                </a:ext>
                <a:ext uri="{C183D7F6-B498-43B3-948B-1728B52AA6E4}">
                  <adec:decorative xmlns:adec="http://schemas.microsoft.com/office/drawing/2017/decorative" val="1"/>
                </a:ext>
              </a:extLst>
            </p:cNvPr>
            <p:cNvSpPr>
              <a:spLocks noChangeShapeType="1"/>
            </p:cNvSpPr>
            <p:nvPr/>
          </p:nvSpPr>
          <p:spPr bwMode="auto">
            <a:xfrm>
              <a:off x="1129635" y="3934191"/>
              <a:ext cx="1596171" cy="1403"/>
            </a:xfrm>
            <a:prstGeom prst="line">
              <a:avLst/>
            </a:prstGeom>
            <a:noFill/>
            <a:ln w="9525">
              <a:solidFill>
                <a:srgbClr val="FF0000"/>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371" name="Line 228">
              <a:extLst>
                <a:ext uri="{FF2B5EF4-FFF2-40B4-BE49-F238E27FC236}">
                  <a16:creationId xmlns:a16="http://schemas.microsoft.com/office/drawing/2014/main" id="{A15AB641-9FCC-4C02-B5A5-F00E2C0B03E6}"/>
                </a:ext>
                <a:ext uri="{C183D7F6-B498-43B3-948B-1728B52AA6E4}">
                  <adec:decorative xmlns:adec="http://schemas.microsoft.com/office/drawing/2017/decorative" val="1"/>
                </a:ext>
              </a:extLst>
            </p:cNvPr>
            <p:cNvSpPr>
              <a:spLocks noChangeShapeType="1"/>
            </p:cNvSpPr>
            <p:nvPr/>
          </p:nvSpPr>
          <p:spPr bwMode="auto">
            <a:xfrm flipV="1">
              <a:off x="1131634" y="1437120"/>
              <a:ext cx="1594174" cy="2482"/>
            </a:xfrm>
            <a:prstGeom prst="line">
              <a:avLst/>
            </a:prstGeom>
            <a:noFill/>
            <a:ln w="9525">
              <a:solidFill>
                <a:srgbClr val="FF0000"/>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372" name="Line 228">
              <a:extLst>
                <a:ext uri="{FF2B5EF4-FFF2-40B4-BE49-F238E27FC236}">
                  <a16:creationId xmlns:a16="http://schemas.microsoft.com/office/drawing/2014/main" id="{846C22AE-7324-41E5-A2E7-6F47DA931B59}"/>
                </a:ext>
                <a:ext uri="{C183D7F6-B498-43B3-948B-1728B52AA6E4}">
                  <adec:decorative xmlns:adec="http://schemas.microsoft.com/office/drawing/2017/decorative" val="1"/>
                </a:ext>
              </a:extLst>
            </p:cNvPr>
            <p:cNvSpPr>
              <a:spLocks noChangeShapeType="1"/>
            </p:cNvSpPr>
            <p:nvPr/>
          </p:nvSpPr>
          <p:spPr bwMode="auto">
            <a:xfrm flipV="1">
              <a:off x="1116088" y="1687547"/>
              <a:ext cx="1609721" cy="1126"/>
            </a:xfrm>
            <a:prstGeom prst="line">
              <a:avLst/>
            </a:prstGeom>
            <a:noFill/>
            <a:ln w="9525">
              <a:solidFill>
                <a:srgbClr val="FF0000"/>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36" name="Line 228">
              <a:extLst>
                <a:ext uri="{FF2B5EF4-FFF2-40B4-BE49-F238E27FC236}">
                  <a16:creationId xmlns:a16="http://schemas.microsoft.com/office/drawing/2014/main" id="{12B13AD0-F0A5-4C00-89A4-05251AAF82E9}"/>
                </a:ext>
                <a:ext uri="{C183D7F6-B498-43B3-948B-1728B52AA6E4}">
                  <adec:decorative xmlns:adec="http://schemas.microsoft.com/office/drawing/2017/decorative" val="1"/>
                </a:ext>
              </a:extLst>
            </p:cNvPr>
            <p:cNvSpPr>
              <a:spLocks noChangeShapeType="1"/>
            </p:cNvSpPr>
            <p:nvPr/>
          </p:nvSpPr>
          <p:spPr bwMode="auto">
            <a:xfrm flipV="1">
              <a:off x="1122179" y="1902865"/>
              <a:ext cx="1603628" cy="5059"/>
            </a:xfrm>
            <a:prstGeom prst="line">
              <a:avLst/>
            </a:prstGeom>
            <a:noFill/>
            <a:ln w="9525">
              <a:solidFill>
                <a:srgbClr val="FF0000"/>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37" name="Line 228">
              <a:extLst>
                <a:ext uri="{FF2B5EF4-FFF2-40B4-BE49-F238E27FC236}">
                  <a16:creationId xmlns:a16="http://schemas.microsoft.com/office/drawing/2014/main" id="{02737935-2856-4389-BF84-4E22CA4D7C15}"/>
                </a:ext>
                <a:ext uri="{C183D7F6-B498-43B3-948B-1728B52AA6E4}">
                  <adec:decorative xmlns:adec="http://schemas.microsoft.com/office/drawing/2017/decorative" val="1"/>
                </a:ext>
              </a:extLst>
            </p:cNvPr>
            <p:cNvSpPr>
              <a:spLocks noChangeShapeType="1"/>
            </p:cNvSpPr>
            <p:nvPr/>
          </p:nvSpPr>
          <p:spPr bwMode="auto">
            <a:xfrm>
              <a:off x="2709093" y="1693623"/>
              <a:ext cx="475532" cy="97184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38" name="Line 228">
              <a:extLst>
                <a:ext uri="{FF2B5EF4-FFF2-40B4-BE49-F238E27FC236}">
                  <a16:creationId xmlns:a16="http://schemas.microsoft.com/office/drawing/2014/main" id="{8BED8857-D269-49B1-ACC3-95EF6BAC7A82}"/>
                </a:ext>
                <a:ext uri="{C183D7F6-B498-43B3-948B-1728B52AA6E4}">
                  <adec:decorative xmlns:adec="http://schemas.microsoft.com/office/drawing/2017/decorative" val="1"/>
                </a:ext>
              </a:extLst>
            </p:cNvPr>
            <p:cNvSpPr>
              <a:spLocks noChangeShapeType="1"/>
            </p:cNvSpPr>
            <p:nvPr/>
          </p:nvSpPr>
          <p:spPr bwMode="auto">
            <a:xfrm>
              <a:off x="2708798" y="1902006"/>
              <a:ext cx="475829" cy="76336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45" name="object 342" descr="X">
              <a:extLst>
                <a:ext uri="{FF2B5EF4-FFF2-40B4-BE49-F238E27FC236}">
                  <a16:creationId xmlns:a16="http://schemas.microsoft.com/office/drawing/2014/main" id="{9A7444BA-02FD-4E4D-AD6F-D7209E0B521A}"/>
                </a:ext>
                <a:ext uri="{C183D7F6-B498-43B3-948B-1728B52AA6E4}">
                  <adec:decorative xmlns:adec="http://schemas.microsoft.com/office/drawing/2017/decorative" val="0"/>
                </a:ext>
              </a:extLst>
            </p:cNvPr>
            <p:cNvSpPr txBox="1"/>
            <p:nvPr/>
          </p:nvSpPr>
          <p:spPr>
            <a:xfrm>
              <a:off x="3875548" y="1299095"/>
              <a:ext cx="124994" cy="204480"/>
            </a:xfrm>
            <a:prstGeom prst="rect">
              <a:avLst/>
            </a:prstGeom>
          </p:spPr>
          <p:txBody>
            <a:bodyPr vert="horz" wrap="square" lIns="0" tIns="0" rIns="0" bIns="0" rtlCol="0" anchor="ctr">
              <a:spAutoFit/>
            </a:bodyPr>
            <a:lstStyle/>
            <a:p>
              <a:pPr marL="12700" marR="5080" indent="2540">
                <a:lnSpc>
                  <a:spcPct val="151700"/>
                </a:lnSpc>
              </a:pPr>
              <a:r>
                <a:rPr lang="en-US" sz="1000" b="1" spc="-5">
                  <a:solidFill>
                    <a:srgbClr val="FF3300"/>
                  </a:solidFill>
                  <a:latin typeface="+mj-lt"/>
                  <a:cs typeface="Segoe UI"/>
                </a:rPr>
                <a:t>X</a:t>
              </a:r>
              <a:endParaRPr sz="1000">
                <a:latin typeface="+mj-lt"/>
                <a:cs typeface="Segoe UI"/>
              </a:endParaRPr>
            </a:p>
          </p:txBody>
        </p:sp>
        <p:sp>
          <p:nvSpPr>
            <p:cNvPr id="446" name="object 342" descr="X">
              <a:extLst>
                <a:ext uri="{FF2B5EF4-FFF2-40B4-BE49-F238E27FC236}">
                  <a16:creationId xmlns:a16="http://schemas.microsoft.com/office/drawing/2014/main" id="{5FDD7594-8117-4331-8A0B-913C6881D77C}"/>
                </a:ext>
                <a:ext uri="{C183D7F6-B498-43B3-948B-1728B52AA6E4}">
                  <adec:decorative xmlns:adec="http://schemas.microsoft.com/office/drawing/2017/decorative" val="0"/>
                </a:ext>
              </a:extLst>
            </p:cNvPr>
            <p:cNvSpPr txBox="1"/>
            <p:nvPr/>
          </p:nvSpPr>
          <p:spPr>
            <a:xfrm>
              <a:off x="3879551" y="1563113"/>
              <a:ext cx="124994" cy="204480"/>
            </a:xfrm>
            <a:prstGeom prst="rect">
              <a:avLst/>
            </a:prstGeom>
          </p:spPr>
          <p:txBody>
            <a:bodyPr vert="horz" wrap="square" lIns="0" tIns="0" rIns="0" bIns="0" rtlCol="0" anchor="ctr">
              <a:spAutoFit/>
            </a:bodyPr>
            <a:lstStyle/>
            <a:p>
              <a:pPr marL="12700" marR="5080" indent="2540">
                <a:lnSpc>
                  <a:spcPct val="151700"/>
                </a:lnSpc>
              </a:pPr>
              <a:r>
                <a:rPr lang="en-US" sz="1000" b="1" spc="-5">
                  <a:solidFill>
                    <a:srgbClr val="FF3300"/>
                  </a:solidFill>
                  <a:latin typeface="+mj-lt"/>
                  <a:cs typeface="Segoe UI"/>
                </a:rPr>
                <a:t>X</a:t>
              </a:r>
              <a:endParaRPr sz="1000">
                <a:latin typeface="+mj-lt"/>
                <a:cs typeface="Segoe UI"/>
              </a:endParaRPr>
            </a:p>
          </p:txBody>
        </p:sp>
        <p:sp>
          <p:nvSpPr>
            <p:cNvPr id="449" name="object 342" descr="X">
              <a:extLst>
                <a:ext uri="{FF2B5EF4-FFF2-40B4-BE49-F238E27FC236}">
                  <a16:creationId xmlns:a16="http://schemas.microsoft.com/office/drawing/2014/main" id="{E0FDFFEB-F109-4A88-9A20-259517437911}"/>
                </a:ext>
                <a:ext uri="{C183D7F6-B498-43B3-948B-1728B52AA6E4}">
                  <adec:decorative xmlns:adec="http://schemas.microsoft.com/office/drawing/2017/decorative" val="0"/>
                </a:ext>
              </a:extLst>
            </p:cNvPr>
            <p:cNvSpPr txBox="1"/>
            <p:nvPr/>
          </p:nvSpPr>
          <p:spPr>
            <a:xfrm>
              <a:off x="3881779" y="1774880"/>
              <a:ext cx="124994" cy="204480"/>
            </a:xfrm>
            <a:prstGeom prst="rect">
              <a:avLst/>
            </a:prstGeom>
          </p:spPr>
          <p:txBody>
            <a:bodyPr vert="horz" wrap="square" lIns="0" tIns="0" rIns="0" bIns="0" rtlCol="0" anchor="ctr">
              <a:spAutoFit/>
            </a:bodyPr>
            <a:lstStyle/>
            <a:p>
              <a:pPr marL="12700" marR="5080" indent="2540">
                <a:lnSpc>
                  <a:spcPct val="151700"/>
                </a:lnSpc>
              </a:pPr>
              <a:r>
                <a:rPr lang="en-US" sz="1000" b="1" spc="-5">
                  <a:solidFill>
                    <a:srgbClr val="FF3300"/>
                  </a:solidFill>
                  <a:latin typeface="+mj-lt"/>
                  <a:cs typeface="Segoe UI"/>
                </a:rPr>
                <a:t>X</a:t>
              </a:r>
              <a:endParaRPr sz="1000">
                <a:latin typeface="+mj-lt"/>
                <a:cs typeface="Segoe UI"/>
              </a:endParaRPr>
            </a:p>
          </p:txBody>
        </p:sp>
        <p:sp>
          <p:nvSpPr>
            <p:cNvPr id="450" name="Line 228">
              <a:extLst>
                <a:ext uri="{FF2B5EF4-FFF2-40B4-BE49-F238E27FC236}">
                  <a16:creationId xmlns:a16="http://schemas.microsoft.com/office/drawing/2014/main" id="{DCDD71A6-F7B0-4210-A94F-12B42571CEBB}"/>
                </a:ext>
                <a:ext uri="{C183D7F6-B498-43B3-948B-1728B52AA6E4}">
                  <adec:decorative xmlns:adec="http://schemas.microsoft.com/office/drawing/2017/decorative" val="1"/>
                </a:ext>
              </a:extLst>
            </p:cNvPr>
            <p:cNvSpPr>
              <a:spLocks noChangeShapeType="1"/>
            </p:cNvSpPr>
            <p:nvPr/>
          </p:nvSpPr>
          <p:spPr bwMode="auto">
            <a:xfrm>
              <a:off x="4466590" y="2129901"/>
              <a:ext cx="606666" cy="128675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51" name="Line 228">
              <a:extLst>
                <a:ext uri="{FF2B5EF4-FFF2-40B4-BE49-F238E27FC236}">
                  <a16:creationId xmlns:a16="http://schemas.microsoft.com/office/drawing/2014/main" id="{0AAFF8B1-E147-4FC9-91A5-E91A0D347882}"/>
                </a:ext>
                <a:ext uri="{C183D7F6-B498-43B3-948B-1728B52AA6E4}">
                  <adec:decorative xmlns:adec="http://schemas.microsoft.com/office/drawing/2017/decorative" val="1"/>
                </a:ext>
              </a:extLst>
            </p:cNvPr>
            <p:cNvSpPr>
              <a:spLocks noChangeShapeType="1"/>
            </p:cNvSpPr>
            <p:nvPr/>
          </p:nvSpPr>
          <p:spPr bwMode="auto">
            <a:xfrm>
              <a:off x="4464544" y="2342693"/>
              <a:ext cx="616572" cy="10843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52" name="Line 228">
              <a:extLst>
                <a:ext uri="{FF2B5EF4-FFF2-40B4-BE49-F238E27FC236}">
                  <a16:creationId xmlns:a16="http://schemas.microsoft.com/office/drawing/2014/main" id="{9B6EF6E6-D965-4C4F-BA46-232A47A642AF}"/>
                </a:ext>
                <a:ext uri="{C183D7F6-B498-43B3-948B-1728B52AA6E4}">
                  <adec:decorative xmlns:adec="http://schemas.microsoft.com/office/drawing/2017/decorative" val="1"/>
                </a:ext>
              </a:extLst>
            </p:cNvPr>
            <p:cNvSpPr>
              <a:spLocks noChangeShapeType="1"/>
            </p:cNvSpPr>
            <p:nvPr/>
          </p:nvSpPr>
          <p:spPr bwMode="auto">
            <a:xfrm>
              <a:off x="4468549" y="2573418"/>
              <a:ext cx="618967" cy="84978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188" name="Line 228">
              <a:extLst>
                <a:ext uri="{FF2B5EF4-FFF2-40B4-BE49-F238E27FC236}">
                  <a16:creationId xmlns:a16="http://schemas.microsoft.com/office/drawing/2014/main" id="{638B8505-7BB5-4F41-97E1-D3189E088993}"/>
                </a:ext>
                <a:ext uri="{C183D7F6-B498-43B3-948B-1728B52AA6E4}">
                  <adec:decorative xmlns:adec="http://schemas.microsoft.com/office/drawing/2017/decorative" val="1"/>
                </a:ext>
              </a:extLst>
            </p:cNvPr>
            <p:cNvSpPr>
              <a:spLocks noChangeShapeType="1"/>
            </p:cNvSpPr>
            <p:nvPr/>
          </p:nvSpPr>
          <p:spPr bwMode="auto">
            <a:xfrm>
              <a:off x="1098394" y="4168597"/>
              <a:ext cx="3336788" cy="0"/>
            </a:xfrm>
            <a:prstGeom prst="line">
              <a:avLst/>
            </a:prstGeom>
            <a:noFill/>
            <a:ln w="9525">
              <a:solidFill>
                <a:srgbClr val="FF0000"/>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53" name="Line 228">
              <a:extLst>
                <a:ext uri="{FF2B5EF4-FFF2-40B4-BE49-F238E27FC236}">
                  <a16:creationId xmlns:a16="http://schemas.microsoft.com/office/drawing/2014/main" id="{3B71E927-549A-41C3-A4EE-0902EFA9F143}"/>
                </a:ext>
                <a:ext uri="{C183D7F6-B498-43B3-948B-1728B52AA6E4}">
                  <adec:decorative xmlns:adec="http://schemas.microsoft.com/office/drawing/2017/decorative" val="1"/>
                </a:ext>
              </a:extLst>
            </p:cNvPr>
            <p:cNvSpPr>
              <a:spLocks noChangeShapeType="1"/>
            </p:cNvSpPr>
            <p:nvPr/>
          </p:nvSpPr>
          <p:spPr bwMode="auto">
            <a:xfrm>
              <a:off x="1117876" y="2128733"/>
              <a:ext cx="3357854" cy="2342"/>
            </a:xfrm>
            <a:prstGeom prst="line">
              <a:avLst/>
            </a:prstGeom>
            <a:noFill/>
            <a:ln w="9525">
              <a:solidFill>
                <a:srgbClr val="FF0000"/>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54" name="Line 228">
              <a:extLst>
                <a:ext uri="{FF2B5EF4-FFF2-40B4-BE49-F238E27FC236}">
                  <a16:creationId xmlns:a16="http://schemas.microsoft.com/office/drawing/2014/main" id="{F7076BCF-949D-428B-B78D-8F4F145439CD}"/>
                </a:ext>
                <a:ext uri="{C183D7F6-B498-43B3-948B-1728B52AA6E4}">
                  <adec:decorative xmlns:adec="http://schemas.microsoft.com/office/drawing/2017/decorative" val="1"/>
                </a:ext>
              </a:extLst>
            </p:cNvPr>
            <p:cNvSpPr>
              <a:spLocks noChangeShapeType="1"/>
            </p:cNvSpPr>
            <p:nvPr/>
          </p:nvSpPr>
          <p:spPr bwMode="auto">
            <a:xfrm flipV="1">
              <a:off x="1128051" y="2344308"/>
              <a:ext cx="3338056" cy="1614"/>
            </a:xfrm>
            <a:prstGeom prst="line">
              <a:avLst/>
            </a:prstGeom>
            <a:noFill/>
            <a:ln w="9525">
              <a:solidFill>
                <a:srgbClr val="FF0000"/>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55" name="Line 228">
              <a:extLst>
                <a:ext uri="{FF2B5EF4-FFF2-40B4-BE49-F238E27FC236}">
                  <a16:creationId xmlns:a16="http://schemas.microsoft.com/office/drawing/2014/main" id="{486D5DD4-516B-4331-98CF-6200FE3275D3}"/>
                </a:ext>
                <a:ext uri="{C183D7F6-B498-43B3-948B-1728B52AA6E4}">
                  <adec:decorative xmlns:adec="http://schemas.microsoft.com/office/drawing/2017/decorative" val="1"/>
                </a:ext>
              </a:extLst>
            </p:cNvPr>
            <p:cNvSpPr>
              <a:spLocks noChangeShapeType="1"/>
            </p:cNvSpPr>
            <p:nvPr/>
          </p:nvSpPr>
          <p:spPr bwMode="auto">
            <a:xfrm flipV="1">
              <a:off x="1128052" y="2569234"/>
              <a:ext cx="3343508" cy="19"/>
            </a:xfrm>
            <a:prstGeom prst="line">
              <a:avLst/>
            </a:prstGeom>
            <a:noFill/>
            <a:ln w="9525">
              <a:solidFill>
                <a:srgbClr val="FF0000"/>
              </a:solidFill>
              <a:round/>
              <a:headEnd/>
              <a:tailEnd type="non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56" name="Line 228">
              <a:extLst>
                <a:ext uri="{FF2B5EF4-FFF2-40B4-BE49-F238E27FC236}">
                  <a16:creationId xmlns:a16="http://schemas.microsoft.com/office/drawing/2014/main" id="{5AB742B2-97D9-4B73-9143-C8EE4071F3FB}"/>
                </a:ext>
                <a:ext uri="{C183D7F6-B498-43B3-948B-1728B52AA6E4}">
                  <adec:decorative xmlns:adec="http://schemas.microsoft.com/office/drawing/2017/decorative" val="1"/>
                </a:ext>
              </a:extLst>
            </p:cNvPr>
            <p:cNvSpPr>
              <a:spLocks noChangeShapeType="1"/>
            </p:cNvSpPr>
            <p:nvPr/>
          </p:nvSpPr>
          <p:spPr bwMode="auto">
            <a:xfrm flipV="1">
              <a:off x="4437169" y="2129360"/>
              <a:ext cx="997666" cy="2748"/>
            </a:xfrm>
            <a:prstGeom prst="line">
              <a:avLst/>
            </a:prstGeom>
            <a:noFill/>
            <a:ln w="9525">
              <a:solidFill>
                <a:srgbClr val="FF0000"/>
              </a:solidFill>
              <a:prstDash val="dash"/>
              <a:round/>
              <a:headEnd type="none"/>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57" name="Line 228">
              <a:extLst>
                <a:ext uri="{FF2B5EF4-FFF2-40B4-BE49-F238E27FC236}">
                  <a16:creationId xmlns:a16="http://schemas.microsoft.com/office/drawing/2014/main" id="{17B66632-DC7C-4DA8-BB2E-117F733766C8}"/>
                </a:ext>
                <a:ext uri="{C183D7F6-B498-43B3-948B-1728B52AA6E4}">
                  <adec:decorative xmlns:adec="http://schemas.microsoft.com/office/drawing/2017/decorative" val="1"/>
                </a:ext>
              </a:extLst>
            </p:cNvPr>
            <p:cNvSpPr>
              <a:spLocks noChangeShapeType="1"/>
            </p:cNvSpPr>
            <p:nvPr/>
          </p:nvSpPr>
          <p:spPr bwMode="auto">
            <a:xfrm flipV="1">
              <a:off x="4443081" y="2337361"/>
              <a:ext cx="997667" cy="7499"/>
            </a:xfrm>
            <a:prstGeom prst="line">
              <a:avLst/>
            </a:prstGeom>
            <a:noFill/>
            <a:ln w="9525">
              <a:solidFill>
                <a:srgbClr val="FF0000"/>
              </a:solidFill>
              <a:prstDash val="dash"/>
              <a:round/>
              <a:headEnd type="none"/>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458" name="Line 228">
              <a:extLst>
                <a:ext uri="{FF2B5EF4-FFF2-40B4-BE49-F238E27FC236}">
                  <a16:creationId xmlns:a16="http://schemas.microsoft.com/office/drawing/2014/main" id="{A0987426-30AC-4213-BEF6-5BE622BE25F1}"/>
                </a:ext>
                <a:ext uri="{C183D7F6-B498-43B3-948B-1728B52AA6E4}">
                  <adec:decorative xmlns:adec="http://schemas.microsoft.com/office/drawing/2017/decorative" val="1"/>
                </a:ext>
              </a:extLst>
            </p:cNvPr>
            <p:cNvSpPr>
              <a:spLocks noChangeShapeType="1"/>
            </p:cNvSpPr>
            <p:nvPr/>
          </p:nvSpPr>
          <p:spPr bwMode="auto">
            <a:xfrm>
              <a:off x="4445506" y="2568653"/>
              <a:ext cx="989435" cy="0"/>
            </a:xfrm>
            <a:prstGeom prst="line">
              <a:avLst/>
            </a:prstGeom>
            <a:noFill/>
            <a:ln w="9525">
              <a:solidFill>
                <a:srgbClr val="FF0000"/>
              </a:solidFill>
              <a:prstDash val="dash"/>
              <a:round/>
              <a:headEnd type="none"/>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93" name="decision 1331" descr="decision 1331">
              <a:hlinkClick r:id="rId15"/>
              <a:extLst>
                <a:ext uri="{FF2B5EF4-FFF2-40B4-BE49-F238E27FC236}">
                  <a16:creationId xmlns:a16="http://schemas.microsoft.com/office/drawing/2014/main" id="{EDCA5959-AC0F-4C61-89FE-6E3D507B95BB}"/>
                </a:ext>
                <a:ext uri="{C183D7F6-B498-43B3-948B-1728B52AA6E4}">
                  <adec:decorative xmlns:adec="http://schemas.microsoft.com/office/drawing/2017/decorative" val="0"/>
                </a:ext>
              </a:extLst>
            </p:cNvPr>
            <p:cNvSpPr>
              <a:spLocks noChangeArrowheads="1"/>
            </p:cNvSpPr>
            <p:nvPr/>
          </p:nvSpPr>
          <p:spPr bwMode="auto">
            <a:xfrm>
              <a:off x="1254831" y="2563500"/>
              <a:ext cx="274622" cy="365198"/>
            </a:xfrm>
            <a:prstGeom prst="diamond">
              <a:avLst/>
            </a:prstGeom>
            <a:solidFill>
              <a:srgbClr val="FFFFCC"/>
            </a:solidFill>
            <a:ln w="19050">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BCD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1331</a:t>
              </a:r>
            </a:p>
          </p:txBody>
        </p:sp>
        <p:sp>
          <p:nvSpPr>
            <p:cNvPr id="95" name="Line 228">
              <a:extLst>
                <a:ext uri="{FF2B5EF4-FFF2-40B4-BE49-F238E27FC236}">
                  <a16:creationId xmlns:a16="http://schemas.microsoft.com/office/drawing/2014/main" id="{DA7E22C2-A386-4866-81F4-285D69F7C40A}"/>
                </a:ext>
                <a:ext uri="{C183D7F6-B498-43B3-948B-1728B52AA6E4}">
                  <adec:decorative xmlns:adec="http://schemas.microsoft.com/office/drawing/2017/decorative" val="1"/>
                </a:ext>
              </a:extLst>
            </p:cNvPr>
            <p:cNvSpPr>
              <a:spLocks noChangeShapeType="1"/>
            </p:cNvSpPr>
            <p:nvPr/>
          </p:nvSpPr>
          <p:spPr bwMode="auto">
            <a:xfrm flipV="1">
              <a:off x="2701869" y="1432353"/>
              <a:ext cx="1204864" cy="3268"/>
            </a:xfrm>
            <a:prstGeom prst="line">
              <a:avLst/>
            </a:prstGeom>
            <a:noFill/>
            <a:ln w="9525">
              <a:solidFill>
                <a:srgbClr val="FF0000"/>
              </a:solidFill>
              <a:prstDash val="dash"/>
              <a:round/>
              <a:headEnd type="none"/>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96" name="Line 228">
              <a:extLst>
                <a:ext uri="{FF2B5EF4-FFF2-40B4-BE49-F238E27FC236}">
                  <a16:creationId xmlns:a16="http://schemas.microsoft.com/office/drawing/2014/main" id="{2D6BC20D-3AFB-4996-AF70-64B7D04E1C90}"/>
                </a:ext>
                <a:ext uri="{C183D7F6-B498-43B3-948B-1728B52AA6E4}">
                  <adec:decorative xmlns:adec="http://schemas.microsoft.com/office/drawing/2017/decorative" val="1"/>
                </a:ext>
              </a:extLst>
            </p:cNvPr>
            <p:cNvSpPr>
              <a:spLocks noChangeShapeType="1"/>
            </p:cNvSpPr>
            <p:nvPr/>
          </p:nvSpPr>
          <p:spPr bwMode="auto">
            <a:xfrm>
              <a:off x="2713928" y="1693797"/>
              <a:ext cx="1192807" cy="1139"/>
            </a:xfrm>
            <a:prstGeom prst="line">
              <a:avLst/>
            </a:prstGeom>
            <a:noFill/>
            <a:ln w="9525">
              <a:solidFill>
                <a:srgbClr val="FF0000"/>
              </a:solidFill>
              <a:prstDash val="dash"/>
              <a:round/>
              <a:headEnd type="none"/>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97" name="Line 228">
              <a:extLst>
                <a:ext uri="{FF2B5EF4-FFF2-40B4-BE49-F238E27FC236}">
                  <a16:creationId xmlns:a16="http://schemas.microsoft.com/office/drawing/2014/main" id="{1DFB0362-3E30-45CF-9E81-2593BD9D1ACF}"/>
                </a:ext>
                <a:ext uri="{C183D7F6-B498-43B3-948B-1728B52AA6E4}">
                  <adec:decorative xmlns:adec="http://schemas.microsoft.com/office/drawing/2017/decorative" val="1"/>
                </a:ext>
              </a:extLst>
            </p:cNvPr>
            <p:cNvSpPr>
              <a:spLocks noChangeShapeType="1"/>
            </p:cNvSpPr>
            <p:nvPr/>
          </p:nvSpPr>
          <p:spPr bwMode="auto">
            <a:xfrm flipV="1">
              <a:off x="2716750" y="1903506"/>
              <a:ext cx="1189984" cy="3969"/>
            </a:xfrm>
            <a:prstGeom prst="line">
              <a:avLst/>
            </a:prstGeom>
            <a:noFill/>
            <a:ln w="9525">
              <a:solidFill>
                <a:srgbClr val="FF0000"/>
              </a:solidFill>
              <a:prstDash val="dash"/>
              <a:round/>
              <a:headEnd type="none"/>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100" name="object 342" descr="X">
              <a:extLst>
                <a:ext uri="{FF2B5EF4-FFF2-40B4-BE49-F238E27FC236}">
                  <a16:creationId xmlns:a16="http://schemas.microsoft.com/office/drawing/2014/main" id="{93EDA7F7-5CEB-459F-A726-3F37041CA403}"/>
                </a:ext>
                <a:ext uri="{C183D7F6-B498-43B3-948B-1728B52AA6E4}">
                  <adec:decorative xmlns:adec="http://schemas.microsoft.com/office/drawing/2017/decorative" val="0"/>
                </a:ext>
              </a:extLst>
            </p:cNvPr>
            <p:cNvSpPr txBox="1"/>
            <p:nvPr/>
          </p:nvSpPr>
          <p:spPr>
            <a:xfrm>
              <a:off x="5408901" y="2003818"/>
              <a:ext cx="124994" cy="204480"/>
            </a:xfrm>
            <a:prstGeom prst="rect">
              <a:avLst/>
            </a:prstGeom>
          </p:spPr>
          <p:txBody>
            <a:bodyPr vert="horz" wrap="square" lIns="0" tIns="0" rIns="0" bIns="0" rtlCol="0">
              <a:spAutoFit/>
            </a:bodyPr>
            <a:lstStyle/>
            <a:p>
              <a:pPr marL="12700" marR="5080" indent="2540" algn="just">
                <a:lnSpc>
                  <a:spcPct val="151700"/>
                </a:lnSpc>
              </a:pPr>
              <a:r>
                <a:rPr lang="en-US" sz="1000" b="1" spc="-5">
                  <a:solidFill>
                    <a:srgbClr val="FF3300"/>
                  </a:solidFill>
                  <a:latin typeface="+mj-lt"/>
                  <a:cs typeface="Segoe UI"/>
                </a:rPr>
                <a:t>X</a:t>
              </a:r>
              <a:endParaRPr sz="1000">
                <a:latin typeface="+mj-lt"/>
                <a:cs typeface="Segoe UI"/>
              </a:endParaRPr>
            </a:p>
          </p:txBody>
        </p:sp>
        <p:sp>
          <p:nvSpPr>
            <p:cNvPr id="102" name="object 342" descr="X">
              <a:extLst>
                <a:ext uri="{FF2B5EF4-FFF2-40B4-BE49-F238E27FC236}">
                  <a16:creationId xmlns:a16="http://schemas.microsoft.com/office/drawing/2014/main" id="{6CC360AB-505B-4B95-A5FD-7E77400376D8}"/>
                </a:ext>
                <a:ext uri="{C183D7F6-B498-43B3-948B-1728B52AA6E4}">
                  <adec:decorative xmlns:adec="http://schemas.microsoft.com/office/drawing/2017/decorative" val="0"/>
                </a:ext>
              </a:extLst>
            </p:cNvPr>
            <p:cNvSpPr txBox="1"/>
            <p:nvPr/>
          </p:nvSpPr>
          <p:spPr>
            <a:xfrm>
              <a:off x="5408901" y="2207508"/>
              <a:ext cx="124994" cy="204480"/>
            </a:xfrm>
            <a:prstGeom prst="rect">
              <a:avLst/>
            </a:prstGeom>
          </p:spPr>
          <p:txBody>
            <a:bodyPr vert="horz" wrap="square" lIns="0" tIns="0" rIns="0" bIns="0" rtlCol="0">
              <a:spAutoFit/>
            </a:bodyPr>
            <a:lstStyle/>
            <a:p>
              <a:pPr marL="12700" marR="5080" indent="2540" algn="just">
                <a:lnSpc>
                  <a:spcPct val="151700"/>
                </a:lnSpc>
              </a:pPr>
              <a:r>
                <a:rPr lang="en-US" sz="1000" b="1" spc="-5">
                  <a:solidFill>
                    <a:srgbClr val="FF3300"/>
                  </a:solidFill>
                  <a:latin typeface="+mj-lt"/>
                  <a:cs typeface="Segoe UI"/>
                </a:rPr>
                <a:t>X</a:t>
              </a:r>
              <a:endParaRPr sz="1000">
                <a:latin typeface="+mj-lt"/>
                <a:cs typeface="Segoe UI"/>
              </a:endParaRPr>
            </a:p>
          </p:txBody>
        </p:sp>
        <p:sp>
          <p:nvSpPr>
            <p:cNvPr id="103" name="object 342" descr="X">
              <a:extLst>
                <a:ext uri="{FF2B5EF4-FFF2-40B4-BE49-F238E27FC236}">
                  <a16:creationId xmlns:a16="http://schemas.microsoft.com/office/drawing/2014/main" id="{CC59B181-E694-47E2-B2CB-815C90ED1E79}"/>
                </a:ext>
                <a:ext uri="{C183D7F6-B498-43B3-948B-1728B52AA6E4}">
                  <adec:decorative xmlns:adec="http://schemas.microsoft.com/office/drawing/2017/decorative" val="0"/>
                </a:ext>
              </a:extLst>
            </p:cNvPr>
            <p:cNvSpPr txBox="1"/>
            <p:nvPr/>
          </p:nvSpPr>
          <p:spPr>
            <a:xfrm>
              <a:off x="5416444" y="2447760"/>
              <a:ext cx="124994" cy="204480"/>
            </a:xfrm>
            <a:prstGeom prst="rect">
              <a:avLst/>
            </a:prstGeom>
          </p:spPr>
          <p:txBody>
            <a:bodyPr vert="horz" wrap="square" lIns="0" tIns="0" rIns="0" bIns="0" rtlCol="0">
              <a:spAutoFit/>
            </a:bodyPr>
            <a:lstStyle/>
            <a:p>
              <a:pPr marL="12700" marR="5080" indent="2540" algn="just">
                <a:lnSpc>
                  <a:spcPct val="151700"/>
                </a:lnSpc>
              </a:pPr>
              <a:r>
                <a:rPr lang="en-US" sz="1000" b="1" spc="-5">
                  <a:solidFill>
                    <a:srgbClr val="FF3300"/>
                  </a:solidFill>
                  <a:latin typeface="+mj-lt"/>
                  <a:cs typeface="Segoe UI"/>
                </a:rPr>
                <a:t>X</a:t>
              </a:r>
              <a:endParaRPr sz="1000">
                <a:latin typeface="+mj-lt"/>
                <a:cs typeface="Segoe UI"/>
              </a:endParaRPr>
            </a:p>
          </p:txBody>
        </p:sp>
        <p:sp>
          <p:nvSpPr>
            <p:cNvPr id="195" name="system 1379" descr="system 1379">
              <a:hlinkClick r:id="rId16"/>
              <a:extLst>
                <a:ext uri="{FF2B5EF4-FFF2-40B4-BE49-F238E27FC236}">
                  <a16:creationId xmlns:a16="http://schemas.microsoft.com/office/drawing/2014/main" id="{33798C21-6BA5-4CB1-BE90-8FEE01D9F9A8}"/>
                </a:ext>
                <a:ext uri="{C183D7F6-B498-43B3-948B-1728B52AA6E4}">
                  <adec:decorative xmlns:adec="http://schemas.microsoft.com/office/drawing/2017/decorative" val="0"/>
                </a:ext>
              </a:extLst>
            </p:cNvPr>
            <p:cNvSpPr/>
            <p:nvPr/>
          </p:nvSpPr>
          <p:spPr>
            <a:xfrm>
              <a:off x="269293" y="2476744"/>
              <a:ext cx="850900" cy="182880"/>
            </a:xfrm>
            <a:custGeom>
              <a:avLst/>
              <a:gdLst/>
              <a:ahLst/>
              <a:cxnLst/>
              <a:rect l="l" t="t" r="r" b="b"/>
              <a:pathLst>
                <a:path w="850900" h="182880">
                  <a:moveTo>
                    <a:pt x="0" y="182879"/>
                  </a:moveTo>
                  <a:lnTo>
                    <a:pt x="850392" y="182879"/>
                  </a:lnTo>
                  <a:lnTo>
                    <a:pt x="850392" y="0"/>
                  </a:lnTo>
                  <a:lnTo>
                    <a:pt x="0" y="0"/>
                  </a:lnTo>
                  <a:lnTo>
                    <a:pt x="0" y="182879"/>
                  </a:lnTo>
                  <a:close/>
                </a:path>
              </a:pathLst>
            </a:custGeom>
            <a:solidFill>
              <a:srgbClr val="D0F1FB"/>
            </a:solidFill>
            <a:ln w="9525">
              <a:solidFill>
                <a:schemeClr val="tx1"/>
              </a:solidFill>
            </a:ln>
          </p:spPr>
          <p:txBody>
            <a:bodyPr wrap="square" lIns="0" tIns="0" rIns="0" bIns="0" rtlCol="0" anchor="ctr"/>
            <a:lstStyle/>
            <a:p>
              <a:pPr algn="ctr"/>
              <a:r>
                <a:rPr lang="en-US" sz="800">
                  <a:latin typeface="+mj-lt"/>
                </a:rPr>
                <a:t>ALDARS</a:t>
              </a:r>
              <a:endParaRPr sz="800">
                <a:latin typeface="+mj-lt"/>
              </a:endParaRPr>
            </a:p>
          </p:txBody>
        </p:sp>
        <p:sp>
          <p:nvSpPr>
            <p:cNvPr id="198" name="system 135" descr="system 135">
              <a:hlinkClick r:id="rId17"/>
              <a:extLst>
                <a:ext uri="{FF2B5EF4-FFF2-40B4-BE49-F238E27FC236}">
                  <a16:creationId xmlns:a16="http://schemas.microsoft.com/office/drawing/2014/main" id="{6F968535-639D-4729-809C-1FB5C95C47D2}"/>
                </a:ext>
                <a:ext uri="{C183D7F6-B498-43B3-948B-1728B52AA6E4}">
                  <adec:decorative xmlns:adec="http://schemas.microsoft.com/office/drawing/2017/decorative" val="0"/>
                </a:ext>
              </a:extLst>
            </p:cNvPr>
            <p:cNvSpPr/>
            <p:nvPr/>
          </p:nvSpPr>
          <p:spPr>
            <a:xfrm>
              <a:off x="269293" y="2034107"/>
              <a:ext cx="850900" cy="182880"/>
            </a:xfrm>
            <a:custGeom>
              <a:avLst/>
              <a:gdLst/>
              <a:ahLst/>
              <a:cxnLst/>
              <a:rect l="l" t="t" r="r" b="b"/>
              <a:pathLst>
                <a:path w="850900" h="182880">
                  <a:moveTo>
                    <a:pt x="0" y="182879"/>
                  </a:moveTo>
                  <a:lnTo>
                    <a:pt x="850392" y="182879"/>
                  </a:lnTo>
                  <a:lnTo>
                    <a:pt x="850392" y="0"/>
                  </a:lnTo>
                  <a:lnTo>
                    <a:pt x="0" y="0"/>
                  </a:lnTo>
                  <a:lnTo>
                    <a:pt x="0" y="182879"/>
                  </a:lnTo>
                  <a:close/>
                </a:path>
              </a:pathLst>
            </a:custGeom>
            <a:solidFill>
              <a:srgbClr val="D0F1FB"/>
            </a:solidFill>
            <a:ln w="9525">
              <a:solidFill>
                <a:schemeClr val="tx1"/>
              </a:solidFill>
            </a:ln>
          </p:spPr>
          <p:txBody>
            <a:bodyPr wrap="square" lIns="0" tIns="0" rIns="0" bIns="0" rtlCol="0" anchor="ctr"/>
            <a:lstStyle/>
            <a:p>
              <a:pPr algn="ctr"/>
              <a:r>
                <a:rPr lang="en-US" sz="800">
                  <a:latin typeface="+mj-lt"/>
                </a:rPr>
                <a:t>WMSCR</a:t>
              </a:r>
              <a:endParaRPr sz="800">
                <a:latin typeface="+mj-lt"/>
              </a:endParaRPr>
            </a:p>
          </p:txBody>
        </p:sp>
        <p:sp>
          <p:nvSpPr>
            <p:cNvPr id="201" name="system 41" descr="system 41">
              <a:hlinkClick r:id="rId18"/>
              <a:extLst>
                <a:ext uri="{FF2B5EF4-FFF2-40B4-BE49-F238E27FC236}">
                  <a16:creationId xmlns:a16="http://schemas.microsoft.com/office/drawing/2014/main" id="{8B1B90D3-9593-4937-9445-0C9AB668D85C}"/>
                </a:ext>
                <a:ext uri="{C183D7F6-B498-43B3-948B-1728B52AA6E4}">
                  <adec:decorative xmlns:adec="http://schemas.microsoft.com/office/drawing/2017/decorative" val="0"/>
                </a:ext>
              </a:extLst>
            </p:cNvPr>
            <p:cNvSpPr/>
            <p:nvPr/>
          </p:nvSpPr>
          <p:spPr>
            <a:xfrm>
              <a:off x="269293" y="2255426"/>
              <a:ext cx="850900" cy="182880"/>
            </a:xfrm>
            <a:custGeom>
              <a:avLst/>
              <a:gdLst/>
              <a:ahLst/>
              <a:cxnLst/>
              <a:rect l="l" t="t" r="r" b="b"/>
              <a:pathLst>
                <a:path w="850900" h="182880">
                  <a:moveTo>
                    <a:pt x="0" y="182879"/>
                  </a:moveTo>
                  <a:lnTo>
                    <a:pt x="850392" y="182879"/>
                  </a:lnTo>
                  <a:lnTo>
                    <a:pt x="850392" y="0"/>
                  </a:lnTo>
                  <a:lnTo>
                    <a:pt x="0" y="0"/>
                  </a:lnTo>
                  <a:lnTo>
                    <a:pt x="0" y="182879"/>
                  </a:lnTo>
                  <a:close/>
                </a:path>
              </a:pathLst>
            </a:custGeom>
            <a:solidFill>
              <a:srgbClr val="D0F1FB"/>
            </a:solidFill>
            <a:ln w="9525">
              <a:solidFill>
                <a:schemeClr val="tx1"/>
              </a:solidFill>
            </a:ln>
          </p:spPr>
          <p:txBody>
            <a:bodyPr wrap="square" lIns="0" tIns="0" rIns="0" bIns="0" rtlCol="0" anchor="ctr"/>
            <a:lstStyle/>
            <a:p>
              <a:pPr algn="ctr"/>
              <a:r>
                <a:rPr lang="en-US" sz="800">
                  <a:latin typeface="+mj-lt"/>
                </a:rPr>
                <a:t>ADAS/RASP</a:t>
              </a:r>
              <a:endParaRPr sz="800">
                <a:latin typeface="+mj-lt"/>
              </a:endParaRPr>
            </a:p>
          </p:txBody>
        </p:sp>
        <p:sp>
          <p:nvSpPr>
            <p:cNvPr id="214" name="system 538" descr="system 538">
              <a:hlinkClick r:id="rId4"/>
              <a:extLst>
                <a:ext uri="{FF2B5EF4-FFF2-40B4-BE49-F238E27FC236}">
                  <a16:creationId xmlns:a16="http://schemas.microsoft.com/office/drawing/2014/main" id="{5435B33F-392C-49E8-A981-1C167E2EF96C}"/>
                </a:ext>
                <a:ext uri="{C183D7F6-B498-43B3-948B-1728B52AA6E4}">
                  <adec:decorative xmlns:adec="http://schemas.microsoft.com/office/drawing/2017/decorative" val="0"/>
                </a:ext>
              </a:extLst>
            </p:cNvPr>
            <p:cNvSpPr/>
            <p:nvPr/>
          </p:nvSpPr>
          <p:spPr>
            <a:xfrm>
              <a:off x="269293" y="1591469"/>
              <a:ext cx="850900" cy="182880"/>
            </a:xfrm>
            <a:custGeom>
              <a:avLst/>
              <a:gdLst/>
              <a:ahLst/>
              <a:cxnLst/>
              <a:rect l="l" t="t" r="r" b="b"/>
              <a:pathLst>
                <a:path w="850900" h="182880">
                  <a:moveTo>
                    <a:pt x="0" y="182879"/>
                  </a:moveTo>
                  <a:lnTo>
                    <a:pt x="850392" y="182879"/>
                  </a:lnTo>
                  <a:lnTo>
                    <a:pt x="850392" y="0"/>
                  </a:lnTo>
                  <a:lnTo>
                    <a:pt x="0" y="0"/>
                  </a:lnTo>
                  <a:lnTo>
                    <a:pt x="0" y="182879"/>
                  </a:lnTo>
                  <a:close/>
                </a:path>
              </a:pathLst>
            </a:custGeom>
            <a:solidFill>
              <a:srgbClr val="D0F1FB"/>
            </a:solidFill>
            <a:ln w="9525">
              <a:solidFill>
                <a:schemeClr val="tx1"/>
              </a:solidFill>
              <a:prstDash val="solid"/>
            </a:ln>
          </p:spPr>
          <p:txBody>
            <a:bodyPr wrap="square" lIns="0" tIns="0" rIns="0" bIns="0" rtlCol="0" anchor="ctr"/>
            <a:lstStyle/>
            <a:p>
              <a:pPr algn="ctr"/>
              <a:r>
                <a:rPr lang="en-US" sz="800">
                  <a:latin typeface="+mj-lt"/>
                </a:rPr>
                <a:t>CIWS CDDS</a:t>
              </a:r>
              <a:endParaRPr sz="800">
                <a:latin typeface="+mj-lt"/>
              </a:endParaRPr>
            </a:p>
          </p:txBody>
        </p:sp>
        <p:sp>
          <p:nvSpPr>
            <p:cNvPr id="275" name="system 1345" descr="system 1345">
              <a:hlinkClick r:id="rId19"/>
              <a:extLst>
                <a:ext uri="{FF2B5EF4-FFF2-40B4-BE49-F238E27FC236}">
                  <a16:creationId xmlns:a16="http://schemas.microsoft.com/office/drawing/2014/main" id="{BEB19CF8-E92D-45C7-B3D6-DA3947D6A831}"/>
                </a:ext>
                <a:ext uri="{C183D7F6-B498-43B3-948B-1728B52AA6E4}">
                  <adec:decorative xmlns:adec="http://schemas.microsoft.com/office/drawing/2017/decorative" val="0"/>
                </a:ext>
              </a:extLst>
            </p:cNvPr>
            <p:cNvSpPr/>
            <p:nvPr/>
          </p:nvSpPr>
          <p:spPr>
            <a:xfrm>
              <a:off x="269293" y="1812788"/>
              <a:ext cx="850900" cy="182880"/>
            </a:xfrm>
            <a:custGeom>
              <a:avLst/>
              <a:gdLst/>
              <a:ahLst/>
              <a:cxnLst/>
              <a:rect l="l" t="t" r="r" b="b"/>
              <a:pathLst>
                <a:path w="850900" h="182880">
                  <a:moveTo>
                    <a:pt x="0" y="182879"/>
                  </a:moveTo>
                  <a:lnTo>
                    <a:pt x="850392" y="182879"/>
                  </a:lnTo>
                  <a:lnTo>
                    <a:pt x="850392" y="0"/>
                  </a:lnTo>
                  <a:lnTo>
                    <a:pt x="0" y="0"/>
                  </a:lnTo>
                  <a:lnTo>
                    <a:pt x="0" y="182879"/>
                  </a:lnTo>
                  <a:close/>
                </a:path>
              </a:pathLst>
            </a:custGeom>
            <a:solidFill>
              <a:srgbClr val="D0F1FB"/>
            </a:solidFill>
            <a:ln w="9525">
              <a:solidFill>
                <a:schemeClr val="tx1"/>
              </a:solidFill>
            </a:ln>
          </p:spPr>
          <p:txBody>
            <a:bodyPr wrap="square" lIns="0" tIns="0" rIns="0" bIns="0" rtlCol="0" anchor="ctr"/>
            <a:lstStyle/>
            <a:p>
              <a:pPr algn="ctr"/>
              <a:r>
                <a:rPr lang="en-US" sz="800">
                  <a:latin typeface="+mj-lt"/>
                </a:rPr>
                <a:t>CREWS</a:t>
              </a:r>
              <a:endParaRPr sz="800">
                <a:latin typeface="+mj-lt"/>
              </a:endParaRPr>
            </a:p>
          </p:txBody>
        </p:sp>
        <p:sp>
          <p:nvSpPr>
            <p:cNvPr id="347" name="segment 1132 planned" descr="segment 1132 planned">
              <a:hlinkClick r:id="rId20"/>
              <a:extLst>
                <a:ext uri="{FF2B5EF4-FFF2-40B4-BE49-F238E27FC236}">
                  <a16:creationId xmlns:a16="http://schemas.microsoft.com/office/drawing/2014/main" id="{8197AA95-CD44-4E4D-AA58-8D06555DA6A5}"/>
                </a:ext>
                <a:ext uri="{C183D7F6-B498-43B3-948B-1728B52AA6E4}">
                  <adec:decorative xmlns:adec="http://schemas.microsoft.com/office/drawing/2017/decorative" val="0"/>
                </a:ext>
              </a:extLst>
            </p:cNvPr>
            <p:cNvSpPr>
              <a:spLocks noChangeArrowheads="1"/>
            </p:cNvSpPr>
            <p:nvPr/>
          </p:nvSpPr>
          <p:spPr bwMode="auto">
            <a:xfrm>
              <a:off x="3639463" y="3081827"/>
              <a:ext cx="3051627" cy="128016"/>
            </a:xfrm>
            <a:prstGeom prst="rect">
              <a:avLst/>
            </a:prstGeom>
            <a:solidFill>
              <a:srgbClr val="FFC000"/>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CSS-</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Wx</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Sustainment 1</a:t>
              </a:r>
            </a:p>
          </p:txBody>
        </p:sp>
        <p:sp>
          <p:nvSpPr>
            <p:cNvPr id="355" name="decision 1247 planned" descr="decision 1247 planned">
              <a:hlinkClick r:id="rId21"/>
              <a:extLst>
                <a:ext uri="{FF2B5EF4-FFF2-40B4-BE49-F238E27FC236}">
                  <a16:creationId xmlns:a16="http://schemas.microsoft.com/office/drawing/2014/main" id="{23F7F3B7-C952-437B-BC12-2A53030CBE28}"/>
                </a:ext>
                <a:ext uri="{C183D7F6-B498-43B3-948B-1728B52AA6E4}">
                  <adec:decorative xmlns:adec="http://schemas.microsoft.com/office/drawing/2017/decorative" val="0"/>
                </a:ext>
              </a:extLst>
            </p:cNvPr>
            <p:cNvSpPr>
              <a:spLocks noChangeArrowheads="1"/>
            </p:cNvSpPr>
            <p:nvPr/>
          </p:nvSpPr>
          <p:spPr bwMode="auto">
            <a:xfrm>
              <a:off x="4307681" y="2981555"/>
              <a:ext cx="274326" cy="365738"/>
            </a:xfrm>
            <a:prstGeom prst="diamond">
              <a:avLst/>
            </a:prstGeom>
            <a:solidFill>
              <a:srgbClr val="FFFFCC"/>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1247</a:t>
              </a:r>
            </a:p>
          </p:txBody>
        </p:sp>
        <p:sp>
          <p:nvSpPr>
            <p:cNvPr id="356" name="decision 1245 planned" descr="decision 1245 planned">
              <a:hlinkClick r:id="rId22"/>
              <a:extLst>
                <a:ext uri="{FF2B5EF4-FFF2-40B4-BE49-F238E27FC236}">
                  <a16:creationId xmlns:a16="http://schemas.microsoft.com/office/drawing/2014/main" id="{8C52316E-2AB3-4BA6-A690-2CC4E8D28C6A}"/>
                </a:ext>
                <a:ext uri="{C183D7F6-B498-43B3-948B-1728B52AA6E4}">
                  <adec:decorative xmlns:adec="http://schemas.microsoft.com/office/drawing/2017/decorative" val="0"/>
                </a:ext>
              </a:extLst>
            </p:cNvPr>
            <p:cNvSpPr>
              <a:spLocks noChangeArrowheads="1"/>
            </p:cNvSpPr>
            <p:nvPr/>
          </p:nvSpPr>
          <p:spPr bwMode="auto">
            <a:xfrm>
              <a:off x="3803497" y="2981555"/>
              <a:ext cx="274326" cy="365738"/>
            </a:xfrm>
            <a:prstGeom prst="diamond">
              <a:avLst/>
            </a:prstGeom>
            <a:solidFill>
              <a:srgbClr val="FFFFCC"/>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1245</a:t>
              </a:r>
            </a:p>
          </p:txBody>
        </p:sp>
        <p:sp>
          <p:nvSpPr>
            <p:cNvPr id="357" name="decision 1246 planned" descr="decision 1246 planned">
              <a:hlinkClick r:id="rId23"/>
              <a:extLst>
                <a:ext uri="{FF2B5EF4-FFF2-40B4-BE49-F238E27FC236}">
                  <a16:creationId xmlns:a16="http://schemas.microsoft.com/office/drawing/2014/main" id="{2F767611-7CFD-42F7-B40E-2343C77B9B72}"/>
                </a:ext>
                <a:ext uri="{C183D7F6-B498-43B3-948B-1728B52AA6E4}">
                  <adec:decorative xmlns:adec="http://schemas.microsoft.com/office/drawing/2017/decorative" val="0"/>
                </a:ext>
              </a:extLst>
            </p:cNvPr>
            <p:cNvSpPr>
              <a:spLocks noChangeArrowheads="1"/>
            </p:cNvSpPr>
            <p:nvPr/>
          </p:nvSpPr>
          <p:spPr bwMode="auto">
            <a:xfrm>
              <a:off x="4052960" y="2981555"/>
              <a:ext cx="274326" cy="365738"/>
            </a:xfrm>
            <a:prstGeom prst="diamond">
              <a:avLst/>
            </a:prstGeom>
            <a:solidFill>
              <a:srgbClr val="FFFFCC"/>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1246</a:t>
              </a:r>
            </a:p>
          </p:txBody>
        </p:sp>
        <p:grpSp>
          <p:nvGrpSpPr>
            <p:cNvPr id="5" name="Group 4">
              <a:extLst>
                <a:ext uri="{FF2B5EF4-FFF2-40B4-BE49-F238E27FC236}">
                  <a16:creationId xmlns:a16="http://schemas.microsoft.com/office/drawing/2014/main" id="{6A3D98C5-3DCC-4654-B904-8B6EEB007496}"/>
                </a:ext>
              </a:extLst>
            </p:cNvPr>
            <p:cNvGrpSpPr/>
            <p:nvPr/>
          </p:nvGrpSpPr>
          <p:grpSpPr>
            <a:xfrm>
              <a:off x="201093" y="620518"/>
              <a:ext cx="8794504" cy="738766"/>
              <a:chOff x="205931" y="2722438"/>
              <a:chExt cx="8794504" cy="738766"/>
            </a:xfrm>
          </p:grpSpPr>
          <p:sp>
            <p:nvSpPr>
              <p:cNvPr id="153696" name="TextBox 141" descr="Non&#10;FAA">
                <a:extLst>
                  <a:ext uri="{FF2B5EF4-FFF2-40B4-BE49-F238E27FC236}">
                    <a16:creationId xmlns:a16="http://schemas.microsoft.com/office/drawing/2014/main" id="{3284F1EC-190A-42E4-836B-B2DA2846667C}"/>
                  </a:ext>
                  <a:ext uri="{C183D7F6-B498-43B3-948B-1728B52AA6E4}">
                    <adec:decorative xmlns:adec="http://schemas.microsoft.com/office/drawing/2017/decorative" val="0"/>
                  </a:ext>
                </a:extLst>
              </p:cNvPr>
              <p:cNvSpPr txBox="1">
                <a:spLocks noChangeArrowheads="1"/>
              </p:cNvSpPr>
              <p:nvPr/>
            </p:nvSpPr>
            <p:spPr bwMode="auto">
              <a:xfrm rot="16200000">
                <a:off x="177571" y="3155838"/>
                <a:ext cx="333726" cy="27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
                    <a:solidFill>
                      <a:srgbClr val="000000"/>
                    </a:solidFill>
                    <a:latin typeface="+mj-lt"/>
                    <a:ea typeface="ＭＳ Ｐゴシック" panose="020B0600070205080204" pitchFamily="34" charset="-128"/>
                    <a:cs typeface="Segoe UI" panose="020B0502040204020203" pitchFamily="34" charset="0"/>
                  </a:rPr>
                  <a:t>Non</a:t>
                </a:r>
              </a:p>
              <a:p>
                <a:pPr eaLnBrk="1" hangingPunct="1"/>
                <a:r>
                  <a:rPr lang="en-US" altLang="en-US" sz="600">
                    <a:solidFill>
                      <a:srgbClr val="000000"/>
                    </a:solidFill>
                    <a:latin typeface="+mj-lt"/>
                    <a:ea typeface="ＭＳ Ｐゴシック" panose="020B0600070205080204" pitchFamily="34" charset="-128"/>
                    <a:cs typeface="Segoe UI" panose="020B0502040204020203" pitchFamily="34" charset="0"/>
                  </a:rPr>
                  <a:t>FAA</a:t>
                </a:r>
              </a:p>
            </p:txBody>
          </p:sp>
          <p:sp>
            <p:nvSpPr>
              <p:cNvPr id="360" name="Line 228">
                <a:extLst>
                  <a:ext uri="{FF2B5EF4-FFF2-40B4-BE49-F238E27FC236}">
                    <a16:creationId xmlns:a16="http://schemas.microsoft.com/office/drawing/2014/main" id="{B521373F-9AA6-449B-B394-C06DE91F7DA9}"/>
                  </a:ext>
                  <a:ext uri="{C183D7F6-B498-43B3-948B-1728B52AA6E4}">
                    <adec:decorative xmlns:adec="http://schemas.microsoft.com/office/drawing/2017/decorative" val="1"/>
                  </a:ext>
                </a:extLst>
              </p:cNvPr>
              <p:cNvSpPr>
                <a:spLocks noChangeShapeType="1"/>
              </p:cNvSpPr>
              <p:nvPr/>
            </p:nvSpPr>
            <p:spPr bwMode="auto">
              <a:xfrm>
                <a:off x="1117741" y="3271117"/>
                <a:ext cx="788269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98" name="Line 228">
                <a:extLst>
                  <a:ext uri="{FF2B5EF4-FFF2-40B4-BE49-F238E27FC236}">
                    <a16:creationId xmlns:a16="http://schemas.microsoft.com/office/drawing/2014/main" id="{B521373F-9AA6-449B-B394-C06DE91F7DA9}"/>
                  </a:ext>
                  <a:ext uri="{C183D7F6-B498-43B3-948B-1728B52AA6E4}">
                    <adec:decorative xmlns:adec="http://schemas.microsoft.com/office/drawing/2017/decorative" val="1"/>
                  </a:ext>
                </a:extLst>
              </p:cNvPr>
              <p:cNvSpPr>
                <a:spLocks noChangeShapeType="1"/>
              </p:cNvSpPr>
              <p:nvPr/>
            </p:nvSpPr>
            <p:spPr bwMode="auto">
              <a:xfrm>
                <a:off x="1117742" y="3044835"/>
                <a:ext cx="787785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99" name="Line 228">
                <a:extLst>
                  <a:ext uri="{FF2B5EF4-FFF2-40B4-BE49-F238E27FC236}">
                    <a16:creationId xmlns:a16="http://schemas.microsoft.com/office/drawing/2014/main" id="{B521373F-9AA6-449B-B394-C06DE91F7DA9}"/>
                  </a:ext>
                  <a:ext uri="{C183D7F6-B498-43B3-948B-1728B52AA6E4}">
                    <adec:decorative xmlns:adec="http://schemas.microsoft.com/office/drawing/2017/decorative" val="1"/>
                  </a:ext>
                </a:extLst>
              </p:cNvPr>
              <p:cNvSpPr>
                <a:spLocks noChangeShapeType="1"/>
              </p:cNvSpPr>
              <p:nvPr/>
            </p:nvSpPr>
            <p:spPr bwMode="auto">
              <a:xfrm flipV="1">
                <a:off x="1117742" y="2818980"/>
                <a:ext cx="7877855" cy="101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218" name="system 136" descr="system 136">
                <a:hlinkClick r:id="rId24"/>
                <a:extLst>
                  <a:ext uri="{FF2B5EF4-FFF2-40B4-BE49-F238E27FC236}">
                    <a16:creationId xmlns:a16="http://schemas.microsoft.com/office/drawing/2014/main" id="{DDBF868E-2C9A-4CEA-A880-ADF2CB3B07E7}"/>
                  </a:ext>
                  <a:ext uri="{C183D7F6-B498-43B3-948B-1728B52AA6E4}">
                    <adec:decorative xmlns:adec="http://schemas.microsoft.com/office/drawing/2017/decorative" val="0"/>
                  </a:ext>
                </a:extLst>
              </p:cNvPr>
              <p:cNvSpPr/>
              <p:nvPr/>
            </p:nvSpPr>
            <p:spPr>
              <a:xfrm>
                <a:off x="276791" y="2951791"/>
                <a:ext cx="850900" cy="182880"/>
              </a:xfrm>
              <a:custGeom>
                <a:avLst/>
                <a:gdLst/>
                <a:ahLst/>
                <a:cxnLst/>
                <a:rect l="l" t="t" r="r" b="b"/>
                <a:pathLst>
                  <a:path w="850900" h="182880">
                    <a:moveTo>
                      <a:pt x="0" y="182879"/>
                    </a:moveTo>
                    <a:lnTo>
                      <a:pt x="850392" y="182879"/>
                    </a:lnTo>
                    <a:lnTo>
                      <a:pt x="850392" y="0"/>
                    </a:lnTo>
                    <a:lnTo>
                      <a:pt x="0" y="0"/>
                    </a:lnTo>
                    <a:lnTo>
                      <a:pt x="0" y="182879"/>
                    </a:lnTo>
                    <a:close/>
                  </a:path>
                </a:pathLst>
              </a:custGeom>
              <a:solidFill>
                <a:srgbClr val="D0F1FB"/>
              </a:solidFill>
              <a:ln w="9525">
                <a:solidFill>
                  <a:schemeClr val="tx1"/>
                </a:solidFill>
              </a:ln>
            </p:spPr>
            <p:txBody>
              <a:bodyPr wrap="square" lIns="0" tIns="0" rIns="0" bIns="0" rtlCol="0" anchor="ctr"/>
              <a:lstStyle/>
              <a:p>
                <a:pPr algn="ctr"/>
                <a:r>
                  <a:rPr lang="en-US" sz="800">
                    <a:latin typeface="+mj-lt"/>
                  </a:rPr>
                  <a:t>ITWS VOLPE</a:t>
                </a:r>
                <a:endParaRPr sz="800">
                  <a:latin typeface="+mj-lt"/>
                </a:endParaRPr>
              </a:p>
            </p:txBody>
          </p:sp>
          <p:sp>
            <p:nvSpPr>
              <p:cNvPr id="189" name="system 136" descr="system 136">
                <a:hlinkClick r:id="rId24"/>
                <a:extLst>
                  <a:ext uri="{FF2B5EF4-FFF2-40B4-BE49-F238E27FC236}">
                    <a16:creationId xmlns:a16="http://schemas.microsoft.com/office/drawing/2014/main" id="{F2C63038-0151-40CF-9DE9-5F416A3478D7}"/>
                  </a:ext>
                  <a:ext uri="{C183D7F6-B498-43B3-948B-1728B52AA6E4}">
                    <adec:decorative xmlns:adec="http://schemas.microsoft.com/office/drawing/2017/decorative" val="0"/>
                  </a:ext>
                </a:extLst>
              </p:cNvPr>
              <p:cNvSpPr/>
              <p:nvPr/>
            </p:nvSpPr>
            <p:spPr>
              <a:xfrm>
                <a:off x="276791" y="2722438"/>
                <a:ext cx="850900" cy="182880"/>
              </a:xfrm>
              <a:custGeom>
                <a:avLst/>
                <a:gdLst/>
                <a:ahLst/>
                <a:cxnLst/>
                <a:rect l="l" t="t" r="r" b="b"/>
                <a:pathLst>
                  <a:path w="850900" h="182880">
                    <a:moveTo>
                      <a:pt x="0" y="182879"/>
                    </a:moveTo>
                    <a:lnTo>
                      <a:pt x="850392" y="182879"/>
                    </a:lnTo>
                    <a:lnTo>
                      <a:pt x="850392" y="0"/>
                    </a:lnTo>
                    <a:lnTo>
                      <a:pt x="0" y="0"/>
                    </a:lnTo>
                    <a:lnTo>
                      <a:pt x="0" y="182879"/>
                    </a:lnTo>
                    <a:close/>
                  </a:path>
                </a:pathLst>
              </a:custGeom>
              <a:solidFill>
                <a:srgbClr val="D0F1FB"/>
              </a:solidFill>
              <a:ln w="9525">
                <a:solidFill>
                  <a:schemeClr val="tx1"/>
                </a:solidFill>
              </a:ln>
            </p:spPr>
            <p:txBody>
              <a:bodyPr wrap="square" lIns="0" tIns="0" rIns="0" bIns="0" rtlCol="0" anchor="ctr"/>
              <a:lstStyle/>
              <a:p>
                <a:pPr algn="ctr"/>
                <a:r>
                  <a:rPr lang="en-US" sz="800">
                    <a:latin typeface="+mj-lt"/>
                  </a:rPr>
                  <a:t>ITWS NFU</a:t>
                </a:r>
                <a:endParaRPr sz="800">
                  <a:latin typeface="+mj-lt"/>
                </a:endParaRPr>
              </a:p>
            </p:txBody>
          </p:sp>
          <p:sp>
            <p:nvSpPr>
              <p:cNvPr id="358" name="object 256">
                <a:extLst>
                  <a:ext uri="{FF2B5EF4-FFF2-40B4-BE49-F238E27FC236}">
                    <a16:creationId xmlns:a16="http://schemas.microsoft.com/office/drawing/2014/main" id="{8246553F-13F8-4F36-B1E7-D3F21DD76A53}"/>
                  </a:ext>
                  <a:ext uri="{C183D7F6-B498-43B3-948B-1728B52AA6E4}">
                    <adec:decorative xmlns:adec="http://schemas.microsoft.com/office/drawing/2017/decorative" val="1"/>
                  </a:ext>
                </a:extLst>
              </p:cNvPr>
              <p:cNvSpPr/>
              <p:nvPr/>
            </p:nvSpPr>
            <p:spPr>
              <a:xfrm>
                <a:off x="468274" y="3180172"/>
                <a:ext cx="658555" cy="178195"/>
              </a:xfrm>
              <a:custGeom>
                <a:avLst/>
                <a:gdLst/>
                <a:ahLst/>
                <a:cxnLst/>
                <a:rect l="l" t="t" r="r" b="b"/>
                <a:pathLst>
                  <a:path w="850900" h="182880">
                    <a:moveTo>
                      <a:pt x="0" y="182879"/>
                    </a:moveTo>
                    <a:lnTo>
                      <a:pt x="850392" y="182879"/>
                    </a:lnTo>
                    <a:lnTo>
                      <a:pt x="850392" y="0"/>
                    </a:lnTo>
                    <a:lnTo>
                      <a:pt x="0" y="0"/>
                    </a:lnTo>
                    <a:lnTo>
                      <a:pt x="0" y="182879"/>
                    </a:lnTo>
                    <a:close/>
                  </a:path>
                </a:pathLst>
              </a:custGeom>
              <a:solidFill>
                <a:srgbClr val="D0F1FB"/>
              </a:solidFill>
              <a:ln>
                <a:solidFill>
                  <a:schemeClr val="tx1"/>
                </a:solidFill>
              </a:ln>
            </p:spPr>
            <p:txBody>
              <a:bodyPr wrap="square" lIns="0" tIns="0" rIns="0" bIns="0" rtlCol="0" anchor="ctr"/>
              <a:lstStyle/>
              <a:p>
                <a:pPr algn="ctr"/>
                <a:r>
                  <a:rPr lang="en-US" sz="800">
                    <a:latin typeface="+mj-lt"/>
                    <a:cs typeface="Segoe UI" panose="020B0502040204020203" pitchFamily="34" charset="0"/>
                  </a:rPr>
                  <a:t>WIFS</a:t>
                </a:r>
                <a:endParaRPr sz="800">
                  <a:latin typeface="+mj-lt"/>
                  <a:cs typeface="Segoe UI" panose="020B0502040204020203" pitchFamily="34" charset="0"/>
                </a:endParaRPr>
              </a:p>
            </p:txBody>
          </p:sp>
        </p:grpSp>
        <p:sp>
          <p:nvSpPr>
            <p:cNvPr id="176" name="system 1335" descr="system 1335">
              <a:hlinkClick r:id="rId25"/>
              <a:extLst>
                <a:ext uri="{FF2B5EF4-FFF2-40B4-BE49-F238E27FC236}">
                  <a16:creationId xmlns:a16="http://schemas.microsoft.com/office/drawing/2014/main" id="{0E982162-22EF-4456-B156-D798B1ECA1B4}"/>
                </a:ext>
                <a:ext uri="{C183D7F6-B498-43B3-948B-1728B52AA6E4}">
                  <adec:decorative xmlns:adec="http://schemas.microsoft.com/office/drawing/2017/decorative" val="0"/>
                </a:ext>
              </a:extLst>
            </p:cNvPr>
            <p:cNvSpPr/>
            <p:nvPr/>
          </p:nvSpPr>
          <p:spPr>
            <a:xfrm>
              <a:off x="277863" y="4072563"/>
              <a:ext cx="847356" cy="182880"/>
            </a:xfrm>
            <a:custGeom>
              <a:avLst/>
              <a:gdLst/>
              <a:ahLst/>
              <a:cxnLst/>
              <a:rect l="l" t="t" r="r" b="b"/>
              <a:pathLst>
                <a:path w="840105" h="238125">
                  <a:moveTo>
                    <a:pt x="0" y="237744"/>
                  </a:moveTo>
                  <a:lnTo>
                    <a:pt x="839724" y="237744"/>
                  </a:lnTo>
                  <a:lnTo>
                    <a:pt x="839724" y="0"/>
                  </a:lnTo>
                  <a:lnTo>
                    <a:pt x="0" y="0"/>
                  </a:lnTo>
                  <a:lnTo>
                    <a:pt x="0" y="237744"/>
                  </a:lnTo>
                  <a:close/>
                </a:path>
              </a:pathLst>
            </a:custGeom>
            <a:solidFill>
              <a:srgbClr val="D0F1FB"/>
            </a:solidFill>
            <a:ln w="9525">
              <a:solidFill>
                <a:schemeClr val="tx1"/>
              </a:solidFill>
            </a:ln>
          </p:spPr>
          <p:txBody>
            <a:bodyPr wrap="square" lIns="0" tIns="0" rIns="0" bIns="0" rtlCol="0" anchor="ctr"/>
            <a:lstStyle/>
            <a:p>
              <a:pPr algn="ctr"/>
              <a:r>
                <a:rPr lang="en-US" sz="800">
                  <a:latin typeface="+mj-lt"/>
                  <a:cs typeface="Segoe UI" panose="020B0502040204020203" pitchFamily="34" charset="0"/>
                </a:rPr>
                <a:t>OPC Prototype</a:t>
              </a:r>
              <a:endParaRPr sz="800">
                <a:latin typeface="+mj-lt"/>
                <a:cs typeface="Segoe UI" panose="020B0502040204020203" pitchFamily="34" charset="0"/>
              </a:endParaRPr>
            </a:p>
          </p:txBody>
        </p:sp>
        <p:sp>
          <p:nvSpPr>
            <p:cNvPr id="153616" name="Rectangle 28">
              <a:extLst>
                <a:ext uri="{FF2B5EF4-FFF2-40B4-BE49-F238E27FC236}">
                  <a16:creationId xmlns:a16="http://schemas.microsoft.com/office/drawing/2014/main" id="{7B475A8A-294B-4022-A781-1365BEB84070}"/>
                </a:ext>
                <a:ext uri="{C183D7F6-B498-43B3-948B-1728B52AA6E4}">
                  <adec:decorative xmlns:adec="http://schemas.microsoft.com/office/drawing/2017/decorative" val="1"/>
                </a:ext>
              </a:extLst>
            </p:cNvPr>
            <p:cNvSpPr>
              <a:spLocks noChangeArrowheads="1"/>
            </p:cNvSpPr>
            <p:nvPr/>
          </p:nvSpPr>
          <p:spPr bwMode="auto">
            <a:xfrm>
              <a:off x="333281" y="5506337"/>
              <a:ext cx="786401" cy="237730"/>
            </a:xfrm>
            <a:prstGeom prst="rect">
              <a:avLst/>
            </a:prstGeom>
            <a:solidFill>
              <a:srgbClr val="D0F2FC"/>
            </a:solidFill>
            <a:ln w="9525">
              <a:solidFill>
                <a:schemeClr val="tx1"/>
              </a:solidFill>
              <a:miter lim="800000"/>
              <a:headEnd/>
              <a:tailEnd/>
            </a:ln>
          </p:spPr>
          <p:txBody>
            <a:bodyPr wrap="squar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 Vendor </a:t>
              </a:r>
              <a:r>
                <a:rPr lang="en-US" altLang="en-US" sz="800" err="1">
                  <a:solidFill>
                    <a:srgbClr val="000000"/>
                  </a:solidFill>
                  <a:latin typeface="+mj-lt"/>
                  <a:ea typeface="ＭＳ Ｐゴシック" panose="020B0600070205080204" pitchFamily="34" charset="-128"/>
                  <a:cs typeface="Segoe UI" panose="020B0502040204020203" pitchFamily="34" charset="0"/>
                </a:rPr>
                <a:t>Wx</a:t>
              </a:r>
              <a:r>
                <a:rPr lang="en-US" altLang="en-US" sz="800">
                  <a:solidFill>
                    <a:srgbClr val="000000"/>
                  </a:solidFill>
                  <a:latin typeface="+mj-lt"/>
                  <a:ea typeface="ＭＳ Ｐゴシック" panose="020B0600070205080204" pitchFamily="34" charset="-128"/>
                  <a:cs typeface="Segoe UI" panose="020B0502040204020203" pitchFamily="34" charset="0"/>
                </a:rPr>
                <a:t>  Data Services</a:t>
              </a:r>
            </a:p>
          </p:txBody>
        </p:sp>
        <p:sp>
          <p:nvSpPr>
            <p:cNvPr id="163" name="system 136" descr="system 136">
              <a:hlinkClick r:id="rId24"/>
              <a:extLst>
                <a:ext uri="{FF2B5EF4-FFF2-40B4-BE49-F238E27FC236}">
                  <a16:creationId xmlns:a16="http://schemas.microsoft.com/office/drawing/2014/main" id="{69A207F8-4AD4-4889-873B-AA6D24FC8D6D}"/>
                </a:ext>
                <a:ext uri="{C183D7F6-B498-43B3-948B-1728B52AA6E4}">
                  <adec:decorative xmlns:adec="http://schemas.microsoft.com/office/drawing/2017/decorative" val="0"/>
                </a:ext>
              </a:extLst>
            </p:cNvPr>
            <p:cNvSpPr/>
            <p:nvPr/>
          </p:nvSpPr>
          <p:spPr>
            <a:xfrm>
              <a:off x="285775" y="5114648"/>
              <a:ext cx="845819" cy="182880"/>
            </a:xfrm>
            <a:custGeom>
              <a:avLst/>
              <a:gdLst/>
              <a:ahLst/>
              <a:cxnLst/>
              <a:rect l="l" t="t" r="r" b="b"/>
              <a:pathLst>
                <a:path w="845819" h="182879">
                  <a:moveTo>
                    <a:pt x="0" y="182880"/>
                  </a:moveTo>
                  <a:lnTo>
                    <a:pt x="845819" y="182880"/>
                  </a:lnTo>
                  <a:lnTo>
                    <a:pt x="845819" y="0"/>
                  </a:lnTo>
                  <a:lnTo>
                    <a:pt x="0" y="0"/>
                  </a:lnTo>
                  <a:lnTo>
                    <a:pt x="0" y="182880"/>
                  </a:lnTo>
                  <a:close/>
                </a:path>
              </a:pathLst>
            </a:custGeom>
            <a:solidFill>
              <a:srgbClr val="D0F1FB"/>
            </a:solidFill>
            <a:ln w="9525">
              <a:solidFill>
                <a:schemeClr val="tx1"/>
              </a:solidFill>
            </a:ln>
          </p:spPr>
          <p:txBody>
            <a:bodyPr wrap="square" lIns="0" tIns="0" rIns="0" bIns="0" rtlCol="0" anchor="ctr"/>
            <a:lstStyle/>
            <a:p>
              <a:pPr algn="ctr"/>
              <a:r>
                <a:rPr lang="en-US" sz="800">
                  <a:latin typeface="+mj-lt"/>
                </a:rPr>
                <a:t>ITWS</a:t>
              </a:r>
              <a:endParaRPr sz="800">
                <a:latin typeface="+mj-lt"/>
              </a:endParaRPr>
            </a:p>
          </p:txBody>
        </p:sp>
        <p:cxnSp>
          <p:nvCxnSpPr>
            <p:cNvPr id="104" name="Elbow Connector 396">
              <a:extLst>
                <a:ext uri="{FF2B5EF4-FFF2-40B4-BE49-F238E27FC236}">
                  <a16:creationId xmlns:a16="http://schemas.microsoft.com/office/drawing/2014/main" id="{56F9673D-64F7-4ED3-B46D-B02FB596EFAC}"/>
                </a:ext>
                <a:ext uri="{C183D7F6-B498-43B3-948B-1728B52AA6E4}">
                  <adec:decorative xmlns:adec="http://schemas.microsoft.com/office/drawing/2017/decorative" val="1"/>
                </a:ext>
              </a:extLst>
            </p:cNvPr>
            <p:cNvCxnSpPr>
              <a:cxnSpLocks noChangeShapeType="1"/>
              <a:stCxn id="347" idx="3"/>
            </p:cNvCxnSpPr>
            <p:nvPr/>
          </p:nvCxnSpPr>
          <p:spPr bwMode="auto">
            <a:xfrm flipV="1">
              <a:off x="6691090" y="2922007"/>
              <a:ext cx="69318" cy="223828"/>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5" name="Elbow Connector 396">
              <a:extLst>
                <a:ext uri="{FF2B5EF4-FFF2-40B4-BE49-F238E27FC236}">
                  <a16:creationId xmlns:a16="http://schemas.microsoft.com/office/drawing/2014/main" id="{7D540001-9C8B-4E20-A3AD-F8642E721DF6}"/>
                </a:ext>
                <a:ext uri="{C183D7F6-B498-43B3-948B-1728B52AA6E4}">
                  <adec:decorative xmlns:adec="http://schemas.microsoft.com/office/drawing/2017/decorative" val="1"/>
                </a:ext>
              </a:extLst>
            </p:cNvPr>
            <p:cNvCxnSpPr>
              <a:cxnSpLocks noChangeShapeType="1"/>
              <a:stCxn id="143" idx="3"/>
            </p:cNvCxnSpPr>
            <p:nvPr/>
          </p:nvCxnSpPr>
          <p:spPr bwMode="auto">
            <a:xfrm>
              <a:off x="6696115" y="4424416"/>
              <a:ext cx="64293" cy="165174"/>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6" name="segment 896" descr="segment 896">
              <a:hlinkClick r:id="rId13"/>
              <a:extLst>
                <a:ext uri="{FF2B5EF4-FFF2-40B4-BE49-F238E27FC236}">
                  <a16:creationId xmlns:a16="http://schemas.microsoft.com/office/drawing/2014/main" id="{98BB0224-70F7-4DEA-BE8E-2073D39D21B3}"/>
                </a:ext>
                <a:ext uri="{C183D7F6-B498-43B3-948B-1728B52AA6E4}">
                  <adec:decorative xmlns:adec="http://schemas.microsoft.com/office/drawing/2017/decorative" val="0"/>
                </a:ext>
              </a:extLst>
            </p:cNvPr>
            <p:cNvSpPr>
              <a:spLocks noChangeArrowheads="1"/>
            </p:cNvSpPr>
            <p:nvPr/>
          </p:nvSpPr>
          <p:spPr bwMode="auto">
            <a:xfrm>
              <a:off x="3552471" y="3423206"/>
              <a:ext cx="3138619" cy="128016"/>
            </a:xfrm>
            <a:prstGeom prst="rect">
              <a:avLst/>
            </a:prstGeom>
            <a:solidFill>
              <a:srgbClr val="FFC000"/>
            </a:solidFill>
            <a:ln w="9525">
              <a:solidFill>
                <a:schemeClr val="tx1"/>
              </a:solidFill>
              <a:prstDash val="solid"/>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Weather Enhancement 1</a:t>
              </a:r>
            </a:p>
          </p:txBody>
        </p:sp>
        <p:sp>
          <p:nvSpPr>
            <p:cNvPr id="107" name="Rectangle 106">
              <a:extLst>
                <a:ext uri="{FF2B5EF4-FFF2-40B4-BE49-F238E27FC236}">
                  <a16:creationId xmlns:a16="http://schemas.microsoft.com/office/drawing/2014/main" id="{F36EC6B1-64E1-4B28-982F-FD0688182884}"/>
                </a:ext>
                <a:ext uri="{C183D7F6-B498-43B3-948B-1728B52AA6E4}">
                  <adec:decorative xmlns:adec="http://schemas.microsoft.com/office/drawing/2017/decorative" val="1"/>
                </a:ext>
              </a:extLst>
            </p:cNvPr>
            <p:cNvSpPr/>
            <p:nvPr/>
          </p:nvSpPr>
          <p:spPr>
            <a:xfrm>
              <a:off x="5174801" y="4694512"/>
              <a:ext cx="1045787"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800">
                  <a:solidFill>
                    <a:srgbClr val="000000"/>
                  </a:solidFill>
                  <a:latin typeface="+mj-lt"/>
                  <a:ea typeface="ＭＳ Ｐゴシック" panose="020B0600070205080204" pitchFamily="34" charset="-128"/>
                  <a:cs typeface="Segoe UI" panose="020B0502040204020203" pitchFamily="34" charset="0"/>
                </a:rPr>
                <a:t> NWP Enhancement 2</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08" name="roadmap_symbol 409" descr="roadmap_symbol 409">
              <a:hlinkClick r:id="rId26"/>
              <a:extLst>
                <a:ext uri="{FF2B5EF4-FFF2-40B4-BE49-F238E27FC236}">
                  <a16:creationId xmlns:a16="http://schemas.microsoft.com/office/drawing/2014/main" id="{84DB50E2-B8AF-47A0-9EFD-F14BEEC557E4}"/>
                </a:ext>
                <a:ext uri="{C183D7F6-B498-43B3-948B-1728B52AA6E4}">
                  <adec:decorative xmlns:adec="http://schemas.microsoft.com/office/drawing/2017/decorative" val="0"/>
                </a:ext>
              </a:extLst>
            </p:cNvPr>
            <p:cNvSpPr>
              <a:spLocks noChangeArrowheads="1"/>
            </p:cNvSpPr>
            <p:nvPr/>
          </p:nvSpPr>
          <p:spPr bwMode="auto">
            <a:xfrm>
              <a:off x="1181101" y="5398875"/>
              <a:ext cx="2819441" cy="128016"/>
            </a:xfrm>
            <a:prstGeom prst="rect">
              <a:avLst/>
            </a:prstGeom>
            <a:solidFill>
              <a:srgbClr val="FFFF99"/>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Vendor </a:t>
              </a:r>
              <a:r>
                <a:rPr lang="en-US" altLang="en-US" sz="800" err="1">
                  <a:solidFill>
                    <a:srgbClr val="000000"/>
                  </a:solidFill>
                  <a:latin typeface="+mj-lt"/>
                  <a:ea typeface="ＭＳ Ｐゴシック" panose="020B0600070205080204" pitchFamily="34" charset="-128"/>
                  <a:cs typeface="Segoe UI" panose="020B0502040204020203" pitchFamily="34" charset="0"/>
                </a:rPr>
                <a:t>Wx</a:t>
              </a:r>
              <a:r>
                <a:rPr lang="en-US" altLang="en-US" sz="800">
                  <a:solidFill>
                    <a:srgbClr val="000000"/>
                  </a:solidFill>
                  <a:latin typeface="+mj-lt"/>
                  <a:ea typeface="ＭＳ Ｐゴシック" panose="020B0600070205080204" pitchFamily="34" charset="-128"/>
                  <a:cs typeface="Segoe UI" panose="020B0502040204020203" pitchFamily="34" charset="0"/>
                </a:rPr>
                <a:t> Data to WARP</a:t>
              </a:r>
            </a:p>
          </p:txBody>
        </p:sp>
        <p:sp>
          <p:nvSpPr>
            <p:cNvPr id="109" name="roadmap_symbol 410" descr="roadmap_symbol 410">
              <a:hlinkClick r:id="rId27"/>
              <a:extLst>
                <a:ext uri="{FF2B5EF4-FFF2-40B4-BE49-F238E27FC236}">
                  <a16:creationId xmlns:a16="http://schemas.microsoft.com/office/drawing/2014/main" id="{E00A84CF-A8CE-4293-8185-883A68D1523A}"/>
                </a:ext>
                <a:ext uri="{C183D7F6-B498-43B3-948B-1728B52AA6E4}">
                  <adec:decorative xmlns:adec="http://schemas.microsoft.com/office/drawing/2017/decorative" val="0"/>
                </a:ext>
              </a:extLst>
            </p:cNvPr>
            <p:cNvSpPr>
              <a:spLocks noChangeArrowheads="1"/>
            </p:cNvSpPr>
            <p:nvPr/>
          </p:nvSpPr>
          <p:spPr bwMode="auto">
            <a:xfrm>
              <a:off x="1181100" y="5529252"/>
              <a:ext cx="4349360" cy="128016"/>
            </a:xfrm>
            <a:prstGeom prst="rect">
              <a:avLst/>
            </a:prstGeom>
            <a:solidFill>
              <a:srgbClr val="FFFF99"/>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Vendor </a:t>
              </a:r>
              <a:r>
                <a:rPr lang="en-US" altLang="en-US" sz="800" err="1">
                  <a:solidFill>
                    <a:srgbClr val="000000"/>
                  </a:solidFill>
                  <a:latin typeface="+mj-lt"/>
                  <a:ea typeface="ＭＳ Ｐゴシック" panose="020B0600070205080204" pitchFamily="34" charset="-128"/>
                  <a:cs typeface="Segoe UI" panose="020B0502040204020203" pitchFamily="34" charset="0"/>
                </a:rPr>
                <a:t>Wx</a:t>
              </a:r>
              <a:r>
                <a:rPr lang="en-US" altLang="en-US" sz="800">
                  <a:solidFill>
                    <a:srgbClr val="000000"/>
                  </a:solidFill>
                  <a:latin typeface="+mj-lt"/>
                  <a:ea typeface="ＭＳ Ｐゴシック" panose="020B0600070205080204" pitchFamily="34" charset="-128"/>
                  <a:cs typeface="Segoe UI" panose="020B0502040204020203" pitchFamily="34" charset="0"/>
                </a:rPr>
                <a:t> Data to Flight Services</a:t>
              </a:r>
            </a:p>
          </p:txBody>
        </p:sp>
        <p:sp>
          <p:nvSpPr>
            <p:cNvPr id="110" name="roadmap_symbol 411" descr="roadmap_symbol 411">
              <a:hlinkClick r:id="rId28"/>
              <a:extLst>
                <a:ext uri="{FF2B5EF4-FFF2-40B4-BE49-F238E27FC236}">
                  <a16:creationId xmlns:a16="http://schemas.microsoft.com/office/drawing/2014/main" id="{AE19E6FF-E039-4F41-AD27-50AE3DB9BDB2}"/>
                </a:ext>
                <a:ext uri="{C183D7F6-B498-43B3-948B-1728B52AA6E4}">
                  <adec:decorative xmlns:adec="http://schemas.microsoft.com/office/drawing/2017/decorative" val="0"/>
                </a:ext>
              </a:extLst>
            </p:cNvPr>
            <p:cNvSpPr>
              <a:spLocks noChangeArrowheads="1"/>
            </p:cNvSpPr>
            <p:nvPr/>
          </p:nvSpPr>
          <p:spPr bwMode="auto">
            <a:xfrm>
              <a:off x="1181100" y="5660621"/>
              <a:ext cx="4349360" cy="128016"/>
            </a:xfrm>
            <a:prstGeom prst="rect">
              <a:avLst/>
            </a:prstGeom>
            <a:solidFill>
              <a:srgbClr val="FFFF99"/>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Vendor </a:t>
              </a:r>
              <a:r>
                <a:rPr lang="en-US" altLang="en-US" sz="800" err="1">
                  <a:solidFill>
                    <a:srgbClr val="000000"/>
                  </a:solidFill>
                  <a:latin typeface="+mj-lt"/>
                  <a:ea typeface="ＭＳ Ｐゴシック" panose="020B0600070205080204" pitchFamily="34" charset="-128"/>
                  <a:cs typeface="Segoe UI" panose="020B0502040204020203" pitchFamily="34" charset="0"/>
                </a:rPr>
                <a:t>Wx</a:t>
              </a:r>
              <a:r>
                <a:rPr lang="en-US" altLang="en-US" sz="800">
                  <a:solidFill>
                    <a:srgbClr val="000000"/>
                  </a:solidFill>
                  <a:latin typeface="+mj-lt"/>
                  <a:ea typeface="ＭＳ Ｐゴシック" panose="020B0600070205080204" pitchFamily="34" charset="-128"/>
                  <a:cs typeface="Segoe UI" panose="020B0502040204020203" pitchFamily="34" charset="0"/>
                </a:rPr>
                <a:t> Data to TFMS (FMDS)</a:t>
              </a:r>
            </a:p>
          </p:txBody>
        </p:sp>
        <p:sp>
          <p:nvSpPr>
            <p:cNvPr id="111" name="roadmap_symbol 412" descr="roadmap_symbol 412">
              <a:hlinkClick r:id="rId29"/>
              <a:extLst>
                <a:ext uri="{FF2B5EF4-FFF2-40B4-BE49-F238E27FC236}">
                  <a16:creationId xmlns:a16="http://schemas.microsoft.com/office/drawing/2014/main" id="{C2C8B1EF-7E0F-4062-9E91-0C2943C41E57}"/>
                </a:ext>
                <a:ext uri="{C183D7F6-B498-43B3-948B-1728B52AA6E4}">
                  <adec:decorative xmlns:adec="http://schemas.microsoft.com/office/drawing/2017/decorative" val="0"/>
                </a:ext>
              </a:extLst>
            </p:cNvPr>
            <p:cNvSpPr>
              <a:spLocks noChangeArrowheads="1"/>
            </p:cNvSpPr>
            <p:nvPr/>
          </p:nvSpPr>
          <p:spPr bwMode="auto">
            <a:xfrm>
              <a:off x="1181100" y="5781059"/>
              <a:ext cx="4349360" cy="128016"/>
            </a:xfrm>
            <a:prstGeom prst="rect">
              <a:avLst/>
            </a:prstGeom>
            <a:solidFill>
              <a:srgbClr val="FFFF99"/>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Vendor </a:t>
              </a:r>
              <a:r>
                <a:rPr lang="en-US" altLang="en-US" sz="800" err="1">
                  <a:solidFill>
                    <a:srgbClr val="000000"/>
                  </a:solidFill>
                  <a:latin typeface="+mj-lt"/>
                  <a:ea typeface="ＭＳ Ｐゴシック" panose="020B0600070205080204" pitchFamily="34" charset="-128"/>
                  <a:cs typeface="Segoe UI" panose="020B0502040204020203" pitchFamily="34" charset="0"/>
                </a:rPr>
                <a:t>Wx</a:t>
              </a:r>
              <a:r>
                <a:rPr lang="en-US" altLang="en-US" sz="800">
                  <a:solidFill>
                    <a:srgbClr val="000000"/>
                  </a:solidFill>
                  <a:latin typeface="+mj-lt"/>
                  <a:ea typeface="ＭＳ Ｐゴシック" panose="020B0600070205080204" pitchFamily="34" charset="-128"/>
                  <a:cs typeface="Segoe UI" panose="020B0502040204020203" pitchFamily="34" charset="0"/>
                </a:rPr>
                <a:t> Data to FIS-B</a:t>
              </a:r>
            </a:p>
          </p:txBody>
        </p:sp>
        <p:sp>
          <p:nvSpPr>
            <p:cNvPr id="112" name="Rectangle 103">
              <a:extLst>
                <a:ext uri="{FF2B5EF4-FFF2-40B4-BE49-F238E27FC236}">
                  <a16:creationId xmlns:a16="http://schemas.microsoft.com/office/drawing/2014/main" id="{9CA50E98-C1BF-4FF9-94F1-1F47F7A11BC2}"/>
                </a:ext>
                <a:ext uri="{C183D7F6-B498-43B3-948B-1728B52AA6E4}">
                  <adec:decorative xmlns:adec="http://schemas.microsoft.com/office/drawing/2017/decorative" val="1"/>
                </a:ext>
              </a:extLst>
            </p:cNvPr>
            <p:cNvSpPr>
              <a:spLocks noChangeArrowheads="1"/>
            </p:cNvSpPr>
            <p:nvPr/>
          </p:nvSpPr>
          <p:spPr bwMode="auto">
            <a:xfrm>
              <a:off x="1181099" y="5964744"/>
              <a:ext cx="4349360" cy="128016"/>
            </a:xfrm>
            <a:prstGeom prst="rect">
              <a:avLst/>
            </a:prstGeom>
            <a:solidFill>
              <a:srgbClr val="FFFF99"/>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750">
                  <a:solidFill>
                    <a:srgbClr val="000000"/>
                  </a:solidFill>
                  <a:latin typeface="+mj-lt"/>
                  <a:ea typeface="ＭＳ Ｐゴシック" panose="020B0600070205080204" pitchFamily="34" charset="-128"/>
                  <a:cs typeface="Segoe UI" panose="020B0502040204020203" pitchFamily="34" charset="0"/>
                </a:rPr>
                <a:t> Observations &amp; Forecast products from CWSUs, Aviation </a:t>
              </a:r>
              <a:r>
                <a:rPr lang="en-US" altLang="en-US" sz="750" err="1">
                  <a:solidFill>
                    <a:srgbClr val="000000"/>
                  </a:solidFill>
                  <a:latin typeface="+mj-lt"/>
                  <a:ea typeface="ＭＳ Ｐゴシック" panose="020B0600070205080204" pitchFamily="34" charset="-128"/>
                  <a:cs typeface="Segoe UI" panose="020B0502040204020203" pitchFamily="34" charset="0"/>
                </a:rPr>
                <a:t>Wx</a:t>
              </a:r>
              <a:r>
                <a:rPr lang="en-US" altLang="en-US" sz="750">
                  <a:solidFill>
                    <a:srgbClr val="000000"/>
                  </a:solidFill>
                  <a:latin typeface="+mj-lt"/>
                  <a:ea typeface="ＭＳ Ｐゴシック" panose="020B0600070205080204" pitchFamily="34" charset="-128"/>
                  <a:cs typeface="Segoe UI" panose="020B0502040204020203" pitchFamily="34" charset="0"/>
                </a:rPr>
                <a:t> Center, NG ITWS</a:t>
              </a:r>
              <a:r>
                <a:rPr lang="en-US" altLang="en-US" sz="750">
                  <a:solidFill>
                    <a:srgbClr val="000000"/>
                  </a:solidFill>
                  <a:latin typeface="+mj-lt"/>
                  <a:ea typeface="ＭＳ Ｐゴシック" panose="020B0600070205080204" pitchFamily="34" charset="-128"/>
                  <a:cs typeface="Segoe UI" panose="020B0502040204020203" pitchFamily="34" charset="0"/>
                  <a:hlinkClick r:id="rId30"/>
                </a:rPr>
                <a:t>,</a:t>
              </a:r>
              <a:r>
                <a:rPr lang="en-US" altLang="en-US" sz="750">
                  <a:solidFill>
                    <a:srgbClr val="000000"/>
                  </a:solidFill>
                  <a:latin typeface="+mj-lt"/>
                  <a:ea typeface="ＭＳ Ｐゴシック" panose="020B0600070205080204" pitchFamily="34" charset="-128"/>
                  <a:cs typeface="Segoe UI" panose="020B0502040204020203" pitchFamily="34" charset="0"/>
                </a:rPr>
                <a:t> NWS WFOs, NCEP</a:t>
              </a:r>
            </a:p>
          </p:txBody>
        </p:sp>
        <p:sp>
          <p:nvSpPr>
            <p:cNvPr id="113" name="roadmap_symbol 414" descr="roadmap_symbol 414">
              <a:hlinkClick r:id="rId31"/>
              <a:extLst>
                <a:ext uri="{FF2B5EF4-FFF2-40B4-BE49-F238E27FC236}">
                  <a16:creationId xmlns:a16="http://schemas.microsoft.com/office/drawing/2014/main" id="{393FAC49-8553-4522-B68C-A9F5C792D629}"/>
                </a:ext>
                <a:ext uri="{C183D7F6-B498-43B3-948B-1728B52AA6E4}">
                  <adec:decorative xmlns:adec="http://schemas.microsoft.com/office/drawing/2017/decorative" val="0"/>
                </a:ext>
              </a:extLst>
            </p:cNvPr>
            <p:cNvSpPr>
              <a:spLocks noChangeArrowheads="1"/>
            </p:cNvSpPr>
            <p:nvPr/>
          </p:nvSpPr>
          <p:spPr bwMode="auto">
            <a:xfrm>
              <a:off x="3620492" y="6238362"/>
              <a:ext cx="2427883" cy="128016"/>
            </a:xfrm>
            <a:prstGeom prst="rect">
              <a:avLst/>
            </a:prstGeom>
            <a:solidFill>
              <a:srgbClr val="FFFF99"/>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Vendor Satellite Imagery (Visual and IR) &amp; products</a:t>
              </a:r>
            </a:p>
          </p:txBody>
        </p:sp>
        <p:sp>
          <p:nvSpPr>
            <p:cNvPr id="115" name="roadmap_symbol 420 planned" descr="roadmap_symbol 420 planned">
              <a:hlinkClick r:id="rId32"/>
              <a:extLst>
                <a:ext uri="{FF2B5EF4-FFF2-40B4-BE49-F238E27FC236}">
                  <a16:creationId xmlns:a16="http://schemas.microsoft.com/office/drawing/2014/main" id="{1C67E38B-7688-49E5-9C25-C7850A5918C4}"/>
                </a:ext>
                <a:ext uri="{C183D7F6-B498-43B3-948B-1728B52AA6E4}">
                  <adec:decorative xmlns:adec="http://schemas.microsoft.com/office/drawing/2017/decorative" val="0"/>
                </a:ext>
              </a:extLst>
            </p:cNvPr>
            <p:cNvSpPr>
              <a:spLocks noChangeArrowheads="1"/>
            </p:cNvSpPr>
            <p:nvPr/>
          </p:nvSpPr>
          <p:spPr bwMode="auto">
            <a:xfrm>
              <a:off x="2090739" y="4992236"/>
              <a:ext cx="514350" cy="128008"/>
            </a:xfrm>
            <a:prstGeom prst="rect">
              <a:avLst/>
            </a:prstGeom>
            <a:solidFill>
              <a:srgbClr val="FFC000"/>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116" name="decision 1344 planned" descr="decision 1344 planned">
              <a:hlinkClick r:id="rId33"/>
              <a:extLst>
                <a:ext uri="{FF2B5EF4-FFF2-40B4-BE49-F238E27FC236}">
                  <a16:creationId xmlns:a16="http://schemas.microsoft.com/office/drawing/2014/main" id="{131FCABF-24C8-4D6B-B2A5-DBA04CEBB0B7}"/>
                </a:ext>
                <a:ext uri="{C183D7F6-B498-43B3-948B-1728B52AA6E4}">
                  <adec:decorative xmlns:adec="http://schemas.microsoft.com/office/drawing/2017/decorative" val="0"/>
                </a:ext>
              </a:extLst>
            </p:cNvPr>
            <p:cNvSpPr>
              <a:spLocks noChangeArrowheads="1"/>
            </p:cNvSpPr>
            <p:nvPr/>
          </p:nvSpPr>
          <p:spPr bwMode="auto">
            <a:xfrm>
              <a:off x="2007850" y="4870871"/>
              <a:ext cx="274326" cy="365738"/>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1344</a:t>
              </a:r>
            </a:p>
          </p:txBody>
        </p:sp>
        <p:sp>
          <p:nvSpPr>
            <p:cNvPr id="119" name="Rectangle 118">
              <a:extLst>
                <a:ext uri="{FF2B5EF4-FFF2-40B4-BE49-F238E27FC236}">
                  <a16:creationId xmlns:a16="http://schemas.microsoft.com/office/drawing/2014/main" id="{DE7C13EC-6238-45A9-9C8D-71ECD7C6F1F1}"/>
                </a:ext>
                <a:ext uri="{C183D7F6-B498-43B3-948B-1728B52AA6E4}">
                  <adec:decorative xmlns:adec="http://schemas.microsoft.com/office/drawing/2017/decorative" val="1"/>
                </a:ext>
              </a:extLst>
            </p:cNvPr>
            <p:cNvSpPr/>
            <p:nvPr/>
          </p:nvSpPr>
          <p:spPr>
            <a:xfrm>
              <a:off x="3191944" y="4985676"/>
              <a:ext cx="1978767"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800">
                  <a:solidFill>
                    <a:srgbClr val="000000"/>
                  </a:solidFill>
                  <a:latin typeface="+mj-lt"/>
                  <a:ea typeface="ＭＳ Ｐゴシック" panose="020B0600070205080204" pitchFamily="34" charset="-128"/>
                  <a:cs typeface="Segoe UI" panose="020B0502040204020203" pitchFamily="34" charset="0"/>
                </a:rPr>
                <a:t> Terminal Precipitation on the Glass (</a:t>
              </a:r>
              <a:r>
                <a:rPr lang="en-US" altLang="en-US" sz="800" err="1">
                  <a:solidFill>
                    <a:srgbClr val="000000"/>
                  </a:solidFill>
                  <a:latin typeface="+mj-lt"/>
                  <a:ea typeface="ＭＳ Ｐゴシック" panose="020B0600070205080204" pitchFamily="34" charset="-128"/>
                  <a:cs typeface="Segoe UI" panose="020B0502040204020203" pitchFamily="34" charset="0"/>
                </a:rPr>
                <a:t>TPoG</a:t>
              </a:r>
              <a:r>
                <a:rPr lang="en-US" altLang="en-US" sz="800">
                  <a:solidFill>
                    <a:srgbClr val="000000"/>
                  </a:solidFill>
                  <a:latin typeface="+mj-lt"/>
                  <a:ea typeface="ＭＳ Ｐゴシック" panose="020B0600070205080204" pitchFamily="34" charset="-128"/>
                  <a:cs typeface="Segoe UI" panose="020B0502040204020203" pitchFamily="34" charset="0"/>
                </a:rPr>
                <a:t>)</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8" name="decision 1346 planned" descr="decision 1346 planned">
              <a:hlinkClick r:id="rId34"/>
              <a:extLst>
                <a:ext uri="{FF2B5EF4-FFF2-40B4-BE49-F238E27FC236}">
                  <a16:creationId xmlns:a16="http://schemas.microsoft.com/office/drawing/2014/main" id="{7DEB94E6-76ED-4A2D-92F6-7C1C42530507}"/>
                </a:ext>
                <a:ext uri="{C183D7F6-B498-43B3-948B-1728B52AA6E4}">
                  <adec:decorative xmlns:adec="http://schemas.microsoft.com/office/drawing/2017/decorative" val="0"/>
                </a:ext>
              </a:extLst>
            </p:cNvPr>
            <p:cNvSpPr>
              <a:spLocks noChangeArrowheads="1"/>
            </p:cNvSpPr>
            <p:nvPr/>
          </p:nvSpPr>
          <p:spPr bwMode="auto">
            <a:xfrm>
              <a:off x="2906734" y="4869268"/>
              <a:ext cx="274326" cy="365738"/>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1346</a:t>
              </a:r>
            </a:p>
          </p:txBody>
        </p:sp>
        <p:sp>
          <p:nvSpPr>
            <p:cNvPr id="227" name="decision 452 planned" descr="decision 452 planned">
              <a:hlinkClick r:id="rId35"/>
              <a:extLst>
                <a:ext uri="{FF2B5EF4-FFF2-40B4-BE49-F238E27FC236}">
                  <a16:creationId xmlns:a16="http://schemas.microsoft.com/office/drawing/2014/main" id="{8123D6D0-CEF7-4060-8A55-63F6266F9733}"/>
                </a:ext>
                <a:ext uri="{C183D7F6-B498-43B3-948B-1728B52AA6E4}">
                  <adec:decorative xmlns:adec="http://schemas.microsoft.com/office/drawing/2017/decorative" val="0"/>
                </a:ext>
              </a:extLst>
            </p:cNvPr>
            <p:cNvSpPr>
              <a:spLocks noChangeArrowheads="1"/>
            </p:cNvSpPr>
            <p:nvPr/>
          </p:nvSpPr>
          <p:spPr bwMode="auto">
            <a:xfrm>
              <a:off x="3802614" y="4575562"/>
              <a:ext cx="274326" cy="365738"/>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452</a:t>
              </a:r>
            </a:p>
          </p:txBody>
        </p:sp>
        <p:sp>
          <p:nvSpPr>
            <p:cNvPr id="228" name="decision 453 planned" descr="decision 453 planned">
              <a:hlinkClick r:id="rId36"/>
              <a:extLst>
                <a:ext uri="{FF2B5EF4-FFF2-40B4-BE49-F238E27FC236}">
                  <a16:creationId xmlns:a16="http://schemas.microsoft.com/office/drawing/2014/main" id="{9D8E2462-5E73-4D31-BEF0-5E1A73230739}"/>
                </a:ext>
                <a:ext uri="{C183D7F6-B498-43B3-948B-1728B52AA6E4}">
                  <adec:decorative xmlns:adec="http://schemas.microsoft.com/office/drawing/2017/decorative" val="0"/>
                </a:ext>
              </a:extLst>
            </p:cNvPr>
            <p:cNvSpPr>
              <a:spLocks noChangeArrowheads="1"/>
            </p:cNvSpPr>
            <p:nvPr/>
          </p:nvSpPr>
          <p:spPr bwMode="auto">
            <a:xfrm>
              <a:off x="4042938" y="4568063"/>
              <a:ext cx="274326" cy="365738"/>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453</a:t>
              </a:r>
            </a:p>
          </p:txBody>
        </p:sp>
        <p:sp>
          <p:nvSpPr>
            <p:cNvPr id="229" name="decision 143 planned" descr="decision 143 planned">
              <a:hlinkClick r:id="rId37"/>
              <a:extLst>
                <a:ext uri="{FF2B5EF4-FFF2-40B4-BE49-F238E27FC236}">
                  <a16:creationId xmlns:a16="http://schemas.microsoft.com/office/drawing/2014/main" id="{081AB703-75F5-453E-997B-0DF924E3221C}"/>
                </a:ext>
                <a:ext uri="{C183D7F6-B498-43B3-948B-1728B52AA6E4}">
                  <adec:decorative xmlns:adec="http://schemas.microsoft.com/office/drawing/2017/decorative" val="0"/>
                </a:ext>
              </a:extLst>
            </p:cNvPr>
            <p:cNvSpPr>
              <a:spLocks noChangeArrowheads="1"/>
            </p:cNvSpPr>
            <p:nvPr/>
          </p:nvSpPr>
          <p:spPr bwMode="auto">
            <a:xfrm>
              <a:off x="4305056" y="4573959"/>
              <a:ext cx="274326" cy="365738"/>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143</a:t>
              </a:r>
            </a:p>
          </p:txBody>
        </p:sp>
        <p:sp>
          <p:nvSpPr>
            <p:cNvPr id="353" name="decision 341" descr="decision 341">
              <a:hlinkClick r:id="rId38"/>
              <a:extLst>
                <a:ext uri="{FF2B5EF4-FFF2-40B4-BE49-F238E27FC236}">
                  <a16:creationId xmlns:a16="http://schemas.microsoft.com/office/drawing/2014/main" id="{568895A7-A228-42FE-B669-62EC0ED28B04}"/>
                </a:ext>
                <a:ext uri="{C183D7F6-B498-43B3-948B-1728B52AA6E4}">
                  <adec:decorative xmlns:adec="http://schemas.microsoft.com/office/drawing/2017/decorative" val="0"/>
                </a:ext>
              </a:extLst>
            </p:cNvPr>
            <p:cNvSpPr>
              <a:spLocks noChangeArrowheads="1"/>
            </p:cNvSpPr>
            <p:nvPr/>
          </p:nvSpPr>
          <p:spPr bwMode="auto">
            <a:xfrm>
              <a:off x="3418478" y="3309363"/>
              <a:ext cx="274326" cy="365738"/>
            </a:xfrm>
            <a:prstGeom prst="flowChartDecision">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341  </a:t>
              </a:r>
            </a:p>
          </p:txBody>
        </p:sp>
      </p:grpSp>
      <p:sp>
        <p:nvSpPr>
          <p:cNvPr id="114" name="decision 1345 planned" descr="decision 1345 planned">
            <a:hlinkClick r:id="rId39"/>
            <a:extLst>
              <a:ext uri="{FF2B5EF4-FFF2-40B4-BE49-F238E27FC236}">
                <a16:creationId xmlns:a16="http://schemas.microsoft.com/office/drawing/2014/main" id="{ECBA7D51-AE97-410F-B9F9-7CA77F6A7A36}"/>
              </a:ext>
              <a:ext uri="{C183D7F6-B498-43B3-948B-1728B52AA6E4}">
                <adec:decorative xmlns:adec="http://schemas.microsoft.com/office/drawing/2017/decorative" val="0"/>
              </a:ext>
            </a:extLst>
          </p:cNvPr>
          <p:cNvSpPr>
            <a:spLocks noChangeArrowheads="1"/>
          </p:cNvSpPr>
          <p:nvPr/>
        </p:nvSpPr>
        <p:spPr bwMode="auto">
          <a:xfrm>
            <a:off x="2407695" y="4868751"/>
            <a:ext cx="274326" cy="365738"/>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1345</a:t>
            </a:r>
          </a:p>
        </p:txBody>
      </p:sp>
    </p:spTree>
    <p:extLst>
      <p:ext uri="{BB962C8B-B14F-4D97-AF65-F5344CB8AC3E}">
        <p14:creationId xmlns:p14="http://schemas.microsoft.com/office/powerpoint/2010/main" val="41033373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2" descr="Weather Roadmap (3 of 4)">
            <a:extLst>
              <a:ext uri="{FF2B5EF4-FFF2-40B4-BE49-F238E27FC236}">
                <a16:creationId xmlns:a16="http://schemas.microsoft.com/office/drawing/2014/main" id="{030168F0-E73A-4399-B2C7-371892B9D0D8}"/>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Weather Roadmap (3 of 4)</a:t>
            </a:r>
          </a:p>
        </p:txBody>
      </p:sp>
      <p:sp>
        <p:nvSpPr>
          <p:cNvPr id="3" name="Slide Number Placeholder 2" descr="116">
            <a:extLst>
              <a:ext uri="{FF2B5EF4-FFF2-40B4-BE49-F238E27FC236}">
                <a16:creationId xmlns:a16="http://schemas.microsoft.com/office/drawing/2014/main" id="{EAF42419-B507-4086-908F-B020D63896E2}"/>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108</a:t>
            </a:fld>
            <a:endParaRPr lang="en-US"/>
          </a:p>
        </p:txBody>
      </p:sp>
      <p:grpSp>
        <p:nvGrpSpPr>
          <p:cNvPr id="2" name="Group 1" descr="Weather Roadmap 3 of 4 depicts the Support Activities in support of Translation, Convection, Improved Icing, Turbulence, and Wind. ">
            <a:extLst>
              <a:ext uri="{FF2B5EF4-FFF2-40B4-BE49-F238E27FC236}">
                <a16:creationId xmlns:a16="http://schemas.microsoft.com/office/drawing/2014/main" id="{15FC820C-CC73-48E4-9A03-EDC4432EFFEB}"/>
              </a:ext>
            </a:extLst>
          </p:cNvPr>
          <p:cNvGrpSpPr/>
          <p:nvPr/>
        </p:nvGrpSpPr>
        <p:grpSpPr>
          <a:xfrm>
            <a:off x="186310" y="550648"/>
            <a:ext cx="8883650" cy="5920053"/>
            <a:chOff x="186310" y="550648"/>
            <a:chExt cx="8883650" cy="5920053"/>
          </a:xfrm>
        </p:grpSpPr>
        <p:sp>
          <p:nvSpPr>
            <p:cNvPr id="154628" name="Rectangle 169">
              <a:extLst>
                <a:ext uri="{FF2B5EF4-FFF2-40B4-BE49-F238E27FC236}">
                  <a16:creationId xmlns:a16="http://schemas.microsoft.com/office/drawing/2014/main" id="{3BED6A15-3CFA-483A-ADBD-17C255C4060A}"/>
                </a:ext>
                <a:ext uri="{C183D7F6-B498-43B3-948B-1728B52AA6E4}">
                  <adec:decorative xmlns:adec="http://schemas.microsoft.com/office/drawing/2017/decorative" val="1"/>
                </a:ext>
              </a:extLst>
            </p:cNvPr>
            <p:cNvSpPr>
              <a:spLocks noChangeArrowheads="1"/>
            </p:cNvSpPr>
            <p:nvPr/>
          </p:nvSpPr>
          <p:spPr bwMode="auto">
            <a:xfrm flipV="1">
              <a:off x="186310" y="550648"/>
              <a:ext cx="8883650" cy="15578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Translation</a:t>
              </a:r>
            </a:p>
          </p:txBody>
        </p:sp>
        <p:sp>
          <p:nvSpPr>
            <p:cNvPr id="154629" name="Rectangle 169">
              <a:extLst>
                <a:ext uri="{FF2B5EF4-FFF2-40B4-BE49-F238E27FC236}">
                  <a16:creationId xmlns:a16="http://schemas.microsoft.com/office/drawing/2014/main" id="{A4EE6774-4304-4AD2-AA24-67F4D90DE525}"/>
                </a:ext>
                <a:ext uri="{C183D7F6-B498-43B3-948B-1728B52AA6E4}">
                  <adec:decorative xmlns:adec="http://schemas.microsoft.com/office/drawing/2017/decorative" val="1"/>
                </a:ext>
              </a:extLst>
            </p:cNvPr>
            <p:cNvSpPr>
              <a:spLocks noChangeArrowheads="1"/>
            </p:cNvSpPr>
            <p:nvPr/>
          </p:nvSpPr>
          <p:spPr bwMode="auto">
            <a:xfrm flipV="1">
              <a:off x="186310" y="2117376"/>
              <a:ext cx="8883650" cy="12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Convection</a:t>
              </a:r>
            </a:p>
          </p:txBody>
        </p:sp>
        <p:sp>
          <p:nvSpPr>
            <p:cNvPr id="154630" name="Rectangle 169">
              <a:extLst>
                <a:ext uri="{FF2B5EF4-FFF2-40B4-BE49-F238E27FC236}">
                  <a16:creationId xmlns:a16="http://schemas.microsoft.com/office/drawing/2014/main" id="{3816223A-6E0C-48B8-AFFF-30A87362E8E9}"/>
                </a:ext>
                <a:ext uri="{C183D7F6-B498-43B3-948B-1728B52AA6E4}">
                  <adec:decorative xmlns:adec="http://schemas.microsoft.com/office/drawing/2017/decorative" val="1"/>
                </a:ext>
              </a:extLst>
            </p:cNvPr>
            <p:cNvSpPr>
              <a:spLocks noChangeArrowheads="1"/>
            </p:cNvSpPr>
            <p:nvPr/>
          </p:nvSpPr>
          <p:spPr bwMode="auto">
            <a:xfrm flipV="1">
              <a:off x="186310" y="3326976"/>
              <a:ext cx="8883650" cy="1386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Improved Icing</a:t>
              </a:r>
            </a:p>
          </p:txBody>
        </p:sp>
        <p:sp>
          <p:nvSpPr>
            <p:cNvPr id="154634" name="support 840 planned" descr="support 840 planned">
              <a:hlinkClick r:id="rId2"/>
              <a:extLst>
                <a:ext uri="{FF2B5EF4-FFF2-40B4-BE49-F238E27FC236}">
                  <a16:creationId xmlns:a16="http://schemas.microsoft.com/office/drawing/2014/main" id="{22CD66FA-B15C-4639-84B6-F9CB5932B78D}"/>
                </a:ext>
                <a:ext uri="{C183D7F6-B498-43B3-948B-1728B52AA6E4}">
                  <adec:decorative xmlns:adec="http://schemas.microsoft.com/office/drawing/2017/decorative" val="0"/>
                </a:ext>
              </a:extLst>
            </p:cNvPr>
            <p:cNvSpPr>
              <a:spLocks noChangeArrowheads="1"/>
            </p:cNvSpPr>
            <p:nvPr/>
          </p:nvSpPr>
          <p:spPr bwMode="auto">
            <a:xfrm>
              <a:off x="1688489" y="3900174"/>
              <a:ext cx="2672500" cy="130909"/>
            </a:xfrm>
            <a:prstGeom prst="rect">
              <a:avLst/>
            </a:prstGeom>
            <a:solidFill>
              <a:srgbClr val="D0F2FC"/>
            </a:solidFill>
            <a:ln w="9525">
              <a:solidFill>
                <a:schemeClr val="tx1"/>
              </a:solidFill>
              <a:prstDash val="dash"/>
              <a:miter lim="800000"/>
              <a:headEnd/>
              <a:tailEnd/>
            </a:ln>
          </p:spPr>
          <p:txBody>
            <a:bodyPr wrap="none"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5563">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Establish New Verification Methods</a:t>
              </a:r>
            </a:p>
          </p:txBody>
        </p:sp>
        <p:sp>
          <p:nvSpPr>
            <p:cNvPr id="154635" name="support 790 planned" descr="support 790 planned">
              <a:hlinkClick r:id="rId3"/>
              <a:extLst>
                <a:ext uri="{FF2B5EF4-FFF2-40B4-BE49-F238E27FC236}">
                  <a16:creationId xmlns:a16="http://schemas.microsoft.com/office/drawing/2014/main" id="{FE3F055E-E679-4662-A827-715C516F4B57}"/>
                </a:ext>
                <a:ext uri="{C183D7F6-B498-43B3-948B-1728B52AA6E4}">
                  <adec:decorative xmlns:adec="http://schemas.microsoft.com/office/drawing/2017/decorative" val="0"/>
                </a:ext>
              </a:extLst>
            </p:cNvPr>
            <p:cNvSpPr>
              <a:spLocks noChangeArrowheads="1"/>
            </p:cNvSpPr>
            <p:nvPr/>
          </p:nvSpPr>
          <p:spPr bwMode="auto">
            <a:xfrm>
              <a:off x="2841066" y="671224"/>
              <a:ext cx="640123" cy="127998"/>
            </a:xfrm>
            <a:prstGeom prst="rect">
              <a:avLst/>
            </a:prstGeom>
            <a:solidFill>
              <a:srgbClr val="D0F2FC"/>
            </a:solidFill>
            <a:ln w="9525">
              <a:solidFill>
                <a:schemeClr val="tx1"/>
              </a:solidFill>
              <a:prstDash val="dash"/>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54636" name="support 789 planned" descr="support 789 planned">
              <a:hlinkClick r:id="rId4"/>
              <a:extLst>
                <a:ext uri="{FF2B5EF4-FFF2-40B4-BE49-F238E27FC236}">
                  <a16:creationId xmlns:a16="http://schemas.microsoft.com/office/drawing/2014/main" id="{2D529040-84E4-470D-9F74-EC3F8DE740E5}"/>
                </a:ext>
                <a:ext uri="{C183D7F6-B498-43B3-948B-1728B52AA6E4}">
                  <adec:decorative xmlns:adec="http://schemas.microsoft.com/office/drawing/2017/decorative" val="0"/>
                </a:ext>
              </a:extLst>
            </p:cNvPr>
            <p:cNvSpPr>
              <a:spLocks noChangeArrowheads="1"/>
            </p:cNvSpPr>
            <p:nvPr/>
          </p:nvSpPr>
          <p:spPr bwMode="auto">
            <a:xfrm>
              <a:off x="1825562" y="892585"/>
              <a:ext cx="886968" cy="126732"/>
            </a:xfrm>
            <a:prstGeom prst="rect">
              <a:avLst/>
            </a:prstGeom>
            <a:solidFill>
              <a:srgbClr val="D0F2FC"/>
            </a:solidFill>
            <a:ln w="9525">
              <a:solidFill>
                <a:schemeClr val="tx1"/>
              </a:solidFill>
              <a:prstDash val="dash"/>
              <a:miter lim="800000"/>
              <a:headEnd/>
              <a:tailEnd/>
            </a:ln>
          </p:spPr>
          <p:txBody>
            <a:bodyPr wrap="none"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p>
          </p:txBody>
        </p:sp>
        <p:sp>
          <p:nvSpPr>
            <p:cNvPr id="154638" name="support 923 planned" descr="support 923 planned">
              <a:hlinkClick r:id="rId5"/>
              <a:extLst>
                <a:ext uri="{FF2B5EF4-FFF2-40B4-BE49-F238E27FC236}">
                  <a16:creationId xmlns:a16="http://schemas.microsoft.com/office/drawing/2014/main" id="{689DB08D-9ACF-4E1D-B824-207D9EE5EB34}"/>
                </a:ext>
                <a:ext uri="{C183D7F6-B498-43B3-948B-1728B52AA6E4}">
                  <adec:decorative xmlns:adec="http://schemas.microsoft.com/office/drawing/2017/decorative" val="0"/>
                </a:ext>
              </a:extLst>
            </p:cNvPr>
            <p:cNvSpPr>
              <a:spLocks noChangeArrowheads="1"/>
            </p:cNvSpPr>
            <p:nvPr/>
          </p:nvSpPr>
          <p:spPr bwMode="auto">
            <a:xfrm>
              <a:off x="3106246" y="1260541"/>
              <a:ext cx="1563728" cy="127748"/>
            </a:xfrm>
            <a:prstGeom prst="rect">
              <a:avLst/>
            </a:prstGeom>
            <a:solidFill>
              <a:srgbClr val="D0F2FC"/>
            </a:solidFill>
            <a:ln w="9525">
              <a:solidFill>
                <a:schemeClr val="tx1"/>
              </a:solidFill>
              <a:prstDash val="dash"/>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54639" name="support 888" descr="support 888">
              <a:hlinkClick r:id="rId6"/>
              <a:extLst>
                <a:ext uri="{FF2B5EF4-FFF2-40B4-BE49-F238E27FC236}">
                  <a16:creationId xmlns:a16="http://schemas.microsoft.com/office/drawing/2014/main" id="{851DC56B-937A-4F40-A100-F30A652518C5}"/>
                </a:ext>
                <a:ext uri="{C183D7F6-B498-43B3-948B-1728B52AA6E4}">
                  <adec:decorative xmlns:adec="http://schemas.microsoft.com/office/drawing/2017/decorative" val="0"/>
                </a:ext>
              </a:extLst>
            </p:cNvPr>
            <p:cNvSpPr>
              <a:spLocks noChangeArrowheads="1"/>
            </p:cNvSpPr>
            <p:nvPr/>
          </p:nvSpPr>
          <p:spPr bwMode="auto">
            <a:xfrm>
              <a:off x="1181100" y="2452512"/>
              <a:ext cx="3066034" cy="128016"/>
            </a:xfrm>
            <a:prstGeom prst="rect">
              <a:avLst/>
            </a:prstGeom>
            <a:solidFill>
              <a:srgbClr val="D0F2FC"/>
            </a:solidFill>
            <a:ln w="9525">
              <a:solidFill>
                <a:schemeClr val="tx1"/>
              </a:solidFill>
              <a:miter lim="800000"/>
              <a:headEnd/>
              <a:tailEnd/>
            </a:ln>
          </p:spPr>
          <p:txBody>
            <a:bodyPr wrap="none" lIns="18288" tIns="18288"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80000"/>
                </a:lnSpc>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54640" name="support 903 planned" descr="support 903 planned">
              <a:hlinkClick r:id="rId7"/>
              <a:extLst>
                <a:ext uri="{FF2B5EF4-FFF2-40B4-BE49-F238E27FC236}">
                  <a16:creationId xmlns:a16="http://schemas.microsoft.com/office/drawing/2014/main" id="{6CA00DD5-7CFA-4FD9-A22D-8259CD008BE3}"/>
                </a:ext>
                <a:ext uri="{C183D7F6-B498-43B3-948B-1728B52AA6E4}">
                  <adec:decorative xmlns:adec="http://schemas.microsoft.com/office/drawing/2017/decorative" val="0"/>
                </a:ext>
              </a:extLst>
            </p:cNvPr>
            <p:cNvSpPr>
              <a:spLocks noChangeArrowheads="1"/>
            </p:cNvSpPr>
            <p:nvPr/>
          </p:nvSpPr>
          <p:spPr bwMode="auto">
            <a:xfrm>
              <a:off x="3621524" y="1474489"/>
              <a:ext cx="2048392" cy="127998"/>
            </a:xfrm>
            <a:prstGeom prst="rect">
              <a:avLst/>
            </a:prstGeom>
            <a:solidFill>
              <a:srgbClr val="D0F2FC"/>
            </a:solidFill>
            <a:ln w="9525">
              <a:solidFill>
                <a:schemeClr val="tx1"/>
              </a:solidFill>
              <a:prstDash val="dash"/>
              <a:miter lim="800000"/>
              <a:headEnd/>
              <a:tailEnd/>
            </a:ln>
          </p:spPr>
          <p:txBody>
            <a:bodyPr wrap="none"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Enhanced Ceiling and Visibility Translation</a:t>
              </a:r>
            </a:p>
          </p:txBody>
        </p:sp>
        <p:sp>
          <p:nvSpPr>
            <p:cNvPr id="154641" name="TextBox 81" descr="Port Translation S/W into NWP">
              <a:extLst>
                <a:ext uri="{FF2B5EF4-FFF2-40B4-BE49-F238E27FC236}">
                  <a16:creationId xmlns:a16="http://schemas.microsoft.com/office/drawing/2014/main" id="{1CD62E70-95C5-4258-9482-84DFBA0EE18E}"/>
                </a:ext>
                <a:ext uri="{C183D7F6-B498-43B3-948B-1728B52AA6E4}">
                  <adec:decorative xmlns:adec="http://schemas.microsoft.com/office/drawing/2017/decorative" val="0"/>
                </a:ext>
              </a:extLst>
            </p:cNvPr>
            <p:cNvSpPr txBox="1">
              <a:spLocks noChangeArrowheads="1"/>
            </p:cNvSpPr>
            <p:nvPr/>
          </p:nvSpPr>
          <p:spPr bwMode="auto">
            <a:xfrm>
              <a:off x="2727380" y="894191"/>
              <a:ext cx="1445679" cy="1230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Port Translation S/W into NWP</a:t>
              </a:r>
            </a:p>
          </p:txBody>
        </p:sp>
        <p:sp>
          <p:nvSpPr>
            <p:cNvPr id="154645" name="TextBox 56" descr="IFI Translation Demo">
              <a:extLst>
                <a:ext uri="{FF2B5EF4-FFF2-40B4-BE49-F238E27FC236}">
                  <a16:creationId xmlns:a16="http://schemas.microsoft.com/office/drawing/2014/main" id="{9B39C739-4CD6-4FF8-B7F1-14E6E9218F25}"/>
                </a:ext>
                <a:ext uri="{C183D7F6-B498-43B3-948B-1728B52AA6E4}">
                  <adec:decorative xmlns:adec="http://schemas.microsoft.com/office/drawing/2017/decorative" val="0"/>
                </a:ext>
              </a:extLst>
            </p:cNvPr>
            <p:cNvSpPr txBox="1">
              <a:spLocks noChangeArrowheads="1"/>
            </p:cNvSpPr>
            <p:nvPr/>
          </p:nvSpPr>
          <p:spPr bwMode="auto">
            <a:xfrm>
              <a:off x="3500923" y="681138"/>
              <a:ext cx="1007345" cy="1230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IFI Translation Demo</a:t>
              </a:r>
            </a:p>
          </p:txBody>
        </p:sp>
        <p:sp>
          <p:nvSpPr>
            <p:cNvPr id="154631" name="Rectangle 169">
              <a:extLst>
                <a:ext uri="{FF2B5EF4-FFF2-40B4-BE49-F238E27FC236}">
                  <a16:creationId xmlns:a16="http://schemas.microsoft.com/office/drawing/2014/main" id="{C5B7B9C3-35FA-484A-A16B-3C35B46AB89B}"/>
                </a:ext>
                <a:ext uri="{C183D7F6-B498-43B3-948B-1728B52AA6E4}">
                  <adec:decorative xmlns:adec="http://schemas.microsoft.com/office/drawing/2017/decorative" val="1"/>
                </a:ext>
              </a:extLst>
            </p:cNvPr>
            <p:cNvSpPr>
              <a:spLocks noChangeArrowheads="1"/>
            </p:cNvSpPr>
            <p:nvPr/>
          </p:nvSpPr>
          <p:spPr bwMode="auto">
            <a:xfrm flipV="1">
              <a:off x="186310" y="5763859"/>
              <a:ext cx="8883650" cy="7068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Wind</a:t>
              </a:r>
            </a:p>
          </p:txBody>
        </p:sp>
        <p:sp>
          <p:nvSpPr>
            <p:cNvPr id="154655" name="decision 448" descr="decision 448">
              <a:hlinkClick r:id="rId8"/>
              <a:extLst>
                <a:ext uri="{FF2B5EF4-FFF2-40B4-BE49-F238E27FC236}">
                  <a16:creationId xmlns:a16="http://schemas.microsoft.com/office/drawing/2014/main" id="{1023D73F-8F1D-4A5B-8CA3-2BC7AB71C660}"/>
                </a:ext>
                <a:ext uri="{C183D7F6-B498-43B3-948B-1728B52AA6E4}">
                  <adec:decorative xmlns:adec="http://schemas.microsoft.com/office/drawing/2017/decorative" val="0"/>
                </a:ext>
              </a:extLst>
            </p:cNvPr>
            <p:cNvSpPr>
              <a:spLocks noChangeArrowheads="1"/>
            </p:cNvSpPr>
            <p:nvPr/>
          </p:nvSpPr>
          <p:spPr bwMode="auto">
            <a:xfrm>
              <a:off x="2640737" y="2864320"/>
              <a:ext cx="274338" cy="365710"/>
            </a:xfrm>
            <a:prstGeom prst="flowChartDecision">
              <a:avLst/>
            </a:prstGeom>
            <a:solidFill>
              <a:srgbClr val="FFFFCC"/>
            </a:solidFill>
            <a:ln w="9525" algn="ctr">
              <a:solidFill>
                <a:schemeClr val="tx1"/>
              </a:solidFill>
              <a:prstDash val="solid"/>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448 </a:t>
              </a:r>
            </a:p>
          </p:txBody>
        </p:sp>
        <p:sp>
          <p:nvSpPr>
            <p:cNvPr id="154656" name="decision 1109" descr="decision 1109">
              <a:hlinkClick r:id="rId9"/>
              <a:extLst>
                <a:ext uri="{FF2B5EF4-FFF2-40B4-BE49-F238E27FC236}">
                  <a16:creationId xmlns:a16="http://schemas.microsoft.com/office/drawing/2014/main" id="{C87E153F-364A-4125-9F9A-60A1705722AF}"/>
                </a:ext>
                <a:ext uri="{C183D7F6-B498-43B3-948B-1728B52AA6E4}">
                  <adec:decorative xmlns:adec="http://schemas.microsoft.com/office/drawing/2017/decorative" val="0"/>
                </a:ext>
              </a:extLst>
            </p:cNvPr>
            <p:cNvSpPr>
              <a:spLocks noChangeArrowheads="1"/>
            </p:cNvSpPr>
            <p:nvPr/>
          </p:nvSpPr>
          <p:spPr bwMode="auto">
            <a:xfrm>
              <a:off x="1762379" y="4026246"/>
              <a:ext cx="274338" cy="365710"/>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1109</a:t>
              </a:r>
            </a:p>
          </p:txBody>
        </p:sp>
        <p:sp>
          <p:nvSpPr>
            <p:cNvPr id="154657" name="TextBox 65" descr="Offshore Precipitation Capability">
              <a:extLst>
                <a:ext uri="{FF2B5EF4-FFF2-40B4-BE49-F238E27FC236}">
                  <a16:creationId xmlns:a16="http://schemas.microsoft.com/office/drawing/2014/main" id="{0D2094BD-06F3-482B-83C2-D8866498D7AF}"/>
                </a:ext>
                <a:ext uri="{C183D7F6-B498-43B3-948B-1728B52AA6E4}">
                  <adec:decorative xmlns:adec="http://schemas.microsoft.com/office/drawing/2017/decorative" val="0"/>
                </a:ext>
              </a:extLst>
            </p:cNvPr>
            <p:cNvSpPr txBox="1">
              <a:spLocks noChangeArrowheads="1"/>
            </p:cNvSpPr>
            <p:nvPr/>
          </p:nvSpPr>
          <p:spPr bwMode="auto">
            <a:xfrm>
              <a:off x="4256662" y="2484153"/>
              <a:ext cx="1486913" cy="984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Offshore Precipitation Capability</a:t>
              </a:r>
            </a:p>
          </p:txBody>
        </p:sp>
        <p:sp>
          <p:nvSpPr>
            <p:cNvPr id="154659" name="support 864" descr="support 864">
              <a:hlinkClick r:id="rId10"/>
              <a:extLst>
                <a:ext uri="{FF2B5EF4-FFF2-40B4-BE49-F238E27FC236}">
                  <a16:creationId xmlns:a16="http://schemas.microsoft.com/office/drawing/2014/main" id="{99FD8B28-2F64-4B41-A98F-A556D63513EB}"/>
                </a:ext>
                <a:ext uri="{C183D7F6-B498-43B3-948B-1728B52AA6E4}">
                  <adec:decorative xmlns:adec="http://schemas.microsoft.com/office/drawing/2017/decorative" val="0"/>
                </a:ext>
              </a:extLst>
            </p:cNvPr>
            <p:cNvSpPr>
              <a:spLocks noChangeArrowheads="1"/>
            </p:cNvSpPr>
            <p:nvPr/>
          </p:nvSpPr>
          <p:spPr bwMode="auto">
            <a:xfrm>
              <a:off x="1178766" y="4400816"/>
              <a:ext cx="1026309" cy="123111"/>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54660" name="TextBox 93" descr="Wx Obs Improvement (WOI) Winter Wx Precipitation">
              <a:extLst>
                <a:ext uri="{FF2B5EF4-FFF2-40B4-BE49-F238E27FC236}">
                  <a16:creationId xmlns:a16="http://schemas.microsoft.com/office/drawing/2014/main" id="{9CBADD80-8B48-47A9-9E92-5BA92E681F0B}"/>
                </a:ext>
                <a:ext uri="{C183D7F6-B498-43B3-948B-1728B52AA6E4}">
                  <adec:decorative xmlns:adec="http://schemas.microsoft.com/office/drawing/2017/decorative" val="0"/>
                </a:ext>
              </a:extLst>
            </p:cNvPr>
            <p:cNvSpPr txBox="1">
              <a:spLocks noChangeArrowheads="1"/>
            </p:cNvSpPr>
            <p:nvPr/>
          </p:nvSpPr>
          <p:spPr bwMode="auto">
            <a:xfrm>
              <a:off x="2224125" y="4405578"/>
              <a:ext cx="2488798"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err="1">
                  <a:solidFill>
                    <a:srgbClr val="000000"/>
                  </a:solidFill>
                  <a:latin typeface="+mj-lt"/>
                  <a:ea typeface="ＭＳ Ｐゴシック" panose="020B0600070205080204" pitchFamily="34" charset="-128"/>
                  <a:cs typeface="Arial" panose="020B0604020202020204" pitchFamily="34" charset="0"/>
                </a:rPr>
                <a:t>Wx</a:t>
              </a:r>
              <a:r>
                <a:rPr lang="en-US" altLang="en-US" sz="800">
                  <a:solidFill>
                    <a:srgbClr val="000000"/>
                  </a:solidFill>
                  <a:latin typeface="+mj-lt"/>
                  <a:ea typeface="ＭＳ Ｐゴシック" panose="020B0600070205080204" pitchFamily="34" charset="-128"/>
                  <a:cs typeface="Arial" panose="020B0604020202020204" pitchFamily="34" charset="0"/>
                </a:rPr>
                <a:t> </a:t>
              </a:r>
              <a:r>
                <a:rPr lang="en-US" altLang="en-US" sz="800" err="1">
                  <a:solidFill>
                    <a:srgbClr val="000000"/>
                  </a:solidFill>
                  <a:latin typeface="+mj-lt"/>
                  <a:ea typeface="ＭＳ Ｐゴシック" panose="020B0600070205080204" pitchFamily="34" charset="-128"/>
                  <a:cs typeface="Arial" panose="020B0604020202020204" pitchFamily="34" charset="0"/>
                </a:rPr>
                <a:t>Obs</a:t>
              </a:r>
              <a:r>
                <a:rPr lang="en-US" altLang="en-US" sz="800">
                  <a:solidFill>
                    <a:srgbClr val="000000"/>
                  </a:solidFill>
                  <a:latin typeface="+mj-lt"/>
                  <a:ea typeface="ＭＳ Ｐゴシック" panose="020B0600070205080204" pitchFamily="34" charset="-128"/>
                  <a:cs typeface="Arial" panose="020B0604020202020204" pitchFamily="34" charset="0"/>
                </a:rPr>
                <a:t> Improvement (WOI) Winter </a:t>
              </a:r>
              <a:r>
                <a:rPr lang="en-US" altLang="en-US" sz="800" err="1">
                  <a:solidFill>
                    <a:srgbClr val="000000"/>
                  </a:solidFill>
                  <a:latin typeface="+mj-lt"/>
                  <a:ea typeface="ＭＳ Ｐゴシック" panose="020B0600070205080204" pitchFamily="34" charset="-128"/>
                  <a:cs typeface="Arial" panose="020B0604020202020204" pitchFamily="34" charset="0"/>
                </a:rPr>
                <a:t>Wx</a:t>
              </a:r>
              <a:r>
                <a:rPr lang="en-US" altLang="en-US" sz="800">
                  <a:solidFill>
                    <a:srgbClr val="000000"/>
                  </a:solidFill>
                  <a:latin typeface="+mj-lt"/>
                  <a:ea typeface="ＭＳ Ｐゴシック" panose="020B0600070205080204" pitchFamily="34" charset="-128"/>
                  <a:cs typeface="Arial" panose="020B0604020202020204" pitchFamily="34" charset="0"/>
                </a:rPr>
                <a:t> Precipitation</a:t>
              </a:r>
            </a:p>
          </p:txBody>
        </p:sp>
        <p:sp>
          <p:nvSpPr>
            <p:cNvPr id="29" name="Rectangle 169">
              <a:extLst>
                <a:ext uri="{FF2B5EF4-FFF2-40B4-BE49-F238E27FC236}">
                  <a16:creationId xmlns:a16="http://schemas.microsoft.com/office/drawing/2014/main" id="{CDA3B17B-8609-4924-B382-C3CC34C90D68}"/>
                </a:ext>
                <a:ext uri="{C183D7F6-B498-43B3-948B-1728B52AA6E4}">
                  <adec:decorative xmlns:adec="http://schemas.microsoft.com/office/drawing/2017/decorative" val="1"/>
                </a:ext>
              </a:extLst>
            </p:cNvPr>
            <p:cNvSpPr>
              <a:spLocks noChangeArrowheads="1"/>
            </p:cNvSpPr>
            <p:nvPr/>
          </p:nvSpPr>
          <p:spPr bwMode="auto">
            <a:xfrm flipV="1">
              <a:off x="186310" y="4713577"/>
              <a:ext cx="8883650" cy="10452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Turbulence</a:t>
              </a:r>
            </a:p>
          </p:txBody>
        </p:sp>
        <p:sp>
          <p:nvSpPr>
            <p:cNvPr id="30" name="support 159" descr="support 159">
              <a:hlinkClick r:id="rId11"/>
              <a:extLst>
                <a:ext uri="{FF2B5EF4-FFF2-40B4-BE49-F238E27FC236}">
                  <a16:creationId xmlns:a16="http://schemas.microsoft.com/office/drawing/2014/main" id="{C3052F53-68B3-40CF-9744-F50EC56325B0}"/>
                </a:ext>
                <a:ext uri="{C183D7F6-B498-43B3-948B-1728B52AA6E4}">
                  <adec:decorative xmlns:adec="http://schemas.microsoft.com/office/drawing/2017/decorative" val="0"/>
                </a:ext>
              </a:extLst>
            </p:cNvPr>
            <p:cNvSpPr>
              <a:spLocks noChangeArrowheads="1"/>
            </p:cNvSpPr>
            <p:nvPr/>
          </p:nvSpPr>
          <p:spPr bwMode="auto">
            <a:xfrm>
              <a:off x="1178766" y="5082888"/>
              <a:ext cx="1662299" cy="128016"/>
            </a:xfrm>
            <a:prstGeom prst="rect">
              <a:avLst/>
            </a:prstGeom>
            <a:solidFill>
              <a:srgbClr val="D0F2FC"/>
            </a:solidFill>
            <a:ln w="9525">
              <a:solidFill>
                <a:schemeClr val="tx1"/>
              </a:solidFill>
              <a:miter lim="800000"/>
              <a:headEnd/>
              <a:tailEnd/>
            </a:ln>
          </p:spPr>
          <p:txBody>
            <a:bodyPr wrap="none"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5563">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CONUS GTG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NowCast</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(GTG-N)</a:t>
              </a:r>
            </a:p>
          </p:txBody>
        </p:sp>
        <p:sp>
          <p:nvSpPr>
            <p:cNvPr id="26" name="decision 448" descr="decision 448">
              <a:hlinkClick r:id="rId8"/>
              <a:extLst>
                <a:ext uri="{FF2B5EF4-FFF2-40B4-BE49-F238E27FC236}">
                  <a16:creationId xmlns:a16="http://schemas.microsoft.com/office/drawing/2014/main" id="{E4343825-BB93-49CE-BE94-1C32B810B9F7}"/>
                </a:ext>
                <a:ext uri="{C183D7F6-B498-43B3-948B-1728B52AA6E4}">
                  <adec:decorative xmlns:adec="http://schemas.microsoft.com/office/drawing/2017/decorative" val="0"/>
                </a:ext>
              </a:extLst>
            </p:cNvPr>
            <p:cNvSpPr>
              <a:spLocks noChangeArrowheads="1"/>
            </p:cNvSpPr>
            <p:nvPr/>
          </p:nvSpPr>
          <p:spPr bwMode="auto">
            <a:xfrm>
              <a:off x="2635666" y="1244713"/>
              <a:ext cx="274338" cy="365710"/>
            </a:xfrm>
            <a:prstGeom prst="flowChartDecision">
              <a:avLst/>
            </a:prstGeom>
            <a:solidFill>
              <a:srgbClr val="FFFFCC"/>
            </a:solidFill>
            <a:ln w="9525" algn="ctr">
              <a:solidFill>
                <a:schemeClr val="tx1"/>
              </a:solidFill>
              <a:prstDash val="solid"/>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448 </a:t>
              </a:r>
            </a:p>
          </p:txBody>
        </p:sp>
        <p:sp>
          <p:nvSpPr>
            <p:cNvPr id="27" name="decision 143 planned" descr="decision 143 planned">
              <a:hlinkClick r:id="rId12"/>
              <a:extLst>
                <a:ext uri="{FF2B5EF4-FFF2-40B4-BE49-F238E27FC236}">
                  <a16:creationId xmlns:a16="http://schemas.microsoft.com/office/drawing/2014/main" id="{4AF64118-0952-482B-8237-199945AD0E81}"/>
                </a:ext>
                <a:ext uri="{C183D7F6-B498-43B3-948B-1728B52AA6E4}">
                  <adec:decorative xmlns:adec="http://schemas.microsoft.com/office/drawing/2017/decorative" val="0"/>
                </a:ext>
              </a:extLst>
            </p:cNvPr>
            <p:cNvSpPr>
              <a:spLocks noChangeArrowheads="1"/>
            </p:cNvSpPr>
            <p:nvPr/>
          </p:nvSpPr>
          <p:spPr bwMode="auto">
            <a:xfrm>
              <a:off x="4320293" y="3473248"/>
              <a:ext cx="274326" cy="365738"/>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143</a:t>
              </a:r>
            </a:p>
          </p:txBody>
        </p:sp>
        <p:sp>
          <p:nvSpPr>
            <p:cNvPr id="28" name="decision 143 planned" descr="decision 143 planned">
              <a:hlinkClick r:id="rId12"/>
              <a:extLst>
                <a:ext uri="{FF2B5EF4-FFF2-40B4-BE49-F238E27FC236}">
                  <a16:creationId xmlns:a16="http://schemas.microsoft.com/office/drawing/2014/main" id="{B8C1F7BF-61A2-473B-B691-279D628E36D0}"/>
                </a:ext>
                <a:ext uri="{C183D7F6-B498-43B3-948B-1728B52AA6E4}">
                  <adec:decorative xmlns:adec="http://schemas.microsoft.com/office/drawing/2017/decorative" val="0"/>
                </a:ext>
              </a:extLst>
            </p:cNvPr>
            <p:cNvSpPr>
              <a:spLocks noChangeArrowheads="1"/>
            </p:cNvSpPr>
            <p:nvPr/>
          </p:nvSpPr>
          <p:spPr bwMode="auto">
            <a:xfrm>
              <a:off x="4320293" y="4936288"/>
              <a:ext cx="274326" cy="365738"/>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143</a:t>
              </a:r>
            </a:p>
          </p:txBody>
        </p:sp>
        <p:sp>
          <p:nvSpPr>
            <p:cNvPr id="31" name="decision 341" descr="decision 341">
              <a:hlinkClick r:id="rId13"/>
              <a:extLst>
                <a:ext uri="{FF2B5EF4-FFF2-40B4-BE49-F238E27FC236}">
                  <a16:creationId xmlns:a16="http://schemas.microsoft.com/office/drawing/2014/main" id="{D4176508-43DD-4C3F-A7E3-B68B0CF63F63}"/>
                </a:ext>
                <a:ext uri="{C183D7F6-B498-43B3-948B-1728B52AA6E4}">
                  <adec:decorative xmlns:adec="http://schemas.microsoft.com/office/drawing/2017/decorative" val="0"/>
                </a:ext>
              </a:extLst>
            </p:cNvPr>
            <p:cNvSpPr>
              <a:spLocks noChangeArrowheads="1"/>
            </p:cNvSpPr>
            <p:nvPr/>
          </p:nvSpPr>
          <p:spPr bwMode="auto">
            <a:xfrm>
              <a:off x="3429592" y="1260067"/>
              <a:ext cx="274326" cy="365738"/>
            </a:xfrm>
            <a:prstGeom prst="flowChartDecision">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341    </a:t>
              </a:r>
            </a:p>
          </p:txBody>
        </p:sp>
        <p:sp>
          <p:nvSpPr>
            <p:cNvPr id="32" name="decision 341" descr="decision 341">
              <a:hlinkClick r:id="rId13"/>
              <a:extLst>
                <a:ext uri="{FF2B5EF4-FFF2-40B4-BE49-F238E27FC236}">
                  <a16:creationId xmlns:a16="http://schemas.microsoft.com/office/drawing/2014/main" id="{D9243719-4183-4E3A-9AAD-3F22F7708056}"/>
                </a:ext>
                <a:ext uri="{C183D7F6-B498-43B3-948B-1728B52AA6E4}">
                  <adec:decorative xmlns:adec="http://schemas.microsoft.com/office/drawing/2017/decorative" val="0"/>
                </a:ext>
              </a:extLst>
            </p:cNvPr>
            <p:cNvSpPr>
              <a:spLocks noChangeArrowheads="1"/>
            </p:cNvSpPr>
            <p:nvPr/>
          </p:nvSpPr>
          <p:spPr bwMode="auto">
            <a:xfrm>
              <a:off x="3429592" y="2858526"/>
              <a:ext cx="274326" cy="365738"/>
            </a:xfrm>
            <a:prstGeom prst="flowChartDecision">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341    </a:t>
              </a:r>
            </a:p>
          </p:txBody>
        </p:sp>
        <p:sp>
          <p:nvSpPr>
            <p:cNvPr id="33" name="support 1230" descr="support 1230">
              <a:hlinkClick r:id="rId14"/>
              <a:extLst>
                <a:ext uri="{FF2B5EF4-FFF2-40B4-BE49-F238E27FC236}">
                  <a16:creationId xmlns:a16="http://schemas.microsoft.com/office/drawing/2014/main" id="{BA7C6BC5-7617-4ABB-9ADE-0DCA3A55AB74}"/>
                </a:ext>
                <a:ext uri="{C183D7F6-B498-43B3-948B-1728B52AA6E4}">
                  <adec:decorative xmlns:adec="http://schemas.microsoft.com/office/drawing/2017/decorative" val="0"/>
                </a:ext>
              </a:extLst>
            </p:cNvPr>
            <p:cNvSpPr>
              <a:spLocks noChangeArrowheads="1"/>
            </p:cNvSpPr>
            <p:nvPr/>
          </p:nvSpPr>
          <p:spPr bwMode="auto">
            <a:xfrm>
              <a:off x="1447801" y="1826865"/>
              <a:ext cx="740752" cy="128016"/>
            </a:xfrm>
            <a:prstGeom prst="rect">
              <a:avLst/>
            </a:prstGeom>
            <a:solidFill>
              <a:srgbClr val="D0F2FC"/>
            </a:solidFill>
            <a:ln w="317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34" name="TextBox 33" descr="Terminal Precipitation on the Glass Detailed Concept Assessment">
              <a:extLst>
                <a:ext uri="{FF2B5EF4-FFF2-40B4-BE49-F238E27FC236}">
                  <a16:creationId xmlns:a16="http://schemas.microsoft.com/office/drawing/2014/main" id="{D8268826-6E1C-4805-AD37-6D0BD259D316}"/>
                </a:ext>
                <a:ext uri="{C183D7F6-B498-43B3-948B-1728B52AA6E4}">
                  <adec:decorative xmlns:adec="http://schemas.microsoft.com/office/drawing/2017/decorative" val="0"/>
                </a:ext>
              </a:extLst>
            </p:cNvPr>
            <p:cNvSpPr txBox="1"/>
            <p:nvPr/>
          </p:nvSpPr>
          <p:spPr>
            <a:xfrm>
              <a:off x="2206887" y="1826865"/>
              <a:ext cx="2984239"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eaLnBrk="1" hangingPunct="1">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a:t>Terminal Precipitation on the Glass Detailed Concept Assessment</a:t>
              </a:r>
            </a:p>
          </p:txBody>
        </p:sp>
      </p:grpSp>
      <p:sp>
        <p:nvSpPr>
          <p:cNvPr id="35" name="TextBox 81" descr="Winter Weather Translation">
            <a:extLst>
              <a:ext uri="{FF2B5EF4-FFF2-40B4-BE49-F238E27FC236}">
                <a16:creationId xmlns:a16="http://schemas.microsoft.com/office/drawing/2014/main" id="{3F026997-3E78-4095-AE74-7DF5C2C3F44D}"/>
              </a:ext>
              <a:ext uri="{C183D7F6-B498-43B3-948B-1728B52AA6E4}">
                <adec:decorative xmlns:adec="http://schemas.microsoft.com/office/drawing/2017/decorative" val="0"/>
              </a:ext>
            </a:extLst>
          </p:cNvPr>
          <p:cNvSpPr txBox="1">
            <a:spLocks noChangeArrowheads="1"/>
          </p:cNvSpPr>
          <p:nvPr/>
        </p:nvSpPr>
        <p:spPr bwMode="auto">
          <a:xfrm>
            <a:off x="4715877" y="1266670"/>
            <a:ext cx="1260717" cy="1230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Winter Weather Translation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2" descr="Weather Roadmap (4 of 4)">
            <a:extLst>
              <a:ext uri="{FF2B5EF4-FFF2-40B4-BE49-F238E27FC236}">
                <a16:creationId xmlns:a16="http://schemas.microsoft.com/office/drawing/2014/main" id="{380FC429-29F8-4E5A-8E61-EC2168622284}"/>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Weather Roadmap (4 of 4)</a:t>
            </a:r>
          </a:p>
        </p:txBody>
      </p:sp>
      <p:sp>
        <p:nvSpPr>
          <p:cNvPr id="3" name="Slide Number Placeholder 2" descr="117">
            <a:extLst>
              <a:ext uri="{FF2B5EF4-FFF2-40B4-BE49-F238E27FC236}">
                <a16:creationId xmlns:a16="http://schemas.microsoft.com/office/drawing/2014/main" id="{033D7737-79E2-4C1C-BDA2-75D63C35DC54}"/>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109</a:t>
            </a:fld>
            <a:endParaRPr lang="en-US"/>
          </a:p>
        </p:txBody>
      </p:sp>
      <p:grpSp>
        <p:nvGrpSpPr>
          <p:cNvPr id="4" name="Group 3" descr="Weather Roadmap 4 of 4 depicts the Support Activities in support of Ceiling and Visibility (C&amp;V), Weather Modeling &amp; Simulations, Weather Standards, and the National Weather Service (NWS). ">
            <a:extLst>
              <a:ext uri="{FF2B5EF4-FFF2-40B4-BE49-F238E27FC236}">
                <a16:creationId xmlns:a16="http://schemas.microsoft.com/office/drawing/2014/main" id="{5D480DA6-1798-4223-A5C6-55CC0A78E683}"/>
              </a:ext>
            </a:extLst>
          </p:cNvPr>
          <p:cNvGrpSpPr/>
          <p:nvPr/>
        </p:nvGrpSpPr>
        <p:grpSpPr>
          <a:xfrm>
            <a:off x="180975" y="569913"/>
            <a:ext cx="8883651" cy="5894387"/>
            <a:chOff x="180975" y="569913"/>
            <a:chExt cx="8883651" cy="5894387"/>
          </a:xfrm>
        </p:grpSpPr>
        <p:grpSp>
          <p:nvGrpSpPr>
            <p:cNvPr id="2" name="Group 1" descr="Weather Roadmap 4 of 4 depicts the Support Activities in support of Ceiling and Visibility (C&amp;V), Weather Modeling &amp; Simulations, Weather Standards, and the National Weather Service (NWS). ">
              <a:extLst>
                <a:ext uri="{FF2B5EF4-FFF2-40B4-BE49-F238E27FC236}">
                  <a16:creationId xmlns:a16="http://schemas.microsoft.com/office/drawing/2014/main" id="{23AB8F6B-6A2B-48F7-9FA2-70518CF4AB51}"/>
                </a:ext>
              </a:extLst>
            </p:cNvPr>
            <p:cNvGrpSpPr/>
            <p:nvPr/>
          </p:nvGrpSpPr>
          <p:grpSpPr>
            <a:xfrm>
              <a:off x="180975" y="569913"/>
              <a:ext cx="8883651" cy="5894387"/>
              <a:chOff x="180975" y="569913"/>
              <a:chExt cx="8883651" cy="5894387"/>
            </a:xfrm>
          </p:grpSpPr>
          <p:sp>
            <p:nvSpPr>
              <p:cNvPr id="155652" name="TextBox 82" descr="Validate Wx Performance Rqm’ts for TBFM/IMRO – Bravo Seg.">
                <a:extLst>
                  <a:ext uri="{FF2B5EF4-FFF2-40B4-BE49-F238E27FC236}">
                    <a16:creationId xmlns:a16="http://schemas.microsoft.com/office/drawing/2014/main" id="{0AD51D0B-E412-47C3-AD67-B135A494DD0D}"/>
                  </a:ext>
                  <a:ext uri="{C183D7F6-B498-43B3-948B-1728B52AA6E4}">
                    <adec:decorative xmlns:adec="http://schemas.microsoft.com/office/drawing/2017/decorative" val="0"/>
                  </a:ext>
                </a:extLst>
              </p:cNvPr>
              <p:cNvSpPr txBox="1">
                <a:spLocks noChangeArrowheads="1"/>
              </p:cNvSpPr>
              <p:nvPr/>
            </p:nvSpPr>
            <p:spPr bwMode="auto">
              <a:xfrm>
                <a:off x="2752060" y="2405163"/>
                <a:ext cx="2834353"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Validate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Wx</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Performance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Rqm’ts</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for TBFM/IMRO – Bravo Seg.</a:t>
                </a:r>
              </a:p>
            </p:txBody>
          </p:sp>
          <p:sp>
            <p:nvSpPr>
              <p:cNvPr id="155653" name="Rectangle 169">
                <a:extLst>
                  <a:ext uri="{FF2B5EF4-FFF2-40B4-BE49-F238E27FC236}">
                    <a16:creationId xmlns:a16="http://schemas.microsoft.com/office/drawing/2014/main" id="{572359FA-313F-40E0-886C-2C318A12B107}"/>
                  </a:ext>
                  <a:ext uri="{C183D7F6-B498-43B3-948B-1728B52AA6E4}">
                    <adec:decorative xmlns:adec="http://schemas.microsoft.com/office/drawing/2017/decorative" val="1"/>
                  </a:ext>
                </a:extLst>
              </p:cNvPr>
              <p:cNvSpPr>
                <a:spLocks noChangeArrowheads="1"/>
              </p:cNvSpPr>
              <p:nvPr/>
            </p:nvSpPr>
            <p:spPr bwMode="auto">
              <a:xfrm flipV="1">
                <a:off x="180977" y="4972026"/>
                <a:ext cx="8883649" cy="1492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NWS</a:t>
                </a:r>
              </a:p>
            </p:txBody>
          </p:sp>
          <p:sp>
            <p:nvSpPr>
              <p:cNvPr id="155654" name="Rectangle 169">
                <a:extLst>
                  <a:ext uri="{FF2B5EF4-FFF2-40B4-BE49-F238E27FC236}">
                    <a16:creationId xmlns:a16="http://schemas.microsoft.com/office/drawing/2014/main" id="{966779A1-3205-4858-8135-5B1AB6E9B5BB}"/>
                  </a:ext>
                  <a:ext uri="{C183D7F6-B498-43B3-948B-1728B52AA6E4}">
                    <adec:decorative xmlns:adec="http://schemas.microsoft.com/office/drawing/2017/decorative" val="1"/>
                  </a:ext>
                </a:extLst>
              </p:cNvPr>
              <p:cNvSpPr>
                <a:spLocks noChangeArrowheads="1"/>
              </p:cNvSpPr>
              <p:nvPr/>
            </p:nvSpPr>
            <p:spPr bwMode="auto">
              <a:xfrm flipV="1">
                <a:off x="180977" y="1885976"/>
                <a:ext cx="8883648" cy="18914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Wx Modeling &amp; Simulation</a:t>
                </a:r>
              </a:p>
            </p:txBody>
          </p:sp>
          <p:sp>
            <p:nvSpPr>
              <p:cNvPr id="155655" name="Rectangle 169">
                <a:extLst>
                  <a:ext uri="{FF2B5EF4-FFF2-40B4-BE49-F238E27FC236}">
                    <a16:creationId xmlns:a16="http://schemas.microsoft.com/office/drawing/2014/main" id="{DF580092-B34D-4658-94D8-1F73CE28AF77}"/>
                  </a:ext>
                  <a:ext uri="{C183D7F6-B498-43B3-948B-1728B52AA6E4}">
                    <adec:decorative xmlns:adec="http://schemas.microsoft.com/office/drawing/2017/decorative" val="1"/>
                  </a:ext>
                </a:extLst>
              </p:cNvPr>
              <p:cNvSpPr>
                <a:spLocks noChangeArrowheads="1"/>
              </p:cNvSpPr>
              <p:nvPr/>
            </p:nvSpPr>
            <p:spPr bwMode="auto">
              <a:xfrm flipV="1">
                <a:off x="180975" y="569913"/>
                <a:ext cx="8883650" cy="131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Ceiling &amp; Visibility (C&amp;V)</a:t>
                </a:r>
              </a:p>
            </p:txBody>
          </p:sp>
          <p:sp>
            <p:nvSpPr>
              <p:cNvPr id="155658" name="support 896" descr="support 896">
                <a:hlinkClick r:id="rId2"/>
                <a:extLst>
                  <a:ext uri="{FF2B5EF4-FFF2-40B4-BE49-F238E27FC236}">
                    <a16:creationId xmlns:a16="http://schemas.microsoft.com/office/drawing/2014/main" id="{6EA6D77B-A096-4A69-A1EF-7B7425BE3278}"/>
                  </a:ext>
                  <a:ext uri="{C183D7F6-B498-43B3-948B-1728B52AA6E4}">
                    <adec:decorative xmlns:adec="http://schemas.microsoft.com/office/drawing/2017/decorative" val="0"/>
                  </a:ext>
                </a:extLst>
              </p:cNvPr>
              <p:cNvSpPr>
                <a:spLocks noChangeArrowheads="1"/>
              </p:cNvSpPr>
              <p:nvPr/>
            </p:nvSpPr>
            <p:spPr bwMode="auto">
              <a:xfrm>
                <a:off x="1185326" y="2399542"/>
                <a:ext cx="1534061" cy="128016"/>
              </a:xfrm>
              <a:prstGeom prst="rect">
                <a:avLst/>
              </a:prstGeom>
              <a:solidFill>
                <a:srgbClr val="D0F2FC"/>
              </a:solidFill>
              <a:ln w="317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55659" name="support 897" descr="support 897">
                <a:hlinkClick r:id="rId3"/>
                <a:extLst>
                  <a:ext uri="{FF2B5EF4-FFF2-40B4-BE49-F238E27FC236}">
                    <a16:creationId xmlns:a16="http://schemas.microsoft.com/office/drawing/2014/main" id="{DF4CAC2C-4353-4C8B-BE94-161BF237A857}"/>
                  </a:ext>
                  <a:ext uri="{C183D7F6-B498-43B3-948B-1728B52AA6E4}">
                    <adec:decorative xmlns:adec="http://schemas.microsoft.com/office/drawing/2017/decorative" val="0"/>
                  </a:ext>
                </a:extLst>
              </p:cNvPr>
              <p:cNvSpPr>
                <a:spLocks noChangeArrowheads="1"/>
              </p:cNvSpPr>
              <p:nvPr/>
            </p:nvSpPr>
            <p:spPr bwMode="auto">
              <a:xfrm>
                <a:off x="1185327" y="2947735"/>
                <a:ext cx="1005909" cy="128016"/>
              </a:xfrm>
              <a:prstGeom prst="rect">
                <a:avLst/>
              </a:prstGeom>
              <a:solidFill>
                <a:srgbClr val="D0F2FC"/>
              </a:solidFill>
              <a:ln w="3175">
                <a:solidFill>
                  <a:schemeClr val="tx1"/>
                </a:solidFill>
                <a:prstDash val="solid"/>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55662" name="decision 448" descr="decision 448">
                <a:hlinkClick r:id="rId4"/>
                <a:extLst>
                  <a:ext uri="{FF2B5EF4-FFF2-40B4-BE49-F238E27FC236}">
                    <a16:creationId xmlns:a16="http://schemas.microsoft.com/office/drawing/2014/main" id="{A974FCDB-C73B-4FDF-B2D5-844849EE74D9}"/>
                  </a:ext>
                  <a:ext uri="{C183D7F6-B498-43B3-948B-1728B52AA6E4}">
                    <adec:decorative xmlns:adec="http://schemas.microsoft.com/office/drawing/2017/decorative" val="0"/>
                  </a:ext>
                </a:extLst>
              </p:cNvPr>
              <p:cNvSpPr>
                <a:spLocks noChangeArrowheads="1"/>
              </p:cNvSpPr>
              <p:nvPr/>
            </p:nvSpPr>
            <p:spPr bwMode="auto">
              <a:xfrm>
                <a:off x="2650251" y="2592954"/>
                <a:ext cx="274338" cy="365788"/>
              </a:xfrm>
              <a:prstGeom prst="flowChartDecision">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448  </a:t>
                </a:r>
              </a:p>
            </p:txBody>
          </p:sp>
          <p:sp>
            <p:nvSpPr>
              <p:cNvPr id="155663" name="TextBox 57" descr="Validate Wx Performance Rqm’ts for TBFM, CATMT, IMRO, SM, PBN WP5 - Charlie Segment">
                <a:extLst>
                  <a:ext uri="{FF2B5EF4-FFF2-40B4-BE49-F238E27FC236}">
                    <a16:creationId xmlns:a16="http://schemas.microsoft.com/office/drawing/2014/main" id="{AF35E53E-411C-483C-B10D-6A5FD2CECC4D}"/>
                  </a:ext>
                  <a:ext uri="{C183D7F6-B498-43B3-948B-1728B52AA6E4}">
                    <adec:decorative xmlns:adec="http://schemas.microsoft.com/office/drawing/2017/decorative" val="0"/>
                  </a:ext>
                </a:extLst>
              </p:cNvPr>
              <p:cNvSpPr txBox="1">
                <a:spLocks noChangeArrowheads="1"/>
              </p:cNvSpPr>
              <p:nvPr/>
            </p:nvSpPr>
            <p:spPr bwMode="auto">
              <a:xfrm>
                <a:off x="2216044" y="2960130"/>
                <a:ext cx="4156181"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Validate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Wx</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Performance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Rqm’ts</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for TBFM, CATMT, IMRO, SM, PBN WP5 - Charlie Segment</a:t>
                </a:r>
              </a:p>
            </p:txBody>
          </p:sp>
          <p:sp>
            <p:nvSpPr>
              <p:cNvPr id="155664" name="decision 448" descr="decision 448">
                <a:hlinkClick r:id="rId4"/>
                <a:extLst>
                  <a:ext uri="{FF2B5EF4-FFF2-40B4-BE49-F238E27FC236}">
                    <a16:creationId xmlns:a16="http://schemas.microsoft.com/office/drawing/2014/main" id="{490D1916-B780-4E5D-92EA-0F5547272D98}"/>
                  </a:ext>
                  <a:ext uri="{C183D7F6-B498-43B3-948B-1728B52AA6E4}">
                    <adec:decorative xmlns:adec="http://schemas.microsoft.com/office/drawing/2017/decorative" val="0"/>
                  </a:ext>
                </a:extLst>
              </p:cNvPr>
              <p:cNvSpPr>
                <a:spLocks noChangeArrowheads="1"/>
              </p:cNvSpPr>
              <p:nvPr/>
            </p:nvSpPr>
            <p:spPr bwMode="auto">
              <a:xfrm>
                <a:off x="2650251" y="2044695"/>
                <a:ext cx="274338" cy="365788"/>
              </a:xfrm>
              <a:prstGeom prst="flowChartDecision">
                <a:avLst/>
              </a:prstGeom>
              <a:solidFill>
                <a:srgbClr val="FFFFCC"/>
              </a:solidFill>
              <a:ln w="9525" algn="ctr">
                <a:solidFill>
                  <a:schemeClr val="tx1"/>
                </a:solidFill>
                <a:prstDash val="solid"/>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448 </a:t>
                </a:r>
              </a:p>
            </p:txBody>
          </p:sp>
          <p:sp>
            <p:nvSpPr>
              <p:cNvPr id="155665" name="support 1012" descr="support 1012">
                <a:hlinkClick r:id="rId5"/>
                <a:extLst>
                  <a:ext uri="{FF2B5EF4-FFF2-40B4-BE49-F238E27FC236}">
                    <a16:creationId xmlns:a16="http://schemas.microsoft.com/office/drawing/2014/main" id="{6E5E1771-7869-4BED-A308-58CA627E9301}"/>
                  </a:ext>
                  <a:ext uri="{C183D7F6-B498-43B3-948B-1728B52AA6E4}">
                    <adec:decorative xmlns:adec="http://schemas.microsoft.com/office/drawing/2017/decorative" val="0"/>
                  </a:ext>
                </a:extLst>
              </p:cNvPr>
              <p:cNvSpPr>
                <a:spLocks noChangeArrowheads="1"/>
              </p:cNvSpPr>
              <p:nvPr/>
            </p:nvSpPr>
            <p:spPr bwMode="auto">
              <a:xfrm>
                <a:off x="1170351" y="1193834"/>
                <a:ext cx="916859" cy="128016"/>
              </a:xfrm>
              <a:prstGeom prst="rect">
                <a:avLst/>
              </a:prstGeom>
              <a:solidFill>
                <a:srgbClr val="D0F2FC"/>
              </a:solidFill>
              <a:ln w="317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55666" name="TextBox 79" descr="Visibility Estimates from Weather Cams">
                <a:extLst>
                  <a:ext uri="{FF2B5EF4-FFF2-40B4-BE49-F238E27FC236}">
                    <a16:creationId xmlns:a16="http://schemas.microsoft.com/office/drawing/2014/main" id="{F1F69BD4-627F-4CEA-8C25-BC79B48AB5C9}"/>
                  </a:ext>
                  <a:ext uri="{C183D7F6-B498-43B3-948B-1728B52AA6E4}">
                    <adec:decorative xmlns:adec="http://schemas.microsoft.com/office/drawing/2017/decorative" val="0"/>
                  </a:ext>
                </a:extLst>
              </p:cNvPr>
              <p:cNvSpPr txBox="1">
                <a:spLocks noChangeArrowheads="1"/>
              </p:cNvSpPr>
              <p:nvPr/>
            </p:nvSpPr>
            <p:spPr bwMode="auto">
              <a:xfrm>
                <a:off x="2115069" y="1219228"/>
                <a:ext cx="1828921" cy="984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Visibility Estimates from Weather Cams</a:t>
                </a:r>
              </a:p>
            </p:txBody>
          </p:sp>
          <p:sp>
            <p:nvSpPr>
              <p:cNvPr id="17" name="Rectangle 169">
                <a:extLst>
                  <a:ext uri="{FF2B5EF4-FFF2-40B4-BE49-F238E27FC236}">
                    <a16:creationId xmlns:a16="http://schemas.microsoft.com/office/drawing/2014/main" id="{BF86D6C1-E1B9-4FDA-8F27-D80789740EF5}"/>
                  </a:ext>
                  <a:ext uri="{C183D7F6-B498-43B3-948B-1728B52AA6E4}">
                    <adec:decorative xmlns:adec="http://schemas.microsoft.com/office/drawing/2017/decorative" val="1"/>
                  </a:ext>
                </a:extLst>
              </p:cNvPr>
              <p:cNvSpPr>
                <a:spLocks noChangeArrowheads="1"/>
              </p:cNvSpPr>
              <p:nvPr/>
            </p:nvSpPr>
            <p:spPr bwMode="auto">
              <a:xfrm flipV="1">
                <a:off x="180976" y="3777423"/>
                <a:ext cx="8883649" cy="11946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Wx Standards</a:t>
                </a:r>
              </a:p>
            </p:txBody>
          </p:sp>
          <p:sp>
            <p:nvSpPr>
              <p:cNvPr id="18" name="support 1010" descr="support 1010">
                <a:hlinkClick r:id="rId6"/>
                <a:extLst>
                  <a:ext uri="{FF2B5EF4-FFF2-40B4-BE49-F238E27FC236}">
                    <a16:creationId xmlns:a16="http://schemas.microsoft.com/office/drawing/2014/main" id="{3DD335E9-FF6C-4A86-BC37-6250B778AC2A}"/>
                  </a:ext>
                  <a:ext uri="{C183D7F6-B498-43B3-948B-1728B52AA6E4}">
                    <adec:decorative xmlns:adec="http://schemas.microsoft.com/office/drawing/2017/decorative" val="0"/>
                  </a:ext>
                </a:extLst>
              </p:cNvPr>
              <p:cNvSpPr>
                <a:spLocks noChangeArrowheads="1"/>
              </p:cNvSpPr>
              <p:nvPr/>
            </p:nvSpPr>
            <p:spPr bwMode="auto">
              <a:xfrm>
                <a:off x="1185327" y="4301929"/>
                <a:ext cx="1911433" cy="128016"/>
              </a:xfrm>
              <a:prstGeom prst="rect">
                <a:avLst/>
              </a:prstGeom>
              <a:solidFill>
                <a:srgbClr val="D0F2FC"/>
              </a:solidFill>
              <a:ln w="317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9" name="decision 1243" descr="decision 1243">
                <a:hlinkClick r:id="rId7"/>
                <a:extLst>
                  <a:ext uri="{FF2B5EF4-FFF2-40B4-BE49-F238E27FC236}">
                    <a16:creationId xmlns:a16="http://schemas.microsoft.com/office/drawing/2014/main" id="{15C1D9A3-032A-4264-A7AF-32EF90C70EA0}"/>
                  </a:ext>
                  <a:ext uri="{C183D7F6-B498-43B3-948B-1728B52AA6E4}">
                    <adec:decorative xmlns:adec="http://schemas.microsoft.com/office/drawing/2017/decorative" val="0"/>
                  </a:ext>
                </a:extLst>
              </p:cNvPr>
              <p:cNvSpPr>
                <a:spLocks noChangeArrowheads="1"/>
              </p:cNvSpPr>
              <p:nvPr/>
            </p:nvSpPr>
            <p:spPr bwMode="auto">
              <a:xfrm>
                <a:off x="2393988" y="772499"/>
                <a:ext cx="274643"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1243</a:t>
                </a:r>
              </a:p>
            </p:txBody>
          </p:sp>
          <p:sp>
            <p:nvSpPr>
              <p:cNvPr id="155661" name="decision 448" descr="decision 448">
                <a:hlinkClick r:id="rId4"/>
                <a:extLst>
                  <a:ext uri="{FF2B5EF4-FFF2-40B4-BE49-F238E27FC236}">
                    <a16:creationId xmlns:a16="http://schemas.microsoft.com/office/drawing/2014/main" id="{4F9FEFB5-C25B-4E5D-8BDB-CBF59E91A271}"/>
                  </a:ext>
                  <a:ext uri="{C183D7F6-B498-43B3-948B-1728B52AA6E4}">
                    <adec:decorative xmlns:adec="http://schemas.microsoft.com/office/drawing/2017/decorative" val="0"/>
                  </a:ext>
                </a:extLst>
              </p:cNvPr>
              <p:cNvSpPr>
                <a:spLocks noChangeArrowheads="1"/>
              </p:cNvSpPr>
              <p:nvPr/>
            </p:nvSpPr>
            <p:spPr bwMode="auto">
              <a:xfrm>
                <a:off x="2650251" y="5210095"/>
                <a:ext cx="274338" cy="365788"/>
              </a:xfrm>
              <a:prstGeom prst="flowChartDecision">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448  </a:t>
                </a:r>
              </a:p>
            </p:txBody>
          </p:sp>
          <p:sp>
            <p:nvSpPr>
              <p:cNvPr id="21" name="decision 143 planned" descr="decision 143 planned">
                <a:hlinkClick r:id="rId8"/>
                <a:extLst>
                  <a:ext uri="{FF2B5EF4-FFF2-40B4-BE49-F238E27FC236}">
                    <a16:creationId xmlns:a16="http://schemas.microsoft.com/office/drawing/2014/main" id="{ADF2C5A4-BBBA-4F3C-9D97-DB84D999499A}"/>
                  </a:ext>
                  <a:ext uri="{C183D7F6-B498-43B3-948B-1728B52AA6E4}">
                    <adec:decorative xmlns:adec="http://schemas.microsoft.com/office/drawing/2017/decorative" val="0"/>
                  </a:ext>
                </a:extLst>
              </p:cNvPr>
              <p:cNvSpPr>
                <a:spLocks noChangeArrowheads="1"/>
              </p:cNvSpPr>
              <p:nvPr/>
            </p:nvSpPr>
            <p:spPr bwMode="auto">
              <a:xfrm>
                <a:off x="4298075" y="1299008"/>
                <a:ext cx="274326" cy="365738"/>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143</a:t>
                </a:r>
              </a:p>
            </p:txBody>
          </p:sp>
          <p:sp>
            <p:nvSpPr>
              <p:cNvPr id="22" name="decision 341" descr="decision 341">
                <a:hlinkClick r:id="rId9"/>
                <a:extLst>
                  <a:ext uri="{FF2B5EF4-FFF2-40B4-BE49-F238E27FC236}">
                    <a16:creationId xmlns:a16="http://schemas.microsoft.com/office/drawing/2014/main" id="{0A502D3D-36AE-4B1D-AA34-BC636D52B6A6}"/>
                  </a:ext>
                  <a:ext uri="{C183D7F6-B498-43B3-948B-1728B52AA6E4}">
                    <adec:decorative xmlns:adec="http://schemas.microsoft.com/office/drawing/2017/decorative" val="0"/>
                  </a:ext>
                </a:extLst>
              </p:cNvPr>
              <p:cNvSpPr>
                <a:spLocks noChangeArrowheads="1"/>
              </p:cNvSpPr>
              <p:nvPr/>
            </p:nvSpPr>
            <p:spPr bwMode="auto">
              <a:xfrm>
                <a:off x="3432090" y="2033804"/>
                <a:ext cx="274326" cy="365738"/>
              </a:xfrm>
              <a:prstGeom prst="flowChartDecision">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341    </a:t>
                </a:r>
              </a:p>
            </p:txBody>
          </p:sp>
          <p:sp>
            <p:nvSpPr>
              <p:cNvPr id="24" name="TextBox 23" descr="Definition of Weather Standards for UAS Flight">
                <a:extLst>
                  <a:ext uri="{FF2B5EF4-FFF2-40B4-BE49-F238E27FC236}">
                    <a16:creationId xmlns:a16="http://schemas.microsoft.com/office/drawing/2014/main" id="{6E2CE942-D20F-4472-82D7-831594221424}"/>
                  </a:ext>
                  <a:ext uri="{C183D7F6-B498-43B3-948B-1728B52AA6E4}">
                    <adec:decorative xmlns:adec="http://schemas.microsoft.com/office/drawing/2017/decorative" val="0"/>
                  </a:ext>
                </a:extLst>
              </p:cNvPr>
              <p:cNvSpPr txBox="1"/>
              <p:nvPr/>
            </p:nvSpPr>
            <p:spPr>
              <a:xfrm>
                <a:off x="3101523" y="4300478"/>
                <a:ext cx="2142276"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eaLnBrk="1" hangingPunct="1">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a:t>Definition of Weather Standards for UAS Flight</a:t>
                </a:r>
              </a:p>
            </p:txBody>
          </p:sp>
          <p:sp>
            <p:nvSpPr>
              <p:cNvPr id="25" name="support 1228" descr="support 1228">
                <a:hlinkClick r:id="rId10"/>
                <a:extLst>
                  <a:ext uri="{FF2B5EF4-FFF2-40B4-BE49-F238E27FC236}">
                    <a16:creationId xmlns:a16="http://schemas.microsoft.com/office/drawing/2014/main" id="{048421E6-2E85-40CE-801B-5BB5C3D6355B}"/>
                  </a:ext>
                  <a:ext uri="{C183D7F6-B498-43B3-948B-1728B52AA6E4}">
                    <adec:decorative xmlns:adec="http://schemas.microsoft.com/office/drawing/2017/decorative" val="0"/>
                  </a:ext>
                </a:extLst>
              </p:cNvPr>
              <p:cNvSpPr>
                <a:spLocks noChangeArrowheads="1"/>
              </p:cNvSpPr>
              <p:nvPr/>
            </p:nvSpPr>
            <p:spPr bwMode="auto">
              <a:xfrm>
                <a:off x="1580797" y="4554647"/>
                <a:ext cx="500063" cy="128016"/>
              </a:xfrm>
              <a:prstGeom prst="rect">
                <a:avLst/>
              </a:prstGeom>
              <a:solidFill>
                <a:srgbClr val="D0F2FC"/>
              </a:solidFill>
              <a:ln w="317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6" name="TextBox 25" descr="Draft Amendments to ICAO Annex 3">
                <a:extLst>
                  <a:ext uri="{FF2B5EF4-FFF2-40B4-BE49-F238E27FC236}">
                    <a16:creationId xmlns:a16="http://schemas.microsoft.com/office/drawing/2014/main" id="{B5202930-3206-4F66-8359-DE3933092026}"/>
                  </a:ext>
                  <a:ext uri="{C183D7F6-B498-43B3-948B-1728B52AA6E4}">
                    <adec:decorative xmlns:adec="http://schemas.microsoft.com/office/drawing/2017/decorative" val="0"/>
                  </a:ext>
                </a:extLst>
              </p:cNvPr>
              <p:cNvSpPr txBox="1"/>
              <p:nvPr/>
            </p:nvSpPr>
            <p:spPr>
              <a:xfrm>
                <a:off x="2089669" y="4554647"/>
                <a:ext cx="1639369"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eaLnBrk="1" hangingPunct="1">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a:t>Draft Amendments to ICAO Annex 3</a:t>
                </a:r>
              </a:p>
            </p:txBody>
          </p:sp>
        </p:grpSp>
        <p:sp>
          <p:nvSpPr>
            <p:cNvPr id="27" name="support 1252" descr="support 1252">
              <a:hlinkClick r:id="rId11"/>
              <a:extLst>
                <a:ext uri="{FF2B5EF4-FFF2-40B4-BE49-F238E27FC236}">
                  <a16:creationId xmlns:a16="http://schemas.microsoft.com/office/drawing/2014/main" id="{335211AA-F4A5-49BC-95FA-57AEC447C9D1}"/>
                </a:ext>
                <a:ext uri="{C183D7F6-B498-43B3-948B-1728B52AA6E4}">
                  <adec:decorative xmlns:adec="http://schemas.microsoft.com/office/drawing/2017/decorative" val="0"/>
                </a:ext>
              </a:extLst>
            </p:cNvPr>
            <p:cNvSpPr>
              <a:spLocks noChangeArrowheads="1"/>
            </p:cNvSpPr>
            <p:nvPr/>
          </p:nvSpPr>
          <p:spPr bwMode="auto">
            <a:xfrm>
              <a:off x="1691173" y="3961320"/>
              <a:ext cx="1028214" cy="128016"/>
            </a:xfrm>
            <a:prstGeom prst="rect">
              <a:avLst/>
            </a:prstGeom>
            <a:solidFill>
              <a:srgbClr val="D0F2FC"/>
            </a:solidFill>
            <a:ln w="317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8" name="TextBox 27" descr="Weather Transition (Wx Trans)">
              <a:extLst>
                <a:ext uri="{FF2B5EF4-FFF2-40B4-BE49-F238E27FC236}">
                  <a16:creationId xmlns:a16="http://schemas.microsoft.com/office/drawing/2014/main" id="{938BE5F7-C45F-46C2-A146-B0EA6D8971F5}"/>
                </a:ext>
                <a:ext uri="{C183D7F6-B498-43B3-948B-1728B52AA6E4}">
                  <adec:decorative xmlns:adec="http://schemas.microsoft.com/office/drawing/2017/decorative" val="0"/>
                </a:ext>
              </a:extLst>
            </p:cNvPr>
            <p:cNvSpPr txBox="1"/>
            <p:nvPr/>
          </p:nvSpPr>
          <p:spPr>
            <a:xfrm>
              <a:off x="2724149" y="3962695"/>
              <a:ext cx="1385889"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eaLnBrk="1" hangingPunct="1">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a:t>Weather Transition (</a:t>
              </a:r>
              <a:r>
                <a:rPr lang="en-US" altLang="en-US" err="1"/>
                <a:t>Wx</a:t>
              </a:r>
              <a:r>
                <a:rPr lang="en-US" altLang="en-US"/>
                <a:t> Trans)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descr="Aircraft Roadmap (5 of 8)">
            <a:extLst>
              <a:ext uri="{FF2B5EF4-FFF2-40B4-BE49-F238E27FC236}">
                <a16:creationId xmlns:a16="http://schemas.microsoft.com/office/drawing/2014/main" id="{82A8C894-84D5-4520-9403-A8F6A04EA418}"/>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Aircraft Roadmap (5 of 8)</a:t>
            </a:r>
          </a:p>
        </p:txBody>
      </p:sp>
      <p:sp>
        <p:nvSpPr>
          <p:cNvPr id="45" name="Slide Number Placeholder 44" descr="11">
            <a:extLst>
              <a:ext uri="{FF2B5EF4-FFF2-40B4-BE49-F238E27FC236}">
                <a16:creationId xmlns:a16="http://schemas.microsoft.com/office/drawing/2014/main" id="{90F64C7C-C15B-4E16-8172-54583E6F2232}"/>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11</a:t>
            </a:fld>
            <a:endParaRPr lang="en-US"/>
          </a:p>
        </p:txBody>
      </p:sp>
      <p:grpSp>
        <p:nvGrpSpPr>
          <p:cNvPr id="2" name="Group 1" descr="The fifth page of the Aircraft Roadmap is comprised of Support Activities from Safety and Security Enhancements, RTCA SC-206, RTCA SC-214, RTCA SC-222, RTCA SC-147, and RTCA SC-186 ADS-B PNT&#10;">
            <a:extLst>
              <a:ext uri="{FF2B5EF4-FFF2-40B4-BE49-F238E27FC236}">
                <a16:creationId xmlns:a16="http://schemas.microsoft.com/office/drawing/2014/main" id="{640277DF-8DDC-49C3-B7ED-7ECC572FF49D}"/>
              </a:ext>
            </a:extLst>
          </p:cNvPr>
          <p:cNvGrpSpPr/>
          <p:nvPr/>
        </p:nvGrpSpPr>
        <p:grpSpPr>
          <a:xfrm>
            <a:off x="211843" y="568325"/>
            <a:ext cx="8845140" cy="5895974"/>
            <a:chOff x="211843" y="568325"/>
            <a:chExt cx="8845140" cy="5895974"/>
          </a:xfrm>
        </p:grpSpPr>
        <p:sp>
          <p:nvSpPr>
            <p:cNvPr id="20486" name="Text Box 80" descr="Safety &amp; Security&#10;Enhancements">
              <a:extLst>
                <a:ext uri="{FF2B5EF4-FFF2-40B4-BE49-F238E27FC236}">
                  <a16:creationId xmlns:a16="http://schemas.microsoft.com/office/drawing/2014/main" id="{FDD90A31-BA11-4191-A793-43A90CC0DA28}"/>
                </a:ext>
                <a:ext uri="{C183D7F6-B498-43B3-948B-1728B52AA6E4}">
                  <adec:decorative xmlns:adec="http://schemas.microsoft.com/office/drawing/2017/decorative" val="0"/>
                </a:ext>
              </a:extLst>
            </p:cNvPr>
            <p:cNvSpPr txBox="1">
              <a:spLocks noChangeArrowheads="1"/>
            </p:cNvSpPr>
            <p:nvPr/>
          </p:nvSpPr>
          <p:spPr bwMode="auto">
            <a:xfrm rot="16200000">
              <a:off x="-30902" y="825716"/>
              <a:ext cx="843376" cy="32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lang="en-US" altLang="en-US" sz="750" b="1" dirty="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Safety &amp; Security</a:t>
              </a:r>
            </a:p>
            <a:p>
              <a:pPr algn="ctr" eaLnBrk="1" hangingPunct="1">
                <a:lnSpc>
                  <a:spcPct val="90000"/>
                </a:lnSpc>
                <a:defRPr/>
              </a:pPr>
              <a:r>
                <a:rPr lang="en-US" altLang="en-US" sz="750" b="1" dirty="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Enhancements</a:t>
              </a:r>
            </a:p>
          </p:txBody>
        </p:sp>
        <p:sp>
          <p:nvSpPr>
            <p:cNvPr id="54" name="Rectangle 62" descr="&#10;">
              <a:extLst>
                <a:ext uri="{FF2B5EF4-FFF2-40B4-BE49-F238E27FC236}">
                  <a16:creationId xmlns:a16="http://schemas.microsoft.com/office/drawing/2014/main" id="{02258035-0EC0-4C9A-8AE0-6147AF4D935F}"/>
                </a:ext>
                <a:ext uri="{C183D7F6-B498-43B3-948B-1728B52AA6E4}">
                  <adec:decorative xmlns:adec="http://schemas.microsoft.com/office/drawing/2017/decorative" val="0"/>
                </a:ext>
              </a:extLst>
            </p:cNvPr>
            <p:cNvSpPr>
              <a:spLocks noChangeArrowheads="1"/>
            </p:cNvSpPr>
            <p:nvPr/>
          </p:nvSpPr>
          <p:spPr bwMode="auto">
            <a:xfrm>
              <a:off x="528439" y="4864854"/>
              <a:ext cx="8528251" cy="1599445"/>
            </a:xfrm>
            <a:prstGeom prst="rect">
              <a:avLst/>
            </a:prstGeom>
            <a:noFill/>
            <a:ln w="12700">
              <a:solidFill>
                <a:schemeClr val="tx1"/>
              </a:solidFill>
              <a:prstDash val="lgDash"/>
              <a:miter lim="800000"/>
              <a:headEnd/>
              <a:tailEnd/>
            </a:ln>
          </p:spPr>
          <p:txBody>
            <a:bodyPr vert="vert270" wrap="none" lIns="18288" tIns="0" rIns="0" bIns="0" anchorCtr="1"/>
            <a:lstStyle/>
            <a:p>
              <a:pPr algn="ctr" eaLnBrk="1" hangingPunct="1">
                <a:defRPr/>
              </a:pPr>
              <a:r>
                <a:rPr lang="en-US" sz="800">
                  <a:solidFill>
                    <a:srgbClr val="000000"/>
                  </a:solidFill>
                  <a:latin typeface="Segoe UI" panose="020B0502040204020203" pitchFamily="34" charset="0"/>
                  <a:ea typeface="ＭＳ Ｐゴシック" pitchFamily="34" charset="-128"/>
                  <a:cs typeface="Segoe UI" panose="020B0502040204020203" pitchFamily="34" charset="0"/>
                </a:rPr>
                <a:t>RTCA SC-147 TCAS &amp; </a:t>
              </a:r>
            </a:p>
            <a:p>
              <a:pPr algn="ctr" eaLnBrk="1" hangingPunct="1">
                <a:defRPr/>
              </a:pPr>
              <a:r>
                <a:rPr lang="en-US" sz="800">
                  <a:solidFill>
                    <a:srgbClr val="000000"/>
                  </a:solidFill>
                  <a:latin typeface="Segoe UI" panose="020B0502040204020203" pitchFamily="34" charset="0"/>
                  <a:ea typeface="ＭＳ Ｐゴシック" pitchFamily="34" charset="-128"/>
                  <a:cs typeface="Segoe UI" panose="020B0502040204020203" pitchFamily="34" charset="0"/>
                </a:rPr>
                <a:t>SC-186 ADS-B PNT</a:t>
              </a:r>
            </a:p>
          </p:txBody>
        </p:sp>
        <p:sp>
          <p:nvSpPr>
            <p:cNvPr id="20532" name="Text Box 80" descr="Surveillance">
              <a:extLst>
                <a:ext uri="{FF2B5EF4-FFF2-40B4-BE49-F238E27FC236}">
                  <a16:creationId xmlns:a16="http://schemas.microsoft.com/office/drawing/2014/main" id="{1A0D1F14-E25C-44D6-8CF2-AFAC48F648D3}"/>
                </a:ext>
                <a:ext uri="{C183D7F6-B498-43B3-948B-1728B52AA6E4}">
                  <adec:decorative xmlns:adec="http://schemas.microsoft.com/office/drawing/2017/decorative" val="0"/>
                </a:ext>
              </a:extLst>
            </p:cNvPr>
            <p:cNvSpPr txBox="1">
              <a:spLocks noChangeArrowheads="1"/>
            </p:cNvSpPr>
            <p:nvPr/>
          </p:nvSpPr>
          <p:spPr bwMode="auto">
            <a:xfrm rot="10800000">
              <a:off x="241107" y="4864851"/>
              <a:ext cx="123111" cy="159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Surveillance</a:t>
              </a:r>
            </a:p>
          </p:txBody>
        </p:sp>
        <p:sp>
          <p:nvSpPr>
            <p:cNvPr id="20533" name="support 898">
              <a:hlinkClick r:id="rId3"/>
              <a:extLst>
                <a:ext uri="{FF2B5EF4-FFF2-40B4-BE49-F238E27FC236}">
                  <a16:creationId xmlns:a16="http://schemas.microsoft.com/office/drawing/2014/main" id="{6648D5B0-3751-48A6-904D-2661EAB5F733}"/>
                </a:ext>
                <a:ext uri="{C183D7F6-B498-43B3-948B-1728B52AA6E4}">
                  <adec:decorative xmlns:adec="http://schemas.microsoft.com/office/drawing/2017/decorative" val="1"/>
                </a:ext>
              </a:extLst>
            </p:cNvPr>
            <p:cNvSpPr txBox="1">
              <a:spLocks noChangeArrowheads="1"/>
            </p:cNvSpPr>
            <p:nvPr/>
          </p:nvSpPr>
          <p:spPr bwMode="auto">
            <a:xfrm>
              <a:off x="1177808" y="5793600"/>
              <a:ext cx="905516" cy="129901"/>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1" name="Rectangle 89">
              <a:extLst>
                <a:ext uri="{FF2B5EF4-FFF2-40B4-BE49-F238E27FC236}">
                  <a16:creationId xmlns:a16="http://schemas.microsoft.com/office/drawing/2014/main" id="{BF18662F-EF1F-44D9-834D-01DCD3D5D4E1}"/>
                </a:ext>
                <a:ext uri="{C183D7F6-B498-43B3-948B-1728B52AA6E4}">
                  <adec:decorative xmlns:adec="http://schemas.microsoft.com/office/drawing/2017/decorative" val="1"/>
                </a:ext>
              </a:extLst>
            </p:cNvPr>
            <p:cNvSpPr>
              <a:spLocks noChangeArrowheads="1"/>
            </p:cNvSpPr>
            <p:nvPr/>
          </p:nvSpPr>
          <p:spPr bwMode="auto">
            <a:xfrm>
              <a:off x="528640" y="568325"/>
              <a:ext cx="8528050" cy="843374"/>
            </a:xfrm>
            <a:prstGeom prst="rect">
              <a:avLst/>
            </a:prstGeom>
            <a:noFill/>
            <a:ln w="12700">
              <a:solidFill>
                <a:schemeClr val="tx1"/>
              </a:solidFill>
              <a:prstDash val="lgDash"/>
              <a:miter lim="800000"/>
              <a:headEnd/>
              <a:tailEnd/>
            </a:ln>
          </p:spPr>
          <p:txBody>
            <a:bodyPr vert="vert270" wrap="none" lIns="18288" tIns="0" rIns="0" bIns="0" anchorCtr="1"/>
            <a:lstStyle/>
            <a:p>
              <a:pPr eaLnBrk="1" hangingPunct="1">
                <a:defRPr/>
              </a:pPr>
              <a:endParaRPr lang="en-US" sz="800">
                <a:solidFill>
                  <a:srgbClr val="000000"/>
                </a:solidFill>
                <a:latin typeface="Segoe UI" panose="020B0502040204020203" pitchFamily="34" charset="0"/>
                <a:ea typeface="ＭＳ Ｐゴシック" pitchFamily="34" charset="-128"/>
                <a:cs typeface="Segoe UI" panose="020B0502040204020203" pitchFamily="34" charset="0"/>
              </a:endParaRPr>
            </a:p>
          </p:txBody>
        </p:sp>
        <p:sp>
          <p:nvSpPr>
            <p:cNvPr id="20489" name="decision 239" descr="decision 239">
              <a:hlinkClick r:id="rId4"/>
              <a:extLst>
                <a:ext uri="{FF2B5EF4-FFF2-40B4-BE49-F238E27FC236}">
                  <a16:creationId xmlns:a16="http://schemas.microsoft.com/office/drawing/2014/main" id="{4A8255AE-353B-416D-9D38-8B15F1123F96}"/>
                </a:ext>
                <a:ext uri="{C183D7F6-B498-43B3-948B-1728B52AA6E4}">
                  <adec:decorative xmlns:adec="http://schemas.microsoft.com/office/drawing/2017/decorative" val="0"/>
                </a:ext>
              </a:extLst>
            </p:cNvPr>
            <p:cNvSpPr>
              <a:spLocks/>
            </p:cNvSpPr>
            <p:nvPr/>
          </p:nvSpPr>
          <p:spPr bwMode="auto">
            <a:xfrm>
              <a:off x="1498710" y="627591"/>
              <a:ext cx="274627" cy="365126"/>
            </a:xfrm>
            <a:custGeom>
              <a:avLst/>
              <a:gdLst>
                <a:gd name="T0" fmla="*/ 2147483646 w 119"/>
                <a:gd name="T1" fmla="*/ 0 h 120"/>
                <a:gd name="T2" fmla="*/ 0 w 119"/>
                <a:gd name="T3" fmla="*/ 2147483646 h 120"/>
                <a:gd name="T4" fmla="*/ 2147483646 w 119"/>
                <a:gd name="T5" fmla="*/ 2147483646 h 120"/>
                <a:gd name="T6" fmla="*/ 2147483646 w 119"/>
                <a:gd name="T7" fmla="*/ 2147483646 h 120"/>
                <a:gd name="T8" fmla="*/ 2147483646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60" y="0"/>
                  </a:moveTo>
                  <a:lnTo>
                    <a:pt x="0" y="60"/>
                  </a:lnTo>
                  <a:lnTo>
                    <a:pt x="60" y="120"/>
                  </a:lnTo>
                  <a:lnTo>
                    <a:pt x="119" y="60"/>
                  </a:lnTo>
                  <a:lnTo>
                    <a:pt x="60" y="0"/>
                  </a:lnTo>
                  <a:close/>
                </a:path>
              </a:pathLst>
            </a:custGeom>
            <a:solidFill>
              <a:srgbClr val="DDDDDD"/>
            </a:solidFill>
            <a:ln w="19050">
              <a:solidFill>
                <a:schemeClr val="tx1"/>
              </a:solidFill>
              <a:prstDash val="solid"/>
              <a:round/>
              <a:headEnd/>
              <a:tailEnd/>
            </a:ln>
          </p:spPr>
          <p:txBody>
            <a:bodyPr lIns="0" tIns="0" rIns="0" bIns="0" anchor="ct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239</a:t>
              </a:r>
            </a:p>
          </p:txBody>
        </p:sp>
        <p:sp>
          <p:nvSpPr>
            <p:cNvPr id="31" name="Rectangle 3">
              <a:extLst>
                <a:ext uri="{FF2B5EF4-FFF2-40B4-BE49-F238E27FC236}">
                  <a16:creationId xmlns:a16="http://schemas.microsoft.com/office/drawing/2014/main" id="{7EABCD37-E482-4A8A-82BC-9F3EA3C07365}"/>
                </a:ext>
                <a:ext uri="{C183D7F6-B498-43B3-948B-1728B52AA6E4}">
                  <adec:decorative xmlns:adec="http://schemas.microsoft.com/office/drawing/2017/decorative" val="1"/>
                </a:ext>
              </a:extLst>
            </p:cNvPr>
            <p:cNvSpPr>
              <a:spLocks noChangeArrowheads="1"/>
            </p:cNvSpPr>
            <p:nvPr/>
          </p:nvSpPr>
          <p:spPr bwMode="auto">
            <a:xfrm>
              <a:off x="534504" y="1415944"/>
              <a:ext cx="8521994" cy="651281"/>
            </a:xfrm>
            <a:prstGeom prst="rect">
              <a:avLst/>
            </a:prstGeom>
            <a:noFill/>
            <a:ln w="12700">
              <a:solidFill>
                <a:schemeClr val="tx1"/>
              </a:solidFill>
              <a:prstDash val="lgDash"/>
              <a:miter lim="800000"/>
              <a:headEnd/>
              <a:tailEnd/>
            </a:ln>
          </p:spPr>
          <p:txBody>
            <a:bodyPr vert="vert270" wrap="none" lIns="18288" tIns="0" rIns="0" bIns="0" anchorCtr="1"/>
            <a:lstStyle/>
            <a:p>
              <a:pPr eaLnBrk="1" hangingPunct="1">
                <a:defRPr/>
              </a:pPr>
              <a:r>
                <a:rPr lang="en-US" sz="800">
                  <a:solidFill>
                    <a:srgbClr val="000000"/>
                  </a:solidFill>
                  <a:latin typeface="Segoe UI" panose="020B0502040204020203" pitchFamily="34" charset="0"/>
                  <a:ea typeface="ＭＳ Ｐゴシック" pitchFamily="34" charset="-128"/>
                  <a:cs typeface="Segoe UI" panose="020B0502040204020203" pitchFamily="34" charset="0"/>
                </a:rPr>
                <a:t>AIS Data Link</a:t>
              </a:r>
            </a:p>
          </p:txBody>
        </p:sp>
        <p:sp>
          <p:nvSpPr>
            <p:cNvPr id="20491" name="TextBox 142" descr="RTCA &#10;SC-206">
              <a:extLst>
                <a:ext uri="{FF2B5EF4-FFF2-40B4-BE49-F238E27FC236}">
                  <a16:creationId xmlns:a16="http://schemas.microsoft.com/office/drawing/2014/main" id="{F6569595-7E4F-466F-ACD0-59C3EF692715}"/>
                </a:ext>
                <a:ext uri="{C183D7F6-B498-43B3-948B-1728B52AA6E4}">
                  <adec:decorative xmlns:adec="http://schemas.microsoft.com/office/drawing/2017/decorative" val="0"/>
                </a:ext>
              </a:extLst>
            </p:cNvPr>
            <p:cNvSpPr txBox="1">
              <a:spLocks noChangeArrowheads="1"/>
            </p:cNvSpPr>
            <p:nvPr/>
          </p:nvSpPr>
          <p:spPr bwMode="auto">
            <a:xfrm rot="16200000">
              <a:off x="8245" y="1616351"/>
              <a:ext cx="6555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RTCA </a:t>
              </a:r>
            </a:p>
            <a:p>
              <a:pPr algn="ctr" eaLnBrk="1" hangingPunct="1">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SC-206</a:t>
              </a:r>
              <a:endPar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0492" name="Rectangle 3">
              <a:extLst>
                <a:ext uri="{FF2B5EF4-FFF2-40B4-BE49-F238E27FC236}">
                  <a16:creationId xmlns:a16="http://schemas.microsoft.com/office/drawing/2014/main" id="{B2E6BC29-25FC-4CFE-9279-D7F19DDC2C35}"/>
                </a:ext>
                <a:ext uri="{C183D7F6-B498-43B3-948B-1728B52AA6E4}">
                  <adec:decorative xmlns:adec="http://schemas.microsoft.com/office/drawing/2017/decorative" val="1"/>
                </a:ext>
              </a:extLst>
            </p:cNvPr>
            <p:cNvSpPr>
              <a:spLocks noChangeArrowheads="1"/>
            </p:cNvSpPr>
            <p:nvPr/>
          </p:nvSpPr>
          <p:spPr bwMode="auto">
            <a:xfrm>
              <a:off x="528447" y="2067226"/>
              <a:ext cx="8528536" cy="2246394"/>
            </a:xfrm>
            <a:prstGeom prst="rect">
              <a:avLst/>
            </a:prstGeom>
            <a:noFill/>
            <a:ln w="1270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0493" name="Text Box 125" descr="RTCA &#10;SC-214">
              <a:extLst>
                <a:ext uri="{FF2B5EF4-FFF2-40B4-BE49-F238E27FC236}">
                  <a16:creationId xmlns:a16="http://schemas.microsoft.com/office/drawing/2014/main" id="{58EFBFD2-210B-4396-B0B6-19139E49B3EF}"/>
                </a:ext>
                <a:ext uri="{C183D7F6-B498-43B3-948B-1728B52AA6E4}">
                  <adec:decorative xmlns:adec="http://schemas.microsoft.com/office/drawing/2017/decorative" val="0"/>
                </a:ext>
              </a:extLst>
            </p:cNvPr>
            <p:cNvSpPr txBox="1">
              <a:spLocks noChangeArrowheads="1"/>
            </p:cNvSpPr>
            <p:nvPr/>
          </p:nvSpPr>
          <p:spPr bwMode="auto">
            <a:xfrm rot="10800000">
              <a:off x="214885" y="2067225"/>
              <a:ext cx="246221" cy="22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RTCA </a:t>
              </a:r>
            </a:p>
            <a:p>
              <a:pPr algn="ctr" eaLnBrk="1" hangingPunct="1">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SC-214</a:t>
              </a:r>
            </a:p>
          </p:txBody>
        </p:sp>
        <p:sp>
          <p:nvSpPr>
            <p:cNvPr id="20506" name="support 1046">
              <a:hlinkClick r:id="rId5"/>
              <a:extLst>
                <a:ext uri="{FF2B5EF4-FFF2-40B4-BE49-F238E27FC236}">
                  <a16:creationId xmlns:a16="http://schemas.microsoft.com/office/drawing/2014/main" id="{868BB7F6-B850-4E39-8629-0090860D0AF6}"/>
                </a:ext>
                <a:ext uri="{C183D7F6-B498-43B3-948B-1728B52AA6E4}">
                  <adec:decorative xmlns:adec="http://schemas.microsoft.com/office/drawing/2017/decorative" val="1"/>
                </a:ext>
              </a:extLst>
            </p:cNvPr>
            <p:cNvSpPr txBox="1">
              <a:spLocks noChangeArrowheads="1"/>
            </p:cNvSpPr>
            <p:nvPr/>
          </p:nvSpPr>
          <p:spPr bwMode="auto">
            <a:xfrm>
              <a:off x="1174328" y="1532265"/>
              <a:ext cx="136584" cy="128016"/>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20507" name="TextBox 46" descr="DO-358B MOPS for FIS-B with UAT">
              <a:extLst>
                <a:ext uri="{FF2B5EF4-FFF2-40B4-BE49-F238E27FC236}">
                  <a16:creationId xmlns:a16="http://schemas.microsoft.com/office/drawing/2014/main" id="{9B11E6EB-7F85-462A-9E1E-F198401DAEDA}"/>
                </a:ext>
                <a:ext uri="{C183D7F6-B498-43B3-948B-1728B52AA6E4}">
                  <adec:decorative xmlns:adec="http://schemas.microsoft.com/office/drawing/2017/decorative" val="0"/>
                </a:ext>
              </a:extLst>
            </p:cNvPr>
            <p:cNvSpPr txBox="1">
              <a:spLocks noChangeArrowheads="1"/>
            </p:cNvSpPr>
            <p:nvPr/>
          </p:nvSpPr>
          <p:spPr bwMode="auto">
            <a:xfrm>
              <a:off x="1362414" y="1527810"/>
              <a:ext cx="1599273"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DO-358B MOPS for FIS-B with UAT</a:t>
              </a:r>
            </a:p>
          </p:txBody>
        </p:sp>
        <p:sp>
          <p:nvSpPr>
            <p:cNvPr id="20508" name="support 1047">
              <a:hlinkClick r:id="rId6"/>
              <a:extLst>
                <a:ext uri="{FF2B5EF4-FFF2-40B4-BE49-F238E27FC236}">
                  <a16:creationId xmlns:a16="http://schemas.microsoft.com/office/drawing/2014/main" id="{41C8879B-8D58-4ED8-88B1-F867EE2AD7F5}"/>
                </a:ext>
                <a:ext uri="{C183D7F6-B498-43B3-948B-1728B52AA6E4}">
                  <adec:decorative xmlns:adec="http://schemas.microsoft.com/office/drawing/2017/decorative" val="1"/>
                </a:ext>
              </a:extLst>
            </p:cNvPr>
            <p:cNvSpPr txBox="1">
              <a:spLocks noChangeArrowheads="1"/>
            </p:cNvSpPr>
            <p:nvPr/>
          </p:nvSpPr>
          <p:spPr bwMode="auto">
            <a:xfrm>
              <a:off x="1173632" y="1809318"/>
              <a:ext cx="517605" cy="122613"/>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20509" name="TextBox 48" descr="DO-364A  FIS-B MASPS">
              <a:extLst>
                <a:ext uri="{FF2B5EF4-FFF2-40B4-BE49-F238E27FC236}">
                  <a16:creationId xmlns:a16="http://schemas.microsoft.com/office/drawing/2014/main" id="{2F382F91-D7E9-40EE-8235-C322F62FC0B5}"/>
                </a:ext>
                <a:ext uri="{C183D7F6-B498-43B3-948B-1728B52AA6E4}">
                  <adec:decorative xmlns:adec="http://schemas.microsoft.com/office/drawing/2017/decorative" val="0"/>
                </a:ext>
              </a:extLst>
            </p:cNvPr>
            <p:cNvSpPr txBox="1">
              <a:spLocks noChangeArrowheads="1"/>
            </p:cNvSpPr>
            <p:nvPr/>
          </p:nvSpPr>
          <p:spPr bwMode="auto">
            <a:xfrm>
              <a:off x="1776753" y="1809582"/>
              <a:ext cx="1146697"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DO-364A  FIS-B MASPS</a:t>
              </a:r>
            </a:p>
          </p:txBody>
        </p:sp>
        <p:sp>
          <p:nvSpPr>
            <p:cNvPr id="20518" name="Rectangle 3">
              <a:extLst>
                <a:ext uri="{FF2B5EF4-FFF2-40B4-BE49-F238E27FC236}">
                  <a16:creationId xmlns:a16="http://schemas.microsoft.com/office/drawing/2014/main" id="{76A5D255-E01F-4AE7-A109-9DFC1F174546}"/>
                </a:ext>
                <a:ext uri="{C183D7F6-B498-43B3-948B-1728B52AA6E4}">
                  <adec:decorative xmlns:adec="http://schemas.microsoft.com/office/drawing/2017/decorative" val="1"/>
                </a:ext>
              </a:extLst>
            </p:cNvPr>
            <p:cNvSpPr>
              <a:spLocks noChangeArrowheads="1"/>
            </p:cNvSpPr>
            <p:nvPr/>
          </p:nvSpPr>
          <p:spPr bwMode="auto">
            <a:xfrm>
              <a:off x="534504" y="4310655"/>
              <a:ext cx="8521994" cy="554199"/>
            </a:xfrm>
            <a:prstGeom prst="rect">
              <a:avLst/>
            </a:prstGeom>
            <a:noFill/>
            <a:ln w="1270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Arial" panose="020B0604020202020204" pitchFamily="34" charset="0"/>
                <a:ea typeface="ＭＳ Ｐゴシック" panose="020B0600070205080204" pitchFamily="34" charset="-128"/>
              </a:endParaRPr>
            </a:p>
          </p:txBody>
        </p:sp>
        <p:sp>
          <p:nvSpPr>
            <p:cNvPr id="20519" name="Text Box 125" descr="RTCA &#10;SC-222">
              <a:extLst>
                <a:ext uri="{FF2B5EF4-FFF2-40B4-BE49-F238E27FC236}">
                  <a16:creationId xmlns:a16="http://schemas.microsoft.com/office/drawing/2014/main" id="{4B47973C-8956-4A2C-9DAC-0D9DF474BE12}"/>
                </a:ext>
                <a:ext uri="{C183D7F6-B498-43B3-948B-1728B52AA6E4}">
                  <adec:decorative xmlns:adec="http://schemas.microsoft.com/office/drawing/2017/decorative" val="0"/>
                </a:ext>
              </a:extLst>
            </p:cNvPr>
            <p:cNvSpPr txBox="1">
              <a:spLocks noChangeArrowheads="1"/>
            </p:cNvSpPr>
            <p:nvPr/>
          </p:nvSpPr>
          <p:spPr bwMode="auto">
            <a:xfrm rot="10800000">
              <a:off x="211843" y="4310655"/>
              <a:ext cx="246221" cy="55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RTCA </a:t>
              </a:r>
            </a:p>
            <a:p>
              <a:pPr algn="ctr" eaLnBrk="1" hangingPunct="1">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SC-222</a:t>
              </a:r>
            </a:p>
          </p:txBody>
        </p:sp>
        <p:sp>
          <p:nvSpPr>
            <p:cNvPr id="53" name="decision 1165" descr="decision 1165">
              <a:hlinkClick r:id="rId7"/>
              <a:extLst>
                <a:ext uri="{FF2B5EF4-FFF2-40B4-BE49-F238E27FC236}">
                  <a16:creationId xmlns:a16="http://schemas.microsoft.com/office/drawing/2014/main" id="{4C5C84E7-69A5-412A-9024-1259F544EA9C}"/>
                </a:ext>
                <a:ext uri="{C183D7F6-B498-43B3-948B-1728B52AA6E4}">
                  <adec:decorative xmlns:adec="http://schemas.microsoft.com/office/drawing/2017/decorative" val="0"/>
                </a:ext>
              </a:extLst>
            </p:cNvPr>
            <p:cNvSpPr>
              <a:spLocks noChangeArrowheads="1"/>
            </p:cNvSpPr>
            <p:nvPr/>
          </p:nvSpPr>
          <p:spPr bwMode="auto">
            <a:xfrm>
              <a:off x="1990593" y="4919370"/>
              <a:ext cx="320017" cy="274201"/>
            </a:xfrm>
            <a:prstGeom prst="triangle">
              <a:avLst>
                <a:gd name="adj" fmla="val 50000"/>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1165</a:t>
              </a:r>
            </a:p>
          </p:txBody>
        </p:sp>
        <p:sp>
          <p:nvSpPr>
            <p:cNvPr id="64" name="TextBox 67" descr=" DO-224E Signal-in-Space MASPS for Advanced VHF Digital Data Comm.">
              <a:extLst>
                <a:ext uri="{FF2B5EF4-FFF2-40B4-BE49-F238E27FC236}">
                  <a16:creationId xmlns:a16="http://schemas.microsoft.com/office/drawing/2014/main" id="{389C6663-E140-4A45-A204-C30B061A6653}"/>
                </a:ext>
                <a:ext uri="{C183D7F6-B498-43B3-948B-1728B52AA6E4}">
                  <adec:decorative xmlns:adec="http://schemas.microsoft.com/office/drawing/2017/decorative" val="0"/>
                </a:ext>
              </a:extLst>
            </p:cNvPr>
            <p:cNvSpPr txBox="1">
              <a:spLocks noChangeArrowheads="1"/>
            </p:cNvSpPr>
            <p:nvPr/>
          </p:nvSpPr>
          <p:spPr bwMode="auto">
            <a:xfrm>
              <a:off x="2230785" y="2397988"/>
              <a:ext cx="3380437"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DO-224E Signal-in-Space MASPS for Advanced VHF Digital Data Comm.</a:t>
              </a:r>
            </a:p>
          </p:txBody>
        </p:sp>
        <p:sp>
          <p:nvSpPr>
            <p:cNvPr id="67" name="TextBox 71" descr="DO-281D MOPS for Aircraft VDL Mode 2">
              <a:extLst>
                <a:ext uri="{FF2B5EF4-FFF2-40B4-BE49-F238E27FC236}">
                  <a16:creationId xmlns:a16="http://schemas.microsoft.com/office/drawing/2014/main" id="{FCE6AED2-AA0A-4D0E-9AAE-4883FA056CB7}"/>
                </a:ext>
                <a:ext uri="{C183D7F6-B498-43B3-948B-1728B52AA6E4}">
                  <adec:decorative xmlns:adec="http://schemas.microsoft.com/office/drawing/2017/decorative" val="0"/>
                </a:ext>
              </a:extLst>
            </p:cNvPr>
            <p:cNvSpPr txBox="1">
              <a:spLocks noChangeArrowheads="1"/>
            </p:cNvSpPr>
            <p:nvPr/>
          </p:nvSpPr>
          <p:spPr bwMode="auto">
            <a:xfrm>
              <a:off x="2229290" y="2675565"/>
              <a:ext cx="1987624"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DO-281D MOPS for Aircraft VDL Mode 2</a:t>
              </a:r>
            </a:p>
          </p:txBody>
        </p:sp>
        <p:sp>
          <p:nvSpPr>
            <p:cNvPr id="70" name="TextBox 71" descr="Companion Document to cover Ground Equipment ">
              <a:extLst>
                <a:ext uri="{FF2B5EF4-FFF2-40B4-BE49-F238E27FC236}">
                  <a16:creationId xmlns:a16="http://schemas.microsoft.com/office/drawing/2014/main" id="{F9C1284F-857C-4D53-8B92-80C5D922BDE0}"/>
                </a:ext>
                <a:ext uri="{C183D7F6-B498-43B3-948B-1728B52AA6E4}">
                  <adec:decorative xmlns:adec="http://schemas.microsoft.com/office/drawing/2017/decorative" val="0"/>
                </a:ext>
              </a:extLst>
            </p:cNvPr>
            <p:cNvSpPr txBox="1">
              <a:spLocks noChangeArrowheads="1"/>
            </p:cNvSpPr>
            <p:nvPr/>
          </p:nvSpPr>
          <p:spPr bwMode="auto">
            <a:xfrm>
              <a:off x="1535622" y="2149074"/>
              <a:ext cx="2337889"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Companion Document to cover Ground Equipment </a:t>
              </a:r>
            </a:p>
          </p:txBody>
        </p:sp>
        <p:sp>
          <p:nvSpPr>
            <p:cNvPr id="23" name="support 1015">
              <a:hlinkClick r:id="rId8"/>
              <a:extLst>
                <a:ext uri="{FF2B5EF4-FFF2-40B4-BE49-F238E27FC236}">
                  <a16:creationId xmlns:a16="http://schemas.microsoft.com/office/drawing/2014/main" id="{A3491706-1B0A-4B58-A16E-2F2F8244B356}"/>
                </a:ext>
                <a:ext uri="{C183D7F6-B498-43B3-948B-1728B52AA6E4}">
                  <adec:decorative xmlns:adec="http://schemas.microsoft.com/office/drawing/2017/decorative" val="1"/>
                </a:ext>
              </a:extLst>
            </p:cNvPr>
            <p:cNvSpPr txBox="1">
              <a:spLocks noChangeArrowheads="1"/>
            </p:cNvSpPr>
            <p:nvPr/>
          </p:nvSpPr>
          <p:spPr bwMode="auto">
            <a:xfrm>
              <a:off x="1174483" y="2395633"/>
              <a:ext cx="1021962" cy="123111"/>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27" name="support 1016">
              <a:hlinkClick r:id="rId9"/>
              <a:extLst>
                <a:ext uri="{FF2B5EF4-FFF2-40B4-BE49-F238E27FC236}">
                  <a16:creationId xmlns:a16="http://schemas.microsoft.com/office/drawing/2014/main" id="{5889A869-EA48-4108-A35F-7E5970915F83}"/>
                </a:ext>
                <a:ext uri="{C183D7F6-B498-43B3-948B-1728B52AA6E4}">
                  <adec:decorative xmlns:adec="http://schemas.microsoft.com/office/drawing/2017/decorative" val="1"/>
                </a:ext>
              </a:extLst>
            </p:cNvPr>
            <p:cNvSpPr txBox="1">
              <a:spLocks noChangeArrowheads="1"/>
            </p:cNvSpPr>
            <p:nvPr/>
          </p:nvSpPr>
          <p:spPr bwMode="auto">
            <a:xfrm>
              <a:off x="1174482" y="2667686"/>
              <a:ext cx="1021962" cy="128016"/>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32" name="support 1102">
              <a:hlinkClick r:id="rId10"/>
              <a:extLst>
                <a:ext uri="{FF2B5EF4-FFF2-40B4-BE49-F238E27FC236}">
                  <a16:creationId xmlns:a16="http://schemas.microsoft.com/office/drawing/2014/main" id="{B307CE90-FF18-468F-BD59-B7FDADD2A84F}"/>
                </a:ext>
                <a:ext uri="{C183D7F6-B498-43B3-948B-1728B52AA6E4}">
                  <adec:decorative xmlns:adec="http://schemas.microsoft.com/office/drawing/2017/decorative" val="1"/>
                </a:ext>
              </a:extLst>
            </p:cNvPr>
            <p:cNvSpPr txBox="1">
              <a:spLocks noChangeArrowheads="1"/>
            </p:cNvSpPr>
            <p:nvPr/>
          </p:nvSpPr>
          <p:spPr bwMode="auto">
            <a:xfrm>
              <a:off x="1173633" y="2139529"/>
              <a:ext cx="269449" cy="128016"/>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33" name="support 1236">
              <a:hlinkClick r:id="rId11"/>
              <a:extLst>
                <a:ext uri="{FF2B5EF4-FFF2-40B4-BE49-F238E27FC236}">
                  <a16:creationId xmlns:a16="http://schemas.microsoft.com/office/drawing/2014/main" id="{E23061A9-7685-414E-826C-D30D35BCCA12}"/>
                </a:ext>
                <a:ext uri="{C183D7F6-B498-43B3-948B-1728B52AA6E4}">
                  <adec:decorative xmlns:adec="http://schemas.microsoft.com/office/drawing/2017/decorative" val="1"/>
                </a:ext>
              </a:extLst>
            </p:cNvPr>
            <p:cNvSpPr txBox="1">
              <a:spLocks noChangeArrowheads="1"/>
            </p:cNvSpPr>
            <p:nvPr/>
          </p:nvSpPr>
          <p:spPr bwMode="auto">
            <a:xfrm>
              <a:off x="1180163" y="5296244"/>
              <a:ext cx="627664" cy="129901"/>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34" name="TextBox 71" descr="DO-385/ED-256 Change 2">
              <a:extLst>
                <a:ext uri="{FF2B5EF4-FFF2-40B4-BE49-F238E27FC236}">
                  <a16:creationId xmlns:a16="http://schemas.microsoft.com/office/drawing/2014/main" id="{B2DFCAC2-1BC2-44C8-9906-9C10E1490275}"/>
                </a:ext>
                <a:ext uri="{C183D7F6-B498-43B3-948B-1728B52AA6E4}">
                  <adec:decorative xmlns:adec="http://schemas.microsoft.com/office/drawing/2017/decorative" val="0"/>
                </a:ext>
              </a:extLst>
            </p:cNvPr>
            <p:cNvSpPr txBox="1">
              <a:spLocks noChangeArrowheads="1"/>
            </p:cNvSpPr>
            <p:nvPr/>
          </p:nvSpPr>
          <p:spPr bwMode="auto">
            <a:xfrm>
              <a:off x="1879025" y="5289825"/>
              <a:ext cx="1230151"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DO-385/ED-256 Change 2</a:t>
              </a:r>
            </a:p>
          </p:txBody>
        </p:sp>
        <p:sp>
          <p:nvSpPr>
            <p:cNvPr id="35" name="support 1238" descr=" MOPS for ACAS Xr&#10;">
              <a:hlinkClick r:id="rId12"/>
              <a:extLst>
                <a:ext uri="{FF2B5EF4-FFF2-40B4-BE49-F238E27FC236}">
                  <a16:creationId xmlns:a16="http://schemas.microsoft.com/office/drawing/2014/main" id="{1E4B124D-73BB-4A4A-88E4-6AE0B58B10D2}"/>
                </a:ext>
                <a:ext uri="{C183D7F6-B498-43B3-948B-1728B52AA6E4}">
                  <adec:decorative xmlns:adec="http://schemas.microsoft.com/office/drawing/2017/decorative" val="0"/>
                </a:ext>
              </a:extLst>
            </p:cNvPr>
            <p:cNvSpPr txBox="1">
              <a:spLocks noChangeArrowheads="1"/>
            </p:cNvSpPr>
            <p:nvPr/>
          </p:nvSpPr>
          <p:spPr bwMode="auto">
            <a:xfrm>
              <a:off x="1170735" y="6288922"/>
              <a:ext cx="2449157" cy="129901"/>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MOPS for ACAS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Xr</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defRPr/>
              </a:pPr>
              <a:endParaRPr lang="en-US" altLang="en-US"/>
            </a:p>
          </p:txBody>
        </p:sp>
        <p:sp>
          <p:nvSpPr>
            <p:cNvPr id="36" name="TextBox 71" descr="MOPS for ACAS sXu">
              <a:extLst>
                <a:ext uri="{FF2B5EF4-FFF2-40B4-BE49-F238E27FC236}">
                  <a16:creationId xmlns:a16="http://schemas.microsoft.com/office/drawing/2014/main" id="{A8175E8B-CE3F-4485-BF5B-109C8CB955BE}"/>
                </a:ext>
                <a:ext uri="{C183D7F6-B498-43B3-948B-1728B52AA6E4}">
                  <adec:decorative xmlns:adec="http://schemas.microsoft.com/office/drawing/2017/decorative" val="0"/>
                </a:ext>
              </a:extLst>
            </p:cNvPr>
            <p:cNvSpPr txBox="1">
              <a:spLocks noChangeArrowheads="1"/>
            </p:cNvSpPr>
            <p:nvPr/>
          </p:nvSpPr>
          <p:spPr bwMode="auto">
            <a:xfrm>
              <a:off x="2152273" y="5803034"/>
              <a:ext cx="1024560"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MOPS for ACAS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sXu</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37" name="TextBox 71" descr="DO-350B, Safety and Performance Requirements Standard for ATS Data Communications (SPR Standard)">
              <a:extLst>
                <a:ext uri="{FF2B5EF4-FFF2-40B4-BE49-F238E27FC236}">
                  <a16:creationId xmlns:a16="http://schemas.microsoft.com/office/drawing/2014/main" id="{F1BC5E88-CA36-4A60-8777-605AD793B934}"/>
                </a:ext>
                <a:ext uri="{C183D7F6-B498-43B3-948B-1728B52AA6E4}">
                  <adec:decorative xmlns:adec="http://schemas.microsoft.com/office/drawing/2017/decorative" val="0"/>
                </a:ext>
              </a:extLst>
            </p:cNvPr>
            <p:cNvSpPr txBox="1">
              <a:spLocks noChangeArrowheads="1"/>
            </p:cNvSpPr>
            <p:nvPr/>
          </p:nvSpPr>
          <p:spPr bwMode="auto">
            <a:xfrm>
              <a:off x="2501518" y="2969755"/>
              <a:ext cx="4742662"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DO-350B, Safety and Performance Requirements Standard for ATS Data Communications (SPR Standard)</a:t>
              </a:r>
            </a:p>
          </p:txBody>
        </p:sp>
        <p:sp>
          <p:nvSpPr>
            <p:cNvPr id="38" name="support 1231">
              <a:hlinkClick r:id="rId13"/>
              <a:extLst>
                <a:ext uri="{FF2B5EF4-FFF2-40B4-BE49-F238E27FC236}">
                  <a16:creationId xmlns:a16="http://schemas.microsoft.com/office/drawing/2014/main" id="{B03E1EBC-C9D0-4EF9-BE11-F0274325D799}"/>
                </a:ext>
                <a:ext uri="{C183D7F6-B498-43B3-948B-1728B52AA6E4}">
                  <adec:decorative xmlns:adec="http://schemas.microsoft.com/office/drawing/2017/decorative" val="1"/>
                </a:ext>
              </a:extLst>
            </p:cNvPr>
            <p:cNvSpPr txBox="1">
              <a:spLocks noChangeArrowheads="1"/>
            </p:cNvSpPr>
            <p:nvPr/>
          </p:nvSpPr>
          <p:spPr bwMode="auto">
            <a:xfrm>
              <a:off x="1167460" y="2963543"/>
              <a:ext cx="1280160" cy="123111"/>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39" name="support 1232">
              <a:hlinkClick r:id="rId14"/>
              <a:extLst>
                <a:ext uri="{FF2B5EF4-FFF2-40B4-BE49-F238E27FC236}">
                  <a16:creationId xmlns:a16="http://schemas.microsoft.com/office/drawing/2014/main" id="{99159939-BB1D-463A-BAA9-E75C546B9D3A}"/>
                </a:ext>
                <a:ext uri="{C183D7F6-B498-43B3-948B-1728B52AA6E4}">
                  <adec:decorative xmlns:adec="http://schemas.microsoft.com/office/drawing/2017/decorative" val="1"/>
                </a:ext>
              </a:extLst>
            </p:cNvPr>
            <p:cNvSpPr txBox="1">
              <a:spLocks noChangeArrowheads="1"/>
            </p:cNvSpPr>
            <p:nvPr/>
          </p:nvSpPr>
          <p:spPr bwMode="auto">
            <a:xfrm>
              <a:off x="1171284" y="3217804"/>
              <a:ext cx="1280160" cy="139366"/>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40" name="TextBox 71" descr="DO-353B, Interoperability Standard for Baseline 2 ATS Data Communications, ATN Baseline 1 Accommodation (ATN Baseline 1 - Baseline 2 Interop Standard)">
              <a:extLst>
                <a:ext uri="{FF2B5EF4-FFF2-40B4-BE49-F238E27FC236}">
                  <a16:creationId xmlns:a16="http://schemas.microsoft.com/office/drawing/2014/main" id="{0602D4E1-9716-42D7-86E1-B0D3D0D07A51}"/>
                </a:ext>
                <a:ext uri="{C183D7F6-B498-43B3-948B-1728B52AA6E4}">
                  <adec:decorative xmlns:adec="http://schemas.microsoft.com/office/drawing/2017/decorative" val="0"/>
                </a:ext>
              </a:extLst>
            </p:cNvPr>
            <p:cNvSpPr txBox="1">
              <a:spLocks noChangeArrowheads="1"/>
            </p:cNvSpPr>
            <p:nvPr/>
          </p:nvSpPr>
          <p:spPr bwMode="auto">
            <a:xfrm>
              <a:off x="2516188" y="3752214"/>
              <a:ext cx="634500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DO-353B, Interoperability Standard for Baseline 2 ATS Data Communications, ATN Baseline 1 Accommodation (ATN Baseline 1 - Baseline 2 Interop Standard)</a:t>
              </a:r>
            </a:p>
          </p:txBody>
        </p:sp>
        <p:sp>
          <p:nvSpPr>
            <p:cNvPr id="41" name="support 1233">
              <a:hlinkClick r:id="rId15"/>
              <a:extLst>
                <a:ext uri="{FF2B5EF4-FFF2-40B4-BE49-F238E27FC236}">
                  <a16:creationId xmlns:a16="http://schemas.microsoft.com/office/drawing/2014/main" id="{CC395349-ED09-4DF6-A1DF-5C7D17A0930E}"/>
                </a:ext>
                <a:ext uri="{C183D7F6-B498-43B3-948B-1728B52AA6E4}">
                  <adec:decorative xmlns:adec="http://schemas.microsoft.com/office/drawing/2017/decorative" val="1"/>
                </a:ext>
              </a:extLst>
            </p:cNvPr>
            <p:cNvSpPr txBox="1">
              <a:spLocks noChangeArrowheads="1"/>
            </p:cNvSpPr>
            <p:nvPr/>
          </p:nvSpPr>
          <p:spPr bwMode="auto">
            <a:xfrm>
              <a:off x="1171284" y="3483007"/>
              <a:ext cx="1280160" cy="139366"/>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42" name="TextBox 71" descr="DO-352B, Interoperability Standard for Baseline 2 ATS Data Communications, FANS 1/A Accommodation (FANS 1/A - Baseline 2 Interop Standard)">
              <a:extLst>
                <a:ext uri="{FF2B5EF4-FFF2-40B4-BE49-F238E27FC236}">
                  <a16:creationId xmlns:a16="http://schemas.microsoft.com/office/drawing/2014/main" id="{E9D2B142-0269-49D4-A673-3B4A1189069A}"/>
                </a:ext>
                <a:ext uri="{C183D7F6-B498-43B3-948B-1728B52AA6E4}">
                  <adec:decorative xmlns:adec="http://schemas.microsoft.com/office/drawing/2017/decorative" val="0"/>
                </a:ext>
              </a:extLst>
            </p:cNvPr>
            <p:cNvSpPr txBox="1">
              <a:spLocks noChangeArrowheads="1"/>
            </p:cNvSpPr>
            <p:nvPr/>
          </p:nvSpPr>
          <p:spPr bwMode="auto">
            <a:xfrm>
              <a:off x="2514268" y="3444408"/>
              <a:ext cx="634500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DO-352B, Interoperability Standard for Baseline 2 ATS Data Communications, FANS 1/A Accommodation (FANS 1/A - Baseline 2 Interop Standard)</a:t>
              </a:r>
            </a:p>
          </p:txBody>
        </p:sp>
        <p:sp>
          <p:nvSpPr>
            <p:cNvPr id="43" name="support 1234">
              <a:hlinkClick r:id="rId16"/>
              <a:extLst>
                <a:ext uri="{FF2B5EF4-FFF2-40B4-BE49-F238E27FC236}">
                  <a16:creationId xmlns:a16="http://schemas.microsoft.com/office/drawing/2014/main" id="{BF1D85E4-029A-4EC9-9186-89D06232272D}"/>
                </a:ext>
                <a:ext uri="{C183D7F6-B498-43B3-948B-1728B52AA6E4}">
                  <adec:decorative xmlns:adec="http://schemas.microsoft.com/office/drawing/2017/decorative" val="1"/>
                </a:ext>
              </a:extLst>
            </p:cNvPr>
            <p:cNvSpPr txBox="1">
              <a:spLocks noChangeArrowheads="1"/>
            </p:cNvSpPr>
            <p:nvPr/>
          </p:nvSpPr>
          <p:spPr bwMode="auto">
            <a:xfrm>
              <a:off x="1170734" y="3785084"/>
              <a:ext cx="1280160" cy="139366"/>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44" name="TextBox 71" descr="DO-351B, Interoperability Standard for Baseline 2 ATS Data Communications (Baseline 2 Interop Standard)">
              <a:extLst>
                <a:ext uri="{FF2B5EF4-FFF2-40B4-BE49-F238E27FC236}">
                  <a16:creationId xmlns:a16="http://schemas.microsoft.com/office/drawing/2014/main" id="{A5053835-8B10-4FEA-BD78-B752B8765F0D}"/>
                </a:ext>
                <a:ext uri="{C183D7F6-B498-43B3-948B-1728B52AA6E4}">
                  <adec:decorative xmlns:adec="http://schemas.microsoft.com/office/drawing/2017/decorative" val="0"/>
                </a:ext>
              </a:extLst>
            </p:cNvPr>
            <p:cNvSpPr txBox="1">
              <a:spLocks noChangeArrowheads="1"/>
            </p:cNvSpPr>
            <p:nvPr/>
          </p:nvSpPr>
          <p:spPr bwMode="auto">
            <a:xfrm>
              <a:off x="2512435" y="3233866"/>
              <a:ext cx="4829397"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DO-351B, Interoperability Standard for Baseline 2 ATS Data Communications (Baseline 2 Interop Standard)</a:t>
              </a:r>
            </a:p>
          </p:txBody>
        </p:sp>
        <p:sp>
          <p:nvSpPr>
            <p:cNvPr id="46" name="support 1235">
              <a:hlinkClick r:id="rId17"/>
              <a:extLst>
                <a:ext uri="{FF2B5EF4-FFF2-40B4-BE49-F238E27FC236}">
                  <a16:creationId xmlns:a16="http://schemas.microsoft.com/office/drawing/2014/main" id="{FAC7D240-A840-496F-8729-56A5FB266F4D}"/>
                </a:ext>
                <a:ext uri="{C183D7F6-B498-43B3-948B-1728B52AA6E4}">
                  <adec:decorative xmlns:adec="http://schemas.microsoft.com/office/drawing/2017/decorative" val="1"/>
                </a:ext>
              </a:extLst>
            </p:cNvPr>
            <p:cNvSpPr txBox="1">
              <a:spLocks noChangeArrowheads="1"/>
            </p:cNvSpPr>
            <p:nvPr/>
          </p:nvSpPr>
          <p:spPr bwMode="auto">
            <a:xfrm>
              <a:off x="1167460" y="4086400"/>
              <a:ext cx="1280160" cy="139366"/>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47" name="TextBox 71" descr="DO-XXX, Verification Test Standard">
              <a:extLst>
                <a:ext uri="{FF2B5EF4-FFF2-40B4-BE49-F238E27FC236}">
                  <a16:creationId xmlns:a16="http://schemas.microsoft.com/office/drawing/2014/main" id="{3215ACC4-5D4C-4337-88B4-F9E3E9084258}"/>
                </a:ext>
                <a:ext uri="{C183D7F6-B498-43B3-948B-1728B52AA6E4}">
                  <adec:decorative xmlns:adec="http://schemas.microsoft.com/office/drawing/2017/decorative" val="0"/>
                </a:ext>
              </a:extLst>
            </p:cNvPr>
            <p:cNvSpPr txBox="1">
              <a:spLocks noChangeArrowheads="1"/>
            </p:cNvSpPr>
            <p:nvPr/>
          </p:nvSpPr>
          <p:spPr bwMode="auto">
            <a:xfrm>
              <a:off x="2510445" y="4100424"/>
              <a:ext cx="1688714"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DO-XXX, Verification Test Standard</a:t>
              </a:r>
            </a:p>
          </p:txBody>
        </p:sp>
        <p:sp>
          <p:nvSpPr>
            <p:cNvPr id="49" name="support 1248" descr=" ">
              <a:hlinkClick r:id="rId18"/>
              <a:extLst>
                <a:ext uri="{FF2B5EF4-FFF2-40B4-BE49-F238E27FC236}">
                  <a16:creationId xmlns:a16="http://schemas.microsoft.com/office/drawing/2014/main" id="{8AF09638-ADDD-4BD7-9583-C94B4B63F0B4}"/>
                </a:ext>
                <a:ext uri="{C183D7F6-B498-43B3-948B-1728B52AA6E4}">
                  <adec:decorative xmlns:adec="http://schemas.microsoft.com/office/drawing/2017/decorative" val="0"/>
                </a:ext>
              </a:extLst>
            </p:cNvPr>
            <p:cNvSpPr txBox="1">
              <a:spLocks noChangeArrowheads="1"/>
            </p:cNvSpPr>
            <p:nvPr/>
          </p:nvSpPr>
          <p:spPr bwMode="auto">
            <a:xfrm>
              <a:off x="1170736" y="5537533"/>
              <a:ext cx="637092" cy="129902"/>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endParaRPr lang="en-US" altLang="en-US"/>
            </a:p>
          </p:txBody>
        </p:sp>
        <p:sp>
          <p:nvSpPr>
            <p:cNvPr id="50" name="TextBox 71" descr="ACAS sXu System Software Interface">
              <a:extLst>
                <a:ext uri="{FF2B5EF4-FFF2-40B4-BE49-F238E27FC236}">
                  <a16:creationId xmlns:a16="http://schemas.microsoft.com/office/drawing/2014/main" id="{5DD28F25-E20C-4B39-A29A-AFB948E00446}"/>
                </a:ext>
                <a:ext uri="{C183D7F6-B498-43B3-948B-1728B52AA6E4}">
                  <adec:decorative xmlns:adec="http://schemas.microsoft.com/office/drawing/2017/decorative" val="0"/>
                </a:ext>
              </a:extLst>
            </p:cNvPr>
            <p:cNvSpPr txBox="1">
              <a:spLocks noChangeArrowheads="1"/>
            </p:cNvSpPr>
            <p:nvPr/>
          </p:nvSpPr>
          <p:spPr bwMode="auto">
            <a:xfrm>
              <a:off x="1878200" y="5548108"/>
              <a:ext cx="1741691"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ACAS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sXu</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System Software Interface</a:t>
              </a:r>
            </a:p>
          </p:txBody>
        </p:sp>
        <p:sp>
          <p:nvSpPr>
            <p:cNvPr id="51" name="support 1249" descr=" ">
              <a:hlinkClick r:id="rId19"/>
              <a:extLst>
                <a:ext uri="{FF2B5EF4-FFF2-40B4-BE49-F238E27FC236}">
                  <a16:creationId xmlns:a16="http://schemas.microsoft.com/office/drawing/2014/main" id="{FE422929-ED86-4BD6-B11E-BB8536A432C8}"/>
                </a:ext>
                <a:ext uri="{C183D7F6-B498-43B3-948B-1728B52AA6E4}">
                  <adec:decorative xmlns:adec="http://schemas.microsoft.com/office/drawing/2017/decorative" val="0"/>
                </a:ext>
              </a:extLst>
            </p:cNvPr>
            <p:cNvSpPr txBox="1">
              <a:spLocks noChangeArrowheads="1"/>
            </p:cNvSpPr>
            <p:nvPr/>
          </p:nvSpPr>
          <p:spPr bwMode="auto">
            <a:xfrm>
              <a:off x="1181087" y="6045042"/>
              <a:ext cx="768096" cy="129901"/>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endParaRPr lang="en-US" altLang="en-US"/>
            </a:p>
          </p:txBody>
        </p:sp>
        <p:sp>
          <p:nvSpPr>
            <p:cNvPr id="52" name="TextBox 71" descr="Xr Logic Optimization">
              <a:extLst>
                <a:ext uri="{FF2B5EF4-FFF2-40B4-BE49-F238E27FC236}">
                  <a16:creationId xmlns:a16="http://schemas.microsoft.com/office/drawing/2014/main" id="{658E3D51-0909-442E-BE9A-472AE695A63C}"/>
                </a:ext>
                <a:ext uri="{C183D7F6-B498-43B3-948B-1728B52AA6E4}">
                  <adec:decorative xmlns:adec="http://schemas.microsoft.com/office/drawing/2017/decorative" val="0"/>
                </a:ext>
              </a:extLst>
            </p:cNvPr>
            <p:cNvSpPr txBox="1">
              <a:spLocks noChangeArrowheads="1"/>
            </p:cNvSpPr>
            <p:nvPr/>
          </p:nvSpPr>
          <p:spPr bwMode="auto">
            <a:xfrm>
              <a:off x="2021718" y="6055617"/>
              <a:ext cx="1024560"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Xr</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Logic Optimization</a:t>
              </a:r>
            </a:p>
          </p:txBody>
        </p:sp>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1" descr="This table describes all of the Weather Roadmap: Assumptions.">
            <a:extLst>
              <a:ext uri="{FF2B5EF4-FFF2-40B4-BE49-F238E27FC236}">
                <a16:creationId xmlns:a16="http://schemas.microsoft.com/office/drawing/2014/main" id="{6474DE95-BC0D-4A51-9010-423A9A6A16D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262185741"/>
              </p:ext>
            </p:extLst>
          </p:nvPr>
        </p:nvGraphicFramePr>
        <p:xfrm>
          <a:off x="457200" y="420690"/>
          <a:ext cx="8229600" cy="4446717"/>
        </p:xfrm>
        <a:graphic>
          <a:graphicData uri="http://schemas.openxmlformats.org/drawingml/2006/table">
            <a:tbl>
              <a:tblPr firstRow="1"/>
              <a:tblGrid>
                <a:gridCol w="9144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274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Identifier</a:t>
                      </a:r>
                    </a:p>
                  </a:txBody>
                  <a:tcPr marL="18288" marR="18288" marT="18288" marB="182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Description</a:t>
                      </a:r>
                    </a:p>
                  </a:txBody>
                  <a:tcPr marL="18288" marR="18288" marT="18288" marB="182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402237">
                <a:tc>
                  <a:txBody>
                    <a:body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WX-01</a:t>
                      </a:r>
                    </a:p>
                  </a:txBody>
                  <a:tcPr marL="18288" marR="18288" marT="18260" marB="182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200"/>
                        </a:spcBef>
                        <a:spcAft>
                          <a:spcPts val="0"/>
                        </a:spcAft>
                        <a:buClr>
                          <a:schemeClr val="tx1"/>
                        </a:buClr>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Ongoing NextGen Weather functional &amp; performance requirements validation may result in new/emerging requirements in NextGen Weather Architecture.</a:t>
                      </a:r>
                    </a:p>
                  </a:txBody>
                  <a:tcPr marL="18288" marR="18288" marT="18260" marB="182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99166">
                <a:tc>
                  <a:txBody>
                    <a:body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WX-02</a:t>
                      </a:r>
                    </a:p>
                  </a:txBody>
                  <a:tcPr marL="18288" marR="18288" marT="18260" marB="182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20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FAA Terminal Weather Sensor 'Sustainment' divides into four functional divisions: A) weather radar, B) Wind Shear Detection Systems (WSDS), C) Aviation Surface Weather Observing Systems (ASWON), and D) other.  </a:t>
                      </a:r>
                    </a:p>
                    <a:p>
                      <a:pPr marL="228600" marR="0" lvl="0" indent="-228600" algn="l" defTabSz="914400" rtl="0" eaLnBrk="1" fontAlgn="base" latinLnBrk="0" hangingPunct="1">
                        <a:lnSpc>
                          <a:spcPct val="100000"/>
                        </a:lnSpc>
                        <a:spcBef>
                          <a:spcPts val="20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 includes TDWR with Sustainment 2 extended to 2024; a Sustainment 3 and future Sustainments needed.</a:t>
                      </a:r>
                    </a:p>
                    <a:p>
                      <a:pPr marL="228600" marR="0" lvl="0" indent="-228600" algn="l" defTabSz="914400" rtl="0" eaLnBrk="1" fontAlgn="base" latinLnBrk="0" hangingPunct="1">
                        <a:lnSpc>
                          <a:spcPct val="100000"/>
                        </a:lnSpc>
                        <a:spcBef>
                          <a:spcPts val="20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B) WSDS Sustainment 2 addresses LLWAS and WSP obsolescence issues to allow sustainment beyond 2030.</a:t>
                      </a:r>
                    </a:p>
                    <a:p>
                      <a:pPr marL="168275" marR="0" lvl="0" indent="-168275" algn="l" defTabSz="914400" rtl="0" eaLnBrk="1" fontAlgn="base" latinLnBrk="0" hangingPunct="1">
                        <a:lnSpc>
                          <a:spcPct val="100000"/>
                        </a:lnSpc>
                        <a:spcBef>
                          <a:spcPts val="20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C) Includes the ASWON Portfolio which has been standardized into ASOS / AWOS-C / SWS.  Decommissioned are all legacy AWOS (FAA upgraded them to AWOS-C), AWSS, WEF, and C&amp;G DASI systems via the ASWON Sustainment Program.  During ASWON Sustainment 2 all SAWs will be replaced with SWS as well as address future obsolescence of the ASWON portfolio systems to allow sustainment beyond 2030.</a:t>
                      </a:r>
                    </a:p>
                    <a:p>
                      <a:pPr marL="168275" marR="0" lvl="0" indent="-168275" algn="l" defTabSz="914400" rtl="0" eaLnBrk="1" fontAlgn="base" latinLnBrk="0" hangingPunct="1">
                        <a:lnSpc>
                          <a:spcPct val="100000"/>
                        </a:lnSpc>
                        <a:spcBef>
                          <a:spcPts val="20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 Includes both JAWS (turbulence detection) and LIDAR (dry microburst detection) systems that exist as unique systems at single airports. LIDAR is O&amp;M funded.</a:t>
                      </a:r>
                    </a:p>
                  </a:txBody>
                  <a:tcPr marL="18288" marR="18288" marT="18260" marB="182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02943">
                <a:tc>
                  <a:txBody>
                    <a:body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WX-03</a:t>
                      </a:r>
                    </a:p>
                  </a:txBody>
                  <a:tcPr marL="18288" marR="18288" marT="18260" marB="182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68275" marR="0" lvl="0" indent="-168275" algn="l" defTabSz="569913" rtl="0" eaLnBrk="1" fontAlgn="base" latinLnBrk="0" hangingPunct="1">
                        <a:lnSpc>
                          <a:spcPct val="100000"/>
                        </a:lnSpc>
                        <a:spcBef>
                          <a:spcPts val="200"/>
                        </a:spcBef>
                        <a:spcAft>
                          <a:spcPts val="0"/>
                        </a:spcAft>
                        <a:buClr>
                          <a:schemeClr val="tx1"/>
                        </a:buClr>
                        <a:buSzTx/>
                        <a:buFontTx/>
                        <a:buNone/>
                        <a:tabLst>
                          <a:tab pos="228600" algn="l"/>
                          <a:tab pos="28257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1) ADAS-Rehost serves as consolidating access point for Weather observations by NWP/CSS-</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Enhancements</a:t>
                      </a:r>
                    </a:p>
                    <a:p>
                      <a:pPr marL="168275" marR="0" lvl="0" indent="-168275" algn="l" defTabSz="569913" rtl="0" eaLnBrk="1" fontAlgn="base" latinLnBrk="0" hangingPunct="1">
                        <a:lnSpc>
                          <a:spcPct val="100000"/>
                        </a:lnSpc>
                        <a:spcBef>
                          <a:spcPts val="200"/>
                        </a:spcBef>
                        <a:spcAft>
                          <a:spcPts val="0"/>
                        </a:spcAft>
                        <a:buClr>
                          <a:schemeClr val="tx1"/>
                        </a:buClr>
                        <a:buSzTx/>
                        <a:buFontTx/>
                        <a:buNone/>
                        <a:tabLst>
                          <a:tab pos="228600" algn="l"/>
                          <a:tab pos="28257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2) WMSCR communications functionality and ADAS RASP, including ALDARS functionality to be subsumed by NWP/CSS-</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Enhancements.</a:t>
                      </a:r>
                    </a:p>
                  </a:txBody>
                  <a:tcPr marL="18288" marR="18288" marT="18260" marB="182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67954">
                <a:tc>
                  <a:txBody>
                    <a:body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WX-05</a:t>
                      </a:r>
                    </a:p>
                  </a:txBody>
                  <a:tcPr marL="18288" marR="18288" marT="18260" marB="182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8600" algn="l" defTabSz="914400" rtl="0" eaLnBrk="1" fontAlgn="base" latinLnBrk="0" hangingPunct="1">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The NAS Weather Infrastructure Portfolio incorporates R&amp;D Research to Ops (RTO) with new weather products/information with increased forecast accuracy/frequency to NAS Users with minimal architectural/infrastructure change.  Moreover, RTO Support Activities will further augment support to NAS operational decision-making by including weather “translation” as well as “uncertainty” capabilities. </a:t>
                      </a:r>
                    </a:p>
                  </a:txBody>
                  <a:tcPr marL="18288" marR="18288" marT="18260" marB="182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4857829"/>
                  </a:ext>
                </a:extLst>
              </a:tr>
            </a:tbl>
          </a:graphicData>
        </a:graphic>
      </p:graphicFrame>
      <p:sp>
        <p:nvSpPr>
          <p:cNvPr id="2" name="Title 1" descr="Weather Roadmap: Assumptions (1 of 3)">
            <a:extLst>
              <a:ext uri="{FF2B5EF4-FFF2-40B4-BE49-F238E27FC236}">
                <a16:creationId xmlns:a16="http://schemas.microsoft.com/office/drawing/2014/main" id="{56B2F5A3-9723-4A29-A4F5-7275950ABD89}"/>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Weather Roadmap: Assumptions (1 of 3)</a:t>
            </a:r>
          </a:p>
        </p:txBody>
      </p:sp>
      <p:sp>
        <p:nvSpPr>
          <p:cNvPr id="3" name="Slide Number Placeholder 2" descr="118">
            <a:extLst>
              <a:ext uri="{FF2B5EF4-FFF2-40B4-BE49-F238E27FC236}">
                <a16:creationId xmlns:a16="http://schemas.microsoft.com/office/drawing/2014/main" id="{A72FBC5C-60FE-4E91-894A-7C3BF36548E8}"/>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2" descr="This table describes all of the Weather Roadmap: Assumptions.">
            <a:extLst>
              <a:ext uri="{FF2B5EF4-FFF2-40B4-BE49-F238E27FC236}">
                <a16:creationId xmlns:a16="http://schemas.microsoft.com/office/drawing/2014/main" id="{B7E8AC31-7871-48FE-AEE6-F97F27A89D7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933286083"/>
              </p:ext>
            </p:extLst>
          </p:nvPr>
        </p:nvGraphicFramePr>
        <p:xfrm>
          <a:off x="457200" y="420690"/>
          <a:ext cx="8229600" cy="5080465"/>
        </p:xfrm>
        <a:graphic>
          <a:graphicData uri="http://schemas.openxmlformats.org/drawingml/2006/table">
            <a:tbl>
              <a:tblPr firstRow="1"/>
              <a:tblGrid>
                <a:gridCol w="912522">
                  <a:extLst>
                    <a:ext uri="{9D8B030D-6E8A-4147-A177-3AD203B41FA5}">
                      <a16:colId xmlns:a16="http://schemas.microsoft.com/office/drawing/2014/main" val="20000"/>
                    </a:ext>
                  </a:extLst>
                </a:gridCol>
                <a:gridCol w="7317078">
                  <a:extLst>
                    <a:ext uri="{9D8B030D-6E8A-4147-A177-3AD203B41FA5}">
                      <a16:colId xmlns:a16="http://schemas.microsoft.com/office/drawing/2014/main" val="20001"/>
                    </a:ext>
                  </a:extLst>
                </a:gridCol>
              </a:tblGrid>
              <a:tr h="27431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Identifier</a:t>
                      </a:r>
                      <a:endParaRPr kumimoji="0" lang="en-US" sz="14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endParaRPr>
                    </a:p>
                  </a:txBody>
                  <a:tcPr marL="18288" marR="18288" marT="18285" marB="182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Description</a:t>
                      </a:r>
                      <a:endParaRPr kumimoji="0" lang="en-US" sz="14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endParaRPr>
                    </a:p>
                  </a:txBody>
                  <a:tcPr marL="18288" marR="18288" marT="18285" marB="182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552545">
                <a:tc>
                  <a:txBody>
                    <a:bodyPr/>
                    <a:lstStyle/>
                    <a:p>
                      <a:pPr marL="342900" marR="0" lvl="0" indent="-342900" algn="ctr" defTabSz="914400" rtl="0" eaLnBrk="1" fontAlgn="base" latinLnBrk="0" hangingPunct="1">
                        <a:lnSpc>
                          <a:spcPct val="9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WX-06</a:t>
                      </a:r>
                    </a:p>
                  </a:txBody>
                  <a:tcPr marL="18288" marR="18288" marT="18283" marB="18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28600" algn="l" defTabSz="914400" rtl="0" eaLnBrk="1" fontAlgn="base" latinLnBrk="0" hangingPunct="1">
                        <a:lnSpc>
                          <a:spcPct val="100000"/>
                        </a:lnSpc>
                        <a:spcBef>
                          <a:spcPts val="200"/>
                        </a:spcBef>
                        <a:spcAft>
                          <a:spcPct val="0"/>
                        </a:spcAft>
                        <a:buClrTx/>
                        <a:buSzTx/>
                        <a:buFontTx/>
                        <a:buNone/>
                        <a:tabLst>
                          <a:tab pos="342900" algn="l"/>
                          <a:tab pos="531495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Weather processing functions converge into NextGen Weather Processor (NWP) that will be implemented in several phases. Initial NWP implementation (formerly called NWP WP1) provides NWP-Central services replacing prototype CIWS functions including 0-2 hour weather capability and 2-8 hour convective forecast (</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CoSPA</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capability.  The Weather and Radar Processor (WARP) Radar Acquisition and Mosaic Processor (RAMP) function is subsumed in initial NWP implementation.</a:t>
                      </a:r>
                    </a:p>
                    <a:p>
                      <a:pPr marL="0" marR="0" lvl="0" indent="-228600" algn="l" defTabSz="914400" rtl="0" eaLnBrk="1" fontAlgn="base" latinLnBrk="0" hangingPunct="1">
                        <a:lnSpc>
                          <a:spcPct val="100000"/>
                        </a:lnSpc>
                        <a:spcBef>
                          <a:spcPts val="200"/>
                        </a:spcBef>
                        <a:spcAft>
                          <a:spcPct val="0"/>
                        </a:spcAft>
                        <a:buClrTx/>
                        <a:buSzTx/>
                        <a:buFontTx/>
                        <a:buNone/>
                        <a:tabLst>
                          <a:tab pos="342900" algn="l"/>
                          <a:tab pos="531495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NWP/CSS-</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Enhancements hosts </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R&amp;D algorithms matured since initial implementation baseline freeze including improved Convective and Translation algorithms.  </a:t>
                      </a:r>
                    </a:p>
                    <a:p>
                      <a:pPr marL="0" marR="0" lvl="0" indent="-228600" algn="l" defTabSz="914400" rtl="0" eaLnBrk="1" fontAlgn="base" latinLnBrk="0" hangingPunct="1">
                        <a:lnSpc>
                          <a:spcPct val="100000"/>
                        </a:lnSpc>
                        <a:spcBef>
                          <a:spcPts val="200"/>
                        </a:spcBef>
                        <a:spcAft>
                          <a:spcPct val="0"/>
                        </a:spcAft>
                        <a:buClrTx/>
                        <a:buSzTx/>
                        <a:buFontTx/>
                        <a:buNone/>
                        <a:tabLst>
                          <a:tab pos="342900" algn="l"/>
                          <a:tab pos="531495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NWP Enhancement 2 will implement NextGen weather Far-term capabilities. ITWS (including ITWS VOLPE and ITWS NFU) will continue providing terminal weather information for pacing airports.</a:t>
                      </a:r>
                    </a:p>
                  </a:txBody>
                  <a:tcPr marL="18288" marR="18288" marT="18283" marB="18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809">
                <a:tc>
                  <a:txBody>
                    <a:bodyPr/>
                    <a:lstStyle/>
                    <a:p>
                      <a:pPr marL="533400" marR="0" lvl="0" indent="-533400" algn="ctr" defTabSz="914400" rtl="0" eaLnBrk="1" fontAlgn="base" latinLnBrk="0" hangingPunct="1">
                        <a:lnSpc>
                          <a:spcPct val="95000"/>
                        </a:lnSpc>
                        <a:spcBef>
                          <a:spcPct val="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WX-08</a:t>
                      </a:r>
                    </a:p>
                  </a:txBody>
                  <a:tcPr marL="18288" marR="18288" marT="18283" marB="18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NAS Infrastructure Portfolio will supply weather information at user-specified resolution, both spatially and temporally. NWP will host the first NextGen mid-term "weather translation" product, e.g., Weather Avoidance Fields (WAF) to TFM of convective weather constraints to aircraft movement in NAS airspace (delivered by CSS-</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WAFs may be machine-translated into NAS operational impacts by User DSTs. NWP Enhancement 1 and Enhancement 2 will add additional weather translation products e.g. Turbulence, Wind, Ceiling, Visibility, and Precipitation.</a:t>
                      </a:r>
                    </a:p>
                  </a:txBody>
                  <a:tcPr marL="18288" marR="18288" marT="18283" marB="18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2314">
                <a:tc>
                  <a:txBody>
                    <a:bodyPr/>
                    <a:lstStyle/>
                    <a:p>
                      <a:pPr marL="533400" marR="0" lvl="0" indent="-533400" algn="ctr" defTabSz="914400" rtl="0" eaLnBrk="1" fontAlgn="base" latinLnBrk="0" hangingPunct="1">
                        <a:lnSpc>
                          <a:spcPct val="95000"/>
                        </a:lnSpc>
                        <a:spcBef>
                          <a:spcPct val="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WX-09</a:t>
                      </a:r>
                    </a:p>
                  </a:txBody>
                  <a:tcPr marL="18288" marR="18288" marT="18283" marB="18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Products developed from requirements allocated to NWS, will likely be delivered to FAA via NWS’ NextGen IT Web Services (NGITWS). These products will be accessible via CSS-</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initial implementation, or via CSS-</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Enhancements.</a:t>
                      </a:r>
                    </a:p>
                  </a:txBody>
                  <a:tcPr marL="18288" marR="18288" marT="18283" marB="182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51198">
                <a:tc>
                  <a:txBody>
                    <a:bodyPr/>
                    <a:lstStyle/>
                    <a:p>
                      <a:pPr marL="530225" marR="0" lvl="0" indent="-530225" algn="ctr" defTabSz="914400" rtl="0" eaLnBrk="1" fontAlgn="base" latinLnBrk="0" hangingPunct="1">
                        <a:lnSpc>
                          <a:spcPct val="9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WX-10</a:t>
                      </a:r>
                    </a:p>
                  </a:txBody>
                  <a:tcPr marL="18415" marR="18415" marT="18414" marB="184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To address emerging anti-icing regulations and to mitigate automated surface observing shortfalls at Level A/B airports, FAA will continue to evaluate R&amp;D opportunities in sensor and algorithm development to improve precipitation discrimination (freezing/frozen/liquid including ice pellets and drizzle). Once mature and tested to meet all FAA automated sensor requirements, in conjunction with NWS this capability will be integrated into ASOS/AWOS-C to support aircraft and airport ground anti/de-icing operations.</a:t>
                      </a:r>
                    </a:p>
                  </a:txBody>
                  <a:tcPr marL="18415" marR="18415" marT="18414" marB="184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930309"/>
                  </a:ext>
                </a:extLst>
              </a:tr>
              <a:tr h="402576">
                <a:tc>
                  <a:txBody>
                    <a:bodyPr/>
                    <a:lstStyle/>
                    <a:p>
                      <a:pPr marL="530225" marR="0" lvl="0" indent="-530225" algn="ctr" defTabSz="914400" rtl="0" eaLnBrk="1" fontAlgn="base" latinLnBrk="0" hangingPunct="1">
                        <a:lnSpc>
                          <a:spcPct val="9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WX-11</a:t>
                      </a:r>
                    </a:p>
                  </a:txBody>
                  <a:tcPr marL="18415" marR="18415" marT="18414" marB="184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lang="en-US" sz="1200" kern="1200">
                          <a:solidFill>
                            <a:schemeClr val="tx1"/>
                          </a:solidFill>
                          <a:effectLst/>
                          <a:latin typeface="Segoe UI" panose="020B0502040204020203" pitchFamily="34" charset="0"/>
                          <a:ea typeface="+mn-ea"/>
                          <a:cs typeface="Segoe UI" panose="020B0502040204020203" pitchFamily="34" charset="0"/>
                        </a:rPr>
                        <a:t>Weather observation/forecast R&amp;D will continue to be periodically evaluated for maturity to determine whether new/improved functionality should be implemented.</a:t>
                      </a:r>
                      <a:endPar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endParaRPr>
                    </a:p>
                  </a:txBody>
                  <a:tcPr marL="18415" marR="18415" marT="18414" marB="184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0855755"/>
                  </a:ext>
                </a:extLst>
              </a:tr>
            </a:tbl>
          </a:graphicData>
        </a:graphic>
      </p:graphicFrame>
      <p:sp>
        <p:nvSpPr>
          <p:cNvPr id="2" name="Title 1" descr="Weather Roadmap: Assumptions (2 of 3)">
            <a:extLst>
              <a:ext uri="{FF2B5EF4-FFF2-40B4-BE49-F238E27FC236}">
                <a16:creationId xmlns:a16="http://schemas.microsoft.com/office/drawing/2014/main" id="{0FA5F34E-78AA-48D5-9DF4-98793EFFBAD7}"/>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Weather Roadmap: Assumptions (2 of 3)</a:t>
            </a:r>
          </a:p>
        </p:txBody>
      </p:sp>
      <p:sp>
        <p:nvSpPr>
          <p:cNvPr id="3" name="Slide Number Placeholder 2" descr="119">
            <a:extLst>
              <a:ext uri="{FF2B5EF4-FFF2-40B4-BE49-F238E27FC236}">
                <a16:creationId xmlns:a16="http://schemas.microsoft.com/office/drawing/2014/main" id="{1709052B-3389-4B6A-BF5C-44CFD8DEFCF9}"/>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2" descr="This table describes all of the Weather Roadmap: Assumptions.">
            <a:extLst>
              <a:ext uri="{FF2B5EF4-FFF2-40B4-BE49-F238E27FC236}">
                <a16:creationId xmlns:a16="http://schemas.microsoft.com/office/drawing/2014/main" id="{0FEB98CA-A7CD-47AD-8C24-38DDD66AF83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041066148"/>
              </p:ext>
            </p:extLst>
          </p:nvPr>
        </p:nvGraphicFramePr>
        <p:xfrm>
          <a:off x="457200" y="420690"/>
          <a:ext cx="8229600" cy="2989238"/>
        </p:xfrm>
        <a:graphic>
          <a:graphicData uri="http://schemas.openxmlformats.org/drawingml/2006/table">
            <a:tbl>
              <a:tblPr firstRow="1"/>
              <a:tblGrid>
                <a:gridCol w="912522">
                  <a:extLst>
                    <a:ext uri="{9D8B030D-6E8A-4147-A177-3AD203B41FA5}">
                      <a16:colId xmlns:a16="http://schemas.microsoft.com/office/drawing/2014/main" val="20000"/>
                    </a:ext>
                  </a:extLst>
                </a:gridCol>
                <a:gridCol w="7317078">
                  <a:extLst>
                    <a:ext uri="{9D8B030D-6E8A-4147-A177-3AD203B41FA5}">
                      <a16:colId xmlns:a16="http://schemas.microsoft.com/office/drawing/2014/main" val="20001"/>
                    </a:ext>
                  </a:extLst>
                </a:gridCol>
              </a:tblGrid>
              <a:tr h="2742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Identifier</a:t>
                      </a:r>
                      <a:endParaRPr kumimoji="0" lang="en-US" sz="14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endParaRPr>
                    </a:p>
                  </a:txBody>
                  <a:tcPr marL="18288" marR="18288" marT="18283" marB="1828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Description</a:t>
                      </a:r>
                      <a:endParaRPr kumimoji="0" lang="en-US" sz="14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endParaRPr>
                    </a:p>
                  </a:txBody>
                  <a:tcPr marL="18288" marR="18288" marT="18283" marB="1828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951081">
                <a:tc>
                  <a:txBody>
                    <a:bodyPr/>
                    <a:lstStyle/>
                    <a:p>
                      <a:pPr marL="530225" marR="0" lvl="0" indent="-530225" algn="ctr" defTabSz="914400" rtl="0" eaLnBrk="1" fontAlgn="base" latinLnBrk="0" hangingPunct="1">
                        <a:lnSpc>
                          <a:spcPct val="9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WX-12</a:t>
                      </a:r>
                    </a:p>
                  </a:txBody>
                  <a:tcPr marL="18415" marR="18415" marT="18412" marB="184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FAA will transmit validated Weather Forecast Performance Requirements to NWS after having successfully completed associated supporting activity and validation in </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Modeling &amp; Simulation. When FAA requirements are finalized and allocated to NWS, if NWS doesn't have the current capability to meet the requirement for weather forecasts (e.g., icing, convection, or C&amp;V), FAA R&amp;D funding will be provided to develop algorithms to fulfill those requirements for subsequent implementation by NWS.</a:t>
                      </a:r>
                    </a:p>
                  </a:txBody>
                  <a:tcPr marL="18415" marR="18415" marT="18412" marB="184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2809">
                <a:tc>
                  <a:txBody>
                    <a:bodyPr/>
                    <a:lstStyle/>
                    <a:p>
                      <a:pPr marL="530225" marR="0" lvl="0" indent="-530225" algn="ctr" defTabSz="914400" rtl="0" eaLnBrk="1" fontAlgn="base" latinLnBrk="0" hangingPunct="1">
                        <a:lnSpc>
                          <a:spcPct val="9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WX-13</a:t>
                      </a:r>
                    </a:p>
                  </a:txBody>
                  <a:tcPr marL="18415" marR="18415" marT="18412" marB="184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The SENSR Executive Steering Group down-scoped the SENSR Program by removing all FAA Short-Range ATC Weather, FAA Terminal Weather, and NOAA / NWS Long-Range Weather requirements prior to IID (Surveillance Roadmap DP 1102).  SENSR will NOT replace NEXRAD, TDWR, ASRs, or WSP (a WSDS provider).</a:t>
                      </a:r>
                    </a:p>
                  </a:txBody>
                  <a:tcPr marL="18415" marR="18415" marT="18412" marB="184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5378">
                <a:tc>
                  <a:txBody>
                    <a:bodyPr/>
                    <a:lstStyle/>
                    <a:p>
                      <a:pPr marL="530225" marR="0" lvl="0" indent="-530225" algn="ctr" defTabSz="914400" rtl="0" eaLnBrk="1" fontAlgn="base" latinLnBrk="0" hangingPunct="1">
                        <a:lnSpc>
                          <a:spcPct val="9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WX-14</a:t>
                      </a:r>
                    </a:p>
                  </a:txBody>
                  <a:tcPr marL="18415" marR="18415" marT="18412" marB="184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New imagery channels, sounding data, and lightning data from Satellite Data Services will be baselined between 2017 Q3 and 2022 Q4. Requirements need to be identified and research conducted on integrating new weather satellite sensor data into FAA systems</a:t>
                      </a:r>
                    </a:p>
                  </a:txBody>
                  <a:tcPr marL="18415" marR="18415" marT="18412" marB="184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717952"/>
                  </a:ext>
                </a:extLst>
              </a:tr>
              <a:tr h="585378">
                <a:tc>
                  <a:txBody>
                    <a:bodyPr/>
                    <a:lstStyle/>
                    <a:p>
                      <a:pPr marL="530225" marR="0" lvl="0" indent="-530225" algn="ctr" defTabSz="914400" rtl="0" eaLnBrk="1" fontAlgn="base" latinLnBrk="0" hangingPunct="1">
                        <a:lnSpc>
                          <a:spcPct val="9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WX-15</a:t>
                      </a:r>
                    </a:p>
                  </a:txBody>
                  <a:tcPr marL="18415" marR="18415" marT="18412" marB="184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ADS-B Weather (ADS-</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Wx</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data (becoming available in 2022) is a component of ADS-B v3 data stream provided by the SBS network, will be distributed by CSS-WX Enhancements along with data from other weather sources in providing comprehensive weather information to its NAS Users.</a:t>
                      </a:r>
                    </a:p>
                  </a:txBody>
                  <a:tcPr marL="18415" marR="18415" marT="18412" marB="184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2517766"/>
                  </a:ext>
                </a:extLst>
              </a:tr>
            </a:tbl>
          </a:graphicData>
        </a:graphic>
      </p:graphicFrame>
      <p:sp>
        <p:nvSpPr>
          <p:cNvPr id="2" name="Title 1" descr="Weather Roadmap: Assumptions (3 of 3)">
            <a:extLst>
              <a:ext uri="{FF2B5EF4-FFF2-40B4-BE49-F238E27FC236}">
                <a16:creationId xmlns:a16="http://schemas.microsoft.com/office/drawing/2014/main" id="{5E38D734-5545-4B0A-BB4A-499576C06373}"/>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Weather Roadmap: Assumptions (3 of 3)</a:t>
            </a:r>
          </a:p>
        </p:txBody>
      </p:sp>
      <p:sp>
        <p:nvSpPr>
          <p:cNvPr id="3" name="Slide Number Placeholder 2" descr="120">
            <a:extLst>
              <a:ext uri="{FF2B5EF4-FFF2-40B4-BE49-F238E27FC236}">
                <a16:creationId xmlns:a16="http://schemas.microsoft.com/office/drawing/2014/main" id="{ACF0D2DA-02CA-4E20-8EA7-029716972E1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7008072"/>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sp>
        <p:nvSpPr>
          <p:cNvPr id="3" name="Title 2" descr="Weather Roadmap: Decision Points (1 of 2)">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Weather Roadmap: Decision Points (1 of 2)</a:t>
            </a:r>
          </a:p>
        </p:txBody>
      </p:sp>
      <p:sp>
        <p:nvSpPr>
          <p:cNvPr id="2" name="Slide Number Placeholder 1" descr="121">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113</a:t>
            </a:fld>
            <a:endParaRPr lang="en-US"/>
          </a:p>
        </p:txBody>
      </p:sp>
      <p:graphicFrame>
        <p:nvGraphicFramePr>
          <p:cNvPr id="6" name="Diagram DPs" descr="Weather Decision Points table">
            <a:extLst>
              <a:ext uri="{FF2B5EF4-FFF2-40B4-BE49-F238E27FC236}">
                <a16:creationId xmlns:a16="http://schemas.microsoft.com/office/drawing/2014/main" id="{34D90160-8AF3-4A6A-87FA-6DF0D888DBE8}"/>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875456513"/>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23554" name="Worksheet" r:id="rId3" imgW="8382099" imgH="5899069" progId="Excel.Sheet.12">
                  <p:link/>
                </p:oleObj>
              </mc:Choice>
              <mc:Fallback>
                <p:oleObj name="Worksheet" r:id="rId3" imgW="8382099" imgH="5899069" progId="Excel.Sheet.12">
                  <p:link/>
                  <p:pic>
                    <p:nvPicPr>
                      <p:cNvPr id="6" name="Diagram DPs" descr="Weather Decision Points table">
                        <a:extLst>
                          <a:ext uri="{FF2B5EF4-FFF2-40B4-BE49-F238E27FC236}">
                            <a16:creationId xmlns:a16="http://schemas.microsoft.com/office/drawing/2014/main" id="{34D90160-8AF3-4A6A-87FA-6DF0D888DBE8}"/>
                          </a:ext>
                          <a:ext uri="{C183D7F6-B498-43B3-948B-1728B52AA6E4}">
                            <adec:decorative xmlns:adec="http://schemas.microsoft.com/office/drawing/2017/decorative" val="0"/>
                          </a:ext>
                        </a:extLst>
                      </p:cNvPr>
                      <p:cNvPicPr/>
                      <p:nvPr/>
                    </p:nvPicPr>
                    <p:blipFill>
                      <a:blip r:embed="rId4"/>
                      <a:stretch>
                        <a:fillRect/>
                      </a:stretch>
                    </p:blipFill>
                    <p:spPr>
                      <a:xfrm>
                        <a:off x="452628" y="758952"/>
                        <a:ext cx="8247888" cy="5804481"/>
                      </a:xfrm>
                      <a:prstGeom prst="rect">
                        <a:avLst/>
                      </a:prstGeom>
                    </p:spPr>
                  </p:pic>
                </p:oleObj>
              </mc:Fallback>
            </mc:AlternateContent>
          </a:graphicData>
        </a:graphic>
      </p:graphicFrame>
    </p:spTree>
    <p:extLst>
      <p:ext uri="{BB962C8B-B14F-4D97-AF65-F5344CB8AC3E}">
        <p14:creationId xmlns:p14="http://schemas.microsoft.com/office/powerpoint/2010/main" val="12636028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335309555"/>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sp>
        <p:nvSpPr>
          <p:cNvPr id="3" name="Title 2" descr="Weather Roadmap: Decision Points (2 of 2)">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Weather Roadmap: Decision Points (2 of 2)</a:t>
            </a:r>
          </a:p>
        </p:txBody>
      </p:sp>
      <p:sp>
        <p:nvSpPr>
          <p:cNvPr id="2" name="Slide Number Placeholder 1" descr="122">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114</a:t>
            </a:fld>
            <a:endParaRPr lang="en-US"/>
          </a:p>
        </p:txBody>
      </p:sp>
      <p:graphicFrame>
        <p:nvGraphicFramePr>
          <p:cNvPr id="5" name="Diagram DPs" descr="Weather Decision Points table">
            <a:extLst>
              <a:ext uri="{FF2B5EF4-FFF2-40B4-BE49-F238E27FC236}">
                <a16:creationId xmlns:a16="http://schemas.microsoft.com/office/drawing/2014/main" id="{022E1ED0-2607-4A92-B236-EF4D544F8E9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474573309"/>
              </p:ext>
            </p:extLst>
          </p:nvPr>
        </p:nvGraphicFramePr>
        <p:xfrm>
          <a:off x="452628" y="758952"/>
          <a:ext cx="8247888" cy="5806070"/>
        </p:xfrm>
        <a:graphic>
          <a:graphicData uri="http://schemas.openxmlformats.org/presentationml/2006/ole">
            <mc:AlternateContent xmlns:mc="http://schemas.openxmlformats.org/markup-compatibility/2006">
              <mc:Choice xmlns:v="urn:schemas-microsoft-com:vml" Requires="v">
                <p:oleObj spid="_x0000_s24578" name="Worksheet" r:id="rId2" imgW="8382099" imgH="5899069" progId="Excel.Sheet.12">
                  <p:link/>
                </p:oleObj>
              </mc:Choice>
              <mc:Fallback>
                <p:oleObj name="Worksheet" r:id="rId2" imgW="8382099" imgH="5899069" progId="Excel.Sheet.12">
                  <p:link/>
                  <p:pic>
                    <p:nvPicPr>
                      <p:cNvPr id="5" name="Diagram DPs" descr="Weather Decision Points table">
                        <a:extLst>
                          <a:ext uri="{FF2B5EF4-FFF2-40B4-BE49-F238E27FC236}">
                            <a16:creationId xmlns:a16="http://schemas.microsoft.com/office/drawing/2014/main" id="{022E1ED0-2607-4A92-B236-EF4D544F8E94}"/>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6070"/>
                      </a:xfrm>
                      <a:prstGeom prst="rect">
                        <a:avLst/>
                      </a:prstGeom>
                    </p:spPr>
                  </p:pic>
                </p:oleObj>
              </mc:Fallback>
            </mc:AlternateContent>
          </a:graphicData>
        </a:graphic>
      </p:graphicFrame>
    </p:spTree>
    <p:extLst>
      <p:ext uri="{BB962C8B-B14F-4D97-AF65-F5344CB8AC3E}">
        <p14:creationId xmlns:p14="http://schemas.microsoft.com/office/powerpoint/2010/main" val="2186649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descr="Appendix AAcronym List">
            <a:extLst>
              <a:ext uri="{FF2B5EF4-FFF2-40B4-BE49-F238E27FC236}">
                <a16:creationId xmlns:a16="http://schemas.microsoft.com/office/drawing/2014/main" id="{4C68632F-7E78-423E-BA84-0013D2B4FA54}"/>
              </a:ext>
              <a:ext uri="{C183D7F6-B498-43B3-948B-1728B52AA6E4}">
                <adec:decorative xmlns:adec="http://schemas.microsoft.com/office/drawing/2017/decorative" val="0"/>
              </a:ext>
            </a:extLst>
          </p:cNvPr>
          <p:cNvSpPr>
            <a:spLocks noGrp="1" noChangeArrowheads="1"/>
          </p:cNvSpPr>
          <p:nvPr>
            <p:ph type="ctrTitle"/>
          </p:nvPr>
        </p:nvSpPr>
        <p:spPr>
          <a:xfrm>
            <a:off x="685800" y="2333764"/>
            <a:ext cx="7772400" cy="980078"/>
          </a:xfrm>
          <a:solidFill>
            <a:srgbClr val="FFFFFF"/>
          </a:solidFill>
          <a:extLst>
            <a:ext uri="{91240B29-F687-4F45-9708-019B960494DF}">
              <a14:hiddenLine xmlns:a14="http://schemas.microsoft.com/office/drawing/2010/main" w="9525" algn="ctr">
                <a:solidFill>
                  <a:srgbClr val="000000"/>
                </a:solidFill>
                <a:miter lim="800000"/>
                <a:headEnd/>
                <a:tailEnd/>
              </a14:hiddenLine>
            </a:ext>
          </a:extLst>
        </p:spPr>
        <p:txBody>
          <a:bodyPr rtlCol="0" anchor="t">
            <a:normAutofit fontScale="90000"/>
          </a:bodyPr>
          <a:lstStyle/>
          <a:p>
            <a:r>
              <a:rPr lang="en-US"/>
              <a:t>Appendix A</a:t>
            </a:r>
            <a:br>
              <a:rPr lang="en-US"/>
            </a:br>
            <a:r>
              <a:rPr lang="en-US"/>
              <a:t>Acronym List</a:t>
            </a:r>
          </a:p>
        </p:txBody>
      </p:sp>
      <p:sp>
        <p:nvSpPr>
          <p:cNvPr id="5" name="Subtitle 4">
            <a:extLst>
              <a:ext uri="{FF2B5EF4-FFF2-40B4-BE49-F238E27FC236}">
                <a16:creationId xmlns:a16="http://schemas.microsoft.com/office/drawing/2014/main" id="{BE38E035-E623-454C-94BA-DC7CF395F517}"/>
              </a:ext>
              <a:ext uri="{C183D7F6-B498-43B3-948B-1728B52AA6E4}">
                <adec:decorative xmlns:adec="http://schemas.microsoft.com/office/drawing/2017/decorative" val="1"/>
              </a:ext>
            </a:extLst>
          </p:cNvPr>
          <p:cNvSpPr>
            <a:spLocks noGrp="1"/>
          </p:cNvSpPr>
          <p:nvPr>
            <p:ph type="subTitle" idx="1"/>
          </p:nvPr>
        </p:nvSpPr>
        <p:spPr/>
        <p:txBody>
          <a:bodyPr/>
          <a:lstStyle/>
          <a:p>
            <a:endParaRPr lang="en-US"/>
          </a:p>
        </p:txBody>
      </p:sp>
      <p:sp>
        <p:nvSpPr>
          <p:cNvPr id="2" name="Slide Number Placeholder 1" descr="123">
            <a:extLst>
              <a:ext uri="{FF2B5EF4-FFF2-40B4-BE49-F238E27FC236}">
                <a16:creationId xmlns:a16="http://schemas.microsoft.com/office/drawing/2014/main" id="{C47986C0-C175-4E79-AF1C-9AB9214B661F}"/>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descr="This table lists out all of the acronyms found in the Infrastructure Roadmaps.">
            <a:extLst>
              <a:ext uri="{FF2B5EF4-FFF2-40B4-BE49-F238E27FC236}">
                <a16:creationId xmlns:a16="http://schemas.microsoft.com/office/drawing/2014/main" id="{0F6D4540-CE7B-4478-B2F0-11A35F85C65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50858890"/>
              </p:ext>
            </p:extLst>
          </p:nvPr>
        </p:nvGraphicFramePr>
        <p:xfrm>
          <a:off x="228600" y="420690"/>
          <a:ext cx="8686800" cy="5986495"/>
        </p:xfrm>
        <a:graphic>
          <a:graphicData uri="http://schemas.openxmlformats.org/drawingml/2006/table">
            <a:tbl>
              <a:tblPr firstRow="1"/>
              <a:tblGrid>
                <a:gridCol w="101008">
                  <a:extLst>
                    <a:ext uri="{9D8B030D-6E8A-4147-A177-3AD203B41FA5}">
                      <a16:colId xmlns:a16="http://schemas.microsoft.com/office/drawing/2014/main" val="20000"/>
                    </a:ext>
                  </a:extLst>
                </a:gridCol>
                <a:gridCol w="690743">
                  <a:extLst>
                    <a:ext uri="{9D8B030D-6E8A-4147-A177-3AD203B41FA5}">
                      <a16:colId xmlns:a16="http://schemas.microsoft.com/office/drawing/2014/main" val="20001"/>
                    </a:ext>
                  </a:extLst>
                </a:gridCol>
                <a:gridCol w="86544">
                  <a:extLst>
                    <a:ext uri="{9D8B030D-6E8A-4147-A177-3AD203B41FA5}">
                      <a16:colId xmlns:a16="http://schemas.microsoft.com/office/drawing/2014/main" val="20002"/>
                    </a:ext>
                  </a:extLst>
                </a:gridCol>
                <a:gridCol w="3465105">
                  <a:extLst>
                    <a:ext uri="{9D8B030D-6E8A-4147-A177-3AD203B41FA5}">
                      <a16:colId xmlns:a16="http://schemas.microsoft.com/office/drawing/2014/main" val="20003"/>
                    </a:ext>
                  </a:extLst>
                </a:gridCol>
                <a:gridCol w="106325">
                  <a:extLst>
                    <a:ext uri="{9D8B030D-6E8A-4147-A177-3AD203B41FA5}">
                      <a16:colId xmlns:a16="http://schemas.microsoft.com/office/drawing/2014/main" val="20004"/>
                    </a:ext>
                  </a:extLst>
                </a:gridCol>
                <a:gridCol w="685426">
                  <a:extLst>
                    <a:ext uri="{9D8B030D-6E8A-4147-A177-3AD203B41FA5}">
                      <a16:colId xmlns:a16="http://schemas.microsoft.com/office/drawing/2014/main" val="20005"/>
                    </a:ext>
                  </a:extLst>
                </a:gridCol>
                <a:gridCol w="91861">
                  <a:extLst>
                    <a:ext uri="{9D8B030D-6E8A-4147-A177-3AD203B41FA5}">
                      <a16:colId xmlns:a16="http://schemas.microsoft.com/office/drawing/2014/main" val="20006"/>
                    </a:ext>
                  </a:extLst>
                </a:gridCol>
                <a:gridCol w="3459788">
                  <a:extLst>
                    <a:ext uri="{9D8B030D-6E8A-4147-A177-3AD203B41FA5}">
                      <a16:colId xmlns:a16="http://schemas.microsoft.com/office/drawing/2014/main" val="20007"/>
                    </a:ext>
                  </a:extLst>
                </a:gridCol>
              </a:tblGrid>
              <a:tr h="188389">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7" marR="5267" marT="52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7" marR="5267" marT="52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7" marR="5267" marT="52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7" marR="5267" marT="52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4D</a:t>
                      </a:r>
                    </a:p>
                  </a:txBody>
                  <a:tcPr marL="5267" marR="5267" marT="52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r-FR" sz="1100" b="0" i="0" u="none" strike="noStrike">
                          <a:solidFill>
                            <a:srgbClr val="000000"/>
                          </a:solidFill>
                          <a:latin typeface="Segoe UI" panose="020B0502040204020203" pitchFamily="34" charset="0"/>
                          <a:cs typeface="Segoe UI" panose="020B0502040204020203" pitchFamily="34" charset="0"/>
                        </a:rPr>
                        <a:t>Four dimensional (x, y, z, t)</a:t>
                      </a:r>
                    </a:p>
                  </a:txBody>
                  <a:tcPr marL="5267" marR="5267" marT="52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ANICS</a:t>
                      </a:r>
                    </a:p>
                  </a:txBody>
                  <a:tcPr marL="5267" marR="5267" marT="52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Alaska NAS Interfacility Communication System</a:t>
                      </a:r>
                    </a:p>
                  </a:txBody>
                  <a:tcPr marL="5267" marR="5267" marT="52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Advisory Circular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ANSP</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 Navigation Service Provider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ACARS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Addressing, Communicating, and Reporting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AOC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Airline Operations Center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ACAS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Airborne Collision Avoidance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APNT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Alternative Positioning, Navigation, and Timing</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ACE-IDS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ASOS Controller Equipment-Information Display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APWS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err="1">
                          <a:solidFill>
                            <a:srgbClr val="000000"/>
                          </a:solidFill>
                          <a:latin typeface="Segoe UI" panose="020B0502040204020203" pitchFamily="34" charset="0"/>
                          <a:cs typeface="Segoe UI" panose="020B0502040204020203" pitchFamily="34" charset="0"/>
                        </a:rPr>
                        <a:t>AeroNav</a:t>
                      </a:r>
                      <a:r>
                        <a:rPr lang="en-US" sz="1100" b="0" i="0" u="none" strike="noStrike">
                          <a:solidFill>
                            <a:srgbClr val="000000"/>
                          </a:solidFill>
                          <a:latin typeface="Segoe UI" panose="020B0502040204020203" pitchFamily="34" charset="0"/>
                          <a:cs typeface="Segoe UI" panose="020B0502040204020203" pitchFamily="34" charset="0"/>
                        </a:rPr>
                        <a:t> Products Workflow</a:t>
                      </a:r>
                      <a:r>
                        <a:rPr lang="en-US" sz="1100" b="0" i="0" u="none" strike="noStrike" baseline="0">
                          <a:solidFill>
                            <a:srgbClr val="000000"/>
                          </a:solidFill>
                          <a:latin typeface="Segoe UI" panose="020B0502040204020203" pitchFamily="34" charset="0"/>
                          <a:cs typeface="Segoe UI" panose="020B0502040204020203" pitchFamily="34" charset="0"/>
                        </a:rPr>
                        <a:t> System</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ACI</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Aircraft Cybersecurity Initiative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ARMT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Airport Resource Management Tool</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ACL</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Airport Cable Loop</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ARSR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 Route Surveillance Radar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ACS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Aeronautical Common Service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ARTCC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 Route Traffic Control Center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ACFT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Aircraft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ARTS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Automated Radar Terminal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34053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ADAS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AWOS Data Acquisition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ASAT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Airspace Simulation and Analysis</a:t>
                      </a:r>
                      <a:r>
                        <a:rPr lang="en-US" sz="1100" b="0" i="0" u="none" strike="noStrike" baseline="0">
                          <a:solidFill>
                            <a:srgbClr val="000000"/>
                          </a:solidFill>
                          <a:latin typeface="Segoe UI" panose="020B0502040204020203" pitchFamily="34" charset="0"/>
                          <a:cs typeface="Segoe UI" panose="020B0502040204020203" pitchFamily="34" charset="0"/>
                        </a:rPr>
                        <a:t> for Terminal Procedures</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ADF</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Automatic Direction Finder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ASDE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Airport Surface Detection Equipment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ADS-B</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Automatic Dependent Surveillance-Broadcast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ASEPS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Advanced Surveillance</a:t>
                      </a:r>
                      <a:r>
                        <a:rPr lang="en-US" sz="1100" b="0" i="0" u="none" strike="noStrike" baseline="0">
                          <a:solidFill>
                            <a:srgbClr val="000000"/>
                          </a:solidFill>
                          <a:latin typeface="Segoe UI" panose="020B0502040204020203" pitchFamily="34" charset="0"/>
                          <a:cs typeface="Segoe UI" panose="020B0502040204020203" pitchFamily="34" charset="0"/>
                        </a:rPr>
                        <a:t> Enhanced Procedural Separation</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ADS-C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Automatic Dependent Surveillance-Contract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ASOS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Automated Surface Observing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ADS-R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Automatic Dependent</a:t>
                      </a:r>
                      <a:r>
                        <a:rPr lang="en-US" sz="1100" b="0" i="0" u="none" strike="noStrike" baseline="0">
                          <a:solidFill>
                            <a:srgbClr val="000000"/>
                          </a:solidFill>
                          <a:latin typeface="Segoe UI" panose="020B0502040204020203" pitchFamily="34" charset="0"/>
                          <a:cs typeface="Segoe UI" panose="020B0502040204020203" pitchFamily="34" charset="0"/>
                        </a:rPr>
                        <a:t> Surveillance-Rebroadcast</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ASR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Airport Surveillance Radar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AEFS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Advanced Electronic Flight Strips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ASSC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Airport Surface Surveillance Capability</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AF</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Airway Facility</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ASTI</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Alaska Satellite Telecommunications Infrastructure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AFSM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Alaska Flight Service Modernization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ASWON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Aviation Surface Weather Observation</a:t>
                      </a:r>
                      <a:r>
                        <a:rPr lang="en-US" sz="1100" b="0" i="0" u="none" strike="noStrike" baseline="0">
                          <a:solidFill>
                            <a:srgbClr val="000000"/>
                          </a:solidFill>
                          <a:latin typeface="Segoe UI" panose="020B0502040204020203" pitchFamily="34" charset="0"/>
                          <a:cs typeface="Segoe UI" panose="020B0502040204020203" pitchFamily="34" charset="0"/>
                        </a:rPr>
                        <a:t> Network</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AFSS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Automated Flight Service Station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ATC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 Traffic Control</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A/G</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Air-to-Ground</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ATCBI</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 Traffic Control Beacon Interrogator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34053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AGIS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Airports Geographic Information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ATCSCC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David J. Hurley Air Traffic Control System Command Center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AHA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Aircraft Hazard Area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ATCT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Airport Traffic Control Tower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AIM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Aeronautical Information Management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ATIS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Automated Terminal Information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err="1">
                          <a:solidFill>
                            <a:srgbClr val="000000"/>
                          </a:solidFill>
                          <a:latin typeface="Segoe UI" panose="020B0502040204020203" pitchFamily="34" charset="0"/>
                          <a:cs typeface="Segoe UI" panose="020B0502040204020203" pitchFamily="34" charset="0"/>
                        </a:rPr>
                        <a:t>AirNav</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Airport and Navigational</a:t>
                      </a:r>
                      <a:r>
                        <a:rPr lang="en-US" sz="1100" b="0" i="0" u="none" strike="noStrike" baseline="0">
                          <a:solidFill>
                            <a:srgbClr val="000000"/>
                          </a:solidFill>
                          <a:latin typeface="Segoe UI" panose="020B0502040204020203" pitchFamily="34" charset="0"/>
                          <a:cs typeface="Segoe UI" panose="020B0502040204020203" pitchFamily="34" charset="0"/>
                        </a:rPr>
                        <a:t> Aids Database</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ATM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 Traffic Management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3"/>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AISR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Aeronautical Information System Replacement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ATO</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 Traffic Organization (FAA)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4"/>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ALDARS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Automated Lightning Detection and Reporting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ATOP</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Advanced Technologies and Oceanic Procedures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5"/>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ALS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Approach Lighting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AW</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Airworthiness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6"/>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ALSIP</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Approach Lighting System Improvement Program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AWCS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Airport Wireless Communications Systems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7"/>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AMASS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Airport Movement Area Safety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AWOS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Automated Weather Observing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8"/>
                  </a:ext>
                </a:extLst>
              </a:tr>
              <a:tr h="183115">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AMMS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Automated Maintenance Management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BCD</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Baseline Change Decision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9"/>
                  </a:ext>
                </a:extLst>
              </a:tr>
              <a:tr h="172900">
                <a:tc>
                  <a:txBody>
                    <a:bodyPr/>
                    <a:lstStyle/>
                    <a:p>
                      <a:pPr algn="l" fontAlgn="b"/>
                      <a:endParaRPr lang="en-US" sz="6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AMS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Acquisition</a:t>
                      </a:r>
                      <a:r>
                        <a:rPr lang="en-US" sz="1100" b="0" i="0" u="none" strike="noStrike" baseline="0">
                          <a:solidFill>
                            <a:srgbClr val="000000"/>
                          </a:solidFill>
                          <a:latin typeface="Segoe UI" panose="020B0502040204020203" pitchFamily="34" charset="0"/>
                          <a:cs typeface="Segoe UI" panose="020B0502040204020203" pitchFamily="34" charset="0"/>
                        </a:rPr>
                        <a:t> Management System</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BUEC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Backup Emergency Communications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0"/>
                  </a:ext>
                </a:extLst>
              </a:tr>
            </a:tbl>
          </a:graphicData>
        </a:graphic>
      </p:graphicFrame>
      <p:sp>
        <p:nvSpPr>
          <p:cNvPr id="2" name="Title 1" descr="Appendix A, Acronym List (1 of 6)">
            <a:extLst>
              <a:ext uri="{FF2B5EF4-FFF2-40B4-BE49-F238E27FC236}">
                <a16:creationId xmlns:a16="http://schemas.microsoft.com/office/drawing/2014/main" id="{64F57DC3-3BDD-4490-8D58-F2CEB2397C17}"/>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Appendix A, Acronym List (1 of 6)</a:t>
            </a:r>
          </a:p>
        </p:txBody>
      </p:sp>
      <p:sp>
        <p:nvSpPr>
          <p:cNvPr id="3" name="Slide Number Placeholder 2" descr="124">
            <a:extLst>
              <a:ext uri="{FF2B5EF4-FFF2-40B4-BE49-F238E27FC236}">
                <a16:creationId xmlns:a16="http://schemas.microsoft.com/office/drawing/2014/main" id="{D0181F09-E040-41B3-9365-D9D65C78EB0D}"/>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This table lists out all of the acronyms found in the Infrastructure Roadmaps.">
            <a:extLst>
              <a:ext uri="{FF2B5EF4-FFF2-40B4-BE49-F238E27FC236}">
                <a16:creationId xmlns:a16="http://schemas.microsoft.com/office/drawing/2014/main" id="{52DF1B34-9D8D-495E-A7F0-F812DA34692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962988018"/>
              </p:ext>
            </p:extLst>
          </p:nvPr>
        </p:nvGraphicFramePr>
        <p:xfrm>
          <a:off x="228600" y="420688"/>
          <a:ext cx="8686800" cy="5673766"/>
        </p:xfrm>
        <a:graphic>
          <a:graphicData uri="http://schemas.openxmlformats.org/drawingml/2006/table">
            <a:tbl>
              <a:tblPr firstRow="1"/>
              <a:tblGrid>
                <a:gridCol w="95250">
                  <a:extLst>
                    <a:ext uri="{9D8B030D-6E8A-4147-A177-3AD203B41FA5}">
                      <a16:colId xmlns:a16="http://schemas.microsoft.com/office/drawing/2014/main" val="20000"/>
                    </a:ext>
                  </a:extLst>
                </a:gridCol>
                <a:gridCol w="696502">
                  <a:extLst>
                    <a:ext uri="{9D8B030D-6E8A-4147-A177-3AD203B41FA5}">
                      <a16:colId xmlns:a16="http://schemas.microsoft.com/office/drawing/2014/main" val="20001"/>
                    </a:ext>
                  </a:extLst>
                </a:gridCol>
                <a:gridCol w="142366">
                  <a:extLst>
                    <a:ext uri="{9D8B030D-6E8A-4147-A177-3AD203B41FA5}">
                      <a16:colId xmlns:a16="http://schemas.microsoft.com/office/drawing/2014/main" val="20002"/>
                    </a:ext>
                  </a:extLst>
                </a:gridCol>
                <a:gridCol w="3409282">
                  <a:extLst>
                    <a:ext uri="{9D8B030D-6E8A-4147-A177-3AD203B41FA5}">
                      <a16:colId xmlns:a16="http://schemas.microsoft.com/office/drawing/2014/main" val="20003"/>
                    </a:ext>
                  </a:extLst>
                </a:gridCol>
                <a:gridCol w="95250">
                  <a:extLst>
                    <a:ext uri="{9D8B030D-6E8A-4147-A177-3AD203B41FA5}">
                      <a16:colId xmlns:a16="http://schemas.microsoft.com/office/drawing/2014/main" val="20004"/>
                    </a:ext>
                  </a:extLst>
                </a:gridCol>
                <a:gridCol w="696502">
                  <a:extLst>
                    <a:ext uri="{9D8B030D-6E8A-4147-A177-3AD203B41FA5}">
                      <a16:colId xmlns:a16="http://schemas.microsoft.com/office/drawing/2014/main" val="20005"/>
                    </a:ext>
                  </a:extLst>
                </a:gridCol>
                <a:gridCol w="142366">
                  <a:extLst>
                    <a:ext uri="{9D8B030D-6E8A-4147-A177-3AD203B41FA5}">
                      <a16:colId xmlns:a16="http://schemas.microsoft.com/office/drawing/2014/main" val="20006"/>
                    </a:ext>
                  </a:extLst>
                </a:gridCol>
                <a:gridCol w="3409282">
                  <a:extLst>
                    <a:ext uri="{9D8B030D-6E8A-4147-A177-3AD203B41FA5}">
                      <a16:colId xmlns:a16="http://schemas.microsoft.com/office/drawing/2014/main" val="20007"/>
                    </a:ext>
                  </a:extLst>
                </a:gridCol>
              </a:tblGrid>
              <a:tr h="188120">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BVLOS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Beyond Visual Line of Sight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DC</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Data Communications or </a:t>
                      </a:r>
                      <a:r>
                        <a:rPr lang="en-US" sz="1100" b="0" i="0" u="none" strike="noStrike" err="1">
                          <a:solidFill>
                            <a:srgbClr val="000000"/>
                          </a:solidFill>
                          <a:latin typeface="Segoe UI" panose="020B0502040204020203" pitchFamily="34" charset="0"/>
                          <a:cs typeface="Segoe UI" panose="020B0502040204020203" pitchFamily="34" charset="0"/>
                        </a:rPr>
                        <a:t>DataComm</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BWM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Bandwidth Manager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DCNS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Data Communication Network System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C2</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Command and Control</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DHS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Department</a:t>
                      </a:r>
                      <a:r>
                        <a:rPr lang="en-US" sz="1100" b="0" i="0" u="none" strike="noStrike" baseline="0">
                          <a:solidFill>
                            <a:srgbClr val="000000"/>
                          </a:solidFill>
                          <a:latin typeface="Segoe UI" panose="020B0502040204020203" pitchFamily="34" charset="0"/>
                          <a:cs typeface="Segoe UI" panose="020B0502040204020203" pitchFamily="34" charset="0"/>
                        </a:rPr>
                        <a:t> of Homeland Security</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C&amp;V</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Ceiling &amp; Visibility</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DME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Distance Measuring Equipment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100" b="1" i="0" u="none" strike="noStrike">
                          <a:solidFill>
                            <a:srgbClr val="000000"/>
                          </a:solidFill>
                          <a:latin typeface="Segoe UI" panose="020B0502040204020203" pitchFamily="34" charset="0"/>
                          <a:cs typeface="Segoe UI" panose="020B0502040204020203" pitchFamily="34" charset="0"/>
                        </a:rPr>
                        <a:t>CAEG</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100" b="0" i="0" u="none" strike="noStrike">
                          <a:solidFill>
                            <a:srgbClr val="000000"/>
                          </a:solidFill>
                          <a:latin typeface="Segoe UI" panose="020B0502040204020203" pitchFamily="34" charset="0"/>
                          <a:cs typeface="Segoe UI" panose="020B0502040204020203" pitchFamily="34" charset="0"/>
                        </a:rPr>
                        <a:t>Computer-Aided Engineering Graphics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DMN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Data Multiplexing Network</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CARF</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Central Altitude Reservation Function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DoD</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Department of Defense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CAT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Category</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DOTS+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Dynamic Ocean Track System Plus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CATMT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Collaborative Air Traffic Management Technologies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DP</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Decision Point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CCF</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Combined</a:t>
                      </a:r>
                      <a:r>
                        <a:rPr lang="en-US" sz="1100" b="0" i="0" u="none" strike="noStrike" baseline="0">
                          <a:solidFill>
                            <a:srgbClr val="000000"/>
                          </a:solidFill>
                          <a:latin typeface="Segoe UI" panose="020B0502040204020203" pitchFamily="34" charset="0"/>
                          <a:cs typeface="Segoe UI" panose="020B0502040204020203" pitchFamily="34" charset="0"/>
                        </a:rPr>
                        <a:t> Control Facility</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DSP</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Departure Spacing Program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CCS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Conference Control System      </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DUATS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Direct User Access Terminal Service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CD</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Common Digitizer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DVARS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Data, Visualization,</a:t>
                      </a:r>
                      <a:r>
                        <a:rPr lang="en-US" sz="1100" b="0" i="0" u="none" strike="noStrike" baseline="0">
                          <a:solidFill>
                            <a:srgbClr val="000000"/>
                          </a:solidFill>
                          <a:latin typeface="Segoe UI" panose="020B0502040204020203" pitchFamily="34" charset="0"/>
                          <a:cs typeface="Segoe UI" panose="020B0502040204020203" pitchFamily="34" charset="0"/>
                        </a:rPr>
                        <a:t> Analysis, and Reporting System</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CDM NET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Collaborative</a:t>
                      </a:r>
                      <a:r>
                        <a:rPr lang="en-US" sz="1100" b="0" i="0" u="none" strike="noStrike" baseline="0">
                          <a:solidFill>
                            <a:srgbClr val="000000"/>
                          </a:solidFill>
                          <a:latin typeface="Segoe UI" panose="020B0502040204020203" pitchFamily="34" charset="0"/>
                          <a:cs typeface="Segoe UI" panose="020B0502040204020203" pitchFamily="34" charset="0"/>
                        </a:rPr>
                        <a:t> Decision-Making Network</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EA</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Enterprise Architecture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CDTI</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Cockpit Display of Traffic Information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ECG</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En Route Communications Gateway</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CFE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Communication</a:t>
                      </a:r>
                      <a:r>
                        <a:rPr lang="en-US" sz="1100" b="0" i="0" u="none" strike="noStrike" baseline="0">
                          <a:solidFill>
                            <a:srgbClr val="000000"/>
                          </a:solidFill>
                          <a:latin typeface="Segoe UI" panose="020B0502040204020203" pitchFamily="34" charset="0"/>
                          <a:cs typeface="Segoe UI" panose="020B0502040204020203" pitchFamily="34" charset="0"/>
                        </a:rPr>
                        <a:t> Facilities Enhancement</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EDDS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ERAM Data Distribution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CIP</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Capital Investment Plan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EDMS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Electronic Document Management System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CIWS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Corridor Integrated Weather System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EFB</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Electronic Flight Bag</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CONOPS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Concept of Operations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EFSTS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Electronic Flight Strip Transfer System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CONUS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Conterminous United States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EFVS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Enhanced Flight Vision System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CRDR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Concepts and Requirements Definition Readiness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E-IDS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Enterprise Information</a:t>
                      </a:r>
                      <a:r>
                        <a:rPr lang="en-US" sz="1100" b="0" i="0" u="none" strike="noStrike" baseline="0">
                          <a:solidFill>
                            <a:srgbClr val="000000"/>
                          </a:solidFill>
                          <a:latin typeface="Segoe UI" panose="020B0502040204020203" pitchFamily="34" charset="0"/>
                          <a:cs typeface="Segoe UI" panose="020B0502040204020203" pitchFamily="34" charset="0"/>
                        </a:rPr>
                        <a:t> Display System</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Commercial Space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ELT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Emergency Locator Transmitter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CSPR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Closely Spaced Parallel Runways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ELVO</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Enhanced Low Visibility Operations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a:latin typeface="Segoe UI" panose="020B0502040204020203" pitchFamily="34" charset="0"/>
                          <a:cs typeface="Segoe UI" panose="020B0502040204020203" pitchFamily="34" charset="0"/>
                        </a:rPr>
                        <a:t>CSS-Wx</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Common Support Services-Weather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ERAM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En Route Automation Modernization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a:latin typeface="Segoe UI" panose="020B0502040204020203" pitchFamily="34" charset="0"/>
                          <a:cs typeface="Segoe UI" panose="020B0502040204020203" pitchFamily="34" charset="0"/>
                        </a:rPr>
                        <a:t>CTD</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Common Terminal Digitizer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ERIDS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En Route Information Display System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3"/>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CTS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Coded Time Source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ETR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Emergency Transceiver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4"/>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r>
                        <a:rPr lang="en-US" sz="1100" b="1" i="0" u="none" strike="noStrike">
                          <a:solidFill>
                            <a:srgbClr val="000000"/>
                          </a:solidFill>
                          <a:latin typeface="Segoe UI" panose="020B0502040204020203" pitchFamily="34" charset="0"/>
                          <a:cs typeface="Segoe UI" panose="020B0502040204020203" pitchFamily="34" charset="0"/>
                        </a:rPr>
                        <a:t>CY</a:t>
                      </a:r>
                      <a:endParaRPr lang="en-US" sz="1100" b="1">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Calendar Year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ETVS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Enhanced Terminal Voice Switch</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5"/>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r>
                        <a:rPr lang="en-US" sz="1100" b="1" i="0" u="none" strike="noStrike">
                          <a:solidFill>
                            <a:srgbClr val="000000"/>
                          </a:solidFill>
                          <a:latin typeface="Segoe UI" panose="020B0502040204020203" pitchFamily="34" charset="0"/>
                          <a:cs typeface="Segoe UI" panose="020B0502040204020203" pitchFamily="34" charset="0"/>
                        </a:rPr>
                        <a:t>DAA</a:t>
                      </a:r>
                      <a:endParaRPr lang="en-US" sz="1100" b="1">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Detect and Avoid</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EWD</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Enhanced WINS Dissemination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6"/>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DADS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Digital Aeronautics</a:t>
                      </a:r>
                      <a:r>
                        <a:rPr lang="en-US" sz="1100" b="0" i="0" u="none" strike="noStrike" baseline="0">
                          <a:solidFill>
                            <a:srgbClr val="000000"/>
                          </a:solidFill>
                          <a:latin typeface="Segoe UI" panose="020B0502040204020203" pitchFamily="34" charset="0"/>
                          <a:cs typeface="Segoe UI" panose="020B0502040204020203" pitchFamily="34" charset="0"/>
                        </a:rPr>
                        <a:t> Database System</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FAA</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Federal Aviation Administration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7"/>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DALR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Digital Audio Legal Recorder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FANS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Future Air Navigation System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8"/>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DASI</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Digital Altimeter Setting Indicator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FBWTG</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FAA Bulk Weather Telecommunications Gateway</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9"/>
                  </a:ext>
                </a:extLst>
              </a:tr>
              <a:tr h="182854">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DBRITE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Digital Bright Radar Indicator Tower Equipment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FCS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FAA Cloud Service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0"/>
                  </a:ext>
                </a:extLst>
              </a:tr>
            </a:tbl>
          </a:graphicData>
        </a:graphic>
      </p:graphicFrame>
      <p:sp>
        <p:nvSpPr>
          <p:cNvPr id="2" name="Title 1" descr="Appendix A, Acronym List (2 of 6)">
            <a:extLst>
              <a:ext uri="{FF2B5EF4-FFF2-40B4-BE49-F238E27FC236}">
                <a16:creationId xmlns:a16="http://schemas.microsoft.com/office/drawing/2014/main" id="{2DBDB10E-944E-4828-8354-9E6A5DC2E251}"/>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Appendix A, Acronym List (2 of 6)</a:t>
            </a:r>
          </a:p>
        </p:txBody>
      </p:sp>
      <p:sp>
        <p:nvSpPr>
          <p:cNvPr id="3" name="Slide Number Placeholder 2" descr="125">
            <a:extLst>
              <a:ext uri="{FF2B5EF4-FFF2-40B4-BE49-F238E27FC236}">
                <a16:creationId xmlns:a16="http://schemas.microsoft.com/office/drawing/2014/main" id="{C90786B3-D345-45B3-8D76-497E6E33F54A}"/>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lists out all of the acronyms found in the Infrastructure Roadmaps.">
            <a:extLst>
              <a:ext uri="{FF2B5EF4-FFF2-40B4-BE49-F238E27FC236}">
                <a16:creationId xmlns:a16="http://schemas.microsoft.com/office/drawing/2014/main" id="{AB506760-422C-4524-8749-04ECF64AF5E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80178675"/>
              </p:ext>
            </p:extLst>
          </p:nvPr>
        </p:nvGraphicFramePr>
        <p:xfrm>
          <a:off x="233363" y="420688"/>
          <a:ext cx="8677276" cy="5579762"/>
        </p:xfrm>
        <a:graphic>
          <a:graphicData uri="http://schemas.openxmlformats.org/drawingml/2006/table">
            <a:tbl>
              <a:tblPr firstRow="1"/>
              <a:tblGrid>
                <a:gridCol w="94387">
                  <a:extLst>
                    <a:ext uri="{9D8B030D-6E8A-4147-A177-3AD203B41FA5}">
                      <a16:colId xmlns:a16="http://schemas.microsoft.com/office/drawing/2014/main" val="20000"/>
                    </a:ext>
                  </a:extLst>
                </a:gridCol>
                <a:gridCol w="696496">
                  <a:extLst>
                    <a:ext uri="{9D8B030D-6E8A-4147-A177-3AD203B41FA5}">
                      <a16:colId xmlns:a16="http://schemas.microsoft.com/office/drawing/2014/main" val="20001"/>
                    </a:ext>
                  </a:extLst>
                </a:gridCol>
                <a:gridCol w="142210">
                  <a:extLst>
                    <a:ext uri="{9D8B030D-6E8A-4147-A177-3AD203B41FA5}">
                      <a16:colId xmlns:a16="http://schemas.microsoft.com/office/drawing/2014/main" val="20002"/>
                    </a:ext>
                  </a:extLst>
                </a:gridCol>
                <a:gridCol w="3405545">
                  <a:extLst>
                    <a:ext uri="{9D8B030D-6E8A-4147-A177-3AD203B41FA5}">
                      <a16:colId xmlns:a16="http://schemas.microsoft.com/office/drawing/2014/main" val="20003"/>
                    </a:ext>
                  </a:extLst>
                </a:gridCol>
                <a:gridCol w="94387">
                  <a:extLst>
                    <a:ext uri="{9D8B030D-6E8A-4147-A177-3AD203B41FA5}">
                      <a16:colId xmlns:a16="http://schemas.microsoft.com/office/drawing/2014/main" val="20004"/>
                    </a:ext>
                  </a:extLst>
                </a:gridCol>
                <a:gridCol w="696496">
                  <a:extLst>
                    <a:ext uri="{9D8B030D-6E8A-4147-A177-3AD203B41FA5}">
                      <a16:colId xmlns:a16="http://schemas.microsoft.com/office/drawing/2014/main" val="20005"/>
                    </a:ext>
                  </a:extLst>
                </a:gridCol>
                <a:gridCol w="142210">
                  <a:extLst>
                    <a:ext uri="{9D8B030D-6E8A-4147-A177-3AD203B41FA5}">
                      <a16:colId xmlns:a16="http://schemas.microsoft.com/office/drawing/2014/main" val="20006"/>
                    </a:ext>
                  </a:extLst>
                </a:gridCol>
                <a:gridCol w="3405545">
                  <a:extLst>
                    <a:ext uri="{9D8B030D-6E8A-4147-A177-3AD203B41FA5}">
                      <a16:colId xmlns:a16="http://schemas.microsoft.com/office/drawing/2014/main" val="20007"/>
                    </a:ext>
                  </a:extLst>
                </a:gridCol>
              </a:tblGrid>
              <a:tr h="188120">
                <a:tc>
                  <a:txBody>
                    <a:bodyPr/>
                    <a:lstStyle/>
                    <a:p>
                      <a:pPr algn="l" fontAlgn="b"/>
                      <a:r>
                        <a:rPr lang="en-US" sz="6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FDIO</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Flight Data </a:t>
                      </a:r>
                      <a:r>
                        <a:rPr lang="en-US" sz="1100" b="0" i="0" u="none" strike="noStrike" err="1">
                          <a:solidFill>
                            <a:srgbClr val="000000"/>
                          </a:solidFill>
                          <a:latin typeface="Segoe UI" panose="020B0502040204020203" pitchFamily="34" charset="0"/>
                          <a:cs typeface="Segoe UI" panose="020B0502040204020203" pitchFamily="34" charset="0"/>
                        </a:rPr>
                        <a:t>Input/Output</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IDS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Information Display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FDPS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Flight Data Processing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IESP</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Integrated Enterprise Services Platform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FFS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Future Flight Services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IFIA</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International Flight Inspection Aircraft </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FID</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Final Investment Decision</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IFPA</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Instrument Flight Procedure Automation </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FIM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Flight Interval Management</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IFR</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Instrument</a:t>
                      </a:r>
                      <a:r>
                        <a:rPr lang="en-US" sz="1100" b="0" i="0" u="none" strike="noStrike" baseline="0">
                          <a:solidFill>
                            <a:srgbClr val="000000"/>
                          </a:solidFill>
                          <a:latin typeface="Segoe UI" panose="020B0502040204020203" pitchFamily="34" charset="0"/>
                          <a:cs typeface="Segoe UI" panose="020B0502040204020203" pitchFamily="34" charset="0"/>
                        </a:rPr>
                        <a:t> Flight Rules</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FIP</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Forecast Icing Product</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IID</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Initial Investment Decision</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FIS-B</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Flight Information Service-Broadcast</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ILS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Instrument Landing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FMS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Flight Management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ea typeface="Calibri"/>
                          <a:cs typeface="Segoe UI" panose="020B0502040204020203" pitchFamily="34" charset="0"/>
                        </a:rPr>
                        <a:t>INM</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Integrated</a:t>
                      </a:r>
                      <a:r>
                        <a:rPr lang="en-US" sz="1100" b="0" i="0" u="none" strike="noStrike" baseline="0">
                          <a:solidFill>
                            <a:srgbClr val="000000"/>
                          </a:solidFill>
                          <a:latin typeface="Segoe UI" panose="020B0502040204020203" pitchFamily="34" charset="0"/>
                          <a:cs typeface="Segoe UI" panose="020B0502040204020203" pitchFamily="34" charset="0"/>
                        </a:rPr>
                        <a:t> Noise Model</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FNS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Federal NOTAM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IOC</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Initial Operating Capability</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FOC</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Full Operational Capability</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IP</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Internet Protocol</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FOMS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Flight Operations Management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IPDS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Instrument</a:t>
                      </a:r>
                      <a:r>
                        <a:rPr lang="en-US" sz="1100" b="0" i="0" u="none" strike="noStrike" baseline="0">
                          <a:solidFill>
                            <a:srgbClr val="000000"/>
                          </a:solidFill>
                          <a:latin typeface="Segoe UI" panose="020B0502040204020203" pitchFamily="34" charset="0"/>
                          <a:cs typeface="Segoe UI" panose="020B0502040204020203" pitchFamily="34" charset="0"/>
                        </a:rPr>
                        <a:t> Procedure Development System</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FPPS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Facility Power Panel</a:t>
                      </a:r>
                      <a:r>
                        <a:rPr lang="en-US" sz="1100" b="0" i="0" u="none" strike="noStrike" baseline="0">
                          <a:solidFill>
                            <a:srgbClr val="000000"/>
                          </a:solidFill>
                          <a:latin typeface="Segoe UI" panose="020B0502040204020203" pitchFamily="34" charset="0"/>
                          <a:cs typeface="Segoe UI" panose="020B0502040204020203" pitchFamily="34" charset="0"/>
                        </a:rPr>
                        <a:t> Schedule</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IRU</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Inertial Reference Unit</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FSRM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100" b="0" i="0" u="none" strike="noStrike">
                          <a:solidFill>
                            <a:srgbClr val="000000"/>
                          </a:solidFill>
                          <a:latin typeface="Segoe UI" panose="020B0502040204020203" pitchFamily="34" charset="0"/>
                          <a:cs typeface="Segoe UI" panose="020B0502040204020203" pitchFamily="34" charset="0"/>
                        </a:rPr>
                        <a:t>Facility Security Risk Management</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ISAM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Integrated Safety Assessment Model</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FSS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Flight Service Station</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ISD</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In-Service Decision</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FTI</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FAA Telecommunications Infrastructure</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ISS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Information Systems Security</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FY</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Fiscal Year</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ITWS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Integrated Terminal Weather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GA</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General Aviation</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IVSR</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Interim Voice Switch Replacement</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GBAS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Ground-Based Augmentation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JAWS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Juneau Airport Wind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GNSS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Global Navigation Satellite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JRC</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Joint Resources Council</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100" b="1" i="0" u="none" strike="noStrike">
                          <a:solidFill>
                            <a:srgbClr val="000000"/>
                          </a:solidFill>
                          <a:latin typeface="Segoe UI" panose="020B0502040204020203" pitchFamily="34" charset="0"/>
                          <a:cs typeface="Segoe UI" panose="020B0502040204020203" pitchFamily="34" charset="0"/>
                        </a:rPr>
                        <a:t>GPS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Global Positioning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L5</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 third civil signal on </a:t>
                      </a:r>
                      <a:r>
                        <a:rPr lang="en-US" sz="1100" b="0" i="0" u="none" strike="noStrike" err="1">
                          <a:solidFill>
                            <a:srgbClr val="000000"/>
                          </a:solidFill>
                          <a:latin typeface="Segoe UI" panose="020B0502040204020203" pitchFamily="34" charset="0"/>
                          <a:cs typeface="Segoe UI" panose="020B0502040204020203" pitchFamily="34" charset="0"/>
                        </a:rPr>
                        <a:t>Navstar</a:t>
                      </a:r>
                      <a:r>
                        <a:rPr lang="en-US" sz="1100" b="0" i="0" u="none" strike="noStrike">
                          <a:solidFill>
                            <a:srgbClr val="000000"/>
                          </a:solidFill>
                          <a:latin typeface="Segoe UI" panose="020B0502040204020203" pitchFamily="34" charset="0"/>
                          <a:cs typeface="Segoe UI" panose="020B0502040204020203" pitchFamily="34" charset="0"/>
                        </a:rPr>
                        <a:t> GPS (1176.45 MHz)</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HFDL</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100" b="0" i="0" u="none" strike="noStrike">
                          <a:solidFill>
                            <a:srgbClr val="000000"/>
                          </a:solidFill>
                          <a:latin typeface="Segoe UI" panose="020B0502040204020203" pitchFamily="34" charset="0"/>
                          <a:cs typeface="Segoe UI" panose="020B0502040204020203" pitchFamily="34" charset="0"/>
                        </a:rPr>
                        <a:t>High Frequency Data Link</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LAANC</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Low Altitude Authorization and Notification Capability</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r h="258910">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HSI</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Human/Systems Integration</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LDIN</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Lead In Light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19564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HUD</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Head-Up Display</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LDRCL</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Low-Density Radio Communications Link</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3"/>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H/W</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Hardware</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LED</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Light-Emitting Diode</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4"/>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IAM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Identity</a:t>
                      </a:r>
                      <a:r>
                        <a:rPr lang="en-US" sz="1100" b="0" i="0" u="none" strike="noStrike" baseline="0">
                          <a:solidFill>
                            <a:srgbClr val="000000"/>
                          </a:solidFill>
                          <a:latin typeface="Segoe UI" panose="020B0502040204020203" pitchFamily="34" charset="0"/>
                          <a:cs typeface="Segoe UI" panose="020B0502040204020203" pitchFamily="34" charset="0"/>
                        </a:rPr>
                        <a:t> Access Management</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LIDAR</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Laser Identification Detection and Ranging</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5"/>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IARD</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Investment Analysis Readiness Decision</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LLWAS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Low-Level </a:t>
                      </a:r>
                      <a:r>
                        <a:rPr lang="en-US" sz="1100" b="0" i="0" u="none" strike="noStrike" err="1">
                          <a:solidFill>
                            <a:srgbClr val="000000"/>
                          </a:solidFill>
                          <a:latin typeface="Segoe UI" panose="020B0502040204020203" pitchFamily="34" charset="0"/>
                          <a:cs typeface="Segoe UI" panose="020B0502040204020203" pitchFamily="34" charset="0"/>
                        </a:rPr>
                        <a:t>Windshear</a:t>
                      </a:r>
                      <a:r>
                        <a:rPr lang="en-US" sz="1100" b="0" i="0" u="none" strike="noStrike">
                          <a:solidFill>
                            <a:srgbClr val="000000"/>
                          </a:solidFill>
                          <a:latin typeface="Segoe UI" panose="020B0502040204020203" pitchFamily="34" charset="0"/>
                          <a:cs typeface="Segoe UI" panose="020B0502040204020203" pitchFamily="34" charset="0"/>
                        </a:rPr>
                        <a:t> Alert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6"/>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ICAO</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International Civil Aviation Organization</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LOC</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Localizer</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7"/>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ICMS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Integrated Control and Monitoring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LOS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Line</a:t>
                      </a:r>
                      <a:r>
                        <a:rPr lang="en-US" sz="1100" b="0" i="0" u="none" strike="noStrike" baseline="0">
                          <a:solidFill>
                            <a:srgbClr val="000000"/>
                          </a:solidFill>
                          <a:latin typeface="Segoe UI" panose="020B0502040204020203" pitchFamily="34" charset="0"/>
                          <a:cs typeface="Segoe UI" panose="020B0502040204020203" pitchFamily="34" charset="0"/>
                        </a:rPr>
                        <a:t> of Sight</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8"/>
                  </a:ext>
                </a:extLst>
              </a:tr>
              <a:tr h="18285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ICSS</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Integrated Communications Switching System</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LP/HP</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6" marR="5266"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Low Power/High Power</a:t>
                      </a:r>
                    </a:p>
                  </a:txBody>
                  <a:tcPr marL="5266" marR="5266"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9"/>
                  </a:ext>
                </a:extLst>
              </a:tr>
            </a:tbl>
          </a:graphicData>
        </a:graphic>
      </p:graphicFrame>
      <p:sp>
        <p:nvSpPr>
          <p:cNvPr id="2" name="Title 1" descr="Appendix A, Acronym List (3 of 6)">
            <a:extLst>
              <a:ext uri="{FF2B5EF4-FFF2-40B4-BE49-F238E27FC236}">
                <a16:creationId xmlns:a16="http://schemas.microsoft.com/office/drawing/2014/main" id="{95313879-1D59-447A-B20C-357638C15524}"/>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Appendix A, Acronym List (3 of 6)</a:t>
            </a:r>
          </a:p>
        </p:txBody>
      </p:sp>
      <p:sp>
        <p:nvSpPr>
          <p:cNvPr id="3" name="Slide Number Placeholder 2" descr="126">
            <a:extLst>
              <a:ext uri="{FF2B5EF4-FFF2-40B4-BE49-F238E27FC236}">
                <a16:creationId xmlns:a16="http://schemas.microsoft.com/office/drawing/2014/main" id="{C518E1A6-C7AB-43DF-BBA8-D839C87C3301}"/>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lists out all of the acronyms found in the Infrastructure Roadmaps.">
            <a:extLst>
              <a:ext uri="{FF2B5EF4-FFF2-40B4-BE49-F238E27FC236}">
                <a16:creationId xmlns:a16="http://schemas.microsoft.com/office/drawing/2014/main" id="{48B24285-4990-47AD-AE13-1CE90534EF8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612770625"/>
              </p:ext>
            </p:extLst>
          </p:nvPr>
        </p:nvGraphicFramePr>
        <p:xfrm>
          <a:off x="228600" y="420688"/>
          <a:ext cx="8686800" cy="6386548"/>
        </p:xfrm>
        <a:graphic>
          <a:graphicData uri="http://schemas.openxmlformats.org/drawingml/2006/table">
            <a:tbl>
              <a:tblPr firstRow="1"/>
              <a:tblGrid>
                <a:gridCol w="105702">
                  <a:extLst>
                    <a:ext uri="{9D8B030D-6E8A-4147-A177-3AD203B41FA5}">
                      <a16:colId xmlns:a16="http://schemas.microsoft.com/office/drawing/2014/main" val="20000"/>
                    </a:ext>
                  </a:extLst>
                </a:gridCol>
                <a:gridCol w="686050">
                  <a:extLst>
                    <a:ext uri="{9D8B030D-6E8A-4147-A177-3AD203B41FA5}">
                      <a16:colId xmlns:a16="http://schemas.microsoft.com/office/drawing/2014/main" val="20001"/>
                    </a:ext>
                  </a:extLst>
                </a:gridCol>
                <a:gridCol w="142366">
                  <a:extLst>
                    <a:ext uri="{9D8B030D-6E8A-4147-A177-3AD203B41FA5}">
                      <a16:colId xmlns:a16="http://schemas.microsoft.com/office/drawing/2014/main" val="20002"/>
                    </a:ext>
                  </a:extLst>
                </a:gridCol>
                <a:gridCol w="3409282">
                  <a:extLst>
                    <a:ext uri="{9D8B030D-6E8A-4147-A177-3AD203B41FA5}">
                      <a16:colId xmlns:a16="http://schemas.microsoft.com/office/drawing/2014/main" val="20003"/>
                    </a:ext>
                  </a:extLst>
                </a:gridCol>
                <a:gridCol w="105702">
                  <a:extLst>
                    <a:ext uri="{9D8B030D-6E8A-4147-A177-3AD203B41FA5}">
                      <a16:colId xmlns:a16="http://schemas.microsoft.com/office/drawing/2014/main" val="20004"/>
                    </a:ext>
                  </a:extLst>
                </a:gridCol>
                <a:gridCol w="686050">
                  <a:extLst>
                    <a:ext uri="{9D8B030D-6E8A-4147-A177-3AD203B41FA5}">
                      <a16:colId xmlns:a16="http://schemas.microsoft.com/office/drawing/2014/main" val="20005"/>
                    </a:ext>
                  </a:extLst>
                </a:gridCol>
                <a:gridCol w="142366">
                  <a:extLst>
                    <a:ext uri="{9D8B030D-6E8A-4147-A177-3AD203B41FA5}">
                      <a16:colId xmlns:a16="http://schemas.microsoft.com/office/drawing/2014/main" val="20006"/>
                    </a:ext>
                  </a:extLst>
                </a:gridCol>
                <a:gridCol w="3409282">
                  <a:extLst>
                    <a:ext uri="{9D8B030D-6E8A-4147-A177-3AD203B41FA5}">
                      <a16:colId xmlns:a16="http://schemas.microsoft.com/office/drawing/2014/main" val="20007"/>
                    </a:ext>
                  </a:extLst>
                </a:gridCol>
              </a:tblGrid>
              <a:tr h="188142">
                <a:tc>
                  <a:txBody>
                    <a:bodyPr/>
                    <a:lstStyle/>
                    <a:p>
                      <a:pPr algn="l" fontAlgn="b"/>
                      <a:r>
                        <a:rPr lang="en-US" sz="12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LRR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Long Range</a:t>
                      </a:r>
                      <a:r>
                        <a:rPr lang="en-US" sz="1100" b="0" i="0" u="none" strike="noStrike" baseline="0">
                          <a:solidFill>
                            <a:srgbClr val="000000"/>
                          </a:solidFill>
                          <a:latin typeface="Segoe UI" panose="020B0502040204020203" pitchFamily="34" charset="0"/>
                          <a:cs typeface="Segoe UI" panose="020B0502040204020203" pitchFamily="34" charset="0"/>
                        </a:rPr>
                        <a:t> Radar</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NGSS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Next Generation Satellite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LVO</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Launch Vehicle Operations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NIDS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NAS Information Display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MAMP</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Mobile Asset Management Program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NIEC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err="1">
                          <a:solidFill>
                            <a:srgbClr val="000000"/>
                          </a:solidFill>
                          <a:latin typeface="Segoe UI" panose="020B0502040204020203" pitchFamily="34" charset="0"/>
                          <a:cs typeface="Segoe UI" panose="020B0502040204020203" pitchFamily="34" charset="0"/>
                        </a:rPr>
                        <a:t>NextGen</a:t>
                      </a:r>
                      <a:r>
                        <a:rPr lang="en-US" sz="1100" b="0" i="0" u="none" strike="noStrike">
                          <a:solidFill>
                            <a:srgbClr val="000000"/>
                          </a:solidFill>
                          <a:latin typeface="Segoe UI" panose="020B0502040204020203" pitchFamily="34" charset="0"/>
                          <a:cs typeface="Segoe UI" panose="020B0502040204020203" pitchFamily="34" charset="0"/>
                        </a:rPr>
                        <a:t> Integration and Evaluation</a:t>
                      </a:r>
                      <a:r>
                        <a:rPr lang="en-US" sz="1100" b="0" i="0" u="none" strike="noStrike" baseline="0">
                          <a:solidFill>
                            <a:srgbClr val="000000"/>
                          </a:solidFill>
                          <a:latin typeface="Segoe UI" panose="020B0502040204020203" pitchFamily="34" charset="0"/>
                          <a:cs typeface="Segoe UI" panose="020B0502040204020203" pitchFamily="34" charset="0"/>
                        </a:rPr>
                        <a:t> Capability</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34053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MASPS     </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Minimum Aviation System Performance Standards (RTCA)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NME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NAVAIDs Monitoring Equipment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MASR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Mobile Airport</a:t>
                      </a:r>
                      <a:r>
                        <a:rPr lang="en-US" sz="1100" b="0" i="0" u="none" strike="noStrike" baseline="0">
                          <a:solidFill>
                            <a:srgbClr val="000000"/>
                          </a:solidFill>
                          <a:latin typeface="Segoe UI" panose="020B0502040204020203" pitchFamily="34" charset="0"/>
                          <a:cs typeface="Segoe UI" panose="020B0502040204020203" pitchFamily="34" charset="0"/>
                        </a:rPr>
                        <a:t> Surveillance Radar</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NMR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NADIN MSN Rehost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MB</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Marker Beacon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NNCC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National Network Control Center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MDCRS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Meteorological Data Collection and Reporting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NOAA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National Oceanic</a:t>
                      </a:r>
                      <a:r>
                        <a:rPr lang="en-US" sz="1100" b="0" i="0" u="none" strike="noStrike" baseline="0">
                          <a:solidFill>
                            <a:srgbClr val="000000"/>
                          </a:solidFill>
                          <a:latin typeface="Segoe UI" panose="020B0502040204020203" pitchFamily="34" charset="0"/>
                          <a:cs typeface="Segoe UI" panose="020B0502040204020203" pitchFamily="34" charset="0"/>
                        </a:rPr>
                        <a:t> and Atmospheric Administration</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MDR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Multi-Mode Digital Radios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NOCC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National Operations Control Center </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32529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MEARTS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latin typeface="Segoe UI" panose="020B0502040204020203" pitchFamily="34" charset="0"/>
                          <a:cs typeface="Segoe UI" panose="020B0502040204020203" pitchFamily="34" charset="0"/>
                        </a:rPr>
                        <a:t>Microprocessor</a:t>
                      </a:r>
                      <a:r>
                        <a:rPr lang="en-US" sz="1000" b="0" i="0" u="none" strike="noStrike" baseline="0">
                          <a:solidFill>
                            <a:srgbClr val="000000"/>
                          </a:solidFill>
                          <a:latin typeface="Segoe UI" panose="020B0502040204020203" pitchFamily="34" charset="0"/>
                          <a:cs typeface="Segoe UI" panose="020B0502040204020203" pitchFamily="34" charset="0"/>
                        </a:rPr>
                        <a:t> En Route Automated Radar Tracking System</a:t>
                      </a:r>
                      <a:endParaRPr lang="en-US" sz="10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NOP</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National Offload Program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82875">
                <a:tc>
                  <a:txBody>
                    <a:bodyPr/>
                    <a:lstStyle/>
                    <a:p>
                      <a:pPr algn="l" fontAlgn="b"/>
                      <a:r>
                        <a:rPr lang="en-US" sz="10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MMAC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latin typeface="Segoe UI" panose="020B0502040204020203" pitchFamily="34" charset="0"/>
                          <a:cs typeface="Segoe UI" panose="020B0502040204020203" pitchFamily="34" charset="0"/>
                        </a:rPr>
                        <a:t>Mike </a:t>
                      </a:r>
                      <a:r>
                        <a:rPr lang="en-US" sz="1000" b="0" i="0" u="none" strike="noStrike" err="1">
                          <a:solidFill>
                            <a:srgbClr val="000000"/>
                          </a:solidFill>
                          <a:latin typeface="Segoe UI" panose="020B0502040204020203" pitchFamily="34" charset="0"/>
                          <a:cs typeface="Segoe UI" panose="020B0502040204020203" pitchFamily="34" charset="0"/>
                        </a:rPr>
                        <a:t>Monroney</a:t>
                      </a:r>
                      <a:r>
                        <a:rPr lang="en-US" sz="1000" b="0" i="0" u="none" strike="noStrike">
                          <a:solidFill>
                            <a:srgbClr val="000000"/>
                          </a:solidFill>
                          <a:latin typeface="Segoe UI" panose="020B0502040204020203" pitchFamily="34" charset="0"/>
                          <a:cs typeface="Segoe UI" panose="020B0502040204020203" pitchFamily="34" charset="0"/>
                        </a:rPr>
                        <a:t> Aeronautical Center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NOTAM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Notice to Airmen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MODE 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Mode Select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NSWRC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err="1">
                          <a:solidFill>
                            <a:srgbClr val="000000"/>
                          </a:solidFill>
                          <a:latin typeface="Segoe UI" panose="020B0502040204020203" pitchFamily="34" charset="0"/>
                          <a:cs typeface="Segoe UI" panose="020B0502040204020203" pitchFamily="34" charset="0"/>
                        </a:rPr>
                        <a:t>NextGen</a:t>
                      </a:r>
                      <a:r>
                        <a:rPr lang="en-US" sz="1100" b="0" i="0" u="none" strike="noStrike">
                          <a:solidFill>
                            <a:srgbClr val="000000"/>
                          </a:solidFill>
                          <a:latin typeface="Segoe UI" panose="020B0502040204020203" pitchFamily="34" charset="0"/>
                          <a:cs typeface="Segoe UI" panose="020B0502040204020203" pitchFamily="34" charset="0"/>
                        </a:rPr>
                        <a:t> Surveillance and Weather Capability</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MOPS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Minimum Operational Performance Standards (RTCA)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NVR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NAS Voice</a:t>
                      </a:r>
                      <a:r>
                        <a:rPr lang="en-US" sz="1100" b="0" i="0" u="none" strike="noStrike" baseline="0">
                          <a:solidFill>
                            <a:srgbClr val="000000"/>
                          </a:solidFill>
                          <a:latin typeface="Segoe UI" panose="020B0502040204020203" pitchFamily="34" charset="0"/>
                          <a:cs typeface="Segoe UI" panose="020B0502040204020203" pitchFamily="34" charset="0"/>
                        </a:rPr>
                        <a:t> Recorder</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MPAR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Multi-Function Phased-Array Radar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NVS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National Airspace System Voice Switch</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NACGS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National Aeronautical</a:t>
                      </a:r>
                      <a:r>
                        <a:rPr lang="en-US" sz="1100" b="0" i="0" u="none" strike="noStrike" baseline="0">
                          <a:solidFill>
                            <a:srgbClr val="000000"/>
                          </a:solidFill>
                          <a:latin typeface="Segoe UI" panose="020B0502040204020203" pitchFamily="34" charset="0"/>
                          <a:cs typeface="Segoe UI" panose="020B0502040204020203" pitchFamily="34" charset="0"/>
                        </a:rPr>
                        <a:t> Charting Group System</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NWP</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err="1">
                          <a:solidFill>
                            <a:srgbClr val="000000"/>
                          </a:solidFill>
                          <a:latin typeface="Segoe UI" panose="020B0502040204020203" pitchFamily="34" charset="0"/>
                          <a:cs typeface="Segoe UI" panose="020B0502040204020203" pitchFamily="34" charset="0"/>
                        </a:rPr>
                        <a:t>NextGen</a:t>
                      </a:r>
                      <a:r>
                        <a:rPr lang="en-US" sz="1100" b="0" i="0" u="none" strike="noStrike">
                          <a:solidFill>
                            <a:srgbClr val="000000"/>
                          </a:solidFill>
                          <a:latin typeface="Segoe UI" panose="020B0502040204020203" pitchFamily="34" charset="0"/>
                          <a:cs typeface="Segoe UI" panose="020B0502040204020203" pitchFamily="34" charset="0"/>
                        </a:rPr>
                        <a:t> Weather</a:t>
                      </a:r>
                      <a:r>
                        <a:rPr lang="en-US" sz="1100" b="0" i="0" u="none" strike="noStrike" baseline="0">
                          <a:solidFill>
                            <a:srgbClr val="000000"/>
                          </a:solidFill>
                          <a:latin typeface="Segoe UI" panose="020B0502040204020203" pitchFamily="34" charset="0"/>
                          <a:cs typeface="Segoe UI" panose="020B0502040204020203" pitchFamily="34" charset="0"/>
                        </a:rPr>
                        <a:t> </a:t>
                      </a:r>
                      <a:r>
                        <a:rPr lang="en-US" sz="1100" b="0" i="0" u="none" strike="noStrike">
                          <a:solidFill>
                            <a:srgbClr val="000000"/>
                          </a:solidFill>
                          <a:latin typeface="Segoe UI" panose="020B0502040204020203" pitchFamily="34" charset="0"/>
                          <a:cs typeface="Segoe UI" panose="020B0502040204020203" pitchFamily="34" charset="0"/>
                        </a:rPr>
                        <a:t>Processor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310059">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1" i="0" u="none" strike="noStrike">
                          <a:solidFill>
                            <a:srgbClr val="000000"/>
                          </a:solidFill>
                          <a:latin typeface="Segoe UI" panose="020B0502040204020203" pitchFamily="34" charset="0"/>
                          <a:cs typeface="Segoe UI" panose="020B0502040204020203" pitchFamily="34" charset="0"/>
                        </a:rPr>
                        <a:t>NADIN MSN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latin typeface="Segoe UI" panose="020B0502040204020203" pitchFamily="34" charset="0"/>
                          <a:cs typeface="Segoe UI" panose="020B0502040204020203" pitchFamily="34" charset="0"/>
                        </a:rPr>
                        <a:t>National Airspace Data </a:t>
                      </a:r>
                      <a:r>
                        <a:rPr lang="en-US" sz="900" b="0" i="0" u="none" strike="noStrike" kern="1200">
                          <a:solidFill>
                            <a:srgbClr val="000000"/>
                          </a:solidFill>
                          <a:latin typeface="Segoe UI" panose="020B0502040204020203" pitchFamily="34" charset="0"/>
                          <a:ea typeface="+mn-ea"/>
                          <a:cs typeface="Segoe UI" panose="020B0502040204020203" pitchFamily="34" charset="0"/>
                        </a:rPr>
                        <a:t>Interchange</a:t>
                      </a:r>
                      <a:r>
                        <a:rPr lang="en-US" sz="900" b="0" i="0" u="none" strike="noStrike">
                          <a:solidFill>
                            <a:srgbClr val="000000"/>
                          </a:solidFill>
                          <a:latin typeface="Segoe UI" panose="020B0502040204020203" pitchFamily="34" charset="0"/>
                          <a:cs typeface="Segoe UI" panose="020B0502040204020203" pitchFamily="34" charset="0"/>
                        </a:rPr>
                        <a:t> Network Message Switched Network</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NWS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National Weather Service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310059">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a:solidFill>
                            <a:srgbClr val="000000"/>
                          </a:solidFill>
                          <a:latin typeface="Segoe UI" panose="020B0502040204020203" pitchFamily="34" charset="0"/>
                          <a:cs typeface="Segoe UI" panose="020B0502040204020203" pitchFamily="34" charset="0"/>
                        </a:rPr>
                        <a:t>NADIN PSN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latin typeface="Segoe UI" panose="020B0502040204020203" pitchFamily="34" charset="0"/>
                          <a:cs typeface="Segoe UI" panose="020B0502040204020203" pitchFamily="34" charset="0"/>
                        </a:rPr>
                        <a:t>National Airspace Data Interchange Network Packet Switched Network</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a:latin typeface="Segoe UI" panose="020B0502040204020203" pitchFamily="34" charset="0"/>
                          <a:cs typeface="Segoe UI" panose="020B0502040204020203" pitchFamily="34" charset="0"/>
                        </a:rPr>
                        <a:t>OARS</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r>
                        <a:rPr lang="en-US" sz="1100">
                          <a:latin typeface="Segoe UI" panose="020B0502040204020203" pitchFamily="34" charset="0"/>
                          <a:cs typeface="Segoe UI" panose="020B0502040204020203" pitchFamily="34" charset="0"/>
                        </a:rPr>
                        <a:t>Operational Analysis and Reporting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34053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NAIMES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latin typeface="Segoe UI" panose="020B0502040204020203" pitchFamily="34" charset="0"/>
                          <a:cs typeface="Segoe UI" panose="020B0502040204020203" pitchFamily="34" charset="0"/>
                        </a:rPr>
                        <a:t>NAS Aeronautical Information</a:t>
                      </a:r>
                      <a:r>
                        <a:rPr lang="en-US" sz="1000" b="0" i="0" u="none" strike="noStrike" baseline="0">
                          <a:solidFill>
                            <a:srgbClr val="000000"/>
                          </a:solidFill>
                          <a:latin typeface="Segoe UI" panose="020B0502040204020203" pitchFamily="34" charset="0"/>
                          <a:cs typeface="Segoe UI" panose="020B0502040204020203" pitchFamily="34" charset="0"/>
                        </a:rPr>
                        <a:t> Management Enterprise Systems</a:t>
                      </a:r>
                      <a:endParaRPr lang="en-US" sz="10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OASIS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Operational and Supportability Implementation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NAS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National Airspace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err="1">
                          <a:solidFill>
                            <a:srgbClr val="000000"/>
                          </a:solidFill>
                          <a:latin typeface="Segoe UI" panose="020B0502040204020203" pitchFamily="34" charset="0"/>
                          <a:cs typeface="Segoe UI" panose="020B0502040204020203" pitchFamily="34" charset="0"/>
                        </a:rPr>
                        <a:t>Obs</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Observation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NASA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National Aeronautics and Space Administration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OCC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Operations Control Center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NASE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NAS Adaptation Services Environment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ODALS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Omnidirectional Approach Lighting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NASR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National Airspace System Resource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OEAAA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Obstruction Evaluation/Airport Airspace Analysis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NAVAID</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latin typeface="Segoe UI" panose="020B0502040204020203" pitchFamily="34" charset="0"/>
                          <a:cs typeface="Segoe UI" panose="020B0502040204020203" pitchFamily="34" charset="0"/>
                        </a:rPr>
                        <a:t>Navigational Aid</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OFDPS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Offshore Flight Data Processing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NBSC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err="1">
                          <a:solidFill>
                            <a:srgbClr val="000000"/>
                          </a:solidFill>
                          <a:latin typeface="Segoe UI" panose="020B0502040204020203" pitchFamily="34" charset="0"/>
                          <a:cs typeface="Segoe UI" panose="020B0502040204020203" pitchFamily="34" charset="0"/>
                        </a:rPr>
                        <a:t>NextGen</a:t>
                      </a:r>
                      <a:r>
                        <a:rPr lang="en-US" sz="1100" b="0" i="0" u="none" strike="noStrike">
                          <a:solidFill>
                            <a:srgbClr val="000000"/>
                          </a:solidFill>
                          <a:latin typeface="Segoe UI" panose="020B0502040204020203" pitchFamily="34" charset="0"/>
                          <a:cs typeface="Segoe UI" panose="020B0502040204020203" pitchFamily="34" charset="0"/>
                        </a:rPr>
                        <a:t> Backup Surveillance Capability</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err="1">
                          <a:solidFill>
                            <a:srgbClr val="000000"/>
                          </a:solidFill>
                          <a:latin typeface="Segoe UI" panose="020B0502040204020203" pitchFamily="34" charset="0"/>
                          <a:cs typeface="Segoe UI" panose="020B0502040204020203" pitchFamily="34" charset="0"/>
                        </a:rPr>
                        <a:t>Ol</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Operational Improvement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3"/>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NCR</a:t>
                      </a:r>
                    </a:p>
                  </a:txBody>
                  <a:tcPr marL="5267" marR="5267"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NAS Common</a:t>
                      </a:r>
                      <a:r>
                        <a:rPr lang="en-US" sz="1100" b="0" i="0" u="none" strike="noStrike" baseline="0">
                          <a:solidFill>
                            <a:srgbClr val="000000"/>
                          </a:solidFill>
                          <a:latin typeface="Segoe UI" panose="020B0502040204020203" pitchFamily="34" charset="0"/>
                          <a:cs typeface="Segoe UI" panose="020B0502040204020203" pitchFamily="34" charset="0"/>
                        </a:rPr>
                        <a:t> Reference</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OPC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Offshore Precipitation Capability</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4"/>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NDB</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Non-Directional Beacon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Ops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Operations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5"/>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NEMC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Network Enterprise Management Center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OPSNET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Operations Network</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6"/>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a:solidFill>
                            <a:srgbClr val="000000"/>
                          </a:solidFill>
                          <a:latin typeface="Segoe UI" panose="020B0502040204020203" pitchFamily="34" charset="0"/>
                          <a:cs typeface="Segoe UI" panose="020B0502040204020203" pitchFamily="34" charset="0"/>
                        </a:rPr>
                        <a:t>NEMS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NAS Enterprise</a:t>
                      </a:r>
                      <a:r>
                        <a:rPr lang="en-US" sz="1100" b="0" i="0" u="none" strike="noStrike" baseline="0">
                          <a:solidFill>
                            <a:srgbClr val="000000"/>
                          </a:solidFill>
                          <a:latin typeface="Segoe UI" panose="020B0502040204020203" pitchFamily="34" charset="0"/>
                          <a:cs typeface="Segoe UI" panose="020B0502040204020203" pitchFamily="34" charset="0"/>
                        </a:rPr>
                        <a:t> Messaging Service</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ORS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Obstacle Repository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7"/>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NEXCOM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latin typeface="Segoe UI" panose="020B0502040204020203" pitchFamily="34" charset="0"/>
                          <a:cs typeface="Segoe UI" panose="020B0502040204020203" pitchFamily="34" charset="0"/>
                        </a:rPr>
                        <a:t>Next-Generation VHF A/G Communication</a:t>
                      </a:r>
                      <a:r>
                        <a:rPr lang="en-US" sz="1000" b="0" i="0" u="none" strike="noStrike" baseline="0">
                          <a:solidFill>
                            <a:srgbClr val="000000"/>
                          </a:solidFill>
                          <a:latin typeface="Segoe UI" panose="020B0502040204020203" pitchFamily="34" charset="0"/>
                          <a:cs typeface="Segoe UI" panose="020B0502040204020203" pitchFamily="34" charset="0"/>
                        </a:rPr>
                        <a:t> </a:t>
                      </a:r>
                      <a:r>
                        <a:rPr lang="en-US" sz="1000" b="0" i="0" u="none" strike="noStrike">
                          <a:solidFill>
                            <a:srgbClr val="000000"/>
                          </a:solidFill>
                          <a:latin typeface="Segoe UI" panose="020B0502040204020203" pitchFamily="34" charset="0"/>
                          <a:cs typeface="Segoe UI" panose="020B0502040204020203" pitchFamily="34" charset="0"/>
                        </a:rPr>
                        <a:t>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PAPI</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Precision Approach Path Indicator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8"/>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NEXRAD</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Next Generation Weather Radar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PBN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Performance-Based Navigation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9"/>
                  </a:ext>
                </a:extLst>
              </a:tr>
              <a:tr h="182875">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1" i="0" u="none" strike="noStrike" err="1">
                          <a:solidFill>
                            <a:srgbClr val="000000"/>
                          </a:solidFill>
                          <a:latin typeface="Segoe UI" panose="020B0502040204020203" pitchFamily="34" charset="0"/>
                          <a:cs typeface="Segoe UI" panose="020B0502040204020203" pitchFamily="34" charset="0"/>
                        </a:rPr>
                        <a:t>NextGen</a:t>
                      </a:r>
                      <a:endParaRPr lang="en-US" sz="10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latin typeface="Segoe UI" panose="020B0502040204020203" pitchFamily="34" charset="0"/>
                          <a:cs typeface="Segoe UI" panose="020B0502040204020203" pitchFamily="34" charset="0"/>
                        </a:rPr>
                        <a:t>Next Generation Air Transportation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PDARS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Performance Data Analysis and Reporting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0"/>
                  </a:ext>
                </a:extLst>
              </a:tr>
            </a:tbl>
          </a:graphicData>
        </a:graphic>
      </p:graphicFrame>
      <p:sp>
        <p:nvSpPr>
          <p:cNvPr id="2" name="Title 1" descr="Appendix A, Acronym List (4 of 6)">
            <a:extLst>
              <a:ext uri="{FF2B5EF4-FFF2-40B4-BE49-F238E27FC236}">
                <a16:creationId xmlns:a16="http://schemas.microsoft.com/office/drawing/2014/main" id="{54E7377D-926F-4123-9DB2-3F924FBAE877}"/>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Appendix A, Acronym List (4 of 6)</a:t>
            </a:r>
          </a:p>
        </p:txBody>
      </p:sp>
      <p:sp>
        <p:nvSpPr>
          <p:cNvPr id="3" name="Slide Number Placeholder 2" descr="127">
            <a:extLst>
              <a:ext uri="{FF2B5EF4-FFF2-40B4-BE49-F238E27FC236}">
                <a16:creationId xmlns:a16="http://schemas.microsoft.com/office/drawing/2014/main" id="{CD652AA4-2563-4D25-AECE-6108C9EB271B}"/>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descr="Aircraft Roadmap (6 of 8)">
            <a:extLst>
              <a:ext uri="{FF2B5EF4-FFF2-40B4-BE49-F238E27FC236}">
                <a16:creationId xmlns:a16="http://schemas.microsoft.com/office/drawing/2014/main" id="{82A8C894-84D5-4520-9403-A8F6A04EA418}"/>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Aircraft Roadmap (6 of 8)</a:t>
            </a:r>
          </a:p>
        </p:txBody>
      </p:sp>
      <p:sp>
        <p:nvSpPr>
          <p:cNvPr id="45" name="Slide Number Placeholder 44" descr="12">
            <a:extLst>
              <a:ext uri="{FF2B5EF4-FFF2-40B4-BE49-F238E27FC236}">
                <a16:creationId xmlns:a16="http://schemas.microsoft.com/office/drawing/2014/main" id="{90F64C7C-C15B-4E16-8172-54583E6F2232}"/>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12</a:t>
            </a:fld>
            <a:endParaRPr lang="en-US"/>
          </a:p>
        </p:txBody>
      </p:sp>
      <p:grpSp>
        <p:nvGrpSpPr>
          <p:cNvPr id="3" name="Group 2" descr="The sixth page of the Aircraft Roadmap is comprised of Support Activities for RTCA SC-159 and RTCA SC-227.">
            <a:extLst>
              <a:ext uri="{FF2B5EF4-FFF2-40B4-BE49-F238E27FC236}">
                <a16:creationId xmlns:a16="http://schemas.microsoft.com/office/drawing/2014/main" id="{E728F2CE-078B-40CD-A78D-A0355A96A893}"/>
              </a:ext>
            </a:extLst>
          </p:cNvPr>
          <p:cNvGrpSpPr/>
          <p:nvPr/>
        </p:nvGrpSpPr>
        <p:grpSpPr>
          <a:xfrm>
            <a:off x="272640" y="559293"/>
            <a:ext cx="8790398" cy="5903652"/>
            <a:chOff x="272640" y="559293"/>
            <a:chExt cx="8790398" cy="5903652"/>
          </a:xfrm>
        </p:grpSpPr>
        <p:sp>
          <p:nvSpPr>
            <p:cNvPr id="20492" name="Rectangle 3 planned">
              <a:extLst>
                <a:ext uri="{FF2B5EF4-FFF2-40B4-BE49-F238E27FC236}">
                  <a16:creationId xmlns:a16="http://schemas.microsoft.com/office/drawing/2014/main" id="{B2E6BC29-25FC-4CFE-9279-D7F19DDC2C35}"/>
                </a:ext>
                <a:ext uri="{C183D7F6-B498-43B3-948B-1728B52AA6E4}">
                  <adec:decorative xmlns:adec="http://schemas.microsoft.com/office/drawing/2017/decorative" val="1"/>
                </a:ext>
              </a:extLst>
            </p:cNvPr>
            <p:cNvSpPr>
              <a:spLocks noChangeArrowheads="1"/>
            </p:cNvSpPr>
            <p:nvPr/>
          </p:nvSpPr>
          <p:spPr bwMode="auto">
            <a:xfrm>
              <a:off x="603682" y="559293"/>
              <a:ext cx="8451542" cy="2893294"/>
            </a:xfrm>
            <a:prstGeom prst="rect">
              <a:avLst/>
            </a:prstGeom>
            <a:noFill/>
            <a:ln w="1270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0493" name="Text Box 125" descr="RTCA &#10;SC-159">
              <a:extLst>
                <a:ext uri="{FF2B5EF4-FFF2-40B4-BE49-F238E27FC236}">
                  <a16:creationId xmlns:a16="http://schemas.microsoft.com/office/drawing/2014/main" id="{58EFBFD2-210B-4396-B0B6-19139E49B3EF}"/>
                </a:ext>
                <a:ext uri="{C183D7F6-B498-43B3-948B-1728B52AA6E4}">
                  <adec:decorative xmlns:adec="http://schemas.microsoft.com/office/drawing/2017/decorative" val="0"/>
                </a:ext>
              </a:extLst>
            </p:cNvPr>
            <p:cNvSpPr txBox="1">
              <a:spLocks noChangeArrowheads="1"/>
            </p:cNvSpPr>
            <p:nvPr/>
          </p:nvSpPr>
          <p:spPr bwMode="auto">
            <a:xfrm rot="10800000">
              <a:off x="272640" y="1575766"/>
              <a:ext cx="276999" cy="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RTCA </a:t>
              </a:r>
            </a:p>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SC-159</a:t>
              </a:r>
            </a:p>
          </p:txBody>
        </p:sp>
        <p:sp>
          <p:nvSpPr>
            <p:cNvPr id="20518" name="Rectangle 3 planned">
              <a:extLst>
                <a:ext uri="{FF2B5EF4-FFF2-40B4-BE49-F238E27FC236}">
                  <a16:creationId xmlns:a16="http://schemas.microsoft.com/office/drawing/2014/main" id="{76A5D255-E01F-4AE7-A109-9DFC1F174546}"/>
                </a:ext>
                <a:ext uri="{C183D7F6-B498-43B3-948B-1728B52AA6E4}">
                  <adec:decorative xmlns:adec="http://schemas.microsoft.com/office/drawing/2017/decorative" val="1"/>
                </a:ext>
              </a:extLst>
            </p:cNvPr>
            <p:cNvSpPr>
              <a:spLocks noChangeArrowheads="1"/>
            </p:cNvSpPr>
            <p:nvPr/>
          </p:nvSpPr>
          <p:spPr bwMode="auto">
            <a:xfrm>
              <a:off x="603682" y="3452587"/>
              <a:ext cx="8459356" cy="3010358"/>
            </a:xfrm>
            <a:prstGeom prst="rect">
              <a:avLst/>
            </a:prstGeom>
            <a:noFill/>
            <a:ln w="1270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Arial" panose="020B0604020202020204" pitchFamily="34" charset="0"/>
                <a:ea typeface="ＭＳ Ｐゴシック" panose="020B0600070205080204" pitchFamily="34" charset="-128"/>
              </a:endParaRPr>
            </a:p>
          </p:txBody>
        </p:sp>
        <p:sp>
          <p:nvSpPr>
            <p:cNvPr id="20519" name="Text Box 125" descr="RTCA &#10;SC-227">
              <a:extLst>
                <a:ext uri="{FF2B5EF4-FFF2-40B4-BE49-F238E27FC236}">
                  <a16:creationId xmlns:a16="http://schemas.microsoft.com/office/drawing/2014/main" id="{4B47973C-8956-4A2C-9DAC-0D9DF474BE12}"/>
                </a:ext>
                <a:ext uri="{C183D7F6-B498-43B3-948B-1728B52AA6E4}">
                  <adec:decorative xmlns:adec="http://schemas.microsoft.com/office/drawing/2017/decorative" val="0"/>
                </a:ext>
              </a:extLst>
            </p:cNvPr>
            <p:cNvSpPr txBox="1">
              <a:spLocks noChangeArrowheads="1"/>
            </p:cNvSpPr>
            <p:nvPr/>
          </p:nvSpPr>
          <p:spPr bwMode="auto">
            <a:xfrm rot="10800000">
              <a:off x="272640" y="4686096"/>
              <a:ext cx="276999" cy="54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RTCA </a:t>
              </a:r>
            </a:p>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SC-227</a:t>
              </a:r>
            </a:p>
          </p:txBody>
        </p:sp>
        <p:sp>
          <p:nvSpPr>
            <p:cNvPr id="42" name="support 1160">
              <a:hlinkClick r:id="rId3"/>
              <a:extLst>
                <a:ext uri="{FF2B5EF4-FFF2-40B4-BE49-F238E27FC236}">
                  <a16:creationId xmlns:a16="http://schemas.microsoft.com/office/drawing/2014/main" id="{F15EA84F-FFC8-4C00-B72F-A11C37CAECD0}"/>
                </a:ext>
                <a:ext uri="{C183D7F6-B498-43B3-948B-1728B52AA6E4}">
                  <adec:decorative xmlns:adec="http://schemas.microsoft.com/office/drawing/2017/decorative" val="1"/>
                </a:ext>
              </a:extLst>
            </p:cNvPr>
            <p:cNvSpPr txBox="1">
              <a:spLocks noChangeArrowheads="1"/>
            </p:cNvSpPr>
            <p:nvPr/>
          </p:nvSpPr>
          <p:spPr bwMode="auto">
            <a:xfrm>
              <a:off x="1180158" y="757943"/>
              <a:ext cx="128016" cy="132943"/>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3" name="TextBox 60" descr="DO-235C Updated L1 interference environment report">
              <a:extLst>
                <a:ext uri="{FF2B5EF4-FFF2-40B4-BE49-F238E27FC236}">
                  <a16:creationId xmlns:a16="http://schemas.microsoft.com/office/drawing/2014/main" id="{E1FA7C1A-364E-4E41-A302-1DA74E7C64A5}"/>
                </a:ext>
                <a:ext uri="{C183D7F6-B498-43B3-948B-1728B52AA6E4}">
                  <adec:decorative xmlns:adec="http://schemas.microsoft.com/office/drawing/2017/decorative" val="0"/>
                </a:ext>
              </a:extLst>
            </p:cNvPr>
            <p:cNvSpPr txBox="1">
              <a:spLocks noChangeArrowheads="1"/>
            </p:cNvSpPr>
            <p:nvPr/>
          </p:nvSpPr>
          <p:spPr bwMode="auto">
            <a:xfrm>
              <a:off x="1340733" y="784255"/>
              <a:ext cx="2435442"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DO-235C Updated L1 interference environment report</a:t>
              </a:r>
            </a:p>
          </p:txBody>
        </p:sp>
        <p:sp>
          <p:nvSpPr>
            <p:cNvPr id="44" name="support 1162">
              <a:hlinkClick r:id="rId4"/>
              <a:extLst>
                <a:ext uri="{FF2B5EF4-FFF2-40B4-BE49-F238E27FC236}">
                  <a16:creationId xmlns:a16="http://schemas.microsoft.com/office/drawing/2014/main" id="{13BD6E07-915F-47D6-AE4F-A73F190179B0}"/>
                </a:ext>
                <a:ext uri="{C183D7F6-B498-43B3-948B-1728B52AA6E4}">
                  <adec:decorative xmlns:adec="http://schemas.microsoft.com/office/drawing/2017/decorative" val="1"/>
                </a:ext>
              </a:extLst>
            </p:cNvPr>
            <p:cNvSpPr txBox="1">
              <a:spLocks noChangeArrowheads="1"/>
            </p:cNvSpPr>
            <p:nvPr/>
          </p:nvSpPr>
          <p:spPr bwMode="auto">
            <a:xfrm>
              <a:off x="1168278" y="1191087"/>
              <a:ext cx="514905" cy="132943"/>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6" name="TextBox 60" descr="DO-292A Updated L5 interference environment report ">
              <a:extLst>
                <a:ext uri="{FF2B5EF4-FFF2-40B4-BE49-F238E27FC236}">
                  <a16:creationId xmlns:a16="http://schemas.microsoft.com/office/drawing/2014/main" id="{8691F3CD-8C2C-48AA-BEA7-4C83DB8FD269}"/>
                </a:ext>
                <a:ext uri="{C183D7F6-B498-43B3-948B-1728B52AA6E4}">
                  <adec:decorative xmlns:adec="http://schemas.microsoft.com/office/drawing/2017/decorative" val="0"/>
                </a:ext>
              </a:extLst>
            </p:cNvPr>
            <p:cNvSpPr txBox="1">
              <a:spLocks noChangeArrowheads="1"/>
            </p:cNvSpPr>
            <p:nvPr/>
          </p:nvSpPr>
          <p:spPr bwMode="auto">
            <a:xfrm>
              <a:off x="1816691" y="1201692"/>
              <a:ext cx="2503454"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DO-292A Updated L5 interference environment report </a:t>
              </a:r>
            </a:p>
          </p:txBody>
        </p:sp>
        <p:sp>
          <p:nvSpPr>
            <p:cNvPr id="47" name="support 1164">
              <a:hlinkClick r:id="rId5"/>
              <a:extLst>
                <a:ext uri="{FF2B5EF4-FFF2-40B4-BE49-F238E27FC236}">
                  <a16:creationId xmlns:a16="http://schemas.microsoft.com/office/drawing/2014/main" id="{F1B9FAEF-DC69-44CC-94A2-2EE60512FB98}"/>
                </a:ext>
                <a:ext uri="{C183D7F6-B498-43B3-948B-1728B52AA6E4}">
                  <adec:decorative xmlns:adec="http://schemas.microsoft.com/office/drawing/2017/decorative" val="1"/>
                </a:ext>
              </a:extLst>
            </p:cNvPr>
            <p:cNvSpPr txBox="1">
              <a:spLocks noChangeArrowheads="1"/>
            </p:cNvSpPr>
            <p:nvPr/>
          </p:nvSpPr>
          <p:spPr bwMode="auto">
            <a:xfrm>
              <a:off x="1585534" y="1562469"/>
              <a:ext cx="97654" cy="123111"/>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8" name="TextBox 60" descr="DO-373A Update to GNSS dual-frequency (1575/1176 MHz) antenna MOPS for airborne equipment ">
              <a:extLst>
                <a:ext uri="{FF2B5EF4-FFF2-40B4-BE49-F238E27FC236}">
                  <a16:creationId xmlns:a16="http://schemas.microsoft.com/office/drawing/2014/main" id="{072EEA5B-E1AB-4131-9265-59B96CC68B8F}"/>
                </a:ext>
                <a:ext uri="{C183D7F6-B498-43B3-948B-1728B52AA6E4}">
                  <adec:decorative xmlns:adec="http://schemas.microsoft.com/office/drawing/2017/decorative" val="0"/>
                </a:ext>
              </a:extLst>
            </p:cNvPr>
            <p:cNvSpPr txBox="1">
              <a:spLocks noChangeArrowheads="1"/>
            </p:cNvSpPr>
            <p:nvPr/>
          </p:nvSpPr>
          <p:spPr bwMode="auto">
            <a:xfrm>
              <a:off x="1818604" y="1573092"/>
              <a:ext cx="4551988"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DO-373A Update to GNSS dual-frequency (1575/1176 MHz) antenna MOPS for airborne equipment </a:t>
              </a:r>
            </a:p>
          </p:txBody>
        </p:sp>
        <p:sp>
          <p:nvSpPr>
            <p:cNvPr id="49" name="support 1184">
              <a:hlinkClick r:id="rId6"/>
              <a:extLst>
                <a:ext uri="{FF2B5EF4-FFF2-40B4-BE49-F238E27FC236}">
                  <a16:creationId xmlns:a16="http://schemas.microsoft.com/office/drawing/2014/main" id="{1ED1902B-4C0E-4EE4-B0B1-9B1744A07E46}"/>
                </a:ext>
                <a:ext uri="{C183D7F6-B498-43B3-948B-1728B52AA6E4}">
                  <adec:decorative xmlns:adec="http://schemas.microsoft.com/office/drawing/2017/decorative" val="1"/>
                </a:ext>
              </a:extLst>
            </p:cNvPr>
            <p:cNvSpPr txBox="1">
              <a:spLocks noChangeArrowheads="1"/>
            </p:cNvSpPr>
            <p:nvPr/>
          </p:nvSpPr>
          <p:spPr bwMode="auto">
            <a:xfrm>
              <a:off x="1174867" y="1944832"/>
              <a:ext cx="632397" cy="132942"/>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0" name="TextBox 60" descr="GNSS(SBAS) L1/L5 MOPS GPS/Galileo/SBAS MOPS developed jointly with EUROCAE WG-62 that are intended to be usable for ETSO/ TSO production and certification of the receivers for aviation use  ">
              <a:extLst>
                <a:ext uri="{FF2B5EF4-FFF2-40B4-BE49-F238E27FC236}">
                  <a16:creationId xmlns:a16="http://schemas.microsoft.com/office/drawing/2014/main" id="{AC651224-AA91-4344-9B5D-FBBE043DFCD6}"/>
                </a:ext>
                <a:ext uri="{C183D7F6-B498-43B3-948B-1728B52AA6E4}">
                  <adec:decorative xmlns:adec="http://schemas.microsoft.com/office/drawing/2017/decorative" val="0"/>
                </a:ext>
              </a:extLst>
            </p:cNvPr>
            <p:cNvSpPr txBox="1">
              <a:spLocks noChangeArrowheads="1"/>
            </p:cNvSpPr>
            <p:nvPr/>
          </p:nvSpPr>
          <p:spPr bwMode="auto">
            <a:xfrm>
              <a:off x="1881882" y="1882930"/>
              <a:ext cx="4800563"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defRPr/>
              </a:pPr>
              <a:r>
                <a:rPr lang="sv-SE"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GNSS(SBAS) L1/L5 MOPS </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GPS/Galileo/SBAS MOPS developed jointly with EUROCAE WG-62 that are intended to be usable for ETSO/ TSO production and certification of the receivers for aviation use</a:t>
              </a:r>
              <a:r>
                <a:rPr lang="sv-SE"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1" name="support 1186">
              <a:hlinkClick r:id="rId7"/>
              <a:extLst>
                <a:ext uri="{FF2B5EF4-FFF2-40B4-BE49-F238E27FC236}">
                  <a16:creationId xmlns:a16="http://schemas.microsoft.com/office/drawing/2014/main" id="{FB279E5C-00BC-44F9-AAF4-341BF97A2CD7}"/>
                </a:ext>
                <a:ext uri="{C183D7F6-B498-43B3-948B-1728B52AA6E4}">
                  <adec:decorative xmlns:adec="http://schemas.microsoft.com/office/drawing/2017/decorative" val="1"/>
                </a:ext>
              </a:extLst>
            </p:cNvPr>
            <p:cNvSpPr txBox="1">
              <a:spLocks noChangeArrowheads="1"/>
            </p:cNvSpPr>
            <p:nvPr/>
          </p:nvSpPr>
          <p:spPr bwMode="auto">
            <a:xfrm>
              <a:off x="2092254" y="2311286"/>
              <a:ext cx="611857" cy="122712"/>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2" name="TextBox 60" descr="GNSS (SBAS) L1/L5 MOPS Update to GPS/Galileo/SBAS MOPS for dual-frequency equipment">
              <a:extLst>
                <a:ext uri="{FF2B5EF4-FFF2-40B4-BE49-F238E27FC236}">
                  <a16:creationId xmlns:a16="http://schemas.microsoft.com/office/drawing/2014/main" id="{7181C3DA-11AD-4C94-B96B-2C257B2E69FF}"/>
                </a:ext>
                <a:ext uri="{C183D7F6-B498-43B3-948B-1728B52AA6E4}">
                  <adec:decorative xmlns:adec="http://schemas.microsoft.com/office/drawing/2017/decorative" val="0"/>
                </a:ext>
              </a:extLst>
            </p:cNvPr>
            <p:cNvSpPr txBox="1">
              <a:spLocks noChangeArrowheads="1"/>
            </p:cNvSpPr>
            <p:nvPr/>
          </p:nvSpPr>
          <p:spPr bwMode="auto">
            <a:xfrm>
              <a:off x="2847871" y="2311286"/>
              <a:ext cx="4188002"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GNSS (SBAS) L1/L5 MOPS Update to GPS/Galileo/SBAS MOPS for dual-frequency equipment</a:t>
              </a:r>
            </a:p>
          </p:txBody>
        </p:sp>
        <p:sp>
          <p:nvSpPr>
            <p:cNvPr id="55" name="support 1188">
              <a:hlinkClick r:id="rId8"/>
              <a:extLst>
                <a:ext uri="{FF2B5EF4-FFF2-40B4-BE49-F238E27FC236}">
                  <a16:creationId xmlns:a16="http://schemas.microsoft.com/office/drawing/2014/main" id="{DD380C04-9EFC-4648-A8D1-863E4148CB0E}"/>
                </a:ext>
                <a:ext uri="{C183D7F6-B498-43B3-948B-1728B52AA6E4}">
                  <adec:decorative xmlns:adec="http://schemas.microsoft.com/office/drawing/2017/decorative" val="1"/>
                </a:ext>
              </a:extLst>
            </p:cNvPr>
            <p:cNvSpPr txBox="1">
              <a:spLocks noChangeArrowheads="1"/>
            </p:cNvSpPr>
            <p:nvPr/>
          </p:nvSpPr>
          <p:spPr bwMode="auto">
            <a:xfrm>
              <a:off x="1174870" y="2627531"/>
              <a:ext cx="1535838" cy="131672"/>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6" name="TextBox 60" descr="GNSS (GBAS) L1/L5 MOPS and ICD Initial MOPS and ICD for Verification and Validation">
              <a:extLst>
                <a:ext uri="{FF2B5EF4-FFF2-40B4-BE49-F238E27FC236}">
                  <a16:creationId xmlns:a16="http://schemas.microsoft.com/office/drawing/2014/main" id="{AD10A8DD-886A-4A10-B194-E40AF2092404}"/>
                </a:ext>
                <a:ext uri="{C183D7F6-B498-43B3-948B-1728B52AA6E4}">
                  <adec:decorative xmlns:adec="http://schemas.microsoft.com/office/drawing/2017/decorative" val="0"/>
                </a:ext>
              </a:extLst>
            </p:cNvPr>
            <p:cNvSpPr txBox="1">
              <a:spLocks noChangeArrowheads="1"/>
            </p:cNvSpPr>
            <p:nvPr/>
          </p:nvSpPr>
          <p:spPr bwMode="auto">
            <a:xfrm>
              <a:off x="2857287" y="2641863"/>
              <a:ext cx="3919415"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GNSS (GBAS) L1/L5 MOPS and ICD Initial MOPS and ICD for Verification and Validation</a:t>
              </a:r>
            </a:p>
          </p:txBody>
        </p:sp>
        <p:sp>
          <p:nvSpPr>
            <p:cNvPr id="57" name="support 1190">
              <a:hlinkClick r:id="rId9"/>
              <a:extLst>
                <a:ext uri="{FF2B5EF4-FFF2-40B4-BE49-F238E27FC236}">
                  <a16:creationId xmlns:a16="http://schemas.microsoft.com/office/drawing/2014/main" id="{99C8D8AE-D15E-4F03-AEE1-B07123B7D925}"/>
                </a:ext>
                <a:ext uri="{C183D7F6-B498-43B3-948B-1728B52AA6E4}">
                  <adec:decorative xmlns:adec="http://schemas.microsoft.com/office/drawing/2017/decorative" val="1"/>
                </a:ext>
              </a:extLst>
            </p:cNvPr>
            <p:cNvSpPr txBox="1">
              <a:spLocks noChangeArrowheads="1"/>
            </p:cNvSpPr>
            <p:nvPr/>
          </p:nvSpPr>
          <p:spPr bwMode="auto">
            <a:xfrm>
              <a:off x="2607009" y="3001439"/>
              <a:ext cx="1128968" cy="122712"/>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3" name="TextBox 60" descr="GNSS (GBAS) L1/L5 MOPS and ICD Validated GPS/Galileo/GBAS MOPS and ICD for dual-frequency equipment">
              <a:extLst>
                <a:ext uri="{FF2B5EF4-FFF2-40B4-BE49-F238E27FC236}">
                  <a16:creationId xmlns:a16="http://schemas.microsoft.com/office/drawing/2014/main" id="{62C70977-2E10-4D70-8F7F-CD2EA7B0385F}"/>
                </a:ext>
                <a:ext uri="{C183D7F6-B498-43B3-948B-1728B52AA6E4}">
                  <adec:decorative xmlns:adec="http://schemas.microsoft.com/office/drawing/2017/decorative" val="0"/>
                </a:ext>
              </a:extLst>
            </p:cNvPr>
            <p:cNvSpPr txBox="1">
              <a:spLocks noChangeArrowheads="1"/>
            </p:cNvSpPr>
            <p:nvPr/>
          </p:nvSpPr>
          <p:spPr bwMode="auto">
            <a:xfrm>
              <a:off x="3851429" y="2944258"/>
              <a:ext cx="4443975"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GNSS (GBAS) L1/L5 MOPS and ICD Validated GPS/Galileo/GBAS MOPS and ICD for dual-frequency equipment</a:t>
              </a:r>
            </a:p>
          </p:txBody>
        </p:sp>
        <p:sp>
          <p:nvSpPr>
            <p:cNvPr id="66" name="support 1192">
              <a:hlinkClick r:id="rId10"/>
              <a:extLst>
                <a:ext uri="{FF2B5EF4-FFF2-40B4-BE49-F238E27FC236}">
                  <a16:creationId xmlns:a16="http://schemas.microsoft.com/office/drawing/2014/main" id="{6703F998-7C57-4CBC-AFDA-23F70726C54C}"/>
                </a:ext>
                <a:ext uri="{C183D7F6-B498-43B3-948B-1728B52AA6E4}">
                  <adec:decorative xmlns:adec="http://schemas.microsoft.com/office/drawing/2017/decorative" val="1"/>
                </a:ext>
              </a:extLst>
            </p:cNvPr>
            <p:cNvSpPr txBox="1">
              <a:spLocks noChangeArrowheads="1"/>
            </p:cNvSpPr>
            <p:nvPr/>
          </p:nvSpPr>
          <p:spPr bwMode="auto">
            <a:xfrm>
              <a:off x="1180159" y="3880686"/>
              <a:ext cx="758952" cy="128016"/>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3" name="support 1196">
              <a:hlinkClick r:id="rId11"/>
              <a:extLst>
                <a:ext uri="{FF2B5EF4-FFF2-40B4-BE49-F238E27FC236}">
                  <a16:creationId xmlns:a16="http://schemas.microsoft.com/office/drawing/2014/main" id="{11468DC1-D8BA-4767-9952-58BFB961629C}"/>
                </a:ext>
                <a:ext uri="{C183D7F6-B498-43B3-948B-1728B52AA6E4}">
                  <adec:decorative xmlns:adec="http://schemas.microsoft.com/office/drawing/2017/decorative" val="1"/>
                </a:ext>
              </a:extLst>
            </p:cNvPr>
            <p:cNvSpPr txBox="1">
              <a:spLocks noChangeArrowheads="1"/>
            </p:cNvSpPr>
            <p:nvPr/>
          </p:nvSpPr>
          <p:spPr bwMode="auto">
            <a:xfrm>
              <a:off x="1180160" y="5130189"/>
              <a:ext cx="1289663" cy="123110"/>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4" name="support 1194">
              <a:hlinkClick r:id="rId12"/>
              <a:extLst>
                <a:ext uri="{FF2B5EF4-FFF2-40B4-BE49-F238E27FC236}">
                  <a16:creationId xmlns:a16="http://schemas.microsoft.com/office/drawing/2014/main" id="{EB1E00C2-0B3A-4368-A037-166E4DCE7D5A}"/>
                </a:ext>
                <a:ext uri="{C183D7F6-B498-43B3-948B-1728B52AA6E4}">
                  <adec:decorative xmlns:adec="http://schemas.microsoft.com/office/drawing/2017/decorative" val="1"/>
                </a:ext>
              </a:extLst>
            </p:cNvPr>
            <p:cNvSpPr txBox="1">
              <a:spLocks noChangeArrowheads="1"/>
            </p:cNvSpPr>
            <p:nvPr/>
          </p:nvSpPr>
          <p:spPr bwMode="auto">
            <a:xfrm>
              <a:off x="1180160" y="4477047"/>
              <a:ext cx="1530548" cy="123110"/>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5" name="TextBox 60" descr="MASPS DO-236D">
              <a:extLst>
                <a:ext uri="{FF2B5EF4-FFF2-40B4-BE49-F238E27FC236}">
                  <a16:creationId xmlns:a16="http://schemas.microsoft.com/office/drawing/2014/main" id="{B455AA1F-B98E-43E0-A8EF-8387D8FEF756}"/>
                </a:ext>
                <a:ext uri="{C183D7F6-B498-43B3-948B-1728B52AA6E4}">
                  <adec:decorative xmlns:adec="http://schemas.microsoft.com/office/drawing/2017/decorative" val="0"/>
                </a:ext>
              </a:extLst>
            </p:cNvPr>
            <p:cNvSpPr txBox="1">
              <a:spLocks noChangeArrowheads="1"/>
            </p:cNvSpPr>
            <p:nvPr/>
          </p:nvSpPr>
          <p:spPr bwMode="auto">
            <a:xfrm>
              <a:off x="2011683" y="3892282"/>
              <a:ext cx="834362"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MASPS DO-236D</a:t>
              </a:r>
            </a:p>
          </p:txBody>
        </p:sp>
        <p:sp>
          <p:nvSpPr>
            <p:cNvPr id="76" name="TextBox 60" descr="MOPS DO-257C">
              <a:extLst>
                <a:ext uri="{FF2B5EF4-FFF2-40B4-BE49-F238E27FC236}">
                  <a16:creationId xmlns:a16="http://schemas.microsoft.com/office/drawing/2014/main" id="{73F78084-0954-4E12-9849-8BA7C2907CEA}"/>
                </a:ext>
                <a:ext uri="{C183D7F6-B498-43B3-948B-1728B52AA6E4}">
                  <adec:decorative xmlns:adec="http://schemas.microsoft.com/office/drawing/2017/decorative" val="0"/>
                </a:ext>
              </a:extLst>
            </p:cNvPr>
            <p:cNvSpPr txBox="1">
              <a:spLocks noChangeArrowheads="1"/>
            </p:cNvSpPr>
            <p:nvPr/>
          </p:nvSpPr>
          <p:spPr bwMode="auto">
            <a:xfrm>
              <a:off x="2549379" y="5130188"/>
              <a:ext cx="736848"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MOPS DO-257C</a:t>
              </a:r>
            </a:p>
          </p:txBody>
        </p:sp>
        <p:sp>
          <p:nvSpPr>
            <p:cNvPr id="77" name="TextBox 60" descr="MOPS DO-283C">
              <a:extLst>
                <a:ext uri="{FF2B5EF4-FFF2-40B4-BE49-F238E27FC236}">
                  <a16:creationId xmlns:a16="http://schemas.microsoft.com/office/drawing/2014/main" id="{32DCE6E9-4A48-4A61-83A5-5AEF52B4E0F6}"/>
                </a:ext>
                <a:ext uri="{C183D7F6-B498-43B3-948B-1728B52AA6E4}">
                  <adec:decorative xmlns:adec="http://schemas.microsoft.com/office/drawing/2017/decorative" val="0"/>
                </a:ext>
              </a:extLst>
            </p:cNvPr>
            <p:cNvSpPr txBox="1">
              <a:spLocks noChangeArrowheads="1"/>
            </p:cNvSpPr>
            <p:nvPr/>
          </p:nvSpPr>
          <p:spPr bwMode="auto">
            <a:xfrm>
              <a:off x="2786443" y="4485500"/>
              <a:ext cx="770100"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MOPS DO-283C</a:t>
              </a:r>
            </a:p>
          </p:txBody>
        </p:sp>
        <p:sp>
          <p:nvSpPr>
            <p:cNvPr id="78" name="Text Box 125" descr="Navigation Equipment Using the Global Navigation Satellite System (GNSS)">
              <a:extLst>
                <a:ext uri="{FF2B5EF4-FFF2-40B4-BE49-F238E27FC236}">
                  <a16:creationId xmlns:a16="http://schemas.microsoft.com/office/drawing/2014/main" id="{31BB207F-7737-4D45-9310-1EDAF0750DB6}"/>
                </a:ext>
                <a:ext uri="{C183D7F6-B498-43B3-948B-1728B52AA6E4}">
                  <adec:decorative xmlns:adec="http://schemas.microsoft.com/office/drawing/2017/decorative" val="0"/>
                </a:ext>
              </a:extLst>
            </p:cNvPr>
            <p:cNvSpPr txBox="1">
              <a:spLocks noChangeArrowheads="1"/>
            </p:cNvSpPr>
            <p:nvPr/>
          </p:nvSpPr>
          <p:spPr bwMode="auto">
            <a:xfrm rot="10800000">
              <a:off x="629239" y="1182217"/>
              <a:ext cx="415498" cy="177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Navigation Equipment Using the Global Navigation Satellite System (GNSS)</a:t>
              </a:r>
            </a:p>
          </p:txBody>
        </p:sp>
        <p:sp>
          <p:nvSpPr>
            <p:cNvPr id="79" name="Text Box 125" descr="Standards of Navigation Performance">
              <a:extLst>
                <a:ext uri="{FF2B5EF4-FFF2-40B4-BE49-F238E27FC236}">
                  <a16:creationId xmlns:a16="http://schemas.microsoft.com/office/drawing/2014/main" id="{2C5073AC-5A70-4DA3-856F-F5B2864B1779}"/>
                </a:ext>
                <a:ext uri="{C183D7F6-B498-43B3-948B-1728B52AA6E4}">
                  <adec:decorative xmlns:adec="http://schemas.microsoft.com/office/drawing/2017/decorative" val="0"/>
                </a:ext>
              </a:extLst>
            </p:cNvPr>
            <p:cNvSpPr txBox="1">
              <a:spLocks noChangeArrowheads="1"/>
            </p:cNvSpPr>
            <p:nvPr/>
          </p:nvSpPr>
          <p:spPr bwMode="auto">
            <a:xfrm rot="10800000">
              <a:off x="790614" y="3584937"/>
              <a:ext cx="138499" cy="26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Standards of Navigation Performance</a:t>
              </a:r>
            </a:p>
          </p:txBody>
        </p:sp>
      </p:grpSp>
    </p:spTree>
    <p:extLst>
      <p:ext uri="{BB962C8B-B14F-4D97-AF65-F5344CB8AC3E}">
        <p14:creationId xmlns:p14="http://schemas.microsoft.com/office/powerpoint/2010/main" val="22049591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lists out all of the acronyms found in the Infrastructure Roadmaps.">
            <a:extLst>
              <a:ext uri="{FF2B5EF4-FFF2-40B4-BE49-F238E27FC236}">
                <a16:creationId xmlns:a16="http://schemas.microsoft.com/office/drawing/2014/main" id="{71226AAF-4637-422E-AE84-EEE33AE8276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94391320"/>
              </p:ext>
            </p:extLst>
          </p:nvPr>
        </p:nvGraphicFramePr>
        <p:xfrm>
          <a:off x="233363" y="420690"/>
          <a:ext cx="8677276" cy="5786433"/>
        </p:xfrm>
        <a:graphic>
          <a:graphicData uri="http://schemas.openxmlformats.org/drawingml/2006/table">
            <a:tbl>
              <a:tblPr firstRow="1"/>
              <a:tblGrid>
                <a:gridCol w="95988">
                  <a:extLst>
                    <a:ext uri="{9D8B030D-6E8A-4147-A177-3AD203B41FA5}">
                      <a16:colId xmlns:a16="http://schemas.microsoft.com/office/drawing/2014/main" val="20000"/>
                    </a:ext>
                  </a:extLst>
                </a:gridCol>
                <a:gridCol w="694896">
                  <a:extLst>
                    <a:ext uri="{9D8B030D-6E8A-4147-A177-3AD203B41FA5}">
                      <a16:colId xmlns:a16="http://schemas.microsoft.com/office/drawing/2014/main" val="20001"/>
                    </a:ext>
                  </a:extLst>
                </a:gridCol>
                <a:gridCol w="142210">
                  <a:extLst>
                    <a:ext uri="{9D8B030D-6E8A-4147-A177-3AD203B41FA5}">
                      <a16:colId xmlns:a16="http://schemas.microsoft.com/office/drawing/2014/main" val="20002"/>
                    </a:ext>
                  </a:extLst>
                </a:gridCol>
                <a:gridCol w="3405544">
                  <a:extLst>
                    <a:ext uri="{9D8B030D-6E8A-4147-A177-3AD203B41FA5}">
                      <a16:colId xmlns:a16="http://schemas.microsoft.com/office/drawing/2014/main" val="20003"/>
                    </a:ext>
                  </a:extLst>
                </a:gridCol>
                <a:gridCol w="95988">
                  <a:extLst>
                    <a:ext uri="{9D8B030D-6E8A-4147-A177-3AD203B41FA5}">
                      <a16:colId xmlns:a16="http://schemas.microsoft.com/office/drawing/2014/main" val="20004"/>
                    </a:ext>
                  </a:extLst>
                </a:gridCol>
                <a:gridCol w="694896">
                  <a:extLst>
                    <a:ext uri="{9D8B030D-6E8A-4147-A177-3AD203B41FA5}">
                      <a16:colId xmlns:a16="http://schemas.microsoft.com/office/drawing/2014/main" val="20005"/>
                    </a:ext>
                  </a:extLst>
                </a:gridCol>
                <a:gridCol w="142210">
                  <a:extLst>
                    <a:ext uri="{9D8B030D-6E8A-4147-A177-3AD203B41FA5}">
                      <a16:colId xmlns:a16="http://schemas.microsoft.com/office/drawing/2014/main" val="20006"/>
                    </a:ext>
                  </a:extLst>
                </a:gridCol>
                <a:gridCol w="3405544">
                  <a:extLst>
                    <a:ext uri="{9D8B030D-6E8A-4147-A177-3AD203B41FA5}">
                      <a16:colId xmlns:a16="http://schemas.microsoft.com/office/drawing/2014/main" val="20007"/>
                    </a:ext>
                  </a:extLst>
                </a:gridCol>
              </a:tblGrid>
              <a:tr h="188145">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Ph.</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Phase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SDI</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Space</a:t>
                      </a:r>
                      <a:r>
                        <a:rPr lang="en-US" sz="1100" b="0" i="0" u="none" strike="noStrike" baseline="0">
                          <a:solidFill>
                            <a:srgbClr val="000000"/>
                          </a:solidFill>
                          <a:latin typeface="Segoe UI" panose="020B0502040204020203" pitchFamily="34" charset="0"/>
                          <a:cs typeface="Segoe UI" panose="020B0502040204020203" pitchFamily="34" charset="0"/>
                        </a:rPr>
                        <a:t> Data Integrator</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PIREPS</a:t>
                      </a:r>
                    </a:p>
                  </a:txBody>
                  <a:tcPr marL="5267" marR="5267"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Pilot Reports</a:t>
                      </a:r>
                    </a:p>
                  </a:txBody>
                  <a:tcPr marL="5267" marR="5267"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SE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System Engineering</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PRM</a:t>
                      </a:r>
                    </a:p>
                  </a:txBody>
                  <a:tcPr marL="5267" marR="5267"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Precision</a:t>
                      </a:r>
                      <a:r>
                        <a:rPr lang="en-US" sz="1100" b="0" i="0" u="none" strike="noStrike" baseline="0">
                          <a:solidFill>
                            <a:srgbClr val="000000"/>
                          </a:solidFill>
                          <a:latin typeface="Segoe UI" panose="020B0502040204020203" pitchFamily="34" charset="0"/>
                          <a:cs typeface="Segoe UI" panose="020B0502040204020203" pitchFamily="34" charset="0"/>
                        </a:rPr>
                        <a:t> Runway Monitor</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err="1">
                          <a:solidFill>
                            <a:srgbClr val="000000"/>
                          </a:solidFill>
                          <a:latin typeface="Segoe UI" panose="020B0502040204020203" pitchFamily="34" charset="0"/>
                          <a:cs typeface="Segoe UI" panose="020B0502040204020203" pitchFamily="34" charset="0"/>
                        </a:rPr>
                        <a:t>Segmt</a:t>
                      </a:r>
                      <a:r>
                        <a:rPr lang="en-US" sz="1100" b="1" i="0" u="none" strike="noStrike">
                          <a:solidFill>
                            <a:srgbClr val="000000"/>
                          </a:solidFill>
                          <a:latin typeface="Segoe UI" panose="020B0502040204020203" pitchFamily="34" charset="0"/>
                          <a:cs typeface="Segoe UI" panose="020B0502040204020203" pitchFamily="34" charset="0"/>
                        </a:rPr>
                        <a: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Segment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PS3</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100" b="0" i="0" u="none" strike="noStrike">
                          <a:solidFill>
                            <a:srgbClr val="000000"/>
                          </a:solidFill>
                          <a:latin typeface="Segoe UI" panose="020B0502040204020203" pitchFamily="34" charset="0"/>
                          <a:cs typeface="Segoe UI" panose="020B0502040204020203" pitchFamily="34" charset="0"/>
                        </a:rPr>
                        <a:t>Power Systems Sustained Support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SENSR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Spectrum Efficient National Surveillance Radar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err="1">
                          <a:solidFill>
                            <a:srgbClr val="000000"/>
                          </a:solidFill>
                          <a:latin typeface="Segoe UI" panose="020B0502040204020203" pitchFamily="34" charset="0"/>
                          <a:cs typeface="Segoe UI" panose="020B0502040204020203" pitchFamily="34" charset="0"/>
                        </a:rPr>
                        <a:t>Qn</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pt-BR" sz="1100" b="0" i="0" u="none" strike="noStrike">
                          <a:solidFill>
                            <a:srgbClr val="000000"/>
                          </a:solidFill>
                          <a:latin typeface="Segoe UI" panose="020B0502040204020203" pitchFamily="34" charset="0"/>
                          <a:cs typeface="Segoe UI" panose="020B0502040204020203" pitchFamily="34" charset="0"/>
                        </a:rPr>
                        <a:t>Calendar Quarter n (n = 1-4)</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SFDPS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SWIM Flight Data Publication Service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R&amp;D</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Research &amp; Development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SLEP</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Service Life Extension Program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RCE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Radio Control Equipment </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SMA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Surface Movement Advisor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RCF</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Radio Communication </a:t>
                      </a:r>
                      <a:r>
                        <a:rPr lang="en-US" sz="1100" b="0" i="0" u="none" strike="noStrike" baseline="0">
                          <a:solidFill>
                            <a:srgbClr val="000000"/>
                          </a:solidFill>
                          <a:latin typeface="Segoe UI" panose="020B0502040204020203" pitchFamily="34" charset="0"/>
                          <a:cs typeface="Segoe UI" panose="020B0502040204020203" pitchFamily="34" charset="0"/>
                        </a:rPr>
                        <a:t>Facility</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SMGCS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Surface Movement Guidance and Control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RCL</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Radio Communications Link</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ea typeface="Calibri"/>
                          <a:cs typeface="Segoe UI" panose="020B0502040204020203" pitchFamily="34" charset="0"/>
                        </a:rPr>
                        <a:t>SOA</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Service Oriented Architecture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RCOM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NAS Recovery Communications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SOCC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Security Operations</a:t>
                      </a:r>
                      <a:r>
                        <a:rPr lang="en-US" sz="1100" b="0" i="0" u="none" strike="noStrike" baseline="0">
                          <a:solidFill>
                            <a:srgbClr val="000000"/>
                          </a:solidFill>
                          <a:latin typeface="Segoe UI" panose="020B0502040204020203" pitchFamily="34" charset="0"/>
                          <a:cs typeface="Segoe UI" panose="020B0502040204020203" pitchFamily="34" charset="0"/>
                        </a:rPr>
                        <a:t> Control Center</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RDVS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Rapid Deployment Voice Switch</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SSMT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System Safety</a:t>
                      </a:r>
                      <a:r>
                        <a:rPr lang="en-US" sz="1100" b="0" i="0" u="none" strike="noStrike" baseline="0">
                          <a:solidFill>
                            <a:srgbClr val="000000"/>
                          </a:solidFill>
                          <a:latin typeface="Segoe UI" panose="020B0502040204020203" pitchFamily="34" charset="0"/>
                          <a:cs typeface="Segoe UI" panose="020B0502040204020203" pitchFamily="34" charset="0"/>
                        </a:rPr>
                        <a:t> Management Transformation</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REIL</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Runway End Identifier Lights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STARS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Standard Terminal Automation Replacement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RMLS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Remote Maintenance and Logging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STDDS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SWIM Terminal Data Distribution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Release n (n = 1, 2,…N)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STVS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Small Tower Voice Switch</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RNAV</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Area Navigation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Svc.</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Service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RNP</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Required Navigation Performance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SVGS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Synthetic</a:t>
                      </a:r>
                      <a:r>
                        <a:rPr lang="en-US" sz="1100" b="0" i="0" u="none" strike="noStrike" baseline="0">
                          <a:solidFill>
                            <a:srgbClr val="000000"/>
                          </a:solidFill>
                          <a:latin typeface="Segoe UI" panose="020B0502040204020203" pitchFamily="34" charset="0"/>
                          <a:cs typeface="Segoe UI" panose="020B0502040204020203" pitchFamily="34" charset="0"/>
                        </a:rPr>
                        <a:t> Vision Guidance System</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a:solidFill>
                            <a:srgbClr val="000000"/>
                          </a:solidFill>
                          <a:latin typeface="Segoe UI" panose="020B0502040204020203" pitchFamily="34" charset="0"/>
                          <a:cs typeface="Segoe UI" panose="020B0502040204020203" pitchFamily="34" charset="0"/>
                        </a:rPr>
                        <a:t>RSA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Runway Safety Area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SVO</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Space Vehicle Operations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RTCA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Radio Technical Committee for Aeronautics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SVS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Synthetic Vision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RV</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Re-entry Vehicle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S/W</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Software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RVR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Runway Visual Range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SWIM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System-Wide Information Management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a:solidFill>
                            <a:srgbClr val="000000"/>
                          </a:solidFill>
                          <a:latin typeface="Segoe UI" panose="020B0502040204020203" pitchFamily="34" charset="0"/>
                          <a:cs typeface="Segoe UI" panose="020B0502040204020203" pitchFamily="34" charset="0"/>
                        </a:rPr>
                        <a:t>RVSM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Reduced Vertical Separation Minima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SWS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Surface Weather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RWSL </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Runway Status Lights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TACAN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Tactical Air Navigation</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SAA</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Special Activity Airspace</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TAMR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Terminal Automation Modernization and Replacement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3"/>
                  </a:ext>
                </a:extLst>
              </a:tr>
              <a:tr h="294824">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SAMS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Special Use Airspace Management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TARGETS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latin typeface="Segoe UI" panose="020B0502040204020203" pitchFamily="34" charset="0"/>
                          <a:cs typeface="Segoe UI" panose="020B0502040204020203" pitchFamily="34" charset="0"/>
                        </a:rPr>
                        <a:t>Terminal Area</a:t>
                      </a:r>
                      <a:r>
                        <a:rPr lang="en-US" sz="900" b="0" i="0" u="none" strike="noStrike" baseline="0">
                          <a:solidFill>
                            <a:srgbClr val="000000"/>
                          </a:solidFill>
                          <a:latin typeface="Segoe UI" panose="020B0502040204020203" pitchFamily="34" charset="0"/>
                          <a:cs typeface="Segoe UI" panose="020B0502040204020203" pitchFamily="34" charset="0"/>
                        </a:rPr>
                        <a:t> Route Generation Evaluation and Traffic Simulation</a:t>
                      </a:r>
                      <a:endParaRPr lang="en-US" sz="900" b="0" i="0" u="none" strike="noStrike">
                        <a:solidFill>
                          <a:srgbClr val="000000"/>
                        </a:solidFill>
                        <a:latin typeface="Segoe UI" panose="020B0502040204020203" pitchFamily="34" charset="0"/>
                        <a:cs typeface="Segoe UI" panose="020B0502040204020203" pitchFamily="34" charset="0"/>
                      </a:endParaRP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4"/>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SATCOM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Satellite Communication Network</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TAWS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Terrain Awareness and Warning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5"/>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SAWS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Stand-Alone Weather Sensor</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TBFM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Time-Based Flow Management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6"/>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SBAS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Satellite-Based Augmentation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TBO</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Trajectory-Based Operations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7"/>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SBS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Surveillance and Broadcast Services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TCAS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Traffic Alert and Collision Avoidance System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8"/>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SCT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Safety Collaboration Team</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TCF</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Terminal Convective Forecast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9"/>
                  </a:ext>
                </a:extLst>
              </a:tr>
              <a:tr h="182878">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SDAT</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Sector Design and Analysis Tool</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TDLS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7"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Tower Data Link Services</a:t>
                      </a:r>
                    </a:p>
                  </a:txBody>
                  <a:tcPr marL="5267" marR="5267" marT="526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30"/>
                  </a:ext>
                </a:extLst>
              </a:tr>
            </a:tbl>
          </a:graphicData>
        </a:graphic>
      </p:graphicFrame>
      <p:sp>
        <p:nvSpPr>
          <p:cNvPr id="2" name="Title 1" descr="Appendix A, Acronym List (5 of 6)">
            <a:extLst>
              <a:ext uri="{FF2B5EF4-FFF2-40B4-BE49-F238E27FC236}">
                <a16:creationId xmlns:a16="http://schemas.microsoft.com/office/drawing/2014/main" id="{06A03181-7E41-4AE6-8E09-0EA555F41C3D}"/>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Appendix A, Acronym List (5 of 6)</a:t>
            </a:r>
          </a:p>
        </p:txBody>
      </p:sp>
      <p:sp>
        <p:nvSpPr>
          <p:cNvPr id="3" name="Slide Number Placeholder 2" descr="128">
            <a:extLst>
              <a:ext uri="{FF2B5EF4-FFF2-40B4-BE49-F238E27FC236}">
                <a16:creationId xmlns:a16="http://schemas.microsoft.com/office/drawing/2014/main" id="{B72B5B28-07E1-4521-BCCF-6EBAC16E7A6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ppendix A, Acronym List (6 of 6)">
            <a:extLst>
              <a:ext uri="{FF2B5EF4-FFF2-40B4-BE49-F238E27FC236}">
                <a16:creationId xmlns:a16="http://schemas.microsoft.com/office/drawing/2014/main" id="{9AE0416A-D986-406D-B3D6-40B7901D2762}"/>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Appendix A, Acronym List (6 of 6)</a:t>
            </a:r>
          </a:p>
        </p:txBody>
      </p:sp>
      <p:graphicFrame>
        <p:nvGraphicFramePr>
          <p:cNvPr id="4" name="Table 3" descr="This table lists out all of the acronyms found in the Infrastructure Roadmaps.">
            <a:extLst>
              <a:ext uri="{FF2B5EF4-FFF2-40B4-BE49-F238E27FC236}">
                <a16:creationId xmlns:a16="http://schemas.microsoft.com/office/drawing/2014/main" id="{CE51558F-2DDF-474C-AE33-A6478A3B5F6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54209275"/>
              </p:ext>
            </p:extLst>
          </p:nvPr>
        </p:nvGraphicFramePr>
        <p:xfrm>
          <a:off x="233363" y="420688"/>
          <a:ext cx="8677276" cy="4551436"/>
        </p:xfrm>
        <a:graphic>
          <a:graphicData uri="http://schemas.openxmlformats.org/drawingml/2006/table">
            <a:tbl>
              <a:tblPr firstRow="1"/>
              <a:tblGrid>
                <a:gridCol w="95988">
                  <a:extLst>
                    <a:ext uri="{9D8B030D-6E8A-4147-A177-3AD203B41FA5}">
                      <a16:colId xmlns:a16="http://schemas.microsoft.com/office/drawing/2014/main" val="20000"/>
                    </a:ext>
                  </a:extLst>
                </a:gridCol>
                <a:gridCol w="694896">
                  <a:extLst>
                    <a:ext uri="{9D8B030D-6E8A-4147-A177-3AD203B41FA5}">
                      <a16:colId xmlns:a16="http://schemas.microsoft.com/office/drawing/2014/main" val="20001"/>
                    </a:ext>
                  </a:extLst>
                </a:gridCol>
                <a:gridCol w="142210">
                  <a:extLst>
                    <a:ext uri="{9D8B030D-6E8A-4147-A177-3AD203B41FA5}">
                      <a16:colId xmlns:a16="http://schemas.microsoft.com/office/drawing/2014/main" val="20002"/>
                    </a:ext>
                  </a:extLst>
                </a:gridCol>
                <a:gridCol w="3405544">
                  <a:extLst>
                    <a:ext uri="{9D8B030D-6E8A-4147-A177-3AD203B41FA5}">
                      <a16:colId xmlns:a16="http://schemas.microsoft.com/office/drawing/2014/main" val="20003"/>
                    </a:ext>
                  </a:extLst>
                </a:gridCol>
                <a:gridCol w="95988">
                  <a:extLst>
                    <a:ext uri="{9D8B030D-6E8A-4147-A177-3AD203B41FA5}">
                      <a16:colId xmlns:a16="http://schemas.microsoft.com/office/drawing/2014/main" val="20004"/>
                    </a:ext>
                  </a:extLst>
                </a:gridCol>
                <a:gridCol w="694896">
                  <a:extLst>
                    <a:ext uri="{9D8B030D-6E8A-4147-A177-3AD203B41FA5}">
                      <a16:colId xmlns:a16="http://schemas.microsoft.com/office/drawing/2014/main" val="20005"/>
                    </a:ext>
                  </a:extLst>
                </a:gridCol>
                <a:gridCol w="142210">
                  <a:extLst>
                    <a:ext uri="{9D8B030D-6E8A-4147-A177-3AD203B41FA5}">
                      <a16:colId xmlns:a16="http://schemas.microsoft.com/office/drawing/2014/main" val="20006"/>
                    </a:ext>
                  </a:extLst>
                </a:gridCol>
                <a:gridCol w="3405544">
                  <a:extLst>
                    <a:ext uri="{9D8B030D-6E8A-4147-A177-3AD203B41FA5}">
                      <a16:colId xmlns:a16="http://schemas.microsoft.com/office/drawing/2014/main" val="20007"/>
                    </a:ext>
                  </a:extLst>
                </a:gridCol>
              </a:tblGrid>
              <a:tr h="188118">
                <a:tc>
                  <a:txBody>
                    <a:bodyPr/>
                    <a:lstStyle/>
                    <a:p>
                      <a:pPr algn="l" fontAlgn="b"/>
                      <a:r>
                        <a:rPr lang="en-US" sz="12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Acronym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US" sz="1200" b="1" i="0" u="none" strike="noStrike">
                          <a:solidFill>
                            <a:srgbClr val="1F497D"/>
                          </a:solidFill>
                          <a:latin typeface="Segoe UI" panose="020B0502040204020203" pitchFamily="34" charset="0"/>
                          <a:cs typeface="Segoe UI" panose="020B0502040204020203" pitchFamily="34" charset="0"/>
                        </a:rPr>
                        <a:t>Definition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TDM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Time-Division Multiplexing</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VoIP</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Voice</a:t>
                      </a:r>
                      <a:r>
                        <a:rPr lang="en-US" sz="1100" b="0" i="0" u="none" strike="noStrike" baseline="0">
                          <a:solidFill>
                            <a:srgbClr val="000000"/>
                          </a:solidFill>
                          <a:latin typeface="Segoe UI" panose="020B0502040204020203" pitchFamily="34" charset="0"/>
                          <a:cs typeface="Segoe UI" panose="020B0502040204020203" pitchFamily="34" charset="0"/>
                        </a:rPr>
                        <a:t> </a:t>
                      </a:r>
                      <a:r>
                        <a:rPr lang="en-US" sz="1100" b="0" i="0" u="none" strike="noStrike">
                          <a:solidFill>
                            <a:srgbClr val="000000"/>
                          </a:solidFill>
                          <a:latin typeface="Segoe UI" panose="020B0502040204020203" pitchFamily="34" charset="0"/>
                          <a:cs typeface="Segoe UI" panose="020B0502040204020203" pitchFamily="34" charset="0"/>
                        </a:rPr>
                        <a:t>Over</a:t>
                      </a:r>
                      <a:r>
                        <a:rPr lang="en-US" sz="1100" b="0" i="0" u="none" strike="noStrike" baseline="0">
                          <a:solidFill>
                            <a:srgbClr val="000000"/>
                          </a:solidFill>
                          <a:latin typeface="Segoe UI" panose="020B0502040204020203" pitchFamily="34" charset="0"/>
                          <a:cs typeface="Segoe UI" panose="020B0502040204020203" pitchFamily="34" charset="0"/>
                        </a:rPr>
                        <a:t> Internet Protocol</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TDWR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Terminal Doppler Weather Radar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VOR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VHF Omnidirectional Range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TFDM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Terminal Flight Data Manager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VOR</a:t>
                      </a:r>
                      <a:r>
                        <a:rPr lang="en-US" sz="1100" b="1" i="0" u="none" strike="noStrike" baseline="0">
                          <a:solidFill>
                            <a:srgbClr val="000000"/>
                          </a:solidFill>
                          <a:latin typeface="Segoe UI" panose="020B0502040204020203" pitchFamily="34" charset="0"/>
                          <a:cs typeface="Segoe UI" panose="020B0502040204020203" pitchFamily="34" charset="0"/>
                        </a:rPr>
                        <a:t> MON</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VOR Minimum Operating</a:t>
                      </a:r>
                      <a:r>
                        <a:rPr lang="en-US" sz="1100" b="0" i="0" u="none" strike="noStrike" baseline="0">
                          <a:solidFill>
                            <a:srgbClr val="000000"/>
                          </a:solidFill>
                          <a:latin typeface="Segoe UI" panose="020B0502040204020203" pitchFamily="34" charset="0"/>
                          <a:cs typeface="Segoe UI" panose="020B0502040204020203" pitchFamily="34" charset="0"/>
                        </a:rPr>
                        <a:t> Network</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TFM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Traffic Flow Management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VORTAC</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VOR with TACAN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TFM-I</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Traffic</a:t>
                      </a:r>
                      <a:r>
                        <a:rPr lang="en-US" sz="1100" b="0" i="0" u="none" strike="noStrike" baseline="0">
                          <a:solidFill>
                            <a:srgbClr val="000000"/>
                          </a:solidFill>
                          <a:latin typeface="Segoe UI" panose="020B0502040204020203" pitchFamily="34" charset="0"/>
                          <a:cs typeface="Segoe UI" panose="020B0502040204020203" pitchFamily="34" charset="0"/>
                        </a:rPr>
                        <a:t> Flow Management - Infrastructure</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VOT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VHF Omnidirectional Range Test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TFMS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Traffic Flow Management System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VSBP</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Voice Switch Bypass </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TFR </a:t>
                      </a:r>
                      <a:r>
                        <a:rPr lang="en-US" sz="1100" b="1" i="0" u="none" strike="noStrike" err="1">
                          <a:solidFill>
                            <a:srgbClr val="000000"/>
                          </a:solidFill>
                          <a:latin typeface="Segoe UI" panose="020B0502040204020203" pitchFamily="34" charset="0"/>
                          <a:cs typeface="Segoe UI" panose="020B0502040204020203" pitchFamily="34" charset="0"/>
                        </a:rPr>
                        <a:t>Bldr</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Temporary Flight Restriction Builder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VSCS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Voice Switching and Control System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TIS-B</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Traffic Information Service-Broadcast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VTABS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VSCS</a:t>
                      </a:r>
                      <a:r>
                        <a:rPr lang="en-US" sz="1100" b="0" i="0" u="none" strike="noStrike" baseline="0">
                          <a:solidFill>
                            <a:srgbClr val="000000"/>
                          </a:solidFill>
                          <a:latin typeface="Segoe UI" panose="020B0502040204020203" pitchFamily="34" charset="0"/>
                          <a:cs typeface="Segoe UI" panose="020B0502040204020203" pitchFamily="34" charset="0"/>
                        </a:rPr>
                        <a:t> </a:t>
                      </a:r>
                      <a:r>
                        <a:rPr lang="en-US" sz="1100" b="0" i="0" u="none" strike="noStrike">
                          <a:solidFill>
                            <a:srgbClr val="000000"/>
                          </a:solidFill>
                          <a:latin typeface="Segoe UI" panose="020B0502040204020203" pitchFamily="34" charset="0"/>
                          <a:cs typeface="Segoe UI" panose="020B0502040204020203" pitchFamily="34" charset="0"/>
                        </a:rPr>
                        <a:t>Training and Backup System </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Technology Refresh</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WAAS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Wide-Area Augmentation System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TRACON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Terminal Radar Approach Control</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WAM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Wide Area </a:t>
                      </a:r>
                      <a:r>
                        <a:rPr lang="en-US" sz="1100" b="0" i="0" u="none" strike="noStrike" err="1">
                          <a:solidFill>
                            <a:srgbClr val="000000"/>
                          </a:solidFill>
                          <a:latin typeface="Segoe UI" panose="020B0502040204020203" pitchFamily="34" charset="0"/>
                          <a:cs typeface="Segoe UI" panose="020B0502040204020203" pitchFamily="34" charset="0"/>
                        </a:rPr>
                        <a:t>Multilateration</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TSO</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Technical Standard Orders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WARP</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Weather and Radar Processor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TVSR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Terminal Voice Switch Replacement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WEF</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Wind Equipment</a:t>
                      </a:r>
                      <a:r>
                        <a:rPr lang="en-US" sz="1100" b="0" i="0" u="none" strike="noStrike" baseline="0">
                          <a:solidFill>
                            <a:srgbClr val="000000"/>
                          </a:solidFill>
                          <a:latin typeface="Segoe UI" panose="020B0502040204020203" pitchFamily="34" charset="0"/>
                          <a:cs typeface="Segoe UI" panose="020B0502040204020203" pitchFamily="34" charset="0"/>
                        </a:rPr>
                        <a:t> Series F</a:t>
                      </a:r>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TWIP</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Terminal Weather Information for Pilots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WINS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Weather Information Network Server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UAS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Unmanned Aircraft System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WJHTC</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William J. Hughes Technical Center (FAA)</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r h="182852">
                <a:tc>
                  <a:txBody>
                    <a:bodyPr/>
                    <a:lstStyle/>
                    <a:p>
                      <a:pPr algn="l" fontAlgn="b"/>
                      <a:r>
                        <a:rPr lang="en-US" sz="9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UIC</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Universal Interlock Controller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WME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Wind Measuring Equipment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UIS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Unstaffed Infrastructure Sustainment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WMS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WAAS Master Station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6"/>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URET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User Request Evaluation Tool</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Segoe UI" panose="020B0502040204020203" pitchFamily="34" charset="0"/>
                          <a:cs typeface="Segoe UI" panose="020B0502040204020203" pitchFamily="34" charset="0"/>
                        </a:rPr>
                        <a:t>WMSCR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Weather Message Switching Center Replacement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182852">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USNS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United States NOTAM Service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err="1">
                          <a:solidFill>
                            <a:srgbClr val="000000"/>
                          </a:solidFill>
                          <a:latin typeface="Segoe UI" panose="020B0502040204020203" pitchFamily="34" charset="0"/>
                          <a:cs typeface="Segoe UI" panose="020B0502040204020203" pitchFamily="34" charset="0"/>
                        </a:rPr>
                        <a:t>WPn</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Work Package n (n = 1, 2, …N)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82852">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UTM</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Unmanned Traffic Management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WSDS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Segoe UI" panose="020B0502040204020203" pitchFamily="34" charset="0"/>
                          <a:cs typeface="Segoe UI" panose="020B0502040204020203" pitchFamily="34" charset="0"/>
                        </a:rPr>
                        <a:t>Wind Shear Detection Services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82852">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VASI</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Visual Approach Slope Indicator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WSP</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Weather System Processor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0"/>
                  </a:ext>
                </a:extLst>
              </a:tr>
              <a:tr h="340495">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a:solidFill>
                            <a:srgbClr val="000000"/>
                          </a:solidFill>
                          <a:latin typeface="Segoe UI" panose="020B0502040204020203" pitchFamily="34" charset="0"/>
                          <a:cs typeface="Segoe UI" panose="020B0502040204020203" pitchFamily="34" charset="0"/>
                        </a:rPr>
                        <a:t>VHF/UHF/HF</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Very High Frequency/Ultra High Frequency/High Frequency</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WT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Wake Turbulence</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1"/>
                  </a:ext>
                </a:extLst>
              </a:tr>
              <a:tr h="182852">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VLOS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Visual Line of Sight</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WTMA</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Wake Turbulence Mitigation for Arrivals</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182852">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VNAV</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a:solidFill>
                            <a:srgbClr val="000000"/>
                          </a:solidFill>
                          <a:latin typeface="Segoe UI" panose="020B0502040204020203" pitchFamily="34" charset="0"/>
                          <a:cs typeface="Segoe UI" panose="020B0502040204020203" pitchFamily="34" charset="0"/>
                        </a:rPr>
                        <a:t> </a:t>
                      </a: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Vertical Navigation</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1" i="0" u="none" strike="noStrike" err="1">
                          <a:solidFill>
                            <a:srgbClr val="000000"/>
                          </a:solidFill>
                          <a:latin typeface="Segoe UI" panose="020B0502040204020203" pitchFamily="34" charset="0"/>
                          <a:cs typeface="Segoe UI" panose="020B0502040204020203" pitchFamily="34" charset="0"/>
                        </a:rPr>
                        <a:t>Wx</a:t>
                      </a:r>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100" b="1" i="0" u="none" strike="noStrike">
                        <a:solidFill>
                          <a:srgbClr val="000000"/>
                        </a:solidFill>
                        <a:latin typeface="Segoe UI" panose="020B0502040204020203" pitchFamily="34" charset="0"/>
                        <a:cs typeface="Segoe UI" panose="020B0502040204020203" pitchFamily="34" charset="0"/>
                      </a:endParaRPr>
                    </a:p>
                  </a:txBody>
                  <a:tcPr marL="5267" marR="5267" marT="5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a:solidFill>
                            <a:srgbClr val="000000"/>
                          </a:solidFill>
                          <a:latin typeface="Segoe UI" panose="020B0502040204020203" pitchFamily="34" charset="0"/>
                          <a:cs typeface="Segoe UI" panose="020B0502040204020203" pitchFamily="34" charset="0"/>
                        </a:rPr>
                        <a:t>Weather</a:t>
                      </a:r>
                    </a:p>
                  </a:txBody>
                  <a:tcPr marL="5267" marR="5267" marT="5266"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3"/>
                  </a:ext>
                </a:extLst>
              </a:tr>
            </a:tbl>
          </a:graphicData>
        </a:graphic>
      </p:graphicFrame>
      <p:sp>
        <p:nvSpPr>
          <p:cNvPr id="3" name="Slide Number Placeholder 2" descr="129">
            <a:extLst>
              <a:ext uri="{FF2B5EF4-FFF2-40B4-BE49-F238E27FC236}">
                <a16:creationId xmlns:a16="http://schemas.microsoft.com/office/drawing/2014/main" id="{08565446-0122-45DA-AA5D-E9D6C6FC1416}"/>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descr="Appendix BChange History">
            <a:extLst>
              <a:ext uri="{FF2B5EF4-FFF2-40B4-BE49-F238E27FC236}">
                <a16:creationId xmlns:a16="http://schemas.microsoft.com/office/drawing/2014/main" id="{6B4367D4-71F1-40C0-A570-F5A663825CAC}"/>
              </a:ext>
              <a:ext uri="{C183D7F6-B498-43B3-948B-1728B52AA6E4}">
                <adec:decorative xmlns:adec="http://schemas.microsoft.com/office/drawing/2017/decorative" val="0"/>
              </a:ext>
            </a:extLst>
          </p:cNvPr>
          <p:cNvSpPr>
            <a:spLocks noGrp="1" noChangeArrowheads="1"/>
          </p:cNvSpPr>
          <p:nvPr>
            <p:ph type="ctrTitle"/>
          </p:nvPr>
        </p:nvSpPr>
        <p:spPr>
          <a:xfrm>
            <a:off x="685800" y="2333764"/>
            <a:ext cx="7772400" cy="980078"/>
          </a:xfrm>
          <a:solidFill>
            <a:srgbClr val="FFFFFF"/>
          </a:solidFill>
          <a:extLst>
            <a:ext uri="{91240B29-F687-4F45-9708-019B960494DF}">
              <a14:hiddenLine xmlns:a14="http://schemas.microsoft.com/office/drawing/2010/main" w="9525" algn="ctr">
                <a:solidFill>
                  <a:srgbClr val="000000"/>
                </a:solidFill>
                <a:miter lim="800000"/>
                <a:headEnd/>
                <a:tailEnd/>
              </a14:hiddenLine>
            </a:ext>
          </a:extLst>
        </p:spPr>
        <p:txBody>
          <a:bodyPr rtlCol="0" anchor="t">
            <a:normAutofit fontScale="90000"/>
          </a:bodyPr>
          <a:lstStyle/>
          <a:p>
            <a:r>
              <a:rPr lang="en-US"/>
              <a:t>Appendix B</a:t>
            </a:r>
            <a:br>
              <a:rPr lang="en-US"/>
            </a:br>
            <a:r>
              <a:rPr lang="en-US"/>
              <a:t>Change History</a:t>
            </a:r>
          </a:p>
        </p:txBody>
      </p:sp>
      <p:sp>
        <p:nvSpPr>
          <p:cNvPr id="5" name="Subtitle 4">
            <a:extLst>
              <a:ext uri="{FF2B5EF4-FFF2-40B4-BE49-F238E27FC236}">
                <a16:creationId xmlns:a16="http://schemas.microsoft.com/office/drawing/2014/main" id="{C529441E-B3CF-4871-B765-CFA8EED1C58B}"/>
              </a:ext>
              <a:ext uri="{C183D7F6-B498-43B3-948B-1728B52AA6E4}">
                <adec:decorative xmlns:adec="http://schemas.microsoft.com/office/drawing/2017/decorative" val="1"/>
              </a:ext>
            </a:extLst>
          </p:cNvPr>
          <p:cNvSpPr>
            <a:spLocks noGrp="1"/>
          </p:cNvSpPr>
          <p:nvPr>
            <p:ph type="subTitle" idx="1"/>
          </p:nvPr>
        </p:nvSpPr>
        <p:spPr/>
        <p:txBody>
          <a:bodyPr/>
          <a:lstStyle/>
          <a:p>
            <a:endParaRPr lang="en-US"/>
          </a:p>
        </p:txBody>
      </p:sp>
      <p:sp>
        <p:nvSpPr>
          <p:cNvPr id="2" name="Slide Number Placeholder 1" descr="130">
            <a:extLst>
              <a:ext uri="{FF2B5EF4-FFF2-40B4-BE49-F238E27FC236}">
                <a16:creationId xmlns:a16="http://schemas.microsoft.com/office/drawing/2014/main" id="{3AD54DDC-688B-4363-B427-AD711F6056F9}"/>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3" descr="Aircraft">
            <a:extLst>
              <a:ext uri="{FF2B5EF4-FFF2-40B4-BE49-F238E27FC236}">
                <a16:creationId xmlns:a16="http://schemas.microsoft.com/office/drawing/2014/main" id="{CAD7181F-DD80-4C2E-91D3-73B78C6975CC}"/>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Aircraft</a:t>
            </a:r>
          </a:p>
        </p:txBody>
      </p:sp>
      <p:sp>
        <p:nvSpPr>
          <p:cNvPr id="172035" name="Text Placeholder 4" descr="Updated the first page to reflect the current funded and planned ACG activities being worked under the Critical Infrastructure Cybersecurity Enhancement CIP&#10;Added new planned elements (Investments, DPs, and Service) for Zero Trust Security&#10;">
            <a:extLst>
              <a:ext uri="{FF2B5EF4-FFF2-40B4-BE49-F238E27FC236}">
                <a16:creationId xmlns:a16="http://schemas.microsoft.com/office/drawing/2014/main" id="{E19EBF89-A195-4AB4-BA50-DC202169C325}"/>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indent="-285750">
              <a:buFont typeface="Arial" panose="020B0604020202020204" pitchFamily="34" charset="0"/>
              <a:buChar char="•"/>
            </a:pPr>
            <a:r>
              <a:rPr lang="en-US" altLang="en-US" dirty="0"/>
              <a:t>Synchronized elements with other Roadmaps</a:t>
            </a:r>
          </a:p>
          <a:p>
            <a:pPr marL="285750" indent="-285750">
              <a:buFont typeface="Arial" panose="020B0604020202020204" pitchFamily="34" charset="0"/>
              <a:buChar char="•"/>
            </a:pPr>
            <a:r>
              <a:rPr lang="en-US" altLang="en-US" dirty="0"/>
              <a:t>Updated Support Activities based on RTCA milestones </a:t>
            </a:r>
            <a:r>
              <a:rPr lang="en-US" altLang="en-US"/>
              <a:t>and schedules</a:t>
            </a:r>
          </a:p>
        </p:txBody>
      </p:sp>
      <p:sp>
        <p:nvSpPr>
          <p:cNvPr id="2" name="Slide Number Placeholder 1" descr="131">
            <a:extLst>
              <a:ext uri="{FF2B5EF4-FFF2-40B4-BE49-F238E27FC236}">
                <a16:creationId xmlns:a16="http://schemas.microsoft.com/office/drawing/2014/main" id="{AE5D2D87-7164-4361-AF5B-C76FA87BB325}"/>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descr="Airport">
            <a:extLst>
              <a:ext uri="{FF2B5EF4-FFF2-40B4-BE49-F238E27FC236}">
                <a16:creationId xmlns:a16="http://schemas.microsoft.com/office/drawing/2014/main" id="{4575BA71-1927-4F58-B236-B2861CF470B0}"/>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Airport</a:t>
            </a:r>
          </a:p>
        </p:txBody>
      </p:sp>
      <p:sp>
        <p:nvSpPr>
          <p:cNvPr id="173059" name="Text Placeholder 2" descr="Synchronized elements with other Roadmaps&#10;Updated to reflect the most recent CIP">
            <a:extLst>
              <a:ext uri="{FF2B5EF4-FFF2-40B4-BE49-F238E27FC236}">
                <a16:creationId xmlns:a16="http://schemas.microsoft.com/office/drawing/2014/main" id="{740E9F68-B9B0-48BC-AE6B-F02F0B4191DF}"/>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indent="-285750">
              <a:buFont typeface="Arial" panose="020B0604020202020204" pitchFamily="34" charset="0"/>
              <a:buChar char="•"/>
            </a:pPr>
            <a:r>
              <a:rPr lang="en-US" altLang="en-US" dirty="0"/>
              <a:t>Synchronized elements with other Roadmaps</a:t>
            </a:r>
          </a:p>
          <a:p>
            <a:pPr marL="285750" indent="-285750">
              <a:buFont typeface="Arial" panose="020B0604020202020204" pitchFamily="34" charset="0"/>
              <a:buChar char="•"/>
            </a:pPr>
            <a:r>
              <a:rPr lang="en-US" altLang="en-US" dirty="0"/>
              <a:t>Updated to reflect the most recent CIP</a:t>
            </a:r>
          </a:p>
        </p:txBody>
      </p:sp>
      <p:sp>
        <p:nvSpPr>
          <p:cNvPr id="2" name="Slide Number Placeholder 1" descr="132">
            <a:extLst>
              <a:ext uri="{FF2B5EF4-FFF2-40B4-BE49-F238E27FC236}">
                <a16:creationId xmlns:a16="http://schemas.microsoft.com/office/drawing/2014/main" id="{2CFC2311-7B8D-40A3-BF47-E271528EC135}"/>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descr="Airspace &amp; Procedures">
            <a:extLst>
              <a:ext uri="{FF2B5EF4-FFF2-40B4-BE49-F238E27FC236}">
                <a16:creationId xmlns:a16="http://schemas.microsoft.com/office/drawing/2014/main" id="{861E5EF4-DF78-4C81-B99A-9B3730415D5E}"/>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Airspace &amp; Procedures</a:t>
            </a:r>
          </a:p>
        </p:txBody>
      </p:sp>
      <p:sp>
        <p:nvSpPr>
          <p:cNvPr id="3" name="Text Placeholder 2" descr="Added “Reductions in Minimum Radar Separations (MRS)” Support Activity from PLA Mapping and removed completed Support Activities &#10;Aligned secondary elements to primary roadmaps &#10;">
            <a:extLst>
              <a:ext uri="{FF2B5EF4-FFF2-40B4-BE49-F238E27FC236}">
                <a16:creationId xmlns:a16="http://schemas.microsoft.com/office/drawing/2014/main" id="{F8DA7B5C-8AD9-40C7-B028-232A2B6218C3}"/>
              </a:ext>
              <a:ext uri="{C183D7F6-B498-43B3-948B-1728B52AA6E4}">
                <adec:decorative xmlns:adec="http://schemas.microsoft.com/office/drawing/2017/decorative" val="0"/>
              </a:ext>
            </a:extLst>
          </p:cNvPr>
          <p:cNvSpPr>
            <a:spLocks noGrp="1"/>
          </p:cNvSpPr>
          <p:nvPr>
            <p:ph type="body" sz="quarter" idx="10"/>
          </p:nvPr>
        </p:nvSpPr>
        <p:spPr>
          <a:xfrm>
            <a:off x="317351" y="1233377"/>
            <a:ext cx="8503920" cy="5029200"/>
          </a:xfrm>
        </p:spPr>
        <p:txBody>
          <a:bodyPr/>
          <a:lstStyle/>
          <a:p>
            <a:pPr marL="285750" indent="-285750">
              <a:buFont typeface="Arial" panose="020B0604020202020204" pitchFamily="34" charset="0"/>
              <a:buChar char="•"/>
              <a:defRPr/>
            </a:pPr>
            <a:r>
              <a:rPr lang="en-US">
                <a:ea typeface="+mn-lt"/>
                <a:cs typeface="+mn-lt"/>
              </a:rPr>
              <a:t>Added “Reductions in Minimum Radar Separations (MRS)” Support Activity from PLA Mapping and removed completed Support Activities </a:t>
            </a:r>
            <a:endParaRPr lang="en-US"/>
          </a:p>
          <a:p>
            <a:pPr marL="285750" indent="-285750">
              <a:buFont typeface="Arial" panose="020B0604020202020204" pitchFamily="34" charset="0"/>
              <a:buChar char="•"/>
              <a:defRPr/>
            </a:pPr>
            <a:r>
              <a:rPr lang="en-US">
                <a:ea typeface="+mn-lt"/>
                <a:cs typeface="+mn-lt"/>
              </a:rPr>
              <a:t>Aligned secondary elements to primary roadmaps </a:t>
            </a:r>
            <a:endParaRPr lang="en-US"/>
          </a:p>
          <a:p>
            <a:endParaRPr lang="en-US"/>
          </a:p>
        </p:txBody>
      </p:sp>
      <p:sp>
        <p:nvSpPr>
          <p:cNvPr id="2" name="Slide Number Placeholder 1" descr="133">
            <a:extLst>
              <a:ext uri="{FF2B5EF4-FFF2-40B4-BE49-F238E27FC236}">
                <a16:creationId xmlns:a16="http://schemas.microsoft.com/office/drawing/2014/main" id="{175D3D1D-0DAB-47CB-9B09-D1288EE3B58F}"/>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descr="Automation">
            <a:extLst>
              <a:ext uri="{FF2B5EF4-FFF2-40B4-BE49-F238E27FC236}">
                <a16:creationId xmlns:a16="http://schemas.microsoft.com/office/drawing/2014/main" id="{075CE9B5-CB8D-43E0-994E-99C00070CCDF}"/>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Automation</a:t>
            </a:r>
          </a:p>
        </p:txBody>
      </p:sp>
      <p:sp>
        <p:nvSpPr>
          <p:cNvPr id="175107" name="Text Placeholder 2" descr="TFMS Sustainment 3 will continue, but Flow Management Data and Services (FMDS) initiated to replace TFMS. TFMS E5 is cancelled&#10;STARS SP1, a Tech Refresh Portfolio, reverted to regular STARS Sustainment 4 project&#10;AIMM inserted FNS Sustainment prior to AIMM E1&#10;Offshore Automation Strategic Decision 2021Q1 adjusted acquisition strategy">
            <a:extLst>
              <a:ext uri="{FF2B5EF4-FFF2-40B4-BE49-F238E27FC236}">
                <a16:creationId xmlns:a16="http://schemas.microsoft.com/office/drawing/2014/main" id="{62D079CC-A41E-4275-88CD-4EED8DDC002A}"/>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indent="-285750">
              <a:buFont typeface="Arial" panose="020B0604020202020204" pitchFamily="34" charset="0"/>
              <a:buChar char="•"/>
            </a:pPr>
            <a:r>
              <a:rPr lang="en-US"/>
              <a:t>TFMS Sustainment 3 will continue, but </a:t>
            </a:r>
            <a:r>
              <a:rPr lang="en-US" b="1"/>
              <a:t>Flow Management Data and Services</a:t>
            </a:r>
            <a:r>
              <a:rPr lang="en-US"/>
              <a:t> (FMDS) initiated to replace TFMS. TFMS E5 is cancelled</a:t>
            </a:r>
          </a:p>
          <a:p>
            <a:pPr marL="285750" indent="-285750">
              <a:buFont typeface="Arial" panose="020B0604020202020204" pitchFamily="34" charset="0"/>
              <a:buChar char="•"/>
            </a:pPr>
            <a:r>
              <a:rPr lang="en-US"/>
              <a:t>STARS SP1, a Tech Refresh Portfolio, reverted to regular STARS Sustainment 4 project</a:t>
            </a:r>
          </a:p>
          <a:p>
            <a:pPr marL="285750" indent="-285750">
              <a:buFont typeface="Arial" panose="020B0604020202020204" pitchFamily="34" charset="0"/>
              <a:buChar char="•"/>
            </a:pPr>
            <a:r>
              <a:rPr lang="en-US"/>
              <a:t>AIMM inserted </a:t>
            </a:r>
            <a:r>
              <a:rPr lang="en-US" b="1"/>
              <a:t>FNS Sustainment</a:t>
            </a:r>
            <a:r>
              <a:rPr lang="en-US"/>
              <a:t> prior to AIMM E1</a:t>
            </a:r>
          </a:p>
          <a:p>
            <a:pPr marL="285750" indent="-285750">
              <a:buFont typeface="Arial" panose="020B0604020202020204" pitchFamily="34" charset="0"/>
              <a:buChar char="•"/>
            </a:pPr>
            <a:r>
              <a:rPr lang="en-US"/>
              <a:t>Offshore Automation Strategic Decision 2021Q1 adjusted acquisition strategy</a:t>
            </a:r>
          </a:p>
        </p:txBody>
      </p:sp>
      <p:sp>
        <p:nvSpPr>
          <p:cNvPr id="2" name="Slide Number Placeholder 1" descr="134">
            <a:extLst>
              <a:ext uri="{FF2B5EF4-FFF2-40B4-BE49-F238E27FC236}">
                <a16:creationId xmlns:a16="http://schemas.microsoft.com/office/drawing/2014/main" id="{3EB1D2E5-BCFA-49E3-8944-ECAC4551CD4A}"/>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descr="Communications">
            <a:extLst>
              <a:ext uri="{FF2B5EF4-FFF2-40B4-BE49-F238E27FC236}">
                <a16:creationId xmlns:a16="http://schemas.microsoft.com/office/drawing/2014/main" id="{2B858930-EA32-4E43-829E-CDAF7CB9DD1E}"/>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Communications</a:t>
            </a:r>
          </a:p>
        </p:txBody>
      </p:sp>
      <p:sp>
        <p:nvSpPr>
          <p:cNvPr id="176131" name="Text Placeholder 2" descr="DataComm Enhanced Services:&#10;DP 1126 (FID) - DataComm Seg1Ph2 shifted two years out&#10;Remote Telecommunications Infrastructure Replacement (RTIR):&#10;New addition to the Roadmap. RTIR was started in 2020 and will continue through 2025&#10;Small Tower Voice Switch – Technology Refresh(STVS-TR):&#10;Added STVS Technology Refresh (STVS-TR). This will extend the planned end date for the system from 2026 to 2035&#10;TDM-to-IP:&#10;Extended program end date to 2030&#10;">
            <a:extLst>
              <a:ext uri="{FF2B5EF4-FFF2-40B4-BE49-F238E27FC236}">
                <a16:creationId xmlns:a16="http://schemas.microsoft.com/office/drawing/2014/main" id="{C8AAC25D-0D6B-4B8F-B786-B9C1E9432406}"/>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indent="-285750">
              <a:buFont typeface="Arial" panose="020B0604020202020204" pitchFamily="34" charset="0"/>
              <a:buChar char="•"/>
            </a:pPr>
            <a:r>
              <a:rPr lang="en-US" altLang="en-US" dirty="0"/>
              <a:t>DataComm Enhanced Services:</a:t>
            </a:r>
          </a:p>
          <a:p>
            <a:pPr marL="742950" lvl="1" indent="-285750">
              <a:buFont typeface="Arial" panose="020B0604020202020204" pitchFamily="34" charset="0"/>
              <a:buChar char="•"/>
            </a:pPr>
            <a:r>
              <a:rPr lang="en-US" altLang="en-US" dirty="0"/>
              <a:t>DP 1126 (FID) - DataComm Seg1Ph2 shifted two years out</a:t>
            </a:r>
          </a:p>
          <a:p>
            <a:pPr marL="285750" indent="-285750">
              <a:buFont typeface="Arial" panose="020B0604020202020204" pitchFamily="34" charset="0"/>
              <a:buChar char="•"/>
            </a:pPr>
            <a:r>
              <a:rPr lang="en-US" altLang="en-US" dirty="0"/>
              <a:t>Remote Telecommunications Infrastructure Replacement (RTIR):</a:t>
            </a:r>
          </a:p>
          <a:p>
            <a:pPr marL="742950" lvl="1" indent="-285750">
              <a:buFont typeface="Arial" panose="020B0604020202020204" pitchFamily="34" charset="0"/>
              <a:buChar char="•"/>
            </a:pPr>
            <a:r>
              <a:rPr lang="en-US" altLang="en-US" dirty="0"/>
              <a:t>New addition to the Roadmap. RTIR was started in 2020 and will continue through 2025</a:t>
            </a:r>
          </a:p>
          <a:p>
            <a:pPr marL="285750" indent="-285750">
              <a:buFont typeface="Arial" panose="020B0604020202020204" pitchFamily="34" charset="0"/>
              <a:buChar char="•"/>
            </a:pPr>
            <a:r>
              <a:rPr lang="en-US" altLang="en-US" dirty="0"/>
              <a:t>Small Tower Voice Switch – Technology Refresh(STVS-TR):</a:t>
            </a:r>
          </a:p>
          <a:p>
            <a:pPr marL="742950" lvl="1" indent="-285750">
              <a:buFont typeface="Arial" panose="020B0604020202020204" pitchFamily="34" charset="0"/>
              <a:buChar char="•"/>
            </a:pPr>
            <a:r>
              <a:rPr lang="en-US" altLang="en-US" dirty="0"/>
              <a:t>Added STVS Technology Refresh (STVS-TR). This will extend the planned end date for the system from 2026 to 2035</a:t>
            </a:r>
          </a:p>
          <a:p>
            <a:pPr marL="285750" indent="-285750">
              <a:buFont typeface="Arial" panose="020B0604020202020204" pitchFamily="34" charset="0"/>
              <a:buChar char="•"/>
            </a:pPr>
            <a:r>
              <a:rPr lang="en-US" altLang="en-US" dirty="0"/>
              <a:t>TDM-to-IP:</a:t>
            </a:r>
          </a:p>
          <a:p>
            <a:pPr marL="742950" lvl="1" indent="-285750">
              <a:buFont typeface="Arial" panose="020B0604020202020204" pitchFamily="34" charset="0"/>
              <a:buChar char="•"/>
            </a:pPr>
            <a:r>
              <a:rPr lang="en-US" altLang="en-US" dirty="0"/>
              <a:t>Extended program end date to 2030</a:t>
            </a:r>
          </a:p>
          <a:p>
            <a:endParaRPr lang="en-US" altLang="en-US" dirty="0"/>
          </a:p>
        </p:txBody>
      </p:sp>
      <p:sp>
        <p:nvSpPr>
          <p:cNvPr id="2" name="Slide Number Placeholder 1" descr="135">
            <a:extLst>
              <a:ext uri="{FF2B5EF4-FFF2-40B4-BE49-F238E27FC236}">
                <a16:creationId xmlns:a16="http://schemas.microsoft.com/office/drawing/2014/main" id="{3F99624F-FCE5-40EC-B98C-D5C4F80D2557}"/>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descr="Enterprise Services">
            <a:extLst>
              <a:ext uri="{FF2B5EF4-FFF2-40B4-BE49-F238E27FC236}">
                <a16:creationId xmlns:a16="http://schemas.microsoft.com/office/drawing/2014/main" id="{DE884153-970D-4B4C-BE1D-CEF7986D9D9D}"/>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Enterprise Services</a:t>
            </a:r>
          </a:p>
        </p:txBody>
      </p:sp>
      <p:sp>
        <p:nvSpPr>
          <p:cNvPr id="177155" name="Text Placeholder 2" descr="Added Operational Readiness Value Stream (to better reflect moving towards service-based architecture)&#10;The secondary decision point for SWIM Segment 2C &amp; 3 was updated&#10;The Enterprise Services Roadmap synchronized elements from the Automation, Communications and Weather Roadmaps&#10;The Enterprise Services roadmap has no primary DPs&#10;&#10;&#10;&#10; &#10;">
            <a:extLst>
              <a:ext uri="{FF2B5EF4-FFF2-40B4-BE49-F238E27FC236}">
                <a16:creationId xmlns:a16="http://schemas.microsoft.com/office/drawing/2014/main" id="{8E257E78-D3A5-4FCF-8101-4B65ADD83BB7}"/>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indent="-285750">
              <a:buFont typeface="Arial" panose="020B0604020202020204" pitchFamily="34" charset="0"/>
              <a:buChar char="•"/>
            </a:pPr>
            <a:r>
              <a:rPr lang="en-US">
                <a:ea typeface="+mn-lt"/>
                <a:cs typeface="+mn-lt"/>
              </a:rPr>
              <a:t>Added Operational Readiness Value Stream (to better reflect moving towards service-based architecture)</a:t>
            </a:r>
            <a:endParaRPr lang="en-US"/>
          </a:p>
          <a:p>
            <a:pPr marL="285750" indent="-285750">
              <a:buFont typeface="Arial" panose="020B0604020202020204" pitchFamily="34" charset="0"/>
              <a:buChar char="•"/>
            </a:pPr>
            <a:r>
              <a:rPr lang="en-US">
                <a:ea typeface="+mn-lt"/>
                <a:cs typeface="+mn-lt"/>
              </a:rPr>
              <a:t>The secondary decision point for SWIM Segment 2C &amp; 3 was updated</a:t>
            </a:r>
          </a:p>
          <a:p>
            <a:pPr marL="285750" indent="-285750">
              <a:buFont typeface="Arial" panose="020B0604020202020204" pitchFamily="34" charset="0"/>
              <a:buChar char="•"/>
            </a:pPr>
            <a:r>
              <a:rPr lang="en-US">
                <a:ea typeface="+mn-lt"/>
                <a:cs typeface="+mn-lt"/>
              </a:rPr>
              <a:t>The Enterprise Services Roadmap synchronized elements from the Automation, Communications and Weather Roadmaps</a:t>
            </a:r>
          </a:p>
          <a:p>
            <a:pPr marL="285750" indent="-285750">
              <a:buFont typeface="Arial" panose="020B0604020202020204" pitchFamily="34" charset="0"/>
              <a:buChar char="•"/>
            </a:pPr>
            <a:r>
              <a:rPr lang="en-US">
                <a:ea typeface="+mn-lt"/>
                <a:cs typeface="+mn-lt"/>
              </a:rPr>
              <a:t>The Enterprise Services roadmap has no primary DPs</a:t>
            </a:r>
            <a:endParaRPr lang="en-US"/>
          </a:p>
          <a:p>
            <a:pPr lvl="1"/>
            <a:endParaRPr lang="en-US" altLang="en-US"/>
          </a:p>
          <a:p>
            <a:pPr lvl="1"/>
            <a:endParaRPr lang="en-US"/>
          </a:p>
          <a:p>
            <a:pPr lvl="1"/>
            <a:endParaRPr lang="en-US" altLang="en-US"/>
          </a:p>
          <a:p>
            <a:pPr lvl="0"/>
            <a:r>
              <a:rPr lang="en-US"/>
              <a:t> </a:t>
            </a:r>
          </a:p>
          <a:p>
            <a:pPr lvl="1"/>
            <a:endParaRPr lang="en-US" altLang="en-US"/>
          </a:p>
        </p:txBody>
      </p:sp>
      <p:sp>
        <p:nvSpPr>
          <p:cNvPr id="2" name="Slide Number Placeholder 1" descr="136">
            <a:extLst>
              <a:ext uri="{FF2B5EF4-FFF2-40B4-BE49-F238E27FC236}">
                <a16:creationId xmlns:a16="http://schemas.microsoft.com/office/drawing/2014/main" id="{EE9811DF-AE15-4FFB-B4AA-276256CAAF3B}"/>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descr="Facilities">
            <a:extLst>
              <a:ext uri="{FF2B5EF4-FFF2-40B4-BE49-F238E27FC236}">
                <a16:creationId xmlns:a16="http://schemas.microsoft.com/office/drawing/2014/main" id="{B47A16C1-640A-43FC-BD6D-E9A6C26AFF81}"/>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Facilities</a:t>
            </a:r>
          </a:p>
        </p:txBody>
      </p:sp>
      <p:sp>
        <p:nvSpPr>
          <p:cNvPr id="178179" name="Text Placeholder 2" descr="Updated DP #1092 (N90 Sustainment)&#10;Updated DP #1224 (ATCT/TRACON Replacement Portfolio)&#10;Updated DP#1307 (Flight Program Fleet Modernization FID 2)&#10;Moved Mobile Asset Sustainment to page 1&#10;Synchronized elements from Automation &amp; Surveillance Roadmaps&#10;">
            <a:extLst>
              <a:ext uri="{FF2B5EF4-FFF2-40B4-BE49-F238E27FC236}">
                <a16:creationId xmlns:a16="http://schemas.microsoft.com/office/drawing/2014/main" id="{A440D4DE-5CF9-4FCB-B2C1-0148C05C7EFF}"/>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lvl="1" indent="-285750">
              <a:buFont typeface="Arial" panose="020B0604020202020204" pitchFamily="34" charset="0"/>
              <a:buChar char="•"/>
            </a:pPr>
            <a:r>
              <a:rPr lang="en-US" altLang="en-US"/>
              <a:t>Updated DP #1092 (N90 Sustainment)</a:t>
            </a:r>
          </a:p>
          <a:p>
            <a:pPr marL="285750" lvl="1" indent="-285750">
              <a:buFont typeface="Arial" panose="020B0604020202020204" pitchFamily="34" charset="0"/>
              <a:buChar char="•"/>
            </a:pPr>
            <a:r>
              <a:rPr lang="en-US" altLang="en-US"/>
              <a:t>Updated DP #1224 (ATCT/TRACON Replacement Portfolio)</a:t>
            </a:r>
          </a:p>
          <a:p>
            <a:pPr marL="285750" lvl="1" indent="-285750">
              <a:buFont typeface="Arial" panose="020B0604020202020204" pitchFamily="34" charset="0"/>
              <a:buChar char="•"/>
            </a:pPr>
            <a:r>
              <a:rPr lang="en-US" altLang="en-US"/>
              <a:t>Updated DP#1307 (Flight Program Fleet Modernization FID 2)</a:t>
            </a:r>
          </a:p>
          <a:p>
            <a:pPr marL="285750" lvl="1" indent="-285750">
              <a:buFont typeface="Arial" panose="020B0604020202020204" pitchFamily="34" charset="0"/>
              <a:buChar char="•"/>
            </a:pPr>
            <a:r>
              <a:rPr lang="en-US" altLang="en-US"/>
              <a:t>Moved Mobile Asset Sustainment to page 1</a:t>
            </a:r>
          </a:p>
          <a:p>
            <a:pPr marL="285750" lvl="1" indent="-285750">
              <a:buFont typeface="Arial" panose="020B0604020202020204" pitchFamily="34" charset="0"/>
              <a:buChar char="•"/>
            </a:pPr>
            <a:r>
              <a:rPr lang="en-US" altLang="en-US"/>
              <a:t>Synchronized elements from Automation &amp; Surveillance Roadmaps</a:t>
            </a:r>
          </a:p>
          <a:p>
            <a:endParaRPr lang="en-US" altLang="en-US"/>
          </a:p>
        </p:txBody>
      </p:sp>
      <p:sp>
        <p:nvSpPr>
          <p:cNvPr id="2" name="Slide Number Placeholder 1" descr="137">
            <a:extLst>
              <a:ext uri="{FF2B5EF4-FFF2-40B4-BE49-F238E27FC236}">
                <a16:creationId xmlns:a16="http://schemas.microsoft.com/office/drawing/2014/main" id="{891A7C6A-49F2-4B69-AFAE-32EE7ABFFC2E}"/>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descr="Aircraft Roadmap (7 of 8)">
            <a:extLst>
              <a:ext uri="{FF2B5EF4-FFF2-40B4-BE49-F238E27FC236}">
                <a16:creationId xmlns:a16="http://schemas.microsoft.com/office/drawing/2014/main" id="{34FC91B0-9AF3-49B2-AAEA-34C1747C4FE1}"/>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Aircraft Roadmap (7 of 8)</a:t>
            </a:r>
          </a:p>
        </p:txBody>
      </p:sp>
      <p:sp>
        <p:nvSpPr>
          <p:cNvPr id="3" name="Slide Number Placeholder 2" descr="13">
            <a:extLst>
              <a:ext uri="{FF2B5EF4-FFF2-40B4-BE49-F238E27FC236}">
                <a16:creationId xmlns:a16="http://schemas.microsoft.com/office/drawing/2014/main" id="{E1964B0A-8B49-4977-98C6-F8457D70C3D6}"/>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13</a:t>
            </a:fld>
            <a:endParaRPr lang="en-US"/>
          </a:p>
        </p:txBody>
      </p:sp>
      <p:grpSp>
        <p:nvGrpSpPr>
          <p:cNvPr id="2" name="Group 1" descr="The seventh page of the Aircraft Roadmap is comprised of Support Activities from UAS SC-228, including Airworthiness, Detect and Avoid, Command and Control, and Workgroups 3 and 4.">
            <a:extLst>
              <a:ext uri="{FF2B5EF4-FFF2-40B4-BE49-F238E27FC236}">
                <a16:creationId xmlns:a16="http://schemas.microsoft.com/office/drawing/2014/main" id="{FB82C465-AFD9-4141-9828-2B7D2382019A}"/>
              </a:ext>
            </a:extLst>
          </p:cNvPr>
          <p:cNvGrpSpPr/>
          <p:nvPr/>
        </p:nvGrpSpPr>
        <p:grpSpPr>
          <a:xfrm>
            <a:off x="198429" y="566738"/>
            <a:ext cx="8866196" cy="5897867"/>
            <a:chOff x="198429" y="566738"/>
            <a:chExt cx="8866196" cy="5897867"/>
          </a:xfrm>
        </p:grpSpPr>
        <p:sp>
          <p:nvSpPr>
            <p:cNvPr id="22532" name="Text Box 125" descr="UAS&#10;SC-228">
              <a:extLst>
                <a:ext uri="{FF2B5EF4-FFF2-40B4-BE49-F238E27FC236}">
                  <a16:creationId xmlns:a16="http://schemas.microsoft.com/office/drawing/2014/main" id="{330D07DC-72A4-45F7-8A27-4DD6BCEE319B}"/>
                </a:ext>
                <a:ext uri="{C183D7F6-B498-43B3-948B-1728B52AA6E4}">
                  <adec:decorative xmlns:adec="http://schemas.microsoft.com/office/drawing/2017/decorative" val="0"/>
                </a:ext>
              </a:extLst>
            </p:cNvPr>
            <p:cNvSpPr txBox="1">
              <a:spLocks noChangeArrowheads="1"/>
            </p:cNvSpPr>
            <p:nvPr/>
          </p:nvSpPr>
          <p:spPr bwMode="auto">
            <a:xfrm rot="10800000">
              <a:off x="198429" y="566738"/>
              <a:ext cx="276999" cy="584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UAS</a:t>
              </a:r>
            </a:p>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SC-228</a:t>
              </a:r>
            </a:p>
          </p:txBody>
        </p:sp>
        <p:sp>
          <p:nvSpPr>
            <p:cNvPr id="68" name="Rectangle 3 planned">
              <a:extLst>
                <a:ext uri="{FF2B5EF4-FFF2-40B4-BE49-F238E27FC236}">
                  <a16:creationId xmlns:a16="http://schemas.microsoft.com/office/drawing/2014/main" id="{55F28C36-A422-4CE5-9B8D-4052379C164E}"/>
                </a:ext>
                <a:ext uri="{C183D7F6-B498-43B3-948B-1728B52AA6E4}">
                  <adec:decorative xmlns:adec="http://schemas.microsoft.com/office/drawing/2017/decorative" val="1"/>
                </a:ext>
              </a:extLst>
            </p:cNvPr>
            <p:cNvSpPr>
              <a:spLocks noChangeArrowheads="1"/>
            </p:cNvSpPr>
            <p:nvPr/>
          </p:nvSpPr>
          <p:spPr bwMode="auto">
            <a:xfrm>
              <a:off x="533674" y="566738"/>
              <a:ext cx="8530949" cy="708342"/>
            </a:xfrm>
            <a:prstGeom prst="rect">
              <a:avLst/>
            </a:prstGeom>
            <a:noFill/>
            <a:ln w="12700">
              <a:solidFill>
                <a:schemeClr val="tx1"/>
              </a:solidFill>
              <a:prstDash val="lgDash"/>
              <a:miter lim="800000"/>
              <a:headEnd/>
              <a:tailEnd/>
            </a:ln>
          </p:spPr>
          <p:txBody>
            <a:bodyPr vert="vert270" wrap="none" lIns="18288" tIns="0" rIns="0" bIns="0" anchorCtr="1"/>
            <a:lstStyle/>
            <a:p>
              <a:pPr eaLnBrk="1" hangingPunct="1">
                <a:defRPr/>
              </a:pPr>
              <a:r>
                <a:rPr lang="en-US" sz="800" b="1">
                  <a:solidFill>
                    <a:srgbClr val="000000"/>
                  </a:solidFill>
                  <a:latin typeface="Segoe UI" panose="020B0502040204020203" pitchFamily="34" charset="0"/>
                  <a:ea typeface="ＭＳ Ｐゴシック" pitchFamily="34" charset="-128"/>
                  <a:cs typeface="Segoe UI" panose="020B0502040204020203" pitchFamily="34" charset="0"/>
                </a:rPr>
                <a:t>Airworthiness</a:t>
              </a:r>
            </a:p>
          </p:txBody>
        </p:sp>
        <p:sp>
          <p:nvSpPr>
            <p:cNvPr id="22541" name="decision 962" descr="decision 962">
              <a:hlinkClick r:id="rId2"/>
              <a:extLst>
                <a:ext uri="{FF2B5EF4-FFF2-40B4-BE49-F238E27FC236}">
                  <a16:creationId xmlns:a16="http://schemas.microsoft.com/office/drawing/2014/main" id="{B49B7522-5493-40BF-8D7F-6C17F1768265}"/>
                </a:ext>
                <a:ext uri="{C183D7F6-B498-43B3-948B-1728B52AA6E4}">
                  <adec:decorative xmlns:adec="http://schemas.microsoft.com/office/drawing/2017/decorative" val="0"/>
                </a:ext>
              </a:extLst>
            </p:cNvPr>
            <p:cNvSpPr>
              <a:spLocks noChangeArrowheads="1"/>
            </p:cNvSpPr>
            <p:nvPr/>
          </p:nvSpPr>
          <p:spPr bwMode="auto">
            <a:xfrm>
              <a:off x="1088109" y="1371575"/>
              <a:ext cx="320019" cy="271487"/>
            </a:xfrm>
            <a:prstGeom prst="triangle">
              <a:avLst>
                <a:gd name="adj" fmla="val 50000"/>
              </a:avLst>
            </a:prstGeom>
            <a:solidFill>
              <a:srgbClr val="B0A0EA"/>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962</a:t>
              </a:r>
            </a:p>
          </p:txBody>
        </p:sp>
        <p:sp>
          <p:nvSpPr>
            <p:cNvPr id="22544" name="decision 1168" descr="decision 1168">
              <a:hlinkClick r:id="rId3"/>
              <a:extLst>
                <a:ext uri="{FF2B5EF4-FFF2-40B4-BE49-F238E27FC236}">
                  <a16:creationId xmlns:a16="http://schemas.microsoft.com/office/drawing/2014/main" id="{E7153548-7664-4538-9DE3-84ED68706BF8}"/>
                </a:ext>
                <a:ext uri="{C183D7F6-B498-43B3-948B-1728B52AA6E4}">
                  <adec:decorative xmlns:adec="http://schemas.microsoft.com/office/drawing/2017/decorative" val="0"/>
                </a:ext>
              </a:extLst>
            </p:cNvPr>
            <p:cNvSpPr>
              <a:spLocks noChangeArrowheads="1"/>
            </p:cNvSpPr>
            <p:nvPr/>
          </p:nvSpPr>
          <p:spPr bwMode="auto">
            <a:xfrm>
              <a:off x="1990998" y="1591427"/>
              <a:ext cx="320019" cy="274345"/>
            </a:xfrm>
            <a:prstGeom prst="triangle">
              <a:avLst>
                <a:gd name="adj" fmla="val 50000"/>
              </a:avLst>
            </a:prstGeom>
            <a:solidFill>
              <a:srgbClr val="FFFFFF"/>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1168</a:t>
              </a:r>
            </a:p>
          </p:txBody>
        </p:sp>
        <p:sp>
          <p:nvSpPr>
            <p:cNvPr id="22545" name="decision 1169" descr="decision 1169">
              <a:hlinkClick r:id="rId4"/>
              <a:extLst>
                <a:ext uri="{FF2B5EF4-FFF2-40B4-BE49-F238E27FC236}">
                  <a16:creationId xmlns:a16="http://schemas.microsoft.com/office/drawing/2014/main" id="{D8CA9936-A78E-483F-B552-251800162533}"/>
                </a:ext>
                <a:ext uri="{C183D7F6-B498-43B3-948B-1728B52AA6E4}">
                  <adec:decorative xmlns:adec="http://schemas.microsoft.com/office/drawing/2017/decorative" val="0"/>
                </a:ext>
              </a:extLst>
            </p:cNvPr>
            <p:cNvSpPr>
              <a:spLocks noChangeArrowheads="1"/>
            </p:cNvSpPr>
            <p:nvPr/>
          </p:nvSpPr>
          <p:spPr bwMode="auto">
            <a:xfrm>
              <a:off x="1220487" y="1800024"/>
              <a:ext cx="320019" cy="274345"/>
            </a:xfrm>
            <a:prstGeom prst="triangle">
              <a:avLst>
                <a:gd name="adj" fmla="val 50000"/>
              </a:avLst>
            </a:prstGeom>
            <a:solidFill>
              <a:srgbClr val="B0A0EA"/>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1169</a:t>
              </a:r>
            </a:p>
          </p:txBody>
        </p:sp>
        <p:sp>
          <p:nvSpPr>
            <p:cNvPr id="22546" name="decision 1173" descr="decision 1173">
              <a:hlinkClick r:id="rId5"/>
              <a:extLst>
                <a:ext uri="{FF2B5EF4-FFF2-40B4-BE49-F238E27FC236}">
                  <a16:creationId xmlns:a16="http://schemas.microsoft.com/office/drawing/2014/main" id="{4336F635-AF66-441B-B974-C616C59996AB}"/>
                </a:ext>
                <a:ext uri="{C183D7F6-B498-43B3-948B-1728B52AA6E4}">
                  <adec:decorative xmlns:adec="http://schemas.microsoft.com/office/drawing/2017/decorative" val="0"/>
                </a:ext>
              </a:extLst>
            </p:cNvPr>
            <p:cNvSpPr>
              <a:spLocks noChangeArrowheads="1"/>
            </p:cNvSpPr>
            <p:nvPr/>
          </p:nvSpPr>
          <p:spPr bwMode="auto">
            <a:xfrm>
              <a:off x="1990997" y="2434814"/>
              <a:ext cx="320019" cy="274345"/>
            </a:xfrm>
            <a:prstGeom prst="triangle">
              <a:avLst>
                <a:gd name="adj" fmla="val 50000"/>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1173</a:t>
              </a:r>
            </a:p>
          </p:txBody>
        </p:sp>
        <p:sp>
          <p:nvSpPr>
            <p:cNvPr id="46" name="Rectangle 3 planned">
              <a:extLst>
                <a:ext uri="{FF2B5EF4-FFF2-40B4-BE49-F238E27FC236}">
                  <a16:creationId xmlns:a16="http://schemas.microsoft.com/office/drawing/2014/main" id="{3E08AF46-8568-44A2-B32F-17E681222C32}"/>
                </a:ext>
                <a:ext uri="{C183D7F6-B498-43B3-948B-1728B52AA6E4}">
                  <adec:decorative xmlns:adec="http://schemas.microsoft.com/office/drawing/2017/decorative" val="1"/>
                </a:ext>
              </a:extLst>
            </p:cNvPr>
            <p:cNvSpPr>
              <a:spLocks noChangeArrowheads="1"/>
            </p:cNvSpPr>
            <p:nvPr/>
          </p:nvSpPr>
          <p:spPr bwMode="auto">
            <a:xfrm>
              <a:off x="533675" y="1278031"/>
              <a:ext cx="8530950" cy="2253091"/>
            </a:xfrm>
            <a:prstGeom prst="rect">
              <a:avLst/>
            </a:prstGeom>
            <a:noFill/>
            <a:ln w="12700">
              <a:solidFill>
                <a:schemeClr val="tx1"/>
              </a:solidFill>
              <a:prstDash val="lgDash"/>
              <a:miter lim="800000"/>
              <a:headEnd/>
              <a:tailEnd/>
            </a:ln>
          </p:spPr>
          <p:txBody>
            <a:bodyPr vert="vert270" wrap="none" lIns="18288" tIns="0" rIns="0" bIns="0" anchorCtr="1"/>
            <a:lstStyle/>
            <a:p>
              <a:pPr eaLnBrk="1" hangingPunct="1">
                <a:defRPr/>
              </a:pPr>
              <a:r>
                <a:rPr lang="en-US" sz="800" b="1">
                  <a:solidFill>
                    <a:srgbClr val="000000"/>
                  </a:solidFill>
                  <a:latin typeface="Segoe UI" panose="020B0502040204020203" pitchFamily="34" charset="0"/>
                  <a:ea typeface="ＭＳ Ｐゴシック" pitchFamily="34" charset="-128"/>
                  <a:cs typeface="Segoe UI" panose="020B0502040204020203" pitchFamily="34" charset="0"/>
                </a:rPr>
                <a:t>Detect and Avoid (DAA)</a:t>
              </a:r>
            </a:p>
          </p:txBody>
        </p:sp>
        <p:sp>
          <p:nvSpPr>
            <p:cNvPr id="22550" name="decision 1172" descr="decision 1172">
              <a:hlinkClick r:id="rId6"/>
              <a:extLst>
                <a:ext uri="{FF2B5EF4-FFF2-40B4-BE49-F238E27FC236}">
                  <a16:creationId xmlns:a16="http://schemas.microsoft.com/office/drawing/2014/main" id="{13EF386A-8112-4413-ADC9-5D04C7D0C49B}"/>
                </a:ext>
                <a:ext uri="{C183D7F6-B498-43B3-948B-1728B52AA6E4}">
                  <adec:decorative xmlns:adec="http://schemas.microsoft.com/office/drawing/2017/decorative" val="0"/>
                </a:ext>
              </a:extLst>
            </p:cNvPr>
            <p:cNvSpPr>
              <a:spLocks noChangeArrowheads="1"/>
            </p:cNvSpPr>
            <p:nvPr/>
          </p:nvSpPr>
          <p:spPr bwMode="auto">
            <a:xfrm>
              <a:off x="1097936" y="2170864"/>
              <a:ext cx="320019" cy="274345"/>
            </a:xfrm>
            <a:prstGeom prst="triangle">
              <a:avLst>
                <a:gd name="adj" fmla="val 50000"/>
              </a:avLst>
            </a:prstGeom>
            <a:solidFill>
              <a:srgbClr val="B0A0EA"/>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1172</a:t>
              </a:r>
            </a:p>
          </p:txBody>
        </p:sp>
        <p:sp>
          <p:nvSpPr>
            <p:cNvPr id="22554" name="decision 1176" descr="decision 1176">
              <a:hlinkClick r:id="rId7"/>
              <a:extLst>
                <a:ext uri="{FF2B5EF4-FFF2-40B4-BE49-F238E27FC236}">
                  <a16:creationId xmlns:a16="http://schemas.microsoft.com/office/drawing/2014/main" id="{3131D2A2-29ED-4C20-8A3A-4C0F5889D152}"/>
                </a:ext>
                <a:ext uri="{C183D7F6-B498-43B3-948B-1728B52AA6E4}">
                  <adec:decorative xmlns:adec="http://schemas.microsoft.com/office/drawing/2017/decorative" val="0"/>
                </a:ext>
              </a:extLst>
            </p:cNvPr>
            <p:cNvSpPr>
              <a:spLocks noChangeArrowheads="1"/>
            </p:cNvSpPr>
            <p:nvPr/>
          </p:nvSpPr>
          <p:spPr bwMode="auto">
            <a:xfrm>
              <a:off x="1366824" y="3603459"/>
              <a:ext cx="320019" cy="274345"/>
            </a:xfrm>
            <a:prstGeom prst="triangle">
              <a:avLst>
                <a:gd name="adj" fmla="val 50000"/>
              </a:avLst>
            </a:prstGeom>
            <a:solidFill>
              <a:srgbClr val="B0A0EA"/>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1176</a:t>
              </a:r>
            </a:p>
          </p:txBody>
        </p:sp>
        <p:sp>
          <p:nvSpPr>
            <p:cNvPr id="67" name="Rectangle 3 planned">
              <a:extLst>
                <a:ext uri="{FF2B5EF4-FFF2-40B4-BE49-F238E27FC236}">
                  <a16:creationId xmlns:a16="http://schemas.microsoft.com/office/drawing/2014/main" id="{EB64E8BE-3588-4AE7-9C91-1CC921CB67C6}"/>
                </a:ext>
                <a:ext uri="{C183D7F6-B498-43B3-948B-1728B52AA6E4}">
                  <adec:decorative xmlns:adec="http://schemas.microsoft.com/office/drawing/2017/decorative" val="1"/>
                </a:ext>
              </a:extLst>
            </p:cNvPr>
            <p:cNvSpPr>
              <a:spLocks noChangeArrowheads="1"/>
            </p:cNvSpPr>
            <p:nvPr/>
          </p:nvSpPr>
          <p:spPr bwMode="auto">
            <a:xfrm>
              <a:off x="533675" y="3533138"/>
              <a:ext cx="8530949" cy="1722444"/>
            </a:xfrm>
            <a:prstGeom prst="rect">
              <a:avLst/>
            </a:prstGeom>
            <a:noFill/>
            <a:ln w="12700">
              <a:solidFill>
                <a:schemeClr val="tx1"/>
              </a:solidFill>
              <a:prstDash val="lgDash"/>
              <a:miter lim="800000"/>
              <a:headEnd/>
              <a:tailEnd/>
            </a:ln>
          </p:spPr>
          <p:txBody>
            <a:bodyPr vert="vert270" lIns="18288" tIns="0" rIns="0" bIns="0" anchorCtr="1"/>
            <a:lstStyle/>
            <a:p>
              <a:pPr algn="ctr" eaLnBrk="1" hangingPunct="1">
                <a:defRPr/>
              </a:pPr>
              <a:r>
                <a:rPr lang="en-US" sz="800" b="1">
                  <a:solidFill>
                    <a:srgbClr val="000000"/>
                  </a:solidFill>
                  <a:latin typeface="Segoe UI" panose="020B0502040204020203" pitchFamily="34" charset="0"/>
                  <a:ea typeface="ＭＳ Ｐゴシック" pitchFamily="34" charset="-128"/>
                  <a:cs typeface="Segoe UI" panose="020B0502040204020203" pitchFamily="34" charset="0"/>
                </a:rPr>
                <a:t>Command and Control (C2)</a:t>
              </a:r>
            </a:p>
          </p:txBody>
        </p:sp>
        <p:sp>
          <p:nvSpPr>
            <p:cNvPr id="20" name="support 1239">
              <a:hlinkClick r:id="rId8"/>
              <a:extLst>
                <a:ext uri="{FF2B5EF4-FFF2-40B4-BE49-F238E27FC236}">
                  <a16:creationId xmlns:a16="http://schemas.microsoft.com/office/drawing/2014/main" id="{4A041DBF-C859-4102-A4CB-190E4739B7DD}"/>
                </a:ext>
                <a:ext uri="{C183D7F6-B498-43B3-948B-1728B52AA6E4}">
                  <adec:decorative xmlns:adec="http://schemas.microsoft.com/office/drawing/2017/decorative" val="1"/>
                </a:ext>
              </a:extLst>
            </p:cNvPr>
            <p:cNvSpPr txBox="1">
              <a:spLocks noChangeArrowheads="1"/>
            </p:cNvSpPr>
            <p:nvPr/>
          </p:nvSpPr>
          <p:spPr bwMode="auto">
            <a:xfrm>
              <a:off x="1180467" y="2799819"/>
              <a:ext cx="288119" cy="134864"/>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21" name="TextBox 71" descr="Guidance Material &amp; Considerations for UAS (DO-304A)">
              <a:extLst>
                <a:ext uri="{FF2B5EF4-FFF2-40B4-BE49-F238E27FC236}">
                  <a16:creationId xmlns:a16="http://schemas.microsoft.com/office/drawing/2014/main" id="{7989D433-60D9-4665-8ACD-7DF7526A0F48}"/>
                </a:ext>
                <a:ext uri="{C183D7F6-B498-43B3-948B-1728B52AA6E4}">
                  <adec:decorative xmlns:adec="http://schemas.microsoft.com/office/drawing/2017/decorative" val="0"/>
                </a:ext>
              </a:extLst>
            </p:cNvPr>
            <p:cNvSpPr txBox="1">
              <a:spLocks noChangeArrowheads="1"/>
            </p:cNvSpPr>
            <p:nvPr/>
          </p:nvSpPr>
          <p:spPr bwMode="auto">
            <a:xfrm>
              <a:off x="1526832" y="2795957"/>
              <a:ext cx="2554973"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Guidance Material &amp; Considerations for UAS (DO-304A)</a:t>
              </a:r>
            </a:p>
          </p:txBody>
        </p:sp>
        <p:sp>
          <p:nvSpPr>
            <p:cNvPr id="22" name="support 1240">
              <a:hlinkClick r:id="rId9"/>
              <a:extLst>
                <a:ext uri="{FF2B5EF4-FFF2-40B4-BE49-F238E27FC236}">
                  <a16:creationId xmlns:a16="http://schemas.microsoft.com/office/drawing/2014/main" id="{2B222267-C365-4E29-A997-7EAAB949DF60}"/>
                </a:ext>
                <a:ext uri="{C183D7F6-B498-43B3-948B-1728B52AA6E4}">
                  <adec:decorative xmlns:adec="http://schemas.microsoft.com/office/drawing/2017/decorative" val="1"/>
                </a:ext>
              </a:extLst>
            </p:cNvPr>
            <p:cNvSpPr txBox="1">
              <a:spLocks noChangeArrowheads="1"/>
            </p:cNvSpPr>
            <p:nvPr/>
          </p:nvSpPr>
          <p:spPr bwMode="auto">
            <a:xfrm>
              <a:off x="1180466" y="3065195"/>
              <a:ext cx="810531" cy="123111"/>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24" name="TextBox 71" descr="GBSS MOPS (DO-381A)">
              <a:extLst>
                <a:ext uri="{FF2B5EF4-FFF2-40B4-BE49-F238E27FC236}">
                  <a16:creationId xmlns:a16="http://schemas.microsoft.com/office/drawing/2014/main" id="{CC5E0FA9-41D8-4EBC-BEF2-F7FFAA99F925}"/>
                </a:ext>
                <a:ext uri="{C183D7F6-B498-43B3-948B-1728B52AA6E4}">
                  <adec:decorative xmlns:adec="http://schemas.microsoft.com/office/drawing/2017/decorative" val="0"/>
                </a:ext>
              </a:extLst>
            </p:cNvPr>
            <p:cNvSpPr txBox="1">
              <a:spLocks noChangeArrowheads="1"/>
            </p:cNvSpPr>
            <p:nvPr/>
          </p:nvSpPr>
          <p:spPr bwMode="auto">
            <a:xfrm>
              <a:off x="2049244" y="3055680"/>
              <a:ext cx="1108736"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GBSS MOPS (DO-381A)</a:t>
              </a:r>
            </a:p>
          </p:txBody>
        </p:sp>
        <p:sp>
          <p:nvSpPr>
            <p:cNvPr id="25" name="support 1245">
              <a:hlinkClick r:id="rId10"/>
              <a:extLst>
                <a:ext uri="{FF2B5EF4-FFF2-40B4-BE49-F238E27FC236}">
                  <a16:creationId xmlns:a16="http://schemas.microsoft.com/office/drawing/2014/main" id="{63E6BB62-2978-4020-8759-7DF3FF3B8B90}"/>
                </a:ext>
                <a:ext uri="{C183D7F6-B498-43B3-948B-1728B52AA6E4}">
                  <adec:decorative xmlns:adec="http://schemas.microsoft.com/office/drawing/2017/decorative" val="1"/>
                </a:ext>
              </a:extLst>
            </p:cNvPr>
            <p:cNvSpPr txBox="1">
              <a:spLocks noChangeArrowheads="1"/>
            </p:cNvSpPr>
            <p:nvPr/>
          </p:nvSpPr>
          <p:spPr bwMode="auto">
            <a:xfrm>
              <a:off x="1180458" y="5614251"/>
              <a:ext cx="810531" cy="123111"/>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26" name="TextBox 71" descr="GM for Lost C2 Link UAS Behavior">
              <a:extLst>
                <a:ext uri="{FF2B5EF4-FFF2-40B4-BE49-F238E27FC236}">
                  <a16:creationId xmlns:a16="http://schemas.microsoft.com/office/drawing/2014/main" id="{77C36AFE-5A4A-4F48-B95C-D6941DE2F881}"/>
                </a:ext>
                <a:ext uri="{C183D7F6-B498-43B3-948B-1728B52AA6E4}">
                  <adec:decorative xmlns:adec="http://schemas.microsoft.com/office/drawing/2017/decorative" val="0"/>
                </a:ext>
              </a:extLst>
            </p:cNvPr>
            <p:cNvSpPr txBox="1">
              <a:spLocks noChangeArrowheads="1"/>
            </p:cNvSpPr>
            <p:nvPr/>
          </p:nvSpPr>
          <p:spPr bwMode="auto">
            <a:xfrm>
              <a:off x="2049236" y="5616116"/>
              <a:ext cx="1646064"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GM for Lost C2 Link UAS Behavior</a:t>
              </a:r>
            </a:p>
          </p:txBody>
        </p:sp>
        <p:sp>
          <p:nvSpPr>
            <p:cNvPr id="27" name="support 1246">
              <a:hlinkClick r:id="rId11"/>
              <a:extLst>
                <a:ext uri="{FF2B5EF4-FFF2-40B4-BE49-F238E27FC236}">
                  <a16:creationId xmlns:a16="http://schemas.microsoft.com/office/drawing/2014/main" id="{2509A132-9CDB-4E6C-AC33-4C47C5E8E220}"/>
                </a:ext>
                <a:ext uri="{C183D7F6-B498-43B3-948B-1728B52AA6E4}">
                  <adec:decorative xmlns:adec="http://schemas.microsoft.com/office/drawing/2017/decorative" val="1"/>
                </a:ext>
              </a:extLst>
            </p:cNvPr>
            <p:cNvSpPr txBox="1">
              <a:spLocks noChangeArrowheads="1"/>
            </p:cNvSpPr>
            <p:nvPr/>
          </p:nvSpPr>
          <p:spPr bwMode="auto">
            <a:xfrm>
              <a:off x="1180457" y="5832336"/>
              <a:ext cx="810531" cy="123111"/>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28" name="TextBox 71" descr="GM for UAS Navigation Systems">
              <a:extLst>
                <a:ext uri="{FF2B5EF4-FFF2-40B4-BE49-F238E27FC236}">
                  <a16:creationId xmlns:a16="http://schemas.microsoft.com/office/drawing/2014/main" id="{DE9D5A38-FC62-411F-ACF0-4C5527256A6B}"/>
                </a:ext>
                <a:ext uri="{C183D7F6-B498-43B3-948B-1728B52AA6E4}">
                  <adec:decorative xmlns:adec="http://schemas.microsoft.com/office/drawing/2017/decorative" val="0"/>
                </a:ext>
              </a:extLst>
            </p:cNvPr>
            <p:cNvSpPr txBox="1">
              <a:spLocks noChangeArrowheads="1"/>
            </p:cNvSpPr>
            <p:nvPr/>
          </p:nvSpPr>
          <p:spPr bwMode="auto">
            <a:xfrm>
              <a:off x="2049234" y="5841958"/>
              <a:ext cx="1495236"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GM for UAS Navigation Systems</a:t>
              </a:r>
            </a:p>
          </p:txBody>
        </p:sp>
        <p:sp>
          <p:nvSpPr>
            <p:cNvPr id="30" name="support 1244">
              <a:hlinkClick r:id="rId12"/>
              <a:extLst>
                <a:ext uri="{FF2B5EF4-FFF2-40B4-BE49-F238E27FC236}">
                  <a16:creationId xmlns:a16="http://schemas.microsoft.com/office/drawing/2014/main" id="{2246BD72-8B66-470B-A617-38E9DE9737D9}"/>
                </a:ext>
                <a:ext uri="{C183D7F6-B498-43B3-948B-1728B52AA6E4}">
                  <adec:decorative xmlns:adec="http://schemas.microsoft.com/office/drawing/2017/decorative" val="1"/>
                </a:ext>
              </a:extLst>
            </p:cNvPr>
            <p:cNvSpPr txBox="1">
              <a:spLocks noChangeArrowheads="1"/>
            </p:cNvSpPr>
            <p:nvPr/>
          </p:nvSpPr>
          <p:spPr bwMode="auto">
            <a:xfrm>
              <a:off x="1180464" y="4400142"/>
              <a:ext cx="868778" cy="134864"/>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31" name="TextBox 71" descr="C2 Link MOPS (Terrestrial) (DO-362B)">
              <a:extLst>
                <a:ext uri="{FF2B5EF4-FFF2-40B4-BE49-F238E27FC236}">
                  <a16:creationId xmlns:a16="http://schemas.microsoft.com/office/drawing/2014/main" id="{B53452B8-D530-4C41-9EBC-0D97474815FD}"/>
                </a:ext>
                <a:ext uri="{C183D7F6-B498-43B3-948B-1728B52AA6E4}">
                  <adec:decorative xmlns:adec="http://schemas.microsoft.com/office/drawing/2017/decorative" val="0"/>
                </a:ext>
              </a:extLst>
            </p:cNvPr>
            <p:cNvSpPr txBox="1">
              <a:spLocks noChangeArrowheads="1"/>
            </p:cNvSpPr>
            <p:nvPr/>
          </p:nvSpPr>
          <p:spPr bwMode="auto">
            <a:xfrm>
              <a:off x="2107488" y="4416205"/>
              <a:ext cx="1757502"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pt-BR"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C2 Link MOPS (Terrestrial) (DO-362B)</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32" name="support 1241">
              <a:hlinkClick r:id="rId13"/>
              <a:extLst>
                <a:ext uri="{FF2B5EF4-FFF2-40B4-BE49-F238E27FC236}">
                  <a16:creationId xmlns:a16="http://schemas.microsoft.com/office/drawing/2014/main" id="{87048A81-7DC0-4F78-A7CC-707CEB85E628}"/>
                </a:ext>
                <a:ext uri="{C183D7F6-B498-43B3-948B-1728B52AA6E4}">
                  <adec:decorative xmlns:adec="http://schemas.microsoft.com/office/drawing/2017/decorative" val="1"/>
                </a:ext>
              </a:extLst>
            </p:cNvPr>
            <p:cNvSpPr txBox="1">
              <a:spLocks noChangeArrowheads="1"/>
            </p:cNvSpPr>
            <p:nvPr/>
          </p:nvSpPr>
          <p:spPr bwMode="auto">
            <a:xfrm>
              <a:off x="1180463" y="3320899"/>
              <a:ext cx="1006555" cy="123112"/>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33" name="TextBox 71" descr="DAA MOPS (DO-365C)">
              <a:extLst>
                <a:ext uri="{FF2B5EF4-FFF2-40B4-BE49-F238E27FC236}">
                  <a16:creationId xmlns:a16="http://schemas.microsoft.com/office/drawing/2014/main" id="{60431241-A767-4481-80A4-E49CB62B2333}"/>
                </a:ext>
                <a:ext uri="{C183D7F6-B498-43B3-948B-1728B52AA6E4}">
                  <adec:decorative xmlns:adec="http://schemas.microsoft.com/office/drawing/2017/decorative" val="0"/>
                </a:ext>
              </a:extLst>
            </p:cNvPr>
            <p:cNvSpPr txBox="1">
              <a:spLocks noChangeArrowheads="1"/>
            </p:cNvSpPr>
            <p:nvPr/>
          </p:nvSpPr>
          <p:spPr bwMode="auto">
            <a:xfrm>
              <a:off x="2259888" y="3329264"/>
              <a:ext cx="1530447"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pt-BR"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DAA MOPS (DO-365C)</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34" name="support 1242">
              <a:hlinkClick r:id="rId14"/>
              <a:extLst>
                <a:ext uri="{FF2B5EF4-FFF2-40B4-BE49-F238E27FC236}">
                  <a16:creationId xmlns:a16="http://schemas.microsoft.com/office/drawing/2014/main" id="{0ACC2459-1BEB-45E7-9CA1-B726D3B63F95}"/>
                </a:ext>
                <a:ext uri="{C183D7F6-B498-43B3-948B-1728B52AA6E4}">
                  <adec:decorative xmlns:adec="http://schemas.microsoft.com/office/drawing/2017/decorative" val="1"/>
                </a:ext>
              </a:extLst>
            </p:cNvPr>
            <p:cNvSpPr txBox="1">
              <a:spLocks noChangeArrowheads="1"/>
            </p:cNvSpPr>
            <p:nvPr/>
          </p:nvSpPr>
          <p:spPr bwMode="auto">
            <a:xfrm>
              <a:off x="1180463" y="4006537"/>
              <a:ext cx="1170432" cy="132975"/>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35" name="TextBox 71" descr="C2 Link MOPS for Cellular Networks">
              <a:extLst>
                <a:ext uri="{FF2B5EF4-FFF2-40B4-BE49-F238E27FC236}">
                  <a16:creationId xmlns:a16="http://schemas.microsoft.com/office/drawing/2014/main" id="{E7CE1D07-C797-4845-B1C7-DBA234BB2374}"/>
                </a:ext>
                <a:ext uri="{C183D7F6-B498-43B3-948B-1728B52AA6E4}">
                  <adec:decorative xmlns:adec="http://schemas.microsoft.com/office/drawing/2017/decorative" val="0"/>
                </a:ext>
              </a:extLst>
            </p:cNvPr>
            <p:cNvSpPr txBox="1">
              <a:spLocks noChangeArrowheads="1"/>
            </p:cNvSpPr>
            <p:nvPr/>
          </p:nvSpPr>
          <p:spPr bwMode="auto">
            <a:xfrm>
              <a:off x="2409141" y="4012736"/>
              <a:ext cx="1757502"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C2 Link MOPS for Cellular Networks</a:t>
              </a:r>
            </a:p>
          </p:txBody>
        </p:sp>
        <p:sp>
          <p:nvSpPr>
            <p:cNvPr id="36" name="support 1243">
              <a:hlinkClick r:id="rId15"/>
              <a:extLst>
                <a:ext uri="{FF2B5EF4-FFF2-40B4-BE49-F238E27FC236}">
                  <a16:creationId xmlns:a16="http://schemas.microsoft.com/office/drawing/2014/main" id="{4F1DA442-4D81-4FAC-97DE-215E33A2BE4E}"/>
                </a:ext>
                <a:ext uri="{C183D7F6-B498-43B3-948B-1728B52AA6E4}">
                  <adec:decorative xmlns:adec="http://schemas.microsoft.com/office/drawing/2017/decorative" val="1"/>
                </a:ext>
              </a:extLst>
            </p:cNvPr>
            <p:cNvSpPr txBox="1">
              <a:spLocks noChangeArrowheads="1"/>
            </p:cNvSpPr>
            <p:nvPr/>
          </p:nvSpPr>
          <p:spPr bwMode="auto">
            <a:xfrm>
              <a:off x="1180463" y="4198335"/>
              <a:ext cx="1298786" cy="126949"/>
            </a:xfrm>
            <a:prstGeom prst="rect">
              <a:avLst/>
            </a:prstGeom>
            <a:solidFill>
              <a:srgbClr val="D0F2FC"/>
            </a:solidFill>
            <a:ln w="9525">
              <a:solidFill>
                <a:schemeClr val="tx1"/>
              </a:solidFill>
              <a:miter lim="800000"/>
              <a:headEnd/>
              <a:tailEnd/>
            </a:ln>
          </p:spPr>
          <p:txBody>
            <a:bodyPr wrap="none" lIns="18288" tIns="9144" rIns="0" bIns="0"/>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37" name="TextBox 71" descr="C2 Link Systems MASPS (DO-377B)">
              <a:extLst>
                <a:ext uri="{FF2B5EF4-FFF2-40B4-BE49-F238E27FC236}">
                  <a16:creationId xmlns:a16="http://schemas.microsoft.com/office/drawing/2014/main" id="{2B88C8B6-6432-4E8C-B294-9BB2FCB8F892}"/>
                </a:ext>
                <a:ext uri="{C183D7F6-B498-43B3-948B-1728B52AA6E4}">
                  <adec:decorative xmlns:adec="http://schemas.microsoft.com/office/drawing/2017/decorative" val="0"/>
                </a:ext>
              </a:extLst>
            </p:cNvPr>
            <p:cNvSpPr txBox="1">
              <a:spLocks noChangeArrowheads="1"/>
            </p:cNvSpPr>
            <p:nvPr/>
          </p:nvSpPr>
          <p:spPr bwMode="auto">
            <a:xfrm>
              <a:off x="2537495" y="4202173"/>
              <a:ext cx="1757502"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C2 Link Systems MASPS (DO-377B)</a:t>
              </a:r>
            </a:p>
          </p:txBody>
        </p:sp>
        <p:sp>
          <p:nvSpPr>
            <p:cNvPr id="47" name="Rectangle 3 planned">
              <a:extLst>
                <a:ext uri="{FF2B5EF4-FFF2-40B4-BE49-F238E27FC236}">
                  <a16:creationId xmlns:a16="http://schemas.microsoft.com/office/drawing/2014/main" id="{7391782D-B80B-4090-88D3-670ECE329526}"/>
                </a:ext>
                <a:ext uri="{C183D7F6-B498-43B3-948B-1728B52AA6E4}">
                  <adec:decorative xmlns:adec="http://schemas.microsoft.com/office/drawing/2017/decorative" val="1"/>
                </a:ext>
              </a:extLst>
            </p:cNvPr>
            <p:cNvSpPr>
              <a:spLocks noChangeArrowheads="1"/>
            </p:cNvSpPr>
            <p:nvPr/>
          </p:nvSpPr>
          <p:spPr bwMode="auto">
            <a:xfrm>
              <a:off x="533673" y="5257597"/>
              <a:ext cx="8530949" cy="1207008"/>
            </a:xfrm>
            <a:prstGeom prst="rect">
              <a:avLst/>
            </a:prstGeom>
            <a:noFill/>
            <a:ln w="12700">
              <a:solidFill>
                <a:schemeClr val="tx1"/>
              </a:solidFill>
              <a:prstDash val="lgDash"/>
              <a:miter lim="800000"/>
              <a:headEnd/>
              <a:tailEnd/>
            </a:ln>
          </p:spPr>
          <p:txBody>
            <a:bodyPr vert="vert270" lIns="18288" tIns="0" rIns="0" bIns="0" anchorCtr="1"/>
            <a:lstStyle/>
            <a:p>
              <a:pPr algn="ctr" eaLnBrk="1" hangingPunct="1">
                <a:defRPr/>
              </a:pPr>
              <a:r>
                <a:rPr lang="en-US" sz="800" b="1">
                  <a:solidFill>
                    <a:srgbClr val="000000"/>
                  </a:solidFill>
                  <a:latin typeface="Segoe UI" panose="020B0502040204020203" pitchFamily="34" charset="0"/>
                  <a:ea typeface="ＭＳ Ｐゴシック" pitchFamily="34" charset="-128"/>
                  <a:cs typeface="Segoe UI" panose="020B0502040204020203" pitchFamily="34" charset="0"/>
                </a:rPr>
                <a:t>Workgroups 3 &amp; 4</a:t>
              </a:r>
            </a:p>
          </p:txBody>
        </p:sp>
      </p:gr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descr="Human Systems Integration">
            <a:extLst>
              <a:ext uri="{FF2B5EF4-FFF2-40B4-BE49-F238E27FC236}">
                <a16:creationId xmlns:a16="http://schemas.microsoft.com/office/drawing/2014/main" id="{7E2BD73B-FA64-4C13-8F91-B173BA3D0BB7}"/>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Human Systems Integration</a:t>
            </a:r>
          </a:p>
        </p:txBody>
      </p:sp>
      <p:sp>
        <p:nvSpPr>
          <p:cNvPr id="179203" name="Text Placeholder 2" descr="Human Factors Integration: Consolidated ATC/Tech Ops and flight deck portions of the roadmap to provide an integrated view of human factors research functions and investments.&#10;Technology Labels: Added labels to each HSI Roadmap diagram to group similar air/ground human factors information by technology topics.&#10;Added 8 new Support Activities:&#10;Controller/Pilot Readiness Research:&#10;Flight Deck Task Management Issues and Mitigations Baseline  – Next Generation Aircraft Systems, Equipment, and Operations&#10;ATC Evaluation Criteria for Cognitive Workload and Operational Acceptability of Trajectory Option Sets (TOS) in En Route and Terminal&#10;Regional Integration of Time-Based Management Operations and Strategies – Traffic Manager Information Needs Analysis&#10;Criteria to Evaluate the Effectiveness of Training Recommendations for Use of ATC Systems that Enable TBO&#10;Human Factors Acquisition Evaluation Support Research:&#10;Human Readiness Levels (HRL) – Initial Adaptation of Design Evaluation Criteria to Support NAS System Development and Acquisitions&#10;Human-Machine Interface and Interaction Research:&#10;Combined Vision Systems – Initial Human Factors Evaluation During Low Visibility Operations&#10;Monocular vs. Binocular Head-Worn Displays – Initial Human Factors Evaluation During Low Visibility Operations&#10;Anticipated Human Factors Issues with Connected Flight Deck Technologies – Information Source Differentiation&#10;">
            <a:extLst>
              <a:ext uri="{FF2B5EF4-FFF2-40B4-BE49-F238E27FC236}">
                <a16:creationId xmlns:a16="http://schemas.microsoft.com/office/drawing/2014/main" id="{BE9070D4-758A-45AE-9FF9-FCFE961C7E59}"/>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8925" lvl="1" indent="-285750">
              <a:buFont typeface="Arial" panose="020B0604020202020204" pitchFamily="34" charset="0"/>
              <a:buChar char="•"/>
            </a:pPr>
            <a:r>
              <a:rPr lang="en-US" altLang="en-US"/>
              <a:t>Human Factors Integration: Consolidated ATC/Tech Ops and flight deck portions of the roadmap to provide an integrated view of human factors research functions and investments.</a:t>
            </a:r>
          </a:p>
          <a:p>
            <a:pPr marL="288925" lvl="1" indent="-285750">
              <a:buFont typeface="Arial" panose="020B0604020202020204" pitchFamily="34" charset="0"/>
              <a:buChar char="•"/>
            </a:pPr>
            <a:r>
              <a:rPr lang="en-US" altLang="en-US"/>
              <a:t>Technology Labels: Added labels to each HSI Roadmap diagram to group similar air/ground human factors information by technology topics.</a:t>
            </a:r>
          </a:p>
          <a:p>
            <a:pPr marL="288925" lvl="1" indent="-285750">
              <a:buFont typeface="Arial" panose="020B0604020202020204" pitchFamily="34" charset="0"/>
              <a:buChar char="•"/>
            </a:pPr>
            <a:r>
              <a:rPr lang="en-US" altLang="en-US"/>
              <a:t>Added 8 new Support Activities:</a:t>
            </a:r>
          </a:p>
          <a:p>
            <a:pPr marL="230188" lvl="1"/>
            <a:r>
              <a:rPr lang="en-US" altLang="en-US" sz="1200" b="1"/>
              <a:t>Controller/Pilot Readiness Research:</a:t>
            </a:r>
          </a:p>
          <a:p>
            <a:pPr marL="746125" lvl="2" indent="-285750">
              <a:buFont typeface="Arial" panose="020B0604020202020204" pitchFamily="34" charset="0"/>
              <a:buChar char="•"/>
            </a:pPr>
            <a:r>
              <a:rPr lang="en-US" altLang="en-US" sz="1200"/>
              <a:t>Flight Deck Task Management Issues and Mitigations Baseline  – Next Generation Aircraft Systems, Equipment, and Operations</a:t>
            </a:r>
          </a:p>
          <a:p>
            <a:pPr marL="746125" lvl="2" indent="-285750">
              <a:buFont typeface="Arial" panose="020B0604020202020204" pitchFamily="34" charset="0"/>
              <a:buChar char="•"/>
            </a:pPr>
            <a:r>
              <a:rPr lang="en-US" altLang="en-US" sz="1200"/>
              <a:t>ATC Evaluation Criteria for Cognitive Workload and Operational Acceptability of Trajectory Option Sets (TOS) in </a:t>
            </a:r>
            <a:r>
              <a:rPr lang="en-US" altLang="en-US" sz="1200" err="1"/>
              <a:t>En</a:t>
            </a:r>
            <a:r>
              <a:rPr lang="en-US" altLang="en-US" sz="1200"/>
              <a:t> Route and Terminal</a:t>
            </a:r>
          </a:p>
          <a:p>
            <a:pPr marL="746125" lvl="2" indent="-285750">
              <a:buFont typeface="Arial" panose="020B0604020202020204" pitchFamily="34" charset="0"/>
              <a:buChar char="•"/>
            </a:pPr>
            <a:r>
              <a:rPr lang="en-US" altLang="en-US" sz="1200"/>
              <a:t>Regional Integration of Time-Based Management Operations and Strategies – Traffic Manager Information Needs Analysis</a:t>
            </a:r>
          </a:p>
          <a:p>
            <a:pPr marL="746125" lvl="2" indent="-285750">
              <a:buFont typeface="Arial" panose="020B0604020202020204" pitchFamily="34" charset="0"/>
              <a:buChar char="•"/>
            </a:pPr>
            <a:r>
              <a:rPr lang="en-US" altLang="en-US" sz="1200"/>
              <a:t>Criteria to Evaluate the Effectiveness of Training Recommendations for Use of ATC Systems that Enable TBO</a:t>
            </a:r>
          </a:p>
          <a:p>
            <a:pPr marL="230188" lvl="1"/>
            <a:r>
              <a:rPr lang="en-US" altLang="en-US" sz="1200" b="1"/>
              <a:t>Human Factors Acquisition Evaluation Support Research:</a:t>
            </a:r>
          </a:p>
          <a:p>
            <a:pPr marL="746125" lvl="2" indent="-285750">
              <a:buFont typeface="Arial" panose="020B0604020202020204" pitchFamily="34" charset="0"/>
              <a:buChar char="•"/>
            </a:pPr>
            <a:r>
              <a:rPr lang="en-US" altLang="en-US" sz="1200"/>
              <a:t>Human Readiness Levels (HRL) – Initial Adaptation of Design Evaluation Criteria to Support NAS System Development and Acquisitions</a:t>
            </a:r>
          </a:p>
          <a:p>
            <a:pPr marL="230188" lvl="1"/>
            <a:r>
              <a:rPr lang="en-US" altLang="en-US" sz="1200" b="1"/>
              <a:t>Human-Machine Interface and Interaction Research:</a:t>
            </a:r>
          </a:p>
          <a:p>
            <a:pPr marL="746125" lvl="2" indent="-285750">
              <a:buFont typeface="Arial" panose="020B0604020202020204" pitchFamily="34" charset="0"/>
              <a:buChar char="•"/>
            </a:pPr>
            <a:r>
              <a:rPr lang="en-US" altLang="en-US" sz="1200"/>
              <a:t>Combined Vision Systems – Initial Human Factors Evaluation During Low Visibility Operations</a:t>
            </a:r>
          </a:p>
          <a:p>
            <a:pPr marL="746125" lvl="2" indent="-285750">
              <a:buFont typeface="Arial" panose="020B0604020202020204" pitchFamily="34" charset="0"/>
              <a:buChar char="•"/>
            </a:pPr>
            <a:r>
              <a:rPr lang="en-US" altLang="en-US" sz="1200"/>
              <a:t>Monocular vs. Binocular Head-Worn Displays – Initial Human Factors Evaluation During Low Visibility Operations</a:t>
            </a:r>
          </a:p>
          <a:p>
            <a:pPr marL="746125" lvl="2" indent="-285750">
              <a:buFont typeface="Arial" panose="020B0604020202020204" pitchFamily="34" charset="0"/>
              <a:buChar char="•"/>
            </a:pPr>
            <a:r>
              <a:rPr lang="en-US" altLang="en-US" sz="1200"/>
              <a:t>Anticipated Human Factors Issues with Connected Flight Deck Technologies – Information Source Differentiation</a:t>
            </a:r>
          </a:p>
          <a:p>
            <a:pPr marL="288925" indent="-285750"/>
            <a:endParaRPr lang="en-US" altLang="en-US"/>
          </a:p>
        </p:txBody>
      </p:sp>
      <p:sp>
        <p:nvSpPr>
          <p:cNvPr id="2" name="Slide Number Placeholder 1" descr="138">
            <a:extLst>
              <a:ext uri="{FF2B5EF4-FFF2-40B4-BE49-F238E27FC236}">
                <a16:creationId xmlns:a16="http://schemas.microsoft.com/office/drawing/2014/main" id="{275A5075-4482-4E20-9AA8-EB9AA96A81D4}"/>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descr="Navigation">
            <a:extLst>
              <a:ext uri="{FF2B5EF4-FFF2-40B4-BE49-F238E27FC236}">
                <a16:creationId xmlns:a16="http://schemas.microsoft.com/office/drawing/2014/main" id="{52AA7F01-F816-41F9-86F0-D570D573EB85}"/>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Navigation</a:t>
            </a:r>
          </a:p>
        </p:txBody>
      </p:sp>
      <p:sp>
        <p:nvSpPr>
          <p:cNvPr id="3" name="Text Placeholder 2" descr="At the end of CY27, the DME and VORTAC CIP will no longer be managed in the Landing and Lighting Portfolio and will be transitioned into the DVT Sustainment Program Phase 2.&#10;Added WAAS milestones related to H-ARAIM implementation &#10;">
            <a:extLst>
              <a:ext uri="{FF2B5EF4-FFF2-40B4-BE49-F238E27FC236}">
                <a16:creationId xmlns:a16="http://schemas.microsoft.com/office/drawing/2014/main" id="{1ABB4904-7C98-4E3E-9494-62F790992F82}"/>
              </a:ext>
              <a:ext uri="{C183D7F6-B498-43B3-948B-1728B52AA6E4}">
                <adec:decorative xmlns:adec="http://schemas.microsoft.com/office/drawing/2017/decorative" val="0"/>
              </a:ext>
            </a:extLst>
          </p:cNvPr>
          <p:cNvSpPr>
            <a:spLocks noGrp="1"/>
          </p:cNvSpPr>
          <p:nvPr>
            <p:ph type="body" sz="quarter" idx="10"/>
          </p:nvPr>
        </p:nvSpPr>
        <p:spPr>
          <a:xfrm>
            <a:off x="317351" y="1233377"/>
            <a:ext cx="8503920" cy="5029200"/>
          </a:xfrm>
        </p:spPr>
        <p:txBody>
          <a:bodyPr/>
          <a:lstStyle/>
          <a:p>
            <a:pPr marL="285750" indent="-285750">
              <a:buFont typeface="Arial" panose="020B0604020202020204" pitchFamily="34" charset="0"/>
              <a:buChar char="•"/>
              <a:defRPr/>
            </a:pPr>
            <a:r>
              <a:rPr lang="en-US"/>
              <a:t>At the end of CY27, the DME and VORTAC CIP will no longer be managed in the Landing and Lighting Portfolio and will be transitioned into the DVT Sustainment Program Phase 2.</a:t>
            </a:r>
          </a:p>
          <a:p>
            <a:pPr marL="285750" indent="-285750">
              <a:buFont typeface="Arial" panose="020B0604020202020204" pitchFamily="34" charset="0"/>
              <a:buChar char="•"/>
              <a:defRPr/>
            </a:pPr>
            <a:r>
              <a:rPr lang="en-US"/>
              <a:t>Added WAAS milestones related to H-ARAIM implementation </a:t>
            </a:r>
          </a:p>
          <a:p>
            <a:endParaRPr lang="en-US"/>
          </a:p>
        </p:txBody>
      </p:sp>
      <p:sp>
        <p:nvSpPr>
          <p:cNvPr id="2" name="Slide Number Placeholder 1" descr="140">
            <a:extLst>
              <a:ext uri="{FF2B5EF4-FFF2-40B4-BE49-F238E27FC236}">
                <a16:creationId xmlns:a16="http://schemas.microsoft.com/office/drawing/2014/main" id="{2CA7030E-D192-4CA5-826A-6BAC3DBEBBC7}"/>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descr="New Entrants – Commercial Space">
            <a:extLst>
              <a:ext uri="{FF2B5EF4-FFF2-40B4-BE49-F238E27FC236}">
                <a16:creationId xmlns:a16="http://schemas.microsoft.com/office/drawing/2014/main" id="{D5DF0A9F-E520-4522-8840-6EB3B3D356C0}"/>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New Entrants – Commercial Space</a:t>
            </a:r>
          </a:p>
        </p:txBody>
      </p:sp>
      <p:sp>
        <p:nvSpPr>
          <p:cNvPr id="3" name="Text Placeholder 2" descr="Added Support Activity “Space Integration Capabilities Space-Operator Generated Hazard Volumes Concept Demonstration/Prototyping”&#10;Updated SDI P2 to NSIC E1&#10;&#10;">
            <a:extLst>
              <a:ext uri="{FF2B5EF4-FFF2-40B4-BE49-F238E27FC236}">
                <a16:creationId xmlns:a16="http://schemas.microsoft.com/office/drawing/2014/main" id="{8DA0DB52-5FFC-4BC9-B12B-DF98E0C796A8}"/>
              </a:ext>
              <a:ext uri="{C183D7F6-B498-43B3-948B-1728B52AA6E4}">
                <adec:decorative xmlns:adec="http://schemas.microsoft.com/office/drawing/2017/decorative" val="0"/>
              </a:ext>
            </a:extLst>
          </p:cNvPr>
          <p:cNvSpPr>
            <a:spLocks noGrp="1"/>
          </p:cNvSpPr>
          <p:nvPr>
            <p:ph type="body" sz="quarter" idx="10"/>
          </p:nvPr>
        </p:nvSpPr>
        <p:spPr>
          <a:xfrm>
            <a:off x="317351" y="1233377"/>
            <a:ext cx="8503920" cy="5029200"/>
          </a:xfrm>
        </p:spPr>
        <p:txBody>
          <a:bodyPr/>
          <a:lstStyle/>
          <a:p>
            <a:pPr marL="285750" lvl="1" indent="-285750">
              <a:buFont typeface="Arial" panose="020B0604020202020204" pitchFamily="34" charset="0"/>
              <a:buChar char="•"/>
              <a:defRPr/>
            </a:pPr>
            <a:r>
              <a:rPr lang="en-US" sz="1400"/>
              <a:t>Added Support Activity “Space Integration Capabilities Space-Operator Generated Hazard Volumes Concept Demonstration/Prototyping”</a:t>
            </a:r>
          </a:p>
          <a:p>
            <a:pPr marL="285750" lvl="1" indent="-285750">
              <a:buFont typeface="Arial" panose="020B0604020202020204" pitchFamily="34" charset="0"/>
              <a:buChar char="•"/>
              <a:defRPr/>
            </a:pPr>
            <a:r>
              <a:rPr lang="en-US" sz="1400"/>
              <a:t>Updated SDI P2 to NSIC E1</a:t>
            </a:r>
          </a:p>
          <a:p>
            <a:endParaRPr lang="en-US"/>
          </a:p>
          <a:p>
            <a:endParaRPr lang="en-US"/>
          </a:p>
        </p:txBody>
      </p:sp>
      <p:sp>
        <p:nvSpPr>
          <p:cNvPr id="2" name="Slide Number Placeholder 1" descr="141">
            <a:extLst>
              <a:ext uri="{FF2B5EF4-FFF2-40B4-BE49-F238E27FC236}">
                <a16:creationId xmlns:a16="http://schemas.microsoft.com/office/drawing/2014/main" id="{ABF3F95B-D518-4909-99D6-5944C454A72F}"/>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descr="New Entrants – UAS">
            <a:extLst>
              <a:ext uri="{FF2B5EF4-FFF2-40B4-BE49-F238E27FC236}">
                <a16:creationId xmlns:a16="http://schemas.microsoft.com/office/drawing/2014/main" id="{91F82E1E-744D-405F-A24B-D7DF041E3438}"/>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New Entrants – UAS</a:t>
            </a:r>
          </a:p>
        </p:txBody>
      </p:sp>
      <p:sp>
        <p:nvSpPr>
          <p:cNvPr id="182275" name="Text Placeholder 2" descr="Extended dates for Support Activities:&#10;Identify and Standardize Unique UAS Airworthiness (AW) : BVLOS, Focus Area 3 &#10;Identify and Standardize Unique UAS Airworthiness (AW) : VLOS Urban Ops, Focus Area 1 &#10;Added New Support Activities &#10;AAM BNM Project Kickoff and Use Case Development&#10;ETM Engineering Planning and Analysis&#10;Unmanned Navigation Capabilities Assessment&#10;UPP Phase 2 Systems Engineering&#10;">
            <a:extLst>
              <a:ext uri="{FF2B5EF4-FFF2-40B4-BE49-F238E27FC236}">
                <a16:creationId xmlns:a16="http://schemas.microsoft.com/office/drawing/2014/main" id="{CB4044FD-41D2-4A5D-8F54-9B8E917FDDE5}"/>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indent="-285750">
              <a:buFont typeface="Arial" panose="020B0604020202020204" pitchFamily="34" charset="0"/>
              <a:buChar char="•"/>
            </a:pPr>
            <a:r>
              <a:rPr lang="en-US" altLang="en-US" dirty="0"/>
              <a:t>Extended dates for Support Activities:</a:t>
            </a:r>
          </a:p>
          <a:p>
            <a:pPr marL="742950" lvl="1" indent="-285750">
              <a:buFont typeface="Arial" panose="020B0604020202020204" pitchFamily="34" charset="0"/>
              <a:buChar char="•"/>
            </a:pPr>
            <a:r>
              <a:rPr lang="en-US" altLang="en-US" dirty="0"/>
              <a:t>Identify and Standardize Unique UAS Airworthiness (AW) : BVLOS, Focus Area 3 </a:t>
            </a:r>
          </a:p>
          <a:p>
            <a:pPr marL="742950" lvl="1" indent="-285750">
              <a:buFont typeface="Arial" panose="020B0604020202020204" pitchFamily="34" charset="0"/>
              <a:buChar char="•"/>
            </a:pPr>
            <a:r>
              <a:rPr lang="en-US" altLang="en-US" dirty="0"/>
              <a:t>Identify and Standardize Unique UAS Airworthiness (AW) : VLOS Urban Ops, Focus Area 1 </a:t>
            </a:r>
          </a:p>
          <a:p>
            <a:pPr marL="285750" indent="-285750">
              <a:buFont typeface="Arial" panose="020B0604020202020204" pitchFamily="34" charset="0"/>
              <a:buChar char="•"/>
            </a:pPr>
            <a:r>
              <a:rPr lang="en-US" altLang="en-US" dirty="0"/>
              <a:t>Added New Support Activities </a:t>
            </a:r>
          </a:p>
          <a:p>
            <a:pPr marL="742950" lvl="1" indent="-285750">
              <a:buFont typeface="Arial" panose="020B0604020202020204" pitchFamily="34" charset="0"/>
              <a:buChar char="•"/>
            </a:pPr>
            <a:r>
              <a:rPr lang="en-US" altLang="en-US" dirty="0"/>
              <a:t>AAM BNM Project Kickoff and Use Case Development</a:t>
            </a:r>
          </a:p>
          <a:p>
            <a:pPr marL="742950" lvl="1" indent="-285750">
              <a:buFont typeface="Arial" panose="020B0604020202020204" pitchFamily="34" charset="0"/>
              <a:buChar char="•"/>
            </a:pPr>
            <a:r>
              <a:rPr lang="en-US" altLang="en-US" dirty="0"/>
              <a:t>ETM Engineering Planning and Analysis</a:t>
            </a:r>
          </a:p>
          <a:p>
            <a:pPr marL="742950" lvl="1" indent="-285750">
              <a:buFont typeface="Arial" panose="020B0604020202020204" pitchFamily="34" charset="0"/>
              <a:buChar char="•"/>
            </a:pPr>
            <a:r>
              <a:rPr lang="en-US" altLang="en-US" dirty="0"/>
              <a:t>Unmanned Navigation Capabilities Assessment</a:t>
            </a:r>
          </a:p>
          <a:p>
            <a:pPr marL="742950" lvl="1" indent="-285750">
              <a:buFont typeface="Arial" panose="020B0604020202020204" pitchFamily="34" charset="0"/>
              <a:buChar char="•"/>
            </a:pPr>
            <a:r>
              <a:rPr lang="en-US" altLang="en-US" dirty="0"/>
              <a:t>UPP Phase 2 Systems Engineering</a:t>
            </a:r>
          </a:p>
          <a:p>
            <a:endParaRPr lang="en-US" altLang="en-US" dirty="0"/>
          </a:p>
        </p:txBody>
      </p:sp>
      <p:sp>
        <p:nvSpPr>
          <p:cNvPr id="2" name="Slide Number Placeholder 1" descr="142">
            <a:extLst>
              <a:ext uri="{FF2B5EF4-FFF2-40B4-BE49-F238E27FC236}">
                <a16:creationId xmlns:a16="http://schemas.microsoft.com/office/drawing/2014/main" id="{5281E88A-943F-487A-8E3B-19524980E922}"/>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descr="Safety">
            <a:extLst>
              <a:ext uri="{FF2B5EF4-FFF2-40B4-BE49-F238E27FC236}">
                <a16:creationId xmlns:a16="http://schemas.microsoft.com/office/drawing/2014/main" id="{1B12A37A-3D6C-410B-ACAA-7B3C4242E6BD}"/>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Safety</a:t>
            </a:r>
          </a:p>
        </p:txBody>
      </p:sp>
      <p:sp>
        <p:nvSpPr>
          <p:cNvPr id="3" name="Text Placeholder 2" descr="Updated OARS to better reflect funding profile and depiction as a System&#10;Updated depiction of systems being subsumed into the updated Phase of OARS&#10;">
            <a:extLst>
              <a:ext uri="{FF2B5EF4-FFF2-40B4-BE49-F238E27FC236}">
                <a16:creationId xmlns:a16="http://schemas.microsoft.com/office/drawing/2014/main" id="{D644C04F-519E-458C-8A2B-96D820BB1650}"/>
              </a:ext>
              <a:ext uri="{C183D7F6-B498-43B3-948B-1728B52AA6E4}">
                <adec:decorative xmlns:adec="http://schemas.microsoft.com/office/drawing/2017/decorative" val="0"/>
              </a:ext>
            </a:extLst>
          </p:cNvPr>
          <p:cNvSpPr>
            <a:spLocks noGrp="1"/>
          </p:cNvSpPr>
          <p:nvPr>
            <p:ph type="body" sz="quarter" idx="10"/>
          </p:nvPr>
        </p:nvSpPr>
        <p:spPr>
          <a:xfrm>
            <a:off x="317351" y="1233377"/>
            <a:ext cx="8503920" cy="5029200"/>
          </a:xfrm>
        </p:spPr>
        <p:txBody>
          <a:bodyPr/>
          <a:lstStyle/>
          <a:p>
            <a:pPr marL="285750" indent="-285750">
              <a:buFont typeface="Arial" panose="020B0604020202020204" pitchFamily="34" charset="0"/>
              <a:buChar char="•"/>
            </a:pPr>
            <a:r>
              <a:rPr lang="en-US" dirty="0"/>
              <a:t>Updated OARS to better reflect funding profile and depiction as a System</a:t>
            </a:r>
          </a:p>
          <a:p>
            <a:pPr marL="285750" indent="-285750">
              <a:buFont typeface="Arial" panose="020B0604020202020204" pitchFamily="34" charset="0"/>
              <a:buChar char="•"/>
            </a:pPr>
            <a:r>
              <a:rPr lang="en-US" dirty="0"/>
              <a:t>Updated depiction of systems being subsumed into the updated Phase of OARS</a:t>
            </a:r>
          </a:p>
          <a:p>
            <a:pPr marL="285750" indent="-285750">
              <a:buFont typeface="Arial" panose="020B0604020202020204" pitchFamily="34" charset="0"/>
              <a:buChar char="•"/>
            </a:pPr>
            <a:endParaRPr lang="en-US" dirty="0"/>
          </a:p>
        </p:txBody>
      </p:sp>
      <p:sp>
        <p:nvSpPr>
          <p:cNvPr id="2" name="Slide Number Placeholder 1" descr="143">
            <a:extLst>
              <a:ext uri="{FF2B5EF4-FFF2-40B4-BE49-F238E27FC236}">
                <a16:creationId xmlns:a16="http://schemas.microsoft.com/office/drawing/2014/main" id="{8995EAA9-5B23-4644-9D30-C9894834FF76}"/>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descr="Surveillance">
            <a:extLst>
              <a:ext uri="{FF2B5EF4-FFF2-40B4-BE49-F238E27FC236}">
                <a16:creationId xmlns:a16="http://schemas.microsoft.com/office/drawing/2014/main" id="{D1BE276C-D218-4D9C-BD40-AC1290D577D2}"/>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Surveillance</a:t>
            </a:r>
          </a:p>
        </p:txBody>
      </p:sp>
      <p:sp>
        <p:nvSpPr>
          <p:cNvPr id="185347" name="Text Placeholder 2" descr="Cooperative Surveillance – Broadcast Services:&#10;Added decision points for ADS-B Baseline Services Future Segments Phase 2&#10;Cooperative Surveillance – Beacon Systems:&#10;Adjusted programs and decisions within the Terminal and En Route Sustainment Portfolio to ensure system coverage until deployment of the MSBRS&#10;Surface and Approach Systems:&#10;Added decisions for Extended Surface Surveillance and the ASDE-3 Surface Movement Radar Replacement">
            <a:extLst>
              <a:ext uri="{FF2B5EF4-FFF2-40B4-BE49-F238E27FC236}">
                <a16:creationId xmlns:a16="http://schemas.microsoft.com/office/drawing/2014/main" id="{D973ACE5-C030-4DCF-AC9B-C1C7587580F3}"/>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indent="-285750">
              <a:buFont typeface="Arial" panose="020B0604020202020204" pitchFamily="34" charset="0"/>
              <a:buChar char="•"/>
            </a:pPr>
            <a:r>
              <a:rPr lang="en-US" altLang="en-US" dirty="0"/>
              <a:t>Cooperative Surveillance – Broadcast Services:</a:t>
            </a:r>
          </a:p>
          <a:p>
            <a:pPr marL="742950" lvl="1" indent="-285750">
              <a:buFont typeface="Arial" panose="020B0604020202020204" pitchFamily="34" charset="0"/>
              <a:buChar char="•"/>
            </a:pPr>
            <a:r>
              <a:rPr lang="en-US" altLang="en-US" dirty="0"/>
              <a:t>Added decision points for ADS-B Baseline Services Future Segments Phase 2</a:t>
            </a:r>
          </a:p>
          <a:p>
            <a:pPr marL="285750" indent="-285750">
              <a:buFont typeface="Arial" panose="020B0604020202020204" pitchFamily="34" charset="0"/>
              <a:buChar char="•"/>
            </a:pPr>
            <a:r>
              <a:rPr lang="en-US" altLang="en-US" dirty="0"/>
              <a:t>Cooperative Surveillance – Beacon Systems:</a:t>
            </a:r>
          </a:p>
          <a:p>
            <a:pPr marL="742950" lvl="1" indent="-285750">
              <a:buFont typeface="Arial" panose="020B0604020202020204" pitchFamily="34" charset="0"/>
              <a:buChar char="•"/>
            </a:pPr>
            <a:r>
              <a:rPr lang="en-US" altLang="en-US" dirty="0"/>
              <a:t>Adjusted programs and decisions within the Terminal and En Route Sustainment Portfolio to ensure system coverage until deployment of the MSBRS</a:t>
            </a:r>
          </a:p>
          <a:p>
            <a:pPr marL="285750" indent="-285750">
              <a:buFont typeface="Arial" panose="020B0604020202020204" pitchFamily="34" charset="0"/>
              <a:buChar char="•"/>
            </a:pPr>
            <a:r>
              <a:rPr lang="en-US" altLang="en-US" dirty="0"/>
              <a:t>Surface and Approach Systems:</a:t>
            </a:r>
          </a:p>
          <a:p>
            <a:pPr marL="742950" lvl="1" indent="-285750">
              <a:buFont typeface="Arial" panose="020B0604020202020204" pitchFamily="34" charset="0"/>
              <a:buChar char="•"/>
            </a:pPr>
            <a:r>
              <a:rPr lang="en-US" altLang="en-US" dirty="0"/>
              <a:t>Added decisions for Extended Surface Surveillance and the ASDE-3 Surface Movement Radar Replacement</a:t>
            </a:r>
          </a:p>
        </p:txBody>
      </p:sp>
      <p:sp>
        <p:nvSpPr>
          <p:cNvPr id="2" name="Slide Number Placeholder 1" descr="144">
            <a:extLst>
              <a:ext uri="{FF2B5EF4-FFF2-40B4-BE49-F238E27FC236}">
                <a16:creationId xmlns:a16="http://schemas.microsoft.com/office/drawing/2014/main" id="{312F78E3-6E5A-41CE-B0C1-4EF7B9B2412E}"/>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descr="Weather">
            <a:extLst>
              <a:ext uri="{FF2B5EF4-FFF2-40B4-BE49-F238E27FC236}">
                <a16:creationId xmlns:a16="http://schemas.microsoft.com/office/drawing/2014/main" id="{4E3C0618-3522-4A00-A933-91C0F62903CC}"/>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Weather</a:t>
            </a:r>
          </a:p>
        </p:txBody>
      </p:sp>
      <p:sp>
        <p:nvSpPr>
          <p:cNvPr id="186371" name="Text Placeholder 2" descr="Approval of CSS-Wx and NWP Baseline Change Decisions (BCDs) &#10;Removal NEXRAD Sustainment II IARD and FID &#10;Addition of Terminal Precipitation on the Glass (TPoG) SD, IARD, and FID)*&#10;&#10;* Pending 10/26 coordination meeting with Rob Hunt on TPoG implementation strategy. &#10;">
            <a:extLst>
              <a:ext uri="{FF2B5EF4-FFF2-40B4-BE49-F238E27FC236}">
                <a16:creationId xmlns:a16="http://schemas.microsoft.com/office/drawing/2014/main" id="{0C8180E2-B050-434E-9EBD-D9959CA05C53}"/>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lvl="1" indent="-285750">
              <a:buFont typeface="Arial" panose="020B0604020202020204" pitchFamily="34" charset="0"/>
              <a:buChar char="•"/>
            </a:pPr>
            <a:r>
              <a:rPr lang="en-US" altLang="en-US" dirty="0"/>
              <a:t>Approval of CSS-Wx and NWP Baseline Change Decisions (BCDs) </a:t>
            </a:r>
          </a:p>
          <a:p>
            <a:pPr marL="285750" lvl="1" indent="-285750">
              <a:buFont typeface="Arial" panose="020B0604020202020204" pitchFamily="34" charset="0"/>
              <a:buChar char="•"/>
            </a:pPr>
            <a:r>
              <a:rPr lang="en-US" altLang="en-US" dirty="0"/>
              <a:t>Removal NEXRAD Sustainment II IARD and FID </a:t>
            </a:r>
          </a:p>
          <a:p>
            <a:pPr marL="285750" lvl="1" indent="-285750">
              <a:buFont typeface="Arial" panose="020B0604020202020204" pitchFamily="34" charset="0"/>
              <a:buChar char="•"/>
            </a:pPr>
            <a:r>
              <a:rPr lang="en-US" altLang="en-US" dirty="0"/>
              <a:t>Addition of Terminal Precipitation on the Glass (</a:t>
            </a:r>
            <a:r>
              <a:rPr lang="en-US" altLang="en-US" dirty="0" err="1"/>
              <a:t>TPoG</a:t>
            </a:r>
            <a:r>
              <a:rPr lang="en-US" altLang="en-US" dirty="0"/>
              <a:t>) SD, IARD, and FID)*</a:t>
            </a:r>
          </a:p>
          <a:p>
            <a:pPr marL="285750" lvl="1" indent="-285750"/>
            <a:endParaRPr lang="en-US" altLang="en-US" dirty="0"/>
          </a:p>
          <a:p>
            <a:pPr marL="0" lvl="1" indent="0">
              <a:buNone/>
            </a:pPr>
            <a:r>
              <a:rPr lang="en-US" altLang="en-US" dirty="0"/>
              <a:t>* Pending 10/26 coordination meeting with Rob Hunt on </a:t>
            </a:r>
            <a:r>
              <a:rPr lang="en-US" altLang="en-US" dirty="0" err="1"/>
              <a:t>TPoG</a:t>
            </a:r>
            <a:r>
              <a:rPr lang="en-US" altLang="en-US" dirty="0"/>
              <a:t> implementation strategy. </a:t>
            </a:r>
          </a:p>
        </p:txBody>
      </p:sp>
      <p:sp>
        <p:nvSpPr>
          <p:cNvPr id="2" name="Slide Number Placeholder 1" descr="145">
            <a:extLst>
              <a:ext uri="{FF2B5EF4-FFF2-40B4-BE49-F238E27FC236}">
                <a16:creationId xmlns:a16="http://schemas.microsoft.com/office/drawing/2014/main" id="{32E138AB-9DB1-457C-B211-65FF470C9944}"/>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136</a:t>
            </a:fld>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ppendix CDiagram Updates">
            <a:extLst>
              <a:ext uri="{FF2B5EF4-FFF2-40B4-BE49-F238E27FC236}">
                <a16:creationId xmlns:a16="http://schemas.microsoft.com/office/drawing/2014/main" id="{4C4D06F6-1B15-4A22-B1A1-5F9A16511EAD}"/>
              </a:ext>
              <a:ext uri="{C183D7F6-B498-43B3-948B-1728B52AA6E4}">
                <adec:decorative xmlns:adec="http://schemas.microsoft.com/office/drawing/2017/decorative" val="0"/>
              </a:ext>
            </a:extLst>
          </p:cNvPr>
          <p:cNvSpPr>
            <a:spLocks noGrp="1"/>
          </p:cNvSpPr>
          <p:nvPr>
            <p:ph type="ctrTitle"/>
          </p:nvPr>
        </p:nvSpPr>
        <p:spPr>
          <a:xfrm>
            <a:off x="685800" y="2333764"/>
            <a:ext cx="7772400" cy="980078"/>
          </a:xfrm>
        </p:spPr>
        <p:txBody>
          <a:bodyPr>
            <a:normAutofit fontScale="90000"/>
          </a:bodyPr>
          <a:lstStyle/>
          <a:p>
            <a:r>
              <a:rPr lang="en-US"/>
              <a:t>Appendix C</a:t>
            </a:r>
            <a:br>
              <a:rPr lang="en-US"/>
            </a:br>
            <a:r>
              <a:rPr lang="en-US"/>
              <a:t>Diagram Updates</a:t>
            </a:r>
          </a:p>
        </p:txBody>
      </p:sp>
      <p:sp>
        <p:nvSpPr>
          <p:cNvPr id="7" name="Subtitle 6">
            <a:extLst>
              <a:ext uri="{FF2B5EF4-FFF2-40B4-BE49-F238E27FC236}">
                <a16:creationId xmlns:a16="http://schemas.microsoft.com/office/drawing/2014/main" id="{6CF96E06-4AEC-4F61-9215-3D4E63BA9E39}"/>
              </a:ext>
              <a:ext uri="{C183D7F6-B498-43B3-948B-1728B52AA6E4}">
                <adec:decorative xmlns:adec="http://schemas.microsoft.com/office/drawing/2017/decorative" val="1"/>
              </a:ext>
            </a:extLst>
          </p:cNvPr>
          <p:cNvSpPr>
            <a:spLocks noGrp="1"/>
          </p:cNvSpPr>
          <p:nvPr>
            <p:ph type="subTitle" idx="1"/>
          </p:nvPr>
        </p:nvSpPr>
        <p:spPr/>
        <p:txBody>
          <a:bodyPr/>
          <a:lstStyle/>
          <a:p>
            <a:endParaRPr lang="en-US"/>
          </a:p>
        </p:txBody>
      </p:sp>
      <p:sp>
        <p:nvSpPr>
          <p:cNvPr id="2" name="Slide Number Placeholder 1" descr="146">
            <a:extLst>
              <a:ext uri="{FF2B5EF4-FFF2-40B4-BE49-F238E27FC236}">
                <a16:creationId xmlns:a16="http://schemas.microsoft.com/office/drawing/2014/main" id="{4903BB1F-E52C-4D0A-8F7D-AA3903E7AB4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137</a:t>
            </a:fld>
            <a:endParaRPr lang="en-US"/>
          </a:p>
        </p:txBody>
      </p:sp>
    </p:spTree>
    <p:extLst>
      <p:ext uri="{BB962C8B-B14F-4D97-AF65-F5344CB8AC3E}">
        <p14:creationId xmlns:p14="http://schemas.microsoft.com/office/powerpoint/2010/main" val="3996766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ircraft Roadmap (8 of 8)">
            <a:extLst>
              <a:ext uri="{FF2B5EF4-FFF2-40B4-BE49-F238E27FC236}">
                <a16:creationId xmlns:a16="http://schemas.microsoft.com/office/drawing/2014/main" id="{4151C103-6A73-4D2E-8858-80840E806D2B}"/>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noAutofit/>
          </a:bodyPr>
          <a:lstStyle/>
          <a:p>
            <a:r>
              <a:rPr lang="en-US"/>
              <a:t>Aircraft Roadmap (8 of 8)</a:t>
            </a:r>
          </a:p>
        </p:txBody>
      </p:sp>
      <p:sp>
        <p:nvSpPr>
          <p:cNvPr id="12" name="Slide Number Placeholder 11" descr="14">
            <a:extLst>
              <a:ext uri="{FF2B5EF4-FFF2-40B4-BE49-F238E27FC236}">
                <a16:creationId xmlns:a16="http://schemas.microsoft.com/office/drawing/2014/main" id="{C2B6ACEC-C2B4-4C09-85E2-4F4355820101}"/>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14</a:t>
            </a:fld>
            <a:endParaRPr lang="en-US"/>
          </a:p>
        </p:txBody>
      </p:sp>
      <p:grpSp>
        <p:nvGrpSpPr>
          <p:cNvPr id="3" name="Group 2" descr="The eighth page of the Aircraft Roadmap is comprised of Support Activities from Human Performance.">
            <a:extLst>
              <a:ext uri="{FF2B5EF4-FFF2-40B4-BE49-F238E27FC236}">
                <a16:creationId xmlns:a16="http://schemas.microsoft.com/office/drawing/2014/main" id="{0F2FD6F2-585F-4162-9B3F-9EEB25EAEA9E}"/>
              </a:ext>
            </a:extLst>
          </p:cNvPr>
          <p:cNvGrpSpPr/>
          <p:nvPr/>
        </p:nvGrpSpPr>
        <p:grpSpPr>
          <a:xfrm>
            <a:off x="258158" y="565152"/>
            <a:ext cx="8798530" cy="5895975"/>
            <a:chOff x="258158" y="565152"/>
            <a:chExt cx="8798530" cy="5895975"/>
          </a:xfrm>
        </p:grpSpPr>
        <p:sp>
          <p:nvSpPr>
            <p:cNvPr id="23556" name="Rectangle 3 planned">
              <a:extLst>
                <a:ext uri="{FF2B5EF4-FFF2-40B4-BE49-F238E27FC236}">
                  <a16:creationId xmlns:a16="http://schemas.microsoft.com/office/drawing/2014/main" id="{09AF99EE-100C-42A6-9640-857AD19024A6}"/>
                </a:ext>
                <a:ext uri="{C183D7F6-B498-43B3-948B-1728B52AA6E4}">
                  <adec:decorative xmlns:adec="http://schemas.microsoft.com/office/drawing/2017/decorative" val="1"/>
                </a:ext>
              </a:extLst>
            </p:cNvPr>
            <p:cNvSpPr>
              <a:spLocks noChangeArrowheads="1"/>
            </p:cNvSpPr>
            <p:nvPr/>
          </p:nvSpPr>
          <p:spPr bwMode="auto">
            <a:xfrm>
              <a:off x="528181" y="565152"/>
              <a:ext cx="8528507" cy="5895975"/>
            </a:xfrm>
            <a:prstGeom prst="rect">
              <a:avLst/>
            </a:prstGeom>
            <a:noFill/>
            <a:ln w="1270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grpSp>
          <p:nvGrpSpPr>
            <p:cNvPr id="5" name="Group 4">
              <a:extLst>
                <a:ext uri="{FF2B5EF4-FFF2-40B4-BE49-F238E27FC236}">
                  <a16:creationId xmlns:a16="http://schemas.microsoft.com/office/drawing/2014/main" id="{DD14A007-F8CA-480A-8A67-DB4E956B2669}"/>
                </a:ext>
              </a:extLst>
            </p:cNvPr>
            <p:cNvGrpSpPr/>
            <p:nvPr/>
          </p:nvGrpSpPr>
          <p:grpSpPr>
            <a:xfrm>
              <a:off x="1169037" y="1648568"/>
              <a:ext cx="3897933" cy="365135"/>
              <a:chOff x="1169037" y="1867988"/>
              <a:chExt cx="3897933" cy="365135"/>
            </a:xfrm>
          </p:grpSpPr>
          <p:sp>
            <p:nvSpPr>
              <p:cNvPr id="23559" name="support 1024">
                <a:hlinkClick r:id="rId3"/>
                <a:extLst>
                  <a:ext uri="{FF2B5EF4-FFF2-40B4-BE49-F238E27FC236}">
                    <a16:creationId xmlns:a16="http://schemas.microsoft.com/office/drawing/2014/main" id="{564D8FF5-9A05-42FB-A83B-762648710CB5}"/>
                  </a:ext>
                  <a:ext uri="{C183D7F6-B498-43B3-948B-1728B52AA6E4}">
                    <adec:decorative xmlns:adec="http://schemas.microsoft.com/office/drawing/2017/decorative" val="1"/>
                  </a:ext>
                </a:extLst>
              </p:cNvPr>
              <p:cNvSpPr txBox="1">
                <a:spLocks noChangeArrowheads="1"/>
              </p:cNvSpPr>
              <p:nvPr/>
            </p:nvSpPr>
            <p:spPr bwMode="auto">
              <a:xfrm>
                <a:off x="1169037" y="1923100"/>
                <a:ext cx="1121591" cy="255818"/>
              </a:xfrm>
              <a:prstGeom prst="rect">
                <a:avLst/>
              </a:prstGeom>
              <a:pattFill prst="wdUpDiag">
                <a:fgClr>
                  <a:srgbClr val="D0F2FC"/>
                </a:fgClr>
                <a:bgClr>
                  <a:schemeClr val="bg1"/>
                </a:bgClr>
              </a:patt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3560" name="TextBox 6" descr="FAA System Safety Guidance: Development of Feasible Human Error Assessment Method Alternatives">
                <a:extLst>
                  <a:ext uri="{FF2B5EF4-FFF2-40B4-BE49-F238E27FC236}">
                    <a16:creationId xmlns:a16="http://schemas.microsoft.com/office/drawing/2014/main" id="{9961B30C-040D-4962-B0B9-BFA755B27B0C}"/>
                  </a:ext>
                  <a:ext uri="{C183D7F6-B498-43B3-948B-1728B52AA6E4}">
                    <adec:decorative xmlns:adec="http://schemas.microsoft.com/office/drawing/2017/decorative" val="0"/>
                  </a:ext>
                </a:extLst>
              </p:cNvPr>
              <p:cNvSpPr txBox="1">
                <a:spLocks noChangeArrowheads="1"/>
              </p:cNvSpPr>
              <p:nvPr/>
            </p:nvSpPr>
            <p:spPr bwMode="auto">
              <a:xfrm>
                <a:off x="2450212" y="1932697"/>
                <a:ext cx="2616758"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800">
                    <a:latin typeface="+mn-lt"/>
                  </a:rPr>
                  <a:t>FAA System Safety Guidance: Development of Feasible Human Error Assessment Method Alternatives</a:t>
                </a:r>
              </a:p>
            </p:txBody>
          </p:sp>
          <p:sp>
            <p:nvSpPr>
              <p:cNvPr id="23561" name="decision 1131 planned" descr="decision 1131 planned">
                <a:hlinkClick r:id="rId4"/>
                <a:extLst>
                  <a:ext uri="{FF2B5EF4-FFF2-40B4-BE49-F238E27FC236}">
                    <a16:creationId xmlns:a16="http://schemas.microsoft.com/office/drawing/2014/main" id="{2C5E7934-AFFA-4F54-AE6F-4A6F40960603}"/>
                  </a:ext>
                  <a:ext uri="{C183D7F6-B498-43B3-948B-1728B52AA6E4}">
                    <adec:decorative xmlns:adec="http://schemas.microsoft.com/office/drawing/2017/decorative" val="0"/>
                  </a:ext>
                </a:extLst>
              </p:cNvPr>
              <p:cNvSpPr>
                <a:spLocks noChangeArrowheads="1"/>
              </p:cNvSpPr>
              <p:nvPr/>
            </p:nvSpPr>
            <p:spPr bwMode="auto">
              <a:xfrm>
                <a:off x="2115229" y="1867988"/>
                <a:ext cx="274320" cy="365135"/>
              </a:xfrm>
              <a:prstGeom prst="diamond">
                <a:avLst/>
              </a:prstGeom>
              <a:solidFill>
                <a:srgbClr val="DDDDDD"/>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1131</a:t>
                </a:r>
              </a:p>
            </p:txBody>
          </p:sp>
        </p:grpSp>
        <p:sp>
          <p:nvSpPr>
            <p:cNvPr id="23572" name="Text Box 125" descr="Human Performance">
              <a:extLst>
                <a:ext uri="{FF2B5EF4-FFF2-40B4-BE49-F238E27FC236}">
                  <a16:creationId xmlns:a16="http://schemas.microsoft.com/office/drawing/2014/main" id="{40E5E6CC-423A-48F2-B369-203C8C660AB1}"/>
                </a:ext>
                <a:ext uri="{C183D7F6-B498-43B3-948B-1728B52AA6E4}">
                  <adec:decorative xmlns:adec="http://schemas.microsoft.com/office/drawing/2017/decorative" val="0"/>
                </a:ext>
              </a:extLst>
            </p:cNvPr>
            <p:cNvSpPr txBox="1">
              <a:spLocks noChangeArrowheads="1"/>
            </p:cNvSpPr>
            <p:nvPr/>
          </p:nvSpPr>
          <p:spPr bwMode="auto">
            <a:xfrm rot="16200000">
              <a:off x="-1003081" y="3443890"/>
              <a:ext cx="266097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Human Performance</a:t>
              </a:r>
            </a:p>
          </p:txBody>
        </p:sp>
        <p:grpSp>
          <p:nvGrpSpPr>
            <p:cNvPr id="8" name="Group 7">
              <a:extLst>
                <a:ext uri="{FF2B5EF4-FFF2-40B4-BE49-F238E27FC236}">
                  <a16:creationId xmlns:a16="http://schemas.microsoft.com/office/drawing/2014/main" id="{160DD994-59B9-40B4-81CB-9AD5ADBCE03C}"/>
                </a:ext>
              </a:extLst>
            </p:cNvPr>
            <p:cNvGrpSpPr/>
            <p:nvPr/>
          </p:nvGrpSpPr>
          <p:grpSpPr>
            <a:xfrm>
              <a:off x="1169036" y="3221362"/>
              <a:ext cx="4289454" cy="365135"/>
              <a:chOff x="1169036" y="3735502"/>
              <a:chExt cx="4289454" cy="365135"/>
            </a:xfrm>
          </p:grpSpPr>
          <p:sp>
            <p:nvSpPr>
              <p:cNvPr id="23562" name="support 1028">
                <a:hlinkClick r:id="rId5"/>
                <a:extLst>
                  <a:ext uri="{FF2B5EF4-FFF2-40B4-BE49-F238E27FC236}">
                    <a16:creationId xmlns:a16="http://schemas.microsoft.com/office/drawing/2014/main" id="{A4267A56-AD9D-414D-A222-B26703CD3FEB}"/>
                  </a:ext>
                  <a:ext uri="{C183D7F6-B498-43B3-948B-1728B52AA6E4}">
                    <adec:decorative xmlns:adec="http://schemas.microsoft.com/office/drawing/2017/decorative" val="1"/>
                  </a:ext>
                </a:extLst>
              </p:cNvPr>
              <p:cNvSpPr txBox="1">
                <a:spLocks noChangeArrowheads="1"/>
              </p:cNvSpPr>
              <p:nvPr/>
            </p:nvSpPr>
            <p:spPr bwMode="auto">
              <a:xfrm>
                <a:off x="1169036" y="3795124"/>
                <a:ext cx="1033272" cy="255818"/>
              </a:xfrm>
              <a:prstGeom prst="rect">
                <a:avLst/>
              </a:prstGeom>
              <a:pattFill prst="wdUpDiag">
                <a:fgClr>
                  <a:srgbClr val="D0F2FC"/>
                </a:fgClr>
                <a:bgClr>
                  <a:schemeClr val="bg1"/>
                </a:bgClr>
              </a:patt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3563" name="TextBox 9" descr="Enhanced Helicopter Vision Systems:  Human Factors Examination of Heads-Up/Head-Worn Display Technologies and Concepts">
                <a:extLst>
                  <a:ext uri="{FF2B5EF4-FFF2-40B4-BE49-F238E27FC236}">
                    <a16:creationId xmlns:a16="http://schemas.microsoft.com/office/drawing/2014/main" id="{F716DC66-28B8-49C3-8FF5-2075C87B7DD5}"/>
                  </a:ext>
                  <a:ext uri="{C183D7F6-B498-43B3-948B-1728B52AA6E4}">
                    <adec:decorative xmlns:adec="http://schemas.microsoft.com/office/drawing/2017/decorative" val="0"/>
                  </a:ext>
                </a:extLst>
              </p:cNvPr>
              <p:cNvSpPr txBox="1">
                <a:spLocks noChangeArrowheads="1"/>
              </p:cNvSpPr>
              <p:nvPr/>
            </p:nvSpPr>
            <p:spPr bwMode="auto">
              <a:xfrm>
                <a:off x="2343281" y="3790722"/>
                <a:ext cx="3115209" cy="246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Enhanced Helicopter Vision Systems:  Human Factors Examination of Heads-Up/Head-Worn Display Technologies and Concepts</a:t>
                </a:r>
              </a:p>
            </p:txBody>
          </p:sp>
          <p:sp>
            <p:nvSpPr>
              <p:cNvPr id="23574" name="decision 1134" descr="decision 1134">
                <a:hlinkClick r:id="rId6"/>
                <a:extLst>
                  <a:ext uri="{FF2B5EF4-FFF2-40B4-BE49-F238E27FC236}">
                    <a16:creationId xmlns:a16="http://schemas.microsoft.com/office/drawing/2014/main" id="{0ED6A058-6767-44F6-BEB6-A8D43FACE69F}"/>
                  </a:ext>
                  <a:ext uri="{C183D7F6-B498-43B3-948B-1728B52AA6E4}">
                    <adec:decorative xmlns:adec="http://schemas.microsoft.com/office/drawing/2017/decorative" val="0"/>
                  </a:ext>
                </a:extLst>
              </p:cNvPr>
              <p:cNvSpPr>
                <a:spLocks noChangeArrowheads="1"/>
              </p:cNvSpPr>
              <p:nvPr/>
            </p:nvSpPr>
            <p:spPr bwMode="auto">
              <a:xfrm>
                <a:off x="2016319" y="3735502"/>
                <a:ext cx="274309" cy="365135"/>
              </a:xfrm>
              <a:prstGeom prst="diamond">
                <a:avLst/>
              </a:prstGeom>
              <a:solidFill>
                <a:srgbClr val="DDDDDD"/>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1134</a:t>
                </a:r>
              </a:p>
            </p:txBody>
          </p:sp>
        </p:grpSp>
        <p:grpSp>
          <p:nvGrpSpPr>
            <p:cNvPr id="10" name="Group 9">
              <a:extLst>
                <a:ext uri="{FF2B5EF4-FFF2-40B4-BE49-F238E27FC236}">
                  <a16:creationId xmlns:a16="http://schemas.microsoft.com/office/drawing/2014/main" id="{08000EA5-379E-4BEA-8929-3016F5E1EA5E}"/>
                </a:ext>
              </a:extLst>
            </p:cNvPr>
            <p:cNvGrpSpPr/>
            <p:nvPr/>
          </p:nvGrpSpPr>
          <p:grpSpPr>
            <a:xfrm>
              <a:off x="1170666" y="4843628"/>
              <a:ext cx="2642575" cy="365135"/>
              <a:chOff x="-393439" y="4482092"/>
              <a:chExt cx="2642575" cy="365135"/>
            </a:xfrm>
          </p:grpSpPr>
          <p:sp>
            <p:nvSpPr>
              <p:cNvPr id="23570" name="support 868">
                <a:hlinkClick r:id="rId7"/>
                <a:extLst>
                  <a:ext uri="{FF2B5EF4-FFF2-40B4-BE49-F238E27FC236}">
                    <a16:creationId xmlns:a16="http://schemas.microsoft.com/office/drawing/2014/main" id="{9E887F36-468B-47B0-AE57-B9F49CE15EA5}"/>
                  </a:ext>
                  <a:ext uri="{C183D7F6-B498-43B3-948B-1728B52AA6E4}">
                    <adec:decorative xmlns:adec="http://schemas.microsoft.com/office/drawing/2017/decorative" val="1"/>
                  </a:ext>
                </a:extLst>
              </p:cNvPr>
              <p:cNvSpPr txBox="1">
                <a:spLocks noChangeArrowheads="1"/>
              </p:cNvSpPr>
              <p:nvPr/>
            </p:nvSpPr>
            <p:spPr bwMode="auto">
              <a:xfrm>
                <a:off x="-393439" y="4565237"/>
                <a:ext cx="274309" cy="227551"/>
              </a:xfrm>
              <a:prstGeom prst="rect">
                <a:avLst/>
              </a:prstGeom>
              <a:pattFill prst="wdUpDiag">
                <a:fgClr>
                  <a:srgbClr val="D0F2FC"/>
                </a:fgClr>
                <a:bgClr>
                  <a:schemeClr val="bg1"/>
                </a:bgClr>
              </a:pattFill>
              <a:ln w="9525">
                <a:solidFill>
                  <a:schemeClr val="tx1"/>
                </a:solidFill>
                <a:miter lim="800000"/>
                <a:headEnd/>
                <a:tailEnd/>
              </a:ln>
            </p:spPr>
            <p:txBody>
              <a:bodyPr wrap="none" lIns="18288" tIns="9144" rIns="0" bIns="0" anchor="ctr"/>
              <a:lstStyle>
                <a:defPPr>
                  <a:defRPr lang="en-US"/>
                </a:defPPr>
                <a:lvl1pPr>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defRPr/>
                </a:pPr>
                <a:endParaRPr lang="en-US" altLang="en-US"/>
              </a:p>
            </p:txBody>
          </p:sp>
          <p:sp>
            <p:nvSpPr>
              <p:cNvPr id="23571" name="decision 1043" descr="decision 1043">
                <a:hlinkClick r:id="rId8"/>
                <a:extLst>
                  <a:ext uri="{FF2B5EF4-FFF2-40B4-BE49-F238E27FC236}">
                    <a16:creationId xmlns:a16="http://schemas.microsoft.com/office/drawing/2014/main" id="{B39CE4DC-0642-4A31-BB43-9BC6465C5C49}"/>
                  </a:ext>
                  <a:ext uri="{C183D7F6-B498-43B3-948B-1728B52AA6E4}">
                    <adec:decorative xmlns:adec="http://schemas.microsoft.com/office/drawing/2017/decorative" val="0"/>
                  </a:ext>
                </a:extLst>
              </p:cNvPr>
              <p:cNvSpPr>
                <a:spLocks noChangeArrowheads="1"/>
              </p:cNvSpPr>
              <p:nvPr/>
            </p:nvSpPr>
            <p:spPr bwMode="auto">
              <a:xfrm>
                <a:off x="-310927" y="4482092"/>
                <a:ext cx="274309" cy="365135"/>
              </a:xfrm>
              <a:prstGeom prst="diamond">
                <a:avLst/>
              </a:prstGeom>
              <a:solidFill>
                <a:srgbClr val="DDDDDD"/>
              </a:solidFill>
              <a:ln w="19050">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1043</a:t>
                </a:r>
              </a:p>
            </p:txBody>
          </p:sp>
          <p:sp>
            <p:nvSpPr>
              <p:cNvPr id="23575" name="TextBox 21" descr="Human Factors Assessment of Aircraft Energy State Awareness Prototype Alternatives">
                <a:extLst>
                  <a:ext uri="{FF2B5EF4-FFF2-40B4-BE49-F238E27FC236}">
                    <a16:creationId xmlns:a16="http://schemas.microsoft.com/office/drawing/2014/main" id="{EEBE342A-5771-4EEC-B0BD-64C3DD7F4B68}"/>
                  </a:ext>
                  <a:ext uri="{C183D7F6-B498-43B3-948B-1728B52AA6E4}">
                    <adec:decorative xmlns:adec="http://schemas.microsoft.com/office/drawing/2017/decorative" val="0"/>
                  </a:ext>
                </a:extLst>
              </p:cNvPr>
              <p:cNvSpPr txBox="1">
                <a:spLocks noChangeArrowheads="1"/>
              </p:cNvSpPr>
              <p:nvPr/>
            </p:nvSpPr>
            <p:spPr bwMode="auto">
              <a:xfrm>
                <a:off x="21618" y="4570663"/>
                <a:ext cx="2227518" cy="246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Human Factors Assessment of Aircraft Energy State Awareness Prototype Alternatives</a:t>
                </a: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ircraft Roadmap: Assumptions">
            <a:extLst>
              <a:ext uri="{FF2B5EF4-FFF2-40B4-BE49-F238E27FC236}">
                <a16:creationId xmlns:a16="http://schemas.microsoft.com/office/drawing/2014/main" id="{F193D255-3E09-4C74-8FB2-38F94A80251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Aircraft Roadmap: Assumptions</a:t>
            </a:r>
          </a:p>
        </p:txBody>
      </p:sp>
      <p:graphicFrame>
        <p:nvGraphicFramePr>
          <p:cNvPr id="5" name="Group 21" descr="This table describes all of the Aircraft Roadmap: Assumptions">
            <a:extLst>
              <a:ext uri="{FF2B5EF4-FFF2-40B4-BE49-F238E27FC236}">
                <a16:creationId xmlns:a16="http://schemas.microsoft.com/office/drawing/2014/main" id="{E20AE778-CE26-477B-BEF1-25E0ABE168CF}"/>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76703862"/>
              </p:ext>
            </p:extLst>
          </p:nvPr>
        </p:nvGraphicFramePr>
        <p:xfrm>
          <a:off x="463550" y="420688"/>
          <a:ext cx="8216900" cy="5472017"/>
        </p:xfrm>
        <a:graphic>
          <a:graphicData uri="http://schemas.openxmlformats.org/drawingml/2006/table">
            <a:tbl>
              <a:tblPr firstRow="1"/>
              <a:tblGrid>
                <a:gridCol w="982063">
                  <a:extLst>
                    <a:ext uri="{9D8B030D-6E8A-4147-A177-3AD203B41FA5}">
                      <a16:colId xmlns:a16="http://schemas.microsoft.com/office/drawing/2014/main" val="20000"/>
                    </a:ext>
                  </a:extLst>
                </a:gridCol>
                <a:gridCol w="7234837">
                  <a:extLst>
                    <a:ext uri="{9D8B030D-6E8A-4147-A177-3AD203B41FA5}">
                      <a16:colId xmlns:a16="http://schemas.microsoft.com/office/drawing/2014/main" val="20001"/>
                    </a:ext>
                  </a:extLst>
                </a:gridCol>
              </a:tblGrid>
              <a:tr h="30486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Identifier</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Description</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07301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AC-01</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The roadmap identifies four phases</a:t>
                      </a:r>
                    </a:p>
                    <a:p>
                      <a:pPr marL="228600" marR="0" lvl="0" indent="-22860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CONOPs development and R&amp;D in required areas</a:t>
                      </a:r>
                    </a:p>
                    <a:p>
                      <a:pPr marL="228600" marR="0" lvl="0" indent="-22860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Standards development</a:t>
                      </a:r>
                    </a:p>
                    <a:p>
                      <a:pPr marL="228600" marR="0" lvl="0" indent="-22860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AVS Approval</a:t>
                      </a:r>
                    </a:p>
                    <a:p>
                      <a:pPr marL="228600" marR="0" lvl="0" indent="-22860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ATC Procedure development</a:t>
                      </a:r>
                    </a:p>
                    <a:p>
                      <a:pPr marL="228600" marR="0" lvl="0" indent="-22860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Deployment. After the standards process is complete, and manufacturers have developed, integrated, fully tested and made new avionics available, aircraft, engines and fuels available, an additional 7 to 10 years is needed to achieve wide scale equipage of a new capability</a:t>
                      </a:r>
                    </a:p>
                    <a:p>
                      <a:pPr marL="571500" marR="0" lvl="1" indent="-228600" algn="l" defTabSz="914400" rtl="0" eaLnBrk="0" fontAlgn="base" latinLnBrk="0" hangingPunct="0">
                        <a:lnSpc>
                          <a:spcPct val="100000"/>
                        </a:lnSpc>
                        <a:spcBef>
                          <a:spcPts val="200"/>
                        </a:spcBef>
                        <a:spcAft>
                          <a:spcPct val="0"/>
                        </a:spcAft>
                        <a:buClrTx/>
                        <a:buSzTx/>
                        <a:buFontTx/>
                        <a:buAutoNum type="arabicPeriod"/>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Different aircraft are expected to equip with different equipment. This roadmap does not currently distinguish between aircraft types. </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AC-02</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tab pos="228600" algn="l"/>
                          <a:tab pos="4572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The aircraft roadmap includes environment research areas and assumptions and linkage to Mission Support EA. </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AC-03</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Any aircraft to include any UAS that participates in the NAS must operate in a way that is transparent to the ANSP and ATSP.</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AC-04</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The Minimum Capability (MCL) items documented in the Aircraft roadmap are accurate as of the September 2019 draft of the MCL.</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43099"/>
                  </a:ext>
                </a:extLst>
              </a:tr>
              <a:tr h="4572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AC-05</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The Minimum Capabilities List (MCL) provides clear and comprehensive guidance to support equipage across all fleets operating in the National Airspace System (NAS). The MCL’s purpose is to: </a:t>
                      </a:r>
                    </a:p>
                    <a:p>
                      <a:pPr marL="171450" marR="0" lvl="0" indent="-1714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Define the minimum aircraft capabilities and associated equipment needed to maximize benefits from FAA investment and operational improvements </a:t>
                      </a:r>
                    </a:p>
                    <a:p>
                      <a:pPr marL="171450" marR="0" lvl="0" indent="-1714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Guide “forward-fit” aircraft equipage and inform operator investment decisions </a:t>
                      </a:r>
                    </a:p>
                    <a:p>
                      <a:pPr marL="171450" marR="0" lvl="0" indent="-1714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Maximize the return on investment for both the FAA and airspace users</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2346320"/>
                  </a:ext>
                </a:extLst>
              </a:tr>
              <a:tr h="4572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AC-06</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The yellow roadmap symbol is being utilized as aircraft operational capabilities on this roadmap.</a:t>
                      </a:r>
                    </a:p>
                  </a:txBody>
                  <a:tcPr marL="91424" marR="91424" marT="45736" marB="4573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7102373"/>
                  </a:ext>
                </a:extLst>
              </a:tr>
            </a:tbl>
          </a:graphicData>
        </a:graphic>
      </p:graphicFrame>
      <p:sp>
        <p:nvSpPr>
          <p:cNvPr id="3" name="Slide Number Placeholder 2" descr="15">
            <a:extLst>
              <a:ext uri="{FF2B5EF4-FFF2-40B4-BE49-F238E27FC236}">
                <a16:creationId xmlns:a16="http://schemas.microsoft.com/office/drawing/2014/main" id="{5E67B98F-9E78-4753-B331-3AD134180079}"/>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ircraft Roadmap: Decision Points (1 of 1)">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Aircraft Roadmap: Decision Points (1 of 1)</a:t>
            </a:r>
          </a:p>
        </p:txBody>
      </p:sp>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77809614"/>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5" name="Diagram DPs" descr="Aircraft Decision Points table">
            <a:extLst>
              <a:ext uri="{FF2B5EF4-FFF2-40B4-BE49-F238E27FC236}">
                <a16:creationId xmlns:a16="http://schemas.microsoft.com/office/drawing/2014/main" id="{CC6DBB95-AF94-4F0F-A718-B9F5D126E26E}"/>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729020186"/>
              </p:ext>
            </p:extLst>
          </p:nvPr>
        </p:nvGraphicFramePr>
        <p:xfrm>
          <a:off x="452628" y="758952"/>
          <a:ext cx="8247888" cy="5802894"/>
        </p:xfrm>
        <a:graphic>
          <a:graphicData uri="http://schemas.openxmlformats.org/presentationml/2006/ole">
            <mc:AlternateContent xmlns:mc="http://schemas.openxmlformats.org/markup-compatibility/2006">
              <mc:Choice xmlns:v="urn:schemas-microsoft-com:vml" Requires="v">
                <p:oleObj spid="_x0000_s3074" name="Worksheet" r:id="rId2" imgW="8382099" imgH="5899069" progId="Excel.Sheet.12">
                  <p:link/>
                </p:oleObj>
              </mc:Choice>
              <mc:Fallback>
                <p:oleObj name="Worksheet" r:id="rId2" imgW="8382099" imgH="5899069" progId="Excel.Sheet.12">
                  <p:link/>
                  <p:pic>
                    <p:nvPicPr>
                      <p:cNvPr id="5" name="Diagram DPs" descr="Aircraft Decision Points table">
                        <a:extLst>
                          <a:ext uri="{FF2B5EF4-FFF2-40B4-BE49-F238E27FC236}">
                            <a16:creationId xmlns:a16="http://schemas.microsoft.com/office/drawing/2014/main" id="{CC6DBB95-AF94-4F0F-A718-B9F5D126E26E}"/>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2894"/>
                      </a:xfrm>
                      <a:prstGeom prst="rect">
                        <a:avLst/>
                      </a:prstGeom>
                    </p:spPr>
                  </p:pic>
                </p:oleObj>
              </mc:Fallback>
            </mc:AlternateContent>
          </a:graphicData>
        </a:graphic>
      </p:graphicFrame>
      <p:sp>
        <p:nvSpPr>
          <p:cNvPr id="2" name="Slide Number Placeholder 1" descr="16">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descr="Airport">
            <a:extLst>
              <a:ext uri="{FF2B5EF4-FFF2-40B4-BE49-F238E27FC236}">
                <a16:creationId xmlns:a16="http://schemas.microsoft.com/office/drawing/2014/main" id="{507D4A00-7B81-42A0-BB66-C3E94103DF75}"/>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Airport</a:t>
            </a:r>
          </a:p>
        </p:txBody>
      </p:sp>
      <p:sp>
        <p:nvSpPr>
          <p:cNvPr id="27651" name="Subtitle 3" descr="Objective: The Airport Roadmap identifies NextGen progression of services, procedures and systems in the airport environment. &#10;&#10;For more information, please contact Brandon Parks (brandon.m.parks@faa.gov).&#10;">
            <a:extLst>
              <a:ext uri="{FF2B5EF4-FFF2-40B4-BE49-F238E27FC236}">
                <a16:creationId xmlns:a16="http://schemas.microsoft.com/office/drawing/2014/main" id="{3BAB5197-A5FF-4C14-B967-1B03BB0D4EE2}"/>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Airport Roadmap identifies NextGen progression of services, procedures and systems in the airport environment. </a:t>
            </a:r>
          </a:p>
          <a:p>
            <a:endParaRPr lang="en-US" altLang="en-US"/>
          </a:p>
          <a:p>
            <a:r>
              <a:rPr lang="en-US"/>
              <a:t>For more information, please contact Brandon Parks (brandon.m.parks@faa.gov).</a:t>
            </a:r>
          </a:p>
          <a:p>
            <a:endParaRPr lang="en-US" altLang="en-US"/>
          </a:p>
        </p:txBody>
      </p:sp>
      <p:sp>
        <p:nvSpPr>
          <p:cNvPr id="2" name="Slide Number Placeholder 1" descr="17">
            <a:extLst>
              <a:ext uri="{FF2B5EF4-FFF2-40B4-BE49-F238E27FC236}">
                <a16:creationId xmlns:a16="http://schemas.microsoft.com/office/drawing/2014/main" id="{CE29DC3A-7A5E-4A8D-8F07-E4EBE44AE547}"/>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irport Roadmap (1 of 5)">
            <a:extLst>
              <a:ext uri="{FF2B5EF4-FFF2-40B4-BE49-F238E27FC236}">
                <a16:creationId xmlns:a16="http://schemas.microsoft.com/office/drawing/2014/main" id="{CFA9DA7D-AD8B-4B0F-9A94-43F992715AF5}"/>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Airport Roadmap (1 of 5)</a:t>
            </a:r>
          </a:p>
        </p:txBody>
      </p:sp>
      <p:sp>
        <p:nvSpPr>
          <p:cNvPr id="6" name="Slide Number Placeholder 5" descr="18">
            <a:extLst>
              <a:ext uri="{FF2B5EF4-FFF2-40B4-BE49-F238E27FC236}">
                <a16:creationId xmlns:a16="http://schemas.microsoft.com/office/drawing/2014/main" id="{6F769071-EADF-4E09-B89E-11CA158F5FA5}"/>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18</a:t>
            </a:fld>
            <a:endParaRPr lang="en-US"/>
          </a:p>
        </p:txBody>
      </p:sp>
      <p:grpSp>
        <p:nvGrpSpPr>
          <p:cNvPr id="3" name="Group 2" descr="The first page of the Airport Roadmap is comprised of Airport Communications and Navaids - Precision/ Non-Precision Approaches.">
            <a:extLst>
              <a:ext uri="{FF2B5EF4-FFF2-40B4-BE49-F238E27FC236}">
                <a16:creationId xmlns:a16="http://schemas.microsoft.com/office/drawing/2014/main" id="{43C2B960-9260-44DA-B44C-8992DAA1FFA2}"/>
              </a:ext>
            </a:extLst>
          </p:cNvPr>
          <p:cNvGrpSpPr/>
          <p:nvPr/>
        </p:nvGrpSpPr>
        <p:grpSpPr>
          <a:xfrm>
            <a:off x="30163" y="574673"/>
            <a:ext cx="9034462" cy="5886453"/>
            <a:chOff x="30163" y="574673"/>
            <a:chExt cx="9034462" cy="5886453"/>
          </a:xfrm>
        </p:grpSpPr>
        <p:sp>
          <p:nvSpPr>
            <p:cNvPr id="78" name="segment 993" descr="segment 993">
              <a:hlinkClick r:id="rId3"/>
              <a:extLst>
                <a:ext uri="{FF2B5EF4-FFF2-40B4-BE49-F238E27FC236}">
                  <a16:creationId xmlns:a16="http://schemas.microsoft.com/office/drawing/2014/main" id="{6FCB7AD7-3FBC-424C-B0A6-6BE1E814AB4A}"/>
                </a:ext>
                <a:ext uri="{C183D7F6-B498-43B3-948B-1728B52AA6E4}">
                  <adec:decorative xmlns:adec="http://schemas.microsoft.com/office/drawing/2017/decorative" val="0"/>
                </a:ext>
              </a:extLst>
            </p:cNvPr>
            <p:cNvSpPr>
              <a:spLocks noChangeArrowheads="1"/>
            </p:cNvSpPr>
            <p:nvPr/>
          </p:nvSpPr>
          <p:spPr bwMode="auto">
            <a:xfrm>
              <a:off x="1173906" y="4461010"/>
              <a:ext cx="7559347" cy="418551"/>
            </a:xfrm>
            <a:prstGeom prst="rect">
              <a:avLst/>
            </a:prstGeom>
            <a:solidFill>
              <a:srgbClr val="FFC000"/>
            </a:solidFill>
            <a:ln w="9525">
              <a:solidFill>
                <a:schemeClr val="tx1"/>
              </a:solidFill>
              <a:miter lim="800000"/>
              <a:headEnd/>
              <a:tailEnd/>
            </a:ln>
          </p:spPr>
          <p:txBody>
            <a:bodyPr lIns="18288"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NextGen DME Support for PBN Strategy</a:t>
              </a:r>
            </a:p>
          </p:txBody>
        </p:sp>
        <p:sp>
          <p:nvSpPr>
            <p:cNvPr id="77" name="segment 1115 planned" descr="segment 1115 planned">
              <a:hlinkClick r:id="rId4"/>
              <a:extLst>
                <a:ext uri="{FF2B5EF4-FFF2-40B4-BE49-F238E27FC236}">
                  <a16:creationId xmlns:a16="http://schemas.microsoft.com/office/drawing/2014/main" id="{B79E0171-8190-4473-9381-49A68F0F1FD7}"/>
                </a:ext>
                <a:ext uri="{C183D7F6-B498-43B3-948B-1728B52AA6E4}">
                  <adec:decorative xmlns:adec="http://schemas.microsoft.com/office/drawing/2017/decorative" val="0"/>
                </a:ext>
              </a:extLst>
            </p:cNvPr>
            <p:cNvSpPr>
              <a:spLocks noChangeArrowheads="1"/>
            </p:cNvSpPr>
            <p:nvPr/>
          </p:nvSpPr>
          <p:spPr bwMode="auto">
            <a:xfrm>
              <a:off x="2027630" y="3530710"/>
              <a:ext cx="6195803" cy="475488"/>
            </a:xfrm>
            <a:prstGeom prst="rect">
              <a:avLst/>
            </a:prstGeom>
            <a:solidFill>
              <a:srgbClr val="DDDDDD"/>
            </a:solidFill>
            <a:ln w="9525">
              <a:solidFill>
                <a:schemeClr val="tx1"/>
              </a:solidFill>
              <a:prstDash val="dash"/>
              <a:miter lim="800000"/>
              <a:headEnd/>
              <a:tailEnd/>
            </a:ln>
          </p:spPr>
          <p:txBody>
            <a:bodyPr lIns="18288"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30238"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8676" name="Rectangle 169">
              <a:extLst>
                <a:ext uri="{FF2B5EF4-FFF2-40B4-BE49-F238E27FC236}">
                  <a16:creationId xmlns:a16="http://schemas.microsoft.com/office/drawing/2014/main" id="{5F1741A8-9D1E-4F08-A779-FA79EB41908C}"/>
                </a:ext>
                <a:ext uri="{C183D7F6-B498-43B3-948B-1728B52AA6E4}">
                  <adec:decorative xmlns:adec="http://schemas.microsoft.com/office/drawing/2017/decorative" val="1"/>
                </a:ext>
              </a:extLst>
            </p:cNvPr>
            <p:cNvSpPr>
              <a:spLocks noChangeArrowheads="1"/>
            </p:cNvSpPr>
            <p:nvPr/>
          </p:nvSpPr>
          <p:spPr bwMode="auto">
            <a:xfrm flipV="1">
              <a:off x="30163" y="574673"/>
              <a:ext cx="9034462" cy="2260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Airport Communications</a:t>
              </a:r>
            </a:p>
          </p:txBody>
        </p:sp>
        <p:sp>
          <p:nvSpPr>
            <p:cNvPr id="28677" name="Rectangle 169">
              <a:extLst>
                <a:ext uri="{FF2B5EF4-FFF2-40B4-BE49-F238E27FC236}">
                  <a16:creationId xmlns:a16="http://schemas.microsoft.com/office/drawing/2014/main" id="{A48B3C25-5F19-43B8-BBFA-640C9BBB80BA}"/>
                </a:ext>
                <a:ext uri="{C183D7F6-B498-43B3-948B-1728B52AA6E4}">
                  <adec:decorative xmlns:adec="http://schemas.microsoft.com/office/drawing/2017/decorative" val="1"/>
                </a:ext>
              </a:extLst>
            </p:cNvPr>
            <p:cNvSpPr>
              <a:spLocks noChangeArrowheads="1"/>
            </p:cNvSpPr>
            <p:nvPr/>
          </p:nvSpPr>
          <p:spPr bwMode="auto">
            <a:xfrm flipV="1">
              <a:off x="30163" y="2840012"/>
              <a:ext cx="9034462" cy="36211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Navaids – Precision/Non-Precision Approaches</a:t>
              </a:r>
            </a:p>
          </p:txBody>
        </p:sp>
        <p:cxnSp>
          <p:nvCxnSpPr>
            <p:cNvPr id="28678" name="Straight Connector 262">
              <a:extLst>
                <a:ext uri="{FF2B5EF4-FFF2-40B4-BE49-F238E27FC236}">
                  <a16:creationId xmlns:a16="http://schemas.microsoft.com/office/drawing/2014/main" id="{D947A36F-6636-4C18-A313-31431098E7D1}"/>
                </a:ext>
                <a:ext uri="{C183D7F6-B498-43B3-948B-1728B52AA6E4}">
                  <adec:decorative xmlns:adec="http://schemas.microsoft.com/office/drawing/2017/decorative" val="1"/>
                </a:ext>
              </a:extLst>
            </p:cNvPr>
            <p:cNvCxnSpPr>
              <a:cxnSpLocks noChangeShapeType="1"/>
            </p:cNvCxnSpPr>
            <p:nvPr/>
          </p:nvCxnSpPr>
          <p:spPr bwMode="auto">
            <a:xfrm>
              <a:off x="1115152" y="704184"/>
              <a:ext cx="3576768" cy="1848"/>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8679" name="Line 59">
              <a:extLst>
                <a:ext uri="{FF2B5EF4-FFF2-40B4-BE49-F238E27FC236}">
                  <a16:creationId xmlns:a16="http://schemas.microsoft.com/office/drawing/2014/main" id="{8ED96FAC-4E42-4CFF-8DA3-AAF2100AECB6}"/>
                </a:ext>
                <a:ext uri="{C183D7F6-B498-43B3-948B-1728B52AA6E4}">
                  <adec:decorative xmlns:adec="http://schemas.microsoft.com/office/drawing/2017/decorative" val="1"/>
                </a:ext>
              </a:extLst>
            </p:cNvPr>
            <p:cNvSpPr>
              <a:spLocks noChangeShapeType="1"/>
            </p:cNvSpPr>
            <p:nvPr/>
          </p:nvSpPr>
          <p:spPr bwMode="auto">
            <a:xfrm>
              <a:off x="2207321" y="735639"/>
              <a:ext cx="2565862" cy="949394"/>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a:solidFill>
                  <a:srgbClr val="000000"/>
                </a:solidFill>
              </a:endParaRPr>
            </a:p>
          </p:txBody>
        </p:sp>
        <p:sp>
          <p:nvSpPr>
            <p:cNvPr id="28680" name="system 193" descr="system 193">
              <a:hlinkClick r:id="rId5"/>
              <a:extLst>
                <a:ext uri="{FF2B5EF4-FFF2-40B4-BE49-F238E27FC236}">
                  <a16:creationId xmlns:a16="http://schemas.microsoft.com/office/drawing/2014/main" id="{7C1F3DB3-CA5B-4A79-842D-F2C6F69E86D1}"/>
                </a:ext>
                <a:ext uri="{C183D7F6-B498-43B3-948B-1728B52AA6E4}">
                  <adec:decorative xmlns:adec="http://schemas.microsoft.com/office/drawing/2017/decorative" val="0"/>
                </a:ext>
              </a:extLst>
            </p:cNvPr>
            <p:cNvSpPr>
              <a:spLocks noChangeArrowheads="1"/>
            </p:cNvSpPr>
            <p:nvPr/>
          </p:nvSpPr>
          <p:spPr bwMode="auto">
            <a:xfrm>
              <a:off x="329592" y="612744"/>
              <a:ext cx="804689" cy="182880"/>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FTI</a:t>
              </a:r>
            </a:p>
          </p:txBody>
        </p:sp>
        <p:sp>
          <p:nvSpPr>
            <p:cNvPr id="28681" name="Text Box 126" descr="X">
              <a:extLst>
                <a:ext uri="{FF2B5EF4-FFF2-40B4-BE49-F238E27FC236}">
                  <a16:creationId xmlns:a16="http://schemas.microsoft.com/office/drawing/2014/main" id="{84845D50-9C03-45B9-931B-57A2F6171EC8}"/>
                </a:ext>
                <a:ext uri="{C183D7F6-B498-43B3-948B-1728B52AA6E4}">
                  <adec:decorative xmlns:adec="http://schemas.microsoft.com/office/drawing/2017/decorative" val="0"/>
                </a:ext>
              </a:extLst>
            </p:cNvPr>
            <p:cNvSpPr txBox="1">
              <a:spLocks noChangeArrowheads="1"/>
            </p:cNvSpPr>
            <p:nvPr/>
          </p:nvSpPr>
          <p:spPr bwMode="auto">
            <a:xfrm flipH="1">
              <a:off x="4587955" y="629089"/>
              <a:ext cx="282581" cy="15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0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sp>
          <p:nvSpPr>
            <p:cNvPr id="28682" name="segment 957" descr="segment 957">
              <a:hlinkClick r:id="rId6"/>
              <a:extLst>
                <a:ext uri="{FF2B5EF4-FFF2-40B4-BE49-F238E27FC236}">
                  <a16:creationId xmlns:a16="http://schemas.microsoft.com/office/drawing/2014/main" id="{33AF1A00-DFDA-4007-84E3-94C9D49DB56A}"/>
                </a:ext>
                <a:ext uri="{C183D7F6-B498-43B3-948B-1728B52AA6E4}">
                  <adec:decorative xmlns:adec="http://schemas.microsoft.com/office/drawing/2017/decorative" val="0"/>
                </a:ext>
              </a:extLst>
            </p:cNvPr>
            <p:cNvSpPr>
              <a:spLocks noChangeArrowheads="1"/>
            </p:cNvSpPr>
            <p:nvPr/>
          </p:nvSpPr>
          <p:spPr bwMode="auto">
            <a:xfrm>
              <a:off x="1168279" y="1464598"/>
              <a:ext cx="5015705"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fi-FI"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FAA Enterprise Network Services (FENS)</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28684" name="Straight Connector 276">
              <a:extLst>
                <a:ext uri="{FF2B5EF4-FFF2-40B4-BE49-F238E27FC236}">
                  <a16:creationId xmlns:a16="http://schemas.microsoft.com/office/drawing/2014/main" id="{767EF1B9-C692-4C1F-A46D-5BC5EECABED9}"/>
                </a:ext>
                <a:ext uri="{C183D7F6-B498-43B3-948B-1728B52AA6E4}">
                  <adec:decorative xmlns:adec="http://schemas.microsoft.com/office/drawing/2017/decorative" val="1"/>
                </a:ext>
              </a:extLst>
            </p:cNvPr>
            <p:cNvCxnSpPr>
              <a:cxnSpLocks noChangeShapeType="1"/>
            </p:cNvCxnSpPr>
            <p:nvPr/>
          </p:nvCxnSpPr>
          <p:spPr bwMode="auto">
            <a:xfrm flipV="1">
              <a:off x="2948723" y="1703028"/>
              <a:ext cx="6043497"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8683" name="system 1316 planned" descr="system 1316 planned">
              <a:hlinkClick r:id="rId7"/>
              <a:extLst>
                <a:ext uri="{FF2B5EF4-FFF2-40B4-BE49-F238E27FC236}">
                  <a16:creationId xmlns:a16="http://schemas.microsoft.com/office/drawing/2014/main" id="{DC59F02F-84F1-4C89-B579-32281EAD789F}"/>
                </a:ext>
                <a:ext uri="{C183D7F6-B498-43B3-948B-1728B52AA6E4}">
                  <adec:decorative xmlns:adec="http://schemas.microsoft.com/office/drawing/2017/decorative" val="0"/>
                </a:ext>
              </a:extLst>
            </p:cNvPr>
            <p:cNvSpPr>
              <a:spLocks noChangeArrowheads="1"/>
            </p:cNvSpPr>
            <p:nvPr/>
          </p:nvSpPr>
          <p:spPr bwMode="auto">
            <a:xfrm>
              <a:off x="2201310" y="1635195"/>
              <a:ext cx="777015" cy="182880"/>
            </a:xfrm>
            <a:prstGeom prst="rect">
              <a:avLst/>
            </a:prstGeom>
            <a:solidFill>
              <a:srgbClr val="D0F2FC"/>
            </a:solidFill>
            <a:ln w="9525">
              <a:solidFill>
                <a:schemeClr val="tx1"/>
              </a:solidFill>
              <a:prstDash val="dash"/>
              <a:miter lim="800000"/>
              <a:headEnd/>
              <a:tailEnd/>
            </a:ln>
          </p:spPr>
          <p:txBody>
            <a:bodyPr wrap="none" lIns="18288"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FENS</a:t>
              </a:r>
            </a:p>
          </p:txBody>
        </p:sp>
        <p:sp>
          <p:nvSpPr>
            <p:cNvPr id="28685" name="segment 1090" descr="segment 1090">
              <a:hlinkClick r:id="rId8"/>
              <a:extLst>
                <a:ext uri="{FF2B5EF4-FFF2-40B4-BE49-F238E27FC236}">
                  <a16:creationId xmlns:a16="http://schemas.microsoft.com/office/drawing/2014/main" id="{98162D73-4D15-473D-8A0B-10476EDDD05C}"/>
                </a:ext>
                <a:ext uri="{C183D7F6-B498-43B3-948B-1728B52AA6E4}">
                  <adec:decorative xmlns:adec="http://schemas.microsoft.com/office/drawing/2017/decorative" val="0"/>
                </a:ext>
              </a:extLst>
            </p:cNvPr>
            <p:cNvSpPr>
              <a:spLocks noChangeArrowheads="1"/>
            </p:cNvSpPr>
            <p:nvPr/>
          </p:nvSpPr>
          <p:spPr bwMode="auto">
            <a:xfrm>
              <a:off x="1176602" y="1113693"/>
              <a:ext cx="2454366"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TDM-to-IP Migration</a:t>
              </a:r>
            </a:p>
          </p:txBody>
        </p:sp>
        <p:sp>
          <p:nvSpPr>
            <p:cNvPr id="28687" name="decision 74" descr="decision 74">
              <a:hlinkClick r:id="rId9"/>
              <a:extLst>
                <a:ext uri="{FF2B5EF4-FFF2-40B4-BE49-F238E27FC236}">
                  <a16:creationId xmlns:a16="http://schemas.microsoft.com/office/drawing/2014/main" id="{16BE12C0-6417-490D-81C4-0B38AB836C30}"/>
                </a:ext>
                <a:ext uri="{C183D7F6-B498-43B3-948B-1728B52AA6E4}">
                  <adec:decorative xmlns:adec="http://schemas.microsoft.com/office/drawing/2017/decorative" val="0"/>
                </a:ext>
              </a:extLst>
            </p:cNvPr>
            <p:cNvSpPr>
              <a:spLocks noChangeArrowheads="1"/>
            </p:cNvSpPr>
            <p:nvPr/>
          </p:nvSpPr>
          <p:spPr bwMode="auto">
            <a:xfrm>
              <a:off x="2011808" y="1355786"/>
              <a:ext cx="274643" cy="365754"/>
            </a:xfrm>
            <a:prstGeom prst="diamond">
              <a:avLst/>
            </a:prstGeom>
            <a:solidFill>
              <a:srgbClr val="DDDDD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74</a:t>
              </a:r>
            </a:p>
          </p:txBody>
        </p:sp>
        <p:sp>
          <p:nvSpPr>
            <p:cNvPr id="28696" name="Line 75">
              <a:extLst>
                <a:ext uri="{FF2B5EF4-FFF2-40B4-BE49-F238E27FC236}">
                  <a16:creationId xmlns:a16="http://schemas.microsoft.com/office/drawing/2014/main" id="{5B980EFF-8941-4032-BB12-71B87ADDF922}"/>
                </a:ext>
                <a:ext uri="{C183D7F6-B498-43B3-948B-1728B52AA6E4}">
                  <adec:decorative xmlns:adec="http://schemas.microsoft.com/office/drawing/2017/decorative" val="1"/>
                </a:ext>
              </a:extLst>
            </p:cNvPr>
            <p:cNvSpPr>
              <a:spLocks noChangeShapeType="1"/>
            </p:cNvSpPr>
            <p:nvPr/>
          </p:nvSpPr>
          <p:spPr bwMode="auto">
            <a:xfrm flipV="1">
              <a:off x="1131683" y="2660802"/>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28" name="system 1022" descr="system 1022">
              <a:hlinkClick r:id="rId10"/>
              <a:extLst>
                <a:ext uri="{FF2B5EF4-FFF2-40B4-BE49-F238E27FC236}">
                  <a16:creationId xmlns:a16="http://schemas.microsoft.com/office/drawing/2014/main" id="{FDE5A165-6094-48E6-82B8-C9F6FC0CDBB9}"/>
                </a:ext>
                <a:ext uri="{C183D7F6-B498-43B3-948B-1728B52AA6E4}">
                  <adec:decorative xmlns:adec="http://schemas.microsoft.com/office/drawing/2017/decorative" val="0"/>
                </a:ext>
              </a:extLst>
            </p:cNvPr>
            <p:cNvSpPr/>
            <p:nvPr/>
          </p:nvSpPr>
          <p:spPr bwMode="auto">
            <a:xfrm rot="10800000" flipV="1">
              <a:off x="330200" y="2543825"/>
              <a:ext cx="804863" cy="228600"/>
            </a:xfrm>
            <a:prstGeom prst="rect">
              <a:avLst/>
            </a:prstGeom>
            <a:solidFill>
              <a:srgbClr val="D0F2FC"/>
            </a:solidFill>
            <a:ln w="9525">
              <a:solidFill>
                <a:srgbClr val="000000"/>
              </a:solidFill>
              <a:miter lim="800000"/>
              <a:headEnd/>
              <a:tailEnd/>
            </a:ln>
          </p:spPr>
          <p:txBody>
            <a:bodyPr lIns="0" tIns="0" rIns="0" bIns="0" anchor="ctr"/>
            <a:lstStyle/>
            <a:p>
              <a:pPr algn="ctr" eaLnBrk="1" hangingPunct="1">
                <a:defRPr/>
              </a:pPr>
              <a:r>
                <a:rPr lang="en-US" sz="800">
                  <a:solidFill>
                    <a:srgbClr val="000000"/>
                  </a:solidFill>
                  <a:latin typeface="Segoe UI" panose="020B0502040204020203" pitchFamily="34" charset="0"/>
                  <a:ea typeface="ＭＳ Ｐゴシック" pitchFamily="34" charset="-128"/>
                  <a:cs typeface="Segoe UI" panose="020B0502040204020203" pitchFamily="34" charset="0"/>
                </a:rPr>
                <a:t>Airport </a:t>
              </a:r>
            </a:p>
            <a:p>
              <a:pPr algn="ctr" eaLnBrk="1" hangingPunct="1">
                <a:defRPr/>
              </a:pPr>
              <a:r>
                <a:rPr lang="en-US" sz="800">
                  <a:solidFill>
                    <a:srgbClr val="000000"/>
                  </a:solidFill>
                  <a:latin typeface="Segoe UI" panose="020B0502040204020203" pitchFamily="34" charset="0"/>
                  <a:ea typeface="ＭＳ Ｐゴシック" pitchFamily="34" charset="-128"/>
                  <a:cs typeface="Segoe UI" panose="020B0502040204020203" pitchFamily="34" charset="0"/>
                </a:rPr>
                <a:t>Cable Loop</a:t>
              </a:r>
            </a:p>
          </p:txBody>
        </p:sp>
        <p:sp>
          <p:nvSpPr>
            <p:cNvPr id="28698" name="segment 548" descr="segment 548">
              <a:hlinkClick r:id="rId11"/>
              <a:extLst>
                <a:ext uri="{FF2B5EF4-FFF2-40B4-BE49-F238E27FC236}">
                  <a16:creationId xmlns:a16="http://schemas.microsoft.com/office/drawing/2014/main" id="{970D57DF-3AFC-460F-84E4-2ECD77B1E953}"/>
                </a:ext>
                <a:ext uri="{C183D7F6-B498-43B3-948B-1728B52AA6E4}">
                  <adec:decorative xmlns:adec="http://schemas.microsoft.com/office/drawing/2017/decorative" val="0"/>
                </a:ext>
              </a:extLst>
            </p:cNvPr>
            <p:cNvSpPr>
              <a:spLocks noChangeArrowheads="1"/>
            </p:cNvSpPr>
            <p:nvPr/>
          </p:nvSpPr>
          <p:spPr bwMode="auto">
            <a:xfrm>
              <a:off x="1168883" y="2597152"/>
              <a:ext cx="7569764"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Airport Cable Loop System Sustainment</a:t>
              </a:r>
            </a:p>
          </p:txBody>
        </p:sp>
        <p:cxnSp>
          <p:nvCxnSpPr>
            <p:cNvPr id="28699" name="Straight Arrow Connector 56">
              <a:extLst>
                <a:ext uri="{FF2B5EF4-FFF2-40B4-BE49-F238E27FC236}">
                  <a16:creationId xmlns:a16="http://schemas.microsoft.com/office/drawing/2014/main" id="{EE753863-04EF-46CB-8CCC-90DF7127A66B}"/>
                </a:ext>
                <a:ext uri="{C183D7F6-B498-43B3-948B-1728B52AA6E4}">
                  <adec:decorative xmlns:adec="http://schemas.microsoft.com/office/drawing/2017/decorative" val="1"/>
                </a:ext>
              </a:extLst>
            </p:cNvPr>
            <p:cNvCxnSpPr>
              <a:cxnSpLocks noChangeShapeType="1"/>
            </p:cNvCxnSpPr>
            <p:nvPr/>
          </p:nvCxnSpPr>
          <p:spPr bwMode="auto">
            <a:xfrm>
              <a:off x="1170338" y="6016003"/>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8700" name="Straight Arrow Connector 46">
              <a:extLst>
                <a:ext uri="{FF2B5EF4-FFF2-40B4-BE49-F238E27FC236}">
                  <a16:creationId xmlns:a16="http://schemas.microsoft.com/office/drawing/2014/main" id="{7F4DE0B5-BF3C-4EC3-AC64-F412DCE66C17}"/>
                </a:ext>
                <a:ext uri="{C183D7F6-B498-43B3-948B-1728B52AA6E4}">
                  <adec:decorative xmlns:adec="http://schemas.microsoft.com/office/drawing/2017/decorative" val="1"/>
                </a:ext>
              </a:extLst>
            </p:cNvPr>
            <p:cNvCxnSpPr>
              <a:cxnSpLocks noChangeShapeType="1"/>
            </p:cNvCxnSpPr>
            <p:nvPr/>
          </p:nvCxnSpPr>
          <p:spPr bwMode="auto">
            <a:xfrm>
              <a:off x="1171989" y="5739581"/>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8738" name="segment 658" descr="segment 658">
              <a:hlinkClick r:id="rId12"/>
              <a:extLst>
                <a:ext uri="{FF2B5EF4-FFF2-40B4-BE49-F238E27FC236}">
                  <a16:creationId xmlns:a16="http://schemas.microsoft.com/office/drawing/2014/main" id="{95EE8BD9-7DAD-4E0B-8F20-2A0F5D655371}"/>
                </a:ext>
                <a:ext uri="{C183D7F6-B498-43B3-948B-1728B52AA6E4}">
                  <adec:decorative xmlns:adec="http://schemas.microsoft.com/office/drawing/2017/decorative" val="0"/>
                </a:ext>
              </a:extLst>
            </p:cNvPr>
            <p:cNvSpPr>
              <a:spLocks noChangeArrowheads="1"/>
            </p:cNvSpPr>
            <p:nvPr/>
          </p:nvSpPr>
          <p:spPr bwMode="auto">
            <a:xfrm>
              <a:off x="1165746" y="5669469"/>
              <a:ext cx="6055186"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Runway Visual Range (RVR) (Includes CAT I &amp; CAT II/III)</a:t>
              </a:r>
            </a:p>
          </p:txBody>
        </p:sp>
        <p:sp>
          <p:nvSpPr>
            <p:cNvPr id="28739" name="segment 658 planned" descr="segment 658 planned">
              <a:hlinkClick r:id="rId12"/>
              <a:extLst>
                <a:ext uri="{FF2B5EF4-FFF2-40B4-BE49-F238E27FC236}">
                  <a16:creationId xmlns:a16="http://schemas.microsoft.com/office/drawing/2014/main" id="{F9867D61-0E3C-4670-B225-BEEE92B474BE}"/>
                </a:ext>
                <a:ext uri="{C183D7F6-B498-43B3-948B-1728B52AA6E4}">
                  <adec:decorative xmlns:adec="http://schemas.microsoft.com/office/drawing/2017/decorative" val="0"/>
                </a:ext>
              </a:extLst>
            </p:cNvPr>
            <p:cNvSpPr>
              <a:spLocks noChangeArrowheads="1"/>
            </p:cNvSpPr>
            <p:nvPr/>
          </p:nvSpPr>
          <p:spPr bwMode="auto">
            <a:xfrm>
              <a:off x="7225410" y="5669469"/>
              <a:ext cx="499621"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8737" name="segment 648 planned" descr="segment 648 planned">
              <a:hlinkClick r:id="rId13"/>
              <a:extLst>
                <a:ext uri="{FF2B5EF4-FFF2-40B4-BE49-F238E27FC236}">
                  <a16:creationId xmlns:a16="http://schemas.microsoft.com/office/drawing/2014/main" id="{3C178CA0-9F7F-4122-8C36-D083526CF969}"/>
                </a:ext>
                <a:ext uri="{C183D7F6-B498-43B3-948B-1728B52AA6E4}">
                  <adec:decorative xmlns:adec="http://schemas.microsoft.com/office/drawing/2017/decorative" val="0"/>
                </a:ext>
              </a:extLst>
            </p:cNvPr>
            <p:cNvSpPr>
              <a:spLocks noChangeArrowheads="1"/>
            </p:cNvSpPr>
            <p:nvPr/>
          </p:nvSpPr>
          <p:spPr bwMode="auto">
            <a:xfrm>
              <a:off x="4648493" y="5949324"/>
              <a:ext cx="3065121"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8736" name="segment 648" descr="segment 648">
              <a:hlinkClick r:id="rId13"/>
              <a:extLst>
                <a:ext uri="{FF2B5EF4-FFF2-40B4-BE49-F238E27FC236}">
                  <a16:creationId xmlns:a16="http://schemas.microsoft.com/office/drawing/2014/main" id="{CD047C87-620E-41E3-B527-038D3EB10DD7}"/>
                </a:ext>
                <a:ext uri="{C183D7F6-B498-43B3-948B-1728B52AA6E4}">
                  <adec:decorative xmlns:adec="http://schemas.microsoft.com/office/drawing/2017/decorative" val="0"/>
                </a:ext>
              </a:extLst>
            </p:cNvPr>
            <p:cNvSpPr>
              <a:spLocks noChangeArrowheads="1"/>
            </p:cNvSpPr>
            <p:nvPr/>
          </p:nvSpPr>
          <p:spPr bwMode="auto">
            <a:xfrm>
              <a:off x="1173144" y="5950631"/>
              <a:ext cx="3983317"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Approach Lighting System Safety Enhancement (Includes ALS I &amp; ALS II/III)</a:t>
              </a:r>
            </a:p>
          </p:txBody>
        </p:sp>
        <p:cxnSp>
          <p:nvCxnSpPr>
            <p:cNvPr id="28705" name="Straight Arrow Connector 57">
              <a:extLst>
                <a:ext uri="{FF2B5EF4-FFF2-40B4-BE49-F238E27FC236}">
                  <a16:creationId xmlns:a16="http://schemas.microsoft.com/office/drawing/2014/main" id="{35C05953-187B-4A2B-A009-2119F12A5568}"/>
                </a:ext>
                <a:ext uri="{C183D7F6-B498-43B3-948B-1728B52AA6E4}">
                  <adec:decorative xmlns:adec="http://schemas.microsoft.com/office/drawing/2017/decorative" val="1"/>
                </a:ext>
              </a:extLst>
            </p:cNvPr>
            <p:cNvCxnSpPr>
              <a:cxnSpLocks noChangeShapeType="1"/>
            </p:cNvCxnSpPr>
            <p:nvPr/>
          </p:nvCxnSpPr>
          <p:spPr bwMode="auto">
            <a:xfrm>
              <a:off x="1171989" y="6301098"/>
              <a:ext cx="7864005" cy="707"/>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8735" name="segment 640 planned" descr="segment 640 planned">
              <a:hlinkClick r:id="rId14"/>
              <a:extLst>
                <a:ext uri="{FF2B5EF4-FFF2-40B4-BE49-F238E27FC236}">
                  <a16:creationId xmlns:a16="http://schemas.microsoft.com/office/drawing/2014/main" id="{CFFA873C-6516-4F7A-8B80-2201F55FE3B5}"/>
                </a:ext>
                <a:ext uri="{C183D7F6-B498-43B3-948B-1728B52AA6E4}">
                  <adec:decorative xmlns:adec="http://schemas.microsoft.com/office/drawing/2017/decorative" val="0"/>
                </a:ext>
              </a:extLst>
            </p:cNvPr>
            <p:cNvSpPr>
              <a:spLocks noChangeArrowheads="1"/>
            </p:cNvSpPr>
            <p:nvPr/>
          </p:nvSpPr>
          <p:spPr bwMode="auto">
            <a:xfrm>
              <a:off x="4648493" y="6237278"/>
              <a:ext cx="3076538"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8734" name="segment 640" descr="segment 640">
              <a:hlinkClick r:id="rId14"/>
              <a:extLst>
                <a:ext uri="{FF2B5EF4-FFF2-40B4-BE49-F238E27FC236}">
                  <a16:creationId xmlns:a16="http://schemas.microsoft.com/office/drawing/2014/main" id="{9431E1B0-147F-4970-A4AE-596A1E69E28E}"/>
                </a:ext>
                <a:ext uri="{C183D7F6-B498-43B3-948B-1728B52AA6E4}">
                  <adec:decorative xmlns:adec="http://schemas.microsoft.com/office/drawing/2017/decorative" val="0"/>
                </a:ext>
              </a:extLst>
            </p:cNvPr>
            <p:cNvSpPr>
              <a:spLocks noChangeArrowheads="1"/>
            </p:cNvSpPr>
            <p:nvPr/>
          </p:nvSpPr>
          <p:spPr bwMode="auto">
            <a:xfrm>
              <a:off x="1173145" y="6235942"/>
              <a:ext cx="3983315"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Instrument Landing Systems (ILS) (Includes CAT I &amp; CAT II/III)</a:t>
              </a:r>
            </a:p>
          </p:txBody>
        </p:sp>
        <p:sp>
          <p:nvSpPr>
            <p:cNvPr id="28732" name="system 103" descr="system 103">
              <a:hlinkClick r:id="rId15"/>
              <a:extLst>
                <a:ext uri="{FF2B5EF4-FFF2-40B4-BE49-F238E27FC236}">
                  <a16:creationId xmlns:a16="http://schemas.microsoft.com/office/drawing/2014/main" id="{21B670BC-4B7B-4FA7-91A9-F68E95FC3226}"/>
                </a:ext>
                <a:ext uri="{C183D7F6-B498-43B3-948B-1728B52AA6E4}">
                  <adec:decorative xmlns:adec="http://schemas.microsoft.com/office/drawing/2017/decorative" val="0"/>
                </a:ext>
              </a:extLst>
            </p:cNvPr>
            <p:cNvSpPr>
              <a:spLocks noChangeArrowheads="1"/>
            </p:cNvSpPr>
            <p:nvPr/>
          </p:nvSpPr>
          <p:spPr bwMode="auto">
            <a:xfrm>
              <a:off x="327941" y="2894170"/>
              <a:ext cx="804689" cy="182559"/>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VOR</a:t>
              </a:r>
            </a:p>
          </p:txBody>
        </p:sp>
        <p:cxnSp>
          <p:nvCxnSpPr>
            <p:cNvPr id="28733" name="Straight Arrow Connector 58">
              <a:extLst>
                <a:ext uri="{FF2B5EF4-FFF2-40B4-BE49-F238E27FC236}">
                  <a16:creationId xmlns:a16="http://schemas.microsoft.com/office/drawing/2014/main" id="{CE2C1E1E-A271-42B4-89F7-F12C69FC7212}"/>
                </a:ext>
                <a:ext uri="{C183D7F6-B498-43B3-948B-1728B52AA6E4}">
                  <adec:decorative xmlns:adec="http://schemas.microsoft.com/office/drawing/2017/decorative" val="1"/>
                </a:ext>
              </a:extLst>
            </p:cNvPr>
            <p:cNvCxnSpPr>
              <a:cxnSpLocks noChangeShapeType="1"/>
            </p:cNvCxnSpPr>
            <p:nvPr/>
          </p:nvCxnSpPr>
          <p:spPr bwMode="auto">
            <a:xfrm>
              <a:off x="1132630" y="2957169"/>
              <a:ext cx="7865657" cy="2216"/>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8729" name="segment 1004" descr="segment 1004">
              <a:hlinkClick r:id="rId16"/>
              <a:extLst>
                <a:ext uri="{FF2B5EF4-FFF2-40B4-BE49-F238E27FC236}">
                  <a16:creationId xmlns:a16="http://schemas.microsoft.com/office/drawing/2014/main" id="{D78A085E-2F8E-4420-AC7B-F820CEA32510}"/>
                </a:ext>
                <a:ext uri="{C183D7F6-B498-43B3-948B-1728B52AA6E4}">
                  <adec:decorative xmlns:adec="http://schemas.microsoft.com/office/drawing/2017/decorative" val="0"/>
                </a:ext>
              </a:extLst>
            </p:cNvPr>
            <p:cNvSpPr>
              <a:spLocks noChangeArrowheads="1"/>
            </p:cNvSpPr>
            <p:nvPr/>
          </p:nvSpPr>
          <p:spPr bwMode="auto">
            <a:xfrm>
              <a:off x="1169052" y="2890506"/>
              <a:ext cx="4515311"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VOR MON Phase 2</a:t>
              </a:r>
            </a:p>
          </p:txBody>
        </p:sp>
        <p:cxnSp>
          <p:nvCxnSpPr>
            <p:cNvPr id="28710" name="Straight Arrow Connector 57">
              <a:extLst>
                <a:ext uri="{FF2B5EF4-FFF2-40B4-BE49-F238E27FC236}">
                  <a16:creationId xmlns:a16="http://schemas.microsoft.com/office/drawing/2014/main" id="{289369B0-F71E-4553-8F77-EA6DCF4F9D71}"/>
                </a:ext>
                <a:ext uri="{C183D7F6-B498-43B3-948B-1728B52AA6E4}">
                  <adec:decorative xmlns:adec="http://schemas.microsoft.com/office/drawing/2017/decorative" val="1"/>
                </a:ext>
              </a:extLst>
            </p:cNvPr>
            <p:cNvCxnSpPr>
              <a:cxnSpLocks noChangeShapeType="1"/>
            </p:cNvCxnSpPr>
            <p:nvPr/>
          </p:nvCxnSpPr>
          <p:spPr bwMode="auto">
            <a:xfrm flipV="1">
              <a:off x="1134281" y="5008114"/>
              <a:ext cx="7864005" cy="656"/>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8711" name="system 176" descr="system 176">
              <a:hlinkClick r:id="rId17"/>
              <a:extLst>
                <a:ext uri="{FF2B5EF4-FFF2-40B4-BE49-F238E27FC236}">
                  <a16:creationId xmlns:a16="http://schemas.microsoft.com/office/drawing/2014/main" id="{70EF403E-FDB6-4B92-A4AC-1076F7BAEB79}"/>
                </a:ext>
                <a:ext uri="{C183D7F6-B498-43B3-948B-1728B52AA6E4}">
                  <adec:decorative xmlns:adec="http://schemas.microsoft.com/office/drawing/2017/decorative" val="0"/>
                </a:ext>
              </a:extLst>
            </p:cNvPr>
            <p:cNvSpPr>
              <a:spLocks noChangeArrowheads="1"/>
            </p:cNvSpPr>
            <p:nvPr/>
          </p:nvSpPr>
          <p:spPr bwMode="auto">
            <a:xfrm>
              <a:off x="329592" y="4925363"/>
              <a:ext cx="804689" cy="182560"/>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SBAS (WAAS)</a:t>
              </a:r>
            </a:p>
          </p:txBody>
        </p:sp>
        <p:sp>
          <p:nvSpPr>
            <p:cNvPr id="28715" name="decision 220" descr="decision 220">
              <a:hlinkClick r:id="rId18"/>
              <a:extLst>
                <a:ext uri="{FF2B5EF4-FFF2-40B4-BE49-F238E27FC236}">
                  <a16:creationId xmlns:a16="http://schemas.microsoft.com/office/drawing/2014/main" id="{B607510A-B3F1-4101-80E3-2E21F62871D7}"/>
                </a:ext>
                <a:ext uri="{C183D7F6-B498-43B3-948B-1728B52AA6E4}">
                  <adec:decorative xmlns:adec="http://schemas.microsoft.com/office/drawing/2017/decorative" val="0"/>
                </a:ext>
              </a:extLst>
            </p:cNvPr>
            <p:cNvSpPr>
              <a:spLocks/>
            </p:cNvSpPr>
            <p:nvPr/>
          </p:nvSpPr>
          <p:spPr bwMode="auto">
            <a:xfrm>
              <a:off x="5070868" y="4927109"/>
              <a:ext cx="274643" cy="361967"/>
            </a:xfrm>
            <a:custGeom>
              <a:avLst/>
              <a:gdLst>
                <a:gd name="T0" fmla="*/ 2147483646 w 119"/>
                <a:gd name="T1" fmla="*/ 0 h 120"/>
                <a:gd name="T2" fmla="*/ 0 w 119"/>
                <a:gd name="T3" fmla="*/ 2147483646 h 120"/>
                <a:gd name="T4" fmla="*/ 2147483646 w 119"/>
                <a:gd name="T5" fmla="*/ 2147483646 h 120"/>
                <a:gd name="T6" fmla="*/ 2147483646 w 119"/>
                <a:gd name="T7" fmla="*/ 2147483646 h 120"/>
                <a:gd name="T8" fmla="*/ 2147483646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60" y="0"/>
                  </a:moveTo>
                  <a:lnTo>
                    <a:pt x="0" y="60"/>
                  </a:lnTo>
                  <a:lnTo>
                    <a:pt x="60" y="120"/>
                  </a:lnTo>
                  <a:lnTo>
                    <a:pt x="119" y="60"/>
                  </a:lnTo>
                  <a:lnTo>
                    <a:pt x="60" y="0"/>
                  </a:lnTo>
                  <a:close/>
                </a:path>
              </a:pathLst>
            </a:custGeom>
            <a:solidFill>
              <a:srgbClr val="DDDDDD"/>
            </a:solidFill>
            <a:ln w="9525">
              <a:solidFill>
                <a:schemeClr val="tx1"/>
              </a:solidFill>
              <a:prstDash val="solid"/>
              <a:round/>
              <a:headEnd/>
              <a:tailEnd/>
            </a:ln>
          </p:spPr>
          <p:txBody>
            <a:bodyPr lIns="0" tIns="0" rIns="0" bIns="0" anchor="ct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220</a:t>
              </a:r>
            </a:p>
          </p:txBody>
        </p:sp>
        <p:cxnSp>
          <p:nvCxnSpPr>
            <p:cNvPr id="28727" name="Straight Arrow Connector 56">
              <a:extLst>
                <a:ext uri="{FF2B5EF4-FFF2-40B4-BE49-F238E27FC236}">
                  <a16:creationId xmlns:a16="http://schemas.microsoft.com/office/drawing/2014/main" id="{AB25D22F-78AB-48DE-B6CF-A5F708A7041D}"/>
                </a:ext>
                <a:ext uri="{C183D7F6-B498-43B3-948B-1728B52AA6E4}">
                  <adec:decorative xmlns:adec="http://schemas.microsoft.com/office/drawing/2017/decorative" val="1"/>
                </a:ext>
              </a:extLst>
            </p:cNvPr>
            <p:cNvCxnSpPr>
              <a:cxnSpLocks noChangeShapeType="1"/>
              <a:stCxn id="28728" idx="3"/>
            </p:cNvCxnSpPr>
            <p:nvPr/>
          </p:nvCxnSpPr>
          <p:spPr bwMode="auto">
            <a:xfrm>
              <a:off x="1134281" y="4347274"/>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8728" name="system 375" descr="system 375">
              <a:hlinkClick r:id="rId19"/>
              <a:extLst>
                <a:ext uri="{FF2B5EF4-FFF2-40B4-BE49-F238E27FC236}">
                  <a16:creationId xmlns:a16="http://schemas.microsoft.com/office/drawing/2014/main" id="{D35B6E20-012D-4CF9-BD8F-7399920BC982}"/>
                </a:ext>
                <a:ext uri="{C183D7F6-B498-43B3-948B-1728B52AA6E4}">
                  <adec:decorative xmlns:adec="http://schemas.microsoft.com/office/drawing/2017/decorative" val="0"/>
                </a:ext>
              </a:extLst>
            </p:cNvPr>
            <p:cNvSpPr>
              <a:spLocks noChangeArrowheads="1"/>
            </p:cNvSpPr>
            <p:nvPr/>
          </p:nvSpPr>
          <p:spPr bwMode="auto">
            <a:xfrm>
              <a:off x="329592" y="4255993"/>
              <a:ext cx="804689" cy="182562"/>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DME</a:t>
              </a:r>
            </a:p>
          </p:txBody>
        </p:sp>
        <p:sp>
          <p:nvSpPr>
            <p:cNvPr id="28725" name="segment 660" descr="segment 660">
              <a:hlinkClick r:id="rId20"/>
              <a:extLst>
                <a:ext uri="{FF2B5EF4-FFF2-40B4-BE49-F238E27FC236}">
                  <a16:creationId xmlns:a16="http://schemas.microsoft.com/office/drawing/2014/main" id="{C8AF92CF-5E12-4FC4-8D54-7380CC813B5E}"/>
                </a:ext>
                <a:ext uri="{C183D7F6-B498-43B3-948B-1728B52AA6E4}">
                  <adec:decorative xmlns:adec="http://schemas.microsoft.com/office/drawing/2017/decorative" val="0"/>
                </a:ext>
              </a:extLst>
            </p:cNvPr>
            <p:cNvSpPr>
              <a:spLocks noChangeArrowheads="1"/>
            </p:cNvSpPr>
            <p:nvPr/>
          </p:nvSpPr>
          <p:spPr bwMode="auto">
            <a:xfrm>
              <a:off x="1173144" y="4263332"/>
              <a:ext cx="3983318"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8738"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Distance Measuring Equipment (Includes LP DME &amp; HP DME)</a:t>
              </a:r>
            </a:p>
          </p:txBody>
        </p:sp>
        <p:sp>
          <p:nvSpPr>
            <p:cNvPr id="28723" name="segment 655" descr="segment 655">
              <a:hlinkClick r:id="rId21"/>
              <a:extLst>
                <a:ext uri="{FF2B5EF4-FFF2-40B4-BE49-F238E27FC236}">
                  <a16:creationId xmlns:a16="http://schemas.microsoft.com/office/drawing/2014/main" id="{AE12CE84-3040-41BB-89E1-7F62A136261A}"/>
                </a:ext>
                <a:ext uri="{C183D7F6-B498-43B3-948B-1728B52AA6E4}">
                  <adec:decorative xmlns:adec="http://schemas.microsoft.com/office/drawing/2017/decorative" val="0"/>
                </a:ext>
              </a:extLst>
            </p:cNvPr>
            <p:cNvSpPr>
              <a:spLocks noChangeArrowheads="1"/>
            </p:cNvSpPr>
            <p:nvPr/>
          </p:nvSpPr>
          <p:spPr bwMode="auto">
            <a:xfrm>
              <a:off x="1171774" y="3236203"/>
              <a:ext cx="1947741"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VORTAC (Includes VOR &amp; TACAN)</a:t>
              </a:r>
            </a:p>
          </p:txBody>
        </p:sp>
        <p:sp>
          <p:nvSpPr>
            <p:cNvPr id="28713" name="segment 1118" descr="segment 1118">
              <a:hlinkClick r:id="rId22"/>
              <a:extLst>
                <a:ext uri="{FF2B5EF4-FFF2-40B4-BE49-F238E27FC236}">
                  <a16:creationId xmlns:a16="http://schemas.microsoft.com/office/drawing/2014/main" id="{9E68BC79-F152-4194-871A-8A84E680CFD2}"/>
                </a:ext>
                <a:ext uri="{C183D7F6-B498-43B3-948B-1728B52AA6E4}">
                  <adec:decorative xmlns:adec="http://schemas.microsoft.com/office/drawing/2017/decorative" val="0"/>
                </a:ext>
              </a:extLst>
            </p:cNvPr>
            <p:cNvSpPr>
              <a:spLocks noChangeArrowheads="1"/>
            </p:cNvSpPr>
            <p:nvPr/>
          </p:nvSpPr>
          <p:spPr bwMode="auto">
            <a:xfrm>
              <a:off x="1577920" y="5361588"/>
              <a:ext cx="7155334"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WAAS Phase 4B </a:t>
              </a:r>
            </a:p>
          </p:txBody>
        </p:sp>
        <p:sp>
          <p:nvSpPr>
            <p:cNvPr id="28716" name="decision 1139" descr="decision 1139">
              <a:hlinkClick r:id="rId23"/>
              <a:extLst>
                <a:ext uri="{FF2B5EF4-FFF2-40B4-BE49-F238E27FC236}">
                  <a16:creationId xmlns:a16="http://schemas.microsoft.com/office/drawing/2014/main" id="{AE85400A-74B6-4A0E-A27B-54C777DDFD83}"/>
                </a:ext>
                <a:ext uri="{C183D7F6-B498-43B3-948B-1728B52AA6E4}">
                  <adec:decorative xmlns:adec="http://schemas.microsoft.com/office/drawing/2017/decorative" val="0"/>
                </a:ext>
              </a:extLst>
            </p:cNvPr>
            <p:cNvSpPr>
              <a:spLocks noChangeArrowheads="1"/>
            </p:cNvSpPr>
            <p:nvPr/>
          </p:nvSpPr>
          <p:spPr bwMode="auto">
            <a:xfrm>
              <a:off x="1756105" y="5243022"/>
              <a:ext cx="274643" cy="365119"/>
            </a:xfrm>
            <a:prstGeom prst="diamond">
              <a:avLst/>
            </a:prstGeom>
            <a:solidFill>
              <a:srgbClr val="DDDDDD"/>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1139</a:t>
              </a:r>
            </a:p>
          </p:txBody>
        </p:sp>
        <p:cxnSp>
          <p:nvCxnSpPr>
            <p:cNvPr id="100" name="Straight Connector 282">
              <a:extLst>
                <a:ext uri="{FF2B5EF4-FFF2-40B4-BE49-F238E27FC236}">
                  <a16:creationId xmlns:a16="http://schemas.microsoft.com/office/drawing/2014/main" id="{390FB409-541A-4363-8104-5C1C3004F1CA}"/>
                </a:ext>
                <a:ext uri="{C183D7F6-B498-43B3-948B-1728B52AA6E4}">
                  <adec:decorative xmlns:adec="http://schemas.microsoft.com/office/drawing/2017/decorative" val="1"/>
                </a:ext>
              </a:extLst>
            </p:cNvPr>
            <p:cNvCxnSpPr>
              <a:cxnSpLocks noChangeShapeType="1"/>
            </p:cNvCxnSpPr>
            <p:nvPr/>
          </p:nvCxnSpPr>
          <p:spPr bwMode="auto">
            <a:xfrm>
              <a:off x="840093" y="2123489"/>
              <a:ext cx="8143907"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2" name="system 712" descr="system 712">
              <a:hlinkClick r:id="rId24"/>
              <a:extLst>
                <a:ext uri="{FF2B5EF4-FFF2-40B4-BE49-F238E27FC236}">
                  <a16:creationId xmlns:a16="http://schemas.microsoft.com/office/drawing/2014/main" id="{B4265860-292E-421F-876B-9487A174FB24}"/>
                </a:ext>
                <a:ext uri="{C183D7F6-B498-43B3-948B-1728B52AA6E4}">
                  <adec:decorative xmlns:adec="http://schemas.microsoft.com/office/drawing/2017/decorative" val="0"/>
                </a:ext>
              </a:extLst>
            </p:cNvPr>
            <p:cNvSpPr>
              <a:spLocks noChangeArrowheads="1"/>
            </p:cNvSpPr>
            <p:nvPr/>
          </p:nvSpPr>
          <p:spPr bwMode="auto">
            <a:xfrm>
              <a:off x="709306" y="2040130"/>
              <a:ext cx="397266" cy="182880"/>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ASTI</a:t>
              </a:r>
            </a:p>
          </p:txBody>
        </p:sp>
        <p:sp>
          <p:nvSpPr>
            <p:cNvPr id="105" name="segment 1031" descr="segment 1031">
              <a:hlinkClick r:id="rId25"/>
              <a:extLst>
                <a:ext uri="{FF2B5EF4-FFF2-40B4-BE49-F238E27FC236}">
                  <a16:creationId xmlns:a16="http://schemas.microsoft.com/office/drawing/2014/main" id="{24D9022F-0FF0-4044-9C62-67F46CBC5451}"/>
                </a:ext>
                <a:ext uri="{C183D7F6-B498-43B3-948B-1728B52AA6E4}">
                  <adec:decorative xmlns:adec="http://schemas.microsoft.com/office/drawing/2017/decorative" val="0"/>
                </a:ext>
              </a:extLst>
            </p:cNvPr>
            <p:cNvSpPr>
              <a:spLocks noChangeArrowheads="1"/>
            </p:cNvSpPr>
            <p:nvPr/>
          </p:nvSpPr>
          <p:spPr bwMode="auto">
            <a:xfrm>
              <a:off x="1180652" y="1880802"/>
              <a:ext cx="397267"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1" name="system 1026" descr="system 1026">
              <a:hlinkClick r:id="rId26"/>
              <a:extLst>
                <a:ext uri="{FF2B5EF4-FFF2-40B4-BE49-F238E27FC236}">
                  <a16:creationId xmlns:a16="http://schemas.microsoft.com/office/drawing/2014/main" id="{B4E2C149-1475-4343-8B5C-2FE1C3F92C8A}"/>
                </a:ext>
                <a:ext uri="{C183D7F6-B498-43B3-948B-1728B52AA6E4}">
                  <adec:decorative xmlns:adec="http://schemas.microsoft.com/office/drawing/2017/decorative" val="0"/>
                </a:ext>
              </a:extLst>
            </p:cNvPr>
            <p:cNvSpPr>
              <a:spLocks noChangeArrowheads="1"/>
            </p:cNvSpPr>
            <p:nvPr/>
          </p:nvSpPr>
          <p:spPr bwMode="auto">
            <a:xfrm>
              <a:off x="329592" y="4046159"/>
              <a:ext cx="804689" cy="182559"/>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TACAN</a:t>
              </a:r>
            </a:p>
          </p:txBody>
        </p:sp>
        <p:cxnSp>
          <p:nvCxnSpPr>
            <p:cNvPr id="112" name="Straight Arrow Connector 65">
              <a:extLst>
                <a:ext uri="{FF2B5EF4-FFF2-40B4-BE49-F238E27FC236}">
                  <a16:creationId xmlns:a16="http://schemas.microsoft.com/office/drawing/2014/main" id="{298DA627-2DDB-4BF1-8230-6C5158C2F99E}"/>
                </a:ext>
                <a:ext uri="{C183D7F6-B498-43B3-948B-1728B52AA6E4}">
                  <adec:decorative xmlns:adec="http://schemas.microsoft.com/office/drawing/2017/decorative" val="1"/>
                </a:ext>
              </a:extLst>
            </p:cNvPr>
            <p:cNvCxnSpPr>
              <a:cxnSpLocks noChangeShapeType="1"/>
              <a:stCxn id="111" idx="3"/>
            </p:cNvCxnSpPr>
            <p:nvPr/>
          </p:nvCxnSpPr>
          <p:spPr bwMode="auto">
            <a:xfrm>
              <a:off x="1134281" y="4137440"/>
              <a:ext cx="7864006" cy="111"/>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0" name="system 1104" descr="system 1104">
              <a:hlinkClick r:id="rId27"/>
              <a:extLst>
                <a:ext uri="{FF2B5EF4-FFF2-40B4-BE49-F238E27FC236}">
                  <a16:creationId xmlns:a16="http://schemas.microsoft.com/office/drawing/2014/main" id="{A1632A4C-3E3A-470D-9099-C25FB4A0022B}"/>
                </a:ext>
                <a:ext uri="{C183D7F6-B498-43B3-948B-1728B52AA6E4}">
                  <adec:decorative xmlns:adec="http://schemas.microsoft.com/office/drawing/2017/decorative" val="0"/>
                </a:ext>
              </a:extLst>
            </p:cNvPr>
            <p:cNvSpPr>
              <a:spLocks noChangeArrowheads="1"/>
            </p:cNvSpPr>
            <p:nvPr/>
          </p:nvSpPr>
          <p:spPr bwMode="auto">
            <a:xfrm>
              <a:off x="472384" y="933840"/>
              <a:ext cx="640080" cy="182877"/>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AeroMACS</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91" name="Straight Connector 282">
              <a:extLst>
                <a:ext uri="{FF2B5EF4-FFF2-40B4-BE49-F238E27FC236}">
                  <a16:creationId xmlns:a16="http://schemas.microsoft.com/office/drawing/2014/main" id="{853B9810-4CC1-4DE2-9549-CBF2656E865A}"/>
                </a:ext>
                <a:ext uri="{C183D7F6-B498-43B3-948B-1728B52AA6E4}">
                  <adec:decorative xmlns:adec="http://schemas.microsoft.com/office/drawing/2017/decorative" val="1"/>
                </a:ext>
              </a:extLst>
            </p:cNvPr>
            <p:cNvCxnSpPr>
              <a:cxnSpLocks noChangeShapeType="1"/>
            </p:cNvCxnSpPr>
            <p:nvPr/>
          </p:nvCxnSpPr>
          <p:spPr bwMode="auto">
            <a:xfrm>
              <a:off x="1131094" y="1025347"/>
              <a:ext cx="7863840"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4" name="TextBox 96" descr="ASTI Sustainment">
              <a:extLst>
                <a:ext uri="{FF2B5EF4-FFF2-40B4-BE49-F238E27FC236}">
                  <a16:creationId xmlns:a16="http://schemas.microsoft.com/office/drawing/2014/main" id="{C68C572C-079F-4E59-907D-6B791F0B3CF1}"/>
                </a:ext>
                <a:ext uri="{C183D7F6-B498-43B3-948B-1728B52AA6E4}">
                  <adec:decorative xmlns:adec="http://schemas.microsoft.com/office/drawing/2017/decorative" val="0"/>
                </a:ext>
              </a:extLst>
            </p:cNvPr>
            <p:cNvSpPr txBox="1">
              <a:spLocks noChangeArrowheads="1"/>
            </p:cNvSpPr>
            <p:nvPr/>
          </p:nvSpPr>
          <p:spPr bwMode="auto">
            <a:xfrm>
              <a:off x="2657808" y="1890199"/>
              <a:ext cx="791883"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i-FI"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ASTI Sustainment</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6" name="segment 956" descr="segment 956">
              <a:hlinkClick r:id="rId28"/>
              <a:extLst>
                <a:ext uri="{FF2B5EF4-FFF2-40B4-BE49-F238E27FC236}">
                  <a16:creationId xmlns:a16="http://schemas.microsoft.com/office/drawing/2014/main" id="{848956A7-9622-4FE0-8327-423400FBCC56}"/>
                </a:ext>
                <a:ext uri="{C183D7F6-B498-43B3-948B-1728B52AA6E4}">
                  <adec:decorative xmlns:adec="http://schemas.microsoft.com/office/drawing/2017/decorative" val="0"/>
                </a:ext>
              </a:extLst>
            </p:cNvPr>
            <p:cNvSpPr>
              <a:spLocks noChangeArrowheads="1"/>
            </p:cNvSpPr>
            <p:nvPr/>
          </p:nvSpPr>
          <p:spPr bwMode="auto">
            <a:xfrm>
              <a:off x="1178414" y="5113602"/>
              <a:ext cx="399505"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7" name="TextBox 124" descr="WAAS Ph4A/4B Transition">
              <a:extLst>
                <a:ext uri="{FF2B5EF4-FFF2-40B4-BE49-F238E27FC236}">
                  <a16:creationId xmlns:a16="http://schemas.microsoft.com/office/drawing/2014/main" id="{B84BC6AB-E1CD-4E39-A128-F3EB54E7FEBE}"/>
                </a:ext>
                <a:ext uri="{C183D7F6-B498-43B3-948B-1728B52AA6E4}">
                  <adec:decorative xmlns:adec="http://schemas.microsoft.com/office/drawing/2017/decorative" val="0"/>
                </a:ext>
              </a:extLst>
            </p:cNvPr>
            <p:cNvSpPr txBox="1">
              <a:spLocks noChangeArrowheads="1"/>
            </p:cNvSpPr>
            <p:nvPr/>
          </p:nvSpPr>
          <p:spPr bwMode="auto">
            <a:xfrm>
              <a:off x="1649716" y="5131353"/>
              <a:ext cx="1218564"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WAAS Ph4A/4B Transition</a:t>
              </a:r>
            </a:p>
          </p:txBody>
        </p:sp>
        <p:sp>
          <p:nvSpPr>
            <p:cNvPr id="28714" name="decision 956" descr="decision 956">
              <a:hlinkClick r:id="rId29"/>
              <a:extLst>
                <a:ext uri="{FF2B5EF4-FFF2-40B4-BE49-F238E27FC236}">
                  <a16:creationId xmlns:a16="http://schemas.microsoft.com/office/drawing/2014/main" id="{1F00B415-825D-4DB9-9757-B1C1FC825A5E}"/>
                </a:ext>
                <a:ext uri="{C183D7F6-B498-43B3-948B-1728B52AA6E4}">
                  <adec:decorative xmlns:adec="http://schemas.microsoft.com/office/drawing/2017/decorative" val="0"/>
                </a:ext>
              </a:extLst>
            </p:cNvPr>
            <p:cNvSpPr>
              <a:spLocks noChangeArrowheads="1"/>
            </p:cNvSpPr>
            <p:nvPr/>
          </p:nvSpPr>
          <p:spPr bwMode="auto">
            <a:xfrm>
              <a:off x="6587196" y="4922449"/>
              <a:ext cx="320047" cy="271457"/>
            </a:xfrm>
            <a:prstGeom prst="triangle">
              <a:avLst>
                <a:gd name="adj" fmla="val 50000"/>
              </a:avLst>
            </a:prstGeom>
            <a:solidFill>
              <a:srgbClr val="DDDDDD"/>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956</a:t>
              </a:r>
            </a:p>
          </p:txBody>
        </p:sp>
        <p:sp>
          <p:nvSpPr>
            <p:cNvPr id="66" name="Rectangle 97">
              <a:extLst>
                <a:ext uri="{FF2B5EF4-FFF2-40B4-BE49-F238E27FC236}">
                  <a16:creationId xmlns:a16="http://schemas.microsoft.com/office/drawing/2014/main" id="{79B8791E-5E82-42B0-AFF9-2A9ED206CE56}"/>
                </a:ext>
                <a:ext uri="{C183D7F6-B498-43B3-948B-1728B52AA6E4}">
                  <adec:decorative xmlns:adec="http://schemas.microsoft.com/office/drawing/2017/decorative" val="1"/>
                </a:ext>
              </a:extLst>
            </p:cNvPr>
            <p:cNvSpPr>
              <a:spLocks noChangeArrowheads="1"/>
            </p:cNvSpPr>
            <p:nvPr/>
          </p:nvSpPr>
          <p:spPr bwMode="auto">
            <a:xfrm>
              <a:off x="472384" y="2294535"/>
              <a:ext cx="640080" cy="182877"/>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AWCS</a:t>
              </a:r>
            </a:p>
          </p:txBody>
        </p:sp>
        <p:cxnSp>
          <p:nvCxnSpPr>
            <p:cNvPr id="67" name="Straight Connector 282">
              <a:extLst>
                <a:ext uri="{FF2B5EF4-FFF2-40B4-BE49-F238E27FC236}">
                  <a16:creationId xmlns:a16="http://schemas.microsoft.com/office/drawing/2014/main" id="{C2E321E6-5901-4E8E-9F30-CAFAF06F24C9}"/>
                </a:ext>
                <a:ext uri="{C183D7F6-B498-43B3-948B-1728B52AA6E4}">
                  <adec:decorative xmlns:adec="http://schemas.microsoft.com/office/drawing/2017/decorative" val="1"/>
                </a:ext>
              </a:extLst>
            </p:cNvPr>
            <p:cNvCxnSpPr>
              <a:cxnSpLocks noChangeShapeType="1"/>
            </p:cNvCxnSpPr>
            <p:nvPr/>
          </p:nvCxnSpPr>
          <p:spPr bwMode="auto">
            <a:xfrm>
              <a:off x="1123235" y="2394352"/>
              <a:ext cx="7863840"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8" name="Rectangle 67 planned planned planned planned">
              <a:extLst>
                <a:ext uri="{FF2B5EF4-FFF2-40B4-BE49-F238E27FC236}">
                  <a16:creationId xmlns:a16="http://schemas.microsoft.com/office/drawing/2014/main" id="{B9A6C5B5-8FBC-4DA4-8971-22D9676EE447}"/>
                </a:ext>
                <a:ext uri="{C183D7F6-B498-43B3-948B-1728B52AA6E4}">
                  <adec:decorative xmlns:adec="http://schemas.microsoft.com/office/drawing/2017/decorative" val="1"/>
                </a:ext>
              </a:extLst>
            </p:cNvPr>
            <p:cNvSpPr/>
            <p:nvPr/>
          </p:nvSpPr>
          <p:spPr bwMode="auto">
            <a:xfrm>
              <a:off x="603315" y="5627877"/>
              <a:ext cx="8431028" cy="806871"/>
            </a:xfrm>
            <a:prstGeom prst="rect">
              <a:avLst/>
            </a:prstGeom>
            <a:noFill/>
            <a:ln w="19050">
              <a:solidFill>
                <a:schemeClr val="tx1"/>
              </a:solidFill>
              <a:prstDash val="dash"/>
            </a:ln>
          </p:spPr>
          <p:txBody>
            <a:bodyPr vert="vert270" wrap="square" lIns="18288" rtlCol="0">
              <a:noAutofit/>
            </a:bodyPr>
            <a:lstStyle/>
            <a:p>
              <a:pPr algn="ctr">
                <a:defRPr/>
              </a:pPr>
              <a:r>
                <a:rPr lang="en-US" sz="800" b="1">
                  <a:solidFill>
                    <a:srgbClr val="000000"/>
                  </a:solidFill>
                  <a:latin typeface="Segoe UI" panose="020B0502040204020203" pitchFamily="34" charset="0"/>
                  <a:cs typeface="Segoe UI" panose="020B0502040204020203" pitchFamily="34" charset="0"/>
                </a:rPr>
                <a:t>Landing and Lighting Portfolio</a:t>
              </a:r>
            </a:p>
          </p:txBody>
        </p:sp>
        <p:sp>
          <p:nvSpPr>
            <p:cNvPr id="71" name="segment 1115" descr="segment 1115">
              <a:hlinkClick r:id="rId4"/>
              <a:extLst>
                <a:ext uri="{FF2B5EF4-FFF2-40B4-BE49-F238E27FC236}">
                  <a16:creationId xmlns:a16="http://schemas.microsoft.com/office/drawing/2014/main" id="{8A1C3BF3-F4CA-4106-B71D-7DA4361E78A6}"/>
                </a:ext>
                <a:ext uri="{C183D7F6-B498-43B3-948B-1728B52AA6E4}">
                  <adec:decorative xmlns:adec="http://schemas.microsoft.com/office/drawing/2017/decorative" val="0"/>
                </a:ext>
              </a:extLst>
            </p:cNvPr>
            <p:cNvSpPr>
              <a:spLocks noChangeArrowheads="1"/>
            </p:cNvSpPr>
            <p:nvPr/>
          </p:nvSpPr>
          <p:spPr bwMode="auto">
            <a:xfrm>
              <a:off x="1175139" y="3534317"/>
              <a:ext cx="6045793" cy="472898"/>
            </a:xfrm>
            <a:prstGeom prst="rect">
              <a:avLst/>
            </a:prstGeom>
            <a:solidFill>
              <a:srgbClr val="DDDDDD"/>
            </a:solidFill>
            <a:ln w="9525">
              <a:solidFill>
                <a:schemeClr val="tx1"/>
              </a:solidFill>
              <a:prstDash val="solid"/>
              <a:miter lim="800000"/>
              <a:headEnd/>
              <a:tailEnd/>
            </a:ln>
          </p:spPr>
          <p:txBody>
            <a:bodyPr lIns="18288"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30238"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DVT Sustainment</a:t>
              </a:r>
            </a:p>
          </p:txBody>
        </p:sp>
        <p:sp>
          <p:nvSpPr>
            <p:cNvPr id="72" name="Rectangle 97">
              <a:extLst>
                <a:ext uri="{FF2B5EF4-FFF2-40B4-BE49-F238E27FC236}">
                  <a16:creationId xmlns:a16="http://schemas.microsoft.com/office/drawing/2014/main" id="{3A1574F9-B2D1-48F7-BDEA-3776A0D6E4AD}"/>
                </a:ext>
                <a:ext uri="{C183D7F6-B498-43B3-948B-1728B52AA6E4}">
                  <adec:decorative xmlns:adec="http://schemas.microsoft.com/office/drawing/2017/decorative" val="1"/>
                </a:ext>
              </a:extLst>
            </p:cNvPr>
            <p:cNvSpPr>
              <a:spLocks noChangeArrowheads="1"/>
            </p:cNvSpPr>
            <p:nvPr/>
          </p:nvSpPr>
          <p:spPr bwMode="auto">
            <a:xfrm>
              <a:off x="1594752" y="3695454"/>
              <a:ext cx="3053892" cy="12310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Phase 1</a:t>
              </a:r>
            </a:p>
          </p:txBody>
        </p:sp>
        <p:sp>
          <p:nvSpPr>
            <p:cNvPr id="73" name="Rectangle 97">
              <a:extLst>
                <a:ext uri="{FF2B5EF4-FFF2-40B4-BE49-F238E27FC236}">
                  <a16:creationId xmlns:a16="http://schemas.microsoft.com/office/drawing/2014/main" id="{E6004D81-67D8-45F2-9631-240452A21B83}"/>
                </a:ext>
                <a:ext uri="{C183D7F6-B498-43B3-948B-1728B52AA6E4}">
                  <adec:decorative xmlns:adec="http://schemas.microsoft.com/office/drawing/2017/decorative" val="1"/>
                </a:ext>
              </a:extLst>
            </p:cNvPr>
            <p:cNvSpPr>
              <a:spLocks noChangeArrowheads="1"/>
            </p:cNvSpPr>
            <p:nvPr/>
          </p:nvSpPr>
          <p:spPr bwMode="auto">
            <a:xfrm>
              <a:off x="4648493" y="3779407"/>
              <a:ext cx="3574940" cy="12310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Phase 2</a:t>
              </a:r>
            </a:p>
          </p:txBody>
        </p:sp>
        <p:sp>
          <p:nvSpPr>
            <p:cNvPr id="98" name="decision 1196" descr="decision 1196">
              <a:hlinkClick r:id="rId30"/>
              <a:extLst>
                <a:ext uri="{FF2B5EF4-FFF2-40B4-BE49-F238E27FC236}">
                  <a16:creationId xmlns:a16="http://schemas.microsoft.com/office/drawing/2014/main" id="{AD6BCBB9-4C4C-4392-8509-333418B0CF86}"/>
                </a:ext>
                <a:ext uri="{C183D7F6-B498-43B3-948B-1728B52AA6E4}">
                  <adec:decorative xmlns:adec="http://schemas.microsoft.com/office/drawing/2017/decorative" val="0"/>
                </a:ext>
              </a:extLst>
            </p:cNvPr>
            <p:cNvSpPr>
              <a:spLocks noChangeArrowheads="1"/>
            </p:cNvSpPr>
            <p:nvPr/>
          </p:nvSpPr>
          <p:spPr bwMode="auto">
            <a:xfrm>
              <a:off x="2519099" y="3584633"/>
              <a:ext cx="274643" cy="365118"/>
            </a:xfrm>
            <a:prstGeom prst="diamond">
              <a:avLst/>
            </a:prstGeom>
            <a:solidFill>
              <a:srgbClr val="DDDDDD"/>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1196</a:t>
              </a:r>
            </a:p>
          </p:txBody>
        </p:sp>
        <p:sp>
          <p:nvSpPr>
            <p:cNvPr id="75" name="decision 1311" descr="decision 1311">
              <a:hlinkClick r:id="rId31"/>
              <a:extLst>
                <a:ext uri="{FF2B5EF4-FFF2-40B4-BE49-F238E27FC236}">
                  <a16:creationId xmlns:a16="http://schemas.microsoft.com/office/drawing/2014/main" id="{1A20C613-9C88-43FB-83FB-E6ADAA9F6ED7}"/>
                </a:ext>
                <a:ext uri="{C183D7F6-B498-43B3-948B-1728B52AA6E4}">
                  <adec:decorative xmlns:adec="http://schemas.microsoft.com/office/drawing/2017/decorative" val="0"/>
                </a:ext>
              </a:extLst>
            </p:cNvPr>
            <p:cNvSpPr>
              <a:spLocks noChangeArrowheads="1"/>
            </p:cNvSpPr>
            <p:nvPr/>
          </p:nvSpPr>
          <p:spPr bwMode="auto">
            <a:xfrm>
              <a:off x="5078029" y="3641518"/>
              <a:ext cx="274643" cy="365118"/>
            </a:xfrm>
            <a:prstGeom prst="diamond">
              <a:avLst/>
            </a:prstGeom>
            <a:solidFill>
              <a:srgbClr val="DDDDDD"/>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1311</a:t>
              </a:r>
            </a:p>
          </p:txBody>
        </p:sp>
        <p:sp>
          <p:nvSpPr>
            <p:cNvPr id="79" name="Rectangle 97">
              <a:extLst>
                <a:ext uri="{FF2B5EF4-FFF2-40B4-BE49-F238E27FC236}">
                  <a16:creationId xmlns:a16="http://schemas.microsoft.com/office/drawing/2014/main" id="{6B7B96C6-AFDE-417D-A1B9-B670DEBED05C}"/>
                </a:ext>
                <a:ext uri="{C183D7F6-B498-43B3-948B-1728B52AA6E4}">
                  <adec:decorative xmlns:adec="http://schemas.microsoft.com/office/drawing/2017/decorative" val="1"/>
                </a:ext>
              </a:extLst>
            </p:cNvPr>
            <p:cNvSpPr>
              <a:spLocks noChangeArrowheads="1"/>
            </p:cNvSpPr>
            <p:nvPr/>
          </p:nvSpPr>
          <p:spPr bwMode="auto">
            <a:xfrm>
              <a:off x="1176595" y="4617284"/>
              <a:ext cx="1441978" cy="128016"/>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Segment 1</a:t>
              </a:r>
            </a:p>
          </p:txBody>
        </p:sp>
        <p:sp>
          <p:nvSpPr>
            <p:cNvPr id="80" name="Rectangle 97">
              <a:extLst>
                <a:ext uri="{FF2B5EF4-FFF2-40B4-BE49-F238E27FC236}">
                  <a16:creationId xmlns:a16="http://schemas.microsoft.com/office/drawing/2014/main" id="{08129B01-0CDA-4EF2-9965-6246B6887AF7}"/>
                </a:ext>
                <a:ext uri="{C183D7F6-B498-43B3-948B-1728B52AA6E4}">
                  <adec:decorative xmlns:adec="http://schemas.microsoft.com/office/drawing/2017/decorative" val="1"/>
                </a:ext>
              </a:extLst>
            </p:cNvPr>
            <p:cNvSpPr>
              <a:spLocks noChangeArrowheads="1"/>
            </p:cNvSpPr>
            <p:nvPr/>
          </p:nvSpPr>
          <p:spPr bwMode="auto">
            <a:xfrm>
              <a:off x="2619342" y="4665948"/>
              <a:ext cx="2029920" cy="12310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Segment 2</a:t>
              </a:r>
            </a:p>
          </p:txBody>
        </p:sp>
        <p:sp>
          <p:nvSpPr>
            <p:cNvPr id="81" name="Rectangle 97">
              <a:extLst>
                <a:ext uri="{FF2B5EF4-FFF2-40B4-BE49-F238E27FC236}">
                  <a16:creationId xmlns:a16="http://schemas.microsoft.com/office/drawing/2014/main" id="{93F32B6A-6228-4D90-A310-AAD132245D0A}"/>
                </a:ext>
                <a:ext uri="{C183D7F6-B498-43B3-948B-1728B52AA6E4}">
                  <adec:decorative xmlns:adec="http://schemas.microsoft.com/office/drawing/2017/decorative" val="1"/>
                </a:ext>
              </a:extLst>
            </p:cNvPr>
            <p:cNvSpPr>
              <a:spLocks noChangeArrowheads="1"/>
            </p:cNvSpPr>
            <p:nvPr/>
          </p:nvSpPr>
          <p:spPr bwMode="auto">
            <a:xfrm>
              <a:off x="4648493" y="4716341"/>
              <a:ext cx="3065121" cy="12310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Segment 3</a:t>
              </a:r>
            </a:p>
          </p:txBody>
        </p:sp>
        <p:sp>
          <p:nvSpPr>
            <p:cNvPr id="28719" name="decision 1071" descr="decision 1071">
              <a:hlinkClick r:id="rId32"/>
              <a:extLst>
                <a:ext uri="{FF2B5EF4-FFF2-40B4-BE49-F238E27FC236}">
                  <a16:creationId xmlns:a16="http://schemas.microsoft.com/office/drawing/2014/main" id="{6F0EFB41-BB02-436B-998E-C8721D57B7BD}"/>
                </a:ext>
                <a:ext uri="{C183D7F6-B498-43B3-948B-1728B52AA6E4}">
                  <adec:decorative xmlns:adec="http://schemas.microsoft.com/office/drawing/2017/decorative" val="0"/>
                </a:ext>
              </a:extLst>
            </p:cNvPr>
            <p:cNvSpPr>
              <a:spLocks/>
            </p:cNvSpPr>
            <p:nvPr/>
          </p:nvSpPr>
          <p:spPr bwMode="auto">
            <a:xfrm>
              <a:off x="2912336" y="4509715"/>
              <a:ext cx="274643" cy="365119"/>
            </a:xfrm>
            <a:custGeom>
              <a:avLst/>
              <a:gdLst>
                <a:gd name="T0" fmla="*/ 2147483646 w 119"/>
                <a:gd name="T1" fmla="*/ 0 h 120"/>
                <a:gd name="T2" fmla="*/ 0 w 119"/>
                <a:gd name="T3" fmla="*/ 2147483646 h 120"/>
                <a:gd name="T4" fmla="*/ 2147483646 w 119"/>
                <a:gd name="T5" fmla="*/ 2147483646 h 120"/>
                <a:gd name="T6" fmla="*/ 2147483646 w 119"/>
                <a:gd name="T7" fmla="*/ 2147483646 h 120"/>
                <a:gd name="T8" fmla="*/ 2147483646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60" y="0"/>
                  </a:moveTo>
                  <a:lnTo>
                    <a:pt x="0" y="60"/>
                  </a:lnTo>
                  <a:lnTo>
                    <a:pt x="60" y="120"/>
                  </a:lnTo>
                  <a:lnTo>
                    <a:pt x="119" y="60"/>
                  </a:lnTo>
                  <a:lnTo>
                    <a:pt x="60" y="0"/>
                  </a:lnTo>
                  <a:close/>
                </a:path>
              </a:pathLst>
            </a:custGeom>
            <a:solidFill>
              <a:srgbClr val="DDDDDD"/>
            </a:solidFill>
            <a:ln w="9525">
              <a:solidFill>
                <a:srgbClr val="FF0000"/>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1071</a:t>
              </a:r>
            </a:p>
          </p:txBody>
        </p:sp>
        <p:sp>
          <p:nvSpPr>
            <p:cNvPr id="82" name="segment 1175" descr="segment 1175">
              <a:hlinkClick r:id="rId33"/>
              <a:extLst>
                <a:ext uri="{FF2B5EF4-FFF2-40B4-BE49-F238E27FC236}">
                  <a16:creationId xmlns:a16="http://schemas.microsoft.com/office/drawing/2014/main" id="{1BA0C77B-79CC-4F42-88F7-18AC8D5ABC85}"/>
                </a:ext>
                <a:ext uri="{C183D7F6-B498-43B3-948B-1728B52AA6E4}">
                  <adec:decorative xmlns:adec="http://schemas.microsoft.com/office/drawing/2017/decorative" val="0"/>
                </a:ext>
              </a:extLst>
            </p:cNvPr>
            <p:cNvSpPr>
              <a:spLocks noChangeArrowheads="1"/>
            </p:cNvSpPr>
            <p:nvPr/>
          </p:nvSpPr>
          <p:spPr bwMode="auto">
            <a:xfrm>
              <a:off x="3621329" y="1233269"/>
              <a:ext cx="2565862"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TDM-to-IP Migration Phase 2</a:t>
              </a:r>
            </a:p>
          </p:txBody>
        </p:sp>
        <p:sp>
          <p:nvSpPr>
            <p:cNvPr id="83" name="segment 1196" descr="segment 1196">
              <a:hlinkClick r:id="rId34"/>
              <a:extLst>
                <a:ext uri="{FF2B5EF4-FFF2-40B4-BE49-F238E27FC236}">
                  <a16:creationId xmlns:a16="http://schemas.microsoft.com/office/drawing/2014/main" id="{9AA56398-59C8-4817-86BC-3F568AA3BF16}"/>
                </a:ext>
                <a:ext uri="{C183D7F6-B498-43B3-948B-1728B52AA6E4}">
                  <adec:decorative xmlns:adec="http://schemas.microsoft.com/office/drawing/2017/decorative" val="0"/>
                </a:ext>
              </a:extLst>
            </p:cNvPr>
            <p:cNvSpPr>
              <a:spLocks noChangeArrowheads="1"/>
            </p:cNvSpPr>
            <p:nvPr/>
          </p:nvSpPr>
          <p:spPr bwMode="auto">
            <a:xfrm>
              <a:off x="2094435" y="837014"/>
              <a:ext cx="524138" cy="128016"/>
            </a:xfrm>
            <a:prstGeom prst="rect">
              <a:avLst/>
            </a:prstGeom>
            <a:solidFill>
              <a:srgbClr val="DDDDDD"/>
            </a:solidFill>
            <a:ln w="9525">
              <a:solidFill>
                <a:schemeClr val="tx1"/>
              </a:solidFill>
              <a:prstDash val="solid"/>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a:cs typeface="Segoe UI"/>
                </a:rPr>
                <a:t>                    </a:t>
              </a:r>
            </a:p>
          </p:txBody>
        </p:sp>
        <p:sp>
          <p:nvSpPr>
            <p:cNvPr id="85" name="segment 1031" descr="segment 1031">
              <a:hlinkClick r:id="rId25"/>
              <a:extLst>
                <a:ext uri="{FF2B5EF4-FFF2-40B4-BE49-F238E27FC236}">
                  <a16:creationId xmlns:a16="http://schemas.microsoft.com/office/drawing/2014/main" id="{BD8BE462-D65E-4EA3-880B-327B0165D9E1}"/>
                </a:ext>
                <a:ext uri="{C183D7F6-B498-43B3-948B-1728B52AA6E4}">
                  <adec:decorative xmlns:adec="http://schemas.microsoft.com/office/drawing/2017/decorative" val="0"/>
                </a:ext>
              </a:extLst>
            </p:cNvPr>
            <p:cNvSpPr>
              <a:spLocks noChangeArrowheads="1"/>
            </p:cNvSpPr>
            <p:nvPr/>
          </p:nvSpPr>
          <p:spPr bwMode="auto">
            <a:xfrm>
              <a:off x="2075460" y="1883081"/>
              <a:ext cx="543113"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86" name="segment 1031 planned" descr="segment 1031 planned">
              <a:hlinkClick r:id="rId25"/>
              <a:extLst>
                <a:ext uri="{FF2B5EF4-FFF2-40B4-BE49-F238E27FC236}">
                  <a16:creationId xmlns:a16="http://schemas.microsoft.com/office/drawing/2014/main" id="{02CCEC30-390D-4141-9F54-8437B715C0FC}"/>
                </a:ext>
                <a:ext uri="{C183D7F6-B498-43B3-948B-1728B52AA6E4}">
                  <adec:decorative xmlns:adec="http://schemas.microsoft.com/office/drawing/2017/decorative" val="0"/>
                </a:ext>
              </a:extLst>
            </p:cNvPr>
            <p:cNvSpPr>
              <a:spLocks noChangeArrowheads="1"/>
            </p:cNvSpPr>
            <p:nvPr/>
          </p:nvSpPr>
          <p:spPr bwMode="auto">
            <a:xfrm>
              <a:off x="1586340" y="1877642"/>
              <a:ext cx="480693"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0" name="segment 1196 planned" descr="segment 1196 planned">
              <a:hlinkClick r:id="rId34"/>
              <a:extLst>
                <a:ext uri="{FF2B5EF4-FFF2-40B4-BE49-F238E27FC236}">
                  <a16:creationId xmlns:a16="http://schemas.microsoft.com/office/drawing/2014/main" id="{92B08480-7656-4846-8085-0A55D641D1A5}"/>
                </a:ext>
                <a:ext uri="{C183D7F6-B498-43B3-948B-1728B52AA6E4}">
                  <adec:decorative xmlns:adec="http://schemas.microsoft.com/office/drawing/2017/decorative" val="0"/>
                </a:ext>
              </a:extLst>
            </p:cNvPr>
            <p:cNvSpPr>
              <a:spLocks noChangeArrowheads="1"/>
            </p:cNvSpPr>
            <p:nvPr/>
          </p:nvSpPr>
          <p:spPr bwMode="auto">
            <a:xfrm>
              <a:off x="2604404" y="844008"/>
              <a:ext cx="2048005"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a:cs typeface="Segoe UI"/>
                </a:rPr>
                <a:t>                          FTI Sustainment 2</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irport Roadmap (2 of 5)">
            <a:extLst>
              <a:ext uri="{FF2B5EF4-FFF2-40B4-BE49-F238E27FC236}">
                <a16:creationId xmlns:a16="http://schemas.microsoft.com/office/drawing/2014/main" id="{1B15998F-CCD0-4BAD-813B-CDE51FE9952F}"/>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noAutofit/>
          </a:bodyPr>
          <a:lstStyle/>
          <a:p>
            <a:r>
              <a:rPr lang="en-US"/>
              <a:t>Airport Roadmap (2 of 5)</a:t>
            </a:r>
          </a:p>
        </p:txBody>
      </p:sp>
      <p:sp>
        <p:nvSpPr>
          <p:cNvPr id="9" name="Slide Number Placeholder 8" descr="19">
            <a:extLst>
              <a:ext uri="{FF2B5EF4-FFF2-40B4-BE49-F238E27FC236}">
                <a16:creationId xmlns:a16="http://schemas.microsoft.com/office/drawing/2014/main" id="{3B09DE99-0B7C-4629-AE14-9A12D5B1E5E0}"/>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19</a:t>
            </a:fld>
            <a:endParaRPr lang="en-US"/>
          </a:p>
        </p:txBody>
      </p:sp>
      <p:grpSp>
        <p:nvGrpSpPr>
          <p:cNvPr id="3" name="Group 2" descr="The second page of the Airport Roadmap is comprised of Airport Location Lights and Surveillance.">
            <a:extLst>
              <a:ext uri="{FF2B5EF4-FFF2-40B4-BE49-F238E27FC236}">
                <a16:creationId xmlns:a16="http://schemas.microsoft.com/office/drawing/2014/main" id="{FA87CAB5-A816-487C-A728-398570E57202}"/>
              </a:ext>
            </a:extLst>
          </p:cNvPr>
          <p:cNvGrpSpPr/>
          <p:nvPr/>
        </p:nvGrpSpPr>
        <p:grpSpPr>
          <a:xfrm>
            <a:off x="30163" y="574675"/>
            <a:ext cx="9034462" cy="5886450"/>
            <a:chOff x="30163" y="574675"/>
            <a:chExt cx="9034462" cy="5886450"/>
          </a:xfrm>
        </p:grpSpPr>
        <p:sp>
          <p:nvSpPr>
            <p:cNvPr id="29700" name="Rectangle 169">
              <a:extLst>
                <a:ext uri="{FF2B5EF4-FFF2-40B4-BE49-F238E27FC236}">
                  <a16:creationId xmlns:a16="http://schemas.microsoft.com/office/drawing/2014/main" id="{D7C4CB89-E8E4-4444-A8C1-504C9C6D51E3}"/>
                </a:ext>
                <a:ext uri="{C183D7F6-B498-43B3-948B-1728B52AA6E4}">
                  <adec:decorative xmlns:adec="http://schemas.microsoft.com/office/drawing/2017/decorative" val="1"/>
                </a:ext>
              </a:extLst>
            </p:cNvPr>
            <p:cNvSpPr>
              <a:spLocks noChangeArrowheads="1"/>
            </p:cNvSpPr>
            <p:nvPr/>
          </p:nvSpPr>
          <p:spPr bwMode="auto">
            <a:xfrm flipV="1">
              <a:off x="30163" y="574675"/>
              <a:ext cx="9034462" cy="31200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mj-lt"/>
                  <a:ea typeface="ＭＳ Ｐゴシック" panose="020B0600070205080204" pitchFamily="34" charset="-128"/>
                  <a:cs typeface="Segoe UI" panose="020B0502040204020203" pitchFamily="34" charset="0"/>
                </a:rPr>
                <a:t>Airport Location Lights</a:t>
              </a:r>
            </a:p>
          </p:txBody>
        </p:sp>
        <p:sp>
          <p:nvSpPr>
            <p:cNvPr id="29701" name="Rectangle 169">
              <a:extLst>
                <a:ext uri="{FF2B5EF4-FFF2-40B4-BE49-F238E27FC236}">
                  <a16:creationId xmlns:a16="http://schemas.microsoft.com/office/drawing/2014/main" id="{EC911F4D-2C5C-4080-A13D-44413C172835}"/>
                </a:ext>
                <a:ext uri="{C183D7F6-B498-43B3-948B-1728B52AA6E4}">
                  <adec:decorative xmlns:adec="http://schemas.microsoft.com/office/drawing/2017/decorative" val="1"/>
                </a:ext>
              </a:extLst>
            </p:cNvPr>
            <p:cNvSpPr>
              <a:spLocks noChangeArrowheads="1"/>
            </p:cNvSpPr>
            <p:nvPr/>
          </p:nvSpPr>
          <p:spPr bwMode="auto">
            <a:xfrm flipV="1">
              <a:off x="30163" y="3694467"/>
              <a:ext cx="9034462" cy="2766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mj-lt"/>
                  <a:ea typeface="ＭＳ Ｐゴシック" panose="020B0600070205080204" pitchFamily="34" charset="-128"/>
                  <a:cs typeface="Segoe UI" panose="020B0502040204020203" pitchFamily="34" charset="0"/>
                </a:rPr>
                <a:t>Surveillance</a:t>
              </a:r>
            </a:p>
          </p:txBody>
        </p:sp>
        <p:sp>
          <p:nvSpPr>
            <p:cNvPr id="29702" name="Rectangle 238">
              <a:extLst>
                <a:ext uri="{FF2B5EF4-FFF2-40B4-BE49-F238E27FC236}">
                  <a16:creationId xmlns:a16="http://schemas.microsoft.com/office/drawing/2014/main" id="{BAC7FF20-7F9E-4E7E-A279-FC9C8E52C798}"/>
                </a:ext>
                <a:ext uri="{C183D7F6-B498-43B3-948B-1728B52AA6E4}">
                  <adec:decorative xmlns:adec="http://schemas.microsoft.com/office/drawing/2017/decorative" val="1"/>
                </a:ext>
              </a:extLst>
            </p:cNvPr>
            <p:cNvSpPr>
              <a:spLocks noChangeArrowheads="1"/>
            </p:cNvSpPr>
            <p:nvPr/>
          </p:nvSpPr>
          <p:spPr bwMode="auto">
            <a:xfrm>
              <a:off x="370265" y="1093370"/>
              <a:ext cx="65" cy="123109"/>
            </a:xfrm>
            <a:prstGeom prst="rect">
              <a:avLst/>
            </a:prstGeom>
            <a:solidFill>
              <a:srgbClr val="E6FE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29703" name="system 95" descr="system 95">
              <a:hlinkClick r:id="rId2"/>
              <a:extLst>
                <a:ext uri="{FF2B5EF4-FFF2-40B4-BE49-F238E27FC236}">
                  <a16:creationId xmlns:a16="http://schemas.microsoft.com/office/drawing/2014/main" id="{A9178EFA-FA03-4B0F-8235-F0238394F288}"/>
                </a:ext>
                <a:ext uri="{C183D7F6-B498-43B3-948B-1728B52AA6E4}">
                  <adec:decorative xmlns:adec="http://schemas.microsoft.com/office/drawing/2017/decorative" val="0"/>
                </a:ext>
              </a:extLst>
            </p:cNvPr>
            <p:cNvSpPr>
              <a:spLocks noChangeArrowheads="1"/>
            </p:cNvSpPr>
            <p:nvPr/>
          </p:nvSpPr>
          <p:spPr bwMode="auto">
            <a:xfrm>
              <a:off x="329592" y="1125248"/>
              <a:ext cx="804689" cy="182559"/>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VASI</a:t>
              </a:r>
            </a:p>
          </p:txBody>
        </p:sp>
        <p:grpSp>
          <p:nvGrpSpPr>
            <p:cNvPr id="29704" name="Group 6">
              <a:extLst>
                <a:ext uri="{FF2B5EF4-FFF2-40B4-BE49-F238E27FC236}">
                  <a16:creationId xmlns:a16="http://schemas.microsoft.com/office/drawing/2014/main" id="{35818BB4-9F8D-4423-BBEF-F5D06E88F604}"/>
                </a:ext>
              </a:extLst>
            </p:cNvPr>
            <p:cNvGrpSpPr>
              <a:grpSpLocks/>
            </p:cNvGrpSpPr>
            <p:nvPr/>
          </p:nvGrpSpPr>
          <p:grpSpPr bwMode="auto">
            <a:xfrm>
              <a:off x="326623" y="657856"/>
              <a:ext cx="8652949" cy="182880"/>
              <a:chOff x="262417" y="914972"/>
              <a:chExt cx="8652767" cy="182880"/>
            </a:xfrm>
          </p:grpSpPr>
          <p:cxnSp>
            <p:nvCxnSpPr>
              <p:cNvPr id="29756" name="Straight Arrow Connector 42">
                <a:extLst>
                  <a:ext uri="{FF2B5EF4-FFF2-40B4-BE49-F238E27FC236}">
                    <a16:creationId xmlns:a16="http://schemas.microsoft.com/office/drawing/2014/main" id="{F0BA7387-CC9A-4A77-BD76-6EA1C73426EE}"/>
                  </a:ext>
                  <a:ext uri="{C183D7F6-B498-43B3-948B-1728B52AA6E4}">
                    <adec:decorative xmlns:adec="http://schemas.microsoft.com/office/drawing/2017/decorative" val="1"/>
                  </a:ext>
                </a:extLst>
              </p:cNvPr>
              <p:cNvCxnSpPr>
                <a:cxnSpLocks noChangeShapeType="1"/>
              </p:cNvCxnSpPr>
              <p:nvPr/>
            </p:nvCxnSpPr>
            <p:spPr bwMode="auto">
              <a:xfrm>
                <a:off x="1051345" y="1006413"/>
                <a:ext cx="7863839" cy="403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9755" name="system 1336" descr="system 1336">
                <a:hlinkClick r:id="rId3"/>
                <a:extLst>
                  <a:ext uri="{FF2B5EF4-FFF2-40B4-BE49-F238E27FC236}">
                    <a16:creationId xmlns:a16="http://schemas.microsoft.com/office/drawing/2014/main" id="{5DCF5689-4F03-4FAF-9140-83382778E6E1}"/>
                  </a:ext>
                  <a:ext uri="{C183D7F6-B498-43B3-948B-1728B52AA6E4}">
                    <adec:decorative xmlns:adec="http://schemas.microsoft.com/office/drawing/2017/decorative" val="0"/>
                  </a:ext>
                </a:extLst>
              </p:cNvPr>
              <p:cNvSpPr>
                <a:spLocks noChangeArrowheads="1"/>
              </p:cNvSpPr>
              <p:nvPr/>
            </p:nvSpPr>
            <p:spPr bwMode="auto">
              <a:xfrm>
                <a:off x="262417" y="914972"/>
                <a:ext cx="804672" cy="182880"/>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REIL</a:t>
                </a:r>
              </a:p>
            </p:txBody>
          </p:sp>
        </p:grpSp>
        <p:grpSp>
          <p:nvGrpSpPr>
            <p:cNvPr id="29705" name="Group 9">
              <a:extLst>
                <a:ext uri="{FF2B5EF4-FFF2-40B4-BE49-F238E27FC236}">
                  <a16:creationId xmlns:a16="http://schemas.microsoft.com/office/drawing/2014/main" id="{19F31E97-A040-4983-9FD2-F59EB75BB115}"/>
                </a:ext>
              </a:extLst>
            </p:cNvPr>
            <p:cNvGrpSpPr>
              <a:grpSpLocks/>
            </p:cNvGrpSpPr>
            <p:nvPr/>
          </p:nvGrpSpPr>
          <p:grpSpPr bwMode="auto">
            <a:xfrm>
              <a:off x="326623" y="1592337"/>
              <a:ext cx="8668694" cy="182560"/>
              <a:chOff x="264229" y="2345462"/>
              <a:chExt cx="8668511" cy="182563"/>
            </a:xfrm>
          </p:grpSpPr>
          <p:sp>
            <p:nvSpPr>
              <p:cNvPr id="29753" name="system 408" descr="system 408">
                <a:hlinkClick r:id="rId4"/>
                <a:extLst>
                  <a:ext uri="{FF2B5EF4-FFF2-40B4-BE49-F238E27FC236}">
                    <a16:creationId xmlns:a16="http://schemas.microsoft.com/office/drawing/2014/main" id="{D5424C1E-66E2-4180-8082-F23F49DCBA09}"/>
                  </a:ext>
                  <a:ext uri="{C183D7F6-B498-43B3-948B-1728B52AA6E4}">
                    <adec:decorative xmlns:adec="http://schemas.microsoft.com/office/drawing/2017/decorative" val="0"/>
                  </a:ext>
                </a:extLst>
              </p:cNvPr>
              <p:cNvSpPr>
                <a:spLocks noChangeArrowheads="1"/>
              </p:cNvSpPr>
              <p:nvPr/>
            </p:nvSpPr>
            <p:spPr bwMode="auto">
              <a:xfrm>
                <a:off x="264229" y="2345462"/>
                <a:ext cx="804672" cy="182563"/>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LDIN</a:t>
                </a:r>
              </a:p>
            </p:txBody>
          </p:sp>
          <p:cxnSp>
            <p:nvCxnSpPr>
              <p:cNvPr id="29754" name="Straight Arrow Connector 44">
                <a:extLst>
                  <a:ext uri="{FF2B5EF4-FFF2-40B4-BE49-F238E27FC236}">
                    <a16:creationId xmlns:a16="http://schemas.microsoft.com/office/drawing/2014/main" id="{B481D51B-1FAA-4EE6-B51C-049DD835F014}"/>
                  </a:ext>
                  <a:ext uri="{C183D7F6-B498-43B3-948B-1728B52AA6E4}">
                    <adec:decorative xmlns:adec="http://schemas.microsoft.com/office/drawing/2017/decorative" val="1"/>
                  </a:ext>
                </a:extLst>
              </p:cNvPr>
              <p:cNvCxnSpPr>
                <a:cxnSpLocks noChangeShapeType="1"/>
                <a:stCxn id="29753" idx="3"/>
              </p:cNvCxnSpPr>
              <p:nvPr/>
            </p:nvCxnSpPr>
            <p:spPr bwMode="auto">
              <a:xfrm>
                <a:off x="1068900" y="2436744"/>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29706" name="Group 12">
              <a:extLst>
                <a:ext uri="{FF2B5EF4-FFF2-40B4-BE49-F238E27FC236}">
                  <a16:creationId xmlns:a16="http://schemas.microsoft.com/office/drawing/2014/main" id="{88A838D3-E3B8-41C6-B410-EAABB73DBD46}"/>
                </a:ext>
              </a:extLst>
            </p:cNvPr>
            <p:cNvGrpSpPr>
              <a:grpSpLocks/>
            </p:cNvGrpSpPr>
            <p:nvPr/>
          </p:nvGrpSpPr>
          <p:grpSpPr bwMode="auto">
            <a:xfrm>
              <a:off x="326623" y="1825882"/>
              <a:ext cx="8668695" cy="182559"/>
              <a:chOff x="264228" y="2718323"/>
              <a:chExt cx="8668512" cy="182562"/>
            </a:xfrm>
          </p:grpSpPr>
          <p:sp>
            <p:nvSpPr>
              <p:cNvPr id="29751" name="system 90" descr="system 90">
                <a:hlinkClick r:id="rId5"/>
                <a:extLst>
                  <a:ext uri="{FF2B5EF4-FFF2-40B4-BE49-F238E27FC236}">
                    <a16:creationId xmlns:a16="http://schemas.microsoft.com/office/drawing/2014/main" id="{358537B7-C385-4D8A-A809-20E65E94B096}"/>
                  </a:ext>
                  <a:ext uri="{C183D7F6-B498-43B3-948B-1728B52AA6E4}">
                    <adec:decorative xmlns:adec="http://schemas.microsoft.com/office/drawing/2017/decorative" val="0"/>
                  </a:ext>
                </a:extLst>
              </p:cNvPr>
              <p:cNvSpPr>
                <a:spLocks noChangeArrowheads="1"/>
              </p:cNvSpPr>
              <p:nvPr/>
            </p:nvSpPr>
            <p:spPr bwMode="auto">
              <a:xfrm>
                <a:off x="264228" y="2718323"/>
                <a:ext cx="804672" cy="182562"/>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ODALS</a:t>
                </a:r>
              </a:p>
            </p:txBody>
          </p:sp>
          <p:cxnSp>
            <p:nvCxnSpPr>
              <p:cNvPr id="29752" name="Straight Arrow Connector 46">
                <a:extLst>
                  <a:ext uri="{FF2B5EF4-FFF2-40B4-BE49-F238E27FC236}">
                    <a16:creationId xmlns:a16="http://schemas.microsoft.com/office/drawing/2014/main" id="{1897C750-5F13-4483-9690-403F14F81EFE}"/>
                  </a:ext>
                  <a:ext uri="{C183D7F6-B498-43B3-948B-1728B52AA6E4}">
                    <adec:decorative xmlns:adec="http://schemas.microsoft.com/office/drawing/2017/decorative" val="1"/>
                  </a:ext>
                </a:extLst>
              </p:cNvPr>
              <p:cNvCxnSpPr>
                <a:cxnSpLocks noChangeShapeType="1"/>
                <a:stCxn id="29751" idx="3"/>
              </p:cNvCxnSpPr>
              <p:nvPr/>
            </p:nvCxnSpPr>
            <p:spPr bwMode="auto">
              <a:xfrm>
                <a:off x="1068900" y="2809604"/>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29707" name="Group 15">
              <a:extLst>
                <a:ext uri="{FF2B5EF4-FFF2-40B4-BE49-F238E27FC236}">
                  <a16:creationId xmlns:a16="http://schemas.microsoft.com/office/drawing/2014/main" id="{08547DDD-9C1A-4825-B034-5CF8DBD46A09}"/>
                </a:ext>
              </a:extLst>
            </p:cNvPr>
            <p:cNvGrpSpPr>
              <a:grpSpLocks/>
            </p:cNvGrpSpPr>
            <p:nvPr/>
          </p:nvGrpSpPr>
          <p:grpSpPr bwMode="auto">
            <a:xfrm>
              <a:off x="326623" y="1358824"/>
              <a:ext cx="8652948" cy="182563"/>
              <a:chOff x="262417" y="1976888"/>
              <a:chExt cx="8652766" cy="182563"/>
            </a:xfrm>
          </p:grpSpPr>
          <p:cxnSp>
            <p:nvCxnSpPr>
              <p:cNvPr id="29750" name="Straight Arrow Connector 66">
                <a:extLst>
                  <a:ext uri="{FF2B5EF4-FFF2-40B4-BE49-F238E27FC236}">
                    <a16:creationId xmlns:a16="http://schemas.microsoft.com/office/drawing/2014/main" id="{E44080F9-530D-4A6E-91C9-4C0AB4ECFC51}"/>
                  </a:ext>
                  <a:ext uri="{C183D7F6-B498-43B3-948B-1728B52AA6E4}">
                    <adec:decorative xmlns:adec="http://schemas.microsoft.com/office/drawing/2017/decorative" val="1"/>
                  </a:ext>
                </a:extLst>
              </p:cNvPr>
              <p:cNvCxnSpPr>
                <a:cxnSpLocks noChangeShapeType="1"/>
              </p:cNvCxnSpPr>
              <p:nvPr/>
            </p:nvCxnSpPr>
            <p:spPr bwMode="auto">
              <a:xfrm>
                <a:off x="1051345" y="2068170"/>
                <a:ext cx="7863838"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9749" name="system 100" descr="system 100">
                <a:hlinkClick r:id="rId6"/>
                <a:extLst>
                  <a:ext uri="{FF2B5EF4-FFF2-40B4-BE49-F238E27FC236}">
                    <a16:creationId xmlns:a16="http://schemas.microsoft.com/office/drawing/2014/main" id="{D35BD5D8-62BB-4921-BEC5-F7531F8F96EC}"/>
                  </a:ext>
                  <a:ext uri="{C183D7F6-B498-43B3-948B-1728B52AA6E4}">
                    <adec:decorative xmlns:adec="http://schemas.microsoft.com/office/drawing/2017/decorative" val="0"/>
                  </a:ext>
                </a:extLst>
              </p:cNvPr>
              <p:cNvSpPr>
                <a:spLocks noChangeArrowheads="1"/>
              </p:cNvSpPr>
              <p:nvPr/>
            </p:nvSpPr>
            <p:spPr bwMode="auto">
              <a:xfrm>
                <a:off x="262417" y="1976888"/>
                <a:ext cx="804672" cy="182563"/>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VOT</a:t>
                </a:r>
              </a:p>
            </p:txBody>
          </p:sp>
        </p:grpSp>
        <p:grpSp>
          <p:nvGrpSpPr>
            <p:cNvPr id="29708" name="Group 18">
              <a:extLst>
                <a:ext uri="{FF2B5EF4-FFF2-40B4-BE49-F238E27FC236}">
                  <a16:creationId xmlns:a16="http://schemas.microsoft.com/office/drawing/2014/main" id="{606C81C3-42DA-4A58-AFA2-9C5DD7BC073E}"/>
                </a:ext>
              </a:extLst>
            </p:cNvPr>
            <p:cNvGrpSpPr>
              <a:grpSpLocks/>
            </p:cNvGrpSpPr>
            <p:nvPr/>
          </p:nvGrpSpPr>
          <p:grpSpPr bwMode="auto">
            <a:xfrm>
              <a:off x="326623" y="891703"/>
              <a:ext cx="8668695" cy="182560"/>
              <a:chOff x="263525" y="1270505"/>
              <a:chExt cx="8668512" cy="182563"/>
            </a:xfrm>
          </p:grpSpPr>
          <p:sp>
            <p:nvSpPr>
              <p:cNvPr id="29747" name="system 91" descr="system 91">
                <a:hlinkClick r:id="rId7"/>
                <a:extLst>
                  <a:ext uri="{FF2B5EF4-FFF2-40B4-BE49-F238E27FC236}">
                    <a16:creationId xmlns:a16="http://schemas.microsoft.com/office/drawing/2014/main" id="{F81EEED6-1A6D-46DF-9BB8-0C3F64E98AEA}"/>
                  </a:ext>
                  <a:ext uri="{C183D7F6-B498-43B3-948B-1728B52AA6E4}">
                    <adec:decorative xmlns:adec="http://schemas.microsoft.com/office/drawing/2017/decorative" val="0"/>
                  </a:ext>
                </a:extLst>
              </p:cNvPr>
              <p:cNvSpPr>
                <a:spLocks noChangeArrowheads="1"/>
              </p:cNvSpPr>
              <p:nvPr/>
            </p:nvSpPr>
            <p:spPr bwMode="auto">
              <a:xfrm>
                <a:off x="263525" y="1270505"/>
                <a:ext cx="804672" cy="182563"/>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PAPI</a:t>
                </a:r>
              </a:p>
            </p:txBody>
          </p:sp>
          <p:cxnSp>
            <p:nvCxnSpPr>
              <p:cNvPr id="29748" name="Straight Arrow Connector 45">
                <a:extLst>
                  <a:ext uri="{FF2B5EF4-FFF2-40B4-BE49-F238E27FC236}">
                    <a16:creationId xmlns:a16="http://schemas.microsoft.com/office/drawing/2014/main" id="{0100A025-0F97-40BC-A05B-5BBE807577A0}"/>
                  </a:ext>
                  <a:ext uri="{C183D7F6-B498-43B3-948B-1728B52AA6E4}">
                    <adec:decorative xmlns:adec="http://schemas.microsoft.com/office/drawing/2017/decorative" val="1"/>
                  </a:ext>
                </a:extLst>
              </p:cNvPr>
              <p:cNvCxnSpPr>
                <a:cxnSpLocks noChangeShapeType="1"/>
                <a:stCxn id="29747" idx="3"/>
              </p:cNvCxnSpPr>
              <p:nvPr/>
            </p:nvCxnSpPr>
            <p:spPr bwMode="auto">
              <a:xfrm>
                <a:off x="1068197" y="1361787"/>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grpSp>
        <p:cxnSp>
          <p:nvCxnSpPr>
            <p:cNvPr id="29709" name="Straight Arrow Connector 40 planned planned planned planned">
              <a:extLst>
                <a:ext uri="{FF2B5EF4-FFF2-40B4-BE49-F238E27FC236}">
                  <a16:creationId xmlns:a16="http://schemas.microsoft.com/office/drawing/2014/main" id="{F197585C-A199-4344-9A93-7FB8C7A05502}"/>
                </a:ext>
                <a:ext uri="{C183D7F6-B498-43B3-948B-1728B52AA6E4}">
                  <adec:decorative xmlns:adec="http://schemas.microsoft.com/office/drawing/2017/decorative" val="1"/>
                </a:ext>
              </a:extLst>
            </p:cNvPr>
            <p:cNvCxnSpPr>
              <a:cxnSpLocks noChangeShapeType="1"/>
              <a:stCxn id="29703" idx="3"/>
            </p:cNvCxnSpPr>
            <p:nvPr/>
          </p:nvCxnSpPr>
          <p:spPr bwMode="auto">
            <a:xfrm flipV="1">
              <a:off x="1134281" y="978285"/>
              <a:ext cx="7854861" cy="238243"/>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grpSp>
          <p:nvGrpSpPr>
            <p:cNvPr id="29710" name="Group 22">
              <a:extLst>
                <a:ext uri="{FF2B5EF4-FFF2-40B4-BE49-F238E27FC236}">
                  <a16:creationId xmlns:a16="http://schemas.microsoft.com/office/drawing/2014/main" id="{B15897B8-2DA7-49AD-9DC0-11519D286BD1}"/>
                </a:ext>
              </a:extLst>
            </p:cNvPr>
            <p:cNvGrpSpPr>
              <a:grpSpLocks/>
            </p:cNvGrpSpPr>
            <p:nvPr/>
          </p:nvGrpSpPr>
          <p:grpSpPr bwMode="auto">
            <a:xfrm>
              <a:off x="1172347" y="922872"/>
              <a:ext cx="6051124" cy="130397"/>
              <a:chOff x="1171845" y="1303822"/>
              <a:chExt cx="6050999" cy="130398"/>
            </a:xfrm>
          </p:grpSpPr>
          <p:sp>
            <p:nvSpPr>
              <p:cNvPr id="29746" name="segment 647 planned" descr="segment 647 planned">
                <a:hlinkClick r:id="rId8"/>
                <a:extLst>
                  <a:ext uri="{FF2B5EF4-FFF2-40B4-BE49-F238E27FC236}">
                    <a16:creationId xmlns:a16="http://schemas.microsoft.com/office/drawing/2014/main" id="{3CF29604-05AC-4F7F-A32C-AE72E3BF7996}"/>
                  </a:ext>
                  <a:ext uri="{C183D7F6-B498-43B3-948B-1728B52AA6E4}">
                    <adec:decorative xmlns:adec="http://schemas.microsoft.com/office/drawing/2017/decorative" val="0"/>
                  </a:ext>
                </a:extLst>
              </p:cNvPr>
              <p:cNvSpPr>
                <a:spLocks noChangeArrowheads="1"/>
              </p:cNvSpPr>
              <p:nvPr/>
            </p:nvSpPr>
            <p:spPr bwMode="auto">
              <a:xfrm>
                <a:off x="4665692" y="1306203"/>
                <a:ext cx="2557152" cy="128017"/>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9745" name="segment 647" descr="segment 647">
                <a:hlinkClick r:id="rId8"/>
                <a:extLst>
                  <a:ext uri="{FF2B5EF4-FFF2-40B4-BE49-F238E27FC236}">
                    <a16:creationId xmlns:a16="http://schemas.microsoft.com/office/drawing/2014/main" id="{41488BE3-1E71-4CF0-914A-333DFCDD266D}"/>
                  </a:ext>
                  <a:ext uri="{C183D7F6-B498-43B3-948B-1728B52AA6E4}">
                    <adec:decorative xmlns:adec="http://schemas.microsoft.com/office/drawing/2017/decorative" val="0"/>
                  </a:ext>
                </a:extLst>
              </p:cNvPr>
              <p:cNvSpPr>
                <a:spLocks noChangeArrowheads="1"/>
              </p:cNvSpPr>
              <p:nvPr/>
            </p:nvSpPr>
            <p:spPr bwMode="auto">
              <a:xfrm>
                <a:off x="1171845" y="1303822"/>
                <a:ext cx="4002885" cy="128017"/>
              </a:xfrm>
              <a:prstGeom prst="rect">
                <a:avLst/>
              </a:prstGeom>
              <a:solidFill>
                <a:srgbClr val="DDDDDD"/>
              </a:solidFill>
              <a:ln w="9525">
                <a:solidFill>
                  <a:schemeClr val="tx1"/>
                </a:solidFill>
                <a:miter lim="800000"/>
                <a:headEnd/>
                <a:tailEnd/>
              </a:ln>
            </p:spPr>
            <p:txBody>
              <a:bodyPr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Replace VASI with PAPI</a:t>
                </a:r>
              </a:p>
            </p:txBody>
          </p:sp>
        </p:grpSp>
        <p:grpSp>
          <p:nvGrpSpPr>
            <p:cNvPr id="7" name="Group 6">
              <a:extLst>
                <a:ext uri="{FF2B5EF4-FFF2-40B4-BE49-F238E27FC236}">
                  <a16:creationId xmlns:a16="http://schemas.microsoft.com/office/drawing/2014/main" id="{A1BE57C1-D2D0-4254-ACF7-8C0A1ADCB7FF}"/>
                </a:ext>
              </a:extLst>
            </p:cNvPr>
            <p:cNvGrpSpPr/>
            <p:nvPr/>
          </p:nvGrpSpPr>
          <p:grpSpPr>
            <a:xfrm>
              <a:off x="330236" y="3258799"/>
              <a:ext cx="8665773" cy="369326"/>
              <a:chOff x="329593" y="3405256"/>
              <a:chExt cx="8665773" cy="369326"/>
            </a:xfrm>
          </p:grpSpPr>
          <p:sp>
            <p:nvSpPr>
              <p:cNvPr id="29714" name="Line 98">
                <a:extLst>
                  <a:ext uri="{FF2B5EF4-FFF2-40B4-BE49-F238E27FC236}">
                    <a16:creationId xmlns:a16="http://schemas.microsoft.com/office/drawing/2014/main" id="{A9A5F4C9-F9CD-4766-886D-93C4E83BA678}"/>
                  </a:ext>
                  <a:ext uri="{C183D7F6-B498-43B3-948B-1728B52AA6E4}">
                    <adec:decorative xmlns:adec="http://schemas.microsoft.com/office/drawing/2017/decorative" val="1"/>
                  </a:ext>
                </a:extLst>
              </p:cNvPr>
              <p:cNvSpPr>
                <a:spLocks noChangeShapeType="1"/>
              </p:cNvSpPr>
              <p:nvPr/>
            </p:nvSpPr>
            <p:spPr bwMode="auto">
              <a:xfrm>
                <a:off x="640926" y="3596751"/>
                <a:ext cx="835444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a:solidFill>
                    <a:srgbClr val="000000"/>
                  </a:solidFill>
                  <a:latin typeface="+mj-lt"/>
                </a:endParaRPr>
              </a:p>
            </p:txBody>
          </p:sp>
          <p:sp>
            <p:nvSpPr>
              <p:cNvPr id="29715" name="roadmap_symbol 15" descr="roadmap_symbol 15">
                <a:hlinkClick r:id="rId9"/>
                <a:extLst>
                  <a:ext uri="{FF2B5EF4-FFF2-40B4-BE49-F238E27FC236}">
                    <a16:creationId xmlns:a16="http://schemas.microsoft.com/office/drawing/2014/main" id="{E1E5DF46-A31C-4228-85C9-2691EC7F943E}"/>
                  </a:ext>
                  <a:ext uri="{C183D7F6-B498-43B3-948B-1728B52AA6E4}">
                    <adec:decorative xmlns:adec="http://schemas.microsoft.com/office/drawing/2017/decorative" val="0"/>
                  </a:ext>
                </a:extLst>
              </p:cNvPr>
              <p:cNvSpPr>
                <a:spLocks noChangeArrowheads="1"/>
              </p:cNvSpPr>
              <p:nvPr/>
            </p:nvSpPr>
            <p:spPr bwMode="auto">
              <a:xfrm>
                <a:off x="329593" y="3405256"/>
                <a:ext cx="804689" cy="369326"/>
              </a:xfrm>
              <a:prstGeom prst="rect">
                <a:avLst/>
              </a:prstGeom>
              <a:solidFill>
                <a:srgbClr val="FFFF99"/>
              </a:solidFill>
              <a:ln w="9525">
                <a:solidFill>
                  <a:schemeClr val="tx1"/>
                </a:solidFill>
                <a:miter lim="800000"/>
                <a:headEnd/>
                <a:tailEnd/>
              </a:ln>
            </p:spPr>
            <p:txBody>
              <a:bodyPr lIns="18288"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solidFill>
                      <a:srgbClr val="000000"/>
                    </a:solidFill>
                    <a:latin typeface="+mj-lt"/>
                    <a:ea typeface="ＭＳ Ｐゴシック" panose="020B0600070205080204" pitchFamily="34" charset="-128"/>
                    <a:cs typeface="Segoe UI" panose="020B0502040204020203" pitchFamily="34" charset="0"/>
                  </a:rPr>
                  <a:t>Runway and Taxiway Edge Lighting Systems</a:t>
                </a:r>
              </a:p>
            </p:txBody>
          </p:sp>
        </p:grpSp>
        <p:grpSp>
          <p:nvGrpSpPr>
            <p:cNvPr id="4" name="Group 3">
              <a:extLst>
                <a:ext uri="{FF2B5EF4-FFF2-40B4-BE49-F238E27FC236}">
                  <a16:creationId xmlns:a16="http://schemas.microsoft.com/office/drawing/2014/main" id="{186D6224-A02C-43E1-A16E-F282F2FF6148}"/>
                </a:ext>
              </a:extLst>
            </p:cNvPr>
            <p:cNvGrpSpPr/>
            <p:nvPr/>
          </p:nvGrpSpPr>
          <p:grpSpPr>
            <a:xfrm>
              <a:off x="329593" y="2054601"/>
              <a:ext cx="8660355" cy="369326"/>
              <a:chOff x="329593" y="2146962"/>
              <a:chExt cx="8660355" cy="369326"/>
            </a:xfrm>
          </p:grpSpPr>
          <p:cxnSp>
            <p:nvCxnSpPr>
              <p:cNvPr id="29716" name="Straight Arrow Connector 229">
                <a:extLst>
                  <a:ext uri="{FF2B5EF4-FFF2-40B4-BE49-F238E27FC236}">
                    <a16:creationId xmlns:a16="http://schemas.microsoft.com/office/drawing/2014/main" id="{0F66174F-A6DA-477D-AC9D-2433EF192A25}"/>
                  </a:ext>
                  <a:ext uri="{C183D7F6-B498-43B3-948B-1728B52AA6E4}">
                    <adec:decorative xmlns:adec="http://schemas.microsoft.com/office/drawing/2017/decorative" val="1"/>
                  </a:ext>
                </a:extLst>
              </p:cNvPr>
              <p:cNvCxnSpPr>
                <a:cxnSpLocks noChangeShapeType="1"/>
              </p:cNvCxnSpPr>
              <p:nvPr/>
            </p:nvCxnSpPr>
            <p:spPr bwMode="auto">
              <a:xfrm>
                <a:off x="625828" y="2349469"/>
                <a:ext cx="836412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9717" name="roadmap_symbol 9" descr="roadmap_symbol 9">
                <a:hlinkClick r:id="rId10"/>
                <a:extLst>
                  <a:ext uri="{FF2B5EF4-FFF2-40B4-BE49-F238E27FC236}">
                    <a16:creationId xmlns:a16="http://schemas.microsoft.com/office/drawing/2014/main" id="{1EBD71D9-B5C2-4D0F-BE94-93C5AA176BDE}"/>
                  </a:ext>
                  <a:ext uri="{C183D7F6-B498-43B3-948B-1728B52AA6E4}">
                    <adec:decorative xmlns:adec="http://schemas.microsoft.com/office/drawing/2017/decorative" val="0"/>
                  </a:ext>
                </a:extLst>
              </p:cNvPr>
              <p:cNvSpPr>
                <a:spLocks noChangeArrowheads="1"/>
              </p:cNvSpPr>
              <p:nvPr/>
            </p:nvSpPr>
            <p:spPr bwMode="auto">
              <a:xfrm>
                <a:off x="329593" y="2146962"/>
                <a:ext cx="804689" cy="369326"/>
              </a:xfrm>
              <a:prstGeom prst="rect">
                <a:avLst/>
              </a:prstGeom>
              <a:solidFill>
                <a:srgbClr val="FFFF99"/>
              </a:solidFill>
              <a:ln w="9525">
                <a:solidFill>
                  <a:schemeClr val="tx1"/>
                </a:solidFill>
                <a:miter lim="800000"/>
                <a:headEnd/>
                <a:tailEnd/>
              </a:ln>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solidFill>
                      <a:srgbClr val="000000"/>
                    </a:solidFill>
                    <a:latin typeface="+mj-lt"/>
                    <a:ea typeface="ＭＳ Ｐゴシック" panose="020B0600070205080204" pitchFamily="34" charset="-128"/>
                    <a:cs typeface="Segoe UI" panose="020B0502040204020203" pitchFamily="34" charset="0"/>
                  </a:rPr>
                  <a:t>Land and Hold </a:t>
                </a:r>
              </a:p>
              <a:p>
                <a:pPr algn="ctr" eaLnBrk="1" hangingPunct="1">
                  <a:defRPr/>
                </a:pPr>
                <a:r>
                  <a:rPr lang="en-US" altLang="en-US" sz="800">
                    <a:solidFill>
                      <a:srgbClr val="000000"/>
                    </a:solidFill>
                    <a:latin typeface="+mj-lt"/>
                    <a:ea typeface="ＭＳ Ｐゴシック" panose="020B0600070205080204" pitchFamily="34" charset="-128"/>
                    <a:cs typeface="Segoe UI" panose="020B0502040204020203" pitchFamily="34" charset="0"/>
                  </a:rPr>
                  <a:t>Short Lighting Systems</a:t>
                </a:r>
              </a:p>
            </p:txBody>
          </p:sp>
        </p:grpSp>
        <p:grpSp>
          <p:nvGrpSpPr>
            <p:cNvPr id="6" name="Group 5">
              <a:extLst>
                <a:ext uri="{FF2B5EF4-FFF2-40B4-BE49-F238E27FC236}">
                  <a16:creationId xmlns:a16="http://schemas.microsoft.com/office/drawing/2014/main" id="{ABA590AF-D183-446A-9647-DD46DF7484CE}"/>
                </a:ext>
              </a:extLst>
            </p:cNvPr>
            <p:cNvGrpSpPr/>
            <p:nvPr/>
          </p:nvGrpSpPr>
          <p:grpSpPr>
            <a:xfrm>
              <a:off x="330287" y="2735589"/>
              <a:ext cx="8664196" cy="492443"/>
              <a:chOff x="329593" y="2855987"/>
              <a:chExt cx="8664196" cy="492443"/>
            </a:xfrm>
          </p:grpSpPr>
          <p:sp>
            <p:nvSpPr>
              <p:cNvPr id="29718" name="Line 98">
                <a:extLst>
                  <a:ext uri="{FF2B5EF4-FFF2-40B4-BE49-F238E27FC236}">
                    <a16:creationId xmlns:a16="http://schemas.microsoft.com/office/drawing/2014/main" id="{CFB2EE34-3CD8-476A-81B0-AAA2A80966B9}"/>
                  </a:ext>
                  <a:ext uri="{C183D7F6-B498-43B3-948B-1728B52AA6E4}">
                    <adec:decorative xmlns:adec="http://schemas.microsoft.com/office/drawing/2017/decorative" val="1"/>
                  </a:ext>
                </a:extLst>
              </p:cNvPr>
              <p:cNvSpPr>
                <a:spLocks noChangeShapeType="1"/>
              </p:cNvSpPr>
              <p:nvPr/>
            </p:nvSpPr>
            <p:spPr bwMode="auto">
              <a:xfrm flipV="1">
                <a:off x="629669" y="3108120"/>
                <a:ext cx="836412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a:solidFill>
                    <a:srgbClr val="000000"/>
                  </a:solidFill>
                  <a:latin typeface="+mj-lt"/>
                </a:endParaRPr>
              </a:p>
            </p:txBody>
          </p:sp>
          <p:sp>
            <p:nvSpPr>
              <p:cNvPr id="29719" name="roadmap_symbol 16" descr="roadmap_symbol 16">
                <a:hlinkClick r:id="rId11"/>
                <a:extLst>
                  <a:ext uri="{FF2B5EF4-FFF2-40B4-BE49-F238E27FC236}">
                    <a16:creationId xmlns:a16="http://schemas.microsoft.com/office/drawing/2014/main" id="{AA6A2305-A90A-4469-B822-713353DF0607}"/>
                  </a:ext>
                  <a:ext uri="{C183D7F6-B498-43B3-948B-1728B52AA6E4}">
                    <adec:decorative xmlns:adec="http://schemas.microsoft.com/office/drawing/2017/decorative" val="0"/>
                  </a:ext>
                </a:extLst>
              </p:cNvPr>
              <p:cNvSpPr>
                <a:spLocks noChangeArrowheads="1"/>
              </p:cNvSpPr>
              <p:nvPr/>
            </p:nvSpPr>
            <p:spPr bwMode="auto">
              <a:xfrm>
                <a:off x="329593" y="2855987"/>
                <a:ext cx="804689" cy="492443"/>
              </a:xfrm>
              <a:prstGeom prst="rect">
                <a:avLst/>
              </a:prstGeom>
              <a:solidFill>
                <a:srgbClr val="FFFF99"/>
              </a:solidFill>
              <a:ln w="9525">
                <a:solidFill>
                  <a:schemeClr val="tx1"/>
                </a:solidFill>
                <a:miter lim="800000"/>
                <a:headEnd/>
                <a:tailEnd/>
              </a:ln>
            </p:spPr>
            <p:txBody>
              <a:bodyPr lIns="18288"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solidFill>
                      <a:srgbClr val="000000"/>
                    </a:solidFill>
                    <a:latin typeface="+mj-lt"/>
                    <a:ea typeface="ＭＳ Ｐゴシック" panose="020B0600070205080204" pitchFamily="34" charset="-128"/>
                    <a:cs typeface="Segoe UI" panose="020B0502040204020203" pitchFamily="34" charset="0"/>
                  </a:rPr>
                  <a:t>Runway Centerline and Touchdown Lighting Systems</a:t>
                </a:r>
              </a:p>
            </p:txBody>
          </p:sp>
        </p:grpSp>
        <p:grpSp>
          <p:nvGrpSpPr>
            <p:cNvPr id="5" name="Group 4">
              <a:extLst>
                <a:ext uri="{FF2B5EF4-FFF2-40B4-BE49-F238E27FC236}">
                  <a16:creationId xmlns:a16="http://schemas.microsoft.com/office/drawing/2014/main" id="{4B1972E0-3F0C-47CF-B798-2DF4D1BF9CBF}"/>
                </a:ext>
              </a:extLst>
            </p:cNvPr>
            <p:cNvGrpSpPr/>
            <p:nvPr/>
          </p:nvGrpSpPr>
          <p:grpSpPr>
            <a:xfrm>
              <a:off x="329593" y="2458604"/>
              <a:ext cx="8662273" cy="246217"/>
              <a:chOff x="329593" y="2564000"/>
              <a:chExt cx="8662273" cy="246217"/>
            </a:xfrm>
          </p:grpSpPr>
          <p:cxnSp>
            <p:nvCxnSpPr>
              <p:cNvPr id="29720" name="Straight Arrow Connector 221">
                <a:extLst>
                  <a:ext uri="{FF2B5EF4-FFF2-40B4-BE49-F238E27FC236}">
                    <a16:creationId xmlns:a16="http://schemas.microsoft.com/office/drawing/2014/main" id="{817BFF7A-E2C6-470A-B732-E482CC33FBCF}"/>
                  </a:ext>
                  <a:ext uri="{C183D7F6-B498-43B3-948B-1728B52AA6E4}">
                    <adec:decorative xmlns:adec="http://schemas.microsoft.com/office/drawing/2017/decorative" val="1"/>
                  </a:ext>
                </a:extLst>
              </p:cNvPr>
              <p:cNvCxnSpPr>
                <a:cxnSpLocks noChangeShapeType="1"/>
              </p:cNvCxnSpPr>
              <p:nvPr/>
            </p:nvCxnSpPr>
            <p:spPr bwMode="auto">
              <a:xfrm>
                <a:off x="622099" y="2693494"/>
                <a:ext cx="8369767"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9721" name="roadmap_symbol 18" descr="roadmap_symbol 18">
                <a:hlinkClick r:id="rId12"/>
                <a:extLst>
                  <a:ext uri="{FF2B5EF4-FFF2-40B4-BE49-F238E27FC236}">
                    <a16:creationId xmlns:a16="http://schemas.microsoft.com/office/drawing/2014/main" id="{A55BB9B1-AB72-4D91-94D6-9D16C886E0A4}"/>
                  </a:ext>
                  <a:ext uri="{C183D7F6-B498-43B3-948B-1728B52AA6E4}">
                    <adec:decorative xmlns:adec="http://schemas.microsoft.com/office/drawing/2017/decorative" val="0"/>
                  </a:ext>
                </a:extLst>
              </p:cNvPr>
              <p:cNvSpPr>
                <a:spLocks noChangeArrowheads="1"/>
              </p:cNvSpPr>
              <p:nvPr/>
            </p:nvSpPr>
            <p:spPr bwMode="auto">
              <a:xfrm>
                <a:off x="329593" y="2564000"/>
                <a:ext cx="804689" cy="246217"/>
              </a:xfrm>
              <a:prstGeom prst="rect">
                <a:avLst/>
              </a:prstGeom>
              <a:solidFill>
                <a:srgbClr val="FFFF99"/>
              </a:solidFill>
              <a:ln w="9525">
                <a:solidFill>
                  <a:schemeClr val="tx1"/>
                </a:solidFill>
                <a:miter lim="800000"/>
                <a:headEnd/>
                <a:tailEnd/>
              </a:ln>
            </p:spPr>
            <p:txBody>
              <a:bodyPr lIns="18288"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solidFill>
                      <a:srgbClr val="000000"/>
                    </a:solidFill>
                    <a:latin typeface="+mj-lt"/>
                    <a:ea typeface="ＭＳ Ｐゴシック" panose="020B0600070205080204" pitchFamily="34" charset="-128"/>
                    <a:cs typeface="Segoe UI" panose="020B0502040204020203" pitchFamily="34" charset="0"/>
                  </a:rPr>
                  <a:t>Taxiway Lighting Systems</a:t>
                </a:r>
              </a:p>
            </p:txBody>
          </p:sp>
        </p:grpSp>
        <p:sp>
          <p:nvSpPr>
            <p:cNvPr id="29742" name="segment 751" descr="segment 751">
              <a:hlinkClick r:id="rId13"/>
              <a:extLst>
                <a:ext uri="{FF2B5EF4-FFF2-40B4-BE49-F238E27FC236}">
                  <a16:creationId xmlns:a16="http://schemas.microsoft.com/office/drawing/2014/main" id="{81738482-BB4F-4868-AABF-333818ECE2F4}"/>
                </a:ext>
                <a:ext uri="{C183D7F6-B498-43B3-948B-1728B52AA6E4}">
                  <adec:decorative xmlns:adec="http://schemas.microsoft.com/office/drawing/2017/decorative" val="0"/>
                </a:ext>
              </a:extLst>
            </p:cNvPr>
            <p:cNvSpPr>
              <a:spLocks noChangeArrowheads="1"/>
            </p:cNvSpPr>
            <p:nvPr/>
          </p:nvSpPr>
          <p:spPr bwMode="auto">
            <a:xfrm>
              <a:off x="1169339" y="6105129"/>
              <a:ext cx="5014646" cy="128016"/>
            </a:xfrm>
            <a:prstGeom prst="rect">
              <a:avLst/>
            </a:prstGeom>
            <a:solidFill>
              <a:srgbClr val="DDDDDD"/>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defRPr/>
              </a:pPr>
              <a:r>
                <a:rPr lang="en-US" altLang="en-US" sz="800">
                  <a:solidFill>
                    <a:srgbClr val="000000"/>
                  </a:solidFill>
                  <a:latin typeface="Segoe UI" panose="020B0502040204020203" pitchFamily="34" charset="0"/>
                  <a:ea typeface="ＭＳ Ｐゴシック" panose="020B0600070205080204" pitchFamily="34" charset="-128"/>
                </a:rPr>
                <a:t>Runway Incursion Reduction - ATDP</a:t>
              </a:r>
            </a:p>
          </p:txBody>
        </p:sp>
        <p:cxnSp>
          <p:nvCxnSpPr>
            <p:cNvPr id="29744" name="Straight Arrow Connector 82">
              <a:extLst>
                <a:ext uri="{FF2B5EF4-FFF2-40B4-BE49-F238E27FC236}">
                  <a16:creationId xmlns:a16="http://schemas.microsoft.com/office/drawing/2014/main" id="{2F8699AA-9C3A-49D6-B1CA-898AEC8FA2F2}"/>
                </a:ext>
                <a:ext uri="{C183D7F6-B498-43B3-948B-1728B52AA6E4}">
                  <adec:decorative xmlns:adec="http://schemas.microsoft.com/office/drawing/2017/decorative" val="1"/>
                </a:ext>
              </a:extLst>
            </p:cNvPr>
            <p:cNvCxnSpPr>
              <a:cxnSpLocks noChangeShapeType="1"/>
            </p:cNvCxnSpPr>
            <p:nvPr/>
          </p:nvCxnSpPr>
          <p:spPr bwMode="auto">
            <a:xfrm flipV="1">
              <a:off x="1131196" y="6328713"/>
              <a:ext cx="7864005" cy="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35" name="segment 1108" descr="segment 1108">
              <a:hlinkClick r:id="rId14"/>
              <a:extLst>
                <a:ext uri="{FF2B5EF4-FFF2-40B4-BE49-F238E27FC236}">
                  <a16:creationId xmlns:a16="http://schemas.microsoft.com/office/drawing/2014/main" id="{776F7D13-E913-4C62-A0A2-2FD73250C8F4}"/>
                </a:ext>
                <a:ext uri="{C183D7F6-B498-43B3-948B-1728B52AA6E4}">
                  <adec:decorative xmlns:adec="http://schemas.microsoft.com/office/drawing/2017/decorative" val="0"/>
                </a:ext>
              </a:extLst>
            </p:cNvPr>
            <p:cNvSpPr>
              <a:spLocks noChangeArrowheads="1"/>
            </p:cNvSpPr>
            <p:nvPr/>
          </p:nvSpPr>
          <p:spPr bwMode="auto">
            <a:xfrm>
              <a:off x="1181101" y="4225999"/>
              <a:ext cx="5002884" cy="1188720"/>
            </a:xfrm>
            <a:prstGeom prst="rect">
              <a:avLst/>
            </a:prstGeom>
            <a:solidFill>
              <a:srgbClr val="DDDDDD"/>
            </a:solidFill>
            <a:ln w="9525">
              <a:solidFill>
                <a:schemeClr val="tx1"/>
              </a:solidFill>
              <a:miter lim="800000"/>
              <a:headEnd/>
              <a:tailEnd/>
            </a:ln>
          </p:spPr>
          <p:txBody>
            <a:bodyPr lIns="45720" tIns="91440" rIns="0" bIns="0"/>
            <a:lstStyle>
              <a:lvl1pPr>
                <a:tabLst>
                  <a:tab pos="800100" algn="l"/>
                </a:tabLst>
                <a:defRPr>
                  <a:solidFill>
                    <a:schemeClr val="tx1"/>
                  </a:solidFill>
                  <a:latin typeface="Calibri" panose="020F0502020204030204" pitchFamily="34" charset="0"/>
                </a:defRPr>
              </a:lvl1pPr>
              <a:lvl2pPr marL="742950" indent="-285750">
                <a:tabLst>
                  <a:tab pos="800100" algn="l"/>
                </a:tabLst>
                <a:defRPr>
                  <a:solidFill>
                    <a:schemeClr val="tx1"/>
                  </a:solidFill>
                  <a:latin typeface="Calibri" panose="020F0502020204030204" pitchFamily="34" charset="0"/>
                </a:defRPr>
              </a:lvl2pPr>
              <a:lvl3pPr marL="1143000" indent="-228600">
                <a:tabLst>
                  <a:tab pos="800100" algn="l"/>
                </a:tabLst>
                <a:defRPr>
                  <a:solidFill>
                    <a:schemeClr val="tx1"/>
                  </a:solidFill>
                  <a:latin typeface="Calibri" panose="020F0502020204030204" pitchFamily="34" charset="0"/>
                </a:defRPr>
              </a:lvl3pPr>
              <a:lvl4pPr marL="1600200" indent="-228600">
                <a:tabLst>
                  <a:tab pos="800100" algn="l"/>
                </a:tabLst>
                <a:defRPr>
                  <a:solidFill>
                    <a:schemeClr val="tx1"/>
                  </a:solidFill>
                  <a:latin typeface="Calibri" panose="020F0502020204030204" pitchFamily="34" charset="0"/>
                </a:defRPr>
              </a:lvl4pPr>
              <a:lvl5pPr marL="2057400" indent="-228600">
                <a:tabLst>
                  <a:tab pos="800100" algn="l"/>
                </a:tabLst>
                <a:defRPr>
                  <a:solidFill>
                    <a:schemeClr val="tx1"/>
                  </a:solidFill>
                  <a:latin typeface="Calibri" panose="020F0502020204030204" pitchFamily="34" charset="0"/>
                </a:defRPr>
              </a:lvl5pPr>
              <a:lvl6pPr marL="2514600" indent="-228600" fontAlgn="base">
                <a:spcBef>
                  <a:spcPct val="0"/>
                </a:spcBef>
                <a:spcAft>
                  <a:spcPct val="0"/>
                </a:spcAft>
                <a:tabLst>
                  <a:tab pos="800100" algn="l"/>
                </a:tabLst>
                <a:defRPr>
                  <a:solidFill>
                    <a:schemeClr val="tx1"/>
                  </a:solidFill>
                  <a:latin typeface="Calibri" panose="020F0502020204030204" pitchFamily="34" charset="0"/>
                </a:defRPr>
              </a:lvl6pPr>
              <a:lvl7pPr marL="2971800" indent="-228600" fontAlgn="base">
                <a:spcBef>
                  <a:spcPct val="0"/>
                </a:spcBef>
                <a:spcAft>
                  <a:spcPct val="0"/>
                </a:spcAft>
                <a:tabLst>
                  <a:tab pos="800100" algn="l"/>
                </a:tabLst>
                <a:defRPr>
                  <a:solidFill>
                    <a:schemeClr val="tx1"/>
                  </a:solidFill>
                  <a:latin typeface="Calibri" panose="020F0502020204030204" pitchFamily="34" charset="0"/>
                </a:defRPr>
              </a:lvl7pPr>
              <a:lvl8pPr marL="3429000" indent="-228600" fontAlgn="base">
                <a:spcBef>
                  <a:spcPct val="0"/>
                </a:spcBef>
                <a:spcAft>
                  <a:spcPct val="0"/>
                </a:spcAft>
                <a:tabLst>
                  <a:tab pos="800100" algn="l"/>
                </a:tabLst>
                <a:defRPr>
                  <a:solidFill>
                    <a:schemeClr val="tx1"/>
                  </a:solidFill>
                  <a:latin typeface="Calibri" panose="020F0502020204030204" pitchFamily="34" charset="0"/>
                </a:defRPr>
              </a:lvl8pPr>
              <a:lvl9pPr marL="3886200" indent="-228600" fontAlgn="base">
                <a:spcBef>
                  <a:spcPct val="0"/>
                </a:spcBef>
                <a:spcAft>
                  <a:spcPct val="0"/>
                </a:spcAft>
                <a:tabLst>
                  <a:tab pos="800100" algn="l"/>
                </a:tabLst>
                <a:defRPr>
                  <a:solidFill>
                    <a:schemeClr val="tx1"/>
                  </a:solidFill>
                  <a:latin typeface="Calibri" panose="020F0502020204030204" pitchFamily="34" charset="0"/>
                </a:defRPr>
              </a:lvl9pPr>
            </a:lstStyle>
            <a:p>
              <a:pPr marL="60325"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Airport Surface Detection Equipment (ASDE) Sustainment</a:t>
              </a:r>
            </a:p>
          </p:txBody>
        </p:sp>
        <p:sp>
          <p:nvSpPr>
            <p:cNvPr id="136" name="Line 97">
              <a:extLst>
                <a:ext uri="{FF2B5EF4-FFF2-40B4-BE49-F238E27FC236}">
                  <a16:creationId xmlns:a16="http://schemas.microsoft.com/office/drawing/2014/main" id="{393C7DE5-35D3-466B-A3DE-E8C0E2611BB9}"/>
                </a:ext>
                <a:ext uri="{C183D7F6-B498-43B3-948B-1728B52AA6E4}">
                  <adec:decorative xmlns:adec="http://schemas.microsoft.com/office/drawing/2017/decorative" val="1"/>
                </a:ext>
              </a:extLst>
            </p:cNvPr>
            <p:cNvSpPr>
              <a:spLocks noChangeShapeType="1"/>
            </p:cNvSpPr>
            <p:nvPr/>
          </p:nvSpPr>
          <p:spPr bwMode="auto">
            <a:xfrm>
              <a:off x="1132005" y="4451905"/>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a:solidFill>
                  <a:srgbClr val="000000"/>
                </a:solidFill>
                <a:latin typeface="+mj-lt"/>
              </a:endParaRPr>
            </a:p>
          </p:txBody>
        </p:sp>
        <p:sp>
          <p:nvSpPr>
            <p:cNvPr id="137" name="Line 96">
              <a:extLst>
                <a:ext uri="{FF2B5EF4-FFF2-40B4-BE49-F238E27FC236}">
                  <a16:creationId xmlns:a16="http://schemas.microsoft.com/office/drawing/2014/main" id="{6DFC8A46-EF53-4385-8F07-2EA3F78A6146}"/>
                </a:ext>
                <a:ext uri="{C183D7F6-B498-43B3-948B-1728B52AA6E4}">
                  <adec:decorative xmlns:adec="http://schemas.microsoft.com/office/drawing/2017/decorative" val="1"/>
                </a:ext>
              </a:extLst>
            </p:cNvPr>
            <p:cNvSpPr>
              <a:spLocks noChangeShapeType="1"/>
            </p:cNvSpPr>
            <p:nvPr/>
          </p:nvSpPr>
          <p:spPr bwMode="auto">
            <a:xfrm flipV="1">
              <a:off x="1132004" y="5272002"/>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a:solidFill>
                  <a:srgbClr val="000000"/>
                </a:solidFill>
                <a:latin typeface="+mj-lt"/>
              </a:endParaRPr>
            </a:p>
          </p:txBody>
        </p:sp>
        <p:sp>
          <p:nvSpPr>
            <p:cNvPr id="138" name="system 128" descr="system 128">
              <a:hlinkClick r:id="rId15"/>
              <a:extLst>
                <a:ext uri="{FF2B5EF4-FFF2-40B4-BE49-F238E27FC236}">
                  <a16:creationId xmlns:a16="http://schemas.microsoft.com/office/drawing/2014/main" id="{DD0AC998-6BC4-4661-A35A-9D000E858349}"/>
                </a:ext>
                <a:ext uri="{C183D7F6-B498-43B3-948B-1728B52AA6E4}">
                  <adec:decorative xmlns:adec="http://schemas.microsoft.com/office/drawing/2017/decorative" val="0"/>
                </a:ext>
              </a:extLst>
            </p:cNvPr>
            <p:cNvSpPr>
              <a:spLocks noChangeArrowheads="1"/>
            </p:cNvSpPr>
            <p:nvPr/>
          </p:nvSpPr>
          <p:spPr bwMode="auto">
            <a:xfrm>
              <a:off x="329592" y="5627186"/>
              <a:ext cx="804689"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PRM E-SCAN</a:t>
              </a:r>
            </a:p>
          </p:txBody>
        </p:sp>
        <p:sp>
          <p:nvSpPr>
            <p:cNvPr id="139" name="system 264" descr="system 264">
              <a:hlinkClick r:id="rId16"/>
              <a:extLst>
                <a:ext uri="{FF2B5EF4-FFF2-40B4-BE49-F238E27FC236}">
                  <a16:creationId xmlns:a16="http://schemas.microsoft.com/office/drawing/2014/main" id="{4BD5599C-4FE4-472F-8676-1AA15F87601B}"/>
                </a:ext>
                <a:ext uri="{C183D7F6-B498-43B3-948B-1728B52AA6E4}">
                  <adec:decorative xmlns:adec="http://schemas.microsoft.com/office/drawing/2017/decorative" val="0"/>
                </a:ext>
              </a:extLst>
            </p:cNvPr>
            <p:cNvSpPr>
              <a:spLocks noChangeArrowheads="1"/>
            </p:cNvSpPr>
            <p:nvPr/>
          </p:nvSpPr>
          <p:spPr bwMode="auto">
            <a:xfrm>
              <a:off x="530137" y="4351429"/>
              <a:ext cx="60414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ASDE-X</a:t>
              </a:r>
            </a:p>
          </p:txBody>
        </p:sp>
        <p:sp>
          <p:nvSpPr>
            <p:cNvPr id="140" name="system 116" descr="system 116">
              <a:hlinkClick r:id="rId17"/>
              <a:extLst>
                <a:ext uri="{FF2B5EF4-FFF2-40B4-BE49-F238E27FC236}">
                  <a16:creationId xmlns:a16="http://schemas.microsoft.com/office/drawing/2014/main" id="{B62FC272-A71C-4324-BDFD-C824D5CF60C8}"/>
                </a:ext>
                <a:ext uri="{C183D7F6-B498-43B3-948B-1728B52AA6E4}">
                  <adec:decorative xmlns:adec="http://schemas.microsoft.com/office/drawing/2017/decorative" val="0"/>
                </a:ext>
              </a:extLst>
            </p:cNvPr>
            <p:cNvSpPr>
              <a:spLocks noChangeArrowheads="1"/>
            </p:cNvSpPr>
            <p:nvPr/>
          </p:nvSpPr>
          <p:spPr bwMode="auto">
            <a:xfrm>
              <a:off x="530137" y="4793540"/>
              <a:ext cx="60414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ASDE-3</a:t>
              </a:r>
            </a:p>
          </p:txBody>
        </p:sp>
        <p:sp>
          <p:nvSpPr>
            <p:cNvPr id="141" name="system 1019" descr="system 1019">
              <a:hlinkClick r:id="rId18"/>
              <a:extLst>
                <a:ext uri="{FF2B5EF4-FFF2-40B4-BE49-F238E27FC236}">
                  <a16:creationId xmlns:a16="http://schemas.microsoft.com/office/drawing/2014/main" id="{3D0CBC2C-EB35-48C2-97F8-4FFB884C0587}"/>
                </a:ext>
                <a:ext uri="{C183D7F6-B498-43B3-948B-1728B52AA6E4}">
                  <adec:decorative xmlns:adec="http://schemas.microsoft.com/office/drawing/2017/decorative" val="0"/>
                </a:ext>
              </a:extLst>
            </p:cNvPr>
            <p:cNvSpPr>
              <a:spLocks noChangeArrowheads="1"/>
            </p:cNvSpPr>
            <p:nvPr/>
          </p:nvSpPr>
          <p:spPr bwMode="auto">
            <a:xfrm>
              <a:off x="530137" y="5171040"/>
              <a:ext cx="60414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ASSC</a:t>
              </a:r>
            </a:p>
          </p:txBody>
        </p:sp>
        <p:cxnSp>
          <p:nvCxnSpPr>
            <p:cNvPr id="143" name="Straight Arrow Connector 65">
              <a:extLst>
                <a:ext uri="{FF2B5EF4-FFF2-40B4-BE49-F238E27FC236}">
                  <a16:creationId xmlns:a16="http://schemas.microsoft.com/office/drawing/2014/main" id="{C41CFB1E-EBDB-4687-BF07-9880C361A075}"/>
                </a:ext>
                <a:ext uri="{C183D7F6-B498-43B3-948B-1728B52AA6E4}">
                  <adec:decorative xmlns:adec="http://schemas.microsoft.com/office/drawing/2017/decorative" val="1"/>
                </a:ext>
              </a:extLst>
            </p:cNvPr>
            <p:cNvCxnSpPr>
              <a:cxnSpLocks noChangeShapeType="1"/>
            </p:cNvCxnSpPr>
            <p:nvPr/>
          </p:nvCxnSpPr>
          <p:spPr bwMode="auto">
            <a:xfrm flipV="1">
              <a:off x="1128669" y="4004715"/>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44" name="segment 933" descr="segment 933">
              <a:hlinkClick r:id="rId19"/>
              <a:extLst>
                <a:ext uri="{FF2B5EF4-FFF2-40B4-BE49-F238E27FC236}">
                  <a16:creationId xmlns:a16="http://schemas.microsoft.com/office/drawing/2014/main" id="{A963CFA9-B434-404D-9611-90CC451294ED}"/>
                </a:ext>
                <a:ext uri="{C183D7F6-B498-43B3-948B-1728B52AA6E4}">
                  <adec:decorative xmlns:adec="http://schemas.microsoft.com/office/drawing/2017/decorative" val="0"/>
                </a:ext>
              </a:extLst>
            </p:cNvPr>
            <p:cNvSpPr>
              <a:spLocks noChangeArrowheads="1"/>
            </p:cNvSpPr>
            <p:nvPr/>
          </p:nvSpPr>
          <p:spPr bwMode="auto">
            <a:xfrm>
              <a:off x="1171999" y="3946842"/>
              <a:ext cx="5011985"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r>
                <a:rPr lang="en-US" sz="800">
                  <a:solidFill>
                    <a:srgbClr val="000000"/>
                  </a:solidFill>
                  <a:latin typeface="Segoe UI" panose="020B0502040204020203" pitchFamily="34" charset="0"/>
                </a:rPr>
                <a:t>Runway Status Lights  (RWSL) Sustainment</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146" name="Straight Connector 61">
              <a:extLst>
                <a:ext uri="{FF2B5EF4-FFF2-40B4-BE49-F238E27FC236}">
                  <a16:creationId xmlns:a16="http://schemas.microsoft.com/office/drawing/2014/main" id="{E1BF5C0B-145D-453B-A131-EEF1F1DF1923}"/>
                </a:ext>
                <a:ext uri="{C183D7F6-B498-43B3-948B-1728B52AA6E4}">
                  <adec:decorative xmlns:adec="http://schemas.microsoft.com/office/drawing/2017/decorative" val="1"/>
                </a:ext>
              </a:extLst>
            </p:cNvPr>
            <p:cNvCxnSpPr>
              <a:cxnSpLocks/>
              <a:endCxn id="155" idx="0"/>
            </p:cNvCxnSpPr>
            <p:nvPr/>
          </p:nvCxnSpPr>
          <p:spPr bwMode="auto">
            <a:xfrm>
              <a:off x="1131964" y="4885823"/>
              <a:ext cx="49137" cy="2386"/>
            </a:xfrm>
            <a:prstGeom prst="line">
              <a:avLst/>
            </a:prstGeom>
            <a:noFill/>
            <a:ln w="12700" algn="ctr">
              <a:solidFill>
                <a:srgbClr val="FF0000"/>
              </a:solidFill>
              <a:round/>
              <a:headEnd/>
              <a:tailEnd/>
            </a:ln>
          </p:spPr>
        </p:cxnSp>
        <p:sp>
          <p:nvSpPr>
            <p:cNvPr id="149" name="Line 126">
              <a:extLst>
                <a:ext uri="{FF2B5EF4-FFF2-40B4-BE49-F238E27FC236}">
                  <a16:creationId xmlns:a16="http://schemas.microsoft.com/office/drawing/2014/main" id="{8FEE2561-6260-4E02-84E6-94C6F717F348}"/>
                </a:ext>
                <a:ext uri="{C183D7F6-B498-43B3-948B-1728B52AA6E4}">
                  <adec:decorative xmlns:adec="http://schemas.microsoft.com/office/drawing/2017/decorative" val="1"/>
                </a:ext>
              </a:extLst>
            </p:cNvPr>
            <p:cNvSpPr>
              <a:spLocks noChangeShapeType="1"/>
            </p:cNvSpPr>
            <p:nvPr/>
          </p:nvSpPr>
          <p:spPr bwMode="auto">
            <a:xfrm>
              <a:off x="1139302" y="5744100"/>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a:solidFill>
                  <a:srgbClr val="000000"/>
                </a:solidFill>
                <a:latin typeface="+mj-lt"/>
              </a:endParaRPr>
            </a:p>
          </p:txBody>
        </p:sp>
        <p:sp>
          <p:nvSpPr>
            <p:cNvPr id="153" name="Rectangle 108">
              <a:extLst>
                <a:ext uri="{FF2B5EF4-FFF2-40B4-BE49-F238E27FC236}">
                  <a16:creationId xmlns:a16="http://schemas.microsoft.com/office/drawing/2014/main" id="{AB9AFB2A-21A3-434D-BF8A-8FEBE2EB12AD}"/>
                </a:ext>
                <a:ext uri="{C183D7F6-B498-43B3-948B-1728B52AA6E4}">
                  <adec:decorative xmlns:adec="http://schemas.microsoft.com/office/drawing/2017/decorative" val="1"/>
                </a:ext>
              </a:extLst>
            </p:cNvPr>
            <p:cNvSpPr>
              <a:spLocks noChangeArrowheads="1"/>
            </p:cNvSpPr>
            <p:nvPr/>
          </p:nvSpPr>
          <p:spPr bwMode="auto">
            <a:xfrm>
              <a:off x="1226281" y="5781765"/>
              <a:ext cx="548640" cy="92917"/>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SFO Only</a:t>
              </a:r>
            </a:p>
          </p:txBody>
        </p:sp>
        <p:sp>
          <p:nvSpPr>
            <p:cNvPr id="155" name="Line 114">
              <a:extLst>
                <a:ext uri="{FF2B5EF4-FFF2-40B4-BE49-F238E27FC236}">
                  <a16:creationId xmlns:a16="http://schemas.microsoft.com/office/drawing/2014/main" id="{E862D46C-ADCF-4768-BBC6-75A8A815431E}"/>
                </a:ext>
                <a:ext uri="{C183D7F6-B498-43B3-948B-1728B52AA6E4}">
                  <adec:decorative xmlns:adec="http://schemas.microsoft.com/office/drawing/2017/decorative" val="1"/>
                </a:ext>
              </a:extLst>
            </p:cNvPr>
            <p:cNvSpPr>
              <a:spLocks noChangeShapeType="1"/>
            </p:cNvSpPr>
            <p:nvPr/>
          </p:nvSpPr>
          <p:spPr bwMode="auto">
            <a:xfrm>
              <a:off x="1181101" y="4888209"/>
              <a:ext cx="1439551" cy="38704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latin typeface="+mj-lt"/>
              </a:endParaRPr>
            </a:p>
          </p:txBody>
        </p:sp>
        <p:sp>
          <p:nvSpPr>
            <p:cNvPr id="156" name="Rectangle 155 planned planned planned planned">
              <a:extLst>
                <a:ext uri="{FF2B5EF4-FFF2-40B4-BE49-F238E27FC236}">
                  <a16:creationId xmlns:a16="http://schemas.microsoft.com/office/drawing/2014/main" id="{F721E19A-67CC-4668-A3F7-A0BFAF7A8F74}"/>
                </a:ext>
                <a:ext uri="{C183D7F6-B498-43B3-948B-1728B52AA6E4}">
                  <adec:decorative xmlns:adec="http://schemas.microsoft.com/office/drawing/2017/decorative" val="1"/>
                </a:ext>
              </a:extLst>
            </p:cNvPr>
            <p:cNvSpPr/>
            <p:nvPr/>
          </p:nvSpPr>
          <p:spPr bwMode="auto">
            <a:xfrm>
              <a:off x="265175" y="3827586"/>
              <a:ext cx="8774642" cy="1685349"/>
            </a:xfrm>
            <a:prstGeom prst="rect">
              <a:avLst/>
            </a:prstGeom>
            <a:noFill/>
            <a:ln w="19050">
              <a:solidFill>
                <a:schemeClr val="tx1"/>
              </a:solidFill>
              <a:prstDash val="dash"/>
              <a:miter lim="800000"/>
              <a:headEnd/>
              <a:tailEnd/>
            </a:ln>
          </p:spPr>
          <p:txBody>
            <a:bodyPr wrap="none" lIns="0" tIns="0" rIns="0" bIns="0" rtlCol="0" anchor="ctr"/>
            <a:lstStyle/>
            <a:p>
              <a:pPr algn="ctr">
                <a:defRPr/>
              </a:pPr>
              <a:endParaRPr lang="en-US" sz="800">
                <a:ln>
                  <a:solidFill>
                    <a:srgbClr val="000000"/>
                  </a:solidFill>
                  <a:prstDash val="dash"/>
                </a:ln>
                <a:solidFill>
                  <a:srgbClr val="000000"/>
                </a:solidFill>
                <a:latin typeface="+mj-lt"/>
              </a:endParaRPr>
            </a:p>
          </p:txBody>
        </p:sp>
        <p:sp>
          <p:nvSpPr>
            <p:cNvPr id="157" name="TextBox 156" descr="Surface Surveillance Portfolio Sustainment ">
              <a:extLst>
                <a:ext uri="{FF2B5EF4-FFF2-40B4-BE49-F238E27FC236}">
                  <a16:creationId xmlns:a16="http://schemas.microsoft.com/office/drawing/2014/main" id="{040A0E51-425A-43DD-9E8A-AE4F377BAFBA}"/>
                </a:ext>
                <a:ext uri="{C183D7F6-B498-43B3-948B-1728B52AA6E4}">
                  <adec:decorative xmlns:adec="http://schemas.microsoft.com/office/drawing/2017/decorative" val="0"/>
                </a:ext>
              </a:extLst>
            </p:cNvPr>
            <p:cNvSpPr txBox="1"/>
            <p:nvPr/>
          </p:nvSpPr>
          <p:spPr>
            <a:xfrm rot="16200000">
              <a:off x="-449228" y="4496355"/>
              <a:ext cx="1685349" cy="369332"/>
            </a:xfrm>
            <a:prstGeom prst="rect">
              <a:avLst/>
            </a:prstGeom>
            <a:noFill/>
          </p:spPr>
          <p:txBody>
            <a:bodyPr wrap="square" rtlCol="0">
              <a:spAutoFit/>
            </a:bodyPr>
            <a:lstStyle/>
            <a:p>
              <a:pPr algn="ctr">
                <a:defRPr/>
              </a:pPr>
              <a:r>
                <a:rPr lang="fr-FR" sz="900" b="1">
                  <a:solidFill>
                    <a:srgbClr val="000000"/>
                  </a:solidFill>
                  <a:latin typeface="+mj-lt"/>
                  <a:cs typeface="Segoe UI" panose="020B0502040204020203" pitchFamily="34" charset="0"/>
                </a:rPr>
                <a:t>Surface Surveillance Portfolio </a:t>
              </a:r>
              <a:r>
                <a:rPr lang="fr-FR" sz="900" b="1" err="1">
                  <a:solidFill>
                    <a:srgbClr val="000000"/>
                  </a:solidFill>
                  <a:latin typeface="+mj-lt"/>
                  <a:cs typeface="Segoe UI" panose="020B0502040204020203" pitchFamily="34" charset="0"/>
                </a:rPr>
                <a:t>Sustainment</a:t>
              </a:r>
              <a:r>
                <a:rPr lang="fr-FR" sz="900" b="1">
                  <a:solidFill>
                    <a:srgbClr val="000000"/>
                  </a:solidFill>
                  <a:latin typeface="+mj-lt"/>
                  <a:cs typeface="Segoe UI" panose="020B0502040204020203" pitchFamily="34" charset="0"/>
                </a:rPr>
                <a:t> </a:t>
              </a:r>
              <a:endParaRPr lang="en-US" sz="900" b="1">
                <a:solidFill>
                  <a:srgbClr val="000000"/>
                </a:solidFill>
                <a:latin typeface="+mj-lt"/>
                <a:cs typeface="Segoe UI" panose="020B0502040204020203" pitchFamily="34" charset="0"/>
              </a:endParaRPr>
            </a:p>
          </p:txBody>
        </p:sp>
        <p:sp>
          <p:nvSpPr>
            <p:cNvPr id="67" name="segment 649" descr="segment 649">
              <a:hlinkClick r:id="rId20"/>
              <a:extLst>
                <a:ext uri="{FF2B5EF4-FFF2-40B4-BE49-F238E27FC236}">
                  <a16:creationId xmlns:a16="http://schemas.microsoft.com/office/drawing/2014/main" id="{1F03977B-7033-48E5-9F75-198C815921F5}"/>
                </a:ext>
                <a:ext uri="{C183D7F6-B498-43B3-948B-1728B52AA6E4}">
                  <adec:decorative xmlns:adec="http://schemas.microsoft.com/office/drawing/2017/decorative" val="0"/>
                </a:ext>
              </a:extLst>
            </p:cNvPr>
            <p:cNvSpPr>
              <a:spLocks noChangeArrowheads="1"/>
            </p:cNvSpPr>
            <p:nvPr/>
          </p:nvSpPr>
          <p:spPr bwMode="auto">
            <a:xfrm>
              <a:off x="1184833" y="696835"/>
              <a:ext cx="7553813"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NAVAIDS Sustainment</a:t>
              </a:r>
            </a:p>
          </p:txBody>
        </p:sp>
        <p:sp>
          <p:nvSpPr>
            <p:cNvPr id="142" name="system 612" descr="system 612">
              <a:hlinkClick r:id="rId21"/>
              <a:extLst>
                <a:ext uri="{FF2B5EF4-FFF2-40B4-BE49-F238E27FC236}">
                  <a16:creationId xmlns:a16="http://schemas.microsoft.com/office/drawing/2014/main" id="{01CE159C-6C68-4EB3-B37A-6D784CD8005C}"/>
                </a:ext>
                <a:ext uri="{C183D7F6-B498-43B3-948B-1728B52AA6E4}">
                  <adec:decorative xmlns:adec="http://schemas.microsoft.com/office/drawing/2017/decorative" val="0"/>
                </a:ext>
              </a:extLst>
            </p:cNvPr>
            <p:cNvSpPr>
              <a:spLocks noChangeArrowheads="1"/>
            </p:cNvSpPr>
            <p:nvPr/>
          </p:nvSpPr>
          <p:spPr bwMode="auto">
            <a:xfrm>
              <a:off x="530137" y="3913574"/>
              <a:ext cx="60414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RWSL</a:t>
              </a:r>
            </a:p>
          </p:txBody>
        </p:sp>
        <p:sp>
          <p:nvSpPr>
            <p:cNvPr id="29743" name="roadmap_symbol 211" descr="SMGCS">
              <a:hlinkClick r:id="rId22"/>
              <a:extLst>
                <a:ext uri="{FF2B5EF4-FFF2-40B4-BE49-F238E27FC236}">
                  <a16:creationId xmlns:a16="http://schemas.microsoft.com/office/drawing/2014/main" id="{3EF8FF6D-6460-480E-8602-644A8737CF07}"/>
                </a:ext>
                <a:ext uri="{C183D7F6-B498-43B3-948B-1728B52AA6E4}">
                  <adec:decorative xmlns:adec="http://schemas.microsoft.com/office/drawing/2017/decorative" val="0"/>
                </a:ext>
              </a:extLst>
            </p:cNvPr>
            <p:cNvSpPr txBox="1">
              <a:spLocks noChangeArrowheads="1"/>
            </p:cNvSpPr>
            <p:nvPr/>
          </p:nvSpPr>
          <p:spPr bwMode="auto">
            <a:xfrm>
              <a:off x="329592" y="6223347"/>
              <a:ext cx="804689" cy="182877"/>
            </a:xfrm>
            <a:prstGeom prst="rect">
              <a:avLst/>
            </a:prstGeom>
            <a:solidFill>
              <a:srgbClr val="FFFF99"/>
            </a:solidFill>
            <a:ln w="9525">
              <a:solidFill>
                <a:schemeClr val="tx1"/>
              </a:solidFill>
              <a:miter lim="800000"/>
              <a:headEnd/>
              <a:tailEnd/>
            </a:ln>
          </p:spPr>
          <p:txBody>
            <a:bodyPr lIns="0"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solidFill>
                    <a:srgbClr val="000000"/>
                  </a:solidFill>
                  <a:latin typeface="+mj-lt"/>
                  <a:ea typeface="ＭＳ Ｐゴシック" panose="020B0600070205080204" pitchFamily="34" charset="-128"/>
                </a:rPr>
                <a:t>SMGCS</a:t>
              </a:r>
            </a:p>
          </p:txBody>
        </p:sp>
        <p:sp>
          <p:nvSpPr>
            <p:cNvPr id="63" name="decision 1319" descr="decision 1319">
              <a:hlinkClick r:id="rId23"/>
              <a:extLst>
                <a:ext uri="{FF2B5EF4-FFF2-40B4-BE49-F238E27FC236}">
                  <a16:creationId xmlns:a16="http://schemas.microsoft.com/office/drawing/2014/main" id="{7922CF35-9929-4799-826A-9525B43123F5}"/>
                </a:ext>
                <a:ext uri="{C183D7F6-B498-43B3-948B-1728B52AA6E4}">
                  <adec:decorative xmlns:adec="http://schemas.microsoft.com/office/drawing/2017/decorative" val="0"/>
                </a:ext>
              </a:extLst>
            </p:cNvPr>
            <p:cNvSpPr>
              <a:spLocks noChangeArrowheads="1"/>
            </p:cNvSpPr>
            <p:nvPr/>
          </p:nvSpPr>
          <p:spPr bwMode="auto">
            <a:xfrm>
              <a:off x="2528291" y="4266073"/>
              <a:ext cx="274643" cy="365105"/>
            </a:xfrm>
            <a:prstGeom prst="diamond">
              <a:avLst/>
            </a:prstGeom>
            <a:solidFill>
              <a:srgbClr val="DDDDDD"/>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1319</a:t>
              </a:r>
            </a:p>
          </p:txBody>
        </p:sp>
        <p:sp>
          <p:nvSpPr>
            <p:cNvPr id="64" name="decision 1319" descr="decision 1319">
              <a:hlinkClick r:id="rId23"/>
              <a:extLst>
                <a:ext uri="{FF2B5EF4-FFF2-40B4-BE49-F238E27FC236}">
                  <a16:creationId xmlns:a16="http://schemas.microsoft.com/office/drawing/2014/main" id="{CA4A25B3-2204-4514-8F56-3AE607E69C35}"/>
                </a:ext>
                <a:ext uri="{C183D7F6-B498-43B3-948B-1728B52AA6E4}">
                  <adec:decorative xmlns:adec="http://schemas.microsoft.com/office/drawing/2017/decorative" val="0"/>
                </a:ext>
              </a:extLst>
            </p:cNvPr>
            <p:cNvSpPr>
              <a:spLocks noChangeArrowheads="1"/>
            </p:cNvSpPr>
            <p:nvPr/>
          </p:nvSpPr>
          <p:spPr bwMode="auto">
            <a:xfrm>
              <a:off x="2523571" y="5004289"/>
              <a:ext cx="274643" cy="365105"/>
            </a:xfrm>
            <a:prstGeom prst="diamond">
              <a:avLst/>
            </a:prstGeom>
            <a:solidFill>
              <a:srgbClr val="DDDDDD"/>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1319</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OC" descr="Table of contents">
            <a:extLst>
              <a:ext uri="{FF2B5EF4-FFF2-40B4-BE49-F238E27FC236}">
                <a16:creationId xmlns:a16="http://schemas.microsoft.com/office/drawing/2014/main" id="{656B84D7-27A7-4F5A-B8CD-692FAB3284C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84914376"/>
              </p:ext>
            </p:extLst>
          </p:nvPr>
        </p:nvGraphicFramePr>
        <p:xfrm>
          <a:off x="1577975" y="420688"/>
          <a:ext cx="5988050" cy="5516760"/>
        </p:xfrm>
        <a:graphic>
          <a:graphicData uri="http://schemas.openxmlformats.org/drawingml/2006/table">
            <a:tbl>
              <a:tblPr firstRow="1" bandRow="1">
                <a:tableStyleId>{8EC20E35-A176-4012-BC5E-935CFFF8708E}</a:tableStyleId>
              </a:tblPr>
              <a:tblGrid>
                <a:gridCol w="5336772">
                  <a:extLst>
                    <a:ext uri="{9D8B030D-6E8A-4147-A177-3AD203B41FA5}">
                      <a16:colId xmlns:a16="http://schemas.microsoft.com/office/drawing/2014/main" val="20000"/>
                    </a:ext>
                  </a:extLst>
                </a:gridCol>
                <a:gridCol w="651278">
                  <a:extLst>
                    <a:ext uri="{9D8B030D-6E8A-4147-A177-3AD203B41FA5}">
                      <a16:colId xmlns:a16="http://schemas.microsoft.com/office/drawing/2014/main" val="20001"/>
                    </a:ext>
                  </a:extLst>
                </a:gridCol>
              </a:tblGrid>
              <a:tr h="304782">
                <a:tc>
                  <a:txBody>
                    <a:bodyPr/>
                    <a:lstStyle/>
                    <a:p>
                      <a:pPr marL="91440" lvl="0" algn="l" rtl="0" fontAlgn="ctr"/>
                      <a:r>
                        <a:rPr lang="en-US" sz="1400" u="none" strike="noStrike">
                          <a:effectLst/>
                          <a:latin typeface="Segoe UI" panose="020B0502040204020203" pitchFamily="34" charset="0"/>
                          <a:cs typeface="Segoe UI" panose="020B0502040204020203" pitchFamily="34" charset="0"/>
                        </a:rPr>
                        <a:t>Section</a:t>
                      </a:r>
                      <a:endParaRPr lang="en-US" sz="14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solidFill>
                      <a:srgbClr val="1F497D"/>
                    </a:solidFill>
                  </a:tcPr>
                </a:tc>
                <a:tc>
                  <a:txBody>
                    <a:bodyPr/>
                    <a:lstStyle/>
                    <a:p>
                      <a:pPr algn="ctr"/>
                      <a:r>
                        <a:rPr lang="en-US" sz="1400">
                          <a:latin typeface="Segoe UI" panose="020B0502040204020203" pitchFamily="34" charset="0"/>
                          <a:cs typeface="Segoe UI" panose="020B0502040204020203" pitchFamily="34" charset="0"/>
                        </a:rPr>
                        <a:t>Page</a:t>
                      </a:r>
                      <a:endParaRPr lang="en-US" sz="1400" b="1">
                        <a:latin typeface="Segoe UI" panose="020B0502040204020203" pitchFamily="34" charset="0"/>
                        <a:cs typeface="Segoe UI" panose="020B0502040204020203" pitchFamily="34" charset="0"/>
                      </a:endParaRPr>
                    </a:p>
                  </a:txBody>
                  <a:tcPr marL="91431" marR="91431" marT="45717" marB="45717" anchor="ctr">
                    <a:solidFill>
                      <a:srgbClr val="1F497D"/>
                    </a:solidFill>
                  </a:tcPr>
                </a:tc>
                <a:extLst>
                  <a:ext uri="{0D108BD9-81ED-4DB2-BD59-A6C34878D82A}">
                    <a16:rowId xmlns:a16="http://schemas.microsoft.com/office/drawing/2014/main" val="10000"/>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 action="ppaction://noaction"/>
                        </a:rPr>
                        <a:t>Infrastructure Roadmap Legend</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a:latin typeface="Segoe UI" panose="020B0502040204020203" pitchFamily="34" charset="0"/>
                          <a:cs typeface="Segoe UI" panose="020B0502040204020203" pitchFamily="34" charset="0"/>
                        </a:rPr>
                        <a:t>3</a:t>
                      </a:r>
                    </a:p>
                  </a:txBody>
                  <a:tcPr marL="91431" marR="91431" marT="45717" marB="45717" anchor="ctr"/>
                </a:tc>
                <a:extLst>
                  <a:ext uri="{0D108BD9-81ED-4DB2-BD59-A6C34878D82A}">
                    <a16:rowId xmlns:a16="http://schemas.microsoft.com/office/drawing/2014/main" val="10001"/>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4" action="ppaction://hlinksldjump"/>
                        </a:rPr>
                        <a:t>Aircraft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a:latin typeface="Segoe UI" panose="020B0502040204020203" pitchFamily="34" charset="0"/>
                          <a:cs typeface="Segoe UI" panose="020B0502040204020203" pitchFamily="34" charset="0"/>
                        </a:rPr>
                        <a:t>6</a:t>
                      </a:r>
                    </a:p>
                  </a:txBody>
                  <a:tcPr marL="91431" marR="91431" marT="45717" marB="45717" anchor="ctr"/>
                </a:tc>
                <a:extLst>
                  <a:ext uri="{0D108BD9-81ED-4DB2-BD59-A6C34878D82A}">
                    <a16:rowId xmlns:a16="http://schemas.microsoft.com/office/drawing/2014/main" val="10002"/>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5" action="ppaction://hlinksldjump"/>
                        </a:rPr>
                        <a:t>Airport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a:latin typeface="Segoe UI" panose="020B0502040204020203" pitchFamily="34" charset="0"/>
                          <a:cs typeface="Segoe UI" panose="020B0502040204020203" pitchFamily="34" charset="0"/>
                        </a:rPr>
                        <a:t>17</a:t>
                      </a:r>
                    </a:p>
                  </a:txBody>
                  <a:tcPr marL="91431" marR="91431" marT="45717" marB="45717" anchor="ctr"/>
                </a:tc>
                <a:extLst>
                  <a:ext uri="{0D108BD9-81ED-4DB2-BD59-A6C34878D82A}">
                    <a16:rowId xmlns:a16="http://schemas.microsoft.com/office/drawing/2014/main" val="10003"/>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6" action="ppaction://hlinksldjump"/>
                        </a:rPr>
                        <a:t>Airspace &amp; Procedures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a:latin typeface="Segoe UI" panose="020B0502040204020203" pitchFamily="34" charset="0"/>
                          <a:cs typeface="Segoe UI" panose="020B0502040204020203" pitchFamily="34" charset="0"/>
                        </a:rPr>
                        <a:t>26</a:t>
                      </a:r>
                    </a:p>
                  </a:txBody>
                  <a:tcPr marL="91431" marR="91431" marT="45717" marB="45717" anchor="ctr"/>
                </a:tc>
                <a:extLst>
                  <a:ext uri="{0D108BD9-81ED-4DB2-BD59-A6C34878D82A}">
                    <a16:rowId xmlns:a16="http://schemas.microsoft.com/office/drawing/2014/main" val="10004"/>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7" action="ppaction://hlinksldjump"/>
                        </a:rPr>
                        <a:t>Automation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a:latin typeface="Segoe UI" panose="020B0502040204020203" pitchFamily="34" charset="0"/>
                          <a:cs typeface="Segoe UI" panose="020B0502040204020203" pitchFamily="34" charset="0"/>
                        </a:rPr>
                        <a:t>31</a:t>
                      </a:r>
                    </a:p>
                  </a:txBody>
                  <a:tcPr marL="91431" marR="91431" marT="45717" marB="45717" anchor="ctr"/>
                </a:tc>
                <a:extLst>
                  <a:ext uri="{0D108BD9-81ED-4DB2-BD59-A6C34878D82A}">
                    <a16:rowId xmlns:a16="http://schemas.microsoft.com/office/drawing/2014/main" val="10005"/>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8" action="ppaction://hlinksldjump"/>
                        </a:rPr>
                        <a:t>Communication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a:latin typeface="Segoe UI" panose="020B0502040204020203" pitchFamily="34" charset="0"/>
                          <a:cs typeface="Segoe UI" panose="020B0502040204020203" pitchFamily="34" charset="0"/>
                        </a:rPr>
                        <a:t>41</a:t>
                      </a:r>
                    </a:p>
                  </a:txBody>
                  <a:tcPr marL="91431" marR="91431" marT="45717" marB="45717" anchor="ctr"/>
                </a:tc>
                <a:extLst>
                  <a:ext uri="{0D108BD9-81ED-4DB2-BD59-A6C34878D82A}">
                    <a16:rowId xmlns:a16="http://schemas.microsoft.com/office/drawing/2014/main" val="10006"/>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9" action="ppaction://hlinksldjump"/>
                        </a:rPr>
                        <a:t>Enterprise Services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a:latin typeface="Segoe UI" panose="020B0502040204020203" pitchFamily="34" charset="0"/>
                          <a:cs typeface="Segoe UI" panose="020B0502040204020203" pitchFamily="34" charset="0"/>
                        </a:rPr>
                        <a:t>50</a:t>
                      </a:r>
                    </a:p>
                  </a:txBody>
                  <a:tcPr marL="91431" marR="91431" marT="45717" marB="45717" anchor="ctr"/>
                </a:tc>
                <a:extLst>
                  <a:ext uri="{0D108BD9-81ED-4DB2-BD59-A6C34878D82A}">
                    <a16:rowId xmlns:a16="http://schemas.microsoft.com/office/drawing/2014/main" val="10007"/>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10" action="ppaction://hlinksldjump"/>
                        </a:rPr>
                        <a:t>Facilities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a:latin typeface="Segoe UI" panose="020B0502040204020203" pitchFamily="34" charset="0"/>
                          <a:cs typeface="Segoe UI" panose="020B0502040204020203" pitchFamily="34" charset="0"/>
                        </a:rPr>
                        <a:t>56</a:t>
                      </a:r>
                    </a:p>
                  </a:txBody>
                  <a:tcPr marL="91431" marR="91431" marT="45717" marB="45717" anchor="ctr"/>
                </a:tc>
                <a:extLst>
                  <a:ext uri="{0D108BD9-81ED-4DB2-BD59-A6C34878D82A}">
                    <a16:rowId xmlns:a16="http://schemas.microsoft.com/office/drawing/2014/main" val="10008"/>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11" action="ppaction://hlinksldjump"/>
                        </a:rPr>
                        <a:t>Human Systems Integration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dirty="0">
                          <a:latin typeface="Segoe UI" panose="020B0502040204020203" pitchFamily="34" charset="0"/>
                          <a:cs typeface="Segoe UI" panose="020B0502040204020203" pitchFamily="34" charset="0"/>
                        </a:rPr>
                        <a:t>63</a:t>
                      </a:r>
                    </a:p>
                  </a:txBody>
                  <a:tcPr marL="91431" marR="91431" marT="45717" marB="45717" anchor="ctr"/>
                </a:tc>
                <a:extLst>
                  <a:ext uri="{0D108BD9-81ED-4DB2-BD59-A6C34878D82A}">
                    <a16:rowId xmlns:a16="http://schemas.microsoft.com/office/drawing/2014/main" val="10009"/>
                  </a:ext>
                </a:extLst>
              </a:tr>
              <a:tr h="274304">
                <a:tc>
                  <a:txBody>
                    <a:bodyPr/>
                    <a:lstStyle/>
                    <a:p>
                      <a:pPr marL="91440" lvl="0" algn="l" rtl="0" fontAlgn="ctr"/>
                      <a:r>
                        <a:rPr lang="en-US" sz="1200" b="1" u="none" strike="noStrike" dirty="0">
                          <a:effectLst/>
                          <a:latin typeface="Segoe UI" panose="020B0502040204020203" pitchFamily="34" charset="0"/>
                          <a:cs typeface="Segoe UI" panose="020B0502040204020203" pitchFamily="34" charset="0"/>
                          <a:hlinkClick r:id="rId12" action="ppaction://hlinksldjump"/>
                        </a:rPr>
                        <a:t>Navigation Roadmaps</a:t>
                      </a:r>
                      <a:endParaRPr lang="en-US" sz="1200" b="1" i="0" u="none" strike="noStrike" dirty="0">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dirty="0">
                          <a:latin typeface="Segoe UI" panose="020B0502040204020203" pitchFamily="34" charset="0"/>
                          <a:cs typeface="Segoe UI" panose="020B0502040204020203" pitchFamily="34" charset="0"/>
                        </a:rPr>
                        <a:t>70</a:t>
                      </a:r>
                    </a:p>
                  </a:txBody>
                  <a:tcPr marL="91431" marR="91431" marT="45717" marB="45717" anchor="ctr"/>
                </a:tc>
                <a:extLst>
                  <a:ext uri="{0D108BD9-81ED-4DB2-BD59-A6C34878D82A}">
                    <a16:rowId xmlns:a16="http://schemas.microsoft.com/office/drawing/2014/main" val="10011"/>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13" action="ppaction://hlinksldjump"/>
                        </a:rPr>
                        <a:t>New Entrants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dirty="0">
                          <a:latin typeface="Segoe UI" panose="020B0502040204020203" pitchFamily="34" charset="0"/>
                          <a:cs typeface="Segoe UI" panose="020B0502040204020203" pitchFamily="34" charset="0"/>
                        </a:rPr>
                        <a:t>78</a:t>
                      </a:r>
                    </a:p>
                  </a:txBody>
                  <a:tcPr marL="91431" marR="91431" marT="45717" marB="45717" anchor="ctr"/>
                </a:tc>
                <a:extLst>
                  <a:ext uri="{0D108BD9-81ED-4DB2-BD59-A6C34878D82A}">
                    <a16:rowId xmlns:a16="http://schemas.microsoft.com/office/drawing/2014/main" val="10012"/>
                  </a:ext>
                </a:extLst>
              </a:tr>
              <a:tr h="274304">
                <a:tc>
                  <a:txBody>
                    <a:bodyPr/>
                    <a:lstStyle/>
                    <a:p>
                      <a:pPr marL="288925"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Segoe UI" panose="020B0502040204020203" pitchFamily="34" charset="0"/>
                          <a:cs typeface="Segoe UI" panose="020B0502040204020203" pitchFamily="34" charset="0"/>
                          <a:hlinkClick r:id="rId14" action="ppaction://hlinksldjump"/>
                        </a:rPr>
                        <a:t>Commercial Space</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dirty="0">
                          <a:latin typeface="Segoe UI" panose="020B0502040204020203" pitchFamily="34" charset="0"/>
                          <a:cs typeface="Segoe UI" panose="020B0502040204020203" pitchFamily="34" charset="0"/>
                        </a:rPr>
                        <a:t>79</a:t>
                      </a:r>
                    </a:p>
                  </a:txBody>
                  <a:tcPr marL="91431" marR="91431" marT="45717" marB="45717" anchor="ctr"/>
                </a:tc>
                <a:extLst>
                  <a:ext uri="{0D108BD9-81ED-4DB2-BD59-A6C34878D82A}">
                    <a16:rowId xmlns:a16="http://schemas.microsoft.com/office/drawing/2014/main" val="842259248"/>
                  </a:ext>
                </a:extLst>
              </a:tr>
              <a:tr h="274304">
                <a:tc>
                  <a:txBody>
                    <a:bodyPr/>
                    <a:lstStyle/>
                    <a:p>
                      <a:pPr marL="288925"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Segoe UI" panose="020B0502040204020203" pitchFamily="34" charset="0"/>
                          <a:cs typeface="Segoe UI" panose="020B0502040204020203" pitchFamily="34" charset="0"/>
                          <a:hlinkClick r:id="rId15" action="ppaction://hlinksldjump"/>
                        </a:rPr>
                        <a:t>Unmanned Aircraft System</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dirty="0">
                          <a:latin typeface="Segoe UI" panose="020B0502040204020203" pitchFamily="34" charset="0"/>
                          <a:cs typeface="Segoe UI" panose="020B0502040204020203" pitchFamily="34" charset="0"/>
                        </a:rPr>
                        <a:t>84</a:t>
                      </a:r>
                    </a:p>
                  </a:txBody>
                  <a:tcPr marL="91431" marR="91431" marT="45717" marB="45717" anchor="ctr"/>
                </a:tc>
                <a:extLst>
                  <a:ext uri="{0D108BD9-81ED-4DB2-BD59-A6C34878D82A}">
                    <a16:rowId xmlns:a16="http://schemas.microsoft.com/office/drawing/2014/main" val="3974065856"/>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16" action="ppaction://hlinksldjump"/>
                        </a:rPr>
                        <a:t>Safety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dirty="0">
                          <a:latin typeface="Segoe UI" panose="020B0502040204020203" pitchFamily="34" charset="0"/>
                          <a:cs typeface="Segoe UI" panose="020B0502040204020203" pitchFamily="34" charset="0"/>
                        </a:rPr>
                        <a:t>91</a:t>
                      </a:r>
                    </a:p>
                  </a:txBody>
                  <a:tcPr marL="91431" marR="91431" marT="45717" marB="45717" anchor="ctr"/>
                </a:tc>
                <a:extLst>
                  <a:ext uri="{0D108BD9-81ED-4DB2-BD59-A6C34878D82A}">
                    <a16:rowId xmlns:a16="http://schemas.microsoft.com/office/drawing/2014/main" val="10013"/>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17" action="ppaction://hlinksldjump"/>
                        </a:rPr>
                        <a:t>Surveillance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dirty="0">
                          <a:latin typeface="Segoe UI" panose="020B0502040204020203" pitchFamily="34" charset="0"/>
                          <a:cs typeface="Segoe UI" panose="020B0502040204020203" pitchFamily="34" charset="0"/>
                        </a:rPr>
                        <a:t>98</a:t>
                      </a:r>
                    </a:p>
                  </a:txBody>
                  <a:tcPr marL="91431" marR="91431" marT="45717" marB="45717" anchor="ctr"/>
                </a:tc>
                <a:extLst>
                  <a:ext uri="{0D108BD9-81ED-4DB2-BD59-A6C34878D82A}">
                    <a16:rowId xmlns:a16="http://schemas.microsoft.com/office/drawing/2014/main" val="10014"/>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18" action="ppaction://hlinksldjump"/>
                        </a:rPr>
                        <a:t>Weather Roadmaps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dirty="0">
                          <a:latin typeface="Segoe UI" panose="020B0502040204020203" pitchFamily="34" charset="0"/>
                          <a:cs typeface="Segoe UI" panose="020B0502040204020203" pitchFamily="34" charset="0"/>
                        </a:rPr>
                        <a:t>105</a:t>
                      </a:r>
                    </a:p>
                  </a:txBody>
                  <a:tcPr marL="91431" marR="91431" marT="45717" marB="45717" anchor="ctr"/>
                </a:tc>
                <a:extLst>
                  <a:ext uri="{0D108BD9-81ED-4DB2-BD59-A6C34878D82A}">
                    <a16:rowId xmlns:a16="http://schemas.microsoft.com/office/drawing/2014/main" val="10015"/>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19" action="ppaction://hlinksldjump"/>
                        </a:rPr>
                        <a:t>Appendix A: Acronym List</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dirty="0">
                          <a:latin typeface="Segoe UI" panose="020B0502040204020203" pitchFamily="34" charset="0"/>
                          <a:cs typeface="Segoe UI" panose="020B0502040204020203" pitchFamily="34" charset="0"/>
                        </a:rPr>
                        <a:t>118</a:t>
                      </a:r>
                    </a:p>
                  </a:txBody>
                  <a:tcPr marL="91431" marR="91431" marT="45717" marB="45717" anchor="ctr"/>
                </a:tc>
                <a:extLst>
                  <a:ext uri="{0D108BD9-81ED-4DB2-BD59-A6C34878D82A}">
                    <a16:rowId xmlns:a16="http://schemas.microsoft.com/office/drawing/2014/main" val="10016"/>
                  </a:ext>
                </a:extLst>
              </a:tr>
              <a:tr h="274304">
                <a:tc>
                  <a:txBody>
                    <a:bodyPr/>
                    <a:lstStyle/>
                    <a:p>
                      <a:pPr marL="91440" lvl="0" algn="l" rtl="0" fontAlgn="ctr"/>
                      <a:r>
                        <a:rPr lang="en-US" sz="1200" b="1" u="none" strike="noStrike">
                          <a:effectLst/>
                          <a:latin typeface="Segoe UI" panose="020B0502040204020203" pitchFamily="34" charset="0"/>
                          <a:cs typeface="Segoe UI" panose="020B0502040204020203" pitchFamily="34" charset="0"/>
                          <a:hlinkClick r:id="rId20" action="ppaction://hlinksldjump"/>
                        </a:rPr>
                        <a:t>Appendix B: Change History</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dirty="0">
                          <a:latin typeface="Segoe UI" panose="020B0502040204020203" pitchFamily="34" charset="0"/>
                          <a:cs typeface="Segoe UI" panose="020B0502040204020203" pitchFamily="34" charset="0"/>
                        </a:rPr>
                        <a:t>122</a:t>
                      </a:r>
                    </a:p>
                  </a:txBody>
                  <a:tcPr marL="91431" marR="91431" marT="45717" marB="45717" anchor="ctr"/>
                </a:tc>
                <a:extLst>
                  <a:ext uri="{0D108BD9-81ED-4DB2-BD59-A6C34878D82A}">
                    <a16:rowId xmlns:a16="http://schemas.microsoft.com/office/drawing/2014/main" val="10017"/>
                  </a:ext>
                </a:extLst>
              </a:tr>
              <a:tr h="274304">
                <a:tc>
                  <a:txBody>
                    <a:bodyPr/>
                    <a:lstStyle/>
                    <a:p>
                      <a:pPr marL="91440" lvl="0" algn="l" rtl="0" fontAlgn="ctr"/>
                      <a:r>
                        <a:rPr lang="en-US" sz="1200" b="1" i="0" u="none" strike="noStrike">
                          <a:solidFill>
                            <a:srgbClr val="000000"/>
                          </a:solidFill>
                          <a:effectLst/>
                          <a:latin typeface="Segoe UI" panose="020B0502040204020203" pitchFamily="34" charset="0"/>
                          <a:cs typeface="Segoe UI" panose="020B0502040204020203" pitchFamily="34" charset="0"/>
                          <a:hlinkClick r:id="rId21" action="ppaction://hlinksldjump"/>
                        </a:rPr>
                        <a:t>Appendix C: Diagram Updates</a:t>
                      </a:r>
                      <a:endParaRPr lang="en-US" sz="1200" b="1" i="0" u="none" strike="noStrike">
                        <a:solidFill>
                          <a:srgbClr val="000000"/>
                        </a:solidFill>
                        <a:effectLst/>
                        <a:latin typeface="Segoe UI" panose="020B0502040204020203" pitchFamily="34" charset="0"/>
                        <a:cs typeface="Segoe UI" panose="020B0502040204020203" pitchFamily="34" charset="0"/>
                      </a:endParaRPr>
                    </a:p>
                  </a:txBody>
                  <a:tcPr marL="9524" marR="9524" marT="9524" marB="0" anchor="ctr"/>
                </a:tc>
                <a:tc>
                  <a:txBody>
                    <a:bodyPr/>
                    <a:lstStyle/>
                    <a:p>
                      <a:pPr algn="ctr"/>
                      <a:r>
                        <a:rPr lang="en-US" sz="1200" b="1" dirty="0">
                          <a:latin typeface="Segoe UI" panose="020B0502040204020203" pitchFamily="34" charset="0"/>
                          <a:cs typeface="Segoe UI" panose="020B0502040204020203" pitchFamily="34" charset="0"/>
                        </a:rPr>
                        <a:t>137</a:t>
                      </a:r>
                    </a:p>
                  </a:txBody>
                  <a:tcPr marL="91431" marR="91431" marT="45717" marB="45717" anchor="ctr"/>
                </a:tc>
                <a:extLst>
                  <a:ext uri="{0D108BD9-81ED-4DB2-BD59-A6C34878D82A}">
                    <a16:rowId xmlns:a16="http://schemas.microsoft.com/office/drawing/2014/main" val="4228313218"/>
                  </a:ext>
                </a:extLst>
              </a:tr>
            </a:tbl>
          </a:graphicData>
        </a:graphic>
      </p:graphicFrame>
      <p:sp>
        <p:nvSpPr>
          <p:cNvPr id="4" name="Title 3" descr="Table of Contents">
            <a:extLst>
              <a:ext uri="{FF2B5EF4-FFF2-40B4-BE49-F238E27FC236}">
                <a16:creationId xmlns:a16="http://schemas.microsoft.com/office/drawing/2014/main" id="{045C809B-14CC-4868-8F74-717468F6BE8A}"/>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normAutofit fontScale="90000"/>
          </a:bodyPr>
          <a:lstStyle/>
          <a:p>
            <a:r>
              <a:rPr lang="en-US"/>
              <a:t>Table of Contents</a:t>
            </a:r>
          </a:p>
        </p:txBody>
      </p:sp>
      <p:sp>
        <p:nvSpPr>
          <p:cNvPr id="2" name="Slide Number Placeholder 1" descr="2">
            <a:extLst>
              <a:ext uri="{FF2B5EF4-FFF2-40B4-BE49-F238E27FC236}">
                <a16:creationId xmlns:a16="http://schemas.microsoft.com/office/drawing/2014/main" id="{FA0FAFE1-F753-4E46-9BB9-78546CE763A5}"/>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2</a:t>
            </a:fld>
            <a:endParaRPr lang="en-US"/>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irport Roadmap (3 of 5)">
            <a:extLst>
              <a:ext uri="{FF2B5EF4-FFF2-40B4-BE49-F238E27FC236}">
                <a16:creationId xmlns:a16="http://schemas.microsoft.com/office/drawing/2014/main" id="{1B15998F-CCD0-4BAD-813B-CDE51FE9952F}"/>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noAutofit/>
          </a:bodyPr>
          <a:lstStyle/>
          <a:p>
            <a:r>
              <a:rPr lang="en-US"/>
              <a:t>Airport Roadmap (3 of 5)</a:t>
            </a:r>
          </a:p>
        </p:txBody>
      </p:sp>
      <p:sp>
        <p:nvSpPr>
          <p:cNvPr id="6" name="Slide Number Placeholder 5" descr="20">
            <a:extLst>
              <a:ext uri="{FF2B5EF4-FFF2-40B4-BE49-F238E27FC236}">
                <a16:creationId xmlns:a16="http://schemas.microsoft.com/office/drawing/2014/main" id="{C769593E-2608-4F9B-AC4D-1AD438A6ADD6}"/>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20</a:t>
            </a:fld>
            <a:endParaRPr lang="en-US"/>
          </a:p>
        </p:txBody>
      </p:sp>
      <p:grpSp>
        <p:nvGrpSpPr>
          <p:cNvPr id="4" name="Group 3" descr="The third page of the Airport Roadmap is comprised of Weather Sensors, Wake Separation Standards, and Airport Safety.">
            <a:extLst>
              <a:ext uri="{FF2B5EF4-FFF2-40B4-BE49-F238E27FC236}">
                <a16:creationId xmlns:a16="http://schemas.microsoft.com/office/drawing/2014/main" id="{9A03BC74-C940-4A48-B951-294646F75BCD}"/>
              </a:ext>
            </a:extLst>
          </p:cNvPr>
          <p:cNvGrpSpPr/>
          <p:nvPr/>
        </p:nvGrpSpPr>
        <p:grpSpPr>
          <a:xfrm>
            <a:off x="29543" y="574676"/>
            <a:ext cx="9038563" cy="5885965"/>
            <a:chOff x="29543" y="574676"/>
            <a:chExt cx="9038563" cy="5885965"/>
          </a:xfrm>
        </p:grpSpPr>
        <p:sp>
          <p:nvSpPr>
            <p:cNvPr id="103" name="segment 1081 planned" descr="segment 1081 planned">
              <a:hlinkClick r:id="rId2"/>
              <a:extLst>
                <a:ext uri="{FF2B5EF4-FFF2-40B4-BE49-F238E27FC236}">
                  <a16:creationId xmlns:a16="http://schemas.microsoft.com/office/drawing/2014/main" id="{DE02C6CA-EC96-486D-A982-6B2E033AD078}"/>
                </a:ext>
                <a:ext uri="{C183D7F6-B498-43B3-948B-1728B52AA6E4}">
                  <adec:decorative xmlns:adec="http://schemas.microsoft.com/office/drawing/2017/decorative" val="0"/>
                </a:ext>
              </a:extLst>
            </p:cNvPr>
            <p:cNvSpPr>
              <a:spLocks noChangeArrowheads="1"/>
            </p:cNvSpPr>
            <p:nvPr/>
          </p:nvSpPr>
          <p:spPr bwMode="auto">
            <a:xfrm>
              <a:off x="2622160" y="1212864"/>
              <a:ext cx="2544897" cy="546684"/>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WSDS Sustainment 2</a:t>
              </a:r>
            </a:p>
          </p:txBody>
        </p:sp>
        <p:sp>
          <p:nvSpPr>
            <p:cNvPr id="30725" name="Rectangle 169">
              <a:extLst>
                <a:ext uri="{FF2B5EF4-FFF2-40B4-BE49-F238E27FC236}">
                  <a16:creationId xmlns:a16="http://schemas.microsoft.com/office/drawing/2014/main" id="{C6541657-850E-47E5-8759-6D8F62CBF5B3}"/>
                </a:ext>
                <a:ext uri="{C183D7F6-B498-43B3-948B-1728B52AA6E4}">
                  <adec:decorative xmlns:adec="http://schemas.microsoft.com/office/drawing/2017/decorative" val="1"/>
                </a:ext>
              </a:extLst>
            </p:cNvPr>
            <p:cNvSpPr>
              <a:spLocks noChangeArrowheads="1"/>
            </p:cNvSpPr>
            <p:nvPr/>
          </p:nvSpPr>
          <p:spPr bwMode="auto">
            <a:xfrm flipV="1">
              <a:off x="29543" y="574676"/>
              <a:ext cx="9035084" cy="3918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Weather Sensors</a:t>
              </a:r>
            </a:p>
          </p:txBody>
        </p:sp>
        <p:sp>
          <p:nvSpPr>
            <p:cNvPr id="30726" name="Rectangle 169">
              <a:extLst>
                <a:ext uri="{FF2B5EF4-FFF2-40B4-BE49-F238E27FC236}">
                  <a16:creationId xmlns:a16="http://schemas.microsoft.com/office/drawing/2014/main" id="{A7CDAC6C-4312-4F0D-93DB-683686C07229}"/>
                </a:ext>
                <a:ext uri="{C183D7F6-B498-43B3-948B-1728B52AA6E4}">
                  <adec:decorative xmlns:adec="http://schemas.microsoft.com/office/drawing/2017/decorative" val="1"/>
                </a:ext>
              </a:extLst>
            </p:cNvPr>
            <p:cNvSpPr>
              <a:spLocks noChangeArrowheads="1"/>
            </p:cNvSpPr>
            <p:nvPr/>
          </p:nvSpPr>
          <p:spPr bwMode="auto">
            <a:xfrm flipV="1">
              <a:off x="39470" y="5470311"/>
              <a:ext cx="9025157" cy="990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Airport Safety</a:t>
              </a:r>
            </a:p>
          </p:txBody>
        </p:sp>
        <p:sp>
          <p:nvSpPr>
            <p:cNvPr id="30727" name="Rectangle 169">
              <a:extLst>
                <a:ext uri="{FF2B5EF4-FFF2-40B4-BE49-F238E27FC236}">
                  <a16:creationId xmlns:a16="http://schemas.microsoft.com/office/drawing/2014/main" id="{25B87D78-89B5-4E8B-8D20-805C1A0D6A1B}"/>
                </a:ext>
                <a:ext uri="{C183D7F6-B498-43B3-948B-1728B52AA6E4}">
                  <adec:decorative xmlns:adec="http://schemas.microsoft.com/office/drawing/2017/decorative" val="1"/>
                </a:ext>
              </a:extLst>
            </p:cNvPr>
            <p:cNvSpPr>
              <a:spLocks noChangeArrowheads="1"/>
            </p:cNvSpPr>
            <p:nvPr/>
          </p:nvSpPr>
          <p:spPr bwMode="auto">
            <a:xfrm flipV="1">
              <a:off x="33022" y="4790312"/>
              <a:ext cx="9035084" cy="6829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Wake Sep Standards</a:t>
              </a:r>
            </a:p>
          </p:txBody>
        </p:sp>
        <p:sp>
          <p:nvSpPr>
            <p:cNvPr id="30728" name="roadmap_symbol 169" descr="roadmap_symbol 169">
              <a:hlinkClick r:id="rId3"/>
              <a:extLst>
                <a:ext uri="{FF2B5EF4-FFF2-40B4-BE49-F238E27FC236}">
                  <a16:creationId xmlns:a16="http://schemas.microsoft.com/office/drawing/2014/main" id="{EF90FF73-FC59-4572-8F31-A5BFC638B401}"/>
                </a:ext>
                <a:ext uri="{C183D7F6-B498-43B3-948B-1728B52AA6E4}">
                  <adec:decorative xmlns:adec="http://schemas.microsoft.com/office/drawing/2017/decorative" val="0"/>
                </a:ext>
              </a:extLst>
            </p:cNvPr>
            <p:cNvSpPr>
              <a:spLocks noChangeArrowheads="1"/>
            </p:cNvSpPr>
            <p:nvPr/>
          </p:nvSpPr>
          <p:spPr bwMode="auto">
            <a:xfrm>
              <a:off x="328993" y="5673509"/>
              <a:ext cx="804744" cy="123111"/>
            </a:xfrm>
            <a:prstGeom prst="rect">
              <a:avLst/>
            </a:prstGeom>
            <a:solidFill>
              <a:srgbClr val="FFFF99"/>
            </a:solidFill>
            <a:ln w="9525">
              <a:solidFill>
                <a:schemeClr val="tx1"/>
              </a:solidFill>
              <a:miter lim="800000"/>
              <a:headEnd/>
              <a:tailEnd/>
            </a:ln>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ELVO</a:t>
              </a:r>
            </a:p>
          </p:txBody>
        </p:sp>
        <p:cxnSp>
          <p:nvCxnSpPr>
            <p:cNvPr id="30729" name="Straight Arrow Connector 60">
              <a:extLst>
                <a:ext uri="{FF2B5EF4-FFF2-40B4-BE49-F238E27FC236}">
                  <a16:creationId xmlns:a16="http://schemas.microsoft.com/office/drawing/2014/main" id="{34D69BF8-ED3B-41E0-A936-02DF9D265A86}"/>
                </a:ext>
                <a:ext uri="{C183D7F6-B498-43B3-948B-1728B52AA6E4}">
                  <adec:decorative xmlns:adec="http://schemas.microsoft.com/office/drawing/2017/decorative" val="1"/>
                </a:ext>
              </a:extLst>
            </p:cNvPr>
            <p:cNvCxnSpPr>
              <a:cxnSpLocks noChangeShapeType="1"/>
              <a:stCxn id="30728" idx="3"/>
            </p:cNvCxnSpPr>
            <p:nvPr/>
          </p:nvCxnSpPr>
          <p:spPr bwMode="auto">
            <a:xfrm>
              <a:off x="1133737" y="5735065"/>
              <a:ext cx="7854266"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0730" name="roadmap_symbol 204" descr="roadmap_symbol 204">
              <a:hlinkClick r:id="rId4"/>
              <a:extLst>
                <a:ext uri="{FF2B5EF4-FFF2-40B4-BE49-F238E27FC236}">
                  <a16:creationId xmlns:a16="http://schemas.microsoft.com/office/drawing/2014/main" id="{E3CF9712-1985-464B-A0D9-99847D720361}"/>
                </a:ext>
                <a:ext uri="{C183D7F6-B498-43B3-948B-1728B52AA6E4}">
                  <adec:decorative xmlns:adec="http://schemas.microsoft.com/office/drawing/2017/decorative" val="0"/>
                </a:ext>
              </a:extLst>
            </p:cNvPr>
            <p:cNvSpPr>
              <a:spLocks noChangeArrowheads="1"/>
            </p:cNvSpPr>
            <p:nvPr/>
          </p:nvSpPr>
          <p:spPr bwMode="auto">
            <a:xfrm>
              <a:off x="328993" y="6139822"/>
              <a:ext cx="804744" cy="123111"/>
            </a:xfrm>
            <a:prstGeom prst="rect">
              <a:avLst/>
            </a:prstGeom>
            <a:solidFill>
              <a:srgbClr val="FFFF99"/>
            </a:solidFill>
            <a:ln w="9525">
              <a:solidFill>
                <a:schemeClr val="tx1"/>
              </a:solidFill>
              <a:miter lim="800000"/>
              <a:headEnd/>
              <a:tailEnd/>
            </a:ln>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RSA</a:t>
              </a:r>
            </a:p>
          </p:txBody>
        </p:sp>
        <p:cxnSp>
          <p:nvCxnSpPr>
            <p:cNvPr id="30731" name="Straight Arrow Connector 60">
              <a:extLst>
                <a:ext uri="{FF2B5EF4-FFF2-40B4-BE49-F238E27FC236}">
                  <a16:creationId xmlns:a16="http://schemas.microsoft.com/office/drawing/2014/main" id="{E90D2A22-2E8F-424D-81A5-B9868207D420}"/>
                </a:ext>
                <a:ext uri="{C183D7F6-B498-43B3-948B-1728B52AA6E4}">
                  <adec:decorative xmlns:adec="http://schemas.microsoft.com/office/drawing/2017/decorative" val="1"/>
                </a:ext>
              </a:extLst>
            </p:cNvPr>
            <p:cNvCxnSpPr>
              <a:cxnSpLocks noChangeShapeType="1"/>
              <a:stCxn id="30730" idx="3"/>
            </p:cNvCxnSpPr>
            <p:nvPr/>
          </p:nvCxnSpPr>
          <p:spPr bwMode="auto">
            <a:xfrm flipV="1">
              <a:off x="1133737" y="6182562"/>
              <a:ext cx="7864547" cy="18816"/>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0792" name="segment 1035" descr="segment 1035">
              <a:hlinkClick r:id="rId5"/>
              <a:extLst>
                <a:ext uri="{FF2B5EF4-FFF2-40B4-BE49-F238E27FC236}">
                  <a16:creationId xmlns:a16="http://schemas.microsoft.com/office/drawing/2014/main" id="{C2DA373B-5750-481D-9BEA-FBC56C8F2CC8}"/>
                </a:ext>
                <a:ext uri="{C183D7F6-B498-43B3-948B-1728B52AA6E4}">
                  <adec:decorative xmlns:adec="http://schemas.microsoft.com/office/drawing/2017/decorative" val="0"/>
                </a:ext>
              </a:extLst>
            </p:cNvPr>
            <p:cNvSpPr>
              <a:spLocks noChangeArrowheads="1"/>
            </p:cNvSpPr>
            <p:nvPr/>
          </p:nvSpPr>
          <p:spPr bwMode="auto">
            <a:xfrm>
              <a:off x="1176986" y="6137370"/>
              <a:ext cx="1424174"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Runway Safety Area Phase 2</a:t>
              </a:r>
            </a:p>
          </p:txBody>
        </p:sp>
        <p:sp>
          <p:nvSpPr>
            <p:cNvPr id="30734" name="segment 301" descr="segment 301">
              <a:hlinkClick r:id="rId6"/>
              <a:extLst>
                <a:ext uri="{FF2B5EF4-FFF2-40B4-BE49-F238E27FC236}">
                  <a16:creationId xmlns:a16="http://schemas.microsoft.com/office/drawing/2014/main" id="{10921165-8012-4867-9742-2002F0A48A03}"/>
                </a:ext>
                <a:ext uri="{C183D7F6-B498-43B3-948B-1728B52AA6E4}">
                  <adec:decorative xmlns:adec="http://schemas.microsoft.com/office/drawing/2017/decorative" val="0"/>
                </a:ext>
              </a:extLst>
            </p:cNvPr>
            <p:cNvSpPr>
              <a:spLocks noChangeArrowheads="1"/>
            </p:cNvSpPr>
            <p:nvPr/>
          </p:nvSpPr>
          <p:spPr bwMode="auto">
            <a:xfrm>
              <a:off x="1183124" y="5141016"/>
              <a:ext cx="1418036"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p>
          </p:txBody>
        </p:sp>
        <p:sp>
          <p:nvSpPr>
            <p:cNvPr id="30735" name="segment 303" descr="segment 303">
              <a:hlinkClick r:id="rId7"/>
              <a:extLst>
                <a:ext uri="{FF2B5EF4-FFF2-40B4-BE49-F238E27FC236}">
                  <a16:creationId xmlns:a16="http://schemas.microsoft.com/office/drawing/2014/main" id="{539F712C-B468-4CB7-A2F5-E70B7BF2EE9D}"/>
                </a:ext>
                <a:ext uri="{C183D7F6-B498-43B3-948B-1728B52AA6E4}">
                  <adec:decorative xmlns:adec="http://schemas.microsoft.com/office/drawing/2017/decorative" val="0"/>
                </a:ext>
              </a:extLst>
            </p:cNvPr>
            <p:cNvSpPr>
              <a:spLocks noChangeArrowheads="1"/>
            </p:cNvSpPr>
            <p:nvPr/>
          </p:nvSpPr>
          <p:spPr bwMode="auto">
            <a:xfrm>
              <a:off x="1175315" y="4587936"/>
              <a:ext cx="3472101"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r>
                <a:rPr lang="en-US" sz="800">
                  <a:solidFill>
                    <a:srgbClr val="000000"/>
                  </a:solidFill>
                  <a:latin typeface="Segoe UI" panose="020B0502040204020203" pitchFamily="34" charset="0"/>
                </a:rPr>
                <a:t>Closely Spaced Parallel Runway Operations</a:t>
              </a:r>
            </a:p>
          </p:txBody>
        </p:sp>
        <p:sp>
          <p:nvSpPr>
            <p:cNvPr id="78" name="system 32" descr="system 32">
              <a:hlinkClick r:id="rId8"/>
              <a:extLst>
                <a:ext uri="{FF2B5EF4-FFF2-40B4-BE49-F238E27FC236}">
                  <a16:creationId xmlns:a16="http://schemas.microsoft.com/office/drawing/2014/main" id="{DE1DF114-A1EF-4838-917B-3947D702569E}"/>
                </a:ext>
                <a:ext uri="{C183D7F6-B498-43B3-948B-1728B52AA6E4}">
                  <adec:decorative xmlns:adec="http://schemas.microsoft.com/office/drawing/2017/decorative" val="0"/>
                </a:ext>
              </a:extLst>
            </p:cNvPr>
            <p:cNvSpPr>
              <a:spLocks noChangeArrowheads="1"/>
            </p:cNvSpPr>
            <p:nvPr/>
          </p:nvSpPr>
          <p:spPr bwMode="auto">
            <a:xfrm>
              <a:off x="419513" y="764070"/>
              <a:ext cx="694958"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TDWR</a:t>
              </a:r>
            </a:p>
          </p:txBody>
        </p:sp>
        <p:cxnSp>
          <p:nvCxnSpPr>
            <p:cNvPr id="79" name="Straight Arrow Connector 151">
              <a:extLst>
                <a:ext uri="{FF2B5EF4-FFF2-40B4-BE49-F238E27FC236}">
                  <a16:creationId xmlns:a16="http://schemas.microsoft.com/office/drawing/2014/main" id="{D23D5445-78A0-4891-89F8-EE8A517F8C2B}"/>
                </a:ext>
                <a:ext uri="{C183D7F6-B498-43B3-948B-1728B52AA6E4}">
                  <adec:decorative xmlns:adec="http://schemas.microsoft.com/office/drawing/2017/decorative" val="1"/>
                </a:ext>
              </a:extLst>
            </p:cNvPr>
            <p:cNvCxnSpPr>
              <a:cxnSpLocks/>
              <a:stCxn id="78" idx="3"/>
            </p:cNvCxnSpPr>
            <p:nvPr/>
          </p:nvCxnSpPr>
          <p:spPr bwMode="auto">
            <a:xfrm flipV="1">
              <a:off x="1114471" y="843017"/>
              <a:ext cx="7849228" cy="0"/>
            </a:xfrm>
            <a:prstGeom prst="straightConnector1">
              <a:avLst/>
            </a:prstGeom>
            <a:noFill/>
            <a:ln w="9525" algn="ctr">
              <a:solidFill>
                <a:srgbClr val="FF0000"/>
              </a:solidFill>
              <a:round/>
              <a:headEnd/>
              <a:tailEnd type="triangle" w="med" len="med"/>
            </a:ln>
          </p:spPr>
        </p:cxnSp>
        <p:sp>
          <p:nvSpPr>
            <p:cNvPr id="80" name="segment 1138 planned" descr="segment 1138 planned">
              <a:hlinkClick r:id="rId9"/>
              <a:extLst>
                <a:ext uri="{FF2B5EF4-FFF2-40B4-BE49-F238E27FC236}">
                  <a16:creationId xmlns:a16="http://schemas.microsoft.com/office/drawing/2014/main" id="{CE0E2AE5-B9BF-420F-9848-8F921A77DE14}"/>
                </a:ext>
                <a:ext uri="{C183D7F6-B498-43B3-948B-1728B52AA6E4}">
                  <adec:decorative xmlns:adec="http://schemas.microsoft.com/office/drawing/2017/decorative" val="0"/>
                </a:ext>
              </a:extLst>
            </p:cNvPr>
            <p:cNvSpPr>
              <a:spLocks noChangeArrowheads="1"/>
            </p:cNvSpPr>
            <p:nvPr/>
          </p:nvSpPr>
          <p:spPr bwMode="auto">
            <a:xfrm>
              <a:off x="2100244" y="927931"/>
              <a:ext cx="2025598" cy="128016"/>
            </a:xfrm>
            <a:prstGeom prst="rect">
              <a:avLst/>
            </a:prstGeom>
            <a:solidFill>
              <a:schemeClr val="accent3">
                <a:lumMod val="85000"/>
              </a:schemeClr>
            </a:solidFill>
            <a:ln w="9525">
              <a:solidFill>
                <a:schemeClr val="tx1"/>
              </a:solidFill>
              <a:prstDash val="dash"/>
              <a:miter lim="800000"/>
              <a:headEnd/>
              <a:tailEnd/>
            </a:ln>
          </p:spPr>
          <p:txBody>
            <a:bodyPr lIns="18288" tIns="9144" rIns="0" bIns="0" anchor="ctr"/>
            <a:lstStyle/>
            <a:p>
              <a:pPr eaLnBrk="1" hangingPunct="1">
                <a:defRPr/>
              </a:pPr>
              <a:r>
                <a:rPr lang="en-US" sz="800">
                  <a:solidFill>
                    <a:srgbClr val="000000"/>
                  </a:solidFill>
                  <a:latin typeface="Segoe UI" panose="020B0502040204020203" pitchFamily="34" charset="0"/>
                  <a:ea typeface="ＭＳ Ｐゴシック" pitchFamily="34" charset="-128"/>
                  <a:cs typeface="Segoe UI" panose="020B0502040204020203" pitchFamily="34" charset="0"/>
                </a:rPr>
                <a:t>                                                </a:t>
              </a:r>
            </a:p>
          </p:txBody>
        </p:sp>
        <p:sp>
          <p:nvSpPr>
            <p:cNvPr id="88" name="segment 913 planned" descr="segment 913 planned">
              <a:hlinkClick r:id="rId10"/>
              <a:extLst>
                <a:ext uri="{FF2B5EF4-FFF2-40B4-BE49-F238E27FC236}">
                  <a16:creationId xmlns:a16="http://schemas.microsoft.com/office/drawing/2014/main" id="{CC6B32CD-1330-4287-B51B-74B3DB1E0103}"/>
                </a:ext>
                <a:ext uri="{C183D7F6-B498-43B3-948B-1728B52AA6E4}">
                  <adec:decorative xmlns:adec="http://schemas.microsoft.com/office/drawing/2017/decorative" val="0"/>
                </a:ext>
              </a:extLst>
            </p:cNvPr>
            <p:cNvSpPr>
              <a:spLocks noChangeArrowheads="1"/>
            </p:cNvSpPr>
            <p:nvPr/>
          </p:nvSpPr>
          <p:spPr bwMode="auto">
            <a:xfrm>
              <a:off x="1930081" y="654823"/>
              <a:ext cx="671078" cy="12801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p>
          </p:txBody>
        </p:sp>
        <p:sp>
          <p:nvSpPr>
            <p:cNvPr id="99" name="Rectangle 97">
              <a:extLst>
                <a:ext uri="{FF2B5EF4-FFF2-40B4-BE49-F238E27FC236}">
                  <a16:creationId xmlns:a16="http://schemas.microsoft.com/office/drawing/2014/main" id="{12F901CB-C964-43D7-B090-6123723CBB55}"/>
                </a:ext>
                <a:ext uri="{C183D7F6-B498-43B3-948B-1728B52AA6E4}">
                  <adec:decorative xmlns:adec="http://schemas.microsoft.com/office/drawing/2017/decorative" val="1"/>
                </a:ext>
              </a:extLst>
            </p:cNvPr>
            <p:cNvSpPr>
              <a:spLocks noChangeArrowheads="1"/>
            </p:cNvSpPr>
            <p:nvPr/>
          </p:nvSpPr>
          <p:spPr bwMode="auto">
            <a:xfrm rot="16200000">
              <a:off x="458413" y="1053902"/>
              <a:ext cx="555348" cy="876143"/>
            </a:xfrm>
            <a:prstGeom prst="rect">
              <a:avLst/>
            </a:prstGeom>
            <a:solidFill>
              <a:srgbClr val="FFFFFF"/>
            </a:solidFill>
            <a:ln w="12700">
              <a:solidFill>
                <a:schemeClr val="tx1"/>
              </a:solidFill>
              <a:miter lim="800000"/>
              <a:headEnd/>
              <a:tailEnd/>
            </a:ln>
          </p:spPr>
          <p:txBody>
            <a:bodyPr lIns="9144" tIns="0" rIns="0" bIns="0"/>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WSDS</a:t>
              </a:r>
            </a:p>
          </p:txBody>
        </p:sp>
        <p:sp>
          <p:nvSpPr>
            <p:cNvPr id="100" name="system 1260" descr="system 1260">
              <a:hlinkClick r:id="rId11"/>
              <a:extLst>
                <a:ext uri="{FF2B5EF4-FFF2-40B4-BE49-F238E27FC236}">
                  <a16:creationId xmlns:a16="http://schemas.microsoft.com/office/drawing/2014/main" id="{842CF3BB-6627-4F94-8188-74554D616CFB}"/>
                </a:ext>
                <a:ext uri="{C183D7F6-B498-43B3-948B-1728B52AA6E4}">
                  <adec:decorative xmlns:adec="http://schemas.microsoft.com/office/drawing/2017/decorative" val="0"/>
                </a:ext>
              </a:extLst>
            </p:cNvPr>
            <p:cNvSpPr>
              <a:spLocks noChangeArrowheads="1"/>
            </p:cNvSpPr>
            <p:nvPr/>
          </p:nvSpPr>
          <p:spPr bwMode="auto">
            <a:xfrm>
              <a:off x="419512" y="1264329"/>
              <a:ext cx="694959" cy="179923"/>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LLWAS</a:t>
              </a:r>
            </a:p>
          </p:txBody>
        </p:sp>
        <p:sp>
          <p:nvSpPr>
            <p:cNvPr id="101" name="system 133" descr="system 133">
              <a:hlinkClick r:id="rId12"/>
              <a:extLst>
                <a:ext uri="{FF2B5EF4-FFF2-40B4-BE49-F238E27FC236}">
                  <a16:creationId xmlns:a16="http://schemas.microsoft.com/office/drawing/2014/main" id="{D6792675-3947-4C33-92B0-71D8E3A79AB4}"/>
                </a:ext>
                <a:ext uri="{C183D7F6-B498-43B3-948B-1728B52AA6E4}">
                  <adec:decorative xmlns:adec="http://schemas.microsoft.com/office/drawing/2017/decorative" val="0"/>
                </a:ext>
              </a:extLst>
            </p:cNvPr>
            <p:cNvSpPr>
              <a:spLocks noChangeArrowheads="1"/>
            </p:cNvSpPr>
            <p:nvPr/>
          </p:nvSpPr>
          <p:spPr bwMode="auto">
            <a:xfrm>
              <a:off x="419513" y="1536827"/>
              <a:ext cx="694959"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ASR-9 WSP</a:t>
              </a:r>
            </a:p>
          </p:txBody>
        </p:sp>
        <p:sp>
          <p:nvSpPr>
            <p:cNvPr id="102" name="segment 1081" descr="segment 1081">
              <a:hlinkClick r:id="rId2"/>
              <a:extLst>
                <a:ext uri="{FF2B5EF4-FFF2-40B4-BE49-F238E27FC236}">
                  <a16:creationId xmlns:a16="http://schemas.microsoft.com/office/drawing/2014/main" id="{EC0BEADF-2005-496E-82F8-B0ADF8E7394A}"/>
                </a:ext>
                <a:ext uri="{C183D7F6-B498-43B3-948B-1728B52AA6E4}">
                  <adec:decorative xmlns:adec="http://schemas.microsoft.com/office/drawing/2017/decorative" val="0"/>
                </a:ext>
              </a:extLst>
            </p:cNvPr>
            <p:cNvSpPr>
              <a:spLocks noChangeArrowheads="1"/>
            </p:cNvSpPr>
            <p:nvPr/>
          </p:nvSpPr>
          <p:spPr bwMode="auto">
            <a:xfrm>
              <a:off x="1183239" y="1217891"/>
              <a:ext cx="3464177" cy="549163"/>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WSDS Sustainment 2</a:t>
              </a:r>
            </a:p>
          </p:txBody>
        </p:sp>
        <p:sp>
          <p:nvSpPr>
            <p:cNvPr id="104" name="Line 250">
              <a:extLst>
                <a:ext uri="{FF2B5EF4-FFF2-40B4-BE49-F238E27FC236}">
                  <a16:creationId xmlns:a16="http://schemas.microsoft.com/office/drawing/2014/main" id="{A1C0AEBD-875A-41AB-93E3-319CE24DE055}"/>
                </a:ext>
                <a:ext uri="{C183D7F6-B498-43B3-948B-1728B52AA6E4}">
                  <adec:decorative xmlns:adec="http://schemas.microsoft.com/office/drawing/2017/decorative" val="1"/>
                </a:ext>
              </a:extLst>
            </p:cNvPr>
            <p:cNvSpPr>
              <a:spLocks noChangeShapeType="1"/>
            </p:cNvSpPr>
            <p:nvPr/>
          </p:nvSpPr>
          <p:spPr bwMode="auto">
            <a:xfrm flipV="1">
              <a:off x="1126535" y="1362718"/>
              <a:ext cx="7849228" cy="0"/>
            </a:xfrm>
            <a:prstGeom prst="line">
              <a:avLst/>
            </a:prstGeom>
            <a:noFill/>
            <a:ln w="9525" algn="ctr">
              <a:solidFill>
                <a:srgbClr val="FF0000"/>
              </a:solidFill>
              <a:round/>
              <a:headEnd/>
              <a:tailEnd type="triangle" w="med" len="med"/>
            </a:ln>
          </p:spPr>
          <p:txBody>
            <a:bodyPr wrap="none"/>
            <a:lstStyle/>
            <a:p>
              <a:endParaRPr lang="en-US"/>
            </a:p>
          </p:txBody>
        </p:sp>
        <p:sp>
          <p:nvSpPr>
            <p:cNvPr id="105" name="Line 250">
              <a:extLst>
                <a:ext uri="{FF2B5EF4-FFF2-40B4-BE49-F238E27FC236}">
                  <a16:creationId xmlns:a16="http://schemas.microsoft.com/office/drawing/2014/main" id="{578047FF-3953-4D51-A87D-E2C9976FBA2E}"/>
                </a:ext>
                <a:ext uri="{C183D7F6-B498-43B3-948B-1728B52AA6E4}">
                  <adec:decorative xmlns:adec="http://schemas.microsoft.com/office/drawing/2017/decorative" val="1"/>
                </a:ext>
              </a:extLst>
            </p:cNvPr>
            <p:cNvSpPr>
              <a:spLocks noChangeShapeType="1"/>
            </p:cNvSpPr>
            <p:nvPr/>
          </p:nvSpPr>
          <p:spPr bwMode="auto">
            <a:xfrm>
              <a:off x="1112202" y="1632501"/>
              <a:ext cx="7863561" cy="0"/>
            </a:xfrm>
            <a:prstGeom prst="line">
              <a:avLst/>
            </a:prstGeom>
            <a:noFill/>
            <a:ln w="9525" algn="ctr">
              <a:solidFill>
                <a:srgbClr val="FF0000"/>
              </a:solidFill>
              <a:round/>
              <a:headEnd/>
              <a:tailEnd type="triangle" w="med" len="med"/>
            </a:ln>
          </p:spPr>
          <p:txBody>
            <a:bodyPr wrap="none"/>
            <a:lstStyle/>
            <a:p>
              <a:endParaRPr lang="en-US"/>
            </a:p>
          </p:txBody>
        </p:sp>
        <p:sp>
          <p:nvSpPr>
            <p:cNvPr id="107" name="decision 650" descr="decision 650">
              <a:hlinkClick r:id="rId13"/>
              <a:extLst>
                <a:ext uri="{FF2B5EF4-FFF2-40B4-BE49-F238E27FC236}">
                  <a16:creationId xmlns:a16="http://schemas.microsoft.com/office/drawing/2014/main" id="{54DA8C1B-43F5-4D03-B92B-3A6F3362F38E}"/>
                </a:ext>
                <a:ext uri="{C183D7F6-B498-43B3-948B-1728B52AA6E4}">
                  <adec:decorative xmlns:adec="http://schemas.microsoft.com/office/drawing/2017/decorative" val="0"/>
                </a:ext>
              </a:extLst>
            </p:cNvPr>
            <p:cNvSpPr>
              <a:spLocks noChangeArrowheads="1"/>
            </p:cNvSpPr>
            <p:nvPr/>
          </p:nvSpPr>
          <p:spPr bwMode="auto">
            <a:xfrm>
              <a:off x="1623746" y="1316075"/>
              <a:ext cx="274326" cy="365738"/>
            </a:xfrm>
            <a:prstGeom prst="diamond">
              <a:avLst/>
            </a:prstGeom>
            <a:solidFill>
              <a:srgbClr val="D9D9D9"/>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650</a:t>
              </a:r>
            </a:p>
          </p:txBody>
        </p:sp>
        <p:sp>
          <p:nvSpPr>
            <p:cNvPr id="112" name="segment 1099" descr="segment 1099">
              <a:hlinkClick r:id="rId14"/>
              <a:extLst>
                <a:ext uri="{FF2B5EF4-FFF2-40B4-BE49-F238E27FC236}">
                  <a16:creationId xmlns:a16="http://schemas.microsoft.com/office/drawing/2014/main" id="{89073B7B-BAA5-432E-B29C-3BC8B4EA9E85}"/>
                </a:ext>
                <a:ext uri="{C183D7F6-B498-43B3-948B-1728B52AA6E4}">
                  <adec:decorative xmlns:adec="http://schemas.microsoft.com/office/drawing/2017/decorative" val="0"/>
                </a:ext>
              </a:extLst>
            </p:cNvPr>
            <p:cNvSpPr>
              <a:spLocks noChangeArrowheads="1"/>
            </p:cNvSpPr>
            <p:nvPr/>
          </p:nvSpPr>
          <p:spPr bwMode="auto">
            <a:xfrm>
              <a:off x="1186075" y="1937288"/>
              <a:ext cx="4996862" cy="1491683"/>
            </a:xfrm>
            <a:prstGeom prst="rect">
              <a:avLst/>
            </a:prstGeom>
            <a:solidFill>
              <a:srgbClr val="DDDDDD"/>
            </a:solidFill>
            <a:ln w="9525">
              <a:solidFill>
                <a:schemeClr val="tx1"/>
              </a:solidFill>
              <a:miter lim="800000"/>
              <a:headEnd/>
              <a:tailEnd/>
            </a:ln>
          </p:spPr>
          <p:txBody>
            <a:bodyPr lIns="1188720" tIns="9144" rIns="0" bIns="274320" anchor="b"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ASWON Sustainment 2</a:t>
              </a:r>
            </a:p>
          </p:txBody>
        </p:sp>
        <p:sp>
          <p:nvSpPr>
            <p:cNvPr id="115" name="Rectangle 97">
              <a:extLst>
                <a:ext uri="{FF2B5EF4-FFF2-40B4-BE49-F238E27FC236}">
                  <a16:creationId xmlns:a16="http://schemas.microsoft.com/office/drawing/2014/main" id="{C5085213-3E52-4CE4-B082-36F893430F19}"/>
                </a:ext>
                <a:ext uri="{C183D7F6-B498-43B3-948B-1728B52AA6E4}">
                  <adec:decorative xmlns:adec="http://schemas.microsoft.com/office/drawing/2017/decorative" val="1"/>
                </a:ext>
              </a:extLst>
            </p:cNvPr>
            <p:cNvSpPr>
              <a:spLocks noChangeArrowheads="1"/>
            </p:cNvSpPr>
            <p:nvPr/>
          </p:nvSpPr>
          <p:spPr bwMode="auto">
            <a:xfrm rot="16200000">
              <a:off x="48059" y="2194971"/>
              <a:ext cx="1377755" cy="877842"/>
            </a:xfrm>
            <a:prstGeom prst="rect">
              <a:avLst/>
            </a:prstGeom>
            <a:solidFill>
              <a:srgbClr val="FFFFFF"/>
            </a:solidFill>
            <a:ln w="12700">
              <a:solidFill>
                <a:schemeClr val="tx1"/>
              </a:solidFill>
              <a:miter lim="800000"/>
              <a:headEnd/>
              <a:tailEnd/>
            </a:ln>
          </p:spPr>
          <p:txBody>
            <a:bodyPr lIns="0" tIns="0" rIns="0" bIns="0"/>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ASWON Portfolio</a:t>
              </a:r>
            </a:p>
          </p:txBody>
        </p:sp>
        <p:cxnSp>
          <p:nvCxnSpPr>
            <p:cNvPr id="116" name="Straight Connector 163">
              <a:extLst>
                <a:ext uri="{FF2B5EF4-FFF2-40B4-BE49-F238E27FC236}">
                  <a16:creationId xmlns:a16="http://schemas.microsoft.com/office/drawing/2014/main" id="{89050A25-3854-47BA-BA49-4ABD764DFB35}"/>
                </a:ext>
                <a:ext uri="{C183D7F6-B498-43B3-948B-1728B52AA6E4}">
                  <adec:decorative xmlns:adec="http://schemas.microsoft.com/office/drawing/2017/decorative" val="1"/>
                </a:ext>
              </a:extLst>
            </p:cNvPr>
            <p:cNvCxnSpPr>
              <a:cxnSpLocks/>
              <a:endCxn id="131" idx="0"/>
            </p:cNvCxnSpPr>
            <p:nvPr/>
          </p:nvCxnSpPr>
          <p:spPr bwMode="auto">
            <a:xfrm flipV="1">
              <a:off x="658796" y="2916567"/>
              <a:ext cx="4057158" cy="9306"/>
            </a:xfrm>
            <a:prstGeom prst="line">
              <a:avLst/>
            </a:prstGeom>
            <a:noFill/>
            <a:ln w="9525" algn="ctr">
              <a:solidFill>
                <a:srgbClr val="FF0000"/>
              </a:solidFill>
              <a:round/>
              <a:headEnd/>
              <a:tailEnd/>
            </a:ln>
          </p:spPr>
        </p:cxnSp>
        <p:cxnSp>
          <p:nvCxnSpPr>
            <p:cNvPr id="117" name="Straight Arrow Connector 3">
              <a:extLst>
                <a:ext uri="{FF2B5EF4-FFF2-40B4-BE49-F238E27FC236}">
                  <a16:creationId xmlns:a16="http://schemas.microsoft.com/office/drawing/2014/main" id="{9BDBB226-5A0B-4BD5-9E51-728A21228DD8}"/>
                </a:ext>
                <a:ext uri="{C183D7F6-B498-43B3-948B-1728B52AA6E4}">
                  <adec:decorative xmlns:adec="http://schemas.microsoft.com/office/drawing/2017/decorative" val="1"/>
                </a:ext>
              </a:extLst>
            </p:cNvPr>
            <p:cNvCxnSpPr>
              <a:cxnSpLocks/>
            </p:cNvCxnSpPr>
            <p:nvPr/>
          </p:nvCxnSpPr>
          <p:spPr bwMode="auto">
            <a:xfrm>
              <a:off x="1116371" y="4151198"/>
              <a:ext cx="7859394" cy="0"/>
            </a:xfrm>
            <a:prstGeom prst="straightConnector1">
              <a:avLst/>
            </a:prstGeom>
            <a:noFill/>
            <a:ln w="9525" algn="ctr">
              <a:solidFill>
                <a:srgbClr val="FF0000"/>
              </a:solidFill>
              <a:round/>
              <a:headEnd/>
              <a:tailEnd type="triangle" w="med" len="med"/>
            </a:ln>
          </p:spPr>
        </p:cxnSp>
        <p:sp>
          <p:nvSpPr>
            <p:cNvPr id="118" name="system 346" descr="system 346">
              <a:hlinkClick r:id="rId15"/>
              <a:extLst>
                <a:ext uri="{FF2B5EF4-FFF2-40B4-BE49-F238E27FC236}">
                  <a16:creationId xmlns:a16="http://schemas.microsoft.com/office/drawing/2014/main" id="{B98A97C0-AB58-482B-BFAF-77A3CBDCEBD2}"/>
                </a:ext>
                <a:ext uri="{C183D7F6-B498-43B3-948B-1728B52AA6E4}">
                  <adec:decorative xmlns:adec="http://schemas.microsoft.com/office/drawing/2017/decorative" val="0"/>
                </a:ext>
              </a:extLst>
            </p:cNvPr>
            <p:cNvSpPr>
              <a:spLocks noChangeArrowheads="1"/>
            </p:cNvSpPr>
            <p:nvPr/>
          </p:nvSpPr>
          <p:spPr bwMode="auto">
            <a:xfrm>
              <a:off x="329969" y="3718281"/>
              <a:ext cx="804672"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JAWS</a:t>
              </a:r>
            </a:p>
          </p:txBody>
        </p:sp>
        <p:cxnSp>
          <p:nvCxnSpPr>
            <p:cNvPr id="119" name="Straight Arrow Connector 149">
              <a:extLst>
                <a:ext uri="{FF2B5EF4-FFF2-40B4-BE49-F238E27FC236}">
                  <a16:creationId xmlns:a16="http://schemas.microsoft.com/office/drawing/2014/main" id="{E986003C-3921-4FAA-A048-ABC48922D868}"/>
                </a:ext>
                <a:ext uri="{C183D7F6-B498-43B3-948B-1728B52AA6E4}">
                  <adec:decorative xmlns:adec="http://schemas.microsoft.com/office/drawing/2017/decorative" val="1"/>
                </a:ext>
              </a:extLst>
            </p:cNvPr>
            <p:cNvCxnSpPr>
              <a:cxnSpLocks/>
              <a:stCxn id="118" idx="3"/>
            </p:cNvCxnSpPr>
            <p:nvPr/>
          </p:nvCxnSpPr>
          <p:spPr bwMode="auto">
            <a:xfrm>
              <a:off x="1134641" y="3809716"/>
              <a:ext cx="7853362" cy="0"/>
            </a:xfrm>
            <a:prstGeom prst="straightConnector1">
              <a:avLst/>
            </a:prstGeom>
            <a:noFill/>
            <a:ln w="9525" algn="ctr">
              <a:solidFill>
                <a:srgbClr val="FF0000"/>
              </a:solidFill>
              <a:round/>
              <a:headEnd/>
              <a:tailEnd type="triangle" w="med" len="med"/>
            </a:ln>
          </p:spPr>
        </p:cxnSp>
        <p:sp>
          <p:nvSpPr>
            <p:cNvPr id="120" name="segment 807" descr="segment 807">
              <a:hlinkClick r:id="rId16"/>
              <a:extLst>
                <a:ext uri="{FF2B5EF4-FFF2-40B4-BE49-F238E27FC236}">
                  <a16:creationId xmlns:a16="http://schemas.microsoft.com/office/drawing/2014/main" id="{FA080AC0-A018-47C2-9D64-68556A7F1E24}"/>
                </a:ext>
                <a:ext uri="{C183D7F6-B498-43B3-948B-1728B52AA6E4}">
                  <adec:decorative xmlns:adec="http://schemas.microsoft.com/office/drawing/2017/decorative" val="0"/>
                </a:ext>
              </a:extLst>
            </p:cNvPr>
            <p:cNvSpPr>
              <a:spLocks noChangeArrowheads="1"/>
            </p:cNvSpPr>
            <p:nvPr/>
          </p:nvSpPr>
          <p:spPr bwMode="auto">
            <a:xfrm>
              <a:off x="1174159" y="3748346"/>
              <a:ext cx="4002325"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JAWS Sustainment 1</a:t>
              </a:r>
            </a:p>
          </p:txBody>
        </p:sp>
        <p:cxnSp>
          <p:nvCxnSpPr>
            <p:cNvPr id="122" name="Straight Arrow Connector 164">
              <a:extLst>
                <a:ext uri="{FF2B5EF4-FFF2-40B4-BE49-F238E27FC236}">
                  <a16:creationId xmlns:a16="http://schemas.microsoft.com/office/drawing/2014/main" id="{1F0214E2-7476-4924-AF71-6B4EF6632F43}"/>
                </a:ext>
                <a:ext uri="{C183D7F6-B498-43B3-948B-1728B52AA6E4}">
                  <adec:decorative xmlns:adec="http://schemas.microsoft.com/office/drawing/2017/decorative" val="1"/>
                </a:ext>
              </a:extLst>
            </p:cNvPr>
            <p:cNvCxnSpPr>
              <a:cxnSpLocks/>
              <a:stCxn id="129" idx="3"/>
            </p:cNvCxnSpPr>
            <p:nvPr/>
          </p:nvCxnSpPr>
          <p:spPr bwMode="auto">
            <a:xfrm flipV="1">
              <a:off x="1112203" y="2463688"/>
              <a:ext cx="7875800" cy="0"/>
            </a:xfrm>
            <a:prstGeom prst="straightConnector1">
              <a:avLst/>
            </a:prstGeom>
            <a:noFill/>
            <a:ln w="9525" algn="ctr">
              <a:solidFill>
                <a:srgbClr val="FF0000"/>
              </a:solidFill>
              <a:round/>
              <a:headEnd/>
              <a:tailEnd type="triangle" w="med" len="med"/>
            </a:ln>
          </p:spPr>
        </p:cxnSp>
        <p:sp>
          <p:nvSpPr>
            <p:cNvPr id="123" name="system 1288" descr="system 1288">
              <a:hlinkClick r:id="rId17"/>
              <a:extLst>
                <a:ext uri="{FF2B5EF4-FFF2-40B4-BE49-F238E27FC236}">
                  <a16:creationId xmlns:a16="http://schemas.microsoft.com/office/drawing/2014/main" id="{F08F074B-4D62-4CCE-9C3A-87EE52171B4C}"/>
                </a:ext>
                <a:ext uri="{C183D7F6-B498-43B3-948B-1728B52AA6E4}">
                  <adec:decorative xmlns:adec="http://schemas.microsoft.com/office/drawing/2017/decorative" val="0"/>
                </a:ext>
              </a:extLst>
            </p:cNvPr>
            <p:cNvSpPr>
              <a:spLocks noChangeArrowheads="1"/>
            </p:cNvSpPr>
            <p:nvPr/>
          </p:nvSpPr>
          <p:spPr bwMode="auto">
            <a:xfrm>
              <a:off x="329969" y="4045981"/>
              <a:ext cx="804672" cy="237730"/>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Weather</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Camera (Sys Ops)</a:t>
              </a:r>
            </a:p>
          </p:txBody>
        </p:sp>
        <p:sp>
          <p:nvSpPr>
            <p:cNvPr id="125" name="system 312" descr="system 312">
              <a:hlinkClick r:id="rId18"/>
              <a:extLst>
                <a:ext uri="{FF2B5EF4-FFF2-40B4-BE49-F238E27FC236}">
                  <a16:creationId xmlns:a16="http://schemas.microsoft.com/office/drawing/2014/main" id="{CD4C9D29-F741-4DD5-BCF8-37FECE490FC5}"/>
                </a:ext>
                <a:ext uri="{C183D7F6-B498-43B3-948B-1728B52AA6E4}">
                  <adec:decorative xmlns:adec="http://schemas.microsoft.com/office/drawing/2017/decorative" val="0"/>
                </a:ext>
              </a:extLst>
            </p:cNvPr>
            <p:cNvSpPr>
              <a:spLocks noChangeArrowheads="1"/>
            </p:cNvSpPr>
            <p:nvPr/>
          </p:nvSpPr>
          <p:spPr bwMode="auto">
            <a:xfrm>
              <a:off x="421840" y="1967643"/>
              <a:ext cx="694958"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ASOS</a:t>
              </a:r>
            </a:p>
          </p:txBody>
        </p:sp>
        <p:sp>
          <p:nvSpPr>
            <p:cNvPr id="126" name="system 1322" descr="system 1322">
              <a:hlinkClick r:id="rId19"/>
              <a:extLst>
                <a:ext uri="{FF2B5EF4-FFF2-40B4-BE49-F238E27FC236}">
                  <a16:creationId xmlns:a16="http://schemas.microsoft.com/office/drawing/2014/main" id="{6453BFDC-83D4-425C-8BB6-CB307D55CFF8}"/>
                </a:ext>
                <a:ext uri="{C183D7F6-B498-43B3-948B-1728B52AA6E4}">
                  <adec:decorative xmlns:adec="http://schemas.microsoft.com/office/drawing/2017/decorative" val="0"/>
                </a:ext>
              </a:extLst>
            </p:cNvPr>
            <p:cNvSpPr>
              <a:spLocks noChangeArrowheads="1"/>
            </p:cNvSpPr>
            <p:nvPr/>
          </p:nvSpPr>
          <p:spPr bwMode="auto">
            <a:xfrm>
              <a:off x="422342" y="2178107"/>
              <a:ext cx="694958"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AWOS-C</a:t>
              </a:r>
            </a:p>
          </p:txBody>
        </p:sp>
        <p:sp>
          <p:nvSpPr>
            <p:cNvPr id="127" name="system 1344" descr="system 1344">
              <a:hlinkClick r:id="rId20"/>
              <a:extLst>
                <a:ext uri="{FF2B5EF4-FFF2-40B4-BE49-F238E27FC236}">
                  <a16:creationId xmlns:a16="http://schemas.microsoft.com/office/drawing/2014/main" id="{B657CCB7-CB34-44F0-B0D2-9A421B75989C}"/>
                </a:ext>
                <a:ext uri="{C183D7F6-B498-43B3-948B-1728B52AA6E4}">
                  <adec:decorative xmlns:adec="http://schemas.microsoft.com/office/drawing/2017/decorative" val="0"/>
                </a:ext>
              </a:extLst>
            </p:cNvPr>
            <p:cNvSpPr>
              <a:spLocks noChangeArrowheads="1"/>
            </p:cNvSpPr>
            <p:nvPr/>
          </p:nvSpPr>
          <p:spPr bwMode="auto">
            <a:xfrm>
              <a:off x="425900" y="2607728"/>
              <a:ext cx="694959"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DASI</a:t>
              </a:r>
            </a:p>
          </p:txBody>
        </p:sp>
        <p:sp>
          <p:nvSpPr>
            <p:cNvPr id="128" name="system 329" descr="system 329">
              <a:hlinkClick r:id="rId21"/>
              <a:extLst>
                <a:ext uri="{FF2B5EF4-FFF2-40B4-BE49-F238E27FC236}">
                  <a16:creationId xmlns:a16="http://schemas.microsoft.com/office/drawing/2014/main" id="{4E25F7A2-EC04-43BF-BC32-E4FBACB20509}"/>
                </a:ext>
                <a:ext uri="{C183D7F6-B498-43B3-948B-1728B52AA6E4}">
                  <adec:decorative xmlns:adec="http://schemas.microsoft.com/office/drawing/2017/decorative" val="0"/>
                </a:ext>
              </a:extLst>
            </p:cNvPr>
            <p:cNvSpPr>
              <a:spLocks noChangeArrowheads="1"/>
            </p:cNvSpPr>
            <p:nvPr/>
          </p:nvSpPr>
          <p:spPr bwMode="auto">
            <a:xfrm>
              <a:off x="431576" y="2839053"/>
              <a:ext cx="694959"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SAWS</a:t>
              </a:r>
            </a:p>
          </p:txBody>
        </p:sp>
        <p:sp>
          <p:nvSpPr>
            <p:cNvPr id="129" name="system 1323" descr="system 1323">
              <a:hlinkClick r:id="rId22"/>
              <a:extLst>
                <a:ext uri="{FF2B5EF4-FFF2-40B4-BE49-F238E27FC236}">
                  <a16:creationId xmlns:a16="http://schemas.microsoft.com/office/drawing/2014/main" id="{C76F01A2-44DD-4B72-98D4-68D7256BCEAA}"/>
                </a:ext>
                <a:ext uri="{C183D7F6-B498-43B3-948B-1728B52AA6E4}">
                  <adec:decorative xmlns:adec="http://schemas.microsoft.com/office/drawing/2017/decorative" val="0"/>
                </a:ext>
              </a:extLst>
            </p:cNvPr>
            <p:cNvSpPr>
              <a:spLocks noChangeArrowheads="1"/>
            </p:cNvSpPr>
            <p:nvPr/>
          </p:nvSpPr>
          <p:spPr bwMode="auto">
            <a:xfrm>
              <a:off x="421412" y="2388571"/>
              <a:ext cx="690791" cy="182869"/>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SWS</a:t>
              </a:r>
            </a:p>
          </p:txBody>
        </p:sp>
        <p:sp>
          <p:nvSpPr>
            <p:cNvPr id="130" name="Text Box 156">
              <a:extLst>
                <a:ext uri="{FF2B5EF4-FFF2-40B4-BE49-F238E27FC236}">
                  <a16:creationId xmlns:a16="http://schemas.microsoft.com/office/drawing/2014/main" id="{5EDF37F9-31B7-433E-B549-B8A939E6703D}"/>
                </a:ext>
                <a:ext uri="{C183D7F6-B498-43B3-948B-1728B52AA6E4}">
                  <adec:decorative xmlns:adec="http://schemas.microsoft.com/office/drawing/2017/decorative" val="1"/>
                </a:ext>
              </a:extLst>
            </p:cNvPr>
            <p:cNvSpPr txBox="1">
              <a:spLocks noChangeArrowheads="1"/>
            </p:cNvSpPr>
            <p:nvPr/>
          </p:nvSpPr>
          <p:spPr bwMode="auto">
            <a:xfrm>
              <a:off x="2028470" y="2559470"/>
              <a:ext cx="242893" cy="24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000" b="1">
                <a:solidFill>
                  <a:srgbClr val="FF33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31" name="Line 250">
              <a:extLst>
                <a:ext uri="{FF2B5EF4-FFF2-40B4-BE49-F238E27FC236}">
                  <a16:creationId xmlns:a16="http://schemas.microsoft.com/office/drawing/2014/main" id="{40560D27-5C18-445F-9CD9-1E523D0CE33E}"/>
                </a:ext>
                <a:ext uri="{C183D7F6-B498-43B3-948B-1728B52AA6E4}">
                  <adec:decorative xmlns:adec="http://schemas.microsoft.com/office/drawing/2017/decorative" val="1"/>
                </a:ext>
              </a:extLst>
            </p:cNvPr>
            <p:cNvSpPr>
              <a:spLocks noChangeShapeType="1"/>
            </p:cNvSpPr>
            <p:nvPr/>
          </p:nvSpPr>
          <p:spPr bwMode="auto">
            <a:xfrm flipV="1">
              <a:off x="4715954" y="2494607"/>
              <a:ext cx="489182" cy="421960"/>
            </a:xfrm>
            <a:prstGeom prst="line">
              <a:avLst/>
            </a:prstGeom>
            <a:noFill/>
            <a:ln w="9525" algn="ctr">
              <a:solidFill>
                <a:srgbClr val="FF0000"/>
              </a:solidFill>
              <a:round/>
              <a:headEnd/>
              <a:tailEnd type="triangle" w="med" len="med"/>
            </a:ln>
          </p:spPr>
          <p:txBody>
            <a:bodyPr wrap="none"/>
            <a:lstStyle/>
            <a:p>
              <a:endParaRPr lang="en-US"/>
            </a:p>
          </p:txBody>
        </p:sp>
        <p:cxnSp>
          <p:nvCxnSpPr>
            <p:cNvPr id="132" name="Straight Arrow Connector 167 planned planned planned planned">
              <a:extLst>
                <a:ext uri="{FF2B5EF4-FFF2-40B4-BE49-F238E27FC236}">
                  <a16:creationId xmlns:a16="http://schemas.microsoft.com/office/drawing/2014/main" id="{D6E7FF27-984A-4827-9C9C-0DF82D83E64F}"/>
                </a:ext>
                <a:ext uri="{C183D7F6-B498-43B3-948B-1728B52AA6E4}">
                  <adec:decorative xmlns:adec="http://schemas.microsoft.com/office/drawing/2017/decorative" val="1"/>
                </a:ext>
              </a:extLst>
            </p:cNvPr>
            <p:cNvCxnSpPr>
              <a:cxnSpLocks/>
            </p:cNvCxnSpPr>
            <p:nvPr/>
          </p:nvCxnSpPr>
          <p:spPr bwMode="auto">
            <a:xfrm flipV="1">
              <a:off x="4640539" y="2899576"/>
              <a:ext cx="523449" cy="12301"/>
            </a:xfrm>
            <a:prstGeom prst="straightConnector1">
              <a:avLst/>
            </a:prstGeom>
            <a:noFill/>
            <a:ln w="9525" algn="ctr">
              <a:solidFill>
                <a:srgbClr val="FF0000"/>
              </a:solidFill>
              <a:prstDash val="dash"/>
              <a:round/>
              <a:headEnd/>
              <a:tailEnd type="triangle" w="med" len="med"/>
            </a:ln>
          </p:spPr>
        </p:cxnSp>
        <p:sp>
          <p:nvSpPr>
            <p:cNvPr id="133" name="Text Box 156" descr="X">
              <a:extLst>
                <a:ext uri="{FF2B5EF4-FFF2-40B4-BE49-F238E27FC236}">
                  <a16:creationId xmlns:a16="http://schemas.microsoft.com/office/drawing/2014/main" id="{8076E446-ACC6-4731-B79D-D1FF1E121AE6}"/>
                </a:ext>
                <a:ext uri="{C183D7F6-B498-43B3-948B-1728B52AA6E4}">
                  <adec:decorative xmlns:adec="http://schemas.microsoft.com/office/drawing/2017/decorative" val="0"/>
                </a:ext>
              </a:extLst>
            </p:cNvPr>
            <p:cNvSpPr txBox="1">
              <a:spLocks noChangeArrowheads="1"/>
            </p:cNvSpPr>
            <p:nvPr/>
          </p:nvSpPr>
          <p:spPr bwMode="auto">
            <a:xfrm>
              <a:off x="5118750" y="2752628"/>
              <a:ext cx="196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a:solidFill>
                    <a:srgbClr val="FF3300"/>
                  </a:solidFill>
                  <a:latin typeface="Segoe UI" panose="020B0502040204020203" pitchFamily="34" charset="0"/>
                  <a:ea typeface="ＭＳ Ｐゴシック" panose="020B0600070205080204" pitchFamily="34" charset="-128"/>
                  <a:cs typeface="Segoe UI" panose="020B0502040204020203" pitchFamily="34" charset="0"/>
                </a:rPr>
                <a:t>X</a:t>
              </a:r>
            </a:p>
          </p:txBody>
        </p:sp>
        <p:sp>
          <p:nvSpPr>
            <p:cNvPr id="135" name="decision 1109" descr="decision 1109">
              <a:hlinkClick r:id="rId23"/>
              <a:extLst>
                <a:ext uri="{FF2B5EF4-FFF2-40B4-BE49-F238E27FC236}">
                  <a16:creationId xmlns:a16="http://schemas.microsoft.com/office/drawing/2014/main" id="{15071F16-FD40-4E42-9C7D-48C316FC8056}"/>
                </a:ext>
                <a:ext uri="{C183D7F6-B498-43B3-948B-1728B52AA6E4}">
                  <adec:decorative xmlns:adec="http://schemas.microsoft.com/office/drawing/2017/decorative" val="0"/>
                </a:ext>
              </a:extLst>
            </p:cNvPr>
            <p:cNvSpPr>
              <a:spLocks noChangeArrowheads="1"/>
            </p:cNvSpPr>
            <p:nvPr/>
          </p:nvSpPr>
          <p:spPr bwMode="auto">
            <a:xfrm>
              <a:off x="1750199" y="3195968"/>
              <a:ext cx="274326" cy="365738"/>
            </a:xfrm>
            <a:prstGeom prst="diamond">
              <a:avLst/>
            </a:prstGeom>
            <a:solidFill>
              <a:srgbClr val="D9D9D9"/>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1109</a:t>
              </a:r>
            </a:p>
          </p:txBody>
        </p:sp>
        <p:cxnSp>
          <p:nvCxnSpPr>
            <p:cNvPr id="137" name="Straight Arrow Connector 119">
              <a:extLst>
                <a:ext uri="{FF2B5EF4-FFF2-40B4-BE49-F238E27FC236}">
                  <a16:creationId xmlns:a16="http://schemas.microsoft.com/office/drawing/2014/main" id="{ACD2E341-0761-42D9-9274-4CDF88371BE9}"/>
                </a:ext>
                <a:ext uri="{C183D7F6-B498-43B3-948B-1728B52AA6E4}">
                  <adec:decorative xmlns:adec="http://schemas.microsoft.com/office/drawing/2017/decorative" val="1"/>
                </a:ext>
              </a:extLst>
            </p:cNvPr>
            <p:cNvCxnSpPr>
              <a:cxnSpLocks noChangeShapeType="1"/>
            </p:cNvCxnSpPr>
            <p:nvPr/>
          </p:nvCxnSpPr>
          <p:spPr bwMode="auto">
            <a:xfrm flipV="1">
              <a:off x="1114065" y="2699162"/>
              <a:ext cx="7864005" cy="0"/>
            </a:xfrm>
            <a:prstGeom prst="straightConnector1">
              <a:avLst/>
            </a:prstGeom>
            <a:noFill/>
            <a:ln w="9525" algn="ctr">
              <a:solidFill>
                <a:srgbClr val="FF0000"/>
              </a:solidFill>
              <a:round/>
              <a:headEnd/>
              <a:tailEnd type="triangle" w="med" len="med"/>
            </a:ln>
          </p:spPr>
        </p:cxnSp>
        <p:cxnSp>
          <p:nvCxnSpPr>
            <p:cNvPr id="138" name="Straight Arrow Connector 152">
              <a:extLst>
                <a:ext uri="{FF2B5EF4-FFF2-40B4-BE49-F238E27FC236}">
                  <a16:creationId xmlns:a16="http://schemas.microsoft.com/office/drawing/2014/main" id="{7ED89B55-3BE6-4D4C-9CDB-A5D191863868}"/>
                </a:ext>
                <a:ext uri="{C183D7F6-B498-43B3-948B-1728B52AA6E4}">
                  <adec:decorative xmlns:adec="http://schemas.microsoft.com/office/drawing/2017/decorative" val="1"/>
                </a:ext>
              </a:extLst>
            </p:cNvPr>
            <p:cNvCxnSpPr>
              <a:cxnSpLocks noChangeShapeType="1"/>
            </p:cNvCxnSpPr>
            <p:nvPr/>
          </p:nvCxnSpPr>
          <p:spPr bwMode="auto">
            <a:xfrm flipV="1">
              <a:off x="1115603" y="2274116"/>
              <a:ext cx="7864005" cy="0"/>
            </a:xfrm>
            <a:prstGeom prst="straightConnector1">
              <a:avLst/>
            </a:prstGeom>
            <a:noFill/>
            <a:ln w="9525" algn="ctr">
              <a:solidFill>
                <a:srgbClr val="FF0000"/>
              </a:solidFill>
              <a:round/>
              <a:headEnd/>
              <a:tailEnd type="triangle" w="med" len="med"/>
            </a:ln>
          </p:spPr>
        </p:cxnSp>
        <p:cxnSp>
          <p:nvCxnSpPr>
            <p:cNvPr id="139" name="Straight Arrow Connector 150">
              <a:extLst>
                <a:ext uri="{FF2B5EF4-FFF2-40B4-BE49-F238E27FC236}">
                  <a16:creationId xmlns:a16="http://schemas.microsoft.com/office/drawing/2014/main" id="{0BB8BA15-BAA5-40B7-A382-9C9A28E690B1}"/>
                </a:ext>
                <a:ext uri="{C183D7F6-B498-43B3-948B-1728B52AA6E4}">
                  <adec:decorative xmlns:adec="http://schemas.microsoft.com/office/drawing/2017/decorative" val="1"/>
                </a:ext>
              </a:extLst>
            </p:cNvPr>
            <p:cNvCxnSpPr>
              <a:cxnSpLocks noChangeShapeType="1"/>
            </p:cNvCxnSpPr>
            <p:nvPr/>
          </p:nvCxnSpPr>
          <p:spPr bwMode="auto">
            <a:xfrm flipV="1">
              <a:off x="1117459" y="2059077"/>
              <a:ext cx="7864005" cy="0"/>
            </a:xfrm>
            <a:prstGeom prst="straightConnector1">
              <a:avLst/>
            </a:prstGeom>
            <a:noFill/>
            <a:ln w="9525" algn="ctr">
              <a:solidFill>
                <a:srgbClr val="FF0000"/>
              </a:solidFill>
              <a:round/>
              <a:headEnd/>
              <a:tailEnd type="triangle" w="med" len="med"/>
            </a:ln>
          </p:spPr>
        </p:cxnSp>
        <p:sp>
          <p:nvSpPr>
            <p:cNvPr id="141" name="segment 1198 planned" descr="segment 1198 planned">
              <a:hlinkClick r:id="rId24"/>
              <a:extLst>
                <a:ext uri="{FF2B5EF4-FFF2-40B4-BE49-F238E27FC236}">
                  <a16:creationId xmlns:a16="http://schemas.microsoft.com/office/drawing/2014/main" id="{3710BC49-C1AF-4A9F-A3A6-42E3970E056E}"/>
                </a:ext>
                <a:ext uri="{C183D7F6-B498-43B3-948B-1728B52AA6E4}">
                  <adec:decorative xmlns:adec="http://schemas.microsoft.com/office/drawing/2017/decorative" val="0"/>
                </a:ext>
              </a:extLst>
            </p:cNvPr>
            <p:cNvSpPr>
              <a:spLocks noChangeArrowheads="1"/>
            </p:cNvSpPr>
            <p:nvPr/>
          </p:nvSpPr>
          <p:spPr bwMode="auto">
            <a:xfrm>
              <a:off x="2601160" y="4080117"/>
              <a:ext cx="2565898" cy="12801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1913"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Weather Camera Enhancement 1</a:t>
              </a:r>
            </a:p>
          </p:txBody>
        </p:sp>
        <p:sp>
          <p:nvSpPr>
            <p:cNvPr id="3" name="segment 1138" descr="segment 1138">
              <a:hlinkClick r:id="rId9"/>
              <a:extLst>
                <a:ext uri="{FF2B5EF4-FFF2-40B4-BE49-F238E27FC236}">
                  <a16:creationId xmlns:a16="http://schemas.microsoft.com/office/drawing/2014/main" id="{CC7BC5DD-B4E9-4C8C-B26F-84A6F9FE6F39}"/>
                </a:ext>
                <a:ext uri="{C183D7F6-B498-43B3-948B-1728B52AA6E4}">
                  <adec:decorative xmlns:adec="http://schemas.microsoft.com/office/drawing/2017/decorative" val="0"/>
                </a:ext>
              </a:extLst>
            </p:cNvPr>
            <p:cNvSpPr/>
            <p:nvPr/>
          </p:nvSpPr>
          <p:spPr bwMode="auto">
            <a:xfrm>
              <a:off x="4134681" y="925428"/>
              <a:ext cx="2048256" cy="128016"/>
            </a:xfrm>
            <a:prstGeom prst="rect">
              <a:avLst/>
            </a:prstGeom>
            <a:solidFill>
              <a:srgbClr val="D9D9D9"/>
            </a:solidFill>
            <a:ln w="9525">
              <a:solidFill>
                <a:schemeClr val="tx1"/>
              </a:solidFill>
              <a:miter lim="800000"/>
              <a:headEnd/>
              <a:tailEnd/>
            </a:ln>
          </p:spPr>
          <p:txBody>
            <a:bodyPr wrap="none" lIns="0" tIns="0" rIns="0" bIns="0" rtlCol="0" anchor="ctr"/>
            <a:lstStyle/>
            <a:p>
              <a:pPr algn="ctr" eaLnBrk="0" hangingPunct="0"/>
              <a:r>
                <a:rPr lang="en-US" sz="800">
                  <a:solidFill>
                    <a:srgbClr val="000000"/>
                  </a:solidFill>
                  <a:latin typeface="Segoe UI" panose="020B0502040204020203" pitchFamily="34" charset="0"/>
                </a:rPr>
                <a:t>TDWR Sustainment 3</a:t>
              </a:r>
            </a:p>
          </p:txBody>
        </p:sp>
        <p:sp>
          <p:nvSpPr>
            <p:cNvPr id="76" name="segment 1142" descr="segment 1142">
              <a:hlinkClick r:id="rId25"/>
              <a:extLst>
                <a:ext uri="{FF2B5EF4-FFF2-40B4-BE49-F238E27FC236}">
                  <a16:creationId xmlns:a16="http://schemas.microsoft.com/office/drawing/2014/main" id="{59EAD967-8241-4E50-ABFF-B74714064A6C}"/>
                </a:ext>
                <a:ext uri="{C183D7F6-B498-43B3-948B-1728B52AA6E4}">
                  <adec:decorative xmlns:adec="http://schemas.microsoft.com/office/drawing/2017/decorative" val="0"/>
                </a:ext>
              </a:extLst>
            </p:cNvPr>
            <p:cNvSpPr>
              <a:spLocks noChangeArrowheads="1"/>
            </p:cNvSpPr>
            <p:nvPr/>
          </p:nvSpPr>
          <p:spPr bwMode="auto">
            <a:xfrm>
              <a:off x="1170824" y="4336571"/>
              <a:ext cx="920581"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7" name="TextBox 76" descr="Weather Camera Program Hawaii">
              <a:extLst>
                <a:ext uri="{FF2B5EF4-FFF2-40B4-BE49-F238E27FC236}">
                  <a16:creationId xmlns:a16="http://schemas.microsoft.com/office/drawing/2014/main" id="{B313FCA8-52DF-4BBD-93CC-228F5C6C5D45}"/>
                </a:ext>
                <a:ext uri="{C183D7F6-B498-43B3-948B-1728B52AA6E4}">
                  <adec:decorative xmlns:adec="http://schemas.microsoft.com/office/drawing/2017/decorative" val="0"/>
                </a:ext>
              </a:extLst>
            </p:cNvPr>
            <p:cNvSpPr txBox="1"/>
            <p:nvPr/>
          </p:nvSpPr>
          <p:spPr>
            <a:xfrm>
              <a:off x="2127666" y="4342819"/>
              <a:ext cx="1596474"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Segoe UI" panose="020B0502040204020203" pitchFamily="34" charset="0"/>
                  <a:cs typeface="Segoe UI" panose="020B0502040204020203" pitchFamily="34" charset="0"/>
                </a:rPr>
                <a:t>Weather Camera Program Hawaii</a:t>
              </a:r>
            </a:p>
          </p:txBody>
        </p:sp>
        <p:sp>
          <p:nvSpPr>
            <p:cNvPr id="63" name="segment 1138" descr="segment 1138">
              <a:hlinkClick r:id="rId9"/>
              <a:extLst>
                <a:ext uri="{FF2B5EF4-FFF2-40B4-BE49-F238E27FC236}">
                  <a16:creationId xmlns:a16="http://schemas.microsoft.com/office/drawing/2014/main" id="{69DFFD5A-1FAC-41AC-98B5-3EB804DF9E2E}"/>
                </a:ext>
                <a:ext uri="{C183D7F6-B498-43B3-948B-1728B52AA6E4}">
                  <adec:decorative xmlns:adec="http://schemas.microsoft.com/office/drawing/2017/decorative" val="0"/>
                </a:ext>
              </a:extLst>
            </p:cNvPr>
            <p:cNvSpPr/>
            <p:nvPr/>
          </p:nvSpPr>
          <p:spPr bwMode="auto">
            <a:xfrm>
              <a:off x="1595034" y="923229"/>
              <a:ext cx="496371" cy="128016"/>
            </a:xfrm>
            <a:prstGeom prst="rect">
              <a:avLst/>
            </a:prstGeom>
            <a:solidFill>
              <a:srgbClr val="D9D9D9"/>
            </a:solidFill>
            <a:ln w="9525">
              <a:solidFill>
                <a:schemeClr val="tx1"/>
              </a:solidFill>
              <a:miter lim="800000"/>
              <a:headEnd/>
              <a:tailEnd/>
            </a:ln>
          </p:spPr>
          <p:txBody>
            <a:bodyPr wrap="none" lIns="0" tIns="0" rIns="0" bIns="0" rtlCol="0" anchor="ctr"/>
            <a:lstStyle/>
            <a:p>
              <a:pPr algn="ctr" eaLnBrk="0" hangingPunct="0"/>
              <a:endParaRPr lang="en-US" sz="800">
                <a:solidFill>
                  <a:srgbClr val="000000"/>
                </a:solidFill>
                <a:latin typeface="Segoe UI" panose="020B0502040204020203" pitchFamily="34" charset="0"/>
              </a:endParaRPr>
            </a:p>
          </p:txBody>
        </p:sp>
        <p:sp>
          <p:nvSpPr>
            <p:cNvPr id="87" name="decision 814" descr="decision 814">
              <a:hlinkClick r:id="rId26"/>
              <a:extLst>
                <a:ext uri="{FF2B5EF4-FFF2-40B4-BE49-F238E27FC236}">
                  <a16:creationId xmlns:a16="http://schemas.microsoft.com/office/drawing/2014/main" id="{6251BFE0-48E8-4AE7-8621-36B1AE93C068}"/>
                </a:ext>
                <a:ext uri="{C183D7F6-B498-43B3-948B-1728B52AA6E4}">
                  <adec:decorative xmlns:adec="http://schemas.microsoft.com/office/drawing/2017/decorative" val="0"/>
                </a:ext>
              </a:extLst>
            </p:cNvPr>
            <p:cNvSpPr>
              <a:spLocks noChangeArrowheads="1"/>
            </p:cNvSpPr>
            <p:nvPr/>
          </p:nvSpPr>
          <p:spPr bwMode="auto">
            <a:xfrm>
              <a:off x="2135564" y="805904"/>
              <a:ext cx="274326" cy="365738"/>
            </a:xfrm>
            <a:prstGeom prst="diamond">
              <a:avLst/>
            </a:prstGeom>
            <a:solidFill>
              <a:srgbClr val="D9D9D9"/>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814</a:t>
              </a:r>
            </a:p>
          </p:txBody>
        </p:sp>
        <p:sp>
          <p:nvSpPr>
            <p:cNvPr id="68" name="segment 913" descr="segment 913">
              <a:hlinkClick r:id="rId10"/>
              <a:extLst>
                <a:ext uri="{FF2B5EF4-FFF2-40B4-BE49-F238E27FC236}">
                  <a16:creationId xmlns:a16="http://schemas.microsoft.com/office/drawing/2014/main" id="{3E10D875-A021-4999-85DA-4DAFA297AAE4}"/>
                </a:ext>
                <a:ext uri="{C183D7F6-B498-43B3-948B-1728B52AA6E4}">
                  <adec:decorative xmlns:adec="http://schemas.microsoft.com/office/drawing/2017/decorative" val="0"/>
                </a:ext>
              </a:extLst>
            </p:cNvPr>
            <p:cNvSpPr>
              <a:spLocks noChangeArrowheads="1"/>
            </p:cNvSpPr>
            <p:nvPr/>
          </p:nvSpPr>
          <p:spPr bwMode="auto">
            <a:xfrm>
              <a:off x="1581478" y="650934"/>
              <a:ext cx="509927" cy="128016"/>
            </a:xfrm>
            <a:prstGeom prst="rect">
              <a:avLst/>
            </a:prstGeom>
            <a:solidFill>
              <a:srgbClr val="DDDDDD"/>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1" name="TextBox 60" descr="TDWR Sustainment 2">
              <a:extLst>
                <a:ext uri="{FF2B5EF4-FFF2-40B4-BE49-F238E27FC236}">
                  <a16:creationId xmlns:a16="http://schemas.microsoft.com/office/drawing/2014/main" id="{39D75926-8DCE-421D-AEF7-047DD2E85170}"/>
                </a:ext>
                <a:ext uri="{C183D7F6-B498-43B3-948B-1728B52AA6E4}">
                  <adec:decorative xmlns:adec="http://schemas.microsoft.com/office/drawing/2017/decorative" val="0"/>
                </a:ext>
              </a:extLst>
            </p:cNvPr>
            <p:cNvSpPr txBox="1"/>
            <p:nvPr/>
          </p:nvSpPr>
          <p:spPr>
            <a:xfrm>
              <a:off x="2673381" y="655716"/>
              <a:ext cx="1003467"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pPr eaLnBrk="1" hangingPunct="1"/>
              <a:r>
                <a:rPr lang="en-US" altLang="en-US">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TDWR Sustainment 2</a:t>
              </a:r>
            </a:p>
          </p:txBody>
        </p:sp>
        <p:sp>
          <p:nvSpPr>
            <p:cNvPr id="62" name="TextBox 61" descr="Wake Turbulence Re-categorization">
              <a:extLst>
                <a:ext uri="{FF2B5EF4-FFF2-40B4-BE49-F238E27FC236}">
                  <a16:creationId xmlns:a16="http://schemas.microsoft.com/office/drawing/2014/main" id="{93AACC22-68D8-4403-9575-83D715E3FFA2}"/>
                </a:ext>
                <a:ext uri="{C183D7F6-B498-43B3-948B-1728B52AA6E4}">
                  <adec:decorative xmlns:adec="http://schemas.microsoft.com/office/drawing/2017/decorative" val="0"/>
                </a:ext>
              </a:extLst>
            </p:cNvPr>
            <p:cNvSpPr txBox="1"/>
            <p:nvPr/>
          </p:nvSpPr>
          <p:spPr>
            <a:xfrm>
              <a:off x="2673381" y="5137159"/>
              <a:ext cx="1710085"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tLang="en-US">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Wake Turbulence Re-categorization</a:t>
              </a:r>
              <a:endParaRPr lang="en-US">
                <a:latin typeface="Segoe UI" panose="020B0502040204020203" pitchFamily="34" charset="0"/>
                <a:cs typeface="Segoe UI" panose="020B0502040204020203" pitchFamily="34" charset="0"/>
              </a:endParaRPr>
            </a:p>
          </p:txBody>
        </p:sp>
        <p:sp>
          <p:nvSpPr>
            <p:cNvPr id="59" name="segment 1198" descr="segment 1198">
              <a:hlinkClick r:id="rId24"/>
              <a:extLst>
                <a:ext uri="{FF2B5EF4-FFF2-40B4-BE49-F238E27FC236}">
                  <a16:creationId xmlns:a16="http://schemas.microsoft.com/office/drawing/2014/main" id="{AAC295EE-63A9-4C7D-B2F8-DB1248297811}"/>
                </a:ext>
                <a:ext uri="{C183D7F6-B498-43B3-948B-1728B52AA6E4}">
                  <adec:decorative xmlns:adec="http://schemas.microsoft.com/office/drawing/2017/decorative" val="0"/>
                </a:ext>
              </a:extLst>
            </p:cNvPr>
            <p:cNvSpPr>
              <a:spLocks noChangeArrowheads="1"/>
            </p:cNvSpPr>
            <p:nvPr/>
          </p:nvSpPr>
          <p:spPr bwMode="auto">
            <a:xfrm>
              <a:off x="2091404" y="4086009"/>
              <a:ext cx="509755"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43" name="decision 1243" descr="decision 1243">
              <a:hlinkClick r:id="rId27"/>
              <a:extLst>
                <a:ext uri="{FF2B5EF4-FFF2-40B4-BE49-F238E27FC236}">
                  <a16:creationId xmlns:a16="http://schemas.microsoft.com/office/drawing/2014/main" id="{82ACE743-154E-40BD-AD0F-B6FF5C18E056}"/>
                </a:ext>
                <a:ext uri="{C183D7F6-B498-43B3-948B-1728B52AA6E4}">
                  <adec:decorative xmlns:adec="http://schemas.microsoft.com/office/drawing/2017/decorative" val="0"/>
                </a:ext>
              </a:extLst>
            </p:cNvPr>
            <p:cNvSpPr>
              <a:spLocks noChangeArrowheads="1"/>
            </p:cNvSpPr>
            <p:nvPr/>
          </p:nvSpPr>
          <p:spPr bwMode="auto">
            <a:xfrm>
              <a:off x="2387609" y="3948736"/>
              <a:ext cx="294818" cy="367854"/>
            </a:xfrm>
            <a:prstGeom prst="diamond">
              <a:avLst/>
            </a:prstGeom>
            <a:solidFill>
              <a:srgbClr val="D9D9D9"/>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1243</a:t>
              </a:r>
            </a:p>
          </p:txBody>
        </p:sp>
      </p:grpSp>
    </p:spTree>
    <p:extLst>
      <p:ext uri="{BB962C8B-B14F-4D97-AF65-F5344CB8AC3E}">
        <p14:creationId xmlns:p14="http://schemas.microsoft.com/office/powerpoint/2010/main" val="83008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irport Roadmap (4 of 5)">
            <a:extLst>
              <a:ext uri="{FF2B5EF4-FFF2-40B4-BE49-F238E27FC236}">
                <a16:creationId xmlns:a16="http://schemas.microsoft.com/office/drawing/2014/main" id="{1B15998F-CCD0-4BAD-813B-CDE51FE9952F}"/>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Airport Roadmap (4 of 5)</a:t>
            </a:r>
          </a:p>
        </p:txBody>
      </p:sp>
      <p:sp>
        <p:nvSpPr>
          <p:cNvPr id="4" name="Slide Number Placeholder 3" descr="21">
            <a:extLst>
              <a:ext uri="{FF2B5EF4-FFF2-40B4-BE49-F238E27FC236}">
                <a16:creationId xmlns:a16="http://schemas.microsoft.com/office/drawing/2014/main" id="{F541748E-7061-4CD4-816E-541AEDF23C3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21</a:t>
            </a:fld>
            <a:endParaRPr lang="en-US"/>
          </a:p>
        </p:txBody>
      </p:sp>
      <p:grpSp>
        <p:nvGrpSpPr>
          <p:cNvPr id="3" name="Group 2" descr="The fourth page of the Airport Roadmap is comprised of Control Tower Systems.">
            <a:extLst>
              <a:ext uri="{FF2B5EF4-FFF2-40B4-BE49-F238E27FC236}">
                <a16:creationId xmlns:a16="http://schemas.microsoft.com/office/drawing/2014/main" id="{7B0F148D-3482-430C-A92B-701A469D8CDC}"/>
              </a:ext>
            </a:extLst>
          </p:cNvPr>
          <p:cNvGrpSpPr/>
          <p:nvPr/>
        </p:nvGrpSpPr>
        <p:grpSpPr>
          <a:xfrm>
            <a:off x="30163" y="558678"/>
            <a:ext cx="9200028" cy="5899274"/>
            <a:chOff x="30163" y="558678"/>
            <a:chExt cx="9200028" cy="5899274"/>
          </a:xfrm>
        </p:grpSpPr>
        <p:cxnSp>
          <p:nvCxnSpPr>
            <p:cNvPr id="150" name="Elbow Connector 396">
              <a:extLst>
                <a:ext uri="{FF2B5EF4-FFF2-40B4-BE49-F238E27FC236}">
                  <a16:creationId xmlns:a16="http://schemas.microsoft.com/office/drawing/2014/main" id="{AB9092CA-17B3-45CA-B162-0FBB82B28AE3}"/>
                </a:ext>
                <a:ext uri="{C183D7F6-B498-43B3-948B-1728B52AA6E4}">
                  <adec:decorative xmlns:adec="http://schemas.microsoft.com/office/drawing/2017/decorative" val="1"/>
                </a:ext>
              </a:extLst>
            </p:cNvPr>
            <p:cNvCxnSpPr>
              <a:cxnSpLocks noChangeShapeType="1"/>
            </p:cNvCxnSpPr>
            <p:nvPr/>
          </p:nvCxnSpPr>
          <p:spPr bwMode="auto">
            <a:xfrm flipV="1">
              <a:off x="474383" y="3816147"/>
              <a:ext cx="1801984" cy="327241"/>
            </a:xfrm>
            <a:prstGeom prst="bentConnector3">
              <a:avLst>
                <a:gd name="adj1" fmla="val 10025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1" name="Elbow Connector 396">
              <a:extLst>
                <a:ext uri="{FF2B5EF4-FFF2-40B4-BE49-F238E27FC236}">
                  <a16:creationId xmlns:a16="http://schemas.microsoft.com/office/drawing/2014/main" id="{6971F080-F6F1-4FA7-B883-CE5EAD663266}"/>
                </a:ext>
                <a:ext uri="{C183D7F6-B498-43B3-948B-1728B52AA6E4}">
                  <adec:decorative xmlns:adec="http://schemas.microsoft.com/office/drawing/2017/decorative" val="1"/>
                </a:ext>
              </a:extLst>
            </p:cNvPr>
            <p:cNvCxnSpPr>
              <a:cxnSpLocks noChangeShapeType="1"/>
            </p:cNvCxnSpPr>
            <p:nvPr/>
          </p:nvCxnSpPr>
          <p:spPr bwMode="auto">
            <a:xfrm flipV="1">
              <a:off x="473747" y="3818276"/>
              <a:ext cx="1928882" cy="542833"/>
            </a:xfrm>
            <a:prstGeom prst="bentConnector3">
              <a:avLst>
                <a:gd name="adj1" fmla="val 100167"/>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2" name="Elbow Connector 396">
              <a:extLst>
                <a:ext uri="{FF2B5EF4-FFF2-40B4-BE49-F238E27FC236}">
                  <a16:creationId xmlns:a16="http://schemas.microsoft.com/office/drawing/2014/main" id="{BA3BD31F-3EA2-424F-B763-6E99552906FA}"/>
                </a:ext>
                <a:ext uri="{C183D7F6-B498-43B3-948B-1728B52AA6E4}">
                  <adec:decorative xmlns:adec="http://schemas.microsoft.com/office/drawing/2017/decorative" val="1"/>
                </a:ext>
              </a:extLst>
            </p:cNvPr>
            <p:cNvCxnSpPr>
              <a:cxnSpLocks noChangeShapeType="1"/>
            </p:cNvCxnSpPr>
            <p:nvPr/>
          </p:nvCxnSpPr>
          <p:spPr bwMode="auto">
            <a:xfrm flipV="1">
              <a:off x="470109" y="3813556"/>
              <a:ext cx="2076637" cy="746141"/>
            </a:xfrm>
            <a:prstGeom prst="bentConnector3">
              <a:avLst>
                <a:gd name="adj1" fmla="val 100445"/>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3" name="Elbow Connector 396">
              <a:extLst>
                <a:ext uri="{FF2B5EF4-FFF2-40B4-BE49-F238E27FC236}">
                  <a16:creationId xmlns:a16="http://schemas.microsoft.com/office/drawing/2014/main" id="{DFC35DA0-AE61-4BDD-B4D7-459DE85CA6F7}"/>
                </a:ext>
                <a:ext uri="{C183D7F6-B498-43B3-948B-1728B52AA6E4}">
                  <adec:decorative xmlns:adec="http://schemas.microsoft.com/office/drawing/2017/decorative" val="1"/>
                </a:ext>
              </a:extLst>
            </p:cNvPr>
            <p:cNvCxnSpPr>
              <a:cxnSpLocks noChangeShapeType="1"/>
            </p:cNvCxnSpPr>
            <p:nvPr/>
          </p:nvCxnSpPr>
          <p:spPr bwMode="auto">
            <a:xfrm flipV="1">
              <a:off x="453017" y="3813223"/>
              <a:ext cx="4766483" cy="1150624"/>
            </a:xfrm>
            <a:prstGeom prst="bentConnector3">
              <a:avLst>
                <a:gd name="adj1" fmla="val 99916"/>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4" name="Elbow Connector 396">
              <a:extLst>
                <a:ext uri="{FF2B5EF4-FFF2-40B4-BE49-F238E27FC236}">
                  <a16:creationId xmlns:a16="http://schemas.microsoft.com/office/drawing/2014/main" id="{98E86335-5783-4267-A3D9-603E4DED5146}"/>
                </a:ext>
                <a:ext uri="{C183D7F6-B498-43B3-948B-1728B52AA6E4}">
                  <adec:decorative xmlns:adec="http://schemas.microsoft.com/office/drawing/2017/decorative" val="1"/>
                </a:ext>
              </a:extLst>
            </p:cNvPr>
            <p:cNvCxnSpPr>
              <a:cxnSpLocks noChangeShapeType="1"/>
            </p:cNvCxnSpPr>
            <p:nvPr/>
          </p:nvCxnSpPr>
          <p:spPr bwMode="auto">
            <a:xfrm flipV="1">
              <a:off x="474542" y="3820940"/>
              <a:ext cx="2095127" cy="949309"/>
            </a:xfrm>
            <a:prstGeom prst="bentConnector3">
              <a:avLst>
                <a:gd name="adj1" fmla="val 99493"/>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1748" name="Rectangle 169">
              <a:extLst>
                <a:ext uri="{FF2B5EF4-FFF2-40B4-BE49-F238E27FC236}">
                  <a16:creationId xmlns:a16="http://schemas.microsoft.com/office/drawing/2014/main" id="{F01BE81C-7306-4849-8959-D5AFD6159313}"/>
                </a:ext>
                <a:ext uri="{C183D7F6-B498-43B3-948B-1728B52AA6E4}">
                  <adec:decorative xmlns:adec="http://schemas.microsoft.com/office/drawing/2017/decorative" val="1"/>
                </a:ext>
              </a:extLst>
            </p:cNvPr>
            <p:cNvSpPr>
              <a:spLocks noChangeArrowheads="1"/>
            </p:cNvSpPr>
            <p:nvPr/>
          </p:nvSpPr>
          <p:spPr bwMode="auto">
            <a:xfrm flipV="1">
              <a:off x="30163" y="574677"/>
              <a:ext cx="9034462" cy="588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mj-lt"/>
                  <a:ea typeface="ＭＳ Ｐゴシック" panose="020B0600070205080204" pitchFamily="34" charset="-128"/>
                  <a:cs typeface="Segoe UI" panose="020B0502040204020203" pitchFamily="34" charset="0"/>
                </a:rPr>
                <a:t>Control Tower Systems</a:t>
              </a:r>
            </a:p>
          </p:txBody>
        </p:sp>
        <p:sp>
          <p:nvSpPr>
            <p:cNvPr id="31786" name="Line 109">
              <a:extLst>
                <a:ext uri="{FF2B5EF4-FFF2-40B4-BE49-F238E27FC236}">
                  <a16:creationId xmlns:a16="http://schemas.microsoft.com/office/drawing/2014/main" id="{5A8679FF-6DF8-4258-BB76-5903920A9F3A}"/>
                </a:ext>
                <a:ext uri="{C183D7F6-B498-43B3-948B-1728B52AA6E4}">
                  <adec:decorative xmlns:adec="http://schemas.microsoft.com/office/drawing/2017/decorative" val="1"/>
                </a:ext>
              </a:extLst>
            </p:cNvPr>
            <p:cNvSpPr>
              <a:spLocks noChangeShapeType="1"/>
            </p:cNvSpPr>
            <p:nvPr/>
          </p:nvSpPr>
          <p:spPr bwMode="auto">
            <a:xfrm>
              <a:off x="329592" y="4673592"/>
              <a:ext cx="804689" cy="182879"/>
            </a:xfrm>
            <a:prstGeom prst="line">
              <a:avLst/>
            </a:prstGeom>
            <a:noFill/>
            <a:ln>
              <a:noFill/>
            </a:ln>
            <a:effectLst>
              <a:outerShdw dist="35921"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lstStyle/>
            <a:p>
              <a:pPr>
                <a:defRPr/>
              </a:pPr>
              <a:endParaRPr lang="en-US">
                <a:solidFill>
                  <a:srgbClr val="000000"/>
                </a:solidFill>
                <a:latin typeface="+mj-lt"/>
              </a:endParaRPr>
            </a:p>
          </p:txBody>
        </p:sp>
        <p:sp>
          <p:nvSpPr>
            <p:cNvPr id="31787" name="system 599" descr="system 599">
              <a:hlinkClick r:id="rId2"/>
              <a:extLst>
                <a:ext uri="{FF2B5EF4-FFF2-40B4-BE49-F238E27FC236}">
                  <a16:creationId xmlns:a16="http://schemas.microsoft.com/office/drawing/2014/main" id="{7C7E0F41-DF25-4721-8563-460E72F7BB00}"/>
                </a:ext>
                <a:ext uri="{C183D7F6-B498-43B3-948B-1728B52AA6E4}">
                  <adec:decorative xmlns:adec="http://schemas.microsoft.com/office/drawing/2017/decorative" val="0"/>
                </a:ext>
              </a:extLst>
            </p:cNvPr>
            <p:cNvSpPr>
              <a:spLocks noChangeArrowheads="1"/>
            </p:cNvSpPr>
            <p:nvPr/>
          </p:nvSpPr>
          <p:spPr bwMode="auto">
            <a:xfrm>
              <a:off x="329592" y="4869783"/>
              <a:ext cx="804689" cy="18287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EFSTS</a:t>
              </a:r>
            </a:p>
          </p:txBody>
        </p:sp>
        <p:sp>
          <p:nvSpPr>
            <p:cNvPr id="31788" name="system 454" descr="system 454">
              <a:hlinkClick r:id="rId3"/>
              <a:extLst>
                <a:ext uri="{FF2B5EF4-FFF2-40B4-BE49-F238E27FC236}">
                  <a16:creationId xmlns:a16="http://schemas.microsoft.com/office/drawing/2014/main" id="{D63A49E6-BB69-4B25-A7E4-823B2E328BB0}"/>
                </a:ext>
                <a:ext uri="{C183D7F6-B498-43B3-948B-1728B52AA6E4}">
                  <adec:decorative xmlns:adec="http://schemas.microsoft.com/office/drawing/2017/decorative" val="0"/>
                </a:ext>
              </a:extLst>
            </p:cNvPr>
            <p:cNvSpPr>
              <a:spLocks noChangeArrowheads="1"/>
            </p:cNvSpPr>
            <p:nvPr/>
          </p:nvSpPr>
          <p:spPr bwMode="auto">
            <a:xfrm>
              <a:off x="329592" y="4058596"/>
              <a:ext cx="804689" cy="18287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SMA</a:t>
              </a:r>
            </a:p>
          </p:txBody>
        </p:sp>
        <p:sp>
          <p:nvSpPr>
            <p:cNvPr id="31791" name="system 391" descr="system 391">
              <a:hlinkClick r:id="rId4"/>
              <a:extLst>
                <a:ext uri="{FF2B5EF4-FFF2-40B4-BE49-F238E27FC236}">
                  <a16:creationId xmlns:a16="http://schemas.microsoft.com/office/drawing/2014/main" id="{7733F4AF-E1EB-4AD1-8FB2-FE5F5B118A48}"/>
                </a:ext>
                <a:ext uri="{C183D7F6-B498-43B3-948B-1728B52AA6E4}">
                  <adec:decorative xmlns:adec="http://schemas.microsoft.com/office/drawing/2017/decorative" val="0"/>
                </a:ext>
              </a:extLst>
            </p:cNvPr>
            <p:cNvSpPr>
              <a:spLocks noChangeArrowheads="1"/>
            </p:cNvSpPr>
            <p:nvPr/>
          </p:nvSpPr>
          <p:spPr bwMode="auto">
            <a:xfrm>
              <a:off x="329592" y="4462371"/>
              <a:ext cx="804689" cy="18287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DSP</a:t>
              </a:r>
            </a:p>
          </p:txBody>
        </p:sp>
        <p:sp>
          <p:nvSpPr>
            <p:cNvPr id="31797" name="system 617" descr="system 617">
              <a:hlinkClick r:id="rId5"/>
              <a:extLst>
                <a:ext uri="{FF2B5EF4-FFF2-40B4-BE49-F238E27FC236}">
                  <a16:creationId xmlns:a16="http://schemas.microsoft.com/office/drawing/2014/main" id="{94657AF4-E21D-4BFD-ABD5-C3B460A37945}"/>
                </a:ext>
                <a:ext uri="{C183D7F6-B498-43B3-948B-1728B52AA6E4}">
                  <adec:decorative xmlns:adec="http://schemas.microsoft.com/office/drawing/2017/decorative" val="0"/>
                </a:ext>
              </a:extLst>
            </p:cNvPr>
            <p:cNvSpPr>
              <a:spLocks noChangeArrowheads="1"/>
            </p:cNvSpPr>
            <p:nvPr/>
          </p:nvSpPr>
          <p:spPr bwMode="auto">
            <a:xfrm>
              <a:off x="329592" y="4666663"/>
              <a:ext cx="804689" cy="18287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ARMT</a:t>
              </a:r>
            </a:p>
          </p:txBody>
        </p:sp>
        <p:sp>
          <p:nvSpPr>
            <p:cNvPr id="31799" name="system 689" descr="system 689">
              <a:hlinkClick r:id="rId6"/>
              <a:extLst>
                <a:ext uri="{FF2B5EF4-FFF2-40B4-BE49-F238E27FC236}">
                  <a16:creationId xmlns:a16="http://schemas.microsoft.com/office/drawing/2014/main" id="{336EF7F2-11BE-4156-BA17-B1D1B89C78C7}"/>
                </a:ext>
                <a:ext uri="{C183D7F6-B498-43B3-948B-1728B52AA6E4}">
                  <adec:decorative xmlns:adec="http://schemas.microsoft.com/office/drawing/2017/decorative" val="0"/>
                </a:ext>
              </a:extLst>
            </p:cNvPr>
            <p:cNvSpPr>
              <a:spLocks noChangeArrowheads="1"/>
            </p:cNvSpPr>
            <p:nvPr/>
          </p:nvSpPr>
          <p:spPr bwMode="auto">
            <a:xfrm>
              <a:off x="329592" y="4261176"/>
              <a:ext cx="804689" cy="18287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AEFS</a:t>
              </a:r>
            </a:p>
          </p:txBody>
        </p:sp>
        <p:sp>
          <p:nvSpPr>
            <p:cNvPr id="87" name="segment 953 planned" descr="segment 953 planned">
              <a:hlinkClick r:id="rId7"/>
              <a:extLst>
                <a:ext uri="{FF2B5EF4-FFF2-40B4-BE49-F238E27FC236}">
                  <a16:creationId xmlns:a16="http://schemas.microsoft.com/office/drawing/2014/main" id="{AFECBAEA-84C2-45A4-9E44-017CBBCCA7AA}"/>
                </a:ext>
                <a:ext uri="{C183D7F6-B498-43B3-948B-1728B52AA6E4}">
                  <adec:decorative xmlns:adec="http://schemas.microsoft.com/office/drawing/2017/decorative" val="0"/>
                </a:ext>
              </a:extLst>
            </p:cNvPr>
            <p:cNvSpPr>
              <a:spLocks noChangeArrowheads="1"/>
            </p:cNvSpPr>
            <p:nvPr/>
          </p:nvSpPr>
          <p:spPr bwMode="auto">
            <a:xfrm>
              <a:off x="4133470" y="3579662"/>
              <a:ext cx="3585248" cy="128016"/>
            </a:xfrm>
            <a:prstGeom prst="rect">
              <a:avLst/>
            </a:prstGeom>
            <a:solidFill>
              <a:srgbClr val="FFC000"/>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TFDM Enhancement</a:t>
              </a:r>
            </a:p>
          </p:txBody>
        </p:sp>
        <p:cxnSp>
          <p:nvCxnSpPr>
            <p:cNvPr id="92" name="Straight Arrow Connector 214">
              <a:extLst>
                <a:ext uri="{FF2B5EF4-FFF2-40B4-BE49-F238E27FC236}">
                  <a16:creationId xmlns:a16="http://schemas.microsoft.com/office/drawing/2014/main" id="{54F59138-EC44-45C1-BDD8-FC8841B566CD}"/>
                </a:ext>
                <a:ext uri="{C183D7F6-B498-43B3-948B-1728B52AA6E4}">
                  <adec:decorative xmlns:adec="http://schemas.microsoft.com/office/drawing/2017/decorative" val="1"/>
                </a:ext>
              </a:extLst>
            </p:cNvPr>
            <p:cNvCxnSpPr>
              <a:cxnSpLocks/>
              <a:stCxn id="93" idx="3"/>
            </p:cNvCxnSpPr>
            <p:nvPr/>
          </p:nvCxnSpPr>
          <p:spPr bwMode="auto">
            <a:xfrm flipV="1">
              <a:off x="2590558" y="3819098"/>
              <a:ext cx="6639633" cy="8622"/>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3" name="system 1245" descr="system 1245">
              <a:hlinkClick r:id="rId8"/>
              <a:extLst>
                <a:ext uri="{FF2B5EF4-FFF2-40B4-BE49-F238E27FC236}">
                  <a16:creationId xmlns:a16="http://schemas.microsoft.com/office/drawing/2014/main" id="{CF2923E5-3CB8-4ED9-9F8A-96C0DF3A3857}"/>
                </a:ext>
                <a:ext uri="{C183D7F6-B498-43B3-948B-1728B52AA6E4}">
                  <adec:decorative xmlns:adec="http://schemas.microsoft.com/office/drawing/2017/decorative" val="0"/>
                </a:ext>
              </a:extLst>
            </p:cNvPr>
            <p:cNvSpPr>
              <a:spLocks noChangeArrowheads="1"/>
            </p:cNvSpPr>
            <p:nvPr/>
          </p:nvSpPr>
          <p:spPr bwMode="auto">
            <a:xfrm>
              <a:off x="2081894" y="3759357"/>
              <a:ext cx="508664" cy="136725"/>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dirty="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TFDM</a:t>
              </a:r>
            </a:p>
          </p:txBody>
        </p:sp>
        <p:sp>
          <p:nvSpPr>
            <p:cNvPr id="96" name="segment 872" descr="segment 872">
              <a:hlinkClick r:id="rId9"/>
              <a:extLst>
                <a:ext uri="{FF2B5EF4-FFF2-40B4-BE49-F238E27FC236}">
                  <a16:creationId xmlns:a16="http://schemas.microsoft.com/office/drawing/2014/main" id="{2B00F5BB-69B9-4F73-87B8-EAFBEB12AE8D}"/>
                </a:ext>
                <a:ext uri="{C183D7F6-B498-43B3-948B-1728B52AA6E4}">
                  <adec:decorative xmlns:adec="http://schemas.microsoft.com/office/drawing/2017/decorative" val="0"/>
                </a:ext>
              </a:extLst>
            </p:cNvPr>
            <p:cNvSpPr>
              <a:spLocks noChangeArrowheads="1"/>
            </p:cNvSpPr>
            <p:nvPr/>
          </p:nvSpPr>
          <p:spPr bwMode="auto">
            <a:xfrm>
              <a:off x="1183079" y="3206215"/>
              <a:ext cx="4483954" cy="128016"/>
            </a:xfrm>
            <a:prstGeom prst="rect">
              <a:avLst/>
            </a:prstGeom>
            <a:solidFill>
              <a:srgbClr val="FFC000"/>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1913"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TFDM </a:t>
              </a:r>
            </a:p>
          </p:txBody>
        </p:sp>
        <p:sp>
          <p:nvSpPr>
            <p:cNvPr id="100" name="segment 1043" descr="segment 1043">
              <a:hlinkClick r:id="rId10"/>
              <a:extLst>
                <a:ext uri="{FF2B5EF4-FFF2-40B4-BE49-F238E27FC236}">
                  <a16:creationId xmlns:a16="http://schemas.microsoft.com/office/drawing/2014/main" id="{12E2C7DD-512E-41E4-B5C7-6851029F8E79}"/>
                </a:ext>
                <a:ext uri="{C183D7F6-B498-43B3-948B-1728B52AA6E4}">
                  <adec:decorative xmlns:adec="http://schemas.microsoft.com/office/drawing/2017/decorative" val="0"/>
                </a:ext>
              </a:extLst>
            </p:cNvPr>
            <p:cNvSpPr>
              <a:spLocks noChangeArrowheads="1"/>
            </p:cNvSpPr>
            <p:nvPr/>
          </p:nvSpPr>
          <p:spPr bwMode="auto">
            <a:xfrm>
              <a:off x="4130724" y="3384320"/>
              <a:ext cx="2556680" cy="128016"/>
            </a:xfrm>
            <a:prstGeom prst="rect">
              <a:avLst/>
            </a:prstGeom>
            <a:solidFill>
              <a:srgbClr val="FFC000"/>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1913"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TFDM Sustainment 1 </a:t>
              </a:r>
            </a:p>
          </p:txBody>
        </p:sp>
        <p:sp>
          <p:nvSpPr>
            <p:cNvPr id="102" name="segment 843" descr="segment 843">
              <a:hlinkClick r:id="rId11"/>
              <a:extLst>
                <a:ext uri="{FF2B5EF4-FFF2-40B4-BE49-F238E27FC236}">
                  <a16:creationId xmlns:a16="http://schemas.microsoft.com/office/drawing/2014/main" id="{AEE6D01F-3C15-4F46-B63A-D25B773E1155}"/>
                </a:ext>
                <a:ext uri="{C183D7F6-B498-43B3-948B-1728B52AA6E4}">
                  <adec:decorative xmlns:adec="http://schemas.microsoft.com/office/drawing/2017/decorative" val="0"/>
                </a:ext>
              </a:extLst>
            </p:cNvPr>
            <p:cNvSpPr>
              <a:spLocks noChangeArrowheads="1"/>
            </p:cNvSpPr>
            <p:nvPr/>
          </p:nvSpPr>
          <p:spPr bwMode="auto">
            <a:xfrm>
              <a:off x="1177659" y="2688216"/>
              <a:ext cx="1423569" cy="128016"/>
            </a:xfrm>
            <a:prstGeom prst="rect">
              <a:avLst/>
            </a:prstGeom>
            <a:solidFill>
              <a:srgbClr val="FFC000"/>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Enhancement 1</a:t>
              </a:r>
            </a:p>
          </p:txBody>
        </p:sp>
        <p:sp>
          <p:nvSpPr>
            <p:cNvPr id="106" name="segment 1182" descr="segment 1182">
              <a:hlinkClick r:id="rId12"/>
              <a:extLst>
                <a:ext uri="{FF2B5EF4-FFF2-40B4-BE49-F238E27FC236}">
                  <a16:creationId xmlns:a16="http://schemas.microsoft.com/office/drawing/2014/main" id="{5B81CFA1-0743-4557-AB9B-432804E8A710}"/>
                </a:ext>
                <a:ext uri="{C183D7F6-B498-43B3-948B-1728B52AA6E4}">
                  <adec:decorative xmlns:adec="http://schemas.microsoft.com/office/drawing/2017/decorative" val="0"/>
                </a:ext>
              </a:extLst>
            </p:cNvPr>
            <p:cNvSpPr>
              <a:spLocks noChangeArrowheads="1"/>
            </p:cNvSpPr>
            <p:nvPr/>
          </p:nvSpPr>
          <p:spPr bwMode="auto">
            <a:xfrm>
              <a:off x="1177659" y="2284569"/>
              <a:ext cx="1423569"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Sustainment 1 </a:t>
              </a:r>
            </a:p>
          </p:txBody>
        </p:sp>
        <p:cxnSp>
          <p:nvCxnSpPr>
            <p:cNvPr id="108" name="Elbow Connector 396">
              <a:extLst>
                <a:ext uri="{FF2B5EF4-FFF2-40B4-BE49-F238E27FC236}">
                  <a16:creationId xmlns:a16="http://schemas.microsoft.com/office/drawing/2014/main" id="{CAD52FDE-EEFD-429C-9603-70AAC433606F}"/>
                </a:ext>
                <a:ext uri="{C183D7F6-B498-43B3-948B-1728B52AA6E4}">
                  <adec:decorative xmlns:adec="http://schemas.microsoft.com/office/drawing/2017/decorative" val="1"/>
                </a:ext>
              </a:extLst>
            </p:cNvPr>
            <p:cNvCxnSpPr>
              <a:cxnSpLocks noChangeShapeType="1"/>
              <a:stCxn id="106" idx="3"/>
            </p:cNvCxnSpPr>
            <p:nvPr/>
          </p:nvCxnSpPr>
          <p:spPr bwMode="auto">
            <a:xfrm>
              <a:off x="2601228" y="2348577"/>
              <a:ext cx="318530" cy="185851"/>
            </a:xfrm>
            <a:prstGeom prst="bentConnector3">
              <a:avLst>
                <a:gd name="adj1" fmla="val 5000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3" name="Straight Arrow Connector 322">
              <a:extLst>
                <a:ext uri="{FF2B5EF4-FFF2-40B4-BE49-F238E27FC236}">
                  <a16:creationId xmlns:a16="http://schemas.microsoft.com/office/drawing/2014/main" id="{D00C938E-1DDB-4ECD-BE44-1A7ABE388EC9}"/>
                </a:ext>
                <a:ext uri="{C183D7F6-B498-43B3-948B-1728B52AA6E4}">
                  <adec:decorative xmlns:adec="http://schemas.microsoft.com/office/drawing/2017/decorative" val="1"/>
                </a:ext>
              </a:extLst>
            </p:cNvPr>
            <p:cNvCxnSpPr>
              <a:cxnSpLocks noChangeShapeType="1"/>
            </p:cNvCxnSpPr>
            <p:nvPr/>
          </p:nvCxnSpPr>
          <p:spPr bwMode="auto">
            <a:xfrm flipV="1">
              <a:off x="1115568" y="2566320"/>
              <a:ext cx="785469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27" name="Elbow Connector 396">
              <a:extLst>
                <a:ext uri="{FF2B5EF4-FFF2-40B4-BE49-F238E27FC236}">
                  <a16:creationId xmlns:a16="http://schemas.microsoft.com/office/drawing/2014/main" id="{890A0773-6E32-483C-9527-CE5026A9C299}"/>
                </a:ext>
                <a:ext uri="{C183D7F6-B498-43B3-948B-1728B52AA6E4}">
                  <adec:decorative xmlns:adec="http://schemas.microsoft.com/office/drawing/2017/decorative" val="1"/>
                </a:ext>
              </a:extLst>
            </p:cNvPr>
            <p:cNvCxnSpPr>
              <a:cxnSpLocks noChangeShapeType="1"/>
            </p:cNvCxnSpPr>
            <p:nvPr/>
          </p:nvCxnSpPr>
          <p:spPr bwMode="auto">
            <a:xfrm rot="5400000" flipH="1" flipV="1">
              <a:off x="5530344" y="2672509"/>
              <a:ext cx="349269" cy="156504"/>
            </a:xfrm>
            <a:prstGeom prst="bentConnector3">
              <a:avLst>
                <a:gd name="adj1" fmla="val -1504"/>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26" name="segment 897" descr="segment 897">
              <a:hlinkClick r:id="rId13"/>
              <a:extLst>
                <a:ext uri="{FF2B5EF4-FFF2-40B4-BE49-F238E27FC236}">
                  <a16:creationId xmlns:a16="http://schemas.microsoft.com/office/drawing/2014/main" id="{0CAE7291-4308-4DC3-93ED-64BBABFAA240}"/>
                </a:ext>
                <a:ext uri="{C183D7F6-B498-43B3-948B-1728B52AA6E4}">
                  <adec:decorative xmlns:adec="http://schemas.microsoft.com/office/drawing/2017/decorative" val="0"/>
                </a:ext>
              </a:extLst>
            </p:cNvPr>
            <p:cNvSpPr>
              <a:spLocks noChangeArrowheads="1"/>
            </p:cNvSpPr>
            <p:nvPr/>
          </p:nvSpPr>
          <p:spPr bwMode="auto">
            <a:xfrm>
              <a:off x="2608664" y="2864706"/>
              <a:ext cx="3058369"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Enhancement 2</a:t>
              </a:r>
            </a:p>
          </p:txBody>
        </p:sp>
        <p:cxnSp>
          <p:nvCxnSpPr>
            <p:cNvPr id="128" name="Elbow Connector 396">
              <a:extLst>
                <a:ext uri="{FF2B5EF4-FFF2-40B4-BE49-F238E27FC236}">
                  <a16:creationId xmlns:a16="http://schemas.microsoft.com/office/drawing/2014/main" id="{11653903-59B8-4FB6-B12F-49A746229372}"/>
                </a:ext>
                <a:ext uri="{C183D7F6-B498-43B3-948B-1728B52AA6E4}">
                  <adec:decorative xmlns:adec="http://schemas.microsoft.com/office/drawing/2017/decorative" val="1"/>
                </a:ext>
              </a:extLst>
            </p:cNvPr>
            <p:cNvCxnSpPr>
              <a:cxnSpLocks noChangeShapeType="1"/>
            </p:cNvCxnSpPr>
            <p:nvPr/>
          </p:nvCxnSpPr>
          <p:spPr bwMode="auto">
            <a:xfrm flipV="1">
              <a:off x="2590558" y="2556389"/>
              <a:ext cx="413673" cy="187137"/>
            </a:xfrm>
            <a:prstGeom prst="bentConnector3">
              <a:avLst>
                <a:gd name="adj1" fmla="val 9936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42" name="decision 1007" descr="decision 1007">
              <a:hlinkClick r:id="rId14"/>
              <a:extLst>
                <a:ext uri="{FF2B5EF4-FFF2-40B4-BE49-F238E27FC236}">
                  <a16:creationId xmlns:a16="http://schemas.microsoft.com/office/drawing/2014/main" id="{D4C1A36A-7449-458A-A8D7-EFBE4A6C3782}"/>
                </a:ext>
                <a:ext uri="{C183D7F6-B498-43B3-948B-1728B52AA6E4}">
                  <adec:decorative xmlns:adec="http://schemas.microsoft.com/office/drawing/2017/decorative" val="0"/>
                </a:ext>
              </a:extLst>
            </p:cNvPr>
            <p:cNvSpPr>
              <a:spLocks noChangeArrowheads="1"/>
            </p:cNvSpPr>
            <p:nvPr/>
          </p:nvSpPr>
          <p:spPr bwMode="auto">
            <a:xfrm>
              <a:off x="3423714" y="2763550"/>
              <a:ext cx="274340" cy="365780"/>
            </a:xfrm>
            <a:prstGeom prst="diamond">
              <a:avLst/>
            </a:prstGeom>
            <a:solidFill>
              <a:srgbClr val="D9D9D9"/>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1007</a:t>
              </a:r>
            </a:p>
          </p:txBody>
        </p:sp>
        <p:sp>
          <p:nvSpPr>
            <p:cNvPr id="112" name="segment 1122" descr="segment 1122">
              <a:hlinkClick r:id="rId15"/>
              <a:extLst>
                <a:ext uri="{FF2B5EF4-FFF2-40B4-BE49-F238E27FC236}">
                  <a16:creationId xmlns:a16="http://schemas.microsoft.com/office/drawing/2014/main" id="{DEA755FB-F0E1-495D-A95C-BDF0299054B8}"/>
                </a:ext>
                <a:ext uri="{C183D7F6-B498-43B3-948B-1728B52AA6E4}">
                  <adec:decorative xmlns:adec="http://schemas.microsoft.com/office/drawing/2017/decorative" val="0"/>
                </a:ext>
              </a:extLst>
            </p:cNvPr>
            <p:cNvSpPr>
              <a:spLocks noChangeArrowheads="1"/>
            </p:cNvSpPr>
            <p:nvPr/>
          </p:nvSpPr>
          <p:spPr bwMode="auto">
            <a:xfrm>
              <a:off x="3140696" y="2365386"/>
              <a:ext cx="3036933"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Sustainment 2 </a:t>
              </a:r>
            </a:p>
          </p:txBody>
        </p:sp>
        <p:cxnSp>
          <p:nvCxnSpPr>
            <p:cNvPr id="131" name="Elbow Connector 396">
              <a:extLst>
                <a:ext uri="{FF2B5EF4-FFF2-40B4-BE49-F238E27FC236}">
                  <a16:creationId xmlns:a16="http://schemas.microsoft.com/office/drawing/2014/main" id="{4C13BC53-F088-4B19-AD1D-04E916E5CBB8}"/>
                </a:ext>
                <a:ext uri="{C183D7F6-B498-43B3-948B-1728B52AA6E4}">
                  <adec:decorative xmlns:adec="http://schemas.microsoft.com/office/drawing/2017/decorative" val="1"/>
                </a:ext>
              </a:extLst>
            </p:cNvPr>
            <p:cNvCxnSpPr>
              <a:cxnSpLocks noChangeShapeType="1"/>
              <a:stCxn id="112" idx="3"/>
            </p:cNvCxnSpPr>
            <p:nvPr/>
          </p:nvCxnSpPr>
          <p:spPr bwMode="auto">
            <a:xfrm>
              <a:off x="6177629" y="2429394"/>
              <a:ext cx="270305" cy="121922"/>
            </a:xfrm>
            <a:prstGeom prst="bentConnector3">
              <a:avLst>
                <a:gd name="adj1" fmla="val 5000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8" name="decision 198 planned" descr="decision 198 planned">
              <a:hlinkClick r:id="rId16"/>
              <a:extLst>
                <a:ext uri="{FF2B5EF4-FFF2-40B4-BE49-F238E27FC236}">
                  <a16:creationId xmlns:a16="http://schemas.microsoft.com/office/drawing/2014/main" id="{518E9CB6-FC8C-4E09-8B19-5BCC6F4B69A9}"/>
                </a:ext>
                <a:ext uri="{C183D7F6-B498-43B3-948B-1728B52AA6E4}">
                  <adec:decorative xmlns:adec="http://schemas.microsoft.com/office/drawing/2017/decorative" val="0"/>
                </a:ext>
              </a:extLst>
            </p:cNvPr>
            <p:cNvSpPr>
              <a:spLocks noChangeArrowheads="1"/>
            </p:cNvSpPr>
            <p:nvPr/>
          </p:nvSpPr>
          <p:spPr bwMode="auto">
            <a:xfrm>
              <a:off x="4438923" y="3452932"/>
              <a:ext cx="274320" cy="365702"/>
            </a:xfrm>
            <a:prstGeom prst="diamond">
              <a:avLst/>
            </a:prstGeom>
            <a:solidFill>
              <a:srgbClr val="D9D9D9"/>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198</a:t>
              </a:r>
            </a:p>
          </p:txBody>
        </p:sp>
        <p:cxnSp>
          <p:nvCxnSpPr>
            <p:cNvPr id="86" name="Straight Arrow Connector 178">
              <a:extLst>
                <a:ext uri="{FF2B5EF4-FFF2-40B4-BE49-F238E27FC236}">
                  <a16:creationId xmlns:a16="http://schemas.microsoft.com/office/drawing/2014/main" id="{5576299E-147E-4378-A9DD-8E297969CC1E}"/>
                </a:ext>
                <a:ext uri="{C183D7F6-B498-43B3-948B-1728B52AA6E4}">
                  <adec:decorative xmlns:adec="http://schemas.microsoft.com/office/drawing/2017/decorative" val="1"/>
                </a:ext>
              </a:extLst>
            </p:cNvPr>
            <p:cNvCxnSpPr>
              <a:cxnSpLocks/>
            </p:cNvCxnSpPr>
            <p:nvPr/>
          </p:nvCxnSpPr>
          <p:spPr bwMode="auto">
            <a:xfrm flipV="1">
              <a:off x="1117042" y="5168750"/>
              <a:ext cx="785761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1812" name="system 206" descr="system 206">
              <a:hlinkClick r:id="rId17"/>
              <a:extLst>
                <a:ext uri="{FF2B5EF4-FFF2-40B4-BE49-F238E27FC236}">
                  <a16:creationId xmlns:a16="http://schemas.microsoft.com/office/drawing/2014/main" id="{D29096DF-8FF7-44A3-AB8A-76B5FE07D5B1}"/>
                </a:ext>
                <a:ext uri="{C183D7F6-B498-43B3-948B-1728B52AA6E4}">
                  <adec:decorative xmlns:adec="http://schemas.microsoft.com/office/drawing/2017/decorative" val="0"/>
                </a:ext>
              </a:extLst>
            </p:cNvPr>
            <p:cNvSpPr>
              <a:spLocks noChangeArrowheads="1"/>
            </p:cNvSpPr>
            <p:nvPr/>
          </p:nvSpPr>
          <p:spPr bwMode="auto">
            <a:xfrm>
              <a:off x="329592" y="5075936"/>
              <a:ext cx="804689" cy="18287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TDLS</a:t>
              </a:r>
            </a:p>
          </p:txBody>
        </p:sp>
        <p:sp>
          <p:nvSpPr>
            <p:cNvPr id="90" name="segment 985" descr="segment 985">
              <a:hlinkClick r:id="rId18"/>
              <a:extLst>
                <a:ext uri="{FF2B5EF4-FFF2-40B4-BE49-F238E27FC236}">
                  <a16:creationId xmlns:a16="http://schemas.microsoft.com/office/drawing/2014/main" id="{33CFB5EA-019D-4247-B7E2-CEF3670803F6}"/>
                </a:ext>
                <a:ext uri="{C183D7F6-B498-43B3-948B-1728B52AA6E4}">
                  <adec:decorative xmlns:adec="http://schemas.microsoft.com/office/drawing/2017/decorative" val="0"/>
                </a:ext>
              </a:extLst>
            </p:cNvPr>
            <p:cNvSpPr>
              <a:spLocks noChangeArrowheads="1"/>
            </p:cNvSpPr>
            <p:nvPr/>
          </p:nvSpPr>
          <p:spPr bwMode="auto">
            <a:xfrm>
              <a:off x="1566916" y="5453644"/>
              <a:ext cx="2047984" cy="897505"/>
            </a:xfrm>
            <a:prstGeom prst="rect">
              <a:avLst/>
            </a:prstGeom>
            <a:solidFill>
              <a:srgbClr val="DDDDDD"/>
            </a:solidFill>
            <a:ln w="9525">
              <a:solidFill>
                <a:schemeClr val="tx1"/>
              </a:solidFill>
              <a:miter lim="800000"/>
              <a:headEnd/>
              <a:tailEnd/>
            </a:ln>
          </p:spPr>
          <p:txBody>
            <a:bodyPr lIns="0" tIns="18288"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NME</a:t>
              </a:r>
            </a:p>
          </p:txBody>
        </p:sp>
        <p:sp>
          <p:nvSpPr>
            <p:cNvPr id="97" name="system 1320" descr="system 1320">
              <a:hlinkClick r:id="rId19"/>
              <a:extLst>
                <a:ext uri="{FF2B5EF4-FFF2-40B4-BE49-F238E27FC236}">
                  <a16:creationId xmlns:a16="http://schemas.microsoft.com/office/drawing/2014/main" id="{18B1D6E9-26EB-4C80-ADEB-FCF43933E8E0}"/>
                </a:ext>
                <a:ext uri="{C183D7F6-B498-43B3-948B-1728B52AA6E4}">
                  <adec:decorative xmlns:adec="http://schemas.microsoft.com/office/drawing/2017/decorative" val="0"/>
                </a:ext>
              </a:extLst>
            </p:cNvPr>
            <p:cNvSpPr>
              <a:spLocks noChangeArrowheads="1"/>
            </p:cNvSpPr>
            <p:nvPr/>
          </p:nvSpPr>
          <p:spPr bwMode="auto">
            <a:xfrm>
              <a:off x="326623" y="5908865"/>
              <a:ext cx="804689" cy="182551"/>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a:ea typeface="ＭＳ Ｐゴシック" panose="020B0600070205080204" pitchFamily="34" charset="-128"/>
                  <a:cs typeface="Segoe UI" panose="020B0502040204020203" pitchFamily="34" charset="0"/>
                </a:rPr>
                <a:t>UIC</a:t>
              </a:r>
            </a:p>
          </p:txBody>
        </p:sp>
        <p:cxnSp>
          <p:nvCxnSpPr>
            <p:cNvPr id="99" name="Straight Arrow Connector 48">
              <a:extLst>
                <a:ext uri="{FF2B5EF4-FFF2-40B4-BE49-F238E27FC236}">
                  <a16:creationId xmlns:a16="http://schemas.microsoft.com/office/drawing/2014/main" id="{69C77EC9-7044-4203-9DF8-782CFE8F97B3}"/>
                </a:ext>
                <a:ext uri="{C183D7F6-B498-43B3-948B-1728B52AA6E4}">
                  <adec:decorative xmlns:adec="http://schemas.microsoft.com/office/drawing/2017/decorative" val="1"/>
                </a:ext>
              </a:extLst>
            </p:cNvPr>
            <p:cNvCxnSpPr>
              <a:cxnSpLocks noChangeShapeType="1"/>
            </p:cNvCxnSpPr>
            <p:nvPr/>
          </p:nvCxnSpPr>
          <p:spPr bwMode="auto">
            <a:xfrm>
              <a:off x="1131312" y="6000140"/>
              <a:ext cx="311918" cy="0"/>
            </a:xfrm>
            <a:prstGeom prst="straightConnector1">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09" name="Straight Arrow Connector 48 planned planned planned planned">
              <a:extLst>
                <a:ext uri="{FF2B5EF4-FFF2-40B4-BE49-F238E27FC236}">
                  <a16:creationId xmlns:a16="http://schemas.microsoft.com/office/drawing/2014/main" id="{F434E8BF-BAAD-4F51-AF00-55AE45A5F7B8}"/>
                </a:ext>
                <a:ext uri="{C183D7F6-B498-43B3-948B-1728B52AA6E4}">
                  <adec:decorative xmlns:adec="http://schemas.microsoft.com/office/drawing/2017/decorative" val="1"/>
                </a:ext>
              </a:extLst>
            </p:cNvPr>
            <p:cNvCxnSpPr>
              <a:cxnSpLocks noChangeShapeType="1"/>
            </p:cNvCxnSpPr>
            <p:nvPr/>
          </p:nvCxnSpPr>
          <p:spPr bwMode="auto">
            <a:xfrm flipV="1">
              <a:off x="1443230" y="5990291"/>
              <a:ext cx="2146459" cy="9850"/>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10" name="TextBox 348" descr="X">
              <a:extLst>
                <a:ext uri="{FF2B5EF4-FFF2-40B4-BE49-F238E27FC236}">
                  <a16:creationId xmlns:a16="http://schemas.microsoft.com/office/drawing/2014/main" id="{67D48408-AE70-4AC7-A51A-D3D91E0C2EA5}"/>
                </a:ext>
                <a:ext uri="{C183D7F6-B498-43B3-948B-1728B52AA6E4}">
                  <adec:decorative xmlns:adec="http://schemas.microsoft.com/office/drawing/2017/decorative" val="0"/>
                </a:ext>
              </a:extLst>
            </p:cNvPr>
            <p:cNvSpPr txBox="1">
              <a:spLocks noChangeArrowheads="1"/>
            </p:cNvSpPr>
            <p:nvPr/>
          </p:nvSpPr>
          <p:spPr bwMode="auto">
            <a:xfrm>
              <a:off x="3589689" y="5922032"/>
              <a:ext cx="184154" cy="13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400" b="1">
                  <a:solidFill>
                    <a:srgbClr val="FF0000"/>
                  </a:solidFill>
                  <a:latin typeface="Segoe UI"/>
                  <a:ea typeface="ＭＳ Ｐゴシック" panose="020B0600070205080204" pitchFamily="34" charset="-128"/>
                  <a:cs typeface="Segoe UI" panose="020B0502040204020203" pitchFamily="34" charset="0"/>
                </a:rPr>
                <a:t>X</a:t>
              </a:r>
            </a:p>
          </p:txBody>
        </p:sp>
        <p:sp>
          <p:nvSpPr>
            <p:cNvPr id="111" name="system 1319 planned" descr="system 1319 planned">
              <a:hlinkClick r:id="rId20"/>
              <a:extLst>
                <a:ext uri="{FF2B5EF4-FFF2-40B4-BE49-F238E27FC236}">
                  <a16:creationId xmlns:a16="http://schemas.microsoft.com/office/drawing/2014/main" id="{284E8FAA-2EA9-4A5C-965A-CF8EB809E6F3}"/>
                </a:ext>
                <a:ext uri="{C183D7F6-B498-43B3-948B-1728B52AA6E4}">
                  <adec:decorative xmlns:adec="http://schemas.microsoft.com/office/drawing/2017/decorative" val="0"/>
                </a:ext>
              </a:extLst>
            </p:cNvPr>
            <p:cNvSpPr>
              <a:spLocks noChangeArrowheads="1"/>
            </p:cNvSpPr>
            <p:nvPr/>
          </p:nvSpPr>
          <p:spPr bwMode="auto">
            <a:xfrm>
              <a:off x="2456335" y="6149717"/>
              <a:ext cx="894523" cy="182869"/>
            </a:xfrm>
            <a:prstGeom prst="rect">
              <a:avLst/>
            </a:prstGeom>
            <a:solidFill>
              <a:srgbClr val="D0F2FC"/>
            </a:solidFill>
            <a:ln w="9525">
              <a:solidFill>
                <a:schemeClr val="tx1"/>
              </a:solidFill>
              <a:prstDash val="dash"/>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a:ea typeface="ＭＳ Ｐゴシック" panose="020B0600070205080204" pitchFamily="34" charset="-128"/>
                  <a:cs typeface="Segoe UI" panose="020B0502040204020203" pitchFamily="34" charset="0"/>
                </a:rPr>
                <a:t>NME</a:t>
              </a:r>
            </a:p>
          </p:txBody>
        </p:sp>
        <p:cxnSp>
          <p:nvCxnSpPr>
            <p:cNvPr id="114" name="Straight Arrow Connector 46">
              <a:extLst>
                <a:ext uri="{FF2B5EF4-FFF2-40B4-BE49-F238E27FC236}">
                  <a16:creationId xmlns:a16="http://schemas.microsoft.com/office/drawing/2014/main" id="{BC777E4E-41F4-4A51-9191-D944BA303E3F}"/>
                </a:ext>
                <a:ext uri="{C183D7F6-B498-43B3-948B-1728B52AA6E4}">
                  <adec:decorative xmlns:adec="http://schemas.microsoft.com/office/drawing/2017/decorative" val="1"/>
                </a:ext>
              </a:extLst>
            </p:cNvPr>
            <p:cNvCxnSpPr>
              <a:cxnSpLocks noChangeShapeType="1"/>
              <a:stCxn id="111" idx="3"/>
            </p:cNvCxnSpPr>
            <p:nvPr/>
          </p:nvCxnSpPr>
          <p:spPr bwMode="auto">
            <a:xfrm flipV="1">
              <a:off x="3350858" y="6240940"/>
              <a:ext cx="5629034" cy="21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5" name="Straight Arrow Connector 98">
              <a:extLst>
                <a:ext uri="{FF2B5EF4-FFF2-40B4-BE49-F238E27FC236}">
                  <a16:creationId xmlns:a16="http://schemas.microsoft.com/office/drawing/2014/main" id="{47E7A762-7951-4DA3-9FD2-51E3233DE7E3}"/>
                </a:ext>
                <a:ext uri="{C183D7F6-B498-43B3-948B-1728B52AA6E4}">
                  <adec:decorative xmlns:adec="http://schemas.microsoft.com/office/drawing/2017/decorative" val="1"/>
                </a:ext>
              </a:extLst>
            </p:cNvPr>
            <p:cNvCxnSpPr>
              <a:cxnSpLocks/>
              <a:endCxn id="111" idx="0"/>
            </p:cNvCxnSpPr>
            <p:nvPr/>
          </p:nvCxnSpPr>
          <p:spPr bwMode="auto">
            <a:xfrm>
              <a:off x="926346" y="5680049"/>
              <a:ext cx="1977251" cy="469668"/>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6" name="Straight Arrow Connector 99">
              <a:extLst>
                <a:ext uri="{FF2B5EF4-FFF2-40B4-BE49-F238E27FC236}">
                  <a16:creationId xmlns:a16="http://schemas.microsoft.com/office/drawing/2014/main" id="{80216CDC-BB68-43F9-9DFB-DDF07849822B}"/>
                </a:ext>
                <a:ext uri="{C183D7F6-B498-43B3-948B-1728B52AA6E4}">
                  <adec:decorative xmlns:adec="http://schemas.microsoft.com/office/drawing/2017/decorative" val="1"/>
                </a:ext>
              </a:extLst>
            </p:cNvPr>
            <p:cNvCxnSpPr>
              <a:cxnSpLocks/>
              <a:stCxn id="97" idx="3"/>
              <a:endCxn id="111" idx="0"/>
            </p:cNvCxnSpPr>
            <p:nvPr/>
          </p:nvCxnSpPr>
          <p:spPr bwMode="auto">
            <a:xfrm>
              <a:off x="1131312" y="6000141"/>
              <a:ext cx="1772285" cy="149576"/>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7" name="Straight Arrow Connector 48">
              <a:extLst>
                <a:ext uri="{FF2B5EF4-FFF2-40B4-BE49-F238E27FC236}">
                  <a16:creationId xmlns:a16="http://schemas.microsoft.com/office/drawing/2014/main" id="{858BC1A4-7953-4F29-9A40-31BA8C4E3B04}"/>
                </a:ext>
                <a:ext uri="{C183D7F6-B498-43B3-948B-1728B52AA6E4}">
                  <adec:decorative xmlns:adec="http://schemas.microsoft.com/office/drawing/2017/decorative" val="1"/>
                </a:ext>
              </a:extLst>
            </p:cNvPr>
            <p:cNvCxnSpPr>
              <a:cxnSpLocks noChangeShapeType="1"/>
            </p:cNvCxnSpPr>
            <p:nvPr/>
          </p:nvCxnSpPr>
          <p:spPr bwMode="auto">
            <a:xfrm flipV="1">
              <a:off x="1073612" y="5719598"/>
              <a:ext cx="369618" cy="196"/>
            </a:xfrm>
            <a:prstGeom prst="straightConnector1">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18" name="Straight Arrow Connector 48 planned planned planned planned">
              <a:extLst>
                <a:ext uri="{FF2B5EF4-FFF2-40B4-BE49-F238E27FC236}">
                  <a16:creationId xmlns:a16="http://schemas.microsoft.com/office/drawing/2014/main" id="{F4AE2F6E-EA2E-4AAB-A4BE-71F9213D9C81}"/>
                </a:ext>
                <a:ext uri="{C183D7F6-B498-43B3-948B-1728B52AA6E4}">
                  <adec:decorative xmlns:adec="http://schemas.microsoft.com/office/drawing/2017/decorative" val="1"/>
                </a:ext>
              </a:extLst>
            </p:cNvPr>
            <p:cNvCxnSpPr>
              <a:cxnSpLocks noChangeShapeType="1"/>
              <a:endCxn id="119" idx="1"/>
            </p:cNvCxnSpPr>
            <p:nvPr/>
          </p:nvCxnSpPr>
          <p:spPr bwMode="auto">
            <a:xfrm>
              <a:off x="1443230" y="5719599"/>
              <a:ext cx="2146460" cy="6006"/>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19" name="TextBox 348" descr="X">
              <a:extLst>
                <a:ext uri="{FF2B5EF4-FFF2-40B4-BE49-F238E27FC236}">
                  <a16:creationId xmlns:a16="http://schemas.microsoft.com/office/drawing/2014/main" id="{13DA92E2-6806-42CC-A08A-5D8C7BA3517A}"/>
                </a:ext>
                <a:ext uri="{C183D7F6-B498-43B3-948B-1728B52AA6E4}">
                  <adec:decorative xmlns:adec="http://schemas.microsoft.com/office/drawing/2017/decorative" val="0"/>
                </a:ext>
              </a:extLst>
            </p:cNvPr>
            <p:cNvSpPr txBox="1">
              <a:spLocks noChangeArrowheads="1"/>
            </p:cNvSpPr>
            <p:nvPr/>
          </p:nvSpPr>
          <p:spPr bwMode="auto">
            <a:xfrm>
              <a:off x="3589690" y="5657342"/>
              <a:ext cx="184154"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400" b="1">
                  <a:solidFill>
                    <a:srgbClr val="FF0000"/>
                  </a:solidFill>
                  <a:latin typeface="Segoe UI"/>
                  <a:ea typeface="ＭＳ Ｐゴシック" panose="020B0600070205080204" pitchFamily="34" charset="-128"/>
                  <a:cs typeface="Segoe UI" panose="020B0502040204020203" pitchFamily="34" charset="0"/>
                </a:rPr>
                <a:t>X</a:t>
              </a:r>
            </a:p>
          </p:txBody>
        </p:sp>
        <p:sp>
          <p:nvSpPr>
            <p:cNvPr id="120" name="system 1065" descr="system 1065">
              <a:hlinkClick r:id="rId21"/>
              <a:extLst>
                <a:ext uri="{FF2B5EF4-FFF2-40B4-BE49-F238E27FC236}">
                  <a16:creationId xmlns:a16="http://schemas.microsoft.com/office/drawing/2014/main" id="{46CDB026-9E2B-441A-894E-67FF302646E0}"/>
                </a:ext>
                <a:ext uri="{C183D7F6-B498-43B3-948B-1728B52AA6E4}">
                  <adec:decorative xmlns:adec="http://schemas.microsoft.com/office/drawing/2017/decorative" val="0"/>
                </a:ext>
              </a:extLst>
            </p:cNvPr>
            <p:cNvSpPr>
              <a:spLocks noChangeArrowheads="1"/>
            </p:cNvSpPr>
            <p:nvPr/>
          </p:nvSpPr>
          <p:spPr bwMode="auto">
            <a:xfrm>
              <a:off x="326623" y="5619516"/>
              <a:ext cx="804689" cy="200555"/>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a:ea typeface="ＭＳ Ｐゴシック" panose="020B0600070205080204" pitchFamily="34" charset="-128"/>
                  <a:cs typeface="Segoe UI" panose="020B0502040204020203" pitchFamily="34" charset="0"/>
                </a:rPr>
                <a:t>ICMS</a:t>
              </a:r>
            </a:p>
          </p:txBody>
        </p:sp>
        <p:sp>
          <p:nvSpPr>
            <p:cNvPr id="124" name="roadmap_symbol 393 planned" descr="roadmap_symbol 393 planned">
              <a:hlinkClick r:id="rId22"/>
              <a:extLst>
                <a:ext uri="{FF2B5EF4-FFF2-40B4-BE49-F238E27FC236}">
                  <a16:creationId xmlns:a16="http://schemas.microsoft.com/office/drawing/2014/main" id="{A14849E9-8224-4E26-915E-8189B36CB15A}"/>
                </a:ext>
                <a:ext uri="{C183D7F6-B498-43B3-948B-1728B52AA6E4}">
                  <adec:decorative xmlns:adec="http://schemas.microsoft.com/office/drawing/2017/decorative" val="0"/>
                </a:ext>
              </a:extLst>
            </p:cNvPr>
            <p:cNvSpPr>
              <a:spLocks noChangeArrowheads="1"/>
            </p:cNvSpPr>
            <p:nvPr/>
          </p:nvSpPr>
          <p:spPr bwMode="auto">
            <a:xfrm>
              <a:off x="2601227" y="5259705"/>
              <a:ext cx="3065805"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NME Sustainment</a:t>
              </a:r>
            </a:p>
          </p:txBody>
        </p:sp>
        <p:sp>
          <p:nvSpPr>
            <p:cNvPr id="130" name="Line 109">
              <a:extLst>
                <a:ext uri="{FF2B5EF4-FFF2-40B4-BE49-F238E27FC236}">
                  <a16:creationId xmlns:a16="http://schemas.microsoft.com/office/drawing/2014/main" id="{D4F24002-5C10-40A1-8000-2E5DC3F5550D}"/>
                </a:ext>
                <a:ext uri="{C183D7F6-B498-43B3-948B-1728B52AA6E4}">
                  <adec:decorative xmlns:adec="http://schemas.microsoft.com/office/drawing/2017/decorative" val="1"/>
                </a:ext>
              </a:extLst>
            </p:cNvPr>
            <p:cNvSpPr>
              <a:spLocks noChangeShapeType="1"/>
            </p:cNvSpPr>
            <p:nvPr/>
          </p:nvSpPr>
          <p:spPr bwMode="auto">
            <a:xfrm>
              <a:off x="502644" y="4670672"/>
              <a:ext cx="0" cy="0"/>
            </a:xfrm>
            <a:prstGeom prst="line">
              <a:avLst/>
            </a:prstGeom>
            <a:noFill/>
            <a:ln>
              <a:noFill/>
            </a:ln>
            <a:effectLst>
              <a:outerShdw dist="35921"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lstStyle/>
            <a:p>
              <a:pPr>
                <a:defRPr/>
              </a:pPr>
              <a:endParaRPr lang="en-US">
                <a:solidFill>
                  <a:srgbClr val="000000"/>
                </a:solidFill>
                <a:latin typeface="Segoe UI"/>
              </a:endParaRPr>
            </a:p>
          </p:txBody>
        </p:sp>
        <p:sp>
          <p:nvSpPr>
            <p:cNvPr id="135" name="Text Box 126" descr="X">
              <a:extLst>
                <a:ext uri="{FF2B5EF4-FFF2-40B4-BE49-F238E27FC236}">
                  <a16:creationId xmlns:a16="http://schemas.microsoft.com/office/drawing/2014/main" id="{A99B5DE7-5A30-46FA-A1D3-34BD7326865F}"/>
                </a:ext>
                <a:ext uri="{C183D7F6-B498-43B3-948B-1728B52AA6E4}">
                  <adec:decorative xmlns:adec="http://schemas.microsoft.com/office/drawing/2017/decorative" val="0"/>
                </a:ext>
              </a:extLst>
            </p:cNvPr>
            <p:cNvSpPr txBox="1">
              <a:spLocks noChangeArrowheads="1"/>
            </p:cNvSpPr>
            <p:nvPr/>
          </p:nvSpPr>
          <p:spPr bwMode="auto">
            <a:xfrm>
              <a:off x="2250201" y="4662553"/>
              <a:ext cx="738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a:solidFill>
                    <a:srgbClr val="FF0000"/>
                  </a:solidFill>
                  <a:latin typeface="Segoe UI"/>
                  <a:ea typeface="ＭＳ Ｐゴシック" panose="020B0600070205080204" pitchFamily="34" charset="-128"/>
                  <a:cs typeface="Segoe UI" panose="020B0502040204020203" pitchFamily="34" charset="0"/>
                </a:rPr>
                <a:t>X</a:t>
              </a:r>
            </a:p>
          </p:txBody>
        </p:sp>
        <p:cxnSp>
          <p:nvCxnSpPr>
            <p:cNvPr id="143" name="Straight Arrow Connector 2 planned planned planned planned">
              <a:extLst>
                <a:ext uri="{FF2B5EF4-FFF2-40B4-BE49-F238E27FC236}">
                  <a16:creationId xmlns:a16="http://schemas.microsoft.com/office/drawing/2014/main" id="{1337F963-3598-4ED3-96DE-AC433A53E34C}"/>
                </a:ext>
                <a:ext uri="{C183D7F6-B498-43B3-948B-1728B52AA6E4}">
                  <adec:decorative xmlns:adec="http://schemas.microsoft.com/office/drawing/2017/decorative" val="1"/>
                </a:ext>
              </a:extLst>
            </p:cNvPr>
            <p:cNvCxnSpPr>
              <a:cxnSpLocks noChangeShapeType="1"/>
            </p:cNvCxnSpPr>
            <p:nvPr/>
          </p:nvCxnSpPr>
          <p:spPr bwMode="auto">
            <a:xfrm>
              <a:off x="5212734" y="4959276"/>
              <a:ext cx="832547" cy="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44" name="Text Box 126" descr="X">
              <a:extLst>
                <a:ext uri="{FF2B5EF4-FFF2-40B4-BE49-F238E27FC236}">
                  <a16:creationId xmlns:a16="http://schemas.microsoft.com/office/drawing/2014/main" id="{25127781-82F4-46A4-8C73-30F364C3089A}"/>
                </a:ext>
                <a:ext uri="{C183D7F6-B498-43B3-948B-1728B52AA6E4}">
                  <adec:decorative xmlns:adec="http://schemas.microsoft.com/office/drawing/2017/decorative" val="0"/>
                </a:ext>
              </a:extLst>
            </p:cNvPr>
            <p:cNvSpPr txBox="1">
              <a:spLocks noChangeArrowheads="1"/>
            </p:cNvSpPr>
            <p:nvPr/>
          </p:nvSpPr>
          <p:spPr bwMode="auto">
            <a:xfrm>
              <a:off x="6057408" y="4848156"/>
              <a:ext cx="1170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a:solidFill>
                    <a:srgbClr val="FF0000"/>
                  </a:solidFill>
                  <a:latin typeface="Segoe UI"/>
                  <a:ea typeface="ＭＳ Ｐゴシック" panose="020B0600070205080204" pitchFamily="34" charset="-128"/>
                  <a:cs typeface="Segoe UI" panose="020B0502040204020203" pitchFamily="34" charset="0"/>
                </a:rPr>
                <a:t>X</a:t>
              </a:r>
            </a:p>
          </p:txBody>
        </p:sp>
        <p:sp>
          <p:nvSpPr>
            <p:cNvPr id="147" name="Text Box 126" descr="X">
              <a:extLst>
                <a:ext uri="{FF2B5EF4-FFF2-40B4-BE49-F238E27FC236}">
                  <a16:creationId xmlns:a16="http://schemas.microsoft.com/office/drawing/2014/main" id="{AD3CA7D5-60A3-4480-B10F-AD254DA093D4}"/>
                </a:ext>
                <a:ext uri="{C183D7F6-B498-43B3-948B-1728B52AA6E4}">
                  <adec:decorative xmlns:adec="http://schemas.microsoft.com/office/drawing/2017/decorative" val="0"/>
                </a:ext>
              </a:extLst>
            </p:cNvPr>
            <p:cNvSpPr txBox="1">
              <a:spLocks noChangeArrowheads="1"/>
            </p:cNvSpPr>
            <p:nvPr/>
          </p:nvSpPr>
          <p:spPr bwMode="auto">
            <a:xfrm>
              <a:off x="2218985" y="4035852"/>
              <a:ext cx="1170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a:solidFill>
                    <a:srgbClr val="FF0000"/>
                  </a:solidFill>
                  <a:latin typeface="Segoe UI"/>
                  <a:ea typeface="ＭＳ Ｐゴシック" panose="020B0600070205080204" pitchFamily="34" charset="-128"/>
                  <a:cs typeface="Segoe UI" panose="020B0502040204020203" pitchFamily="34" charset="0"/>
                </a:rPr>
                <a:t>X</a:t>
              </a:r>
            </a:p>
          </p:txBody>
        </p:sp>
        <p:sp>
          <p:nvSpPr>
            <p:cNvPr id="148" name="Text Box 126" descr="X">
              <a:extLst>
                <a:ext uri="{FF2B5EF4-FFF2-40B4-BE49-F238E27FC236}">
                  <a16:creationId xmlns:a16="http://schemas.microsoft.com/office/drawing/2014/main" id="{A398E131-1D89-4CED-ABFF-0872C84819D2}"/>
                </a:ext>
                <a:ext uri="{C183D7F6-B498-43B3-948B-1728B52AA6E4}">
                  <adec:decorative xmlns:adec="http://schemas.microsoft.com/office/drawing/2017/decorative" val="0"/>
                </a:ext>
              </a:extLst>
            </p:cNvPr>
            <p:cNvSpPr txBox="1">
              <a:spLocks noChangeArrowheads="1"/>
            </p:cNvSpPr>
            <p:nvPr/>
          </p:nvSpPr>
          <p:spPr bwMode="auto">
            <a:xfrm>
              <a:off x="2227277" y="4244163"/>
              <a:ext cx="1170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a:solidFill>
                    <a:srgbClr val="FF0000"/>
                  </a:solidFill>
                  <a:latin typeface="Segoe UI"/>
                  <a:ea typeface="ＭＳ Ｐゴシック" panose="020B0600070205080204" pitchFamily="34" charset="-128"/>
                  <a:cs typeface="Segoe UI" panose="020B0502040204020203" pitchFamily="34" charset="0"/>
                </a:rPr>
                <a:t>X</a:t>
              </a:r>
            </a:p>
          </p:txBody>
        </p:sp>
        <p:sp>
          <p:nvSpPr>
            <p:cNvPr id="149" name="Text Box 126" descr="X">
              <a:extLst>
                <a:ext uri="{FF2B5EF4-FFF2-40B4-BE49-F238E27FC236}">
                  <a16:creationId xmlns:a16="http://schemas.microsoft.com/office/drawing/2014/main" id="{56FE1D06-52E4-45E5-9D3B-03865F30B039}"/>
                </a:ext>
                <a:ext uri="{C183D7F6-B498-43B3-948B-1728B52AA6E4}">
                  <adec:decorative xmlns:adec="http://schemas.microsoft.com/office/drawing/2017/decorative" val="0"/>
                </a:ext>
              </a:extLst>
            </p:cNvPr>
            <p:cNvSpPr txBox="1">
              <a:spLocks noChangeArrowheads="1"/>
            </p:cNvSpPr>
            <p:nvPr/>
          </p:nvSpPr>
          <p:spPr bwMode="auto">
            <a:xfrm>
              <a:off x="2227280" y="4452787"/>
              <a:ext cx="1170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a:solidFill>
                    <a:srgbClr val="FF0000"/>
                  </a:solidFill>
                  <a:latin typeface="Segoe UI"/>
                  <a:ea typeface="ＭＳ Ｐゴシック" panose="020B0600070205080204" pitchFamily="34" charset="-128"/>
                  <a:cs typeface="Segoe UI" panose="020B0502040204020203" pitchFamily="34" charset="0"/>
                </a:rPr>
                <a:t>X</a:t>
              </a:r>
            </a:p>
          </p:txBody>
        </p:sp>
        <p:sp>
          <p:nvSpPr>
            <p:cNvPr id="105" name="system 821" descr="system 821">
              <a:hlinkClick r:id="rId23"/>
              <a:extLst>
                <a:ext uri="{FF2B5EF4-FFF2-40B4-BE49-F238E27FC236}">
                  <a16:creationId xmlns:a16="http://schemas.microsoft.com/office/drawing/2014/main" id="{44073FDB-3D25-4C90-9C23-6BFA4D92FFC6}"/>
                </a:ext>
                <a:ext uri="{C183D7F6-B498-43B3-948B-1728B52AA6E4}">
                  <adec:decorative xmlns:adec="http://schemas.microsoft.com/office/drawing/2017/decorative" val="0"/>
                </a:ext>
              </a:extLst>
            </p:cNvPr>
            <p:cNvSpPr>
              <a:spLocks noChangeArrowheads="1"/>
            </p:cNvSpPr>
            <p:nvPr/>
          </p:nvSpPr>
          <p:spPr bwMode="auto">
            <a:xfrm>
              <a:off x="329184" y="2472317"/>
              <a:ext cx="804672" cy="18288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TBFM</a:t>
              </a:r>
            </a:p>
          </p:txBody>
        </p:sp>
        <p:sp>
          <p:nvSpPr>
            <p:cNvPr id="89" name="decision 1317 planned" descr="decision 1317 planned">
              <a:hlinkClick r:id="rId24"/>
              <a:extLst>
                <a:ext uri="{FF2B5EF4-FFF2-40B4-BE49-F238E27FC236}">
                  <a16:creationId xmlns:a16="http://schemas.microsoft.com/office/drawing/2014/main" id="{C8A66C1A-7687-4282-8F26-3EA29F4647C4}"/>
                </a:ext>
                <a:ext uri="{C183D7F6-B498-43B3-948B-1728B52AA6E4}">
                  <adec:decorative xmlns:adec="http://schemas.microsoft.com/office/drawing/2017/decorative" val="0"/>
                </a:ext>
              </a:extLst>
            </p:cNvPr>
            <p:cNvSpPr>
              <a:spLocks noChangeArrowheads="1"/>
            </p:cNvSpPr>
            <p:nvPr/>
          </p:nvSpPr>
          <p:spPr bwMode="auto">
            <a:xfrm>
              <a:off x="4183980" y="5139765"/>
              <a:ext cx="274643" cy="365103"/>
            </a:xfrm>
            <a:prstGeom prst="diamond">
              <a:avLst/>
            </a:prstGeom>
            <a:solidFill>
              <a:srgbClr val="DDDDDD"/>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1317</a:t>
              </a:r>
            </a:p>
          </p:txBody>
        </p:sp>
        <p:cxnSp>
          <p:nvCxnSpPr>
            <p:cNvPr id="141" name="Elbow Connector 396">
              <a:extLst>
                <a:ext uri="{FF2B5EF4-FFF2-40B4-BE49-F238E27FC236}">
                  <a16:creationId xmlns:a16="http://schemas.microsoft.com/office/drawing/2014/main" id="{2AD4BB64-28C1-4435-B109-0D113CD0D498}"/>
                </a:ext>
                <a:ext uri="{C183D7F6-B498-43B3-948B-1728B52AA6E4}">
                  <adec:decorative xmlns:adec="http://schemas.microsoft.com/office/drawing/2017/decorative" val="1"/>
                </a:ext>
              </a:extLst>
            </p:cNvPr>
            <p:cNvCxnSpPr>
              <a:cxnSpLocks noChangeShapeType="1"/>
              <a:stCxn id="161" idx="3"/>
            </p:cNvCxnSpPr>
            <p:nvPr/>
          </p:nvCxnSpPr>
          <p:spPr bwMode="auto">
            <a:xfrm flipV="1">
              <a:off x="2083787" y="1419033"/>
              <a:ext cx="704240" cy="113657"/>
            </a:xfrm>
            <a:prstGeom prst="bentConnector3">
              <a:avLst>
                <a:gd name="adj1" fmla="val 5000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5" name="Straight Arrow Connector 178 planned planned planned planned">
              <a:extLst>
                <a:ext uri="{FF2B5EF4-FFF2-40B4-BE49-F238E27FC236}">
                  <a16:creationId xmlns:a16="http://schemas.microsoft.com/office/drawing/2014/main" id="{491D33EC-935D-4DB3-8528-B464ED8C75A7}"/>
                </a:ext>
                <a:ext uri="{C183D7F6-B498-43B3-948B-1728B52AA6E4}">
                  <adec:decorative xmlns:adec="http://schemas.microsoft.com/office/drawing/2017/decorative" val="1"/>
                </a:ext>
              </a:extLst>
            </p:cNvPr>
            <p:cNvCxnSpPr>
              <a:cxnSpLocks/>
            </p:cNvCxnSpPr>
            <p:nvPr/>
          </p:nvCxnSpPr>
          <p:spPr bwMode="auto">
            <a:xfrm flipV="1">
              <a:off x="1115568" y="1415356"/>
              <a:ext cx="7854696" cy="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46" name="Elbow Connector 396">
              <a:extLst>
                <a:ext uri="{FF2B5EF4-FFF2-40B4-BE49-F238E27FC236}">
                  <a16:creationId xmlns:a16="http://schemas.microsoft.com/office/drawing/2014/main" id="{93D9EB38-5895-4C4A-B917-F48571B53EB7}"/>
                </a:ext>
                <a:ext uri="{C183D7F6-B498-43B3-948B-1728B52AA6E4}">
                  <adec:decorative xmlns:adec="http://schemas.microsoft.com/office/drawing/2017/decorative" val="1"/>
                </a:ext>
              </a:extLst>
            </p:cNvPr>
            <p:cNvCxnSpPr>
              <a:cxnSpLocks noChangeShapeType="1"/>
              <a:stCxn id="167" idx="2"/>
            </p:cNvCxnSpPr>
            <p:nvPr/>
          </p:nvCxnSpPr>
          <p:spPr bwMode="auto">
            <a:xfrm rot="16200000" flipH="1">
              <a:off x="3092437" y="557255"/>
              <a:ext cx="113128" cy="964991"/>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5" name="Elbow Connector 396">
              <a:extLst>
                <a:ext uri="{FF2B5EF4-FFF2-40B4-BE49-F238E27FC236}">
                  <a16:creationId xmlns:a16="http://schemas.microsoft.com/office/drawing/2014/main" id="{800A0DF3-2094-4C95-B023-89373D17CB3A}"/>
                </a:ext>
                <a:ext uri="{C183D7F6-B498-43B3-948B-1728B52AA6E4}">
                  <adec:decorative xmlns:adec="http://schemas.microsoft.com/office/drawing/2017/decorative" val="1"/>
                </a:ext>
              </a:extLst>
            </p:cNvPr>
            <p:cNvCxnSpPr>
              <a:cxnSpLocks noChangeShapeType="1"/>
              <a:stCxn id="166" idx="1"/>
            </p:cNvCxnSpPr>
            <p:nvPr/>
          </p:nvCxnSpPr>
          <p:spPr bwMode="auto">
            <a:xfrm rot="10800000" flipH="1" flipV="1">
              <a:off x="4652204" y="758108"/>
              <a:ext cx="1216632" cy="338206"/>
            </a:xfrm>
            <a:prstGeom prst="bentConnector3">
              <a:avLst>
                <a:gd name="adj1" fmla="val 10015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56" name="system 82" descr="system 82">
              <a:hlinkClick r:id="rId25"/>
              <a:extLst>
                <a:ext uri="{FF2B5EF4-FFF2-40B4-BE49-F238E27FC236}">
                  <a16:creationId xmlns:a16="http://schemas.microsoft.com/office/drawing/2014/main" id="{86BD61CC-4270-495A-9CD1-95CF0147EEED}"/>
                </a:ext>
                <a:ext uri="{C183D7F6-B498-43B3-948B-1728B52AA6E4}">
                  <adec:decorative xmlns:adec="http://schemas.microsoft.com/office/drawing/2017/decorative" val="0"/>
                </a:ext>
              </a:extLst>
            </p:cNvPr>
            <p:cNvSpPr>
              <a:spLocks noChangeArrowheads="1"/>
            </p:cNvSpPr>
            <p:nvPr/>
          </p:nvSpPr>
          <p:spPr bwMode="auto">
            <a:xfrm>
              <a:off x="329184" y="1343901"/>
              <a:ext cx="786384" cy="137160"/>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Segoe UI"/>
                  <a:ea typeface="ＭＳ Ｐゴシック" panose="020B0600070205080204" pitchFamily="34" charset="-128"/>
                  <a:cs typeface="Segoe UI" panose="020B0502040204020203" pitchFamily="34" charset="0"/>
                </a:rPr>
                <a:t>TFMS</a:t>
              </a:r>
            </a:p>
          </p:txBody>
        </p:sp>
        <p:sp>
          <p:nvSpPr>
            <p:cNvPr id="157" name="system 1373" descr="system 1373">
              <a:hlinkClick r:id="rId26"/>
              <a:extLst>
                <a:ext uri="{FF2B5EF4-FFF2-40B4-BE49-F238E27FC236}">
                  <a16:creationId xmlns:a16="http://schemas.microsoft.com/office/drawing/2014/main" id="{1579BB7C-968F-411E-BA20-C5432DE52841}"/>
                </a:ext>
                <a:ext uri="{C183D7F6-B498-43B3-948B-1728B52AA6E4}">
                  <adec:decorative xmlns:adec="http://schemas.microsoft.com/office/drawing/2017/decorative" val="0"/>
                </a:ext>
              </a:extLst>
            </p:cNvPr>
            <p:cNvSpPr>
              <a:spLocks noChangeArrowheads="1"/>
            </p:cNvSpPr>
            <p:nvPr/>
          </p:nvSpPr>
          <p:spPr bwMode="auto">
            <a:xfrm>
              <a:off x="3631497" y="1019229"/>
              <a:ext cx="1021460" cy="154174"/>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Segoe UI"/>
                  <a:ea typeface="ＭＳ Ｐゴシック" panose="020B0600070205080204" pitchFamily="34" charset="-128"/>
                  <a:cs typeface="Segoe UI" panose="020B0502040204020203" pitchFamily="34" charset="0"/>
                </a:rPr>
                <a:t>FMDS</a:t>
              </a:r>
            </a:p>
          </p:txBody>
        </p:sp>
        <p:cxnSp>
          <p:nvCxnSpPr>
            <p:cNvPr id="158" name="Straight Arrow Connector 178">
              <a:extLst>
                <a:ext uri="{FF2B5EF4-FFF2-40B4-BE49-F238E27FC236}">
                  <a16:creationId xmlns:a16="http://schemas.microsoft.com/office/drawing/2014/main" id="{1E2184C3-EDF3-4A72-8416-B200F17466E2}"/>
                </a:ext>
                <a:ext uri="{C183D7F6-B498-43B3-948B-1728B52AA6E4}">
                  <adec:decorative xmlns:adec="http://schemas.microsoft.com/office/drawing/2017/decorative" val="1"/>
                </a:ext>
              </a:extLst>
            </p:cNvPr>
            <p:cNvCxnSpPr>
              <a:cxnSpLocks/>
              <a:stCxn id="157" idx="3"/>
            </p:cNvCxnSpPr>
            <p:nvPr/>
          </p:nvCxnSpPr>
          <p:spPr bwMode="auto">
            <a:xfrm>
              <a:off x="4652957" y="1096316"/>
              <a:ext cx="4317307"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9" name="Elbow Connector 396">
              <a:extLst>
                <a:ext uri="{FF2B5EF4-FFF2-40B4-BE49-F238E27FC236}">
                  <a16:creationId xmlns:a16="http://schemas.microsoft.com/office/drawing/2014/main" id="{394706F4-800C-418C-8578-10ACD55D28D2}"/>
                </a:ext>
                <a:ext uri="{C183D7F6-B498-43B3-948B-1728B52AA6E4}">
                  <adec:decorative xmlns:adec="http://schemas.microsoft.com/office/drawing/2017/decorative" val="1"/>
                </a:ext>
              </a:extLst>
            </p:cNvPr>
            <p:cNvCxnSpPr>
              <a:cxnSpLocks noChangeShapeType="1"/>
              <a:stCxn id="165" idx="1"/>
            </p:cNvCxnSpPr>
            <p:nvPr/>
          </p:nvCxnSpPr>
          <p:spPr bwMode="auto">
            <a:xfrm>
              <a:off x="3631032" y="1301125"/>
              <a:ext cx="465046" cy="126648"/>
            </a:xfrm>
            <a:prstGeom prst="bentConnector3">
              <a:avLst>
                <a:gd name="adj1" fmla="val 5000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0" name="Elbow Connector 396">
              <a:extLst>
                <a:ext uri="{FF2B5EF4-FFF2-40B4-BE49-F238E27FC236}">
                  <a16:creationId xmlns:a16="http://schemas.microsoft.com/office/drawing/2014/main" id="{7C721FE4-92D4-4482-954F-0D5EA1921F67}"/>
                </a:ext>
                <a:ext uri="{C183D7F6-B498-43B3-948B-1728B52AA6E4}">
                  <adec:decorative xmlns:adec="http://schemas.microsoft.com/office/drawing/2017/decorative" val="1"/>
                </a:ext>
              </a:extLst>
            </p:cNvPr>
            <p:cNvCxnSpPr>
              <a:cxnSpLocks noChangeShapeType="1"/>
              <a:stCxn id="156" idx="3"/>
            </p:cNvCxnSpPr>
            <p:nvPr/>
          </p:nvCxnSpPr>
          <p:spPr bwMode="auto">
            <a:xfrm flipV="1">
              <a:off x="1115568" y="1108483"/>
              <a:ext cx="4498423" cy="303998"/>
            </a:xfrm>
            <a:prstGeom prst="bentConnector3">
              <a:avLst>
                <a:gd name="adj1" fmla="val 100059"/>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61" name="segment 290" descr="segment 290">
              <a:hlinkClick r:id="rId27"/>
              <a:extLst>
                <a:ext uri="{FF2B5EF4-FFF2-40B4-BE49-F238E27FC236}">
                  <a16:creationId xmlns:a16="http://schemas.microsoft.com/office/drawing/2014/main" id="{31FEE6C2-386D-4493-A9C4-5AB048723ECE}"/>
                </a:ext>
                <a:ext uri="{C183D7F6-B498-43B3-948B-1728B52AA6E4}">
                  <adec:decorative xmlns:adec="http://schemas.microsoft.com/office/drawing/2017/decorative" val="0"/>
                </a:ext>
              </a:extLst>
            </p:cNvPr>
            <p:cNvSpPr>
              <a:spLocks noChangeArrowheads="1"/>
            </p:cNvSpPr>
            <p:nvPr/>
          </p:nvSpPr>
          <p:spPr bwMode="auto">
            <a:xfrm>
              <a:off x="1182711" y="1468682"/>
              <a:ext cx="901076"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62" name="segment 963" descr="segment 963">
              <a:hlinkClick r:id="rId28"/>
              <a:extLst>
                <a:ext uri="{FF2B5EF4-FFF2-40B4-BE49-F238E27FC236}">
                  <a16:creationId xmlns:a16="http://schemas.microsoft.com/office/drawing/2014/main" id="{23D26381-30BC-4F55-AC1B-00C7ED0D0A5F}"/>
                </a:ext>
                <a:ext uri="{C183D7F6-B498-43B3-948B-1728B52AA6E4}">
                  <adec:decorative xmlns:adec="http://schemas.microsoft.com/office/drawing/2017/decorative" val="0"/>
                </a:ext>
              </a:extLst>
            </p:cNvPr>
            <p:cNvSpPr>
              <a:spLocks noChangeArrowheads="1"/>
            </p:cNvSpPr>
            <p:nvPr/>
          </p:nvSpPr>
          <p:spPr bwMode="auto">
            <a:xfrm flipH="1">
              <a:off x="1182710" y="1762339"/>
              <a:ext cx="7565363"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rPr>
                <a:t> Traffic Flow Improvements</a:t>
              </a:r>
            </a:p>
          </p:txBody>
        </p:sp>
        <p:sp>
          <p:nvSpPr>
            <p:cNvPr id="163" name="roadmap_symbol 386 planned" descr="roadmap_symbol 386 planned">
              <a:hlinkClick r:id="rId29"/>
              <a:extLst>
                <a:ext uri="{FF2B5EF4-FFF2-40B4-BE49-F238E27FC236}">
                  <a16:creationId xmlns:a16="http://schemas.microsoft.com/office/drawing/2014/main" id="{3562330E-A77E-4E00-B2B4-6F0399520646}"/>
                </a:ext>
                <a:ext uri="{C183D7F6-B498-43B3-948B-1728B52AA6E4}">
                  <adec:decorative xmlns:adec="http://schemas.microsoft.com/office/drawing/2017/decorative" val="0"/>
                </a:ext>
              </a:extLst>
            </p:cNvPr>
            <p:cNvSpPr>
              <a:spLocks noChangeArrowheads="1"/>
            </p:cNvSpPr>
            <p:nvPr/>
          </p:nvSpPr>
          <p:spPr bwMode="auto">
            <a:xfrm flipH="1">
              <a:off x="4139710" y="1511898"/>
              <a:ext cx="4083393" cy="130679"/>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Segoe UI"/>
                  <a:ea typeface="ＭＳ Ｐゴシック" panose="020B0600070205080204" pitchFamily="34" charset="-128"/>
                  <a:cs typeface="Segoe UI" panose="020B0502040204020203" pitchFamily="34" charset="0"/>
                </a:rPr>
                <a:t>Flow Management Improvements</a:t>
              </a:r>
            </a:p>
          </p:txBody>
        </p:sp>
        <p:sp>
          <p:nvSpPr>
            <p:cNvPr id="164" name="segment 1201" descr="segment 1201">
              <a:hlinkClick r:id="rId30"/>
              <a:extLst>
                <a:ext uri="{FF2B5EF4-FFF2-40B4-BE49-F238E27FC236}">
                  <a16:creationId xmlns:a16="http://schemas.microsoft.com/office/drawing/2014/main" id="{CE82E1A6-92D8-4B87-976A-53629E412DED}"/>
                </a:ext>
                <a:ext uri="{C183D7F6-B498-43B3-948B-1728B52AA6E4}">
                  <adec:decorative xmlns:adec="http://schemas.microsoft.com/office/drawing/2017/decorative" val="0"/>
                </a:ext>
              </a:extLst>
            </p:cNvPr>
            <p:cNvSpPr>
              <a:spLocks noChangeArrowheads="1"/>
            </p:cNvSpPr>
            <p:nvPr/>
          </p:nvSpPr>
          <p:spPr bwMode="auto">
            <a:xfrm>
              <a:off x="2607966" y="843303"/>
              <a:ext cx="4079437" cy="128016"/>
            </a:xfrm>
            <a:prstGeom prst="rect">
              <a:avLst/>
            </a:prstGeom>
            <a:solidFill>
              <a:srgbClr val="D9D9D9"/>
            </a:solidFill>
            <a:ln w="9525">
              <a:solidFill>
                <a:schemeClr val="tx1"/>
              </a:solidFill>
              <a:prstDash val="solid"/>
              <a:miter lim="800000"/>
              <a:headEnd/>
              <a:tailEnd/>
            </a:ln>
          </p:spPr>
          <p:txBody>
            <a:bodyPr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rPr>
                <a:t>     Flow Management Data &amp; Service</a:t>
              </a:r>
            </a:p>
          </p:txBody>
        </p:sp>
        <p:sp>
          <p:nvSpPr>
            <p:cNvPr id="165" name="segment 1029" descr="segment 1029">
              <a:hlinkClick r:id="rId31"/>
              <a:extLst>
                <a:ext uri="{FF2B5EF4-FFF2-40B4-BE49-F238E27FC236}">
                  <a16:creationId xmlns:a16="http://schemas.microsoft.com/office/drawing/2014/main" id="{1D1EC047-3976-4403-9433-97EAB5626489}"/>
                </a:ext>
                <a:ext uri="{C183D7F6-B498-43B3-948B-1728B52AA6E4}">
                  <adec:decorative xmlns:adec="http://schemas.microsoft.com/office/drawing/2017/decorative" val="0"/>
                </a:ext>
              </a:extLst>
            </p:cNvPr>
            <p:cNvSpPr>
              <a:spLocks noChangeArrowheads="1"/>
            </p:cNvSpPr>
            <p:nvPr/>
          </p:nvSpPr>
          <p:spPr bwMode="auto">
            <a:xfrm flipH="1">
              <a:off x="1182710" y="1237117"/>
              <a:ext cx="2448322"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Segoe UI" panose="020B0502040204020203" pitchFamily="34" charset="0"/>
                  <a:ea typeface="ＭＳ Ｐゴシック"/>
                  <a:cs typeface="Segoe UI"/>
                </a:rPr>
                <a:t>TFMS Sustainment 3   </a:t>
              </a:r>
              <a:endParaRPr kumimoji="0" lang="en-US" altLang="en-US" sz="8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66" name="roadmap_symbol 385 planned" descr="roadmap_symbol 385 planned">
              <a:hlinkClick r:id="rId32"/>
              <a:extLst>
                <a:ext uri="{FF2B5EF4-FFF2-40B4-BE49-F238E27FC236}">
                  <a16:creationId xmlns:a16="http://schemas.microsoft.com/office/drawing/2014/main" id="{D43A8759-3104-4B9E-9F27-983805FFCFC0}"/>
                </a:ext>
                <a:ext uri="{C183D7F6-B498-43B3-948B-1728B52AA6E4}">
                  <adec:decorative xmlns:adec="http://schemas.microsoft.com/office/drawing/2017/decorative" val="0"/>
                </a:ext>
              </a:extLst>
            </p:cNvPr>
            <p:cNvSpPr>
              <a:spLocks noChangeArrowheads="1"/>
            </p:cNvSpPr>
            <p:nvPr/>
          </p:nvSpPr>
          <p:spPr bwMode="auto">
            <a:xfrm>
              <a:off x="4652204" y="694100"/>
              <a:ext cx="3059724" cy="128016"/>
            </a:xfrm>
            <a:prstGeom prst="rect">
              <a:avLst/>
            </a:prstGeom>
            <a:solidFill>
              <a:srgbClr val="FFC000"/>
            </a:solidFill>
            <a:ln w="9525">
              <a:solidFill>
                <a:schemeClr val="tx1"/>
              </a:solidFill>
              <a:prstDash val="dash"/>
              <a:miter lim="800000"/>
              <a:headEnd/>
              <a:tailEnd/>
            </a:ln>
          </p:spPr>
          <p:txBody>
            <a:bodyPr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Segoe UI"/>
                  <a:ea typeface="ＭＳ Ｐゴシック" panose="020B0600070205080204" pitchFamily="34" charset="-128"/>
                  <a:cs typeface="Segoe UI" panose="020B0502040204020203" pitchFamily="34" charset="0"/>
                </a:rPr>
                <a:t>             FMDS Enhancement 1</a:t>
              </a:r>
            </a:p>
          </p:txBody>
        </p:sp>
        <p:sp>
          <p:nvSpPr>
            <p:cNvPr id="167" name="decision 1281" descr="decision 1281">
              <a:hlinkClick r:id="rId33"/>
              <a:extLst>
                <a:ext uri="{FF2B5EF4-FFF2-40B4-BE49-F238E27FC236}">
                  <a16:creationId xmlns:a16="http://schemas.microsoft.com/office/drawing/2014/main" id="{78E9DF36-3455-4753-B912-67BACF693891}"/>
                </a:ext>
                <a:ext uri="{C183D7F6-B498-43B3-948B-1728B52AA6E4}">
                  <adec:decorative xmlns:adec="http://schemas.microsoft.com/office/drawing/2017/decorative" val="0"/>
                </a:ext>
              </a:extLst>
            </p:cNvPr>
            <p:cNvSpPr>
              <a:spLocks noChangeArrowheads="1"/>
            </p:cNvSpPr>
            <p:nvPr/>
          </p:nvSpPr>
          <p:spPr bwMode="auto">
            <a:xfrm>
              <a:off x="2528860" y="617485"/>
              <a:ext cx="275292" cy="365702"/>
            </a:xfrm>
            <a:prstGeom prst="diamond">
              <a:avLst/>
            </a:prstGeom>
            <a:solidFill>
              <a:srgbClr val="D9D9D9"/>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rPr>
                <a:t>FID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rPr>
                <a:t>1281</a:t>
              </a:r>
            </a:p>
          </p:txBody>
        </p:sp>
        <p:sp>
          <p:nvSpPr>
            <p:cNvPr id="170" name="decision 1121" descr="decision 1121">
              <a:hlinkClick r:id="rId34"/>
              <a:extLst>
                <a:ext uri="{FF2B5EF4-FFF2-40B4-BE49-F238E27FC236}">
                  <a16:creationId xmlns:a16="http://schemas.microsoft.com/office/drawing/2014/main" id="{B0D7058E-750E-40BA-9314-87F203EBD4DA}"/>
                </a:ext>
                <a:ext uri="{C183D7F6-B498-43B3-948B-1728B52AA6E4}">
                  <adec:decorative xmlns:adec="http://schemas.microsoft.com/office/drawing/2017/decorative" val="0"/>
                </a:ext>
              </a:extLst>
            </p:cNvPr>
            <p:cNvSpPr>
              <a:spLocks noChangeArrowheads="1"/>
            </p:cNvSpPr>
            <p:nvPr/>
          </p:nvSpPr>
          <p:spPr bwMode="auto">
            <a:xfrm>
              <a:off x="2141298" y="1053362"/>
              <a:ext cx="274320" cy="365760"/>
            </a:xfrm>
            <a:prstGeom prst="diamond">
              <a:avLst/>
            </a:prstGeom>
            <a:solidFill>
              <a:srgbClr val="D9D9D9"/>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rPr>
                <a:t>FID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rPr>
                <a:t>1121</a:t>
              </a:r>
            </a:p>
          </p:txBody>
        </p:sp>
        <p:sp>
          <p:nvSpPr>
            <p:cNvPr id="172" name="decision 1287 planned" descr="decision 1287 planned">
              <a:hlinkClick r:id="rId35"/>
              <a:extLst>
                <a:ext uri="{FF2B5EF4-FFF2-40B4-BE49-F238E27FC236}">
                  <a16:creationId xmlns:a16="http://schemas.microsoft.com/office/drawing/2014/main" id="{00F682D9-DB2F-4CB7-8C68-2021087B90C5}"/>
                </a:ext>
                <a:ext uri="{C183D7F6-B498-43B3-948B-1728B52AA6E4}">
                  <adec:decorative xmlns:adec="http://schemas.microsoft.com/office/drawing/2017/decorative" val="0"/>
                </a:ext>
              </a:extLst>
            </p:cNvPr>
            <p:cNvSpPr>
              <a:spLocks noChangeArrowheads="1"/>
            </p:cNvSpPr>
            <p:nvPr/>
          </p:nvSpPr>
          <p:spPr bwMode="auto">
            <a:xfrm>
              <a:off x="4698951" y="558678"/>
              <a:ext cx="275292" cy="365702"/>
            </a:xfrm>
            <a:prstGeom prst="diamond">
              <a:avLst/>
            </a:prstGeom>
            <a:solidFill>
              <a:srgbClr val="D9D9D9"/>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rPr>
                <a:t>FID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rPr>
                <a:t>1287</a:t>
              </a:r>
            </a:p>
          </p:txBody>
        </p:sp>
        <p:sp>
          <p:nvSpPr>
            <p:cNvPr id="175" name="TextBox 25" descr="TFMS Enhancement 4">
              <a:extLst>
                <a:ext uri="{FF2B5EF4-FFF2-40B4-BE49-F238E27FC236}">
                  <a16:creationId xmlns:a16="http://schemas.microsoft.com/office/drawing/2014/main" id="{1B451750-EB95-4101-A7EC-A512027046DC}"/>
                </a:ext>
                <a:ext uri="{C183D7F6-B498-43B3-948B-1728B52AA6E4}">
                  <adec:decorative xmlns:adec="http://schemas.microsoft.com/office/drawing/2017/decorative" val="0"/>
                </a:ext>
              </a:extLst>
            </p:cNvPr>
            <p:cNvSpPr txBox="1">
              <a:spLocks noChangeArrowheads="1"/>
            </p:cNvSpPr>
            <p:nvPr/>
          </p:nvSpPr>
          <p:spPr bwMode="auto">
            <a:xfrm>
              <a:off x="1136752" y="1614197"/>
              <a:ext cx="1037143" cy="123111"/>
            </a:xfrm>
            <a:prstGeom prst="rect">
              <a:avLst/>
            </a:prstGeom>
            <a:solidFill>
              <a:schemeClr val="bg1"/>
            </a:solidFill>
            <a:ln>
              <a:noFill/>
            </a:ln>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Segoe UI"/>
                  <a:ea typeface="ＭＳ Ｐゴシック" panose="020B0600070205080204" pitchFamily="34" charset="-128"/>
                  <a:cs typeface="Segoe UI" panose="020B0502040204020203" pitchFamily="34" charset="0"/>
                </a:rPr>
                <a:t>TFMS Enhancement 4</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Airport Roadmap (5 of 5)">
            <a:extLst>
              <a:ext uri="{FF2B5EF4-FFF2-40B4-BE49-F238E27FC236}">
                <a16:creationId xmlns:a16="http://schemas.microsoft.com/office/drawing/2014/main" id="{2D443963-FB39-4A39-B77C-9B762D3CBABE}"/>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Airport Roadmap (5 of 5)</a:t>
            </a:r>
          </a:p>
        </p:txBody>
      </p:sp>
      <p:sp>
        <p:nvSpPr>
          <p:cNvPr id="2" name="Slide Number Placeholder 1" descr="22">
            <a:extLst>
              <a:ext uri="{FF2B5EF4-FFF2-40B4-BE49-F238E27FC236}">
                <a16:creationId xmlns:a16="http://schemas.microsoft.com/office/drawing/2014/main" id="{1B85C6DE-D303-4D49-A64B-CD5681FEDFFF}"/>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22</a:t>
            </a:fld>
            <a:endParaRPr lang="en-US"/>
          </a:p>
        </p:txBody>
      </p:sp>
      <p:grpSp>
        <p:nvGrpSpPr>
          <p:cNvPr id="3" name="Group 2" descr="The fifth page of the Airport Roadmap is comprised of additional Control Tower Systems.">
            <a:extLst>
              <a:ext uri="{FF2B5EF4-FFF2-40B4-BE49-F238E27FC236}">
                <a16:creationId xmlns:a16="http://schemas.microsoft.com/office/drawing/2014/main" id="{5D9920D3-4AF2-44FB-A859-BF383B1D1C8E}"/>
              </a:ext>
            </a:extLst>
          </p:cNvPr>
          <p:cNvGrpSpPr/>
          <p:nvPr/>
        </p:nvGrpSpPr>
        <p:grpSpPr>
          <a:xfrm>
            <a:off x="30163" y="574677"/>
            <a:ext cx="9037687" cy="5893552"/>
            <a:chOff x="30163" y="574677"/>
            <a:chExt cx="9037687" cy="5893552"/>
          </a:xfrm>
        </p:grpSpPr>
        <p:cxnSp>
          <p:nvCxnSpPr>
            <p:cNvPr id="70" name="Elbow Connector 396">
              <a:extLst>
                <a:ext uri="{FF2B5EF4-FFF2-40B4-BE49-F238E27FC236}">
                  <a16:creationId xmlns:a16="http://schemas.microsoft.com/office/drawing/2014/main" id="{E7CA20AE-216F-4A13-A253-1332898ABDB3}"/>
                </a:ext>
                <a:ext uri="{C183D7F6-B498-43B3-948B-1728B52AA6E4}">
                  <adec:decorative xmlns:adec="http://schemas.microsoft.com/office/drawing/2017/decorative" val="1"/>
                </a:ext>
              </a:extLst>
            </p:cNvPr>
            <p:cNvCxnSpPr>
              <a:cxnSpLocks noChangeShapeType="1"/>
              <a:stCxn id="57" idx="0"/>
            </p:cNvCxnSpPr>
            <p:nvPr/>
          </p:nvCxnSpPr>
          <p:spPr bwMode="auto">
            <a:xfrm rot="16200000" flipH="1">
              <a:off x="1188856" y="3440330"/>
              <a:ext cx="642322" cy="267496"/>
            </a:xfrm>
            <a:prstGeom prst="bentConnector3">
              <a:avLst>
                <a:gd name="adj1" fmla="val -3559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2789" name="Elbow Connector 396">
              <a:extLst>
                <a:ext uri="{FF2B5EF4-FFF2-40B4-BE49-F238E27FC236}">
                  <a16:creationId xmlns:a16="http://schemas.microsoft.com/office/drawing/2014/main" id="{025C0820-1092-4852-87B8-C0687C8DF6D3}"/>
                </a:ext>
                <a:ext uri="{C183D7F6-B498-43B3-948B-1728B52AA6E4}">
                  <adec:decorative xmlns:adec="http://schemas.microsoft.com/office/drawing/2017/decorative" val="1"/>
                </a:ext>
              </a:extLst>
            </p:cNvPr>
            <p:cNvCxnSpPr>
              <a:cxnSpLocks noChangeShapeType="1"/>
            </p:cNvCxnSpPr>
            <p:nvPr/>
          </p:nvCxnSpPr>
          <p:spPr bwMode="auto">
            <a:xfrm flipV="1">
              <a:off x="615805" y="1683694"/>
              <a:ext cx="2743293" cy="966328"/>
            </a:xfrm>
            <a:prstGeom prst="bentConnector3">
              <a:avLst>
                <a:gd name="adj1" fmla="val 10016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2785" name="Elbow Connector 396">
              <a:extLst>
                <a:ext uri="{FF2B5EF4-FFF2-40B4-BE49-F238E27FC236}">
                  <a16:creationId xmlns:a16="http://schemas.microsoft.com/office/drawing/2014/main" id="{0C4D23CB-8245-444F-99A6-92BC2E952C21}"/>
                </a:ext>
                <a:ext uri="{C183D7F6-B498-43B3-948B-1728B52AA6E4}">
                  <adec:decorative xmlns:adec="http://schemas.microsoft.com/office/drawing/2017/decorative" val="1"/>
                </a:ext>
              </a:extLst>
            </p:cNvPr>
            <p:cNvCxnSpPr>
              <a:cxnSpLocks noChangeShapeType="1"/>
            </p:cNvCxnSpPr>
            <p:nvPr/>
          </p:nvCxnSpPr>
          <p:spPr bwMode="auto">
            <a:xfrm flipV="1">
              <a:off x="615796" y="1683695"/>
              <a:ext cx="2604533" cy="752598"/>
            </a:xfrm>
            <a:prstGeom prst="bentConnector3">
              <a:avLst>
                <a:gd name="adj1" fmla="val 100106"/>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2790" name="Elbow Connector 396">
              <a:extLst>
                <a:ext uri="{FF2B5EF4-FFF2-40B4-BE49-F238E27FC236}">
                  <a16:creationId xmlns:a16="http://schemas.microsoft.com/office/drawing/2014/main" id="{883C59E0-2510-4DC9-9ABF-041CC4D9AACB}"/>
                </a:ext>
                <a:ext uri="{C183D7F6-B498-43B3-948B-1728B52AA6E4}">
                  <adec:decorative xmlns:adec="http://schemas.microsoft.com/office/drawing/2017/decorative" val="1"/>
                </a:ext>
              </a:extLst>
            </p:cNvPr>
            <p:cNvCxnSpPr>
              <a:cxnSpLocks noChangeShapeType="1"/>
            </p:cNvCxnSpPr>
            <p:nvPr/>
          </p:nvCxnSpPr>
          <p:spPr bwMode="auto">
            <a:xfrm flipV="1">
              <a:off x="644079" y="1633905"/>
              <a:ext cx="3053325" cy="582282"/>
            </a:xfrm>
            <a:prstGeom prst="bentConnector3">
              <a:avLst>
                <a:gd name="adj1" fmla="val 10001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2788" name="Straight Arrow Connector 393">
              <a:extLst>
                <a:ext uri="{FF2B5EF4-FFF2-40B4-BE49-F238E27FC236}">
                  <a16:creationId xmlns:a16="http://schemas.microsoft.com/office/drawing/2014/main" id="{E20E0C0C-D231-4E0F-83CA-D3FC6AC2E834}"/>
                </a:ext>
                <a:ext uri="{C183D7F6-B498-43B3-948B-1728B52AA6E4}">
                  <adec:decorative xmlns:adec="http://schemas.microsoft.com/office/drawing/2017/decorative" val="1"/>
                </a:ext>
              </a:extLst>
            </p:cNvPr>
            <p:cNvCxnSpPr>
              <a:cxnSpLocks noChangeShapeType="1"/>
            </p:cNvCxnSpPr>
            <p:nvPr/>
          </p:nvCxnSpPr>
          <p:spPr bwMode="auto">
            <a:xfrm>
              <a:off x="3127050" y="1612309"/>
              <a:ext cx="5834442"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2773" name="Elbow Connector 396">
              <a:extLst>
                <a:ext uri="{FF2B5EF4-FFF2-40B4-BE49-F238E27FC236}">
                  <a16:creationId xmlns:a16="http://schemas.microsoft.com/office/drawing/2014/main" id="{F11C7ACF-ED63-4700-92D0-64CB9F041DE8}"/>
                </a:ext>
                <a:ext uri="{C183D7F6-B498-43B3-948B-1728B52AA6E4}">
                  <adec:decorative xmlns:adec="http://schemas.microsoft.com/office/drawing/2017/decorative" val="1"/>
                </a:ext>
              </a:extLst>
            </p:cNvPr>
            <p:cNvCxnSpPr>
              <a:cxnSpLocks noChangeShapeType="1"/>
            </p:cNvCxnSpPr>
            <p:nvPr/>
          </p:nvCxnSpPr>
          <p:spPr bwMode="auto">
            <a:xfrm rot="16200000" flipH="1">
              <a:off x="6998422" y="1283724"/>
              <a:ext cx="514742" cy="50988"/>
            </a:xfrm>
            <a:prstGeom prst="bentConnector3">
              <a:avLst>
                <a:gd name="adj1" fmla="val 1709"/>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2796" name="Elbow Connector 396">
              <a:extLst>
                <a:ext uri="{FF2B5EF4-FFF2-40B4-BE49-F238E27FC236}">
                  <a16:creationId xmlns:a16="http://schemas.microsoft.com/office/drawing/2014/main" id="{7A3B1995-F13D-4924-9047-3E193DF8DB13}"/>
                </a:ext>
                <a:ext uri="{C183D7F6-B498-43B3-948B-1728B52AA6E4}">
                  <adec:decorative xmlns:adec="http://schemas.microsoft.com/office/drawing/2017/decorative" val="1"/>
                </a:ext>
              </a:extLst>
            </p:cNvPr>
            <p:cNvCxnSpPr>
              <a:cxnSpLocks noChangeShapeType="1"/>
            </p:cNvCxnSpPr>
            <p:nvPr/>
          </p:nvCxnSpPr>
          <p:spPr bwMode="auto">
            <a:xfrm>
              <a:off x="4694546" y="895423"/>
              <a:ext cx="708816" cy="713107"/>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4" name="Straight Arrow Connector 166">
              <a:extLst>
                <a:ext uri="{FF2B5EF4-FFF2-40B4-BE49-F238E27FC236}">
                  <a16:creationId xmlns:a16="http://schemas.microsoft.com/office/drawing/2014/main" id="{01D350C1-EA93-4B50-B8CA-DC8D86AC3004}"/>
                </a:ext>
                <a:ext uri="{C183D7F6-B498-43B3-948B-1728B52AA6E4}">
                  <adec:decorative xmlns:adec="http://schemas.microsoft.com/office/drawing/2017/decorative" val="1"/>
                </a:ext>
              </a:extLst>
            </p:cNvPr>
            <p:cNvCxnSpPr>
              <a:cxnSpLocks/>
            </p:cNvCxnSpPr>
            <p:nvPr/>
          </p:nvCxnSpPr>
          <p:spPr bwMode="auto">
            <a:xfrm>
              <a:off x="1115568" y="3925343"/>
              <a:ext cx="785469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2795" name="Elbow Connector 396">
              <a:extLst>
                <a:ext uri="{FF2B5EF4-FFF2-40B4-BE49-F238E27FC236}">
                  <a16:creationId xmlns:a16="http://schemas.microsoft.com/office/drawing/2014/main" id="{0E9C1983-B2FE-4B04-B76E-6B416B57A6E7}"/>
                </a:ext>
                <a:ext uri="{C183D7F6-B498-43B3-948B-1728B52AA6E4}">
                  <adec:decorative xmlns:adec="http://schemas.microsoft.com/office/drawing/2017/decorative" val="1"/>
                </a:ext>
              </a:extLst>
            </p:cNvPr>
            <p:cNvCxnSpPr>
              <a:cxnSpLocks noChangeShapeType="1"/>
            </p:cNvCxnSpPr>
            <p:nvPr/>
          </p:nvCxnSpPr>
          <p:spPr bwMode="auto">
            <a:xfrm rot="16200000" flipH="1">
              <a:off x="8147833" y="1455893"/>
              <a:ext cx="256573" cy="48702"/>
            </a:xfrm>
            <a:prstGeom prst="bentConnector3">
              <a:avLst>
                <a:gd name="adj1" fmla="val 15399"/>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774" name="Text Box 126" descr="X">
              <a:extLst>
                <a:ext uri="{FF2B5EF4-FFF2-40B4-BE49-F238E27FC236}">
                  <a16:creationId xmlns:a16="http://schemas.microsoft.com/office/drawing/2014/main" id="{B5DCA847-242A-406D-B6F6-71C87AB4D8BF}"/>
                </a:ext>
                <a:ext uri="{C183D7F6-B498-43B3-948B-1728B52AA6E4}">
                  <adec:decorative xmlns:adec="http://schemas.microsoft.com/office/drawing/2017/decorative" val="0"/>
                </a:ext>
              </a:extLst>
            </p:cNvPr>
            <p:cNvSpPr txBox="1">
              <a:spLocks noChangeArrowheads="1"/>
            </p:cNvSpPr>
            <p:nvPr/>
          </p:nvSpPr>
          <p:spPr bwMode="auto">
            <a:xfrm>
              <a:off x="3108679" y="1911469"/>
              <a:ext cx="1170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sp>
          <p:nvSpPr>
            <p:cNvPr id="32775" name="Text Box 126" descr="X">
              <a:extLst>
                <a:ext uri="{FF2B5EF4-FFF2-40B4-BE49-F238E27FC236}">
                  <a16:creationId xmlns:a16="http://schemas.microsoft.com/office/drawing/2014/main" id="{A074DB1D-4D98-4217-86B5-C3EDAC03896B}"/>
                </a:ext>
                <a:ext uri="{C183D7F6-B498-43B3-948B-1728B52AA6E4}">
                  <adec:decorative xmlns:adec="http://schemas.microsoft.com/office/drawing/2017/decorative" val="0"/>
                </a:ext>
              </a:extLst>
            </p:cNvPr>
            <p:cNvSpPr txBox="1">
              <a:spLocks noChangeArrowheads="1"/>
            </p:cNvSpPr>
            <p:nvPr/>
          </p:nvSpPr>
          <p:spPr bwMode="auto">
            <a:xfrm>
              <a:off x="5295998" y="2331549"/>
              <a:ext cx="1170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sp>
          <p:nvSpPr>
            <p:cNvPr id="32776" name="system 541" descr="system 541">
              <a:hlinkClick r:id="rId2"/>
              <a:extLst>
                <a:ext uri="{FF2B5EF4-FFF2-40B4-BE49-F238E27FC236}">
                  <a16:creationId xmlns:a16="http://schemas.microsoft.com/office/drawing/2014/main" id="{C69425AA-077E-40A4-AB6D-CD8C5A867DCD}"/>
                </a:ext>
                <a:ext uri="{C183D7F6-B498-43B3-948B-1728B52AA6E4}">
                  <adec:decorative xmlns:adec="http://schemas.microsoft.com/office/drawing/2017/decorative" val="0"/>
                </a:ext>
              </a:extLst>
            </p:cNvPr>
            <p:cNvSpPr>
              <a:spLocks noChangeArrowheads="1"/>
            </p:cNvSpPr>
            <p:nvPr/>
          </p:nvSpPr>
          <p:spPr bwMode="auto">
            <a:xfrm>
              <a:off x="329592" y="2558582"/>
              <a:ext cx="804689" cy="18287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ERIDS</a:t>
              </a:r>
            </a:p>
          </p:txBody>
        </p:sp>
        <p:sp>
          <p:nvSpPr>
            <p:cNvPr id="32777" name="system 1295" descr="system 1295">
              <a:hlinkClick r:id="rId3"/>
              <a:extLst>
                <a:ext uri="{FF2B5EF4-FFF2-40B4-BE49-F238E27FC236}">
                  <a16:creationId xmlns:a16="http://schemas.microsoft.com/office/drawing/2014/main" id="{2D6137F3-DAB9-4AE2-91D9-88E6A94AE361}"/>
                </a:ext>
                <a:ext uri="{C183D7F6-B498-43B3-948B-1728B52AA6E4}">
                  <adec:decorative xmlns:adec="http://schemas.microsoft.com/office/drawing/2017/decorative" val="0"/>
                </a:ext>
              </a:extLst>
            </p:cNvPr>
            <p:cNvSpPr>
              <a:spLocks noChangeArrowheads="1"/>
            </p:cNvSpPr>
            <p:nvPr/>
          </p:nvSpPr>
          <p:spPr bwMode="auto">
            <a:xfrm>
              <a:off x="2983791" y="1550180"/>
              <a:ext cx="649554" cy="124257"/>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E-IDS</a:t>
              </a:r>
            </a:p>
          </p:txBody>
        </p:sp>
        <p:sp>
          <p:nvSpPr>
            <p:cNvPr id="32778" name="system 158" descr="system 158">
              <a:hlinkClick r:id="rId4"/>
              <a:extLst>
                <a:ext uri="{FF2B5EF4-FFF2-40B4-BE49-F238E27FC236}">
                  <a16:creationId xmlns:a16="http://schemas.microsoft.com/office/drawing/2014/main" id="{7430CC8F-15D0-47E5-ACF4-02514C964662}"/>
                </a:ext>
                <a:ext uri="{C183D7F6-B498-43B3-948B-1728B52AA6E4}">
                  <adec:decorative xmlns:adec="http://schemas.microsoft.com/office/drawing/2017/decorative" val="0"/>
                </a:ext>
              </a:extLst>
            </p:cNvPr>
            <p:cNvSpPr>
              <a:spLocks noChangeArrowheads="1"/>
            </p:cNvSpPr>
            <p:nvPr/>
          </p:nvSpPr>
          <p:spPr bwMode="auto">
            <a:xfrm>
              <a:off x="329592" y="1926533"/>
              <a:ext cx="804689" cy="18287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IDS4</a:t>
              </a:r>
            </a:p>
          </p:txBody>
        </p:sp>
        <p:sp>
          <p:nvSpPr>
            <p:cNvPr id="32779" name="system 1206" descr="system 1206">
              <a:hlinkClick r:id="rId5"/>
              <a:extLst>
                <a:ext uri="{FF2B5EF4-FFF2-40B4-BE49-F238E27FC236}">
                  <a16:creationId xmlns:a16="http://schemas.microsoft.com/office/drawing/2014/main" id="{0524CD8E-6DC2-45F1-9F53-A1F30A56E6E7}"/>
                </a:ext>
                <a:ext uri="{C183D7F6-B498-43B3-948B-1728B52AA6E4}">
                  <adec:decorative xmlns:adec="http://schemas.microsoft.com/office/drawing/2017/decorative" val="0"/>
                </a:ext>
              </a:extLst>
            </p:cNvPr>
            <p:cNvSpPr>
              <a:spLocks noChangeArrowheads="1"/>
            </p:cNvSpPr>
            <p:nvPr/>
          </p:nvSpPr>
          <p:spPr bwMode="auto">
            <a:xfrm>
              <a:off x="329592" y="2133625"/>
              <a:ext cx="804689" cy="18287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NIDS</a:t>
              </a:r>
            </a:p>
          </p:txBody>
        </p:sp>
        <p:sp>
          <p:nvSpPr>
            <p:cNvPr id="32780" name="system 280" descr="system 280">
              <a:hlinkClick r:id="rId6"/>
              <a:extLst>
                <a:ext uri="{FF2B5EF4-FFF2-40B4-BE49-F238E27FC236}">
                  <a16:creationId xmlns:a16="http://schemas.microsoft.com/office/drawing/2014/main" id="{22BDF0FD-A0D9-4D61-8F5F-D5ACD03E642C}"/>
                </a:ext>
                <a:ext uri="{C183D7F6-B498-43B3-948B-1728B52AA6E4}">
                  <adec:decorative xmlns:adec="http://schemas.microsoft.com/office/drawing/2017/decorative" val="0"/>
                </a:ext>
              </a:extLst>
            </p:cNvPr>
            <p:cNvSpPr>
              <a:spLocks noChangeArrowheads="1"/>
            </p:cNvSpPr>
            <p:nvPr/>
          </p:nvSpPr>
          <p:spPr bwMode="auto">
            <a:xfrm>
              <a:off x="329592" y="2344853"/>
              <a:ext cx="804689" cy="18287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ACE-IDS</a:t>
              </a:r>
            </a:p>
          </p:txBody>
        </p:sp>
        <p:cxnSp>
          <p:nvCxnSpPr>
            <p:cNvPr id="32781" name="Straight Arrow Connector 481 planned planned planned planned">
              <a:extLst>
                <a:ext uri="{FF2B5EF4-FFF2-40B4-BE49-F238E27FC236}">
                  <a16:creationId xmlns:a16="http://schemas.microsoft.com/office/drawing/2014/main" id="{0156599E-C32B-4E6C-BF21-0792AC580CE0}"/>
                </a:ext>
                <a:ext uri="{C183D7F6-B498-43B3-948B-1728B52AA6E4}">
                  <adec:decorative xmlns:adec="http://schemas.microsoft.com/office/drawing/2017/decorative" val="1"/>
                </a:ext>
              </a:extLst>
            </p:cNvPr>
            <p:cNvCxnSpPr>
              <a:cxnSpLocks noChangeShapeType="1"/>
            </p:cNvCxnSpPr>
            <p:nvPr/>
          </p:nvCxnSpPr>
          <p:spPr bwMode="auto">
            <a:xfrm flipV="1">
              <a:off x="3396805" y="2646343"/>
              <a:ext cx="1875321" cy="1276"/>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32782" name="Text Box 126" descr="X">
              <a:extLst>
                <a:ext uri="{FF2B5EF4-FFF2-40B4-BE49-F238E27FC236}">
                  <a16:creationId xmlns:a16="http://schemas.microsoft.com/office/drawing/2014/main" id="{25E5AAEE-D43D-4156-A720-6848F9AE2A09}"/>
                </a:ext>
                <a:ext uri="{C183D7F6-B498-43B3-948B-1728B52AA6E4}">
                  <adec:decorative xmlns:adec="http://schemas.microsoft.com/office/drawing/2017/decorative" val="0"/>
                </a:ext>
              </a:extLst>
            </p:cNvPr>
            <p:cNvSpPr txBox="1">
              <a:spLocks noChangeArrowheads="1"/>
            </p:cNvSpPr>
            <p:nvPr/>
          </p:nvSpPr>
          <p:spPr bwMode="auto">
            <a:xfrm>
              <a:off x="5296001" y="2548048"/>
              <a:ext cx="1170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cxnSp>
          <p:nvCxnSpPr>
            <p:cNvPr id="32783" name="Straight Arrow Connector 131">
              <a:extLst>
                <a:ext uri="{FF2B5EF4-FFF2-40B4-BE49-F238E27FC236}">
                  <a16:creationId xmlns:a16="http://schemas.microsoft.com/office/drawing/2014/main" id="{D56B0086-95DE-4C36-BCBA-5D4FDC98C92E}"/>
                </a:ext>
                <a:ext uri="{C183D7F6-B498-43B3-948B-1728B52AA6E4}">
                  <adec:decorative xmlns:adec="http://schemas.microsoft.com/office/drawing/2017/decorative" val="1"/>
                </a:ext>
              </a:extLst>
            </p:cNvPr>
            <p:cNvCxnSpPr>
              <a:cxnSpLocks/>
              <a:stCxn id="32778" idx="3"/>
            </p:cNvCxnSpPr>
            <p:nvPr/>
          </p:nvCxnSpPr>
          <p:spPr bwMode="auto">
            <a:xfrm flipV="1">
              <a:off x="1134281" y="2017555"/>
              <a:ext cx="1849510" cy="418"/>
            </a:xfrm>
            <a:prstGeom prst="straightConnector1">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2784" name="Straight Arrow Connector 481 planned planned planned planned">
              <a:extLst>
                <a:ext uri="{FF2B5EF4-FFF2-40B4-BE49-F238E27FC236}">
                  <a16:creationId xmlns:a16="http://schemas.microsoft.com/office/drawing/2014/main" id="{96835DDB-0672-4E48-9030-AC86C76C5A55}"/>
                </a:ext>
                <a:ext uri="{C183D7F6-B498-43B3-948B-1728B52AA6E4}">
                  <adec:decorative xmlns:adec="http://schemas.microsoft.com/office/drawing/2017/decorative" val="1"/>
                </a:ext>
              </a:extLst>
            </p:cNvPr>
            <p:cNvCxnSpPr>
              <a:cxnSpLocks noChangeShapeType="1"/>
            </p:cNvCxnSpPr>
            <p:nvPr/>
          </p:nvCxnSpPr>
          <p:spPr bwMode="auto">
            <a:xfrm flipV="1">
              <a:off x="3687985" y="2203869"/>
              <a:ext cx="1569892" cy="8508"/>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32786" name="Straight Arrow Connector 481 planned planned planned planned">
              <a:extLst>
                <a:ext uri="{FF2B5EF4-FFF2-40B4-BE49-F238E27FC236}">
                  <a16:creationId xmlns:a16="http://schemas.microsoft.com/office/drawing/2014/main" id="{3E7E36D5-52B3-430D-9D78-DC98807FC42D}"/>
                </a:ext>
                <a:ext uri="{C183D7F6-B498-43B3-948B-1728B52AA6E4}">
                  <adec:decorative xmlns:adec="http://schemas.microsoft.com/office/drawing/2017/decorative" val="1"/>
                </a:ext>
              </a:extLst>
            </p:cNvPr>
            <p:cNvCxnSpPr>
              <a:cxnSpLocks noChangeShapeType="1"/>
            </p:cNvCxnSpPr>
            <p:nvPr/>
          </p:nvCxnSpPr>
          <p:spPr bwMode="auto">
            <a:xfrm flipV="1">
              <a:off x="3248615" y="2427871"/>
              <a:ext cx="2018120" cy="4611"/>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32787" name="Straight Connector 135">
              <a:extLst>
                <a:ext uri="{FF2B5EF4-FFF2-40B4-BE49-F238E27FC236}">
                  <a16:creationId xmlns:a16="http://schemas.microsoft.com/office/drawing/2014/main" id="{CF7B2B01-C281-4302-B132-C06EED223ECB}"/>
                </a:ext>
                <a:ext uri="{C183D7F6-B498-43B3-948B-1728B52AA6E4}">
                  <adec:decorative xmlns:adec="http://schemas.microsoft.com/office/drawing/2017/decorative" val="1"/>
                </a:ext>
              </a:extLst>
            </p:cNvPr>
            <p:cNvCxnSpPr>
              <a:cxnSpLocks/>
            </p:cNvCxnSpPr>
            <p:nvPr/>
          </p:nvCxnSpPr>
          <p:spPr bwMode="auto">
            <a:xfrm>
              <a:off x="2683263" y="2017555"/>
              <a:ext cx="415985" cy="1636"/>
            </a:xfrm>
            <a:prstGeom prst="line">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32791" name="roadmap_symbol 177 planned" descr="roadmap_symbol 177 planned">
              <a:hlinkClick r:id="rId7"/>
              <a:extLst>
                <a:ext uri="{FF2B5EF4-FFF2-40B4-BE49-F238E27FC236}">
                  <a16:creationId xmlns:a16="http://schemas.microsoft.com/office/drawing/2014/main" id="{F8D6CF25-3047-46CE-A543-82DFE50EB880}"/>
                </a:ext>
                <a:ext uri="{C183D7F6-B498-43B3-948B-1728B52AA6E4}">
                  <adec:decorative xmlns:adec="http://schemas.microsoft.com/office/drawing/2017/decorative" val="0"/>
                </a:ext>
              </a:extLst>
            </p:cNvPr>
            <p:cNvSpPr>
              <a:spLocks noChangeArrowheads="1"/>
            </p:cNvSpPr>
            <p:nvPr/>
          </p:nvSpPr>
          <p:spPr bwMode="auto">
            <a:xfrm>
              <a:off x="6700310" y="1684900"/>
              <a:ext cx="514693" cy="237744"/>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32792" name="segment 1100" descr="segment 1100">
              <a:hlinkClick r:id="rId8"/>
              <a:extLst>
                <a:ext uri="{FF2B5EF4-FFF2-40B4-BE49-F238E27FC236}">
                  <a16:creationId xmlns:a16="http://schemas.microsoft.com/office/drawing/2014/main" id="{F8783285-1835-4FD8-94DF-C86F9DA5F259}"/>
                </a:ext>
                <a:ext uri="{C183D7F6-B498-43B3-948B-1728B52AA6E4}">
                  <adec:decorative xmlns:adec="http://schemas.microsoft.com/office/drawing/2017/decorative" val="0"/>
                </a:ext>
              </a:extLst>
            </p:cNvPr>
            <p:cNvSpPr>
              <a:spLocks noChangeArrowheads="1"/>
            </p:cNvSpPr>
            <p:nvPr/>
          </p:nvSpPr>
          <p:spPr bwMode="auto">
            <a:xfrm>
              <a:off x="1177527" y="831415"/>
              <a:ext cx="4007215" cy="128016"/>
            </a:xfrm>
            <a:prstGeom prst="rect">
              <a:avLst/>
            </a:prstGeom>
            <a:solidFill>
              <a:srgbClr val="DDDDDD"/>
            </a:solidFill>
            <a:ln w="9525">
              <a:solidFill>
                <a:schemeClr val="tx1"/>
              </a:solidFill>
              <a:miter lim="800000"/>
              <a:headEnd/>
              <a:tailEnd/>
            </a:ln>
          </p:spPr>
          <p:txBody>
            <a:bodyPr lIns="91440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E-IDS Phase 1</a:t>
              </a:r>
            </a:p>
          </p:txBody>
        </p:sp>
        <p:sp>
          <p:nvSpPr>
            <p:cNvPr id="32793" name="segment 1096" descr="segment 1096">
              <a:hlinkClick r:id="rId9"/>
              <a:extLst>
                <a:ext uri="{FF2B5EF4-FFF2-40B4-BE49-F238E27FC236}">
                  <a16:creationId xmlns:a16="http://schemas.microsoft.com/office/drawing/2014/main" id="{58162B56-4CA2-4B92-B342-16F16077283F}"/>
                </a:ext>
                <a:ext uri="{C183D7F6-B498-43B3-948B-1728B52AA6E4}">
                  <adec:decorative xmlns:adec="http://schemas.microsoft.com/office/drawing/2017/decorative" val="0"/>
                </a:ext>
              </a:extLst>
            </p:cNvPr>
            <p:cNvSpPr>
              <a:spLocks noChangeArrowheads="1"/>
            </p:cNvSpPr>
            <p:nvPr/>
          </p:nvSpPr>
          <p:spPr bwMode="auto">
            <a:xfrm>
              <a:off x="3131521" y="1025330"/>
              <a:ext cx="4083482"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E-IDS Phase 2</a:t>
              </a:r>
            </a:p>
          </p:txBody>
        </p:sp>
        <p:sp>
          <p:nvSpPr>
            <p:cNvPr id="32794" name="segment 1082" descr="segment 1082">
              <a:hlinkClick r:id="rId10"/>
              <a:extLst>
                <a:ext uri="{FF2B5EF4-FFF2-40B4-BE49-F238E27FC236}">
                  <a16:creationId xmlns:a16="http://schemas.microsoft.com/office/drawing/2014/main" id="{A400C384-94F9-4BD7-B4F7-EFBB58A19D7D}"/>
                </a:ext>
                <a:ext uri="{C183D7F6-B498-43B3-948B-1728B52AA6E4}">
                  <adec:decorative xmlns:adec="http://schemas.microsoft.com/office/drawing/2017/decorative" val="0"/>
                </a:ext>
              </a:extLst>
            </p:cNvPr>
            <p:cNvSpPr>
              <a:spLocks noChangeArrowheads="1"/>
            </p:cNvSpPr>
            <p:nvPr/>
          </p:nvSpPr>
          <p:spPr bwMode="auto">
            <a:xfrm>
              <a:off x="4145326" y="1301548"/>
              <a:ext cx="4106442" cy="128016"/>
            </a:xfrm>
            <a:prstGeom prst="rect">
              <a:avLst/>
            </a:prstGeom>
            <a:solidFill>
              <a:srgbClr val="DDDDDD"/>
            </a:solidFill>
            <a:ln w="9525">
              <a:solidFill>
                <a:schemeClr val="tx1"/>
              </a:solidFill>
              <a:prstDash val="solid"/>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E-IDS Phase 3</a:t>
              </a:r>
            </a:p>
          </p:txBody>
        </p:sp>
        <p:sp>
          <p:nvSpPr>
            <p:cNvPr id="32797" name="Text Box 126" descr="X">
              <a:extLst>
                <a:ext uri="{FF2B5EF4-FFF2-40B4-BE49-F238E27FC236}">
                  <a16:creationId xmlns:a16="http://schemas.microsoft.com/office/drawing/2014/main" id="{CE389DD9-2E1C-4510-B6DB-CA08880353DB}"/>
                </a:ext>
                <a:ext uri="{C183D7F6-B498-43B3-948B-1728B52AA6E4}">
                  <adec:decorative xmlns:adec="http://schemas.microsoft.com/office/drawing/2017/decorative" val="0"/>
                </a:ext>
              </a:extLst>
            </p:cNvPr>
            <p:cNvSpPr txBox="1">
              <a:spLocks noChangeArrowheads="1"/>
            </p:cNvSpPr>
            <p:nvPr/>
          </p:nvSpPr>
          <p:spPr bwMode="auto">
            <a:xfrm>
              <a:off x="5286585" y="2095130"/>
              <a:ext cx="1170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cxnSp>
          <p:nvCxnSpPr>
            <p:cNvPr id="32798" name="Straight Arrow Connector 147">
              <a:extLst>
                <a:ext uri="{FF2B5EF4-FFF2-40B4-BE49-F238E27FC236}">
                  <a16:creationId xmlns:a16="http://schemas.microsoft.com/office/drawing/2014/main" id="{8DFD471B-0531-4C6F-90E2-9DB0698B58B7}"/>
                </a:ext>
                <a:ext uri="{C183D7F6-B498-43B3-948B-1728B52AA6E4}">
                  <adec:decorative xmlns:adec="http://schemas.microsoft.com/office/drawing/2017/decorative" val="1"/>
                </a:ext>
              </a:extLst>
            </p:cNvPr>
            <p:cNvCxnSpPr>
              <a:cxnSpLocks/>
            </p:cNvCxnSpPr>
            <p:nvPr/>
          </p:nvCxnSpPr>
          <p:spPr bwMode="auto">
            <a:xfrm flipV="1">
              <a:off x="3015149" y="1684288"/>
              <a:ext cx="0" cy="333267"/>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799" name="Rectangle 169">
              <a:extLst>
                <a:ext uri="{FF2B5EF4-FFF2-40B4-BE49-F238E27FC236}">
                  <a16:creationId xmlns:a16="http://schemas.microsoft.com/office/drawing/2014/main" id="{1C2387BC-250C-4BA6-A953-D1ED399539AB}"/>
                </a:ext>
                <a:ext uri="{C183D7F6-B498-43B3-948B-1728B52AA6E4}">
                  <adec:decorative xmlns:adec="http://schemas.microsoft.com/office/drawing/2017/decorative" val="1"/>
                </a:ext>
              </a:extLst>
            </p:cNvPr>
            <p:cNvSpPr>
              <a:spLocks noChangeArrowheads="1"/>
            </p:cNvSpPr>
            <p:nvPr/>
          </p:nvSpPr>
          <p:spPr bwMode="auto">
            <a:xfrm flipV="1">
              <a:off x="30163" y="574677"/>
              <a:ext cx="9034462" cy="588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Control Tower Systems</a:t>
              </a:r>
            </a:p>
          </p:txBody>
        </p:sp>
        <p:sp>
          <p:nvSpPr>
            <p:cNvPr id="64" name="TextBox 1" descr="E-IDS &#10;Sustainment">
              <a:extLst>
                <a:ext uri="{FF2B5EF4-FFF2-40B4-BE49-F238E27FC236}">
                  <a16:creationId xmlns:a16="http://schemas.microsoft.com/office/drawing/2014/main" id="{BCB1CEC8-76DA-421F-9988-B528685B4BF4}"/>
                </a:ext>
                <a:ext uri="{C183D7F6-B498-43B3-948B-1728B52AA6E4}">
                  <adec:decorative xmlns:adec="http://schemas.microsoft.com/office/drawing/2017/decorative" val="0"/>
                </a:ext>
              </a:extLst>
            </p:cNvPr>
            <p:cNvSpPr txBox="1">
              <a:spLocks noChangeArrowheads="1"/>
            </p:cNvSpPr>
            <p:nvPr/>
          </p:nvSpPr>
          <p:spPr bwMode="auto">
            <a:xfrm>
              <a:off x="7331970" y="1680661"/>
              <a:ext cx="56165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E-IDS </a:t>
              </a:r>
            </a:p>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Sustainment</a:t>
              </a:r>
            </a:p>
          </p:txBody>
        </p:sp>
        <p:sp>
          <p:nvSpPr>
            <p:cNvPr id="52" name="system 61" descr="system 61">
              <a:hlinkClick r:id="rId11"/>
              <a:extLst>
                <a:ext uri="{FF2B5EF4-FFF2-40B4-BE49-F238E27FC236}">
                  <a16:creationId xmlns:a16="http://schemas.microsoft.com/office/drawing/2014/main" id="{1A547552-702F-47A1-8EDF-4C1F2CF648FD}"/>
                </a:ext>
                <a:ext uri="{C183D7F6-B498-43B3-948B-1728B52AA6E4}">
                  <adec:decorative xmlns:adec="http://schemas.microsoft.com/office/drawing/2017/decorative" val="0"/>
                </a:ext>
              </a:extLst>
            </p:cNvPr>
            <p:cNvSpPr>
              <a:spLocks noChangeArrowheads="1"/>
            </p:cNvSpPr>
            <p:nvPr/>
          </p:nvSpPr>
          <p:spPr bwMode="auto">
            <a:xfrm>
              <a:off x="329184" y="3833903"/>
              <a:ext cx="804672" cy="18288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a:ea typeface="ＭＳ Ｐゴシック" panose="020B0600070205080204" pitchFamily="34" charset="-128"/>
                  <a:cs typeface="Segoe UI" panose="020B0502040204020203" pitchFamily="34" charset="0"/>
                </a:rPr>
                <a:t>STARS</a:t>
              </a:r>
            </a:p>
          </p:txBody>
        </p:sp>
        <p:cxnSp>
          <p:nvCxnSpPr>
            <p:cNvPr id="53" name="Straight Arrow Connector 2">
              <a:extLst>
                <a:ext uri="{FF2B5EF4-FFF2-40B4-BE49-F238E27FC236}">
                  <a16:creationId xmlns:a16="http://schemas.microsoft.com/office/drawing/2014/main" id="{9A0BCC07-EC17-4F0A-9FE9-6FDA543952EF}"/>
                </a:ext>
                <a:ext uri="{C183D7F6-B498-43B3-948B-1728B52AA6E4}">
                  <adec:decorative xmlns:adec="http://schemas.microsoft.com/office/drawing/2017/decorative" val="1"/>
                </a:ext>
              </a:extLst>
            </p:cNvPr>
            <p:cNvCxnSpPr>
              <a:cxnSpLocks noChangeShapeType="1"/>
              <a:stCxn id="74" idx="3"/>
            </p:cNvCxnSpPr>
            <p:nvPr/>
          </p:nvCxnSpPr>
          <p:spPr bwMode="auto">
            <a:xfrm flipV="1">
              <a:off x="1133645" y="3919675"/>
              <a:ext cx="138974" cy="265377"/>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5" name="segment 1013" descr="segment 1013">
              <a:hlinkClick r:id="rId12"/>
              <a:extLst>
                <a:ext uri="{FF2B5EF4-FFF2-40B4-BE49-F238E27FC236}">
                  <a16:creationId xmlns:a16="http://schemas.microsoft.com/office/drawing/2014/main" id="{CF520D40-D955-4243-BFFE-36192345E7E2}"/>
                </a:ext>
                <a:ext uri="{C183D7F6-B498-43B3-948B-1728B52AA6E4}">
                  <adec:decorative xmlns:adec="http://schemas.microsoft.com/office/drawing/2017/decorative" val="0"/>
                </a:ext>
              </a:extLst>
            </p:cNvPr>
            <p:cNvSpPr>
              <a:spLocks noChangeArrowheads="1"/>
            </p:cNvSpPr>
            <p:nvPr/>
          </p:nvSpPr>
          <p:spPr bwMode="auto">
            <a:xfrm>
              <a:off x="1172333" y="4624748"/>
              <a:ext cx="2970062"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8738"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Terminal Improvements</a:t>
              </a:r>
            </a:p>
          </p:txBody>
        </p:sp>
        <p:sp>
          <p:nvSpPr>
            <p:cNvPr id="56" name="segment 1020" descr="segment 1020">
              <a:hlinkClick r:id="rId13"/>
              <a:extLst>
                <a:ext uri="{FF2B5EF4-FFF2-40B4-BE49-F238E27FC236}">
                  <a16:creationId xmlns:a16="http://schemas.microsoft.com/office/drawing/2014/main" id="{9D695F03-2523-4356-A21D-5EEB2674223F}"/>
                </a:ext>
                <a:ext uri="{C183D7F6-B498-43B3-948B-1728B52AA6E4}">
                  <adec:decorative xmlns:adec="http://schemas.microsoft.com/office/drawing/2017/decorative" val="0"/>
                </a:ext>
              </a:extLst>
            </p:cNvPr>
            <p:cNvSpPr>
              <a:spLocks noChangeArrowheads="1"/>
            </p:cNvSpPr>
            <p:nvPr/>
          </p:nvSpPr>
          <p:spPr bwMode="auto">
            <a:xfrm>
              <a:off x="1172333" y="3427215"/>
              <a:ext cx="2958217"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STARS Sustainment 3</a:t>
              </a:r>
            </a:p>
          </p:txBody>
        </p:sp>
        <p:sp>
          <p:nvSpPr>
            <p:cNvPr id="57" name="segment 875" descr="segment 875">
              <a:hlinkClick r:id="rId14"/>
              <a:extLst>
                <a:ext uri="{FF2B5EF4-FFF2-40B4-BE49-F238E27FC236}">
                  <a16:creationId xmlns:a16="http://schemas.microsoft.com/office/drawing/2014/main" id="{1D0AD8EF-24EE-4981-AF9F-E110DF93CC39}"/>
                </a:ext>
                <a:ext uri="{C183D7F6-B498-43B3-948B-1728B52AA6E4}">
                  <adec:decorative xmlns:adec="http://schemas.microsoft.com/office/drawing/2017/decorative" val="0"/>
                </a:ext>
              </a:extLst>
            </p:cNvPr>
            <p:cNvSpPr>
              <a:spLocks noChangeArrowheads="1"/>
            </p:cNvSpPr>
            <p:nvPr/>
          </p:nvSpPr>
          <p:spPr bwMode="auto">
            <a:xfrm>
              <a:off x="1178310" y="3252917"/>
              <a:ext cx="395917"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p>
          </p:txBody>
        </p:sp>
        <p:cxnSp>
          <p:nvCxnSpPr>
            <p:cNvPr id="58" name="Straight Connector 292">
              <a:extLst>
                <a:ext uri="{FF2B5EF4-FFF2-40B4-BE49-F238E27FC236}">
                  <a16:creationId xmlns:a16="http://schemas.microsoft.com/office/drawing/2014/main" id="{AA93E3D5-5AEE-40D5-87CA-7748EBFAC829}"/>
                </a:ext>
                <a:ext uri="{C183D7F6-B498-43B3-948B-1728B52AA6E4}">
                  <adec:decorative xmlns:adec="http://schemas.microsoft.com/office/drawing/2017/decorative" val="1"/>
                </a:ext>
              </a:extLst>
            </p:cNvPr>
            <p:cNvCxnSpPr>
              <a:cxnSpLocks/>
              <a:stCxn id="56" idx="1"/>
              <a:endCxn id="56" idx="1"/>
            </p:cNvCxnSpPr>
            <p:nvPr/>
          </p:nvCxnSpPr>
          <p:spPr bwMode="auto">
            <a:xfrm>
              <a:off x="1172333" y="3491223"/>
              <a:ext cx="0" cy="0"/>
            </a:xfrm>
            <a:prstGeom prst="line">
              <a:avLst/>
            </a:prstGeom>
            <a:noFill/>
            <a:ln w="9525" algn="ctr">
              <a:solidFill>
                <a:srgbClr val="FF0000"/>
              </a:solidFill>
              <a:round/>
              <a:headEnd/>
              <a:tailEnd/>
            </a:ln>
          </p:spPr>
        </p:cxnSp>
        <p:sp>
          <p:nvSpPr>
            <p:cNvPr id="67" name="segment 1038" descr="segment 1038">
              <a:hlinkClick r:id="rId15"/>
              <a:extLst>
                <a:ext uri="{FF2B5EF4-FFF2-40B4-BE49-F238E27FC236}">
                  <a16:creationId xmlns:a16="http://schemas.microsoft.com/office/drawing/2014/main" id="{73B2B3A5-25CF-48A0-B357-751C6139DE2F}"/>
                </a:ext>
                <a:ext uri="{C183D7F6-B498-43B3-948B-1728B52AA6E4}">
                  <adec:decorative xmlns:adec="http://schemas.microsoft.com/office/drawing/2017/decorative" val="0"/>
                </a:ext>
              </a:extLst>
            </p:cNvPr>
            <p:cNvSpPr>
              <a:spLocks noChangeArrowheads="1"/>
            </p:cNvSpPr>
            <p:nvPr/>
          </p:nvSpPr>
          <p:spPr bwMode="auto">
            <a:xfrm>
              <a:off x="1574227" y="3623031"/>
              <a:ext cx="7183831"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STARS Sustainment 4</a:t>
              </a:r>
            </a:p>
          </p:txBody>
        </p:sp>
        <p:cxnSp>
          <p:nvCxnSpPr>
            <p:cNvPr id="71" name="Elbow Connector 396">
              <a:extLst>
                <a:ext uri="{FF2B5EF4-FFF2-40B4-BE49-F238E27FC236}">
                  <a16:creationId xmlns:a16="http://schemas.microsoft.com/office/drawing/2014/main" id="{469663D0-BE84-42A2-9E57-A7770BB735FE}"/>
                </a:ext>
                <a:ext uri="{C183D7F6-B498-43B3-948B-1728B52AA6E4}">
                  <adec:decorative xmlns:adec="http://schemas.microsoft.com/office/drawing/2017/decorative" val="1"/>
                </a:ext>
              </a:extLst>
            </p:cNvPr>
            <p:cNvCxnSpPr>
              <a:cxnSpLocks noChangeShapeType="1"/>
              <a:stCxn id="56" idx="3"/>
            </p:cNvCxnSpPr>
            <p:nvPr/>
          </p:nvCxnSpPr>
          <p:spPr bwMode="auto">
            <a:xfrm>
              <a:off x="4130550" y="3491223"/>
              <a:ext cx="182967" cy="404014"/>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4" name="system 1185" descr="system 1185">
              <a:hlinkClick r:id="rId16"/>
              <a:extLst>
                <a:ext uri="{FF2B5EF4-FFF2-40B4-BE49-F238E27FC236}">
                  <a16:creationId xmlns:a16="http://schemas.microsoft.com/office/drawing/2014/main" id="{EF5E1B4B-1C89-440A-B0E6-B8BD956142C1}"/>
                </a:ext>
                <a:ext uri="{C183D7F6-B498-43B3-948B-1728B52AA6E4}">
                  <adec:decorative xmlns:adec="http://schemas.microsoft.com/office/drawing/2017/decorative" val="0"/>
                </a:ext>
              </a:extLst>
            </p:cNvPr>
            <p:cNvSpPr>
              <a:spLocks noChangeArrowheads="1"/>
            </p:cNvSpPr>
            <p:nvPr/>
          </p:nvSpPr>
          <p:spPr bwMode="auto">
            <a:xfrm>
              <a:off x="328973" y="4093612"/>
              <a:ext cx="804672" cy="18288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a:ea typeface="ＭＳ Ｐゴシック" panose="020B0600070205080204" pitchFamily="34" charset="-128"/>
                  <a:cs typeface="Segoe UI" panose="020B0502040204020203" pitchFamily="34" charset="0"/>
                </a:rPr>
                <a:t>STARS E</a:t>
              </a:r>
            </a:p>
          </p:txBody>
        </p:sp>
        <p:sp>
          <p:nvSpPr>
            <p:cNvPr id="76" name="segment 1141" descr="segment 1141">
              <a:hlinkClick r:id="rId17"/>
              <a:extLst>
                <a:ext uri="{FF2B5EF4-FFF2-40B4-BE49-F238E27FC236}">
                  <a16:creationId xmlns:a16="http://schemas.microsoft.com/office/drawing/2014/main" id="{6267E62C-EC19-4ED6-8CC3-94A2C778F61F}"/>
                </a:ext>
                <a:ext uri="{C183D7F6-B498-43B3-948B-1728B52AA6E4}">
                  <adec:decorative xmlns:adec="http://schemas.microsoft.com/office/drawing/2017/decorative" val="0"/>
                </a:ext>
              </a:extLst>
            </p:cNvPr>
            <p:cNvSpPr>
              <a:spLocks noChangeArrowheads="1"/>
            </p:cNvSpPr>
            <p:nvPr/>
          </p:nvSpPr>
          <p:spPr bwMode="auto">
            <a:xfrm>
              <a:off x="4637157" y="3238365"/>
              <a:ext cx="1534257"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STARS Sustainment 5</a:t>
              </a:r>
            </a:p>
          </p:txBody>
        </p:sp>
        <p:sp>
          <p:nvSpPr>
            <p:cNvPr id="78" name="decision 1269" descr="decision 1269">
              <a:hlinkClick r:id="rId18"/>
              <a:extLst>
                <a:ext uri="{FF2B5EF4-FFF2-40B4-BE49-F238E27FC236}">
                  <a16:creationId xmlns:a16="http://schemas.microsoft.com/office/drawing/2014/main" id="{4704FAFC-FDF1-4847-82CB-CAA9579161B1}"/>
                </a:ext>
                <a:ext uri="{C183D7F6-B498-43B3-948B-1728B52AA6E4}">
                  <adec:decorative xmlns:adec="http://schemas.microsoft.com/office/drawing/2017/decorative" val="0"/>
                </a:ext>
              </a:extLst>
            </p:cNvPr>
            <p:cNvSpPr>
              <a:spLocks noChangeArrowheads="1"/>
            </p:cNvSpPr>
            <p:nvPr/>
          </p:nvSpPr>
          <p:spPr bwMode="auto">
            <a:xfrm>
              <a:off x="2412671" y="3529457"/>
              <a:ext cx="274340" cy="365780"/>
            </a:xfrm>
            <a:prstGeom prst="diamond">
              <a:avLst/>
            </a:prstGeom>
            <a:solidFill>
              <a:srgbClr val="DDDDDD"/>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1269</a:t>
              </a:r>
            </a:p>
          </p:txBody>
        </p:sp>
        <p:cxnSp>
          <p:nvCxnSpPr>
            <p:cNvPr id="79" name="Elbow Connector 396">
              <a:extLst>
                <a:ext uri="{FF2B5EF4-FFF2-40B4-BE49-F238E27FC236}">
                  <a16:creationId xmlns:a16="http://schemas.microsoft.com/office/drawing/2014/main" id="{12E51B39-799B-4E2D-B281-05FC65D660C8}"/>
                </a:ext>
                <a:ext uri="{C183D7F6-B498-43B3-948B-1728B52AA6E4}">
                  <adec:decorative xmlns:adec="http://schemas.microsoft.com/office/drawing/2017/decorative" val="1"/>
                </a:ext>
              </a:extLst>
            </p:cNvPr>
            <p:cNvCxnSpPr>
              <a:cxnSpLocks noChangeShapeType="1"/>
              <a:stCxn id="76" idx="3"/>
            </p:cNvCxnSpPr>
            <p:nvPr/>
          </p:nvCxnSpPr>
          <p:spPr bwMode="auto">
            <a:xfrm>
              <a:off x="6171414" y="3302373"/>
              <a:ext cx="718005" cy="577249"/>
            </a:xfrm>
            <a:prstGeom prst="bentConnector3">
              <a:avLst>
                <a:gd name="adj1" fmla="val 9989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1" name="Elbow Connector 396">
              <a:extLst>
                <a:ext uri="{FF2B5EF4-FFF2-40B4-BE49-F238E27FC236}">
                  <a16:creationId xmlns:a16="http://schemas.microsoft.com/office/drawing/2014/main" id="{0AA0CE0C-3EE8-43FE-9D1C-B9F5071B3A25}"/>
                </a:ext>
                <a:ext uri="{C183D7F6-B498-43B3-948B-1728B52AA6E4}">
                  <adec:decorative xmlns:adec="http://schemas.microsoft.com/office/drawing/2017/decorative" val="1"/>
                </a:ext>
              </a:extLst>
            </p:cNvPr>
            <p:cNvCxnSpPr>
              <a:cxnSpLocks noChangeShapeType="1"/>
            </p:cNvCxnSpPr>
            <p:nvPr/>
          </p:nvCxnSpPr>
          <p:spPr bwMode="auto">
            <a:xfrm rot="16200000" flipH="1">
              <a:off x="8657985" y="3767037"/>
              <a:ext cx="256573" cy="48702"/>
            </a:xfrm>
            <a:prstGeom prst="bentConnector3">
              <a:avLst>
                <a:gd name="adj1" fmla="val 15399"/>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1" name="decision 1186" descr="decision 1186">
              <a:hlinkClick r:id="rId19"/>
              <a:extLst>
                <a:ext uri="{FF2B5EF4-FFF2-40B4-BE49-F238E27FC236}">
                  <a16:creationId xmlns:a16="http://schemas.microsoft.com/office/drawing/2014/main" id="{17B7601B-1CA4-4AAB-9D69-B81EF28E6EDB}"/>
                </a:ext>
                <a:ext uri="{C183D7F6-B498-43B3-948B-1728B52AA6E4}">
                  <adec:decorative xmlns:adec="http://schemas.microsoft.com/office/drawing/2017/decorative" val="0"/>
                </a:ext>
              </a:extLst>
            </p:cNvPr>
            <p:cNvSpPr>
              <a:spLocks noChangeArrowheads="1"/>
            </p:cNvSpPr>
            <p:nvPr/>
          </p:nvSpPr>
          <p:spPr bwMode="auto">
            <a:xfrm>
              <a:off x="2779360" y="892115"/>
              <a:ext cx="274617" cy="367585"/>
            </a:xfrm>
            <a:prstGeom prst="diamond">
              <a:avLst/>
            </a:prstGeom>
            <a:solidFill>
              <a:srgbClr val="DDDDDD"/>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1186</a:t>
              </a:r>
            </a:p>
          </p:txBody>
        </p:sp>
        <p:sp>
          <p:nvSpPr>
            <p:cNvPr id="59" name="decision 1185" descr="decision 1185">
              <a:hlinkClick r:id="rId20"/>
              <a:extLst>
                <a:ext uri="{FF2B5EF4-FFF2-40B4-BE49-F238E27FC236}">
                  <a16:creationId xmlns:a16="http://schemas.microsoft.com/office/drawing/2014/main" id="{2F15DA07-9B34-4039-B96F-7C35BEBBF5FB}"/>
                </a:ext>
                <a:ext uri="{C183D7F6-B498-43B3-948B-1728B52AA6E4}">
                  <adec:decorative xmlns:adec="http://schemas.microsoft.com/office/drawing/2017/decorative" val="0"/>
                </a:ext>
              </a:extLst>
            </p:cNvPr>
            <p:cNvSpPr>
              <a:spLocks noChangeArrowheads="1"/>
            </p:cNvSpPr>
            <p:nvPr/>
          </p:nvSpPr>
          <p:spPr bwMode="auto">
            <a:xfrm>
              <a:off x="4313517" y="1190428"/>
              <a:ext cx="274617" cy="365702"/>
            </a:xfrm>
            <a:prstGeom prst="diamond">
              <a:avLst/>
            </a:prstGeom>
            <a:solidFill>
              <a:srgbClr val="DDDDDD"/>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1185</a:t>
              </a:r>
            </a:p>
          </p:txBody>
        </p:sp>
        <p:cxnSp>
          <p:nvCxnSpPr>
            <p:cNvPr id="4" name="Straight Connector 3">
              <a:extLst>
                <a:ext uri="{FF2B5EF4-FFF2-40B4-BE49-F238E27FC236}">
                  <a16:creationId xmlns:a16="http://schemas.microsoft.com/office/drawing/2014/main" id="{A03C847E-98D9-4A5E-9156-A7CB83064178}"/>
                </a:ext>
                <a:ext uri="{C183D7F6-B498-43B3-948B-1728B52AA6E4}">
                  <adec:decorative xmlns:adec="http://schemas.microsoft.com/office/drawing/2017/decorative" val="1"/>
                </a:ext>
              </a:extLst>
            </p:cNvPr>
            <p:cNvCxnSpPr>
              <a:cxnSpLocks/>
              <a:stCxn id="51" idx="3"/>
              <a:endCxn id="32793" idx="1"/>
            </p:cNvCxnSpPr>
            <p:nvPr/>
          </p:nvCxnSpPr>
          <p:spPr bwMode="auto">
            <a:xfrm>
              <a:off x="3053977" y="1075908"/>
              <a:ext cx="77544" cy="13430"/>
            </a:xfrm>
            <a:prstGeom prst="line">
              <a:avLst/>
            </a:prstGeom>
            <a:solidFill>
              <a:srgbClr val="DDDDDD"/>
            </a:solidFill>
            <a:ln w="12700" cap="flat" cmpd="sng" algn="ctr">
              <a:solidFill>
                <a:srgbClr val="FF0000"/>
              </a:solidFill>
              <a:prstDash val="solid"/>
              <a:round/>
              <a:headEnd type="none" w="med" len="med"/>
              <a:tailEnd type="none" w="med" len="med"/>
            </a:ln>
            <a:effectLst/>
          </p:spPr>
        </p:cxnSp>
        <p:sp>
          <p:nvSpPr>
            <p:cNvPr id="60" name="decision 1273" descr="decision 1273">
              <a:hlinkClick r:id="rId21"/>
              <a:extLst>
                <a:ext uri="{FF2B5EF4-FFF2-40B4-BE49-F238E27FC236}">
                  <a16:creationId xmlns:a16="http://schemas.microsoft.com/office/drawing/2014/main" id="{AED01E36-1974-47A8-9286-F4A4F7D24AE1}"/>
                </a:ext>
                <a:ext uri="{C183D7F6-B498-43B3-948B-1728B52AA6E4}">
                  <adec:decorative xmlns:adec="http://schemas.microsoft.com/office/drawing/2017/decorative" val="0"/>
                </a:ext>
              </a:extLst>
            </p:cNvPr>
            <p:cNvSpPr>
              <a:spLocks noChangeArrowheads="1"/>
            </p:cNvSpPr>
            <p:nvPr/>
          </p:nvSpPr>
          <p:spPr bwMode="auto">
            <a:xfrm>
              <a:off x="3680448" y="3114433"/>
              <a:ext cx="274340" cy="365780"/>
            </a:xfrm>
            <a:prstGeom prst="diamond">
              <a:avLst/>
            </a:prstGeom>
            <a:solidFill>
              <a:srgbClr val="DDDDDD"/>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1273</a:t>
              </a:r>
            </a:p>
          </p:txBody>
        </p:sp>
        <p:sp>
          <p:nvSpPr>
            <p:cNvPr id="62" name="TextBox 1" descr="STARS S2">
              <a:extLst>
                <a:ext uri="{FF2B5EF4-FFF2-40B4-BE49-F238E27FC236}">
                  <a16:creationId xmlns:a16="http://schemas.microsoft.com/office/drawing/2014/main" id="{48525118-9152-4E32-AC32-D60B5A5DEBFC}"/>
                </a:ext>
                <a:ext uri="{C183D7F6-B498-43B3-948B-1728B52AA6E4}">
                  <adec:decorative xmlns:adec="http://schemas.microsoft.com/office/drawing/2017/decorative" val="0"/>
                </a:ext>
              </a:extLst>
            </p:cNvPr>
            <p:cNvSpPr txBox="1">
              <a:spLocks noChangeArrowheads="1"/>
            </p:cNvSpPr>
            <p:nvPr/>
          </p:nvSpPr>
          <p:spPr bwMode="auto">
            <a:xfrm>
              <a:off x="1752890" y="3263868"/>
              <a:ext cx="429605"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a:ea typeface="ＭＳ Ｐゴシック" panose="020B0600070205080204" pitchFamily="34" charset="-128"/>
                  <a:cs typeface="Segoe UI" panose="020B0502040204020203" pitchFamily="34" charset="0"/>
                </a:rPr>
                <a:t>STARS S2</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65" name="Straight Arrow Connector 166">
              <a:extLst>
                <a:ext uri="{FF2B5EF4-FFF2-40B4-BE49-F238E27FC236}">
                  <a16:creationId xmlns:a16="http://schemas.microsoft.com/office/drawing/2014/main" id="{54D57CCA-D968-4A8D-8F3B-1BC383F7A2EB}"/>
                </a:ext>
                <a:ext uri="{C183D7F6-B498-43B3-948B-1728B52AA6E4}">
                  <adec:decorative xmlns:adec="http://schemas.microsoft.com/office/drawing/2017/decorative" val="1"/>
                </a:ext>
              </a:extLst>
            </p:cNvPr>
            <p:cNvCxnSpPr>
              <a:cxnSpLocks/>
            </p:cNvCxnSpPr>
            <p:nvPr/>
          </p:nvCxnSpPr>
          <p:spPr bwMode="auto">
            <a:xfrm>
              <a:off x="3954788" y="3297323"/>
              <a:ext cx="682369" cy="505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3" name="Rectangle 2">
              <a:extLst>
                <a:ext uri="{FF2B5EF4-FFF2-40B4-BE49-F238E27FC236}">
                  <a16:creationId xmlns:a16="http://schemas.microsoft.com/office/drawing/2014/main" id="{9C1B7CF9-5E91-41C3-873E-387D0C862758}"/>
                </a:ext>
                <a:ext uri="{C183D7F6-B498-43B3-948B-1728B52AA6E4}">
                  <adec:decorative xmlns:adec="http://schemas.microsoft.com/office/drawing/2017/decorative" val="1"/>
                </a:ext>
              </a:extLst>
            </p:cNvPr>
            <p:cNvSpPr>
              <a:spLocks noChangeArrowheads="1"/>
            </p:cNvSpPr>
            <p:nvPr/>
          </p:nvSpPr>
          <p:spPr bwMode="auto">
            <a:xfrm rot="10800000">
              <a:off x="45328" y="4917254"/>
              <a:ext cx="9022522" cy="1550975"/>
            </a:xfrm>
            <a:prstGeom prst="rect">
              <a:avLst/>
            </a:prstGeom>
            <a:solidFill>
              <a:srgbClr val="66FF66">
                <a:alpha val="50195"/>
              </a:srgbClr>
            </a:solidFill>
            <a:ln w="12700">
              <a:solidFill>
                <a:srgbClr val="000000"/>
              </a:solidFill>
              <a:miter lim="800000"/>
              <a:headEnd/>
              <a:tailEnd/>
            </a:ln>
          </p:spPr>
          <p:txBody>
            <a:bodyPr vert="eaVert" wrap="none" lIns="0" tIns="0" rIns="45720"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mn-lt"/>
                  <a:ea typeface="ＭＳ Ｐゴシック" panose="020B0600070205080204" pitchFamily="34" charset="-128"/>
                  <a:cs typeface="Segoe UI" panose="020B0502040204020203" pitchFamily="34" charset="0"/>
                </a:rPr>
                <a:t>Support Activities</a:t>
              </a:r>
            </a:p>
          </p:txBody>
        </p:sp>
        <p:sp>
          <p:nvSpPr>
            <p:cNvPr id="68" name="TextBox 99" descr="ATN-IP A/G Communication Standards &#10;Development (SC-223, ICAO, AEEC)">
              <a:extLst>
                <a:ext uri="{FF2B5EF4-FFF2-40B4-BE49-F238E27FC236}">
                  <a16:creationId xmlns:a16="http://schemas.microsoft.com/office/drawing/2014/main" id="{752439EE-ED7E-49B5-8578-E083C298DF71}"/>
                </a:ext>
                <a:ext uri="{C183D7F6-B498-43B3-948B-1728B52AA6E4}">
                  <adec:decorative xmlns:adec="http://schemas.microsoft.com/office/drawing/2017/decorative" val="0"/>
                </a:ext>
              </a:extLst>
            </p:cNvPr>
            <p:cNvSpPr txBox="1">
              <a:spLocks noChangeArrowheads="1"/>
            </p:cNvSpPr>
            <p:nvPr/>
          </p:nvSpPr>
          <p:spPr bwMode="auto">
            <a:xfrm>
              <a:off x="2779360" y="5548853"/>
              <a:ext cx="1828098" cy="246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ea typeface="ＭＳ Ｐゴシック" panose="020B0600070205080204" pitchFamily="34" charset="-128"/>
                  <a:cs typeface="Segoe UI" panose="020B0502040204020203" pitchFamily="34" charset="0"/>
                </a:rPr>
                <a:t>ATN-IP A/G Communication Standards </a:t>
              </a:r>
            </a:p>
            <a:p>
              <a:r>
                <a:rPr lang="en-US" altLang="en-US" sz="800">
                  <a:solidFill>
                    <a:srgbClr val="000000"/>
                  </a:solidFill>
                  <a:latin typeface="+mj-lt"/>
                  <a:ea typeface="ＭＳ Ｐゴシック" panose="020B0600070205080204" pitchFamily="34" charset="-128"/>
                  <a:cs typeface="Segoe UI" panose="020B0502040204020203" pitchFamily="34" charset="0"/>
                </a:rPr>
                <a:t>Development (SC-223, ICAO, AEEC)</a:t>
              </a:r>
            </a:p>
          </p:txBody>
        </p:sp>
        <p:sp>
          <p:nvSpPr>
            <p:cNvPr id="69" name="support 1028">
              <a:hlinkClick r:id="rId22"/>
              <a:extLst>
                <a:ext uri="{FF2B5EF4-FFF2-40B4-BE49-F238E27FC236}">
                  <a16:creationId xmlns:a16="http://schemas.microsoft.com/office/drawing/2014/main" id="{E0228E58-C32D-42EE-A0E0-C6B46B79FD37}"/>
                </a:ext>
                <a:ext uri="{C183D7F6-B498-43B3-948B-1728B52AA6E4}">
                  <adec:decorative xmlns:adec="http://schemas.microsoft.com/office/drawing/2017/decorative" val="1"/>
                </a:ext>
              </a:extLst>
            </p:cNvPr>
            <p:cNvSpPr txBox="1">
              <a:spLocks noChangeArrowheads="1"/>
            </p:cNvSpPr>
            <p:nvPr/>
          </p:nvSpPr>
          <p:spPr bwMode="auto">
            <a:xfrm>
              <a:off x="1164801" y="5534832"/>
              <a:ext cx="1540694" cy="278096"/>
            </a:xfrm>
            <a:prstGeom prst="rect">
              <a:avLst/>
            </a:prstGeom>
            <a:pattFill prst="wdUpDiag">
              <a:fgClr>
                <a:srgbClr val="D0F2FC"/>
              </a:fgClr>
              <a:bgClr>
                <a:schemeClr val="bg1"/>
              </a:bgClr>
            </a:patt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grpSp>
    </p:spTree>
    <p:extLst>
      <p:ext uri="{BB962C8B-B14F-4D97-AF65-F5344CB8AC3E}">
        <p14:creationId xmlns:p14="http://schemas.microsoft.com/office/powerpoint/2010/main" val="653746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irport Roadmap: Assumptions">
            <a:extLst>
              <a:ext uri="{FF2B5EF4-FFF2-40B4-BE49-F238E27FC236}">
                <a16:creationId xmlns:a16="http://schemas.microsoft.com/office/drawing/2014/main" id="{EBE103EB-7C6C-400E-9B94-CC90F78A56A6}"/>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Airport Roadmap: Assumptions</a:t>
            </a:r>
          </a:p>
        </p:txBody>
      </p:sp>
      <p:graphicFrame>
        <p:nvGraphicFramePr>
          <p:cNvPr id="2" name="Group 29" descr="This table describes all of the Airport Roadmap: Assumptions.">
            <a:extLst>
              <a:ext uri="{FF2B5EF4-FFF2-40B4-BE49-F238E27FC236}">
                <a16:creationId xmlns:a16="http://schemas.microsoft.com/office/drawing/2014/main" id="{E93028EB-D951-4785-BB46-0C5178FF980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47430092"/>
              </p:ext>
            </p:extLst>
          </p:nvPr>
        </p:nvGraphicFramePr>
        <p:xfrm>
          <a:off x="433390" y="420688"/>
          <a:ext cx="8277225" cy="2590732"/>
        </p:xfrm>
        <a:graphic>
          <a:graphicData uri="http://schemas.openxmlformats.org/drawingml/2006/table">
            <a:tbl>
              <a:tblPr firstRow="1"/>
              <a:tblGrid>
                <a:gridCol w="1009928">
                  <a:extLst>
                    <a:ext uri="{9D8B030D-6E8A-4147-A177-3AD203B41FA5}">
                      <a16:colId xmlns:a16="http://schemas.microsoft.com/office/drawing/2014/main" val="20000"/>
                    </a:ext>
                  </a:extLst>
                </a:gridCol>
                <a:gridCol w="7267297">
                  <a:extLst>
                    <a:ext uri="{9D8B030D-6E8A-4147-A177-3AD203B41FA5}">
                      <a16:colId xmlns:a16="http://schemas.microsoft.com/office/drawing/2014/main" val="20001"/>
                    </a:ext>
                  </a:extLst>
                </a:gridCol>
              </a:tblGrid>
              <a:tr h="3047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Identifier</a:t>
                      </a: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Description</a:t>
                      </a: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6034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APT-01</a:t>
                      </a:r>
                    </a:p>
                  </a:txBody>
                  <a:tcPr marL="91436" marR="91436" marT="27427" marB="274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The Airports roadmap will focus on systems and services operating and being performed airside at medium/large Airports and does not include functions/infrastructure internal to the Airport (i.e., security, ground transportation, or baggage handling, etc.).</a:t>
                      </a:r>
                    </a:p>
                  </a:txBody>
                  <a:tcPr marL="91436" marR="91436" marT="27427" marB="274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APT-02</a:t>
                      </a:r>
                    </a:p>
                  </a:txBody>
                  <a:tcPr marL="91436" marR="91436" marT="27427" marB="274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69913" rtl="0" eaLnBrk="1" fontAlgn="base" latinLnBrk="0" hangingPunct="1">
                        <a:lnSpc>
                          <a:spcPct val="100000"/>
                        </a:lnSpc>
                        <a:spcBef>
                          <a:spcPts val="200"/>
                        </a:spcBef>
                        <a:spcAft>
                          <a:spcPct val="0"/>
                        </a:spcAft>
                        <a:buClrTx/>
                        <a:buSzTx/>
                        <a:buFontTx/>
                        <a:buNone/>
                        <a:tabLst>
                          <a:tab pos="228600" algn="l"/>
                          <a:tab pos="40005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This roadmap is used to provide an evolutionary overview of medium to large Airports and does not convey infrastructure or service implementation specific to an Airport.</a:t>
                      </a:r>
                    </a:p>
                  </a:txBody>
                  <a:tcPr marL="91436" marR="91436" marT="27427" marB="274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APT-04</a:t>
                      </a:r>
                    </a:p>
                  </a:txBody>
                  <a:tcPr marL="91436" marR="91436" marT="27427" marB="274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Majority of this roadmap's content has been pulled from other roadmaps (i.e., Comm, Surveillance, Weather, etc.) if it is in support of Airport Airside Operations.</a:t>
                      </a:r>
                    </a:p>
                  </a:txBody>
                  <a:tcPr marL="91436" marR="91436" marT="27427" marB="274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APT-07</a:t>
                      </a:r>
                    </a:p>
                  </a:txBody>
                  <a:tcPr marL="91436" marR="91436" marT="27427" marB="274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Although there are Non-Fed Navigational Aids (NAVAIDS) and facilities located as some Airports, they may not be depicted fully on the Airports Infrastructure Roadmap.</a:t>
                      </a:r>
                    </a:p>
                  </a:txBody>
                  <a:tcPr marL="91436" marR="91436" marT="27427" marB="274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APT-08</a:t>
                      </a:r>
                    </a:p>
                  </a:txBody>
                  <a:tcPr marL="91436" marR="91436" marT="27427" marB="274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charset="-128"/>
                          <a:cs typeface="Segoe UI" panose="020B0502040204020203" pitchFamily="34" charset="0"/>
                        </a:rPr>
                        <a:t>All FTI sub-systems will be assumed by FENS once the TDM-to-IP migration is complete.</a:t>
                      </a:r>
                    </a:p>
                  </a:txBody>
                  <a:tcPr marL="91436" marR="91436" marT="27427" marB="274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8286941"/>
                  </a:ext>
                </a:extLst>
              </a:tr>
            </a:tbl>
          </a:graphicData>
        </a:graphic>
      </p:graphicFrame>
      <p:sp>
        <p:nvSpPr>
          <p:cNvPr id="3" name="Slide Number Placeholder 2" descr="23">
            <a:extLst>
              <a:ext uri="{FF2B5EF4-FFF2-40B4-BE49-F238E27FC236}">
                <a16:creationId xmlns:a16="http://schemas.microsoft.com/office/drawing/2014/main" id="{6EF29629-6B12-4A93-B7E1-ED4BC5CE7011}"/>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irport Roadmap: Decision Points (1 of 2)">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Airport Roadmap: Decision Points (1 of 2)</a:t>
            </a:r>
          </a:p>
        </p:txBody>
      </p:sp>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194602232"/>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6" name="Diagram DPs" descr="Airport Decision Points table">
            <a:extLst>
              <a:ext uri="{FF2B5EF4-FFF2-40B4-BE49-F238E27FC236}">
                <a16:creationId xmlns:a16="http://schemas.microsoft.com/office/drawing/2014/main" id="{6AC8DF9B-C450-409C-90EC-3815E1D53360}"/>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399436765"/>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4098" name="Worksheet" r:id="rId3" imgW="8382099" imgH="5899069" progId="Excel.Sheet.12">
                  <p:link/>
                </p:oleObj>
              </mc:Choice>
              <mc:Fallback>
                <p:oleObj name="Worksheet" r:id="rId3" imgW="8382099" imgH="5899069" progId="Excel.Sheet.12">
                  <p:link/>
                  <p:pic>
                    <p:nvPicPr>
                      <p:cNvPr id="6" name="Diagram DPs" descr="Airport Decision Points table">
                        <a:extLst>
                          <a:ext uri="{FF2B5EF4-FFF2-40B4-BE49-F238E27FC236}">
                            <a16:creationId xmlns:a16="http://schemas.microsoft.com/office/drawing/2014/main" id="{6AC8DF9B-C450-409C-90EC-3815E1D53360}"/>
                          </a:ext>
                          <a:ext uri="{C183D7F6-B498-43B3-948B-1728B52AA6E4}">
                            <adec:decorative xmlns:adec="http://schemas.microsoft.com/office/drawing/2017/decorative" val="0"/>
                          </a:ext>
                        </a:extLst>
                      </p:cNvPr>
                      <p:cNvPicPr/>
                      <p:nvPr/>
                    </p:nvPicPr>
                    <p:blipFill>
                      <a:blip r:embed="rId4"/>
                      <a:stretch>
                        <a:fillRect/>
                      </a:stretch>
                    </p:blipFill>
                    <p:spPr>
                      <a:xfrm>
                        <a:off x="452628" y="758952"/>
                        <a:ext cx="8247888" cy="5804481"/>
                      </a:xfrm>
                      <a:prstGeom prst="rect">
                        <a:avLst/>
                      </a:prstGeom>
                    </p:spPr>
                  </p:pic>
                </p:oleObj>
              </mc:Fallback>
            </mc:AlternateContent>
          </a:graphicData>
        </a:graphic>
      </p:graphicFrame>
      <p:sp>
        <p:nvSpPr>
          <p:cNvPr id="2" name="Slide Number Placeholder 1" descr="24">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24</a:t>
            </a:fld>
            <a:endParaRPr lang="en-US"/>
          </a:p>
        </p:txBody>
      </p:sp>
    </p:spTree>
    <p:extLst>
      <p:ext uri="{BB962C8B-B14F-4D97-AF65-F5344CB8AC3E}">
        <p14:creationId xmlns:p14="http://schemas.microsoft.com/office/powerpoint/2010/main" val="911160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irport Roadmap: Decision Points (1 of 2)">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Airport Roadmap: Decision Points (1 of 2)</a:t>
            </a:r>
          </a:p>
        </p:txBody>
      </p:sp>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77811008"/>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5" name="Diagram DPs" descr="Airport Decision Points table">
            <a:extLst>
              <a:ext uri="{FF2B5EF4-FFF2-40B4-BE49-F238E27FC236}">
                <a16:creationId xmlns:a16="http://schemas.microsoft.com/office/drawing/2014/main" id="{899798F3-5C81-417B-96F7-E08C50012281}"/>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3866508"/>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5122" name="Worksheet" r:id="rId2" imgW="8382099" imgH="5899069" progId="Excel.Sheet.12">
                  <p:link/>
                </p:oleObj>
              </mc:Choice>
              <mc:Fallback>
                <p:oleObj name="Worksheet" r:id="rId2" imgW="8382099" imgH="5899069" progId="Excel.Sheet.12">
                  <p:link/>
                  <p:pic>
                    <p:nvPicPr>
                      <p:cNvPr id="5" name="Diagram DPs" descr="Airport Decision Points table">
                        <a:extLst>
                          <a:ext uri="{FF2B5EF4-FFF2-40B4-BE49-F238E27FC236}">
                            <a16:creationId xmlns:a16="http://schemas.microsoft.com/office/drawing/2014/main" id="{899798F3-5C81-417B-96F7-E08C50012281}"/>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481"/>
                      </a:xfrm>
                      <a:prstGeom prst="rect">
                        <a:avLst/>
                      </a:prstGeom>
                    </p:spPr>
                  </p:pic>
                </p:oleObj>
              </mc:Fallback>
            </mc:AlternateContent>
          </a:graphicData>
        </a:graphic>
      </p:graphicFrame>
      <p:sp>
        <p:nvSpPr>
          <p:cNvPr id="2" name="Slide Number Placeholder 1" descr="25">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25</a:t>
            </a:fld>
            <a:endParaRPr lang="en-US"/>
          </a:p>
        </p:txBody>
      </p:sp>
    </p:spTree>
    <p:extLst>
      <p:ext uri="{BB962C8B-B14F-4D97-AF65-F5344CB8AC3E}">
        <p14:creationId xmlns:p14="http://schemas.microsoft.com/office/powerpoint/2010/main" val="265961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descr="Airspace and Procedures">
            <a:extLst>
              <a:ext uri="{FF2B5EF4-FFF2-40B4-BE49-F238E27FC236}">
                <a16:creationId xmlns:a16="http://schemas.microsoft.com/office/drawing/2014/main" id="{6CC59679-BA39-496B-B2CF-B353B5180BA8}"/>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Airspace and Procedures</a:t>
            </a:r>
          </a:p>
        </p:txBody>
      </p:sp>
      <p:sp>
        <p:nvSpPr>
          <p:cNvPr id="40963" name="Subtitle 3" descr="Objective: The Airspace and Procedures roadmap presents an Executive View (EV) of systems and procedures, including associated research projects, with an effect on the large-scale redesign and optimization of major airspace.&#10;&#10;For more information, please contact Tamon Honda (Tamon.Honda@faa.gov).&#10;">
            <a:extLst>
              <a:ext uri="{FF2B5EF4-FFF2-40B4-BE49-F238E27FC236}">
                <a16:creationId xmlns:a16="http://schemas.microsoft.com/office/drawing/2014/main" id="{94AA7B86-ABBC-419B-B9E4-EBCED6623891}"/>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Airspace and Procedures roadmap presents an Executive View (EV) of systems and procedures, including associated research projects, with an effect on the large-scale redesign and optimization of major airspace.</a:t>
            </a:r>
          </a:p>
          <a:p>
            <a:endParaRPr lang="en-US" altLang="en-US"/>
          </a:p>
          <a:p>
            <a:r>
              <a:rPr lang="en-US"/>
              <a:t>For more information, please contact Tamon Honda (Tamon.Honda@faa.gov).</a:t>
            </a:r>
          </a:p>
          <a:p>
            <a:endParaRPr lang="en-US" altLang="en-US"/>
          </a:p>
        </p:txBody>
      </p:sp>
      <p:sp>
        <p:nvSpPr>
          <p:cNvPr id="2" name="Slide Number Placeholder 1" descr="26">
            <a:extLst>
              <a:ext uri="{FF2B5EF4-FFF2-40B4-BE49-F238E27FC236}">
                <a16:creationId xmlns:a16="http://schemas.microsoft.com/office/drawing/2014/main" id="{0A551CCA-DE9A-45F8-81AD-4A582C28B1EC}"/>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irspace &amp; Procedures Roadmap (1 of 2)">
            <a:extLst>
              <a:ext uri="{FF2B5EF4-FFF2-40B4-BE49-F238E27FC236}">
                <a16:creationId xmlns:a16="http://schemas.microsoft.com/office/drawing/2014/main" id="{CC9A634F-39E8-449A-B035-A6539E8F10E6}"/>
              </a:ext>
              <a:ext uri="{C183D7F6-B498-43B3-948B-1728B52AA6E4}">
                <adec:decorative xmlns:adec="http://schemas.microsoft.com/office/drawing/2017/decorative" val="0"/>
              </a:ext>
            </a:extLst>
          </p:cNvPr>
          <p:cNvSpPr>
            <a:spLocks noGrp="1"/>
          </p:cNvSpPr>
          <p:nvPr>
            <p:ph type="title"/>
          </p:nvPr>
        </p:nvSpPr>
        <p:spPr/>
        <p:txBody>
          <a:bodyPr>
            <a:noAutofit/>
          </a:bodyPr>
          <a:lstStyle/>
          <a:p>
            <a:r>
              <a:rPr lang="en-US"/>
              <a:t>Airspace &amp; Procedures Roadmap (1 of 2)</a:t>
            </a:r>
          </a:p>
        </p:txBody>
      </p:sp>
      <p:grpSp>
        <p:nvGrpSpPr>
          <p:cNvPr id="3" name="Group 2" descr="This diagram covers the Transition to PBN Operations,  En Route Automation. Oceanic Procedures, and New Entrants Operational Integration&#10;">
            <a:extLst>
              <a:ext uri="{FF2B5EF4-FFF2-40B4-BE49-F238E27FC236}">
                <a16:creationId xmlns:a16="http://schemas.microsoft.com/office/drawing/2014/main" id="{469C2BFF-7CF4-485C-97FC-E3F934147F1D}"/>
              </a:ext>
            </a:extLst>
          </p:cNvPr>
          <p:cNvGrpSpPr/>
          <p:nvPr/>
        </p:nvGrpSpPr>
        <p:grpSpPr>
          <a:xfrm>
            <a:off x="30153" y="574673"/>
            <a:ext cx="9040873" cy="5767544"/>
            <a:chOff x="30153" y="574673"/>
            <a:chExt cx="9040873" cy="5767544"/>
          </a:xfrm>
        </p:grpSpPr>
        <p:sp>
          <p:nvSpPr>
            <p:cNvPr id="41988" name="Rectangle 2">
              <a:extLst>
                <a:ext uri="{FF2B5EF4-FFF2-40B4-BE49-F238E27FC236}">
                  <a16:creationId xmlns:a16="http://schemas.microsoft.com/office/drawing/2014/main" id="{5D9863F7-3D02-4D32-828D-B585A295B6F3}"/>
                </a:ext>
                <a:ext uri="{C183D7F6-B498-43B3-948B-1728B52AA6E4}">
                  <adec:decorative xmlns:adec="http://schemas.microsoft.com/office/drawing/2017/decorative" val="1"/>
                </a:ext>
              </a:extLst>
            </p:cNvPr>
            <p:cNvSpPr>
              <a:spLocks noChangeArrowheads="1"/>
            </p:cNvSpPr>
            <p:nvPr/>
          </p:nvSpPr>
          <p:spPr bwMode="auto">
            <a:xfrm rot="10800000">
              <a:off x="930312" y="4377304"/>
              <a:ext cx="8140714" cy="340190"/>
            </a:xfrm>
            <a:prstGeom prst="rect">
              <a:avLst/>
            </a:prstGeom>
            <a:solidFill>
              <a:srgbClr val="66FF66">
                <a:alpha val="50195"/>
              </a:srgbClr>
            </a:solidFill>
            <a:ln w="9525">
              <a:solidFill>
                <a:srgbClr val="000000"/>
              </a:solidFill>
              <a:miter lim="800000"/>
              <a:headEnd/>
              <a:tailEnd/>
            </a:ln>
          </p:spPr>
          <p:txBody>
            <a:bodyPr vert="eaVert" wrap="none" lIns="0" tIns="0" rIns="45720"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500" b="1">
                  <a:solidFill>
                    <a:srgbClr val="000000"/>
                  </a:solidFill>
                  <a:latin typeface="+mn-lt"/>
                  <a:ea typeface="ＭＳ Ｐゴシック" panose="020B0600070205080204" pitchFamily="34" charset="-128"/>
                  <a:cs typeface="Segoe UI" panose="020B0502040204020203" pitchFamily="34" charset="0"/>
                </a:rPr>
                <a:t>Support </a:t>
              </a:r>
            </a:p>
            <a:p>
              <a:pPr algn="ctr" eaLnBrk="1" hangingPunct="1">
                <a:defRPr/>
              </a:pPr>
              <a:r>
                <a:rPr lang="en-US" altLang="en-US" sz="500" b="1">
                  <a:solidFill>
                    <a:srgbClr val="000000"/>
                  </a:solidFill>
                  <a:latin typeface="+mn-lt"/>
                  <a:ea typeface="ＭＳ Ｐゴシック" panose="020B0600070205080204" pitchFamily="34" charset="-128"/>
                  <a:cs typeface="Segoe UI" panose="020B0502040204020203" pitchFamily="34" charset="0"/>
                </a:rPr>
                <a:t>Activities</a:t>
              </a:r>
            </a:p>
          </p:txBody>
        </p:sp>
        <p:sp>
          <p:nvSpPr>
            <p:cNvPr id="41991" name="segment 365" descr="segment 365">
              <a:hlinkClick r:id="rId3"/>
              <a:extLst>
                <a:ext uri="{FF2B5EF4-FFF2-40B4-BE49-F238E27FC236}">
                  <a16:creationId xmlns:a16="http://schemas.microsoft.com/office/drawing/2014/main" id="{933F536F-A22B-41B1-BE85-7CEA8D80F1A9}"/>
                </a:ext>
                <a:ext uri="{C183D7F6-B498-43B3-948B-1728B52AA6E4}">
                  <adec:decorative xmlns:adec="http://schemas.microsoft.com/office/drawing/2017/decorative" val="0"/>
                </a:ext>
              </a:extLst>
            </p:cNvPr>
            <p:cNvSpPr>
              <a:spLocks noChangeArrowheads="1"/>
            </p:cNvSpPr>
            <p:nvPr/>
          </p:nvSpPr>
          <p:spPr bwMode="auto">
            <a:xfrm>
              <a:off x="1188720" y="650196"/>
              <a:ext cx="7548880"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3975"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Major Airspace Redesign – Advanced Technology Development and Prototyping</a:t>
              </a:r>
            </a:p>
          </p:txBody>
        </p:sp>
        <p:sp>
          <p:nvSpPr>
            <p:cNvPr id="41992" name="segment 825" descr="segment 825">
              <a:hlinkClick r:id="rId4"/>
              <a:extLst>
                <a:ext uri="{FF2B5EF4-FFF2-40B4-BE49-F238E27FC236}">
                  <a16:creationId xmlns:a16="http://schemas.microsoft.com/office/drawing/2014/main" id="{BA3AFFE5-C88A-4296-BB9C-6DFEE76C4D33}"/>
                </a:ext>
                <a:ext uri="{C183D7F6-B498-43B3-948B-1728B52AA6E4}">
                  <adec:decorative xmlns:adec="http://schemas.microsoft.com/office/drawing/2017/decorative" val="0"/>
                </a:ext>
              </a:extLst>
            </p:cNvPr>
            <p:cNvSpPr>
              <a:spLocks noChangeArrowheads="1"/>
            </p:cNvSpPr>
            <p:nvPr/>
          </p:nvSpPr>
          <p:spPr bwMode="auto">
            <a:xfrm>
              <a:off x="1174494" y="1115933"/>
              <a:ext cx="1417061"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1993" name="segment 287" descr="segment 287">
              <a:hlinkClick r:id="rId5"/>
              <a:extLst>
                <a:ext uri="{FF2B5EF4-FFF2-40B4-BE49-F238E27FC236}">
                  <a16:creationId xmlns:a16="http://schemas.microsoft.com/office/drawing/2014/main" id="{B450BE74-2179-4AA0-9A67-C3838AA7734D}"/>
                </a:ext>
                <a:ext uri="{C183D7F6-B498-43B3-948B-1728B52AA6E4}">
                  <adec:decorative xmlns:adec="http://schemas.microsoft.com/office/drawing/2017/decorative" val="0"/>
                </a:ext>
              </a:extLst>
            </p:cNvPr>
            <p:cNvSpPr>
              <a:spLocks noChangeArrowheads="1"/>
            </p:cNvSpPr>
            <p:nvPr/>
          </p:nvSpPr>
          <p:spPr bwMode="auto">
            <a:xfrm>
              <a:off x="1174494" y="875056"/>
              <a:ext cx="4996181"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3975"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Dynamic Airspace</a:t>
              </a:r>
            </a:p>
          </p:txBody>
        </p:sp>
        <p:sp>
          <p:nvSpPr>
            <p:cNvPr id="22" name="Rectangle 187">
              <a:extLst>
                <a:ext uri="{FF2B5EF4-FFF2-40B4-BE49-F238E27FC236}">
                  <a16:creationId xmlns:a16="http://schemas.microsoft.com/office/drawing/2014/main" id="{962872B2-94F5-479C-8253-A21D21D89581}"/>
                </a:ext>
                <a:ext uri="{C183D7F6-B498-43B3-948B-1728B52AA6E4}">
                  <adec:decorative xmlns:adec="http://schemas.microsoft.com/office/drawing/2017/decorative" val="1"/>
                </a:ext>
              </a:extLst>
            </p:cNvPr>
            <p:cNvSpPr>
              <a:spLocks noChangeArrowheads="1"/>
            </p:cNvSpPr>
            <p:nvPr/>
          </p:nvSpPr>
          <p:spPr bwMode="auto">
            <a:xfrm>
              <a:off x="767681" y="3730244"/>
              <a:ext cx="156915" cy="987252"/>
            </a:xfrm>
            <a:prstGeom prst="rect">
              <a:avLst/>
            </a:prstGeom>
            <a:noFill/>
            <a:ln w="9525">
              <a:solidFill>
                <a:schemeClr val="tx1"/>
              </a:solidFill>
              <a:prstDash val="solid"/>
              <a:miter lim="800000"/>
              <a:headEnd/>
              <a:tailEnd/>
            </a:ln>
            <a:effectLst/>
          </p:spPr>
          <p:txBody>
            <a:bodyPr vert="vert270" anchor="ctr"/>
            <a:lstStyle/>
            <a:p>
              <a:pPr algn="ctr" eaLnBrk="1" hangingPunct="1">
                <a:defRPr/>
              </a:pPr>
              <a:r>
                <a:rPr lang="en-US" sz="800" b="1">
                  <a:solidFill>
                    <a:srgbClr val="000000"/>
                  </a:solidFill>
                  <a:latin typeface="+mn-lt"/>
                  <a:ea typeface="ヒラギノ角ゴ Pro W3" pitchFamily="1" charset="-128"/>
                  <a:cs typeface="Segoe UI" panose="020B0502040204020203" pitchFamily="34" charset="0"/>
                </a:rPr>
                <a:t>UTM</a:t>
              </a:r>
            </a:p>
          </p:txBody>
        </p:sp>
        <p:cxnSp>
          <p:nvCxnSpPr>
            <p:cNvPr id="42002" name="Straight Arrow Connector 22">
              <a:extLst>
                <a:ext uri="{FF2B5EF4-FFF2-40B4-BE49-F238E27FC236}">
                  <a16:creationId xmlns:a16="http://schemas.microsoft.com/office/drawing/2014/main" id="{14FC5D0E-C71F-4CB9-9F1C-17A1094B177B}"/>
                </a:ext>
                <a:ext uri="{C183D7F6-B498-43B3-948B-1728B52AA6E4}">
                  <adec:decorative xmlns:adec="http://schemas.microsoft.com/office/drawing/2017/decorative" val="1"/>
                </a:ext>
              </a:extLst>
            </p:cNvPr>
            <p:cNvCxnSpPr>
              <a:cxnSpLocks/>
            </p:cNvCxnSpPr>
            <p:nvPr/>
          </p:nvCxnSpPr>
          <p:spPr bwMode="auto">
            <a:xfrm>
              <a:off x="1580949" y="3864076"/>
              <a:ext cx="7401752"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2003" name="system 1334" descr="system 1334">
              <a:hlinkClick r:id="rId6"/>
              <a:extLst>
                <a:ext uri="{FF2B5EF4-FFF2-40B4-BE49-F238E27FC236}">
                  <a16:creationId xmlns:a16="http://schemas.microsoft.com/office/drawing/2014/main" id="{F15FC377-01B0-4025-98E1-715C45C2977F}"/>
                </a:ext>
                <a:ext uri="{C183D7F6-B498-43B3-948B-1728B52AA6E4}">
                  <adec:decorative xmlns:adec="http://schemas.microsoft.com/office/drawing/2017/decorative" val="0"/>
                </a:ext>
              </a:extLst>
            </p:cNvPr>
            <p:cNvSpPr>
              <a:spLocks noChangeArrowheads="1"/>
            </p:cNvSpPr>
            <p:nvPr/>
          </p:nvSpPr>
          <p:spPr bwMode="auto">
            <a:xfrm>
              <a:off x="1185097" y="3801592"/>
              <a:ext cx="395852" cy="128016"/>
            </a:xfrm>
            <a:prstGeom prst="rect">
              <a:avLst/>
            </a:prstGeom>
            <a:solidFill>
              <a:srgbClr val="E6FEEA"/>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mn-lt"/>
                  <a:ea typeface="ＭＳ Ｐゴシック" panose="020B0600070205080204" pitchFamily="34" charset="-128"/>
                  <a:cs typeface="Segoe UI" panose="020B0502040204020203" pitchFamily="34" charset="0"/>
                </a:rPr>
                <a:t>LAANC</a:t>
              </a:r>
            </a:p>
          </p:txBody>
        </p:sp>
        <p:sp>
          <p:nvSpPr>
            <p:cNvPr id="42011" name="TextBox 38" descr="Concept Development for Integrated NAS Design and Procedure Planning ">
              <a:extLst>
                <a:ext uri="{FF2B5EF4-FFF2-40B4-BE49-F238E27FC236}">
                  <a16:creationId xmlns:a16="http://schemas.microsoft.com/office/drawing/2014/main" id="{1D388204-AD9C-4354-8273-047B9B2EE290}"/>
                </a:ext>
                <a:ext uri="{C183D7F6-B498-43B3-948B-1728B52AA6E4}">
                  <adec:decorative xmlns:adec="http://schemas.microsoft.com/office/drawing/2017/decorative" val="0"/>
                </a:ext>
              </a:extLst>
            </p:cNvPr>
            <p:cNvSpPr txBox="1">
              <a:spLocks noChangeArrowheads="1"/>
            </p:cNvSpPr>
            <p:nvPr/>
          </p:nvSpPr>
          <p:spPr bwMode="auto">
            <a:xfrm>
              <a:off x="2636044" y="1117491"/>
              <a:ext cx="3337664" cy="1280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mn-lt"/>
                  <a:ea typeface="ＭＳ Ｐゴシック" panose="020B0600070205080204" pitchFamily="34" charset="-128"/>
                  <a:cs typeface="Segoe UI" panose="020B0502040204020203" pitchFamily="34" charset="0"/>
                </a:rPr>
                <a:t>Concept Development for Integrated NAS Design and Procedure Planning </a:t>
              </a:r>
            </a:p>
          </p:txBody>
        </p:sp>
        <p:sp>
          <p:nvSpPr>
            <p:cNvPr id="42016" name="segment 1008" descr="segment 1008">
              <a:hlinkClick r:id="rId7"/>
              <a:extLst>
                <a:ext uri="{FF2B5EF4-FFF2-40B4-BE49-F238E27FC236}">
                  <a16:creationId xmlns:a16="http://schemas.microsoft.com/office/drawing/2014/main" id="{5FC7CB1D-4D32-43F7-B3FC-F1BBD5BB8DA8}"/>
                </a:ext>
                <a:ext uri="{C183D7F6-B498-43B3-948B-1728B52AA6E4}">
                  <adec:decorative xmlns:adec="http://schemas.microsoft.com/office/drawing/2017/decorative" val="0"/>
                </a:ext>
              </a:extLst>
            </p:cNvPr>
            <p:cNvSpPr>
              <a:spLocks noChangeArrowheads="1"/>
            </p:cNvSpPr>
            <p:nvPr/>
          </p:nvSpPr>
          <p:spPr bwMode="auto">
            <a:xfrm>
              <a:off x="1178750" y="4484147"/>
              <a:ext cx="4991926" cy="128016"/>
            </a:xfrm>
            <a:prstGeom prst="rect">
              <a:avLst/>
            </a:prstGeom>
            <a:solidFill>
              <a:srgbClr val="FFC000"/>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UAS Flight Information Management</a:t>
              </a:r>
            </a:p>
          </p:txBody>
        </p:sp>
        <p:sp>
          <p:nvSpPr>
            <p:cNvPr id="42018" name="Rectangle 169">
              <a:extLst>
                <a:ext uri="{FF2B5EF4-FFF2-40B4-BE49-F238E27FC236}">
                  <a16:creationId xmlns:a16="http://schemas.microsoft.com/office/drawing/2014/main" id="{22F1B918-4F05-441E-B866-6C928ECD3048}"/>
                </a:ext>
                <a:ext uri="{C183D7F6-B498-43B3-948B-1728B52AA6E4}">
                  <adec:decorative xmlns:adec="http://schemas.microsoft.com/office/drawing/2017/decorative" val="1"/>
                </a:ext>
              </a:extLst>
            </p:cNvPr>
            <p:cNvSpPr>
              <a:spLocks noChangeArrowheads="1"/>
            </p:cNvSpPr>
            <p:nvPr/>
          </p:nvSpPr>
          <p:spPr bwMode="auto">
            <a:xfrm flipV="1">
              <a:off x="30154" y="3724842"/>
              <a:ext cx="9034396" cy="21029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mn-lt"/>
                  <a:ea typeface="ＭＳ Ｐゴシック" panose="020B0600070205080204" pitchFamily="34" charset="-128"/>
                  <a:cs typeface="Segoe UI" panose="020B0502040204020203" pitchFamily="34" charset="0"/>
                </a:rPr>
                <a:t>New Entrants Operational Integration</a:t>
              </a:r>
            </a:p>
          </p:txBody>
        </p:sp>
        <p:sp>
          <p:nvSpPr>
            <p:cNvPr id="42019" name="Rectangle 169">
              <a:extLst>
                <a:ext uri="{FF2B5EF4-FFF2-40B4-BE49-F238E27FC236}">
                  <a16:creationId xmlns:a16="http://schemas.microsoft.com/office/drawing/2014/main" id="{2B650799-7DD7-40A6-8397-ECBE4C4180AD}"/>
                </a:ext>
                <a:ext uri="{C183D7F6-B498-43B3-948B-1728B52AA6E4}">
                  <adec:decorative xmlns:adec="http://schemas.microsoft.com/office/drawing/2017/decorative" val="1"/>
                </a:ext>
              </a:extLst>
            </p:cNvPr>
            <p:cNvSpPr>
              <a:spLocks noChangeArrowheads="1"/>
            </p:cNvSpPr>
            <p:nvPr/>
          </p:nvSpPr>
          <p:spPr bwMode="auto">
            <a:xfrm flipV="1">
              <a:off x="30163" y="574673"/>
              <a:ext cx="9034396" cy="7191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mn-lt"/>
                  <a:ea typeface="ＭＳ Ｐゴシック" panose="020B0600070205080204" pitchFamily="34" charset="-128"/>
                  <a:cs typeface="Segoe UI" panose="020B0502040204020203" pitchFamily="34" charset="0"/>
                </a:rPr>
                <a:t>Transition to PBN Operations</a:t>
              </a:r>
            </a:p>
          </p:txBody>
        </p:sp>
        <p:sp>
          <p:nvSpPr>
            <p:cNvPr id="53" name="Rectangle 187">
              <a:extLst>
                <a:ext uri="{FF2B5EF4-FFF2-40B4-BE49-F238E27FC236}">
                  <a16:creationId xmlns:a16="http://schemas.microsoft.com/office/drawing/2014/main" id="{E7112DE4-7F57-48DF-8F10-CC87BCC27048}"/>
                </a:ext>
                <a:ext uri="{C183D7F6-B498-43B3-948B-1728B52AA6E4}">
                  <adec:decorative xmlns:adec="http://schemas.microsoft.com/office/drawing/2017/decorative" val="1"/>
                </a:ext>
              </a:extLst>
            </p:cNvPr>
            <p:cNvSpPr>
              <a:spLocks noChangeArrowheads="1"/>
            </p:cNvSpPr>
            <p:nvPr/>
          </p:nvSpPr>
          <p:spPr bwMode="auto">
            <a:xfrm>
              <a:off x="442188" y="3724843"/>
              <a:ext cx="325493" cy="992652"/>
            </a:xfrm>
            <a:prstGeom prst="rect">
              <a:avLst/>
            </a:prstGeom>
            <a:solidFill>
              <a:schemeClr val="bg1">
                <a:lumMod val="85000"/>
              </a:schemeClr>
            </a:solidFill>
            <a:ln w="9525">
              <a:solidFill>
                <a:schemeClr val="tx1"/>
              </a:solidFill>
              <a:prstDash val="solid"/>
              <a:miter lim="800000"/>
              <a:headEnd/>
              <a:tailEnd/>
            </a:ln>
            <a:effectLst/>
          </p:spPr>
          <p:txBody>
            <a:bodyPr vert="vert270" anchor="ctr"/>
            <a:lstStyle/>
            <a:p>
              <a:pPr algn="ctr" eaLnBrk="1" hangingPunct="1">
                <a:defRPr/>
              </a:pPr>
              <a:r>
                <a:rPr lang="en-US" sz="600" b="1">
                  <a:solidFill>
                    <a:srgbClr val="000000"/>
                  </a:solidFill>
                  <a:latin typeface="+mn-lt"/>
                  <a:ea typeface="ＭＳ Ｐゴシック" pitchFamily="34" charset="-128"/>
                  <a:cs typeface="Segoe UI" panose="020B0502040204020203" pitchFamily="34" charset="0"/>
                </a:rPr>
                <a:t>Mission Support Systems Supporting Airspace &amp; Procedures</a:t>
              </a:r>
              <a:endParaRPr lang="en-US" sz="600" b="1">
                <a:solidFill>
                  <a:srgbClr val="000000"/>
                </a:solidFill>
                <a:latin typeface="+mn-lt"/>
                <a:ea typeface="ヒラギノ角ゴ Pro W3" pitchFamily="1" charset="-128"/>
              </a:endParaRPr>
            </a:p>
          </p:txBody>
        </p:sp>
        <p:sp>
          <p:nvSpPr>
            <p:cNvPr id="74" name="segment 1097" descr="segment 1097">
              <a:hlinkClick r:id="rId8"/>
              <a:extLst>
                <a:ext uri="{FF2B5EF4-FFF2-40B4-BE49-F238E27FC236}">
                  <a16:creationId xmlns:a16="http://schemas.microsoft.com/office/drawing/2014/main" id="{DD48C90A-B991-4DF6-B0DD-B8A6F2BDA0A4}"/>
                </a:ext>
                <a:ext uri="{C183D7F6-B498-43B3-948B-1728B52AA6E4}">
                  <adec:decorative xmlns:adec="http://schemas.microsoft.com/office/drawing/2017/decorative" val="0"/>
                </a:ext>
              </a:extLst>
            </p:cNvPr>
            <p:cNvSpPr>
              <a:spLocks noChangeArrowheads="1"/>
            </p:cNvSpPr>
            <p:nvPr/>
          </p:nvSpPr>
          <p:spPr bwMode="auto">
            <a:xfrm>
              <a:off x="1183098" y="4195812"/>
              <a:ext cx="4980507"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Small UAS Implementation </a:t>
              </a:r>
            </a:p>
          </p:txBody>
        </p:sp>
        <p:sp>
          <p:nvSpPr>
            <p:cNvPr id="99" name="Rectangle 4">
              <a:extLst>
                <a:ext uri="{FF2B5EF4-FFF2-40B4-BE49-F238E27FC236}">
                  <a16:creationId xmlns:a16="http://schemas.microsoft.com/office/drawing/2014/main" id="{D19E1782-2E52-45EE-A400-E5CEE82AEC6F}"/>
                </a:ext>
                <a:ext uri="{C183D7F6-B498-43B3-948B-1728B52AA6E4}">
                  <adec:decorative xmlns:adec="http://schemas.microsoft.com/office/drawing/2017/decorative" val="1"/>
                </a:ext>
              </a:extLst>
            </p:cNvPr>
            <p:cNvSpPr>
              <a:spLocks noChangeArrowheads="1"/>
            </p:cNvSpPr>
            <p:nvPr/>
          </p:nvSpPr>
          <p:spPr bwMode="auto">
            <a:xfrm>
              <a:off x="30154" y="1291764"/>
              <a:ext cx="9037646" cy="934493"/>
            </a:xfrm>
            <a:prstGeom prst="rect">
              <a:avLst/>
            </a:prstGeom>
            <a:noFill/>
            <a:ln w="9525">
              <a:solidFill>
                <a:schemeClr val="tx1"/>
              </a:solidFill>
              <a:miter lim="800000"/>
              <a:headEnd/>
              <a:tailEnd/>
            </a:ln>
          </p:spPr>
          <p:txBody>
            <a:bodyPr vert="vert270" wrap="none" lIns="45720"/>
            <a:lstStyle/>
            <a:p>
              <a:pPr algn="ctr" eaLnBrk="1" hangingPunct="1">
                <a:spcBef>
                  <a:spcPts val="0"/>
                </a:spcBef>
                <a:defRPr/>
              </a:pPr>
              <a:r>
                <a:rPr lang="en-US" sz="900" b="1">
                  <a:solidFill>
                    <a:srgbClr val="000000"/>
                  </a:solidFill>
                  <a:latin typeface="+mn-lt"/>
                  <a:ea typeface="ＭＳ Ｐゴシック" pitchFamily="34" charset="-128"/>
                  <a:cs typeface="ＭＳ Ｐゴシック"/>
                </a:rPr>
                <a:t>En Route</a:t>
              </a:r>
            </a:p>
            <a:p>
              <a:pPr algn="ctr" eaLnBrk="1" hangingPunct="1">
                <a:spcBef>
                  <a:spcPts val="0"/>
                </a:spcBef>
                <a:defRPr/>
              </a:pPr>
              <a:r>
                <a:rPr lang="en-US" sz="900" b="1">
                  <a:solidFill>
                    <a:srgbClr val="000000"/>
                  </a:solidFill>
                  <a:latin typeface="+mn-lt"/>
                  <a:ea typeface="ＭＳ Ｐゴシック" panose="020B0600070205080204" pitchFamily="34" charset="-128"/>
                  <a:cs typeface="Segoe UI" panose="020B0502040204020203" pitchFamily="34" charset="0"/>
                </a:rPr>
                <a:t> Automation</a:t>
              </a:r>
            </a:p>
          </p:txBody>
        </p:sp>
        <p:sp>
          <p:nvSpPr>
            <p:cNvPr id="38" name="Rectangle 37">
              <a:extLst>
                <a:ext uri="{FF2B5EF4-FFF2-40B4-BE49-F238E27FC236}">
                  <a16:creationId xmlns:a16="http://schemas.microsoft.com/office/drawing/2014/main" id="{5EAFC708-72DB-4F7F-AFE4-9A1D6BC4DA3B}"/>
                </a:ext>
                <a:ext uri="{C183D7F6-B498-43B3-948B-1728B52AA6E4}">
                  <adec:decorative xmlns:adec="http://schemas.microsoft.com/office/drawing/2017/decorative" val="1"/>
                </a:ext>
              </a:extLst>
            </p:cNvPr>
            <p:cNvSpPr/>
            <p:nvPr/>
          </p:nvSpPr>
          <p:spPr bwMode="auto">
            <a:xfrm>
              <a:off x="30153" y="2226258"/>
              <a:ext cx="9034053" cy="1495590"/>
            </a:xfrm>
            <a:prstGeom prst="rect">
              <a:avLst/>
            </a:prstGeom>
            <a:noFill/>
            <a:ln w="9525">
              <a:solidFill>
                <a:schemeClr val="tx1"/>
              </a:solidFill>
              <a:miter lim="800000"/>
              <a:headEnd/>
              <a:tailEnd/>
            </a:ln>
          </p:spPr>
          <p:txBody>
            <a:bodyPr vert="vert270" wrap="none" lIns="0" tIns="0" rIns="0" bIns="0"/>
            <a:lstStyle/>
            <a:p>
              <a:pPr algn="ctr" fontAlgn="auto">
                <a:spcBef>
                  <a:spcPts val="0"/>
                </a:spcBef>
                <a:spcAft>
                  <a:spcPts val="0"/>
                </a:spcAft>
                <a:defRPr/>
              </a:pPr>
              <a:r>
                <a:rPr lang="en-US" sz="900" b="1">
                  <a:solidFill>
                    <a:srgbClr val="000000"/>
                  </a:solidFill>
                  <a:latin typeface="+mn-lt"/>
                  <a:cs typeface="Segoe UI" panose="020B0502040204020203" pitchFamily="34" charset="0"/>
                </a:rPr>
                <a:t>Oceanic Procedures</a:t>
              </a:r>
            </a:p>
          </p:txBody>
        </p:sp>
        <p:sp>
          <p:nvSpPr>
            <p:cNvPr id="66" name="segment 1032" descr="segment 1032">
              <a:hlinkClick r:id="rId9"/>
              <a:extLst>
                <a:ext uri="{FF2B5EF4-FFF2-40B4-BE49-F238E27FC236}">
                  <a16:creationId xmlns:a16="http://schemas.microsoft.com/office/drawing/2014/main" id="{B3CB93DB-E924-46A0-8CAA-A5E553EA8E7B}"/>
                </a:ext>
                <a:ext uri="{C183D7F6-B498-43B3-948B-1728B52AA6E4}">
                  <adec:decorative xmlns:adec="http://schemas.microsoft.com/office/drawing/2017/decorative" val="0"/>
                </a:ext>
              </a:extLst>
            </p:cNvPr>
            <p:cNvSpPr>
              <a:spLocks noChangeArrowheads="1"/>
            </p:cNvSpPr>
            <p:nvPr/>
          </p:nvSpPr>
          <p:spPr bwMode="auto">
            <a:xfrm>
              <a:off x="1176338" y="5521696"/>
              <a:ext cx="6535202"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a:cs typeface="Segoe UI"/>
                </a:rPr>
                <a:t>                                                                     NSIC</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6" name="segment 1001" descr="segment 1001">
              <a:hlinkClick r:id="rId10"/>
              <a:extLst>
                <a:ext uri="{FF2B5EF4-FFF2-40B4-BE49-F238E27FC236}">
                  <a16:creationId xmlns:a16="http://schemas.microsoft.com/office/drawing/2014/main" id="{A8FE792B-FEFF-4C83-8192-267CD705B8E0}"/>
                </a:ext>
                <a:ext uri="{C183D7F6-B498-43B3-948B-1728B52AA6E4}">
                  <adec:decorative xmlns:adec="http://schemas.microsoft.com/office/drawing/2017/decorative" val="0"/>
                </a:ext>
              </a:extLst>
            </p:cNvPr>
            <p:cNvSpPr>
              <a:spLocks noChangeArrowheads="1"/>
            </p:cNvSpPr>
            <p:nvPr/>
          </p:nvSpPr>
          <p:spPr bwMode="auto">
            <a:xfrm>
              <a:off x="1176339" y="4774123"/>
              <a:ext cx="902808" cy="128016"/>
            </a:xfrm>
            <a:prstGeom prst="rect">
              <a:avLst/>
            </a:prstGeom>
            <a:solidFill>
              <a:srgbClr val="DDDDDD"/>
            </a:solidFill>
            <a:ln w="9525">
              <a:solidFill>
                <a:schemeClr val="tx1"/>
              </a:solidFill>
              <a:miter lim="800000"/>
              <a:headEnd/>
              <a:tailEnd/>
            </a:ln>
          </p:spPr>
          <p:txBody>
            <a:bodyPr lIns="45720" tIns="9144" rIns="18288"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7" name="TextBox 48" descr="Space Data Integrator (SDI) Prototype Sustainment">
              <a:extLst>
                <a:ext uri="{FF2B5EF4-FFF2-40B4-BE49-F238E27FC236}">
                  <a16:creationId xmlns:a16="http://schemas.microsoft.com/office/drawing/2014/main" id="{E9F2D909-481D-4E54-8183-4444F82265F6}"/>
                </a:ext>
                <a:ext uri="{C183D7F6-B498-43B3-948B-1728B52AA6E4}">
                  <adec:decorative xmlns:adec="http://schemas.microsoft.com/office/drawing/2017/decorative" val="0"/>
                </a:ext>
              </a:extLst>
            </p:cNvPr>
            <p:cNvSpPr txBox="1">
              <a:spLocks noChangeArrowheads="1"/>
            </p:cNvSpPr>
            <p:nvPr/>
          </p:nvSpPr>
          <p:spPr bwMode="auto">
            <a:xfrm>
              <a:off x="2129115" y="4777551"/>
              <a:ext cx="2347091"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Space Data Integrator (SDI) Prototype Sustainment</a:t>
              </a:r>
            </a:p>
          </p:txBody>
        </p:sp>
        <p:sp>
          <p:nvSpPr>
            <p:cNvPr id="78" name="segment 1112 planned" descr="segment 1112 planned">
              <a:hlinkClick r:id="rId11"/>
              <a:extLst>
                <a:ext uri="{FF2B5EF4-FFF2-40B4-BE49-F238E27FC236}">
                  <a16:creationId xmlns:a16="http://schemas.microsoft.com/office/drawing/2014/main" id="{C7410DF2-F5EF-4F90-B1C0-A42895B9E43A}"/>
                </a:ext>
                <a:ext uri="{C183D7F6-B498-43B3-948B-1728B52AA6E4}">
                  <adec:decorative xmlns:adec="http://schemas.microsoft.com/office/drawing/2017/decorative" val="0"/>
                </a:ext>
              </a:extLst>
            </p:cNvPr>
            <p:cNvSpPr>
              <a:spLocks noChangeArrowheads="1"/>
            </p:cNvSpPr>
            <p:nvPr/>
          </p:nvSpPr>
          <p:spPr bwMode="auto">
            <a:xfrm>
              <a:off x="3108994" y="5031351"/>
              <a:ext cx="1034229" cy="128016"/>
            </a:xfrm>
            <a:prstGeom prst="rect">
              <a:avLst/>
            </a:prstGeom>
            <a:solidFill>
              <a:srgbClr val="DDDDDD"/>
            </a:solidFill>
            <a:ln w="9525">
              <a:solidFill>
                <a:schemeClr val="tx1"/>
              </a:solidFill>
              <a:prstDash val="dash"/>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NSIC E1</a:t>
              </a:r>
            </a:p>
          </p:txBody>
        </p:sp>
        <p:sp>
          <p:nvSpPr>
            <p:cNvPr id="80" name="decision 1147 planned" descr="decision 1147 planned">
              <a:hlinkClick r:id="rId12"/>
              <a:extLst>
                <a:ext uri="{FF2B5EF4-FFF2-40B4-BE49-F238E27FC236}">
                  <a16:creationId xmlns:a16="http://schemas.microsoft.com/office/drawing/2014/main" id="{2B5E71D9-59AA-4726-8339-E6FB5A939F9E}"/>
                </a:ext>
                <a:ext uri="{C183D7F6-B498-43B3-948B-1728B52AA6E4}">
                  <adec:decorative xmlns:adec="http://schemas.microsoft.com/office/drawing/2017/decorative" val="0"/>
                </a:ext>
              </a:extLst>
            </p:cNvPr>
            <p:cNvSpPr>
              <a:spLocks noChangeArrowheads="1"/>
            </p:cNvSpPr>
            <p:nvPr/>
          </p:nvSpPr>
          <p:spPr bwMode="auto">
            <a:xfrm>
              <a:off x="3938464" y="4912464"/>
              <a:ext cx="274324" cy="365790"/>
            </a:xfrm>
            <a:prstGeom prst="diamond">
              <a:avLst/>
            </a:prstGeom>
            <a:solidFill>
              <a:srgbClr val="D9D9D9"/>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1147</a:t>
              </a:r>
            </a:p>
          </p:txBody>
        </p:sp>
        <p:sp>
          <p:nvSpPr>
            <p:cNvPr id="83" name="decision 1143" descr="decision 1143">
              <a:hlinkClick r:id="rId13"/>
              <a:extLst>
                <a:ext uri="{FF2B5EF4-FFF2-40B4-BE49-F238E27FC236}">
                  <a16:creationId xmlns:a16="http://schemas.microsoft.com/office/drawing/2014/main" id="{388BB158-3B28-4FF2-A192-8739795F734C}"/>
                </a:ext>
                <a:ext uri="{C183D7F6-B498-43B3-948B-1728B52AA6E4}">
                  <adec:decorative xmlns:adec="http://schemas.microsoft.com/office/drawing/2017/decorative" val="0"/>
                </a:ext>
              </a:extLst>
            </p:cNvPr>
            <p:cNvSpPr>
              <a:spLocks noChangeArrowheads="1"/>
            </p:cNvSpPr>
            <p:nvPr/>
          </p:nvSpPr>
          <p:spPr bwMode="auto">
            <a:xfrm>
              <a:off x="2392722" y="5387404"/>
              <a:ext cx="274324" cy="365790"/>
            </a:xfrm>
            <a:prstGeom prst="diamond">
              <a:avLst/>
            </a:prstGeom>
            <a:solidFill>
              <a:srgbClr val="D9D9D9"/>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1143</a:t>
              </a:r>
            </a:p>
          </p:txBody>
        </p:sp>
        <p:sp>
          <p:nvSpPr>
            <p:cNvPr id="84" name="decision 1255" descr="decision 1255">
              <a:hlinkClick r:id="rId14"/>
              <a:extLst>
                <a:ext uri="{FF2B5EF4-FFF2-40B4-BE49-F238E27FC236}">
                  <a16:creationId xmlns:a16="http://schemas.microsoft.com/office/drawing/2014/main" id="{3961FCD9-AB46-46E9-AD47-C98DF755DFC3}"/>
                </a:ext>
                <a:ext uri="{C183D7F6-B498-43B3-948B-1728B52AA6E4}">
                  <adec:decorative xmlns:adec="http://schemas.microsoft.com/office/drawing/2017/decorative" val="0"/>
                </a:ext>
              </a:extLst>
            </p:cNvPr>
            <p:cNvSpPr>
              <a:spLocks/>
            </p:cNvSpPr>
            <p:nvPr/>
          </p:nvSpPr>
          <p:spPr bwMode="auto">
            <a:xfrm>
              <a:off x="1120632" y="5398159"/>
              <a:ext cx="274643" cy="365105"/>
            </a:xfrm>
            <a:custGeom>
              <a:avLst/>
              <a:gdLst>
                <a:gd name="T0" fmla="*/ 2147483646 w 119"/>
                <a:gd name="T1" fmla="*/ 0 h 120"/>
                <a:gd name="T2" fmla="*/ 0 w 119"/>
                <a:gd name="T3" fmla="*/ 2147483646 h 120"/>
                <a:gd name="T4" fmla="*/ 2147483646 w 119"/>
                <a:gd name="T5" fmla="*/ 2147483646 h 120"/>
                <a:gd name="T6" fmla="*/ 2147483646 w 119"/>
                <a:gd name="T7" fmla="*/ 2147483646 h 120"/>
                <a:gd name="T8" fmla="*/ 2147483646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60" y="0"/>
                  </a:moveTo>
                  <a:lnTo>
                    <a:pt x="0" y="60"/>
                  </a:lnTo>
                  <a:lnTo>
                    <a:pt x="60" y="120"/>
                  </a:lnTo>
                  <a:lnTo>
                    <a:pt x="119" y="60"/>
                  </a:lnTo>
                  <a:lnTo>
                    <a:pt x="60" y="0"/>
                  </a:lnTo>
                  <a:close/>
                </a:path>
              </a:pathLst>
            </a:custGeom>
            <a:solidFill>
              <a:srgbClr val="D9D9D9"/>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1255</a:t>
              </a:r>
            </a:p>
          </p:txBody>
        </p:sp>
        <p:sp>
          <p:nvSpPr>
            <p:cNvPr id="85" name="segment 1045" descr="segment 1045">
              <a:hlinkClick r:id="rId15"/>
              <a:extLst>
                <a:ext uri="{FF2B5EF4-FFF2-40B4-BE49-F238E27FC236}">
                  <a16:creationId xmlns:a16="http://schemas.microsoft.com/office/drawing/2014/main" id="{B6C9DD3A-6DC9-43A3-81CC-76E9B0B138ED}"/>
                </a:ext>
                <a:ext uri="{C183D7F6-B498-43B3-948B-1728B52AA6E4}">
                  <adec:decorative xmlns:adec="http://schemas.microsoft.com/office/drawing/2017/decorative" val="0"/>
                </a:ext>
              </a:extLst>
            </p:cNvPr>
            <p:cNvSpPr>
              <a:spLocks noChangeArrowheads="1"/>
            </p:cNvSpPr>
            <p:nvPr/>
          </p:nvSpPr>
          <p:spPr bwMode="auto">
            <a:xfrm>
              <a:off x="542544" y="5174572"/>
              <a:ext cx="633794" cy="128016"/>
            </a:xfrm>
            <a:prstGeom prst="rect">
              <a:avLst/>
            </a:prstGeom>
            <a:solidFill>
              <a:srgbClr val="DDDDDD"/>
            </a:solidFill>
            <a:ln w="9525">
              <a:solidFill>
                <a:schemeClr val="tx1"/>
              </a:solidFill>
              <a:miter lim="800000"/>
              <a:headEnd/>
              <a:tailEnd/>
            </a:ln>
          </p:spPr>
          <p:txBody>
            <a:bodyPr lIns="45720" tIns="9144" rIns="18288"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86" name="segment 1045 planned" descr="segment 1045 planned">
              <a:hlinkClick r:id="rId15"/>
              <a:extLst>
                <a:ext uri="{FF2B5EF4-FFF2-40B4-BE49-F238E27FC236}">
                  <a16:creationId xmlns:a16="http://schemas.microsoft.com/office/drawing/2014/main" id="{D123264A-5A72-417F-94CD-8A51A4DDC72B}"/>
                </a:ext>
                <a:ext uri="{C183D7F6-B498-43B3-948B-1728B52AA6E4}">
                  <adec:decorative xmlns:adec="http://schemas.microsoft.com/office/drawing/2017/decorative" val="0"/>
                </a:ext>
              </a:extLst>
            </p:cNvPr>
            <p:cNvSpPr>
              <a:spLocks noChangeArrowheads="1"/>
            </p:cNvSpPr>
            <p:nvPr/>
          </p:nvSpPr>
          <p:spPr bwMode="auto">
            <a:xfrm>
              <a:off x="1176339" y="5173103"/>
              <a:ext cx="902808" cy="128016"/>
            </a:xfrm>
            <a:prstGeom prst="rect">
              <a:avLst/>
            </a:prstGeom>
            <a:solidFill>
              <a:srgbClr val="DDDDDD"/>
            </a:solidFill>
            <a:ln w="9525">
              <a:solidFill>
                <a:schemeClr val="tx1"/>
              </a:solidFill>
              <a:prstDash val="dash"/>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SDI P1</a:t>
              </a:r>
            </a:p>
          </p:txBody>
        </p:sp>
        <p:cxnSp>
          <p:nvCxnSpPr>
            <p:cNvPr id="87" name="Straight Arrow Connector 98">
              <a:extLst>
                <a:ext uri="{FF2B5EF4-FFF2-40B4-BE49-F238E27FC236}">
                  <a16:creationId xmlns:a16="http://schemas.microsoft.com/office/drawing/2014/main" id="{7898DA17-6B18-4A20-B984-CE6002905B0A}"/>
                </a:ext>
                <a:ext uri="{C183D7F6-B498-43B3-948B-1728B52AA6E4}">
                  <adec:decorative xmlns:adec="http://schemas.microsoft.com/office/drawing/2017/decorative" val="1"/>
                </a:ext>
              </a:extLst>
            </p:cNvPr>
            <p:cNvCxnSpPr>
              <a:cxnSpLocks/>
            </p:cNvCxnSpPr>
            <p:nvPr/>
          </p:nvCxnSpPr>
          <p:spPr bwMode="auto">
            <a:xfrm flipH="1">
              <a:off x="1174495" y="5316047"/>
              <a:ext cx="1843" cy="205649"/>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8" name="segment 1094" descr="segment 1094">
              <a:hlinkClick r:id="rId16"/>
              <a:extLst>
                <a:ext uri="{FF2B5EF4-FFF2-40B4-BE49-F238E27FC236}">
                  <a16:creationId xmlns:a16="http://schemas.microsoft.com/office/drawing/2014/main" id="{F55CEFFB-FF1C-4226-B63B-18F27B3CABA3}"/>
                </a:ext>
                <a:ext uri="{C183D7F6-B498-43B3-948B-1728B52AA6E4}">
                  <adec:decorative xmlns:adec="http://schemas.microsoft.com/office/drawing/2017/decorative" val="0"/>
                </a:ext>
              </a:extLst>
            </p:cNvPr>
            <p:cNvSpPr>
              <a:spLocks noChangeArrowheads="1"/>
            </p:cNvSpPr>
            <p:nvPr/>
          </p:nvSpPr>
          <p:spPr bwMode="auto">
            <a:xfrm>
              <a:off x="1174495" y="3993802"/>
              <a:ext cx="918508"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FAA Drone Zone </a:t>
              </a:r>
            </a:p>
          </p:txBody>
        </p:sp>
        <p:sp>
          <p:nvSpPr>
            <p:cNvPr id="89" name="segment 1094 planned" descr="segment 1094 planned">
              <a:hlinkClick r:id="rId16"/>
              <a:extLst>
                <a:ext uri="{FF2B5EF4-FFF2-40B4-BE49-F238E27FC236}">
                  <a16:creationId xmlns:a16="http://schemas.microsoft.com/office/drawing/2014/main" id="{DFDE0FBD-8468-40A8-9021-28E520F645C2}"/>
                </a:ext>
                <a:ext uri="{C183D7F6-B498-43B3-948B-1728B52AA6E4}">
                  <adec:decorative xmlns:adec="http://schemas.microsoft.com/office/drawing/2017/decorative" val="0"/>
                </a:ext>
              </a:extLst>
            </p:cNvPr>
            <p:cNvSpPr>
              <a:spLocks noChangeArrowheads="1"/>
            </p:cNvSpPr>
            <p:nvPr/>
          </p:nvSpPr>
          <p:spPr bwMode="auto">
            <a:xfrm>
              <a:off x="2093004" y="3994935"/>
              <a:ext cx="1015990" cy="128016"/>
            </a:xfrm>
            <a:prstGeom prst="rect">
              <a:avLst/>
            </a:prstGeom>
            <a:solidFill>
              <a:srgbClr val="FFC000"/>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p>
          </p:txBody>
        </p:sp>
        <p:cxnSp>
          <p:nvCxnSpPr>
            <p:cNvPr id="90" name="Straight Arrow Connector 322">
              <a:extLst>
                <a:ext uri="{FF2B5EF4-FFF2-40B4-BE49-F238E27FC236}">
                  <a16:creationId xmlns:a16="http://schemas.microsoft.com/office/drawing/2014/main" id="{9C7683A7-CD88-43F0-9AEE-CBA32C208544}"/>
                </a:ext>
                <a:ext uri="{C183D7F6-B498-43B3-948B-1728B52AA6E4}">
                  <adec:decorative xmlns:adec="http://schemas.microsoft.com/office/drawing/2017/decorative" val="1"/>
                </a:ext>
              </a:extLst>
            </p:cNvPr>
            <p:cNvCxnSpPr>
              <a:cxnSpLocks noChangeShapeType="1"/>
            </p:cNvCxnSpPr>
            <p:nvPr/>
          </p:nvCxnSpPr>
          <p:spPr bwMode="auto">
            <a:xfrm flipV="1">
              <a:off x="1115568" y="1600114"/>
              <a:ext cx="785469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1" name="Elbow Connector 396">
              <a:extLst>
                <a:ext uri="{FF2B5EF4-FFF2-40B4-BE49-F238E27FC236}">
                  <a16:creationId xmlns:a16="http://schemas.microsoft.com/office/drawing/2014/main" id="{88561AC2-5691-47EC-A062-3E18F6D3DE3F}"/>
                </a:ext>
                <a:ext uri="{C183D7F6-B498-43B3-948B-1728B52AA6E4}">
                  <adec:decorative xmlns:adec="http://schemas.microsoft.com/office/drawing/2017/decorative" val="1"/>
                </a:ext>
              </a:extLst>
            </p:cNvPr>
            <p:cNvCxnSpPr>
              <a:cxnSpLocks noChangeShapeType="1"/>
              <a:stCxn id="95" idx="3"/>
            </p:cNvCxnSpPr>
            <p:nvPr/>
          </p:nvCxnSpPr>
          <p:spPr bwMode="auto">
            <a:xfrm flipV="1">
              <a:off x="5672577" y="1700502"/>
              <a:ext cx="57663" cy="310545"/>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2" name="Elbow Connector 396">
              <a:extLst>
                <a:ext uri="{FF2B5EF4-FFF2-40B4-BE49-F238E27FC236}">
                  <a16:creationId xmlns:a16="http://schemas.microsoft.com/office/drawing/2014/main" id="{EEFD49E7-C667-4B0A-8967-5F319AC71740}"/>
                </a:ext>
                <a:ext uri="{C183D7F6-B498-43B3-948B-1728B52AA6E4}">
                  <adec:decorative xmlns:adec="http://schemas.microsoft.com/office/drawing/2017/decorative" val="1"/>
                </a:ext>
              </a:extLst>
            </p:cNvPr>
            <p:cNvCxnSpPr>
              <a:cxnSpLocks noChangeShapeType="1"/>
              <a:stCxn id="94" idx="3"/>
            </p:cNvCxnSpPr>
            <p:nvPr/>
          </p:nvCxnSpPr>
          <p:spPr bwMode="auto">
            <a:xfrm flipV="1">
              <a:off x="2607966" y="1613449"/>
              <a:ext cx="54825" cy="165987"/>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3" name="system 821" descr="system 821">
              <a:hlinkClick r:id="rId17"/>
              <a:extLst>
                <a:ext uri="{FF2B5EF4-FFF2-40B4-BE49-F238E27FC236}">
                  <a16:creationId xmlns:a16="http://schemas.microsoft.com/office/drawing/2014/main" id="{C11DC5C6-4689-4D11-8978-258C3CB40E51}"/>
                </a:ext>
                <a:ext uri="{C183D7F6-B498-43B3-948B-1728B52AA6E4}">
                  <adec:decorative xmlns:adec="http://schemas.microsoft.com/office/drawing/2017/decorative" val="0"/>
                </a:ext>
              </a:extLst>
            </p:cNvPr>
            <p:cNvSpPr>
              <a:spLocks noChangeArrowheads="1"/>
            </p:cNvSpPr>
            <p:nvPr/>
          </p:nvSpPr>
          <p:spPr bwMode="auto">
            <a:xfrm>
              <a:off x="329184" y="1506111"/>
              <a:ext cx="786384" cy="18288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TBFM</a:t>
              </a:r>
            </a:p>
          </p:txBody>
        </p:sp>
        <p:sp>
          <p:nvSpPr>
            <p:cNvPr id="94" name="segment 843" descr="segment 843">
              <a:hlinkClick r:id="rId18"/>
              <a:extLst>
                <a:ext uri="{FF2B5EF4-FFF2-40B4-BE49-F238E27FC236}">
                  <a16:creationId xmlns:a16="http://schemas.microsoft.com/office/drawing/2014/main" id="{9774FA4E-EBDE-41E9-AA42-EC5F078DF5AE}"/>
                </a:ext>
                <a:ext uri="{C183D7F6-B498-43B3-948B-1728B52AA6E4}">
                  <adec:decorative xmlns:adec="http://schemas.microsoft.com/office/drawing/2017/decorative" val="0"/>
                </a:ext>
              </a:extLst>
            </p:cNvPr>
            <p:cNvSpPr>
              <a:spLocks noChangeArrowheads="1"/>
            </p:cNvSpPr>
            <p:nvPr/>
          </p:nvSpPr>
          <p:spPr bwMode="auto">
            <a:xfrm>
              <a:off x="1182729" y="1715428"/>
              <a:ext cx="1425237" cy="128016"/>
            </a:xfrm>
            <a:prstGeom prst="rect">
              <a:avLst/>
            </a:prstGeom>
            <a:solidFill>
              <a:srgbClr val="FFC000"/>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Enhancement 1</a:t>
              </a:r>
            </a:p>
          </p:txBody>
        </p:sp>
        <p:sp>
          <p:nvSpPr>
            <p:cNvPr id="95" name="segment 897" descr="segment 897">
              <a:hlinkClick r:id="rId19"/>
              <a:extLst>
                <a:ext uri="{FF2B5EF4-FFF2-40B4-BE49-F238E27FC236}">
                  <a16:creationId xmlns:a16="http://schemas.microsoft.com/office/drawing/2014/main" id="{7B4075BC-4BAD-4D6F-96F2-D49EACEAB156}"/>
                </a:ext>
                <a:ext uri="{C183D7F6-B498-43B3-948B-1728B52AA6E4}">
                  <adec:decorative xmlns:adec="http://schemas.microsoft.com/office/drawing/2017/decorative" val="0"/>
                </a:ext>
              </a:extLst>
            </p:cNvPr>
            <p:cNvSpPr>
              <a:spLocks noChangeArrowheads="1"/>
            </p:cNvSpPr>
            <p:nvPr/>
          </p:nvSpPr>
          <p:spPr bwMode="auto">
            <a:xfrm>
              <a:off x="2607967" y="1947039"/>
              <a:ext cx="3064610"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Enhancement 2</a:t>
              </a:r>
            </a:p>
          </p:txBody>
        </p:sp>
        <p:sp>
          <p:nvSpPr>
            <p:cNvPr id="96" name="segment 1122" descr="segment 1122">
              <a:hlinkClick r:id="rId20"/>
              <a:extLst>
                <a:ext uri="{FF2B5EF4-FFF2-40B4-BE49-F238E27FC236}">
                  <a16:creationId xmlns:a16="http://schemas.microsoft.com/office/drawing/2014/main" id="{AE68B8B4-799A-4C4C-9953-D7FB42D2B045}"/>
                </a:ext>
                <a:ext uri="{C183D7F6-B498-43B3-948B-1728B52AA6E4}">
                  <adec:decorative xmlns:adec="http://schemas.microsoft.com/office/drawing/2017/decorative" val="0"/>
                </a:ext>
              </a:extLst>
            </p:cNvPr>
            <p:cNvSpPr>
              <a:spLocks noChangeArrowheads="1"/>
            </p:cNvSpPr>
            <p:nvPr/>
          </p:nvSpPr>
          <p:spPr bwMode="auto">
            <a:xfrm>
              <a:off x="3108994" y="1441123"/>
              <a:ext cx="3069092"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Sustainment 2</a:t>
              </a:r>
            </a:p>
          </p:txBody>
        </p:sp>
        <p:sp>
          <p:nvSpPr>
            <p:cNvPr id="97" name="segment 1182" descr="segment 1182">
              <a:hlinkClick r:id="rId21"/>
              <a:extLst>
                <a:ext uri="{FF2B5EF4-FFF2-40B4-BE49-F238E27FC236}">
                  <a16:creationId xmlns:a16="http://schemas.microsoft.com/office/drawing/2014/main" id="{7414294E-036F-4AA4-B778-D14D8197BCAE}"/>
                </a:ext>
                <a:ext uri="{C183D7F6-B498-43B3-948B-1728B52AA6E4}">
                  <adec:decorative xmlns:adec="http://schemas.microsoft.com/office/drawing/2017/decorative" val="0"/>
                </a:ext>
              </a:extLst>
            </p:cNvPr>
            <p:cNvSpPr>
              <a:spLocks noChangeArrowheads="1"/>
            </p:cNvSpPr>
            <p:nvPr/>
          </p:nvSpPr>
          <p:spPr bwMode="auto">
            <a:xfrm>
              <a:off x="1181000" y="1352313"/>
              <a:ext cx="1395148"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Sustainment 1 </a:t>
              </a:r>
            </a:p>
          </p:txBody>
        </p:sp>
        <p:cxnSp>
          <p:nvCxnSpPr>
            <p:cNvPr id="98" name="Elbow Connector 396">
              <a:extLst>
                <a:ext uri="{FF2B5EF4-FFF2-40B4-BE49-F238E27FC236}">
                  <a16:creationId xmlns:a16="http://schemas.microsoft.com/office/drawing/2014/main" id="{0220EDDD-FA2F-4DFB-80B9-934F455100DE}"/>
                </a:ext>
                <a:ext uri="{C183D7F6-B498-43B3-948B-1728B52AA6E4}">
                  <adec:decorative xmlns:adec="http://schemas.microsoft.com/office/drawing/2017/decorative" val="1"/>
                </a:ext>
              </a:extLst>
            </p:cNvPr>
            <p:cNvCxnSpPr>
              <a:cxnSpLocks noChangeShapeType="1"/>
              <a:stCxn id="97" idx="3"/>
            </p:cNvCxnSpPr>
            <p:nvPr/>
          </p:nvCxnSpPr>
          <p:spPr bwMode="auto">
            <a:xfrm>
              <a:off x="2576148" y="1416321"/>
              <a:ext cx="86643" cy="178573"/>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0" name="decision 1007" descr="decision 1007">
              <a:hlinkClick r:id="rId22"/>
              <a:extLst>
                <a:ext uri="{FF2B5EF4-FFF2-40B4-BE49-F238E27FC236}">
                  <a16:creationId xmlns:a16="http://schemas.microsoft.com/office/drawing/2014/main" id="{0B7F48EE-5AA7-4C77-8A14-65B1C79D9A7C}"/>
                </a:ext>
                <a:ext uri="{C183D7F6-B498-43B3-948B-1728B52AA6E4}">
                  <adec:decorative xmlns:adec="http://schemas.microsoft.com/office/drawing/2017/decorative" val="0"/>
                </a:ext>
              </a:extLst>
            </p:cNvPr>
            <p:cNvSpPr>
              <a:spLocks noChangeArrowheads="1"/>
            </p:cNvSpPr>
            <p:nvPr/>
          </p:nvSpPr>
          <p:spPr bwMode="auto">
            <a:xfrm>
              <a:off x="3424187" y="1829993"/>
              <a:ext cx="274340" cy="365780"/>
            </a:xfrm>
            <a:prstGeom prst="diamond">
              <a:avLst/>
            </a:prstGeom>
            <a:solidFill>
              <a:srgbClr val="D9D9D9"/>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1007</a:t>
              </a:r>
            </a:p>
          </p:txBody>
        </p:sp>
        <p:sp>
          <p:nvSpPr>
            <p:cNvPr id="101" name="Line 97">
              <a:extLst>
                <a:ext uri="{FF2B5EF4-FFF2-40B4-BE49-F238E27FC236}">
                  <a16:creationId xmlns:a16="http://schemas.microsoft.com/office/drawing/2014/main" id="{44E39615-2FE2-40DC-A886-7BB1DE35D0CF}"/>
                </a:ext>
                <a:ext uri="{C183D7F6-B498-43B3-948B-1728B52AA6E4}">
                  <adec:decorative xmlns:adec="http://schemas.microsoft.com/office/drawing/2017/decorative" val="1"/>
                </a:ext>
              </a:extLst>
            </p:cNvPr>
            <p:cNvSpPr>
              <a:spLocks noChangeShapeType="1"/>
            </p:cNvSpPr>
            <p:nvPr/>
          </p:nvSpPr>
          <p:spPr bwMode="auto">
            <a:xfrm flipV="1">
              <a:off x="1130320" y="2429378"/>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3" name="system 1151" descr="system 1151">
              <a:hlinkClick r:id="rId23"/>
              <a:extLst>
                <a:ext uri="{FF2B5EF4-FFF2-40B4-BE49-F238E27FC236}">
                  <a16:creationId xmlns:a16="http://schemas.microsoft.com/office/drawing/2014/main" id="{F26494A3-44AB-4E14-A48B-77D2E25DE824}"/>
                </a:ext>
                <a:ext uri="{C183D7F6-B498-43B3-948B-1728B52AA6E4}">
                  <adec:decorative xmlns:adec="http://schemas.microsoft.com/office/drawing/2017/decorative" val="0"/>
                </a:ext>
              </a:extLst>
            </p:cNvPr>
            <p:cNvSpPr>
              <a:spLocks noChangeArrowheads="1"/>
            </p:cNvSpPr>
            <p:nvPr/>
          </p:nvSpPr>
          <p:spPr bwMode="auto">
            <a:xfrm>
              <a:off x="272759" y="2327212"/>
              <a:ext cx="859554"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ADS-C</a:t>
              </a:r>
            </a:p>
          </p:txBody>
        </p:sp>
        <p:sp>
          <p:nvSpPr>
            <p:cNvPr id="104" name="segment 962" descr="segment 962">
              <a:hlinkClick r:id="rId24"/>
              <a:extLst>
                <a:ext uri="{FF2B5EF4-FFF2-40B4-BE49-F238E27FC236}">
                  <a16:creationId xmlns:a16="http://schemas.microsoft.com/office/drawing/2014/main" id="{4645606E-53D7-46FB-B5A6-9F58FA7E8285}"/>
                </a:ext>
                <a:ext uri="{C183D7F6-B498-43B3-948B-1728B52AA6E4}">
                  <adec:decorative xmlns:adec="http://schemas.microsoft.com/office/drawing/2017/decorative" val="0"/>
                </a:ext>
              </a:extLst>
            </p:cNvPr>
            <p:cNvSpPr>
              <a:spLocks noChangeArrowheads="1"/>
            </p:cNvSpPr>
            <p:nvPr/>
          </p:nvSpPr>
          <p:spPr bwMode="auto">
            <a:xfrm>
              <a:off x="1174495" y="2361299"/>
              <a:ext cx="2441448" cy="128016"/>
            </a:xfrm>
            <a:prstGeom prst="rect">
              <a:avLst/>
            </a:prstGeom>
            <a:solidFill>
              <a:srgbClr val="FFC000"/>
            </a:solidFill>
            <a:ln w="9525">
              <a:solidFill>
                <a:schemeClr val="tx1"/>
              </a:solidFill>
              <a:prstDash val="solid"/>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ASEPS</a:t>
              </a:r>
            </a:p>
          </p:txBody>
        </p:sp>
        <p:sp>
          <p:nvSpPr>
            <p:cNvPr id="108" name="decision 1329" descr="decision 1329">
              <a:hlinkClick r:id="rId25"/>
              <a:extLst>
                <a:ext uri="{FF2B5EF4-FFF2-40B4-BE49-F238E27FC236}">
                  <a16:creationId xmlns:a16="http://schemas.microsoft.com/office/drawing/2014/main" id="{48006F49-BDF8-402F-89F0-A2EC319B1706}"/>
                </a:ext>
                <a:ext uri="{C183D7F6-B498-43B3-948B-1728B52AA6E4}">
                  <adec:decorative xmlns:adec="http://schemas.microsoft.com/office/drawing/2017/decorative" val="0"/>
                </a:ext>
              </a:extLst>
            </p:cNvPr>
            <p:cNvSpPr>
              <a:spLocks noChangeArrowheads="1"/>
            </p:cNvSpPr>
            <p:nvPr/>
          </p:nvSpPr>
          <p:spPr bwMode="auto">
            <a:xfrm>
              <a:off x="1236881" y="2250193"/>
              <a:ext cx="274644" cy="365105"/>
            </a:xfrm>
            <a:prstGeom prst="diamond">
              <a:avLst/>
            </a:prstGeom>
            <a:solidFill>
              <a:srgbClr val="D9D9D9"/>
            </a:solidFill>
            <a:ln w="19050"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1329</a:t>
              </a:r>
            </a:p>
          </p:txBody>
        </p:sp>
        <p:cxnSp>
          <p:nvCxnSpPr>
            <p:cNvPr id="109" name="Straight Arrow Connector 151">
              <a:extLst>
                <a:ext uri="{FF2B5EF4-FFF2-40B4-BE49-F238E27FC236}">
                  <a16:creationId xmlns:a16="http://schemas.microsoft.com/office/drawing/2014/main" id="{B4EC7989-B85F-414C-85FD-4674F85FAF42}"/>
                </a:ext>
                <a:ext uri="{C183D7F6-B498-43B3-948B-1728B52AA6E4}">
                  <adec:decorative xmlns:adec="http://schemas.microsoft.com/office/drawing/2017/decorative" val="1"/>
                </a:ext>
              </a:extLst>
            </p:cNvPr>
            <p:cNvCxnSpPr>
              <a:cxnSpLocks/>
            </p:cNvCxnSpPr>
            <p:nvPr/>
          </p:nvCxnSpPr>
          <p:spPr bwMode="auto">
            <a:xfrm>
              <a:off x="969573" y="2714175"/>
              <a:ext cx="801567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0" name="Elbow Connector 396">
              <a:extLst>
                <a:ext uri="{FF2B5EF4-FFF2-40B4-BE49-F238E27FC236}">
                  <a16:creationId xmlns:a16="http://schemas.microsoft.com/office/drawing/2014/main" id="{2ECE371F-38C8-46EC-B05D-4F16674EC71A}"/>
                </a:ext>
                <a:ext uri="{C183D7F6-B498-43B3-948B-1728B52AA6E4}">
                  <adec:decorative xmlns:adec="http://schemas.microsoft.com/office/drawing/2017/decorative" val="1"/>
                </a:ext>
              </a:extLst>
            </p:cNvPr>
            <p:cNvCxnSpPr>
              <a:cxnSpLocks noChangeShapeType="1"/>
              <a:stCxn id="112" idx="3"/>
            </p:cNvCxnSpPr>
            <p:nvPr/>
          </p:nvCxnSpPr>
          <p:spPr bwMode="auto">
            <a:xfrm flipV="1">
              <a:off x="3624380" y="2711074"/>
              <a:ext cx="291102" cy="333320"/>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1" name="Elbow Connector 396">
              <a:extLst>
                <a:ext uri="{FF2B5EF4-FFF2-40B4-BE49-F238E27FC236}">
                  <a16:creationId xmlns:a16="http://schemas.microsoft.com/office/drawing/2014/main" id="{152CA714-16CB-44DB-AD9C-067008CB8490}"/>
                </a:ext>
                <a:ext uri="{C183D7F6-B498-43B3-948B-1728B52AA6E4}">
                  <adec:decorative xmlns:adec="http://schemas.microsoft.com/office/drawing/2017/decorative" val="1"/>
                </a:ext>
              </a:extLst>
            </p:cNvPr>
            <p:cNvCxnSpPr>
              <a:cxnSpLocks noChangeShapeType="1"/>
              <a:stCxn id="113" idx="3"/>
            </p:cNvCxnSpPr>
            <p:nvPr/>
          </p:nvCxnSpPr>
          <p:spPr bwMode="auto">
            <a:xfrm flipV="1">
              <a:off x="5672577" y="2735352"/>
              <a:ext cx="206997" cy="548520"/>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2" name="segment 966" descr="segment 966">
              <a:hlinkClick r:id="rId26"/>
              <a:extLst>
                <a:ext uri="{FF2B5EF4-FFF2-40B4-BE49-F238E27FC236}">
                  <a16:creationId xmlns:a16="http://schemas.microsoft.com/office/drawing/2014/main" id="{3D917912-3B29-4C3E-8D8C-D2C99FC1FC8D}"/>
                </a:ext>
                <a:ext uri="{C183D7F6-B498-43B3-948B-1728B52AA6E4}">
                  <adec:decorative xmlns:adec="http://schemas.microsoft.com/office/drawing/2017/decorative" val="0"/>
                </a:ext>
              </a:extLst>
            </p:cNvPr>
            <p:cNvSpPr>
              <a:spLocks noChangeArrowheads="1"/>
            </p:cNvSpPr>
            <p:nvPr/>
          </p:nvSpPr>
          <p:spPr bwMode="auto">
            <a:xfrm>
              <a:off x="1181000" y="2980386"/>
              <a:ext cx="2443380"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ATOP Enhancement 1</a:t>
              </a:r>
            </a:p>
          </p:txBody>
        </p:sp>
        <p:sp>
          <p:nvSpPr>
            <p:cNvPr id="113" name="roadmap_symbol 142 planned" descr="roadmap_symbol 142 planned">
              <a:hlinkClick r:id="rId27"/>
              <a:extLst>
                <a:ext uri="{FF2B5EF4-FFF2-40B4-BE49-F238E27FC236}">
                  <a16:creationId xmlns:a16="http://schemas.microsoft.com/office/drawing/2014/main" id="{2177D6C1-7F98-43B1-A733-A0A9F44F4C7D}"/>
                </a:ext>
                <a:ext uri="{C183D7F6-B498-43B3-948B-1728B52AA6E4}">
                  <adec:decorative xmlns:adec="http://schemas.microsoft.com/office/drawing/2017/decorative" val="0"/>
                </a:ext>
              </a:extLst>
            </p:cNvPr>
            <p:cNvSpPr>
              <a:spLocks noChangeArrowheads="1"/>
            </p:cNvSpPr>
            <p:nvPr/>
          </p:nvSpPr>
          <p:spPr bwMode="auto">
            <a:xfrm>
              <a:off x="1567413" y="3219874"/>
              <a:ext cx="4105164" cy="12799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ea typeface="ＭＳ Ｐゴシック" panose="020B0600070205080204" pitchFamily="34" charset="-128"/>
                  <a:cs typeface="Segoe UI" panose="020B0502040204020203" pitchFamily="34" charset="0"/>
                </a:rPr>
                <a:t>                                        ATOP Enhancement 2</a:t>
              </a:r>
            </a:p>
          </p:txBody>
        </p:sp>
        <p:sp>
          <p:nvSpPr>
            <p:cNvPr id="114" name="roadmap_symbol 391 planned" descr="roadmap_symbol 391 planned">
              <a:hlinkClick r:id="rId28"/>
              <a:extLst>
                <a:ext uri="{FF2B5EF4-FFF2-40B4-BE49-F238E27FC236}">
                  <a16:creationId xmlns:a16="http://schemas.microsoft.com/office/drawing/2014/main" id="{C0C478C5-AD12-4C84-A91B-06D28461A457}"/>
                </a:ext>
                <a:ext uri="{C183D7F6-B498-43B3-948B-1728B52AA6E4}">
                  <adec:decorative xmlns:adec="http://schemas.microsoft.com/office/drawing/2017/decorative" val="0"/>
                </a:ext>
              </a:extLst>
            </p:cNvPr>
            <p:cNvSpPr>
              <a:spLocks noChangeArrowheads="1"/>
            </p:cNvSpPr>
            <p:nvPr/>
          </p:nvSpPr>
          <p:spPr bwMode="auto">
            <a:xfrm>
              <a:off x="3110037" y="2800793"/>
              <a:ext cx="3060639" cy="12801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800">
                  <a:solidFill>
                    <a:srgbClr val="000000"/>
                  </a:solidFill>
                  <a:latin typeface="+mj-lt"/>
                  <a:ea typeface="ＭＳ Ｐゴシック" panose="020B0600070205080204" pitchFamily="34" charset="-128"/>
                  <a:cs typeface="Segoe UI" panose="020B0502040204020203" pitchFamily="34" charset="0"/>
                </a:rPr>
                <a:t>ATOP Sustainment 3</a:t>
              </a:r>
            </a:p>
          </p:txBody>
        </p:sp>
        <p:sp>
          <p:nvSpPr>
            <p:cNvPr id="115" name="roadmap_symbol 272 planned" descr="roadmap_symbol 272 planned">
              <a:hlinkClick r:id="rId29"/>
              <a:extLst>
                <a:ext uri="{FF2B5EF4-FFF2-40B4-BE49-F238E27FC236}">
                  <a16:creationId xmlns:a16="http://schemas.microsoft.com/office/drawing/2014/main" id="{613AC367-BB2E-4F0D-B956-8698AE7CF542}"/>
                </a:ext>
                <a:ext uri="{C183D7F6-B498-43B3-948B-1728B52AA6E4}">
                  <adec:decorative xmlns:adec="http://schemas.microsoft.com/office/drawing/2017/decorative" val="0"/>
                </a:ext>
              </a:extLst>
            </p:cNvPr>
            <p:cNvSpPr>
              <a:spLocks noChangeArrowheads="1"/>
            </p:cNvSpPr>
            <p:nvPr/>
          </p:nvSpPr>
          <p:spPr bwMode="auto">
            <a:xfrm>
              <a:off x="3621468" y="3447512"/>
              <a:ext cx="4600826" cy="134209"/>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800">
                  <a:solidFill>
                    <a:srgbClr val="000000"/>
                  </a:solidFill>
                  <a:latin typeface="+mj-lt"/>
                  <a:ea typeface="ＭＳ Ｐゴシック" panose="020B0600070205080204" pitchFamily="34" charset="-128"/>
                  <a:cs typeface="Segoe UI" panose="020B0502040204020203" pitchFamily="34" charset="0"/>
                </a:rPr>
                <a:t>ATOP Enhancement 3</a:t>
              </a:r>
            </a:p>
          </p:txBody>
        </p:sp>
        <p:cxnSp>
          <p:nvCxnSpPr>
            <p:cNvPr id="116" name="Elbow Connector 396">
              <a:extLst>
                <a:ext uri="{FF2B5EF4-FFF2-40B4-BE49-F238E27FC236}">
                  <a16:creationId xmlns:a16="http://schemas.microsoft.com/office/drawing/2014/main" id="{D1135504-8293-4B38-AB2F-749DED37E40C}"/>
                </a:ext>
                <a:ext uri="{C183D7F6-B498-43B3-948B-1728B52AA6E4}">
                  <adec:decorative xmlns:adec="http://schemas.microsoft.com/office/drawing/2017/decorative" val="1"/>
                </a:ext>
              </a:extLst>
            </p:cNvPr>
            <p:cNvCxnSpPr>
              <a:cxnSpLocks noChangeShapeType="1"/>
              <a:stCxn id="114" idx="3"/>
            </p:cNvCxnSpPr>
            <p:nvPr/>
          </p:nvCxnSpPr>
          <p:spPr bwMode="auto">
            <a:xfrm flipV="1">
              <a:off x="6170676" y="2721443"/>
              <a:ext cx="204289" cy="143358"/>
            </a:xfrm>
            <a:prstGeom prst="bentConnector3">
              <a:avLst>
                <a:gd name="adj1" fmla="val 5000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8" name="decision 1339 planned" descr="decision 1339 planned">
              <a:hlinkClick r:id="rId30"/>
              <a:extLst>
                <a:ext uri="{FF2B5EF4-FFF2-40B4-BE49-F238E27FC236}">
                  <a16:creationId xmlns:a16="http://schemas.microsoft.com/office/drawing/2014/main" id="{16957180-A91D-4DC6-8977-8961713FD4F1}"/>
                </a:ext>
                <a:ext uri="{C183D7F6-B498-43B3-948B-1728B52AA6E4}">
                  <adec:decorative xmlns:adec="http://schemas.microsoft.com/office/drawing/2017/decorative" val="0"/>
                </a:ext>
              </a:extLst>
            </p:cNvPr>
            <p:cNvSpPr>
              <a:spLocks noChangeArrowheads="1"/>
            </p:cNvSpPr>
            <p:nvPr/>
          </p:nvSpPr>
          <p:spPr bwMode="auto">
            <a:xfrm>
              <a:off x="4950388" y="3330156"/>
              <a:ext cx="275292" cy="365702"/>
            </a:xfrm>
            <a:prstGeom prst="diamond">
              <a:avLst/>
            </a:prstGeom>
            <a:solidFill>
              <a:srgbClr val="D9D9D9"/>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1339</a:t>
              </a:r>
            </a:p>
          </p:txBody>
        </p:sp>
        <p:sp>
          <p:nvSpPr>
            <p:cNvPr id="119" name="system 325" descr="system 325">
              <a:hlinkClick r:id="rId31"/>
              <a:extLst>
                <a:ext uri="{FF2B5EF4-FFF2-40B4-BE49-F238E27FC236}">
                  <a16:creationId xmlns:a16="http://schemas.microsoft.com/office/drawing/2014/main" id="{D2FB7624-AF30-4D41-A50C-2BA1CA919F2F}"/>
                </a:ext>
                <a:ext uri="{C183D7F6-B498-43B3-948B-1728B52AA6E4}">
                  <adec:decorative xmlns:adec="http://schemas.microsoft.com/office/drawing/2017/decorative" val="0"/>
                </a:ext>
              </a:extLst>
            </p:cNvPr>
            <p:cNvSpPr>
              <a:spLocks noChangeArrowheads="1"/>
            </p:cNvSpPr>
            <p:nvPr/>
          </p:nvSpPr>
          <p:spPr bwMode="auto">
            <a:xfrm>
              <a:off x="327546" y="2647668"/>
              <a:ext cx="642027"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ATOP</a:t>
              </a:r>
            </a:p>
          </p:txBody>
        </p:sp>
        <p:sp>
          <p:nvSpPr>
            <p:cNvPr id="59" name="segment 301" descr="segment 301">
              <a:hlinkClick r:id="rId32"/>
              <a:extLst>
                <a:ext uri="{FF2B5EF4-FFF2-40B4-BE49-F238E27FC236}">
                  <a16:creationId xmlns:a16="http://schemas.microsoft.com/office/drawing/2014/main" id="{507FECC4-32CD-416D-868E-3E7E6FFC7FDD}"/>
                </a:ext>
                <a:ext uri="{C183D7F6-B498-43B3-948B-1728B52AA6E4}">
                  <adec:decorative xmlns:adec="http://schemas.microsoft.com/office/drawing/2017/decorative" val="0"/>
                </a:ext>
              </a:extLst>
            </p:cNvPr>
            <p:cNvSpPr>
              <a:spLocks noChangeArrowheads="1"/>
            </p:cNvSpPr>
            <p:nvPr/>
          </p:nvSpPr>
          <p:spPr bwMode="auto">
            <a:xfrm>
              <a:off x="1178154" y="5922827"/>
              <a:ext cx="1413402"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Wake Turbulence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Recat</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0" name="segment 303" descr="segment 303">
              <a:hlinkClick r:id="rId33"/>
              <a:extLst>
                <a:ext uri="{FF2B5EF4-FFF2-40B4-BE49-F238E27FC236}">
                  <a16:creationId xmlns:a16="http://schemas.microsoft.com/office/drawing/2014/main" id="{4808A27D-49AF-4552-A7EE-B5BCBF1B90B5}"/>
                </a:ext>
                <a:ext uri="{C183D7F6-B498-43B3-948B-1728B52AA6E4}">
                  <adec:decorative xmlns:adec="http://schemas.microsoft.com/office/drawing/2017/decorative" val="0"/>
                </a:ext>
              </a:extLst>
            </p:cNvPr>
            <p:cNvSpPr>
              <a:spLocks noChangeArrowheads="1"/>
            </p:cNvSpPr>
            <p:nvPr/>
          </p:nvSpPr>
          <p:spPr bwMode="auto">
            <a:xfrm>
              <a:off x="1178154" y="6214201"/>
              <a:ext cx="3464088"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Closely Spaced Parallel Runway Ops</a:t>
              </a:r>
            </a:p>
          </p:txBody>
        </p:sp>
        <p:sp>
          <p:nvSpPr>
            <p:cNvPr id="61" name="decision 1117 planned" descr="decision 1117 planned">
              <a:hlinkClick r:id="rId34"/>
              <a:extLst>
                <a:ext uri="{FF2B5EF4-FFF2-40B4-BE49-F238E27FC236}">
                  <a16:creationId xmlns:a16="http://schemas.microsoft.com/office/drawing/2014/main" id="{AAFE6ABE-67B3-4FBA-8B3D-52A098521EF2}"/>
                </a:ext>
                <a:ext uri="{C183D7F6-B498-43B3-948B-1728B52AA6E4}">
                  <adec:decorative xmlns:adec="http://schemas.microsoft.com/office/drawing/2017/decorative" val="0"/>
                </a:ext>
              </a:extLst>
            </p:cNvPr>
            <p:cNvSpPr>
              <a:spLocks noChangeArrowheads="1"/>
            </p:cNvSpPr>
            <p:nvPr/>
          </p:nvSpPr>
          <p:spPr bwMode="auto">
            <a:xfrm>
              <a:off x="2393939" y="3103093"/>
              <a:ext cx="275292" cy="365702"/>
            </a:xfrm>
            <a:prstGeom prst="diamond">
              <a:avLst/>
            </a:prstGeom>
            <a:solidFill>
              <a:srgbClr val="D9D9D9"/>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1117</a:t>
              </a:r>
            </a:p>
          </p:txBody>
        </p:sp>
        <p:sp>
          <p:nvSpPr>
            <p:cNvPr id="62" name="decision 1293 planned" descr="decision 1293 planned">
              <a:hlinkClick r:id="rId35"/>
              <a:extLst>
                <a:ext uri="{FF2B5EF4-FFF2-40B4-BE49-F238E27FC236}">
                  <a16:creationId xmlns:a16="http://schemas.microsoft.com/office/drawing/2014/main" id="{2ADDC606-AA60-4360-9340-3A701065AF72}"/>
                </a:ext>
                <a:ext uri="{C183D7F6-B498-43B3-948B-1728B52AA6E4}">
                  <adec:decorative xmlns:adec="http://schemas.microsoft.com/office/drawing/2017/decorative" val="0"/>
                </a:ext>
              </a:extLst>
            </p:cNvPr>
            <p:cNvSpPr>
              <a:spLocks noChangeArrowheads="1"/>
            </p:cNvSpPr>
            <p:nvPr/>
          </p:nvSpPr>
          <p:spPr bwMode="auto">
            <a:xfrm>
              <a:off x="3948165" y="2676068"/>
              <a:ext cx="275292" cy="365702"/>
            </a:xfrm>
            <a:prstGeom prst="diamond">
              <a:avLst/>
            </a:prstGeom>
            <a:solidFill>
              <a:srgbClr val="D9D9D9"/>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1293</a:t>
              </a:r>
            </a:p>
          </p:txBody>
        </p:sp>
      </p:grpSp>
      <p:sp>
        <p:nvSpPr>
          <p:cNvPr id="4" name="Slide Number Placeholder 3">
            <a:extLst>
              <a:ext uri="{FF2B5EF4-FFF2-40B4-BE49-F238E27FC236}">
                <a16:creationId xmlns:a16="http://schemas.microsoft.com/office/drawing/2014/main" id="{E32FF497-9616-44B3-A6C5-F79C4E7D9B81}"/>
              </a:ext>
            </a:extLst>
          </p:cNvPr>
          <p:cNvSpPr>
            <a:spLocks noGrp="1"/>
          </p:cNvSpPr>
          <p:nvPr>
            <p:ph type="sldNum" sz="quarter" idx="4"/>
          </p:nvPr>
        </p:nvSpPr>
        <p:spPr/>
        <p:txBody>
          <a:bodyPr/>
          <a:lstStyle/>
          <a:p>
            <a:fld id="{91F51A66-47FA-4B08-BB1E-EEEA3A6EE19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irspace &amp; Procedures Roadmap (2 of 2)">
            <a:extLst>
              <a:ext uri="{FF2B5EF4-FFF2-40B4-BE49-F238E27FC236}">
                <a16:creationId xmlns:a16="http://schemas.microsoft.com/office/drawing/2014/main" id="{380170A2-77A1-4322-AFAB-5C61AB214E27}"/>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noAutofit/>
          </a:bodyPr>
          <a:lstStyle/>
          <a:p>
            <a:r>
              <a:rPr lang="en-US"/>
              <a:t>Airspace &amp; Procedures Roadmap (2 of 2)</a:t>
            </a:r>
          </a:p>
        </p:txBody>
      </p:sp>
      <p:sp>
        <p:nvSpPr>
          <p:cNvPr id="5" name="Slide Number Placeholder 4" descr="28">
            <a:extLst>
              <a:ext uri="{FF2B5EF4-FFF2-40B4-BE49-F238E27FC236}">
                <a16:creationId xmlns:a16="http://schemas.microsoft.com/office/drawing/2014/main" id="{EF9F29EC-FDF4-4FC2-A6F0-AD10130B9F04}"/>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28</a:t>
            </a:fld>
            <a:endParaRPr lang="en-US"/>
          </a:p>
        </p:txBody>
      </p:sp>
      <p:grpSp>
        <p:nvGrpSpPr>
          <p:cNvPr id="3" name="Group 2" descr="This diagram represents the systems involved with Airspace and Procedures. In addition, Aeronautical Information Services is represented on this page.&#10;">
            <a:extLst>
              <a:ext uri="{FF2B5EF4-FFF2-40B4-BE49-F238E27FC236}">
                <a16:creationId xmlns:a16="http://schemas.microsoft.com/office/drawing/2014/main" id="{80AB8F65-DB18-4B97-96A6-EC9A4B28221C}"/>
              </a:ext>
            </a:extLst>
          </p:cNvPr>
          <p:cNvGrpSpPr/>
          <p:nvPr/>
        </p:nvGrpSpPr>
        <p:grpSpPr>
          <a:xfrm>
            <a:off x="31752" y="584287"/>
            <a:ext cx="9037203" cy="5884143"/>
            <a:chOff x="31752" y="584287"/>
            <a:chExt cx="9037203" cy="5884143"/>
          </a:xfrm>
        </p:grpSpPr>
        <p:sp>
          <p:nvSpPr>
            <p:cNvPr id="81" name="Rectangle 2">
              <a:extLst>
                <a:ext uri="{FF2B5EF4-FFF2-40B4-BE49-F238E27FC236}">
                  <a16:creationId xmlns:a16="http://schemas.microsoft.com/office/drawing/2014/main" id="{0519C77C-C6FA-4CF3-83EF-C988E28E9BC3}"/>
                </a:ext>
                <a:ext uri="{C183D7F6-B498-43B3-948B-1728B52AA6E4}">
                  <adec:decorative xmlns:adec="http://schemas.microsoft.com/office/drawing/2017/decorative" val="1"/>
                </a:ext>
              </a:extLst>
            </p:cNvPr>
            <p:cNvSpPr>
              <a:spLocks noChangeArrowheads="1"/>
            </p:cNvSpPr>
            <p:nvPr/>
          </p:nvSpPr>
          <p:spPr bwMode="auto">
            <a:xfrm rot="10800000">
              <a:off x="85240" y="5200739"/>
              <a:ext cx="8983715" cy="1267691"/>
            </a:xfrm>
            <a:prstGeom prst="rect">
              <a:avLst/>
            </a:prstGeom>
            <a:solidFill>
              <a:srgbClr val="66FF66">
                <a:alpha val="50195"/>
              </a:srgbClr>
            </a:solidFill>
            <a:ln w="9525">
              <a:solidFill>
                <a:srgbClr val="000000"/>
              </a:solidFill>
              <a:miter lim="800000"/>
              <a:headEnd/>
              <a:tailEnd/>
            </a:ln>
          </p:spPr>
          <p:txBody>
            <a:bodyPr vert="eaVert" wrap="none" lIns="0" tIns="0" rIns="45720"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mj-lt"/>
                  <a:ea typeface="ＭＳ Ｐゴシック" pitchFamily="34" charset="-128"/>
                  <a:cs typeface="Segoe UI" panose="020B0502040204020203" pitchFamily="34" charset="0"/>
                </a:rPr>
                <a:t>Support </a:t>
              </a:r>
            </a:p>
            <a:p>
              <a:pPr algn="ctr" eaLnBrk="1" hangingPunct="1">
                <a:defRPr/>
              </a:pPr>
              <a:r>
                <a:rPr lang="en-US" altLang="en-US" sz="900" b="1">
                  <a:solidFill>
                    <a:srgbClr val="000000"/>
                  </a:solidFill>
                  <a:latin typeface="+mj-lt"/>
                  <a:ea typeface="ＭＳ Ｐゴシック" pitchFamily="34" charset="-128"/>
                  <a:cs typeface="Segoe UI" panose="020B0502040204020203" pitchFamily="34" charset="0"/>
                </a:rPr>
                <a:t>Activities</a:t>
              </a:r>
            </a:p>
          </p:txBody>
        </p:sp>
        <p:sp>
          <p:nvSpPr>
            <p:cNvPr id="43014" name="Line 176">
              <a:extLst>
                <a:ext uri="{FF2B5EF4-FFF2-40B4-BE49-F238E27FC236}">
                  <a16:creationId xmlns:a16="http://schemas.microsoft.com/office/drawing/2014/main" id="{695E161E-6DFD-4A3A-8729-64D7CA84EFF4}"/>
                </a:ext>
                <a:ext uri="{C183D7F6-B498-43B3-948B-1728B52AA6E4}">
                  <adec:decorative xmlns:adec="http://schemas.microsoft.com/office/drawing/2017/decorative" val="1"/>
                </a:ext>
              </a:extLst>
            </p:cNvPr>
            <p:cNvSpPr>
              <a:spLocks noChangeShapeType="1"/>
            </p:cNvSpPr>
            <p:nvPr/>
          </p:nvSpPr>
          <p:spPr bwMode="auto">
            <a:xfrm flipV="1">
              <a:off x="1107240" y="680254"/>
              <a:ext cx="788835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latin typeface="+mn-lt"/>
              </a:endParaRPr>
            </a:p>
          </p:txBody>
        </p:sp>
        <p:sp>
          <p:nvSpPr>
            <p:cNvPr id="43015" name="Line 176">
              <a:extLst>
                <a:ext uri="{FF2B5EF4-FFF2-40B4-BE49-F238E27FC236}">
                  <a16:creationId xmlns:a16="http://schemas.microsoft.com/office/drawing/2014/main" id="{ABF67F92-672E-4B31-9186-61651C6447F2}"/>
                </a:ext>
                <a:ext uri="{C183D7F6-B498-43B3-948B-1728B52AA6E4}">
                  <adec:decorative xmlns:adec="http://schemas.microsoft.com/office/drawing/2017/decorative" val="1"/>
                </a:ext>
              </a:extLst>
            </p:cNvPr>
            <p:cNvSpPr>
              <a:spLocks noChangeShapeType="1"/>
            </p:cNvSpPr>
            <p:nvPr/>
          </p:nvSpPr>
          <p:spPr bwMode="auto">
            <a:xfrm>
              <a:off x="1107244" y="929914"/>
              <a:ext cx="788835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latin typeface="+mn-lt"/>
              </a:endParaRPr>
            </a:p>
          </p:txBody>
        </p:sp>
        <p:sp>
          <p:nvSpPr>
            <p:cNvPr id="43017" name="system 665" descr="system 665">
              <a:hlinkClick r:id="rId3"/>
              <a:extLst>
                <a:ext uri="{FF2B5EF4-FFF2-40B4-BE49-F238E27FC236}">
                  <a16:creationId xmlns:a16="http://schemas.microsoft.com/office/drawing/2014/main" id="{92314458-C8DB-4FDC-81AF-760DA8F2514C}"/>
                </a:ext>
                <a:ext uri="{C183D7F6-B498-43B3-948B-1728B52AA6E4}">
                  <adec:decorative xmlns:adec="http://schemas.microsoft.com/office/drawing/2017/decorative" val="0"/>
                </a:ext>
              </a:extLst>
            </p:cNvPr>
            <p:cNvSpPr>
              <a:spLocks noChangeArrowheads="1"/>
            </p:cNvSpPr>
            <p:nvPr/>
          </p:nvSpPr>
          <p:spPr bwMode="auto">
            <a:xfrm>
              <a:off x="329044" y="835084"/>
              <a:ext cx="804698" cy="182857"/>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mn-lt"/>
                  <a:ea typeface="ＭＳ Ｐゴシック" panose="020B0600070205080204" pitchFamily="34" charset="-128"/>
                  <a:cs typeface="Segoe UI" panose="020B0502040204020203" pitchFamily="34" charset="0"/>
                </a:rPr>
                <a:t>IFPA</a:t>
              </a:r>
            </a:p>
          </p:txBody>
        </p:sp>
        <p:sp>
          <p:nvSpPr>
            <p:cNvPr id="43018" name="Line 176">
              <a:extLst>
                <a:ext uri="{FF2B5EF4-FFF2-40B4-BE49-F238E27FC236}">
                  <a16:creationId xmlns:a16="http://schemas.microsoft.com/office/drawing/2014/main" id="{8946465E-3AB2-468A-98EE-200B6CE0E5B3}"/>
                </a:ext>
                <a:ext uri="{C183D7F6-B498-43B3-948B-1728B52AA6E4}">
                  <adec:decorative xmlns:adec="http://schemas.microsoft.com/office/drawing/2017/decorative" val="1"/>
                </a:ext>
              </a:extLst>
            </p:cNvPr>
            <p:cNvSpPr>
              <a:spLocks noChangeShapeType="1"/>
            </p:cNvSpPr>
            <p:nvPr/>
          </p:nvSpPr>
          <p:spPr bwMode="auto">
            <a:xfrm flipV="1">
              <a:off x="1092312" y="1646241"/>
              <a:ext cx="790328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latin typeface="+mn-lt"/>
              </a:endParaRPr>
            </a:p>
          </p:txBody>
        </p:sp>
        <p:sp>
          <p:nvSpPr>
            <p:cNvPr id="43020" name="Line 176">
              <a:extLst>
                <a:ext uri="{FF2B5EF4-FFF2-40B4-BE49-F238E27FC236}">
                  <a16:creationId xmlns:a16="http://schemas.microsoft.com/office/drawing/2014/main" id="{BF876453-4CBD-4102-B8D1-19BB0CE779F5}"/>
                </a:ext>
                <a:ext uri="{C183D7F6-B498-43B3-948B-1728B52AA6E4}">
                  <adec:decorative xmlns:adec="http://schemas.microsoft.com/office/drawing/2017/decorative" val="1"/>
                </a:ext>
              </a:extLst>
            </p:cNvPr>
            <p:cNvSpPr>
              <a:spLocks noChangeShapeType="1"/>
            </p:cNvSpPr>
            <p:nvPr/>
          </p:nvSpPr>
          <p:spPr bwMode="auto">
            <a:xfrm>
              <a:off x="1141714" y="1222149"/>
              <a:ext cx="785388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latin typeface="+mn-lt"/>
              </a:endParaRPr>
            </a:p>
          </p:txBody>
        </p:sp>
        <p:sp>
          <p:nvSpPr>
            <p:cNvPr id="43025" name="Line 176">
              <a:extLst>
                <a:ext uri="{FF2B5EF4-FFF2-40B4-BE49-F238E27FC236}">
                  <a16:creationId xmlns:a16="http://schemas.microsoft.com/office/drawing/2014/main" id="{84F8C201-4F82-472C-9358-B4821AC795E9}"/>
                </a:ext>
                <a:ext uri="{C183D7F6-B498-43B3-948B-1728B52AA6E4}">
                  <adec:decorative xmlns:adec="http://schemas.microsoft.com/office/drawing/2017/decorative" val="1"/>
                </a:ext>
              </a:extLst>
            </p:cNvPr>
            <p:cNvSpPr>
              <a:spLocks noChangeShapeType="1"/>
            </p:cNvSpPr>
            <p:nvPr/>
          </p:nvSpPr>
          <p:spPr bwMode="auto">
            <a:xfrm>
              <a:off x="1131695" y="1432845"/>
              <a:ext cx="786390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latin typeface="+mn-lt"/>
              </a:endParaRPr>
            </a:p>
          </p:txBody>
        </p:sp>
        <p:sp>
          <p:nvSpPr>
            <p:cNvPr id="43029" name="system 1315" descr="system 1315">
              <a:hlinkClick r:id="rId4"/>
              <a:extLst>
                <a:ext uri="{FF2B5EF4-FFF2-40B4-BE49-F238E27FC236}">
                  <a16:creationId xmlns:a16="http://schemas.microsoft.com/office/drawing/2014/main" id="{D4CF951B-B550-4C38-8F11-400A3F4FBC91}"/>
                </a:ext>
                <a:ext uri="{C183D7F6-B498-43B3-948B-1728B52AA6E4}">
                  <adec:decorative xmlns:adec="http://schemas.microsoft.com/office/drawing/2017/decorative" val="0"/>
                </a:ext>
              </a:extLst>
            </p:cNvPr>
            <p:cNvSpPr>
              <a:spLocks noChangeArrowheads="1"/>
            </p:cNvSpPr>
            <p:nvPr/>
          </p:nvSpPr>
          <p:spPr bwMode="auto">
            <a:xfrm>
              <a:off x="326995" y="1128497"/>
              <a:ext cx="804698" cy="181813"/>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mn-lt"/>
                  <a:ea typeface="ＭＳ Ｐゴシック" panose="020B0600070205080204" pitchFamily="34" charset="-128"/>
                  <a:cs typeface="Segoe UI" panose="020B0502040204020203" pitchFamily="34" charset="0"/>
                </a:rPr>
                <a:t>APWS</a:t>
              </a:r>
            </a:p>
          </p:txBody>
        </p:sp>
        <p:sp>
          <p:nvSpPr>
            <p:cNvPr id="43055" name="Rectangle 57">
              <a:extLst>
                <a:ext uri="{FF2B5EF4-FFF2-40B4-BE49-F238E27FC236}">
                  <a16:creationId xmlns:a16="http://schemas.microsoft.com/office/drawing/2014/main" id="{93ED718B-20D5-4208-B4EB-75056620AF2E}"/>
                </a:ext>
                <a:ext uri="{C183D7F6-B498-43B3-948B-1728B52AA6E4}">
                  <adec:decorative xmlns:adec="http://schemas.microsoft.com/office/drawing/2017/decorative" val="1"/>
                </a:ext>
              </a:extLst>
            </p:cNvPr>
            <p:cNvSpPr>
              <a:spLocks noChangeArrowheads="1"/>
            </p:cNvSpPr>
            <p:nvPr/>
          </p:nvSpPr>
          <p:spPr bwMode="auto">
            <a:xfrm>
              <a:off x="85243" y="802348"/>
              <a:ext cx="8979382" cy="9658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vert270" wrap="none" lIns="45720" tIns="45720" rIns="91440" bIns="45720" anchor="t"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900" b="1">
                  <a:solidFill>
                    <a:srgbClr val="000000"/>
                  </a:solidFill>
                  <a:latin typeface="+mn-lt"/>
                  <a:cs typeface="Segoe UI" panose="020B0502040204020203" pitchFamily="34" charset="0"/>
                </a:rPr>
                <a:t>IFPA</a:t>
              </a:r>
              <a:endParaRPr lang="en-US" altLang="en-US" sz="800" b="1">
                <a:solidFill>
                  <a:srgbClr val="000000"/>
                </a:solidFill>
                <a:latin typeface="+mn-lt"/>
                <a:cs typeface="Segoe UI" panose="020B0502040204020203" pitchFamily="34" charset="0"/>
              </a:endParaRPr>
            </a:p>
          </p:txBody>
        </p:sp>
        <p:sp>
          <p:nvSpPr>
            <p:cNvPr id="43059" name="facility_types 66" descr="facility_types 66">
              <a:hlinkClick r:id="rId5"/>
              <a:extLst>
                <a:ext uri="{FF2B5EF4-FFF2-40B4-BE49-F238E27FC236}">
                  <a16:creationId xmlns:a16="http://schemas.microsoft.com/office/drawing/2014/main" id="{9F045AF6-5611-4A7D-88A6-51F084A63C4A}"/>
                </a:ext>
                <a:ext uri="{C183D7F6-B498-43B3-948B-1728B52AA6E4}">
                  <adec:decorative xmlns:adec="http://schemas.microsoft.com/office/drawing/2017/decorative" val="0"/>
                </a:ext>
              </a:extLst>
            </p:cNvPr>
            <p:cNvSpPr>
              <a:spLocks noChangeArrowheads="1"/>
            </p:cNvSpPr>
            <p:nvPr/>
          </p:nvSpPr>
          <p:spPr bwMode="auto">
            <a:xfrm>
              <a:off x="31752" y="584287"/>
              <a:ext cx="1082635" cy="186691"/>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mn-lt"/>
                  <a:ea typeface="ＭＳ Ｐゴシック" panose="020B0600070205080204" pitchFamily="34" charset="-128"/>
                  <a:cs typeface="Segoe UI" panose="020B0502040204020203" pitchFamily="34" charset="0"/>
                </a:rPr>
                <a:t>NAS Data Warehouse</a:t>
              </a:r>
            </a:p>
          </p:txBody>
        </p:sp>
        <p:sp>
          <p:nvSpPr>
            <p:cNvPr id="43065" name="system 1332" descr="system 1332">
              <a:hlinkClick r:id="rId6"/>
              <a:extLst>
                <a:ext uri="{FF2B5EF4-FFF2-40B4-BE49-F238E27FC236}">
                  <a16:creationId xmlns:a16="http://schemas.microsoft.com/office/drawing/2014/main" id="{1FB71629-7FD9-4EAC-BEE1-EEB174E0C27A}"/>
                </a:ext>
                <a:ext uri="{C183D7F6-B498-43B3-948B-1728B52AA6E4}">
                  <adec:decorative xmlns:adec="http://schemas.microsoft.com/office/drawing/2017/decorative" val="0"/>
                </a:ext>
              </a:extLst>
            </p:cNvPr>
            <p:cNvSpPr>
              <a:spLocks noChangeArrowheads="1"/>
            </p:cNvSpPr>
            <p:nvPr/>
          </p:nvSpPr>
          <p:spPr bwMode="auto">
            <a:xfrm>
              <a:off x="329044" y="1344052"/>
              <a:ext cx="804698" cy="181813"/>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mn-lt"/>
                  <a:ea typeface="ＭＳ Ｐゴシック" panose="020B0600070205080204" pitchFamily="34" charset="-128"/>
                  <a:cs typeface="Segoe UI" panose="020B0502040204020203" pitchFamily="34" charset="0"/>
                </a:rPr>
                <a:t>TARGETS</a:t>
              </a:r>
            </a:p>
          </p:txBody>
        </p:sp>
        <p:sp>
          <p:nvSpPr>
            <p:cNvPr id="43066" name="system 961" descr="system 961">
              <a:hlinkClick r:id="rId7"/>
              <a:extLst>
                <a:ext uri="{FF2B5EF4-FFF2-40B4-BE49-F238E27FC236}">
                  <a16:creationId xmlns:a16="http://schemas.microsoft.com/office/drawing/2014/main" id="{F1702C4D-F85C-4777-822C-362677ADEB1D}"/>
                </a:ext>
                <a:ext uri="{C183D7F6-B498-43B3-948B-1728B52AA6E4}">
                  <adec:decorative xmlns:adec="http://schemas.microsoft.com/office/drawing/2017/decorative" val="0"/>
                </a:ext>
              </a:extLst>
            </p:cNvPr>
            <p:cNvSpPr>
              <a:spLocks noChangeArrowheads="1"/>
            </p:cNvSpPr>
            <p:nvPr/>
          </p:nvSpPr>
          <p:spPr bwMode="auto">
            <a:xfrm>
              <a:off x="329044" y="1556555"/>
              <a:ext cx="804698" cy="182857"/>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mn-lt"/>
                  <a:ea typeface="ＭＳ Ｐゴシック" panose="020B0600070205080204" pitchFamily="34" charset="-128"/>
                  <a:cs typeface="Segoe UI" panose="020B0502040204020203" pitchFamily="34" charset="0"/>
                </a:rPr>
                <a:t>AIRNAV</a:t>
              </a:r>
            </a:p>
          </p:txBody>
        </p:sp>
        <p:sp>
          <p:nvSpPr>
            <p:cNvPr id="43021" name="Line 176">
              <a:extLst>
                <a:ext uri="{FF2B5EF4-FFF2-40B4-BE49-F238E27FC236}">
                  <a16:creationId xmlns:a16="http://schemas.microsoft.com/office/drawing/2014/main" id="{203D752F-82B0-4BB3-8C98-1A1829E23495}"/>
                </a:ext>
                <a:ext uri="{C183D7F6-B498-43B3-948B-1728B52AA6E4}">
                  <adec:decorative xmlns:adec="http://schemas.microsoft.com/office/drawing/2017/decorative" val="1"/>
                </a:ext>
              </a:extLst>
            </p:cNvPr>
            <p:cNvSpPr>
              <a:spLocks noChangeShapeType="1"/>
            </p:cNvSpPr>
            <p:nvPr/>
          </p:nvSpPr>
          <p:spPr bwMode="auto">
            <a:xfrm>
              <a:off x="1099327" y="1893905"/>
              <a:ext cx="7896271"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latin typeface="+mn-lt"/>
              </a:endParaRPr>
            </a:p>
          </p:txBody>
        </p:sp>
        <p:sp>
          <p:nvSpPr>
            <p:cNvPr id="43067" name="system 975" descr="system 975">
              <a:hlinkClick r:id="rId8"/>
              <a:extLst>
                <a:ext uri="{FF2B5EF4-FFF2-40B4-BE49-F238E27FC236}">
                  <a16:creationId xmlns:a16="http://schemas.microsoft.com/office/drawing/2014/main" id="{7DDB9CB3-4829-4829-A668-6151E33B61CA}"/>
                </a:ext>
                <a:ext uri="{C183D7F6-B498-43B3-948B-1728B52AA6E4}">
                  <adec:decorative xmlns:adec="http://schemas.microsoft.com/office/drawing/2017/decorative" val="0"/>
                </a:ext>
              </a:extLst>
            </p:cNvPr>
            <p:cNvSpPr>
              <a:spLocks noChangeArrowheads="1"/>
            </p:cNvSpPr>
            <p:nvPr/>
          </p:nvSpPr>
          <p:spPr bwMode="auto">
            <a:xfrm>
              <a:off x="329044" y="1796818"/>
              <a:ext cx="804698" cy="182857"/>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mn-lt"/>
                  <a:ea typeface="ＭＳ Ｐゴシック" panose="020B0600070205080204" pitchFamily="34" charset="-128"/>
                  <a:cs typeface="Segoe UI" panose="020B0502040204020203" pitchFamily="34" charset="0"/>
                </a:rPr>
                <a:t>DADS</a:t>
              </a:r>
            </a:p>
          </p:txBody>
        </p:sp>
        <p:sp>
          <p:nvSpPr>
            <p:cNvPr id="43024" name="Line 176">
              <a:extLst>
                <a:ext uri="{FF2B5EF4-FFF2-40B4-BE49-F238E27FC236}">
                  <a16:creationId xmlns:a16="http://schemas.microsoft.com/office/drawing/2014/main" id="{B43DB9A7-00E5-450F-AD9A-58426F175EF8}"/>
                </a:ext>
                <a:ext uri="{C183D7F6-B498-43B3-948B-1728B52AA6E4}">
                  <adec:decorative xmlns:adec="http://schemas.microsoft.com/office/drawing/2017/decorative" val="1"/>
                </a:ext>
              </a:extLst>
            </p:cNvPr>
            <p:cNvSpPr>
              <a:spLocks noChangeShapeType="1"/>
            </p:cNvSpPr>
            <p:nvPr/>
          </p:nvSpPr>
          <p:spPr bwMode="auto">
            <a:xfrm>
              <a:off x="1105598" y="2103342"/>
              <a:ext cx="788999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latin typeface="+mn-lt"/>
              </a:endParaRPr>
            </a:p>
          </p:txBody>
        </p:sp>
        <p:sp>
          <p:nvSpPr>
            <p:cNvPr id="43068" name="roadmap_symbol 80" descr="roadmap_symbol 80">
              <a:hlinkClick r:id="rId9"/>
              <a:extLst>
                <a:ext uri="{FF2B5EF4-FFF2-40B4-BE49-F238E27FC236}">
                  <a16:creationId xmlns:a16="http://schemas.microsoft.com/office/drawing/2014/main" id="{D67F1D0C-27CC-4258-9690-2316405EE9A5}"/>
                </a:ext>
                <a:ext uri="{C183D7F6-B498-43B3-948B-1728B52AA6E4}">
                  <adec:decorative xmlns:adec="http://schemas.microsoft.com/office/drawing/2017/decorative" val="0"/>
                </a:ext>
              </a:extLst>
            </p:cNvPr>
            <p:cNvSpPr>
              <a:spLocks noChangeArrowheads="1"/>
            </p:cNvSpPr>
            <p:nvPr/>
          </p:nvSpPr>
          <p:spPr bwMode="auto">
            <a:xfrm>
              <a:off x="329044" y="2008487"/>
              <a:ext cx="804698" cy="182857"/>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mn-lt"/>
                  <a:ea typeface="ＭＳ Ｐゴシック" panose="020B0600070205080204" pitchFamily="34" charset="-128"/>
                  <a:cs typeface="Segoe UI" panose="020B0502040204020203" pitchFamily="34" charset="0"/>
                </a:rPr>
                <a:t>ASAT</a:t>
              </a:r>
            </a:p>
          </p:txBody>
        </p:sp>
        <p:sp>
          <p:nvSpPr>
            <p:cNvPr id="43026" name="Line 176">
              <a:extLst>
                <a:ext uri="{FF2B5EF4-FFF2-40B4-BE49-F238E27FC236}">
                  <a16:creationId xmlns:a16="http://schemas.microsoft.com/office/drawing/2014/main" id="{02AAE3F1-3DA7-482E-9E55-0F2D487B5FE1}"/>
                </a:ext>
                <a:ext uri="{C183D7F6-B498-43B3-948B-1728B52AA6E4}">
                  <adec:decorative xmlns:adec="http://schemas.microsoft.com/office/drawing/2017/decorative" val="1"/>
                </a:ext>
              </a:extLst>
            </p:cNvPr>
            <p:cNvSpPr>
              <a:spLocks noChangeShapeType="1"/>
            </p:cNvSpPr>
            <p:nvPr/>
          </p:nvSpPr>
          <p:spPr bwMode="auto">
            <a:xfrm>
              <a:off x="1105598" y="2309038"/>
              <a:ext cx="788999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latin typeface="+mn-lt"/>
              </a:endParaRPr>
            </a:p>
          </p:txBody>
        </p:sp>
        <p:sp>
          <p:nvSpPr>
            <p:cNvPr id="43069" name="system 427" descr="system 427">
              <a:hlinkClick r:id="rId10"/>
              <a:extLst>
                <a:ext uri="{FF2B5EF4-FFF2-40B4-BE49-F238E27FC236}">
                  <a16:creationId xmlns:a16="http://schemas.microsoft.com/office/drawing/2014/main" id="{A505DB88-D66D-4F07-B821-76C89C97A8B0}"/>
                </a:ext>
                <a:ext uri="{C183D7F6-B498-43B3-948B-1728B52AA6E4}">
                  <adec:decorative xmlns:adec="http://schemas.microsoft.com/office/drawing/2017/decorative" val="0"/>
                </a:ext>
              </a:extLst>
            </p:cNvPr>
            <p:cNvSpPr>
              <a:spLocks noChangeArrowheads="1"/>
            </p:cNvSpPr>
            <p:nvPr/>
          </p:nvSpPr>
          <p:spPr bwMode="auto">
            <a:xfrm>
              <a:off x="329044" y="2214060"/>
              <a:ext cx="804698" cy="182857"/>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mn-lt"/>
                  <a:ea typeface="ＭＳ Ｐゴシック" panose="020B0600070205080204" pitchFamily="34" charset="-128"/>
                  <a:cs typeface="Segoe UI" panose="020B0502040204020203" pitchFamily="34" charset="0"/>
                </a:rPr>
                <a:t>CDM NET</a:t>
              </a:r>
            </a:p>
          </p:txBody>
        </p:sp>
        <p:sp>
          <p:nvSpPr>
            <p:cNvPr id="43027" name="Line 176">
              <a:extLst>
                <a:ext uri="{FF2B5EF4-FFF2-40B4-BE49-F238E27FC236}">
                  <a16:creationId xmlns:a16="http://schemas.microsoft.com/office/drawing/2014/main" id="{B4758533-FB51-4C20-8805-1F4766F88E20}"/>
                </a:ext>
                <a:ext uri="{C183D7F6-B498-43B3-948B-1728B52AA6E4}">
                  <adec:decorative xmlns:adec="http://schemas.microsoft.com/office/drawing/2017/decorative" val="1"/>
                </a:ext>
              </a:extLst>
            </p:cNvPr>
            <p:cNvSpPr>
              <a:spLocks noChangeShapeType="1"/>
            </p:cNvSpPr>
            <p:nvPr/>
          </p:nvSpPr>
          <p:spPr bwMode="auto">
            <a:xfrm>
              <a:off x="1106266" y="2525828"/>
              <a:ext cx="789845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latin typeface="+mn-lt"/>
              </a:endParaRPr>
            </a:p>
          </p:txBody>
        </p:sp>
        <p:sp>
          <p:nvSpPr>
            <p:cNvPr id="43070" name="roadmap_symbol 32" descr="roadmap_symbol 32">
              <a:hlinkClick r:id="rId11"/>
              <a:extLst>
                <a:ext uri="{FF2B5EF4-FFF2-40B4-BE49-F238E27FC236}">
                  <a16:creationId xmlns:a16="http://schemas.microsoft.com/office/drawing/2014/main" id="{2F307631-221F-47E4-9888-F39CD5AEA3ED}"/>
                </a:ext>
                <a:ext uri="{C183D7F6-B498-43B3-948B-1728B52AA6E4}">
                  <adec:decorative xmlns:adec="http://schemas.microsoft.com/office/drawing/2017/decorative" val="0"/>
                </a:ext>
              </a:extLst>
            </p:cNvPr>
            <p:cNvSpPr>
              <a:spLocks noChangeArrowheads="1"/>
            </p:cNvSpPr>
            <p:nvPr/>
          </p:nvSpPr>
          <p:spPr bwMode="auto">
            <a:xfrm>
              <a:off x="329044" y="2419633"/>
              <a:ext cx="804698" cy="182857"/>
            </a:xfrm>
            <a:prstGeom prst="rect">
              <a:avLst/>
            </a:prstGeom>
            <a:solidFill>
              <a:srgbClr val="FFFF99"/>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mn-lt"/>
                  <a:ea typeface="ＭＳ Ｐゴシック" panose="020B0600070205080204" pitchFamily="34" charset="-128"/>
                  <a:cs typeface="Segoe UI" panose="020B0502040204020203" pitchFamily="34" charset="0"/>
                </a:rPr>
                <a:t>INM</a:t>
              </a:r>
            </a:p>
          </p:txBody>
        </p:sp>
        <p:sp>
          <p:nvSpPr>
            <p:cNvPr id="58" name="roadmap_symbol 376" descr="roadmap_symbol 376">
              <a:hlinkClick r:id="rId12"/>
              <a:extLst>
                <a:ext uri="{FF2B5EF4-FFF2-40B4-BE49-F238E27FC236}">
                  <a16:creationId xmlns:a16="http://schemas.microsoft.com/office/drawing/2014/main" id="{E0C1897D-F0B7-49BE-9ADA-073DEBA0AD58}"/>
                </a:ext>
                <a:ext uri="{C183D7F6-B498-43B3-948B-1728B52AA6E4}">
                  <adec:decorative xmlns:adec="http://schemas.microsoft.com/office/drawing/2017/decorative" val="0"/>
                </a:ext>
              </a:extLst>
            </p:cNvPr>
            <p:cNvSpPr>
              <a:spLocks noChangeArrowheads="1"/>
            </p:cNvSpPr>
            <p:nvPr/>
          </p:nvSpPr>
          <p:spPr bwMode="auto">
            <a:xfrm>
              <a:off x="1594297" y="1019606"/>
              <a:ext cx="2537722" cy="128016"/>
            </a:xfrm>
            <a:prstGeom prst="rect">
              <a:avLst/>
            </a:prstGeom>
            <a:solidFill>
              <a:srgbClr val="DDDDDD"/>
            </a:solidFill>
            <a:ln w="9525">
              <a:solidFill>
                <a:schemeClr val="tx1"/>
              </a:solidFill>
              <a:prstDash val="solid"/>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mn-lt"/>
                  <a:ea typeface="ＭＳ Ｐゴシック" panose="020B0600070205080204" pitchFamily="34" charset="-128"/>
                  <a:cs typeface="Segoe UI" panose="020B0502040204020203" pitchFamily="34" charset="0"/>
                </a:rPr>
                <a:t>                      IFPA Sustainment 3</a:t>
              </a:r>
            </a:p>
          </p:txBody>
        </p:sp>
        <p:sp>
          <p:nvSpPr>
            <p:cNvPr id="75" name="decision 1250" descr="decision 1250">
              <a:hlinkClick r:id="rId13"/>
              <a:extLst>
                <a:ext uri="{FF2B5EF4-FFF2-40B4-BE49-F238E27FC236}">
                  <a16:creationId xmlns:a16="http://schemas.microsoft.com/office/drawing/2014/main" id="{262418DB-2C76-4E72-9B13-34992BFED2A6}"/>
                </a:ext>
                <a:ext uri="{C183D7F6-B498-43B3-948B-1728B52AA6E4}">
                  <adec:decorative xmlns:adec="http://schemas.microsoft.com/office/drawing/2017/decorative" val="0"/>
                </a:ext>
              </a:extLst>
            </p:cNvPr>
            <p:cNvSpPr>
              <a:spLocks noChangeArrowheads="1"/>
            </p:cNvSpPr>
            <p:nvPr/>
          </p:nvSpPr>
          <p:spPr bwMode="auto">
            <a:xfrm>
              <a:off x="1494628" y="912149"/>
              <a:ext cx="274307" cy="365784"/>
            </a:xfrm>
            <a:prstGeom prst="diamond">
              <a:avLst/>
            </a:prstGeom>
            <a:solidFill>
              <a:srgbClr val="FFFFCC"/>
            </a:solidFill>
            <a:ln w="19050"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1250</a:t>
              </a:r>
            </a:p>
          </p:txBody>
        </p:sp>
        <p:sp>
          <p:nvSpPr>
            <p:cNvPr id="72" name="Rectangle 4">
              <a:extLst>
                <a:ext uri="{FF2B5EF4-FFF2-40B4-BE49-F238E27FC236}">
                  <a16:creationId xmlns:a16="http://schemas.microsoft.com/office/drawing/2014/main" id="{9D89D6CB-E51D-473B-9132-726CC1FC4EB3}"/>
                </a:ext>
                <a:ext uri="{C183D7F6-B498-43B3-948B-1728B52AA6E4}">
                  <adec:decorative xmlns:adec="http://schemas.microsoft.com/office/drawing/2017/decorative" val="1"/>
                </a:ext>
              </a:extLst>
            </p:cNvPr>
            <p:cNvSpPr>
              <a:spLocks noChangeArrowheads="1"/>
            </p:cNvSpPr>
            <p:nvPr/>
          </p:nvSpPr>
          <p:spPr bwMode="auto">
            <a:xfrm>
              <a:off x="85243" y="2633866"/>
              <a:ext cx="8979383" cy="2566254"/>
            </a:xfrm>
            <a:prstGeom prst="rect">
              <a:avLst/>
            </a:prstGeom>
            <a:noFill/>
            <a:ln w="9525">
              <a:solidFill>
                <a:schemeClr val="tx1"/>
              </a:solidFill>
              <a:miter lim="800000"/>
              <a:headEnd/>
              <a:tailEnd/>
            </a:ln>
          </p:spPr>
          <p:txBody>
            <a:bodyPr vert="vert270"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Aeronautical Information Services</a:t>
              </a:r>
            </a:p>
          </p:txBody>
        </p:sp>
        <p:cxnSp>
          <p:nvCxnSpPr>
            <p:cNvPr id="142" name="Elbow Connector 396">
              <a:extLst>
                <a:ext uri="{FF2B5EF4-FFF2-40B4-BE49-F238E27FC236}">
                  <a16:creationId xmlns:a16="http://schemas.microsoft.com/office/drawing/2014/main" id="{2C124C96-0B02-4406-8167-E82325E861EA}"/>
                </a:ext>
                <a:ext uri="{C183D7F6-B498-43B3-948B-1728B52AA6E4}">
                  <adec:decorative xmlns:adec="http://schemas.microsoft.com/office/drawing/2017/decorative" val="1"/>
                </a:ext>
              </a:extLst>
            </p:cNvPr>
            <p:cNvCxnSpPr>
              <a:cxnSpLocks noChangeShapeType="1"/>
            </p:cNvCxnSpPr>
            <p:nvPr/>
          </p:nvCxnSpPr>
          <p:spPr bwMode="auto">
            <a:xfrm>
              <a:off x="1180963" y="2793992"/>
              <a:ext cx="1992543" cy="105516"/>
            </a:xfrm>
            <a:prstGeom prst="bentConnector3">
              <a:avLst>
                <a:gd name="adj1" fmla="val 100234"/>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3" name="Elbow Connector 396">
              <a:extLst>
                <a:ext uri="{FF2B5EF4-FFF2-40B4-BE49-F238E27FC236}">
                  <a16:creationId xmlns:a16="http://schemas.microsoft.com/office/drawing/2014/main" id="{187FF066-F379-4A4E-966F-50E21AE92928}"/>
                </a:ext>
                <a:ext uri="{C183D7F6-B498-43B3-948B-1728B52AA6E4}">
                  <adec:decorative xmlns:adec="http://schemas.microsoft.com/office/drawing/2017/decorative" val="1"/>
                </a:ext>
              </a:extLst>
            </p:cNvPr>
            <p:cNvCxnSpPr>
              <a:cxnSpLocks noChangeShapeType="1"/>
            </p:cNvCxnSpPr>
            <p:nvPr/>
          </p:nvCxnSpPr>
          <p:spPr bwMode="auto">
            <a:xfrm rot="10800000" flipH="1">
              <a:off x="2077437" y="3703289"/>
              <a:ext cx="1078444" cy="174478"/>
            </a:xfrm>
            <a:prstGeom prst="bentConnector3">
              <a:avLst>
                <a:gd name="adj1" fmla="val 9987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4" name="Straight Arrow Connector 393">
              <a:extLst>
                <a:ext uri="{FF2B5EF4-FFF2-40B4-BE49-F238E27FC236}">
                  <a16:creationId xmlns:a16="http://schemas.microsoft.com/office/drawing/2014/main" id="{43B47EA3-F578-4443-B511-76797820AC35}"/>
                </a:ext>
                <a:ext uri="{C183D7F6-B498-43B3-948B-1728B52AA6E4}">
                  <adec:decorative xmlns:adec="http://schemas.microsoft.com/office/drawing/2017/decorative" val="1"/>
                </a:ext>
              </a:extLst>
            </p:cNvPr>
            <p:cNvCxnSpPr>
              <a:cxnSpLocks noChangeShapeType="1"/>
            </p:cNvCxnSpPr>
            <p:nvPr/>
          </p:nvCxnSpPr>
          <p:spPr bwMode="auto">
            <a:xfrm>
              <a:off x="1120025" y="4820888"/>
              <a:ext cx="7841782"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45" name="Right Brace 390">
              <a:extLst>
                <a:ext uri="{FF2B5EF4-FFF2-40B4-BE49-F238E27FC236}">
                  <a16:creationId xmlns:a16="http://schemas.microsoft.com/office/drawing/2014/main" id="{D6E63453-07CD-49FD-9729-FFBFB1FAC278}"/>
                </a:ext>
                <a:ext uri="{C183D7F6-B498-43B3-948B-1728B52AA6E4}">
                  <adec:decorative xmlns:adec="http://schemas.microsoft.com/office/drawing/2017/decorative" val="1"/>
                </a:ext>
              </a:extLst>
            </p:cNvPr>
            <p:cNvSpPr>
              <a:spLocks/>
            </p:cNvSpPr>
            <p:nvPr/>
          </p:nvSpPr>
          <p:spPr bwMode="auto">
            <a:xfrm>
              <a:off x="960419" y="4622077"/>
              <a:ext cx="157675" cy="540760"/>
            </a:xfrm>
            <a:prstGeom prst="rightBrace">
              <a:avLst>
                <a:gd name="adj1" fmla="val 8310"/>
                <a:gd name="adj2" fmla="val 37115"/>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cxnSp>
          <p:nvCxnSpPr>
            <p:cNvPr id="147" name="Straight Arrow Connector 209">
              <a:extLst>
                <a:ext uri="{FF2B5EF4-FFF2-40B4-BE49-F238E27FC236}">
                  <a16:creationId xmlns:a16="http://schemas.microsoft.com/office/drawing/2014/main" id="{B1A0AFA9-D2EE-4506-AAD1-1548E53BFCB6}"/>
                </a:ext>
                <a:ext uri="{C183D7F6-B498-43B3-948B-1728B52AA6E4}">
                  <adec:decorative xmlns:adec="http://schemas.microsoft.com/office/drawing/2017/decorative" val="1"/>
                </a:ext>
              </a:extLst>
            </p:cNvPr>
            <p:cNvCxnSpPr>
              <a:cxnSpLocks/>
              <a:stCxn id="168" idx="3"/>
            </p:cNvCxnSpPr>
            <p:nvPr/>
          </p:nvCxnSpPr>
          <p:spPr bwMode="auto">
            <a:xfrm>
              <a:off x="1027273" y="2899508"/>
              <a:ext cx="7934534"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8" name="Straight Arrow Connector 391 planned planned planned planned">
              <a:extLst>
                <a:ext uri="{FF2B5EF4-FFF2-40B4-BE49-F238E27FC236}">
                  <a16:creationId xmlns:a16="http://schemas.microsoft.com/office/drawing/2014/main" id="{7E711D6E-1653-45F0-8D6E-E6E02BD33E0F}"/>
                </a:ext>
                <a:ext uri="{C183D7F6-B498-43B3-948B-1728B52AA6E4}">
                  <adec:decorative xmlns:adec="http://schemas.microsoft.com/office/drawing/2017/decorative" val="1"/>
                </a:ext>
              </a:extLst>
            </p:cNvPr>
            <p:cNvCxnSpPr>
              <a:cxnSpLocks noChangeShapeType="1"/>
              <a:stCxn id="169" idx="3"/>
            </p:cNvCxnSpPr>
            <p:nvPr/>
          </p:nvCxnSpPr>
          <p:spPr bwMode="auto">
            <a:xfrm flipV="1">
              <a:off x="1027273" y="3035919"/>
              <a:ext cx="2481938" cy="1122"/>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49" name="Line 68">
              <a:extLst>
                <a:ext uri="{FF2B5EF4-FFF2-40B4-BE49-F238E27FC236}">
                  <a16:creationId xmlns:a16="http://schemas.microsoft.com/office/drawing/2014/main" id="{30D6D5C2-E2D1-4F66-AAB5-E88428F5088C}"/>
                </a:ext>
                <a:ext uri="{C183D7F6-B498-43B3-948B-1728B52AA6E4}">
                  <adec:decorative xmlns:adec="http://schemas.microsoft.com/office/drawing/2017/decorative" val="1"/>
                </a:ext>
              </a:extLst>
            </p:cNvPr>
            <p:cNvSpPr>
              <a:spLocks noChangeShapeType="1"/>
            </p:cNvSpPr>
            <p:nvPr/>
          </p:nvSpPr>
          <p:spPr bwMode="auto">
            <a:xfrm flipV="1">
              <a:off x="2643901" y="2907579"/>
              <a:ext cx="216149" cy="138046"/>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mj-lt"/>
              </a:endParaRPr>
            </a:p>
          </p:txBody>
        </p:sp>
        <p:cxnSp>
          <p:nvCxnSpPr>
            <p:cNvPr id="150" name="Straight Arrow Connector 210">
              <a:extLst>
                <a:ext uri="{FF2B5EF4-FFF2-40B4-BE49-F238E27FC236}">
                  <a16:creationId xmlns:a16="http://schemas.microsoft.com/office/drawing/2014/main" id="{C4CB2205-7899-4720-916B-5941305C8E95}"/>
                </a:ext>
                <a:ext uri="{C183D7F6-B498-43B3-948B-1728B52AA6E4}">
                  <adec:decorative xmlns:adec="http://schemas.microsoft.com/office/drawing/2017/decorative" val="1"/>
                </a:ext>
              </a:extLst>
            </p:cNvPr>
            <p:cNvCxnSpPr>
              <a:cxnSpLocks/>
              <a:stCxn id="173" idx="3"/>
            </p:cNvCxnSpPr>
            <p:nvPr/>
          </p:nvCxnSpPr>
          <p:spPr bwMode="auto">
            <a:xfrm>
              <a:off x="1562767" y="3701244"/>
              <a:ext cx="7399699" cy="259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1" name="Straight Arrow Connector 77">
              <a:extLst>
                <a:ext uri="{FF2B5EF4-FFF2-40B4-BE49-F238E27FC236}">
                  <a16:creationId xmlns:a16="http://schemas.microsoft.com/office/drawing/2014/main" id="{0EEC52CD-6C16-4F8D-BD9F-88AA1C097533}"/>
                </a:ext>
                <a:ext uri="{C183D7F6-B498-43B3-948B-1728B52AA6E4}">
                  <adec:decorative xmlns:adec="http://schemas.microsoft.com/office/drawing/2017/decorative" val="1"/>
                </a:ext>
              </a:extLst>
            </p:cNvPr>
            <p:cNvCxnSpPr>
              <a:cxnSpLocks/>
              <a:stCxn id="174" idx="3"/>
            </p:cNvCxnSpPr>
            <p:nvPr/>
          </p:nvCxnSpPr>
          <p:spPr bwMode="auto">
            <a:xfrm>
              <a:off x="920698" y="3530781"/>
              <a:ext cx="8042528"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2" name="Elbow Connector 396">
              <a:extLst>
                <a:ext uri="{FF2B5EF4-FFF2-40B4-BE49-F238E27FC236}">
                  <a16:creationId xmlns:a16="http://schemas.microsoft.com/office/drawing/2014/main" id="{669B1F0E-95E9-450C-9F47-28BA70FDF5EA}"/>
                </a:ext>
                <a:ext uri="{C183D7F6-B498-43B3-948B-1728B52AA6E4}">
                  <adec:decorative xmlns:adec="http://schemas.microsoft.com/office/drawing/2017/decorative" val="1"/>
                </a:ext>
              </a:extLst>
            </p:cNvPr>
            <p:cNvCxnSpPr>
              <a:cxnSpLocks noChangeShapeType="1"/>
              <a:endCxn id="175" idx="1"/>
            </p:cNvCxnSpPr>
            <p:nvPr/>
          </p:nvCxnSpPr>
          <p:spPr bwMode="auto">
            <a:xfrm rot="16200000" flipH="1">
              <a:off x="2879017" y="3984091"/>
              <a:ext cx="511841" cy="196803"/>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4" name="Straight Arrow Connector 77">
              <a:extLst>
                <a:ext uri="{FF2B5EF4-FFF2-40B4-BE49-F238E27FC236}">
                  <a16:creationId xmlns:a16="http://schemas.microsoft.com/office/drawing/2014/main" id="{D2CC3BAC-D66E-4564-B466-17CCCD78759B}"/>
                </a:ext>
                <a:ext uri="{C183D7F6-B498-43B3-948B-1728B52AA6E4}">
                  <adec:decorative xmlns:adec="http://schemas.microsoft.com/office/drawing/2017/decorative" val="1"/>
                </a:ext>
              </a:extLst>
            </p:cNvPr>
            <p:cNvCxnSpPr>
              <a:cxnSpLocks/>
            </p:cNvCxnSpPr>
            <p:nvPr/>
          </p:nvCxnSpPr>
          <p:spPr bwMode="auto">
            <a:xfrm>
              <a:off x="3886801" y="4338414"/>
              <a:ext cx="50750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5" name="Shape 197 planned planned planned planned">
              <a:extLst>
                <a:ext uri="{FF2B5EF4-FFF2-40B4-BE49-F238E27FC236}">
                  <a16:creationId xmlns:a16="http://schemas.microsoft.com/office/drawing/2014/main" id="{918ACC40-3A6E-4A83-90BB-029B454E921D}"/>
                </a:ext>
                <a:ext uri="{C183D7F6-B498-43B3-948B-1728B52AA6E4}">
                  <adec:decorative xmlns:adec="http://schemas.microsoft.com/office/drawing/2017/decorative" val="1"/>
                </a:ext>
              </a:extLst>
            </p:cNvPr>
            <p:cNvCxnSpPr>
              <a:cxnSpLocks noChangeShapeType="1"/>
              <a:stCxn id="156" idx="1"/>
            </p:cNvCxnSpPr>
            <p:nvPr/>
          </p:nvCxnSpPr>
          <p:spPr bwMode="auto">
            <a:xfrm flipV="1">
              <a:off x="1106266" y="4479388"/>
              <a:ext cx="3046782" cy="20635"/>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56" name="Right Brace 390">
              <a:extLst>
                <a:ext uri="{FF2B5EF4-FFF2-40B4-BE49-F238E27FC236}">
                  <a16:creationId xmlns:a16="http://schemas.microsoft.com/office/drawing/2014/main" id="{5F549BAA-D008-4B7B-8155-C7DB629F582D}"/>
                </a:ext>
                <a:ext uri="{C183D7F6-B498-43B3-948B-1728B52AA6E4}">
                  <adec:decorative xmlns:adec="http://schemas.microsoft.com/office/drawing/2017/decorative" val="1"/>
                </a:ext>
              </a:extLst>
            </p:cNvPr>
            <p:cNvSpPr>
              <a:spLocks/>
            </p:cNvSpPr>
            <p:nvPr/>
          </p:nvSpPr>
          <p:spPr bwMode="auto">
            <a:xfrm>
              <a:off x="948591" y="4052306"/>
              <a:ext cx="157675" cy="531869"/>
            </a:xfrm>
            <a:prstGeom prst="rightBrace">
              <a:avLst>
                <a:gd name="adj1" fmla="val 8310"/>
                <a:gd name="adj2" fmla="val 84178"/>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157" name="Line 68">
              <a:extLst>
                <a:ext uri="{FF2B5EF4-FFF2-40B4-BE49-F238E27FC236}">
                  <a16:creationId xmlns:a16="http://schemas.microsoft.com/office/drawing/2014/main" id="{C61FF0E5-FBF2-424B-A4A6-FA00BD83D28A}"/>
                </a:ext>
                <a:ext uri="{C183D7F6-B498-43B3-948B-1728B52AA6E4}">
                  <adec:decorative xmlns:adec="http://schemas.microsoft.com/office/drawing/2017/decorative" val="1"/>
                </a:ext>
              </a:extLst>
            </p:cNvPr>
            <p:cNvSpPr>
              <a:spLocks noChangeShapeType="1"/>
            </p:cNvSpPr>
            <p:nvPr/>
          </p:nvSpPr>
          <p:spPr bwMode="auto">
            <a:xfrm flipV="1">
              <a:off x="3027011" y="4409235"/>
              <a:ext cx="196803" cy="77892"/>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mj-lt"/>
              </a:endParaRPr>
            </a:p>
          </p:txBody>
        </p:sp>
        <p:cxnSp>
          <p:nvCxnSpPr>
            <p:cNvPr id="158" name="Straight Arrow Connector 209">
              <a:extLst>
                <a:ext uri="{FF2B5EF4-FFF2-40B4-BE49-F238E27FC236}">
                  <a16:creationId xmlns:a16="http://schemas.microsoft.com/office/drawing/2014/main" id="{7AAB989A-009D-4CEE-B656-E431C1730028}"/>
                </a:ext>
                <a:ext uri="{C183D7F6-B498-43B3-948B-1728B52AA6E4}">
                  <adec:decorative xmlns:adec="http://schemas.microsoft.com/office/drawing/2017/decorative" val="1"/>
                </a:ext>
              </a:extLst>
            </p:cNvPr>
            <p:cNvCxnSpPr>
              <a:cxnSpLocks/>
              <a:stCxn id="167" idx="3"/>
            </p:cNvCxnSpPr>
            <p:nvPr/>
          </p:nvCxnSpPr>
          <p:spPr bwMode="auto">
            <a:xfrm flipV="1">
              <a:off x="1027429" y="3172001"/>
              <a:ext cx="7934378" cy="1779"/>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9" name="Straight Arrow Connector 209">
              <a:extLst>
                <a:ext uri="{FF2B5EF4-FFF2-40B4-BE49-F238E27FC236}">
                  <a16:creationId xmlns:a16="http://schemas.microsoft.com/office/drawing/2014/main" id="{F59BA4F3-10B3-4924-99E2-E90A2FC828F9}"/>
                </a:ext>
                <a:ext uri="{C183D7F6-B498-43B3-948B-1728B52AA6E4}">
                  <adec:decorative xmlns:adec="http://schemas.microsoft.com/office/drawing/2017/decorative" val="1"/>
                </a:ext>
              </a:extLst>
            </p:cNvPr>
            <p:cNvCxnSpPr>
              <a:cxnSpLocks/>
              <a:stCxn id="165" idx="3"/>
            </p:cNvCxnSpPr>
            <p:nvPr/>
          </p:nvCxnSpPr>
          <p:spPr bwMode="auto">
            <a:xfrm>
              <a:off x="1027429" y="3310996"/>
              <a:ext cx="7934378" cy="837"/>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0" name="Elbow Connector 396">
              <a:extLst>
                <a:ext uri="{FF2B5EF4-FFF2-40B4-BE49-F238E27FC236}">
                  <a16:creationId xmlns:a16="http://schemas.microsoft.com/office/drawing/2014/main" id="{AB3CB4F8-B4EE-4C53-B362-4AECCC97A8F7}"/>
                </a:ext>
                <a:ext uri="{C183D7F6-B498-43B3-948B-1728B52AA6E4}">
                  <adec:decorative xmlns:adec="http://schemas.microsoft.com/office/drawing/2017/decorative" val="1"/>
                </a:ext>
              </a:extLst>
            </p:cNvPr>
            <p:cNvCxnSpPr>
              <a:cxnSpLocks noChangeShapeType="1"/>
            </p:cNvCxnSpPr>
            <p:nvPr/>
          </p:nvCxnSpPr>
          <p:spPr bwMode="auto">
            <a:xfrm flipV="1">
              <a:off x="6179405" y="3703291"/>
              <a:ext cx="184183" cy="374427"/>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61" name="system 702" descr="system 702">
              <a:hlinkClick r:id="rId14"/>
              <a:extLst>
                <a:ext uri="{FF2B5EF4-FFF2-40B4-BE49-F238E27FC236}">
                  <a16:creationId xmlns:a16="http://schemas.microsoft.com/office/drawing/2014/main" id="{2D9C933F-D16A-4434-ACBA-FB0F735BCC94}"/>
                </a:ext>
                <a:ext uri="{C183D7F6-B498-43B3-948B-1728B52AA6E4}">
                  <adec:decorative xmlns:adec="http://schemas.microsoft.com/office/drawing/2017/decorative" val="0"/>
                </a:ext>
              </a:extLst>
            </p:cNvPr>
            <p:cNvSpPr>
              <a:spLocks noChangeArrowheads="1"/>
            </p:cNvSpPr>
            <p:nvPr/>
          </p:nvSpPr>
          <p:spPr bwMode="auto">
            <a:xfrm>
              <a:off x="373373" y="4766127"/>
              <a:ext cx="547616"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ADX</a:t>
              </a:r>
            </a:p>
          </p:txBody>
        </p:sp>
        <p:sp>
          <p:nvSpPr>
            <p:cNvPr id="162" name="system 912" descr="system 912">
              <a:hlinkClick r:id="rId15"/>
              <a:extLst>
                <a:ext uri="{FF2B5EF4-FFF2-40B4-BE49-F238E27FC236}">
                  <a16:creationId xmlns:a16="http://schemas.microsoft.com/office/drawing/2014/main" id="{5158377A-EE5B-487C-B8B1-385F0B89284D}"/>
                </a:ext>
                <a:ext uri="{C183D7F6-B498-43B3-948B-1728B52AA6E4}">
                  <adec:decorative xmlns:adec="http://schemas.microsoft.com/office/drawing/2017/decorative" val="0"/>
                </a:ext>
              </a:extLst>
            </p:cNvPr>
            <p:cNvSpPr>
              <a:spLocks noChangeArrowheads="1"/>
            </p:cNvSpPr>
            <p:nvPr/>
          </p:nvSpPr>
          <p:spPr bwMode="auto">
            <a:xfrm>
              <a:off x="373873" y="5033493"/>
              <a:ext cx="547617"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AGIS</a:t>
              </a:r>
            </a:p>
          </p:txBody>
        </p:sp>
        <p:sp>
          <p:nvSpPr>
            <p:cNvPr id="163" name="system 920" descr="system 920">
              <a:hlinkClick r:id="rId16"/>
              <a:extLst>
                <a:ext uri="{FF2B5EF4-FFF2-40B4-BE49-F238E27FC236}">
                  <a16:creationId xmlns:a16="http://schemas.microsoft.com/office/drawing/2014/main" id="{21B1CBFA-9953-45D1-BE88-C6F83581F958}"/>
                </a:ext>
                <a:ext uri="{C183D7F6-B498-43B3-948B-1728B52AA6E4}">
                  <adec:decorative xmlns:adec="http://schemas.microsoft.com/office/drawing/2017/decorative" val="0"/>
                </a:ext>
              </a:extLst>
            </p:cNvPr>
            <p:cNvSpPr>
              <a:spLocks noChangeArrowheads="1"/>
            </p:cNvSpPr>
            <p:nvPr/>
          </p:nvSpPr>
          <p:spPr bwMode="auto">
            <a:xfrm>
              <a:off x="374169" y="4902621"/>
              <a:ext cx="546529"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CTS</a:t>
              </a:r>
            </a:p>
          </p:txBody>
        </p:sp>
        <p:sp>
          <p:nvSpPr>
            <p:cNvPr id="164" name="system 1205" descr="system 1205">
              <a:hlinkClick r:id="rId17"/>
              <a:extLst>
                <a:ext uri="{FF2B5EF4-FFF2-40B4-BE49-F238E27FC236}">
                  <a16:creationId xmlns:a16="http://schemas.microsoft.com/office/drawing/2014/main" id="{46B65310-47F6-4D64-A749-A34A7D6A64BD}"/>
                </a:ext>
                <a:ext uri="{C183D7F6-B498-43B3-948B-1728B52AA6E4}">
                  <adec:decorative xmlns:adec="http://schemas.microsoft.com/office/drawing/2017/decorative" val="0"/>
                </a:ext>
              </a:extLst>
            </p:cNvPr>
            <p:cNvSpPr>
              <a:spLocks noChangeArrowheads="1"/>
            </p:cNvSpPr>
            <p:nvPr/>
          </p:nvSpPr>
          <p:spPr bwMode="auto">
            <a:xfrm rot="16200000">
              <a:off x="116443" y="3037689"/>
              <a:ext cx="546612" cy="138121"/>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NAIMES</a:t>
              </a:r>
            </a:p>
          </p:txBody>
        </p:sp>
        <p:sp>
          <p:nvSpPr>
            <p:cNvPr id="165" name="system 906" descr="system 906">
              <a:hlinkClick r:id="rId18"/>
              <a:extLst>
                <a:ext uri="{FF2B5EF4-FFF2-40B4-BE49-F238E27FC236}">
                  <a16:creationId xmlns:a16="http://schemas.microsoft.com/office/drawing/2014/main" id="{1F0CE77B-09DA-4486-AAC9-532BC89466EA}"/>
                </a:ext>
                <a:ext uri="{C183D7F6-B498-43B3-948B-1728B52AA6E4}">
                  <adec:decorative xmlns:adec="http://schemas.microsoft.com/office/drawing/2017/decorative" val="0"/>
                </a:ext>
              </a:extLst>
            </p:cNvPr>
            <p:cNvSpPr>
              <a:spLocks noChangeArrowheads="1"/>
            </p:cNvSpPr>
            <p:nvPr/>
          </p:nvSpPr>
          <p:spPr bwMode="auto">
            <a:xfrm>
              <a:off x="479812" y="3241935"/>
              <a:ext cx="547617" cy="138121"/>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AISR</a:t>
              </a:r>
            </a:p>
          </p:txBody>
        </p:sp>
        <p:sp>
          <p:nvSpPr>
            <p:cNvPr id="166" name="system 418" descr="system 418">
              <a:hlinkClick r:id="rId19"/>
              <a:extLst>
                <a:ext uri="{FF2B5EF4-FFF2-40B4-BE49-F238E27FC236}">
                  <a16:creationId xmlns:a16="http://schemas.microsoft.com/office/drawing/2014/main" id="{516C237C-A319-4841-9D84-505CB31FEC68}"/>
                </a:ext>
                <a:ext uri="{C183D7F6-B498-43B3-948B-1728B52AA6E4}">
                  <adec:decorative xmlns:adec="http://schemas.microsoft.com/office/drawing/2017/decorative" val="0"/>
                </a:ext>
              </a:extLst>
            </p:cNvPr>
            <p:cNvSpPr>
              <a:spLocks noChangeArrowheads="1"/>
            </p:cNvSpPr>
            <p:nvPr/>
          </p:nvSpPr>
          <p:spPr bwMode="auto">
            <a:xfrm>
              <a:off x="373082" y="4629821"/>
              <a:ext cx="547616" cy="138122"/>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OEAAA</a:t>
              </a:r>
            </a:p>
          </p:txBody>
        </p:sp>
        <p:sp>
          <p:nvSpPr>
            <p:cNvPr id="167" name="system 150" descr="system 150">
              <a:hlinkClick r:id="rId20"/>
              <a:extLst>
                <a:ext uri="{FF2B5EF4-FFF2-40B4-BE49-F238E27FC236}">
                  <a16:creationId xmlns:a16="http://schemas.microsoft.com/office/drawing/2014/main" id="{7097EE77-0D3D-4163-A04A-6C0B8C364390}"/>
                </a:ext>
                <a:ext uri="{C183D7F6-B498-43B3-948B-1728B52AA6E4}">
                  <adec:decorative xmlns:adec="http://schemas.microsoft.com/office/drawing/2017/decorative" val="0"/>
                </a:ext>
              </a:extLst>
            </p:cNvPr>
            <p:cNvSpPr>
              <a:spLocks noChangeArrowheads="1"/>
            </p:cNvSpPr>
            <p:nvPr/>
          </p:nvSpPr>
          <p:spPr bwMode="auto">
            <a:xfrm>
              <a:off x="479813" y="3105513"/>
              <a:ext cx="547616"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SAMS</a:t>
              </a:r>
            </a:p>
          </p:txBody>
        </p:sp>
        <p:sp>
          <p:nvSpPr>
            <p:cNvPr id="168" name="system 923" descr="system 923">
              <a:hlinkClick r:id="rId21"/>
              <a:extLst>
                <a:ext uri="{FF2B5EF4-FFF2-40B4-BE49-F238E27FC236}">
                  <a16:creationId xmlns:a16="http://schemas.microsoft.com/office/drawing/2014/main" id="{4B8B5816-6C9C-470F-B28C-088680B50AE0}"/>
                </a:ext>
                <a:ext uri="{C183D7F6-B498-43B3-948B-1728B52AA6E4}">
                  <adec:decorative xmlns:adec="http://schemas.microsoft.com/office/drawing/2017/decorative" val="0"/>
                </a:ext>
              </a:extLst>
            </p:cNvPr>
            <p:cNvSpPr>
              <a:spLocks noChangeArrowheads="1"/>
            </p:cNvSpPr>
            <p:nvPr/>
          </p:nvSpPr>
          <p:spPr bwMode="auto">
            <a:xfrm>
              <a:off x="479813" y="2830447"/>
              <a:ext cx="547460" cy="138121"/>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FNS</a:t>
              </a:r>
            </a:p>
          </p:txBody>
        </p:sp>
        <p:sp>
          <p:nvSpPr>
            <p:cNvPr id="169" name="system 420" descr="system 420">
              <a:hlinkClick r:id="rId22"/>
              <a:extLst>
                <a:ext uri="{FF2B5EF4-FFF2-40B4-BE49-F238E27FC236}">
                  <a16:creationId xmlns:a16="http://schemas.microsoft.com/office/drawing/2014/main" id="{3A79754E-D818-4EF9-A466-D188E954A9F6}"/>
                </a:ext>
                <a:ext uri="{C183D7F6-B498-43B3-948B-1728B52AA6E4}">
                  <adec:decorative xmlns:adec="http://schemas.microsoft.com/office/drawing/2017/decorative" val="0"/>
                </a:ext>
              </a:extLst>
            </p:cNvPr>
            <p:cNvSpPr>
              <a:spLocks noChangeArrowheads="1"/>
            </p:cNvSpPr>
            <p:nvPr/>
          </p:nvSpPr>
          <p:spPr bwMode="auto">
            <a:xfrm>
              <a:off x="479813" y="2968456"/>
              <a:ext cx="547460" cy="137169"/>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USNS</a:t>
              </a:r>
            </a:p>
          </p:txBody>
        </p:sp>
        <p:sp>
          <p:nvSpPr>
            <p:cNvPr id="170" name="system 718" descr="system 718">
              <a:hlinkClick r:id="rId23"/>
              <a:extLst>
                <a:ext uri="{FF2B5EF4-FFF2-40B4-BE49-F238E27FC236}">
                  <a16:creationId xmlns:a16="http://schemas.microsoft.com/office/drawing/2014/main" id="{F9B4B9FC-E557-44D5-9DA6-C4961EF11A7E}"/>
                </a:ext>
                <a:ext uri="{C183D7F6-B498-43B3-948B-1728B52AA6E4}">
                  <adec:decorative xmlns:adec="http://schemas.microsoft.com/office/drawing/2017/decorative" val="0"/>
                </a:ext>
              </a:extLst>
            </p:cNvPr>
            <p:cNvSpPr>
              <a:spLocks noChangeArrowheads="1"/>
            </p:cNvSpPr>
            <p:nvPr/>
          </p:nvSpPr>
          <p:spPr bwMode="auto">
            <a:xfrm>
              <a:off x="373376" y="4047338"/>
              <a:ext cx="547617" cy="138122"/>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CARF</a:t>
              </a:r>
            </a:p>
          </p:txBody>
        </p:sp>
        <p:sp>
          <p:nvSpPr>
            <p:cNvPr id="171" name="system 948" descr="system 948">
              <a:hlinkClick r:id="rId24"/>
              <a:extLst>
                <a:ext uri="{FF2B5EF4-FFF2-40B4-BE49-F238E27FC236}">
                  <a16:creationId xmlns:a16="http://schemas.microsoft.com/office/drawing/2014/main" id="{37EEB6FA-3F47-4239-912A-5338666B9FFC}"/>
                </a:ext>
                <a:ext uri="{C183D7F6-B498-43B3-948B-1728B52AA6E4}">
                  <adec:decorative xmlns:adec="http://schemas.microsoft.com/office/drawing/2017/decorative" val="0"/>
                </a:ext>
              </a:extLst>
            </p:cNvPr>
            <p:cNvSpPr>
              <a:spLocks noChangeArrowheads="1"/>
            </p:cNvSpPr>
            <p:nvPr/>
          </p:nvSpPr>
          <p:spPr bwMode="auto">
            <a:xfrm>
              <a:off x="373374" y="4183232"/>
              <a:ext cx="547617" cy="138121"/>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TFR </a:t>
              </a:r>
              <a:r>
                <a:rPr lang="en-US" altLang="en-US" sz="800" err="1">
                  <a:solidFill>
                    <a:srgbClr val="000000"/>
                  </a:solidFill>
                  <a:latin typeface="+mj-lt"/>
                  <a:ea typeface="ＭＳ Ｐゴシック" panose="020B0600070205080204" pitchFamily="34" charset="-128"/>
                  <a:cs typeface="Segoe UI" panose="020B0502040204020203" pitchFamily="34" charset="0"/>
                </a:rPr>
                <a:t>Bldr</a:t>
              </a:r>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172" name="system 544" descr="system 544">
              <a:hlinkClick r:id="rId25"/>
              <a:extLst>
                <a:ext uri="{FF2B5EF4-FFF2-40B4-BE49-F238E27FC236}">
                  <a16:creationId xmlns:a16="http://schemas.microsoft.com/office/drawing/2014/main" id="{4E2B10E2-A65E-45A7-8A61-E8224B7E5232}"/>
                </a:ext>
                <a:ext uri="{C183D7F6-B498-43B3-948B-1728B52AA6E4}">
                  <adec:decorative xmlns:adec="http://schemas.microsoft.com/office/drawing/2017/decorative" val="0"/>
                </a:ext>
              </a:extLst>
            </p:cNvPr>
            <p:cNvSpPr>
              <a:spLocks noChangeArrowheads="1"/>
            </p:cNvSpPr>
            <p:nvPr/>
          </p:nvSpPr>
          <p:spPr bwMode="auto">
            <a:xfrm>
              <a:off x="373373" y="4319747"/>
              <a:ext cx="547617"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SDAT</a:t>
              </a:r>
            </a:p>
          </p:txBody>
        </p:sp>
        <p:sp>
          <p:nvSpPr>
            <p:cNvPr id="173" name="system 952" descr="system 952">
              <a:hlinkClick r:id="rId26"/>
              <a:extLst>
                <a:ext uri="{FF2B5EF4-FFF2-40B4-BE49-F238E27FC236}">
                  <a16:creationId xmlns:a16="http://schemas.microsoft.com/office/drawing/2014/main" id="{7E91A7B0-EE86-4F17-B191-777149BD2220}"/>
                </a:ext>
                <a:ext uri="{C183D7F6-B498-43B3-948B-1728B52AA6E4}">
                  <adec:decorative xmlns:adec="http://schemas.microsoft.com/office/drawing/2017/decorative" val="0"/>
                </a:ext>
              </a:extLst>
            </p:cNvPr>
            <p:cNvSpPr>
              <a:spLocks noChangeArrowheads="1"/>
            </p:cNvSpPr>
            <p:nvPr/>
          </p:nvSpPr>
          <p:spPr bwMode="auto">
            <a:xfrm>
              <a:off x="320030" y="3630068"/>
              <a:ext cx="1242737" cy="142352"/>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ACS</a:t>
              </a:r>
            </a:p>
          </p:txBody>
        </p:sp>
        <p:sp>
          <p:nvSpPr>
            <p:cNvPr id="174" name="system 49" descr="system 49">
              <a:hlinkClick r:id="rId27"/>
              <a:extLst>
                <a:ext uri="{FF2B5EF4-FFF2-40B4-BE49-F238E27FC236}">
                  <a16:creationId xmlns:a16="http://schemas.microsoft.com/office/drawing/2014/main" id="{A119DBC7-42D2-47BC-B69B-1500E2406C0E}"/>
                </a:ext>
                <a:ext uri="{C183D7F6-B498-43B3-948B-1728B52AA6E4}">
                  <adec:decorative xmlns:adec="http://schemas.microsoft.com/office/drawing/2017/decorative" val="0"/>
                </a:ext>
              </a:extLst>
            </p:cNvPr>
            <p:cNvSpPr>
              <a:spLocks noChangeArrowheads="1"/>
            </p:cNvSpPr>
            <p:nvPr/>
          </p:nvSpPr>
          <p:spPr bwMode="auto">
            <a:xfrm>
              <a:off x="320029" y="3462056"/>
              <a:ext cx="600669" cy="137449"/>
            </a:xfrm>
            <a:prstGeom prst="rect">
              <a:avLst/>
            </a:prstGeom>
            <a:solidFill>
              <a:srgbClr val="D0F2FC"/>
            </a:solidFill>
            <a:ln w="9525">
              <a:solidFill>
                <a:schemeClr val="tx1"/>
              </a:solidFill>
              <a:miter lim="800000"/>
              <a:headEnd/>
              <a:tailEnd/>
            </a:ln>
          </p:spPr>
          <p:txBody>
            <a:bodyPr wrap="none" lIns="9144"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NASR</a:t>
              </a:r>
            </a:p>
          </p:txBody>
        </p:sp>
        <p:sp>
          <p:nvSpPr>
            <p:cNvPr id="175" name="system 1342" descr="system 1342">
              <a:hlinkClick r:id="rId28"/>
              <a:extLst>
                <a:ext uri="{FF2B5EF4-FFF2-40B4-BE49-F238E27FC236}">
                  <a16:creationId xmlns:a16="http://schemas.microsoft.com/office/drawing/2014/main" id="{276179EB-7C71-4858-8281-3D4D03DC39CF}"/>
                </a:ext>
                <a:ext uri="{C183D7F6-B498-43B3-948B-1728B52AA6E4}">
                  <adec:decorative xmlns:adec="http://schemas.microsoft.com/office/drawing/2017/decorative" val="0"/>
                </a:ext>
              </a:extLst>
            </p:cNvPr>
            <p:cNvSpPr>
              <a:spLocks noChangeArrowheads="1"/>
            </p:cNvSpPr>
            <p:nvPr/>
          </p:nvSpPr>
          <p:spPr bwMode="auto">
            <a:xfrm>
              <a:off x="3233339" y="4264195"/>
              <a:ext cx="661082" cy="148438"/>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EAST</a:t>
              </a:r>
            </a:p>
          </p:txBody>
        </p:sp>
        <p:sp>
          <p:nvSpPr>
            <p:cNvPr id="176" name="system 1377" descr="system 1377">
              <a:hlinkClick r:id="rId29"/>
              <a:extLst>
                <a:ext uri="{FF2B5EF4-FFF2-40B4-BE49-F238E27FC236}">
                  <a16:creationId xmlns:a16="http://schemas.microsoft.com/office/drawing/2014/main" id="{8AF5D1ED-C647-461C-98E8-1AF8D79CE19F}"/>
                </a:ext>
                <a:ext uri="{C183D7F6-B498-43B3-948B-1728B52AA6E4}">
                  <adec:decorative xmlns:adec="http://schemas.microsoft.com/office/drawing/2017/decorative" val="0"/>
                </a:ext>
              </a:extLst>
            </p:cNvPr>
            <p:cNvSpPr>
              <a:spLocks noChangeArrowheads="1"/>
            </p:cNvSpPr>
            <p:nvPr/>
          </p:nvSpPr>
          <p:spPr bwMode="auto">
            <a:xfrm>
              <a:off x="373082" y="4453352"/>
              <a:ext cx="547617"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SAACE</a:t>
              </a:r>
            </a:p>
          </p:txBody>
        </p:sp>
        <p:sp>
          <p:nvSpPr>
            <p:cNvPr id="182" name="roadmap_symbol 387 planned" descr="roadmap_symbol 387 planned">
              <a:hlinkClick r:id="rId30"/>
              <a:extLst>
                <a:ext uri="{FF2B5EF4-FFF2-40B4-BE49-F238E27FC236}">
                  <a16:creationId xmlns:a16="http://schemas.microsoft.com/office/drawing/2014/main" id="{594E461A-1F62-4F07-BAD1-91CF62214693}"/>
                </a:ext>
                <a:ext uri="{C183D7F6-B498-43B3-948B-1728B52AA6E4}">
                  <adec:decorative xmlns:adec="http://schemas.microsoft.com/office/drawing/2017/decorative" val="0"/>
                </a:ext>
              </a:extLst>
            </p:cNvPr>
            <p:cNvSpPr>
              <a:spLocks noChangeArrowheads="1"/>
            </p:cNvSpPr>
            <p:nvPr/>
          </p:nvSpPr>
          <p:spPr bwMode="auto">
            <a:xfrm>
              <a:off x="3376190" y="3999943"/>
              <a:ext cx="2803215" cy="128016"/>
            </a:xfrm>
            <a:prstGeom prst="rect">
              <a:avLst/>
            </a:prstGeom>
            <a:solidFill>
              <a:srgbClr val="FFC000"/>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AIMM Enhancement 2</a:t>
              </a:r>
            </a:p>
          </p:txBody>
        </p:sp>
        <p:sp>
          <p:nvSpPr>
            <p:cNvPr id="183" name="segment 941" descr="segment 941">
              <a:hlinkClick r:id="rId31"/>
              <a:extLst>
                <a:ext uri="{FF2B5EF4-FFF2-40B4-BE49-F238E27FC236}">
                  <a16:creationId xmlns:a16="http://schemas.microsoft.com/office/drawing/2014/main" id="{22403BBA-C2B7-425C-9349-2FE0B61222B6}"/>
                </a:ext>
                <a:ext uri="{C183D7F6-B498-43B3-948B-1728B52AA6E4}">
                  <adec:decorative xmlns:adec="http://schemas.microsoft.com/office/drawing/2017/decorative" val="0"/>
                </a:ext>
              </a:extLst>
            </p:cNvPr>
            <p:cNvSpPr>
              <a:spLocks noChangeArrowheads="1"/>
            </p:cNvSpPr>
            <p:nvPr/>
          </p:nvSpPr>
          <p:spPr bwMode="auto">
            <a:xfrm>
              <a:off x="1585784" y="3799994"/>
              <a:ext cx="4589292" cy="125070"/>
            </a:xfrm>
            <a:prstGeom prst="rect">
              <a:avLst/>
            </a:prstGeom>
            <a:solidFill>
              <a:srgbClr val="FFC000"/>
            </a:solidFill>
            <a:ln w="9525">
              <a:solidFill>
                <a:schemeClr val="tx1"/>
              </a:solidFill>
              <a:prstDash val="solid"/>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AIMM Enhancement 1</a:t>
              </a:r>
            </a:p>
          </p:txBody>
        </p:sp>
        <p:sp>
          <p:nvSpPr>
            <p:cNvPr id="180" name="decision 1299" descr="decision 1299">
              <a:hlinkClick r:id="rId32"/>
              <a:extLst>
                <a:ext uri="{FF2B5EF4-FFF2-40B4-BE49-F238E27FC236}">
                  <a16:creationId xmlns:a16="http://schemas.microsoft.com/office/drawing/2014/main" id="{152D0A43-48A6-4E31-9574-B1418027A297}"/>
                </a:ext>
                <a:ext uri="{C183D7F6-B498-43B3-948B-1728B52AA6E4}">
                  <adec:decorative xmlns:adec="http://schemas.microsoft.com/office/drawing/2017/decorative" val="0"/>
                </a:ext>
              </a:extLst>
            </p:cNvPr>
            <p:cNvSpPr>
              <a:spLocks noChangeArrowheads="1"/>
            </p:cNvSpPr>
            <p:nvPr/>
          </p:nvSpPr>
          <p:spPr bwMode="auto">
            <a:xfrm>
              <a:off x="1121656" y="3922427"/>
              <a:ext cx="274622" cy="365198"/>
            </a:xfrm>
            <a:prstGeom prst="diamond">
              <a:avLst/>
            </a:prstGeom>
            <a:solidFill>
              <a:srgbClr val="D9D9D9"/>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1299</a:t>
              </a:r>
            </a:p>
          </p:txBody>
        </p:sp>
        <p:sp>
          <p:nvSpPr>
            <p:cNvPr id="181" name="decision 1189" descr="decision 1189">
              <a:hlinkClick r:id="rId33"/>
              <a:extLst>
                <a:ext uri="{FF2B5EF4-FFF2-40B4-BE49-F238E27FC236}">
                  <a16:creationId xmlns:a16="http://schemas.microsoft.com/office/drawing/2014/main" id="{90F78BB3-F301-452C-A709-E7932FFEECAC}"/>
                </a:ext>
                <a:ext uri="{C183D7F6-B498-43B3-948B-1728B52AA6E4}">
                  <adec:decorative xmlns:adec="http://schemas.microsoft.com/office/drawing/2017/decorative" val="0"/>
                </a:ext>
              </a:extLst>
            </p:cNvPr>
            <p:cNvSpPr>
              <a:spLocks noChangeArrowheads="1"/>
            </p:cNvSpPr>
            <p:nvPr/>
          </p:nvSpPr>
          <p:spPr bwMode="auto">
            <a:xfrm>
              <a:off x="3155883" y="3890130"/>
              <a:ext cx="274307" cy="365784"/>
            </a:xfrm>
            <a:prstGeom prst="diamond">
              <a:avLst/>
            </a:prstGeom>
            <a:solidFill>
              <a:srgbClr val="D9D9D9"/>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1189</a:t>
              </a:r>
            </a:p>
          </p:txBody>
        </p:sp>
        <p:sp>
          <p:nvSpPr>
            <p:cNvPr id="178" name="decision 122" descr="decision 122">
              <a:hlinkClick r:id="rId34"/>
              <a:extLst>
                <a:ext uri="{FF2B5EF4-FFF2-40B4-BE49-F238E27FC236}">
                  <a16:creationId xmlns:a16="http://schemas.microsoft.com/office/drawing/2014/main" id="{5A75BB4D-E145-4365-8A41-AFB15FAF41FE}"/>
                </a:ext>
                <a:ext uri="{C183D7F6-B498-43B3-948B-1728B52AA6E4}">
                  <adec:decorative xmlns:adec="http://schemas.microsoft.com/office/drawing/2017/decorative" val="0"/>
                </a:ext>
              </a:extLst>
            </p:cNvPr>
            <p:cNvSpPr>
              <a:spLocks noChangeArrowheads="1"/>
            </p:cNvSpPr>
            <p:nvPr/>
          </p:nvSpPr>
          <p:spPr bwMode="auto">
            <a:xfrm>
              <a:off x="2010400" y="3675729"/>
              <a:ext cx="274307" cy="365784"/>
            </a:xfrm>
            <a:prstGeom prst="diamond">
              <a:avLst/>
            </a:prstGeom>
            <a:solidFill>
              <a:srgbClr val="D9D9D9"/>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122</a:t>
              </a:r>
            </a:p>
          </p:txBody>
        </p:sp>
        <p:sp>
          <p:nvSpPr>
            <p:cNvPr id="68" name="segment 838" descr="segment 838">
              <a:hlinkClick r:id="rId35"/>
              <a:extLst>
                <a:ext uri="{FF2B5EF4-FFF2-40B4-BE49-F238E27FC236}">
                  <a16:creationId xmlns:a16="http://schemas.microsoft.com/office/drawing/2014/main" id="{32A83A3D-B2A0-4921-9D81-709542C3698A}"/>
                </a:ext>
                <a:ext uri="{C183D7F6-B498-43B3-948B-1728B52AA6E4}">
                  <adec:decorative xmlns:adec="http://schemas.microsoft.com/office/drawing/2017/decorative" val="0"/>
                </a:ext>
              </a:extLst>
            </p:cNvPr>
            <p:cNvSpPr>
              <a:spLocks noChangeArrowheads="1"/>
            </p:cNvSpPr>
            <p:nvPr/>
          </p:nvSpPr>
          <p:spPr bwMode="auto">
            <a:xfrm>
              <a:off x="1180965" y="2733823"/>
              <a:ext cx="1927060"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FNS Sustainment</a:t>
              </a:r>
            </a:p>
          </p:txBody>
        </p:sp>
        <p:sp>
          <p:nvSpPr>
            <p:cNvPr id="177" name="decision 1267" descr="decision 1267">
              <a:hlinkClick r:id="rId36"/>
              <a:extLst>
                <a:ext uri="{FF2B5EF4-FFF2-40B4-BE49-F238E27FC236}">
                  <a16:creationId xmlns:a16="http://schemas.microsoft.com/office/drawing/2014/main" id="{A68BABB0-61C5-4C25-B715-44FA512BE8FE}"/>
                </a:ext>
                <a:ext uri="{C183D7F6-B498-43B3-948B-1728B52AA6E4}">
                  <adec:decorative xmlns:adec="http://schemas.microsoft.com/office/drawing/2017/decorative" val="0"/>
                </a:ext>
              </a:extLst>
            </p:cNvPr>
            <p:cNvSpPr>
              <a:spLocks noChangeArrowheads="1"/>
            </p:cNvSpPr>
            <p:nvPr/>
          </p:nvSpPr>
          <p:spPr bwMode="auto">
            <a:xfrm>
              <a:off x="1753202" y="2604486"/>
              <a:ext cx="274307" cy="365784"/>
            </a:xfrm>
            <a:prstGeom prst="diamond">
              <a:avLst/>
            </a:prstGeom>
            <a:solidFill>
              <a:srgbClr val="D9D9D9"/>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1267</a:t>
              </a:r>
            </a:p>
          </p:txBody>
        </p:sp>
        <p:sp>
          <p:nvSpPr>
            <p:cNvPr id="82" name="support 830" descr="support 830">
              <a:hlinkClick r:id="rId37"/>
              <a:extLst>
                <a:ext uri="{FF2B5EF4-FFF2-40B4-BE49-F238E27FC236}">
                  <a16:creationId xmlns:a16="http://schemas.microsoft.com/office/drawing/2014/main" id="{87E4A55A-B29C-4D92-99A7-0692A6C2164C}"/>
                </a:ext>
                <a:ext uri="{C183D7F6-B498-43B3-948B-1728B52AA6E4}">
                  <adec:decorative xmlns:adec="http://schemas.microsoft.com/office/drawing/2017/decorative" val="0"/>
                </a:ext>
              </a:extLst>
            </p:cNvPr>
            <p:cNvSpPr>
              <a:spLocks noChangeArrowheads="1"/>
            </p:cNvSpPr>
            <p:nvPr/>
          </p:nvSpPr>
          <p:spPr bwMode="auto">
            <a:xfrm>
              <a:off x="1177274" y="5480475"/>
              <a:ext cx="503269" cy="128016"/>
            </a:xfrm>
            <a:prstGeom prst="rect">
              <a:avLst/>
            </a:prstGeom>
            <a:blipFill dpi="0" rotWithShape="0">
              <a:blip r:embed="rId38"/>
              <a:srcRect/>
              <a:tile tx="0" ty="0" sx="100000" sy="100000" flip="none" algn="tl"/>
            </a:blipFill>
            <a:ln w="9525">
              <a:solidFill>
                <a:schemeClr val="tx1"/>
              </a:solidFill>
              <a:miter lim="800000"/>
              <a:headEnd/>
              <a:tailEnd/>
            </a:ln>
          </p:spPr>
          <p:txBody>
            <a:bodyPr wrap="none"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mn-lt"/>
                <a:ea typeface="ＭＳ Ｐゴシック" panose="020B0600070205080204" pitchFamily="34" charset="-128"/>
                <a:cs typeface="Segoe UI" panose="020B0502040204020203" pitchFamily="34" charset="0"/>
              </a:endParaRPr>
            </a:p>
          </p:txBody>
        </p:sp>
        <p:sp>
          <p:nvSpPr>
            <p:cNvPr id="83" name="support 831" descr="support 831">
              <a:hlinkClick r:id="rId39"/>
              <a:extLst>
                <a:ext uri="{FF2B5EF4-FFF2-40B4-BE49-F238E27FC236}">
                  <a16:creationId xmlns:a16="http://schemas.microsoft.com/office/drawing/2014/main" id="{3F81AB6B-3B39-4137-BC0C-EE5B8BF39C3B}"/>
                </a:ext>
                <a:ext uri="{C183D7F6-B498-43B3-948B-1728B52AA6E4}">
                  <adec:decorative xmlns:adec="http://schemas.microsoft.com/office/drawing/2017/decorative" val="0"/>
                </a:ext>
              </a:extLst>
            </p:cNvPr>
            <p:cNvSpPr>
              <a:spLocks noChangeArrowheads="1"/>
            </p:cNvSpPr>
            <p:nvPr/>
          </p:nvSpPr>
          <p:spPr bwMode="auto">
            <a:xfrm>
              <a:off x="1177274" y="5678897"/>
              <a:ext cx="503269" cy="128016"/>
            </a:xfrm>
            <a:prstGeom prst="rect">
              <a:avLst/>
            </a:prstGeom>
            <a:blipFill dpi="0" rotWithShape="0">
              <a:blip r:embed="rId38"/>
              <a:srcRect/>
              <a:tile tx="0" ty="0" sx="100000" sy="100000" flip="none" algn="tl"/>
            </a:blipFill>
            <a:ln w="9525">
              <a:solidFill>
                <a:schemeClr val="tx1"/>
              </a:solidFill>
              <a:miter lim="800000"/>
              <a:headEnd/>
              <a:tailEnd/>
            </a:ln>
          </p:spPr>
          <p:txBody>
            <a:bodyPr wrap="none"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mn-lt"/>
                <a:ea typeface="ＭＳ Ｐゴシック" panose="020B0600070205080204" pitchFamily="34" charset="-128"/>
                <a:cs typeface="Segoe UI" panose="020B0502040204020203" pitchFamily="34" charset="0"/>
              </a:endParaRPr>
            </a:p>
          </p:txBody>
        </p:sp>
        <p:sp>
          <p:nvSpPr>
            <p:cNvPr id="84" name="support 1085" descr="support 1085">
              <a:hlinkClick r:id="rId40"/>
              <a:extLst>
                <a:ext uri="{FF2B5EF4-FFF2-40B4-BE49-F238E27FC236}">
                  <a16:creationId xmlns:a16="http://schemas.microsoft.com/office/drawing/2014/main" id="{2B41068B-BE75-4133-8C14-D28AB7EF6C5D}"/>
                </a:ext>
                <a:ext uri="{C183D7F6-B498-43B3-948B-1728B52AA6E4}">
                  <adec:decorative xmlns:adec="http://schemas.microsoft.com/office/drawing/2017/decorative" val="0"/>
                </a:ext>
              </a:extLst>
            </p:cNvPr>
            <p:cNvSpPr>
              <a:spLocks noChangeArrowheads="1"/>
            </p:cNvSpPr>
            <p:nvPr/>
          </p:nvSpPr>
          <p:spPr bwMode="auto">
            <a:xfrm>
              <a:off x="1178153" y="6073810"/>
              <a:ext cx="4593543" cy="128016"/>
            </a:xfrm>
            <a:prstGeom prst="rect">
              <a:avLst/>
            </a:prstGeom>
            <a:blipFill dpi="0" rotWithShape="0">
              <a:blip r:embed="rId38"/>
              <a:srcRect/>
              <a:tile tx="0" ty="0" sx="100000" sy="100000" flip="none" algn="tl"/>
            </a:blip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a:r>
                <a:rPr lang="en-US" altLang="en-US" sz="800">
                  <a:latin typeface="+mn-lt"/>
                  <a:cs typeface="Segoe UI" panose="020B0502040204020203" pitchFamily="34" charset="0"/>
                </a:rPr>
                <a:t>Dynamic Separation for Wake Mitigation</a:t>
              </a:r>
            </a:p>
          </p:txBody>
        </p:sp>
        <p:sp>
          <p:nvSpPr>
            <p:cNvPr id="85" name="Rectangle 84">
              <a:extLst>
                <a:ext uri="{FF2B5EF4-FFF2-40B4-BE49-F238E27FC236}">
                  <a16:creationId xmlns:a16="http://schemas.microsoft.com/office/drawing/2014/main" id="{E1521FA5-D55B-43AF-8979-69FE40EBB5F6}"/>
                </a:ext>
                <a:ext uri="{C183D7F6-B498-43B3-948B-1728B52AA6E4}">
                  <adec:decorative xmlns:adec="http://schemas.microsoft.com/office/drawing/2017/decorative" val="1"/>
                </a:ext>
              </a:extLst>
            </p:cNvPr>
            <p:cNvSpPr/>
            <p:nvPr/>
          </p:nvSpPr>
          <p:spPr>
            <a:xfrm>
              <a:off x="1758689" y="5468416"/>
              <a:ext cx="2412180" cy="128016"/>
            </a:xfrm>
            <a:prstGeom prst="rect">
              <a:avLst/>
            </a:prstGeom>
            <a:solidFill>
              <a:schemeClr val="bg1"/>
            </a:solidFill>
            <a:ln>
              <a:noFill/>
            </a:ln>
          </p:spPr>
          <p:txBody>
            <a:bodyPr wrap="square" anchor="ctr">
              <a:spAutoFit/>
            </a:bodyPr>
            <a:lstStyle/>
            <a:p>
              <a:r>
                <a:rPr lang="en-US" sz="800">
                  <a:latin typeface="+mn-lt"/>
                </a:rPr>
                <a:t>CSPR Operations – Revised Separation Standards</a:t>
              </a:r>
            </a:p>
          </p:txBody>
        </p:sp>
        <p:sp>
          <p:nvSpPr>
            <p:cNvPr id="86" name="Rectangle 85">
              <a:extLst>
                <a:ext uri="{FF2B5EF4-FFF2-40B4-BE49-F238E27FC236}">
                  <a16:creationId xmlns:a16="http://schemas.microsoft.com/office/drawing/2014/main" id="{B83BB414-EFBE-4AFF-B68C-64B34EAC4870}"/>
                </a:ext>
                <a:ext uri="{C183D7F6-B498-43B3-948B-1728B52AA6E4}">
                  <adec:decorative xmlns:adec="http://schemas.microsoft.com/office/drawing/2017/decorative" val="1"/>
                </a:ext>
              </a:extLst>
            </p:cNvPr>
            <p:cNvSpPr/>
            <p:nvPr/>
          </p:nvSpPr>
          <p:spPr>
            <a:xfrm>
              <a:off x="1728622" y="5669614"/>
              <a:ext cx="1828800" cy="128016"/>
            </a:xfrm>
            <a:prstGeom prst="rect">
              <a:avLst/>
            </a:prstGeom>
            <a:solidFill>
              <a:schemeClr val="bg1"/>
            </a:solidFill>
            <a:ln>
              <a:noFill/>
            </a:ln>
          </p:spPr>
          <p:txBody>
            <a:bodyPr wrap="square" anchor="ctr">
              <a:spAutoFit/>
            </a:bodyPr>
            <a:lstStyle/>
            <a:p>
              <a:r>
                <a:rPr lang="en-US" sz="800">
                  <a:latin typeface="+mn-lt"/>
                </a:rPr>
                <a:t>CSPR Operations – Paired Approach</a:t>
              </a:r>
            </a:p>
          </p:txBody>
        </p:sp>
        <p:sp>
          <p:nvSpPr>
            <p:cNvPr id="87" name="support 478" descr="support 478">
              <a:hlinkClick r:id="rId41"/>
              <a:extLst>
                <a:ext uri="{FF2B5EF4-FFF2-40B4-BE49-F238E27FC236}">
                  <a16:creationId xmlns:a16="http://schemas.microsoft.com/office/drawing/2014/main" id="{B48E12B5-7DEF-4872-8169-19C20B14BE30}"/>
                </a:ext>
                <a:ext uri="{C183D7F6-B498-43B3-948B-1728B52AA6E4}">
                  <adec:decorative xmlns:adec="http://schemas.microsoft.com/office/drawing/2017/decorative" val="0"/>
                </a:ext>
              </a:extLst>
            </p:cNvPr>
            <p:cNvSpPr>
              <a:spLocks noChangeArrowheads="1"/>
            </p:cNvSpPr>
            <p:nvPr/>
          </p:nvSpPr>
          <p:spPr bwMode="auto">
            <a:xfrm>
              <a:off x="1178153" y="6274164"/>
              <a:ext cx="3064627"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defRPr/>
              </a:pPr>
              <a:r>
                <a:rPr lang="en-US" altLang="en-US" sz="800">
                  <a:solidFill>
                    <a:srgbClr val="000000"/>
                  </a:solidFill>
                  <a:latin typeface="+mn-lt"/>
                  <a:ea typeface="ＭＳ Ｐゴシック" panose="020B0600070205080204" pitchFamily="34" charset="-128"/>
                  <a:cs typeface="Segoe UI" panose="020B0502040204020203" pitchFamily="34" charset="0"/>
                </a:rPr>
                <a:t>Wake Turbulence Behavior Research</a:t>
              </a:r>
            </a:p>
          </p:txBody>
        </p:sp>
        <p:sp>
          <p:nvSpPr>
            <p:cNvPr id="88" name="support 1058" descr="support 1058">
              <a:hlinkClick r:id="rId42"/>
              <a:extLst>
                <a:ext uri="{FF2B5EF4-FFF2-40B4-BE49-F238E27FC236}">
                  <a16:creationId xmlns:a16="http://schemas.microsoft.com/office/drawing/2014/main" id="{CC89D4A1-C99B-43FC-B519-1AB3C3FA772A}"/>
                </a:ext>
                <a:ext uri="{C183D7F6-B498-43B3-948B-1728B52AA6E4}">
                  <adec:decorative xmlns:adec="http://schemas.microsoft.com/office/drawing/2017/decorative" val="0"/>
                </a:ext>
              </a:extLst>
            </p:cNvPr>
            <p:cNvSpPr>
              <a:spLocks noChangeArrowheads="1"/>
            </p:cNvSpPr>
            <p:nvPr/>
          </p:nvSpPr>
          <p:spPr bwMode="auto">
            <a:xfrm>
              <a:off x="1177273" y="5282053"/>
              <a:ext cx="708678" cy="128016"/>
            </a:xfrm>
            <a:prstGeom prst="rect">
              <a:avLst/>
            </a:prstGeom>
            <a:solidFill>
              <a:srgbClr val="D0F2FC"/>
            </a:solidFill>
            <a:ln w="9525">
              <a:solidFill>
                <a:schemeClr val="tx1"/>
              </a:solidFill>
              <a:miter lim="800000"/>
              <a:headEnd/>
              <a:tailEnd/>
            </a:ln>
          </p:spPr>
          <p:txBody>
            <a:bodyPr wrap="none"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mn-lt"/>
                <a:ea typeface="ＭＳ Ｐゴシック" panose="020B0600070205080204" pitchFamily="34" charset="-128"/>
                <a:cs typeface="Segoe UI" panose="020B0502040204020203" pitchFamily="34" charset="0"/>
              </a:endParaRPr>
            </a:p>
          </p:txBody>
        </p:sp>
        <p:sp>
          <p:nvSpPr>
            <p:cNvPr id="89" name="Rectangle 88">
              <a:extLst>
                <a:ext uri="{FF2B5EF4-FFF2-40B4-BE49-F238E27FC236}">
                  <a16:creationId xmlns:a16="http://schemas.microsoft.com/office/drawing/2014/main" id="{808B9090-0A4E-493B-BD61-DA39CBE365A7}"/>
                </a:ext>
                <a:ext uri="{C183D7F6-B498-43B3-948B-1728B52AA6E4}">
                  <adec:decorative xmlns:adec="http://schemas.microsoft.com/office/drawing/2017/decorative" val="1"/>
                </a:ext>
              </a:extLst>
            </p:cNvPr>
            <p:cNvSpPr/>
            <p:nvPr/>
          </p:nvSpPr>
          <p:spPr>
            <a:xfrm>
              <a:off x="1948912" y="5287726"/>
              <a:ext cx="2412180" cy="128016"/>
            </a:xfrm>
            <a:prstGeom prst="rect">
              <a:avLst/>
            </a:prstGeom>
            <a:solidFill>
              <a:schemeClr val="bg1"/>
            </a:solidFill>
            <a:ln>
              <a:noFill/>
            </a:ln>
          </p:spPr>
          <p:txBody>
            <a:bodyPr wrap="square" anchor="ctr">
              <a:spAutoFit/>
            </a:bodyPr>
            <a:lstStyle/>
            <a:p>
              <a:r>
                <a:rPr lang="en-US" sz="800">
                  <a:latin typeface="+mn-lt"/>
                </a:rPr>
                <a:t>Reductions in Minimum Radar Separations (MRS)</a:t>
              </a:r>
            </a:p>
          </p:txBody>
        </p:sp>
        <p:sp>
          <p:nvSpPr>
            <p:cNvPr id="90" name="support 1247" descr="support 1247">
              <a:hlinkClick r:id="rId43"/>
              <a:extLst>
                <a:ext uri="{FF2B5EF4-FFF2-40B4-BE49-F238E27FC236}">
                  <a16:creationId xmlns:a16="http://schemas.microsoft.com/office/drawing/2014/main" id="{EDC57C05-219D-4562-B61A-5107B64B9D51}"/>
                </a:ext>
                <a:ext uri="{C183D7F6-B498-43B3-948B-1728B52AA6E4}">
                  <adec:decorative xmlns:adec="http://schemas.microsoft.com/office/drawing/2017/decorative" val="0"/>
                </a:ext>
              </a:extLst>
            </p:cNvPr>
            <p:cNvSpPr>
              <a:spLocks noChangeArrowheads="1"/>
            </p:cNvSpPr>
            <p:nvPr/>
          </p:nvSpPr>
          <p:spPr bwMode="auto">
            <a:xfrm>
              <a:off x="1189899" y="5877319"/>
              <a:ext cx="5106824" cy="128016"/>
            </a:xfrm>
            <a:prstGeom prst="rect">
              <a:avLst/>
            </a:prstGeom>
            <a:solidFill>
              <a:srgbClr val="D0F2FC"/>
            </a:solidFill>
            <a:ln w="9525">
              <a:solidFill>
                <a:schemeClr val="tx1"/>
              </a:solidFill>
              <a:miter lim="800000"/>
              <a:headEnd/>
              <a:tailEnd/>
            </a:ln>
          </p:spPr>
          <p:txBody>
            <a:bodyPr wrap="none"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800">
                  <a:latin typeface="+mn-lt"/>
                </a:rPr>
                <a:t>Wake Re-Categorization Establishment and Enhancement</a:t>
              </a:r>
            </a:p>
          </p:txBody>
        </p:sp>
      </p:grpSp>
    </p:spTree>
    <p:extLst>
      <p:ext uri="{BB962C8B-B14F-4D97-AF65-F5344CB8AC3E}">
        <p14:creationId xmlns:p14="http://schemas.microsoft.com/office/powerpoint/2010/main" val="3968471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irspace &amp; Procedures Roadmap: Assumptions">
            <a:extLst>
              <a:ext uri="{FF2B5EF4-FFF2-40B4-BE49-F238E27FC236}">
                <a16:creationId xmlns:a16="http://schemas.microsoft.com/office/drawing/2014/main" id="{9603496B-9275-408A-8F0A-E0B153611A25}"/>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Airspace &amp; Procedures Roadmap: Assumptions</a:t>
            </a:r>
          </a:p>
        </p:txBody>
      </p:sp>
      <p:graphicFrame>
        <p:nvGraphicFramePr>
          <p:cNvPr id="2" name="Group 18" descr="This table describes all of the Airport &amp; Procedures Roadmap: Assumptions.">
            <a:extLst>
              <a:ext uri="{FF2B5EF4-FFF2-40B4-BE49-F238E27FC236}">
                <a16:creationId xmlns:a16="http://schemas.microsoft.com/office/drawing/2014/main" id="{07CD6155-A030-4D48-9507-481BAD0F2F9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00423491"/>
              </p:ext>
            </p:extLst>
          </p:nvPr>
        </p:nvGraphicFramePr>
        <p:xfrm>
          <a:off x="450850" y="420688"/>
          <a:ext cx="8242300" cy="5334000"/>
        </p:xfrm>
        <a:graphic>
          <a:graphicData uri="http://schemas.openxmlformats.org/drawingml/2006/table">
            <a:tbl>
              <a:tblPr firstRow="1"/>
              <a:tblGrid>
                <a:gridCol w="1003175">
                  <a:extLst>
                    <a:ext uri="{9D8B030D-6E8A-4147-A177-3AD203B41FA5}">
                      <a16:colId xmlns:a16="http://schemas.microsoft.com/office/drawing/2014/main" val="20000"/>
                    </a:ext>
                  </a:extLst>
                </a:gridCol>
                <a:gridCol w="7239125">
                  <a:extLst>
                    <a:ext uri="{9D8B030D-6E8A-4147-A177-3AD203B41FA5}">
                      <a16:colId xmlns:a16="http://schemas.microsoft.com/office/drawing/2014/main" val="20001"/>
                    </a:ext>
                  </a:extLst>
                </a:gridCol>
              </a:tblGrid>
              <a:tr h="29367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Identifier</a:t>
                      </a:r>
                    </a:p>
                  </a:txBody>
                  <a:tcPr marL="91456" marR="9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Description</a:t>
                      </a:r>
                    </a:p>
                  </a:txBody>
                  <a:tcPr marL="91456" marR="9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40962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A&amp;P-01</a:t>
                      </a:r>
                    </a:p>
                  </a:txBody>
                  <a:tcPr marL="91456" marR="9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Airspace Modernization Assumptions</a:t>
                      </a:r>
                    </a:p>
                    <a:p>
                      <a:pPr marL="0" marR="0" lvl="0" indent="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Flexibility into any of the agency’s facility plans</a:t>
                      </a:r>
                    </a:p>
                    <a:p>
                      <a:pPr marL="0" marR="0" lvl="0" indent="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Future Airspace &amp; NASA research funding is sufficient and provides favorable benefits</a:t>
                      </a:r>
                    </a:p>
                    <a:p>
                      <a:pPr marL="0" marR="0" lvl="0" indent="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System Dependencies</a:t>
                      </a:r>
                    </a:p>
                    <a:p>
                      <a:pPr marL="457200" marR="0" lvl="1" indent="-228600" algn="l" defTabSz="914400" rtl="0" eaLnBrk="0" fontAlgn="base" latinLnBrk="0" hangingPunct="0">
                        <a:lnSpc>
                          <a:spcPct val="100000"/>
                        </a:lnSpc>
                        <a:spcBef>
                          <a:spcPts val="200"/>
                        </a:spcBef>
                        <a:spcAft>
                          <a:spcPct val="0"/>
                        </a:spcAft>
                        <a:buClrTx/>
                        <a:buSzTx/>
                        <a:buFontTx/>
                        <a:buAutoNum type="arabicPeriod"/>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ADS-B</a:t>
                      </a:r>
                    </a:p>
                    <a:p>
                      <a:pPr marL="457200" marR="0" lvl="1" indent="-228600" algn="l" defTabSz="914400" rtl="0" eaLnBrk="0" fontAlgn="base" latinLnBrk="0" hangingPunct="0">
                        <a:lnSpc>
                          <a:spcPct val="100000"/>
                        </a:lnSpc>
                        <a:spcBef>
                          <a:spcPts val="200"/>
                        </a:spcBef>
                        <a:spcAft>
                          <a:spcPct val="0"/>
                        </a:spcAft>
                        <a:buClrTx/>
                        <a:buSzTx/>
                        <a:buFontTx/>
                        <a:buAutoNum type="arabicPeriod"/>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ERAM</a:t>
                      </a:r>
                    </a:p>
                    <a:p>
                      <a:pPr marL="457200" marR="0" lvl="1" indent="-228600" algn="l" defTabSz="914400" rtl="0" eaLnBrk="0" fontAlgn="base" latinLnBrk="0" hangingPunct="0">
                        <a:lnSpc>
                          <a:spcPct val="100000"/>
                        </a:lnSpc>
                        <a:spcBef>
                          <a:spcPts val="200"/>
                        </a:spcBef>
                        <a:spcAft>
                          <a:spcPct val="0"/>
                        </a:spcAft>
                        <a:buClrTx/>
                        <a:buSzTx/>
                        <a:buFontTx/>
                        <a:buAutoNum type="arabicPeriod"/>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DataComm</a:t>
                      </a:r>
                    </a:p>
                  </a:txBody>
                  <a:tcPr marL="91456" marR="9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07371">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A&amp;P-02</a:t>
                      </a:r>
                    </a:p>
                  </a:txBody>
                  <a:tcPr marL="91456" marR="9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Integrated Arrival/Departure Airspace (Big Airspace) Assumptions</a:t>
                      </a:r>
                    </a:p>
                    <a:p>
                      <a:pPr marL="0" marR="0" lvl="0" indent="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Key Integrated Arrival/Departure Airspace enablers:</a:t>
                      </a:r>
                    </a:p>
                    <a:p>
                      <a:pPr marL="228600" marR="0" lvl="1" indent="0" algn="l" defTabSz="914400" rtl="0" eaLnBrk="0" fontAlgn="base" latinLnBrk="0" hangingPunct="0">
                        <a:lnSpc>
                          <a:spcPct val="100000"/>
                        </a:lnSpc>
                        <a:spcBef>
                          <a:spcPts val="200"/>
                        </a:spcBef>
                        <a:spcAft>
                          <a:spcPct val="0"/>
                        </a:spcAft>
                        <a:buClrTx/>
                        <a:buSzTx/>
                        <a:buFontTx/>
                        <a:buAutoNum type="arabicPeriod"/>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Extension of 3 Mile Separation &amp; Terminal Procedures</a:t>
                      </a:r>
                    </a:p>
                    <a:p>
                      <a:pPr marL="228600" marR="0" lvl="1" indent="0" algn="l" defTabSz="914400" rtl="0" eaLnBrk="0" fontAlgn="base" latinLnBrk="0" hangingPunct="0">
                        <a:lnSpc>
                          <a:spcPct val="100000"/>
                        </a:lnSpc>
                        <a:spcBef>
                          <a:spcPts val="200"/>
                        </a:spcBef>
                        <a:spcAft>
                          <a:spcPct val="0"/>
                        </a:spcAft>
                        <a:buClrTx/>
                        <a:buSzTx/>
                        <a:buFontTx/>
                        <a:buAutoNum type="arabicPeriod"/>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Integrated arrival/departure airspace configurations</a:t>
                      </a:r>
                    </a:p>
                    <a:p>
                      <a:pPr marL="228600" marR="0" lvl="1" indent="0" algn="l" defTabSz="914400" rtl="0" eaLnBrk="0" fontAlgn="base" latinLnBrk="0" hangingPunct="0">
                        <a:lnSpc>
                          <a:spcPct val="100000"/>
                        </a:lnSpc>
                        <a:spcBef>
                          <a:spcPts val="200"/>
                        </a:spcBef>
                        <a:spcAft>
                          <a:spcPct val="0"/>
                        </a:spcAft>
                        <a:buClrTx/>
                        <a:buSzTx/>
                        <a:buFontTx/>
                        <a:buAutoNum type="arabicPeriod"/>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Flexible sector &amp; bi-directional routes published</a:t>
                      </a:r>
                    </a:p>
                    <a:p>
                      <a:pPr marL="228600" marR="0" lvl="1" indent="0" algn="l" defTabSz="914400" rtl="0" eaLnBrk="0" fontAlgn="base" latinLnBrk="0" hangingPunct="0">
                        <a:lnSpc>
                          <a:spcPct val="100000"/>
                        </a:lnSpc>
                        <a:spcBef>
                          <a:spcPts val="200"/>
                        </a:spcBef>
                        <a:spcAft>
                          <a:spcPct val="0"/>
                        </a:spcAft>
                        <a:buClrTx/>
                        <a:buSzTx/>
                        <a:buFontTx/>
                        <a:buAutoNum type="arabicPeriod"/>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5 mile lateral spacing for Required Navigation Performance (RNP) enables 5 mile lateral route</a:t>
                      </a:r>
                      <a:b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b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spacing</a:t>
                      </a:r>
                    </a:p>
                    <a:p>
                      <a:pPr marL="228600" marR="0" lvl="1" indent="0" algn="l" defTabSz="914400" rtl="0" eaLnBrk="0" fontAlgn="base" latinLnBrk="0" hangingPunct="0">
                        <a:lnSpc>
                          <a:spcPct val="100000"/>
                        </a:lnSpc>
                        <a:spcBef>
                          <a:spcPts val="200"/>
                        </a:spcBef>
                        <a:spcAft>
                          <a:spcPct val="0"/>
                        </a:spcAft>
                        <a:buClrTx/>
                        <a:buSzTx/>
                        <a:buFontTx/>
                        <a:buAutoNum type="arabicPeriod"/>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New voice system (NAS Voice System), leased circuits, and Air-Ground communications  </a:t>
                      </a:r>
                    </a:p>
                    <a:p>
                      <a:pPr marL="228600" marR="0" lvl="1"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channels to handle transition</a:t>
                      </a:r>
                    </a:p>
                    <a:p>
                      <a:pPr marL="457200" marR="0" lvl="1" indent="-228600" algn="l" defTabSz="914400" rtl="0" eaLnBrk="0" fontAlgn="base" latinLnBrk="0" hangingPunct="0">
                        <a:lnSpc>
                          <a:spcPct val="100000"/>
                        </a:lnSpc>
                        <a:spcBef>
                          <a:spcPts val="200"/>
                        </a:spcBef>
                        <a:spcAft>
                          <a:spcPct val="0"/>
                        </a:spcAft>
                        <a:buClrTx/>
                        <a:buSzTx/>
                        <a:buFontTx/>
                        <a:buAutoNum type="arabicPeriod" startAt="6"/>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Cost benefits are based on creating X Integrated Arrival/Departure (Big Airspace) facilities, </a:t>
                      </a:r>
                    </a:p>
                    <a:p>
                      <a:pPr marL="228600" marR="0" lvl="1"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covering X major metropolitan areas</a:t>
                      </a:r>
                    </a:p>
                    <a:p>
                      <a:pPr marL="0" marR="0" lvl="0" indent="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Cost analysis based on general assumptions about the concept, not on any detailed requirements </a:t>
                      </a:r>
                      <a:b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b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or technical solutions</a:t>
                      </a:r>
                    </a:p>
                    <a:p>
                      <a:pPr marL="0" marR="0" lvl="0" indent="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Benefits analysis based on extrapolating results from FT simulations to other sites given traffic</a:t>
                      </a:r>
                      <a:b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b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forecasts and historical weather patterns</a:t>
                      </a:r>
                    </a:p>
                    <a:p>
                      <a:pPr marL="0" marR="0" lvl="0" indent="0" algn="l" defTabSz="914400" rtl="0" eaLnBrk="0" fontAlgn="base" latinLnBrk="0" hangingPunct="0">
                        <a:lnSpc>
                          <a:spcPct val="100000"/>
                        </a:lnSpc>
                        <a:spcBef>
                          <a:spcPts val="200"/>
                        </a:spcBef>
                        <a:spcAft>
                          <a:spcPct val="0"/>
                        </a:spcAft>
                        <a:buClrTx/>
                        <a:buSzTx/>
                        <a:buFontTx/>
                        <a:buAutoNum type="alphaLcParenR"/>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Sites identified where large TRACON facilities exist could accommodate additional BA operational</a:t>
                      </a:r>
                      <a:b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b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positions with refurbishment.  New buildings would be needed where no large TRACON exists.</a:t>
                      </a:r>
                    </a:p>
                  </a:txBody>
                  <a:tcPr marL="91456" marR="9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 name="Slide Number Placeholder 2" descr="29">
            <a:extLst>
              <a:ext uri="{FF2B5EF4-FFF2-40B4-BE49-F238E27FC236}">
                <a16:creationId xmlns:a16="http://schemas.microsoft.com/office/drawing/2014/main" id="{8B725C14-7CA6-41C9-A344-84D0ACD28165}"/>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frastructure Roadmap Overview">
            <a:extLst>
              <a:ext uri="{FF2B5EF4-FFF2-40B4-BE49-F238E27FC236}">
                <a16:creationId xmlns:a16="http://schemas.microsoft.com/office/drawing/2014/main" id="{C86CD67E-1B4B-4400-B994-A9B0E4AAF4C9}"/>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Infrastructure Roadmap Overview</a:t>
            </a:r>
          </a:p>
        </p:txBody>
      </p:sp>
      <p:sp>
        <p:nvSpPr>
          <p:cNvPr id="4" name="Text Box 77" descr="What are the Infrastructure Roadmaps?&#10;The FAA Infrastructure Roadmaps show the progression of system deployments, investments, and key decision points for major NAS acquisitions. They depict the acquisition strategy to evolve the NAS from the As-Is to the To-Be environment. &#10;The Infrastructure Roadmaps show all Capital Investment Plan (CIP) investment projects and systems identified in the NSIP that will deliver the necessary functionality to enable OIs and BTIs.&#10;Guidelines for Understanding the Roadmaps&#10;The Infrastructure Roadmaps are organized by Domain (Automation, Communication, etc.) and depict projects, systems, services, decision points, and support activities.&#10;The timeline is in calendar years and shows a 15-year outlook.&#10;The roadmaps have swim lanes for infrastructure (white) and Support Activities (green).&#10;The DP diamonds represent the quarter in which a decision will occur.&#10;The Support Activity bars represent the dates that work is being performed on the activity.&#10;The Project bars represent the dates that CIP funding is allocated to a project.&#10;The System and Service bars represent the dates that a system or service is operational, with red lines indicating sustainment, drawdown, or convergence.&#10;What’s new in Version 16.0?&#10;See Appendix B: Change History for domain-specific changes.&#10;&#10;For more information, please contact: &#10;Walter Coppeans III (walter.coppeans-iii@faa.gov).">
            <a:extLst>
              <a:ext uri="{FF2B5EF4-FFF2-40B4-BE49-F238E27FC236}">
                <a16:creationId xmlns:a16="http://schemas.microsoft.com/office/drawing/2014/main" id="{CBECA069-6A93-468F-88DF-4F91C9918BB6}"/>
              </a:ext>
              <a:ext uri="{C183D7F6-B498-43B3-948B-1728B52AA6E4}">
                <adec:decorative xmlns:adec="http://schemas.microsoft.com/office/drawing/2017/decorative" val="0"/>
              </a:ext>
            </a:extLst>
          </p:cNvPr>
          <p:cNvSpPr txBox="1">
            <a:spLocks noChangeArrowheads="1"/>
          </p:cNvSpPr>
          <p:nvPr/>
        </p:nvSpPr>
        <p:spPr bwMode="auto">
          <a:xfrm>
            <a:off x="148484" y="608575"/>
            <a:ext cx="5624165" cy="598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u="sng">
                <a:solidFill>
                  <a:schemeClr val="tx1"/>
                </a:solidFill>
                <a:latin typeface="Arial" charset="0"/>
              </a:defRPr>
            </a:lvl1pPr>
            <a:lvl2pPr marL="742950" indent="-285750" eaLnBrk="0" hangingPunct="0">
              <a:defRPr sz="1600" u="sng">
                <a:solidFill>
                  <a:schemeClr val="tx1"/>
                </a:solidFill>
                <a:latin typeface="Arial" charset="0"/>
              </a:defRPr>
            </a:lvl2pPr>
            <a:lvl3pPr marL="1143000" indent="-228600" eaLnBrk="0" hangingPunct="0">
              <a:defRPr sz="1600" u="sng">
                <a:solidFill>
                  <a:schemeClr val="tx1"/>
                </a:solidFill>
                <a:latin typeface="Arial" charset="0"/>
              </a:defRPr>
            </a:lvl3pPr>
            <a:lvl4pPr marL="1600200" indent="-228600" eaLnBrk="0" hangingPunct="0">
              <a:defRPr sz="1600" u="sng">
                <a:solidFill>
                  <a:schemeClr val="tx1"/>
                </a:solidFill>
                <a:latin typeface="Arial" charset="0"/>
              </a:defRPr>
            </a:lvl4pPr>
            <a:lvl5pPr marL="2057400" indent="-228600" eaLnBrk="0" hangingPunct="0">
              <a:defRPr sz="1600" u="sng">
                <a:solidFill>
                  <a:schemeClr val="tx1"/>
                </a:solidFill>
                <a:latin typeface="Arial" charset="0"/>
              </a:defRPr>
            </a:lvl5pPr>
            <a:lvl6pPr marL="2514600" indent="-228600" eaLnBrk="0" fontAlgn="base" hangingPunct="0">
              <a:spcBef>
                <a:spcPct val="50000"/>
              </a:spcBef>
              <a:spcAft>
                <a:spcPct val="0"/>
              </a:spcAft>
              <a:buChar char="•"/>
              <a:defRPr sz="1600" u="sng">
                <a:solidFill>
                  <a:schemeClr val="tx1"/>
                </a:solidFill>
                <a:latin typeface="Arial" charset="0"/>
              </a:defRPr>
            </a:lvl6pPr>
            <a:lvl7pPr marL="2971800" indent="-228600" eaLnBrk="0" fontAlgn="base" hangingPunct="0">
              <a:spcBef>
                <a:spcPct val="50000"/>
              </a:spcBef>
              <a:spcAft>
                <a:spcPct val="0"/>
              </a:spcAft>
              <a:buChar char="•"/>
              <a:defRPr sz="1600" u="sng">
                <a:solidFill>
                  <a:schemeClr val="tx1"/>
                </a:solidFill>
                <a:latin typeface="Arial" charset="0"/>
              </a:defRPr>
            </a:lvl7pPr>
            <a:lvl8pPr marL="3429000" indent="-228600" eaLnBrk="0" fontAlgn="base" hangingPunct="0">
              <a:spcBef>
                <a:spcPct val="50000"/>
              </a:spcBef>
              <a:spcAft>
                <a:spcPct val="0"/>
              </a:spcAft>
              <a:buChar char="•"/>
              <a:defRPr sz="1600" u="sng">
                <a:solidFill>
                  <a:schemeClr val="tx1"/>
                </a:solidFill>
                <a:latin typeface="Arial" charset="0"/>
              </a:defRPr>
            </a:lvl8pPr>
            <a:lvl9pPr marL="3886200" indent="-228600" eaLnBrk="0" fontAlgn="base" hangingPunct="0">
              <a:spcBef>
                <a:spcPct val="50000"/>
              </a:spcBef>
              <a:spcAft>
                <a:spcPct val="0"/>
              </a:spcAft>
              <a:buChar char="•"/>
              <a:defRPr sz="1600" u="sng">
                <a:solidFill>
                  <a:schemeClr val="tx1"/>
                </a:solidFill>
                <a:latin typeface="Arial" charset="0"/>
              </a:defRPr>
            </a:lvl9pPr>
          </a:lstStyle>
          <a:p>
            <a:pPr>
              <a:defRPr/>
            </a:pPr>
            <a:r>
              <a:rPr lang="en-US" sz="1400" b="1">
                <a:solidFill>
                  <a:srgbClr val="1F497D"/>
                </a:solidFill>
                <a:latin typeface="Segoe UI" panose="020B0502040204020203" pitchFamily="34" charset="0"/>
                <a:ea typeface="Segoe UI" panose="020B0502040204020203" pitchFamily="34" charset="0"/>
                <a:cs typeface="Segoe UI" panose="020B0502040204020203" pitchFamily="34" charset="0"/>
              </a:rPr>
              <a:t>What are the Infrastructure Roadmaps?</a:t>
            </a:r>
          </a:p>
          <a:p>
            <a:pPr marL="171450" indent="-171450" eaLnBrk="1" hangingPunct="1">
              <a:spcAft>
                <a:spcPts val="600"/>
              </a:spcAft>
              <a:buFont typeface="Arial" panose="020B0604020202020204" pitchFamily="34" charset="0"/>
              <a:buChar char="•"/>
              <a:defRPr/>
            </a:pP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The FAA Infrastructure Roadmaps show the progression of system deployments, investments, and key decision points for major NAS acquisitions. They depict the acquisition strategy to evolve the NAS from the As-Is to the To-Be environment. </a:t>
            </a:r>
          </a:p>
          <a:p>
            <a:pPr marL="171450" indent="-171450" eaLnBrk="1" hangingPunct="1">
              <a:spcAft>
                <a:spcPts val="600"/>
              </a:spcAft>
              <a:buFont typeface="Arial" panose="020B0604020202020204" pitchFamily="34" charset="0"/>
              <a:buChar char="•"/>
              <a:defRPr/>
            </a:pP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The Infrastructure Roadmaps show all </a:t>
            </a: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hlinkClick r:id="rId2"/>
              </a:rPr>
              <a:t>Capital Investment Plan (CIP)</a:t>
            </a: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 investment projects and systems identified in the NSIP that will deliver the necessary functionality to enable OIs and BTIs.</a:t>
            </a:r>
          </a:p>
          <a:p>
            <a:pPr>
              <a:defRPr/>
            </a:pPr>
            <a:r>
              <a:rPr lang="en-US" sz="1400" b="1">
                <a:solidFill>
                  <a:srgbClr val="1F497D"/>
                </a:solidFill>
                <a:latin typeface="Segoe UI" panose="020B0502040204020203" pitchFamily="34" charset="0"/>
                <a:ea typeface="Segoe UI" panose="020B0502040204020203" pitchFamily="34" charset="0"/>
                <a:cs typeface="Segoe UI" panose="020B0502040204020203" pitchFamily="34" charset="0"/>
              </a:rPr>
              <a:t>Guidelines for Understanding the Roadmaps</a:t>
            </a:r>
          </a:p>
          <a:p>
            <a:pPr marL="171450" indent="-171450" eaLnBrk="1" hangingPunct="1">
              <a:spcAft>
                <a:spcPts val="600"/>
              </a:spcAft>
              <a:buFont typeface="Arial" panose="020B0604020202020204" pitchFamily="34" charset="0"/>
              <a:buChar char="•"/>
              <a:defRPr/>
            </a:pP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The Infrastructure Roadmaps are organized by Domain (Automation, Communication, etc.) and depict projects, systems, services, decision points, and support activities.</a:t>
            </a:r>
          </a:p>
          <a:p>
            <a:pPr marL="171450" indent="-171450" eaLnBrk="1" hangingPunct="1">
              <a:spcAft>
                <a:spcPts val="600"/>
              </a:spcAft>
              <a:buFont typeface="Arial" panose="020B0604020202020204" pitchFamily="34" charset="0"/>
              <a:buChar char="•"/>
              <a:defRPr/>
            </a:pP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The timeline is in calendar years and shows a 15-year outlook.</a:t>
            </a:r>
          </a:p>
          <a:p>
            <a:pPr marL="171450" indent="-171450" eaLnBrk="1" hangingPunct="1">
              <a:spcAft>
                <a:spcPts val="600"/>
              </a:spcAft>
              <a:buFont typeface="Arial" panose="020B0604020202020204" pitchFamily="34" charset="0"/>
              <a:buChar char="•"/>
              <a:defRPr/>
            </a:pP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The roadmaps have swim lanes for infrastructure (white) and Support Activities (green).</a:t>
            </a:r>
          </a:p>
          <a:p>
            <a:pPr marL="171450" indent="-171450" eaLnBrk="1" hangingPunct="1">
              <a:spcAft>
                <a:spcPts val="600"/>
              </a:spcAft>
              <a:buFont typeface="Arial" panose="020B0604020202020204" pitchFamily="34" charset="0"/>
              <a:buChar char="•"/>
              <a:defRPr/>
            </a:pP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The DP diamonds represent the quarter in which a decision will occur.</a:t>
            </a:r>
          </a:p>
          <a:p>
            <a:pPr marL="171450" indent="-171450" eaLnBrk="1" hangingPunct="1">
              <a:spcAft>
                <a:spcPts val="600"/>
              </a:spcAft>
              <a:buFont typeface="Arial" panose="020B0604020202020204" pitchFamily="34" charset="0"/>
              <a:buChar char="•"/>
              <a:defRPr/>
            </a:pP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The Support Activity bars represent the dates that work is being performed on the activity.</a:t>
            </a:r>
          </a:p>
          <a:p>
            <a:pPr marL="171450" indent="-171450" eaLnBrk="1" hangingPunct="1">
              <a:spcAft>
                <a:spcPts val="600"/>
              </a:spcAft>
              <a:buFont typeface="Arial" panose="020B0604020202020204" pitchFamily="34" charset="0"/>
              <a:buChar char="•"/>
              <a:defRPr/>
            </a:pP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The Project bars represent the dates that CIP funding is allocated to a project.</a:t>
            </a:r>
          </a:p>
          <a:p>
            <a:pPr marL="171450" indent="-171450" eaLnBrk="1" hangingPunct="1">
              <a:spcAft>
                <a:spcPts val="600"/>
              </a:spcAft>
              <a:buFont typeface="Arial" panose="020B0604020202020204" pitchFamily="34" charset="0"/>
              <a:buChar char="•"/>
              <a:defRPr/>
            </a:pP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The System and Service bars represent the dates that a system or service is operational, with red lines indicating sustainment, drawdown, or convergence.</a:t>
            </a:r>
          </a:p>
          <a:p>
            <a:pPr eaLnBrk="1" hangingPunct="1">
              <a:spcAft>
                <a:spcPts val="600"/>
              </a:spcAft>
              <a:defRPr/>
            </a:pPr>
            <a:r>
              <a:rPr lang="en-US" sz="1400" b="1">
                <a:solidFill>
                  <a:srgbClr val="1F497D"/>
                </a:solidFill>
                <a:latin typeface="Segoe UI" panose="020B0502040204020203" pitchFamily="34" charset="0"/>
                <a:ea typeface="Segoe UI" panose="020B0502040204020203" pitchFamily="34" charset="0"/>
                <a:cs typeface="Segoe UI" panose="020B0502040204020203" pitchFamily="34" charset="0"/>
              </a:rPr>
              <a:t>What’s new in Version 16.0?</a:t>
            </a:r>
          </a:p>
          <a:p>
            <a:pPr marL="171450" indent="-171450" eaLnBrk="1" hangingPunct="1">
              <a:spcAft>
                <a:spcPts val="600"/>
              </a:spcAft>
              <a:buFont typeface="Arial" panose="020B0604020202020204" pitchFamily="34" charset="0"/>
              <a:buChar char="•"/>
              <a:defRPr/>
            </a:pP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See </a:t>
            </a: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hlinkClick r:id="" action="ppaction://noaction"/>
              </a:rPr>
              <a:t>Appendix B: Change History </a:t>
            </a:r>
            <a:r>
              <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rPr>
              <a:t>for domain-specific changes.</a:t>
            </a:r>
          </a:p>
          <a:p>
            <a:pPr marL="171450" indent="-171450" eaLnBrk="1" hangingPunct="1">
              <a:spcAft>
                <a:spcPts val="600"/>
              </a:spcAft>
              <a:buFont typeface="Arial" panose="020B0604020202020204" pitchFamily="34" charset="0"/>
              <a:buChar char="•"/>
              <a:defRPr/>
            </a:pPr>
            <a:endParaRPr lang="en-US" sz="1200" u="none">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eaLnBrk="1" hangingPunct="1">
              <a:spcAft>
                <a:spcPts val="600"/>
              </a:spcAft>
              <a:defRPr/>
            </a:pPr>
            <a:r>
              <a:rPr lang="en-US" sz="1200" u="none">
                <a:latin typeface="Segoe UI" panose="020B0502040204020203" pitchFamily="34" charset="0"/>
                <a:ea typeface="Segoe UI" panose="020B0502040204020203" pitchFamily="34" charset="0"/>
                <a:cs typeface="Segoe UI" panose="020B0502040204020203" pitchFamily="34" charset="0"/>
              </a:rPr>
              <a:t>For more information, please contact: </a:t>
            </a:r>
          </a:p>
          <a:p>
            <a:pPr eaLnBrk="1" hangingPunct="1">
              <a:spcAft>
                <a:spcPts val="600"/>
              </a:spcAft>
              <a:defRPr/>
            </a:pPr>
            <a:r>
              <a:rPr lang="en-US" sz="1200" u="none">
                <a:latin typeface="Segoe UI" panose="020B0502040204020203" pitchFamily="34" charset="0"/>
                <a:ea typeface="Segoe UI" panose="020B0502040204020203" pitchFamily="34" charset="0"/>
                <a:cs typeface="Segoe UI" panose="020B0502040204020203" pitchFamily="34" charset="0"/>
              </a:rPr>
              <a:t>Walter Coppeans III (walter.coppeans-iii@faa.gov).</a:t>
            </a:r>
          </a:p>
        </p:txBody>
      </p:sp>
      <p:pic>
        <p:nvPicPr>
          <p:cNvPr id="5" name="Picture 4" descr="Infrastructure Roadmaps Legend">
            <a:extLst>
              <a:ext uri="{FF2B5EF4-FFF2-40B4-BE49-F238E27FC236}">
                <a16:creationId xmlns:a16="http://schemas.microsoft.com/office/drawing/2014/main" id="{5EF6F875-2605-43CA-B25E-FA2D01D34AD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72649" y="589313"/>
            <a:ext cx="3222869" cy="6050058"/>
          </a:xfrm>
          <a:prstGeom prst="rect">
            <a:avLst/>
          </a:prstGeom>
        </p:spPr>
      </p:pic>
      <p:sp>
        <p:nvSpPr>
          <p:cNvPr id="3" name="Slide Number Placeholder 2" descr="3">
            <a:extLst>
              <a:ext uri="{FF2B5EF4-FFF2-40B4-BE49-F238E27FC236}">
                <a16:creationId xmlns:a16="http://schemas.microsoft.com/office/drawing/2014/main" id="{04873C40-A978-4F46-8B14-178DF9D804A6}"/>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a:pPr/>
              <a:t>3</a:t>
            </a:fld>
            <a:endParaRPr lang="en-US"/>
          </a:p>
        </p:txBody>
      </p:sp>
    </p:spTree>
    <p:extLst>
      <p:ext uri="{BB962C8B-B14F-4D97-AF65-F5344CB8AC3E}">
        <p14:creationId xmlns:p14="http://schemas.microsoft.com/office/powerpoint/2010/main" val="2684353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irspace &amp; Procedures Roadmap: Decision Points (1 of 1)">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Airspace &amp; Procedures Roadmap: Decision Points (1 of 1)</a:t>
            </a:r>
          </a:p>
        </p:txBody>
      </p:sp>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77364157"/>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6" name="Diagram DPs" descr="Airspace &amp; Procedures Decision Points table">
            <a:extLst>
              <a:ext uri="{FF2B5EF4-FFF2-40B4-BE49-F238E27FC236}">
                <a16:creationId xmlns:a16="http://schemas.microsoft.com/office/drawing/2014/main" id="{5541496E-01E2-4492-8DF4-D4331F16F23A}"/>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152384441"/>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6146" name="Worksheet" r:id="rId2" imgW="8382099" imgH="5899069" progId="Excel.Sheet.12">
                  <p:link/>
                </p:oleObj>
              </mc:Choice>
              <mc:Fallback>
                <p:oleObj name="Worksheet" r:id="rId2" imgW="8382099" imgH="5899069" progId="Excel.Sheet.12">
                  <p:link/>
                  <p:pic>
                    <p:nvPicPr>
                      <p:cNvPr id="6" name="Diagram DPs" descr="Airspace &amp; Procedures Decision Points table">
                        <a:extLst>
                          <a:ext uri="{FF2B5EF4-FFF2-40B4-BE49-F238E27FC236}">
                            <a16:creationId xmlns:a16="http://schemas.microsoft.com/office/drawing/2014/main" id="{5541496E-01E2-4492-8DF4-D4331F16F23A}"/>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481"/>
                      </a:xfrm>
                      <a:prstGeom prst="rect">
                        <a:avLst/>
                      </a:prstGeom>
                    </p:spPr>
                  </p:pic>
                </p:oleObj>
              </mc:Fallback>
            </mc:AlternateContent>
          </a:graphicData>
        </a:graphic>
      </p:graphicFrame>
      <p:sp>
        <p:nvSpPr>
          <p:cNvPr id="2" name="Slide Number Placeholder 1" descr="30">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30</a:t>
            </a:fld>
            <a:endParaRPr lang="en-US"/>
          </a:p>
        </p:txBody>
      </p:sp>
    </p:spTree>
    <p:extLst>
      <p:ext uri="{BB962C8B-B14F-4D97-AF65-F5344CB8AC3E}">
        <p14:creationId xmlns:p14="http://schemas.microsoft.com/office/powerpoint/2010/main" val="304802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descr="Automation">
            <a:extLst>
              <a:ext uri="{FF2B5EF4-FFF2-40B4-BE49-F238E27FC236}">
                <a16:creationId xmlns:a16="http://schemas.microsoft.com/office/drawing/2014/main" id="{98B5112A-691B-4352-B7DA-A7D2B38371B4}"/>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Automation</a:t>
            </a:r>
          </a:p>
        </p:txBody>
      </p:sp>
      <p:sp>
        <p:nvSpPr>
          <p:cNvPr id="47107" name="Subtitle 6" descr="Objective: The Automation Roadmap presents an Executive View (EV) of the current automation systems supporting the National Airspace System (NAS) and their enhancement, sustainment or replacement through major development programs and support activities.  The Automation Roadmap is intended to convey the major automation program strategy and acquisition decision points as well as program execution through the In-Service Decision.  The roadmap serves as a summary view of more detailed plans within each development program.&#10;&#10;For more information, please contact Barry Smith (barry.smith@faa.gov).">
            <a:extLst>
              <a:ext uri="{FF2B5EF4-FFF2-40B4-BE49-F238E27FC236}">
                <a16:creationId xmlns:a16="http://schemas.microsoft.com/office/drawing/2014/main" id="{6E174134-0A28-4753-9B97-C92530D19432}"/>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Automation Roadmap presents an Executive View (EV) of the current automation systems supporting the National Airspace System (NAS) and their enhancement, sustainment or replacement through major development programs and support activities.  The Automation Roadmap is intended to convey the major automation program strategy and acquisition decision points as well as program execution through the In-Service Decision.  The roadmap serves as a summary view of more detailed plans within each development program.</a:t>
            </a:r>
          </a:p>
          <a:p>
            <a:endParaRPr lang="en-US" altLang="en-US"/>
          </a:p>
          <a:p>
            <a:r>
              <a:rPr lang="en-US"/>
              <a:t>For more information, please contact Barry Smith (barry.smith@faa.gov).</a:t>
            </a:r>
          </a:p>
        </p:txBody>
      </p:sp>
      <p:sp>
        <p:nvSpPr>
          <p:cNvPr id="2" name="Slide Number Placeholder 1" descr="31">
            <a:extLst>
              <a:ext uri="{FF2B5EF4-FFF2-40B4-BE49-F238E27FC236}">
                <a16:creationId xmlns:a16="http://schemas.microsoft.com/office/drawing/2014/main" id="{806A461C-82FF-4D85-8DB6-338D578803CC}"/>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descr="Automation Roadmap (1 of 4)">
            <a:extLst>
              <a:ext uri="{FF2B5EF4-FFF2-40B4-BE49-F238E27FC236}">
                <a16:creationId xmlns:a16="http://schemas.microsoft.com/office/drawing/2014/main" id="{B5B6704A-4E6F-482D-A9BE-3F4D5BCB0DA6}"/>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noAutofit/>
          </a:bodyPr>
          <a:lstStyle/>
          <a:p>
            <a:r>
              <a:rPr lang="en-US" altLang="en-US"/>
              <a:t>Automation Roadmap (1 of 4)</a:t>
            </a:r>
          </a:p>
        </p:txBody>
      </p:sp>
      <p:sp>
        <p:nvSpPr>
          <p:cNvPr id="3" name="Slide Number Placeholder 2" descr="32">
            <a:extLst>
              <a:ext uri="{FF2B5EF4-FFF2-40B4-BE49-F238E27FC236}">
                <a16:creationId xmlns:a16="http://schemas.microsoft.com/office/drawing/2014/main" id="{7CD2404C-B31F-49B9-BCD9-40B308ECC776}"/>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32</a:t>
            </a:fld>
            <a:endParaRPr lang="en-US"/>
          </a:p>
        </p:txBody>
      </p:sp>
      <p:grpSp>
        <p:nvGrpSpPr>
          <p:cNvPr id="8" name="Group 7" descr="The FAA’s NAS Automation subsystem acquisition and implementation schedules. &#10;Automation Roadmap 1 of 4 covers the acquisition plans for Traffic Management (TFMS), En Route Traffic Control (ERAM &amp; TBFM), and Terminal Traffic Control systems (STARS). Each of these sub-domains continue to balance sustainment acquisitions against enhancement acquisitions.">
            <a:extLst>
              <a:ext uri="{FF2B5EF4-FFF2-40B4-BE49-F238E27FC236}">
                <a16:creationId xmlns:a16="http://schemas.microsoft.com/office/drawing/2014/main" id="{D1C56388-7719-41C5-AA47-CAF04A59E683}"/>
              </a:ext>
            </a:extLst>
          </p:cNvPr>
          <p:cNvGrpSpPr/>
          <p:nvPr/>
        </p:nvGrpSpPr>
        <p:grpSpPr>
          <a:xfrm>
            <a:off x="27702" y="558248"/>
            <a:ext cx="9040098" cy="5909229"/>
            <a:chOff x="27702" y="558248"/>
            <a:chExt cx="9040098" cy="5909229"/>
          </a:xfrm>
        </p:grpSpPr>
        <p:sp>
          <p:nvSpPr>
            <p:cNvPr id="127" name="Rectangle 126">
              <a:extLst>
                <a:ext uri="{FF2B5EF4-FFF2-40B4-BE49-F238E27FC236}">
                  <a16:creationId xmlns:a16="http://schemas.microsoft.com/office/drawing/2014/main" id="{F9A6E8F0-0F2E-4E6A-860F-7DF184923D57}"/>
                </a:ext>
                <a:ext uri="{C183D7F6-B498-43B3-948B-1728B52AA6E4}">
                  <adec:decorative xmlns:adec="http://schemas.microsoft.com/office/drawing/2017/decorative" val="1"/>
                </a:ext>
              </a:extLst>
            </p:cNvPr>
            <p:cNvSpPr/>
            <p:nvPr/>
          </p:nvSpPr>
          <p:spPr>
            <a:xfrm>
              <a:off x="1353697" y="5899701"/>
              <a:ext cx="1020607"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800">
                  <a:solidFill>
                    <a:srgbClr val="000000"/>
                  </a:solidFill>
                  <a:latin typeface="+mj-lt"/>
                  <a:ea typeface="ＭＳ Ｐゴシック" panose="020B0600070205080204" pitchFamily="34" charset="-128"/>
                  <a:cs typeface="Segoe UI" panose="020B0502040204020203" pitchFamily="34" charset="0"/>
                </a:rPr>
                <a:t> Terminal Precipitation on Glass (</a:t>
              </a:r>
              <a:r>
                <a:rPr lang="en-US" altLang="en-US" sz="800" err="1">
                  <a:solidFill>
                    <a:srgbClr val="000000"/>
                  </a:solidFill>
                  <a:latin typeface="+mj-lt"/>
                  <a:ea typeface="ＭＳ Ｐゴシック" panose="020B0600070205080204" pitchFamily="34" charset="-128"/>
                  <a:cs typeface="Segoe UI" panose="020B0502040204020203" pitchFamily="34" charset="0"/>
                </a:rPr>
                <a:t>TPoG</a:t>
              </a:r>
              <a:r>
                <a:rPr lang="en-US" altLang="en-US" sz="800">
                  <a:solidFill>
                    <a:srgbClr val="000000"/>
                  </a:solidFill>
                  <a:latin typeface="+mj-lt"/>
                  <a:ea typeface="ＭＳ Ｐゴシック" panose="020B0600070205080204" pitchFamily="34" charset="-128"/>
                  <a:cs typeface="Segoe UI" panose="020B0502040204020203" pitchFamily="34" charset="0"/>
                </a:rPr>
                <a:t>)</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111" name="Straight Arrow Connector 166">
              <a:extLst>
                <a:ext uri="{FF2B5EF4-FFF2-40B4-BE49-F238E27FC236}">
                  <a16:creationId xmlns:a16="http://schemas.microsoft.com/office/drawing/2014/main" id="{1A2848BA-D996-4BB7-B19C-AB467D0007B6}"/>
                </a:ext>
                <a:ext uri="{C183D7F6-B498-43B3-948B-1728B52AA6E4}">
                  <adec:decorative xmlns:adec="http://schemas.microsoft.com/office/drawing/2017/decorative" val="1"/>
                </a:ext>
              </a:extLst>
            </p:cNvPr>
            <p:cNvCxnSpPr>
              <a:cxnSpLocks/>
            </p:cNvCxnSpPr>
            <p:nvPr/>
          </p:nvCxnSpPr>
          <p:spPr bwMode="auto">
            <a:xfrm>
              <a:off x="3185247" y="5201851"/>
              <a:ext cx="1454881" cy="1799"/>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46" name="Straight Arrow Connector 2">
              <a:extLst>
                <a:ext uri="{FF2B5EF4-FFF2-40B4-BE49-F238E27FC236}">
                  <a16:creationId xmlns:a16="http://schemas.microsoft.com/office/drawing/2014/main" id="{11C47B19-7CBB-4DD6-B2D1-00A59B1B3AA5}"/>
                </a:ext>
                <a:ext uri="{C183D7F6-B498-43B3-948B-1728B52AA6E4}">
                  <adec:decorative xmlns:adec="http://schemas.microsoft.com/office/drawing/2017/decorative" val="1"/>
                </a:ext>
              </a:extLst>
            </p:cNvPr>
            <p:cNvCxnSpPr>
              <a:cxnSpLocks noChangeShapeType="1"/>
              <a:stCxn id="48145" idx="3"/>
            </p:cNvCxnSpPr>
            <p:nvPr/>
          </p:nvCxnSpPr>
          <p:spPr bwMode="auto">
            <a:xfrm flipV="1">
              <a:off x="1115357" y="5885335"/>
              <a:ext cx="128915" cy="260233"/>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48" name="Elbow Connector 396">
              <a:extLst>
                <a:ext uri="{FF2B5EF4-FFF2-40B4-BE49-F238E27FC236}">
                  <a16:creationId xmlns:a16="http://schemas.microsoft.com/office/drawing/2014/main" id="{E47286E5-35B2-43E0-8F5B-E967B2A32A58}"/>
                </a:ext>
                <a:ext uri="{C183D7F6-B498-43B3-948B-1728B52AA6E4}">
                  <adec:decorative xmlns:adec="http://schemas.microsoft.com/office/drawing/2017/decorative" val="1"/>
                </a:ext>
              </a:extLst>
            </p:cNvPr>
            <p:cNvCxnSpPr>
              <a:cxnSpLocks noChangeShapeType="1"/>
              <a:stCxn id="48141" idx="3"/>
            </p:cNvCxnSpPr>
            <p:nvPr/>
          </p:nvCxnSpPr>
          <p:spPr bwMode="auto">
            <a:xfrm flipV="1">
              <a:off x="2083787" y="1419033"/>
              <a:ext cx="704240" cy="113657"/>
            </a:xfrm>
            <a:prstGeom prst="bentConnector3">
              <a:avLst>
                <a:gd name="adj1" fmla="val 5000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51" name="Straight Arrow Connector 166">
              <a:extLst>
                <a:ext uri="{FF2B5EF4-FFF2-40B4-BE49-F238E27FC236}">
                  <a16:creationId xmlns:a16="http://schemas.microsoft.com/office/drawing/2014/main" id="{51A86746-394A-44A9-8C4B-53716019E6A4}"/>
                </a:ext>
                <a:ext uri="{C183D7F6-B498-43B3-948B-1728B52AA6E4}">
                  <adec:decorative xmlns:adec="http://schemas.microsoft.com/office/drawing/2017/decorative" val="1"/>
                </a:ext>
              </a:extLst>
            </p:cNvPr>
            <p:cNvCxnSpPr>
              <a:cxnSpLocks/>
            </p:cNvCxnSpPr>
            <p:nvPr/>
          </p:nvCxnSpPr>
          <p:spPr bwMode="auto">
            <a:xfrm>
              <a:off x="1115568" y="5885859"/>
              <a:ext cx="785469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52" name="Straight Arrow Connector 322">
              <a:extLst>
                <a:ext uri="{FF2B5EF4-FFF2-40B4-BE49-F238E27FC236}">
                  <a16:creationId xmlns:a16="http://schemas.microsoft.com/office/drawing/2014/main" id="{C0842CD1-C88F-4F61-BD1A-7582AA120216}"/>
                </a:ext>
                <a:ext uri="{C183D7F6-B498-43B3-948B-1728B52AA6E4}">
                  <adec:decorative xmlns:adec="http://schemas.microsoft.com/office/drawing/2017/decorative" val="1"/>
                </a:ext>
              </a:extLst>
            </p:cNvPr>
            <p:cNvCxnSpPr>
              <a:cxnSpLocks noChangeShapeType="1"/>
            </p:cNvCxnSpPr>
            <p:nvPr/>
          </p:nvCxnSpPr>
          <p:spPr bwMode="auto">
            <a:xfrm flipV="1">
              <a:off x="1115568" y="2790358"/>
              <a:ext cx="785469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53" name="Straight Arrow Connector 171">
              <a:extLst>
                <a:ext uri="{FF2B5EF4-FFF2-40B4-BE49-F238E27FC236}">
                  <a16:creationId xmlns:a16="http://schemas.microsoft.com/office/drawing/2014/main" id="{0321F3D8-DAB1-4C4F-8D79-6AD942E003E5}"/>
                </a:ext>
                <a:ext uri="{C183D7F6-B498-43B3-948B-1728B52AA6E4}">
                  <adec:decorative xmlns:adec="http://schemas.microsoft.com/office/drawing/2017/decorative" val="1"/>
                </a:ext>
              </a:extLst>
            </p:cNvPr>
            <p:cNvCxnSpPr>
              <a:cxnSpLocks/>
              <a:stCxn id="48137" idx="3"/>
            </p:cNvCxnSpPr>
            <p:nvPr/>
          </p:nvCxnSpPr>
          <p:spPr bwMode="auto">
            <a:xfrm flipV="1">
              <a:off x="1115568" y="4204140"/>
              <a:ext cx="785761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54" name="Straight Arrow Connector 178 planned planned planned planned">
              <a:extLst>
                <a:ext uri="{FF2B5EF4-FFF2-40B4-BE49-F238E27FC236}">
                  <a16:creationId xmlns:a16="http://schemas.microsoft.com/office/drawing/2014/main" id="{B09C4A1B-86CF-48D5-9BD6-856283F1F883}"/>
                </a:ext>
                <a:ext uri="{C183D7F6-B498-43B3-948B-1728B52AA6E4}">
                  <adec:decorative xmlns:adec="http://schemas.microsoft.com/office/drawing/2017/decorative" val="1"/>
                </a:ext>
              </a:extLst>
            </p:cNvPr>
            <p:cNvCxnSpPr>
              <a:cxnSpLocks/>
            </p:cNvCxnSpPr>
            <p:nvPr/>
          </p:nvCxnSpPr>
          <p:spPr bwMode="auto">
            <a:xfrm flipV="1">
              <a:off x="5637213" y="1410305"/>
              <a:ext cx="3333051" cy="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8155" name="Straight Arrow Connector 2">
              <a:extLst>
                <a:ext uri="{FF2B5EF4-FFF2-40B4-BE49-F238E27FC236}">
                  <a16:creationId xmlns:a16="http://schemas.microsoft.com/office/drawing/2014/main" id="{B1A64E03-849C-4042-BB21-B960F522427B}"/>
                </a:ext>
                <a:ext uri="{C183D7F6-B498-43B3-948B-1728B52AA6E4}">
                  <adec:decorative xmlns:adec="http://schemas.microsoft.com/office/drawing/2017/decorative" val="1"/>
                </a:ext>
              </a:extLst>
            </p:cNvPr>
            <p:cNvCxnSpPr>
              <a:cxnSpLocks noChangeShapeType="1"/>
            </p:cNvCxnSpPr>
            <p:nvPr/>
          </p:nvCxnSpPr>
          <p:spPr bwMode="auto">
            <a:xfrm flipV="1">
              <a:off x="1115568" y="3660098"/>
              <a:ext cx="785469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56" name="Straight Arrow Connector 221">
              <a:extLst>
                <a:ext uri="{FF2B5EF4-FFF2-40B4-BE49-F238E27FC236}">
                  <a16:creationId xmlns:a16="http://schemas.microsoft.com/office/drawing/2014/main" id="{ED2C626E-5648-47BC-B5FD-D7D39DDEBA01}"/>
                </a:ext>
                <a:ext uri="{C183D7F6-B498-43B3-948B-1728B52AA6E4}">
                  <adec:decorative xmlns:adec="http://schemas.microsoft.com/office/drawing/2017/decorative" val="1"/>
                </a:ext>
              </a:extLst>
            </p:cNvPr>
            <p:cNvCxnSpPr>
              <a:cxnSpLocks/>
            </p:cNvCxnSpPr>
            <p:nvPr/>
          </p:nvCxnSpPr>
          <p:spPr bwMode="auto">
            <a:xfrm flipV="1">
              <a:off x="1117331" y="3477205"/>
              <a:ext cx="785469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58" name="Elbow Connector 396">
              <a:extLst>
                <a:ext uri="{FF2B5EF4-FFF2-40B4-BE49-F238E27FC236}">
                  <a16:creationId xmlns:a16="http://schemas.microsoft.com/office/drawing/2014/main" id="{9AB8250E-FEA3-41CC-AE96-6D180305A43B}"/>
                </a:ext>
                <a:ext uri="{C183D7F6-B498-43B3-948B-1728B52AA6E4}">
                  <adec:decorative xmlns:adec="http://schemas.microsoft.com/office/drawing/2017/decorative" val="1"/>
                </a:ext>
              </a:extLst>
            </p:cNvPr>
            <p:cNvCxnSpPr>
              <a:cxnSpLocks noChangeShapeType="1"/>
              <a:stCxn id="48157" idx="3"/>
            </p:cNvCxnSpPr>
            <p:nvPr/>
          </p:nvCxnSpPr>
          <p:spPr bwMode="auto">
            <a:xfrm flipV="1">
              <a:off x="5672577" y="2790358"/>
              <a:ext cx="196259" cy="360739"/>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61" name="Elbow Connector 396">
              <a:extLst>
                <a:ext uri="{FF2B5EF4-FFF2-40B4-BE49-F238E27FC236}">
                  <a16:creationId xmlns:a16="http://schemas.microsoft.com/office/drawing/2014/main" id="{8D4CECC3-65E8-4516-9007-D0AA30FEDCEC}"/>
                </a:ext>
                <a:ext uri="{C183D7F6-B498-43B3-948B-1728B52AA6E4}">
                  <adec:decorative xmlns:adec="http://schemas.microsoft.com/office/drawing/2017/decorative" val="1"/>
                </a:ext>
              </a:extLst>
            </p:cNvPr>
            <p:cNvCxnSpPr>
              <a:cxnSpLocks noChangeShapeType="1"/>
              <a:stCxn id="48159" idx="3"/>
            </p:cNvCxnSpPr>
            <p:nvPr/>
          </p:nvCxnSpPr>
          <p:spPr bwMode="auto">
            <a:xfrm flipV="1">
              <a:off x="2592136" y="4204141"/>
              <a:ext cx="1038896" cy="142269"/>
            </a:xfrm>
            <a:prstGeom prst="bentConnector3">
              <a:avLst>
                <a:gd name="adj1" fmla="val 100057"/>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62" name="Elbow Connector 396">
              <a:extLst>
                <a:ext uri="{FF2B5EF4-FFF2-40B4-BE49-F238E27FC236}">
                  <a16:creationId xmlns:a16="http://schemas.microsoft.com/office/drawing/2014/main" id="{51647B8C-A462-4302-824C-FCCFA7026715}"/>
                </a:ext>
                <a:ext uri="{C183D7F6-B498-43B3-948B-1728B52AA6E4}">
                  <adec:decorative xmlns:adec="http://schemas.microsoft.com/office/drawing/2017/decorative" val="1"/>
                </a:ext>
              </a:extLst>
            </p:cNvPr>
            <p:cNvCxnSpPr>
              <a:cxnSpLocks noChangeShapeType="1"/>
              <a:stCxn id="48135" idx="3"/>
            </p:cNvCxnSpPr>
            <p:nvPr/>
          </p:nvCxnSpPr>
          <p:spPr bwMode="auto">
            <a:xfrm flipV="1">
              <a:off x="2607966" y="2793379"/>
              <a:ext cx="54825" cy="165988"/>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64" name="Elbow Connector 396">
              <a:extLst>
                <a:ext uri="{FF2B5EF4-FFF2-40B4-BE49-F238E27FC236}">
                  <a16:creationId xmlns:a16="http://schemas.microsoft.com/office/drawing/2014/main" id="{F8C909EF-08C3-484A-9B8F-F59A1207D2A8}"/>
                </a:ext>
                <a:ext uri="{C183D7F6-B498-43B3-948B-1728B52AA6E4}">
                  <adec:decorative xmlns:adec="http://schemas.microsoft.com/office/drawing/2017/decorative" val="1"/>
                </a:ext>
              </a:extLst>
            </p:cNvPr>
            <p:cNvCxnSpPr>
              <a:cxnSpLocks noChangeShapeType="1"/>
              <a:stCxn id="95" idx="3"/>
            </p:cNvCxnSpPr>
            <p:nvPr/>
          </p:nvCxnSpPr>
          <p:spPr bwMode="auto">
            <a:xfrm>
              <a:off x="1785937" y="793772"/>
              <a:ext cx="1845560" cy="302544"/>
            </a:xfrm>
            <a:prstGeom prst="bentConnector3">
              <a:avLst>
                <a:gd name="adj1" fmla="val 47289"/>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73" name="Elbow Connector 396">
              <a:extLst>
                <a:ext uri="{FF2B5EF4-FFF2-40B4-BE49-F238E27FC236}">
                  <a16:creationId xmlns:a16="http://schemas.microsoft.com/office/drawing/2014/main" id="{042C216E-AB41-4755-B552-2A1D2FD40544}"/>
                </a:ext>
                <a:ext uri="{C183D7F6-B498-43B3-948B-1728B52AA6E4}">
                  <adec:decorative xmlns:adec="http://schemas.microsoft.com/office/drawing/2017/decorative" val="1"/>
                </a:ext>
              </a:extLst>
            </p:cNvPr>
            <p:cNvCxnSpPr>
              <a:cxnSpLocks noChangeShapeType="1"/>
              <a:stCxn id="48171" idx="3"/>
            </p:cNvCxnSpPr>
            <p:nvPr/>
          </p:nvCxnSpPr>
          <p:spPr bwMode="auto">
            <a:xfrm>
              <a:off x="3632553" y="4076867"/>
              <a:ext cx="182898" cy="136631"/>
            </a:xfrm>
            <a:prstGeom prst="bentConnector3">
              <a:avLst>
                <a:gd name="adj1" fmla="val 99758"/>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78" name="Elbow Connector 396">
              <a:extLst>
                <a:ext uri="{FF2B5EF4-FFF2-40B4-BE49-F238E27FC236}">
                  <a16:creationId xmlns:a16="http://schemas.microsoft.com/office/drawing/2014/main" id="{E579581D-66C7-4752-9D51-37BFCD0EFFD1}"/>
                </a:ext>
                <a:ext uri="{C183D7F6-B498-43B3-948B-1728B52AA6E4}">
                  <adec:decorative xmlns:adec="http://schemas.microsoft.com/office/drawing/2017/decorative" val="1"/>
                </a:ext>
              </a:extLst>
            </p:cNvPr>
            <p:cNvCxnSpPr>
              <a:cxnSpLocks noChangeShapeType="1"/>
              <a:stCxn id="48175" idx="3"/>
            </p:cNvCxnSpPr>
            <p:nvPr/>
          </p:nvCxnSpPr>
          <p:spPr bwMode="auto">
            <a:xfrm flipV="1">
              <a:off x="5667788" y="4225574"/>
              <a:ext cx="73327" cy="277317"/>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88" name="Straight Connector 292">
              <a:extLst>
                <a:ext uri="{FF2B5EF4-FFF2-40B4-BE49-F238E27FC236}">
                  <a16:creationId xmlns:a16="http://schemas.microsoft.com/office/drawing/2014/main" id="{7FB72A4B-37C2-4DCC-BF05-BEC2E3C08888}"/>
                </a:ext>
                <a:ext uri="{C183D7F6-B498-43B3-948B-1728B52AA6E4}">
                  <adec:decorative xmlns:adec="http://schemas.microsoft.com/office/drawing/2017/decorative" val="1"/>
                </a:ext>
              </a:extLst>
            </p:cNvPr>
            <p:cNvCxnSpPr>
              <a:cxnSpLocks/>
              <a:stCxn id="48179" idx="1"/>
              <a:endCxn id="48179" idx="1"/>
            </p:cNvCxnSpPr>
            <p:nvPr/>
          </p:nvCxnSpPr>
          <p:spPr bwMode="auto">
            <a:xfrm>
              <a:off x="1185391" y="5471482"/>
              <a:ext cx="0" cy="0"/>
            </a:xfrm>
            <a:prstGeom prst="line">
              <a:avLst/>
            </a:prstGeom>
            <a:noFill/>
            <a:ln w="9525" algn="ctr">
              <a:solidFill>
                <a:srgbClr val="FF0000"/>
              </a:solidFill>
              <a:round/>
              <a:headEnd/>
              <a:tailEnd/>
            </a:ln>
          </p:spPr>
        </p:cxnSp>
        <p:cxnSp>
          <p:nvCxnSpPr>
            <p:cNvPr id="48195" name="Straight Arrow Connector 2">
              <a:extLst>
                <a:ext uri="{FF2B5EF4-FFF2-40B4-BE49-F238E27FC236}">
                  <a16:creationId xmlns:a16="http://schemas.microsoft.com/office/drawing/2014/main" id="{9631CAF0-2FBE-4287-AD75-98FA221D12F7}"/>
                </a:ext>
                <a:ext uri="{C183D7F6-B498-43B3-948B-1728B52AA6E4}">
                  <adec:decorative xmlns:adec="http://schemas.microsoft.com/office/drawing/2017/decorative" val="1"/>
                </a:ext>
              </a:extLst>
            </p:cNvPr>
            <p:cNvCxnSpPr>
              <a:cxnSpLocks noChangeShapeType="1"/>
              <a:stCxn id="48185" idx="3"/>
              <a:endCxn id="48194" idx="1"/>
            </p:cNvCxnSpPr>
            <p:nvPr/>
          </p:nvCxnSpPr>
          <p:spPr bwMode="auto">
            <a:xfrm flipH="1">
              <a:off x="3112991" y="3794536"/>
              <a:ext cx="210498" cy="412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196" name="Elbow Connector 396">
              <a:extLst>
                <a:ext uri="{FF2B5EF4-FFF2-40B4-BE49-F238E27FC236}">
                  <a16:creationId xmlns:a16="http://schemas.microsoft.com/office/drawing/2014/main" id="{83AE958E-0FCE-45FB-BEC3-9313A17E0291}"/>
                </a:ext>
                <a:ext uri="{C183D7F6-B498-43B3-948B-1728B52AA6E4}">
                  <adec:decorative xmlns:adec="http://schemas.microsoft.com/office/drawing/2017/decorative" val="1"/>
                </a:ext>
              </a:extLst>
            </p:cNvPr>
            <p:cNvCxnSpPr>
              <a:cxnSpLocks noChangeShapeType="1"/>
              <a:stCxn id="48194" idx="3"/>
            </p:cNvCxnSpPr>
            <p:nvPr/>
          </p:nvCxnSpPr>
          <p:spPr bwMode="auto">
            <a:xfrm>
              <a:off x="7201243" y="3798657"/>
              <a:ext cx="50843" cy="426917"/>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6" name="Auto (1 of 4) Sub-Domains">
              <a:extLst>
                <a:ext uri="{FF2B5EF4-FFF2-40B4-BE49-F238E27FC236}">
                  <a16:creationId xmlns:a16="http://schemas.microsoft.com/office/drawing/2014/main" id="{72958FF3-7B3D-4719-BF2F-8D0F6A4C4B13}"/>
                </a:ext>
              </a:extLst>
            </p:cNvPr>
            <p:cNvGrpSpPr/>
            <p:nvPr/>
          </p:nvGrpSpPr>
          <p:grpSpPr>
            <a:xfrm>
              <a:off x="27702" y="579105"/>
              <a:ext cx="9040098" cy="5888372"/>
              <a:chOff x="27702" y="579103"/>
              <a:chExt cx="9040098" cy="5888372"/>
            </a:xfrm>
          </p:grpSpPr>
          <p:sp>
            <p:nvSpPr>
              <p:cNvPr id="103" name="Rectangle 4">
                <a:extLst>
                  <a:ext uri="{FF2B5EF4-FFF2-40B4-BE49-F238E27FC236}">
                    <a16:creationId xmlns:a16="http://schemas.microsoft.com/office/drawing/2014/main" id="{CA6F61B1-A75A-4A6F-BE2F-4C8B4D70769E}"/>
                  </a:ext>
                  <a:ext uri="{C183D7F6-B498-43B3-948B-1728B52AA6E4}">
                    <adec:decorative xmlns:adec="http://schemas.microsoft.com/office/drawing/2017/decorative" val="1"/>
                  </a:ext>
                </a:extLst>
              </p:cNvPr>
              <p:cNvSpPr>
                <a:spLocks noChangeArrowheads="1"/>
              </p:cNvSpPr>
              <p:nvPr/>
            </p:nvSpPr>
            <p:spPr bwMode="auto">
              <a:xfrm>
                <a:off x="32657" y="4990232"/>
                <a:ext cx="9034055" cy="1477243"/>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mj-lt"/>
                    <a:ea typeface="ＭＳ Ｐゴシック" pitchFamily="34" charset="-128"/>
                    <a:cs typeface="ＭＳ Ｐゴシック"/>
                  </a:rPr>
                  <a:t>Terminal Automation</a:t>
                </a:r>
              </a:p>
            </p:txBody>
          </p:sp>
          <p:sp>
            <p:nvSpPr>
              <p:cNvPr id="104" name="Rectangle 4">
                <a:extLst>
                  <a:ext uri="{FF2B5EF4-FFF2-40B4-BE49-F238E27FC236}">
                    <a16:creationId xmlns:a16="http://schemas.microsoft.com/office/drawing/2014/main" id="{84F97B48-785C-4560-B5B1-CF9F2D042805}"/>
                  </a:ext>
                  <a:ext uri="{C183D7F6-B498-43B3-948B-1728B52AA6E4}">
                    <adec:decorative xmlns:adec="http://schemas.microsoft.com/office/drawing/2017/decorative" val="1"/>
                  </a:ext>
                </a:extLst>
              </p:cNvPr>
              <p:cNvSpPr>
                <a:spLocks noChangeArrowheads="1"/>
              </p:cNvSpPr>
              <p:nvPr/>
            </p:nvSpPr>
            <p:spPr bwMode="auto">
              <a:xfrm>
                <a:off x="31251" y="2457064"/>
                <a:ext cx="9036549" cy="2533168"/>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err="1">
                    <a:solidFill>
                      <a:srgbClr val="000000"/>
                    </a:solidFill>
                    <a:latin typeface="+mj-lt"/>
                    <a:ea typeface="ＭＳ Ｐゴシック" pitchFamily="34" charset="-128"/>
                    <a:cs typeface="ＭＳ Ｐゴシック"/>
                  </a:rPr>
                  <a:t>En</a:t>
                </a:r>
                <a:r>
                  <a:rPr lang="en-US" sz="900" b="1">
                    <a:solidFill>
                      <a:srgbClr val="000000"/>
                    </a:solidFill>
                    <a:latin typeface="+mj-lt"/>
                    <a:ea typeface="ＭＳ Ｐゴシック" pitchFamily="34" charset="-128"/>
                    <a:cs typeface="ＭＳ Ｐゴシック"/>
                  </a:rPr>
                  <a:t> Route Automation</a:t>
                </a:r>
              </a:p>
            </p:txBody>
          </p:sp>
          <p:sp>
            <p:nvSpPr>
              <p:cNvPr id="203" name="Rectangle 4">
                <a:extLst>
                  <a:ext uri="{FF2B5EF4-FFF2-40B4-BE49-F238E27FC236}">
                    <a16:creationId xmlns:a16="http://schemas.microsoft.com/office/drawing/2014/main" id="{3DB6E752-FEDA-4112-8F2F-4B9045768DF2}"/>
                  </a:ext>
                  <a:ext uri="{C183D7F6-B498-43B3-948B-1728B52AA6E4}">
                    <adec:decorative xmlns:adec="http://schemas.microsoft.com/office/drawing/2017/decorative" val="1"/>
                  </a:ext>
                </a:extLst>
              </p:cNvPr>
              <p:cNvSpPr>
                <a:spLocks noChangeArrowheads="1"/>
              </p:cNvSpPr>
              <p:nvPr/>
            </p:nvSpPr>
            <p:spPr bwMode="auto">
              <a:xfrm>
                <a:off x="27702" y="579103"/>
                <a:ext cx="9036549" cy="1877961"/>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mj-lt"/>
                    <a:ea typeface="ＭＳ Ｐゴシック" pitchFamily="34" charset="-128"/>
                    <a:cs typeface="ＭＳ Ｐゴシック"/>
                  </a:rPr>
                  <a:t>Traffic Flow Automation</a:t>
                </a:r>
              </a:p>
            </p:txBody>
          </p:sp>
        </p:grpSp>
        <p:cxnSp>
          <p:nvCxnSpPr>
            <p:cNvPr id="48219" name="Elbow Connector 396">
              <a:extLst>
                <a:ext uri="{FF2B5EF4-FFF2-40B4-BE49-F238E27FC236}">
                  <a16:creationId xmlns:a16="http://schemas.microsoft.com/office/drawing/2014/main" id="{5452501D-A17F-4FF1-9B27-17B994E6A6EB}"/>
                </a:ext>
                <a:ext uri="{C183D7F6-B498-43B3-948B-1728B52AA6E4}">
                  <adec:decorative xmlns:adec="http://schemas.microsoft.com/office/drawing/2017/decorative" val="1"/>
                </a:ext>
              </a:extLst>
            </p:cNvPr>
            <p:cNvCxnSpPr>
              <a:cxnSpLocks noChangeShapeType="1"/>
              <a:stCxn id="118" idx="3"/>
            </p:cNvCxnSpPr>
            <p:nvPr/>
          </p:nvCxnSpPr>
          <p:spPr bwMode="auto">
            <a:xfrm>
              <a:off x="3953924" y="750061"/>
              <a:ext cx="1914912" cy="346254"/>
            </a:xfrm>
            <a:prstGeom prst="bentConnector3">
              <a:avLst>
                <a:gd name="adj1" fmla="val 9989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224" name="Elbow Connector 396">
              <a:extLst>
                <a:ext uri="{FF2B5EF4-FFF2-40B4-BE49-F238E27FC236}">
                  <a16:creationId xmlns:a16="http://schemas.microsoft.com/office/drawing/2014/main" id="{A945CC92-94B2-4556-85CD-9B2A71C84DAE}"/>
                </a:ext>
                <a:ext uri="{C183D7F6-B498-43B3-948B-1728B52AA6E4}">
                  <adec:decorative xmlns:adec="http://schemas.microsoft.com/office/drawing/2017/decorative" val="1"/>
                </a:ext>
              </a:extLst>
            </p:cNvPr>
            <p:cNvCxnSpPr>
              <a:cxnSpLocks noChangeShapeType="1"/>
              <a:stCxn id="48187" idx="3"/>
            </p:cNvCxnSpPr>
            <p:nvPr/>
          </p:nvCxnSpPr>
          <p:spPr bwMode="auto">
            <a:xfrm>
              <a:off x="1592315" y="5224312"/>
              <a:ext cx="49715" cy="661023"/>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8225" name="Elbow Connector 396">
              <a:extLst>
                <a:ext uri="{FF2B5EF4-FFF2-40B4-BE49-F238E27FC236}">
                  <a16:creationId xmlns:a16="http://schemas.microsoft.com/office/drawing/2014/main" id="{AE1BB077-78D3-4160-A581-24996F62EBA9}"/>
                </a:ext>
                <a:ext uri="{C183D7F6-B498-43B3-948B-1728B52AA6E4}">
                  <adec:decorative xmlns:adec="http://schemas.microsoft.com/office/drawing/2017/decorative" val="1"/>
                </a:ext>
              </a:extLst>
            </p:cNvPr>
            <p:cNvCxnSpPr>
              <a:cxnSpLocks noChangeShapeType="1"/>
              <a:stCxn id="48179" idx="3"/>
            </p:cNvCxnSpPr>
            <p:nvPr/>
          </p:nvCxnSpPr>
          <p:spPr bwMode="auto">
            <a:xfrm>
              <a:off x="4130936" y="5471482"/>
              <a:ext cx="179087" cy="414377"/>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2" name="Auto (1 of 4) Systems">
              <a:extLst>
                <a:ext uri="{FF2B5EF4-FFF2-40B4-BE49-F238E27FC236}">
                  <a16:creationId xmlns:a16="http://schemas.microsoft.com/office/drawing/2014/main" id="{8D3E0053-C3DA-4970-943D-FF456F3FD2C0}"/>
                </a:ext>
              </a:extLst>
            </p:cNvPr>
            <p:cNvGrpSpPr/>
            <p:nvPr/>
          </p:nvGrpSpPr>
          <p:grpSpPr>
            <a:xfrm>
              <a:off x="328973" y="1019229"/>
              <a:ext cx="4323984" cy="5217779"/>
              <a:chOff x="328973" y="1019227"/>
              <a:chExt cx="4323984" cy="5217779"/>
            </a:xfrm>
          </p:grpSpPr>
          <p:sp>
            <p:nvSpPr>
              <p:cNvPr id="48136" name="system 61" descr="system 61">
                <a:hlinkClick r:id="rId3"/>
                <a:extLst>
                  <a:ext uri="{FF2B5EF4-FFF2-40B4-BE49-F238E27FC236}">
                    <a16:creationId xmlns:a16="http://schemas.microsoft.com/office/drawing/2014/main" id="{9A2C4D46-D69A-4A1B-873F-34C77EF0FC51}"/>
                  </a:ext>
                  <a:ext uri="{C183D7F6-B498-43B3-948B-1728B52AA6E4}">
                    <adec:decorative xmlns:adec="http://schemas.microsoft.com/office/drawing/2017/decorative" val="0"/>
                  </a:ext>
                </a:extLst>
              </p:cNvPr>
              <p:cNvSpPr>
                <a:spLocks noChangeArrowheads="1"/>
              </p:cNvSpPr>
              <p:nvPr/>
            </p:nvSpPr>
            <p:spPr bwMode="auto">
              <a:xfrm>
                <a:off x="329184" y="5794417"/>
                <a:ext cx="786384" cy="18288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STARS</a:t>
                </a:r>
              </a:p>
            </p:txBody>
          </p:sp>
          <p:sp>
            <p:nvSpPr>
              <p:cNvPr id="48137" name="system 600" descr="system 600">
                <a:hlinkClick r:id="rId4"/>
                <a:extLst>
                  <a:ext uri="{FF2B5EF4-FFF2-40B4-BE49-F238E27FC236}">
                    <a16:creationId xmlns:a16="http://schemas.microsoft.com/office/drawing/2014/main" id="{AA18A046-4EDF-454F-A228-7BB321473E2A}"/>
                  </a:ext>
                  <a:ext uri="{C183D7F6-B498-43B3-948B-1728B52AA6E4}">
                    <adec:decorative xmlns:adec="http://schemas.microsoft.com/office/drawing/2017/decorative" val="0"/>
                  </a:ext>
                </a:extLst>
              </p:cNvPr>
              <p:cNvSpPr>
                <a:spLocks noChangeArrowheads="1"/>
              </p:cNvSpPr>
              <p:nvPr/>
            </p:nvSpPr>
            <p:spPr bwMode="auto">
              <a:xfrm>
                <a:off x="329184" y="4145986"/>
                <a:ext cx="786384" cy="18288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 ERAM</a:t>
                </a:r>
              </a:p>
            </p:txBody>
          </p:sp>
          <p:sp>
            <p:nvSpPr>
              <p:cNvPr id="48138" name="system 1255" descr="system 1255">
                <a:hlinkClick r:id="rId5"/>
                <a:extLst>
                  <a:ext uri="{FF2B5EF4-FFF2-40B4-BE49-F238E27FC236}">
                    <a16:creationId xmlns:a16="http://schemas.microsoft.com/office/drawing/2014/main" id="{DD5C8615-E144-4873-934E-7E4426D52037}"/>
                  </a:ext>
                  <a:ext uri="{C183D7F6-B498-43B3-948B-1728B52AA6E4}">
                    <adec:decorative xmlns:adec="http://schemas.microsoft.com/office/drawing/2017/decorative" val="0"/>
                  </a:ext>
                </a:extLst>
              </p:cNvPr>
              <p:cNvSpPr>
                <a:spLocks noChangeArrowheads="1"/>
              </p:cNvSpPr>
              <p:nvPr/>
            </p:nvSpPr>
            <p:spPr bwMode="auto">
              <a:xfrm>
                <a:off x="329184" y="3378757"/>
                <a:ext cx="786384" cy="18288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EDDS</a:t>
                </a:r>
              </a:p>
            </p:txBody>
          </p:sp>
          <p:sp>
            <p:nvSpPr>
              <p:cNvPr id="48139" name="system 157" descr="system 157">
                <a:hlinkClick r:id="rId6"/>
                <a:extLst>
                  <a:ext uri="{FF2B5EF4-FFF2-40B4-BE49-F238E27FC236}">
                    <a16:creationId xmlns:a16="http://schemas.microsoft.com/office/drawing/2014/main" id="{072E7FCD-B21A-4335-8546-8FCB29FA5F9D}"/>
                  </a:ext>
                  <a:ext uri="{C183D7F6-B498-43B3-948B-1728B52AA6E4}">
                    <adec:decorative xmlns:adec="http://schemas.microsoft.com/office/drawing/2017/decorative" val="0"/>
                  </a:ext>
                </a:extLst>
              </p:cNvPr>
              <p:cNvSpPr>
                <a:spLocks noChangeArrowheads="1"/>
              </p:cNvSpPr>
              <p:nvPr/>
            </p:nvSpPr>
            <p:spPr bwMode="auto">
              <a:xfrm>
                <a:off x="329184" y="3576966"/>
                <a:ext cx="786384" cy="18288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ECG</a:t>
                </a:r>
              </a:p>
            </p:txBody>
          </p:sp>
          <p:sp>
            <p:nvSpPr>
              <p:cNvPr id="48140" name="system 82" descr="system 82">
                <a:hlinkClick r:id="rId7"/>
                <a:extLst>
                  <a:ext uri="{FF2B5EF4-FFF2-40B4-BE49-F238E27FC236}">
                    <a16:creationId xmlns:a16="http://schemas.microsoft.com/office/drawing/2014/main" id="{59C58CB9-EF2D-437D-9DCE-4A22FEEF9B1E}"/>
                  </a:ext>
                  <a:ext uri="{C183D7F6-B498-43B3-948B-1728B52AA6E4}">
                    <adec:decorative xmlns:adec="http://schemas.microsoft.com/office/drawing/2017/decorative" val="0"/>
                  </a:ext>
                </a:extLst>
              </p:cNvPr>
              <p:cNvSpPr>
                <a:spLocks noChangeArrowheads="1"/>
              </p:cNvSpPr>
              <p:nvPr/>
            </p:nvSpPr>
            <p:spPr bwMode="auto">
              <a:xfrm>
                <a:off x="329184" y="1343899"/>
                <a:ext cx="786384" cy="137160"/>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TFMS</a:t>
                </a:r>
              </a:p>
            </p:txBody>
          </p:sp>
          <p:sp>
            <p:nvSpPr>
              <p:cNvPr id="48142" name="system 821" descr="system 821">
                <a:hlinkClick r:id="rId8"/>
                <a:extLst>
                  <a:ext uri="{FF2B5EF4-FFF2-40B4-BE49-F238E27FC236}">
                    <a16:creationId xmlns:a16="http://schemas.microsoft.com/office/drawing/2014/main" id="{0BD2A44B-1F7F-4990-905F-8280800DC35D}"/>
                  </a:ext>
                  <a:ext uri="{C183D7F6-B498-43B3-948B-1728B52AA6E4}">
                    <adec:decorative xmlns:adec="http://schemas.microsoft.com/office/drawing/2017/decorative" val="0"/>
                  </a:ext>
                </a:extLst>
              </p:cNvPr>
              <p:cNvSpPr>
                <a:spLocks noChangeArrowheads="1"/>
              </p:cNvSpPr>
              <p:nvPr/>
            </p:nvSpPr>
            <p:spPr bwMode="auto">
              <a:xfrm>
                <a:off x="329184" y="2696353"/>
                <a:ext cx="786384" cy="18288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TBFM</a:t>
                </a:r>
              </a:p>
            </p:txBody>
          </p:sp>
          <p:sp>
            <p:nvSpPr>
              <p:cNvPr id="48145" name="system 1185" descr="system 1185">
                <a:hlinkClick r:id="rId9"/>
                <a:extLst>
                  <a:ext uri="{FF2B5EF4-FFF2-40B4-BE49-F238E27FC236}">
                    <a16:creationId xmlns:a16="http://schemas.microsoft.com/office/drawing/2014/main" id="{3B74BD13-F3F4-433C-873D-1F4588DFF1A4}"/>
                  </a:ext>
                  <a:ext uri="{C183D7F6-B498-43B3-948B-1728B52AA6E4}">
                    <adec:decorative xmlns:adec="http://schemas.microsoft.com/office/drawing/2017/decorative" val="0"/>
                  </a:ext>
                </a:extLst>
              </p:cNvPr>
              <p:cNvSpPr>
                <a:spLocks noChangeArrowheads="1"/>
              </p:cNvSpPr>
              <p:nvPr/>
            </p:nvSpPr>
            <p:spPr bwMode="auto">
              <a:xfrm>
                <a:off x="328973" y="6054126"/>
                <a:ext cx="786384" cy="18288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STARS E</a:t>
                </a:r>
              </a:p>
            </p:txBody>
          </p:sp>
          <p:sp>
            <p:nvSpPr>
              <p:cNvPr id="81" name="system 1373" descr="system 1373">
                <a:hlinkClick r:id="rId10"/>
                <a:extLst>
                  <a:ext uri="{FF2B5EF4-FFF2-40B4-BE49-F238E27FC236}">
                    <a16:creationId xmlns:a16="http://schemas.microsoft.com/office/drawing/2014/main" id="{39EDA1FF-9430-429A-A44E-7F9495446115}"/>
                  </a:ext>
                  <a:ext uri="{C183D7F6-B498-43B3-948B-1728B52AA6E4}">
                    <adec:decorative xmlns:adec="http://schemas.microsoft.com/office/drawing/2017/decorative" val="0"/>
                  </a:ext>
                </a:extLst>
              </p:cNvPr>
              <p:cNvSpPr>
                <a:spLocks noChangeArrowheads="1"/>
              </p:cNvSpPr>
              <p:nvPr/>
            </p:nvSpPr>
            <p:spPr bwMode="auto">
              <a:xfrm>
                <a:off x="3631497" y="1019227"/>
                <a:ext cx="1021460" cy="154174"/>
              </a:xfrm>
              <a:prstGeom prst="rect">
                <a:avLst/>
              </a:prstGeom>
              <a:solidFill>
                <a:srgbClr val="D0F2FC"/>
              </a:solidFill>
              <a:ln w="9525">
                <a:solidFill>
                  <a:schemeClr val="tx1"/>
                </a:solidFill>
                <a:miter lim="800000"/>
                <a:headEnd/>
                <a:tailEnd/>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FMDS</a:t>
                </a:r>
              </a:p>
            </p:txBody>
          </p:sp>
        </p:grpSp>
        <p:cxnSp>
          <p:nvCxnSpPr>
            <p:cNvPr id="83" name="Straight Arrow Connector 178">
              <a:extLst>
                <a:ext uri="{FF2B5EF4-FFF2-40B4-BE49-F238E27FC236}">
                  <a16:creationId xmlns:a16="http://schemas.microsoft.com/office/drawing/2014/main" id="{9A4A41AE-8C20-421C-9B92-1C82F0EDFE03}"/>
                </a:ext>
                <a:ext uri="{C183D7F6-B498-43B3-948B-1728B52AA6E4}">
                  <adec:decorative xmlns:adec="http://schemas.microsoft.com/office/drawing/2017/decorative" val="1"/>
                </a:ext>
              </a:extLst>
            </p:cNvPr>
            <p:cNvCxnSpPr>
              <a:cxnSpLocks/>
              <a:stCxn id="81" idx="3"/>
            </p:cNvCxnSpPr>
            <p:nvPr/>
          </p:nvCxnSpPr>
          <p:spPr bwMode="auto">
            <a:xfrm>
              <a:off x="4652957" y="1096316"/>
              <a:ext cx="4317307"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6" name="Elbow Connector 396">
              <a:extLst>
                <a:ext uri="{FF2B5EF4-FFF2-40B4-BE49-F238E27FC236}">
                  <a16:creationId xmlns:a16="http://schemas.microsoft.com/office/drawing/2014/main" id="{4D1AF87A-C8CF-432A-A332-57F00C74E082}"/>
                </a:ext>
                <a:ext uri="{C183D7F6-B498-43B3-948B-1728B52AA6E4}">
                  <adec:decorative xmlns:adec="http://schemas.microsoft.com/office/drawing/2017/decorative" val="1"/>
                </a:ext>
              </a:extLst>
            </p:cNvPr>
            <p:cNvCxnSpPr>
              <a:cxnSpLocks noChangeShapeType="1"/>
              <a:stCxn id="120" idx="3"/>
            </p:cNvCxnSpPr>
            <p:nvPr/>
          </p:nvCxnSpPr>
          <p:spPr bwMode="auto">
            <a:xfrm>
              <a:off x="6182422" y="5200277"/>
              <a:ext cx="693100" cy="685058"/>
            </a:xfrm>
            <a:prstGeom prst="bentConnector3">
              <a:avLst>
                <a:gd name="adj1" fmla="val 99919"/>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0" name="Elbow Connector 396">
              <a:extLst>
                <a:ext uri="{FF2B5EF4-FFF2-40B4-BE49-F238E27FC236}">
                  <a16:creationId xmlns:a16="http://schemas.microsoft.com/office/drawing/2014/main" id="{AA34F46A-418D-4CDF-9D98-B8388D795717}"/>
                </a:ext>
                <a:ext uri="{C183D7F6-B498-43B3-948B-1728B52AA6E4}">
                  <adec:decorative xmlns:adec="http://schemas.microsoft.com/office/drawing/2017/decorative" val="1"/>
                </a:ext>
              </a:extLst>
            </p:cNvPr>
            <p:cNvCxnSpPr>
              <a:cxnSpLocks noChangeShapeType="1"/>
              <a:stCxn id="48180" idx="3"/>
              <a:endCxn id="48177" idx="1"/>
            </p:cNvCxnSpPr>
            <p:nvPr/>
          </p:nvCxnSpPr>
          <p:spPr bwMode="auto">
            <a:xfrm flipV="1">
              <a:off x="2542827" y="4489759"/>
              <a:ext cx="367864" cy="1390"/>
            </a:xfrm>
            <a:prstGeom prst="bentConnector3">
              <a:avLst>
                <a:gd name="adj1" fmla="val 5000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9" name="Elbow Connector 396">
              <a:extLst>
                <a:ext uri="{FF2B5EF4-FFF2-40B4-BE49-F238E27FC236}">
                  <a16:creationId xmlns:a16="http://schemas.microsoft.com/office/drawing/2014/main" id="{83568FDF-D203-4DC2-8983-F6ADB5CFC2ED}"/>
                </a:ext>
                <a:ext uri="{C183D7F6-B498-43B3-948B-1728B52AA6E4}">
                  <adec:decorative xmlns:adec="http://schemas.microsoft.com/office/drawing/2017/decorative" val="1"/>
                </a:ext>
              </a:extLst>
            </p:cNvPr>
            <p:cNvCxnSpPr>
              <a:cxnSpLocks noChangeShapeType="1"/>
              <a:stCxn id="90" idx="1"/>
            </p:cNvCxnSpPr>
            <p:nvPr/>
          </p:nvCxnSpPr>
          <p:spPr bwMode="auto">
            <a:xfrm>
              <a:off x="3631032" y="1301125"/>
              <a:ext cx="465046" cy="126648"/>
            </a:xfrm>
            <a:prstGeom prst="bentConnector3">
              <a:avLst>
                <a:gd name="adj1" fmla="val 5000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22" name="Elbow Connector 396">
              <a:extLst>
                <a:ext uri="{FF2B5EF4-FFF2-40B4-BE49-F238E27FC236}">
                  <a16:creationId xmlns:a16="http://schemas.microsoft.com/office/drawing/2014/main" id="{94E21D56-55C7-4458-93EE-E6ADC146E58E}"/>
                </a:ext>
                <a:ext uri="{C183D7F6-B498-43B3-948B-1728B52AA6E4}">
                  <adec:decorative xmlns:adec="http://schemas.microsoft.com/office/drawing/2017/decorative" val="1"/>
                </a:ext>
              </a:extLst>
            </p:cNvPr>
            <p:cNvCxnSpPr>
              <a:cxnSpLocks noChangeShapeType="1"/>
              <a:stCxn id="48140" idx="3"/>
            </p:cNvCxnSpPr>
            <p:nvPr/>
          </p:nvCxnSpPr>
          <p:spPr bwMode="auto">
            <a:xfrm flipV="1">
              <a:off x="1115568" y="1108483"/>
              <a:ext cx="4498423" cy="303998"/>
            </a:xfrm>
            <a:prstGeom prst="bentConnector3">
              <a:avLst>
                <a:gd name="adj1" fmla="val 100059"/>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5" name="Auto (1 of 4) Projects">
              <a:extLst>
                <a:ext uri="{FF2B5EF4-FFF2-40B4-BE49-F238E27FC236}">
                  <a16:creationId xmlns:a16="http://schemas.microsoft.com/office/drawing/2014/main" id="{357DCF6C-24E0-444A-A401-768607322F16}"/>
                </a:ext>
              </a:extLst>
            </p:cNvPr>
            <p:cNvGrpSpPr/>
            <p:nvPr/>
          </p:nvGrpSpPr>
          <p:grpSpPr>
            <a:xfrm>
              <a:off x="1176238" y="694100"/>
              <a:ext cx="7686175" cy="5663865"/>
              <a:chOff x="1176238" y="694098"/>
              <a:chExt cx="7686175" cy="5663865"/>
            </a:xfrm>
          </p:grpSpPr>
          <p:sp>
            <p:nvSpPr>
              <p:cNvPr id="48135" name="segment 843" descr="segment 843">
                <a:hlinkClick r:id="rId11"/>
                <a:extLst>
                  <a:ext uri="{FF2B5EF4-FFF2-40B4-BE49-F238E27FC236}">
                    <a16:creationId xmlns:a16="http://schemas.microsoft.com/office/drawing/2014/main" id="{7E2A161F-9466-438F-8468-7DF66BCC1E16}"/>
                  </a:ext>
                  <a:ext uri="{C183D7F6-B498-43B3-948B-1728B52AA6E4}">
                    <adec:decorative xmlns:adec="http://schemas.microsoft.com/office/drawing/2017/decorative" val="0"/>
                  </a:ext>
                </a:extLst>
              </p:cNvPr>
              <p:cNvSpPr>
                <a:spLocks noChangeArrowheads="1"/>
              </p:cNvSpPr>
              <p:nvPr/>
            </p:nvSpPr>
            <p:spPr bwMode="auto">
              <a:xfrm>
                <a:off x="1182729" y="2895357"/>
                <a:ext cx="1425237" cy="128016"/>
              </a:xfrm>
              <a:prstGeom prst="rect">
                <a:avLst/>
              </a:prstGeom>
              <a:solidFill>
                <a:srgbClr val="FFC000"/>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Enhancement 1</a:t>
                </a:r>
              </a:p>
            </p:txBody>
          </p:sp>
          <p:sp>
            <p:nvSpPr>
              <p:cNvPr id="48141" name="segment 290" descr="segment 290">
                <a:hlinkClick r:id="rId12"/>
                <a:extLst>
                  <a:ext uri="{FF2B5EF4-FFF2-40B4-BE49-F238E27FC236}">
                    <a16:creationId xmlns:a16="http://schemas.microsoft.com/office/drawing/2014/main" id="{04201B4E-C1B7-4C44-B745-127E57EE91C8}"/>
                  </a:ext>
                  <a:ext uri="{C183D7F6-B498-43B3-948B-1728B52AA6E4}">
                    <adec:decorative xmlns:adec="http://schemas.microsoft.com/office/drawing/2017/decorative" val="0"/>
                  </a:ext>
                </a:extLst>
              </p:cNvPr>
              <p:cNvSpPr>
                <a:spLocks noChangeArrowheads="1"/>
              </p:cNvSpPr>
              <p:nvPr/>
            </p:nvSpPr>
            <p:spPr bwMode="auto">
              <a:xfrm>
                <a:off x="1182711" y="1468680"/>
                <a:ext cx="901076"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8157" name="segment 897" descr="segment 897">
                <a:hlinkClick r:id="rId13"/>
                <a:extLst>
                  <a:ext uri="{FF2B5EF4-FFF2-40B4-BE49-F238E27FC236}">
                    <a16:creationId xmlns:a16="http://schemas.microsoft.com/office/drawing/2014/main" id="{94578200-1A82-4E65-9CF4-9FFC00DF793F}"/>
                  </a:ext>
                  <a:ext uri="{C183D7F6-B498-43B3-948B-1728B52AA6E4}">
                    <adec:decorative xmlns:adec="http://schemas.microsoft.com/office/drawing/2017/decorative" val="0"/>
                  </a:ext>
                </a:extLst>
              </p:cNvPr>
              <p:cNvSpPr>
                <a:spLocks noChangeArrowheads="1"/>
              </p:cNvSpPr>
              <p:nvPr/>
            </p:nvSpPr>
            <p:spPr bwMode="auto">
              <a:xfrm>
                <a:off x="2607967" y="3087087"/>
                <a:ext cx="3064610"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Enhancement 2</a:t>
                </a:r>
              </a:p>
            </p:txBody>
          </p:sp>
          <p:sp>
            <p:nvSpPr>
              <p:cNvPr id="48159" name="segment 928" descr="segment 928">
                <a:hlinkClick r:id="rId14"/>
                <a:extLst>
                  <a:ext uri="{FF2B5EF4-FFF2-40B4-BE49-F238E27FC236}">
                    <a16:creationId xmlns:a16="http://schemas.microsoft.com/office/drawing/2014/main" id="{D170D146-DB2D-4617-8456-50533E45B657}"/>
                  </a:ext>
                  <a:ext uri="{C183D7F6-B498-43B3-948B-1728B52AA6E4}">
                    <adec:decorative xmlns:adec="http://schemas.microsoft.com/office/drawing/2017/decorative" val="0"/>
                  </a:ext>
                </a:extLst>
              </p:cNvPr>
              <p:cNvSpPr>
                <a:spLocks noChangeArrowheads="1"/>
              </p:cNvSpPr>
              <p:nvPr/>
            </p:nvSpPr>
            <p:spPr bwMode="auto">
              <a:xfrm>
                <a:off x="1177941" y="4282400"/>
                <a:ext cx="1414195"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ERAM Enhancement 2</a:t>
                </a:r>
              </a:p>
            </p:txBody>
          </p:sp>
          <p:sp>
            <p:nvSpPr>
              <p:cNvPr id="48163" name="segment 963" descr="segment 963">
                <a:hlinkClick r:id="rId15"/>
                <a:extLst>
                  <a:ext uri="{FF2B5EF4-FFF2-40B4-BE49-F238E27FC236}">
                    <a16:creationId xmlns:a16="http://schemas.microsoft.com/office/drawing/2014/main" id="{4B3EB93D-207F-4408-9A2F-92ACFC1B1BB3}"/>
                  </a:ext>
                  <a:ext uri="{C183D7F6-B498-43B3-948B-1728B52AA6E4}">
                    <adec:decorative xmlns:adec="http://schemas.microsoft.com/office/drawing/2017/decorative" val="0"/>
                  </a:ext>
                </a:extLst>
              </p:cNvPr>
              <p:cNvSpPr>
                <a:spLocks noChangeArrowheads="1"/>
              </p:cNvSpPr>
              <p:nvPr/>
            </p:nvSpPr>
            <p:spPr bwMode="auto">
              <a:xfrm flipH="1">
                <a:off x="1182710" y="1789693"/>
                <a:ext cx="7549506"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Traffic Flow Improvements</a:t>
                </a:r>
              </a:p>
            </p:txBody>
          </p:sp>
          <p:sp>
            <p:nvSpPr>
              <p:cNvPr id="48169" name="segment 1003" descr="segment 1003">
                <a:hlinkClick r:id="rId16"/>
                <a:extLst>
                  <a:ext uri="{FF2B5EF4-FFF2-40B4-BE49-F238E27FC236}">
                    <a16:creationId xmlns:a16="http://schemas.microsoft.com/office/drawing/2014/main" id="{404F080E-FF63-4A80-92CD-2DD3979554A6}"/>
                  </a:ext>
                  <a:ext uri="{C183D7F6-B498-43B3-948B-1728B52AA6E4}">
                    <adec:decorative xmlns:adec="http://schemas.microsoft.com/office/drawing/2017/decorative" val="0"/>
                  </a:ext>
                </a:extLst>
              </p:cNvPr>
              <p:cNvSpPr>
                <a:spLocks noChangeArrowheads="1"/>
              </p:cNvSpPr>
              <p:nvPr/>
            </p:nvSpPr>
            <p:spPr bwMode="auto">
              <a:xfrm>
                <a:off x="1182716" y="4761883"/>
                <a:ext cx="2438228"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8738" eaLnBrk="1" hangingPunct="1"/>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Route Improvements</a:t>
                </a:r>
              </a:p>
            </p:txBody>
          </p:sp>
          <p:sp>
            <p:nvSpPr>
              <p:cNvPr id="48170" name="segment 1013" descr="segment 1013">
                <a:hlinkClick r:id="rId17"/>
                <a:extLst>
                  <a:ext uri="{FF2B5EF4-FFF2-40B4-BE49-F238E27FC236}">
                    <a16:creationId xmlns:a16="http://schemas.microsoft.com/office/drawing/2014/main" id="{A5B1CE73-366C-4EA3-AEFE-F307F6B832D9}"/>
                  </a:ext>
                  <a:ext uri="{C183D7F6-B498-43B3-948B-1728B52AA6E4}">
                    <adec:decorative xmlns:adec="http://schemas.microsoft.com/office/drawing/2017/decorative" val="0"/>
                  </a:ext>
                </a:extLst>
              </p:cNvPr>
              <p:cNvSpPr>
                <a:spLocks noChangeArrowheads="1"/>
              </p:cNvSpPr>
              <p:nvPr/>
            </p:nvSpPr>
            <p:spPr bwMode="auto">
              <a:xfrm>
                <a:off x="1177941" y="6229947"/>
                <a:ext cx="295124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8738"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Terminal Improvements</a:t>
                </a:r>
              </a:p>
            </p:txBody>
          </p:sp>
          <p:sp>
            <p:nvSpPr>
              <p:cNvPr id="48171" name="segment 1018" descr="segment 1018">
                <a:hlinkClick r:id="rId18"/>
                <a:extLst>
                  <a:ext uri="{FF2B5EF4-FFF2-40B4-BE49-F238E27FC236}">
                    <a16:creationId xmlns:a16="http://schemas.microsoft.com/office/drawing/2014/main" id="{9BC1F6D9-8B37-49DB-AE00-89B33A3B4A53}"/>
                  </a:ext>
                  <a:ext uri="{C183D7F6-B498-43B3-948B-1728B52AA6E4}">
                    <adec:decorative xmlns:adec="http://schemas.microsoft.com/office/drawing/2017/decorative" val="0"/>
                  </a:ext>
                </a:extLst>
              </p:cNvPr>
              <p:cNvSpPr>
                <a:spLocks noChangeArrowheads="1"/>
              </p:cNvSpPr>
              <p:nvPr/>
            </p:nvSpPr>
            <p:spPr bwMode="auto">
              <a:xfrm>
                <a:off x="1177941" y="4012857"/>
                <a:ext cx="2454612"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ERAM Sustainment 3</a:t>
                </a:r>
              </a:p>
            </p:txBody>
          </p:sp>
          <p:sp>
            <p:nvSpPr>
              <p:cNvPr id="48175" name="segment 1016" descr="segment 1016">
                <a:hlinkClick r:id="rId19"/>
                <a:extLst>
                  <a:ext uri="{FF2B5EF4-FFF2-40B4-BE49-F238E27FC236}">
                    <a16:creationId xmlns:a16="http://schemas.microsoft.com/office/drawing/2014/main" id="{3A3B526C-7225-4035-8276-CAE90C20059E}"/>
                  </a:ext>
                  <a:ext uri="{C183D7F6-B498-43B3-948B-1728B52AA6E4}">
                    <adec:decorative xmlns:adec="http://schemas.microsoft.com/office/drawing/2017/decorative" val="0"/>
                  </a:ext>
                </a:extLst>
              </p:cNvPr>
              <p:cNvSpPr>
                <a:spLocks noChangeArrowheads="1"/>
              </p:cNvSpPr>
              <p:nvPr/>
            </p:nvSpPr>
            <p:spPr bwMode="auto">
              <a:xfrm>
                <a:off x="2590582" y="4438881"/>
                <a:ext cx="3077206" cy="128016"/>
              </a:xfrm>
              <a:prstGeom prst="rect">
                <a:avLst/>
              </a:prstGeom>
              <a:solidFill>
                <a:srgbClr val="FFC000"/>
              </a:solidFill>
              <a:ln w="9525">
                <a:solidFill>
                  <a:schemeClr val="tx1"/>
                </a:solidFill>
                <a:miter lim="800000"/>
                <a:headEnd/>
                <a:tailEnd/>
              </a:ln>
            </p:spPr>
            <p:txBody>
              <a:bodyPr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ERAM Enhancement 3</a:t>
                </a:r>
              </a:p>
            </p:txBody>
          </p:sp>
          <p:sp>
            <p:nvSpPr>
              <p:cNvPr id="48179" name="segment 1020" descr="segment 1020">
                <a:hlinkClick r:id="rId20"/>
                <a:extLst>
                  <a:ext uri="{FF2B5EF4-FFF2-40B4-BE49-F238E27FC236}">
                    <a16:creationId xmlns:a16="http://schemas.microsoft.com/office/drawing/2014/main" id="{06ADD79F-E578-445E-AA7F-AF6DD5AC5909}"/>
                  </a:ext>
                  <a:ext uri="{C183D7F6-B498-43B3-948B-1728B52AA6E4}">
                    <adec:decorative xmlns:adec="http://schemas.microsoft.com/office/drawing/2017/decorative" val="0"/>
                  </a:ext>
                </a:extLst>
              </p:cNvPr>
              <p:cNvSpPr>
                <a:spLocks noChangeArrowheads="1"/>
              </p:cNvSpPr>
              <p:nvPr/>
            </p:nvSpPr>
            <p:spPr bwMode="auto">
              <a:xfrm>
                <a:off x="1185391" y="5407472"/>
                <a:ext cx="2945545"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STARS Sustainment 3</a:t>
                </a:r>
              </a:p>
            </p:txBody>
          </p:sp>
          <p:sp>
            <p:nvSpPr>
              <p:cNvPr id="48187" name="segment 875" descr="segment 875">
                <a:hlinkClick r:id="rId21"/>
                <a:extLst>
                  <a:ext uri="{FF2B5EF4-FFF2-40B4-BE49-F238E27FC236}">
                    <a16:creationId xmlns:a16="http://schemas.microsoft.com/office/drawing/2014/main" id="{82183307-8AE6-47E3-9833-B24EA866CB81}"/>
                  </a:ext>
                  <a:ext uri="{C183D7F6-B498-43B3-948B-1728B52AA6E4}">
                    <adec:decorative xmlns:adec="http://schemas.microsoft.com/office/drawing/2017/decorative" val="0"/>
                  </a:ext>
                </a:extLst>
              </p:cNvPr>
              <p:cNvSpPr>
                <a:spLocks noChangeArrowheads="1"/>
              </p:cNvSpPr>
              <p:nvPr/>
            </p:nvSpPr>
            <p:spPr bwMode="auto">
              <a:xfrm>
                <a:off x="1178310" y="5160302"/>
                <a:ext cx="414005"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p>
            </p:txBody>
          </p:sp>
          <p:sp>
            <p:nvSpPr>
              <p:cNvPr id="48194" name="segment 1047" descr="segment 1047">
                <a:hlinkClick r:id="rId22"/>
                <a:extLst>
                  <a:ext uri="{FF2B5EF4-FFF2-40B4-BE49-F238E27FC236}">
                    <a16:creationId xmlns:a16="http://schemas.microsoft.com/office/drawing/2014/main" id="{FB9A2ED2-3A39-4167-8731-1B8E1E59072D}"/>
                  </a:ext>
                  <a:ext uri="{C183D7F6-B498-43B3-948B-1728B52AA6E4}">
                    <adec:decorative xmlns:adec="http://schemas.microsoft.com/office/drawing/2017/decorative" val="0"/>
                  </a:ext>
                </a:extLst>
              </p:cNvPr>
              <p:cNvSpPr>
                <a:spLocks noChangeArrowheads="1"/>
              </p:cNvSpPr>
              <p:nvPr/>
            </p:nvSpPr>
            <p:spPr bwMode="auto">
              <a:xfrm>
                <a:off x="3112991" y="3734647"/>
                <a:ext cx="4088252"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ERAM Sustainment 4</a:t>
                </a:r>
              </a:p>
            </p:txBody>
          </p:sp>
          <p:sp>
            <p:nvSpPr>
              <p:cNvPr id="48200" name="segment 127" descr="segment 127">
                <a:hlinkClick r:id="rId23"/>
                <a:extLst>
                  <a:ext uri="{FF2B5EF4-FFF2-40B4-BE49-F238E27FC236}">
                    <a16:creationId xmlns:a16="http://schemas.microsoft.com/office/drawing/2014/main" id="{62ED3626-EEBF-405A-BB0A-A5113D05A9D7}"/>
                  </a:ext>
                  <a:ext uri="{C183D7F6-B498-43B3-948B-1728B52AA6E4}">
                    <adec:decorative xmlns:adec="http://schemas.microsoft.com/office/drawing/2017/decorative" val="0"/>
                  </a:ext>
                </a:extLst>
              </p:cNvPr>
              <p:cNvSpPr>
                <a:spLocks noChangeArrowheads="1"/>
              </p:cNvSpPr>
              <p:nvPr/>
            </p:nvSpPr>
            <p:spPr bwMode="auto">
              <a:xfrm>
                <a:off x="1177941" y="3602310"/>
                <a:ext cx="40615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8222" name="segment 1038" descr="segment 1038">
                <a:hlinkClick r:id="rId24"/>
                <a:extLst>
                  <a:ext uri="{FF2B5EF4-FFF2-40B4-BE49-F238E27FC236}">
                    <a16:creationId xmlns:a16="http://schemas.microsoft.com/office/drawing/2014/main" id="{75C07492-8A3F-4AB9-BEE5-B6417790DEA2}"/>
                  </a:ext>
                  <a:ext uri="{C183D7F6-B498-43B3-948B-1728B52AA6E4}">
                    <adec:decorative xmlns:adec="http://schemas.microsoft.com/office/drawing/2017/decorative" val="0"/>
                  </a:ext>
                </a:extLst>
              </p:cNvPr>
              <p:cNvSpPr>
                <a:spLocks noChangeArrowheads="1"/>
              </p:cNvSpPr>
              <p:nvPr/>
            </p:nvSpPr>
            <p:spPr bwMode="auto">
              <a:xfrm>
                <a:off x="1584095" y="5583547"/>
                <a:ext cx="7278318"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STARS Sustainment 4</a:t>
                </a:r>
              </a:p>
            </p:txBody>
          </p:sp>
          <p:sp>
            <p:nvSpPr>
              <p:cNvPr id="120" name="segment 1141" descr="segment 1141">
                <a:hlinkClick r:id="rId25"/>
                <a:extLst>
                  <a:ext uri="{FF2B5EF4-FFF2-40B4-BE49-F238E27FC236}">
                    <a16:creationId xmlns:a16="http://schemas.microsoft.com/office/drawing/2014/main" id="{31294CCA-3F18-45CC-A794-F3A7C4777306}"/>
                  </a:ext>
                  <a:ext uri="{C183D7F6-B498-43B3-948B-1728B52AA6E4}">
                    <adec:decorative xmlns:adec="http://schemas.microsoft.com/office/drawing/2017/decorative" val="0"/>
                  </a:ext>
                </a:extLst>
              </p:cNvPr>
              <p:cNvSpPr>
                <a:spLocks noChangeArrowheads="1"/>
              </p:cNvSpPr>
              <p:nvPr/>
            </p:nvSpPr>
            <p:spPr bwMode="auto">
              <a:xfrm>
                <a:off x="4640126" y="5136267"/>
                <a:ext cx="1542296"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STARS Sustainment 5</a:t>
                </a:r>
              </a:p>
            </p:txBody>
          </p:sp>
          <p:sp>
            <p:nvSpPr>
              <p:cNvPr id="140" name="segment 1122" descr="segment 1122">
                <a:hlinkClick r:id="rId26"/>
                <a:extLst>
                  <a:ext uri="{FF2B5EF4-FFF2-40B4-BE49-F238E27FC236}">
                    <a16:creationId xmlns:a16="http://schemas.microsoft.com/office/drawing/2014/main" id="{2629E3C2-C2F3-4BF9-A65E-498E7F91AC3C}"/>
                  </a:ext>
                  <a:ext uri="{C183D7F6-B498-43B3-948B-1728B52AA6E4}">
                    <adec:decorative xmlns:adec="http://schemas.microsoft.com/office/drawing/2017/decorative" val="0"/>
                  </a:ext>
                </a:extLst>
              </p:cNvPr>
              <p:cNvSpPr>
                <a:spLocks noChangeArrowheads="1"/>
              </p:cNvSpPr>
              <p:nvPr/>
            </p:nvSpPr>
            <p:spPr bwMode="auto">
              <a:xfrm>
                <a:off x="3113138" y="2550971"/>
                <a:ext cx="3069092"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Sustainment 2</a:t>
                </a:r>
              </a:p>
            </p:txBody>
          </p:sp>
          <p:sp>
            <p:nvSpPr>
              <p:cNvPr id="147" name="segment 1113" descr="segment 1113">
                <a:hlinkClick r:id="rId27"/>
                <a:extLst>
                  <a:ext uri="{FF2B5EF4-FFF2-40B4-BE49-F238E27FC236}">
                    <a16:creationId xmlns:a16="http://schemas.microsoft.com/office/drawing/2014/main" id="{1AD29C76-4BD8-4EA2-B2D9-89187AB4B604}"/>
                  </a:ext>
                  <a:ext uri="{C183D7F6-B498-43B3-948B-1728B52AA6E4}">
                    <adec:decorative xmlns:adec="http://schemas.microsoft.com/office/drawing/2017/decorative" val="0"/>
                  </a:ext>
                </a:extLst>
              </p:cNvPr>
              <p:cNvSpPr>
                <a:spLocks noChangeArrowheads="1"/>
              </p:cNvSpPr>
              <p:nvPr/>
            </p:nvSpPr>
            <p:spPr bwMode="auto">
              <a:xfrm>
                <a:off x="5151372" y="3921955"/>
                <a:ext cx="3580845"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ERAM Sustainment 5</a:t>
                </a:r>
              </a:p>
            </p:txBody>
          </p:sp>
          <p:sp>
            <p:nvSpPr>
              <p:cNvPr id="94" name="roadmap_symbol 386 planned" descr="roadmap_symbol 386 planned">
                <a:hlinkClick r:id="rId28"/>
                <a:extLst>
                  <a:ext uri="{FF2B5EF4-FFF2-40B4-BE49-F238E27FC236}">
                    <a16:creationId xmlns:a16="http://schemas.microsoft.com/office/drawing/2014/main" id="{CCCAE1E1-A0E4-4E08-9BE9-4F45E7A5D291}"/>
                  </a:ext>
                  <a:ext uri="{C183D7F6-B498-43B3-948B-1728B52AA6E4}">
                    <adec:decorative xmlns:adec="http://schemas.microsoft.com/office/drawing/2017/decorative" val="0"/>
                  </a:ext>
                </a:extLst>
              </p:cNvPr>
              <p:cNvSpPr>
                <a:spLocks noChangeArrowheads="1"/>
              </p:cNvSpPr>
              <p:nvPr/>
            </p:nvSpPr>
            <p:spPr bwMode="auto">
              <a:xfrm flipH="1">
                <a:off x="4139710" y="1535340"/>
                <a:ext cx="4083393" cy="130679"/>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Flow Management Improvements</a:t>
                </a:r>
              </a:p>
            </p:txBody>
          </p:sp>
          <p:sp>
            <p:nvSpPr>
              <p:cNvPr id="97" name="segment 1201" descr="segment 1201">
                <a:hlinkClick r:id="rId29"/>
                <a:extLst>
                  <a:ext uri="{FF2B5EF4-FFF2-40B4-BE49-F238E27FC236}">
                    <a16:creationId xmlns:a16="http://schemas.microsoft.com/office/drawing/2014/main" id="{6822AC04-C26C-4F3C-B9EB-B49D8DE1092B}"/>
                  </a:ext>
                  <a:ext uri="{C183D7F6-B498-43B3-948B-1728B52AA6E4}">
                    <adec:decorative xmlns:adec="http://schemas.microsoft.com/office/drawing/2017/decorative" val="0"/>
                  </a:ext>
                </a:extLst>
              </p:cNvPr>
              <p:cNvSpPr>
                <a:spLocks noChangeArrowheads="1"/>
              </p:cNvSpPr>
              <p:nvPr/>
            </p:nvSpPr>
            <p:spPr bwMode="auto">
              <a:xfrm>
                <a:off x="2607966" y="843301"/>
                <a:ext cx="4079437" cy="128016"/>
              </a:xfrm>
              <a:prstGeom prst="rect">
                <a:avLst/>
              </a:prstGeom>
              <a:solidFill>
                <a:srgbClr val="D9D9D9"/>
              </a:solidFill>
              <a:ln w="9525">
                <a:solidFill>
                  <a:schemeClr val="tx1"/>
                </a:solidFill>
                <a:prstDash val="solid"/>
                <a:miter lim="800000"/>
                <a:headEnd/>
                <a:tailEnd/>
              </a:ln>
            </p:spPr>
            <p:txBody>
              <a:bodyPr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Flow Management Data &amp; Service</a:t>
                </a:r>
              </a:p>
            </p:txBody>
          </p:sp>
          <p:sp>
            <p:nvSpPr>
              <p:cNvPr id="90" name="segment 1029" descr="segment 1029">
                <a:hlinkClick r:id="rId30"/>
                <a:extLst>
                  <a:ext uri="{FF2B5EF4-FFF2-40B4-BE49-F238E27FC236}">
                    <a16:creationId xmlns:a16="http://schemas.microsoft.com/office/drawing/2014/main" id="{C3041961-D533-4D64-9F55-5C365D293A71}"/>
                  </a:ext>
                  <a:ext uri="{C183D7F6-B498-43B3-948B-1728B52AA6E4}">
                    <adec:decorative xmlns:adec="http://schemas.microsoft.com/office/drawing/2017/decorative" val="0"/>
                  </a:ext>
                </a:extLst>
              </p:cNvPr>
              <p:cNvSpPr>
                <a:spLocks noChangeArrowheads="1"/>
              </p:cNvSpPr>
              <p:nvPr/>
            </p:nvSpPr>
            <p:spPr bwMode="auto">
              <a:xfrm flipH="1">
                <a:off x="1182710" y="1237115"/>
                <a:ext cx="2448322"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800">
                    <a:solidFill>
                      <a:srgbClr val="000000"/>
                    </a:solidFill>
                    <a:latin typeface="Segoe UI" panose="020B0502040204020203" pitchFamily="34" charset="0"/>
                    <a:ea typeface="ＭＳ Ｐゴシック"/>
                    <a:cs typeface="Segoe UI"/>
                  </a:rPr>
                  <a:t>TFMS Sustainment 3   </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98" name="roadmap_symbol 385 planned" descr="roadmap_symbol 385 planned">
                <a:hlinkClick r:id="rId31"/>
                <a:extLst>
                  <a:ext uri="{FF2B5EF4-FFF2-40B4-BE49-F238E27FC236}">
                    <a16:creationId xmlns:a16="http://schemas.microsoft.com/office/drawing/2014/main" id="{91B8B758-273C-4BA6-B7D0-DC7DA31D5146}"/>
                  </a:ext>
                  <a:ext uri="{C183D7F6-B498-43B3-948B-1728B52AA6E4}">
                    <adec:decorative xmlns:adec="http://schemas.microsoft.com/office/drawing/2017/decorative" val="0"/>
                  </a:ext>
                </a:extLst>
              </p:cNvPr>
              <p:cNvSpPr>
                <a:spLocks noChangeArrowheads="1"/>
              </p:cNvSpPr>
              <p:nvPr/>
            </p:nvSpPr>
            <p:spPr bwMode="auto">
              <a:xfrm>
                <a:off x="4652204" y="694098"/>
                <a:ext cx="3059724" cy="128016"/>
              </a:xfrm>
              <a:prstGeom prst="rect">
                <a:avLst/>
              </a:prstGeom>
              <a:solidFill>
                <a:srgbClr val="FFC000"/>
              </a:solidFill>
              <a:ln w="9525">
                <a:solidFill>
                  <a:schemeClr val="tx1"/>
                </a:solidFill>
                <a:prstDash val="dash"/>
                <a:miter lim="800000"/>
                <a:headEnd/>
                <a:tailEnd/>
              </a:ln>
            </p:spPr>
            <p:txBody>
              <a:bodyPr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FMDS Enhancement 1</a:t>
                </a:r>
              </a:p>
            </p:txBody>
          </p:sp>
          <p:sp>
            <p:nvSpPr>
              <p:cNvPr id="108" name="segment 1112 planned" descr="segment 1112 planned">
                <a:hlinkClick r:id="rId32"/>
                <a:extLst>
                  <a:ext uri="{FF2B5EF4-FFF2-40B4-BE49-F238E27FC236}">
                    <a16:creationId xmlns:a16="http://schemas.microsoft.com/office/drawing/2014/main" id="{B24F4748-D97C-4D50-AFFD-E03F8A944FF3}"/>
                  </a:ext>
                  <a:ext uri="{C183D7F6-B498-43B3-948B-1728B52AA6E4}">
                    <adec:decorative xmlns:adec="http://schemas.microsoft.com/office/drawing/2017/decorative" val="0"/>
                  </a:ext>
                </a:extLst>
              </p:cNvPr>
              <p:cNvSpPr>
                <a:spLocks noChangeArrowheads="1"/>
              </p:cNvSpPr>
              <p:nvPr/>
            </p:nvSpPr>
            <p:spPr bwMode="auto">
              <a:xfrm>
                <a:off x="1176238" y="2047902"/>
                <a:ext cx="907549" cy="128016"/>
              </a:xfrm>
              <a:prstGeom prst="rect">
                <a:avLst/>
              </a:prstGeom>
              <a:solidFill>
                <a:srgbClr val="DDDDDD"/>
              </a:solidFill>
              <a:ln w="9525">
                <a:solidFill>
                  <a:schemeClr val="tx1"/>
                </a:solidFill>
                <a:prstDash val="dash"/>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SDI P1</a:t>
                </a:r>
              </a:p>
            </p:txBody>
          </p:sp>
          <p:sp>
            <p:nvSpPr>
              <p:cNvPr id="93" name="segment 1182" descr="segment 1182">
                <a:hlinkClick r:id="rId33"/>
                <a:extLst>
                  <a:ext uri="{FF2B5EF4-FFF2-40B4-BE49-F238E27FC236}">
                    <a16:creationId xmlns:a16="http://schemas.microsoft.com/office/drawing/2014/main" id="{E9BAD035-5EDE-4204-AE49-8A4F0A95ADC4}"/>
                  </a:ext>
                  <a:ext uri="{C183D7F6-B498-43B3-948B-1728B52AA6E4}">
                    <adec:decorative xmlns:adec="http://schemas.microsoft.com/office/drawing/2017/decorative" val="0"/>
                  </a:ext>
                </a:extLst>
              </p:cNvPr>
              <p:cNvSpPr>
                <a:spLocks noChangeArrowheads="1"/>
              </p:cNvSpPr>
              <p:nvPr/>
            </p:nvSpPr>
            <p:spPr bwMode="auto">
              <a:xfrm>
                <a:off x="1182729" y="2552311"/>
                <a:ext cx="1395148"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TBFM Sustainment 1 </a:t>
                </a:r>
              </a:p>
            </p:txBody>
          </p:sp>
        </p:grpSp>
        <p:cxnSp>
          <p:nvCxnSpPr>
            <p:cNvPr id="102" name="Elbow Connector 396">
              <a:extLst>
                <a:ext uri="{FF2B5EF4-FFF2-40B4-BE49-F238E27FC236}">
                  <a16:creationId xmlns:a16="http://schemas.microsoft.com/office/drawing/2014/main" id="{B461CAA6-9012-4F65-8119-0F4A10A805F9}"/>
                </a:ext>
                <a:ext uri="{C183D7F6-B498-43B3-948B-1728B52AA6E4}">
                  <adec:decorative xmlns:adec="http://schemas.microsoft.com/office/drawing/2017/decorative" val="1"/>
                </a:ext>
              </a:extLst>
            </p:cNvPr>
            <p:cNvCxnSpPr>
              <a:cxnSpLocks noChangeShapeType="1"/>
              <a:stCxn id="93" idx="3"/>
            </p:cNvCxnSpPr>
            <p:nvPr/>
          </p:nvCxnSpPr>
          <p:spPr bwMode="auto">
            <a:xfrm>
              <a:off x="2577877" y="2616321"/>
              <a:ext cx="84914" cy="174037"/>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4" name="Auto (1 of 4) DPs">
              <a:extLst>
                <a:ext uri="{FF2B5EF4-FFF2-40B4-BE49-F238E27FC236}">
                  <a16:creationId xmlns:a16="http://schemas.microsoft.com/office/drawing/2014/main" id="{4420E931-C133-4144-A684-43F8CCC38F87}"/>
                </a:ext>
              </a:extLst>
            </p:cNvPr>
            <p:cNvGrpSpPr/>
            <p:nvPr/>
          </p:nvGrpSpPr>
          <p:grpSpPr>
            <a:xfrm>
              <a:off x="1228025" y="558248"/>
              <a:ext cx="3746218" cy="5344273"/>
              <a:chOff x="1228025" y="558246"/>
              <a:chExt cx="3746218" cy="5344273"/>
            </a:xfrm>
          </p:grpSpPr>
          <p:sp>
            <p:nvSpPr>
              <p:cNvPr id="48177" name="decision 1015" descr="decision 1015">
                <a:hlinkClick r:id="rId34"/>
                <a:extLst>
                  <a:ext uri="{FF2B5EF4-FFF2-40B4-BE49-F238E27FC236}">
                    <a16:creationId xmlns:a16="http://schemas.microsoft.com/office/drawing/2014/main" id="{38BD1317-55A9-4BD1-81B8-7073255AE62F}"/>
                  </a:ext>
                  <a:ext uri="{C183D7F6-B498-43B3-948B-1728B52AA6E4}">
                    <adec:decorative xmlns:adec="http://schemas.microsoft.com/office/drawing/2017/decorative" val="0"/>
                  </a:ext>
                </a:extLst>
              </p:cNvPr>
              <p:cNvSpPr>
                <a:spLocks noChangeArrowheads="1"/>
              </p:cNvSpPr>
              <p:nvPr/>
            </p:nvSpPr>
            <p:spPr bwMode="auto">
              <a:xfrm>
                <a:off x="2910691" y="4306867"/>
                <a:ext cx="274340" cy="365780"/>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1015</a:t>
                </a:r>
              </a:p>
            </p:txBody>
          </p:sp>
          <p:sp>
            <p:nvSpPr>
              <p:cNvPr id="48180" name="decision 1013" descr="decision 1013">
                <a:hlinkClick r:id="rId35"/>
                <a:extLst>
                  <a:ext uri="{FF2B5EF4-FFF2-40B4-BE49-F238E27FC236}">
                    <a16:creationId xmlns:a16="http://schemas.microsoft.com/office/drawing/2014/main" id="{D45AEC51-FEB5-4F87-B937-8B763DA2F157}"/>
                  </a:ext>
                  <a:ext uri="{C183D7F6-B498-43B3-948B-1728B52AA6E4}">
                    <adec:decorative xmlns:adec="http://schemas.microsoft.com/office/drawing/2017/decorative" val="0"/>
                  </a:ext>
                </a:extLst>
              </p:cNvPr>
              <p:cNvSpPr>
                <a:spLocks noChangeArrowheads="1"/>
              </p:cNvSpPr>
              <p:nvPr/>
            </p:nvSpPr>
            <p:spPr bwMode="auto">
              <a:xfrm>
                <a:off x="2268487" y="4308257"/>
                <a:ext cx="274340" cy="365780"/>
              </a:xfrm>
              <a:prstGeom prst="diamond">
                <a:avLst/>
              </a:prstGeom>
              <a:solidFill>
                <a:srgbClr val="FFFFCC"/>
              </a:solidFill>
              <a:ln w="9525" algn="ctr">
                <a:solidFill>
                  <a:srgbClr val="FF0000"/>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1013</a:t>
                </a:r>
              </a:p>
            </p:txBody>
          </p:sp>
          <p:sp>
            <p:nvSpPr>
              <p:cNvPr id="48199" name="decision 1181" descr="decision 1181">
                <a:hlinkClick r:id="rId36"/>
                <a:extLst>
                  <a:ext uri="{FF2B5EF4-FFF2-40B4-BE49-F238E27FC236}">
                    <a16:creationId xmlns:a16="http://schemas.microsoft.com/office/drawing/2014/main" id="{DFDA17D7-ADE7-4775-ADCD-2C35A3AFD854}"/>
                  </a:ext>
                  <a:ext uri="{C183D7F6-B498-43B3-948B-1728B52AA6E4}">
                    <adec:decorative xmlns:adec="http://schemas.microsoft.com/office/drawing/2017/decorative" val="0"/>
                  </a:ext>
                </a:extLst>
              </p:cNvPr>
              <p:cNvSpPr>
                <a:spLocks noChangeArrowheads="1"/>
              </p:cNvSpPr>
              <p:nvPr/>
            </p:nvSpPr>
            <p:spPr bwMode="auto">
              <a:xfrm>
                <a:off x="2912783" y="3291932"/>
                <a:ext cx="274657" cy="365145"/>
              </a:xfrm>
              <a:prstGeom prst="diamond">
                <a:avLst/>
              </a:prstGeom>
              <a:solidFill>
                <a:srgbClr val="3399FF"/>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1181</a:t>
                </a:r>
              </a:p>
            </p:txBody>
          </p:sp>
          <p:sp>
            <p:nvSpPr>
              <p:cNvPr id="48184" name="decision 1007" descr="decision 1007">
                <a:hlinkClick r:id="rId37"/>
                <a:extLst>
                  <a:ext uri="{FF2B5EF4-FFF2-40B4-BE49-F238E27FC236}">
                    <a16:creationId xmlns:a16="http://schemas.microsoft.com/office/drawing/2014/main" id="{6470177A-A9DF-4AA4-8B48-7E767BC69619}"/>
                  </a:ext>
                  <a:ext uri="{C183D7F6-B498-43B3-948B-1728B52AA6E4}">
                    <adec:decorative xmlns:adec="http://schemas.microsoft.com/office/drawing/2017/decorative" val="0"/>
                  </a:ext>
                </a:extLst>
              </p:cNvPr>
              <p:cNvSpPr>
                <a:spLocks noChangeArrowheads="1"/>
              </p:cNvSpPr>
              <p:nvPr/>
            </p:nvSpPr>
            <p:spPr bwMode="auto">
              <a:xfrm>
                <a:off x="3424348" y="2964267"/>
                <a:ext cx="274340" cy="365780"/>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1007</a:t>
                </a:r>
              </a:p>
            </p:txBody>
          </p:sp>
          <p:sp>
            <p:nvSpPr>
              <p:cNvPr id="48189" name="decision 1079" descr="decision 1079">
                <a:hlinkClick r:id="rId38"/>
                <a:extLst>
                  <a:ext uri="{FF2B5EF4-FFF2-40B4-BE49-F238E27FC236}">
                    <a16:creationId xmlns:a16="http://schemas.microsoft.com/office/drawing/2014/main" id="{2201A68A-8E86-4043-9B08-9FDDF66B650F}"/>
                  </a:ext>
                  <a:ext uri="{C183D7F6-B498-43B3-948B-1728B52AA6E4}">
                    <adec:decorative xmlns:adec="http://schemas.microsoft.com/office/drawing/2017/decorative" val="0"/>
                  </a:ext>
                </a:extLst>
              </p:cNvPr>
              <p:cNvSpPr>
                <a:spLocks noChangeArrowheads="1"/>
              </p:cNvSpPr>
              <p:nvPr/>
            </p:nvSpPr>
            <p:spPr bwMode="auto">
              <a:xfrm>
                <a:off x="1228025" y="5288131"/>
                <a:ext cx="274340" cy="365780"/>
              </a:xfrm>
              <a:prstGeom prst="diamond">
                <a:avLst/>
              </a:prstGeom>
              <a:solidFill>
                <a:srgbClr val="FFFFCC"/>
              </a:solidFill>
              <a:ln w="19050" algn="ctr">
                <a:solidFill>
                  <a:srgbClr val="FF0000"/>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1079</a:t>
                </a:r>
              </a:p>
            </p:txBody>
          </p:sp>
          <p:sp>
            <p:nvSpPr>
              <p:cNvPr id="139" name="decision 1212" descr="decision 1212">
                <a:hlinkClick r:id="rId39"/>
                <a:extLst>
                  <a:ext uri="{FF2B5EF4-FFF2-40B4-BE49-F238E27FC236}">
                    <a16:creationId xmlns:a16="http://schemas.microsoft.com/office/drawing/2014/main" id="{569C451C-3E7C-44BF-A635-7EBDF7BB45DE}"/>
                  </a:ext>
                  <a:ext uri="{C183D7F6-B498-43B3-948B-1728B52AA6E4}">
                    <adec:decorative xmlns:adec="http://schemas.microsoft.com/office/drawing/2017/decorative" val="0"/>
                  </a:ext>
                </a:extLst>
              </p:cNvPr>
              <p:cNvSpPr>
                <a:spLocks noChangeArrowheads="1"/>
              </p:cNvSpPr>
              <p:nvPr/>
            </p:nvSpPr>
            <p:spPr bwMode="auto">
              <a:xfrm>
                <a:off x="1381623" y="5536739"/>
                <a:ext cx="274340" cy="365780"/>
              </a:xfrm>
              <a:prstGeom prst="diamond">
                <a:avLst/>
              </a:prstGeom>
              <a:solidFill>
                <a:srgbClr val="FFFFCC"/>
              </a:solidFill>
              <a:ln w="19050"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1212</a:t>
                </a:r>
              </a:p>
            </p:txBody>
          </p:sp>
          <p:sp>
            <p:nvSpPr>
              <p:cNvPr id="96" name="decision 1281" descr="decision 1281">
                <a:hlinkClick r:id="rId40"/>
                <a:extLst>
                  <a:ext uri="{FF2B5EF4-FFF2-40B4-BE49-F238E27FC236}">
                    <a16:creationId xmlns:a16="http://schemas.microsoft.com/office/drawing/2014/main" id="{BB79519D-5933-4CA0-9934-86385E0C4993}"/>
                  </a:ext>
                  <a:ext uri="{C183D7F6-B498-43B3-948B-1728B52AA6E4}">
                    <adec:decorative xmlns:adec="http://schemas.microsoft.com/office/drawing/2017/decorative" val="0"/>
                  </a:ext>
                </a:extLst>
              </p:cNvPr>
              <p:cNvSpPr>
                <a:spLocks noChangeArrowheads="1"/>
              </p:cNvSpPr>
              <p:nvPr/>
            </p:nvSpPr>
            <p:spPr bwMode="auto">
              <a:xfrm>
                <a:off x="2528860" y="617483"/>
                <a:ext cx="275292" cy="365702"/>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1281</a:t>
                </a:r>
              </a:p>
            </p:txBody>
          </p:sp>
          <p:sp>
            <p:nvSpPr>
              <p:cNvPr id="109" name="decision 1279" descr="decision 1279">
                <a:hlinkClick r:id="rId41"/>
                <a:extLst>
                  <a:ext uri="{FF2B5EF4-FFF2-40B4-BE49-F238E27FC236}">
                    <a16:creationId xmlns:a16="http://schemas.microsoft.com/office/drawing/2014/main" id="{E1EBDFA0-E98C-491C-B9AF-C3C1421E57C2}"/>
                  </a:ext>
                  <a:ext uri="{C183D7F6-B498-43B3-948B-1728B52AA6E4}">
                    <adec:decorative xmlns:adec="http://schemas.microsoft.com/office/drawing/2017/decorative" val="0"/>
                  </a:ext>
                </a:extLst>
              </p:cNvPr>
              <p:cNvSpPr>
                <a:spLocks noChangeArrowheads="1"/>
              </p:cNvSpPr>
              <p:nvPr/>
            </p:nvSpPr>
            <p:spPr bwMode="auto">
              <a:xfrm>
                <a:off x="2010566" y="619582"/>
                <a:ext cx="275292" cy="365702"/>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1279</a:t>
                </a:r>
              </a:p>
            </p:txBody>
          </p:sp>
          <p:sp>
            <p:nvSpPr>
              <p:cNvPr id="91" name="decision 1119" descr="decision 1119">
                <a:hlinkClick r:id="rId42"/>
                <a:extLst>
                  <a:ext uri="{FF2B5EF4-FFF2-40B4-BE49-F238E27FC236}">
                    <a16:creationId xmlns:a16="http://schemas.microsoft.com/office/drawing/2014/main" id="{C3C5E699-15F4-4DA9-85CA-556C68A9AC5A}"/>
                  </a:ext>
                  <a:ext uri="{C183D7F6-B498-43B3-948B-1728B52AA6E4}">
                    <adec:decorative xmlns:adec="http://schemas.microsoft.com/office/drawing/2017/decorative" val="0"/>
                  </a:ext>
                </a:extLst>
              </p:cNvPr>
              <p:cNvSpPr>
                <a:spLocks noChangeArrowheads="1"/>
              </p:cNvSpPr>
              <p:nvPr/>
            </p:nvSpPr>
            <p:spPr bwMode="auto">
              <a:xfrm>
                <a:off x="1647756" y="1044147"/>
                <a:ext cx="274320" cy="365760"/>
              </a:xfrm>
              <a:prstGeom prst="diamond">
                <a:avLst/>
              </a:prstGeom>
              <a:solidFill>
                <a:srgbClr val="FFFFCC"/>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1119</a:t>
                </a:r>
              </a:p>
            </p:txBody>
          </p:sp>
          <p:sp>
            <p:nvSpPr>
              <p:cNvPr id="92" name="decision 1121" descr="decision 1121">
                <a:hlinkClick r:id="rId43"/>
                <a:extLst>
                  <a:ext uri="{FF2B5EF4-FFF2-40B4-BE49-F238E27FC236}">
                    <a16:creationId xmlns:a16="http://schemas.microsoft.com/office/drawing/2014/main" id="{7C889481-F2F9-4E35-A199-7F9C1BA41AB0}"/>
                  </a:ext>
                  <a:ext uri="{C183D7F6-B498-43B3-948B-1728B52AA6E4}">
                    <adec:decorative xmlns:adec="http://schemas.microsoft.com/office/drawing/2017/decorative" val="0"/>
                  </a:ext>
                </a:extLst>
              </p:cNvPr>
              <p:cNvSpPr>
                <a:spLocks noChangeArrowheads="1"/>
              </p:cNvSpPr>
              <p:nvPr/>
            </p:nvSpPr>
            <p:spPr bwMode="auto">
              <a:xfrm>
                <a:off x="2141298" y="1053360"/>
                <a:ext cx="274320" cy="365760"/>
              </a:xfrm>
              <a:prstGeom prst="diamond">
                <a:avLst/>
              </a:prstGeom>
              <a:solidFill>
                <a:srgbClr val="FFFFCC"/>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1121</a:t>
                </a:r>
              </a:p>
            </p:txBody>
          </p:sp>
          <p:sp>
            <p:nvSpPr>
              <p:cNvPr id="110" name="decision 1285 planned" descr="decision 1285 planned">
                <a:hlinkClick r:id="rId44"/>
                <a:extLst>
                  <a:ext uri="{FF2B5EF4-FFF2-40B4-BE49-F238E27FC236}">
                    <a16:creationId xmlns:a16="http://schemas.microsoft.com/office/drawing/2014/main" id="{BD83E147-E7B2-400C-A564-F1F4D598FF62}"/>
                  </a:ext>
                  <a:ext uri="{C183D7F6-B498-43B3-948B-1728B52AA6E4}">
                    <adec:decorative xmlns:adec="http://schemas.microsoft.com/office/drawing/2017/decorative" val="0"/>
                  </a:ext>
                </a:extLst>
              </p:cNvPr>
              <p:cNvSpPr>
                <a:spLocks noChangeArrowheads="1"/>
              </p:cNvSpPr>
              <p:nvPr/>
            </p:nvSpPr>
            <p:spPr bwMode="auto">
              <a:xfrm>
                <a:off x="4180657" y="558246"/>
                <a:ext cx="275292"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1285</a:t>
                </a:r>
              </a:p>
            </p:txBody>
          </p:sp>
          <p:sp>
            <p:nvSpPr>
              <p:cNvPr id="112" name="decision 1287 planned" descr="decision 1287 planned">
                <a:hlinkClick r:id="rId45"/>
                <a:extLst>
                  <a:ext uri="{FF2B5EF4-FFF2-40B4-BE49-F238E27FC236}">
                    <a16:creationId xmlns:a16="http://schemas.microsoft.com/office/drawing/2014/main" id="{D4D4766D-9A6D-4320-8C14-D6AE60D47579}"/>
                  </a:ext>
                  <a:ext uri="{C183D7F6-B498-43B3-948B-1728B52AA6E4}">
                    <adec:decorative xmlns:adec="http://schemas.microsoft.com/office/drawing/2017/decorative" val="0"/>
                  </a:ext>
                </a:extLst>
              </p:cNvPr>
              <p:cNvSpPr>
                <a:spLocks noChangeArrowheads="1"/>
              </p:cNvSpPr>
              <p:nvPr/>
            </p:nvSpPr>
            <p:spPr bwMode="auto">
              <a:xfrm>
                <a:off x="4698951" y="558676"/>
                <a:ext cx="275292"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1287</a:t>
                </a:r>
              </a:p>
            </p:txBody>
          </p:sp>
          <p:sp>
            <p:nvSpPr>
              <p:cNvPr id="48185" name="decision 1021" descr="decision 1021">
                <a:hlinkClick r:id="rId46"/>
                <a:extLst>
                  <a:ext uri="{FF2B5EF4-FFF2-40B4-BE49-F238E27FC236}">
                    <a16:creationId xmlns:a16="http://schemas.microsoft.com/office/drawing/2014/main" id="{6C0B5D75-C306-4B96-A853-14CC221C8B89}"/>
                  </a:ext>
                  <a:ext uri="{C183D7F6-B498-43B3-948B-1728B52AA6E4}">
                    <adec:decorative xmlns:adec="http://schemas.microsoft.com/office/drawing/2017/decorative" val="0"/>
                  </a:ext>
                </a:extLst>
              </p:cNvPr>
              <p:cNvSpPr>
                <a:spLocks noChangeArrowheads="1"/>
              </p:cNvSpPr>
              <p:nvPr/>
            </p:nvSpPr>
            <p:spPr bwMode="auto">
              <a:xfrm>
                <a:off x="3049149" y="3611644"/>
                <a:ext cx="274340" cy="365780"/>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1021</a:t>
                </a:r>
              </a:p>
            </p:txBody>
          </p:sp>
          <p:sp>
            <p:nvSpPr>
              <p:cNvPr id="48202" name="decision 1011" descr="decision 1011">
                <a:hlinkClick r:id="rId47"/>
                <a:extLst>
                  <a:ext uri="{FF2B5EF4-FFF2-40B4-BE49-F238E27FC236}">
                    <a16:creationId xmlns:a16="http://schemas.microsoft.com/office/drawing/2014/main" id="{09604794-88C2-4F77-8518-8627B87D489D}"/>
                  </a:ext>
                  <a:ext uri="{C183D7F6-B498-43B3-948B-1728B52AA6E4}">
                    <adec:decorative xmlns:adec="http://schemas.microsoft.com/office/drawing/2017/decorative" val="0"/>
                  </a:ext>
                </a:extLst>
              </p:cNvPr>
              <p:cNvSpPr>
                <a:spLocks noChangeArrowheads="1"/>
              </p:cNvSpPr>
              <p:nvPr/>
            </p:nvSpPr>
            <p:spPr bwMode="auto">
              <a:xfrm>
                <a:off x="3682825" y="3619945"/>
                <a:ext cx="274340" cy="365780"/>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1011</a:t>
                </a:r>
              </a:p>
            </p:txBody>
          </p:sp>
          <p:sp>
            <p:nvSpPr>
              <p:cNvPr id="101" name="decision 1269" descr="decision 1269">
                <a:hlinkClick r:id="rId48"/>
                <a:extLst>
                  <a:ext uri="{FF2B5EF4-FFF2-40B4-BE49-F238E27FC236}">
                    <a16:creationId xmlns:a16="http://schemas.microsoft.com/office/drawing/2014/main" id="{BBF0388F-E729-4A24-903F-A58F5BDF6F19}"/>
                  </a:ext>
                  <a:ext uri="{C183D7F6-B498-43B3-948B-1728B52AA6E4}">
                    <adec:decorative xmlns:adec="http://schemas.microsoft.com/office/drawing/2017/decorative" val="0"/>
                  </a:ext>
                </a:extLst>
              </p:cNvPr>
              <p:cNvSpPr>
                <a:spLocks noChangeArrowheads="1"/>
              </p:cNvSpPr>
              <p:nvPr/>
            </p:nvSpPr>
            <p:spPr bwMode="auto">
              <a:xfrm>
                <a:off x="2397965" y="5535744"/>
                <a:ext cx="274340" cy="365780"/>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1269</a:t>
                </a:r>
              </a:p>
            </p:txBody>
          </p:sp>
          <p:sp>
            <p:nvSpPr>
              <p:cNvPr id="115" name="decision 1271" descr="decision 1271">
                <a:hlinkClick r:id="rId49"/>
                <a:extLst>
                  <a:ext uri="{FF2B5EF4-FFF2-40B4-BE49-F238E27FC236}">
                    <a16:creationId xmlns:a16="http://schemas.microsoft.com/office/drawing/2014/main" id="{2F3232BF-AFBD-42FF-8753-F73A7BFCF3FA}"/>
                  </a:ext>
                  <a:ext uri="{C183D7F6-B498-43B3-948B-1728B52AA6E4}">
                    <adec:decorative xmlns:adec="http://schemas.microsoft.com/office/drawing/2017/decorative" val="0"/>
                  </a:ext>
                </a:extLst>
              </p:cNvPr>
              <p:cNvSpPr>
                <a:spLocks noChangeArrowheads="1"/>
              </p:cNvSpPr>
              <p:nvPr/>
            </p:nvSpPr>
            <p:spPr bwMode="auto">
              <a:xfrm>
                <a:off x="2910905" y="5018959"/>
                <a:ext cx="274340" cy="365780"/>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1271</a:t>
                </a:r>
              </a:p>
            </p:txBody>
          </p:sp>
          <p:sp>
            <p:nvSpPr>
              <p:cNvPr id="113" name="decision 1273" descr="decision 1273">
                <a:hlinkClick r:id="rId50"/>
                <a:extLst>
                  <a:ext uri="{FF2B5EF4-FFF2-40B4-BE49-F238E27FC236}">
                    <a16:creationId xmlns:a16="http://schemas.microsoft.com/office/drawing/2014/main" id="{1F9A56AA-7C03-44A8-879E-7B847760225D}"/>
                  </a:ext>
                  <a:ext uri="{C183D7F6-B498-43B3-948B-1728B52AA6E4}">
                    <adec:decorative xmlns:adec="http://schemas.microsoft.com/office/drawing/2017/decorative" val="0"/>
                  </a:ext>
                </a:extLst>
              </p:cNvPr>
              <p:cNvSpPr>
                <a:spLocks noChangeArrowheads="1"/>
              </p:cNvSpPr>
              <p:nvPr/>
            </p:nvSpPr>
            <p:spPr bwMode="auto">
              <a:xfrm>
                <a:off x="3672686" y="5018959"/>
                <a:ext cx="274340" cy="365780"/>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1273</a:t>
                </a:r>
              </a:p>
            </p:txBody>
          </p:sp>
          <p:sp>
            <p:nvSpPr>
              <p:cNvPr id="95" name="decision 1277" descr="decision 1277">
                <a:hlinkClick r:id="rId51"/>
                <a:extLst>
                  <a:ext uri="{FF2B5EF4-FFF2-40B4-BE49-F238E27FC236}">
                    <a16:creationId xmlns:a16="http://schemas.microsoft.com/office/drawing/2014/main" id="{D8891494-13B2-4260-B6D2-3E9F981F3AC0}"/>
                  </a:ext>
                  <a:ext uri="{C183D7F6-B498-43B3-948B-1728B52AA6E4}">
                    <adec:decorative xmlns:adec="http://schemas.microsoft.com/office/drawing/2017/decorative" val="0"/>
                  </a:ext>
                </a:extLst>
              </p:cNvPr>
              <p:cNvSpPr>
                <a:spLocks noChangeArrowheads="1"/>
              </p:cNvSpPr>
              <p:nvPr/>
            </p:nvSpPr>
            <p:spPr bwMode="auto">
              <a:xfrm>
                <a:off x="1510645" y="610919"/>
                <a:ext cx="275292" cy="365702"/>
              </a:xfrm>
              <a:prstGeom prst="diamond">
                <a:avLst/>
              </a:prstGeom>
              <a:solidFill>
                <a:srgbClr val="FFFFCC"/>
              </a:solidFill>
              <a:ln w="19050"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1277</a:t>
                </a:r>
              </a:p>
            </p:txBody>
          </p:sp>
        </p:grpSp>
        <p:sp>
          <p:nvSpPr>
            <p:cNvPr id="118" name="decision 1283 planned" descr="decision 1283 planned">
              <a:hlinkClick r:id="rId52"/>
              <a:extLst>
                <a:ext uri="{FF2B5EF4-FFF2-40B4-BE49-F238E27FC236}">
                  <a16:creationId xmlns:a16="http://schemas.microsoft.com/office/drawing/2014/main" id="{C42E791B-DF9F-4E3B-9BB8-3B7A2211FE0C}"/>
                </a:ext>
                <a:ext uri="{C183D7F6-B498-43B3-948B-1728B52AA6E4}">
                  <adec:decorative xmlns:adec="http://schemas.microsoft.com/office/drawing/2017/decorative" val="0"/>
                </a:ext>
              </a:extLst>
            </p:cNvPr>
            <p:cNvSpPr>
              <a:spLocks noChangeArrowheads="1"/>
            </p:cNvSpPr>
            <p:nvPr/>
          </p:nvSpPr>
          <p:spPr bwMode="auto">
            <a:xfrm>
              <a:off x="3678632" y="567210"/>
              <a:ext cx="275292"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1283</a:t>
              </a:r>
            </a:p>
          </p:txBody>
        </p:sp>
        <p:sp>
          <p:nvSpPr>
            <p:cNvPr id="119" name="TextBox 25" descr="ECG Sustainment">
              <a:extLst>
                <a:ext uri="{FF2B5EF4-FFF2-40B4-BE49-F238E27FC236}">
                  <a16:creationId xmlns:a16="http://schemas.microsoft.com/office/drawing/2014/main" id="{2D5CA65A-FACA-4196-B76A-D10D2594C7A8}"/>
                </a:ext>
                <a:ext uri="{C183D7F6-B498-43B3-948B-1728B52AA6E4}">
                  <adec:decorative xmlns:adec="http://schemas.microsoft.com/office/drawing/2017/decorative" val="0"/>
                </a:ext>
              </a:extLst>
            </p:cNvPr>
            <p:cNvSpPr txBox="1">
              <a:spLocks noChangeArrowheads="1"/>
            </p:cNvSpPr>
            <p:nvPr/>
          </p:nvSpPr>
          <p:spPr bwMode="auto">
            <a:xfrm>
              <a:off x="1146225" y="3470385"/>
              <a:ext cx="836768" cy="123111"/>
            </a:xfrm>
            <a:prstGeom prst="rect">
              <a:avLst/>
            </a:prstGeom>
            <a:solidFill>
              <a:schemeClr val="bg1"/>
            </a:solidFill>
            <a:ln>
              <a:noFill/>
            </a:ln>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ECG Sustainment</a:t>
              </a:r>
            </a:p>
          </p:txBody>
        </p:sp>
        <p:sp>
          <p:nvSpPr>
            <p:cNvPr id="121" name="TextBox 25">
              <a:extLst>
                <a:ext uri="{FF2B5EF4-FFF2-40B4-BE49-F238E27FC236}">
                  <a16:creationId xmlns:a16="http://schemas.microsoft.com/office/drawing/2014/main" id="{F4D712D2-7899-40C8-9365-48D5E90AB02F}"/>
                </a:ext>
                <a:ext uri="{C183D7F6-B498-43B3-948B-1728B52AA6E4}">
                  <adec:decorative xmlns:adec="http://schemas.microsoft.com/office/drawing/2017/decorative" val="1"/>
                </a:ext>
              </a:extLst>
            </p:cNvPr>
            <p:cNvSpPr txBox="1">
              <a:spLocks noChangeArrowheads="1"/>
            </p:cNvSpPr>
            <p:nvPr/>
          </p:nvSpPr>
          <p:spPr bwMode="auto">
            <a:xfrm>
              <a:off x="1146225" y="5163893"/>
              <a:ext cx="60914" cy="123111"/>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105" name="TextBox 25" descr="TFMS Enhancement 4">
              <a:extLst>
                <a:ext uri="{FF2B5EF4-FFF2-40B4-BE49-F238E27FC236}">
                  <a16:creationId xmlns:a16="http://schemas.microsoft.com/office/drawing/2014/main" id="{60EA5E9A-D0B0-4158-B3FE-579867A7D51A}"/>
                </a:ext>
                <a:ext uri="{C183D7F6-B498-43B3-948B-1728B52AA6E4}">
                  <adec:decorative xmlns:adec="http://schemas.microsoft.com/office/drawing/2017/decorative" val="0"/>
                </a:ext>
              </a:extLst>
            </p:cNvPr>
            <p:cNvSpPr txBox="1">
              <a:spLocks noChangeArrowheads="1"/>
            </p:cNvSpPr>
            <p:nvPr/>
          </p:nvSpPr>
          <p:spPr bwMode="auto">
            <a:xfrm>
              <a:off x="1136752" y="1614197"/>
              <a:ext cx="1037143" cy="123111"/>
            </a:xfrm>
            <a:prstGeom prst="rect">
              <a:avLst/>
            </a:prstGeom>
            <a:solidFill>
              <a:schemeClr val="bg1"/>
            </a:solidFill>
            <a:ln>
              <a:noFill/>
            </a:ln>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TFMS Enhancement 4</a:t>
              </a:r>
            </a:p>
          </p:txBody>
        </p:sp>
        <p:cxnSp>
          <p:nvCxnSpPr>
            <p:cNvPr id="99" name="Straight Arrow Connector 393">
              <a:extLst>
                <a:ext uri="{FF2B5EF4-FFF2-40B4-BE49-F238E27FC236}">
                  <a16:creationId xmlns:a16="http://schemas.microsoft.com/office/drawing/2014/main" id="{1D8D3286-C35F-4EAA-97AB-3CCD790335ED}"/>
                </a:ext>
                <a:ext uri="{C183D7F6-B498-43B3-948B-1728B52AA6E4}">
                  <adec:decorative xmlns:adec="http://schemas.microsoft.com/office/drawing/2017/decorative" val="1"/>
                </a:ext>
              </a:extLst>
            </p:cNvPr>
            <p:cNvCxnSpPr>
              <a:cxnSpLocks noChangeShapeType="1"/>
            </p:cNvCxnSpPr>
            <p:nvPr/>
          </p:nvCxnSpPr>
          <p:spPr bwMode="auto">
            <a:xfrm>
              <a:off x="1115359" y="1976212"/>
              <a:ext cx="7847107"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6" name="system 896" descr="system 896">
              <a:hlinkClick r:id="rId53"/>
              <a:extLst>
                <a:ext uri="{FF2B5EF4-FFF2-40B4-BE49-F238E27FC236}">
                  <a16:creationId xmlns:a16="http://schemas.microsoft.com/office/drawing/2014/main" id="{2D44C2D8-6968-4DB6-8405-B60F6241A7E6}"/>
                </a:ext>
                <a:ext uri="{C183D7F6-B498-43B3-948B-1728B52AA6E4}">
                  <adec:decorative xmlns:adec="http://schemas.microsoft.com/office/drawing/2017/decorative" val="0"/>
                </a:ext>
              </a:extLst>
            </p:cNvPr>
            <p:cNvSpPr>
              <a:spLocks noChangeArrowheads="1"/>
            </p:cNvSpPr>
            <p:nvPr/>
          </p:nvSpPr>
          <p:spPr bwMode="auto">
            <a:xfrm>
              <a:off x="328973" y="1907945"/>
              <a:ext cx="786384"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NOP</a:t>
              </a:r>
            </a:p>
          </p:txBody>
        </p:sp>
        <p:sp>
          <p:nvSpPr>
            <p:cNvPr id="107" name="segment 1032" descr="segment 1032">
              <a:hlinkClick r:id="rId54"/>
              <a:extLst>
                <a:ext uri="{FF2B5EF4-FFF2-40B4-BE49-F238E27FC236}">
                  <a16:creationId xmlns:a16="http://schemas.microsoft.com/office/drawing/2014/main" id="{5098C0E3-3CF8-488F-8B1A-CC75E31863BD}"/>
                </a:ext>
                <a:ext uri="{C183D7F6-B498-43B3-948B-1728B52AA6E4}">
                  <adec:decorative xmlns:adec="http://schemas.microsoft.com/office/drawing/2017/decorative" val="0"/>
                </a:ext>
              </a:extLst>
            </p:cNvPr>
            <p:cNvSpPr>
              <a:spLocks noChangeArrowheads="1"/>
            </p:cNvSpPr>
            <p:nvPr/>
          </p:nvSpPr>
          <p:spPr bwMode="auto">
            <a:xfrm>
              <a:off x="1182710" y="2292605"/>
              <a:ext cx="6535202"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a:cs typeface="Segoe UI"/>
                </a:rPr>
                <a:t>                                                                     NSIC</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7" name="decision 1143" descr="decision 1143">
              <a:hlinkClick r:id="rId55"/>
              <a:extLst>
                <a:ext uri="{FF2B5EF4-FFF2-40B4-BE49-F238E27FC236}">
                  <a16:creationId xmlns:a16="http://schemas.microsoft.com/office/drawing/2014/main" id="{87334390-D7CF-4DEE-9ADA-BBA9747B2B76}"/>
                </a:ext>
                <a:ext uri="{C183D7F6-B498-43B3-948B-1728B52AA6E4}">
                  <adec:decorative xmlns:adec="http://schemas.microsoft.com/office/drawing/2017/decorative" val="0"/>
                </a:ext>
              </a:extLst>
            </p:cNvPr>
            <p:cNvSpPr>
              <a:spLocks noChangeArrowheads="1"/>
            </p:cNvSpPr>
            <p:nvPr/>
          </p:nvSpPr>
          <p:spPr bwMode="auto">
            <a:xfrm>
              <a:off x="2407333" y="2158313"/>
              <a:ext cx="274324" cy="365790"/>
            </a:xfrm>
            <a:prstGeom prst="diamond">
              <a:avLst/>
            </a:prstGeom>
            <a:solidFill>
              <a:srgbClr val="DDDDDD"/>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1143</a:t>
              </a:r>
            </a:p>
          </p:txBody>
        </p:sp>
        <p:cxnSp>
          <p:nvCxnSpPr>
            <p:cNvPr id="124" name="Straight Arrow Connector 98">
              <a:extLst>
                <a:ext uri="{FF2B5EF4-FFF2-40B4-BE49-F238E27FC236}">
                  <a16:creationId xmlns:a16="http://schemas.microsoft.com/office/drawing/2014/main" id="{4188A2BF-940B-442D-8098-A70E2E64128B}"/>
                </a:ext>
                <a:ext uri="{C183D7F6-B498-43B3-948B-1728B52AA6E4}">
                  <adec:decorative xmlns:adec="http://schemas.microsoft.com/office/drawing/2017/decorative" val="1"/>
                </a:ext>
              </a:extLst>
            </p:cNvPr>
            <p:cNvCxnSpPr>
              <a:cxnSpLocks/>
            </p:cNvCxnSpPr>
            <p:nvPr/>
          </p:nvCxnSpPr>
          <p:spPr bwMode="auto">
            <a:xfrm>
              <a:off x="1182710" y="2199020"/>
              <a:ext cx="0" cy="17588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23" name="decision 1255" descr="decision 1255">
              <a:hlinkClick r:id="rId56"/>
              <a:extLst>
                <a:ext uri="{FF2B5EF4-FFF2-40B4-BE49-F238E27FC236}">
                  <a16:creationId xmlns:a16="http://schemas.microsoft.com/office/drawing/2014/main" id="{869A9F5A-193C-4F2F-9C0F-76460B514F2A}"/>
                </a:ext>
                <a:ext uri="{C183D7F6-B498-43B3-948B-1728B52AA6E4}">
                  <adec:decorative xmlns:adec="http://schemas.microsoft.com/office/drawing/2017/decorative" val="0"/>
                </a:ext>
              </a:extLst>
            </p:cNvPr>
            <p:cNvSpPr>
              <a:spLocks/>
            </p:cNvSpPr>
            <p:nvPr/>
          </p:nvSpPr>
          <p:spPr bwMode="auto">
            <a:xfrm>
              <a:off x="1127004" y="2169068"/>
              <a:ext cx="274643" cy="365105"/>
            </a:xfrm>
            <a:custGeom>
              <a:avLst/>
              <a:gdLst>
                <a:gd name="T0" fmla="*/ 2147483646 w 119"/>
                <a:gd name="T1" fmla="*/ 0 h 120"/>
                <a:gd name="T2" fmla="*/ 0 w 119"/>
                <a:gd name="T3" fmla="*/ 2147483646 h 120"/>
                <a:gd name="T4" fmla="*/ 2147483646 w 119"/>
                <a:gd name="T5" fmla="*/ 2147483646 h 120"/>
                <a:gd name="T6" fmla="*/ 2147483646 w 119"/>
                <a:gd name="T7" fmla="*/ 2147483646 h 120"/>
                <a:gd name="T8" fmla="*/ 2147483646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60" y="0"/>
                  </a:moveTo>
                  <a:lnTo>
                    <a:pt x="0" y="60"/>
                  </a:lnTo>
                  <a:lnTo>
                    <a:pt x="60" y="120"/>
                  </a:lnTo>
                  <a:lnTo>
                    <a:pt x="119" y="60"/>
                  </a:lnTo>
                  <a:lnTo>
                    <a:pt x="60" y="0"/>
                  </a:lnTo>
                  <a:close/>
                </a:path>
              </a:pathLst>
            </a:custGeom>
            <a:solidFill>
              <a:srgbClr val="DDDDDD"/>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1255</a:t>
              </a:r>
            </a:p>
          </p:txBody>
        </p:sp>
        <p:sp>
          <p:nvSpPr>
            <p:cNvPr id="125" name="roadmap_symbol 420 planned" descr="roadmap_symbol 420 planned">
              <a:hlinkClick r:id="rId57"/>
              <a:extLst>
                <a:ext uri="{FF2B5EF4-FFF2-40B4-BE49-F238E27FC236}">
                  <a16:creationId xmlns:a16="http://schemas.microsoft.com/office/drawing/2014/main" id="{BF2106A2-E7C4-4A9E-A27D-A6083EB3CBA3}"/>
                </a:ext>
                <a:ext uri="{C183D7F6-B498-43B3-948B-1728B52AA6E4}">
                  <adec:decorative xmlns:adec="http://schemas.microsoft.com/office/drawing/2017/decorative" val="0"/>
                </a:ext>
              </a:extLst>
            </p:cNvPr>
            <p:cNvSpPr>
              <a:spLocks noChangeArrowheads="1"/>
            </p:cNvSpPr>
            <p:nvPr/>
          </p:nvSpPr>
          <p:spPr bwMode="auto">
            <a:xfrm>
              <a:off x="2090739" y="6014586"/>
              <a:ext cx="514350" cy="128008"/>
            </a:xfrm>
            <a:prstGeom prst="rect">
              <a:avLst/>
            </a:prstGeom>
            <a:solidFill>
              <a:srgbClr val="FFC000"/>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128" name="decision 1346 planned" descr="decision 1346 planned">
              <a:hlinkClick r:id="rId58"/>
              <a:extLst>
                <a:ext uri="{FF2B5EF4-FFF2-40B4-BE49-F238E27FC236}">
                  <a16:creationId xmlns:a16="http://schemas.microsoft.com/office/drawing/2014/main" id="{1D08EC69-AB7C-4E33-B346-0D4319BC1542}"/>
                </a:ext>
                <a:ext uri="{C183D7F6-B498-43B3-948B-1728B52AA6E4}">
                  <adec:decorative xmlns:adec="http://schemas.microsoft.com/office/drawing/2017/decorative" val="0"/>
                </a:ext>
              </a:extLst>
            </p:cNvPr>
            <p:cNvSpPr>
              <a:spLocks noChangeArrowheads="1"/>
            </p:cNvSpPr>
            <p:nvPr/>
          </p:nvSpPr>
          <p:spPr bwMode="auto">
            <a:xfrm>
              <a:off x="2898187" y="5891618"/>
              <a:ext cx="274326" cy="365738"/>
            </a:xfrm>
            <a:prstGeom prst="diamond">
              <a:avLst/>
            </a:prstGeom>
            <a:solidFill>
              <a:srgbClr val="DDDDDD"/>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1346</a:t>
              </a:r>
            </a:p>
          </p:txBody>
        </p:sp>
        <p:sp>
          <p:nvSpPr>
            <p:cNvPr id="114" name="TextBox 25" descr="STARS S2">
              <a:extLst>
                <a:ext uri="{FF2B5EF4-FFF2-40B4-BE49-F238E27FC236}">
                  <a16:creationId xmlns:a16="http://schemas.microsoft.com/office/drawing/2014/main" id="{9932587C-9CFD-4521-94C9-41A83CF194E7}"/>
                </a:ext>
                <a:ext uri="{C183D7F6-B498-43B3-948B-1728B52AA6E4}">
                  <adec:decorative xmlns:adec="http://schemas.microsoft.com/office/drawing/2017/decorative" val="0"/>
                </a:ext>
              </a:extLst>
            </p:cNvPr>
            <p:cNvSpPr txBox="1">
              <a:spLocks noChangeArrowheads="1"/>
            </p:cNvSpPr>
            <p:nvPr/>
          </p:nvSpPr>
          <p:spPr bwMode="auto">
            <a:xfrm>
              <a:off x="1672257" y="5162009"/>
              <a:ext cx="490519" cy="123111"/>
            </a:xfrm>
            <a:prstGeom prst="rect">
              <a:avLst/>
            </a:prstGeom>
            <a:solidFill>
              <a:schemeClr val="bg1"/>
            </a:solidFill>
            <a:ln>
              <a:noFill/>
            </a:ln>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STARS S2</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descr="Automation Roadmap (2 of 4)">
            <a:extLst>
              <a:ext uri="{FF2B5EF4-FFF2-40B4-BE49-F238E27FC236}">
                <a16:creationId xmlns:a16="http://schemas.microsoft.com/office/drawing/2014/main" id="{820EBB96-5ACA-42B5-914D-2DF49E13FE5A}"/>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Automation Roadmap (2 of 4)</a:t>
            </a:r>
          </a:p>
        </p:txBody>
      </p:sp>
      <p:sp>
        <p:nvSpPr>
          <p:cNvPr id="2" name="Slide Number Placeholder 1" descr="33">
            <a:extLst>
              <a:ext uri="{FF2B5EF4-FFF2-40B4-BE49-F238E27FC236}">
                <a16:creationId xmlns:a16="http://schemas.microsoft.com/office/drawing/2014/main" id="{1C9079D6-D3B1-431A-8EED-95E147E662BF}"/>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33</a:t>
            </a:fld>
            <a:endParaRPr lang="en-US"/>
          </a:p>
        </p:txBody>
      </p:sp>
      <p:grpSp>
        <p:nvGrpSpPr>
          <p:cNvPr id="12" name="Group 11" descr="Automation Roadmap 2 of 4 covers the acquisition plans for Tower Automation systems (TFDM, EFSTS, &amp; TDLS), Oceanic and Offshore systems (ATOP, DOTS+, FDP2K, OFPDS, &amp; MEARTS), and Integrated Displays (E-IDS). Each of these sub-domains is in the process of significant system conversions and replacements. ">
            <a:extLst>
              <a:ext uri="{FF2B5EF4-FFF2-40B4-BE49-F238E27FC236}">
                <a16:creationId xmlns:a16="http://schemas.microsoft.com/office/drawing/2014/main" id="{058BF8AF-F471-463B-AF26-6D8133C724B8}"/>
              </a:ext>
            </a:extLst>
          </p:cNvPr>
          <p:cNvGrpSpPr/>
          <p:nvPr/>
        </p:nvGrpSpPr>
        <p:grpSpPr>
          <a:xfrm>
            <a:off x="19714" y="571501"/>
            <a:ext cx="9047421" cy="5902324"/>
            <a:chOff x="19714" y="571501"/>
            <a:chExt cx="9047421" cy="5902324"/>
          </a:xfrm>
        </p:grpSpPr>
        <p:cxnSp>
          <p:nvCxnSpPr>
            <p:cNvPr id="49161" name="Line Straight">
              <a:extLst>
                <a:ext uri="{FF2B5EF4-FFF2-40B4-BE49-F238E27FC236}">
                  <a16:creationId xmlns:a16="http://schemas.microsoft.com/office/drawing/2014/main" id="{11C9C535-7C4D-4355-854D-08F4C4B35E36}"/>
                </a:ext>
                <a:ext uri="{C183D7F6-B498-43B3-948B-1728B52AA6E4}">
                  <adec:decorative xmlns:adec="http://schemas.microsoft.com/office/drawing/2017/decorative" val="1"/>
                </a:ext>
              </a:extLst>
            </p:cNvPr>
            <p:cNvCxnSpPr>
              <a:cxnSpLocks/>
            </p:cNvCxnSpPr>
            <p:nvPr/>
          </p:nvCxnSpPr>
          <p:spPr bwMode="auto">
            <a:xfrm>
              <a:off x="2607539" y="1190308"/>
              <a:ext cx="6377707" cy="1175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162" name="Straight Arrow Connector 393">
              <a:extLst>
                <a:ext uri="{FF2B5EF4-FFF2-40B4-BE49-F238E27FC236}">
                  <a16:creationId xmlns:a16="http://schemas.microsoft.com/office/drawing/2014/main" id="{727898C2-3C0F-4F3C-A41A-89EEBB26BFD1}"/>
                </a:ext>
                <a:ext uri="{C183D7F6-B498-43B3-948B-1728B52AA6E4}">
                  <adec:decorative xmlns:adec="http://schemas.microsoft.com/office/drawing/2017/decorative" val="1"/>
                </a:ext>
              </a:extLst>
            </p:cNvPr>
            <p:cNvCxnSpPr>
              <a:cxnSpLocks noChangeShapeType="1"/>
            </p:cNvCxnSpPr>
            <p:nvPr/>
          </p:nvCxnSpPr>
          <p:spPr bwMode="auto">
            <a:xfrm>
              <a:off x="974163" y="2234124"/>
              <a:ext cx="801108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169" name="Straight Arrow Connector 2 planned planned planned planned">
              <a:extLst>
                <a:ext uri="{FF2B5EF4-FFF2-40B4-BE49-F238E27FC236}">
                  <a16:creationId xmlns:a16="http://schemas.microsoft.com/office/drawing/2014/main" id="{DC29AB39-04C0-4E07-997E-96DF162C2936}"/>
                </a:ext>
                <a:ext uri="{C183D7F6-B498-43B3-948B-1728B52AA6E4}">
                  <adec:decorative xmlns:adec="http://schemas.microsoft.com/office/drawing/2017/decorative" val="1"/>
                </a:ext>
              </a:extLst>
            </p:cNvPr>
            <p:cNvCxnSpPr>
              <a:cxnSpLocks noChangeShapeType="1"/>
            </p:cNvCxnSpPr>
            <p:nvPr/>
          </p:nvCxnSpPr>
          <p:spPr bwMode="auto">
            <a:xfrm>
              <a:off x="5209955" y="2049979"/>
              <a:ext cx="861913" cy="2282"/>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9180" name="Elbow Connector 396">
              <a:extLst>
                <a:ext uri="{FF2B5EF4-FFF2-40B4-BE49-F238E27FC236}">
                  <a16:creationId xmlns:a16="http://schemas.microsoft.com/office/drawing/2014/main" id="{A4824C12-A076-4BF0-A835-9388ACCC8A84}"/>
                </a:ext>
                <a:ext uri="{C183D7F6-B498-43B3-948B-1728B52AA6E4}">
                  <adec:decorative xmlns:adec="http://schemas.microsoft.com/office/drawing/2017/decorative" val="1"/>
                </a:ext>
              </a:extLst>
            </p:cNvPr>
            <p:cNvCxnSpPr>
              <a:cxnSpLocks noChangeShapeType="1"/>
            </p:cNvCxnSpPr>
            <p:nvPr/>
          </p:nvCxnSpPr>
          <p:spPr bwMode="auto">
            <a:xfrm>
              <a:off x="970394" y="1375280"/>
              <a:ext cx="409232" cy="514117"/>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184" name="Elbow Connector 396">
              <a:extLst>
                <a:ext uri="{FF2B5EF4-FFF2-40B4-BE49-F238E27FC236}">
                  <a16:creationId xmlns:a16="http://schemas.microsoft.com/office/drawing/2014/main" id="{267A0EC1-5859-4D23-8D13-5DC07923C368}"/>
                </a:ext>
                <a:ext uri="{C183D7F6-B498-43B3-948B-1728B52AA6E4}">
                  <adec:decorative xmlns:adec="http://schemas.microsoft.com/office/drawing/2017/decorative" val="1"/>
                </a:ext>
              </a:extLst>
            </p:cNvPr>
            <p:cNvCxnSpPr>
              <a:cxnSpLocks noChangeShapeType="1"/>
            </p:cNvCxnSpPr>
            <p:nvPr/>
          </p:nvCxnSpPr>
          <p:spPr bwMode="auto">
            <a:xfrm flipV="1">
              <a:off x="974163" y="1190308"/>
              <a:ext cx="3859775" cy="694675"/>
            </a:xfrm>
            <a:prstGeom prst="bentConnector3">
              <a:avLst>
                <a:gd name="adj1" fmla="val 9997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183" name="Elbow Connector 396">
              <a:extLst>
                <a:ext uri="{FF2B5EF4-FFF2-40B4-BE49-F238E27FC236}">
                  <a16:creationId xmlns:a16="http://schemas.microsoft.com/office/drawing/2014/main" id="{81FA6290-C31A-448D-A159-3BE17869570E}"/>
                </a:ext>
                <a:ext uri="{C183D7F6-B498-43B3-948B-1728B52AA6E4}">
                  <adec:decorative xmlns:adec="http://schemas.microsoft.com/office/drawing/2017/decorative" val="1"/>
                </a:ext>
              </a:extLst>
            </p:cNvPr>
            <p:cNvCxnSpPr>
              <a:cxnSpLocks noChangeShapeType="1"/>
            </p:cNvCxnSpPr>
            <p:nvPr/>
          </p:nvCxnSpPr>
          <p:spPr bwMode="auto">
            <a:xfrm flipV="1">
              <a:off x="974163" y="1202058"/>
              <a:ext cx="4235792" cy="847921"/>
            </a:xfrm>
            <a:prstGeom prst="bentConnector3">
              <a:avLst>
                <a:gd name="adj1" fmla="val 100078"/>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00" name="Straight Arrow Connector 330 planned planned planned planned">
              <a:extLst>
                <a:ext uri="{FF2B5EF4-FFF2-40B4-BE49-F238E27FC236}">
                  <a16:creationId xmlns:a16="http://schemas.microsoft.com/office/drawing/2014/main" id="{44A861A8-F73F-4F49-AD13-E40A05CF133F}"/>
                </a:ext>
                <a:ext uri="{C183D7F6-B498-43B3-948B-1728B52AA6E4}">
                  <adec:decorative xmlns:adec="http://schemas.microsoft.com/office/drawing/2017/decorative" val="1"/>
                </a:ext>
              </a:extLst>
            </p:cNvPr>
            <p:cNvCxnSpPr>
              <a:cxnSpLocks noChangeShapeType="1"/>
              <a:endCxn id="128" idx="1"/>
            </p:cNvCxnSpPr>
            <p:nvPr/>
          </p:nvCxnSpPr>
          <p:spPr bwMode="auto">
            <a:xfrm>
              <a:off x="3720960" y="2799675"/>
              <a:ext cx="450488" cy="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9201" name="Straight Arrow Connector 2">
              <a:extLst>
                <a:ext uri="{FF2B5EF4-FFF2-40B4-BE49-F238E27FC236}">
                  <a16:creationId xmlns:a16="http://schemas.microsoft.com/office/drawing/2014/main" id="{EC227633-1A1D-4553-919B-A8938EC2090C}"/>
                </a:ext>
                <a:ext uri="{C183D7F6-B498-43B3-948B-1728B52AA6E4}">
                  <adec:decorative xmlns:adec="http://schemas.microsoft.com/office/drawing/2017/decorative" val="1"/>
                </a:ext>
              </a:extLst>
            </p:cNvPr>
            <p:cNvCxnSpPr>
              <a:cxnSpLocks noChangeShapeType="1"/>
            </p:cNvCxnSpPr>
            <p:nvPr/>
          </p:nvCxnSpPr>
          <p:spPr bwMode="auto">
            <a:xfrm>
              <a:off x="969573" y="2623897"/>
              <a:ext cx="2255690" cy="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49202" name="Straight Arrow Connector 2">
              <a:extLst>
                <a:ext uri="{FF2B5EF4-FFF2-40B4-BE49-F238E27FC236}">
                  <a16:creationId xmlns:a16="http://schemas.microsoft.com/office/drawing/2014/main" id="{7346B6AC-CB61-4ABC-9D1A-8402EF332D5E}"/>
                </a:ext>
                <a:ext uri="{C183D7F6-B498-43B3-948B-1728B52AA6E4}">
                  <adec:decorative xmlns:adec="http://schemas.microsoft.com/office/drawing/2017/decorative" val="1"/>
                </a:ext>
              </a:extLst>
            </p:cNvPr>
            <p:cNvCxnSpPr>
              <a:cxnSpLocks noChangeShapeType="1"/>
            </p:cNvCxnSpPr>
            <p:nvPr/>
          </p:nvCxnSpPr>
          <p:spPr bwMode="auto">
            <a:xfrm>
              <a:off x="969573" y="2798095"/>
              <a:ext cx="2756150" cy="211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49203" name="Straight Arrow Connector 2">
              <a:extLst>
                <a:ext uri="{FF2B5EF4-FFF2-40B4-BE49-F238E27FC236}">
                  <a16:creationId xmlns:a16="http://schemas.microsoft.com/office/drawing/2014/main" id="{FC374EFE-B97A-486B-B655-50A40C8BCDF4}"/>
                </a:ext>
                <a:ext uri="{C183D7F6-B498-43B3-948B-1728B52AA6E4}">
                  <adec:decorative xmlns:adec="http://schemas.microsoft.com/office/drawing/2017/decorative" val="1"/>
                </a:ext>
              </a:extLst>
            </p:cNvPr>
            <p:cNvCxnSpPr>
              <a:cxnSpLocks noChangeShapeType="1"/>
              <a:endCxn id="129" idx="3"/>
            </p:cNvCxnSpPr>
            <p:nvPr/>
          </p:nvCxnSpPr>
          <p:spPr bwMode="auto">
            <a:xfrm>
              <a:off x="969573" y="2964164"/>
              <a:ext cx="3474786" cy="5125"/>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49204" name="Straight Arrow Connector 2">
              <a:extLst>
                <a:ext uri="{FF2B5EF4-FFF2-40B4-BE49-F238E27FC236}">
                  <a16:creationId xmlns:a16="http://schemas.microsoft.com/office/drawing/2014/main" id="{E4AAC5B6-569E-4EFB-A29A-A9D96BD1574D}"/>
                </a:ext>
                <a:ext uri="{C183D7F6-B498-43B3-948B-1728B52AA6E4}">
                  <adec:decorative xmlns:adec="http://schemas.microsoft.com/office/drawing/2017/decorative" val="1"/>
                </a:ext>
              </a:extLst>
            </p:cNvPr>
            <p:cNvCxnSpPr>
              <a:cxnSpLocks noChangeShapeType="1"/>
            </p:cNvCxnSpPr>
            <p:nvPr/>
          </p:nvCxnSpPr>
          <p:spPr bwMode="auto">
            <a:xfrm>
              <a:off x="965929" y="4490672"/>
              <a:ext cx="8019319"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05" name="Straight Arrow Connector 393">
              <a:extLst>
                <a:ext uri="{FF2B5EF4-FFF2-40B4-BE49-F238E27FC236}">
                  <a16:creationId xmlns:a16="http://schemas.microsoft.com/office/drawing/2014/main" id="{AAF7044D-79B2-49D2-A882-29F2D21C243F}"/>
                </a:ext>
                <a:ext uri="{C183D7F6-B498-43B3-948B-1728B52AA6E4}">
                  <adec:decorative xmlns:adec="http://schemas.microsoft.com/office/drawing/2017/decorative" val="1"/>
                </a:ext>
              </a:extLst>
            </p:cNvPr>
            <p:cNvCxnSpPr>
              <a:cxnSpLocks noChangeShapeType="1"/>
            </p:cNvCxnSpPr>
            <p:nvPr/>
          </p:nvCxnSpPr>
          <p:spPr bwMode="auto">
            <a:xfrm>
              <a:off x="4129308" y="3175264"/>
              <a:ext cx="4855939"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06" name="Straight Arrow Connector 151">
              <a:extLst>
                <a:ext uri="{FF2B5EF4-FFF2-40B4-BE49-F238E27FC236}">
                  <a16:creationId xmlns:a16="http://schemas.microsoft.com/office/drawing/2014/main" id="{25874855-C4AB-4883-BCA7-BA437D1BC59F}"/>
                </a:ext>
                <a:ext uri="{C183D7F6-B498-43B3-948B-1728B52AA6E4}">
                  <adec:decorative xmlns:adec="http://schemas.microsoft.com/office/drawing/2017/decorative" val="1"/>
                </a:ext>
              </a:extLst>
            </p:cNvPr>
            <p:cNvCxnSpPr>
              <a:cxnSpLocks/>
            </p:cNvCxnSpPr>
            <p:nvPr/>
          </p:nvCxnSpPr>
          <p:spPr bwMode="auto">
            <a:xfrm>
              <a:off x="969573" y="3485319"/>
              <a:ext cx="801567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07" name="Straight Arrow Connector 330 planned planned planned planned">
              <a:extLst>
                <a:ext uri="{FF2B5EF4-FFF2-40B4-BE49-F238E27FC236}">
                  <a16:creationId xmlns:a16="http://schemas.microsoft.com/office/drawing/2014/main" id="{EB423B75-AD05-4AEA-A794-CC3170A7392F}"/>
                </a:ext>
                <a:ext uri="{C183D7F6-B498-43B3-948B-1728B52AA6E4}">
                  <adec:decorative xmlns:adec="http://schemas.microsoft.com/office/drawing/2017/decorative" val="1"/>
                </a:ext>
              </a:extLst>
            </p:cNvPr>
            <p:cNvCxnSpPr>
              <a:cxnSpLocks noChangeShapeType="1"/>
              <a:stCxn id="129" idx="3"/>
              <a:endCxn id="129" idx="1"/>
            </p:cNvCxnSpPr>
            <p:nvPr/>
          </p:nvCxnSpPr>
          <p:spPr bwMode="auto">
            <a:xfrm>
              <a:off x="4444359" y="2969289"/>
              <a:ext cx="4540887" cy="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9208" name="Straight Arrow Connector 330 planned planned planned planned">
              <a:extLst>
                <a:ext uri="{FF2B5EF4-FFF2-40B4-BE49-F238E27FC236}">
                  <a16:creationId xmlns:a16="http://schemas.microsoft.com/office/drawing/2014/main" id="{3891A300-E3BC-4E4F-B64C-979602AA7832}"/>
                </a:ext>
                <a:ext uri="{C183D7F6-B498-43B3-948B-1728B52AA6E4}">
                  <adec:decorative xmlns:adec="http://schemas.microsoft.com/office/drawing/2017/decorative" val="1"/>
                </a:ext>
              </a:extLst>
            </p:cNvPr>
            <p:cNvCxnSpPr>
              <a:cxnSpLocks noChangeShapeType="1"/>
              <a:endCxn id="148" idx="1"/>
            </p:cNvCxnSpPr>
            <p:nvPr/>
          </p:nvCxnSpPr>
          <p:spPr bwMode="auto">
            <a:xfrm flipV="1">
              <a:off x="3225263" y="2624058"/>
              <a:ext cx="431802" cy="2532"/>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9216" name="Straight Arrow Connector 263">
              <a:extLst>
                <a:ext uri="{FF2B5EF4-FFF2-40B4-BE49-F238E27FC236}">
                  <a16:creationId xmlns:a16="http://schemas.microsoft.com/office/drawing/2014/main" id="{F2A4A60F-F8D1-44FF-8B4F-6AD172A9C22A}"/>
                </a:ext>
                <a:ext uri="{C183D7F6-B498-43B3-948B-1728B52AA6E4}">
                  <adec:decorative xmlns:adec="http://schemas.microsoft.com/office/drawing/2017/decorative" val="1"/>
                </a:ext>
              </a:extLst>
            </p:cNvPr>
            <p:cNvCxnSpPr>
              <a:cxnSpLocks/>
            </p:cNvCxnSpPr>
            <p:nvPr/>
          </p:nvCxnSpPr>
          <p:spPr bwMode="auto">
            <a:xfrm>
              <a:off x="3225263" y="2634935"/>
              <a:ext cx="516853" cy="48154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24" name="Straight Arrow Connector 393">
              <a:extLst>
                <a:ext uri="{FF2B5EF4-FFF2-40B4-BE49-F238E27FC236}">
                  <a16:creationId xmlns:a16="http://schemas.microsoft.com/office/drawing/2014/main" id="{1C0BE6B5-F409-4548-8093-9D705FED9F60}"/>
                </a:ext>
                <a:ext uri="{C183D7F6-B498-43B3-948B-1728B52AA6E4}">
                  <adec:decorative xmlns:adec="http://schemas.microsoft.com/office/drawing/2017/decorative" val="1"/>
                </a:ext>
              </a:extLst>
            </p:cNvPr>
            <p:cNvCxnSpPr>
              <a:cxnSpLocks noChangeShapeType="1"/>
            </p:cNvCxnSpPr>
            <p:nvPr/>
          </p:nvCxnSpPr>
          <p:spPr bwMode="auto">
            <a:xfrm>
              <a:off x="962902" y="6205250"/>
              <a:ext cx="194984" cy="2287"/>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49157" name="Line 109">
              <a:extLst>
                <a:ext uri="{FF2B5EF4-FFF2-40B4-BE49-F238E27FC236}">
                  <a16:creationId xmlns:a16="http://schemas.microsoft.com/office/drawing/2014/main" id="{81F7F4F6-4B8A-44DC-A26D-9ED7E51AF974}"/>
                </a:ext>
                <a:ext uri="{C183D7F6-B498-43B3-948B-1728B52AA6E4}">
                  <adec:decorative xmlns:adec="http://schemas.microsoft.com/office/drawing/2017/decorative" val="1"/>
                </a:ext>
              </a:extLst>
            </p:cNvPr>
            <p:cNvSpPr>
              <a:spLocks noChangeShapeType="1"/>
            </p:cNvSpPr>
            <p:nvPr/>
          </p:nvSpPr>
          <p:spPr bwMode="auto">
            <a:xfrm>
              <a:off x="502646" y="1918577"/>
              <a:ext cx="0" cy="0"/>
            </a:xfrm>
            <a:prstGeom prst="line">
              <a:avLst/>
            </a:prstGeom>
            <a:noFill/>
            <a:ln>
              <a:noFill/>
            </a:ln>
            <a:effectLst>
              <a:outerShdw dist="35921"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lstStyle/>
            <a:p>
              <a:endParaRPr lang="en-US">
                <a:latin typeface="+mj-lt"/>
              </a:endParaRPr>
            </a:p>
          </p:txBody>
        </p:sp>
        <p:sp>
          <p:nvSpPr>
            <p:cNvPr id="49158" name="system 206" descr="system 206">
              <a:hlinkClick r:id="rId3"/>
              <a:extLst>
                <a:ext uri="{FF2B5EF4-FFF2-40B4-BE49-F238E27FC236}">
                  <a16:creationId xmlns:a16="http://schemas.microsoft.com/office/drawing/2014/main" id="{A9A2AE3B-C100-44AA-BE4E-A741653F1967}"/>
                </a:ext>
                <a:ext uri="{C183D7F6-B498-43B3-948B-1728B52AA6E4}">
                  <adec:decorative xmlns:adec="http://schemas.microsoft.com/office/drawing/2017/decorative" val="0"/>
                </a:ext>
              </a:extLst>
            </p:cNvPr>
            <p:cNvSpPr>
              <a:spLocks noChangeArrowheads="1"/>
            </p:cNvSpPr>
            <p:nvPr/>
          </p:nvSpPr>
          <p:spPr bwMode="auto">
            <a:xfrm>
              <a:off x="333391" y="2165555"/>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TDLS</a:t>
              </a:r>
            </a:p>
          </p:txBody>
        </p:sp>
        <p:sp>
          <p:nvSpPr>
            <p:cNvPr id="49159" name="system 599" descr="system 599">
              <a:hlinkClick r:id="rId4"/>
              <a:extLst>
                <a:ext uri="{FF2B5EF4-FFF2-40B4-BE49-F238E27FC236}">
                  <a16:creationId xmlns:a16="http://schemas.microsoft.com/office/drawing/2014/main" id="{D2D3A4FE-957F-4A76-8505-3195D335A1A6}"/>
                </a:ext>
                <a:ext uri="{C183D7F6-B498-43B3-948B-1728B52AA6E4}">
                  <adec:decorative xmlns:adec="http://schemas.microsoft.com/office/drawing/2017/decorative" val="0"/>
                </a:ext>
              </a:extLst>
            </p:cNvPr>
            <p:cNvSpPr>
              <a:spLocks noChangeArrowheads="1"/>
            </p:cNvSpPr>
            <p:nvPr/>
          </p:nvSpPr>
          <p:spPr bwMode="auto">
            <a:xfrm>
              <a:off x="333391" y="1981410"/>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EFSTS</a:t>
              </a:r>
            </a:p>
          </p:txBody>
        </p:sp>
        <p:sp>
          <p:nvSpPr>
            <p:cNvPr id="49160" name="system 454" descr="system 454">
              <a:hlinkClick r:id="rId5"/>
              <a:extLst>
                <a:ext uri="{FF2B5EF4-FFF2-40B4-BE49-F238E27FC236}">
                  <a16:creationId xmlns:a16="http://schemas.microsoft.com/office/drawing/2014/main" id="{B85B7C63-A218-4B20-BCA5-7DCAA67A1AD0}"/>
                </a:ext>
                <a:ext uri="{C183D7F6-B498-43B3-948B-1728B52AA6E4}">
                  <adec:decorative xmlns:adec="http://schemas.microsoft.com/office/drawing/2017/decorative" val="0"/>
                </a:ext>
              </a:extLst>
            </p:cNvPr>
            <p:cNvSpPr>
              <a:spLocks noChangeArrowheads="1"/>
            </p:cNvSpPr>
            <p:nvPr/>
          </p:nvSpPr>
          <p:spPr bwMode="auto">
            <a:xfrm>
              <a:off x="329622" y="1306711"/>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SMA</a:t>
              </a:r>
            </a:p>
          </p:txBody>
        </p:sp>
        <p:sp>
          <p:nvSpPr>
            <p:cNvPr id="49164" name="system 1245" descr="system 1245">
              <a:hlinkClick r:id="rId6"/>
              <a:extLst>
                <a:ext uri="{FF2B5EF4-FFF2-40B4-BE49-F238E27FC236}">
                  <a16:creationId xmlns:a16="http://schemas.microsoft.com/office/drawing/2014/main" id="{C6BD0C75-F38C-4101-95D5-8E42E6EB2DB2}"/>
                </a:ext>
                <a:ext uri="{C183D7F6-B498-43B3-948B-1728B52AA6E4}">
                  <adec:decorative xmlns:adec="http://schemas.microsoft.com/office/drawing/2017/decorative" val="0"/>
                </a:ext>
              </a:extLst>
            </p:cNvPr>
            <p:cNvSpPr>
              <a:spLocks noChangeArrowheads="1"/>
            </p:cNvSpPr>
            <p:nvPr/>
          </p:nvSpPr>
          <p:spPr bwMode="auto">
            <a:xfrm>
              <a:off x="2089607" y="1134380"/>
              <a:ext cx="508159" cy="136725"/>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TFDM</a:t>
              </a:r>
            </a:p>
          </p:txBody>
        </p:sp>
        <p:sp>
          <p:nvSpPr>
            <p:cNvPr id="49165" name="system 391" descr="system 391">
              <a:hlinkClick r:id="rId7"/>
              <a:extLst>
                <a:ext uri="{FF2B5EF4-FFF2-40B4-BE49-F238E27FC236}">
                  <a16:creationId xmlns:a16="http://schemas.microsoft.com/office/drawing/2014/main" id="{21351BB8-9BDE-4BCD-9DEF-94F405A39C1D}"/>
                </a:ext>
                <a:ext uri="{C183D7F6-B498-43B3-948B-1728B52AA6E4}">
                  <adec:decorative xmlns:adec="http://schemas.microsoft.com/office/drawing/2017/decorative" val="0"/>
                </a:ext>
              </a:extLst>
            </p:cNvPr>
            <p:cNvSpPr>
              <a:spLocks noChangeArrowheads="1"/>
            </p:cNvSpPr>
            <p:nvPr/>
          </p:nvSpPr>
          <p:spPr bwMode="auto">
            <a:xfrm>
              <a:off x="328958" y="1650248"/>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DSP</a:t>
              </a:r>
            </a:p>
          </p:txBody>
        </p:sp>
        <p:sp>
          <p:nvSpPr>
            <p:cNvPr id="49171" name="system 617" descr="system 617">
              <a:hlinkClick r:id="rId8"/>
              <a:extLst>
                <a:ext uri="{FF2B5EF4-FFF2-40B4-BE49-F238E27FC236}">
                  <a16:creationId xmlns:a16="http://schemas.microsoft.com/office/drawing/2014/main" id="{6E41102D-9E41-4E20-9489-DEFC934E5A48}"/>
                </a:ext>
                <a:ext uri="{C183D7F6-B498-43B3-948B-1728B52AA6E4}">
                  <adec:decorative xmlns:adec="http://schemas.microsoft.com/office/drawing/2017/decorative" val="0"/>
                </a:ext>
              </a:extLst>
            </p:cNvPr>
            <p:cNvSpPr>
              <a:spLocks noChangeArrowheads="1"/>
            </p:cNvSpPr>
            <p:nvPr/>
          </p:nvSpPr>
          <p:spPr bwMode="auto">
            <a:xfrm>
              <a:off x="333391" y="1816414"/>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ARMT</a:t>
              </a:r>
            </a:p>
          </p:txBody>
        </p:sp>
        <p:sp>
          <p:nvSpPr>
            <p:cNvPr id="49174" name="system 689" descr="system 689">
              <a:hlinkClick r:id="rId9"/>
              <a:extLst>
                <a:ext uri="{FF2B5EF4-FFF2-40B4-BE49-F238E27FC236}">
                  <a16:creationId xmlns:a16="http://schemas.microsoft.com/office/drawing/2014/main" id="{8652BE0C-7ADF-4028-87EE-99B5E82C4C06}"/>
                </a:ext>
                <a:ext uri="{C183D7F6-B498-43B3-948B-1728B52AA6E4}">
                  <adec:decorative xmlns:adec="http://schemas.microsoft.com/office/drawing/2017/decorative" val="0"/>
                </a:ext>
              </a:extLst>
            </p:cNvPr>
            <p:cNvSpPr>
              <a:spLocks noChangeArrowheads="1"/>
            </p:cNvSpPr>
            <p:nvPr/>
          </p:nvSpPr>
          <p:spPr bwMode="auto">
            <a:xfrm>
              <a:off x="331136" y="1470508"/>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AEFS</a:t>
              </a:r>
            </a:p>
          </p:txBody>
        </p:sp>
        <p:sp>
          <p:nvSpPr>
            <p:cNvPr id="49191" name="system 325" descr="system 325">
              <a:hlinkClick r:id="rId10"/>
              <a:extLst>
                <a:ext uri="{FF2B5EF4-FFF2-40B4-BE49-F238E27FC236}">
                  <a16:creationId xmlns:a16="http://schemas.microsoft.com/office/drawing/2014/main" id="{F7532DBC-048C-4E04-A37B-0858E00C7B01}"/>
                </a:ext>
                <a:ext uri="{C183D7F6-B498-43B3-948B-1728B52AA6E4}">
                  <adec:decorative xmlns:adec="http://schemas.microsoft.com/office/drawing/2017/decorative" val="0"/>
                </a:ext>
              </a:extLst>
            </p:cNvPr>
            <p:cNvSpPr>
              <a:spLocks noChangeArrowheads="1"/>
            </p:cNvSpPr>
            <p:nvPr/>
          </p:nvSpPr>
          <p:spPr bwMode="auto">
            <a:xfrm>
              <a:off x="327546" y="3426432"/>
              <a:ext cx="642027"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ATOP</a:t>
              </a:r>
            </a:p>
          </p:txBody>
        </p:sp>
        <p:sp>
          <p:nvSpPr>
            <p:cNvPr id="49192" name="system 196" descr="system 196">
              <a:hlinkClick r:id="rId11"/>
              <a:extLst>
                <a:ext uri="{FF2B5EF4-FFF2-40B4-BE49-F238E27FC236}">
                  <a16:creationId xmlns:a16="http://schemas.microsoft.com/office/drawing/2014/main" id="{E7DDFDE6-8B77-4D82-A451-27F535628323}"/>
                </a:ext>
                <a:ext uri="{C183D7F6-B498-43B3-948B-1728B52AA6E4}">
                  <adec:decorative xmlns:adec="http://schemas.microsoft.com/office/drawing/2017/decorative" val="0"/>
                </a:ext>
              </a:extLst>
            </p:cNvPr>
            <p:cNvSpPr>
              <a:spLocks noChangeArrowheads="1"/>
            </p:cNvSpPr>
            <p:nvPr/>
          </p:nvSpPr>
          <p:spPr bwMode="auto">
            <a:xfrm>
              <a:off x="327546" y="4424192"/>
              <a:ext cx="638383" cy="13295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DOTS+</a:t>
              </a:r>
            </a:p>
          </p:txBody>
        </p:sp>
        <p:sp>
          <p:nvSpPr>
            <p:cNvPr id="49193" name="system 108" descr="system 108">
              <a:hlinkClick r:id="rId12"/>
              <a:extLst>
                <a:ext uri="{FF2B5EF4-FFF2-40B4-BE49-F238E27FC236}">
                  <a16:creationId xmlns:a16="http://schemas.microsoft.com/office/drawing/2014/main" id="{A71AE174-8EB1-4424-9292-1805D372E43D}"/>
                </a:ext>
                <a:ext uri="{C183D7F6-B498-43B3-948B-1728B52AA6E4}">
                  <adec:decorative xmlns:adec="http://schemas.microsoft.com/office/drawing/2017/decorative" val="0"/>
                </a:ext>
              </a:extLst>
            </p:cNvPr>
            <p:cNvSpPr>
              <a:spLocks noChangeArrowheads="1"/>
            </p:cNvSpPr>
            <p:nvPr/>
          </p:nvSpPr>
          <p:spPr bwMode="auto">
            <a:xfrm>
              <a:off x="327546" y="2895595"/>
              <a:ext cx="642027"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MEARTS</a:t>
              </a:r>
            </a:p>
          </p:txBody>
        </p:sp>
        <p:sp>
          <p:nvSpPr>
            <p:cNvPr id="49194" name="system 330" descr="system 330">
              <a:hlinkClick r:id="rId13"/>
              <a:extLst>
                <a:ext uri="{FF2B5EF4-FFF2-40B4-BE49-F238E27FC236}">
                  <a16:creationId xmlns:a16="http://schemas.microsoft.com/office/drawing/2014/main" id="{8B98F8CD-09AC-4050-93E5-C67115BEE4F1}"/>
                </a:ext>
                <a:ext uri="{C183D7F6-B498-43B3-948B-1728B52AA6E4}">
                  <adec:decorative xmlns:adec="http://schemas.microsoft.com/office/drawing/2017/decorative" val="0"/>
                </a:ext>
              </a:extLst>
            </p:cNvPr>
            <p:cNvSpPr>
              <a:spLocks noChangeArrowheads="1"/>
            </p:cNvSpPr>
            <p:nvPr/>
          </p:nvSpPr>
          <p:spPr bwMode="auto">
            <a:xfrm>
              <a:off x="327546" y="2729526"/>
              <a:ext cx="642027"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FDPS</a:t>
              </a:r>
            </a:p>
          </p:txBody>
        </p:sp>
        <p:sp>
          <p:nvSpPr>
            <p:cNvPr id="49195" name="system 192" descr="system 192">
              <a:hlinkClick r:id="rId14"/>
              <a:extLst>
                <a:ext uri="{FF2B5EF4-FFF2-40B4-BE49-F238E27FC236}">
                  <a16:creationId xmlns:a16="http://schemas.microsoft.com/office/drawing/2014/main" id="{C4140E91-DB84-4460-B8B6-5B0C2F590692}"/>
                </a:ext>
                <a:ext uri="{C183D7F6-B498-43B3-948B-1728B52AA6E4}">
                  <adec:decorative xmlns:adec="http://schemas.microsoft.com/office/drawing/2017/decorative" val="0"/>
                </a:ext>
              </a:extLst>
            </p:cNvPr>
            <p:cNvSpPr>
              <a:spLocks noChangeArrowheads="1"/>
            </p:cNvSpPr>
            <p:nvPr/>
          </p:nvSpPr>
          <p:spPr bwMode="auto">
            <a:xfrm>
              <a:off x="327546" y="2555328"/>
              <a:ext cx="642027"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OFDPS</a:t>
              </a:r>
            </a:p>
          </p:txBody>
        </p:sp>
        <p:sp>
          <p:nvSpPr>
            <p:cNvPr id="49223" name="system 43" descr="system 43">
              <a:hlinkClick r:id="rId15"/>
              <a:extLst>
                <a:ext uri="{FF2B5EF4-FFF2-40B4-BE49-F238E27FC236}">
                  <a16:creationId xmlns:a16="http://schemas.microsoft.com/office/drawing/2014/main" id="{3A4CECE4-820A-445F-9E00-3D110A8A0D1E}"/>
                </a:ext>
                <a:ext uri="{C183D7F6-B498-43B3-948B-1728B52AA6E4}">
                  <adec:decorative xmlns:adec="http://schemas.microsoft.com/office/drawing/2017/decorative" val="0"/>
                </a:ext>
              </a:extLst>
            </p:cNvPr>
            <p:cNvSpPr>
              <a:spLocks noChangeArrowheads="1"/>
            </p:cNvSpPr>
            <p:nvPr/>
          </p:nvSpPr>
          <p:spPr bwMode="auto">
            <a:xfrm>
              <a:off x="322447" y="6136682"/>
              <a:ext cx="640455"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FDIO</a:t>
              </a:r>
            </a:p>
          </p:txBody>
        </p:sp>
        <p:sp>
          <p:nvSpPr>
            <p:cNvPr id="49225" name="Line 109">
              <a:extLst>
                <a:ext uri="{FF2B5EF4-FFF2-40B4-BE49-F238E27FC236}">
                  <a16:creationId xmlns:a16="http://schemas.microsoft.com/office/drawing/2014/main" id="{6869321B-E4E9-44AF-8850-5EA7D0A23A1D}"/>
                </a:ext>
                <a:ext uri="{C183D7F6-B498-43B3-948B-1728B52AA6E4}">
                  <adec:decorative xmlns:adec="http://schemas.microsoft.com/office/drawing/2017/decorative" val="1"/>
                </a:ext>
              </a:extLst>
            </p:cNvPr>
            <p:cNvSpPr>
              <a:spLocks noChangeShapeType="1"/>
            </p:cNvSpPr>
            <p:nvPr/>
          </p:nvSpPr>
          <p:spPr bwMode="auto">
            <a:xfrm>
              <a:off x="1010732" y="5802594"/>
              <a:ext cx="0" cy="0"/>
            </a:xfrm>
            <a:prstGeom prst="line">
              <a:avLst/>
            </a:prstGeom>
            <a:noFill/>
            <a:ln>
              <a:noFill/>
            </a:ln>
            <a:effectLst>
              <a:outerShdw dist="35921"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lstStyle/>
            <a:p>
              <a:endParaRPr lang="en-US">
                <a:latin typeface="+mj-lt"/>
              </a:endParaRPr>
            </a:p>
          </p:txBody>
        </p:sp>
        <p:sp>
          <p:nvSpPr>
            <p:cNvPr id="49228" name="system 541" descr="system 541">
              <a:hlinkClick r:id="rId16"/>
              <a:extLst>
                <a:ext uri="{FF2B5EF4-FFF2-40B4-BE49-F238E27FC236}">
                  <a16:creationId xmlns:a16="http://schemas.microsoft.com/office/drawing/2014/main" id="{6D1C98F3-C776-4153-B20D-095B9877341E}"/>
                </a:ext>
                <a:ext uri="{C183D7F6-B498-43B3-948B-1728B52AA6E4}">
                  <adec:decorative xmlns:adec="http://schemas.microsoft.com/office/drawing/2017/decorative" val="0"/>
                </a:ext>
              </a:extLst>
            </p:cNvPr>
            <p:cNvSpPr>
              <a:spLocks noChangeArrowheads="1"/>
            </p:cNvSpPr>
            <p:nvPr/>
          </p:nvSpPr>
          <p:spPr bwMode="auto">
            <a:xfrm>
              <a:off x="328958" y="5963241"/>
              <a:ext cx="640454"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ERIDS</a:t>
              </a:r>
            </a:p>
          </p:txBody>
        </p:sp>
        <p:sp>
          <p:nvSpPr>
            <p:cNvPr id="49229" name="system 1295" descr="system 1295">
              <a:hlinkClick r:id="rId17"/>
              <a:extLst>
                <a:ext uri="{FF2B5EF4-FFF2-40B4-BE49-F238E27FC236}">
                  <a16:creationId xmlns:a16="http://schemas.microsoft.com/office/drawing/2014/main" id="{157AD25C-006C-44B0-B4E9-1A6A5CC4B1AF}"/>
                </a:ext>
                <a:ext uri="{C183D7F6-B498-43B3-948B-1728B52AA6E4}">
                  <adec:decorative xmlns:adec="http://schemas.microsoft.com/office/drawing/2017/decorative" val="0"/>
                </a:ext>
              </a:extLst>
            </p:cNvPr>
            <p:cNvSpPr>
              <a:spLocks noChangeArrowheads="1"/>
            </p:cNvSpPr>
            <p:nvPr/>
          </p:nvSpPr>
          <p:spPr bwMode="auto">
            <a:xfrm>
              <a:off x="2968008" y="5224352"/>
              <a:ext cx="654129" cy="132575"/>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 E-IDS</a:t>
              </a:r>
            </a:p>
          </p:txBody>
        </p:sp>
        <p:sp>
          <p:nvSpPr>
            <p:cNvPr id="49230" name="system 158" descr="system 158">
              <a:hlinkClick r:id="rId18"/>
              <a:extLst>
                <a:ext uri="{FF2B5EF4-FFF2-40B4-BE49-F238E27FC236}">
                  <a16:creationId xmlns:a16="http://schemas.microsoft.com/office/drawing/2014/main" id="{1FCB33A9-65A8-4972-A984-275CB0643FC2}"/>
                </a:ext>
                <a:ext uri="{C183D7F6-B498-43B3-948B-1728B52AA6E4}">
                  <adec:decorative xmlns:adec="http://schemas.microsoft.com/office/drawing/2017/decorative" val="0"/>
                </a:ext>
              </a:extLst>
            </p:cNvPr>
            <p:cNvSpPr>
              <a:spLocks noChangeArrowheads="1"/>
            </p:cNvSpPr>
            <p:nvPr/>
          </p:nvSpPr>
          <p:spPr bwMode="auto">
            <a:xfrm>
              <a:off x="333177" y="5445569"/>
              <a:ext cx="642043"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IDS4</a:t>
              </a:r>
            </a:p>
          </p:txBody>
        </p:sp>
        <p:sp>
          <p:nvSpPr>
            <p:cNvPr id="49231" name="system 1206" descr="system 1206">
              <a:hlinkClick r:id="rId19"/>
              <a:extLst>
                <a:ext uri="{FF2B5EF4-FFF2-40B4-BE49-F238E27FC236}">
                  <a16:creationId xmlns:a16="http://schemas.microsoft.com/office/drawing/2014/main" id="{DC472EA6-3965-4F80-AD05-ADFEFDC8A382}"/>
                </a:ext>
                <a:ext uri="{C183D7F6-B498-43B3-948B-1728B52AA6E4}">
                  <adec:decorative xmlns:adec="http://schemas.microsoft.com/office/drawing/2017/decorative" val="0"/>
                </a:ext>
              </a:extLst>
            </p:cNvPr>
            <p:cNvSpPr>
              <a:spLocks noChangeArrowheads="1"/>
            </p:cNvSpPr>
            <p:nvPr/>
          </p:nvSpPr>
          <p:spPr bwMode="auto">
            <a:xfrm>
              <a:off x="333177" y="5614536"/>
              <a:ext cx="642043"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NIDS</a:t>
              </a:r>
            </a:p>
          </p:txBody>
        </p:sp>
        <p:sp>
          <p:nvSpPr>
            <p:cNvPr id="49232" name="system 280" descr="system 280">
              <a:hlinkClick r:id="rId20"/>
              <a:extLst>
                <a:ext uri="{FF2B5EF4-FFF2-40B4-BE49-F238E27FC236}">
                  <a16:creationId xmlns:a16="http://schemas.microsoft.com/office/drawing/2014/main" id="{4D907C8D-9A55-4A47-B8A0-326D86AF4E15}"/>
                </a:ext>
                <a:ext uri="{C183D7F6-B498-43B3-948B-1728B52AA6E4}">
                  <adec:decorative xmlns:adec="http://schemas.microsoft.com/office/drawing/2017/decorative" val="0"/>
                </a:ext>
              </a:extLst>
            </p:cNvPr>
            <p:cNvSpPr>
              <a:spLocks noChangeArrowheads="1"/>
            </p:cNvSpPr>
            <p:nvPr/>
          </p:nvSpPr>
          <p:spPr bwMode="auto">
            <a:xfrm>
              <a:off x="322447" y="5787638"/>
              <a:ext cx="642043"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ACE-IDS</a:t>
              </a:r>
            </a:p>
          </p:txBody>
        </p:sp>
        <p:grpSp>
          <p:nvGrpSpPr>
            <p:cNvPr id="4" name="Auto (2 of 4) Systems">
              <a:extLst>
                <a:ext uri="{FF2B5EF4-FFF2-40B4-BE49-F238E27FC236}">
                  <a16:creationId xmlns:a16="http://schemas.microsoft.com/office/drawing/2014/main" id="{8B0AF3BC-6680-4CBC-ADA9-F1CC04EAED1A}"/>
                </a:ext>
              </a:extLst>
            </p:cNvPr>
            <p:cNvGrpSpPr/>
            <p:nvPr/>
          </p:nvGrpSpPr>
          <p:grpSpPr>
            <a:xfrm>
              <a:off x="322447" y="1306711"/>
              <a:ext cx="3299690" cy="4967109"/>
              <a:chOff x="322445" y="1306711"/>
              <a:chExt cx="3299690" cy="4967109"/>
            </a:xfrm>
          </p:grpSpPr>
          <p:sp>
            <p:nvSpPr>
              <p:cNvPr id="5" name="Line 109">
                <a:extLst>
                  <a:ext uri="{FF2B5EF4-FFF2-40B4-BE49-F238E27FC236}">
                    <a16:creationId xmlns:a16="http://schemas.microsoft.com/office/drawing/2014/main" id="{81F7F4F6-4B8A-44DC-A26D-9ED7E51AF974}"/>
                  </a:ext>
                  <a:ext uri="{C183D7F6-B498-43B3-948B-1728B52AA6E4}">
                    <adec:decorative xmlns:adec="http://schemas.microsoft.com/office/drawing/2017/decorative" val="1"/>
                  </a:ext>
                </a:extLst>
              </p:cNvPr>
              <p:cNvSpPr>
                <a:spLocks noChangeShapeType="1"/>
              </p:cNvSpPr>
              <p:nvPr/>
            </p:nvSpPr>
            <p:spPr bwMode="auto">
              <a:xfrm>
                <a:off x="502644" y="1918577"/>
                <a:ext cx="0" cy="0"/>
              </a:xfrm>
              <a:prstGeom prst="line">
                <a:avLst/>
              </a:prstGeom>
              <a:noFill/>
              <a:ln>
                <a:noFill/>
              </a:ln>
              <a:effectLst>
                <a:outerShdw dist="35921"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lstStyle/>
              <a:p>
                <a:endParaRPr lang="en-US">
                  <a:latin typeface="+mj-lt"/>
                </a:endParaRPr>
              </a:p>
            </p:txBody>
          </p:sp>
          <p:sp>
            <p:nvSpPr>
              <p:cNvPr id="8" name="system 206" descr="system 206">
                <a:hlinkClick r:id="rId3"/>
                <a:extLst>
                  <a:ext uri="{FF2B5EF4-FFF2-40B4-BE49-F238E27FC236}">
                    <a16:creationId xmlns:a16="http://schemas.microsoft.com/office/drawing/2014/main" id="{A9A2AE3B-C100-44AA-BE4E-A741653F1967}"/>
                  </a:ext>
                  <a:ext uri="{C183D7F6-B498-43B3-948B-1728B52AA6E4}">
                    <adec:decorative xmlns:adec="http://schemas.microsoft.com/office/drawing/2017/decorative" val="0"/>
                  </a:ext>
                </a:extLst>
              </p:cNvPr>
              <p:cNvSpPr>
                <a:spLocks noChangeArrowheads="1"/>
              </p:cNvSpPr>
              <p:nvPr/>
            </p:nvSpPr>
            <p:spPr bwMode="auto">
              <a:xfrm>
                <a:off x="333389" y="2165555"/>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TDLS</a:t>
                </a:r>
              </a:p>
            </p:txBody>
          </p:sp>
          <p:sp>
            <p:nvSpPr>
              <p:cNvPr id="10" name="system 599" descr="system 599">
                <a:hlinkClick r:id="rId4"/>
                <a:extLst>
                  <a:ext uri="{FF2B5EF4-FFF2-40B4-BE49-F238E27FC236}">
                    <a16:creationId xmlns:a16="http://schemas.microsoft.com/office/drawing/2014/main" id="{D2D3A4FE-957F-4A76-8505-3195D335A1A6}"/>
                  </a:ext>
                  <a:ext uri="{C183D7F6-B498-43B3-948B-1728B52AA6E4}">
                    <adec:decorative xmlns:adec="http://schemas.microsoft.com/office/drawing/2017/decorative" val="0"/>
                  </a:ext>
                </a:extLst>
              </p:cNvPr>
              <p:cNvSpPr>
                <a:spLocks noChangeArrowheads="1"/>
              </p:cNvSpPr>
              <p:nvPr/>
            </p:nvSpPr>
            <p:spPr bwMode="auto">
              <a:xfrm>
                <a:off x="333389" y="1981410"/>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EFSTS</a:t>
                </a:r>
              </a:p>
            </p:txBody>
          </p:sp>
          <p:sp>
            <p:nvSpPr>
              <p:cNvPr id="11" name="system 454" descr="system 454">
                <a:hlinkClick r:id="rId5"/>
                <a:extLst>
                  <a:ext uri="{FF2B5EF4-FFF2-40B4-BE49-F238E27FC236}">
                    <a16:creationId xmlns:a16="http://schemas.microsoft.com/office/drawing/2014/main" id="{B85B7C63-A218-4B20-BCA5-7DCAA67A1AD0}"/>
                  </a:ext>
                  <a:ext uri="{C183D7F6-B498-43B3-948B-1728B52AA6E4}">
                    <adec:decorative xmlns:adec="http://schemas.microsoft.com/office/drawing/2017/decorative" val="0"/>
                  </a:ext>
                </a:extLst>
              </p:cNvPr>
              <p:cNvSpPr>
                <a:spLocks noChangeArrowheads="1"/>
              </p:cNvSpPr>
              <p:nvPr/>
            </p:nvSpPr>
            <p:spPr bwMode="auto">
              <a:xfrm>
                <a:off x="329620" y="1306711"/>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SMA</a:t>
                </a:r>
              </a:p>
            </p:txBody>
          </p:sp>
          <p:sp>
            <p:nvSpPr>
              <p:cNvPr id="13" name="system 391" descr="system 391">
                <a:hlinkClick r:id="rId7"/>
                <a:extLst>
                  <a:ext uri="{FF2B5EF4-FFF2-40B4-BE49-F238E27FC236}">
                    <a16:creationId xmlns:a16="http://schemas.microsoft.com/office/drawing/2014/main" id="{21351BB8-9BDE-4BCD-9DEF-94F405A39C1D}"/>
                  </a:ext>
                  <a:ext uri="{C183D7F6-B498-43B3-948B-1728B52AA6E4}">
                    <adec:decorative xmlns:adec="http://schemas.microsoft.com/office/drawing/2017/decorative" val="0"/>
                  </a:ext>
                </a:extLst>
              </p:cNvPr>
              <p:cNvSpPr>
                <a:spLocks noChangeArrowheads="1"/>
              </p:cNvSpPr>
              <p:nvPr/>
            </p:nvSpPr>
            <p:spPr bwMode="auto">
              <a:xfrm>
                <a:off x="328956" y="1650248"/>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DSP</a:t>
                </a:r>
              </a:p>
            </p:txBody>
          </p:sp>
          <p:sp>
            <p:nvSpPr>
              <p:cNvPr id="15" name="system 617" descr="system 617">
                <a:hlinkClick r:id="rId8"/>
                <a:extLst>
                  <a:ext uri="{FF2B5EF4-FFF2-40B4-BE49-F238E27FC236}">
                    <a16:creationId xmlns:a16="http://schemas.microsoft.com/office/drawing/2014/main" id="{6E41102D-9E41-4E20-9489-DEFC934E5A48}"/>
                  </a:ext>
                  <a:ext uri="{C183D7F6-B498-43B3-948B-1728B52AA6E4}">
                    <adec:decorative xmlns:adec="http://schemas.microsoft.com/office/drawing/2017/decorative" val="0"/>
                  </a:ext>
                </a:extLst>
              </p:cNvPr>
              <p:cNvSpPr>
                <a:spLocks noChangeArrowheads="1"/>
              </p:cNvSpPr>
              <p:nvPr/>
            </p:nvSpPr>
            <p:spPr bwMode="auto">
              <a:xfrm>
                <a:off x="333389" y="1816414"/>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ARMT</a:t>
                </a:r>
              </a:p>
            </p:txBody>
          </p:sp>
          <p:sp>
            <p:nvSpPr>
              <p:cNvPr id="16" name="system 689" descr="system 689">
                <a:hlinkClick r:id="rId9"/>
                <a:extLst>
                  <a:ext uri="{FF2B5EF4-FFF2-40B4-BE49-F238E27FC236}">
                    <a16:creationId xmlns:a16="http://schemas.microsoft.com/office/drawing/2014/main" id="{8652BE0C-7ADF-4028-87EE-99B5E82C4C06}"/>
                  </a:ext>
                  <a:ext uri="{C183D7F6-B498-43B3-948B-1728B52AA6E4}">
                    <adec:decorative xmlns:adec="http://schemas.microsoft.com/office/drawing/2017/decorative" val="0"/>
                  </a:ext>
                </a:extLst>
              </p:cNvPr>
              <p:cNvSpPr>
                <a:spLocks noChangeArrowheads="1"/>
              </p:cNvSpPr>
              <p:nvPr/>
            </p:nvSpPr>
            <p:spPr bwMode="auto">
              <a:xfrm>
                <a:off x="331134" y="1470508"/>
                <a:ext cx="640772"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AEFS</a:t>
                </a:r>
              </a:p>
            </p:txBody>
          </p:sp>
          <p:sp>
            <p:nvSpPr>
              <p:cNvPr id="17" name="system 325" descr="system 325">
                <a:hlinkClick r:id="rId10"/>
                <a:extLst>
                  <a:ext uri="{FF2B5EF4-FFF2-40B4-BE49-F238E27FC236}">
                    <a16:creationId xmlns:a16="http://schemas.microsoft.com/office/drawing/2014/main" id="{F7532DBC-048C-4E04-A37B-0858E00C7B01}"/>
                  </a:ext>
                  <a:ext uri="{C183D7F6-B498-43B3-948B-1728B52AA6E4}">
                    <adec:decorative xmlns:adec="http://schemas.microsoft.com/office/drawing/2017/decorative" val="0"/>
                  </a:ext>
                </a:extLst>
              </p:cNvPr>
              <p:cNvSpPr>
                <a:spLocks noChangeArrowheads="1"/>
              </p:cNvSpPr>
              <p:nvPr/>
            </p:nvSpPr>
            <p:spPr bwMode="auto">
              <a:xfrm>
                <a:off x="327544" y="3426432"/>
                <a:ext cx="642027"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ATOP</a:t>
                </a:r>
              </a:p>
            </p:txBody>
          </p:sp>
          <p:sp>
            <p:nvSpPr>
              <p:cNvPr id="18" name="system 196" descr="system 196">
                <a:hlinkClick r:id="rId11"/>
                <a:extLst>
                  <a:ext uri="{FF2B5EF4-FFF2-40B4-BE49-F238E27FC236}">
                    <a16:creationId xmlns:a16="http://schemas.microsoft.com/office/drawing/2014/main" id="{E7DDFDE6-8B77-4D82-A451-27F535628323}"/>
                  </a:ext>
                  <a:ext uri="{C183D7F6-B498-43B3-948B-1728B52AA6E4}">
                    <adec:decorative xmlns:adec="http://schemas.microsoft.com/office/drawing/2017/decorative" val="0"/>
                  </a:ext>
                </a:extLst>
              </p:cNvPr>
              <p:cNvSpPr>
                <a:spLocks noChangeArrowheads="1"/>
              </p:cNvSpPr>
              <p:nvPr/>
            </p:nvSpPr>
            <p:spPr bwMode="auto">
              <a:xfrm>
                <a:off x="327544" y="4424192"/>
                <a:ext cx="638383" cy="132959"/>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DOTS+</a:t>
                </a:r>
              </a:p>
            </p:txBody>
          </p:sp>
          <p:sp>
            <p:nvSpPr>
              <p:cNvPr id="19" name="system 108" descr="system 108">
                <a:hlinkClick r:id="rId12"/>
                <a:extLst>
                  <a:ext uri="{FF2B5EF4-FFF2-40B4-BE49-F238E27FC236}">
                    <a16:creationId xmlns:a16="http://schemas.microsoft.com/office/drawing/2014/main" id="{A71AE174-8EB1-4424-9292-1805D372E43D}"/>
                  </a:ext>
                  <a:ext uri="{C183D7F6-B498-43B3-948B-1728B52AA6E4}">
                    <adec:decorative xmlns:adec="http://schemas.microsoft.com/office/drawing/2017/decorative" val="0"/>
                  </a:ext>
                </a:extLst>
              </p:cNvPr>
              <p:cNvSpPr>
                <a:spLocks noChangeArrowheads="1"/>
              </p:cNvSpPr>
              <p:nvPr/>
            </p:nvSpPr>
            <p:spPr bwMode="auto">
              <a:xfrm>
                <a:off x="327544" y="2895595"/>
                <a:ext cx="642027"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MEARTS</a:t>
                </a:r>
              </a:p>
            </p:txBody>
          </p:sp>
          <p:sp>
            <p:nvSpPr>
              <p:cNvPr id="20" name="system 330" descr="system 330">
                <a:hlinkClick r:id="rId13"/>
                <a:extLst>
                  <a:ext uri="{FF2B5EF4-FFF2-40B4-BE49-F238E27FC236}">
                    <a16:creationId xmlns:a16="http://schemas.microsoft.com/office/drawing/2014/main" id="{8B98F8CD-09AC-4050-93E5-C67115BEE4F1}"/>
                  </a:ext>
                  <a:ext uri="{C183D7F6-B498-43B3-948B-1728B52AA6E4}">
                    <adec:decorative xmlns:adec="http://schemas.microsoft.com/office/drawing/2017/decorative" val="0"/>
                  </a:ext>
                </a:extLst>
              </p:cNvPr>
              <p:cNvSpPr>
                <a:spLocks noChangeArrowheads="1"/>
              </p:cNvSpPr>
              <p:nvPr/>
            </p:nvSpPr>
            <p:spPr bwMode="auto">
              <a:xfrm>
                <a:off x="327544" y="2729526"/>
                <a:ext cx="642027"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FDPS</a:t>
                </a:r>
              </a:p>
            </p:txBody>
          </p:sp>
          <p:sp>
            <p:nvSpPr>
              <p:cNvPr id="21" name="system 192" descr="system 192">
                <a:hlinkClick r:id="rId14"/>
                <a:extLst>
                  <a:ext uri="{FF2B5EF4-FFF2-40B4-BE49-F238E27FC236}">
                    <a16:creationId xmlns:a16="http://schemas.microsoft.com/office/drawing/2014/main" id="{C4140E91-DB84-4460-B8B6-5B0C2F590692}"/>
                  </a:ext>
                  <a:ext uri="{C183D7F6-B498-43B3-948B-1728B52AA6E4}">
                    <adec:decorative xmlns:adec="http://schemas.microsoft.com/office/drawing/2017/decorative" val="0"/>
                  </a:ext>
                </a:extLst>
              </p:cNvPr>
              <p:cNvSpPr>
                <a:spLocks noChangeArrowheads="1"/>
              </p:cNvSpPr>
              <p:nvPr/>
            </p:nvSpPr>
            <p:spPr bwMode="auto">
              <a:xfrm>
                <a:off x="327544" y="2555328"/>
                <a:ext cx="642027"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OFDPS</a:t>
                </a:r>
              </a:p>
            </p:txBody>
          </p:sp>
          <p:sp>
            <p:nvSpPr>
              <p:cNvPr id="22" name="system 43" descr="system 43">
                <a:hlinkClick r:id="rId15"/>
                <a:extLst>
                  <a:ext uri="{FF2B5EF4-FFF2-40B4-BE49-F238E27FC236}">
                    <a16:creationId xmlns:a16="http://schemas.microsoft.com/office/drawing/2014/main" id="{3A4CECE4-820A-445F-9E00-3D110A8A0D1E}"/>
                  </a:ext>
                  <a:ext uri="{C183D7F6-B498-43B3-948B-1728B52AA6E4}">
                    <adec:decorative xmlns:adec="http://schemas.microsoft.com/office/drawing/2017/decorative" val="0"/>
                  </a:ext>
                </a:extLst>
              </p:cNvPr>
              <p:cNvSpPr>
                <a:spLocks noChangeArrowheads="1"/>
              </p:cNvSpPr>
              <p:nvPr/>
            </p:nvSpPr>
            <p:spPr bwMode="auto">
              <a:xfrm>
                <a:off x="322445" y="6136682"/>
                <a:ext cx="640455"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FDIO</a:t>
                </a:r>
              </a:p>
            </p:txBody>
          </p:sp>
          <p:sp>
            <p:nvSpPr>
              <p:cNvPr id="23" name="Line 109">
                <a:extLst>
                  <a:ext uri="{FF2B5EF4-FFF2-40B4-BE49-F238E27FC236}">
                    <a16:creationId xmlns:a16="http://schemas.microsoft.com/office/drawing/2014/main" id="{6869321B-E4E9-44AF-8850-5EA7D0A23A1D}"/>
                  </a:ext>
                  <a:ext uri="{C183D7F6-B498-43B3-948B-1728B52AA6E4}">
                    <adec:decorative xmlns:adec="http://schemas.microsoft.com/office/drawing/2017/decorative" val="1"/>
                  </a:ext>
                </a:extLst>
              </p:cNvPr>
              <p:cNvSpPr>
                <a:spLocks noChangeShapeType="1"/>
              </p:cNvSpPr>
              <p:nvPr/>
            </p:nvSpPr>
            <p:spPr bwMode="auto">
              <a:xfrm>
                <a:off x="1010730" y="5802594"/>
                <a:ext cx="0" cy="0"/>
              </a:xfrm>
              <a:prstGeom prst="line">
                <a:avLst/>
              </a:prstGeom>
              <a:noFill/>
              <a:ln>
                <a:noFill/>
              </a:ln>
              <a:effectLst>
                <a:outerShdw dist="35921"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lstStyle/>
              <a:p>
                <a:endParaRPr lang="en-US">
                  <a:latin typeface="+mj-lt"/>
                </a:endParaRPr>
              </a:p>
            </p:txBody>
          </p:sp>
          <p:sp>
            <p:nvSpPr>
              <p:cNvPr id="24" name="system 541" descr="system 541">
                <a:hlinkClick r:id="rId16"/>
                <a:extLst>
                  <a:ext uri="{FF2B5EF4-FFF2-40B4-BE49-F238E27FC236}">
                    <a16:creationId xmlns:a16="http://schemas.microsoft.com/office/drawing/2014/main" id="{6D1C98F3-C776-4153-B20D-095B9877341E}"/>
                  </a:ext>
                  <a:ext uri="{C183D7F6-B498-43B3-948B-1728B52AA6E4}">
                    <adec:decorative xmlns:adec="http://schemas.microsoft.com/office/drawing/2017/decorative" val="0"/>
                  </a:ext>
                </a:extLst>
              </p:cNvPr>
              <p:cNvSpPr>
                <a:spLocks noChangeArrowheads="1"/>
              </p:cNvSpPr>
              <p:nvPr/>
            </p:nvSpPr>
            <p:spPr bwMode="auto">
              <a:xfrm>
                <a:off x="328956" y="5963241"/>
                <a:ext cx="640454"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ERIDS</a:t>
                </a:r>
              </a:p>
            </p:txBody>
          </p:sp>
          <p:sp>
            <p:nvSpPr>
              <p:cNvPr id="25" name="system 1295" descr="system 1295">
                <a:hlinkClick r:id="rId17"/>
                <a:extLst>
                  <a:ext uri="{FF2B5EF4-FFF2-40B4-BE49-F238E27FC236}">
                    <a16:creationId xmlns:a16="http://schemas.microsoft.com/office/drawing/2014/main" id="{157AD25C-006C-44B0-B4E9-1A6A5CC4B1AF}"/>
                  </a:ext>
                  <a:ext uri="{C183D7F6-B498-43B3-948B-1728B52AA6E4}">
                    <adec:decorative xmlns:adec="http://schemas.microsoft.com/office/drawing/2017/decorative" val="0"/>
                  </a:ext>
                </a:extLst>
              </p:cNvPr>
              <p:cNvSpPr>
                <a:spLocks noChangeArrowheads="1"/>
              </p:cNvSpPr>
              <p:nvPr/>
            </p:nvSpPr>
            <p:spPr bwMode="auto">
              <a:xfrm>
                <a:off x="2968006" y="5224352"/>
                <a:ext cx="654129" cy="132575"/>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 E-IDS</a:t>
                </a:r>
              </a:p>
            </p:txBody>
          </p:sp>
          <p:sp>
            <p:nvSpPr>
              <p:cNvPr id="26" name="system 158" descr="system 158">
                <a:hlinkClick r:id="rId18"/>
                <a:extLst>
                  <a:ext uri="{FF2B5EF4-FFF2-40B4-BE49-F238E27FC236}">
                    <a16:creationId xmlns:a16="http://schemas.microsoft.com/office/drawing/2014/main" id="{1FCB33A9-65A8-4972-A984-275CB0643FC2}"/>
                  </a:ext>
                  <a:ext uri="{C183D7F6-B498-43B3-948B-1728B52AA6E4}">
                    <adec:decorative xmlns:adec="http://schemas.microsoft.com/office/drawing/2017/decorative" val="0"/>
                  </a:ext>
                </a:extLst>
              </p:cNvPr>
              <p:cNvSpPr>
                <a:spLocks noChangeArrowheads="1"/>
              </p:cNvSpPr>
              <p:nvPr/>
            </p:nvSpPr>
            <p:spPr bwMode="auto">
              <a:xfrm>
                <a:off x="333175" y="5445569"/>
                <a:ext cx="642043"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IDS4</a:t>
                </a:r>
              </a:p>
            </p:txBody>
          </p:sp>
          <p:sp>
            <p:nvSpPr>
              <p:cNvPr id="27" name="system 1206" descr="system 1206">
                <a:hlinkClick r:id="rId19"/>
                <a:extLst>
                  <a:ext uri="{FF2B5EF4-FFF2-40B4-BE49-F238E27FC236}">
                    <a16:creationId xmlns:a16="http://schemas.microsoft.com/office/drawing/2014/main" id="{DC472EA6-3965-4F80-AD05-ADFEFDC8A382}"/>
                  </a:ext>
                  <a:ext uri="{C183D7F6-B498-43B3-948B-1728B52AA6E4}">
                    <adec:decorative xmlns:adec="http://schemas.microsoft.com/office/drawing/2017/decorative" val="0"/>
                  </a:ext>
                </a:extLst>
              </p:cNvPr>
              <p:cNvSpPr>
                <a:spLocks noChangeArrowheads="1"/>
              </p:cNvSpPr>
              <p:nvPr/>
            </p:nvSpPr>
            <p:spPr bwMode="auto">
              <a:xfrm>
                <a:off x="333175" y="5614536"/>
                <a:ext cx="642043"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NIDS</a:t>
                </a:r>
              </a:p>
            </p:txBody>
          </p:sp>
          <p:sp>
            <p:nvSpPr>
              <p:cNvPr id="28" name="system 280" descr="system 280">
                <a:hlinkClick r:id="rId20"/>
                <a:extLst>
                  <a:ext uri="{FF2B5EF4-FFF2-40B4-BE49-F238E27FC236}">
                    <a16:creationId xmlns:a16="http://schemas.microsoft.com/office/drawing/2014/main" id="{4D907C8D-9A55-4A47-B8A0-326D86AF4E15}"/>
                  </a:ext>
                  <a:ext uri="{C183D7F6-B498-43B3-948B-1728B52AA6E4}">
                    <adec:decorative xmlns:adec="http://schemas.microsoft.com/office/drawing/2017/decorative" val="0"/>
                  </a:ext>
                </a:extLst>
              </p:cNvPr>
              <p:cNvSpPr>
                <a:spLocks noChangeArrowheads="1"/>
              </p:cNvSpPr>
              <p:nvPr/>
            </p:nvSpPr>
            <p:spPr bwMode="auto">
              <a:xfrm>
                <a:off x="322445" y="5787638"/>
                <a:ext cx="642043" cy="13713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ACE-IDS</a:t>
                </a:r>
              </a:p>
            </p:txBody>
          </p:sp>
        </p:grpSp>
        <p:cxnSp>
          <p:nvCxnSpPr>
            <p:cNvPr id="49234" name="Straight Arrow Connector 481 planned planned planned planned">
              <a:extLst>
                <a:ext uri="{FF2B5EF4-FFF2-40B4-BE49-F238E27FC236}">
                  <a16:creationId xmlns:a16="http://schemas.microsoft.com/office/drawing/2014/main" id="{AE53B385-AB42-48E7-9AC7-829E17436E24}"/>
                </a:ext>
                <a:ext uri="{C183D7F6-B498-43B3-948B-1728B52AA6E4}">
                  <adec:decorative xmlns:adec="http://schemas.microsoft.com/office/drawing/2017/decorative" val="1"/>
                </a:ext>
              </a:extLst>
            </p:cNvPr>
            <p:cNvCxnSpPr>
              <a:cxnSpLocks noChangeShapeType="1"/>
            </p:cNvCxnSpPr>
            <p:nvPr/>
          </p:nvCxnSpPr>
          <p:spPr bwMode="auto">
            <a:xfrm>
              <a:off x="3295072" y="6031810"/>
              <a:ext cx="1960740" cy="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49167" name="Text Box 126" descr="X">
              <a:extLst>
                <a:ext uri="{FF2B5EF4-FFF2-40B4-BE49-F238E27FC236}">
                  <a16:creationId xmlns:a16="http://schemas.microsoft.com/office/drawing/2014/main" id="{04B94B91-4726-4285-BB4C-48242FE5E30D}"/>
                </a:ext>
                <a:ext uri="{C183D7F6-B498-43B3-948B-1728B52AA6E4}">
                  <adec:decorative xmlns:adec="http://schemas.microsoft.com/office/drawing/2017/decorative" val="0"/>
                </a:ext>
              </a:extLst>
            </p:cNvPr>
            <p:cNvSpPr txBox="1">
              <a:spLocks noChangeArrowheads="1"/>
            </p:cNvSpPr>
            <p:nvPr/>
          </p:nvSpPr>
          <p:spPr bwMode="auto">
            <a:xfrm>
              <a:off x="4783591" y="1804485"/>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49170" name="Text Box 126" descr="X">
              <a:extLst>
                <a:ext uri="{FF2B5EF4-FFF2-40B4-BE49-F238E27FC236}">
                  <a16:creationId xmlns:a16="http://schemas.microsoft.com/office/drawing/2014/main" id="{0C0945E2-9841-4D32-B655-BC08EC5023AD}"/>
                </a:ext>
                <a:ext uri="{C183D7F6-B498-43B3-948B-1728B52AA6E4}">
                  <adec:decorative xmlns:adec="http://schemas.microsoft.com/office/drawing/2017/decorative" val="0"/>
                </a:ext>
              </a:extLst>
            </p:cNvPr>
            <p:cNvSpPr txBox="1">
              <a:spLocks noChangeArrowheads="1"/>
            </p:cNvSpPr>
            <p:nvPr/>
          </p:nvSpPr>
          <p:spPr bwMode="auto">
            <a:xfrm>
              <a:off x="6071868" y="1975329"/>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49177" name="Text Box 126" descr="X">
              <a:extLst>
                <a:ext uri="{FF2B5EF4-FFF2-40B4-BE49-F238E27FC236}">
                  <a16:creationId xmlns:a16="http://schemas.microsoft.com/office/drawing/2014/main" id="{A3CC548F-4BC0-4650-A953-19D04E3C766B}"/>
                </a:ext>
                <a:ext uri="{C183D7F6-B498-43B3-948B-1728B52AA6E4}">
                  <adec:decorative xmlns:adec="http://schemas.microsoft.com/office/drawing/2017/decorative" val="0"/>
                </a:ext>
              </a:extLst>
            </p:cNvPr>
            <p:cNvSpPr txBox="1">
              <a:spLocks noChangeArrowheads="1"/>
            </p:cNvSpPr>
            <p:nvPr/>
          </p:nvSpPr>
          <p:spPr bwMode="auto">
            <a:xfrm>
              <a:off x="1340025" y="1292981"/>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49178" name="Text Box 126" descr="X">
              <a:extLst>
                <a:ext uri="{FF2B5EF4-FFF2-40B4-BE49-F238E27FC236}">
                  <a16:creationId xmlns:a16="http://schemas.microsoft.com/office/drawing/2014/main" id="{F3542DCF-E5F8-4CF9-BA38-81E37103708F}"/>
                </a:ext>
                <a:ext uri="{C183D7F6-B498-43B3-948B-1728B52AA6E4}">
                  <adec:decorative xmlns:adec="http://schemas.microsoft.com/office/drawing/2017/decorative" val="0"/>
                </a:ext>
              </a:extLst>
            </p:cNvPr>
            <p:cNvSpPr txBox="1">
              <a:spLocks noChangeArrowheads="1"/>
            </p:cNvSpPr>
            <p:nvPr/>
          </p:nvSpPr>
          <p:spPr bwMode="auto">
            <a:xfrm>
              <a:off x="2611286" y="1464091"/>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49179" name="Text Box 126" descr="X">
              <a:extLst>
                <a:ext uri="{FF2B5EF4-FFF2-40B4-BE49-F238E27FC236}">
                  <a16:creationId xmlns:a16="http://schemas.microsoft.com/office/drawing/2014/main" id="{03CE9834-B406-4BB9-B755-24ABD3893AD3}"/>
                </a:ext>
                <a:ext uri="{C183D7F6-B498-43B3-948B-1728B52AA6E4}">
                  <adec:decorative xmlns:adec="http://schemas.microsoft.com/office/drawing/2017/decorative" val="0"/>
                </a:ext>
              </a:extLst>
            </p:cNvPr>
            <p:cNvSpPr txBox="1">
              <a:spLocks noChangeArrowheads="1"/>
            </p:cNvSpPr>
            <p:nvPr/>
          </p:nvSpPr>
          <p:spPr bwMode="auto">
            <a:xfrm>
              <a:off x="4785861" y="1642702"/>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49226" name="Text Box 126" descr="X">
              <a:extLst>
                <a:ext uri="{FF2B5EF4-FFF2-40B4-BE49-F238E27FC236}">
                  <a16:creationId xmlns:a16="http://schemas.microsoft.com/office/drawing/2014/main" id="{E76E75D4-602A-45A3-B9F3-5F0D61C6AFEA}"/>
                </a:ext>
                <a:ext uri="{C183D7F6-B498-43B3-948B-1728B52AA6E4}">
                  <adec:decorative xmlns:adec="http://schemas.microsoft.com/office/drawing/2017/decorative" val="0"/>
                </a:ext>
              </a:extLst>
            </p:cNvPr>
            <p:cNvSpPr txBox="1">
              <a:spLocks noChangeArrowheads="1"/>
            </p:cNvSpPr>
            <p:nvPr/>
          </p:nvSpPr>
          <p:spPr bwMode="auto">
            <a:xfrm>
              <a:off x="3118941" y="5429916"/>
              <a:ext cx="83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49227" name="Text Box 126" descr="X">
              <a:extLst>
                <a:ext uri="{FF2B5EF4-FFF2-40B4-BE49-F238E27FC236}">
                  <a16:creationId xmlns:a16="http://schemas.microsoft.com/office/drawing/2014/main" id="{36CDDE95-D733-49CA-970B-8DF556A81F17}"/>
                </a:ext>
                <a:ext uri="{C183D7F6-B498-43B3-948B-1728B52AA6E4}">
                  <adec:decorative xmlns:adec="http://schemas.microsoft.com/office/drawing/2017/decorative" val="0"/>
                </a:ext>
              </a:extLst>
            </p:cNvPr>
            <p:cNvSpPr txBox="1">
              <a:spLocks noChangeArrowheads="1"/>
            </p:cNvSpPr>
            <p:nvPr/>
          </p:nvSpPr>
          <p:spPr bwMode="auto">
            <a:xfrm>
              <a:off x="5295799" y="5769889"/>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49233" name="Text Box 126" descr="X">
              <a:extLst>
                <a:ext uri="{FF2B5EF4-FFF2-40B4-BE49-F238E27FC236}">
                  <a16:creationId xmlns:a16="http://schemas.microsoft.com/office/drawing/2014/main" id="{EE13F789-487A-4631-8F0A-B2DB970ECB71}"/>
                </a:ext>
                <a:ext uri="{C183D7F6-B498-43B3-948B-1728B52AA6E4}">
                  <adec:decorative xmlns:adec="http://schemas.microsoft.com/office/drawing/2017/decorative" val="0"/>
                </a:ext>
              </a:extLst>
            </p:cNvPr>
            <p:cNvSpPr txBox="1">
              <a:spLocks noChangeArrowheads="1"/>
            </p:cNvSpPr>
            <p:nvPr/>
          </p:nvSpPr>
          <p:spPr bwMode="auto">
            <a:xfrm>
              <a:off x="5296583" y="5598500"/>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49235" name="Text Box 126" descr="X">
              <a:extLst>
                <a:ext uri="{FF2B5EF4-FFF2-40B4-BE49-F238E27FC236}">
                  <a16:creationId xmlns:a16="http://schemas.microsoft.com/office/drawing/2014/main" id="{DB5E003F-4CE9-4473-A8A7-5574C77E615D}"/>
                </a:ext>
                <a:ext uri="{C183D7F6-B498-43B3-948B-1728B52AA6E4}">
                  <adec:decorative xmlns:adec="http://schemas.microsoft.com/office/drawing/2017/decorative" val="0"/>
                </a:ext>
              </a:extLst>
            </p:cNvPr>
            <p:cNvSpPr txBox="1">
              <a:spLocks noChangeArrowheads="1"/>
            </p:cNvSpPr>
            <p:nvPr/>
          </p:nvSpPr>
          <p:spPr bwMode="auto">
            <a:xfrm>
              <a:off x="5295798" y="5948164"/>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grpSp>
          <p:nvGrpSpPr>
            <p:cNvPr id="14" name="Auto (2 of 4) Disposals">
              <a:extLst>
                <a:ext uri="{FF2B5EF4-FFF2-40B4-BE49-F238E27FC236}">
                  <a16:creationId xmlns:a16="http://schemas.microsoft.com/office/drawing/2014/main" id="{DC0106F7-8A8D-4A5A-9DBF-0C481C7A8C09}"/>
                </a:ext>
              </a:extLst>
            </p:cNvPr>
            <p:cNvGrpSpPr/>
            <p:nvPr/>
          </p:nvGrpSpPr>
          <p:grpSpPr>
            <a:xfrm>
              <a:off x="1337101" y="1289986"/>
              <a:ext cx="4819818" cy="4812041"/>
              <a:chOff x="1337099" y="1289986"/>
              <a:chExt cx="4819818" cy="4812041"/>
            </a:xfrm>
          </p:grpSpPr>
          <p:sp>
            <p:nvSpPr>
              <p:cNvPr id="29" name="Text Box 126" descr="X">
                <a:extLst>
                  <a:ext uri="{FF2B5EF4-FFF2-40B4-BE49-F238E27FC236}">
                    <a16:creationId xmlns:a16="http://schemas.microsoft.com/office/drawing/2014/main" id="{04B94B91-4726-4285-BB4C-48242FE5E30D}"/>
                  </a:ext>
                  <a:ext uri="{C183D7F6-B498-43B3-948B-1728B52AA6E4}">
                    <adec:decorative xmlns:adec="http://schemas.microsoft.com/office/drawing/2017/decorative" val="0"/>
                  </a:ext>
                </a:extLst>
              </p:cNvPr>
              <p:cNvSpPr txBox="1">
                <a:spLocks noChangeArrowheads="1"/>
              </p:cNvSpPr>
              <p:nvPr/>
            </p:nvSpPr>
            <p:spPr bwMode="auto">
              <a:xfrm>
                <a:off x="4791409" y="1796751"/>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30" name="Text Box 126" descr="X">
                <a:extLst>
                  <a:ext uri="{FF2B5EF4-FFF2-40B4-BE49-F238E27FC236}">
                    <a16:creationId xmlns:a16="http://schemas.microsoft.com/office/drawing/2014/main" id="{0C0945E2-9841-4D32-B655-BC08EC5023AD}"/>
                  </a:ext>
                  <a:ext uri="{C183D7F6-B498-43B3-948B-1728B52AA6E4}">
                    <adec:decorative xmlns:adec="http://schemas.microsoft.com/office/drawing/2017/decorative" val="0"/>
                  </a:ext>
                </a:extLst>
              </p:cNvPr>
              <p:cNvSpPr txBox="1">
                <a:spLocks noChangeArrowheads="1"/>
              </p:cNvSpPr>
              <p:nvPr/>
            </p:nvSpPr>
            <p:spPr bwMode="auto">
              <a:xfrm>
                <a:off x="6071866" y="1975329"/>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31" name="Text Box 126" descr="X">
                <a:extLst>
                  <a:ext uri="{FF2B5EF4-FFF2-40B4-BE49-F238E27FC236}">
                    <a16:creationId xmlns:a16="http://schemas.microsoft.com/office/drawing/2014/main" id="{A3CC548F-4BC0-4650-A953-19D04E3C766B}"/>
                  </a:ext>
                  <a:ext uri="{C183D7F6-B498-43B3-948B-1728B52AA6E4}">
                    <adec:decorative xmlns:adec="http://schemas.microsoft.com/office/drawing/2017/decorative" val="0"/>
                  </a:ext>
                </a:extLst>
              </p:cNvPr>
              <p:cNvSpPr txBox="1">
                <a:spLocks noChangeArrowheads="1"/>
              </p:cNvSpPr>
              <p:nvPr/>
            </p:nvSpPr>
            <p:spPr bwMode="auto">
              <a:xfrm>
                <a:off x="1337099" y="1289986"/>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32" name="Text Box 126" descr="X">
                <a:extLst>
                  <a:ext uri="{FF2B5EF4-FFF2-40B4-BE49-F238E27FC236}">
                    <a16:creationId xmlns:a16="http://schemas.microsoft.com/office/drawing/2014/main" id="{F3542DCF-E5F8-4CF9-BA38-81E37103708F}"/>
                  </a:ext>
                  <a:ext uri="{C183D7F6-B498-43B3-948B-1728B52AA6E4}">
                    <adec:decorative xmlns:adec="http://schemas.microsoft.com/office/drawing/2017/decorative" val="0"/>
                  </a:ext>
                </a:extLst>
              </p:cNvPr>
              <p:cNvSpPr txBox="1">
                <a:spLocks noChangeArrowheads="1"/>
              </p:cNvSpPr>
              <p:nvPr/>
            </p:nvSpPr>
            <p:spPr bwMode="auto">
              <a:xfrm>
                <a:off x="2626704" y="1453537"/>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33" name="Text Box 126" descr="X">
                <a:extLst>
                  <a:ext uri="{FF2B5EF4-FFF2-40B4-BE49-F238E27FC236}">
                    <a16:creationId xmlns:a16="http://schemas.microsoft.com/office/drawing/2014/main" id="{03CE9834-B406-4BB9-B755-24ABD3893AD3}"/>
                  </a:ext>
                  <a:ext uri="{C183D7F6-B498-43B3-948B-1728B52AA6E4}">
                    <adec:decorative xmlns:adec="http://schemas.microsoft.com/office/drawing/2017/decorative" val="0"/>
                  </a:ext>
                </a:extLst>
              </p:cNvPr>
              <p:cNvSpPr txBox="1">
                <a:spLocks noChangeArrowheads="1"/>
              </p:cNvSpPr>
              <p:nvPr/>
            </p:nvSpPr>
            <p:spPr bwMode="auto">
              <a:xfrm>
                <a:off x="4791410" y="1647250"/>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34" name="Text Box 126" descr="X">
                <a:extLst>
                  <a:ext uri="{FF2B5EF4-FFF2-40B4-BE49-F238E27FC236}">
                    <a16:creationId xmlns:a16="http://schemas.microsoft.com/office/drawing/2014/main" id="{E76E75D4-602A-45A3-B9F3-5F0D61C6AFEA}"/>
                  </a:ext>
                  <a:ext uri="{C183D7F6-B498-43B3-948B-1728B52AA6E4}">
                    <adec:decorative xmlns:adec="http://schemas.microsoft.com/office/drawing/2017/decorative" val="0"/>
                  </a:ext>
                </a:extLst>
              </p:cNvPr>
              <p:cNvSpPr txBox="1">
                <a:spLocks noChangeArrowheads="1"/>
              </p:cNvSpPr>
              <p:nvPr/>
            </p:nvSpPr>
            <p:spPr bwMode="auto">
              <a:xfrm>
                <a:off x="3118939" y="5429916"/>
                <a:ext cx="83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35" name="Text Box 126" descr="X">
                <a:extLst>
                  <a:ext uri="{FF2B5EF4-FFF2-40B4-BE49-F238E27FC236}">
                    <a16:creationId xmlns:a16="http://schemas.microsoft.com/office/drawing/2014/main" id="{36CDDE95-D733-49CA-970B-8DF556A81F17}"/>
                  </a:ext>
                  <a:ext uri="{C183D7F6-B498-43B3-948B-1728B52AA6E4}">
                    <adec:decorative xmlns:adec="http://schemas.microsoft.com/office/drawing/2017/decorative" val="0"/>
                  </a:ext>
                </a:extLst>
              </p:cNvPr>
              <p:cNvSpPr txBox="1">
                <a:spLocks noChangeArrowheads="1"/>
              </p:cNvSpPr>
              <p:nvPr/>
            </p:nvSpPr>
            <p:spPr bwMode="auto">
              <a:xfrm>
                <a:off x="5295797" y="5769889"/>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36" name="Text Box 126" descr="X">
                <a:extLst>
                  <a:ext uri="{FF2B5EF4-FFF2-40B4-BE49-F238E27FC236}">
                    <a16:creationId xmlns:a16="http://schemas.microsoft.com/office/drawing/2014/main" id="{EE13F789-487A-4631-8F0A-B2DB970ECB71}"/>
                  </a:ext>
                  <a:ext uri="{C183D7F6-B498-43B3-948B-1728B52AA6E4}">
                    <adec:decorative xmlns:adec="http://schemas.microsoft.com/office/drawing/2017/decorative" val="0"/>
                  </a:ext>
                </a:extLst>
              </p:cNvPr>
              <p:cNvSpPr txBox="1">
                <a:spLocks noChangeArrowheads="1"/>
              </p:cNvSpPr>
              <p:nvPr/>
            </p:nvSpPr>
            <p:spPr bwMode="auto">
              <a:xfrm>
                <a:off x="5296581" y="5598500"/>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37" name="Text Box 126" descr="X">
                <a:extLst>
                  <a:ext uri="{FF2B5EF4-FFF2-40B4-BE49-F238E27FC236}">
                    <a16:creationId xmlns:a16="http://schemas.microsoft.com/office/drawing/2014/main" id="{DB5E003F-4CE9-4473-A8A7-5574C77E615D}"/>
                  </a:ext>
                  <a:ext uri="{C183D7F6-B498-43B3-948B-1728B52AA6E4}">
                    <adec:decorative xmlns:adec="http://schemas.microsoft.com/office/drawing/2017/decorative" val="0"/>
                  </a:ext>
                </a:extLst>
              </p:cNvPr>
              <p:cNvSpPr txBox="1">
                <a:spLocks noChangeArrowheads="1"/>
              </p:cNvSpPr>
              <p:nvPr/>
            </p:nvSpPr>
            <p:spPr bwMode="auto">
              <a:xfrm>
                <a:off x="5295796" y="5948164"/>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grpSp>
        <p:cxnSp>
          <p:nvCxnSpPr>
            <p:cNvPr id="49236" name="Straight Arrow Connector 208">
              <a:extLst>
                <a:ext uri="{FF2B5EF4-FFF2-40B4-BE49-F238E27FC236}">
                  <a16:creationId xmlns:a16="http://schemas.microsoft.com/office/drawing/2014/main" id="{F6FAACFB-67FA-48AA-A7A8-07C00CD2957C}"/>
                </a:ext>
                <a:ext uri="{C183D7F6-B498-43B3-948B-1728B52AA6E4}">
                  <adec:decorative xmlns:adec="http://schemas.microsoft.com/office/drawing/2017/decorative" val="1"/>
                </a:ext>
              </a:extLst>
            </p:cNvPr>
            <p:cNvCxnSpPr>
              <a:cxnSpLocks/>
            </p:cNvCxnSpPr>
            <p:nvPr/>
          </p:nvCxnSpPr>
          <p:spPr bwMode="auto">
            <a:xfrm flipV="1">
              <a:off x="975220" y="5504599"/>
              <a:ext cx="2029239" cy="9539"/>
            </a:xfrm>
            <a:prstGeom prst="straightConnector1">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49237" name="Straight Arrow Connector 481 planned planned planned planned">
              <a:extLst>
                <a:ext uri="{FF2B5EF4-FFF2-40B4-BE49-F238E27FC236}">
                  <a16:creationId xmlns:a16="http://schemas.microsoft.com/office/drawing/2014/main" id="{0D955308-2206-4E94-B568-C53D08CFE250}"/>
                </a:ext>
                <a:ext uri="{C183D7F6-B498-43B3-948B-1728B52AA6E4}">
                  <adec:decorative xmlns:adec="http://schemas.microsoft.com/office/drawing/2017/decorative" val="1"/>
                </a:ext>
              </a:extLst>
            </p:cNvPr>
            <p:cNvCxnSpPr>
              <a:cxnSpLocks noChangeShapeType="1"/>
            </p:cNvCxnSpPr>
            <p:nvPr/>
          </p:nvCxnSpPr>
          <p:spPr bwMode="auto">
            <a:xfrm flipV="1">
              <a:off x="3692981" y="5683105"/>
              <a:ext cx="1571556" cy="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9238" name="Elbow Connector 396">
              <a:extLst>
                <a:ext uri="{FF2B5EF4-FFF2-40B4-BE49-F238E27FC236}">
                  <a16:creationId xmlns:a16="http://schemas.microsoft.com/office/drawing/2014/main" id="{80028FF7-5A58-40DF-88A5-09A4E3D87C5E}"/>
                </a:ext>
                <a:ext uri="{C183D7F6-B498-43B3-948B-1728B52AA6E4}">
                  <adec:decorative xmlns:adec="http://schemas.microsoft.com/office/drawing/2017/decorative" val="1"/>
                </a:ext>
              </a:extLst>
            </p:cNvPr>
            <p:cNvCxnSpPr>
              <a:cxnSpLocks noChangeShapeType="1"/>
            </p:cNvCxnSpPr>
            <p:nvPr/>
          </p:nvCxnSpPr>
          <p:spPr bwMode="auto">
            <a:xfrm flipV="1">
              <a:off x="964490" y="5356927"/>
              <a:ext cx="2330583" cy="499280"/>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39" name="Line Straight D planned planned planned planned">
              <a:extLst>
                <a:ext uri="{FF2B5EF4-FFF2-40B4-BE49-F238E27FC236}">
                  <a16:creationId xmlns:a16="http://schemas.microsoft.com/office/drawing/2014/main" id="{EC9CB5AB-DB23-4E89-BEC3-BEF5B58822A0}"/>
                </a:ext>
                <a:ext uri="{C183D7F6-B498-43B3-948B-1728B52AA6E4}">
                  <adec:decorative xmlns:adec="http://schemas.microsoft.com/office/drawing/2017/decorative" val="1"/>
                </a:ext>
              </a:extLst>
            </p:cNvPr>
            <p:cNvCxnSpPr>
              <a:cxnSpLocks noChangeShapeType="1"/>
            </p:cNvCxnSpPr>
            <p:nvPr/>
          </p:nvCxnSpPr>
          <p:spPr bwMode="auto">
            <a:xfrm>
              <a:off x="3295072" y="5853483"/>
              <a:ext cx="1955385" cy="1"/>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9240" name="Straight Arrow Connector 212">
              <a:extLst>
                <a:ext uri="{FF2B5EF4-FFF2-40B4-BE49-F238E27FC236}">
                  <a16:creationId xmlns:a16="http://schemas.microsoft.com/office/drawing/2014/main" id="{1316E588-2211-4764-993A-FF331359532D}"/>
                </a:ext>
                <a:ext uri="{C183D7F6-B498-43B3-948B-1728B52AA6E4}">
                  <adec:decorative xmlns:adec="http://schemas.microsoft.com/office/drawing/2017/decorative" val="1"/>
                </a:ext>
              </a:extLst>
            </p:cNvPr>
            <p:cNvCxnSpPr>
              <a:cxnSpLocks/>
            </p:cNvCxnSpPr>
            <p:nvPr/>
          </p:nvCxnSpPr>
          <p:spPr bwMode="auto">
            <a:xfrm flipV="1">
              <a:off x="3004459" y="5356927"/>
              <a:ext cx="0" cy="157211"/>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41" name="Straight Connector 213">
              <a:extLst>
                <a:ext uri="{FF2B5EF4-FFF2-40B4-BE49-F238E27FC236}">
                  <a16:creationId xmlns:a16="http://schemas.microsoft.com/office/drawing/2014/main" id="{3E829620-036C-4950-B1F3-B0BA64C2619F}"/>
                </a:ext>
                <a:ext uri="{C183D7F6-B498-43B3-948B-1728B52AA6E4}">
                  <adec:decorative xmlns:adec="http://schemas.microsoft.com/office/drawing/2017/decorative" val="1"/>
                </a:ext>
              </a:extLst>
            </p:cNvPr>
            <p:cNvCxnSpPr>
              <a:cxnSpLocks/>
            </p:cNvCxnSpPr>
            <p:nvPr/>
          </p:nvCxnSpPr>
          <p:spPr bwMode="auto">
            <a:xfrm>
              <a:off x="3027603" y="5506860"/>
              <a:ext cx="91338" cy="0"/>
            </a:xfrm>
            <a:prstGeom prst="line">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9242" name="Line Straight D planned planned planned planned">
              <a:extLst>
                <a:ext uri="{FF2B5EF4-FFF2-40B4-BE49-F238E27FC236}">
                  <a16:creationId xmlns:a16="http://schemas.microsoft.com/office/drawing/2014/main" id="{5E2325DD-1654-4AAA-89C6-3ADA52182B63}"/>
                </a:ext>
                <a:ext uri="{C183D7F6-B498-43B3-948B-1728B52AA6E4}">
                  <adec:decorative xmlns:adec="http://schemas.microsoft.com/office/drawing/2017/decorative" val="1"/>
                </a:ext>
              </a:extLst>
            </p:cNvPr>
            <p:cNvCxnSpPr>
              <a:cxnSpLocks noChangeShapeType="1"/>
            </p:cNvCxnSpPr>
            <p:nvPr/>
          </p:nvCxnSpPr>
          <p:spPr bwMode="auto">
            <a:xfrm flipV="1">
              <a:off x="1157886" y="6207155"/>
              <a:ext cx="7827363" cy="1"/>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9243" name="Line Straight">
              <a:extLst>
                <a:ext uri="{FF2B5EF4-FFF2-40B4-BE49-F238E27FC236}">
                  <a16:creationId xmlns:a16="http://schemas.microsoft.com/office/drawing/2014/main" id="{E783278B-82C4-4DEC-8BFD-EDF0185FDD54}"/>
                </a:ext>
                <a:ext uri="{C183D7F6-B498-43B3-948B-1728B52AA6E4}">
                  <adec:decorative xmlns:adec="http://schemas.microsoft.com/office/drawing/2017/decorative" val="1"/>
                </a:ext>
              </a:extLst>
            </p:cNvPr>
            <p:cNvCxnSpPr>
              <a:cxnSpLocks noChangeShapeType="1"/>
            </p:cNvCxnSpPr>
            <p:nvPr/>
          </p:nvCxnSpPr>
          <p:spPr bwMode="auto">
            <a:xfrm flipV="1">
              <a:off x="3622137" y="5285076"/>
              <a:ext cx="536311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44" name="Elbow Connector 396">
              <a:extLst>
                <a:ext uri="{FF2B5EF4-FFF2-40B4-BE49-F238E27FC236}">
                  <a16:creationId xmlns:a16="http://schemas.microsoft.com/office/drawing/2014/main" id="{647768BC-9A6A-4DAF-8A9F-10241A1B85DF}"/>
                </a:ext>
                <a:ext uri="{C183D7F6-B498-43B3-948B-1728B52AA6E4}">
                  <adec:decorative xmlns:adec="http://schemas.microsoft.com/office/drawing/2017/decorative" val="1"/>
                </a:ext>
              </a:extLst>
            </p:cNvPr>
            <p:cNvCxnSpPr>
              <a:cxnSpLocks noChangeShapeType="1"/>
            </p:cNvCxnSpPr>
            <p:nvPr/>
          </p:nvCxnSpPr>
          <p:spPr bwMode="auto">
            <a:xfrm flipV="1">
              <a:off x="969412" y="5356927"/>
              <a:ext cx="2325661" cy="674883"/>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45" name="Elbow Connector 396">
              <a:extLst>
                <a:ext uri="{FF2B5EF4-FFF2-40B4-BE49-F238E27FC236}">
                  <a16:creationId xmlns:a16="http://schemas.microsoft.com/office/drawing/2014/main" id="{DFE2B577-63ED-48B1-BECE-0A602078F2EF}"/>
                </a:ext>
                <a:ext uri="{C183D7F6-B498-43B3-948B-1728B52AA6E4}">
                  <adec:decorative xmlns:adec="http://schemas.microsoft.com/office/drawing/2017/decorative" val="1"/>
                </a:ext>
              </a:extLst>
            </p:cNvPr>
            <p:cNvCxnSpPr>
              <a:cxnSpLocks noChangeShapeType="1"/>
            </p:cNvCxnSpPr>
            <p:nvPr/>
          </p:nvCxnSpPr>
          <p:spPr bwMode="auto">
            <a:xfrm flipV="1">
              <a:off x="975220" y="5290513"/>
              <a:ext cx="2717761" cy="392592"/>
            </a:xfrm>
            <a:prstGeom prst="bentConnector3">
              <a:avLst>
                <a:gd name="adj1" fmla="val 100067"/>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6" name="Auto (2 of 4) Subdomains">
              <a:extLst>
                <a:ext uri="{FF2B5EF4-FFF2-40B4-BE49-F238E27FC236}">
                  <a16:creationId xmlns:a16="http://schemas.microsoft.com/office/drawing/2014/main" id="{D9B6537E-87E8-4D1F-9653-8A2F08F78E00}"/>
                </a:ext>
              </a:extLst>
            </p:cNvPr>
            <p:cNvGrpSpPr/>
            <p:nvPr/>
          </p:nvGrpSpPr>
          <p:grpSpPr>
            <a:xfrm>
              <a:off x="19714" y="571501"/>
              <a:ext cx="9047421" cy="5902324"/>
              <a:chOff x="19712" y="571501"/>
              <a:chExt cx="9047421" cy="5902324"/>
            </a:xfrm>
          </p:grpSpPr>
          <p:sp>
            <p:nvSpPr>
              <p:cNvPr id="115" name="Rectangle 4">
                <a:extLst>
                  <a:ext uri="{FF2B5EF4-FFF2-40B4-BE49-F238E27FC236}">
                    <a16:creationId xmlns:a16="http://schemas.microsoft.com/office/drawing/2014/main" id="{6D2BDF83-D348-4214-AD08-920A8EB416B7}"/>
                  </a:ext>
                  <a:ext uri="{C183D7F6-B498-43B3-948B-1728B52AA6E4}">
                    <adec:decorative xmlns:adec="http://schemas.microsoft.com/office/drawing/2017/decorative" val="1"/>
                  </a:ext>
                </a:extLst>
              </p:cNvPr>
              <p:cNvSpPr>
                <a:spLocks noChangeArrowheads="1"/>
              </p:cNvSpPr>
              <p:nvPr/>
            </p:nvSpPr>
            <p:spPr bwMode="auto">
              <a:xfrm>
                <a:off x="19713" y="2423394"/>
                <a:ext cx="9047420" cy="2181720"/>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Oceanic and Offshore Automation</a:t>
                </a:r>
              </a:p>
            </p:txBody>
          </p:sp>
          <p:sp>
            <p:nvSpPr>
              <p:cNvPr id="118" name="Rectangle 4">
                <a:extLst>
                  <a:ext uri="{FF2B5EF4-FFF2-40B4-BE49-F238E27FC236}">
                    <a16:creationId xmlns:a16="http://schemas.microsoft.com/office/drawing/2014/main" id="{77407692-9519-4D5F-9BDB-9A3E20101BF2}"/>
                  </a:ext>
                  <a:ext uri="{C183D7F6-B498-43B3-948B-1728B52AA6E4}">
                    <adec:decorative xmlns:adec="http://schemas.microsoft.com/office/drawing/2017/decorative" val="1"/>
                  </a:ext>
                </a:extLst>
              </p:cNvPr>
              <p:cNvSpPr>
                <a:spLocks noChangeArrowheads="1"/>
              </p:cNvSpPr>
              <p:nvPr/>
            </p:nvSpPr>
            <p:spPr bwMode="auto">
              <a:xfrm>
                <a:off x="19713" y="571501"/>
                <a:ext cx="9047419" cy="1855708"/>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Tower Automation</a:t>
                </a:r>
              </a:p>
            </p:txBody>
          </p:sp>
          <p:sp>
            <p:nvSpPr>
              <p:cNvPr id="116" name="Rectangle 4">
                <a:extLst>
                  <a:ext uri="{FF2B5EF4-FFF2-40B4-BE49-F238E27FC236}">
                    <a16:creationId xmlns:a16="http://schemas.microsoft.com/office/drawing/2014/main" id="{3F4BC759-E737-42D4-97E9-F7304468F3E5}"/>
                  </a:ext>
                  <a:ext uri="{C183D7F6-B498-43B3-948B-1728B52AA6E4}">
                    <adec:decorative xmlns:adec="http://schemas.microsoft.com/office/drawing/2017/decorative" val="1"/>
                  </a:ext>
                </a:extLst>
              </p:cNvPr>
              <p:cNvSpPr>
                <a:spLocks noChangeArrowheads="1"/>
              </p:cNvSpPr>
              <p:nvPr/>
            </p:nvSpPr>
            <p:spPr bwMode="auto">
              <a:xfrm>
                <a:off x="19712" y="4604626"/>
                <a:ext cx="9047420" cy="1869199"/>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mj-lt"/>
                    <a:ea typeface="ＭＳ Ｐゴシック" pitchFamily="34" charset="-128"/>
                    <a:cs typeface="ＭＳ Ｐゴシック"/>
                  </a:rPr>
                  <a:t>Information Display Systems</a:t>
                </a:r>
              </a:p>
            </p:txBody>
          </p:sp>
        </p:grpSp>
        <p:cxnSp>
          <p:nvCxnSpPr>
            <p:cNvPr id="49254" name="Elbow Connector 396">
              <a:extLst>
                <a:ext uri="{FF2B5EF4-FFF2-40B4-BE49-F238E27FC236}">
                  <a16:creationId xmlns:a16="http://schemas.microsoft.com/office/drawing/2014/main" id="{6FDEB9C2-EA25-4B84-90C1-0454067BA875}"/>
                </a:ext>
                <a:ext uri="{C183D7F6-B498-43B3-948B-1728B52AA6E4}">
                  <adec:decorative xmlns:adec="http://schemas.microsoft.com/office/drawing/2017/decorative" val="1"/>
                </a:ext>
              </a:extLst>
            </p:cNvPr>
            <p:cNvCxnSpPr>
              <a:cxnSpLocks noChangeShapeType="1"/>
            </p:cNvCxnSpPr>
            <p:nvPr/>
          </p:nvCxnSpPr>
          <p:spPr bwMode="auto">
            <a:xfrm rot="10800000" flipH="1" flipV="1">
              <a:off x="4129309" y="5082084"/>
              <a:ext cx="4024682" cy="205792"/>
            </a:xfrm>
            <a:prstGeom prst="bentConnector3">
              <a:avLst>
                <a:gd name="adj1" fmla="val 10007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57" name="Elbow Connector 396">
              <a:extLst>
                <a:ext uri="{FF2B5EF4-FFF2-40B4-BE49-F238E27FC236}">
                  <a16:creationId xmlns:a16="http://schemas.microsoft.com/office/drawing/2014/main" id="{B4E0E121-43B8-4887-AB32-6AE9C321E400}"/>
                </a:ext>
                <a:ext uri="{C183D7F6-B498-43B3-948B-1728B52AA6E4}">
                  <adec:decorative xmlns:adec="http://schemas.microsoft.com/office/drawing/2017/decorative" val="1"/>
                </a:ext>
              </a:extLst>
            </p:cNvPr>
            <p:cNvCxnSpPr>
              <a:cxnSpLocks noChangeShapeType="1"/>
            </p:cNvCxnSpPr>
            <p:nvPr/>
          </p:nvCxnSpPr>
          <p:spPr bwMode="auto">
            <a:xfrm flipV="1">
              <a:off x="3624380" y="3482217"/>
              <a:ext cx="291102" cy="338037"/>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21" name="Elbow Connector 396">
              <a:extLst>
                <a:ext uri="{FF2B5EF4-FFF2-40B4-BE49-F238E27FC236}">
                  <a16:creationId xmlns:a16="http://schemas.microsoft.com/office/drawing/2014/main" id="{8227F015-A029-4BC8-ABDE-ADA5C8B6D1D1}"/>
                </a:ext>
                <a:ext uri="{C183D7F6-B498-43B3-948B-1728B52AA6E4}">
                  <adec:decorative xmlns:adec="http://schemas.microsoft.com/office/drawing/2017/decorative" val="1"/>
                </a:ext>
              </a:extLst>
            </p:cNvPr>
            <p:cNvCxnSpPr>
              <a:cxnSpLocks noChangeShapeType="1"/>
            </p:cNvCxnSpPr>
            <p:nvPr/>
          </p:nvCxnSpPr>
          <p:spPr bwMode="auto">
            <a:xfrm>
              <a:off x="3041536" y="4902584"/>
              <a:ext cx="4099762" cy="384693"/>
            </a:xfrm>
            <a:prstGeom prst="bentConnector3">
              <a:avLst>
                <a:gd name="adj1" fmla="val 99944"/>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255" name="Elbow Connector 396">
              <a:extLst>
                <a:ext uri="{FF2B5EF4-FFF2-40B4-BE49-F238E27FC236}">
                  <a16:creationId xmlns:a16="http://schemas.microsoft.com/office/drawing/2014/main" id="{8FA1CA41-D924-4219-9B8C-9A964E39463D}"/>
                </a:ext>
                <a:ext uri="{C183D7F6-B498-43B3-948B-1728B52AA6E4}">
                  <adec:decorative xmlns:adec="http://schemas.microsoft.com/office/drawing/2017/decorative" val="1"/>
                </a:ext>
              </a:extLst>
            </p:cNvPr>
            <p:cNvCxnSpPr>
              <a:cxnSpLocks noChangeShapeType="1"/>
            </p:cNvCxnSpPr>
            <p:nvPr/>
          </p:nvCxnSpPr>
          <p:spPr bwMode="auto">
            <a:xfrm rot="10800000" flipH="1" flipV="1">
              <a:off x="1178756" y="4725012"/>
              <a:ext cx="1789252" cy="565628"/>
            </a:xfrm>
            <a:prstGeom prst="bentConnector3">
              <a:avLst>
                <a:gd name="adj1" fmla="val 87655"/>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199" name="Elbow Connector 396">
              <a:extLst>
                <a:ext uri="{FF2B5EF4-FFF2-40B4-BE49-F238E27FC236}">
                  <a16:creationId xmlns:a16="http://schemas.microsoft.com/office/drawing/2014/main" id="{3A7C4C0A-DDBA-4958-80EB-43871FD8799A}"/>
                </a:ext>
                <a:ext uri="{C183D7F6-B498-43B3-948B-1728B52AA6E4}">
                  <adec:decorative xmlns:adec="http://schemas.microsoft.com/office/drawing/2017/decorative" val="1"/>
                </a:ext>
              </a:extLst>
            </p:cNvPr>
            <p:cNvCxnSpPr>
              <a:cxnSpLocks noChangeShapeType="1"/>
            </p:cNvCxnSpPr>
            <p:nvPr/>
          </p:nvCxnSpPr>
          <p:spPr bwMode="auto">
            <a:xfrm flipV="1">
              <a:off x="5674719" y="3476346"/>
              <a:ext cx="188935" cy="502650"/>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9156" name="roadmap_symbol 392 planned" descr="roadmap_symbol 392 planned">
              <a:hlinkClick r:id="rId21"/>
              <a:extLst>
                <a:ext uri="{FF2B5EF4-FFF2-40B4-BE49-F238E27FC236}">
                  <a16:creationId xmlns:a16="http://schemas.microsoft.com/office/drawing/2014/main" id="{4D36CC2F-5F29-40D4-BBC2-DDFF54D8F11B}"/>
                </a:ext>
                <a:ext uri="{C183D7F6-B498-43B3-948B-1728B52AA6E4}">
                  <adec:decorative xmlns:adec="http://schemas.microsoft.com/office/drawing/2017/decorative" val="0"/>
                </a:ext>
              </a:extLst>
            </p:cNvPr>
            <p:cNvSpPr>
              <a:spLocks noChangeArrowheads="1"/>
            </p:cNvSpPr>
            <p:nvPr/>
          </p:nvSpPr>
          <p:spPr bwMode="auto">
            <a:xfrm>
              <a:off x="4142619" y="996980"/>
              <a:ext cx="3559861" cy="126221"/>
            </a:xfrm>
            <a:prstGeom prst="rect">
              <a:avLst/>
            </a:prstGeom>
            <a:solidFill>
              <a:srgbClr val="FFC000"/>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TFDM Enhancement</a:t>
              </a:r>
            </a:p>
          </p:txBody>
        </p:sp>
        <p:sp>
          <p:nvSpPr>
            <p:cNvPr id="49185" name="segment 872" descr="segment 872">
              <a:hlinkClick r:id="rId22"/>
              <a:extLst>
                <a:ext uri="{FF2B5EF4-FFF2-40B4-BE49-F238E27FC236}">
                  <a16:creationId xmlns:a16="http://schemas.microsoft.com/office/drawing/2014/main" id="{108D4FEA-353B-4768-B882-86AB57C4C489}"/>
                </a:ext>
                <a:ext uri="{C183D7F6-B498-43B3-948B-1728B52AA6E4}">
                  <adec:decorative xmlns:adec="http://schemas.microsoft.com/office/drawing/2017/decorative" val="0"/>
                </a:ext>
              </a:extLst>
            </p:cNvPr>
            <p:cNvSpPr>
              <a:spLocks noChangeArrowheads="1"/>
            </p:cNvSpPr>
            <p:nvPr/>
          </p:nvSpPr>
          <p:spPr bwMode="auto">
            <a:xfrm>
              <a:off x="1181082" y="656975"/>
              <a:ext cx="4503086" cy="128016"/>
            </a:xfrm>
            <a:prstGeom prst="rect">
              <a:avLst/>
            </a:prstGeom>
            <a:solidFill>
              <a:srgbClr val="FFC000"/>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1913"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TFDM </a:t>
              </a:r>
            </a:p>
          </p:txBody>
        </p:sp>
        <p:sp>
          <p:nvSpPr>
            <p:cNvPr id="49190" name="segment 966" descr="segment 966">
              <a:hlinkClick r:id="rId23"/>
              <a:extLst>
                <a:ext uri="{FF2B5EF4-FFF2-40B4-BE49-F238E27FC236}">
                  <a16:creationId xmlns:a16="http://schemas.microsoft.com/office/drawing/2014/main" id="{62AC5EDA-5684-4514-970A-3782795A4FB3}"/>
                </a:ext>
                <a:ext uri="{C183D7F6-B498-43B3-948B-1728B52AA6E4}">
                  <adec:decorative xmlns:adec="http://schemas.microsoft.com/office/drawing/2017/decorative" val="0"/>
                </a:ext>
              </a:extLst>
            </p:cNvPr>
            <p:cNvSpPr>
              <a:spLocks noChangeArrowheads="1"/>
            </p:cNvSpPr>
            <p:nvPr/>
          </p:nvSpPr>
          <p:spPr bwMode="auto">
            <a:xfrm>
              <a:off x="1181000" y="3751530"/>
              <a:ext cx="2443380"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ATOP Enhancement 1</a:t>
              </a:r>
            </a:p>
          </p:txBody>
        </p:sp>
        <p:sp>
          <p:nvSpPr>
            <p:cNvPr id="49197" name="roadmap_symbol 142 planned" descr="roadmap_symbol 142 planned">
              <a:hlinkClick r:id="rId24"/>
              <a:extLst>
                <a:ext uri="{FF2B5EF4-FFF2-40B4-BE49-F238E27FC236}">
                  <a16:creationId xmlns:a16="http://schemas.microsoft.com/office/drawing/2014/main" id="{1B5015F3-E03F-446E-9997-A70DD8AED080}"/>
                </a:ext>
                <a:ext uri="{C183D7F6-B498-43B3-948B-1728B52AA6E4}">
                  <adec:decorative xmlns:adec="http://schemas.microsoft.com/office/drawing/2017/decorative" val="0"/>
                </a:ext>
              </a:extLst>
            </p:cNvPr>
            <p:cNvSpPr>
              <a:spLocks noChangeArrowheads="1"/>
            </p:cNvSpPr>
            <p:nvPr/>
          </p:nvSpPr>
          <p:spPr bwMode="auto">
            <a:xfrm>
              <a:off x="1569555" y="3914998"/>
              <a:ext cx="4105164" cy="12799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ea typeface="ＭＳ Ｐゴシック" panose="020B0600070205080204" pitchFamily="34" charset="-128"/>
                  <a:cs typeface="Segoe UI" panose="020B0502040204020203" pitchFamily="34" charset="0"/>
                </a:rPr>
                <a:t>                                        ATOP Enhancement 2</a:t>
              </a:r>
            </a:p>
          </p:txBody>
        </p:sp>
        <p:sp>
          <p:nvSpPr>
            <p:cNvPr id="49198" name="segment 964" descr="segment 964">
              <a:hlinkClick r:id="rId25"/>
              <a:extLst>
                <a:ext uri="{FF2B5EF4-FFF2-40B4-BE49-F238E27FC236}">
                  <a16:creationId xmlns:a16="http://schemas.microsoft.com/office/drawing/2014/main" id="{57C24E3F-7A5F-44C3-9B19-878F45FF1698}"/>
                </a:ext>
                <a:ext uri="{C183D7F6-B498-43B3-948B-1728B52AA6E4}">
                  <adec:decorative xmlns:adec="http://schemas.microsoft.com/office/drawing/2017/decorative" val="0"/>
                </a:ext>
              </a:extLst>
            </p:cNvPr>
            <p:cNvSpPr>
              <a:spLocks noChangeArrowheads="1"/>
            </p:cNvSpPr>
            <p:nvPr/>
          </p:nvSpPr>
          <p:spPr bwMode="auto">
            <a:xfrm>
              <a:off x="1178756" y="4327661"/>
              <a:ext cx="7551220"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Oceanic Improvements</a:t>
              </a:r>
            </a:p>
          </p:txBody>
        </p:sp>
        <p:sp>
          <p:nvSpPr>
            <p:cNvPr id="49222" name="segment 125" descr="segment 125">
              <a:hlinkClick r:id="rId26"/>
              <a:extLst>
                <a:ext uri="{FF2B5EF4-FFF2-40B4-BE49-F238E27FC236}">
                  <a16:creationId xmlns:a16="http://schemas.microsoft.com/office/drawing/2014/main" id="{EC261DCA-78D5-4E01-94CE-6DCD59A96FEF}"/>
                </a:ext>
                <a:ext uri="{C183D7F6-B498-43B3-948B-1728B52AA6E4}">
                  <adec:decorative xmlns:adec="http://schemas.microsoft.com/office/drawing/2017/decorative" val="0"/>
                </a:ext>
              </a:extLst>
            </p:cNvPr>
            <p:cNvSpPr>
              <a:spLocks noChangeArrowheads="1"/>
            </p:cNvSpPr>
            <p:nvPr/>
          </p:nvSpPr>
          <p:spPr bwMode="auto">
            <a:xfrm>
              <a:off x="1178756" y="6295763"/>
              <a:ext cx="346846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Flight Data Input/Output (FDIO) Sustainment</a:t>
              </a:r>
            </a:p>
          </p:txBody>
        </p:sp>
        <p:sp>
          <p:nvSpPr>
            <p:cNvPr id="49246" name="roadmap_symbol 177 planned" descr="roadmap_symbol 177 planned">
              <a:hlinkClick r:id="rId27"/>
              <a:extLst>
                <a:ext uri="{FF2B5EF4-FFF2-40B4-BE49-F238E27FC236}">
                  <a16:creationId xmlns:a16="http://schemas.microsoft.com/office/drawing/2014/main" id="{BA9660FD-284F-4545-AE03-39D924911076}"/>
                </a:ext>
                <a:ext uri="{C183D7F6-B498-43B3-948B-1728B52AA6E4}">
                  <adec:decorative xmlns:adec="http://schemas.microsoft.com/office/drawing/2017/decorative" val="0"/>
                </a:ext>
              </a:extLst>
            </p:cNvPr>
            <p:cNvSpPr>
              <a:spLocks noChangeArrowheads="1"/>
            </p:cNvSpPr>
            <p:nvPr/>
          </p:nvSpPr>
          <p:spPr bwMode="auto">
            <a:xfrm>
              <a:off x="6679144" y="5357847"/>
              <a:ext cx="524547" cy="144847"/>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49260" name="segment 1043" descr="segment 1043">
              <a:hlinkClick r:id="rId28"/>
              <a:extLst>
                <a:ext uri="{FF2B5EF4-FFF2-40B4-BE49-F238E27FC236}">
                  <a16:creationId xmlns:a16="http://schemas.microsoft.com/office/drawing/2014/main" id="{51307F61-35C8-4C97-9391-38973832B7EB}"/>
                </a:ext>
                <a:ext uri="{C183D7F6-B498-43B3-948B-1728B52AA6E4}">
                  <adec:decorative xmlns:adec="http://schemas.microsoft.com/office/drawing/2017/decorative" val="0"/>
                </a:ext>
              </a:extLst>
            </p:cNvPr>
            <p:cNvSpPr>
              <a:spLocks noChangeArrowheads="1"/>
            </p:cNvSpPr>
            <p:nvPr/>
          </p:nvSpPr>
          <p:spPr bwMode="auto">
            <a:xfrm>
              <a:off x="4139725" y="820881"/>
              <a:ext cx="2559690" cy="128016"/>
            </a:xfrm>
            <a:prstGeom prst="rect">
              <a:avLst/>
            </a:prstGeom>
            <a:solidFill>
              <a:srgbClr val="FFC000"/>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1913"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TFDM Sustainment 1 </a:t>
              </a:r>
            </a:p>
          </p:txBody>
        </p:sp>
        <p:sp>
          <p:nvSpPr>
            <p:cNvPr id="114" name="TextBox 1" descr="E-IDS Sustainment">
              <a:extLst>
                <a:ext uri="{FF2B5EF4-FFF2-40B4-BE49-F238E27FC236}">
                  <a16:creationId xmlns:a16="http://schemas.microsoft.com/office/drawing/2014/main" id="{B2A0AD5A-D400-4D2A-92A5-5F42E0D36719}"/>
                </a:ext>
                <a:ext uri="{C183D7F6-B498-43B3-948B-1728B52AA6E4}">
                  <adec:decorative xmlns:adec="http://schemas.microsoft.com/office/drawing/2017/decorative" val="0"/>
                </a:ext>
              </a:extLst>
            </p:cNvPr>
            <p:cNvSpPr txBox="1">
              <a:spLocks noChangeArrowheads="1"/>
            </p:cNvSpPr>
            <p:nvPr/>
          </p:nvSpPr>
          <p:spPr bwMode="auto">
            <a:xfrm>
              <a:off x="7266419" y="5376968"/>
              <a:ext cx="858741" cy="1257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ea typeface="ＭＳ Ｐゴシック" panose="020B0600070205080204" pitchFamily="34" charset="-128"/>
                  <a:cs typeface="Segoe UI" panose="020B0502040204020203" pitchFamily="34" charset="0"/>
                </a:rPr>
                <a:t>E-IDS Sustainment</a:t>
              </a:r>
            </a:p>
          </p:txBody>
        </p:sp>
        <p:sp>
          <p:nvSpPr>
            <p:cNvPr id="106" name="segment 1007" descr="segment 1007">
              <a:hlinkClick r:id="rId29"/>
              <a:extLst>
                <a:ext uri="{FF2B5EF4-FFF2-40B4-BE49-F238E27FC236}">
                  <a16:creationId xmlns:a16="http://schemas.microsoft.com/office/drawing/2014/main" id="{A55CE010-F26D-4168-9DB0-E056332608D7}"/>
                </a:ext>
                <a:ext uri="{C183D7F6-B498-43B3-948B-1728B52AA6E4}">
                  <adec:decorative xmlns:adec="http://schemas.microsoft.com/office/drawing/2017/decorative" val="0"/>
                </a:ext>
              </a:extLst>
            </p:cNvPr>
            <p:cNvSpPr>
              <a:spLocks noChangeArrowheads="1"/>
            </p:cNvSpPr>
            <p:nvPr/>
          </p:nvSpPr>
          <p:spPr bwMode="auto">
            <a:xfrm>
              <a:off x="1572944" y="3111256"/>
              <a:ext cx="2556364" cy="128016"/>
            </a:xfrm>
            <a:prstGeom prst="rect">
              <a:avLst/>
            </a:prstGeom>
            <a:solidFill>
              <a:srgbClr val="DDDDDD"/>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Offshore Automation</a:t>
              </a:r>
            </a:p>
          </p:txBody>
        </p:sp>
        <p:sp>
          <p:nvSpPr>
            <p:cNvPr id="107" name="segment 1007" descr="segment 1007">
              <a:hlinkClick r:id="rId29"/>
              <a:extLst>
                <a:ext uri="{FF2B5EF4-FFF2-40B4-BE49-F238E27FC236}">
                  <a16:creationId xmlns:a16="http://schemas.microsoft.com/office/drawing/2014/main" id="{91C20E44-EC3A-4A8C-AE53-0027FCCD3F9E}"/>
                </a:ext>
                <a:ext uri="{C183D7F6-B498-43B3-948B-1728B52AA6E4}">
                  <adec:decorative xmlns:adec="http://schemas.microsoft.com/office/drawing/2017/decorative" val="0"/>
                </a:ext>
              </a:extLst>
            </p:cNvPr>
            <p:cNvSpPr>
              <a:spLocks noChangeArrowheads="1"/>
            </p:cNvSpPr>
            <p:nvPr/>
          </p:nvSpPr>
          <p:spPr bwMode="auto">
            <a:xfrm>
              <a:off x="1186310" y="3122587"/>
              <a:ext cx="386634" cy="128016"/>
            </a:xfrm>
            <a:prstGeom prst="rect">
              <a:avLst/>
            </a:prstGeom>
            <a:noFill/>
            <a:ln w="9525">
              <a:solidFill>
                <a:schemeClr val="tx1"/>
              </a:solidFill>
              <a:prstDash val="lgDash"/>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9252" name="segment 1082" descr="segment 1082">
              <a:hlinkClick r:id="rId30"/>
              <a:extLst>
                <a:ext uri="{FF2B5EF4-FFF2-40B4-BE49-F238E27FC236}">
                  <a16:creationId xmlns:a16="http://schemas.microsoft.com/office/drawing/2014/main" id="{4AF3F0D1-7A39-4988-BF14-6B7D3BDAE622}"/>
                </a:ext>
                <a:ext uri="{C183D7F6-B498-43B3-948B-1728B52AA6E4}">
                  <adec:decorative xmlns:adec="http://schemas.microsoft.com/office/drawing/2017/decorative" val="0"/>
                </a:ext>
              </a:extLst>
            </p:cNvPr>
            <p:cNvSpPr>
              <a:spLocks noChangeArrowheads="1"/>
            </p:cNvSpPr>
            <p:nvPr/>
          </p:nvSpPr>
          <p:spPr bwMode="auto">
            <a:xfrm>
              <a:off x="4129309" y="5016393"/>
              <a:ext cx="4093654" cy="128016"/>
            </a:xfrm>
            <a:prstGeom prst="rect">
              <a:avLst/>
            </a:prstGeom>
            <a:solidFill>
              <a:srgbClr val="DDDDDD"/>
            </a:solidFill>
            <a:ln w="9525">
              <a:solidFill>
                <a:schemeClr val="tx1"/>
              </a:solidFill>
              <a:prstDash val="solid"/>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E-IDS Phase 3</a:t>
              </a:r>
            </a:p>
          </p:txBody>
        </p:sp>
        <p:sp>
          <p:nvSpPr>
            <p:cNvPr id="49250" name="segment 1096" descr="segment 1096">
              <a:hlinkClick r:id="rId31"/>
              <a:extLst>
                <a:ext uri="{FF2B5EF4-FFF2-40B4-BE49-F238E27FC236}">
                  <a16:creationId xmlns:a16="http://schemas.microsoft.com/office/drawing/2014/main" id="{4EE5974A-CD8E-4F6A-A686-6B82F10013BC}"/>
                </a:ext>
                <a:ext uri="{C183D7F6-B498-43B3-948B-1728B52AA6E4}">
                  <adec:decorative xmlns:adec="http://schemas.microsoft.com/office/drawing/2017/decorative" val="0"/>
                </a:ext>
              </a:extLst>
            </p:cNvPr>
            <p:cNvSpPr>
              <a:spLocks noChangeArrowheads="1"/>
            </p:cNvSpPr>
            <p:nvPr/>
          </p:nvSpPr>
          <p:spPr bwMode="auto">
            <a:xfrm>
              <a:off x="3110037" y="4837364"/>
              <a:ext cx="409365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E-IDS Phase 2</a:t>
              </a:r>
            </a:p>
          </p:txBody>
        </p:sp>
        <p:sp>
          <p:nvSpPr>
            <p:cNvPr id="49249" name="segment 1100" descr="segment 1100">
              <a:hlinkClick r:id="rId32"/>
              <a:extLst>
                <a:ext uri="{FF2B5EF4-FFF2-40B4-BE49-F238E27FC236}">
                  <a16:creationId xmlns:a16="http://schemas.microsoft.com/office/drawing/2014/main" id="{75E2E784-742E-44D5-ADC6-0656C84A1E37}"/>
                </a:ext>
                <a:ext uri="{C183D7F6-B498-43B3-948B-1728B52AA6E4}">
                  <adec:decorative xmlns:adec="http://schemas.microsoft.com/office/drawing/2017/decorative" val="0"/>
                </a:ext>
              </a:extLst>
            </p:cNvPr>
            <p:cNvSpPr>
              <a:spLocks noChangeArrowheads="1"/>
            </p:cNvSpPr>
            <p:nvPr/>
          </p:nvSpPr>
          <p:spPr bwMode="auto">
            <a:xfrm>
              <a:off x="1178756" y="4657128"/>
              <a:ext cx="3984597"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E-IDS Phase 1</a:t>
              </a:r>
            </a:p>
          </p:txBody>
        </p:sp>
        <p:sp>
          <p:nvSpPr>
            <p:cNvPr id="113" name="roadmap_symbol 391 planned" descr="roadmap_symbol 391 planned">
              <a:hlinkClick r:id="rId33"/>
              <a:extLst>
                <a:ext uri="{FF2B5EF4-FFF2-40B4-BE49-F238E27FC236}">
                  <a16:creationId xmlns:a16="http://schemas.microsoft.com/office/drawing/2014/main" id="{9EB2C5F3-3646-4D88-A393-490322DF2AA8}"/>
                </a:ext>
                <a:ext uri="{C183D7F6-B498-43B3-948B-1728B52AA6E4}">
                  <adec:decorative xmlns:adec="http://schemas.microsoft.com/office/drawing/2017/decorative" val="0"/>
                </a:ext>
              </a:extLst>
            </p:cNvPr>
            <p:cNvSpPr>
              <a:spLocks noChangeArrowheads="1"/>
            </p:cNvSpPr>
            <p:nvPr/>
          </p:nvSpPr>
          <p:spPr bwMode="auto">
            <a:xfrm>
              <a:off x="3110037" y="3571937"/>
              <a:ext cx="3060639" cy="137619"/>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800">
                  <a:solidFill>
                    <a:srgbClr val="000000"/>
                  </a:solidFill>
                  <a:latin typeface="+mj-lt"/>
                  <a:ea typeface="ＭＳ Ｐゴシック" panose="020B0600070205080204" pitchFamily="34" charset="-128"/>
                  <a:cs typeface="Segoe UI" panose="020B0502040204020203" pitchFamily="34" charset="0"/>
                </a:rPr>
                <a:t>ATOP Sustainment 3</a:t>
              </a:r>
            </a:p>
          </p:txBody>
        </p:sp>
        <p:sp>
          <p:nvSpPr>
            <p:cNvPr id="117" name="roadmap_symbol 272 planned" descr="roadmap_symbol 272 planned">
              <a:hlinkClick r:id="rId34"/>
              <a:extLst>
                <a:ext uri="{FF2B5EF4-FFF2-40B4-BE49-F238E27FC236}">
                  <a16:creationId xmlns:a16="http://schemas.microsoft.com/office/drawing/2014/main" id="{EF09828F-5441-486A-906D-87C847E5224B}"/>
                </a:ext>
                <a:ext uri="{C183D7F6-B498-43B3-948B-1728B52AA6E4}">
                  <adec:decorative xmlns:adec="http://schemas.microsoft.com/office/drawing/2017/decorative" val="0"/>
                </a:ext>
              </a:extLst>
            </p:cNvPr>
            <p:cNvSpPr>
              <a:spLocks noChangeArrowheads="1"/>
            </p:cNvSpPr>
            <p:nvPr/>
          </p:nvSpPr>
          <p:spPr bwMode="auto">
            <a:xfrm>
              <a:off x="3622137" y="4090214"/>
              <a:ext cx="4600826" cy="134209"/>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ATOP Enhancement 3</a:t>
              </a:r>
            </a:p>
          </p:txBody>
        </p:sp>
        <p:grpSp>
          <p:nvGrpSpPr>
            <p:cNvPr id="7" name="Auto (2 of 4) Projects">
              <a:extLst>
                <a:ext uri="{FF2B5EF4-FFF2-40B4-BE49-F238E27FC236}">
                  <a16:creationId xmlns:a16="http://schemas.microsoft.com/office/drawing/2014/main" id="{35709293-8F83-497D-A30A-6B74C2AD2883}"/>
                </a:ext>
              </a:extLst>
            </p:cNvPr>
            <p:cNvGrpSpPr/>
            <p:nvPr/>
          </p:nvGrpSpPr>
          <p:grpSpPr>
            <a:xfrm>
              <a:off x="1178756" y="656975"/>
              <a:ext cx="7551220" cy="5766804"/>
              <a:chOff x="1178754" y="656975"/>
              <a:chExt cx="7551220" cy="5766804"/>
            </a:xfrm>
          </p:grpSpPr>
          <p:sp>
            <p:nvSpPr>
              <p:cNvPr id="38" name="roadmap_symbol 392 planned" descr="roadmap_symbol 392 planned">
                <a:hlinkClick r:id="rId21"/>
                <a:extLst>
                  <a:ext uri="{FF2B5EF4-FFF2-40B4-BE49-F238E27FC236}">
                    <a16:creationId xmlns:a16="http://schemas.microsoft.com/office/drawing/2014/main" id="{4D36CC2F-5F29-40D4-BBC2-DDFF54D8F11B}"/>
                  </a:ext>
                  <a:ext uri="{C183D7F6-B498-43B3-948B-1728B52AA6E4}">
                    <adec:decorative xmlns:adec="http://schemas.microsoft.com/office/drawing/2017/decorative" val="0"/>
                  </a:ext>
                </a:extLst>
              </p:cNvPr>
              <p:cNvSpPr>
                <a:spLocks noChangeArrowheads="1"/>
              </p:cNvSpPr>
              <p:nvPr/>
            </p:nvSpPr>
            <p:spPr bwMode="auto">
              <a:xfrm>
                <a:off x="4142617" y="996980"/>
                <a:ext cx="3559861" cy="126221"/>
              </a:xfrm>
              <a:prstGeom prst="rect">
                <a:avLst/>
              </a:prstGeom>
              <a:solidFill>
                <a:srgbClr val="FFC000"/>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TFDM Enhancement</a:t>
                </a:r>
              </a:p>
            </p:txBody>
          </p:sp>
          <p:sp>
            <p:nvSpPr>
              <p:cNvPr id="39" name="segment 872" descr="segment 872">
                <a:hlinkClick r:id="rId22"/>
                <a:extLst>
                  <a:ext uri="{FF2B5EF4-FFF2-40B4-BE49-F238E27FC236}">
                    <a16:creationId xmlns:a16="http://schemas.microsoft.com/office/drawing/2014/main" id="{108D4FEA-353B-4768-B882-86AB57C4C489}"/>
                  </a:ext>
                  <a:ext uri="{C183D7F6-B498-43B3-948B-1728B52AA6E4}">
                    <adec:decorative xmlns:adec="http://schemas.microsoft.com/office/drawing/2017/decorative" val="0"/>
                  </a:ext>
                </a:extLst>
              </p:cNvPr>
              <p:cNvSpPr>
                <a:spLocks noChangeArrowheads="1"/>
              </p:cNvSpPr>
              <p:nvPr/>
            </p:nvSpPr>
            <p:spPr bwMode="auto">
              <a:xfrm>
                <a:off x="1181080" y="656975"/>
                <a:ext cx="4503086" cy="128016"/>
              </a:xfrm>
              <a:prstGeom prst="rect">
                <a:avLst/>
              </a:prstGeom>
              <a:solidFill>
                <a:srgbClr val="FFC000"/>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1913"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TFDM </a:t>
                </a:r>
              </a:p>
            </p:txBody>
          </p:sp>
          <p:sp>
            <p:nvSpPr>
              <p:cNvPr id="40" name="segment 966" descr="segment 966">
                <a:hlinkClick r:id="rId23"/>
                <a:extLst>
                  <a:ext uri="{FF2B5EF4-FFF2-40B4-BE49-F238E27FC236}">
                    <a16:creationId xmlns:a16="http://schemas.microsoft.com/office/drawing/2014/main" id="{62AC5EDA-5684-4514-970A-3782795A4FB3}"/>
                  </a:ext>
                  <a:ext uri="{C183D7F6-B498-43B3-948B-1728B52AA6E4}">
                    <adec:decorative xmlns:adec="http://schemas.microsoft.com/office/drawing/2017/decorative" val="0"/>
                  </a:ext>
                </a:extLst>
              </p:cNvPr>
              <p:cNvSpPr>
                <a:spLocks noChangeArrowheads="1"/>
              </p:cNvSpPr>
              <p:nvPr/>
            </p:nvSpPr>
            <p:spPr bwMode="auto">
              <a:xfrm>
                <a:off x="1180998" y="3751530"/>
                <a:ext cx="2443380"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ATOP Enhancement 1</a:t>
                </a:r>
              </a:p>
            </p:txBody>
          </p:sp>
          <p:sp>
            <p:nvSpPr>
              <p:cNvPr id="41" name="roadmap_symbol 142 planned" descr="roadmap_symbol 142 planned">
                <a:hlinkClick r:id="rId24"/>
                <a:extLst>
                  <a:ext uri="{FF2B5EF4-FFF2-40B4-BE49-F238E27FC236}">
                    <a16:creationId xmlns:a16="http://schemas.microsoft.com/office/drawing/2014/main" id="{1B5015F3-E03F-446E-9997-A70DD8AED080}"/>
                  </a:ext>
                  <a:ext uri="{C183D7F6-B498-43B3-948B-1728B52AA6E4}">
                    <adec:decorative xmlns:adec="http://schemas.microsoft.com/office/drawing/2017/decorative" val="0"/>
                  </a:ext>
                </a:extLst>
              </p:cNvPr>
              <p:cNvSpPr>
                <a:spLocks noChangeArrowheads="1"/>
              </p:cNvSpPr>
              <p:nvPr/>
            </p:nvSpPr>
            <p:spPr bwMode="auto">
              <a:xfrm>
                <a:off x="1569553" y="3914998"/>
                <a:ext cx="4105164" cy="12799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ea typeface="ＭＳ Ｐゴシック" panose="020B0600070205080204" pitchFamily="34" charset="-128"/>
                    <a:cs typeface="Segoe UI" panose="020B0502040204020203" pitchFamily="34" charset="0"/>
                  </a:rPr>
                  <a:t>                                        ATOP Enhancement 2</a:t>
                </a:r>
              </a:p>
            </p:txBody>
          </p:sp>
          <p:sp>
            <p:nvSpPr>
              <p:cNvPr id="42" name="segment 964" descr="segment 964">
                <a:hlinkClick r:id="rId25"/>
                <a:extLst>
                  <a:ext uri="{FF2B5EF4-FFF2-40B4-BE49-F238E27FC236}">
                    <a16:creationId xmlns:a16="http://schemas.microsoft.com/office/drawing/2014/main" id="{57C24E3F-7A5F-44C3-9B19-878F45FF1698}"/>
                  </a:ext>
                  <a:ext uri="{C183D7F6-B498-43B3-948B-1728B52AA6E4}">
                    <adec:decorative xmlns:adec="http://schemas.microsoft.com/office/drawing/2017/decorative" val="0"/>
                  </a:ext>
                </a:extLst>
              </p:cNvPr>
              <p:cNvSpPr>
                <a:spLocks noChangeArrowheads="1"/>
              </p:cNvSpPr>
              <p:nvPr/>
            </p:nvSpPr>
            <p:spPr bwMode="auto">
              <a:xfrm>
                <a:off x="1178754" y="4327661"/>
                <a:ext cx="7551220"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Oceanic Improvements</a:t>
                </a:r>
              </a:p>
            </p:txBody>
          </p:sp>
          <p:sp>
            <p:nvSpPr>
              <p:cNvPr id="43" name="segment 125" descr="segment 125">
                <a:hlinkClick r:id="rId26"/>
                <a:extLst>
                  <a:ext uri="{FF2B5EF4-FFF2-40B4-BE49-F238E27FC236}">
                    <a16:creationId xmlns:a16="http://schemas.microsoft.com/office/drawing/2014/main" id="{EC261DCA-78D5-4E01-94CE-6DCD59A96FEF}"/>
                  </a:ext>
                  <a:ext uri="{C183D7F6-B498-43B3-948B-1728B52AA6E4}">
                    <adec:decorative xmlns:adec="http://schemas.microsoft.com/office/drawing/2017/decorative" val="0"/>
                  </a:ext>
                </a:extLst>
              </p:cNvPr>
              <p:cNvSpPr>
                <a:spLocks noChangeArrowheads="1"/>
              </p:cNvSpPr>
              <p:nvPr/>
            </p:nvSpPr>
            <p:spPr bwMode="auto">
              <a:xfrm>
                <a:off x="1178754" y="6295763"/>
                <a:ext cx="346846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Flight Data Input/Output (FDIO) Sustainment</a:t>
                </a:r>
              </a:p>
            </p:txBody>
          </p:sp>
          <p:sp>
            <p:nvSpPr>
              <p:cNvPr id="44" name="roadmap_symbol 177 planned" descr="roadmap_symbol 177 planned">
                <a:hlinkClick r:id="rId27"/>
                <a:extLst>
                  <a:ext uri="{FF2B5EF4-FFF2-40B4-BE49-F238E27FC236}">
                    <a16:creationId xmlns:a16="http://schemas.microsoft.com/office/drawing/2014/main" id="{BA9660FD-284F-4545-AE03-39D924911076}"/>
                  </a:ext>
                  <a:ext uri="{C183D7F6-B498-43B3-948B-1728B52AA6E4}">
                    <adec:decorative xmlns:adec="http://schemas.microsoft.com/office/drawing/2017/decorative" val="0"/>
                  </a:ext>
                </a:extLst>
              </p:cNvPr>
              <p:cNvSpPr>
                <a:spLocks noChangeArrowheads="1"/>
              </p:cNvSpPr>
              <p:nvPr/>
            </p:nvSpPr>
            <p:spPr bwMode="auto">
              <a:xfrm>
                <a:off x="6679142" y="5357847"/>
                <a:ext cx="524547" cy="144847"/>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45" name="segment 1043" descr="segment 1043">
                <a:hlinkClick r:id="rId28"/>
                <a:extLst>
                  <a:ext uri="{FF2B5EF4-FFF2-40B4-BE49-F238E27FC236}">
                    <a16:creationId xmlns:a16="http://schemas.microsoft.com/office/drawing/2014/main" id="{51307F61-35C8-4C97-9391-38973832B7EB}"/>
                  </a:ext>
                  <a:ext uri="{C183D7F6-B498-43B3-948B-1728B52AA6E4}">
                    <adec:decorative xmlns:adec="http://schemas.microsoft.com/office/drawing/2017/decorative" val="0"/>
                  </a:ext>
                </a:extLst>
              </p:cNvPr>
              <p:cNvSpPr>
                <a:spLocks noChangeArrowheads="1"/>
              </p:cNvSpPr>
              <p:nvPr/>
            </p:nvSpPr>
            <p:spPr bwMode="auto">
              <a:xfrm>
                <a:off x="4139723" y="820881"/>
                <a:ext cx="2559690" cy="128016"/>
              </a:xfrm>
              <a:prstGeom prst="rect">
                <a:avLst/>
              </a:prstGeom>
              <a:solidFill>
                <a:srgbClr val="FFC000"/>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1913"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TFDM Sustainment 1 </a:t>
                </a:r>
              </a:p>
            </p:txBody>
          </p:sp>
          <p:sp>
            <p:nvSpPr>
              <p:cNvPr id="46" name="TextBox 1" descr="E-IDS Sustainment">
                <a:extLst>
                  <a:ext uri="{FF2B5EF4-FFF2-40B4-BE49-F238E27FC236}">
                    <a16:creationId xmlns:a16="http://schemas.microsoft.com/office/drawing/2014/main" id="{B2A0AD5A-D400-4D2A-92A5-5F42E0D36719}"/>
                  </a:ext>
                  <a:ext uri="{C183D7F6-B498-43B3-948B-1728B52AA6E4}">
                    <adec:decorative xmlns:adec="http://schemas.microsoft.com/office/drawing/2017/decorative" val="0"/>
                  </a:ext>
                </a:extLst>
              </p:cNvPr>
              <p:cNvSpPr txBox="1">
                <a:spLocks noChangeArrowheads="1"/>
              </p:cNvSpPr>
              <p:nvPr/>
            </p:nvSpPr>
            <p:spPr bwMode="auto">
              <a:xfrm>
                <a:off x="7266417" y="5376968"/>
                <a:ext cx="858741" cy="1257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ea typeface="ＭＳ Ｐゴシック" panose="020B0600070205080204" pitchFamily="34" charset="-128"/>
                    <a:cs typeface="Segoe UI" panose="020B0502040204020203" pitchFamily="34" charset="0"/>
                  </a:rPr>
                  <a:t>E-IDS Sustainment</a:t>
                </a:r>
              </a:p>
            </p:txBody>
          </p:sp>
          <p:sp>
            <p:nvSpPr>
              <p:cNvPr id="47" name="segment 1007" descr="segment 1007">
                <a:hlinkClick r:id="rId29"/>
                <a:extLst>
                  <a:ext uri="{FF2B5EF4-FFF2-40B4-BE49-F238E27FC236}">
                    <a16:creationId xmlns:a16="http://schemas.microsoft.com/office/drawing/2014/main" id="{A55CE010-F26D-4168-9DB0-E056332608D7}"/>
                  </a:ext>
                  <a:ext uri="{C183D7F6-B498-43B3-948B-1728B52AA6E4}">
                    <adec:decorative xmlns:adec="http://schemas.microsoft.com/office/drawing/2017/decorative" val="0"/>
                  </a:ext>
                </a:extLst>
              </p:cNvPr>
              <p:cNvSpPr>
                <a:spLocks noChangeArrowheads="1"/>
              </p:cNvSpPr>
              <p:nvPr/>
            </p:nvSpPr>
            <p:spPr bwMode="auto">
              <a:xfrm>
                <a:off x="1572942" y="3111256"/>
                <a:ext cx="2556364" cy="128016"/>
              </a:xfrm>
              <a:prstGeom prst="rect">
                <a:avLst/>
              </a:prstGeom>
              <a:solidFill>
                <a:srgbClr val="DDDDDD"/>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Offshore Automation</a:t>
                </a:r>
              </a:p>
            </p:txBody>
          </p:sp>
          <p:sp>
            <p:nvSpPr>
              <p:cNvPr id="48" name="segment 1007" descr="segment 1007">
                <a:hlinkClick r:id="rId29"/>
                <a:extLst>
                  <a:ext uri="{FF2B5EF4-FFF2-40B4-BE49-F238E27FC236}">
                    <a16:creationId xmlns:a16="http://schemas.microsoft.com/office/drawing/2014/main" id="{91C20E44-EC3A-4A8C-AE53-0027FCCD3F9E}"/>
                  </a:ext>
                  <a:ext uri="{C183D7F6-B498-43B3-948B-1728B52AA6E4}">
                    <adec:decorative xmlns:adec="http://schemas.microsoft.com/office/drawing/2017/decorative" val="0"/>
                  </a:ext>
                </a:extLst>
              </p:cNvPr>
              <p:cNvSpPr>
                <a:spLocks noChangeArrowheads="1"/>
              </p:cNvSpPr>
              <p:nvPr/>
            </p:nvSpPr>
            <p:spPr bwMode="auto">
              <a:xfrm>
                <a:off x="1186308" y="3110061"/>
                <a:ext cx="386634" cy="128016"/>
              </a:xfrm>
              <a:prstGeom prst="rect">
                <a:avLst/>
              </a:prstGeom>
              <a:noFill/>
              <a:ln w="9525">
                <a:solidFill>
                  <a:schemeClr val="tx1"/>
                </a:solidFill>
                <a:prstDash val="lgDash"/>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9" name="segment 1082" descr="segment 1082">
                <a:hlinkClick r:id="rId30"/>
                <a:extLst>
                  <a:ext uri="{FF2B5EF4-FFF2-40B4-BE49-F238E27FC236}">
                    <a16:creationId xmlns:a16="http://schemas.microsoft.com/office/drawing/2014/main" id="{4AF3F0D1-7A39-4988-BF14-6B7D3BDAE622}"/>
                  </a:ext>
                  <a:ext uri="{C183D7F6-B498-43B3-948B-1728B52AA6E4}">
                    <adec:decorative xmlns:adec="http://schemas.microsoft.com/office/drawing/2017/decorative" val="0"/>
                  </a:ext>
                </a:extLst>
              </p:cNvPr>
              <p:cNvSpPr>
                <a:spLocks noChangeArrowheads="1"/>
              </p:cNvSpPr>
              <p:nvPr/>
            </p:nvSpPr>
            <p:spPr bwMode="auto">
              <a:xfrm>
                <a:off x="4129307" y="5016393"/>
                <a:ext cx="4093654" cy="128016"/>
              </a:xfrm>
              <a:prstGeom prst="rect">
                <a:avLst/>
              </a:prstGeom>
              <a:solidFill>
                <a:srgbClr val="DDDDDD"/>
              </a:solidFill>
              <a:ln w="9525">
                <a:solidFill>
                  <a:schemeClr val="tx1"/>
                </a:solidFill>
                <a:prstDash val="solid"/>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E-IDS Phase 3</a:t>
                </a:r>
              </a:p>
            </p:txBody>
          </p:sp>
          <p:sp>
            <p:nvSpPr>
              <p:cNvPr id="50" name="segment 1096" descr="segment 1096">
                <a:hlinkClick r:id="rId31"/>
                <a:extLst>
                  <a:ext uri="{FF2B5EF4-FFF2-40B4-BE49-F238E27FC236}">
                    <a16:creationId xmlns:a16="http://schemas.microsoft.com/office/drawing/2014/main" id="{4EE5974A-CD8E-4F6A-A686-6B82F10013BC}"/>
                  </a:ext>
                  <a:ext uri="{C183D7F6-B498-43B3-948B-1728B52AA6E4}">
                    <adec:decorative xmlns:adec="http://schemas.microsoft.com/office/drawing/2017/decorative" val="0"/>
                  </a:ext>
                </a:extLst>
              </p:cNvPr>
              <p:cNvSpPr>
                <a:spLocks noChangeArrowheads="1"/>
              </p:cNvSpPr>
              <p:nvPr/>
            </p:nvSpPr>
            <p:spPr bwMode="auto">
              <a:xfrm>
                <a:off x="3110035" y="4837364"/>
                <a:ext cx="409365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E-IDS Phase 2</a:t>
                </a:r>
              </a:p>
            </p:txBody>
          </p:sp>
          <p:sp>
            <p:nvSpPr>
              <p:cNvPr id="51" name="segment 1100" descr="segment 1100">
                <a:hlinkClick r:id="rId32"/>
                <a:extLst>
                  <a:ext uri="{FF2B5EF4-FFF2-40B4-BE49-F238E27FC236}">
                    <a16:creationId xmlns:a16="http://schemas.microsoft.com/office/drawing/2014/main" id="{75E2E784-742E-44D5-ADC6-0656C84A1E37}"/>
                  </a:ext>
                  <a:ext uri="{C183D7F6-B498-43B3-948B-1728B52AA6E4}">
                    <adec:decorative xmlns:adec="http://schemas.microsoft.com/office/drawing/2017/decorative" val="0"/>
                  </a:ext>
                </a:extLst>
              </p:cNvPr>
              <p:cNvSpPr>
                <a:spLocks noChangeArrowheads="1"/>
              </p:cNvSpPr>
              <p:nvPr/>
            </p:nvSpPr>
            <p:spPr bwMode="auto">
              <a:xfrm>
                <a:off x="1178754" y="4657128"/>
                <a:ext cx="3984597"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E-IDS Phase 1</a:t>
                </a:r>
              </a:p>
            </p:txBody>
          </p:sp>
          <p:sp>
            <p:nvSpPr>
              <p:cNvPr id="52" name="roadmap_symbol 391 planned" descr="roadmap_symbol 391 planned">
                <a:hlinkClick r:id="rId33"/>
                <a:extLst>
                  <a:ext uri="{FF2B5EF4-FFF2-40B4-BE49-F238E27FC236}">
                    <a16:creationId xmlns:a16="http://schemas.microsoft.com/office/drawing/2014/main" id="{9EB2C5F3-3646-4D88-A393-490322DF2AA8}"/>
                  </a:ext>
                  <a:ext uri="{C183D7F6-B498-43B3-948B-1728B52AA6E4}">
                    <adec:decorative xmlns:adec="http://schemas.microsoft.com/office/drawing/2017/decorative" val="0"/>
                  </a:ext>
                </a:extLst>
              </p:cNvPr>
              <p:cNvSpPr>
                <a:spLocks noChangeArrowheads="1"/>
              </p:cNvSpPr>
              <p:nvPr/>
            </p:nvSpPr>
            <p:spPr bwMode="auto">
              <a:xfrm>
                <a:off x="3110035" y="3571937"/>
                <a:ext cx="3060639" cy="137619"/>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800">
                    <a:solidFill>
                      <a:srgbClr val="000000"/>
                    </a:solidFill>
                    <a:latin typeface="+mj-lt"/>
                    <a:ea typeface="ＭＳ Ｐゴシック" panose="020B0600070205080204" pitchFamily="34" charset="-128"/>
                    <a:cs typeface="Segoe UI" panose="020B0502040204020203" pitchFamily="34" charset="0"/>
                  </a:rPr>
                  <a:t>ATOP Sustainment 3</a:t>
                </a:r>
              </a:p>
            </p:txBody>
          </p:sp>
          <p:sp>
            <p:nvSpPr>
              <p:cNvPr id="53" name="roadmap_symbol 418 planned" descr="roadmap_symbol 418 planned">
                <a:hlinkClick r:id="rId35"/>
                <a:extLst>
                  <a:ext uri="{FF2B5EF4-FFF2-40B4-BE49-F238E27FC236}">
                    <a16:creationId xmlns:a16="http://schemas.microsoft.com/office/drawing/2014/main" id="{EF09828F-5441-486A-906D-87C847E5224B}"/>
                  </a:ext>
                  <a:ext uri="{C183D7F6-B498-43B3-948B-1728B52AA6E4}">
                    <adec:decorative xmlns:adec="http://schemas.microsoft.com/office/drawing/2017/decorative" val="0"/>
                  </a:ext>
                </a:extLst>
              </p:cNvPr>
              <p:cNvSpPr>
                <a:spLocks noChangeArrowheads="1"/>
              </p:cNvSpPr>
              <p:nvPr/>
            </p:nvSpPr>
            <p:spPr bwMode="auto">
              <a:xfrm>
                <a:off x="3622135" y="4090214"/>
                <a:ext cx="4600826" cy="134209"/>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800">
                    <a:solidFill>
                      <a:srgbClr val="000000"/>
                    </a:solidFill>
                    <a:latin typeface="+mj-lt"/>
                    <a:ea typeface="ＭＳ Ｐゴシック" panose="020B0600070205080204" pitchFamily="34" charset="-128"/>
                    <a:cs typeface="Segoe UI" panose="020B0502040204020203" pitchFamily="34" charset="0"/>
                  </a:rPr>
                  <a:t>ATOP Enhancement 3</a:t>
                </a:r>
              </a:p>
            </p:txBody>
          </p:sp>
        </p:grpSp>
        <p:cxnSp>
          <p:nvCxnSpPr>
            <p:cNvPr id="122" name="Elbow Connector 396">
              <a:extLst>
                <a:ext uri="{FF2B5EF4-FFF2-40B4-BE49-F238E27FC236}">
                  <a16:creationId xmlns:a16="http://schemas.microsoft.com/office/drawing/2014/main" id="{BA2F6579-9C7A-446C-AB47-81AA8428327C}"/>
                </a:ext>
                <a:ext uri="{C183D7F6-B498-43B3-948B-1728B52AA6E4}">
                  <adec:decorative xmlns:adec="http://schemas.microsoft.com/office/drawing/2017/decorative" val="1"/>
                </a:ext>
              </a:extLst>
            </p:cNvPr>
            <p:cNvCxnSpPr>
              <a:cxnSpLocks noChangeShapeType="1"/>
            </p:cNvCxnSpPr>
            <p:nvPr/>
          </p:nvCxnSpPr>
          <p:spPr bwMode="auto">
            <a:xfrm flipV="1">
              <a:off x="6170676" y="3492587"/>
              <a:ext cx="204289" cy="148160"/>
            </a:xfrm>
            <a:prstGeom prst="bentConnector3">
              <a:avLst>
                <a:gd name="adj1" fmla="val 99444"/>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9" name="decision 1337 planned" descr="decision 1337 planned">
              <a:hlinkClick r:id="rId36"/>
              <a:extLst>
                <a:ext uri="{FF2B5EF4-FFF2-40B4-BE49-F238E27FC236}">
                  <a16:creationId xmlns:a16="http://schemas.microsoft.com/office/drawing/2014/main" id="{5D730FBE-A579-4C0A-839D-18052E42EF9B}"/>
                </a:ext>
                <a:ext uri="{C183D7F6-B498-43B3-948B-1728B52AA6E4}">
                  <adec:decorative xmlns:adec="http://schemas.microsoft.com/office/drawing/2017/decorative" val="0"/>
                </a:ext>
              </a:extLst>
            </p:cNvPr>
            <p:cNvSpPr>
              <a:spLocks noChangeArrowheads="1"/>
            </p:cNvSpPr>
            <p:nvPr/>
          </p:nvSpPr>
          <p:spPr bwMode="auto">
            <a:xfrm>
              <a:off x="3915480" y="3988687"/>
              <a:ext cx="275292"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1337</a:t>
              </a:r>
            </a:p>
          </p:txBody>
        </p:sp>
        <p:sp>
          <p:nvSpPr>
            <p:cNvPr id="110" name="decision 1339 planned" descr="decision 1339 planned">
              <a:hlinkClick r:id="rId37"/>
              <a:extLst>
                <a:ext uri="{FF2B5EF4-FFF2-40B4-BE49-F238E27FC236}">
                  <a16:creationId xmlns:a16="http://schemas.microsoft.com/office/drawing/2014/main" id="{995668BC-B368-4880-AF17-6EE922FDAF97}"/>
                </a:ext>
                <a:ext uri="{C183D7F6-B498-43B3-948B-1728B52AA6E4}">
                  <adec:decorative xmlns:adec="http://schemas.microsoft.com/office/drawing/2017/decorative" val="0"/>
                </a:ext>
              </a:extLst>
            </p:cNvPr>
            <p:cNvSpPr>
              <a:spLocks noChangeArrowheads="1"/>
            </p:cNvSpPr>
            <p:nvPr/>
          </p:nvSpPr>
          <p:spPr bwMode="auto">
            <a:xfrm>
              <a:off x="4950390" y="3987000"/>
              <a:ext cx="275292"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1339</a:t>
              </a:r>
            </a:p>
          </p:txBody>
        </p:sp>
        <p:sp>
          <p:nvSpPr>
            <p:cNvPr id="128" name="Text Box 126" descr="X">
              <a:extLst>
                <a:ext uri="{FF2B5EF4-FFF2-40B4-BE49-F238E27FC236}">
                  <a16:creationId xmlns:a16="http://schemas.microsoft.com/office/drawing/2014/main" id="{AF72AC70-CBED-413B-B4EF-D69F27397BEB}"/>
                </a:ext>
                <a:ext uri="{C183D7F6-B498-43B3-948B-1728B52AA6E4}">
                  <adec:decorative xmlns:adec="http://schemas.microsoft.com/office/drawing/2017/decorative" val="0"/>
                </a:ext>
              </a:extLst>
            </p:cNvPr>
            <p:cNvSpPr txBox="1">
              <a:spLocks noChangeArrowheads="1"/>
            </p:cNvSpPr>
            <p:nvPr/>
          </p:nvSpPr>
          <p:spPr bwMode="auto">
            <a:xfrm>
              <a:off x="4171448" y="2722745"/>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129" name="Text Box 126">
              <a:extLst>
                <a:ext uri="{FF2B5EF4-FFF2-40B4-BE49-F238E27FC236}">
                  <a16:creationId xmlns:a16="http://schemas.microsoft.com/office/drawing/2014/main" id="{D7527FC3-47F6-4C0A-96C3-21694149E1E5}"/>
                </a:ext>
                <a:ext uri="{C183D7F6-B498-43B3-948B-1728B52AA6E4}">
                  <adec:decorative xmlns:adec="http://schemas.microsoft.com/office/drawing/2017/decorative" val="1"/>
                </a:ext>
              </a:extLst>
            </p:cNvPr>
            <p:cNvSpPr txBox="1">
              <a:spLocks noChangeArrowheads="1"/>
            </p:cNvSpPr>
            <p:nvPr/>
          </p:nvSpPr>
          <p:spPr bwMode="auto">
            <a:xfrm flipH="1">
              <a:off x="4444359" y="2892345"/>
              <a:ext cx="45408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000" b="1">
                <a:solidFill>
                  <a:srgbClr val="FF0000"/>
                </a:solidFill>
                <a:latin typeface="+mj-lt"/>
                <a:ea typeface="ＭＳ Ｐゴシック" panose="020B0600070205080204" pitchFamily="34" charset="-128"/>
                <a:cs typeface="Segoe UI" panose="020B0502040204020203" pitchFamily="34" charset="0"/>
              </a:endParaRPr>
            </a:p>
          </p:txBody>
        </p:sp>
        <p:sp>
          <p:nvSpPr>
            <p:cNvPr id="148" name="Text Box 126" descr="X">
              <a:extLst>
                <a:ext uri="{FF2B5EF4-FFF2-40B4-BE49-F238E27FC236}">
                  <a16:creationId xmlns:a16="http://schemas.microsoft.com/office/drawing/2014/main" id="{32C45EBC-4B2B-4192-924C-3B8758E88972}"/>
                </a:ext>
                <a:ext uri="{C183D7F6-B498-43B3-948B-1728B52AA6E4}">
                  <adec:decorative xmlns:adec="http://schemas.microsoft.com/office/drawing/2017/decorative" val="0"/>
                </a:ext>
              </a:extLst>
            </p:cNvPr>
            <p:cNvSpPr txBox="1">
              <a:spLocks noChangeArrowheads="1"/>
            </p:cNvSpPr>
            <p:nvPr/>
          </p:nvSpPr>
          <p:spPr bwMode="auto">
            <a:xfrm>
              <a:off x="3657065" y="2547128"/>
              <a:ext cx="85051" cy="1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grpSp>
          <p:nvGrpSpPr>
            <p:cNvPr id="9" name="Group 8">
              <a:extLst>
                <a:ext uri="{FF2B5EF4-FFF2-40B4-BE49-F238E27FC236}">
                  <a16:creationId xmlns:a16="http://schemas.microsoft.com/office/drawing/2014/main" id="{35B5705D-8B32-4B07-92F0-D2508A78D4CD}"/>
                </a:ext>
              </a:extLst>
            </p:cNvPr>
            <p:cNvGrpSpPr/>
            <p:nvPr/>
          </p:nvGrpSpPr>
          <p:grpSpPr>
            <a:xfrm>
              <a:off x="1113068" y="897080"/>
              <a:ext cx="3613312" cy="4370575"/>
              <a:chOff x="1113068" y="897080"/>
              <a:chExt cx="3613312" cy="4370575"/>
            </a:xfrm>
          </p:grpSpPr>
          <p:cxnSp>
            <p:nvCxnSpPr>
              <p:cNvPr id="161" name="Straight Arrow Connector 214">
                <a:extLst>
                  <a:ext uri="{FF2B5EF4-FFF2-40B4-BE49-F238E27FC236}">
                    <a16:creationId xmlns:a16="http://schemas.microsoft.com/office/drawing/2014/main" id="{0E5F2E4B-205D-4EE8-A7EF-A7B2C5C15018}"/>
                  </a:ext>
                  <a:ext uri="{C183D7F6-B498-43B3-948B-1728B52AA6E4}">
                    <adec:decorative xmlns:adec="http://schemas.microsoft.com/office/drawing/2017/decorative" val="1"/>
                  </a:ext>
                </a:extLst>
              </p:cNvPr>
              <p:cNvCxnSpPr>
                <a:cxnSpLocks/>
                <a:stCxn id="49186" idx="3"/>
                <a:endCxn id="49187" idx="1"/>
              </p:cNvCxnSpPr>
              <p:nvPr/>
            </p:nvCxnSpPr>
            <p:spPr bwMode="auto">
              <a:xfrm flipV="1">
                <a:off x="3561458" y="1083996"/>
                <a:ext cx="890305" cy="89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 name="Auto (2 of 4) DPs">
                <a:extLst>
                  <a:ext uri="{FF2B5EF4-FFF2-40B4-BE49-F238E27FC236}">
                    <a16:creationId xmlns:a16="http://schemas.microsoft.com/office/drawing/2014/main" id="{03D69AE0-09B8-4CDD-B377-C3798F9A268F}"/>
                  </a:ext>
                </a:extLst>
              </p:cNvPr>
              <p:cNvGrpSpPr/>
              <p:nvPr/>
            </p:nvGrpSpPr>
            <p:grpSpPr>
              <a:xfrm>
                <a:off x="1113068" y="897080"/>
                <a:ext cx="3613312" cy="4370575"/>
                <a:chOff x="1113066" y="897080"/>
                <a:chExt cx="3613312" cy="4370575"/>
              </a:xfrm>
            </p:grpSpPr>
            <p:sp>
              <p:nvSpPr>
                <p:cNvPr id="49186" name="decision 1018 planned" descr="decision 1018 planned">
                  <a:hlinkClick r:id="rId38"/>
                  <a:extLst>
                    <a:ext uri="{FF2B5EF4-FFF2-40B4-BE49-F238E27FC236}">
                      <a16:creationId xmlns:a16="http://schemas.microsoft.com/office/drawing/2014/main" id="{FEE1AA1F-CD42-4BEC-B97A-5C87074E2256}"/>
                    </a:ext>
                    <a:ext uri="{C183D7F6-B498-43B3-948B-1728B52AA6E4}">
                      <adec:decorative xmlns:adec="http://schemas.microsoft.com/office/drawing/2017/decorative" val="0"/>
                    </a:ext>
                  </a:extLst>
                </p:cNvPr>
                <p:cNvSpPr>
                  <a:spLocks noChangeArrowheads="1"/>
                </p:cNvSpPr>
                <p:nvPr/>
              </p:nvSpPr>
              <p:spPr bwMode="auto">
                <a:xfrm>
                  <a:off x="3286839" y="902038"/>
                  <a:ext cx="274617" cy="365702"/>
                </a:xfrm>
                <a:prstGeom prst="diamond">
                  <a:avLst/>
                </a:prstGeom>
                <a:solidFill>
                  <a:srgbClr val="FFFFCC"/>
                </a:solidFill>
                <a:ln w="9525" algn="ctr">
                  <a:solidFill>
                    <a:srgbClr val="FF0000"/>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1018</a:t>
                  </a:r>
                </a:p>
              </p:txBody>
            </p:sp>
            <p:sp>
              <p:nvSpPr>
                <p:cNvPr id="49217" name="decision 1117 planned" descr="decision 1117 planned">
                  <a:hlinkClick r:id="rId39"/>
                  <a:extLst>
                    <a:ext uri="{FF2B5EF4-FFF2-40B4-BE49-F238E27FC236}">
                      <a16:creationId xmlns:a16="http://schemas.microsoft.com/office/drawing/2014/main" id="{38925756-FD99-4EF8-941C-2AD716D9F228}"/>
                    </a:ext>
                    <a:ext uri="{C183D7F6-B498-43B3-948B-1728B52AA6E4}">
                      <adec:decorative xmlns:adec="http://schemas.microsoft.com/office/drawing/2017/decorative" val="0"/>
                    </a:ext>
                  </a:extLst>
                </p:cNvPr>
                <p:cNvSpPr>
                  <a:spLocks noChangeArrowheads="1"/>
                </p:cNvSpPr>
                <p:nvPr/>
              </p:nvSpPr>
              <p:spPr bwMode="auto">
                <a:xfrm>
                  <a:off x="2393937" y="3893210"/>
                  <a:ext cx="275292"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1117</a:t>
                  </a:r>
                </a:p>
              </p:txBody>
            </p:sp>
            <p:sp>
              <p:nvSpPr>
                <p:cNvPr id="49218" name="decision 1116 planned" descr="decision 1116 planned">
                  <a:hlinkClick r:id="rId40"/>
                  <a:extLst>
                    <a:ext uri="{FF2B5EF4-FFF2-40B4-BE49-F238E27FC236}">
                      <a16:creationId xmlns:a16="http://schemas.microsoft.com/office/drawing/2014/main" id="{E1103155-3A70-428D-A650-85440AFE7FDD}"/>
                    </a:ext>
                    <a:ext uri="{C183D7F6-B498-43B3-948B-1728B52AA6E4}">
                      <adec:decorative xmlns:adec="http://schemas.microsoft.com/office/drawing/2017/decorative" val="0"/>
                    </a:ext>
                  </a:extLst>
                </p:cNvPr>
                <p:cNvSpPr>
                  <a:spLocks noChangeArrowheads="1"/>
                </p:cNvSpPr>
                <p:nvPr/>
              </p:nvSpPr>
              <p:spPr bwMode="auto">
                <a:xfrm>
                  <a:off x="1900992" y="3893210"/>
                  <a:ext cx="275292" cy="365702"/>
                </a:xfrm>
                <a:prstGeom prst="diamond">
                  <a:avLst/>
                </a:prstGeom>
                <a:solidFill>
                  <a:srgbClr val="FFFFCC"/>
                </a:solidFill>
                <a:ln w="9525" algn="ctr">
                  <a:solidFill>
                    <a:srgbClr val="FF0000"/>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1116</a:t>
                  </a:r>
                </a:p>
              </p:txBody>
            </p:sp>
            <p:sp>
              <p:nvSpPr>
                <p:cNvPr id="49212" name="decision 389" descr="decision 389">
                  <a:hlinkClick r:id="rId41"/>
                  <a:extLst>
                    <a:ext uri="{FF2B5EF4-FFF2-40B4-BE49-F238E27FC236}">
                      <a16:creationId xmlns:a16="http://schemas.microsoft.com/office/drawing/2014/main" id="{B2749865-7A8C-453D-A418-B4D6EC3B4C67}"/>
                    </a:ext>
                    <a:ext uri="{C183D7F6-B498-43B3-948B-1728B52AA6E4}">
                      <adec:decorative xmlns:adec="http://schemas.microsoft.com/office/drawing/2017/decorative" val="0"/>
                    </a:ext>
                  </a:extLst>
                </p:cNvPr>
                <p:cNvSpPr>
                  <a:spLocks noChangeArrowheads="1"/>
                </p:cNvSpPr>
                <p:nvPr/>
              </p:nvSpPr>
              <p:spPr bwMode="auto">
                <a:xfrm>
                  <a:off x="1748835" y="3000323"/>
                  <a:ext cx="275292" cy="365702"/>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389</a:t>
                  </a:r>
                </a:p>
              </p:txBody>
            </p:sp>
            <p:sp>
              <p:nvSpPr>
                <p:cNvPr id="49251" name="decision 1186" descr="decision 1186">
                  <a:hlinkClick r:id="rId42"/>
                  <a:extLst>
                    <a:ext uri="{FF2B5EF4-FFF2-40B4-BE49-F238E27FC236}">
                      <a16:creationId xmlns:a16="http://schemas.microsoft.com/office/drawing/2014/main" id="{84955697-3EB4-4B82-BA99-ED6C565F5E47}"/>
                    </a:ext>
                    <a:ext uri="{C183D7F6-B498-43B3-948B-1728B52AA6E4}">
                      <adec:decorative xmlns:adec="http://schemas.microsoft.com/office/drawing/2017/decorative" val="0"/>
                    </a:ext>
                  </a:extLst>
                </p:cNvPr>
                <p:cNvSpPr>
                  <a:spLocks noChangeArrowheads="1"/>
                </p:cNvSpPr>
                <p:nvPr/>
              </p:nvSpPr>
              <p:spPr bwMode="auto">
                <a:xfrm>
                  <a:off x="2766917" y="4718791"/>
                  <a:ext cx="274617" cy="367585"/>
                </a:xfrm>
                <a:prstGeom prst="diamond">
                  <a:avLst/>
                </a:prstGeom>
                <a:solidFill>
                  <a:srgbClr val="FFFFCC"/>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1186</a:t>
                  </a:r>
                </a:p>
              </p:txBody>
            </p:sp>
            <p:sp>
              <p:nvSpPr>
                <p:cNvPr id="49253" name="decision 1185" descr="decision 1185">
                  <a:hlinkClick r:id="rId43"/>
                  <a:extLst>
                    <a:ext uri="{FF2B5EF4-FFF2-40B4-BE49-F238E27FC236}">
                      <a16:creationId xmlns:a16="http://schemas.microsoft.com/office/drawing/2014/main" id="{E6B47BD2-70B2-4F3D-82F9-ECC030137226}"/>
                    </a:ext>
                    <a:ext uri="{C183D7F6-B498-43B3-948B-1728B52AA6E4}">
                      <adec:decorative xmlns:adec="http://schemas.microsoft.com/office/drawing/2017/decorative" val="0"/>
                    </a:ext>
                  </a:extLst>
                </p:cNvPr>
                <p:cNvSpPr>
                  <a:spLocks noChangeArrowheads="1"/>
                </p:cNvSpPr>
                <p:nvPr/>
              </p:nvSpPr>
              <p:spPr bwMode="auto">
                <a:xfrm>
                  <a:off x="4303357" y="4901953"/>
                  <a:ext cx="274617" cy="365702"/>
                </a:xfrm>
                <a:prstGeom prst="diamond">
                  <a:avLst/>
                </a:prstGeom>
                <a:solidFill>
                  <a:srgbClr val="FFFFCC"/>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1185</a:t>
                  </a:r>
                </a:p>
              </p:txBody>
            </p:sp>
            <p:sp>
              <p:nvSpPr>
                <p:cNvPr id="120" name="decision 1289 planned" descr="decision 1289 planned">
                  <a:hlinkClick r:id="rId44"/>
                  <a:extLst>
                    <a:ext uri="{FF2B5EF4-FFF2-40B4-BE49-F238E27FC236}">
                      <a16:creationId xmlns:a16="http://schemas.microsoft.com/office/drawing/2014/main" id="{6F7244EF-7CD3-490A-B2DC-25D713029D6F}"/>
                    </a:ext>
                    <a:ext uri="{C183D7F6-B498-43B3-948B-1728B52AA6E4}">
                      <adec:decorative xmlns:adec="http://schemas.microsoft.com/office/drawing/2017/decorative" val="0"/>
                    </a:ext>
                  </a:extLst>
                </p:cNvPr>
                <p:cNvSpPr>
                  <a:spLocks noChangeArrowheads="1"/>
                </p:cNvSpPr>
                <p:nvPr/>
              </p:nvSpPr>
              <p:spPr bwMode="auto">
                <a:xfrm>
                  <a:off x="3408432" y="3395291"/>
                  <a:ext cx="275292"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1289</a:t>
                  </a:r>
                </a:p>
              </p:txBody>
            </p:sp>
            <p:sp>
              <p:nvSpPr>
                <p:cNvPr id="121" name="decision 1293 planned" descr="decision 1293 planned">
                  <a:hlinkClick r:id="rId45"/>
                  <a:extLst>
                    <a:ext uri="{FF2B5EF4-FFF2-40B4-BE49-F238E27FC236}">
                      <a16:creationId xmlns:a16="http://schemas.microsoft.com/office/drawing/2014/main" id="{B7CC211D-B76F-49E5-971C-26D322F2519A}"/>
                    </a:ext>
                    <a:ext uri="{C183D7F6-B498-43B3-948B-1728B52AA6E4}">
                      <adec:decorative xmlns:adec="http://schemas.microsoft.com/office/drawing/2017/decorative" val="0"/>
                    </a:ext>
                  </a:extLst>
                </p:cNvPr>
                <p:cNvSpPr>
                  <a:spLocks noChangeArrowheads="1"/>
                </p:cNvSpPr>
                <p:nvPr/>
              </p:nvSpPr>
              <p:spPr bwMode="auto">
                <a:xfrm>
                  <a:off x="3948163" y="3395161"/>
                  <a:ext cx="275292"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1293</a:t>
                  </a:r>
                </a:p>
              </p:txBody>
            </p:sp>
            <p:sp>
              <p:nvSpPr>
                <p:cNvPr id="123" name="decision 1275" descr="decision 1275">
                  <a:hlinkClick r:id="rId46"/>
                  <a:extLst>
                    <a:ext uri="{FF2B5EF4-FFF2-40B4-BE49-F238E27FC236}">
                      <a16:creationId xmlns:a16="http://schemas.microsoft.com/office/drawing/2014/main" id="{51C8761C-63A3-4D87-80F7-9C4CB4C36ECC}"/>
                    </a:ext>
                    <a:ext uri="{C183D7F6-B498-43B3-948B-1728B52AA6E4}">
                      <adec:decorative xmlns:adec="http://schemas.microsoft.com/office/drawing/2017/decorative" val="0"/>
                    </a:ext>
                  </a:extLst>
                </p:cNvPr>
                <p:cNvSpPr>
                  <a:spLocks noChangeArrowheads="1"/>
                </p:cNvSpPr>
                <p:nvPr/>
              </p:nvSpPr>
              <p:spPr bwMode="auto">
                <a:xfrm>
                  <a:off x="1113066" y="2859369"/>
                  <a:ext cx="274622" cy="365198"/>
                </a:xfrm>
                <a:prstGeom prst="diamond">
                  <a:avLst/>
                </a:prstGeom>
                <a:solidFill>
                  <a:srgbClr val="33CC33"/>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1275</a:t>
                  </a:r>
                </a:p>
              </p:txBody>
            </p:sp>
            <p:sp>
              <p:nvSpPr>
                <p:cNvPr id="49187" name="decision 198 planned" descr="decision 198 planned">
                  <a:hlinkClick r:id="rId47"/>
                  <a:extLst>
                    <a:ext uri="{FF2B5EF4-FFF2-40B4-BE49-F238E27FC236}">
                      <a16:creationId xmlns:a16="http://schemas.microsoft.com/office/drawing/2014/main" id="{1A775EC7-8EE5-4A31-880E-671F6E3BAC29}"/>
                    </a:ext>
                    <a:ext uri="{C183D7F6-B498-43B3-948B-1728B52AA6E4}">
                      <adec:decorative xmlns:adec="http://schemas.microsoft.com/office/drawing/2017/decorative" val="0"/>
                    </a:ext>
                  </a:extLst>
                </p:cNvPr>
                <p:cNvSpPr>
                  <a:spLocks noChangeArrowheads="1"/>
                </p:cNvSpPr>
                <p:nvPr/>
              </p:nvSpPr>
              <p:spPr bwMode="auto">
                <a:xfrm>
                  <a:off x="4451761" y="901145"/>
                  <a:ext cx="274617"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198</a:t>
                  </a:r>
                </a:p>
              </p:txBody>
            </p:sp>
            <p:sp>
              <p:nvSpPr>
                <p:cNvPr id="49188" name="decision 1019 planned" descr="decision 1019 planned">
                  <a:hlinkClick r:id="rId48"/>
                  <a:extLst>
                    <a:ext uri="{FF2B5EF4-FFF2-40B4-BE49-F238E27FC236}">
                      <a16:creationId xmlns:a16="http://schemas.microsoft.com/office/drawing/2014/main" id="{FD6374B0-6E2A-4113-90E4-11A445EE5865}"/>
                    </a:ext>
                    <a:ext uri="{C183D7F6-B498-43B3-948B-1728B52AA6E4}">
                      <adec:decorative xmlns:adec="http://schemas.microsoft.com/office/drawing/2017/decorative" val="0"/>
                    </a:ext>
                  </a:extLst>
                </p:cNvPr>
                <p:cNvSpPr>
                  <a:spLocks noChangeArrowheads="1"/>
                </p:cNvSpPr>
                <p:nvPr/>
              </p:nvSpPr>
              <p:spPr bwMode="auto">
                <a:xfrm>
                  <a:off x="3791022" y="897080"/>
                  <a:ext cx="274617"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1019</a:t>
                  </a:r>
                </a:p>
              </p:txBody>
            </p:sp>
          </p:grpSp>
        </p:grpSp>
        <p:sp>
          <p:nvSpPr>
            <p:cNvPr id="111" name="decision 1338 planned" descr="decision 1338 planned">
              <a:hlinkClick r:id="rId49"/>
              <a:extLst>
                <a:ext uri="{FF2B5EF4-FFF2-40B4-BE49-F238E27FC236}">
                  <a16:creationId xmlns:a16="http://schemas.microsoft.com/office/drawing/2014/main" id="{74F512B8-9EC8-4C1E-B537-1A0DCE95B84E}"/>
                </a:ext>
                <a:ext uri="{C183D7F6-B498-43B3-948B-1728B52AA6E4}">
                  <adec:decorative xmlns:adec="http://schemas.microsoft.com/office/drawing/2017/decorative" val="0"/>
                </a:ext>
              </a:extLst>
            </p:cNvPr>
            <p:cNvSpPr>
              <a:spLocks noChangeArrowheads="1"/>
            </p:cNvSpPr>
            <p:nvPr/>
          </p:nvSpPr>
          <p:spPr bwMode="auto">
            <a:xfrm>
              <a:off x="4451837" y="3969138"/>
              <a:ext cx="275292"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1338</a:t>
              </a:r>
            </a:p>
          </p:txBody>
        </p:sp>
        <p:sp>
          <p:nvSpPr>
            <p:cNvPr id="112" name="segment 1007" descr="segment 1007">
              <a:hlinkClick r:id="rId29"/>
              <a:extLst>
                <a:ext uri="{FF2B5EF4-FFF2-40B4-BE49-F238E27FC236}">
                  <a16:creationId xmlns:a16="http://schemas.microsoft.com/office/drawing/2014/main" id="{3205781C-01F8-4257-922E-10B1C5B98EE6}"/>
                </a:ext>
                <a:ext uri="{C183D7F6-B498-43B3-948B-1728B52AA6E4}">
                  <adec:decorative xmlns:adec="http://schemas.microsoft.com/office/drawing/2017/decorative" val="0"/>
                </a:ext>
              </a:extLst>
            </p:cNvPr>
            <p:cNvSpPr>
              <a:spLocks noChangeArrowheads="1"/>
            </p:cNvSpPr>
            <p:nvPr/>
          </p:nvSpPr>
          <p:spPr bwMode="auto">
            <a:xfrm>
              <a:off x="4132494" y="3109690"/>
              <a:ext cx="514725" cy="128016"/>
            </a:xfrm>
            <a:prstGeom prst="rect">
              <a:avLst/>
            </a:prstGeom>
            <a:solidFill>
              <a:srgbClr val="DDDDDD"/>
            </a:solidFill>
            <a:ln w="9525">
              <a:solidFill>
                <a:schemeClr val="tx1"/>
              </a:solidFill>
              <a:prstDash val="lgDash"/>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49215" name="Straight Arrow Connector 262">
              <a:extLst>
                <a:ext uri="{FF2B5EF4-FFF2-40B4-BE49-F238E27FC236}">
                  <a16:creationId xmlns:a16="http://schemas.microsoft.com/office/drawing/2014/main" id="{47F259EA-EFDE-4370-A85B-4B9F52E9976C}"/>
                </a:ext>
                <a:ext uri="{C183D7F6-B498-43B3-948B-1728B52AA6E4}">
                  <adec:decorative xmlns:adec="http://schemas.microsoft.com/office/drawing/2017/decorative" val="1"/>
                </a:ext>
              </a:extLst>
            </p:cNvPr>
            <p:cNvCxnSpPr>
              <a:cxnSpLocks/>
            </p:cNvCxnSpPr>
            <p:nvPr/>
          </p:nvCxnSpPr>
          <p:spPr bwMode="auto">
            <a:xfrm>
              <a:off x="3742117" y="2809233"/>
              <a:ext cx="481340" cy="287781"/>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9" name="decision 1347 planned" descr="decision 1347 planned">
              <a:hlinkClick r:id="rId50"/>
              <a:extLst>
                <a:ext uri="{FF2B5EF4-FFF2-40B4-BE49-F238E27FC236}">
                  <a16:creationId xmlns:a16="http://schemas.microsoft.com/office/drawing/2014/main" id="{1F11A6AA-EB15-423D-AC08-1A26446B0ED0}"/>
                </a:ext>
                <a:ext uri="{C183D7F6-B498-43B3-948B-1728B52AA6E4}">
                  <adec:decorative xmlns:adec="http://schemas.microsoft.com/office/drawing/2017/decorative" val="0"/>
                </a:ext>
              </a:extLst>
            </p:cNvPr>
            <p:cNvSpPr>
              <a:spLocks noChangeArrowheads="1"/>
            </p:cNvSpPr>
            <p:nvPr/>
          </p:nvSpPr>
          <p:spPr bwMode="auto">
            <a:xfrm>
              <a:off x="3027266" y="2961524"/>
              <a:ext cx="275292" cy="365702"/>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1347</a:t>
              </a:r>
            </a:p>
          </p:txBody>
        </p:sp>
        <p:cxnSp>
          <p:nvCxnSpPr>
            <p:cNvPr id="49181" name="Elbow Connector 396">
              <a:extLst>
                <a:ext uri="{FF2B5EF4-FFF2-40B4-BE49-F238E27FC236}">
                  <a16:creationId xmlns:a16="http://schemas.microsoft.com/office/drawing/2014/main" id="{0DC18280-9C7F-49C2-8A84-981BA4342892}"/>
                </a:ext>
                <a:ext uri="{C183D7F6-B498-43B3-948B-1728B52AA6E4}">
                  <adec:decorative xmlns:adec="http://schemas.microsoft.com/office/drawing/2017/decorative" val="1"/>
                </a:ext>
              </a:extLst>
            </p:cNvPr>
            <p:cNvCxnSpPr>
              <a:cxnSpLocks noChangeShapeType="1"/>
            </p:cNvCxnSpPr>
            <p:nvPr/>
          </p:nvCxnSpPr>
          <p:spPr bwMode="auto">
            <a:xfrm flipV="1">
              <a:off x="971908" y="1190308"/>
              <a:ext cx="1697323" cy="348769"/>
            </a:xfrm>
            <a:prstGeom prst="bentConnector3">
              <a:avLst>
                <a:gd name="adj1" fmla="val 100225"/>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182" name="Elbow Connector 396">
              <a:extLst>
                <a:ext uri="{FF2B5EF4-FFF2-40B4-BE49-F238E27FC236}">
                  <a16:creationId xmlns:a16="http://schemas.microsoft.com/office/drawing/2014/main" id="{C7420006-3910-4457-A90F-1A2808CEA603}"/>
                </a:ext>
                <a:ext uri="{C183D7F6-B498-43B3-948B-1728B52AA6E4}">
                  <adec:decorative xmlns:adec="http://schemas.microsoft.com/office/drawing/2017/decorative" val="1"/>
                </a:ext>
              </a:extLst>
            </p:cNvPr>
            <p:cNvCxnSpPr>
              <a:cxnSpLocks noChangeShapeType="1"/>
              <a:stCxn id="13" idx="3"/>
            </p:cNvCxnSpPr>
            <p:nvPr/>
          </p:nvCxnSpPr>
          <p:spPr bwMode="auto">
            <a:xfrm flipV="1">
              <a:off x="969730" y="1190308"/>
              <a:ext cx="3864208" cy="528509"/>
            </a:xfrm>
            <a:prstGeom prst="bentConnector3">
              <a:avLst>
                <a:gd name="adj1" fmla="val 99915"/>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609924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descr="Automation Roadmap (3 of 4)">
            <a:extLst>
              <a:ext uri="{FF2B5EF4-FFF2-40B4-BE49-F238E27FC236}">
                <a16:creationId xmlns:a16="http://schemas.microsoft.com/office/drawing/2014/main" id="{251450E3-978C-4930-A4F9-E7BC63691706}"/>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Automation Roadmap (3 of 4)</a:t>
            </a:r>
          </a:p>
        </p:txBody>
      </p:sp>
      <p:sp>
        <p:nvSpPr>
          <p:cNvPr id="5" name="Slide Number Placeholder 4" descr="34">
            <a:extLst>
              <a:ext uri="{FF2B5EF4-FFF2-40B4-BE49-F238E27FC236}">
                <a16:creationId xmlns:a16="http://schemas.microsoft.com/office/drawing/2014/main" id="{9DE9E4D8-6BF3-43BB-97EB-381F312DA3B4}"/>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34</a:t>
            </a:fld>
            <a:endParaRPr lang="en-US"/>
          </a:p>
        </p:txBody>
      </p:sp>
      <p:grpSp>
        <p:nvGrpSpPr>
          <p:cNvPr id="9" name="Group 8" descr="Automation Roadmap 3 of 4 covers the acquisition plans for Flight Services (FFSP), Aeronautical Information systems &amp; services (FNS, NASR, ACS, &amp; others), and NAS Monitoring systems (RMLS &amp; AMMS). Automation focused common support services have been moved into the Mission Operations Support Technology (MOST) sub-roadmap. Additionally, post operational analysis services (PDARS, DVARS, &amp; OPSNET) are transitioning to the Mission Support domain.">
            <a:extLst>
              <a:ext uri="{FF2B5EF4-FFF2-40B4-BE49-F238E27FC236}">
                <a16:creationId xmlns:a16="http://schemas.microsoft.com/office/drawing/2014/main" id="{1017027F-FC85-4EB3-BC7C-9E61B3AE887F}"/>
              </a:ext>
            </a:extLst>
          </p:cNvPr>
          <p:cNvGrpSpPr/>
          <p:nvPr/>
        </p:nvGrpSpPr>
        <p:grpSpPr>
          <a:xfrm>
            <a:off x="31898" y="576836"/>
            <a:ext cx="9032875" cy="5905499"/>
            <a:chOff x="31898" y="576836"/>
            <a:chExt cx="9032875" cy="5905499"/>
          </a:xfrm>
        </p:grpSpPr>
        <p:cxnSp>
          <p:nvCxnSpPr>
            <p:cNvPr id="116" name="Elbow Connector 396">
              <a:extLst>
                <a:ext uri="{FF2B5EF4-FFF2-40B4-BE49-F238E27FC236}">
                  <a16:creationId xmlns:a16="http://schemas.microsoft.com/office/drawing/2014/main" id="{C469254B-7ECB-4058-A4A3-7ACBA3DAB170}"/>
                </a:ext>
                <a:ext uri="{C183D7F6-B498-43B3-948B-1728B52AA6E4}">
                  <adec:decorative xmlns:adec="http://schemas.microsoft.com/office/drawing/2017/decorative" val="1"/>
                </a:ext>
              </a:extLst>
            </p:cNvPr>
            <p:cNvCxnSpPr>
              <a:cxnSpLocks noChangeShapeType="1"/>
            </p:cNvCxnSpPr>
            <p:nvPr/>
          </p:nvCxnSpPr>
          <p:spPr bwMode="auto">
            <a:xfrm>
              <a:off x="1180963" y="1693683"/>
              <a:ext cx="2002504" cy="105514"/>
            </a:xfrm>
            <a:prstGeom prst="bentConnector3">
              <a:avLst>
                <a:gd name="adj1" fmla="val 9989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7" name="Elbow Connector 396">
              <a:extLst>
                <a:ext uri="{FF2B5EF4-FFF2-40B4-BE49-F238E27FC236}">
                  <a16:creationId xmlns:a16="http://schemas.microsoft.com/office/drawing/2014/main" id="{BDD232F5-8F9E-4930-966C-BF3E6DB36D08}"/>
                </a:ext>
                <a:ext uri="{C183D7F6-B498-43B3-948B-1728B52AA6E4}">
                  <adec:decorative xmlns:adec="http://schemas.microsoft.com/office/drawing/2017/decorative" val="1"/>
                </a:ext>
              </a:extLst>
            </p:cNvPr>
            <p:cNvCxnSpPr>
              <a:cxnSpLocks noChangeShapeType="1"/>
            </p:cNvCxnSpPr>
            <p:nvPr/>
          </p:nvCxnSpPr>
          <p:spPr bwMode="auto">
            <a:xfrm rot="16200000" flipV="1">
              <a:off x="3023758" y="2691659"/>
              <a:ext cx="164657" cy="2"/>
            </a:xfrm>
            <a:prstGeom prst="bentConnector3">
              <a:avLst>
                <a:gd name="adj1" fmla="val 5000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181" name="Straight Arrow Connector 393">
              <a:extLst>
                <a:ext uri="{FF2B5EF4-FFF2-40B4-BE49-F238E27FC236}">
                  <a16:creationId xmlns:a16="http://schemas.microsoft.com/office/drawing/2014/main" id="{08248EBE-9708-4359-8A02-E77CA18DB6AA}"/>
                </a:ext>
                <a:ext uri="{C183D7F6-B498-43B3-948B-1728B52AA6E4}">
                  <adec:decorative xmlns:adec="http://schemas.microsoft.com/office/drawing/2017/decorative" val="1"/>
                </a:ext>
              </a:extLst>
            </p:cNvPr>
            <p:cNvCxnSpPr>
              <a:cxnSpLocks noChangeShapeType="1"/>
            </p:cNvCxnSpPr>
            <p:nvPr/>
          </p:nvCxnSpPr>
          <p:spPr bwMode="auto">
            <a:xfrm>
              <a:off x="1120025" y="3720579"/>
              <a:ext cx="7841782"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0182" name="Right Brace 390">
              <a:extLst>
                <a:ext uri="{FF2B5EF4-FFF2-40B4-BE49-F238E27FC236}">
                  <a16:creationId xmlns:a16="http://schemas.microsoft.com/office/drawing/2014/main" id="{B56EC8B3-ECBE-4A7A-82F4-51F4C78DD5A9}"/>
                </a:ext>
                <a:ext uri="{C183D7F6-B498-43B3-948B-1728B52AA6E4}">
                  <adec:decorative xmlns:adec="http://schemas.microsoft.com/office/drawing/2017/decorative" val="1"/>
                </a:ext>
              </a:extLst>
            </p:cNvPr>
            <p:cNvSpPr>
              <a:spLocks/>
            </p:cNvSpPr>
            <p:nvPr/>
          </p:nvSpPr>
          <p:spPr bwMode="auto">
            <a:xfrm>
              <a:off x="960419" y="3521768"/>
              <a:ext cx="157675" cy="540760"/>
            </a:xfrm>
            <a:prstGeom prst="rightBrace">
              <a:avLst>
                <a:gd name="adj1" fmla="val 8310"/>
                <a:gd name="adj2" fmla="val 37115"/>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cxnSp>
          <p:nvCxnSpPr>
            <p:cNvPr id="50184" name="Straight Connector 96">
              <a:extLst>
                <a:ext uri="{FF2B5EF4-FFF2-40B4-BE49-F238E27FC236}">
                  <a16:creationId xmlns:a16="http://schemas.microsoft.com/office/drawing/2014/main" id="{4B7BFDAE-1138-463A-BF6C-A732E3BA8E6C}"/>
                </a:ext>
                <a:ext uri="{C183D7F6-B498-43B3-948B-1728B52AA6E4}">
                  <adec:decorative xmlns:adec="http://schemas.microsoft.com/office/drawing/2017/decorative" val="1"/>
                </a:ext>
              </a:extLst>
            </p:cNvPr>
            <p:cNvCxnSpPr>
              <a:cxnSpLocks/>
            </p:cNvCxnSpPr>
            <p:nvPr/>
          </p:nvCxnSpPr>
          <p:spPr bwMode="auto">
            <a:xfrm>
              <a:off x="1084580" y="5895644"/>
              <a:ext cx="868883" cy="0"/>
            </a:xfrm>
            <a:prstGeom prst="line">
              <a:avLst/>
            </a:prstGeom>
            <a:noFill/>
            <a:ln w="9525" algn="ctr">
              <a:solidFill>
                <a:srgbClr val="FF0000"/>
              </a:solidFill>
              <a:round/>
              <a:headEnd/>
              <a:tailEnd/>
            </a:ln>
          </p:spPr>
        </p:cxnSp>
        <p:cxnSp>
          <p:nvCxnSpPr>
            <p:cNvPr id="50185" name="Straight Arrow Connector 2 planned planned planned planned">
              <a:extLst>
                <a:ext uri="{FF2B5EF4-FFF2-40B4-BE49-F238E27FC236}">
                  <a16:creationId xmlns:a16="http://schemas.microsoft.com/office/drawing/2014/main" id="{11DB3F11-D88C-4733-82F3-6129C35EAE84}"/>
                </a:ext>
                <a:ext uri="{C183D7F6-B498-43B3-948B-1728B52AA6E4}">
                  <adec:decorative xmlns:adec="http://schemas.microsoft.com/office/drawing/2017/decorative" val="1"/>
                </a:ext>
              </a:extLst>
            </p:cNvPr>
            <p:cNvCxnSpPr>
              <a:cxnSpLocks noChangeShapeType="1"/>
            </p:cNvCxnSpPr>
            <p:nvPr/>
          </p:nvCxnSpPr>
          <p:spPr bwMode="auto">
            <a:xfrm>
              <a:off x="1888866" y="5895644"/>
              <a:ext cx="910369" cy="1925"/>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50190" name="Straight Arrow Connector 393">
              <a:extLst>
                <a:ext uri="{FF2B5EF4-FFF2-40B4-BE49-F238E27FC236}">
                  <a16:creationId xmlns:a16="http://schemas.microsoft.com/office/drawing/2014/main" id="{E975EFA8-8C12-42A1-89DE-797E2C8EE48C}"/>
                </a:ext>
                <a:ext uri="{C183D7F6-B498-43B3-948B-1728B52AA6E4}">
                  <adec:decorative xmlns:adec="http://schemas.microsoft.com/office/drawing/2017/decorative" val="1"/>
                </a:ext>
              </a:extLst>
            </p:cNvPr>
            <p:cNvCxnSpPr>
              <a:cxnSpLocks noChangeShapeType="1"/>
              <a:stCxn id="50189" idx="3"/>
            </p:cNvCxnSpPr>
            <p:nvPr/>
          </p:nvCxnSpPr>
          <p:spPr bwMode="auto">
            <a:xfrm>
              <a:off x="1075968" y="6329930"/>
              <a:ext cx="7885839"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0193" name="Line 68">
              <a:extLst>
                <a:ext uri="{FF2B5EF4-FFF2-40B4-BE49-F238E27FC236}">
                  <a16:creationId xmlns:a16="http://schemas.microsoft.com/office/drawing/2014/main" id="{FF41466B-7E2C-4240-B1FA-090A218CD077}"/>
                </a:ext>
                <a:ext uri="{C183D7F6-B498-43B3-948B-1728B52AA6E4}">
                  <adec:decorative xmlns:adec="http://schemas.microsoft.com/office/drawing/2017/decorative" val="1"/>
                </a:ext>
              </a:extLst>
            </p:cNvPr>
            <p:cNvSpPr>
              <a:spLocks noChangeShapeType="1"/>
            </p:cNvSpPr>
            <p:nvPr/>
          </p:nvSpPr>
          <p:spPr bwMode="auto">
            <a:xfrm flipV="1">
              <a:off x="1225802" y="1114443"/>
              <a:ext cx="336965" cy="196193"/>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mj-lt"/>
              </a:endParaRPr>
            </a:p>
          </p:txBody>
        </p:sp>
        <p:cxnSp>
          <p:nvCxnSpPr>
            <p:cNvPr id="50199" name="Straight Arrow Connector 481">
              <a:extLst>
                <a:ext uri="{FF2B5EF4-FFF2-40B4-BE49-F238E27FC236}">
                  <a16:creationId xmlns:a16="http://schemas.microsoft.com/office/drawing/2014/main" id="{C19D1D9C-2A66-4131-8C4F-E4109BCCCB13}"/>
                </a:ext>
                <a:ext uri="{C183D7F6-B498-43B3-948B-1728B52AA6E4}">
                  <adec:decorative xmlns:adec="http://schemas.microsoft.com/office/drawing/2017/decorative" val="1"/>
                </a:ext>
              </a:extLst>
            </p:cNvPr>
            <p:cNvCxnSpPr>
              <a:cxnSpLocks noChangeShapeType="1"/>
              <a:stCxn id="50197" idx="3"/>
            </p:cNvCxnSpPr>
            <p:nvPr/>
          </p:nvCxnSpPr>
          <p:spPr bwMode="auto">
            <a:xfrm>
              <a:off x="966740" y="1491421"/>
              <a:ext cx="799648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02" name="Straight Arrow Connector 391 planned planned planned planned">
              <a:extLst>
                <a:ext uri="{FF2B5EF4-FFF2-40B4-BE49-F238E27FC236}">
                  <a16:creationId xmlns:a16="http://schemas.microsoft.com/office/drawing/2014/main" id="{35D8985D-1188-4229-B7C6-C6CB3C296AFF}"/>
                </a:ext>
                <a:ext uri="{C183D7F6-B498-43B3-948B-1728B52AA6E4}">
                  <adec:decorative xmlns:adec="http://schemas.microsoft.com/office/drawing/2017/decorative" val="1"/>
                </a:ext>
              </a:extLst>
            </p:cNvPr>
            <p:cNvCxnSpPr>
              <a:cxnSpLocks noChangeShapeType="1"/>
              <a:stCxn id="50198" idx="3"/>
            </p:cNvCxnSpPr>
            <p:nvPr/>
          </p:nvCxnSpPr>
          <p:spPr bwMode="auto">
            <a:xfrm flipV="1">
              <a:off x="968011" y="1305918"/>
              <a:ext cx="513942" cy="15557"/>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50204" name="Arrow End">
              <a:extLst>
                <a:ext uri="{FF2B5EF4-FFF2-40B4-BE49-F238E27FC236}">
                  <a16:creationId xmlns:a16="http://schemas.microsoft.com/office/drawing/2014/main" id="{324A12AD-F9FD-4D08-BFB9-B85BB1A89AF5}"/>
                </a:ext>
                <a:ext uri="{C183D7F6-B498-43B3-948B-1728B52AA6E4}">
                  <adec:decorative xmlns:adec="http://schemas.microsoft.com/office/drawing/2017/decorative" val="1"/>
                </a:ext>
              </a:extLst>
            </p:cNvPr>
            <p:cNvCxnSpPr>
              <a:cxnSpLocks/>
              <a:stCxn id="50195" idx="3"/>
            </p:cNvCxnSpPr>
            <p:nvPr/>
          </p:nvCxnSpPr>
          <p:spPr bwMode="auto">
            <a:xfrm>
              <a:off x="2099246" y="962669"/>
              <a:ext cx="6862561"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15" name="Straight Arrow Connector 242">
              <a:extLst>
                <a:ext uri="{FF2B5EF4-FFF2-40B4-BE49-F238E27FC236}">
                  <a16:creationId xmlns:a16="http://schemas.microsoft.com/office/drawing/2014/main" id="{A94E3402-01AA-4DC3-9411-714A68A17A49}"/>
                </a:ext>
                <a:ext uri="{C183D7F6-B498-43B3-948B-1728B52AA6E4}">
                  <adec:decorative xmlns:adec="http://schemas.microsoft.com/office/drawing/2017/decorative" val="1"/>
                </a:ext>
              </a:extLst>
            </p:cNvPr>
            <p:cNvCxnSpPr>
              <a:cxnSpLocks noChangeShapeType="1"/>
              <a:stCxn id="50216" idx="3"/>
            </p:cNvCxnSpPr>
            <p:nvPr/>
          </p:nvCxnSpPr>
          <p:spPr bwMode="auto">
            <a:xfrm>
              <a:off x="920699" y="4223693"/>
              <a:ext cx="8041109"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20" name="Straight Arrow Connector 150">
              <a:extLst>
                <a:ext uri="{FF2B5EF4-FFF2-40B4-BE49-F238E27FC236}">
                  <a16:creationId xmlns:a16="http://schemas.microsoft.com/office/drawing/2014/main" id="{FD4890D1-3FBE-4D44-B1F2-9B7777A89A6D}"/>
                </a:ext>
                <a:ext uri="{C183D7F6-B498-43B3-948B-1728B52AA6E4}">
                  <adec:decorative xmlns:adec="http://schemas.microsoft.com/office/drawing/2017/decorative" val="1"/>
                </a:ext>
              </a:extLst>
            </p:cNvPr>
            <p:cNvCxnSpPr>
              <a:cxnSpLocks/>
              <a:stCxn id="50240" idx="3"/>
            </p:cNvCxnSpPr>
            <p:nvPr/>
          </p:nvCxnSpPr>
          <p:spPr bwMode="auto">
            <a:xfrm>
              <a:off x="2585263" y="4568256"/>
              <a:ext cx="6376544" cy="3872"/>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21" name="Straight Arrow Connector 151">
              <a:extLst>
                <a:ext uri="{FF2B5EF4-FFF2-40B4-BE49-F238E27FC236}">
                  <a16:creationId xmlns:a16="http://schemas.microsoft.com/office/drawing/2014/main" id="{414E7BB4-D286-4EC2-B0E5-ECC135328753}"/>
                </a:ext>
                <a:ext uri="{C183D7F6-B498-43B3-948B-1728B52AA6E4}">
                  <adec:decorative xmlns:adec="http://schemas.microsoft.com/office/drawing/2017/decorative" val="1"/>
                </a:ext>
              </a:extLst>
            </p:cNvPr>
            <p:cNvCxnSpPr>
              <a:cxnSpLocks/>
              <a:stCxn id="50250" idx="3"/>
            </p:cNvCxnSpPr>
            <p:nvPr/>
          </p:nvCxnSpPr>
          <p:spPr bwMode="auto">
            <a:xfrm flipH="1" flipV="1">
              <a:off x="2643901" y="4228060"/>
              <a:ext cx="3531288" cy="171691"/>
            </a:xfrm>
            <a:prstGeom prst="bentConnector3">
              <a:avLst>
                <a:gd name="adj1" fmla="val 100100"/>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22" name="Straight Arrow Connector 155">
              <a:extLst>
                <a:ext uri="{FF2B5EF4-FFF2-40B4-BE49-F238E27FC236}">
                  <a16:creationId xmlns:a16="http://schemas.microsoft.com/office/drawing/2014/main" id="{5258B02B-4C93-46C0-9E68-EF8E98374689}"/>
                </a:ext>
                <a:ext uri="{C183D7F6-B498-43B3-948B-1728B52AA6E4}">
                  <adec:decorative xmlns:adec="http://schemas.microsoft.com/office/drawing/2017/decorative" val="1"/>
                </a:ext>
              </a:extLst>
            </p:cNvPr>
            <p:cNvCxnSpPr>
              <a:cxnSpLocks/>
              <a:stCxn id="50250" idx="3"/>
            </p:cNvCxnSpPr>
            <p:nvPr/>
          </p:nvCxnSpPr>
          <p:spPr bwMode="auto">
            <a:xfrm flipH="1">
              <a:off x="4061608" y="4399751"/>
              <a:ext cx="2113581" cy="172377"/>
            </a:xfrm>
            <a:prstGeom prst="bentConnector3">
              <a:avLst>
                <a:gd name="adj1" fmla="val 100028"/>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29" name="Straight Arrow Connector 209">
              <a:extLst>
                <a:ext uri="{FF2B5EF4-FFF2-40B4-BE49-F238E27FC236}">
                  <a16:creationId xmlns:a16="http://schemas.microsoft.com/office/drawing/2014/main" id="{4ED568BD-C0F4-4E6F-AC20-DFB9CE845D42}"/>
                </a:ext>
                <a:ext uri="{C183D7F6-B498-43B3-948B-1728B52AA6E4}">
                  <adec:decorative xmlns:adec="http://schemas.microsoft.com/office/drawing/2017/decorative" val="1"/>
                </a:ext>
              </a:extLst>
            </p:cNvPr>
            <p:cNvCxnSpPr>
              <a:cxnSpLocks/>
              <a:stCxn id="50225" idx="3"/>
            </p:cNvCxnSpPr>
            <p:nvPr/>
          </p:nvCxnSpPr>
          <p:spPr bwMode="auto">
            <a:xfrm>
              <a:off x="1027273" y="1799199"/>
              <a:ext cx="7934534"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37" name="Straight Arrow Connector 391 planned planned planned planned">
              <a:extLst>
                <a:ext uri="{FF2B5EF4-FFF2-40B4-BE49-F238E27FC236}">
                  <a16:creationId xmlns:a16="http://schemas.microsoft.com/office/drawing/2014/main" id="{000E02D4-78A1-4252-9BA5-1256EFE966C7}"/>
                </a:ext>
                <a:ext uri="{C183D7F6-B498-43B3-948B-1728B52AA6E4}">
                  <adec:decorative xmlns:adec="http://schemas.microsoft.com/office/drawing/2017/decorative" val="1"/>
                </a:ext>
              </a:extLst>
            </p:cNvPr>
            <p:cNvCxnSpPr>
              <a:cxnSpLocks noChangeShapeType="1"/>
              <a:stCxn id="50234" idx="3"/>
            </p:cNvCxnSpPr>
            <p:nvPr/>
          </p:nvCxnSpPr>
          <p:spPr bwMode="auto">
            <a:xfrm flipV="1">
              <a:off x="1027273" y="1935610"/>
              <a:ext cx="2481938" cy="1122"/>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50238" name="Line 68">
              <a:extLst>
                <a:ext uri="{FF2B5EF4-FFF2-40B4-BE49-F238E27FC236}">
                  <a16:creationId xmlns:a16="http://schemas.microsoft.com/office/drawing/2014/main" id="{5B1E7C3A-D062-4038-87BB-7DF4AFE22D48}"/>
                </a:ext>
                <a:ext uri="{C183D7F6-B498-43B3-948B-1728B52AA6E4}">
                  <adec:decorative xmlns:adec="http://schemas.microsoft.com/office/drawing/2017/decorative" val="1"/>
                </a:ext>
              </a:extLst>
            </p:cNvPr>
            <p:cNvSpPr>
              <a:spLocks noChangeShapeType="1"/>
            </p:cNvSpPr>
            <p:nvPr/>
          </p:nvSpPr>
          <p:spPr bwMode="auto">
            <a:xfrm flipV="1">
              <a:off x="2643901" y="1807270"/>
              <a:ext cx="216149" cy="138046"/>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mj-lt"/>
              </a:endParaRPr>
            </a:p>
          </p:txBody>
        </p:sp>
        <p:cxnSp>
          <p:nvCxnSpPr>
            <p:cNvPr id="50252" name="Shape 197">
              <a:extLst>
                <a:ext uri="{FF2B5EF4-FFF2-40B4-BE49-F238E27FC236}">
                  <a16:creationId xmlns:a16="http://schemas.microsoft.com/office/drawing/2014/main" id="{0838B54C-BEBC-4F16-9223-104F756A5CBE}"/>
                </a:ext>
                <a:ext uri="{C183D7F6-B498-43B3-948B-1728B52AA6E4}">
                  <adec:decorative xmlns:adec="http://schemas.microsoft.com/office/drawing/2017/decorative" val="1"/>
                </a:ext>
              </a:extLst>
            </p:cNvPr>
            <p:cNvCxnSpPr>
              <a:cxnSpLocks noChangeShapeType="1"/>
            </p:cNvCxnSpPr>
            <p:nvPr/>
          </p:nvCxnSpPr>
          <p:spPr bwMode="auto">
            <a:xfrm flipV="1">
              <a:off x="1192397" y="4629302"/>
              <a:ext cx="822960" cy="143726"/>
            </a:xfrm>
            <a:prstGeom prst="bentConnector3">
              <a:avLst>
                <a:gd name="adj1" fmla="val 10021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30" name="Straight Arrow Connector 210">
              <a:extLst>
                <a:ext uri="{FF2B5EF4-FFF2-40B4-BE49-F238E27FC236}">
                  <a16:creationId xmlns:a16="http://schemas.microsoft.com/office/drawing/2014/main" id="{31EA8FCD-6E18-4005-BFE8-C2C25D7EE0A5}"/>
                </a:ext>
                <a:ext uri="{C183D7F6-B498-43B3-948B-1728B52AA6E4}">
                  <adec:decorative xmlns:adec="http://schemas.microsoft.com/office/drawing/2017/decorative" val="1"/>
                </a:ext>
              </a:extLst>
            </p:cNvPr>
            <p:cNvCxnSpPr>
              <a:cxnSpLocks/>
              <a:stCxn id="50223" idx="3"/>
            </p:cNvCxnSpPr>
            <p:nvPr/>
          </p:nvCxnSpPr>
          <p:spPr bwMode="auto">
            <a:xfrm>
              <a:off x="1562767" y="2600935"/>
              <a:ext cx="7399699" cy="259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39" name="Straight Arrow Connector 77">
              <a:extLst>
                <a:ext uri="{FF2B5EF4-FFF2-40B4-BE49-F238E27FC236}">
                  <a16:creationId xmlns:a16="http://schemas.microsoft.com/office/drawing/2014/main" id="{CD5862A2-307D-483D-B563-C79B23E379AE}"/>
                </a:ext>
                <a:ext uri="{C183D7F6-B498-43B3-948B-1728B52AA6E4}">
                  <adec:decorative xmlns:adec="http://schemas.microsoft.com/office/drawing/2017/decorative" val="1"/>
                </a:ext>
              </a:extLst>
            </p:cNvPr>
            <p:cNvCxnSpPr>
              <a:cxnSpLocks/>
              <a:stCxn id="50233" idx="3"/>
            </p:cNvCxnSpPr>
            <p:nvPr/>
          </p:nvCxnSpPr>
          <p:spPr bwMode="auto">
            <a:xfrm>
              <a:off x="920698" y="2430472"/>
              <a:ext cx="8042528"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43" name="Elbow Connector 396">
              <a:extLst>
                <a:ext uri="{FF2B5EF4-FFF2-40B4-BE49-F238E27FC236}">
                  <a16:creationId xmlns:a16="http://schemas.microsoft.com/office/drawing/2014/main" id="{10612DF5-CD51-4070-BF1B-107AEEFEDBCA}"/>
                </a:ext>
                <a:ext uri="{C183D7F6-B498-43B3-948B-1728B52AA6E4}">
                  <adec:decorative xmlns:adec="http://schemas.microsoft.com/office/drawing/2017/decorative" val="1"/>
                </a:ext>
              </a:extLst>
            </p:cNvPr>
            <p:cNvCxnSpPr>
              <a:cxnSpLocks noChangeShapeType="1"/>
              <a:endCxn id="93" idx="1"/>
            </p:cNvCxnSpPr>
            <p:nvPr/>
          </p:nvCxnSpPr>
          <p:spPr bwMode="auto">
            <a:xfrm rot="16200000" flipH="1">
              <a:off x="2879017" y="2883782"/>
              <a:ext cx="511841" cy="196803"/>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54" name="Straight Arrow Connector 393">
              <a:extLst>
                <a:ext uri="{FF2B5EF4-FFF2-40B4-BE49-F238E27FC236}">
                  <a16:creationId xmlns:a16="http://schemas.microsoft.com/office/drawing/2014/main" id="{8BC31A0A-48BE-4B71-B5D1-71B90682994C}"/>
                </a:ext>
                <a:ext uri="{C183D7F6-B498-43B3-948B-1728B52AA6E4}">
                  <adec:decorative xmlns:adec="http://schemas.microsoft.com/office/drawing/2017/decorative" val="1"/>
                </a:ext>
              </a:extLst>
            </p:cNvPr>
            <p:cNvCxnSpPr>
              <a:cxnSpLocks noChangeShapeType="1"/>
              <a:stCxn id="50255" idx="1"/>
              <a:endCxn id="50253" idx="1"/>
            </p:cNvCxnSpPr>
            <p:nvPr/>
          </p:nvCxnSpPr>
          <p:spPr bwMode="auto">
            <a:xfrm>
              <a:off x="2628121" y="2971347"/>
              <a:ext cx="665855" cy="1366"/>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4" name="Straight Arrow Connector 77">
              <a:extLst>
                <a:ext uri="{FF2B5EF4-FFF2-40B4-BE49-F238E27FC236}">
                  <a16:creationId xmlns:a16="http://schemas.microsoft.com/office/drawing/2014/main" id="{C42E220E-10E4-4690-B2B7-6B3E4769145E}"/>
                </a:ext>
                <a:ext uri="{C183D7F6-B498-43B3-948B-1728B52AA6E4}">
                  <adec:decorative xmlns:adec="http://schemas.microsoft.com/office/drawing/2017/decorative" val="1"/>
                </a:ext>
              </a:extLst>
            </p:cNvPr>
            <p:cNvCxnSpPr>
              <a:cxnSpLocks/>
            </p:cNvCxnSpPr>
            <p:nvPr/>
          </p:nvCxnSpPr>
          <p:spPr bwMode="auto">
            <a:xfrm>
              <a:off x="3886801" y="3238105"/>
              <a:ext cx="50750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9" name="Shape 197 planned planned planned planned">
              <a:extLst>
                <a:ext uri="{FF2B5EF4-FFF2-40B4-BE49-F238E27FC236}">
                  <a16:creationId xmlns:a16="http://schemas.microsoft.com/office/drawing/2014/main" id="{C6A650DC-E40E-4EC2-B47C-B8280DF49AE8}"/>
                </a:ext>
                <a:ext uri="{C183D7F6-B498-43B3-948B-1728B52AA6E4}">
                  <adec:decorative xmlns:adec="http://schemas.microsoft.com/office/drawing/2017/decorative" val="1"/>
                </a:ext>
              </a:extLst>
            </p:cNvPr>
            <p:cNvCxnSpPr>
              <a:cxnSpLocks noChangeShapeType="1"/>
              <a:stCxn id="114" idx="1"/>
              <a:endCxn id="125" idx="1"/>
            </p:cNvCxnSpPr>
            <p:nvPr/>
          </p:nvCxnSpPr>
          <p:spPr bwMode="auto">
            <a:xfrm>
              <a:off x="1106266" y="3399714"/>
              <a:ext cx="3050832" cy="12914"/>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14" name="Right Brace 390">
              <a:extLst>
                <a:ext uri="{FF2B5EF4-FFF2-40B4-BE49-F238E27FC236}">
                  <a16:creationId xmlns:a16="http://schemas.microsoft.com/office/drawing/2014/main" id="{309B89F6-98A0-482C-AEA4-F41730576B45}"/>
                </a:ext>
                <a:ext uri="{C183D7F6-B498-43B3-948B-1728B52AA6E4}">
                  <adec:decorative xmlns:adec="http://schemas.microsoft.com/office/drawing/2017/decorative" val="1"/>
                </a:ext>
              </a:extLst>
            </p:cNvPr>
            <p:cNvSpPr>
              <a:spLocks/>
            </p:cNvSpPr>
            <p:nvPr/>
          </p:nvSpPr>
          <p:spPr bwMode="auto">
            <a:xfrm>
              <a:off x="948591" y="2951997"/>
              <a:ext cx="157675" cy="531869"/>
            </a:xfrm>
            <a:prstGeom prst="rightBrace">
              <a:avLst>
                <a:gd name="adj1" fmla="val 8310"/>
                <a:gd name="adj2" fmla="val 84178"/>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127" name="Line 68">
              <a:extLst>
                <a:ext uri="{FF2B5EF4-FFF2-40B4-BE49-F238E27FC236}">
                  <a16:creationId xmlns:a16="http://schemas.microsoft.com/office/drawing/2014/main" id="{B61C594C-AD3F-4E16-9715-5D89FCDA360F}"/>
                </a:ext>
                <a:ext uri="{C183D7F6-B498-43B3-948B-1728B52AA6E4}">
                  <adec:decorative xmlns:adec="http://schemas.microsoft.com/office/drawing/2017/decorative" val="1"/>
                </a:ext>
              </a:extLst>
            </p:cNvPr>
            <p:cNvSpPr>
              <a:spLocks noChangeShapeType="1"/>
            </p:cNvSpPr>
            <p:nvPr/>
          </p:nvSpPr>
          <p:spPr bwMode="auto">
            <a:xfrm flipV="1">
              <a:off x="3027011" y="3308926"/>
              <a:ext cx="196803" cy="77892"/>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mj-lt"/>
              </a:endParaRPr>
            </a:p>
          </p:txBody>
        </p:sp>
        <p:cxnSp>
          <p:nvCxnSpPr>
            <p:cNvPr id="88" name="Straight Arrow Connector 209">
              <a:extLst>
                <a:ext uri="{FF2B5EF4-FFF2-40B4-BE49-F238E27FC236}">
                  <a16:creationId xmlns:a16="http://schemas.microsoft.com/office/drawing/2014/main" id="{335A9C9B-7A29-48DA-92DB-693F53BE7063}"/>
                </a:ext>
                <a:ext uri="{C183D7F6-B498-43B3-948B-1728B52AA6E4}">
                  <adec:decorative xmlns:adec="http://schemas.microsoft.com/office/drawing/2017/decorative" val="1"/>
                </a:ext>
              </a:extLst>
            </p:cNvPr>
            <p:cNvCxnSpPr>
              <a:cxnSpLocks/>
              <a:stCxn id="50267" idx="3"/>
            </p:cNvCxnSpPr>
            <p:nvPr/>
          </p:nvCxnSpPr>
          <p:spPr bwMode="auto">
            <a:xfrm flipV="1">
              <a:off x="1027429" y="2071692"/>
              <a:ext cx="7934378" cy="1779"/>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2" name="Straight Arrow Connector 209">
              <a:extLst>
                <a:ext uri="{FF2B5EF4-FFF2-40B4-BE49-F238E27FC236}">
                  <a16:creationId xmlns:a16="http://schemas.microsoft.com/office/drawing/2014/main" id="{EB8AA771-4AE0-42CB-A47C-DC0A9D85132A}"/>
                </a:ext>
                <a:ext uri="{C183D7F6-B498-43B3-948B-1728B52AA6E4}">
                  <adec:decorative xmlns:adec="http://schemas.microsoft.com/office/drawing/2017/decorative" val="1"/>
                </a:ext>
              </a:extLst>
            </p:cNvPr>
            <p:cNvCxnSpPr>
              <a:cxnSpLocks/>
              <a:stCxn id="50264" idx="3"/>
            </p:cNvCxnSpPr>
            <p:nvPr/>
          </p:nvCxnSpPr>
          <p:spPr bwMode="auto">
            <a:xfrm>
              <a:off x="1027429" y="2210687"/>
              <a:ext cx="7934378" cy="837"/>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0232" name="Elbow Connector 396">
              <a:extLst>
                <a:ext uri="{FF2B5EF4-FFF2-40B4-BE49-F238E27FC236}">
                  <a16:creationId xmlns:a16="http://schemas.microsoft.com/office/drawing/2014/main" id="{A47AFF1C-A656-4541-9882-F92F0BFF4E39}"/>
                </a:ext>
                <a:ext uri="{C183D7F6-B498-43B3-948B-1728B52AA6E4}">
                  <adec:decorative xmlns:adec="http://schemas.microsoft.com/office/drawing/2017/decorative" val="1"/>
                </a:ext>
              </a:extLst>
            </p:cNvPr>
            <p:cNvCxnSpPr>
              <a:cxnSpLocks noChangeShapeType="1"/>
              <a:stCxn id="50231" idx="3"/>
            </p:cNvCxnSpPr>
            <p:nvPr/>
          </p:nvCxnSpPr>
          <p:spPr bwMode="auto">
            <a:xfrm flipV="1">
              <a:off x="6179405" y="2602982"/>
              <a:ext cx="184183" cy="374427"/>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 name="Auto (3 of 4) Systems">
              <a:extLst>
                <a:ext uri="{FF2B5EF4-FFF2-40B4-BE49-F238E27FC236}">
                  <a16:creationId xmlns:a16="http://schemas.microsoft.com/office/drawing/2014/main" id="{A30FFB6F-72BF-4DE1-B190-B244BA0C2E84}"/>
                </a:ext>
              </a:extLst>
            </p:cNvPr>
            <p:cNvGrpSpPr/>
            <p:nvPr/>
          </p:nvGrpSpPr>
          <p:grpSpPr>
            <a:xfrm>
              <a:off x="320029" y="1252414"/>
              <a:ext cx="3574392" cy="5146947"/>
              <a:chOff x="319881" y="1240728"/>
              <a:chExt cx="3574392" cy="5146947"/>
            </a:xfrm>
          </p:grpSpPr>
          <p:sp>
            <p:nvSpPr>
              <p:cNvPr id="50183" name="system 713" descr="system 713">
                <a:hlinkClick r:id="rId3"/>
                <a:extLst>
                  <a:ext uri="{FF2B5EF4-FFF2-40B4-BE49-F238E27FC236}">
                    <a16:creationId xmlns:a16="http://schemas.microsoft.com/office/drawing/2014/main" id="{723F4A25-2B7A-46C7-A9DB-9509E1733A55}"/>
                  </a:ext>
                  <a:ext uri="{C183D7F6-B498-43B3-948B-1728B52AA6E4}">
                    <adec:decorative xmlns:adec="http://schemas.microsoft.com/office/drawing/2017/decorative" val="0"/>
                  </a:ext>
                </a:extLst>
              </p:cNvPr>
              <p:cNvSpPr>
                <a:spLocks noChangeArrowheads="1"/>
              </p:cNvSpPr>
              <p:nvPr/>
            </p:nvSpPr>
            <p:spPr bwMode="auto">
              <a:xfrm>
                <a:off x="527207" y="5825030"/>
                <a:ext cx="548613" cy="136534"/>
              </a:xfrm>
              <a:prstGeom prst="rect">
                <a:avLst/>
              </a:prstGeom>
              <a:solidFill>
                <a:srgbClr val="D0F2FC"/>
              </a:solidFill>
              <a:ln w="9525">
                <a:solidFill>
                  <a:schemeClr val="tx1"/>
                </a:solidFill>
                <a:miter lim="800000"/>
                <a:headEnd/>
                <a:tailEnd/>
              </a:ln>
            </p:spPr>
            <p:txBody>
              <a:bodyPr wrap="none" lIns="9144"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PDARS</a:t>
                </a:r>
              </a:p>
            </p:txBody>
          </p:sp>
          <p:sp>
            <p:nvSpPr>
              <p:cNvPr id="50189" name="system 1299" descr="system 1299">
                <a:hlinkClick r:id="rId4"/>
                <a:extLst>
                  <a:ext uri="{FF2B5EF4-FFF2-40B4-BE49-F238E27FC236}">
                    <a16:creationId xmlns:a16="http://schemas.microsoft.com/office/drawing/2014/main" id="{82813FA2-DBB1-4C58-B5D4-A93FAABEFE7D}"/>
                  </a:ext>
                  <a:ext uri="{C183D7F6-B498-43B3-948B-1728B52AA6E4}">
                    <adec:decorative xmlns:adec="http://schemas.microsoft.com/office/drawing/2017/decorative" val="0"/>
                  </a:ext>
                </a:extLst>
              </p:cNvPr>
              <p:cNvSpPr>
                <a:spLocks noChangeArrowheads="1"/>
              </p:cNvSpPr>
              <p:nvPr/>
            </p:nvSpPr>
            <p:spPr bwMode="auto">
              <a:xfrm>
                <a:off x="527207" y="6248812"/>
                <a:ext cx="548613" cy="138863"/>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OPSNET</a:t>
                </a:r>
              </a:p>
            </p:txBody>
          </p:sp>
          <p:sp>
            <p:nvSpPr>
              <p:cNvPr id="50197" name="system 31" descr="system 31">
                <a:hlinkClick r:id="rId5"/>
                <a:extLst>
                  <a:ext uri="{FF2B5EF4-FFF2-40B4-BE49-F238E27FC236}">
                    <a16:creationId xmlns:a16="http://schemas.microsoft.com/office/drawing/2014/main" id="{61FBAE58-65A4-46F3-BF6B-2C6D1551F568}"/>
                  </a:ext>
                  <a:ext uri="{C183D7F6-B498-43B3-948B-1728B52AA6E4}">
                    <adec:decorative xmlns:adec="http://schemas.microsoft.com/office/drawing/2017/decorative" val="0"/>
                  </a:ext>
                </a:extLst>
              </p:cNvPr>
              <p:cNvSpPr>
                <a:spLocks noChangeArrowheads="1"/>
              </p:cNvSpPr>
              <p:nvPr/>
            </p:nvSpPr>
            <p:spPr bwMode="auto">
              <a:xfrm>
                <a:off x="326544" y="1411468"/>
                <a:ext cx="640049" cy="136534"/>
              </a:xfrm>
              <a:prstGeom prst="rect">
                <a:avLst/>
              </a:prstGeom>
              <a:solidFill>
                <a:srgbClr val="D0F2FC"/>
              </a:solidFill>
              <a:ln w="9525">
                <a:solidFill>
                  <a:schemeClr val="tx1"/>
                </a:solidFill>
                <a:miter lim="800000"/>
                <a:headEnd/>
                <a:tailEnd/>
              </a:ln>
            </p:spPr>
            <p:txBody>
              <a:bodyPr wrap="none" lIns="9144"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OASIS </a:t>
                </a:r>
              </a:p>
            </p:txBody>
          </p:sp>
          <p:sp>
            <p:nvSpPr>
              <p:cNvPr id="50198" name="facility_type 73" descr="facility_type 73">
                <a:hlinkClick r:id="rId6"/>
                <a:extLst>
                  <a:ext uri="{FF2B5EF4-FFF2-40B4-BE49-F238E27FC236}">
                    <a16:creationId xmlns:a16="http://schemas.microsoft.com/office/drawing/2014/main" id="{DD89FF8C-AE4F-4061-88D5-231DFEC4B432}"/>
                  </a:ext>
                  <a:ext uri="{C183D7F6-B498-43B3-948B-1728B52AA6E4}">
                    <adec:decorative xmlns:adec="http://schemas.microsoft.com/office/drawing/2017/decorative" val="0"/>
                  </a:ext>
                </a:extLst>
              </p:cNvPr>
              <p:cNvSpPr>
                <a:spLocks noChangeArrowheads="1"/>
              </p:cNvSpPr>
              <p:nvPr/>
            </p:nvSpPr>
            <p:spPr bwMode="auto">
              <a:xfrm>
                <a:off x="326544" y="1240728"/>
                <a:ext cx="641319" cy="138121"/>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AFSS CONUS</a:t>
                </a:r>
              </a:p>
            </p:txBody>
          </p:sp>
          <p:sp>
            <p:nvSpPr>
              <p:cNvPr id="50257" name="system 702" descr="system 702">
                <a:hlinkClick r:id="rId7"/>
                <a:extLst>
                  <a:ext uri="{FF2B5EF4-FFF2-40B4-BE49-F238E27FC236}">
                    <a16:creationId xmlns:a16="http://schemas.microsoft.com/office/drawing/2014/main" id="{27A9E60C-9D6B-41C2-919F-077A9DAF62C7}"/>
                  </a:ext>
                  <a:ext uri="{C183D7F6-B498-43B3-948B-1728B52AA6E4}">
                    <adec:decorative xmlns:adec="http://schemas.microsoft.com/office/drawing/2017/decorative" val="0"/>
                  </a:ext>
                </a:extLst>
              </p:cNvPr>
              <p:cNvSpPr>
                <a:spLocks noChangeArrowheads="1"/>
              </p:cNvSpPr>
              <p:nvPr/>
            </p:nvSpPr>
            <p:spPr bwMode="auto">
              <a:xfrm>
                <a:off x="373225" y="3654132"/>
                <a:ext cx="547616"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ADX</a:t>
                </a:r>
              </a:p>
            </p:txBody>
          </p:sp>
          <p:sp>
            <p:nvSpPr>
              <p:cNvPr id="50259" name="system 912" descr="system 912">
                <a:hlinkClick r:id="rId8"/>
                <a:extLst>
                  <a:ext uri="{FF2B5EF4-FFF2-40B4-BE49-F238E27FC236}">
                    <a16:creationId xmlns:a16="http://schemas.microsoft.com/office/drawing/2014/main" id="{6FA4D59C-129B-4030-86F5-D32C5844DD49}"/>
                  </a:ext>
                  <a:ext uri="{C183D7F6-B498-43B3-948B-1728B52AA6E4}">
                    <adec:decorative xmlns:adec="http://schemas.microsoft.com/office/drawing/2017/decorative" val="0"/>
                  </a:ext>
                </a:extLst>
              </p:cNvPr>
              <p:cNvSpPr>
                <a:spLocks noChangeArrowheads="1"/>
              </p:cNvSpPr>
              <p:nvPr/>
            </p:nvSpPr>
            <p:spPr bwMode="auto">
              <a:xfrm>
                <a:off x="373725" y="3921498"/>
                <a:ext cx="547617"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AGIS</a:t>
                </a:r>
              </a:p>
            </p:txBody>
          </p:sp>
          <p:sp>
            <p:nvSpPr>
              <p:cNvPr id="50261" name="system 920" descr="system 920">
                <a:hlinkClick r:id="rId9"/>
                <a:extLst>
                  <a:ext uri="{FF2B5EF4-FFF2-40B4-BE49-F238E27FC236}">
                    <a16:creationId xmlns:a16="http://schemas.microsoft.com/office/drawing/2014/main" id="{47BC4E1C-64F3-4967-9949-6423C26CF205}"/>
                  </a:ext>
                  <a:ext uri="{C183D7F6-B498-43B3-948B-1728B52AA6E4}">
                    <adec:decorative xmlns:adec="http://schemas.microsoft.com/office/drawing/2017/decorative" val="0"/>
                  </a:ext>
                </a:extLst>
              </p:cNvPr>
              <p:cNvSpPr>
                <a:spLocks noChangeArrowheads="1"/>
              </p:cNvSpPr>
              <p:nvPr/>
            </p:nvSpPr>
            <p:spPr bwMode="auto">
              <a:xfrm>
                <a:off x="374021" y="3790626"/>
                <a:ext cx="546529"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CTS</a:t>
                </a:r>
              </a:p>
            </p:txBody>
          </p:sp>
          <p:sp>
            <p:nvSpPr>
              <p:cNvPr id="50262" name="system 1205" descr="system 1205">
                <a:hlinkClick r:id="rId10"/>
                <a:extLst>
                  <a:ext uri="{FF2B5EF4-FFF2-40B4-BE49-F238E27FC236}">
                    <a16:creationId xmlns:a16="http://schemas.microsoft.com/office/drawing/2014/main" id="{47E5BC0D-5684-46B6-9C7C-992580BA4485}"/>
                  </a:ext>
                  <a:ext uri="{C183D7F6-B498-43B3-948B-1728B52AA6E4}">
                    <adec:decorative xmlns:adec="http://schemas.microsoft.com/office/drawing/2017/decorative" val="0"/>
                  </a:ext>
                </a:extLst>
              </p:cNvPr>
              <p:cNvSpPr>
                <a:spLocks noChangeArrowheads="1"/>
              </p:cNvSpPr>
              <p:nvPr/>
            </p:nvSpPr>
            <p:spPr bwMode="auto">
              <a:xfrm rot="16200000">
                <a:off x="116295" y="1925694"/>
                <a:ext cx="546612" cy="138121"/>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NAIMES</a:t>
                </a:r>
              </a:p>
            </p:txBody>
          </p:sp>
          <p:sp>
            <p:nvSpPr>
              <p:cNvPr id="50264" name="system 906" descr="system 906">
                <a:hlinkClick r:id="rId11"/>
                <a:extLst>
                  <a:ext uri="{FF2B5EF4-FFF2-40B4-BE49-F238E27FC236}">
                    <a16:creationId xmlns:a16="http://schemas.microsoft.com/office/drawing/2014/main" id="{DB109A63-5DFB-4EC8-8E64-45DA99EC2CC6}"/>
                  </a:ext>
                  <a:ext uri="{C183D7F6-B498-43B3-948B-1728B52AA6E4}">
                    <adec:decorative xmlns:adec="http://schemas.microsoft.com/office/drawing/2017/decorative" val="0"/>
                  </a:ext>
                </a:extLst>
              </p:cNvPr>
              <p:cNvSpPr>
                <a:spLocks noChangeArrowheads="1"/>
              </p:cNvSpPr>
              <p:nvPr/>
            </p:nvSpPr>
            <p:spPr bwMode="auto">
              <a:xfrm>
                <a:off x="479664" y="2129940"/>
                <a:ext cx="547617" cy="138121"/>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AISR</a:t>
                </a:r>
              </a:p>
            </p:txBody>
          </p:sp>
          <p:sp>
            <p:nvSpPr>
              <p:cNvPr id="50265" name="system 418" descr="system 418">
                <a:hlinkClick r:id="rId12"/>
                <a:extLst>
                  <a:ext uri="{FF2B5EF4-FFF2-40B4-BE49-F238E27FC236}">
                    <a16:creationId xmlns:a16="http://schemas.microsoft.com/office/drawing/2014/main" id="{D3CCBE24-7393-427B-94BB-BD9AA167C191}"/>
                  </a:ext>
                  <a:ext uri="{C183D7F6-B498-43B3-948B-1728B52AA6E4}">
                    <adec:decorative xmlns:adec="http://schemas.microsoft.com/office/drawing/2017/decorative" val="0"/>
                  </a:ext>
                </a:extLst>
              </p:cNvPr>
              <p:cNvSpPr>
                <a:spLocks noChangeArrowheads="1"/>
              </p:cNvSpPr>
              <p:nvPr/>
            </p:nvSpPr>
            <p:spPr bwMode="auto">
              <a:xfrm>
                <a:off x="372934" y="3517826"/>
                <a:ext cx="547616" cy="138122"/>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OEAAA</a:t>
                </a:r>
              </a:p>
            </p:txBody>
          </p:sp>
          <p:sp>
            <p:nvSpPr>
              <p:cNvPr id="50267" name="system 150" descr="system 150">
                <a:hlinkClick r:id="rId13"/>
                <a:extLst>
                  <a:ext uri="{FF2B5EF4-FFF2-40B4-BE49-F238E27FC236}">
                    <a16:creationId xmlns:a16="http://schemas.microsoft.com/office/drawing/2014/main" id="{CCF2B1C9-E5BA-4650-96CE-26DC566BE57D}"/>
                  </a:ext>
                  <a:ext uri="{C183D7F6-B498-43B3-948B-1728B52AA6E4}">
                    <adec:decorative xmlns:adec="http://schemas.microsoft.com/office/drawing/2017/decorative" val="0"/>
                  </a:ext>
                </a:extLst>
              </p:cNvPr>
              <p:cNvSpPr>
                <a:spLocks noChangeArrowheads="1"/>
              </p:cNvSpPr>
              <p:nvPr/>
            </p:nvSpPr>
            <p:spPr bwMode="auto">
              <a:xfrm>
                <a:off x="479665" y="1993518"/>
                <a:ext cx="547616"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SAMS</a:t>
                </a:r>
              </a:p>
            </p:txBody>
          </p:sp>
          <p:sp>
            <p:nvSpPr>
              <p:cNvPr id="50216" name="system 36" descr="system 36">
                <a:hlinkClick r:id="rId14"/>
                <a:extLst>
                  <a:ext uri="{FF2B5EF4-FFF2-40B4-BE49-F238E27FC236}">
                    <a16:creationId xmlns:a16="http://schemas.microsoft.com/office/drawing/2014/main" id="{F49C57EF-C76D-4411-AE39-E15487733FDA}"/>
                  </a:ext>
                  <a:ext uri="{C183D7F6-B498-43B3-948B-1728B52AA6E4}">
                    <adec:decorative xmlns:adec="http://schemas.microsoft.com/office/drawing/2017/decorative" val="0"/>
                  </a:ext>
                </a:extLst>
              </p:cNvPr>
              <p:cNvSpPr>
                <a:spLocks noChangeArrowheads="1"/>
              </p:cNvSpPr>
              <p:nvPr/>
            </p:nvSpPr>
            <p:spPr bwMode="auto">
              <a:xfrm>
                <a:off x="372935" y="4143740"/>
                <a:ext cx="547616"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RMLS</a:t>
                </a:r>
              </a:p>
            </p:txBody>
          </p:sp>
          <p:sp>
            <p:nvSpPr>
              <p:cNvPr id="50225" name="system 923" descr="system 923">
                <a:hlinkClick r:id="rId15"/>
                <a:extLst>
                  <a:ext uri="{FF2B5EF4-FFF2-40B4-BE49-F238E27FC236}">
                    <a16:creationId xmlns:a16="http://schemas.microsoft.com/office/drawing/2014/main" id="{20A43398-039E-4E9B-990F-7FEA3BCB6142}"/>
                  </a:ext>
                  <a:ext uri="{C183D7F6-B498-43B3-948B-1728B52AA6E4}">
                    <adec:decorative xmlns:adec="http://schemas.microsoft.com/office/drawing/2017/decorative" val="0"/>
                  </a:ext>
                </a:extLst>
              </p:cNvPr>
              <p:cNvSpPr>
                <a:spLocks noChangeArrowheads="1"/>
              </p:cNvSpPr>
              <p:nvPr/>
            </p:nvSpPr>
            <p:spPr bwMode="auto">
              <a:xfrm>
                <a:off x="479665" y="1718452"/>
                <a:ext cx="547460" cy="138121"/>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FNS</a:t>
                </a:r>
              </a:p>
            </p:txBody>
          </p:sp>
          <p:sp>
            <p:nvSpPr>
              <p:cNvPr id="50234" name="system 420" descr="system 420">
                <a:hlinkClick r:id="rId16"/>
                <a:extLst>
                  <a:ext uri="{FF2B5EF4-FFF2-40B4-BE49-F238E27FC236}">
                    <a16:creationId xmlns:a16="http://schemas.microsoft.com/office/drawing/2014/main" id="{83EF4474-308D-40C4-BD7A-424089411699}"/>
                  </a:ext>
                  <a:ext uri="{C183D7F6-B498-43B3-948B-1728B52AA6E4}">
                    <adec:decorative xmlns:adec="http://schemas.microsoft.com/office/drawing/2017/decorative" val="0"/>
                  </a:ext>
                </a:extLst>
              </p:cNvPr>
              <p:cNvSpPr>
                <a:spLocks noChangeArrowheads="1"/>
              </p:cNvSpPr>
              <p:nvPr/>
            </p:nvSpPr>
            <p:spPr bwMode="auto">
              <a:xfrm>
                <a:off x="479665" y="1856461"/>
                <a:ext cx="547460" cy="137169"/>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USNS</a:t>
                </a:r>
              </a:p>
            </p:txBody>
          </p:sp>
          <p:sp>
            <p:nvSpPr>
              <p:cNvPr id="50240" name="system 1227" descr="system 1227">
                <a:hlinkClick r:id="rId17"/>
                <a:extLst>
                  <a:ext uri="{FF2B5EF4-FFF2-40B4-BE49-F238E27FC236}">
                    <a16:creationId xmlns:a16="http://schemas.microsoft.com/office/drawing/2014/main" id="{2036923B-93B2-41E7-B238-1F2FEBB3FBB6}"/>
                  </a:ext>
                  <a:ext uri="{C183D7F6-B498-43B3-948B-1728B52AA6E4}">
                    <adec:decorative xmlns:adec="http://schemas.microsoft.com/office/drawing/2017/decorative" val="0"/>
                  </a:ext>
                </a:extLst>
              </p:cNvPr>
              <p:cNvSpPr>
                <a:spLocks noChangeArrowheads="1"/>
              </p:cNvSpPr>
              <p:nvPr/>
            </p:nvSpPr>
            <p:spPr bwMode="auto">
              <a:xfrm>
                <a:off x="1953315" y="4492558"/>
                <a:ext cx="631800" cy="12802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AMMS</a:t>
                </a:r>
              </a:p>
            </p:txBody>
          </p:sp>
          <p:sp>
            <p:nvSpPr>
              <p:cNvPr id="50258" name="system 718" descr="system 718">
                <a:hlinkClick r:id="rId18"/>
                <a:extLst>
                  <a:ext uri="{FF2B5EF4-FFF2-40B4-BE49-F238E27FC236}">
                    <a16:creationId xmlns:a16="http://schemas.microsoft.com/office/drawing/2014/main" id="{72FF6914-ED34-4B19-A569-FD6487F986A1}"/>
                  </a:ext>
                  <a:ext uri="{C183D7F6-B498-43B3-948B-1728B52AA6E4}">
                    <adec:decorative xmlns:adec="http://schemas.microsoft.com/office/drawing/2017/decorative" val="0"/>
                  </a:ext>
                </a:extLst>
              </p:cNvPr>
              <p:cNvSpPr>
                <a:spLocks noChangeArrowheads="1"/>
              </p:cNvSpPr>
              <p:nvPr/>
            </p:nvSpPr>
            <p:spPr bwMode="auto">
              <a:xfrm>
                <a:off x="373228" y="2935343"/>
                <a:ext cx="547617" cy="138122"/>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CARF</a:t>
                </a:r>
              </a:p>
            </p:txBody>
          </p:sp>
          <p:sp>
            <p:nvSpPr>
              <p:cNvPr id="50263" name="system 948" descr="system 948">
                <a:hlinkClick r:id="rId19"/>
                <a:extLst>
                  <a:ext uri="{FF2B5EF4-FFF2-40B4-BE49-F238E27FC236}">
                    <a16:creationId xmlns:a16="http://schemas.microsoft.com/office/drawing/2014/main" id="{85623ABA-C19A-4020-9296-F58F4FDA927A}"/>
                  </a:ext>
                  <a:ext uri="{C183D7F6-B498-43B3-948B-1728B52AA6E4}">
                    <adec:decorative xmlns:adec="http://schemas.microsoft.com/office/drawing/2017/decorative" val="0"/>
                  </a:ext>
                </a:extLst>
              </p:cNvPr>
              <p:cNvSpPr>
                <a:spLocks noChangeArrowheads="1"/>
              </p:cNvSpPr>
              <p:nvPr/>
            </p:nvSpPr>
            <p:spPr bwMode="auto">
              <a:xfrm>
                <a:off x="373226" y="3071237"/>
                <a:ext cx="547617" cy="138121"/>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TFR </a:t>
                </a:r>
                <a:r>
                  <a:rPr lang="en-US" altLang="en-US" sz="800" err="1">
                    <a:solidFill>
                      <a:srgbClr val="000000"/>
                    </a:solidFill>
                    <a:latin typeface="+mj-lt"/>
                    <a:ea typeface="ＭＳ Ｐゴシック" panose="020B0600070205080204" pitchFamily="34" charset="-128"/>
                    <a:cs typeface="Segoe UI" panose="020B0502040204020203" pitchFamily="34" charset="0"/>
                  </a:rPr>
                  <a:t>Bldr</a:t>
                </a:r>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50266" name="system 544" descr="system 544">
                <a:hlinkClick r:id="rId20"/>
                <a:extLst>
                  <a:ext uri="{FF2B5EF4-FFF2-40B4-BE49-F238E27FC236}">
                    <a16:creationId xmlns:a16="http://schemas.microsoft.com/office/drawing/2014/main" id="{17DF8F86-CF5E-4B5A-BDFE-48B82679D87F}"/>
                  </a:ext>
                  <a:ext uri="{C183D7F6-B498-43B3-948B-1728B52AA6E4}">
                    <adec:decorative xmlns:adec="http://schemas.microsoft.com/office/drawing/2017/decorative" val="0"/>
                  </a:ext>
                </a:extLst>
              </p:cNvPr>
              <p:cNvSpPr>
                <a:spLocks noChangeArrowheads="1"/>
              </p:cNvSpPr>
              <p:nvPr/>
            </p:nvSpPr>
            <p:spPr bwMode="auto">
              <a:xfrm>
                <a:off x="373225" y="3207752"/>
                <a:ext cx="547617"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SDAT</a:t>
                </a:r>
              </a:p>
            </p:txBody>
          </p:sp>
          <p:sp>
            <p:nvSpPr>
              <p:cNvPr id="50223" name="system 952" descr="system 952">
                <a:hlinkClick r:id="rId21"/>
                <a:extLst>
                  <a:ext uri="{FF2B5EF4-FFF2-40B4-BE49-F238E27FC236}">
                    <a16:creationId xmlns:a16="http://schemas.microsoft.com/office/drawing/2014/main" id="{9E912C74-94AC-4869-8626-A04957E59F46}"/>
                  </a:ext>
                  <a:ext uri="{C183D7F6-B498-43B3-948B-1728B52AA6E4}">
                    <adec:decorative xmlns:adec="http://schemas.microsoft.com/office/drawing/2017/decorative" val="0"/>
                  </a:ext>
                </a:extLst>
              </p:cNvPr>
              <p:cNvSpPr>
                <a:spLocks noChangeArrowheads="1"/>
              </p:cNvSpPr>
              <p:nvPr/>
            </p:nvSpPr>
            <p:spPr bwMode="auto">
              <a:xfrm>
                <a:off x="319882" y="2518073"/>
                <a:ext cx="1242737" cy="142352"/>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ACS</a:t>
                </a:r>
              </a:p>
            </p:txBody>
          </p:sp>
          <p:sp>
            <p:nvSpPr>
              <p:cNvPr id="50233" name="system 49" descr="system 49">
                <a:hlinkClick r:id="rId22"/>
                <a:extLst>
                  <a:ext uri="{FF2B5EF4-FFF2-40B4-BE49-F238E27FC236}">
                    <a16:creationId xmlns:a16="http://schemas.microsoft.com/office/drawing/2014/main" id="{9D0CD7D3-5415-42B4-A3B7-A375CDA42F75}"/>
                  </a:ext>
                  <a:ext uri="{C183D7F6-B498-43B3-948B-1728B52AA6E4}">
                    <adec:decorative xmlns:adec="http://schemas.microsoft.com/office/drawing/2017/decorative" val="0"/>
                  </a:ext>
                </a:extLst>
              </p:cNvPr>
              <p:cNvSpPr>
                <a:spLocks noChangeArrowheads="1"/>
              </p:cNvSpPr>
              <p:nvPr/>
            </p:nvSpPr>
            <p:spPr bwMode="auto">
              <a:xfrm>
                <a:off x="319881" y="2350061"/>
                <a:ext cx="600669" cy="137449"/>
              </a:xfrm>
              <a:prstGeom prst="rect">
                <a:avLst/>
              </a:prstGeom>
              <a:solidFill>
                <a:srgbClr val="D0F2FC"/>
              </a:solidFill>
              <a:ln w="9525">
                <a:solidFill>
                  <a:schemeClr val="tx1"/>
                </a:solidFill>
                <a:miter lim="800000"/>
                <a:headEnd/>
                <a:tailEnd/>
              </a:ln>
            </p:spPr>
            <p:txBody>
              <a:bodyPr wrap="none" lIns="9144"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NASR</a:t>
                </a:r>
              </a:p>
            </p:txBody>
          </p:sp>
          <p:sp>
            <p:nvSpPr>
              <p:cNvPr id="93" name="system 1342" descr="system 1342">
                <a:hlinkClick r:id="rId23"/>
                <a:extLst>
                  <a:ext uri="{FF2B5EF4-FFF2-40B4-BE49-F238E27FC236}">
                    <a16:creationId xmlns:a16="http://schemas.microsoft.com/office/drawing/2014/main" id="{57DFF30B-2D8F-4F30-B526-85395402ACE3}"/>
                  </a:ext>
                  <a:ext uri="{C183D7F6-B498-43B3-948B-1728B52AA6E4}">
                    <adec:decorative xmlns:adec="http://schemas.microsoft.com/office/drawing/2017/decorative" val="0"/>
                  </a:ext>
                </a:extLst>
              </p:cNvPr>
              <p:cNvSpPr>
                <a:spLocks noChangeArrowheads="1"/>
              </p:cNvSpPr>
              <p:nvPr/>
            </p:nvSpPr>
            <p:spPr bwMode="auto">
              <a:xfrm>
                <a:off x="3233191" y="3152200"/>
                <a:ext cx="661082" cy="148438"/>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EAST</a:t>
                </a:r>
              </a:p>
            </p:txBody>
          </p:sp>
          <p:sp>
            <p:nvSpPr>
              <p:cNvPr id="130" name="Rectangle 153">
                <a:extLst>
                  <a:ext uri="{FF2B5EF4-FFF2-40B4-BE49-F238E27FC236}">
                    <a16:creationId xmlns:a16="http://schemas.microsoft.com/office/drawing/2014/main" id="{B2590E66-C8A3-4632-8F41-3DDA6297AA81}"/>
                  </a:ext>
                  <a:ext uri="{C183D7F6-B498-43B3-948B-1728B52AA6E4}">
                    <adec:decorative xmlns:adec="http://schemas.microsoft.com/office/drawing/2017/decorative" val="1"/>
                  </a:ext>
                </a:extLst>
              </p:cNvPr>
              <p:cNvSpPr>
                <a:spLocks noChangeArrowheads="1"/>
              </p:cNvSpPr>
              <p:nvPr/>
            </p:nvSpPr>
            <p:spPr bwMode="auto">
              <a:xfrm>
                <a:off x="372934" y="3341357"/>
                <a:ext cx="547617" cy="136534"/>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SAACE</a:t>
                </a:r>
              </a:p>
            </p:txBody>
          </p:sp>
        </p:grpSp>
        <p:grpSp>
          <p:nvGrpSpPr>
            <p:cNvPr id="7" name="Auto (3 of 4) Subdomains">
              <a:extLst>
                <a:ext uri="{FF2B5EF4-FFF2-40B4-BE49-F238E27FC236}">
                  <a16:creationId xmlns:a16="http://schemas.microsoft.com/office/drawing/2014/main" id="{DB975EF2-8491-4E9B-903C-3E0792401A72}"/>
                </a:ext>
              </a:extLst>
            </p:cNvPr>
            <p:cNvGrpSpPr/>
            <p:nvPr/>
          </p:nvGrpSpPr>
          <p:grpSpPr>
            <a:xfrm>
              <a:off x="31898" y="576836"/>
              <a:ext cx="9032875" cy="5905499"/>
              <a:chOff x="31750" y="565150"/>
              <a:chExt cx="9032875" cy="5905499"/>
            </a:xfrm>
          </p:grpSpPr>
          <p:sp>
            <p:nvSpPr>
              <p:cNvPr id="102" name="Rectangle 4">
                <a:extLst>
                  <a:ext uri="{FF2B5EF4-FFF2-40B4-BE49-F238E27FC236}">
                    <a16:creationId xmlns:a16="http://schemas.microsoft.com/office/drawing/2014/main" id="{F6731F2E-A35B-4152-9B0D-45A8396C7D53}"/>
                  </a:ext>
                  <a:ext uri="{C183D7F6-B498-43B3-948B-1728B52AA6E4}">
                    <adec:decorative xmlns:adec="http://schemas.microsoft.com/office/drawing/2017/decorative" val="1"/>
                  </a:ext>
                </a:extLst>
              </p:cNvPr>
              <p:cNvSpPr>
                <a:spLocks noChangeArrowheads="1"/>
              </p:cNvSpPr>
              <p:nvPr/>
            </p:nvSpPr>
            <p:spPr bwMode="auto">
              <a:xfrm>
                <a:off x="31750" y="565150"/>
                <a:ext cx="9032875" cy="1024250"/>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Flight Services</a:t>
                </a:r>
              </a:p>
            </p:txBody>
          </p:sp>
          <p:sp>
            <p:nvSpPr>
              <p:cNvPr id="106" name="Rectangle 4">
                <a:extLst>
                  <a:ext uri="{FF2B5EF4-FFF2-40B4-BE49-F238E27FC236}">
                    <a16:creationId xmlns:a16="http://schemas.microsoft.com/office/drawing/2014/main" id="{99DEC2DF-E7BC-40B8-BE96-63D2339A5718}"/>
                  </a:ext>
                  <a:ext uri="{C183D7F6-B498-43B3-948B-1728B52AA6E4}">
                    <adec:decorative xmlns:adec="http://schemas.microsoft.com/office/drawing/2017/decorative" val="1"/>
                  </a:ext>
                </a:extLst>
              </p:cNvPr>
              <p:cNvSpPr>
                <a:spLocks noChangeArrowheads="1"/>
              </p:cNvSpPr>
              <p:nvPr/>
            </p:nvSpPr>
            <p:spPr bwMode="auto">
              <a:xfrm>
                <a:off x="31753" y="1596020"/>
                <a:ext cx="9032871" cy="2500963"/>
              </a:xfrm>
              <a:prstGeom prst="rect">
                <a:avLst/>
              </a:prstGeom>
              <a:noFill/>
              <a:ln w="9525">
                <a:solidFill>
                  <a:schemeClr val="tx1"/>
                </a:solidFill>
                <a:miter lim="800000"/>
                <a:headEnd/>
                <a:tailEnd/>
              </a:ln>
            </p:spPr>
            <p:txBody>
              <a:bodyPr vert="vert270"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Aeronautical Information Services</a:t>
                </a:r>
              </a:p>
            </p:txBody>
          </p:sp>
          <p:sp>
            <p:nvSpPr>
              <p:cNvPr id="118" name="Rectangle 4">
                <a:extLst>
                  <a:ext uri="{FF2B5EF4-FFF2-40B4-BE49-F238E27FC236}">
                    <a16:creationId xmlns:a16="http://schemas.microsoft.com/office/drawing/2014/main" id="{68E67F8C-8E08-4E8D-B081-8EF732700F92}"/>
                  </a:ext>
                  <a:ext uri="{C183D7F6-B498-43B3-948B-1728B52AA6E4}">
                    <adec:decorative xmlns:adec="http://schemas.microsoft.com/office/drawing/2017/decorative" val="1"/>
                  </a:ext>
                </a:extLst>
              </p:cNvPr>
              <p:cNvSpPr>
                <a:spLocks noChangeArrowheads="1"/>
              </p:cNvSpPr>
              <p:nvPr/>
            </p:nvSpPr>
            <p:spPr bwMode="auto">
              <a:xfrm>
                <a:off x="31750" y="5778841"/>
                <a:ext cx="9032873" cy="691808"/>
              </a:xfrm>
              <a:prstGeom prst="rect">
                <a:avLst/>
              </a:prstGeom>
              <a:noFill/>
              <a:ln w="9525">
                <a:solidFill>
                  <a:schemeClr val="tx1"/>
                </a:solidFill>
                <a:miter lim="800000"/>
                <a:headEnd/>
                <a:tailEnd/>
              </a:ln>
            </p:spPr>
            <p:txBody>
              <a:bodyPr vert="vert270" lIns="45720"/>
              <a:lstStyle/>
              <a:p>
                <a:pPr algn="ctr" eaLnBrk="1" hangingPunct="1">
                  <a:spcBef>
                    <a:spcPct val="50000"/>
                  </a:spcBef>
                  <a:defRPr/>
                </a:pPr>
                <a:r>
                  <a:rPr lang="en-US" sz="700" b="1">
                    <a:solidFill>
                      <a:srgbClr val="000000"/>
                    </a:solidFill>
                    <a:latin typeface="+mj-lt"/>
                    <a:ea typeface="ＭＳ Ｐゴシック" pitchFamily="34" charset="-128"/>
                    <a:cs typeface="Segoe UI" panose="020B0502040204020203" pitchFamily="34" charset="0"/>
                  </a:rPr>
                  <a:t>Mission Support Systems</a:t>
                </a:r>
              </a:p>
            </p:txBody>
          </p:sp>
          <p:sp>
            <p:nvSpPr>
              <p:cNvPr id="104" name="Rectangle 4">
                <a:extLst>
                  <a:ext uri="{FF2B5EF4-FFF2-40B4-BE49-F238E27FC236}">
                    <a16:creationId xmlns:a16="http://schemas.microsoft.com/office/drawing/2014/main" id="{FE108398-09F5-44C7-A831-FF0C294D2539}"/>
                  </a:ext>
                  <a:ext uri="{C183D7F6-B498-43B3-948B-1728B52AA6E4}">
                    <adec:decorative xmlns:adec="http://schemas.microsoft.com/office/drawing/2017/decorative" val="1"/>
                  </a:ext>
                </a:extLst>
              </p:cNvPr>
              <p:cNvSpPr>
                <a:spLocks noChangeArrowheads="1"/>
              </p:cNvSpPr>
              <p:nvPr/>
            </p:nvSpPr>
            <p:spPr bwMode="auto">
              <a:xfrm>
                <a:off x="31752" y="4098513"/>
                <a:ext cx="9032871" cy="846786"/>
              </a:xfrm>
              <a:prstGeom prst="rect">
                <a:avLst/>
              </a:prstGeom>
              <a:noFill/>
              <a:ln w="9525">
                <a:solidFill>
                  <a:schemeClr val="tx1"/>
                </a:solidFill>
                <a:miter lim="800000"/>
                <a:headEnd/>
                <a:tailEnd/>
              </a:ln>
            </p:spPr>
            <p:txBody>
              <a:bodyPr vert="vert270"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Monitoring</a:t>
                </a:r>
              </a:p>
            </p:txBody>
          </p:sp>
          <p:sp>
            <p:nvSpPr>
              <p:cNvPr id="90" name="Rectangle 4">
                <a:extLst>
                  <a:ext uri="{FF2B5EF4-FFF2-40B4-BE49-F238E27FC236}">
                    <a16:creationId xmlns:a16="http://schemas.microsoft.com/office/drawing/2014/main" id="{F7F045E8-31A7-48BC-830E-18CA40B0197E}"/>
                  </a:ext>
                  <a:ext uri="{C183D7F6-B498-43B3-948B-1728B52AA6E4}">
                    <adec:decorative xmlns:adec="http://schemas.microsoft.com/office/drawing/2017/decorative" val="1"/>
                  </a:ext>
                </a:extLst>
              </p:cNvPr>
              <p:cNvSpPr>
                <a:spLocks noChangeArrowheads="1"/>
              </p:cNvSpPr>
              <p:nvPr/>
            </p:nvSpPr>
            <p:spPr bwMode="auto">
              <a:xfrm>
                <a:off x="31750" y="4943928"/>
                <a:ext cx="9032873" cy="832989"/>
              </a:xfrm>
              <a:prstGeom prst="rect">
                <a:avLst/>
              </a:prstGeom>
              <a:noFill/>
              <a:ln w="9525">
                <a:solidFill>
                  <a:schemeClr val="tx1"/>
                </a:solidFill>
                <a:miter lim="800000"/>
                <a:headEnd/>
                <a:tailEnd/>
              </a:ln>
            </p:spPr>
            <p:txBody>
              <a:bodyPr vert="vert270"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Flight Information Services</a:t>
                </a:r>
              </a:p>
            </p:txBody>
          </p:sp>
        </p:grpSp>
        <p:grpSp>
          <p:nvGrpSpPr>
            <p:cNvPr id="13" name="Auto (3 of 4) Projects">
              <a:extLst>
                <a:ext uri="{FF2B5EF4-FFF2-40B4-BE49-F238E27FC236}">
                  <a16:creationId xmlns:a16="http://schemas.microsoft.com/office/drawing/2014/main" id="{3B568FFC-5F7F-4B59-BAD7-2D6323D80CEC}"/>
                </a:ext>
              </a:extLst>
            </p:cNvPr>
            <p:cNvGrpSpPr/>
            <p:nvPr/>
          </p:nvGrpSpPr>
          <p:grpSpPr>
            <a:xfrm>
              <a:off x="1173749" y="681295"/>
              <a:ext cx="5005656" cy="5710355"/>
              <a:chOff x="1173601" y="669609"/>
              <a:chExt cx="5005656" cy="5710355"/>
            </a:xfrm>
          </p:grpSpPr>
          <p:sp>
            <p:nvSpPr>
              <p:cNvPr id="50191" name="segment 954" descr="segment 954">
                <a:hlinkClick r:id="rId24"/>
                <a:extLst>
                  <a:ext uri="{FF2B5EF4-FFF2-40B4-BE49-F238E27FC236}">
                    <a16:creationId xmlns:a16="http://schemas.microsoft.com/office/drawing/2014/main" id="{77F18CC8-BC85-450B-8415-F9F9373D413B}"/>
                  </a:ext>
                  <a:ext uri="{C183D7F6-B498-43B3-948B-1728B52AA6E4}">
                    <adec:decorative xmlns:adec="http://schemas.microsoft.com/office/drawing/2017/decorative" val="0"/>
                  </a:ext>
                </a:extLst>
              </p:cNvPr>
              <p:cNvSpPr>
                <a:spLocks noChangeArrowheads="1"/>
              </p:cNvSpPr>
              <p:nvPr/>
            </p:nvSpPr>
            <p:spPr bwMode="auto">
              <a:xfrm>
                <a:off x="1180817" y="6251948"/>
                <a:ext cx="381802"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0195" name="segment 866" descr="segment 866">
                <a:hlinkClick r:id="rId25"/>
                <a:extLst>
                  <a:ext uri="{FF2B5EF4-FFF2-40B4-BE49-F238E27FC236}">
                    <a16:creationId xmlns:a16="http://schemas.microsoft.com/office/drawing/2014/main" id="{A7CCD541-643E-4D71-B2F4-D6DD2E887CFE}"/>
                  </a:ext>
                  <a:ext uri="{C183D7F6-B498-43B3-948B-1728B52AA6E4}">
                    <adec:decorative xmlns:adec="http://schemas.microsoft.com/office/drawing/2017/decorative" val="0"/>
                  </a:ext>
                </a:extLst>
              </p:cNvPr>
              <p:cNvSpPr>
                <a:spLocks noChangeArrowheads="1"/>
              </p:cNvSpPr>
              <p:nvPr/>
            </p:nvSpPr>
            <p:spPr bwMode="auto">
              <a:xfrm>
                <a:off x="1173608" y="825753"/>
                <a:ext cx="925490" cy="250459"/>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Future Flight Services   </a:t>
                </a:r>
              </a:p>
            </p:txBody>
          </p:sp>
          <p:sp>
            <p:nvSpPr>
              <p:cNvPr id="50205" name="segment 1085" descr="segment 1085">
                <a:hlinkClick r:id="rId26"/>
                <a:extLst>
                  <a:ext uri="{FF2B5EF4-FFF2-40B4-BE49-F238E27FC236}">
                    <a16:creationId xmlns:a16="http://schemas.microsoft.com/office/drawing/2014/main" id="{75325847-D01B-457D-BA3F-139AE93CB658}"/>
                  </a:ext>
                  <a:ext uri="{C183D7F6-B498-43B3-948B-1728B52AA6E4}">
                    <adec:decorative xmlns:adec="http://schemas.microsoft.com/office/drawing/2017/decorative" val="0"/>
                  </a:ext>
                </a:extLst>
              </p:cNvPr>
              <p:cNvSpPr>
                <a:spLocks noChangeArrowheads="1"/>
              </p:cNvSpPr>
              <p:nvPr/>
            </p:nvSpPr>
            <p:spPr bwMode="auto">
              <a:xfrm>
                <a:off x="1173608" y="669609"/>
                <a:ext cx="925490"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AGMG</a:t>
                </a:r>
              </a:p>
            </p:txBody>
          </p:sp>
          <p:sp>
            <p:nvSpPr>
              <p:cNvPr id="50217" name="segment 327" descr="segment 327">
                <a:hlinkClick r:id="rId27"/>
                <a:extLst>
                  <a:ext uri="{FF2B5EF4-FFF2-40B4-BE49-F238E27FC236}">
                    <a16:creationId xmlns:a16="http://schemas.microsoft.com/office/drawing/2014/main" id="{3A0F2C0B-FBEA-4C05-9758-8569DF2F8F66}"/>
                  </a:ext>
                  <a:ext uri="{C183D7F6-B498-43B3-948B-1728B52AA6E4}">
                    <adec:decorative xmlns:adec="http://schemas.microsoft.com/office/drawing/2017/decorative" val="0"/>
                  </a:ext>
                </a:extLst>
              </p:cNvPr>
              <p:cNvSpPr>
                <a:spLocks noChangeArrowheads="1"/>
              </p:cNvSpPr>
              <p:nvPr/>
            </p:nvSpPr>
            <p:spPr bwMode="auto">
              <a:xfrm flipH="1">
                <a:off x="1173606" y="4159658"/>
                <a:ext cx="1422340" cy="128016"/>
              </a:xfrm>
              <a:prstGeom prst="rect">
                <a:avLst/>
              </a:prstGeom>
              <a:solidFill>
                <a:srgbClr val="DDDDDD"/>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RMLS Sustainment</a:t>
                </a:r>
              </a:p>
            </p:txBody>
          </p:sp>
          <p:sp>
            <p:nvSpPr>
              <p:cNvPr id="50244" name="segment 946" descr="segment 946">
                <a:hlinkClick r:id="rId28"/>
                <a:extLst>
                  <a:ext uri="{FF2B5EF4-FFF2-40B4-BE49-F238E27FC236}">
                    <a16:creationId xmlns:a16="http://schemas.microsoft.com/office/drawing/2014/main" id="{06A36CA1-AAF7-4BA0-8695-ECC8648C6C83}"/>
                  </a:ext>
                  <a:ext uri="{C183D7F6-B498-43B3-948B-1728B52AA6E4}">
                    <adec:decorative xmlns:adec="http://schemas.microsoft.com/office/drawing/2017/decorative" val="0"/>
                  </a:ext>
                </a:extLst>
              </p:cNvPr>
              <p:cNvSpPr>
                <a:spLocks noChangeArrowheads="1"/>
              </p:cNvSpPr>
              <p:nvPr/>
            </p:nvSpPr>
            <p:spPr bwMode="auto">
              <a:xfrm>
                <a:off x="1173607" y="5148585"/>
                <a:ext cx="5001434" cy="128016"/>
              </a:xfrm>
              <a:prstGeom prst="rect">
                <a:avLst/>
              </a:prstGeom>
              <a:solidFill>
                <a:srgbClr val="FFC000"/>
              </a:solidFill>
              <a:ln w="9525">
                <a:solidFill>
                  <a:schemeClr val="tx1"/>
                </a:solidFill>
                <a:miter lim="800000"/>
                <a:headEnd/>
                <a:tailEnd/>
              </a:ln>
            </p:spPr>
            <p:txBody>
              <a:bodyPr lIns="0" tIns="0" rIns="0" bIns="0" anchor="ctr"/>
              <a:lstStyle>
                <a:lvl1pPr defTabSz="571500">
                  <a:defRPr>
                    <a:solidFill>
                      <a:schemeClr val="tx1"/>
                    </a:solidFill>
                    <a:latin typeface="Calibri" panose="020F0502020204030204" pitchFamily="34" charset="0"/>
                  </a:defRPr>
                </a:lvl1pPr>
                <a:lvl2pPr marL="742950" indent="-285750" defTabSz="571500">
                  <a:defRPr>
                    <a:solidFill>
                      <a:schemeClr val="tx1"/>
                    </a:solidFill>
                    <a:latin typeface="Calibri" panose="020F0502020204030204" pitchFamily="34" charset="0"/>
                  </a:defRPr>
                </a:lvl2pPr>
                <a:lvl3pPr marL="1143000" indent="-228600" defTabSz="571500">
                  <a:defRPr>
                    <a:solidFill>
                      <a:schemeClr val="tx1"/>
                    </a:solidFill>
                    <a:latin typeface="Calibri" panose="020F0502020204030204" pitchFamily="34" charset="0"/>
                  </a:defRPr>
                </a:lvl3pPr>
                <a:lvl4pPr marL="1600200" indent="-228600" defTabSz="571500">
                  <a:defRPr>
                    <a:solidFill>
                      <a:schemeClr val="tx1"/>
                    </a:solidFill>
                    <a:latin typeface="Calibri" panose="020F0502020204030204" pitchFamily="34" charset="0"/>
                  </a:defRPr>
                </a:lvl4pPr>
                <a:lvl5pPr marL="2057400" indent="-228600" defTabSz="571500">
                  <a:defRPr>
                    <a:solidFill>
                      <a:schemeClr val="tx1"/>
                    </a:solidFill>
                    <a:latin typeface="Calibri" panose="020F0502020204030204" pitchFamily="34" charset="0"/>
                  </a:defRPr>
                </a:lvl5pPr>
                <a:lvl6pPr marL="2514600" indent="-228600" defTabSz="571500" fontAlgn="base">
                  <a:spcBef>
                    <a:spcPct val="0"/>
                  </a:spcBef>
                  <a:spcAft>
                    <a:spcPct val="0"/>
                  </a:spcAft>
                  <a:defRPr>
                    <a:solidFill>
                      <a:schemeClr val="tx1"/>
                    </a:solidFill>
                    <a:latin typeface="Calibri" panose="020F0502020204030204" pitchFamily="34" charset="0"/>
                  </a:defRPr>
                </a:lvl6pPr>
                <a:lvl7pPr marL="2971800" indent="-228600" defTabSz="571500" fontAlgn="base">
                  <a:spcBef>
                    <a:spcPct val="0"/>
                  </a:spcBef>
                  <a:spcAft>
                    <a:spcPct val="0"/>
                  </a:spcAft>
                  <a:defRPr>
                    <a:solidFill>
                      <a:schemeClr val="tx1"/>
                    </a:solidFill>
                    <a:latin typeface="Calibri" panose="020F0502020204030204" pitchFamily="34" charset="0"/>
                  </a:defRPr>
                </a:lvl7pPr>
                <a:lvl8pPr marL="3429000" indent="-228600" defTabSz="571500" fontAlgn="base">
                  <a:spcBef>
                    <a:spcPct val="0"/>
                  </a:spcBef>
                  <a:spcAft>
                    <a:spcPct val="0"/>
                  </a:spcAft>
                  <a:defRPr>
                    <a:solidFill>
                      <a:schemeClr val="tx1"/>
                    </a:solidFill>
                    <a:latin typeface="Calibri" panose="020F0502020204030204" pitchFamily="34" charset="0"/>
                  </a:defRPr>
                </a:lvl8pPr>
                <a:lvl9pPr marL="3886200" indent="-228600" defTabSz="571500" fontAlgn="base">
                  <a:spcBef>
                    <a:spcPct val="0"/>
                  </a:spcBef>
                  <a:spcAft>
                    <a:spcPct val="0"/>
                  </a:spcAft>
                  <a:defRPr>
                    <a:solidFill>
                      <a:schemeClr val="tx1"/>
                    </a:solidFill>
                    <a:latin typeface="Calibri" panose="020F0502020204030204" pitchFamily="34" charset="0"/>
                  </a:defRPr>
                </a:lvl9pPr>
              </a:lstStyle>
              <a:p>
                <a:pPr marL="55563"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CSS – Flight Data</a:t>
                </a:r>
              </a:p>
            </p:txBody>
          </p:sp>
          <p:sp>
            <p:nvSpPr>
              <p:cNvPr id="50250" name="roadmap_symbol 390 planned" descr="roadmap_symbol 390 planned">
                <a:hlinkClick r:id="rId29"/>
                <a:extLst>
                  <a:ext uri="{FF2B5EF4-FFF2-40B4-BE49-F238E27FC236}">
                    <a16:creationId xmlns:a16="http://schemas.microsoft.com/office/drawing/2014/main" id="{9AAA48F4-F77F-4D04-BC20-503016F5BDDB}"/>
                  </a:ext>
                  <a:ext uri="{C183D7F6-B498-43B3-948B-1728B52AA6E4}">
                    <adec:decorative xmlns:adec="http://schemas.microsoft.com/office/drawing/2017/decorative" val="0"/>
                  </a:ext>
                </a:extLst>
              </p:cNvPr>
              <p:cNvSpPr>
                <a:spLocks noChangeArrowheads="1"/>
              </p:cNvSpPr>
              <p:nvPr/>
            </p:nvSpPr>
            <p:spPr bwMode="auto">
              <a:xfrm>
                <a:off x="2077291" y="4321310"/>
                <a:ext cx="4097750" cy="133510"/>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Operational Readiness Value Stream</a:t>
                </a:r>
              </a:p>
            </p:txBody>
          </p:sp>
          <p:sp>
            <p:nvSpPr>
              <p:cNvPr id="50227" name="segment 838" descr="segment 838">
                <a:hlinkClick r:id="rId30"/>
                <a:extLst>
                  <a:ext uri="{FF2B5EF4-FFF2-40B4-BE49-F238E27FC236}">
                    <a16:creationId xmlns:a16="http://schemas.microsoft.com/office/drawing/2014/main" id="{833F1BB9-253A-4079-AEA1-CC35D12643EE}"/>
                  </a:ext>
                  <a:ext uri="{C183D7F6-B498-43B3-948B-1728B52AA6E4}">
                    <adec:decorative xmlns:adec="http://schemas.microsoft.com/office/drawing/2017/decorative" val="0"/>
                  </a:ext>
                </a:extLst>
              </p:cNvPr>
              <p:cNvSpPr>
                <a:spLocks noChangeArrowheads="1"/>
              </p:cNvSpPr>
              <p:nvPr/>
            </p:nvSpPr>
            <p:spPr bwMode="auto">
              <a:xfrm>
                <a:off x="1180817" y="1629448"/>
                <a:ext cx="1925120"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FNS Sustainment</a:t>
                </a:r>
              </a:p>
            </p:txBody>
          </p:sp>
          <p:sp>
            <p:nvSpPr>
              <p:cNvPr id="50231" name="roadmap_symbol 387 planned" descr="roadmap_symbol 387 planned">
                <a:hlinkClick r:id="rId31"/>
                <a:extLst>
                  <a:ext uri="{FF2B5EF4-FFF2-40B4-BE49-F238E27FC236}">
                    <a16:creationId xmlns:a16="http://schemas.microsoft.com/office/drawing/2014/main" id="{575B4212-1D69-48B6-948A-44804DEFDC3F}"/>
                  </a:ext>
                  <a:ext uri="{C183D7F6-B498-43B3-948B-1728B52AA6E4}">
                    <adec:decorative xmlns:adec="http://schemas.microsoft.com/office/drawing/2017/decorative" val="0"/>
                  </a:ext>
                </a:extLst>
              </p:cNvPr>
              <p:cNvSpPr>
                <a:spLocks noChangeArrowheads="1"/>
              </p:cNvSpPr>
              <p:nvPr/>
            </p:nvSpPr>
            <p:spPr bwMode="auto">
              <a:xfrm>
                <a:off x="3376042" y="2903188"/>
                <a:ext cx="2803215" cy="125070"/>
              </a:xfrm>
              <a:prstGeom prst="rect">
                <a:avLst/>
              </a:prstGeom>
              <a:solidFill>
                <a:srgbClr val="FFC000"/>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AIMM Enhancement 2</a:t>
                </a:r>
              </a:p>
            </p:txBody>
          </p:sp>
          <p:sp>
            <p:nvSpPr>
              <p:cNvPr id="89" name="segment 941" descr="segment 941">
                <a:hlinkClick r:id="rId32"/>
                <a:extLst>
                  <a:ext uri="{FF2B5EF4-FFF2-40B4-BE49-F238E27FC236}">
                    <a16:creationId xmlns:a16="http://schemas.microsoft.com/office/drawing/2014/main" id="{711763AA-D270-44D7-B2DA-48273511F53A}"/>
                  </a:ext>
                  <a:ext uri="{C183D7F6-B498-43B3-948B-1728B52AA6E4}">
                    <adec:decorative xmlns:adec="http://schemas.microsoft.com/office/drawing/2017/decorative" val="0"/>
                  </a:ext>
                </a:extLst>
              </p:cNvPr>
              <p:cNvSpPr>
                <a:spLocks noChangeArrowheads="1"/>
              </p:cNvSpPr>
              <p:nvPr/>
            </p:nvSpPr>
            <p:spPr bwMode="auto">
              <a:xfrm>
                <a:off x="1581517" y="2703238"/>
                <a:ext cx="4593524" cy="128016"/>
              </a:xfrm>
              <a:prstGeom prst="rect">
                <a:avLst/>
              </a:prstGeom>
              <a:solidFill>
                <a:srgbClr val="FFC000"/>
              </a:solidFill>
              <a:ln w="9525">
                <a:solidFill>
                  <a:schemeClr val="tx1"/>
                </a:solidFill>
                <a:prstDash val="solid"/>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AIMM Enhancement 1</a:t>
                </a:r>
              </a:p>
            </p:txBody>
          </p:sp>
          <p:sp>
            <p:nvSpPr>
              <p:cNvPr id="98" name="segment 1174" descr="segment 1174">
                <a:hlinkClick r:id="rId33"/>
                <a:extLst>
                  <a:ext uri="{FF2B5EF4-FFF2-40B4-BE49-F238E27FC236}">
                    <a16:creationId xmlns:a16="http://schemas.microsoft.com/office/drawing/2014/main" id="{A8B27EC2-678F-49A2-A7E2-993358C99D98}"/>
                  </a:ext>
                  <a:ext uri="{C183D7F6-B498-43B3-948B-1728B52AA6E4}">
                    <adec:decorative xmlns:adec="http://schemas.microsoft.com/office/drawing/2017/decorative" val="0"/>
                  </a:ext>
                </a:extLst>
              </p:cNvPr>
              <p:cNvSpPr>
                <a:spLocks noChangeArrowheads="1"/>
              </p:cNvSpPr>
              <p:nvPr/>
            </p:nvSpPr>
            <p:spPr bwMode="auto">
              <a:xfrm>
                <a:off x="1180817" y="6080668"/>
                <a:ext cx="381802"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05" name="segment 1185" descr="segment 1185">
                <a:hlinkClick r:id="rId34"/>
                <a:extLst>
                  <a:ext uri="{FF2B5EF4-FFF2-40B4-BE49-F238E27FC236}">
                    <a16:creationId xmlns:a16="http://schemas.microsoft.com/office/drawing/2014/main" id="{496653A1-91AB-42CF-8BB1-7401CA2799CA}"/>
                  </a:ext>
                  <a:ext uri="{C183D7F6-B498-43B3-948B-1728B52AA6E4}">
                    <adec:decorative xmlns:adec="http://schemas.microsoft.com/office/drawing/2017/decorative" val="0"/>
                  </a:ext>
                </a:extLst>
              </p:cNvPr>
              <p:cNvSpPr>
                <a:spLocks noChangeArrowheads="1"/>
              </p:cNvSpPr>
              <p:nvPr/>
            </p:nvSpPr>
            <p:spPr bwMode="auto">
              <a:xfrm flipH="1">
                <a:off x="1173601" y="4751074"/>
                <a:ext cx="2961646"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AMMS</a:t>
                </a:r>
              </a:p>
            </p:txBody>
          </p:sp>
        </p:grpSp>
        <p:grpSp>
          <p:nvGrpSpPr>
            <p:cNvPr id="8" name="Auto (3 of 4) DPs">
              <a:extLst>
                <a:ext uri="{FF2B5EF4-FFF2-40B4-BE49-F238E27FC236}">
                  <a16:creationId xmlns:a16="http://schemas.microsoft.com/office/drawing/2014/main" id="{F44E8931-A412-41F4-A2DD-AC9FC187CD9E}"/>
                </a:ext>
              </a:extLst>
            </p:cNvPr>
            <p:cNvGrpSpPr/>
            <p:nvPr/>
          </p:nvGrpSpPr>
          <p:grpSpPr>
            <a:xfrm>
              <a:off x="1121656" y="1557517"/>
              <a:ext cx="2446627" cy="4049901"/>
              <a:chOff x="1121508" y="1545831"/>
              <a:chExt cx="2446627" cy="4049901"/>
            </a:xfrm>
          </p:grpSpPr>
          <p:sp>
            <p:nvSpPr>
              <p:cNvPr id="95" name="decision 1267" descr="decision 1267">
                <a:hlinkClick r:id="rId35"/>
                <a:extLst>
                  <a:ext uri="{FF2B5EF4-FFF2-40B4-BE49-F238E27FC236}">
                    <a16:creationId xmlns:a16="http://schemas.microsoft.com/office/drawing/2014/main" id="{557647C0-7D12-46F7-AAFE-B3006DEAF3AC}"/>
                  </a:ext>
                  <a:ext uri="{C183D7F6-B498-43B3-948B-1728B52AA6E4}">
                    <adec:decorative xmlns:adec="http://schemas.microsoft.com/office/drawing/2017/decorative" val="0"/>
                  </a:ext>
                </a:extLst>
              </p:cNvPr>
              <p:cNvSpPr>
                <a:spLocks noChangeArrowheads="1"/>
              </p:cNvSpPr>
              <p:nvPr/>
            </p:nvSpPr>
            <p:spPr bwMode="auto">
              <a:xfrm>
                <a:off x="1760642" y="1545831"/>
                <a:ext cx="274307" cy="365784"/>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1267</a:t>
                </a:r>
              </a:p>
            </p:txBody>
          </p:sp>
          <p:sp>
            <p:nvSpPr>
              <p:cNvPr id="50228" name="decision 122" descr="decision 122">
                <a:hlinkClick r:id="rId36"/>
                <a:extLst>
                  <a:ext uri="{FF2B5EF4-FFF2-40B4-BE49-F238E27FC236}">
                    <a16:creationId xmlns:a16="http://schemas.microsoft.com/office/drawing/2014/main" id="{BC55A4BD-304A-473D-8E50-47F405B75DEC}"/>
                  </a:ext>
                  <a:ext uri="{C183D7F6-B498-43B3-948B-1728B52AA6E4}">
                    <adec:decorative xmlns:adec="http://schemas.microsoft.com/office/drawing/2017/decorative" val="0"/>
                  </a:ext>
                </a:extLst>
              </p:cNvPr>
              <p:cNvSpPr>
                <a:spLocks noChangeArrowheads="1"/>
              </p:cNvSpPr>
              <p:nvPr/>
            </p:nvSpPr>
            <p:spPr bwMode="auto">
              <a:xfrm>
                <a:off x="2018490" y="2563734"/>
                <a:ext cx="274307" cy="365784"/>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122</a:t>
                </a:r>
              </a:p>
            </p:txBody>
          </p:sp>
          <p:sp>
            <p:nvSpPr>
              <p:cNvPr id="86" name="decision 1295" descr="decision 1295">
                <a:hlinkClick r:id="rId37"/>
                <a:extLst>
                  <a:ext uri="{FF2B5EF4-FFF2-40B4-BE49-F238E27FC236}">
                    <a16:creationId xmlns:a16="http://schemas.microsoft.com/office/drawing/2014/main" id="{3CD8DB54-FF64-4D4D-BAE9-A1F89CB87636}"/>
                  </a:ext>
                  <a:ext uri="{C183D7F6-B498-43B3-948B-1728B52AA6E4}">
                    <adec:decorative xmlns:adec="http://schemas.microsoft.com/office/drawing/2017/decorative" val="0"/>
                  </a:ext>
                </a:extLst>
              </p:cNvPr>
              <p:cNvSpPr>
                <a:spLocks noChangeArrowheads="1"/>
              </p:cNvSpPr>
              <p:nvPr/>
            </p:nvSpPr>
            <p:spPr bwMode="auto">
              <a:xfrm>
                <a:off x="2280056" y="5229948"/>
                <a:ext cx="274307" cy="365784"/>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1295</a:t>
                </a:r>
              </a:p>
            </p:txBody>
          </p:sp>
          <p:sp>
            <p:nvSpPr>
              <p:cNvPr id="87" name="decision 1297" descr="decision 1297">
                <a:hlinkClick r:id="rId38"/>
                <a:extLst>
                  <a:ext uri="{FF2B5EF4-FFF2-40B4-BE49-F238E27FC236}">
                    <a16:creationId xmlns:a16="http://schemas.microsoft.com/office/drawing/2014/main" id="{DBCF93B4-6622-4AA3-A30A-9A55300CD961}"/>
                  </a:ext>
                  <a:ext uri="{C183D7F6-B498-43B3-948B-1728B52AA6E4}">
                    <adec:decorative xmlns:adec="http://schemas.microsoft.com/office/drawing/2017/decorative" val="0"/>
                  </a:ext>
                </a:extLst>
              </p:cNvPr>
              <p:cNvSpPr>
                <a:spLocks noChangeArrowheads="1"/>
              </p:cNvSpPr>
              <p:nvPr/>
            </p:nvSpPr>
            <p:spPr bwMode="auto">
              <a:xfrm>
                <a:off x="2765126" y="5224710"/>
                <a:ext cx="274307" cy="365784"/>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1297</a:t>
                </a:r>
              </a:p>
            </p:txBody>
          </p:sp>
          <p:sp>
            <p:nvSpPr>
              <p:cNvPr id="50255" name="decision 1187 planned" descr="decision 1187 planned">
                <a:hlinkClick r:id="rId39"/>
                <a:extLst>
                  <a:ext uri="{FF2B5EF4-FFF2-40B4-BE49-F238E27FC236}">
                    <a16:creationId xmlns:a16="http://schemas.microsoft.com/office/drawing/2014/main" id="{5A281D9F-109B-434D-9406-C3A7D4DD8102}"/>
                  </a:ext>
                  <a:ext uri="{C183D7F6-B498-43B3-948B-1728B52AA6E4}">
                    <adec:decorative xmlns:adec="http://schemas.microsoft.com/office/drawing/2017/decorative" val="0"/>
                  </a:ext>
                </a:extLst>
              </p:cNvPr>
              <p:cNvSpPr>
                <a:spLocks noChangeArrowheads="1"/>
              </p:cNvSpPr>
              <p:nvPr/>
            </p:nvSpPr>
            <p:spPr bwMode="auto">
              <a:xfrm>
                <a:off x="2627973" y="2776769"/>
                <a:ext cx="274307" cy="365784"/>
              </a:xfrm>
              <a:prstGeom prst="diamond">
                <a:avLst/>
              </a:prstGeom>
              <a:solidFill>
                <a:srgbClr val="FFFFCC"/>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1187</a:t>
                </a:r>
              </a:p>
            </p:txBody>
          </p:sp>
          <p:sp>
            <p:nvSpPr>
              <p:cNvPr id="96" name="decision 1299" descr="decision 1299">
                <a:hlinkClick r:id="rId40"/>
                <a:extLst>
                  <a:ext uri="{FF2B5EF4-FFF2-40B4-BE49-F238E27FC236}">
                    <a16:creationId xmlns:a16="http://schemas.microsoft.com/office/drawing/2014/main" id="{7A170BDA-6A42-40D7-86F2-6556281334D3}"/>
                  </a:ext>
                  <a:ext uri="{C183D7F6-B498-43B3-948B-1728B52AA6E4}">
                    <adec:decorative xmlns:adec="http://schemas.microsoft.com/office/drawing/2017/decorative" val="0"/>
                  </a:ext>
                </a:extLst>
              </p:cNvPr>
              <p:cNvSpPr>
                <a:spLocks noChangeArrowheads="1"/>
              </p:cNvSpPr>
              <p:nvPr/>
            </p:nvSpPr>
            <p:spPr bwMode="auto">
              <a:xfrm>
                <a:off x="1121508" y="2810432"/>
                <a:ext cx="274622" cy="365198"/>
              </a:xfrm>
              <a:prstGeom prst="diamond">
                <a:avLst/>
              </a:prstGeom>
              <a:solidFill>
                <a:srgbClr val="33CC33"/>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1299</a:t>
                </a:r>
              </a:p>
            </p:txBody>
          </p:sp>
          <p:sp>
            <p:nvSpPr>
              <p:cNvPr id="50219" name="decision 695" descr="decision 695">
                <a:hlinkClick r:id="rId41"/>
                <a:extLst>
                  <a:ext uri="{FF2B5EF4-FFF2-40B4-BE49-F238E27FC236}">
                    <a16:creationId xmlns:a16="http://schemas.microsoft.com/office/drawing/2014/main" id="{E05DA0D3-E59A-4EF7-8D95-3345D0B0BFD1}"/>
                  </a:ext>
                  <a:ext uri="{C183D7F6-B498-43B3-948B-1728B52AA6E4}">
                    <adec:decorative xmlns:adec="http://schemas.microsoft.com/office/drawing/2017/decorative" val="0"/>
                  </a:ext>
                </a:extLst>
              </p:cNvPr>
              <p:cNvSpPr>
                <a:spLocks noChangeArrowheads="1"/>
              </p:cNvSpPr>
              <p:nvPr/>
            </p:nvSpPr>
            <p:spPr bwMode="auto">
              <a:xfrm>
                <a:off x="1121823" y="4508532"/>
                <a:ext cx="274307" cy="365784"/>
              </a:xfrm>
              <a:prstGeom prst="diamond">
                <a:avLst/>
              </a:prstGeom>
              <a:solidFill>
                <a:srgbClr val="FFFFCC"/>
              </a:solidFill>
              <a:ln w="19050"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695</a:t>
                </a:r>
              </a:p>
            </p:txBody>
          </p:sp>
          <p:sp>
            <p:nvSpPr>
              <p:cNvPr id="50241" name="decision 696" descr="decision 696">
                <a:hlinkClick r:id="rId42"/>
                <a:extLst>
                  <a:ext uri="{FF2B5EF4-FFF2-40B4-BE49-F238E27FC236}">
                    <a16:creationId xmlns:a16="http://schemas.microsoft.com/office/drawing/2014/main" id="{C8CC6FE4-6212-436D-BCF8-6D9FCADE9D67}"/>
                  </a:ext>
                  <a:ext uri="{C183D7F6-B498-43B3-948B-1728B52AA6E4}">
                    <adec:decorative xmlns:adec="http://schemas.microsoft.com/office/drawing/2017/decorative" val="0"/>
                  </a:ext>
                </a:extLst>
              </p:cNvPr>
              <p:cNvSpPr>
                <a:spLocks noChangeArrowheads="1"/>
              </p:cNvSpPr>
              <p:nvPr/>
            </p:nvSpPr>
            <p:spPr bwMode="auto">
              <a:xfrm>
                <a:off x="1618948" y="4500849"/>
                <a:ext cx="274307" cy="365784"/>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696</a:t>
                </a:r>
              </a:p>
            </p:txBody>
          </p:sp>
          <p:sp>
            <p:nvSpPr>
              <p:cNvPr id="50247" name="decision 1075" descr="decision 1075">
                <a:hlinkClick r:id="rId43"/>
                <a:extLst>
                  <a:ext uri="{FF2B5EF4-FFF2-40B4-BE49-F238E27FC236}">
                    <a16:creationId xmlns:a16="http://schemas.microsoft.com/office/drawing/2014/main" id="{2356A9D4-368D-4F84-8100-677BF62B1507}"/>
                  </a:ext>
                  <a:ext uri="{C183D7F6-B498-43B3-948B-1728B52AA6E4}">
                    <adec:decorative xmlns:adec="http://schemas.microsoft.com/office/drawing/2017/decorative" val="0"/>
                  </a:ext>
                </a:extLst>
              </p:cNvPr>
              <p:cNvSpPr>
                <a:spLocks noChangeArrowheads="1"/>
              </p:cNvSpPr>
              <p:nvPr/>
            </p:nvSpPr>
            <p:spPr bwMode="auto">
              <a:xfrm>
                <a:off x="2248284" y="4964056"/>
                <a:ext cx="274307" cy="365784"/>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1075</a:t>
                </a:r>
              </a:p>
            </p:txBody>
          </p:sp>
          <p:sp>
            <p:nvSpPr>
              <p:cNvPr id="50253" name="decision 1189 planned" descr="decision 1189 planned">
                <a:hlinkClick r:id="rId44"/>
                <a:extLst>
                  <a:ext uri="{FF2B5EF4-FFF2-40B4-BE49-F238E27FC236}">
                    <a16:creationId xmlns:a16="http://schemas.microsoft.com/office/drawing/2014/main" id="{87D4CB90-A7DA-4CB1-8079-B5134E2F4CEF}"/>
                  </a:ext>
                  <a:ext uri="{C183D7F6-B498-43B3-948B-1728B52AA6E4}">
                    <adec:decorative xmlns:adec="http://schemas.microsoft.com/office/drawing/2017/decorative" val="0"/>
                  </a:ext>
                </a:extLst>
              </p:cNvPr>
              <p:cNvSpPr>
                <a:spLocks noChangeArrowheads="1"/>
              </p:cNvSpPr>
              <p:nvPr/>
            </p:nvSpPr>
            <p:spPr bwMode="auto">
              <a:xfrm>
                <a:off x="3293828" y="2778135"/>
                <a:ext cx="274307" cy="365784"/>
              </a:xfrm>
              <a:prstGeom prst="diamond">
                <a:avLst/>
              </a:prstGeom>
              <a:solidFill>
                <a:srgbClr val="FFFFCC"/>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1189</a:t>
                </a:r>
              </a:p>
            </p:txBody>
          </p:sp>
          <p:sp>
            <p:nvSpPr>
              <p:cNvPr id="50246" name="decision 1074" descr="decision 1074">
                <a:hlinkClick r:id="rId45"/>
                <a:extLst>
                  <a:ext uri="{FF2B5EF4-FFF2-40B4-BE49-F238E27FC236}">
                    <a16:creationId xmlns:a16="http://schemas.microsoft.com/office/drawing/2014/main" id="{503A5707-6F53-4F8A-943F-D808B77EE4F9}"/>
                  </a:ext>
                  <a:ext uri="{C183D7F6-B498-43B3-948B-1728B52AA6E4}">
                    <adec:decorative xmlns:adec="http://schemas.microsoft.com/office/drawing/2017/decorative" val="0"/>
                  </a:ext>
                </a:extLst>
              </p:cNvPr>
              <p:cNvSpPr>
                <a:spLocks noChangeArrowheads="1"/>
              </p:cNvSpPr>
              <p:nvPr/>
            </p:nvSpPr>
            <p:spPr bwMode="auto">
              <a:xfrm>
                <a:off x="1752106" y="4970375"/>
                <a:ext cx="274307" cy="365784"/>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1074</a:t>
                </a:r>
              </a:p>
            </p:txBody>
          </p:sp>
        </p:grpSp>
        <p:grpSp>
          <p:nvGrpSpPr>
            <p:cNvPr id="6" name="Auto (3 of 4) Disposals">
              <a:extLst>
                <a:ext uri="{FF2B5EF4-FFF2-40B4-BE49-F238E27FC236}">
                  <a16:creationId xmlns:a16="http://schemas.microsoft.com/office/drawing/2014/main" id="{F1B3466C-C3C3-4498-A083-E2F0E11BCDC3}"/>
                </a:ext>
              </a:extLst>
            </p:cNvPr>
            <p:cNvGrpSpPr/>
            <p:nvPr/>
          </p:nvGrpSpPr>
          <p:grpSpPr>
            <a:xfrm>
              <a:off x="1483246" y="1230979"/>
              <a:ext cx="2758807" cy="4745424"/>
              <a:chOff x="1483098" y="1219293"/>
              <a:chExt cx="2758807" cy="4745424"/>
            </a:xfrm>
          </p:grpSpPr>
          <p:sp>
            <p:nvSpPr>
              <p:cNvPr id="50186" name="Text Box 126" descr="X">
                <a:extLst>
                  <a:ext uri="{FF2B5EF4-FFF2-40B4-BE49-F238E27FC236}">
                    <a16:creationId xmlns:a16="http://schemas.microsoft.com/office/drawing/2014/main" id="{45D96C31-5665-4889-92EA-3B454C15209F}"/>
                  </a:ext>
                  <a:ext uri="{C183D7F6-B498-43B3-948B-1728B52AA6E4}">
                    <adec:decorative xmlns:adec="http://schemas.microsoft.com/office/drawing/2017/decorative" val="0"/>
                  </a:ext>
                </a:extLst>
              </p:cNvPr>
              <p:cNvSpPr txBox="1">
                <a:spLocks noChangeArrowheads="1"/>
              </p:cNvSpPr>
              <p:nvPr/>
            </p:nvSpPr>
            <p:spPr bwMode="auto">
              <a:xfrm>
                <a:off x="2799086" y="5810819"/>
                <a:ext cx="84955" cy="15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50203" name="Text Box 126" descr="X">
                <a:extLst>
                  <a:ext uri="{FF2B5EF4-FFF2-40B4-BE49-F238E27FC236}">
                    <a16:creationId xmlns:a16="http://schemas.microsoft.com/office/drawing/2014/main" id="{4BAAB5D7-8634-4C5B-A1E8-1C7C7EAB6B37}"/>
                  </a:ext>
                  <a:ext uri="{C183D7F6-B498-43B3-948B-1728B52AA6E4}">
                    <adec:decorative xmlns:adec="http://schemas.microsoft.com/office/drawing/2017/decorative" val="0"/>
                  </a:ext>
                </a:extLst>
              </p:cNvPr>
              <p:cNvSpPr txBox="1">
                <a:spLocks noChangeArrowheads="1"/>
              </p:cNvSpPr>
              <p:nvPr/>
            </p:nvSpPr>
            <p:spPr bwMode="auto">
              <a:xfrm>
                <a:off x="1483098" y="1219293"/>
                <a:ext cx="84955" cy="15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50236" name="Text Box 126" descr="X">
                <a:extLst>
                  <a:ext uri="{FF2B5EF4-FFF2-40B4-BE49-F238E27FC236}">
                    <a16:creationId xmlns:a16="http://schemas.microsoft.com/office/drawing/2014/main" id="{81C0E374-44C3-4B9D-ADEC-AD67C17F7C7E}"/>
                  </a:ext>
                  <a:ext uri="{C183D7F6-B498-43B3-948B-1728B52AA6E4}">
                    <adec:decorative xmlns:adec="http://schemas.microsoft.com/office/drawing/2017/decorative" val="0"/>
                  </a:ext>
                </a:extLst>
              </p:cNvPr>
              <p:cNvSpPr txBox="1">
                <a:spLocks noChangeArrowheads="1"/>
              </p:cNvSpPr>
              <p:nvPr/>
            </p:nvSpPr>
            <p:spPr bwMode="auto">
              <a:xfrm>
                <a:off x="3520745" y="1851922"/>
                <a:ext cx="84955" cy="15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125" name="Text Box 126" descr="X">
                <a:extLst>
                  <a:ext uri="{FF2B5EF4-FFF2-40B4-BE49-F238E27FC236}">
                    <a16:creationId xmlns:a16="http://schemas.microsoft.com/office/drawing/2014/main" id="{466D0689-6DFA-4889-A889-B300A6B3CADD}"/>
                  </a:ext>
                  <a:ext uri="{C183D7F6-B498-43B3-948B-1728B52AA6E4}">
                    <adec:decorative xmlns:adec="http://schemas.microsoft.com/office/drawing/2017/decorative" val="0"/>
                  </a:ext>
                </a:extLst>
              </p:cNvPr>
              <p:cNvSpPr txBox="1">
                <a:spLocks noChangeArrowheads="1"/>
              </p:cNvSpPr>
              <p:nvPr/>
            </p:nvSpPr>
            <p:spPr bwMode="auto">
              <a:xfrm>
                <a:off x="4156950" y="3323993"/>
                <a:ext cx="84955" cy="15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grpSp>
        <p:sp>
          <p:nvSpPr>
            <p:cNvPr id="97" name="segment 1200" descr="segment 1200">
              <a:hlinkClick r:id="rId46"/>
              <a:extLst>
                <a:ext uri="{FF2B5EF4-FFF2-40B4-BE49-F238E27FC236}">
                  <a16:creationId xmlns:a16="http://schemas.microsoft.com/office/drawing/2014/main" id="{B3072AD6-5883-4A99-9245-953F290E57F7}"/>
                </a:ext>
                <a:ext uri="{C183D7F6-B498-43B3-948B-1728B52AA6E4}">
                  <adec:decorative xmlns:adec="http://schemas.microsoft.com/office/drawing/2017/decorative" val="0"/>
                </a:ext>
              </a:extLst>
            </p:cNvPr>
            <p:cNvSpPr>
              <a:spLocks noChangeArrowheads="1"/>
            </p:cNvSpPr>
            <p:nvPr/>
          </p:nvSpPr>
          <p:spPr bwMode="auto">
            <a:xfrm>
              <a:off x="2099246" y="1088511"/>
              <a:ext cx="504731"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00" name="TextBox 25" descr="Future Flight Services – Alaska Automation Capability (AAC)">
              <a:extLst>
                <a:ext uri="{FF2B5EF4-FFF2-40B4-BE49-F238E27FC236}">
                  <a16:creationId xmlns:a16="http://schemas.microsoft.com/office/drawing/2014/main" id="{9C5A8D25-85ED-4966-98EF-2AA6F97F6689}"/>
                </a:ext>
                <a:ext uri="{C183D7F6-B498-43B3-948B-1728B52AA6E4}">
                  <adec:decorative xmlns:adec="http://schemas.microsoft.com/office/drawing/2017/decorative" val="0"/>
                </a:ext>
              </a:extLst>
            </p:cNvPr>
            <p:cNvSpPr txBox="1">
              <a:spLocks noChangeArrowheads="1"/>
            </p:cNvSpPr>
            <p:nvPr/>
          </p:nvSpPr>
          <p:spPr bwMode="auto">
            <a:xfrm>
              <a:off x="2688743" y="1093976"/>
              <a:ext cx="2701060"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Future Flight Services – Alaska Automation Capability (AAC)</a:t>
              </a:r>
            </a:p>
          </p:txBody>
        </p:sp>
        <p:sp>
          <p:nvSpPr>
            <p:cNvPr id="101" name="decision 1341" descr="decision 1341">
              <a:hlinkClick r:id="rId47"/>
              <a:extLst>
                <a:ext uri="{FF2B5EF4-FFF2-40B4-BE49-F238E27FC236}">
                  <a16:creationId xmlns:a16="http://schemas.microsoft.com/office/drawing/2014/main" id="{E5432B90-678C-4AF7-9E36-461CFC89307E}"/>
                </a:ext>
                <a:ext uri="{C183D7F6-B498-43B3-948B-1728B52AA6E4}">
                  <adec:decorative xmlns:adec="http://schemas.microsoft.com/office/drawing/2017/decorative" val="0"/>
                </a:ext>
              </a:extLst>
            </p:cNvPr>
            <p:cNvSpPr>
              <a:spLocks noChangeArrowheads="1"/>
            </p:cNvSpPr>
            <p:nvPr/>
          </p:nvSpPr>
          <p:spPr bwMode="auto">
            <a:xfrm>
              <a:off x="2261619" y="877149"/>
              <a:ext cx="274307" cy="365784"/>
            </a:xfrm>
            <a:prstGeom prst="diamond">
              <a:avLst/>
            </a:prstGeom>
            <a:solidFill>
              <a:srgbClr val="FFFFCC"/>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1341</a:t>
              </a:r>
            </a:p>
          </p:txBody>
        </p:sp>
        <p:sp>
          <p:nvSpPr>
            <p:cNvPr id="108" name="decision 1340" descr="decision 1340">
              <a:hlinkClick r:id="rId48"/>
              <a:extLst>
                <a:ext uri="{FF2B5EF4-FFF2-40B4-BE49-F238E27FC236}">
                  <a16:creationId xmlns:a16="http://schemas.microsoft.com/office/drawing/2014/main" id="{5FE192CD-E6A2-4C7B-AC55-54F087A08CCA}"/>
                </a:ext>
                <a:ext uri="{C183D7F6-B498-43B3-948B-1728B52AA6E4}">
                  <adec:decorative xmlns:adec="http://schemas.microsoft.com/office/drawing/2017/decorative" val="0"/>
                </a:ext>
              </a:extLst>
            </p:cNvPr>
            <p:cNvSpPr>
              <a:spLocks noChangeArrowheads="1"/>
            </p:cNvSpPr>
            <p:nvPr/>
          </p:nvSpPr>
          <p:spPr bwMode="auto">
            <a:xfrm>
              <a:off x="1731935" y="878575"/>
              <a:ext cx="274307" cy="365784"/>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1340</a:t>
              </a:r>
            </a:p>
          </p:txBody>
        </p:sp>
        <p:sp>
          <p:nvSpPr>
            <p:cNvPr id="103" name="TextBox 25" descr="DVARS Phase 2">
              <a:extLst>
                <a:ext uri="{FF2B5EF4-FFF2-40B4-BE49-F238E27FC236}">
                  <a16:creationId xmlns:a16="http://schemas.microsoft.com/office/drawing/2014/main" id="{268EA939-F4BC-4FAB-8EB8-8BB53EBDC563}"/>
                </a:ext>
                <a:ext uri="{C183D7F6-B498-43B3-948B-1728B52AA6E4}">
                  <adec:decorative xmlns:adec="http://schemas.microsoft.com/office/drawing/2017/decorative" val="0"/>
                </a:ext>
              </a:extLst>
            </p:cNvPr>
            <p:cNvSpPr txBox="1">
              <a:spLocks noChangeArrowheads="1"/>
            </p:cNvSpPr>
            <p:nvPr/>
          </p:nvSpPr>
          <p:spPr bwMode="auto">
            <a:xfrm>
              <a:off x="1640610" y="6094711"/>
              <a:ext cx="695703"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DVARS Phase 2</a:t>
              </a:r>
            </a:p>
          </p:txBody>
        </p:sp>
        <p:sp>
          <p:nvSpPr>
            <p:cNvPr id="109" name="TextBox 25" descr="OPSNET Replacement">
              <a:extLst>
                <a:ext uri="{FF2B5EF4-FFF2-40B4-BE49-F238E27FC236}">
                  <a16:creationId xmlns:a16="http://schemas.microsoft.com/office/drawing/2014/main" id="{9EDDF9D9-606C-4C9C-8FC6-EA19522D408E}"/>
                </a:ext>
                <a:ext uri="{C183D7F6-B498-43B3-948B-1728B52AA6E4}">
                  <adec:decorative xmlns:adec="http://schemas.microsoft.com/office/drawing/2017/decorative" val="0"/>
                </a:ext>
              </a:extLst>
            </p:cNvPr>
            <p:cNvSpPr txBox="1">
              <a:spLocks noChangeArrowheads="1"/>
            </p:cNvSpPr>
            <p:nvPr/>
          </p:nvSpPr>
          <p:spPr bwMode="auto">
            <a:xfrm>
              <a:off x="1640075" y="6272049"/>
              <a:ext cx="989053"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OPSNET Replacement</a:t>
              </a:r>
            </a:p>
          </p:txBody>
        </p:sp>
      </p:grpSp>
    </p:spTree>
    <p:extLst>
      <p:ext uri="{BB962C8B-B14F-4D97-AF65-F5344CB8AC3E}">
        <p14:creationId xmlns:p14="http://schemas.microsoft.com/office/powerpoint/2010/main" val="1834301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descr="Automation Roadmap (4 of 4)">
            <a:extLst>
              <a:ext uri="{FF2B5EF4-FFF2-40B4-BE49-F238E27FC236}">
                <a16:creationId xmlns:a16="http://schemas.microsoft.com/office/drawing/2014/main" id="{C84B374E-587B-4C75-BCFE-EFE36DDF36FC}"/>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Automation Roadmap (4 of 4)</a:t>
            </a:r>
          </a:p>
        </p:txBody>
      </p:sp>
      <p:sp>
        <p:nvSpPr>
          <p:cNvPr id="4" name="Slide Number Placeholder 3" descr="35">
            <a:extLst>
              <a:ext uri="{FF2B5EF4-FFF2-40B4-BE49-F238E27FC236}">
                <a16:creationId xmlns:a16="http://schemas.microsoft.com/office/drawing/2014/main" id="{F78C0DCE-8DE1-407C-9F0E-7F3C89A8C21F}"/>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35</a:t>
            </a:fld>
            <a:endParaRPr lang="en-US"/>
          </a:p>
        </p:txBody>
      </p:sp>
      <p:grpSp>
        <p:nvGrpSpPr>
          <p:cNvPr id="2" name="Automation Roadmap (4 of 4) Special Activities" descr="Automation Roadmap 4 of 4 details support activities to help scope and define automation acquisition plans. ">
            <a:extLst>
              <a:ext uri="{FF2B5EF4-FFF2-40B4-BE49-F238E27FC236}">
                <a16:creationId xmlns:a16="http://schemas.microsoft.com/office/drawing/2014/main" id="{6BAD5D8E-2E8E-4AFE-93F2-F9E48BD1156C}"/>
              </a:ext>
            </a:extLst>
          </p:cNvPr>
          <p:cNvGrpSpPr/>
          <p:nvPr/>
        </p:nvGrpSpPr>
        <p:grpSpPr>
          <a:xfrm>
            <a:off x="1179812" y="825513"/>
            <a:ext cx="5509320" cy="4121748"/>
            <a:chOff x="1179812" y="825513"/>
            <a:chExt cx="5509320" cy="4121748"/>
          </a:xfrm>
        </p:grpSpPr>
        <p:sp>
          <p:nvSpPr>
            <p:cNvPr id="51204" name="segment 601" descr="Surface Tactical Flow">
              <a:hlinkClick r:id="rId3"/>
              <a:extLst>
                <a:ext uri="{FF2B5EF4-FFF2-40B4-BE49-F238E27FC236}">
                  <a16:creationId xmlns:a16="http://schemas.microsoft.com/office/drawing/2014/main" id="{3CEC281B-80AE-4506-9B11-E3649D646756}"/>
                </a:ext>
                <a:ext uri="{C183D7F6-B498-43B3-948B-1728B52AA6E4}">
                  <adec:decorative xmlns:adec="http://schemas.microsoft.com/office/drawing/2017/decorative" val="0"/>
                </a:ext>
              </a:extLst>
            </p:cNvPr>
            <p:cNvSpPr txBox="1">
              <a:spLocks noChangeArrowheads="1"/>
            </p:cNvSpPr>
            <p:nvPr/>
          </p:nvSpPr>
          <p:spPr bwMode="auto">
            <a:xfrm>
              <a:off x="1179814" y="4534841"/>
              <a:ext cx="5509318"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Surface Tactical Flow</a:t>
              </a:r>
            </a:p>
          </p:txBody>
        </p:sp>
        <p:sp>
          <p:nvSpPr>
            <p:cNvPr id="51205" name="segment 285" descr="Flight Object">
              <a:hlinkClick r:id="rId4"/>
              <a:extLst>
                <a:ext uri="{FF2B5EF4-FFF2-40B4-BE49-F238E27FC236}">
                  <a16:creationId xmlns:a16="http://schemas.microsoft.com/office/drawing/2014/main" id="{47059BBA-91A1-43FF-8F11-D44A6C32550B}"/>
                </a:ext>
                <a:ext uri="{C183D7F6-B498-43B3-948B-1728B52AA6E4}">
                  <adec:decorative xmlns:adec="http://schemas.microsoft.com/office/drawing/2017/decorative" val="0"/>
                </a:ext>
              </a:extLst>
            </p:cNvPr>
            <p:cNvSpPr txBox="1">
              <a:spLocks noChangeArrowheads="1"/>
            </p:cNvSpPr>
            <p:nvPr/>
          </p:nvSpPr>
          <p:spPr bwMode="auto">
            <a:xfrm>
              <a:off x="1179813" y="1203772"/>
              <a:ext cx="4998656"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Flight Object</a:t>
              </a:r>
            </a:p>
          </p:txBody>
        </p:sp>
        <p:sp>
          <p:nvSpPr>
            <p:cNvPr id="51206" name="segment 935" descr="Separation Automation System Engineering">
              <a:hlinkClick r:id="rId5"/>
              <a:extLst>
                <a:ext uri="{FF2B5EF4-FFF2-40B4-BE49-F238E27FC236}">
                  <a16:creationId xmlns:a16="http://schemas.microsoft.com/office/drawing/2014/main" id="{27CC2E15-2045-4CAF-A4A3-09BE89842022}"/>
                </a:ext>
                <a:ext uri="{C183D7F6-B498-43B3-948B-1728B52AA6E4}">
                  <adec:decorative xmlns:adec="http://schemas.microsoft.com/office/drawing/2017/decorative" val="0"/>
                </a:ext>
              </a:extLst>
            </p:cNvPr>
            <p:cNvSpPr txBox="1">
              <a:spLocks noChangeArrowheads="1"/>
            </p:cNvSpPr>
            <p:nvPr/>
          </p:nvSpPr>
          <p:spPr bwMode="auto">
            <a:xfrm>
              <a:off x="1179812" y="2931425"/>
              <a:ext cx="4998657"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Separation Automation System Engineering</a:t>
              </a:r>
            </a:p>
          </p:txBody>
        </p:sp>
        <p:sp>
          <p:nvSpPr>
            <p:cNvPr id="51212" name="segment 622" descr="Strategic Flow Management Application">
              <a:hlinkClick r:id="rId6"/>
              <a:extLst>
                <a:ext uri="{FF2B5EF4-FFF2-40B4-BE49-F238E27FC236}">
                  <a16:creationId xmlns:a16="http://schemas.microsoft.com/office/drawing/2014/main" id="{B93B409A-C62D-41E5-99FD-DEAC78AB4F6B}"/>
                </a:ext>
                <a:ext uri="{C183D7F6-B498-43B3-948B-1728B52AA6E4}">
                  <adec:decorative xmlns:adec="http://schemas.microsoft.com/office/drawing/2017/decorative" val="0"/>
                </a:ext>
              </a:extLst>
            </p:cNvPr>
            <p:cNvSpPr txBox="1">
              <a:spLocks noChangeArrowheads="1"/>
            </p:cNvSpPr>
            <p:nvPr/>
          </p:nvSpPr>
          <p:spPr bwMode="auto">
            <a:xfrm>
              <a:off x="1179812" y="3239773"/>
              <a:ext cx="4998657"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Strategic Flow Management Application</a:t>
              </a:r>
            </a:p>
          </p:txBody>
        </p:sp>
        <p:sp>
          <p:nvSpPr>
            <p:cNvPr id="51214" name="segment 871" descr="Information Management">
              <a:hlinkClick r:id="rId7"/>
              <a:extLst>
                <a:ext uri="{FF2B5EF4-FFF2-40B4-BE49-F238E27FC236}">
                  <a16:creationId xmlns:a16="http://schemas.microsoft.com/office/drawing/2014/main" id="{80AB679D-8C17-422E-A9AC-966F331CF357}"/>
                </a:ext>
                <a:ext uri="{C183D7F6-B498-43B3-948B-1728B52AA6E4}">
                  <adec:decorative xmlns:adec="http://schemas.microsoft.com/office/drawing/2017/decorative" val="0"/>
                </a:ext>
              </a:extLst>
            </p:cNvPr>
            <p:cNvSpPr txBox="1">
              <a:spLocks noChangeArrowheads="1"/>
            </p:cNvSpPr>
            <p:nvPr/>
          </p:nvSpPr>
          <p:spPr bwMode="auto">
            <a:xfrm>
              <a:off x="1179812" y="1577521"/>
              <a:ext cx="3470190"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Information Management</a:t>
              </a:r>
            </a:p>
          </p:txBody>
        </p:sp>
        <p:sp>
          <p:nvSpPr>
            <p:cNvPr id="51215" name="segment 284" descr="Advanced Methods">
              <a:hlinkClick r:id="rId8"/>
              <a:extLst>
                <a:ext uri="{FF2B5EF4-FFF2-40B4-BE49-F238E27FC236}">
                  <a16:creationId xmlns:a16="http://schemas.microsoft.com/office/drawing/2014/main" id="{5C01CD04-1CAD-42B9-A73A-788905557004}"/>
                </a:ext>
                <a:ext uri="{C183D7F6-B498-43B3-948B-1728B52AA6E4}">
                  <adec:decorative xmlns:adec="http://schemas.microsoft.com/office/drawing/2017/decorative" val="0"/>
                </a:ext>
              </a:extLst>
            </p:cNvPr>
            <p:cNvSpPr txBox="1">
              <a:spLocks noChangeArrowheads="1"/>
            </p:cNvSpPr>
            <p:nvPr/>
          </p:nvSpPr>
          <p:spPr bwMode="auto">
            <a:xfrm>
              <a:off x="1179813" y="825513"/>
              <a:ext cx="4998656"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Advanced Methods</a:t>
              </a:r>
            </a:p>
          </p:txBody>
        </p:sp>
        <p:sp>
          <p:nvSpPr>
            <p:cNvPr id="51218" name="segment 1044" descr="Common Trajectory Models">
              <a:hlinkClick r:id="rId9"/>
              <a:extLst>
                <a:ext uri="{FF2B5EF4-FFF2-40B4-BE49-F238E27FC236}">
                  <a16:creationId xmlns:a16="http://schemas.microsoft.com/office/drawing/2014/main" id="{48426480-3AB0-42EF-B312-E33E8DA26140}"/>
                </a:ext>
                <a:ext uri="{C183D7F6-B498-43B3-948B-1728B52AA6E4}">
                  <adec:decorative xmlns:adec="http://schemas.microsoft.com/office/drawing/2017/decorative" val="0"/>
                </a:ext>
              </a:extLst>
            </p:cNvPr>
            <p:cNvSpPr txBox="1">
              <a:spLocks noChangeArrowheads="1"/>
            </p:cNvSpPr>
            <p:nvPr/>
          </p:nvSpPr>
          <p:spPr bwMode="auto">
            <a:xfrm>
              <a:off x="2081208" y="4819245"/>
              <a:ext cx="4094862"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Common Trajectory Models</a:t>
              </a:r>
            </a:p>
          </p:txBody>
        </p:sp>
        <p:sp>
          <p:nvSpPr>
            <p:cNvPr id="15" name="segment 623" descr="Strategic Flow Management Engineering Enhancement">
              <a:hlinkClick r:id="rId10"/>
              <a:extLst>
                <a:ext uri="{FF2B5EF4-FFF2-40B4-BE49-F238E27FC236}">
                  <a16:creationId xmlns:a16="http://schemas.microsoft.com/office/drawing/2014/main" id="{82EBF175-2EE4-45BD-96EB-B0CD90BB0E0C}"/>
                </a:ext>
                <a:ext uri="{C183D7F6-B498-43B3-948B-1728B52AA6E4}">
                  <adec:decorative xmlns:adec="http://schemas.microsoft.com/office/drawing/2017/decorative" val="0"/>
                </a:ext>
              </a:extLst>
            </p:cNvPr>
            <p:cNvSpPr txBox="1">
              <a:spLocks noChangeArrowheads="1"/>
            </p:cNvSpPr>
            <p:nvPr/>
          </p:nvSpPr>
          <p:spPr bwMode="auto">
            <a:xfrm>
              <a:off x="2089445" y="3586471"/>
              <a:ext cx="3574674"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Strategic Flow Management Engineering Enhancement</a:t>
              </a:r>
            </a:p>
          </p:txBody>
        </p:sp>
        <p:sp>
          <p:nvSpPr>
            <p:cNvPr id="17" name="segment 623 planned">
              <a:hlinkClick r:id="rId10"/>
              <a:extLst>
                <a:ext uri="{FF2B5EF4-FFF2-40B4-BE49-F238E27FC236}">
                  <a16:creationId xmlns:a16="http://schemas.microsoft.com/office/drawing/2014/main" id="{9675833E-B471-4221-AE78-03CD94BC0318}"/>
                </a:ext>
                <a:ext uri="{C183D7F6-B498-43B3-948B-1728B52AA6E4}">
                  <adec:decorative xmlns:adec="http://schemas.microsoft.com/office/drawing/2017/decorative" val="1"/>
                </a:ext>
              </a:extLst>
            </p:cNvPr>
            <p:cNvSpPr txBox="1">
              <a:spLocks noChangeArrowheads="1"/>
            </p:cNvSpPr>
            <p:nvPr/>
          </p:nvSpPr>
          <p:spPr bwMode="auto">
            <a:xfrm>
              <a:off x="1181101" y="3580459"/>
              <a:ext cx="908345" cy="128016"/>
            </a:xfrm>
            <a:prstGeom prst="rect">
              <a:avLst/>
            </a:prstGeom>
            <a:solidFill>
              <a:srgbClr val="FFC000"/>
            </a:solidFill>
            <a:ln w="9525">
              <a:solidFill>
                <a:schemeClr val="tx1"/>
              </a:solidFill>
              <a:prstDash val="dash"/>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grpSp>
      <p:sp>
        <p:nvSpPr>
          <p:cNvPr id="14" name="segment 283" descr="   Common Status and Structure Data">
            <a:hlinkClick r:id="rId11"/>
            <a:extLst>
              <a:ext uri="{FF2B5EF4-FFF2-40B4-BE49-F238E27FC236}">
                <a16:creationId xmlns:a16="http://schemas.microsoft.com/office/drawing/2014/main" id="{59A83F6B-A5F3-4A8C-910E-5C5889CFBDAB}"/>
              </a:ext>
              <a:ext uri="{C183D7F6-B498-43B3-948B-1728B52AA6E4}">
                <adec:decorative xmlns:adec="http://schemas.microsoft.com/office/drawing/2017/decorative" val="0"/>
              </a:ext>
            </a:extLst>
          </p:cNvPr>
          <p:cNvSpPr txBox="1">
            <a:spLocks noChangeArrowheads="1"/>
          </p:cNvSpPr>
          <p:nvPr/>
        </p:nvSpPr>
        <p:spPr bwMode="auto">
          <a:xfrm>
            <a:off x="1173747" y="2601019"/>
            <a:ext cx="5010560"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Common Status and Structure Data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utomation Roadmap: Assumptions">
            <a:extLst>
              <a:ext uri="{FF2B5EF4-FFF2-40B4-BE49-F238E27FC236}">
                <a16:creationId xmlns:a16="http://schemas.microsoft.com/office/drawing/2014/main" id="{BD3E3189-2FFC-4A2D-A2AA-E894F18F597D}"/>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Automation Roadmap: Assumptions</a:t>
            </a:r>
          </a:p>
        </p:txBody>
      </p:sp>
      <p:graphicFrame>
        <p:nvGraphicFramePr>
          <p:cNvPr id="65" name="Group 3" descr="This table describes all of the Aircraft Roadmap: Assumptions.">
            <a:extLst>
              <a:ext uri="{FF2B5EF4-FFF2-40B4-BE49-F238E27FC236}">
                <a16:creationId xmlns:a16="http://schemas.microsoft.com/office/drawing/2014/main" id="{F4A1E567-7ACB-45CF-8D5E-90E210C228F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917914508"/>
              </p:ext>
            </p:extLst>
          </p:nvPr>
        </p:nvGraphicFramePr>
        <p:xfrm>
          <a:off x="457200" y="420688"/>
          <a:ext cx="8229600" cy="4273552"/>
        </p:xfrm>
        <a:graphic>
          <a:graphicData uri="http://schemas.openxmlformats.org/drawingml/2006/table">
            <a:tbl>
              <a:tblPr firstRow="1"/>
              <a:tblGrid>
                <a:gridCol w="1000337">
                  <a:extLst>
                    <a:ext uri="{9D8B030D-6E8A-4147-A177-3AD203B41FA5}">
                      <a16:colId xmlns:a16="http://schemas.microsoft.com/office/drawing/2014/main" val="20000"/>
                    </a:ext>
                  </a:extLst>
                </a:gridCol>
                <a:gridCol w="7229263">
                  <a:extLst>
                    <a:ext uri="{9D8B030D-6E8A-4147-A177-3AD203B41FA5}">
                      <a16:colId xmlns:a16="http://schemas.microsoft.com/office/drawing/2014/main" val="20001"/>
                    </a:ext>
                  </a:extLst>
                </a:gridCol>
              </a:tblGrid>
              <a:tr h="30482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Identifier</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Description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78642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AUTO-01</a:t>
                      </a:r>
                    </a:p>
                  </a:txBody>
                  <a:tcPr marT="27434" marB="27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Net-centric Enterprise Services will replace designated existing point to point interfaces with a system based on a Service Oriented Architecture providing enhanced data exchange, enhanced flexibility, and enhanced security for FAA Operations Personnel, and airspace users within a common information environment to support NextGen Operational Improvements.</a:t>
                      </a:r>
                    </a:p>
                  </a:txBody>
                  <a:tcPr marT="27434" marB="27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AUTO-02</a:t>
                      </a:r>
                    </a:p>
                  </a:txBody>
                  <a:tcPr marT="27434" marB="27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69913" rtl="0" eaLnBrk="0" fontAlgn="base" latinLnBrk="0" hangingPunct="0">
                        <a:lnSpc>
                          <a:spcPct val="100000"/>
                        </a:lnSpc>
                        <a:spcBef>
                          <a:spcPts val="200"/>
                        </a:spcBef>
                        <a:spcAft>
                          <a:spcPct val="0"/>
                        </a:spcAft>
                        <a:buClrTx/>
                        <a:buSzTx/>
                        <a:buFontTx/>
                        <a:buNone/>
                        <a:tabLst>
                          <a:tab pos="228600" algn="l"/>
                          <a:tab pos="40005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ADS-B is a necessary infrastructure element to support Trajectory Based Operations, Flexible Terminal, and High Density Terminal solution sets.</a:t>
                      </a:r>
                    </a:p>
                  </a:txBody>
                  <a:tcPr marT="27434" marB="27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AUTO-03</a:t>
                      </a:r>
                    </a:p>
                  </a:txBody>
                  <a:tcPr marT="27434" marB="27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Data Communication is a necessary infrastructure element to support Trajectory Based Operations, Flexible Terminal, and High Density Terminal solution sets.</a:t>
                      </a:r>
                    </a:p>
                  </a:txBody>
                  <a:tcPr marT="27434" marB="27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77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AUTO-04</a:t>
                      </a:r>
                    </a:p>
                  </a:txBody>
                  <a:tcPr marT="27434" marB="27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Operational Service Units will be responsible for JRC Final Investment Decisions.</a:t>
                      </a:r>
                    </a:p>
                  </a:txBody>
                  <a:tcPr marT="27434" marB="27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AUTO-05</a:t>
                      </a:r>
                    </a:p>
                  </a:txBody>
                  <a:tcPr marT="27434" marB="27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Policy and standards decisions prescribing the use of hand-held devices for data messaging by General Aviation pilots and aircraft are established.</a:t>
                      </a:r>
                    </a:p>
                  </a:txBody>
                  <a:tcPr marT="27434" marB="27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AUTO-06</a:t>
                      </a:r>
                    </a:p>
                  </a:txBody>
                  <a:tcPr marT="27434" marB="27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Consistent security management across Data Communication, Automation and SWIM support the evolution.</a:t>
                      </a:r>
                    </a:p>
                  </a:txBody>
                  <a:tcPr marT="27434" marB="27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6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AUTO-07</a:t>
                      </a:r>
                    </a:p>
                  </a:txBody>
                  <a:tcPr marT="27434" marB="27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Human-system integration will be conducted during analysis, design, development, and testing of Automation programs.</a:t>
                      </a:r>
                    </a:p>
                  </a:txBody>
                  <a:tcPr marT="27434" marB="27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0353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AUTO-08</a:t>
                      </a:r>
                    </a:p>
                  </a:txBody>
                  <a:tcPr marT="27434" marB="27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Safety analysis and considerations will be included in all applicable phases of Automation analysis, design, development, and testing and platforms will provide data as required for safety monitoring and analysis.</a:t>
                      </a:r>
                    </a:p>
                  </a:txBody>
                  <a:tcPr marT="27434" marB="27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77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AUTO-09</a:t>
                      </a:r>
                    </a:p>
                  </a:txBody>
                  <a:tcPr marT="27434" marB="27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Automation platform designs will support environmental and energy saving initiatives.</a:t>
                      </a:r>
                    </a:p>
                  </a:txBody>
                  <a:tcPr marT="27434" marB="27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Slide Number Placeholder 1" descr="36">
            <a:extLst>
              <a:ext uri="{FF2B5EF4-FFF2-40B4-BE49-F238E27FC236}">
                <a16:creationId xmlns:a16="http://schemas.microsoft.com/office/drawing/2014/main" id="{83CFA98F-8C61-4B29-A23D-4529647260EC}"/>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utomation Roadmap: Decision Points (1 of 4)">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Automation Roadmap: Decision Points (1 of 4)</a:t>
            </a:r>
          </a:p>
        </p:txBody>
      </p:sp>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82369953"/>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5" name="Diagram DPs" descr="Automation Decision Points table">
            <a:extLst>
              <a:ext uri="{FF2B5EF4-FFF2-40B4-BE49-F238E27FC236}">
                <a16:creationId xmlns:a16="http://schemas.microsoft.com/office/drawing/2014/main" id="{C1EA86C0-8703-47FF-A3AC-97D9BC4419BA}"/>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197667271"/>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7170" name="Worksheet" r:id="rId2" imgW="8382099" imgH="5899069" progId="Excel.Sheet.12">
                  <p:link/>
                </p:oleObj>
              </mc:Choice>
              <mc:Fallback>
                <p:oleObj name="Worksheet" r:id="rId2" imgW="8382099" imgH="5899069" progId="Excel.Sheet.12">
                  <p:link/>
                  <p:pic>
                    <p:nvPicPr>
                      <p:cNvPr id="5" name="Diagram DPs" descr="Automation Decision Points table">
                        <a:extLst>
                          <a:ext uri="{FF2B5EF4-FFF2-40B4-BE49-F238E27FC236}">
                            <a16:creationId xmlns:a16="http://schemas.microsoft.com/office/drawing/2014/main" id="{C1EA86C0-8703-47FF-A3AC-97D9BC4419BA}"/>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481"/>
                      </a:xfrm>
                      <a:prstGeom prst="rect">
                        <a:avLst/>
                      </a:prstGeom>
                    </p:spPr>
                  </p:pic>
                </p:oleObj>
              </mc:Fallback>
            </mc:AlternateContent>
          </a:graphicData>
        </a:graphic>
      </p:graphicFrame>
      <p:sp>
        <p:nvSpPr>
          <p:cNvPr id="2" name="Slide Number Placeholder 1" descr="37">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37</a:t>
            </a:fld>
            <a:endParaRPr lang="en-US"/>
          </a:p>
        </p:txBody>
      </p:sp>
    </p:spTree>
    <p:extLst>
      <p:ext uri="{BB962C8B-B14F-4D97-AF65-F5344CB8AC3E}">
        <p14:creationId xmlns:p14="http://schemas.microsoft.com/office/powerpoint/2010/main" val="1507275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utomation Roadmap: Decision Points (2 of 4)">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Automation Roadmap: Decision Points (2 of 4)</a:t>
            </a:r>
          </a:p>
        </p:txBody>
      </p:sp>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064685976"/>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6" name="Diagram DPs" descr="Automation Decision Points table">
            <a:extLst>
              <a:ext uri="{FF2B5EF4-FFF2-40B4-BE49-F238E27FC236}">
                <a16:creationId xmlns:a16="http://schemas.microsoft.com/office/drawing/2014/main" id="{3E983FFC-66EE-4A0D-95EA-EF23358EC56B}"/>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622501321"/>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8194" name="Worksheet" r:id="rId2" imgW="8382099" imgH="5899069" progId="Excel.Sheet.12">
                  <p:link/>
                </p:oleObj>
              </mc:Choice>
              <mc:Fallback>
                <p:oleObj name="Worksheet" r:id="rId2" imgW="8382099" imgH="5899069" progId="Excel.Sheet.12">
                  <p:link/>
                  <p:pic>
                    <p:nvPicPr>
                      <p:cNvPr id="6" name="Diagram DPs" descr="Automation Decision Points table">
                        <a:extLst>
                          <a:ext uri="{FF2B5EF4-FFF2-40B4-BE49-F238E27FC236}">
                            <a16:creationId xmlns:a16="http://schemas.microsoft.com/office/drawing/2014/main" id="{3E983FFC-66EE-4A0D-95EA-EF23358EC56B}"/>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481"/>
                      </a:xfrm>
                      <a:prstGeom prst="rect">
                        <a:avLst/>
                      </a:prstGeom>
                    </p:spPr>
                  </p:pic>
                </p:oleObj>
              </mc:Fallback>
            </mc:AlternateContent>
          </a:graphicData>
        </a:graphic>
      </p:graphicFrame>
      <p:sp>
        <p:nvSpPr>
          <p:cNvPr id="2" name="Slide Number Placeholder 1" descr="38">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38</a:t>
            </a:fld>
            <a:endParaRPr lang="en-US"/>
          </a:p>
        </p:txBody>
      </p:sp>
    </p:spTree>
    <p:extLst>
      <p:ext uri="{BB962C8B-B14F-4D97-AF65-F5344CB8AC3E}">
        <p14:creationId xmlns:p14="http://schemas.microsoft.com/office/powerpoint/2010/main" val="2514668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utomation Roadmap: Decision Points (3 of 4)">
            <a:extLst>
              <a:ext uri="{FF2B5EF4-FFF2-40B4-BE49-F238E27FC236}">
                <a16:creationId xmlns:a16="http://schemas.microsoft.com/office/drawing/2014/main" id="{457718C9-876D-4E75-A782-52809FDD30A0}"/>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Automation Roadmap: Decision Points (3 of 4)</a:t>
            </a:r>
          </a:p>
        </p:txBody>
      </p:sp>
      <p:graphicFrame>
        <p:nvGraphicFramePr>
          <p:cNvPr id="5" name="Table 4" descr="This table describes all of the Aircraft Roadmap: Decision Points.">
            <a:extLst>
              <a:ext uri="{FF2B5EF4-FFF2-40B4-BE49-F238E27FC236}">
                <a16:creationId xmlns:a16="http://schemas.microsoft.com/office/drawing/2014/main" id="{12458CE2-3302-4F05-8FA6-9AD75BC12D0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89608680"/>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6" name="Diagram DPs" descr="Automation Decision Points table">
            <a:extLst>
              <a:ext uri="{FF2B5EF4-FFF2-40B4-BE49-F238E27FC236}">
                <a16:creationId xmlns:a16="http://schemas.microsoft.com/office/drawing/2014/main" id="{E393F059-21B8-48C8-AFB7-83BBB83B7792}"/>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411919905"/>
              </p:ext>
            </p:extLst>
          </p:nvPr>
        </p:nvGraphicFramePr>
        <p:xfrm>
          <a:off x="452628" y="758952"/>
          <a:ext cx="8247888" cy="5806070"/>
        </p:xfrm>
        <a:graphic>
          <a:graphicData uri="http://schemas.openxmlformats.org/presentationml/2006/ole">
            <mc:AlternateContent xmlns:mc="http://schemas.openxmlformats.org/markup-compatibility/2006">
              <mc:Choice xmlns:v="urn:schemas-microsoft-com:vml" Requires="v">
                <p:oleObj spid="_x0000_s9218" name="Worksheet" r:id="rId2" imgW="8382099" imgH="5899069" progId="Excel.Sheet.12">
                  <p:link/>
                </p:oleObj>
              </mc:Choice>
              <mc:Fallback>
                <p:oleObj name="Worksheet" r:id="rId2" imgW="8382099" imgH="5899069" progId="Excel.Sheet.12">
                  <p:link/>
                  <p:pic>
                    <p:nvPicPr>
                      <p:cNvPr id="6" name="Diagram DPs" descr="Automation Decision Points table">
                        <a:extLst>
                          <a:ext uri="{FF2B5EF4-FFF2-40B4-BE49-F238E27FC236}">
                            <a16:creationId xmlns:a16="http://schemas.microsoft.com/office/drawing/2014/main" id="{E393F059-21B8-48C8-AFB7-83BBB83B7792}"/>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6070"/>
                      </a:xfrm>
                      <a:prstGeom prst="rect">
                        <a:avLst/>
                      </a:prstGeom>
                    </p:spPr>
                  </p:pic>
                </p:oleObj>
              </mc:Fallback>
            </mc:AlternateContent>
          </a:graphicData>
        </a:graphic>
      </p:graphicFrame>
      <p:sp>
        <p:nvSpPr>
          <p:cNvPr id="3" name="Slide Number Placeholder 2" descr="39">
            <a:extLst>
              <a:ext uri="{FF2B5EF4-FFF2-40B4-BE49-F238E27FC236}">
                <a16:creationId xmlns:a16="http://schemas.microsoft.com/office/drawing/2014/main" id="{12D3F1E0-33D6-4541-B3AE-F3DC19FDEFC5}"/>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39</a:t>
            </a:fld>
            <a:endParaRPr lang="en-US"/>
          </a:p>
        </p:txBody>
      </p:sp>
    </p:spTree>
    <p:extLst>
      <p:ext uri="{BB962C8B-B14F-4D97-AF65-F5344CB8AC3E}">
        <p14:creationId xmlns:p14="http://schemas.microsoft.com/office/powerpoint/2010/main" val="149865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verview of CY2022 Decision Points ">
            <a:extLst>
              <a:ext uri="{FF2B5EF4-FFF2-40B4-BE49-F238E27FC236}">
                <a16:creationId xmlns:a16="http://schemas.microsoft.com/office/drawing/2014/main" id="{C0CD5240-902C-4322-9A98-D2974D33136F}"/>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Overview of CY2022 Decision Points </a:t>
            </a:r>
          </a:p>
        </p:txBody>
      </p:sp>
      <p:sp>
        <p:nvSpPr>
          <p:cNvPr id="3" name="Slide Number Placeholder 2" descr="4">
            <a:extLst>
              <a:ext uri="{FF2B5EF4-FFF2-40B4-BE49-F238E27FC236}">
                <a16:creationId xmlns:a16="http://schemas.microsoft.com/office/drawing/2014/main" id="{B7D220C8-45A2-4962-86D7-BEAF957F5241}"/>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4</a:t>
            </a:fld>
            <a:endParaRPr lang="en-US"/>
          </a:p>
        </p:txBody>
      </p:sp>
      <p:graphicFrame>
        <p:nvGraphicFramePr>
          <p:cNvPr id="5" name="2022 Q1 QC" descr="2022 Q1 DPs">
            <a:extLst>
              <a:ext uri="{FF2B5EF4-FFF2-40B4-BE49-F238E27FC236}">
                <a16:creationId xmlns:a16="http://schemas.microsoft.com/office/drawing/2014/main" id="{950991C2-1001-4C97-AC4F-C6FD9A05C94D}"/>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930674922"/>
              </p:ext>
            </p:extLst>
          </p:nvPr>
        </p:nvGraphicFramePr>
        <p:xfrm>
          <a:off x="392113" y="512763"/>
          <a:ext cx="3956050" cy="3987800"/>
        </p:xfrm>
        <a:graphic>
          <a:graphicData uri="http://schemas.openxmlformats.org/presentationml/2006/ole">
            <mc:AlternateContent xmlns:mc="http://schemas.openxmlformats.org/markup-compatibility/2006">
              <mc:Choice xmlns:v="urn:schemas-microsoft-com:vml" Requires="v">
                <p:oleObj spid="_x0000_s1026" name="Worksheet" r:id="rId2" imgW="3955890" imgH="3987947" progId="Excel.Sheet.12">
                  <p:link/>
                </p:oleObj>
              </mc:Choice>
              <mc:Fallback>
                <p:oleObj name="Worksheet" r:id="rId2" imgW="3955890" imgH="3987947" progId="Excel.Sheet.12">
                  <p:link/>
                  <p:pic>
                    <p:nvPicPr>
                      <p:cNvPr id="5" name="2022 Q1 QC" descr="2022 Q1 DPs">
                        <a:extLst>
                          <a:ext uri="{FF2B5EF4-FFF2-40B4-BE49-F238E27FC236}">
                            <a16:creationId xmlns:a16="http://schemas.microsoft.com/office/drawing/2014/main" id="{950991C2-1001-4C97-AC4F-C6FD9A05C94D}"/>
                          </a:ext>
                          <a:ext uri="{C183D7F6-B498-43B3-948B-1728B52AA6E4}">
                            <adec:decorative xmlns:adec="http://schemas.microsoft.com/office/drawing/2017/decorative" val="0"/>
                          </a:ext>
                        </a:extLst>
                      </p:cNvPr>
                      <p:cNvPicPr/>
                      <p:nvPr/>
                    </p:nvPicPr>
                    <p:blipFill>
                      <a:blip r:embed="rId3"/>
                      <a:stretch>
                        <a:fillRect/>
                      </a:stretch>
                    </p:blipFill>
                    <p:spPr>
                      <a:xfrm>
                        <a:off x="392113" y="512763"/>
                        <a:ext cx="3956050" cy="3987800"/>
                      </a:xfrm>
                      <a:prstGeom prst="rect">
                        <a:avLst/>
                      </a:prstGeom>
                    </p:spPr>
                  </p:pic>
                </p:oleObj>
              </mc:Fallback>
            </mc:AlternateContent>
          </a:graphicData>
        </a:graphic>
      </p:graphicFrame>
      <p:graphicFrame>
        <p:nvGraphicFramePr>
          <p:cNvPr id="6" name="2022 Q2 QC" descr="2022 Q2 DPs">
            <a:extLst>
              <a:ext uri="{FF2B5EF4-FFF2-40B4-BE49-F238E27FC236}">
                <a16:creationId xmlns:a16="http://schemas.microsoft.com/office/drawing/2014/main" id="{B341FB3E-185C-4604-988F-E1878711D17D}"/>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498760255"/>
              </p:ext>
            </p:extLst>
          </p:nvPr>
        </p:nvGraphicFramePr>
        <p:xfrm>
          <a:off x="4795838" y="512763"/>
          <a:ext cx="3956050" cy="3987800"/>
        </p:xfrm>
        <a:graphic>
          <a:graphicData uri="http://schemas.openxmlformats.org/presentationml/2006/ole">
            <mc:AlternateContent xmlns:mc="http://schemas.openxmlformats.org/markup-compatibility/2006">
              <mc:Choice xmlns:v="urn:schemas-microsoft-com:vml" Requires="v">
                <p:oleObj spid="_x0000_s1027" name="Worksheet" r:id="rId4" imgW="3955890" imgH="3987947" progId="Excel.Sheet.12">
                  <p:link/>
                </p:oleObj>
              </mc:Choice>
              <mc:Fallback>
                <p:oleObj name="Worksheet" r:id="rId4" imgW="3955890" imgH="3987947" progId="Excel.Sheet.12">
                  <p:link/>
                  <p:pic>
                    <p:nvPicPr>
                      <p:cNvPr id="6" name="2022 Q2 QC" descr="2022 Q2 DPs">
                        <a:extLst>
                          <a:ext uri="{FF2B5EF4-FFF2-40B4-BE49-F238E27FC236}">
                            <a16:creationId xmlns:a16="http://schemas.microsoft.com/office/drawing/2014/main" id="{B341FB3E-185C-4604-988F-E1878711D17D}"/>
                          </a:ext>
                          <a:ext uri="{C183D7F6-B498-43B3-948B-1728B52AA6E4}">
                            <adec:decorative xmlns:adec="http://schemas.microsoft.com/office/drawing/2017/decorative" val="0"/>
                          </a:ext>
                        </a:extLst>
                      </p:cNvPr>
                      <p:cNvPicPr/>
                      <p:nvPr/>
                    </p:nvPicPr>
                    <p:blipFill>
                      <a:blip r:embed="rId5"/>
                      <a:stretch>
                        <a:fillRect/>
                      </a:stretch>
                    </p:blipFill>
                    <p:spPr>
                      <a:xfrm>
                        <a:off x="4795838" y="512763"/>
                        <a:ext cx="3956050" cy="3987800"/>
                      </a:xfrm>
                      <a:prstGeom prst="rect">
                        <a:avLst/>
                      </a:prstGeom>
                    </p:spPr>
                  </p:pic>
                </p:oleObj>
              </mc:Fallback>
            </mc:AlternateContent>
          </a:graphicData>
        </a:graphic>
      </p:graphicFrame>
      <p:graphicFrame>
        <p:nvGraphicFramePr>
          <p:cNvPr id="7" name="2022 Q3 QC" descr="2022 Q3 DPs">
            <a:extLst>
              <a:ext uri="{FF2B5EF4-FFF2-40B4-BE49-F238E27FC236}">
                <a16:creationId xmlns:a16="http://schemas.microsoft.com/office/drawing/2014/main" id="{8D8B8D7E-D01D-40E4-942B-712856874C5F}"/>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55814464"/>
              </p:ext>
            </p:extLst>
          </p:nvPr>
        </p:nvGraphicFramePr>
        <p:xfrm>
          <a:off x="392113" y="3219450"/>
          <a:ext cx="3956050" cy="3987800"/>
        </p:xfrm>
        <a:graphic>
          <a:graphicData uri="http://schemas.openxmlformats.org/presentationml/2006/ole">
            <mc:AlternateContent xmlns:mc="http://schemas.openxmlformats.org/markup-compatibility/2006">
              <mc:Choice xmlns:v="urn:schemas-microsoft-com:vml" Requires="v">
                <p:oleObj spid="_x0000_s1028" name="Worksheet" r:id="rId6" imgW="3955890" imgH="3987947" progId="Excel.Sheet.12">
                  <p:link/>
                </p:oleObj>
              </mc:Choice>
              <mc:Fallback>
                <p:oleObj name="Worksheet" r:id="rId6" imgW="3955890" imgH="3987947" progId="Excel.Sheet.12">
                  <p:link/>
                  <p:pic>
                    <p:nvPicPr>
                      <p:cNvPr id="7" name="2022 Q3 QC" descr="2022 Q3 DPs">
                        <a:extLst>
                          <a:ext uri="{FF2B5EF4-FFF2-40B4-BE49-F238E27FC236}">
                            <a16:creationId xmlns:a16="http://schemas.microsoft.com/office/drawing/2014/main" id="{8D8B8D7E-D01D-40E4-942B-712856874C5F}"/>
                          </a:ext>
                          <a:ext uri="{C183D7F6-B498-43B3-948B-1728B52AA6E4}">
                            <adec:decorative xmlns:adec="http://schemas.microsoft.com/office/drawing/2017/decorative" val="0"/>
                          </a:ext>
                        </a:extLst>
                      </p:cNvPr>
                      <p:cNvPicPr/>
                      <p:nvPr/>
                    </p:nvPicPr>
                    <p:blipFill>
                      <a:blip r:embed="rId7"/>
                      <a:stretch>
                        <a:fillRect/>
                      </a:stretch>
                    </p:blipFill>
                    <p:spPr>
                      <a:xfrm>
                        <a:off x="392113" y="3219450"/>
                        <a:ext cx="3956050" cy="3987800"/>
                      </a:xfrm>
                      <a:prstGeom prst="rect">
                        <a:avLst/>
                      </a:prstGeom>
                    </p:spPr>
                  </p:pic>
                </p:oleObj>
              </mc:Fallback>
            </mc:AlternateContent>
          </a:graphicData>
        </a:graphic>
      </p:graphicFrame>
      <p:graphicFrame>
        <p:nvGraphicFramePr>
          <p:cNvPr id="8" name="2022 Q4 QC" descr="2022 Q4 DPs">
            <a:extLst>
              <a:ext uri="{FF2B5EF4-FFF2-40B4-BE49-F238E27FC236}">
                <a16:creationId xmlns:a16="http://schemas.microsoft.com/office/drawing/2014/main" id="{727A2D09-206C-4867-A9BD-A1EBF85BDCEE}"/>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469843644"/>
              </p:ext>
            </p:extLst>
          </p:nvPr>
        </p:nvGraphicFramePr>
        <p:xfrm>
          <a:off x="4795838" y="3219450"/>
          <a:ext cx="3956050" cy="3987800"/>
        </p:xfrm>
        <a:graphic>
          <a:graphicData uri="http://schemas.openxmlformats.org/presentationml/2006/ole">
            <mc:AlternateContent xmlns:mc="http://schemas.openxmlformats.org/markup-compatibility/2006">
              <mc:Choice xmlns:v="urn:schemas-microsoft-com:vml" Requires="v">
                <p:oleObj spid="_x0000_s1029" name="Worksheet" r:id="rId8" imgW="3955890" imgH="3987947" progId="Excel.Sheet.12">
                  <p:link/>
                </p:oleObj>
              </mc:Choice>
              <mc:Fallback>
                <p:oleObj name="Worksheet" r:id="rId8" imgW="3955890" imgH="3987947" progId="Excel.Sheet.12">
                  <p:link/>
                  <p:pic>
                    <p:nvPicPr>
                      <p:cNvPr id="8" name="2022 Q4 QC" descr="2022 Q4 DPs">
                        <a:extLst>
                          <a:ext uri="{FF2B5EF4-FFF2-40B4-BE49-F238E27FC236}">
                            <a16:creationId xmlns:a16="http://schemas.microsoft.com/office/drawing/2014/main" id="{727A2D09-206C-4867-A9BD-A1EBF85BDCEE}"/>
                          </a:ext>
                          <a:ext uri="{C183D7F6-B498-43B3-948B-1728B52AA6E4}">
                            <adec:decorative xmlns:adec="http://schemas.microsoft.com/office/drawing/2017/decorative" val="0"/>
                          </a:ext>
                        </a:extLst>
                      </p:cNvPr>
                      <p:cNvPicPr/>
                      <p:nvPr/>
                    </p:nvPicPr>
                    <p:blipFill>
                      <a:blip r:embed="rId9"/>
                      <a:stretch>
                        <a:fillRect/>
                      </a:stretch>
                    </p:blipFill>
                    <p:spPr>
                      <a:xfrm>
                        <a:off x="4795838" y="3219450"/>
                        <a:ext cx="3956050" cy="3987800"/>
                      </a:xfrm>
                      <a:prstGeom prst="rect">
                        <a:avLst/>
                      </a:prstGeom>
                    </p:spPr>
                  </p:pic>
                </p:oleObj>
              </mc:Fallback>
            </mc:AlternateContent>
          </a:graphicData>
        </a:graphic>
      </p:graphicFrame>
    </p:spTree>
    <p:extLst>
      <p:ext uri="{BB962C8B-B14F-4D97-AF65-F5344CB8AC3E}">
        <p14:creationId xmlns:p14="http://schemas.microsoft.com/office/powerpoint/2010/main" val="2454493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utomation Roadmap: Decision Points (4 of 4)">
            <a:extLst>
              <a:ext uri="{FF2B5EF4-FFF2-40B4-BE49-F238E27FC236}">
                <a16:creationId xmlns:a16="http://schemas.microsoft.com/office/drawing/2014/main" id="{457718C9-876D-4E75-A782-52809FDD30A0}"/>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Automation Roadmap: Decision Points (4 of 4)</a:t>
            </a:r>
          </a:p>
        </p:txBody>
      </p:sp>
      <p:graphicFrame>
        <p:nvGraphicFramePr>
          <p:cNvPr id="5" name="Table 4" descr="This table describes all of the Aircraft Roadmap: Decision Points.">
            <a:extLst>
              <a:ext uri="{FF2B5EF4-FFF2-40B4-BE49-F238E27FC236}">
                <a16:creationId xmlns:a16="http://schemas.microsoft.com/office/drawing/2014/main" id="{12458CE2-3302-4F05-8FA6-9AD75BC12D0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546320562"/>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4" name="Diagram DPs" descr="Automation Decision Points table">
            <a:extLst>
              <a:ext uri="{FF2B5EF4-FFF2-40B4-BE49-F238E27FC236}">
                <a16:creationId xmlns:a16="http://schemas.microsoft.com/office/drawing/2014/main" id="{7ED7A3F9-381A-448B-84BC-71E9C13EE62B}"/>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964636086"/>
              </p:ext>
            </p:extLst>
          </p:nvPr>
        </p:nvGraphicFramePr>
        <p:xfrm>
          <a:off x="452628" y="758952"/>
          <a:ext cx="8247888" cy="5804764"/>
        </p:xfrm>
        <a:graphic>
          <a:graphicData uri="http://schemas.openxmlformats.org/presentationml/2006/ole">
            <mc:AlternateContent xmlns:mc="http://schemas.openxmlformats.org/markup-compatibility/2006">
              <mc:Choice xmlns:v="urn:schemas-microsoft-com:vml" Requires="v">
                <p:oleObj spid="_x0000_s10242" name="Worksheet" r:id="rId2" imgW="8382099" imgH="5899069" progId="Excel.Sheet.12">
                  <p:link/>
                </p:oleObj>
              </mc:Choice>
              <mc:Fallback>
                <p:oleObj name="Worksheet" r:id="rId2" imgW="8382099" imgH="5899069" progId="Excel.Sheet.12">
                  <p:link/>
                  <p:pic>
                    <p:nvPicPr>
                      <p:cNvPr id="4" name="Diagram DPs" descr="Automation Decision Points table">
                        <a:extLst>
                          <a:ext uri="{FF2B5EF4-FFF2-40B4-BE49-F238E27FC236}">
                            <a16:creationId xmlns:a16="http://schemas.microsoft.com/office/drawing/2014/main" id="{7ED7A3F9-381A-448B-84BC-71E9C13EE62B}"/>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764"/>
                      </a:xfrm>
                      <a:prstGeom prst="rect">
                        <a:avLst/>
                      </a:prstGeom>
                    </p:spPr>
                  </p:pic>
                </p:oleObj>
              </mc:Fallback>
            </mc:AlternateContent>
          </a:graphicData>
        </a:graphic>
      </p:graphicFrame>
      <p:sp>
        <p:nvSpPr>
          <p:cNvPr id="3" name="Slide Number Placeholder 2" descr="40">
            <a:extLst>
              <a:ext uri="{FF2B5EF4-FFF2-40B4-BE49-F238E27FC236}">
                <a16:creationId xmlns:a16="http://schemas.microsoft.com/office/drawing/2014/main" id="{12D3F1E0-33D6-4541-B3AE-F3DC19FDEFC5}"/>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40</a:t>
            </a:fld>
            <a:endParaRPr lang="en-US"/>
          </a:p>
        </p:txBody>
      </p:sp>
    </p:spTree>
    <p:extLst>
      <p:ext uri="{BB962C8B-B14F-4D97-AF65-F5344CB8AC3E}">
        <p14:creationId xmlns:p14="http://schemas.microsoft.com/office/powerpoint/2010/main" val="101393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descr="Communication">
            <a:extLst>
              <a:ext uri="{FF2B5EF4-FFF2-40B4-BE49-F238E27FC236}">
                <a16:creationId xmlns:a16="http://schemas.microsoft.com/office/drawing/2014/main" id="{2E856361-BA6D-4E40-BB23-D80BCAB82BC4}"/>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Communication</a:t>
            </a:r>
          </a:p>
        </p:txBody>
      </p:sp>
      <p:sp>
        <p:nvSpPr>
          <p:cNvPr id="56323" name="Subtitle 3" descr="Objective: The Communication Roadmap presents an Executive View (EV) of the current communication systems supporting the National Airspace System  and their enhancement, sustainment or replacement through major development programs and support activities.  The Communications Roadmap is intended to convey the major communication program strategy and acquisition decision points as well as program funding.  The roadmap serves as a summary view of more detailed plans within each development program.&#10;&#10;For more information, please contact Brent Phillips (brent.phillips@faa.gov).&#10;">
            <a:extLst>
              <a:ext uri="{FF2B5EF4-FFF2-40B4-BE49-F238E27FC236}">
                <a16:creationId xmlns:a16="http://schemas.microsoft.com/office/drawing/2014/main" id="{B50E7DEA-F97D-4359-B9B5-F5D5E836A27B}"/>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Communication Roadmap presents an Executive View (EV) of the current communication systems supporting the National Airspace System  and their enhancement, sustainment or replacement through major development programs and support activities.  The Communications Roadmap is intended to convey the major communication program strategy and acquisition decision points as well as program funding.  The roadmap serves as a summary view of more detailed plans within each development program.</a:t>
            </a:r>
          </a:p>
          <a:p>
            <a:endParaRPr lang="en-US" altLang="en-US"/>
          </a:p>
          <a:p>
            <a:r>
              <a:rPr lang="en-US" altLang="en-US"/>
              <a:t>For more information, please contact Brent Phillips (brent.phillips@faa.gov).</a:t>
            </a:r>
          </a:p>
          <a:p>
            <a:endParaRPr lang="en-US" altLang="en-US"/>
          </a:p>
        </p:txBody>
      </p:sp>
      <p:sp>
        <p:nvSpPr>
          <p:cNvPr id="2" name="Slide Number Placeholder 1" descr="41">
            <a:extLst>
              <a:ext uri="{FF2B5EF4-FFF2-40B4-BE49-F238E27FC236}">
                <a16:creationId xmlns:a16="http://schemas.microsoft.com/office/drawing/2014/main" id="{580F6A0E-6BE4-4606-A664-E4F3C1B26FED}"/>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descr="Communication Roadmap (1 of 5)">
            <a:extLst>
              <a:ext uri="{FF2B5EF4-FFF2-40B4-BE49-F238E27FC236}">
                <a16:creationId xmlns:a16="http://schemas.microsoft.com/office/drawing/2014/main" id="{A7D1C2C1-95F0-472F-B7BA-EACB84B12F5F}"/>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Communication Roadmap (1 of 5)</a:t>
            </a:r>
          </a:p>
        </p:txBody>
      </p:sp>
      <p:sp>
        <p:nvSpPr>
          <p:cNvPr id="4" name="Slide Number Placeholder 3" descr="42">
            <a:extLst>
              <a:ext uri="{FF2B5EF4-FFF2-40B4-BE49-F238E27FC236}">
                <a16:creationId xmlns:a16="http://schemas.microsoft.com/office/drawing/2014/main" id="{01344887-AEAE-4B74-90CF-103E93607252}"/>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42</a:t>
            </a:fld>
            <a:endParaRPr lang="en-US"/>
          </a:p>
        </p:txBody>
      </p:sp>
      <p:grpSp>
        <p:nvGrpSpPr>
          <p:cNvPr id="3" name="Group 2" descr="The Communication Roadmap 1 of 5 displays the systems, projects, and decision points associated with Telcom and Other Communications.  ">
            <a:extLst>
              <a:ext uri="{FF2B5EF4-FFF2-40B4-BE49-F238E27FC236}">
                <a16:creationId xmlns:a16="http://schemas.microsoft.com/office/drawing/2014/main" id="{4F24904C-69A8-4FB2-95F7-E114231F5839}"/>
              </a:ext>
            </a:extLst>
          </p:cNvPr>
          <p:cNvGrpSpPr/>
          <p:nvPr/>
        </p:nvGrpSpPr>
        <p:grpSpPr>
          <a:xfrm>
            <a:off x="25400" y="576263"/>
            <a:ext cx="9036050" cy="5881689"/>
            <a:chOff x="25400" y="576263"/>
            <a:chExt cx="9036050" cy="5881689"/>
          </a:xfrm>
        </p:grpSpPr>
        <p:cxnSp>
          <p:nvCxnSpPr>
            <p:cNvPr id="59" name="Straight Arrow Connector 243 planned planned planned planned">
              <a:extLst>
                <a:ext uri="{FF2B5EF4-FFF2-40B4-BE49-F238E27FC236}">
                  <a16:creationId xmlns:a16="http://schemas.microsoft.com/office/drawing/2014/main" id="{F59307B9-A7E6-8943-8343-852E69C30166}"/>
                </a:ext>
                <a:ext uri="{C183D7F6-B498-43B3-948B-1728B52AA6E4}">
                  <adec:decorative xmlns:adec="http://schemas.microsoft.com/office/drawing/2017/decorative" val="1"/>
                </a:ext>
              </a:extLst>
            </p:cNvPr>
            <p:cNvCxnSpPr>
              <a:cxnSpLocks noChangeShapeType="1"/>
            </p:cNvCxnSpPr>
            <p:nvPr/>
          </p:nvCxnSpPr>
          <p:spPr bwMode="auto">
            <a:xfrm>
              <a:off x="595197" y="750146"/>
              <a:ext cx="2628378" cy="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70" name="Rectangle 4">
              <a:extLst>
                <a:ext uri="{FF2B5EF4-FFF2-40B4-BE49-F238E27FC236}">
                  <a16:creationId xmlns:a16="http://schemas.microsoft.com/office/drawing/2014/main" id="{EED75190-DF32-4561-97BE-23A48EE4F075}"/>
                </a:ext>
                <a:ext uri="{C183D7F6-B498-43B3-948B-1728B52AA6E4}">
                  <adec:decorative xmlns:adec="http://schemas.microsoft.com/office/drawing/2017/decorative" val="1"/>
                </a:ext>
              </a:extLst>
            </p:cNvPr>
            <p:cNvSpPr>
              <a:spLocks noChangeArrowheads="1"/>
            </p:cNvSpPr>
            <p:nvPr/>
          </p:nvSpPr>
          <p:spPr bwMode="auto">
            <a:xfrm>
              <a:off x="25400" y="4937585"/>
              <a:ext cx="9036050" cy="1520367"/>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Other Communications</a:t>
              </a:r>
            </a:p>
          </p:txBody>
        </p:sp>
        <p:sp>
          <p:nvSpPr>
            <p:cNvPr id="77" name="Rectangle 4">
              <a:extLst>
                <a:ext uri="{FF2B5EF4-FFF2-40B4-BE49-F238E27FC236}">
                  <a16:creationId xmlns:a16="http://schemas.microsoft.com/office/drawing/2014/main" id="{38F7D367-5EB2-4EDA-AE01-01F59CC8130F}"/>
                </a:ext>
                <a:ext uri="{C183D7F6-B498-43B3-948B-1728B52AA6E4}">
                  <adec:decorative xmlns:adec="http://schemas.microsoft.com/office/drawing/2017/decorative" val="1"/>
                </a:ext>
              </a:extLst>
            </p:cNvPr>
            <p:cNvSpPr>
              <a:spLocks noChangeArrowheads="1"/>
            </p:cNvSpPr>
            <p:nvPr/>
          </p:nvSpPr>
          <p:spPr bwMode="auto">
            <a:xfrm>
              <a:off x="25400" y="576263"/>
              <a:ext cx="9036050" cy="4361308"/>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Telecom</a:t>
              </a:r>
              <a:endParaRPr lang="en-US" sz="1000" b="1">
                <a:solidFill>
                  <a:srgbClr val="000000"/>
                </a:solidFill>
                <a:latin typeface="+mj-lt"/>
                <a:ea typeface="ＭＳ Ｐゴシック" pitchFamily="34" charset="-128"/>
                <a:cs typeface="Segoe UI" panose="020B0502040204020203" pitchFamily="34" charset="0"/>
              </a:endParaRPr>
            </a:p>
          </p:txBody>
        </p:sp>
        <p:sp>
          <p:nvSpPr>
            <p:cNvPr id="58" name="segment 1085" descr="segment 1085">
              <a:hlinkClick r:id="rId3"/>
              <a:extLst>
                <a:ext uri="{FF2B5EF4-FFF2-40B4-BE49-F238E27FC236}">
                  <a16:creationId xmlns:a16="http://schemas.microsoft.com/office/drawing/2014/main" id="{668673CF-A963-431C-B19B-994BF6DB2D07}"/>
                </a:ext>
                <a:ext uri="{C183D7F6-B498-43B3-948B-1728B52AA6E4}">
                  <adec:decorative xmlns:adec="http://schemas.microsoft.com/office/drawing/2017/decorative" val="0"/>
                </a:ext>
              </a:extLst>
            </p:cNvPr>
            <p:cNvSpPr>
              <a:spLocks noChangeArrowheads="1"/>
            </p:cNvSpPr>
            <p:nvPr/>
          </p:nvSpPr>
          <p:spPr bwMode="auto">
            <a:xfrm>
              <a:off x="1174396" y="1699560"/>
              <a:ext cx="910282"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61" name="Straight Connector 262">
              <a:extLst>
                <a:ext uri="{FF2B5EF4-FFF2-40B4-BE49-F238E27FC236}">
                  <a16:creationId xmlns:a16="http://schemas.microsoft.com/office/drawing/2014/main" id="{ED2F7DAA-E3BE-4555-B49A-58C992C7C81F}"/>
                </a:ext>
                <a:ext uri="{C183D7F6-B498-43B3-948B-1728B52AA6E4}">
                  <adec:decorative xmlns:adec="http://schemas.microsoft.com/office/drawing/2017/decorative" val="1"/>
                </a:ext>
              </a:extLst>
            </p:cNvPr>
            <p:cNvCxnSpPr>
              <a:cxnSpLocks noChangeShapeType="1"/>
            </p:cNvCxnSpPr>
            <p:nvPr/>
          </p:nvCxnSpPr>
          <p:spPr bwMode="auto">
            <a:xfrm>
              <a:off x="320040" y="1333507"/>
              <a:ext cx="4398097"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2" name="Line 59">
              <a:extLst>
                <a:ext uri="{FF2B5EF4-FFF2-40B4-BE49-F238E27FC236}">
                  <a16:creationId xmlns:a16="http://schemas.microsoft.com/office/drawing/2014/main" id="{06B9A709-0625-42D7-A15C-BA6296159F07}"/>
                </a:ext>
                <a:ext uri="{C183D7F6-B498-43B3-948B-1728B52AA6E4}">
                  <adec:decorative xmlns:adec="http://schemas.microsoft.com/office/drawing/2017/decorative" val="1"/>
                </a:ext>
              </a:extLst>
            </p:cNvPr>
            <p:cNvSpPr>
              <a:spLocks noChangeShapeType="1"/>
            </p:cNvSpPr>
            <p:nvPr/>
          </p:nvSpPr>
          <p:spPr bwMode="auto">
            <a:xfrm>
              <a:off x="3213741" y="1450409"/>
              <a:ext cx="2469564" cy="1087057"/>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mj-lt"/>
              </a:endParaRPr>
            </a:p>
          </p:txBody>
        </p:sp>
        <p:cxnSp>
          <p:nvCxnSpPr>
            <p:cNvPr id="63" name="Straight Arrow Connector 197">
              <a:extLst>
                <a:ext uri="{FF2B5EF4-FFF2-40B4-BE49-F238E27FC236}">
                  <a16:creationId xmlns:a16="http://schemas.microsoft.com/office/drawing/2014/main" id="{771EB1AB-B0FE-48D4-BEB7-03622F69CA21}"/>
                </a:ext>
                <a:ext uri="{C183D7F6-B498-43B3-948B-1728B52AA6E4}">
                  <adec:decorative xmlns:adec="http://schemas.microsoft.com/office/drawing/2017/decorative" val="1"/>
                </a:ext>
              </a:extLst>
            </p:cNvPr>
            <p:cNvCxnSpPr>
              <a:cxnSpLocks noChangeShapeType="1"/>
            </p:cNvCxnSpPr>
            <p:nvPr/>
          </p:nvCxnSpPr>
          <p:spPr bwMode="auto">
            <a:xfrm>
              <a:off x="608029" y="5210311"/>
              <a:ext cx="8373442"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4" name="system 193" descr="system 193">
              <a:hlinkClick r:id="rId4"/>
              <a:extLst>
                <a:ext uri="{FF2B5EF4-FFF2-40B4-BE49-F238E27FC236}">
                  <a16:creationId xmlns:a16="http://schemas.microsoft.com/office/drawing/2014/main" id="{904B3EA3-2975-40E3-AD8F-8F768C3664C7}"/>
                </a:ext>
                <a:ext uri="{C183D7F6-B498-43B3-948B-1728B52AA6E4}">
                  <adec:decorative xmlns:adec="http://schemas.microsoft.com/office/drawing/2017/decorative" val="0"/>
                </a:ext>
              </a:extLst>
            </p:cNvPr>
            <p:cNvSpPr>
              <a:spLocks noChangeArrowheads="1"/>
            </p:cNvSpPr>
            <p:nvPr/>
          </p:nvSpPr>
          <p:spPr bwMode="auto">
            <a:xfrm>
              <a:off x="322778" y="1242117"/>
              <a:ext cx="804564" cy="182864"/>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FTI</a:t>
              </a:r>
            </a:p>
          </p:txBody>
        </p:sp>
        <p:sp>
          <p:nvSpPr>
            <p:cNvPr id="65" name="segment 1092 planned" descr="segment 1092 planned">
              <a:hlinkClick r:id="rId5"/>
              <a:extLst>
                <a:ext uri="{FF2B5EF4-FFF2-40B4-BE49-F238E27FC236}">
                  <a16:creationId xmlns:a16="http://schemas.microsoft.com/office/drawing/2014/main" id="{78222AF2-3B98-4077-9AD3-4EDCBAF0E6DF}"/>
                </a:ext>
                <a:ext uri="{C183D7F6-B498-43B3-948B-1728B52AA6E4}">
                  <adec:decorative xmlns:adec="http://schemas.microsoft.com/office/drawing/2017/decorative" val="0"/>
                </a:ext>
              </a:extLst>
            </p:cNvPr>
            <p:cNvSpPr>
              <a:spLocks noChangeArrowheads="1"/>
            </p:cNvSpPr>
            <p:nvPr/>
          </p:nvSpPr>
          <p:spPr bwMode="auto">
            <a:xfrm>
              <a:off x="1573531" y="1267775"/>
              <a:ext cx="2046834"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FTI Sustainment 1</a:t>
              </a:r>
            </a:p>
          </p:txBody>
        </p:sp>
        <p:sp>
          <p:nvSpPr>
            <p:cNvPr id="68" name="system 42" descr="system 42">
              <a:hlinkClick r:id="rId6"/>
              <a:extLst>
                <a:ext uri="{FF2B5EF4-FFF2-40B4-BE49-F238E27FC236}">
                  <a16:creationId xmlns:a16="http://schemas.microsoft.com/office/drawing/2014/main" id="{31DDBBB7-E335-4793-A396-3BABEE8C9087}"/>
                </a:ext>
                <a:ext uri="{C183D7F6-B498-43B3-948B-1728B52AA6E4}">
                  <adec:decorative xmlns:adec="http://schemas.microsoft.com/office/drawing/2017/decorative" val="0"/>
                </a:ext>
              </a:extLst>
            </p:cNvPr>
            <p:cNvSpPr>
              <a:spLocks noChangeArrowheads="1"/>
            </p:cNvSpPr>
            <p:nvPr/>
          </p:nvSpPr>
          <p:spPr bwMode="auto">
            <a:xfrm>
              <a:off x="322778" y="4353891"/>
              <a:ext cx="804564" cy="182864"/>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NADIN MSN</a:t>
              </a:r>
            </a:p>
          </p:txBody>
        </p:sp>
        <p:sp>
          <p:nvSpPr>
            <p:cNvPr id="71" name="Line 68">
              <a:extLst>
                <a:ext uri="{FF2B5EF4-FFF2-40B4-BE49-F238E27FC236}">
                  <a16:creationId xmlns:a16="http://schemas.microsoft.com/office/drawing/2014/main" id="{D47B9CCB-1286-42E6-B5FB-948AAF29F0F3}"/>
                </a:ext>
                <a:ext uri="{C183D7F6-B498-43B3-948B-1728B52AA6E4}">
                  <adec:decorative xmlns:adec="http://schemas.microsoft.com/office/drawing/2017/decorative" val="1"/>
                </a:ext>
              </a:extLst>
            </p:cNvPr>
            <p:cNvSpPr>
              <a:spLocks noChangeShapeType="1"/>
            </p:cNvSpPr>
            <p:nvPr/>
          </p:nvSpPr>
          <p:spPr bwMode="auto">
            <a:xfrm>
              <a:off x="1124414" y="986185"/>
              <a:ext cx="270492" cy="277828"/>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mj-lt"/>
              </a:endParaRPr>
            </a:p>
          </p:txBody>
        </p:sp>
        <p:cxnSp>
          <p:nvCxnSpPr>
            <p:cNvPr id="73" name="Straight Arrow Connector 246 planned planned planned planned">
              <a:extLst>
                <a:ext uri="{FF2B5EF4-FFF2-40B4-BE49-F238E27FC236}">
                  <a16:creationId xmlns:a16="http://schemas.microsoft.com/office/drawing/2014/main" id="{072F66CC-22A9-4F96-BCF4-F0E3492D0A30}"/>
                </a:ext>
                <a:ext uri="{C183D7F6-B498-43B3-948B-1728B52AA6E4}">
                  <adec:decorative xmlns:adec="http://schemas.microsoft.com/office/drawing/2017/decorative" val="1"/>
                </a:ext>
              </a:extLst>
            </p:cNvPr>
            <p:cNvCxnSpPr>
              <a:cxnSpLocks noChangeShapeType="1"/>
            </p:cNvCxnSpPr>
            <p:nvPr/>
          </p:nvCxnSpPr>
          <p:spPr bwMode="auto">
            <a:xfrm flipV="1">
              <a:off x="1127344" y="3101524"/>
              <a:ext cx="3132655" cy="0"/>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74" name="Text Box 126" descr="X">
              <a:extLst>
                <a:ext uri="{FF2B5EF4-FFF2-40B4-BE49-F238E27FC236}">
                  <a16:creationId xmlns:a16="http://schemas.microsoft.com/office/drawing/2014/main" id="{14BABBDB-D57A-4F95-8C50-B66A8CA70C63}"/>
                </a:ext>
                <a:ext uri="{C183D7F6-B498-43B3-948B-1728B52AA6E4}">
                  <adec:decorative xmlns:adec="http://schemas.microsoft.com/office/drawing/2017/decorative" val="0"/>
                </a:ext>
              </a:extLst>
            </p:cNvPr>
            <p:cNvSpPr txBox="1">
              <a:spLocks noChangeArrowheads="1"/>
            </p:cNvSpPr>
            <p:nvPr/>
          </p:nvSpPr>
          <p:spPr bwMode="auto">
            <a:xfrm flipH="1">
              <a:off x="4622855" y="1243061"/>
              <a:ext cx="282537" cy="15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cxnSp>
          <p:nvCxnSpPr>
            <p:cNvPr id="75" name="Straight Connector 295">
              <a:extLst>
                <a:ext uri="{FF2B5EF4-FFF2-40B4-BE49-F238E27FC236}">
                  <a16:creationId xmlns:a16="http://schemas.microsoft.com/office/drawing/2014/main" id="{879981B4-D1A1-45B8-A01F-B3FD6EDF9D26}"/>
                </a:ext>
                <a:ext uri="{C183D7F6-B498-43B3-948B-1728B52AA6E4}">
                  <adec:decorative xmlns:adec="http://schemas.microsoft.com/office/drawing/2017/decorative" val="1"/>
                </a:ext>
              </a:extLst>
            </p:cNvPr>
            <p:cNvCxnSpPr>
              <a:cxnSpLocks noChangeShapeType="1"/>
              <a:stCxn id="68" idx="3"/>
            </p:cNvCxnSpPr>
            <p:nvPr/>
          </p:nvCxnSpPr>
          <p:spPr bwMode="auto">
            <a:xfrm flipV="1">
              <a:off x="1127344" y="4426001"/>
              <a:ext cx="7855567"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6" name="Text Box 126" descr="X">
              <a:extLst>
                <a:ext uri="{FF2B5EF4-FFF2-40B4-BE49-F238E27FC236}">
                  <a16:creationId xmlns:a16="http://schemas.microsoft.com/office/drawing/2014/main" id="{B2C0C85D-E443-4118-BA2F-668DF5900C1A}"/>
                </a:ext>
                <a:ext uri="{C183D7F6-B498-43B3-948B-1728B52AA6E4}">
                  <adec:decorative xmlns:adec="http://schemas.microsoft.com/office/drawing/2017/decorative" val="0"/>
                </a:ext>
              </a:extLst>
            </p:cNvPr>
            <p:cNvSpPr txBox="1">
              <a:spLocks noChangeArrowheads="1"/>
            </p:cNvSpPr>
            <p:nvPr/>
          </p:nvSpPr>
          <p:spPr bwMode="auto">
            <a:xfrm flipH="1">
              <a:off x="2214428" y="901561"/>
              <a:ext cx="101586" cy="15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cxnSp>
          <p:nvCxnSpPr>
            <p:cNvPr id="78" name="Straight Arrow Connector 243 planned planned planned planned">
              <a:extLst>
                <a:ext uri="{FF2B5EF4-FFF2-40B4-BE49-F238E27FC236}">
                  <a16:creationId xmlns:a16="http://schemas.microsoft.com/office/drawing/2014/main" id="{F3C2B41B-12E1-4B7E-94BE-BBA3FA1B1986}"/>
                </a:ext>
                <a:ext uri="{C183D7F6-B498-43B3-948B-1728B52AA6E4}">
                  <adec:decorative xmlns:adec="http://schemas.microsoft.com/office/drawing/2017/decorative" val="1"/>
                </a:ext>
              </a:extLst>
            </p:cNvPr>
            <p:cNvCxnSpPr>
              <a:cxnSpLocks noChangeShapeType="1"/>
            </p:cNvCxnSpPr>
            <p:nvPr/>
          </p:nvCxnSpPr>
          <p:spPr bwMode="auto">
            <a:xfrm>
              <a:off x="599437" y="973526"/>
              <a:ext cx="1586709" cy="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79" name="Straight Connector 259">
              <a:extLst>
                <a:ext uri="{FF2B5EF4-FFF2-40B4-BE49-F238E27FC236}">
                  <a16:creationId xmlns:a16="http://schemas.microsoft.com/office/drawing/2014/main" id="{A5A9F015-34B6-4F50-A660-2A2B1BF6B531}"/>
                </a:ext>
                <a:ext uri="{C183D7F6-B498-43B3-948B-1728B52AA6E4}">
                  <adec:decorative xmlns:adec="http://schemas.microsoft.com/office/drawing/2017/decorative" val="1"/>
                </a:ext>
              </a:extLst>
            </p:cNvPr>
            <p:cNvCxnSpPr>
              <a:cxnSpLocks noChangeShapeType="1"/>
            </p:cNvCxnSpPr>
            <p:nvPr/>
          </p:nvCxnSpPr>
          <p:spPr bwMode="auto">
            <a:xfrm>
              <a:off x="1127344" y="3374840"/>
              <a:ext cx="3132655" cy="0"/>
            </a:xfrm>
            <a:prstGeom prst="line">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80" name="system 411" descr="system 411">
              <a:hlinkClick r:id="rId7"/>
              <a:extLst>
                <a:ext uri="{FF2B5EF4-FFF2-40B4-BE49-F238E27FC236}">
                  <a16:creationId xmlns:a16="http://schemas.microsoft.com/office/drawing/2014/main" id="{3C707F56-15BB-49E9-85F3-0B74DCEDFCA4}"/>
                </a:ext>
                <a:ext uri="{C183D7F6-B498-43B3-948B-1728B52AA6E4}">
                  <adec:decorative xmlns:adec="http://schemas.microsoft.com/office/drawing/2017/decorative" val="0"/>
                </a:ext>
              </a:extLst>
            </p:cNvPr>
            <p:cNvSpPr>
              <a:spLocks noChangeArrowheads="1"/>
            </p:cNvSpPr>
            <p:nvPr/>
          </p:nvSpPr>
          <p:spPr bwMode="auto">
            <a:xfrm>
              <a:off x="322778" y="5540958"/>
              <a:ext cx="804564" cy="182864"/>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ATIS</a:t>
              </a:r>
            </a:p>
          </p:txBody>
        </p:sp>
        <p:cxnSp>
          <p:nvCxnSpPr>
            <p:cNvPr id="81" name="Straight Arrow Connector 197">
              <a:extLst>
                <a:ext uri="{FF2B5EF4-FFF2-40B4-BE49-F238E27FC236}">
                  <a16:creationId xmlns:a16="http://schemas.microsoft.com/office/drawing/2014/main" id="{9BA251AD-8CEB-4086-9C10-E5A1E1BF36DA}"/>
                </a:ext>
                <a:ext uri="{C183D7F6-B498-43B3-948B-1728B52AA6E4}">
                  <adec:decorative xmlns:adec="http://schemas.microsoft.com/office/drawing/2017/decorative" val="1"/>
                </a:ext>
              </a:extLst>
            </p:cNvPr>
            <p:cNvCxnSpPr>
              <a:cxnSpLocks noChangeShapeType="1"/>
            </p:cNvCxnSpPr>
            <p:nvPr/>
          </p:nvCxnSpPr>
          <p:spPr bwMode="auto">
            <a:xfrm flipV="1">
              <a:off x="1127342" y="5630798"/>
              <a:ext cx="7854128"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2" name="system 1121" descr="system 1121">
              <a:hlinkClick r:id="rId8"/>
              <a:extLst>
                <a:ext uri="{FF2B5EF4-FFF2-40B4-BE49-F238E27FC236}">
                  <a16:creationId xmlns:a16="http://schemas.microsoft.com/office/drawing/2014/main" id="{77CCFD15-A9AA-4B17-858E-EDCC0DF18B3A}"/>
                </a:ext>
                <a:ext uri="{C183D7F6-B498-43B3-948B-1728B52AA6E4}">
                  <adec:decorative xmlns:adec="http://schemas.microsoft.com/office/drawing/2017/decorative" val="0"/>
                </a:ext>
              </a:extLst>
            </p:cNvPr>
            <p:cNvSpPr>
              <a:spLocks noChangeArrowheads="1"/>
            </p:cNvSpPr>
            <p:nvPr/>
          </p:nvSpPr>
          <p:spPr bwMode="auto">
            <a:xfrm>
              <a:off x="329184" y="5128277"/>
              <a:ext cx="786384" cy="182864"/>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RCOM</a:t>
              </a:r>
            </a:p>
          </p:txBody>
        </p:sp>
        <p:sp>
          <p:nvSpPr>
            <p:cNvPr id="83" name="segment 78" descr="segment 78">
              <a:hlinkClick r:id="rId9"/>
              <a:extLst>
                <a:ext uri="{FF2B5EF4-FFF2-40B4-BE49-F238E27FC236}">
                  <a16:creationId xmlns:a16="http://schemas.microsoft.com/office/drawing/2014/main" id="{5308571B-8891-485C-BF3C-75BC0CF9DE62}"/>
                </a:ext>
                <a:ext uri="{C183D7F6-B498-43B3-948B-1728B52AA6E4}">
                  <adec:decorative xmlns:adec="http://schemas.microsoft.com/office/drawing/2017/decorative" val="0"/>
                </a:ext>
              </a:extLst>
            </p:cNvPr>
            <p:cNvSpPr>
              <a:spLocks noChangeArrowheads="1"/>
            </p:cNvSpPr>
            <p:nvPr/>
          </p:nvSpPr>
          <p:spPr bwMode="auto">
            <a:xfrm>
              <a:off x="1174398" y="5020185"/>
              <a:ext cx="1425723"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i-FI"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NAS RCOM Sustainment</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84" name="Text Box 126" descr="X">
              <a:extLst>
                <a:ext uri="{FF2B5EF4-FFF2-40B4-BE49-F238E27FC236}">
                  <a16:creationId xmlns:a16="http://schemas.microsoft.com/office/drawing/2014/main" id="{C39E871D-6F08-431D-BA0C-BF053C670F11}"/>
                </a:ext>
                <a:ext uri="{C183D7F6-B498-43B3-948B-1728B52AA6E4}">
                  <adec:decorative xmlns:adec="http://schemas.microsoft.com/office/drawing/2017/decorative" val="0"/>
                </a:ext>
              </a:extLst>
            </p:cNvPr>
            <p:cNvSpPr txBox="1">
              <a:spLocks noChangeArrowheads="1"/>
            </p:cNvSpPr>
            <p:nvPr/>
          </p:nvSpPr>
          <p:spPr bwMode="auto">
            <a:xfrm flipH="1">
              <a:off x="4284577" y="3302658"/>
              <a:ext cx="101586" cy="15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85" name="Text Box 126" descr="X">
              <a:extLst>
                <a:ext uri="{FF2B5EF4-FFF2-40B4-BE49-F238E27FC236}">
                  <a16:creationId xmlns:a16="http://schemas.microsoft.com/office/drawing/2014/main" id="{0B65CE6B-6848-432A-8977-B2884F5EF717}"/>
                </a:ext>
                <a:ext uri="{C183D7F6-B498-43B3-948B-1728B52AA6E4}">
                  <adec:decorative xmlns:adec="http://schemas.microsoft.com/office/drawing/2017/decorative" val="0"/>
                </a:ext>
              </a:extLst>
            </p:cNvPr>
            <p:cNvSpPr txBox="1">
              <a:spLocks noChangeArrowheads="1"/>
            </p:cNvSpPr>
            <p:nvPr/>
          </p:nvSpPr>
          <p:spPr bwMode="auto">
            <a:xfrm flipH="1">
              <a:off x="4284474" y="3033346"/>
              <a:ext cx="101586" cy="15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86" name="segment 957" descr="segment 957">
              <a:hlinkClick r:id="rId10"/>
              <a:extLst>
                <a:ext uri="{FF2B5EF4-FFF2-40B4-BE49-F238E27FC236}">
                  <a16:creationId xmlns:a16="http://schemas.microsoft.com/office/drawing/2014/main" id="{FF35902C-E33B-4A0B-AF18-82CAF23E472A}"/>
                </a:ext>
                <a:ext uri="{C183D7F6-B498-43B3-948B-1728B52AA6E4}">
                  <adec:decorative xmlns:adec="http://schemas.microsoft.com/office/drawing/2017/decorative" val="0"/>
                </a:ext>
              </a:extLst>
            </p:cNvPr>
            <p:cNvSpPr>
              <a:spLocks noChangeArrowheads="1"/>
            </p:cNvSpPr>
            <p:nvPr/>
          </p:nvSpPr>
          <p:spPr bwMode="auto">
            <a:xfrm>
              <a:off x="1174396" y="2599271"/>
              <a:ext cx="5004422"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i-FI"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FAA Enterprise Network Services (FENS)</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87" name="system 1308" descr="system 1308">
              <a:hlinkClick r:id="rId11"/>
              <a:extLst>
                <a:ext uri="{FF2B5EF4-FFF2-40B4-BE49-F238E27FC236}">
                  <a16:creationId xmlns:a16="http://schemas.microsoft.com/office/drawing/2014/main" id="{2FA491E1-B01E-48F5-862A-6A63DF7757BB}"/>
                </a:ext>
                <a:ext uri="{C183D7F6-B498-43B3-948B-1728B52AA6E4}">
                  <adec:decorative xmlns:adec="http://schemas.microsoft.com/office/drawing/2017/decorative" val="0"/>
                </a:ext>
              </a:extLst>
            </p:cNvPr>
            <p:cNvSpPr>
              <a:spLocks noChangeArrowheads="1"/>
            </p:cNvSpPr>
            <p:nvPr/>
          </p:nvSpPr>
          <p:spPr bwMode="auto">
            <a:xfrm>
              <a:off x="322778" y="4621155"/>
              <a:ext cx="804564" cy="182864"/>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IESP</a:t>
              </a:r>
            </a:p>
          </p:txBody>
        </p:sp>
        <p:cxnSp>
          <p:nvCxnSpPr>
            <p:cNvPr id="88" name="Straight Connector 295">
              <a:extLst>
                <a:ext uri="{FF2B5EF4-FFF2-40B4-BE49-F238E27FC236}">
                  <a16:creationId xmlns:a16="http://schemas.microsoft.com/office/drawing/2014/main" id="{B075F8A4-D76F-41FC-A663-1272EB0BA04E}"/>
                </a:ext>
                <a:ext uri="{C183D7F6-B498-43B3-948B-1728B52AA6E4}">
                  <adec:decorative xmlns:adec="http://schemas.microsoft.com/office/drawing/2017/decorative" val="1"/>
                </a:ext>
              </a:extLst>
            </p:cNvPr>
            <p:cNvCxnSpPr>
              <a:cxnSpLocks noChangeShapeType="1"/>
              <a:stCxn id="87" idx="3"/>
            </p:cNvCxnSpPr>
            <p:nvPr/>
          </p:nvCxnSpPr>
          <p:spPr bwMode="auto">
            <a:xfrm flipV="1">
              <a:off x="1127342" y="4689729"/>
              <a:ext cx="7854128"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9" name="system 157" descr="system 157">
              <a:hlinkClick r:id="rId12"/>
              <a:extLst>
                <a:ext uri="{FF2B5EF4-FFF2-40B4-BE49-F238E27FC236}">
                  <a16:creationId xmlns:a16="http://schemas.microsoft.com/office/drawing/2014/main" id="{BEB11741-C2D0-4E74-9C58-743381AB6A7F}"/>
                </a:ext>
                <a:ext uri="{C183D7F6-B498-43B3-948B-1728B52AA6E4}">
                  <adec:decorative xmlns:adec="http://schemas.microsoft.com/office/drawing/2017/decorative" val="0"/>
                </a:ext>
              </a:extLst>
            </p:cNvPr>
            <p:cNvSpPr>
              <a:spLocks noChangeArrowheads="1"/>
            </p:cNvSpPr>
            <p:nvPr/>
          </p:nvSpPr>
          <p:spPr bwMode="auto">
            <a:xfrm>
              <a:off x="322778" y="5870411"/>
              <a:ext cx="804564" cy="182864"/>
            </a:xfrm>
            <a:prstGeom prst="rect">
              <a:avLst/>
            </a:prstGeom>
            <a:solidFill>
              <a:srgbClr val="D0F2FC"/>
            </a:solidFill>
            <a:ln w="9525">
              <a:solidFill>
                <a:schemeClr val="tx1"/>
              </a:solidFill>
              <a:miter lim="800000"/>
              <a:headEnd/>
              <a:tailEnd/>
            </a:ln>
          </p:spPr>
          <p:txBody>
            <a:bodyPr wrap="none" lIns="18288"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ECG</a:t>
              </a:r>
            </a:p>
          </p:txBody>
        </p:sp>
        <p:cxnSp>
          <p:nvCxnSpPr>
            <p:cNvPr id="90" name="Straight Arrow Connector 2">
              <a:extLst>
                <a:ext uri="{FF2B5EF4-FFF2-40B4-BE49-F238E27FC236}">
                  <a16:creationId xmlns:a16="http://schemas.microsoft.com/office/drawing/2014/main" id="{51C280FC-0EC3-41A5-A9CF-02475EA1A6F6}"/>
                </a:ext>
                <a:ext uri="{C183D7F6-B498-43B3-948B-1728B52AA6E4}">
                  <adec:decorative xmlns:adec="http://schemas.microsoft.com/office/drawing/2017/decorative" val="1"/>
                </a:ext>
              </a:extLst>
            </p:cNvPr>
            <p:cNvCxnSpPr>
              <a:cxnSpLocks noChangeShapeType="1"/>
            </p:cNvCxnSpPr>
            <p:nvPr/>
          </p:nvCxnSpPr>
          <p:spPr bwMode="auto">
            <a:xfrm flipV="1">
              <a:off x="1127342" y="5960251"/>
              <a:ext cx="7854128"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1" name="segment 127" descr="segment 127">
              <a:hlinkClick r:id="rId13"/>
              <a:extLst>
                <a:ext uri="{FF2B5EF4-FFF2-40B4-BE49-F238E27FC236}">
                  <a16:creationId xmlns:a16="http://schemas.microsoft.com/office/drawing/2014/main" id="{67EEEF5C-47C3-4099-9B47-719CE71C0D0F}"/>
                </a:ext>
                <a:ext uri="{C183D7F6-B498-43B3-948B-1728B52AA6E4}">
                  <adec:decorative xmlns:adec="http://schemas.microsoft.com/office/drawing/2017/decorative" val="0"/>
                </a:ext>
              </a:extLst>
            </p:cNvPr>
            <p:cNvSpPr>
              <a:spLocks noChangeArrowheads="1"/>
            </p:cNvSpPr>
            <p:nvPr/>
          </p:nvSpPr>
          <p:spPr bwMode="auto">
            <a:xfrm>
              <a:off x="1180651" y="5894524"/>
              <a:ext cx="392880"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p>
          </p:txBody>
        </p:sp>
        <p:sp>
          <p:nvSpPr>
            <p:cNvPr id="92" name="system 712" descr="system 712">
              <a:hlinkClick r:id="rId14"/>
              <a:extLst>
                <a:ext uri="{FF2B5EF4-FFF2-40B4-BE49-F238E27FC236}">
                  <a16:creationId xmlns:a16="http://schemas.microsoft.com/office/drawing/2014/main" id="{240C9133-930E-4CEB-8A5A-29F8E49C553C}"/>
                </a:ext>
                <a:ext uri="{C183D7F6-B498-43B3-948B-1728B52AA6E4}">
                  <adec:decorative xmlns:adec="http://schemas.microsoft.com/office/drawing/2017/decorative" val="0"/>
                </a:ext>
              </a:extLst>
            </p:cNvPr>
            <p:cNvSpPr>
              <a:spLocks noChangeArrowheads="1"/>
            </p:cNvSpPr>
            <p:nvPr/>
          </p:nvSpPr>
          <p:spPr bwMode="auto">
            <a:xfrm>
              <a:off x="320040" y="4040579"/>
              <a:ext cx="804672" cy="182880"/>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ASTI</a:t>
              </a:r>
            </a:p>
          </p:txBody>
        </p:sp>
        <p:sp>
          <p:nvSpPr>
            <p:cNvPr id="93" name="segment 1090" descr="segment 1090">
              <a:hlinkClick r:id="rId15"/>
              <a:extLst>
                <a:ext uri="{FF2B5EF4-FFF2-40B4-BE49-F238E27FC236}">
                  <a16:creationId xmlns:a16="http://schemas.microsoft.com/office/drawing/2014/main" id="{738FDD83-0670-4639-8D23-57D6A857E5EA}"/>
                </a:ext>
                <a:ext uri="{C183D7F6-B498-43B3-948B-1728B52AA6E4}">
                  <adec:decorative xmlns:adec="http://schemas.microsoft.com/office/drawing/2017/decorative" val="0"/>
                </a:ext>
              </a:extLst>
            </p:cNvPr>
            <p:cNvSpPr>
              <a:spLocks noChangeArrowheads="1"/>
            </p:cNvSpPr>
            <p:nvPr/>
          </p:nvSpPr>
          <p:spPr bwMode="auto">
            <a:xfrm>
              <a:off x="1180652" y="1883998"/>
              <a:ext cx="2445967"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TDM-to-IP Migration</a:t>
              </a:r>
            </a:p>
          </p:txBody>
        </p:sp>
        <p:sp>
          <p:nvSpPr>
            <p:cNvPr id="94" name="segment 1031" descr="segment 1031">
              <a:hlinkClick r:id="rId16"/>
              <a:extLst>
                <a:ext uri="{FF2B5EF4-FFF2-40B4-BE49-F238E27FC236}">
                  <a16:creationId xmlns:a16="http://schemas.microsoft.com/office/drawing/2014/main" id="{DD375CEB-6D03-489D-8EA1-98F3B7FAA38E}"/>
                </a:ext>
                <a:ext uri="{C183D7F6-B498-43B3-948B-1728B52AA6E4}">
                  <adec:decorative xmlns:adec="http://schemas.microsoft.com/office/drawing/2017/decorative" val="0"/>
                </a:ext>
              </a:extLst>
            </p:cNvPr>
            <p:cNvSpPr>
              <a:spLocks noChangeArrowheads="1"/>
            </p:cNvSpPr>
            <p:nvPr/>
          </p:nvSpPr>
          <p:spPr bwMode="auto">
            <a:xfrm>
              <a:off x="2084678" y="3820133"/>
              <a:ext cx="535430"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96" name="TextBox 93" descr="Air-Ground Media Gateway">
              <a:extLst>
                <a:ext uri="{FF2B5EF4-FFF2-40B4-BE49-F238E27FC236}">
                  <a16:creationId xmlns:a16="http://schemas.microsoft.com/office/drawing/2014/main" id="{F790E38D-BC66-41CE-B223-8366B8C42FBA}"/>
                </a:ext>
                <a:ext uri="{C183D7F6-B498-43B3-948B-1728B52AA6E4}">
                  <adec:decorative xmlns:adec="http://schemas.microsoft.com/office/drawing/2017/decorative" val="0"/>
                </a:ext>
              </a:extLst>
            </p:cNvPr>
            <p:cNvSpPr txBox="1">
              <a:spLocks noChangeArrowheads="1"/>
            </p:cNvSpPr>
            <p:nvPr/>
          </p:nvSpPr>
          <p:spPr bwMode="auto">
            <a:xfrm>
              <a:off x="2155619" y="1671588"/>
              <a:ext cx="1240558" cy="123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Air-Ground Media Gateway</a:t>
              </a:r>
              <a:endParaRPr lang="en-US" altLang="en-US" sz="800">
                <a:latin typeface="+mj-lt"/>
                <a:ea typeface="ＭＳ Ｐゴシック" panose="020B0600070205080204" pitchFamily="34" charset="-128"/>
                <a:cs typeface="Segoe UI" panose="020B0502040204020203" pitchFamily="34" charset="0"/>
              </a:endParaRPr>
            </a:p>
          </p:txBody>
        </p:sp>
        <p:sp>
          <p:nvSpPr>
            <p:cNvPr id="97" name="system 12" descr="system 12">
              <a:hlinkClick r:id="rId17"/>
              <a:extLst>
                <a:ext uri="{FF2B5EF4-FFF2-40B4-BE49-F238E27FC236}">
                  <a16:creationId xmlns:a16="http://schemas.microsoft.com/office/drawing/2014/main" id="{551152BD-818F-4337-83C3-EF74B9627584}"/>
                </a:ext>
                <a:ext uri="{C183D7F6-B498-43B3-948B-1728B52AA6E4}">
                  <adec:decorative xmlns:adec="http://schemas.microsoft.com/office/drawing/2017/decorative" val="0"/>
                </a:ext>
              </a:extLst>
            </p:cNvPr>
            <p:cNvSpPr>
              <a:spLocks noChangeArrowheads="1"/>
            </p:cNvSpPr>
            <p:nvPr/>
          </p:nvSpPr>
          <p:spPr bwMode="auto">
            <a:xfrm>
              <a:off x="322778" y="882094"/>
              <a:ext cx="804564" cy="182864"/>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DMN</a:t>
              </a:r>
            </a:p>
          </p:txBody>
        </p:sp>
        <p:sp>
          <p:nvSpPr>
            <p:cNvPr id="98" name="segment 1092" descr="segment 1092">
              <a:hlinkClick r:id="rId5"/>
              <a:extLst>
                <a:ext uri="{FF2B5EF4-FFF2-40B4-BE49-F238E27FC236}">
                  <a16:creationId xmlns:a16="http://schemas.microsoft.com/office/drawing/2014/main" id="{69A557F0-6454-41BD-BEC8-019B75658F80}"/>
                </a:ext>
                <a:ext uri="{C183D7F6-B498-43B3-948B-1728B52AA6E4}">
                  <adec:decorative xmlns:adec="http://schemas.microsoft.com/office/drawing/2017/decorative" val="0"/>
                </a:ext>
              </a:extLst>
            </p:cNvPr>
            <p:cNvSpPr>
              <a:spLocks noChangeArrowheads="1"/>
            </p:cNvSpPr>
            <p:nvPr/>
          </p:nvSpPr>
          <p:spPr bwMode="auto">
            <a:xfrm flipH="1">
              <a:off x="1180653" y="1267944"/>
              <a:ext cx="392877"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00" name="segment 1125" descr="segment 1125">
              <a:hlinkClick r:id="rId18"/>
              <a:extLst>
                <a:ext uri="{FF2B5EF4-FFF2-40B4-BE49-F238E27FC236}">
                  <a16:creationId xmlns:a16="http://schemas.microsoft.com/office/drawing/2014/main" id="{C6EE329B-EE86-4D52-80AA-E73E3E2D7C2A}"/>
                </a:ext>
                <a:ext uri="{C183D7F6-B498-43B3-948B-1728B52AA6E4}">
                  <adec:decorative xmlns:adec="http://schemas.microsoft.com/office/drawing/2017/decorative" val="0"/>
                </a:ext>
              </a:extLst>
            </p:cNvPr>
            <p:cNvSpPr>
              <a:spLocks noChangeArrowheads="1"/>
            </p:cNvSpPr>
            <p:nvPr/>
          </p:nvSpPr>
          <p:spPr bwMode="auto">
            <a:xfrm>
              <a:off x="2600121" y="5291667"/>
              <a:ext cx="6246006" cy="128016"/>
            </a:xfrm>
            <a:prstGeom prst="rect">
              <a:avLst/>
            </a:prstGeom>
            <a:solidFill>
              <a:srgbClr val="DDDDDD"/>
            </a:solidFill>
            <a:ln w="9525">
              <a:solidFill>
                <a:schemeClr val="tx1"/>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8738"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NAS RCOM Sustainment 2</a:t>
              </a:r>
            </a:p>
          </p:txBody>
        </p:sp>
        <p:sp>
          <p:nvSpPr>
            <p:cNvPr id="101" name="Line 67">
              <a:extLst>
                <a:ext uri="{FF2B5EF4-FFF2-40B4-BE49-F238E27FC236}">
                  <a16:creationId xmlns:a16="http://schemas.microsoft.com/office/drawing/2014/main" id="{C760329E-59C3-4B7A-A067-5549541E473A}"/>
                </a:ext>
                <a:ext uri="{C183D7F6-B498-43B3-948B-1728B52AA6E4}">
                  <adec:decorative xmlns:adec="http://schemas.microsoft.com/office/drawing/2017/decorative" val="1"/>
                </a:ext>
              </a:extLst>
            </p:cNvPr>
            <p:cNvSpPr>
              <a:spLocks noChangeShapeType="1"/>
            </p:cNvSpPr>
            <p:nvPr/>
          </p:nvSpPr>
          <p:spPr bwMode="auto">
            <a:xfrm flipV="1">
              <a:off x="1130274" y="2869138"/>
              <a:ext cx="3666316" cy="220986"/>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mj-lt"/>
              </a:endParaRPr>
            </a:p>
          </p:txBody>
        </p:sp>
        <p:sp>
          <p:nvSpPr>
            <p:cNvPr id="102" name="Line 67">
              <a:extLst>
                <a:ext uri="{FF2B5EF4-FFF2-40B4-BE49-F238E27FC236}">
                  <a16:creationId xmlns:a16="http://schemas.microsoft.com/office/drawing/2014/main" id="{57BBB711-35B5-441F-B659-42C458C1C1BB}"/>
                </a:ext>
                <a:ext uri="{C183D7F6-B498-43B3-948B-1728B52AA6E4}">
                  <adec:decorative xmlns:adec="http://schemas.microsoft.com/office/drawing/2017/decorative" val="1"/>
                </a:ext>
              </a:extLst>
            </p:cNvPr>
            <p:cNvSpPr>
              <a:spLocks noChangeShapeType="1"/>
            </p:cNvSpPr>
            <p:nvPr/>
          </p:nvSpPr>
          <p:spPr bwMode="auto">
            <a:xfrm flipV="1">
              <a:off x="476714" y="2751682"/>
              <a:ext cx="3864629" cy="421213"/>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mj-lt"/>
              </a:endParaRPr>
            </a:p>
          </p:txBody>
        </p:sp>
        <p:sp>
          <p:nvSpPr>
            <p:cNvPr id="103" name="system 246" descr="system 246">
              <a:hlinkClick r:id="rId19"/>
              <a:extLst>
                <a:ext uri="{FF2B5EF4-FFF2-40B4-BE49-F238E27FC236}">
                  <a16:creationId xmlns:a16="http://schemas.microsoft.com/office/drawing/2014/main" id="{046E7AE2-19FB-40E4-BD72-ECA996817CAC}"/>
                </a:ext>
                <a:ext uri="{C183D7F6-B498-43B3-948B-1728B52AA6E4}">
                  <adec:decorative xmlns:adec="http://schemas.microsoft.com/office/drawing/2017/decorative" val="0"/>
                </a:ext>
              </a:extLst>
            </p:cNvPr>
            <p:cNvSpPr>
              <a:spLocks noChangeArrowheads="1"/>
            </p:cNvSpPr>
            <p:nvPr/>
          </p:nvSpPr>
          <p:spPr bwMode="auto">
            <a:xfrm>
              <a:off x="322778" y="3282689"/>
              <a:ext cx="804564" cy="182864"/>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BWM</a:t>
              </a:r>
            </a:p>
          </p:txBody>
        </p:sp>
        <p:sp>
          <p:nvSpPr>
            <p:cNvPr id="104" name="decision 74" descr="decision 74">
              <a:hlinkClick r:id="rId20"/>
              <a:extLst>
                <a:ext uri="{FF2B5EF4-FFF2-40B4-BE49-F238E27FC236}">
                  <a16:creationId xmlns:a16="http://schemas.microsoft.com/office/drawing/2014/main" id="{0E44D186-0988-4201-AEF3-8582C380864F}"/>
                </a:ext>
                <a:ext uri="{C183D7F6-B498-43B3-948B-1728B52AA6E4}">
                  <adec:decorative xmlns:adec="http://schemas.microsoft.com/office/drawing/2017/decorative" val="0"/>
                </a:ext>
              </a:extLst>
            </p:cNvPr>
            <p:cNvSpPr>
              <a:spLocks noChangeArrowheads="1"/>
            </p:cNvSpPr>
            <p:nvPr/>
          </p:nvSpPr>
          <p:spPr bwMode="auto">
            <a:xfrm>
              <a:off x="2010197" y="2496832"/>
              <a:ext cx="274600" cy="365728"/>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74</a:t>
              </a:r>
            </a:p>
          </p:txBody>
        </p:sp>
        <p:sp>
          <p:nvSpPr>
            <p:cNvPr id="105" name="system 1316 planned" descr="system 1316 planned">
              <a:hlinkClick r:id="rId21"/>
              <a:extLst>
                <a:ext uri="{FF2B5EF4-FFF2-40B4-BE49-F238E27FC236}">
                  <a16:creationId xmlns:a16="http://schemas.microsoft.com/office/drawing/2014/main" id="{F792D047-5EE5-4E8F-8D15-6AFFC268A3D7}"/>
                </a:ext>
                <a:ext uri="{C183D7F6-B498-43B3-948B-1728B52AA6E4}">
                  <adec:decorative xmlns:adec="http://schemas.microsoft.com/office/drawing/2017/decorative" val="0"/>
                </a:ext>
              </a:extLst>
            </p:cNvPr>
            <p:cNvSpPr>
              <a:spLocks noChangeArrowheads="1"/>
            </p:cNvSpPr>
            <p:nvPr/>
          </p:nvSpPr>
          <p:spPr bwMode="auto">
            <a:xfrm>
              <a:off x="2193407" y="2773130"/>
              <a:ext cx="776895" cy="182880"/>
            </a:xfrm>
            <a:prstGeom prst="rect">
              <a:avLst/>
            </a:prstGeom>
            <a:solidFill>
              <a:srgbClr val="D0F2FC"/>
            </a:solidFill>
            <a:ln w="9525">
              <a:solidFill>
                <a:schemeClr val="tx1"/>
              </a:solidFill>
              <a:prstDash val="dash"/>
              <a:miter lim="800000"/>
              <a:headEnd/>
              <a:tailEnd/>
            </a:ln>
          </p:spPr>
          <p:txBody>
            <a:bodyPr wrap="none" lIns="18288"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FENS</a:t>
              </a:r>
            </a:p>
          </p:txBody>
        </p:sp>
        <p:cxnSp>
          <p:nvCxnSpPr>
            <p:cNvPr id="106" name="Straight Connector 276">
              <a:extLst>
                <a:ext uri="{FF2B5EF4-FFF2-40B4-BE49-F238E27FC236}">
                  <a16:creationId xmlns:a16="http://schemas.microsoft.com/office/drawing/2014/main" id="{3531E7E3-7321-4255-8B5B-9EE6E249914B}"/>
                </a:ext>
                <a:ext uri="{C183D7F6-B498-43B3-948B-1728B52AA6E4}">
                  <adec:decorative xmlns:adec="http://schemas.microsoft.com/office/drawing/2017/decorative" val="1"/>
                </a:ext>
              </a:extLst>
            </p:cNvPr>
            <p:cNvCxnSpPr>
              <a:cxnSpLocks noChangeShapeType="1"/>
            </p:cNvCxnSpPr>
            <p:nvPr/>
          </p:nvCxnSpPr>
          <p:spPr bwMode="auto">
            <a:xfrm flipV="1">
              <a:off x="3486034" y="2866916"/>
              <a:ext cx="5494132"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7" name="Straight Connector 295">
              <a:extLst>
                <a:ext uri="{FF2B5EF4-FFF2-40B4-BE49-F238E27FC236}">
                  <a16:creationId xmlns:a16="http://schemas.microsoft.com/office/drawing/2014/main" id="{612EFA1E-2D7F-4DF3-AADA-AA5D59729867}"/>
                </a:ext>
                <a:ext uri="{C183D7F6-B498-43B3-948B-1728B52AA6E4}">
                  <adec:decorative xmlns:adec="http://schemas.microsoft.com/office/drawing/2017/decorative" val="1"/>
                </a:ext>
              </a:extLst>
            </p:cNvPr>
            <p:cNvCxnSpPr>
              <a:cxnSpLocks noChangeShapeType="1"/>
              <a:stCxn id="92" idx="3"/>
            </p:cNvCxnSpPr>
            <p:nvPr/>
          </p:nvCxnSpPr>
          <p:spPr bwMode="auto">
            <a:xfrm>
              <a:off x="1124712" y="4132019"/>
              <a:ext cx="4650065"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8" name="Text Box 126" descr="X">
              <a:extLst>
                <a:ext uri="{FF2B5EF4-FFF2-40B4-BE49-F238E27FC236}">
                  <a16:creationId xmlns:a16="http://schemas.microsoft.com/office/drawing/2014/main" id="{5D4E8983-DDCA-4629-83B5-0428898427F4}"/>
                </a:ext>
                <a:ext uri="{C183D7F6-B498-43B3-948B-1728B52AA6E4}">
                  <adec:decorative xmlns:adec="http://schemas.microsoft.com/office/drawing/2017/decorative" val="0"/>
                </a:ext>
              </a:extLst>
            </p:cNvPr>
            <p:cNvSpPr txBox="1">
              <a:spLocks noChangeArrowheads="1"/>
            </p:cNvSpPr>
            <p:nvPr/>
          </p:nvSpPr>
          <p:spPr bwMode="auto">
            <a:xfrm flipH="1">
              <a:off x="5787644" y="4046757"/>
              <a:ext cx="101586" cy="15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cxnSp>
          <p:nvCxnSpPr>
            <p:cNvPr id="110" name="Straight Arrow Connector 449" descr="This communication roadmap depicts telecom and other communications systems." title="This communication roadmap depicts telecom and other communications systems.">
              <a:extLst>
                <a:ext uri="{FF2B5EF4-FFF2-40B4-BE49-F238E27FC236}">
                  <a16:creationId xmlns:a16="http://schemas.microsoft.com/office/drawing/2014/main" id="{F5EA3AC3-22C8-47DB-BA34-2CBBB8589EE8}"/>
                </a:ext>
                <a:ext uri="{C183D7F6-B498-43B3-948B-1728B52AA6E4}">
                  <adec:decorative xmlns:adec="http://schemas.microsoft.com/office/drawing/2017/decorative" val="0"/>
                </a:ext>
              </a:extLst>
            </p:cNvPr>
            <p:cNvCxnSpPr>
              <a:cxnSpLocks noChangeShapeType="1"/>
            </p:cNvCxnSpPr>
            <p:nvPr/>
          </p:nvCxnSpPr>
          <p:spPr bwMode="auto">
            <a:xfrm flipV="1">
              <a:off x="4257380" y="2840177"/>
              <a:ext cx="1313861" cy="1290537"/>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3" name="Line 59">
              <a:extLst>
                <a:ext uri="{FF2B5EF4-FFF2-40B4-BE49-F238E27FC236}">
                  <a16:creationId xmlns:a16="http://schemas.microsoft.com/office/drawing/2014/main" id="{EA30BECA-0965-4D31-B1F3-A19ECF8E0693}"/>
                </a:ext>
                <a:ext uri="{C183D7F6-B498-43B3-948B-1728B52AA6E4}">
                  <adec:decorative xmlns:adec="http://schemas.microsoft.com/office/drawing/2017/decorative" val="1"/>
                </a:ext>
              </a:extLst>
            </p:cNvPr>
            <p:cNvSpPr>
              <a:spLocks noChangeShapeType="1"/>
            </p:cNvSpPr>
            <p:nvPr/>
          </p:nvSpPr>
          <p:spPr bwMode="auto">
            <a:xfrm>
              <a:off x="3202805" y="2445746"/>
              <a:ext cx="1530311" cy="1503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mj-lt"/>
              </a:endParaRPr>
            </a:p>
          </p:txBody>
        </p:sp>
        <p:sp>
          <p:nvSpPr>
            <p:cNvPr id="114" name="segment 1196 planned" descr="segment 1196 planned">
              <a:hlinkClick r:id="rId22"/>
              <a:extLst>
                <a:ext uri="{FF2B5EF4-FFF2-40B4-BE49-F238E27FC236}">
                  <a16:creationId xmlns:a16="http://schemas.microsoft.com/office/drawing/2014/main" id="{6FF732B3-71B3-421D-A300-54B8D95E2463}"/>
                </a:ext>
                <a:ext uri="{C183D7F6-B498-43B3-948B-1728B52AA6E4}">
                  <adec:decorative xmlns:adec="http://schemas.microsoft.com/office/drawing/2017/decorative" val="0"/>
                </a:ext>
              </a:extLst>
            </p:cNvPr>
            <p:cNvSpPr>
              <a:spLocks noChangeArrowheads="1"/>
            </p:cNvSpPr>
            <p:nvPr/>
          </p:nvSpPr>
          <p:spPr bwMode="auto">
            <a:xfrm>
              <a:off x="2604404" y="1447690"/>
              <a:ext cx="2048005"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a:cs typeface="Segoe UI"/>
                </a:rPr>
                <a:t>                          FTI Sustainment 2</a:t>
              </a:r>
            </a:p>
          </p:txBody>
        </p:sp>
        <p:sp>
          <p:nvSpPr>
            <p:cNvPr id="57" name="segment 1175" descr="segment 1175">
              <a:hlinkClick r:id="rId23"/>
              <a:extLst>
                <a:ext uri="{FF2B5EF4-FFF2-40B4-BE49-F238E27FC236}">
                  <a16:creationId xmlns:a16="http://schemas.microsoft.com/office/drawing/2014/main" id="{42CA76BF-82FE-4FD0-91BB-64BB3241C6FA}"/>
                </a:ext>
                <a:ext uri="{C183D7F6-B498-43B3-948B-1728B52AA6E4}">
                  <adec:decorative xmlns:adec="http://schemas.microsoft.com/office/drawing/2017/decorative" val="0"/>
                </a:ext>
              </a:extLst>
            </p:cNvPr>
            <p:cNvSpPr>
              <a:spLocks noChangeArrowheads="1"/>
            </p:cNvSpPr>
            <p:nvPr/>
          </p:nvSpPr>
          <p:spPr bwMode="auto">
            <a:xfrm>
              <a:off x="3629537" y="1884220"/>
              <a:ext cx="2542287" cy="128016"/>
            </a:xfrm>
            <a:prstGeom prst="rect">
              <a:avLst/>
            </a:prstGeom>
            <a:solidFill>
              <a:srgbClr val="DDDDDD"/>
            </a:solidFill>
            <a:ln w="9525">
              <a:solidFill>
                <a:schemeClr val="tx1"/>
              </a:solidFill>
              <a:miter lim="800000"/>
              <a:headEnd/>
              <a:tailEnd/>
            </a:ln>
          </p:spPr>
          <p:txBody>
            <a:bodyPr lIns="18288" tIns="0" rIns="0" bIns="0"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TDM-to-IP Migration Phase 2</a:t>
              </a:r>
            </a:p>
          </p:txBody>
        </p:sp>
        <p:sp>
          <p:nvSpPr>
            <p:cNvPr id="56" name="system 12" descr="system 12">
              <a:hlinkClick r:id="rId17"/>
              <a:extLst>
                <a:ext uri="{FF2B5EF4-FFF2-40B4-BE49-F238E27FC236}">
                  <a16:creationId xmlns:a16="http://schemas.microsoft.com/office/drawing/2014/main" id="{1FD92739-E649-554E-8AF7-B3788D6F615A}"/>
                </a:ext>
                <a:ext uri="{C183D7F6-B498-43B3-948B-1728B52AA6E4}">
                  <adec:decorative xmlns:adec="http://schemas.microsoft.com/office/drawing/2017/decorative" val="0"/>
                </a:ext>
              </a:extLst>
            </p:cNvPr>
            <p:cNvSpPr>
              <a:spLocks noChangeArrowheads="1"/>
            </p:cNvSpPr>
            <p:nvPr/>
          </p:nvSpPr>
          <p:spPr bwMode="auto">
            <a:xfrm>
              <a:off x="324866" y="658714"/>
              <a:ext cx="804564" cy="182864"/>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RCL</a:t>
              </a:r>
            </a:p>
          </p:txBody>
        </p:sp>
        <p:sp>
          <p:nvSpPr>
            <p:cNvPr id="67" name="Text Box 126" descr="X">
              <a:extLst>
                <a:ext uri="{FF2B5EF4-FFF2-40B4-BE49-F238E27FC236}">
                  <a16:creationId xmlns:a16="http://schemas.microsoft.com/office/drawing/2014/main" id="{945464B0-336B-E14D-9A27-8696EB42F944}"/>
                </a:ext>
                <a:ext uri="{C183D7F6-B498-43B3-948B-1728B52AA6E4}">
                  <adec:decorative xmlns:adec="http://schemas.microsoft.com/office/drawing/2017/decorative" val="0"/>
                </a:ext>
              </a:extLst>
            </p:cNvPr>
            <p:cNvSpPr txBox="1">
              <a:spLocks noChangeArrowheads="1"/>
            </p:cNvSpPr>
            <p:nvPr/>
          </p:nvSpPr>
          <p:spPr bwMode="auto">
            <a:xfrm flipH="1">
              <a:off x="3144043" y="685825"/>
              <a:ext cx="282537" cy="15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60" name="segment 1031 planned" descr="segment 1031 planned">
              <a:hlinkClick r:id="rId16"/>
              <a:extLst>
                <a:ext uri="{FF2B5EF4-FFF2-40B4-BE49-F238E27FC236}">
                  <a16:creationId xmlns:a16="http://schemas.microsoft.com/office/drawing/2014/main" id="{D69138FB-668E-4998-9205-63531DC400E2}"/>
                </a:ext>
                <a:ext uri="{C183D7F6-B498-43B3-948B-1728B52AA6E4}">
                  <adec:decorative xmlns:adec="http://schemas.microsoft.com/office/drawing/2017/decorative" val="0"/>
                </a:ext>
              </a:extLst>
            </p:cNvPr>
            <p:cNvSpPr>
              <a:spLocks noChangeArrowheads="1"/>
            </p:cNvSpPr>
            <p:nvPr/>
          </p:nvSpPr>
          <p:spPr bwMode="auto">
            <a:xfrm>
              <a:off x="2620108" y="3817894"/>
              <a:ext cx="1522819"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a:cs typeface="Segoe UI"/>
                </a:rPr>
                <a:t>ASTI Sustainment</a:t>
              </a:r>
              <a:endParaRPr lang="en-US" sz="800">
                <a:solidFill>
                  <a:srgbClr val="000000"/>
                </a:solidFill>
                <a:latin typeface="Segoe UI" panose="020B0502040204020203" pitchFamily="34" charset="0"/>
                <a:cs typeface="Calibri" panose="020F0502020204030204" pitchFamily="34" charset="0"/>
              </a:endParaRPr>
            </a:p>
          </p:txBody>
        </p:sp>
        <p:sp>
          <p:nvSpPr>
            <p:cNvPr id="66" name="system 46" descr="system 46">
              <a:hlinkClick r:id="rId24"/>
              <a:extLst>
                <a:ext uri="{FF2B5EF4-FFF2-40B4-BE49-F238E27FC236}">
                  <a16:creationId xmlns:a16="http://schemas.microsoft.com/office/drawing/2014/main" id="{410FD2C3-9794-440B-B042-EEC5DF7129CC}"/>
                </a:ext>
                <a:ext uri="{C183D7F6-B498-43B3-948B-1728B52AA6E4}">
                  <adec:decorative xmlns:adec="http://schemas.microsoft.com/office/drawing/2017/decorative" val="0"/>
                </a:ext>
              </a:extLst>
            </p:cNvPr>
            <p:cNvSpPr>
              <a:spLocks noChangeArrowheads="1"/>
            </p:cNvSpPr>
            <p:nvPr/>
          </p:nvSpPr>
          <p:spPr bwMode="auto">
            <a:xfrm>
              <a:off x="322778" y="3026665"/>
              <a:ext cx="804564" cy="182864"/>
            </a:xfrm>
            <a:prstGeom prst="rect">
              <a:avLst/>
            </a:prstGeom>
            <a:solidFill>
              <a:srgbClr val="D0F2FC"/>
            </a:solidFill>
            <a:ln w="9525">
              <a:solidFill>
                <a:schemeClr val="tx1"/>
              </a:solidFill>
              <a:miter lim="800000"/>
              <a:headEnd/>
              <a:tailEnd/>
            </a:ln>
          </p:spPr>
          <p:txBody>
            <a:bodyPr wrap="none" lIns="18288"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LDRCL</a:t>
              </a:r>
            </a:p>
          </p:txBody>
        </p:sp>
        <p:sp>
          <p:nvSpPr>
            <p:cNvPr id="112" name="roadmap_symbol 397 planned" descr="roadmap_symbol 397 planned">
              <a:hlinkClick r:id="rId25"/>
              <a:extLst>
                <a:ext uri="{FF2B5EF4-FFF2-40B4-BE49-F238E27FC236}">
                  <a16:creationId xmlns:a16="http://schemas.microsoft.com/office/drawing/2014/main" id="{20081B4B-D0A2-4403-983A-131314EA88BF}"/>
                </a:ext>
                <a:ext uri="{C183D7F6-B498-43B3-948B-1728B52AA6E4}">
                  <adec:decorative xmlns:adec="http://schemas.microsoft.com/office/drawing/2017/decorative" val="0"/>
                </a:ext>
              </a:extLst>
            </p:cNvPr>
            <p:cNvSpPr>
              <a:spLocks noChangeArrowheads="1"/>
            </p:cNvSpPr>
            <p:nvPr/>
          </p:nvSpPr>
          <p:spPr bwMode="auto">
            <a:xfrm>
              <a:off x="1174398" y="2333124"/>
              <a:ext cx="2445967"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a:cs typeface="Segoe UI"/>
                </a:rPr>
                <a:t>                          RTIR</a:t>
              </a:r>
              <a:endParaRPr lang="en-US">
                <a:cs typeface="Calibri" panose="020F0502020204030204" pitchFamily="34" charset="0"/>
              </a:endParaRPr>
            </a:p>
          </p:txBody>
        </p:sp>
        <p:sp>
          <p:nvSpPr>
            <p:cNvPr id="69" name="TextBox 96" descr="ECG Sustainment">
              <a:extLst>
                <a:ext uri="{FF2B5EF4-FFF2-40B4-BE49-F238E27FC236}">
                  <a16:creationId xmlns:a16="http://schemas.microsoft.com/office/drawing/2014/main" id="{60D57262-2E06-428E-BAA8-AD040751E465}"/>
                </a:ext>
                <a:ext uri="{C183D7F6-B498-43B3-948B-1728B52AA6E4}">
                  <adec:decorative xmlns:adec="http://schemas.microsoft.com/office/drawing/2017/decorative" val="0"/>
                </a:ext>
              </a:extLst>
            </p:cNvPr>
            <p:cNvSpPr txBox="1">
              <a:spLocks noChangeArrowheads="1"/>
            </p:cNvSpPr>
            <p:nvPr/>
          </p:nvSpPr>
          <p:spPr bwMode="auto">
            <a:xfrm>
              <a:off x="1635177" y="5905373"/>
              <a:ext cx="775853"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ECG Sustainment</a:t>
              </a:r>
            </a:p>
          </p:txBody>
        </p:sp>
        <p:sp>
          <p:nvSpPr>
            <p:cNvPr id="109" name="segment 1196" descr="segment 1196">
              <a:hlinkClick r:id="rId22"/>
              <a:extLst>
                <a:ext uri="{FF2B5EF4-FFF2-40B4-BE49-F238E27FC236}">
                  <a16:creationId xmlns:a16="http://schemas.microsoft.com/office/drawing/2014/main" id="{F131CE5A-F895-4874-85D0-27A0292F8311}"/>
                </a:ext>
                <a:ext uri="{C183D7F6-B498-43B3-948B-1728B52AA6E4}">
                  <adec:decorative xmlns:adec="http://schemas.microsoft.com/office/drawing/2017/decorative" val="0"/>
                </a:ext>
              </a:extLst>
            </p:cNvPr>
            <p:cNvSpPr>
              <a:spLocks noChangeArrowheads="1"/>
            </p:cNvSpPr>
            <p:nvPr/>
          </p:nvSpPr>
          <p:spPr bwMode="auto">
            <a:xfrm flipH="1">
              <a:off x="2084678" y="1447690"/>
              <a:ext cx="519726"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95" name="decision 1336" descr="decision 1336">
              <a:hlinkClick r:id="rId26"/>
              <a:extLst>
                <a:ext uri="{FF2B5EF4-FFF2-40B4-BE49-F238E27FC236}">
                  <a16:creationId xmlns:a16="http://schemas.microsoft.com/office/drawing/2014/main" id="{5E4EDB3B-3379-4FD7-BBE2-0CADE2708894}"/>
                </a:ext>
                <a:ext uri="{C183D7F6-B498-43B3-948B-1728B52AA6E4}">
                  <adec:decorative xmlns:adec="http://schemas.microsoft.com/office/drawing/2017/decorative" val="0"/>
                </a:ext>
              </a:extLst>
            </p:cNvPr>
            <p:cNvSpPr>
              <a:spLocks noChangeArrowheads="1"/>
            </p:cNvSpPr>
            <p:nvPr/>
          </p:nvSpPr>
          <p:spPr bwMode="auto">
            <a:xfrm>
              <a:off x="1876546" y="1360798"/>
              <a:ext cx="289700" cy="365728"/>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1336</a:t>
              </a:r>
            </a:p>
          </p:txBody>
        </p:sp>
        <p:sp>
          <p:nvSpPr>
            <p:cNvPr id="111" name="segment 1196" descr="segment 1196">
              <a:hlinkClick r:id="rId22"/>
              <a:extLst>
                <a:ext uri="{FF2B5EF4-FFF2-40B4-BE49-F238E27FC236}">
                  <a16:creationId xmlns:a16="http://schemas.microsoft.com/office/drawing/2014/main" id="{BE11C8FB-10A6-452E-BFFA-52E1FEFFA11E}"/>
                </a:ext>
                <a:ext uri="{C183D7F6-B498-43B3-948B-1728B52AA6E4}">
                  <adec:decorative xmlns:adec="http://schemas.microsoft.com/office/drawing/2017/decorative" val="0"/>
                </a:ext>
              </a:extLst>
            </p:cNvPr>
            <p:cNvSpPr>
              <a:spLocks noChangeArrowheads="1"/>
            </p:cNvSpPr>
            <p:nvPr/>
          </p:nvSpPr>
          <p:spPr bwMode="auto">
            <a:xfrm>
              <a:off x="1174397" y="2107547"/>
              <a:ext cx="1430008" cy="128016"/>
            </a:xfrm>
            <a:prstGeom prst="rect">
              <a:avLst/>
            </a:prstGeom>
            <a:solidFill>
              <a:srgbClr val="DDDDDD"/>
            </a:solidFill>
            <a:ln w="9525">
              <a:solidFill>
                <a:schemeClr val="tx1"/>
              </a:solidFill>
              <a:miter lim="800000"/>
              <a:headEnd/>
              <a:tailEnd/>
            </a:ln>
          </p:spPr>
          <p:txBody>
            <a:bodyPr lIns="18288" tIns="0" rIns="0" bIns="0"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5" name="TextBox 93" descr="TDM-to-IP Migration ERAM ASTERIX">
              <a:extLst>
                <a:ext uri="{FF2B5EF4-FFF2-40B4-BE49-F238E27FC236}">
                  <a16:creationId xmlns:a16="http://schemas.microsoft.com/office/drawing/2014/main" id="{32A1B5A4-E582-4408-900A-6CD23D618A6F}"/>
                </a:ext>
                <a:ext uri="{C183D7F6-B498-43B3-948B-1728B52AA6E4}">
                  <adec:decorative xmlns:adec="http://schemas.microsoft.com/office/drawing/2017/decorative" val="0"/>
                </a:ext>
              </a:extLst>
            </p:cNvPr>
            <p:cNvSpPr txBox="1">
              <a:spLocks noChangeArrowheads="1"/>
            </p:cNvSpPr>
            <p:nvPr/>
          </p:nvSpPr>
          <p:spPr bwMode="auto">
            <a:xfrm>
              <a:off x="2665032" y="2103180"/>
              <a:ext cx="1659109"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TDM-to-IP Migration ERAM ASTERIX</a:t>
              </a:r>
              <a:endParaRPr lang="en-US" altLang="en-US" sz="800">
                <a:latin typeface="+mj-lt"/>
                <a:ea typeface="ＭＳ Ｐゴシック" panose="020B0600070205080204" pitchFamily="34" charset="-128"/>
                <a:cs typeface="Segoe UI" panose="020B0502040204020203" pitchFamily="34" charset="0"/>
              </a:endParaRPr>
            </a:p>
          </p:txBody>
        </p:sp>
        <p:sp>
          <p:nvSpPr>
            <p:cNvPr id="72" name="decision 1342" descr="decision 1342">
              <a:hlinkClick r:id="rId27"/>
              <a:extLst>
                <a:ext uri="{FF2B5EF4-FFF2-40B4-BE49-F238E27FC236}">
                  <a16:creationId xmlns:a16="http://schemas.microsoft.com/office/drawing/2014/main" id="{C6F0EB75-E066-40C9-AC01-088971310CBF}"/>
                </a:ext>
                <a:ext uri="{C183D7F6-B498-43B3-948B-1728B52AA6E4}">
                  <adec:decorative xmlns:adec="http://schemas.microsoft.com/office/drawing/2017/decorative" val="0"/>
                </a:ext>
              </a:extLst>
            </p:cNvPr>
            <p:cNvSpPr>
              <a:spLocks noChangeArrowheads="1"/>
            </p:cNvSpPr>
            <p:nvPr/>
          </p:nvSpPr>
          <p:spPr bwMode="auto">
            <a:xfrm>
              <a:off x="1751760" y="1998791"/>
              <a:ext cx="274600" cy="365728"/>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1342</a:t>
              </a:r>
            </a:p>
          </p:txBody>
        </p:sp>
        <p:sp>
          <p:nvSpPr>
            <p:cNvPr id="99" name="decision 1354" descr="decision 1354">
              <a:hlinkClick r:id="rId28"/>
              <a:extLst>
                <a:ext uri="{FF2B5EF4-FFF2-40B4-BE49-F238E27FC236}">
                  <a16:creationId xmlns:a16="http://schemas.microsoft.com/office/drawing/2014/main" id="{8BF6DCEB-8572-4D10-9D08-2AA61CFEBE1D}"/>
                </a:ext>
                <a:ext uri="{C183D7F6-B498-43B3-948B-1728B52AA6E4}">
                  <adec:decorative xmlns:adec="http://schemas.microsoft.com/office/drawing/2017/decorative" val="0"/>
                </a:ext>
              </a:extLst>
            </p:cNvPr>
            <p:cNvSpPr>
              <a:spLocks noChangeArrowheads="1"/>
            </p:cNvSpPr>
            <p:nvPr/>
          </p:nvSpPr>
          <p:spPr bwMode="auto">
            <a:xfrm>
              <a:off x="2775898" y="5176578"/>
              <a:ext cx="274600" cy="365728"/>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1354</a:t>
              </a:r>
            </a:p>
          </p:txBody>
        </p:sp>
        <p:sp>
          <p:nvSpPr>
            <p:cNvPr id="116" name="decision 1353" descr="decision 1353">
              <a:hlinkClick r:id="rId29"/>
              <a:extLst>
                <a:ext uri="{FF2B5EF4-FFF2-40B4-BE49-F238E27FC236}">
                  <a16:creationId xmlns:a16="http://schemas.microsoft.com/office/drawing/2014/main" id="{043275A6-147F-4E52-AD10-E378F51CE28C}"/>
                </a:ext>
                <a:ext uri="{C183D7F6-B498-43B3-948B-1728B52AA6E4}">
                  <adec:decorative xmlns:adec="http://schemas.microsoft.com/office/drawing/2017/decorative" val="0"/>
                </a:ext>
              </a:extLst>
            </p:cNvPr>
            <p:cNvSpPr>
              <a:spLocks noChangeArrowheads="1"/>
            </p:cNvSpPr>
            <p:nvPr/>
          </p:nvSpPr>
          <p:spPr bwMode="auto">
            <a:xfrm>
              <a:off x="2268947" y="5176578"/>
              <a:ext cx="274600" cy="365728"/>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1353</a:t>
              </a:r>
            </a:p>
          </p:txBody>
        </p:sp>
        <p:sp>
          <p:nvSpPr>
            <p:cNvPr id="118" name="decision 1352" descr="decision 1352">
              <a:hlinkClick r:id="rId30"/>
              <a:extLst>
                <a:ext uri="{FF2B5EF4-FFF2-40B4-BE49-F238E27FC236}">
                  <a16:creationId xmlns:a16="http://schemas.microsoft.com/office/drawing/2014/main" id="{71FDF8DC-87E8-4B87-991C-1CF51F0A9F88}"/>
                </a:ext>
                <a:ext uri="{C183D7F6-B498-43B3-948B-1728B52AA6E4}">
                  <adec:decorative xmlns:adec="http://schemas.microsoft.com/office/drawing/2017/decorative" val="0"/>
                </a:ext>
              </a:extLst>
            </p:cNvPr>
            <p:cNvSpPr>
              <a:spLocks noChangeArrowheads="1"/>
            </p:cNvSpPr>
            <p:nvPr/>
          </p:nvSpPr>
          <p:spPr bwMode="auto">
            <a:xfrm>
              <a:off x="1891806" y="5176578"/>
              <a:ext cx="274600" cy="365728"/>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1352</a:t>
              </a:r>
            </a:p>
          </p:txBody>
        </p:sp>
        <p:sp>
          <p:nvSpPr>
            <p:cNvPr id="117" name="system 1376" descr="system 1376">
              <a:hlinkClick r:id="rId31"/>
              <a:extLst>
                <a:ext uri="{FF2B5EF4-FFF2-40B4-BE49-F238E27FC236}">
                  <a16:creationId xmlns:a16="http://schemas.microsoft.com/office/drawing/2014/main" id="{D59F18E4-9631-4ACB-B443-5D518AA6283C}"/>
                </a:ext>
                <a:ext uri="{C183D7F6-B498-43B3-948B-1728B52AA6E4}">
                  <adec:decorative xmlns:adec="http://schemas.microsoft.com/office/drawing/2017/decorative" val="0"/>
                </a:ext>
              </a:extLst>
            </p:cNvPr>
            <p:cNvSpPr>
              <a:spLocks noChangeArrowheads="1"/>
            </p:cNvSpPr>
            <p:nvPr/>
          </p:nvSpPr>
          <p:spPr bwMode="auto">
            <a:xfrm>
              <a:off x="324256" y="6191490"/>
              <a:ext cx="804564" cy="182864"/>
            </a:xfrm>
            <a:prstGeom prst="rect">
              <a:avLst/>
            </a:prstGeom>
            <a:solidFill>
              <a:srgbClr val="D0F2FC"/>
            </a:solidFill>
            <a:ln w="9525">
              <a:solidFill>
                <a:schemeClr val="tx1"/>
              </a:solidFill>
              <a:miter lim="800000"/>
              <a:headEnd/>
              <a:tailEnd/>
            </a:ln>
          </p:spPr>
          <p:txBody>
            <a:bodyPr wrap="none" lIns="18288"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RIDS</a:t>
              </a:r>
            </a:p>
          </p:txBody>
        </p:sp>
        <p:cxnSp>
          <p:nvCxnSpPr>
            <p:cNvPr id="119" name="Straight Arrow Connector 2">
              <a:extLst>
                <a:ext uri="{FF2B5EF4-FFF2-40B4-BE49-F238E27FC236}">
                  <a16:creationId xmlns:a16="http://schemas.microsoft.com/office/drawing/2014/main" id="{F7F7F5CA-0F63-435E-B523-9C96A5E3514F}"/>
                </a:ext>
                <a:ext uri="{C183D7F6-B498-43B3-948B-1728B52AA6E4}">
                  <adec:decorative xmlns:adec="http://schemas.microsoft.com/office/drawing/2017/decorative" val="1"/>
                </a:ext>
              </a:extLst>
            </p:cNvPr>
            <p:cNvCxnSpPr>
              <a:cxnSpLocks noChangeShapeType="1"/>
            </p:cNvCxnSpPr>
            <p:nvPr/>
          </p:nvCxnSpPr>
          <p:spPr bwMode="auto">
            <a:xfrm flipV="1">
              <a:off x="1128820" y="6281330"/>
              <a:ext cx="7854128"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21" name="roadmap_symbol 419 planned" descr="roadmap_symbol 419 planned">
              <a:hlinkClick r:id="rId32"/>
              <a:extLst>
                <a:ext uri="{FF2B5EF4-FFF2-40B4-BE49-F238E27FC236}">
                  <a16:creationId xmlns:a16="http://schemas.microsoft.com/office/drawing/2014/main" id="{FADFB4B0-0D9A-4021-9D12-E9017FB07601}"/>
                </a:ext>
                <a:ext uri="{C183D7F6-B498-43B3-948B-1728B52AA6E4}">
                  <adec:decorative xmlns:adec="http://schemas.microsoft.com/office/drawing/2017/decorative" val="0"/>
                </a:ext>
              </a:extLst>
            </p:cNvPr>
            <p:cNvSpPr>
              <a:spLocks noChangeArrowheads="1"/>
            </p:cNvSpPr>
            <p:nvPr/>
          </p:nvSpPr>
          <p:spPr bwMode="auto">
            <a:xfrm>
              <a:off x="2600121" y="6221547"/>
              <a:ext cx="1020244"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cs typeface="Calibri" panose="020F0502020204030204" pitchFamily="34" charset="0"/>
              </a:endParaRPr>
            </a:p>
          </p:txBody>
        </p:sp>
        <p:sp>
          <p:nvSpPr>
            <p:cNvPr id="120" name="TextBox 93" descr="Runway Incursion Device (RIDS)">
              <a:extLst>
                <a:ext uri="{FF2B5EF4-FFF2-40B4-BE49-F238E27FC236}">
                  <a16:creationId xmlns:a16="http://schemas.microsoft.com/office/drawing/2014/main" id="{BD5AFD8B-2A62-4324-8860-65A393121760}"/>
                </a:ext>
                <a:ext uri="{C183D7F6-B498-43B3-948B-1728B52AA6E4}">
                  <adec:decorative xmlns:adec="http://schemas.microsoft.com/office/drawing/2017/decorative" val="0"/>
                </a:ext>
              </a:extLst>
            </p:cNvPr>
            <p:cNvSpPr txBox="1">
              <a:spLocks noChangeArrowheads="1"/>
            </p:cNvSpPr>
            <p:nvPr/>
          </p:nvSpPr>
          <p:spPr bwMode="auto">
            <a:xfrm>
              <a:off x="3671535" y="6226307"/>
              <a:ext cx="1429879"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Runway Incursion Device (RIDS)</a:t>
              </a:r>
              <a:endParaRPr lang="en-US" altLang="en-US" sz="800">
                <a:latin typeface="+mj-lt"/>
                <a:ea typeface="ＭＳ Ｐゴシック" panose="020B0600070205080204" pitchFamily="34" charset="-128"/>
                <a:cs typeface="Segoe UI" panose="020B0502040204020203"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descr="Communication Roadmap (2 of 5)">
            <a:extLst>
              <a:ext uri="{FF2B5EF4-FFF2-40B4-BE49-F238E27FC236}">
                <a16:creationId xmlns:a16="http://schemas.microsoft.com/office/drawing/2014/main" id="{4E8F3EB5-25AC-4380-BEF4-853B82C980A8}"/>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Communication Roadmap (2 of 5)</a:t>
            </a:r>
          </a:p>
        </p:txBody>
      </p:sp>
      <p:sp>
        <p:nvSpPr>
          <p:cNvPr id="3" name="Slide Number Placeholder 2" descr="43">
            <a:extLst>
              <a:ext uri="{FF2B5EF4-FFF2-40B4-BE49-F238E27FC236}">
                <a16:creationId xmlns:a16="http://schemas.microsoft.com/office/drawing/2014/main" id="{0724B230-E19F-46E3-AD7D-635482628FAE}"/>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43</a:t>
            </a:fld>
            <a:endParaRPr lang="en-US"/>
          </a:p>
        </p:txBody>
      </p:sp>
      <p:grpSp>
        <p:nvGrpSpPr>
          <p:cNvPr id="2" name="Group 1" descr="The Communication Roadmap 2 of 5 displays the systems, projects, and decision points associated with Voice Switches and Voice Recorders. ">
            <a:extLst>
              <a:ext uri="{FF2B5EF4-FFF2-40B4-BE49-F238E27FC236}">
                <a16:creationId xmlns:a16="http://schemas.microsoft.com/office/drawing/2014/main" id="{E9AC908F-1954-4D60-9039-7EF67B033CD8}"/>
              </a:ext>
            </a:extLst>
          </p:cNvPr>
          <p:cNvGrpSpPr/>
          <p:nvPr/>
        </p:nvGrpSpPr>
        <p:grpSpPr>
          <a:xfrm>
            <a:off x="23813" y="576263"/>
            <a:ext cx="9034462" cy="5883277"/>
            <a:chOff x="23813" y="576263"/>
            <a:chExt cx="9034462" cy="5883277"/>
          </a:xfrm>
        </p:grpSpPr>
        <p:cxnSp>
          <p:nvCxnSpPr>
            <p:cNvPr id="100" name="Straight Arrow Connector 359">
              <a:extLst>
                <a:ext uri="{FF2B5EF4-FFF2-40B4-BE49-F238E27FC236}">
                  <a16:creationId xmlns:a16="http://schemas.microsoft.com/office/drawing/2014/main" id="{BF73D889-7FA9-4C2E-8217-04B7407E35FF}"/>
                </a:ext>
                <a:ext uri="{C183D7F6-B498-43B3-948B-1728B52AA6E4}">
                  <adec:decorative xmlns:adec="http://schemas.microsoft.com/office/drawing/2017/decorative" val="1"/>
                </a:ext>
              </a:extLst>
            </p:cNvPr>
            <p:cNvCxnSpPr>
              <a:cxnSpLocks noChangeShapeType="1"/>
            </p:cNvCxnSpPr>
            <p:nvPr/>
          </p:nvCxnSpPr>
          <p:spPr bwMode="auto">
            <a:xfrm flipV="1">
              <a:off x="2094135" y="2516262"/>
              <a:ext cx="6903442" cy="0"/>
            </a:xfrm>
            <a:prstGeom prst="straightConnector1">
              <a:avLst/>
            </a:prstGeom>
            <a:noFill/>
            <a:ln w="9525">
              <a:solidFill>
                <a:srgbClr val="FF0000"/>
              </a:solidFill>
              <a:prstDash val="solid"/>
              <a:round/>
              <a:headEnd/>
              <a:tailEnd type="triangle" w="med" len="med"/>
            </a:ln>
            <a:extLst>
              <a:ext uri="{909E8E84-426E-40DD-AFC4-6F175D3DCCD1}">
                <a14:hiddenFill xmlns:a14="http://schemas.microsoft.com/office/drawing/2010/main">
                  <a:noFill/>
                </a14:hiddenFill>
              </a:ext>
            </a:extLst>
          </p:spPr>
        </p:cxnSp>
        <p:sp>
          <p:nvSpPr>
            <p:cNvPr id="62" name="segment 1127 planned">
              <a:hlinkClick r:id="rId3"/>
              <a:extLst>
                <a:ext uri="{FF2B5EF4-FFF2-40B4-BE49-F238E27FC236}">
                  <a16:creationId xmlns:a16="http://schemas.microsoft.com/office/drawing/2014/main" id="{D5451712-4822-4AB4-9822-A1921902A58E}"/>
                </a:ext>
                <a:ext uri="{C183D7F6-B498-43B3-948B-1728B52AA6E4}">
                  <adec:decorative xmlns:adec="http://schemas.microsoft.com/office/drawing/2017/decorative" val="1"/>
                </a:ext>
              </a:extLst>
            </p:cNvPr>
            <p:cNvSpPr txBox="1">
              <a:spLocks noChangeArrowheads="1"/>
            </p:cNvSpPr>
            <p:nvPr/>
          </p:nvSpPr>
          <p:spPr bwMode="auto">
            <a:xfrm>
              <a:off x="1589100" y="4524984"/>
              <a:ext cx="1545345" cy="128016"/>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28" name="Rectangle 4">
              <a:extLst>
                <a:ext uri="{FF2B5EF4-FFF2-40B4-BE49-F238E27FC236}">
                  <a16:creationId xmlns:a16="http://schemas.microsoft.com/office/drawing/2014/main" id="{85DD2C10-CC0C-4913-926D-8718CC740FF4}"/>
                </a:ext>
                <a:ext uri="{C183D7F6-B498-43B3-948B-1728B52AA6E4}">
                  <adec:decorative xmlns:adec="http://schemas.microsoft.com/office/drawing/2017/decorative" val="1"/>
                </a:ext>
              </a:extLst>
            </p:cNvPr>
            <p:cNvSpPr>
              <a:spLocks noChangeArrowheads="1"/>
            </p:cNvSpPr>
            <p:nvPr/>
          </p:nvSpPr>
          <p:spPr bwMode="auto">
            <a:xfrm>
              <a:off x="23813" y="576263"/>
              <a:ext cx="9031532" cy="4409130"/>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Segoe UI" panose="020B0502040204020203" pitchFamily="34" charset="0"/>
                  <a:ea typeface="ＭＳ Ｐゴシック" pitchFamily="34" charset="-128"/>
                  <a:cs typeface="Segoe UI" panose="020B0502040204020203" pitchFamily="34" charset="0"/>
                </a:rPr>
                <a:t>Voice Switches</a:t>
              </a:r>
            </a:p>
          </p:txBody>
        </p:sp>
        <p:sp>
          <p:nvSpPr>
            <p:cNvPr id="129" name="Rectangle 4">
              <a:extLst>
                <a:ext uri="{FF2B5EF4-FFF2-40B4-BE49-F238E27FC236}">
                  <a16:creationId xmlns:a16="http://schemas.microsoft.com/office/drawing/2014/main" id="{4EE52496-07C2-4C0B-8DED-B17ACCDE0273}"/>
                </a:ext>
                <a:ext uri="{C183D7F6-B498-43B3-948B-1728B52AA6E4}">
                  <adec:decorative xmlns:adec="http://schemas.microsoft.com/office/drawing/2017/decorative" val="1"/>
                </a:ext>
              </a:extLst>
            </p:cNvPr>
            <p:cNvSpPr>
              <a:spLocks noChangeArrowheads="1"/>
            </p:cNvSpPr>
            <p:nvPr/>
          </p:nvSpPr>
          <p:spPr bwMode="auto">
            <a:xfrm>
              <a:off x="23813" y="4981965"/>
              <a:ext cx="9034462" cy="1477575"/>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Segoe UI" panose="020B0502040204020203" pitchFamily="34" charset="0"/>
                  <a:ea typeface="ＭＳ Ｐゴシック" pitchFamily="34" charset="-128"/>
                  <a:cs typeface="Segoe UI" panose="020B0502040204020203" pitchFamily="34" charset="0"/>
                </a:rPr>
                <a:t>Voice Recorders</a:t>
              </a:r>
            </a:p>
          </p:txBody>
        </p:sp>
        <p:sp>
          <p:nvSpPr>
            <p:cNvPr id="53" name="Rectangle 52 planned planned planned planned">
              <a:extLst>
                <a:ext uri="{FF2B5EF4-FFF2-40B4-BE49-F238E27FC236}">
                  <a16:creationId xmlns:a16="http://schemas.microsoft.com/office/drawing/2014/main" id="{F6507B54-C045-4A9D-9E05-CE6A97C06374}"/>
                </a:ext>
                <a:ext uri="{C183D7F6-B498-43B3-948B-1728B52AA6E4}">
                  <adec:decorative xmlns:adec="http://schemas.microsoft.com/office/drawing/2017/decorative" val="1"/>
                </a:ext>
              </a:extLst>
            </p:cNvPr>
            <p:cNvSpPr/>
            <p:nvPr/>
          </p:nvSpPr>
          <p:spPr bwMode="auto">
            <a:xfrm>
              <a:off x="221943" y="687980"/>
              <a:ext cx="8781364" cy="3407696"/>
            </a:xfrm>
            <a:prstGeom prst="rect">
              <a:avLst/>
            </a:prstGeom>
            <a:noFill/>
            <a:ln w="19050">
              <a:solidFill>
                <a:schemeClr val="tx1"/>
              </a:solidFill>
              <a:prstDash val="dash"/>
            </a:ln>
          </p:spPr>
          <p:txBody>
            <a:bodyPr vert="vert270" wrap="square" lIns="18288" rtlCol="0">
              <a:noAutofit/>
            </a:bodyPr>
            <a:lstStyle/>
            <a:p>
              <a:pPr algn="ctr"/>
              <a:r>
                <a:rPr lang="en-US" sz="800" b="1">
                  <a:latin typeface="Segoe UI" panose="020B0502040204020203" pitchFamily="34" charset="0"/>
                  <a:cs typeface="Segoe UI" panose="020B0502040204020203" pitchFamily="34" charset="0"/>
                </a:rPr>
                <a:t>Legacy Voice Switch Sustainment Portfolio</a:t>
              </a:r>
            </a:p>
          </p:txBody>
        </p:sp>
        <p:cxnSp>
          <p:nvCxnSpPr>
            <p:cNvPr id="51" name="Straight Arrow Connector 473">
              <a:extLst>
                <a:ext uri="{FF2B5EF4-FFF2-40B4-BE49-F238E27FC236}">
                  <a16:creationId xmlns:a16="http://schemas.microsoft.com/office/drawing/2014/main" id="{3AC7B49B-4B03-474D-88FD-86C90EB27D3C}"/>
                </a:ext>
                <a:ext uri="{C183D7F6-B498-43B3-948B-1728B52AA6E4}">
                  <adec:decorative xmlns:adec="http://schemas.microsoft.com/office/drawing/2017/decorative" val="1"/>
                </a:ext>
              </a:extLst>
            </p:cNvPr>
            <p:cNvCxnSpPr>
              <a:cxnSpLocks noChangeShapeType="1"/>
            </p:cNvCxnSpPr>
            <p:nvPr/>
          </p:nvCxnSpPr>
          <p:spPr bwMode="auto">
            <a:xfrm>
              <a:off x="638794" y="2949510"/>
              <a:ext cx="835878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4" name="system 652" descr="system 652">
              <a:hlinkClick r:id="rId4"/>
              <a:extLst>
                <a:ext uri="{FF2B5EF4-FFF2-40B4-BE49-F238E27FC236}">
                  <a16:creationId xmlns:a16="http://schemas.microsoft.com/office/drawing/2014/main" id="{1ECFCDD7-D986-4022-9DEB-A48CA77B9B3C}"/>
                </a:ext>
                <a:ext uri="{C183D7F6-B498-43B3-948B-1728B52AA6E4}">
                  <adec:decorative xmlns:adec="http://schemas.microsoft.com/office/drawing/2017/decorative" val="0"/>
                </a:ext>
              </a:extLst>
            </p:cNvPr>
            <p:cNvSpPr>
              <a:spLocks noChangeArrowheads="1"/>
            </p:cNvSpPr>
            <p:nvPr/>
          </p:nvSpPr>
          <p:spPr bwMode="auto">
            <a:xfrm>
              <a:off x="365744" y="3833772"/>
              <a:ext cx="767878"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VSCS/VTABS</a:t>
              </a:r>
            </a:p>
          </p:txBody>
        </p:sp>
        <p:sp>
          <p:nvSpPr>
            <p:cNvPr id="55" name="system 22" descr="system 22">
              <a:hlinkClick r:id="rId5"/>
              <a:extLst>
                <a:ext uri="{FF2B5EF4-FFF2-40B4-BE49-F238E27FC236}">
                  <a16:creationId xmlns:a16="http://schemas.microsoft.com/office/drawing/2014/main" id="{740783CB-ABBA-4BB7-994D-88328013774E}"/>
                </a:ext>
                <a:ext uri="{C183D7F6-B498-43B3-948B-1728B52AA6E4}">
                  <adec:decorative xmlns:adec="http://schemas.microsoft.com/office/drawing/2017/decorative" val="0"/>
                </a:ext>
              </a:extLst>
            </p:cNvPr>
            <p:cNvSpPr>
              <a:spLocks noChangeArrowheads="1"/>
            </p:cNvSpPr>
            <p:nvPr/>
          </p:nvSpPr>
          <p:spPr bwMode="auto">
            <a:xfrm>
              <a:off x="368546" y="1002978"/>
              <a:ext cx="765077"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RDVS I/II</a:t>
              </a:r>
            </a:p>
          </p:txBody>
        </p:sp>
        <p:sp>
          <p:nvSpPr>
            <p:cNvPr id="57" name="system 417" descr="system 417">
              <a:hlinkClick r:id="rId6"/>
              <a:extLst>
                <a:ext uri="{FF2B5EF4-FFF2-40B4-BE49-F238E27FC236}">
                  <a16:creationId xmlns:a16="http://schemas.microsoft.com/office/drawing/2014/main" id="{E7BD895E-C120-4E9C-870D-E82C660D6913}"/>
                </a:ext>
                <a:ext uri="{C183D7F6-B498-43B3-948B-1728B52AA6E4}">
                  <adec:decorative xmlns:adec="http://schemas.microsoft.com/office/drawing/2017/decorative" val="0"/>
                </a:ext>
              </a:extLst>
            </p:cNvPr>
            <p:cNvSpPr>
              <a:spLocks noChangeArrowheads="1"/>
            </p:cNvSpPr>
            <p:nvPr/>
          </p:nvSpPr>
          <p:spPr bwMode="auto">
            <a:xfrm>
              <a:off x="368544" y="2200755"/>
              <a:ext cx="765078"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RDVS IIA</a:t>
              </a:r>
            </a:p>
          </p:txBody>
        </p:sp>
        <p:sp>
          <p:nvSpPr>
            <p:cNvPr id="59" name="system 934" descr="system 934">
              <a:hlinkClick r:id="rId7"/>
              <a:extLst>
                <a:ext uri="{FF2B5EF4-FFF2-40B4-BE49-F238E27FC236}">
                  <a16:creationId xmlns:a16="http://schemas.microsoft.com/office/drawing/2014/main" id="{21E4F632-1E79-4A15-BE6F-C8F5DA8FC973}"/>
                </a:ext>
                <a:ext uri="{C183D7F6-B498-43B3-948B-1728B52AA6E4}">
                  <adec:decorative xmlns:adec="http://schemas.microsoft.com/office/drawing/2017/decorative" val="0"/>
                </a:ext>
              </a:extLst>
            </p:cNvPr>
            <p:cNvSpPr>
              <a:spLocks noChangeArrowheads="1"/>
            </p:cNvSpPr>
            <p:nvPr/>
          </p:nvSpPr>
          <p:spPr bwMode="auto">
            <a:xfrm>
              <a:off x="368544" y="2638037"/>
              <a:ext cx="765078"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IVSR</a:t>
              </a:r>
            </a:p>
          </p:txBody>
        </p:sp>
        <p:cxnSp>
          <p:nvCxnSpPr>
            <p:cNvPr id="60" name="Straight Arrow Connector 319 planned planned planned planned">
              <a:extLst>
                <a:ext uri="{FF2B5EF4-FFF2-40B4-BE49-F238E27FC236}">
                  <a16:creationId xmlns:a16="http://schemas.microsoft.com/office/drawing/2014/main" id="{6C251427-811E-4394-837F-941F5E3386D4}"/>
                </a:ext>
                <a:ext uri="{C183D7F6-B498-43B3-948B-1728B52AA6E4}">
                  <adec:decorative xmlns:adec="http://schemas.microsoft.com/office/drawing/2017/decorative" val="1"/>
                </a:ext>
              </a:extLst>
            </p:cNvPr>
            <p:cNvCxnSpPr>
              <a:cxnSpLocks noChangeShapeType="1"/>
            </p:cNvCxnSpPr>
            <p:nvPr/>
          </p:nvCxnSpPr>
          <p:spPr bwMode="auto">
            <a:xfrm>
              <a:off x="1149556" y="1070021"/>
              <a:ext cx="478669" cy="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61" name="Straight Arrow Connector 323">
              <a:extLst>
                <a:ext uri="{FF2B5EF4-FFF2-40B4-BE49-F238E27FC236}">
                  <a16:creationId xmlns:a16="http://schemas.microsoft.com/office/drawing/2014/main" id="{9D2191A2-FF50-40ED-B900-6D26439F53D6}"/>
                </a:ext>
                <a:ext uri="{C183D7F6-B498-43B3-948B-1728B52AA6E4}">
                  <adec:decorative xmlns:adec="http://schemas.microsoft.com/office/drawing/2017/decorative" val="1"/>
                </a:ext>
              </a:extLst>
            </p:cNvPr>
            <p:cNvCxnSpPr>
              <a:cxnSpLocks noChangeShapeType="1"/>
            </p:cNvCxnSpPr>
            <p:nvPr/>
          </p:nvCxnSpPr>
          <p:spPr bwMode="auto">
            <a:xfrm>
              <a:off x="987414" y="1877386"/>
              <a:ext cx="8006146" cy="0"/>
            </a:xfrm>
            <a:prstGeom prst="straightConnector1">
              <a:avLst/>
            </a:prstGeom>
            <a:noFill/>
            <a:ln w="9525">
              <a:solidFill>
                <a:srgbClr val="FF0000"/>
              </a:solidFill>
              <a:prstDash val="solid"/>
              <a:round/>
              <a:headEnd/>
              <a:tailEnd type="triangle" w="med" len="med"/>
            </a:ln>
            <a:extLst>
              <a:ext uri="{909E8E84-426E-40DD-AFC4-6F175D3DCCD1}">
                <a14:hiddenFill xmlns:a14="http://schemas.microsoft.com/office/drawing/2010/main">
                  <a:noFill/>
                </a14:hiddenFill>
              </a:ext>
            </a:extLst>
          </p:spPr>
        </p:cxnSp>
        <p:sp>
          <p:nvSpPr>
            <p:cNvPr id="63" name="TextBox 348" descr="X">
              <a:extLst>
                <a:ext uri="{FF2B5EF4-FFF2-40B4-BE49-F238E27FC236}">
                  <a16:creationId xmlns:a16="http://schemas.microsoft.com/office/drawing/2014/main" id="{B44DC4D0-96B5-45B0-BEE4-0095B837CDF2}"/>
                </a:ext>
                <a:ext uri="{C183D7F6-B498-43B3-948B-1728B52AA6E4}">
                  <adec:decorative xmlns:adec="http://schemas.microsoft.com/office/drawing/2017/decorative" val="0"/>
                </a:ext>
              </a:extLst>
            </p:cNvPr>
            <p:cNvSpPr txBox="1">
              <a:spLocks noChangeArrowheads="1"/>
            </p:cNvSpPr>
            <p:nvPr/>
          </p:nvSpPr>
          <p:spPr bwMode="auto">
            <a:xfrm>
              <a:off x="1599118" y="1004837"/>
              <a:ext cx="184153" cy="13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sp>
          <p:nvSpPr>
            <p:cNvPr id="64" name="TextBox 351">
              <a:extLst>
                <a:ext uri="{FF2B5EF4-FFF2-40B4-BE49-F238E27FC236}">
                  <a16:creationId xmlns:a16="http://schemas.microsoft.com/office/drawing/2014/main" id="{A9261994-1133-46C5-BACD-A3E5C3E1732A}"/>
                </a:ext>
                <a:ext uri="{C183D7F6-B498-43B3-948B-1728B52AA6E4}">
                  <adec:decorative xmlns:adec="http://schemas.microsoft.com/office/drawing/2017/decorative" val="1"/>
                </a:ext>
              </a:extLst>
            </p:cNvPr>
            <p:cNvSpPr txBox="1">
              <a:spLocks noChangeArrowheads="1"/>
            </p:cNvSpPr>
            <p:nvPr/>
          </p:nvSpPr>
          <p:spPr bwMode="auto">
            <a:xfrm>
              <a:off x="4575656" y="1352174"/>
              <a:ext cx="182566" cy="13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0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5" name="TextBox 354" descr="X">
              <a:extLst>
                <a:ext uri="{FF2B5EF4-FFF2-40B4-BE49-F238E27FC236}">
                  <a16:creationId xmlns:a16="http://schemas.microsoft.com/office/drawing/2014/main" id="{E1BD7CFC-8757-438E-8556-38E360F48C7B}"/>
                </a:ext>
                <a:ext uri="{C183D7F6-B498-43B3-948B-1728B52AA6E4}">
                  <adec:decorative xmlns:adec="http://schemas.microsoft.com/office/drawing/2017/decorative" val="0"/>
                </a:ext>
              </a:extLst>
            </p:cNvPr>
            <p:cNvSpPr txBox="1">
              <a:spLocks noChangeArrowheads="1"/>
            </p:cNvSpPr>
            <p:nvPr/>
          </p:nvSpPr>
          <p:spPr bwMode="auto">
            <a:xfrm>
              <a:off x="6169321" y="2219819"/>
              <a:ext cx="182566" cy="13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cxnSp>
          <p:nvCxnSpPr>
            <p:cNvPr id="66" name="Straight Arrow Connector 359">
              <a:extLst>
                <a:ext uri="{FF2B5EF4-FFF2-40B4-BE49-F238E27FC236}">
                  <a16:creationId xmlns:a16="http://schemas.microsoft.com/office/drawing/2014/main" id="{2BB546B0-A6F8-4EE3-966D-FB94A3BB7A9D}"/>
                </a:ext>
                <a:ext uri="{C183D7F6-B498-43B3-948B-1728B52AA6E4}">
                  <adec:decorative xmlns:adec="http://schemas.microsoft.com/office/drawing/2017/decorative" val="1"/>
                </a:ext>
              </a:extLst>
            </p:cNvPr>
            <p:cNvCxnSpPr>
              <a:cxnSpLocks noChangeShapeType="1"/>
              <a:stCxn id="57" idx="3"/>
            </p:cNvCxnSpPr>
            <p:nvPr/>
          </p:nvCxnSpPr>
          <p:spPr bwMode="auto">
            <a:xfrm flipV="1">
              <a:off x="1133622" y="2281975"/>
              <a:ext cx="5078642" cy="0"/>
            </a:xfrm>
            <a:prstGeom prst="straightConnector1">
              <a:avLst/>
            </a:prstGeom>
            <a:noFill/>
            <a:ln w="9525">
              <a:solidFill>
                <a:srgbClr val="FF0000"/>
              </a:solidFill>
              <a:prstDash val="solid"/>
              <a:round/>
              <a:headEnd/>
              <a:tailEnd type="triangle" w="med" len="med"/>
            </a:ln>
            <a:extLst>
              <a:ext uri="{909E8E84-426E-40DD-AFC4-6F175D3DCCD1}">
                <a14:hiddenFill xmlns:a14="http://schemas.microsoft.com/office/drawing/2010/main">
                  <a:noFill/>
                </a14:hiddenFill>
              </a:ext>
            </a:extLst>
          </p:spPr>
        </p:cxnSp>
        <p:cxnSp>
          <p:nvCxnSpPr>
            <p:cNvPr id="67" name="Straight Arrow Connector 478 planned planned planned planned">
              <a:extLst>
                <a:ext uri="{FF2B5EF4-FFF2-40B4-BE49-F238E27FC236}">
                  <a16:creationId xmlns:a16="http://schemas.microsoft.com/office/drawing/2014/main" id="{C16709AD-5B2C-4990-A2A8-4EBB2DF5E999}"/>
                </a:ext>
                <a:ext uri="{C183D7F6-B498-43B3-948B-1728B52AA6E4}">
                  <adec:decorative xmlns:adec="http://schemas.microsoft.com/office/drawing/2017/decorative" val="1"/>
                </a:ext>
              </a:extLst>
            </p:cNvPr>
            <p:cNvCxnSpPr>
              <a:cxnSpLocks noChangeShapeType="1"/>
            </p:cNvCxnSpPr>
            <p:nvPr/>
          </p:nvCxnSpPr>
          <p:spPr bwMode="auto">
            <a:xfrm>
              <a:off x="1796440" y="5147495"/>
              <a:ext cx="3798089" cy="0"/>
            </a:xfrm>
            <a:prstGeom prst="straightConnector1">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71" name="system 1134" descr="system 1134">
              <a:hlinkClick r:id="rId8"/>
              <a:extLst>
                <a:ext uri="{FF2B5EF4-FFF2-40B4-BE49-F238E27FC236}">
                  <a16:creationId xmlns:a16="http://schemas.microsoft.com/office/drawing/2014/main" id="{6868BB2A-CE9D-4381-903A-2382D7AFDE1C}"/>
                </a:ext>
                <a:ext uri="{C183D7F6-B498-43B3-948B-1728B52AA6E4}">
                  <adec:decorative xmlns:adec="http://schemas.microsoft.com/office/drawing/2017/decorative" val="0"/>
                </a:ext>
              </a:extLst>
            </p:cNvPr>
            <p:cNvSpPr>
              <a:spLocks noChangeArrowheads="1"/>
            </p:cNvSpPr>
            <p:nvPr/>
          </p:nvSpPr>
          <p:spPr bwMode="auto">
            <a:xfrm>
              <a:off x="365746" y="2880935"/>
              <a:ext cx="767877"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VSBP</a:t>
              </a:r>
            </a:p>
          </p:txBody>
        </p:sp>
        <p:sp>
          <p:nvSpPr>
            <p:cNvPr id="73" name="system 1296" descr="system 1296">
              <a:hlinkClick r:id="rId9"/>
              <a:extLst>
                <a:ext uri="{FF2B5EF4-FFF2-40B4-BE49-F238E27FC236}">
                  <a16:creationId xmlns:a16="http://schemas.microsoft.com/office/drawing/2014/main" id="{80141709-4AF9-4017-82F7-5CAF124F76B6}"/>
                </a:ext>
                <a:ext uri="{C183D7F6-B498-43B3-948B-1728B52AA6E4}">
                  <adec:decorative xmlns:adec="http://schemas.microsoft.com/office/drawing/2017/decorative" val="0"/>
                </a:ext>
              </a:extLst>
            </p:cNvPr>
            <p:cNvSpPr>
              <a:spLocks noChangeArrowheads="1"/>
            </p:cNvSpPr>
            <p:nvPr/>
          </p:nvSpPr>
          <p:spPr bwMode="auto">
            <a:xfrm>
              <a:off x="1183171" y="5465559"/>
              <a:ext cx="387666" cy="182194"/>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NVR</a:t>
              </a:r>
            </a:p>
          </p:txBody>
        </p:sp>
        <p:cxnSp>
          <p:nvCxnSpPr>
            <p:cNvPr id="74" name="Straight Arrow Connector 197">
              <a:extLst>
                <a:ext uri="{FF2B5EF4-FFF2-40B4-BE49-F238E27FC236}">
                  <a16:creationId xmlns:a16="http://schemas.microsoft.com/office/drawing/2014/main" id="{F90722A4-A556-4AB6-9C21-F5C525EF3CE2}"/>
                </a:ext>
                <a:ext uri="{C183D7F6-B498-43B3-948B-1728B52AA6E4}">
                  <adec:decorative xmlns:adec="http://schemas.microsoft.com/office/drawing/2017/decorative" val="1"/>
                </a:ext>
              </a:extLst>
            </p:cNvPr>
            <p:cNvCxnSpPr>
              <a:cxnSpLocks noChangeShapeType="1"/>
            </p:cNvCxnSpPr>
            <p:nvPr/>
          </p:nvCxnSpPr>
          <p:spPr bwMode="auto">
            <a:xfrm flipV="1">
              <a:off x="1133622" y="5146950"/>
              <a:ext cx="550015"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75" name="Straight Arrow Connector 458">
              <a:extLst>
                <a:ext uri="{FF2B5EF4-FFF2-40B4-BE49-F238E27FC236}">
                  <a16:creationId xmlns:a16="http://schemas.microsoft.com/office/drawing/2014/main" id="{6E1DC4C2-DC7A-451D-9D39-CF460B6616F1}"/>
                </a:ext>
                <a:ext uri="{C183D7F6-B498-43B3-948B-1728B52AA6E4}">
                  <adec:decorative xmlns:adec="http://schemas.microsoft.com/office/drawing/2017/decorative" val="1"/>
                </a:ext>
              </a:extLst>
            </p:cNvPr>
            <p:cNvCxnSpPr>
              <a:cxnSpLocks noChangeShapeType="1"/>
            </p:cNvCxnSpPr>
            <p:nvPr/>
          </p:nvCxnSpPr>
          <p:spPr bwMode="auto">
            <a:xfrm>
              <a:off x="1734210" y="5146571"/>
              <a:ext cx="892987" cy="39780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6" name="TextBox 351" descr="X">
              <a:extLst>
                <a:ext uri="{FF2B5EF4-FFF2-40B4-BE49-F238E27FC236}">
                  <a16:creationId xmlns:a16="http://schemas.microsoft.com/office/drawing/2014/main" id="{6857931F-9C09-4675-988E-0E69D418EDD7}"/>
                </a:ext>
                <a:ext uri="{C183D7F6-B498-43B3-948B-1728B52AA6E4}">
                  <adec:decorative xmlns:adec="http://schemas.microsoft.com/office/drawing/2017/decorative" val="0"/>
                </a:ext>
              </a:extLst>
            </p:cNvPr>
            <p:cNvSpPr txBox="1">
              <a:spLocks noChangeArrowheads="1"/>
            </p:cNvSpPr>
            <p:nvPr/>
          </p:nvSpPr>
          <p:spPr bwMode="auto">
            <a:xfrm>
              <a:off x="5559598" y="5079234"/>
              <a:ext cx="182566" cy="13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cxnSp>
          <p:nvCxnSpPr>
            <p:cNvPr id="77" name="Straight Arrow Connector 449">
              <a:extLst>
                <a:ext uri="{FF2B5EF4-FFF2-40B4-BE49-F238E27FC236}">
                  <a16:creationId xmlns:a16="http://schemas.microsoft.com/office/drawing/2014/main" id="{42B37788-A3B5-47CB-93F6-40B60F06A00E}"/>
                </a:ext>
                <a:ext uri="{C183D7F6-B498-43B3-948B-1728B52AA6E4}">
                  <adec:decorative xmlns:adec="http://schemas.microsoft.com/office/drawing/2017/decorative" val="1"/>
                </a:ext>
              </a:extLst>
            </p:cNvPr>
            <p:cNvCxnSpPr>
              <a:cxnSpLocks noChangeShapeType="1"/>
            </p:cNvCxnSpPr>
            <p:nvPr/>
          </p:nvCxnSpPr>
          <p:spPr bwMode="auto">
            <a:xfrm flipV="1">
              <a:off x="1495520" y="5592636"/>
              <a:ext cx="287751" cy="52691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8" name="segment 955" descr="segment 955">
              <a:hlinkClick r:id="rId10"/>
              <a:extLst>
                <a:ext uri="{FF2B5EF4-FFF2-40B4-BE49-F238E27FC236}">
                  <a16:creationId xmlns:a16="http://schemas.microsoft.com/office/drawing/2014/main" id="{6A4BE6C9-3A02-41D8-A5D8-F41C1B0607FE}"/>
                </a:ext>
                <a:ext uri="{C183D7F6-B498-43B3-948B-1728B52AA6E4}">
                  <adec:decorative xmlns:adec="http://schemas.microsoft.com/office/drawing/2017/decorative" val="0"/>
                </a:ext>
              </a:extLst>
            </p:cNvPr>
            <p:cNvSpPr>
              <a:spLocks noChangeArrowheads="1"/>
            </p:cNvSpPr>
            <p:nvPr/>
          </p:nvSpPr>
          <p:spPr bwMode="auto">
            <a:xfrm>
              <a:off x="1178633" y="6140309"/>
              <a:ext cx="3989757"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NAS Voice Recorder</a:t>
              </a:r>
            </a:p>
          </p:txBody>
        </p:sp>
        <p:sp>
          <p:nvSpPr>
            <p:cNvPr id="79" name="segment 945" descr="segment 945">
              <a:hlinkClick r:id="rId11"/>
              <a:extLst>
                <a:ext uri="{FF2B5EF4-FFF2-40B4-BE49-F238E27FC236}">
                  <a16:creationId xmlns:a16="http://schemas.microsoft.com/office/drawing/2014/main" id="{0FC6741A-2F47-4A9E-9684-539CE1E3418D}"/>
                </a:ext>
                <a:ext uri="{C183D7F6-B498-43B3-948B-1728B52AA6E4}">
                  <adec:decorative xmlns:adec="http://schemas.microsoft.com/office/drawing/2017/decorative" val="0"/>
                </a:ext>
              </a:extLst>
            </p:cNvPr>
            <p:cNvSpPr>
              <a:spLocks noChangeArrowheads="1"/>
            </p:cNvSpPr>
            <p:nvPr/>
          </p:nvSpPr>
          <p:spPr bwMode="auto">
            <a:xfrm>
              <a:off x="1184501" y="3561014"/>
              <a:ext cx="6017578"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5563"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Legacy Voice Switch Sustainment Portfolio – Voice Switching and Control System (VSCS) Sustainment</a:t>
              </a:r>
            </a:p>
          </p:txBody>
        </p:sp>
        <p:sp>
          <p:nvSpPr>
            <p:cNvPr id="80" name="TextBox 351" descr="X">
              <a:extLst>
                <a:ext uri="{FF2B5EF4-FFF2-40B4-BE49-F238E27FC236}">
                  <a16:creationId xmlns:a16="http://schemas.microsoft.com/office/drawing/2014/main" id="{EBE6EA42-47BC-48DE-8227-EAE6932F2EEE}"/>
                </a:ext>
                <a:ext uri="{C183D7F6-B498-43B3-948B-1728B52AA6E4}">
                  <adec:decorative xmlns:adec="http://schemas.microsoft.com/office/drawing/2017/decorative" val="0"/>
                </a:ext>
              </a:extLst>
            </p:cNvPr>
            <p:cNvSpPr txBox="1">
              <a:spLocks noChangeArrowheads="1"/>
            </p:cNvSpPr>
            <p:nvPr/>
          </p:nvSpPr>
          <p:spPr bwMode="auto">
            <a:xfrm>
              <a:off x="3549560" y="4703201"/>
              <a:ext cx="182566" cy="13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sp>
          <p:nvSpPr>
            <p:cNvPr id="81" name="TextBox 354">
              <a:extLst>
                <a:ext uri="{FF2B5EF4-FFF2-40B4-BE49-F238E27FC236}">
                  <a16:creationId xmlns:a16="http://schemas.microsoft.com/office/drawing/2014/main" id="{910158F5-2A88-4DB9-B106-D497F1778E14}"/>
                </a:ext>
                <a:ext uri="{C183D7F6-B498-43B3-948B-1728B52AA6E4}">
                  <adec:decorative xmlns:adec="http://schemas.microsoft.com/office/drawing/2017/decorative" val="1"/>
                </a:ext>
              </a:extLst>
            </p:cNvPr>
            <p:cNvSpPr txBox="1">
              <a:spLocks noChangeArrowheads="1"/>
            </p:cNvSpPr>
            <p:nvPr/>
          </p:nvSpPr>
          <p:spPr bwMode="auto">
            <a:xfrm>
              <a:off x="4602641" y="4403285"/>
              <a:ext cx="182565" cy="18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0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82" name="Straight Arrow Connector 197">
              <a:extLst>
                <a:ext uri="{FF2B5EF4-FFF2-40B4-BE49-F238E27FC236}">
                  <a16:creationId xmlns:a16="http://schemas.microsoft.com/office/drawing/2014/main" id="{9F3F8A9B-6379-40E7-8D32-2CBF25A6B43E}"/>
                </a:ext>
                <a:ext uri="{C183D7F6-B498-43B3-948B-1728B52AA6E4}">
                  <adec:decorative xmlns:adec="http://schemas.microsoft.com/office/drawing/2017/decorative" val="1"/>
                </a:ext>
              </a:extLst>
            </p:cNvPr>
            <p:cNvCxnSpPr>
              <a:cxnSpLocks noChangeShapeType="1"/>
            </p:cNvCxnSpPr>
            <p:nvPr/>
          </p:nvCxnSpPr>
          <p:spPr bwMode="auto">
            <a:xfrm>
              <a:off x="1133622" y="3932966"/>
              <a:ext cx="7863955" cy="0"/>
            </a:xfrm>
            <a:prstGeom prst="straightConnector1">
              <a:avLst/>
            </a:prstGeom>
            <a:noFill/>
            <a:ln w="9525">
              <a:solidFill>
                <a:srgbClr val="FF0000"/>
              </a:solidFill>
              <a:round/>
              <a:headEnd/>
              <a:tailEnd type="triangle"/>
            </a:ln>
            <a:extLst>
              <a:ext uri="{909E8E84-426E-40DD-AFC4-6F175D3DCCD1}">
                <a14:hiddenFill xmlns:a14="http://schemas.microsoft.com/office/drawing/2010/main">
                  <a:noFill/>
                </a14:hiddenFill>
              </a:ext>
            </a:extLst>
          </p:spPr>
        </p:cxnSp>
        <p:cxnSp>
          <p:nvCxnSpPr>
            <p:cNvPr id="83" name="Straight Arrow Connector 319">
              <a:extLst>
                <a:ext uri="{FF2B5EF4-FFF2-40B4-BE49-F238E27FC236}">
                  <a16:creationId xmlns:a16="http://schemas.microsoft.com/office/drawing/2014/main" id="{878CF9AD-F153-4C1F-BAC8-0690F5213031}"/>
                </a:ext>
                <a:ext uri="{C183D7F6-B498-43B3-948B-1728B52AA6E4}">
                  <adec:decorative xmlns:adec="http://schemas.microsoft.com/office/drawing/2017/decorative" val="1"/>
                </a:ext>
              </a:extLst>
            </p:cNvPr>
            <p:cNvCxnSpPr>
              <a:cxnSpLocks noChangeShapeType="1"/>
              <a:stCxn id="49" idx="3"/>
            </p:cNvCxnSpPr>
            <p:nvPr/>
          </p:nvCxnSpPr>
          <p:spPr bwMode="auto">
            <a:xfrm flipV="1">
              <a:off x="1125272" y="4764011"/>
              <a:ext cx="2464595" cy="0"/>
            </a:xfrm>
            <a:prstGeom prst="straightConnector1">
              <a:avLst/>
            </a:prstGeom>
            <a:noFill/>
            <a:ln w="9525">
              <a:solidFill>
                <a:srgbClr val="FF0000"/>
              </a:solidFill>
              <a:prstDash val="solid"/>
              <a:round/>
              <a:headEnd/>
              <a:tailEnd type="triangle" w="med" len="med"/>
            </a:ln>
            <a:extLst>
              <a:ext uri="{909E8E84-426E-40DD-AFC4-6F175D3DCCD1}">
                <a14:hiddenFill xmlns:a14="http://schemas.microsoft.com/office/drawing/2010/main">
                  <a:noFill/>
                </a14:hiddenFill>
              </a:ext>
            </a:extLst>
          </p:spPr>
        </p:cxnSp>
        <p:sp>
          <p:nvSpPr>
            <p:cNvPr id="84" name="segment 1127" descr="segment 1127">
              <a:hlinkClick r:id="rId3"/>
              <a:extLst>
                <a:ext uri="{FF2B5EF4-FFF2-40B4-BE49-F238E27FC236}">
                  <a16:creationId xmlns:a16="http://schemas.microsoft.com/office/drawing/2014/main" id="{BA49E168-33CC-4E98-8C05-1AEF7573D255}"/>
                </a:ext>
                <a:ext uri="{C183D7F6-B498-43B3-948B-1728B52AA6E4}">
                  <adec:decorative xmlns:adec="http://schemas.microsoft.com/office/drawing/2017/decorative" val="0"/>
                </a:ext>
              </a:extLst>
            </p:cNvPr>
            <p:cNvSpPr>
              <a:spLocks noChangeArrowheads="1"/>
            </p:cNvSpPr>
            <p:nvPr/>
          </p:nvSpPr>
          <p:spPr bwMode="auto">
            <a:xfrm>
              <a:off x="1183171" y="4303944"/>
              <a:ext cx="7556454" cy="128016"/>
            </a:xfrm>
            <a:prstGeom prst="rect">
              <a:avLst/>
            </a:prstGeom>
            <a:solidFill>
              <a:srgbClr val="DDDDDD"/>
            </a:solidFill>
            <a:ln w="9525">
              <a:solidFill>
                <a:schemeClr val="tx1"/>
              </a:solidFill>
              <a:miter lim="800000"/>
              <a:headEnd/>
              <a:tailEnd/>
            </a:ln>
          </p:spPr>
          <p:txBody>
            <a:bodyPr lIns="9144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Voice Communications Systems – Phase 1</a:t>
              </a:r>
            </a:p>
          </p:txBody>
        </p:sp>
        <p:cxnSp>
          <p:nvCxnSpPr>
            <p:cNvPr id="88" name="Straight Arrow Connector 473">
              <a:extLst>
                <a:ext uri="{FF2B5EF4-FFF2-40B4-BE49-F238E27FC236}">
                  <a16:creationId xmlns:a16="http://schemas.microsoft.com/office/drawing/2014/main" id="{99160F60-7F9E-49D6-B33E-C8BE4B6915F6}"/>
                </a:ext>
                <a:ext uri="{C183D7F6-B498-43B3-948B-1728B52AA6E4}">
                  <adec:decorative xmlns:adec="http://schemas.microsoft.com/office/drawing/2017/decorative" val="1"/>
                </a:ext>
              </a:extLst>
            </p:cNvPr>
            <p:cNvCxnSpPr>
              <a:cxnSpLocks noChangeShapeType="1"/>
              <a:stCxn id="73" idx="3"/>
            </p:cNvCxnSpPr>
            <p:nvPr/>
          </p:nvCxnSpPr>
          <p:spPr bwMode="auto">
            <a:xfrm flipV="1">
              <a:off x="1570837" y="5549832"/>
              <a:ext cx="742674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0" name="decision 1252" descr="decision 1252">
              <a:hlinkClick r:id="rId12"/>
              <a:extLst>
                <a:ext uri="{FF2B5EF4-FFF2-40B4-BE49-F238E27FC236}">
                  <a16:creationId xmlns:a16="http://schemas.microsoft.com/office/drawing/2014/main" id="{B456EEF7-36A9-42C3-9D96-7C52C823B231}"/>
                </a:ext>
                <a:ext uri="{C183D7F6-B498-43B3-948B-1728B52AA6E4}">
                  <adec:decorative xmlns:adec="http://schemas.microsoft.com/office/drawing/2017/decorative" val="0"/>
                </a:ext>
              </a:extLst>
            </p:cNvPr>
            <p:cNvSpPr>
              <a:spLocks noChangeArrowheads="1"/>
            </p:cNvSpPr>
            <p:nvPr/>
          </p:nvSpPr>
          <p:spPr bwMode="auto">
            <a:xfrm>
              <a:off x="2129036" y="4166896"/>
              <a:ext cx="274659"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1252</a:t>
              </a:r>
            </a:p>
          </p:txBody>
        </p:sp>
        <p:cxnSp>
          <p:nvCxnSpPr>
            <p:cNvPr id="91" name="Straight Arrow Connector 323">
              <a:extLst>
                <a:ext uri="{FF2B5EF4-FFF2-40B4-BE49-F238E27FC236}">
                  <a16:creationId xmlns:a16="http://schemas.microsoft.com/office/drawing/2014/main" id="{4D9356FD-D43F-438D-8882-17489352719A}"/>
                </a:ext>
                <a:ext uri="{C183D7F6-B498-43B3-948B-1728B52AA6E4}">
                  <adec:decorative xmlns:adec="http://schemas.microsoft.com/office/drawing/2017/decorative" val="1"/>
                </a:ext>
              </a:extLst>
            </p:cNvPr>
            <p:cNvCxnSpPr>
              <a:cxnSpLocks noChangeShapeType="1"/>
            </p:cNvCxnSpPr>
            <p:nvPr/>
          </p:nvCxnSpPr>
          <p:spPr bwMode="auto">
            <a:xfrm flipV="1">
              <a:off x="991431" y="1400433"/>
              <a:ext cx="8006146" cy="0"/>
            </a:xfrm>
            <a:prstGeom prst="straightConnector1">
              <a:avLst/>
            </a:prstGeom>
            <a:noFill/>
            <a:ln w="9525">
              <a:solidFill>
                <a:srgbClr val="FF0000"/>
              </a:solidFill>
              <a:prstDash val="solid"/>
              <a:round/>
              <a:headEnd/>
              <a:tailEnd type="triangle" w="med" len="med"/>
            </a:ln>
            <a:extLst>
              <a:ext uri="{909E8E84-426E-40DD-AFC4-6F175D3DCCD1}">
                <a14:hiddenFill xmlns:a14="http://schemas.microsoft.com/office/drawing/2010/main">
                  <a:noFill/>
                </a14:hiddenFill>
              </a:ext>
            </a:extLst>
          </p:spPr>
        </p:cxnSp>
        <p:sp>
          <p:nvSpPr>
            <p:cNvPr id="46" name="decision 1303" descr="decision 1303">
              <a:hlinkClick r:id="rId13"/>
              <a:extLst>
                <a:ext uri="{FF2B5EF4-FFF2-40B4-BE49-F238E27FC236}">
                  <a16:creationId xmlns:a16="http://schemas.microsoft.com/office/drawing/2014/main" id="{6BAD7626-B43F-4EA4-B1CE-C42F0D0073D4}"/>
                </a:ext>
                <a:ext uri="{C183D7F6-B498-43B3-948B-1728B52AA6E4}">
                  <adec:decorative xmlns:adec="http://schemas.microsoft.com/office/drawing/2017/decorative" val="0"/>
                </a:ext>
              </a:extLst>
            </p:cNvPr>
            <p:cNvSpPr>
              <a:spLocks noChangeArrowheads="1"/>
            </p:cNvSpPr>
            <p:nvPr/>
          </p:nvSpPr>
          <p:spPr bwMode="auto">
            <a:xfrm>
              <a:off x="1492330" y="4377910"/>
              <a:ext cx="274622" cy="365198"/>
            </a:xfrm>
            <a:prstGeom prst="diamond">
              <a:avLst/>
            </a:prstGeom>
            <a:solidFill>
              <a:srgbClr val="33CC33"/>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1303</a:t>
              </a:r>
            </a:p>
          </p:txBody>
        </p:sp>
        <p:sp>
          <p:nvSpPr>
            <p:cNvPr id="47" name="segment 1187" descr="segment 1187">
              <a:hlinkClick r:id="rId14"/>
              <a:extLst>
                <a:ext uri="{FF2B5EF4-FFF2-40B4-BE49-F238E27FC236}">
                  <a16:creationId xmlns:a16="http://schemas.microsoft.com/office/drawing/2014/main" id="{CFE4119A-09FC-4ABA-B0AA-D9E592D28225}"/>
                </a:ext>
                <a:ext uri="{C183D7F6-B498-43B3-948B-1728B52AA6E4}">
                  <adec:decorative xmlns:adec="http://schemas.microsoft.com/office/drawing/2017/decorative" val="0"/>
                </a:ext>
              </a:extLst>
            </p:cNvPr>
            <p:cNvSpPr>
              <a:spLocks noChangeArrowheads="1"/>
            </p:cNvSpPr>
            <p:nvPr/>
          </p:nvSpPr>
          <p:spPr bwMode="auto">
            <a:xfrm>
              <a:off x="3108643" y="4517950"/>
              <a:ext cx="5630981" cy="128016"/>
            </a:xfrm>
            <a:prstGeom prst="rect">
              <a:avLst/>
            </a:prstGeom>
            <a:solidFill>
              <a:srgbClr val="DDDDDD"/>
            </a:solidFill>
            <a:ln w="9525">
              <a:solidFill>
                <a:schemeClr val="tx1"/>
              </a:solidFill>
              <a:miter lim="800000"/>
              <a:headEnd/>
              <a:tailEnd/>
            </a:ln>
          </p:spPr>
          <p:txBody>
            <a:bodyPr lIns="9144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Voice Communications Systems – Phase 2</a:t>
              </a:r>
            </a:p>
          </p:txBody>
        </p:sp>
        <p:sp>
          <p:nvSpPr>
            <p:cNvPr id="48" name="system 921" descr="system 921">
              <a:hlinkClick r:id="rId15"/>
              <a:extLst>
                <a:ext uri="{FF2B5EF4-FFF2-40B4-BE49-F238E27FC236}">
                  <a16:creationId xmlns:a16="http://schemas.microsoft.com/office/drawing/2014/main" id="{3F137743-F948-A740-AF6E-1C8FBDAF3477}"/>
                </a:ext>
                <a:ext uri="{C183D7F6-B498-43B3-948B-1728B52AA6E4}">
                  <adec:decorative xmlns:adec="http://schemas.microsoft.com/office/drawing/2017/decorative" val="0"/>
                </a:ext>
              </a:extLst>
            </p:cNvPr>
            <p:cNvSpPr>
              <a:spLocks noChangeArrowheads="1"/>
            </p:cNvSpPr>
            <p:nvPr/>
          </p:nvSpPr>
          <p:spPr bwMode="auto">
            <a:xfrm>
              <a:off x="367832" y="5063287"/>
              <a:ext cx="767878"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DALR</a:t>
              </a:r>
            </a:p>
          </p:txBody>
        </p:sp>
        <p:sp>
          <p:nvSpPr>
            <p:cNvPr id="49" name="system 415" descr="system 415">
              <a:hlinkClick r:id="rId16"/>
              <a:extLst>
                <a:ext uri="{FF2B5EF4-FFF2-40B4-BE49-F238E27FC236}">
                  <a16:creationId xmlns:a16="http://schemas.microsoft.com/office/drawing/2014/main" id="{6840EBFE-E45A-1C4C-B686-5D4B5642474A}"/>
                </a:ext>
                <a:ext uri="{C183D7F6-B498-43B3-948B-1728B52AA6E4}">
                  <adec:decorative xmlns:adec="http://schemas.microsoft.com/office/drawing/2017/decorative" val="0"/>
                </a:ext>
              </a:extLst>
            </p:cNvPr>
            <p:cNvSpPr>
              <a:spLocks noChangeArrowheads="1"/>
            </p:cNvSpPr>
            <p:nvPr/>
          </p:nvSpPr>
          <p:spPr bwMode="auto">
            <a:xfrm>
              <a:off x="357394" y="4689595"/>
              <a:ext cx="767878"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ICSS Type 3/AFSS</a:t>
              </a:r>
            </a:p>
          </p:txBody>
        </p:sp>
        <p:sp>
          <p:nvSpPr>
            <p:cNvPr id="58" name="system 23" descr="system 23">
              <a:hlinkClick r:id="rId17"/>
              <a:extLst>
                <a:ext uri="{FF2B5EF4-FFF2-40B4-BE49-F238E27FC236}">
                  <a16:creationId xmlns:a16="http://schemas.microsoft.com/office/drawing/2014/main" id="{AA4EE670-4D32-4FEF-AD3F-81B5E6E9B171}"/>
                </a:ext>
                <a:ext uri="{C183D7F6-B498-43B3-948B-1728B52AA6E4}">
                  <adec:decorative xmlns:adec="http://schemas.microsoft.com/office/drawing/2017/decorative" val="0"/>
                </a:ext>
              </a:extLst>
            </p:cNvPr>
            <p:cNvSpPr>
              <a:spLocks noChangeArrowheads="1"/>
            </p:cNvSpPr>
            <p:nvPr/>
          </p:nvSpPr>
          <p:spPr bwMode="auto">
            <a:xfrm>
              <a:off x="368544" y="1304596"/>
              <a:ext cx="765078"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STVS</a:t>
              </a:r>
            </a:p>
          </p:txBody>
        </p:sp>
        <p:sp>
          <p:nvSpPr>
            <p:cNvPr id="56" name="system 14" descr="system 14">
              <a:hlinkClick r:id="rId18"/>
              <a:extLst>
                <a:ext uri="{FF2B5EF4-FFF2-40B4-BE49-F238E27FC236}">
                  <a16:creationId xmlns:a16="http://schemas.microsoft.com/office/drawing/2014/main" id="{9468941B-0717-44CB-BB0A-793C6272BFF0}"/>
                </a:ext>
                <a:ext uri="{C183D7F6-B498-43B3-948B-1728B52AA6E4}">
                  <adec:decorative xmlns:adec="http://schemas.microsoft.com/office/drawing/2017/decorative" val="0"/>
                </a:ext>
              </a:extLst>
            </p:cNvPr>
            <p:cNvSpPr>
              <a:spLocks noChangeArrowheads="1"/>
            </p:cNvSpPr>
            <p:nvPr/>
          </p:nvSpPr>
          <p:spPr bwMode="auto">
            <a:xfrm>
              <a:off x="368544" y="1776123"/>
              <a:ext cx="765078"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ETVS</a:t>
              </a:r>
            </a:p>
          </p:txBody>
        </p:sp>
        <p:sp>
          <p:nvSpPr>
            <p:cNvPr id="69" name="decision 1335" descr="decision 1335">
              <a:hlinkClick r:id="rId19"/>
              <a:extLst>
                <a:ext uri="{FF2B5EF4-FFF2-40B4-BE49-F238E27FC236}">
                  <a16:creationId xmlns:a16="http://schemas.microsoft.com/office/drawing/2014/main" id="{7D998D64-4780-4661-9C6E-9CF2989B7D81}"/>
                </a:ext>
                <a:ext uri="{C183D7F6-B498-43B3-948B-1728B52AA6E4}">
                  <adec:decorative xmlns:adec="http://schemas.microsoft.com/office/drawing/2017/decorative" val="0"/>
                </a:ext>
              </a:extLst>
            </p:cNvPr>
            <p:cNvSpPr>
              <a:spLocks noChangeArrowheads="1"/>
            </p:cNvSpPr>
            <p:nvPr/>
          </p:nvSpPr>
          <p:spPr bwMode="auto">
            <a:xfrm>
              <a:off x="2644288" y="4170752"/>
              <a:ext cx="274659"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1335</a:t>
              </a:r>
            </a:p>
          </p:txBody>
        </p:sp>
        <p:sp>
          <p:nvSpPr>
            <p:cNvPr id="85" name="segment 1162" descr="segment 1162">
              <a:hlinkClick r:id="rId20"/>
              <a:extLst>
                <a:ext uri="{FF2B5EF4-FFF2-40B4-BE49-F238E27FC236}">
                  <a16:creationId xmlns:a16="http://schemas.microsoft.com/office/drawing/2014/main" id="{FAFC8A35-96C5-421A-99B8-78B99D432912}"/>
                </a:ext>
                <a:ext uri="{C183D7F6-B498-43B3-948B-1728B52AA6E4}">
                  <adec:decorative xmlns:adec="http://schemas.microsoft.com/office/drawing/2017/decorative" val="0"/>
                </a:ext>
              </a:extLst>
            </p:cNvPr>
            <p:cNvSpPr>
              <a:spLocks noChangeArrowheads="1"/>
            </p:cNvSpPr>
            <p:nvPr/>
          </p:nvSpPr>
          <p:spPr bwMode="auto">
            <a:xfrm>
              <a:off x="1184501" y="751231"/>
              <a:ext cx="6017578"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5563"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Legacy Voice Switch Sustainment Portfolio – Terminal Voice Switch Sustainment (TVSS)</a:t>
              </a:r>
            </a:p>
          </p:txBody>
        </p:sp>
        <p:sp>
          <p:nvSpPr>
            <p:cNvPr id="86" name="system 1134" descr="system 1134">
              <a:hlinkClick r:id="rId8"/>
              <a:extLst>
                <a:ext uri="{FF2B5EF4-FFF2-40B4-BE49-F238E27FC236}">
                  <a16:creationId xmlns:a16="http://schemas.microsoft.com/office/drawing/2014/main" id="{89E447D1-D588-427E-B13D-AF47FF0D2086}"/>
                </a:ext>
                <a:ext uri="{C183D7F6-B498-43B3-948B-1728B52AA6E4}">
                  <adec:decorative xmlns:adec="http://schemas.microsoft.com/office/drawing/2017/decorative" val="0"/>
                </a:ext>
              </a:extLst>
            </p:cNvPr>
            <p:cNvSpPr>
              <a:spLocks noChangeArrowheads="1"/>
            </p:cNvSpPr>
            <p:nvPr/>
          </p:nvSpPr>
          <p:spPr bwMode="auto">
            <a:xfrm>
              <a:off x="365745" y="3127417"/>
              <a:ext cx="767877" cy="182875"/>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CCS-W</a:t>
              </a:r>
            </a:p>
          </p:txBody>
        </p:sp>
        <p:cxnSp>
          <p:nvCxnSpPr>
            <p:cNvPr id="89" name="Straight Arrow Connector 473">
              <a:extLst>
                <a:ext uri="{FF2B5EF4-FFF2-40B4-BE49-F238E27FC236}">
                  <a16:creationId xmlns:a16="http://schemas.microsoft.com/office/drawing/2014/main" id="{C70E5D86-B86D-48F2-AC64-58D5D4770307}"/>
                </a:ext>
                <a:ext uri="{C183D7F6-B498-43B3-948B-1728B52AA6E4}">
                  <adec:decorative xmlns:adec="http://schemas.microsoft.com/office/drawing/2017/decorative" val="1"/>
                </a:ext>
              </a:extLst>
            </p:cNvPr>
            <p:cNvCxnSpPr>
              <a:cxnSpLocks noChangeShapeType="1"/>
            </p:cNvCxnSpPr>
            <p:nvPr/>
          </p:nvCxnSpPr>
          <p:spPr bwMode="auto">
            <a:xfrm>
              <a:off x="1136274" y="3201920"/>
              <a:ext cx="245359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4" name="TextBox 354" descr="X">
              <a:extLst>
                <a:ext uri="{FF2B5EF4-FFF2-40B4-BE49-F238E27FC236}">
                  <a16:creationId xmlns:a16="http://schemas.microsoft.com/office/drawing/2014/main" id="{7FFF302E-D598-4982-8DCD-4510DC83DCED}"/>
                </a:ext>
                <a:ext uri="{C183D7F6-B498-43B3-948B-1728B52AA6E4}">
                  <adec:decorative xmlns:adec="http://schemas.microsoft.com/office/drawing/2017/decorative" val="0"/>
                </a:ext>
              </a:extLst>
            </p:cNvPr>
            <p:cNvSpPr txBox="1">
              <a:spLocks noChangeArrowheads="1"/>
            </p:cNvSpPr>
            <p:nvPr/>
          </p:nvSpPr>
          <p:spPr bwMode="auto">
            <a:xfrm>
              <a:off x="3549560" y="3108253"/>
              <a:ext cx="182565" cy="18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sp>
          <p:nvSpPr>
            <p:cNvPr id="95" name="system 1296" descr="system 1296">
              <a:hlinkClick r:id="rId8"/>
              <a:extLst>
                <a:ext uri="{FF2B5EF4-FFF2-40B4-BE49-F238E27FC236}">
                  <a16:creationId xmlns:a16="http://schemas.microsoft.com/office/drawing/2014/main" id="{A30860DC-C923-4C8F-A0D1-22123196FCB5}"/>
                </a:ext>
                <a:ext uri="{C183D7F6-B498-43B3-948B-1728B52AA6E4}">
                  <adec:decorative xmlns:adec="http://schemas.microsoft.com/office/drawing/2017/decorative" val="0"/>
                </a:ext>
              </a:extLst>
            </p:cNvPr>
            <p:cNvSpPr>
              <a:spLocks noChangeArrowheads="1"/>
            </p:cNvSpPr>
            <p:nvPr/>
          </p:nvSpPr>
          <p:spPr bwMode="auto">
            <a:xfrm>
              <a:off x="2857326" y="3329787"/>
              <a:ext cx="791807" cy="138744"/>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dirty="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CCS-W R</a:t>
              </a:r>
            </a:p>
          </p:txBody>
        </p:sp>
        <p:cxnSp>
          <p:nvCxnSpPr>
            <p:cNvPr id="96" name="Straight Arrow Connector 473">
              <a:extLst>
                <a:ext uri="{FF2B5EF4-FFF2-40B4-BE49-F238E27FC236}">
                  <a16:creationId xmlns:a16="http://schemas.microsoft.com/office/drawing/2014/main" id="{AD5CBEB5-EFFB-4AA5-8189-9A3197DACA93}"/>
                </a:ext>
                <a:ext uri="{C183D7F6-B498-43B3-948B-1728B52AA6E4}">
                  <adec:decorative xmlns:adec="http://schemas.microsoft.com/office/drawing/2017/decorative" val="1"/>
                </a:ext>
              </a:extLst>
            </p:cNvPr>
            <p:cNvCxnSpPr>
              <a:cxnSpLocks noChangeShapeType="1"/>
            </p:cNvCxnSpPr>
            <p:nvPr/>
          </p:nvCxnSpPr>
          <p:spPr bwMode="auto">
            <a:xfrm flipV="1">
              <a:off x="3649133" y="3383861"/>
              <a:ext cx="5348444"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7" name="Straight Arrow Connector 323">
              <a:extLst>
                <a:ext uri="{FF2B5EF4-FFF2-40B4-BE49-F238E27FC236}">
                  <a16:creationId xmlns:a16="http://schemas.microsoft.com/office/drawing/2014/main" id="{1FFE5E8A-B951-45E5-B31E-0B7C2D9AAC0D}"/>
                </a:ext>
                <a:ext uri="{C183D7F6-B498-43B3-948B-1728B52AA6E4}">
                  <adec:decorative xmlns:adec="http://schemas.microsoft.com/office/drawing/2017/decorative" val="1"/>
                </a:ext>
              </a:extLst>
            </p:cNvPr>
            <p:cNvCxnSpPr>
              <a:cxnSpLocks noChangeShapeType="1"/>
            </p:cNvCxnSpPr>
            <p:nvPr/>
          </p:nvCxnSpPr>
          <p:spPr bwMode="auto">
            <a:xfrm>
              <a:off x="1125272" y="2714227"/>
              <a:ext cx="7872305" cy="0"/>
            </a:xfrm>
            <a:prstGeom prst="straightConnector1">
              <a:avLst/>
            </a:prstGeom>
            <a:noFill/>
            <a:ln w="9525">
              <a:solidFill>
                <a:srgbClr val="FF0000"/>
              </a:solidFill>
              <a:prstDash val="solid"/>
              <a:round/>
              <a:headEnd/>
              <a:tailEnd type="triangle" w="med" len="med"/>
            </a:ln>
            <a:extLst>
              <a:ext uri="{909E8E84-426E-40DD-AFC4-6F175D3DCCD1}">
                <a14:hiddenFill xmlns:a14="http://schemas.microsoft.com/office/drawing/2010/main">
                  <a:noFill/>
                </a14:hiddenFill>
              </a:ext>
            </a:extLst>
          </p:spPr>
        </p:cxnSp>
        <p:sp>
          <p:nvSpPr>
            <p:cNvPr id="98" name="system 417" descr="system 417">
              <a:hlinkClick r:id="rId6"/>
              <a:extLst>
                <a:ext uri="{FF2B5EF4-FFF2-40B4-BE49-F238E27FC236}">
                  <a16:creationId xmlns:a16="http://schemas.microsoft.com/office/drawing/2014/main" id="{E9E59140-E357-4289-8115-07BD8F70AAA1}"/>
                </a:ext>
                <a:ext uri="{C183D7F6-B498-43B3-948B-1728B52AA6E4}">
                  <adec:decorative xmlns:adec="http://schemas.microsoft.com/office/drawing/2017/decorative" val="0"/>
                </a:ext>
              </a:extLst>
            </p:cNvPr>
            <p:cNvSpPr>
              <a:spLocks noChangeArrowheads="1"/>
            </p:cNvSpPr>
            <p:nvPr/>
          </p:nvSpPr>
          <p:spPr bwMode="auto">
            <a:xfrm>
              <a:off x="1430867" y="2434105"/>
              <a:ext cx="764884" cy="165824"/>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RDVS TR</a:t>
              </a:r>
            </a:p>
          </p:txBody>
        </p:sp>
        <p:sp>
          <p:nvSpPr>
            <p:cNvPr id="101" name="system 14" descr="system 14">
              <a:hlinkClick r:id="rId18"/>
              <a:extLst>
                <a:ext uri="{FF2B5EF4-FFF2-40B4-BE49-F238E27FC236}">
                  <a16:creationId xmlns:a16="http://schemas.microsoft.com/office/drawing/2014/main" id="{CFCD0917-A08A-4FBB-8574-5F6FE467C9E5}"/>
                </a:ext>
                <a:ext uri="{C183D7F6-B498-43B3-948B-1728B52AA6E4}">
                  <adec:decorative xmlns:adec="http://schemas.microsoft.com/office/drawing/2017/decorative" val="0"/>
                </a:ext>
              </a:extLst>
            </p:cNvPr>
            <p:cNvSpPr>
              <a:spLocks noChangeArrowheads="1"/>
            </p:cNvSpPr>
            <p:nvPr/>
          </p:nvSpPr>
          <p:spPr bwMode="auto">
            <a:xfrm>
              <a:off x="1585053" y="1979994"/>
              <a:ext cx="764884" cy="165824"/>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ETVS TR</a:t>
              </a:r>
            </a:p>
          </p:txBody>
        </p:sp>
        <p:cxnSp>
          <p:nvCxnSpPr>
            <p:cNvPr id="102" name="Straight Arrow Connector 359">
              <a:extLst>
                <a:ext uri="{FF2B5EF4-FFF2-40B4-BE49-F238E27FC236}">
                  <a16:creationId xmlns:a16="http://schemas.microsoft.com/office/drawing/2014/main" id="{90357D2F-5806-4261-8ADE-64DA38F8E305}"/>
                </a:ext>
                <a:ext uri="{C183D7F6-B498-43B3-948B-1728B52AA6E4}">
                  <adec:decorative xmlns:adec="http://schemas.microsoft.com/office/drawing/2017/decorative" val="1"/>
                </a:ext>
              </a:extLst>
            </p:cNvPr>
            <p:cNvCxnSpPr>
              <a:cxnSpLocks noChangeShapeType="1"/>
            </p:cNvCxnSpPr>
            <p:nvPr/>
          </p:nvCxnSpPr>
          <p:spPr bwMode="auto">
            <a:xfrm flipV="1">
              <a:off x="2357569" y="2054967"/>
              <a:ext cx="6635991" cy="0"/>
            </a:xfrm>
            <a:prstGeom prst="straightConnector1">
              <a:avLst/>
            </a:prstGeom>
            <a:noFill/>
            <a:ln w="9525">
              <a:solidFill>
                <a:srgbClr val="FF0000"/>
              </a:solidFill>
              <a:prstDash val="solid"/>
              <a:round/>
              <a:headEnd/>
              <a:tailEnd type="triangle" w="med" len="med"/>
            </a:ln>
            <a:extLst>
              <a:ext uri="{909E8E84-426E-40DD-AFC4-6F175D3DCCD1}">
                <a14:hiddenFill xmlns:a14="http://schemas.microsoft.com/office/drawing/2010/main">
                  <a:noFill/>
                </a14:hiddenFill>
              </a:ext>
            </a:extLst>
          </p:spPr>
        </p:cxnSp>
        <p:sp>
          <p:nvSpPr>
            <p:cNvPr id="103" name="system 23" descr="system 23">
              <a:hlinkClick r:id="rId17"/>
              <a:extLst>
                <a:ext uri="{FF2B5EF4-FFF2-40B4-BE49-F238E27FC236}">
                  <a16:creationId xmlns:a16="http://schemas.microsoft.com/office/drawing/2014/main" id="{2164A6B6-3803-4A3D-A80E-922B1EA77C7D}"/>
                </a:ext>
                <a:ext uri="{C183D7F6-B498-43B3-948B-1728B52AA6E4}">
                  <adec:decorative xmlns:adec="http://schemas.microsoft.com/office/drawing/2017/decorative" val="0"/>
                </a:ext>
              </a:extLst>
            </p:cNvPr>
            <p:cNvSpPr>
              <a:spLocks noChangeArrowheads="1"/>
            </p:cNvSpPr>
            <p:nvPr/>
          </p:nvSpPr>
          <p:spPr bwMode="auto">
            <a:xfrm>
              <a:off x="1183171" y="1543769"/>
              <a:ext cx="600100" cy="136369"/>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STVS TR</a:t>
              </a:r>
            </a:p>
          </p:txBody>
        </p:sp>
        <p:cxnSp>
          <p:nvCxnSpPr>
            <p:cNvPr id="104" name="Straight Arrow Connector 323">
              <a:extLst>
                <a:ext uri="{FF2B5EF4-FFF2-40B4-BE49-F238E27FC236}">
                  <a16:creationId xmlns:a16="http://schemas.microsoft.com/office/drawing/2014/main" id="{A1D0E25D-CF1D-45EB-8A93-41E9A2D23591}"/>
                </a:ext>
                <a:ext uri="{C183D7F6-B498-43B3-948B-1728B52AA6E4}">
                  <adec:decorative xmlns:adec="http://schemas.microsoft.com/office/drawing/2017/decorative" val="1"/>
                </a:ext>
              </a:extLst>
            </p:cNvPr>
            <p:cNvCxnSpPr>
              <a:cxnSpLocks noChangeShapeType="1"/>
            </p:cNvCxnSpPr>
            <p:nvPr/>
          </p:nvCxnSpPr>
          <p:spPr bwMode="auto">
            <a:xfrm>
              <a:off x="1783271" y="1582528"/>
              <a:ext cx="7210289" cy="0"/>
            </a:xfrm>
            <a:prstGeom prst="straightConnector1">
              <a:avLst/>
            </a:prstGeom>
            <a:noFill/>
            <a:ln w="9525">
              <a:solidFill>
                <a:srgbClr val="FF0000"/>
              </a:solidFill>
              <a:prstDash val="solid"/>
              <a:round/>
              <a:headEnd/>
              <a:tailEnd type="triangle" w="med" len="med"/>
            </a:ln>
            <a:extLst>
              <a:ext uri="{909E8E84-426E-40DD-AFC4-6F175D3DCCD1}">
                <a14:hiddenFill xmlns:a14="http://schemas.microsoft.com/office/drawing/2010/main">
                  <a:noFill/>
                </a14:hiddenFill>
              </a:ext>
            </a:extLst>
          </p:spPr>
        </p:cxnSp>
        <p:cxnSp>
          <p:nvCxnSpPr>
            <p:cNvPr id="105" name="Straight Arrow Connector 458">
              <a:extLst>
                <a:ext uri="{FF2B5EF4-FFF2-40B4-BE49-F238E27FC236}">
                  <a16:creationId xmlns:a16="http://schemas.microsoft.com/office/drawing/2014/main" id="{BA304435-5791-4517-995F-D5092DE0CA80}"/>
                </a:ext>
                <a:ext uri="{C183D7F6-B498-43B3-948B-1728B52AA6E4}">
                  <adec:decorative xmlns:adec="http://schemas.microsoft.com/office/drawing/2017/decorative" val="1"/>
                </a:ext>
              </a:extLst>
            </p:cNvPr>
            <p:cNvCxnSpPr>
              <a:cxnSpLocks noChangeShapeType="1"/>
            </p:cNvCxnSpPr>
            <p:nvPr/>
          </p:nvCxnSpPr>
          <p:spPr bwMode="auto">
            <a:xfrm>
              <a:off x="2463679" y="1416822"/>
              <a:ext cx="455268" cy="15792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6" name="Straight Arrow Connector 458">
              <a:extLst>
                <a:ext uri="{FF2B5EF4-FFF2-40B4-BE49-F238E27FC236}">
                  <a16:creationId xmlns:a16="http://schemas.microsoft.com/office/drawing/2014/main" id="{BF3231A9-0643-4E41-ACED-FB4C804D3BD3}"/>
                </a:ext>
                <a:ext uri="{C183D7F6-B498-43B3-948B-1728B52AA6E4}">
                  <adec:decorative xmlns:adec="http://schemas.microsoft.com/office/drawing/2017/decorative" val="1"/>
                </a:ext>
              </a:extLst>
            </p:cNvPr>
            <p:cNvCxnSpPr>
              <a:cxnSpLocks noChangeShapeType="1"/>
            </p:cNvCxnSpPr>
            <p:nvPr/>
          </p:nvCxnSpPr>
          <p:spPr bwMode="auto">
            <a:xfrm>
              <a:off x="2710281" y="1883373"/>
              <a:ext cx="417331" cy="165409"/>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7" name="Straight Arrow Connector 458">
              <a:extLst>
                <a:ext uri="{FF2B5EF4-FFF2-40B4-BE49-F238E27FC236}">
                  <a16:creationId xmlns:a16="http://schemas.microsoft.com/office/drawing/2014/main" id="{7ACCB938-2C10-49E2-A36C-CFB1B7221822}"/>
                </a:ext>
                <a:ext uri="{C183D7F6-B498-43B3-948B-1728B52AA6E4}">
                  <adec:decorative xmlns:adec="http://schemas.microsoft.com/office/drawing/2017/decorative" val="1"/>
                </a:ext>
              </a:extLst>
            </p:cNvPr>
            <p:cNvCxnSpPr>
              <a:cxnSpLocks noChangeShapeType="1"/>
            </p:cNvCxnSpPr>
            <p:nvPr/>
          </p:nvCxnSpPr>
          <p:spPr bwMode="auto">
            <a:xfrm>
              <a:off x="2850777" y="2314876"/>
              <a:ext cx="462018" cy="19659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8" name="Straight Arrow Connector 458">
              <a:extLst>
                <a:ext uri="{FF2B5EF4-FFF2-40B4-BE49-F238E27FC236}">
                  <a16:creationId xmlns:a16="http://schemas.microsoft.com/office/drawing/2014/main" id="{3E49A866-662A-4DB8-A3F7-5AE8D4F1BD59}"/>
                </a:ext>
                <a:ext uri="{C183D7F6-B498-43B3-948B-1728B52AA6E4}">
                  <adec:decorative xmlns:adec="http://schemas.microsoft.com/office/drawing/2017/decorative" val="1"/>
                </a:ext>
              </a:extLst>
            </p:cNvPr>
            <p:cNvCxnSpPr>
              <a:cxnSpLocks noChangeShapeType="1"/>
            </p:cNvCxnSpPr>
            <p:nvPr/>
          </p:nvCxnSpPr>
          <p:spPr bwMode="auto">
            <a:xfrm>
              <a:off x="3690260" y="3185828"/>
              <a:ext cx="462018" cy="19659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9" name="Straight Arrow Connector 458">
              <a:extLst>
                <a:ext uri="{FF2B5EF4-FFF2-40B4-BE49-F238E27FC236}">
                  <a16:creationId xmlns:a16="http://schemas.microsoft.com/office/drawing/2014/main" id="{5F2E0194-5F41-41BD-8026-41B297A61355}"/>
                </a:ext>
                <a:ext uri="{C183D7F6-B498-43B3-948B-1728B52AA6E4}">
                  <adec:decorative xmlns:adec="http://schemas.microsoft.com/office/drawing/2017/decorative" val="1"/>
                </a:ext>
              </a:extLst>
            </p:cNvPr>
            <p:cNvCxnSpPr>
              <a:cxnSpLocks noChangeShapeType="1"/>
            </p:cNvCxnSpPr>
            <p:nvPr/>
          </p:nvCxnSpPr>
          <p:spPr bwMode="auto">
            <a:xfrm>
              <a:off x="6058967" y="3924557"/>
              <a:ext cx="332175" cy="627012"/>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0" name="Straight Arrow Connector 458">
              <a:extLst>
                <a:ext uri="{FF2B5EF4-FFF2-40B4-BE49-F238E27FC236}">
                  <a16:creationId xmlns:a16="http://schemas.microsoft.com/office/drawing/2014/main" id="{D66A35B8-3BEB-4D4E-AE8E-E811C0AC87D5}"/>
                </a:ext>
                <a:ext uri="{C183D7F6-B498-43B3-948B-1728B52AA6E4}">
                  <adec:decorative xmlns:adec="http://schemas.microsoft.com/office/drawing/2017/decorative" val="1"/>
                </a:ext>
              </a:extLst>
            </p:cNvPr>
            <p:cNvCxnSpPr>
              <a:cxnSpLocks noChangeShapeType="1"/>
            </p:cNvCxnSpPr>
            <p:nvPr/>
          </p:nvCxnSpPr>
          <p:spPr bwMode="auto">
            <a:xfrm>
              <a:off x="5139973" y="1877386"/>
              <a:ext cx="248442" cy="268312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1" name="Straight Arrow Connector 458">
              <a:extLst>
                <a:ext uri="{FF2B5EF4-FFF2-40B4-BE49-F238E27FC236}">
                  <a16:creationId xmlns:a16="http://schemas.microsoft.com/office/drawing/2014/main" id="{299B34D1-5209-4C5C-A29D-CAEBDBACFD93}"/>
                </a:ext>
                <a:ext uri="{C183D7F6-B498-43B3-948B-1728B52AA6E4}">
                  <adec:decorative xmlns:adec="http://schemas.microsoft.com/office/drawing/2017/decorative" val="1"/>
                </a:ext>
              </a:extLst>
            </p:cNvPr>
            <p:cNvCxnSpPr>
              <a:cxnSpLocks noChangeShapeType="1"/>
            </p:cNvCxnSpPr>
            <p:nvPr/>
          </p:nvCxnSpPr>
          <p:spPr bwMode="auto">
            <a:xfrm>
              <a:off x="5080707" y="2511638"/>
              <a:ext cx="234911" cy="205463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2" name="Straight Arrow Connector 458">
              <a:extLst>
                <a:ext uri="{FF2B5EF4-FFF2-40B4-BE49-F238E27FC236}">
                  <a16:creationId xmlns:a16="http://schemas.microsoft.com/office/drawing/2014/main" id="{2B0384F3-32F6-4EFD-BE90-4C49CDA136F8}"/>
                </a:ext>
                <a:ext uri="{C183D7F6-B498-43B3-948B-1728B52AA6E4}">
                  <adec:decorative xmlns:adec="http://schemas.microsoft.com/office/drawing/2017/decorative" val="1"/>
                </a:ext>
              </a:extLst>
            </p:cNvPr>
            <p:cNvCxnSpPr>
              <a:cxnSpLocks noChangeShapeType="1"/>
            </p:cNvCxnSpPr>
            <p:nvPr/>
          </p:nvCxnSpPr>
          <p:spPr bwMode="auto">
            <a:xfrm>
              <a:off x="4999650" y="2532401"/>
              <a:ext cx="234911" cy="203534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55650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descr="Communication Roadmap (3 of 5)">
            <a:extLst>
              <a:ext uri="{FF2B5EF4-FFF2-40B4-BE49-F238E27FC236}">
                <a16:creationId xmlns:a16="http://schemas.microsoft.com/office/drawing/2014/main" id="{073CF242-6BB3-4341-9A33-917792AE8FA5}"/>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Communication Roadmap (3 of 5)</a:t>
            </a:r>
          </a:p>
        </p:txBody>
      </p:sp>
      <p:sp>
        <p:nvSpPr>
          <p:cNvPr id="2" name="Slide Number Placeholder 1" descr="44">
            <a:extLst>
              <a:ext uri="{FF2B5EF4-FFF2-40B4-BE49-F238E27FC236}">
                <a16:creationId xmlns:a16="http://schemas.microsoft.com/office/drawing/2014/main" id="{D816A046-A935-4611-95D9-25578C3E8F1E}"/>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44</a:t>
            </a:fld>
            <a:endParaRPr lang="en-US"/>
          </a:p>
        </p:txBody>
      </p:sp>
      <p:grpSp>
        <p:nvGrpSpPr>
          <p:cNvPr id="4" name="Group 3" descr="The Communication Roadmap 3 of 5 displays the systems, projects, and decision points associated with A/G Voice and Oceanic Air-Ground.">
            <a:extLst>
              <a:ext uri="{FF2B5EF4-FFF2-40B4-BE49-F238E27FC236}">
                <a16:creationId xmlns:a16="http://schemas.microsoft.com/office/drawing/2014/main" id="{F59E4B86-9329-4942-8CA7-9F1C06733908}"/>
              </a:ext>
            </a:extLst>
          </p:cNvPr>
          <p:cNvGrpSpPr/>
          <p:nvPr/>
        </p:nvGrpSpPr>
        <p:grpSpPr>
          <a:xfrm>
            <a:off x="31104" y="561936"/>
            <a:ext cx="9034586" cy="5907019"/>
            <a:chOff x="31104" y="561936"/>
            <a:chExt cx="9034586" cy="5907019"/>
          </a:xfrm>
        </p:grpSpPr>
        <p:sp>
          <p:nvSpPr>
            <p:cNvPr id="54" name="Rectangle 4">
              <a:extLst>
                <a:ext uri="{FF2B5EF4-FFF2-40B4-BE49-F238E27FC236}">
                  <a16:creationId xmlns:a16="http://schemas.microsoft.com/office/drawing/2014/main" id="{059CFF25-D7C4-4036-AB07-30169D19469D}"/>
                </a:ext>
                <a:ext uri="{C183D7F6-B498-43B3-948B-1728B52AA6E4}">
                  <adec:decorative xmlns:adec="http://schemas.microsoft.com/office/drawing/2017/decorative" val="1"/>
                </a:ext>
              </a:extLst>
            </p:cNvPr>
            <p:cNvSpPr>
              <a:spLocks noChangeArrowheads="1"/>
            </p:cNvSpPr>
            <p:nvPr/>
          </p:nvSpPr>
          <p:spPr bwMode="auto">
            <a:xfrm>
              <a:off x="31104" y="561936"/>
              <a:ext cx="9031656" cy="4668400"/>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A/G Voice</a:t>
              </a:r>
            </a:p>
          </p:txBody>
        </p:sp>
        <p:sp>
          <p:nvSpPr>
            <p:cNvPr id="60" name="Rectangle 4">
              <a:extLst>
                <a:ext uri="{FF2B5EF4-FFF2-40B4-BE49-F238E27FC236}">
                  <a16:creationId xmlns:a16="http://schemas.microsoft.com/office/drawing/2014/main" id="{E807B465-5CC7-4F30-B81F-A0D5D3AFB7DA}"/>
                </a:ext>
                <a:ext uri="{C183D7F6-B498-43B3-948B-1728B52AA6E4}">
                  <adec:decorative xmlns:adec="http://schemas.microsoft.com/office/drawing/2017/decorative" val="1"/>
                </a:ext>
              </a:extLst>
            </p:cNvPr>
            <p:cNvSpPr>
              <a:spLocks noChangeArrowheads="1"/>
            </p:cNvSpPr>
            <p:nvPr/>
          </p:nvSpPr>
          <p:spPr bwMode="auto">
            <a:xfrm>
              <a:off x="31104" y="5220753"/>
              <a:ext cx="9034586" cy="1248202"/>
            </a:xfrm>
            <a:prstGeom prst="rect">
              <a:avLst/>
            </a:prstGeom>
            <a:noFill/>
            <a:ln w="9525">
              <a:solidFill>
                <a:schemeClr val="tx1"/>
              </a:solidFill>
              <a:miter lim="800000"/>
              <a:headEnd/>
              <a:tailEnd/>
            </a:ln>
          </p:spPr>
          <p:txBody>
            <a:bodyPr vert="vert270"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Oceanic Air-Ground</a:t>
              </a:r>
            </a:p>
          </p:txBody>
        </p:sp>
        <p:cxnSp>
          <p:nvCxnSpPr>
            <p:cNvPr id="52" name="Straight Arrow Connector 197">
              <a:extLst>
                <a:ext uri="{FF2B5EF4-FFF2-40B4-BE49-F238E27FC236}">
                  <a16:creationId xmlns:a16="http://schemas.microsoft.com/office/drawing/2014/main" id="{F8A1D151-F173-451B-B53D-D2AC12CB796A}"/>
                </a:ext>
                <a:ext uri="{C183D7F6-B498-43B3-948B-1728B52AA6E4}">
                  <adec:decorative xmlns:adec="http://schemas.microsoft.com/office/drawing/2017/decorative" val="1"/>
                </a:ext>
              </a:extLst>
            </p:cNvPr>
            <p:cNvCxnSpPr>
              <a:cxnSpLocks noChangeShapeType="1"/>
            </p:cNvCxnSpPr>
            <p:nvPr/>
          </p:nvCxnSpPr>
          <p:spPr bwMode="auto">
            <a:xfrm flipV="1">
              <a:off x="1030613" y="3569508"/>
              <a:ext cx="796465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8" name="segment 275" descr="segment 275">
              <a:hlinkClick r:id="rId3"/>
              <a:extLst>
                <a:ext uri="{FF2B5EF4-FFF2-40B4-BE49-F238E27FC236}">
                  <a16:creationId xmlns:a16="http://schemas.microsoft.com/office/drawing/2014/main" id="{268B9BD8-31CB-4FBA-805C-73660B8530E3}"/>
                </a:ext>
                <a:ext uri="{C183D7F6-B498-43B3-948B-1728B52AA6E4}">
                  <adec:decorative xmlns:adec="http://schemas.microsoft.com/office/drawing/2017/decorative" val="0"/>
                </a:ext>
              </a:extLst>
            </p:cNvPr>
            <p:cNvSpPr>
              <a:spLocks noChangeArrowheads="1"/>
            </p:cNvSpPr>
            <p:nvPr/>
          </p:nvSpPr>
          <p:spPr bwMode="auto">
            <a:xfrm>
              <a:off x="1183179" y="3510451"/>
              <a:ext cx="1424368" cy="128016"/>
            </a:xfrm>
            <a:prstGeom prst="rect">
              <a:avLst/>
            </a:prstGeom>
            <a:solidFill>
              <a:srgbClr val="DDDDDD"/>
            </a:solidFill>
            <a:ln w="9525">
              <a:solidFill>
                <a:schemeClr val="tx1"/>
              </a:solidFill>
              <a:miter lim="800000"/>
              <a:headEnd/>
              <a:tailEnd/>
            </a:ln>
          </p:spPr>
          <p:txBody>
            <a:bodyPr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RCE Sustainment</a:t>
              </a:r>
            </a:p>
          </p:txBody>
        </p:sp>
        <p:sp>
          <p:nvSpPr>
            <p:cNvPr id="59" name="segment 876" descr="segment 876">
              <a:hlinkClick r:id="rId4"/>
              <a:extLst>
                <a:ext uri="{FF2B5EF4-FFF2-40B4-BE49-F238E27FC236}">
                  <a16:creationId xmlns:a16="http://schemas.microsoft.com/office/drawing/2014/main" id="{AA96A766-200E-41BE-AC72-575784EA8BDA}"/>
                </a:ext>
                <a:ext uri="{C183D7F6-B498-43B3-948B-1728B52AA6E4}">
                  <adec:decorative xmlns:adec="http://schemas.microsoft.com/office/drawing/2017/decorative" val="0"/>
                </a:ext>
              </a:extLst>
            </p:cNvPr>
            <p:cNvSpPr>
              <a:spLocks noChangeArrowheads="1"/>
            </p:cNvSpPr>
            <p:nvPr/>
          </p:nvSpPr>
          <p:spPr bwMode="auto">
            <a:xfrm>
              <a:off x="1163964" y="1049613"/>
              <a:ext cx="2974405" cy="1158814"/>
            </a:xfrm>
            <a:prstGeom prst="rect">
              <a:avLst/>
            </a:prstGeom>
            <a:solidFill>
              <a:srgbClr val="DDDDDD"/>
            </a:solidFill>
            <a:ln w="9525">
              <a:solidFill>
                <a:schemeClr val="tx1"/>
              </a:solidFill>
              <a:miter lim="800000"/>
              <a:headEnd/>
              <a:tailEnd/>
            </a:ln>
          </p:spPr>
          <p:txBody>
            <a:bodyPr lIns="18288"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NEXCOM Phase 2</a:t>
              </a:r>
            </a:p>
          </p:txBody>
        </p:sp>
        <p:sp>
          <p:nvSpPr>
            <p:cNvPr id="61" name="system 147" descr="system 147">
              <a:hlinkClick r:id="rId5"/>
              <a:extLst>
                <a:ext uri="{FF2B5EF4-FFF2-40B4-BE49-F238E27FC236}">
                  <a16:creationId xmlns:a16="http://schemas.microsoft.com/office/drawing/2014/main" id="{A7474BD2-C5BA-48DA-8FB7-068595E760D9}"/>
                </a:ext>
                <a:ext uri="{C183D7F6-B498-43B3-948B-1728B52AA6E4}">
                  <adec:decorative xmlns:adec="http://schemas.microsoft.com/office/drawing/2017/decorative" val="0"/>
                </a:ext>
              </a:extLst>
            </p:cNvPr>
            <p:cNvSpPr>
              <a:spLocks noChangeArrowheads="1"/>
            </p:cNvSpPr>
            <p:nvPr/>
          </p:nvSpPr>
          <p:spPr bwMode="auto">
            <a:xfrm>
              <a:off x="326508" y="1160957"/>
              <a:ext cx="804695" cy="273050"/>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a:cs typeface="Segoe UI"/>
                </a:rPr>
                <a:t>VHF/UHF</a:t>
              </a:r>
              <a:endParaRPr lang="en-US">
                <a:solidFill>
                  <a:srgbClr val="000000"/>
                </a:solidFill>
                <a:ea typeface="ＭＳ Ｐゴシック"/>
                <a:cs typeface="Segoe UI"/>
              </a:endParaRPr>
            </a:p>
            <a:p>
              <a:pPr algn="ctr"/>
              <a:r>
                <a:rPr lang="en-US" altLang="en-US" sz="800">
                  <a:solidFill>
                    <a:srgbClr val="000000"/>
                  </a:solidFill>
                  <a:latin typeface="+mj-lt"/>
                  <a:ea typeface="ＭＳ Ｐゴシック"/>
                  <a:cs typeface="Segoe UI"/>
                </a:rPr>
                <a:t> A/G Radios v2</a:t>
              </a:r>
              <a:endParaRPr lang="en-US">
                <a:ea typeface="ＭＳ Ｐゴシック"/>
                <a:cs typeface="Segoe UI"/>
              </a:endParaRPr>
            </a:p>
          </p:txBody>
        </p:sp>
        <p:sp>
          <p:nvSpPr>
            <p:cNvPr id="62" name="system 66" descr="system 66">
              <a:hlinkClick r:id="rId6"/>
              <a:extLst>
                <a:ext uri="{FF2B5EF4-FFF2-40B4-BE49-F238E27FC236}">
                  <a16:creationId xmlns:a16="http://schemas.microsoft.com/office/drawing/2014/main" id="{109E5B16-70CA-4D8F-BA70-163D851F01EA}"/>
                </a:ext>
                <a:ext uri="{C183D7F6-B498-43B3-948B-1728B52AA6E4}">
                  <adec:decorative xmlns:adec="http://schemas.microsoft.com/office/drawing/2017/decorative" val="0"/>
                </a:ext>
              </a:extLst>
            </p:cNvPr>
            <p:cNvSpPr>
              <a:spLocks noChangeArrowheads="1"/>
            </p:cNvSpPr>
            <p:nvPr/>
          </p:nvSpPr>
          <p:spPr bwMode="auto">
            <a:xfrm>
              <a:off x="326508" y="1496750"/>
              <a:ext cx="804695" cy="274637"/>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ETR UHF/VHF</a:t>
              </a:r>
            </a:p>
            <a:p>
              <a:pPr algn="ctr"/>
              <a:r>
                <a:rPr lang="en-US" altLang="en-US" sz="800">
                  <a:solidFill>
                    <a:srgbClr val="000000"/>
                  </a:solidFill>
                  <a:latin typeface="+mj-lt"/>
                  <a:ea typeface="ＭＳ Ｐゴシック" panose="020B0600070205080204" pitchFamily="34" charset="-128"/>
                  <a:cs typeface="Segoe UI" panose="020B0502040204020203" pitchFamily="34" charset="0"/>
                </a:rPr>
                <a:t>Transceivers</a:t>
              </a:r>
            </a:p>
          </p:txBody>
        </p:sp>
        <p:sp>
          <p:nvSpPr>
            <p:cNvPr id="63" name="system 951" descr="system 951">
              <a:hlinkClick r:id="rId7"/>
              <a:extLst>
                <a:ext uri="{FF2B5EF4-FFF2-40B4-BE49-F238E27FC236}">
                  <a16:creationId xmlns:a16="http://schemas.microsoft.com/office/drawing/2014/main" id="{BF20AD91-128C-4763-B17B-F03C6539D41C}"/>
                </a:ext>
                <a:ext uri="{C183D7F6-B498-43B3-948B-1728B52AA6E4}">
                  <adec:decorative xmlns:adec="http://schemas.microsoft.com/office/drawing/2017/decorative" val="0"/>
                </a:ext>
              </a:extLst>
            </p:cNvPr>
            <p:cNvSpPr>
              <a:spLocks noChangeArrowheads="1"/>
            </p:cNvSpPr>
            <p:nvPr/>
          </p:nvSpPr>
          <p:spPr bwMode="auto">
            <a:xfrm>
              <a:off x="326508" y="1848046"/>
              <a:ext cx="804695" cy="274638"/>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VHF</a:t>
              </a:r>
            </a:p>
            <a:p>
              <a:pPr algn="ctr"/>
              <a:r>
                <a:rPr lang="en-US" altLang="en-US" sz="800">
                  <a:solidFill>
                    <a:srgbClr val="000000"/>
                  </a:solidFill>
                  <a:latin typeface="+mj-lt"/>
                  <a:ea typeface="ＭＳ Ｐゴシック" panose="020B0600070205080204" pitchFamily="34" charset="-128"/>
                  <a:cs typeface="Segoe UI" panose="020B0502040204020203" pitchFamily="34" charset="0"/>
                </a:rPr>
                <a:t>Handheld</a:t>
              </a:r>
            </a:p>
          </p:txBody>
        </p:sp>
        <p:sp>
          <p:nvSpPr>
            <p:cNvPr id="64" name="system 188" descr="system 188">
              <a:hlinkClick r:id="rId8"/>
              <a:extLst>
                <a:ext uri="{FF2B5EF4-FFF2-40B4-BE49-F238E27FC236}">
                  <a16:creationId xmlns:a16="http://schemas.microsoft.com/office/drawing/2014/main" id="{5DFF853F-D488-4AD3-95E3-D87664DFCAC9}"/>
                </a:ext>
                <a:ext uri="{C183D7F6-B498-43B3-948B-1728B52AA6E4}">
                  <adec:decorative xmlns:adec="http://schemas.microsoft.com/office/drawing/2017/decorative" val="0"/>
                </a:ext>
              </a:extLst>
            </p:cNvPr>
            <p:cNvSpPr>
              <a:spLocks noChangeArrowheads="1"/>
            </p:cNvSpPr>
            <p:nvPr/>
          </p:nvSpPr>
          <p:spPr bwMode="auto">
            <a:xfrm>
              <a:off x="326507" y="3253714"/>
              <a:ext cx="804695" cy="182880"/>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BUEC</a:t>
              </a:r>
            </a:p>
          </p:txBody>
        </p:sp>
        <p:sp>
          <p:nvSpPr>
            <p:cNvPr id="65" name="roadmap_symbol 171" descr="roadmap_symbol 171">
              <a:hlinkClick r:id="rId9"/>
              <a:extLst>
                <a:ext uri="{FF2B5EF4-FFF2-40B4-BE49-F238E27FC236}">
                  <a16:creationId xmlns:a16="http://schemas.microsoft.com/office/drawing/2014/main" id="{220F7C4A-413C-420D-B458-BFC4EDCF55F5}"/>
                </a:ext>
                <a:ext uri="{C183D7F6-B498-43B3-948B-1728B52AA6E4}">
                  <adec:decorative xmlns:adec="http://schemas.microsoft.com/office/drawing/2017/decorative" val="0"/>
                </a:ext>
              </a:extLst>
            </p:cNvPr>
            <p:cNvSpPr>
              <a:spLocks noChangeArrowheads="1"/>
            </p:cNvSpPr>
            <p:nvPr/>
          </p:nvSpPr>
          <p:spPr bwMode="auto">
            <a:xfrm>
              <a:off x="326508" y="4528798"/>
              <a:ext cx="804695" cy="492443"/>
            </a:xfrm>
            <a:prstGeom prst="rect">
              <a:avLst/>
            </a:prstGeom>
            <a:solidFill>
              <a:srgbClr val="FFFF99"/>
            </a:solidFill>
            <a:ln w="9525">
              <a:solidFill>
                <a:schemeClr val="tx1"/>
              </a:solidFill>
              <a:miter lim="800000"/>
              <a:headEnd/>
              <a:tailEnd/>
            </a:ln>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Interference </a:t>
              </a:r>
            </a:p>
            <a:p>
              <a:pPr algn="ct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Detection</a:t>
              </a:r>
            </a:p>
            <a:p>
              <a:pPr algn="ct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Location </a:t>
              </a:r>
            </a:p>
            <a:p>
              <a:pPr algn="ct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And Mitigation</a:t>
              </a:r>
            </a:p>
          </p:txBody>
        </p:sp>
        <p:cxnSp>
          <p:nvCxnSpPr>
            <p:cNvPr id="66" name="Straight Arrow Connector 197">
              <a:extLst>
                <a:ext uri="{FF2B5EF4-FFF2-40B4-BE49-F238E27FC236}">
                  <a16:creationId xmlns:a16="http://schemas.microsoft.com/office/drawing/2014/main" id="{C55F07E4-138E-402F-9BFF-C5610CB6E936}"/>
                </a:ext>
                <a:ext uri="{C183D7F6-B498-43B3-948B-1728B52AA6E4}">
                  <adec:decorative xmlns:adec="http://schemas.microsoft.com/office/drawing/2017/decorative" val="1"/>
                </a:ext>
              </a:extLst>
            </p:cNvPr>
            <p:cNvCxnSpPr>
              <a:cxnSpLocks noChangeShapeType="1"/>
            </p:cNvCxnSpPr>
            <p:nvPr/>
          </p:nvCxnSpPr>
          <p:spPr bwMode="auto">
            <a:xfrm>
              <a:off x="1025789" y="4288700"/>
              <a:ext cx="796947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7" name="Straight Arrow Connector 197">
              <a:extLst>
                <a:ext uri="{FF2B5EF4-FFF2-40B4-BE49-F238E27FC236}">
                  <a16:creationId xmlns:a16="http://schemas.microsoft.com/office/drawing/2014/main" id="{FFA54894-6847-4802-A6F4-A7CA41ED8506}"/>
                </a:ext>
                <a:ext uri="{C183D7F6-B498-43B3-948B-1728B52AA6E4}">
                  <adec:decorative xmlns:adec="http://schemas.microsoft.com/office/drawing/2017/decorative" val="1"/>
                </a:ext>
              </a:extLst>
            </p:cNvPr>
            <p:cNvCxnSpPr>
              <a:cxnSpLocks noChangeShapeType="1"/>
            </p:cNvCxnSpPr>
            <p:nvPr/>
          </p:nvCxnSpPr>
          <p:spPr bwMode="auto">
            <a:xfrm flipV="1">
              <a:off x="1131201" y="4755196"/>
              <a:ext cx="786406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8" name="system 435" descr="system 435">
              <a:hlinkClick r:id="rId10"/>
              <a:extLst>
                <a:ext uri="{FF2B5EF4-FFF2-40B4-BE49-F238E27FC236}">
                  <a16:creationId xmlns:a16="http://schemas.microsoft.com/office/drawing/2014/main" id="{3127C4E6-91CA-4AA0-945D-C678F3999F6A}"/>
                </a:ext>
                <a:ext uri="{C183D7F6-B498-43B3-948B-1728B52AA6E4}">
                  <adec:decorative xmlns:adec="http://schemas.microsoft.com/office/drawing/2017/decorative" val="0"/>
                </a:ext>
              </a:extLst>
            </p:cNvPr>
            <p:cNvSpPr>
              <a:spLocks noChangeArrowheads="1"/>
            </p:cNvSpPr>
            <p:nvPr/>
          </p:nvSpPr>
          <p:spPr bwMode="auto">
            <a:xfrm>
              <a:off x="326508" y="5564050"/>
              <a:ext cx="804695" cy="274320"/>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Oceanic HF</a:t>
              </a:r>
              <a:br>
                <a:rPr lang="en-US" altLang="en-US" sz="800">
                  <a:solidFill>
                    <a:srgbClr val="000000"/>
                  </a:solidFill>
                  <a:latin typeface="+mj-lt"/>
                  <a:ea typeface="ＭＳ Ｐゴシック" panose="020B0600070205080204" pitchFamily="34" charset="-128"/>
                  <a:cs typeface="Segoe UI" panose="020B0502040204020203" pitchFamily="34" charset="0"/>
                </a:rPr>
              </a:br>
              <a:r>
                <a:rPr lang="en-US" altLang="en-US" sz="800">
                  <a:solidFill>
                    <a:srgbClr val="000000"/>
                  </a:solidFill>
                  <a:latin typeface="+mj-lt"/>
                  <a:ea typeface="ＭＳ Ｐゴシック" panose="020B0600070205080204" pitchFamily="34" charset="-128"/>
                  <a:cs typeface="Segoe UI" panose="020B0502040204020203" pitchFamily="34" charset="0"/>
                </a:rPr>
                <a:t>Voice Service</a:t>
              </a:r>
            </a:p>
          </p:txBody>
        </p:sp>
        <p:sp>
          <p:nvSpPr>
            <p:cNvPr id="69" name="system 431" descr="system 431">
              <a:hlinkClick r:id="rId11"/>
              <a:extLst>
                <a:ext uri="{FF2B5EF4-FFF2-40B4-BE49-F238E27FC236}">
                  <a16:creationId xmlns:a16="http://schemas.microsoft.com/office/drawing/2014/main" id="{1FBA8095-5107-4D1D-BF28-DE4ED3EE63DC}"/>
                </a:ext>
                <a:ext uri="{C183D7F6-B498-43B3-948B-1728B52AA6E4}">
                  <adec:decorative xmlns:adec="http://schemas.microsoft.com/office/drawing/2017/decorative" val="0"/>
                </a:ext>
              </a:extLst>
            </p:cNvPr>
            <p:cNvSpPr>
              <a:spLocks noChangeArrowheads="1"/>
            </p:cNvSpPr>
            <p:nvPr/>
          </p:nvSpPr>
          <p:spPr bwMode="auto">
            <a:xfrm>
              <a:off x="326508" y="5961884"/>
              <a:ext cx="804695" cy="365760"/>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Oceanic</a:t>
              </a:r>
              <a:br>
                <a:rPr lang="en-US" altLang="en-US" sz="800">
                  <a:solidFill>
                    <a:srgbClr val="000000"/>
                  </a:solidFill>
                  <a:latin typeface="+mj-lt"/>
                  <a:ea typeface="ＭＳ Ｐゴシック" panose="020B0600070205080204" pitchFamily="34" charset="-128"/>
                  <a:cs typeface="Segoe UI" panose="020B0502040204020203" pitchFamily="34" charset="0"/>
                </a:rPr>
              </a:br>
              <a:r>
                <a:rPr lang="en-US" altLang="en-US" sz="800">
                  <a:solidFill>
                    <a:srgbClr val="000000"/>
                  </a:solidFill>
                  <a:latin typeface="+mj-lt"/>
                  <a:ea typeface="ＭＳ Ｐゴシック" panose="020B0600070205080204" pitchFamily="34" charset="-128"/>
                  <a:cs typeface="Segoe UI" panose="020B0502040204020203" pitchFamily="34" charset="0"/>
                </a:rPr>
                <a:t>Data Link </a:t>
              </a:r>
            </a:p>
            <a:p>
              <a:pPr algn="ctr"/>
              <a:r>
                <a:rPr lang="en-US" altLang="en-US" sz="800">
                  <a:solidFill>
                    <a:srgbClr val="000000"/>
                  </a:solidFill>
                  <a:latin typeface="+mj-lt"/>
                  <a:ea typeface="ＭＳ Ｐゴシック" panose="020B0600070205080204" pitchFamily="34" charset="-128"/>
                  <a:cs typeface="Segoe UI" panose="020B0502040204020203" pitchFamily="34" charset="0"/>
                </a:rPr>
                <a:t>Service</a:t>
              </a:r>
            </a:p>
          </p:txBody>
        </p:sp>
        <p:cxnSp>
          <p:nvCxnSpPr>
            <p:cNvPr id="70" name="Straight Arrow Connector 197">
              <a:extLst>
                <a:ext uri="{FF2B5EF4-FFF2-40B4-BE49-F238E27FC236}">
                  <a16:creationId xmlns:a16="http://schemas.microsoft.com/office/drawing/2014/main" id="{12B5543E-FDCD-425A-80E4-1C46D9D597AE}"/>
                </a:ext>
                <a:ext uri="{C183D7F6-B498-43B3-948B-1728B52AA6E4}">
                  <adec:decorative xmlns:adec="http://schemas.microsoft.com/office/drawing/2017/decorative" val="1"/>
                </a:ext>
              </a:extLst>
            </p:cNvPr>
            <p:cNvCxnSpPr>
              <a:cxnSpLocks noChangeShapeType="1"/>
              <a:stCxn id="68" idx="3"/>
            </p:cNvCxnSpPr>
            <p:nvPr/>
          </p:nvCxnSpPr>
          <p:spPr bwMode="auto">
            <a:xfrm>
              <a:off x="1131201" y="5701212"/>
              <a:ext cx="7864062" cy="135"/>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1" name="Straight Arrow Connector 197">
              <a:extLst>
                <a:ext uri="{FF2B5EF4-FFF2-40B4-BE49-F238E27FC236}">
                  <a16:creationId xmlns:a16="http://schemas.microsoft.com/office/drawing/2014/main" id="{D86D93E8-BAB8-4291-821F-71EFAEB2EBF9}"/>
                </a:ext>
                <a:ext uri="{C183D7F6-B498-43B3-948B-1728B52AA6E4}">
                  <adec:decorative xmlns:adec="http://schemas.microsoft.com/office/drawing/2017/decorative" val="1"/>
                </a:ext>
              </a:extLst>
            </p:cNvPr>
            <p:cNvCxnSpPr>
              <a:cxnSpLocks noChangeShapeType="1"/>
            </p:cNvCxnSpPr>
            <p:nvPr/>
          </p:nvCxnSpPr>
          <p:spPr bwMode="auto">
            <a:xfrm>
              <a:off x="1131200" y="6135239"/>
              <a:ext cx="786406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3" name="Straight Arrow Connector 18">
              <a:extLst>
                <a:ext uri="{FF2B5EF4-FFF2-40B4-BE49-F238E27FC236}">
                  <a16:creationId xmlns:a16="http://schemas.microsoft.com/office/drawing/2014/main" id="{48B97491-687D-46C8-BC8D-92D3C6A4DE83}"/>
                </a:ext>
                <a:ext uri="{C183D7F6-B498-43B3-948B-1728B52AA6E4}">
                  <adec:decorative xmlns:adec="http://schemas.microsoft.com/office/drawing/2017/decorative" val="1"/>
                </a:ext>
              </a:extLst>
            </p:cNvPr>
            <p:cNvCxnSpPr>
              <a:cxnSpLocks/>
            </p:cNvCxnSpPr>
            <p:nvPr/>
          </p:nvCxnSpPr>
          <p:spPr bwMode="auto">
            <a:xfrm>
              <a:off x="1131199" y="3345956"/>
              <a:ext cx="7864062"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4" name="facility_types 28" descr="facility_types 28">
              <a:hlinkClick r:id="rId12"/>
              <a:extLst>
                <a:ext uri="{FF2B5EF4-FFF2-40B4-BE49-F238E27FC236}">
                  <a16:creationId xmlns:a16="http://schemas.microsoft.com/office/drawing/2014/main" id="{8D511162-50AD-4694-98B4-53251A687669}"/>
                </a:ext>
                <a:ext uri="{C183D7F6-B498-43B3-948B-1728B52AA6E4}">
                  <adec:decorative xmlns:adec="http://schemas.microsoft.com/office/drawing/2017/decorative" val="0"/>
                </a:ext>
              </a:extLst>
            </p:cNvPr>
            <p:cNvSpPr>
              <a:spLocks noChangeArrowheads="1"/>
            </p:cNvSpPr>
            <p:nvPr/>
          </p:nvSpPr>
          <p:spPr bwMode="auto">
            <a:xfrm>
              <a:off x="326508" y="4201124"/>
              <a:ext cx="804695" cy="182880"/>
            </a:xfrm>
            <a:prstGeom prst="rect">
              <a:avLst/>
            </a:prstGeom>
            <a:solidFill>
              <a:srgbClr val="B0A0EA"/>
            </a:solidFill>
            <a:ln w="9525">
              <a:solidFill>
                <a:schemeClr val="tx1"/>
              </a:solidFill>
              <a:miter lim="800000"/>
              <a:headEnd/>
              <a:tailEnd/>
            </a:ln>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800">
                  <a:solidFill>
                    <a:srgbClr val="000000"/>
                  </a:solidFill>
                  <a:latin typeface="+mj-lt"/>
                  <a:ea typeface="ＭＳ Ｐゴシック" panose="020B0600070205080204" pitchFamily="34" charset="-128"/>
                  <a:cs typeface="Segoe UI" panose="020B0502040204020203" pitchFamily="34" charset="0"/>
                </a:rPr>
                <a:t>RCF</a:t>
              </a:r>
            </a:p>
          </p:txBody>
        </p:sp>
        <p:sp>
          <p:nvSpPr>
            <p:cNvPr id="75" name="system 1022" descr="system 1022">
              <a:hlinkClick r:id="rId13"/>
              <a:extLst>
                <a:ext uri="{FF2B5EF4-FFF2-40B4-BE49-F238E27FC236}">
                  <a16:creationId xmlns:a16="http://schemas.microsoft.com/office/drawing/2014/main" id="{917A1900-3B3D-48B4-94A2-C6B6D2B1ED95}"/>
                </a:ext>
                <a:ext uri="{C183D7F6-B498-43B3-948B-1728B52AA6E4}">
                  <adec:decorative xmlns:adec="http://schemas.microsoft.com/office/drawing/2017/decorative" val="0"/>
                </a:ext>
              </a:extLst>
            </p:cNvPr>
            <p:cNvSpPr>
              <a:spLocks noChangeArrowheads="1"/>
            </p:cNvSpPr>
            <p:nvPr/>
          </p:nvSpPr>
          <p:spPr bwMode="auto">
            <a:xfrm>
              <a:off x="326507" y="3766995"/>
              <a:ext cx="804695" cy="274320"/>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Airport Cable </a:t>
              </a:r>
            </a:p>
            <a:p>
              <a:pPr algn="ctr"/>
              <a:r>
                <a:rPr lang="en-US" altLang="en-US" sz="800">
                  <a:solidFill>
                    <a:srgbClr val="000000"/>
                  </a:solidFill>
                  <a:latin typeface="+mj-lt"/>
                  <a:ea typeface="ＭＳ Ｐゴシック" panose="020B0600070205080204" pitchFamily="34" charset="-128"/>
                  <a:cs typeface="Segoe UI" panose="020B0502040204020203" pitchFamily="34" charset="0"/>
                </a:rPr>
                <a:t>Loop</a:t>
              </a:r>
            </a:p>
          </p:txBody>
        </p:sp>
        <p:sp>
          <p:nvSpPr>
            <p:cNvPr id="76" name="system 26" descr="system 26">
              <a:hlinkClick r:id="rId14"/>
              <a:extLst>
                <a:ext uri="{FF2B5EF4-FFF2-40B4-BE49-F238E27FC236}">
                  <a16:creationId xmlns:a16="http://schemas.microsoft.com/office/drawing/2014/main" id="{6EB6C24A-B2D0-458A-ADB0-CDE1CF4B5238}"/>
                </a:ext>
                <a:ext uri="{C183D7F6-B498-43B3-948B-1728B52AA6E4}">
                  <adec:decorative xmlns:adec="http://schemas.microsoft.com/office/drawing/2017/decorative" val="0"/>
                </a:ext>
              </a:extLst>
            </p:cNvPr>
            <p:cNvSpPr>
              <a:spLocks noChangeArrowheads="1"/>
            </p:cNvSpPr>
            <p:nvPr/>
          </p:nvSpPr>
          <p:spPr bwMode="auto">
            <a:xfrm>
              <a:off x="326507" y="3491437"/>
              <a:ext cx="804695" cy="182880"/>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RCE</a:t>
              </a:r>
            </a:p>
          </p:txBody>
        </p:sp>
        <p:sp>
          <p:nvSpPr>
            <p:cNvPr id="77" name="decision 861" descr="decision 861">
              <a:hlinkClick r:id="rId15"/>
              <a:extLst>
                <a:ext uri="{FF2B5EF4-FFF2-40B4-BE49-F238E27FC236}">
                  <a16:creationId xmlns:a16="http://schemas.microsoft.com/office/drawing/2014/main" id="{A2909A96-AC48-499C-88E1-6D9AC543CC67}"/>
                </a:ext>
                <a:ext uri="{C183D7F6-B498-43B3-948B-1728B52AA6E4}">
                  <adec:decorative xmlns:adec="http://schemas.microsoft.com/office/drawing/2017/decorative" val="0"/>
                </a:ext>
              </a:extLst>
            </p:cNvPr>
            <p:cNvSpPr>
              <a:spLocks noChangeArrowheads="1"/>
            </p:cNvSpPr>
            <p:nvPr/>
          </p:nvSpPr>
          <p:spPr bwMode="auto">
            <a:xfrm>
              <a:off x="1883729" y="5533077"/>
              <a:ext cx="274645" cy="365760"/>
            </a:xfrm>
            <a:prstGeom prst="diamond">
              <a:avLst/>
            </a:prstGeom>
            <a:solidFill>
              <a:srgbClr val="3399FF"/>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861</a:t>
              </a:r>
            </a:p>
          </p:txBody>
        </p:sp>
        <p:sp>
          <p:nvSpPr>
            <p:cNvPr id="78" name="decision 863" descr="decision 863">
              <a:hlinkClick r:id="rId16"/>
              <a:extLst>
                <a:ext uri="{FF2B5EF4-FFF2-40B4-BE49-F238E27FC236}">
                  <a16:creationId xmlns:a16="http://schemas.microsoft.com/office/drawing/2014/main" id="{5182782A-068A-4983-804D-5637173BA4BD}"/>
                </a:ext>
                <a:ext uri="{C183D7F6-B498-43B3-948B-1728B52AA6E4}">
                  <adec:decorative xmlns:adec="http://schemas.microsoft.com/office/drawing/2017/decorative" val="0"/>
                </a:ext>
              </a:extLst>
            </p:cNvPr>
            <p:cNvSpPr>
              <a:spLocks noChangeArrowheads="1"/>
            </p:cNvSpPr>
            <p:nvPr/>
          </p:nvSpPr>
          <p:spPr bwMode="auto">
            <a:xfrm>
              <a:off x="1374778" y="5958992"/>
              <a:ext cx="274645" cy="365760"/>
            </a:xfrm>
            <a:prstGeom prst="diamond">
              <a:avLst/>
            </a:prstGeom>
            <a:solidFill>
              <a:srgbClr val="3399FF"/>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863</a:t>
              </a:r>
            </a:p>
          </p:txBody>
        </p:sp>
        <p:cxnSp>
          <p:nvCxnSpPr>
            <p:cNvPr id="79" name="Straight Arrow Connector 197">
              <a:extLst>
                <a:ext uri="{FF2B5EF4-FFF2-40B4-BE49-F238E27FC236}">
                  <a16:creationId xmlns:a16="http://schemas.microsoft.com/office/drawing/2014/main" id="{21637234-9750-4821-9EB7-9A7FC87EAE96}"/>
                </a:ext>
                <a:ext uri="{C183D7F6-B498-43B3-948B-1728B52AA6E4}">
                  <adec:decorative xmlns:adec="http://schemas.microsoft.com/office/drawing/2017/decorative" val="1"/>
                </a:ext>
              </a:extLst>
            </p:cNvPr>
            <p:cNvCxnSpPr>
              <a:cxnSpLocks noChangeShapeType="1"/>
            </p:cNvCxnSpPr>
            <p:nvPr/>
          </p:nvCxnSpPr>
          <p:spPr bwMode="auto">
            <a:xfrm flipV="1">
              <a:off x="1131201" y="3919767"/>
              <a:ext cx="786406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0" name="segment 548" descr="segment 548">
              <a:hlinkClick r:id="rId17"/>
              <a:extLst>
                <a:ext uri="{FF2B5EF4-FFF2-40B4-BE49-F238E27FC236}">
                  <a16:creationId xmlns:a16="http://schemas.microsoft.com/office/drawing/2014/main" id="{B0542AD0-4A2C-4DE2-BE80-EC69264ED0ED}"/>
                </a:ext>
                <a:ext uri="{C183D7F6-B498-43B3-948B-1728B52AA6E4}">
                  <adec:decorative xmlns:adec="http://schemas.microsoft.com/office/drawing/2017/decorative" val="0"/>
                </a:ext>
              </a:extLst>
            </p:cNvPr>
            <p:cNvSpPr>
              <a:spLocks noChangeArrowheads="1"/>
            </p:cNvSpPr>
            <p:nvPr/>
          </p:nvSpPr>
          <p:spPr bwMode="auto">
            <a:xfrm>
              <a:off x="1164306" y="3859333"/>
              <a:ext cx="7566969" cy="128016"/>
            </a:xfrm>
            <a:prstGeom prst="rect">
              <a:avLst/>
            </a:prstGeom>
            <a:solidFill>
              <a:srgbClr val="DDDDDD"/>
            </a:solidFill>
            <a:ln w="9525">
              <a:solidFill>
                <a:schemeClr val="tx1"/>
              </a:solidFill>
              <a:miter lim="800000"/>
              <a:headEnd/>
              <a:tailEnd/>
            </a:ln>
          </p:spPr>
          <p:txBody>
            <a:bodyPr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Airport Cable Loop System Sustainment</a:t>
              </a:r>
            </a:p>
          </p:txBody>
        </p:sp>
        <p:sp>
          <p:nvSpPr>
            <p:cNvPr id="81" name="segment 282" descr="segment 282">
              <a:hlinkClick r:id="rId18"/>
              <a:extLst>
                <a:ext uri="{FF2B5EF4-FFF2-40B4-BE49-F238E27FC236}">
                  <a16:creationId xmlns:a16="http://schemas.microsoft.com/office/drawing/2014/main" id="{84225B66-5E96-45D1-8E0E-4944FC8E3DF8}"/>
                </a:ext>
                <a:ext uri="{C183D7F6-B498-43B3-948B-1728B52AA6E4}">
                  <adec:decorative xmlns:adec="http://schemas.microsoft.com/office/drawing/2017/decorative" val="0"/>
                </a:ext>
              </a:extLst>
            </p:cNvPr>
            <p:cNvSpPr>
              <a:spLocks noChangeArrowheads="1"/>
            </p:cNvSpPr>
            <p:nvPr/>
          </p:nvSpPr>
          <p:spPr bwMode="auto">
            <a:xfrm>
              <a:off x="1165800" y="4227896"/>
              <a:ext cx="3491043"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Communications Facilities Sustainment</a:t>
              </a:r>
            </a:p>
          </p:txBody>
        </p:sp>
        <p:sp>
          <p:nvSpPr>
            <p:cNvPr id="85" name="system 147" descr="system 147">
              <a:hlinkClick r:id="rId5"/>
              <a:extLst>
                <a:ext uri="{FF2B5EF4-FFF2-40B4-BE49-F238E27FC236}">
                  <a16:creationId xmlns:a16="http://schemas.microsoft.com/office/drawing/2014/main" id="{C2B0954E-B8D1-4745-9129-3032FC25EB12}"/>
                </a:ext>
                <a:ext uri="{C183D7F6-B498-43B3-948B-1728B52AA6E4}">
                  <adec:decorative xmlns:adec="http://schemas.microsoft.com/office/drawing/2017/decorative" val="0"/>
                </a:ext>
              </a:extLst>
            </p:cNvPr>
            <p:cNvSpPr>
              <a:spLocks noChangeArrowheads="1"/>
            </p:cNvSpPr>
            <p:nvPr/>
          </p:nvSpPr>
          <p:spPr bwMode="auto">
            <a:xfrm>
              <a:off x="325475" y="2453441"/>
              <a:ext cx="804695" cy="249649"/>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a:cs typeface="Segoe UI"/>
                </a:rPr>
                <a:t>VHF/UHF </a:t>
              </a:r>
              <a:endParaRPr lang="en-US">
                <a:solidFill>
                  <a:srgbClr val="000000"/>
                </a:solidFill>
                <a:ea typeface="ＭＳ Ｐゴシック"/>
                <a:cs typeface="Segoe UI"/>
              </a:endParaRPr>
            </a:p>
            <a:p>
              <a:pPr algn="ctr"/>
              <a:r>
                <a:rPr lang="en-US" altLang="en-US" sz="800">
                  <a:solidFill>
                    <a:srgbClr val="000000"/>
                  </a:solidFill>
                  <a:latin typeface="+mj-lt"/>
                  <a:ea typeface="ＭＳ Ｐゴシック"/>
                  <a:cs typeface="Segoe UI"/>
                </a:rPr>
                <a:t>A/G Radios v1</a:t>
              </a:r>
              <a:endParaRPr lang="en-US">
                <a:ea typeface="ＭＳ Ｐゴシック"/>
                <a:cs typeface="Segoe UI"/>
              </a:endParaRPr>
            </a:p>
          </p:txBody>
        </p:sp>
        <p:sp>
          <p:nvSpPr>
            <p:cNvPr id="86" name="system 384" descr="system 384">
              <a:hlinkClick r:id="rId19"/>
              <a:extLst>
                <a:ext uri="{FF2B5EF4-FFF2-40B4-BE49-F238E27FC236}">
                  <a16:creationId xmlns:a16="http://schemas.microsoft.com/office/drawing/2014/main" id="{C5F6BF94-AEC5-4EED-917F-FD385AD48EBF}"/>
                </a:ext>
                <a:ext uri="{C183D7F6-B498-43B3-948B-1728B52AA6E4}">
                  <adec:decorative xmlns:adec="http://schemas.microsoft.com/office/drawing/2017/decorative" val="0"/>
                </a:ext>
              </a:extLst>
            </p:cNvPr>
            <p:cNvSpPr>
              <a:spLocks noChangeArrowheads="1"/>
            </p:cNvSpPr>
            <p:nvPr/>
          </p:nvSpPr>
          <p:spPr bwMode="auto">
            <a:xfrm>
              <a:off x="325475" y="2748930"/>
              <a:ext cx="804695" cy="274320"/>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latin typeface="Segoe UI"/>
                  <a:ea typeface="ＭＳ Ｐゴシック"/>
                  <a:cs typeface="Segoe UI"/>
                </a:rPr>
                <a:t>VHF/UHF </a:t>
              </a:r>
              <a:endParaRPr lang="en-US">
                <a:latin typeface="Calibri"/>
                <a:ea typeface="ＭＳ Ｐゴシック"/>
                <a:cs typeface="Calibri"/>
              </a:endParaRPr>
            </a:p>
            <a:p>
              <a:pPr algn="ctr"/>
              <a:r>
                <a:rPr lang="en-US" altLang="en-US" sz="800">
                  <a:latin typeface="Segoe UI"/>
                  <a:ea typeface="ＭＳ Ｐゴシック"/>
                  <a:cs typeface="Segoe UI"/>
                </a:rPr>
                <a:t>A/G Radios v2</a:t>
              </a:r>
              <a:endParaRPr lang="en-US">
                <a:latin typeface="Calibri"/>
                <a:ea typeface="ＭＳ Ｐゴシック"/>
                <a:cs typeface="Calibri"/>
              </a:endParaRPr>
            </a:p>
          </p:txBody>
        </p:sp>
        <p:sp>
          <p:nvSpPr>
            <p:cNvPr id="87" name="segment 1126" descr="segment 1126">
              <a:hlinkClick r:id="rId20"/>
              <a:extLst>
                <a:ext uri="{FF2B5EF4-FFF2-40B4-BE49-F238E27FC236}">
                  <a16:creationId xmlns:a16="http://schemas.microsoft.com/office/drawing/2014/main" id="{B50182EC-1AF5-440D-BC84-0DDC38530C7B}"/>
                </a:ext>
                <a:ext uri="{C183D7F6-B498-43B3-948B-1728B52AA6E4}">
                  <adec:decorative xmlns:adec="http://schemas.microsoft.com/office/drawing/2017/decorative" val="0"/>
                </a:ext>
              </a:extLst>
            </p:cNvPr>
            <p:cNvSpPr>
              <a:spLocks noChangeArrowheads="1"/>
            </p:cNvSpPr>
            <p:nvPr/>
          </p:nvSpPr>
          <p:spPr bwMode="auto">
            <a:xfrm>
              <a:off x="1576754" y="2388165"/>
              <a:ext cx="5628379" cy="813931"/>
            </a:xfrm>
            <a:prstGeom prst="rect">
              <a:avLst/>
            </a:prstGeom>
            <a:solidFill>
              <a:srgbClr val="DDDDDD"/>
            </a:solidFill>
            <a:ln w="9525">
              <a:solidFill>
                <a:schemeClr val="tx1"/>
              </a:solidFill>
              <a:prstDash val="solid"/>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NEXCOM Phase 3</a:t>
              </a:r>
            </a:p>
          </p:txBody>
        </p:sp>
        <p:sp>
          <p:nvSpPr>
            <p:cNvPr id="88" name="segment 1124" descr="segment 1124">
              <a:hlinkClick r:id="rId21"/>
              <a:extLst>
                <a:ext uri="{FF2B5EF4-FFF2-40B4-BE49-F238E27FC236}">
                  <a16:creationId xmlns:a16="http://schemas.microsoft.com/office/drawing/2014/main" id="{8FAB5704-F9C6-43BB-A292-6F8F62F0DD94}"/>
                </a:ext>
                <a:ext uri="{C183D7F6-B498-43B3-948B-1728B52AA6E4}">
                  <adec:decorative xmlns:adec="http://schemas.microsoft.com/office/drawing/2017/decorative" val="0"/>
                </a:ext>
              </a:extLst>
            </p:cNvPr>
            <p:cNvSpPr>
              <a:spLocks noChangeArrowheads="1"/>
            </p:cNvSpPr>
            <p:nvPr/>
          </p:nvSpPr>
          <p:spPr bwMode="auto">
            <a:xfrm>
              <a:off x="4114821" y="3521467"/>
              <a:ext cx="2059351" cy="128016"/>
            </a:xfrm>
            <a:prstGeom prst="rect">
              <a:avLst/>
            </a:prstGeom>
            <a:solidFill>
              <a:srgbClr val="DDDDDD"/>
            </a:solidFill>
            <a:ln w="9525">
              <a:solidFill>
                <a:schemeClr val="tx1"/>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8738"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RCE Sustainment 2</a:t>
              </a:r>
            </a:p>
          </p:txBody>
        </p:sp>
        <p:cxnSp>
          <p:nvCxnSpPr>
            <p:cNvPr id="96" name="Straight Arrow Connector 16">
              <a:extLst>
                <a:ext uri="{FF2B5EF4-FFF2-40B4-BE49-F238E27FC236}">
                  <a16:creationId xmlns:a16="http://schemas.microsoft.com/office/drawing/2014/main" id="{B286AE59-ADAE-483F-AD8E-E97139D13E0A}"/>
                </a:ext>
                <a:ext uri="{C183D7F6-B498-43B3-948B-1728B52AA6E4}">
                  <adec:decorative xmlns:adec="http://schemas.microsoft.com/office/drawing/2017/decorative" val="1"/>
                </a:ext>
              </a:extLst>
            </p:cNvPr>
            <p:cNvCxnSpPr>
              <a:cxnSpLocks noChangeShapeType="1"/>
            </p:cNvCxnSpPr>
            <p:nvPr/>
          </p:nvCxnSpPr>
          <p:spPr bwMode="auto">
            <a:xfrm>
              <a:off x="1130170" y="2905754"/>
              <a:ext cx="260016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8" name="system 1372" descr="system 1372">
              <a:hlinkClick r:id="rId22"/>
              <a:extLst>
                <a:ext uri="{FF2B5EF4-FFF2-40B4-BE49-F238E27FC236}">
                  <a16:creationId xmlns:a16="http://schemas.microsoft.com/office/drawing/2014/main" id="{2E7A77D9-BE9F-4FD7-AB7F-D0C0A5DDD46B}"/>
                </a:ext>
                <a:ext uri="{C183D7F6-B498-43B3-948B-1728B52AA6E4}">
                  <adec:decorative xmlns:adec="http://schemas.microsoft.com/office/drawing/2017/decorative" val="0"/>
                </a:ext>
              </a:extLst>
            </p:cNvPr>
            <p:cNvSpPr>
              <a:spLocks noChangeArrowheads="1"/>
            </p:cNvSpPr>
            <p:nvPr/>
          </p:nvSpPr>
          <p:spPr bwMode="auto">
            <a:xfrm>
              <a:off x="2288355" y="2937033"/>
              <a:ext cx="914072" cy="274320"/>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latin typeface="Segoe UI"/>
                  <a:ea typeface="ＭＳ Ｐゴシック"/>
                  <a:cs typeface="Segoe UI"/>
                </a:rPr>
                <a:t>VHF/UHF </a:t>
              </a:r>
              <a:endParaRPr lang="en-US">
                <a:latin typeface="Calibri"/>
                <a:ea typeface="ＭＳ Ｐゴシック"/>
                <a:cs typeface="Calibri"/>
              </a:endParaRPr>
            </a:p>
            <a:p>
              <a:pPr algn="ctr"/>
              <a:r>
                <a:rPr lang="en-US" altLang="en-US" sz="800">
                  <a:latin typeface="Segoe UI"/>
                  <a:ea typeface="ＭＳ Ｐゴシック"/>
                  <a:cs typeface="Segoe UI"/>
                </a:rPr>
                <a:t>A/G Radios v3</a:t>
              </a:r>
              <a:endParaRPr lang="en-US">
                <a:latin typeface="Calibri"/>
                <a:ea typeface="ＭＳ Ｐゴシック"/>
                <a:cs typeface="Calibri"/>
              </a:endParaRPr>
            </a:p>
          </p:txBody>
        </p:sp>
        <p:cxnSp>
          <p:nvCxnSpPr>
            <p:cNvPr id="99" name="Straight Arrow Connector 18">
              <a:extLst>
                <a:ext uri="{FF2B5EF4-FFF2-40B4-BE49-F238E27FC236}">
                  <a16:creationId xmlns:a16="http://schemas.microsoft.com/office/drawing/2014/main" id="{A927C142-6EC5-459D-A932-E0FE49F897BA}"/>
                </a:ext>
                <a:ext uri="{C183D7F6-B498-43B3-948B-1728B52AA6E4}">
                  <adec:decorative xmlns:adec="http://schemas.microsoft.com/office/drawing/2017/decorative" val="1"/>
                </a:ext>
              </a:extLst>
            </p:cNvPr>
            <p:cNvCxnSpPr>
              <a:cxnSpLocks/>
            </p:cNvCxnSpPr>
            <p:nvPr/>
          </p:nvCxnSpPr>
          <p:spPr bwMode="auto">
            <a:xfrm>
              <a:off x="1167872" y="2578264"/>
              <a:ext cx="783531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0" name="Straight Arrow Connector 18">
              <a:extLst>
                <a:ext uri="{FF2B5EF4-FFF2-40B4-BE49-F238E27FC236}">
                  <a16:creationId xmlns:a16="http://schemas.microsoft.com/office/drawing/2014/main" id="{DCBBE782-6430-4970-A9A9-294F283968B1}"/>
                </a:ext>
                <a:ext uri="{C183D7F6-B498-43B3-948B-1728B52AA6E4}">
                  <adec:decorative xmlns:adec="http://schemas.microsoft.com/office/drawing/2017/decorative" val="1"/>
                </a:ext>
              </a:extLst>
            </p:cNvPr>
            <p:cNvCxnSpPr>
              <a:cxnSpLocks/>
            </p:cNvCxnSpPr>
            <p:nvPr/>
          </p:nvCxnSpPr>
          <p:spPr bwMode="auto">
            <a:xfrm>
              <a:off x="3202429" y="3060752"/>
              <a:ext cx="5791804"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5" name="Line 68">
              <a:extLst>
                <a:ext uri="{FF2B5EF4-FFF2-40B4-BE49-F238E27FC236}">
                  <a16:creationId xmlns:a16="http://schemas.microsoft.com/office/drawing/2014/main" id="{C5F31FD2-0947-4F44-99A4-FC85F2E638D2}"/>
                </a:ext>
                <a:ext uri="{C183D7F6-B498-43B3-948B-1728B52AA6E4}">
                  <adec:decorative xmlns:adec="http://schemas.microsoft.com/office/drawing/2017/decorative" val="1"/>
                </a:ext>
              </a:extLst>
            </p:cNvPr>
            <p:cNvSpPr>
              <a:spLocks noChangeShapeType="1"/>
            </p:cNvSpPr>
            <p:nvPr/>
          </p:nvSpPr>
          <p:spPr bwMode="auto">
            <a:xfrm>
              <a:off x="2957031" y="2600930"/>
              <a:ext cx="173924" cy="314833"/>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en-US">
                <a:latin typeface="+mj-lt"/>
              </a:endParaRPr>
            </a:p>
          </p:txBody>
        </p:sp>
        <p:sp>
          <p:nvSpPr>
            <p:cNvPr id="47" name="TextBox 351" descr="X">
              <a:extLst>
                <a:ext uri="{FF2B5EF4-FFF2-40B4-BE49-F238E27FC236}">
                  <a16:creationId xmlns:a16="http://schemas.microsoft.com/office/drawing/2014/main" id="{AF2D2CCE-72CC-0945-AA62-BAF529DE8E49}"/>
                </a:ext>
                <a:ext uri="{C183D7F6-B498-43B3-948B-1728B52AA6E4}">
                  <adec:decorative xmlns:adec="http://schemas.microsoft.com/office/drawing/2017/decorative" val="0"/>
                </a:ext>
              </a:extLst>
            </p:cNvPr>
            <p:cNvSpPr txBox="1">
              <a:spLocks noChangeArrowheads="1"/>
            </p:cNvSpPr>
            <p:nvPr/>
          </p:nvSpPr>
          <p:spPr bwMode="auto">
            <a:xfrm>
              <a:off x="3690329" y="2835049"/>
              <a:ext cx="182566" cy="13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1">
                  <a:solidFill>
                    <a:srgbClr val="FF0000"/>
                  </a:solidFill>
                  <a:latin typeface="Segoe UI" panose="020B0502040204020203" pitchFamily="34" charset="0"/>
                  <a:ea typeface="ＭＳ Ｐゴシック" panose="020B0600070205080204" pitchFamily="34" charset="-128"/>
                  <a:cs typeface="Segoe UI" panose="020B0502040204020203" pitchFamily="34" charset="0"/>
                </a:rPr>
                <a:t>X</a:t>
              </a:r>
            </a:p>
          </p:txBody>
        </p:sp>
        <p:sp>
          <p:nvSpPr>
            <p:cNvPr id="48" name="segment 876 planned" descr="segment 876 planned">
              <a:hlinkClick r:id="rId4"/>
              <a:extLst>
                <a:ext uri="{FF2B5EF4-FFF2-40B4-BE49-F238E27FC236}">
                  <a16:creationId xmlns:a16="http://schemas.microsoft.com/office/drawing/2014/main" id="{4FDB423F-433B-2643-8435-EAA17E190183}"/>
                </a:ext>
                <a:ext uri="{C183D7F6-B498-43B3-948B-1728B52AA6E4}">
                  <adec:decorative xmlns:adec="http://schemas.microsoft.com/office/drawing/2017/decorative" val="0"/>
                </a:ext>
              </a:extLst>
            </p:cNvPr>
            <p:cNvSpPr>
              <a:spLocks noChangeArrowheads="1"/>
            </p:cNvSpPr>
            <p:nvPr/>
          </p:nvSpPr>
          <p:spPr bwMode="auto">
            <a:xfrm>
              <a:off x="4143104" y="1053248"/>
              <a:ext cx="110029" cy="1155076"/>
            </a:xfrm>
            <a:prstGeom prst="rect">
              <a:avLst/>
            </a:prstGeom>
            <a:solidFill>
              <a:srgbClr val="DDDDDD"/>
            </a:solidFill>
            <a:ln w="9525">
              <a:solidFill>
                <a:schemeClr val="tx1"/>
              </a:solidFill>
              <a:prstDash val="dash"/>
              <a:miter lim="800000"/>
              <a:headEnd/>
              <a:tailEnd/>
            </a:ln>
          </p:spPr>
          <p:txBody>
            <a:bodyPr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92" name="Straight Arrow Connector 10">
              <a:extLst>
                <a:ext uri="{FF2B5EF4-FFF2-40B4-BE49-F238E27FC236}">
                  <a16:creationId xmlns:a16="http://schemas.microsoft.com/office/drawing/2014/main" id="{289B2A50-9D65-4E5B-9BCF-BB4CD7CC0A22}"/>
                </a:ext>
                <a:ext uri="{C183D7F6-B498-43B3-948B-1728B52AA6E4}">
                  <adec:decorative xmlns:adec="http://schemas.microsoft.com/office/drawing/2017/decorative" val="1"/>
                </a:ext>
              </a:extLst>
            </p:cNvPr>
            <p:cNvCxnSpPr>
              <a:cxnSpLocks noChangeShapeType="1"/>
            </p:cNvCxnSpPr>
            <p:nvPr/>
          </p:nvCxnSpPr>
          <p:spPr bwMode="auto">
            <a:xfrm>
              <a:off x="1143760" y="1293382"/>
              <a:ext cx="786406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3" name="Straight Arrow Connector 16">
              <a:extLst>
                <a:ext uri="{FF2B5EF4-FFF2-40B4-BE49-F238E27FC236}">
                  <a16:creationId xmlns:a16="http://schemas.microsoft.com/office/drawing/2014/main" id="{9BEA78E9-D541-41C8-9D53-828EAF311080}"/>
                </a:ext>
                <a:ext uri="{C183D7F6-B498-43B3-948B-1728B52AA6E4}">
                  <adec:decorative xmlns:adec="http://schemas.microsoft.com/office/drawing/2017/decorative" val="1"/>
                </a:ext>
              </a:extLst>
            </p:cNvPr>
            <p:cNvCxnSpPr>
              <a:cxnSpLocks noChangeShapeType="1"/>
            </p:cNvCxnSpPr>
            <p:nvPr/>
          </p:nvCxnSpPr>
          <p:spPr bwMode="auto">
            <a:xfrm>
              <a:off x="1155291" y="1653693"/>
              <a:ext cx="786406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4" name="Straight Arrow Connector 16">
              <a:extLst>
                <a:ext uri="{FF2B5EF4-FFF2-40B4-BE49-F238E27FC236}">
                  <a16:creationId xmlns:a16="http://schemas.microsoft.com/office/drawing/2014/main" id="{27B68A03-C587-49F0-872C-2CD2ACA63156}"/>
                </a:ext>
                <a:ext uri="{C183D7F6-B498-43B3-948B-1728B52AA6E4}">
                  <adec:decorative xmlns:adec="http://schemas.microsoft.com/office/drawing/2017/decorative" val="1"/>
                </a:ext>
              </a:extLst>
            </p:cNvPr>
            <p:cNvCxnSpPr>
              <a:cxnSpLocks noChangeShapeType="1"/>
            </p:cNvCxnSpPr>
            <p:nvPr/>
          </p:nvCxnSpPr>
          <p:spPr bwMode="auto">
            <a:xfrm>
              <a:off x="1130170" y="1980264"/>
              <a:ext cx="786406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6" name="decision 1350" descr="decision 1350">
              <a:hlinkClick r:id="rId23"/>
              <a:extLst>
                <a:ext uri="{FF2B5EF4-FFF2-40B4-BE49-F238E27FC236}">
                  <a16:creationId xmlns:a16="http://schemas.microsoft.com/office/drawing/2014/main" id="{0EEE812B-C1A4-4A2F-82AA-A98E428BD12F}"/>
                </a:ext>
                <a:ext uri="{C183D7F6-B498-43B3-948B-1728B52AA6E4}">
                  <adec:decorative xmlns:adec="http://schemas.microsoft.com/office/drawing/2017/decorative" val="0"/>
                </a:ext>
              </a:extLst>
            </p:cNvPr>
            <p:cNvSpPr>
              <a:spLocks noChangeArrowheads="1"/>
            </p:cNvSpPr>
            <p:nvPr/>
          </p:nvSpPr>
          <p:spPr bwMode="auto">
            <a:xfrm>
              <a:off x="2007492" y="2457874"/>
              <a:ext cx="274659"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1350</a:t>
              </a:r>
            </a:p>
          </p:txBody>
        </p:sp>
        <p:sp>
          <p:nvSpPr>
            <p:cNvPr id="90" name="decision 1223" descr="decision 1223">
              <a:hlinkClick r:id="rId24"/>
              <a:extLst>
                <a:ext uri="{FF2B5EF4-FFF2-40B4-BE49-F238E27FC236}">
                  <a16:creationId xmlns:a16="http://schemas.microsoft.com/office/drawing/2014/main" id="{4F4E3471-83B1-496D-877F-64E953B4D641}"/>
                </a:ext>
                <a:ext uri="{C183D7F6-B498-43B3-948B-1728B52AA6E4}">
                  <adec:decorative xmlns:adec="http://schemas.microsoft.com/office/drawing/2017/decorative" val="0"/>
                </a:ext>
              </a:extLst>
            </p:cNvPr>
            <p:cNvSpPr>
              <a:spLocks noChangeArrowheads="1"/>
            </p:cNvSpPr>
            <p:nvPr/>
          </p:nvSpPr>
          <p:spPr bwMode="auto">
            <a:xfrm>
              <a:off x="2773247" y="2457874"/>
              <a:ext cx="274659"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1223</a:t>
              </a:r>
            </a:p>
          </p:txBody>
        </p:sp>
        <p:sp>
          <p:nvSpPr>
            <p:cNvPr id="49" name="segment 1126 planned" descr="segment 1126 planned">
              <a:hlinkClick r:id="rId20"/>
              <a:extLst>
                <a:ext uri="{FF2B5EF4-FFF2-40B4-BE49-F238E27FC236}">
                  <a16:creationId xmlns:a16="http://schemas.microsoft.com/office/drawing/2014/main" id="{8826D3B5-552D-4B17-9BF4-D60DD1C3E290}"/>
                </a:ext>
                <a:ext uri="{C183D7F6-B498-43B3-948B-1728B52AA6E4}">
                  <adec:decorative xmlns:adec="http://schemas.microsoft.com/office/drawing/2017/decorative" val="0"/>
                </a:ext>
              </a:extLst>
            </p:cNvPr>
            <p:cNvSpPr>
              <a:spLocks noChangeArrowheads="1"/>
            </p:cNvSpPr>
            <p:nvPr/>
          </p:nvSpPr>
          <p:spPr bwMode="auto">
            <a:xfrm>
              <a:off x="7205134" y="2389127"/>
              <a:ext cx="1136614" cy="799092"/>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descr="Communication Roadmap (4 of 5)">
            <a:extLst>
              <a:ext uri="{FF2B5EF4-FFF2-40B4-BE49-F238E27FC236}">
                <a16:creationId xmlns:a16="http://schemas.microsoft.com/office/drawing/2014/main" id="{14252417-F642-451D-AACA-9B6D32C4E887}"/>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Communication Roadmap (4 of 5)</a:t>
            </a:r>
          </a:p>
        </p:txBody>
      </p:sp>
      <p:sp>
        <p:nvSpPr>
          <p:cNvPr id="2" name="Slide Number Placeholder 1" descr="45">
            <a:extLst>
              <a:ext uri="{FF2B5EF4-FFF2-40B4-BE49-F238E27FC236}">
                <a16:creationId xmlns:a16="http://schemas.microsoft.com/office/drawing/2014/main" id="{7BA12A62-BDD1-44DC-ABA7-45892A4CAE87}"/>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45</a:t>
            </a:fld>
            <a:endParaRPr lang="en-US"/>
          </a:p>
        </p:txBody>
      </p:sp>
      <p:grpSp>
        <p:nvGrpSpPr>
          <p:cNvPr id="3" name="Group 2" descr="The Communication Roadmap 4 of 5 displays the systems, projects, and decision points associated with A/G Data Communications. ">
            <a:extLst>
              <a:ext uri="{FF2B5EF4-FFF2-40B4-BE49-F238E27FC236}">
                <a16:creationId xmlns:a16="http://schemas.microsoft.com/office/drawing/2014/main" id="{2B6FB53F-D5E1-4199-BC37-AEEF302846B4}"/>
              </a:ext>
            </a:extLst>
          </p:cNvPr>
          <p:cNvGrpSpPr/>
          <p:nvPr/>
        </p:nvGrpSpPr>
        <p:grpSpPr>
          <a:xfrm>
            <a:off x="31123" y="572625"/>
            <a:ext cx="9032875" cy="5903324"/>
            <a:chOff x="31123" y="572625"/>
            <a:chExt cx="9032875" cy="5903324"/>
          </a:xfrm>
        </p:grpSpPr>
        <p:cxnSp>
          <p:nvCxnSpPr>
            <p:cNvPr id="54" name="Straight Arrow Connector 92">
              <a:extLst>
                <a:ext uri="{FF2B5EF4-FFF2-40B4-BE49-F238E27FC236}">
                  <a16:creationId xmlns:a16="http://schemas.microsoft.com/office/drawing/2014/main" id="{E42717B8-A82F-4AA7-8701-CF7BA2AB927B}"/>
                </a:ext>
                <a:ext uri="{C183D7F6-B498-43B3-948B-1728B52AA6E4}">
                  <adec:decorative xmlns:adec="http://schemas.microsoft.com/office/drawing/2017/decorative" val="1"/>
                </a:ext>
              </a:extLst>
            </p:cNvPr>
            <p:cNvCxnSpPr>
              <a:cxnSpLocks/>
            </p:cNvCxnSpPr>
            <p:nvPr/>
          </p:nvCxnSpPr>
          <p:spPr bwMode="auto">
            <a:xfrm>
              <a:off x="1073509" y="2125635"/>
              <a:ext cx="412390" cy="0"/>
            </a:xfrm>
            <a:prstGeom prst="straightConnector1">
              <a:avLst/>
            </a:prstGeom>
            <a:noFill/>
            <a:ln w="9525" algn="ctr">
              <a:solidFill>
                <a:srgbClr val="FF0000"/>
              </a:solidFill>
              <a:round/>
              <a:headEnd/>
              <a:tailEnd type="triangle" w="med" len="med"/>
            </a:ln>
          </p:spPr>
        </p:cxnSp>
        <p:cxnSp>
          <p:nvCxnSpPr>
            <p:cNvPr id="53" name="Straight Arrow Connector 92">
              <a:extLst>
                <a:ext uri="{FF2B5EF4-FFF2-40B4-BE49-F238E27FC236}">
                  <a16:creationId xmlns:a16="http://schemas.microsoft.com/office/drawing/2014/main" id="{0EC57EAB-4F5C-442E-8C5E-9D58FC06CA05}"/>
                </a:ext>
                <a:ext uri="{C183D7F6-B498-43B3-948B-1728B52AA6E4}">
                  <adec:decorative xmlns:adec="http://schemas.microsoft.com/office/drawing/2017/decorative" val="1"/>
                </a:ext>
              </a:extLst>
            </p:cNvPr>
            <p:cNvCxnSpPr>
              <a:cxnSpLocks/>
            </p:cNvCxnSpPr>
            <p:nvPr/>
          </p:nvCxnSpPr>
          <p:spPr bwMode="auto">
            <a:xfrm>
              <a:off x="1073510" y="1800052"/>
              <a:ext cx="412390" cy="0"/>
            </a:xfrm>
            <a:prstGeom prst="straightConnector1">
              <a:avLst/>
            </a:prstGeom>
            <a:noFill/>
            <a:ln w="9525" algn="ctr">
              <a:solidFill>
                <a:srgbClr val="FF0000"/>
              </a:solidFill>
              <a:round/>
              <a:headEnd/>
              <a:tailEnd type="triangle" w="med" len="med"/>
            </a:ln>
          </p:spPr>
        </p:cxnSp>
        <p:cxnSp>
          <p:nvCxnSpPr>
            <p:cNvPr id="51" name="Straight Arrow Connector 92">
              <a:extLst>
                <a:ext uri="{FF2B5EF4-FFF2-40B4-BE49-F238E27FC236}">
                  <a16:creationId xmlns:a16="http://schemas.microsoft.com/office/drawing/2014/main" id="{304DDC89-F778-4C61-B4E9-F02C4123D58A}"/>
                </a:ext>
                <a:ext uri="{C183D7F6-B498-43B3-948B-1728B52AA6E4}">
                  <adec:decorative xmlns:adec="http://schemas.microsoft.com/office/drawing/2017/decorative" val="1"/>
                </a:ext>
              </a:extLst>
            </p:cNvPr>
            <p:cNvCxnSpPr>
              <a:cxnSpLocks/>
            </p:cNvCxnSpPr>
            <p:nvPr/>
          </p:nvCxnSpPr>
          <p:spPr bwMode="auto">
            <a:xfrm>
              <a:off x="1073510" y="1599503"/>
              <a:ext cx="412390" cy="0"/>
            </a:xfrm>
            <a:prstGeom prst="straightConnector1">
              <a:avLst/>
            </a:prstGeom>
            <a:noFill/>
            <a:ln w="9525" algn="ctr">
              <a:solidFill>
                <a:srgbClr val="FF0000"/>
              </a:solidFill>
              <a:round/>
              <a:headEnd/>
              <a:tailEnd type="triangle" w="med" len="med"/>
            </a:ln>
          </p:spPr>
        </p:cxnSp>
        <p:cxnSp>
          <p:nvCxnSpPr>
            <p:cNvPr id="59" name="Straight Arrow Connector 197">
              <a:extLst>
                <a:ext uri="{FF2B5EF4-FFF2-40B4-BE49-F238E27FC236}">
                  <a16:creationId xmlns:a16="http://schemas.microsoft.com/office/drawing/2014/main" id="{8DC4BAF6-D3F2-4B39-A7C1-73D2074115C5}"/>
                </a:ext>
                <a:ext uri="{C183D7F6-B498-43B3-948B-1728B52AA6E4}">
                  <adec:decorative xmlns:adec="http://schemas.microsoft.com/office/drawing/2017/decorative" val="1"/>
                </a:ext>
              </a:extLst>
            </p:cNvPr>
            <p:cNvCxnSpPr>
              <a:cxnSpLocks noChangeShapeType="1"/>
              <a:stCxn id="80" idx="3"/>
            </p:cNvCxnSpPr>
            <p:nvPr/>
          </p:nvCxnSpPr>
          <p:spPr bwMode="auto">
            <a:xfrm>
              <a:off x="1073510" y="2889947"/>
              <a:ext cx="791957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2" name="segment 877" descr="DCIS Network Services &#10;(S1P1 &amp; S1P2) ">
              <a:hlinkClick r:id="rId3"/>
              <a:extLst>
                <a:ext uri="{FF2B5EF4-FFF2-40B4-BE49-F238E27FC236}">
                  <a16:creationId xmlns:a16="http://schemas.microsoft.com/office/drawing/2014/main" id="{541EC53A-0E49-47A7-ABB9-1D70DA3000D9}"/>
                </a:ext>
                <a:ext uri="{C183D7F6-B498-43B3-948B-1728B52AA6E4}">
                  <adec:decorative xmlns:adec="http://schemas.microsoft.com/office/drawing/2017/decorative" val="0"/>
                </a:ext>
              </a:extLst>
            </p:cNvPr>
            <p:cNvSpPr txBox="1">
              <a:spLocks noChangeArrowheads="1"/>
            </p:cNvSpPr>
            <p:nvPr/>
          </p:nvSpPr>
          <p:spPr bwMode="auto">
            <a:xfrm>
              <a:off x="1590461" y="2630585"/>
              <a:ext cx="1027205" cy="640080"/>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DCIS Network Services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(S1P1 &amp; S1P2) </a:t>
              </a:r>
            </a:p>
          </p:txBody>
        </p:sp>
        <p:sp>
          <p:nvSpPr>
            <p:cNvPr id="60" name="Rectangle 2">
              <a:extLst>
                <a:ext uri="{FF2B5EF4-FFF2-40B4-BE49-F238E27FC236}">
                  <a16:creationId xmlns:a16="http://schemas.microsoft.com/office/drawing/2014/main" id="{7DD380C4-EEAA-4DC5-BFDE-0D71D151FB75}"/>
                </a:ext>
                <a:ext uri="{C183D7F6-B498-43B3-948B-1728B52AA6E4}">
                  <adec:decorative xmlns:adec="http://schemas.microsoft.com/office/drawing/2017/decorative" val="1"/>
                </a:ext>
              </a:extLst>
            </p:cNvPr>
            <p:cNvSpPr>
              <a:spLocks noChangeArrowheads="1"/>
            </p:cNvSpPr>
            <p:nvPr/>
          </p:nvSpPr>
          <p:spPr bwMode="auto">
            <a:xfrm rot="10800000">
              <a:off x="31123" y="5079212"/>
              <a:ext cx="9032875" cy="1396737"/>
            </a:xfrm>
            <a:prstGeom prst="rect">
              <a:avLst/>
            </a:prstGeom>
            <a:solidFill>
              <a:srgbClr val="66FF66">
                <a:alpha val="50195"/>
              </a:srgbClr>
            </a:solidFill>
            <a:ln w="9525">
              <a:solidFill>
                <a:srgbClr val="000000"/>
              </a:solidFill>
              <a:miter lim="800000"/>
              <a:headEnd/>
              <a:tailEnd/>
            </a:ln>
          </p:spPr>
          <p:txBody>
            <a:bodyPr vert="eaVert" wrap="none" lIns="0" tIns="0" rIns="45720"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000000"/>
                  </a:solidFill>
                  <a:latin typeface="+mj-lt"/>
                  <a:ea typeface="ＭＳ Ｐゴシック" panose="020B0600070205080204" pitchFamily="34" charset="-128"/>
                  <a:cs typeface="Segoe UI" panose="020B0502040204020203" pitchFamily="34" charset="0"/>
                </a:rPr>
                <a:t>Support</a:t>
              </a:r>
            </a:p>
            <a:p>
              <a:pPr algn="ctr" eaLnBrk="1" hangingPunct="1"/>
              <a:r>
                <a:rPr lang="en-US" altLang="en-US" sz="900" b="1">
                  <a:solidFill>
                    <a:srgbClr val="000000"/>
                  </a:solidFill>
                  <a:latin typeface="+mj-lt"/>
                  <a:ea typeface="ＭＳ Ｐゴシック" panose="020B0600070205080204" pitchFamily="34" charset="-128"/>
                  <a:cs typeface="Segoe UI" panose="020B0502040204020203" pitchFamily="34" charset="0"/>
                </a:rPr>
                <a:t>Activities</a:t>
              </a:r>
            </a:p>
          </p:txBody>
        </p:sp>
        <p:sp>
          <p:nvSpPr>
            <p:cNvPr id="63" name="segment 1117" descr="Data Comm Segment  2 –Advanced Services&#10;">
              <a:hlinkClick r:id="rId4"/>
              <a:extLst>
                <a:ext uri="{FF2B5EF4-FFF2-40B4-BE49-F238E27FC236}">
                  <a16:creationId xmlns:a16="http://schemas.microsoft.com/office/drawing/2014/main" id="{AED61BA0-1F6E-468A-A1C7-C1736934F454}"/>
                </a:ext>
                <a:ext uri="{C183D7F6-B498-43B3-948B-1728B52AA6E4}">
                  <adec:decorative xmlns:adec="http://schemas.microsoft.com/office/drawing/2017/decorative" val="0"/>
                </a:ext>
              </a:extLst>
            </p:cNvPr>
            <p:cNvSpPr txBox="1">
              <a:spLocks noChangeArrowheads="1"/>
            </p:cNvSpPr>
            <p:nvPr/>
          </p:nvSpPr>
          <p:spPr bwMode="auto">
            <a:xfrm>
              <a:off x="5140001" y="3569257"/>
              <a:ext cx="1543239" cy="782701"/>
            </a:xfrm>
            <a:prstGeom prst="rect">
              <a:avLst/>
            </a:prstGeom>
            <a:solidFill>
              <a:srgbClr val="FFC000"/>
            </a:solidFill>
            <a:ln w="9525">
              <a:solidFill>
                <a:schemeClr val="tx1"/>
              </a:solidFill>
              <a:prstDash val="solid"/>
              <a:miter lim="800000"/>
              <a:headEnd/>
              <a:tailEnd/>
            </a:ln>
          </p:spPr>
          <p:txBody>
            <a:bodyPr lIns="18288"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ＭＳ Ｐゴシック"/>
                  <a:cs typeface="Segoe UI"/>
                </a:rPr>
                <a:t>Data Comm Segment  2 –Advanced Services</a:t>
              </a:r>
              <a:endParaRPr lang="en-US" sz="800">
                <a:solidFill>
                  <a:srgbClr val="000000"/>
                </a:solidFill>
                <a:latin typeface="Segoe UI" panose="020B0502040204020203" pitchFamily="34" charset="0"/>
              </a:endParaRPr>
            </a:p>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4" name="Rectangle 78 planned planned planned planned" descr="Wide downward diagonal">
              <a:extLst>
                <a:ext uri="{FF2B5EF4-FFF2-40B4-BE49-F238E27FC236}">
                  <a16:creationId xmlns:a16="http://schemas.microsoft.com/office/drawing/2014/main" id="{BD76870D-C8EE-4872-BC60-6FB3C39B3ECB}"/>
                </a:ext>
                <a:ext uri="{C183D7F6-B498-43B3-948B-1728B52AA6E4}">
                  <adec:decorative xmlns:adec="http://schemas.microsoft.com/office/drawing/2017/decorative" val="0"/>
                </a:ext>
              </a:extLst>
            </p:cNvPr>
            <p:cNvSpPr>
              <a:spLocks noChangeArrowheads="1"/>
            </p:cNvSpPr>
            <p:nvPr/>
          </p:nvSpPr>
          <p:spPr bwMode="auto">
            <a:xfrm>
              <a:off x="5142306" y="4213696"/>
              <a:ext cx="1536312" cy="128016"/>
            </a:xfrm>
            <a:prstGeom prst="rect">
              <a:avLst/>
            </a:prstGeom>
            <a:solidFill>
              <a:schemeClr val="bg1"/>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     Tower Enhancements</a:t>
              </a:r>
            </a:p>
          </p:txBody>
        </p:sp>
        <p:sp>
          <p:nvSpPr>
            <p:cNvPr id="65" name="Rectangle 78 planned planned planned planned" descr="Wide downward diagonal">
              <a:extLst>
                <a:ext uri="{FF2B5EF4-FFF2-40B4-BE49-F238E27FC236}">
                  <a16:creationId xmlns:a16="http://schemas.microsoft.com/office/drawing/2014/main" id="{DB586F8B-BDDF-4D68-92A7-A16DC7C1800E}"/>
                </a:ext>
                <a:ext uri="{C183D7F6-B498-43B3-948B-1728B52AA6E4}">
                  <adec:decorative xmlns:adec="http://schemas.microsoft.com/office/drawing/2017/decorative" val="0"/>
                </a:ext>
              </a:extLst>
            </p:cNvPr>
            <p:cNvSpPr>
              <a:spLocks noChangeArrowheads="1"/>
            </p:cNvSpPr>
            <p:nvPr/>
          </p:nvSpPr>
          <p:spPr bwMode="auto">
            <a:xfrm>
              <a:off x="5146928" y="4042084"/>
              <a:ext cx="1536312" cy="128016"/>
            </a:xfrm>
            <a:prstGeom prst="rect">
              <a:avLst/>
            </a:prstGeom>
            <a:solidFill>
              <a:schemeClr val="bg1"/>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err="1">
                  <a:solidFill>
                    <a:srgbClr val="000000"/>
                  </a:solidFill>
                  <a:latin typeface="+mj-lt"/>
                  <a:ea typeface="ＭＳ Ｐゴシック" panose="020B0600070205080204" pitchFamily="34" charset="-128"/>
                  <a:cs typeface="Segoe UI" panose="020B0502040204020203" pitchFamily="34" charset="0"/>
                </a:rPr>
                <a:t>En</a:t>
              </a:r>
              <a:r>
                <a:rPr lang="en-US" altLang="en-US" sz="800">
                  <a:solidFill>
                    <a:srgbClr val="000000"/>
                  </a:solidFill>
                  <a:latin typeface="+mj-lt"/>
                  <a:ea typeface="ＭＳ Ｐゴシック" panose="020B0600070205080204" pitchFamily="34" charset="-128"/>
                  <a:cs typeface="Segoe UI" panose="020B0502040204020203" pitchFamily="34" charset="0"/>
                </a:rPr>
                <a:t> Route Enhancements</a:t>
              </a:r>
            </a:p>
          </p:txBody>
        </p:sp>
        <p:sp>
          <p:nvSpPr>
            <p:cNvPr id="66" name="decision 304" descr="decision 304">
              <a:hlinkClick r:id="rId5"/>
              <a:extLst>
                <a:ext uri="{FF2B5EF4-FFF2-40B4-BE49-F238E27FC236}">
                  <a16:creationId xmlns:a16="http://schemas.microsoft.com/office/drawing/2014/main" id="{2AE76CAD-355A-4D7F-9529-0566A6216EB3}"/>
                </a:ext>
                <a:ext uri="{C183D7F6-B498-43B3-948B-1728B52AA6E4}">
                  <adec:decorative xmlns:adec="http://schemas.microsoft.com/office/drawing/2017/decorative" val="0"/>
                </a:ext>
              </a:extLst>
            </p:cNvPr>
            <p:cNvSpPr>
              <a:spLocks noChangeArrowheads="1"/>
            </p:cNvSpPr>
            <p:nvPr/>
          </p:nvSpPr>
          <p:spPr bwMode="auto">
            <a:xfrm>
              <a:off x="5044751" y="3689493"/>
              <a:ext cx="274658"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304</a:t>
              </a:r>
            </a:p>
          </p:txBody>
        </p:sp>
        <p:sp>
          <p:nvSpPr>
            <p:cNvPr id="67" name="segment 877" descr="DCIS &#10;Network&#10; Services&#10; (S1P1) ">
              <a:hlinkClick r:id="rId3"/>
              <a:extLst>
                <a:ext uri="{FF2B5EF4-FFF2-40B4-BE49-F238E27FC236}">
                  <a16:creationId xmlns:a16="http://schemas.microsoft.com/office/drawing/2014/main" id="{5F462657-6E4E-4A39-A34E-6323D831E3F2}"/>
                </a:ext>
                <a:ext uri="{C183D7F6-B498-43B3-948B-1728B52AA6E4}">
                  <adec:decorative xmlns:adec="http://schemas.microsoft.com/office/drawing/2017/decorative" val="0"/>
                </a:ext>
              </a:extLst>
            </p:cNvPr>
            <p:cNvSpPr txBox="1">
              <a:spLocks noChangeArrowheads="1"/>
            </p:cNvSpPr>
            <p:nvPr/>
          </p:nvSpPr>
          <p:spPr bwMode="auto">
            <a:xfrm>
              <a:off x="1173684" y="2631831"/>
              <a:ext cx="407222" cy="632268"/>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DCIS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Network</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Services</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(S1P1) </a:t>
              </a:r>
            </a:p>
          </p:txBody>
        </p:sp>
        <p:cxnSp>
          <p:nvCxnSpPr>
            <p:cNvPr id="68" name="Elbow Connector 178">
              <a:extLst>
                <a:ext uri="{FF2B5EF4-FFF2-40B4-BE49-F238E27FC236}">
                  <a16:creationId xmlns:a16="http://schemas.microsoft.com/office/drawing/2014/main" id="{08D11F88-266A-4AEC-8D97-A1AE7EF73C77}"/>
                </a:ext>
                <a:ext uri="{C183D7F6-B498-43B3-948B-1728B52AA6E4}">
                  <adec:decorative xmlns:adec="http://schemas.microsoft.com/office/drawing/2017/decorative" val="1"/>
                </a:ext>
              </a:extLst>
            </p:cNvPr>
            <p:cNvCxnSpPr>
              <a:cxnSpLocks noChangeShapeType="1"/>
            </p:cNvCxnSpPr>
            <p:nvPr/>
          </p:nvCxnSpPr>
          <p:spPr bwMode="auto">
            <a:xfrm flipV="1">
              <a:off x="2184638" y="4744274"/>
              <a:ext cx="3545928" cy="1627301"/>
            </a:xfrm>
            <a:prstGeom prst="bentConnector3">
              <a:avLst>
                <a:gd name="adj1" fmla="val 50000"/>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9" name="roadmap_symbol 145 planned" descr="        Data Comm Segment 3">
              <a:hlinkClick r:id="rId6"/>
              <a:extLst>
                <a:ext uri="{FF2B5EF4-FFF2-40B4-BE49-F238E27FC236}">
                  <a16:creationId xmlns:a16="http://schemas.microsoft.com/office/drawing/2014/main" id="{A438518B-6398-49E2-8E47-AC661CC32A5D}"/>
                </a:ext>
                <a:ext uri="{C183D7F6-B498-43B3-948B-1728B52AA6E4}">
                  <adec:decorative xmlns:adec="http://schemas.microsoft.com/office/drawing/2017/decorative" val="0"/>
                </a:ext>
              </a:extLst>
            </p:cNvPr>
            <p:cNvSpPr txBox="1">
              <a:spLocks noChangeArrowheads="1"/>
            </p:cNvSpPr>
            <p:nvPr/>
          </p:nvSpPr>
          <p:spPr bwMode="auto">
            <a:xfrm>
              <a:off x="5654930" y="4837215"/>
              <a:ext cx="1539712" cy="128016"/>
            </a:xfrm>
            <a:prstGeom prst="rect">
              <a:avLst/>
            </a:prstGeom>
            <a:solidFill>
              <a:srgbClr val="FFC000"/>
            </a:solidFill>
            <a:ln w="9525">
              <a:solidFill>
                <a:schemeClr val="tx1"/>
              </a:solidFill>
              <a:prstDash val="dash"/>
              <a:miter lim="800000"/>
              <a:headEnd/>
              <a:tailEnd/>
            </a:ln>
          </p:spPr>
          <p:txBody>
            <a:bodyPr wrap="none" lIns="0" tIns="0" rIns="0" bIns="0"/>
            <a:lstStyle>
              <a:defPPr>
                <a:defRPr lang="en-US"/>
              </a:defPPr>
              <a:lvl1pPr>
                <a:defRPr sz="800">
                  <a:latin typeface="+mj-l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a:t>        Data Comm Segment 3</a:t>
              </a:r>
            </a:p>
          </p:txBody>
        </p:sp>
        <p:sp>
          <p:nvSpPr>
            <p:cNvPr id="70" name="decision 920 planned" descr="decision 920 planned">
              <a:hlinkClick r:id="rId7"/>
              <a:extLst>
                <a:ext uri="{FF2B5EF4-FFF2-40B4-BE49-F238E27FC236}">
                  <a16:creationId xmlns:a16="http://schemas.microsoft.com/office/drawing/2014/main" id="{E9452C09-0B78-43DA-9FCD-44D7EBB0F632}"/>
                </a:ext>
                <a:ext uri="{C183D7F6-B498-43B3-948B-1728B52AA6E4}">
                  <adec:decorative xmlns:adec="http://schemas.microsoft.com/office/drawing/2017/decorative" val="0"/>
                </a:ext>
              </a:extLst>
            </p:cNvPr>
            <p:cNvSpPr>
              <a:spLocks noChangeArrowheads="1"/>
            </p:cNvSpPr>
            <p:nvPr/>
          </p:nvSpPr>
          <p:spPr bwMode="auto">
            <a:xfrm>
              <a:off x="5730568" y="4529673"/>
              <a:ext cx="274659" cy="365701"/>
            </a:xfrm>
            <a:prstGeom prst="diamond">
              <a:avLst/>
            </a:prstGeom>
            <a:solidFill>
              <a:srgbClr val="FFFFCD"/>
            </a:solidFill>
            <a:ln w="9525">
              <a:solidFill>
                <a:schemeClr val="tx1"/>
              </a:solidFill>
              <a:prstDash val="dash"/>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920</a:t>
              </a:r>
            </a:p>
          </p:txBody>
        </p:sp>
        <p:sp>
          <p:nvSpPr>
            <p:cNvPr id="71" name="decision 921 planned" descr="decision 921 planned">
              <a:hlinkClick r:id="rId8"/>
              <a:extLst>
                <a:ext uri="{FF2B5EF4-FFF2-40B4-BE49-F238E27FC236}">
                  <a16:creationId xmlns:a16="http://schemas.microsoft.com/office/drawing/2014/main" id="{E19091DA-6029-4738-9403-BC7BAC54434F}"/>
                </a:ext>
                <a:ext uri="{C183D7F6-B498-43B3-948B-1728B52AA6E4}">
                  <adec:decorative xmlns:adec="http://schemas.microsoft.com/office/drawing/2017/decorative" val="0"/>
                </a:ext>
              </a:extLst>
            </p:cNvPr>
            <p:cNvSpPr>
              <a:spLocks noChangeArrowheads="1"/>
            </p:cNvSpPr>
            <p:nvPr/>
          </p:nvSpPr>
          <p:spPr bwMode="auto">
            <a:xfrm>
              <a:off x="6081749" y="4529675"/>
              <a:ext cx="274659" cy="365701"/>
            </a:xfrm>
            <a:prstGeom prst="diamond">
              <a:avLst/>
            </a:prstGeom>
            <a:solidFill>
              <a:srgbClr val="FFFFCD"/>
            </a:solidFill>
            <a:ln w="9525">
              <a:solidFill>
                <a:schemeClr val="tx1"/>
              </a:solidFill>
              <a:prstDash val="dash"/>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921</a:t>
              </a:r>
            </a:p>
          </p:txBody>
        </p:sp>
        <p:sp>
          <p:nvSpPr>
            <p:cNvPr id="72" name="decision 922 planned" descr="decision 922 planned">
              <a:hlinkClick r:id="rId9"/>
              <a:extLst>
                <a:ext uri="{FF2B5EF4-FFF2-40B4-BE49-F238E27FC236}">
                  <a16:creationId xmlns:a16="http://schemas.microsoft.com/office/drawing/2014/main" id="{7A3289BB-E834-471E-8EA6-4FEF1A87F445}"/>
                </a:ext>
                <a:ext uri="{C183D7F6-B498-43B3-948B-1728B52AA6E4}">
                  <adec:decorative xmlns:adec="http://schemas.microsoft.com/office/drawing/2017/decorative" val="0"/>
                </a:ext>
              </a:extLst>
            </p:cNvPr>
            <p:cNvSpPr>
              <a:spLocks noChangeArrowheads="1"/>
            </p:cNvSpPr>
            <p:nvPr/>
          </p:nvSpPr>
          <p:spPr bwMode="auto">
            <a:xfrm>
              <a:off x="6500210" y="4524249"/>
              <a:ext cx="274658" cy="365701"/>
            </a:xfrm>
            <a:prstGeom prst="diamond">
              <a:avLst/>
            </a:prstGeom>
            <a:solidFill>
              <a:srgbClr val="FFFFCD"/>
            </a:solidFill>
            <a:ln w="9525">
              <a:solidFill>
                <a:schemeClr val="tx1"/>
              </a:solidFill>
              <a:prstDash val="dash"/>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922</a:t>
              </a:r>
            </a:p>
          </p:txBody>
        </p:sp>
        <p:sp>
          <p:nvSpPr>
            <p:cNvPr id="74" name="segment 1186" descr="Data Comm DCIS Network &#10;Services (DCNS) Future">
              <a:hlinkClick r:id="rId10"/>
              <a:extLst>
                <a:ext uri="{FF2B5EF4-FFF2-40B4-BE49-F238E27FC236}">
                  <a16:creationId xmlns:a16="http://schemas.microsoft.com/office/drawing/2014/main" id="{B87905F6-6AC4-4C9A-9B1D-0D75ED5BC492}"/>
                </a:ext>
                <a:ext uri="{C183D7F6-B498-43B3-948B-1728B52AA6E4}">
                  <adec:decorative xmlns:adec="http://schemas.microsoft.com/office/drawing/2017/decorative" val="0"/>
                </a:ext>
              </a:extLst>
            </p:cNvPr>
            <p:cNvSpPr txBox="1">
              <a:spLocks noChangeArrowheads="1"/>
            </p:cNvSpPr>
            <p:nvPr/>
          </p:nvSpPr>
          <p:spPr bwMode="auto">
            <a:xfrm>
              <a:off x="2617666" y="2630863"/>
              <a:ext cx="6124682" cy="640080"/>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Data Comm DCIS Network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Services (DCNS) Future</a:t>
              </a:r>
            </a:p>
          </p:txBody>
        </p:sp>
        <p:sp>
          <p:nvSpPr>
            <p:cNvPr id="75" name="support 901" descr="support 901">
              <a:hlinkClick r:id="rId11"/>
              <a:extLst>
                <a:ext uri="{FF2B5EF4-FFF2-40B4-BE49-F238E27FC236}">
                  <a16:creationId xmlns:a16="http://schemas.microsoft.com/office/drawing/2014/main" id="{D620CACF-9BC2-4163-A929-5EA4F672FD92}"/>
                </a:ext>
                <a:ext uri="{C183D7F6-B498-43B3-948B-1728B52AA6E4}">
                  <adec:decorative xmlns:adec="http://schemas.microsoft.com/office/drawing/2017/decorative" val="0"/>
                </a:ext>
              </a:extLst>
            </p:cNvPr>
            <p:cNvSpPr>
              <a:spLocks noChangeArrowheads="1"/>
            </p:cNvSpPr>
            <p:nvPr/>
          </p:nvSpPr>
          <p:spPr bwMode="auto">
            <a:xfrm>
              <a:off x="1183704" y="5767469"/>
              <a:ext cx="1521791" cy="274124"/>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cxnSp>
          <p:nvCxnSpPr>
            <p:cNvPr id="76" name="Elbow Connector 178">
              <a:extLst>
                <a:ext uri="{FF2B5EF4-FFF2-40B4-BE49-F238E27FC236}">
                  <a16:creationId xmlns:a16="http://schemas.microsoft.com/office/drawing/2014/main" id="{C7F4921C-7D0B-4F82-89E8-A529C0CC4507}"/>
                </a:ext>
                <a:ext uri="{C183D7F6-B498-43B3-948B-1728B52AA6E4}">
                  <adec:decorative xmlns:adec="http://schemas.microsoft.com/office/drawing/2017/decorative" val="1"/>
                </a:ext>
              </a:extLst>
            </p:cNvPr>
            <p:cNvCxnSpPr>
              <a:cxnSpLocks noChangeShapeType="1"/>
              <a:stCxn id="75" idx="3"/>
              <a:endCxn id="61" idx="1"/>
            </p:cNvCxnSpPr>
            <p:nvPr/>
          </p:nvCxnSpPr>
          <p:spPr bwMode="auto">
            <a:xfrm flipV="1">
              <a:off x="2705495" y="4523827"/>
              <a:ext cx="1560944" cy="1380704"/>
            </a:xfrm>
            <a:prstGeom prst="bentConnector3">
              <a:avLst>
                <a:gd name="adj1" fmla="val 50000"/>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9" name="Straight Arrow Connector 92">
              <a:extLst>
                <a:ext uri="{FF2B5EF4-FFF2-40B4-BE49-F238E27FC236}">
                  <a16:creationId xmlns:a16="http://schemas.microsoft.com/office/drawing/2014/main" id="{27C7B8A1-6789-4F0B-85D0-0C84E720F4FE}"/>
                </a:ext>
                <a:ext uri="{C183D7F6-B498-43B3-948B-1728B52AA6E4}">
                  <adec:decorative xmlns:adec="http://schemas.microsoft.com/office/drawing/2017/decorative" val="1"/>
                </a:ext>
              </a:extLst>
            </p:cNvPr>
            <p:cNvCxnSpPr>
              <a:cxnSpLocks/>
            </p:cNvCxnSpPr>
            <p:nvPr/>
          </p:nvCxnSpPr>
          <p:spPr bwMode="auto">
            <a:xfrm>
              <a:off x="2181775" y="1507201"/>
              <a:ext cx="6811307" cy="0"/>
            </a:xfrm>
            <a:prstGeom prst="straightConnector1">
              <a:avLst/>
            </a:prstGeom>
            <a:noFill/>
            <a:ln w="9525" algn="ctr">
              <a:solidFill>
                <a:srgbClr val="FF0000"/>
              </a:solidFill>
              <a:round/>
              <a:headEnd/>
              <a:tailEnd type="triangle" w="med" len="med"/>
            </a:ln>
          </p:spPr>
        </p:cxnSp>
        <p:sp>
          <p:nvSpPr>
            <p:cNvPr id="80" name="system 1108" descr="system 1108">
              <a:hlinkClick r:id="rId12"/>
              <a:extLst>
                <a:ext uri="{FF2B5EF4-FFF2-40B4-BE49-F238E27FC236}">
                  <a16:creationId xmlns:a16="http://schemas.microsoft.com/office/drawing/2014/main" id="{C133B589-E8F0-46EC-8AEB-19EC01F94645}"/>
                </a:ext>
                <a:ext uri="{C183D7F6-B498-43B3-948B-1728B52AA6E4}">
                  <adec:decorative xmlns:adec="http://schemas.microsoft.com/office/drawing/2017/decorative" val="0"/>
                </a:ext>
              </a:extLst>
            </p:cNvPr>
            <p:cNvSpPr>
              <a:spLocks noChangeArrowheads="1"/>
            </p:cNvSpPr>
            <p:nvPr/>
          </p:nvSpPr>
          <p:spPr bwMode="auto">
            <a:xfrm>
              <a:off x="268776" y="2798507"/>
              <a:ext cx="80473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mj-lt"/>
                  <a:ea typeface="ＭＳ Ｐゴシック" panose="020B0600070205080204" pitchFamily="34" charset="-128"/>
                  <a:cs typeface="Segoe UI" panose="020B0502040204020203" pitchFamily="34" charset="0"/>
                </a:rPr>
                <a:t>DCNS</a:t>
              </a:r>
            </a:p>
          </p:txBody>
        </p:sp>
        <p:sp>
          <p:nvSpPr>
            <p:cNvPr id="81" name="decision 1033" descr="decision 1033">
              <a:hlinkClick r:id="rId13"/>
              <a:extLst>
                <a:ext uri="{FF2B5EF4-FFF2-40B4-BE49-F238E27FC236}">
                  <a16:creationId xmlns:a16="http://schemas.microsoft.com/office/drawing/2014/main" id="{7726F323-60AC-415D-BCEF-D8C4D20468E0}"/>
                </a:ext>
                <a:ext uri="{C183D7F6-B498-43B3-948B-1728B52AA6E4}">
                  <adec:decorative xmlns:adec="http://schemas.microsoft.com/office/drawing/2017/decorative" val="0"/>
                </a:ext>
              </a:extLst>
            </p:cNvPr>
            <p:cNvSpPr>
              <a:spLocks noChangeArrowheads="1"/>
            </p:cNvSpPr>
            <p:nvPr/>
          </p:nvSpPr>
          <p:spPr bwMode="auto">
            <a:xfrm>
              <a:off x="4520288" y="3686276"/>
              <a:ext cx="274658"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1033</a:t>
              </a:r>
            </a:p>
          </p:txBody>
        </p:sp>
        <p:sp>
          <p:nvSpPr>
            <p:cNvPr id="82" name="segment 1116" descr=" Data Comm Air Ground Internet (IP) Gateway">
              <a:hlinkClick r:id="rId14"/>
              <a:extLst>
                <a:ext uri="{FF2B5EF4-FFF2-40B4-BE49-F238E27FC236}">
                  <a16:creationId xmlns:a16="http://schemas.microsoft.com/office/drawing/2014/main" id="{B8C16A60-FB70-4DD6-A1F3-D961468A3973}"/>
                </a:ext>
                <a:ext uri="{C183D7F6-B498-43B3-948B-1728B52AA6E4}">
                  <adec:decorative xmlns:adec="http://schemas.microsoft.com/office/drawing/2017/decorative" val="0"/>
                </a:ext>
              </a:extLst>
            </p:cNvPr>
            <p:cNvSpPr txBox="1">
              <a:spLocks noChangeArrowheads="1"/>
            </p:cNvSpPr>
            <p:nvPr/>
          </p:nvSpPr>
          <p:spPr bwMode="auto">
            <a:xfrm>
              <a:off x="1176986" y="3414426"/>
              <a:ext cx="5010577" cy="128016"/>
            </a:xfrm>
            <a:prstGeom prst="rect">
              <a:avLst/>
            </a:prstGeom>
            <a:solidFill>
              <a:srgbClr val="FFC000"/>
            </a:solidFill>
            <a:ln w="9525">
              <a:solidFill>
                <a:schemeClr val="tx1"/>
              </a:solidFill>
              <a:miter lim="800000"/>
              <a:headEnd/>
              <a:tailEnd/>
            </a:ln>
          </p:spPr>
          <p:txBody>
            <a:bodyPr wrap="none" lIns="0" tIns="0" rIns="0" bIns="0"/>
            <a:lstStyle>
              <a:defPPr>
                <a:defRPr lang="en-US"/>
              </a:defPPr>
              <a:lvl1pPr algn="ctr">
                <a:defRPr sz="800">
                  <a:solidFill>
                    <a:srgbClr val="000000"/>
                  </a:solidFill>
                  <a:latin typeface="+mj-lt"/>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atin typeface="Segoe UI" panose="020B0502040204020203" pitchFamily="34" charset="0"/>
                </a:rPr>
                <a:t> Data Comm Air Ground Internet (IP) Gateway</a:t>
              </a:r>
              <a:endParaRPr lang="en-US" altLang="en-US">
                <a:latin typeface="Segoe UI" panose="020B0502040204020203" pitchFamily="34" charset="0"/>
              </a:endParaRPr>
            </a:p>
          </p:txBody>
        </p:sp>
        <p:sp>
          <p:nvSpPr>
            <p:cNvPr id="83" name="roadmap_symbol 373 planned" descr="        Data Comm Segment 1 Phase 2                              (Enhanced Services)">
              <a:hlinkClick r:id="rId15"/>
              <a:extLst>
                <a:ext uri="{FF2B5EF4-FFF2-40B4-BE49-F238E27FC236}">
                  <a16:creationId xmlns:a16="http://schemas.microsoft.com/office/drawing/2014/main" id="{8505E776-972D-44E7-BB11-E344B2764B49}"/>
                </a:ext>
                <a:ext uri="{C183D7F6-B498-43B3-948B-1728B52AA6E4}">
                  <adec:decorative xmlns:adec="http://schemas.microsoft.com/office/drawing/2017/decorative" val="0"/>
                </a:ext>
              </a:extLst>
            </p:cNvPr>
            <p:cNvSpPr txBox="1">
              <a:spLocks noChangeArrowheads="1"/>
            </p:cNvSpPr>
            <p:nvPr/>
          </p:nvSpPr>
          <p:spPr bwMode="auto">
            <a:xfrm>
              <a:off x="3229607" y="2263003"/>
              <a:ext cx="2047723" cy="237706"/>
            </a:xfrm>
            <a:prstGeom prst="rect">
              <a:avLst/>
            </a:prstGeom>
            <a:solidFill>
              <a:srgbClr val="FFC000"/>
            </a:solidFill>
            <a:ln w="9525">
              <a:solidFill>
                <a:schemeClr val="tx1"/>
              </a:solidFill>
              <a:prstDash val="dash"/>
              <a:miter lim="800000"/>
              <a:headEnd/>
              <a:tailEnd/>
            </a:ln>
          </p:spPr>
          <p:txBody>
            <a:bodyPr wrap="none" lIns="0"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ea typeface="ＭＳ Ｐゴシック"/>
                  <a:cs typeface="Segoe UI"/>
                </a:rPr>
                <a:t>        Data Comm Segment 1 Phase 2  </a:t>
              </a:r>
              <a:br>
                <a:rPr lang="en-US" altLang="en-US" sz="800">
                  <a:latin typeface="+mj-lt"/>
                  <a:ea typeface="ＭＳ Ｐゴシック"/>
                  <a:cs typeface="Segoe UI"/>
                </a:rPr>
              </a:br>
              <a:r>
                <a:rPr lang="en-US" altLang="en-US" sz="800">
                  <a:solidFill>
                    <a:srgbClr val="000000"/>
                  </a:solidFill>
                  <a:latin typeface="+mj-lt"/>
                  <a:ea typeface="ＭＳ Ｐゴシック"/>
                  <a:cs typeface="Segoe UI"/>
                </a:rPr>
                <a:t>                            (Enhanced Services)</a:t>
              </a:r>
            </a:p>
          </p:txBody>
        </p:sp>
        <p:sp>
          <p:nvSpPr>
            <p:cNvPr id="84" name="decision 1126 planned" descr="decision 1126 planned">
              <a:hlinkClick r:id="rId16"/>
              <a:extLst>
                <a:ext uri="{FF2B5EF4-FFF2-40B4-BE49-F238E27FC236}">
                  <a16:creationId xmlns:a16="http://schemas.microsoft.com/office/drawing/2014/main" id="{453B87B3-C6C5-4FD4-A22A-4DAF25EA757D}"/>
                </a:ext>
                <a:ext uri="{C183D7F6-B498-43B3-948B-1728B52AA6E4}">
                  <adec:decorative xmlns:adec="http://schemas.microsoft.com/office/drawing/2017/decorative" val="0"/>
                </a:ext>
              </a:extLst>
            </p:cNvPr>
            <p:cNvSpPr>
              <a:spLocks noChangeArrowheads="1"/>
            </p:cNvSpPr>
            <p:nvPr/>
          </p:nvSpPr>
          <p:spPr bwMode="auto">
            <a:xfrm>
              <a:off x="3029643" y="2337389"/>
              <a:ext cx="274658" cy="365701"/>
            </a:xfrm>
            <a:prstGeom prst="diamond">
              <a:avLst/>
            </a:prstGeom>
            <a:solidFill>
              <a:srgbClr val="FFFFCC"/>
            </a:solidFill>
            <a:ln w="9525" algn="ctr">
              <a:solidFill>
                <a:srgbClr val="FF0000"/>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1126</a:t>
              </a:r>
            </a:p>
          </p:txBody>
        </p:sp>
        <p:sp>
          <p:nvSpPr>
            <p:cNvPr id="85" name="Rectangle 97">
              <a:extLst>
                <a:ext uri="{FF2B5EF4-FFF2-40B4-BE49-F238E27FC236}">
                  <a16:creationId xmlns:a16="http://schemas.microsoft.com/office/drawing/2014/main" id="{C001C335-5DF3-4588-B575-79A58B45D34E}"/>
                </a:ext>
                <a:ext uri="{C183D7F6-B498-43B3-948B-1728B52AA6E4}">
                  <adec:decorative xmlns:adec="http://schemas.microsoft.com/office/drawing/2017/decorative" val="1"/>
                </a:ext>
              </a:extLst>
            </p:cNvPr>
            <p:cNvSpPr>
              <a:spLocks noChangeArrowheads="1"/>
            </p:cNvSpPr>
            <p:nvPr/>
          </p:nvSpPr>
          <p:spPr bwMode="auto">
            <a:xfrm>
              <a:off x="1174406" y="3016758"/>
              <a:ext cx="6683424" cy="253203"/>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Data Comm Network Service VDL2: Ground</a:t>
              </a:r>
            </a:p>
          </p:txBody>
        </p:sp>
        <p:sp>
          <p:nvSpPr>
            <p:cNvPr id="86" name="decision 1127" descr="decision 1127">
              <a:hlinkClick r:id="rId17"/>
              <a:extLst>
                <a:ext uri="{FF2B5EF4-FFF2-40B4-BE49-F238E27FC236}">
                  <a16:creationId xmlns:a16="http://schemas.microsoft.com/office/drawing/2014/main" id="{043F6E95-FDF2-44D5-B866-DB54535CF372}"/>
                </a:ext>
                <a:ext uri="{C183D7F6-B498-43B3-948B-1728B52AA6E4}">
                  <adec:decorative xmlns:adec="http://schemas.microsoft.com/office/drawing/2017/decorative" val="0"/>
                </a:ext>
              </a:extLst>
            </p:cNvPr>
            <p:cNvSpPr>
              <a:spLocks noChangeArrowheads="1"/>
            </p:cNvSpPr>
            <p:nvPr/>
          </p:nvSpPr>
          <p:spPr bwMode="auto">
            <a:xfrm>
              <a:off x="1980129" y="3059312"/>
              <a:ext cx="274659"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1127</a:t>
              </a:r>
            </a:p>
          </p:txBody>
        </p:sp>
        <p:sp>
          <p:nvSpPr>
            <p:cNvPr id="88" name="decision 1129" descr="decision 1129">
              <a:hlinkClick r:id="rId18"/>
              <a:extLst>
                <a:ext uri="{FF2B5EF4-FFF2-40B4-BE49-F238E27FC236}">
                  <a16:creationId xmlns:a16="http://schemas.microsoft.com/office/drawing/2014/main" id="{A6E17014-B96D-43F0-A065-FCE3641B35D5}"/>
                </a:ext>
                <a:ext uri="{C183D7F6-B498-43B3-948B-1728B52AA6E4}">
                  <adec:decorative xmlns:adec="http://schemas.microsoft.com/office/drawing/2017/decorative" val="0"/>
                </a:ext>
              </a:extLst>
            </p:cNvPr>
            <p:cNvSpPr>
              <a:spLocks noChangeArrowheads="1"/>
            </p:cNvSpPr>
            <p:nvPr/>
          </p:nvSpPr>
          <p:spPr bwMode="auto">
            <a:xfrm>
              <a:off x="3007334" y="3058262"/>
              <a:ext cx="274658"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1129</a:t>
              </a:r>
            </a:p>
          </p:txBody>
        </p:sp>
        <p:sp>
          <p:nvSpPr>
            <p:cNvPr id="89" name="Rectangle 4">
              <a:extLst>
                <a:ext uri="{FF2B5EF4-FFF2-40B4-BE49-F238E27FC236}">
                  <a16:creationId xmlns:a16="http://schemas.microsoft.com/office/drawing/2014/main" id="{6ADB0B6E-C0CE-4F24-B623-E1C20D8830B4}"/>
                </a:ext>
                <a:ext uri="{C183D7F6-B498-43B3-948B-1728B52AA6E4}">
                  <adec:decorative xmlns:adec="http://schemas.microsoft.com/office/drawing/2017/decorative" val="1"/>
                </a:ext>
              </a:extLst>
            </p:cNvPr>
            <p:cNvSpPr>
              <a:spLocks noChangeArrowheads="1"/>
            </p:cNvSpPr>
            <p:nvPr/>
          </p:nvSpPr>
          <p:spPr bwMode="auto">
            <a:xfrm>
              <a:off x="31127" y="572625"/>
              <a:ext cx="9032103" cy="5891448"/>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mj-lt"/>
                  <a:ea typeface="ＭＳ Ｐゴシック" pitchFamily="34" charset="-128"/>
                  <a:cs typeface="Segoe UI" panose="020B0502040204020203" pitchFamily="34" charset="0"/>
                </a:rPr>
                <a:t>                                                                      A/G Data Communications</a:t>
              </a:r>
            </a:p>
          </p:txBody>
        </p:sp>
        <p:sp>
          <p:nvSpPr>
            <p:cNvPr id="90" name="TextBox 99" descr="ATN-IP A/G Communication Standards &#10;Development (SC-223, ICAO, AEEC)">
              <a:extLst>
                <a:ext uri="{FF2B5EF4-FFF2-40B4-BE49-F238E27FC236}">
                  <a16:creationId xmlns:a16="http://schemas.microsoft.com/office/drawing/2014/main" id="{CADF08C3-CDC2-474C-9859-7E83CD780232}"/>
                </a:ext>
                <a:ext uri="{C183D7F6-B498-43B3-948B-1728B52AA6E4}">
                  <adec:decorative xmlns:adec="http://schemas.microsoft.com/office/drawing/2017/decorative" val="0"/>
                </a:ext>
              </a:extLst>
            </p:cNvPr>
            <p:cNvSpPr txBox="1">
              <a:spLocks noChangeArrowheads="1"/>
            </p:cNvSpPr>
            <p:nvPr/>
          </p:nvSpPr>
          <p:spPr bwMode="auto">
            <a:xfrm>
              <a:off x="2769420" y="5786074"/>
              <a:ext cx="1828098" cy="246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ea typeface="ＭＳ Ｐゴシック" panose="020B0600070205080204" pitchFamily="34" charset="-128"/>
                  <a:cs typeface="Segoe UI" panose="020B0502040204020203" pitchFamily="34" charset="0"/>
                </a:rPr>
                <a:t>ATN-IP A/G Communication Standards </a:t>
              </a:r>
            </a:p>
            <a:p>
              <a:r>
                <a:rPr lang="en-US" altLang="en-US" sz="800">
                  <a:solidFill>
                    <a:srgbClr val="000000"/>
                  </a:solidFill>
                  <a:latin typeface="+mj-lt"/>
                  <a:ea typeface="ＭＳ Ｐゴシック" panose="020B0600070205080204" pitchFamily="34" charset="-128"/>
                  <a:cs typeface="Segoe UI" panose="020B0502040204020203" pitchFamily="34" charset="0"/>
                </a:rPr>
                <a:t>Development (SC-223, ICAO, AEEC)</a:t>
              </a:r>
            </a:p>
          </p:txBody>
        </p:sp>
        <p:sp>
          <p:nvSpPr>
            <p:cNvPr id="91" name="TextBox 100" descr="RTCA/EUROCAE Far-Term Data Comms &#10;Standards (NextGen SATCOM)">
              <a:extLst>
                <a:ext uri="{FF2B5EF4-FFF2-40B4-BE49-F238E27FC236}">
                  <a16:creationId xmlns:a16="http://schemas.microsoft.com/office/drawing/2014/main" id="{B736D1AF-D89C-4202-A3D6-5186DBF2F9E3}"/>
                </a:ext>
                <a:ext uri="{C183D7F6-B498-43B3-948B-1728B52AA6E4}">
                  <adec:decorative xmlns:adec="http://schemas.microsoft.com/office/drawing/2017/decorative" val="0"/>
                </a:ext>
              </a:extLst>
            </p:cNvPr>
            <p:cNvSpPr txBox="1">
              <a:spLocks noChangeArrowheads="1"/>
            </p:cNvSpPr>
            <p:nvPr/>
          </p:nvSpPr>
          <p:spPr bwMode="auto">
            <a:xfrm>
              <a:off x="2762940" y="6124891"/>
              <a:ext cx="196144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ea typeface="ＭＳ Ｐゴシック" panose="020B0600070205080204" pitchFamily="34" charset="-128"/>
                  <a:cs typeface="Segoe UI" panose="020B0502040204020203" pitchFamily="34" charset="0"/>
                </a:rPr>
                <a:t>RTCA/EUROCAE Far-Term Data Comms </a:t>
              </a:r>
            </a:p>
            <a:p>
              <a:r>
                <a:rPr lang="en-US" altLang="en-US" sz="800">
                  <a:solidFill>
                    <a:srgbClr val="000000"/>
                  </a:solidFill>
                  <a:latin typeface="+mj-lt"/>
                  <a:ea typeface="ＭＳ Ｐゴシック" panose="020B0600070205080204" pitchFamily="34" charset="-128"/>
                  <a:cs typeface="Segoe UI" panose="020B0502040204020203" pitchFamily="34" charset="0"/>
                </a:rPr>
                <a:t>Standards (NextGen SATCOM)</a:t>
              </a:r>
            </a:p>
          </p:txBody>
        </p:sp>
        <p:sp>
          <p:nvSpPr>
            <p:cNvPr id="92" name="segment 969" descr="     Data Comm Segment 1 Phase 2 (Full Services) ">
              <a:hlinkClick r:id="rId19"/>
              <a:extLst>
                <a:ext uri="{FF2B5EF4-FFF2-40B4-BE49-F238E27FC236}">
                  <a16:creationId xmlns:a16="http://schemas.microsoft.com/office/drawing/2014/main" id="{2B68E9C9-FEAD-4404-AF79-5E7168FC7039}"/>
                </a:ext>
                <a:ext uri="{C183D7F6-B498-43B3-948B-1728B52AA6E4}">
                  <adec:decorative xmlns:adec="http://schemas.microsoft.com/office/drawing/2017/decorative" val="0"/>
                </a:ext>
              </a:extLst>
            </p:cNvPr>
            <p:cNvSpPr txBox="1">
              <a:spLocks noChangeArrowheads="1"/>
            </p:cNvSpPr>
            <p:nvPr/>
          </p:nvSpPr>
          <p:spPr bwMode="auto">
            <a:xfrm>
              <a:off x="1181324" y="1891804"/>
              <a:ext cx="2436851" cy="323305"/>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Data Comm Segment 1 Phase 2 (Full Services) </a:t>
              </a:r>
            </a:p>
          </p:txBody>
        </p:sp>
        <p:sp>
          <p:nvSpPr>
            <p:cNvPr id="93" name="support 1088" descr="support 1088">
              <a:hlinkClick r:id="rId20"/>
              <a:extLst>
                <a:ext uri="{FF2B5EF4-FFF2-40B4-BE49-F238E27FC236}">
                  <a16:creationId xmlns:a16="http://schemas.microsoft.com/office/drawing/2014/main" id="{DD270D93-CFF9-46CA-826D-0896F850DB5C}"/>
                </a:ext>
                <a:ext uri="{C183D7F6-B498-43B3-948B-1728B52AA6E4}">
                  <adec:decorative xmlns:adec="http://schemas.microsoft.com/office/drawing/2017/decorative" val="0"/>
                </a:ext>
              </a:extLst>
            </p:cNvPr>
            <p:cNvSpPr>
              <a:spLocks noChangeArrowheads="1"/>
            </p:cNvSpPr>
            <p:nvPr/>
          </p:nvSpPr>
          <p:spPr bwMode="auto">
            <a:xfrm>
              <a:off x="1171649" y="5423294"/>
              <a:ext cx="686121" cy="223655"/>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94" name="TextBox 99" descr="Research data exchange requirements for exchange between avionics and ground systems">
              <a:extLst>
                <a:ext uri="{FF2B5EF4-FFF2-40B4-BE49-F238E27FC236}">
                  <a16:creationId xmlns:a16="http://schemas.microsoft.com/office/drawing/2014/main" id="{C897815A-EC11-4F2F-8732-8B56E9E48E32}"/>
                </a:ext>
                <a:ext uri="{C183D7F6-B498-43B3-948B-1728B52AA6E4}">
                  <adec:decorative xmlns:adec="http://schemas.microsoft.com/office/drawing/2017/decorative" val="0"/>
                </a:ext>
              </a:extLst>
            </p:cNvPr>
            <p:cNvSpPr txBox="1">
              <a:spLocks noChangeArrowheads="1"/>
            </p:cNvSpPr>
            <p:nvPr/>
          </p:nvSpPr>
          <p:spPr bwMode="auto">
            <a:xfrm>
              <a:off x="1900685" y="5417343"/>
              <a:ext cx="2278884"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ea typeface="ＭＳ Ｐゴシック"/>
                  <a:cs typeface="Segoe UI"/>
                </a:rPr>
                <a:t>Research data exchange requirements for exchange between avionics and ground systems</a:t>
              </a:r>
            </a:p>
          </p:txBody>
        </p:sp>
        <p:sp>
          <p:nvSpPr>
            <p:cNvPr id="97" name="system 714" descr="Data Comm &#10;(Tower Service)">
              <a:hlinkClick r:id="rId21"/>
              <a:extLst>
                <a:ext uri="{FF2B5EF4-FFF2-40B4-BE49-F238E27FC236}">
                  <a16:creationId xmlns:a16="http://schemas.microsoft.com/office/drawing/2014/main" id="{0683FFF6-2E1D-441C-8973-9B494AC1C6A7}"/>
                </a:ext>
                <a:ext uri="{C183D7F6-B498-43B3-948B-1728B52AA6E4}">
                  <adec:decorative xmlns:adec="http://schemas.microsoft.com/office/drawing/2017/decorative" val="0"/>
                </a:ext>
              </a:extLst>
            </p:cNvPr>
            <p:cNvSpPr txBox="1">
              <a:spLocks noChangeArrowheads="1"/>
            </p:cNvSpPr>
            <p:nvPr/>
          </p:nvSpPr>
          <p:spPr bwMode="auto">
            <a:xfrm>
              <a:off x="268838" y="675927"/>
              <a:ext cx="804672" cy="237744"/>
            </a:xfrm>
            <a:prstGeom prst="rect">
              <a:avLst/>
            </a:prstGeom>
            <a:solidFill>
              <a:srgbClr val="D0F2FC"/>
            </a:solidFill>
            <a:ln w="9525">
              <a:solidFill>
                <a:schemeClr val="tx1"/>
              </a:solidFill>
              <a:miter lim="800000"/>
              <a:headEnd/>
              <a:tailEnd/>
            </a:ln>
          </p:spPr>
          <p:txBody>
            <a:bodyPr wrap="none" lIns="9144" tIns="18288" rIns="0" bIns="0" anchor="ctr" anchorCtr="1"/>
            <a:lstStyle>
              <a:defPPr>
                <a:defRPr lang="en-US"/>
              </a:defPPr>
              <a:lvl1pPr algn="ctr">
                <a:lnSpc>
                  <a:spcPct val="80000"/>
                </a:lnSpc>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a:latin typeface="+mj-lt"/>
                </a:rPr>
                <a:t>Data Comm </a:t>
              </a:r>
            </a:p>
            <a:p>
              <a:r>
                <a:rPr lang="en-US" altLang="en-US">
                  <a:latin typeface="+mj-lt"/>
                </a:rPr>
                <a:t>(Tower Service)</a:t>
              </a:r>
            </a:p>
          </p:txBody>
        </p:sp>
        <p:cxnSp>
          <p:nvCxnSpPr>
            <p:cNvPr id="98" name="Straight Arrow Connector 92">
              <a:extLst>
                <a:ext uri="{FF2B5EF4-FFF2-40B4-BE49-F238E27FC236}">
                  <a16:creationId xmlns:a16="http://schemas.microsoft.com/office/drawing/2014/main" id="{B2603B3C-4BC5-4B28-9308-C51E064D5F85}"/>
                </a:ext>
                <a:ext uri="{C183D7F6-B498-43B3-948B-1728B52AA6E4}">
                  <adec:decorative xmlns:adec="http://schemas.microsoft.com/office/drawing/2017/decorative" val="1"/>
                </a:ext>
              </a:extLst>
            </p:cNvPr>
            <p:cNvCxnSpPr>
              <a:cxnSpLocks/>
              <a:stCxn id="97" idx="3"/>
            </p:cNvCxnSpPr>
            <p:nvPr/>
          </p:nvCxnSpPr>
          <p:spPr bwMode="auto">
            <a:xfrm flipV="1">
              <a:off x="1073510" y="793423"/>
              <a:ext cx="7919572" cy="1376"/>
            </a:xfrm>
            <a:prstGeom prst="straightConnector1">
              <a:avLst/>
            </a:prstGeom>
            <a:noFill/>
            <a:ln w="9525" algn="ctr">
              <a:solidFill>
                <a:srgbClr val="FF0000"/>
              </a:solidFill>
              <a:round/>
              <a:headEnd/>
              <a:tailEnd type="triangle" w="med" len="med"/>
            </a:ln>
          </p:spPr>
        </p:cxnSp>
        <p:sp>
          <p:nvSpPr>
            <p:cNvPr id="100" name="system 1116" descr="system 1116">
              <a:hlinkClick r:id="rId22"/>
              <a:extLst>
                <a:ext uri="{FF2B5EF4-FFF2-40B4-BE49-F238E27FC236}">
                  <a16:creationId xmlns:a16="http://schemas.microsoft.com/office/drawing/2014/main" id="{C273F859-9420-45D3-9713-3263727687A2}"/>
                </a:ext>
                <a:ext uri="{C183D7F6-B498-43B3-948B-1728B52AA6E4}">
                  <adec:decorative xmlns:adec="http://schemas.microsoft.com/office/drawing/2017/decorative" val="0"/>
                </a:ext>
              </a:extLst>
            </p:cNvPr>
            <p:cNvSpPr>
              <a:spLocks noChangeArrowheads="1"/>
            </p:cNvSpPr>
            <p:nvPr/>
          </p:nvSpPr>
          <p:spPr bwMode="auto">
            <a:xfrm>
              <a:off x="268777" y="1000669"/>
              <a:ext cx="804735" cy="182851"/>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mj-lt"/>
                  <a:ea typeface="ＭＳ Ｐゴシック" panose="020B0600070205080204" pitchFamily="34" charset="-128"/>
                  <a:cs typeface="Segoe UI" panose="020B0502040204020203" pitchFamily="34" charset="0"/>
                </a:rPr>
                <a:t>FANS</a:t>
              </a:r>
            </a:p>
          </p:txBody>
        </p:sp>
        <p:cxnSp>
          <p:nvCxnSpPr>
            <p:cNvPr id="101" name="Straight Arrow Connector 92">
              <a:extLst>
                <a:ext uri="{FF2B5EF4-FFF2-40B4-BE49-F238E27FC236}">
                  <a16:creationId xmlns:a16="http://schemas.microsoft.com/office/drawing/2014/main" id="{DE87D8B2-CE7B-44CE-90C8-FE975C3D1F34}"/>
                </a:ext>
                <a:ext uri="{C183D7F6-B498-43B3-948B-1728B52AA6E4}">
                  <adec:decorative xmlns:adec="http://schemas.microsoft.com/office/drawing/2017/decorative" val="1"/>
                </a:ext>
              </a:extLst>
            </p:cNvPr>
            <p:cNvCxnSpPr>
              <a:cxnSpLocks/>
            </p:cNvCxnSpPr>
            <p:nvPr/>
          </p:nvCxnSpPr>
          <p:spPr bwMode="auto">
            <a:xfrm>
              <a:off x="1073510" y="1090532"/>
              <a:ext cx="7919570" cy="0"/>
            </a:xfrm>
            <a:prstGeom prst="straightConnector1">
              <a:avLst/>
            </a:prstGeom>
            <a:noFill/>
            <a:ln w="9525" algn="ctr">
              <a:solidFill>
                <a:srgbClr val="FF0000"/>
              </a:solidFill>
              <a:round/>
              <a:headEnd/>
              <a:tailEnd type="triangle" w="med" len="med"/>
            </a:ln>
          </p:spPr>
        </p:cxnSp>
        <p:sp>
          <p:nvSpPr>
            <p:cNvPr id="102" name="system 600" descr="system 600">
              <a:hlinkClick r:id="rId23"/>
              <a:extLst>
                <a:ext uri="{FF2B5EF4-FFF2-40B4-BE49-F238E27FC236}">
                  <a16:creationId xmlns:a16="http://schemas.microsoft.com/office/drawing/2014/main" id="{09AD5625-C198-432F-BFAA-57D4986804AC}"/>
                </a:ext>
                <a:ext uri="{C183D7F6-B498-43B3-948B-1728B52AA6E4}">
                  <adec:decorative xmlns:adec="http://schemas.microsoft.com/office/drawing/2017/decorative" val="0"/>
                </a:ext>
              </a:extLst>
            </p:cNvPr>
            <p:cNvSpPr>
              <a:spLocks noChangeArrowheads="1"/>
            </p:cNvSpPr>
            <p:nvPr/>
          </p:nvSpPr>
          <p:spPr bwMode="auto">
            <a:xfrm>
              <a:off x="287376" y="1701427"/>
              <a:ext cx="804735" cy="517322"/>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mj-lt"/>
                  <a:ea typeface="ＭＳ Ｐゴシック" panose="020B0600070205080204" pitchFamily="34" charset="-128"/>
                  <a:cs typeface="Segoe UI" panose="020B0502040204020203" pitchFamily="34" charset="0"/>
                </a:rPr>
                <a:t>ERAM</a:t>
              </a:r>
            </a:p>
          </p:txBody>
        </p:sp>
        <p:sp>
          <p:nvSpPr>
            <p:cNvPr id="103" name="system 206" descr="system 206">
              <a:hlinkClick r:id="rId24"/>
              <a:extLst>
                <a:ext uri="{FF2B5EF4-FFF2-40B4-BE49-F238E27FC236}">
                  <a16:creationId xmlns:a16="http://schemas.microsoft.com/office/drawing/2014/main" id="{F48DBC9C-414D-4F7F-8E13-7CBFAAB6899C}"/>
                </a:ext>
                <a:ext uri="{C183D7F6-B498-43B3-948B-1728B52AA6E4}">
                  <adec:decorative xmlns:adec="http://schemas.microsoft.com/office/drawing/2017/decorative" val="0"/>
                </a:ext>
              </a:extLst>
            </p:cNvPr>
            <p:cNvSpPr>
              <a:spLocks noChangeArrowheads="1"/>
            </p:cNvSpPr>
            <p:nvPr/>
          </p:nvSpPr>
          <p:spPr bwMode="auto">
            <a:xfrm>
              <a:off x="279183" y="1473706"/>
              <a:ext cx="80473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mj-lt"/>
                  <a:ea typeface="ＭＳ Ｐゴシック"/>
                  <a:cs typeface="Segoe UI"/>
                </a:rPr>
                <a:t>TDLS</a:t>
              </a:r>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61" name="system 1117 planned" descr="system 1117 planned">
              <a:hlinkClick r:id="rId25"/>
              <a:extLst>
                <a:ext uri="{FF2B5EF4-FFF2-40B4-BE49-F238E27FC236}">
                  <a16:creationId xmlns:a16="http://schemas.microsoft.com/office/drawing/2014/main" id="{0F818434-D658-4026-BDE4-1DF5DAF07C1F}"/>
                </a:ext>
                <a:ext uri="{C183D7F6-B498-43B3-948B-1728B52AA6E4}">
                  <adec:decorative xmlns:adec="http://schemas.microsoft.com/office/drawing/2017/decorative" val="0"/>
                </a:ext>
              </a:extLst>
            </p:cNvPr>
            <p:cNvSpPr>
              <a:spLocks noChangeArrowheads="1"/>
            </p:cNvSpPr>
            <p:nvPr/>
          </p:nvSpPr>
          <p:spPr bwMode="auto">
            <a:xfrm>
              <a:off x="4266439" y="4395811"/>
              <a:ext cx="1013839" cy="256032"/>
            </a:xfrm>
            <a:prstGeom prst="rect">
              <a:avLst/>
            </a:prstGeom>
            <a:solidFill>
              <a:srgbClr val="D0F2FC"/>
            </a:solidFill>
            <a:ln w="9525">
              <a:solidFill>
                <a:schemeClr val="tx1"/>
              </a:solidFill>
              <a:prstDash val="dash"/>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mj-lt"/>
                  <a:ea typeface="ＭＳ Ｐゴシック" panose="020B0600070205080204" pitchFamily="34" charset="-128"/>
                  <a:cs typeface="Segoe UI" panose="020B0502040204020203" pitchFamily="34" charset="0"/>
                </a:rPr>
                <a:t>IPS Equipage Airborne</a:t>
              </a:r>
            </a:p>
          </p:txBody>
        </p:sp>
        <p:sp>
          <p:nvSpPr>
            <p:cNvPr id="58" name="segment 910" descr="Data Comm Seg 1 &#10;Phase 2 (Initial &#10;En Route Services)">
              <a:hlinkClick r:id="rId26"/>
              <a:extLst>
                <a:ext uri="{FF2B5EF4-FFF2-40B4-BE49-F238E27FC236}">
                  <a16:creationId xmlns:a16="http://schemas.microsoft.com/office/drawing/2014/main" id="{8A9161E7-A256-408A-8B3C-7E83282641E8}"/>
                </a:ext>
                <a:ext uri="{C183D7F6-B498-43B3-948B-1728B52AA6E4}">
                  <adec:decorative xmlns:adec="http://schemas.microsoft.com/office/drawing/2017/decorative" val="0"/>
                </a:ext>
              </a:extLst>
            </p:cNvPr>
            <p:cNvSpPr txBox="1">
              <a:spLocks noChangeArrowheads="1"/>
            </p:cNvSpPr>
            <p:nvPr/>
          </p:nvSpPr>
          <p:spPr bwMode="auto">
            <a:xfrm>
              <a:off x="1177752" y="1195575"/>
              <a:ext cx="1430218" cy="659143"/>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Data Comm Seg 1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Phase 2 (Initial </a:t>
              </a:r>
            </a:p>
            <a:p>
              <a:pPr algn="ct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Route Services)</a:t>
              </a:r>
            </a:p>
          </p:txBody>
        </p:sp>
        <p:sp>
          <p:nvSpPr>
            <p:cNvPr id="73" name="Rectangle 75" descr="Wide upward diagonal">
              <a:extLst>
                <a:ext uri="{FF2B5EF4-FFF2-40B4-BE49-F238E27FC236}">
                  <a16:creationId xmlns:a16="http://schemas.microsoft.com/office/drawing/2014/main" id="{0C55CD07-BB43-47B1-AB69-02D26694AFD4}"/>
                </a:ext>
                <a:ext uri="{C183D7F6-B498-43B3-948B-1728B52AA6E4}">
                  <adec:decorative xmlns:adec="http://schemas.microsoft.com/office/drawing/2017/decorative" val="0"/>
                </a:ext>
              </a:extLst>
            </p:cNvPr>
            <p:cNvSpPr>
              <a:spLocks noChangeArrowheads="1"/>
            </p:cNvSpPr>
            <p:nvPr/>
          </p:nvSpPr>
          <p:spPr bwMode="auto">
            <a:xfrm>
              <a:off x="1174626" y="1725843"/>
              <a:ext cx="1319031" cy="134311"/>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2700">
                <a:lnSpc>
                  <a:spcPct val="100000"/>
                </a:lnSpc>
                <a:spcBef>
                  <a:spcPts val="105"/>
                </a:spcBef>
              </a:pPr>
              <a:r>
                <a:rPr lang="en-US" sz="500">
                  <a:latin typeface="Gadugi"/>
                  <a:cs typeface="Gadugi"/>
                </a:rPr>
                <a:t>ERAM</a:t>
              </a:r>
              <a:r>
                <a:rPr lang="en-US" sz="500" spc="-20">
                  <a:latin typeface="Gadugi"/>
                  <a:cs typeface="Gadugi"/>
                </a:rPr>
                <a:t> </a:t>
              </a:r>
              <a:r>
                <a:rPr lang="en-US" sz="500">
                  <a:latin typeface="Gadugi"/>
                  <a:cs typeface="Gadugi"/>
                </a:rPr>
                <a:t>(EAE</a:t>
              </a:r>
              <a:r>
                <a:rPr lang="en-US" sz="500" spc="-20">
                  <a:latin typeface="Gadugi"/>
                  <a:cs typeface="Gadugi"/>
                </a:rPr>
                <a:t> </a:t>
              </a:r>
              <a:r>
                <a:rPr lang="en-US" sz="500">
                  <a:latin typeface="Gadugi"/>
                  <a:cs typeface="Gadugi"/>
                </a:rPr>
                <a:t>100/200/300/410/500 EAF100)</a:t>
              </a:r>
            </a:p>
          </p:txBody>
        </p:sp>
        <p:sp>
          <p:nvSpPr>
            <p:cNvPr id="99" name="TextBox 98" descr="TDLS v12.6">
              <a:extLst>
                <a:ext uri="{FF2B5EF4-FFF2-40B4-BE49-F238E27FC236}">
                  <a16:creationId xmlns:a16="http://schemas.microsoft.com/office/drawing/2014/main" id="{7C49138D-6833-4B8A-8889-778F055283B5}"/>
                </a:ext>
                <a:ext uri="{C183D7F6-B498-43B3-948B-1728B52AA6E4}">
                  <adec:decorative xmlns:adec="http://schemas.microsoft.com/office/drawing/2017/decorative" val="0"/>
                </a:ext>
              </a:extLst>
            </p:cNvPr>
            <p:cNvSpPr txBox="1">
              <a:spLocks noChangeArrowheads="1"/>
            </p:cNvSpPr>
            <p:nvPr/>
          </p:nvSpPr>
          <p:spPr bwMode="auto">
            <a:xfrm>
              <a:off x="1177824" y="1558290"/>
              <a:ext cx="419642" cy="92333"/>
            </a:xfrm>
            <a:prstGeom prst="rect">
              <a:avLst/>
            </a:prstGeom>
            <a:solidFill>
              <a:schemeClr val="bg1"/>
            </a:solidFill>
            <a:ln w="9525">
              <a:solidFill>
                <a:srgbClr val="000000"/>
              </a:solidFill>
              <a:miter lim="800000"/>
              <a:headEnd/>
              <a:tailEnd/>
            </a:ln>
          </p:spPr>
          <p:txBody>
            <a:bodyPr wrap="square" lIns="0" tIns="0" rIns="0" bIns="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600">
                  <a:solidFill>
                    <a:srgbClr val="000000"/>
                  </a:solidFill>
                  <a:latin typeface="+mj-lt"/>
                  <a:ea typeface="ＭＳ Ｐゴシック"/>
                  <a:cs typeface="Segoe UI"/>
                </a:rPr>
                <a:t>TDLS v12.6</a:t>
              </a:r>
            </a:p>
          </p:txBody>
        </p:sp>
        <p:sp>
          <p:nvSpPr>
            <p:cNvPr id="62" name="support 285" descr="support 285">
              <a:hlinkClick r:id="rId27"/>
              <a:extLst>
                <a:ext uri="{FF2B5EF4-FFF2-40B4-BE49-F238E27FC236}">
                  <a16:creationId xmlns:a16="http://schemas.microsoft.com/office/drawing/2014/main" id="{4106E6C8-9D5C-4A0C-86C8-F3E57DAB16C1}"/>
                </a:ext>
                <a:ext uri="{C183D7F6-B498-43B3-948B-1728B52AA6E4}">
                  <adec:decorative xmlns:adec="http://schemas.microsoft.com/office/drawing/2017/decorative" val="0"/>
                </a:ext>
              </a:extLst>
            </p:cNvPr>
            <p:cNvSpPr>
              <a:spLocks noChangeArrowheads="1"/>
            </p:cNvSpPr>
            <p:nvPr/>
          </p:nvSpPr>
          <p:spPr bwMode="auto">
            <a:xfrm>
              <a:off x="1181325" y="6139097"/>
              <a:ext cx="1521791" cy="223655"/>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mj-lt"/>
                <a:ea typeface="ＭＳ Ｐゴシック" panose="020B0600070205080204" pitchFamily="34" charset="-128"/>
                <a:cs typeface="Segoe UI" panose="020B0502040204020203" pitchFamily="34" charset="0"/>
              </a:endParaRPr>
            </a:p>
          </p:txBody>
        </p:sp>
        <p:sp>
          <p:nvSpPr>
            <p:cNvPr id="50" name="Rectangle 75" descr="Wide upward diagonal">
              <a:extLst>
                <a:ext uri="{FF2B5EF4-FFF2-40B4-BE49-F238E27FC236}">
                  <a16:creationId xmlns:a16="http://schemas.microsoft.com/office/drawing/2014/main" id="{9E38EEF6-6BF3-493B-88B7-4D44EC93F047}"/>
                </a:ext>
                <a:ext uri="{C183D7F6-B498-43B3-948B-1728B52AA6E4}">
                  <adec:decorative xmlns:adec="http://schemas.microsoft.com/office/drawing/2017/decorative" val="0"/>
                </a:ext>
              </a:extLst>
            </p:cNvPr>
            <p:cNvSpPr>
              <a:spLocks noChangeArrowheads="1"/>
            </p:cNvSpPr>
            <p:nvPr/>
          </p:nvSpPr>
          <p:spPr bwMode="auto">
            <a:xfrm>
              <a:off x="1191936" y="2054927"/>
              <a:ext cx="1417263" cy="114028"/>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2700" algn="ctr">
                <a:lnSpc>
                  <a:spcPct val="100000"/>
                </a:lnSpc>
                <a:spcBef>
                  <a:spcPts val="105"/>
                </a:spcBef>
              </a:pPr>
              <a:r>
                <a:rPr lang="en-US" sz="600">
                  <a:solidFill>
                    <a:srgbClr val="000000"/>
                  </a:solidFill>
                  <a:latin typeface="+mj-lt"/>
                  <a:ea typeface="ＭＳ Ｐゴシック"/>
                  <a:cs typeface="Segoe UI"/>
                </a:rPr>
                <a:t>EAF100/200/300)</a:t>
              </a:r>
              <a:endParaRPr lang="en-US" sz="500">
                <a:solidFill>
                  <a:srgbClr val="FF0000"/>
                </a:solidFill>
                <a:latin typeface="Gadugi"/>
                <a:cs typeface="Gadugi"/>
              </a:endParaRPr>
            </a:p>
          </p:txBody>
        </p:sp>
        <p:sp>
          <p:nvSpPr>
            <p:cNvPr id="55" name="decision 1128" descr="decision 1128">
              <a:hlinkClick r:id="rId28"/>
              <a:extLst>
                <a:ext uri="{FF2B5EF4-FFF2-40B4-BE49-F238E27FC236}">
                  <a16:creationId xmlns:a16="http://schemas.microsoft.com/office/drawing/2014/main" id="{567CBA05-95C7-4893-8A3D-08D9F6CA7D7C}"/>
                </a:ext>
                <a:ext uri="{C183D7F6-B498-43B3-948B-1728B52AA6E4}">
                  <adec:decorative xmlns:adec="http://schemas.microsoft.com/office/drawing/2017/decorative" val="0"/>
                </a:ext>
              </a:extLst>
            </p:cNvPr>
            <p:cNvSpPr>
              <a:spLocks noChangeArrowheads="1"/>
            </p:cNvSpPr>
            <p:nvPr/>
          </p:nvSpPr>
          <p:spPr bwMode="auto">
            <a:xfrm>
              <a:off x="2523602" y="3063494"/>
              <a:ext cx="274659"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1128</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descr="Communication Roadmap (5 of 5)">
            <a:extLst>
              <a:ext uri="{FF2B5EF4-FFF2-40B4-BE49-F238E27FC236}">
                <a16:creationId xmlns:a16="http://schemas.microsoft.com/office/drawing/2014/main" id="{CAC4BF38-5939-4DCB-8C5D-9DFEF024BFB8}"/>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Communication Roadmap (5 of 5)</a:t>
            </a:r>
          </a:p>
        </p:txBody>
      </p:sp>
      <p:sp>
        <p:nvSpPr>
          <p:cNvPr id="2" name="Slide Number Placeholder 1" descr="46">
            <a:extLst>
              <a:ext uri="{FF2B5EF4-FFF2-40B4-BE49-F238E27FC236}">
                <a16:creationId xmlns:a16="http://schemas.microsoft.com/office/drawing/2014/main" id="{AF6460FF-B0B7-4AF1-904B-F0D1C878DF54}"/>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46</a:t>
            </a:fld>
            <a:endParaRPr lang="en-US"/>
          </a:p>
        </p:txBody>
      </p:sp>
      <p:grpSp>
        <p:nvGrpSpPr>
          <p:cNvPr id="3" name="Group 2" descr="The Communication Roadmap 5 of 5 displays the systems, projects, and decision points associated with SWIM Messaging Infrastructure. ">
            <a:extLst>
              <a:ext uri="{FF2B5EF4-FFF2-40B4-BE49-F238E27FC236}">
                <a16:creationId xmlns:a16="http://schemas.microsoft.com/office/drawing/2014/main" id="{49E734DD-4226-42E8-A131-6A4DB1BD2A25}"/>
              </a:ext>
            </a:extLst>
          </p:cNvPr>
          <p:cNvGrpSpPr/>
          <p:nvPr/>
        </p:nvGrpSpPr>
        <p:grpSpPr>
          <a:xfrm>
            <a:off x="32128" y="576265"/>
            <a:ext cx="9031287" cy="5881687"/>
            <a:chOff x="32128" y="576265"/>
            <a:chExt cx="9031287" cy="5881687"/>
          </a:xfrm>
        </p:grpSpPr>
        <p:sp>
          <p:nvSpPr>
            <p:cNvPr id="29" name="Line 100">
              <a:extLst>
                <a:ext uri="{FF2B5EF4-FFF2-40B4-BE49-F238E27FC236}">
                  <a16:creationId xmlns:a16="http://schemas.microsoft.com/office/drawing/2014/main" id="{D63ECAAE-11B9-42D0-BB41-BB8D58E00AF5}"/>
                </a:ext>
                <a:ext uri="{C183D7F6-B498-43B3-948B-1728B52AA6E4}">
                  <adec:decorative xmlns:adec="http://schemas.microsoft.com/office/drawing/2017/decorative" val="1"/>
                </a:ext>
              </a:extLst>
            </p:cNvPr>
            <p:cNvSpPr>
              <a:spLocks noChangeShapeType="1"/>
            </p:cNvSpPr>
            <p:nvPr/>
          </p:nvSpPr>
          <p:spPr bwMode="auto">
            <a:xfrm flipV="1">
              <a:off x="1906949" y="4274576"/>
              <a:ext cx="0" cy="153656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latin typeface="Segoe UI" panose="020B0502040204020203" pitchFamily="34" charset="0"/>
                <a:cs typeface="Segoe UI" panose="020B0502040204020203" pitchFamily="34" charset="0"/>
              </a:endParaRPr>
            </a:p>
          </p:txBody>
        </p:sp>
        <p:sp>
          <p:nvSpPr>
            <p:cNvPr id="39" name="Rectangle 4">
              <a:extLst>
                <a:ext uri="{FF2B5EF4-FFF2-40B4-BE49-F238E27FC236}">
                  <a16:creationId xmlns:a16="http://schemas.microsoft.com/office/drawing/2014/main" id="{33D987E3-3679-4988-A734-130D80D32734}"/>
                </a:ext>
                <a:ext uri="{C183D7F6-B498-43B3-948B-1728B52AA6E4}">
                  <adec:decorative xmlns:adec="http://schemas.microsoft.com/office/drawing/2017/decorative" val="1"/>
                </a:ext>
              </a:extLst>
            </p:cNvPr>
            <p:cNvSpPr>
              <a:spLocks noChangeArrowheads="1"/>
            </p:cNvSpPr>
            <p:nvPr/>
          </p:nvSpPr>
          <p:spPr bwMode="auto">
            <a:xfrm>
              <a:off x="32128" y="576265"/>
              <a:ext cx="9031287" cy="5881687"/>
            </a:xfrm>
            <a:prstGeom prst="rect">
              <a:avLst/>
            </a:prstGeom>
            <a:noFill/>
            <a:ln w="9525">
              <a:solidFill>
                <a:schemeClr val="tx1"/>
              </a:solidFill>
              <a:miter lim="800000"/>
              <a:headEnd/>
              <a:tailEnd/>
            </a:ln>
          </p:spPr>
          <p:txBody>
            <a:bodyPr vert="vert270" wrap="none" lIns="45720"/>
            <a:lstStyle/>
            <a:p>
              <a:pPr algn="ctr" eaLnBrk="1" hangingPunct="1">
                <a:spcBef>
                  <a:spcPct val="50000"/>
                </a:spcBef>
                <a:defRPr/>
              </a:pPr>
              <a:r>
                <a:rPr lang="en-US" sz="900" b="1">
                  <a:solidFill>
                    <a:srgbClr val="000000"/>
                  </a:solidFill>
                  <a:latin typeface="Segoe UI" panose="020B0502040204020203" pitchFamily="34" charset="0"/>
                  <a:ea typeface="ＭＳ Ｐゴシック" pitchFamily="34" charset="-128"/>
                  <a:cs typeface="Segoe UI" panose="020B0502040204020203" pitchFamily="34" charset="0"/>
                </a:rPr>
                <a:t>SWIM Messaging Infrastructure</a:t>
              </a:r>
            </a:p>
          </p:txBody>
        </p:sp>
        <p:sp>
          <p:nvSpPr>
            <p:cNvPr id="22" name="system 1312" descr="system 1312">
              <a:hlinkClick r:id="rId2"/>
              <a:extLst>
                <a:ext uri="{FF2B5EF4-FFF2-40B4-BE49-F238E27FC236}">
                  <a16:creationId xmlns:a16="http://schemas.microsoft.com/office/drawing/2014/main" id="{ACC096FE-7FA6-416C-B280-D3D9D91A6FBB}"/>
                </a:ext>
                <a:ext uri="{C183D7F6-B498-43B3-948B-1728B52AA6E4}">
                  <adec:decorative xmlns:adec="http://schemas.microsoft.com/office/drawing/2017/decorative" val="0"/>
                </a:ext>
              </a:extLst>
            </p:cNvPr>
            <p:cNvSpPr>
              <a:spLocks noChangeArrowheads="1"/>
            </p:cNvSpPr>
            <p:nvPr/>
          </p:nvSpPr>
          <p:spPr bwMode="auto">
            <a:xfrm>
              <a:off x="328930" y="1280348"/>
              <a:ext cx="804662" cy="182864"/>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NEMS</a:t>
              </a:r>
            </a:p>
          </p:txBody>
        </p:sp>
        <p:cxnSp>
          <p:nvCxnSpPr>
            <p:cNvPr id="23" name="Straight Arrow Connector 197">
              <a:extLst>
                <a:ext uri="{FF2B5EF4-FFF2-40B4-BE49-F238E27FC236}">
                  <a16:creationId xmlns:a16="http://schemas.microsoft.com/office/drawing/2014/main" id="{22A43247-6A9A-4C4F-B054-2ED80D44AAC2}"/>
                </a:ext>
                <a:ext uri="{C183D7F6-B498-43B3-948B-1728B52AA6E4}">
                  <adec:decorative xmlns:adec="http://schemas.microsoft.com/office/drawing/2017/decorative" val="1"/>
                </a:ext>
              </a:extLst>
            </p:cNvPr>
            <p:cNvCxnSpPr>
              <a:cxnSpLocks noChangeShapeType="1"/>
            </p:cNvCxnSpPr>
            <p:nvPr/>
          </p:nvCxnSpPr>
          <p:spPr bwMode="auto">
            <a:xfrm>
              <a:off x="1132513" y="1372900"/>
              <a:ext cx="7863742"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4" name="segment 882" descr="segment 882">
              <a:hlinkClick r:id="rId3"/>
              <a:extLst>
                <a:ext uri="{FF2B5EF4-FFF2-40B4-BE49-F238E27FC236}">
                  <a16:creationId xmlns:a16="http://schemas.microsoft.com/office/drawing/2014/main" id="{641D064A-4145-46C9-AD5D-996B8B8A395D}"/>
                </a:ext>
                <a:ext uri="{C183D7F6-B498-43B3-948B-1728B52AA6E4}">
                  <adec:decorative xmlns:adec="http://schemas.microsoft.com/office/drawing/2017/decorative" val="0"/>
                </a:ext>
              </a:extLst>
            </p:cNvPr>
            <p:cNvSpPr>
              <a:spLocks noChangeArrowheads="1"/>
            </p:cNvSpPr>
            <p:nvPr/>
          </p:nvSpPr>
          <p:spPr bwMode="auto">
            <a:xfrm>
              <a:off x="1171917" y="2001206"/>
              <a:ext cx="922081" cy="1108861"/>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SWIM Segment 2B</a:t>
              </a:r>
            </a:p>
          </p:txBody>
        </p:sp>
        <p:sp>
          <p:nvSpPr>
            <p:cNvPr id="28" name="segment 1030" descr="segment 1030">
              <a:hlinkClick r:id="rId4"/>
              <a:extLst>
                <a:ext uri="{FF2B5EF4-FFF2-40B4-BE49-F238E27FC236}">
                  <a16:creationId xmlns:a16="http://schemas.microsoft.com/office/drawing/2014/main" id="{A0952CDB-23E1-4556-89EE-9C79FD22B42A}"/>
                </a:ext>
                <a:ext uri="{C183D7F6-B498-43B3-948B-1728B52AA6E4}">
                  <adec:decorative xmlns:adec="http://schemas.microsoft.com/office/drawing/2017/decorative" val="0"/>
                </a:ext>
              </a:extLst>
            </p:cNvPr>
            <p:cNvSpPr>
              <a:spLocks noChangeArrowheads="1"/>
            </p:cNvSpPr>
            <p:nvPr/>
          </p:nvSpPr>
          <p:spPr bwMode="auto">
            <a:xfrm>
              <a:off x="1171575" y="1245944"/>
              <a:ext cx="2445952" cy="258297"/>
            </a:xfrm>
            <a:prstGeom prst="rect">
              <a:avLst/>
            </a:prstGeom>
            <a:solidFill>
              <a:srgbClr val="FFC000"/>
            </a:solidFill>
            <a:ln w="9525">
              <a:solidFill>
                <a:schemeClr val="tx1"/>
              </a:solidFill>
              <a:miter lim="800000"/>
              <a:headEnd/>
              <a:tailEnd/>
            </a:ln>
          </p:spPr>
          <p:txBody>
            <a:bodyPr wrap="none" lIns="0"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a:cs typeface="Segoe UI"/>
                </a:rPr>
                <a:t>              SWIM Segment 2C, NEMS TR and 3</a:t>
              </a:r>
              <a:r>
                <a:rPr lang="en-US" altLang="en-US" sz="800" baseline="30000">
                  <a:solidFill>
                    <a:srgbClr val="000000"/>
                  </a:solidFill>
                  <a:latin typeface="Segoe UI" panose="020B0502040204020203" pitchFamily="34" charset="0"/>
                  <a:ea typeface="ＭＳ Ｐゴシック"/>
                  <a:cs typeface="Segoe UI"/>
                </a:rPr>
                <a:t>rd</a:t>
              </a:r>
              <a:r>
                <a:rPr lang="en-US" altLang="en-US" sz="800">
                  <a:solidFill>
                    <a:srgbClr val="000000"/>
                  </a:solidFill>
                  <a:latin typeface="Segoe UI" panose="020B0502040204020203" pitchFamily="34" charset="0"/>
                  <a:ea typeface="ＭＳ Ｐゴシック"/>
                  <a:cs typeface="Segoe UI"/>
                </a:rPr>
                <a:t> Party </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Provider Services</a:t>
              </a:r>
            </a:p>
          </p:txBody>
        </p:sp>
        <p:sp>
          <p:nvSpPr>
            <p:cNvPr id="42" name="segment 1046" descr="                 SWIM Segment 3">
              <a:hlinkClick r:id="rId5"/>
              <a:extLst>
                <a:ext uri="{FF2B5EF4-FFF2-40B4-BE49-F238E27FC236}">
                  <a16:creationId xmlns:a16="http://schemas.microsoft.com/office/drawing/2014/main" id="{7F3CF8BE-D6C4-4E2B-B87B-9EBED36FF5C6}"/>
                </a:ext>
                <a:ext uri="{C183D7F6-B498-43B3-948B-1728B52AA6E4}">
                  <adec:decorative xmlns:adec="http://schemas.microsoft.com/office/drawing/2017/decorative" val="0"/>
                </a:ext>
              </a:extLst>
            </p:cNvPr>
            <p:cNvSpPr txBox="1">
              <a:spLocks noChangeArrowheads="1"/>
            </p:cNvSpPr>
            <p:nvPr/>
          </p:nvSpPr>
          <p:spPr bwMode="auto">
            <a:xfrm>
              <a:off x="2587698" y="4103566"/>
              <a:ext cx="3068472" cy="128016"/>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SWIM Segment 3</a:t>
              </a:r>
            </a:p>
          </p:txBody>
        </p:sp>
        <p:sp>
          <p:nvSpPr>
            <p:cNvPr id="45" name="decision 1218" descr="decision 1218">
              <a:hlinkClick r:id="rId6"/>
              <a:extLst>
                <a:ext uri="{FF2B5EF4-FFF2-40B4-BE49-F238E27FC236}">
                  <a16:creationId xmlns:a16="http://schemas.microsoft.com/office/drawing/2014/main" id="{B1159C31-848E-4B14-8845-A923C54664E0}"/>
                </a:ext>
                <a:ext uri="{C183D7F6-B498-43B3-948B-1728B52AA6E4}">
                  <adec:decorative xmlns:adec="http://schemas.microsoft.com/office/drawing/2017/decorative" val="0"/>
                </a:ext>
              </a:extLst>
            </p:cNvPr>
            <p:cNvSpPr>
              <a:spLocks noChangeArrowheads="1"/>
            </p:cNvSpPr>
            <p:nvPr/>
          </p:nvSpPr>
          <p:spPr bwMode="auto">
            <a:xfrm>
              <a:off x="2503389" y="4012427"/>
              <a:ext cx="274658"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1218</a:t>
              </a:r>
            </a:p>
          </p:txBody>
        </p:sp>
        <p:sp>
          <p:nvSpPr>
            <p:cNvPr id="51" name="decision 1216" descr="decision 1216">
              <a:hlinkClick r:id="rId7"/>
              <a:extLst>
                <a:ext uri="{FF2B5EF4-FFF2-40B4-BE49-F238E27FC236}">
                  <a16:creationId xmlns:a16="http://schemas.microsoft.com/office/drawing/2014/main" id="{17AD7A18-6D6C-48ED-8681-FB908BFEE9B8}"/>
                </a:ext>
                <a:ext uri="{C183D7F6-B498-43B3-948B-1728B52AA6E4}">
                  <adec:decorative xmlns:adec="http://schemas.microsoft.com/office/drawing/2017/decorative" val="0"/>
                </a:ext>
              </a:extLst>
            </p:cNvPr>
            <p:cNvSpPr>
              <a:spLocks noChangeArrowheads="1"/>
            </p:cNvSpPr>
            <p:nvPr/>
          </p:nvSpPr>
          <p:spPr bwMode="auto">
            <a:xfrm>
              <a:off x="1884625" y="4012427"/>
              <a:ext cx="274659"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1216</a:t>
              </a:r>
            </a:p>
          </p:txBody>
        </p:sp>
        <p:sp>
          <p:nvSpPr>
            <p:cNvPr id="52" name="segment 1098" descr="  SWIM Segment 4">
              <a:hlinkClick r:id="rId8"/>
              <a:extLst>
                <a:ext uri="{FF2B5EF4-FFF2-40B4-BE49-F238E27FC236}">
                  <a16:creationId xmlns:a16="http://schemas.microsoft.com/office/drawing/2014/main" id="{1CDEEB12-BCEA-463C-B0A2-7C255696E9DC}"/>
                </a:ext>
                <a:ext uri="{C183D7F6-B498-43B3-948B-1728B52AA6E4}">
                  <adec:decorative xmlns:adec="http://schemas.microsoft.com/office/drawing/2017/decorative" val="0"/>
                </a:ext>
              </a:extLst>
            </p:cNvPr>
            <p:cNvSpPr txBox="1">
              <a:spLocks noChangeArrowheads="1"/>
            </p:cNvSpPr>
            <p:nvPr/>
          </p:nvSpPr>
          <p:spPr bwMode="auto">
            <a:xfrm>
              <a:off x="3608152" y="4436796"/>
              <a:ext cx="3584497" cy="128016"/>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SWIM Segment 4</a:t>
              </a:r>
            </a:p>
          </p:txBody>
        </p:sp>
        <p:sp>
          <p:nvSpPr>
            <p:cNvPr id="53" name="segment 1133">
              <a:hlinkClick r:id="rId9"/>
              <a:extLst>
                <a:ext uri="{FF2B5EF4-FFF2-40B4-BE49-F238E27FC236}">
                  <a16:creationId xmlns:a16="http://schemas.microsoft.com/office/drawing/2014/main" id="{0D0E67F6-BA55-4211-B2AC-54CE90D22890}"/>
                </a:ext>
                <a:ext uri="{C183D7F6-B498-43B3-948B-1728B52AA6E4}">
                  <adec:decorative xmlns:adec="http://schemas.microsoft.com/office/drawing/2017/decorative" val="1"/>
                </a:ext>
              </a:extLst>
            </p:cNvPr>
            <p:cNvSpPr txBox="1">
              <a:spLocks noChangeArrowheads="1"/>
            </p:cNvSpPr>
            <p:nvPr/>
          </p:nvSpPr>
          <p:spPr bwMode="auto">
            <a:xfrm>
              <a:off x="1172348" y="3291942"/>
              <a:ext cx="921648" cy="128016"/>
            </a:xfrm>
            <a:prstGeom prst="rect">
              <a:avLst/>
            </a:prstGeom>
            <a:solidFill>
              <a:srgbClr val="FFC000"/>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1913"/>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4" name="decision 1221" descr="decision 1221">
              <a:hlinkClick r:id="rId10"/>
              <a:extLst>
                <a:ext uri="{FF2B5EF4-FFF2-40B4-BE49-F238E27FC236}">
                  <a16:creationId xmlns:a16="http://schemas.microsoft.com/office/drawing/2014/main" id="{7EFCE044-1E25-46D8-A618-1C76F59401B9}"/>
                </a:ext>
                <a:ext uri="{C183D7F6-B498-43B3-948B-1728B52AA6E4}">
                  <adec:decorative xmlns:adec="http://schemas.microsoft.com/office/drawing/2017/decorative" val="0"/>
                </a:ext>
              </a:extLst>
            </p:cNvPr>
            <p:cNvSpPr>
              <a:spLocks noChangeArrowheads="1"/>
            </p:cNvSpPr>
            <p:nvPr/>
          </p:nvSpPr>
          <p:spPr bwMode="auto">
            <a:xfrm>
              <a:off x="2013231" y="3162395"/>
              <a:ext cx="274658"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1221</a:t>
              </a:r>
            </a:p>
          </p:txBody>
        </p:sp>
        <p:sp>
          <p:nvSpPr>
            <p:cNvPr id="55" name="TextBox 39" descr="Enhanced SWIM Cloud Service">
              <a:extLst>
                <a:ext uri="{FF2B5EF4-FFF2-40B4-BE49-F238E27FC236}">
                  <a16:creationId xmlns:a16="http://schemas.microsoft.com/office/drawing/2014/main" id="{C268ADE7-E16C-43A9-8800-58ED2A26E3C3}"/>
                </a:ext>
                <a:ext uri="{C183D7F6-B498-43B3-948B-1728B52AA6E4}">
                  <adec:decorative xmlns:adec="http://schemas.microsoft.com/office/drawing/2017/decorative" val="0"/>
                </a:ext>
              </a:extLst>
            </p:cNvPr>
            <p:cNvSpPr txBox="1">
              <a:spLocks noChangeArrowheads="1"/>
            </p:cNvSpPr>
            <p:nvPr/>
          </p:nvSpPr>
          <p:spPr bwMode="auto">
            <a:xfrm>
              <a:off x="2349934" y="3304526"/>
              <a:ext cx="1426673"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Enhanced SWIM Cloud Service</a:t>
              </a:r>
            </a:p>
          </p:txBody>
        </p:sp>
        <p:sp>
          <p:nvSpPr>
            <p:cNvPr id="31" name="segment 1197" descr="                 SWIM Segment 2D">
              <a:hlinkClick r:id="rId11"/>
              <a:extLst>
                <a:ext uri="{FF2B5EF4-FFF2-40B4-BE49-F238E27FC236}">
                  <a16:creationId xmlns:a16="http://schemas.microsoft.com/office/drawing/2014/main" id="{59F5B473-E998-44A6-91FE-818E268AA169}"/>
                </a:ext>
                <a:ext uri="{C183D7F6-B498-43B3-948B-1728B52AA6E4}">
                  <adec:decorative xmlns:adec="http://schemas.microsoft.com/office/drawing/2017/decorative" val="0"/>
                </a:ext>
              </a:extLst>
            </p:cNvPr>
            <p:cNvSpPr txBox="1">
              <a:spLocks noChangeArrowheads="1"/>
            </p:cNvSpPr>
            <p:nvPr/>
          </p:nvSpPr>
          <p:spPr bwMode="auto">
            <a:xfrm>
              <a:off x="2093996" y="3723401"/>
              <a:ext cx="2547277" cy="128016"/>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SWIM Segment 2D</a:t>
              </a:r>
            </a:p>
          </p:txBody>
        </p:sp>
        <p:sp>
          <p:nvSpPr>
            <p:cNvPr id="30" name="decision 1301" descr="decision 1301">
              <a:hlinkClick r:id="rId12"/>
              <a:extLst>
                <a:ext uri="{FF2B5EF4-FFF2-40B4-BE49-F238E27FC236}">
                  <a16:creationId xmlns:a16="http://schemas.microsoft.com/office/drawing/2014/main" id="{1D27BB13-20F5-42D4-9F04-14DFBDFFCB20}"/>
                </a:ext>
                <a:ext uri="{C183D7F6-B498-43B3-948B-1728B52AA6E4}">
                  <adec:decorative xmlns:adec="http://schemas.microsoft.com/office/drawing/2017/decorative" val="0"/>
                </a:ext>
              </a:extLst>
            </p:cNvPr>
            <p:cNvSpPr>
              <a:spLocks noChangeArrowheads="1"/>
            </p:cNvSpPr>
            <p:nvPr/>
          </p:nvSpPr>
          <p:spPr bwMode="auto">
            <a:xfrm>
              <a:off x="2008101" y="3613832"/>
              <a:ext cx="274658" cy="365701"/>
            </a:xfrm>
            <a:prstGeom prst="diamond">
              <a:avLst/>
            </a:prstGeom>
            <a:solidFill>
              <a:srgbClr val="FFFFC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1301</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mmunication Roadmap: Assumptions">
            <a:extLst>
              <a:ext uri="{FF2B5EF4-FFF2-40B4-BE49-F238E27FC236}">
                <a16:creationId xmlns:a16="http://schemas.microsoft.com/office/drawing/2014/main" id="{0BF77966-B9B7-4A25-AD89-9639637A611D}"/>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Communication Roadmap: Assumptions</a:t>
            </a:r>
          </a:p>
        </p:txBody>
      </p:sp>
      <p:graphicFrame>
        <p:nvGraphicFramePr>
          <p:cNvPr id="2" name="Group 36" descr="This table describes all of the Communications Roadmap: Assumptions.">
            <a:extLst>
              <a:ext uri="{FF2B5EF4-FFF2-40B4-BE49-F238E27FC236}">
                <a16:creationId xmlns:a16="http://schemas.microsoft.com/office/drawing/2014/main" id="{A45A6A94-6348-4A33-92C9-3B68823FFF9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72727214"/>
              </p:ext>
            </p:extLst>
          </p:nvPr>
        </p:nvGraphicFramePr>
        <p:xfrm>
          <a:off x="463550" y="420688"/>
          <a:ext cx="8216900" cy="2803342"/>
        </p:xfrm>
        <a:graphic>
          <a:graphicData uri="http://schemas.openxmlformats.org/drawingml/2006/table">
            <a:tbl>
              <a:tblPr firstRow="1"/>
              <a:tblGrid>
                <a:gridCol w="922629">
                  <a:extLst>
                    <a:ext uri="{9D8B030D-6E8A-4147-A177-3AD203B41FA5}">
                      <a16:colId xmlns:a16="http://schemas.microsoft.com/office/drawing/2014/main" val="20000"/>
                    </a:ext>
                  </a:extLst>
                </a:gridCol>
                <a:gridCol w="7294271">
                  <a:extLst>
                    <a:ext uri="{9D8B030D-6E8A-4147-A177-3AD203B41FA5}">
                      <a16:colId xmlns:a16="http://schemas.microsoft.com/office/drawing/2014/main" val="20001"/>
                    </a:ext>
                  </a:extLst>
                </a:gridCol>
              </a:tblGrid>
              <a:tr h="2424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a:ea typeface="ＭＳ Ｐゴシック"/>
                          <a:cs typeface="Segoe UI"/>
                        </a:rPr>
                        <a:t>Identifier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a:ea typeface="ＭＳ Ｐゴシック"/>
                          <a:cs typeface="Segoe UI"/>
                        </a:rPr>
                        <a:t>Description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743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a:ea typeface="ＭＳ Ｐゴシック"/>
                          <a:cs typeface="Segoe UI"/>
                        </a:rPr>
                        <a:t>COMM-01</a:t>
                      </a:r>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a:ea typeface="ＭＳ Ｐゴシック"/>
                          <a:cs typeface="Segoe UI"/>
                        </a:rPr>
                        <a:t>FENS will become the primary ground-based Voice/Data transport system.</a:t>
                      </a:r>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02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a:ea typeface="ＭＳ Ｐゴシック"/>
                          <a:cs typeface="Segoe UI"/>
                        </a:rPr>
                        <a:t>COMM-02</a:t>
                      </a:r>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569913" rtl="0" eaLnBrk="1" fontAlgn="base" latinLnBrk="0" hangingPunct="1">
                        <a:lnSpc>
                          <a:spcPct val="100000"/>
                        </a:lnSpc>
                        <a:spcBef>
                          <a:spcPts val="200"/>
                        </a:spcBef>
                        <a:spcAft>
                          <a:spcPct val="0"/>
                        </a:spcAft>
                        <a:buClrTx/>
                        <a:buSzTx/>
                        <a:buFontTx/>
                        <a:buNone/>
                        <a:tabLst>
                          <a:tab pos="228600" algn="l"/>
                        </a:tabLst>
                      </a:pPr>
                      <a:r>
                        <a:rPr kumimoji="0" lang="en-US" sz="1200" b="0" i="0" u="none" strike="noStrike" cap="none" normalizeH="0" baseline="0">
                          <a:ln>
                            <a:noFill/>
                          </a:ln>
                          <a:solidFill>
                            <a:schemeClr val="tx1"/>
                          </a:solidFill>
                          <a:effectLst/>
                          <a:latin typeface="Segoe UI"/>
                          <a:ea typeface="ＭＳ Ｐゴシック"/>
                          <a:cs typeface="Segoe UI"/>
                        </a:rPr>
                        <a:t>All domestic flight safety critical A/G communications are over VHF based systems. Advisory communications (e.g. Weather, NAS Status, NOTAMS) can be supported by VHF A/G Communication or by commercial communications services through airborne access to SWIM services.</a:t>
                      </a:r>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72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0" i="0" u="none" strike="noStrike" cap="none" normalizeH="0" baseline="0">
                          <a:ln>
                            <a:noFill/>
                          </a:ln>
                          <a:solidFill>
                            <a:schemeClr val="tx1"/>
                          </a:solidFill>
                          <a:effectLst/>
                          <a:latin typeface="Segoe UI"/>
                          <a:ea typeface="ＭＳ Ｐゴシック"/>
                          <a:cs typeface="Segoe UI"/>
                        </a:rPr>
                        <a:t>COMM-04</a:t>
                      </a:r>
                      <a:endParaRPr kumimoji="0" lang="en-US"/>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rtl="0" eaLnBrk="1" fontAlgn="base" latinLnBrk="0" hangingPunct="1">
                        <a:lnSpc>
                          <a:spcPct val="100000"/>
                        </a:lnSpc>
                        <a:spcBef>
                          <a:spcPts val="200"/>
                        </a:spcBef>
                        <a:spcAft>
                          <a:spcPct val="0"/>
                        </a:spcAft>
                        <a:buFontTx/>
                        <a:buNone/>
                      </a:pPr>
                      <a:r>
                        <a:rPr kumimoji="0" lang="en-US" sz="1200" b="0" i="0" u="none" strike="noStrike" cap="none" normalizeH="0" baseline="0">
                          <a:ln>
                            <a:noFill/>
                          </a:ln>
                          <a:solidFill>
                            <a:schemeClr val="tx1"/>
                          </a:solidFill>
                          <a:effectLst/>
                          <a:latin typeface="Segoe UI"/>
                          <a:cs typeface="Segoe UI"/>
                        </a:rPr>
                        <a:t>Relationship between SWIM and Communications: SWIM Dataflows all leverage NAS OPS IP service and initial SWIM Segment 2 infrastructure is being implemented with FTI &amp; FENS.</a:t>
                      </a:r>
                      <a:r>
                        <a:rPr lang="en-US" sz="1200" b="0" i="0" u="none" strike="noStrike" cap="none" normalizeH="0" baseline="0">
                          <a:ln>
                            <a:noFill/>
                          </a:ln>
                          <a:solidFill>
                            <a:schemeClr val="tx1"/>
                          </a:solidFill>
                          <a:effectLst/>
                          <a:latin typeface="Segoe UI"/>
                          <a:cs typeface="Segoe UI"/>
                        </a:rPr>
                        <a:t> </a:t>
                      </a:r>
                      <a:endParaRPr kumimoji="0" lang="en-US" sz="12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0" i="0" u="none" strike="noStrike" cap="none" normalizeH="0" baseline="0">
                          <a:ln>
                            <a:noFill/>
                          </a:ln>
                          <a:solidFill>
                            <a:schemeClr val="tx1"/>
                          </a:solidFill>
                          <a:effectLst/>
                          <a:latin typeface="Segoe UI"/>
                          <a:ea typeface="ＭＳ Ｐゴシック"/>
                          <a:cs typeface="Segoe UI"/>
                        </a:rPr>
                        <a:t>COMM-06</a:t>
                      </a:r>
                      <a:endParaRPr kumimoji="0" lang="en-US" sz="1200" b="0" i="0" u="none" strike="noStrike" cap="none" normalizeH="0" baseline="0">
                        <a:ln>
                          <a:noFill/>
                        </a:ln>
                        <a:solidFill>
                          <a:schemeClr val="tx1"/>
                        </a:solidFill>
                        <a:effectLst/>
                        <a:latin typeface="Segoe UI"/>
                        <a:ea typeface="ＭＳ Ｐゴシック"/>
                        <a:cs typeface="Segoe UI"/>
                      </a:endParaRPr>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69913" rtl="0" eaLnBrk="1" fontAlgn="base" latinLnBrk="0" hangingPunct="1">
                        <a:lnSpc>
                          <a:spcPct val="100000"/>
                        </a:lnSpc>
                        <a:spcBef>
                          <a:spcPts val="200"/>
                        </a:spcBef>
                        <a:spcAft>
                          <a:spcPct val="0"/>
                        </a:spcAft>
                        <a:buClrTx/>
                        <a:buSzTx/>
                        <a:buFontTx/>
                        <a:buNone/>
                        <a:tabLst/>
                        <a:defRPr/>
                      </a:pPr>
                      <a:r>
                        <a:rPr kumimoji="0" lang="en-US" sz="1200" b="0" i="0" u="none" strike="noStrike" cap="none" normalizeH="0" baseline="0">
                          <a:ln>
                            <a:noFill/>
                          </a:ln>
                          <a:solidFill>
                            <a:schemeClr val="tx1"/>
                          </a:solidFill>
                          <a:effectLst/>
                          <a:latin typeface="Segoe UI"/>
                          <a:ea typeface="ＭＳ Ｐゴシック"/>
                          <a:cs typeface="Segoe UI"/>
                        </a:rPr>
                        <a:t>ASTI (ANICS) will not be integrated into FAA Telecommunications Infrastructure contract.</a:t>
                      </a:r>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0" i="0" u="none" strike="noStrike" cap="none" normalizeH="0" baseline="0">
                          <a:ln>
                            <a:noFill/>
                          </a:ln>
                          <a:solidFill>
                            <a:schemeClr val="tx1"/>
                          </a:solidFill>
                          <a:effectLst/>
                          <a:latin typeface="Segoe UI"/>
                          <a:ea typeface="ＭＳ Ｐゴシック"/>
                          <a:cs typeface="Segoe UI"/>
                        </a:rPr>
                        <a:t>COMM-07</a:t>
                      </a:r>
                      <a:endParaRPr kumimoji="0" lang="en-US"/>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69913" rtl="0" eaLnBrk="1" fontAlgn="base" latinLnBrk="0" hangingPunct="1">
                        <a:lnSpc>
                          <a:spcPct val="100000"/>
                        </a:lnSpc>
                        <a:spcBef>
                          <a:spcPts val="200"/>
                        </a:spcBef>
                        <a:spcAft>
                          <a:spcPct val="0"/>
                        </a:spcAft>
                        <a:buClrTx/>
                        <a:buSzTx/>
                        <a:buFontTx/>
                        <a:buNone/>
                        <a:tabLst/>
                        <a:defRPr/>
                      </a:pPr>
                      <a:r>
                        <a:rPr kumimoji="0" lang="en-US" sz="1200" b="0" i="0" u="none" strike="noStrike" cap="none" normalizeH="0" baseline="0">
                          <a:ln>
                            <a:noFill/>
                          </a:ln>
                          <a:solidFill>
                            <a:schemeClr val="tx1"/>
                          </a:solidFill>
                          <a:effectLst/>
                          <a:latin typeface="Segoe UI"/>
                          <a:cs typeface="Segoe UI"/>
                        </a:rPr>
                        <a:t>FIDI TR will develop IP communication protocols between automation systems (e.g. ERAM, terminal clients) which end systems will provide the investment necessary to implement required changes.</a:t>
                      </a:r>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0" i="0" u="none" strike="noStrike" kern="1200" cap="none" normalizeH="0" baseline="0">
                          <a:ln>
                            <a:noFill/>
                          </a:ln>
                          <a:solidFill>
                            <a:schemeClr val="tx1"/>
                          </a:solidFill>
                          <a:effectLst/>
                          <a:latin typeface="Segoe UI"/>
                          <a:ea typeface="+mn-ea"/>
                          <a:cs typeface="Segoe UI"/>
                        </a:rPr>
                        <a:t>COMM-08</a:t>
                      </a:r>
                      <a:endParaRPr kumimoji="0" lang="en-US"/>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lgn="l">
                        <a:lnSpc>
                          <a:spcPct val="100000"/>
                        </a:lnSpc>
                        <a:spcBef>
                          <a:spcPts val="0"/>
                        </a:spcBef>
                        <a:spcAft>
                          <a:spcPts val="0"/>
                        </a:spcAft>
                        <a:buNone/>
                      </a:pPr>
                      <a:r>
                        <a:rPr kumimoji="0" lang="en-US" sz="1200" b="0" i="0" u="none" strike="noStrike" kern="1200" cap="none" normalizeH="0" baseline="0" noProof="0">
                          <a:ln>
                            <a:noFill/>
                          </a:ln>
                          <a:solidFill>
                            <a:schemeClr val="tx1"/>
                          </a:solidFill>
                          <a:effectLst/>
                          <a:latin typeface="Segoe UI"/>
                          <a:ea typeface="+mn-ea"/>
                          <a:cs typeface="Segoe UI"/>
                        </a:rPr>
                        <a:t>JRC approved a joint IID for </a:t>
                      </a:r>
                      <a:r>
                        <a:rPr kumimoji="0" lang="en-US" sz="1200" b="0" i="0" u="none" strike="noStrike" kern="1200" cap="none" normalizeH="0" baseline="0" noProof="0" err="1">
                          <a:ln>
                            <a:noFill/>
                          </a:ln>
                          <a:solidFill>
                            <a:schemeClr val="tx1"/>
                          </a:solidFill>
                          <a:effectLst/>
                          <a:latin typeface="Segoe UI"/>
                          <a:ea typeface="+mn-ea"/>
                          <a:cs typeface="Segoe UI"/>
                        </a:rPr>
                        <a:t>DataComm</a:t>
                      </a:r>
                      <a:r>
                        <a:rPr kumimoji="0" lang="en-US" sz="1200" b="0" i="0" u="none" strike="noStrike" kern="1200" cap="none" normalizeH="0" baseline="0" noProof="0">
                          <a:ln>
                            <a:noFill/>
                          </a:ln>
                          <a:solidFill>
                            <a:schemeClr val="tx1"/>
                          </a:solidFill>
                          <a:effectLst/>
                          <a:latin typeface="Segoe UI"/>
                          <a:ea typeface="+mn-ea"/>
                          <a:cs typeface="Segoe UI"/>
                        </a:rPr>
                        <a:t> Segment 1 and 2 in 2008; therefore, it is projected that IID for Segment 2 will be waived</a:t>
                      </a:r>
                      <a:r>
                        <a:rPr lang="en-US" sz="1200" b="0" i="0" u="none" strike="noStrike" kern="1200" cap="none" normalizeH="0" baseline="0" noProof="0">
                          <a:ln>
                            <a:noFill/>
                          </a:ln>
                          <a:solidFill>
                            <a:schemeClr val="tx1"/>
                          </a:solidFill>
                          <a:effectLst/>
                          <a:latin typeface="Segoe UI"/>
                          <a:ea typeface="+mn-ea"/>
                          <a:cs typeface="Segoe UI"/>
                        </a:rPr>
                        <a:t>.</a:t>
                      </a:r>
                      <a:endParaRPr kumimoji="0" lang="en-US" sz="1200" b="0" i="0" u="none" strike="noStrike" kern="1200" cap="none" normalizeH="0" baseline="0">
                        <a:ln>
                          <a:noFill/>
                        </a:ln>
                        <a:solidFill>
                          <a:schemeClr val="tx1"/>
                        </a:solidFill>
                        <a:effectLst/>
                        <a:latin typeface="Segoe UI" panose="020B0502040204020203" pitchFamily="34" charset="0"/>
                        <a:ea typeface="+mn-ea"/>
                        <a:cs typeface="Segoe UI" panose="020B0502040204020203" pitchFamily="34" charset="0"/>
                      </a:endParaRPr>
                    </a:p>
                  </a:txBody>
                  <a:tcPr marL="91424" marR="91424"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 name="Slide Number Placeholder 2" descr="47">
            <a:extLst>
              <a:ext uri="{FF2B5EF4-FFF2-40B4-BE49-F238E27FC236}">
                <a16:creationId xmlns:a16="http://schemas.microsoft.com/office/drawing/2014/main" id="{C43BEB88-284B-4AA6-A338-26D56B774E1C}"/>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ommunication Roadmap: Decision Points (1 of 2)">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Communication Roadmap: Decision Points (1 of 2)</a:t>
            </a:r>
          </a:p>
        </p:txBody>
      </p:sp>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69280145"/>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7" name="Diagram DPs" descr="Communication Decision Points table">
            <a:extLst>
              <a:ext uri="{FF2B5EF4-FFF2-40B4-BE49-F238E27FC236}">
                <a16:creationId xmlns:a16="http://schemas.microsoft.com/office/drawing/2014/main" id="{9CF58720-8E3A-460D-84B3-010BF295CAD0}"/>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820247471"/>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11266" name="Worksheet" r:id="rId2" imgW="8382099" imgH="5899069" progId="Excel.Sheet.12">
                  <p:link/>
                </p:oleObj>
              </mc:Choice>
              <mc:Fallback>
                <p:oleObj name="Worksheet" r:id="rId2" imgW="8382099" imgH="5899069" progId="Excel.Sheet.12">
                  <p:link/>
                  <p:pic>
                    <p:nvPicPr>
                      <p:cNvPr id="7" name="Diagram DPs" descr="Communication Decision Points table">
                        <a:extLst>
                          <a:ext uri="{FF2B5EF4-FFF2-40B4-BE49-F238E27FC236}">
                            <a16:creationId xmlns:a16="http://schemas.microsoft.com/office/drawing/2014/main" id="{9CF58720-8E3A-460D-84B3-010BF295CAD0}"/>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481"/>
                      </a:xfrm>
                      <a:prstGeom prst="rect">
                        <a:avLst/>
                      </a:prstGeom>
                    </p:spPr>
                  </p:pic>
                </p:oleObj>
              </mc:Fallback>
            </mc:AlternateContent>
          </a:graphicData>
        </a:graphic>
      </p:graphicFrame>
      <p:sp>
        <p:nvSpPr>
          <p:cNvPr id="2" name="Slide Number Placeholder 1" descr="48">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48</a:t>
            </a:fld>
            <a:endParaRPr lang="en-US"/>
          </a:p>
        </p:txBody>
      </p:sp>
    </p:spTree>
    <p:extLst>
      <p:ext uri="{BB962C8B-B14F-4D97-AF65-F5344CB8AC3E}">
        <p14:creationId xmlns:p14="http://schemas.microsoft.com/office/powerpoint/2010/main" val="545628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ommunication Roadmap: Decision Points (2 of 2)">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Communication Roadmap: Decision Points (2 of 2)</a:t>
            </a:r>
          </a:p>
        </p:txBody>
      </p:sp>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657552987"/>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5" name="Diagram DPs" descr="Communication Decision Points table">
            <a:extLst>
              <a:ext uri="{FF2B5EF4-FFF2-40B4-BE49-F238E27FC236}">
                <a16:creationId xmlns:a16="http://schemas.microsoft.com/office/drawing/2014/main" id="{68C4C275-08D5-40C3-BB88-345C4552C931}"/>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52020247"/>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12290" name="Worksheet" r:id="rId2" imgW="8382099" imgH="5899069" progId="Excel.Sheet.12">
                  <p:link/>
                </p:oleObj>
              </mc:Choice>
              <mc:Fallback>
                <p:oleObj name="Worksheet" r:id="rId2" imgW="8382099" imgH="5899069" progId="Excel.Sheet.12">
                  <p:link/>
                  <p:pic>
                    <p:nvPicPr>
                      <p:cNvPr id="5" name="Diagram DPs" descr="Communication Decision Points table">
                        <a:extLst>
                          <a:ext uri="{FF2B5EF4-FFF2-40B4-BE49-F238E27FC236}">
                            <a16:creationId xmlns:a16="http://schemas.microsoft.com/office/drawing/2014/main" id="{68C4C275-08D5-40C3-BB88-345C4552C931}"/>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481"/>
                      </a:xfrm>
                      <a:prstGeom prst="rect">
                        <a:avLst/>
                      </a:prstGeom>
                    </p:spPr>
                  </p:pic>
                </p:oleObj>
              </mc:Fallback>
            </mc:AlternateContent>
          </a:graphicData>
        </a:graphic>
      </p:graphicFrame>
      <p:sp>
        <p:nvSpPr>
          <p:cNvPr id="2" name="Slide Number Placeholder 1" descr="49">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49</a:t>
            </a:fld>
            <a:endParaRPr lang="en-US"/>
          </a:p>
        </p:txBody>
      </p:sp>
    </p:spTree>
    <p:extLst>
      <p:ext uri="{BB962C8B-B14F-4D97-AF65-F5344CB8AC3E}">
        <p14:creationId xmlns:p14="http://schemas.microsoft.com/office/powerpoint/2010/main" val="245440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verview of CY2023 Decision Points ">
            <a:extLst>
              <a:ext uri="{FF2B5EF4-FFF2-40B4-BE49-F238E27FC236}">
                <a16:creationId xmlns:a16="http://schemas.microsoft.com/office/drawing/2014/main" id="{C0CD5240-902C-4322-9A98-D2974D33136F}"/>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Overview of CY2023 Decision Points </a:t>
            </a:r>
          </a:p>
        </p:txBody>
      </p:sp>
      <p:graphicFrame>
        <p:nvGraphicFramePr>
          <p:cNvPr id="9" name="Q1 QC" descr="2023 Q1 DPs">
            <a:extLst>
              <a:ext uri="{FF2B5EF4-FFF2-40B4-BE49-F238E27FC236}">
                <a16:creationId xmlns:a16="http://schemas.microsoft.com/office/drawing/2014/main" id="{48855A27-115C-4CBE-BE63-70A4A177D0E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354613087"/>
              </p:ext>
            </p:extLst>
          </p:nvPr>
        </p:nvGraphicFramePr>
        <p:xfrm>
          <a:off x="393192" y="512064"/>
          <a:ext cx="3955042" cy="3986784"/>
        </p:xfrm>
        <a:graphic>
          <a:graphicData uri="http://schemas.openxmlformats.org/presentationml/2006/ole">
            <mc:AlternateContent xmlns:mc="http://schemas.openxmlformats.org/markup-compatibility/2006">
              <mc:Choice xmlns:v="urn:schemas-microsoft-com:vml" Requires="v">
                <p:oleObj spid="_x0000_s2050" name="Worksheet" r:id="rId2" imgW="3955890" imgH="3987947" progId="Excel.Sheet.12">
                  <p:link/>
                </p:oleObj>
              </mc:Choice>
              <mc:Fallback>
                <p:oleObj name="Worksheet" r:id="rId2" imgW="3955890" imgH="3987947" progId="Excel.Sheet.12">
                  <p:link/>
                  <p:pic>
                    <p:nvPicPr>
                      <p:cNvPr id="9" name="Q1 QC" descr="2023 Q1 DPs">
                        <a:extLst>
                          <a:ext uri="{FF2B5EF4-FFF2-40B4-BE49-F238E27FC236}">
                            <a16:creationId xmlns:a16="http://schemas.microsoft.com/office/drawing/2014/main" id="{48855A27-115C-4CBE-BE63-70A4A177D0E3}"/>
                          </a:ext>
                          <a:ext uri="{C183D7F6-B498-43B3-948B-1728B52AA6E4}">
                            <adec:decorative xmlns:adec="http://schemas.microsoft.com/office/drawing/2017/decorative" val="0"/>
                          </a:ext>
                        </a:extLst>
                      </p:cNvPr>
                      <p:cNvPicPr/>
                      <p:nvPr/>
                    </p:nvPicPr>
                    <p:blipFill>
                      <a:blip r:embed="rId3"/>
                      <a:stretch>
                        <a:fillRect/>
                      </a:stretch>
                    </p:blipFill>
                    <p:spPr>
                      <a:xfrm>
                        <a:off x="393192" y="512064"/>
                        <a:ext cx="3955042" cy="3986784"/>
                      </a:xfrm>
                      <a:prstGeom prst="rect">
                        <a:avLst/>
                      </a:prstGeom>
                    </p:spPr>
                  </p:pic>
                </p:oleObj>
              </mc:Fallback>
            </mc:AlternateContent>
          </a:graphicData>
        </a:graphic>
      </p:graphicFrame>
      <p:graphicFrame>
        <p:nvGraphicFramePr>
          <p:cNvPr id="10" name="Q2 QC" descr="2022 Q2 DPs">
            <a:extLst>
              <a:ext uri="{FF2B5EF4-FFF2-40B4-BE49-F238E27FC236}">
                <a16:creationId xmlns:a16="http://schemas.microsoft.com/office/drawing/2014/main" id="{59D5D9F8-54DC-42AE-9318-68A1E61BC8A0}"/>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608068011"/>
              </p:ext>
            </p:extLst>
          </p:nvPr>
        </p:nvGraphicFramePr>
        <p:xfrm>
          <a:off x="4800600" y="512064"/>
          <a:ext cx="3955042" cy="3986784"/>
        </p:xfrm>
        <a:graphic>
          <a:graphicData uri="http://schemas.openxmlformats.org/presentationml/2006/ole">
            <mc:AlternateContent xmlns:mc="http://schemas.openxmlformats.org/markup-compatibility/2006">
              <mc:Choice xmlns:v="urn:schemas-microsoft-com:vml" Requires="v">
                <p:oleObj spid="_x0000_s2051" name="Worksheet" r:id="rId4" imgW="3955890" imgH="3987947" progId="Excel.Sheet.12">
                  <p:link/>
                </p:oleObj>
              </mc:Choice>
              <mc:Fallback>
                <p:oleObj name="Worksheet" r:id="rId4" imgW="3955890" imgH="3987947" progId="Excel.Sheet.12">
                  <p:link/>
                  <p:pic>
                    <p:nvPicPr>
                      <p:cNvPr id="10" name="Q2 QC" descr="2022 Q2 DPs">
                        <a:extLst>
                          <a:ext uri="{FF2B5EF4-FFF2-40B4-BE49-F238E27FC236}">
                            <a16:creationId xmlns:a16="http://schemas.microsoft.com/office/drawing/2014/main" id="{59D5D9F8-54DC-42AE-9318-68A1E61BC8A0}"/>
                          </a:ext>
                          <a:ext uri="{C183D7F6-B498-43B3-948B-1728B52AA6E4}">
                            <adec:decorative xmlns:adec="http://schemas.microsoft.com/office/drawing/2017/decorative" val="0"/>
                          </a:ext>
                        </a:extLst>
                      </p:cNvPr>
                      <p:cNvPicPr/>
                      <p:nvPr/>
                    </p:nvPicPr>
                    <p:blipFill>
                      <a:blip r:embed="rId5"/>
                      <a:stretch>
                        <a:fillRect/>
                      </a:stretch>
                    </p:blipFill>
                    <p:spPr>
                      <a:xfrm>
                        <a:off x="4800600" y="512064"/>
                        <a:ext cx="3955042" cy="3986784"/>
                      </a:xfrm>
                      <a:prstGeom prst="rect">
                        <a:avLst/>
                      </a:prstGeom>
                    </p:spPr>
                  </p:pic>
                </p:oleObj>
              </mc:Fallback>
            </mc:AlternateContent>
          </a:graphicData>
        </a:graphic>
      </p:graphicFrame>
      <p:graphicFrame>
        <p:nvGraphicFramePr>
          <p:cNvPr id="11" name="Q3 QC" descr="2022 Q3 DPs">
            <a:extLst>
              <a:ext uri="{FF2B5EF4-FFF2-40B4-BE49-F238E27FC236}">
                <a16:creationId xmlns:a16="http://schemas.microsoft.com/office/drawing/2014/main" id="{FD27ED93-8443-4E31-A21A-1DCEBAF897E2}"/>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56876767"/>
              </p:ext>
            </p:extLst>
          </p:nvPr>
        </p:nvGraphicFramePr>
        <p:xfrm>
          <a:off x="393192" y="3218688"/>
          <a:ext cx="3955042" cy="3986784"/>
        </p:xfrm>
        <a:graphic>
          <a:graphicData uri="http://schemas.openxmlformats.org/presentationml/2006/ole">
            <mc:AlternateContent xmlns:mc="http://schemas.openxmlformats.org/markup-compatibility/2006">
              <mc:Choice xmlns:v="urn:schemas-microsoft-com:vml" Requires="v">
                <p:oleObj spid="_x0000_s2052" name="Worksheet" r:id="rId6" imgW="3955890" imgH="3987947" progId="Excel.Sheet.12">
                  <p:link/>
                </p:oleObj>
              </mc:Choice>
              <mc:Fallback>
                <p:oleObj name="Worksheet" r:id="rId6" imgW="3955890" imgH="3987947" progId="Excel.Sheet.12">
                  <p:link/>
                  <p:pic>
                    <p:nvPicPr>
                      <p:cNvPr id="11" name="Q3 QC" descr="2022 Q3 DPs">
                        <a:extLst>
                          <a:ext uri="{FF2B5EF4-FFF2-40B4-BE49-F238E27FC236}">
                            <a16:creationId xmlns:a16="http://schemas.microsoft.com/office/drawing/2014/main" id="{FD27ED93-8443-4E31-A21A-1DCEBAF897E2}"/>
                          </a:ext>
                          <a:ext uri="{C183D7F6-B498-43B3-948B-1728B52AA6E4}">
                            <adec:decorative xmlns:adec="http://schemas.microsoft.com/office/drawing/2017/decorative" val="0"/>
                          </a:ext>
                        </a:extLst>
                      </p:cNvPr>
                      <p:cNvPicPr/>
                      <p:nvPr/>
                    </p:nvPicPr>
                    <p:blipFill>
                      <a:blip r:embed="rId7"/>
                      <a:stretch>
                        <a:fillRect/>
                      </a:stretch>
                    </p:blipFill>
                    <p:spPr>
                      <a:xfrm>
                        <a:off x="393192" y="3218688"/>
                        <a:ext cx="3955042" cy="3986784"/>
                      </a:xfrm>
                      <a:prstGeom prst="rect">
                        <a:avLst/>
                      </a:prstGeom>
                    </p:spPr>
                  </p:pic>
                </p:oleObj>
              </mc:Fallback>
            </mc:AlternateContent>
          </a:graphicData>
        </a:graphic>
      </p:graphicFrame>
      <p:graphicFrame>
        <p:nvGraphicFramePr>
          <p:cNvPr id="12" name="Q4 QC" descr="2022 Q4 DPs">
            <a:extLst>
              <a:ext uri="{FF2B5EF4-FFF2-40B4-BE49-F238E27FC236}">
                <a16:creationId xmlns:a16="http://schemas.microsoft.com/office/drawing/2014/main" id="{E30A1B2D-CDBC-46A3-BAD1-1D333332BACD}"/>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791258191"/>
              </p:ext>
            </p:extLst>
          </p:nvPr>
        </p:nvGraphicFramePr>
        <p:xfrm>
          <a:off x="4800600" y="3218688"/>
          <a:ext cx="3955042" cy="3986784"/>
        </p:xfrm>
        <a:graphic>
          <a:graphicData uri="http://schemas.openxmlformats.org/presentationml/2006/ole">
            <mc:AlternateContent xmlns:mc="http://schemas.openxmlformats.org/markup-compatibility/2006">
              <mc:Choice xmlns:v="urn:schemas-microsoft-com:vml" Requires="v">
                <p:oleObj spid="_x0000_s2053" name="Worksheet" r:id="rId8" imgW="3955890" imgH="3987947" progId="Excel.Sheet.12">
                  <p:link/>
                </p:oleObj>
              </mc:Choice>
              <mc:Fallback>
                <p:oleObj name="Worksheet" r:id="rId8" imgW="3955890" imgH="3987947" progId="Excel.Sheet.12">
                  <p:link/>
                  <p:pic>
                    <p:nvPicPr>
                      <p:cNvPr id="12" name="Q4 QC" descr="2022 Q4 DPs">
                        <a:extLst>
                          <a:ext uri="{FF2B5EF4-FFF2-40B4-BE49-F238E27FC236}">
                            <a16:creationId xmlns:a16="http://schemas.microsoft.com/office/drawing/2014/main" id="{E30A1B2D-CDBC-46A3-BAD1-1D333332BACD}"/>
                          </a:ext>
                          <a:ext uri="{C183D7F6-B498-43B3-948B-1728B52AA6E4}">
                            <adec:decorative xmlns:adec="http://schemas.microsoft.com/office/drawing/2017/decorative" val="0"/>
                          </a:ext>
                        </a:extLst>
                      </p:cNvPr>
                      <p:cNvPicPr/>
                      <p:nvPr/>
                    </p:nvPicPr>
                    <p:blipFill>
                      <a:blip r:embed="rId9"/>
                      <a:stretch>
                        <a:fillRect/>
                      </a:stretch>
                    </p:blipFill>
                    <p:spPr>
                      <a:xfrm>
                        <a:off x="4800600" y="3218688"/>
                        <a:ext cx="3955042" cy="3986784"/>
                      </a:xfrm>
                      <a:prstGeom prst="rect">
                        <a:avLst/>
                      </a:prstGeom>
                    </p:spPr>
                  </p:pic>
                </p:oleObj>
              </mc:Fallback>
            </mc:AlternateContent>
          </a:graphicData>
        </a:graphic>
      </p:graphicFrame>
    </p:spTree>
    <p:extLst>
      <p:ext uri="{BB962C8B-B14F-4D97-AF65-F5344CB8AC3E}">
        <p14:creationId xmlns:p14="http://schemas.microsoft.com/office/powerpoint/2010/main" val="3168411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descr="Enterprise Services">
            <a:extLst>
              <a:ext uri="{FF2B5EF4-FFF2-40B4-BE49-F238E27FC236}">
                <a16:creationId xmlns:a16="http://schemas.microsoft.com/office/drawing/2014/main" id="{86133EDF-44DE-4CA1-BFAA-27A421E6E567}"/>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Enterprise Services</a:t>
            </a:r>
          </a:p>
        </p:txBody>
      </p:sp>
      <p:sp>
        <p:nvSpPr>
          <p:cNvPr id="67587" name="Subtitle 2" descr="Objective: The Enterprise Services Roadmap presents an Executive View (EV) of the evolution of existing and planned enterprise services provided by NAS systems and programs and provides an outline of the major activities, decisions, and milestones. By definition, services are capabilities that exist as processes, applications, infrastructure, or any combination. They are implemented using design principles that support and promote enterprise-wide interoperability, sharing, standardization, federation, awareness, loose coupling, granularity, modularity, abstraction, reuse, and flexibility.&#10;&#10;For more information, please contact Lakaisha Ajaegbulemh (lakaisha.ajaegbulemh@faa.gov).">
            <a:extLst>
              <a:ext uri="{FF2B5EF4-FFF2-40B4-BE49-F238E27FC236}">
                <a16:creationId xmlns:a16="http://schemas.microsoft.com/office/drawing/2014/main" id="{B8FB3F66-082C-42F1-A209-00E240A24C70}"/>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Enterprise Services Roadmap presents an Executive View (EV) of the evolution of existing and planned enterprise services provided by NAS systems and programs and provides an outline of the major activities, decisions, and milestones. By definition, services are capabilities that exist as processes, applications, infrastructure, or any combination. They are implemented using design principles that support and promote enterprise-wide interoperability, sharing, standardization, federation, awareness, loose coupling, granularity, modularity, abstraction, reuse, and flexibility.</a:t>
            </a:r>
          </a:p>
          <a:p>
            <a:endParaRPr lang="en-US" altLang="en-US"/>
          </a:p>
          <a:p>
            <a:r>
              <a:rPr lang="en-US" altLang="en-US"/>
              <a:t>For more information, please contact Lakaisha Ajaegbulemh (lakaisha.ajaegbulemh@faa.gov).</a:t>
            </a:r>
          </a:p>
        </p:txBody>
      </p:sp>
      <p:sp>
        <p:nvSpPr>
          <p:cNvPr id="2" name="Slide Number Placeholder 1" descr="50">
            <a:extLst>
              <a:ext uri="{FF2B5EF4-FFF2-40B4-BE49-F238E27FC236}">
                <a16:creationId xmlns:a16="http://schemas.microsoft.com/office/drawing/2014/main" id="{16D4BE6B-7C70-4387-9740-F240E7AADA07}"/>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descr="Enterprise Services Roadmap (1 of 4)">
            <a:extLst>
              <a:ext uri="{FF2B5EF4-FFF2-40B4-BE49-F238E27FC236}">
                <a16:creationId xmlns:a16="http://schemas.microsoft.com/office/drawing/2014/main" id="{69178E11-CAEE-4848-8D7C-F180A3D88F1C}"/>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Enterprise Services Roadmap (1 of 4)</a:t>
            </a:r>
          </a:p>
        </p:txBody>
      </p:sp>
      <p:grpSp>
        <p:nvGrpSpPr>
          <p:cNvPr id="5" name="Group 4" descr="The FAA’s NAS Enterprise Services currently represents the capabilities available for use across multiple NAS domains and systems. &#10;Enterprise Services is broken up into four main roadmaps. The first roadmap includes SWIM Messaging and Information Services. The information services are collected into Mission Services (Traffic Control/Traffic Management Information) and Support Services (Aeronautical &amp; Weather Information). ">
            <a:extLst>
              <a:ext uri="{FF2B5EF4-FFF2-40B4-BE49-F238E27FC236}">
                <a16:creationId xmlns:a16="http://schemas.microsoft.com/office/drawing/2014/main" id="{5677312B-304B-49F9-BDCF-E186911A30BB}"/>
              </a:ext>
            </a:extLst>
          </p:cNvPr>
          <p:cNvGrpSpPr/>
          <p:nvPr/>
        </p:nvGrpSpPr>
        <p:grpSpPr>
          <a:xfrm>
            <a:off x="118314" y="674395"/>
            <a:ext cx="8939212" cy="5753395"/>
            <a:chOff x="118314" y="674395"/>
            <a:chExt cx="8939212" cy="5753395"/>
          </a:xfrm>
        </p:grpSpPr>
        <p:sp>
          <p:nvSpPr>
            <p:cNvPr id="68624" name="Rectangle 117">
              <a:extLst>
                <a:ext uri="{FF2B5EF4-FFF2-40B4-BE49-F238E27FC236}">
                  <a16:creationId xmlns:a16="http://schemas.microsoft.com/office/drawing/2014/main" id="{C2994C37-CE8C-4EE5-AEBC-2009B84E269B}"/>
                </a:ext>
                <a:ext uri="{C183D7F6-B498-43B3-948B-1728B52AA6E4}">
                  <adec:decorative xmlns:adec="http://schemas.microsoft.com/office/drawing/2017/decorative" val="1"/>
                </a:ext>
              </a:extLst>
            </p:cNvPr>
            <p:cNvSpPr>
              <a:spLocks noChangeArrowheads="1"/>
            </p:cNvSpPr>
            <p:nvPr/>
          </p:nvSpPr>
          <p:spPr bwMode="auto">
            <a:xfrm rot="16200000">
              <a:off x="3547823" y="-1952796"/>
              <a:ext cx="2080194" cy="8939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Mission Services</a:t>
              </a:r>
            </a:p>
          </p:txBody>
        </p:sp>
        <p:sp>
          <p:nvSpPr>
            <p:cNvPr id="68633" name="Rectangle 117">
              <a:extLst>
                <a:ext uri="{FF2B5EF4-FFF2-40B4-BE49-F238E27FC236}">
                  <a16:creationId xmlns:a16="http://schemas.microsoft.com/office/drawing/2014/main" id="{A4F28A46-E37D-4503-A9F8-5709E9678CA3}"/>
                </a:ext>
                <a:ext uri="{C183D7F6-B498-43B3-948B-1728B52AA6E4}">
                  <adec:decorative xmlns:adec="http://schemas.microsoft.com/office/drawing/2017/decorative" val="1"/>
                </a:ext>
              </a:extLst>
            </p:cNvPr>
            <p:cNvSpPr>
              <a:spLocks noChangeArrowheads="1"/>
            </p:cNvSpPr>
            <p:nvPr/>
          </p:nvSpPr>
          <p:spPr bwMode="auto">
            <a:xfrm rot="16200000">
              <a:off x="3269300" y="405393"/>
              <a:ext cx="2637238" cy="8939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Support Services</a:t>
              </a:r>
            </a:p>
          </p:txBody>
        </p:sp>
        <p:sp>
          <p:nvSpPr>
            <p:cNvPr id="68652" name="system 1212" descr="system 1212">
              <a:hlinkClick r:id="rId3"/>
              <a:extLst>
                <a:ext uri="{FF2B5EF4-FFF2-40B4-BE49-F238E27FC236}">
                  <a16:creationId xmlns:a16="http://schemas.microsoft.com/office/drawing/2014/main" id="{8C2DC14C-BE6C-4E14-A315-426107EA0F92}"/>
                </a:ext>
                <a:ext uri="{C183D7F6-B498-43B3-948B-1728B52AA6E4}">
                  <adec:decorative xmlns:adec="http://schemas.microsoft.com/office/drawing/2017/decorative" val="0"/>
                </a:ext>
              </a:extLst>
            </p:cNvPr>
            <p:cNvSpPr>
              <a:spLocks noChangeArrowheads="1"/>
            </p:cNvSpPr>
            <p:nvPr/>
          </p:nvSpPr>
          <p:spPr bwMode="auto">
            <a:xfrm>
              <a:off x="329184" y="6244870"/>
              <a:ext cx="804672" cy="18292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NSRR</a:t>
              </a:r>
            </a:p>
          </p:txBody>
        </p:sp>
        <p:cxnSp>
          <p:nvCxnSpPr>
            <p:cNvPr id="68653" name="Straight Arrow Connector 197">
              <a:extLst>
                <a:ext uri="{FF2B5EF4-FFF2-40B4-BE49-F238E27FC236}">
                  <a16:creationId xmlns:a16="http://schemas.microsoft.com/office/drawing/2014/main" id="{B802D937-A038-4521-8D66-06589005B4A4}"/>
                </a:ext>
                <a:ext uri="{C183D7F6-B498-43B3-948B-1728B52AA6E4}">
                  <adec:decorative xmlns:adec="http://schemas.microsoft.com/office/drawing/2017/decorative" val="1"/>
                </a:ext>
              </a:extLst>
            </p:cNvPr>
            <p:cNvCxnSpPr>
              <a:cxnSpLocks noChangeShapeType="1"/>
              <a:stCxn id="68652" idx="3"/>
            </p:cNvCxnSpPr>
            <p:nvPr/>
          </p:nvCxnSpPr>
          <p:spPr bwMode="auto">
            <a:xfrm>
              <a:off x="1133856" y="6336330"/>
              <a:ext cx="7845552"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8634" name="segment 283" descr=" Common Status and Structure Data">
              <a:hlinkClick r:id="rId4"/>
              <a:extLst>
                <a:ext uri="{FF2B5EF4-FFF2-40B4-BE49-F238E27FC236}">
                  <a16:creationId xmlns:a16="http://schemas.microsoft.com/office/drawing/2014/main" id="{70AE3AE9-5B72-4A45-8145-A479F8F21338}"/>
                </a:ext>
                <a:ext uri="{C183D7F6-B498-43B3-948B-1728B52AA6E4}">
                  <adec:decorative xmlns:adec="http://schemas.microsoft.com/office/drawing/2017/decorative" val="0"/>
                </a:ext>
              </a:extLst>
            </p:cNvPr>
            <p:cNvSpPr txBox="1">
              <a:spLocks noChangeArrowheads="1"/>
            </p:cNvSpPr>
            <p:nvPr/>
          </p:nvSpPr>
          <p:spPr bwMode="auto">
            <a:xfrm>
              <a:off x="1178048" y="4308127"/>
              <a:ext cx="4992624"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Common Status and Structure Data</a:t>
              </a:r>
            </a:p>
          </p:txBody>
        </p:sp>
        <p:sp>
          <p:nvSpPr>
            <p:cNvPr id="56" name="segment 946" descr="segment 946">
              <a:hlinkClick r:id="rId5"/>
              <a:extLst>
                <a:ext uri="{FF2B5EF4-FFF2-40B4-BE49-F238E27FC236}">
                  <a16:creationId xmlns:a16="http://schemas.microsoft.com/office/drawing/2014/main" id="{D8ADE38B-7855-4188-8200-267FB349026A}"/>
                </a:ext>
                <a:ext uri="{C183D7F6-B498-43B3-948B-1728B52AA6E4}">
                  <adec:decorative xmlns:adec="http://schemas.microsoft.com/office/drawing/2017/decorative" val="0"/>
                </a:ext>
              </a:extLst>
            </p:cNvPr>
            <p:cNvSpPr>
              <a:spLocks noChangeArrowheads="1"/>
            </p:cNvSpPr>
            <p:nvPr/>
          </p:nvSpPr>
          <p:spPr bwMode="auto">
            <a:xfrm>
              <a:off x="1167161" y="5951825"/>
              <a:ext cx="4992624" cy="128016"/>
            </a:xfrm>
            <a:prstGeom prst="rect">
              <a:avLst/>
            </a:prstGeom>
            <a:solidFill>
              <a:srgbClr val="FFC000"/>
            </a:solidFill>
            <a:ln w="9525">
              <a:solidFill>
                <a:schemeClr val="tx1"/>
              </a:solidFill>
              <a:miter lim="800000"/>
              <a:headEnd/>
              <a:tailEnd/>
            </a:ln>
          </p:spPr>
          <p:txBody>
            <a:bodyPr lIns="0" tIns="0" rIns="0" bIns="0" anchor="ctr"/>
            <a:lstStyle>
              <a:lvl1pPr defTabSz="571500">
                <a:defRPr>
                  <a:solidFill>
                    <a:schemeClr val="tx1"/>
                  </a:solidFill>
                  <a:latin typeface="Calibri" panose="020F0502020204030204" pitchFamily="34" charset="0"/>
                </a:defRPr>
              </a:lvl1pPr>
              <a:lvl2pPr marL="742950" indent="-285750" defTabSz="571500">
                <a:defRPr>
                  <a:solidFill>
                    <a:schemeClr val="tx1"/>
                  </a:solidFill>
                  <a:latin typeface="Calibri" panose="020F0502020204030204" pitchFamily="34" charset="0"/>
                </a:defRPr>
              </a:lvl2pPr>
              <a:lvl3pPr marL="1143000" indent="-228600" defTabSz="571500">
                <a:defRPr>
                  <a:solidFill>
                    <a:schemeClr val="tx1"/>
                  </a:solidFill>
                  <a:latin typeface="Calibri" panose="020F0502020204030204" pitchFamily="34" charset="0"/>
                </a:defRPr>
              </a:lvl3pPr>
              <a:lvl4pPr marL="1600200" indent="-228600" defTabSz="571500">
                <a:defRPr>
                  <a:solidFill>
                    <a:schemeClr val="tx1"/>
                  </a:solidFill>
                  <a:latin typeface="Calibri" panose="020F0502020204030204" pitchFamily="34" charset="0"/>
                </a:defRPr>
              </a:lvl4pPr>
              <a:lvl5pPr marL="2057400" indent="-228600" defTabSz="571500">
                <a:defRPr>
                  <a:solidFill>
                    <a:schemeClr val="tx1"/>
                  </a:solidFill>
                  <a:latin typeface="Calibri" panose="020F0502020204030204" pitchFamily="34" charset="0"/>
                </a:defRPr>
              </a:lvl5pPr>
              <a:lvl6pPr marL="2514600" indent="-228600" defTabSz="571500" fontAlgn="base">
                <a:spcBef>
                  <a:spcPct val="0"/>
                </a:spcBef>
                <a:spcAft>
                  <a:spcPct val="0"/>
                </a:spcAft>
                <a:defRPr>
                  <a:solidFill>
                    <a:schemeClr val="tx1"/>
                  </a:solidFill>
                  <a:latin typeface="Calibri" panose="020F0502020204030204" pitchFamily="34" charset="0"/>
                </a:defRPr>
              </a:lvl6pPr>
              <a:lvl7pPr marL="2971800" indent="-228600" defTabSz="571500" fontAlgn="base">
                <a:spcBef>
                  <a:spcPct val="0"/>
                </a:spcBef>
                <a:spcAft>
                  <a:spcPct val="0"/>
                </a:spcAft>
                <a:defRPr>
                  <a:solidFill>
                    <a:schemeClr val="tx1"/>
                  </a:solidFill>
                  <a:latin typeface="Calibri" panose="020F0502020204030204" pitchFamily="34" charset="0"/>
                </a:defRPr>
              </a:lvl7pPr>
              <a:lvl8pPr marL="3429000" indent="-228600" defTabSz="571500" fontAlgn="base">
                <a:spcBef>
                  <a:spcPct val="0"/>
                </a:spcBef>
                <a:spcAft>
                  <a:spcPct val="0"/>
                </a:spcAft>
                <a:defRPr>
                  <a:solidFill>
                    <a:schemeClr val="tx1"/>
                  </a:solidFill>
                  <a:latin typeface="Calibri" panose="020F0502020204030204" pitchFamily="34" charset="0"/>
                </a:defRPr>
              </a:lvl8pPr>
              <a:lvl9pPr marL="3886200" indent="-228600" defTabSz="571500" fontAlgn="base">
                <a:spcBef>
                  <a:spcPct val="0"/>
                </a:spcBef>
                <a:spcAft>
                  <a:spcPct val="0"/>
                </a:spcAft>
                <a:defRPr>
                  <a:solidFill>
                    <a:schemeClr val="tx1"/>
                  </a:solidFill>
                  <a:latin typeface="Calibri" panose="020F0502020204030204" pitchFamily="34" charset="0"/>
                </a:defRPr>
              </a:lvl9pPr>
            </a:lstStyle>
            <a:p>
              <a:pPr marL="55563"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CSS – Flight Data</a:t>
              </a:r>
            </a:p>
          </p:txBody>
        </p:sp>
        <p:sp>
          <p:nvSpPr>
            <p:cNvPr id="91" name="decision 1075" descr="decision 1075">
              <a:hlinkClick r:id="rId6"/>
              <a:extLst>
                <a:ext uri="{FF2B5EF4-FFF2-40B4-BE49-F238E27FC236}">
                  <a16:creationId xmlns:a16="http://schemas.microsoft.com/office/drawing/2014/main" id="{C1A54C09-2D34-4002-9696-B49080B8A4BF}"/>
                </a:ext>
                <a:ext uri="{C183D7F6-B498-43B3-948B-1728B52AA6E4}">
                  <adec:decorative xmlns:adec="http://schemas.microsoft.com/office/drawing/2017/decorative" val="0"/>
                </a:ext>
              </a:extLst>
            </p:cNvPr>
            <p:cNvSpPr>
              <a:spLocks noChangeArrowheads="1"/>
            </p:cNvSpPr>
            <p:nvPr/>
          </p:nvSpPr>
          <p:spPr bwMode="auto">
            <a:xfrm>
              <a:off x="2273161" y="5830701"/>
              <a:ext cx="274638" cy="365125"/>
            </a:xfrm>
            <a:prstGeom prst="diamond">
              <a:avLst/>
            </a:prstGeom>
            <a:solidFill>
              <a:schemeClr val="bg1">
                <a:lumMod val="85000"/>
              </a:schemeClr>
            </a:solidFill>
            <a:ln w="9525">
              <a:solidFill>
                <a:schemeClr val="tx1"/>
              </a:solidFill>
              <a:miter lim="800000"/>
              <a:headEnd/>
              <a:tailEnd/>
            </a:ln>
          </p:spPr>
          <p:txBody>
            <a:bodyPr wrap="none" lIns="0" tIns="0" rIns="0" bIns="0" anchor="ctr"/>
            <a:lstStyle/>
            <a:p>
              <a:pPr algn="ctr">
                <a:defRPr/>
              </a:pPr>
              <a:r>
                <a:rPr lang="en-US" sz="700">
                  <a:solidFill>
                    <a:srgbClr val="000000"/>
                  </a:solidFill>
                  <a:latin typeface="Segoe UI" panose="020B0502040204020203" pitchFamily="34" charset="0"/>
                  <a:ea typeface="ＭＳ Ｐゴシック" pitchFamily="34" charset="-128"/>
                  <a:cs typeface="Segoe UI" panose="020B0502040204020203" pitchFamily="34" charset="0"/>
                </a:rPr>
                <a:t>FID</a:t>
              </a:r>
              <a:br>
                <a:rPr lang="en-US" sz="700">
                  <a:solidFill>
                    <a:srgbClr val="000000"/>
                  </a:solidFill>
                  <a:latin typeface="Segoe UI" panose="020B0502040204020203" pitchFamily="34" charset="0"/>
                  <a:ea typeface="ＭＳ Ｐゴシック" pitchFamily="34" charset="-128"/>
                  <a:cs typeface="Segoe UI" panose="020B0502040204020203" pitchFamily="34" charset="0"/>
                </a:rPr>
              </a:br>
              <a:r>
                <a:rPr lang="en-US" sz="700">
                  <a:solidFill>
                    <a:srgbClr val="000000"/>
                  </a:solidFill>
                  <a:latin typeface="Segoe UI" panose="020B0502040204020203" pitchFamily="34" charset="0"/>
                  <a:ea typeface="ＭＳ Ｐゴシック" pitchFamily="34" charset="-128"/>
                  <a:cs typeface="Segoe UI" panose="020B0502040204020203" pitchFamily="34" charset="0"/>
                </a:rPr>
                <a:t>1075</a:t>
              </a:r>
            </a:p>
          </p:txBody>
        </p:sp>
        <p:sp>
          <p:nvSpPr>
            <p:cNvPr id="58" name="segment 882" descr="segment 882">
              <a:hlinkClick r:id="rId7"/>
              <a:extLst>
                <a:ext uri="{FF2B5EF4-FFF2-40B4-BE49-F238E27FC236}">
                  <a16:creationId xmlns:a16="http://schemas.microsoft.com/office/drawing/2014/main" id="{7C16479C-3421-42E6-B714-5C2B6713FE7C}"/>
                </a:ext>
                <a:ext uri="{C183D7F6-B498-43B3-948B-1728B52AA6E4}">
                  <adec:decorative xmlns:adec="http://schemas.microsoft.com/office/drawing/2017/decorative" val="0"/>
                </a:ext>
              </a:extLst>
            </p:cNvPr>
            <p:cNvSpPr>
              <a:spLocks noChangeArrowheads="1"/>
            </p:cNvSpPr>
            <p:nvPr/>
          </p:nvSpPr>
          <p:spPr bwMode="auto">
            <a:xfrm>
              <a:off x="1168909" y="1588046"/>
              <a:ext cx="943414" cy="807041"/>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SWIM Segment 2B</a:t>
              </a:r>
            </a:p>
          </p:txBody>
        </p:sp>
        <p:sp>
          <p:nvSpPr>
            <p:cNvPr id="60" name="system 1210" descr="system 1210">
              <a:hlinkClick r:id="rId8"/>
              <a:extLst>
                <a:ext uri="{FF2B5EF4-FFF2-40B4-BE49-F238E27FC236}">
                  <a16:creationId xmlns:a16="http://schemas.microsoft.com/office/drawing/2014/main" id="{2F0D4E2D-E2D0-4B78-ADB5-318D400B5AA1}"/>
                </a:ext>
                <a:ext uri="{C183D7F6-B498-43B3-948B-1728B52AA6E4}">
                  <adec:decorative xmlns:adec="http://schemas.microsoft.com/office/drawing/2017/decorative" val="0"/>
                </a:ext>
              </a:extLst>
            </p:cNvPr>
            <p:cNvSpPr>
              <a:spLocks noChangeArrowheads="1"/>
            </p:cNvSpPr>
            <p:nvPr/>
          </p:nvSpPr>
          <p:spPr bwMode="auto">
            <a:xfrm>
              <a:off x="329184" y="1925782"/>
              <a:ext cx="1272269" cy="178129"/>
            </a:xfrm>
            <a:prstGeom prst="rect">
              <a:avLst/>
            </a:prstGeom>
            <a:solidFill>
              <a:srgbClr val="D0F2FC"/>
            </a:solidFill>
            <a:ln w="9525">
              <a:solidFill>
                <a:schemeClr val="tx1"/>
              </a:solidFill>
              <a:miter lim="800000"/>
              <a:headEnd/>
              <a:tailEnd/>
            </a:ln>
          </p:spPr>
          <p:txBody>
            <a:bodyPr wrap="none" lIns="27432" tIns="27432" rIns="27432" bIns="27432"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STDDS</a:t>
              </a:r>
            </a:p>
          </p:txBody>
        </p:sp>
        <p:sp>
          <p:nvSpPr>
            <p:cNvPr id="61" name="system 1200" descr="system 1200">
              <a:hlinkClick r:id="rId9"/>
              <a:extLst>
                <a:ext uri="{FF2B5EF4-FFF2-40B4-BE49-F238E27FC236}">
                  <a16:creationId xmlns:a16="http://schemas.microsoft.com/office/drawing/2014/main" id="{9EFC539D-DE26-4250-BAB4-8E39EABD64CD}"/>
                </a:ext>
                <a:ext uri="{C183D7F6-B498-43B3-948B-1728B52AA6E4}">
                  <adec:decorative xmlns:adec="http://schemas.microsoft.com/office/drawing/2017/decorative" val="0"/>
                </a:ext>
              </a:extLst>
            </p:cNvPr>
            <p:cNvSpPr>
              <a:spLocks noChangeArrowheads="1"/>
            </p:cNvSpPr>
            <p:nvPr/>
          </p:nvSpPr>
          <p:spPr bwMode="auto">
            <a:xfrm>
              <a:off x="329184" y="1698353"/>
              <a:ext cx="804672" cy="182920"/>
            </a:xfrm>
            <a:prstGeom prst="rect">
              <a:avLst/>
            </a:prstGeom>
            <a:solidFill>
              <a:srgbClr val="D0F2FC"/>
            </a:solidFill>
            <a:ln w="9525">
              <a:solidFill>
                <a:schemeClr val="tx1"/>
              </a:solidFill>
              <a:miter lim="800000"/>
              <a:headEnd/>
              <a:tailEnd/>
            </a:ln>
          </p:spPr>
          <p:txBody>
            <a:bodyPr wrap="none"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SFDPS</a:t>
              </a:r>
            </a:p>
          </p:txBody>
        </p:sp>
        <p:sp>
          <p:nvSpPr>
            <p:cNvPr id="65" name="system 1321" descr="system 1321">
              <a:hlinkClick r:id="rId10"/>
              <a:extLst>
                <a:ext uri="{FF2B5EF4-FFF2-40B4-BE49-F238E27FC236}">
                  <a16:creationId xmlns:a16="http://schemas.microsoft.com/office/drawing/2014/main" id="{C1930821-CA61-4492-8AF5-1C31F9CFF1A9}"/>
                </a:ext>
                <a:ext uri="{C183D7F6-B498-43B3-948B-1728B52AA6E4}">
                  <adec:decorative xmlns:adec="http://schemas.microsoft.com/office/drawing/2017/decorative" val="0"/>
                </a:ext>
              </a:extLst>
            </p:cNvPr>
            <p:cNvSpPr>
              <a:spLocks noChangeArrowheads="1"/>
            </p:cNvSpPr>
            <p:nvPr/>
          </p:nvSpPr>
          <p:spPr bwMode="auto">
            <a:xfrm>
              <a:off x="329183" y="2151637"/>
              <a:ext cx="1271016" cy="182880"/>
            </a:xfrm>
            <a:prstGeom prst="rect">
              <a:avLst/>
            </a:prstGeom>
            <a:solidFill>
              <a:srgbClr val="D0F2FC"/>
            </a:solidFill>
            <a:ln w="9525">
              <a:solidFill>
                <a:schemeClr val="tx1"/>
              </a:solidFill>
              <a:miter lim="800000"/>
              <a:headEnd/>
              <a:tailEnd/>
            </a:ln>
          </p:spPr>
          <p:txBody>
            <a:bodyPr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NCR</a:t>
              </a:r>
            </a:p>
          </p:txBody>
        </p:sp>
        <p:cxnSp>
          <p:nvCxnSpPr>
            <p:cNvPr id="67" name="Straight Arrow Connector 45">
              <a:extLst>
                <a:ext uri="{FF2B5EF4-FFF2-40B4-BE49-F238E27FC236}">
                  <a16:creationId xmlns:a16="http://schemas.microsoft.com/office/drawing/2014/main" id="{BB073418-9726-4BE2-8934-09B4FA3CA18C}"/>
                </a:ext>
                <a:ext uri="{C183D7F6-B498-43B3-948B-1728B52AA6E4}">
                  <adec:decorative xmlns:adec="http://schemas.microsoft.com/office/drawing/2017/decorative" val="1"/>
                </a:ext>
              </a:extLst>
            </p:cNvPr>
            <p:cNvCxnSpPr>
              <a:cxnSpLocks/>
              <a:stCxn id="60" idx="3"/>
            </p:cNvCxnSpPr>
            <p:nvPr/>
          </p:nvCxnSpPr>
          <p:spPr bwMode="auto">
            <a:xfrm>
              <a:off x="1601453" y="2014847"/>
              <a:ext cx="7373113" cy="2375"/>
            </a:xfrm>
            <a:prstGeom prst="straightConnector1">
              <a:avLst/>
            </a:prstGeom>
            <a:noFill/>
            <a:ln w="9525" algn="ctr">
              <a:solidFill>
                <a:srgbClr val="FF0000"/>
              </a:solidFill>
              <a:round/>
              <a:headEnd/>
              <a:tailEnd type="triangle" w="med" len="med"/>
            </a:ln>
          </p:spPr>
        </p:cxnSp>
        <p:cxnSp>
          <p:nvCxnSpPr>
            <p:cNvPr id="69" name="Straight Arrow Connector 51">
              <a:extLst>
                <a:ext uri="{FF2B5EF4-FFF2-40B4-BE49-F238E27FC236}">
                  <a16:creationId xmlns:a16="http://schemas.microsoft.com/office/drawing/2014/main" id="{97160C68-34EF-4DDD-9296-36DE3EB511C8}"/>
                </a:ext>
                <a:ext uri="{C183D7F6-B498-43B3-948B-1728B52AA6E4}">
                  <adec:decorative xmlns:adec="http://schemas.microsoft.com/office/drawing/2017/decorative" val="1"/>
                </a:ext>
              </a:extLst>
            </p:cNvPr>
            <p:cNvCxnSpPr>
              <a:cxnSpLocks/>
              <a:stCxn id="61" idx="3"/>
            </p:cNvCxnSpPr>
            <p:nvPr/>
          </p:nvCxnSpPr>
          <p:spPr bwMode="auto">
            <a:xfrm>
              <a:off x="1133856" y="1789813"/>
              <a:ext cx="7840710" cy="0"/>
            </a:xfrm>
            <a:prstGeom prst="straightConnector1">
              <a:avLst/>
            </a:prstGeom>
            <a:noFill/>
            <a:ln w="9525" algn="ctr">
              <a:solidFill>
                <a:srgbClr val="FF0000"/>
              </a:solidFill>
              <a:round/>
              <a:headEnd/>
              <a:tailEnd type="triangle" w="med" len="med"/>
            </a:ln>
          </p:spPr>
        </p:cxnSp>
        <p:cxnSp>
          <p:nvCxnSpPr>
            <p:cNvPr id="70" name="Straight Arrow Connector 89">
              <a:extLst>
                <a:ext uri="{FF2B5EF4-FFF2-40B4-BE49-F238E27FC236}">
                  <a16:creationId xmlns:a16="http://schemas.microsoft.com/office/drawing/2014/main" id="{BE184A3A-AABD-4F42-81BE-525BB78003D6}"/>
                </a:ext>
                <a:ext uri="{C183D7F6-B498-43B3-948B-1728B52AA6E4}">
                  <adec:decorative xmlns:adec="http://schemas.microsoft.com/office/drawing/2017/decorative" val="1"/>
                </a:ext>
              </a:extLst>
            </p:cNvPr>
            <p:cNvCxnSpPr>
              <a:cxnSpLocks/>
            </p:cNvCxnSpPr>
            <p:nvPr/>
          </p:nvCxnSpPr>
          <p:spPr bwMode="auto">
            <a:xfrm flipV="1">
              <a:off x="2097024" y="2242341"/>
              <a:ext cx="6877542" cy="736"/>
            </a:xfrm>
            <a:prstGeom prst="straightConnector1">
              <a:avLst/>
            </a:prstGeom>
            <a:noFill/>
            <a:ln w="9525" algn="ctr">
              <a:solidFill>
                <a:srgbClr val="FF0000"/>
              </a:solidFill>
              <a:round/>
              <a:headEnd/>
              <a:tailEnd type="triangle" w="med" len="med"/>
            </a:ln>
          </p:spPr>
        </p:cxnSp>
        <p:sp>
          <p:nvSpPr>
            <p:cNvPr id="71" name="system 1196" descr="system 1196">
              <a:hlinkClick r:id="rId11"/>
              <a:extLst>
                <a:ext uri="{FF2B5EF4-FFF2-40B4-BE49-F238E27FC236}">
                  <a16:creationId xmlns:a16="http://schemas.microsoft.com/office/drawing/2014/main" id="{CEB32D3E-DA5D-44FF-8722-D96188BD90B8}"/>
                </a:ext>
                <a:ext uri="{C183D7F6-B498-43B3-948B-1728B52AA6E4}">
                  <adec:decorative xmlns:adec="http://schemas.microsoft.com/office/drawing/2017/decorative" val="0"/>
                </a:ext>
              </a:extLst>
            </p:cNvPr>
            <p:cNvSpPr>
              <a:spLocks noChangeArrowheads="1"/>
            </p:cNvSpPr>
            <p:nvPr/>
          </p:nvSpPr>
          <p:spPr bwMode="auto">
            <a:xfrm>
              <a:off x="329184" y="2409959"/>
              <a:ext cx="804672" cy="182920"/>
            </a:xfrm>
            <a:prstGeom prst="rect">
              <a:avLst/>
            </a:prstGeom>
            <a:solidFill>
              <a:srgbClr val="D0F2FC"/>
            </a:solidFill>
            <a:ln w="9525">
              <a:solidFill>
                <a:schemeClr val="tx1"/>
              </a:solidFill>
              <a:miter lim="800000"/>
              <a:headEnd/>
              <a:tailEnd/>
            </a:ln>
          </p:spPr>
          <p:txBody>
            <a:bodyPr wrap="none"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TFM Data</a:t>
              </a:r>
            </a:p>
          </p:txBody>
        </p:sp>
        <p:cxnSp>
          <p:nvCxnSpPr>
            <p:cNvPr id="74" name="Straight Arrow Connector 55">
              <a:extLst>
                <a:ext uri="{FF2B5EF4-FFF2-40B4-BE49-F238E27FC236}">
                  <a16:creationId xmlns:a16="http://schemas.microsoft.com/office/drawing/2014/main" id="{4261F2AB-B476-46F1-AA17-FDA003053D8C}"/>
                </a:ext>
                <a:ext uri="{C183D7F6-B498-43B3-948B-1728B52AA6E4}">
                  <adec:decorative xmlns:adec="http://schemas.microsoft.com/office/drawing/2017/decorative" val="1"/>
                </a:ext>
              </a:extLst>
            </p:cNvPr>
            <p:cNvCxnSpPr>
              <a:cxnSpLocks/>
              <a:stCxn id="71" idx="3"/>
            </p:cNvCxnSpPr>
            <p:nvPr/>
          </p:nvCxnSpPr>
          <p:spPr bwMode="auto">
            <a:xfrm>
              <a:off x="1133856" y="2501419"/>
              <a:ext cx="7845552" cy="0"/>
            </a:xfrm>
            <a:prstGeom prst="straightConnector1">
              <a:avLst/>
            </a:prstGeom>
            <a:noFill/>
            <a:ln w="9525" algn="ctr">
              <a:solidFill>
                <a:srgbClr val="FF0000"/>
              </a:solidFill>
              <a:round/>
              <a:headEnd/>
              <a:tailEnd type="triangle" w="med" len="med"/>
            </a:ln>
          </p:spPr>
        </p:cxnSp>
        <p:sp>
          <p:nvSpPr>
            <p:cNvPr id="75" name="segment 843" descr="segment 843">
              <a:hlinkClick r:id="rId12"/>
              <a:extLst>
                <a:ext uri="{FF2B5EF4-FFF2-40B4-BE49-F238E27FC236}">
                  <a16:creationId xmlns:a16="http://schemas.microsoft.com/office/drawing/2014/main" id="{855CA1E2-DC80-447E-A457-D4125123335A}"/>
                </a:ext>
                <a:ext uri="{C183D7F6-B498-43B3-948B-1728B52AA6E4}">
                  <adec:decorative xmlns:adec="http://schemas.microsoft.com/office/drawing/2017/decorative" val="0"/>
                </a:ext>
              </a:extLst>
            </p:cNvPr>
            <p:cNvSpPr>
              <a:spLocks noChangeArrowheads="1"/>
            </p:cNvSpPr>
            <p:nvPr/>
          </p:nvSpPr>
          <p:spPr bwMode="auto">
            <a:xfrm>
              <a:off x="1168907" y="2682684"/>
              <a:ext cx="1445803" cy="128016"/>
            </a:xfrm>
            <a:prstGeom prst="rect">
              <a:avLst/>
            </a:prstGeom>
            <a:solidFill>
              <a:srgbClr val="FFC000"/>
            </a:solidFill>
            <a:ln w="9525">
              <a:solidFill>
                <a:schemeClr val="tx1"/>
              </a:solidFill>
              <a:miter lim="800000"/>
              <a:headEnd/>
              <a:tailEnd/>
            </a:ln>
          </p:spPr>
          <p:txBody>
            <a:bodyPr lIns="18288"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5563"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TBFM Enhancement 1</a:t>
              </a:r>
            </a:p>
          </p:txBody>
        </p:sp>
        <p:cxnSp>
          <p:nvCxnSpPr>
            <p:cNvPr id="76" name="Straight Arrow Connector 61">
              <a:extLst>
                <a:ext uri="{FF2B5EF4-FFF2-40B4-BE49-F238E27FC236}">
                  <a16:creationId xmlns:a16="http://schemas.microsoft.com/office/drawing/2014/main" id="{D3E9CD84-5B8D-4D20-972E-6367C387F03E}"/>
                </a:ext>
                <a:ext uri="{C183D7F6-B498-43B3-948B-1728B52AA6E4}">
                  <adec:decorative xmlns:adec="http://schemas.microsoft.com/office/drawing/2017/decorative" val="1"/>
                </a:ext>
              </a:extLst>
            </p:cNvPr>
            <p:cNvCxnSpPr>
              <a:cxnSpLocks/>
              <a:stCxn id="79" idx="3"/>
            </p:cNvCxnSpPr>
            <p:nvPr/>
          </p:nvCxnSpPr>
          <p:spPr bwMode="auto">
            <a:xfrm>
              <a:off x="1591622" y="3385779"/>
              <a:ext cx="7373801" cy="0"/>
            </a:xfrm>
            <a:prstGeom prst="straightConnector1">
              <a:avLst/>
            </a:prstGeom>
            <a:noFill/>
            <a:ln w="9525" algn="ctr">
              <a:solidFill>
                <a:srgbClr val="FF0000"/>
              </a:solidFill>
              <a:round/>
              <a:headEnd/>
              <a:tailEnd type="triangle" w="med" len="med"/>
            </a:ln>
          </p:spPr>
        </p:cxnSp>
        <p:sp>
          <p:nvSpPr>
            <p:cNvPr id="77" name="segment 872" descr="segment 872">
              <a:hlinkClick r:id="rId13"/>
              <a:extLst>
                <a:ext uri="{FF2B5EF4-FFF2-40B4-BE49-F238E27FC236}">
                  <a16:creationId xmlns:a16="http://schemas.microsoft.com/office/drawing/2014/main" id="{C120740F-D5D0-4005-AEA8-0DE6B862B216}"/>
                </a:ext>
                <a:ext uri="{C183D7F6-B498-43B3-948B-1728B52AA6E4}">
                  <adec:decorative xmlns:adec="http://schemas.microsoft.com/office/drawing/2017/decorative" val="0"/>
                </a:ext>
              </a:extLst>
            </p:cNvPr>
            <p:cNvSpPr>
              <a:spLocks noChangeArrowheads="1"/>
            </p:cNvSpPr>
            <p:nvPr/>
          </p:nvSpPr>
          <p:spPr bwMode="auto">
            <a:xfrm>
              <a:off x="1168907" y="3071671"/>
              <a:ext cx="4480560" cy="128016"/>
            </a:xfrm>
            <a:prstGeom prst="rect">
              <a:avLst/>
            </a:prstGeom>
            <a:solidFill>
              <a:srgbClr val="FFC000"/>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TFDM </a:t>
              </a:r>
            </a:p>
          </p:txBody>
        </p:sp>
        <p:sp>
          <p:nvSpPr>
            <p:cNvPr id="78" name="system 1199" descr="system 1199">
              <a:hlinkClick r:id="rId14"/>
              <a:extLst>
                <a:ext uri="{FF2B5EF4-FFF2-40B4-BE49-F238E27FC236}">
                  <a16:creationId xmlns:a16="http://schemas.microsoft.com/office/drawing/2014/main" id="{9D2164AC-B552-407F-8CF4-519327FDBC8D}"/>
                </a:ext>
                <a:ext uri="{C183D7F6-B498-43B3-948B-1728B52AA6E4}">
                  <adec:decorative xmlns:adec="http://schemas.microsoft.com/office/drawing/2017/decorative" val="0"/>
                </a:ext>
              </a:extLst>
            </p:cNvPr>
            <p:cNvSpPr>
              <a:spLocks noChangeArrowheads="1"/>
            </p:cNvSpPr>
            <p:nvPr/>
          </p:nvSpPr>
          <p:spPr bwMode="auto">
            <a:xfrm>
              <a:off x="329184" y="2824805"/>
              <a:ext cx="804672" cy="182920"/>
            </a:xfrm>
            <a:prstGeom prst="rect">
              <a:avLst/>
            </a:prstGeom>
            <a:solidFill>
              <a:srgbClr val="D0F2FC"/>
            </a:solidFill>
            <a:ln w="9525">
              <a:solidFill>
                <a:schemeClr val="tx1"/>
              </a:solidFill>
              <a:miter lim="800000"/>
              <a:headEnd/>
              <a:tailEnd/>
            </a:ln>
          </p:spPr>
          <p:txBody>
            <a:bodyPr wrap="none" lIns="27432" tIns="27432" rIns="27432" bIns="27432"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TBFM Service</a:t>
              </a:r>
            </a:p>
          </p:txBody>
        </p:sp>
        <p:sp>
          <p:nvSpPr>
            <p:cNvPr id="79" name="system 1245" descr="system 1245">
              <a:hlinkClick r:id="rId15"/>
              <a:extLst>
                <a:ext uri="{FF2B5EF4-FFF2-40B4-BE49-F238E27FC236}">
                  <a16:creationId xmlns:a16="http://schemas.microsoft.com/office/drawing/2014/main" id="{6FE68290-2C74-4E03-8868-3DA2E2326410}"/>
                </a:ext>
                <a:ext uri="{C183D7F6-B498-43B3-948B-1728B52AA6E4}">
                  <adec:decorative xmlns:adec="http://schemas.microsoft.com/office/drawing/2017/decorative" val="0"/>
                </a:ext>
              </a:extLst>
            </p:cNvPr>
            <p:cNvSpPr>
              <a:spLocks noChangeArrowheads="1"/>
            </p:cNvSpPr>
            <p:nvPr/>
          </p:nvSpPr>
          <p:spPr bwMode="auto">
            <a:xfrm>
              <a:off x="786950" y="3294339"/>
              <a:ext cx="804672" cy="182880"/>
            </a:xfrm>
            <a:prstGeom prst="rect">
              <a:avLst/>
            </a:prstGeom>
            <a:solidFill>
              <a:srgbClr val="D0F2FC"/>
            </a:solidFill>
            <a:ln w="9525">
              <a:solidFill>
                <a:schemeClr val="tx1"/>
              </a:solidFill>
              <a:miter lim="800000"/>
              <a:headEnd/>
              <a:tailEnd/>
            </a:ln>
          </p:spPr>
          <p:txBody>
            <a:bodyPr wrap="none" lIns="27432" tIns="27432" rIns="27432" bIns="27432"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TFDM Service</a:t>
              </a:r>
            </a:p>
          </p:txBody>
        </p:sp>
        <p:cxnSp>
          <p:nvCxnSpPr>
            <p:cNvPr id="80" name="Straight Arrow Connector 60">
              <a:extLst>
                <a:ext uri="{FF2B5EF4-FFF2-40B4-BE49-F238E27FC236}">
                  <a16:creationId xmlns:a16="http://schemas.microsoft.com/office/drawing/2014/main" id="{EF93D357-14F0-40A7-A4AD-E3BF7D634CA3}"/>
                </a:ext>
                <a:ext uri="{C183D7F6-B498-43B3-948B-1728B52AA6E4}">
                  <adec:decorative xmlns:adec="http://schemas.microsoft.com/office/drawing/2017/decorative" val="1"/>
                </a:ext>
              </a:extLst>
            </p:cNvPr>
            <p:cNvCxnSpPr>
              <a:cxnSpLocks/>
              <a:stCxn id="78" idx="3"/>
            </p:cNvCxnSpPr>
            <p:nvPr/>
          </p:nvCxnSpPr>
          <p:spPr bwMode="auto">
            <a:xfrm flipV="1">
              <a:off x="1133856" y="2908677"/>
              <a:ext cx="7840710" cy="0"/>
            </a:xfrm>
            <a:prstGeom prst="straightConnector1">
              <a:avLst/>
            </a:prstGeom>
            <a:noFill/>
            <a:ln w="9525" algn="ctr">
              <a:solidFill>
                <a:srgbClr val="FF0000"/>
              </a:solidFill>
              <a:round/>
              <a:headEnd/>
              <a:tailEnd type="triangle" w="med" len="med"/>
            </a:ln>
          </p:spPr>
        </p:cxnSp>
        <p:sp>
          <p:nvSpPr>
            <p:cNvPr id="81" name="system 1312" descr="system 1312">
              <a:hlinkClick r:id="rId16"/>
              <a:extLst>
                <a:ext uri="{FF2B5EF4-FFF2-40B4-BE49-F238E27FC236}">
                  <a16:creationId xmlns:a16="http://schemas.microsoft.com/office/drawing/2014/main" id="{032C720E-7D4C-4627-9B86-D45B7F09FAD3}"/>
                </a:ext>
                <a:ext uri="{C183D7F6-B498-43B3-948B-1728B52AA6E4}">
                  <adec:decorative xmlns:adec="http://schemas.microsoft.com/office/drawing/2017/decorative" val="0"/>
                </a:ext>
              </a:extLst>
            </p:cNvPr>
            <p:cNvSpPr>
              <a:spLocks noChangeArrowheads="1"/>
            </p:cNvSpPr>
            <p:nvPr/>
          </p:nvSpPr>
          <p:spPr bwMode="auto">
            <a:xfrm>
              <a:off x="329184" y="733201"/>
              <a:ext cx="804672" cy="18292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NEMS</a:t>
              </a:r>
            </a:p>
          </p:txBody>
        </p:sp>
        <p:cxnSp>
          <p:nvCxnSpPr>
            <p:cNvPr id="82" name="Straight Arrow Connector 197">
              <a:extLst>
                <a:ext uri="{FF2B5EF4-FFF2-40B4-BE49-F238E27FC236}">
                  <a16:creationId xmlns:a16="http://schemas.microsoft.com/office/drawing/2014/main" id="{F3310943-2D09-4DE7-9132-D2CDA46EF08B}"/>
                </a:ext>
                <a:ext uri="{C183D7F6-B498-43B3-948B-1728B52AA6E4}">
                  <adec:decorative xmlns:adec="http://schemas.microsoft.com/office/drawing/2017/decorative" val="1"/>
                </a:ext>
              </a:extLst>
            </p:cNvPr>
            <p:cNvCxnSpPr>
              <a:cxnSpLocks noChangeShapeType="1"/>
              <a:stCxn id="81" idx="3"/>
            </p:cNvCxnSpPr>
            <p:nvPr/>
          </p:nvCxnSpPr>
          <p:spPr bwMode="auto">
            <a:xfrm>
              <a:off x="1133856" y="824661"/>
              <a:ext cx="7840710" cy="34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3" name="segment 1030" descr="segment 1030">
              <a:hlinkClick r:id="rId17"/>
              <a:extLst>
                <a:ext uri="{FF2B5EF4-FFF2-40B4-BE49-F238E27FC236}">
                  <a16:creationId xmlns:a16="http://schemas.microsoft.com/office/drawing/2014/main" id="{43A68F85-404C-45BE-97F6-2C32FEE1A323}"/>
                </a:ext>
                <a:ext uri="{C183D7F6-B498-43B3-948B-1728B52AA6E4}">
                  <adec:decorative xmlns:adec="http://schemas.microsoft.com/office/drawing/2017/decorative" val="0"/>
                </a:ext>
              </a:extLst>
            </p:cNvPr>
            <p:cNvSpPr>
              <a:spLocks noChangeArrowheads="1"/>
            </p:cNvSpPr>
            <p:nvPr/>
          </p:nvSpPr>
          <p:spPr bwMode="auto">
            <a:xfrm>
              <a:off x="1168909" y="674395"/>
              <a:ext cx="2458275" cy="256032"/>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SWIM Segment 2C, NEMS TR and</a:t>
              </a:r>
            </a:p>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3</a:t>
              </a:r>
              <a:r>
                <a:rPr lang="en-US" altLang="en-US" sz="800" baseline="300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rd</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Party Provider Services</a:t>
              </a:r>
            </a:p>
          </p:txBody>
        </p:sp>
        <p:sp>
          <p:nvSpPr>
            <p:cNvPr id="84" name="system 1367" descr="system 1367">
              <a:hlinkClick r:id="rId18"/>
              <a:extLst>
                <a:ext uri="{FF2B5EF4-FFF2-40B4-BE49-F238E27FC236}">
                  <a16:creationId xmlns:a16="http://schemas.microsoft.com/office/drawing/2014/main" id="{E44C13E5-842E-4792-BB65-B71788307DC6}"/>
                </a:ext>
                <a:ext uri="{C183D7F6-B498-43B3-948B-1728B52AA6E4}">
                  <adec:decorative xmlns:adec="http://schemas.microsoft.com/office/drawing/2017/decorative" val="0"/>
                </a:ext>
              </a:extLst>
            </p:cNvPr>
            <p:cNvSpPr>
              <a:spLocks noChangeArrowheads="1"/>
            </p:cNvSpPr>
            <p:nvPr/>
          </p:nvSpPr>
          <p:spPr bwMode="auto">
            <a:xfrm>
              <a:off x="329183" y="1068809"/>
              <a:ext cx="804672" cy="182025"/>
            </a:xfrm>
            <a:prstGeom prst="rect">
              <a:avLst/>
            </a:prstGeom>
            <a:solidFill>
              <a:srgbClr val="D0F2FC"/>
            </a:solidFill>
            <a:ln w="9525">
              <a:solidFill>
                <a:schemeClr val="tx1"/>
              </a:solidFill>
              <a:miter lim="800000"/>
              <a:headEnd/>
              <a:tailEnd/>
            </a:ln>
          </p:spPr>
          <p:txBody>
            <a:bodyPr wrap="none"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SCDS</a:t>
              </a:r>
            </a:p>
          </p:txBody>
        </p:sp>
        <p:cxnSp>
          <p:nvCxnSpPr>
            <p:cNvPr id="85" name="Straight Arrow Connector 48">
              <a:extLst>
                <a:ext uri="{FF2B5EF4-FFF2-40B4-BE49-F238E27FC236}">
                  <a16:creationId xmlns:a16="http://schemas.microsoft.com/office/drawing/2014/main" id="{979AB023-2A55-4C5D-9A46-637B752D7945}"/>
                </a:ext>
                <a:ext uri="{C183D7F6-B498-43B3-948B-1728B52AA6E4}">
                  <adec:decorative xmlns:adec="http://schemas.microsoft.com/office/drawing/2017/decorative" val="1"/>
                </a:ext>
              </a:extLst>
            </p:cNvPr>
            <p:cNvCxnSpPr>
              <a:cxnSpLocks/>
              <a:stCxn id="84" idx="3"/>
            </p:cNvCxnSpPr>
            <p:nvPr/>
          </p:nvCxnSpPr>
          <p:spPr bwMode="auto">
            <a:xfrm flipV="1">
              <a:off x="1133855" y="1159710"/>
              <a:ext cx="7831568" cy="112"/>
            </a:xfrm>
            <a:prstGeom prst="straightConnector1">
              <a:avLst/>
            </a:prstGeom>
            <a:noFill/>
            <a:ln w="9525" algn="ctr">
              <a:solidFill>
                <a:srgbClr val="FF0000"/>
              </a:solidFill>
              <a:round/>
              <a:headEnd/>
              <a:tailEnd type="triangle" w="med" len="med"/>
            </a:ln>
          </p:spPr>
        </p:cxnSp>
        <p:sp>
          <p:nvSpPr>
            <p:cNvPr id="87" name="segment 1046" descr="                 SWIM Segment 3">
              <a:hlinkClick r:id="rId19"/>
              <a:extLst>
                <a:ext uri="{FF2B5EF4-FFF2-40B4-BE49-F238E27FC236}">
                  <a16:creationId xmlns:a16="http://schemas.microsoft.com/office/drawing/2014/main" id="{EEE77570-0E95-442D-B9CF-8208C5D4413D}"/>
                </a:ext>
                <a:ext uri="{C183D7F6-B498-43B3-948B-1728B52AA6E4}">
                  <adec:decorative xmlns:adec="http://schemas.microsoft.com/office/drawing/2017/decorative" val="0"/>
                </a:ext>
              </a:extLst>
            </p:cNvPr>
            <p:cNvSpPr txBox="1">
              <a:spLocks noChangeArrowheads="1"/>
            </p:cNvSpPr>
            <p:nvPr/>
          </p:nvSpPr>
          <p:spPr bwMode="auto">
            <a:xfrm>
              <a:off x="2614710" y="1200923"/>
              <a:ext cx="3064827" cy="128016"/>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SWIM Segment 3</a:t>
              </a:r>
            </a:p>
          </p:txBody>
        </p:sp>
        <p:sp>
          <p:nvSpPr>
            <p:cNvPr id="89" name="segment 1098" descr="  SWIM Segment 4">
              <a:hlinkClick r:id="rId20"/>
              <a:extLst>
                <a:ext uri="{FF2B5EF4-FFF2-40B4-BE49-F238E27FC236}">
                  <a16:creationId xmlns:a16="http://schemas.microsoft.com/office/drawing/2014/main" id="{8B26C7EA-6A9F-4117-B7F0-CE71804541BB}"/>
                </a:ext>
                <a:ext uri="{C183D7F6-B498-43B3-948B-1728B52AA6E4}">
                  <adec:decorative xmlns:adec="http://schemas.microsoft.com/office/drawing/2017/decorative" val="0"/>
                </a:ext>
              </a:extLst>
            </p:cNvPr>
            <p:cNvSpPr txBox="1">
              <a:spLocks noChangeArrowheads="1"/>
            </p:cNvSpPr>
            <p:nvPr/>
          </p:nvSpPr>
          <p:spPr bwMode="auto">
            <a:xfrm>
              <a:off x="3622333" y="1366270"/>
              <a:ext cx="3586253" cy="128016"/>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SWIM Segment 4</a:t>
              </a:r>
            </a:p>
          </p:txBody>
        </p:sp>
        <p:sp>
          <p:nvSpPr>
            <p:cNvPr id="90" name="segment 1133">
              <a:hlinkClick r:id="rId21"/>
              <a:extLst>
                <a:ext uri="{FF2B5EF4-FFF2-40B4-BE49-F238E27FC236}">
                  <a16:creationId xmlns:a16="http://schemas.microsoft.com/office/drawing/2014/main" id="{9B73B160-D021-4FDE-83DF-293DC2B9B26D}"/>
                </a:ext>
                <a:ext uri="{C183D7F6-B498-43B3-948B-1728B52AA6E4}">
                  <adec:decorative xmlns:adec="http://schemas.microsoft.com/office/drawing/2017/decorative" val="1"/>
                </a:ext>
              </a:extLst>
            </p:cNvPr>
            <p:cNvSpPr txBox="1">
              <a:spLocks noChangeArrowheads="1"/>
            </p:cNvSpPr>
            <p:nvPr/>
          </p:nvSpPr>
          <p:spPr bwMode="auto">
            <a:xfrm>
              <a:off x="1183877" y="1374371"/>
              <a:ext cx="914400" cy="128016"/>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92" name="decision 1221" descr="decision 1221">
              <a:hlinkClick r:id="rId22"/>
              <a:extLst>
                <a:ext uri="{FF2B5EF4-FFF2-40B4-BE49-F238E27FC236}">
                  <a16:creationId xmlns:a16="http://schemas.microsoft.com/office/drawing/2014/main" id="{C87D9C27-A516-401E-A17E-243D964B5A91}"/>
                </a:ext>
                <a:ext uri="{C183D7F6-B498-43B3-948B-1728B52AA6E4}">
                  <adec:decorative xmlns:adec="http://schemas.microsoft.com/office/drawing/2017/decorative" val="0"/>
                </a:ext>
              </a:extLst>
            </p:cNvPr>
            <p:cNvSpPr>
              <a:spLocks noChangeArrowheads="1"/>
            </p:cNvSpPr>
            <p:nvPr/>
          </p:nvSpPr>
          <p:spPr bwMode="auto">
            <a:xfrm>
              <a:off x="2005111" y="1250834"/>
              <a:ext cx="274658" cy="365701"/>
            </a:xfrm>
            <a:prstGeom prst="diamond">
              <a:avLst/>
            </a:prstGeom>
            <a:solidFill>
              <a:srgbClr val="DDDDD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1221</a:t>
              </a:r>
            </a:p>
          </p:txBody>
        </p:sp>
        <p:sp>
          <p:nvSpPr>
            <p:cNvPr id="94" name="TextBox 39" descr="Enhanced SWIM Cloud Service">
              <a:extLst>
                <a:ext uri="{FF2B5EF4-FFF2-40B4-BE49-F238E27FC236}">
                  <a16:creationId xmlns:a16="http://schemas.microsoft.com/office/drawing/2014/main" id="{2D2BC524-8E6C-4A1B-89BB-22F3AB5F1F91}"/>
                </a:ext>
                <a:ext uri="{C183D7F6-B498-43B3-948B-1728B52AA6E4}">
                  <adec:decorative xmlns:adec="http://schemas.microsoft.com/office/drawing/2017/decorative" val="0"/>
                </a:ext>
              </a:extLst>
            </p:cNvPr>
            <p:cNvSpPr txBox="1">
              <a:spLocks noChangeArrowheads="1"/>
            </p:cNvSpPr>
            <p:nvPr/>
          </p:nvSpPr>
          <p:spPr bwMode="auto">
            <a:xfrm>
              <a:off x="2241684" y="1393329"/>
              <a:ext cx="1383392"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Enhanced SWIM Cloud Service</a:t>
              </a:r>
            </a:p>
          </p:txBody>
        </p:sp>
        <p:sp>
          <p:nvSpPr>
            <p:cNvPr id="95" name="system 923" descr="system 923">
              <a:hlinkClick r:id="rId23"/>
              <a:extLst>
                <a:ext uri="{FF2B5EF4-FFF2-40B4-BE49-F238E27FC236}">
                  <a16:creationId xmlns:a16="http://schemas.microsoft.com/office/drawing/2014/main" id="{59AAD48D-B70D-4C69-BB8F-D830E26615C3}"/>
                </a:ext>
                <a:ext uri="{C183D7F6-B498-43B3-948B-1728B52AA6E4}">
                  <adec:decorative xmlns:adec="http://schemas.microsoft.com/office/drawing/2017/decorative" val="0"/>
                </a:ext>
              </a:extLst>
            </p:cNvPr>
            <p:cNvSpPr>
              <a:spLocks noChangeArrowheads="1"/>
            </p:cNvSpPr>
            <p:nvPr/>
          </p:nvSpPr>
          <p:spPr bwMode="auto">
            <a:xfrm>
              <a:off x="329184" y="3621319"/>
              <a:ext cx="804672" cy="365760"/>
            </a:xfrm>
            <a:prstGeom prst="rect">
              <a:avLst/>
            </a:prstGeom>
            <a:solidFill>
              <a:srgbClr val="D0F2FC"/>
            </a:solidFill>
            <a:ln w="9525">
              <a:solidFill>
                <a:schemeClr val="tx1"/>
              </a:solidFill>
              <a:miter lim="800000"/>
              <a:headEnd/>
              <a:tailEnd/>
            </a:ln>
          </p:spPr>
          <p:txBody>
            <a:bodyPr wrap="none" lIns="0" tIns="0" rIns="0"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NOTAM </a:t>
              </a:r>
            </a:p>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Distribution </a:t>
              </a:r>
            </a:p>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Service</a:t>
              </a:r>
            </a:p>
          </p:txBody>
        </p:sp>
        <p:cxnSp>
          <p:nvCxnSpPr>
            <p:cNvPr id="96" name="Straight Arrow Connector 66">
              <a:extLst>
                <a:ext uri="{FF2B5EF4-FFF2-40B4-BE49-F238E27FC236}">
                  <a16:creationId xmlns:a16="http://schemas.microsoft.com/office/drawing/2014/main" id="{02B6B93F-039E-4E1E-86D2-6B94F689BF66}"/>
                </a:ext>
                <a:ext uri="{C183D7F6-B498-43B3-948B-1728B52AA6E4}">
                  <adec:decorative xmlns:adec="http://schemas.microsoft.com/office/drawing/2017/decorative" val="1"/>
                </a:ext>
              </a:extLst>
            </p:cNvPr>
            <p:cNvCxnSpPr>
              <a:cxnSpLocks/>
              <a:stCxn id="95" idx="3"/>
            </p:cNvCxnSpPr>
            <p:nvPr/>
          </p:nvCxnSpPr>
          <p:spPr bwMode="auto">
            <a:xfrm flipV="1">
              <a:off x="1133856" y="3795093"/>
              <a:ext cx="7845552" cy="0"/>
            </a:xfrm>
            <a:prstGeom prst="straightConnector1">
              <a:avLst/>
            </a:prstGeom>
            <a:noFill/>
            <a:ln w="9525" algn="ctr">
              <a:solidFill>
                <a:srgbClr val="FF0000"/>
              </a:solidFill>
              <a:round/>
              <a:headEnd/>
              <a:tailEnd type="triangle" w="med" len="med"/>
            </a:ln>
          </p:spPr>
        </p:cxnSp>
        <p:sp>
          <p:nvSpPr>
            <p:cNvPr id="97" name="system 952" descr="system 952">
              <a:hlinkClick r:id="rId24"/>
              <a:extLst>
                <a:ext uri="{FF2B5EF4-FFF2-40B4-BE49-F238E27FC236}">
                  <a16:creationId xmlns:a16="http://schemas.microsoft.com/office/drawing/2014/main" id="{D29682E8-DD88-449B-941B-B23893E1C53A}"/>
                </a:ext>
                <a:ext uri="{C183D7F6-B498-43B3-948B-1728B52AA6E4}">
                  <adec:decorative xmlns:adec="http://schemas.microsoft.com/office/drawing/2017/decorative" val="0"/>
                </a:ext>
              </a:extLst>
            </p:cNvPr>
            <p:cNvSpPr>
              <a:spLocks noChangeArrowheads="1"/>
            </p:cNvSpPr>
            <p:nvPr/>
          </p:nvSpPr>
          <p:spPr bwMode="auto">
            <a:xfrm>
              <a:off x="329182" y="4069041"/>
              <a:ext cx="1261872" cy="182880"/>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ACS</a:t>
              </a:r>
            </a:p>
          </p:txBody>
        </p:sp>
        <p:cxnSp>
          <p:nvCxnSpPr>
            <p:cNvPr id="98" name="Straight Arrow Connector 85">
              <a:extLst>
                <a:ext uri="{FF2B5EF4-FFF2-40B4-BE49-F238E27FC236}">
                  <a16:creationId xmlns:a16="http://schemas.microsoft.com/office/drawing/2014/main" id="{1D2050D2-3C70-404F-896D-A8B046BADC5A}"/>
                </a:ext>
                <a:ext uri="{C183D7F6-B498-43B3-948B-1728B52AA6E4}">
                  <adec:decorative xmlns:adec="http://schemas.microsoft.com/office/drawing/2017/decorative" val="1"/>
                </a:ext>
              </a:extLst>
            </p:cNvPr>
            <p:cNvCxnSpPr>
              <a:cxnSpLocks/>
              <a:stCxn id="97" idx="3"/>
            </p:cNvCxnSpPr>
            <p:nvPr/>
          </p:nvCxnSpPr>
          <p:spPr bwMode="auto">
            <a:xfrm>
              <a:off x="1591054" y="4160481"/>
              <a:ext cx="7383512"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9" name="segment 838" descr="segment 838">
              <a:hlinkClick r:id="rId25"/>
              <a:extLst>
                <a:ext uri="{FF2B5EF4-FFF2-40B4-BE49-F238E27FC236}">
                  <a16:creationId xmlns:a16="http://schemas.microsoft.com/office/drawing/2014/main" id="{79535E0F-4E9B-462B-A91A-656526D2F7B9}"/>
                </a:ext>
                <a:ext uri="{C183D7F6-B498-43B3-948B-1728B52AA6E4}">
                  <adec:decorative xmlns:adec="http://schemas.microsoft.com/office/drawing/2017/decorative" val="0"/>
                </a:ext>
              </a:extLst>
            </p:cNvPr>
            <p:cNvSpPr>
              <a:spLocks noChangeArrowheads="1"/>
            </p:cNvSpPr>
            <p:nvPr/>
          </p:nvSpPr>
          <p:spPr bwMode="auto">
            <a:xfrm>
              <a:off x="1183876" y="4528496"/>
              <a:ext cx="1934941"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FNS Sustainment</a:t>
              </a:r>
            </a:p>
          </p:txBody>
        </p:sp>
        <p:sp>
          <p:nvSpPr>
            <p:cNvPr id="100" name="roadmap_symbol 387 planned" descr="roadmap_symbol 387 planned">
              <a:hlinkClick r:id="rId26"/>
              <a:extLst>
                <a:ext uri="{FF2B5EF4-FFF2-40B4-BE49-F238E27FC236}">
                  <a16:creationId xmlns:a16="http://schemas.microsoft.com/office/drawing/2014/main" id="{D031402D-8C5A-42A8-B1B7-FEB5957DE63C}"/>
                </a:ext>
                <a:ext uri="{C183D7F6-B498-43B3-948B-1728B52AA6E4}">
                  <adec:decorative xmlns:adec="http://schemas.microsoft.com/office/drawing/2017/decorative" val="0"/>
                </a:ext>
              </a:extLst>
            </p:cNvPr>
            <p:cNvSpPr>
              <a:spLocks noChangeArrowheads="1"/>
            </p:cNvSpPr>
            <p:nvPr/>
          </p:nvSpPr>
          <p:spPr bwMode="auto">
            <a:xfrm>
              <a:off x="3394294" y="4908558"/>
              <a:ext cx="2776378" cy="128015"/>
            </a:xfrm>
            <a:prstGeom prst="rect">
              <a:avLst/>
            </a:prstGeom>
            <a:solidFill>
              <a:srgbClr val="FFC000"/>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AIMM Enhancement 2</a:t>
              </a:r>
            </a:p>
          </p:txBody>
        </p:sp>
        <p:cxnSp>
          <p:nvCxnSpPr>
            <p:cNvPr id="102" name="Straight Arrow Connector 93">
              <a:extLst>
                <a:ext uri="{FF2B5EF4-FFF2-40B4-BE49-F238E27FC236}">
                  <a16:creationId xmlns:a16="http://schemas.microsoft.com/office/drawing/2014/main" id="{22E21BB6-0DBF-489C-AECE-0681E140B200}"/>
                </a:ext>
                <a:ext uri="{C183D7F6-B498-43B3-948B-1728B52AA6E4}">
                  <adec:decorative xmlns:adec="http://schemas.microsoft.com/office/drawing/2017/decorative" val="1"/>
                </a:ext>
              </a:extLst>
            </p:cNvPr>
            <p:cNvCxnSpPr>
              <a:cxnSpLocks/>
              <a:stCxn id="104" idx="3"/>
            </p:cNvCxnSpPr>
            <p:nvPr/>
          </p:nvCxnSpPr>
          <p:spPr bwMode="auto">
            <a:xfrm>
              <a:off x="3480715" y="5383215"/>
              <a:ext cx="5484708"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3" name="segment 906" descr="segment 906">
              <a:hlinkClick r:id="rId27"/>
              <a:extLst>
                <a:ext uri="{FF2B5EF4-FFF2-40B4-BE49-F238E27FC236}">
                  <a16:creationId xmlns:a16="http://schemas.microsoft.com/office/drawing/2014/main" id="{9AF9C1FA-F59F-4E0E-BAE2-58E0F248E98A}"/>
                </a:ext>
                <a:ext uri="{C183D7F6-B498-43B3-948B-1728B52AA6E4}">
                  <adec:decorative xmlns:adec="http://schemas.microsoft.com/office/drawing/2017/decorative" val="0"/>
                </a:ext>
              </a:extLst>
            </p:cNvPr>
            <p:cNvSpPr>
              <a:spLocks noChangeArrowheads="1"/>
            </p:cNvSpPr>
            <p:nvPr/>
          </p:nvSpPr>
          <p:spPr bwMode="auto">
            <a:xfrm>
              <a:off x="1167161" y="5094426"/>
              <a:ext cx="2450592"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5563"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CSS-</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Wx</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04" name="system 887" descr="system 887">
              <a:hlinkClick r:id="rId28"/>
              <a:extLst>
                <a:ext uri="{FF2B5EF4-FFF2-40B4-BE49-F238E27FC236}">
                  <a16:creationId xmlns:a16="http://schemas.microsoft.com/office/drawing/2014/main" id="{EB48D2F5-E504-47D4-9766-C794E54A9784}"/>
                </a:ext>
                <a:ext uri="{C183D7F6-B498-43B3-948B-1728B52AA6E4}">
                  <adec:decorative xmlns:adec="http://schemas.microsoft.com/office/drawing/2017/decorative" val="0"/>
                </a:ext>
              </a:extLst>
            </p:cNvPr>
            <p:cNvSpPr>
              <a:spLocks noChangeArrowheads="1"/>
            </p:cNvSpPr>
            <p:nvPr/>
          </p:nvSpPr>
          <p:spPr bwMode="auto">
            <a:xfrm>
              <a:off x="2475226" y="5291775"/>
              <a:ext cx="1005489" cy="182880"/>
            </a:xfrm>
            <a:prstGeom prst="rect">
              <a:avLst/>
            </a:prstGeom>
            <a:solidFill>
              <a:srgbClr val="D0F2F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CSS-</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Wx</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06" name="segment 941" descr="segment 941">
              <a:hlinkClick r:id="rId29"/>
              <a:extLst>
                <a:ext uri="{FF2B5EF4-FFF2-40B4-BE49-F238E27FC236}">
                  <a16:creationId xmlns:a16="http://schemas.microsoft.com/office/drawing/2014/main" id="{E49D6049-09CE-47F3-B0CA-6F7A661ED567}"/>
                </a:ext>
                <a:ext uri="{C183D7F6-B498-43B3-948B-1728B52AA6E4}">
                  <adec:decorative xmlns:adec="http://schemas.microsoft.com/office/drawing/2017/decorative" val="0"/>
                </a:ext>
              </a:extLst>
            </p:cNvPr>
            <p:cNvSpPr>
              <a:spLocks noChangeArrowheads="1"/>
            </p:cNvSpPr>
            <p:nvPr/>
          </p:nvSpPr>
          <p:spPr bwMode="auto">
            <a:xfrm>
              <a:off x="2093284" y="4723262"/>
              <a:ext cx="4077388" cy="128016"/>
            </a:xfrm>
            <a:prstGeom prst="rect">
              <a:avLst/>
            </a:prstGeom>
            <a:solidFill>
              <a:srgbClr val="FFC000"/>
            </a:solidFill>
            <a:ln w="9525">
              <a:solidFill>
                <a:schemeClr val="tx1"/>
              </a:solidFill>
              <a:prstDash val="solid"/>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AIMM Enhancement 1</a:t>
              </a:r>
            </a:p>
          </p:txBody>
        </p:sp>
        <p:sp>
          <p:nvSpPr>
            <p:cNvPr id="107" name="decision 122" descr="decision 122">
              <a:hlinkClick r:id="rId30"/>
              <a:extLst>
                <a:ext uri="{FF2B5EF4-FFF2-40B4-BE49-F238E27FC236}">
                  <a16:creationId xmlns:a16="http://schemas.microsoft.com/office/drawing/2014/main" id="{E4C6EF18-6214-4500-82E5-FBE8E5932D87}"/>
                </a:ext>
                <a:ext uri="{C183D7F6-B498-43B3-948B-1728B52AA6E4}">
                  <adec:decorative xmlns:adec="http://schemas.microsoft.com/office/drawing/2017/decorative" val="0"/>
                </a:ext>
              </a:extLst>
            </p:cNvPr>
            <p:cNvSpPr>
              <a:spLocks noChangeArrowheads="1"/>
            </p:cNvSpPr>
            <p:nvPr/>
          </p:nvSpPr>
          <p:spPr bwMode="auto">
            <a:xfrm>
              <a:off x="2002560" y="4615150"/>
              <a:ext cx="274297" cy="365840"/>
            </a:xfrm>
            <a:prstGeom prst="diamond">
              <a:avLst/>
            </a:prstGeom>
            <a:solidFill>
              <a:srgbClr val="DDDDDD"/>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122</a:t>
              </a:r>
            </a:p>
          </p:txBody>
        </p:sp>
        <p:sp>
          <p:nvSpPr>
            <p:cNvPr id="108" name="decision 1189 planned" descr="decision 1189 planned">
              <a:hlinkClick r:id="rId31"/>
              <a:extLst>
                <a:ext uri="{FF2B5EF4-FFF2-40B4-BE49-F238E27FC236}">
                  <a16:creationId xmlns:a16="http://schemas.microsoft.com/office/drawing/2014/main" id="{21DDD7D7-DAB3-431D-A1F8-97153F9F3572}"/>
                </a:ext>
                <a:ext uri="{C183D7F6-B498-43B3-948B-1728B52AA6E4}">
                  <adec:decorative xmlns:adec="http://schemas.microsoft.com/office/drawing/2017/decorative" val="0"/>
                </a:ext>
              </a:extLst>
            </p:cNvPr>
            <p:cNvSpPr>
              <a:spLocks noChangeArrowheads="1"/>
            </p:cNvSpPr>
            <p:nvPr/>
          </p:nvSpPr>
          <p:spPr bwMode="auto">
            <a:xfrm>
              <a:off x="3301839" y="4790176"/>
              <a:ext cx="274307" cy="365784"/>
            </a:xfrm>
            <a:prstGeom prst="diamond">
              <a:avLst/>
            </a:prstGeom>
            <a:solidFill>
              <a:srgbClr val="D9D9D9"/>
            </a:solidFill>
            <a:ln w="9525">
              <a:solidFill>
                <a:schemeClr val="tx1"/>
              </a:solidFill>
              <a:prstDash val="dash"/>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1189</a:t>
              </a:r>
            </a:p>
          </p:txBody>
        </p:sp>
        <p:sp>
          <p:nvSpPr>
            <p:cNvPr id="109" name="segment 1132 planned" descr="segment 1132 planned">
              <a:hlinkClick r:id="rId32"/>
              <a:extLst>
                <a:ext uri="{FF2B5EF4-FFF2-40B4-BE49-F238E27FC236}">
                  <a16:creationId xmlns:a16="http://schemas.microsoft.com/office/drawing/2014/main" id="{A757565E-7FBF-4DC0-A577-0C5383AA1D23}"/>
                </a:ext>
                <a:ext uri="{C183D7F6-B498-43B3-948B-1728B52AA6E4}">
                  <adec:decorative xmlns:adec="http://schemas.microsoft.com/office/drawing/2017/decorative" val="0"/>
                </a:ext>
              </a:extLst>
            </p:cNvPr>
            <p:cNvSpPr>
              <a:spLocks noChangeArrowheads="1"/>
            </p:cNvSpPr>
            <p:nvPr/>
          </p:nvSpPr>
          <p:spPr bwMode="auto">
            <a:xfrm>
              <a:off x="3627184" y="5766693"/>
              <a:ext cx="3047837" cy="128016"/>
            </a:xfrm>
            <a:prstGeom prst="rect">
              <a:avLst/>
            </a:prstGeom>
            <a:solidFill>
              <a:srgbClr val="FFC000"/>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457200" eaLnBrk="1" fontAlgn="auto" hangingPunct="1">
                <a:spcBef>
                  <a:spcPts val="0"/>
                </a:spcBef>
                <a:spcAft>
                  <a:spcPts val="0"/>
                </a:spcAft>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CSS-</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Wx</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Sustainment 1</a:t>
              </a:r>
            </a:p>
          </p:txBody>
        </p:sp>
        <p:sp>
          <p:nvSpPr>
            <p:cNvPr id="110" name="decision 1267" descr="decision 1267">
              <a:hlinkClick r:id="rId33"/>
              <a:extLst>
                <a:ext uri="{FF2B5EF4-FFF2-40B4-BE49-F238E27FC236}">
                  <a16:creationId xmlns:a16="http://schemas.microsoft.com/office/drawing/2014/main" id="{8C7CF0D4-F036-4B0E-8A15-813FB0A168C2}"/>
                </a:ext>
                <a:ext uri="{C183D7F6-B498-43B3-948B-1728B52AA6E4}">
                  <adec:decorative xmlns:adec="http://schemas.microsoft.com/office/drawing/2017/decorative" val="0"/>
                </a:ext>
              </a:extLst>
            </p:cNvPr>
            <p:cNvSpPr>
              <a:spLocks noChangeArrowheads="1"/>
            </p:cNvSpPr>
            <p:nvPr/>
          </p:nvSpPr>
          <p:spPr bwMode="auto">
            <a:xfrm>
              <a:off x="1761360" y="4399501"/>
              <a:ext cx="274307" cy="365784"/>
            </a:xfrm>
            <a:prstGeom prst="diamond">
              <a:avLst/>
            </a:prstGeom>
            <a:solidFill>
              <a:srgbClr val="DDDDDD"/>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1267</a:t>
              </a:r>
            </a:p>
          </p:txBody>
        </p:sp>
        <p:sp>
          <p:nvSpPr>
            <p:cNvPr id="64" name="segment 896 planned" descr="segment 896 planned">
              <a:hlinkClick r:id="rId34"/>
              <a:extLst>
                <a:ext uri="{FF2B5EF4-FFF2-40B4-BE49-F238E27FC236}">
                  <a16:creationId xmlns:a16="http://schemas.microsoft.com/office/drawing/2014/main" id="{62F4E8AB-0896-451F-BD99-08A5D2D4217D}"/>
                </a:ext>
                <a:ext uri="{C183D7F6-B498-43B3-948B-1728B52AA6E4}">
                  <adec:decorative xmlns:adec="http://schemas.microsoft.com/office/drawing/2017/decorative" val="0"/>
                </a:ext>
              </a:extLst>
            </p:cNvPr>
            <p:cNvSpPr>
              <a:spLocks noChangeArrowheads="1"/>
            </p:cNvSpPr>
            <p:nvPr/>
          </p:nvSpPr>
          <p:spPr bwMode="auto">
            <a:xfrm>
              <a:off x="1570981" y="5565621"/>
              <a:ext cx="3589853" cy="128016"/>
            </a:xfrm>
            <a:prstGeom prst="rect">
              <a:avLst/>
            </a:prstGeom>
            <a:solidFill>
              <a:srgbClr val="FFC000"/>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2" name="segment 896" descr="segment 896">
              <a:hlinkClick r:id="rId34"/>
              <a:extLst>
                <a:ext uri="{FF2B5EF4-FFF2-40B4-BE49-F238E27FC236}">
                  <a16:creationId xmlns:a16="http://schemas.microsoft.com/office/drawing/2014/main" id="{1FAAC393-8A0C-48A9-BC01-CF85D7AB985A}"/>
                </a:ext>
                <a:ext uri="{C183D7F6-B498-43B3-948B-1728B52AA6E4}">
                  <adec:decorative xmlns:adec="http://schemas.microsoft.com/office/drawing/2017/decorative" val="0"/>
                </a:ext>
              </a:extLst>
            </p:cNvPr>
            <p:cNvSpPr>
              <a:spLocks noChangeArrowheads="1"/>
            </p:cNvSpPr>
            <p:nvPr/>
          </p:nvSpPr>
          <p:spPr bwMode="auto">
            <a:xfrm>
              <a:off x="3627184" y="5559124"/>
              <a:ext cx="3063906" cy="128016"/>
            </a:xfrm>
            <a:prstGeom prst="rect">
              <a:avLst/>
            </a:prstGeom>
            <a:solidFill>
              <a:srgbClr val="FFC000"/>
            </a:solidFill>
            <a:ln w="9525">
              <a:solidFill>
                <a:schemeClr val="tx1"/>
              </a:solidFill>
              <a:prstDash val="solid"/>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Weather Enhancement 1</a:t>
              </a:r>
            </a:p>
          </p:txBody>
        </p:sp>
        <p:sp>
          <p:nvSpPr>
            <p:cNvPr id="73" name="segment 1197" descr="        SWIM Segment 2D">
              <a:hlinkClick r:id="rId35"/>
              <a:extLst>
                <a:ext uri="{FF2B5EF4-FFF2-40B4-BE49-F238E27FC236}">
                  <a16:creationId xmlns:a16="http://schemas.microsoft.com/office/drawing/2014/main" id="{DDC22645-4396-4205-A8D7-DB9B91928CF1}"/>
                </a:ext>
                <a:ext uri="{C183D7F6-B498-43B3-948B-1728B52AA6E4}">
                  <adec:decorative xmlns:adec="http://schemas.microsoft.com/office/drawing/2017/decorative" val="0"/>
                </a:ext>
              </a:extLst>
            </p:cNvPr>
            <p:cNvSpPr txBox="1">
              <a:spLocks noChangeArrowheads="1"/>
            </p:cNvSpPr>
            <p:nvPr/>
          </p:nvSpPr>
          <p:spPr bwMode="auto">
            <a:xfrm>
              <a:off x="2093284" y="961798"/>
              <a:ext cx="2556775" cy="128016"/>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SWIM Segment 2D</a:t>
              </a:r>
            </a:p>
          </p:txBody>
        </p:sp>
        <p:sp>
          <p:nvSpPr>
            <p:cNvPr id="88" name="decision 1218" descr="decision 1218">
              <a:hlinkClick r:id="rId36"/>
              <a:extLst>
                <a:ext uri="{FF2B5EF4-FFF2-40B4-BE49-F238E27FC236}">
                  <a16:creationId xmlns:a16="http://schemas.microsoft.com/office/drawing/2014/main" id="{C62E309D-129F-4CAF-8518-18EC7A06DE8B}"/>
                </a:ext>
                <a:ext uri="{C183D7F6-B498-43B3-948B-1728B52AA6E4}">
                  <adec:decorative xmlns:adec="http://schemas.microsoft.com/office/drawing/2017/decorative" val="0"/>
                </a:ext>
              </a:extLst>
            </p:cNvPr>
            <p:cNvSpPr>
              <a:spLocks noChangeArrowheads="1"/>
            </p:cNvSpPr>
            <p:nvPr/>
          </p:nvSpPr>
          <p:spPr bwMode="auto">
            <a:xfrm>
              <a:off x="2535764" y="1094971"/>
              <a:ext cx="274658" cy="365701"/>
            </a:xfrm>
            <a:prstGeom prst="diamond">
              <a:avLst/>
            </a:prstGeom>
            <a:solidFill>
              <a:srgbClr val="D9D9D9"/>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1218</a:t>
              </a:r>
            </a:p>
          </p:txBody>
        </p:sp>
        <p:sp>
          <p:nvSpPr>
            <p:cNvPr id="57" name="decision 1247 planned" descr="decision 1247 planned">
              <a:hlinkClick r:id="rId37"/>
              <a:extLst>
                <a:ext uri="{FF2B5EF4-FFF2-40B4-BE49-F238E27FC236}">
                  <a16:creationId xmlns:a16="http://schemas.microsoft.com/office/drawing/2014/main" id="{5090FBF8-6AAD-4129-A310-8CCA92C69991}"/>
                </a:ext>
                <a:ext uri="{C183D7F6-B498-43B3-948B-1728B52AA6E4}">
                  <adec:decorative xmlns:adec="http://schemas.microsoft.com/office/drawing/2017/decorative" val="0"/>
                </a:ext>
              </a:extLst>
            </p:cNvPr>
            <p:cNvSpPr>
              <a:spLocks noChangeArrowheads="1"/>
            </p:cNvSpPr>
            <p:nvPr/>
          </p:nvSpPr>
          <p:spPr bwMode="auto">
            <a:xfrm>
              <a:off x="4307681" y="5654906"/>
              <a:ext cx="274326" cy="365738"/>
            </a:xfrm>
            <a:prstGeom prst="diamond">
              <a:avLst/>
            </a:prstGeom>
            <a:solidFill>
              <a:srgbClr val="D9D9D9"/>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1247</a:t>
              </a:r>
            </a:p>
          </p:txBody>
        </p:sp>
        <p:sp>
          <p:nvSpPr>
            <p:cNvPr id="59" name="decision 1301" descr="decision 1301">
              <a:hlinkClick r:id="rId38"/>
              <a:extLst>
                <a:ext uri="{FF2B5EF4-FFF2-40B4-BE49-F238E27FC236}">
                  <a16:creationId xmlns:a16="http://schemas.microsoft.com/office/drawing/2014/main" id="{000E3826-E367-460B-944B-44161A7CEFEE}"/>
                </a:ext>
                <a:ext uri="{C183D7F6-B498-43B3-948B-1728B52AA6E4}">
                  <adec:decorative xmlns:adec="http://schemas.microsoft.com/office/drawing/2017/decorative" val="0"/>
                </a:ext>
              </a:extLst>
            </p:cNvPr>
            <p:cNvSpPr>
              <a:spLocks noChangeArrowheads="1"/>
            </p:cNvSpPr>
            <p:nvPr/>
          </p:nvSpPr>
          <p:spPr bwMode="auto">
            <a:xfrm>
              <a:off x="2008101" y="823134"/>
              <a:ext cx="274658" cy="365701"/>
            </a:xfrm>
            <a:prstGeom prst="diamond">
              <a:avLst/>
            </a:prstGeom>
            <a:solidFill>
              <a:srgbClr val="D9D9D9"/>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1301</a:t>
              </a:r>
            </a:p>
          </p:txBody>
        </p:sp>
        <p:sp>
          <p:nvSpPr>
            <p:cNvPr id="68" name="decision 341" descr="decision 341">
              <a:hlinkClick r:id="rId39"/>
              <a:extLst>
                <a:ext uri="{FF2B5EF4-FFF2-40B4-BE49-F238E27FC236}">
                  <a16:creationId xmlns:a16="http://schemas.microsoft.com/office/drawing/2014/main" id="{BC979B60-29ED-4E5A-B004-9B8BC1368043}"/>
                </a:ext>
                <a:ext uri="{C183D7F6-B498-43B3-948B-1728B52AA6E4}">
                  <adec:decorative xmlns:adec="http://schemas.microsoft.com/office/drawing/2017/decorative" val="0"/>
                </a:ext>
              </a:extLst>
            </p:cNvPr>
            <p:cNvSpPr>
              <a:spLocks noChangeArrowheads="1"/>
            </p:cNvSpPr>
            <p:nvPr/>
          </p:nvSpPr>
          <p:spPr bwMode="auto">
            <a:xfrm>
              <a:off x="3417453" y="5445282"/>
              <a:ext cx="274326" cy="365738"/>
            </a:xfrm>
            <a:prstGeom prst="flowChartDecision">
              <a:avLst/>
            </a:prstGeom>
            <a:solidFill>
              <a:srgbClr val="D9D9D9"/>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341  </a:t>
              </a:r>
            </a:p>
          </p:txBody>
        </p:sp>
      </p:grpSp>
      <p:sp>
        <p:nvSpPr>
          <p:cNvPr id="3" name="Slide Number Placeholder 2" descr="51">
            <a:extLst>
              <a:ext uri="{FF2B5EF4-FFF2-40B4-BE49-F238E27FC236}">
                <a16:creationId xmlns:a16="http://schemas.microsoft.com/office/drawing/2014/main" id="{15C6D30F-F8D7-4656-848D-14B105E122EA}"/>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descr="Enterprise Services Roadmap (2 of 4)">
            <a:extLst>
              <a:ext uri="{FF2B5EF4-FFF2-40B4-BE49-F238E27FC236}">
                <a16:creationId xmlns:a16="http://schemas.microsoft.com/office/drawing/2014/main" id="{6E660284-6F8D-4951-8B89-A8FABCF163FB}"/>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Enterprise Services Roadmap (2 of 4)</a:t>
            </a:r>
          </a:p>
        </p:txBody>
      </p:sp>
      <p:sp>
        <p:nvSpPr>
          <p:cNvPr id="7" name="Slide Number Placeholder 6" descr="52">
            <a:extLst>
              <a:ext uri="{FF2B5EF4-FFF2-40B4-BE49-F238E27FC236}">
                <a16:creationId xmlns:a16="http://schemas.microsoft.com/office/drawing/2014/main" id="{CC696509-2499-4F22-B17D-AC51F51C4C3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52</a:t>
            </a:fld>
            <a:endParaRPr lang="en-US"/>
          </a:p>
        </p:txBody>
      </p:sp>
      <p:grpSp>
        <p:nvGrpSpPr>
          <p:cNvPr id="2" name="Group 1" descr="The second ES Roadmap covers Network and Security services. The information services are collected into SOA Core Services, and Administrative Services (ISS). ">
            <a:extLst>
              <a:ext uri="{FF2B5EF4-FFF2-40B4-BE49-F238E27FC236}">
                <a16:creationId xmlns:a16="http://schemas.microsoft.com/office/drawing/2014/main" id="{1B74DB43-1712-4C72-81CF-0BAADD0FC374}"/>
              </a:ext>
            </a:extLst>
          </p:cNvPr>
          <p:cNvGrpSpPr/>
          <p:nvPr/>
        </p:nvGrpSpPr>
        <p:grpSpPr>
          <a:xfrm>
            <a:off x="91136" y="574673"/>
            <a:ext cx="8976063" cy="5883279"/>
            <a:chOff x="91136" y="574673"/>
            <a:chExt cx="8976063" cy="5883279"/>
          </a:xfrm>
        </p:grpSpPr>
        <p:sp>
          <p:nvSpPr>
            <p:cNvPr id="70660" name="Rectangle 117" descr="The SWIM Program will continue the deployment and enhancement of the core infrastructure services: Identity / Access Management and Enterprise Service Monitoring. Administrative Network Service implementations continue to harden the NAS network through boundary protection services and information system security projects. FAA Telecommunication infrastructure services for Network Timing, Boundary Protection, and Domain Name Services will continue. Note that any network program activity is tracked on the Communications roadmap.">
              <a:extLst>
                <a:ext uri="{FF2B5EF4-FFF2-40B4-BE49-F238E27FC236}">
                  <a16:creationId xmlns:a16="http://schemas.microsoft.com/office/drawing/2014/main" id="{AB940FAB-B8C9-4057-91C5-3F3D6DC5DE47}"/>
                </a:ext>
                <a:ext uri="{C183D7F6-B498-43B3-948B-1728B52AA6E4}">
                  <adec:decorative xmlns:adec="http://schemas.microsoft.com/office/drawing/2017/decorative" val="0"/>
                </a:ext>
              </a:extLst>
            </p:cNvPr>
            <p:cNvSpPr>
              <a:spLocks noChangeArrowheads="1"/>
            </p:cNvSpPr>
            <p:nvPr/>
          </p:nvSpPr>
          <p:spPr bwMode="auto">
            <a:xfrm rot="16200000">
              <a:off x="3399804" y="-2733995"/>
              <a:ext cx="2352037" cy="89693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SOA Core Services</a:t>
              </a:r>
            </a:p>
          </p:txBody>
        </p:sp>
        <p:sp>
          <p:nvSpPr>
            <p:cNvPr id="70666" name="Rectangle 117">
              <a:extLst>
                <a:ext uri="{FF2B5EF4-FFF2-40B4-BE49-F238E27FC236}">
                  <a16:creationId xmlns:a16="http://schemas.microsoft.com/office/drawing/2014/main" id="{3689D62E-C8BE-4E18-8BD5-9B153C9A7380}"/>
                </a:ext>
                <a:ext uri="{C183D7F6-B498-43B3-948B-1728B52AA6E4}">
                  <adec:decorative xmlns:adec="http://schemas.microsoft.com/office/drawing/2017/decorative" val="1"/>
                </a:ext>
              </a:extLst>
            </p:cNvPr>
            <p:cNvSpPr>
              <a:spLocks noChangeArrowheads="1"/>
            </p:cNvSpPr>
            <p:nvPr/>
          </p:nvSpPr>
          <p:spPr bwMode="auto">
            <a:xfrm rot="16200000">
              <a:off x="2810207" y="207647"/>
              <a:ext cx="3531240" cy="89693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Security Services</a:t>
              </a:r>
            </a:p>
          </p:txBody>
        </p:sp>
        <p:sp>
          <p:nvSpPr>
            <p:cNvPr id="49" name="Rectangle 169">
              <a:extLst>
                <a:ext uri="{FF2B5EF4-FFF2-40B4-BE49-F238E27FC236}">
                  <a16:creationId xmlns:a16="http://schemas.microsoft.com/office/drawing/2014/main" id="{50C4FEFC-7321-460B-89CA-42E33F8BEF6D}"/>
                </a:ext>
                <a:ext uri="{C183D7F6-B498-43B3-948B-1728B52AA6E4}">
                  <adec:decorative xmlns:adec="http://schemas.microsoft.com/office/drawing/2017/decorative" val="1"/>
                </a:ext>
              </a:extLst>
            </p:cNvPr>
            <p:cNvSpPr>
              <a:spLocks noChangeArrowheads="1"/>
            </p:cNvSpPr>
            <p:nvPr/>
          </p:nvSpPr>
          <p:spPr bwMode="auto">
            <a:xfrm flipV="1">
              <a:off x="215807" y="5115541"/>
              <a:ext cx="8851392" cy="13424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square" lIns="18288" tIns="0" rIns="18288" bIns="0" anchorCtr="1"/>
            <a:lstStyle/>
            <a:p>
              <a:pPr algn="ctr">
                <a:spcBef>
                  <a:spcPct val="50000"/>
                </a:spcBef>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Detect/Respond/ Recover</a:t>
              </a:r>
            </a:p>
          </p:txBody>
        </p:sp>
        <p:sp>
          <p:nvSpPr>
            <p:cNvPr id="48" name="Rectangle 169">
              <a:extLst>
                <a:ext uri="{FF2B5EF4-FFF2-40B4-BE49-F238E27FC236}">
                  <a16:creationId xmlns:a16="http://schemas.microsoft.com/office/drawing/2014/main" id="{52009630-4223-4F6A-8051-DB25F446FF95}"/>
                </a:ext>
                <a:ext uri="{C183D7F6-B498-43B3-948B-1728B52AA6E4}">
                  <adec:decorative xmlns:adec="http://schemas.microsoft.com/office/drawing/2017/decorative" val="1"/>
                </a:ext>
              </a:extLst>
            </p:cNvPr>
            <p:cNvSpPr>
              <a:spLocks noChangeArrowheads="1"/>
            </p:cNvSpPr>
            <p:nvPr/>
          </p:nvSpPr>
          <p:spPr bwMode="auto">
            <a:xfrm flipV="1">
              <a:off x="215807" y="2926712"/>
              <a:ext cx="8851392" cy="6753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Identify</a:t>
              </a:r>
            </a:p>
          </p:txBody>
        </p:sp>
        <p:sp>
          <p:nvSpPr>
            <p:cNvPr id="47" name="Rectangle 169">
              <a:extLst>
                <a:ext uri="{FF2B5EF4-FFF2-40B4-BE49-F238E27FC236}">
                  <a16:creationId xmlns:a16="http://schemas.microsoft.com/office/drawing/2014/main" id="{DB3D01C2-D3E9-4E5B-ADB1-4FEC4768F9C7}"/>
                </a:ext>
                <a:ext uri="{C183D7F6-B498-43B3-948B-1728B52AA6E4}">
                  <adec:decorative xmlns:adec="http://schemas.microsoft.com/office/drawing/2017/decorative" val="1"/>
                </a:ext>
              </a:extLst>
            </p:cNvPr>
            <p:cNvSpPr>
              <a:spLocks noChangeArrowheads="1"/>
            </p:cNvSpPr>
            <p:nvPr/>
          </p:nvSpPr>
          <p:spPr bwMode="auto">
            <a:xfrm flipV="1">
              <a:off x="215807" y="3602105"/>
              <a:ext cx="8851392" cy="151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Protect</a:t>
              </a:r>
            </a:p>
          </p:txBody>
        </p:sp>
        <p:sp>
          <p:nvSpPr>
            <p:cNvPr id="80" name="segment 882" descr="segment 882">
              <a:hlinkClick r:id="rId3"/>
              <a:extLst>
                <a:ext uri="{FF2B5EF4-FFF2-40B4-BE49-F238E27FC236}">
                  <a16:creationId xmlns:a16="http://schemas.microsoft.com/office/drawing/2014/main" id="{AB67D3E1-1C97-48F0-A3BF-AD7D7D9FDB4B}"/>
                </a:ext>
                <a:ext uri="{C183D7F6-B498-43B3-948B-1728B52AA6E4}">
                  <adec:decorative xmlns:adec="http://schemas.microsoft.com/office/drawing/2017/decorative" val="0"/>
                </a:ext>
              </a:extLst>
            </p:cNvPr>
            <p:cNvSpPr>
              <a:spLocks noChangeArrowheads="1"/>
            </p:cNvSpPr>
            <p:nvPr/>
          </p:nvSpPr>
          <p:spPr bwMode="auto">
            <a:xfrm>
              <a:off x="1184707" y="654649"/>
              <a:ext cx="920092" cy="1050231"/>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SWIM Segment 2B</a:t>
              </a:r>
            </a:p>
          </p:txBody>
        </p:sp>
        <p:cxnSp>
          <p:nvCxnSpPr>
            <p:cNvPr id="88" name="Straight Arrow Connector 161">
              <a:extLst>
                <a:ext uri="{FF2B5EF4-FFF2-40B4-BE49-F238E27FC236}">
                  <a16:creationId xmlns:a16="http://schemas.microsoft.com/office/drawing/2014/main" id="{7A39D12C-17BD-4959-9D1C-7489FFCC4143}"/>
                </a:ext>
                <a:ext uri="{C183D7F6-B498-43B3-948B-1728B52AA6E4}">
                  <adec:decorative xmlns:adec="http://schemas.microsoft.com/office/drawing/2017/decorative" val="1"/>
                </a:ext>
              </a:extLst>
            </p:cNvPr>
            <p:cNvCxnSpPr>
              <a:cxnSpLocks noChangeShapeType="1"/>
              <a:stCxn id="90" idx="3"/>
            </p:cNvCxnSpPr>
            <p:nvPr/>
          </p:nvCxnSpPr>
          <p:spPr bwMode="auto">
            <a:xfrm>
              <a:off x="1133855" y="2175590"/>
              <a:ext cx="7845552"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9" name="system 36" descr="system 36">
              <a:hlinkClick r:id="rId4"/>
              <a:extLst>
                <a:ext uri="{FF2B5EF4-FFF2-40B4-BE49-F238E27FC236}">
                  <a16:creationId xmlns:a16="http://schemas.microsoft.com/office/drawing/2014/main" id="{0DFEB128-3B4C-478A-9DAB-1E40BA3F1B55}"/>
                </a:ext>
                <a:ext uri="{C183D7F6-B498-43B3-948B-1728B52AA6E4}">
                  <adec:decorative xmlns:adec="http://schemas.microsoft.com/office/drawing/2017/decorative" val="0"/>
                </a:ext>
              </a:extLst>
            </p:cNvPr>
            <p:cNvSpPr>
              <a:spLocks noChangeArrowheads="1"/>
            </p:cNvSpPr>
            <p:nvPr/>
          </p:nvSpPr>
          <p:spPr bwMode="auto">
            <a:xfrm>
              <a:off x="329184" y="1734776"/>
              <a:ext cx="804672" cy="182880"/>
            </a:xfrm>
            <a:prstGeom prst="rect">
              <a:avLst/>
            </a:prstGeom>
            <a:solidFill>
              <a:srgbClr val="D0F2FC"/>
            </a:solidFill>
            <a:ln w="9525">
              <a:solidFill>
                <a:schemeClr val="tx1"/>
              </a:solidFill>
              <a:miter lim="800000"/>
              <a:headEnd/>
              <a:tailEnd/>
            </a:ln>
          </p:spPr>
          <p:txBody>
            <a:bodyPr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RMLS</a:t>
              </a:r>
            </a:p>
          </p:txBody>
        </p:sp>
        <p:sp>
          <p:nvSpPr>
            <p:cNvPr id="90" name="system 923" descr="system 923">
              <a:hlinkClick r:id="rId5"/>
              <a:extLst>
                <a:ext uri="{FF2B5EF4-FFF2-40B4-BE49-F238E27FC236}">
                  <a16:creationId xmlns:a16="http://schemas.microsoft.com/office/drawing/2014/main" id="{EDE04666-5A5E-4A84-A98F-2B14542DCD7A}"/>
                </a:ext>
                <a:ext uri="{C183D7F6-B498-43B3-948B-1728B52AA6E4}">
                  <adec:decorative xmlns:adec="http://schemas.microsoft.com/office/drawing/2017/decorative" val="0"/>
                </a:ext>
              </a:extLst>
            </p:cNvPr>
            <p:cNvSpPr>
              <a:spLocks noChangeArrowheads="1"/>
            </p:cNvSpPr>
            <p:nvPr/>
          </p:nvSpPr>
          <p:spPr bwMode="auto">
            <a:xfrm>
              <a:off x="329184" y="2084150"/>
              <a:ext cx="804672" cy="182880"/>
            </a:xfrm>
            <a:prstGeom prst="rect">
              <a:avLst/>
            </a:prstGeom>
            <a:solidFill>
              <a:srgbClr val="D0F2FC"/>
            </a:solidFill>
            <a:ln w="9525">
              <a:solidFill>
                <a:schemeClr val="tx1"/>
              </a:solidFill>
              <a:miter lim="800000"/>
              <a:headEnd/>
              <a:tailEnd/>
            </a:ln>
          </p:spPr>
          <p:txBody>
            <a:bodyPr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FNS-NDS</a:t>
              </a:r>
            </a:p>
          </p:txBody>
        </p:sp>
        <p:cxnSp>
          <p:nvCxnSpPr>
            <p:cNvPr id="91" name="Straight Arrow Connector 161">
              <a:extLst>
                <a:ext uri="{FF2B5EF4-FFF2-40B4-BE49-F238E27FC236}">
                  <a16:creationId xmlns:a16="http://schemas.microsoft.com/office/drawing/2014/main" id="{A77CEA78-AB4E-4D77-8076-DA850F68086F}"/>
                </a:ext>
                <a:ext uri="{C183D7F6-B498-43B3-948B-1728B52AA6E4}">
                  <adec:decorative xmlns:adec="http://schemas.microsoft.com/office/drawing/2017/decorative" val="1"/>
                </a:ext>
              </a:extLst>
            </p:cNvPr>
            <p:cNvCxnSpPr>
              <a:cxnSpLocks noChangeShapeType="1"/>
              <a:stCxn id="89" idx="3"/>
            </p:cNvCxnSpPr>
            <p:nvPr/>
          </p:nvCxnSpPr>
          <p:spPr bwMode="auto">
            <a:xfrm flipV="1">
              <a:off x="1133858" y="1815595"/>
              <a:ext cx="7830573"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2" name="segment 1176" descr="segment 1176">
              <a:hlinkClick r:id="rId6"/>
              <a:extLst>
                <a:ext uri="{FF2B5EF4-FFF2-40B4-BE49-F238E27FC236}">
                  <a16:creationId xmlns:a16="http://schemas.microsoft.com/office/drawing/2014/main" id="{D81B870F-C1E1-4C86-A373-B85AC00401A6}"/>
                </a:ext>
                <a:ext uri="{C183D7F6-B498-43B3-948B-1728B52AA6E4}">
                  <adec:decorative xmlns:adec="http://schemas.microsoft.com/office/drawing/2017/decorative" val="0"/>
                </a:ext>
              </a:extLst>
            </p:cNvPr>
            <p:cNvSpPr>
              <a:spLocks noChangeArrowheads="1"/>
            </p:cNvSpPr>
            <p:nvPr/>
          </p:nvSpPr>
          <p:spPr bwMode="auto">
            <a:xfrm flipH="1">
              <a:off x="1184707" y="2485690"/>
              <a:ext cx="295073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AMMS Phase 1</a:t>
              </a:r>
            </a:p>
          </p:txBody>
        </p:sp>
        <p:sp>
          <p:nvSpPr>
            <p:cNvPr id="97" name="decision 696" descr="decision 696">
              <a:hlinkClick r:id="rId7"/>
              <a:extLst>
                <a:ext uri="{FF2B5EF4-FFF2-40B4-BE49-F238E27FC236}">
                  <a16:creationId xmlns:a16="http://schemas.microsoft.com/office/drawing/2014/main" id="{BF9FBD58-65F4-4583-830A-D5A8C0F03463}"/>
                </a:ext>
                <a:ext uri="{C183D7F6-B498-43B3-948B-1728B52AA6E4}">
                  <adec:decorative xmlns:adec="http://schemas.microsoft.com/office/drawing/2017/decorative" val="0"/>
                </a:ext>
              </a:extLst>
            </p:cNvPr>
            <p:cNvSpPr>
              <a:spLocks noChangeArrowheads="1"/>
            </p:cNvSpPr>
            <p:nvPr/>
          </p:nvSpPr>
          <p:spPr bwMode="auto">
            <a:xfrm>
              <a:off x="1620428" y="2375805"/>
              <a:ext cx="274307" cy="365784"/>
            </a:xfrm>
            <a:prstGeom prst="diamond">
              <a:avLst/>
            </a:prstGeom>
            <a:solidFill>
              <a:srgbClr val="DDDDDD"/>
            </a:solidFill>
            <a:ln w="9525"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696</a:t>
              </a:r>
            </a:p>
          </p:txBody>
        </p:sp>
        <p:cxnSp>
          <p:nvCxnSpPr>
            <p:cNvPr id="38" name="Straight Arrow Connector 150">
              <a:extLst>
                <a:ext uri="{FF2B5EF4-FFF2-40B4-BE49-F238E27FC236}">
                  <a16:creationId xmlns:a16="http://schemas.microsoft.com/office/drawing/2014/main" id="{6CB9824C-FD87-421F-8C26-F3A440B9CF9B}"/>
                </a:ext>
                <a:ext uri="{C183D7F6-B498-43B3-948B-1728B52AA6E4}">
                  <adec:decorative xmlns:adec="http://schemas.microsoft.com/office/drawing/2017/decorative" val="1"/>
                </a:ext>
              </a:extLst>
            </p:cNvPr>
            <p:cNvCxnSpPr>
              <a:cxnSpLocks/>
            </p:cNvCxnSpPr>
            <p:nvPr/>
          </p:nvCxnSpPr>
          <p:spPr bwMode="auto">
            <a:xfrm flipV="1">
              <a:off x="2574377" y="2347578"/>
              <a:ext cx="6409944"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9" name="system 1227" descr="system 1227">
              <a:hlinkClick r:id="rId8"/>
              <a:extLst>
                <a:ext uri="{FF2B5EF4-FFF2-40B4-BE49-F238E27FC236}">
                  <a16:creationId xmlns:a16="http://schemas.microsoft.com/office/drawing/2014/main" id="{997B113C-5734-455B-958D-6EDEDA9A74C4}"/>
                </a:ext>
                <a:ext uri="{C183D7F6-B498-43B3-948B-1728B52AA6E4}">
                  <adec:decorative xmlns:adec="http://schemas.microsoft.com/office/drawing/2017/decorative" val="0"/>
                </a:ext>
              </a:extLst>
            </p:cNvPr>
            <p:cNvSpPr>
              <a:spLocks noChangeArrowheads="1"/>
            </p:cNvSpPr>
            <p:nvPr/>
          </p:nvSpPr>
          <p:spPr bwMode="auto">
            <a:xfrm>
              <a:off x="1953463" y="2272680"/>
              <a:ext cx="631800" cy="182880"/>
            </a:xfrm>
            <a:prstGeom prst="rect">
              <a:avLst/>
            </a:prstGeom>
            <a:solidFill>
              <a:srgbClr val="D0F2FC"/>
            </a:solidFill>
            <a:ln w="9525">
              <a:solidFill>
                <a:schemeClr val="tx1"/>
              </a:solidFill>
              <a:miter lim="800000"/>
              <a:headEnd/>
              <a:tailEnd/>
            </a:ln>
          </p:spPr>
          <p:txBody>
            <a:bodyPr wrap="none" lIns="9144"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AMMS</a:t>
              </a:r>
            </a:p>
          </p:txBody>
        </p:sp>
        <p:sp>
          <p:nvSpPr>
            <p:cNvPr id="41" name="roadmap_symbol 390 planned" descr="roadmap_symbol 390 planned">
              <a:hlinkClick r:id="rId9"/>
              <a:extLst>
                <a:ext uri="{FF2B5EF4-FFF2-40B4-BE49-F238E27FC236}">
                  <a16:creationId xmlns:a16="http://schemas.microsoft.com/office/drawing/2014/main" id="{BB0C02BC-6A41-420F-9686-BD5CF03E90E3}"/>
                </a:ext>
                <a:ext uri="{C183D7F6-B498-43B3-948B-1728B52AA6E4}">
                  <adec:decorative xmlns:adec="http://schemas.microsoft.com/office/drawing/2017/decorative" val="0"/>
                </a:ext>
              </a:extLst>
            </p:cNvPr>
            <p:cNvSpPr>
              <a:spLocks noChangeArrowheads="1"/>
            </p:cNvSpPr>
            <p:nvPr/>
          </p:nvSpPr>
          <p:spPr bwMode="auto">
            <a:xfrm>
              <a:off x="2077439" y="2711028"/>
              <a:ext cx="4097750" cy="133510"/>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Operational Readiness Value Stream</a:t>
              </a:r>
            </a:p>
          </p:txBody>
        </p:sp>
      </p:grpSp>
    </p:spTree>
    <p:extLst>
      <p:ext uri="{BB962C8B-B14F-4D97-AF65-F5344CB8AC3E}">
        <p14:creationId xmlns:p14="http://schemas.microsoft.com/office/powerpoint/2010/main" val="2366619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4" descr="Enterprise Services Roadmap (3 of 4)">
            <a:extLst>
              <a:ext uri="{FF2B5EF4-FFF2-40B4-BE49-F238E27FC236}">
                <a16:creationId xmlns:a16="http://schemas.microsoft.com/office/drawing/2014/main" id="{DC5AF2F3-6415-4C25-A7EA-88E551199316}"/>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Enterprise Services Roadmap (3 of 4)</a:t>
            </a:r>
          </a:p>
        </p:txBody>
      </p:sp>
      <p:sp>
        <p:nvSpPr>
          <p:cNvPr id="2" name="Slide Number Placeholder 1" descr="53">
            <a:extLst>
              <a:ext uri="{FF2B5EF4-FFF2-40B4-BE49-F238E27FC236}">
                <a16:creationId xmlns:a16="http://schemas.microsoft.com/office/drawing/2014/main" id="{C142DF1A-D448-4B08-A02A-BF0FBA323ACB}"/>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53</a:t>
            </a:fld>
            <a:endParaRPr lang="en-US"/>
          </a:p>
        </p:txBody>
      </p:sp>
      <p:grpSp>
        <p:nvGrpSpPr>
          <p:cNvPr id="3" name="Group 2" descr="The third ES Roadmap covers Network Services, Network Utilities (NTP, NESG, DNS), Cloud and VM services. This includes FENS, FAA Cloud Services and the IESP platform. ">
            <a:extLst>
              <a:ext uri="{FF2B5EF4-FFF2-40B4-BE49-F238E27FC236}">
                <a16:creationId xmlns:a16="http://schemas.microsoft.com/office/drawing/2014/main" id="{1E43CF3A-DC96-4CC2-8350-A4CF60E2EE36}"/>
              </a:ext>
            </a:extLst>
          </p:cNvPr>
          <p:cNvGrpSpPr/>
          <p:nvPr/>
        </p:nvGrpSpPr>
        <p:grpSpPr>
          <a:xfrm>
            <a:off x="91141" y="568321"/>
            <a:ext cx="8976726" cy="5889631"/>
            <a:chOff x="91141" y="568321"/>
            <a:chExt cx="8976726" cy="5889631"/>
          </a:xfrm>
        </p:grpSpPr>
        <p:sp>
          <p:nvSpPr>
            <p:cNvPr id="72710" name="Rectangle 117">
              <a:extLst>
                <a:ext uri="{FF2B5EF4-FFF2-40B4-BE49-F238E27FC236}">
                  <a16:creationId xmlns:a16="http://schemas.microsoft.com/office/drawing/2014/main" id="{73F2FBFC-A3CE-4D7D-9334-EECB8B0FE1FC}"/>
                </a:ext>
                <a:ext uri="{C183D7F6-B498-43B3-948B-1728B52AA6E4}">
                  <adec:decorative xmlns:adec="http://schemas.microsoft.com/office/drawing/2017/decorative" val="1"/>
                </a:ext>
              </a:extLst>
            </p:cNvPr>
            <p:cNvSpPr>
              <a:spLocks noChangeArrowheads="1"/>
            </p:cNvSpPr>
            <p:nvPr/>
          </p:nvSpPr>
          <p:spPr bwMode="auto">
            <a:xfrm rot="16200000">
              <a:off x="2697670" y="87752"/>
              <a:ext cx="3889002" cy="88513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FAA Cloud Services Contract (FCS)</a:t>
              </a:r>
            </a:p>
          </p:txBody>
        </p:sp>
        <p:sp>
          <p:nvSpPr>
            <p:cNvPr id="72731" name="Rectangle 117">
              <a:extLst>
                <a:ext uri="{FF2B5EF4-FFF2-40B4-BE49-F238E27FC236}">
                  <a16:creationId xmlns:a16="http://schemas.microsoft.com/office/drawing/2014/main" id="{1B2DA6C4-0358-4708-B8B1-26CC333A919D}"/>
                </a:ext>
                <a:ext uri="{C183D7F6-B498-43B3-948B-1728B52AA6E4}">
                  <adec:decorative xmlns:adec="http://schemas.microsoft.com/office/drawing/2017/decorative" val="1"/>
                </a:ext>
              </a:extLst>
            </p:cNvPr>
            <p:cNvSpPr>
              <a:spLocks noChangeArrowheads="1"/>
            </p:cNvSpPr>
            <p:nvPr/>
          </p:nvSpPr>
          <p:spPr bwMode="auto">
            <a:xfrm rot="16200000">
              <a:off x="3808325" y="-3148714"/>
              <a:ext cx="1536460" cy="89705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FTI Services</a:t>
              </a:r>
            </a:p>
          </p:txBody>
        </p:sp>
        <p:sp>
          <p:nvSpPr>
            <p:cNvPr id="36" name="Rectangle 117">
              <a:extLst>
                <a:ext uri="{FF2B5EF4-FFF2-40B4-BE49-F238E27FC236}">
                  <a16:creationId xmlns:a16="http://schemas.microsoft.com/office/drawing/2014/main" id="{8BDF4D35-9B4B-402D-B50C-1B012061E7D5}"/>
                </a:ext>
                <a:ext uri="{C183D7F6-B498-43B3-948B-1728B52AA6E4}">
                  <adec:decorative xmlns:adec="http://schemas.microsoft.com/office/drawing/2017/decorative" val="1"/>
                </a:ext>
              </a:extLst>
            </p:cNvPr>
            <p:cNvSpPr>
              <a:spLocks noChangeArrowheads="1"/>
            </p:cNvSpPr>
            <p:nvPr/>
          </p:nvSpPr>
          <p:spPr bwMode="auto">
            <a:xfrm rot="16200000">
              <a:off x="2631324" y="28765"/>
              <a:ext cx="3889004" cy="89693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900" b="1">
                  <a:solidFill>
                    <a:srgbClr val="000000"/>
                  </a:solidFill>
                  <a:latin typeface="Segoe UI" panose="020B0502040204020203" pitchFamily="34" charset="0"/>
                  <a:ea typeface="ＭＳ Ｐゴシック" pitchFamily="34" charset="-128"/>
                  <a:cs typeface="Segoe UI" panose="020B0502040204020203" pitchFamily="34" charset="0"/>
                </a:rPr>
                <a:t>Technical Infrastructure</a:t>
              </a:r>
            </a:p>
            <a:p>
              <a:pPr algn="ctr"/>
              <a:endPar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31" name="Rectangle 10">
              <a:extLst>
                <a:ext uri="{FF2B5EF4-FFF2-40B4-BE49-F238E27FC236}">
                  <a16:creationId xmlns:a16="http://schemas.microsoft.com/office/drawing/2014/main" id="{BC0B5EB9-9212-4EA0-9883-266F1723D4A5}"/>
                </a:ext>
                <a:ext uri="{C183D7F6-B498-43B3-948B-1728B52AA6E4}">
                  <adec:decorative xmlns:adec="http://schemas.microsoft.com/office/drawing/2017/decorative" val="1"/>
                </a:ext>
              </a:extLst>
            </p:cNvPr>
            <p:cNvSpPr>
              <a:spLocks noChangeArrowheads="1"/>
            </p:cNvSpPr>
            <p:nvPr/>
          </p:nvSpPr>
          <p:spPr bwMode="auto">
            <a:xfrm>
              <a:off x="1175808" y="4840413"/>
              <a:ext cx="2560320" cy="1035070"/>
            </a:xfrm>
            <a:prstGeom prst="rect">
              <a:avLst/>
            </a:prstGeom>
            <a:solidFill>
              <a:srgbClr val="D0F2FC"/>
            </a:solidFill>
            <a:ln w="9525">
              <a:solidFill>
                <a:schemeClr val="tx1"/>
              </a:solidFill>
              <a:miter lim="800000"/>
              <a:headEnd/>
              <a:tailEnd/>
            </a:ln>
          </p:spPr>
          <p:txBody>
            <a:bodyPr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eaLnBrk="1" hangingPunct="1"/>
              <a:endPar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eaLnBrk="1" hangingPunct="1"/>
              <a:endPar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eaLnBrk="1" hangingPunct="1"/>
              <a:endPar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eaLnBrk="1" hangingPunct="1"/>
              <a:endPar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eaLnBrk="1" hangingPunct="1"/>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All Cloud Services available</a:t>
              </a:r>
            </a:p>
            <a:p>
              <a:pPr algn="ctr" eaLnBrk="1" hangingPunct="1"/>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(SaaS, PaaS, IaaS)</a:t>
              </a:r>
            </a:p>
          </p:txBody>
        </p:sp>
        <p:sp>
          <p:nvSpPr>
            <p:cNvPr id="32" name="Rectangle 10">
              <a:extLst>
                <a:ext uri="{FF2B5EF4-FFF2-40B4-BE49-F238E27FC236}">
                  <a16:creationId xmlns:a16="http://schemas.microsoft.com/office/drawing/2014/main" id="{51C651B3-45BA-4117-9637-3A5FE59C2486}"/>
                </a:ext>
                <a:ext uri="{C183D7F6-B498-43B3-948B-1728B52AA6E4}">
                  <adec:decorative xmlns:adec="http://schemas.microsoft.com/office/drawing/2017/decorative" val="1"/>
                </a:ext>
              </a:extLst>
            </p:cNvPr>
            <p:cNvSpPr>
              <a:spLocks noChangeArrowheads="1"/>
            </p:cNvSpPr>
            <p:nvPr/>
          </p:nvSpPr>
          <p:spPr bwMode="auto">
            <a:xfrm>
              <a:off x="1170566" y="3711186"/>
              <a:ext cx="2560320" cy="996561"/>
            </a:xfrm>
            <a:prstGeom prst="rect">
              <a:avLst/>
            </a:prstGeom>
            <a:solidFill>
              <a:srgbClr val="D0F2FC"/>
            </a:solidFill>
            <a:ln w="9525">
              <a:solidFill>
                <a:schemeClr val="tx1"/>
              </a:solidFill>
              <a:miter lim="800000"/>
              <a:headEnd/>
              <a:tailEnd/>
            </a:ln>
          </p:spPr>
          <p:txBody>
            <a:bodyPr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eaLnBrk="1" hangingPunct="1"/>
              <a:endPar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eaLnBrk="1" hangingPunct="1"/>
              <a:endPar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eaLnBrk="1" hangingPunct="1"/>
              <a:endPar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eaLnBrk="1" hangingPunct="1"/>
              <a:endPar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eaLnBrk="1" hangingPunct="1"/>
              <a:endPar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eaLnBrk="1" hangingPunct="1"/>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All Cloud Services available</a:t>
              </a:r>
            </a:p>
            <a:p>
              <a:pPr algn="ctr" eaLnBrk="1" hangingPunct="1"/>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(SaaS, PaaS, IaaS)</a:t>
              </a:r>
            </a:p>
          </p:txBody>
        </p:sp>
        <p:sp>
          <p:nvSpPr>
            <p:cNvPr id="33" name="TextBox 3" descr="Enterprise Function and Service">
              <a:extLst>
                <a:ext uri="{FF2B5EF4-FFF2-40B4-BE49-F238E27FC236}">
                  <a16:creationId xmlns:a16="http://schemas.microsoft.com/office/drawing/2014/main" id="{D1132007-0CD5-4AB6-B613-C1A67F0C3197}"/>
                </a:ext>
                <a:ext uri="{C183D7F6-B498-43B3-948B-1728B52AA6E4}">
                  <adec:decorative xmlns:adec="http://schemas.microsoft.com/office/drawing/2017/decorative" val="0"/>
                </a:ext>
              </a:extLst>
            </p:cNvPr>
            <p:cNvSpPr txBox="1">
              <a:spLocks noChangeArrowheads="1"/>
            </p:cNvSpPr>
            <p:nvPr/>
          </p:nvSpPr>
          <p:spPr bwMode="auto">
            <a:xfrm>
              <a:off x="329185" y="2679019"/>
              <a:ext cx="811791" cy="461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Enterprise Function and Service</a:t>
              </a:r>
            </a:p>
          </p:txBody>
        </p:sp>
        <p:sp>
          <p:nvSpPr>
            <p:cNvPr id="34" name="support 904" descr="support 904">
              <a:hlinkClick r:id="rId3"/>
              <a:extLst>
                <a:ext uri="{FF2B5EF4-FFF2-40B4-BE49-F238E27FC236}">
                  <a16:creationId xmlns:a16="http://schemas.microsoft.com/office/drawing/2014/main" id="{C5E0A176-C6EF-4317-A964-FFC66DD3F410}"/>
                </a:ext>
                <a:ext uri="{C183D7F6-B498-43B3-948B-1728B52AA6E4}">
                  <adec:decorative xmlns:adec="http://schemas.microsoft.com/office/drawing/2017/decorative" val="0"/>
                </a:ext>
              </a:extLst>
            </p:cNvPr>
            <p:cNvSpPr>
              <a:spLocks noChangeArrowheads="1"/>
            </p:cNvSpPr>
            <p:nvPr/>
          </p:nvSpPr>
          <p:spPr bwMode="auto">
            <a:xfrm>
              <a:off x="329184" y="3234305"/>
              <a:ext cx="804672" cy="237744"/>
            </a:xfrm>
            <a:prstGeom prst="rect">
              <a:avLst/>
            </a:prstGeom>
            <a:solidFill>
              <a:srgbClr val="D0F2FC"/>
            </a:solidFill>
            <a:ln w="9525">
              <a:solidFill>
                <a:schemeClr val="tx1"/>
              </a:solidFill>
              <a:miter lim="800000"/>
              <a:headEnd/>
              <a:tailEnd/>
            </a:ln>
          </p:spPr>
          <p:txBody>
            <a:bodyPr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Co-Location</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Services</a:t>
              </a:r>
            </a:p>
          </p:txBody>
        </p:sp>
        <p:sp>
          <p:nvSpPr>
            <p:cNvPr id="35" name="support 909" descr="support 909">
              <a:hlinkClick r:id="rId4"/>
              <a:extLst>
                <a:ext uri="{FF2B5EF4-FFF2-40B4-BE49-F238E27FC236}">
                  <a16:creationId xmlns:a16="http://schemas.microsoft.com/office/drawing/2014/main" id="{AFA5F4A7-1459-465B-83CF-94BF55A69216}"/>
                </a:ext>
                <a:ext uri="{C183D7F6-B498-43B3-948B-1728B52AA6E4}">
                  <adec:decorative xmlns:adec="http://schemas.microsoft.com/office/drawing/2017/decorative" val="0"/>
                </a:ext>
              </a:extLst>
            </p:cNvPr>
            <p:cNvSpPr>
              <a:spLocks noChangeArrowheads="1"/>
            </p:cNvSpPr>
            <p:nvPr/>
          </p:nvSpPr>
          <p:spPr bwMode="auto">
            <a:xfrm>
              <a:off x="329184" y="3779158"/>
              <a:ext cx="804672" cy="878396"/>
            </a:xfrm>
            <a:prstGeom prst="rect">
              <a:avLst/>
            </a:prstGeom>
            <a:solidFill>
              <a:srgbClr val="D0F2FC"/>
            </a:solidFill>
            <a:ln w="9525">
              <a:solidFill>
                <a:schemeClr val="tx1"/>
              </a:solidFill>
              <a:miter lim="800000"/>
              <a:headEnd/>
              <a:tailEnd/>
            </a:ln>
          </p:spPr>
          <p:txBody>
            <a:bodyPr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Government Community Cloud Services (Test and R&amp;D Domains)</a:t>
              </a:r>
            </a:p>
          </p:txBody>
        </p:sp>
        <p:sp>
          <p:nvSpPr>
            <p:cNvPr id="37" name="Rectangle 117">
              <a:extLst>
                <a:ext uri="{FF2B5EF4-FFF2-40B4-BE49-F238E27FC236}">
                  <a16:creationId xmlns:a16="http://schemas.microsoft.com/office/drawing/2014/main" id="{B59F9E08-EA39-4AAB-A71D-1256D4BDCEAE}"/>
                </a:ext>
                <a:ext uri="{C183D7F6-B498-43B3-948B-1728B52AA6E4}">
                  <adec:decorative xmlns:adec="http://schemas.microsoft.com/office/drawing/2017/decorative" val="1"/>
                </a:ext>
              </a:extLst>
            </p:cNvPr>
            <p:cNvSpPr>
              <a:spLocks noChangeArrowheads="1"/>
            </p:cNvSpPr>
            <p:nvPr/>
          </p:nvSpPr>
          <p:spPr bwMode="auto">
            <a:xfrm>
              <a:off x="1170560" y="3226143"/>
              <a:ext cx="2560320" cy="256032"/>
            </a:xfrm>
            <a:prstGeom prst="rect">
              <a:avLst/>
            </a:prstGeom>
            <a:solidFill>
              <a:srgbClr val="FFFFC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Co-Location Services (Rack, Power and Space)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for NAS Systems</a:t>
              </a:r>
            </a:p>
          </p:txBody>
        </p:sp>
        <p:sp>
          <p:nvSpPr>
            <p:cNvPr id="38" name="Rectangle 117">
              <a:extLst>
                <a:ext uri="{FF2B5EF4-FFF2-40B4-BE49-F238E27FC236}">
                  <a16:creationId xmlns:a16="http://schemas.microsoft.com/office/drawing/2014/main" id="{674C10FE-EC83-4F9E-A3C4-AF2D7D3AF188}"/>
                </a:ext>
                <a:ext uri="{C183D7F6-B498-43B3-948B-1728B52AA6E4}">
                  <adec:decorative xmlns:adec="http://schemas.microsoft.com/office/drawing/2017/decorative" val="1"/>
                </a:ext>
              </a:extLst>
            </p:cNvPr>
            <p:cNvSpPr>
              <a:spLocks noChangeArrowheads="1"/>
            </p:cNvSpPr>
            <p:nvPr/>
          </p:nvSpPr>
          <p:spPr bwMode="auto">
            <a:xfrm>
              <a:off x="1170563" y="4171392"/>
              <a:ext cx="2560320" cy="256032"/>
            </a:xfrm>
            <a:prstGeom prst="rect">
              <a:avLst/>
            </a:prstGeom>
            <a:solidFill>
              <a:srgbClr val="FFFFC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Communications Infrastructure (SOA,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NESG, FNTB and FTI R&amp;D)</a:t>
              </a:r>
            </a:p>
          </p:txBody>
        </p:sp>
        <p:sp>
          <p:nvSpPr>
            <p:cNvPr id="39" name="Rectangle 117">
              <a:extLst>
                <a:ext uri="{FF2B5EF4-FFF2-40B4-BE49-F238E27FC236}">
                  <a16:creationId xmlns:a16="http://schemas.microsoft.com/office/drawing/2014/main" id="{7D8C2359-08F1-40B2-A7DF-297CF4D90CFB}"/>
                </a:ext>
                <a:ext uri="{C183D7F6-B498-43B3-948B-1728B52AA6E4}">
                  <adec:decorative xmlns:adec="http://schemas.microsoft.com/office/drawing/2017/decorative" val="1"/>
                </a:ext>
              </a:extLst>
            </p:cNvPr>
            <p:cNvSpPr>
              <a:spLocks noChangeArrowheads="1"/>
            </p:cNvSpPr>
            <p:nvPr/>
          </p:nvSpPr>
          <p:spPr bwMode="auto">
            <a:xfrm>
              <a:off x="1169219" y="3789882"/>
              <a:ext cx="2560320" cy="123039"/>
            </a:xfrm>
            <a:prstGeom prst="rect">
              <a:avLst/>
            </a:prstGeom>
            <a:solidFill>
              <a:srgbClr val="FFFFC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Program Test Platform</a:t>
              </a:r>
            </a:p>
          </p:txBody>
        </p:sp>
        <p:sp>
          <p:nvSpPr>
            <p:cNvPr id="40" name="Rectangle 117">
              <a:extLst>
                <a:ext uri="{FF2B5EF4-FFF2-40B4-BE49-F238E27FC236}">
                  <a16:creationId xmlns:a16="http://schemas.microsoft.com/office/drawing/2014/main" id="{0F4BCAF9-1637-4444-84D9-446376C44349}"/>
                </a:ext>
                <a:ext uri="{C183D7F6-B498-43B3-948B-1728B52AA6E4}">
                  <adec:decorative xmlns:adec="http://schemas.microsoft.com/office/drawing/2017/decorative" val="1"/>
                </a:ext>
              </a:extLst>
            </p:cNvPr>
            <p:cNvSpPr>
              <a:spLocks noChangeArrowheads="1"/>
            </p:cNvSpPr>
            <p:nvPr/>
          </p:nvSpPr>
          <p:spPr bwMode="auto">
            <a:xfrm>
              <a:off x="1170563" y="3979484"/>
              <a:ext cx="2560320" cy="128016"/>
            </a:xfrm>
            <a:prstGeom prst="rect">
              <a:avLst/>
            </a:prstGeom>
            <a:solidFill>
              <a:srgbClr val="FFFFC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NextGen Testing Domain</a:t>
              </a:r>
            </a:p>
          </p:txBody>
        </p:sp>
        <p:sp>
          <p:nvSpPr>
            <p:cNvPr id="41" name="support 917" descr="support 917">
              <a:hlinkClick r:id="rId5"/>
              <a:extLst>
                <a:ext uri="{FF2B5EF4-FFF2-40B4-BE49-F238E27FC236}">
                  <a16:creationId xmlns:a16="http://schemas.microsoft.com/office/drawing/2014/main" id="{9C6B45E6-240B-47C4-94D9-94C1660420BE}"/>
                </a:ext>
                <a:ext uri="{C183D7F6-B498-43B3-948B-1728B52AA6E4}">
                  <adec:decorative xmlns:adec="http://schemas.microsoft.com/office/drawing/2017/decorative" val="0"/>
                </a:ext>
              </a:extLst>
            </p:cNvPr>
            <p:cNvSpPr>
              <a:spLocks noChangeArrowheads="1"/>
            </p:cNvSpPr>
            <p:nvPr/>
          </p:nvSpPr>
          <p:spPr bwMode="auto">
            <a:xfrm>
              <a:off x="329184" y="4935575"/>
              <a:ext cx="804672" cy="878396"/>
            </a:xfrm>
            <a:prstGeom prst="rect">
              <a:avLst/>
            </a:prstGeom>
            <a:solidFill>
              <a:srgbClr val="D0F2FC"/>
            </a:solidFill>
            <a:ln w="9525">
              <a:solidFill>
                <a:schemeClr val="tx1"/>
              </a:solidFill>
              <a:miter lim="800000"/>
              <a:headEnd/>
              <a:tailEnd/>
            </a:ln>
          </p:spPr>
          <p:txBody>
            <a:bodyPr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Private Cloud Services (Operational IP Domains)</a:t>
              </a:r>
            </a:p>
          </p:txBody>
        </p:sp>
        <p:sp>
          <p:nvSpPr>
            <p:cNvPr id="42" name="Rectangle 117">
              <a:extLst>
                <a:ext uri="{FF2B5EF4-FFF2-40B4-BE49-F238E27FC236}">
                  <a16:creationId xmlns:a16="http://schemas.microsoft.com/office/drawing/2014/main" id="{70FF5DF3-3046-40AC-A07A-35259F8FD746}"/>
                </a:ext>
                <a:ext uri="{C183D7F6-B498-43B3-948B-1728B52AA6E4}">
                  <adec:decorative xmlns:adec="http://schemas.microsoft.com/office/drawing/2017/decorative" val="1"/>
                </a:ext>
              </a:extLst>
            </p:cNvPr>
            <p:cNvSpPr>
              <a:spLocks noChangeArrowheads="1"/>
            </p:cNvSpPr>
            <p:nvPr/>
          </p:nvSpPr>
          <p:spPr bwMode="auto">
            <a:xfrm>
              <a:off x="1168345" y="5281413"/>
              <a:ext cx="2560320" cy="128016"/>
            </a:xfrm>
            <a:prstGeom prst="rect">
              <a:avLst/>
            </a:prstGeom>
            <a:solidFill>
              <a:srgbClr val="FFFFC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Communications Infrastructure (SOA, NESG, FNTB)</a:t>
              </a:r>
            </a:p>
          </p:txBody>
        </p:sp>
        <p:sp>
          <p:nvSpPr>
            <p:cNvPr id="43" name="Rectangle 117">
              <a:extLst>
                <a:ext uri="{FF2B5EF4-FFF2-40B4-BE49-F238E27FC236}">
                  <a16:creationId xmlns:a16="http://schemas.microsoft.com/office/drawing/2014/main" id="{61317521-D55D-45BC-AA79-50AD5DE9DA3D}"/>
                </a:ext>
                <a:ext uri="{C183D7F6-B498-43B3-948B-1728B52AA6E4}">
                  <adec:decorative xmlns:adec="http://schemas.microsoft.com/office/drawing/2017/decorative" val="1"/>
                </a:ext>
              </a:extLst>
            </p:cNvPr>
            <p:cNvSpPr>
              <a:spLocks noChangeArrowheads="1"/>
            </p:cNvSpPr>
            <p:nvPr/>
          </p:nvSpPr>
          <p:spPr bwMode="auto">
            <a:xfrm>
              <a:off x="1175806" y="4899903"/>
              <a:ext cx="2560320" cy="128016"/>
            </a:xfrm>
            <a:prstGeom prst="rect">
              <a:avLst/>
            </a:prstGeom>
            <a:solidFill>
              <a:srgbClr val="FFFFC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Program Test Platform</a:t>
              </a:r>
            </a:p>
          </p:txBody>
        </p:sp>
        <p:sp>
          <p:nvSpPr>
            <p:cNvPr id="44" name="Rectangle 117">
              <a:extLst>
                <a:ext uri="{FF2B5EF4-FFF2-40B4-BE49-F238E27FC236}">
                  <a16:creationId xmlns:a16="http://schemas.microsoft.com/office/drawing/2014/main" id="{BF580A1D-02BC-4778-91A7-6809E93AD87A}"/>
                </a:ext>
                <a:ext uri="{C183D7F6-B498-43B3-948B-1728B52AA6E4}">
                  <adec:decorative xmlns:adec="http://schemas.microsoft.com/office/drawing/2017/decorative" val="1"/>
                </a:ext>
              </a:extLst>
            </p:cNvPr>
            <p:cNvSpPr>
              <a:spLocks noChangeArrowheads="1"/>
            </p:cNvSpPr>
            <p:nvPr/>
          </p:nvSpPr>
          <p:spPr bwMode="auto">
            <a:xfrm>
              <a:off x="1175805" y="5089507"/>
              <a:ext cx="2560320" cy="128016"/>
            </a:xfrm>
            <a:prstGeom prst="rect">
              <a:avLst/>
            </a:prstGeom>
            <a:solidFill>
              <a:srgbClr val="FFFFC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Program Operational Services</a:t>
              </a:r>
            </a:p>
          </p:txBody>
        </p:sp>
        <p:sp>
          <p:nvSpPr>
            <p:cNvPr id="45" name="system 1308" descr="system 1308">
              <a:hlinkClick r:id="rId6"/>
              <a:extLst>
                <a:ext uri="{FF2B5EF4-FFF2-40B4-BE49-F238E27FC236}">
                  <a16:creationId xmlns:a16="http://schemas.microsoft.com/office/drawing/2014/main" id="{04087B33-D9BB-4930-89E4-BC785E7AA9E7}"/>
                </a:ext>
                <a:ext uri="{C183D7F6-B498-43B3-948B-1728B52AA6E4}">
                  <adec:decorative xmlns:adec="http://schemas.microsoft.com/office/drawing/2017/decorative" val="0"/>
                </a:ext>
              </a:extLst>
            </p:cNvPr>
            <p:cNvSpPr>
              <a:spLocks noChangeArrowheads="1"/>
            </p:cNvSpPr>
            <p:nvPr/>
          </p:nvSpPr>
          <p:spPr bwMode="auto">
            <a:xfrm>
              <a:off x="329184" y="2271140"/>
              <a:ext cx="804672" cy="182880"/>
            </a:xfrm>
            <a:prstGeom prst="rect">
              <a:avLst/>
            </a:prstGeom>
            <a:solidFill>
              <a:srgbClr val="D0F2FC"/>
            </a:solidFill>
            <a:ln w="9525">
              <a:solidFill>
                <a:schemeClr val="tx1"/>
              </a:solidFill>
              <a:miter lim="800000"/>
              <a:headEnd/>
              <a:tailEnd/>
            </a:ln>
          </p:spPr>
          <p:txBody>
            <a:bodyPr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IESP</a:t>
              </a:r>
            </a:p>
          </p:txBody>
        </p:sp>
        <p:cxnSp>
          <p:nvCxnSpPr>
            <p:cNvPr id="46" name="Straight Arrow Connector 161">
              <a:extLst>
                <a:ext uri="{FF2B5EF4-FFF2-40B4-BE49-F238E27FC236}">
                  <a16:creationId xmlns:a16="http://schemas.microsoft.com/office/drawing/2014/main" id="{ECBC756B-BBA4-45BC-A01F-82280B34284F}"/>
                </a:ext>
                <a:ext uri="{C183D7F6-B498-43B3-948B-1728B52AA6E4}">
                  <adec:decorative xmlns:adec="http://schemas.microsoft.com/office/drawing/2017/decorative" val="1"/>
                </a:ext>
              </a:extLst>
            </p:cNvPr>
            <p:cNvCxnSpPr>
              <a:cxnSpLocks noChangeShapeType="1"/>
              <a:stCxn id="45" idx="3"/>
            </p:cNvCxnSpPr>
            <p:nvPr/>
          </p:nvCxnSpPr>
          <p:spPr bwMode="auto">
            <a:xfrm>
              <a:off x="1133856" y="2362580"/>
              <a:ext cx="7845552"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8" name="system 1222" descr="system 1222">
              <a:hlinkClick r:id="rId7"/>
              <a:extLst>
                <a:ext uri="{FF2B5EF4-FFF2-40B4-BE49-F238E27FC236}">
                  <a16:creationId xmlns:a16="http://schemas.microsoft.com/office/drawing/2014/main" id="{FEA7F1D3-A268-4286-9D21-CB5800347778}"/>
                </a:ext>
                <a:ext uri="{C183D7F6-B498-43B3-948B-1728B52AA6E4}">
                  <adec:decorative xmlns:adec="http://schemas.microsoft.com/office/drawing/2017/decorative" val="0"/>
                </a:ext>
              </a:extLst>
            </p:cNvPr>
            <p:cNvSpPr>
              <a:spLocks noChangeArrowheads="1"/>
            </p:cNvSpPr>
            <p:nvPr/>
          </p:nvSpPr>
          <p:spPr bwMode="auto">
            <a:xfrm>
              <a:off x="329184" y="1522579"/>
              <a:ext cx="804672" cy="237744"/>
            </a:xfrm>
            <a:prstGeom prst="rect">
              <a:avLst/>
            </a:prstGeom>
            <a:solidFill>
              <a:srgbClr val="D0F2FC"/>
            </a:solidFill>
            <a:ln w="9525">
              <a:solidFill>
                <a:schemeClr val="tx1"/>
              </a:solidFill>
              <a:miter lim="800000"/>
              <a:headEnd/>
              <a:tailEnd/>
            </a:ln>
          </p:spPr>
          <p:txBody>
            <a:bodyPr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Domain Name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Service</a:t>
              </a:r>
            </a:p>
          </p:txBody>
        </p:sp>
        <p:cxnSp>
          <p:nvCxnSpPr>
            <p:cNvPr id="49" name="Straight Connector 276">
              <a:extLst>
                <a:ext uri="{FF2B5EF4-FFF2-40B4-BE49-F238E27FC236}">
                  <a16:creationId xmlns:a16="http://schemas.microsoft.com/office/drawing/2014/main" id="{E3864C83-5CE3-489B-A74A-D0E97F93C931}"/>
                </a:ext>
                <a:ext uri="{C183D7F6-B498-43B3-948B-1728B52AA6E4}">
                  <adec:decorative xmlns:adec="http://schemas.microsoft.com/office/drawing/2017/decorative" val="1"/>
                </a:ext>
              </a:extLst>
            </p:cNvPr>
            <p:cNvCxnSpPr>
              <a:cxnSpLocks noChangeShapeType="1"/>
              <a:stCxn id="48" idx="3"/>
            </p:cNvCxnSpPr>
            <p:nvPr/>
          </p:nvCxnSpPr>
          <p:spPr bwMode="auto">
            <a:xfrm>
              <a:off x="1133856" y="1641451"/>
              <a:ext cx="7845552"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0" name="system 1223" descr="system 1223">
              <a:hlinkClick r:id="rId8"/>
              <a:extLst>
                <a:ext uri="{FF2B5EF4-FFF2-40B4-BE49-F238E27FC236}">
                  <a16:creationId xmlns:a16="http://schemas.microsoft.com/office/drawing/2014/main" id="{E74C7945-6799-4D0C-83ED-EBC755A5F386}"/>
                </a:ext>
                <a:ext uri="{C183D7F6-B498-43B3-948B-1728B52AA6E4}">
                  <adec:decorative xmlns:adec="http://schemas.microsoft.com/office/drawing/2017/decorative" val="0"/>
                </a:ext>
              </a:extLst>
            </p:cNvPr>
            <p:cNvSpPr>
              <a:spLocks noChangeArrowheads="1"/>
            </p:cNvSpPr>
            <p:nvPr/>
          </p:nvSpPr>
          <p:spPr bwMode="auto">
            <a:xfrm>
              <a:off x="329184" y="650403"/>
              <a:ext cx="804672" cy="365798"/>
            </a:xfrm>
            <a:prstGeom prst="rect">
              <a:avLst/>
            </a:prstGeom>
            <a:solidFill>
              <a:srgbClr val="D0F2FC"/>
            </a:solidFill>
            <a:ln w="9525">
              <a:solidFill>
                <a:schemeClr val="tx1"/>
              </a:solidFill>
              <a:miter lim="800000"/>
              <a:headEnd/>
              <a:tailEnd/>
            </a:ln>
          </p:spPr>
          <p:txBody>
            <a:bodyPr lIns="27432" tIns="27432" rIns="27432" bIns="27432"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Network/</a:t>
              </a:r>
              <a:b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Precision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Time Protocol</a:t>
              </a:r>
            </a:p>
          </p:txBody>
        </p:sp>
        <p:cxnSp>
          <p:nvCxnSpPr>
            <p:cNvPr id="51" name="Straight Connector 276">
              <a:extLst>
                <a:ext uri="{FF2B5EF4-FFF2-40B4-BE49-F238E27FC236}">
                  <a16:creationId xmlns:a16="http://schemas.microsoft.com/office/drawing/2014/main" id="{4EAE8562-F411-4416-87BB-85CCDF5A57B7}"/>
                </a:ext>
                <a:ext uri="{C183D7F6-B498-43B3-948B-1728B52AA6E4}">
                  <adec:decorative xmlns:adec="http://schemas.microsoft.com/office/drawing/2017/decorative" val="1"/>
                </a:ext>
              </a:extLst>
            </p:cNvPr>
            <p:cNvCxnSpPr>
              <a:cxnSpLocks noChangeShapeType="1"/>
              <a:stCxn id="50" idx="3"/>
            </p:cNvCxnSpPr>
            <p:nvPr/>
          </p:nvCxnSpPr>
          <p:spPr bwMode="auto">
            <a:xfrm>
              <a:off x="1133856" y="833302"/>
              <a:ext cx="7845552"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3" name="system 1316 planned" descr="system 1316 planned">
              <a:hlinkClick r:id="rId9"/>
              <a:extLst>
                <a:ext uri="{FF2B5EF4-FFF2-40B4-BE49-F238E27FC236}">
                  <a16:creationId xmlns:a16="http://schemas.microsoft.com/office/drawing/2014/main" id="{BEC37A57-878A-494D-85A3-893E4B655B76}"/>
                </a:ext>
                <a:ext uri="{C183D7F6-B498-43B3-948B-1728B52AA6E4}">
                  <adec:decorative xmlns:adec="http://schemas.microsoft.com/office/drawing/2017/decorative" val="0"/>
                </a:ext>
              </a:extLst>
            </p:cNvPr>
            <p:cNvSpPr>
              <a:spLocks noChangeArrowheads="1"/>
            </p:cNvSpPr>
            <p:nvPr/>
          </p:nvSpPr>
          <p:spPr bwMode="auto">
            <a:xfrm>
              <a:off x="2205942" y="1809064"/>
              <a:ext cx="804672" cy="182880"/>
            </a:xfrm>
            <a:prstGeom prst="rect">
              <a:avLst/>
            </a:prstGeom>
            <a:solidFill>
              <a:srgbClr val="D0F2FC"/>
            </a:solidFill>
            <a:ln w="9525">
              <a:solidFill>
                <a:schemeClr val="tx1"/>
              </a:solidFill>
              <a:prstDash val="dash"/>
              <a:miter lim="800000"/>
              <a:headEnd/>
              <a:tailEnd/>
            </a:ln>
          </p:spPr>
          <p:txBody>
            <a:bodyPr wrap="none" lIns="18288"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FENS</a:t>
              </a:r>
            </a:p>
          </p:txBody>
        </p:sp>
        <p:cxnSp>
          <p:nvCxnSpPr>
            <p:cNvPr id="54" name="Straight Connector 276">
              <a:extLst>
                <a:ext uri="{FF2B5EF4-FFF2-40B4-BE49-F238E27FC236}">
                  <a16:creationId xmlns:a16="http://schemas.microsoft.com/office/drawing/2014/main" id="{302F14C8-44BA-4647-ACCC-E4666E390ABB}"/>
                </a:ext>
                <a:ext uri="{C183D7F6-B498-43B3-948B-1728B52AA6E4}">
                  <adec:decorative xmlns:adec="http://schemas.microsoft.com/office/drawing/2017/decorative" val="1"/>
                </a:ext>
              </a:extLst>
            </p:cNvPr>
            <p:cNvCxnSpPr>
              <a:cxnSpLocks noChangeShapeType="1"/>
              <a:stCxn id="53" idx="3"/>
            </p:cNvCxnSpPr>
            <p:nvPr/>
          </p:nvCxnSpPr>
          <p:spPr bwMode="auto">
            <a:xfrm flipV="1">
              <a:off x="3010614" y="1896248"/>
              <a:ext cx="5968794" cy="0"/>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descr="Enterprise Services Roadmap (4 of 4)">
            <a:extLst>
              <a:ext uri="{FF2B5EF4-FFF2-40B4-BE49-F238E27FC236}">
                <a16:creationId xmlns:a16="http://schemas.microsoft.com/office/drawing/2014/main" id="{78E9DE03-D703-4182-B92C-8F87EABFB346}"/>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Enterprise Services Roadmap (4 of 4)</a:t>
            </a:r>
          </a:p>
        </p:txBody>
      </p:sp>
      <p:sp>
        <p:nvSpPr>
          <p:cNvPr id="2" name="Slide Number Placeholder 1" descr="54">
            <a:extLst>
              <a:ext uri="{FF2B5EF4-FFF2-40B4-BE49-F238E27FC236}">
                <a16:creationId xmlns:a16="http://schemas.microsoft.com/office/drawing/2014/main" id="{A4F1557A-9D91-4B8F-861B-D622F92C1218}"/>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54</a:t>
            </a:fld>
            <a:endParaRPr lang="en-US"/>
          </a:p>
        </p:txBody>
      </p:sp>
      <p:grpSp>
        <p:nvGrpSpPr>
          <p:cNvPr id="3" name="Group 2" descr="The fourth ES Roadmap includes the support activities that help scope and define enterprise service acquisition plans. This includes activities to further refine cloud services, support for network service transitions IPv6 and TDM-to-IP transitions, flight data modernization efforts, and cloud-based analytics platforms such as the Enterprise Information Management initiative.">
            <a:extLst>
              <a:ext uri="{FF2B5EF4-FFF2-40B4-BE49-F238E27FC236}">
                <a16:creationId xmlns:a16="http://schemas.microsoft.com/office/drawing/2014/main" id="{7D0DB188-4595-4ECA-A32F-3360AB668F36}"/>
              </a:ext>
            </a:extLst>
          </p:cNvPr>
          <p:cNvGrpSpPr/>
          <p:nvPr/>
        </p:nvGrpSpPr>
        <p:grpSpPr>
          <a:xfrm>
            <a:off x="185738" y="571500"/>
            <a:ext cx="8882029" cy="5892802"/>
            <a:chOff x="185738" y="571500"/>
            <a:chExt cx="8882029" cy="5892802"/>
          </a:xfrm>
        </p:grpSpPr>
        <p:sp>
          <p:nvSpPr>
            <p:cNvPr id="5" name="TextBox 4" descr="Technical Infrastructure">
              <a:extLst>
                <a:ext uri="{FF2B5EF4-FFF2-40B4-BE49-F238E27FC236}">
                  <a16:creationId xmlns:a16="http://schemas.microsoft.com/office/drawing/2014/main" id="{351D3C88-6553-4431-A93F-6420D6A575E2}"/>
                </a:ext>
                <a:ext uri="{C183D7F6-B498-43B3-948B-1728B52AA6E4}">
                  <adec:decorative xmlns:adec="http://schemas.microsoft.com/office/drawing/2017/decorative" val="0"/>
                </a:ext>
              </a:extLst>
            </p:cNvPr>
            <p:cNvSpPr txBox="1"/>
            <p:nvPr/>
          </p:nvSpPr>
          <p:spPr bwMode="auto">
            <a:xfrm>
              <a:off x="185738" y="571502"/>
              <a:ext cx="174964" cy="5174864"/>
            </a:xfrm>
            <a:prstGeom prst="rect">
              <a:avLst/>
            </a:prstGeom>
            <a:noFill/>
            <a:ln w="12700">
              <a:solidFill>
                <a:schemeClr val="tx1"/>
              </a:solidFill>
            </a:ln>
          </p:spPr>
          <p:txBody>
            <a:bodyPr vert="vert270" anchor="ctr"/>
            <a:lstStyle/>
            <a:p>
              <a:pPr algn="ctr" eaLnBrk="1" fontAlgn="auto" hangingPunct="1">
                <a:spcBef>
                  <a:spcPts val="0"/>
                </a:spcBef>
                <a:spcAft>
                  <a:spcPts val="0"/>
                </a:spcAft>
                <a:defRPr/>
              </a:pPr>
              <a:r>
                <a:rPr lang="en-US" sz="800" b="1">
                  <a:latin typeface="Segoe UI" panose="020B0502040204020203" pitchFamily="34" charset="0"/>
                  <a:cs typeface="Segoe UI" panose="020B0502040204020203" pitchFamily="34" charset="0"/>
                </a:rPr>
                <a:t>Technical Infrastructure</a:t>
              </a:r>
            </a:p>
          </p:txBody>
        </p:sp>
        <p:sp>
          <p:nvSpPr>
            <p:cNvPr id="65" name="TextBox 64" descr="Support Activities">
              <a:extLst>
                <a:ext uri="{FF2B5EF4-FFF2-40B4-BE49-F238E27FC236}">
                  <a16:creationId xmlns:a16="http://schemas.microsoft.com/office/drawing/2014/main" id="{6D4B3E66-AC7E-40A5-A895-09B7779D32A5}"/>
                </a:ext>
                <a:ext uri="{C183D7F6-B498-43B3-948B-1728B52AA6E4}">
                  <adec:decorative xmlns:adec="http://schemas.microsoft.com/office/drawing/2017/decorative" val="0"/>
                </a:ext>
              </a:extLst>
            </p:cNvPr>
            <p:cNvSpPr txBox="1"/>
            <p:nvPr/>
          </p:nvSpPr>
          <p:spPr bwMode="auto">
            <a:xfrm>
              <a:off x="360702" y="571505"/>
              <a:ext cx="183036" cy="2146552"/>
            </a:xfrm>
            <a:prstGeom prst="rect">
              <a:avLst/>
            </a:prstGeom>
            <a:noFill/>
            <a:ln w="12700">
              <a:solidFill>
                <a:schemeClr val="tx1"/>
              </a:solidFill>
            </a:ln>
          </p:spPr>
          <p:txBody>
            <a:bodyPr vert="vert270" wrap="none" anchor="ctr"/>
            <a:lstStyle/>
            <a:p>
              <a:pPr algn="ctr" eaLnBrk="1" fontAlgn="auto" hangingPunct="1">
                <a:spcBef>
                  <a:spcPts val="0"/>
                </a:spcBef>
                <a:spcAft>
                  <a:spcPts val="0"/>
                </a:spcAft>
                <a:defRPr/>
              </a:pPr>
              <a:r>
                <a:rPr lang="en-US" sz="800" b="1">
                  <a:latin typeface="Segoe UI" panose="020B0502040204020203" pitchFamily="34" charset="0"/>
                  <a:cs typeface="Segoe UI" panose="020B0502040204020203" pitchFamily="34" charset="0"/>
                </a:rPr>
                <a:t>Support Activities</a:t>
              </a:r>
            </a:p>
          </p:txBody>
        </p:sp>
        <p:sp>
          <p:nvSpPr>
            <p:cNvPr id="66" name="TextBox 65" descr="NAS Enterprise Technical Enhancements">
              <a:extLst>
                <a:ext uri="{FF2B5EF4-FFF2-40B4-BE49-F238E27FC236}">
                  <a16:creationId xmlns:a16="http://schemas.microsoft.com/office/drawing/2014/main" id="{682941F1-2ED7-4DF9-B096-F8B29BBD519D}"/>
                </a:ext>
                <a:ext uri="{C183D7F6-B498-43B3-948B-1728B52AA6E4}">
                  <adec:decorative xmlns:adec="http://schemas.microsoft.com/office/drawing/2017/decorative" val="0"/>
                </a:ext>
              </a:extLst>
            </p:cNvPr>
            <p:cNvSpPr txBox="1"/>
            <p:nvPr/>
          </p:nvSpPr>
          <p:spPr bwMode="auto">
            <a:xfrm>
              <a:off x="360704" y="2720011"/>
              <a:ext cx="183037" cy="3026357"/>
            </a:xfrm>
            <a:prstGeom prst="rect">
              <a:avLst/>
            </a:prstGeom>
            <a:noFill/>
            <a:ln w="12700">
              <a:solidFill>
                <a:schemeClr val="tx1"/>
              </a:solidFill>
            </a:ln>
          </p:spPr>
          <p:txBody>
            <a:bodyPr vert="vert270" wrap="none" anchor="ctr"/>
            <a:lstStyle/>
            <a:p>
              <a:pPr algn="ctr" eaLnBrk="1" fontAlgn="auto" hangingPunct="1">
                <a:spcBef>
                  <a:spcPts val="0"/>
                </a:spcBef>
                <a:spcAft>
                  <a:spcPts val="0"/>
                </a:spcAft>
                <a:defRPr/>
              </a:pPr>
              <a:r>
                <a:rPr lang="en-US" sz="800" b="1">
                  <a:latin typeface="Segoe UI" panose="020B0502040204020203" pitchFamily="34" charset="0"/>
                  <a:cs typeface="Segoe UI" panose="020B0502040204020203" pitchFamily="34" charset="0"/>
                </a:rPr>
                <a:t>NAS Enterprise Technical Enhancements</a:t>
              </a:r>
            </a:p>
          </p:txBody>
        </p:sp>
        <p:sp>
          <p:nvSpPr>
            <p:cNvPr id="67" name="TextBox 66" descr="FCS Strategic &#10;Planning and implementation">
              <a:extLst>
                <a:ext uri="{FF2B5EF4-FFF2-40B4-BE49-F238E27FC236}">
                  <a16:creationId xmlns:a16="http://schemas.microsoft.com/office/drawing/2014/main" id="{1631A45F-BE2F-4E6D-A3C7-810530F16E26}"/>
                </a:ext>
                <a:ext uri="{C183D7F6-B498-43B3-948B-1728B52AA6E4}">
                  <adec:decorative xmlns:adec="http://schemas.microsoft.com/office/drawing/2017/decorative" val="0"/>
                </a:ext>
              </a:extLst>
            </p:cNvPr>
            <p:cNvSpPr txBox="1"/>
            <p:nvPr/>
          </p:nvSpPr>
          <p:spPr bwMode="auto">
            <a:xfrm>
              <a:off x="543740" y="571505"/>
              <a:ext cx="398148" cy="1110507"/>
            </a:xfrm>
            <a:prstGeom prst="rect">
              <a:avLst/>
            </a:prstGeom>
            <a:noFill/>
            <a:ln w="12700">
              <a:solidFill>
                <a:schemeClr val="tx1"/>
              </a:solidFill>
            </a:ln>
          </p:spPr>
          <p:txBody>
            <a:bodyPr vert="vert270" anchor="ctr"/>
            <a:lstStyle/>
            <a:p>
              <a:pPr algn="ctr">
                <a:defRPr/>
              </a:pPr>
              <a:r>
                <a:rPr lang="en-US" sz="800" b="1">
                  <a:solidFill>
                    <a:srgbClr val="000000"/>
                  </a:solidFill>
                  <a:latin typeface="Segoe UI" panose="020B0502040204020203" pitchFamily="34" charset="0"/>
                  <a:ea typeface="ＭＳ Ｐゴシック" pitchFamily="34" charset="-128"/>
                  <a:cs typeface="Segoe UI" panose="020B0502040204020203" pitchFamily="34" charset="0"/>
                </a:rPr>
                <a:t>FCS Strategic </a:t>
              </a:r>
            </a:p>
            <a:p>
              <a:pPr algn="ctr">
                <a:defRPr/>
              </a:pPr>
              <a:r>
                <a:rPr lang="en-US" sz="800" b="1">
                  <a:solidFill>
                    <a:srgbClr val="000000"/>
                  </a:solidFill>
                  <a:latin typeface="Segoe UI" panose="020B0502040204020203" pitchFamily="34" charset="0"/>
                  <a:ea typeface="ＭＳ Ｐゴシック" pitchFamily="34" charset="-128"/>
                  <a:cs typeface="Segoe UI" panose="020B0502040204020203" pitchFamily="34" charset="0"/>
                </a:rPr>
                <a:t>Planning and implementation</a:t>
              </a:r>
            </a:p>
          </p:txBody>
        </p:sp>
        <p:sp>
          <p:nvSpPr>
            <p:cNvPr id="70" name="TextBox 69" descr="FCS Domains">
              <a:extLst>
                <a:ext uri="{FF2B5EF4-FFF2-40B4-BE49-F238E27FC236}">
                  <a16:creationId xmlns:a16="http://schemas.microsoft.com/office/drawing/2014/main" id="{07049C44-47C0-4139-A8FC-E96E68F8E4CE}"/>
                </a:ext>
                <a:ext uri="{C183D7F6-B498-43B3-948B-1728B52AA6E4}">
                  <adec:decorative xmlns:adec="http://schemas.microsoft.com/office/drawing/2017/decorative" val="0"/>
                </a:ext>
              </a:extLst>
            </p:cNvPr>
            <p:cNvSpPr txBox="1"/>
            <p:nvPr/>
          </p:nvSpPr>
          <p:spPr bwMode="auto">
            <a:xfrm>
              <a:off x="543741" y="1682010"/>
              <a:ext cx="398149" cy="1033272"/>
            </a:xfrm>
            <a:prstGeom prst="rect">
              <a:avLst/>
            </a:prstGeom>
            <a:noFill/>
            <a:ln w="12700">
              <a:solidFill>
                <a:schemeClr val="tx1"/>
              </a:solidFill>
            </a:ln>
          </p:spPr>
          <p:txBody>
            <a:bodyPr vert="vert270" wrap="none" anchor="ctr"/>
            <a:lstStyle/>
            <a:p>
              <a:pPr algn="ctr" eaLnBrk="1" fontAlgn="auto" hangingPunct="1">
                <a:spcBef>
                  <a:spcPts val="0"/>
                </a:spcBef>
                <a:spcAft>
                  <a:spcPts val="0"/>
                </a:spcAft>
                <a:defRPr/>
              </a:pPr>
              <a:r>
                <a:rPr lang="en-US" sz="800" b="1">
                  <a:latin typeface="Segoe UI" panose="020B0502040204020203" pitchFamily="34" charset="0"/>
                  <a:cs typeface="Segoe UI" panose="020B0502040204020203" pitchFamily="34" charset="0"/>
                </a:rPr>
                <a:t>FCS Domains</a:t>
              </a:r>
            </a:p>
          </p:txBody>
        </p:sp>
        <p:sp>
          <p:nvSpPr>
            <p:cNvPr id="71" name="TextBox 70" descr="IPv6 Enhancements">
              <a:extLst>
                <a:ext uri="{FF2B5EF4-FFF2-40B4-BE49-F238E27FC236}">
                  <a16:creationId xmlns:a16="http://schemas.microsoft.com/office/drawing/2014/main" id="{0041DEA5-2152-4799-B055-31561125F120}"/>
                </a:ext>
                <a:ext uri="{C183D7F6-B498-43B3-948B-1728B52AA6E4}">
                  <adec:decorative xmlns:adec="http://schemas.microsoft.com/office/drawing/2017/decorative" val="0"/>
                </a:ext>
              </a:extLst>
            </p:cNvPr>
            <p:cNvSpPr txBox="1"/>
            <p:nvPr/>
          </p:nvSpPr>
          <p:spPr bwMode="auto">
            <a:xfrm>
              <a:off x="543740" y="2720010"/>
              <a:ext cx="398148" cy="1979978"/>
            </a:xfrm>
            <a:prstGeom prst="rect">
              <a:avLst/>
            </a:prstGeom>
            <a:noFill/>
            <a:ln w="12700">
              <a:solidFill>
                <a:schemeClr val="tx1"/>
              </a:solidFill>
            </a:ln>
          </p:spPr>
          <p:txBody>
            <a:bodyPr vert="vert270" wrap="none" anchor="ctr"/>
            <a:lstStyle/>
            <a:p>
              <a:pPr algn="ctr">
                <a:defRPr/>
              </a:pPr>
              <a:r>
                <a:rPr lang="en-US" sz="800" b="1">
                  <a:solidFill>
                    <a:srgbClr val="000000"/>
                  </a:solidFill>
                  <a:latin typeface="Segoe UI" panose="020B0502040204020203" pitchFamily="34" charset="0"/>
                  <a:ea typeface="ＭＳ Ｐゴシック" pitchFamily="34" charset="-128"/>
                  <a:cs typeface="Segoe UI" panose="020B0502040204020203" pitchFamily="34" charset="0"/>
                </a:rPr>
                <a:t>IPv6 Enhancements</a:t>
              </a:r>
            </a:p>
          </p:txBody>
        </p:sp>
        <p:sp>
          <p:nvSpPr>
            <p:cNvPr id="72" name="TextBox 71" descr="TDM-IP Transition">
              <a:extLst>
                <a:ext uri="{FF2B5EF4-FFF2-40B4-BE49-F238E27FC236}">
                  <a16:creationId xmlns:a16="http://schemas.microsoft.com/office/drawing/2014/main" id="{ED1AD38D-1A42-4776-A7F5-B974F3768591}"/>
                </a:ext>
                <a:ext uri="{C183D7F6-B498-43B3-948B-1728B52AA6E4}">
                  <adec:decorative xmlns:adec="http://schemas.microsoft.com/office/drawing/2017/decorative" val="0"/>
                </a:ext>
              </a:extLst>
            </p:cNvPr>
            <p:cNvSpPr txBox="1"/>
            <p:nvPr/>
          </p:nvSpPr>
          <p:spPr bwMode="auto">
            <a:xfrm>
              <a:off x="543740" y="4699988"/>
              <a:ext cx="398148" cy="1046378"/>
            </a:xfrm>
            <a:prstGeom prst="rect">
              <a:avLst/>
            </a:prstGeom>
            <a:noFill/>
            <a:ln w="12700">
              <a:solidFill>
                <a:schemeClr val="tx1"/>
              </a:solidFill>
            </a:ln>
          </p:spPr>
          <p:txBody>
            <a:bodyPr vert="vert270" wrap="none" anchor="ctr"/>
            <a:lstStyle/>
            <a:p>
              <a:pPr algn="ctr">
                <a:defRPr/>
              </a:pPr>
              <a:r>
                <a:rPr lang="en-US" sz="800" b="1">
                  <a:solidFill>
                    <a:srgbClr val="000000"/>
                  </a:solidFill>
                  <a:latin typeface="Segoe UI" panose="020B0502040204020203" pitchFamily="34" charset="0"/>
                  <a:ea typeface="ＭＳ Ｐゴシック" pitchFamily="34" charset="-128"/>
                  <a:cs typeface="Segoe UI" panose="020B0502040204020203" pitchFamily="34" charset="0"/>
                </a:rPr>
                <a:t>TDM-IP Transition</a:t>
              </a:r>
            </a:p>
          </p:txBody>
        </p:sp>
        <p:sp>
          <p:nvSpPr>
            <p:cNvPr id="73" name="TextBox 72" descr="Support Services">
              <a:extLst>
                <a:ext uri="{FF2B5EF4-FFF2-40B4-BE49-F238E27FC236}">
                  <a16:creationId xmlns:a16="http://schemas.microsoft.com/office/drawing/2014/main" id="{701E8F11-CEE1-40D8-AB35-C8774D5DF9C7}"/>
                </a:ext>
                <a:ext uri="{C183D7F6-B498-43B3-948B-1728B52AA6E4}">
                  <adec:decorative xmlns:adec="http://schemas.microsoft.com/office/drawing/2017/decorative" val="0"/>
                </a:ext>
              </a:extLst>
            </p:cNvPr>
            <p:cNvSpPr txBox="1"/>
            <p:nvPr/>
          </p:nvSpPr>
          <p:spPr bwMode="auto">
            <a:xfrm>
              <a:off x="185738" y="5746369"/>
              <a:ext cx="756150" cy="717933"/>
            </a:xfrm>
            <a:prstGeom prst="rect">
              <a:avLst/>
            </a:prstGeom>
            <a:noFill/>
            <a:ln w="12700">
              <a:solidFill>
                <a:schemeClr val="tx1"/>
              </a:solidFill>
            </a:ln>
          </p:spPr>
          <p:txBody>
            <a:bodyPr vert="vert270" wrap="none" anchor="ctr"/>
            <a:lstStyle/>
            <a:p>
              <a:pPr algn="ctr">
                <a:defRPr/>
              </a:pPr>
              <a:r>
                <a:rPr lang="en-US" sz="800" b="1">
                  <a:solidFill>
                    <a:srgbClr val="000000"/>
                  </a:solidFill>
                  <a:latin typeface="Segoe UI" panose="020B0502040204020203" pitchFamily="34" charset="0"/>
                  <a:ea typeface="ＭＳ Ｐゴシック" pitchFamily="34" charset="-128"/>
                  <a:cs typeface="Segoe UI" panose="020B0502040204020203" pitchFamily="34" charset="0"/>
                </a:rPr>
                <a:t>Support</a:t>
              </a:r>
              <a:br>
                <a:rPr lang="en-US" sz="800" b="1">
                  <a:solidFill>
                    <a:srgbClr val="000000"/>
                  </a:solidFill>
                  <a:latin typeface="Segoe UI" panose="020B0502040204020203" pitchFamily="34" charset="0"/>
                  <a:ea typeface="ＭＳ Ｐゴシック" pitchFamily="34" charset="-128"/>
                  <a:cs typeface="Segoe UI" panose="020B0502040204020203" pitchFamily="34" charset="0"/>
                </a:rPr>
              </a:br>
              <a:r>
                <a:rPr lang="en-US" sz="800" b="1">
                  <a:solidFill>
                    <a:srgbClr val="000000"/>
                  </a:solidFill>
                  <a:latin typeface="Segoe UI" panose="020B0502040204020203" pitchFamily="34" charset="0"/>
                  <a:ea typeface="ＭＳ Ｐゴシック" pitchFamily="34" charset="-128"/>
                  <a:cs typeface="Segoe UI" panose="020B0502040204020203" pitchFamily="34" charset="0"/>
                </a:rPr>
                <a:t> Services</a:t>
              </a:r>
            </a:p>
          </p:txBody>
        </p:sp>
        <p:sp>
          <p:nvSpPr>
            <p:cNvPr id="74782" name="Rectangle 6" descr="Enterprise Services Roadmap 4 of 4 details support activities to help scope and define enterprise service acquisition plans. This includes activities to further refine cloud services, support for network service transitions IPv6 and TDM-to-IP transitions, flight data modernization efforts, and cloud based analytics platforms such as the Enterprise Information Management initiative.">
              <a:extLst>
                <a:ext uri="{FF2B5EF4-FFF2-40B4-BE49-F238E27FC236}">
                  <a16:creationId xmlns:a16="http://schemas.microsoft.com/office/drawing/2014/main" id="{DAF65D82-6EE4-42A1-A26C-81DADDB5211B}"/>
                </a:ext>
                <a:ext uri="{C183D7F6-B498-43B3-948B-1728B52AA6E4}">
                  <adec:decorative xmlns:adec="http://schemas.microsoft.com/office/drawing/2017/decorative" val="0"/>
                </a:ext>
              </a:extLst>
            </p:cNvPr>
            <p:cNvSpPr>
              <a:spLocks noChangeArrowheads="1"/>
            </p:cNvSpPr>
            <p:nvPr/>
          </p:nvSpPr>
          <p:spPr bwMode="auto">
            <a:xfrm>
              <a:off x="941886" y="571500"/>
              <a:ext cx="8125881" cy="11105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800">
                <a:latin typeface="Segoe UI" panose="020B0502040204020203" pitchFamily="34" charset="0"/>
                <a:cs typeface="Segoe UI" panose="020B0502040204020203" pitchFamily="34" charset="0"/>
              </a:endParaRPr>
            </a:p>
          </p:txBody>
        </p:sp>
        <p:sp>
          <p:nvSpPr>
            <p:cNvPr id="74783" name="Rectangle 7" descr="Enterprise Services Roadmap 4 of 4 details support activities to help scope and define enterprise service acquisition plans. This includes activities to further refine cloud services, support for network service transitions IPv6 and TDM-to-IP transitions, flight data modernization efforts, and cloud based analytics platforms such as the Enterprise Information Management initiative.">
              <a:extLst>
                <a:ext uri="{FF2B5EF4-FFF2-40B4-BE49-F238E27FC236}">
                  <a16:creationId xmlns:a16="http://schemas.microsoft.com/office/drawing/2014/main" id="{BBBFF14E-9987-4345-B187-9472448A2AB2}"/>
                </a:ext>
                <a:ext uri="{C183D7F6-B498-43B3-948B-1728B52AA6E4}">
                  <adec:decorative xmlns:adec="http://schemas.microsoft.com/office/drawing/2017/decorative" val="0"/>
                </a:ext>
              </a:extLst>
            </p:cNvPr>
            <p:cNvSpPr>
              <a:spLocks noChangeArrowheads="1"/>
            </p:cNvSpPr>
            <p:nvPr/>
          </p:nvSpPr>
          <p:spPr bwMode="auto">
            <a:xfrm>
              <a:off x="941886" y="1682009"/>
              <a:ext cx="8125881" cy="103800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800">
                <a:latin typeface="Segoe UI" panose="020B0502040204020203" pitchFamily="34" charset="0"/>
                <a:cs typeface="Segoe UI" panose="020B0502040204020203" pitchFamily="34" charset="0"/>
              </a:endParaRPr>
            </a:p>
          </p:txBody>
        </p:sp>
        <p:sp>
          <p:nvSpPr>
            <p:cNvPr id="74784" name="Rectangle 8" descr="Enterprise Services Roadmap 4 of 4 details support activities to help scope and define enterprise service acquisition plans. This includes activities to further refine cloud services, support for network service transitions IPv6 and TDM-to-IP transitions, flight data modernization efforts, and cloud based analytics platforms such as the Enterprise Information Management initiative.">
              <a:extLst>
                <a:ext uri="{FF2B5EF4-FFF2-40B4-BE49-F238E27FC236}">
                  <a16:creationId xmlns:a16="http://schemas.microsoft.com/office/drawing/2014/main" id="{A5C04BEA-994D-4ABF-A4EF-3F0369D1608C}"/>
                </a:ext>
                <a:ext uri="{C183D7F6-B498-43B3-948B-1728B52AA6E4}">
                  <adec:decorative xmlns:adec="http://schemas.microsoft.com/office/drawing/2017/decorative" val="0"/>
                </a:ext>
              </a:extLst>
            </p:cNvPr>
            <p:cNvSpPr>
              <a:spLocks noChangeArrowheads="1"/>
            </p:cNvSpPr>
            <p:nvPr/>
          </p:nvSpPr>
          <p:spPr bwMode="auto">
            <a:xfrm>
              <a:off x="941884" y="2718057"/>
              <a:ext cx="8125878" cy="198192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800">
                <a:latin typeface="Segoe UI" panose="020B0502040204020203" pitchFamily="34" charset="0"/>
                <a:cs typeface="Segoe UI" panose="020B0502040204020203" pitchFamily="34" charset="0"/>
              </a:endParaRPr>
            </a:p>
          </p:txBody>
        </p:sp>
        <p:sp>
          <p:nvSpPr>
            <p:cNvPr id="74785" name="Rectangle 9" descr="Enterprise Services Roadmap 4 of 4 details support activities to help scope and define enterprise service acquisition plans. This includes activities to further refine cloud services, support for network service transitions IPv6 and TDM-to-IP transitions, flight data modernization efforts, and cloud based analytics platforms such as the Enterprise Information Management initiative.">
              <a:extLst>
                <a:ext uri="{FF2B5EF4-FFF2-40B4-BE49-F238E27FC236}">
                  <a16:creationId xmlns:a16="http://schemas.microsoft.com/office/drawing/2014/main" id="{32CE77B8-7BEE-41CB-BD56-578EEAA612CC}"/>
                </a:ext>
                <a:ext uri="{C183D7F6-B498-43B3-948B-1728B52AA6E4}">
                  <adec:decorative xmlns:adec="http://schemas.microsoft.com/office/drawing/2017/decorative" val="0"/>
                </a:ext>
              </a:extLst>
            </p:cNvPr>
            <p:cNvSpPr>
              <a:spLocks noChangeArrowheads="1"/>
            </p:cNvSpPr>
            <p:nvPr/>
          </p:nvSpPr>
          <p:spPr bwMode="auto">
            <a:xfrm>
              <a:off x="941883" y="4699986"/>
              <a:ext cx="8125880" cy="104637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800">
                <a:latin typeface="Segoe UI" panose="020B0502040204020203" pitchFamily="34" charset="0"/>
                <a:cs typeface="Segoe UI" panose="020B0502040204020203" pitchFamily="34" charset="0"/>
              </a:endParaRPr>
            </a:p>
          </p:txBody>
        </p:sp>
        <p:sp>
          <p:nvSpPr>
            <p:cNvPr id="74786" name="Rectangle 10" descr="Enterprise Services Roadmap 4 of 4 details support activities to help scope and define enterprise service acquisition plans. This includes activities to further refine cloud services, support for network service transitions IPv6 and TDM-to-IP transitions, flight data modernization efforts, and cloud based analytics platforms such as the Enterprise Information Management initiative.">
              <a:extLst>
                <a:ext uri="{FF2B5EF4-FFF2-40B4-BE49-F238E27FC236}">
                  <a16:creationId xmlns:a16="http://schemas.microsoft.com/office/drawing/2014/main" id="{514D7678-24CD-437B-9ABA-8EE29F5AA291}"/>
                </a:ext>
                <a:ext uri="{C183D7F6-B498-43B3-948B-1728B52AA6E4}">
                  <adec:decorative xmlns:adec="http://schemas.microsoft.com/office/drawing/2017/decorative" val="0"/>
                </a:ext>
              </a:extLst>
            </p:cNvPr>
            <p:cNvSpPr>
              <a:spLocks noChangeArrowheads="1"/>
            </p:cNvSpPr>
            <p:nvPr/>
          </p:nvSpPr>
          <p:spPr bwMode="auto">
            <a:xfrm>
              <a:off x="941885" y="5746366"/>
              <a:ext cx="8125881" cy="7179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800">
                <a:latin typeface="Segoe UI" panose="020B0502040204020203" pitchFamily="34" charset="0"/>
                <a:cs typeface="Segoe UI" panose="020B0502040204020203" pitchFamily="34" charset="0"/>
              </a:endParaRPr>
            </a:p>
          </p:txBody>
        </p:sp>
        <p:sp>
          <p:nvSpPr>
            <p:cNvPr id="29" name="segment 1175" descr="segment 1175">
              <a:hlinkClick r:id="rId3"/>
              <a:extLst>
                <a:ext uri="{FF2B5EF4-FFF2-40B4-BE49-F238E27FC236}">
                  <a16:creationId xmlns:a16="http://schemas.microsoft.com/office/drawing/2014/main" id="{35BACADE-724E-412C-A17F-FAE6451AB0DA}"/>
                </a:ext>
                <a:ext uri="{C183D7F6-B498-43B3-948B-1728B52AA6E4}">
                  <adec:decorative xmlns:adec="http://schemas.microsoft.com/office/drawing/2017/decorative" val="0"/>
                </a:ext>
              </a:extLst>
            </p:cNvPr>
            <p:cNvSpPr>
              <a:spLocks noChangeArrowheads="1"/>
            </p:cNvSpPr>
            <p:nvPr/>
          </p:nvSpPr>
          <p:spPr bwMode="auto">
            <a:xfrm>
              <a:off x="3610768" y="5097252"/>
              <a:ext cx="2563789" cy="128016"/>
            </a:xfrm>
            <a:prstGeom prst="rect">
              <a:avLst/>
            </a:prstGeom>
            <a:solidFill>
              <a:srgbClr val="DDDDDD"/>
            </a:solidFill>
            <a:ln w="9525">
              <a:solidFill>
                <a:schemeClr val="tx1"/>
              </a:solidFill>
              <a:miter lim="800000"/>
              <a:headEnd/>
              <a:tailEnd/>
            </a:ln>
          </p:spPr>
          <p:txBody>
            <a:bodyPr lIns="18288" tIns="0" rIns="0" bIns="0"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TDM-to-IP Migration Phase 2</a:t>
              </a:r>
            </a:p>
          </p:txBody>
        </p:sp>
        <p:sp>
          <p:nvSpPr>
            <p:cNvPr id="58" name="support 905" descr="support 905">
              <a:hlinkClick r:id="rId4"/>
              <a:extLst>
                <a:ext uri="{FF2B5EF4-FFF2-40B4-BE49-F238E27FC236}">
                  <a16:creationId xmlns:a16="http://schemas.microsoft.com/office/drawing/2014/main" id="{92E94B7B-8850-4F16-9281-57AA8B410AD5}"/>
                </a:ext>
                <a:ext uri="{C183D7F6-B498-43B3-948B-1728B52AA6E4}">
                  <adec:decorative xmlns:adec="http://schemas.microsoft.com/office/drawing/2017/decorative" val="0"/>
                </a:ext>
              </a:extLst>
            </p:cNvPr>
            <p:cNvSpPr>
              <a:spLocks noChangeArrowheads="1"/>
            </p:cNvSpPr>
            <p:nvPr/>
          </p:nvSpPr>
          <p:spPr bwMode="auto">
            <a:xfrm>
              <a:off x="941836" y="3155528"/>
              <a:ext cx="4334698" cy="128016"/>
            </a:xfrm>
            <a:prstGeom prst="rect">
              <a:avLst/>
            </a:prstGeom>
            <a:solidFill>
              <a:srgbClr val="D0F2FC"/>
            </a:solidFill>
            <a:ln w="9525">
              <a:solidFill>
                <a:schemeClr val="tx1"/>
              </a:solidFill>
              <a:miter lim="800000"/>
              <a:headEnd/>
              <a:tailEnd/>
            </a:ln>
          </p:spPr>
          <p:txBody>
            <a:bodyPr lIns="45720" tIns="9144" rIns="0" bIns="0"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Cloud Requirements and Standards for Contracted Infrastructure Services</a:t>
              </a:r>
            </a:p>
          </p:txBody>
        </p:sp>
        <p:sp>
          <p:nvSpPr>
            <p:cNvPr id="59" name="support 910" descr="support 910">
              <a:hlinkClick r:id="rId5"/>
              <a:extLst>
                <a:ext uri="{FF2B5EF4-FFF2-40B4-BE49-F238E27FC236}">
                  <a16:creationId xmlns:a16="http://schemas.microsoft.com/office/drawing/2014/main" id="{A3E66EAB-46A4-4FC6-9277-637D658F0CBD}"/>
                </a:ext>
                <a:ext uri="{C183D7F6-B498-43B3-948B-1728B52AA6E4}">
                  <adec:decorative xmlns:adec="http://schemas.microsoft.com/office/drawing/2017/decorative" val="0"/>
                </a:ext>
              </a:extLst>
            </p:cNvPr>
            <p:cNvSpPr>
              <a:spLocks noChangeArrowheads="1"/>
            </p:cNvSpPr>
            <p:nvPr/>
          </p:nvSpPr>
          <p:spPr bwMode="auto">
            <a:xfrm>
              <a:off x="941880" y="4378700"/>
              <a:ext cx="4727107" cy="128016"/>
            </a:xfrm>
            <a:prstGeom prst="rect">
              <a:avLst/>
            </a:prstGeom>
            <a:solidFill>
              <a:srgbClr val="D0F2FC"/>
            </a:solidFill>
            <a:ln w="9525">
              <a:solidFill>
                <a:schemeClr val="tx1"/>
              </a:solidFill>
              <a:miter lim="800000"/>
              <a:headEnd/>
              <a:tailEnd/>
            </a:ln>
          </p:spPr>
          <p:txBody>
            <a:bodyPr lIns="45720" tIns="9144" rIns="0" bIns="0"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ICAO and Other NAS Systems or Customer Requirements</a:t>
              </a:r>
            </a:p>
          </p:txBody>
        </p:sp>
        <p:sp>
          <p:nvSpPr>
            <p:cNvPr id="60" name="support 918" descr="support 918">
              <a:hlinkClick r:id="rId6"/>
              <a:extLst>
                <a:ext uri="{FF2B5EF4-FFF2-40B4-BE49-F238E27FC236}">
                  <a16:creationId xmlns:a16="http://schemas.microsoft.com/office/drawing/2014/main" id="{87AABDE5-F44E-4EE7-B60F-507C0140F27E}"/>
                </a:ext>
                <a:ext uri="{C183D7F6-B498-43B3-948B-1728B52AA6E4}">
                  <adec:decorative xmlns:adec="http://schemas.microsoft.com/office/drawing/2017/decorative" val="0"/>
                </a:ext>
              </a:extLst>
            </p:cNvPr>
            <p:cNvSpPr>
              <a:spLocks noChangeArrowheads="1"/>
            </p:cNvSpPr>
            <p:nvPr/>
          </p:nvSpPr>
          <p:spPr bwMode="auto">
            <a:xfrm>
              <a:off x="941836" y="4112178"/>
              <a:ext cx="4726702" cy="128016"/>
            </a:xfrm>
            <a:prstGeom prst="rect">
              <a:avLst/>
            </a:prstGeom>
            <a:solidFill>
              <a:srgbClr val="D0F2FC"/>
            </a:solidFill>
            <a:ln w="9525">
              <a:solidFill>
                <a:schemeClr val="tx1"/>
              </a:solidFill>
              <a:miter lim="800000"/>
              <a:headEnd/>
              <a:tailEnd/>
            </a:ln>
          </p:spPr>
          <p:txBody>
            <a:bodyPr lIns="45720" tIns="18288" rIns="0" bIns="0"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Programs and Systems</a:t>
              </a:r>
            </a:p>
          </p:txBody>
        </p:sp>
        <p:sp>
          <p:nvSpPr>
            <p:cNvPr id="61" name="support 911" descr="support 911">
              <a:hlinkClick r:id="rId7"/>
              <a:extLst>
                <a:ext uri="{FF2B5EF4-FFF2-40B4-BE49-F238E27FC236}">
                  <a16:creationId xmlns:a16="http://schemas.microsoft.com/office/drawing/2014/main" id="{040E309B-7AEE-49BB-9065-B0DC4380E5CE}"/>
                </a:ext>
                <a:ext uri="{C183D7F6-B498-43B3-948B-1728B52AA6E4}">
                  <adec:decorative xmlns:adec="http://schemas.microsoft.com/office/drawing/2017/decorative" val="0"/>
                </a:ext>
              </a:extLst>
            </p:cNvPr>
            <p:cNvSpPr>
              <a:spLocks noChangeArrowheads="1"/>
            </p:cNvSpPr>
            <p:nvPr/>
          </p:nvSpPr>
          <p:spPr bwMode="auto">
            <a:xfrm>
              <a:off x="941836" y="3831566"/>
              <a:ext cx="4726702" cy="128016"/>
            </a:xfrm>
            <a:prstGeom prst="rect">
              <a:avLst/>
            </a:prstGeom>
            <a:solidFill>
              <a:srgbClr val="D0F2FC"/>
            </a:solidFill>
            <a:ln w="9525">
              <a:solidFill>
                <a:schemeClr val="tx1"/>
              </a:solidFill>
              <a:miter lim="800000"/>
              <a:headEnd/>
              <a:tailEnd/>
            </a:ln>
          </p:spPr>
          <p:txBody>
            <a:bodyPr lIns="45720" tIns="9144" rIns="0" bIns="0"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Automation Systems</a:t>
              </a:r>
            </a:p>
          </p:txBody>
        </p:sp>
        <p:sp>
          <p:nvSpPr>
            <p:cNvPr id="62" name="support 487" descr="support 487">
              <a:hlinkClick r:id="rId8"/>
              <a:extLst>
                <a:ext uri="{FF2B5EF4-FFF2-40B4-BE49-F238E27FC236}">
                  <a16:creationId xmlns:a16="http://schemas.microsoft.com/office/drawing/2014/main" id="{E7DCDC9A-D0F8-465D-BE31-656C252456DC}"/>
                </a:ext>
                <a:ext uri="{C183D7F6-B498-43B3-948B-1728B52AA6E4}">
                  <adec:decorative xmlns:adec="http://schemas.microsoft.com/office/drawing/2017/decorative" val="0"/>
                </a:ext>
              </a:extLst>
            </p:cNvPr>
            <p:cNvSpPr>
              <a:spLocks noChangeArrowheads="1"/>
            </p:cNvSpPr>
            <p:nvPr/>
          </p:nvSpPr>
          <p:spPr bwMode="auto">
            <a:xfrm>
              <a:off x="941838" y="5909108"/>
              <a:ext cx="4849837"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Flight Data Modernization</a:t>
              </a:r>
            </a:p>
          </p:txBody>
        </p:sp>
        <p:sp>
          <p:nvSpPr>
            <p:cNvPr id="63" name="segment 1090" descr="segment 1090">
              <a:hlinkClick r:id="rId9"/>
              <a:extLst>
                <a:ext uri="{FF2B5EF4-FFF2-40B4-BE49-F238E27FC236}">
                  <a16:creationId xmlns:a16="http://schemas.microsoft.com/office/drawing/2014/main" id="{AD45A9CD-24F1-4BFC-938C-2C7E0ABE9729}"/>
                </a:ext>
                <a:ext uri="{C183D7F6-B498-43B3-948B-1728B52AA6E4}">
                  <adec:decorative xmlns:adec="http://schemas.microsoft.com/office/drawing/2017/decorative" val="0"/>
                </a:ext>
              </a:extLst>
            </p:cNvPr>
            <p:cNvSpPr>
              <a:spLocks noChangeArrowheads="1"/>
            </p:cNvSpPr>
            <p:nvPr/>
          </p:nvSpPr>
          <p:spPr bwMode="auto">
            <a:xfrm>
              <a:off x="941836" y="5095318"/>
              <a:ext cx="2668930" cy="128016"/>
            </a:xfrm>
            <a:prstGeom prst="rect">
              <a:avLst/>
            </a:prstGeom>
            <a:solidFill>
              <a:srgbClr val="DDDDDD"/>
            </a:solidFill>
            <a:ln w="9525">
              <a:solidFill>
                <a:schemeClr val="tx1"/>
              </a:solidFill>
              <a:miter lim="800000"/>
              <a:headEnd/>
              <a:tailEnd/>
            </a:ln>
          </p:spPr>
          <p:txBody>
            <a:bodyPr lIns="18288" tIns="0" rIns="0" bIns="0"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TDM-to-IP Migration</a:t>
              </a:r>
            </a:p>
          </p:txBody>
        </p:sp>
        <p:sp>
          <p:nvSpPr>
            <p:cNvPr id="64" name="segment 1033" descr="segment 1033">
              <a:hlinkClick r:id="rId10"/>
              <a:extLst>
                <a:ext uri="{FF2B5EF4-FFF2-40B4-BE49-F238E27FC236}">
                  <a16:creationId xmlns:a16="http://schemas.microsoft.com/office/drawing/2014/main" id="{F260310C-EE27-4B15-A0B8-983FA47C6957}"/>
                </a:ext>
                <a:ext uri="{C183D7F6-B498-43B3-948B-1728B52AA6E4}">
                  <adec:decorative xmlns:adec="http://schemas.microsoft.com/office/drawing/2017/decorative" val="0"/>
                </a:ext>
              </a:extLst>
            </p:cNvPr>
            <p:cNvSpPr>
              <a:spLocks noChangeArrowheads="1"/>
            </p:cNvSpPr>
            <p:nvPr/>
          </p:nvSpPr>
          <p:spPr bwMode="auto">
            <a:xfrm>
              <a:off x="941836" y="6163579"/>
              <a:ext cx="2166688" cy="128016"/>
            </a:xfrm>
            <a:prstGeom prst="rect">
              <a:avLst/>
            </a:prstGeom>
            <a:solidFill>
              <a:srgbClr val="FFC000"/>
            </a:solidFill>
            <a:ln w="9525">
              <a:solidFill>
                <a:schemeClr val="tx1"/>
              </a:solidFill>
              <a:miter lim="800000"/>
              <a:headEnd/>
              <a:tailEnd/>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Enterprise Information Management (EIM) </a:t>
              </a:r>
            </a:p>
          </p:txBody>
        </p:sp>
        <p:sp>
          <p:nvSpPr>
            <p:cNvPr id="68" name="support 904" descr="support 904">
              <a:hlinkClick r:id="rId11"/>
              <a:extLst>
                <a:ext uri="{FF2B5EF4-FFF2-40B4-BE49-F238E27FC236}">
                  <a16:creationId xmlns:a16="http://schemas.microsoft.com/office/drawing/2014/main" id="{ACCFA623-7048-4BD8-91EF-4AC95A4374E8}"/>
                </a:ext>
                <a:ext uri="{C183D7F6-B498-43B3-948B-1728B52AA6E4}">
                  <adec:decorative xmlns:adec="http://schemas.microsoft.com/office/drawing/2017/decorative" val="0"/>
                </a:ext>
              </a:extLst>
            </p:cNvPr>
            <p:cNvSpPr>
              <a:spLocks noChangeArrowheads="1"/>
            </p:cNvSpPr>
            <p:nvPr/>
          </p:nvSpPr>
          <p:spPr bwMode="auto">
            <a:xfrm>
              <a:off x="941882" y="1834591"/>
              <a:ext cx="2796036" cy="128016"/>
            </a:xfrm>
            <a:prstGeom prst="rect">
              <a:avLst/>
            </a:prstGeom>
            <a:solidFill>
              <a:srgbClr val="D0F2FC"/>
            </a:solidFill>
            <a:ln w="9525">
              <a:solidFill>
                <a:schemeClr val="tx1"/>
              </a:solidFill>
              <a:miter lim="800000"/>
              <a:headEnd/>
              <a:tailEnd/>
            </a:ln>
          </p:spPr>
          <p:txBody>
            <a:bodyPr lIns="27432" tIns="27432" rIns="27432" bIns="27432"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Cloud Co-Location as A Service</a:t>
              </a:r>
            </a:p>
          </p:txBody>
        </p:sp>
        <p:sp>
          <p:nvSpPr>
            <p:cNvPr id="69" name="support 909" descr="support 909">
              <a:hlinkClick r:id="rId12"/>
              <a:extLst>
                <a:ext uri="{FF2B5EF4-FFF2-40B4-BE49-F238E27FC236}">
                  <a16:creationId xmlns:a16="http://schemas.microsoft.com/office/drawing/2014/main" id="{EC996D34-1B14-4C2A-896A-661A27E26EF6}"/>
                </a:ext>
                <a:ext uri="{C183D7F6-B498-43B3-948B-1728B52AA6E4}">
                  <adec:decorative xmlns:adec="http://schemas.microsoft.com/office/drawing/2017/decorative" val="0"/>
                </a:ext>
              </a:extLst>
            </p:cNvPr>
            <p:cNvSpPr>
              <a:spLocks noChangeArrowheads="1"/>
            </p:cNvSpPr>
            <p:nvPr/>
          </p:nvSpPr>
          <p:spPr bwMode="auto">
            <a:xfrm>
              <a:off x="941881" y="2132638"/>
              <a:ext cx="2796037" cy="128016"/>
            </a:xfrm>
            <a:prstGeom prst="rect">
              <a:avLst/>
            </a:prstGeom>
            <a:solidFill>
              <a:srgbClr val="D0F2FC"/>
            </a:solidFill>
            <a:ln w="9525">
              <a:solidFill>
                <a:schemeClr val="tx1"/>
              </a:solidFill>
              <a:miter lim="800000"/>
              <a:headEnd/>
              <a:tailEnd/>
            </a:ln>
          </p:spPr>
          <p:txBody>
            <a:bodyPr lIns="27432" tIns="27432" rIns="27432" bIns="27432"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Government Community Common Cloud Services</a:t>
              </a:r>
            </a:p>
          </p:txBody>
        </p:sp>
        <p:sp>
          <p:nvSpPr>
            <p:cNvPr id="74" name="support 917" descr="support 917">
              <a:hlinkClick r:id="rId13"/>
              <a:extLst>
                <a:ext uri="{FF2B5EF4-FFF2-40B4-BE49-F238E27FC236}">
                  <a16:creationId xmlns:a16="http://schemas.microsoft.com/office/drawing/2014/main" id="{7C663EF7-C22A-4E5B-8397-2D0C3A7CE6C9}"/>
                </a:ext>
                <a:ext uri="{C183D7F6-B498-43B3-948B-1728B52AA6E4}">
                  <adec:decorative xmlns:adec="http://schemas.microsoft.com/office/drawing/2017/decorative" val="0"/>
                </a:ext>
              </a:extLst>
            </p:cNvPr>
            <p:cNvSpPr>
              <a:spLocks noChangeArrowheads="1"/>
            </p:cNvSpPr>
            <p:nvPr/>
          </p:nvSpPr>
          <p:spPr bwMode="auto">
            <a:xfrm>
              <a:off x="941879" y="2430535"/>
              <a:ext cx="2913848" cy="128016"/>
            </a:xfrm>
            <a:prstGeom prst="rect">
              <a:avLst/>
            </a:prstGeom>
            <a:solidFill>
              <a:srgbClr val="D0F2FC"/>
            </a:solidFill>
            <a:ln w="9525">
              <a:solidFill>
                <a:schemeClr val="tx1"/>
              </a:solidFill>
              <a:miter lim="800000"/>
              <a:headEnd/>
              <a:tailEnd/>
            </a:ln>
          </p:spPr>
          <p:txBody>
            <a:bodyPr lIns="27432" tIns="27432" rIns="27432" bIns="27432"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Private Cloud Services</a:t>
              </a:r>
            </a:p>
          </p:txBody>
        </p:sp>
        <p:sp>
          <p:nvSpPr>
            <p:cNvPr id="75" name="support 915" descr="support 915">
              <a:hlinkClick r:id="rId14"/>
              <a:extLst>
                <a:ext uri="{FF2B5EF4-FFF2-40B4-BE49-F238E27FC236}">
                  <a16:creationId xmlns:a16="http://schemas.microsoft.com/office/drawing/2014/main" id="{8CF5FF41-084A-4734-83B9-456A3A57EDA0}"/>
                </a:ext>
                <a:ext uri="{C183D7F6-B498-43B3-948B-1728B52AA6E4}">
                  <adec:decorative xmlns:adec="http://schemas.microsoft.com/office/drawing/2017/decorative" val="0"/>
                </a:ext>
              </a:extLst>
            </p:cNvPr>
            <p:cNvSpPr>
              <a:spLocks noChangeArrowheads="1"/>
            </p:cNvSpPr>
            <p:nvPr/>
          </p:nvSpPr>
          <p:spPr bwMode="auto">
            <a:xfrm>
              <a:off x="941882" y="713588"/>
              <a:ext cx="4845220" cy="128016"/>
            </a:xfrm>
            <a:prstGeom prst="rect">
              <a:avLst/>
            </a:prstGeom>
            <a:solidFill>
              <a:srgbClr val="D0F2FC"/>
            </a:solidFill>
            <a:ln w="9525">
              <a:solidFill>
                <a:schemeClr val="tx1"/>
              </a:solidFill>
              <a:miter lim="800000"/>
              <a:headEnd/>
              <a:tailEnd/>
            </a:ln>
          </p:spPr>
          <p:txBody>
            <a:bodyPr wrap="none"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Enterprise Cloud Services Guidance &amp; Policy</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nterprise Services Roadmap: Decision Points (1 of 1)">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Enterprise Services Roadmap: Decision Points (1 of 1)</a:t>
            </a:r>
          </a:p>
        </p:txBody>
      </p:sp>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893690820"/>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6" name="Diagram DPs" descr="This table describes all of the Enterprise Services Roadmap: Decision Points.">
            <a:extLst>
              <a:ext uri="{FF2B5EF4-FFF2-40B4-BE49-F238E27FC236}">
                <a16:creationId xmlns:a16="http://schemas.microsoft.com/office/drawing/2014/main" id="{66BCA8B1-5C39-4D07-85DE-AFBCE5AC48D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795544691"/>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13314" name="Worksheet" r:id="rId2" imgW="8382099" imgH="5899069" progId="Excel.Sheet.12">
                  <p:link/>
                </p:oleObj>
              </mc:Choice>
              <mc:Fallback>
                <p:oleObj name="Worksheet" r:id="rId2" imgW="8382099" imgH="5899069" progId="Excel.Sheet.12">
                  <p:link/>
                  <p:pic>
                    <p:nvPicPr>
                      <p:cNvPr id="6" name="Diagram DPs" descr="This table describes all of the Enterprise Services Roadmap: Decision Points.">
                        <a:extLst>
                          <a:ext uri="{FF2B5EF4-FFF2-40B4-BE49-F238E27FC236}">
                            <a16:creationId xmlns:a16="http://schemas.microsoft.com/office/drawing/2014/main" id="{66BCA8B1-5C39-4D07-85DE-AFBCE5AC48D4}"/>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481"/>
                      </a:xfrm>
                      <a:prstGeom prst="rect">
                        <a:avLst/>
                      </a:prstGeom>
                    </p:spPr>
                  </p:pic>
                </p:oleObj>
              </mc:Fallback>
            </mc:AlternateContent>
          </a:graphicData>
        </a:graphic>
      </p:graphicFrame>
      <p:sp>
        <p:nvSpPr>
          <p:cNvPr id="2" name="Slide Number Placeholder 1" descr="55">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55</a:t>
            </a:fld>
            <a:endParaRPr lang="en-US"/>
          </a:p>
        </p:txBody>
      </p:sp>
    </p:spTree>
    <p:extLst>
      <p:ext uri="{BB962C8B-B14F-4D97-AF65-F5344CB8AC3E}">
        <p14:creationId xmlns:p14="http://schemas.microsoft.com/office/powerpoint/2010/main" val="4093639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descr="Facilities">
            <a:extLst>
              <a:ext uri="{FF2B5EF4-FFF2-40B4-BE49-F238E27FC236}">
                <a16:creationId xmlns:a16="http://schemas.microsoft.com/office/drawing/2014/main" id="{4D5CB4DC-2C35-40A1-9B77-B7D9998368D7}"/>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Facilities</a:t>
            </a:r>
          </a:p>
        </p:txBody>
      </p:sp>
      <p:sp>
        <p:nvSpPr>
          <p:cNvPr id="77827" name="Subtitle 3" descr="Objective: The Facilities roadmap depicts the legacy NAS Facilities and the evolution towards the NextGen Future Facilities environment. &#10;&#10;For more information, please contact Lakaisha Ajaegbulemh (lakaisha.ajaegbulemh@faa.gov).&#10;">
            <a:extLst>
              <a:ext uri="{FF2B5EF4-FFF2-40B4-BE49-F238E27FC236}">
                <a16:creationId xmlns:a16="http://schemas.microsoft.com/office/drawing/2014/main" id="{26711175-2600-4D4E-9941-B57EA5D70F64}"/>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Facilities roadmap depicts the legacy NAS Facilities and the evolution towards the NextGen Future Facilities environment. </a:t>
            </a:r>
          </a:p>
          <a:p>
            <a:endParaRPr lang="en-US" altLang="en-US"/>
          </a:p>
          <a:p>
            <a:r>
              <a:rPr lang="en-US" altLang="en-US"/>
              <a:t>For more information, please contact Lakaisha Ajaegbulemh (lakaisha.ajaegbulemh@faa.gov).</a:t>
            </a:r>
          </a:p>
          <a:p>
            <a:endParaRPr lang="en-US" altLang="en-US"/>
          </a:p>
        </p:txBody>
      </p:sp>
      <p:sp>
        <p:nvSpPr>
          <p:cNvPr id="2" name="Slide Number Placeholder 1" descr="56">
            <a:extLst>
              <a:ext uri="{FF2B5EF4-FFF2-40B4-BE49-F238E27FC236}">
                <a16:creationId xmlns:a16="http://schemas.microsoft.com/office/drawing/2014/main" id="{50588FE1-C370-4906-9C12-936A7B201EA6}"/>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descr="Facilities Roadmap (1 of 4)">
            <a:extLst>
              <a:ext uri="{FF2B5EF4-FFF2-40B4-BE49-F238E27FC236}">
                <a16:creationId xmlns:a16="http://schemas.microsoft.com/office/drawing/2014/main" id="{5F0740BA-6BFC-4EBA-B925-EEA190E5B998}"/>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Facilities Roadmap (1 of 4)</a:t>
            </a:r>
          </a:p>
        </p:txBody>
      </p:sp>
      <p:sp>
        <p:nvSpPr>
          <p:cNvPr id="4" name="Slide Number Placeholder 3" descr="57">
            <a:extLst>
              <a:ext uri="{FF2B5EF4-FFF2-40B4-BE49-F238E27FC236}">
                <a16:creationId xmlns:a16="http://schemas.microsoft.com/office/drawing/2014/main" id="{07AEEB03-58FA-4B6C-8649-EB7054F54A6A}"/>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57</a:t>
            </a:fld>
            <a:endParaRPr lang="en-US"/>
          </a:p>
        </p:txBody>
      </p:sp>
      <p:grpSp>
        <p:nvGrpSpPr>
          <p:cNvPr id="2" name="Group 1" descr="The first page of the Facilities Roadmap is comprised of the CIPs in the Facilities Sustainment Portfolio.">
            <a:extLst>
              <a:ext uri="{FF2B5EF4-FFF2-40B4-BE49-F238E27FC236}">
                <a16:creationId xmlns:a16="http://schemas.microsoft.com/office/drawing/2014/main" id="{22A4940D-61D1-452B-859D-9E57ED70C2EF}"/>
              </a:ext>
            </a:extLst>
          </p:cNvPr>
          <p:cNvGrpSpPr/>
          <p:nvPr/>
        </p:nvGrpSpPr>
        <p:grpSpPr>
          <a:xfrm>
            <a:off x="21283" y="574529"/>
            <a:ext cx="9039239" cy="5894533"/>
            <a:chOff x="21283" y="574529"/>
            <a:chExt cx="9039239" cy="5894533"/>
          </a:xfrm>
        </p:grpSpPr>
        <p:sp>
          <p:nvSpPr>
            <p:cNvPr id="56" name="Line 102">
              <a:extLst>
                <a:ext uri="{FF2B5EF4-FFF2-40B4-BE49-F238E27FC236}">
                  <a16:creationId xmlns:a16="http://schemas.microsoft.com/office/drawing/2014/main" id="{A5AF12A6-ECD1-48C5-9CC3-6485A65477BE}"/>
                </a:ext>
                <a:ext uri="{C183D7F6-B498-43B3-948B-1728B52AA6E4}">
                  <adec:decorative xmlns:adec="http://schemas.microsoft.com/office/drawing/2017/decorative" val="1"/>
                </a:ext>
              </a:extLst>
            </p:cNvPr>
            <p:cNvSpPr>
              <a:spLocks noChangeShapeType="1"/>
            </p:cNvSpPr>
            <p:nvPr/>
          </p:nvSpPr>
          <p:spPr bwMode="auto">
            <a:xfrm flipV="1">
              <a:off x="1174006" y="4516092"/>
              <a:ext cx="780581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54" name="Rectangle 117" descr="The SWIM Program will continue the deployment and enhancement of the core infrastructure services: Identity / Access Management and Enterprise Service Monitoring. Administrative Network Service implementations continue to harden the NAS network through boundary protection services and information system security projects. FAA Telecommunication infrastructure services for Network Timing, Boundary Protection, and Domain Name Services will continue. Note that any network program activity is tracked on the Communications roadmap.">
              <a:extLst>
                <a:ext uri="{FF2B5EF4-FFF2-40B4-BE49-F238E27FC236}">
                  <a16:creationId xmlns:a16="http://schemas.microsoft.com/office/drawing/2014/main" id="{0FB16651-AF1A-4E1C-AF21-3CB5B0FD8BBD}"/>
                </a:ext>
                <a:ext uri="{C183D7F6-B498-43B3-948B-1728B52AA6E4}">
                  <adec:decorative xmlns:adec="http://schemas.microsoft.com/office/drawing/2017/decorative" val="0"/>
                </a:ext>
              </a:extLst>
            </p:cNvPr>
            <p:cNvSpPr>
              <a:spLocks noChangeArrowheads="1"/>
            </p:cNvSpPr>
            <p:nvPr/>
          </p:nvSpPr>
          <p:spPr bwMode="auto">
            <a:xfrm rot="16200000">
              <a:off x="4495486" y="1905495"/>
              <a:ext cx="626814" cy="84930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Remote Monitoring</a:t>
              </a:r>
            </a:p>
          </p:txBody>
        </p:sp>
        <p:cxnSp>
          <p:nvCxnSpPr>
            <p:cNvPr id="78855" name="Straight Arrow Connector 256">
              <a:extLst>
                <a:ext uri="{FF2B5EF4-FFF2-40B4-BE49-F238E27FC236}">
                  <a16:creationId xmlns:a16="http://schemas.microsoft.com/office/drawing/2014/main" id="{E3F17ABB-A5F5-455A-93CB-21856EC1069B}"/>
                </a:ext>
                <a:ext uri="{C183D7F6-B498-43B3-948B-1728B52AA6E4}">
                  <adec:decorative xmlns:adec="http://schemas.microsoft.com/office/drawing/2017/decorative" val="1"/>
                </a:ext>
              </a:extLst>
            </p:cNvPr>
            <p:cNvCxnSpPr>
              <a:cxnSpLocks noChangeShapeType="1"/>
            </p:cNvCxnSpPr>
            <p:nvPr/>
          </p:nvCxnSpPr>
          <p:spPr bwMode="auto">
            <a:xfrm>
              <a:off x="1162913" y="6120686"/>
              <a:ext cx="7815339"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8856" name="Line 102">
              <a:extLst>
                <a:ext uri="{FF2B5EF4-FFF2-40B4-BE49-F238E27FC236}">
                  <a16:creationId xmlns:a16="http://schemas.microsoft.com/office/drawing/2014/main" id="{F8F6BA66-E2BC-4BF5-8655-0D64EBB372B2}"/>
                </a:ext>
                <a:ext uri="{C183D7F6-B498-43B3-948B-1728B52AA6E4}">
                  <adec:decorative xmlns:adec="http://schemas.microsoft.com/office/drawing/2017/decorative" val="1"/>
                </a:ext>
              </a:extLst>
            </p:cNvPr>
            <p:cNvSpPr>
              <a:spLocks noChangeShapeType="1"/>
            </p:cNvSpPr>
            <p:nvPr/>
          </p:nvSpPr>
          <p:spPr bwMode="auto">
            <a:xfrm flipV="1">
              <a:off x="1172438" y="4259995"/>
              <a:ext cx="780581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57" name="Line 102">
              <a:extLst>
                <a:ext uri="{FF2B5EF4-FFF2-40B4-BE49-F238E27FC236}">
                  <a16:creationId xmlns:a16="http://schemas.microsoft.com/office/drawing/2014/main" id="{93D287BE-AA76-4E3B-95CF-27CE49C714FC}"/>
                </a:ext>
                <a:ext uri="{C183D7F6-B498-43B3-948B-1728B52AA6E4}">
                  <adec:decorative xmlns:adec="http://schemas.microsoft.com/office/drawing/2017/decorative" val="1"/>
                </a:ext>
              </a:extLst>
            </p:cNvPr>
            <p:cNvSpPr>
              <a:spLocks noChangeShapeType="1"/>
            </p:cNvSpPr>
            <p:nvPr/>
          </p:nvSpPr>
          <p:spPr bwMode="auto">
            <a:xfrm flipV="1">
              <a:off x="1171460" y="3964508"/>
              <a:ext cx="7806793" cy="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58" name="Line 102">
              <a:extLst>
                <a:ext uri="{FF2B5EF4-FFF2-40B4-BE49-F238E27FC236}">
                  <a16:creationId xmlns:a16="http://schemas.microsoft.com/office/drawing/2014/main" id="{A4330219-A780-4D25-894B-00A22F4782CE}"/>
                </a:ext>
                <a:ext uri="{C183D7F6-B498-43B3-948B-1728B52AA6E4}">
                  <adec:decorative xmlns:adec="http://schemas.microsoft.com/office/drawing/2017/decorative" val="1"/>
                </a:ext>
              </a:extLst>
            </p:cNvPr>
            <p:cNvSpPr>
              <a:spLocks noChangeShapeType="1"/>
            </p:cNvSpPr>
            <p:nvPr/>
          </p:nvSpPr>
          <p:spPr bwMode="auto">
            <a:xfrm flipV="1">
              <a:off x="1171460" y="3441396"/>
              <a:ext cx="780679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59" name="Line 102">
              <a:extLst>
                <a:ext uri="{FF2B5EF4-FFF2-40B4-BE49-F238E27FC236}">
                  <a16:creationId xmlns:a16="http://schemas.microsoft.com/office/drawing/2014/main" id="{5AFB77B0-FA33-4665-8F81-0A0F041653BA}"/>
                </a:ext>
                <a:ext uri="{C183D7F6-B498-43B3-948B-1728B52AA6E4}">
                  <adec:decorative xmlns:adec="http://schemas.microsoft.com/office/drawing/2017/decorative" val="1"/>
                </a:ext>
              </a:extLst>
            </p:cNvPr>
            <p:cNvSpPr>
              <a:spLocks noChangeShapeType="1"/>
            </p:cNvSpPr>
            <p:nvPr/>
          </p:nvSpPr>
          <p:spPr bwMode="auto">
            <a:xfrm>
              <a:off x="1171460" y="3067831"/>
              <a:ext cx="780679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78860" name="Straight Arrow Connector 157">
              <a:extLst>
                <a:ext uri="{FF2B5EF4-FFF2-40B4-BE49-F238E27FC236}">
                  <a16:creationId xmlns:a16="http://schemas.microsoft.com/office/drawing/2014/main" id="{B1E25DF8-A9FA-4091-8416-7BD22245CDBC}"/>
                </a:ext>
                <a:ext uri="{C183D7F6-B498-43B3-948B-1728B52AA6E4}">
                  <adec:decorative xmlns:adec="http://schemas.microsoft.com/office/drawing/2017/decorative" val="1"/>
                </a:ext>
              </a:extLst>
            </p:cNvPr>
            <p:cNvCxnSpPr>
              <a:cxnSpLocks noChangeShapeType="1"/>
            </p:cNvCxnSpPr>
            <p:nvPr/>
          </p:nvCxnSpPr>
          <p:spPr bwMode="auto">
            <a:xfrm>
              <a:off x="1114524" y="1038860"/>
              <a:ext cx="7863729"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8861" name="Straight Arrow Connector 259">
              <a:extLst>
                <a:ext uri="{FF2B5EF4-FFF2-40B4-BE49-F238E27FC236}">
                  <a16:creationId xmlns:a16="http://schemas.microsoft.com/office/drawing/2014/main" id="{AE7C3C26-94A5-4D66-8909-7D5231350A33}"/>
                </a:ext>
                <a:ext uri="{C183D7F6-B498-43B3-948B-1728B52AA6E4}">
                  <adec:decorative xmlns:adec="http://schemas.microsoft.com/office/drawing/2017/decorative" val="1"/>
                </a:ext>
              </a:extLst>
            </p:cNvPr>
            <p:cNvCxnSpPr>
              <a:cxnSpLocks noChangeShapeType="1"/>
            </p:cNvCxnSpPr>
            <p:nvPr/>
          </p:nvCxnSpPr>
          <p:spPr bwMode="auto">
            <a:xfrm>
              <a:off x="1114525" y="738293"/>
              <a:ext cx="7863729"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8862" name="facility_types 9" descr="facility_types 9">
              <a:hlinkClick r:id="rId3"/>
              <a:extLst>
                <a:ext uri="{FF2B5EF4-FFF2-40B4-BE49-F238E27FC236}">
                  <a16:creationId xmlns:a16="http://schemas.microsoft.com/office/drawing/2014/main" id="{04BFCE8A-F7BF-499B-8BD3-46FFE4FA8ED0}"/>
                </a:ext>
                <a:ext uri="{C183D7F6-B498-43B3-948B-1728B52AA6E4}">
                  <adec:decorative xmlns:adec="http://schemas.microsoft.com/office/drawing/2017/decorative" val="0"/>
                </a:ext>
              </a:extLst>
            </p:cNvPr>
            <p:cNvSpPr>
              <a:spLocks noChangeArrowheads="1"/>
            </p:cNvSpPr>
            <p:nvPr/>
          </p:nvSpPr>
          <p:spPr bwMode="auto">
            <a:xfrm>
              <a:off x="329580" y="636015"/>
              <a:ext cx="804661" cy="182851"/>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ATCT </a:t>
              </a:r>
            </a:p>
          </p:txBody>
        </p:sp>
        <p:cxnSp>
          <p:nvCxnSpPr>
            <p:cNvPr id="78863" name="Straight Arrow Connector 256">
              <a:extLst>
                <a:ext uri="{FF2B5EF4-FFF2-40B4-BE49-F238E27FC236}">
                  <a16:creationId xmlns:a16="http://schemas.microsoft.com/office/drawing/2014/main" id="{58B14D76-5F35-4D5C-ABA6-77C3BB18B1A2}"/>
                </a:ext>
                <a:ext uri="{C183D7F6-B498-43B3-948B-1728B52AA6E4}">
                  <adec:decorative xmlns:adec="http://schemas.microsoft.com/office/drawing/2017/decorative" val="1"/>
                </a:ext>
              </a:extLst>
            </p:cNvPr>
            <p:cNvCxnSpPr>
              <a:cxnSpLocks noChangeShapeType="1"/>
            </p:cNvCxnSpPr>
            <p:nvPr/>
          </p:nvCxnSpPr>
          <p:spPr bwMode="auto">
            <a:xfrm>
              <a:off x="1114524" y="1842675"/>
              <a:ext cx="7863729"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8864" name="facility_types 10" descr="facility_types 10">
              <a:hlinkClick r:id="rId4"/>
              <a:extLst>
                <a:ext uri="{FF2B5EF4-FFF2-40B4-BE49-F238E27FC236}">
                  <a16:creationId xmlns:a16="http://schemas.microsoft.com/office/drawing/2014/main" id="{F25BE650-FA0C-46C1-AD98-69F1B04946C7}"/>
                </a:ext>
                <a:ext uri="{C183D7F6-B498-43B3-948B-1728B52AA6E4}">
                  <adec:decorative xmlns:adec="http://schemas.microsoft.com/office/drawing/2017/decorative" val="0"/>
                </a:ext>
              </a:extLst>
            </p:cNvPr>
            <p:cNvSpPr>
              <a:spLocks noChangeArrowheads="1"/>
            </p:cNvSpPr>
            <p:nvPr/>
          </p:nvSpPr>
          <p:spPr bwMode="auto">
            <a:xfrm>
              <a:off x="329580" y="937222"/>
              <a:ext cx="804661" cy="182851"/>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TRACONs</a:t>
              </a:r>
            </a:p>
          </p:txBody>
        </p:sp>
        <p:sp>
          <p:nvSpPr>
            <p:cNvPr id="78865" name="facility_types 7" descr="facility_types 7">
              <a:hlinkClick r:id="rId5"/>
              <a:extLst>
                <a:ext uri="{FF2B5EF4-FFF2-40B4-BE49-F238E27FC236}">
                  <a16:creationId xmlns:a16="http://schemas.microsoft.com/office/drawing/2014/main" id="{699EB07A-404E-4811-BC95-B8E24577307E}"/>
                </a:ext>
                <a:ext uri="{C183D7F6-B498-43B3-948B-1728B52AA6E4}">
                  <adec:decorative xmlns:adec="http://schemas.microsoft.com/office/drawing/2017/decorative" val="0"/>
                </a:ext>
              </a:extLst>
            </p:cNvPr>
            <p:cNvSpPr>
              <a:spLocks noChangeArrowheads="1"/>
            </p:cNvSpPr>
            <p:nvPr/>
          </p:nvSpPr>
          <p:spPr bwMode="auto">
            <a:xfrm>
              <a:off x="329580" y="1748861"/>
              <a:ext cx="804661" cy="182851"/>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ARTCC</a:t>
              </a:r>
            </a:p>
            <a:p>
              <a:pPr algn="ct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8866" name="segment 508" descr="segment 508">
              <a:hlinkClick r:id="rId6"/>
              <a:extLst>
                <a:ext uri="{FF2B5EF4-FFF2-40B4-BE49-F238E27FC236}">
                  <a16:creationId xmlns:a16="http://schemas.microsoft.com/office/drawing/2014/main" id="{99DDEC43-AC9B-452F-8F84-BB7C06ECE084}"/>
                </a:ext>
                <a:ext uri="{C183D7F6-B498-43B3-948B-1728B52AA6E4}">
                  <adec:decorative xmlns:adec="http://schemas.microsoft.com/office/drawing/2017/decorative" val="0"/>
                </a:ext>
              </a:extLst>
            </p:cNvPr>
            <p:cNvSpPr>
              <a:spLocks noChangeArrowheads="1"/>
            </p:cNvSpPr>
            <p:nvPr/>
          </p:nvSpPr>
          <p:spPr bwMode="auto">
            <a:xfrm>
              <a:off x="1175660" y="803863"/>
              <a:ext cx="7553563"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ATCT / TRACON Sustainment</a:t>
              </a:r>
            </a:p>
          </p:txBody>
        </p:sp>
        <p:sp>
          <p:nvSpPr>
            <p:cNvPr id="78" name="segment 538" descr="segment 538">
              <a:hlinkClick r:id="rId7"/>
              <a:extLst>
                <a:ext uri="{FF2B5EF4-FFF2-40B4-BE49-F238E27FC236}">
                  <a16:creationId xmlns:a16="http://schemas.microsoft.com/office/drawing/2014/main" id="{04A29F8D-C499-4788-A1F2-E9416EC1FE62}"/>
                </a:ext>
                <a:ext uri="{C183D7F6-B498-43B3-948B-1728B52AA6E4}">
                  <adec:decorative xmlns:adec="http://schemas.microsoft.com/office/drawing/2017/decorative" val="0"/>
                </a:ext>
              </a:extLst>
            </p:cNvPr>
            <p:cNvSpPr>
              <a:spLocks noChangeArrowheads="1"/>
            </p:cNvSpPr>
            <p:nvPr/>
          </p:nvSpPr>
          <p:spPr bwMode="auto">
            <a:xfrm>
              <a:off x="1175659" y="1781390"/>
              <a:ext cx="7553563" cy="128016"/>
            </a:xfrm>
            <a:prstGeom prst="rect">
              <a:avLst/>
            </a:prstGeom>
            <a:solidFill>
              <a:srgbClr val="DDDDDD"/>
            </a:solidFill>
            <a:ln w="9525">
              <a:solidFill>
                <a:schemeClr val="tx1"/>
              </a:solidFill>
              <a:miter lim="800000"/>
              <a:headEnd/>
              <a:tailEnd/>
            </a:ln>
          </p:spPr>
          <p:txBody>
            <a:bodyPr lIns="18288" tIns="0" rIns="0" bIns="0" anchor="ctr"/>
            <a:lstStyle/>
            <a:p>
              <a:pPr marL="0" lvl="7" fontAlgn="base">
                <a:spcBef>
                  <a:spcPct val="0"/>
                </a:spcBef>
                <a:spcAft>
                  <a:spcPct val="0"/>
                </a:spcAft>
                <a:defRPr/>
              </a:pPr>
              <a:r>
                <a:rPr lang="en-US" sz="800">
                  <a:solidFill>
                    <a:srgbClr val="000000"/>
                  </a:solidFill>
                  <a:latin typeface="Segoe UI" panose="020B0502040204020203" pitchFamily="34" charset="0"/>
                  <a:ea typeface="ＭＳ Ｐゴシック" pitchFamily="34" charset="-128"/>
                  <a:cs typeface="Segoe UI" panose="020B0502040204020203" pitchFamily="34" charset="0"/>
                </a:rPr>
                <a:t>ARTCC &amp; CCF Sustainment</a:t>
              </a:r>
            </a:p>
          </p:txBody>
        </p:sp>
        <p:sp>
          <p:nvSpPr>
            <p:cNvPr id="78868" name="roadmap_symbol 254" descr="roadmap_symbol 254">
              <a:hlinkClick r:id="rId8"/>
              <a:extLst>
                <a:ext uri="{FF2B5EF4-FFF2-40B4-BE49-F238E27FC236}">
                  <a16:creationId xmlns:a16="http://schemas.microsoft.com/office/drawing/2014/main" id="{E2CBB9F0-B309-434A-AC97-80FE6CF3F715}"/>
                </a:ext>
                <a:ext uri="{C183D7F6-B498-43B3-948B-1728B52AA6E4}">
                  <adec:decorative xmlns:adec="http://schemas.microsoft.com/office/drawing/2017/decorative" val="0"/>
                </a:ext>
              </a:extLst>
            </p:cNvPr>
            <p:cNvSpPr>
              <a:spLocks noChangeArrowheads="1"/>
            </p:cNvSpPr>
            <p:nvPr/>
          </p:nvSpPr>
          <p:spPr bwMode="auto">
            <a:xfrm>
              <a:off x="1164721" y="6050422"/>
              <a:ext cx="7564194" cy="128016"/>
            </a:xfrm>
            <a:prstGeom prst="rect">
              <a:avLst/>
            </a:prstGeom>
            <a:solidFill>
              <a:srgbClr val="CCFFFF"/>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Environmental Remote Monitoring System (ERMS)</a:t>
              </a:r>
            </a:p>
          </p:txBody>
        </p:sp>
        <p:sp>
          <p:nvSpPr>
            <p:cNvPr id="78870" name="Line 128">
              <a:extLst>
                <a:ext uri="{FF2B5EF4-FFF2-40B4-BE49-F238E27FC236}">
                  <a16:creationId xmlns:a16="http://schemas.microsoft.com/office/drawing/2014/main" id="{C484114E-4253-42DD-A86D-546BEF9162BF}"/>
                </a:ext>
                <a:ext uri="{C183D7F6-B498-43B3-948B-1728B52AA6E4}">
                  <adec:decorative xmlns:adec="http://schemas.microsoft.com/office/drawing/2017/decorative" val="1"/>
                </a:ext>
              </a:extLst>
            </p:cNvPr>
            <p:cNvSpPr>
              <a:spLocks noChangeShapeType="1"/>
            </p:cNvSpPr>
            <p:nvPr/>
          </p:nvSpPr>
          <p:spPr bwMode="auto">
            <a:xfrm>
              <a:off x="1114524" y="2170561"/>
              <a:ext cx="7863729" cy="597"/>
            </a:xfrm>
            <a:prstGeom prst="line">
              <a:avLst/>
            </a:prstGeom>
            <a:noFill/>
            <a:ln w="9525">
              <a:solidFill>
                <a:srgbClr val="FF0000"/>
              </a:solidFill>
              <a:round/>
              <a:headEnd/>
              <a:tailEnd type="triangle" w="med" len="med"/>
            </a:ln>
          </p:spPr>
          <p:txBody>
            <a:bodyPr/>
            <a:lstStyle/>
            <a:p>
              <a:endParaRPr lang="en-US"/>
            </a:p>
          </p:txBody>
        </p:sp>
        <p:sp>
          <p:nvSpPr>
            <p:cNvPr id="78872" name="segment 552" descr="segment 552">
              <a:hlinkClick r:id="rId9"/>
              <a:extLst>
                <a:ext uri="{FF2B5EF4-FFF2-40B4-BE49-F238E27FC236}">
                  <a16:creationId xmlns:a16="http://schemas.microsoft.com/office/drawing/2014/main" id="{713A0305-6951-4505-8FA2-C49A4F3EDC1D}"/>
                </a:ext>
                <a:ext uri="{C183D7F6-B498-43B3-948B-1728B52AA6E4}">
                  <adec:decorative xmlns:adec="http://schemas.microsoft.com/office/drawing/2017/decorative" val="0"/>
                </a:ext>
              </a:extLst>
            </p:cNvPr>
            <p:cNvSpPr>
              <a:spLocks noChangeArrowheads="1"/>
            </p:cNvSpPr>
            <p:nvPr/>
          </p:nvSpPr>
          <p:spPr bwMode="auto">
            <a:xfrm>
              <a:off x="1175659" y="2108546"/>
              <a:ext cx="7553563"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Power Systems Sustainment 2</a:t>
              </a:r>
            </a:p>
          </p:txBody>
        </p:sp>
        <p:sp>
          <p:nvSpPr>
            <p:cNvPr id="78873" name="system 293" descr="system 293">
              <a:hlinkClick r:id="rId10"/>
              <a:extLst>
                <a:ext uri="{FF2B5EF4-FFF2-40B4-BE49-F238E27FC236}">
                  <a16:creationId xmlns:a16="http://schemas.microsoft.com/office/drawing/2014/main" id="{720D7E32-B3ED-4C82-BD81-2EBDEA341ED4}"/>
                </a:ext>
                <a:ext uri="{C183D7F6-B498-43B3-948B-1728B52AA6E4}">
                  <adec:decorative xmlns:adec="http://schemas.microsoft.com/office/drawing/2017/decorative" val="0"/>
                </a:ext>
              </a:extLst>
            </p:cNvPr>
            <p:cNvSpPr>
              <a:spLocks noChangeArrowheads="1"/>
            </p:cNvSpPr>
            <p:nvPr/>
          </p:nvSpPr>
          <p:spPr bwMode="auto">
            <a:xfrm>
              <a:off x="329580" y="2079895"/>
              <a:ext cx="804661" cy="182851"/>
            </a:xfrm>
            <a:prstGeom prst="rect">
              <a:avLst/>
            </a:prstGeom>
            <a:solidFill>
              <a:srgbClr val="D0F2FC"/>
            </a:solidFill>
            <a:ln w="9525">
              <a:solidFill>
                <a:schemeClr val="tx1"/>
              </a:solidFill>
              <a:miter lim="800000"/>
              <a:headEnd/>
              <a:tailEnd/>
            </a:ln>
          </p:spPr>
          <p:txBody>
            <a:bodyPr wrap="none" lIns="18288" tIns="18288" rIns="18288" bIns="18288"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Power Systems</a:t>
              </a:r>
            </a:p>
          </p:txBody>
        </p:sp>
        <p:sp>
          <p:nvSpPr>
            <p:cNvPr id="78874" name="Line 102">
              <a:extLst>
                <a:ext uri="{FF2B5EF4-FFF2-40B4-BE49-F238E27FC236}">
                  <a16:creationId xmlns:a16="http://schemas.microsoft.com/office/drawing/2014/main" id="{4B1668C3-DC6D-4752-95C5-6BF49C925370}"/>
                </a:ext>
                <a:ext uri="{C183D7F6-B498-43B3-948B-1728B52AA6E4}">
                  <adec:decorative xmlns:adec="http://schemas.microsoft.com/office/drawing/2017/decorative" val="1"/>
                </a:ext>
              </a:extLst>
            </p:cNvPr>
            <p:cNvSpPr>
              <a:spLocks noChangeShapeType="1"/>
            </p:cNvSpPr>
            <p:nvPr/>
          </p:nvSpPr>
          <p:spPr bwMode="auto">
            <a:xfrm flipV="1">
              <a:off x="1171460" y="2774669"/>
              <a:ext cx="780679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75" name="roadmap_symbol 244" descr="roadmap_symbol 244">
              <a:hlinkClick r:id="rId11"/>
              <a:extLst>
                <a:ext uri="{FF2B5EF4-FFF2-40B4-BE49-F238E27FC236}">
                  <a16:creationId xmlns:a16="http://schemas.microsoft.com/office/drawing/2014/main" id="{FBA86A97-412B-4FC9-9ECC-84346B4ECEC8}"/>
                </a:ext>
                <a:ext uri="{C183D7F6-B498-43B3-948B-1728B52AA6E4}">
                  <adec:decorative xmlns:adec="http://schemas.microsoft.com/office/drawing/2017/decorative" val="0"/>
                </a:ext>
              </a:extLst>
            </p:cNvPr>
            <p:cNvSpPr>
              <a:spLocks noChangeArrowheads="1"/>
            </p:cNvSpPr>
            <p:nvPr/>
          </p:nvSpPr>
          <p:spPr bwMode="auto">
            <a:xfrm>
              <a:off x="1187778" y="2705492"/>
              <a:ext cx="7541443" cy="129972"/>
            </a:xfrm>
            <a:prstGeom prst="rect">
              <a:avLst/>
            </a:prstGeom>
            <a:solidFill>
              <a:srgbClr val="CCFFFF"/>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ARTCC Critical &amp; Essential Power System (ACEPS) –  ACEPS  II Phase 1 &amp; ACEPS II Phase 2</a:t>
              </a:r>
            </a:p>
          </p:txBody>
        </p:sp>
        <p:sp>
          <p:nvSpPr>
            <p:cNvPr id="78876" name="roadmap_symbol 246" descr="roadmap_symbol 246">
              <a:hlinkClick r:id="rId12"/>
              <a:extLst>
                <a:ext uri="{FF2B5EF4-FFF2-40B4-BE49-F238E27FC236}">
                  <a16:creationId xmlns:a16="http://schemas.microsoft.com/office/drawing/2014/main" id="{39FA9211-8F49-4F5E-8A05-7309B563EC45}"/>
                </a:ext>
                <a:ext uri="{C183D7F6-B498-43B3-948B-1728B52AA6E4}">
                  <adec:decorative xmlns:adec="http://schemas.microsoft.com/office/drawing/2017/decorative" val="0"/>
                </a:ext>
              </a:extLst>
            </p:cNvPr>
            <p:cNvSpPr>
              <a:spLocks noChangeArrowheads="1"/>
            </p:cNvSpPr>
            <p:nvPr/>
          </p:nvSpPr>
          <p:spPr bwMode="auto">
            <a:xfrm>
              <a:off x="1175659" y="3380102"/>
              <a:ext cx="7553562" cy="128016"/>
            </a:xfrm>
            <a:prstGeom prst="rect">
              <a:avLst/>
            </a:prstGeom>
            <a:solidFill>
              <a:srgbClr val="CCFFFF"/>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Engine Generators (EGs)</a:t>
              </a:r>
            </a:p>
          </p:txBody>
        </p:sp>
        <p:sp>
          <p:nvSpPr>
            <p:cNvPr id="78877" name="roadmap_symbol 247" descr="roadmap_symbol 247">
              <a:hlinkClick r:id="rId13"/>
              <a:extLst>
                <a:ext uri="{FF2B5EF4-FFF2-40B4-BE49-F238E27FC236}">
                  <a16:creationId xmlns:a16="http://schemas.microsoft.com/office/drawing/2014/main" id="{87DC4A1E-48D7-4BC2-BC98-9D49B0F0AA0D}"/>
                </a:ext>
                <a:ext uri="{C183D7F6-B498-43B3-948B-1728B52AA6E4}">
                  <adec:decorative xmlns:adec="http://schemas.microsoft.com/office/drawing/2017/decorative" val="0"/>
                </a:ext>
              </a:extLst>
            </p:cNvPr>
            <p:cNvSpPr>
              <a:spLocks noChangeArrowheads="1"/>
            </p:cNvSpPr>
            <p:nvPr/>
          </p:nvSpPr>
          <p:spPr bwMode="auto">
            <a:xfrm>
              <a:off x="1175658" y="3892917"/>
              <a:ext cx="7553562" cy="128016"/>
            </a:xfrm>
            <a:prstGeom prst="rect">
              <a:avLst/>
            </a:prstGeom>
            <a:solidFill>
              <a:srgbClr val="CCFFFF"/>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Power Conditioning System (PCS) / Uninterrupted Power Supply (UPS)</a:t>
              </a:r>
            </a:p>
          </p:txBody>
        </p:sp>
        <p:cxnSp>
          <p:nvCxnSpPr>
            <p:cNvPr id="78878" name="Straight Arrow Connector 88">
              <a:extLst>
                <a:ext uri="{FF2B5EF4-FFF2-40B4-BE49-F238E27FC236}">
                  <a16:creationId xmlns:a16="http://schemas.microsoft.com/office/drawing/2014/main" id="{AB23881F-2AD9-43C8-9743-6286EA400B05}"/>
                </a:ext>
                <a:ext uri="{C183D7F6-B498-43B3-948B-1728B52AA6E4}">
                  <adec:decorative xmlns:adec="http://schemas.microsoft.com/office/drawing/2017/decorative" val="1"/>
                </a:ext>
              </a:extLst>
            </p:cNvPr>
            <p:cNvCxnSpPr>
              <a:cxnSpLocks/>
              <a:stCxn id="78879" idx="3"/>
            </p:cNvCxnSpPr>
            <p:nvPr/>
          </p:nvCxnSpPr>
          <p:spPr bwMode="auto">
            <a:xfrm>
              <a:off x="8729215" y="4793494"/>
              <a:ext cx="249037" cy="2"/>
            </a:xfrm>
            <a:prstGeom prst="straightConnector1">
              <a:avLst/>
            </a:prstGeom>
            <a:noFill/>
            <a:ln w="9525" algn="ctr">
              <a:solidFill>
                <a:srgbClr val="FF0000"/>
              </a:solidFill>
              <a:round/>
              <a:headEnd/>
              <a:tailEnd type="triangle" w="med" len="med"/>
            </a:ln>
          </p:spPr>
        </p:cxnSp>
        <p:sp>
          <p:nvSpPr>
            <p:cNvPr id="78879" name="roadmap_symbol 250" descr="roadmap_symbol 250">
              <a:hlinkClick r:id="rId14"/>
              <a:extLst>
                <a:ext uri="{FF2B5EF4-FFF2-40B4-BE49-F238E27FC236}">
                  <a16:creationId xmlns:a16="http://schemas.microsoft.com/office/drawing/2014/main" id="{4E9D6F68-BCA6-432D-8B67-B95CAFA4B64D}"/>
                </a:ext>
                <a:ext uri="{C183D7F6-B498-43B3-948B-1728B52AA6E4}">
                  <adec:decorative xmlns:adec="http://schemas.microsoft.com/office/drawing/2017/decorative" val="0"/>
                </a:ext>
              </a:extLst>
            </p:cNvPr>
            <p:cNvSpPr>
              <a:spLocks noChangeArrowheads="1"/>
            </p:cNvSpPr>
            <p:nvPr/>
          </p:nvSpPr>
          <p:spPr bwMode="auto">
            <a:xfrm>
              <a:off x="1175654" y="4729486"/>
              <a:ext cx="7553561" cy="128016"/>
            </a:xfrm>
            <a:prstGeom prst="rect">
              <a:avLst/>
            </a:prstGeom>
            <a:solidFill>
              <a:srgbClr val="CCFFFF"/>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Electrical Line Distribution (ELD)</a:t>
              </a:r>
            </a:p>
          </p:txBody>
        </p:sp>
        <p:sp>
          <p:nvSpPr>
            <p:cNvPr id="78880" name="Line 128">
              <a:extLst>
                <a:ext uri="{FF2B5EF4-FFF2-40B4-BE49-F238E27FC236}">
                  <a16:creationId xmlns:a16="http://schemas.microsoft.com/office/drawing/2014/main" id="{B3028A2C-9B23-43E6-9D99-BACB3C725D16}"/>
                </a:ext>
                <a:ext uri="{C183D7F6-B498-43B3-948B-1728B52AA6E4}">
                  <adec:decorative xmlns:adec="http://schemas.microsoft.com/office/drawing/2017/decorative" val="1"/>
                </a:ext>
              </a:extLst>
            </p:cNvPr>
            <p:cNvSpPr>
              <a:spLocks noChangeShapeType="1"/>
            </p:cNvSpPr>
            <p:nvPr/>
          </p:nvSpPr>
          <p:spPr bwMode="auto">
            <a:xfrm>
              <a:off x="4204511" y="5700636"/>
              <a:ext cx="477374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81" name="roadmap_symbol 253" descr="roadmap_symbol 253">
              <a:hlinkClick r:id="rId15"/>
              <a:extLst>
                <a:ext uri="{FF2B5EF4-FFF2-40B4-BE49-F238E27FC236}">
                  <a16:creationId xmlns:a16="http://schemas.microsoft.com/office/drawing/2014/main" id="{53E1B050-9CE2-4BAE-BDE4-A2FCD470E687}"/>
                </a:ext>
                <a:ext uri="{C183D7F6-B498-43B3-948B-1728B52AA6E4}">
                  <adec:decorative xmlns:adec="http://schemas.microsoft.com/office/drawing/2017/decorative" val="0"/>
                </a:ext>
              </a:extLst>
            </p:cNvPr>
            <p:cNvSpPr>
              <a:spLocks noChangeArrowheads="1"/>
            </p:cNvSpPr>
            <p:nvPr/>
          </p:nvSpPr>
          <p:spPr bwMode="auto">
            <a:xfrm>
              <a:off x="1175354" y="5634012"/>
              <a:ext cx="7553561" cy="128016"/>
            </a:xfrm>
            <a:prstGeom prst="rect">
              <a:avLst/>
            </a:prstGeom>
            <a:solidFill>
              <a:srgbClr val="CCFFFF"/>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Alternative Energy Systems (AES)</a:t>
              </a:r>
            </a:p>
          </p:txBody>
        </p:sp>
        <p:sp>
          <p:nvSpPr>
            <p:cNvPr id="78882" name="roadmap_symbol 248" descr="roadmap_symbol 248">
              <a:hlinkClick r:id="rId16"/>
              <a:extLst>
                <a:ext uri="{FF2B5EF4-FFF2-40B4-BE49-F238E27FC236}">
                  <a16:creationId xmlns:a16="http://schemas.microsoft.com/office/drawing/2014/main" id="{E50582B9-0782-41EC-BA72-595D70E374D3}"/>
                </a:ext>
                <a:ext uri="{C183D7F6-B498-43B3-948B-1728B52AA6E4}">
                  <adec:decorative xmlns:adec="http://schemas.microsoft.com/office/drawing/2017/decorative" val="0"/>
                </a:ext>
              </a:extLst>
            </p:cNvPr>
            <p:cNvSpPr>
              <a:spLocks noChangeArrowheads="1"/>
            </p:cNvSpPr>
            <p:nvPr/>
          </p:nvSpPr>
          <p:spPr bwMode="auto">
            <a:xfrm>
              <a:off x="1175656" y="4187191"/>
              <a:ext cx="7553562" cy="128016"/>
            </a:xfrm>
            <a:prstGeom prst="rect">
              <a:avLst/>
            </a:prstGeom>
            <a:solidFill>
              <a:srgbClr val="CCFFFF"/>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Direct Current System (DC BUS)</a:t>
              </a:r>
            </a:p>
          </p:txBody>
        </p:sp>
        <p:sp>
          <p:nvSpPr>
            <p:cNvPr id="78883" name="roadmap_symbol 252" descr="roadmap_symbol 252">
              <a:hlinkClick r:id="rId17"/>
              <a:extLst>
                <a:ext uri="{FF2B5EF4-FFF2-40B4-BE49-F238E27FC236}">
                  <a16:creationId xmlns:a16="http://schemas.microsoft.com/office/drawing/2014/main" id="{40E5A6B1-3D66-4B68-908C-22F066F2252A}"/>
                </a:ext>
                <a:ext uri="{C183D7F6-B498-43B3-948B-1728B52AA6E4}">
                  <adec:decorative xmlns:adec="http://schemas.microsoft.com/office/drawing/2017/decorative" val="0"/>
                </a:ext>
              </a:extLst>
            </p:cNvPr>
            <p:cNvSpPr>
              <a:spLocks noChangeArrowheads="1"/>
            </p:cNvSpPr>
            <p:nvPr/>
          </p:nvSpPr>
          <p:spPr bwMode="auto">
            <a:xfrm>
              <a:off x="1175355" y="5351367"/>
              <a:ext cx="7553561" cy="128016"/>
            </a:xfrm>
            <a:prstGeom prst="rect">
              <a:avLst/>
            </a:prstGeom>
            <a:solidFill>
              <a:srgbClr val="CCFFFF"/>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Lightning Protection, Grounding, Bonding and Shielding (LPGBS)</a:t>
              </a:r>
            </a:p>
          </p:txBody>
        </p:sp>
        <p:sp>
          <p:nvSpPr>
            <p:cNvPr id="78884" name="roadmap_symbol 245" descr="roadmap_symbol 245">
              <a:hlinkClick r:id="rId18"/>
              <a:extLst>
                <a:ext uri="{FF2B5EF4-FFF2-40B4-BE49-F238E27FC236}">
                  <a16:creationId xmlns:a16="http://schemas.microsoft.com/office/drawing/2014/main" id="{08E07DFB-68A0-4660-BB30-A5622F921582}"/>
                </a:ext>
                <a:ext uri="{C183D7F6-B498-43B3-948B-1728B52AA6E4}">
                  <adec:decorative xmlns:adec="http://schemas.microsoft.com/office/drawing/2017/decorative" val="0"/>
                </a:ext>
              </a:extLst>
            </p:cNvPr>
            <p:cNvSpPr>
              <a:spLocks noChangeArrowheads="1"/>
            </p:cNvSpPr>
            <p:nvPr/>
          </p:nvSpPr>
          <p:spPr bwMode="auto">
            <a:xfrm>
              <a:off x="1197205" y="3007150"/>
              <a:ext cx="7532015" cy="128016"/>
            </a:xfrm>
            <a:prstGeom prst="rect">
              <a:avLst/>
            </a:prstGeom>
            <a:solidFill>
              <a:srgbClr val="CCFFFF"/>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Critical Power Distribution System (CPDS)</a:t>
              </a:r>
            </a:p>
          </p:txBody>
        </p:sp>
        <p:sp>
          <p:nvSpPr>
            <p:cNvPr id="78885" name="facility_types 77" descr="facility_types 77">
              <a:hlinkClick r:id="rId19"/>
              <a:extLst>
                <a:ext uri="{FF2B5EF4-FFF2-40B4-BE49-F238E27FC236}">
                  <a16:creationId xmlns:a16="http://schemas.microsoft.com/office/drawing/2014/main" id="{3F160A3D-5F1C-435D-9119-77BEB5516EAF}"/>
                </a:ext>
                <a:ext uri="{C183D7F6-B498-43B3-948B-1728B52AA6E4}">
                  <adec:decorative xmlns:adec="http://schemas.microsoft.com/office/drawing/2017/decorative" val="0"/>
                </a:ext>
              </a:extLst>
            </p:cNvPr>
            <p:cNvSpPr>
              <a:spLocks noChangeArrowheads="1"/>
            </p:cNvSpPr>
            <p:nvPr/>
          </p:nvSpPr>
          <p:spPr bwMode="auto">
            <a:xfrm>
              <a:off x="329580" y="1447550"/>
              <a:ext cx="804661" cy="182851"/>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CCF (4)</a:t>
              </a:r>
            </a:p>
          </p:txBody>
        </p:sp>
        <p:cxnSp>
          <p:nvCxnSpPr>
            <p:cNvPr id="78886" name="Straight Arrow Connector 254">
              <a:extLst>
                <a:ext uri="{FF2B5EF4-FFF2-40B4-BE49-F238E27FC236}">
                  <a16:creationId xmlns:a16="http://schemas.microsoft.com/office/drawing/2014/main" id="{1BF830BA-DDCB-4BA4-A952-B6EDC2533B14}"/>
                </a:ext>
                <a:ext uri="{C183D7F6-B498-43B3-948B-1728B52AA6E4}">
                  <adec:decorative xmlns:adec="http://schemas.microsoft.com/office/drawing/2017/decorative" val="1"/>
                </a:ext>
              </a:extLst>
            </p:cNvPr>
            <p:cNvCxnSpPr>
              <a:cxnSpLocks noChangeShapeType="1"/>
              <a:stCxn id="78885" idx="3"/>
            </p:cNvCxnSpPr>
            <p:nvPr/>
          </p:nvCxnSpPr>
          <p:spPr bwMode="auto">
            <a:xfrm>
              <a:off x="1134240" y="1538975"/>
              <a:ext cx="7844012"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8887" name="roadmap_symbol 251" descr="roadmap_symbol 251">
              <a:hlinkClick r:id="rId20"/>
              <a:extLst>
                <a:ext uri="{FF2B5EF4-FFF2-40B4-BE49-F238E27FC236}">
                  <a16:creationId xmlns:a16="http://schemas.microsoft.com/office/drawing/2014/main" id="{8B80159D-4FBC-4FBA-956A-625F2269AE5E}"/>
                </a:ext>
                <a:ext uri="{C183D7F6-B498-43B3-948B-1728B52AA6E4}">
                  <adec:decorative xmlns:adec="http://schemas.microsoft.com/office/drawing/2017/decorative" val="0"/>
                </a:ext>
              </a:extLst>
            </p:cNvPr>
            <p:cNvSpPr>
              <a:spLocks noChangeArrowheads="1"/>
            </p:cNvSpPr>
            <p:nvPr/>
          </p:nvSpPr>
          <p:spPr bwMode="auto">
            <a:xfrm>
              <a:off x="1699549" y="5034465"/>
              <a:ext cx="7029666" cy="128016"/>
            </a:xfrm>
            <a:prstGeom prst="rect">
              <a:avLst/>
            </a:prstGeom>
            <a:solidFill>
              <a:srgbClr val="CCFFFF"/>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Visual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Navaids</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Power Cable (Vis Nav Cable) </a:t>
              </a:r>
            </a:p>
          </p:txBody>
        </p:sp>
        <p:sp>
          <p:nvSpPr>
            <p:cNvPr id="78888" name="roadmap_symbol 249" descr="roadmap_symbol 249">
              <a:hlinkClick r:id="rId21"/>
              <a:extLst>
                <a:ext uri="{FF2B5EF4-FFF2-40B4-BE49-F238E27FC236}">
                  <a16:creationId xmlns:a16="http://schemas.microsoft.com/office/drawing/2014/main" id="{6B530D0B-1F6D-438E-B0C7-4108A6C9A1CA}"/>
                </a:ext>
                <a:ext uri="{C183D7F6-B498-43B3-948B-1728B52AA6E4}">
                  <adec:decorative xmlns:adec="http://schemas.microsoft.com/office/drawing/2017/decorative" val="0"/>
                </a:ext>
              </a:extLst>
            </p:cNvPr>
            <p:cNvSpPr>
              <a:spLocks noChangeArrowheads="1"/>
            </p:cNvSpPr>
            <p:nvPr/>
          </p:nvSpPr>
          <p:spPr bwMode="auto">
            <a:xfrm>
              <a:off x="1175656" y="4448937"/>
              <a:ext cx="7553561" cy="128016"/>
            </a:xfrm>
            <a:prstGeom prst="rect">
              <a:avLst/>
            </a:prstGeom>
            <a:solidFill>
              <a:srgbClr val="CCFFFF"/>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NAS Stationary Batteries</a:t>
              </a:r>
            </a:p>
          </p:txBody>
        </p:sp>
        <p:sp>
          <p:nvSpPr>
            <p:cNvPr id="78889" name="Rectangle 165">
              <a:extLst>
                <a:ext uri="{FF2B5EF4-FFF2-40B4-BE49-F238E27FC236}">
                  <a16:creationId xmlns:a16="http://schemas.microsoft.com/office/drawing/2014/main" id="{001D4989-3940-44C1-B1EE-4CA7C3B3A972}"/>
                </a:ext>
                <a:ext uri="{C183D7F6-B498-43B3-948B-1728B52AA6E4}">
                  <adec:decorative xmlns:adec="http://schemas.microsoft.com/office/drawing/2017/decorative" val="1"/>
                </a:ext>
              </a:extLst>
            </p:cNvPr>
            <p:cNvSpPr>
              <a:spLocks noChangeArrowheads="1"/>
            </p:cNvSpPr>
            <p:nvPr/>
          </p:nvSpPr>
          <p:spPr bwMode="auto">
            <a:xfrm rot="16200000">
              <a:off x="-1600462" y="4306249"/>
              <a:ext cx="4121786" cy="203839"/>
            </a:xfrm>
            <a:prstGeom prst="rect">
              <a:avLst/>
            </a:prstGeom>
            <a:solidFill>
              <a:srgbClr val="3399FF"/>
            </a:solidFill>
            <a:ln w="12700">
              <a:solidFill>
                <a:schemeClr val="tx1"/>
              </a:solidFill>
              <a:miter lim="800000"/>
              <a:headEnd/>
              <a:tailEnd/>
            </a:ln>
          </p:spPr>
          <p:txBody>
            <a:bodyPr lIns="0" tIns="0" rIns="0" bIns="0" anchor="ct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a:solidFill>
                    <a:schemeClr val="bg1"/>
                  </a:solidFill>
                  <a:latin typeface="Segoe UI" panose="020B0502040204020203" pitchFamily="34" charset="0"/>
                  <a:ea typeface="ＭＳ Ｐゴシック" panose="020B0600070205080204" pitchFamily="34" charset="-128"/>
                  <a:cs typeface="Segoe UI" panose="020B0502040204020203" pitchFamily="34" charset="0"/>
                </a:rPr>
                <a:t>Backup and Quality Power Infrastructure</a:t>
              </a:r>
            </a:p>
          </p:txBody>
        </p:sp>
        <p:sp>
          <p:nvSpPr>
            <p:cNvPr id="78890" name="decision 198 planned" descr="decision 198 planned">
              <a:hlinkClick r:id="rId22"/>
              <a:extLst>
                <a:ext uri="{FF2B5EF4-FFF2-40B4-BE49-F238E27FC236}">
                  <a16:creationId xmlns:a16="http://schemas.microsoft.com/office/drawing/2014/main" id="{A7769F42-F21F-426E-A5FC-566FE249E9DC}"/>
                </a:ext>
                <a:ext uri="{C183D7F6-B498-43B3-948B-1728B52AA6E4}">
                  <adec:decorative xmlns:adec="http://schemas.microsoft.com/office/drawing/2017/decorative" val="0"/>
                </a:ext>
              </a:extLst>
            </p:cNvPr>
            <p:cNvSpPr>
              <a:spLocks noChangeArrowheads="1"/>
            </p:cNvSpPr>
            <p:nvPr/>
          </p:nvSpPr>
          <p:spPr bwMode="auto">
            <a:xfrm>
              <a:off x="4446097" y="2766103"/>
              <a:ext cx="274634" cy="366653"/>
            </a:xfrm>
            <a:prstGeom prst="diamond">
              <a:avLst/>
            </a:prstGeom>
            <a:solidFill>
              <a:srgbClr val="DDDDDD"/>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198</a:t>
              </a:r>
            </a:p>
          </p:txBody>
        </p:sp>
        <p:cxnSp>
          <p:nvCxnSpPr>
            <p:cNvPr id="78891" name="Straight Arrow Connector 107">
              <a:extLst>
                <a:ext uri="{FF2B5EF4-FFF2-40B4-BE49-F238E27FC236}">
                  <a16:creationId xmlns:a16="http://schemas.microsoft.com/office/drawing/2014/main" id="{85BE1733-DB15-4605-A62B-B2D829AB1627}"/>
                </a:ext>
                <a:ext uri="{C183D7F6-B498-43B3-948B-1728B52AA6E4}">
                  <adec:decorative xmlns:adec="http://schemas.microsoft.com/office/drawing/2017/decorative" val="1"/>
                </a:ext>
              </a:extLst>
            </p:cNvPr>
            <p:cNvCxnSpPr>
              <a:cxnSpLocks/>
              <a:stCxn id="78887" idx="3"/>
            </p:cNvCxnSpPr>
            <p:nvPr/>
          </p:nvCxnSpPr>
          <p:spPr bwMode="auto">
            <a:xfrm>
              <a:off x="8729215" y="5098473"/>
              <a:ext cx="249037" cy="1"/>
            </a:xfrm>
            <a:prstGeom prst="straightConnector1">
              <a:avLst/>
            </a:prstGeom>
            <a:noFill/>
            <a:ln w="9525" algn="ctr">
              <a:solidFill>
                <a:srgbClr val="FF0000"/>
              </a:solidFill>
              <a:round/>
              <a:headEnd/>
              <a:tailEnd type="triangle" w="med" len="med"/>
            </a:ln>
          </p:spPr>
        </p:cxnSp>
        <p:cxnSp>
          <p:nvCxnSpPr>
            <p:cNvPr id="78892" name="Straight Arrow Connector 108">
              <a:extLst>
                <a:ext uri="{FF2B5EF4-FFF2-40B4-BE49-F238E27FC236}">
                  <a16:creationId xmlns:a16="http://schemas.microsoft.com/office/drawing/2014/main" id="{72BE4C5D-7A4E-4EF4-BABB-82726B5E4FD1}"/>
                </a:ext>
                <a:ext uri="{C183D7F6-B498-43B3-948B-1728B52AA6E4}">
                  <adec:decorative xmlns:adec="http://schemas.microsoft.com/office/drawing/2017/decorative" val="1"/>
                </a:ext>
              </a:extLst>
            </p:cNvPr>
            <p:cNvCxnSpPr>
              <a:cxnSpLocks/>
              <a:stCxn id="78883" idx="3"/>
            </p:cNvCxnSpPr>
            <p:nvPr/>
          </p:nvCxnSpPr>
          <p:spPr bwMode="auto">
            <a:xfrm>
              <a:off x="8728916" y="5415375"/>
              <a:ext cx="249336" cy="3308"/>
            </a:xfrm>
            <a:prstGeom prst="straightConnector1">
              <a:avLst/>
            </a:prstGeom>
            <a:noFill/>
            <a:ln w="9525" algn="ctr">
              <a:solidFill>
                <a:srgbClr val="FF0000"/>
              </a:solidFill>
              <a:round/>
              <a:headEnd/>
              <a:tailEnd type="triangle" w="med" len="med"/>
            </a:ln>
          </p:spPr>
        </p:cxnSp>
        <p:sp>
          <p:nvSpPr>
            <p:cNvPr id="78894" name="Rectangle 169">
              <a:extLst>
                <a:ext uri="{FF2B5EF4-FFF2-40B4-BE49-F238E27FC236}">
                  <a16:creationId xmlns:a16="http://schemas.microsoft.com/office/drawing/2014/main" id="{2CEC1735-C652-42C9-B331-9612307418E2}"/>
                </a:ext>
                <a:ext uri="{C183D7F6-B498-43B3-948B-1728B52AA6E4}">
                  <adec:decorative xmlns:adec="http://schemas.microsoft.com/office/drawing/2017/decorative" val="1"/>
                </a:ext>
              </a:extLst>
            </p:cNvPr>
            <p:cNvSpPr>
              <a:spLocks noChangeArrowheads="1"/>
            </p:cNvSpPr>
            <p:nvPr/>
          </p:nvSpPr>
          <p:spPr bwMode="auto">
            <a:xfrm flipV="1">
              <a:off x="21283" y="574529"/>
              <a:ext cx="9034144" cy="58897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Facilities Sustainment Portfolio</a:t>
              </a:r>
            </a:p>
          </p:txBody>
        </p:sp>
        <p:sp>
          <p:nvSpPr>
            <p:cNvPr id="78895" name="Rectangle 117" descr="The SWIM Program will continue the deployment and enhancement of the core infrastructure services: Identity / Access Management and Enterprise Service Monitoring. Administrative Network Service implementations continue to harden the NAS network through boundary protection services and information system security projects. FAA Telecommunication infrastructure services for Network Timing, Boundary Protection, and Domain Name Services will continue. Note that any network program activity is tracked on the Communications roadmap.">
              <a:extLst>
                <a:ext uri="{FF2B5EF4-FFF2-40B4-BE49-F238E27FC236}">
                  <a16:creationId xmlns:a16="http://schemas.microsoft.com/office/drawing/2014/main" id="{98280AD5-5F99-4AFF-AE9A-EFF356523C7C}"/>
                </a:ext>
                <a:ext uri="{C183D7F6-B498-43B3-948B-1728B52AA6E4}">
                  <adec:decorative xmlns:adec="http://schemas.microsoft.com/office/drawing/2017/decorative" val="0"/>
                </a:ext>
              </a:extLst>
            </p:cNvPr>
            <p:cNvSpPr>
              <a:spLocks noChangeArrowheads="1"/>
            </p:cNvSpPr>
            <p:nvPr/>
          </p:nvSpPr>
          <p:spPr bwMode="auto">
            <a:xfrm rot="16200000">
              <a:off x="3517629" y="295737"/>
              <a:ext cx="2578738" cy="85070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2880" tIns="0" rIns="18288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Components/Programs Supporting Larger and Single Thread Primary and Backup Power Systems</a:t>
              </a:r>
            </a:p>
          </p:txBody>
        </p:sp>
        <p:sp>
          <p:nvSpPr>
            <p:cNvPr id="78896" name="Rectangle 117" descr="The SWIM Program will continue the deployment and enhancement of the core infrastructure services: Identity / Access Management and Enterprise Service Monitoring. Administrative Network Service implementations continue to harden the NAS network through boundary protection services and information system security projects. FAA Telecommunication infrastructure services for Network Timing, Boundary Protection, and Domain Name Services will continue. Note that any network program activity is tracked on the Communications roadmap.">
              <a:extLst>
                <a:ext uri="{FF2B5EF4-FFF2-40B4-BE49-F238E27FC236}">
                  <a16:creationId xmlns:a16="http://schemas.microsoft.com/office/drawing/2014/main" id="{8855F8B9-D958-4258-ABD1-72D45C5AA5CE}"/>
                </a:ext>
                <a:ext uri="{C183D7F6-B498-43B3-948B-1728B52AA6E4}">
                  <adec:decorative xmlns:adec="http://schemas.microsoft.com/office/drawing/2017/decorative" val="0"/>
                </a:ext>
              </a:extLst>
            </p:cNvPr>
            <p:cNvSpPr>
              <a:spLocks noChangeArrowheads="1"/>
            </p:cNvSpPr>
            <p:nvPr/>
          </p:nvSpPr>
          <p:spPr bwMode="auto">
            <a:xfrm rot="16200000">
              <a:off x="4350700" y="-1449937"/>
              <a:ext cx="912609" cy="85070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Critical NAS Facility Backup Power System</a:t>
              </a:r>
            </a:p>
          </p:txBody>
        </p:sp>
        <p:sp>
          <p:nvSpPr>
            <p:cNvPr id="78897" name="segment 1021" descr="segment 1021">
              <a:hlinkClick r:id="rId23"/>
              <a:extLst>
                <a:ext uri="{FF2B5EF4-FFF2-40B4-BE49-F238E27FC236}">
                  <a16:creationId xmlns:a16="http://schemas.microsoft.com/office/drawing/2014/main" id="{E76CDA51-4744-402D-832D-14BE9114B246}"/>
                </a:ext>
                <a:ext uri="{C183D7F6-B498-43B3-948B-1728B52AA6E4}">
                  <adec:decorative xmlns:adec="http://schemas.microsoft.com/office/drawing/2017/decorative" val="0"/>
                </a:ext>
              </a:extLst>
            </p:cNvPr>
            <p:cNvSpPr>
              <a:spLocks noChangeArrowheads="1"/>
            </p:cNvSpPr>
            <p:nvPr/>
          </p:nvSpPr>
          <p:spPr bwMode="auto">
            <a:xfrm>
              <a:off x="1175660" y="1314287"/>
              <a:ext cx="917093"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5563" eaLnBrk="1" hangingPunct="1"/>
              <a:endParaRPr lang="en-US" altLang="en-US" sz="800">
                <a:solidFill>
                  <a:srgbClr val="000000"/>
                </a:solidFill>
                <a:latin typeface="Segoe UI" panose="020B0502040204020203" pitchFamily="34" charset="0"/>
                <a:ea typeface="ＭＳ Ｐゴシック" panose="020B0600070205080204" pitchFamily="34" charset="-128"/>
              </a:endParaRPr>
            </a:p>
          </p:txBody>
        </p:sp>
        <p:sp>
          <p:nvSpPr>
            <p:cNvPr id="78903" name="decision 1015" descr="decision 1015">
              <a:hlinkClick r:id="rId24"/>
              <a:extLst>
                <a:ext uri="{FF2B5EF4-FFF2-40B4-BE49-F238E27FC236}">
                  <a16:creationId xmlns:a16="http://schemas.microsoft.com/office/drawing/2014/main" id="{82648C09-5A06-440A-80FC-0B02937B92E7}"/>
                </a:ext>
                <a:ext uri="{C183D7F6-B498-43B3-948B-1728B52AA6E4}">
                  <adec:decorative xmlns:adec="http://schemas.microsoft.com/office/drawing/2017/decorative" val="0"/>
                </a:ext>
              </a:extLst>
            </p:cNvPr>
            <p:cNvSpPr>
              <a:spLocks noChangeArrowheads="1"/>
            </p:cNvSpPr>
            <p:nvPr/>
          </p:nvSpPr>
          <p:spPr bwMode="auto">
            <a:xfrm>
              <a:off x="2912071" y="2308987"/>
              <a:ext cx="274316" cy="365701"/>
            </a:xfrm>
            <a:prstGeom prst="diamond">
              <a:avLst/>
            </a:prstGeom>
            <a:solidFill>
              <a:srgbClr val="DDDDDD"/>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1015</a:t>
              </a:r>
            </a:p>
          </p:txBody>
        </p:sp>
        <p:sp>
          <p:nvSpPr>
            <p:cNvPr id="78904" name="decision 1011" descr="decision 1011">
              <a:hlinkClick r:id="rId25"/>
              <a:extLst>
                <a:ext uri="{FF2B5EF4-FFF2-40B4-BE49-F238E27FC236}">
                  <a16:creationId xmlns:a16="http://schemas.microsoft.com/office/drawing/2014/main" id="{C064E743-F6DF-4191-9926-EDB8DB5248B5}"/>
                </a:ext>
                <a:ext uri="{C183D7F6-B498-43B3-948B-1728B52AA6E4}">
                  <adec:decorative xmlns:adec="http://schemas.microsoft.com/office/drawing/2017/decorative" val="0"/>
                </a:ext>
              </a:extLst>
            </p:cNvPr>
            <p:cNvSpPr>
              <a:spLocks noChangeArrowheads="1"/>
            </p:cNvSpPr>
            <p:nvPr/>
          </p:nvSpPr>
          <p:spPr bwMode="auto">
            <a:xfrm>
              <a:off x="3671536" y="2534354"/>
              <a:ext cx="274316" cy="365701"/>
            </a:xfrm>
            <a:prstGeom prst="diamond">
              <a:avLst/>
            </a:prstGeom>
            <a:solidFill>
              <a:srgbClr val="DDDDDD"/>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1011</a:t>
              </a:r>
            </a:p>
          </p:txBody>
        </p:sp>
        <p:sp>
          <p:nvSpPr>
            <p:cNvPr id="54" name="decision 1092" descr="decision 1092">
              <a:hlinkClick r:id="rId26"/>
              <a:extLst>
                <a:ext uri="{FF2B5EF4-FFF2-40B4-BE49-F238E27FC236}">
                  <a16:creationId xmlns:a16="http://schemas.microsoft.com/office/drawing/2014/main" id="{90D9F1DE-2512-472D-BA24-8F613AF5F41B}"/>
                </a:ext>
                <a:ext uri="{C183D7F6-B498-43B3-948B-1728B52AA6E4}">
                  <adec:decorative xmlns:adec="http://schemas.microsoft.com/office/drawing/2017/decorative" val="0"/>
                </a:ext>
              </a:extLst>
            </p:cNvPr>
            <p:cNvSpPr>
              <a:spLocks noChangeArrowheads="1"/>
            </p:cNvSpPr>
            <p:nvPr/>
          </p:nvSpPr>
          <p:spPr bwMode="auto">
            <a:xfrm>
              <a:off x="2786403" y="684048"/>
              <a:ext cx="274644" cy="365174"/>
            </a:xfrm>
            <a:prstGeom prst="diamond">
              <a:avLst/>
            </a:prstGeom>
            <a:solidFill>
              <a:srgbClr val="FFFFC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700">
                  <a:solidFill>
                    <a:srgbClr val="000000"/>
                  </a:solidFill>
                  <a:latin typeface="Segoe UI" panose="020B0502040204020203" pitchFamily="34" charset="0"/>
                  <a:ea typeface="Segoe UI Black" panose="020B0A02040204020203" pitchFamily="34" charset="0"/>
                  <a:cs typeface="Segoe UI" panose="020B0502040204020203" pitchFamily="34" charset="0"/>
                </a:rPr>
                <a:t>FID</a:t>
              </a:r>
            </a:p>
            <a:p>
              <a:pPr algn="ctr">
                <a:lnSpc>
                  <a:spcPct val="80000"/>
                </a:lnSpc>
              </a:pPr>
              <a:r>
                <a:rPr lang="en-US" altLang="en-US" sz="700">
                  <a:solidFill>
                    <a:srgbClr val="000000"/>
                  </a:solidFill>
                  <a:latin typeface="Segoe UI" panose="020B0502040204020203" pitchFamily="34" charset="0"/>
                  <a:ea typeface="Segoe UI Black" panose="020B0A02040204020203" pitchFamily="34" charset="0"/>
                  <a:cs typeface="Segoe UI" panose="020B0502040204020203" pitchFamily="34" charset="0"/>
                </a:rPr>
                <a:t>1092</a:t>
              </a:r>
            </a:p>
          </p:txBody>
        </p:sp>
        <p:sp>
          <p:nvSpPr>
            <p:cNvPr id="52" name="Rectangle 51">
              <a:extLst>
                <a:ext uri="{FF2B5EF4-FFF2-40B4-BE49-F238E27FC236}">
                  <a16:creationId xmlns:a16="http://schemas.microsoft.com/office/drawing/2014/main" id="{EC8C188A-191D-4C81-9EB3-FC3F40BA9692}"/>
                </a:ext>
                <a:ext uri="{C183D7F6-B498-43B3-948B-1728B52AA6E4}">
                  <adec:decorative xmlns:adec="http://schemas.microsoft.com/office/drawing/2017/decorative" val="1"/>
                </a:ext>
              </a:extLst>
            </p:cNvPr>
            <p:cNvSpPr/>
            <p:nvPr/>
          </p:nvSpPr>
          <p:spPr bwMode="auto">
            <a:xfrm>
              <a:off x="2194302" y="1327143"/>
              <a:ext cx="1773690" cy="84825"/>
            </a:xfrm>
            <a:prstGeom prst="rect">
              <a:avLst/>
            </a:prstGeom>
            <a:solidFill>
              <a:schemeClr val="bg1"/>
            </a:solidFill>
            <a:ln w="12700">
              <a:noFill/>
              <a:miter lim="800000"/>
              <a:headEnd/>
              <a:tailEnd/>
            </a:ln>
          </p:spPr>
          <p:txBody>
            <a:bodyPr wrap="none" lIns="0" tIns="0" rIns="0" bIns="0" rtlCol="0" anchor="ctr"/>
            <a:lstStyle/>
            <a:p>
              <a:pPr marL="55563" eaLnBrk="1" hangingPunct="1"/>
              <a:r>
                <a:rPr lang="en-US" altLang="en-US" sz="800">
                  <a:solidFill>
                    <a:srgbClr val="000000"/>
                  </a:solidFill>
                  <a:latin typeface="+mj-lt"/>
                  <a:ea typeface="ＭＳ Ｐゴシック" panose="020B0600070205080204" pitchFamily="34" charset="-128"/>
                </a:rPr>
                <a:t>Facility Realignment Implementation</a:t>
              </a:r>
            </a:p>
          </p:txBody>
        </p:sp>
        <p:sp>
          <p:nvSpPr>
            <p:cNvPr id="50" name="Line 128">
              <a:extLst>
                <a:ext uri="{FF2B5EF4-FFF2-40B4-BE49-F238E27FC236}">
                  <a16:creationId xmlns:a16="http://schemas.microsoft.com/office/drawing/2014/main" id="{4B096555-F61C-4EDB-A56E-56CF8AB29162}"/>
                </a:ext>
                <a:ext uri="{C183D7F6-B498-43B3-948B-1728B52AA6E4}">
                  <adec:decorative xmlns:adec="http://schemas.microsoft.com/office/drawing/2017/decorative" val="1"/>
                </a:ext>
              </a:extLst>
            </p:cNvPr>
            <p:cNvSpPr>
              <a:spLocks noChangeShapeType="1"/>
            </p:cNvSpPr>
            <p:nvPr/>
          </p:nvSpPr>
          <p:spPr bwMode="auto">
            <a:xfrm flipV="1">
              <a:off x="5667736" y="3692907"/>
              <a:ext cx="3310571"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egoe UI" panose="020B0502040204020203" pitchFamily="34" charset="0"/>
                <a:ea typeface="Segoe UI Black" panose="020B0A02040204020203" pitchFamily="34" charset="0"/>
                <a:cs typeface="Segoe UI" panose="020B0502040204020203" pitchFamily="34" charset="0"/>
              </a:endParaRPr>
            </a:p>
          </p:txBody>
        </p:sp>
        <p:sp>
          <p:nvSpPr>
            <p:cNvPr id="51" name="segment 559" descr="segment 559">
              <a:hlinkClick r:id="rId27"/>
              <a:extLst>
                <a:ext uri="{FF2B5EF4-FFF2-40B4-BE49-F238E27FC236}">
                  <a16:creationId xmlns:a16="http://schemas.microsoft.com/office/drawing/2014/main" id="{9198FE45-C705-4079-A71A-27FC649FEB1D}"/>
                </a:ext>
                <a:ext uri="{C183D7F6-B498-43B3-948B-1728B52AA6E4}">
                  <adec:decorative xmlns:adec="http://schemas.microsoft.com/office/drawing/2017/decorative" val="0"/>
                </a:ext>
              </a:extLst>
            </p:cNvPr>
            <p:cNvSpPr>
              <a:spLocks noChangeArrowheads="1"/>
            </p:cNvSpPr>
            <p:nvPr/>
          </p:nvSpPr>
          <p:spPr bwMode="auto">
            <a:xfrm>
              <a:off x="1176262" y="3626012"/>
              <a:ext cx="7552961" cy="128016"/>
            </a:xfrm>
            <a:prstGeom prst="rect">
              <a:avLst/>
            </a:prstGeom>
            <a:solidFill>
              <a:srgbClr val="DDDDDD"/>
            </a:solidFill>
            <a:ln w="9525">
              <a:solidFill>
                <a:schemeClr val="tx1"/>
              </a:solidFill>
              <a:miter lim="800000"/>
              <a:headEnd/>
              <a:tailEnd/>
            </a:ln>
          </p:spPr>
          <p:txBody>
            <a:bodyPr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Fuel Storage Tank Sustainment</a:t>
              </a:r>
            </a:p>
          </p:txBody>
        </p:sp>
        <p:sp>
          <p:nvSpPr>
            <p:cNvPr id="53" name="Line 128">
              <a:extLst>
                <a:ext uri="{FF2B5EF4-FFF2-40B4-BE49-F238E27FC236}">
                  <a16:creationId xmlns:a16="http://schemas.microsoft.com/office/drawing/2014/main" id="{800032C6-F7B6-48D6-A937-B89AE7133DDA}"/>
                </a:ext>
                <a:ext uri="{C183D7F6-B498-43B3-948B-1728B52AA6E4}">
                  <adec:decorative xmlns:adec="http://schemas.microsoft.com/office/drawing/2017/decorative" val="1"/>
                </a:ext>
              </a:extLst>
            </p:cNvPr>
            <p:cNvSpPr>
              <a:spLocks noChangeShapeType="1"/>
            </p:cNvSpPr>
            <p:nvPr/>
          </p:nvSpPr>
          <p:spPr bwMode="auto">
            <a:xfrm>
              <a:off x="3106354" y="1187656"/>
              <a:ext cx="587189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egoe UI" panose="020B0502040204020203" pitchFamily="34" charset="0"/>
                <a:ea typeface="Segoe UI Black" panose="020B0A02040204020203" pitchFamily="34" charset="0"/>
                <a:cs typeface="Segoe UI" panose="020B0502040204020203" pitchFamily="34" charset="0"/>
              </a:endParaRPr>
            </a:p>
          </p:txBody>
        </p:sp>
        <p:sp>
          <p:nvSpPr>
            <p:cNvPr id="55" name="segment 908" descr="segment 908">
              <a:hlinkClick r:id="rId28"/>
              <a:extLst>
                <a:ext uri="{FF2B5EF4-FFF2-40B4-BE49-F238E27FC236}">
                  <a16:creationId xmlns:a16="http://schemas.microsoft.com/office/drawing/2014/main" id="{A13C93EF-CB48-4DD3-9216-D2DCAF5C10CC}"/>
                </a:ext>
                <a:ext uri="{C183D7F6-B498-43B3-948B-1728B52AA6E4}">
                  <adec:decorative xmlns:adec="http://schemas.microsoft.com/office/drawing/2017/decorative" val="0"/>
                </a:ext>
              </a:extLst>
            </p:cNvPr>
            <p:cNvSpPr>
              <a:spLocks noChangeArrowheads="1"/>
            </p:cNvSpPr>
            <p:nvPr/>
          </p:nvSpPr>
          <p:spPr bwMode="auto">
            <a:xfrm>
              <a:off x="1176970" y="1113154"/>
              <a:ext cx="5007014" cy="128016"/>
            </a:xfrm>
            <a:prstGeom prst="rect">
              <a:avLst/>
            </a:prstGeom>
            <a:solidFill>
              <a:srgbClr val="DDDDDD"/>
            </a:solidFill>
            <a:ln w="9525">
              <a:solidFill>
                <a:schemeClr val="tx1"/>
              </a:solidFill>
              <a:miter lim="800000"/>
              <a:headEnd/>
              <a:tailEnd/>
            </a:ln>
          </p:spPr>
          <p:txBody>
            <a:bodyPr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Mobile Asset Sustainment</a:t>
              </a: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descr="Facilities Roadmap (2 of 4)">
            <a:extLst>
              <a:ext uri="{FF2B5EF4-FFF2-40B4-BE49-F238E27FC236}">
                <a16:creationId xmlns:a16="http://schemas.microsoft.com/office/drawing/2014/main" id="{F7D0793D-E65D-4901-8CA9-02DA30E3F205}"/>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Facilities Roadmap (2 of 4)</a:t>
            </a:r>
          </a:p>
        </p:txBody>
      </p:sp>
      <p:sp>
        <p:nvSpPr>
          <p:cNvPr id="3" name="Slide Number Placeholder 2" descr="58">
            <a:extLst>
              <a:ext uri="{FF2B5EF4-FFF2-40B4-BE49-F238E27FC236}">
                <a16:creationId xmlns:a16="http://schemas.microsoft.com/office/drawing/2014/main" id="{C7D16391-CE87-4FD7-8ED6-DBAF31622D7E}"/>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58</a:t>
            </a:fld>
            <a:endParaRPr lang="en-US"/>
          </a:p>
        </p:txBody>
      </p:sp>
      <p:grpSp>
        <p:nvGrpSpPr>
          <p:cNvPr id="9" name="Group 8" descr="The second page of the Facilities Roadmap is comprised of the remaining CIPs in the Facilities Sustainment Portfolio, along with the projects in the ATCT/ TRACON Replacement Portfolio.">
            <a:extLst>
              <a:ext uri="{FF2B5EF4-FFF2-40B4-BE49-F238E27FC236}">
                <a16:creationId xmlns:a16="http://schemas.microsoft.com/office/drawing/2014/main" id="{E5BC7B7A-7383-4859-8ED9-57549E0AD783}"/>
              </a:ext>
            </a:extLst>
          </p:cNvPr>
          <p:cNvGrpSpPr/>
          <p:nvPr/>
        </p:nvGrpSpPr>
        <p:grpSpPr>
          <a:xfrm>
            <a:off x="30163" y="573089"/>
            <a:ext cx="9034462" cy="5885715"/>
            <a:chOff x="30163" y="573087"/>
            <a:chExt cx="9034462" cy="5885715"/>
          </a:xfrm>
        </p:grpSpPr>
        <p:cxnSp>
          <p:nvCxnSpPr>
            <p:cNvPr id="52" name="Straight Arrow Connector 63">
              <a:extLst>
                <a:ext uri="{FF2B5EF4-FFF2-40B4-BE49-F238E27FC236}">
                  <a16:creationId xmlns:a16="http://schemas.microsoft.com/office/drawing/2014/main" id="{569B7600-BCF4-43A4-A9BB-BF60EC011811}"/>
                </a:ext>
                <a:ext uri="{C183D7F6-B498-43B3-948B-1728B52AA6E4}">
                  <adec:decorative xmlns:adec="http://schemas.microsoft.com/office/drawing/2017/decorative" val="1"/>
                </a:ext>
              </a:extLst>
            </p:cNvPr>
            <p:cNvCxnSpPr>
              <a:cxnSpLocks/>
            </p:cNvCxnSpPr>
            <p:nvPr/>
          </p:nvCxnSpPr>
          <p:spPr bwMode="auto">
            <a:xfrm>
              <a:off x="1180640" y="2732996"/>
              <a:ext cx="7800389" cy="0"/>
            </a:xfrm>
            <a:prstGeom prst="straightConnector1">
              <a:avLst/>
            </a:prstGeom>
            <a:noFill/>
            <a:ln w="9525" algn="ctr">
              <a:solidFill>
                <a:srgbClr val="FF0000"/>
              </a:solidFill>
              <a:round/>
              <a:headEnd/>
              <a:tailEnd type="triangle" w="med" len="med"/>
            </a:ln>
          </p:spPr>
        </p:cxnSp>
        <p:cxnSp>
          <p:nvCxnSpPr>
            <p:cNvPr id="53" name="Straight Arrow Connector 63">
              <a:extLst>
                <a:ext uri="{FF2B5EF4-FFF2-40B4-BE49-F238E27FC236}">
                  <a16:creationId xmlns:a16="http://schemas.microsoft.com/office/drawing/2014/main" id="{63FACA65-CFBA-4B95-9713-A0B6B0353C6D}"/>
                </a:ext>
                <a:ext uri="{C183D7F6-B498-43B3-948B-1728B52AA6E4}">
                  <adec:decorative xmlns:adec="http://schemas.microsoft.com/office/drawing/2017/decorative" val="1"/>
                </a:ext>
              </a:extLst>
            </p:cNvPr>
            <p:cNvCxnSpPr>
              <a:cxnSpLocks/>
            </p:cNvCxnSpPr>
            <p:nvPr/>
          </p:nvCxnSpPr>
          <p:spPr bwMode="auto">
            <a:xfrm flipV="1">
              <a:off x="1208184" y="3005643"/>
              <a:ext cx="7775145" cy="1852"/>
            </a:xfrm>
            <a:prstGeom prst="straightConnector1">
              <a:avLst/>
            </a:prstGeom>
            <a:noFill/>
            <a:ln w="9525" algn="ctr">
              <a:solidFill>
                <a:srgbClr val="FF0000"/>
              </a:solidFill>
              <a:round/>
              <a:headEnd/>
              <a:tailEnd type="triangle" w="med" len="med"/>
            </a:ln>
          </p:spPr>
        </p:cxnSp>
        <p:cxnSp>
          <p:nvCxnSpPr>
            <p:cNvPr id="54" name="Straight Arrow Connector 63">
              <a:extLst>
                <a:ext uri="{FF2B5EF4-FFF2-40B4-BE49-F238E27FC236}">
                  <a16:creationId xmlns:a16="http://schemas.microsoft.com/office/drawing/2014/main" id="{034D820E-2E69-4DB4-9CCF-F63BEA3406F2}"/>
                </a:ext>
                <a:ext uri="{C183D7F6-B498-43B3-948B-1728B52AA6E4}">
                  <adec:decorative xmlns:adec="http://schemas.microsoft.com/office/drawing/2017/decorative" val="1"/>
                </a:ext>
              </a:extLst>
            </p:cNvPr>
            <p:cNvCxnSpPr>
              <a:cxnSpLocks/>
              <a:stCxn id="80923" idx="1"/>
            </p:cNvCxnSpPr>
            <p:nvPr/>
          </p:nvCxnSpPr>
          <p:spPr bwMode="auto">
            <a:xfrm>
              <a:off x="1176257" y="3306399"/>
              <a:ext cx="7802048" cy="1853"/>
            </a:xfrm>
            <a:prstGeom prst="straightConnector1">
              <a:avLst/>
            </a:prstGeom>
            <a:noFill/>
            <a:ln w="9525" algn="ctr">
              <a:solidFill>
                <a:srgbClr val="FF0000"/>
              </a:solidFill>
              <a:round/>
              <a:headEnd/>
              <a:tailEnd type="triangle" w="med" len="med"/>
            </a:ln>
          </p:spPr>
        </p:cxnSp>
        <p:cxnSp>
          <p:nvCxnSpPr>
            <p:cNvPr id="51" name="Straight Arrow Connector 63">
              <a:extLst>
                <a:ext uri="{FF2B5EF4-FFF2-40B4-BE49-F238E27FC236}">
                  <a16:creationId xmlns:a16="http://schemas.microsoft.com/office/drawing/2014/main" id="{946123BD-DCB0-4189-B5F4-A33FBA6F4B07}"/>
                </a:ext>
                <a:ext uri="{C183D7F6-B498-43B3-948B-1728B52AA6E4}">
                  <adec:decorative xmlns:adec="http://schemas.microsoft.com/office/drawing/2017/decorative" val="1"/>
                </a:ext>
              </a:extLst>
            </p:cNvPr>
            <p:cNvCxnSpPr>
              <a:cxnSpLocks/>
            </p:cNvCxnSpPr>
            <p:nvPr/>
          </p:nvCxnSpPr>
          <p:spPr bwMode="auto">
            <a:xfrm>
              <a:off x="759279" y="2490792"/>
              <a:ext cx="8224473" cy="0"/>
            </a:xfrm>
            <a:prstGeom prst="straightConnector1">
              <a:avLst/>
            </a:prstGeom>
            <a:noFill/>
            <a:ln w="9525" algn="ctr">
              <a:solidFill>
                <a:srgbClr val="FF0000"/>
              </a:solidFill>
              <a:round/>
              <a:headEnd/>
              <a:tailEnd type="triangle" w="med" len="med"/>
            </a:ln>
          </p:spPr>
        </p:cxnSp>
        <p:sp>
          <p:nvSpPr>
            <p:cNvPr id="80940" name="Line 128">
              <a:extLst>
                <a:ext uri="{FF2B5EF4-FFF2-40B4-BE49-F238E27FC236}">
                  <a16:creationId xmlns:a16="http://schemas.microsoft.com/office/drawing/2014/main" id="{F40696F8-915D-410F-84F5-848381A1A8D8}"/>
                </a:ext>
                <a:ext uri="{C183D7F6-B498-43B3-948B-1728B52AA6E4}">
                  <adec:decorative xmlns:adec="http://schemas.microsoft.com/office/drawing/2017/decorative" val="1"/>
                </a:ext>
              </a:extLst>
            </p:cNvPr>
            <p:cNvSpPr>
              <a:spLocks noChangeShapeType="1"/>
            </p:cNvSpPr>
            <p:nvPr/>
          </p:nvSpPr>
          <p:spPr bwMode="auto">
            <a:xfrm flipV="1">
              <a:off x="1134282" y="1464458"/>
              <a:ext cx="784402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egoe UI" panose="020B0502040204020203" pitchFamily="34" charset="0"/>
                <a:ea typeface="Segoe UI Black" panose="020B0A02040204020203" pitchFamily="34" charset="0"/>
                <a:cs typeface="Segoe UI" panose="020B0502040204020203" pitchFamily="34" charset="0"/>
              </a:endParaRPr>
            </a:p>
          </p:txBody>
        </p:sp>
        <p:sp>
          <p:nvSpPr>
            <p:cNvPr id="80900" name="Rectangle 169">
              <a:extLst>
                <a:ext uri="{FF2B5EF4-FFF2-40B4-BE49-F238E27FC236}">
                  <a16:creationId xmlns:a16="http://schemas.microsoft.com/office/drawing/2014/main" id="{AA49FBC5-A720-4E0C-BECC-AF7613ACD142}"/>
                </a:ext>
                <a:ext uri="{C183D7F6-B498-43B3-948B-1728B52AA6E4}">
                  <adec:decorative xmlns:adec="http://schemas.microsoft.com/office/drawing/2017/decorative" val="1"/>
                </a:ext>
              </a:extLst>
            </p:cNvPr>
            <p:cNvSpPr>
              <a:spLocks noChangeArrowheads="1"/>
            </p:cNvSpPr>
            <p:nvPr/>
          </p:nvSpPr>
          <p:spPr bwMode="auto">
            <a:xfrm flipV="1">
              <a:off x="30163" y="573087"/>
              <a:ext cx="9034462" cy="35833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Segoe UI Black" panose="020B0A02040204020203" pitchFamily="34" charset="0"/>
                  <a:cs typeface="Segoe UI" panose="020B0502040204020203" pitchFamily="34" charset="0"/>
                </a:rPr>
                <a:t>Facilities Sustainment Portfolio</a:t>
              </a:r>
            </a:p>
          </p:txBody>
        </p:sp>
        <p:sp>
          <p:nvSpPr>
            <p:cNvPr id="80901" name="Rectangle 169">
              <a:extLst>
                <a:ext uri="{FF2B5EF4-FFF2-40B4-BE49-F238E27FC236}">
                  <a16:creationId xmlns:a16="http://schemas.microsoft.com/office/drawing/2014/main" id="{0AD9494C-E067-4328-BA88-75BBA99602EF}"/>
                </a:ext>
                <a:ext uri="{C183D7F6-B498-43B3-948B-1728B52AA6E4}">
                  <adec:decorative xmlns:adec="http://schemas.microsoft.com/office/drawing/2017/decorative" val="1"/>
                </a:ext>
              </a:extLst>
            </p:cNvPr>
            <p:cNvSpPr>
              <a:spLocks noChangeArrowheads="1"/>
            </p:cNvSpPr>
            <p:nvPr/>
          </p:nvSpPr>
          <p:spPr bwMode="auto">
            <a:xfrm flipV="1">
              <a:off x="30163" y="4150081"/>
              <a:ext cx="9034462" cy="23087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Segoe UI Black" panose="020B0A02040204020203" pitchFamily="34" charset="0"/>
                  <a:cs typeface="Segoe UI" panose="020B0502040204020203" pitchFamily="34" charset="0"/>
                </a:rPr>
                <a:t>ATCT/TRACON Replacement Portfolio</a:t>
              </a:r>
            </a:p>
          </p:txBody>
        </p:sp>
        <p:sp>
          <p:nvSpPr>
            <p:cNvPr id="80906" name="segment 510" descr="segment 510">
              <a:hlinkClick r:id="rId3"/>
              <a:extLst>
                <a:ext uri="{FF2B5EF4-FFF2-40B4-BE49-F238E27FC236}">
                  <a16:creationId xmlns:a16="http://schemas.microsoft.com/office/drawing/2014/main" id="{721C39D3-B490-4608-AECD-A3B009D84E79}"/>
                </a:ext>
                <a:ext uri="{C183D7F6-B498-43B3-948B-1728B52AA6E4}">
                  <adec:decorative xmlns:adec="http://schemas.microsoft.com/office/drawing/2017/decorative" val="0"/>
                </a:ext>
              </a:extLst>
            </p:cNvPr>
            <p:cNvSpPr>
              <a:spLocks noChangeArrowheads="1"/>
            </p:cNvSpPr>
            <p:nvPr/>
          </p:nvSpPr>
          <p:spPr bwMode="auto">
            <a:xfrm>
              <a:off x="1176257" y="4316420"/>
              <a:ext cx="7552964" cy="1958823"/>
            </a:xfrm>
            <a:prstGeom prst="rect">
              <a:avLst/>
            </a:prstGeom>
            <a:solidFill>
              <a:srgbClr val="DDDDDD"/>
            </a:solidFill>
            <a:ln w="9525">
              <a:solidFill>
                <a:schemeClr val="tx1"/>
              </a:solidFill>
              <a:miter lim="800000"/>
              <a:headEnd/>
              <a:tailEnd/>
            </a:ln>
          </p:spPr>
          <p:txBody>
            <a:bodyPr lIns="45720" tIns="18288"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            ATCT / TRACON Replacement</a:t>
              </a:r>
            </a:p>
          </p:txBody>
        </p:sp>
        <p:sp>
          <p:nvSpPr>
            <p:cNvPr id="56" name="Rectangle 55">
              <a:extLst>
                <a:ext uri="{FF2B5EF4-FFF2-40B4-BE49-F238E27FC236}">
                  <a16:creationId xmlns:a16="http://schemas.microsoft.com/office/drawing/2014/main" id="{CE3A4D02-91E1-4119-B9BC-0DD3BFCFD6F0}"/>
                </a:ext>
                <a:ext uri="{C183D7F6-B498-43B3-948B-1728B52AA6E4}">
                  <adec:decorative xmlns:adec="http://schemas.microsoft.com/office/drawing/2017/decorative" val="1"/>
                </a:ext>
              </a:extLst>
            </p:cNvPr>
            <p:cNvSpPr/>
            <p:nvPr/>
          </p:nvSpPr>
          <p:spPr bwMode="auto">
            <a:xfrm>
              <a:off x="1181100" y="3565843"/>
              <a:ext cx="7677150" cy="500062"/>
            </a:xfrm>
            <a:prstGeom prst="rect">
              <a:avLst/>
            </a:prstGeom>
            <a:solidFill>
              <a:schemeClr val="bg1">
                <a:lumMod val="95000"/>
              </a:schemeClr>
            </a:solidFill>
            <a:ln w="3175">
              <a:solidFill>
                <a:schemeClr val="tx1"/>
              </a:solidFill>
              <a:prstDash val="solid"/>
              <a:miter lim="800000"/>
              <a:headEnd/>
              <a:tailEnd/>
            </a:ln>
          </p:spPr>
          <p:txBody>
            <a:bodyPr wrap="none" lIns="0" tIns="0" rIns="0" bIns="0" anchor="ctr"/>
            <a:lstStyle/>
            <a:p>
              <a:pPr algn="ctr" fontAlgn="auto">
                <a:spcBef>
                  <a:spcPts val="0"/>
                </a:spcBef>
                <a:spcAft>
                  <a:spcPts val="0"/>
                </a:spcAft>
                <a:defRPr/>
              </a:pPr>
              <a:endParaRPr lang="en-US" sz="800">
                <a:ln>
                  <a:solidFill>
                    <a:srgbClr val="000000"/>
                  </a:solidFill>
                  <a:prstDash val="dash"/>
                </a:ln>
                <a:solidFill>
                  <a:srgbClr val="000000"/>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80912" name="segment 738" descr="segment 738">
              <a:hlinkClick r:id="rId4"/>
              <a:extLst>
                <a:ext uri="{FF2B5EF4-FFF2-40B4-BE49-F238E27FC236}">
                  <a16:creationId xmlns:a16="http://schemas.microsoft.com/office/drawing/2014/main" id="{A10A9BC4-2219-4158-9645-C49DA8DFA989}"/>
                </a:ext>
                <a:ext uri="{C183D7F6-B498-43B3-948B-1728B52AA6E4}">
                  <adec:decorative xmlns:adec="http://schemas.microsoft.com/office/drawing/2017/decorative" val="0"/>
                </a:ext>
              </a:extLst>
            </p:cNvPr>
            <p:cNvSpPr>
              <a:spLocks noChangeArrowheads="1"/>
            </p:cNvSpPr>
            <p:nvPr/>
          </p:nvSpPr>
          <p:spPr bwMode="auto">
            <a:xfrm>
              <a:off x="1176258" y="2665150"/>
              <a:ext cx="6054101" cy="128016"/>
            </a:xfrm>
            <a:prstGeom prst="rect">
              <a:avLst/>
            </a:prstGeom>
            <a:solidFill>
              <a:srgbClr val="DDDDDD"/>
            </a:solidFill>
            <a:ln w="9525">
              <a:solidFill>
                <a:schemeClr val="tx1"/>
              </a:solidFill>
              <a:miter lim="800000"/>
              <a:headEnd/>
              <a:tailEnd/>
            </a:ln>
          </p:spPr>
          <p:txBody>
            <a:bodyPr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         Long Range Radar (LRR) Infrastructure Sustainment</a:t>
              </a:r>
            </a:p>
          </p:txBody>
        </p:sp>
        <p:sp>
          <p:nvSpPr>
            <p:cNvPr id="80913" name="Line 102">
              <a:extLst>
                <a:ext uri="{FF2B5EF4-FFF2-40B4-BE49-F238E27FC236}">
                  <a16:creationId xmlns:a16="http://schemas.microsoft.com/office/drawing/2014/main" id="{CBEFE381-0DAD-4A9D-9920-691FC14CEC6C}"/>
                </a:ext>
                <a:ext uri="{C183D7F6-B498-43B3-948B-1728B52AA6E4}">
                  <adec:decorative xmlns:adec="http://schemas.microsoft.com/office/drawing/2017/decorative" val="1"/>
                </a:ext>
              </a:extLst>
            </p:cNvPr>
            <p:cNvSpPr>
              <a:spLocks noChangeShapeType="1"/>
            </p:cNvSpPr>
            <p:nvPr/>
          </p:nvSpPr>
          <p:spPr bwMode="auto">
            <a:xfrm flipV="1">
              <a:off x="1114465" y="812742"/>
              <a:ext cx="786384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egoe UI" panose="020B0502040204020203" pitchFamily="34" charset="0"/>
                <a:ea typeface="Segoe UI Black" panose="020B0A02040204020203" pitchFamily="34" charset="0"/>
                <a:cs typeface="Segoe UI" panose="020B0502040204020203" pitchFamily="34" charset="0"/>
              </a:endParaRPr>
            </a:p>
          </p:txBody>
        </p:sp>
        <p:sp>
          <p:nvSpPr>
            <p:cNvPr id="80914" name="roadmap_symbol 195" descr="roadmap_symbol 195">
              <a:hlinkClick r:id="rId5"/>
              <a:extLst>
                <a:ext uri="{FF2B5EF4-FFF2-40B4-BE49-F238E27FC236}">
                  <a16:creationId xmlns:a16="http://schemas.microsoft.com/office/drawing/2014/main" id="{5A91172B-BE30-41A8-9F42-7209531DCA03}"/>
                </a:ext>
                <a:ext uri="{C183D7F6-B498-43B3-948B-1728B52AA6E4}">
                  <adec:decorative xmlns:adec="http://schemas.microsoft.com/office/drawing/2017/decorative" val="0"/>
                </a:ext>
              </a:extLst>
            </p:cNvPr>
            <p:cNvSpPr>
              <a:spLocks noChangeArrowheads="1"/>
            </p:cNvSpPr>
            <p:nvPr/>
          </p:nvSpPr>
          <p:spPr bwMode="auto">
            <a:xfrm>
              <a:off x="329592" y="689738"/>
              <a:ext cx="804689" cy="237776"/>
            </a:xfrm>
            <a:prstGeom prst="rect">
              <a:avLst/>
            </a:prstGeom>
            <a:solidFill>
              <a:srgbClr val="FFFF99"/>
            </a:solidFill>
            <a:ln w="9525">
              <a:solidFill>
                <a:schemeClr val="tx1"/>
              </a:solidFill>
              <a:miter lim="800000"/>
              <a:headEnd/>
              <a:tailEnd/>
            </a:ln>
          </p:spPr>
          <p:txBody>
            <a:bodyPr wrap="none" lIns="0"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Facility Security</a:t>
              </a:r>
            </a:p>
            <a:p>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Risk Management</a:t>
              </a:r>
            </a:p>
          </p:txBody>
        </p:sp>
        <p:sp>
          <p:nvSpPr>
            <p:cNvPr id="80916" name="segment 556" descr="segment 556">
              <a:hlinkClick r:id="rId6"/>
              <a:extLst>
                <a:ext uri="{FF2B5EF4-FFF2-40B4-BE49-F238E27FC236}">
                  <a16:creationId xmlns:a16="http://schemas.microsoft.com/office/drawing/2014/main" id="{6A0777CF-7ED2-4E0E-9EFD-BE708358F394}"/>
                </a:ext>
                <a:ext uri="{C183D7F6-B498-43B3-948B-1728B52AA6E4}">
                  <adec:decorative xmlns:adec="http://schemas.microsoft.com/office/drawing/2017/decorative" val="0"/>
                </a:ext>
              </a:extLst>
            </p:cNvPr>
            <p:cNvSpPr>
              <a:spLocks noChangeArrowheads="1"/>
            </p:cNvSpPr>
            <p:nvPr/>
          </p:nvSpPr>
          <p:spPr bwMode="auto">
            <a:xfrm>
              <a:off x="1176258" y="2429562"/>
              <a:ext cx="7552963" cy="128016"/>
            </a:xfrm>
            <a:prstGeom prst="rect">
              <a:avLst/>
            </a:prstGeom>
            <a:solidFill>
              <a:srgbClr val="DDDDDD"/>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         Unstaffed Infrastructure Sustainment (UIS)</a:t>
              </a:r>
            </a:p>
          </p:txBody>
        </p:sp>
        <p:cxnSp>
          <p:nvCxnSpPr>
            <p:cNvPr id="80919" name="Straight Arrow Connector 63">
              <a:extLst>
                <a:ext uri="{FF2B5EF4-FFF2-40B4-BE49-F238E27FC236}">
                  <a16:creationId xmlns:a16="http://schemas.microsoft.com/office/drawing/2014/main" id="{58A5D749-3ADD-4D11-81ED-DDC87BD224C7}"/>
                </a:ext>
                <a:ext uri="{C183D7F6-B498-43B3-948B-1728B52AA6E4}">
                  <adec:decorative xmlns:adec="http://schemas.microsoft.com/office/drawing/2017/decorative" val="1"/>
                </a:ext>
              </a:extLst>
            </p:cNvPr>
            <p:cNvCxnSpPr>
              <a:cxnSpLocks/>
              <a:stCxn id="80920" idx="3"/>
            </p:cNvCxnSpPr>
            <p:nvPr/>
          </p:nvCxnSpPr>
          <p:spPr bwMode="auto">
            <a:xfrm flipV="1">
              <a:off x="8727225" y="2052642"/>
              <a:ext cx="251080" cy="4570"/>
            </a:xfrm>
            <a:prstGeom prst="straightConnector1">
              <a:avLst/>
            </a:prstGeom>
            <a:noFill/>
            <a:ln w="9525" algn="ctr">
              <a:solidFill>
                <a:srgbClr val="FF0000"/>
              </a:solidFill>
              <a:round/>
              <a:headEnd/>
              <a:tailEnd type="triangle" w="med" len="med"/>
            </a:ln>
          </p:spPr>
        </p:cxnSp>
        <p:sp>
          <p:nvSpPr>
            <p:cNvPr id="80920" name="segment 883" descr="segment 883">
              <a:hlinkClick r:id="rId7"/>
              <a:extLst>
                <a:ext uri="{FF2B5EF4-FFF2-40B4-BE49-F238E27FC236}">
                  <a16:creationId xmlns:a16="http://schemas.microsoft.com/office/drawing/2014/main" id="{CF125B02-A115-4E25-B778-D3308B18FB5F}"/>
                </a:ext>
                <a:ext uri="{C183D7F6-B498-43B3-948B-1728B52AA6E4}">
                  <adec:decorative xmlns:adec="http://schemas.microsoft.com/office/drawing/2017/decorative" val="0"/>
                </a:ext>
              </a:extLst>
            </p:cNvPr>
            <p:cNvSpPr>
              <a:spLocks noChangeArrowheads="1"/>
            </p:cNvSpPr>
            <p:nvPr/>
          </p:nvSpPr>
          <p:spPr bwMode="auto">
            <a:xfrm>
              <a:off x="1174974" y="1993204"/>
              <a:ext cx="7552251" cy="128016"/>
            </a:xfrm>
            <a:prstGeom prst="rect">
              <a:avLst/>
            </a:prstGeom>
            <a:solidFill>
              <a:srgbClr val="DDDDDD"/>
            </a:solidFill>
            <a:ln w="9525">
              <a:solidFill>
                <a:schemeClr val="tx1"/>
              </a:solidFill>
              <a:miter lim="800000"/>
              <a:headEnd/>
              <a:tailEnd/>
            </a:ln>
          </p:spPr>
          <p:txBody>
            <a:bodyPr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Energy Management and Compliance (EMC)</a:t>
              </a:r>
            </a:p>
          </p:txBody>
        </p:sp>
        <p:sp>
          <p:nvSpPr>
            <p:cNvPr id="80921" name="Line 128">
              <a:extLst>
                <a:ext uri="{FF2B5EF4-FFF2-40B4-BE49-F238E27FC236}">
                  <a16:creationId xmlns:a16="http://schemas.microsoft.com/office/drawing/2014/main" id="{F483E04A-8DCF-4090-BFE2-69FBF72DFF65}"/>
                </a:ext>
                <a:ext uri="{C183D7F6-B498-43B3-948B-1728B52AA6E4}">
                  <adec:decorative xmlns:adec="http://schemas.microsoft.com/office/drawing/2017/decorative" val="1"/>
                </a:ext>
              </a:extLst>
            </p:cNvPr>
            <p:cNvSpPr>
              <a:spLocks noChangeShapeType="1"/>
            </p:cNvSpPr>
            <p:nvPr/>
          </p:nvSpPr>
          <p:spPr bwMode="auto">
            <a:xfrm>
              <a:off x="5667734" y="1761580"/>
              <a:ext cx="3310571"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egoe UI" panose="020B0502040204020203" pitchFamily="34" charset="0"/>
                <a:ea typeface="Segoe UI Black" panose="020B0A02040204020203" pitchFamily="34" charset="0"/>
                <a:cs typeface="Segoe UI" panose="020B0502040204020203" pitchFamily="34" charset="0"/>
              </a:endParaRPr>
            </a:p>
          </p:txBody>
        </p:sp>
        <p:sp>
          <p:nvSpPr>
            <p:cNvPr id="80922" name="segment 560" descr="segment 560">
              <a:hlinkClick r:id="rId8"/>
              <a:extLst>
                <a:ext uri="{FF2B5EF4-FFF2-40B4-BE49-F238E27FC236}">
                  <a16:creationId xmlns:a16="http://schemas.microsoft.com/office/drawing/2014/main" id="{C05BED4A-923D-4A49-91C1-1D62DE7A7A70}"/>
                </a:ext>
                <a:ext uri="{C183D7F6-B498-43B3-948B-1728B52AA6E4}">
                  <adec:decorative xmlns:adec="http://schemas.microsoft.com/office/drawing/2017/decorative" val="0"/>
                </a:ext>
              </a:extLst>
            </p:cNvPr>
            <p:cNvSpPr>
              <a:spLocks noChangeArrowheads="1"/>
            </p:cNvSpPr>
            <p:nvPr/>
          </p:nvSpPr>
          <p:spPr bwMode="auto">
            <a:xfrm>
              <a:off x="1176259" y="1693429"/>
              <a:ext cx="7552961" cy="128016"/>
            </a:xfrm>
            <a:prstGeom prst="rect">
              <a:avLst/>
            </a:prstGeom>
            <a:solidFill>
              <a:srgbClr val="DDDDDD"/>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Environmental Cleanup / HAZMAT</a:t>
              </a:r>
            </a:p>
          </p:txBody>
        </p:sp>
        <p:sp>
          <p:nvSpPr>
            <p:cNvPr id="80923" name="segment 580" descr="segment 580">
              <a:hlinkClick r:id="rId9"/>
              <a:extLst>
                <a:ext uri="{FF2B5EF4-FFF2-40B4-BE49-F238E27FC236}">
                  <a16:creationId xmlns:a16="http://schemas.microsoft.com/office/drawing/2014/main" id="{224C1347-BFE1-477F-A2AB-358A0FFB3291}"/>
                </a:ext>
                <a:ext uri="{C183D7F6-B498-43B3-948B-1728B52AA6E4}">
                  <adec:decorative xmlns:adec="http://schemas.microsoft.com/office/drawing/2017/decorative" val="0"/>
                </a:ext>
              </a:extLst>
            </p:cNvPr>
            <p:cNvSpPr>
              <a:spLocks noChangeArrowheads="1"/>
            </p:cNvSpPr>
            <p:nvPr/>
          </p:nvSpPr>
          <p:spPr bwMode="auto">
            <a:xfrm>
              <a:off x="1176257" y="3242391"/>
              <a:ext cx="7550968"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 Real Property Disposition</a:t>
              </a:r>
            </a:p>
          </p:txBody>
        </p:sp>
        <p:sp>
          <p:nvSpPr>
            <p:cNvPr id="80924" name="segment 561" descr="segment 561">
              <a:hlinkClick r:id="rId10"/>
              <a:extLst>
                <a:ext uri="{FF2B5EF4-FFF2-40B4-BE49-F238E27FC236}">
                  <a16:creationId xmlns:a16="http://schemas.microsoft.com/office/drawing/2014/main" id="{BD4474E6-A55C-4C82-9BE6-277124B93CE7}"/>
                </a:ext>
                <a:ext uri="{C183D7F6-B498-43B3-948B-1728B52AA6E4}">
                  <adec:decorative xmlns:adec="http://schemas.microsoft.com/office/drawing/2017/decorative" val="0"/>
                </a:ext>
              </a:extLst>
            </p:cNvPr>
            <p:cNvSpPr>
              <a:spLocks noChangeArrowheads="1"/>
            </p:cNvSpPr>
            <p:nvPr/>
          </p:nvSpPr>
          <p:spPr bwMode="auto">
            <a:xfrm>
              <a:off x="1176968" y="1396589"/>
              <a:ext cx="7552251" cy="128016"/>
            </a:xfrm>
            <a:prstGeom prst="rect">
              <a:avLst/>
            </a:prstGeom>
            <a:solidFill>
              <a:srgbClr val="DDDDDD"/>
            </a:solidFill>
            <a:ln w="9525">
              <a:solidFill>
                <a:schemeClr val="tx1"/>
              </a:solidFill>
              <a:miter lim="800000"/>
              <a:headEnd/>
              <a:tailEnd/>
            </a:ln>
          </p:spPr>
          <p:txBody>
            <a:bodyPr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Environmental and Occupational Safety and Health (EOSH)</a:t>
              </a:r>
            </a:p>
          </p:txBody>
        </p:sp>
        <p:sp>
          <p:nvSpPr>
            <p:cNvPr id="80926" name="TextBox 70" descr="FAA Employee Housing &amp; Life Safety Shelter System Services">
              <a:extLst>
                <a:ext uri="{FF2B5EF4-FFF2-40B4-BE49-F238E27FC236}">
                  <a16:creationId xmlns:a16="http://schemas.microsoft.com/office/drawing/2014/main" id="{2B2FD9A7-E63E-4793-A3CD-F4C74EDA1CEE}"/>
                </a:ext>
                <a:ext uri="{C183D7F6-B498-43B3-948B-1728B52AA6E4}">
                  <adec:decorative xmlns:adec="http://schemas.microsoft.com/office/drawing/2017/decorative" val="0"/>
                </a:ext>
              </a:extLst>
            </p:cNvPr>
            <p:cNvSpPr txBox="1">
              <a:spLocks noChangeArrowheads="1"/>
            </p:cNvSpPr>
            <p:nvPr/>
          </p:nvSpPr>
          <p:spPr bwMode="auto">
            <a:xfrm>
              <a:off x="2715852" y="2953141"/>
              <a:ext cx="2926142"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FAA Employee Housing &amp; Life Safety Shelter System Services</a:t>
              </a:r>
            </a:p>
          </p:txBody>
        </p:sp>
        <p:sp>
          <p:nvSpPr>
            <p:cNvPr id="80929" name="roadmap_symbol 257" descr="roadmap_symbol 257">
              <a:hlinkClick r:id="rId11"/>
              <a:extLst>
                <a:ext uri="{FF2B5EF4-FFF2-40B4-BE49-F238E27FC236}">
                  <a16:creationId xmlns:a16="http://schemas.microsoft.com/office/drawing/2014/main" id="{A82C4519-C73D-4548-A517-7D76DD5A4CF3}"/>
                </a:ext>
                <a:ext uri="{C183D7F6-B498-43B3-948B-1728B52AA6E4}">
                  <adec:decorative xmlns:adec="http://schemas.microsoft.com/office/drawing/2017/decorative" val="0"/>
                </a:ext>
              </a:extLst>
            </p:cNvPr>
            <p:cNvSpPr>
              <a:spLocks noChangeArrowheads="1"/>
            </p:cNvSpPr>
            <p:nvPr/>
          </p:nvSpPr>
          <p:spPr bwMode="auto">
            <a:xfrm>
              <a:off x="329592" y="1383794"/>
              <a:ext cx="804689" cy="182905"/>
            </a:xfrm>
            <a:prstGeom prst="rect">
              <a:avLst/>
            </a:prstGeom>
            <a:solidFill>
              <a:srgbClr val="FFFF99"/>
            </a:solidFill>
            <a:ln w="9525">
              <a:solidFill>
                <a:schemeClr val="tx1"/>
              </a:solidFill>
              <a:miter lim="800000"/>
              <a:headEnd/>
              <a:tailEnd/>
            </a:ln>
          </p:spPr>
          <p:txBody>
            <a:bodyPr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EOSH</a:t>
              </a:r>
            </a:p>
          </p:txBody>
        </p:sp>
        <p:sp>
          <p:nvSpPr>
            <p:cNvPr id="80932" name="decision 1103 planned" descr="decision 1103 planned">
              <a:hlinkClick r:id="rId12"/>
              <a:extLst>
                <a:ext uri="{FF2B5EF4-FFF2-40B4-BE49-F238E27FC236}">
                  <a16:creationId xmlns:a16="http://schemas.microsoft.com/office/drawing/2014/main" id="{355C0378-527A-40BE-8C76-E5780081C02B}"/>
                </a:ext>
                <a:ext uri="{C183D7F6-B498-43B3-948B-1728B52AA6E4}">
                  <adec:decorative xmlns:adec="http://schemas.microsoft.com/office/drawing/2017/decorative" val="0"/>
                </a:ext>
              </a:extLst>
            </p:cNvPr>
            <p:cNvSpPr>
              <a:spLocks noChangeArrowheads="1"/>
            </p:cNvSpPr>
            <p:nvPr/>
          </p:nvSpPr>
          <p:spPr bwMode="auto">
            <a:xfrm>
              <a:off x="3429534" y="2431898"/>
              <a:ext cx="274643" cy="365174"/>
            </a:xfrm>
            <a:prstGeom prst="diamond">
              <a:avLst/>
            </a:prstGeom>
            <a:solidFill>
              <a:srgbClr val="DDDDDD"/>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Segoe UI Black" panose="020B0A02040204020203" pitchFamily="34" charset="0"/>
                  <a:cs typeface="Segoe UI" panose="020B0502040204020203" pitchFamily="34" charset="0"/>
                </a:rPr>
                <a:t>FID</a:t>
              </a:r>
              <a:br>
                <a:rPr lang="en-US" altLang="en-US" sz="700">
                  <a:solidFill>
                    <a:srgbClr val="000000"/>
                  </a:solidFill>
                  <a:latin typeface="Segoe UI" panose="020B0502040204020203" pitchFamily="34" charset="0"/>
                  <a:ea typeface="Segoe UI Black" panose="020B0A02040204020203" pitchFamily="34" charset="0"/>
                  <a:cs typeface="Segoe UI" panose="020B0502040204020203" pitchFamily="34" charset="0"/>
                </a:rPr>
              </a:br>
              <a:r>
                <a:rPr lang="en-US" altLang="en-US" sz="700">
                  <a:solidFill>
                    <a:srgbClr val="000000"/>
                  </a:solidFill>
                  <a:latin typeface="Segoe UI" panose="020B0502040204020203" pitchFamily="34" charset="0"/>
                  <a:ea typeface="Segoe UI Black" panose="020B0A02040204020203" pitchFamily="34" charset="0"/>
                  <a:cs typeface="Segoe UI" panose="020B0502040204020203" pitchFamily="34" charset="0"/>
                </a:rPr>
                <a:t>1103</a:t>
              </a:r>
            </a:p>
          </p:txBody>
        </p:sp>
        <p:sp>
          <p:nvSpPr>
            <p:cNvPr id="80934" name="segment 1107" descr="segment 1107">
              <a:hlinkClick r:id="rId13"/>
              <a:extLst>
                <a:ext uri="{FF2B5EF4-FFF2-40B4-BE49-F238E27FC236}">
                  <a16:creationId xmlns:a16="http://schemas.microsoft.com/office/drawing/2014/main" id="{8D2BA3E0-D686-4A13-B6D7-554420EEB863}"/>
                </a:ext>
                <a:ext uri="{C183D7F6-B498-43B3-948B-1728B52AA6E4}">
                  <adec:decorative xmlns:adec="http://schemas.microsoft.com/office/drawing/2017/decorative" val="0"/>
                </a:ext>
              </a:extLst>
            </p:cNvPr>
            <p:cNvSpPr>
              <a:spLocks noChangeArrowheads="1"/>
            </p:cNvSpPr>
            <p:nvPr/>
          </p:nvSpPr>
          <p:spPr bwMode="auto">
            <a:xfrm>
              <a:off x="1177911" y="3763348"/>
              <a:ext cx="7549313" cy="128016"/>
            </a:xfrm>
            <a:prstGeom prst="rect">
              <a:avLst/>
            </a:prstGeom>
            <a:solidFill>
              <a:srgbClr val="DDDDDD"/>
            </a:solidFill>
            <a:ln w="9525">
              <a:solidFill>
                <a:schemeClr val="tx1"/>
              </a:solidFill>
              <a:miter lim="800000"/>
              <a:headEnd/>
              <a:tailEnd/>
            </a:ln>
          </p:spPr>
          <p:txBody>
            <a:bodyPr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Enterprise Facilities Sustainment</a:t>
              </a:r>
            </a:p>
          </p:txBody>
        </p:sp>
        <p:cxnSp>
          <p:nvCxnSpPr>
            <p:cNvPr id="80935" name="Straight Connector 81">
              <a:extLst>
                <a:ext uri="{FF2B5EF4-FFF2-40B4-BE49-F238E27FC236}">
                  <a16:creationId xmlns:a16="http://schemas.microsoft.com/office/drawing/2014/main" id="{440F0BD2-1E60-4050-8CFC-D0376AA64A6E}"/>
                </a:ext>
                <a:ext uri="{C183D7F6-B498-43B3-948B-1728B52AA6E4}">
                  <adec:decorative xmlns:adec="http://schemas.microsoft.com/office/drawing/2017/decorative" val="1"/>
                </a:ext>
              </a:extLst>
            </p:cNvPr>
            <p:cNvCxnSpPr>
              <a:cxnSpLocks/>
            </p:cNvCxnSpPr>
            <p:nvPr/>
          </p:nvCxnSpPr>
          <p:spPr bwMode="auto">
            <a:xfrm flipH="1">
              <a:off x="1180640" y="1253945"/>
              <a:ext cx="7874829" cy="0"/>
            </a:xfrm>
            <a:prstGeom prst="line">
              <a:avLst/>
            </a:prstGeom>
            <a:noFill/>
            <a:ln w="12700" algn="ctr">
              <a:solidFill>
                <a:schemeClr val="tx1"/>
              </a:solidFill>
              <a:prstDash val="dash"/>
              <a:round/>
              <a:headEnd/>
              <a:tailEnd/>
            </a:ln>
          </p:spPr>
        </p:cxnSp>
        <p:cxnSp>
          <p:nvCxnSpPr>
            <p:cNvPr id="80936" name="Straight Connector 82">
              <a:extLst>
                <a:ext uri="{FF2B5EF4-FFF2-40B4-BE49-F238E27FC236}">
                  <a16:creationId xmlns:a16="http://schemas.microsoft.com/office/drawing/2014/main" id="{5134D04E-E1F5-40C2-A679-CE63C073216F}"/>
                </a:ext>
                <a:ext uri="{C183D7F6-B498-43B3-948B-1728B52AA6E4}">
                  <adec:decorative xmlns:adec="http://schemas.microsoft.com/office/drawing/2017/decorative" val="1"/>
                </a:ext>
              </a:extLst>
            </p:cNvPr>
            <p:cNvCxnSpPr>
              <a:cxnSpLocks noChangeShapeType="1"/>
            </p:cNvCxnSpPr>
            <p:nvPr/>
          </p:nvCxnSpPr>
          <p:spPr bwMode="auto">
            <a:xfrm>
              <a:off x="1165772" y="2263763"/>
              <a:ext cx="7889697" cy="0"/>
            </a:xfrm>
            <a:prstGeom prst="line">
              <a:avLst/>
            </a:prstGeom>
            <a:noFill/>
            <a:ln w="12700" algn="ctr">
              <a:solidFill>
                <a:schemeClr val="tx1"/>
              </a:solidFill>
              <a:prstDash val="dash"/>
              <a:round/>
              <a:headEnd/>
              <a:tailEnd/>
            </a:ln>
          </p:spPr>
        </p:cxnSp>
        <p:cxnSp>
          <p:nvCxnSpPr>
            <p:cNvPr id="80937" name="Straight Arrow Connector 255">
              <a:extLst>
                <a:ext uri="{FF2B5EF4-FFF2-40B4-BE49-F238E27FC236}">
                  <a16:creationId xmlns:a16="http://schemas.microsoft.com/office/drawing/2014/main" id="{8DB8AE17-598B-4C2A-9C54-88CA0C14E8EE}"/>
                </a:ext>
                <a:ext uri="{C183D7F6-B498-43B3-948B-1728B52AA6E4}">
                  <adec:decorative xmlns:adec="http://schemas.microsoft.com/office/drawing/2017/decorative" val="1"/>
                </a:ext>
              </a:extLst>
            </p:cNvPr>
            <p:cNvCxnSpPr>
              <a:cxnSpLocks noChangeShapeType="1"/>
            </p:cNvCxnSpPr>
            <p:nvPr/>
          </p:nvCxnSpPr>
          <p:spPr bwMode="auto">
            <a:xfrm>
              <a:off x="1123196" y="3694627"/>
              <a:ext cx="7861006"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0938" name="Straight Arrow Connector 84">
              <a:extLst>
                <a:ext uri="{FF2B5EF4-FFF2-40B4-BE49-F238E27FC236}">
                  <a16:creationId xmlns:a16="http://schemas.microsoft.com/office/drawing/2014/main" id="{67A0CD5B-20D5-4886-A0CB-2F6D1FE44CBC}"/>
                </a:ext>
                <a:ext uri="{C183D7F6-B498-43B3-948B-1728B52AA6E4}">
                  <adec:decorative xmlns:adec="http://schemas.microsoft.com/office/drawing/2017/decorative" val="1"/>
                </a:ext>
              </a:extLst>
            </p:cNvPr>
            <p:cNvCxnSpPr>
              <a:cxnSpLocks noChangeShapeType="1"/>
            </p:cNvCxnSpPr>
            <p:nvPr/>
          </p:nvCxnSpPr>
          <p:spPr bwMode="auto">
            <a:xfrm>
              <a:off x="1108215" y="3947986"/>
              <a:ext cx="7870090" cy="0"/>
            </a:xfrm>
            <a:prstGeom prst="straightConnector1">
              <a:avLst/>
            </a:prstGeom>
            <a:noFill/>
            <a:ln w="9525" algn="ctr">
              <a:solidFill>
                <a:srgbClr val="FF0000"/>
              </a:solidFill>
              <a:round/>
              <a:headEnd/>
              <a:tailEnd type="triangle" w="med" len="med"/>
            </a:ln>
          </p:spPr>
        </p:cxnSp>
        <p:sp>
          <p:nvSpPr>
            <p:cNvPr id="80941" name="segment 1079" descr="segment 1079">
              <a:hlinkClick r:id="rId14"/>
              <a:extLst>
                <a:ext uri="{FF2B5EF4-FFF2-40B4-BE49-F238E27FC236}">
                  <a16:creationId xmlns:a16="http://schemas.microsoft.com/office/drawing/2014/main" id="{7BC93AA6-2F39-4729-BFB8-3F3E3A9EA6DA}"/>
                </a:ext>
                <a:ext uri="{C183D7F6-B498-43B3-948B-1728B52AA6E4}">
                  <adec:decorative xmlns:adec="http://schemas.microsoft.com/office/drawing/2017/decorative" val="0"/>
                </a:ext>
              </a:extLst>
            </p:cNvPr>
            <p:cNvSpPr>
              <a:spLocks noChangeArrowheads="1"/>
            </p:cNvSpPr>
            <p:nvPr/>
          </p:nvSpPr>
          <p:spPr bwMode="auto">
            <a:xfrm>
              <a:off x="1182689" y="757175"/>
              <a:ext cx="7544536" cy="128016"/>
            </a:xfrm>
            <a:prstGeom prst="rect">
              <a:avLst/>
            </a:prstGeom>
            <a:solidFill>
              <a:srgbClr val="DDDDDD"/>
            </a:solidFill>
            <a:ln w="9525">
              <a:solidFill>
                <a:schemeClr val="tx1"/>
              </a:solidFill>
              <a:miter lim="800000"/>
              <a:headEnd/>
              <a:tailEnd/>
            </a:ln>
          </p:spPr>
          <p:txBody>
            <a:bodyPr lIns="4572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FSRM Sustainment 3</a:t>
              </a:r>
            </a:p>
          </p:txBody>
        </p:sp>
        <p:sp>
          <p:nvSpPr>
            <p:cNvPr id="57" name="segment 848" descr="segment 848">
              <a:hlinkClick r:id="rId15"/>
              <a:extLst>
                <a:ext uri="{FF2B5EF4-FFF2-40B4-BE49-F238E27FC236}">
                  <a16:creationId xmlns:a16="http://schemas.microsoft.com/office/drawing/2014/main" id="{D616DFFA-A060-4026-B7D2-F9124D569D87}"/>
                </a:ext>
                <a:ext uri="{C183D7F6-B498-43B3-948B-1728B52AA6E4}">
                  <adec:decorative xmlns:adec="http://schemas.microsoft.com/office/drawing/2017/decorative" val="0"/>
                </a:ext>
              </a:extLst>
            </p:cNvPr>
            <p:cNvSpPr>
              <a:spLocks noChangeArrowheads="1"/>
            </p:cNvSpPr>
            <p:nvPr/>
          </p:nvSpPr>
          <p:spPr bwMode="auto">
            <a:xfrm>
              <a:off x="1179903" y="2941635"/>
              <a:ext cx="912848"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endParaRPr>
            </a:p>
          </p:txBody>
        </p:sp>
        <p:cxnSp>
          <p:nvCxnSpPr>
            <p:cNvPr id="80902" name="Straight Arrow Connector 259">
              <a:extLst>
                <a:ext uri="{FF2B5EF4-FFF2-40B4-BE49-F238E27FC236}">
                  <a16:creationId xmlns:a16="http://schemas.microsoft.com/office/drawing/2014/main" id="{CBBBEA79-C062-4FE1-BB78-61D49F1D5F41}"/>
                </a:ext>
                <a:ext uri="{C183D7F6-B498-43B3-948B-1728B52AA6E4}">
                  <adec:decorative xmlns:adec="http://schemas.microsoft.com/office/drawing/2017/decorative" val="1"/>
                </a:ext>
              </a:extLst>
            </p:cNvPr>
            <p:cNvCxnSpPr>
              <a:cxnSpLocks noChangeShapeType="1"/>
            </p:cNvCxnSpPr>
            <p:nvPr/>
          </p:nvCxnSpPr>
          <p:spPr bwMode="auto">
            <a:xfrm>
              <a:off x="1114565" y="4993693"/>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0903" name="facility_type 83" descr="facility_type 83">
              <a:hlinkClick r:id="rId16"/>
              <a:extLst>
                <a:ext uri="{FF2B5EF4-FFF2-40B4-BE49-F238E27FC236}">
                  <a16:creationId xmlns:a16="http://schemas.microsoft.com/office/drawing/2014/main" id="{A67F5FDD-19E7-406E-A137-25943E472A4B}"/>
                </a:ext>
                <a:ext uri="{C183D7F6-B498-43B3-948B-1728B52AA6E4}">
                  <adec:decorative xmlns:adec="http://schemas.microsoft.com/office/drawing/2017/decorative" val="0"/>
                </a:ext>
              </a:extLst>
            </p:cNvPr>
            <p:cNvSpPr>
              <a:spLocks noChangeArrowheads="1"/>
            </p:cNvSpPr>
            <p:nvPr/>
          </p:nvSpPr>
          <p:spPr bwMode="auto">
            <a:xfrm>
              <a:off x="329592" y="4891385"/>
              <a:ext cx="804689" cy="182905"/>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ATCT/TRACONs </a:t>
              </a:r>
            </a:p>
          </p:txBody>
        </p:sp>
        <p:sp>
          <p:nvSpPr>
            <p:cNvPr id="47" name="roadmap_symbol 401" descr="roadmap_symbol 401">
              <a:hlinkClick r:id="rId17"/>
              <a:extLst>
                <a:ext uri="{FF2B5EF4-FFF2-40B4-BE49-F238E27FC236}">
                  <a16:creationId xmlns:a16="http://schemas.microsoft.com/office/drawing/2014/main" id="{2F3A70F9-5977-4EB3-BF3A-C17C6BF9CFF8}"/>
                </a:ext>
                <a:ext uri="{C183D7F6-B498-43B3-948B-1728B52AA6E4}">
                  <adec:decorative xmlns:adec="http://schemas.microsoft.com/office/drawing/2017/decorative" val="0"/>
                </a:ext>
              </a:extLst>
            </p:cNvPr>
            <p:cNvSpPr>
              <a:spLocks noChangeArrowheads="1"/>
            </p:cNvSpPr>
            <p:nvPr/>
          </p:nvSpPr>
          <p:spPr bwMode="auto">
            <a:xfrm>
              <a:off x="1170753" y="4510071"/>
              <a:ext cx="2057061" cy="125138"/>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Charlotte (CLT) ATCT</a:t>
              </a:r>
            </a:p>
          </p:txBody>
        </p:sp>
        <p:sp>
          <p:nvSpPr>
            <p:cNvPr id="48" name="roadmap_symbol 402" descr="roadmap_symbol 402">
              <a:hlinkClick r:id="rId18"/>
              <a:extLst>
                <a:ext uri="{FF2B5EF4-FFF2-40B4-BE49-F238E27FC236}">
                  <a16:creationId xmlns:a16="http://schemas.microsoft.com/office/drawing/2014/main" id="{AAEF55D9-8C64-4B63-81DE-1D78EA2C16EA}"/>
                </a:ext>
                <a:ext uri="{C183D7F6-B498-43B3-948B-1728B52AA6E4}">
                  <adec:decorative xmlns:adec="http://schemas.microsoft.com/office/drawing/2017/decorative" val="0"/>
                </a:ext>
              </a:extLst>
            </p:cNvPr>
            <p:cNvSpPr>
              <a:spLocks noChangeArrowheads="1"/>
            </p:cNvSpPr>
            <p:nvPr/>
          </p:nvSpPr>
          <p:spPr bwMode="auto">
            <a:xfrm>
              <a:off x="1173819" y="4739581"/>
              <a:ext cx="2057061" cy="13034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Greensboro (GSO) ATCT</a:t>
              </a:r>
            </a:p>
          </p:txBody>
        </p:sp>
        <p:sp>
          <p:nvSpPr>
            <p:cNvPr id="49" name="roadmap_symbol 403" descr="roadmap_symbol 403">
              <a:hlinkClick r:id="rId19"/>
              <a:extLst>
                <a:ext uri="{FF2B5EF4-FFF2-40B4-BE49-F238E27FC236}">
                  <a16:creationId xmlns:a16="http://schemas.microsoft.com/office/drawing/2014/main" id="{06AC4E7F-7969-4959-ACB0-2FD6564840E4}"/>
                </a:ext>
                <a:ext uri="{C183D7F6-B498-43B3-948B-1728B52AA6E4}">
                  <adec:decorative xmlns:adec="http://schemas.microsoft.com/office/drawing/2017/decorative" val="0"/>
                </a:ext>
              </a:extLst>
            </p:cNvPr>
            <p:cNvSpPr>
              <a:spLocks noChangeArrowheads="1"/>
            </p:cNvSpPr>
            <p:nvPr/>
          </p:nvSpPr>
          <p:spPr bwMode="auto">
            <a:xfrm>
              <a:off x="1173826" y="5039794"/>
              <a:ext cx="3602360" cy="133911"/>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Teterboro (TEB) ATCT</a:t>
              </a:r>
            </a:p>
          </p:txBody>
        </p:sp>
        <p:sp>
          <p:nvSpPr>
            <p:cNvPr id="50" name="roadmap_symbol 404" descr="roadmap_symbol 404">
              <a:hlinkClick r:id="rId20"/>
              <a:extLst>
                <a:ext uri="{FF2B5EF4-FFF2-40B4-BE49-F238E27FC236}">
                  <a16:creationId xmlns:a16="http://schemas.microsoft.com/office/drawing/2014/main" id="{E3948E93-F1CA-4402-B548-487F0C50C0B1}"/>
                </a:ext>
                <a:ext uri="{C183D7F6-B498-43B3-948B-1728B52AA6E4}">
                  <adec:decorative xmlns:adec="http://schemas.microsoft.com/office/drawing/2017/decorative" val="0"/>
                </a:ext>
              </a:extLst>
            </p:cNvPr>
            <p:cNvSpPr>
              <a:spLocks noChangeArrowheads="1"/>
            </p:cNvSpPr>
            <p:nvPr/>
          </p:nvSpPr>
          <p:spPr bwMode="auto">
            <a:xfrm>
              <a:off x="1173818" y="5263809"/>
              <a:ext cx="4087979" cy="129727"/>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Charleston (CHS) ATCT</a:t>
              </a:r>
            </a:p>
          </p:txBody>
        </p:sp>
        <p:sp>
          <p:nvSpPr>
            <p:cNvPr id="80933" name="facility_types 26" descr="facility_types 26">
              <a:hlinkClick r:id="rId21"/>
              <a:extLst>
                <a:ext uri="{FF2B5EF4-FFF2-40B4-BE49-F238E27FC236}">
                  <a16:creationId xmlns:a16="http://schemas.microsoft.com/office/drawing/2014/main" id="{A98CCA00-ADE0-4D27-9E5F-2F695D2AC27A}"/>
                </a:ext>
                <a:ext uri="{C183D7F6-B498-43B3-948B-1728B52AA6E4}">
                  <adec:decorative xmlns:adec="http://schemas.microsoft.com/office/drawing/2017/decorative" val="0"/>
                </a:ext>
              </a:extLst>
            </p:cNvPr>
            <p:cNvSpPr>
              <a:spLocks noChangeArrowheads="1"/>
            </p:cNvSpPr>
            <p:nvPr/>
          </p:nvSpPr>
          <p:spPr bwMode="auto">
            <a:xfrm>
              <a:off x="329592" y="3592541"/>
              <a:ext cx="804689" cy="182905"/>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ATCSCC</a:t>
              </a:r>
            </a:p>
          </p:txBody>
        </p:sp>
        <p:sp>
          <p:nvSpPr>
            <p:cNvPr id="80939" name="facility_types 49" descr="facility_types 49">
              <a:hlinkClick r:id="rId22"/>
              <a:extLst>
                <a:ext uri="{FF2B5EF4-FFF2-40B4-BE49-F238E27FC236}">
                  <a16:creationId xmlns:a16="http://schemas.microsoft.com/office/drawing/2014/main" id="{7504AB10-A09D-4F0B-96F2-C2F458428225}"/>
                </a:ext>
                <a:ext uri="{C183D7F6-B498-43B3-948B-1728B52AA6E4}">
                  <adec:decorative xmlns:adec="http://schemas.microsoft.com/office/drawing/2017/decorative" val="0"/>
                </a:ext>
              </a:extLst>
            </p:cNvPr>
            <p:cNvSpPr>
              <a:spLocks noChangeArrowheads="1"/>
            </p:cNvSpPr>
            <p:nvPr/>
          </p:nvSpPr>
          <p:spPr bwMode="auto">
            <a:xfrm>
              <a:off x="329592" y="3847007"/>
              <a:ext cx="804689" cy="182905"/>
            </a:xfrm>
            <a:prstGeom prst="rect">
              <a:avLst/>
            </a:prstGeom>
            <a:solidFill>
              <a:srgbClr val="B0A0EA"/>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NEMC</a:t>
              </a:r>
            </a:p>
          </p:txBody>
        </p:sp>
        <p:sp>
          <p:nvSpPr>
            <p:cNvPr id="45" name="roadmap_symbol 261" descr="roadmap_symbol 261">
              <a:hlinkClick r:id="rId23"/>
              <a:extLst>
                <a:ext uri="{FF2B5EF4-FFF2-40B4-BE49-F238E27FC236}">
                  <a16:creationId xmlns:a16="http://schemas.microsoft.com/office/drawing/2014/main" id="{86968187-6EC0-4A92-8B4A-65F039351358}"/>
                </a:ext>
                <a:ext uri="{C183D7F6-B498-43B3-948B-1728B52AA6E4}">
                  <adec:decorative xmlns:adec="http://schemas.microsoft.com/office/drawing/2017/decorative" val="0"/>
                </a:ext>
              </a:extLst>
            </p:cNvPr>
            <p:cNvSpPr>
              <a:spLocks noChangeArrowheads="1"/>
            </p:cNvSpPr>
            <p:nvPr/>
          </p:nvSpPr>
          <p:spPr bwMode="auto">
            <a:xfrm>
              <a:off x="1168396" y="5548544"/>
              <a:ext cx="3483503" cy="112428"/>
            </a:xfrm>
            <a:prstGeom prst="rect">
              <a:avLst/>
            </a:prstGeom>
            <a:solidFill>
              <a:schemeClr val="bg1"/>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        	                                Anchorage (ANC)  ATCT/ TRACON</a:t>
              </a:r>
            </a:p>
          </p:txBody>
        </p:sp>
        <p:sp>
          <p:nvSpPr>
            <p:cNvPr id="46" name="decision 1224" descr="decision 1224">
              <a:hlinkClick r:id="rId24"/>
              <a:extLst>
                <a:ext uri="{FF2B5EF4-FFF2-40B4-BE49-F238E27FC236}">
                  <a16:creationId xmlns:a16="http://schemas.microsoft.com/office/drawing/2014/main" id="{6925C2CE-155B-4A03-B7E0-13AFCD565C9E}"/>
                </a:ext>
                <a:ext uri="{C183D7F6-B498-43B3-948B-1728B52AA6E4}">
                  <adec:decorative xmlns:adec="http://schemas.microsoft.com/office/drawing/2017/decorative" val="0"/>
                </a:ext>
              </a:extLst>
            </p:cNvPr>
            <p:cNvSpPr>
              <a:spLocks noChangeArrowheads="1"/>
            </p:cNvSpPr>
            <p:nvPr/>
          </p:nvSpPr>
          <p:spPr bwMode="auto">
            <a:xfrm>
              <a:off x="2640676" y="5421598"/>
              <a:ext cx="274644" cy="365174"/>
            </a:xfrm>
            <a:prstGeom prst="diamond">
              <a:avLst/>
            </a:prstGeom>
            <a:solidFill>
              <a:srgbClr val="FFFFC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700">
                  <a:solidFill>
                    <a:srgbClr val="000000"/>
                  </a:solidFill>
                  <a:latin typeface="Segoe UI" panose="020B0502040204020203" pitchFamily="34" charset="0"/>
                  <a:ea typeface="Segoe UI Black" panose="020B0A02040204020203" pitchFamily="34" charset="0"/>
                  <a:cs typeface="Segoe UI" panose="020B0502040204020203" pitchFamily="34" charset="0"/>
                </a:rPr>
                <a:t>FID</a:t>
              </a:r>
            </a:p>
            <a:p>
              <a:pPr algn="ctr">
                <a:lnSpc>
                  <a:spcPct val="80000"/>
                </a:lnSpc>
              </a:pPr>
              <a:r>
                <a:rPr lang="en-US" altLang="en-US" sz="700">
                  <a:solidFill>
                    <a:srgbClr val="000000"/>
                  </a:solidFill>
                  <a:latin typeface="Segoe UI" panose="020B0502040204020203" pitchFamily="34" charset="0"/>
                  <a:ea typeface="Segoe UI Black" panose="020B0A02040204020203" pitchFamily="34" charset="0"/>
                  <a:cs typeface="Segoe UI" panose="020B0502040204020203" pitchFamily="34" charset="0"/>
                </a:rPr>
                <a:t>1224</a:t>
              </a:r>
            </a:p>
          </p:txBody>
        </p:sp>
        <p:sp>
          <p:nvSpPr>
            <p:cNvPr id="43" name="roadmap_symbol 406" descr="roadmap_symbol 406">
              <a:hlinkClick r:id="rId25"/>
              <a:extLst>
                <a:ext uri="{FF2B5EF4-FFF2-40B4-BE49-F238E27FC236}">
                  <a16:creationId xmlns:a16="http://schemas.microsoft.com/office/drawing/2014/main" id="{E741D981-76D9-4783-AF90-4AA135B91BC6}"/>
                </a:ext>
                <a:ext uri="{C183D7F6-B498-43B3-948B-1728B52AA6E4}">
                  <adec:decorative xmlns:adec="http://schemas.microsoft.com/office/drawing/2017/decorative" val="0"/>
                </a:ext>
              </a:extLst>
            </p:cNvPr>
            <p:cNvSpPr>
              <a:spLocks noChangeArrowheads="1"/>
            </p:cNvSpPr>
            <p:nvPr/>
          </p:nvSpPr>
          <p:spPr bwMode="auto">
            <a:xfrm>
              <a:off x="1169898" y="5826764"/>
              <a:ext cx="5133248" cy="12879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Greenville-Spartanburg (GSP) ATCT</a:t>
              </a:r>
            </a:p>
          </p:txBody>
        </p:sp>
        <p:sp>
          <p:nvSpPr>
            <p:cNvPr id="44" name="roadmap_symbol 407" descr="roadmap_symbol 407">
              <a:hlinkClick r:id="rId26"/>
              <a:extLst>
                <a:ext uri="{FF2B5EF4-FFF2-40B4-BE49-F238E27FC236}">
                  <a16:creationId xmlns:a16="http://schemas.microsoft.com/office/drawing/2014/main" id="{45AFFC13-D21D-4CFF-A137-79689C36ED1B}"/>
                </a:ext>
                <a:ext uri="{C183D7F6-B498-43B3-948B-1728B52AA6E4}">
                  <adec:decorative xmlns:adec="http://schemas.microsoft.com/office/drawing/2017/decorative" val="0"/>
                </a:ext>
              </a:extLst>
            </p:cNvPr>
            <p:cNvSpPr>
              <a:spLocks noChangeArrowheads="1"/>
            </p:cNvSpPr>
            <p:nvPr/>
          </p:nvSpPr>
          <p:spPr bwMode="auto">
            <a:xfrm>
              <a:off x="1178335" y="6060368"/>
              <a:ext cx="3597851" cy="12879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Grand Forks (GFK) ATCT</a:t>
              </a:r>
            </a:p>
          </p:txBody>
        </p:sp>
        <p:sp>
          <p:nvSpPr>
            <p:cNvPr id="80930" name="roadmap_symbol 258" descr="roadmap_symbol 258">
              <a:hlinkClick r:id="rId27"/>
              <a:extLst>
                <a:ext uri="{FF2B5EF4-FFF2-40B4-BE49-F238E27FC236}">
                  <a16:creationId xmlns:a16="http://schemas.microsoft.com/office/drawing/2014/main" id="{A57F6F91-7B5D-483D-A372-38F848B8AC3B}"/>
                </a:ext>
                <a:ext uri="{C183D7F6-B498-43B3-948B-1728B52AA6E4}">
                  <adec:decorative xmlns:adec="http://schemas.microsoft.com/office/drawing/2017/decorative" val="0"/>
                </a:ext>
              </a:extLst>
            </p:cNvPr>
            <p:cNvSpPr>
              <a:spLocks noChangeArrowheads="1"/>
            </p:cNvSpPr>
            <p:nvPr/>
          </p:nvSpPr>
          <p:spPr bwMode="auto">
            <a:xfrm>
              <a:off x="329592" y="2369835"/>
              <a:ext cx="804689" cy="237769"/>
            </a:xfrm>
            <a:prstGeom prst="rect">
              <a:avLst/>
            </a:prstGeom>
            <a:solidFill>
              <a:srgbClr val="FFFF99"/>
            </a:solidFill>
            <a:ln w="9525">
              <a:solidFill>
                <a:schemeClr val="tx1"/>
              </a:solidFill>
              <a:miter lim="800000"/>
              <a:headEnd/>
              <a:tailEnd/>
            </a:ln>
          </p:spPr>
          <p:txBody>
            <a:bodyPr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Unstaffed Infrastructure</a:t>
              </a: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descr="Facilities Roadmap (3 of 4)">
            <a:extLst>
              <a:ext uri="{FF2B5EF4-FFF2-40B4-BE49-F238E27FC236}">
                <a16:creationId xmlns:a16="http://schemas.microsoft.com/office/drawing/2014/main" id="{06F71711-15C8-4F30-AC90-2444283AB89F}"/>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Facilities Roadmap (3 of 4)</a:t>
            </a:r>
          </a:p>
        </p:txBody>
      </p:sp>
      <p:sp>
        <p:nvSpPr>
          <p:cNvPr id="3" name="Slide Number Placeholder 2" descr="59">
            <a:extLst>
              <a:ext uri="{FF2B5EF4-FFF2-40B4-BE49-F238E27FC236}">
                <a16:creationId xmlns:a16="http://schemas.microsoft.com/office/drawing/2014/main" id="{ABC25BCB-CC03-462A-BBE5-456FAFA5817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59</a:t>
            </a:fld>
            <a:endParaRPr lang="en-US"/>
          </a:p>
        </p:txBody>
      </p:sp>
      <p:grpSp>
        <p:nvGrpSpPr>
          <p:cNvPr id="2" name="Group 1" descr="The third page of the Facilities Roadmap is comprised of Technical Operations.">
            <a:extLst>
              <a:ext uri="{FF2B5EF4-FFF2-40B4-BE49-F238E27FC236}">
                <a16:creationId xmlns:a16="http://schemas.microsoft.com/office/drawing/2014/main" id="{8A0E64F8-D27D-4189-B88C-C4EF3A4A3344}"/>
              </a:ext>
            </a:extLst>
          </p:cNvPr>
          <p:cNvGrpSpPr/>
          <p:nvPr/>
        </p:nvGrpSpPr>
        <p:grpSpPr>
          <a:xfrm>
            <a:off x="30163" y="573090"/>
            <a:ext cx="9034462" cy="5881687"/>
            <a:chOff x="30163" y="573088"/>
            <a:chExt cx="9034462" cy="5881687"/>
          </a:xfrm>
        </p:grpSpPr>
        <p:sp>
          <p:nvSpPr>
            <p:cNvPr id="82948" name="Line 102">
              <a:extLst>
                <a:ext uri="{FF2B5EF4-FFF2-40B4-BE49-F238E27FC236}">
                  <a16:creationId xmlns:a16="http://schemas.microsoft.com/office/drawing/2014/main" id="{417574EE-DC49-4403-A505-A515836EB5C8}"/>
                </a:ext>
                <a:ext uri="{C183D7F6-B498-43B3-948B-1728B52AA6E4}">
                  <adec:decorative xmlns:adec="http://schemas.microsoft.com/office/drawing/2017/decorative" val="1"/>
                </a:ext>
              </a:extLst>
            </p:cNvPr>
            <p:cNvSpPr>
              <a:spLocks noChangeShapeType="1"/>
            </p:cNvSpPr>
            <p:nvPr/>
          </p:nvSpPr>
          <p:spPr bwMode="auto">
            <a:xfrm flipV="1">
              <a:off x="1225336" y="1804142"/>
              <a:ext cx="775045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49" name="facility_types 1" descr="facility_types 1">
              <a:hlinkClick r:id="rId3"/>
              <a:extLst>
                <a:ext uri="{FF2B5EF4-FFF2-40B4-BE49-F238E27FC236}">
                  <a16:creationId xmlns:a16="http://schemas.microsoft.com/office/drawing/2014/main" id="{D99D4B0A-5386-429C-9DA1-8E9B554FF034}"/>
                </a:ext>
                <a:ext uri="{C183D7F6-B498-43B3-948B-1728B52AA6E4}">
                  <adec:decorative xmlns:adec="http://schemas.microsoft.com/office/drawing/2017/decorative" val="0"/>
                </a:ext>
              </a:extLst>
            </p:cNvPr>
            <p:cNvSpPr>
              <a:spLocks noChangeArrowheads="1"/>
            </p:cNvSpPr>
            <p:nvPr/>
          </p:nvSpPr>
          <p:spPr bwMode="auto">
            <a:xfrm>
              <a:off x="329592" y="1434525"/>
              <a:ext cx="804689" cy="182885"/>
            </a:xfrm>
            <a:prstGeom prst="rect">
              <a:avLst/>
            </a:prstGeom>
            <a:solidFill>
              <a:srgbClr val="B0A0EA"/>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NOCC/OCC</a:t>
              </a:r>
            </a:p>
          </p:txBody>
        </p:sp>
        <p:sp>
          <p:nvSpPr>
            <p:cNvPr id="82950" name="actor 73" descr="actor 73">
              <a:hlinkClick r:id="rId4"/>
              <a:extLst>
                <a:ext uri="{FF2B5EF4-FFF2-40B4-BE49-F238E27FC236}">
                  <a16:creationId xmlns:a16="http://schemas.microsoft.com/office/drawing/2014/main" id="{A4660946-6D1C-4AB4-970B-BB18B592EC63}"/>
                </a:ext>
                <a:ext uri="{C183D7F6-B498-43B3-948B-1728B52AA6E4}">
                  <adec:decorative xmlns:adec="http://schemas.microsoft.com/office/drawing/2017/decorative" val="0"/>
                </a:ext>
              </a:extLst>
            </p:cNvPr>
            <p:cNvSpPr>
              <a:spLocks noChangeArrowheads="1"/>
            </p:cNvSpPr>
            <p:nvPr/>
          </p:nvSpPr>
          <p:spPr bwMode="auto">
            <a:xfrm>
              <a:off x="329592" y="1690787"/>
              <a:ext cx="804689" cy="182885"/>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Event Manager</a:t>
              </a:r>
            </a:p>
          </p:txBody>
        </p:sp>
        <p:sp>
          <p:nvSpPr>
            <p:cNvPr id="82951" name="system 992" descr="system 992">
              <a:hlinkClick r:id="rId5"/>
              <a:extLst>
                <a:ext uri="{FF2B5EF4-FFF2-40B4-BE49-F238E27FC236}">
                  <a16:creationId xmlns:a16="http://schemas.microsoft.com/office/drawing/2014/main" id="{496354FF-DAFF-4D03-9342-C88D94CE1E01}"/>
                </a:ext>
                <a:ext uri="{C183D7F6-B498-43B3-948B-1728B52AA6E4}">
                  <adec:decorative xmlns:adec="http://schemas.microsoft.com/office/drawing/2017/decorative" val="0"/>
                </a:ext>
              </a:extLst>
            </p:cNvPr>
            <p:cNvSpPr>
              <a:spLocks noChangeArrowheads="1"/>
            </p:cNvSpPr>
            <p:nvPr/>
          </p:nvSpPr>
          <p:spPr bwMode="auto">
            <a:xfrm>
              <a:off x="329592" y="1948111"/>
              <a:ext cx="804689" cy="182885"/>
            </a:xfrm>
            <a:prstGeom prst="rect">
              <a:avLst/>
            </a:prstGeom>
            <a:solidFill>
              <a:srgbClr val="D0F2F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AF TechNet</a:t>
              </a:r>
            </a:p>
          </p:txBody>
        </p:sp>
        <p:grpSp>
          <p:nvGrpSpPr>
            <p:cNvPr id="82952" name="Group 2">
              <a:extLst>
                <a:ext uri="{FF2B5EF4-FFF2-40B4-BE49-F238E27FC236}">
                  <a16:creationId xmlns:a16="http://schemas.microsoft.com/office/drawing/2014/main" id="{84891997-7DD0-4BC1-BC0D-42E9E4854F8E}"/>
                </a:ext>
              </a:extLst>
            </p:cNvPr>
            <p:cNvGrpSpPr>
              <a:grpSpLocks/>
            </p:cNvGrpSpPr>
            <p:nvPr/>
          </p:nvGrpSpPr>
          <p:grpSpPr bwMode="auto">
            <a:xfrm>
              <a:off x="1134280" y="1525940"/>
              <a:ext cx="92731" cy="513571"/>
              <a:chOff x="1122604" y="942086"/>
              <a:chExt cx="361156" cy="513571"/>
            </a:xfrm>
          </p:grpSpPr>
          <p:cxnSp>
            <p:nvCxnSpPr>
              <p:cNvPr id="82971" name="Straight Connector 188">
                <a:extLst>
                  <a:ext uri="{FF2B5EF4-FFF2-40B4-BE49-F238E27FC236}">
                    <a16:creationId xmlns:a16="http://schemas.microsoft.com/office/drawing/2014/main" id="{8ED0822D-3731-4EA4-ACAD-272A32461B9D}"/>
                  </a:ext>
                  <a:ext uri="{C183D7F6-B498-43B3-948B-1728B52AA6E4}">
                    <adec:decorative xmlns:adec="http://schemas.microsoft.com/office/drawing/2017/decorative" val="1"/>
                  </a:ext>
                </a:extLst>
              </p:cNvPr>
              <p:cNvCxnSpPr>
                <a:cxnSpLocks noChangeShapeType="1"/>
              </p:cNvCxnSpPr>
              <p:nvPr/>
            </p:nvCxnSpPr>
            <p:spPr bwMode="auto">
              <a:xfrm>
                <a:off x="1122604" y="942086"/>
                <a:ext cx="358775"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82972" name="Straight Connector 188">
                <a:extLst>
                  <a:ext uri="{FF2B5EF4-FFF2-40B4-BE49-F238E27FC236}">
                    <a16:creationId xmlns:a16="http://schemas.microsoft.com/office/drawing/2014/main" id="{62F6BF45-0E71-4374-9AA8-C38803A8A2C7}"/>
                  </a:ext>
                  <a:ext uri="{C183D7F6-B498-43B3-948B-1728B52AA6E4}">
                    <adec:decorative xmlns:adec="http://schemas.microsoft.com/office/drawing/2017/decorative" val="1"/>
                  </a:ext>
                </a:extLst>
              </p:cNvPr>
              <p:cNvCxnSpPr>
                <a:cxnSpLocks noChangeShapeType="1"/>
              </p:cNvCxnSpPr>
              <p:nvPr/>
            </p:nvCxnSpPr>
            <p:spPr bwMode="auto">
              <a:xfrm>
                <a:off x="1477234" y="942086"/>
                <a:ext cx="2381" cy="513571"/>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82973" name="Straight Connector 188">
                <a:extLst>
                  <a:ext uri="{FF2B5EF4-FFF2-40B4-BE49-F238E27FC236}">
                    <a16:creationId xmlns:a16="http://schemas.microsoft.com/office/drawing/2014/main" id="{1196FDE2-BB52-4385-BC3A-F9505344A2F2}"/>
                  </a:ext>
                  <a:ext uri="{C183D7F6-B498-43B3-948B-1728B52AA6E4}">
                    <adec:decorative xmlns:adec="http://schemas.microsoft.com/office/drawing/2017/decorative" val="1"/>
                  </a:ext>
                </a:extLst>
              </p:cNvPr>
              <p:cNvCxnSpPr>
                <a:cxnSpLocks noChangeShapeType="1"/>
              </p:cNvCxnSpPr>
              <p:nvPr/>
            </p:nvCxnSpPr>
            <p:spPr bwMode="auto">
              <a:xfrm>
                <a:off x="1122604" y="1455657"/>
                <a:ext cx="361156"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82953" name="Straight Arrow Connector 144">
              <a:extLst>
                <a:ext uri="{FF2B5EF4-FFF2-40B4-BE49-F238E27FC236}">
                  <a16:creationId xmlns:a16="http://schemas.microsoft.com/office/drawing/2014/main" id="{9025D3F8-16C2-41C7-A6FC-830F1B5A5324}"/>
                </a:ext>
                <a:ext uri="{C183D7F6-B498-43B3-948B-1728B52AA6E4}">
                  <adec:decorative xmlns:adec="http://schemas.microsoft.com/office/drawing/2017/decorative" val="1"/>
                </a:ext>
              </a:extLst>
            </p:cNvPr>
            <p:cNvCxnSpPr>
              <a:cxnSpLocks noChangeShapeType="1"/>
            </p:cNvCxnSpPr>
            <p:nvPr/>
          </p:nvCxnSpPr>
          <p:spPr bwMode="auto">
            <a:xfrm>
              <a:off x="1114226" y="2480359"/>
              <a:ext cx="7864005" cy="0"/>
            </a:xfrm>
            <a:prstGeom prst="straightConnector1">
              <a:avLst/>
            </a:prstGeom>
            <a:noFill/>
            <a:ln w="9525" algn="ctr">
              <a:solidFill>
                <a:srgbClr val="FF0000"/>
              </a:solidFill>
              <a:round/>
              <a:headEnd/>
              <a:tailEnd type="triangle" w="med" len="med"/>
            </a:ln>
          </p:spPr>
        </p:cxnSp>
        <p:sp>
          <p:nvSpPr>
            <p:cNvPr id="82954" name="Line 128">
              <a:extLst>
                <a:ext uri="{FF2B5EF4-FFF2-40B4-BE49-F238E27FC236}">
                  <a16:creationId xmlns:a16="http://schemas.microsoft.com/office/drawing/2014/main" id="{F88C376D-61F2-49FE-AF36-1DEB78679CCA}"/>
                </a:ext>
                <a:ext uri="{C183D7F6-B498-43B3-948B-1728B52AA6E4}">
                  <adec:decorative xmlns:adec="http://schemas.microsoft.com/office/drawing/2017/decorative" val="1"/>
                </a:ext>
              </a:extLst>
            </p:cNvPr>
            <p:cNvSpPr>
              <a:spLocks noChangeShapeType="1"/>
            </p:cNvSpPr>
            <p:nvPr/>
          </p:nvSpPr>
          <p:spPr bwMode="auto">
            <a:xfrm>
              <a:off x="1114226" y="3164354"/>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5" name="Line 128">
              <a:extLst>
                <a:ext uri="{FF2B5EF4-FFF2-40B4-BE49-F238E27FC236}">
                  <a16:creationId xmlns:a16="http://schemas.microsoft.com/office/drawing/2014/main" id="{B4A07971-1548-4DFE-822A-303DBB096863}"/>
                </a:ext>
                <a:ext uri="{C183D7F6-B498-43B3-948B-1728B52AA6E4}">
                  <adec:decorative xmlns:adec="http://schemas.microsoft.com/office/drawing/2017/decorative" val="1"/>
                </a:ext>
              </a:extLst>
            </p:cNvPr>
            <p:cNvSpPr>
              <a:spLocks noChangeShapeType="1"/>
            </p:cNvSpPr>
            <p:nvPr/>
          </p:nvSpPr>
          <p:spPr bwMode="auto">
            <a:xfrm flipV="1">
              <a:off x="4128941" y="5922182"/>
              <a:ext cx="484685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6" name="segment 1139" descr="segment 1139">
              <a:hlinkClick r:id="rId6"/>
              <a:extLst>
                <a:ext uri="{FF2B5EF4-FFF2-40B4-BE49-F238E27FC236}">
                  <a16:creationId xmlns:a16="http://schemas.microsoft.com/office/drawing/2014/main" id="{561DCEC2-C563-44C2-90E8-C9D5AEC7A235}"/>
                </a:ext>
                <a:ext uri="{C183D7F6-B498-43B3-948B-1728B52AA6E4}">
                  <adec:decorative xmlns:adec="http://schemas.microsoft.com/office/drawing/2017/decorative" val="0"/>
                </a:ext>
              </a:extLst>
            </p:cNvPr>
            <p:cNvSpPr>
              <a:spLocks noChangeArrowheads="1"/>
            </p:cNvSpPr>
            <p:nvPr/>
          </p:nvSpPr>
          <p:spPr bwMode="auto">
            <a:xfrm>
              <a:off x="1171617" y="5861209"/>
              <a:ext cx="2957323"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National Test Equipment Sustainment</a:t>
              </a:r>
            </a:p>
          </p:txBody>
        </p:sp>
        <p:cxnSp>
          <p:nvCxnSpPr>
            <p:cNvPr id="82957" name="Straight Arrow Connector 4">
              <a:extLst>
                <a:ext uri="{FF2B5EF4-FFF2-40B4-BE49-F238E27FC236}">
                  <a16:creationId xmlns:a16="http://schemas.microsoft.com/office/drawing/2014/main" id="{54232DF4-F9CF-4441-B1FA-B2B69EC7E9D4}"/>
                </a:ext>
                <a:ext uri="{C183D7F6-B498-43B3-948B-1728B52AA6E4}">
                  <adec:decorative xmlns:adec="http://schemas.microsoft.com/office/drawing/2017/decorative" val="1"/>
                </a:ext>
              </a:extLst>
            </p:cNvPr>
            <p:cNvCxnSpPr>
              <a:cxnSpLocks noChangeShapeType="1"/>
            </p:cNvCxnSpPr>
            <p:nvPr/>
          </p:nvCxnSpPr>
          <p:spPr bwMode="auto">
            <a:xfrm flipV="1">
              <a:off x="1114226" y="5296421"/>
              <a:ext cx="786400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2958" name="Line 128">
              <a:extLst>
                <a:ext uri="{FF2B5EF4-FFF2-40B4-BE49-F238E27FC236}">
                  <a16:creationId xmlns:a16="http://schemas.microsoft.com/office/drawing/2014/main" id="{D94794B5-8B9B-49E4-83EA-4A98AFDC89CD}"/>
                </a:ext>
                <a:ext uri="{C183D7F6-B498-43B3-948B-1728B52AA6E4}">
                  <adec:decorative xmlns:adec="http://schemas.microsoft.com/office/drawing/2017/decorative" val="1"/>
                </a:ext>
              </a:extLst>
            </p:cNvPr>
            <p:cNvSpPr>
              <a:spLocks noChangeShapeType="1"/>
            </p:cNvSpPr>
            <p:nvPr/>
          </p:nvSpPr>
          <p:spPr bwMode="auto">
            <a:xfrm>
              <a:off x="1114226" y="3847237"/>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9" name="Line 128">
              <a:extLst>
                <a:ext uri="{FF2B5EF4-FFF2-40B4-BE49-F238E27FC236}">
                  <a16:creationId xmlns:a16="http://schemas.microsoft.com/office/drawing/2014/main" id="{8E1555BB-08A4-450F-9D71-41C2C09237FA}"/>
                </a:ext>
                <a:ext uri="{C183D7F6-B498-43B3-948B-1728B52AA6E4}">
                  <adec:decorative xmlns:adec="http://schemas.microsoft.com/office/drawing/2017/decorative" val="1"/>
                </a:ext>
              </a:extLst>
            </p:cNvPr>
            <p:cNvSpPr>
              <a:spLocks noChangeShapeType="1"/>
            </p:cNvSpPr>
            <p:nvPr/>
          </p:nvSpPr>
          <p:spPr bwMode="auto">
            <a:xfrm>
              <a:off x="1114226" y="4570857"/>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60" name="Line 102">
              <a:extLst>
                <a:ext uri="{FF2B5EF4-FFF2-40B4-BE49-F238E27FC236}">
                  <a16:creationId xmlns:a16="http://schemas.microsoft.com/office/drawing/2014/main" id="{4E4A5071-57EC-4A98-8383-7ED5E1995899}"/>
                </a:ext>
                <a:ext uri="{C183D7F6-B498-43B3-948B-1728B52AA6E4}">
                  <adec:decorative xmlns:adec="http://schemas.microsoft.com/office/drawing/2017/decorative" val="1"/>
                </a:ext>
              </a:extLst>
            </p:cNvPr>
            <p:cNvSpPr>
              <a:spLocks noChangeShapeType="1"/>
            </p:cNvSpPr>
            <p:nvPr/>
          </p:nvSpPr>
          <p:spPr bwMode="auto">
            <a:xfrm>
              <a:off x="1114226" y="841944"/>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61" name="facility_types 81" descr="facility_types 81">
              <a:hlinkClick r:id="rId7"/>
              <a:extLst>
                <a:ext uri="{FF2B5EF4-FFF2-40B4-BE49-F238E27FC236}">
                  <a16:creationId xmlns:a16="http://schemas.microsoft.com/office/drawing/2014/main" id="{A69C4471-2B89-426F-9B00-8527E829BFF9}"/>
                </a:ext>
                <a:ext uri="{C183D7F6-B498-43B3-948B-1728B52AA6E4}">
                  <adec:decorative xmlns:adec="http://schemas.microsoft.com/office/drawing/2017/decorative" val="0"/>
                </a:ext>
              </a:extLst>
            </p:cNvPr>
            <p:cNvSpPr>
              <a:spLocks noChangeArrowheads="1"/>
            </p:cNvSpPr>
            <p:nvPr/>
          </p:nvSpPr>
          <p:spPr bwMode="auto">
            <a:xfrm>
              <a:off x="329592" y="755240"/>
              <a:ext cx="804689" cy="182885"/>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FTB</a:t>
              </a:r>
            </a:p>
          </p:txBody>
        </p:sp>
        <p:sp>
          <p:nvSpPr>
            <p:cNvPr id="82962" name="Line 128">
              <a:extLst>
                <a:ext uri="{FF2B5EF4-FFF2-40B4-BE49-F238E27FC236}">
                  <a16:creationId xmlns:a16="http://schemas.microsoft.com/office/drawing/2014/main" id="{D5B324D5-0D2C-4ABA-8F8F-C46204D25BF4}"/>
                </a:ext>
                <a:ext uri="{C183D7F6-B498-43B3-948B-1728B52AA6E4}">
                  <adec:decorative xmlns:adec="http://schemas.microsoft.com/office/drawing/2017/decorative" val="1"/>
                </a:ext>
              </a:extLst>
            </p:cNvPr>
            <p:cNvSpPr>
              <a:spLocks noChangeShapeType="1"/>
            </p:cNvSpPr>
            <p:nvPr/>
          </p:nvSpPr>
          <p:spPr bwMode="auto">
            <a:xfrm flipV="1">
              <a:off x="1114226" y="1108454"/>
              <a:ext cx="7864005" cy="0"/>
            </a:xfrm>
            <a:prstGeom prst="line">
              <a:avLst/>
            </a:prstGeom>
            <a:noFill/>
            <a:ln w="9525">
              <a:solidFill>
                <a:srgbClr val="FF0000"/>
              </a:solidFill>
              <a:round/>
              <a:headEnd/>
              <a:tailEnd type="triangle" w="med" len="med"/>
            </a:ln>
          </p:spPr>
          <p:txBody>
            <a:bodyPr/>
            <a:lstStyle/>
            <a:p>
              <a:endParaRPr lang="en-US"/>
            </a:p>
          </p:txBody>
        </p:sp>
        <p:sp>
          <p:nvSpPr>
            <p:cNvPr id="82963" name="facility_types 66" descr="facility_types 66">
              <a:hlinkClick r:id="rId8"/>
              <a:extLst>
                <a:ext uri="{FF2B5EF4-FFF2-40B4-BE49-F238E27FC236}">
                  <a16:creationId xmlns:a16="http://schemas.microsoft.com/office/drawing/2014/main" id="{1185D5B3-CD6F-4347-89CD-A489044CA479}"/>
                </a:ext>
                <a:ext uri="{C183D7F6-B498-43B3-948B-1728B52AA6E4}">
                  <adec:decorative xmlns:adec="http://schemas.microsoft.com/office/drawing/2017/decorative" val="0"/>
                </a:ext>
              </a:extLst>
            </p:cNvPr>
            <p:cNvSpPr>
              <a:spLocks noChangeArrowheads="1"/>
            </p:cNvSpPr>
            <p:nvPr/>
          </p:nvSpPr>
          <p:spPr bwMode="auto">
            <a:xfrm>
              <a:off x="140894" y="1017115"/>
              <a:ext cx="987552" cy="182877"/>
            </a:xfrm>
            <a:prstGeom prst="rect">
              <a:avLst/>
            </a:prstGeom>
            <a:solidFill>
              <a:srgbClr val="B0A0EA"/>
            </a:solidFill>
            <a:ln w="9525">
              <a:solidFill>
                <a:schemeClr val="tx1"/>
              </a:solidFill>
              <a:miter lim="800000"/>
              <a:headEnd/>
              <a:tailEnd/>
            </a:ln>
          </p:spPr>
          <p:txBody>
            <a:bodyPr wrap="none" lIns="18288" tIns="18288" rIns="18288" bIns="18288"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Data Warehouse</a:t>
              </a:r>
            </a:p>
          </p:txBody>
        </p:sp>
        <p:sp>
          <p:nvSpPr>
            <p:cNvPr id="82964" name="Rectangle 169">
              <a:extLst>
                <a:ext uri="{FF2B5EF4-FFF2-40B4-BE49-F238E27FC236}">
                  <a16:creationId xmlns:a16="http://schemas.microsoft.com/office/drawing/2014/main" id="{2DD6F27D-9C79-4FC7-B5B4-5C52450CE21C}"/>
                </a:ext>
                <a:ext uri="{C183D7F6-B498-43B3-948B-1728B52AA6E4}">
                  <adec:decorative xmlns:adec="http://schemas.microsoft.com/office/drawing/2017/decorative" val="1"/>
                </a:ext>
              </a:extLst>
            </p:cNvPr>
            <p:cNvSpPr>
              <a:spLocks noChangeArrowheads="1"/>
            </p:cNvSpPr>
            <p:nvPr/>
          </p:nvSpPr>
          <p:spPr bwMode="auto">
            <a:xfrm flipV="1">
              <a:off x="30163" y="573088"/>
              <a:ext cx="9034462" cy="5881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Technical Operations</a:t>
              </a:r>
            </a:p>
          </p:txBody>
        </p:sp>
        <p:sp>
          <p:nvSpPr>
            <p:cNvPr id="82965" name="system 1138" descr="system 1138">
              <a:hlinkClick r:id="rId9"/>
              <a:extLst>
                <a:ext uri="{FF2B5EF4-FFF2-40B4-BE49-F238E27FC236}">
                  <a16:creationId xmlns:a16="http://schemas.microsoft.com/office/drawing/2014/main" id="{B25D20BF-DEB0-43CE-8496-E53BDC5EFF3B}"/>
                </a:ext>
                <a:ext uri="{C183D7F6-B498-43B3-948B-1728B52AA6E4}">
                  <adec:decorative xmlns:adec="http://schemas.microsoft.com/office/drawing/2017/decorative" val="0"/>
                </a:ext>
              </a:extLst>
            </p:cNvPr>
            <p:cNvSpPr>
              <a:spLocks noChangeArrowheads="1"/>
            </p:cNvSpPr>
            <p:nvPr/>
          </p:nvSpPr>
          <p:spPr bwMode="auto">
            <a:xfrm>
              <a:off x="329592" y="2388916"/>
              <a:ext cx="804689" cy="182885"/>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WMS/WRS</a:t>
              </a:r>
            </a:p>
          </p:txBody>
        </p:sp>
        <p:sp>
          <p:nvSpPr>
            <p:cNvPr id="82966" name="system 1137" descr="system 1137">
              <a:hlinkClick r:id="rId10"/>
              <a:extLst>
                <a:ext uri="{FF2B5EF4-FFF2-40B4-BE49-F238E27FC236}">
                  <a16:creationId xmlns:a16="http://schemas.microsoft.com/office/drawing/2014/main" id="{D6AAF191-1024-4AF4-B742-24E27A0DE051}"/>
                </a:ext>
                <a:ext uri="{C183D7F6-B498-43B3-948B-1728B52AA6E4}">
                  <adec:decorative xmlns:adec="http://schemas.microsoft.com/office/drawing/2017/decorative" val="0"/>
                </a:ext>
              </a:extLst>
            </p:cNvPr>
            <p:cNvSpPr>
              <a:spLocks noChangeArrowheads="1"/>
            </p:cNvSpPr>
            <p:nvPr/>
          </p:nvSpPr>
          <p:spPr bwMode="auto">
            <a:xfrm>
              <a:off x="329592" y="3079332"/>
              <a:ext cx="804689" cy="182885"/>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CAEG</a:t>
              </a:r>
            </a:p>
          </p:txBody>
        </p:sp>
        <p:sp>
          <p:nvSpPr>
            <p:cNvPr id="82967" name="system 985" descr="system 985">
              <a:hlinkClick r:id="rId11"/>
              <a:extLst>
                <a:ext uri="{FF2B5EF4-FFF2-40B4-BE49-F238E27FC236}">
                  <a16:creationId xmlns:a16="http://schemas.microsoft.com/office/drawing/2014/main" id="{B3328810-5FFB-486C-9EC2-AC9ED6D6E455}"/>
                </a:ext>
                <a:ext uri="{C183D7F6-B498-43B3-948B-1728B52AA6E4}">
                  <adec:decorative xmlns:adec="http://schemas.microsoft.com/office/drawing/2017/decorative" val="0"/>
                </a:ext>
              </a:extLst>
            </p:cNvPr>
            <p:cNvSpPr>
              <a:spLocks noChangeArrowheads="1"/>
            </p:cNvSpPr>
            <p:nvPr/>
          </p:nvSpPr>
          <p:spPr bwMode="auto">
            <a:xfrm>
              <a:off x="329592" y="5163448"/>
              <a:ext cx="804689" cy="228600"/>
            </a:xfrm>
            <a:prstGeom prst="rect">
              <a:avLst/>
            </a:prstGeom>
            <a:solidFill>
              <a:srgbClr val="D0F2FC"/>
            </a:solidFill>
            <a:ln w="9525">
              <a:solidFill>
                <a:schemeClr val="tx1"/>
              </a:solidFill>
              <a:miter lim="800000"/>
              <a:headEnd/>
              <a:tailEnd/>
            </a:ln>
          </p:spPr>
          <p:txBody>
            <a:bodyPr wrap="none" lIns="18288" tIns="18288" rIns="18288" bIns="18288"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Maintenance</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Data Terminal</a:t>
              </a:r>
            </a:p>
          </p:txBody>
        </p:sp>
        <p:sp>
          <p:nvSpPr>
            <p:cNvPr id="82968" name="system 1346" descr="system 1346">
              <a:hlinkClick r:id="rId12"/>
              <a:extLst>
                <a:ext uri="{FF2B5EF4-FFF2-40B4-BE49-F238E27FC236}">
                  <a16:creationId xmlns:a16="http://schemas.microsoft.com/office/drawing/2014/main" id="{B939BA0A-C7AE-4744-934C-5D3DA8463343}"/>
                </a:ext>
                <a:ext uri="{C183D7F6-B498-43B3-948B-1728B52AA6E4}">
                  <adec:decorative xmlns:adec="http://schemas.microsoft.com/office/drawing/2017/decorative" val="0"/>
                </a:ext>
              </a:extLst>
            </p:cNvPr>
            <p:cNvSpPr>
              <a:spLocks noChangeArrowheads="1"/>
            </p:cNvSpPr>
            <p:nvPr/>
          </p:nvSpPr>
          <p:spPr bwMode="auto">
            <a:xfrm>
              <a:off x="329592" y="3752178"/>
              <a:ext cx="804689" cy="182885"/>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FPPS</a:t>
              </a:r>
            </a:p>
          </p:txBody>
        </p:sp>
        <p:sp>
          <p:nvSpPr>
            <p:cNvPr id="82969" name="system 1347" descr="system 1347">
              <a:hlinkClick r:id="rId13"/>
              <a:extLst>
                <a:ext uri="{FF2B5EF4-FFF2-40B4-BE49-F238E27FC236}">
                  <a16:creationId xmlns:a16="http://schemas.microsoft.com/office/drawing/2014/main" id="{4DAACA3D-06E7-4174-95DA-BACD011884CC}"/>
                </a:ext>
                <a:ext uri="{C183D7F6-B498-43B3-948B-1728B52AA6E4}">
                  <adec:decorative xmlns:adec="http://schemas.microsoft.com/office/drawing/2017/decorative" val="0"/>
                </a:ext>
              </a:extLst>
            </p:cNvPr>
            <p:cNvSpPr>
              <a:spLocks noChangeArrowheads="1"/>
            </p:cNvSpPr>
            <p:nvPr/>
          </p:nvSpPr>
          <p:spPr bwMode="auto">
            <a:xfrm>
              <a:off x="329592" y="4470739"/>
              <a:ext cx="804689" cy="182885"/>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EDMS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descr="Aircraft">
            <a:extLst>
              <a:ext uri="{FF2B5EF4-FFF2-40B4-BE49-F238E27FC236}">
                <a16:creationId xmlns:a16="http://schemas.microsoft.com/office/drawing/2014/main" id="{27D9EB61-CE48-4994-A755-4E7F8C4F957D}"/>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Aircraft</a:t>
            </a:r>
          </a:p>
        </p:txBody>
      </p:sp>
      <p:sp>
        <p:nvSpPr>
          <p:cNvPr id="15363" name="Subtitle 7" descr="Objective: The Aircraft roadmap presents planned advances in Airframe and Avionics in coordination with NAS NextGen improvements.&#10;&#10;For more information, please contact Stephen VanTrees (stephen.vantrees@faa.gov).">
            <a:extLst>
              <a:ext uri="{FF2B5EF4-FFF2-40B4-BE49-F238E27FC236}">
                <a16:creationId xmlns:a16="http://schemas.microsoft.com/office/drawing/2014/main" id="{444C9933-E244-4209-9849-D5AE1AB35418}"/>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Aircraft roadmap presents planned advances in Airframe and Avionics in coordination with NAS NextGen improvements.</a:t>
            </a:r>
          </a:p>
          <a:p>
            <a:endParaRPr lang="en-US" altLang="en-US"/>
          </a:p>
          <a:p>
            <a:r>
              <a:rPr lang="en-US"/>
              <a:t>For more information, please contact Stephen VanTrees (stephen.vantrees@faa.gov).</a:t>
            </a:r>
            <a:endParaRPr lang="en-US" altLang="en-US"/>
          </a:p>
        </p:txBody>
      </p:sp>
      <p:sp>
        <p:nvSpPr>
          <p:cNvPr id="2" name="Slide Number Placeholder 1" descr="6">
            <a:extLst>
              <a:ext uri="{FF2B5EF4-FFF2-40B4-BE49-F238E27FC236}">
                <a16:creationId xmlns:a16="http://schemas.microsoft.com/office/drawing/2014/main" id="{8BA9019E-1924-44F2-BCE0-A713B6BFC6A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descr="Facilities Roadmap (4 of 4)">
            <a:extLst>
              <a:ext uri="{FF2B5EF4-FFF2-40B4-BE49-F238E27FC236}">
                <a16:creationId xmlns:a16="http://schemas.microsoft.com/office/drawing/2014/main" id="{96BDC515-E9BD-4188-B781-DC47EDA5E183}"/>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Facilities Roadmap (4 of 4)</a:t>
            </a:r>
          </a:p>
        </p:txBody>
      </p:sp>
      <p:sp>
        <p:nvSpPr>
          <p:cNvPr id="4" name="Slide Number Placeholder 3" descr="60">
            <a:extLst>
              <a:ext uri="{FF2B5EF4-FFF2-40B4-BE49-F238E27FC236}">
                <a16:creationId xmlns:a16="http://schemas.microsoft.com/office/drawing/2014/main" id="{8668DAD1-731B-4895-8359-4770EA3BECEC}"/>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60</a:t>
            </a:fld>
            <a:endParaRPr lang="en-US"/>
          </a:p>
        </p:txBody>
      </p:sp>
      <p:sp>
        <p:nvSpPr>
          <p:cNvPr id="85036" name="Rectangle 169" descr="The fourth page of the Facilities Roadmap consists of several facilities and Airport Cable Loop.">
            <a:extLst>
              <a:ext uri="{FF2B5EF4-FFF2-40B4-BE49-F238E27FC236}">
                <a16:creationId xmlns:a16="http://schemas.microsoft.com/office/drawing/2014/main" id="{CC075F03-F49A-4D70-B99E-77A7DE65481C}"/>
              </a:ext>
              <a:ext uri="{C183D7F6-B498-43B3-948B-1728B52AA6E4}">
                <adec:decorative xmlns:adec="http://schemas.microsoft.com/office/drawing/2017/decorative" val="0"/>
              </a:ext>
            </a:extLst>
          </p:cNvPr>
          <p:cNvSpPr>
            <a:spLocks noChangeArrowheads="1"/>
          </p:cNvSpPr>
          <p:nvPr/>
        </p:nvSpPr>
        <p:spPr bwMode="auto">
          <a:xfrm flipV="1">
            <a:off x="30163" y="561973"/>
            <a:ext cx="9034462" cy="5898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Other</a:t>
            </a:r>
          </a:p>
        </p:txBody>
      </p:sp>
      <p:grpSp>
        <p:nvGrpSpPr>
          <p:cNvPr id="2" name="Group 1" descr="The fourth page of the Facilities Roadmap is comprised of other elements related to Facilities, but do not fall under the prior categories on the previous pages.">
            <a:extLst>
              <a:ext uri="{FF2B5EF4-FFF2-40B4-BE49-F238E27FC236}">
                <a16:creationId xmlns:a16="http://schemas.microsoft.com/office/drawing/2014/main" id="{723C95BB-F17F-42EF-9317-EB0484A65B56}"/>
              </a:ext>
            </a:extLst>
          </p:cNvPr>
          <p:cNvGrpSpPr/>
          <p:nvPr/>
        </p:nvGrpSpPr>
        <p:grpSpPr>
          <a:xfrm>
            <a:off x="329592" y="666877"/>
            <a:ext cx="8675456" cy="5282738"/>
            <a:chOff x="329592" y="666877"/>
            <a:chExt cx="8675456" cy="5282738"/>
          </a:xfrm>
        </p:grpSpPr>
        <p:cxnSp>
          <p:nvCxnSpPr>
            <p:cNvPr id="84996" name="Straight Arrow Connector 157">
              <a:extLst>
                <a:ext uri="{FF2B5EF4-FFF2-40B4-BE49-F238E27FC236}">
                  <a16:creationId xmlns:a16="http://schemas.microsoft.com/office/drawing/2014/main" id="{BCF99182-EF28-4060-91A1-56E24B6E21E4}"/>
                </a:ext>
                <a:ext uri="{C183D7F6-B498-43B3-948B-1728B52AA6E4}">
                  <adec:decorative xmlns:adec="http://schemas.microsoft.com/office/drawing/2017/decorative" val="1"/>
                </a:ext>
              </a:extLst>
            </p:cNvPr>
            <p:cNvCxnSpPr>
              <a:cxnSpLocks noChangeShapeType="1"/>
            </p:cNvCxnSpPr>
            <p:nvPr/>
          </p:nvCxnSpPr>
          <p:spPr bwMode="auto">
            <a:xfrm>
              <a:off x="1134281" y="2560107"/>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4997" name="Straight Arrow Connector 254">
              <a:extLst>
                <a:ext uri="{FF2B5EF4-FFF2-40B4-BE49-F238E27FC236}">
                  <a16:creationId xmlns:a16="http://schemas.microsoft.com/office/drawing/2014/main" id="{F3135C75-080E-49C3-B0B6-EBC72F502AD5}"/>
                </a:ext>
                <a:ext uri="{C183D7F6-B498-43B3-948B-1728B52AA6E4}">
                  <adec:decorative xmlns:adec="http://schemas.microsoft.com/office/drawing/2017/decorative" val="1"/>
                </a:ext>
              </a:extLst>
            </p:cNvPr>
            <p:cNvCxnSpPr>
              <a:cxnSpLocks noChangeShapeType="1"/>
              <a:stCxn id="85019" idx="3"/>
            </p:cNvCxnSpPr>
            <p:nvPr/>
          </p:nvCxnSpPr>
          <p:spPr bwMode="auto">
            <a:xfrm>
              <a:off x="1134281" y="2223272"/>
              <a:ext cx="786244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4998" name="Straight Arrow Connector 262">
              <a:extLst>
                <a:ext uri="{FF2B5EF4-FFF2-40B4-BE49-F238E27FC236}">
                  <a16:creationId xmlns:a16="http://schemas.microsoft.com/office/drawing/2014/main" id="{0750673E-2A94-4EF9-BD7F-16DF2C9D9BAD}"/>
                </a:ext>
                <a:ext uri="{C183D7F6-B498-43B3-948B-1728B52AA6E4}">
                  <adec:decorative xmlns:adec="http://schemas.microsoft.com/office/drawing/2017/decorative" val="1"/>
                </a:ext>
              </a:extLst>
            </p:cNvPr>
            <p:cNvCxnSpPr>
              <a:cxnSpLocks noChangeShapeType="1"/>
            </p:cNvCxnSpPr>
            <p:nvPr/>
          </p:nvCxnSpPr>
          <p:spPr bwMode="auto">
            <a:xfrm flipV="1">
              <a:off x="1134281" y="2863585"/>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4999" name="Straight Arrow Connector 253">
              <a:extLst>
                <a:ext uri="{FF2B5EF4-FFF2-40B4-BE49-F238E27FC236}">
                  <a16:creationId xmlns:a16="http://schemas.microsoft.com/office/drawing/2014/main" id="{5113DDFF-6864-4D4F-82D6-0679FFB5F451}"/>
                </a:ext>
                <a:ext uri="{C183D7F6-B498-43B3-948B-1728B52AA6E4}">
                  <adec:decorative xmlns:adec="http://schemas.microsoft.com/office/drawing/2017/decorative" val="1"/>
                </a:ext>
              </a:extLst>
            </p:cNvPr>
            <p:cNvCxnSpPr>
              <a:cxnSpLocks noChangeShapeType="1"/>
            </p:cNvCxnSpPr>
            <p:nvPr/>
          </p:nvCxnSpPr>
          <p:spPr bwMode="auto">
            <a:xfrm flipV="1">
              <a:off x="1134281" y="3249766"/>
              <a:ext cx="7864005" cy="2574"/>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5000" name="Straight Arrow Connector 255">
              <a:extLst>
                <a:ext uri="{FF2B5EF4-FFF2-40B4-BE49-F238E27FC236}">
                  <a16:creationId xmlns:a16="http://schemas.microsoft.com/office/drawing/2014/main" id="{39940827-1DB2-4200-85C9-EE182551013F}"/>
                </a:ext>
                <a:ext uri="{C183D7F6-B498-43B3-948B-1728B52AA6E4}">
                  <adec:decorative xmlns:adec="http://schemas.microsoft.com/office/drawing/2017/decorative" val="1"/>
                </a:ext>
              </a:extLst>
            </p:cNvPr>
            <p:cNvCxnSpPr>
              <a:cxnSpLocks noChangeShapeType="1"/>
            </p:cNvCxnSpPr>
            <p:nvPr/>
          </p:nvCxnSpPr>
          <p:spPr bwMode="auto">
            <a:xfrm>
              <a:off x="1134281" y="3536728"/>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5001" name="Line 104">
              <a:extLst>
                <a:ext uri="{FF2B5EF4-FFF2-40B4-BE49-F238E27FC236}">
                  <a16:creationId xmlns:a16="http://schemas.microsoft.com/office/drawing/2014/main" id="{5CB20235-2F9F-4867-AEF9-E2D73E8C6222}"/>
                </a:ext>
                <a:ext uri="{C183D7F6-B498-43B3-948B-1728B52AA6E4}">
                  <adec:decorative xmlns:adec="http://schemas.microsoft.com/office/drawing/2017/decorative" val="1"/>
                </a:ext>
              </a:extLst>
            </p:cNvPr>
            <p:cNvSpPr>
              <a:spLocks noChangeShapeType="1"/>
            </p:cNvSpPr>
            <p:nvPr/>
          </p:nvSpPr>
          <p:spPr bwMode="auto">
            <a:xfrm flipV="1">
              <a:off x="1134281" y="3801631"/>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5002" name="Straight Arrow Connector 89">
              <a:extLst>
                <a:ext uri="{FF2B5EF4-FFF2-40B4-BE49-F238E27FC236}">
                  <a16:creationId xmlns:a16="http://schemas.microsoft.com/office/drawing/2014/main" id="{5CBFF251-7D91-488B-BDF4-08844F3158E7}"/>
                </a:ext>
                <a:ext uri="{C183D7F6-B498-43B3-948B-1728B52AA6E4}">
                  <adec:decorative xmlns:adec="http://schemas.microsoft.com/office/drawing/2017/decorative" val="1"/>
                </a:ext>
              </a:extLst>
            </p:cNvPr>
            <p:cNvCxnSpPr>
              <a:cxnSpLocks noChangeShapeType="1"/>
            </p:cNvCxnSpPr>
            <p:nvPr/>
          </p:nvCxnSpPr>
          <p:spPr bwMode="auto">
            <a:xfrm>
              <a:off x="1134281" y="4091448"/>
              <a:ext cx="7864005" cy="0"/>
            </a:xfrm>
            <a:prstGeom prst="straightConnector1">
              <a:avLst/>
            </a:prstGeom>
            <a:noFill/>
            <a:ln w="9525" algn="ctr">
              <a:solidFill>
                <a:srgbClr val="FF0000"/>
              </a:solidFill>
              <a:round/>
              <a:headEnd/>
              <a:tailEnd type="triangle" w="med" len="med"/>
            </a:ln>
          </p:spPr>
        </p:cxnSp>
        <p:sp>
          <p:nvSpPr>
            <p:cNvPr id="85003" name="Line 102">
              <a:extLst>
                <a:ext uri="{FF2B5EF4-FFF2-40B4-BE49-F238E27FC236}">
                  <a16:creationId xmlns:a16="http://schemas.microsoft.com/office/drawing/2014/main" id="{358B5082-F24D-4F95-8706-7A48296C6430}"/>
                </a:ext>
                <a:ext uri="{C183D7F6-B498-43B3-948B-1728B52AA6E4}">
                  <adec:decorative xmlns:adec="http://schemas.microsoft.com/office/drawing/2017/decorative" val="1"/>
                </a:ext>
              </a:extLst>
            </p:cNvPr>
            <p:cNvSpPr>
              <a:spLocks noChangeShapeType="1"/>
            </p:cNvSpPr>
            <p:nvPr/>
          </p:nvSpPr>
          <p:spPr bwMode="auto">
            <a:xfrm>
              <a:off x="1134281" y="4399340"/>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5" name="Line 128">
              <a:extLst>
                <a:ext uri="{FF2B5EF4-FFF2-40B4-BE49-F238E27FC236}">
                  <a16:creationId xmlns:a16="http://schemas.microsoft.com/office/drawing/2014/main" id="{38608A7E-E71D-47B4-9DAC-56353DDC13E9}"/>
                </a:ext>
                <a:ext uri="{C183D7F6-B498-43B3-948B-1728B52AA6E4}">
                  <adec:decorative xmlns:adec="http://schemas.microsoft.com/office/drawing/2017/decorative" val="1"/>
                </a:ext>
              </a:extLst>
            </p:cNvPr>
            <p:cNvSpPr>
              <a:spLocks noChangeShapeType="1"/>
            </p:cNvSpPr>
            <p:nvPr/>
          </p:nvSpPr>
          <p:spPr bwMode="auto">
            <a:xfrm flipV="1">
              <a:off x="1134281" y="4993225"/>
              <a:ext cx="7864005" cy="0"/>
            </a:xfrm>
            <a:prstGeom prst="line">
              <a:avLst/>
            </a:prstGeom>
            <a:noFill/>
            <a:ln w="9525">
              <a:solidFill>
                <a:srgbClr val="FF0000"/>
              </a:solidFill>
              <a:round/>
              <a:headEnd/>
              <a:tailEnd type="triangle" w="med" len="med"/>
            </a:ln>
          </p:spPr>
          <p:txBody>
            <a:bodyPr/>
            <a:lstStyle/>
            <a:p>
              <a:endParaRPr lang="en-US"/>
            </a:p>
          </p:txBody>
        </p:sp>
        <p:sp>
          <p:nvSpPr>
            <p:cNvPr id="85006" name="Line 128">
              <a:extLst>
                <a:ext uri="{FF2B5EF4-FFF2-40B4-BE49-F238E27FC236}">
                  <a16:creationId xmlns:a16="http://schemas.microsoft.com/office/drawing/2014/main" id="{C06DDDB2-ACEC-441C-AF8E-A621D148D240}"/>
                </a:ext>
                <a:ext uri="{C183D7F6-B498-43B3-948B-1728B52AA6E4}">
                  <adec:decorative xmlns:adec="http://schemas.microsoft.com/office/drawing/2017/decorative" val="1"/>
                </a:ext>
              </a:extLst>
            </p:cNvPr>
            <p:cNvSpPr>
              <a:spLocks noChangeShapeType="1"/>
            </p:cNvSpPr>
            <p:nvPr/>
          </p:nvSpPr>
          <p:spPr bwMode="auto">
            <a:xfrm>
              <a:off x="1134281" y="4690362"/>
              <a:ext cx="7864005" cy="0"/>
            </a:xfrm>
            <a:prstGeom prst="line">
              <a:avLst/>
            </a:prstGeom>
            <a:noFill/>
            <a:ln w="9525">
              <a:solidFill>
                <a:srgbClr val="FF0000"/>
              </a:solidFill>
              <a:round/>
              <a:headEnd/>
              <a:tailEnd type="triangle" w="med" len="med"/>
            </a:ln>
          </p:spPr>
          <p:txBody>
            <a:bodyPr/>
            <a:lstStyle/>
            <a:p>
              <a:endParaRPr lang="en-US"/>
            </a:p>
          </p:txBody>
        </p:sp>
        <p:sp>
          <p:nvSpPr>
            <p:cNvPr id="85007" name="facility_types 48" descr="facility_types 48">
              <a:hlinkClick r:id="rId3"/>
              <a:extLst>
                <a:ext uri="{FF2B5EF4-FFF2-40B4-BE49-F238E27FC236}">
                  <a16:creationId xmlns:a16="http://schemas.microsoft.com/office/drawing/2014/main" id="{1C5F08C9-C36A-4EE6-ABB6-AED2EECF7D84}"/>
                </a:ext>
                <a:ext uri="{C183D7F6-B498-43B3-948B-1728B52AA6E4}">
                  <adec:decorative xmlns:adec="http://schemas.microsoft.com/office/drawing/2017/decorative" val="0"/>
                </a:ext>
              </a:extLst>
            </p:cNvPr>
            <p:cNvSpPr>
              <a:spLocks noChangeArrowheads="1"/>
            </p:cNvSpPr>
            <p:nvPr/>
          </p:nvSpPr>
          <p:spPr bwMode="auto">
            <a:xfrm>
              <a:off x="329592" y="1138406"/>
              <a:ext cx="804689" cy="182870"/>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WJHTC</a:t>
              </a:r>
            </a:p>
          </p:txBody>
        </p:sp>
        <p:cxnSp>
          <p:nvCxnSpPr>
            <p:cNvPr id="85008" name="Straight Arrow Connector 263">
              <a:extLst>
                <a:ext uri="{FF2B5EF4-FFF2-40B4-BE49-F238E27FC236}">
                  <a16:creationId xmlns:a16="http://schemas.microsoft.com/office/drawing/2014/main" id="{66079709-E0C4-468C-91F4-8E79F27C27FC}"/>
                </a:ext>
                <a:ext uri="{C183D7F6-B498-43B3-948B-1728B52AA6E4}">
                  <adec:decorative xmlns:adec="http://schemas.microsoft.com/office/drawing/2017/decorative" val="1"/>
                </a:ext>
              </a:extLst>
            </p:cNvPr>
            <p:cNvCxnSpPr>
              <a:cxnSpLocks noChangeShapeType="1"/>
            </p:cNvCxnSpPr>
            <p:nvPr/>
          </p:nvCxnSpPr>
          <p:spPr bwMode="auto">
            <a:xfrm>
              <a:off x="1139756" y="1231433"/>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5009" name="segment 568" descr="segment 568">
              <a:hlinkClick r:id="rId4"/>
              <a:extLst>
                <a:ext uri="{FF2B5EF4-FFF2-40B4-BE49-F238E27FC236}">
                  <a16:creationId xmlns:a16="http://schemas.microsoft.com/office/drawing/2014/main" id="{D72D3FCA-E8D2-4D83-82C9-FCF4DC55423B}"/>
                </a:ext>
                <a:ext uri="{C183D7F6-B498-43B3-948B-1728B52AA6E4}">
                  <adec:decorative xmlns:adec="http://schemas.microsoft.com/office/drawing/2017/decorative" val="0"/>
                </a:ext>
              </a:extLst>
            </p:cNvPr>
            <p:cNvSpPr>
              <a:spLocks noChangeArrowheads="1"/>
            </p:cNvSpPr>
            <p:nvPr/>
          </p:nvSpPr>
          <p:spPr bwMode="auto">
            <a:xfrm>
              <a:off x="1189126" y="1162765"/>
              <a:ext cx="7558948"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William J. Hughes Technical Center Building and Plant Sustainment</a:t>
              </a:r>
            </a:p>
          </p:txBody>
        </p:sp>
        <p:sp>
          <p:nvSpPr>
            <p:cNvPr id="85010" name="segment 564" descr="segment 564">
              <a:hlinkClick r:id="rId5"/>
              <a:extLst>
                <a:ext uri="{FF2B5EF4-FFF2-40B4-BE49-F238E27FC236}">
                  <a16:creationId xmlns:a16="http://schemas.microsoft.com/office/drawing/2014/main" id="{9E95BF2D-1310-478E-A82B-CC58044C1FEF}"/>
                </a:ext>
                <a:ext uri="{C183D7F6-B498-43B3-948B-1728B52AA6E4}">
                  <adec:decorative xmlns:adec="http://schemas.microsoft.com/office/drawing/2017/decorative" val="0"/>
                </a:ext>
              </a:extLst>
            </p:cNvPr>
            <p:cNvSpPr>
              <a:spLocks noChangeArrowheads="1"/>
            </p:cNvSpPr>
            <p:nvPr/>
          </p:nvSpPr>
          <p:spPr bwMode="auto">
            <a:xfrm>
              <a:off x="1188414" y="1320320"/>
              <a:ext cx="7559660"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William J. Hughes Technical Center Laboratories</a:t>
              </a:r>
            </a:p>
          </p:txBody>
        </p:sp>
        <p:sp>
          <p:nvSpPr>
            <p:cNvPr id="85011" name="segment 1010" descr="segment 1010">
              <a:hlinkClick r:id="rId6"/>
              <a:extLst>
                <a:ext uri="{FF2B5EF4-FFF2-40B4-BE49-F238E27FC236}">
                  <a16:creationId xmlns:a16="http://schemas.microsoft.com/office/drawing/2014/main" id="{8F7723E7-8C10-4F51-9F7E-CFF89048D5C8}"/>
                </a:ext>
                <a:ext uri="{C183D7F6-B498-43B3-948B-1728B52AA6E4}">
                  <adec:decorative xmlns:adec="http://schemas.microsoft.com/office/drawing/2017/decorative" val="0"/>
                </a:ext>
              </a:extLst>
            </p:cNvPr>
            <p:cNvSpPr>
              <a:spLocks noChangeArrowheads="1"/>
            </p:cNvSpPr>
            <p:nvPr/>
          </p:nvSpPr>
          <p:spPr bwMode="auto">
            <a:xfrm>
              <a:off x="1175100" y="1502579"/>
              <a:ext cx="402271"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p>
          </p:txBody>
        </p:sp>
        <p:sp>
          <p:nvSpPr>
            <p:cNvPr id="85012" name="facility_types 32" descr="facility_types 32">
              <a:hlinkClick r:id="rId7"/>
              <a:extLst>
                <a:ext uri="{FF2B5EF4-FFF2-40B4-BE49-F238E27FC236}">
                  <a16:creationId xmlns:a16="http://schemas.microsoft.com/office/drawing/2014/main" id="{0846579E-A1ED-409E-9A18-DA9DB7B0DCCF}"/>
                </a:ext>
                <a:ext uri="{C183D7F6-B498-43B3-948B-1728B52AA6E4}">
                  <adec:decorative xmlns:adec="http://schemas.microsoft.com/office/drawing/2017/decorative" val="0"/>
                </a:ext>
              </a:extLst>
            </p:cNvPr>
            <p:cNvSpPr>
              <a:spLocks noChangeArrowheads="1"/>
            </p:cNvSpPr>
            <p:nvPr/>
          </p:nvSpPr>
          <p:spPr bwMode="auto">
            <a:xfrm>
              <a:off x="329592" y="726375"/>
              <a:ext cx="804689" cy="182870"/>
            </a:xfrm>
            <a:prstGeom prst="rect">
              <a:avLst/>
            </a:prstGeom>
            <a:solidFill>
              <a:srgbClr val="B0A0EA"/>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MMAC</a:t>
              </a:r>
            </a:p>
          </p:txBody>
        </p:sp>
        <p:cxnSp>
          <p:nvCxnSpPr>
            <p:cNvPr id="85013" name="Straight Arrow Connector 55">
              <a:extLst>
                <a:ext uri="{FF2B5EF4-FFF2-40B4-BE49-F238E27FC236}">
                  <a16:creationId xmlns:a16="http://schemas.microsoft.com/office/drawing/2014/main" id="{B59D96E7-8468-44EF-A4EA-598F65292714}"/>
                </a:ext>
                <a:ext uri="{C183D7F6-B498-43B3-948B-1728B52AA6E4}">
                  <adec:decorative xmlns:adec="http://schemas.microsoft.com/office/drawing/2017/decorative" val="1"/>
                </a:ext>
              </a:extLst>
            </p:cNvPr>
            <p:cNvCxnSpPr>
              <a:cxnSpLocks noChangeShapeType="1"/>
            </p:cNvCxnSpPr>
            <p:nvPr/>
          </p:nvCxnSpPr>
          <p:spPr bwMode="auto">
            <a:xfrm>
              <a:off x="1132721" y="828443"/>
              <a:ext cx="7864005" cy="0"/>
            </a:xfrm>
            <a:prstGeom prst="straightConnector1">
              <a:avLst/>
            </a:prstGeom>
            <a:noFill/>
            <a:ln w="9525" algn="ctr">
              <a:solidFill>
                <a:srgbClr val="FF0000"/>
              </a:solidFill>
              <a:round/>
              <a:headEnd/>
              <a:tailEnd type="triangle" w="med" len="med"/>
            </a:ln>
          </p:spPr>
        </p:cxnSp>
        <p:sp>
          <p:nvSpPr>
            <p:cNvPr id="85014" name="segment 572" descr="segment 572">
              <a:hlinkClick r:id="rId8"/>
              <a:extLst>
                <a:ext uri="{FF2B5EF4-FFF2-40B4-BE49-F238E27FC236}">
                  <a16:creationId xmlns:a16="http://schemas.microsoft.com/office/drawing/2014/main" id="{6122C9EE-E453-48A1-A3F0-977D9ED3BBC1}"/>
                </a:ext>
                <a:ext uri="{C183D7F6-B498-43B3-948B-1728B52AA6E4}">
                  <adec:decorative xmlns:adec="http://schemas.microsoft.com/office/drawing/2017/decorative" val="0"/>
                </a:ext>
              </a:extLst>
            </p:cNvPr>
            <p:cNvSpPr>
              <a:spLocks noChangeArrowheads="1"/>
            </p:cNvSpPr>
            <p:nvPr/>
          </p:nvSpPr>
          <p:spPr bwMode="auto">
            <a:xfrm>
              <a:off x="1180028" y="666877"/>
              <a:ext cx="7568046"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Aeronautical Center Infrastructure Sustainment</a:t>
              </a:r>
            </a:p>
          </p:txBody>
        </p:sp>
        <p:sp>
          <p:nvSpPr>
            <p:cNvPr id="85015" name="segment 573" descr="segment 573">
              <a:hlinkClick r:id="rId9"/>
              <a:extLst>
                <a:ext uri="{FF2B5EF4-FFF2-40B4-BE49-F238E27FC236}">
                  <a16:creationId xmlns:a16="http://schemas.microsoft.com/office/drawing/2014/main" id="{9B097863-6968-4D84-8AC5-CA6D120E1149}"/>
                </a:ext>
                <a:ext uri="{C183D7F6-B498-43B3-948B-1728B52AA6E4}">
                  <adec:decorative xmlns:adec="http://schemas.microsoft.com/office/drawing/2017/decorative" val="0"/>
                </a:ext>
              </a:extLst>
            </p:cNvPr>
            <p:cNvSpPr>
              <a:spLocks noChangeArrowheads="1"/>
            </p:cNvSpPr>
            <p:nvPr/>
          </p:nvSpPr>
          <p:spPr bwMode="auto">
            <a:xfrm>
              <a:off x="1180028" y="866262"/>
              <a:ext cx="7558948"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Aeronautical Center Lease</a:t>
              </a:r>
            </a:p>
          </p:txBody>
        </p:sp>
        <p:cxnSp>
          <p:nvCxnSpPr>
            <p:cNvPr id="85016" name="Straight Arrow Connector 263">
              <a:extLst>
                <a:ext uri="{FF2B5EF4-FFF2-40B4-BE49-F238E27FC236}">
                  <a16:creationId xmlns:a16="http://schemas.microsoft.com/office/drawing/2014/main" id="{9FAE52B8-C3DB-4B1C-A031-24E1A10EF231}"/>
                </a:ext>
                <a:ext uri="{C183D7F6-B498-43B3-948B-1728B52AA6E4}">
                  <adec:decorative xmlns:adec="http://schemas.microsoft.com/office/drawing/2017/decorative" val="1"/>
                </a:ext>
              </a:extLst>
            </p:cNvPr>
            <p:cNvCxnSpPr>
              <a:cxnSpLocks noChangeShapeType="1"/>
            </p:cNvCxnSpPr>
            <p:nvPr/>
          </p:nvCxnSpPr>
          <p:spPr bwMode="auto">
            <a:xfrm>
              <a:off x="1134281" y="1902465"/>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5017" name="facility_types 79" descr="facility_types 79">
              <a:hlinkClick r:id="rId10"/>
              <a:extLst>
                <a:ext uri="{FF2B5EF4-FFF2-40B4-BE49-F238E27FC236}">
                  <a16:creationId xmlns:a16="http://schemas.microsoft.com/office/drawing/2014/main" id="{E585D7DC-6309-4723-B2F0-3876FABEE1AE}"/>
                </a:ext>
                <a:ext uri="{C183D7F6-B498-43B3-948B-1728B52AA6E4}">
                  <adec:decorative xmlns:adec="http://schemas.microsoft.com/office/drawing/2017/decorative" val="0"/>
                </a:ext>
              </a:extLst>
            </p:cNvPr>
            <p:cNvSpPr>
              <a:spLocks noChangeArrowheads="1"/>
            </p:cNvSpPr>
            <p:nvPr/>
          </p:nvSpPr>
          <p:spPr bwMode="auto">
            <a:xfrm>
              <a:off x="329592" y="1810565"/>
              <a:ext cx="804689" cy="182870"/>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AFSS Alaska</a:t>
              </a:r>
            </a:p>
          </p:txBody>
        </p:sp>
        <p:sp>
          <p:nvSpPr>
            <p:cNvPr id="85018" name="segment 879" descr="segment 879">
              <a:hlinkClick r:id="rId11"/>
              <a:extLst>
                <a:ext uri="{FF2B5EF4-FFF2-40B4-BE49-F238E27FC236}">
                  <a16:creationId xmlns:a16="http://schemas.microsoft.com/office/drawing/2014/main" id="{D5180268-84E8-4925-BCC3-F1F535D5E367}"/>
                </a:ext>
                <a:ext uri="{C183D7F6-B498-43B3-948B-1728B52AA6E4}">
                  <adec:decorative xmlns:adec="http://schemas.microsoft.com/office/drawing/2017/decorative" val="0"/>
                </a:ext>
              </a:extLst>
            </p:cNvPr>
            <p:cNvSpPr>
              <a:spLocks noChangeArrowheads="1"/>
            </p:cNvSpPr>
            <p:nvPr/>
          </p:nvSpPr>
          <p:spPr bwMode="auto">
            <a:xfrm>
              <a:off x="1177292" y="1839604"/>
              <a:ext cx="3479550"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Alaska Flight Service Facility Modernization (AFSFM)</a:t>
              </a:r>
            </a:p>
          </p:txBody>
        </p:sp>
        <p:sp>
          <p:nvSpPr>
            <p:cNvPr id="85019" name="facility_types 19" descr="facility_types 19">
              <a:hlinkClick r:id="rId12"/>
              <a:extLst>
                <a:ext uri="{FF2B5EF4-FFF2-40B4-BE49-F238E27FC236}">
                  <a16:creationId xmlns:a16="http://schemas.microsoft.com/office/drawing/2014/main" id="{38B8EFEA-F14B-4CC7-A0DE-1A014E537A48}"/>
                </a:ext>
                <a:ext uri="{C183D7F6-B498-43B3-948B-1728B52AA6E4}">
                  <adec:decorative xmlns:adec="http://schemas.microsoft.com/office/drawing/2017/decorative" val="0"/>
                </a:ext>
              </a:extLst>
            </p:cNvPr>
            <p:cNvSpPr>
              <a:spLocks noChangeArrowheads="1"/>
            </p:cNvSpPr>
            <p:nvPr/>
          </p:nvSpPr>
          <p:spPr bwMode="auto">
            <a:xfrm>
              <a:off x="329592" y="2131837"/>
              <a:ext cx="804689" cy="182870"/>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FSS</a:t>
              </a:r>
            </a:p>
          </p:txBody>
        </p:sp>
        <p:sp>
          <p:nvSpPr>
            <p:cNvPr id="85020" name="facility_types 42" descr="facility_types 42">
              <a:hlinkClick r:id="rId13"/>
              <a:extLst>
                <a:ext uri="{FF2B5EF4-FFF2-40B4-BE49-F238E27FC236}">
                  <a16:creationId xmlns:a16="http://schemas.microsoft.com/office/drawing/2014/main" id="{FAFF1269-036F-4982-A491-43DC32772A66}"/>
                </a:ext>
                <a:ext uri="{C183D7F6-B498-43B3-948B-1728B52AA6E4}">
                  <adec:decorative xmlns:adec="http://schemas.microsoft.com/office/drawing/2017/decorative" val="0"/>
                </a:ext>
              </a:extLst>
            </p:cNvPr>
            <p:cNvSpPr>
              <a:spLocks noChangeArrowheads="1"/>
            </p:cNvSpPr>
            <p:nvPr/>
          </p:nvSpPr>
          <p:spPr bwMode="auto">
            <a:xfrm>
              <a:off x="329592" y="2428471"/>
              <a:ext cx="804689" cy="182870"/>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Oceanic Center</a:t>
              </a:r>
            </a:p>
          </p:txBody>
        </p:sp>
        <p:sp>
          <p:nvSpPr>
            <p:cNvPr id="85021" name="facility_types 59" descr="facility_types 59">
              <a:hlinkClick r:id="rId14"/>
              <a:extLst>
                <a:ext uri="{FF2B5EF4-FFF2-40B4-BE49-F238E27FC236}">
                  <a16:creationId xmlns:a16="http://schemas.microsoft.com/office/drawing/2014/main" id="{A5C700D5-8524-4D06-8664-C0F5D81075A7}"/>
                </a:ext>
                <a:ext uri="{C183D7F6-B498-43B3-948B-1728B52AA6E4}">
                  <adec:decorative xmlns:adec="http://schemas.microsoft.com/office/drawing/2017/decorative" val="0"/>
                </a:ext>
              </a:extLst>
            </p:cNvPr>
            <p:cNvSpPr>
              <a:spLocks noChangeArrowheads="1"/>
            </p:cNvSpPr>
            <p:nvPr/>
          </p:nvSpPr>
          <p:spPr bwMode="auto">
            <a:xfrm>
              <a:off x="329592" y="2725865"/>
              <a:ext cx="804689" cy="290712"/>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Military ATC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Facilities</a:t>
              </a:r>
            </a:p>
          </p:txBody>
        </p:sp>
        <p:sp>
          <p:nvSpPr>
            <p:cNvPr id="85022" name="facility_types 26" descr="facility_types 26">
              <a:hlinkClick r:id="rId15"/>
              <a:extLst>
                <a:ext uri="{FF2B5EF4-FFF2-40B4-BE49-F238E27FC236}">
                  <a16:creationId xmlns:a16="http://schemas.microsoft.com/office/drawing/2014/main" id="{74E254B9-5324-4152-AEEF-7B729CAEEE9A}"/>
                </a:ext>
                <a:ext uri="{C183D7F6-B498-43B3-948B-1728B52AA6E4}">
                  <adec:decorative xmlns:adec="http://schemas.microsoft.com/office/drawing/2017/decorative" val="0"/>
                </a:ext>
              </a:extLst>
            </p:cNvPr>
            <p:cNvSpPr>
              <a:spLocks noChangeArrowheads="1"/>
            </p:cNvSpPr>
            <p:nvPr/>
          </p:nvSpPr>
          <p:spPr bwMode="auto">
            <a:xfrm>
              <a:off x="329592" y="3434660"/>
              <a:ext cx="804689" cy="182870"/>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ATCSCC</a:t>
              </a:r>
            </a:p>
          </p:txBody>
        </p:sp>
        <p:sp>
          <p:nvSpPr>
            <p:cNvPr id="85023" name="facility_types 75" descr="facility_types 75">
              <a:hlinkClick r:id="rId16"/>
              <a:extLst>
                <a:ext uri="{FF2B5EF4-FFF2-40B4-BE49-F238E27FC236}">
                  <a16:creationId xmlns:a16="http://schemas.microsoft.com/office/drawing/2014/main" id="{365569D0-15F2-43E7-AE12-E46C211C93E4}"/>
                </a:ext>
                <a:ext uri="{C183D7F6-B498-43B3-948B-1728B52AA6E4}">
                  <adec:decorative xmlns:adec="http://schemas.microsoft.com/office/drawing/2017/decorative" val="0"/>
                </a:ext>
              </a:extLst>
            </p:cNvPr>
            <p:cNvSpPr>
              <a:spLocks noChangeArrowheads="1"/>
            </p:cNvSpPr>
            <p:nvPr/>
          </p:nvSpPr>
          <p:spPr bwMode="auto">
            <a:xfrm>
              <a:off x="329592" y="3160552"/>
              <a:ext cx="804689" cy="182870"/>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NNCC</a:t>
              </a:r>
            </a:p>
          </p:txBody>
        </p:sp>
        <p:sp>
          <p:nvSpPr>
            <p:cNvPr id="85024" name="segment 866" descr="segment 866">
              <a:hlinkClick r:id="rId17"/>
              <a:extLst>
                <a:ext uri="{FF2B5EF4-FFF2-40B4-BE49-F238E27FC236}">
                  <a16:creationId xmlns:a16="http://schemas.microsoft.com/office/drawing/2014/main" id="{906CC88B-49A4-4ED0-948D-464D325C9AB0}"/>
                </a:ext>
                <a:ext uri="{C183D7F6-B498-43B3-948B-1728B52AA6E4}">
                  <adec:decorative xmlns:adec="http://schemas.microsoft.com/office/drawing/2017/decorative" val="0"/>
                </a:ext>
              </a:extLst>
            </p:cNvPr>
            <p:cNvSpPr>
              <a:spLocks noChangeArrowheads="1"/>
            </p:cNvSpPr>
            <p:nvPr/>
          </p:nvSpPr>
          <p:spPr bwMode="auto">
            <a:xfrm>
              <a:off x="1175100" y="3742579"/>
              <a:ext cx="908223"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85025" name="facility_types 73" descr="facility_types 73">
              <a:hlinkClick r:id="rId18"/>
              <a:extLst>
                <a:ext uri="{FF2B5EF4-FFF2-40B4-BE49-F238E27FC236}">
                  <a16:creationId xmlns:a16="http://schemas.microsoft.com/office/drawing/2014/main" id="{59C3D283-479A-4AFE-BBEA-ECABC6E06A1B}"/>
                </a:ext>
                <a:ext uri="{C183D7F6-B498-43B3-948B-1728B52AA6E4}">
                  <adec:decorative xmlns:adec="http://schemas.microsoft.com/office/drawing/2017/decorative" val="0"/>
                </a:ext>
              </a:extLst>
            </p:cNvPr>
            <p:cNvSpPr>
              <a:spLocks noChangeArrowheads="1"/>
            </p:cNvSpPr>
            <p:nvPr/>
          </p:nvSpPr>
          <p:spPr bwMode="auto">
            <a:xfrm>
              <a:off x="329592" y="3709924"/>
              <a:ext cx="804689" cy="182870"/>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AFSS CONUS</a:t>
              </a:r>
            </a:p>
          </p:txBody>
        </p:sp>
        <p:sp>
          <p:nvSpPr>
            <p:cNvPr id="85027" name="facility_types 76" descr="facility_types 76">
              <a:hlinkClick r:id="rId19"/>
              <a:extLst>
                <a:ext uri="{FF2B5EF4-FFF2-40B4-BE49-F238E27FC236}">
                  <a16:creationId xmlns:a16="http://schemas.microsoft.com/office/drawing/2014/main" id="{6B98D2DD-C6E4-4F0C-86A8-C0715BF63993}"/>
                </a:ext>
                <a:ext uri="{C183D7F6-B498-43B3-948B-1728B52AA6E4}">
                  <adec:decorative xmlns:adec="http://schemas.microsoft.com/office/drawing/2017/decorative" val="0"/>
                </a:ext>
              </a:extLst>
            </p:cNvPr>
            <p:cNvSpPr>
              <a:spLocks noChangeArrowheads="1"/>
            </p:cNvSpPr>
            <p:nvPr/>
          </p:nvSpPr>
          <p:spPr bwMode="auto">
            <a:xfrm>
              <a:off x="329592" y="4297272"/>
              <a:ext cx="804689" cy="182870"/>
            </a:xfrm>
            <a:prstGeom prst="rect">
              <a:avLst/>
            </a:prstGeom>
            <a:solidFill>
              <a:srgbClr val="B0A0EA"/>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NIEC</a:t>
              </a:r>
            </a:p>
          </p:txBody>
        </p:sp>
        <p:sp>
          <p:nvSpPr>
            <p:cNvPr id="85028" name="facility_types 49" descr="facility_types 49">
              <a:hlinkClick r:id="rId20"/>
              <a:extLst>
                <a:ext uri="{FF2B5EF4-FFF2-40B4-BE49-F238E27FC236}">
                  <a16:creationId xmlns:a16="http://schemas.microsoft.com/office/drawing/2014/main" id="{E7A04CDE-7D32-4003-85C6-727146495327}"/>
                </a:ext>
                <a:ext uri="{C183D7F6-B498-43B3-948B-1728B52AA6E4}">
                  <adec:decorative xmlns:adec="http://schemas.microsoft.com/office/drawing/2017/decorative" val="0"/>
                </a:ext>
              </a:extLst>
            </p:cNvPr>
            <p:cNvSpPr>
              <a:spLocks noChangeArrowheads="1"/>
            </p:cNvSpPr>
            <p:nvPr/>
          </p:nvSpPr>
          <p:spPr bwMode="auto">
            <a:xfrm>
              <a:off x="329592" y="4009537"/>
              <a:ext cx="804689" cy="182870"/>
            </a:xfrm>
            <a:prstGeom prst="rect">
              <a:avLst/>
            </a:prstGeom>
            <a:solidFill>
              <a:srgbClr val="B0A0EA"/>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NEMC</a:t>
              </a:r>
            </a:p>
          </p:txBody>
        </p:sp>
        <p:sp>
          <p:nvSpPr>
            <p:cNvPr id="85029" name="facility_types 64" descr="facility_types 64">
              <a:hlinkClick r:id="rId21"/>
              <a:extLst>
                <a:ext uri="{FF2B5EF4-FFF2-40B4-BE49-F238E27FC236}">
                  <a16:creationId xmlns:a16="http://schemas.microsoft.com/office/drawing/2014/main" id="{5675BF83-7C91-48BD-BA3D-F8857BF2530E}"/>
                </a:ext>
                <a:ext uri="{C183D7F6-B498-43B3-948B-1728B52AA6E4}">
                  <adec:decorative xmlns:adec="http://schemas.microsoft.com/office/drawing/2017/decorative" val="0"/>
                </a:ext>
              </a:extLst>
            </p:cNvPr>
            <p:cNvSpPr>
              <a:spLocks noChangeArrowheads="1"/>
            </p:cNvSpPr>
            <p:nvPr/>
          </p:nvSpPr>
          <p:spPr bwMode="auto">
            <a:xfrm>
              <a:off x="329592" y="4957459"/>
              <a:ext cx="804689" cy="182870"/>
            </a:xfrm>
            <a:prstGeom prst="rect">
              <a:avLst/>
            </a:prstGeom>
            <a:solidFill>
              <a:srgbClr val="B0A0EA"/>
            </a:solidFill>
            <a:ln w="9525">
              <a:solidFill>
                <a:schemeClr val="tx1"/>
              </a:solidFill>
              <a:miter lim="800000"/>
              <a:headEnd/>
              <a:tailEnd/>
            </a:ln>
          </p:spPr>
          <p:txBody>
            <a:bodyPr wrap="none" lIns="18288" tIns="18288" rIns="18288" bIns="18288"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FAA Depot</a:t>
              </a:r>
            </a:p>
          </p:txBody>
        </p:sp>
        <p:sp>
          <p:nvSpPr>
            <p:cNvPr id="85030" name="segment 1095" descr="segment 1095">
              <a:hlinkClick r:id="rId22"/>
              <a:extLst>
                <a:ext uri="{FF2B5EF4-FFF2-40B4-BE49-F238E27FC236}">
                  <a16:creationId xmlns:a16="http://schemas.microsoft.com/office/drawing/2014/main" id="{80FCB278-DF6C-4E75-8CFD-D8E3462B3942}"/>
                </a:ext>
                <a:ext uri="{C183D7F6-B498-43B3-948B-1728B52AA6E4}">
                  <adec:decorative xmlns:adec="http://schemas.microsoft.com/office/drawing/2017/decorative" val="0"/>
                </a:ext>
              </a:extLst>
            </p:cNvPr>
            <p:cNvSpPr>
              <a:spLocks noChangeArrowheads="1"/>
            </p:cNvSpPr>
            <p:nvPr/>
          </p:nvSpPr>
          <p:spPr bwMode="auto">
            <a:xfrm>
              <a:off x="1176498" y="4623123"/>
              <a:ext cx="1429964" cy="128016"/>
            </a:xfrm>
            <a:prstGeom prst="rect">
              <a:avLst/>
            </a:prstGeom>
            <a:solidFill>
              <a:srgbClr val="DDDDDD"/>
            </a:solidFill>
            <a:ln w="9525">
              <a:solidFill>
                <a:schemeClr val="tx1"/>
              </a:solidFill>
              <a:prstDash val="solid"/>
              <a:miter lim="800000"/>
              <a:headEnd/>
              <a:tailEnd/>
            </a:ln>
          </p:spPr>
          <p:txBody>
            <a:bodyPr lIns="18288" tIns="18288" rIns="0" bIns="0" anchor="ctr"/>
            <a:lstStyle>
              <a:lvl1pPr marL="342900" indent="-342900">
                <a:defRPr>
                  <a:solidFill>
                    <a:schemeClr val="tx1"/>
                  </a:solidFill>
                  <a:latin typeface="Calibri" panose="020F0502020204030204" pitchFamily="34" charset="0"/>
                </a:defRPr>
              </a:lvl1pPr>
              <a:lvl2pPr marL="233363">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85032" name="facility_types 65" descr="facility_types 65">
              <a:hlinkClick r:id="rId23"/>
              <a:extLst>
                <a:ext uri="{FF2B5EF4-FFF2-40B4-BE49-F238E27FC236}">
                  <a16:creationId xmlns:a16="http://schemas.microsoft.com/office/drawing/2014/main" id="{96F47F52-242E-4ACA-B461-8274A63F819A}"/>
                </a:ext>
                <a:ext uri="{C183D7F6-B498-43B3-948B-1728B52AA6E4}">
                  <adec:decorative xmlns:adec="http://schemas.microsoft.com/office/drawing/2017/decorative" val="0"/>
                </a:ext>
              </a:extLst>
            </p:cNvPr>
            <p:cNvSpPr>
              <a:spLocks noChangeArrowheads="1"/>
            </p:cNvSpPr>
            <p:nvPr/>
          </p:nvSpPr>
          <p:spPr bwMode="auto">
            <a:xfrm>
              <a:off x="329592" y="4578394"/>
              <a:ext cx="804689" cy="182870"/>
            </a:xfrm>
            <a:prstGeom prst="rect">
              <a:avLst/>
            </a:prstGeom>
            <a:solidFill>
              <a:srgbClr val="B0A0EA"/>
            </a:solidFill>
            <a:ln w="9525">
              <a:solidFill>
                <a:schemeClr val="tx1"/>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FPFM</a:t>
              </a:r>
            </a:p>
          </p:txBody>
        </p:sp>
        <p:sp>
          <p:nvSpPr>
            <p:cNvPr id="85033" name="segment 687" descr="segment 687">
              <a:hlinkClick r:id="rId24"/>
              <a:extLst>
                <a:ext uri="{FF2B5EF4-FFF2-40B4-BE49-F238E27FC236}">
                  <a16:creationId xmlns:a16="http://schemas.microsoft.com/office/drawing/2014/main" id="{86851587-3DC5-4E4B-BA1C-792F2E64E909}"/>
                </a:ext>
                <a:ext uri="{C183D7F6-B498-43B3-948B-1728B52AA6E4}">
                  <adec:decorative xmlns:adec="http://schemas.microsoft.com/office/drawing/2017/decorative" val="0"/>
                </a:ext>
              </a:extLst>
            </p:cNvPr>
            <p:cNvSpPr>
              <a:spLocks noChangeArrowheads="1"/>
            </p:cNvSpPr>
            <p:nvPr/>
          </p:nvSpPr>
          <p:spPr bwMode="auto">
            <a:xfrm>
              <a:off x="1175100" y="5554535"/>
              <a:ext cx="7563876"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NextGen Laboratories</a:t>
              </a:r>
            </a:p>
          </p:txBody>
        </p:sp>
        <p:sp>
          <p:nvSpPr>
            <p:cNvPr id="85037" name="Line 75">
              <a:extLst>
                <a:ext uri="{FF2B5EF4-FFF2-40B4-BE49-F238E27FC236}">
                  <a16:creationId xmlns:a16="http://schemas.microsoft.com/office/drawing/2014/main" id="{A9ED4960-B638-45F9-BE8E-55B5B69B9F16}"/>
                </a:ext>
                <a:ext uri="{C183D7F6-B498-43B3-948B-1728B52AA6E4}">
                  <adec:decorative xmlns:adec="http://schemas.microsoft.com/office/drawing/2017/decorative" val="1"/>
                </a:ext>
              </a:extLst>
            </p:cNvPr>
            <p:cNvSpPr>
              <a:spLocks noChangeShapeType="1"/>
            </p:cNvSpPr>
            <p:nvPr/>
          </p:nvSpPr>
          <p:spPr bwMode="auto">
            <a:xfrm flipV="1">
              <a:off x="1141208" y="5372751"/>
              <a:ext cx="786384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 name="system 1022" descr="system 1022">
              <a:hlinkClick r:id="rId25"/>
              <a:extLst>
                <a:ext uri="{FF2B5EF4-FFF2-40B4-BE49-F238E27FC236}">
                  <a16:creationId xmlns:a16="http://schemas.microsoft.com/office/drawing/2014/main" id="{D7378F4B-AB30-47BE-AA49-C5A921B9CB93}"/>
                </a:ext>
                <a:ext uri="{C183D7F6-B498-43B3-948B-1728B52AA6E4}">
                  <adec:decorative xmlns:adec="http://schemas.microsoft.com/office/drawing/2017/decorative" val="0"/>
                </a:ext>
              </a:extLst>
            </p:cNvPr>
            <p:cNvSpPr/>
            <p:nvPr/>
          </p:nvSpPr>
          <p:spPr bwMode="auto">
            <a:xfrm rot="10800000" flipV="1">
              <a:off x="330200" y="5258080"/>
              <a:ext cx="804863" cy="236538"/>
            </a:xfrm>
            <a:prstGeom prst="rect">
              <a:avLst/>
            </a:prstGeom>
            <a:solidFill>
              <a:srgbClr val="D0F2FC"/>
            </a:solidFill>
            <a:ln w="9525">
              <a:solidFill>
                <a:srgbClr val="000000"/>
              </a:solidFill>
              <a:miter lim="800000"/>
              <a:headEnd/>
              <a:tailEnd/>
            </a:ln>
          </p:spPr>
          <p:txBody>
            <a:bodyPr lIns="0" tIns="0" rIns="0" bIns="0" anchor="ctr"/>
            <a:lstStyle/>
            <a:p>
              <a:pPr algn="ctr" eaLnBrk="1" hangingPunct="1">
                <a:defRPr/>
              </a:pPr>
              <a:r>
                <a:rPr lang="en-US" sz="800">
                  <a:solidFill>
                    <a:srgbClr val="000000"/>
                  </a:solidFill>
                  <a:latin typeface="Segoe UI" panose="020B0502040204020203" pitchFamily="34" charset="0"/>
                  <a:ea typeface="ＭＳ Ｐゴシック" pitchFamily="34" charset="-128"/>
                  <a:cs typeface="Segoe UI" panose="020B0502040204020203" pitchFamily="34" charset="0"/>
                </a:rPr>
                <a:t>Airport </a:t>
              </a:r>
            </a:p>
            <a:p>
              <a:pPr algn="ctr" eaLnBrk="1" hangingPunct="1">
                <a:defRPr/>
              </a:pPr>
              <a:r>
                <a:rPr lang="en-US" sz="800">
                  <a:solidFill>
                    <a:srgbClr val="000000"/>
                  </a:solidFill>
                  <a:latin typeface="Segoe UI" panose="020B0502040204020203" pitchFamily="34" charset="0"/>
                  <a:ea typeface="ＭＳ Ｐゴシック" pitchFamily="34" charset="-128"/>
                  <a:cs typeface="Segoe UI" panose="020B0502040204020203" pitchFamily="34" charset="0"/>
                </a:rPr>
                <a:t>Cable Loop</a:t>
              </a:r>
            </a:p>
          </p:txBody>
        </p:sp>
        <p:sp>
          <p:nvSpPr>
            <p:cNvPr id="48" name="segment 548" descr="segment 548">
              <a:hlinkClick r:id="rId26"/>
              <a:extLst>
                <a:ext uri="{FF2B5EF4-FFF2-40B4-BE49-F238E27FC236}">
                  <a16:creationId xmlns:a16="http://schemas.microsoft.com/office/drawing/2014/main" id="{4046C5EF-A44E-4EC7-BAF6-B2DDC0082709}"/>
                </a:ext>
                <a:ext uri="{C183D7F6-B498-43B3-948B-1728B52AA6E4}">
                  <adec:decorative xmlns:adec="http://schemas.microsoft.com/office/drawing/2017/decorative" val="0"/>
                </a:ext>
              </a:extLst>
            </p:cNvPr>
            <p:cNvSpPr>
              <a:spLocks noChangeArrowheads="1"/>
            </p:cNvSpPr>
            <p:nvPr/>
          </p:nvSpPr>
          <p:spPr bwMode="auto">
            <a:xfrm>
              <a:off x="1168882" y="5312514"/>
              <a:ext cx="7563876"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Airport Cable Loop System Sustainment</a:t>
              </a:r>
            </a:p>
          </p:txBody>
        </p:sp>
        <p:sp>
          <p:nvSpPr>
            <p:cNvPr id="44" name="TextBox 70" descr="William J. Hughes Technical Center Laboratories - Flight Program Sustainment">
              <a:extLst>
                <a:ext uri="{FF2B5EF4-FFF2-40B4-BE49-F238E27FC236}">
                  <a16:creationId xmlns:a16="http://schemas.microsoft.com/office/drawing/2014/main" id="{88C29897-D824-4623-9493-6FBC086B31CD}"/>
                </a:ext>
                <a:ext uri="{C183D7F6-B498-43B3-948B-1728B52AA6E4}">
                  <adec:decorative xmlns:adec="http://schemas.microsoft.com/office/drawing/2017/decorative" val="0"/>
                </a:ext>
              </a:extLst>
            </p:cNvPr>
            <p:cNvSpPr txBox="1">
              <a:spLocks noChangeArrowheads="1"/>
            </p:cNvSpPr>
            <p:nvPr/>
          </p:nvSpPr>
          <p:spPr bwMode="auto">
            <a:xfrm>
              <a:off x="1629877" y="1510805"/>
              <a:ext cx="3753788"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William J. Hughes Technical Center Laboratories - Flight Program Sustainment</a:t>
              </a:r>
            </a:p>
          </p:txBody>
        </p:sp>
        <p:sp>
          <p:nvSpPr>
            <p:cNvPr id="46" name="segment 1180" descr="segment 1180">
              <a:hlinkClick r:id="rId27"/>
              <a:extLst>
                <a:ext uri="{FF2B5EF4-FFF2-40B4-BE49-F238E27FC236}">
                  <a16:creationId xmlns:a16="http://schemas.microsoft.com/office/drawing/2014/main" id="{BAFB2168-DBDC-4CAD-95AF-622271F095DD}"/>
                </a:ext>
                <a:ext uri="{C183D7F6-B498-43B3-948B-1728B52AA6E4}">
                  <adec:decorative xmlns:adec="http://schemas.microsoft.com/office/drawing/2017/decorative" val="0"/>
                </a:ext>
              </a:extLst>
            </p:cNvPr>
            <p:cNvSpPr>
              <a:spLocks noChangeArrowheads="1"/>
            </p:cNvSpPr>
            <p:nvPr/>
          </p:nvSpPr>
          <p:spPr bwMode="auto">
            <a:xfrm>
              <a:off x="1176497" y="5810632"/>
              <a:ext cx="896112"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7" name="TextBox 70" descr="Remote Tower">
              <a:extLst>
                <a:ext uri="{FF2B5EF4-FFF2-40B4-BE49-F238E27FC236}">
                  <a16:creationId xmlns:a16="http://schemas.microsoft.com/office/drawing/2014/main" id="{B4A92343-C231-4118-B3F1-E367EFF4DE0C}"/>
                </a:ext>
                <a:ext uri="{C183D7F6-B498-43B3-948B-1728B52AA6E4}">
                  <adec:decorative xmlns:adec="http://schemas.microsoft.com/office/drawing/2017/decorative" val="0"/>
                </a:ext>
              </a:extLst>
            </p:cNvPr>
            <p:cNvSpPr txBox="1">
              <a:spLocks noChangeArrowheads="1"/>
            </p:cNvSpPr>
            <p:nvPr/>
          </p:nvSpPr>
          <p:spPr bwMode="auto">
            <a:xfrm>
              <a:off x="1218720" y="5826504"/>
              <a:ext cx="811665"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rPr>
                <a:t>Remote Tower</a:t>
              </a:r>
            </a:p>
          </p:txBody>
        </p:sp>
        <p:sp>
          <p:nvSpPr>
            <p:cNvPr id="49" name="segment 1170" descr="segment 1170">
              <a:hlinkClick r:id="rId28"/>
              <a:extLst>
                <a:ext uri="{FF2B5EF4-FFF2-40B4-BE49-F238E27FC236}">
                  <a16:creationId xmlns:a16="http://schemas.microsoft.com/office/drawing/2014/main" id="{DF115455-0008-4B8B-8863-4C039F4991B4}"/>
                </a:ext>
                <a:ext uri="{C183D7F6-B498-43B3-948B-1728B52AA6E4}">
                  <adec:decorative xmlns:adec="http://schemas.microsoft.com/office/drawing/2017/decorative" val="0"/>
                </a:ext>
              </a:extLst>
            </p:cNvPr>
            <p:cNvSpPr>
              <a:spLocks noChangeArrowheads="1"/>
            </p:cNvSpPr>
            <p:nvPr/>
          </p:nvSpPr>
          <p:spPr bwMode="auto">
            <a:xfrm>
              <a:off x="2606461" y="4796042"/>
              <a:ext cx="2028814" cy="124434"/>
            </a:xfrm>
            <a:prstGeom prst="rect">
              <a:avLst/>
            </a:prstGeom>
            <a:solidFill>
              <a:srgbClr val="DDDDDD"/>
            </a:solidFill>
            <a:ln w="9525">
              <a:solidFill>
                <a:schemeClr val="tx1"/>
              </a:solidFill>
              <a:prstDash val="solid"/>
              <a:miter lim="800000"/>
              <a:headEnd/>
              <a:tailEnd/>
            </a:ln>
          </p:spPr>
          <p:txBody>
            <a:bodyPr lIns="18288" tIns="18288" rIns="0" bIns="0" anchor="ctr"/>
            <a:lstStyle>
              <a:lvl1pPr marL="342900" indent="-342900">
                <a:defRPr>
                  <a:solidFill>
                    <a:schemeClr val="tx1"/>
                  </a:solidFill>
                  <a:latin typeface="Calibri" panose="020F0502020204030204" pitchFamily="34" charset="0"/>
                </a:defRPr>
              </a:lvl1pPr>
              <a:lvl2pPr marL="233363">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0" name="TextBox 70" descr="Flight Program Fleet Modernization (FPFM) Phase 1">
              <a:extLst>
                <a:ext uri="{FF2B5EF4-FFF2-40B4-BE49-F238E27FC236}">
                  <a16:creationId xmlns:a16="http://schemas.microsoft.com/office/drawing/2014/main" id="{F4DA76B9-8CD7-4713-8217-700094F36B52}"/>
                </a:ext>
                <a:ext uri="{C183D7F6-B498-43B3-948B-1728B52AA6E4}">
                  <adec:decorative xmlns:adec="http://schemas.microsoft.com/office/drawing/2017/decorative" val="0"/>
                </a:ext>
              </a:extLst>
            </p:cNvPr>
            <p:cNvSpPr txBox="1">
              <a:spLocks noChangeArrowheads="1"/>
            </p:cNvSpPr>
            <p:nvPr/>
          </p:nvSpPr>
          <p:spPr bwMode="auto">
            <a:xfrm>
              <a:off x="3233733" y="4646094"/>
              <a:ext cx="2414098"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Flight Program Fleet Modernization (FPFM) Phase 1</a:t>
              </a:r>
              <a:endPar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51" name="TextBox 70" descr="Flight Program Fleet Modernization (FPFM) Phase 2">
              <a:extLst>
                <a:ext uri="{FF2B5EF4-FFF2-40B4-BE49-F238E27FC236}">
                  <a16:creationId xmlns:a16="http://schemas.microsoft.com/office/drawing/2014/main" id="{7660755F-4CB2-4252-96D0-9A573A7D8BBF}"/>
                </a:ext>
                <a:ext uri="{C183D7F6-B498-43B3-948B-1728B52AA6E4}">
                  <adec:decorative xmlns:adec="http://schemas.microsoft.com/office/drawing/2017/decorative" val="0"/>
                </a:ext>
              </a:extLst>
            </p:cNvPr>
            <p:cNvSpPr txBox="1">
              <a:spLocks noChangeArrowheads="1"/>
            </p:cNvSpPr>
            <p:nvPr/>
          </p:nvSpPr>
          <p:spPr bwMode="auto">
            <a:xfrm>
              <a:off x="4686302" y="4799465"/>
              <a:ext cx="2414098"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Flight Program Fleet Modernization (FPFM) Phase 2</a:t>
              </a:r>
              <a:endParaRPr lang="en-US" altLang="en-US" sz="800">
                <a:solidFill>
                  <a:srgbClr val="000000"/>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52" name="decision 1307" descr="decision 1307">
              <a:hlinkClick r:id="rId29"/>
              <a:extLst>
                <a:ext uri="{FF2B5EF4-FFF2-40B4-BE49-F238E27FC236}">
                  <a16:creationId xmlns:a16="http://schemas.microsoft.com/office/drawing/2014/main" id="{A6F642DE-E787-4A69-A631-AAE8686A4325}"/>
                </a:ext>
                <a:ext uri="{C183D7F6-B498-43B3-948B-1728B52AA6E4}">
                  <adec:decorative xmlns:adec="http://schemas.microsoft.com/office/drawing/2017/decorative" val="0"/>
                </a:ext>
              </a:extLst>
            </p:cNvPr>
            <p:cNvSpPr>
              <a:spLocks noChangeArrowheads="1"/>
            </p:cNvSpPr>
            <p:nvPr/>
          </p:nvSpPr>
          <p:spPr bwMode="auto">
            <a:xfrm>
              <a:off x="2418112" y="4669443"/>
              <a:ext cx="274644" cy="363153"/>
            </a:xfrm>
            <a:prstGeom prst="diamond">
              <a:avLst/>
            </a:prstGeom>
            <a:solidFill>
              <a:srgbClr val="FFFFC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lnSpc>
                  <a:spcPct val="80000"/>
                </a:lnSpc>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1307</a:t>
              </a:r>
            </a:p>
          </p:txBody>
        </p:sp>
      </p:grpSp>
      <p:sp>
        <p:nvSpPr>
          <p:cNvPr id="54" name="TextBox 70" descr=" Future Flight Services">
            <a:extLst>
              <a:ext uri="{FF2B5EF4-FFF2-40B4-BE49-F238E27FC236}">
                <a16:creationId xmlns:a16="http://schemas.microsoft.com/office/drawing/2014/main" id="{3C7A6710-9EF7-4A11-A256-446CBD9186B5}"/>
              </a:ext>
              <a:ext uri="{C183D7F6-B498-43B3-948B-1728B52AA6E4}">
                <adec:decorative xmlns:adec="http://schemas.microsoft.com/office/drawing/2017/decorative" val="0"/>
              </a:ext>
            </a:extLst>
          </p:cNvPr>
          <p:cNvSpPr txBox="1">
            <a:spLocks noChangeArrowheads="1"/>
          </p:cNvSpPr>
          <p:nvPr/>
        </p:nvSpPr>
        <p:spPr bwMode="auto">
          <a:xfrm>
            <a:off x="2178240" y="3765713"/>
            <a:ext cx="1033735"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Future Flight Services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Facilities Roadmap: Assumptions">
            <a:extLst>
              <a:ext uri="{FF2B5EF4-FFF2-40B4-BE49-F238E27FC236}">
                <a16:creationId xmlns:a16="http://schemas.microsoft.com/office/drawing/2014/main" id="{94477669-E090-45CC-A016-0156D4D0ACD0}"/>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Facilities Roadmap: Assumptions</a:t>
            </a:r>
          </a:p>
        </p:txBody>
      </p:sp>
      <p:graphicFrame>
        <p:nvGraphicFramePr>
          <p:cNvPr id="4" name="Group 36" descr="This table describes all of the Human Systems Integration Roadmap: Assumptions.">
            <a:extLst>
              <a:ext uri="{FF2B5EF4-FFF2-40B4-BE49-F238E27FC236}">
                <a16:creationId xmlns:a16="http://schemas.microsoft.com/office/drawing/2014/main" id="{8DDA68FF-7422-4F18-8E02-2FF837ADA36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19097810"/>
              </p:ext>
            </p:extLst>
          </p:nvPr>
        </p:nvGraphicFramePr>
        <p:xfrm>
          <a:off x="457200" y="420688"/>
          <a:ext cx="8229600" cy="2111050"/>
        </p:xfrm>
        <a:graphic>
          <a:graphicData uri="http://schemas.openxmlformats.org/drawingml/2006/table">
            <a:tbl>
              <a:tblPr firstRow="1"/>
              <a:tblGrid>
                <a:gridCol w="999438">
                  <a:extLst>
                    <a:ext uri="{9D8B030D-6E8A-4147-A177-3AD203B41FA5}">
                      <a16:colId xmlns:a16="http://schemas.microsoft.com/office/drawing/2014/main" val="20000"/>
                    </a:ext>
                  </a:extLst>
                </a:gridCol>
                <a:gridCol w="7230162">
                  <a:extLst>
                    <a:ext uri="{9D8B030D-6E8A-4147-A177-3AD203B41FA5}">
                      <a16:colId xmlns:a16="http://schemas.microsoft.com/office/drawing/2014/main" val="20001"/>
                    </a:ext>
                  </a:extLst>
                </a:gridCol>
              </a:tblGrid>
              <a:tr h="319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Identifier</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Description</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43882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FAC-01</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200" kern="1200">
                          <a:solidFill>
                            <a:schemeClr val="tx1"/>
                          </a:solidFill>
                          <a:latin typeface="Segoe UI" panose="020B0502040204020203" pitchFamily="34" charset="0"/>
                          <a:ea typeface="+mn-ea"/>
                          <a:cs typeface="Segoe UI" panose="020B0502040204020203" pitchFamily="34" charset="0"/>
                        </a:rPr>
                        <a:t>AJW-2 will need funding for any facilities or infrastructure projects to expand or improve a facility in preparation for a PMO program installation. Refurbish requirements at Large TRACONs and new facilities may be needed to support BA positions. AJW-2 should receive funding and requirements documentation at least 3 years in advance, preferably 4 years, to integrate the project into the Sustainment or New Investment portfolio workplan.</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882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FAC-02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200" kern="1200">
                          <a:solidFill>
                            <a:schemeClr val="tx1"/>
                          </a:solidFill>
                          <a:latin typeface="Segoe UI" panose="020B0502040204020203" pitchFamily="34" charset="0"/>
                          <a:ea typeface="+mn-ea"/>
                          <a:cs typeface="Segoe UI" panose="020B0502040204020203" pitchFamily="34" charset="0"/>
                        </a:rPr>
                        <a:t>Projects within the Facilities Sustainment Portfolio that are estimated to cost over $30 million are assigned their own FID decision point.</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02689230"/>
                  </a:ext>
                </a:extLst>
              </a:tr>
              <a:tr h="43882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FAC-03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200" kern="1200">
                          <a:solidFill>
                            <a:schemeClr val="tx1"/>
                          </a:solidFill>
                          <a:latin typeface="Segoe UI" panose="020B0502040204020203" pitchFamily="34" charset="0"/>
                          <a:ea typeface="+mn-ea"/>
                          <a:cs typeface="Segoe UI" panose="020B0502040204020203" pitchFamily="34" charset="0"/>
                        </a:rPr>
                        <a:t>Projects within the ATCT/ TRACON Replacement Portfolio that are estimated to cost over $100 million are assigned their own FID decision point.</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91192228"/>
                  </a:ext>
                </a:extLst>
              </a:tr>
            </a:tbl>
          </a:graphicData>
        </a:graphic>
      </p:graphicFrame>
      <p:sp>
        <p:nvSpPr>
          <p:cNvPr id="2" name="Slide Number Placeholder 1" descr="61">
            <a:extLst>
              <a:ext uri="{FF2B5EF4-FFF2-40B4-BE49-F238E27FC236}">
                <a16:creationId xmlns:a16="http://schemas.microsoft.com/office/drawing/2014/main" id="{C98601DC-8E08-48C5-9966-15259D188B8F}"/>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61</a:t>
            </a:fld>
            <a:endParaRPr lang="en-US"/>
          </a:p>
        </p:txBody>
      </p:sp>
    </p:spTree>
    <p:extLst>
      <p:ext uri="{BB962C8B-B14F-4D97-AF65-F5344CB8AC3E}">
        <p14:creationId xmlns:p14="http://schemas.microsoft.com/office/powerpoint/2010/main" val="1515808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Facilities Roadmap: Decision Points (1 of 1)">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Facilities Roadmap: Decision Points (1 of 1)</a:t>
            </a:r>
          </a:p>
        </p:txBody>
      </p:sp>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601230624"/>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7" name="Diagram DPs" descr="Facilities Decision Points table">
            <a:extLst>
              <a:ext uri="{FF2B5EF4-FFF2-40B4-BE49-F238E27FC236}">
                <a16:creationId xmlns:a16="http://schemas.microsoft.com/office/drawing/2014/main" id="{100A092E-686F-4559-A599-240F207C1CC8}"/>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517311364"/>
              </p:ext>
            </p:extLst>
          </p:nvPr>
        </p:nvGraphicFramePr>
        <p:xfrm>
          <a:off x="452628" y="758952"/>
          <a:ext cx="8247888" cy="5802894"/>
        </p:xfrm>
        <a:graphic>
          <a:graphicData uri="http://schemas.openxmlformats.org/presentationml/2006/ole">
            <mc:AlternateContent xmlns:mc="http://schemas.openxmlformats.org/markup-compatibility/2006">
              <mc:Choice xmlns:v="urn:schemas-microsoft-com:vml" Requires="v">
                <p:oleObj spid="_x0000_s14338" name="Worksheet" r:id="rId2" imgW="8382099" imgH="5899069" progId="Excel.Sheet.12">
                  <p:link/>
                </p:oleObj>
              </mc:Choice>
              <mc:Fallback>
                <p:oleObj name="Worksheet" r:id="rId2" imgW="8382099" imgH="5899069" progId="Excel.Sheet.12">
                  <p:link/>
                  <p:pic>
                    <p:nvPicPr>
                      <p:cNvPr id="7" name="Diagram DPs" descr="Facilities Decision Points table">
                        <a:extLst>
                          <a:ext uri="{FF2B5EF4-FFF2-40B4-BE49-F238E27FC236}">
                            <a16:creationId xmlns:a16="http://schemas.microsoft.com/office/drawing/2014/main" id="{100A092E-686F-4559-A599-240F207C1CC8}"/>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2894"/>
                      </a:xfrm>
                      <a:prstGeom prst="rect">
                        <a:avLst/>
                      </a:prstGeom>
                    </p:spPr>
                  </p:pic>
                </p:oleObj>
              </mc:Fallback>
            </mc:AlternateContent>
          </a:graphicData>
        </a:graphic>
      </p:graphicFrame>
      <p:sp>
        <p:nvSpPr>
          <p:cNvPr id="2" name="Slide Number Placeholder 1" descr="62">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62</a:t>
            </a:fld>
            <a:endParaRPr lang="en-US"/>
          </a:p>
        </p:txBody>
      </p:sp>
    </p:spTree>
    <p:extLst>
      <p:ext uri="{BB962C8B-B14F-4D97-AF65-F5344CB8AC3E}">
        <p14:creationId xmlns:p14="http://schemas.microsoft.com/office/powerpoint/2010/main" val="15523043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uman Systems Integration">
            <a:extLst>
              <a:ext uri="{FF2B5EF4-FFF2-40B4-BE49-F238E27FC236}">
                <a16:creationId xmlns:a16="http://schemas.microsoft.com/office/drawing/2014/main" id="{7A6A7153-9ED4-45F0-88EB-69177600E8E4}"/>
              </a:ext>
              <a:ext uri="{C183D7F6-B498-43B3-948B-1728B52AA6E4}">
                <adec:decorative xmlns:adec="http://schemas.microsoft.com/office/drawing/2017/decorative" val="0"/>
              </a:ext>
            </a:extLst>
          </p:cNvPr>
          <p:cNvSpPr>
            <a:spLocks noGrp="1"/>
          </p:cNvSpPr>
          <p:nvPr>
            <p:ph type="title"/>
          </p:nvPr>
        </p:nvSpPr>
        <p:spPr>
          <a:xfrm>
            <a:off x="317351" y="465907"/>
            <a:ext cx="8503920" cy="667512"/>
          </a:xfrm>
        </p:spPr>
        <p:txBody>
          <a:bodyPr>
            <a:normAutofit/>
          </a:bodyPr>
          <a:lstStyle/>
          <a:p>
            <a:r>
              <a:rPr lang="en-US"/>
              <a:t>Human Systems Integration</a:t>
            </a:r>
          </a:p>
        </p:txBody>
      </p:sp>
      <p:sp>
        <p:nvSpPr>
          <p:cNvPr id="5" name="Text Placeholder 4" descr="Objective: The Human Systems Integration (HSI) Roadmap represents strategic air-ground human factors activities and their direct contributions to the evaluation, development, and evolution of NAS infrastructure. The HSI Roadmap depicts the integration of these activities with cross-cutting NAS infrastructure improvements to identify key human factors product transition points. The HSI Roadmap drives the execution of critical path activities by providing timely human factors inputs to NAS infrastructure investments and related programs.&#10;&#10;For more information, please contact Bill Kaliardos (bill.kaliardos@faa.gov).&#10;&#10;">
            <a:extLst>
              <a:ext uri="{FF2B5EF4-FFF2-40B4-BE49-F238E27FC236}">
                <a16:creationId xmlns:a16="http://schemas.microsoft.com/office/drawing/2014/main" id="{FD086C61-BABD-4965-AC95-B7A14DB71348}"/>
              </a:ext>
              <a:ext uri="{C183D7F6-B498-43B3-948B-1728B52AA6E4}">
                <adec:decorative xmlns:adec="http://schemas.microsoft.com/office/drawing/2017/decorative" val="0"/>
              </a:ext>
            </a:extLst>
          </p:cNvPr>
          <p:cNvSpPr>
            <a:spLocks noGrp="1"/>
          </p:cNvSpPr>
          <p:nvPr>
            <p:ph type="body" sz="quarter" idx="10"/>
          </p:nvPr>
        </p:nvSpPr>
        <p:spPr>
          <a:xfrm>
            <a:off x="317351" y="1233377"/>
            <a:ext cx="8503920" cy="5029200"/>
          </a:xfrm>
        </p:spPr>
        <p:txBody>
          <a:bodyPr/>
          <a:lstStyle/>
          <a:p>
            <a:r>
              <a:rPr lang="en-US">
                <a:latin typeface="+mj-lt"/>
              </a:rPr>
              <a:t>Objective: </a:t>
            </a:r>
            <a:r>
              <a:rPr lang="en-US">
                <a:latin typeface="+mj-lt"/>
                <a:cs typeface="Arial" panose="020B0604020202020204" pitchFamily="34" charset="0"/>
              </a:rPr>
              <a:t>The Human Systems Integration (HSI) Roadmap represents strategic air-ground human factors activities and their direct contributions to the evaluation, development, and evolution of NAS infrastructure. The HSI Roadmap depicts the integration of these activities with cross-cutting NAS infrastructure improvements to identify key human factors product transition points. The HSI Roadmap drives the execution of critical path activities by providing timely human factors inputs to NAS infrastructure investments and related programs.</a:t>
            </a:r>
          </a:p>
          <a:p>
            <a:endParaRPr lang="en-US"/>
          </a:p>
          <a:p>
            <a:r>
              <a:rPr lang="en-US" altLang="en-US"/>
              <a:t>For more information, please contact Bill Kaliardos (bill.kaliardos@faa.gov).</a:t>
            </a:r>
          </a:p>
          <a:p>
            <a:endParaRPr lang="en-US"/>
          </a:p>
          <a:p>
            <a:endParaRPr lang="en-US"/>
          </a:p>
        </p:txBody>
      </p:sp>
      <p:sp>
        <p:nvSpPr>
          <p:cNvPr id="2" name="Slide Number Placeholder 1" descr="63">
            <a:extLst>
              <a:ext uri="{FF2B5EF4-FFF2-40B4-BE49-F238E27FC236}">
                <a16:creationId xmlns:a16="http://schemas.microsoft.com/office/drawing/2014/main" id="{C9262FCC-E49F-4443-B0F4-5C07DEC8B8D7}"/>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63</a:t>
            </a:fld>
            <a:endParaRPr lang="en-US"/>
          </a:p>
        </p:txBody>
      </p:sp>
    </p:spTree>
    <p:extLst>
      <p:ext uri="{BB962C8B-B14F-4D97-AF65-F5344CB8AC3E}">
        <p14:creationId xmlns:p14="http://schemas.microsoft.com/office/powerpoint/2010/main" val="1230729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uman Systems Integration Roadmap (1 of 3)">
            <a:extLst>
              <a:ext uri="{FF2B5EF4-FFF2-40B4-BE49-F238E27FC236}">
                <a16:creationId xmlns:a16="http://schemas.microsoft.com/office/drawing/2014/main" id="{E0EBE4B6-1E9A-4B2A-8EA6-688DCC81BF66}"/>
              </a:ext>
              <a:ext uri="{C183D7F6-B498-43B3-948B-1728B52AA6E4}">
                <adec:decorative xmlns:adec="http://schemas.microsoft.com/office/drawing/2017/decorative" val="0"/>
              </a:ext>
            </a:extLst>
          </p:cNvPr>
          <p:cNvSpPr>
            <a:spLocks noGrp="1"/>
          </p:cNvSpPr>
          <p:nvPr>
            <p:ph type="title"/>
          </p:nvPr>
        </p:nvSpPr>
        <p:spPr>
          <a:xfrm>
            <a:off x="0" y="0"/>
            <a:ext cx="9144000" cy="365125"/>
          </a:xfrm>
        </p:spPr>
        <p:txBody>
          <a:bodyPr/>
          <a:lstStyle/>
          <a:p>
            <a:r>
              <a:rPr lang="en-US"/>
              <a:t>Human Systems Integration Roadmap (1 of 3)</a:t>
            </a:r>
          </a:p>
        </p:txBody>
      </p:sp>
      <p:grpSp>
        <p:nvGrpSpPr>
          <p:cNvPr id="2" name="Group 1" descr="This diagram shows the human performance and capabilities as well as the human centered design projects. &#10;">
            <a:extLst>
              <a:ext uri="{FF2B5EF4-FFF2-40B4-BE49-F238E27FC236}">
                <a16:creationId xmlns:a16="http://schemas.microsoft.com/office/drawing/2014/main" id="{23DE3489-335F-4596-965B-0AF262D7A35D}"/>
              </a:ext>
            </a:extLst>
          </p:cNvPr>
          <p:cNvGrpSpPr/>
          <p:nvPr/>
        </p:nvGrpSpPr>
        <p:grpSpPr>
          <a:xfrm>
            <a:off x="18573" y="563323"/>
            <a:ext cx="9044949" cy="5904143"/>
            <a:chOff x="18573" y="563323"/>
            <a:chExt cx="9044949" cy="5904143"/>
          </a:xfrm>
        </p:grpSpPr>
        <p:cxnSp>
          <p:nvCxnSpPr>
            <p:cNvPr id="5" name="Straight Arrow Connector 4 planned">
              <a:extLst>
                <a:ext uri="{FF2B5EF4-FFF2-40B4-BE49-F238E27FC236}">
                  <a16:creationId xmlns:a16="http://schemas.microsoft.com/office/drawing/2014/main" id="{DF16DE8D-58AE-4818-A916-5C85BF163953}"/>
                </a:ext>
                <a:ext uri="{C183D7F6-B498-43B3-948B-1728B52AA6E4}">
                  <adec:decorative xmlns:adec="http://schemas.microsoft.com/office/drawing/2017/decorative" val="1"/>
                </a:ext>
              </a:extLst>
            </p:cNvPr>
            <p:cNvCxnSpPr>
              <a:cxnSpLocks/>
            </p:cNvCxnSpPr>
            <p:nvPr/>
          </p:nvCxnSpPr>
          <p:spPr bwMode="auto">
            <a:xfrm>
              <a:off x="3163180" y="685014"/>
              <a:ext cx="0" cy="230652"/>
            </a:xfrm>
            <a:prstGeom prst="straightConnector1">
              <a:avLst/>
            </a:prstGeom>
            <a:solidFill>
              <a:srgbClr val="DDDDDD"/>
            </a:solidFill>
            <a:ln w="12700" cap="flat" cmpd="sng" algn="ctr">
              <a:solidFill>
                <a:schemeClr val="tx1"/>
              </a:solidFill>
              <a:prstDash val="dash"/>
              <a:round/>
              <a:headEnd type="none" w="med" len="med"/>
              <a:tailEnd type="triangle"/>
            </a:ln>
            <a:effectLst/>
          </p:spPr>
        </p:cxnSp>
        <p:cxnSp>
          <p:nvCxnSpPr>
            <p:cNvPr id="6" name="Straight Arrow Connector 5 planned">
              <a:extLst>
                <a:ext uri="{FF2B5EF4-FFF2-40B4-BE49-F238E27FC236}">
                  <a16:creationId xmlns:a16="http://schemas.microsoft.com/office/drawing/2014/main" id="{54EC7851-1C21-43B7-BF82-E72AEE7F8376}"/>
                </a:ext>
                <a:ext uri="{C183D7F6-B498-43B3-948B-1728B52AA6E4}">
                  <adec:decorative xmlns:adec="http://schemas.microsoft.com/office/drawing/2017/decorative" val="1"/>
                </a:ext>
              </a:extLst>
            </p:cNvPr>
            <p:cNvCxnSpPr>
              <a:cxnSpLocks/>
            </p:cNvCxnSpPr>
            <p:nvPr/>
          </p:nvCxnSpPr>
          <p:spPr bwMode="auto">
            <a:xfrm>
              <a:off x="3163180" y="1169040"/>
              <a:ext cx="0" cy="321515"/>
            </a:xfrm>
            <a:prstGeom prst="straightConnector1">
              <a:avLst/>
            </a:prstGeom>
            <a:solidFill>
              <a:srgbClr val="DDDDDD"/>
            </a:solidFill>
            <a:ln w="12700" cap="flat" cmpd="sng" algn="ctr">
              <a:solidFill>
                <a:schemeClr val="tx1"/>
              </a:solidFill>
              <a:prstDash val="dash"/>
              <a:round/>
              <a:headEnd type="none" w="med" len="med"/>
              <a:tailEnd type="triangle"/>
            </a:ln>
            <a:effectLst/>
          </p:spPr>
        </p:cxnSp>
        <p:sp>
          <p:nvSpPr>
            <p:cNvPr id="7" name="Rectangle 165">
              <a:extLst>
                <a:ext uri="{FF2B5EF4-FFF2-40B4-BE49-F238E27FC236}">
                  <a16:creationId xmlns:a16="http://schemas.microsoft.com/office/drawing/2014/main" id="{5B5C1543-7374-4115-BC16-38195994D7F6}"/>
                </a:ext>
                <a:ext uri="{C183D7F6-B498-43B3-948B-1728B52AA6E4}">
                  <adec:decorative xmlns:adec="http://schemas.microsoft.com/office/drawing/2017/decorative" val="1"/>
                </a:ext>
              </a:extLst>
            </p:cNvPr>
            <p:cNvSpPr>
              <a:spLocks noChangeArrowheads="1"/>
            </p:cNvSpPr>
            <p:nvPr/>
          </p:nvSpPr>
          <p:spPr bwMode="auto">
            <a:xfrm rot="16200000">
              <a:off x="-106017" y="1221047"/>
              <a:ext cx="1623052"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Human-System Safety / Human Factors Risk Assessments</a:t>
              </a:r>
            </a:p>
          </p:txBody>
        </p:sp>
        <p:sp>
          <p:nvSpPr>
            <p:cNvPr id="8" name="segment 1000" descr="segment 1000">
              <a:hlinkClick r:id="rId3"/>
              <a:extLst>
                <a:ext uri="{FF2B5EF4-FFF2-40B4-BE49-F238E27FC236}">
                  <a16:creationId xmlns:a16="http://schemas.microsoft.com/office/drawing/2014/main" id="{1102C33A-A55C-4323-A0EC-C5713001A61E}"/>
                </a:ext>
                <a:ext uri="{C183D7F6-B498-43B3-948B-1728B52AA6E4}">
                  <adec:decorative xmlns:adec="http://schemas.microsoft.com/office/drawing/2017/decorative" val="0"/>
                </a:ext>
              </a:extLst>
            </p:cNvPr>
            <p:cNvSpPr>
              <a:spLocks noChangeArrowheads="1"/>
            </p:cNvSpPr>
            <p:nvPr/>
          </p:nvSpPr>
          <p:spPr bwMode="auto">
            <a:xfrm>
              <a:off x="1181570" y="641838"/>
              <a:ext cx="4996281" cy="128016"/>
            </a:xfrm>
            <a:prstGeom prst="rect">
              <a:avLst/>
            </a:prstGeom>
            <a:solidFill>
              <a:srgbClr val="FFC000"/>
            </a:solidFill>
            <a:ln w="9525">
              <a:solidFill>
                <a:schemeClr val="tx1"/>
              </a:solidFill>
              <a:miter lim="800000"/>
              <a:headEnd/>
              <a:tailEnd/>
            </a:ln>
          </p:spPr>
          <p:txBody>
            <a:bodyPr lIns="18288" tIns="0" rIns="0" bIns="0" anchor="ctr"/>
            <a:lstStyle/>
            <a:p>
              <a:pPr marL="58738"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Enterprise Human Factors Development</a:t>
              </a:r>
            </a:p>
          </p:txBody>
        </p:sp>
        <p:sp>
          <p:nvSpPr>
            <p:cNvPr id="9" name="roadmap_symbol 184" descr="NextGen Far-Term ATC Human Error Condition Identification and Mitigation ">
              <a:hlinkClick r:id="rId4"/>
              <a:extLst>
                <a:ext uri="{FF2B5EF4-FFF2-40B4-BE49-F238E27FC236}">
                  <a16:creationId xmlns:a16="http://schemas.microsoft.com/office/drawing/2014/main" id="{CFF8B774-0D11-43A5-A20C-349A4ED17768}"/>
                </a:ext>
                <a:ext uri="{C183D7F6-B498-43B3-948B-1728B52AA6E4}">
                  <adec:decorative xmlns:adec="http://schemas.microsoft.com/office/drawing/2017/decorative" val="0"/>
                </a:ext>
              </a:extLst>
            </p:cNvPr>
            <p:cNvSpPr txBox="1"/>
            <p:nvPr/>
          </p:nvSpPr>
          <p:spPr>
            <a:xfrm>
              <a:off x="3337162" y="852423"/>
              <a:ext cx="1866344"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NextGen Far-Term ATC Human Error Condition Identification and Mitigation </a:t>
              </a:r>
            </a:p>
          </p:txBody>
        </p:sp>
        <p:sp>
          <p:nvSpPr>
            <p:cNvPr id="10" name="roadmap_symbol 184">
              <a:hlinkClick r:id="rId4"/>
              <a:extLst>
                <a:ext uri="{FF2B5EF4-FFF2-40B4-BE49-F238E27FC236}">
                  <a16:creationId xmlns:a16="http://schemas.microsoft.com/office/drawing/2014/main" id="{F79798DE-6E9A-48B0-A260-F69C6BCB6EDA}"/>
                </a:ext>
                <a:ext uri="{C183D7F6-B498-43B3-948B-1728B52AA6E4}">
                  <adec:decorative xmlns:adec="http://schemas.microsoft.com/office/drawing/2017/decorative" val="1"/>
                </a:ext>
              </a:extLst>
            </p:cNvPr>
            <p:cNvSpPr txBox="1">
              <a:spLocks noChangeArrowheads="1"/>
            </p:cNvSpPr>
            <p:nvPr/>
          </p:nvSpPr>
          <p:spPr bwMode="auto">
            <a:xfrm>
              <a:off x="1551661" y="903604"/>
              <a:ext cx="1550559" cy="128016"/>
            </a:xfrm>
            <a:prstGeom prst="rect">
              <a:avLst/>
            </a:prstGeom>
            <a:solidFill>
              <a:srgbClr val="D0F2FC"/>
            </a:solidFill>
            <a:ln w="9525">
              <a:solidFill>
                <a:schemeClr val="tx1"/>
              </a:solidFill>
              <a:prstDash val="solid"/>
              <a:miter lim="800000"/>
              <a:headEnd/>
              <a:tailEnd/>
            </a:ln>
          </p:spPr>
          <p:txBody>
            <a:bodyPr lIns="18288" tIns="0" rIns="0" bIns="0" anchor="ctr"/>
            <a:lstStyle>
              <a:defPPr>
                <a:defRPr lang="en-US"/>
              </a:defPPr>
              <a:lvl1pPr>
                <a:defRPr sz="8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1" name="decision 988" descr="decision 988">
              <a:hlinkClick r:id="rId5"/>
              <a:extLst>
                <a:ext uri="{FF2B5EF4-FFF2-40B4-BE49-F238E27FC236}">
                  <a16:creationId xmlns:a16="http://schemas.microsoft.com/office/drawing/2014/main" id="{4608B79D-0127-468D-9787-F7C66199B16A}"/>
                </a:ext>
                <a:ext uri="{C183D7F6-B498-43B3-948B-1728B52AA6E4}">
                  <adec:decorative xmlns:adec="http://schemas.microsoft.com/office/drawing/2017/decorative" val="0"/>
                </a:ext>
              </a:extLst>
            </p:cNvPr>
            <p:cNvSpPr>
              <a:spLocks noChangeArrowheads="1"/>
            </p:cNvSpPr>
            <p:nvPr/>
          </p:nvSpPr>
          <p:spPr bwMode="auto">
            <a:xfrm>
              <a:off x="3026020" y="785360"/>
              <a:ext cx="274320" cy="365125"/>
            </a:xfrm>
            <a:prstGeom prst="diamond">
              <a:avLst/>
            </a:prstGeom>
            <a:solidFill>
              <a:srgbClr val="00B0F0"/>
            </a:solidFill>
            <a:ln w="9525" algn="ctr">
              <a:solidFill>
                <a:schemeClr val="tx1"/>
              </a:solidFill>
              <a:prstDash val="solid"/>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ヒラギノ角ゴ Pro W3"/>
                  <a:cs typeface="Segoe UI" panose="020B0502040204020203" pitchFamily="34" charset="0"/>
                </a:rPr>
                <a:t>988</a:t>
              </a:r>
            </a:p>
          </p:txBody>
        </p:sp>
        <p:sp>
          <p:nvSpPr>
            <p:cNvPr id="12" name="support 1069" descr="Integrated System Safety Assessment (ISSA)">
              <a:hlinkClick r:id="rId6"/>
              <a:extLst>
                <a:ext uri="{FF2B5EF4-FFF2-40B4-BE49-F238E27FC236}">
                  <a16:creationId xmlns:a16="http://schemas.microsoft.com/office/drawing/2014/main" id="{A3F0002A-D4EC-4A56-8CDE-9C209D550DCA}"/>
                </a:ext>
                <a:ext uri="{C183D7F6-B498-43B3-948B-1728B52AA6E4}">
                  <adec:decorative xmlns:adec="http://schemas.microsoft.com/office/drawing/2017/decorative" val="0"/>
                </a:ext>
              </a:extLst>
            </p:cNvPr>
            <p:cNvSpPr txBox="1">
              <a:spLocks noChangeArrowheads="1"/>
            </p:cNvSpPr>
            <p:nvPr/>
          </p:nvSpPr>
          <p:spPr bwMode="auto">
            <a:xfrm>
              <a:off x="1181539" y="1515955"/>
              <a:ext cx="7881945" cy="128016"/>
            </a:xfrm>
            <a:prstGeom prst="rect">
              <a:avLst/>
            </a:prstGeom>
            <a:pattFill prst="wdUpDiag">
              <a:fgClr>
                <a:srgbClr val="E6FEEA"/>
              </a:fgClr>
              <a:bgClr>
                <a:schemeClr val="bg1"/>
              </a:bgClr>
            </a:pattFill>
            <a:ln w="9525">
              <a:solidFill>
                <a:schemeClr val="tx1"/>
              </a:solidFill>
              <a:miter lim="800000"/>
              <a:headEnd/>
              <a:tailEnd/>
            </a:ln>
          </p:spPr>
          <p:txBody>
            <a:bodyPr wrap="none" lIns="18288" tIns="9144" rIns="0" bIns="0" anchor="ctr" anchorCtr="0"/>
            <a:lstStyle>
              <a:defPPr>
                <a:defRPr lang="en-US"/>
              </a:defPPr>
              <a:lvl1pPr eaLnBrk="0" hangingPunct="0">
                <a:defRPr sz="800"/>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Integrated System Safety Assessment (ISSA)</a:t>
              </a:r>
            </a:p>
          </p:txBody>
        </p:sp>
        <p:sp>
          <p:nvSpPr>
            <p:cNvPr id="13" name="Rectangle 165">
              <a:extLst>
                <a:ext uri="{FF2B5EF4-FFF2-40B4-BE49-F238E27FC236}">
                  <a16:creationId xmlns:a16="http://schemas.microsoft.com/office/drawing/2014/main" id="{802CC989-23CA-4E63-9CF4-3CBB57EDCF0F}"/>
                </a:ext>
                <a:ext uri="{C183D7F6-B498-43B3-948B-1728B52AA6E4}">
                  <adec:decorative xmlns:adec="http://schemas.microsoft.com/office/drawing/2017/decorative" val="1"/>
                </a:ext>
              </a:extLst>
            </p:cNvPr>
            <p:cNvSpPr>
              <a:spLocks noChangeArrowheads="1"/>
            </p:cNvSpPr>
            <p:nvPr/>
          </p:nvSpPr>
          <p:spPr bwMode="auto">
            <a:xfrm>
              <a:off x="246068" y="572849"/>
              <a:ext cx="8817454" cy="1748164"/>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14" name="support 1024">
              <a:hlinkClick r:id="rId7"/>
              <a:extLst>
                <a:ext uri="{FF2B5EF4-FFF2-40B4-BE49-F238E27FC236}">
                  <a16:creationId xmlns:a16="http://schemas.microsoft.com/office/drawing/2014/main" id="{C6E55DB4-7C42-4203-9ABA-E89F1EE83DBA}"/>
                </a:ext>
                <a:ext uri="{C183D7F6-B498-43B3-948B-1728B52AA6E4}">
                  <adec:decorative xmlns:adec="http://schemas.microsoft.com/office/drawing/2017/decorative" val="1"/>
                </a:ext>
              </a:extLst>
            </p:cNvPr>
            <p:cNvSpPr txBox="1">
              <a:spLocks noChangeArrowheads="1"/>
            </p:cNvSpPr>
            <p:nvPr/>
          </p:nvSpPr>
          <p:spPr bwMode="auto">
            <a:xfrm>
              <a:off x="1196801" y="1768760"/>
              <a:ext cx="1116504" cy="128016"/>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endParaRPr lang="en-US">
                <a:solidFill>
                  <a:prstClr val="black"/>
                </a:solidFill>
                <a:latin typeface="+mn-lt"/>
                <a:cs typeface="Arial" panose="020B0604020202020204" pitchFamily="34" charset="0"/>
              </a:endParaRPr>
            </a:p>
          </p:txBody>
        </p:sp>
        <p:sp>
          <p:nvSpPr>
            <p:cNvPr id="15" name="TextBox 14" descr="FAA System Safety Guidance: Development of Feasible Human Error Assessment Method Alternatives">
              <a:extLst>
                <a:ext uri="{FF2B5EF4-FFF2-40B4-BE49-F238E27FC236}">
                  <a16:creationId xmlns:a16="http://schemas.microsoft.com/office/drawing/2014/main" id="{B01BA9BE-18F3-41A2-BDF3-E3B7CD149E06}"/>
                </a:ext>
                <a:ext uri="{C183D7F6-B498-43B3-948B-1728B52AA6E4}">
                  <adec:decorative xmlns:adec="http://schemas.microsoft.com/office/drawing/2017/decorative" val="0"/>
                </a:ext>
              </a:extLst>
            </p:cNvPr>
            <p:cNvSpPr txBox="1"/>
            <p:nvPr/>
          </p:nvSpPr>
          <p:spPr>
            <a:xfrm>
              <a:off x="2438513" y="1714853"/>
              <a:ext cx="2503958" cy="246221"/>
            </a:xfrm>
            <a:prstGeom prst="rect">
              <a:avLst/>
            </a:prstGeom>
            <a:solidFill>
              <a:srgbClr val="FFFFFF"/>
            </a:solidFill>
          </p:spPr>
          <p:txBody>
            <a:bodyPr wrap="square" lIns="0" tIns="0" rIns="0" bIns="0" rtlCol="0" anchor="t">
              <a:spAutoFit/>
            </a:bodyPr>
            <a:lstStyle>
              <a:defPPr>
                <a:defRPr lang="en-US"/>
              </a:defPPr>
              <a:lvl1pPr>
                <a:defRPr sz="800">
                  <a:solidFill>
                    <a:prstClr val="black"/>
                  </a:solidFill>
                  <a:cs typeface="Arial" panose="020B0604020202020204" pitchFamily="34" charset="0"/>
                </a:defRPr>
              </a:lvl1pPr>
            </a:lstStyle>
            <a:p>
              <a:r>
                <a:rPr lang="en-US">
                  <a:latin typeface="+mn-lt"/>
                  <a:cs typeface="Arial"/>
                </a:rPr>
                <a:t>FAA System Safety Guidance: Development of Feasible Human Error Assessment Method Alternatives</a:t>
              </a:r>
            </a:p>
          </p:txBody>
        </p:sp>
        <p:sp>
          <p:nvSpPr>
            <p:cNvPr id="16" name="decision 1131 planned" descr="decision 1131 planned">
              <a:hlinkClick r:id="rId8"/>
              <a:extLst>
                <a:ext uri="{FF2B5EF4-FFF2-40B4-BE49-F238E27FC236}">
                  <a16:creationId xmlns:a16="http://schemas.microsoft.com/office/drawing/2014/main" id="{A812BC40-3240-4103-9F2D-27CA4D222745}"/>
                </a:ext>
                <a:ext uri="{C183D7F6-B498-43B3-948B-1728B52AA6E4}">
                  <adec:decorative xmlns:adec="http://schemas.microsoft.com/office/drawing/2017/decorative" val="0"/>
                </a:ext>
              </a:extLst>
            </p:cNvPr>
            <p:cNvSpPr>
              <a:spLocks noChangeArrowheads="1"/>
            </p:cNvSpPr>
            <p:nvPr/>
          </p:nvSpPr>
          <p:spPr bwMode="auto">
            <a:xfrm>
              <a:off x="2132200" y="1659332"/>
              <a:ext cx="274320" cy="365125"/>
            </a:xfrm>
            <a:prstGeom prst="diamond">
              <a:avLst/>
            </a:prstGeom>
            <a:solidFill>
              <a:srgbClr val="00B0F0"/>
            </a:solidFill>
            <a:ln w="9525" algn="ctr">
              <a:solidFill>
                <a:schemeClr val="tx1"/>
              </a:solidFill>
              <a:prstDash val="dash"/>
              <a:miter lim="800000"/>
              <a:headEnd/>
              <a:tailEnd/>
            </a:ln>
          </p:spPr>
          <p:txBody>
            <a:bodyPr wrap="none" anchor="ctr"/>
            <a:lstStyle/>
            <a:p>
              <a:pPr algn="ctr"/>
              <a:r>
                <a:rPr lang="en-US" altLang="en-US" sz="700">
                  <a:solidFill>
                    <a:srgbClr val="000000"/>
                  </a:solidFill>
                  <a:latin typeface="+mn-lt"/>
                  <a:ea typeface="ヒラギノ角ゴ Pro W3"/>
                  <a:cs typeface="ヒラギノ角ゴ Pro W3"/>
                </a:rPr>
                <a:t>1131</a:t>
              </a:r>
            </a:p>
          </p:txBody>
        </p:sp>
        <p:sp>
          <p:nvSpPr>
            <p:cNvPr id="17" name="support 1142 planned">
              <a:hlinkClick r:id="rId9"/>
              <a:extLst>
                <a:ext uri="{FF2B5EF4-FFF2-40B4-BE49-F238E27FC236}">
                  <a16:creationId xmlns:a16="http://schemas.microsoft.com/office/drawing/2014/main" id="{CFC465CE-8119-4218-B6E7-6B64F2F33606}"/>
                </a:ext>
                <a:ext uri="{C183D7F6-B498-43B3-948B-1728B52AA6E4}">
                  <adec:decorative xmlns:adec="http://schemas.microsoft.com/office/drawing/2017/decorative" val="1"/>
                </a:ext>
              </a:extLst>
            </p:cNvPr>
            <p:cNvSpPr txBox="1">
              <a:spLocks noChangeArrowheads="1"/>
            </p:cNvSpPr>
            <p:nvPr/>
          </p:nvSpPr>
          <p:spPr bwMode="auto">
            <a:xfrm>
              <a:off x="1574157" y="2615274"/>
              <a:ext cx="1123324" cy="128016"/>
            </a:xfrm>
            <a:prstGeom prst="rect">
              <a:avLst/>
            </a:prstGeom>
            <a:solidFill>
              <a:srgbClr val="D0F2FC"/>
            </a:solidFill>
            <a:ln w="9525">
              <a:solidFill>
                <a:schemeClr val="tx1"/>
              </a:solidFill>
              <a:prstDash val="dash"/>
              <a:miter lim="800000"/>
              <a:headEnd/>
              <a:tailEnd/>
            </a:ln>
          </p:spPr>
          <p:txBody>
            <a:bodyPr wrap="none" lIns="18288" tIns="0" rIns="0" bIns="0" anchor="ctr" anchorCtr="0"/>
            <a:lstStyle>
              <a:defPPr>
                <a:defRPr lang="en-US"/>
              </a:defPPr>
              <a:lvl1pPr eaLnBrk="0" hangingPunct="0">
                <a:defRPr sz="800"/>
              </a:lvl1pPr>
            </a:lstStyle>
            <a:p>
              <a:endParaRPr lang="en-US">
                <a:solidFill>
                  <a:prstClr val="black"/>
                </a:solidFill>
                <a:latin typeface="+mn-lt"/>
                <a:cs typeface="Arial" panose="020B0604020202020204" pitchFamily="34" charset="0"/>
              </a:endParaRPr>
            </a:p>
          </p:txBody>
        </p:sp>
        <p:sp>
          <p:nvSpPr>
            <p:cNvPr id="18" name="TextBox 17" descr="Flight Deck Information Management Baseline - Quantity and Type of Information Available to Air Carrier Pilots (visual, aural, tactile)">
              <a:extLst>
                <a:ext uri="{FF2B5EF4-FFF2-40B4-BE49-F238E27FC236}">
                  <a16:creationId xmlns:a16="http://schemas.microsoft.com/office/drawing/2014/main" id="{A7F97624-EE9B-4DBD-AFC0-7049847EC1B1}"/>
                </a:ext>
                <a:ext uri="{C183D7F6-B498-43B3-948B-1728B52AA6E4}">
                  <adec:decorative xmlns:adec="http://schemas.microsoft.com/office/drawing/2017/decorative" val="0"/>
                </a:ext>
              </a:extLst>
            </p:cNvPr>
            <p:cNvSpPr txBox="1"/>
            <p:nvPr/>
          </p:nvSpPr>
          <p:spPr>
            <a:xfrm>
              <a:off x="2820666" y="2551201"/>
              <a:ext cx="3055258"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cs typeface="Arial"/>
                </a:rPr>
                <a:t>Flight Deck Information Management Baseline - Quantity and Type of Information Available to Air Carrier Pilots (visual, aural, tactile)</a:t>
              </a:r>
            </a:p>
          </p:txBody>
        </p:sp>
        <p:sp>
          <p:nvSpPr>
            <p:cNvPr id="19" name="support 1034" descr="Hazard Enterprise Architecture Traceability (HEAT) Safety Data">
              <a:hlinkClick r:id="rId10"/>
              <a:extLst>
                <a:ext uri="{FF2B5EF4-FFF2-40B4-BE49-F238E27FC236}">
                  <a16:creationId xmlns:a16="http://schemas.microsoft.com/office/drawing/2014/main" id="{D4692AE0-80F2-40E7-8AB3-CFE1CC8E5434}"/>
                </a:ext>
                <a:ext uri="{C183D7F6-B498-43B3-948B-1728B52AA6E4}">
                  <adec:decorative xmlns:adec="http://schemas.microsoft.com/office/drawing/2017/decorative" val="0"/>
                </a:ext>
              </a:extLst>
            </p:cNvPr>
            <p:cNvSpPr txBox="1">
              <a:spLocks noChangeArrowheads="1"/>
            </p:cNvSpPr>
            <p:nvPr/>
          </p:nvSpPr>
          <p:spPr bwMode="auto">
            <a:xfrm>
              <a:off x="1181547" y="1342498"/>
              <a:ext cx="7881949" cy="128016"/>
            </a:xfrm>
            <a:prstGeom prst="rect">
              <a:avLst/>
            </a:prstGeom>
            <a:pattFill prst="wdUpDiag">
              <a:fgClr>
                <a:srgbClr val="E6FEEA"/>
              </a:fgClr>
              <a:bgClr>
                <a:schemeClr val="bg1"/>
              </a:bgClr>
            </a:pattFill>
            <a:ln w="9525">
              <a:solidFill>
                <a:schemeClr val="tx1"/>
              </a:solidFill>
              <a:miter lim="800000"/>
              <a:headEnd/>
              <a:tailEnd/>
            </a:ln>
          </p:spPr>
          <p:txBody>
            <a:bodyPr wrap="none" lIns="18288" tIns="9144" rIns="0" bIns="0" anchor="ctr" anchorCtr="0"/>
            <a:lstStyle>
              <a:defPPr>
                <a:defRPr lang="en-US"/>
              </a:defPPr>
              <a:lvl1pPr eaLnBrk="0" hangingPunct="0">
                <a:defRPr sz="800"/>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Hazard Enterprise Architecture Traceability (HEAT) Safety Data</a:t>
              </a:r>
            </a:p>
          </p:txBody>
        </p:sp>
        <p:sp>
          <p:nvSpPr>
            <p:cNvPr id="20" name="support 848" descr="Safety Management System (SMS) Executive Council/FAA Safety Collaboration Team (SCT)/Safety Data Analysis Team (SDAT)">
              <a:hlinkClick r:id="rId11"/>
              <a:extLst>
                <a:ext uri="{FF2B5EF4-FFF2-40B4-BE49-F238E27FC236}">
                  <a16:creationId xmlns:a16="http://schemas.microsoft.com/office/drawing/2014/main" id="{5A17B8EF-C3FD-476A-85C3-DC6F66BF9A2A}"/>
                </a:ext>
                <a:ext uri="{C183D7F6-B498-43B3-948B-1728B52AA6E4}">
                  <adec:decorative xmlns:adec="http://schemas.microsoft.com/office/drawing/2017/decorative" val="0"/>
                </a:ext>
              </a:extLst>
            </p:cNvPr>
            <p:cNvSpPr txBox="1">
              <a:spLocks noChangeArrowheads="1"/>
            </p:cNvSpPr>
            <p:nvPr/>
          </p:nvSpPr>
          <p:spPr bwMode="auto">
            <a:xfrm>
              <a:off x="1181570" y="1169040"/>
              <a:ext cx="7881952" cy="128016"/>
            </a:xfrm>
            <a:prstGeom prst="rect">
              <a:avLst/>
            </a:prstGeom>
            <a:pattFill prst="wdUpDiag">
              <a:fgClr>
                <a:srgbClr val="E6FEEA"/>
              </a:fgClr>
              <a:bgClr>
                <a:schemeClr val="bg1"/>
              </a:bgClr>
            </a:pattFill>
            <a:ln w="9525">
              <a:solidFill>
                <a:schemeClr val="tx1"/>
              </a:solidFill>
              <a:miter lim="800000"/>
              <a:headEnd/>
              <a:tailEnd/>
            </a:ln>
          </p:spPr>
          <p:txBody>
            <a:bodyPr wrap="none" lIns="18288" tIns="9144" rIns="0" bIns="0" anchor="ctr" anchorCtr="0"/>
            <a:lstStyle>
              <a:defPPr>
                <a:defRPr lang="en-US"/>
              </a:defPPr>
              <a:lvl1pPr eaLnBrk="0" hangingPunct="0">
                <a:defRPr sz="800"/>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Safety Management System (SMS) Executive Council/FAA Safety Collaboration Team (SCT)/Safety Data Analysis Team (SDAT)</a:t>
              </a:r>
            </a:p>
          </p:txBody>
        </p:sp>
        <p:sp>
          <p:nvSpPr>
            <p:cNvPr id="21" name="Rectangle 165">
              <a:extLst>
                <a:ext uri="{FF2B5EF4-FFF2-40B4-BE49-F238E27FC236}">
                  <a16:creationId xmlns:a16="http://schemas.microsoft.com/office/drawing/2014/main" id="{A4C4A7FA-DA9F-4B91-98B2-4014E6E28788}"/>
                </a:ext>
                <a:ext uri="{C183D7F6-B498-43B3-948B-1728B52AA6E4}">
                  <adec:decorative xmlns:adec="http://schemas.microsoft.com/office/drawing/2017/decorative" val="1"/>
                </a:ext>
              </a:extLst>
            </p:cNvPr>
            <p:cNvSpPr>
              <a:spLocks noChangeArrowheads="1"/>
            </p:cNvSpPr>
            <p:nvPr/>
          </p:nvSpPr>
          <p:spPr bwMode="auto">
            <a:xfrm>
              <a:off x="246068" y="2321014"/>
              <a:ext cx="8817454" cy="679101"/>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22" name="Rectangle 165">
              <a:extLst>
                <a:ext uri="{FF2B5EF4-FFF2-40B4-BE49-F238E27FC236}">
                  <a16:creationId xmlns:a16="http://schemas.microsoft.com/office/drawing/2014/main" id="{145F22DD-6B87-498C-94AF-51B48544E71E}"/>
                </a:ext>
                <a:ext uri="{C183D7F6-B498-43B3-948B-1728B52AA6E4}">
                  <adec:decorative xmlns:adec="http://schemas.microsoft.com/office/drawing/2017/decorative" val="1"/>
                </a:ext>
              </a:extLst>
            </p:cNvPr>
            <p:cNvSpPr>
              <a:spLocks noChangeArrowheads="1"/>
            </p:cNvSpPr>
            <p:nvPr/>
          </p:nvSpPr>
          <p:spPr bwMode="auto">
            <a:xfrm rot="16200000">
              <a:off x="283367" y="2444268"/>
              <a:ext cx="844292"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Information Management</a:t>
              </a:r>
            </a:p>
          </p:txBody>
        </p:sp>
        <p:sp>
          <p:nvSpPr>
            <p:cNvPr id="23" name="support 1211 planned">
              <a:hlinkClick r:id="rId12"/>
              <a:extLst>
                <a:ext uri="{FF2B5EF4-FFF2-40B4-BE49-F238E27FC236}">
                  <a16:creationId xmlns:a16="http://schemas.microsoft.com/office/drawing/2014/main" id="{7526A761-82CF-4793-9B74-F16CE5571055}"/>
                </a:ext>
                <a:ext uri="{C183D7F6-B498-43B3-948B-1728B52AA6E4}">
                  <adec:decorative xmlns:adec="http://schemas.microsoft.com/office/drawing/2017/decorative" val="1"/>
                </a:ext>
              </a:extLst>
            </p:cNvPr>
            <p:cNvSpPr txBox="1">
              <a:spLocks noChangeArrowheads="1"/>
            </p:cNvSpPr>
            <p:nvPr/>
          </p:nvSpPr>
          <p:spPr bwMode="auto">
            <a:xfrm>
              <a:off x="1825400" y="4328171"/>
              <a:ext cx="880038" cy="128016"/>
            </a:xfrm>
            <a:prstGeom prst="rect">
              <a:avLst/>
            </a:prstGeom>
            <a:solidFill>
              <a:srgbClr val="D0F2FC"/>
            </a:solidFill>
            <a:ln w="9525">
              <a:solidFill>
                <a:schemeClr val="tx1"/>
              </a:solidFill>
              <a:prstDash val="dash"/>
              <a:miter lim="800000"/>
              <a:headEnd/>
              <a:tailEnd/>
            </a:ln>
          </p:spPr>
          <p:txBody>
            <a:bodyPr wrap="none" lIns="18288" tIns="0" rIns="0" bIns="0" anchor="ctr" anchorCtr="0"/>
            <a:lstStyle>
              <a:defPPr>
                <a:defRPr lang="en-US"/>
              </a:defPPr>
              <a:lvl1pPr eaLnBrk="0" hangingPunct="0">
                <a:defRPr sz="800"/>
              </a:lvl1pPr>
            </a:lstStyle>
            <a:p>
              <a:endParaRPr lang="en-US">
                <a:solidFill>
                  <a:prstClr val="black"/>
                </a:solidFill>
                <a:latin typeface="+mn-lt"/>
                <a:cs typeface="Arial" panose="020B0604020202020204" pitchFamily="34" charset="0"/>
              </a:endParaRPr>
            </a:p>
          </p:txBody>
        </p:sp>
        <p:sp>
          <p:nvSpPr>
            <p:cNvPr id="24" name="TextBox 23" descr="Flight Deck Task Management Issues and Mitigations Baseline  – Next Generation Aircraft Systems, Equipment, and Operations">
              <a:extLst>
                <a:ext uri="{FF2B5EF4-FFF2-40B4-BE49-F238E27FC236}">
                  <a16:creationId xmlns:a16="http://schemas.microsoft.com/office/drawing/2014/main" id="{B3C9F1EC-D71C-4240-B8A6-D43A0AA5FB18}"/>
                </a:ext>
                <a:ext uri="{C183D7F6-B498-43B3-948B-1728B52AA6E4}">
                  <adec:decorative xmlns:adec="http://schemas.microsoft.com/office/drawing/2017/decorative" val="0"/>
                </a:ext>
              </a:extLst>
            </p:cNvPr>
            <p:cNvSpPr txBox="1"/>
            <p:nvPr/>
          </p:nvSpPr>
          <p:spPr>
            <a:xfrm>
              <a:off x="2820666" y="4261748"/>
              <a:ext cx="3397772"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cs typeface="Arial"/>
                </a:rPr>
                <a:t>Flight Deck Task Management Issues and Mitigations Baseline  – Next Generation Aircraft Systems, Equipment, and Operations</a:t>
              </a:r>
            </a:p>
          </p:txBody>
        </p:sp>
        <p:cxnSp>
          <p:nvCxnSpPr>
            <p:cNvPr id="25" name="Straight Arrow Connector 24">
              <a:extLst>
                <a:ext uri="{FF2B5EF4-FFF2-40B4-BE49-F238E27FC236}">
                  <a16:creationId xmlns:a16="http://schemas.microsoft.com/office/drawing/2014/main" id="{BB128A7C-D14C-4537-9C4B-DA31107EE81A}"/>
                </a:ext>
                <a:ext uri="{C183D7F6-B498-43B3-948B-1728B52AA6E4}">
                  <adec:decorative xmlns:adec="http://schemas.microsoft.com/office/drawing/2017/decorative" val="1"/>
                </a:ext>
              </a:extLst>
            </p:cNvPr>
            <p:cNvCxnSpPr>
              <a:cxnSpLocks/>
              <a:stCxn id="26" idx="3"/>
              <a:endCxn id="28" idx="3"/>
            </p:cNvCxnSpPr>
            <p:nvPr/>
          </p:nvCxnSpPr>
          <p:spPr bwMode="auto">
            <a:xfrm flipV="1">
              <a:off x="1151595" y="3500641"/>
              <a:ext cx="7905576" cy="3678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6" name="system 435" descr="Oceanic HF &#10;Voice Service">
              <a:hlinkClick r:id="rId13"/>
              <a:extLst>
                <a:ext uri="{FF2B5EF4-FFF2-40B4-BE49-F238E27FC236}">
                  <a16:creationId xmlns:a16="http://schemas.microsoft.com/office/drawing/2014/main" id="{B0BA6EBB-8D22-4A65-BF9C-951C635C3D25}"/>
                </a:ext>
                <a:ext uri="{C183D7F6-B498-43B3-948B-1728B52AA6E4}">
                  <adec:decorative xmlns:adec="http://schemas.microsoft.com/office/drawing/2017/decorative" val="0"/>
                </a:ext>
              </a:extLst>
            </p:cNvPr>
            <p:cNvSpPr txBox="1"/>
            <p:nvPr/>
          </p:nvSpPr>
          <p:spPr>
            <a:xfrm>
              <a:off x="484083" y="3400264"/>
              <a:ext cx="667512" cy="274320"/>
            </a:xfrm>
            <a:prstGeom prst="rect">
              <a:avLst/>
            </a:prstGeom>
            <a:solidFill>
              <a:srgbClr val="D0F2FC"/>
            </a:solidFill>
            <a:ln w="9525">
              <a:solidFill>
                <a:schemeClr val="tx1"/>
              </a:solidFill>
              <a:miter lim="800000"/>
              <a:headEnd/>
              <a:tailEnd/>
            </a:ln>
          </p:spPr>
          <p:txBody>
            <a:bodyPr wrap="none" lIns="0" tIns="9144" rIns="0" bIns="0" anchor="ctr" anchorCtr="1"/>
            <a:lstStyle>
              <a:defPPr>
                <a:defRPr lang="en-US"/>
              </a:defPPr>
              <a:lvl1pPr algn="ctr" eaLnBrk="0" hangingPunct="0">
                <a:defRPr sz="800"/>
              </a:lvl1pPr>
            </a:lstStyle>
            <a:p>
              <a:r>
                <a:rPr lang="en-US">
                  <a:cs typeface="Calibri" panose="020F0502020204030204" pitchFamily="34" charset="0"/>
                </a:rPr>
                <a:t>Oceanic HF </a:t>
              </a:r>
            </a:p>
            <a:p>
              <a:r>
                <a:rPr lang="en-US">
                  <a:cs typeface="Calibri" panose="020F0502020204030204" pitchFamily="34" charset="0"/>
                </a:rPr>
                <a:t>Voice Service</a:t>
              </a:r>
            </a:p>
          </p:txBody>
        </p:sp>
        <p:cxnSp>
          <p:nvCxnSpPr>
            <p:cNvPr id="27" name="Elbow Connector 26 planned">
              <a:extLst>
                <a:ext uri="{FF2B5EF4-FFF2-40B4-BE49-F238E27FC236}">
                  <a16:creationId xmlns:a16="http://schemas.microsoft.com/office/drawing/2014/main" id="{2D0F91D0-0DE1-4CE3-A66A-5CBA44C94EE9}"/>
                </a:ext>
                <a:ext uri="{C183D7F6-B498-43B3-948B-1728B52AA6E4}">
                  <adec:decorative xmlns:adec="http://schemas.microsoft.com/office/drawing/2017/decorative" val="1"/>
                </a:ext>
              </a:extLst>
            </p:cNvPr>
            <p:cNvCxnSpPr>
              <a:cxnSpLocks/>
            </p:cNvCxnSpPr>
            <p:nvPr/>
          </p:nvCxnSpPr>
          <p:spPr>
            <a:xfrm>
              <a:off x="2198371" y="3210360"/>
              <a:ext cx="77770" cy="308538"/>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Rectangle 165">
              <a:extLst>
                <a:ext uri="{FF2B5EF4-FFF2-40B4-BE49-F238E27FC236}">
                  <a16:creationId xmlns:a16="http://schemas.microsoft.com/office/drawing/2014/main" id="{17F4DA91-0A1C-43A9-BDAD-9AB54EFA07B1}"/>
                </a:ext>
                <a:ext uri="{C183D7F6-B498-43B3-948B-1728B52AA6E4}">
                  <adec:decorative xmlns:adec="http://schemas.microsoft.com/office/drawing/2017/decorative" val="1"/>
                </a:ext>
              </a:extLst>
            </p:cNvPr>
            <p:cNvSpPr>
              <a:spLocks noChangeArrowheads="1"/>
            </p:cNvSpPr>
            <p:nvPr/>
          </p:nvSpPr>
          <p:spPr bwMode="auto">
            <a:xfrm>
              <a:off x="246067" y="2999241"/>
              <a:ext cx="8811104" cy="1002799"/>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29" name="Rectangle 165">
              <a:extLst>
                <a:ext uri="{FF2B5EF4-FFF2-40B4-BE49-F238E27FC236}">
                  <a16:creationId xmlns:a16="http://schemas.microsoft.com/office/drawing/2014/main" id="{C5AA5996-629A-448B-A9FD-36E9C1F4EAD1}"/>
                </a:ext>
                <a:ext uri="{C183D7F6-B498-43B3-948B-1728B52AA6E4}">
                  <adec:decorative xmlns:adec="http://schemas.microsoft.com/office/drawing/2017/decorative" val="1"/>
                </a:ext>
              </a:extLst>
            </p:cNvPr>
            <p:cNvSpPr>
              <a:spLocks noChangeArrowheads="1"/>
            </p:cNvSpPr>
            <p:nvPr/>
          </p:nvSpPr>
          <p:spPr bwMode="auto">
            <a:xfrm rot="16200000">
              <a:off x="-166801" y="3400144"/>
              <a:ext cx="1053105" cy="271097"/>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Resilient Behaviors</a:t>
              </a:r>
            </a:p>
          </p:txBody>
        </p:sp>
        <p:grpSp>
          <p:nvGrpSpPr>
            <p:cNvPr id="34" name="Group 33">
              <a:extLst>
                <a:ext uri="{FF2B5EF4-FFF2-40B4-BE49-F238E27FC236}">
                  <a16:creationId xmlns:a16="http://schemas.microsoft.com/office/drawing/2014/main" id="{AB39655B-8433-43AF-8294-AA9FA3CB468C}"/>
                </a:ext>
              </a:extLst>
            </p:cNvPr>
            <p:cNvGrpSpPr/>
            <p:nvPr/>
          </p:nvGrpSpPr>
          <p:grpSpPr>
            <a:xfrm>
              <a:off x="1215851" y="3146352"/>
              <a:ext cx="6203554" cy="128016"/>
              <a:chOff x="1692101" y="1925983"/>
              <a:chExt cx="6203554" cy="128016"/>
            </a:xfrm>
          </p:grpSpPr>
          <p:sp>
            <p:nvSpPr>
              <p:cNvPr id="35" name="support 1144">
                <a:hlinkClick r:id="rId14"/>
                <a:extLst>
                  <a:ext uri="{FF2B5EF4-FFF2-40B4-BE49-F238E27FC236}">
                    <a16:creationId xmlns:a16="http://schemas.microsoft.com/office/drawing/2014/main" id="{81414C9C-AAA2-4013-B96C-C39C18F69447}"/>
                  </a:ext>
                  <a:ext uri="{C183D7F6-B498-43B3-948B-1728B52AA6E4}">
                    <adec:decorative xmlns:adec="http://schemas.microsoft.com/office/drawing/2017/decorative" val="1"/>
                  </a:ext>
                </a:extLst>
              </p:cNvPr>
              <p:cNvSpPr txBox="1">
                <a:spLocks noChangeArrowheads="1"/>
              </p:cNvSpPr>
              <p:nvPr/>
            </p:nvSpPr>
            <p:spPr bwMode="auto">
              <a:xfrm>
                <a:off x="1692101" y="1925983"/>
                <a:ext cx="982520" cy="128016"/>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endParaRPr lang="en-US">
                  <a:solidFill>
                    <a:prstClr val="black"/>
                  </a:solidFill>
                  <a:latin typeface="+mn-lt"/>
                  <a:cs typeface="Arial" panose="020B0604020202020204" pitchFamily="34" charset="0"/>
                </a:endParaRPr>
              </a:p>
            </p:txBody>
          </p:sp>
          <p:sp>
            <p:nvSpPr>
              <p:cNvPr id="36" name="TextBox 35" descr="Human Factors Assessment of Communication Technologies and Flight Deck Procedures – Oceanic Operations">
                <a:extLst>
                  <a:ext uri="{FF2B5EF4-FFF2-40B4-BE49-F238E27FC236}">
                    <a16:creationId xmlns:a16="http://schemas.microsoft.com/office/drawing/2014/main" id="{9AD957B1-B192-4FA3-BAA4-4560294D19B8}"/>
                  </a:ext>
                  <a:ext uri="{C183D7F6-B498-43B3-948B-1728B52AA6E4}">
                    <adec:decorative xmlns:adec="http://schemas.microsoft.com/office/drawing/2017/decorative" val="0"/>
                  </a:ext>
                </a:extLst>
              </p:cNvPr>
              <p:cNvSpPr txBox="1"/>
              <p:nvPr/>
            </p:nvSpPr>
            <p:spPr>
              <a:xfrm>
                <a:off x="2833122" y="1927080"/>
                <a:ext cx="5062533" cy="108986"/>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rPr>
                  <a:t>Human Factors Assessment of Communication Technologies and Flight Deck Procedures – Oceanic Operations</a:t>
                </a:r>
              </a:p>
            </p:txBody>
          </p:sp>
        </p:grpSp>
        <p:sp>
          <p:nvSpPr>
            <p:cNvPr id="37" name="support 881" descr=" ">
              <a:hlinkClick r:id="rId15"/>
              <a:extLst>
                <a:ext uri="{FF2B5EF4-FFF2-40B4-BE49-F238E27FC236}">
                  <a16:creationId xmlns:a16="http://schemas.microsoft.com/office/drawing/2014/main" id="{A13E5B56-DD95-4C0C-B061-9F599B267498}"/>
                </a:ext>
                <a:ext uri="{C183D7F6-B498-43B3-948B-1728B52AA6E4}">
                  <adec:decorative xmlns:adec="http://schemas.microsoft.com/office/drawing/2017/decorative" val="0"/>
                </a:ext>
              </a:extLst>
            </p:cNvPr>
            <p:cNvSpPr txBox="1">
              <a:spLocks noChangeArrowheads="1"/>
            </p:cNvSpPr>
            <p:nvPr/>
          </p:nvSpPr>
          <p:spPr bwMode="auto">
            <a:xfrm>
              <a:off x="1171749" y="2087521"/>
              <a:ext cx="2041699" cy="128016"/>
            </a:xfrm>
            <a:prstGeom prst="rect">
              <a:avLst/>
            </a:prstGeom>
            <a:solidFill>
              <a:srgbClr val="D0F2FC"/>
            </a:solidFill>
            <a:ln w="9525">
              <a:solidFill>
                <a:schemeClr val="tx1"/>
              </a:solidFill>
              <a:miter lim="800000"/>
              <a:headEnd/>
              <a:tailEnd/>
            </a:ln>
          </p:spPr>
          <p:txBody>
            <a:bodyPr wrap="none" lIns="0" tIns="0" rIns="91440" bIns="0" anchor="ctr" anchorCtr="0">
              <a:noAutofit/>
            </a:bodyPr>
            <a:lstStyle>
              <a:defPPr>
                <a:defRPr lang="en-US"/>
              </a:defPPr>
              <a:lvl1pPr eaLnBrk="0" hangingPunct="0">
                <a:defRPr sz="800"/>
              </a:lvl1pPr>
            </a:lstStyle>
            <a:p>
              <a:r>
                <a:rPr lang="en-US">
                  <a:solidFill>
                    <a:prstClr val="black"/>
                  </a:solidFill>
                  <a:latin typeface="Segoe UI" panose="020B0502040204020203" pitchFamily="34" charset="0"/>
                  <a:cs typeface="Segoe UI" panose="020B0502040204020203" pitchFamily="34" charset="0"/>
                </a:rPr>
                <a:t> </a:t>
              </a:r>
            </a:p>
          </p:txBody>
        </p:sp>
        <p:sp>
          <p:nvSpPr>
            <p:cNvPr id="38" name="Rectangle 165">
              <a:extLst>
                <a:ext uri="{FF2B5EF4-FFF2-40B4-BE49-F238E27FC236}">
                  <a16:creationId xmlns:a16="http://schemas.microsoft.com/office/drawing/2014/main" id="{40E667EF-4EDA-48F8-BB50-B71267CB369B}"/>
                </a:ext>
                <a:ext uri="{C183D7F6-B498-43B3-948B-1728B52AA6E4}">
                  <adec:decorative xmlns:adec="http://schemas.microsoft.com/office/drawing/2017/decorative" val="1"/>
                </a:ext>
              </a:extLst>
            </p:cNvPr>
            <p:cNvSpPr>
              <a:spLocks noChangeArrowheads="1"/>
            </p:cNvSpPr>
            <p:nvPr/>
          </p:nvSpPr>
          <p:spPr bwMode="auto">
            <a:xfrm>
              <a:off x="239716" y="4006993"/>
              <a:ext cx="8817455" cy="1222803"/>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39" name="TextBox 38" descr="Criteria to Evaluate the Effectiveness of Training Recommendations for Use of ATC Systems that Enable TBO">
              <a:extLst>
                <a:ext uri="{FF2B5EF4-FFF2-40B4-BE49-F238E27FC236}">
                  <a16:creationId xmlns:a16="http://schemas.microsoft.com/office/drawing/2014/main" id="{F5FEFEF0-464B-4333-A857-3F2454983A60}"/>
                </a:ext>
                <a:ext uri="{C183D7F6-B498-43B3-948B-1728B52AA6E4}">
                  <adec:decorative xmlns:adec="http://schemas.microsoft.com/office/drawing/2017/decorative" val="0"/>
                </a:ext>
              </a:extLst>
            </p:cNvPr>
            <p:cNvSpPr txBox="1"/>
            <p:nvPr/>
          </p:nvSpPr>
          <p:spPr>
            <a:xfrm>
              <a:off x="2766060" y="5877293"/>
              <a:ext cx="3005528"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j-lt"/>
                </a:rPr>
                <a:t>Criteria to Evaluate the Effectiveness of Training Recommendations for Use of ATC Systems that Enable TBO</a:t>
              </a:r>
            </a:p>
          </p:txBody>
        </p:sp>
        <p:sp>
          <p:nvSpPr>
            <p:cNvPr id="40" name="support 1214 planned">
              <a:hlinkClick r:id="rId16"/>
              <a:extLst>
                <a:ext uri="{FF2B5EF4-FFF2-40B4-BE49-F238E27FC236}">
                  <a16:creationId xmlns:a16="http://schemas.microsoft.com/office/drawing/2014/main" id="{9163B779-5A89-4DF4-90C9-49EC85575C68}"/>
                </a:ext>
                <a:ext uri="{C183D7F6-B498-43B3-948B-1728B52AA6E4}">
                  <adec:decorative xmlns:adec="http://schemas.microsoft.com/office/drawing/2017/decorative" val="1"/>
                </a:ext>
              </a:extLst>
            </p:cNvPr>
            <p:cNvSpPr txBox="1">
              <a:spLocks noChangeArrowheads="1"/>
            </p:cNvSpPr>
            <p:nvPr/>
          </p:nvSpPr>
          <p:spPr bwMode="auto">
            <a:xfrm>
              <a:off x="1828260" y="5937414"/>
              <a:ext cx="877178" cy="128016"/>
            </a:xfrm>
            <a:prstGeom prst="rect">
              <a:avLst/>
            </a:prstGeom>
            <a:solidFill>
              <a:srgbClr val="D0F2FC"/>
            </a:solidFill>
            <a:ln w="9525">
              <a:solidFill>
                <a:schemeClr val="tx1"/>
              </a:solidFill>
              <a:prstDash val="dash"/>
              <a:miter lim="800000"/>
              <a:headEnd/>
              <a:tailEnd/>
            </a:ln>
          </p:spPr>
          <p:txBody>
            <a:bodyPr wrap="none" lIns="18288" tIns="0" rIns="0" bIns="0" anchor="ctr" anchorCtr="0"/>
            <a:lstStyle>
              <a:defPPr>
                <a:defRPr lang="en-US"/>
              </a:defPPr>
              <a:lvl1pPr eaLnBrk="0" hangingPunct="0">
                <a:defRPr sz="800"/>
              </a:lvl1pPr>
            </a:lstStyle>
            <a:p>
              <a:endParaRPr lang="en-US" altLang="en-US">
                <a:latin typeface="+mn-lt"/>
              </a:endParaRPr>
            </a:p>
          </p:txBody>
        </p:sp>
        <p:sp>
          <p:nvSpPr>
            <p:cNvPr id="41" name="TextBox 40" descr="Regional Integration of Time-Based Management Operations and Strategies – Traffic Manager Information Needs Analysis">
              <a:extLst>
                <a:ext uri="{FF2B5EF4-FFF2-40B4-BE49-F238E27FC236}">
                  <a16:creationId xmlns:a16="http://schemas.microsoft.com/office/drawing/2014/main" id="{5D04B437-99E5-4F8A-B2D6-7381B1BA1ADE}"/>
                </a:ext>
                <a:ext uri="{C183D7F6-B498-43B3-948B-1728B52AA6E4}">
                  <adec:decorative xmlns:adec="http://schemas.microsoft.com/office/drawing/2017/decorative" val="0"/>
                </a:ext>
              </a:extLst>
            </p:cNvPr>
            <p:cNvSpPr txBox="1"/>
            <p:nvPr/>
          </p:nvSpPr>
          <p:spPr>
            <a:xfrm>
              <a:off x="2766060" y="5513116"/>
              <a:ext cx="3321442"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j-lt"/>
                </a:rPr>
                <a:t>Regional Integration of Time-Based Management Operations and Strategies – Traffic Manager Information Needs Analysis</a:t>
              </a:r>
            </a:p>
          </p:txBody>
        </p:sp>
        <p:sp>
          <p:nvSpPr>
            <p:cNvPr id="42" name="support 1213 planned">
              <a:hlinkClick r:id="rId17"/>
              <a:extLst>
                <a:ext uri="{FF2B5EF4-FFF2-40B4-BE49-F238E27FC236}">
                  <a16:creationId xmlns:a16="http://schemas.microsoft.com/office/drawing/2014/main" id="{031315A8-8221-4B38-83A8-3D65A178F21E}"/>
                </a:ext>
                <a:ext uri="{C183D7F6-B498-43B3-948B-1728B52AA6E4}">
                  <adec:decorative xmlns:adec="http://schemas.microsoft.com/office/drawing/2017/decorative" val="1"/>
                </a:ext>
              </a:extLst>
            </p:cNvPr>
            <p:cNvSpPr txBox="1">
              <a:spLocks noChangeArrowheads="1"/>
            </p:cNvSpPr>
            <p:nvPr/>
          </p:nvSpPr>
          <p:spPr bwMode="auto">
            <a:xfrm>
              <a:off x="1828259" y="5577848"/>
              <a:ext cx="877179" cy="128016"/>
            </a:xfrm>
            <a:prstGeom prst="rect">
              <a:avLst/>
            </a:prstGeom>
            <a:solidFill>
              <a:srgbClr val="D0F2FC"/>
            </a:solidFill>
            <a:ln w="9525">
              <a:solidFill>
                <a:schemeClr val="tx1"/>
              </a:solidFill>
              <a:prstDash val="dash"/>
              <a:miter lim="800000"/>
              <a:headEnd/>
              <a:tailEnd/>
            </a:ln>
          </p:spPr>
          <p:txBody>
            <a:bodyPr wrap="none" lIns="18288" tIns="0" rIns="0" bIns="0" anchor="ctr" anchorCtr="0"/>
            <a:lstStyle>
              <a:defPPr>
                <a:defRPr lang="en-US"/>
              </a:defPPr>
              <a:lvl1pPr eaLnBrk="0" hangingPunct="0">
                <a:defRPr sz="800"/>
              </a:lvl1pPr>
            </a:lstStyle>
            <a:p>
              <a:endParaRPr lang="en-US" altLang="en-US">
                <a:latin typeface="+mn-lt"/>
              </a:endParaRPr>
            </a:p>
          </p:txBody>
        </p:sp>
        <p:sp>
          <p:nvSpPr>
            <p:cNvPr id="43" name="TextBox 42" descr="ATC Evaluation Criteria for Cognitive Workload and Operational Acceptability of Trajectory Option Sets (TOS) in En Route and Terminal">
              <a:extLst>
                <a:ext uri="{FF2B5EF4-FFF2-40B4-BE49-F238E27FC236}">
                  <a16:creationId xmlns:a16="http://schemas.microsoft.com/office/drawing/2014/main" id="{79941045-F1E0-4C84-81F5-215EA38FAF8E}"/>
                </a:ext>
                <a:ext uri="{C183D7F6-B498-43B3-948B-1728B52AA6E4}">
                  <adec:decorative xmlns:adec="http://schemas.microsoft.com/office/drawing/2017/decorative" val="0"/>
                </a:ext>
              </a:extLst>
            </p:cNvPr>
            <p:cNvSpPr txBox="1"/>
            <p:nvPr/>
          </p:nvSpPr>
          <p:spPr>
            <a:xfrm>
              <a:off x="2820666" y="4744944"/>
              <a:ext cx="3522983"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j-lt"/>
                </a:rPr>
                <a:t>ATC Evaluation Criteria for Cognitive Workload and Operational Acceptability of Trajectory Option Sets (TOS) in En Route and Terminal</a:t>
              </a:r>
            </a:p>
          </p:txBody>
        </p:sp>
        <p:sp>
          <p:nvSpPr>
            <p:cNvPr id="44" name="support 1212 planned">
              <a:hlinkClick r:id="rId18"/>
              <a:extLst>
                <a:ext uri="{FF2B5EF4-FFF2-40B4-BE49-F238E27FC236}">
                  <a16:creationId xmlns:a16="http://schemas.microsoft.com/office/drawing/2014/main" id="{C1937CA8-C365-4B68-9781-5BE0BD685E0D}"/>
                </a:ext>
                <a:ext uri="{C183D7F6-B498-43B3-948B-1728B52AA6E4}">
                  <adec:decorative xmlns:adec="http://schemas.microsoft.com/office/drawing/2017/decorative" val="1"/>
                </a:ext>
              </a:extLst>
            </p:cNvPr>
            <p:cNvSpPr txBox="1">
              <a:spLocks noChangeArrowheads="1"/>
            </p:cNvSpPr>
            <p:nvPr/>
          </p:nvSpPr>
          <p:spPr bwMode="auto">
            <a:xfrm>
              <a:off x="1828259" y="4803935"/>
              <a:ext cx="880038" cy="128016"/>
            </a:xfrm>
            <a:prstGeom prst="rect">
              <a:avLst/>
            </a:prstGeom>
            <a:solidFill>
              <a:srgbClr val="D0F2FC"/>
            </a:solidFill>
            <a:ln w="9525">
              <a:solidFill>
                <a:schemeClr val="tx1"/>
              </a:solidFill>
              <a:prstDash val="dash"/>
              <a:miter lim="800000"/>
              <a:headEnd/>
              <a:tailEnd/>
            </a:ln>
          </p:spPr>
          <p:txBody>
            <a:bodyPr wrap="none" lIns="18288" tIns="0" rIns="0" bIns="0" anchor="ctr" anchorCtr="0"/>
            <a:lstStyle>
              <a:defPPr>
                <a:defRPr lang="en-US"/>
              </a:defPPr>
              <a:lvl1pPr eaLnBrk="0" hangingPunct="0">
                <a:defRPr sz="800"/>
              </a:lvl1pPr>
            </a:lstStyle>
            <a:p>
              <a:endParaRPr lang="en-US" altLang="en-US">
                <a:latin typeface="+mn-lt"/>
              </a:endParaRPr>
            </a:p>
          </p:txBody>
        </p:sp>
        <p:sp>
          <p:nvSpPr>
            <p:cNvPr id="45" name="Rectangle 165">
              <a:extLst>
                <a:ext uri="{FF2B5EF4-FFF2-40B4-BE49-F238E27FC236}">
                  <a16:creationId xmlns:a16="http://schemas.microsoft.com/office/drawing/2014/main" id="{97A3ED5A-01C2-4E07-B36A-A92DA68B598E}"/>
                </a:ext>
                <a:ext uri="{C183D7F6-B498-43B3-948B-1728B52AA6E4}">
                  <adec:decorative xmlns:adec="http://schemas.microsoft.com/office/drawing/2017/decorative" val="1"/>
                </a:ext>
              </a:extLst>
            </p:cNvPr>
            <p:cNvSpPr>
              <a:spLocks noChangeArrowheads="1"/>
            </p:cNvSpPr>
            <p:nvPr/>
          </p:nvSpPr>
          <p:spPr bwMode="auto">
            <a:xfrm rot="16200000">
              <a:off x="220978" y="4452357"/>
              <a:ext cx="969074"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Time &amp; Workload Management</a:t>
              </a:r>
            </a:p>
          </p:txBody>
        </p:sp>
        <p:sp>
          <p:nvSpPr>
            <p:cNvPr id="46" name="Rectangle 165">
              <a:extLst>
                <a:ext uri="{FF2B5EF4-FFF2-40B4-BE49-F238E27FC236}">
                  <a16:creationId xmlns:a16="http://schemas.microsoft.com/office/drawing/2014/main" id="{27B7E21B-EE32-4B84-BDAB-32B7937CAF5C}"/>
                </a:ext>
                <a:ext uri="{C183D7F6-B498-43B3-948B-1728B52AA6E4}">
                  <adec:decorative xmlns:adec="http://schemas.microsoft.com/office/drawing/2017/decorative" val="1"/>
                </a:ext>
              </a:extLst>
            </p:cNvPr>
            <p:cNvSpPr>
              <a:spLocks noChangeArrowheads="1"/>
            </p:cNvSpPr>
            <p:nvPr/>
          </p:nvSpPr>
          <p:spPr bwMode="auto">
            <a:xfrm>
              <a:off x="239716" y="5233340"/>
              <a:ext cx="8817455" cy="1224227"/>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47" name="Rectangle 165">
              <a:extLst>
                <a:ext uri="{FF2B5EF4-FFF2-40B4-BE49-F238E27FC236}">
                  <a16:creationId xmlns:a16="http://schemas.microsoft.com/office/drawing/2014/main" id="{CA4B7038-5939-4F80-A010-B49128E93B0D}"/>
                </a:ext>
                <a:ext uri="{C183D7F6-B498-43B3-948B-1728B52AA6E4}">
                  <adec:decorative xmlns:adec="http://schemas.microsoft.com/office/drawing/2017/decorative" val="1"/>
                </a:ext>
              </a:extLst>
            </p:cNvPr>
            <p:cNvSpPr>
              <a:spLocks noChangeArrowheads="1"/>
            </p:cNvSpPr>
            <p:nvPr/>
          </p:nvSpPr>
          <p:spPr bwMode="auto">
            <a:xfrm rot="16200000">
              <a:off x="125687" y="5655940"/>
              <a:ext cx="1181141"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Future Systems, Equipment Operations</a:t>
              </a:r>
            </a:p>
          </p:txBody>
        </p:sp>
        <p:sp>
          <p:nvSpPr>
            <p:cNvPr id="48" name="TextBox 47" descr="Human Factors SMS Support for Acquisition Programs">
              <a:extLst>
                <a:ext uri="{FF2B5EF4-FFF2-40B4-BE49-F238E27FC236}">
                  <a16:creationId xmlns:a16="http://schemas.microsoft.com/office/drawing/2014/main" id="{67BF7B13-6B1C-412E-BFAF-1D041FC8F8F0}"/>
                </a:ext>
                <a:ext uri="{C183D7F6-B498-43B3-948B-1728B52AA6E4}">
                  <adec:decorative xmlns:adec="http://schemas.microsoft.com/office/drawing/2017/decorative" val="0"/>
                </a:ext>
              </a:extLst>
            </p:cNvPr>
            <p:cNvSpPr txBox="1"/>
            <p:nvPr/>
          </p:nvSpPr>
          <p:spPr>
            <a:xfrm>
              <a:off x="3268951" y="2091371"/>
              <a:ext cx="2503958" cy="123111"/>
            </a:xfrm>
            <a:prstGeom prst="rect">
              <a:avLst/>
            </a:prstGeom>
            <a:solidFill>
              <a:srgbClr val="FFFFFF"/>
            </a:solidFill>
          </p:spPr>
          <p:txBody>
            <a:bodyPr wrap="square" lIns="0" tIns="0" rIns="0" bIns="0" rtlCol="0" anchor="t">
              <a:spAutoFit/>
            </a:bodyPr>
            <a:lstStyle>
              <a:defPPr>
                <a:defRPr lang="en-US"/>
              </a:defPPr>
              <a:lvl1pPr>
                <a:defRPr sz="800">
                  <a:solidFill>
                    <a:prstClr val="black"/>
                  </a:solidFill>
                  <a:cs typeface="Arial" panose="020B0604020202020204" pitchFamily="34" charset="0"/>
                </a:defRPr>
              </a:lvl1pPr>
            </a:lstStyle>
            <a:p>
              <a:r>
                <a:rPr lang="en-US">
                  <a:latin typeface="+mn-lt"/>
                  <a:cs typeface="Arial"/>
                </a:rPr>
                <a:t>Human Factors SMS Support for Acquisition Programs</a:t>
              </a:r>
            </a:p>
          </p:txBody>
        </p:sp>
        <p:sp>
          <p:nvSpPr>
            <p:cNvPr id="49" name="Rectangle 165">
              <a:extLst>
                <a:ext uri="{FF2B5EF4-FFF2-40B4-BE49-F238E27FC236}">
                  <a16:creationId xmlns:a16="http://schemas.microsoft.com/office/drawing/2014/main" id="{E55C9772-A277-4334-8952-C98D1AE0FA7C}"/>
                </a:ext>
                <a:ext uri="{C183D7F6-B498-43B3-948B-1728B52AA6E4}">
                  <adec:decorative xmlns:adec="http://schemas.microsoft.com/office/drawing/2017/decorative" val="1"/>
                </a:ext>
              </a:extLst>
            </p:cNvPr>
            <p:cNvSpPr>
              <a:spLocks noChangeArrowheads="1"/>
            </p:cNvSpPr>
            <p:nvPr/>
          </p:nvSpPr>
          <p:spPr bwMode="auto">
            <a:xfrm rot="16200000">
              <a:off x="-1589894" y="2171790"/>
              <a:ext cx="3444429" cy="227495"/>
            </a:xfrm>
            <a:prstGeom prst="rect">
              <a:avLst/>
            </a:prstGeom>
            <a:solidFill>
              <a:srgbClr val="285994"/>
            </a:solidFill>
            <a:ln w="12700">
              <a:solidFill>
                <a:schemeClr val="tx1"/>
              </a:solidFill>
              <a:miter lim="800000"/>
              <a:headEnd/>
              <a:tailEnd/>
            </a:ln>
          </p:spPr>
          <p:txBody>
            <a:bodyPr lIns="91401" tIns="45700" rIns="91401" bIns="45700" anchor="ctr"/>
            <a:lstStyle/>
            <a:p>
              <a:pPr algn="ctr" eaLnBrk="0" hangingPunct="0">
                <a:defRPr/>
              </a:pPr>
              <a:r>
                <a:rPr lang="en-US" sz="1050" b="1">
                  <a:solidFill>
                    <a:schemeClr val="bg1"/>
                  </a:solidFill>
                  <a:latin typeface="+mn-lt"/>
                  <a:cs typeface="Arial" panose="020B0604020202020204" pitchFamily="34" charset="0"/>
                </a:rPr>
                <a:t>Human Error and Complex Systems Research</a:t>
              </a:r>
            </a:p>
          </p:txBody>
        </p:sp>
        <p:sp>
          <p:nvSpPr>
            <p:cNvPr id="50" name="Rectangle 165">
              <a:extLst>
                <a:ext uri="{FF2B5EF4-FFF2-40B4-BE49-F238E27FC236}">
                  <a16:creationId xmlns:a16="http://schemas.microsoft.com/office/drawing/2014/main" id="{7B894B9A-72DD-466F-B969-F973F0A57938}"/>
                </a:ext>
                <a:ext uri="{C183D7F6-B498-43B3-948B-1728B52AA6E4}">
                  <adec:decorative xmlns:adec="http://schemas.microsoft.com/office/drawing/2017/decorative" val="1"/>
                </a:ext>
              </a:extLst>
            </p:cNvPr>
            <p:cNvSpPr>
              <a:spLocks noChangeArrowheads="1"/>
            </p:cNvSpPr>
            <p:nvPr/>
          </p:nvSpPr>
          <p:spPr bwMode="auto">
            <a:xfrm rot="16200000">
              <a:off x="-1101183" y="5121802"/>
              <a:ext cx="2460663" cy="221139"/>
            </a:xfrm>
            <a:prstGeom prst="rect">
              <a:avLst/>
            </a:prstGeom>
            <a:solidFill>
              <a:srgbClr val="285994"/>
            </a:solidFill>
            <a:ln w="12700">
              <a:solidFill>
                <a:schemeClr val="tx1"/>
              </a:solidFill>
              <a:miter lim="800000"/>
              <a:headEnd/>
              <a:tailEnd/>
            </a:ln>
          </p:spPr>
          <p:txBody>
            <a:bodyPr lIns="9144" tIns="45700" rIns="9144" bIns="45700" anchor="ctr"/>
            <a:lstStyle/>
            <a:p>
              <a:pPr algn="ctr" eaLnBrk="0" hangingPunct="0">
                <a:defRPr/>
              </a:pPr>
              <a:r>
                <a:rPr lang="en-US" sz="1050" b="1">
                  <a:solidFill>
                    <a:schemeClr val="bg1"/>
                  </a:solidFill>
                  <a:latin typeface="+mn-lt"/>
                  <a:cs typeface="Arial" panose="020B0604020202020204" pitchFamily="34" charset="0"/>
                </a:rPr>
                <a:t> Controller/Pilot Readiness Research</a:t>
              </a:r>
              <a:endParaRPr lang="en-US" sz="1050" b="1" i="1">
                <a:solidFill>
                  <a:schemeClr val="bg1"/>
                </a:solidFill>
                <a:latin typeface="+mn-lt"/>
                <a:cs typeface="Arial" panose="020B0604020202020204" pitchFamily="34" charset="0"/>
              </a:endParaRPr>
            </a:p>
          </p:txBody>
        </p:sp>
      </p:grpSp>
      <p:sp>
        <p:nvSpPr>
          <p:cNvPr id="3" name="Slide Number Placeholder 2" descr="64">
            <a:extLst>
              <a:ext uri="{FF2B5EF4-FFF2-40B4-BE49-F238E27FC236}">
                <a16:creationId xmlns:a16="http://schemas.microsoft.com/office/drawing/2014/main" id="{2CB48E92-8B66-4D4D-8DE2-245C94FF1C1F}"/>
              </a:ext>
              <a:ext uri="{C183D7F6-B498-43B3-948B-1728B52AA6E4}">
                <adec:decorative xmlns:adec="http://schemas.microsoft.com/office/drawing/2017/decorative" val="0"/>
              </a:ext>
            </a:extLst>
          </p:cNvPr>
          <p:cNvSpPr>
            <a:spLocks noGrp="1"/>
          </p:cNvSpPr>
          <p:nvPr>
            <p:ph type="sldNum" sz="quarter" idx="4"/>
          </p:nvPr>
        </p:nvSpPr>
        <p:spPr/>
        <p:txBody>
          <a:bodyPr/>
          <a:lstStyle/>
          <a:p>
            <a:fld id="{91F51A66-47FA-4B08-BB1E-EEEA3A6EE197}" type="slidenum">
              <a:rPr lang="en-US" smtClean="0"/>
              <a:pPr/>
              <a:t>64</a:t>
            </a:fld>
            <a:endParaRPr lang="en-US"/>
          </a:p>
        </p:txBody>
      </p:sp>
    </p:spTree>
    <p:extLst>
      <p:ext uri="{BB962C8B-B14F-4D97-AF65-F5344CB8AC3E}">
        <p14:creationId xmlns:p14="http://schemas.microsoft.com/office/powerpoint/2010/main" val="4188331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uman Systems Integration Roadmap (2 of 3)">
            <a:extLst>
              <a:ext uri="{FF2B5EF4-FFF2-40B4-BE49-F238E27FC236}">
                <a16:creationId xmlns:a16="http://schemas.microsoft.com/office/drawing/2014/main" id="{7E19F677-65BA-4B24-964C-4E6E60698A7E}"/>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Human Systems Integration Roadmap (2 of 3)</a:t>
            </a:r>
          </a:p>
        </p:txBody>
      </p:sp>
      <p:grpSp>
        <p:nvGrpSpPr>
          <p:cNvPr id="3" name="Group 2" descr="This diagram shows Support Activities for ATC Information Presentation and Management Activities and FAA Order 9550.8 &amp; AMS Policy 4.7 Compliance &#10;">
            <a:extLst>
              <a:ext uri="{FF2B5EF4-FFF2-40B4-BE49-F238E27FC236}">
                <a16:creationId xmlns:a16="http://schemas.microsoft.com/office/drawing/2014/main" id="{96214DE1-3626-4FF9-9CE9-90FC47C6A9EF}"/>
              </a:ext>
            </a:extLst>
          </p:cNvPr>
          <p:cNvGrpSpPr/>
          <p:nvPr/>
        </p:nvGrpSpPr>
        <p:grpSpPr>
          <a:xfrm>
            <a:off x="18571" y="564846"/>
            <a:ext cx="9049424" cy="5918504"/>
            <a:chOff x="18571" y="564846"/>
            <a:chExt cx="9049424" cy="5918504"/>
          </a:xfrm>
        </p:grpSpPr>
        <p:sp>
          <p:nvSpPr>
            <p:cNvPr id="28" name="Rectangle 165">
              <a:extLst>
                <a:ext uri="{FF2B5EF4-FFF2-40B4-BE49-F238E27FC236}">
                  <a16:creationId xmlns:a16="http://schemas.microsoft.com/office/drawing/2014/main" id="{349D1844-F87E-4D4C-8B9C-5BD74B92E961}"/>
                </a:ext>
                <a:ext uri="{C183D7F6-B498-43B3-948B-1728B52AA6E4}">
                  <adec:decorative xmlns:adec="http://schemas.microsoft.com/office/drawing/2017/decorative" val="1"/>
                </a:ext>
              </a:extLst>
            </p:cNvPr>
            <p:cNvSpPr>
              <a:spLocks noChangeArrowheads="1"/>
            </p:cNvSpPr>
            <p:nvPr/>
          </p:nvSpPr>
          <p:spPr bwMode="auto">
            <a:xfrm rot="16200000">
              <a:off x="-391768" y="1188974"/>
              <a:ext cx="1623052"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FAA Order 9550.8 and AMS Policy 4.7 Compliance</a:t>
              </a:r>
            </a:p>
          </p:txBody>
        </p:sp>
        <p:sp>
          <p:nvSpPr>
            <p:cNvPr id="29" name="segment 1000" descr="segment 1000">
              <a:hlinkClick r:id="rId3"/>
              <a:extLst>
                <a:ext uri="{FF2B5EF4-FFF2-40B4-BE49-F238E27FC236}">
                  <a16:creationId xmlns:a16="http://schemas.microsoft.com/office/drawing/2014/main" id="{EBE5E2F2-7E2D-4CAC-B84F-E1E6B9333BE4}"/>
                </a:ext>
                <a:ext uri="{C183D7F6-B498-43B3-948B-1728B52AA6E4}">
                  <adec:decorative xmlns:adec="http://schemas.microsoft.com/office/drawing/2017/decorative" val="0"/>
                </a:ext>
              </a:extLst>
            </p:cNvPr>
            <p:cNvSpPr>
              <a:spLocks noChangeArrowheads="1"/>
            </p:cNvSpPr>
            <p:nvPr/>
          </p:nvSpPr>
          <p:spPr bwMode="auto">
            <a:xfrm>
              <a:off x="1181570" y="2893812"/>
              <a:ext cx="4996281" cy="128016"/>
            </a:xfrm>
            <a:prstGeom prst="rect">
              <a:avLst/>
            </a:prstGeom>
            <a:solidFill>
              <a:srgbClr val="FFC000"/>
            </a:solidFill>
            <a:ln w="9525">
              <a:solidFill>
                <a:schemeClr val="tx1"/>
              </a:solidFill>
              <a:miter lim="800000"/>
              <a:headEnd/>
              <a:tailEnd/>
            </a:ln>
          </p:spPr>
          <p:txBody>
            <a:bodyPr lIns="18288" tIns="0" rIns="0" bIns="0" anchor="ctr"/>
            <a:lstStyle/>
            <a:p>
              <a:pPr marL="58738"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Enterprise Human Factors Development</a:t>
              </a:r>
            </a:p>
          </p:txBody>
        </p:sp>
        <p:sp>
          <p:nvSpPr>
            <p:cNvPr id="30" name="Rectangle 165">
              <a:extLst>
                <a:ext uri="{FF2B5EF4-FFF2-40B4-BE49-F238E27FC236}">
                  <a16:creationId xmlns:a16="http://schemas.microsoft.com/office/drawing/2014/main" id="{402D25C1-6BD4-4FCC-B692-C52F6B34E513}"/>
                </a:ext>
                <a:ext uri="{C183D7F6-B498-43B3-948B-1728B52AA6E4}">
                  <adec:decorative xmlns:adec="http://schemas.microsoft.com/office/drawing/2017/decorative" val="1"/>
                </a:ext>
              </a:extLst>
            </p:cNvPr>
            <p:cNvSpPr>
              <a:spLocks noChangeArrowheads="1"/>
            </p:cNvSpPr>
            <p:nvPr/>
          </p:nvSpPr>
          <p:spPr bwMode="auto">
            <a:xfrm>
              <a:off x="246068" y="567144"/>
              <a:ext cx="8817454" cy="2153168"/>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31" name="support 875" descr="FAA Human Factors Acquisition Working Group&#10;(HFAWG)">
              <a:hlinkClick r:id="rId4"/>
              <a:extLst>
                <a:ext uri="{FF2B5EF4-FFF2-40B4-BE49-F238E27FC236}">
                  <a16:creationId xmlns:a16="http://schemas.microsoft.com/office/drawing/2014/main" id="{DB4A6D9A-DD8D-4B21-95CB-F713276E8862}"/>
                </a:ext>
                <a:ext uri="{C183D7F6-B498-43B3-948B-1728B52AA6E4}">
                  <adec:decorative xmlns:adec="http://schemas.microsoft.com/office/drawing/2017/decorative" val="0"/>
                </a:ext>
              </a:extLst>
            </p:cNvPr>
            <p:cNvSpPr txBox="1">
              <a:spLocks noChangeArrowheads="1"/>
            </p:cNvSpPr>
            <p:nvPr/>
          </p:nvSpPr>
          <p:spPr bwMode="auto">
            <a:xfrm>
              <a:off x="1181570" y="881346"/>
              <a:ext cx="2559374" cy="256032"/>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pPr algn="ctr"/>
              <a:r>
                <a:rPr lang="en-US">
                  <a:solidFill>
                    <a:prstClr val="black"/>
                  </a:solidFill>
                  <a:latin typeface="Segoe UI" panose="020B0502040204020203" pitchFamily="34" charset="0"/>
                  <a:cs typeface="Segoe UI" panose="020B0502040204020203" pitchFamily="34" charset="0"/>
                </a:rPr>
                <a:t>FAA Human Factors Acquisition Working Group</a:t>
              </a:r>
            </a:p>
            <a:p>
              <a:pPr algn="ctr"/>
              <a:r>
                <a:rPr lang="en-US">
                  <a:solidFill>
                    <a:prstClr val="black"/>
                  </a:solidFill>
                  <a:latin typeface="Segoe UI" panose="020B0502040204020203" pitchFamily="34" charset="0"/>
                  <a:cs typeface="Segoe UI" panose="020B0502040204020203" pitchFamily="34" charset="0"/>
                </a:rPr>
                <a:t>(HFAWG)</a:t>
              </a:r>
            </a:p>
          </p:txBody>
        </p:sp>
        <p:sp>
          <p:nvSpPr>
            <p:cNvPr id="32" name="TextBox 31" descr="Human Factors Recommendations to Address the Flight Deck Impact(s) of Procedure-Based Concepts">
              <a:extLst>
                <a:ext uri="{FF2B5EF4-FFF2-40B4-BE49-F238E27FC236}">
                  <a16:creationId xmlns:a16="http://schemas.microsoft.com/office/drawing/2014/main" id="{BBFE47C3-FA52-42DD-8387-32BE72B07D71}"/>
                </a:ext>
                <a:ext uri="{C183D7F6-B498-43B3-948B-1728B52AA6E4}">
                  <adec:decorative xmlns:adec="http://schemas.microsoft.com/office/drawing/2017/decorative" val="0"/>
                </a:ext>
              </a:extLst>
            </p:cNvPr>
            <p:cNvSpPr txBox="1"/>
            <p:nvPr/>
          </p:nvSpPr>
          <p:spPr>
            <a:xfrm>
              <a:off x="2201029" y="4957008"/>
              <a:ext cx="4748403"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rPr>
                <a:t>Human Factors Recommendations to Address the Flight Deck Impact(s) of Procedure-Based Concepts</a:t>
              </a:r>
            </a:p>
          </p:txBody>
        </p:sp>
        <p:sp>
          <p:nvSpPr>
            <p:cNvPr id="33" name="support 1072">
              <a:hlinkClick r:id="rId5"/>
              <a:extLst>
                <a:ext uri="{FF2B5EF4-FFF2-40B4-BE49-F238E27FC236}">
                  <a16:creationId xmlns:a16="http://schemas.microsoft.com/office/drawing/2014/main" id="{5A092770-8BA0-406C-BC38-5CD7A23C0290}"/>
                </a:ext>
                <a:ext uri="{C183D7F6-B498-43B3-948B-1728B52AA6E4}">
                  <adec:decorative xmlns:adec="http://schemas.microsoft.com/office/drawing/2017/decorative" val="1"/>
                </a:ext>
              </a:extLst>
            </p:cNvPr>
            <p:cNvSpPr txBox="1">
              <a:spLocks noChangeArrowheads="1"/>
            </p:cNvSpPr>
            <p:nvPr/>
          </p:nvSpPr>
          <p:spPr bwMode="auto">
            <a:xfrm>
              <a:off x="1176500" y="4956101"/>
              <a:ext cx="1005840" cy="128016"/>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endParaRPr lang="en-US">
                <a:solidFill>
                  <a:prstClr val="black"/>
                </a:solidFill>
                <a:latin typeface="+mn-lt"/>
                <a:cs typeface="Arial" panose="020B0604020202020204" pitchFamily="34" charset="0"/>
              </a:endParaRPr>
            </a:p>
          </p:txBody>
        </p:sp>
        <p:sp>
          <p:nvSpPr>
            <p:cNvPr id="36" name="increment 1294 planned" descr="Multiple Airport Route Separation">
              <a:extLst>
                <a:ext uri="{FF2B5EF4-FFF2-40B4-BE49-F238E27FC236}">
                  <a16:creationId xmlns:a16="http://schemas.microsoft.com/office/drawing/2014/main" id="{1F6899B9-EFD2-4D97-9DC9-CAD3EE6175C4}"/>
                </a:ext>
                <a:ext uri="{C183D7F6-B498-43B3-948B-1728B52AA6E4}">
                  <adec:decorative xmlns:adec="http://schemas.microsoft.com/office/drawing/2017/decorative" val="0"/>
                </a:ext>
              </a:extLst>
            </p:cNvPr>
            <p:cNvSpPr txBox="1">
              <a:spLocks noChangeArrowheads="1"/>
            </p:cNvSpPr>
            <p:nvPr/>
          </p:nvSpPr>
          <p:spPr bwMode="auto">
            <a:xfrm>
              <a:off x="2191015" y="5490298"/>
              <a:ext cx="4114800" cy="128016"/>
            </a:xfrm>
            <a:prstGeom prst="rect">
              <a:avLst/>
            </a:prstGeom>
            <a:pattFill prst="wdUpDiag">
              <a:fgClr>
                <a:srgbClr val="E6FEEA"/>
              </a:fgClr>
              <a:bgClr>
                <a:schemeClr val="bg1"/>
              </a:bgClr>
            </a:pattFill>
            <a:ln w="9525">
              <a:solidFill>
                <a:schemeClr val="tx1"/>
              </a:solidFill>
              <a:prstDash val="dash"/>
              <a:miter lim="800000"/>
              <a:headEnd/>
              <a:tailEnd/>
            </a:ln>
          </p:spPr>
          <p:txBody>
            <a:bodyPr wrap="none" lIns="18288" tIns="9144" rIns="0" bIns="0" anchor="ctr" anchorCtr="0"/>
            <a:lstStyle>
              <a:defPPr>
                <a:defRPr lang="en-US"/>
              </a:defPPr>
              <a:lvl1pPr eaLnBrk="0" hangingPunct="0">
                <a:defRPr sz="800"/>
              </a:lvl1pPr>
            </a:lstStyle>
            <a:p>
              <a:pPr algn="ctr"/>
              <a:r>
                <a:rPr lang="en-US">
                  <a:latin typeface="+mn-lt"/>
                </a:rPr>
                <a:t>Multiple Airport Route Separation</a:t>
              </a:r>
            </a:p>
          </p:txBody>
        </p:sp>
        <p:cxnSp>
          <p:nvCxnSpPr>
            <p:cNvPr id="37" name="Straight Arrow Connector 36 planned">
              <a:extLst>
                <a:ext uri="{FF2B5EF4-FFF2-40B4-BE49-F238E27FC236}">
                  <a16:creationId xmlns:a16="http://schemas.microsoft.com/office/drawing/2014/main" id="{B8C358D3-F866-4391-A84F-FB7637DF4081}"/>
                </a:ext>
                <a:ext uri="{C183D7F6-B498-43B3-948B-1728B52AA6E4}">
                  <adec:decorative xmlns:adec="http://schemas.microsoft.com/office/drawing/2017/decorative" val="1"/>
                </a:ext>
              </a:extLst>
            </p:cNvPr>
            <p:cNvCxnSpPr>
              <a:cxnSpLocks/>
            </p:cNvCxnSpPr>
            <p:nvPr/>
          </p:nvCxnSpPr>
          <p:spPr bwMode="auto">
            <a:xfrm>
              <a:off x="2182411" y="5075744"/>
              <a:ext cx="0" cy="404471"/>
            </a:xfrm>
            <a:prstGeom prst="straightConnector1">
              <a:avLst/>
            </a:prstGeom>
            <a:solidFill>
              <a:srgbClr val="DDDDDD"/>
            </a:solidFill>
            <a:ln w="12700" cap="flat" cmpd="sng" algn="ctr">
              <a:solidFill>
                <a:schemeClr val="tx1"/>
              </a:solidFill>
              <a:prstDash val="dash"/>
              <a:round/>
              <a:headEnd type="none" w="med" len="med"/>
              <a:tailEnd type="triangle"/>
            </a:ln>
            <a:effectLst/>
          </p:spPr>
        </p:cxnSp>
        <p:sp>
          <p:nvSpPr>
            <p:cNvPr id="38" name="Rectangle 165">
              <a:extLst>
                <a:ext uri="{FF2B5EF4-FFF2-40B4-BE49-F238E27FC236}">
                  <a16:creationId xmlns:a16="http://schemas.microsoft.com/office/drawing/2014/main" id="{BE598CAA-6EDB-468F-942F-03BE2E641046}"/>
                </a:ext>
                <a:ext uri="{C183D7F6-B498-43B3-948B-1728B52AA6E4}">
                  <adec:decorative xmlns:adec="http://schemas.microsoft.com/office/drawing/2017/decorative" val="1"/>
                </a:ext>
              </a:extLst>
            </p:cNvPr>
            <p:cNvSpPr>
              <a:spLocks noChangeArrowheads="1"/>
            </p:cNvSpPr>
            <p:nvPr/>
          </p:nvSpPr>
          <p:spPr bwMode="auto">
            <a:xfrm>
              <a:off x="246066" y="4152898"/>
              <a:ext cx="8817455" cy="2324032"/>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39" name="Rectangle 165">
              <a:extLst>
                <a:ext uri="{FF2B5EF4-FFF2-40B4-BE49-F238E27FC236}">
                  <a16:creationId xmlns:a16="http://schemas.microsoft.com/office/drawing/2014/main" id="{30DA9A90-7B17-4117-A5C0-BCB9A5CBED2A}"/>
                </a:ext>
                <a:ext uri="{C183D7F6-B498-43B3-948B-1728B52AA6E4}">
                  <adec:decorative xmlns:adec="http://schemas.microsoft.com/office/drawing/2017/decorative" val="1"/>
                </a:ext>
              </a:extLst>
            </p:cNvPr>
            <p:cNvSpPr>
              <a:spLocks noChangeArrowheads="1"/>
            </p:cNvSpPr>
            <p:nvPr/>
          </p:nvSpPr>
          <p:spPr bwMode="auto">
            <a:xfrm rot="16200000">
              <a:off x="-107293" y="5092264"/>
              <a:ext cx="1054102"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Performance-Based Navigation</a:t>
              </a:r>
            </a:p>
          </p:txBody>
        </p:sp>
        <p:sp>
          <p:nvSpPr>
            <p:cNvPr id="42" name="Rectangle 165">
              <a:extLst>
                <a:ext uri="{FF2B5EF4-FFF2-40B4-BE49-F238E27FC236}">
                  <a16:creationId xmlns:a16="http://schemas.microsoft.com/office/drawing/2014/main" id="{4DFB465F-ADEA-40DB-A4A1-4512D71E62E2}"/>
                </a:ext>
                <a:ext uri="{C183D7F6-B498-43B3-948B-1728B52AA6E4}">
                  <adec:decorative xmlns:adec="http://schemas.microsoft.com/office/drawing/2017/decorative" val="1"/>
                </a:ext>
              </a:extLst>
            </p:cNvPr>
            <p:cNvSpPr>
              <a:spLocks noChangeArrowheads="1"/>
            </p:cNvSpPr>
            <p:nvPr/>
          </p:nvSpPr>
          <p:spPr bwMode="auto">
            <a:xfrm>
              <a:off x="250540" y="2720311"/>
              <a:ext cx="8817455" cy="1432587"/>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43" name="Rectangle 165">
              <a:extLst>
                <a:ext uri="{FF2B5EF4-FFF2-40B4-BE49-F238E27FC236}">
                  <a16:creationId xmlns:a16="http://schemas.microsoft.com/office/drawing/2014/main" id="{273D098C-6FD5-4185-9F39-7A58C29F5CAF}"/>
                </a:ext>
                <a:ext uri="{C183D7F6-B498-43B3-948B-1728B52AA6E4}">
                  <adec:decorative xmlns:adec="http://schemas.microsoft.com/office/drawing/2017/decorative" val="1"/>
                </a:ext>
              </a:extLst>
            </p:cNvPr>
            <p:cNvSpPr>
              <a:spLocks noChangeArrowheads="1"/>
            </p:cNvSpPr>
            <p:nvPr/>
          </p:nvSpPr>
          <p:spPr bwMode="auto">
            <a:xfrm rot="16200000">
              <a:off x="-252472" y="3255240"/>
              <a:ext cx="1353408"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Modern ATC Workstation Design and Layout</a:t>
              </a:r>
            </a:p>
          </p:txBody>
        </p:sp>
        <p:sp>
          <p:nvSpPr>
            <p:cNvPr id="44" name="TextBox 43" descr="Human Factors Evaluation of Large ATC Displays">
              <a:extLst>
                <a:ext uri="{FF2B5EF4-FFF2-40B4-BE49-F238E27FC236}">
                  <a16:creationId xmlns:a16="http://schemas.microsoft.com/office/drawing/2014/main" id="{6D498D09-1B2E-41D0-9233-8803D159C1BE}"/>
                </a:ext>
                <a:ext uri="{C183D7F6-B498-43B3-948B-1728B52AA6E4}">
                  <adec:decorative xmlns:adec="http://schemas.microsoft.com/office/drawing/2017/decorative" val="0"/>
                </a:ext>
              </a:extLst>
            </p:cNvPr>
            <p:cNvSpPr txBox="1"/>
            <p:nvPr/>
          </p:nvSpPr>
          <p:spPr>
            <a:xfrm>
              <a:off x="2270139" y="3376366"/>
              <a:ext cx="2301862" cy="125476"/>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j-lt"/>
                </a:rPr>
                <a:t>Human Factors Evaluation of Large ATC Displays</a:t>
              </a:r>
            </a:p>
          </p:txBody>
        </p:sp>
        <p:cxnSp>
          <p:nvCxnSpPr>
            <p:cNvPr id="45" name="Straight Arrow Connector 44 planned">
              <a:extLst>
                <a:ext uri="{FF2B5EF4-FFF2-40B4-BE49-F238E27FC236}">
                  <a16:creationId xmlns:a16="http://schemas.microsoft.com/office/drawing/2014/main" id="{7012EFEE-2762-4742-B6DB-EFD839BC2123}"/>
                </a:ext>
                <a:ext uri="{C183D7F6-B498-43B3-948B-1728B52AA6E4}">
                  <adec:decorative xmlns:adec="http://schemas.microsoft.com/office/drawing/2017/decorative" val="1"/>
                </a:ext>
              </a:extLst>
            </p:cNvPr>
            <p:cNvCxnSpPr>
              <a:cxnSpLocks/>
            </p:cNvCxnSpPr>
            <p:nvPr/>
          </p:nvCxnSpPr>
          <p:spPr bwMode="auto">
            <a:xfrm>
              <a:off x="2187523" y="3519163"/>
              <a:ext cx="0" cy="196933"/>
            </a:xfrm>
            <a:prstGeom prst="straightConnector1">
              <a:avLst/>
            </a:prstGeom>
            <a:solidFill>
              <a:srgbClr val="DDDDDD"/>
            </a:solidFill>
            <a:ln w="12700" cap="flat" cmpd="sng" algn="ctr">
              <a:solidFill>
                <a:schemeClr val="tx1"/>
              </a:solidFill>
              <a:prstDash val="dash"/>
              <a:round/>
              <a:headEnd type="none" w="med" len="med"/>
              <a:tailEnd type="triangle"/>
            </a:ln>
            <a:effectLst/>
          </p:spPr>
        </p:cxnSp>
        <p:sp>
          <p:nvSpPr>
            <p:cNvPr id="46" name="support 1140">
              <a:hlinkClick r:id="rId6"/>
              <a:extLst>
                <a:ext uri="{FF2B5EF4-FFF2-40B4-BE49-F238E27FC236}">
                  <a16:creationId xmlns:a16="http://schemas.microsoft.com/office/drawing/2014/main" id="{EB88A471-CB0E-4B0B-9A5C-47D24E281437}"/>
                </a:ext>
                <a:ext uri="{C183D7F6-B498-43B3-948B-1728B52AA6E4}">
                  <adec:decorative xmlns:adec="http://schemas.microsoft.com/office/drawing/2017/decorative" val="1"/>
                </a:ext>
              </a:extLst>
            </p:cNvPr>
            <p:cNvSpPr txBox="1">
              <a:spLocks noChangeArrowheads="1"/>
            </p:cNvSpPr>
            <p:nvPr/>
          </p:nvSpPr>
          <p:spPr bwMode="auto">
            <a:xfrm>
              <a:off x="1181570" y="3373826"/>
              <a:ext cx="1035009" cy="128016"/>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endParaRPr lang="en-US"/>
            </a:p>
          </p:txBody>
        </p:sp>
        <p:grpSp>
          <p:nvGrpSpPr>
            <p:cNvPr id="47" name="Group 46">
              <a:extLst>
                <a:ext uri="{FF2B5EF4-FFF2-40B4-BE49-F238E27FC236}">
                  <a16:creationId xmlns:a16="http://schemas.microsoft.com/office/drawing/2014/main" id="{B44A0F8F-9F27-49AF-A981-20645514F2F8}"/>
                </a:ext>
              </a:extLst>
            </p:cNvPr>
            <p:cNvGrpSpPr/>
            <p:nvPr/>
          </p:nvGrpSpPr>
          <p:grpSpPr>
            <a:xfrm>
              <a:off x="671097" y="3651279"/>
              <a:ext cx="8299167" cy="182880"/>
              <a:chOff x="662219" y="2260629"/>
              <a:chExt cx="8299167" cy="182880"/>
            </a:xfrm>
          </p:grpSpPr>
          <p:cxnSp>
            <p:nvCxnSpPr>
              <p:cNvPr id="48" name="Straight Arrow Connector 47">
                <a:extLst>
                  <a:ext uri="{FF2B5EF4-FFF2-40B4-BE49-F238E27FC236}">
                    <a16:creationId xmlns:a16="http://schemas.microsoft.com/office/drawing/2014/main" id="{6C7C7A78-E4DE-416E-BE66-D4EE8F5BACA9}"/>
                  </a:ext>
                  <a:ext uri="{C183D7F6-B498-43B3-948B-1728B52AA6E4}">
                    <adec:decorative xmlns:adec="http://schemas.microsoft.com/office/drawing/2017/decorative" val="1"/>
                  </a:ext>
                </a:extLst>
              </p:cNvPr>
              <p:cNvCxnSpPr>
                <a:cxnSpLocks/>
                <a:stCxn id="49" idx="3"/>
              </p:cNvCxnSpPr>
              <p:nvPr/>
            </p:nvCxnSpPr>
            <p:spPr bwMode="auto">
              <a:xfrm flipV="1">
                <a:off x="1119419" y="2332063"/>
                <a:ext cx="7841967" cy="20006"/>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9" name="system 600" descr="system 600">
                <a:hlinkClick r:id="rId7"/>
                <a:extLst>
                  <a:ext uri="{FF2B5EF4-FFF2-40B4-BE49-F238E27FC236}">
                    <a16:creationId xmlns:a16="http://schemas.microsoft.com/office/drawing/2014/main" id="{F263791C-1A19-4E80-969A-9814CF2FDEE6}"/>
                  </a:ext>
                  <a:ext uri="{C183D7F6-B498-43B3-948B-1728B52AA6E4}">
                    <adec:decorative xmlns:adec="http://schemas.microsoft.com/office/drawing/2017/decorative" val="0"/>
                  </a:ext>
                </a:extLst>
              </p:cNvPr>
              <p:cNvSpPr>
                <a:spLocks noChangeArrowheads="1"/>
              </p:cNvSpPr>
              <p:nvPr/>
            </p:nvSpPr>
            <p:spPr bwMode="auto">
              <a:xfrm>
                <a:off x="662219" y="2260629"/>
                <a:ext cx="457200" cy="182880"/>
              </a:xfrm>
              <a:prstGeom prst="rect">
                <a:avLst/>
              </a:prstGeom>
              <a:solidFill>
                <a:srgbClr val="D0F2FC"/>
              </a:solidFill>
              <a:ln w="9525">
                <a:solidFill>
                  <a:schemeClr val="tx1"/>
                </a:solidFill>
                <a:miter lim="800000"/>
                <a:headEnd/>
                <a:tailEnd/>
              </a:ln>
            </p:spPr>
            <p:txBody>
              <a:bodyPr wrap="none" lIns="0" tIns="9144"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ERAM</a:t>
                </a:r>
              </a:p>
            </p:txBody>
          </p:sp>
        </p:grpSp>
        <p:sp>
          <p:nvSpPr>
            <p:cNvPr id="50" name="TextBox 49" descr="Human Readiness Levels (HRL) – Initial Adaptation of Design Evaluation Criteria to Support NAS System Development and Acquisitions">
              <a:extLst>
                <a:ext uri="{FF2B5EF4-FFF2-40B4-BE49-F238E27FC236}">
                  <a16:creationId xmlns:a16="http://schemas.microsoft.com/office/drawing/2014/main" id="{81C96B16-8A2C-4C61-A7F7-BDE93E453ED5}"/>
                </a:ext>
                <a:ext uri="{C183D7F6-B498-43B3-948B-1728B52AA6E4}">
                  <adec:decorative xmlns:adec="http://schemas.microsoft.com/office/drawing/2017/decorative" val="0"/>
                </a:ext>
              </a:extLst>
            </p:cNvPr>
            <p:cNvSpPr txBox="1"/>
            <p:nvPr/>
          </p:nvSpPr>
          <p:spPr>
            <a:xfrm>
              <a:off x="2744998" y="2019426"/>
              <a:ext cx="3432853"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j-lt"/>
                </a:rPr>
                <a:t>Human Readiness Levels (HRL) – Initial Adaptation of Design Evaluation Criteria to Support NAS System Development and Acquisitions</a:t>
              </a:r>
            </a:p>
          </p:txBody>
        </p:sp>
        <p:sp>
          <p:nvSpPr>
            <p:cNvPr id="51" name="support 1215 planned">
              <a:hlinkClick r:id="rId8"/>
              <a:extLst>
                <a:ext uri="{FF2B5EF4-FFF2-40B4-BE49-F238E27FC236}">
                  <a16:creationId xmlns:a16="http://schemas.microsoft.com/office/drawing/2014/main" id="{52E350CF-352C-43F7-BCAC-980880C227FF}"/>
                </a:ext>
                <a:ext uri="{C183D7F6-B498-43B3-948B-1728B52AA6E4}">
                  <adec:decorative xmlns:adec="http://schemas.microsoft.com/office/drawing/2017/decorative" val="1"/>
                </a:ext>
              </a:extLst>
            </p:cNvPr>
            <p:cNvSpPr txBox="1">
              <a:spLocks noChangeArrowheads="1"/>
            </p:cNvSpPr>
            <p:nvPr/>
          </p:nvSpPr>
          <p:spPr bwMode="auto">
            <a:xfrm>
              <a:off x="1820091" y="2079219"/>
              <a:ext cx="879566" cy="128016"/>
            </a:xfrm>
            <a:prstGeom prst="rect">
              <a:avLst/>
            </a:prstGeom>
            <a:solidFill>
              <a:srgbClr val="D0F2FC"/>
            </a:solidFill>
            <a:ln w="9525">
              <a:solidFill>
                <a:schemeClr val="tx1"/>
              </a:solidFill>
              <a:prstDash val="dash"/>
              <a:miter lim="800000"/>
              <a:headEnd/>
              <a:tailEnd/>
            </a:ln>
          </p:spPr>
          <p:txBody>
            <a:bodyPr wrap="none" lIns="18288" tIns="0" rIns="0" bIns="0" anchor="ctr" anchorCtr="0"/>
            <a:lstStyle>
              <a:defPPr>
                <a:defRPr lang="en-US"/>
              </a:defPPr>
              <a:lvl1pPr eaLnBrk="0" hangingPunct="0">
                <a:defRPr sz="800"/>
              </a:lvl1pPr>
            </a:lstStyle>
            <a:p>
              <a:endParaRPr lang="en-US" altLang="en-US">
                <a:latin typeface="+mn-lt"/>
              </a:endParaRPr>
            </a:p>
          </p:txBody>
        </p:sp>
        <p:sp>
          <p:nvSpPr>
            <p:cNvPr id="52" name="support 881" descr=" ">
              <a:hlinkClick r:id="rId9"/>
              <a:extLst>
                <a:ext uri="{FF2B5EF4-FFF2-40B4-BE49-F238E27FC236}">
                  <a16:creationId xmlns:a16="http://schemas.microsoft.com/office/drawing/2014/main" id="{43986DBC-911C-4797-8AA8-B77BB54B5E9D}"/>
                </a:ext>
                <a:ext uri="{C183D7F6-B498-43B3-948B-1728B52AA6E4}">
                  <adec:decorative xmlns:adec="http://schemas.microsoft.com/office/drawing/2017/decorative" val="0"/>
                </a:ext>
              </a:extLst>
            </p:cNvPr>
            <p:cNvSpPr txBox="1">
              <a:spLocks noChangeArrowheads="1"/>
            </p:cNvSpPr>
            <p:nvPr/>
          </p:nvSpPr>
          <p:spPr bwMode="auto">
            <a:xfrm>
              <a:off x="1170167" y="1505248"/>
              <a:ext cx="2041699" cy="128016"/>
            </a:xfrm>
            <a:prstGeom prst="rect">
              <a:avLst/>
            </a:prstGeom>
            <a:solidFill>
              <a:srgbClr val="D0F2FC"/>
            </a:solidFill>
            <a:ln w="9525">
              <a:solidFill>
                <a:schemeClr val="tx1"/>
              </a:solidFill>
              <a:miter lim="800000"/>
              <a:headEnd/>
              <a:tailEnd/>
            </a:ln>
          </p:spPr>
          <p:txBody>
            <a:bodyPr wrap="none" lIns="0" tIns="0" rIns="91440" bIns="0" anchor="ctr" anchorCtr="0">
              <a:noAutofit/>
            </a:bodyPr>
            <a:lstStyle>
              <a:defPPr>
                <a:defRPr lang="en-US"/>
              </a:defPPr>
              <a:lvl1pPr eaLnBrk="0" hangingPunct="0">
                <a:defRPr sz="800"/>
              </a:lvl1pPr>
            </a:lstStyle>
            <a:p>
              <a:r>
                <a:rPr lang="en-US">
                  <a:solidFill>
                    <a:prstClr val="black"/>
                  </a:solidFill>
                  <a:latin typeface="Segoe UI" panose="020B0502040204020203" pitchFamily="34" charset="0"/>
                  <a:cs typeface="Segoe UI" panose="020B0502040204020203" pitchFamily="34" charset="0"/>
                </a:rPr>
                <a:t> </a:t>
              </a:r>
            </a:p>
          </p:txBody>
        </p:sp>
        <p:sp>
          <p:nvSpPr>
            <p:cNvPr id="53" name="TextBox 52" descr="Human Factors SMS Support for Acquisition Programs">
              <a:extLst>
                <a:ext uri="{FF2B5EF4-FFF2-40B4-BE49-F238E27FC236}">
                  <a16:creationId xmlns:a16="http://schemas.microsoft.com/office/drawing/2014/main" id="{DCD8D3DD-0C46-48BE-B56B-EB517C6B55CE}"/>
                </a:ext>
                <a:ext uri="{C183D7F6-B498-43B3-948B-1728B52AA6E4}">
                  <adec:decorative xmlns:adec="http://schemas.microsoft.com/office/drawing/2017/decorative" val="0"/>
                </a:ext>
              </a:extLst>
            </p:cNvPr>
            <p:cNvSpPr txBox="1"/>
            <p:nvPr/>
          </p:nvSpPr>
          <p:spPr>
            <a:xfrm>
              <a:off x="3268951" y="1524625"/>
              <a:ext cx="2503958" cy="123111"/>
            </a:xfrm>
            <a:prstGeom prst="rect">
              <a:avLst/>
            </a:prstGeom>
            <a:solidFill>
              <a:srgbClr val="FFFFFF"/>
            </a:solidFill>
          </p:spPr>
          <p:txBody>
            <a:bodyPr wrap="square" lIns="0" tIns="0" rIns="0" bIns="0" rtlCol="0" anchor="t">
              <a:spAutoFit/>
            </a:bodyPr>
            <a:lstStyle>
              <a:defPPr>
                <a:defRPr lang="en-US"/>
              </a:defPPr>
              <a:lvl1pPr>
                <a:defRPr sz="800">
                  <a:solidFill>
                    <a:prstClr val="black"/>
                  </a:solidFill>
                  <a:cs typeface="Arial" panose="020B0604020202020204" pitchFamily="34" charset="0"/>
                </a:defRPr>
              </a:lvl1pPr>
            </a:lstStyle>
            <a:p>
              <a:r>
                <a:rPr lang="en-US">
                  <a:latin typeface="+mn-lt"/>
                  <a:cs typeface="Arial"/>
                </a:rPr>
                <a:t>Human Factors SMS Support for Acquisition Programs</a:t>
              </a:r>
            </a:p>
          </p:txBody>
        </p:sp>
        <p:sp>
          <p:nvSpPr>
            <p:cNvPr id="54" name="Rectangle 165">
              <a:extLst>
                <a:ext uri="{FF2B5EF4-FFF2-40B4-BE49-F238E27FC236}">
                  <a16:creationId xmlns:a16="http://schemas.microsoft.com/office/drawing/2014/main" id="{900548D2-7A46-40CA-9CFF-7DC2E85D4F3A}"/>
                </a:ext>
                <a:ext uri="{C183D7F6-B498-43B3-948B-1728B52AA6E4}">
                  <adec:decorative xmlns:adec="http://schemas.microsoft.com/office/drawing/2017/decorative" val="1"/>
                </a:ext>
              </a:extLst>
            </p:cNvPr>
            <p:cNvSpPr>
              <a:spLocks noChangeArrowheads="1"/>
            </p:cNvSpPr>
            <p:nvPr/>
          </p:nvSpPr>
          <p:spPr bwMode="auto">
            <a:xfrm rot="16200000">
              <a:off x="-1663555" y="2246972"/>
              <a:ext cx="3591750" cy="227497"/>
            </a:xfrm>
            <a:prstGeom prst="rect">
              <a:avLst/>
            </a:prstGeom>
            <a:solidFill>
              <a:srgbClr val="285994"/>
            </a:solidFill>
            <a:ln w="12700">
              <a:solidFill>
                <a:schemeClr val="tx1"/>
              </a:solidFill>
              <a:miter lim="800000"/>
              <a:headEnd/>
              <a:tailEnd/>
            </a:ln>
          </p:spPr>
          <p:txBody>
            <a:bodyPr lIns="27432" tIns="45700" rIns="27432" bIns="45700" anchor="ctr"/>
            <a:lstStyle/>
            <a:p>
              <a:pPr algn="ctr" eaLnBrk="0" hangingPunct="0">
                <a:defRPr/>
              </a:pPr>
              <a:r>
                <a:rPr lang="en-US" sz="1050" b="1">
                  <a:solidFill>
                    <a:schemeClr val="bg1"/>
                  </a:solidFill>
                  <a:latin typeface="+mn-lt"/>
                  <a:cs typeface="Arial" panose="020B0604020202020204" pitchFamily="34" charset="0"/>
                </a:rPr>
                <a:t>Human Factors Acquisition Evaluation Support Research</a:t>
              </a:r>
            </a:p>
          </p:txBody>
        </p:sp>
        <p:sp>
          <p:nvSpPr>
            <p:cNvPr id="55" name="Rectangle 165">
              <a:extLst>
                <a:ext uri="{FF2B5EF4-FFF2-40B4-BE49-F238E27FC236}">
                  <a16:creationId xmlns:a16="http://schemas.microsoft.com/office/drawing/2014/main" id="{69465A3A-E051-45D2-8516-620100CAF9F3}"/>
                </a:ext>
                <a:ext uri="{C183D7F6-B498-43B3-948B-1728B52AA6E4}">
                  <adec:decorative xmlns:adec="http://schemas.microsoft.com/office/drawing/2017/decorative" val="1"/>
                </a:ext>
              </a:extLst>
            </p:cNvPr>
            <p:cNvSpPr>
              <a:spLocks noChangeArrowheads="1"/>
            </p:cNvSpPr>
            <p:nvPr/>
          </p:nvSpPr>
          <p:spPr bwMode="auto">
            <a:xfrm rot="16200000">
              <a:off x="-1032903" y="5204379"/>
              <a:ext cx="2330450" cy="227492"/>
            </a:xfrm>
            <a:prstGeom prst="rect">
              <a:avLst/>
            </a:prstGeom>
            <a:solidFill>
              <a:srgbClr val="285994"/>
            </a:solidFill>
            <a:ln w="12700">
              <a:solidFill>
                <a:schemeClr val="tx1"/>
              </a:solidFill>
              <a:miter lim="800000"/>
              <a:headEnd/>
              <a:tailEnd/>
            </a:ln>
          </p:spPr>
          <p:txBody>
            <a:bodyPr lIns="18288" tIns="45700" rIns="18288" bIns="45700" anchor="ctr"/>
            <a:lstStyle/>
            <a:p>
              <a:pPr algn="ctr" eaLnBrk="0" hangingPunct="0">
                <a:defRPr/>
              </a:pPr>
              <a:r>
                <a:rPr lang="en-US" sz="1050" b="1">
                  <a:solidFill>
                    <a:schemeClr val="bg1"/>
                  </a:solidFill>
                  <a:latin typeface="+mn-lt"/>
                  <a:cs typeface="Arial" panose="020B0604020202020204" pitchFamily="34" charset="0"/>
                </a:rPr>
                <a:t> Procedure Design &amp; Use Research</a:t>
              </a:r>
              <a:endParaRPr lang="en-US" sz="1050" b="1" i="1">
                <a:solidFill>
                  <a:schemeClr val="bg1"/>
                </a:solidFill>
                <a:latin typeface="+mn-lt"/>
                <a:cs typeface="Arial" panose="020B0604020202020204" pitchFamily="34" charset="0"/>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Human Systems Integration Roadmap (3 of 3)">
            <a:extLst>
              <a:ext uri="{FF2B5EF4-FFF2-40B4-BE49-F238E27FC236}">
                <a16:creationId xmlns:a16="http://schemas.microsoft.com/office/drawing/2014/main" id="{49CF1FB2-F82F-474F-8C9C-6BA0DDF5BD7F}"/>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Human Systems Integration Roadmap (3 of 3)</a:t>
            </a:r>
          </a:p>
        </p:txBody>
      </p:sp>
      <p:grpSp>
        <p:nvGrpSpPr>
          <p:cNvPr id="2" name="Group 1" descr="This diagram shows Support Activities that cover Human System Performance Benefits and Limitations as well as Complexity Reduction and Usability&#10;">
            <a:extLst>
              <a:ext uri="{FF2B5EF4-FFF2-40B4-BE49-F238E27FC236}">
                <a16:creationId xmlns:a16="http://schemas.microsoft.com/office/drawing/2014/main" id="{0F99DB3D-813A-4980-946D-1D20A32591A5}"/>
              </a:ext>
            </a:extLst>
          </p:cNvPr>
          <p:cNvGrpSpPr/>
          <p:nvPr/>
        </p:nvGrpSpPr>
        <p:grpSpPr>
          <a:xfrm>
            <a:off x="18570" y="557021"/>
            <a:ext cx="9054429" cy="5907278"/>
            <a:chOff x="18570" y="557021"/>
            <a:chExt cx="9054429" cy="5907278"/>
          </a:xfrm>
        </p:grpSpPr>
        <p:cxnSp>
          <p:nvCxnSpPr>
            <p:cNvPr id="44" name="Straight Arrow Connector 43 planned planned planned planned">
              <a:extLst>
                <a:ext uri="{FF2B5EF4-FFF2-40B4-BE49-F238E27FC236}">
                  <a16:creationId xmlns:a16="http://schemas.microsoft.com/office/drawing/2014/main" id="{63DE0F20-B9B0-49EC-BFC6-03BE332B0D85}"/>
                </a:ext>
                <a:ext uri="{C183D7F6-B498-43B3-948B-1728B52AA6E4}">
                  <adec:decorative xmlns:adec="http://schemas.microsoft.com/office/drawing/2017/decorative" val="1"/>
                </a:ext>
              </a:extLst>
            </p:cNvPr>
            <p:cNvCxnSpPr>
              <a:cxnSpLocks/>
            </p:cNvCxnSpPr>
            <p:nvPr/>
          </p:nvCxnSpPr>
          <p:spPr bwMode="auto">
            <a:xfrm flipH="1">
              <a:off x="2680745" y="3655735"/>
              <a:ext cx="0" cy="274320"/>
            </a:xfrm>
            <a:prstGeom prst="straightConnector1">
              <a:avLst/>
            </a:prstGeom>
            <a:solidFill>
              <a:srgbClr val="DDDDDD"/>
            </a:solidFill>
            <a:ln w="12700" cap="flat" cmpd="sng" algn="ctr">
              <a:solidFill>
                <a:schemeClr val="tx1"/>
              </a:solidFill>
              <a:prstDash val="dash"/>
              <a:round/>
              <a:headEnd type="none" w="med" len="med"/>
              <a:tailEnd type="triangle"/>
            </a:ln>
            <a:effectLst/>
          </p:spPr>
        </p:cxnSp>
        <p:sp>
          <p:nvSpPr>
            <p:cNvPr id="45" name="Rectangle 165">
              <a:extLst>
                <a:ext uri="{FF2B5EF4-FFF2-40B4-BE49-F238E27FC236}">
                  <a16:creationId xmlns:a16="http://schemas.microsoft.com/office/drawing/2014/main" id="{26397002-ED61-43A5-A728-768DDACC9DFA}"/>
                </a:ext>
                <a:ext uri="{C183D7F6-B498-43B3-948B-1728B52AA6E4}">
                  <adec:decorative xmlns:adec="http://schemas.microsoft.com/office/drawing/2017/decorative" val="1"/>
                </a:ext>
              </a:extLst>
            </p:cNvPr>
            <p:cNvSpPr>
              <a:spLocks noChangeArrowheads="1"/>
            </p:cNvSpPr>
            <p:nvPr/>
          </p:nvSpPr>
          <p:spPr bwMode="auto">
            <a:xfrm rot="16200000">
              <a:off x="-31122" y="3659282"/>
              <a:ext cx="916857"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Novel Display Technologies</a:t>
              </a:r>
            </a:p>
          </p:txBody>
        </p:sp>
        <p:sp>
          <p:nvSpPr>
            <p:cNvPr id="46" name="TextBox 45" descr="Human Factors Evaluation of Emerging HWD Technologies with &amp; without EFVS – Low Visibility Approach and Landing Operations">
              <a:extLst>
                <a:ext uri="{FF2B5EF4-FFF2-40B4-BE49-F238E27FC236}">
                  <a16:creationId xmlns:a16="http://schemas.microsoft.com/office/drawing/2014/main" id="{7B9B3D1B-7E32-4FFF-8A34-9EC69B668B83}"/>
                </a:ext>
                <a:ext uri="{C183D7F6-B498-43B3-948B-1728B52AA6E4}">
                  <adec:decorative xmlns:adec="http://schemas.microsoft.com/office/drawing/2017/decorative" val="0"/>
                </a:ext>
              </a:extLst>
            </p:cNvPr>
            <p:cNvSpPr txBox="1"/>
            <p:nvPr/>
          </p:nvSpPr>
          <p:spPr>
            <a:xfrm>
              <a:off x="3430105" y="3902195"/>
              <a:ext cx="3067491"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rPr>
                <a:t>Human Factors Evaluation of Emerging HWD Technologies with &amp; without EFVS – Low Visibility Approach and Landing Operations</a:t>
              </a:r>
            </a:p>
          </p:txBody>
        </p:sp>
        <p:sp>
          <p:nvSpPr>
            <p:cNvPr id="47" name="support 1146">
              <a:hlinkClick r:id="rId3"/>
              <a:extLst>
                <a:ext uri="{FF2B5EF4-FFF2-40B4-BE49-F238E27FC236}">
                  <a16:creationId xmlns:a16="http://schemas.microsoft.com/office/drawing/2014/main" id="{DDF36C8D-4E29-4885-A9C2-F3AC7CDB9E0E}"/>
                </a:ext>
                <a:ext uri="{C183D7F6-B498-43B3-948B-1728B52AA6E4}">
                  <adec:decorative xmlns:adec="http://schemas.microsoft.com/office/drawing/2017/decorative" val="1"/>
                </a:ext>
              </a:extLst>
            </p:cNvPr>
            <p:cNvSpPr txBox="1">
              <a:spLocks noChangeArrowheads="1"/>
            </p:cNvSpPr>
            <p:nvPr/>
          </p:nvSpPr>
          <p:spPr bwMode="auto">
            <a:xfrm>
              <a:off x="1310959" y="3964147"/>
              <a:ext cx="2049459" cy="128016"/>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endParaRPr lang="en-US" altLang="en-US">
                <a:latin typeface="+mn-lt"/>
              </a:endParaRPr>
            </a:p>
          </p:txBody>
        </p:sp>
        <p:sp>
          <p:nvSpPr>
            <p:cNvPr id="48" name="Rectangle 165">
              <a:extLst>
                <a:ext uri="{FF2B5EF4-FFF2-40B4-BE49-F238E27FC236}">
                  <a16:creationId xmlns:a16="http://schemas.microsoft.com/office/drawing/2014/main" id="{05B67B66-3F0F-4871-A4C7-9A6E5652D84D}"/>
                </a:ext>
                <a:ext uri="{C183D7F6-B498-43B3-948B-1728B52AA6E4}">
                  <adec:decorative xmlns:adec="http://schemas.microsoft.com/office/drawing/2017/decorative" val="1"/>
                </a:ext>
              </a:extLst>
            </p:cNvPr>
            <p:cNvSpPr>
              <a:spLocks noChangeArrowheads="1"/>
            </p:cNvSpPr>
            <p:nvPr/>
          </p:nvSpPr>
          <p:spPr bwMode="auto">
            <a:xfrm>
              <a:off x="245919" y="3357105"/>
              <a:ext cx="8817455" cy="970607"/>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49" name="TextBox 48" descr="Monocular vs. Binocular Head-Worn Displays – Initial Human Factors Evaluation During Low Visibility Operations">
              <a:extLst>
                <a:ext uri="{FF2B5EF4-FFF2-40B4-BE49-F238E27FC236}">
                  <a16:creationId xmlns:a16="http://schemas.microsoft.com/office/drawing/2014/main" id="{2842FF0E-DFC4-4778-A56A-A3B361F3F48A}"/>
                </a:ext>
                <a:ext uri="{C183D7F6-B498-43B3-948B-1728B52AA6E4}">
                  <adec:decorative xmlns:adec="http://schemas.microsoft.com/office/drawing/2017/decorative" val="0"/>
                </a:ext>
              </a:extLst>
            </p:cNvPr>
            <p:cNvSpPr txBox="1"/>
            <p:nvPr/>
          </p:nvSpPr>
          <p:spPr>
            <a:xfrm>
              <a:off x="2757129" y="3511330"/>
              <a:ext cx="2648307"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rPr>
                <a:t>Monocular vs. Binocular Head-Worn Displays – Initial Human Factors Evaluation During Low Visibility Operations</a:t>
              </a:r>
            </a:p>
          </p:txBody>
        </p:sp>
        <p:sp>
          <p:nvSpPr>
            <p:cNvPr id="50" name="support 1217 planned">
              <a:hlinkClick r:id="rId4"/>
              <a:extLst>
                <a:ext uri="{FF2B5EF4-FFF2-40B4-BE49-F238E27FC236}">
                  <a16:creationId xmlns:a16="http://schemas.microsoft.com/office/drawing/2014/main" id="{BAC8B5D1-FF84-4C1A-A470-5EEFC84A0850}"/>
                </a:ext>
                <a:ext uri="{C183D7F6-B498-43B3-948B-1728B52AA6E4}">
                  <adec:decorative xmlns:adec="http://schemas.microsoft.com/office/drawing/2017/decorative" val="1"/>
                </a:ext>
              </a:extLst>
            </p:cNvPr>
            <p:cNvSpPr txBox="1">
              <a:spLocks noChangeArrowheads="1"/>
            </p:cNvSpPr>
            <p:nvPr/>
          </p:nvSpPr>
          <p:spPr bwMode="auto">
            <a:xfrm>
              <a:off x="1695125" y="3563149"/>
              <a:ext cx="1014738" cy="128016"/>
            </a:xfrm>
            <a:prstGeom prst="rect">
              <a:avLst/>
            </a:prstGeom>
            <a:solidFill>
              <a:srgbClr val="D0F2FC"/>
            </a:solidFill>
            <a:ln w="9525">
              <a:solidFill>
                <a:schemeClr val="tx1"/>
              </a:solidFill>
              <a:prstDash val="dash"/>
              <a:miter lim="800000"/>
              <a:headEnd/>
              <a:tailEnd/>
            </a:ln>
          </p:spPr>
          <p:txBody>
            <a:bodyPr wrap="none" lIns="18288" tIns="0" rIns="0" bIns="0" anchor="ctr" anchorCtr="0"/>
            <a:lstStyle>
              <a:defPPr>
                <a:defRPr lang="en-US"/>
              </a:defPPr>
              <a:lvl1pPr eaLnBrk="0" hangingPunct="0">
                <a:defRPr sz="800"/>
              </a:lvl1pPr>
            </a:lstStyle>
            <a:p>
              <a:endParaRPr lang="en-US" altLang="en-US">
                <a:latin typeface="+mn-lt"/>
              </a:endParaRPr>
            </a:p>
          </p:txBody>
        </p:sp>
        <p:sp>
          <p:nvSpPr>
            <p:cNvPr id="51" name="Rectangle 165">
              <a:extLst>
                <a:ext uri="{FF2B5EF4-FFF2-40B4-BE49-F238E27FC236}">
                  <a16:creationId xmlns:a16="http://schemas.microsoft.com/office/drawing/2014/main" id="{1CDBCF31-C744-4667-AA96-F3B435F92A46}"/>
                </a:ext>
                <a:ext uri="{C183D7F6-B498-43B3-948B-1728B52AA6E4}">
                  <adec:decorative xmlns:adec="http://schemas.microsoft.com/office/drawing/2017/decorative" val="1"/>
                </a:ext>
              </a:extLst>
            </p:cNvPr>
            <p:cNvSpPr>
              <a:spLocks noChangeArrowheads="1"/>
            </p:cNvSpPr>
            <p:nvPr/>
          </p:nvSpPr>
          <p:spPr bwMode="auto">
            <a:xfrm rot="16200000">
              <a:off x="-58050" y="4629005"/>
              <a:ext cx="955325"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Novel Controls Technologies</a:t>
              </a:r>
            </a:p>
          </p:txBody>
        </p:sp>
        <p:sp>
          <p:nvSpPr>
            <p:cNvPr id="52" name="Rectangle 165">
              <a:extLst>
                <a:ext uri="{FF2B5EF4-FFF2-40B4-BE49-F238E27FC236}">
                  <a16:creationId xmlns:a16="http://schemas.microsoft.com/office/drawing/2014/main" id="{82B72B4E-E1AE-419D-B1BB-4C8B7AC518BA}"/>
                </a:ext>
                <a:ext uri="{C183D7F6-B498-43B3-948B-1728B52AA6E4}">
                  <adec:decorative xmlns:adec="http://schemas.microsoft.com/office/drawing/2017/decorative" val="1"/>
                </a:ext>
              </a:extLst>
            </p:cNvPr>
            <p:cNvSpPr>
              <a:spLocks noChangeArrowheads="1"/>
            </p:cNvSpPr>
            <p:nvPr/>
          </p:nvSpPr>
          <p:spPr bwMode="auto">
            <a:xfrm>
              <a:off x="245919" y="4327002"/>
              <a:ext cx="8817455" cy="1017338"/>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53" name="TextBox 52" descr="Human Factors Evaluation of Multifunction Controls in Rotorcraft/Vertical Lift Aircraft">
              <a:extLst>
                <a:ext uri="{FF2B5EF4-FFF2-40B4-BE49-F238E27FC236}">
                  <a16:creationId xmlns:a16="http://schemas.microsoft.com/office/drawing/2014/main" id="{4260722A-B426-4B97-BD73-BCF7FAE1651A}"/>
                </a:ext>
                <a:ext uri="{C183D7F6-B498-43B3-948B-1728B52AA6E4}">
                  <adec:decorative xmlns:adec="http://schemas.microsoft.com/office/drawing/2017/decorative" val="0"/>
                </a:ext>
              </a:extLst>
            </p:cNvPr>
            <p:cNvSpPr txBox="1"/>
            <p:nvPr/>
          </p:nvSpPr>
          <p:spPr>
            <a:xfrm>
              <a:off x="3565715" y="4577025"/>
              <a:ext cx="4056903"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rPr>
                <a:t>Human Factors Evaluation of Multifunction Controls in Rotorcraft/Vertical Lift Aircraft</a:t>
              </a:r>
            </a:p>
          </p:txBody>
        </p:sp>
        <p:sp>
          <p:nvSpPr>
            <p:cNvPr id="57" name="support 1148">
              <a:hlinkClick r:id="rId5"/>
              <a:extLst>
                <a:ext uri="{FF2B5EF4-FFF2-40B4-BE49-F238E27FC236}">
                  <a16:creationId xmlns:a16="http://schemas.microsoft.com/office/drawing/2014/main" id="{744B4DB4-7FC6-4986-A1E5-3E02375ADB65}"/>
                </a:ext>
                <a:ext uri="{C183D7F6-B498-43B3-948B-1728B52AA6E4}">
                  <adec:decorative xmlns:adec="http://schemas.microsoft.com/office/drawing/2017/decorative" val="1"/>
                </a:ext>
              </a:extLst>
            </p:cNvPr>
            <p:cNvSpPr txBox="1">
              <a:spLocks noChangeArrowheads="1"/>
            </p:cNvSpPr>
            <p:nvPr/>
          </p:nvSpPr>
          <p:spPr bwMode="auto">
            <a:xfrm>
              <a:off x="1313991" y="4577025"/>
              <a:ext cx="2157196" cy="128016"/>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endParaRPr lang="en-US">
                <a:solidFill>
                  <a:prstClr val="black"/>
                </a:solidFill>
                <a:latin typeface="+mn-lt"/>
                <a:cs typeface="Arial" panose="020B0604020202020204" pitchFamily="34" charset="0"/>
              </a:endParaRPr>
            </a:p>
          </p:txBody>
        </p:sp>
        <p:sp>
          <p:nvSpPr>
            <p:cNvPr id="58" name="support 1030">
              <a:hlinkClick r:id="rId6"/>
              <a:extLst>
                <a:ext uri="{FF2B5EF4-FFF2-40B4-BE49-F238E27FC236}">
                  <a16:creationId xmlns:a16="http://schemas.microsoft.com/office/drawing/2014/main" id="{7AF76BF5-23B7-412E-BB3E-5AF28B982DBB}"/>
                </a:ext>
                <a:ext uri="{C183D7F6-B498-43B3-948B-1728B52AA6E4}">
                  <adec:decorative xmlns:adec="http://schemas.microsoft.com/office/drawing/2017/decorative" val="1"/>
                </a:ext>
              </a:extLst>
            </p:cNvPr>
            <p:cNvSpPr txBox="1">
              <a:spLocks noChangeArrowheads="1"/>
            </p:cNvSpPr>
            <p:nvPr/>
          </p:nvSpPr>
          <p:spPr bwMode="auto">
            <a:xfrm>
              <a:off x="1173926" y="4982848"/>
              <a:ext cx="497591" cy="128016"/>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endParaRPr lang="en-US">
                <a:latin typeface="+mn-lt"/>
              </a:endParaRPr>
            </a:p>
          </p:txBody>
        </p:sp>
        <p:sp>
          <p:nvSpPr>
            <p:cNvPr id="59" name="decision 1136" descr="decision 1136">
              <a:hlinkClick r:id="rId7"/>
              <a:extLst>
                <a:ext uri="{FF2B5EF4-FFF2-40B4-BE49-F238E27FC236}">
                  <a16:creationId xmlns:a16="http://schemas.microsoft.com/office/drawing/2014/main" id="{CE012F21-4C55-4731-9FAD-F6A63F24E70A}"/>
                </a:ext>
                <a:ext uri="{C183D7F6-B498-43B3-948B-1728B52AA6E4}">
                  <adec:decorative xmlns:adec="http://schemas.microsoft.com/office/drawing/2017/decorative" val="0"/>
                </a:ext>
              </a:extLst>
            </p:cNvPr>
            <p:cNvSpPr>
              <a:spLocks noChangeArrowheads="1"/>
            </p:cNvSpPr>
            <p:nvPr/>
          </p:nvSpPr>
          <p:spPr bwMode="auto">
            <a:xfrm>
              <a:off x="1500287" y="4878451"/>
              <a:ext cx="270240" cy="365760"/>
            </a:xfrm>
            <a:prstGeom prst="diamond">
              <a:avLst/>
            </a:prstGeom>
            <a:solidFill>
              <a:srgbClr val="00B0F0"/>
            </a:solidFill>
            <a:ln w="19050" algn="ctr">
              <a:solidFill>
                <a:schemeClr val="tx1"/>
              </a:solidFill>
              <a:prstDash val="solid"/>
              <a:miter lim="800000"/>
              <a:headEnd/>
              <a:tailEnd/>
            </a:ln>
          </p:spPr>
          <p:txBody>
            <a:bodyPr wrap="none" anchor="ctr"/>
            <a:lstStyle/>
            <a:p>
              <a:pPr algn="ctr"/>
              <a:r>
                <a:rPr lang="en-US" altLang="en-US" sz="700">
                  <a:solidFill>
                    <a:srgbClr val="000000"/>
                  </a:solidFill>
                  <a:latin typeface="Segoe UI" panose="020B0502040204020203" pitchFamily="34" charset="0"/>
                  <a:ea typeface="ヒラギノ角ゴ Pro W3"/>
                  <a:cs typeface="ヒラギノ角ゴ Pro W3"/>
                </a:rPr>
                <a:t>1136</a:t>
              </a:r>
            </a:p>
          </p:txBody>
        </p:sp>
        <p:sp>
          <p:nvSpPr>
            <p:cNvPr id="60" name="TextBox 59" descr="Human Factors Evaluation of Multifunction Controls in Fixed-Wing Aircraft ">
              <a:extLst>
                <a:ext uri="{FF2B5EF4-FFF2-40B4-BE49-F238E27FC236}">
                  <a16:creationId xmlns:a16="http://schemas.microsoft.com/office/drawing/2014/main" id="{A02AE72C-BCE5-4FF4-8DD9-B3782E9937DB}"/>
                </a:ext>
                <a:ext uri="{C183D7F6-B498-43B3-948B-1728B52AA6E4}">
                  <adec:decorative xmlns:adec="http://schemas.microsoft.com/office/drawing/2017/decorative" val="0"/>
                </a:ext>
              </a:extLst>
            </p:cNvPr>
            <p:cNvSpPr txBox="1"/>
            <p:nvPr/>
          </p:nvSpPr>
          <p:spPr>
            <a:xfrm>
              <a:off x="1826578" y="4982848"/>
              <a:ext cx="3419792"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rPr>
                <a:t>Human Factors Evaluation of Multifunction Controls in Fixed-Wing Aircraft </a:t>
              </a:r>
            </a:p>
          </p:txBody>
        </p:sp>
        <p:grpSp>
          <p:nvGrpSpPr>
            <p:cNvPr id="61" name="Group 60">
              <a:extLst>
                <a:ext uri="{FF2B5EF4-FFF2-40B4-BE49-F238E27FC236}">
                  <a16:creationId xmlns:a16="http://schemas.microsoft.com/office/drawing/2014/main" id="{ABD1F03C-293B-4A92-A8F2-F6705FF1CB39}"/>
                </a:ext>
              </a:extLst>
            </p:cNvPr>
            <p:cNvGrpSpPr/>
            <p:nvPr/>
          </p:nvGrpSpPr>
          <p:grpSpPr>
            <a:xfrm>
              <a:off x="662251" y="2246270"/>
              <a:ext cx="8360318" cy="182880"/>
              <a:chOff x="635581" y="1988334"/>
              <a:chExt cx="8360318" cy="182880"/>
            </a:xfrm>
          </p:grpSpPr>
          <p:cxnSp>
            <p:nvCxnSpPr>
              <p:cNvPr id="62" name="Straight Arrow Connector 61">
                <a:extLst>
                  <a:ext uri="{FF2B5EF4-FFF2-40B4-BE49-F238E27FC236}">
                    <a16:creationId xmlns:a16="http://schemas.microsoft.com/office/drawing/2014/main" id="{48A91BBA-A895-4F57-BD10-008ED8FDFD3E}"/>
                  </a:ext>
                  <a:ext uri="{C183D7F6-B498-43B3-948B-1728B52AA6E4}">
                    <adec:decorative xmlns:adec="http://schemas.microsoft.com/office/drawing/2017/decorative" val="1"/>
                  </a:ext>
                </a:extLst>
              </p:cNvPr>
              <p:cNvCxnSpPr/>
              <p:nvPr/>
            </p:nvCxnSpPr>
            <p:spPr bwMode="auto">
              <a:xfrm>
                <a:off x="1078838" y="2050564"/>
                <a:ext cx="7917061"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3" name="system 1300" descr="SVGS">
                <a:hlinkClick r:id="rId8"/>
                <a:extLst>
                  <a:ext uri="{FF2B5EF4-FFF2-40B4-BE49-F238E27FC236}">
                    <a16:creationId xmlns:a16="http://schemas.microsoft.com/office/drawing/2014/main" id="{D70AF055-5017-443E-B151-F2EF3D62878F}"/>
                  </a:ext>
                  <a:ext uri="{C183D7F6-B498-43B3-948B-1728B52AA6E4}">
                    <adec:decorative xmlns:adec="http://schemas.microsoft.com/office/drawing/2017/decorative" val="0"/>
                  </a:ext>
                </a:extLst>
              </p:cNvPr>
              <p:cNvSpPr txBox="1"/>
              <p:nvPr/>
            </p:nvSpPr>
            <p:spPr>
              <a:xfrm>
                <a:off x="635581" y="1988334"/>
                <a:ext cx="457200" cy="182880"/>
              </a:xfrm>
              <a:prstGeom prst="rect">
                <a:avLst/>
              </a:prstGeom>
              <a:solidFill>
                <a:srgbClr val="D0F2FC"/>
              </a:solidFill>
              <a:ln w="9525">
                <a:solidFill>
                  <a:schemeClr val="tx1"/>
                </a:solidFill>
                <a:miter lim="800000"/>
                <a:headEnd/>
                <a:tailEnd/>
              </a:ln>
            </p:spPr>
            <p:txBody>
              <a:bodyPr wrap="none" lIns="0" tIns="9144" rIns="0" bIns="0" anchor="ctr" anchorCtr="1"/>
              <a:lstStyle>
                <a:defPPr>
                  <a:defRPr lang="en-US"/>
                </a:defPPr>
                <a:lvl1pPr algn="ctr" eaLnBrk="0" hangingPunct="0">
                  <a:defRPr sz="800"/>
                </a:lvl1pPr>
              </a:lstStyle>
              <a:p>
                <a:r>
                  <a:rPr lang="en-US">
                    <a:latin typeface="+mn-lt"/>
                  </a:rPr>
                  <a:t>SVGS</a:t>
                </a:r>
              </a:p>
            </p:txBody>
          </p:sp>
        </p:grpSp>
        <p:sp>
          <p:nvSpPr>
            <p:cNvPr id="64" name="TextBox 63" descr="Combined Vision Systems – Initial Human Factors Evaluation During Low Visibility Operations">
              <a:extLst>
                <a:ext uri="{FF2B5EF4-FFF2-40B4-BE49-F238E27FC236}">
                  <a16:creationId xmlns:a16="http://schemas.microsoft.com/office/drawing/2014/main" id="{61AC3AB3-AAE5-4F23-871D-CAEEA0953C21}"/>
                </a:ext>
                <a:ext uri="{C183D7F6-B498-43B3-948B-1728B52AA6E4}">
                  <adec:decorative xmlns:adec="http://schemas.microsoft.com/office/drawing/2017/decorative" val="0"/>
                </a:ext>
              </a:extLst>
            </p:cNvPr>
            <p:cNvSpPr txBox="1"/>
            <p:nvPr/>
          </p:nvSpPr>
          <p:spPr>
            <a:xfrm>
              <a:off x="2757129" y="2967385"/>
              <a:ext cx="2648307"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rPr>
                <a:t>Combined Vision Systems – Initial Human Factors Evaluation During Low Visibility Operations</a:t>
              </a:r>
            </a:p>
          </p:txBody>
        </p:sp>
        <p:cxnSp>
          <p:nvCxnSpPr>
            <p:cNvPr id="65" name="Straight Arrow Connector 64 planned planned planned planned">
              <a:extLst>
                <a:ext uri="{FF2B5EF4-FFF2-40B4-BE49-F238E27FC236}">
                  <a16:creationId xmlns:a16="http://schemas.microsoft.com/office/drawing/2014/main" id="{5BB71D64-D944-461E-9A47-B142B6858370}"/>
                </a:ext>
                <a:ext uri="{C183D7F6-B498-43B3-948B-1728B52AA6E4}">
                  <adec:decorative xmlns:adec="http://schemas.microsoft.com/office/drawing/2017/decorative" val="1"/>
                </a:ext>
              </a:extLst>
            </p:cNvPr>
            <p:cNvCxnSpPr>
              <a:cxnSpLocks/>
            </p:cNvCxnSpPr>
            <p:nvPr/>
          </p:nvCxnSpPr>
          <p:spPr bwMode="auto">
            <a:xfrm flipH="1" flipV="1">
              <a:off x="2685507" y="2133462"/>
              <a:ext cx="9526" cy="861123"/>
            </a:xfrm>
            <a:prstGeom prst="straightConnector1">
              <a:avLst/>
            </a:prstGeom>
            <a:solidFill>
              <a:srgbClr val="DDDDDD"/>
            </a:solidFill>
            <a:ln w="12700" cap="flat" cmpd="sng" algn="ctr">
              <a:solidFill>
                <a:schemeClr val="tx1"/>
              </a:solidFill>
              <a:prstDash val="dash"/>
              <a:round/>
              <a:headEnd type="none" w="med" len="med"/>
              <a:tailEnd type="triangle"/>
            </a:ln>
            <a:effectLst/>
          </p:spPr>
        </p:cxnSp>
        <p:cxnSp>
          <p:nvCxnSpPr>
            <p:cNvPr id="66" name="Straight Arrow Connector 65 planned planned planned planned">
              <a:extLst>
                <a:ext uri="{FF2B5EF4-FFF2-40B4-BE49-F238E27FC236}">
                  <a16:creationId xmlns:a16="http://schemas.microsoft.com/office/drawing/2014/main" id="{44846F1D-0849-4927-A8EC-FC92D51F72E2}"/>
                </a:ext>
                <a:ext uri="{C183D7F6-B498-43B3-948B-1728B52AA6E4}">
                  <adec:decorative xmlns:adec="http://schemas.microsoft.com/office/drawing/2017/decorative" val="1"/>
                </a:ext>
              </a:extLst>
            </p:cNvPr>
            <p:cNvCxnSpPr>
              <a:cxnSpLocks/>
            </p:cNvCxnSpPr>
            <p:nvPr/>
          </p:nvCxnSpPr>
          <p:spPr bwMode="auto">
            <a:xfrm flipV="1">
              <a:off x="2690815" y="2332412"/>
              <a:ext cx="0" cy="750800"/>
            </a:xfrm>
            <a:prstGeom prst="straightConnector1">
              <a:avLst/>
            </a:prstGeom>
            <a:solidFill>
              <a:srgbClr val="DDDDDD"/>
            </a:solidFill>
            <a:ln w="12700" cap="flat" cmpd="sng" algn="ctr">
              <a:solidFill>
                <a:schemeClr val="tx1"/>
              </a:solidFill>
              <a:prstDash val="dash"/>
              <a:round/>
              <a:headEnd type="none" w="med" len="med"/>
              <a:tailEnd type="triangle"/>
            </a:ln>
            <a:effectLst/>
          </p:spPr>
        </p:cxnSp>
        <p:sp>
          <p:nvSpPr>
            <p:cNvPr id="67" name="TextBox 66" descr="Human Factors Validation of Minimum CDTI Requirements - Dependent Staggered Approaches">
              <a:extLst>
                <a:ext uri="{FF2B5EF4-FFF2-40B4-BE49-F238E27FC236}">
                  <a16:creationId xmlns:a16="http://schemas.microsoft.com/office/drawing/2014/main" id="{81059068-3EA2-474C-8FCC-7473902AD218}"/>
                </a:ext>
                <a:ext uri="{C183D7F6-B498-43B3-948B-1728B52AA6E4}">
                  <adec:decorative xmlns:adec="http://schemas.microsoft.com/office/drawing/2017/decorative" val="0"/>
                </a:ext>
              </a:extLst>
            </p:cNvPr>
            <p:cNvSpPr txBox="1"/>
            <p:nvPr/>
          </p:nvSpPr>
          <p:spPr>
            <a:xfrm>
              <a:off x="1813531" y="5871556"/>
              <a:ext cx="4395145"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rPr>
                <a:t>Human Factors Validation of Minimum CDTI Requirements - Dependent Staggered Approaches</a:t>
              </a:r>
            </a:p>
          </p:txBody>
        </p:sp>
        <p:sp>
          <p:nvSpPr>
            <p:cNvPr id="68" name="support 1070">
              <a:hlinkClick r:id="rId9"/>
              <a:extLst>
                <a:ext uri="{FF2B5EF4-FFF2-40B4-BE49-F238E27FC236}">
                  <a16:creationId xmlns:a16="http://schemas.microsoft.com/office/drawing/2014/main" id="{D3E78DF3-BF0F-4EB1-A050-43F276F9C915}"/>
                </a:ext>
                <a:ext uri="{C183D7F6-B498-43B3-948B-1728B52AA6E4}">
                  <adec:decorative xmlns:adec="http://schemas.microsoft.com/office/drawing/2017/decorative" val="1"/>
                </a:ext>
              </a:extLst>
            </p:cNvPr>
            <p:cNvSpPr txBox="1">
              <a:spLocks noChangeArrowheads="1"/>
            </p:cNvSpPr>
            <p:nvPr/>
          </p:nvSpPr>
          <p:spPr bwMode="auto">
            <a:xfrm>
              <a:off x="1185229" y="5850309"/>
              <a:ext cx="365760" cy="128016"/>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endParaRPr lang="en-US">
                <a:solidFill>
                  <a:prstClr val="black"/>
                </a:solidFill>
                <a:latin typeface="+mn-lt"/>
                <a:cs typeface="Arial" panose="020B0604020202020204" pitchFamily="34" charset="0"/>
              </a:endParaRPr>
            </a:p>
          </p:txBody>
        </p:sp>
        <p:cxnSp>
          <p:nvCxnSpPr>
            <p:cNvPr id="69" name="Straight Arrow Connector 68">
              <a:extLst>
                <a:ext uri="{FF2B5EF4-FFF2-40B4-BE49-F238E27FC236}">
                  <a16:creationId xmlns:a16="http://schemas.microsoft.com/office/drawing/2014/main" id="{5332FD50-B903-4FCF-8FD6-90F4C4921545}"/>
                </a:ext>
                <a:ext uri="{C183D7F6-B498-43B3-948B-1728B52AA6E4}">
                  <adec:decorative xmlns:adec="http://schemas.microsoft.com/office/drawing/2017/decorative" val="1"/>
                </a:ext>
              </a:extLst>
            </p:cNvPr>
            <p:cNvCxnSpPr>
              <a:cxnSpLocks/>
            </p:cNvCxnSpPr>
            <p:nvPr/>
          </p:nvCxnSpPr>
          <p:spPr bwMode="auto">
            <a:xfrm>
              <a:off x="1133243" y="6123057"/>
              <a:ext cx="7908874"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0" name="system 164" descr="CDTI">
              <a:hlinkClick r:id="rId10"/>
              <a:extLst>
                <a:ext uri="{FF2B5EF4-FFF2-40B4-BE49-F238E27FC236}">
                  <a16:creationId xmlns:a16="http://schemas.microsoft.com/office/drawing/2014/main" id="{31355F77-BE84-4D64-829E-A5D9137DB926}"/>
                </a:ext>
                <a:ext uri="{C183D7F6-B498-43B3-948B-1728B52AA6E4}">
                  <adec:decorative xmlns:adec="http://schemas.microsoft.com/office/drawing/2017/decorative" val="0"/>
                </a:ext>
              </a:extLst>
            </p:cNvPr>
            <p:cNvSpPr txBox="1"/>
            <p:nvPr/>
          </p:nvSpPr>
          <p:spPr>
            <a:xfrm>
              <a:off x="676043" y="6031617"/>
              <a:ext cx="457200" cy="182880"/>
            </a:xfrm>
            <a:prstGeom prst="rect">
              <a:avLst/>
            </a:prstGeom>
            <a:solidFill>
              <a:srgbClr val="D0F2FC"/>
            </a:solidFill>
            <a:ln w="9525">
              <a:solidFill>
                <a:schemeClr val="tx1"/>
              </a:solidFill>
              <a:miter lim="800000"/>
              <a:headEnd/>
              <a:tailEnd/>
            </a:ln>
          </p:spPr>
          <p:txBody>
            <a:bodyPr wrap="none" lIns="0" tIns="9144" rIns="0" bIns="0" anchor="ctr" anchorCtr="1"/>
            <a:lstStyle>
              <a:defPPr>
                <a:defRPr lang="en-US"/>
              </a:defPPr>
              <a:lvl1pPr algn="ctr" eaLnBrk="0" hangingPunct="0">
                <a:defRPr sz="800"/>
              </a:lvl1pPr>
            </a:lstStyle>
            <a:p>
              <a:r>
                <a:rPr lang="en-US">
                  <a:latin typeface="+mn-lt"/>
                </a:rPr>
                <a:t>CDTI</a:t>
              </a:r>
            </a:p>
          </p:txBody>
        </p:sp>
        <p:cxnSp>
          <p:nvCxnSpPr>
            <p:cNvPr id="72" name="Straight Arrow Connector 71 planned planned planned planned">
              <a:extLst>
                <a:ext uri="{FF2B5EF4-FFF2-40B4-BE49-F238E27FC236}">
                  <a16:creationId xmlns:a16="http://schemas.microsoft.com/office/drawing/2014/main" id="{5037E076-8156-4356-8554-AF501A8DCCF5}"/>
                </a:ext>
                <a:ext uri="{C183D7F6-B498-43B3-948B-1728B52AA6E4}">
                  <adec:decorative xmlns:adec="http://schemas.microsoft.com/office/drawing/2017/decorative" val="1"/>
                </a:ext>
              </a:extLst>
            </p:cNvPr>
            <p:cNvCxnSpPr>
              <a:cxnSpLocks/>
              <a:stCxn id="68" idx="3"/>
              <a:endCxn id="95" idx="1"/>
            </p:cNvCxnSpPr>
            <p:nvPr/>
          </p:nvCxnSpPr>
          <p:spPr bwMode="auto">
            <a:xfrm>
              <a:off x="1550989" y="5914317"/>
              <a:ext cx="1555235" cy="370810"/>
            </a:xfrm>
            <a:prstGeom prst="straightConnector1">
              <a:avLst/>
            </a:prstGeom>
            <a:solidFill>
              <a:srgbClr val="DDDDDD"/>
            </a:solidFill>
            <a:ln w="12700" cap="flat" cmpd="sng" algn="ctr">
              <a:solidFill>
                <a:schemeClr val="tx1"/>
              </a:solidFill>
              <a:prstDash val="dash"/>
              <a:round/>
              <a:headEnd type="none" w="med" len="med"/>
              <a:tailEnd type="triangle"/>
            </a:ln>
            <a:effectLst/>
          </p:spPr>
        </p:cxnSp>
        <p:sp>
          <p:nvSpPr>
            <p:cNvPr id="74" name="Rectangle 165">
              <a:extLst>
                <a:ext uri="{FF2B5EF4-FFF2-40B4-BE49-F238E27FC236}">
                  <a16:creationId xmlns:a16="http://schemas.microsoft.com/office/drawing/2014/main" id="{C4C0212D-A970-401D-8332-B80DE535F495}"/>
                </a:ext>
                <a:ext uri="{C183D7F6-B498-43B3-948B-1728B52AA6E4}">
                  <adec:decorative xmlns:adec="http://schemas.microsoft.com/office/drawing/2017/decorative" val="1"/>
                </a:ext>
              </a:extLst>
            </p:cNvPr>
            <p:cNvSpPr>
              <a:spLocks noChangeArrowheads="1"/>
            </p:cNvSpPr>
            <p:nvPr/>
          </p:nvSpPr>
          <p:spPr bwMode="auto">
            <a:xfrm>
              <a:off x="255544" y="5344340"/>
              <a:ext cx="8817455" cy="1119959"/>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75" name="Rectangle 165">
              <a:extLst>
                <a:ext uri="{FF2B5EF4-FFF2-40B4-BE49-F238E27FC236}">
                  <a16:creationId xmlns:a16="http://schemas.microsoft.com/office/drawing/2014/main" id="{E9007803-5CD8-49A9-807B-B893900AC97D}"/>
                </a:ext>
                <a:ext uri="{C183D7F6-B498-43B3-948B-1728B52AA6E4}">
                  <adec:decorative xmlns:adec="http://schemas.microsoft.com/office/drawing/2017/decorative" val="1"/>
                </a:ext>
              </a:extLst>
            </p:cNvPr>
            <p:cNvSpPr>
              <a:spLocks noChangeArrowheads="1"/>
            </p:cNvSpPr>
            <p:nvPr/>
          </p:nvSpPr>
          <p:spPr bwMode="auto">
            <a:xfrm rot="16200000">
              <a:off x="-48425" y="5717170"/>
              <a:ext cx="955326"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Avionics Displays</a:t>
              </a:r>
            </a:p>
          </p:txBody>
        </p:sp>
        <p:cxnSp>
          <p:nvCxnSpPr>
            <p:cNvPr id="76" name="Straight Arrow Connector 75 planned planned planned planned">
              <a:extLst>
                <a:ext uri="{FF2B5EF4-FFF2-40B4-BE49-F238E27FC236}">
                  <a16:creationId xmlns:a16="http://schemas.microsoft.com/office/drawing/2014/main" id="{8FFA2A7C-14DE-4F51-926E-091D32030207}"/>
                </a:ext>
                <a:ext uri="{C183D7F6-B498-43B3-948B-1728B52AA6E4}">
                  <adec:decorative xmlns:adec="http://schemas.microsoft.com/office/drawing/2017/decorative" val="1"/>
                </a:ext>
              </a:extLst>
            </p:cNvPr>
            <p:cNvCxnSpPr>
              <a:cxnSpLocks/>
              <a:stCxn id="89" idx="0"/>
            </p:cNvCxnSpPr>
            <p:nvPr/>
          </p:nvCxnSpPr>
          <p:spPr bwMode="auto">
            <a:xfrm flipH="1" flipV="1">
              <a:off x="2097059" y="2137480"/>
              <a:ext cx="9526" cy="340134"/>
            </a:xfrm>
            <a:prstGeom prst="straightConnector1">
              <a:avLst/>
            </a:prstGeom>
            <a:solidFill>
              <a:srgbClr val="DDDDDD"/>
            </a:solidFill>
            <a:ln w="12700" cap="flat" cmpd="sng" algn="ctr">
              <a:solidFill>
                <a:schemeClr val="tx1"/>
              </a:solidFill>
              <a:prstDash val="dash"/>
              <a:round/>
              <a:headEnd type="none" w="med" len="med"/>
              <a:tailEnd type="triangle"/>
            </a:ln>
            <a:effectLst/>
          </p:spPr>
        </p:cxnSp>
        <p:grpSp>
          <p:nvGrpSpPr>
            <p:cNvPr id="77" name="Group 76">
              <a:extLst>
                <a:ext uri="{FF2B5EF4-FFF2-40B4-BE49-F238E27FC236}">
                  <a16:creationId xmlns:a16="http://schemas.microsoft.com/office/drawing/2014/main" id="{07F9C001-2B26-4630-8C8C-6CA510883378}"/>
                </a:ext>
              </a:extLst>
            </p:cNvPr>
            <p:cNvGrpSpPr/>
            <p:nvPr/>
          </p:nvGrpSpPr>
          <p:grpSpPr>
            <a:xfrm>
              <a:off x="663521" y="2064881"/>
              <a:ext cx="8347618" cy="182880"/>
              <a:chOff x="648281" y="1981984"/>
              <a:chExt cx="8347618" cy="182880"/>
            </a:xfrm>
          </p:grpSpPr>
          <p:cxnSp>
            <p:nvCxnSpPr>
              <p:cNvPr id="78" name="Straight Arrow Connector 77">
                <a:extLst>
                  <a:ext uri="{FF2B5EF4-FFF2-40B4-BE49-F238E27FC236}">
                    <a16:creationId xmlns:a16="http://schemas.microsoft.com/office/drawing/2014/main" id="{4AB8A614-9E70-4869-914F-BFCE260C8A17}"/>
                  </a:ext>
                  <a:ext uri="{C183D7F6-B498-43B3-948B-1728B52AA6E4}">
                    <adec:decorative xmlns:adec="http://schemas.microsoft.com/office/drawing/2017/decorative" val="1"/>
                  </a:ext>
                </a:extLst>
              </p:cNvPr>
              <p:cNvCxnSpPr/>
              <p:nvPr/>
            </p:nvCxnSpPr>
            <p:spPr bwMode="auto">
              <a:xfrm>
                <a:off x="1078838" y="2050564"/>
                <a:ext cx="7917061"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9" name="system 922" descr="EFVS">
                <a:hlinkClick r:id="rId11"/>
                <a:extLst>
                  <a:ext uri="{FF2B5EF4-FFF2-40B4-BE49-F238E27FC236}">
                    <a16:creationId xmlns:a16="http://schemas.microsoft.com/office/drawing/2014/main" id="{1DE1F0B5-4FAD-4E9B-9BE0-41066D29A517}"/>
                  </a:ext>
                  <a:ext uri="{C183D7F6-B498-43B3-948B-1728B52AA6E4}">
                    <adec:decorative xmlns:adec="http://schemas.microsoft.com/office/drawing/2017/decorative" val="0"/>
                  </a:ext>
                </a:extLst>
              </p:cNvPr>
              <p:cNvSpPr txBox="1"/>
              <p:nvPr/>
            </p:nvSpPr>
            <p:spPr>
              <a:xfrm>
                <a:off x="648281" y="1981984"/>
                <a:ext cx="457200" cy="182880"/>
              </a:xfrm>
              <a:prstGeom prst="rect">
                <a:avLst/>
              </a:prstGeom>
              <a:solidFill>
                <a:srgbClr val="D0F2FC"/>
              </a:solidFill>
              <a:ln w="9525">
                <a:solidFill>
                  <a:schemeClr val="tx1"/>
                </a:solidFill>
                <a:miter lim="800000"/>
                <a:headEnd/>
                <a:tailEnd/>
              </a:ln>
            </p:spPr>
            <p:txBody>
              <a:bodyPr wrap="none" lIns="0" tIns="9144" rIns="0" bIns="0" anchor="ctr" anchorCtr="1"/>
              <a:lstStyle>
                <a:defPPr>
                  <a:defRPr lang="en-US"/>
                </a:defPPr>
                <a:lvl1pPr algn="ctr" eaLnBrk="0" hangingPunct="0">
                  <a:defRPr sz="800"/>
                </a:lvl1pPr>
              </a:lstStyle>
              <a:p>
                <a:r>
                  <a:rPr lang="en-US">
                    <a:latin typeface="+mn-lt"/>
                  </a:rPr>
                  <a:t>EFVS</a:t>
                </a:r>
              </a:p>
            </p:txBody>
          </p:sp>
        </p:grpSp>
        <p:grpSp>
          <p:nvGrpSpPr>
            <p:cNvPr id="80" name="Group 79">
              <a:extLst>
                <a:ext uri="{FF2B5EF4-FFF2-40B4-BE49-F238E27FC236}">
                  <a16:creationId xmlns:a16="http://schemas.microsoft.com/office/drawing/2014/main" id="{EC4F6A37-0290-493C-9C97-F8D8AF3BB968}"/>
                </a:ext>
              </a:extLst>
            </p:cNvPr>
            <p:cNvGrpSpPr/>
            <p:nvPr/>
          </p:nvGrpSpPr>
          <p:grpSpPr>
            <a:xfrm>
              <a:off x="663521" y="1883186"/>
              <a:ext cx="8347618" cy="182880"/>
              <a:chOff x="648281" y="2194074"/>
              <a:chExt cx="8347618" cy="182880"/>
            </a:xfrm>
          </p:grpSpPr>
          <p:cxnSp>
            <p:nvCxnSpPr>
              <p:cNvPr id="81" name="Straight Arrow Connector 80">
                <a:extLst>
                  <a:ext uri="{FF2B5EF4-FFF2-40B4-BE49-F238E27FC236}">
                    <a16:creationId xmlns:a16="http://schemas.microsoft.com/office/drawing/2014/main" id="{85CF55AB-C51C-4AC3-818F-E61BC34E823B}"/>
                  </a:ext>
                  <a:ext uri="{C183D7F6-B498-43B3-948B-1728B52AA6E4}">
                    <adec:decorative xmlns:adec="http://schemas.microsoft.com/office/drawing/2017/decorative" val="1"/>
                  </a:ext>
                </a:extLst>
              </p:cNvPr>
              <p:cNvCxnSpPr/>
              <p:nvPr/>
            </p:nvCxnSpPr>
            <p:spPr bwMode="auto">
              <a:xfrm>
                <a:off x="1078838" y="2262654"/>
                <a:ext cx="7917061"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2" name="system 928" descr="HUD">
                <a:hlinkClick r:id="rId12"/>
                <a:extLst>
                  <a:ext uri="{FF2B5EF4-FFF2-40B4-BE49-F238E27FC236}">
                    <a16:creationId xmlns:a16="http://schemas.microsoft.com/office/drawing/2014/main" id="{EBE45534-FC2A-4951-A4CA-FCB2D318B52D}"/>
                  </a:ext>
                  <a:ext uri="{C183D7F6-B498-43B3-948B-1728B52AA6E4}">
                    <adec:decorative xmlns:adec="http://schemas.microsoft.com/office/drawing/2017/decorative" val="0"/>
                  </a:ext>
                </a:extLst>
              </p:cNvPr>
              <p:cNvSpPr txBox="1"/>
              <p:nvPr/>
            </p:nvSpPr>
            <p:spPr>
              <a:xfrm>
                <a:off x="648281" y="2194074"/>
                <a:ext cx="457200" cy="182880"/>
              </a:xfrm>
              <a:prstGeom prst="rect">
                <a:avLst/>
              </a:prstGeom>
              <a:solidFill>
                <a:srgbClr val="D0F2FC"/>
              </a:solidFill>
              <a:ln w="9525">
                <a:solidFill>
                  <a:schemeClr val="tx1"/>
                </a:solidFill>
                <a:miter lim="800000"/>
                <a:headEnd/>
                <a:tailEnd/>
              </a:ln>
            </p:spPr>
            <p:txBody>
              <a:bodyPr wrap="none" lIns="0" tIns="9144" rIns="0" bIns="0" anchor="ctr" anchorCtr="1"/>
              <a:lstStyle>
                <a:defPPr>
                  <a:defRPr lang="en-US"/>
                </a:defPPr>
                <a:lvl1pPr algn="ctr" eaLnBrk="0" hangingPunct="0">
                  <a:defRPr sz="800"/>
                </a:lvl1pPr>
              </a:lstStyle>
              <a:p>
                <a:r>
                  <a:rPr lang="en-US">
                    <a:latin typeface="+mn-lt"/>
                  </a:rPr>
                  <a:t>HUD</a:t>
                </a:r>
              </a:p>
            </p:txBody>
          </p:sp>
        </p:grpSp>
        <p:sp>
          <p:nvSpPr>
            <p:cNvPr id="83" name="TextBox 82" descr="Human Factors Validation of Visual Advantage Values Established for Existing EFVS Models">
              <a:extLst>
                <a:ext uri="{FF2B5EF4-FFF2-40B4-BE49-F238E27FC236}">
                  <a16:creationId xmlns:a16="http://schemas.microsoft.com/office/drawing/2014/main" id="{63912EF9-C1E2-4F51-8AE7-A97DF85F84DF}"/>
                </a:ext>
                <a:ext uri="{C183D7F6-B498-43B3-948B-1728B52AA6E4}">
                  <adec:decorative xmlns:adec="http://schemas.microsoft.com/office/drawing/2017/decorative" val="0"/>
                </a:ext>
              </a:extLst>
            </p:cNvPr>
            <p:cNvSpPr txBox="1"/>
            <p:nvPr/>
          </p:nvSpPr>
          <p:spPr>
            <a:xfrm>
              <a:off x="2206493" y="1672356"/>
              <a:ext cx="4123581"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rPr>
                <a:t>Human Factors Validation of Visual Advantage Values Established for Existing EFVS Models</a:t>
              </a:r>
            </a:p>
          </p:txBody>
        </p:sp>
        <p:cxnSp>
          <p:nvCxnSpPr>
            <p:cNvPr id="84" name="Straight Arrow Connector 83 planned planned planned planned">
              <a:extLst>
                <a:ext uri="{FF2B5EF4-FFF2-40B4-BE49-F238E27FC236}">
                  <a16:creationId xmlns:a16="http://schemas.microsoft.com/office/drawing/2014/main" id="{8E63F03C-572D-440A-8F99-356219ABF0A5}"/>
                </a:ext>
                <a:ext uri="{C183D7F6-B498-43B3-948B-1728B52AA6E4}">
                  <adec:decorative xmlns:adec="http://schemas.microsoft.com/office/drawing/2017/decorative" val="1"/>
                </a:ext>
              </a:extLst>
            </p:cNvPr>
            <p:cNvCxnSpPr>
              <a:cxnSpLocks/>
            </p:cNvCxnSpPr>
            <p:nvPr/>
          </p:nvCxnSpPr>
          <p:spPr bwMode="auto">
            <a:xfrm>
              <a:off x="2090195" y="1776299"/>
              <a:ext cx="0" cy="175467"/>
            </a:xfrm>
            <a:prstGeom prst="straightConnector1">
              <a:avLst/>
            </a:prstGeom>
            <a:solidFill>
              <a:srgbClr val="DDDDDD"/>
            </a:solidFill>
            <a:ln w="12700" cap="flat" cmpd="sng" algn="ctr">
              <a:solidFill>
                <a:schemeClr val="tx1"/>
              </a:solidFill>
              <a:prstDash val="dash"/>
              <a:round/>
              <a:headEnd type="none" w="med" len="med"/>
              <a:tailEnd type="triangle"/>
            </a:ln>
            <a:effectLst/>
          </p:spPr>
        </p:cxnSp>
        <p:sp>
          <p:nvSpPr>
            <p:cNvPr id="85" name="support 1071">
              <a:hlinkClick r:id="rId13"/>
              <a:extLst>
                <a:ext uri="{FF2B5EF4-FFF2-40B4-BE49-F238E27FC236}">
                  <a16:creationId xmlns:a16="http://schemas.microsoft.com/office/drawing/2014/main" id="{6DC9BFC2-0C49-43C8-98BD-1F7F14DE4EC4}"/>
                </a:ext>
                <a:ext uri="{C183D7F6-B498-43B3-948B-1728B52AA6E4}">
                  <adec:decorative xmlns:adec="http://schemas.microsoft.com/office/drawing/2017/decorative" val="1"/>
                </a:ext>
              </a:extLst>
            </p:cNvPr>
            <p:cNvSpPr txBox="1">
              <a:spLocks noChangeArrowheads="1"/>
            </p:cNvSpPr>
            <p:nvPr/>
          </p:nvSpPr>
          <p:spPr bwMode="auto">
            <a:xfrm>
              <a:off x="1173927" y="1675450"/>
              <a:ext cx="918409" cy="128016"/>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endParaRPr lang="en-US">
                <a:solidFill>
                  <a:prstClr val="black"/>
                </a:solidFill>
                <a:latin typeface="+mn-lt"/>
                <a:cs typeface="Arial" panose="020B0604020202020204" pitchFamily="34" charset="0"/>
              </a:endParaRPr>
            </a:p>
          </p:txBody>
        </p:sp>
        <p:sp>
          <p:nvSpPr>
            <p:cNvPr id="86" name="Rectangle 165">
              <a:extLst>
                <a:ext uri="{FF2B5EF4-FFF2-40B4-BE49-F238E27FC236}">
                  <a16:creationId xmlns:a16="http://schemas.microsoft.com/office/drawing/2014/main" id="{87D4459F-00B7-4748-B698-26C492DFB6A4}"/>
                </a:ext>
                <a:ext uri="{C183D7F6-B498-43B3-948B-1728B52AA6E4}">
                  <adec:decorative xmlns:adec="http://schemas.microsoft.com/office/drawing/2017/decorative" val="1"/>
                </a:ext>
              </a:extLst>
            </p:cNvPr>
            <p:cNvSpPr>
              <a:spLocks noChangeArrowheads="1"/>
            </p:cNvSpPr>
            <p:nvPr/>
          </p:nvSpPr>
          <p:spPr bwMode="auto">
            <a:xfrm>
              <a:off x="241299" y="1523878"/>
              <a:ext cx="8817455" cy="1831633"/>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sp>
          <p:nvSpPr>
            <p:cNvPr id="87" name="support 1028">
              <a:hlinkClick r:id="rId14"/>
              <a:extLst>
                <a:ext uri="{FF2B5EF4-FFF2-40B4-BE49-F238E27FC236}">
                  <a16:creationId xmlns:a16="http://schemas.microsoft.com/office/drawing/2014/main" id="{BDD0E196-00C4-49AF-A6B8-0EF3D49BC8F5}"/>
                </a:ext>
                <a:ext uri="{C183D7F6-B498-43B3-948B-1728B52AA6E4}">
                  <adec:decorative xmlns:adec="http://schemas.microsoft.com/office/drawing/2017/decorative" val="1"/>
                </a:ext>
              </a:extLst>
            </p:cNvPr>
            <p:cNvSpPr txBox="1">
              <a:spLocks noChangeArrowheads="1"/>
            </p:cNvSpPr>
            <p:nvPr/>
          </p:nvSpPr>
          <p:spPr bwMode="auto">
            <a:xfrm>
              <a:off x="1173927" y="2587042"/>
              <a:ext cx="1067400" cy="128016"/>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endParaRPr lang="en-US">
                <a:solidFill>
                  <a:prstClr val="black"/>
                </a:solidFill>
                <a:latin typeface="+mn-lt"/>
                <a:cs typeface="Arial" panose="020B0604020202020204" pitchFamily="34" charset="0"/>
              </a:endParaRPr>
            </a:p>
          </p:txBody>
        </p:sp>
        <p:sp>
          <p:nvSpPr>
            <p:cNvPr id="88" name="TextBox 87" descr="Enhanced Helicopter Vision Systems:  Human Factors Examination of Head-Up/Head-Worn Display Technologies and Concepts">
              <a:extLst>
                <a:ext uri="{FF2B5EF4-FFF2-40B4-BE49-F238E27FC236}">
                  <a16:creationId xmlns:a16="http://schemas.microsoft.com/office/drawing/2014/main" id="{47250C45-C954-444B-9E7D-6591C321A551}"/>
                </a:ext>
                <a:ext uri="{C183D7F6-B498-43B3-948B-1728B52AA6E4}">
                  <adec:decorative xmlns:adec="http://schemas.microsoft.com/office/drawing/2017/decorative" val="0"/>
                </a:ext>
              </a:extLst>
            </p:cNvPr>
            <p:cNvSpPr txBox="1"/>
            <p:nvPr/>
          </p:nvSpPr>
          <p:spPr>
            <a:xfrm>
              <a:off x="2435339" y="2538775"/>
              <a:ext cx="3136004"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rPr>
                <a:t>Enhanced Helicopter Vision Systems:  Human Factors Examination of Head-Up/Head-Worn Display Technologies and Concepts</a:t>
              </a:r>
            </a:p>
          </p:txBody>
        </p:sp>
        <p:sp>
          <p:nvSpPr>
            <p:cNvPr id="89" name="decision 1134" descr="decision 1134">
              <a:hlinkClick r:id="rId15"/>
              <a:extLst>
                <a:ext uri="{FF2B5EF4-FFF2-40B4-BE49-F238E27FC236}">
                  <a16:creationId xmlns:a16="http://schemas.microsoft.com/office/drawing/2014/main" id="{5C57C43B-CA57-4AC2-B182-EF9A1CEA7977}"/>
                </a:ext>
                <a:ext uri="{C183D7F6-B498-43B3-948B-1728B52AA6E4}">
                  <adec:decorative xmlns:adec="http://schemas.microsoft.com/office/drawing/2017/decorative" val="0"/>
                </a:ext>
              </a:extLst>
            </p:cNvPr>
            <p:cNvSpPr>
              <a:spLocks noChangeArrowheads="1"/>
            </p:cNvSpPr>
            <p:nvPr/>
          </p:nvSpPr>
          <p:spPr bwMode="auto">
            <a:xfrm>
              <a:off x="2010615" y="2477614"/>
              <a:ext cx="274320" cy="365125"/>
            </a:xfrm>
            <a:prstGeom prst="diamond">
              <a:avLst/>
            </a:prstGeom>
            <a:solidFill>
              <a:srgbClr val="00B0F0"/>
            </a:solidFill>
            <a:ln w="9525" algn="ctr">
              <a:solidFill>
                <a:schemeClr val="tx1"/>
              </a:solidFill>
              <a:prstDash val="solid"/>
              <a:miter lim="800000"/>
              <a:headEnd/>
              <a:tailEnd/>
            </a:ln>
          </p:spPr>
          <p:txBody>
            <a:bodyPr wrap="none" anchor="ctr"/>
            <a:lstStyle/>
            <a:p>
              <a:pPr algn="ctr"/>
              <a:r>
                <a:rPr lang="en-US" altLang="en-US" sz="700">
                  <a:solidFill>
                    <a:srgbClr val="000000"/>
                  </a:solidFill>
                  <a:latin typeface="Segoe UI" panose="020B0502040204020203" pitchFamily="34" charset="0"/>
                </a:rPr>
                <a:t>1134</a:t>
              </a:r>
            </a:p>
          </p:txBody>
        </p:sp>
        <p:sp>
          <p:nvSpPr>
            <p:cNvPr id="90" name="Rectangle 165">
              <a:extLst>
                <a:ext uri="{FF2B5EF4-FFF2-40B4-BE49-F238E27FC236}">
                  <a16:creationId xmlns:a16="http://schemas.microsoft.com/office/drawing/2014/main" id="{2A16EC52-6C3C-4D04-A3BE-6EB9540FFB4E}"/>
                </a:ext>
                <a:ext uri="{C183D7F6-B498-43B3-948B-1728B52AA6E4}">
                  <adec:decorative xmlns:adec="http://schemas.microsoft.com/office/drawing/2017/decorative" val="1"/>
                </a:ext>
              </a:extLst>
            </p:cNvPr>
            <p:cNvSpPr>
              <a:spLocks noChangeArrowheads="1"/>
            </p:cNvSpPr>
            <p:nvPr/>
          </p:nvSpPr>
          <p:spPr bwMode="auto">
            <a:xfrm rot="16200000">
              <a:off x="-288543" y="2250223"/>
              <a:ext cx="1407074"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Advanced Vision Systems</a:t>
              </a:r>
            </a:p>
          </p:txBody>
        </p:sp>
        <p:cxnSp>
          <p:nvCxnSpPr>
            <p:cNvPr id="91" name="Straight Arrow Connector 90 planned planned planned planned">
              <a:extLst>
                <a:ext uri="{FF2B5EF4-FFF2-40B4-BE49-F238E27FC236}">
                  <a16:creationId xmlns:a16="http://schemas.microsoft.com/office/drawing/2014/main" id="{A81C34A5-D303-4BE6-824E-5F8ADC0008F1}"/>
                </a:ext>
                <a:ext uri="{C183D7F6-B498-43B3-948B-1728B52AA6E4}">
                  <adec:decorative xmlns:adec="http://schemas.microsoft.com/office/drawing/2017/decorative" val="1"/>
                </a:ext>
              </a:extLst>
            </p:cNvPr>
            <p:cNvCxnSpPr>
              <a:cxnSpLocks/>
            </p:cNvCxnSpPr>
            <p:nvPr/>
          </p:nvCxnSpPr>
          <p:spPr bwMode="auto">
            <a:xfrm>
              <a:off x="2090195" y="1827182"/>
              <a:ext cx="0" cy="306279"/>
            </a:xfrm>
            <a:prstGeom prst="straightConnector1">
              <a:avLst/>
            </a:prstGeom>
            <a:solidFill>
              <a:srgbClr val="DDDDDD"/>
            </a:solidFill>
            <a:ln w="12700" cap="flat" cmpd="sng" algn="ctr">
              <a:solidFill>
                <a:schemeClr val="tx1"/>
              </a:solidFill>
              <a:prstDash val="dash"/>
              <a:round/>
              <a:headEnd type="none" w="med" len="med"/>
              <a:tailEnd type="triangle"/>
            </a:ln>
            <a:effectLst/>
          </p:spPr>
        </p:cxnSp>
        <p:sp>
          <p:nvSpPr>
            <p:cNvPr id="92" name="Rectangle 165">
              <a:extLst>
                <a:ext uri="{FF2B5EF4-FFF2-40B4-BE49-F238E27FC236}">
                  <a16:creationId xmlns:a16="http://schemas.microsoft.com/office/drawing/2014/main" id="{6EB07F20-C019-4A04-B958-4E7F315A4877}"/>
                </a:ext>
                <a:ext uri="{C183D7F6-B498-43B3-948B-1728B52AA6E4}">
                  <adec:decorative xmlns:adec="http://schemas.microsoft.com/office/drawing/2017/decorative" val="1"/>
                </a:ext>
              </a:extLst>
            </p:cNvPr>
            <p:cNvSpPr>
              <a:spLocks noChangeArrowheads="1"/>
            </p:cNvSpPr>
            <p:nvPr/>
          </p:nvSpPr>
          <p:spPr bwMode="auto">
            <a:xfrm rot="16200000">
              <a:off x="-68926" y="819494"/>
              <a:ext cx="946589" cy="441911"/>
            </a:xfrm>
            <a:prstGeom prst="rect">
              <a:avLst/>
            </a:prstGeom>
            <a:noFill/>
            <a:ln w="22225">
              <a:noFill/>
              <a:miter lim="800000"/>
              <a:headEnd/>
              <a:tailEnd/>
            </a:ln>
          </p:spPr>
          <p:txBody>
            <a:bodyPr lIns="45720" tIns="45700" rIns="45720" bIns="45700" anchor="ctr"/>
            <a:lstStyle/>
            <a:p>
              <a:pPr algn="ctr" eaLnBrk="0" hangingPunct="0">
                <a:defRPr/>
              </a:pPr>
              <a:r>
                <a:rPr lang="en-US" sz="800" b="1">
                  <a:latin typeface="+mn-lt"/>
                  <a:cs typeface="Arial" panose="020B0604020202020204" pitchFamily="34" charset="0"/>
                </a:rPr>
                <a:t>Connected Technologies</a:t>
              </a:r>
            </a:p>
          </p:txBody>
        </p:sp>
        <p:sp>
          <p:nvSpPr>
            <p:cNvPr id="93" name="TextBox 92" descr="Anticipated Human Factors Issues with Connected Flight Deck Technologies – Information Source Differentiation">
              <a:extLst>
                <a:ext uri="{FF2B5EF4-FFF2-40B4-BE49-F238E27FC236}">
                  <a16:creationId xmlns:a16="http://schemas.microsoft.com/office/drawing/2014/main" id="{6BADA4EE-812D-4774-BA98-C9C25F63103E}"/>
                </a:ext>
                <a:ext uri="{C183D7F6-B498-43B3-948B-1728B52AA6E4}">
                  <adec:decorative xmlns:adec="http://schemas.microsoft.com/office/drawing/2017/decorative" val="0"/>
                </a:ext>
              </a:extLst>
            </p:cNvPr>
            <p:cNvSpPr txBox="1"/>
            <p:nvPr/>
          </p:nvSpPr>
          <p:spPr>
            <a:xfrm>
              <a:off x="2817943" y="746318"/>
              <a:ext cx="2649408" cy="24622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sz="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Anticipated Human Factors Issues with Connected Flight Deck Technologies – Information Source Differentiation</a:t>
              </a:r>
              <a:endParaRPr lang="en-US">
                <a:latin typeface="+mn-lt"/>
              </a:endParaRPr>
            </a:p>
          </p:txBody>
        </p:sp>
        <p:sp>
          <p:nvSpPr>
            <p:cNvPr id="97" name="support 1218 planned">
              <a:hlinkClick r:id="rId16"/>
              <a:extLst>
                <a:ext uri="{FF2B5EF4-FFF2-40B4-BE49-F238E27FC236}">
                  <a16:creationId xmlns:a16="http://schemas.microsoft.com/office/drawing/2014/main" id="{B18021EC-1D78-492B-BDD7-CFCC8AFAF092}"/>
                </a:ext>
                <a:ext uri="{C183D7F6-B498-43B3-948B-1728B52AA6E4}">
                  <adec:decorative xmlns:adec="http://schemas.microsoft.com/office/drawing/2017/decorative" val="1"/>
                </a:ext>
              </a:extLst>
            </p:cNvPr>
            <p:cNvSpPr txBox="1">
              <a:spLocks noChangeArrowheads="1"/>
            </p:cNvSpPr>
            <p:nvPr/>
          </p:nvSpPr>
          <p:spPr bwMode="auto">
            <a:xfrm>
              <a:off x="1695125" y="808063"/>
              <a:ext cx="1014738" cy="128016"/>
            </a:xfrm>
            <a:prstGeom prst="rect">
              <a:avLst/>
            </a:prstGeom>
            <a:solidFill>
              <a:srgbClr val="D0F2FC"/>
            </a:solidFill>
            <a:ln w="9525">
              <a:solidFill>
                <a:schemeClr val="tx1"/>
              </a:solidFill>
              <a:prstDash val="dash"/>
              <a:miter lim="800000"/>
              <a:headEnd/>
              <a:tailEnd/>
            </a:ln>
          </p:spPr>
          <p:txBody>
            <a:bodyPr wrap="none" lIns="18288" tIns="0" rIns="0" bIns="0" anchor="ctr" anchorCtr="0"/>
            <a:lstStyle>
              <a:defPPr>
                <a:defRPr lang="en-US"/>
              </a:defPPr>
              <a:lvl1pPr eaLnBrk="0" hangingPunct="0">
                <a:defRPr sz="800"/>
              </a:lvl1pPr>
            </a:lstStyle>
            <a:p>
              <a:endParaRPr lang="en-US" altLang="en-US">
                <a:latin typeface="+mn-lt"/>
              </a:endParaRPr>
            </a:p>
          </p:txBody>
        </p:sp>
        <p:cxnSp>
          <p:nvCxnSpPr>
            <p:cNvPr id="100" name="Straight Arrow Connector 99">
              <a:extLst>
                <a:ext uri="{FF2B5EF4-FFF2-40B4-BE49-F238E27FC236}">
                  <a16:creationId xmlns:a16="http://schemas.microsoft.com/office/drawing/2014/main" id="{DEF3B906-2880-4D10-A285-E705B2D4C049}"/>
                </a:ext>
                <a:ext uri="{C183D7F6-B498-43B3-948B-1728B52AA6E4}">
                  <adec:decorative xmlns:adec="http://schemas.microsoft.com/office/drawing/2017/decorative" val="1"/>
                </a:ext>
              </a:extLst>
            </p:cNvPr>
            <p:cNvCxnSpPr>
              <a:cxnSpLocks/>
            </p:cNvCxnSpPr>
            <p:nvPr/>
          </p:nvCxnSpPr>
          <p:spPr bwMode="auto">
            <a:xfrm>
              <a:off x="1125623" y="1082510"/>
              <a:ext cx="7908874"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2" name="system 892" descr="EFB">
              <a:hlinkClick r:id="rId17"/>
              <a:extLst>
                <a:ext uri="{FF2B5EF4-FFF2-40B4-BE49-F238E27FC236}">
                  <a16:creationId xmlns:a16="http://schemas.microsoft.com/office/drawing/2014/main" id="{AEB75CCC-500E-4CE5-88ED-513EFCCFAB7A}"/>
                </a:ext>
                <a:ext uri="{C183D7F6-B498-43B3-948B-1728B52AA6E4}">
                  <adec:decorative xmlns:adec="http://schemas.microsoft.com/office/drawing/2017/decorative" val="0"/>
                </a:ext>
              </a:extLst>
            </p:cNvPr>
            <p:cNvSpPr txBox="1"/>
            <p:nvPr/>
          </p:nvSpPr>
          <p:spPr>
            <a:xfrm>
              <a:off x="668423" y="991070"/>
              <a:ext cx="457200" cy="182880"/>
            </a:xfrm>
            <a:prstGeom prst="rect">
              <a:avLst/>
            </a:prstGeom>
            <a:solidFill>
              <a:srgbClr val="D0F2FC"/>
            </a:solidFill>
            <a:ln w="9525">
              <a:solidFill>
                <a:schemeClr val="tx1"/>
              </a:solidFill>
              <a:miter lim="800000"/>
              <a:headEnd/>
              <a:tailEnd/>
            </a:ln>
          </p:spPr>
          <p:txBody>
            <a:bodyPr wrap="none" lIns="0" tIns="9144" rIns="0" bIns="0" anchor="ctr" anchorCtr="1"/>
            <a:lstStyle>
              <a:defPPr>
                <a:defRPr lang="en-US"/>
              </a:defPPr>
              <a:lvl1pPr algn="ctr" eaLnBrk="0" hangingPunct="0">
                <a:defRPr sz="800"/>
              </a:lvl1pPr>
            </a:lstStyle>
            <a:p>
              <a:r>
                <a:rPr lang="en-US">
                  <a:latin typeface="+mn-lt"/>
                </a:rPr>
                <a:t>EFB</a:t>
              </a:r>
            </a:p>
          </p:txBody>
        </p:sp>
        <p:sp>
          <p:nvSpPr>
            <p:cNvPr id="104" name="Rectangle 165">
              <a:extLst>
                <a:ext uri="{FF2B5EF4-FFF2-40B4-BE49-F238E27FC236}">
                  <a16:creationId xmlns:a16="http://schemas.microsoft.com/office/drawing/2014/main" id="{B7660313-82B6-4775-A2C6-322E8021F847}"/>
                </a:ext>
                <a:ext uri="{C183D7F6-B498-43B3-948B-1728B52AA6E4}">
                  <adec:decorative xmlns:adec="http://schemas.microsoft.com/office/drawing/2017/decorative" val="1"/>
                </a:ext>
              </a:extLst>
            </p:cNvPr>
            <p:cNvSpPr>
              <a:spLocks noChangeArrowheads="1"/>
            </p:cNvSpPr>
            <p:nvPr/>
          </p:nvSpPr>
          <p:spPr bwMode="auto">
            <a:xfrm>
              <a:off x="241299" y="568959"/>
              <a:ext cx="8817455" cy="956427"/>
            </a:xfrm>
            <a:prstGeom prst="rect">
              <a:avLst/>
            </a:prstGeom>
            <a:noFill/>
            <a:ln w="12700">
              <a:solidFill>
                <a:schemeClr val="tx1"/>
              </a:solidFill>
              <a:miter lim="800000"/>
              <a:headEnd/>
              <a:tailEnd/>
            </a:ln>
          </p:spPr>
          <p:txBody>
            <a:bodyPr lIns="45720" tIns="45700" rIns="45720" bIns="45700" anchor="ctr"/>
            <a:lstStyle/>
            <a:p>
              <a:pPr algn="ctr" eaLnBrk="0" hangingPunct="0">
                <a:defRPr/>
              </a:pPr>
              <a:endParaRPr lang="en-US" sz="800" b="1" i="1">
                <a:latin typeface="+mn-lt"/>
                <a:cs typeface="Arial" panose="020B0604020202020204" pitchFamily="34" charset="0"/>
              </a:endParaRPr>
            </a:p>
          </p:txBody>
        </p:sp>
        <p:cxnSp>
          <p:nvCxnSpPr>
            <p:cNvPr id="105" name="Connector: Elbow 104">
              <a:extLst>
                <a:ext uri="{FF2B5EF4-FFF2-40B4-BE49-F238E27FC236}">
                  <a16:creationId xmlns:a16="http://schemas.microsoft.com/office/drawing/2014/main" id="{B40D0104-8A2D-4005-898A-369E38BB2200}"/>
                </a:ext>
                <a:ext uri="{C183D7F6-B498-43B3-948B-1728B52AA6E4}">
                  <adec:decorative xmlns:adec="http://schemas.microsoft.com/office/drawing/2017/decorative" val="1"/>
                </a:ext>
              </a:extLst>
            </p:cNvPr>
            <p:cNvCxnSpPr>
              <a:stCxn id="97" idx="3"/>
            </p:cNvCxnSpPr>
            <p:nvPr/>
          </p:nvCxnSpPr>
          <p:spPr bwMode="auto">
            <a:xfrm>
              <a:off x="2709863" y="872071"/>
              <a:ext cx="47266" cy="210439"/>
            </a:xfrm>
            <a:prstGeom prst="bentConnector2">
              <a:avLst/>
            </a:prstGeom>
            <a:solidFill>
              <a:srgbClr val="DDDDDD"/>
            </a:solidFill>
            <a:ln w="12700" cap="flat" cmpd="sng" algn="ctr">
              <a:solidFill>
                <a:schemeClr val="tx1"/>
              </a:solidFill>
              <a:prstDash val="solid"/>
              <a:round/>
              <a:headEnd type="none" w="med" len="med"/>
              <a:tailEnd type="triangle"/>
            </a:ln>
            <a:effectLst/>
          </p:spPr>
        </p:cxnSp>
        <p:sp>
          <p:nvSpPr>
            <p:cNvPr id="113" name="Rectangle 165">
              <a:extLst>
                <a:ext uri="{FF2B5EF4-FFF2-40B4-BE49-F238E27FC236}">
                  <a16:creationId xmlns:a16="http://schemas.microsoft.com/office/drawing/2014/main" id="{6EF7D2ED-3C24-45B9-AB1E-5DEB3EDF43CC}"/>
                </a:ext>
                <a:ext uri="{C183D7F6-B498-43B3-948B-1728B52AA6E4}">
                  <adec:decorative xmlns:adec="http://schemas.microsoft.com/office/drawing/2017/decorative" val="1"/>
                </a:ext>
              </a:extLst>
            </p:cNvPr>
            <p:cNvSpPr>
              <a:spLocks noChangeArrowheads="1"/>
            </p:cNvSpPr>
            <p:nvPr/>
          </p:nvSpPr>
          <p:spPr bwMode="auto">
            <a:xfrm rot="16200000">
              <a:off x="-2816582" y="3392173"/>
              <a:ext cx="5907277" cy="236974"/>
            </a:xfrm>
            <a:prstGeom prst="rect">
              <a:avLst/>
            </a:prstGeom>
            <a:solidFill>
              <a:srgbClr val="285994"/>
            </a:solidFill>
            <a:ln w="12700">
              <a:solidFill>
                <a:schemeClr val="tx1"/>
              </a:solidFill>
              <a:miter lim="800000"/>
              <a:headEnd/>
              <a:tailEnd/>
            </a:ln>
          </p:spPr>
          <p:txBody>
            <a:bodyPr lIns="91401" tIns="45700" rIns="91401" bIns="45700" anchor="ctr"/>
            <a:lstStyle/>
            <a:p>
              <a:pPr algn="ctr" eaLnBrk="0" hangingPunct="0">
                <a:defRPr/>
              </a:pPr>
              <a:r>
                <a:rPr lang="en-US" sz="1050" b="1">
                  <a:solidFill>
                    <a:schemeClr val="bg1"/>
                  </a:solidFill>
                  <a:latin typeface="+mn-lt"/>
                  <a:cs typeface="Arial" panose="020B0604020202020204" pitchFamily="34" charset="0"/>
                </a:rPr>
                <a:t>Human - Machine Interface and Interaction Research</a:t>
              </a:r>
              <a:endParaRPr lang="en-US" sz="1050" b="1" i="1">
                <a:solidFill>
                  <a:schemeClr val="bg1"/>
                </a:solidFill>
                <a:latin typeface="+mn-lt"/>
                <a:cs typeface="Arial" panose="020B0604020202020204" pitchFamily="34" charset="0"/>
              </a:endParaRPr>
            </a:p>
          </p:txBody>
        </p:sp>
        <p:sp>
          <p:nvSpPr>
            <p:cNvPr id="116" name="support 1216 planned">
              <a:hlinkClick r:id="rId18"/>
              <a:extLst>
                <a:ext uri="{FF2B5EF4-FFF2-40B4-BE49-F238E27FC236}">
                  <a16:creationId xmlns:a16="http://schemas.microsoft.com/office/drawing/2014/main" id="{0ACE4E45-48F0-48D7-BA54-C771584F521B}"/>
                </a:ext>
                <a:ext uri="{C183D7F6-B498-43B3-948B-1728B52AA6E4}">
                  <adec:decorative xmlns:adec="http://schemas.microsoft.com/office/drawing/2017/decorative" val="1"/>
                </a:ext>
              </a:extLst>
            </p:cNvPr>
            <p:cNvSpPr txBox="1">
              <a:spLocks noChangeArrowheads="1"/>
            </p:cNvSpPr>
            <p:nvPr/>
          </p:nvSpPr>
          <p:spPr bwMode="auto">
            <a:xfrm>
              <a:off x="1695125" y="3019204"/>
              <a:ext cx="1014738" cy="128016"/>
            </a:xfrm>
            <a:prstGeom prst="rect">
              <a:avLst/>
            </a:prstGeom>
            <a:solidFill>
              <a:srgbClr val="D0F2FC"/>
            </a:solidFill>
            <a:ln w="9525">
              <a:solidFill>
                <a:schemeClr val="tx1"/>
              </a:solidFill>
              <a:prstDash val="dash"/>
              <a:miter lim="800000"/>
              <a:headEnd/>
              <a:tailEnd/>
            </a:ln>
          </p:spPr>
          <p:txBody>
            <a:bodyPr wrap="none" lIns="18288" tIns="0" rIns="0" bIns="0" anchor="ctr" anchorCtr="0"/>
            <a:lstStyle>
              <a:defPPr>
                <a:defRPr lang="en-US"/>
              </a:defPPr>
              <a:lvl1pPr eaLnBrk="0" hangingPunct="0">
                <a:defRPr sz="800"/>
              </a:lvl1pPr>
            </a:lstStyle>
            <a:p>
              <a:endParaRPr lang="en-US" altLang="en-US">
                <a:latin typeface="+mn-lt"/>
              </a:endParaRPr>
            </a:p>
          </p:txBody>
        </p:sp>
        <p:sp>
          <p:nvSpPr>
            <p:cNvPr id="117" name="support 868">
              <a:hlinkClick r:id="rId19"/>
              <a:extLst>
                <a:ext uri="{FF2B5EF4-FFF2-40B4-BE49-F238E27FC236}">
                  <a16:creationId xmlns:a16="http://schemas.microsoft.com/office/drawing/2014/main" id="{4926790B-C10C-4B7B-B8C5-C450CFE8F592}"/>
                </a:ext>
                <a:ext uri="{C183D7F6-B498-43B3-948B-1728B52AA6E4}">
                  <adec:decorative xmlns:adec="http://schemas.microsoft.com/office/drawing/2017/decorative" val="1"/>
                </a:ext>
              </a:extLst>
            </p:cNvPr>
            <p:cNvSpPr txBox="1">
              <a:spLocks noChangeArrowheads="1"/>
            </p:cNvSpPr>
            <p:nvPr/>
          </p:nvSpPr>
          <p:spPr bwMode="auto">
            <a:xfrm>
              <a:off x="1174776" y="5526235"/>
              <a:ext cx="274320" cy="128016"/>
            </a:xfrm>
            <a:prstGeom prst="rect">
              <a:avLst/>
            </a:prstGeom>
            <a:solidFill>
              <a:srgbClr val="D0F2FC"/>
            </a:solidFill>
            <a:ln w="9525">
              <a:solidFill>
                <a:schemeClr val="tx1"/>
              </a:solidFill>
              <a:prstDash val="solid"/>
              <a:miter lim="800000"/>
              <a:headEnd/>
              <a:tailEnd/>
            </a:ln>
          </p:spPr>
          <p:txBody>
            <a:bodyPr wrap="none" lIns="18288" tIns="0" rIns="0" bIns="0" anchor="ctr" anchorCtr="0"/>
            <a:lstStyle>
              <a:defPPr>
                <a:defRPr lang="en-US"/>
              </a:defPPr>
              <a:lvl1pPr eaLnBrk="0" hangingPunct="0">
                <a:defRPr sz="800"/>
              </a:lvl1pPr>
            </a:lstStyle>
            <a:p>
              <a:endParaRPr lang="en-US">
                <a:solidFill>
                  <a:prstClr val="black"/>
                </a:solidFill>
                <a:latin typeface="+mn-lt"/>
                <a:cs typeface="Arial" panose="020B0604020202020204" pitchFamily="34" charset="0"/>
              </a:endParaRPr>
            </a:p>
          </p:txBody>
        </p:sp>
        <p:sp>
          <p:nvSpPr>
            <p:cNvPr id="118" name="decision 1043" descr="decision 1043">
              <a:hlinkClick r:id="rId20"/>
              <a:extLst>
                <a:ext uri="{FF2B5EF4-FFF2-40B4-BE49-F238E27FC236}">
                  <a16:creationId xmlns:a16="http://schemas.microsoft.com/office/drawing/2014/main" id="{94FF07BB-6EE4-4072-AE14-9AC2FA019A31}"/>
                </a:ext>
                <a:ext uri="{C183D7F6-B498-43B3-948B-1728B52AA6E4}">
                  <adec:decorative xmlns:adec="http://schemas.microsoft.com/office/drawing/2017/decorative" val="0"/>
                </a:ext>
              </a:extLst>
            </p:cNvPr>
            <p:cNvSpPr>
              <a:spLocks noChangeArrowheads="1"/>
            </p:cNvSpPr>
            <p:nvPr/>
          </p:nvSpPr>
          <p:spPr bwMode="auto">
            <a:xfrm>
              <a:off x="1106941" y="5412201"/>
              <a:ext cx="274320" cy="365125"/>
            </a:xfrm>
            <a:prstGeom prst="diamond">
              <a:avLst/>
            </a:prstGeom>
            <a:solidFill>
              <a:srgbClr val="00B0F0"/>
            </a:solidFill>
            <a:ln w="19050" algn="ctr">
              <a:solidFill>
                <a:schemeClr val="tx1"/>
              </a:solidFill>
              <a:prstDash val="solid"/>
              <a:miter lim="800000"/>
              <a:headEnd/>
              <a:tailEnd/>
            </a:ln>
          </p:spPr>
          <p:txBody>
            <a:bodyPr wrap="none" anchor="ctr"/>
            <a:lstStyle/>
            <a:p>
              <a:pPr algn="ctr"/>
              <a:r>
                <a:rPr lang="en-US" altLang="en-US" sz="700">
                  <a:solidFill>
                    <a:srgbClr val="000000"/>
                  </a:solidFill>
                  <a:latin typeface="Segoe UI" panose="020B0502040204020203" pitchFamily="34" charset="0"/>
                  <a:ea typeface="ヒラギノ角ゴ Pro W3"/>
                  <a:cs typeface="ヒラギノ角ゴ Pro W3"/>
                </a:rPr>
                <a:t>1043</a:t>
              </a:r>
            </a:p>
          </p:txBody>
        </p:sp>
        <p:sp>
          <p:nvSpPr>
            <p:cNvPr id="119" name="TextBox 118" descr="Human Factors Assessment of Aircraft Energy State Awareness Prototype Alternatives">
              <a:extLst>
                <a:ext uri="{FF2B5EF4-FFF2-40B4-BE49-F238E27FC236}">
                  <a16:creationId xmlns:a16="http://schemas.microsoft.com/office/drawing/2014/main" id="{465F5D3F-8336-45E9-8B7E-E0FCA05F9DAD}"/>
                </a:ext>
                <a:ext uri="{C183D7F6-B498-43B3-948B-1728B52AA6E4}">
                  <adec:decorative xmlns:adec="http://schemas.microsoft.com/office/drawing/2017/decorative" val="0"/>
                </a:ext>
              </a:extLst>
            </p:cNvPr>
            <p:cNvSpPr txBox="1"/>
            <p:nvPr/>
          </p:nvSpPr>
          <p:spPr>
            <a:xfrm>
              <a:off x="1602770" y="5527088"/>
              <a:ext cx="3868390"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mn-lt"/>
                </a:rPr>
                <a:t>Human Factors Assessment of Aircraft Energy State Awareness Prototype Alternatives</a:t>
              </a:r>
            </a:p>
          </p:txBody>
        </p:sp>
        <p:sp>
          <p:nvSpPr>
            <p:cNvPr id="94" name="decision 1225" descr="decision 1225">
              <a:hlinkClick r:id="rId21"/>
              <a:extLst>
                <a:ext uri="{FF2B5EF4-FFF2-40B4-BE49-F238E27FC236}">
                  <a16:creationId xmlns:a16="http://schemas.microsoft.com/office/drawing/2014/main" id="{2DE6EC86-FBE4-465E-A721-9DF797931F74}"/>
                </a:ext>
                <a:ext uri="{C183D7F6-B498-43B3-948B-1728B52AA6E4}">
                  <adec:decorative xmlns:adec="http://schemas.microsoft.com/office/drawing/2017/decorative" val="0"/>
                </a:ext>
              </a:extLst>
            </p:cNvPr>
            <p:cNvSpPr>
              <a:spLocks noChangeArrowheads="1"/>
            </p:cNvSpPr>
            <p:nvPr/>
          </p:nvSpPr>
          <p:spPr bwMode="auto">
            <a:xfrm>
              <a:off x="1493331" y="5741639"/>
              <a:ext cx="274320" cy="365125"/>
            </a:xfrm>
            <a:prstGeom prst="diamond">
              <a:avLst/>
            </a:prstGeom>
            <a:solidFill>
              <a:srgbClr val="00B0F0"/>
            </a:solidFill>
            <a:ln w="19050" algn="ctr">
              <a:solidFill>
                <a:schemeClr val="tx1"/>
              </a:solidFill>
              <a:prstDash val="solid"/>
              <a:miter lim="800000"/>
              <a:headEnd/>
              <a:tailEnd/>
            </a:ln>
          </p:spPr>
          <p:txBody>
            <a:bodyPr wrap="none" anchor="ctr"/>
            <a:lstStyle/>
            <a:p>
              <a:pPr algn="ctr"/>
              <a:r>
                <a:rPr lang="en-US" altLang="en-US" sz="700">
                  <a:solidFill>
                    <a:srgbClr val="000000"/>
                  </a:solidFill>
                  <a:latin typeface="Segoe UI" panose="020B0502040204020203" pitchFamily="34" charset="0"/>
                  <a:ea typeface="ヒラギノ角ゴ Pro W3"/>
                  <a:cs typeface="ヒラギノ角ゴ Pro W3"/>
                </a:rPr>
                <a:t>1225</a:t>
              </a:r>
            </a:p>
          </p:txBody>
        </p:sp>
      </p:grpSp>
      <p:sp>
        <p:nvSpPr>
          <p:cNvPr id="95" name="segment 610" descr="segment 610">
            <a:hlinkClick r:id="rId22"/>
            <a:extLst>
              <a:ext uri="{FF2B5EF4-FFF2-40B4-BE49-F238E27FC236}">
                <a16:creationId xmlns:a16="http://schemas.microsoft.com/office/drawing/2014/main" id="{708BE686-657E-4283-A013-94E6FE953EEF}"/>
              </a:ext>
              <a:ext uri="{C183D7F6-B498-43B3-948B-1728B52AA6E4}">
                <adec:decorative xmlns:adec="http://schemas.microsoft.com/office/drawing/2017/decorative" val="0"/>
              </a:ext>
            </a:extLst>
          </p:cNvPr>
          <p:cNvSpPr>
            <a:spLocks noChangeArrowheads="1"/>
          </p:cNvSpPr>
          <p:nvPr/>
        </p:nvSpPr>
        <p:spPr bwMode="auto">
          <a:xfrm>
            <a:off x="3106224" y="6170827"/>
            <a:ext cx="2048256" cy="228600"/>
          </a:xfrm>
          <a:prstGeom prst="rect">
            <a:avLst/>
          </a:prstGeom>
          <a:solidFill>
            <a:srgbClr val="FFC000"/>
          </a:solidFill>
          <a:ln w="9525">
            <a:solidFill>
              <a:schemeClr val="tx1"/>
            </a:solidFill>
            <a:prstDash val="solid"/>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a:cs typeface="Segoe UI"/>
              </a:rPr>
              <a:t>  ADS-B Advanced Interval Management              </a:t>
            </a:r>
          </a:p>
          <a:p>
            <a:pPr eaLnBrk="1" hangingPunct="1"/>
            <a:r>
              <a:rPr lang="en-US" altLang="en-US" sz="800">
                <a:solidFill>
                  <a:srgbClr val="000000"/>
                </a:solidFill>
                <a:latin typeface="Segoe UI" panose="020B0502040204020203" pitchFamily="34" charset="0"/>
                <a:ea typeface="ＭＳ Ｐゴシック"/>
                <a:cs typeface="Segoe UI"/>
              </a:rPr>
              <a:t>  (A-IM)</a:t>
            </a:r>
          </a:p>
        </p:txBody>
      </p:sp>
    </p:spTree>
    <p:extLst>
      <p:ext uri="{BB962C8B-B14F-4D97-AF65-F5344CB8AC3E}">
        <p14:creationId xmlns:p14="http://schemas.microsoft.com/office/powerpoint/2010/main" val="1548914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6">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13080323"/>
              </p:ext>
            </p:extLst>
          </p:nvPr>
        </p:nvGraphicFramePr>
        <p:xfrm>
          <a:off x="474133" y="455393"/>
          <a:ext cx="8229600" cy="2605045"/>
        </p:xfrm>
        <a:graphic>
          <a:graphicData uri="http://schemas.openxmlformats.org/drawingml/2006/table">
            <a:tbl>
              <a:tblPr firstRow="1"/>
              <a:tblGrid>
                <a:gridCol w="999438">
                  <a:extLst>
                    <a:ext uri="{9D8B030D-6E8A-4147-A177-3AD203B41FA5}">
                      <a16:colId xmlns:a16="http://schemas.microsoft.com/office/drawing/2014/main" val="20000"/>
                    </a:ext>
                  </a:extLst>
                </a:gridCol>
                <a:gridCol w="7230162">
                  <a:extLst>
                    <a:ext uri="{9D8B030D-6E8A-4147-A177-3AD203B41FA5}">
                      <a16:colId xmlns:a16="http://schemas.microsoft.com/office/drawing/2014/main" val="20001"/>
                    </a:ext>
                  </a:extLst>
                </a:gridCol>
              </a:tblGrid>
              <a:tr h="3191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mj-lt"/>
                          <a:ea typeface="ＭＳ Ｐゴシック" pitchFamily="34" charset="-128"/>
                        </a:rPr>
                        <a:t>Identifier</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mj-lt"/>
                          <a:ea typeface="ＭＳ Ｐゴシック" pitchFamily="34" charset="-128"/>
                        </a:rPr>
                        <a:t>Description</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4571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mj-lt"/>
                          <a:ea typeface="ＭＳ Ｐゴシック" pitchFamily="34" charset="-128"/>
                        </a:rPr>
                        <a:t>HSI-01</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latinLnBrk="0" hangingPunct="1"/>
                      <a:r>
                        <a:rPr lang="en-US" sz="1200" kern="1200">
                          <a:solidFill>
                            <a:schemeClr val="tx1"/>
                          </a:solidFill>
                          <a:latin typeface="+mj-lt"/>
                          <a:ea typeface="+mn-ea"/>
                          <a:cs typeface="Arial" panose="020B0604020202020204" pitchFamily="34" charset="0"/>
                        </a:rPr>
                        <a:t>The execution of program- and project-specific human factors activities are not represented in the HSI Roadmap.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71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mj-lt"/>
                          <a:ea typeface="ＭＳ Ｐゴシック" pitchFamily="34" charset="-128"/>
                        </a:rPr>
                        <a:t>HSI-02</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latinLnBrk="0" hangingPunct="1"/>
                      <a:r>
                        <a:rPr lang="en-US" sz="1200" kern="1200">
                          <a:solidFill>
                            <a:schemeClr val="tx1"/>
                          </a:solidFill>
                          <a:latin typeface="+mj-lt"/>
                          <a:ea typeface="+mn-ea"/>
                          <a:cs typeface="Arial" panose="020B0604020202020204" pitchFamily="34" charset="0"/>
                        </a:rPr>
                        <a:t>Human factors integration points represent an identified opportunity for acquisition and procedure development programs to apply specific human factors products.</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71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mj-lt"/>
                          <a:ea typeface="ＭＳ Ｐゴシック" pitchFamily="34" charset="-128"/>
                        </a:rPr>
                        <a:t>HSI-03</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latinLnBrk="0" hangingPunct="1"/>
                      <a:r>
                        <a:rPr lang="en-US" sz="1200" kern="1200">
                          <a:solidFill>
                            <a:schemeClr val="tx1"/>
                          </a:solidFill>
                          <a:latin typeface="+mj-lt"/>
                          <a:ea typeface="+mn-ea"/>
                          <a:cs typeface="Arial" panose="020B0604020202020204" pitchFamily="34" charset="0"/>
                        </a:rPr>
                        <a:t>Human factors integration points represent the final opportunity for acquisition and procedure development programs to apply specific human factors products.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71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mj-lt"/>
                          <a:ea typeface="ＭＳ Ｐゴシック" pitchFamily="34" charset="-128"/>
                        </a:rPr>
                        <a:t>HSI-04</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569913" rtl="0" eaLnBrk="1" fontAlgn="base" latinLnBrk="0" hangingPunct="1">
                        <a:lnSpc>
                          <a:spcPct val="100000"/>
                        </a:lnSpc>
                        <a:spcBef>
                          <a:spcPct val="0"/>
                        </a:spcBef>
                        <a:spcAft>
                          <a:spcPct val="0"/>
                        </a:spcAft>
                        <a:buClrTx/>
                        <a:buSzTx/>
                        <a:buFontTx/>
                        <a:buNone/>
                        <a:tabLst/>
                      </a:pPr>
                      <a:r>
                        <a:rPr lang="en-US" sz="1200" kern="1200">
                          <a:solidFill>
                            <a:schemeClr val="tx1"/>
                          </a:solidFill>
                          <a:latin typeface="+mj-lt"/>
                          <a:ea typeface="+mn-ea"/>
                          <a:cs typeface="Arial" panose="020B0604020202020204" pitchFamily="34" charset="0"/>
                        </a:rPr>
                        <a:t>Acquisition and procedure development programs will coordinate with ANG-C1 throughout AMS and other processes to identify and address human factors opportunities.</a:t>
                      </a:r>
                      <a:endParaRPr kumimoji="0" lang="en-US" sz="1200" b="0" i="0" u="none" strike="noStrike" cap="none" normalizeH="0" baseline="0">
                        <a:ln>
                          <a:noFill/>
                        </a:ln>
                        <a:solidFill>
                          <a:schemeClr val="tx1"/>
                        </a:solidFill>
                        <a:effectLst/>
                        <a:latin typeface="+mj-lt"/>
                        <a:ea typeface="ＭＳ Ｐゴシック" pitchFamily="34" charset="-128"/>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71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mj-lt"/>
                          <a:ea typeface="ＭＳ Ｐゴシック" pitchFamily="34" charset="-128"/>
                        </a:rPr>
                        <a:t>HSI-05</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latinLnBrk="0" hangingPunct="1"/>
                      <a:r>
                        <a:rPr lang="en-US" sz="1200" kern="1200">
                          <a:solidFill>
                            <a:schemeClr val="tx1"/>
                          </a:solidFill>
                          <a:latin typeface="+mj-lt"/>
                          <a:ea typeface="+mn-ea"/>
                          <a:cs typeface="Arial" panose="020B0604020202020204" pitchFamily="34" charset="0"/>
                        </a:rPr>
                        <a:t>ANG-C1 will coordinate across programs to identify and address NAS-wide human factors opportunities.</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5" name="Title 4" descr="Human Systems Integration Roadmap: Assumptions">
            <a:extLst>
              <a:ext uri="{FF2B5EF4-FFF2-40B4-BE49-F238E27FC236}">
                <a16:creationId xmlns:a16="http://schemas.microsoft.com/office/drawing/2014/main" id="{30EF3EB0-6ED6-4493-9954-B6719EDFC259}"/>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Human Systems Integration Roadmap: Assumptions</a:t>
            </a:r>
          </a:p>
        </p:txBody>
      </p:sp>
      <p:sp>
        <p:nvSpPr>
          <p:cNvPr id="2" name="Slide Number Placeholder 1" descr="67">
            <a:extLst>
              <a:ext uri="{FF2B5EF4-FFF2-40B4-BE49-F238E27FC236}">
                <a16:creationId xmlns:a16="http://schemas.microsoft.com/office/drawing/2014/main" id="{94E5A859-4190-4065-A093-8346264CC284}"/>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67</a:t>
            </a:fld>
            <a:endParaRPr lang="en-US"/>
          </a:p>
        </p:txBody>
      </p:sp>
    </p:spTree>
    <p:extLst>
      <p:ext uri="{BB962C8B-B14F-4D97-AF65-F5344CB8AC3E}">
        <p14:creationId xmlns:p14="http://schemas.microsoft.com/office/powerpoint/2010/main" val="1356716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Human Systems Integration Roadmap Summary">
            <a:extLst>
              <a:ext uri="{FF2B5EF4-FFF2-40B4-BE49-F238E27FC236}">
                <a16:creationId xmlns:a16="http://schemas.microsoft.com/office/drawing/2014/main" id="{DDA1F4AF-E553-4A27-A8C2-7A5E5535871C}"/>
              </a:ext>
              <a:ext uri="{C183D7F6-B498-43B3-948B-1728B52AA6E4}">
                <adec:decorative xmlns:adec="http://schemas.microsoft.com/office/drawing/2017/decorative" val="0"/>
              </a:ext>
            </a:extLst>
          </p:cNvPr>
          <p:cNvSpPr>
            <a:spLocks noGrp="1"/>
          </p:cNvSpPr>
          <p:nvPr>
            <p:ph type="title"/>
          </p:nvPr>
        </p:nvSpPr>
        <p:spPr/>
        <p:txBody>
          <a:bodyPr/>
          <a:lstStyle/>
          <a:p>
            <a:r>
              <a:rPr lang="en-US"/>
              <a:t>Human Systems Integration Roadmap Summary</a:t>
            </a:r>
          </a:p>
        </p:txBody>
      </p:sp>
      <p:graphicFrame>
        <p:nvGraphicFramePr>
          <p:cNvPr id="14" name="Table 13" descr="HSI Roadmap Summary">
            <a:extLst>
              <a:ext uri="{FF2B5EF4-FFF2-40B4-BE49-F238E27FC236}">
                <a16:creationId xmlns:a16="http://schemas.microsoft.com/office/drawing/2014/main" id="{3F1C9462-DCB6-45A0-A39C-4DC3B8E289C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80631244"/>
              </p:ext>
            </p:extLst>
          </p:nvPr>
        </p:nvGraphicFramePr>
        <p:xfrm>
          <a:off x="-1" y="411843"/>
          <a:ext cx="9144000" cy="6148977"/>
        </p:xfrm>
        <a:graphic>
          <a:graphicData uri="http://schemas.openxmlformats.org/drawingml/2006/table">
            <a:tbl>
              <a:tblPr firstRow="1" bandRow="1">
                <a:tableStyleId>{5940675A-B579-460E-94D1-54222C63F5DA}</a:tableStyleId>
              </a:tblPr>
              <a:tblGrid>
                <a:gridCol w="1783081">
                  <a:extLst>
                    <a:ext uri="{9D8B030D-6E8A-4147-A177-3AD203B41FA5}">
                      <a16:colId xmlns:a16="http://schemas.microsoft.com/office/drawing/2014/main" val="20000"/>
                    </a:ext>
                  </a:extLst>
                </a:gridCol>
                <a:gridCol w="7360919">
                  <a:extLst>
                    <a:ext uri="{9D8B030D-6E8A-4147-A177-3AD203B41FA5}">
                      <a16:colId xmlns:a16="http://schemas.microsoft.com/office/drawing/2014/main" val="20002"/>
                    </a:ext>
                  </a:extLst>
                </a:gridCol>
              </a:tblGrid>
              <a:tr h="272560">
                <a:tc>
                  <a:txBody>
                    <a:bodyPr/>
                    <a:lstStyle/>
                    <a:p>
                      <a:pPr algn="ctr"/>
                      <a:r>
                        <a:rPr lang="en-US" sz="1000" b="1">
                          <a:solidFill>
                            <a:schemeClr val="bg1"/>
                          </a:solidFill>
                          <a:latin typeface="+mj-lt"/>
                          <a:cs typeface="Arial" panose="020B0604020202020204" pitchFamily="34" charset="0"/>
                        </a:rPr>
                        <a:t>Human Factors Functions</a:t>
                      </a:r>
                    </a:p>
                  </a:txBody>
                  <a:tcPr marL="91450" marR="91450" marT="45719" marB="45719" anchor="ctr">
                    <a:solidFill>
                      <a:srgbClr val="285994"/>
                    </a:solidFill>
                  </a:tcPr>
                </a:tc>
                <a:tc>
                  <a:txBody>
                    <a:bodyPr/>
                    <a:lstStyle/>
                    <a:p>
                      <a:pPr algn="ctr"/>
                      <a:r>
                        <a:rPr lang="en-US" sz="1000" b="1">
                          <a:solidFill>
                            <a:schemeClr val="bg1"/>
                          </a:solidFill>
                          <a:latin typeface="+mj-lt"/>
                          <a:cs typeface="Arial" panose="020B0604020202020204" pitchFamily="34" charset="0"/>
                        </a:rPr>
                        <a:t>Example Infrastructure Development Influences</a:t>
                      </a:r>
                    </a:p>
                  </a:txBody>
                  <a:tcPr marL="91450" marR="91450" marT="45719" marB="45719" anchor="ctr">
                    <a:solidFill>
                      <a:srgbClr val="285994"/>
                    </a:solidFill>
                  </a:tcPr>
                </a:tc>
                <a:extLst>
                  <a:ext uri="{0D108BD9-81ED-4DB2-BD59-A6C34878D82A}">
                    <a16:rowId xmlns:a16="http://schemas.microsoft.com/office/drawing/2014/main" val="10000"/>
                  </a:ext>
                </a:extLst>
              </a:tr>
              <a:tr h="1172149">
                <a:tc>
                  <a:txBody>
                    <a:bodyPr/>
                    <a:lstStyle/>
                    <a:p>
                      <a:pPr marL="114300" algn="ctr" eaLnBrk="0" hangingPunct="0">
                        <a:spcBef>
                          <a:spcPts val="200"/>
                        </a:spcBef>
                        <a:spcAft>
                          <a:spcPts val="200"/>
                        </a:spcAft>
                      </a:pPr>
                      <a:r>
                        <a:rPr lang="en-US" sz="1000" b="1">
                          <a:solidFill>
                            <a:schemeClr val="tx1"/>
                          </a:solidFill>
                          <a:latin typeface="+mj-lt"/>
                          <a:cs typeface="Arial" panose="020B0604020202020204" pitchFamily="34" charset="0"/>
                        </a:rPr>
                        <a:t>Human Error and Complex Systems Research</a:t>
                      </a:r>
                    </a:p>
                    <a:p>
                      <a:pPr marL="114300" algn="ctr" eaLnBrk="0" hangingPunct="0">
                        <a:spcBef>
                          <a:spcPts val="200"/>
                        </a:spcBef>
                        <a:spcAft>
                          <a:spcPts val="200"/>
                        </a:spcAft>
                      </a:pPr>
                      <a:r>
                        <a:rPr lang="en-US" sz="1000" b="0" i="1" kern="1200">
                          <a:solidFill>
                            <a:schemeClr val="tx1"/>
                          </a:solidFill>
                          <a:latin typeface="+mn-lt"/>
                          <a:ea typeface="+mn-ea"/>
                          <a:cs typeface="Arial" panose="020B0604020202020204" pitchFamily="34" charset="0"/>
                        </a:rPr>
                        <a:t>User Centered Design</a:t>
                      </a:r>
                    </a:p>
                  </a:txBody>
                  <a:tcPr marL="91450" marR="91450" marT="45719" marB="45719"/>
                </a:tc>
                <a:tc>
                  <a:txBody>
                    <a:bodyPr/>
                    <a:lstStyle/>
                    <a:p>
                      <a:pPr marL="60325" marR="0" lvl="0" indent="-60325">
                        <a:lnSpc>
                          <a:spcPct val="107000"/>
                        </a:lnSpc>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FAA methods to factor human behavior in system-safety/risk assessments</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a:effectLst/>
                          <a:latin typeface="Calibri" panose="020F0502020204030204" pitchFamily="34" charset="0"/>
                          <a:ea typeface="Calibri" panose="020F0502020204030204" pitchFamily="34" charset="0"/>
                          <a:cs typeface="Times New Roman" panose="02020603050405020304" pitchFamily="18" charset="0"/>
                        </a:rPr>
                        <a:t>Data to identify and evaluate effectiveness of mitigations for human factors risks </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a:effectLst/>
                          <a:latin typeface="Calibri" panose="020F0502020204030204" pitchFamily="34" charset="0"/>
                          <a:ea typeface="Calibri" panose="020F0502020204030204" pitchFamily="34" charset="0"/>
                          <a:cs typeface="Times New Roman" panose="02020603050405020304" pitchFamily="18" charset="0"/>
                        </a:rPr>
                        <a:t>Verification of human factors assumptions – e.g., system design, intended function, end-user experience</a:t>
                      </a:r>
                    </a:p>
                    <a:p>
                      <a:pPr marL="60325" marR="0" lvl="0" indent="-60325">
                        <a:lnSpc>
                          <a:spcPct val="107000"/>
                        </a:lnSpc>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FAA methods to evaluate system design and minimize occurrence of design related errors</a:t>
                      </a:r>
                    </a:p>
                    <a:p>
                      <a:pPr marL="60325" marR="0" lvl="0" indent="-60325">
                        <a:lnSpc>
                          <a:spcPct val="107000"/>
                        </a:lnSpc>
                        <a:spcBef>
                          <a:spcPts val="0"/>
                        </a:spcBef>
                        <a:spcAft>
                          <a:spcPts val="0"/>
                        </a:spcAft>
                        <a:buFont typeface="Arial" panose="020B0604020202020204" pitchFamily="34" charset="0"/>
                        <a:buChar char="•"/>
                        <a:tabLst>
                          <a:tab pos="4572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Criteria to evaluate information display, accessibility, and management based on task urgency/criticality</a:t>
                      </a:r>
                    </a:p>
                  </a:txBody>
                  <a:tcPr marL="91450" marR="91450" marT="0" marB="0" anchor="ctr"/>
                </a:tc>
                <a:extLst>
                  <a:ext uri="{0D108BD9-81ED-4DB2-BD59-A6C34878D82A}">
                    <a16:rowId xmlns:a16="http://schemas.microsoft.com/office/drawing/2014/main" val="10001"/>
                  </a:ext>
                </a:extLst>
              </a:tr>
              <a:tr h="993529">
                <a:tc>
                  <a:txBody>
                    <a:bodyPr/>
                    <a:lstStyle/>
                    <a:p>
                      <a:pPr marL="114300" algn="ctr" eaLnBrk="0" hangingPunct="0"/>
                      <a:r>
                        <a:rPr lang="en-US" sz="1000" b="1">
                          <a:solidFill>
                            <a:schemeClr val="tx1"/>
                          </a:solidFill>
                          <a:latin typeface="+mj-lt"/>
                          <a:cs typeface="Arial" panose="020B0604020202020204" pitchFamily="34" charset="0"/>
                        </a:rPr>
                        <a:t>User Readiness Research</a:t>
                      </a:r>
                    </a:p>
                    <a:p>
                      <a:pPr marL="114300" marR="0" lvl="0" indent="0" algn="ctr" defTabSz="914400" rtl="0" eaLnBrk="0" fontAlgn="auto" latinLnBrk="0" hangingPunct="0">
                        <a:lnSpc>
                          <a:spcPct val="100000"/>
                        </a:lnSpc>
                        <a:spcBef>
                          <a:spcPts val="200"/>
                        </a:spcBef>
                        <a:spcAft>
                          <a:spcPts val="200"/>
                        </a:spcAft>
                        <a:buClrTx/>
                        <a:buSzTx/>
                        <a:buFontTx/>
                        <a:buNone/>
                        <a:tabLst/>
                        <a:defRPr/>
                      </a:pPr>
                      <a:r>
                        <a:rPr lang="en-US" sz="1000" b="0" i="1" kern="1200">
                          <a:solidFill>
                            <a:schemeClr val="tx1"/>
                          </a:solidFill>
                          <a:latin typeface="+mn-lt"/>
                          <a:ea typeface="+mn-ea"/>
                          <a:cs typeface="Arial" panose="020B0604020202020204" pitchFamily="34" charset="0"/>
                        </a:rPr>
                        <a:t>Systems, Equipment, Operations</a:t>
                      </a:r>
                    </a:p>
                  </a:txBody>
                  <a:tcPr marL="91450" marR="91450" marT="45719" marB="45719"/>
                </a:tc>
                <a:tc>
                  <a:txBody>
                    <a:bodyPr/>
                    <a:lstStyle/>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Criteria to determine effect of new systems, operations, and procedures to user tasks, skills, and proficiency needs</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Data to evaluate effectiveness of electronic/distance learning technology and methods for systems and procedures training</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Change management criteria to support user acceptance of air/ground capabilities and target utilization rate achievement</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Criteria for management of unfamiliar situations with highly automated systems and operations</a:t>
                      </a:r>
                    </a:p>
                  </a:txBody>
                  <a:tcPr marL="91450" marR="91450" marT="0" marB="0" anchor="ctr"/>
                </a:tc>
                <a:extLst>
                  <a:ext uri="{0D108BD9-81ED-4DB2-BD59-A6C34878D82A}">
                    <a16:rowId xmlns:a16="http://schemas.microsoft.com/office/drawing/2014/main" val="10003"/>
                  </a:ext>
                </a:extLst>
              </a:tr>
              <a:tr h="1231619">
                <a:tc>
                  <a:txBody>
                    <a:bodyPr/>
                    <a:lstStyle/>
                    <a:p>
                      <a:pPr marL="114300" algn="ctr" eaLnBrk="0" hangingPunct="0">
                        <a:spcBef>
                          <a:spcPts val="200"/>
                        </a:spcBef>
                        <a:spcAft>
                          <a:spcPts val="200"/>
                        </a:spcAft>
                      </a:pPr>
                      <a:r>
                        <a:rPr lang="en-US" sz="1000" b="1">
                          <a:solidFill>
                            <a:schemeClr val="tx1"/>
                          </a:solidFill>
                          <a:latin typeface="+mj-lt"/>
                          <a:cs typeface="Arial" panose="020B0604020202020204" pitchFamily="34" charset="0"/>
                        </a:rPr>
                        <a:t>Human Factors</a:t>
                      </a:r>
                      <a:r>
                        <a:rPr lang="en-US" sz="1000" b="1" baseline="0">
                          <a:solidFill>
                            <a:schemeClr val="tx1"/>
                          </a:solidFill>
                          <a:latin typeface="+mj-lt"/>
                          <a:cs typeface="Arial" panose="020B0604020202020204" pitchFamily="34" charset="0"/>
                        </a:rPr>
                        <a:t> </a:t>
                      </a:r>
                      <a:r>
                        <a:rPr lang="en-US" sz="1000" b="1">
                          <a:solidFill>
                            <a:schemeClr val="tx1"/>
                          </a:solidFill>
                          <a:latin typeface="+mj-lt"/>
                          <a:cs typeface="Arial" panose="020B0604020202020204" pitchFamily="34" charset="0"/>
                        </a:rPr>
                        <a:t>Acquisition Evaluation Support Research</a:t>
                      </a:r>
                    </a:p>
                    <a:p>
                      <a:pPr marL="114300" marR="0" lvl="0" indent="0" algn="ctr" defTabSz="914400" rtl="0" eaLnBrk="0" fontAlgn="auto" latinLnBrk="0" hangingPunct="0">
                        <a:lnSpc>
                          <a:spcPct val="100000"/>
                        </a:lnSpc>
                        <a:spcBef>
                          <a:spcPts val="200"/>
                        </a:spcBef>
                        <a:spcAft>
                          <a:spcPts val="200"/>
                        </a:spcAft>
                        <a:buClrTx/>
                        <a:buSzTx/>
                        <a:buFontTx/>
                        <a:buNone/>
                        <a:tabLst/>
                        <a:defRPr/>
                      </a:pPr>
                      <a:r>
                        <a:rPr lang="en-US" sz="1000" b="0" i="1" kern="1200">
                          <a:solidFill>
                            <a:schemeClr val="tx1"/>
                          </a:solidFill>
                          <a:latin typeface="+mn-lt"/>
                          <a:ea typeface="+mn-ea"/>
                          <a:cs typeface="Arial" panose="020B0604020202020204" pitchFamily="34" charset="0"/>
                        </a:rPr>
                        <a:t>FAA Order 9550.8 and AMS Policy 4.7 Compliance</a:t>
                      </a:r>
                    </a:p>
                  </a:txBody>
                  <a:tcPr marL="91450" marR="91450" marT="45719" marB="45719"/>
                </a:tc>
                <a:tc>
                  <a:txBody>
                    <a:bodyPr/>
                    <a:lstStyle/>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Apply evidence-based criteria to support the implementation of human factors tools, processes, and requirements into AMS</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Evaluate acquisition program requirements and SMS products for human factors </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Facilitate the integration of human factors with emerging NAS programs: Independent HF assessment of NextGen concepts</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Verify the integration of human factors with NAS programs: Independent HF ISR checklist sign-off</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Criteria to evaluate system design for maintainability</a:t>
                      </a:r>
                    </a:p>
                  </a:txBody>
                  <a:tcPr marL="91450" marR="91450" marT="0" marB="0" anchor="ctr"/>
                </a:tc>
                <a:extLst>
                  <a:ext uri="{0D108BD9-81ED-4DB2-BD59-A6C34878D82A}">
                    <a16:rowId xmlns:a16="http://schemas.microsoft.com/office/drawing/2014/main" val="10005"/>
                  </a:ext>
                </a:extLst>
              </a:tr>
              <a:tr h="1084631">
                <a:tc>
                  <a:txBody>
                    <a:bodyPr/>
                    <a:lstStyle/>
                    <a:p>
                      <a:pPr marL="114300" algn="ctr" eaLnBrk="0" hangingPunct="0"/>
                      <a:r>
                        <a:rPr lang="en-US" sz="1000" b="1">
                          <a:solidFill>
                            <a:schemeClr val="tx1"/>
                          </a:solidFill>
                          <a:latin typeface="+mj-lt"/>
                          <a:cs typeface="Arial" panose="020B0604020202020204" pitchFamily="34" charset="0"/>
                        </a:rPr>
                        <a:t>Procedure Design and Use Research</a:t>
                      </a:r>
                    </a:p>
                    <a:p>
                      <a:pPr marL="114300" marR="0" lvl="0" indent="0" algn="ctr" defTabSz="914400" rtl="0" eaLnBrk="0" fontAlgn="auto" latinLnBrk="0" hangingPunct="0">
                        <a:lnSpc>
                          <a:spcPct val="100000"/>
                        </a:lnSpc>
                        <a:spcBef>
                          <a:spcPts val="200"/>
                        </a:spcBef>
                        <a:spcAft>
                          <a:spcPts val="200"/>
                        </a:spcAft>
                        <a:buClrTx/>
                        <a:buSzTx/>
                        <a:buFontTx/>
                        <a:buNone/>
                        <a:tabLst/>
                        <a:defRPr/>
                      </a:pPr>
                      <a:r>
                        <a:rPr lang="en-US" sz="1000" b="0" i="1" kern="1200">
                          <a:solidFill>
                            <a:schemeClr val="tx1"/>
                          </a:solidFill>
                          <a:latin typeface="+mn-lt"/>
                          <a:ea typeface="+mn-ea"/>
                          <a:cs typeface="Arial" panose="020B0604020202020204" pitchFamily="34" charset="0"/>
                        </a:rPr>
                        <a:t>Complexity, Operational Acceptability, Usability</a:t>
                      </a:r>
                    </a:p>
                  </a:txBody>
                  <a:tcPr marL="91450" marR="91450" marT="45719" marB="45719"/>
                </a:tc>
                <a:tc>
                  <a:txBody>
                    <a:bodyPr/>
                    <a:lstStyle/>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Criteria to evaluate procedure design alternatives and potential impacts to usability, complexity, operational acceptability, and human performance</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Develop human factors methods to evaluate the documentation of procedures</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Verify the operational acceptability of new procedures and develop mitigations as appropriate</a:t>
                      </a:r>
                    </a:p>
                  </a:txBody>
                  <a:tcPr marL="91450" marR="91450" marT="0" marB="0" anchor="ctr"/>
                </a:tc>
                <a:extLst>
                  <a:ext uri="{0D108BD9-81ED-4DB2-BD59-A6C34878D82A}">
                    <a16:rowId xmlns:a16="http://schemas.microsoft.com/office/drawing/2014/main" val="10006"/>
                  </a:ext>
                </a:extLst>
              </a:tr>
              <a:tr h="1394489">
                <a:tc>
                  <a:txBody>
                    <a:bodyPr/>
                    <a:lstStyle/>
                    <a:p>
                      <a:pPr marL="114300" algn="ctr" eaLnBrk="0" hangingPunct="0"/>
                      <a:r>
                        <a:rPr lang="en-US" sz="1000" b="1">
                          <a:solidFill>
                            <a:schemeClr val="tx1"/>
                          </a:solidFill>
                          <a:latin typeface="+mj-lt"/>
                          <a:cs typeface="Arial" panose="020B0604020202020204" pitchFamily="34" charset="0"/>
                        </a:rPr>
                        <a:t>Human-Machine Interface and Interaction Research</a:t>
                      </a:r>
                    </a:p>
                    <a:p>
                      <a:pPr marL="114300" marR="0" lvl="0" indent="0" algn="ctr" defTabSz="914400" rtl="0" eaLnBrk="0" fontAlgn="auto" latinLnBrk="0" hangingPunct="0">
                        <a:lnSpc>
                          <a:spcPct val="100000"/>
                        </a:lnSpc>
                        <a:spcBef>
                          <a:spcPts val="200"/>
                        </a:spcBef>
                        <a:spcAft>
                          <a:spcPts val="200"/>
                        </a:spcAft>
                        <a:buClrTx/>
                        <a:buSzTx/>
                        <a:buFontTx/>
                        <a:buNone/>
                        <a:tabLst/>
                        <a:defRPr/>
                      </a:pPr>
                      <a:r>
                        <a:rPr kumimoji="0" lang="en-US" sz="1000" b="0" i="1" u="none" strike="noStrike" kern="1200" cap="none" spc="0" normalizeH="0" baseline="0" noProof="0">
                          <a:ln>
                            <a:noFill/>
                          </a:ln>
                          <a:solidFill>
                            <a:prstClr val="black"/>
                          </a:solidFill>
                          <a:effectLst/>
                          <a:uLnTx/>
                          <a:uFillTx/>
                          <a:latin typeface="+mn-lt"/>
                          <a:ea typeface="+mn-ea"/>
                          <a:cs typeface="Arial" panose="020B0604020202020204" pitchFamily="34" charset="0"/>
                        </a:rPr>
                        <a:t>Systems, Displays, Controls</a:t>
                      </a:r>
                    </a:p>
                    <a:p>
                      <a:pPr marL="114300" algn="ctr" eaLnBrk="0" hangingPunct="0"/>
                      <a:endParaRPr lang="en-US" sz="1000" i="1">
                        <a:solidFill>
                          <a:schemeClr val="tx1"/>
                        </a:solidFill>
                        <a:latin typeface="+mj-lt"/>
                        <a:cs typeface="Arial" panose="020B0604020202020204" pitchFamily="34" charset="0"/>
                      </a:endParaRPr>
                    </a:p>
                  </a:txBody>
                  <a:tcPr marL="91450" marR="91450" marT="45719" marB="45719"/>
                </a:tc>
                <a:tc>
                  <a:txBody>
                    <a:bodyPr/>
                    <a:lstStyle/>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Provide data on the contribution of technology to human performance and safety</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Inform evidence-based human factors standards, guidelines, requirements, and other documentation for systems, displays, and controls</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Support technology design reviews, down-selection of alternatives, and response to emerging user interface and interaction issues</a:t>
                      </a:r>
                    </a:p>
                    <a:p>
                      <a:pPr marL="60325" marR="0" lvl="0" indent="-60325"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en-US" sz="1100" kern="1200">
                          <a:solidFill>
                            <a:schemeClr val="tx1"/>
                          </a:solidFill>
                          <a:effectLst/>
                          <a:latin typeface="Calibri" panose="020F0502020204030204" pitchFamily="34" charset="0"/>
                          <a:ea typeface="+mn-ea"/>
                          <a:cs typeface="Times New Roman" panose="02020603050405020304" pitchFamily="18" charset="0"/>
                        </a:rPr>
                        <a:t>Data on user interactions with advanced technologies – e.g., understanding of system behavior, logic, limitations, minimum system transparency needs</a:t>
                      </a:r>
                    </a:p>
                  </a:txBody>
                  <a:tcPr marL="91450" marR="91450" marT="0" marB="0" anchor="ctr"/>
                </a:tc>
                <a:extLst>
                  <a:ext uri="{0D108BD9-81ED-4DB2-BD59-A6C34878D82A}">
                    <a16:rowId xmlns:a16="http://schemas.microsoft.com/office/drawing/2014/main" val="10007"/>
                  </a:ext>
                </a:extLst>
              </a:tr>
            </a:tbl>
          </a:graphicData>
        </a:graphic>
      </p:graphicFrame>
      <p:sp>
        <p:nvSpPr>
          <p:cNvPr id="15" name="AutoShape 24">
            <a:extLst>
              <a:ext uri="{FF2B5EF4-FFF2-40B4-BE49-F238E27FC236}">
                <a16:creationId xmlns:a16="http://schemas.microsoft.com/office/drawing/2014/main" id="{C12EDD40-0B96-4E60-B20F-9130A1DD3B71}"/>
              </a:ext>
              <a:ext uri="{C183D7F6-B498-43B3-948B-1728B52AA6E4}">
                <adec:decorative xmlns:adec="http://schemas.microsoft.com/office/drawing/2017/decorative" val="1"/>
              </a:ext>
            </a:extLst>
          </p:cNvPr>
          <p:cNvSpPr>
            <a:spLocks noChangeArrowheads="1"/>
          </p:cNvSpPr>
          <p:nvPr/>
        </p:nvSpPr>
        <p:spPr bwMode="auto">
          <a:xfrm>
            <a:off x="957911" y="1381549"/>
            <a:ext cx="274320" cy="365125"/>
          </a:xfrm>
          <a:prstGeom prst="diamond">
            <a:avLst/>
          </a:prstGeom>
          <a:solidFill>
            <a:srgbClr val="00B0F0"/>
          </a:solidFill>
          <a:ln w="9525" algn="ctr">
            <a:solidFill>
              <a:schemeClr val="tx1"/>
            </a:solidFill>
            <a:prstDash val="solid"/>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ヒラギノ角ゴ Pro W3"/>
                <a:cs typeface="Segoe UI" panose="020B0502040204020203" pitchFamily="34" charset="0"/>
              </a:rPr>
              <a:t>988</a:t>
            </a:r>
          </a:p>
        </p:txBody>
      </p:sp>
      <p:sp>
        <p:nvSpPr>
          <p:cNvPr id="16" name="AutoShape 24 planned planned planned planned">
            <a:extLst>
              <a:ext uri="{FF2B5EF4-FFF2-40B4-BE49-F238E27FC236}">
                <a16:creationId xmlns:a16="http://schemas.microsoft.com/office/drawing/2014/main" id="{4752F3E3-62BA-47FC-8753-E4D46D049979}"/>
              </a:ext>
              <a:ext uri="{C183D7F6-B498-43B3-948B-1728B52AA6E4}">
                <adec:decorative xmlns:adec="http://schemas.microsoft.com/office/drawing/2017/decorative" val="1"/>
              </a:ext>
            </a:extLst>
          </p:cNvPr>
          <p:cNvSpPr>
            <a:spLocks noChangeArrowheads="1"/>
          </p:cNvSpPr>
          <p:nvPr/>
        </p:nvSpPr>
        <p:spPr bwMode="auto">
          <a:xfrm>
            <a:off x="654647" y="1381549"/>
            <a:ext cx="274320" cy="365125"/>
          </a:xfrm>
          <a:prstGeom prst="diamond">
            <a:avLst/>
          </a:prstGeom>
          <a:solidFill>
            <a:srgbClr val="00B0F0"/>
          </a:solidFill>
          <a:ln w="9525" algn="ctr">
            <a:solidFill>
              <a:schemeClr val="tx1"/>
            </a:solidFill>
            <a:prstDash val="dash"/>
            <a:miter lim="800000"/>
            <a:headEnd/>
            <a:tailEnd/>
          </a:ln>
        </p:spPr>
        <p:txBody>
          <a:bodyPr wrap="none" anchor="ctr"/>
          <a:lstStyle/>
          <a:p>
            <a:pPr algn="ctr"/>
            <a:r>
              <a:rPr lang="en-US" altLang="en-US" sz="700">
                <a:solidFill>
                  <a:srgbClr val="000000"/>
                </a:solidFill>
                <a:latin typeface="+mn-lt"/>
                <a:ea typeface="ヒラギノ角ゴ Pro W3"/>
                <a:cs typeface="ヒラギノ角ゴ Pro W3"/>
              </a:rPr>
              <a:t>1131</a:t>
            </a:r>
          </a:p>
        </p:txBody>
      </p:sp>
      <p:sp>
        <p:nvSpPr>
          <p:cNvPr id="17" name="AutoShape 24">
            <a:extLst>
              <a:ext uri="{FF2B5EF4-FFF2-40B4-BE49-F238E27FC236}">
                <a16:creationId xmlns:a16="http://schemas.microsoft.com/office/drawing/2014/main" id="{3C20B802-778A-4727-91E7-D665115C70A9}"/>
              </a:ext>
              <a:ext uri="{C183D7F6-B498-43B3-948B-1728B52AA6E4}">
                <adec:decorative xmlns:adec="http://schemas.microsoft.com/office/drawing/2017/decorative" val="1"/>
              </a:ext>
            </a:extLst>
          </p:cNvPr>
          <p:cNvSpPr>
            <a:spLocks noChangeArrowheads="1"/>
          </p:cNvSpPr>
          <p:nvPr/>
        </p:nvSpPr>
        <p:spPr bwMode="auto">
          <a:xfrm>
            <a:off x="815824" y="6089586"/>
            <a:ext cx="274320" cy="365125"/>
          </a:xfrm>
          <a:prstGeom prst="diamond">
            <a:avLst/>
          </a:prstGeom>
          <a:solidFill>
            <a:srgbClr val="00B0F0"/>
          </a:solidFill>
          <a:ln w="22225" algn="ctr">
            <a:solidFill>
              <a:schemeClr val="tx1"/>
            </a:solidFill>
            <a:prstDash val="solid"/>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ヒラギノ角ゴ Pro W3"/>
                <a:cs typeface="Segoe UI" panose="020B0502040204020203" pitchFamily="34" charset="0"/>
              </a:rPr>
              <a:t>1043</a:t>
            </a:r>
          </a:p>
        </p:txBody>
      </p:sp>
      <p:sp>
        <p:nvSpPr>
          <p:cNvPr id="18" name="AutoShape 24">
            <a:extLst>
              <a:ext uri="{FF2B5EF4-FFF2-40B4-BE49-F238E27FC236}">
                <a16:creationId xmlns:a16="http://schemas.microsoft.com/office/drawing/2014/main" id="{21B118A6-B960-4293-838C-1B77D9FBCE7A}"/>
              </a:ext>
              <a:ext uri="{C183D7F6-B498-43B3-948B-1728B52AA6E4}">
                <adec:decorative xmlns:adec="http://schemas.microsoft.com/office/drawing/2017/decorative" val="1"/>
              </a:ext>
            </a:extLst>
          </p:cNvPr>
          <p:cNvSpPr>
            <a:spLocks noChangeArrowheads="1"/>
          </p:cNvSpPr>
          <p:nvPr/>
        </p:nvSpPr>
        <p:spPr bwMode="auto">
          <a:xfrm>
            <a:off x="355230" y="6089586"/>
            <a:ext cx="274320" cy="365125"/>
          </a:xfrm>
          <a:prstGeom prst="diamond">
            <a:avLst/>
          </a:prstGeom>
          <a:solidFill>
            <a:srgbClr val="00B0F0"/>
          </a:solidFill>
          <a:ln w="9525" algn="ctr">
            <a:solidFill>
              <a:schemeClr val="tx1"/>
            </a:solidFill>
            <a:prstDash val="solid"/>
            <a:miter lim="800000"/>
            <a:headEnd/>
            <a:tailEnd/>
          </a:ln>
        </p:spPr>
        <p:txBody>
          <a:bodyPr wrap="none" anchor="ctr"/>
          <a:lstStyle/>
          <a:p>
            <a:pPr algn="ctr" eaLnBrk="0" fontAlgn="base" hangingPunct="0">
              <a:spcBef>
                <a:spcPct val="0"/>
              </a:spcBef>
              <a:spcAft>
                <a:spcPct val="0"/>
              </a:spcAft>
            </a:pPr>
            <a:r>
              <a:rPr lang="en-US" altLang="en-US" sz="700">
                <a:solidFill>
                  <a:srgbClr val="000000"/>
                </a:solidFill>
                <a:latin typeface="Segoe UI" panose="020B0502040204020203" pitchFamily="34" charset="0"/>
                <a:cs typeface="Segoe UI" panose="020B0502040204020203" pitchFamily="34" charset="0"/>
              </a:rPr>
              <a:t>1134</a:t>
            </a:r>
          </a:p>
        </p:txBody>
      </p:sp>
      <p:sp>
        <p:nvSpPr>
          <p:cNvPr id="19" name="AutoShape 24">
            <a:extLst>
              <a:ext uri="{FF2B5EF4-FFF2-40B4-BE49-F238E27FC236}">
                <a16:creationId xmlns:a16="http://schemas.microsoft.com/office/drawing/2014/main" id="{B17CFC6C-6D1A-49F5-8F98-BCC75C0709E2}"/>
              </a:ext>
              <a:ext uri="{C183D7F6-B498-43B3-948B-1728B52AA6E4}">
                <adec:decorative xmlns:adec="http://schemas.microsoft.com/office/drawing/2017/decorative" val="1"/>
              </a:ext>
            </a:extLst>
          </p:cNvPr>
          <p:cNvSpPr>
            <a:spLocks noChangeArrowheads="1"/>
          </p:cNvSpPr>
          <p:nvPr/>
        </p:nvSpPr>
        <p:spPr bwMode="auto">
          <a:xfrm>
            <a:off x="1276417" y="6089586"/>
            <a:ext cx="274320" cy="365125"/>
          </a:xfrm>
          <a:prstGeom prst="diamond">
            <a:avLst/>
          </a:prstGeom>
          <a:solidFill>
            <a:srgbClr val="00B0F0"/>
          </a:solidFill>
          <a:ln w="9525" algn="ctr">
            <a:solidFill>
              <a:schemeClr val="tx1"/>
            </a:solidFill>
            <a:prstDash val="solid"/>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ヒラギノ角ゴ Pro W3"/>
                <a:cs typeface="Segoe UI" panose="020B0502040204020203" pitchFamily="34" charset="0"/>
              </a:rPr>
              <a:t>1136</a:t>
            </a:r>
          </a:p>
        </p:txBody>
      </p:sp>
    </p:spTree>
    <p:extLst>
      <p:ext uri="{BB962C8B-B14F-4D97-AF65-F5344CB8AC3E}">
        <p14:creationId xmlns:p14="http://schemas.microsoft.com/office/powerpoint/2010/main" val="24186728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Human Systems Integration Roadmap: Decision Points (1 of 1)">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Human Systems Integration Roadmap: Decision Points (1 of 1)</a:t>
            </a:r>
          </a:p>
        </p:txBody>
      </p:sp>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23980940"/>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graphicFrame>
        <p:nvGraphicFramePr>
          <p:cNvPr id="7" name="Diagram DPs" descr="HSI Decision Point Table">
            <a:extLst>
              <a:ext uri="{FF2B5EF4-FFF2-40B4-BE49-F238E27FC236}">
                <a16:creationId xmlns:a16="http://schemas.microsoft.com/office/drawing/2014/main" id="{5FBFA49C-73D8-4FFB-A83F-F7896C148EBD}"/>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762524426"/>
              </p:ext>
            </p:extLst>
          </p:nvPr>
        </p:nvGraphicFramePr>
        <p:xfrm>
          <a:off x="452628" y="758952"/>
          <a:ext cx="8247888" cy="5491713"/>
        </p:xfrm>
        <a:graphic>
          <a:graphicData uri="http://schemas.openxmlformats.org/presentationml/2006/ole">
            <mc:AlternateContent xmlns:mc="http://schemas.openxmlformats.org/markup-compatibility/2006">
              <mc:Choice xmlns:v="urn:schemas-microsoft-com:vml" Requires="v">
                <p:oleObj spid="_x0000_s15362" name="Worksheet" r:id="rId2" imgW="8382099" imgH="5899069" progId="Excel.Sheet.12">
                  <p:link/>
                </p:oleObj>
              </mc:Choice>
              <mc:Fallback>
                <p:oleObj name="Worksheet" r:id="rId2" imgW="8382099" imgH="5899069" progId="Excel.Sheet.12">
                  <p:link/>
                  <p:pic>
                    <p:nvPicPr>
                      <p:cNvPr id="7" name="Diagram DPs" descr="HSI Decision Point Table">
                        <a:extLst>
                          <a:ext uri="{FF2B5EF4-FFF2-40B4-BE49-F238E27FC236}">
                            <a16:creationId xmlns:a16="http://schemas.microsoft.com/office/drawing/2014/main" id="{5FBFA49C-73D8-4FFB-A83F-F7896C148EBD}"/>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491713"/>
                      </a:xfrm>
                      <a:prstGeom prst="rect">
                        <a:avLst/>
                      </a:prstGeom>
                    </p:spPr>
                  </p:pic>
                </p:oleObj>
              </mc:Fallback>
            </mc:AlternateContent>
          </a:graphicData>
        </a:graphic>
      </p:graphicFrame>
      <p:sp>
        <p:nvSpPr>
          <p:cNvPr id="2" name="Slide Number Placeholder 1" descr="69">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69</a:t>
            </a:fld>
            <a:endParaRPr lang="en-US"/>
          </a:p>
        </p:txBody>
      </p:sp>
    </p:spTree>
    <p:extLst>
      <p:ext uri="{BB962C8B-B14F-4D97-AF65-F5344CB8AC3E}">
        <p14:creationId xmlns:p14="http://schemas.microsoft.com/office/powerpoint/2010/main" val="45696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descr="Aircraft Roadmap (1 of 8)">
            <a:extLst>
              <a:ext uri="{FF2B5EF4-FFF2-40B4-BE49-F238E27FC236}">
                <a16:creationId xmlns:a16="http://schemas.microsoft.com/office/drawing/2014/main" id="{7D84BC1C-30A3-48AD-ADF5-AD966C7A30DE}"/>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Aircraft Roadmap (1 of 8)</a:t>
            </a:r>
          </a:p>
        </p:txBody>
      </p:sp>
      <p:sp>
        <p:nvSpPr>
          <p:cNvPr id="4" name="Slide Number Placeholder 3" descr="7">
            <a:extLst>
              <a:ext uri="{FF2B5EF4-FFF2-40B4-BE49-F238E27FC236}">
                <a16:creationId xmlns:a16="http://schemas.microsoft.com/office/drawing/2014/main" id="{DECA870B-F0EC-4239-97AC-F2DE36EBCCF5}"/>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7</a:t>
            </a:fld>
            <a:endParaRPr lang="en-US"/>
          </a:p>
        </p:txBody>
      </p:sp>
      <p:grpSp>
        <p:nvGrpSpPr>
          <p:cNvPr id="3" name="Group 2" descr="The first page of the Aircraft Roadmap is comprised of Position, Navigation and Timing Capabilities including elements of Domestic and Oceanic PBN and Position, Navigation, and Timing Avionics Receivers">
            <a:extLst>
              <a:ext uri="{FF2B5EF4-FFF2-40B4-BE49-F238E27FC236}">
                <a16:creationId xmlns:a16="http://schemas.microsoft.com/office/drawing/2014/main" id="{BC7D73C5-8F9C-4C6E-9DDA-92966C893C86}"/>
              </a:ext>
            </a:extLst>
          </p:cNvPr>
          <p:cNvGrpSpPr/>
          <p:nvPr/>
        </p:nvGrpSpPr>
        <p:grpSpPr>
          <a:xfrm>
            <a:off x="38102" y="562590"/>
            <a:ext cx="9027519" cy="5885830"/>
            <a:chOff x="38100" y="562590"/>
            <a:chExt cx="9027519" cy="5885830"/>
          </a:xfrm>
        </p:grpSpPr>
        <p:cxnSp>
          <p:nvCxnSpPr>
            <p:cNvPr id="16403" name="Straight Arrow Connector 77">
              <a:extLst>
                <a:ext uri="{FF2B5EF4-FFF2-40B4-BE49-F238E27FC236}">
                  <a16:creationId xmlns:a16="http://schemas.microsoft.com/office/drawing/2014/main" id="{79E89D2C-E3F2-4A2C-BF9C-A415A0AAEFB5}"/>
                </a:ext>
                <a:ext uri="{C183D7F6-B498-43B3-948B-1728B52AA6E4}">
                  <adec:decorative xmlns:adec="http://schemas.microsoft.com/office/drawing/2017/decorative" val="1"/>
                </a:ext>
              </a:extLst>
            </p:cNvPr>
            <p:cNvCxnSpPr>
              <a:cxnSpLocks noChangeShapeType="1"/>
            </p:cNvCxnSpPr>
            <p:nvPr/>
          </p:nvCxnSpPr>
          <p:spPr bwMode="auto">
            <a:xfrm flipV="1">
              <a:off x="1130174" y="6070991"/>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04" name="Straight Arrow Connector 79">
              <a:extLst>
                <a:ext uri="{FF2B5EF4-FFF2-40B4-BE49-F238E27FC236}">
                  <a16:creationId xmlns:a16="http://schemas.microsoft.com/office/drawing/2014/main" id="{9B89505F-35E2-49F0-9314-FBCBD77F1356}"/>
                </a:ext>
                <a:ext uri="{C183D7F6-B498-43B3-948B-1728B52AA6E4}">
                  <adec:decorative xmlns:adec="http://schemas.microsoft.com/office/drawing/2017/decorative" val="1"/>
                </a:ext>
              </a:extLst>
            </p:cNvPr>
            <p:cNvCxnSpPr>
              <a:cxnSpLocks noChangeShapeType="1"/>
            </p:cNvCxnSpPr>
            <p:nvPr/>
          </p:nvCxnSpPr>
          <p:spPr bwMode="auto">
            <a:xfrm>
              <a:off x="1130174" y="6325402"/>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27" name="Straight Arrow Connector 3">
              <a:extLst>
                <a:ext uri="{FF2B5EF4-FFF2-40B4-BE49-F238E27FC236}">
                  <a16:creationId xmlns:a16="http://schemas.microsoft.com/office/drawing/2014/main" id="{8D1EDDAB-3BA1-4D97-804C-5D08F292409E}"/>
                </a:ext>
                <a:ext uri="{C183D7F6-B498-43B3-948B-1728B52AA6E4}">
                  <adec:decorative xmlns:adec="http://schemas.microsoft.com/office/drawing/2017/decorative" val="1"/>
                </a:ext>
              </a:extLst>
            </p:cNvPr>
            <p:cNvCxnSpPr>
              <a:cxnSpLocks noChangeShapeType="1"/>
            </p:cNvCxnSpPr>
            <p:nvPr/>
          </p:nvCxnSpPr>
          <p:spPr bwMode="auto">
            <a:xfrm>
              <a:off x="1130174" y="4986923"/>
              <a:ext cx="786384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28" name="Straight Arrow Connector 7">
              <a:extLst>
                <a:ext uri="{FF2B5EF4-FFF2-40B4-BE49-F238E27FC236}">
                  <a16:creationId xmlns:a16="http://schemas.microsoft.com/office/drawing/2014/main" id="{38DBC48E-CDE6-4F51-87A9-65F5C70B5708}"/>
                </a:ext>
                <a:ext uri="{C183D7F6-B498-43B3-948B-1728B52AA6E4}">
                  <adec:decorative xmlns:adec="http://schemas.microsoft.com/office/drawing/2017/decorative" val="1"/>
                </a:ext>
              </a:extLst>
            </p:cNvPr>
            <p:cNvCxnSpPr>
              <a:cxnSpLocks noChangeShapeType="1"/>
            </p:cNvCxnSpPr>
            <p:nvPr/>
          </p:nvCxnSpPr>
          <p:spPr bwMode="auto">
            <a:xfrm>
              <a:off x="1130174" y="4709785"/>
              <a:ext cx="786384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36" name="Straight Arrow Connector 7">
              <a:extLst>
                <a:ext uri="{FF2B5EF4-FFF2-40B4-BE49-F238E27FC236}">
                  <a16:creationId xmlns:a16="http://schemas.microsoft.com/office/drawing/2014/main" id="{2ADF5DC1-C894-4AE7-834B-87A9A709A35E}"/>
                </a:ext>
                <a:ext uri="{C183D7F6-B498-43B3-948B-1728B52AA6E4}">
                  <adec:decorative xmlns:adec="http://schemas.microsoft.com/office/drawing/2017/decorative" val="1"/>
                </a:ext>
              </a:extLst>
            </p:cNvPr>
            <p:cNvCxnSpPr>
              <a:cxnSpLocks noChangeShapeType="1"/>
            </p:cNvCxnSpPr>
            <p:nvPr/>
          </p:nvCxnSpPr>
          <p:spPr bwMode="auto">
            <a:xfrm>
              <a:off x="1121296" y="4191527"/>
              <a:ext cx="7876884"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37" name="Straight Arrow Connector 7">
              <a:extLst>
                <a:ext uri="{FF2B5EF4-FFF2-40B4-BE49-F238E27FC236}">
                  <a16:creationId xmlns:a16="http://schemas.microsoft.com/office/drawing/2014/main" id="{5A58B9BE-AD8A-4F2C-8AD1-D086B244B58A}"/>
                </a:ext>
                <a:ext uri="{C183D7F6-B498-43B3-948B-1728B52AA6E4}">
                  <adec:decorative xmlns:adec="http://schemas.microsoft.com/office/drawing/2017/decorative" val="1"/>
                </a:ext>
              </a:extLst>
            </p:cNvPr>
            <p:cNvCxnSpPr>
              <a:cxnSpLocks noChangeShapeType="1"/>
            </p:cNvCxnSpPr>
            <p:nvPr/>
          </p:nvCxnSpPr>
          <p:spPr bwMode="auto">
            <a:xfrm>
              <a:off x="1121296" y="4459365"/>
              <a:ext cx="7876884"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39" name="Straight Arrow Connector 7">
              <a:extLst>
                <a:ext uri="{FF2B5EF4-FFF2-40B4-BE49-F238E27FC236}">
                  <a16:creationId xmlns:a16="http://schemas.microsoft.com/office/drawing/2014/main" id="{4929EFAA-87A5-4660-AB50-3B882D7CE5B3}"/>
                </a:ext>
                <a:ext uri="{C183D7F6-B498-43B3-948B-1728B52AA6E4}">
                  <adec:decorative xmlns:adec="http://schemas.microsoft.com/office/drawing/2017/decorative" val="1"/>
                </a:ext>
              </a:extLst>
            </p:cNvPr>
            <p:cNvCxnSpPr>
              <a:cxnSpLocks noChangeShapeType="1"/>
            </p:cNvCxnSpPr>
            <p:nvPr/>
          </p:nvCxnSpPr>
          <p:spPr bwMode="auto">
            <a:xfrm>
              <a:off x="1130174" y="5233603"/>
              <a:ext cx="786384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40" name="Straight Arrow Connector 7">
              <a:extLst>
                <a:ext uri="{FF2B5EF4-FFF2-40B4-BE49-F238E27FC236}">
                  <a16:creationId xmlns:a16="http://schemas.microsoft.com/office/drawing/2014/main" id="{BC0D6500-C077-45E2-A462-D41266A0F409}"/>
                </a:ext>
                <a:ext uri="{C183D7F6-B498-43B3-948B-1728B52AA6E4}">
                  <adec:decorative xmlns:adec="http://schemas.microsoft.com/office/drawing/2017/decorative" val="1"/>
                </a:ext>
              </a:extLst>
            </p:cNvPr>
            <p:cNvCxnSpPr>
              <a:cxnSpLocks noChangeShapeType="1"/>
            </p:cNvCxnSpPr>
            <p:nvPr/>
          </p:nvCxnSpPr>
          <p:spPr bwMode="auto">
            <a:xfrm flipV="1">
              <a:off x="1130174" y="5641071"/>
              <a:ext cx="786384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41" name="Straight Arrow Connector 7">
              <a:extLst>
                <a:ext uri="{FF2B5EF4-FFF2-40B4-BE49-F238E27FC236}">
                  <a16:creationId xmlns:a16="http://schemas.microsoft.com/office/drawing/2014/main" id="{A8834B0E-AE69-4EB0-A59B-64268510921B}"/>
                </a:ext>
                <a:ext uri="{C183D7F6-B498-43B3-948B-1728B52AA6E4}">
                  <adec:decorative xmlns:adec="http://schemas.microsoft.com/office/drawing/2017/decorative" val="1"/>
                </a:ext>
              </a:extLst>
            </p:cNvPr>
            <p:cNvCxnSpPr>
              <a:cxnSpLocks noChangeShapeType="1"/>
            </p:cNvCxnSpPr>
            <p:nvPr/>
          </p:nvCxnSpPr>
          <p:spPr bwMode="auto">
            <a:xfrm flipV="1">
              <a:off x="1130174" y="5445211"/>
              <a:ext cx="786384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42" name="Straight Arrow Connector 7">
              <a:extLst>
                <a:ext uri="{FF2B5EF4-FFF2-40B4-BE49-F238E27FC236}">
                  <a16:creationId xmlns:a16="http://schemas.microsoft.com/office/drawing/2014/main" id="{B2972C8E-00CF-47B5-BC37-4AA0A1F27E67}"/>
                </a:ext>
                <a:ext uri="{C183D7F6-B498-43B3-948B-1728B52AA6E4}">
                  <adec:decorative xmlns:adec="http://schemas.microsoft.com/office/drawing/2017/decorative" val="1"/>
                </a:ext>
              </a:extLst>
            </p:cNvPr>
            <p:cNvCxnSpPr>
              <a:cxnSpLocks noChangeShapeType="1"/>
            </p:cNvCxnSpPr>
            <p:nvPr/>
          </p:nvCxnSpPr>
          <p:spPr bwMode="auto">
            <a:xfrm>
              <a:off x="1130174" y="5845170"/>
              <a:ext cx="786384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6388" name="system 925" descr="GBAS Cat I &#10;Approach Avionics">
              <a:hlinkClick r:id="rId3"/>
              <a:extLst>
                <a:ext uri="{FF2B5EF4-FFF2-40B4-BE49-F238E27FC236}">
                  <a16:creationId xmlns:a16="http://schemas.microsoft.com/office/drawing/2014/main" id="{D3BB491F-175C-45B0-B66C-FE24E2E7E3E3}"/>
                </a:ext>
                <a:ext uri="{C183D7F6-B498-43B3-948B-1728B52AA6E4}">
                  <adec:decorative xmlns:adec="http://schemas.microsoft.com/office/drawing/2017/decorative" val="0"/>
                </a:ext>
              </a:extLst>
            </p:cNvPr>
            <p:cNvSpPr txBox="1">
              <a:spLocks noChangeArrowheads="1"/>
            </p:cNvSpPr>
            <p:nvPr/>
          </p:nvSpPr>
          <p:spPr bwMode="auto">
            <a:xfrm>
              <a:off x="268650" y="4619021"/>
              <a:ext cx="867886" cy="228618"/>
            </a:xfrm>
            <a:prstGeom prst="rect">
              <a:avLst/>
            </a:prstGeom>
            <a:solidFill>
              <a:srgbClr val="D0F2FC"/>
            </a:solidFill>
            <a:ln w="9525">
              <a:solidFill>
                <a:schemeClr val="tx1"/>
              </a:solidFill>
              <a:miter lim="800000"/>
              <a:headEnd/>
              <a:tailEnd/>
            </a:ln>
          </p:spPr>
          <p:txBody>
            <a:bodyPr wrap="none"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GBAS Cat I </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Approach Avionics</a:t>
              </a:r>
            </a:p>
          </p:txBody>
        </p:sp>
        <p:sp>
          <p:nvSpPr>
            <p:cNvPr id="16389" name="system 165" descr="GBAS Cat II/III &#10;Approach Avionics">
              <a:hlinkClick r:id="rId4"/>
              <a:extLst>
                <a:ext uri="{FF2B5EF4-FFF2-40B4-BE49-F238E27FC236}">
                  <a16:creationId xmlns:a16="http://schemas.microsoft.com/office/drawing/2014/main" id="{95E9DC81-ECB9-4778-A535-EB2F1BD207B6}"/>
                </a:ext>
                <a:ext uri="{C183D7F6-B498-43B3-948B-1728B52AA6E4}">
                  <adec:decorative xmlns:adec="http://schemas.microsoft.com/office/drawing/2017/decorative" val="0"/>
                </a:ext>
              </a:extLst>
            </p:cNvPr>
            <p:cNvSpPr txBox="1">
              <a:spLocks noChangeArrowheads="1"/>
            </p:cNvSpPr>
            <p:nvPr/>
          </p:nvSpPr>
          <p:spPr bwMode="auto">
            <a:xfrm>
              <a:off x="274261" y="4888271"/>
              <a:ext cx="862276" cy="229799"/>
            </a:xfrm>
            <a:prstGeom prst="rect">
              <a:avLst/>
            </a:prstGeom>
            <a:solidFill>
              <a:srgbClr val="D0F2FC"/>
            </a:solidFill>
            <a:ln w="9525">
              <a:solidFill>
                <a:schemeClr val="tx1"/>
              </a:solidFill>
              <a:miter lim="800000"/>
              <a:headEnd/>
              <a:tailEnd/>
            </a:ln>
          </p:spPr>
          <p:txBody>
            <a:bodyPr wrap="none"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GBAS Cat II/III </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Approach Avionics</a:t>
              </a:r>
            </a:p>
          </p:txBody>
        </p:sp>
        <p:sp>
          <p:nvSpPr>
            <p:cNvPr id="16390" name="system 80" descr="SBAS (WAAS)&#10;Avionics">
              <a:hlinkClick r:id="rId5"/>
              <a:extLst>
                <a:ext uri="{FF2B5EF4-FFF2-40B4-BE49-F238E27FC236}">
                  <a16:creationId xmlns:a16="http://schemas.microsoft.com/office/drawing/2014/main" id="{CB568D35-BF5D-40FD-9BD0-367DA7E3764B}"/>
                </a:ext>
                <a:ext uri="{C183D7F6-B498-43B3-948B-1728B52AA6E4}">
                  <adec:decorative xmlns:adec="http://schemas.microsoft.com/office/drawing/2017/decorative" val="0"/>
                </a:ext>
              </a:extLst>
            </p:cNvPr>
            <p:cNvSpPr txBox="1">
              <a:spLocks noChangeArrowheads="1"/>
            </p:cNvSpPr>
            <p:nvPr/>
          </p:nvSpPr>
          <p:spPr bwMode="auto">
            <a:xfrm>
              <a:off x="276553" y="4349771"/>
              <a:ext cx="859983" cy="228618"/>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SBAS (WAAS)</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Avionics</a:t>
              </a:r>
            </a:p>
          </p:txBody>
        </p:sp>
        <p:sp>
          <p:nvSpPr>
            <p:cNvPr id="16391" name="system 930" descr=" ILS Cat II/III &#10;Approach Avionics">
              <a:hlinkClick r:id="rId6"/>
              <a:extLst>
                <a:ext uri="{FF2B5EF4-FFF2-40B4-BE49-F238E27FC236}">
                  <a16:creationId xmlns:a16="http://schemas.microsoft.com/office/drawing/2014/main" id="{B3CF4003-E959-4816-B8A8-A4559832E7E3}"/>
                </a:ext>
                <a:ext uri="{C183D7F6-B498-43B3-948B-1728B52AA6E4}">
                  <adec:decorative xmlns:adec="http://schemas.microsoft.com/office/drawing/2017/decorative" val="0"/>
                </a:ext>
              </a:extLst>
            </p:cNvPr>
            <p:cNvSpPr txBox="1">
              <a:spLocks noChangeArrowheads="1"/>
            </p:cNvSpPr>
            <p:nvPr/>
          </p:nvSpPr>
          <p:spPr bwMode="auto">
            <a:xfrm>
              <a:off x="276998" y="6219802"/>
              <a:ext cx="859538" cy="228618"/>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ILS Cat II/III </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Approach Avionics</a:t>
              </a:r>
            </a:p>
          </p:txBody>
        </p:sp>
        <p:sp>
          <p:nvSpPr>
            <p:cNvPr id="16392" name="system 929" descr=" ILS Cat I &#10;Approach Avionics">
              <a:hlinkClick r:id="rId7"/>
              <a:extLst>
                <a:ext uri="{FF2B5EF4-FFF2-40B4-BE49-F238E27FC236}">
                  <a16:creationId xmlns:a16="http://schemas.microsoft.com/office/drawing/2014/main" id="{7C8DB459-D910-46D6-B031-DB2F3A946D1D}"/>
                </a:ext>
                <a:ext uri="{C183D7F6-B498-43B3-948B-1728B52AA6E4}">
                  <adec:decorative xmlns:adec="http://schemas.microsoft.com/office/drawing/2017/decorative" val="0"/>
                </a:ext>
              </a:extLst>
            </p:cNvPr>
            <p:cNvSpPr txBox="1">
              <a:spLocks noChangeArrowheads="1"/>
            </p:cNvSpPr>
            <p:nvPr/>
          </p:nvSpPr>
          <p:spPr bwMode="auto">
            <a:xfrm>
              <a:off x="276998" y="5969416"/>
              <a:ext cx="859538" cy="228618"/>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ILS Cat I </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Approach Avionics</a:t>
              </a:r>
            </a:p>
          </p:txBody>
        </p:sp>
        <p:sp>
          <p:nvSpPr>
            <p:cNvPr id="16395" name="system 185" descr="VOR Avionics">
              <a:hlinkClick r:id="rId8"/>
              <a:extLst>
                <a:ext uri="{FF2B5EF4-FFF2-40B4-BE49-F238E27FC236}">
                  <a16:creationId xmlns:a16="http://schemas.microsoft.com/office/drawing/2014/main" id="{8A30B0EF-2705-44C6-923D-32E40727B0CD}"/>
                </a:ext>
                <a:ext uri="{C183D7F6-B498-43B3-948B-1728B52AA6E4}">
                  <adec:decorative xmlns:adec="http://schemas.microsoft.com/office/drawing/2017/decorative" val="0"/>
                </a:ext>
              </a:extLst>
            </p:cNvPr>
            <p:cNvSpPr txBox="1">
              <a:spLocks noChangeArrowheads="1"/>
            </p:cNvSpPr>
            <p:nvPr/>
          </p:nvSpPr>
          <p:spPr bwMode="auto">
            <a:xfrm>
              <a:off x="276998" y="5166242"/>
              <a:ext cx="859538" cy="15544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VOR Avionics</a:t>
              </a:r>
            </a:p>
          </p:txBody>
        </p:sp>
        <p:sp>
          <p:nvSpPr>
            <p:cNvPr id="16396" name="system 186" descr="DME Avionics">
              <a:hlinkClick r:id="rId9"/>
              <a:extLst>
                <a:ext uri="{FF2B5EF4-FFF2-40B4-BE49-F238E27FC236}">
                  <a16:creationId xmlns:a16="http://schemas.microsoft.com/office/drawing/2014/main" id="{CCC95665-0A3A-477E-B2A1-5AFC868A5752}"/>
                </a:ext>
                <a:ext uri="{C183D7F6-B498-43B3-948B-1728B52AA6E4}">
                  <adec:decorative xmlns:adec="http://schemas.microsoft.com/office/drawing/2017/decorative" val="0"/>
                </a:ext>
              </a:extLst>
            </p:cNvPr>
            <p:cNvSpPr txBox="1">
              <a:spLocks noChangeArrowheads="1"/>
            </p:cNvSpPr>
            <p:nvPr/>
          </p:nvSpPr>
          <p:spPr bwMode="auto">
            <a:xfrm>
              <a:off x="276998" y="5567829"/>
              <a:ext cx="859538" cy="15544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DME Avionics</a:t>
              </a:r>
            </a:p>
          </p:txBody>
        </p:sp>
        <p:sp>
          <p:nvSpPr>
            <p:cNvPr id="16397" name="system 1324" descr="TACAN Avionics">
              <a:hlinkClick r:id="rId10"/>
              <a:extLst>
                <a:ext uri="{FF2B5EF4-FFF2-40B4-BE49-F238E27FC236}">
                  <a16:creationId xmlns:a16="http://schemas.microsoft.com/office/drawing/2014/main" id="{A3B70EA9-48E0-488E-8F06-508FD0921B18}"/>
                </a:ext>
                <a:ext uri="{C183D7F6-B498-43B3-948B-1728B52AA6E4}">
                  <adec:decorative xmlns:adec="http://schemas.microsoft.com/office/drawing/2017/decorative" val="0"/>
                </a:ext>
              </a:extLst>
            </p:cNvPr>
            <p:cNvSpPr txBox="1">
              <a:spLocks noChangeArrowheads="1"/>
            </p:cNvSpPr>
            <p:nvPr/>
          </p:nvSpPr>
          <p:spPr bwMode="auto">
            <a:xfrm>
              <a:off x="276998" y="5371749"/>
              <a:ext cx="859538" cy="15544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TACAN Avionics</a:t>
              </a:r>
            </a:p>
          </p:txBody>
        </p:sp>
        <p:sp>
          <p:nvSpPr>
            <p:cNvPr id="16398" name="system 184" descr="ADF Avionics">
              <a:hlinkClick r:id="rId11"/>
              <a:extLst>
                <a:ext uri="{FF2B5EF4-FFF2-40B4-BE49-F238E27FC236}">
                  <a16:creationId xmlns:a16="http://schemas.microsoft.com/office/drawing/2014/main" id="{35381339-F41A-41CD-BE00-CEB8B0951F67}"/>
                </a:ext>
                <a:ext uri="{C183D7F6-B498-43B3-948B-1728B52AA6E4}">
                  <adec:decorative xmlns:adec="http://schemas.microsoft.com/office/drawing/2017/decorative" val="0"/>
                </a:ext>
              </a:extLst>
            </p:cNvPr>
            <p:cNvSpPr txBox="1">
              <a:spLocks noChangeArrowheads="1"/>
            </p:cNvSpPr>
            <p:nvPr/>
          </p:nvSpPr>
          <p:spPr bwMode="auto">
            <a:xfrm>
              <a:off x="276998" y="5773336"/>
              <a:ext cx="859538" cy="155448"/>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ADF Avionics</a:t>
              </a:r>
            </a:p>
          </p:txBody>
        </p:sp>
        <p:sp>
          <p:nvSpPr>
            <p:cNvPr id="76" name="Text Box 100" descr="Position, Navigation &amp; Timing Avionics Receivers">
              <a:extLst>
                <a:ext uri="{FF2B5EF4-FFF2-40B4-BE49-F238E27FC236}">
                  <a16:creationId xmlns:a16="http://schemas.microsoft.com/office/drawing/2014/main" id="{75177DCE-591C-4AC0-A93A-57634DDEAA98}"/>
                </a:ext>
                <a:ext uri="{C183D7F6-B498-43B3-948B-1728B52AA6E4}">
                  <adec:decorative xmlns:adec="http://schemas.microsoft.com/office/drawing/2017/decorative" val="0"/>
                </a:ext>
              </a:extLst>
            </p:cNvPr>
            <p:cNvSpPr txBox="1">
              <a:spLocks noChangeArrowheads="1"/>
            </p:cNvSpPr>
            <p:nvPr/>
          </p:nvSpPr>
          <p:spPr bwMode="auto">
            <a:xfrm rot="16200000">
              <a:off x="-1053142" y="5141275"/>
              <a:ext cx="2398385" cy="215901"/>
            </a:xfrm>
            <a:prstGeom prst="rect">
              <a:avLst/>
            </a:prstGeom>
            <a:solidFill>
              <a:schemeClr val="bg1">
                <a:lumMod val="75000"/>
              </a:schemeClr>
            </a:solidFill>
            <a:ln w="12700">
              <a:solidFill>
                <a:schemeClr val="tx1"/>
              </a:solidFill>
              <a:miter lim="800000"/>
              <a:headEnd/>
              <a:tailEnd/>
            </a:ln>
          </p:spPr>
          <p:txBody>
            <a:bodyPr lIns="0" tIns="0" rIns="0" bIns="0" anchor="ctr"/>
            <a:lstStyle>
              <a:defPPr>
                <a:defRPr lang="en-US"/>
              </a:defPPr>
              <a:lvl1pPr algn="ctr" defTabSz="952500">
                <a:defRPr sz="800">
                  <a:solidFill>
                    <a:srgbClr val="000000"/>
                  </a:solidFill>
                </a:defRPr>
              </a:lvl1pPr>
            </a:lstStyle>
            <a:p>
              <a:pPr eaLnBrk="1" hangingPunct="1">
                <a:defRPr/>
              </a:pPr>
              <a:r>
                <a:rPr lang="en-US" sz="850">
                  <a:latin typeface="Segoe UI" panose="020B0502040204020203" pitchFamily="34" charset="0"/>
                  <a:ea typeface="ＭＳ Ｐゴシック" pitchFamily="34" charset="-128"/>
                  <a:cs typeface="Segoe UI" panose="020B0502040204020203" pitchFamily="34" charset="0"/>
                </a:rPr>
                <a:t>Position, Navigation &amp; Timing Avionics Receivers</a:t>
              </a:r>
            </a:p>
          </p:txBody>
        </p:sp>
        <p:sp>
          <p:nvSpPr>
            <p:cNvPr id="16405" name="roadmap_symbol 25" descr="RNP">
              <a:hlinkClick r:id="rId12"/>
              <a:extLst>
                <a:ext uri="{FF2B5EF4-FFF2-40B4-BE49-F238E27FC236}">
                  <a16:creationId xmlns:a16="http://schemas.microsoft.com/office/drawing/2014/main" id="{DBAA1ACA-EDD4-4EE5-8A58-5E3F49332A42}"/>
                </a:ext>
                <a:ext uri="{C183D7F6-B498-43B3-948B-1728B52AA6E4}">
                  <adec:decorative xmlns:adec="http://schemas.microsoft.com/office/drawing/2017/decorative" val="0"/>
                </a:ext>
              </a:extLst>
            </p:cNvPr>
            <p:cNvSpPr txBox="1">
              <a:spLocks noChangeArrowheads="1"/>
            </p:cNvSpPr>
            <p:nvPr/>
          </p:nvSpPr>
          <p:spPr bwMode="auto">
            <a:xfrm>
              <a:off x="498850" y="640447"/>
              <a:ext cx="640080" cy="137160"/>
            </a:xfrm>
            <a:prstGeom prst="rect">
              <a:avLst/>
            </a:prstGeom>
            <a:solidFill>
              <a:srgbClr val="FFFF99"/>
            </a:solidFill>
            <a:ln w="9525">
              <a:solidFill>
                <a:srgbClr val="000000"/>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latin typeface="Segoe UI" panose="020B0502040204020203" pitchFamily="34" charset="0"/>
                  <a:ea typeface="ＭＳ Ｐゴシック" panose="020B0600070205080204" pitchFamily="34" charset="-128"/>
                  <a:cs typeface="Segoe UI" panose="020B0502040204020203" pitchFamily="34" charset="0"/>
                </a:rPr>
                <a:t>RNP</a:t>
              </a:r>
            </a:p>
          </p:txBody>
        </p:sp>
        <p:sp>
          <p:nvSpPr>
            <p:cNvPr id="16406" name="roadmap_symbol 25" descr="RNP">
              <a:hlinkClick r:id="rId12"/>
              <a:extLst>
                <a:ext uri="{FF2B5EF4-FFF2-40B4-BE49-F238E27FC236}">
                  <a16:creationId xmlns:a16="http://schemas.microsoft.com/office/drawing/2014/main" id="{D3B7E564-414D-4AB3-8942-43287790E4B6}"/>
                </a:ext>
                <a:ext uri="{C183D7F6-B498-43B3-948B-1728B52AA6E4}">
                  <adec:decorative xmlns:adec="http://schemas.microsoft.com/office/drawing/2017/decorative" val="0"/>
                </a:ext>
              </a:extLst>
            </p:cNvPr>
            <p:cNvSpPr txBox="1">
              <a:spLocks noChangeArrowheads="1"/>
            </p:cNvSpPr>
            <p:nvPr/>
          </p:nvSpPr>
          <p:spPr bwMode="auto">
            <a:xfrm>
              <a:off x="498850" y="3071507"/>
              <a:ext cx="640080" cy="137160"/>
            </a:xfrm>
            <a:prstGeom prst="rect">
              <a:avLst/>
            </a:prstGeom>
            <a:solidFill>
              <a:srgbClr val="FFFF99"/>
            </a:solidFill>
            <a:ln w="9525">
              <a:solidFill>
                <a:schemeClr val="tx1"/>
              </a:solidFill>
              <a:miter lim="800000"/>
              <a:headEnd/>
              <a:tailEnd/>
            </a:ln>
          </p:spPr>
          <p:txBody>
            <a:bodyPr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RNP</a:t>
              </a:r>
            </a:p>
          </p:txBody>
        </p:sp>
        <p:sp>
          <p:nvSpPr>
            <p:cNvPr id="16408" name="roadmap_symbol 26" descr="RNP AR">
              <a:hlinkClick r:id="rId13"/>
              <a:extLst>
                <a:ext uri="{FF2B5EF4-FFF2-40B4-BE49-F238E27FC236}">
                  <a16:creationId xmlns:a16="http://schemas.microsoft.com/office/drawing/2014/main" id="{3A56FF41-EEEF-4C0E-8E9F-E7FA4B9722C1}"/>
                </a:ext>
                <a:ext uri="{C183D7F6-B498-43B3-948B-1728B52AA6E4}">
                  <adec:decorative xmlns:adec="http://schemas.microsoft.com/office/drawing/2017/decorative" val="0"/>
                </a:ext>
              </a:extLst>
            </p:cNvPr>
            <p:cNvSpPr txBox="1">
              <a:spLocks noChangeArrowheads="1"/>
            </p:cNvSpPr>
            <p:nvPr/>
          </p:nvSpPr>
          <p:spPr bwMode="auto">
            <a:xfrm>
              <a:off x="590290" y="1885710"/>
              <a:ext cx="548640" cy="137160"/>
            </a:xfrm>
            <a:prstGeom prst="rect">
              <a:avLst/>
            </a:prstGeom>
            <a:solidFill>
              <a:srgbClr val="FFFF99"/>
            </a:solidFill>
            <a:ln w="9525">
              <a:solidFill>
                <a:schemeClr val="tx1"/>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latin typeface="Segoe UI" panose="020B0502040204020203" pitchFamily="34" charset="0"/>
                  <a:ea typeface="ＭＳ Ｐゴシック" panose="020B0600070205080204" pitchFamily="34" charset="-128"/>
                  <a:cs typeface="Segoe UI" panose="020B0502040204020203" pitchFamily="34" charset="0"/>
                </a:rPr>
                <a:t>RNP AR</a:t>
              </a:r>
            </a:p>
          </p:txBody>
        </p:sp>
        <p:sp>
          <p:nvSpPr>
            <p:cNvPr id="16409" name="roadmap_symbol 27" descr="RNP 0.3">
              <a:hlinkClick r:id="rId14"/>
              <a:extLst>
                <a:ext uri="{FF2B5EF4-FFF2-40B4-BE49-F238E27FC236}">
                  <a16:creationId xmlns:a16="http://schemas.microsoft.com/office/drawing/2014/main" id="{F1F59D5D-E1AA-4B32-B9C8-8ACD19F2FC93}"/>
                </a:ext>
                <a:ext uri="{C183D7F6-B498-43B3-948B-1728B52AA6E4}">
                  <adec:decorative xmlns:adec="http://schemas.microsoft.com/office/drawing/2017/decorative" val="0"/>
                </a:ext>
              </a:extLst>
            </p:cNvPr>
            <p:cNvSpPr txBox="1">
              <a:spLocks noChangeArrowheads="1"/>
            </p:cNvSpPr>
            <p:nvPr/>
          </p:nvSpPr>
          <p:spPr bwMode="auto">
            <a:xfrm>
              <a:off x="590290" y="1709162"/>
              <a:ext cx="548640" cy="137160"/>
            </a:xfrm>
            <a:prstGeom prst="rect">
              <a:avLst/>
            </a:prstGeom>
            <a:solidFill>
              <a:srgbClr val="FFFF99"/>
            </a:solidFill>
            <a:ln w="9525">
              <a:solidFill>
                <a:schemeClr val="tx1"/>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latin typeface="Segoe UI" panose="020B0502040204020203" pitchFamily="34" charset="0"/>
                  <a:ea typeface="ＭＳ Ｐゴシック" panose="020B0600070205080204" pitchFamily="34" charset="-128"/>
                  <a:cs typeface="Segoe UI" panose="020B0502040204020203" pitchFamily="34" charset="0"/>
                </a:rPr>
                <a:t>RNP 0.3</a:t>
              </a:r>
            </a:p>
          </p:txBody>
        </p:sp>
        <p:sp>
          <p:nvSpPr>
            <p:cNvPr id="16412" name="roadmap_symbol 29" descr="RNP 10">
              <a:hlinkClick r:id="rId15"/>
              <a:extLst>
                <a:ext uri="{FF2B5EF4-FFF2-40B4-BE49-F238E27FC236}">
                  <a16:creationId xmlns:a16="http://schemas.microsoft.com/office/drawing/2014/main" id="{EE0BAF3E-5E10-4C52-95A8-BA4E3F4279B9}"/>
                </a:ext>
                <a:ext uri="{C183D7F6-B498-43B3-948B-1728B52AA6E4}">
                  <adec:decorative xmlns:adec="http://schemas.microsoft.com/office/drawing/2017/decorative" val="0"/>
                </a:ext>
              </a:extLst>
            </p:cNvPr>
            <p:cNvSpPr txBox="1">
              <a:spLocks noChangeArrowheads="1"/>
            </p:cNvSpPr>
            <p:nvPr/>
          </p:nvSpPr>
          <p:spPr bwMode="auto">
            <a:xfrm>
              <a:off x="544570" y="3274532"/>
              <a:ext cx="594360" cy="137160"/>
            </a:xfrm>
            <a:prstGeom prst="rect">
              <a:avLst/>
            </a:prstGeom>
            <a:solidFill>
              <a:srgbClr val="FFFF99"/>
            </a:solidFill>
            <a:ln w="9525">
              <a:solidFill>
                <a:schemeClr val="tx1"/>
              </a:solidFill>
              <a:miter lim="800000"/>
              <a:headEnd/>
              <a:tailEnd/>
            </a:ln>
          </p:spPr>
          <p:txBody>
            <a:bodyPr lIns="0" tIns="0" rIns="0" bIns="0" anchor="ctr"/>
            <a:lstStyle>
              <a:defPPr>
                <a:defRPr lang="en-US"/>
              </a:defPPr>
              <a:lvl1pPr eaLnBrk="1" hangingPunct="1">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defRPr/>
              </a:pPr>
              <a:r>
                <a:rPr lang="en-US" altLang="en-US"/>
                <a:t>RNP 10</a:t>
              </a:r>
            </a:p>
          </p:txBody>
        </p:sp>
        <p:sp>
          <p:nvSpPr>
            <p:cNvPr id="16415" name="roadmap_symbol 22" descr="RNAV">
              <a:hlinkClick r:id="rId16"/>
              <a:extLst>
                <a:ext uri="{FF2B5EF4-FFF2-40B4-BE49-F238E27FC236}">
                  <a16:creationId xmlns:a16="http://schemas.microsoft.com/office/drawing/2014/main" id="{3CD95CB2-B34E-4F8E-8C62-41306B7C7391}"/>
                </a:ext>
                <a:ext uri="{C183D7F6-B498-43B3-948B-1728B52AA6E4}">
                  <adec:decorative xmlns:adec="http://schemas.microsoft.com/office/drawing/2017/decorative" val="0"/>
                </a:ext>
              </a:extLst>
            </p:cNvPr>
            <p:cNvSpPr txBox="1">
              <a:spLocks noChangeArrowheads="1"/>
            </p:cNvSpPr>
            <p:nvPr/>
          </p:nvSpPr>
          <p:spPr bwMode="auto">
            <a:xfrm>
              <a:off x="498850" y="3821985"/>
              <a:ext cx="640080" cy="137160"/>
            </a:xfrm>
            <a:prstGeom prst="rect">
              <a:avLst/>
            </a:prstGeom>
            <a:solidFill>
              <a:srgbClr val="FFFF99"/>
            </a:solidFill>
            <a:ln w="9525">
              <a:solidFill>
                <a:schemeClr val="tx1"/>
              </a:solidFill>
              <a:miter lim="800000"/>
              <a:headEnd/>
              <a:tailEnd/>
            </a:ln>
          </p:spPr>
          <p:txBody>
            <a:bodyPr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RNAV</a:t>
              </a:r>
            </a:p>
          </p:txBody>
        </p:sp>
        <p:sp>
          <p:nvSpPr>
            <p:cNvPr id="16416" name="roadmap_symbol 28" descr="RNP 1">
              <a:hlinkClick r:id="rId17"/>
              <a:extLst>
                <a:ext uri="{FF2B5EF4-FFF2-40B4-BE49-F238E27FC236}">
                  <a16:creationId xmlns:a16="http://schemas.microsoft.com/office/drawing/2014/main" id="{BE1FAE94-159C-4E39-926E-7EFC2E2563C8}"/>
                </a:ext>
                <a:ext uri="{C183D7F6-B498-43B3-948B-1728B52AA6E4}">
                  <adec:decorative xmlns:adec="http://schemas.microsoft.com/office/drawing/2017/decorative" val="0"/>
                </a:ext>
              </a:extLst>
            </p:cNvPr>
            <p:cNvSpPr txBox="1">
              <a:spLocks noChangeArrowheads="1"/>
            </p:cNvSpPr>
            <p:nvPr/>
          </p:nvSpPr>
          <p:spPr bwMode="auto">
            <a:xfrm>
              <a:off x="587996" y="811665"/>
              <a:ext cx="548640" cy="137160"/>
            </a:xfrm>
            <a:prstGeom prst="rect">
              <a:avLst/>
            </a:prstGeom>
            <a:solidFill>
              <a:srgbClr val="FFFF99"/>
            </a:solidFill>
            <a:ln w="9525">
              <a:solidFill>
                <a:schemeClr val="tx1"/>
              </a:solidFill>
              <a:miter lim="800000"/>
              <a:headEnd/>
              <a:tailEnd/>
            </a:ln>
          </p:spPr>
          <p:txBody>
            <a:bodyPr lIns="0" tIns="0" rIns="0" bIns="0" anchor="ctr"/>
            <a:lstStyle>
              <a:defPPr>
                <a:defRPr lang="en-US"/>
              </a:defPPr>
              <a:lvl1pPr eaLnBrk="1" hangingPunct="1">
                <a:defRPr sz="800">
                  <a:solidFill>
                    <a:srgbClr val="FF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defRPr/>
              </a:pPr>
              <a:r>
                <a:rPr lang="en-US" altLang="en-US">
                  <a:solidFill>
                    <a:schemeClr val="tx1"/>
                  </a:solidFill>
                </a:rPr>
                <a:t>RNP 1</a:t>
              </a:r>
            </a:p>
          </p:txBody>
        </p:sp>
        <p:sp>
          <p:nvSpPr>
            <p:cNvPr id="16417" name="roadmap_symbol 30" descr="RNP 2">
              <a:hlinkClick r:id="rId18"/>
              <a:extLst>
                <a:ext uri="{FF2B5EF4-FFF2-40B4-BE49-F238E27FC236}">
                  <a16:creationId xmlns:a16="http://schemas.microsoft.com/office/drawing/2014/main" id="{4876E230-F859-40F9-8CCD-B65F20A9034D}"/>
                </a:ext>
                <a:ext uri="{C183D7F6-B498-43B3-948B-1728B52AA6E4}">
                  <adec:decorative xmlns:adec="http://schemas.microsoft.com/office/drawing/2017/decorative" val="0"/>
                </a:ext>
              </a:extLst>
            </p:cNvPr>
            <p:cNvSpPr txBox="1">
              <a:spLocks noChangeArrowheads="1"/>
            </p:cNvSpPr>
            <p:nvPr/>
          </p:nvSpPr>
          <p:spPr bwMode="auto">
            <a:xfrm>
              <a:off x="590290" y="990597"/>
              <a:ext cx="548640" cy="137160"/>
            </a:xfrm>
            <a:prstGeom prst="rect">
              <a:avLst/>
            </a:prstGeom>
            <a:solidFill>
              <a:srgbClr val="FFFF99"/>
            </a:solidFill>
            <a:ln w="9525">
              <a:solidFill>
                <a:srgbClr val="28BE45"/>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latin typeface="Segoe UI" panose="020B0502040204020203" pitchFamily="34" charset="0"/>
                  <a:ea typeface="ＭＳ Ｐゴシック" panose="020B0600070205080204" pitchFamily="34" charset="-128"/>
                  <a:cs typeface="Segoe UI" panose="020B0502040204020203" pitchFamily="34" charset="0"/>
                </a:rPr>
                <a:t>RNP 2</a:t>
              </a:r>
            </a:p>
          </p:txBody>
        </p:sp>
        <p:sp>
          <p:nvSpPr>
            <p:cNvPr id="16419" name="roadmap_symbol 22" descr="RNAV">
              <a:hlinkClick r:id="rId16"/>
              <a:extLst>
                <a:ext uri="{FF2B5EF4-FFF2-40B4-BE49-F238E27FC236}">
                  <a16:creationId xmlns:a16="http://schemas.microsoft.com/office/drawing/2014/main" id="{68DE11AF-DA23-45F1-9AA2-04BD5F573700}"/>
                </a:ext>
                <a:ext uri="{C183D7F6-B498-43B3-948B-1728B52AA6E4}">
                  <adec:decorative xmlns:adec="http://schemas.microsoft.com/office/drawing/2017/decorative" val="0"/>
                </a:ext>
              </a:extLst>
            </p:cNvPr>
            <p:cNvSpPr txBox="1">
              <a:spLocks noChangeArrowheads="1"/>
            </p:cNvSpPr>
            <p:nvPr/>
          </p:nvSpPr>
          <p:spPr bwMode="auto">
            <a:xfrm>
              <a:off x="498850" y="2257657"/>
              <a:ext cx="640080" cy="137160"/>
            </a:xfrm>
            <a:prstGeom prst="rect">
              <a:avLst/>
            </a:prstGeom>
            <a:solidFill>
              <a:srgbClr val="FFFF99"/>
            </a:solidFill>
            <a:ln w="9525">
              <a:solidFill>
                <a:srgbClr val="000000"/>
              </a:solidFill>
              <a:miter lim="800000"/>
              <a:headEnd/>
              <a:tailEnd/>
            </a:ln>
          </p:spPr>
          <p:txBody>
            <a:bodyPr lIns="0" tIns="0" rIns="0" bIns="0" anchor="ctr"/>
            <a:lstStyle>
              <a:defPPr>
                <a:defRPr lang="en-US"/>
              </a:defPPr>
              <a:lvl1pPr eaLnBrk="1" hangingPunct="1">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defRPr/>
              </a:pPr>
              <a:r>
                <a:rPr lang="en-US" altLang="en-US">
                  <a:solidFill>
                    <a:schemeClr val="tx1"/>
                  </a:solidFill>
                </a:rPr>
                <a:t>RNAV</a:t>
              </a:r>
            </a:p>
          </p:txBody>
        </p:sp>
        <p:sp>
          <p:nvSpPr>
            <p:cNvPr id="16420" name="system 719" descr="GPS &#10;Avionics">
              <a:hlinkClick r:id="rId19"/>
              <a:extLst>
                <a:ext uri="{FF2B5EF4-FFF2-40B4-BE49-F238E27FC236}">
                  <a16:creationId xmlns:a16="http://schemas.microsoft.com/office/drawing/2014/main" id="{2C3A8F6E-1B1E-4E21-8FED-5F92427279E1}"/>
                </a:ext>
                <a:ext uri="{C183D7F6-B498-43B3-948B-1728B52AA6E4}">
                  <adec:decorative xmlns:adec="http://schemas.microsoft.com/office/drawing/2017/decorative" val="0"/>
                </a:ext>
              </a:extLst>
            </p:cNvPr>
            <p:cNvSpPr txBox="1">
              <a:spLocks noChangeArrowheads="1"/>
            </p:cNvSpPr>
            <p:nvPr/>
          </p:nvSpPr>
          <p:spPr bwMode="auto">
            <a:xfrm>
              <a:off x="279728" y="4080521"/>
              <a:ext cx="856808" cy="228618"/>
            </a:xfrm>
            <a:prstGeom prst="rect">
              <a:avLst/>
            </a:prstGeom>
            <a:solidFill>
              <a:srgbClr val="D0F2FC"/>
            </a:solid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GPS </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Avionics</a:t>
              </a:r>
            </a:p>
          </p:txBody>
        </p:sp>
        <p:cxnSp>
          <p:nvCxnSpPr>
            <p:cNvPr id="16421" name="Straight Arrow Connector 2">
              <a:extLst>
                <a:ext uri="{FF2B5EF4-FFF2-40B4-BE49-F238E27FC236}">
                  <a16:creationId xmlns:a16="http://schemas.microsoft.com/office/drawing/2014/main" id="{DB5B98AB-D873-4513-A971-6157A8AA2C65}"/>
                </a:ext>
                <a:ext uri="{C183D7F6-B498-43B3-948B-1728B52AA6E4}">
                  <adec:decorative xmlns:adec="http://schemas.microsoft.com/office/drawing/2017/decorative" val="1"/>
                </a:ext>
              </a:extLst>
            </p:cNvPr>
            <p:cNvCxnSpPr>
              <a:cxnSpLocks noChangeShapeType="1"/>
            </p:cNvCxnSpPr>
            <p:nvPr/>
          </p:nvCxnSpPr>
          <p:spPr bwMode="auto">
            <a:xfrm>
              <a:off x="1134340" y="876148"/>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22" name="Straight Arrow Connector 4">
              <a:extLst>
                <a:ext uri="{FF2B5EF4-FFF2-40B4-BE49-F238E27FC236}">
                  <a16:creationId xmlns:a16="http://schemas.microsoft.com/office/drawing/2014/main" id="{68D4A659-480D-4155-B72C-E8F7EAB2DB55}"/>
                </a:ext>
                <a:ext uri="{C183D7F6-B498-43B3-948B-1728B52AA6E4}">
                  <adec:decorative xmlns:adec="http://schemas.microsoft.com/office/drawing/2017/decorative" val="1"/>
                </a:ext>
              </a:extLst>
            </p:cNvPr>
            <p:cNvCxnSpPr>
              <a:cxnSpLocks noChangeShapeType="1"/>
            </p:cNvCxnSpPr>
            <p:nvPr/>
          </p:nvCxnSpPr>
          <p:spPr bwMode="auto">
            <a:xfrm>
              <a:off x="1134340" y="1061727"/>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23" name="Straight Arrow Connector 6">
              <a:extLst>
                <a:ext uri="{FF2B5EF4-FFF2-40B4-BE49-F238E27FC236}">
                  <a16:creationId xmlns:a16="http://schemas.microsoft.com/office/drawing/2014/main" id="{3B3DC298-FA0C-415E-9B58-89EA3AFF7651}"/>
                </a:ext>
                <a:ext uri="{C183D7F6-B498-43B3-948B-1728B52AA6E4}">
                  <adec:decorative xmlns:adec="http://schemas.microsoft.com/office/drawing/2017/decorative" val="1"/>
                </a:ext>
              </a:extLst>
            </p:cNvPr>
            <p:cNvCxnSpPr>
              <a:cxnSpLocks noChangeShapeType="1"/>
            </p:cNvCxnSpPr>
            <p:nvPr/>
          </p:nvCxnSpPr>
          <p:spPr bwMode="auto">
            <a:xfrm flipV="1">
              <a:off x="1134340" y="2146922"/>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24" name="Straight Arrow Connector 8">
              <a:extLst>
                <a:ext uri="{FF2B5EF4-FFF2-40B4-BE49-F238E27FC236}">
                  <a16:creationId xmlns:a16="http://schemas.microsoft.com/office/drawing/2014/main" id="{1512DC8C-F0EB-4459-99C1-009F204852DF}"/>
                </a:ext>
                <a:ext uri="{C183D7F6-B498-43B3-948B-1728B52AA6E4}">
                  <adec:decorative xmlns:adec="http://schemas.microsoft.com/office/drawing/2017/decorative" val="1"/>
                </a:ext>
              </a:extLst>
            </p:cNvPr>
            <p:cNvCxnSpPr>
              <a:cxnSpLocks noChangeShapeType="1"/>
            </p:cNvCxnSpPr>
            <p:nvPr/>
          </p:nvCxnSpPr>
          <p:spPr bwMode="auto">
            <a:xfrm flipV="1">
              <a:off x="1139950" y="1775762"/>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25" name="Straight Arrow Connector 10">
              <a:extLst>
                <a:ext uri="{FF2B5EF4-FFF2-40B4-BE49-F238E27FC236}">
                  <a16:creationId xmlns:a16="http://schemas.microsoft.com/office/drawing/2014/main" id="{1C08C137-8321-4850-BBEF-C2AF4ABBDA1D}"/>
                </a:ext>
                <a:ext uri="{C183D7F6-B498-43B3-948B-1728B52AA6E4}">
                  <adec:decorative xmlns:adec="http://schemas.microsoft.com/office/drawing/2017/decorative" val="1"/>
                </a:ext>
              </a:extLst>
            </p:cNvPr>
            <p:cNvCxnSpPr>
              <a:cxnSpLocks noChangeShapeType="1"/>
            </p:cNvCxnSpPr>
            <p:nvPr/>
          </p:nvCxnSpPr>
          <p:spPr bwMode="auto">
            <a:xfrm>
              <a:off x="1104094" y="2505590"/>
              <a:ext cx="7894086"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26" name="Straight Arrow Connector 12">
              <a:extLst>
                <a:ext uri="{FF2B5EF4-FFF2-40B4-BE49-F238E27FC236}">
                  <a16:creationId xmlns:a16="http://schemas.microsoft.com/office/drawing/2014/main" id="{0543ECEB-C82F-4556-A350-81009AD9A3F8}"/>
                </a:ext>
                <a:ext uri="{C183D7F6-B498-43B3-948B-1728B52AA6E4}">
                  <adec:decorative xmlns:adec="http://schemas.microsoft.com/office/drawing/2017/decorative" val="1"/>
                </a:ext>
              </a:extLst>
            </p:cNvPr>
            <p:cNvCxnSpPr>
              <a:cxnSpLocks noChangeShapeType="1"/>
            </p:cNvCxnSpPr>
            <p:nvPr/>
          </p:nvCxnSpPr>
          <p:spPr bwMode="auto">
            <a:xfrm>
              <a:off x="1116046" y="2669780"/>
              <a:ext cx="7882134"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6430" name="roadmap_symbol 36" descr="RVSM">
              <a:hlinkClick r:id="rId20"/>
              <a:extLst>
                <a:ext uri="{FF2B5EF4-FFF2-40B4-BE49-F238E27FC236}">
                  <a16:creationId xmlns:a16="http://schemas.microsoft.com/office/drawing/2014/main" id="{9AA5F16C-114E-45F0-B7BD-8DCFF8760BC9}"/>
                </a:ext>
                <a:ext uri="{C183D7F6-B498-43B3-948B-1728B52AA6E4}">
                  <adec:decorative xmlns:adec="http://schemas.microsoft.com/office/drawing/2017/decorative" val="0"/>
                </a:ext>
              </a:extLst>
            </p:cNvPr>
            <p:cNvSpPr txBox="1">
              <a:spLocks noChangeArrowheads="1"/>
            </p:cNvSpPr>
            <p:nvPr/>
          </p:nvSpPr>
          <p:spPr bwMode="auto">
            <a:xfrm>
              <a:off x="590290" y="2791599"/>
              <a:ext cx="548640" cy="137160"/>
            </a:xfrm>
            <a:prstGeom prst="rect">
              <a:avLst/>
            </a:prstGeom>
            <a:solidFill>
              <a:srgbClr val="FFFF99"/>
            </a:solidFill>
            <a:ln w="9525">
              <a:solidFill>
                <a:schemeClr val="tx1"/>
              </a:solidFill>
              <a:miter lim="800000"/>
              <a:headEnd/>
              <a:tailEnd/>
            </a:ln>
          </p:spPr>
          <p:txBody>
            <a:bodyPr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latin typeface="Segoe UI" panose="020B0502040204020203" pitchFamily="34" charset="0"/>
                  <a:ea typeface="ＭＳ Ｐゴシック" panose="020B0600070205080204" pitchFamily="34" charset="-128"/>
                  <a:cs typeface="Segoe UI" panose="020B0502040204020203" pitchFamily="34" charset="0"/>
                </a:rPr>
                <a:t>RVSM</a:t>
              </a:r>
            </a:p>
          </p:txBody>
        </p:sp>
        <p:sp>
          <p:nvSpPr>
            <p:cNvPr id="16431" name="roadmap_symbol 31" descr="RNP 4 30/30">
              <a:hlinkClick r:id="rId21"/>
              <a:extLst>
                <a:ext uri="{FF2B5EF4-FFF2-40B4-BE49-F238E27FC236}">
                  <a16:creationId xmlns:a16="http://schemas.microsoft.com/office/drawing/2014/main" id="{51117737-66B6-44C3-9A95-499850EBE6F1}"/>
                </a:ext>
                <a:ext uri="{C183D7F6-B498-43B3-948B-1728B52AA6E4}">
                  <adec:decorative xmlns:adec="http://schemas.microsoft.com/office/drawing/2017/decorative" val="0"/>
                </a:ext>
              </a:extLst>
            </p:cNvPr>
            <p:cNvSpPr txBox="1">
              <a:spLocks noChangeArrowheads="1"/>
            </p:cNvSpPr>
            <p:nvPr/>
          </p:nvSpPr>
          <p:spPr bwMode="auto">
            <a:xfrm>
              <a:off x="544570" y="3496411"/>
              <a:ext cx="594360" cy="137160"/>
            </a:xfrm>
            <a:prstGeom prst="rect">
              <a:avLst/>
            </a:prstGeom>
            <a:solidFill>
              <a:srgbClr val="FFFF99"/>
            </a:solidFill>
            <a:ln w="9525">
              <a:solidFill>
                <a:schemeClr val="tx1"/>
              </a:solidFill>
              <a:miter lim="800000"/>
              <a:headEnd/>
              <a:tailEnd/>
            </a:ln>
          </p:spPr>
          <p:txBody>
            <a:bodyPr lIns="0" tIns="0" rIns="0" bIns="0" anchor="ctr"/>
            <a:lstStyle>
              <a:defPPr>
                <a:defRPr lang="en-US"/>
              </a:defPPr>
              <a:lvl1pPr eaLnBrk="1" hangingPunct="1">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defRPr/>
              </a:pPr>
              <a:r>
                <a:rPr lang="en-US" altLang="en-US"/>
                <a:t>RNP 4 30/30</a:t>
              </a:r>
            </a:p>
          </p:txBody>
        </p:sp>
        <p:cxnSp>
          <p:nvCxnSpPr>
            <p:cNvPr id="16432" name="Straight Arrow Connector 65">
              <a:extLst>
                <a:ext uri="{FF2B5EF4-FFF2-40B4-BE49-F238E27FC236}">
                  <a16:creationId xmlns:a16="http://schemas.microsoft.com/office/drawing/2014/main" id="{BC85AAF4-A9F2-4635-824D-9C4DB45C4A59}"/>
                </a:ext>
                <a:ext uri="{C183D7F6-B498-43B3-948B-1728B52AA6E4}">
                  <adec:decorative xmlns:adec="http://schemas.microsoft.com/office/drawing/2017/decorative" val="1"/>
                </a:ext>
              </a:extLst>
            </p:cNvPr>
            <p:cNvCxnSpPr>
              <a:cxnSpLocks noChangeShapeType="1"/>
            </p:cNvCxnSpPr>
            <p:nvPr/>
          </p:nvCxnSpPr>
          <p:spPr bwMode="auto">
            <a:xfrm flipV="1">
              <a:off x="1139950" y="3341824"/>
              <a:ext cx="786384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33" name="Straight Arrow Connector 66">
              <a:extLst>
                <a:ext uri="{FF2B5EF4-FFF2-40B4-BE49-F238E27FC236}">
                  <a16:creationId xmlns:a16="http://schemas.microsoft.com/office/drawing/2014/main" id="{33E5C837-B984-414D-8868-B4DD2578C43A}"/>
                </a:ext>
                <a:ext uri="{C183D7F6-B498-43B3-948B-1728B52AA6E4}">
                  <adec:decorative xmlns:adec="http://schemas.microsoft.com/office/drawing/2017/decorative" val="1"/>
                </a:ext>
              </a:extLst>
            </p:cNvPr>
            <p:cNvCxnSpPr>
              <a:cxnSpLocks noChangeShapeType="1"/>
            </p:cNvCxnSpPr>
            <p:nvPr/>
          </p:nvCxnSpPr>
          <p:spPr bwMode="auto">
            <a:xfrm flipV="1">
              <a:off x="1139950" y="3561304"/>
              <a:ext cx="786384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6434" name="Straight Arrow Connector 67">
              <a:extLst>
                <a:ext uri="{FF2B5EF4-FFF2-40B4-BE49-F238E27FC236}">
                  <a16:creationId xmlns:a16="http://schemas.microsoft.com/office/drawing/2014/main" id="{7C89E21C-5FD6-4F52-BA40-EAAE7AE99557}"/>
                </a:ext>
                <a:ext uri="{C183D7F6-B498-43B3-948B-1728B52AA6E4}">
                  <adec:decorative xmlns:adec="http://schemas.microsoft.com/office/drawing/2017/decorative" val="1"/>
                </a:ext>
              </a:extLst>
            </p:cNvPr>
            <p:cNvCxnSpPr>
              <a:cxnSpLocks noChangeShapeType="1"/>
            </p:cNvCxnSpPr>
            <p:nvPr/>
          </p:nvCxnSpPr>
          <p:spPr bwMode="auto">
            <a:xfrm flipV="1">
              <a:off x="1139950" y="3887968"/>
              <a:ext cx="786384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5" name="roadmap_symbol 374" descr="RNP 1 RF">
              <a:hlinkClick r:id="rId22"/>
              <a:extLst>
                <a:ext uri="{FF2B5EF4-FFF2-40B4-BE49-F238E27FC236}">
                  <a16:creationId xmlns:a16="http://schemas.microsoft.com/office/drawing/2014/main" id="{1C5E320D-8052-4CD0-8693-6FB4ADF7AB8B}"/>
                </a:ext>
                <a:ext uri="{C183D7F6-B498-43B3-948B-1728B52AA6E4}">
                  <adec:decorative xmlns:adec="http://schemas.microsoft.com/office/drawing/2017/decorative" val="0"/>
                </a:ext>
              </a:extLst>
            </p:cNvPr>
            <p:cNvSpPr txBox="1">
              <a:spLocks noChangeArrowheads="1"/>
            </p:cNvSpPr>
            <p:nvPr/>
          </p:nvSpPr>
          <p:spPr bwMode="auto">
            <a:xfrm>
              <a:off x="590290" y="1179518"/>
              <a:ext cx="548640" cy="137160"/>
            </a:xfrm>
            <a:prstGeom prst="rect">
              <a:avLst/>
            </a:prstGeom>
            <a:solidFill>
              <a:srgbClr val="FFFF99"/>
            </a:solidFill>
            <a:ln w="9525">
              <a:solidFill>
                <a:srgbClr val="28BE45"/>
              </a:solidFill>
              <a:miter lim="800000"/>
              <a:headEnd/>
              <a:tailEnd/>
            </a:ln>
          </p:spPr>
          <p:txBody>
            <a:bodyPr lIns="0" tIns="0" rIns="0" bIns="0" anchor="ctr"/>
            <a:lstStyle>
              <a:defPPr>
                <a:defRPr lang="en-US"/>
              </a:defPPr>
              <a:lvl1pPr eaLnBrk="1" hangingPunct="1">
                <a:defRPr sz="800">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defRPr/>
              </a:pPr>
              <a:r>
                <a:rPr lang="en-US" altLang="en-US"/>
                <a:t>RNP 1 RF</a:t>
              </a:r>
            </a:p>
          </p:txBody>
        </p:sp>
        <p:cxnSp>
          <p:nvCxnSpPr>
            <p:cNvPr id="86" name="Straight Arrow Connector 4">
              <a:extLst>
                <a:ext uri="{FF2B5EF4-FFF2-40B4-BE49-F238E27FC236}">
                  <a16:creationId xmlns:a16="http://schemas.microsoft.com/office/drawing/2014/main" id="{002ADA50-4477-4CDB-B7AA-D1C6396881D1}"/>
                </a:ext>
                <a:ext uri="{C183D7F6-B498-43B3-948B-1728B52AA6E4}">
                  <adec:decorative xmlns:adec="http://schemas.microsoft.com/office/drawing/2017/decorative" val="1"/>
                </a:ext>
              </a:extLst>
            </p:cNvPr>
            <p:cNvCxnSpPr>
              <a:cxnSpLocks noChangeShapeType="1"/>
            </p:cNvCxnSpPr>
            <p:nvPr/>
          </p:nvCxnSpPr>
          <p:spPr bwMode="auto">
            <a:xfrm>
              <a:off x="1136734" y="1247306"/>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7" name="roadmap_symbol 371" descr="A-RNP">
              <a:hlinkClick r:id="rId23"/>
              <a:extLst>
                <a:ext uri="{FF2B5EF4-FFF2-40B4-BE49-F238E27FC236}">
                  <a16:creationId xmlns:a16="http://schemas.microsoft.com/office/drawing/2014/main" id="{59CE903C-8E73-4558-8BC2-8681A1C7FA4A}"/>
                </a:ext>
                <a:ext uri="{C183D7F6-B498-43B3-948B-1728B52AA6E4}">
                  <adec:decorative xmlns:adec="http://schemas.microsoft.com/office/drawing/2017/decorative" val="0"/>
                </a:ext>
              </a:extLst>
            </p:cNvPr>
            <p:cNvSpPr txBox="1">
              <a:spLocks noChangeArrowheads="1"/>
            </p:cNvSpPr>
            <p:nvPr/>
          </p:nvSpPr>
          <p:spPr bwMode="auto">
            <a:xfrm>
              <a:off x="590290" y="1365493"/>
              <a:ext cx="548640" cy="137160"/>
            </a:xfrm>
            <a:prstGeom prst="rect">
              <a:avLst/>
            </a:prstGeom>
            <a:solidFill>
              <a:srgbClr val="FFFF99"/>
            </a:solidFill>
            <a:ln w="9525">
              <a:solidFill>
                <a:srgbClr val="28BE45"/>
              </a:solidFill>
              <a:miter lim="800000"/>
              <a:headEnd/>
              <a:tailEnd/>
            </a:ln>
          </p:spPr>
          <p:txBody>
            <a:bodyPr lIns="0" tIns="0" rIns="0" bIns="0" anchor="ctr"/>
            <a:lstStyle>
              <a:defPPr>
                <a:defRPr lang="en-US"/>
              </a:defPPr>
              <a:lvl1pPr eaLnBrk="1" hangingPunct="1">
                <a:defRPr sz="800">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defRPr/>
              </a:pPr>
              <a:r>
                <a:rPr lang="en-US" altLang="en-US"/>
                <a:t>A-RNP</a:t>
              </a:r>
            </a:p>
          </p:txBody>
        </p:sp>
        <p:cxnSp>
          <p:nvCxnSpPr>
            <p:cNvPr id="88" name="Straight Arrow Connector 4">
              <a:extLst>
                <a:ext uri="{FF2B5EF4-FFF2-40B4-BE49-F238E27FC236}">
                  <a16:creationId xmlns:a16="http://schemas.microsoft.com/office/drawing/2014/main" id="{C73347EE-E0C3-40C7-8B85-CD64D3BD10ED}"/>
                </a:ext>
                <a:ext uri="{C183D7F6-B498-43B3-948B-1728B52AA6E4}">
                  <adec:decorative xmlns:adec="http://schemas.microsoft.com/office/drawing/2017/decorative" val="1"/>
                </a:ext>
              </a:extLst>
            </p:cNvPr>
            <p:cNvCxnSpPr>
              <a:cxnSpLocks noChangeShapeType="1"/>
            </p:cNvCxnSpPr>
            <p:nvPr/>
          </p:nvCxnSpPr>
          <p:spPr bwMode="auto">
            <a:xfrm>
              <a:off x="1136734" y="1432885"/>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0" name="roadmap_symbol 28">
              <a:hlinkClick r:id="rId17"/>
              <a:extLst>
                <a:ext uri="{FF2B5EF4-FFF2-40B4-BE49-F238E27FC236}">
                  <a16:creationId xmlns:a16="http://schemas.microsoft.com/office/drawing/2014/main" id="{DAB138CD-126F-41C9-8958-351BD23B59A6}"/>
                </a:ext>
                <a:ext uri="{C183D7F6-B498-43B3-948B-1728B52AA6E4}">
                  <adec:decorative xmlns:adec="http://schemas.microsoft.com/office/drawing/2017/decorative" val="1"/>
                </a:ext>
              </a:extLst>
            </p:cNvPr>
            <p:cNvSpPr txBox="1">
              <a:spLocks noChangeArrowheads="1"/>
            </p:cNvSpPr>
            <p:nvPr/>
          </p:nvSpPr>
          <p:spPr bwMode="auto">
            <a:xfrm>
              <a:off x="590290" y="2081112"/>
              <a:ext cx="548640" cy="137160"/>
            </a:xfrm>
            <a:prstGeom prst="rect">
              <a:avLst/>
            </a:prstGeom>
            <a:solidFill>
              <a:srgbClr val="FFFF99"/>
            </a:solidFill>
            <a:ln w="9525">
              <a:solidFill>
                <a:srgbClr val="28BE45"/>
              </a:solidFill>
              <a:miter lim="800000"/>
              <a:headEnd/>
              <a:tailEnd/>
            </a:ln>
          </p:spPr>
          <p:txBody>
            <a:bodyPr wrap="none" lIns="0" tIns="0" rIns="0" bIns="0" anchor="ctr"/>
            <a:lstStyle>
              <a:defPPr>
                <a:defRPr lang="en-US"/>
              </a:defPPr>
              <a:lvl1pPr eaLnBrk="1" hangingPunct="1">
                <a:defRPr sz="800">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defRPr/>
              </a:pPr>
              <a:endParaRPr lang="en-US" altLang="en-US"/>
            </a:p>
          </p:txBody>
        </p:sp>
        <p:cxnSp>
          <p:nvCxnSpPr>
            <p:cNvPr id="91" name="Straight Arrow Connector 4">
              <a:extLst>
                <a:ext uri="{FF2B5EF4-FFF2-40B4-BE49-F238E27FC236}">
                  <a16:creationId xmlns:a16="http://schemas.microsoft.com/office/drawing/2014/main" id="{2279EA60-7DB4-41C8-B62F-19380FFB653C}"/>
                </a:ext>
                <a:ext uri="{C183D7F6-B498-43B3-948B-1728B52AA6E4}">
                  <adec:decorative xmlns:adec="http://schemas.microsoft.com/office/drawing/2017/decorative" val="1"/>
                </a:ext>
              </a:extLst>
            </p:cNvPr>
            <p:cNvCxnSpPr>
              <a:cxnSpLocks noChangeShapeType="1"/>
            </p:cNvCxnSpPr>
            <p:nvPr/>
          </p:nvCxnSpPr>
          <p:spPr bwMode="auto">
            <a:xfrm flipV="1">
              <a:off x="1136734" y="1951914"/>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2" name="roadmap_symbol 372" descr="RNP APCH">
              <a:hlinkClick r:id="rId24"/>
              <a:extLst>
                <a:ext uri="{FF2B5EF4-FFF2-40B4-BE49-F238E27FC236}">
                  <a16:creationId xmlns:a16="http://schemas.microsoft.com/office/drawing/2014/main" id="{836A8EAF-EEB2-4764-8DCF-90DCB59ADAEC}"/>
                </a:ext>
                <a:ext uri="{C183D7F6-B498-43B3-948B-1728B52AA6E4}">
                  <adec:decorative xmlns:adec="http://schemas.microsoft.com/office/drawing/2017/decorative" val="0"/>
                </a:ext>
              </a:extLst>
            </p:cNvPr>
            <p:cNvSpPr txBox="1">
              <a:spLocks noChangeArrowheads="1"/>
            </p:cNvSpPr>
            <p:nvPr/>
          </p:nvSpPr>
          <p:spPr bwMode="auto">
            <a:xfrm>
              <a:off x="590290" y="1531997"/>
              <a:ext cx="548640" cy="137160"/>
            </a:xfrm>
            <a:prstGeom prst="rect">
              <a:avLst/>
            </a:prstGeom>
            <a:solidFill>
              <a:srgbClr val="FFFF99"/>
            </a:solidFill>
            <a:ln w="9525">
              <a:solidFill>
                <a:srgbClr val="28BE45"/>
              </a:solidFill>
              <a:miter lim="800000"/>
              <a:headEnd/>
              <a:tailEnd/>
            </a:ln>
          </p:spPr>
          <p:txBody>
            <a:bodyPr lIns="0" tIns="0" rIns="0" bIns="0" anchor="ctr"/>
            <a:lstStyle>
              <a:defPPr>
                <a:defRPr lang="en-US"/>
              </a:defPPr>
              <a:lvl1pPr eaLnBrk="1" hangingPunct="1">
                <a:defRPr sz="800">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defRPr/>
              </a:pPr>
              <a:r>
                <a:rPr lang="en-US" altLang="en-US"/>
                <a:t>RNP APCH</a:t>
              </a:r>
            </a:p>
          </p:txBody>
        </p:sp>
        <p:cxnSp>
          <p:nvCxnSpPr>
            <p:cNvPr id="113" name="Straight Arrow Connector 4">
              <a:extLst>
                <a:ext uri="{FF2B5EF4-FFF2-40B4-BE49-F238E27FC236}">
                  <a16:creationId xmlns:a16="http://schemas.microsoft.com/office/drawing/2014/main" id="{CFBC0B28-7FFF-47D8-BA0A-D69539001285}"/>
                </a:ext>
                <a:ext uri="{C183D7F6-B498-43B3-948B-1728B52AA6E4}">
                  <adec:decorative xmlns:adec="http://schemas.microsoft.com/office/drawing/2017/decorative" val="1"/>
                </a:ext>
              </a:extLst>
            </p:cNvPr>
            <p:cNvCxnSpPr>
              <a:cxnSpLocks noChangeShapeType="1"/>
            </p:cNvCxnSpPr>
            <p:nvPr/>
          </p:nvCxnSpPr>
          <p:spPr bwMode="auto">
            <a:xfrm flipV="1">
              <a:off x="1136734" y="1599610"/>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4" name="Straight Arrow Connector 12">
              <a:extLst>
                <a:ext uri="{FF2B5EF4-FFF2-40B4-BE49-F238E27FC236}">
                  <a16:creationId xmlns:a16="http://schemas.microsoft.com/office/drawing/2014/main" id="{C903248C-8F97-4FC0-91D4-97560F97F6D3}"/>
                </a:ext>
                <a:ext uri="{C183D7F6-B498-43B3-948B-1728B52AA6E4}">
                  <adec:decorative xmlns:adec="http://schemas.microsoft.com/office/drawing/2017/decorative" val="1"/>
                </a:ext>
              </a:extLst>
            </p:cNvPr>
            <p:cNvCxnSpPr>
              <a:cxnSpLocks noChangeShapeType="1"/>
            </p:cNvCxnSpPr>
            <p:nvPr/>
          </p:nvCxnSpPr>
          <p:spPr bwMode="auto">
            <a:xfrm>
              <a:off x="1139950" y="2854617"/>
              <a:ext cx="7863840"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73" name="Text Box 100" descr="Domestic PBN">
              <a:extLst>
                <a:ext uri="{FF2B5EF4-FFF2-40B4-BE49-F238E27FC236}">
                  <a16:creationId xmlns:a16="http://schemas.microsoft.com/office/drawing/2014/main" id="{CC1408BE-8A70-4A5E-BF93-9B8FAC16B1FA}"/>
                </a:ext>
                <a:ext uri="{C183D7F6-B498-43B3-948B-1728B52AA6E4}">
                  <adec:decorative xmlns:adec="http://schemas.microsoft.com/office/drawing/2017/decorative" val="0"/>
                </a:ext>
              </a:extLst>
            </p:cNvPr>
            <p:cNvSpPr txBox="1">
              <a:spLocks noChangeArrowheads="1"/>
            </p:cNvSpPr>
            <p:nvPr/>
          </p:nvSpPr>
          <p:spPr bwMode="auto">
            <a:xfrm rot="16200000">
              <a:off x="-758372" y="1580098"/>
              <a:ext cx="2366170" cy="331154"/>
            </a:xfrm>
            <a:prstGeom prst="rect">
              <a:avLst/>
            </a:prstGeom>
            <a:noFill/>
            <a:ln w="12700">
              <a:noFill/>
              <a:miter lim="800000"/>
              <a:headEnd/>
              <a:tailEnd/>
            </a:ln>
          </p:spPr>
          <p:txBody>
            <a:bodyPr lIns="0" tIns="91440" rIns="0" bIns="0" anchor="t"/>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Domestic PBN</a:t>
              </a:r>
            </a:p>
          </p:txBody>
        </p:sp>
        <p:grpSp>
          <p:nvGrpSpPr>
            <p:cNvPr id="8" name="Group 7">
              <a:extLst>
                <a:ext uri="{FF2B5EF4-FFF2-40B4-BE49-F238E27FC236}">
                  <a16:creationId xmlns:a16="http://schemas.microsoft.com/office/drawing/2014/main" id="{ED958CA0-59AA-4FA9-96DF-1B50A823A2EA}"/>
                </a:ext>
              </a:extLst>
            </p:cNvPr>
            <p:cNvGrpSpPr/>
            <p:nvPr/>
          </p:nvGrpSpPr>
          <p:grpSpPr>
            <a:xfrm>
              <a:off x="121920" y="2953675"/>
              <a:ext cx="8943699" cy="1118135"/>
              <a:chOff x="121920" y="2953675"/>
              <a:chExt cx="8943699" cy="1118135"/>
            </a:xfrm>
          </p:grpSpPr>
          <p:grpSp>
            <p:nvGrpSpPr>
              <p:cNvPr id="7" name="Group 6">
                <a:extLst>
                  <a:ext uri="{FF2B5EF4-FFF2-40B4-BE49-F238E27FC236}">
                    <a16:creationId xmlns:a16="http://schemas.microsoft.com/office/drawing/2014/main" id="{984C51CC-17EC-4527-A032-A34BF59B95B4}"/>
                  </a:ext>
                </a:extLst>
              </p:cNvPr>
              <p:cNvGrpSpPr/>
              <p:nvPr/>
            </p:nvGrpSpPr>
            <p:grpSpPr>
              <a:xfrm>
                <a:off x="121920" y="2953675"/>
                <a:ext cx="8935848" cy="1118135"/>
                <a:chOff x="121920" y="2953675"/>
                <a:chExt cx="8935848" cy="1118135"/>
              </a:xfrm>
            </p:grpSpPr>
            <p:sp>
              <p:nvSpPr>
                <p:cNvPr id="16401" name="Text Box 100" descr="Oceanic PBN">
                  <a:extLst>
                    <a:ext uri="{FF2B5EF4-FFF2-40B4-BE49-F238E27FC236}">
                      <a16:creationId xmlns:a16="http://schemas.microsoft.com/office/drawing/2014/main" id="{F50D8146-7192-4553-924E-799058297995}"/>
                    </a:ext>
                    <a:ext uri="{C183D7F6-B498-43B3-948B-1728B52AA6E4}">
                      <adec:decorative xmlns:adec="http://schemas.microsoft.com/office/drawing/2017/decorative" val="0"/>
                    </a:ext>
                  </a:extLst>
                </p:cNvPr>
                <p:cNvSpPr txBox="1">
                  <a:spLocks noChangeArrowheads="1"/>
                </p:cNvSpPr>
                <p:nvPr/>
              </p:nvSpPr>
              <p:spPr bwMode="auto">
                <a:xfrm rot="16200000">
                  <a:off x="-139302" y="3342217"/>
                  <a:ext cx="1118135" cy="341052"/>
                </a:xfrm>
                <a:prstGeom prst="rect">
                  <a:avLst/>
                </a:prstGeom>
                <a:noFill/>
                <a:ln w="12700">
                  <a:noFill/>
                  <a:miter lim="800000"/>
                  <a:headEnd/>
                  <a:tailEnd/>
                </a:ln>
              </p:spPr>
              <p:txBody>
                <a:bodyPr lIns="0" tIns="91440" rIns="0" bIns="0" anchor="t"/>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Oceanic PBN</a:t>
                  </a:r>
                </a:p>
              </p:txBody>
            </p:sp>
            <p:cxnSp>
              <p:nvCxnSpPr>
                <p:cNvPr id="5" name="Straight Connector 4">
                  <a:extLst>
                    <a:ext uri="{FF2B5EF4-FFF2-40B4-BE49-F238E27FC236}">
                      <a16:creationId xmlns:a16="http://schemas.microsoft.com/office/drawing/2014/main" id="{B4E98AC4-14B3-4E04-98E1-21875A49E6E8}"/>
                    </a:ext>
                    <a:ext uri="{C183D7F6-B498-43B3-948B-1728B52AA6E4}">
                      <adec:decorative xmlns:adec="http://schemas.microsoft.com/office/drawing/2017/decorative" val="1"/>
                    </a:ext>
                  </a:extLst>
                </p:cNvPr>
                <p:cNvCxnSpPr>
                  <a:cxnSpLocks/>
                </p:cNvCxnSpPr>
                <p:nvPr/>
              </p:nvCxnSpPr>
              <p:spPr bwMode="auto">
                <a:xfrm flipH="1" flipV="1">
                  <a:off x="121920" y="2953675"/>
                  <a:ext cx="8935848" cy="0"/>
                </a:xfrm>
                <a:prstGeom prst="line">
                  <a:avLst/>
                </a:prstGeom>
                <a:solidFill>
                  <a:srgbClr val="DDDDDD"/>
                </a:solidFill>
                <a:ln w="12700" cap="flat" cmpd="sng" algn="ctr">
                  <a:solidFill>
                    <a:schemeClr val="tx1"/>
                  </a:solidFill>
                  <a:prstDash val="solid"/>
                  <a:round/>
                  <a:headEnd type="none" w="med" len="med"/>
                  <a:tailEnd type="none" w="med" len="med"/>
                </a:ln>
                <a:effectLst/>
              </p:spPr>
            </p:cxnSp>
          </p:grpSp>
          <p:cxnSp>
            <p:nvCxnSpPr>
              <p:cNvPr id="78" name="Straight Connector 77">
                <a:extLst>
                  <a:ext uri="{FF2B5EF4-FFF2-40B4-BE49-F238E27FC236}">
                    <a16:creationId xmlns:a16="http://schemas.microsoft.com/office/drawing/2014/main" id="{A858AE75-E499-47FA-8E41-9D97637BB605}"/>
                  </a:ext>
                  <a:ext uri="{C183D7F6-B498-43B3-948B-1728B52AA6E4}">
                    <adec:decorative xmlns:adec="http://schemas.microsoft.com/office/drawing/2017/decorative" val="1"/>
                  </a:ext>
                </a:extLst>
              </p:cNvPr>
              <p:cNvCxnSpPr>
                <a:cxnSpLocks/>
              </p:cNvCxnSpPr>
              <p:nvPr/>
            </p:nvCxnSpPr>
            <p:spPr bwMode="auto">
              <a:xfrm flipH="1" flipV="1">
                <a:off x="129771" y="4064566"/>
                <a:ext cx="8935848" cy="0"/>
              </a:xfrm>
              <a:prstGeom prst="line">
                <a:avLst/>
              </a:prstGeom>
              <a:solidFill>
                <a:srgbClr val="DDDDDD"/>
              </a:solidFill>
              <a:ln w="12700" cap="flat" cmpd="sng" algn="ctr">
                <a:solidFill>
                  <a:schemeClr val="tx1"/>
                </a:solidFill>
                <a:prstDash val="solid"/>
                <a:round/>
                <a:headEnd type="none" w="med" len="med"/>
                <a:tailEnd type="none" w="med" len="med"/>
              </a:ln>
              <a:effectLst/>
            </p:spPr>
          </p:cxnSp>
        </p:grpSp>
        <p:sp>
          <p:nvSpPr>
            <p:cNvPr id="16443" name="decision 956" descr="decision 956">
              <a:hlinkClick r:id="rId25"/>
              <a:extLst>
                <a:ext uri="{FF2B5EF4-FFF2-40B4-BE49-F238E27FC236}">
                  <a16:creationId xmlns:a16="http://schemas.microsoft.com/office/drawing/2014/main" id="{BAACC5B5-E79D-4273-A0BA-D711E457B30F}"/>
                </a:ext>
                <a:ext uri="{C183D7F6-B498-43B3-948B-1728B52AA6E4}">
                  <adec:decorative xmlns:adec="http://schemas.microsoft.com/office/drawing/2017/decorative" val="0"/>
                </a:ext>
              </a:extLst>
            </p:cNvPr>
            <p:cNvSpPr>
              <a:spLocks noChangeArrowheads="1"/>
            </p:cNvSpPr>
            <p:nvPr/>
          </p:nvSpPr>
          <p:spPr bwMode="auto">
            <a:xfrm>
              <a:off x="6598721" y="2705001"/>
              <a:ext cx="320041" cy="271483"/>
            </a:xfrm>
            <a:prstGeom prst="triangle">
              <a:avLst>
                <a:gd name="adj" fmla="val 50000"/>
              </a:avLst>
            </a:prstGeom>
            <a:solidFill>
              <a:srgbClr val="B0A0EA"/>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956</a:t>
              </a:r>
            </a:p>
          </p:txBody>
        </p:sp>
        <p:sp>
          <p:nvSpPr>
            <p:cNvPr id="16444" name="decision 220" descr="decision 220">
              <a:hlinkClick r:id="rId26"/>
              <a:extLst>
                <a:ext uri="{FF2B5EF4-FFF2-40B4-BE49-F238E27FC236}">
                  <a16:creationId xmlns:a16="http://schemas.microsoft.com/office/drawing/2014/main" id="{C0EA5E27-F809-4452-A6AD-E602BF548FDE}"/>
                </a:ext>
                <a:ext uri="{C183D7F6-B498-43B3-948B-1728B52AA6E4}">
                  <adec:decorative xmlns:adec="http://schemas.microsoft.com/office/drawing/2017/decorative" val="0"/>
                </a:ext>
              </a:extLst>
            </p:cNvPr>
            <p:cNvSpPr>
              <a:spLocks noChangeArrowheads="1"/>
            </p:cNvSpPr>
            <p:nvPr/>
          </p:nvSpPr>
          <p:spPr bwMode="auto">
            <a:xfrm>
              <a:off x="5066260" y="2666109"/>
              <a:ext cx="274639" cy="365153"/>
            </a:xfrm>
            <a:prstGeom prst="diamond">
              <a:avLst/>
            </a:prstGeom>
            <a:solidFill>
              <a:srgbClr val="DDDDDD"/>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220</a:t>
              </a:r>
            </a:p>
          </p:txBody>
        </p:sp>
        <p:sp>
          <p:nvSpPr>
            <p:cNvPr id="61" name="Text Box 100" descr="Position, Navigation &amp; Timing Capabilities">
              <a:extLst>
                <a:ext uri="{FF2B5EF4-FFF2-40B4-BE49-F238E27FC236}">
                  <a16:creationId xmlns:a16="http://schemas.microsoft.com/office/drawing/2014/main" id="{0AB40EB6-6EE7-4D4A-8455-FA1B240F03C7}"/>
                </a:ext>
                <a:ext uri="{C183D7F6-B498-43B3-948B-1728B52AA6E4}">
                  <adec:decorative xmlns:adec="http://schemas.microsoft.com/office/drawing/2017/decorative" val="0"/>
                </a:ext>
              </a:extLst>
            </p:cNvPr>
            <p:cNvSpPr txBox="1">
              <a:spLocks noChangeArrowheads="1"/>
            </p:cNvSpPr>
            <p:nvPr/>
          </p:nvSpPr>
          <p:spPr bwMode="auto">
            <a:xfrm rot="16200000">
              <a:off x="-1603542" y="2210325"/>
              <a:ext cx="3494421" cy="211138"/>
            </a:xfrm>
            <a:prstGeom prst="rect">
              <a:avLst/>
            </a:prstGeom>
            <a:solidFill>
              <a:schemeClr val="bg1">
                <a:lumMod val="75000"/>
              </a:schemeClr>
            </a:solidFill>
            <a:ln w="12700">
              <a:solidFill>
                <a:schemeClr val="tx1"/>
              </a:solidFill>
              <a:miter lim="800000"/>
              <a:headEnd/>
              <a:tailEnd/>
            </a:ln>
          </p:spPr>
          <p:txBody>
            <a:bodyPr lIns="0" tIns="0" rIns="0" bIns="0" anchor="ctr"/>
            <a:lstStyle>
              <a:defPPr>
                <a:defRPr lang="en-US"/>
              </a:defPPr>
              <a:lvl1pPr algn="ctr" defTabSz="952500">
                <a:defRPr sz="800">
                  <a:solidFill>
                    <a:srgbClr val="000000"/>
                  </a:solidFill>
                </a:defRPr>
              </a:lvl1pPr>
            </a:lstStyle>
            <a:p>
              <a:pPr eaLnBrk="1" hangingPunct="1">
                <a:defRPr/>
              </a:pPr>
              <a:r>
                <a:rPr lang="en-US" sz="900">
                  <a:latin typeface="Segoe UI" panose="020B0502040204020203" pitchFamily="34" charset="0"/>
                  <a:ea typeface="ＭＳ Ｐゴシック" pitchFamily="34" charset="-128"/>
                  <a:cs typeface="Segoe UI" panose="020B0502040204020203" pitchFamily="34" charset="0"/>
                </a:rPr>
                <a:t>Position, Navigation &amp; Timing Capabilities</a:t>
              </a:r>
            </a:p>
          </p:txBody>
        </p:sp>
        <p:sp>
          <p:nvSpPr>
            <p:cNvPr id="2" name="TextBox 1" descr="Items with a green outline are components of the FAA Minimum Capability List (MCL)  ">
              <a:extLst>
                <a:ext uri="{FF2B5EF4-FFF2-40B4-BE49-F238E27FC236}">
                  <a16:creationId xmlns:a16="http://schemas.microsoft.com/office/drawing/2014/main" id="{13513B9E-74D6-4392-A744-8D3B266900B2}"/>
                </a:ext>
                <a:ext uri="{C183D7F6-B498-43B3-948B-1728B52AA6E4}">
                  <adec:decorative xmlns:adec="http://schemas.microsoft.com/office/drawing/2017/decorative" val="0"/>
                </a:ext>
              </a:extLst>
            </p:cNvPr>
            <p:cNvSpPr txBox="1"/>
            <p:nvPr/>
          </p:nvSpPr>
          <p:spPr>
            <a:xfrm>
              <a:off x="1179364" y="574058"/>
              <a:ext cx="3474720" cy="107722"/>
            </a:xfrm>
            <a:prstGeom prst="rect">
              <a:avLst/>
            </a:prstGeom>
            <a:solidFill>
              <a:schemeClr val="bg1"/>
            </a:solidFill>
            <a:ln>
              <a:solidFill>
                <a:schemeClr val="tx1"/>
              </a:solidFill>
            </a:ln>
          </p:spPr>
          <p:txBody>
            <a:bodyPr wrap="square" lIns="45720" tIns="0" rIns="45720" bIns="0" rtlCol="0">
              <a:noAutofit/>
            </a:bodyPr>
            <a:lstStyle/>
            <a:p>
              <a:pPr algn="ctr"/>
              <a:r>
                <a:rPr lang="en-US" sz="700">
                  <a:latin typeface="Segoe UI" panose="020B0502040204020203" pitchFamily="34" charset="0"/>
                  <a:cs typeface="Segoe UI" panose="020B0502040204020203" pitchFamily="34" charset="0"/>
                </a:rPr>
                <a:t>Items with a </a:t>
              </a:r>
              <a:r>
                <a:rPr lang="en-US" sz="700">
                  <a:solidFill>
                    <a:srgbClr val="28BE45"/>
                  </a:solidFill>
                  <a:latin typeface="Segoe UI" panose="020B0502040204020203" pitchFamily="34" charset="0"/>
                  <a:cs typeface="Segoe UI" panose="020B0502040204020203" pitchFamily="34" charset="0"/>
                </a:rPr>
                <a:t>green outline </a:t>
              </a:r>
              <a:r>
                <a:rPr lang="en-US" sz="700">
                  <a:latin typeface="Segoe UI" panose="020B0502040204020203" pitchFamily="34" charset="0"/>
                  <a:cs typeface="Segoe UI" panose="020B0502040204020203" pitchFamily="34" charset="0"/>
                </a:rPr>
                <a:t>are components of the FAA Minimum Capability List (MCL)  </a:t>
              </a:r>
            </a:p>
          </p:txBody>
        </p:sp>
        <p:sp>
          <p:nvSpPr>
            <p:cNvPr id="74" name="TextBox 6" descr="RNP-to-xLS ( ILS, GLS, LPV-Related)">
              <a:extLst>
                <a:ext uri="{FF2B5EF4-FFF2-40B4-BE49-F238E27FC236}">
                  <a16:creationId xmlns:a16="http://schemas.microsoft.com/office/drawing/2014/main" id="{2A7363D9-C928-4A00-AECA-499B71B0F8AF}"/>
                </a:ext>
                <a:ext uri="{C183D7F6-B498-43B3-948B-1728B52AA6E4}">
                  <adec:decorative xmlns:adec="http://schemas.microsoft.com/office/drawing/2017/decorative" val="0"/>
                </a:ext>
              </a:extLst>
            </p:cNvPr>
            <p:cNvSpPr txBox="1">
              <a:spLocks noChangeArrowheads="1"/>
            </p:cNvSpPr>
            <p:nvPr/>
          </p:nvSpPr>
          <p:spPr bwMode="auto">
            <a:xfrm>
              <a:off x="1171099" y="2089608"/>
              <a:ext cx="1645920"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latin typeface="Segoe UI" panose="020B0502040204020203" pitchFamily="34" charset="0"/>
                  <a:ea typeface="ＭＳ Ｐゴシック" panose="020B0600070205080204" pitchFamily="34" charset="-128"/>
                  <a:cs typeface="Segoe UI" panose="020B0502040204020203" pitchFamily="34" charset="0"/>
                </a:rPr>
                <a:t>RNP-to-</a:t>
              </a:r>
              <a:r>
                <a:rPr lang="en-US" altLang="en-US" sz="800" err="1">
                  <a:latin typeface="Segoe UI" panose="020B0502040204020203" pitchFamily="34" charset="0"/>
                  <a:ea typeface="ＭＳ Ｐゴシック" panose="020B0600070205080204" pitchFamily="34" charset="-128"/>
                  <a:cs typeface="Segoe UI" panose="020B0502040204020203" pitchFamily="34" charset="0"/>
                </a:rPr>
                <a:t>xLS</a:t>
              </a:r>
              <a:r>
                <a:rPr lang="en-US" altLang="en-US" sz="800">
                  <a:latin typeface="Segoe UI" panose="020B0502040204020203" pitchFamily="34" charset="0"/>
                  <a:ea typeface="ＭＳ Ｐゴシック" panose="020B0600070205080204" pitchFamily="34" charset="-128"/>
                  <a:cs typeface="Segoe UI" panose="020B0502040204020203" pitchFamily="34" charset="0"/>
                </a:rPr>
                <a:t> ( ILS, GLS, LPV-Related)</a:t>
              </a:r>
            </a:p>
          </p:txBody>
        </p:sp>
        <p:sp>
          <p:nvSpPr>
            <p:cNvPr id="16410" name="roadmap_symbol 24" descr="RNAV 2">
              <a:hlinkClick r:id="rId27"/>
              <a:extLst>
                <a:ext uri="{FF2B5EF4-FFF2-40B4-BE49-F238E27FC236}">
                  <a16:creationId xmlns:a16="http://schemas.microsoft.com/office/drawing/2014/main" id="{22774570-579E-4099-85FB-64CFB93406B4}"/>
                </a:ext>
                <a:ext uri="{C183D7F6-B498-43B3-948B-1728B52AA6E4}">
                  <adec:decorative xmlns:adec="http://schemas.microsoft.com/office/drawing/2017/decorative" val="0"/>
                </a:ext>
              </a:extLst>
            </p:cNvPr>
            <p:cNvSpPr txBox="1">
              <a:spLocks noChangeArrowheads="1"/>
            </p:cNvSpPr>
            <p:nvPr/>
          </p:nvSpPr>
          <p:spPr bwMode="auto">
            <a:xfrm>
              <a:off x="590290" y="2610755"/>
              <a:ext cx="548640" cy="137160"/>
            </a:xfrm>
            <a:prstGeom prst="rect">
              <a:avLst/>
            </a:prstGeom>
            <a:solidFill>
              <a:srgbClr val="FFFF99"/>
            </a:solidFill>
            <a:ln w="9525">
              <a:solidFill>
                <a:schemeClr val="tx1"/>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latin typeface="Segoe UI" panose="020B0502040204020203" pitchFamily="34" charset="0"/>
                  <a:ea typeface="ＭＳ Ｐゴシック" panose="020B0600070205080204" pitchFamily="34" charset="-128"/>
                  <a:cs typeface="Segoe UI" panose="020B0502040204020203" pitchFamily="34" charset="0"/>
                </a:rPr>
                <a:t>RNAV 2</a:t>
              </a:r>
            </a:p>
          </p:txBody>
        </p:sp>
        <p:sp>
          <p:nvSpPr>
            <p:cNvPr id="16411" name="roadmap_symbol 23" descr="RNAV 1">
              <a:hlinkClick r:id="rId28"/>
              <a:extLst>
                <a:ext uri="{FF2B5EF4-FFF2-40B4-BE49-F238E27FC236}">
                  <a16:creationId xmlns:a16="http://schemas.microsoft.com/office/drawing/2014/main" id="{5705F84E-5275-48FA-A932-EAFD05049474}"/>
                </a:ext>
                <a:ext uri="{C183D7F6-B498-43B3-948B-1728B52AA6E4}">
                  <adec:decorative xmlns:adec="http://schemas.microsoft.com/office/drawing/2017/decorative" val="0"/>
                </a:ext>
              </a:extLst>
            </p:cNvPr>
            <p:cNvSpPr txBox="1">
              <a:spLocks noChangeArrowheads="1"/>
            </p:cNvSpPr>
            <p:nvPr/>
          </p:nvSpPr>
          <p:spPr bwMode="auto">
            <a:xfrm>
              <a:off x="590290" y="2434207"/>
              <a:ext cx="548640" cy="137160"/>
            </a:xfrm>
            <a:prstGeom prst="rect">
              <a:avLst/>
            </a:prstGeom>
            <a:solidFill>
              <a:srgbClr val="FFFF99"/>
            </a:solidFill>
            <a:ln w="9525">
              <a:solidFill>
                <a:schemeClr val="tx1"/>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latin typeface="Segoe UI" panose="020B0502040204020203" pitchFamily="34" charset="0"/>
                  <a:ea typeface="ＭＳ Ｐゴシック" panose="020B0600070205080204" pitchFamily="34" charset="-128"/>
                  <a:cs typeface="Segoe UI" panose="020B0502040204020203" pitchFamily="34" charset="0"/>
                </a:rPr>
                <a:t>RNAV 1</a:t>
              </a: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2" descr="Navigation">
            <a:extLst>
              <a:ext uri="{FF2B5EF4-FFF2-40B4-BE49-F238E27FC236}">
                <a16:creationId xmlns:a16="http://schemas.microsoft.com/office/drawing/2014/main" id="{6692E13E-5B83-40EC-9A8D-B8EDC7AC3BB0}"/>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Navigation</a:t>
            </a:r>
          </a:p>
        </p:txBody>
      </p:sp>
      <p:sp>
        <p:nvSpPr>
          <p:cNvPr id="111619" name="Subtitle 3" descr="Objective: The Navigation roadmap depicts the establishment, sustainment and evolution of ground-based, satellite-based, and visual navigation systems which enable aircraft to determine and report their position, navigate in accordance with clearances, and efficiently transit the NAS. These systems support conventional and Performance-Based Navigation (PBN) for the NAS and will ensure safe, efficient, and resilient services. &#10;&#10;For more information, please contact Lannie Herlihy (lannie.herlihy@faa.gov).">
            <a:extLst>
              <a:ext uri="{FF2B5EF4-FFF2-40B4-BE49-F238E27FC236}">
                <a16:creationId xmlns:a16="http://schemas.microsoft.com/office/drawing/2014/main" id="{74B23C6B-D245-41AA-AB43-CBA64CA408E0}"/>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Navigation roadmap depicts the establishment, sustainment and evolution of ground-based, satellite-based, and visual navigation systems which enable aircraft to determine and report their position, navigate in accordance with clearances, and efficiently transit the NAS. These systems support conventional and Performance-Based Navigation (PBN) for the NAS and will ensure safe, efficient, and resilient services. </a:t>
            </a:r>
          </a:p>
          <a:p>
            <a:endParaRPr lang="en-US" altLang="en-US"/>
          </a:p>
          <a:p>
            <a:r>
              <a:rPr lang="en-US" altLang="en-US"/>
              <a:t>For more information, please contact Lannie Herlihy (lannie.herlihy@faa.gov).</a:t>
            </a:r>
          </a:p>
        </p:txBody>
      </p:sp>
      <p:sp>
        <p:nvSpPr>
          <p:cNvPr id="2" name="Slide Number Placeholder 1" descr="78">
            <a:extLst>
              <a:ext uri="{FF2B5EF4-FFF2-40B4-BE49-F238E27FC236}">
                <a16:creationId xmlns:a16="http://schemas.microsoft.com/office/drawing/2014/main" id="{06F64725-8246-4C2F-9373-66FA8A637B49}"/>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2" descr="Navigation Roadmap (1 of 3)">
            <a:extLst>
              <a:ext uri="{FF2B5EF4-FFF2-40B4-BE49-F238E27FC236}">
                <a16:creationId xmlns:a16="http://schemas.microsoft.com/office/drawing/2014/main" id="{BB73F0A9-7B21-4E0C-86E6-B958D6E9F7C7}"/>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Navigation Roadmap (1 of 3)</a:t>
            </a:r>
          </a:p>
        </p:txBody>
      </p:sp>
      <p:sp>
        <p:nvSpPr>
          <p:cNvPr id="3" name="Slide Number Placeholder 2" descr="79">
            <a:extLst>
              <a:ext uri="{FF2B5EF4-FFF2-40B4-BE49-F238E27FC236}">
                <a16:creationId xmlns:a16="http://schemas.microsoft.com/office/drawing/2014/main" id="{04A699AF-F466-4795-97F9-3274D3539858}"/>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71</a:t>
            </a:fld>
            <a:endParaRPr lang="en-US"/>
          </a:p>
        </p:txBody>
      </p:sp>
      <p:grpSp>
        <p:nvGrpSpPr>
          <p:cNvPr id="2" name="Group 1" descr="Runway Safety Area Navigation Mitigation – Phase 2 will correct FAA-owned facilities and equipment that are not in compliance with RSA Standards. The program remediates FAA-owned NAVAIDs in RSAs that are not in compliance with the RSA requirements. VASI will be replaced by PAPI in 2030. ICMS and UIC will begin drawdown in 2020 and will be replaced by NME in 2021. ">
            <a:extLst>
              <a:ext uri="{FF2B5EF4-FFF2-40B4-BE49-F238E27FC236}">
                <a16:creationId xmlns:a16="http://schemas.microsoft.com/office/drawing/2014/main" id="{6C4B59B9-D4B3-40F5-B88C-62C178EB05D0}"/>
              </a:ext>
            </a:extLst>
          </p:cNvPr>
          <p:cNvGrpSpPr/>
          <p:nvPr/>
        </p:nvGrpSpPr>
        <p:grpSpPr>
          <a:xfrm>
            <a:off x="28135" y="574060"/>
            <a:ext cx="9036490" cy="5894119"/>
            <a:chOff x="28135" y="574060"/>
            <a:chExt cx="9036490" cy="5894119"/>
          </a:xfrm>
        </p:grpSpPr>
        <p:sp>
          <p:nvSpPr>
            <p:cNvPr id="82" name="segment 1115 planned" descr="segment 1115 planned">
              <a:hlinkClick r:id="rId3"/>
              <a:extLst>
                <a:ext uri="{FF2B5EF4-FFF2-40B4-BE49-F238E27FC236}">
                  <a16:creationId xmlns:a16="http://schemas.microsoft.com/office/drawing/2014/main" id="{EEAF61B0-5B32-4878-8A59-72F205349AF6}"/>
                </a:ext>
                <a:ext uri="{C183D7F6-B498-43B3-948B-1728B52AA6E4}">
                  <adec:decorative xmlns:adec="http://schemas.microsoft.com/office/drawing/2017/decorative" val="0"/>
                </a:ext>
              </a:extLst>
            </p:cNvPr>
            <p:cNvSpPr>
              <a:spLocks noChangeArrowheads="1"/>
            </p:cNvSpPr>
            <p:nvPr/>
          </p:nvSpPr>
          <p:spPr bwMode="auto">
            <a:xfrm>
              <a:off x="5164956" y="2418597"/>
              <a:ext cx="3571081"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DVT Sustainment - Phase 2</a:t>
              </a:r>
            </a:p>
          </p:txBody>
        </p:sp>
        <p:cxnSp>
          <p:nvCxnSpPr>
            <p:cNvPr id="81" name="Straight Arrow Connector 40 planned planned planned planned">
              <a:extLst>
                <a:ext uri="{FF2B5EF4-FFF2-40B4-BE49-F238E27FC236}">
                  <a16:creationId xmlns:a16="http://schemas.microsoft.com/office/drawing/2014/main" id="{F57812E0-E6BF-421F-AC19-2A62DA234B6E}"/>
                </a:ext>
                <a:ext uri="{C183D7F6-B498-43B3-948B-1728B52AA6E4}">
                  <adec:decorative xmlns:adec="http://schemas.microsoft.com/office/drawing/2017/decorative" val="1"/>
                </a:ext>
              </a:extLst>
            </p:cNvPr>
            <p:cNvCxnSpPr>
              <a:cxnSpLocks noChangeShapeType="1"/>
              <a:endCxn id="83" idx="1"/>
            </p:cNvCxnSpPr>
            <p:nvPr/>
          </p:nvCxnSpPr>
          <p:spPr bwMode="auto">
            <a:xfrm>
              <a:off x="4269074" y="2233249"/>
              <a:ext cx="807620" cy="264025"/>
            </a:xfrm>
            <a:prstGeom prst="straightConnector1">
              <a:avLst/>
            </a:prstGeom>
            <a:noFill/>
            <a:ln w="9525" algn="ctr">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78" name="Straight Arrow Connector 40 planned planned planned planned">
              <a:extLst>
                <a:ext uri="{FF2B5EF4-FFF2-40B4-BE49-F238E27FC236}">
                  <a16:creationId xmlns:a16="http://schemas.microsoft.com/office/drawing/2014/main" id="{4C668B17-347C-4FAB-A0A0-0D69A88795AC}"/>
                </a:ext>
                <a:ext uri="{C183D7F6-B498-43B3-948B-1728B52AA6E4}">
                  <adec:decorative xmlns:adec="http://schemas.microsoft.com/office/drawing/2017/decorative" val="1"/>
                </a:ext>
              </a:extLst>
            </p:cNvPr>
            <p:cNvCxnSpPr>
              <a:cxnSpLocks noChangeShapeType="1"/>
              <a:endCxn id="83" idx="1"/>
            </p:cNvCxnSpPr>
            <p:nvPr/>
          </p:nvCxnSpPr>
          <p:spPr bwMode="auto">
            <a:xfrm>
              <a:off x="3128396" y="2038596"/>
              <a:ext cx="1948298" cy="458678"/>
            </a:xfrm>
            <a:prstGeom prst="straightConnector1">
              <a:avLst/>
            </a:prstGeom>
            <a:noFill/>
            <a:ln w="9525" algn="ctr">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44" name="segment 985" descr="segment 985">
              <a:hlinkClick r:id="rId4"/>
              <a:extLst>
                <a:ext uri="{FF2B5EF4-FFF2-40B4-BE49-F238E27FC236}">
                  <a16:creationId xmlns:a16="http://schemas.microsoft.com/office/drawing/2014/main" id="{F7551486-E121-41A9-AE43-90D681EDD98F}"/>
                </a:ext>
                <a:ext uri="{C183D7F6-B498-43B3-948B-1728B52AA6E4}">
                  <adec:decorative xmlns:adec="http://schemas.microsoft.com/office/drawing/2017/decorative" val="0"/>
                </a:ext>
              </a:extLst>
            </p:cNvPr>
            <p:cNvSpPr>
              <a:spLocks noChangeArrowheads="1"/>
            </p:cNvSpPr>
            <p:nvPr/>
          </p:nvSpPr>
          <p:spPr bwMode="auto">
            <a:xfrm>
              <a:off x="1577612" y="4748674"/>
              <a:ext cx="2041660" cy="752530"/>
            </a:xfrm>
            <a:prstGeom prst="rect">
              <a:avLst/>
            </a:prstGeom>
            <a:solidFill>
              <a:srgbClr val="DDDDDD"/>
            </a:solidFill>
            <a:ln w="9525">
              <a:solidFill>
                <a:schemeClr val="tx1"/>
              </a:solidFill>
              <a:miter lim="800000"/>
              <a:headEnd/>
              <a:tailEnd/>
            </a:ln>
          </p:spPr>
          <p:txBody>
            <a:bodyPr lIns="0" tIns="18288"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NME</a:t>
              </a:r>
            </a:p>
          </p:txBody>
        </p:sp>
        <p:sp>
          <p:nvSpPr>
            <p:cNvPr id="112646" name="roadmap_symbol 204" descr="roadmap_symbol 204">
              <a:hlinkClick r:id="rId5"/>
              <a:extLst>
                <a:ext uri="{FF2B5EF4-FFF2-40B4-BE49-F238E27FC236}">
                  <a16:creationId xmlns:a16="http://schemas.microsoft.com/office/drawing/2014/main" id="{453935BD-6DE4-4130-8756-D579EAB3EAB5}"/>
                </a:ext>
                <a:ext uri="{C183D7F6-B498-43B3-948B-1728B52AA6E4}">
                  <adec:decorative xmlns:adec="http://schemas.microsoft.com/office/drawing/2017/decorative" val="0"/>
                </a:ext>
              </a:extLst>
            </p:cNvPr>
            <p:cNvSpPr>
              <a:spLocks noChangeArrowheads="1"/>
            </p:cNvSpPr>
            <p:nvPr/>
          </p:nvSpPr>
          <p:spPr bwMode="auto">
            <a:xfrm>
              <a:off x="329592" y="6122948"/>
              <a:ext cx="804689" cy="182880"/>
            </a:xfrm>
            <a:prstGeom prst="rect">
              <a:avLst/>
            </a:prstGeom>
            <a:solidFill>
              <a:srgbClr val="FFFF99"/>
            </a:solidFill>
            <a:ln w="9525">
              <a:solidFill>
                <a:schemeClr val="tx1"/>
              </a:solidFill>
              <a:miter lim="800000"/>
              <a:headEnd/>
              <a:tailEnd/>
            </a:ln>
          </p:spPr>
          <p:txBody>
            <a:bodyPr lIns="0" tIns="0" rIns="0" bIns="0" anchor="ctr" anchorCtr="1">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800">
                  <a:solidFill>
                    <a:srgbClr val="000000"/>
                  </a:solidFill>
                  <a:latin typeface="+mj-lt"/>
                  <a:ea typeface="ＭＳ Ｐゴシック" panose="020B0600070205080204" pitchFamily="34" charset="-128"/>
                  <a:cs typeface="Segoe UI" panose="020B0502040204020203" pitchFamily="34" charset="0"/>
                </a:rPr>
                <a:t>RSA</a:t>
              </a:r>
            </a:p>
          </p:txBody>
        </p:sp>
        <p:cxnSp>
          <p:nvCxnSpPr>
            <p:cNvPr id="112647" name="Straight Arrow Connector 60">
              <a:extLst>
                <a:ext uri="{FF2B5EF4-FFF2-40B4-BE49-F238E27FC236}">
                  <a16:creationId xmlns:a16="http://schemas.microsoft.com/office/drawing/2014/main" id="{B25916EE-D4D4-4385-AE4D-1D4C3CA766E6}"/>
                </a:ext>
                <a:ext uri="{C183D7F6-B498-43B3-948B-1728B52AA6E4}">
                  <adec:decorative xmlns:adec="http://schemas.microsoft.com/office/drawing/2017/decorative" val="1"/>
                </a:ext>
              </a:extLst>
            </p:cNvPr>
            <p:cNvCxnSpPr>
              <a:cxnSpLocks noChangeShapeType="1"/>
            </p:cNvCxnSpPr>
            <p:nvPr/>
          </p:nvCxnSpPr>
          <p:spPr bwMode="auto">
            <a:xfrm flipV="1">
              <a:off x="1134281" y="6210081"/>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2698" name="segment 1035" descr="segment 1035">
              <a:hlinkClick r:id="rId6"/>
              <a:extLst>
                <a:ext uri="{FF2B5EF4-FFF2-40B4-BE49-F238E27FC236}">
                  <a16:creationId xmlns:a16="http://schemas.microsoft.com/office/drawing/2014/main" id="{DFAC4346-0951-4580-B0F8-068801DF2C73}"/>
                </a:ext>
                <a:ext uri="{C183D7F6-B498-43B3-948B-1728B52AA6E4}">
                  <adec:decorative xmlns:adec="http://schemas.microsoft.com/office/drawing/2017/decorative" val="0"/>
                </a:ext>
              </a:extLst>
            </p:cNvPr>
            <p:cNvSpPr>
              <a:spLocks noChangeArrowheads="1"/>
            </p:cNvSpPr>
            <p:nvPr/>
          </p:nvSpPr>
          <p:spPr bwMode="auto">
            <a:xfrm>
              <a:off x="1182040" y="6148992"/>
              <a:ext cx="1419187"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RSA Phase 2</a:t>
              </a:r>
            </a:p>
          </p:txBody>
        </p:sp>
        <p:sp>
          <p:nvSpPr>
            <p:cNvPr id="112692" name="system 408" descr="system 408">
              <a:hlinkClick r:id="rId7"/>
              <a:extLst>
                <a:ext uri="{FF2B5EF4-FFF2-40B4-BE49-F238E27FC236}">
                  <a16:creationId xmlns:a16="http://schemas.microsoft.com/office/drawing/2014/main" id="{FC2C506A-1A60-44D9-BF83-DDE7C05B8EE0}"/>
                </a:ext>
                <a:ext uri="{C183D7F6-B498-43B3-948B-1728B52AA6E4}">
                  <adec:decorative xmlns:adec="http://schemas.microsoft.com/office/drawing/2017/decorative" val="0"/>
                </a:ext>
              </a:extLst>
            </p:cNvPr>
            <p:cNvSpPr>
              <a:spLocks noChangeArrowheads="1"/>
            </p:cNvSpPr>
            <p:nvPr/>
          </p:nvSpPr>
          <p:spPr bwMode="auto">
            <a:xfrm>
              <a:off x="326623" y="3958968"/>
              <a:ext cx="804689" cy="182552"/>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Arial" panose="020B0604020202020204" pitchFamily="34" charset="0"/>
                </a:rPr>
                <a:t>LDIN</a:t>
              </a:r>
            </a:p>
          </p:txBody>
        </p:sp>
        <p:cxnSp>
          <p:nvCxnSpPr>
            <p:cNvPr id="112693" name="Straight Arrow Connector 44">
              <a:extLst>
                <a:ext uri="{FF2B5EF4-FFF2-40B4-BE49-F238E27FC236}">
                  <a16:creationId xmlns:a16="http://schemas.microsoft.com/office/drawing/2014/main" id="{AA434257-8D97-468A-96D0-1124A714E161}"/>
                </a:ext>
                <a:ext uri="{C183D7F6-B498-43B3-948B-1728B52AA6E4}">
                  <adec:decorative xmlns:adec="http://schemas.microsoft.com/office/drawing/2017/decorative" val="1"/>
                </a:ext>
              </a:extLst>
            </p:cNvPr>
            <p:cNvCxnSpPr>
              <a:cxnSpLocks noChangeShapeType="1"/>
              <a:stCxn id="112692" idx="3"/>
            </p:cNvCxnSpPr>
            <p:nvPr/>
          </p:nvCxnSpPr>
          <p:spPr bwMode="auto">
            <a:xfrm>
              <a:off x="1131311" y="4050244"/>
              <a:ext cx="7864006"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2690" name="system 90" descr="system 90">
              <a:hlinkClick r:id="rId8"/>
              <a:extLst>
                <a:ext uri="{FF2B5EF4-FFF2-40B4-BE49-F238E27FC236}">
                  <a16:creationId xmlns:a16="http://schemas.microsoft.com/office/drawing/2014/main" id="{F816858D-C74D-4DAD-870E-F83AAF1E22B1}"/>
                </a:ext>
                <a:ext uri="{C183D7F6-B498-43B3-948B-1728B52AA6E4}">
                  <adec:decorative xmlns:adec="http://schemas.microsoft.com/office/drawing/2017/decorative" val="0"/>
                </a:ext>
              </a:extLst>
            </p:cNvPr>
            <p:cNvSpPr>
              <a:spLocks noChangeArrowheads="1"/>
            </p:cNvSpPr>
            <p:nvPr/>
          </p:nvSpPr>
          <p:spPr bwMode="auto">
            <a:xfrm>
              <a:off x="326623" y="4211465"/>
              <a:ext cx="804689" cy="182551"/>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Arial" panose="020B0604020202020204" pitchFamily="34" charset="0"/>
                </a:rPr>
                <a:t>ODALS</a:t>
              </a:r>
            </a:p>
          </p:txBody>
        </p:sp>
        <p:cxnSp>
          <p:nvCxnSpPr>
            <p:cNvPr id="112691" name="Straight Arrow Connector 46">
              <a:extLst>
                <a:ext uri="{FF2B5EF4-FFF2-40B4-BE49-F238E27FC236}">
                  <a16:creationId xmlns:a16="http://schemas.microsoft.com/office/drawing/2014/main" id="{AA7F8682-AAA4-40EB-BAA6-6DF3E869ED67}"/>
                </a:ext>
                <a:ext uri="{C183D7F6-B498-43B3-948B-1728B52AA6E4}">
                  <adec:decorative xmlns:adec="http://schemas.microsoft.com/office/drawing/2017/decorative" val="1"/>
                </a:ext>
              </a:extLst>
            </p:cNvPr>
            <p:cNvCxnSpPr>
              <a:cxnSpLocks noChangeShapeType="1"/>
              <a:stCxn id="112690" idx="3"/>
            </p:cNvCxnSpPr>
            <p:nvPr/>
          </p:nvCxnSpPr>
          <p:spPr bwMode="auto">
            <a:xfrm>
              <a:off x="1131312" y="4302741"/>
              <a:ext cx="7864006"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2688" name="system 100" descr="system 100">
              <a:hlinkClick r:id="rId9"/>
              <a:extLst>
                <a:ext uri="{FF2B5EF4-FFF2-40B4-BE49-F238E27FC236}">
                  <a16:creationId xmlns:a16="http://schemas.microsoft.com/office/drawing/2014/main" id="{8D028AF5-5FAF-4619-A4DC-990D4B1B9B61}"/>
                </a:ext>
                <a:ext uri="{C183D7F6-B498-43B3-948B-1728B52AA6E4}">
                  <adec:decorative xmlns:adec="http://schemas.microsoft.com/office/drawing/2017/decorative" val="0"/>
                </a:ext>
              </a:extLst>
            </p:cNvPr>
            <p:cNvSpPr>
              <a:spLocks noChangeArrowheads="1"/>
            </p:cNvSpPr>
            <p:nvPr/>
          </p:nvSpPr>
          <p:spPr bwMode="auto">
            <a:xfrm>
              <a:off x="326623" y="3706468"/>
              <a:ext cx="804689" cy="182552"/>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Arial" panose="020B0604020202020204" pitchFamily="34" charset="0"/>
                </a:rPr>
                <a:t>VOT</a:t>
              </a:r>
            </a:p>
          </p:txBody>
        </p:sp>
        <p:cxnSp>
          <p:nvCxnSpPr>
            <p:cNvPr id="112689" name="Straight Arrow Connector 66">
              <a:extLst>
                <a:ext uri="{FF2B5EF4-FFF2-40B4-BE49-F238E27FC236}">
                  <a16:creationId xmlns:a16="http://schemas.microsoft.com/office/drawing/2014/main" id="{2CB575EE-9C35-4917-85BD-90B864679CE3}"/>
                </a:ext>
                <a:ext uri="{C183D7F6-B498-43B3-948B-1728B52AA6E4}">
                  <adec:decorative xmlns:adec="http://schemas.microsoft.com/office/drawing/2017/decorative" val="1"/>
                </a:ext>
              </a:extLst>
            </p:cNvPr>
            <p:cNvCxnSpPr>
              <a:cxnSpLocks noChangeShapeType="1"/>
              <a:stCxn id="112688" idx="3"/>
            </p:cNvCxnSpPr>
            <p:nvPr/>
          </p:nvCxnSpPr>
          <p:spPr bwMode="auto">
            <a:xfrm>
              <a:off x="1131312" y="3797744"/>
              <a:ext cx="7864006"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2683" name="Straight Arrow Connector 48">
              <a:extLst>
                <a:ext uri="{FF2B5EF4-FFF2-40B4-BE49-F238E27FC236}">
                  <a16:creationId xmlns:a16="http://schemas.microsoft.com/office/drawing/2014/main" id="{B68DF18D-53E3-48BD-A19B-06A699B16450}"/>
                </a:ext>
                <a:ext uri="{C183D7F6-B498-43B3-948B-1728B52AA6E4}">
                  <adec:decorative xmlns:adec="http://schemas.microsoft.com/office/drawing/2017/decorative" val="1"/>
                </a:ext>
              </a:extLst>
            </p:cNvPr>
            <p:cNvCxnSpPr>
              <a:cxnSpLocks noChangeShapeType="1"/>
              <a:stCxn id="112682" idx="3"/>
            </p:cNvCxnSpPr>
            <p:nvPr/>
          </p:nvCxnSpPr>
          <p:spPr bwMode="auto">
            <a:xfrm>
              <a:off x="1131312" y="5127764"/>
              <a:ext cx="311918" cy="0"/>
            </a:xfrm>
            <a:prstGeom prst="straightConnector1">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12684" name="Straight Arrow Connector 48 planned planned planned planned">
              <a:extLst>
                <a:ext uri="{FF2B5EF4-FFF2-40B4-BE49-F238E27FC236}">
                  <a16:creationId xmlns:a16="http://schemas.microsoft.com/office/drawing/2014/main" id="{68EED0D6-E760-4316-A7F7-FE6C4F7E504E}"/>
                </a:ext>
                <a:ext uri="{C183D7F6-B498-43B3-948B-1728B52AA6E4}">
                  <adec:decorative xmlns:adec="http://schemas.microsoft.com/office/drawing/2017/decorative" val="1"/>
                </a:ext>
              </a:extLst>
            </p:cNvPr>
            <p:cNvCxnSpPr>
              <a:cxnSpLocks noChangeShapeType="1"/>
              <a:stCxn id="112682" idx="1"/>
              <a:endCxn id="112685" idx="1"/>
            </p:cNvCxnSpPr>
            <p:nvPr/>
          </p:nvCxnSpPr>
          <p:spPr bwMode="auto">
            <a:xfrm flipV="1">
              <a:off x="326623" y="5117914"/>
              <a:ext cx="3269888" cy="9850"/>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12685" name="TextBox 348" descr="X">
              <a:extLst>
                <a:ext uri="{FF2B5EF4-FFF2-40B4-BE49-F238E27FC236}">
                  <a16:creationId xmlns:a16="http://schemas.microsoft.com/office/drawing/2014/main" id="{0937C57A-A668-4486-83B9-C021DEF1A612}"/>
                </a:ext>
                <a:ext uri="{C183D7F6-B498-43B3-948B-1728B52AA6E4}">
                  <adec:decorative xmlns:adec="http://schemas.microsoft.com/office/drawing/2017/decorative" val="0"/>
                </a:ext>
              </a:extLst>
            </p:cNvPr>
            <p:cNvSpPr txBox="1">
              <a:spLocks noChangeArrowheads="1"/>
            </p:cNvSpPr>
            <p:nvPr/>
          </p:nvSpPr>
          <p:spPr bwMode="auto">
            <a:xfrm>
              <a:off x="3596511" y="5049655"/>
              <a:ext cx="184154" cy="13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rgbClr val="FF0000"/>
                  </a:solidFill>
                  <a:latin typeface="+mj-lt"/>
                  <a:ea typeface="ＭＳ Ｐゴシック" panose="020B0600070205080204" pitchFamily="34" charset="-128"/>
                  <a:cs typeface="Segoe UI" panose="020B0502040204020203" pitchFamily="34" charset="0"/>
                </a:rPr>
                <a:t>X</a:t>
              </a:r>
            </a:p>
          </p:txBody>
        </p:sp>
        <p:sp>
          <p:nvSpPr>
            <p:cNvPr id="112660" name="system 1319 planned" descr="system 1319 planned">
              <a:hlinkClick r:id="rId10"/>
              <a:extLst>
                <a:ext uri="{FF2B5EF4-FFF2-40B4-BE49-F238E27FC236}">
                  <a16:creationId xmlns:a16="http://schemas.microsoft.com/office/drawing/2014/main" id="{96A3B87A-E30E-4812-A849-44CDEE795D0B}"/>
                </a:ext>
                <a:ext uri="{C183D7F6-B498-43B3-948B-1728B52AA6E4}">
                  <adec:decorative xmlns:adec="http://schemas.microsoft.com/office/drawing/2017/decorative" val="0"/>
                </a:ext>
              </a:extLst>
            </p:cNvPr>
            <p:cNvSpPr>
              <a:spLocks noChangeArrowheads="1"/>
            </p:cNvSpPr>
            <p:nvPr/>
          </p:nvSpPr>
          <p:spPr bwMode="auto">
            <a:xfrm>
              <a:off x="2458175" y="5314501"/>
              <a:ext cx="894523" cy="182869"/>
            </a:xfrm>
            <a:prstGeom prst="rect">
              <a:avLst/>
            </a:prstGeom>
            <a:solidFill>
              <a:srgbClr val="D0F2FC"/>
            </a:solidFill>
            <a:ln w="9525">
              <a:solidFill>
                <a:schemeClr val="tx1"/>
              </a:solidFill>
              <a:prstDash val="dash"/>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mj-lt"/>
                  <a:ea typeface="ＭＳ Ｐゴシック" panose="020B0600070205080204" pitchFamily="34" charset="-128"/>
                  <a:cs typeface="Segoe UI" panose="020B0502040204020203" pitchFamily="34" charset="0"/>
                </a:rPr>
                <a:t>NME</a:t>
              </a:r>
            </a:p>
          </p:txBody>
        </p:sp>
        <p:cxnSp>
          <p:nvCxnSpPr>
            <p:cNvPr id="112661" name="Straight Arrow Connector 46">
              <a:extLst>
                <a:ext uri="{FF2B5EF4-FFF2-40B4-BE49-F238E27FC236}">
                  <a16:creationId xmlns:a16="http://schemas.microsoft.com/office/drawing/2014/main" id="{7CB97C19-E538-4F46-B790-55EE64872C24}"/>
                </a:ext>
                <a:ext uri="{C183D7F6-B498-43B3-948B-1728B52AA6E4}">
                  <adec:decorative xmlns:adec="http://schemas.microsoft.com/office/drawing/2017/decorative" val="1"/>
                </a:ext>
              </a:extLst>
            </p:cNvPr>
            <p:cNvCxnSpPr>
              <a:cxnSpLocks noChangeShapeType="1"/>
              <a:stCxn id="112660" idx="3"/>
            </p:cNvCxnSpPr>
            <p:nvPr/>
          </p:nvCxnSpPr>
          <p:spPr bwMode="auto">
            <a:xfrm flipV="1">
              <a:off x="3352698" y="5394396"/>
              <a:ext cx="5650608"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2662" name="Straight Arrow Connector 98">
              <a:extLst>
                <a:ext uri="{FF2B5EF4-FFF2-40B4-BE49-F238E27FC236}">
                  <a16:creationId xmlns:a16="http://schemas.microsoft.com/office/drawing/2014/main" id="{205C2365-B6FF-453E-B8D8-F448F5F0291A}"/>
                </a:ext>
                <a:ext uri="{C183D7F6-B498-43B3-948B-1728B52AA6E4}">
                  <adec:decorative xmlns:adec="http://schemas.microsoft.com/office/drawing/2017/decorative" val="1"/>
                </a:ext>
              </a:extLst>
            </p:cNvPr>
            <p:cNvCxnSpPr>
              <a:cxnSpLocks/>
              <a:endCxn id="112660" idx="0"/>
            </p:cNvCxnSpPr>
            <p:nvPr/>
          </p:nvCxnSpPr>
          <p:spPr bwMode="auto">
            <a:xfrm>
              <a:off x="1468536" y="4847221"/>
              <a:ext cx="1436901" cy="46728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2663" name="Straight Arrow Connector 99">
              <a:extLst>
                <a:ext uri="{FF2B5EF4-FFF2-40B4-BE49-F238E27FC236}">
                  <a16:creationId xmlns:a16="http://schemas.microsoft.com/office/drawing/2014/main" id="{C7E5BC3D-5203-4E29-BFB7-EEDC65B4EA74}"/>
                </a:ext>
                <a:ext uri="{C183D7F6-B498-43B3-948B-1728B52AA6E4}">
                  <adec:decorative xmlns:adec="http://schemas.microsoft.com/office/drawing/2017/decorative" val="1"/>
                </a:ext>
              </a:extLst>
            </p:cNvPr>
            <p:cNvCxnSpPr>
              <a:cxnSpLocks/>
              <a:endCxn id="112660" idx="0"/>
            </p:cNvCxnSpPr>
            <p:nvPr/>
          </p:nvCxnSpPr>
          <p:spPr bwMode="auto">
            <a:xfrm>
              <a:off x="1468536" y="5126071"/>
              <a:ext cx="1436901" cy="18843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12674" name="Straight Arrow Connector 48">
              <a:extLst>
                <a:ext uri="{FF2B5EF4-FFF2-40B4-BE49-F238E27FC236}">
                  <a16:creationId xmlns:a16="http://schemas.microsoft.com/office/drawing/2014/main" id="{96DA8DC8-6F4B-4E87-8BAF-7D599A1A528C}"/>
                </a:ext>
                <a:ext uri="{C183D7F6-B498-43B3-948B-1728B52AA6E4}">
                  <adec:decorative xmlns:adec="http://schemas.microsoft.com/office/drawing/2017/decorative" val="1"/>
                </a:ext>
              </a:extLst>
            </p:cNvPr>
            <p:cNvCxnSpPr>
              <a:cxnSpLocks noChangeShapeType="1"/>
            </p:cNvCxnSpPr>
            <p:nvPr/>
          </p:nvCxnSpPr>
          <p:spPr bwMode="auto">
            <a:xfrm flipV="1">
              <a:off x="1073612" y="4847221"/>
              <a:ext cx="369618" cy="196"/>
            </a:xfrm>
            <a:prstGeom prst="straightConnector1">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12675" name="Straight Arrow Connector 48 planned planned planned planned">
              <a:extLst>
                <a:ext uri="{FF2B5EF4-FFF2-40B4-BE49-F238E27FC236}">
                  <a16:creationId xmlns:a16="http://schemas.microsoft.com/office/drawing/2014/main" id="{D381AAF0-E974-46A9-9EBC-4DCBAF09D937}"/>
                </a:ext>
                <a:ext uri="{C183D7F6-B498-43B3-948B-1728B52AA6E4}">
                  <adec:decorative xmlns:adec="http://schemas.microsoft.com/office/drawing/2017/decorative" val="1"/>
                </a:ext>
              </a:extLst>
            </p:cNvPr>
            <p:cNvCxnSpPr>
              <a:cxnSpLocks noChangeShapeType="1"/>
              <a:stCxn id="112677" idx="1"/>
              <a:endCxn id="112676" idx="1"/>
            </p:cNvCxnSpPr>
            <p:nvPr/>
          </p:nvCxnSpPr>
          <p:spPr bwMode="auto">
            <a:xfrm>
              <a:off x="326623" y="4847417"/>
              <a:ext cx="3270108" cy="5811"/>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12676" name="TextBox 348" descr="X">
              <a:extLst>
                <a:ext uri="{FF2B5EF4-FFF2-40B4-BE49-F238E27FC236}">
                  <a16:creationId xmlns:a16="http://schemas.microsoft.com/office/drawing/2014/main" id="{78B884FA-9CDC-42B9-8C9E-4F8548D72D48}"/>
                </a:ext>
                <a:ext uri="{C183D7F6-B498-43B3-948B-1728B52AA6E4}">
                  <adec:decorative xmlns:adec="http://schemas.microsoft.com/office/drawing/2017/decorative" val="0"/>
                </a:ext>
              </a:extLst>
            </p:cNvPr>
            <p:cNvSpPr txBox="1">
              <a:spLocks noChangeArrowheads="1"/>
            </p:cNvSpPr>
            <p:nvPr/>
          </p:nvSpPr>
          <p:spPr bwMode="auto">
            <a:xfrm>
              <a:off x="3596731" y="4784965"/>
              <a:ext cx="184154"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rgbClr val="FF0000"/>
                  </a:solidFill>
                  <a:latin typeface="+mj-lt"/>
                  <a:ea typeface="ＭＳ Ｐゴシック" panose="020B0600070205080204" pitchFamily="34" charset="-128"/>
                  <a:cs typeface="Segoe UI" panose="020B0502040204020203" pitchFamily="34" charset="0"/>
                </a:rPr>
                <a:t>X</a:t>
              </a:r>
            </a:p>
          </p:txBody>
        </p:sp>
        <p:sp>
          <p:nvSpPr>
            <p:cNvPr id="112677" name="system 1065" descr="system 1065">
              <a:hlinkClick r:id="rId11"/>
              <a:extLst>
                <a:ext uri="{FF2B5EF4-FFF2-40B4-BE49-F238E27FC236}">
                  <a16:creationId xmlns:a16="http://schemas.microsoft.com/office/drawing/2014/main" id="{6EB305CA-D989-4861-AC7F-DC2436C2C734}"/>
                </a:ext>
                <a:ext uri="{C183D7F6-B498-43B3-948B-1728B52AA6E4}">
                  <adec:decorative xmlns:adec="http://schemas.microsoft.com/office/drawing/2017/decorative" val="0"/>
                </a:ext>
              </a:extLst>
            </p:cNvPr>
            <p:cNvSpPr>
              <a:spLocks noChangeArrowheads="1"/>
            </p:cNvSpPr>
            <p:nvPr/>
          </p:nvSpPr>
          <p:spPr bwMode="auto">
            <a:xfrm>
              <a:off x="326623" y="4747139"/>
              <a:ext cx="804689" cy="200555"/>
            </a:xfrm>
            <a:prstGeom prst="rect">
              <a:avLst/>
            </a:prstGeom>
            <a:solidFill>
              <a:srgbClr val="D0F2FC"/>
            </a:solidFill>
            <a:ln w="9525">
              <a:solidFill>
                <a:schemeClr val="tx1"/>
              </a:solidFill>
              <a:miter lim="800000"/>
              <a:headEnd/>
              <a:tailEnd/>
            </a:ln>
          </p:spPr>
          <p:txBody>
            <a:bodyPr wrap="none" lIns="9144"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ICMS</a:t>
              </a:r>
            </a:p>
          </p:txBody>
        </p:sp>
        <p:sp>
          <p:nvSpPr>
            <p:cNvPr id="112669" name="Rectangle 169">
              <a:extLst>
                <a:ext uri="{FF2B5EF4-FFF2-40B4-BE49-F238E27FC236}">
                  <a16:creationId xmlns:a16="http://schemas.microsoft.com/office/drawing/2014/main" id="{4A8B109B-D192-4EB6-B5D8-934101007D24}"/>
                </a:ext>
                <a:ext uri="{C183D7F6-B498-43B3-948B-1728B52AA6E4}">
                  <adec:decorative xmlns:adec="http://schemas.microsoft.com/office/drawing/2017/decorative" val="1"/>
                </a:ext>
              </a:extLst>
            </p:cNvPr>
            <p:cNvSpPr>
              <a:spLocks noChangeArrowheads="1"/>
            </p:cNvSpPr>
            <p:nvPr/>
          </p:nvSpPr>
          <p:spPr bwMode="auto">
            <a:xfrm flipV="1">
              <a:off x="30163" y="2597679"/>
              <a:ext cx="9034462" cy="2981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mj-lt"/>
                  <a:ea typeface="ＭＳ Ｐゴシック" panose="020B0600070205080204" pitchFamily="34" charset="-128"/>
                  <a:cs typeface="Segoe UI" panose="020B0502040204020203" pitchFamily="34" charset="0"/>
                </a:rPr>
                <a:t>Infrastructure</a:t>
              </a:r>
            </a:p>
          </p:txBody>
        </p:sp>
        <p:sp>
          <p:nvSpPr>
            <p:cNvPr id="112670" name="Rectangle 169">
              <a:extLst>
                <a:ext uri="{FF2B5EF4-FFF2-40B4-BE49-F238E27FC236}">
                  <a16:creationId xmlns:a16="http://schemas.microsoft.com/office/drawing/2014/main" id="{46AD7E1E-58D4-47C6-86B3-87206FCF0112}"/>
                </a:ext>
                <a:ext uri="{C183D7F6-B498-43B3-948B-1728B52AA6E4}">
                  <adec:decorative xmlns:adec="http://schemas.microsoft.com/office/drawing/2017/decorative" val="1"/>
                </a:ext>
              </a:extLst>
            </p:cNvPr>
            <p:cNvSpPr>
              <a:spLocks noChangeArrowheads="1"/>
            </p:cNvSpPr>
            <p:nvPr/>
          </p:nvSpPr>
          <p:spPr bwMode="auto">
            <a:xfrm flipV="1">
              <a:off x="28135" y="5579123"/>
              <a:ext cx="9034462" cy="889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mj-lt"/>
                  <a:ea typeface="ＭＳ Ｐゴシック" panose="020B0600070205080204" pitchFamily="34" charset="-128"/>
                  <a:cs typeface="Segoe UI" panose="020B0502040204020203" pitchFamily="34" charset="0"/>
                </a:rPr>
                <a:t>Safety and Enhancements</a:t>
              </a:r>
            </a:p>
          </p:txBody>
        </p:sp>
        <p:cxnSp>
          <p:nvCxnSpPr>
            <p:cNvPr id="66" name="Straight Arrow Connector 166">
              <a:extLst>
                <a:ext uri="{FF2B5EF4-FFF2-40B4-BE49-F238E27FC236}">
                  <a16:creationId xmlns:a16="http://schemas.microsoft.com/office/drawing/2014/main" id="{4DD3231A-5333-4B3C-8CAC-41CB0208F9B4}"/>
                </a:ext>
                <a:ext uri="{C183D7F6-B498-43B3-948B-1728B52AA6E4}">
                  <adec:decorative xmlns:adec="http://schemas.microsoft.com/office/drawing/2017/decorative" val="1"/>
                </a:ext>
              </a:extLst>
            </p:cNvPr>
            <p:cNvCxnSpPr>
              <a:cxnSpLocks/>
            </p:cNvCxnSpPr>
            <p:nvPr/>
          </p:nvCxnSpPr>
          <p:spPr bwMode="auto">
            <a:xfrm flipV="1">
              <a:off x="1025079" y="2832071"/>
              <a:ext cx="7949740" cy="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8" name="system 1336" descr="system 1336">
              <a:hlinkClick r:id="rId12"/>
              <a:extLst>
                <a:ext uri="{FF2B5EF4-FFF2-40B4-BE49-F238E27FC236}">
                  <a16:creationId xmlns:a16="http://schemas.microsoft.com/office/drawing/2014/main" id="{4FB45E76-5B27-49AE-BD32-D5002A3E08AD}"/>
                </a:ext>
                <a:ext uri="{C183D7F6-B498-43B3-948B-1728B52AA6E4}">
                  <adec:decorative xmlns:adec="http://schemas.microsoft.com/office/drawing/2017/decorative" val="0"/>
                </a:ext>
              </a:extLst>
            </p:cNvPr>
            <p:cNvSpPr>
              <a:spLocks noChangeArrowheads="1"/>
            </p:cNvSpPr>
            <p:nvPr/>
          </p:nvSpPr>
          <p:spPr bwMode="auto">
            <a:xfrm>
              <a:off x="326623" y="2746945"/>
              <a:ext cx="804689" cy="182880"/>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Arial" panose="020B0604020202020204" pitchFamily="34" charset="0"/>
                </a:rPr>
                <a:t>REIL</a:t>
              </a:r>
            </a:p>
          </p:txBody>
        </p:sp>
        <p:sp>
          <p:nvSpPr>
            <p:cNvPr id="70" name="system 91" descr="system 91">
              <a:hlinkClick r:id="rId13"/>
              <a:extLst>
                <a:ext uri="{FF2B5EF4-FFF2-40B4-BE49-F238E27FC236}">
                  <a16:creationId xmlns:a16="http://schemas.microsoft.com/office/drawing/2014/main" id="{13C96D29-FDD2-4A66-B2B9-CCBC3C92E50A}"/>
                </a:ext>
                <a:ext uri="{C183D7F6-B498-43B3-948B-1728B52AA6E4}">
                  <adec:decorative xmlns:adec="http://schemas.microsoft.com/office/drawing/2017/decorative" val="0"/>
                </a:ext>
              </a:extLst>
            </p:cNvPr>
            <p:cNvSpPr>
              <a:spLocks noChangeArrowheads="1"/>
            </p:cNvSpPr>
            <p:nvPr/>
          </p:nvSpPr>
          <p:spPr bwMode="auto">
            <a:xfrm>
              <a:off x="326623" y="3290379"/>
              <a:ext cx="804689"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Arial" panose="020B0604020202020204" pitchFamily="34" charset="0"/>
                </a:rPr>
                <a:t>PAPI</a:t>
              </a:r>
            </a:p>
          </p:txBody>
        </p:sp>
        <p:cxnSp>
          <p:nvCxnSpPr>
            <p:cNvPr id="71" name="Straight Arrow Connector 45">
              <a:extLst>
                <a:ext uri="{FF2B5EF4-FFF2-40B4-BE49-F238E27FC236}">
                  <a16:creationId xmlns:a16="http://schemas.microsoft.com/office/drawing/2014/main" id="{7017E9F6-60FA-440D-84AA-9F027432F172}"/>
                </a:ext>
                <a:ext uri="{C183D7F6-B498-43B3-948B-1728B52AA6E4}">
                  <adec:decorative xmlns:adec="http://schemas.microsoft.com/office/drawing/2017/decorative" val="1"/>
                </a:ext>
              </a:extLst>
            </p:cNvPr>
            <p:cNvCxnSpPr>
              <a:cxnSpLocks noChangeShapeType="1"/>
            </p:cNvCxnSpPr>
            <p:nvPr/>
          </p:nvCxnSpPr>
          <p:spPr bwMode="auto">
            <a:xfrm>
              <a:off x="1131312" y="3354413"/>
              <a:ext cx="7843507"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2" name="Straight Arrow Connector 40 planned planned planned planned">
              <a:extLst>
                <a:ext uri="{FF2B5EF4-FFF2-40B4-BE49-F238E27FC236}">
                  <a16:creationId xmlns:a16="http://schemas.microsoft.com/office/drawing/2014/main" id="{53EB48F3-F23F-4081-8FAE-9F6197869C18}"/>
                </a:ext>
                <a:ext uri="{C183D7F6-B498-43B3-948B-1728B52AA6E4}">
                  <adec:decorative xmlns:adec="http://schemas.microsoft.com/office/drawing/2017/decorative" val="1"/>
                </a:ext>
              </a:extLst>
            </p:cNvPr>
            <p:cNvCxnSpPr>
              <a:cxnSpLocks noChangeShapeType="1"/>
              <a:stCxn id="80" idx="3"/>
            </p:cNvCxnSpPr>
            <p:nvPr/>
          </p:nvCxnSpPr>
          <p:spPr bwMode="auto">
            <a:xfrm>
              <a:off x="1134281" y="3103758"/>
              <a:ext cx="7840538" cy="101433"/>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76" name="segment 647 planned" descr="segment 647 planned">
              <a:hlinkClick r:id="rId14"/>
              <a:extLst>
                <a:ext uri="{FF2B5EF4-FFF2-40B4-BE49-F238E27FC236}">
                  <a16:creationId xmlns:a16="http://schemas.microsoft.com/office/drawing/2014/main" id="{E5179316-C83E-4ADC-AA9D-2A4AB2C9DEB8}"/>
                </a:ext>
                <a:ext uri="{C183D7F6-B498-43B3-948B-1728B52AA6E4}">
                  <adec:decorative xmlns:adec="http://schemas.microsoft.com/office/drawing/2017/decorative" val="0"/>
                </a:ext>
              </a:extLst>
            </p:cNvPr>
            <p:cNvSpPr>
              <a:spLocks noChangeArrowheads="1"/>
            </p:cNvSpPr>
            <p:nvPr/>
          </p:nvSpPr>
          <p:spPr bwMode="auto">
            <a:xfrm>
              <a:off x="3224660" y="3297569"/>
              <a:ext cx="5511378"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5" name="segment 647" descr="segment 647">
              <a:hlinkClick r:id="rId14"/>
              <a:extLst>
                <a:ext uri="{FF2B5EF4-FFF2-40B4-BE49-F238E27FC236}">
                  <a16:creationId xmlns:a16="http://schemas.microsoft.com/office/drawing/2014/main" id="{27B73FCD-7AAD-484B-80C8-EAD46CD80C8D}"/>
                </a:ext>
                <a:ext uri="{C183D7F6-B498-43B3-948B-1728B52AA6E4}">
                  <adec:decorative xmlns:adec="http://schemas.microsoft.com/office/drawing/2017/decorative" val="0"/>
                </a:ext>
              </a:extLst>
            </p:cNvPr>
            <p:cNvSpPr>
              <a:spLocks noChangeArrowheads="1"/>
            </p:cNvSpPr>
            <p:nvPr/>
          </p:nvSpPr>
          <p:spPr bwMode="auto">
            <a:xfrm>
              <a:off x="1172347" y="3297569"/>
              <a:ext cx="3481737"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Replace VASI with PAPI</a:t>
              </a:r>
            </a:p>
          </p:txBody>
        </p:sp>
        <p:sp>
          <p:nvSpPr>
            <p:cNvPr id="77" name="segment 649" descr="segment 649">
              <a:hlinkClick r:id="rId15"/>
              <a:extLst>
                <a:ext uri="{FF2B5EF4-FFF2-40B4-BE49-F238E27FC236}">
                  <a16:creationId xmlns:a16="http://schemas.microsoft.com/office/drawing/2014/main" id="{08FA5CDA-AF95-4670-804A-A4CC06B50FF7}"/>
                </a:ext>
                <a:ext uri="{C183D7F6-B498-43B3-948B-1728B52AA6E4}">
                  <adec:decorative xmlns:adec="http://schemas.microsoft.com/office/drawing/2017/decorative" val="0"/>
                </a:ext>
              </a:extLst>
            </p:cNvPr>
            <p:cNvSpPr>
              <a:spLocks noChangeArrowheads="1"/>
            </p:cNvSpPr>
            <p:nvPr/>
          </p:nvSpPr>
          <p:spPr bwMode="auto">
            <a:xfrm>
              <a:off x="1174364" y="2770677"/>
              <a:ext cx="7562895"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NAVAIDS Sustainment</a:t>
              </a:r>
            </a:p>
          </p:txBody>
        </p:sp>
        <p:sp>
          <p:nvSpPr>
            <p:cNvPr id="79" name="segment 646 planned" descr="segment 646 planned">
              <a:hlinkClick r:id="rId16"/>
              <a:extLst>
                <a:ext uri="{FF2B5EF4-FFF2-40B4-BE49-F238E27FC236}">
                  <a16:creationId xmlns:a16="http://schemas.microsoft.com/office/drawing/2014/main" id="{CBF5CF2E-5B06-4778-A7E9-0A8801CF6E6C}"/>
                </a:ext>
                <a:ext uri="{C183D7F6-B498-43B3-948B-1728B52AA6E4}">
                  <adec:decorative xmlns:adec="http://schemas.microsoft.com/office/drawing/2017/decorative" val="0"/>
                </a:ext>
              </a:extLst>
            </p:cNvPr>
            <p:cNvSpPr>
              <a:spLocks noChangeArrowheads="1"/>
            </p:cNvSpPr>
            <p:nvPr/>
          </p:nvSpPr>
          <p:spPr bwMode="auto">
            <a:xfrm>
              <a:off x="3754638" y="3520516"/>
              <a:ext cx="4981400"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3" name="segment 646" descr="segment 646">
              <a:hlinkClick r:id="rId16"/>
              <a:extLst>
                <a:ext uri="{FF2B5EF4-FFF2-40B4-BE49-F238E27FC236}">
                  <a16:creationId xmlns:a16="http://schemas.microsoft.com/office/drawing/2014/main" id="{0F289AF5-4CF5-47DE-BDA6-F4026DB14375}"/>
                </a:ext>
                <a:ext uri="{C183D7F6-B498-43B3-948B-1728B52AA6E4}">
                  <adec:decorative xmlns:adec="http://schemas.microsoft.com/office/drawing/2017/decorative" val="0"/>
                </a:ext>
              </a:extLst>
            </p:cNvPr>
            <p:cNvSpPr>
              <a:spLocks noChangeArrowheads="1"/>
            </p:cNvSpPr>
            <p:nvPr/>
          </p:nvSpPr>
          <p:spPr bwMode="auto">
            <a:xfrm>
              <a:off x="1174365" y="3519825"/>
              <a:ext cx="3479719"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Visual NAVAIDS for New Qualifiers </a:t>
              </a:r>
            </a:p>
          </p:txBody>
        </p:sp>
        <p:sp>
          <p:nvSpPr>
            <p:cNvPr id="80" name="system 95" descr="system 95">
              <a:hlinkClick r:id="rId17"/>
              <a:extLst>
                <a:ext uri="{FF2B5EF4-FFF2-40B4-BE49-F238E27FC236}">
                  <a16:creationId xmlns:a16="http://schemas.microsoft.com/office/drawing/2014/main" id="{4C38695C-A546-4DE9-A3EF-F2129A3B0B42}"/>
                </a:ext>
                <a:ext uri="{C183D7F6-B498-43B3-948B-1728B52AA6E4}">
                  <adec:decorative xmlns:adec="http://schemas.microsoft.com/office/drawing/2017/decorative" val="0"/>
                </a:ext>
              </a:extLst>
            </p:cNvPr>
            <p:cNvSpPr>
              <a:spLocks noChangeArrowheads="1"/>
            </p:cNvSpPr>
            <p:nvPr/>
          </p:nvSpPr>
          <p:spPr bwMode="auto">
            <a:xfrm>
              <a:off x="329592" y="3012318"/>
              <a:ext cx="804689" cy="182880"/>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VASI</a:t>
              </a:r>
            </a:p>
          </p:txBody>
        </p:sp>
        <p:cxnSp>
          <p:nvCxnSpPr>
            <p:cNvPr id="53" name="Straight Arrow Connector 60">
              <a:extLst>
                <a:ext uri="{FF2B5EF4-FFF2-40B4-BE49-F238E27FC236}">
                  <a16:creationId xmlns:a16="http://schemas.microsoft.com/office/drawing/2014/main" id="{E6C1B340-F9B1-49BF-BE8E-DCE81F90ACB2}"/>
                </a:ext>
                <a:ext uri="{C183D7F6-B498-43B3-948B-1728B52AA6E4}">
                  <adec:decorative xmlns:adec="http://schemas.microsoft.com/office/drawing/2017/decorative" val="1"/>
                </a:ext>
              </a:extLst>
            </p:cNvPr>
            <p:cNvCxnSpPr>
              <a:cxnSpLocks noChangeShapeType="1"/>
            </p:cNvCxnSpPr>
            <p:nvPr/>
          </p:nvCxnSpPr>
          <p:spPr bwMode="auto">
            <a:xfrm>
              <a:off x="1131311" y="5797758"/>
              <a:ext cx="7854266"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2644" name="roadmap_symbol 169" descr="roadmap_symbol 169">
              <a:hlinkClick r:id="rId18"/>
              <a:extLst>
                <a:ext uri="{FF2B5EF4-FFF2-40B4-BE49-F238E27FC236}">
                  <a16:creationId xmlns:a16="http://schemas.microsoft.com/office/drawing/2014/main" id="{EEC73FF8-FF64-417D-9DA4-052B45D44B07}"/>
                </a:ext>
                <a:ext uri="{C183D7F6-B498-43B3-948B-1728B52AA6E4}">
                  <adec:decorative xmlns:adec="http://schemas.microsoft.com/office/drawing/2017/decorative" val="0"/>
                </a:ext>
              </a:extLst>
            </p:cNvPr>
            <p:cNvSpPr>
              <a:spLocks noChangeArrowheads="1"/>
            </p:cNvSpPr>
            <p:nvPr/>
          </p:nvSpPr>
          <p:spPr bwMode="auto">
            <a:xfrm>
              <a:off x="329592" y="5714727"/>
              <a:ext cx="804689" cy="182880"/>
            </a:xfrm>
            <a:prstGeom prst="rect">
              <a:avLst/>
            </a:prstGeom>
            <a:solidFill>
              <a:srgbClr val="FFFF99"/>
            </a:solidFill>
            <a:ln w="9525">
              <a:solidFill>
                <a:schemeClr val="tx1"/>
              </a:solidFill>
              <a:miter lim="800000"/>
              <a:headEnd/>
              <a:tailEnd/>
            </a:ln>
          </p:spPr>
          <p:txBody>
            <a:bodyPr lIns="0" tIns="0" rIns="0" bIns="0" anchor="ctr" anchorCtr="1">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800">
                  <a:solidFill>
                    <a:srgbClr val="000000"/>
                  </a:solidFill>
                  <a:latin typeface="+mj-lt"/>
                  <a:ea typeface="ＭＳ Ｐゴシック" panose="020B0600070205080204" pitchFamily="34" charset="-128"/>
                  <a:cs typeface="Segoe UI" panose="020B0502040204020203" pitchFamily="34" charset="0"/>
                </a:rPr>
                <a:t>ELVO</a:t>
              </a:r>
            </a:p>
          </p:txBody>
        </p:sp>
        <p:sp>
          <p:nvSpPr>
            <p:cNvPr id="46" name="segment 655" descr="segment 655">
              <a:hlinkClick r:id="rId19"/>
              <a:extLst>
                <a:ext uri="{FF2B5EF4-FFF2-40B4-BE49-F238E27FC236}">
                  <a16:creationId xmlns:a16="http://schemas.microsoft.com/office/drawing/2014/main" id="{17631DE8-1255-46F3-A841-C7C12116D797}"/>
                </a:ext>
                <a:ext uri="{C183D7F6-B498-43B3-948B-1728B52AA6E4}">
                  <adec:decorative xmlns:adec="http://schemas.microsoft.com/office/drawing/2017/decorative" val="0"/>
                </a:ext>
              </a:extLst>
            </p:cNvPr>
            <p:cNvSpPr>
              <a:spLocks noChangeArrowheads="1"/>
            </p:cNvSpPr>
            <p:nvPr/>
          </p:nvSpPr>
          <p:spPr bwMode="auto">
            <a:xfrm>
              <a:off x="1173146" y="1979145"/>
              <a:ext cx="1947012"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VORTAC (Includes VOR &amp; TACAN)</a:t>
              </a:r>
            </a:p>
          </p:txBody>
        </p:sp>
        <p:sp>
          <p:nvSpPr>
            <p:cNvPr id="47" name="segment 658 planned" descr="segment 658 planned">
              <a:hlinkClick r:id="rId20"/>
              <a:extLst>
                <a:ext uri="{FF2B5EF4-FFF2-40B4-BE49-F238E27FC236}">
                  <a16:creationId xmlns:a16="http://schemas.microsoft.com/office/drawing/2014/main" id="{FDB684D0-FD86-4226-9A5C-A8FE4C511489}"/>
                </a:ext>
                <a:ext uri="{C183D7F6-B498-43B3-948B-1728B52AA6E4}">
                  <adec:decorative xmlns:adec="http://schemas.microsoft.com/office/drawing/2017/decorative" val="0"/>
                </a:ext>
              </a:extLst>
            </p:cNvPr>
            <p:cNvSpPr>
              <a:spLocks noChangeArrowheads="1"/>
            </p:cNvSpPr>
            <p:nvPr/>
          </p:nvSpPr>
          <p:spPr bwMode="auto">
            <a:xfrm>
              <a:off x="5675238" y="1784526"/>
              <a:ext cx="3072525"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8" name="segment 658" descr="segment 658">
              <a:hlinkClick r:id="rId20"/>
              <a:extLst>
                <a:ext uri="{FF2B5EF4-FFF2-40B4-BE49-F238E27FC236}">
                  <a16:creationId xmlns:a16="http://schemas.microsoft.com/office/drawing/2014/main" id="{E0D3F24B-024E-4AC4-AD9C-C740F7FCFD84}"/>
                </a:ext>
                <a:ext uri="{C183D7F6-B498-43B3-948B-1728B52AA6E4}">
                  <adec:decorative xmlns:adec="http://schemas.microsoft.com/office/drawing/2017/decorative" val="0"/>
                </a:ext>
              </a:extLst>
            </p:cNvPr>
            <p:cNvSpPr>
              <a:spLocks noChangeArrowheads="1"/>
            </p:cNvSpPr>
            <p:nvPr/>
          </p:nvSpPr>
          <p:spPr bwMode="auto">
            <a:xfrm>
              <a:off x="1173145" y="1784526"/>
              <a:ext cx="6547074"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Runway Visual Range (Includes CAT I &amp; CAT II/III)</a:t>
              </a:r>
            </a:p>
          </p:txBody>
        </p:sp>
        <p:sp>
          <p:nvSpPr>
            <p:cNvPr id="49" name="segment 648 planned" descr="segment 648 planned">
              <a:hlinkClick r:id="rId21"/>
              <a:extLst>
                <a:ext uri="{FF2B5EF4-FFF2-40B4-BE49-F238E27FC236}">
                  <a16:creationId xmlns:a16="http://schemas.microsoft.com/office/drawing/2014/main" id="{D67B738A-57AB-42D5-BE67-CA59241B8066}"/>
                </a:ext>
                <a:ext uri="{C183D7F6-B498-43B3-948B-1728B52AA6E4}">
                  <adec:decorative xmlns:adec="http://schemas.microsoft.com/office/drawing/2017/decorative" val="0"/>
                </a:ext>
              </a:extLst>
            </p:cNvPr>
            <p:cNvSpPr>
              <a:spLocks noChangeArrowheads="1"/>
            </p:cNvSpPr>
            <p:nvPr/>
          </p:nvSpPr>
          <p:spPr bwMode="auto">
            <a:xfrm>
              <a:off x="3790706" y="1412598"/>
              <a:ext cx="4945333"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0" name="segment 648" descr="segment 648">
              <a:hlinkClick r:id="rId21"/>
              <a:extLst>
                <a:ext uri="{FF2B5EF4-FFF2-40B4-BE49-F238E27FC236}">
                  <a16:creationId xmlns:a16="http://schemas.microsoft.com/office/drawing/2014/main" id="{AC02FAC8-EFA1-46C0-AEDE-81C6CF346566}"/>
                </a:ext>
                <a:ext uri="{C183D7F6-B498-43B3-948B-1728B52AA6E4}">
                  <adec:decorative xmlns:adec="http://schemas.microsoft.com/office/drawing/2017/decorative" val="0"/>
                </a:ext>
              </a:extLst>
            </p:cNvPr>
            <p:cNvSpPr>
              <a:spLocks noChangeArrowheads="1"/>
            </p:cNvSpPr>
            <p:nvPr/>
          </p:nvSpPr>
          <p:spPr bwMode="auto">
            <a:xfrm>
              <a:off x="1173144" y="1412598"/>
              <a:ext cx="3991811"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Approach Lighting System Safety Enhancement</a:t>
              </a:r>
            </a:p>
          </p:txBody>
        </p:sp>
        <p:sp>
          <p:nvSpPr>
            <p:cNvPr id="51" name="program 159 planned" descr="program 159 planned">
              <a:hlinkClick r:id="rId22"/>
              <a:extLst>
                <a:ext uri="{FF2B5EF4-FFF2-40B4-BE49-F238E27FC236}">
                  <a16:creationId xmlns:a16="http://schemas.microsoft.com/office/drawing/2014/main" id="{88ADA66A-51BA-4344-BCE1-7C61803CA1BD}"/>
                </a:ext>
                <a:ext uri="{C183D7F6-B498-43B3-948B-1728B52AA6E4}">
                  <adec:decorative xmlns:adec="http://schemas.microsoft.com/office/drawing/2017/decorative" val="0"/>
                </a:ext>
              </a:extLst>
            </p:cNvPr>
            <p:cNvSpPr>
              <a:spLocks noChangeArrowheads="1"/>
            </p:cNvSpPr>
            <p:nvPr/>
          </p:nvSpPr>
          <p:spPr bwMode="auto">
            <a:xfrm>
              <a:off x="3878911" y="907165"/>
              <a:ext cx="4868852"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2" name="segment 640" descr="segment 640">
              <a:hlinkClick r:id="rId23"/>
              <a:extLst>
                <a:ext uri="{FF2B5EF4-FFF2-40B4-BE49-F238E27FC236}">
                  <a16:creationId xmlns:a16="http://schemas.microsoft.com/office/drawing/2014/main" id="{C0FA8685-6D48-4B67-8E18-56C89A42BBCD}"/>
                </a:ext>
                <a:ext uri="{C183D7F6-B498-43B3-948B-1728B52AA6E4}">
                  <adec:decorative xmlns:adec="http://schemas.microsoft.com/office/drawing/2017/decorative" val="0"/>
                </a:ext>
              </a:extLst>
            </p:cNvPr>
            <p:cNvSpPr>
              <a:spLocks noChangeArrowheads="1"/>
            </p:cNvSpPr>
            <p:nvPr/>
          </p:nvSpPr>
          <p:spPr bwMode="auto">
            <a:xfrm>
              <a:off x="1173145" y="907165"/>
              <a:ext cx="3991811" cy="128016"/>
            </a:xfrm>
            <a:prstGeom prst="rect">
              <a:avLst/>
            </a:prstGeom>
            <a:solidFill>
              <a:srgbClr val="DDDDDD"/>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Instrument Landing Systems (ILS) (Includes CAT I &amp; CAT II/III)</a:t>
              </a:r>
            </a:p>
          </p:txBody>
        </p:sp>
        <p:sp>
          <p:nvSpPr>
            <p:cNvPr id="55" name="segment 660" descr="segment 660">
              <a:hlinkClick r:id="rId24"/>
              <a:extLst>
                <a:ext uri="{FF2B5EF4-FFF2-40B4-BE49-F238E27FC236}">
                  <a16:creationId xmlns:a16="http://schemas.microsoft.com/office/drawing/2014/main" id="{3A9FE95A-025E-4789-AC4F-3D6A8FA3CDA9}"/>
                </a:ext>
                <a:ext uri="{C183D7F6-B498-43B3-948B-1728B52AA6E4}">
                  <adec:decorative xmlns:adec="http://schemas.microsoft.com/office/drawing/2017/decorative" val="0"/>
                </a:ext>
              </a:extLst>
            </p:cNvPr>
            <p:cNvSpPr>
              <a:spLocks noChangeArrowheads="1"/>
            </p:cNvSpPr>
            <p:nvPr/>
          </p:nvSpPr>
          <p:spPr bwMode="auto">
            <a:xfrm>
              <a:off x="1173145" y="2170417"/>
              <a:ext cx="3991810"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Distance Measuring Equipment (Includes LP DME &amp; HP DME)</a:t>
              </a:r>
            </a:p>
          </p:txBody>
        </p:sp>
        <p:sp>
          <p:nvSpPr>
            <p:cNvPr id="56" name="segment 649" descr="segment 649">
              <a:hlinkClick r:id="rId15"/>
              <a:extLst>
                <a:ext uri="{FF2B5EF4-FFF2-40B4-BE49-F238E27FC236}">
                  <a16:creationId xmlns:a16="http://schemas.microsoft.com/office/drawing/2014/main" id="{41DB8536-3DCF-4F55-910C-502E478DE004}"/>
                </a:ext>
                <a:ext uri="{C183D7F6-B498-43B3-948B-1728B52AA6E4}">
                  <adec:decorative xmlns:adec="http://schemas.microsoft.com/office/drawing/2017/decorative" val="0"/>
                </a:ext>
              </a:extLst>
            </p:cNvPr>
            <p:cNvSpPr>
              <a:spLocks noChangeArrowheads="1"/>
            </p:cNvSpPr>
            <p:nvPr/>
          </p:nvSpPr>
          <p:spPr bwMode="auto">
            <a:xfrm>
              <a:off x="1173145" y="1602747"/>
              <a:ext cx="7562895"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NAVAIDS Sustainment</a:t>
              </a:r>
            </a:p>
          </p:txBody>
        </p:sp>
        <p:sp>
          <p:nvSpPr>
            <p:cNvPr id="57" name="segment 647 planned" descr="segment 647 planned">
              <a:hlinkClick r:id="rId14"/>
              <a:extLst>
                <a:ext uri="{FF2B5EF4-FFF2-40B4-BE49-F238E27FC236}">
                  <a16:creationId xmlns:a16="http://schemas.microsoft.com/office/drawing/2014/main" id="{9AB773B3-5B19-42DE-86A5-3F858442295A}"/>
                </a:ext>
                <a:ext uri="{C183D7F6-B498-43B3-948B-1728B52AA6E4}">
                  <adec:decorative xmlns:adec="http://schemas.microsoft.com/office/drawing/2017/decorative" val="0"/>
                </a:ext>
              </a:extLst>
            </p:cNvPr>
            <p:cNvSpPr>
              <a:spLocks noChangeArrowheads="1"/>
            </p:cNvSpPr>
            <p:nvPr/>
          </p:nvSpPr>
          <p:spPr bwMode="auto">
            <a:xfrm>
              <a:off x="3867186" y="1242919"/>
              <a:ext cx="4868854"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9" name="segment 647" descr="segment 647">
              <a:hlinkClick r:id="rId14"/>
              <a:extLst>
                <a:ext uri="{FF2B5EF4-FFF2-40B4-BE49-F238E27FC236}">
                  <a16:creationId xmlns:a16="http://schemas.microsoft.com/office/drawing/2014/main" id="{7B270448-1222-4A69-81AB-CB7F6E8F212B}"/>
                </a:ext>
                <a:ext uri="{C183D7F6-B498-43B3-948B-1728B52AA6E4}">
                  <adec:decorative xmlns:adec="http://schemas.microsoft.com/office/drawing/2017/decorative" val="0"/>
                </a:ext>
              </a:extLst>
            </p:cNvPr>
            <p:cNvSpPr>
              <a:spLocks noChangeArrowheads="1"/>
            </p:cNvSpPr>
            <p:nvPr/>
          </p:nvSpPr>
          <p:spPr bwMode="auto">
            <a:xfrm>
              <a:off x="1173145" y="1242919"/>
              <a:ext cx="3991811"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Replace VASI with PAPI</a:t>
              </a:r>
            </a:p>
          </p:txBody>
        </p:sp>
        <p:sp>
          <p:nvSpPr>
            <p:cNvPr id="60" name="segment 646 planned" descr="segment 646 planned">
              <a:hlinkClick r:id="rId16"/>
              <a:extLst>
                <a:ext uri="{FF2B5EF4-FFF2-40B4-BE49-F238E27FC236}">
                  <a16:creationId xmlns:a16="http://schemas.microsoft.com/office/drawing/2014/main" id="{29BDDF0E-5DD8-4DC9-95DF-F1DE20AFA454}"/>
                </a:ext>
                <a:ext uri="{C183D7F6-B498-43B3-948B-1728B52AA6E4}">
                  <adec:decorative xmlns:adec="http://schemas.microsoft.com/office/drawing/2017/decorative" val="0"/>
                </a:ext>
              </a:extLst>
            </p:cNvPr>
            <p:cNvSpPr>
              <a:spLocks noChangeArrowheads="1"/>
            </p:cNvSpPr>
            <p:nvPr/>
          </p:nvSpPr>
          <p:spPr bwMode="auto">
            <a:xfrm>
              <a:off x="3867188" y="1077228"/>
              <a:ext cx="4868852"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1" name="segment 646" descr="segment 646">
              <a:hlinkClick r:id="rId16"/>
              <a:extLst>
                <a:ext uri="{FF2B5EF4-FFF2-40B4-BE49-F238E27FC236}">
                  <a16:creationId xmlns:a16="http://schemas.microsoft.com/office/drawing/2014/main" id="{C6DD23E7-B698-4677-9A2F-3B22C9208AC6}"/>
                </a:ext>
                <a:ext uri="{C183D7F6-B498-43B3-948B-1728B52AA6E4}">
                  <adec:decorative xmlns:adec="http://schemas.microsoft.com/office/drawing/2017/decorative" val="0"/>
                </a:ext>
              </a:extLst>
            </p:cNvPr>
            <p:cNvSpPr>
              <a:spLocks noChangeArrowheads="1"/>
            </p:cNvSpPr>
            <p:nvPr/>
          </p:nvSpPr>
          <p:spPr bwMode="auto">
            <a:xfrm>
              <a:off x="1173145" y="1076538"/>
              <a:ext cx="3991811"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Visual NAVAIDS for New Qualifiers </a:t>
              </a:r>
            </a:p>
          </p:txBody>
        </p:sp>
        <p:sp>
          <p:nvSpPr>
            <p:cNvPr id="62" name="Rectangle 61 planned planned planned planned">
              <a:extLst>
                <a:ext uri="{FF2B5EF4-FFF2-40B4-BE49-F238E27FC236}">
                  <a16:creationId xmlns:a16="http://schemas.microsoft.com/office/drawing/2014/main" id="{81FCBAA1-5860-419B-B3E5-55A3856944DD}"/>
                </a:ext>
                <a:ext uri="{C183D7F6-B498-43B3-948B-1728B52AA6E4}">
                  <adec:decorative xmlns:adec="http://schemas.microsoft.com/office/drawing/2017/decorative" val="1"/>
                </a:ext>
              </a:extLst>
            </p:cNvPr>
            <p:cNvSpPr/>
            <p:nvPr/>
          </p:nvSpPr>
          <p:spPr bwMode="auto">
            <a:xfrm>
              <a:off x="823784" y="774662"/>
              <a:ext cx="8179522" cy="1604383"/>
            </a:xfrm>
            <a:prstGeom prst="rect">
              <a:avLst/>
            </a:prstGeom>
            <a:noFill/>
            <a:ln w="19050">
              <a:solidFill>
                <a:schemeClr val="tx1"/>
              </a:solidFill>
              <a:prstDash val="dash"/>
            </a:ln>
          </p:spPr>
          <p:txBody>
            <a:bodyPr vert="vert270" wrap="square" lIns="18288" rtlCol="0">
              <a:noAutofit/>
            </a:bodyPr>
            <a:lstStyle/>
            <a:p>
              <a:pPr algn="ctr"/>
              <a:r>
                <a:rPr lang="en-US" sz="800" b="1">
                  <a:latin typeface="Segoe UI" panose="020B0502040204020203" pitchFamily="34" charset="0"/>
                  <a:cs typeface="Segoe UI" panose="020B0502040204020203" pitchFamily="34" charset="0"/>
                </a:rPr>
                <a:t>Landing and Lighting Portfolio</a:t>
              </a:r>
            </a:p>
          </p:txBody>
        </p:sp>
        <p:sp>
          <p:nvSpPr>
            <p:cNvPr id="63" name="decision 1309" descr="decision 1309">
              <a:hlinkClick r:id="rId25"/>
              <a:extLst>
                <a:ext uri="{FF2B5EF4-FFF2-40B4-BE49-F238E27FC236}">
                  <a16:creationId xmlns:a16="http://schemas.microsoft.com/office/drawing/2014/main" id="{4B09010B-4F9B-4C9D-B741-3D94A897EB0D}"/>
                </a:ext>
                <a:ext uri="{C183D7F6-B498-43B3-948B-1728B52AA6E4}">
                  <adec:decorative xmlns:adec="http://schemas.microsoft.com/office/drawing/2017/decorative" val="0"/>
                </a:ext>
              </a:extLst>
            </p:cNvPr>
            <p:cNvSpPr>
              <a:spLocks noChangeArrowheads="1"/>
            </p:cNvSpPr>
            <p:nvPr/>
          </p:nvSpPr>
          <p:spPr bwMode="auto">
            <a:xfrm>
              <a:off x="1376868" y="605051"/>
              <a:ext cx="274643" cy="365103"/>
            </a:xfrm>
            <a:prstGeom prst="diamond">
              <a:avLst/>
            </a:prstGeom>
            <a:solidFill>
              <a:srgbClr val="FFFFCC"/>
            </a:solidFill>
            <a:ln w="19050" algn="ctr">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1309</a:t>
              </a:r>
            </a:p>
          </p:txBody>
        </p:sp>
        <p:sp>
          <p:nvSpPr>
            <p:cNvPr id="64" name="TextBox 63" descr="Items with a green outline are components of the FAA Minimum Capability List (MCL)  ">
              <a:extLst>
                <a:ext uri="{FF2B5EF4-FFF2-40B4-BE49-F238E27FC236}">
                  <a16:creationId xmlns:a16="http://schemas.microsoft.com/office/drawing/2014/main" id="{432E3C4A-605A-4437-815A-E3A1E958152D}"/>
                </a:ext>
                <a:ext uri="{C183D7F6-B498-43B3-948B-1728B52AA6E4}">
                  <adec:decorative xmlns:adec="http://schemas.microsoft.com/office/drawing/2017/decorative" val="0"/>
                </a:ext>
              </a:extLst>
            </p:cNvPr>
            <p:cNvSpPr txBox="1"/>
            <p:nvPr/>
          </p:nvSpPr>
          <p:spPr>
            <a:xfrm>
              <a:off x="1179364" y="574060"/>
              <a:ext cx="3474720" cy="107722"/>
            </a:xfrm>
            <a:prstGeom prst="rect">
              <a:avLst/>
            </a:prstGeom>
            <a:solidFill>
              <a:schemeClr val="bg1"/>
            </a:solidFill>
            <a:ln>
              <a:solidFill>
                <a:schemeClr val="tx1"/>
              </a:solidFill>
            </a:ln>
          </p:spPr>
          <p:txBody>
            <a:bodyPr wrap="square" lIns="45720" tIns="0" rIns="45720" bIns="0" rtlCol="0">
              <a:noAutofit/>
            </a:bodyPr>
            <a:lstStyle/>
            <a:p>
              <a:pPr algn="ctr"/>
              <a:r>
                <a:rPr lang="en-US" sz="700">
                  <a:latin typeface="Segoe UI" panose="020B0502040204020203" pitchFamily="34" charset="0"/>
                  <a:cs typeface="Segoe UI" panose="020B0502040204020203" pitchFamily="34" charset="0"/>
                </a:rPr>
                <a:t>Items with a </a:t>
              </a:r>
              <a:r>
                <a:rPr lang="en-US" sz="700">
                  <a:solidFill>
                    <a:srgbClr val="28BE45"/>
                  </a:solidFill>
                  <a:latin typeface="Segoe UI" panose="020B0502040204020203" pitchFamily="34" charset="0"/>
                  <a:cs typeface="Segoe UI" panose="020B0502040204020203" pitchFamily="34" charset="0"/>
                </a:rPr>
                <a:t>green outline </a:t>
              </a:r>
              <a:r>
                <a:rPr lang="en-US" sz="700">
                  <a:latin typeface="Segoe UI" panose="020B0502040204020203" pitchFamily="34" charset="0"/>
                  <a:cs typeface="Segoe UI" panose="020B0502040204020203" pitchFamily="34" charset="0"/>
                </a:rPr>
                <a:t>are components of the FAA Minimum Capability List (MCL)  </a:t>
              </a:r>
            </a:p>
          </p:txBody>
        </p:sp>
        <p:sp>
          <p:nvSpPr>
            <p:cNvPr id="65" name="roadmap_symbol 393 planned" descr="roadmap_symbol 393 planned">
              <a:hlinkClick r:id="rId26"/>
              <a:extLst>
                <a:ext uri="{FF2B5EF4-FFF2-40B4-BE49-F238E27FC236}">
                  <a16:creationId xmlns:a16="http://schemas.microsoft.com/office/drawing/2014/main" id="{ED8199FE-F3E7-47A2-AC17-1D4848AA9C3C}"/>
                </a:ext>
                <a:ext uri="{C183D7F6-B498-43B3-948B-1728B52AA6E4}">
                  <adec:decorative xmlns:adec="http://schemas.microsoft.com/office/drawing/2017/decorative" val="0"/>
                </a:ext>
              </a:extLst>
            </p:cNvPr>
            <p:cNvSpPr>
              <a:spLocks noChangeArrowheads="1"/>
            </p:cNvSpPr>
            <p:nvPr/>
          </p:nvSpPr>
          <p:spPr bwMode="auto">
            <a:xfrm>
              <a:off x="2596823" y="4486083"/>
              <a:ext cx="3066692" cy="128008"/>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r>
                <a:rPr lang="en-US" altLang="en-US" sz="800">
                  <a:solidFill>
                    <a:srgbClr val="000000"/>
                  </a:solidFill>
                  <a:latin typeface="+mj-lt"/>
                  <a:ea typeface="ＭＳ Ｐゴシック" panose="020B0600070205080204" pitchFamily="34" charset="-128"/>
                  <a:cs typeface="Segoe UI" panose="020B0502040204020203" pitchFamily="34" charset="0"/>
                </a:rPr>
                <a:t>                                                                    NME Sustainment</a:t>
              </a:r>
            </a:p>
          </p:txBody>
        </p:sp>
        <p:sp>
          <p:nvSpPr>
            <p:cNvPr id="74" name="decision 1313 planned" descr="decision 1313 planned">
              <a:hlinkClick r:id="rId27"/>
              <a:extLst>
                <a:ext uri="{FF2B5EF4-FFF2-40B4-BE49-F238E27FC236}">
                  <a16:creationId xmlns:a16="http://schemas.microsoft.com/office/drawing/2014/main" id="{4946A89C-193F-4EB2-A34F-3EDE1B912B60}"/>
                </a:ext>
                <a:ext uri="{C183D7F6-B498-43B3-948B-1728B52AA6E4}">
                  <adec:decorative xmlns:adec="http://schemas.microsoft.com/office/drawing/2017/decorative" val="0"/>
                </a:ext>
              </a:extLst>
            </p:cNvPr>
            <p:cNvSpPr>
              <a:spLocks noChangeArrowheads="1"/>
            </p:cNvSpPr>
            <p:nvPr/>
          </p:nvSpPr>
          <p:spPr bwMode="auto">
            <a:xfrm>
              <a:off x="3168281" y="4439000"/>
              <a:ext cx="274643" cy="365103"/>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1313</a:t>
              </a:r>
            </a:p>
          </p:txBody>
        </p:sp>
        <p:sp>
          <p:nvSpPr>
            <p:cNvPr id="67" name="decision 1315 planned" descr="decision 1315 planned">
              <a:hlinkClick r:id="rId28"/>
              <a:extLst>
                <a:ext uri="{FF2B5EF4-FFF2-40B4-BE49-F238E27FC236}">
                  <a16:creationId xmlns:a16="http://schemas.microsoft.com/office/drawing/2014/main" id="{34DA588A-E27E-4180-8D32-579F07A207AC}"/>
                </a:ext>
                <a:ext uri="{C183D7F6-B498-43B3-948B-1728B52AA6E4}">
                  <adec:decorative xmlns:adec="http://schemas.microsoft.com/office/drawing/2017/decorative" val="0"/>
                </a:ext>
              </a:extLst>
            </p:cNvPr>
            <p:cNvSpPr>
              <a:spLocks noChangeArrowheads="1"/>
            </p:cNvSpPr>
            <p:nvPr/>
          </p:nvSpPr>
          <p:spPr bwMode="auto">
            <a:xfrm>
              <a:off x="3670116" y="4440086"/>
              <a:ext cx="274643" cy="365103"/>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1315</a:t>
              </a:r>
            </a:p>
          </p:txBody>
        </p:sp>
        <p:sp>
          <p:nvSpPr>
            <p:cNvPr id="69" name="decision 1317 planned" descr="decision 1317 planned">
              <a:hlinkClick r:id="rId29"/>
              <a:extLst>
                <a:ext uri="{FF2B5EF4-FFF2-40B4-BE49-F238E27FC236}">
                  <a16:creationId xmlns:a16="http://schemas.microsoft.com/office/drawing/2014/main" id="{9137B511-BC17-4B62-AEB9-D7BA91CFBCCB}"/>
                </a:ext>
                <a:ext uri="{C183D7F6-B498-43B3-948B-1728B52AA6E4}">
                  <adec:decorative xmlns:adec="http://schemas.microsoft.com/office/drawing/2017/decorative" val="0"/>
                </a:ext>
              </a:extLst>
            </p:cNvPr>
            <p:cNvSpPr>
              <a:spLocks noChangeArrowheads="1"/>
            </p:cNvSpPr>
            <p:nvPr/>
          </p:nvSpPr>
          <p:spPr bwMode="auto">
            <a:xfrm>
              <a:off x="4183980" y="4438416"/>
              <a:ext cx="274643" cy="365103"/>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1317</a:t>
              </a:r>
            </a:p>
          </p:txBody>
        </p:sp>
        <p:sp>
          <p:nvSpPr>
            <p:cNvPr id="112682" name="system 1320" descr="system 1320">
              <a:hlinkClick r:id="rId30"/>
              <a:extLst>
                <a:ext uri="{FF2B5EF4-FFF2-40B4-BE49-F238E27FC236}">
                  <a16:creationId xmlns:a16="http://schemas.microsoft.com/office/drawing/2014/main" id="{26EAFC32-898F-410E-82C0-DB53DFAC0AEE}"/>
                </a:ext>
                <a:ext uri="{C183D7F6-B498-43B3-948B-1728B52AA6E4}">
                  <adec:decorative xmlns:adec="http://schemas.microsoft.com/office/drawing/2017/decorative" val="0"/>
                </a:ext>
              </a:extLst>
            </p:cNvPr>
            <p:cNvSpPr>
              <a:spLocks noChangeArrowheads="1"/>
            </p:cNvSpPr>
            <p:nvPr/>
          </p:nvSpPr>
          <p:spPr bwMode="auto">
            <a:xfrm>
              <a:off x="326623" y="5036488"/>
              <a:ext cx="804689" cy="182551"/>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UIC</a:t>
              </a:r>
            </a:p>
          </p:txBody>
        </p:sp>
        <p:sp>
          <p:nvSpPr>
            <p:cNvPr id="83" name="decision 1311" descr="decision 1311">
              <a:hlinkClick r:id="rId31"/>
              <a:extLst>
                <a:ext uri="{FF2B5EF4-FFF2-40B4-BE49-F238E27FC236}">
                  <a16:creationId xmlns:a16="http://schemas.microsoft.com/office/drawing/2014/main" id="{022BF82B-6576-413C-AB1F-4850363ADEBC}"/>
                </a:ext>
                <a:ext uri="{C183D7F6-B498-43B3-948B-1728B52AA6E4}">
                  <adec:decorative xmlns:adec="http://schemas.microsoft.com/office/drawing/2017/decorative" val="0"/>
                </a:ext>
              </a:extLst>
            </p:cNvPr>
            <p:cNvSpPr>
              <a:spLocks noChangeArrowheads="1"/>
            </p:cNvSpPr>
            <p:nvPr/>
          </p:nvSpPr>
          <p:spPr bwMode="auto">
            <a:xfrm>
              <a:off x="5076694" y="2314715"/>
              <a:ext cx="274643" cy="365118"/>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1311</a:t>
              </a:r>
            </a:p>
          </p:txBody>
        </p:sp>
      </p:grpSp>
    </p:spTree>
    <p:extLst>
      <p:ext uri="{BB962C8B-B14F-4D97-AF65-F5344CB8AC3E}">
        <p14:creationId xmlns:p14="http://schemas.microsoft.com/office/powerpoint/2010/main" val="10324864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2" descr="Navigation Roadmap (2 of 3)">
            <a:extLst>
              <a:ext uri="{FF2B5EF4-FFF2-40B4-BE49-F238E27FC236}">
                <a16:creationId xmlns:a16="http://schemas.microsoft.com/office/drawing/2014/main" id="{FBCD15C5-CFC6-4930-9B55-C69664823400}"/>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Navigation Roadmap (2 of 3)</a:t>
            </a:r>
          </a:p>
        </p:txBody>
      </p:sp>
      <p:sp>
        <p:nvSpPr>
          <p:cNvPr id="2" name="Slide Number Placeholder 1" descr="80">
            <a:extLst>
              <a:ext uri="{FF2B5EF4-FFF2-40B4-BE49-F238E27FC236}">
                <a16:creationId xmlns:a16="http://schemas.microsoft.com/office/drawing/2014/main" id="{8065A238-A5AB-4D64-8550-7AD0E1399C1A}"/>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72</a:t>
            </a:fld>
            <a:endParaRPr lang="en-US"/>
          </a:p>
        </p:txBody>
      </p:sp>
      <p:grpSp>
        <p:nvGrpSpPr>
          <p:cNvPr id="3" name="Group 2" descr="DVT Portfolio will examine the feasibility of sustaining DME, VOR, and TACAN services while drawing down infrastructure components. LOC and VOR will begin drawdown in 2018 with some capabilities being replaced by SBAS. Enhancements are being made to SBAS and DME in support of more efficient routes using RNAV/RNP. ">
            <a:extLst>
              <a:ext uri="{FF2B5EF4-FFF2-40B4-BE49-F238E27FC236}">
                <a16:creationId xmlns:a16="http://schemas.microsoft.com/office/drawing/2014/main" id="{778B028C-6CCD-4988-8F3B-C560E6F71CEB}"/>
              </a:ext>
            </a:extLst>
          </p:cNvPr>
          <p:cNvGrpSpPr/>
          <p:nvPr/>
        </p:nvGrpSpPr>
        <p:grpSpPr>
          <a:xfrm>
            <a:off x="30163" y="565152"/>
            <a:ext cx="9034462" cy="5898649"/>
            <a:chOff x="30163" y="565152"/>
            <a:chExt cx="9034462" cy="5898649"/>
          </a:xfrm>
        </p:grpSpPr>
        <p:sp>
          <p:nvSpPr>
            <p:cNvPr id="4" name="Rectangle 3">
              <a:extLst>
                <a:ext uri="{FF2B5EF4-FFF2-40B4-BE49-F238E27FC236}">
                  <a16:creationId xmlns:a16="http://schemas.microsoft.com/office/drawing/2014/main" id="{509BBD09-1C45-4600-B49F-E454187AF072}"/>
                </a:ext>
                <a:ext uri="{C183D7F6-B498-43B3-948B-1728B52AA6E4}">
                  <adec:decorative xmlns:adec="http://schemas.microsoft.com/office/drawing/2017/decorative" val="1"/>
                </a:ext>
              </a:extLst>
            </p:cNvPr>
            <p:cNvSpPr/>
            <p:nvPr/>
          </p:nvSpPr>
          <p:spPr bwMode="auto">
            <a:xfrm>
              <a:off x="311651" y="1076961"/>
              <a:ext cx="832703" cy="1878062"/>
            </a:xfrm>
            <a:prstGeom prst="rect">
              <a:avLst/>
            </a:prstGeom>
            <a:solidFill>
              <a:srgbClr val="CC9900">
                <a:alpha val="25000"/>
              </a:srgbClr>
            </a:solidFill>
            <a:ln w="12700">
              <a:solidFill>
                <a:schemeClr val="tx1"/>
              </a:solidFill>
              <a:miter lim="800000"/>
              <a:headEnd/>
              <a:tailEnd/>
            </a:ln>
          </p:spPr>
          <p:txBody>
            <a:bodyPr wrap="none" lIns="0" tIns="0" rIns="0" bIns="0" rtlCol="0" anchor="b"/>
            <a:lstStyle/>
            <a:p>
              <a:pPr algn="ctr" eaLnBrk="0" hangingPunct="0"/>
              <a:r>
                <a:rPr lang="en-US" sz="800" b="1"/>
                <a:t>DVT</a:t>
              </a:r>
            </a:p>
          </p:txBody>
        </p:sp>
        <p:sp>
          <p:nvSpPr>
            <p:cNvPr id="80" name="segment 1115 planned" descr="segment 1115 planned">
              <a:hlinkClick r:id="rId3"/>
              <a:extLst>
                <a:ext uri="{FF2B5EF4-FFF2-40B4-BE49-F238E27FC236}">
                  <a16:creationId xmlns:a16="http://schemas.microsoft.com/office/drawing/2014/main" id="{99CE92A4-6635-466D-B19E-5FC3A7BF7ED0}"/>
                </a:ext>
                <a:ext uri="{C183D7F6-B498-43B3-948B-1728B52AA6E4}">
                  <adec:decorative xmlns:adec="http://schemas.microsoft.com/office/drawing/2017/decorative" val="0"/>
                </a:ext>
              </a:extLst>
            </p:cNvPr>
            <p:cNvSpPr>
              <a:spLocks noChangeArrowheads="1"/>
            </p:cNvSpPr>
            <p:nvPr/>
          </p:nvSpPr>
          <p:spPr bwMode="auto">
            <a:xfrm>
              <a:off x="2036924" y="1712182"/>
              <a:ext cx="6696329" cy="443963"/>
            </a:xfrm>
            <a:prstGeom prst="rect">
              <a:avLst/>
            </a:prstGeom>
            <a:solidFill>
              <a:srgbClr val="DDDDDD"/>
            </a:solidFill>
            <a:ln w="9525">
              <a:solidFill>
                <a:schemeClr val="tx1"/>
              </a:solidFill>
              <a:prstDash val="dash"/>
              <a:miter lim="800000"/>
              <a:headEnd/>
              <a:tailEnd/>
            </a:ln>
          </p:spPr>
          <p:txBody>
            <a:bodyPr lIns="18288"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30238"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113669" name="Straight Arrow Connector 56">
              <a:extLst>
                <a:ext uri="{FF2B5EF4-FFF2-40B4-BE49-F238E27FC236}">
                  <a16:creationId xmlns:a16="http://schemas.microsoft.com/office/drawing/2014/main" id="{D50ADA06-AA20-4994-A855-EBAD2C1DDC81}"/>
                </a:ext>
                <a:ext uri="{C183D7F6-B498-43B3-948B-1728B52AA6E4}">
                  <adec:decorative xmlns:adec="http://schemas.microsoft.com/office/drawing/2017/decorative" val="1"/>
                </a:ext>
              </a:extLst>
            </p:cNvPr>
            <p:cNvCxnSpPr>
              <a:cxnSpLocks noChangeShapeType="1"/>
            </p:cNvCxnSpPr>
            <p:nvPr/>
          </p:nvCxnSpPr>
          <p:spPr bwMode="auto">
            <a:xfrm>
              <a:off x="1132630" y="5149736"/>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3670" name="Rectangle 238">
              <a:extLst>
                <a:ext uri="{FF2B5EF4-FFF2-40B4-BE49-F238E27FC236}">
                  <a16:creationId xmlns:a16="http://schemas.microsoft.com/office/drawing/2014/main" id="{280AFD40-6F19-4B12-A43E-3F2A01850276}"/>
                </a:ext>
                <a:ext uri="{C183D7F6-B498-43B3-948B-1728B52AA6E4}">
                  <adec:decorative xmlns:adec="http://schemas.microsoft.com/office/drawing/2017/decorative" val="1"/>
                </a:ext>
              </a:extLst>
            </p:cNvPr>
            <p:cNvSpPr>
              <a:spLocks noChangeArrowheads="1"/>
            </p:cNvSpPr>
            <p:nvPr/>
          </p:nvSpPr>
          <p:spPr bwMode="auto">
            <a:xfrm>
              <a:off x="370265" y="4677274"/>
              <a:ext cx="65" cy="123109"/>
            </a:xfrm>
            <a:prstGeom prst="rect">
              <a:avLst/>
            </a:prstGeom>
            <a:solidFill>
              <a:srgbClr val="E6FE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3745" name="system 103" descr="system 103">
              <a:hlinkClick r:id="rId4"/>
              <a:extLst>
                <a:ext uri="{FF2B5EF4-FFF2-40B4-BE49-F238E27FC236}">
                  <a16:creationId xmlns:a16="http://schemas.microsoft.com/office/drawing/2014/main" id="{5C3AC036-CC8A-42B8-9057-2A66D9A5C74A}"/>
                </a:ext>
                <a:ext uri="{C183D7F6-B498-43B3-948B-1728B52AA6E4}">
                  <adec:decorative xmlns:adec="http://schemas.microsoft.com/office/drawing/2017/decorative" val="0"/>
                </a:ext>
              </a:extLst>
            </p:cNvPr>
            <p:cNvSpPr>
              <a:spLocks noChangeArrowheads="1"/>
            </p:cNvSpPr>
            <p:nvPr/>
          </p:nvSpPr>
          <p:spPr bwMode="auto">
            <a:xfrm>
              <a:off x="327941" y="1342795"/>
              <a:ext cx="804689" cy="182558"/>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VOR</a:t>
              </a:r>
            </a:p>
          </p:txBody>
        </p:sp>
        <p:cxnSp>
          <p:nvCxnSpPr>
            <p:cNvPr id="113746" name="System Line VOR">
              <a:extLst>
                <a:ext uri="{FF2B5EF4-FFF2-40B4-BE49-F238E27FC236}">
                  <a16:creationId xmlns:a16="http://schemas.microsoft.com/office/drawing/2014/main" id="{0FCBCB77-7510-499E-B3BF-267DAE22196B}"/>
                </a:ext>
                <a:ext uri="{C183D7F6-B498-43B3-948B-1728B52AA6E4}">
                  <adec:decorative xmlns:adec="http://schemas.microsoft.com/office/drawing/2017/decorative" val="1"/>
                </a:ext>
              </a:extLst>
            </p:cNvPr>
            <p:cNvCxnSpPr>
              <a:cxnSpLocks noChangeShapeType="1"/>
              <a:stCxn id="113745" idx="3"/>
            </p:cNvCxnSpPr>
            <p:nvPr/>
          </p:nvCxnSpPr>
          <p:spPr bwMode="auto">
            <a:xfrm>
              <a:off x="1132630" y="1434074"/>
              <a:ext cx="7865657" cy="2216"/>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3743" name="system 349" descr="system 349">
              <a:hlinkClick r:id="rId5"/>
              <a:extLst>
                <a:ext uri="{FF2B5EF4-FFF2-40B4-BE49-F238E27FC236}">
                  <a16:creationId xmlns:a16="http://schemas.microsoft.com/office/drawing/2014/main" id="{0C2A8F9E-9DC3-4899-80FE-E344AC76D97D}"/>
                </a:ext>
                <a:ext uri="{C183D7F6-B498-43B3-948B-1728B52AA6E4}">
                  <adec:decorative xmlns:adec="http://schemas.microsoft.com/office/drawing/2017/decorative" val="0"/>
                </a:ext>
              </a:extLst>
            </p:cNvPr>
            <p:cNvSpPr>
              <a:spLocks noChangeArrowheads="1"/>
            </p:cNvSpPr>
            <p:nvPr/>
          </p:nvSpPr>
          <p:spPr bwMode="auto">
            <a:xfrm>
              <a:off x="329592" y="652208"/>
              <a:ext cx="804689" cy="182558"/>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LOC</a:t>
              </a:r>
            </a:p>
          </p:txBody>
        </p:sp>
        <p:cxnSp>
          <p:nvCxnSpPr>
            <p:cNvPr id="113744" name="Straight Arrow Connector 59">
              <a:extLst>
                <a:ext uri="{FF2B5EF4-FFF2-40B4-BE49-F238E27FC236}">
                  <a16:creationId xmlns:a16="http://schemas.microsoft.com/office/drawing/2014/main" id="{FE8366BB-B716-447E-BA29-BE24A990B231}"/>
                </a:ext>
                <a:ext uri="{C183D7F6-B498-43B3-948B-1728B52AA6E4}">
                  <adec:decorative xmlns:adec="http://schemas.microsoft.com/office/drawing/2017/decorative" val="1"/>
                </a:ext>
              </a:extLst>
            </p:cNvPr>
            <p:cNvCxnSpPr>
              <a:cxnSpLocks noChangeShapeType="1"/>
              <a:stCxn id="113743" idx="3"/>
            </p:cNvCxnSpPr>
            <p:nvPr/>
          </p:nvCxnSpPr>
          <p:spPr bwMode="auto">
            <a:xfrm flipV="1">
              <a:off x="1134281" y="732857"/>
              <a:ext cx="7864006"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3741" name="system 97" descr="system 97">
              <a:hlinkClick r:id="rId6"/>
              <a:extLst>
                <a:ext uri="{FF2B5EF4-FFF2-40B4-BE49-F238E27FC236}">
                  <a16:creationId xmlns:a16="http://schemas.microsoft.com/office/drawing/2014/main" id="{4761BA8E-F934-4FC7-BC65-9F0687433C66}"/>
                </a:ext>
                <a:ext uri="{C183D7F6-B498-43B3-948B-1728B52AA6E4}">
                  <adec:decorative xmlns:adec="http://schemas.microsoft.com/office/drawing/2017/decorative" val="0"/>
                </a:ext>
              </a:extLst>
            </p:cNvPr>
            <p:cNvSpPr>
              <a:spLocks noChangeArrowheads="1"/>
            </p:cNvSpPr>
            <p:nvPr/>
          </p:nvSpPr>
          <p:spPr bwMode="auto">
            <a:xfrm>
              <a:off x="329592" y="861174"/>
              <a:ext cx="804689" cy="182558"/>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NDB</a:t>
              </a:r>
            </a:p>
          </p:txBody>
        </p:sp>
        <p:cxnSp>
          <p:nvCxnSpPr>
            <p:cNvPr id="113742" name="Straight Arrow Connector 60 planned planned planned planned">
              <a:extLst>
                <a:ext uri="{FF2B5EF4-FFF2-40B4-BE49-F238E27FC236}">
                  <a16:creationId xmlns:a16="http://schemas.microsoft.com/office/drawing/2014/main" id="{D4CC88CE-DB16-4D35-A012-6E1B6404DF66}"/>
                </a:ext>
                <a:ext uri="{C183D7F6-B498-43B3-948B-1728B52AA6E4}">
                  <adec:decorative xmlns:adec="http://schemas.microsoft.com/office/drawing/2017/decorative" val="1"/>
                </a:ext>
              </a:extLst>
            </p:cNvPr>
            <p:cNvCxnSpPr>
              <a:cxnSpLocks noChangeShapeType="1"/>
              <a:stCxn id="113741" idx="3"/>
            </p:cNvCxnSpPr>
            <p:nvPr/>
          </p:nvCxnSpPr>
          <p:spPr bwMode="auto">
            <a:xfrm>
              <a:off x="1134281" y="952453"/>
              <a:ext cx="7862354" cy="0"/>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13737" name="system 1026" descr="system 1026">
              <a:hlinkClick r:id="rId7"/>
              <a:extLst>
                <a:ext uri="{FF2B5EF4-FFF2-40B4-BE49-F238E27FC236}">
                  <a16:creationId xmlns:a16="http://schemas.microsoft.com/office/drawing/2014/main" id="{5260B79D-2774-4DED-BD28-9FA696AFD754}"/>
                </a:ext>
                <a:ext uri="{C183D7F6-B498-43B3-948B-1728B52AA6E4}">
                  <adec:decorative xmlns:adec="http://schemas.microsoft.com/office/drawing/2017/decorative" val="0"/>
                </a:ext>
              </a:extLst>
            </p:cNvPr>
            <p:cNvSpPr>
              <a:spLocks noChangeArrowheads="1"/>
            </p:cNvSpPr>
            <p:nvPr/>
          </p:nvSpPr>
          <p:spPr bwMode="auto">
            <a:xfrm>
              <a:off x="329592" y="1129511"/>
              <a:ext cx="804689" cy="182559"/>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TACAN</a:t>
              </a:r>
            </a:p>
          </p:txBody>
        </p:sp>
        <p:cxnSp>
          <p:nvCxnSpPr>
            <p:cNvPr id="113738" name="Straight Arrow Connector 65">
              <a:extLst>
                <a:ext uri="{FF2B5EF4-FFF2-40B4-BE49-F238E27FC236}">
                  <a16:creationId xmlns:a16="http://schemas.microsoft.com/office/drawing/2014/main" id="{F72A62DB-0B8E-4C19-ABEC-3AACAB0B20F4}"/>
                </a:ext>
                <a:ext uri="{C183D7F6-B498-43B3-948B-1728B52AA6E4}">
                  <adec:decorative xmlns:adec="http://schemas.microsoft.com/office/drawing/2017/decorative" val="1"/>
                </a:ext>
              </a:extLst>
            </p:cNvPr>
            <p:cNvCxnSpPr>
              <a:cxnSpLocks noChangeShapeType="1"/>
              <a:stCxn id="113737" idx="3"/>
            </p:cNvCxnSpPr>
            <p:nvPr/>
          </p:nvCxnSpPr>
          <p:spPr bwMode="auto">
            <a:xfrm>
              <a:off x="1134281" y="1220792"/>
              <a:ext cx="7864006" cy="111"/>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3735" name="system 91" descr="system 91">
              <a:hlinkClick r:id="rId8"/>
              <a:extLst>
                <a:ext uri="{FF2B5EF4-FFF2-40B4-BE49-F238E27FC236}">
                  <a16:creationId xmlns:a16="http://schemas.microsoft.com/office/drawing/2014/main" id="{FD8A871A-DAC3-4984-B8AE-4A07339C061C}"/>
                </a:ext>
                <a:ext uri="{C183D7F6-B498-43B3-948B-1728B52AA6E4}">
                  <adec:decorative xmlns:adec="http://schemas.microsoft.com/office/drawing/2017/decorative" val="0"/>
                </a:ext>
              </a:extLst>
            </p:cNvPr>
            <p:cNvSpPr>
              <a:spLocks noChangeArrowheads="1"/>
            </p:cNvSpPr>
            <p:nvPr/>
          </p:nvSpPr>
          <p:spPr bwMode="auto">
            <a:xfrm>
              <a:off x="6170720" y="2473835"/>
              <a:ext cx="2657757" cy="121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Environmental: More efficient routes using RNAV/RNP</a:t>
              </a:r>
            </a:p>
          </p:txBody>
        </p:sp>
        <p:sp>
          <p:nvSpPr>
            <p:cNvPr id="113733" name="segment 655" descr="segment 655">
              <a:hlinkClick r:id="rId9"/>
              <a:extLst>
                <a:ext uri="{FF2B5EF4-FFF2-40B4-BE49-F238E27FC236}">
                  <a16:creationId xmlns:a16="http://schemas.microsoft.com/office/drawing/2014/main" id="{0E6120A5-C51C-4353-9DF6-8518DD54B748}"/>
                </a:ext>
                <a:ext uri="{C183D7F6-B498-43B3-948B-1728B52AA6E4}">
                  <adec:decorative xmlns:adec="http://schemas.microsoft.com/office/drawing/2017/decorative" val="0"/>
                </a:ext>
              </a:extLst>
            </p:cNvPr>
            <p:cNvSpPr>
              <a:spLocks noChangeArrowheads="1"/>
            </p:cNvSpPr>
            <p:nvPr/>
          </p:nvSpPr>
          <p:spPr bwMode="auto">
            <a:xfrm>
              <a:off x="1176602" y="1154906"/>
              <a:ext cx="1938791"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VORTAC (Includes VOR &amp; TACAN)</a:t>
              </a:r>
            </a:p>
          </p:txBody>
        </p:sp>
        <p:sp>
          <p:nvSpPr>
            <p:cNvPr id="113678" name="system 1024" descr="system 1024">
              <a:hlinkClick r:id="rId10"/>
              <a:extLst>
                <a:ext uri="{FF2B5EF4-FFF2-40B4-BE49-F238E27FC236}">
                  <a16:creationId xmlns:a16="http://schemas.microsoft.com/office/drawing/2014/main" id="{08BBD68E-4FD6-42D4-96D6-BB3852B4901E}"/>
                </a:ext>
                <a:ext uri="{C183D7F6-B498-43B3-948B-1728B52AA6E4}">
                  <adec:decorative xmlns:adec="http://schemas.microsoft.com/office/drawing/2017/decorative" val="0"/>
                </a:ext>
              </a:extLst>
            </p:cNvPr>
            <p:cNvSpPr>
              <a:spLocks noChangeArrowheads="1"/>
            </p:cNvSpPr>
            <p:nvPr/>
          </p:nvSpPr>
          <p:spPr bwMode="auto">
            <a:xfrm>
              <a:off x="329592" y="4555868"/>
              <a:ext cx="804689" cy="182876"/>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MB</a:t>
              </a:r>
            </a:p>
          </p:txBody>
        </p:sp>
        <p:cxnSp>
          <p:nvCxnSpPr>
            <p:cNvPr id="113679" name="Straight Arrow Connector 56">
              <a:extLst>
                <a:ext uri="{FF2B5EF4-FFF2-40B4-BE49-F238E27FC236}">
                  <a16:creationId xmlns:a16="http://schemas.microsoft.com/office/drawing/2014/main" id="{94E11314-5C45-4024-A5CE-8D476CC78A18}"/>
                </a:ext>
                <a:ext uri="{C183D7F6-B498-43B3-948B-1728B52AA6E4}">
                  <adec:decorative xmlns:adec="http://schemas.microsoft.com/office/drawing/2017/decorative" val="1"/>
                </a:ext>
              </a:extLst>
            </p:cNvPr>
            <p:cNvCxnSpPr>
              <a:cxnSpLocks noChangeShapeType="1"/>
              <a:stCxn id="113678" idx="3"/>
            </p:cNvCxnSpPr>
            <p:nvPr/>
          </p:nvCxnSpPr>
          <p:spPr bwMode="auto">
            <a:xfrm>
              <a:off x="1134281" y="4647306"/>
              <a:ext cx="7864005" cy="0"/>
            </a:xfrm>
            <a:prstGeom prst="straightConnector1">
              <a:avLst/>
            </a:prstGeom>
            <a:noFill/>
            <a:ln w="9525" algn="ctr">
              <a:solidFill>
                <a:srgbClr val="FF0000"/>
              </a:solidFill>
              <a:prstDash val="solid"/>
              <a:round/>
              <a:headEnd/>
              <a:tailEnd type="triangle" w="med" len="med"/>
            </a:ln>
            <a:extLst>
              <a:ext uri="{909E8E84-426E-40DD-AFC4-6F175D3DCCD1}">
                <a14:hiddenFill xmlns:a14="http://schemas.microsoft.com/office/drawing/2010/main">
                  <a:noFill/>
                </a14:hiddenFill>
              </a:ext>
            </a:extLst>
          </p:spPr>
        </p:cxnSp>
        <p:cxnSp>
          <p:nvCxnSpPr>
            <p:cNvPr id="113680" name="Straight Arrow Connector 102">
              <a:extLst>
                <a:ext uri="{FF2B5EF4-FFF2-40B4-BE49-F238E27FC236}">
                  <a16:creationId xmlns:a16="http://schemas.microsoft.com/office/drawing/2014/main" id="{944FE9ED-2F18-41AD-B599-F4FC96349F26}"/>
                </a:ext>
                <a:ext uri="{C183D7F6-B498-43B3-948B-1728B52AA6E4}">
                  <adec:decorative xmlns:adec="http://schemas.microsoft.com/office/drawing/2017/decorative" val="1"/>
                </a:ext>
              </a:extLst>
            </p:cNvPr>
            <p:cNvCxnSpPr>
              <a:cxnSpLocks/>
              <a:stCxn id="113678" idx="3"/>
            </p:cNvCxnSpPr>
            <p:nvPr/>
          </p:nvCxnSpPr>
          <p:spPr bwMode="auto">
            <a:xfrm flipV="1">
              <a:off x="1134281" y="2798336"/>
              <a:ext cx="7216858" cy="1848970"/>
            </a:xfrm>
            <a:prstGeom prst="straightConnector1">
              <a:avLst/>
            </a:prstGeom>
            <a:noFill/>
            <a:ln w="9525" algn="ctr">
              <a:solidFill>
                <a:srgbClr val="FF0000"/>
              </a:solidFill>
              <a:prstDash val="solid"/>
              <a:round/>
              <a:headEnd/>
              <a:tailEnd type="triangle" w="med" len="med"/>
            </a:ln>
          </p:spPr>
        </p:cxnSp>
        <p:cxnSp>
          <p:nvCxnSpPr>
            <p:cNvPr id="113681" name="Straight Arrow Connector 46">
              <a:extLst>
                <a:ext uri="{FF2B5EF4-FFF2-40B4-BE49-F238E27FC236}">
                  <a16:creationId xmlns:a16="http://schemas.microsoft.com/office/drawing/2014/main" id="{77CD2284-079F-440A-AAC6-70F5971E2AFC}"/>
                </a:ext>
                <a:ext uri="{C183D7F6-B498-43B3-948B-1728B52AA6E4}">
                  <adec:decorative xmlns:adec="http://schemas.microsoft.com/office/drawing/2017/decorative" val="1"/>
                </a:ext>
              </a:extLst>
            </p:cNvPr>
            <p:cNvCxnSpPr>
              <a:cxnSpLocks noChangeShapeType="1"/>
            </p:cNvCxnSpPr>
            <p:nvPr/>
          </p:nvCxnSpPr>
          <p:spPr bwMode="auto">
            <a:xfrm>
              <a:off x="1134281" y="4901766"/>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3682" name="system 93" descr="system 93">
              <a:hlinkClick r:id="rId11"/>
              <a:extLst>
                <a:ext uri="{FF2B5EF4-FFF2-40B4-BE49-F238E27FC236}">
                  <a16:creationId xmlns:a16="http://schemas.microsoft.com/office/drawing/2014/main" id="{95EFFC4A-6A9C-48C3-9506-0BC132B1682C}"/>
                </a:ext>
                <a:ext uri="{C183D7F6-B498-43B3-948B-1728B52AA6E4}">
                  <adec:decorative xmlns:adec="http://schemas.microsoft.com/office/drawing/2017/decorative" val="0"/>
                </a:ext>
              </a:extLst>
            </p:cNvPr>
            <p:cNvSpPr>
              <a:spLocks noChangeArrowheads="1"/>
            </p:cNvSpPr>
            <p:nvPr/>
          </p:nvSpPr>
          <p:spPr bwMode="auto">
            <a:xfrm>
              <a:off x="329592" y="4810327"/>
              <a:ext cx="804689" cy="182876"/>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RVR</a:t>
              </a:r>
            </a:p>
          </p:txBody>
        </p:sp>
        <p:sp>
          <p:nvSpPr>
            <p:cNvPr id="113732" name="segment 658 planned" descr="segment 658 planned">
              <a:hlinkClick r:id="rId12"/>
              <a:extLst>
                <a:ext uri="{FF2B5EF4-FFF2-40B4-BE49-F238E27FC236}">
                  <a16:creationId xmlns:a16="http://schemas.microsoft.com/office/drawing/2014/main" id="{F6F6A8FB-4B20-40C4-9786-D29BB81960D6}"/>
                </a:ext>
                <a:ext uri="{C183D7F6-B498-43B3-948B-1728B52AA6E4}">
                  <adec:decorative xmlns:adec="http://schemas.microsoft.com/office/drawing/2017/decorative" val="0"/>
                </a:ext>
              </a:extLst>
            </p:cNvPr>
            <p:cNvSpPr>
              <a:spLocks noChangeArrowheads="1"/>
            </p:cNvSpPr>
            <p:nvPr/>
          </p:nvSpPr>
          <p:spPr bwMode="auto">
            <a:xfrm>
              <a:off x="4765113" y="4831655"/>
              <a:ext cx="3968140"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3731" name="segment 658" descr="segment 658">
              <a:hlinkClick r:id="rId12"/>
              <a:extLst>
                <a:ext uri="{FF2B5EF4-FFF2-40B4-BE49-F238E27FC236}">
                  <a16:creationId xmlns:a16="http://schemas.microsoft.com/office/drawing/2014/main" id="{23E6F5A5-E293-4742-BB4B-34770886D441}"/>
                </a:ext>
                <a:ext uri="{C183D7F6-B498-43B3-948B-1728B52AA6E4}">
                  <adec:decorative xmlns:adec="http://schemas.microsoft.com/office/drawing/2017/decorative" val="0"/>
                </a:ext>
              </a:extLst>
            </p:cNvPr>
            <p:cNvSpPr>
              <a:spLocks noChangeArrowheads="1"/>
            </p:cNvSpPr>
            <p:nvPr/>
          </p:nvSpPr>
          <p:spPr bwMode="auto">
            <a:xfrm>
              <a:off x="1173145" y="4834653"/>
              <a:ext cx="6019225"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Runway Visual Range (Includes CAT I &amp; CAT II/III)</a:t>
              </a:r>
            </a:p>
          </p:txBody>
        </p:sp>
        <p:sp>
          <p:nvSpPr>
            <p:cNvPr id="113684" name="system 882" descr="system 882">
              <a:hlinkClick r:id="rId13"/>
              <a:extLst>
                <a:ext uri="{FF2B5EF4-FFF2-40B4-BE49-F238E27FC236}">
                  <a16:creationId xmlns:a16="http://schemas.microsoft.com/office/drawing/2014/main" id="{C71E2334-DD70-446C-B756-BF68438615BE}"/>
                </a:ext>
                <a:ext uri="{C183D7F6-B498-43B3-948B-1728B52AA6E4}">
                  <adec:decorative xmlns:adec="http://schemas.microsoft.com/office/drawing/2017/decorative" val="0"/>
                </a:ext>
              </a:extLst>
            </p:cNvPr>
            <p:cNvSpPr>
              <a:spLocks noChangeArrowheads="1"/>
            </p:cNvSpPr>
            <p:nvPr/>
          </p:nvSpPr>
          <p:spPr bwMode="auto">
            <a:xfrm>
              <a:off x="329592" y="5061707"/>
              <a:ext cx="804689" cy="182876"/>
            </a:xfrm>
            <a:prstGeom prst="rect">
              <a:avLst/>
            </a:prstGeom>
            <a:solidFill>
              <a:srgbClr val="D0F2FC"/>
            </a:solidFill>
            <a:ln w="9525">
              <a:solidFill>
                <a:schemeClr val="tx1"/>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ALS</a:t>
              </a:r>
            </a:p>
          </p:txBody>
        </p:sp>
        <p:sp>
          <p:nvSpPr>
            <p:cNvPr id="113730" name="segment 648 planned" descr="segment 648 planned">
              <a:hlinkClick r:id="rId14"/>
              <a:extLst>
                <a:ext uri="{FF2B5EF4-FFF2-40B4-BE49-F238E27FC236}">
                  <a16:creationId xmlns:a16="http://schemas.microsoft.com/office/drawing/2014/main" id="{A9CEC34F-47E4-45E7-809B-D548A8A53972}"/>
                </a:ext>
                <a:ext uri="{C183D7F6-B498-43B3-948B-1728B52AA6E4}">
                  <adec:decorative xmlns:adec="http://schemas.microsoft.com/office/drawing/2017/decorative" val="0"/>
                </a:ext>
              </a:extLst>
            </p:cNvPr>
            <p:cNvSpPr>
              <a:spLocks noChangeArrowheads="1"/>
            </p:cNvSpPr>
            <p:nvPr/>
          </p:nvSpPr>
          <p:spPr bwMode="auto">
            <a:xfrm>
              <a:off x="3957851" y="5084366"/>
              <a:ext cx="4775402"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3729" name="segment 648" descr="segment 648">
              <a:hlinkClick r:id="rId14"/>
              <a:extLst>
                <a:ext uri="{FF2B5EF4-FFF2-40B4-BE49-F238E27FC236}">
                  <a16:creationId xmlns:a16="http://schemas.microsoft.com/office/drawing/2014/main" id="{BF5CCDA2-247D-4A9E-80A2-CEADD76F0B2D}"/>
                </a:ext>
                <a:ext uri="{C183D7F6-B498-43B3-948B-1728B52AA6E4}">
                  <adec:decorative xmlns:adec="http://schemas.microsoft.com/office/drawing/2017/decorative" val="0"/>
                </a:ext>
              </a:extLst>
            </p:cNvPr>
            <p:cNvSpPr>
              <a:spLocks noChangeArrowheads="1"/>
            </p:cNvSpPr>
            <p:nvPr/>
          </p:nvSpPr>
          <p:spPr bwMode="auto">
            <a:xfrm>
              <a:off x="1173145" y="5084366"/>
              <a:ext cx="3978785"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Approach Lighting System Safety Enhancement</a:t>
              </a:r>
            </a:p>
          </p:txBody>
        </p:sp>
        <p:cxnSp>
          <p:nvCxnSpPr>
            <p:cNvPr id="113686" name="Straight Arrow Connector 57">
              <a:extLst>
                <a:ext uri="{FF2B5EF4-FFF2-40B4-BE49-F238E27FC236}">
                  <a16:creationId xmlns:a16="http://schemas.microsoft.com/office/drawing/2014/main" id="{0E260637-0B7B-4397-8DD1-5CC0AF31DA65}"/>
                </a:ext>
                <a:ext uri="{C183D7F6-B498-43B3-948B-1728B52AA6E4}">
                  <adec:decorative xmlns:adec="http://schemas.microsoft.com/office/drawing/2017/decorative" val="1"/>
                </a:ext>
              </a:extLst>
            </p:cNvPr>
            <p:cNvCxnSpPr>
              <a:cxnSpLocks noChangeShapeType="1"/>
            </p:cNvCxnSpPr>
            <p:nvPr/>
          </p:nvCxnSpPr>
          <p:spPr bwMode="auto">
            <a:xfrm>
              <a:off x="1134281" y="5580509"/>
              <a:ext cx="7864005" cy="707"/>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3687" name="system 101" descr="system 101">
              <a:hlinkClick r:id="rId15"/>
              <a:extLst>
                <a:ext uri="{FF2B5EF4-FFF2-40B4-BE49-F238E27FC236}">
                  <a16:creationId xmlns:a16="http://schemas.microsoft.com/office/drawing/2014/main" id="{7E300F70-254F-4068-84CC-B09E810A85FC}"/>
                </a:ext>
                <a:ext uri="{C183D7F6-B498-43B3-948B-1728B52AA6E4}">
                  <adec:decorative xmlns:adec="http://schemas.microsoft.com/office/drawing/2017/decorative" val="0"/>
                </a:ext>
              </a:extLst>
            </p:cNvPr>
            <p:cNvSpPr>
              <a:spLocks noChangeArrowheads="1"/>
            </p:cNvSpPr>
            <p:nvPr/>
          </p:nvSpPr>
          <p:spPr bwMode="auto">
            <a:xfrm>
              <a:off x="329592" y="5493425"/>
              <a:ext cx="804689" cy="182876"/>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ILS</a:t>
              </a:r>
            </a:p>
          </p:txBody>
        </p:sp>
        <p:sp>
          <p:nvSpPr>
            <p:cNvPr id="113728" name="program 159 planned" descr="program 159 planned">
              <a:hlinkClick r:id="rId16"/>
              <a:extLst>
                <a:ext uri="{FF2B5EF4-FFF2-40B4-BE49-F238E27FC236}">
                  <a16:creationId xmlns:a16="http://schemas.microsoft.com/office/drawing/2014/main" id="{5D9440C1-CF28-4DC9-8C46-33E74F53DD69}"/>
                </a:ext>
                <a:ext uri="{C183D7F6-B498-43B3-948B-1728B52AA6E4}">
                  <adec:decorative xmlns:adec="http://schemas.microsoft.com/office/drawing/2017/decorative" val="0"/>
                </a:ext>
              </a:extLst>
            </p:cNvPr>
            <p:cNvSpPr>
              <a:spLocks noChangeArrowheads="1"/>
            </p:cNvSpPr>
            <p:nvPr/>
          </p:nvSpPr>
          <p:spPr bwMode="auto">
            <a:xfrm>
              <a:off x="4042730" y="5521569"/>
              <a:ext cx="4690522" cy="128013"/>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3727" name="segment 640" descr="segment 640">
              <a:hlinkClick r:id="rId17"/>
              <a:extLst>
                <a:ext uri="{FF2B5EF4-FFF2-40B4-BE49-F238E27FC236}">
                  <a16:creationId xmlns:a16="http://schemas.microsoft.com/office/drawing/2014/main" id="{92DA0322-5B20-4D55-9EFE-8BDC30AEF709}"/>
                </a:ext>
                <a:ext uri="{C183D7F6-B498-43B3-948B-1728B52AA6E4}">
                  <adec:decorative xmlns:adec="http://schemas.microsoft.com/office/drawing/2017/decorative" val="0"/>
                </a:ext>
              </a:extLst>
            </p:cNvPr>
            <p:cNvSpPr>
              <a:spLocks noChangeArrowheads="1"/>
            </p:cNvSpPr>
            <p:nvPr/>
          </p:nvSpPr>
          <p:spPr bwMode="auto">
            <a:xfrm>
              <a:off x="1173145" y="5521568"/>
              <a:ext cx="3978785" cy="128016"/>
            </a:xfrm>
            <a:prstGeom prst="rect">
              <a:avLst/>
            </a:prstGeom>
            <a:solidFill>
              <a:srgbClr val="DDDDDD"/>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Instrument Landing Systems (ILS) (Includes CAT I &amp; CAT II/III)</a:t>
              </a:r>
            </a:p>
          </p:txBody>
        </p:sp>
        <p:sp>
          <p:nvSpPr>
            <p:cNvPr id="113724" name="segment 1004" descr="segment 1004">
              <a:hlinkClick r:id="rId18"/>
              <a:extLst>
                <a:ext uri="{FF2B5EF4-FFF2-40B4-BE49-F238E27FC236}">
                  <a16:creationId xmlns:a16="http://schemas.microsoft.com/office/drawing/2014/main" id="{D146D65D-9C6C-4679-8FBB-D3C7F36FFAA9}"/>
                </a:ext>
                <a:ext uri="{C183D7F6-B498-43B3-948B-1728B52AA6E4}">
                  <adec:decorative xmlns:adec="http://schemas.microsoft.com/office/drawing/2017/decorative" val="0"/>
                </a:ext>
              </a:extLst>
            </p:cNvPr>
            <p:cNvSpPr>
              <a:spLocks noChangeArrowheads="1"/>
            </p:cNvSpPr>
            <p:nvPr/>
          </p:nvSpPr>
          <p:spPr bwMode="auto">
            <a:xfrm>
              <a:off x="1169809" y="1380201"/>
              <a:ext cx="4508391" cy="256032"/>
            </a:xfrm>
            <a:prstGeom prst="rect">
              <a:avLst/>
            </a:prstGeom>
            <a:solidFill>
              <a:srgbClr val="DDDDDD"/>
            </a:solidFill>
            <a:ln w="9525">
              <a:solidFill>
                <a:schemeClr val="tx1"/>
              </a:solidFill>
              <a:miter lim="800000"/>
              <a:headEnd/>
              <a:tailEnd/>
            </a:ln>
          </p:spPr>
          <p:txBody>
            <a:bodyPr lIns="18288"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VOR MON Phase 2</a:t>
              </a:r>
            </a:p>
          </p:txBody>
        </p:sp>
        <p:cxnSp>
          <p:nvCxnSpPr>
            <p:cNvPr id="113691" name="Straight Arrow Connector 57">
              <a:extLst>
                <a:ext uri="{FF2B5EF4-FFF2-40B4-BE49-F238E27FC236}">
                  <a16:creationId xmlns:a16="http://schemas.microsoft.com/office/drawing/2014/main" id="{390425CC-8181-47D1-8052-A148BBDAB5EE}"/>
                </a:ext>
                <a:ext uri="{C183D7F6-B498-43B3-948B-1728B52AA6E4}">
                  <adec:decorative xmlns:adec="http://schemas.microsoft.com/office/drawing/2017/decorative" val="1"/>
                </a:ext>
              </a:extLst>
            </p:cNvPr>
            <p:cNvCxnSpPr>
              <a:cxnSpLocks noChangeShapeType="1"/>
              <a:stCxn id="113692" idx="3"/>
            </p:cNvCxnSpPr>
            <p:nvPr/>
          </p:nvCxnSpPr>
          <p:spPr bwMode="auto">
            <a:xfrm flipV="1">
              <a:off x="1134281" y="3919350"/>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3692" name="system 176" descr="system 176">
              <a:hlinkClick r:id="rId19"/>
              <a:extLst>
                <a:ext uri="{FF2B5EF4-FFF2-40B4-BE49-F238E27FC236}">
                  <a16:creationId xmlns:a16="http://schemas.microsoft.com/office/drawing/2014/main" id="{37A0AA11-FC9F-44D6-AE3F-FA99F9947E20}"/>
                </a:ext>
                <a:ext uri="{C183D7F6-B498-43B3-948B-1728B52AA6E4}">
                  <adec:decorative xmlns:adec="http://schemas.microsoft.com/office/drawing/2017/decorative" val="0"/>
                </a:ext>
              </a:extLst>
            </p:cNvPr>
            <p:cNvSpPr>
              <a:spLocks noChangeArrowheads="1"/>
            </p:cNvSpPr>
            <p:nvPr/>
          </p:nvSpPr>
          <p:spPr bwMode="auto">
            <a:xfrm>
              <a:off x="329592" y="3833924"/>
              <a:ext cx="804689" cy="182559"/>
            </a:xfrm>
            <a:prstGeom prst="rect">
              <a:avLst/>
            </a:prstGeom>
            <a:solidFill>
              <a:srgbClr val="D0F2FC"/>
            </a:solidFill>
            <a:ln w="9525">
              <a:solidFill>
                <a:srgbClr val="33CC33"/>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SBAS (WAAS)</a:t>
              </a:r>
            </a:p>
          </p:txBody>
        </p:sp>
        <p:sp>
          <p:nvSpPr>
            <p:cNvPr id="113695" name="segment 1118" descr="segment 1118">
              <a:hlinkClick r:id="rId20"/>
              <a:extLst>
                <a:ext uri="{FF2B5EF4-FFF2-40B4-BE49-F238E27FC236}">
                  <a16:creationId xmlns:a16="http://schemas.microsoft.com/office/drawing/2014/main" id="{9729FBE3-A5C8-431D-AD74-280D12888F7D}"/>
                </a:ext>
                <a:ext uri="{C183D7F6-B498-43B3-948B-1728B52AA6E4}">
                  <adec:decorative xmlns:adec="http://schemas.microsoft.com/office/drawing/2017/decorative" val="0"/>
                </a:ext>
              </a:extLst>
            </p:cNvPr>
            <p:cNvSpPr>
              <a:spLocks noChangeArrowheads="1"/>
            </p:cNvSpPr>
            <p:nvPr/>
          </p:nvSpPr>
          <p:spPr bwMode="auto">
            <a:xfrm>
              <a:off x="1576089" y="4010207"/>
              <a:ext cx="7157164"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WAAS Phase 4B</a:t>
              </a:r>
            </a:p>
          </p:txBody>
        </p:sp>
        <p:sp>
          <p:nvSpPr>
            <p:cNvPr id="113696" name="decision 956" descr="decision 956">
              <a:hlinkClick r:id="rId21"/>
              <a:extLst>
                <a:ext uri="{FF2B5EF4-FFF2-40B4-BE49-F238E27FC236}">
                  <a16:creationId xmlns:a16="http://schemas.microsoft.com/office/drawing/2014/main" id="{B0B80253-840F-4B84-A659-6A092E1EF15D}"/>
                </a:ext>
                <a:ext uri="{C183D7F6-B498-43B3-948B-1728B52AA6E4}">
                  <adec:decorative xmlns:adec="http://schemas.microsoft.com/office/drawing/2017/decorative" val="0"/>
                </a:ext>
              </a:extLst>
            </p:cNvPr>
            <p:cNvSpPr>
              <a:spLocks noChangeArrowheads="1"/>
            </p:cNvSpPr>
            <p:nvPr/>
          </p:nvSpPr>
          <p:spPr bwMode="auto">
            <a:xfrm>
              <a:off x="6610871" y="3755594"/>
              <a:ext cx="320047" cy="271457"/>
            </a:xfrm>
            <a:prstGeom prst="triangle">
              <a:avLst>
                <a:gd name="adj" fmla="val 50000"/>
              </a:avLst>
            </a:prstGeom>
            <a:solidFill>
              <a:srgbClr val="DDDDDD"/>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956</a:t>
              </a:r>
            </a:p>
          </p:txBody>
        </p:sp>
        <p:sp>
          <p:nvSpPr>
            <p:cNvPr id="113697" name="decision 220" descr="decision 220">
              <a:hlinkClick r:id="rId22"/>
              <a:extLst>
                <a:ext uri="{FF2B5EF4-FFF2-40B4-BE49-F238E27FC236}">
                  <a16:creationId xmlns:a16="http://schemas.microsoft.com/office/drawing/2014/main" id="{9024FDA9-647B-4521-A77D-EEC257854AF2}"/>
                </a:ext>
                <a:ext uri="{C183D7F6-B498-43B3-948B-1728B52AA6E4}">
                  <adec:decorative xmlns:adec="http://schemas.microsoft.com/office/drawing/2017/decorative" val="0"/>
                </a:ext>
              </a:extLst>
            </p:cNvPr>
            <p:cNvSpPr>
              <a:spLocks/>
            </p:cNvSpPr>
            <p:nvPr/>
          </p:nvSpPr>
          <p:spPr bwMode="auto">
            <a:xfrm>
              <a:off x="5074948" y="3747675"/>
              <a:ext cx="274643" cy="365118"/>
            </a:xfrm>
            <a:custGeom>
              <a:avLst/>
              <a:gdLst>
                <a:gd name="T0" fmla="*/ 2147483646 w 119"/>
                <a:gd name="T1" fmla="*/ 0 h 120"/>
                <a:gd name="T2" fmla="*/ 0 w 119"/>
                <a:gd name="T3" fmla="*/ 2147483646 h 120"/>
                <a:gd name="T4" fmla="*/ 2147483646 w 119"/>
                <a:gd name="T5" fmla="*/ 2147483646 h 120"/>
                <a:gd name="T6" fmla="*/ 2147483646 w 119"/>
                <a:gd name="T7" fmla="*/ 2147483646 h 120"/>
                <a:gd name="T8" fmla="*/ 2147483646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60" y="0"/>
                  </a:moveTo>
                  <a:lnTo>
                    <a:pt x="0" y="60"/>
                  </a:lnTo>
                  <a:lnTo>
                    <a:pt x="60" y="120"/>
                  </a:lnTo>
                  <a:lnTo>
                    <a:pt x="119" y="60"/>
                  </a:lnTo>
                  <a:lnTo>
                    <a:pt x="60" y="0"/>
                  </a:lnTo>
                  <a:close/>
                </a:path>
              </a:pathLst>
            </a:custGeom>
            <a:solidFill>
              <a:srgbClr val="3399FF"/>
            </a:solidFill>
            <a:ln w="9525">
              <a:solidFill>
                <a:schemeClr val="tx1"/>
              </a:solidFill>
              <a:prstDash val="solid"/>
              <a:round/>
              <a:headEnd/>
              <a:tailEnd/>
            </a:ln>
          </p:spPr>
          <p:txBody>
            <a:bodyPr lIns="0" tIns="0" rIns="0" bIns="0" anchor="ct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220</a:t>
              </a:r>
            </a:p>
          </p:txBody>
        </p:sp>
        <p:sp>
          <p:nvSpPr>
            <p:cNvPr id="113698" name="decision 1139" descr="decision 1139">
              <a:hlinkClick r:id="rId23"/>
              <a:extLst>
                <a:ext uri="{FF2B5EF4-FFF2-40B4-BE49-F238E27FC236}">
                  <a16:creationId xmlns:a16="http://schemas.microsoft.com/office/drawing/2014/main" id="{8F8D4284-2A25-4408-98E5-0C25EB1434BD}"/>
                </a:ext>
                <a:ext uri="{C183D7F6-B498-43B3-948B-1728B52AA6E4}">
                  <adec:decorative xmlns:adec="http://schemas.microsoft.com/office/drawing/2017/decorative" val="0"/>
                </a:ext>
              </a:extLst>
            </p:cNvPr>
            <p:cNvSpPr>
              <a:spLocks noChangeArrowheads="1"/>
            </p:cNvSpPr>
            <p:nvPr/>
          </p:nvSpPr>
          <p:spPr bwMode="auto">
            <a:xfrm>
              <a:off x="1764305" y="3892806"/>
              <a:ext cx="274643" cy="365118"/>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1139</a:t>
              </a:r>
            </a:p>
          </p:txBody>
        </p:sp>
        <p:sp>
          <p:nvSpPr>
            <p:cNvPr id="113699" name="system 86" descr="system 86">
              <a:hlinkClick r:id="rId24"/>
              <a:extLst>
                <a:ext uri="{FF2B5EF4-FFF2-40B4-BE49-F238E27FC236}">
                  <a16:creationId xmlns:a16="http://schemas.microsoft.com/office/drawing/2014/main" id="{459FC9C0-79AE-4B37-A3D6-7A4C79B97C23}"/>
                </a:ext>
                <a:ext uri="{C183D7F6-B498-43B3-948B-1728B52AA6E4}">
                  <adec:decorative xmlns:adec="http://schemas.microsoft.com/office/drawing/2017/decorative" val="0"/>
                </a:ext>
              </a:extLst>
            </p:cNvPr>
            <p:cNvSpPr>
              <a:spLocks noChangeArrowheads="1"/>
            </p:cNvSpPr>
            <p:nvPr/>
          </p:nvSpPr>
          <p:spPr bwMode="auto">
            <a:xfrm>
              <a:off x="329592" y="6097978"/>
              <a:ext cx="804689" cy="182876"/>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GBAS</a:t>
              </a:r>
            </a:p>
          </p:txBody>
        </p:sp>
        <p:cxnSp>
          <p:nvCxnSpPr>
            <p:cNvPr id="113700" name="Straight Arrow Connector 56">
              <a:extLst>
                <a:ext uri="{FF2B5EF4-FFF2-40B4-BE49-F238E27FC236}">
                  <a16:creationId xmlns:a16="http://schemas.microsoft.com/office/drawing/2014/main" id="{4B9F3FB9-9E8C-47AB-835E-39A471C16D69}"/>
                </a:ext>
                <a:ext uri="{C183D7F6-B498-43B3-948B-1728B52AA6E4}">
                  <adec:decorative xmlns:adec="http://schemas.microsoft.com/office/drawing/2017/decorative" val="1"/>
                </a:ext>
              </a:extLst>
            </p:cNvPr>
            <p:cNvCxnSpPr>
              <a:cxnSpLocks noChangeShapeType="1"/>
              <a:stCxn id="113699" idx="3"/>
            </p:cNvCxnSpPr>
            <p:nvPr/>
          </p:nvCxnSpPr>
          <p:spPr bwMode="auto">
            <a:xfrm>
              <a:off x="1134281" y="6189416"/>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3701" name="decision 1199" descr="decision 1199">
              <a:hlinkClick r:id="rId25"/>
              <a:extLst>
                <a:ext uri="{FF2B5EF4-FFF2-40B4-BE49-F238E27FC236}">
                  <a16:creationId xmlns:a16="http://schemas.microsoft.com/office/drawing/2014/main" id="{56F02628-7E20-47B9-8AEB-54C3622A8489}"/>
                </a:ext>
                <a:ext uri="{C183D7F6-B498-43B3-948B-1728B52AA6E4}">
                  <adec:decorative xmlns:adec="http://schemas.microsoft.com/office/drawing/2017/decorative" val="0"/>
                </a:ext>
              </a:extLst>
            </p:cNvPr>
            <p:cNvSpPr>
              <a:spLocks noChangeArrowheads="1"/>
            </p:cNvSpPr>
            <p:nvPr/>
          </p:nvSpPr>
          <p:spPr bwMode="auto">
            <a:xfrm>
              <a:off x="3008714" y="6108201"/>
              <a:ext cx="320047" cy="271457"/>
            </a:xfrm>
            <a:prstGeom prst="triangle">
              <a:avLst>
                <a:gd name="adj" fmla="val 50000"/>
              </a:avLst>
            </a:prstGeom>
            <a:solidFill>
              <a:schemeClr val="bg1"/>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1199</a:t>
              </a:r>
            </a:p>
          </p:txBody>
        </p:sp>
        <p:sp>
          <p:nvSpPr>
            <p:cNvPr id="113702" name="decision 1198" descr="decision 1198">
              <a:hlinkClick r:id="rId26"/>
              <a:extLst>
                <a:ext uri="{FF2B5EF4-FFF2-40B4-BE49-F238E27FC236}">
                  <a16:creationId xmlns:a16="http://schemas.microsoft.com/office/drawing/2014/main" id="{D66935C5-6E44-4BAB-BE85-C15299FA3FB9}"/>
                </a:ext>
                <a:ext uri="{C183D7F6-B498-43B3-948B-1728B52AA6E4}">
                  <adec:decorative xmlns:adec="http://schemas.microsoft.com/office/drawing/2017/decorative" val="0"/>
                </a:ext>
              </a:extLst>
            </p:cNvPr>
            <p:cNvSpPr>
              <a:spLocks noChangeArrowheads="1"/>
            </p:cNvSpPr>
            <p:nvPr/>
          </p:nvSpPr>
          <p:spPr bwMode="auto">
            <a:xfrm>
              <a:off x="3004908" y="5975038"/>
              <a:ext cx="320047" cy="271457"/>
            </a:xfrm>
            <a:prstGeom prst="triangle">
              <a:avLst>
                <a:gd name="adj" fmla="val 50000"/>
              </a:avLst>
            </a:prstGeom>
            <a:solidFill>
              <a:schemeClr val="bg1"/>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1198</a:t>
              </a:r>
            </a:p>
          </p:txBody>
        </p:sp>
        <p:sp>
          <p:nvSpPr>
            <p:cNvPr id="113703" name="decision 1200" descr="decision 1200">
              <a:hlinkClick r:id="rId27"/>
              <a:extLst>
                <a:ext uri="{FF2B5EF4-FFF2-40B4-BE49-F238E27FC236}">
                  <a16:creationId xmlns:a16="http://schemas.microsoft.com/office/drawing/2014/main" id="{A48624AA-2069-4ABB-94EF-ED7ACAE87B25}"/>
                </a:ext>
                <a:ext uri="{C183D7F6-B498-43B3-948B-1728B52AA6E4}">
                  <adec:decorative xmlns:adec="http://schemas.microsoft.com/office/drawing/2017/decorative" val="0"/>
                </a:ext>
              </a:extLst>
            </p:cNvPr>
            <p:cNvSpPr>
              <a:spLocks noChangeArrowheads="1"/>
            </p:cNvSpPr>
            <p:nvPr/>
          </p:nvSpPr>
          <p:spPr bwMode="auto">
            <a:xfrm>
              <a:off x="4040002" y="6003612"/>
              <a:ext cx="320047" cy="271457"/>
            </a:xfrm>
            <a:prstGeom prst="triangle">
              <a:avLst>
                <a:gd name="adj" fmla="val 50000"/>
              </a:avLst>
            </a:prstGeom>
            <a:solidFill>
              <a:schemeClr val="bg1"/>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1200</a:t>
              </a:r>
            </a:p>
          </p:txBody>
        </p:sp>
        <p:cxnSp>
          <p:nvCxnSpPr>
            <p:cNvPr id="113722" name="Straight Arrow Connector 56">
              <a:extLst>
                <a:ext uri="{FF2B5EF4-FFF2-40B4-BE49-F238E27FC236}">
                  <a16:creationId xmlns:a16="http://schemas.microsoft.com/office/drawing/2014/main" id="{71FC7E62-E69D-4BAA-B76A-9DB6BCA62F26}"/>
                </a:ext>
                <a:ext uri="{C183D7F6-B498-43B3-948B-1728B52AA6E4}">
                  <adec:decorative xmlns:adec="http://schemas.microsoft.com/office/drawing/2017/decorative" val="1"/>
                </a:ext>
              </a:extLst>
            </p:cNvPr>
            <p:cNvCxnSpPr>
              <a:cxnSpLocks noChangeShapeType="1"/>
              <a:stCxn id="113723" idx="3"/>
            </p:cNvCxnSpPr>
            <p:nvPr/>
          </p:nvCxnSpPr>
          <p:spPr bwMode="auto">
            <a:xfrm>
              <a:off x="1134281" y="2397357"/>
              <a:ext cx="7864005" cy="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3723" name="system 375" descr="system 375">
              <a:hlinkClick r:id="rId28"/>
              <a:extLst>
                <a:ext uri="{FF2B5EF4-FFF2-40B4-BE49-F238E27FC236}">
                  <a16:creationId xmlns:a16="http://schemas.microsoft.com/office/drawing/2014/main" id="{8AABD1EB-A0BF-4FA7-87A6-B950EAE89F56}"/>
                </a:ext>
                <a:ext uri="{C183D7F6-B498-43B3-948B-1728B52AA6E4}">
                  <adec:decorative xmlns:adec="http://schemas.microsoft.com/office/drawing/2017/decorative" val="0"/>
                </a:ext>
              </a:extLst>
            </p:cNvPr>
            <p:cNvSpPr>
              <a:spLocks noChangeArrowheads="1"/>
            </p:cNvSpPr>
            <p:nvPr/>
          </p:nvSpPr>
          <p:spPr bwMode="auto">
            <a:xfrm>
              <a:off x="329592" y="2609259"/>
              <a:ext cx="804689" cy="182562"/>
            </a:xfrm>
            <a:prstGeom prst="rect">
              <a:avLst/>
            </a:prstGeom>
            <a:solidFill>
              <a:srgbClr val="D0F2FC"/>
            </a:solidFill>
            <a:ln w="9525">
              <a:solidFill>
                <a:srgbClr val="33CC33"/>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DME</a:t>
              </a:r>
            </a:p>
          </p:txBody>
        </p:sp>
        <p:sp>
          <p:nvSpPr>
            <p:cNvPr id="113705" name="segment 993" descr="segment 993">
              <a:hlinkClick r:id="rId29"/>
              <a:extLst>
                <a:ext uri="{FF2B5EF4-FFF2-40B4-BE49-F238E27FC236}">
                  <a16:creationId xmlns:a16="http://schemas.microsoft.com/office/drawing/2014/main" id="{0055338D-E06C-4149-A149-CFAA7F577B89}"/>
                </a:ext>
                <a:ext uri="{C183D7F6-B498-43B3-948B-1728B52AA6E4}">
                  <adec:decorative xmlns:adec="http://schemas.microsoft.com/office/drawing/2017/decorative" val="0"/>
                </a:ext>
              </a:extLst>
            </p:cNvPr>
            <p:cNvSpPr>
              <a:spLocks noChangeArrowheads="1"/>
            </p:cNvSpPr>
            <p:nvPr/>
          </p:nvSpPr>
          <p:spPr bwMode="auto">
            <a:xfrm>
              <a:off x="1173906" y="2865255"/>
              <a:ext cx="7559347" cy="668757"/>
            </a:xfrm>
            <a:prstGeom prst="rect">
              <a:avLst/>
            </a:prstGeom>
            <a:solidFill>
              <a:srgbClr val="FFC000"/>
            </a:solidFill>
            <a:ln w="9525">
              <a:solidFill>
                <a:schemeClr val="tx1"/>
              </a:solidFill>
              <a:miter lim="800000"/>
              <a:headEnd/>
              <a:tailEnd/>
            </a:ln>
          </p:spPr>
          <p:txBody>
            <a:bodyPr lIns="18288"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NextGen DME Support for PBN Strategy</a:t>
              </a:r>
            </a:p>
          </p:txBody>
        </p:sp>
        <p:sp>
          <p:nvSpPr>
            <p:cNvPr id="113721" name="segment 660 planned" descr="segment 660 planned">
              <a:hlinkClick r:id="rId30"/>
              <a:extLst>
                <a:ext uri="{FF2B5EF4-FFF2-40B4-BE49-F238E27FC236}">
                  <a16:creationId xmlns:a16="http://schemas.microsoft.com/office/drawing/2014/main" id="{BD23EB8A-2C30-4493-A22C-2F7A7126D9B0}"/>
                </a:ext>
                <a:ext uri="{C183D7F6-B498-43B3-948B-1728B52AA6E4}">
                  <adec:decorative xmlns:adec="http://schemas.microsoft.com/office/drawing/2017/decorative" val="0"/>
                </a:ext>
              </a:extLst>
            </p:cNvPr>
            <p:cNvSpPr>
              <a:spLocks noChangeArrowheads="1"/>
            </p:cNvSpPr>
            <p:nvPr/>
          </p:nvSpPr>
          <p:spPr bwMode="auto">
            <a:xfrm>
              <a:off x="5151930" y="2631511"/>
              <a:ext cx="3581322"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3720" name="segment 660" descr="segment 660">
              <a:hlinkClick r:id="rId30"/>
              <a:extLst>
                <a:ext uri="{FF2B5EF4-FFF2-40B4-BE49-F238E27FC236}">
                  <a16:creationId xmlns:a16="http://schemas.microsoft.com/office/drawing/2014/main" id="{F19E1E3A-37A7-4FA6-9006-EB9C398EA39E}"/>
                </a:ext>
                <a:ext uri="{C183D7F6-B498-43B3-948B-1728B52AA6E4}">
                  <adec:decorative xmlns:adec="http://schemas.microsoft.com/office/drawing/2017/decorative" val="0"/>
                </a:ext>
              </a:extLst>
            </p:cNvPr>
            <p:cNvSpPr>
              <a:spLocks noChangeArrowheads="1"/>
            </p:cNvSpPr>
            <p:nvPr/>
          </p:nvSpPr>
          <p:spPr bwMode="auto">
            <a:xfrm>
              <a:off x="1173146" y="2632478"/>
              <a:ext cx="3978784"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Distance Measuring Equipment (Includes LP DME &amp; HP DME)</a:t>
              </a:r>
            </a:p>
          </p:txBody>
        </p:sp>
        <p:cxnSp>
          <p:nvCxnSpPr>
            <p:cNvPr id="113709" name="Straight Connector 90">
              <a:extLst>
                <a:ext uri="{FF2B5EF4-FFF2-40B4-BE49-F238E27FC236}">
                  <a16:creationId xmlns:a16="http://schemas.microsoft.com/office/drawing/2014/main" id="{6A03031D-D8DE-4018-8CE7-F273639CD485}"/>
                </a:ext>
                <a:ext uri="{C183D7F6-B498-43B3-948B-1728B52AA6E4}">
                  <adec:decorative xmlns:adec="http://schemas.microsoft.com/office/drawing/2017/decorative" val="1"/>
                </a:ext>
              </a:extLst>
            </p:cNvPr>
            <p:cNvCxnSpPr>
              <a:cxnSpLocks noChangeShapeType="1"/>
            </p:cNvCxnSpPr>
            <p:nvPr/>
          </p:nvCxnSpPr>
          <p:spPr bwMode="auto">
            <a:xfrm flipV="1">
              <a:off x="194079" y="6456364"/>
              <a:ext cx="8815001" cy="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13710" name="Rectangle 169">
              <a:extLst>
                <a:ext uri="{FF2B5EF4-FFF2-40B4-BE49-F238E27FC236}">
                  <a16:creationId xmlns:a16="http://schemas.microsoft.com/office/drawing/2014/main" id="{D8DFD38B-9A94-47CE-B47B-B64B28C3C0CA}"/>
                </a:ext>
                <a:ext uri="{C183D7F6-B498-43B3-948B-1728B52AA6E4}">
                  <adec:decorative xmlns:adec="http://schemas.microsoft.com/office/drawing/2017/decorative" val="1"/>
                </a:ext>
              </a:extLst>
            </p:cNvPr>
            <p:cNvSpPr>
              <a:spLocks noChangeArrowheads="1"/>
            </p:cNvSpPr>
            <p:nvPr/>
          </p:nvSpPr>
          <p:spPr bwMode="auto">
            <a:xfrm flipV="1">
              <a:off x="30163" y="5897881"/>
              <a:ext cx="9034462" cy="565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Non-Fed</a:t>
              </a:r>
            </a:p>
          </p:txBody>
        </p:sp>
        <p:sp>
          <p:nvSpPr>
            <p:cNvPr id="113711" name="Rectangle 169">
              <a:extLst>
                <a:ext uri="{FF2B5EF4-FFF2-40B4-BE49-F238E27FC236}">
                  <a16:creationId xmlns:a16="http://schemas.microsoft.com/office/drawing/2014/main" id="{1A9A57EF-7EA4-43A1-8E48-7A6C17C69780}"/>
                </a:ext>
                <a:ext uri="{C183D7F6-B498-43B3-948B-1728B52AA6E4}">
                  <adec:decorative xmlns:adec="http://schemas.microsoft.com/office/drawing/2017/decorative" val="1"/>
                </a:ext>
              </a:extLst>
            </p:cNvPr>
            <p:cNvSpPr>
              <a:spLocks noChangeArrowheads="1"/>
            </p:cNvSpPr>
            <p:nvPr/>
          </p:nvSpPr>
          <p:spPr bwMode="auto">
            <a:xfrm flipV="1">
              <a:off x="30163" y="4428618"/>
              <a:ext cx="9034462" cy="14692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Precision Approach</a:t>
              </a:r>
            </a:p>
          </p:txBody>
        </p:sp>
        <p:sp>
          <p:nvSpPr>
            <p:cNvPr id="113712" name="Rectangle 169">
              <a:extLst>
                <a:ext uri="{FF2B5EF4-FFF2-40B4-BE49-F238E27FC236}">
                  <a16:creationId xmlns:a16="http://schemas.microsoft.com/office/drawing/2014/main" id="{8C69164B-8A28-4A6A-AE1D-631C5B8BF3A5}"/>
                </a:ext>
                <a:ext uri="{C183D7F6-B498-43B3-948B-1728B52AA6E4}">
                  <adec:decorative xmlns:adec="http://schemas.microsoft.com/office/drawing/2017/decorative" val="1"/>
                </a:ext>
              </a:extLst>
            </p:cNvPr>
            <p:cNvSpPr>
              <a:spLocks noChangeArrowheads="1"/>
            </p:cNvSpPr>
            <p:nvPr/>
          </p:nvSpPr>
          <p:spPr bwMode="auto">
            <a:xfrm flipV="1">
              <a:off x="30163" y="2400635"/>
              <a:ext cx="9034462" cy="20249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Cross-Environment</a:t>
              </a:r>
            </a:p>
          </p:txBody>
        </p:sp>
        <p:sp>
          <p:nvSpPr>
            <p:cNvPr id="113713" name="Rectangle 169">
              <a:extLst>
                <a:ext uri="{FF2B5EF4-FFF2-40B4-BE49-F238E27FC236}">
                  <a16:creationId xmlns:a16="http://schemas.microsoft.com/office/drawing/2014/main" id="{41FAD046-B6CF-4AE5-A231-263F33F3E6CB}"/>
                </a:ext>
                <a:ext uri="{C183D7F6-B498-43B3-948B-1728B52AA6E4}">
                  <adec:decorative xmlns:adec="http://schemas.microsoft.com/office/drawing/2017/decorative" val="1"/>
                </a:ext>
              </a:extLst>
            </p:cNvPr>
            <p:cNvSpPr>
              <a:spLocks noChangeArrowheads="1"/>
            </p:cNvSpPr>
            <p:nvPr/>
          </p:nvSpPr>
          <p:spPr bwMode="auto">
            <a:xfrm flipV="1">
              <a:off x="30163" y="565152"/>
              <a:ext cx="9034462" cy="1831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b="1"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a:t>
              </a: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Route/Terminal/Non-Precision Approach</a:t>
              </a:r>
            </a:p>
          </p:txBody>
        </p:sp>
        <p:sp>
          <p:nvSpPr>
            <p:cNvPr id="113715" name="segment 1115" descr="segment 1115">
              <a:hlinkClick r:id="rId3"/>
              <a:extLst>
                <a:ext uri="{FF2B5EF4-FFF2-40B4-BE49-F238E27FC236}">
                  <a16:creationId xmlns:a16="http://schemas.microsoft.com/office/drawing/2014/main" id="{4DC33118-2F80-49ED-AABF-D7490891F7D1}"/>
                </a:ext>
                <a:ext uri="{C183D7F6-B498-43B3-948B-1728B52AA6E4}">
                  <adec:decorative xmlns:adec="http://schemas.microsoft.com/office/drawing/2017/decorative" val="0"/>
                </a:ext>
              </a:extLst>
            </p:cNvPr>
            <p:cNvSpPr>
              <a:spLocks noChangeArrowheads="1"/>
            </p:cNvSpPr>
            <p:nvPr/>
          </p:nvSpPr>
          <p:spPr bwMode="auto">
            <a:xfrm>
              <a:off x="1176595" y="1714274"/>
              <a:ext cx="6028984" cy="443963"/>
            </a:xfrm>
            <a:prstGeom prst="rect">
              <a:avLst/>
            </a:prstGeom>
            <a:solidFill>
              <a:srgbClr val="DDDDDD"/>
            </a:solidFill>
            <a:ln w="9525">
              <a:solidFill>
                <a:schemeClr val="tx1"/>
              </a:solidFill>
              <a:prstDash val="solid"/>
              <a:miter lim="800000"/>
              <a:headEnd/>
              <a:tailEnd/>
            </a:ln>
          </p:spPr>
          <p:txBody>
            <a:bodyPr lIns="18288"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15888"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DVT Sustainment</a:t>
              </a:r>
            </a:p>
          </p:txBody>
        </p:sp>
        <p:sp>
          <p:nvSpPr>
            <p:cNvPr id="86" name="decision 1227" descr="decision 1227">
              <a:hlinkClick r:id="rId31"/>
              <a:extLst>
                <a:ext uri="{FF2B5EF4-FFF2-40B4-BE49-F238E27FC236}">
                  <a16:creationId xmlns:a16="http://schemas.microsoft.com/office/drawing/2014/main" id="{6E2224C5-4895-4968-A02C-03FC95D3099B}"/>
                </a:ext>
                <a:ext uri="{C183D7F6-B498-43B3-948B-1728B52AA6E4}">
                  <adec:decorative xmlns:adec="http://schemas.microsoft.com/office/drawing/2017/decorative" val="0"/>
                </a:ext>
              </a:extLst>
            </p:cNvPr>
            <p:cNvSpPr>
              <a:spLocks noChangeArrowheads="1"/>
            </p:cNvSpPr>
            <p:nvPr/>
          </p:nvSpPr>
          <p:spPr bwMode="auto">
            <a:xfrm>
              <a:off x="4797267" y="6003612"/>
              <a:ext cx="320047" cy="271457"/>
            </a:xfrm>
            <a:prstGeom prst="triangle">
              <a:avLst>
                <a:gd name="adj" fmla="val 50000"/>
              </a:avLst>
            </a:prstGeom>
            <a:solidFill>
              <a:schemeClr val="bg1"/>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1227</a:t>
              </a:r>
            </a:p>
          </p:txBody>
        </p:sp>
        <p:sp>
          <p:nvSpPr>
            <p:cNvPr id="90" name="segment 646 planned" descr="segment 646 planned">
              <a:hlinkClick r:id="rId32"/>
              <a:extLst>
                <a:ext uri="{FF2B5EF4-FFF2-40B4-BE49-F238E27FC236}">
                  <a16:creationId xmlns:a16="http://schemas.microsoft.com/office/drawing/2014/main" id="{9E3F2363-518F-4A5A-B742-880E2DC7E07B}"/>
                </a:ext>
                <a:ext uri="{C183D7F6-B498-43B3-948B-1728B52AA6E4}">
                  <adec:decorative xmlns:adec="http://schemas.microsoft.com/office/drawing/2017/decorative" val="0"/>
                </a:ext>
              </a:extLst>
            </p:cNvPr>
            <p:cNvSpPr>
              <a:spLocks noChangeArrowheads="1"/>
            </p:cNvSpPr>
            <p:nvPr/>
          </p:nvSpPr>
          <p:spPr bwMode="auto">
            <a:xfrm>
              <a:off x="4765111" y="5291744"/>
              <a:ext cx="3968141"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91" name="segment 649" descr="segment 649">
              <a:hlinkClick r:id="rId33"/>
              <a:extLst>
                <a:ext uri="{FF2B5EF4-FFF2-40B4-BE49-F238E27FC236}">
                  <a16:creationId xmlns:a16="http://schemas.microsoft.com/office/drawing/2014/main" id="{C2C133E6-35B2-419A-896E-E52B7AEF2017}"/>
                </a:ext>
                <a:ext uri="{C183D7F6-B498-43B3-948B-1728B52AA6E4}">
                  <adec:decorative xmlns:adec="http://schemas.microsoft.com/office/drawing/2017/decorative" val="0"/>
                </a:ext>
              </a:extLst>
            </p:cNvPr>
            <p:cNvSpPr>
              <a:spLocks noChangeArrowheads="1"/>
            </p:cNvSpPr>
            <p:nvPr/>
          </p:nvSpPr>
          <p:spPr bwMode="auto">
            <a:xfrm>
              <a:off x="1174366" y="5292458"/>
              <a:ext cx="4996354"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NAVAIDS Sustainment</a:t>
              </a:r>
            </a:p>
          </p:txBody>
        </p:sp>
        <p:sp>
          <p:nvSpPr>
            <p:cNvPr id="97" name="segment 1111" descr="segment 1111">
              <a:hlinkClick r:id="rId34"/>
              <a:extLst>
                <a:ext uri="{FF2B5EF4-FFF2-40B4-BE49-F238E27FC236}">
                  <a16:creationId xmlns:a16="http://schemas.microsoft.com/office/drawing/2014/main" id="{A7010822-906B-4094-B6D5-F5042FA0A37F}"/>
                </a:ext>
                <a:ext uri="{C183D7F6-B498-43B3-948B-1728B52AA6E4}">
                  <adec:decorative xmlns:adec="http://schemas.microsoft.com/office/drawing/2017/decorative" val="0"/>
                </a:ext>
              </a:extLst>
            </p:cNvPr>
            <p:cNvSpPr>
              <a:spLocks noChangeArrowheads="1"/>
            </p:cNvSpPr>
            <p:nvPr/>
          </p:nvSpPr>
          <p:spPr bwMode="auto">
            <a:xfrm>
              <a:off x="1169810" y="5721552"/>
              <a:ext cx="916503"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98" name="TextBox 124" descr="ILS – Congressional Add">
              <a:extLst>
                <a:ext uri="{FF2B5EF4-FFF2-40B4-BE49-F238E27FC236}">
                  <a16:creationId xmlns:a16="http://schemas.microsoft.com/office/drawing/2014/main" id="{01A3B384-FCA5-42F5-A9AE-A8BD7CAE8E96}"/>
                </a:ext>
                <a:ext uri="{C183D7F6-B498-43B3-948B-1728B52AA6E4}">
                  <adec:decorative xmlns:adec="http://schemas.microsoft.com/office/drawing/2017/decorative" val="0"/>
                </a:ext>
              </a:extLst>
            </p:cNvPr>
            <p:cNvSpPr txBox="1">
              <a:spLocks noChangeArrowheads="1"/>
            </p:cNvSpPr>
            <p:nvPr/>
          </p:nvSpPr>
          <p:spPr bwMode="auto">
            <a:xfrm>
              <a:off x="2139929" y="5721989"/>
              <a:ext cx="1130112"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ILS – Congressional Add</a:t>
              </a:r>
            </a:p>
          </p:txBody>
        </p:sp>
        <p:sp>
          <p:nvSpPr>
            <p:cNvPr id="100" name="segment 956" descr="segment 956">
              <a:hlinkClick r:id="rId35"/>
              <a:extLst>
                <a:ext uri="{FF2B5EF4-FFF2-40B4-BE49-F238E27FC236}">
                  <a16:creationId xmlns:a16="http://schemas.microsoft.com/office/drawing/2014/main" id="{F6D3BD03-AC77-4EBF-8AD2-6433E667BCE4}"/>
                </a:ext>
                <a:ext uri="{C183D7F6-B498-43B3-948B-1728B52AA6E4}">
                  <adec:decorative xmlns:adec="http://schemas.microsoft.com/office/drawing/2017/decorative" val="0"/>
                </a:ext>
              </a:extLst>
            </p:cNvPr>
            <p:cNvSpPr>
              <a:spLocks noChangeArrowheads="1"/>
            </p:cNvSpPr>
            <p:nvPr/>
          </p:nvSpPr>
          <p:spPr bwMode="auto">
            <a:xfrm>
              <a:off x="1176595" y="3763794"/>
              <a:ext cx="406803"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01" name="TextBox 124" descr="WAAS Ph4A/4B Transition">
              <a:extLst>
                <a:ext uri="{FF2B5EF4-FFF2-40B4-BE49-F238E27FC236}">
                  <a16:creationId xmlns:a16="http://schemas.microsoft.com/office/drawing/2014/main" id="{DADD976A-47F2-4E7A-A4F0-613C7EF99738}"/>
                </a:ext>
                <a:ext uri="{C183D7F6-B498-43B3-948B-1728B52AA6E4}">
                  <adec:decorative xmlns:adec="http://schemas.microsoft.com/office/drawing/2017/decorative" val="0"/>
                </a:ext>
              </a:extLst>
            </p:cNvPr>
            <p:cNvSpPr txBox="1">
              <a:spLocks noChangeArrowheads="1"/>
            </p:cNvSpPr>
            <p:nvPr/>
          </p:nvSpPr>
          <p:spPr bwMode="auto">
            <a:xfrm>
              <a:off x="1628323" y="3762249"/>
              <a:ext cx="1228482"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WAAS Ph4A/4B Transition</a:t>
              </a:r>
            </a:p>
          </p:txBody>
        </p:sp>
        <p:sp>
          <p:nvSpPr>
            <p:cNvPr id="95" name="decision 1228" descr="decision 1228">
              <a:hlinkClick r:id="rId36"/>
              <a:extLst>
                <a:ext uri="{FF2B5EF4-FFF2-40B4-BE49-F238E27FC236}">
                  <a16:creationId xmlns:a16="http://schemas.microsoft.com/office/drawing/2014/main" id="{459AE578-191B-402A-B1AD-B9CA2F815C0D}"/>
                </a:ext>
                <a:ext uri="{C183D7F6-B498-43B3-948B-1728B52AA6E4}">
                  <adec:decorative xmlns:adec="http://schemas.microsoft.com/office/drawing/2017/decorative" val="0"/>
                </a:ext>
              </a:extLst>
            </p:cNvPr>
            <p:cNvSpPr>
              <a:spLocks noChangeArrowheads="1"/>
            </p:cNvSpPr>
            <p:nvPr/>
          </p:nvSpPr>
          <p:spPr bwMode="auto">
            <a:xfrm>
              <a:off x="1945566" y="3476866"/>
              <a:ext cx="320047" cy="271457"/>
            </a:xfrm>
            <a:prstGeom prst="triangle">
              <a:avLst>
                <a:gd name="adj" fmla="val 50000"/>
              </a:avLst>
            </a:prstGeom>
            <a:solidFill>
              <a:schemeClr val="bg1"/>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1228</a:t>
              </a:r>
            </a:p>
          </p:txBody>
        </p:sp>
        <p:sp>
          <p:nvSpPr>
            <p:cNvPr id="102" name="decision 1229" descr="decision 1229">
              <a:hlinkClick r:id="rId37"/>
              <a:extLst>
                <a:ext uri="{FF2B5EF4-FFF2-40B4-BE49-F238E27FC236}">
                  <a16:creationId xmlns:a16="http://schemas.microsoft.com/office/drawing/2014/main" id="{4368250D-8208-411E-A8F9-FF12A9C01B9D}"/>
                </a:ext>
                <a:ext uri="{C183D7F6-B498-43B3-948B-1728B52AA6E4}">
                  <adec:decorative xmlns:adec="http://schemas.microsoft.com/office/drawing/2017/decorative" val="0"/>
                </a:ext>
              </a:extLst>
            </p:cNvPr>
            <p:cNvSpPr>
              <a:spLocks noChangeArrowheads="1"/>
            </p:cNvSpPr>
            <p:nvPr/>
          </p:nvSpPr>
          <p:spPr bwMode="auto">
            <a:xfrm>
              <a:off x="2758495" y="3480588"/>
              <a:ext cx="320047" cy="271457"/>
            </a:xfrm>
            <a:prstGeom prst="triangle">
              <a:avLst>
                <a:gd name="adj" fmla="val 50000"/>
              </a:avLst>
            </a:prstGeom>
            <a:solidFill>
              <a:schemeClr val="bg1"/>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1229</a:t>
              </a:r>
            </a:p>
          </p:txBody>
        </p:sp>
        <p:sp>
          <p:nvSpPr>
            <p:cNvPr id="103" name="decision 1231" descr="decision 1231">
              <a:hlinkClick r:id="rId38"/>
              <a:extLst>
                <a:ext uri="{FF2B5EF4-FFF2-40B4-BE49-F238E27FC236}">
                  <a16:creationId xmlns:a16="http://schemas.microsoft.com/office/drawing/2014/main" id="{0C20AC69-B0CA-4A73-B307-50AF35BA0016}"/>
                </a:ext>
                <a:ext uri="{C183D7F6-B498-43B3-948B-1728B52AA6E4}">
                  <adec:decorative xmlns:adec="http://schemas.microsoft.com/office/drawing/2017/decorative" val="0"/>
                </a:ext>
              </a:extLst>
            </p:cNvPr>
            <p:cNvSpPr>
              <a:spLocks noChangeArrowheads="1"/>
            </p:cNvSpPr>
            <p:nvPr/>
          </p:nvSpPr>
          <p:spPr bwMode="auto">
            <a:xfrm>
              <a:off x="2500135" y="3832064"/>
              <a:ext cx="320047" cy="271457"/>
            </a:xfrm>
            <a:prstGeom prst="triangle">
              <a:avLst>
                <a:gd name="adj" fmla="val 50000"/>
              </a:avLst>
            </a:prstGeom>
            <a:solidFill>
              <a:schemeClr val="bg1"/>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1231</a:t>
              </a:r>
            </a:p>
          </p:txBody>
        </p:sp>
        <p:sp>
          <p:nvSpPr>
            <p:cNvPr id="113736" name="Rectangle 208 planned planned planned planned">
              <a:extLst>
                <a:ext uri="{FF2B5EF4-FFF2-40B4-BE49-F238E27FC236}">
                  <a16:creationId xmlns:a16="http://schemas.microsoft.com/office/drawing/2014/main" id="{AB647DFF-C8E0-4F47-8D51-7784A807DE69}"/>
                </a:ext>
                <a:ext uri="{C183D7F6-B498-43B3-948B-1728B52AA6E4}">
                  <adec:decorative xmlns:adec="http://schemas.microsoft.com/office/drawing/2017/decorative" val="1"/>
                </a:ext>
              </a:extLst>
            </p:cNvPr>
            <p:cNvSpPr>
              <a:spLocks noChangeArrowheads="1"/>
            </p:cNvSpPr>
            <p:nvPr/>
          </p:nvSpPr>
          <p:spPr bwMode="auto">
            <a:xfrm>
              <a:off x="1174239" y="2453554"/>
              <a:ext cx="7684042" cy="1945782"/>
            </a:xfrm>
            <a:prstGeom prst="rect">
              <a:avLst/>
            </a:prstGeom>
            <a:noFill/>
            <a:ln w="19050">
              <a:solidFill>
                <a:srgbClr val="00FF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7" name="decision 239" descr="decision 239">
              <a:hlinkClick r:id="rId39"/>
              <a:extLst>
                <a:ext uri="{FF2B5EF4-FFF2-40B4-BE49-F238E27FC236}">
                  <a16:creationId xmlns:a16="http://schemas.microsoft.com/office/drawing/2014/main" id="{76E2C158-D3C5-4E28-AD90-819237CFBA7C}"/>
                </a:ext>
                <a:ext uri="{C183D7F6-B498-43B3-948B-1728B52AA6E4}">
                  <adec:decorative xmlns:adec="http://schemas.microsoft.com/office/drawing/2017/decorative" val="0"/>
                </a:ext>
              </a:extLst>
            </p:cNvPr>
            <p:cNvSpPr>
              <a:spLocks/>
            </p:cNvSpPr>
            <p:nvPr/>
          </p:nvSpPr>
          <p:spPr bwMode="auto">
            <a:xfrm>
              <a:off x="1499182" y="4959316"/>
              <a:ext cx="274628" cy="365094"/>
            </a:xfrm>
            <a:custGeom>
              <a:avLst/>
              <a:gdLst>
                <a:gd name="T0" fmla="*/ 2147483646 w 119"/>
                <a:gd name="T1" fmla="*/ 0 h 120"/>
                <a:gd name="T2" fmla="*/ 0 w 119"/>
                <a:gd name="T3" fmla="*/ 2147483646 h 120"/>
                <a:gd name="T4" fmla="*/ 2147483646 w 119"/>
                <a:gd name="T5" fmla="*/ 2147483646 h 120"/>
                <a:gd name="T6" fmla="*/ 2147483646 w 119"/>
                <a:gd name="T7" fmla="*/ 2147483646 h 120"/>
                <a:gd name="T8" fmla="*/ 2147483646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60" y="0"/>
                  </a:moveTo>
                  <a:lnTo>
                    <a:pt x="0" y="60"/>
                  </a:lnTo>
                  <a:lnTo>
                    <a:pt x="60" y="120"/>
                  </a:lnTo>
                  <a:lnTo>
                    <a:pt x="119" y="60"/>
                  </a:lnTo>
                  <a:lnTo>
                    <a:pt x="60" y="0"/>
                  </a:lnTo>
                  <a:close/>
                </a:path>
              </a:pathLst>
            </a:custGeom>
            <a:solidFill>
              <a:srgbClr val="3399FF"/>
            </a:solidFill>
            <a:ln w="19050">
              <a:solidFill>
                <a:schemeClr val="tx1"/>
              </a:solidFill>
              <a:prstDash val="solid"/>
              <a:round/>
              <a:headEnd/>
              <a:tailEnd/>
            </a:ln>
          </p:spPr>
          <p:txBody>
            <a:bodyPr lIns="0" tIns="0" rIns="0" bIns="0" anchor="ctr" anchorCtr="1"/>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239</a:t>
              </a:r>
            </a:p>
          </p:txBody>
        </p:sp>
        <p:sp>
          <p:nvSpPr>
            <p:cNvPr id="78" name="Rectangle 97">
              <a:extLst>
                <a:ext uri="{FF2B5EF4-FFF2-40B4-BE49-F238E27FC236}">
                  <a16:creationId xmlns:a16="http://schemas.microsoft.com/office/drawing/2014/main" id="{3D855198-B834-4563-93AB-04E81812BDDF}"/>
                </a:ext>
                <a:ext uri="{C183D7F6-B498-43B3-948B-1728B52AA6E4}">
                  <adec:decorative xmlns:adec="http://schemas.microsoft.com/office/drawing/2017/decorative" val="1"/>
                </a:ext>
              </a:extLst>
            </p:cNvPr>
            <p:cNvSpPr>
              <a:spLocks noChangeArrowheads="1"/>
            </p:cNvSpPr>
            <p:nvPr/>
          </p:nvSpPr>
          <p:spPr bwMode="auto">
            <a:xfrm>
              <a:off x="1583398" y="1865855"/>
              <a:ext cx="3568532" cy="12310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Phase 1</a:t>
              </a:r>
            </a:p>
          </p:txBody>
        </p:sp>
        <p:sp>
          <p:nvSpPr>
            <p:cNvPr id="113717" name="decision 1196" descr="decision 1196">
              <a:hlinkClick r:id="rId40"/>
              <a:extLst>
                <a:ext uri="{FF2B5EF4-FFF2-40B4-BE49-F238E27FC236}">
                  <a16:creationId xmlns:a16="http://schemas.microsoft.com/office/drawing/2014/main" id="{F6D4F540-1731-4732-8DB9-C359E07F6FD0}"/>
                </a:ext>
                <a:ext uri="{C183D7F6-B498-43B3-948B-1728B52AA6E4}">
                  <adec:decorative xmlns:adec="http://schemas.microsoft.com/office/drawing/2017/decorative" val="0"/>
                </a:ext>
              </a:extLst>
            </p:cNvPr>
            <p:cNvSpPr>
              <a:spLocks noChangeArrowheads="1"/>
            </p:cNvSpPr>
            <p:nvPr/>
          </p:nvSpPr>
          <p:spPr bwMode="auto">
            <a:xfrm>
              <a:off x="2526600" y="1744425"/>
              <a:ext cx="274643" cy="365118"/>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1196</a:t>
              </a:r>
            </a:p>
          </p:txBody>
        </p:sp>
        <p:sp>
          <p:nvSpPr>
            <p:cNvPr id="79" name="Rectangle 97">
              <a:extLst>
                <a:ext uri="{FF2B5EF4-FFF2-40B4-BE49-F238E27FC236}">
                  <a16:creationId xmlns:a16="http://schemas.microsoft.com/office/drawing/2014/main" id="{7B34FF8E-901D-4320-A64E-F6A093F24941}"/>
                </a:ext>
                <a:ext uri="{C183D7F6-B498-43B3-948B-1728B52AA6E4}">
                  <adec:decorative xmlns:adec="http://schemas.microsoft.com/office/drawing/2017/decorative" val="1"/>
                </a:ext>
              </a:extLst>
            </p:cNvPr>
            <p:cNvSpPr>
              <a:spLocks noChangeArrowheads="1"/>
            </p:cNvSpPr>
            <p:nvPr/>
          </p:nvSpPr>
          <p:spPr bwMode="auto">
            <a:xfrm>
              <a:off x="5206695" y="2009591"/>
              <a:ext cx="3526558" cy="12310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Phase 2</a:t>
              </a:r>
            </a:p>
          </p:txBody>
        </p:sp>
        <p:sp>
          <p:nvSpPr>
            <p:cNvPr id="81" name="decision 1311" descr="decision 1311">
              <a:hlinkClick r:id="rId41"/>
              <a:extLst>
                <a:ext uri="{FF2B5EF4-FFF2-40B4-BE49-F238E27FC236}">
                  <a16:creationId xmlns:a16="http://schemas.microsoft.com/office/drawing/2014/main" id="{3F92CDDD-DDAE-4CFF-8BC8-72B36ECC9320}"/>
                </a:ext>
                <a:ext uri="{C183D7F6-B498-43B3-948B-1728B52AA6E4}">
                  <adec:decorative xmlns:adec="http://schemas.microsoft.com/office/drawing/2017/decorative" val="0"/>
                </a:ext>
              </a:extLst>
            </p:cNvPr>
            <p:cNvSpPr>
              <a:spLocks noChangeArrowheads="1"/>
            </p:cNvSpPr>
            <p:nvPr/>
          </p:nvSpPr>
          <p:spPr bwMode="auto">
            <a:xfrm>
              <a:off x="5076694" y="1888584"/>
              <a:ext cx="274643" cy="365118"/>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1311</a:t>
              </a:r>
            </a:p>
          </p:txBody>
        </p:sp>
        <p:sp>
          <p:nvSpPr>
            <p:cNvPr id="113693" name="Rectangle 237">
              <a:extLst>
                <a:ext uri="{FF2B5EF4-FFF2-40B4-BE49-F238E27FC236}">
                  <a16:creationId xmlns:a16="http://schemas.microsoft.com/office/drawing/2014/main" id="{9A3B0166-E11E-462E-A7B1-9E39B2CB96A3}"/>
                </a:ext>
                <a:ext uri="{C183D7F6-B498-43B3-948B-1728B52AA6E4}">
                  <adec:decorative xmlns:adec="http://schemas.microsoft.com/office/drawing/2017/decorative" val="1"/>
                </a:ext>
              </a:extLst>
            </p:cNvPr>
            <p:cNvSpPr>
              <a:spLocks noChangeArrowheads="1"/>
            </p:cNvSpPr>
            <p:nvPr/>
          </p:nvSpPr>
          <p:spPr bwMode="auto">
            <a:xfrm>
              <a:off x="7756767" y="4264288"/>
              <a:ext cx="1188745" cy="114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Phase IV (2014 – 2044)</a:t>
              </a:r>
            </a:p>
          </p:txBody>
        </p:sp>
        <p:sp>
          <p:nvSpPr>
            <p:cNvPr id="82" name="Rectangle 97">
              <a:extLst>
                <a:ext uri="{FF2B5EF4-FFF2-40B4-BE49-F238E27FC236}">
                  <a16:creationId xmlns:a16="http://schemas.microsoft.com/office/drawing/2014/main" id="{9A863628-0935-4C34-9C53-3E7F8757FCDD}"/>
                </a:ext>
                <a:ext uri="{C183D7F6-B498-43B3-948B-1728B52AA6E4}">
                  <adec:decorative xmlns:adec="http://schemas.microsoft.com/office/drawing/2017/decorative" val="1"/>
                </a:ext>
              </a:extLst>
            </p:cNvPr>
            <p:cNvSpPr>
              <a:spLocks noChangeArrowheads="1"/>
            </p:cNvSpPr>
            <p:nvPr/>
          </p:nvSpPr>
          <p:spPr bwMode="auto">
            <a:xfrm>
              <a:off x="1176594" y="3057107"/>
              <a:ext cx="3586983" cy="12310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Segment 1</a:t>
              </a:r>
            </a:p>
          </p:txBody>
        </p:sp>
        <p:sp>
          <p:nvSpPr>
            <p:cNvPr id="84" name="Rectangle 97">
              <a:extLst>
                <a:ext uri="{FF2B5EF4-FFF2-40B4-BE49-F238E27FC236}">
                  <a16:creationId xmlns:a16="http://schemas.microsoft.com/office/drawing/2014/main" id="{E3AE33BE-DAB9-48CD-AB03-4B2445B592D1}"/>
                </a:ext>
                <a:ext uri="{C183D7F6-B498-43B3-948B-1728B52AA6E4}">
                  <adec:decorative xmlns:adec="http://schemas.microsoft.com/office/drawing/2017/decorative" val="1"/>
                </a:ext>
              </a:extLst>
            </p:cNvPr>
            <p:cNvSpPr>
              <a:spLocks noChangeArrowheads="1"/>
            </p:cNvSpPr>
            <p:nvPr/>
          </p:nvSpPr>
          <p:spPr bwMode="auto">
            <a:xfrm>
              <a:off x="1178128" y="3220069"/>
              <a:ext cx="4606755" cy="12310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Segment 2</a:t>
              </a:r>
            </a:p>
          </p:txBody>
        </p:sp>
        <p:sp>
          <p:nvSpPr>
            <p:cNvPr id="87" name="Rectangle 97">
              <a:extLst>
                <a:ext uri="{FF2B5EF4-FFF2-40B4-BE49-F238E27FC236}">
                  <a16:creationId xmlns:a16="http://schemas.microsoft.com/office/drawing/2014/main" id="{C1137D16-2364-4166-92DC-A79C07308863}"/>
                </a:ext>
                <a:ext uri="{C183D7F6-B498-43B3-948B-1728B52AA6E4}">
                  <adec:decorative xmlns:adec="http://schemas.microsoft.com/office/drawing/2017/decorative" val="1"/>
                </a:ext>
              </a:extLst>
            </p:cNvPr>
            <p:cNvSpPr>
              <a:spLocks noChangeArrowheads="1"/>
            </p:cNvSpPr>
            <p:nvPr/>
          </p:nvSpPr>
          <p:spPr bwMode="auto">
            <a:xfrm>
              <a:off x="3227265" y="3386193"/>
              <a:ext cx="5631015" cy="12310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Segment 3</a:t>
              </a:r>
            </a:p>
          </p:txBody>
        </p:sp>
        <p:sp>
          <p:nvSpPr>
            <p:cNvPr id="113706" name="decision 1071" descr="decision 1071">
              <a:hlinkClick r:id="rId42"/>
              <a:extLst>
                <a:ext uri="{FF2B5EF4-FFF2-40B4-BE49-F238E27FC236}">
                  <a16:creationId xmlns:a16="http://schemas.microsoft.com/office/drawing/2014/main" id="{8E29FDA0-A762-450D-AE78-C42F1C3685C4}"/>
                </a:ext>
                <a:ext uri="{C183D7F6-B498-43B3-948B-1728B52AA6E4}">
                  <adec:decorative xmlns:adec="http://schemas.microsoft.com/office/drawing/2017/decorative" val="0"/>
                </a:ext>
              </a:extLst>
            </p:cNvPr>
            <p:cNvSpPr>
              <a:spLocks/>
            </p:cNvSpPr>
            <p:nvPr/>
          </p:nvSpPr>
          <p:spPr bwMode="auto">
            <a:xfrm>
              <a:off x="2918451" y="2738504"/>
              <a:ext cx="274643" cy="365118"/>
            </a:xfrm>
            <a:custGeom>
              <a:avLst/>
              <a:gdLst>
                <a:gd name="T0" fmla="*/ 2147483646 w 119"/>
                <a:gd name="T1" fmla="*/ 0 h 120"/>
                <a:gd name="T2" fmla="*/ 0 w 119"/>
                <a:gd name="T3" fmla="*/ 2147483646 h 120"/>
                <a:gd name="T4" fmla="*/ 2147483646 w 119"/>
                <a:gd name="T5" fmla="*/ 2147483646 h 120"/>
                <a:gd name="T6" fmla="*/ 2147483646 w 119"/>
                <a:gd name="T7" fmla="*/ 2147483646 h 120"/>
                <a:gd name="T8" fmla="*/ 2147483646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60" y="0"/>
                  </a:moveTo>
                  <a:lnTo>
                    <a:pt x="0" y="60"/>
                  </a:lnTo>
                  <a:lnTo>
                    <a:pt x="60" y="120"/>
                  </a:lnTo>
                  <a:lnTo>
                    <a:pt x="119" y="60"/>
                  </a:lnTo>
                  <a:lnTo>
                    <a:pt x="60" y="0"/>
                  </a:lnTo>
                  <a:close/>
                </a:path>
              </a:pathLst>
            </a:custGeom>
            <a:solidFill>
              <a:srgbClr val="33CC33"/>
            </a:solidFill>
            <a:ln w="9525">
              <a:solidFill>
                <a:srgbClr val="FF0000"/>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1071</a:t>
              </a:r>
            </a:p>
          </p:txBody>
        </p:sp>
        <p:sp>
          <p:nvSpPr>
            <p:cNvPr id="88" name="TextBox 87" descr="Items with a green outline are components of the FAA Minimum Capability List (MCL)  ">
              <a:extLst>
                <a:ext uri="{FF2B5EF4-FFF2-40B4-BE49-F238E27FC236}">
                  <a16:creationId xmlns:a16="http://schemas.microsoft.com/office/drawing/2014/main" id="{CDE3AAB0-71C0-46CC-82CC-A1657D1D1378}"/>
                </a:ext>
                <a:ext uri="{C183D7F6-B498-43B3-948B-1728B52AA6E4}">
                  <adec:decorative xmlns:adec="http://schemas.microsoft.com/office/drawing/2017/decorative" val="0"/>
                </a:ext>
              </a:extLst>
            </p:cNvPr>
            <p:cNvSpPr txBox="1"/>
            <p:nvPr/>
          </p:nvSpPr>
          <p:spPr>
            <a:xfrm>
              <a:off x="1179364" y="574060"/>
              <a:ext cx="3474720" cy="107722"/>
            </a:xfrm>
            <a:prstGeom prst="rect">
              <a:avLst/>
            </a:prstGeom>
            <a:solidFill>
              <a:schemeClr val="bg1"/>
            </a:solidFill>
            <a:ln>
              <a:solidFill>
                <a:schemeClr val="tx1"/>
              </a:solidFill>
            </a:ln>
          </p:spPr>
          <p:txBody>
            <a:bodyPr wrap="square" lIns="45720" tIns="0" rIns="45720" bIns="0" rtlCol="0">
              <a:noAutofit/>
            </a:bodyPr>
            <a:lstStyle/>
            <a:p>
              <a:pPr algn="ctr"/>
              <a:r>
                <a:rPr lang="en-US" sz="700">
                  <a:latin typeface="Segoe UI" panose="020B0502040204020203" pitchFamily="34" charset="0"/>
                  <a:cs typeface="Segoe UI" panose="020B0502040204020203" pitchFamily="34" charset="0"/>
                </a:rPr>
                <a:t>Items with a </a:t>
              </a:r>
              <a:r>
                <a:rPr lang="en-US" sz="700">
                  <a:solidFill>
                    <a:srgbClr val="28BE45"/>
                  </a:solidFill>
                  <a:latin typeface="Segoe UI" panose="020B0502040204020203" pitchFamily="34" charset="0"/>
                  <a:cs typeface="Segoe UI" panose="020B0502040204020203" pitchFamily="34" charset="0"/>
                </a:rPr>
                <a:t>green outline </a:t>
              </a:r>
              <a:r>
                <a:rPr lang="en-US" sz="700">
                  <a:latin typeface="Segoe UI" panose="020B0502040204020203" pitchFamily="34" charset="0"/>
                  <a:cs typeface="Segoe UI" panose="020B0502040204020203" pitchFamily="34" charset="0"/>
                </a:rPr>
                <a:t>are components of the FAA Minimum Capability List (MCL)  </a:t>
              </a:r>
            </a:p>
          </p:txBody>
        </p:sp>
        <p:sp>
          <p:nvSpPr>
            <p:cNvPr id="89" name="decision 1197" descr="decision 1197">
              <a:hlinkClick r:id="rId43"/>
              <a:extLst>
                <a:ext uri="{FF2B5EF4-FFF2-40B4-BE49-F238E27FC236}">
                  <a16:creationId xmlns:a16="http://schemas.microsoft.com/office/drawing/2014/main" id="{417849C0-618B-4856-8732-2837EE609DF3}"/>
                </a:ext>
                <a:ext uri="{C183D7F6-B498-43B3-948B-1728B52AA6E4}">
                  <adec:decorative xmlns:adec="http://schemas.microsoft.com/office/drawing/2017/decorative" val="0"/>
                </a:ext>
              </a:extLst>
            </p:cNvPr>
            <p:cNvSpPr>
              <a:spLocks/>
            </p:cNvSpPr>
            <p:nvPr/>
          </p:nvSpPr>
          <p:spPr bwMode="auto">
            <a:xfrm>
              <a:off x="2006815" y="5400556"/>
              <a:ext cx="274643" cy="365118"/>
            </a:xfrm>
            <a:custGeom>
              <a:avLst/>
              <a:gdLst>
                <a:gd name="T0" fmla="*/ 2147483646 w 119"/>
                <a:gd name="T1" fmla="*/ 0 h 120"/>
                <a:gd name="T2" fmla="*/ 0 w 119"/>
                <a:gd name="T3" fmla="*/ 2147483646 h 120"/>
                <a:gd name="T4" fmla="*/ 2147483646 w 119"/>
                <a:gd name="T5" fmla="*/ 2147483646 h 120"/>
                <a:gd name="T6" fmla="*/ 2147483646 w 119"/>
                <a:gd name="T7" fmla="*/ 2147483646 h 120"/>
                <a:gd name="T8" fmla="*/ 2147483646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60" y="0"/>
                  </a:moveTo>
                  <a:lnTo>
                    <a:pt x="0" y="60"/>
                  </a:lnTo>
                  <a:lnTo>
                    <a:pt x="60" y="120"/>
                  </a:lnTo>
                  <a:lnTo>
                    <a:pt x="119" y="60"/>
                  </a:lnTo>
                  <a:lnTo>
                    <a:pt x="60" y="0"/>
                  </a:lnTo>
                  <a:close/>
                </a:path>
              </a:pathLst>
            </a:custGeom>
            <a:solidFill>
              <a:srgbClr val="33CC33"/>
            </a:solidFill>
            <a:ln w="9525">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1197</a:t>
              </a:r>
            </a:p>
          </p:txBody>
        </p:sp>
        <p:sp>
          <p:nvSpPr>
            <p:cNvPr id="83" name="Rectangle 97">
              <a:extLst>
                <a:ext uri="{FF2B5EF4-FFF2-40B4-BE49-F238E27FC236}">
                  <a16:creationId xmlns:a16="http://schemas.microsoft.com/office/drawing/2014/main" id="{CB889DAF-D3CA-4BCD-8248-A9546C86B70B}"/>
                </a:ext>
                <a:ext uri="{C183D7F6-B498-43B3-948B-1728B52AA6E4}">
                  <adec:decorative xmlns:adec="http://schemas.microsoft.com/office/drawing/2017/decorative" val="1"/>
                </a:ext>
              </a:extLst>
            </p:cNvPr>
            <p:cNvSpPr>
              <a:spLocks noChangeArrowheads="1"/>
            </p:cNvSpPr>
            <p:nvPr/>
          </p:nvSpPr>
          <p:spPr bwMode="auto">
            <a:xfrm>
              <a:off x="1169809" y="1495579"/>
              <a:ext cx="5000911" cy="123105"/>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VOR MON Ph 2 Implementation</a:t>
              </a:r>
            </a:p>
          </p:txBody>
        </p:sp>
        <p:sp>
          <p:nvSpPr>
            <p:cNvPr id="105" name="AutoShape 94">
              <a:extLst>
                <a:ext uri="{FF2B5EF4-FFF2-40B4-BE49-F238E27FC236}">
                  <a16:creationId xmlns:a16="http://schemas.microsoft.com/office/drawing/2014/main" id="{13A1F311-E509-4108-8A14-03DE1903A93C}"/>
                </a:ext>
                <a:ext uri="{C183D7F6-B498-43B3-948B-1728B52AA6E4}">
                  <adec:decorative xmlns:adec="http://schemas.microsoft.com/office/drawing/2017/decorative" val="1"/>
                </a:ext>
              </a:extLst>
            </p:cNvPr>
            <p:cNvSpPr>
              <a:spLocks noChangeArrowheads="1"/>
            </p:cNvSpPr>
            <p:nvPr/>
          </p:nvSpPr>
          <p:spPr bwMode="auto">
            <a:xfrm>
              <a:off x="2508075" y="4077308"/>
              <a:ext cx="301752" cy="283464"/>
            </a:xfrm>
            <a:prstGeom prst="triangle">
              <a:avLst>
                <a:gd name="adj" fmla="val 50000"/>
              </a:avLst>
            </a:prstGeom>
            <a:solidFill>
              <a:schemeClr val="bg2"/>
            </a:solidFill>
            <a:ln w="9525" algn="ctr">
              <a:solidFill>
                <a:schemeClr val="tx1"/>
              </a:solidFill>
              <a:miter lim="800000"/>
              <a:headEnd/>
              <a:tailEnd/>
            </a:ln>
          </p:spPr>
          <p:txBody>
            <a:bodyPr wrap="square" lIns="95243" tIns="47622" rIns="95243" bIns="47622" anchor="ctr">
              <a:spAutoFit/>
            </a:bodyP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marL="0" marR="0" lvl="0" indent="0" algn="l" defTabSz="952500" rtl="0" eaLnBrk="1" fontAlgn="base" latinLnBrk="0" hangingPunct="1">
                <a:lnSpc>
                  <a:spcPct val="100000"/>
                </a:lnSpc>
                <a:spcBef>
                  <a:spcPct val="50000"/>
                </a:spcBef>
                <a:spcAft>
                  <a:spcPct val="0"/>
                </a:spcAft>
                <a:buClrTx/>
                <a:buSzTx/>
                <a:buFontTx/>
                <a:buChar char="•"/>
                <a:tabLst/>
                <a:defRPr/>
              </a:pPr>
              <a:endParaRPr kumimoji="0" lang="en-US" altLang="en-US" sz="3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06" name="AutoShape 94">
              <a:extLst>
                <a:ext uri="{FF2B5EF4-FFF2-40B4-BE49-F238E27FC236}">
                  <a16:creationId xmlns:a16="http://schemas.microsoft.com/office/drawing/2014/main" id="{BA574C49-F1C4-4285-945D-0767F998F616}"/>
                </a:ext>
                <a:ext uri="{C183D7F6-B498-43B3-948B-1728B52AA6E4}">
                  <adec:decorative xmlns:adec="http://schemas.microsoft.com/office/drawing/2017/decorative" val="1"/>
                </a:ext>
              </a:extLst>
            </p:cNvPr>
            <p:cNvSpPr>
              <a:spLocks noChangeArrowheads="1"/>
            </p:cNvSpPr>
            <p:nvPr/>
          </p:nvSpPr>
          <p:spPr bwMode="auto">
            <a:xfrm>
              <a:off x="4580165" y="3944300"/>
              <a:ext cx="301752" cy="283464"/>
            </a:xfrm>
            <a:prstGeom prst="triangle">
              <a:avLst>
                <a:gd name="adj" fmla="val 50000"/>
              </a:avLst>
            </a:prstGeom>
            <a:solidFill>
              <a:schemeClr val="bg2"/>
            </a:solidFill>
            <a:ln w="9525" algn="ctr">
              <a:solidFill>
                <a:schemeClr val="tx1"/>
              </a:solidFill>
              <a:miter lim="800000"/>
              <a:headEnd/>
              <a:tailEnd/>
            </a:ln>
          </p:spPr>
          <p:txBody>
            <a:bodyPr wrap="square" lIns="95243" tIns="47622" rIns="95243" bIns="47622" anchor="ctr">
              <a:spAutoFit/>
            </a:bodyP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marL="0" marR="0" lvl="0" indent="0" algn="l" defTabSz="952500" rtl="0" eaLnBrk="1" fontAlgn="base" latinLnBrk="0" hangingPunct="1">
                <a:lnSpc>
                  <a:spcPct val="100000"/>
                </a:lnSpc>
                <a:spcBef>
                  <a:spcPct val="50000"/>
                </a:spcBef>
                <a:spcAft>
                  <a:spcPct val="0"/>
                </a:spcAft>
                <a:buClrTx/>
                <a:buSzTx/>
                <a:buFontTx/>
                <a:buChar char="•"/>
                <a:tabLst/>
                <a:defRPr/>
              </a:pPr>
              <a:endParaRPr kumimoji="0" lang="en-US" altLang="en-US" sz="3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07" name="AutoShape 94">
              <a:extLst>
                <a:ext uri="{FF2B5EF4-FFF2-40B4-BE49-F238E27FC236}">
                  <a16:creationId xmlns:a16="http://schemas.microsoft.com/office/drawing/2014/main" id="{073481D0-D1C9-4A72-9245-BE235D15409D}"/>
                </a:ext>
                <a:ext uri="{C183D7F6-B498-43B3-948B-1728B52AA6E4}">
                  <adec:decorative xmlns:adec="http://schemas.microsoft.com/office/drawing/2017/decorative" val="1"/>
                </a:ext>
              </a:extLst>
            </p:cNvPr>
            <p:cNvSpPr>
              <a:spLocks noChangeArrowheads="1"/>
            </p:cNvSpPr>
            <p:nvPr/>
          </p:nvSpPr>
          <p:spPr bwMode="auto">
            <a:xfrm>
              <a:off x="5582200" y="3944300"/>
              <a:ext cx="301752" cy="283464"/>
            </a:xfrm>
            <a:prstGeom prst="triangle">
              <a:avLst>
                <a:gd name="adj" fmla="val 50000"/>
              </a:avLst>
            </a:prstGeom>
            <a:solidFill>
              <a:schemeClr val="bg2"/>
            </a:solidFill>
            <a:ln w="9525" algn="ctr">
              <a:solidFill>
                <a:schemeClr val="tx1"/>
              </a:solidFill>
              <a:miter lim="800000"/>
              <a:headEnd/>
              <a:tailEnd/>
            </a:ln>
          </p:spPr>
          <p:txBody>
            <a:bodyPr wrap="square" lIns="95243" tIns="47622" rIns="95243" bIns="47622" anchor="ctr">
              <a:spAutoFit/>
            </a:bodyP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marL="0" marR="0" lvl="0" indent="0" algn="l" defTabSz="952500" rtl="0" eaLnBrk="1" fontAlgn="base" latinLnBrk="0" hangingPunct="1">
                <a:lnSpc>
                  <a:spcPct val="100000"/>
                </a:lnSpc>
                <a:spcBef>
                  <a:spcPct val="50000"/>
                </a:spcBef>
                <a:spcAft>
                  <a:spcPct val="0"/>
                </a:spcAft>
                <a:buClrTx/>
                <a:buSzTx/>
                <a:buFontTx/>
                <a:buChar char="•"/>
                <a:tabLst/>
                <a:defRPr/>
              </a:pPr>
              <a:endParaRPr kumimoji="0" lang="en-US" altLang="en-US" sz="3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04" name="Line 116">
              <a:extLst>
                <a:ext uri="{FF2B5EF4-FFF2-40B4-BE49-F238E27FC236}">
                  <a16:creationId xmlns:a16="http://schemas.microsoft.com/office/drawing/2014/main" id="{3ABD2F69-C30C-471D-ACF0-4A4B26B4A57F}"/>
                </a:ext>
                <a:ext uri="{C183D7F6-B498-43B3-948B-1728B52AA6E4}">
                  <adec:decorative xmlns:adec="http://schemas.microsoft.com/office/drawing/2017/decorative" val="1"/>
                </a:ext>
              </a:extLst>
            </p:cNvPr>
            <p:cNvSpPr>
              <a:spLocks noChangeShapeType="1"/>
            </p:cNvSpPr>
            <p:nvPr/>
          </p:nvSpPr>
          <p:spPr bwMode="auto">
            <a:xfrm flipV="1">
              <a:off x="2655863" y="4335417"/>
              <a:ext cx="0" cy="216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3" name="Text Box 87" descr="DFMC H-ARAIM MOPS">
              <a:extLst>
                <a:ext uri="{FF2B5EF4-FFF2-40B4-BE49-F238E27FC236}">
                  <a16:creationId xmlns:a16="http://schemas.microsoft.com/office/drawing/2014/main" id="{6D00C850-BF03-453A-8488-A707A343FFA9}"/>
                </a:ext>
                <a:ext uri="{C183D7F6-B498-43B3-948B-1728B52AA6E4}">
                  <adec:decorative xmlns:adec="http://schemas.microsoft.com/office/drawing/2017/decorative" val="0"/>
                </a:ext>
              </a:extLst>
            </p:cNvPr>
            <p:cNvSpPr txBox="1">
              <a:spLocks noChangeArrowheads="1"/>
            </p:cNvSpPr>
            <p:nvPr/>
          </p:nvSpPr>
          <p:spPr bwMode="auto">
            <a:xfrm>
              <a:off x="2209865" y="4488074"/>
              <a:ext cx="839273" cy="311618"/>
            </a:xfrm>
            <a:prstGeom prst="rect">
              <a:avLst/>
            </a:prstGeom>
            <a:solidFill>
              <a:schemeClr val="bg1"/>
            </a:solidFill>
            <a:ln w="9525">
              <a:solidFill>
                <a:schemeClr val="tx1"/>
              </a:solidFill>
              <a:miter lim="800000"/>
              <a:headEnd/>
              <a:tailEnd/>
            </a:ln>
          </p:spPr>
          <p:txBody>
            <a:bodyPr wrap="square" lIns="95243" tIns="47622" rIns="95243" bIns="47622">
              <a:spAutoFit/>
            </a:bodyP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lvl="0" algn="ctr" fontAlgn="base">
                <a:spcBef>
                  <a:spcPct val="50000"/>
                </a:spcBef>
                <a:spcAft>
                  <a:spcPct val="0"/>
                </a:spcAft>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DFMC H-ARAIM MOPS</a:t>
              </a:r>
              <a:endPar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94" name="Line 116">
              <a:extLst>
                <a:ext uri="{FF2B5EF4-FFF2-40B4-BE49-F238E27FC236}">
                  <a16:creationId xmlns:a16="http://schemas.microsoft.com/office/drawing/2014/main" id="{0ADF008A-1851-4A06-AD7D-9D6CA1D473D5}"/>
                </a:ext>
                <a:ext uri="{C183D7F6-B498-43B3-948B-1728B52AA6E4}">
                  <adec:decorative xmlns:adec="http://schemas.microsoft.com/office/drawing/2017/decorative" val="1"/>
                </a:ext>
              </a:extLst>
            </p:cNvPr>
            <p:cNvSpPr>
              <a:spLocks noChangeShapeType="1"/>
            </p:cNvSpPr>
            <p:nvPr/>
          </p:nvSpPr>
          <p:spPr bwMode="auto">
            <a:xfrm flipV="1">
              <a:off x="4718944" y="4199541"/>
              <a:ext cx="2471" cy="2434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2" name="Text Box 87" descr="H-ARAIM IOC">
              <a:extLst>
                <a:ext uri="{FF2B5EF4-FFF2-40B4-BE49-F238E27FC236}">
                  <a16:creationId xmlns:a16="http://schemas.microsoft.com/office/drawing/2014/main" id="{5DBA8CBC-1725-494F-A623-A9398EA6B3CA}"/>
                </a:ext>
                <a:ext uri="{C183D7F6-B498-43B3-948B-1728B52AA6E4}">
                  <adec:decorative xmlns:adec="http://schemas.microsoft.com/office/drawing/2017/decorative" val="0"/>
                </a:ext>
              </a:extLst>
            </p:cNvPr>
            <p:cNvSpPr txBox="1">
              <a:spLocks noChangeArrowheads="1"/>
            </p:cNvSpPr>
            <p:nvPr/>
          </p:nvSpPr>
          <p:spPr bwMode="auto">
            <a:xfrm>
              <a:off x="4437119" y="4376102"/>
              <a:ext cx="579141" cy="311618"/>
            </a:xfrm>
            <a:prstGeom prst="rect">
              <a:avLst/>
            </a:prstGeom>
            <a:solidFill>
              <a:schemeClr val="bg1"/>
            </a:solidFill>
            <a:ln w="9525">
              <a:solidFill>
                <a:schemeClr val="tx1"/>
              </a:solidFill>
              <a:miter lim="800000"/>
              <a:headEnd/>
              <a:tailEnd/>
            </a:ln>
          </p:spPr>
          <p:txBody>
            <a:bodyPr wrap="square" lIns="95243" tIns="47622" rIns="95243" bIns="47622">
              <a:spAutoFit/>
            </a:bodyP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marL="0" marR="0" lvl="0" indent="0" algn="ctr" defTabSz="952500" rtl="0" eaLnBrk="1" fontAlgn="base" latinLnBrk="0" hangingPunct="1">
                <a:lnSpc>
                  <a:spcPct val="100000"/>
                </a:lnSpc>
                <a:spcBef>
                  <a:spcPct val="50000"/>
                </a:spcBef>
                <a:spcAft>
                  <a:spcPct val="0"/>
                </a:spcAft>
                <a:buClrTx/>
                <a:buSzTx/>
                <a:buFontTx/>
                <a:buNone/>
                <a:tabLst/>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H-ARAIM IOC</a:t>
              </a:r>
              <a:endPar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99" name="Line 116">
              <a:extLst>
                <a:ext uri="{FF2B5EF4-FFF2-40B4-BE49-F238E27FC236}">
                  <a16:creationId xmlns:a16="http://schemas.microsoft.com/office/drawing/2014/main" id="{65604FB7-A949-4F69-8636-010A31E517CF}"/>
                </a:ext>
                <a:ext uri="{C183D7F6-B498-43B3-948B-1728B52AA6E4}">
                  <adec:decorative xmlns:adec="http://schemas.microsoft.com/office/drawing/2017/decorative" val="1"/>
                </a:ext>
              </a:extLst>
            </p:cNvPr>
            <p:cNvSpPr>
              <a:spLocks noChangeShapeType="1"/>
            </p:cNvSpPr>
            <p:nvPr/>
          </p:nvSpPr>
          <p:spPr bwMode="auto">
            <a:xfrm flipV="1">
              <a:off x="5720983" y="4182121"/>
              <a:ext cx="5168" cy="2573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5" name="Text Box 87" descr="H-ARAIM FOC">
              <a:extLst>
                <a:ext uri="{FF2B5EF4-FFF2-40B4-BE49-F238E27FC236}">
                  <a16:creationId xmlns:a16="http://schemas.microsoft.com/office/drawing/2014/main" id="{28EB1536-110C-4674-AA81-57CFDFD56662}"/>
                </a:ext>
                <a:ext uri="{C183D7F6-B498-43B3-948B-1728B52AA6E4}">
                  <adec:decorative xmlns:adec="http://schemas.microsoft.com/office/drawing/2017/decorative" val="0"/>
                </a:ext>
              </a:extLst>
            </p:cNvPr>
            <p:cNvSpPr txBox="1">
              <a:spLocks noChangeArrowheads="1"/>
            </p:cNvSpPr>
            <p:nvPr/>
          </p:nvSpPr>
          <p:spPr bwMode="auto">
            <a:xfrm>
              <a:off x="5437686" y="4367512"/>
              <a:ext cx="571230" cy="311618"/>
            </a:xfrm>
            <a:prstGeom prst="rect">
              <a:avLst/>
            </a:prstGeom>
            <a:solidFill>
              <a:schemeClr val="bg1"/>
            </a:solidFill>
            <a:ln w="9525">
              <a:solidFill>
                <a:schemeClr val="tx1"/>
              </a:solidFill>
              <a:miter lim="800000"/>
              <a:headEnd/>
              <a:tailEnd/>
            </a:ln>
          </p:spPr>
          <p:txBody>
            <a:bodyPr wrap="square" lIns="95243" tIns="47622" rIns="95243" bIns="47622">
              <a:spAutoFit/>
            </a:bodyP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marL="0" marR="0" lvl="0" indent="0" algn="ctr" defTabSz="952500" rtl="0" eaLnBrk="1" fontAlgn="base" latinLnBrk="0" hangingPunct="1">
                <a:lnSpc>
                  <a:spcPct val="100000"/>
                </a:lnSpc>
                <a:spcBef>
                  <a:spcPct val="50000"/>
                </a:spcBef>
                <a:spcAft>
                  <a:spcPct val="0"/>
                </a:spcAft>
                <a:buClrTx/>
                <a:buSzTx/>
                <a:buFontTx/>
                <a:buNone/>
                <a:tabLst/>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H-ARAIM</a:t>
              </a:r>
              <a:r>
                <a:rPr kumimoji="0" lang="en-US" altLang="en-US" sz="7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rPr>
                <a:t> FOC</a:t>
              </a:r>
            </a:p>
          </p:txBody>
        </p:sp>
      </p:grpSp>
    </p:spTree>
    <p:extLst>
      <p:ext uri="{BB962C8B-B14F-4D97-AF65-F5344CB8AC3E}">
        <p14:creationId xmlns:p14="http://schemas.microsoft.com/office/powerpoint/2010/main" val="1130381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descr="Navigation Roadmap (3 of 3)">
            <a:extLst>
              <a:ext uri="{FF2B5EF4-FFF2-40B4-BE49-F238E27FC236}">
                <a16:creationId xmlns:a16="http://schemas.microsoft.com/office/drawing/2014/main" id="{78F3BEDE-E191-416C-8797-C4662EEA4787}"/>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Navigation Roadmap (3 of 3)</a:t>
            </a:r>
          </a:p>
        </p:txBody>
      </p:sp>
      <p:sp>
        <p:nvSpPr>
          <p:cNvPr id="3" name="Slide Number Placeholder 2" descr="81">
            <a:extLst>
              <a:ext uri="{FF2B5EF4-FFF2-40B4-BE49-F238E27FC236}">
                <a16:creationId xmlns:a16="http://schemas.microsoft.com/office/drawing/2014/main" id="{D26FE9CE-9DEF-4059-BDD7-E27BF8963D6E}"/>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73</a:t>
            </a:fld>
            <a:endParaRPr lang="en-US"/>
          </a:p>
        </p:txBody>
      </p:sp>
      <p:grpSp>
        <p:nvGrpSpPr>
          <p:cNvPr id="2" name="Group 1" descr="NextGen has an ongoing Support Activity in support of the Navigation Domain. Implementation of the GPS L5 signal is planned, headed by the DoD.&#10;There are other support activities that examine the feasibility of alternative timing and navigation sources.">
            <a:extLst>
              <a:ext uri="{FF2B5EF4-FFF2-40B4-BE49-F238E27FC236}">
                <a16:creationId xmlns:a16="http://schemas.microsoft.com/office/drawing/2014/main" id="{0580B3E6-F97B-43A8-A9BA-1045A42B4E61}"/>
              </a:ext>
            </a:extLst>
          </p:cNvPr>
          <p:cNvGrpSpPr/>
          <p:nvPr/>
        </p:nvGrpSpPr>
        <p:grpSpPr>
          <a:xfrm>
            <a:off x="118536" y="1799889"/>
            <a:ext cx="8950678" cy="4668648"/>
            <a:chOff x="118536" y="1799889"/>
            <a:chExt cx="8950678" cy="4668648"/>
          </a:xfrm>
        </p:grpSpPr>
        <p:cxnSp>
          <p:nvCxnSpPr>
            <p:cNvPr id="23" name="Straight Arrow Connector 44">
              <a:extLst>
                <a:ext uri="{FF2B5EF4-FFF2-40B4-BE49-F238E27FC236}">
                  <a16:creationId xmlns:a16="http://schemas.microsoft.com/office/drawing/2014/main" id="{CC3780D3-F60B-4541-A04D-940548556537}"/>
                </a:ext>
                <a:ext uri="{C183D7F6-B498-43B3-948B-1728B52AA6E4}">
                  <adec:decorative xmlns:adec="http://schemas.microsoft.com/office/drawing/2017/decorative" val="1"/>
                </a:ext>
              </a:extLst>
            </p:cNvPr>
            <p:cNvCxnSpPr>
              <a:cxnSpLocks noChangeShapeType="1"/>
              <a:stCxn id="22" idx="3"/>
            </p:cNvCxnSpPr>
            <p:nvPr/>
          </p:nvCxnSpPr>
          <p:spPr bwMode="auto">
            <a:xfrm>
              <a:off x="1125164" y="3755878"/>
              <a:ext cx="7882883" cy="2378"/>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0" name="segment 304 planned" descr="segment 304 planned">
              <a:hlinkClick r:id="rId2"/>
              <a:extLst>
                <a:ext uri="{FF2B5EF4-FFF2-40B4-BE49-F238E27FC236}">
                  <a16:creationId xmlns:a16="http://schemas.microsoft.com/office/drawing/2014/main" id="{D063FA44-EB94-4878-A80B-15454DC725C6}"/>
                </a:ext>
                <a:ext uri="{C183D7F6-B498-43B3-948B-1728B52AA6E4}">
                  <adec:decorative xmlns:adec="http://schemas.microsoft.com/office/drawing/2017/decorative" val="0"/>
                </a:ext>
              </a:extLst>
            </p:cNvPr>
            <p:cNvSpPr>
              <a:spLocks noChangeArrowheads="1"/>
            </p:cNvSpPr>
            <p:nvPr/>
          </p:nvSpPr>
          <p:spPr bwMode="auto">
            <a:xfrm>
              <a:off x="1340964" y="1799889"/>
              <a:ext cx="910577" cy="128016"/>
            </a:xfrm>
            <a:prstGeom prst="rect">
              <a:avLst/>
            </a:prstGeom>
            <a:solidFill>
              <a:srgbClr val="FFC000"/>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5718" name="segment 304" descr="segment 304">
              <a:hlinkClick r:id="rId2"/>
              <a:extLst>
                <a:ext uri="{FF2B5EF4-FFF2-40B4-BE49-F238E27FC236}">
                  <a16:creationId xmlns:a16="http://schemas.microsoft.com/office/drawing/2014/main" id="{5A15DCD3-718F-44D9-84AF-2DE4320EC486}"/>
                </a:ext>
                <a:ext uri="{C183D7F6-B498-43B3-948B-1728B52AA6E4}">
                  <adec:decorative xmlns:adec="http://schemas.microsoft.com/office/drawing/2017/decorative" val="0"/>
                </a:ext>
              </a:extLst>
            </p:cNvPr>
            <p:cNvSpPr>
              <a:spLocks noChangeArrowheads="1"/>
            </p:cNvSpPr>
            <p:nvPr/>
          </p:nvSpPr>
          <p:spPr bwMode="auto">
            <a:xfrm>
              <a:off x="2089350" y="1800139"/>
              <a:ext cx="4093662"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NextGen Navigation Engineering</a:t>
              </a:r>
            </a:p>
          </p:txBody>
        </p:sp>
        <p:sp>
          <p:nvSpPr>
            <p:cNvPr id="115719" name="support 169" descr="support 169">
              <a:hlinkClick r:id="rId3"/>
              <a:extLst>
                <a:ext uri="{FF2B5EF4-FFF2-40B4-BE49-F238E27FC236}">
                  <a16:creationId xmlns:a16="http://schemas.microsoft.com/office/drawing/2014/main" id="{CEA8844D-AB2E-4E1D-BA3E-EBCB3959A67A}"/>
                </a:ext>
                <a:ext uri="{C183D7F6-B498-43B3-948B-1728B52AA6E4}">
                  <adec:decorative xmlns:adec="http://schemas.microsoft.com/office/drawing/2017/decorative" val="0"/>
                </a:ext>
              </a:extLst>
            </p:cNvPr>
            <p:cNvSpPr>
              <a:spLocks noChangeArrowheads="1"/>
            </p:cNvSpPr>
            <p:nvPr/>
          </p:nvSpPr>
          <p:spPr bwMode="auto">
            <a:xfrm>
              <a:off x="1166273" y="3684807"/>
              <a:ext cx="4605812" cy="128005"/>
            </a:xfrm>
            <a:prstGeom prst="rect">
              <a:avLst/>
            </a:prstGeom>
            <a:blipFill dpi="0" rotWithShape="0">
              <a:blip r:embed="rId4"/>
              <a:srcRect/>
              <a:tile tx="0" ty="0" sx="100000" sy="100000" flip="none" algn="tl"/>
            </a:blip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1913"/>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GPS L5 Implementation (DoD)</a:t>
              </a:r>
            </a:p>
          </p:txBody>
        </p:sp>
        <p:sp>
          <p:nvSpPr>
            <p:cNvPr id="115735" name="Line 115">
              <a:extLst>
                <a:ext uri="{FF2B5EF4-FFF2-40B4-BE49-F238E27FC236}">
                  <a16:creationId xmlns:a16="http://schemas.microsoft.com/office/drawing/2014/main" id="{C9F3C24E-FC50-4273-BD61-B5161882AB81}"/>
                </a:ext>
                <a:ext uri="{C183D7F6-B498-43B3-948B-1728B52AA6E4}">
                  <adec:decorative xmlns:adec="http://schemas.microsoft.com/office/drawing/2017/decorative" val="1"/>
                </a:ext>
              </a:extLst>
            </p:cNvPr>
            <p:cNvSpPr>
              <a:spLocks noChangeShapeType="1"/>
            </p:cNvSpPr>
            <p:nvPr/>
          </p:nvSpPr>
          <p:spPr bwMode="auto">
            <a:xfrm flipV="1">
              <a:off x="5209558" y="3879884"/>
              <a:ext cx="0" cy="114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15731" name="Line 116">
              <a:extLst>
                <a:ext uri="{FF2B5EF4-FFF2-40B4-BE49-F238E27FC236}">
                  <a16:creationId xmlns:a16="http://schemas.microsoft.com/office/drawing/2014/main" id="{36067132-16A3-4E67-8758-BB880793E14B}"/>
                </a:ext>
                <a:ext uri="{C183D7F6-B498-43B3-948B-1728B52AA6E4}">
                  <adec:decorative xmlns:adec="http://schemas.microsoft.com/office/drawing/2017/decorative" val="1"/>
                </a:ext>
              </a:extLst>
            </p:cNvPr>
            <p:cNvSpPr>
              <a:spLocks noChangeShapeType="1"/>
            </p:cNvSpPr>
            <p:nvPr/>
          </p:nvSpPr>
          <p:spPr bwMode="auto">
            <a:xfrm flipV="1">
              <a:off x="6224626" y="3879697"/>
              <a:ext cx="0" cy="3882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15732" name="AutoShape 94">
              <a:extLst>
                <a:ext uri="{FF2B5EF4-FFF2-40B4-BE49-F238E27FC236}">
                  <a16:creationId xmlns:a16="http://schemas.microsoft.com/office/drawing/2014/main" id="{37A91C15-AD7F-4870-A35A-1F517FC1AA4D}"/>
                </a:ext>
                <a:ext uri="{C183D7F6-B498-43B3-948B-1728B52AA6E4}">
                  <adec:decorative xmlns:adec="http://schemas.microsoft.com/office/drawing/2017/decorative" val="1"/>
                </a:ext>
              </a:extLst>
            </p:cNvPr>
            <p:cNvSpPr>
              <a:spLocks noChangeArrowheads="1"/>
            </p:cNvSpPr>
            <p:nvPr/>
          </p:nvSpPr>
          <p:spPr bwMode="auto">
            <a:xfrm>
              <a:off x="6071630" y="3596961"/>
              <a:ext cx="317500" cy="282730"/>
            </a:xfrm>
            <a:prstGeom prst="triangle">
              <a:avLst>
                <a:gd name="adj" fmla="val 50000"/>
              </a:avLst>
            </a:prstGeom>
            <a:solidFill>
              <a:schemeClr val="bg2"/>
            </a:solidFill>
            <a:ln w="9525" algn="ctr">
              <a:solidFill>
                <a:schemeClr val="tx1"/>
              </a:solidFill>
              <a:miter lim="800000"/>
              <a:headEnd/>
              <a:tailEnd/>
            </a:ln>
          </p:spPr>
          <p:txBody>
            <a:bodyPr lIns="95243" tIns="47622" rIns="95243" bIns="47622" anchor="ctr">
              <a:spAutoFit/>
            </a:bodyP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3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15733" name="Text Box 84" descr="L2 Sunset">
              <a:extLst>
                <a:ext uri="{FF2B5EF4-FFF2-40B4-BE49-F238E27FC236}">
                  <a16:creationId xmlns:a16="http://schemas.microsoft.com/office/drawing/2014/main" id="{3FB3AB3B-F4AB-4AF5-B3DC-C8121F8434D8}"/>
                </a:ext>
                <a:ext uri="{C183D7F6-B498-43B3-948B-1728B52AA6E4}">
                  <adec:decorative xmlns:adec="http://schemas.microsoft.com/office/drawing/2017/decorative" val="0"/>
                </a:ext>
              </a:extLst>
            </p:cNvPr>
            <p:cNvSpPr txBox="1">
              <a:spLocks noChangeArrowheads="1"/>
            </p:cNvSpPr>
            <p:nvPr/>
          </p:nvSpPr>
          <p:spPr bwMode="auto">
            <a:xfrm>
              <a:off x="5746061" y="4229995"/>
              <a:ext cx="962025" cy="203879"/>
            </a:xfrm>
            <a:prstGeom prst="rect">
              <a:avLst/>
            </a:prstGeom>
            <a:solidFill>
              <a:schemeClr val="bg1"/>
            </a:solidFill>
            <a:ln w="9525">
              <a:solidFill>
                <a:schemeClr val="tx1"/>
              </a:solidFill>
              <a:miter lim="800000"/>
              <a:headEnd/>
              <a:tailEnd/>
            </a:ln>
          </p:spPr>
          <p:txBody>
            <a:bodyPr lIns="95243" tIns="47622" rIns="95243" bIns="47622" anchor="ctr">
              <a:spAutoFit/>
            </a:bodyP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L2 Sunset</a:t>
              </a:r>
            </a:p>
          </p:txBody>
        </p:sp>
        <p:sp>
          <p:nvSpPr>
            <p:cNvPr id="115726" name="decision 1201" descr="decision 1201">
              <a:hlinkClick r:id="rId5"/>
              <a:extLst>
                <a:ext uri="{FF2B5EF4-FFF2-40B4-BE49-F238E27FC236}">
                  <a16:creationId xmlns:a16="http://schemas.microsoft.com/office/drawing/2014/main" id="{26209544-8ED7-4D0D-85FE-A20AAF9E61E5}"/>
                </a:ext>
                <a:ext uri="{C183D7F6-B498-43B3-948B-1728B52AA6E4}">
                  <adec:decorative xmlns:adec="http://schemas.microsoft.com/office/drawing/2017/decorative" val="0"/>
                </a:ext>
              </a:extLst>
            </p:cNvPr>
            <p:cNvSpPr>
              <a:spLocks noChangeArrowheads="1"/>
            </p:cNvSpPr>
            <p:nvPr/>
          </p:nvSpPr>
          <p:spPr bwMode="auto">
            <a:xfrm>
              <a:off x="1100957" y="5392657"/>
              <a:ext cx="274627" cy="365094"/>
            </a:xfrm>
            <a:prstGeom prst="diamond">
              <a:avLst/>
            </a:prstGeom>
            <a:solidFill>
              <a:srgbClr val="CC9900"/>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1201</a:t>
              </a:r>
            </a:p>
          </p:txBody>
        </p:sp>
        <p:sp>
          <p:nvSpPr>
            <p:cNvPr id="115729" name="Rectangle 169">
              <a:extLst>
                <a:ext uri="{FF2B5EF4-FFF2-40B4-BE49-F238E27FC236}">
                  <a16:creationId xmlns:a16="http://schemas.microsoft.com/office/drawing/2014/main" id="{B800D7CF-11DB-4B69-89B0-72D3C1599E8F}"/>
                </a:ext>
                <a:ext uri="{C183D7F6-B498-43B3-948B-1728B52AA6E4}">
                  <adec:decorative xmlns:adec="http://schemas.microsoft.com/office/drawing/2017/decorative" val="1"/>
                </a:ext>
              </a:extLst>
            </p:cNvPr>
            <p:cNvSpPr>
              <a:spLocks noChangeArrowheads="1"/>
            </p:cNvSpPr>
            <p:nvPr/>
          </p:nvSpPr>
          <p:spPr bwMode="auto">
            <a:xfrm flipV="1">
              <a:off x="118537" y="3936902"/>
              <a:ext cx="8945324" cy="7223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Alternative Navigation</a:t>
              </a:r>
            </a:p>
          </p:txBody>
        </p:sp>
        <p:sp>
          <p:nvSpPr>
            <p:cNvPr id="115730" name="Rectangle 169">
              <a:extLst>
                <a:ext uri="{FF2B5EF4-FFF2-40B4-BE49-F238E27FC236}">
                  <a16:creationId xmlns:a16="http://schemas.microsoft.com/office/drawing/2014/main" id="{2E9EE716-F6A9-4347-BA45-5985D5DE9522}"/>
                </a:ext>
                <a:ext uri="{C183D7F6-B498-43B3-948B-1728B52AA6E4}">
                  <adec:decorative xmlns:adec="http://schemas.microsoft.com/office/drawing/2017/decorative" val="1"/>
                </a:ext>
              </a:extLst>
            </p:cNvPr>
            <p:cNvSpPr>
              <a:spLocks noChangeArrowheads="1"/>
            </p:cNvSpPr>
            <p:nvPr/>
          </p:nvSpPr>
          <p:spPr bwMode="auto">
            <a:xfrm flipV="1">
              <a:off x="118537" y="4661405"/>
              <a:ext cx="8945324" cy="18071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Alternative Timing</a:t>
              </a:r>
            </a:p>
          </p:txBody>
        </p:sp>
        <p:sp>
          <p:nvSpPr>
            <p:cNvPr id="19" name="segment 304" descr="segment 304">
              <a:hlinkClick r:id="rId2"/>
              <a:extLst>
                <a:ext uri="{FF2B5EF4-FFF2-40B4-BE49-F238E27FC236}">
                  <a16:creationId xmlns:a16="http://schemas.microsoft.com/office/drawing/2014/main" id="{F89941C7-3B2E-452D-88CB-114021076CF6}"/>
                </a:ext>
                <a:ext uri="{C183D7F6-B498-43B3-948B-1728B52AA6E4}">
                  <adec:decorative xmlns:adec="http://schemas.microsoft.com/office/drawing/2017/decorative" val="0"/>
                </a:ext>
              </a:extLst>
            </p:cNvPr>
            <p:cNvSpPr>
              <a:spLocks noChangeArrowheads="1"/>
            </p:cNvSpPr>
            <p:nvPr/>
          </p:nvSpPr>
          <p:spPr bwMode="auto">
            <a:xfrm>
              <a:off x="1174978" y="1800138"/>
              <a:ext cx="397386"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60325"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2" name="system 85" descr="system 85">
              <a:hlinkClick r:id="rId6"/>
              <a:extLst>
                <a:ext uri="{FF2B5EF4-FFF2-40B4-BE49-F238E27FC236}">
                  <a16:creationId xmlns:a16="http://schemas.microsoft.com/office/drawing/2014/main" id="{D08310A1-E8AC-42CB-9E4D-C48AE4EB5CCD}"/>
                </a:ext>
                <a:ext uri="{C183D7F6-B498-43B3-948B-1728B52AA6E4}">
                  <adec:decorative xmlns:adec="http://schemas.microsoft.com/office/drawing/2017/decorative" val="0"/>
                </a:ext>
              </a:extLst>
            </p:cNvPr>
            <p:cNvSpPr>
              <a:spLocks noChangeArrowheads="1"/>
            </p:cNvSpPr>
            <p:nvPr/>
          </p:nvSpPr>
          <p:spPr bwMode="auto">
            <a:xfrm>
              <a:off x="320475" y="3664597"/>
              <a:ext cx="804689" cy="182562"/>
            </a:xfrm>
            <a:prstGeom prst="rect">
              <a:avLst/>
            </a:prstGeom>
            <a:solidFill>
              <a:srgbClr val="D0F2FC"/>
            </a:solidFill>
            <a:ln w="9525">
              <a:solidFill>
                <a:srgbClr val="33CC33"/>
              </a:solidFill>
              <a:miter lim="800000"/>
              <a:headEnd/>
              <a:tailEnd/>
            </a:ln>
          </p:spPr>
          <p:txBody>
            <a:bodyPr wrap="none" lIns="9144"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Segoe UI" panose="020B0502040204020203" pitchFamily="34" charset="0"/>
                  <a:ea typeface="ＭＳ Ｐゴシック" panose="020B0600070205080204" pitchFamily="34" charset="-128"/>
                  <a:cs typeface="Segoe UI" panose="020B0502040204020203" pitchFamily="34" charset="0"/>
                </a:rPr>
                <a:t>GPS</a:t>
              </a:r>
            </a:p>
          </p:txBody>
        </p:sp>
        <p:sp>
          <p:nvSpPr>
            <p:cNvPr id="24" name="Rectangle 23">
              <a:extLst>
                <a:ext uri="{FF2B5EF4-FFF2-40B4-BE49-F238E27FC236}">
                  <a16:creationId xmlns:a16="http://schemas.microsoft.com/office/drawing/2014/main" id="{AC3CD254-8B91-4661-B457-33D2D1C36AAB}"/>
                </a:ext>
                <a:ext uri="{C183D7F6-B498-43B3-948B-1728B52AA6E4}">
                  <adec:decorative xmlns:adec="http://schemas.microsoft.com/office/drawing/2017/decorative" val="1"/>
                </a:ext>
              </a:extLst>
            </p:cNvPr>
            <p:cNvSpPr/>
            <p:nvPr/>
          </p:nvSpPr>
          <p:spPr bwMode="auto">
            <a:xfrm>
              <a:off x="118536" y="3344498"/>
              <a:ext cx="8945270" cy="5907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vert270" lIns="18288" rIns="18288" anchorCtr="1"/>
            <a:lstStyle/>
            <a:p>
              <a:pPr algn="ctr" eaLnBrk="1" hangingPunct="1">
                <a:spcBef>
                  <a:spcPct val="50000"/>
                </a:spcBef>
              </a:pPr>
              <a:r>
                <a:rPr 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Non-FAA</a:t>
              </a:r>
            </a:p>
          </p:txBody>
        </p:sp>
        <p:sp>
          <p:nvSpPr>
            <p:cNvPr id="115734" name="Text Box 87" descr="L5 Dual Freq. FOC">
              <a:extLst>
                <a:ext uri="{FF2B5EF4-FFF2-40B4-BE49-F238E27FC236}">
                  <a16:creationId xmlns:a16="http://schemas.microsoft.com/office/drawing/2014/main" id="{991DA814-17DC-4CEA-949C-4BDF8E9A71D1}"/>
                </a:ext>
                <a:ext uri="{C183D7F6-B498-43B3-948B-1728B52AA6E4}">
                  <adec:decorative xmlns:adec="http://schemas.microsoft.com/office/drawing/2017/decorative" val="0"/>
                </a:ext>
              </a:extLst>
            </p:cNvPr>
            <p:cNvSpPr txBox="1">
              <a:spLocks noChangeArrowheads="1"/>
            </p:cNvSpPr>
            <p:nvPr/>
          </p:nvSpPr>
          <p:spPr bwMode="auto">
            <a:xfrm>
              <a:off x="4709514" y="4008283"/>
              <a:ext cx="1000090" cy="203896"/>
            </a:xfrm>
            <a:prstGeom prst="rect">
              <a:avLst/>
            </a:prstGeom>
            <a:solidFill>
              <a:schemeClr val="bg1"/>
            </a:solidFill>
            <a:ln w="9525">
              <a:solidFill>
                <a:schemeClr val="tx1"/>
              </a:solidFill>
              <a:miter lim="800000"/>
              <a:headEnd/>
              <a:tailEnd/>
            </a:ln>
          </p:spPr>
          <p:txBody>
            <a:bodyPr lIns="95243" tIns="47622" rIns="95243" bIns="47622">
              <a:spAutoFit/>
            </a:bodyP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L5 Dual Freq. FOC</a:t>
              </a:r>
            </a:p>
          </p:txBody>
        </p:sp>
        <p:sp>
          <p:nvSpPr>
            <p:cNvPr id="115736" name="AutoShape 94">
              <a:extLst>
                <a:ext uri="{FF2B5EF4-FFF2-40B4-BE49-F238E27FC236}">
                  <a16:creationId xmlns:a16="http://schemas.microsoft.com/office/drawing/2014/main" id="{466AE57D-09F3-4ED9-875D-8533709BFC58}"/>
                </a:ext>
                <a:ext uri="{C183D7F6-B498-43B3-948B-1728B52AA6E4}">
                  <adec:decorative xmlns:adec="http://schemas.microsoft.com/office/drawing/2017/decorative" val="1"/>
                </a:ext>
              </a:extLst>
            </p:cNvPr>
            <p:cNvSpPr>
              <a:spLocks noChangeArrowheads="1"/>
            </p:cNvSpPr>
            <p:nvPr/>
          </p:nvSpPr>
          <p:spPr bwMode="auto">
            <a:xfrm>
              <a:off x="5062995" y="3596963"/>
              <a:ext cx="301160" cy="282730"/>
            </a:xfrm>
            <a:prstGeom prst="triangle">
              <a:avLst>
                <a:gd name="adj" fmla="val 50000"/>
              </a:avLst>
            </a:prstGeom>
            <a:solidFill>
              <a:schemeClr val="bg2"/>
            </a:solidFill>
            <a:ln w="9525" algn="ctr">
              <a:solidFill>
                <a:schemeClr val="tx1"/>
              </a:solidFill>
              <a:miter lim="800000"/>
              <a:headEnd/>
              <a:tailEnd/>
            </a:ln>
          </p:spPr>
          <p:txBody>
            <a:bodyPr lIns="95243" tIns="47622" rIns="95243" bIns="47622" anchor="ctr">
              <a:spAutoFit/>
            </a:bodyP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3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5" name="Rectangle 24">
              <a:extLst>
                <a:ext uri="{FF2B5EF4-FFF2-40B4-BE49-F238E27FC236}">
                  <a16:creationId xmlns:a16="http://schemas.microsoft.com/office/drawing/2014/main" id="{BFCC6D44-3F53-4B98-9D15-3BC795125EE7}"/>
                </a:ext>
                <a:ext uri="{C183D7F6-B498-43B3-948B-1728B52AA6E4}">
                  <adec:decorative xmlns:adec="http://schemas.microsoft.com/office/drawing/2017/decorative" val="1"/>
                </a:ext>
              </a:extLst>
            </p:cNvPr>
            <p:cNvSpPr/>
            <p:nvPr/>
          </p:nvSpPr>
          <p:spPr bwMode="auto">
            <a:xfrm>
              <a:off x="118536" y="2751266"/>
              <a:ext cx="8950678" cy="5907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vert270" lIns="18288" rIns="18288" anchorCtr="1"/>
            <a:lstStyle/>
            <a:p>
              <a:pPr algn="ctr" eaLnBrk="1" hangingPunct="1">
                <a:spcBef>
                  <a:spcPct val="50000"/>
                </a:spcBef>
              </a:pPr>
              <a:r>
                <a:rPr 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Lighting</a:t>
              </a: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7" descr="This table describes all of the Navigation Roadmap: Assumptions.">
            <a:extLst>
              <a:ext uri="{FF2B5EF4-FFF2-40B4-BE49-F238E27FC236}">
                <a16:creationId xmlns:a16="http://schemas.microsoft.com/office/drawing/2014/main" id="{8D0D47C7-D320-4A68-86C7-B2E3A036FD0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92958820"/>
              </p:ext>
            </p:extLst>
          </p:nvPr>
        </p:nvGraphicFramePr>
        <p:xfrm>
          <a:off x="457200" y="420688"/>
          <a:ext cx="8229600" cy="5706808"/>
        </p:xfrm>
        <a:graphic>
          <a:graphicData uri="http://schemas.openxmlformats.org/drawingml/2006/table">
            <a:tbl>
              <a:tblPr firstRow="1"/>
              <a:tblGrid>
                <a:gridCol w="998696">
                  <a:extLst>
                    <a:ext uri="{9D8B030D-6E8A-4147-A177-3AD203B41FA5}">
                      <a16:colId xmlns:a16="http://schemas.microsoft.com/office/drawing/2014/main" val="20000"/>
                    </a:ext>
                  </a:extLst>
                </a:gridCol>
                <a:gridCol w="7230904">
                  <a:extLst>
                    <a:ext uri="{9D8B030D-6E8A-4147-A177-3AD203B41FA5}">
                      <a16:colId xmlns:a16="http://schemas.microsoft.com/office/drawing/2014/main" val="20001"/>
                    </a:ext>
                  </a:extLst>
                </a:gridCol>
              </a:tblGrid>
              <a:tr h="308595">
                <a:tc>
                  <a:txBody>
                    <a:bodyPr/>
                    <a:lstStyle/>
                    <a:p>
                      <a:pPr marL="0" marR="0" lvl="0" indent="0" algn="ctr" defTabSz="9525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Identifier</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525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Description</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268705">
                <a:tc>
                  <a:txBody>
                    <a:bodyPr/>
                    <a:lstStyle/>
                    <a:p>
                      <a:pPr marL="0" marR="0" lvl="0" indent="0" algn="ctr" defTabSz="9525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NAV-01</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25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FAA is transitioning to PBN operations as the primary capability for daily aircraft operations.  PBN is comprised of RNAV and RNP routes and procedures for </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en</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route, terminal, and approach &amp; landing operations. This will include:</a:t>
                      </a:r>
                    </a:p>
                    <a:p>
                      <a:pPr marL="228600" marR="0" lvl="0" indent="-228600" algn="l" defTabSz="952500" rtl="0" eaLnBrk="1" fontAlgn="base" latinLnBrk="0" hangingPunct="1">
                        <a:lnSpc>
                          <a:spcPct val="100000"/>
                        </a:lnSpc>
                        <a:spcBef>
                          <a:spcPts val="200"/>
                        </a:spcBef>
                        <a:spcAft>
                          <a:spcPct val="0"/>
                        </a:spcAft>
                        <a:buClrTx/>
                        <a:buSzTx/>
                        <a:buFont typeface="+mj-lt"/>
                        <a:buAutoNum type="alphaLcParenR"/>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Transition from conventional routes and procedures defined by VOR to RNAV and RNP approaches enabled by GNSS and DME RNAV navigation as a GNSS outage backup.</a:t>
                      </a:r>
                    </a:p>
                    <a:p>
                      <a:pPr marL="228600" marR="0" lvl="0" indent="-228600" algn="l" defTabSz="952500" rtl="0" eaLnBrk="1" fontAlgn="base" latinLnBrk="0" hangingPunct="1">
                        <a:lnSpc>
                          <a:spcPct val="100000"/>
                        </a:lnSpc>
                        <a:spcBef>
                          <a:spcPts val="200"/>
                        </a:spcBef>
                        <a:spcAft>
                          <a:spcPct val="0"/>
                        </a:spcAft>
                        <a:buClrTx/>
                        <a:buSzTx/>
                        <a:buFont typeface="+mj-lt"/>
                        <a:buAutoNum type="alphaLcParenR"/>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Expansion of Localizer Performance Vertical (LPV) approach procedures enabled by GNSS to provide vertical guidance to all qualifying airports.</a:t>
                      </a:r>
                    </a:p>
                    <a:p>
                      <a:pPr marL="228600" marR="0" lvl="0" indent="-228600" algn="l" defTabSz="952500" rtl="0" eaLnBrk="1" fontAlgn="base" latinLnBrk="0" hangingPunct="1">
                        <a:lnSpc>
                          <a:spcPct val="100000"/>
                        </a:lnSpc>
                        <a:spcBef>
                          <a:spcPts val="200"/>
                        </a:spcBef>
                        <a:spcAft>
                          <a:spcPct val="0"/>
                        </a:spcAft>
                        <a:buClrTx/>
                        <a:buSzTx/>
                        <a:buFont typeface="+mj-lt"/>
                        <a:buAutoNum type="alphaLcParenR"/>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Enhance the DME network to expand DME RNAV coverage for </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en</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route and terminal operations as part of a resilient navigation infrastructure.</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2078">
                <a:tc>
                  <a:txBody>
                    <a:bodyPr/>
                    <a:lstStyle/>
                    <a:p>
                      <a:pPr marL="0" marR="0" lvl="0" indent="0" algn="ctr" defTabSz="9525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NAV-02</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2500" rtl="0" eaLnBrk="1" fontAlgn="base" latinLnBrk="0" hangingPunct="1">
                        <a:lnSpc>
                          <a:spcPct val="100000"/>
                        </a:lnSpc>
                        <a:spcBef>
                          <a:spcPts val="200"/>
                        </a:spcBef>
                        <a:spcAft>
                          <a:spcPct val="0"/>
                        </a:spcAft>
                        <a:buClrTx/>
                        <a:buSzTx/>
                        <a:buFont typeface="Wingdings" pitchFamily="2" charset="2"/>
                        <a:buNone/>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NextGen implementation requires an aggressive transition to services that support Performance-Based Navigation (PBN). This requires:</a:t>
                      </a:r>
                    </a:p>
                    <a:p>
                      <a:pPr marL="0" marR="0" lvl="0" indent="0" algn="l" defTabSz="952500" rtl="0" eaLnBrk="1" fontAlgn="base" latinLnBrk="0" hangingPunct="1">
                        <a:lnSpc>
                          <a:spcPct val="100000"/>
                        </a:lnSpc>
                        <a:spcBef>
                          <a:spcPts val="200"/>
                        </a:spcBef>
                        <a:spcAft>
                          <a:spcPct val="0"/>
                        </a:spcAft>
                        <a:buClrTx/>
                        <a:buSzTx/>
                        <a:buFontTx/>
                        <a:buAutoNum type="alphaLcParenR"/>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Navigation Strategy to be fully aligned with the FAA’s PBN Strategy, which provides:</a:t>
                      </a:r>
                    </a:p>
                    <a:p>
                      <a:pPr marL="0" marR="0" lvl="0" indent="0" algn="l" defTabSz="952500" rtl="0" eaLnBrk="1" fontAlgn="base" latinLnBrk="0" hangingPunct="1">
                        <a:lnSpc>
                          <a:spcPct val="100000"/>
                        </a:lnSpc>
                        <a:spcBef>
                          <a:spcPts val="200"/>
                        </a:spcBef>
                        <a:spcAft>
                          <a:spcPct val="0"/>
                        </a:spcAft>
                        <a:buClrTx/>
                        <a:buSzTx/>
                        <a:buFontTx/>
                        <a:buNone/>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1. Clearly defined operational needs and establishment of PBN services for airports and airspace.</a:t>
                      </a:r>
                    </a:p>
                    <a:p>
                      <a:pPr marL="0" marR="0" lvl="0" indent="0" algn="l" defTabSz="952500" rtl="0" eaLnBrk="1" fontAlgn="base" latinLnBrk="0" hangingPunct="1">
                        <a:lnSpc>
                          <a:spcPct val="100000"/>
                        </a:lnSpc>
                        <a:spcBef>
                          <a:spcPts val="200"/>
                        </a:spcBef>
                        <a:spcAft>
                          <a:spcPct val="0"/>
                        </a:spcAft>
                        <a:buClrTx/>
                        <a:buSzTx/>
                        <a:buFontTx/>
                        <a:buNone/>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2. Close collaboration with the aviation stakeholders</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7549">
                <a:tc>
                  <a:txBody>
                    <a:bodyPr/>
                    <a:lstStyle/>
                    <a:p>
                      <a:pPr marL="0" marR="0" lvl="0" indent="0" algn="ctr" defTabSz="9525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NAV-03</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93725" rtl="0" eaLnBrk="1" fontAlgn="base" latinLnBrk="0" hangingPunct="1">
                        <a:lnSpc>
                          <a:spcPct val="100000"/>
                        </a:lnSpc>
                        <a:spcBef>
                          <a:spcPts val="200"/>
                        </a:spcBef>
                        <a:spcAft>
                          <a:spcPct val="0"/>
                        </a:spcAft>
                        <a:buClrTx/>
                        <a:buSzTx/>
                        <a:buFont typeface="Wingdings" pitchFamily="2" charset="2"/>
                        <a:buNone/>
                        <a:tabLst>
                          <a:tab pos="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Need to continue working closely with users and the avionics industry to support additional aircraft equipage to facilitate the transition to PBN operations throughout the NAS</a:t>
                      </a:r>
                    </a:p>
                    <a:p>
                      <a:pPr marL="238125" marR="0" lvl="0" indent="-238125" algn="l" defTabSz="593725" rtl="0" eaLnBrk="1" fontAlgn="base" latinLnBrk="0" hangingPunct="1">
                        <a:lnSpc>
                          <a:spcPct val="100000"/>
                        </a:lnSpc>
                        <a:spcBef>
                          <a:spcPts val="200"/>
                        </a:spcBef>
                        <a:spcAft>
                          <a:spcPct val="0"/>
                        </a:spcAft>
                        <a:buClrTx/>
                        <a:buSzTx/>
                        <a:buFont typeface="Wingdings" pitchFamily="2" charset="2"/>
                        <a:buAutoNum type="alphaLcParenR"/>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The PBN Strategy provides operational benefits that encourage voluntary equipage.</a:t>
                      </a:r>
                    </a:p>
                    <a:p>
                      <a:pPr marL="238125" marR="0" lvl="0" indent="-238125" algn="l" defTabSz="593725" rtl="0" eaLnBrk="1" fontAlgn="base" latinLnBrk="0" hangingPunct="1">
                        <a:lnSpc>
                          <a:spcPct val="100000"/>
                        </a:lnSpc>
                        <a:spcBef>
                          <a:spcPts val="200"/>
                        </a:spcBef>
                        <a:spcAft>
                          <a:spcPct val="0"/>
                        </a:spcAft>
                        <a:buClrTx/>
                        <a:buSzTx/>
                        <a:buFont typeface="Wingdings" pitchFamily="2" charset="2"/>
                        <a:buAutoNum type="alphaLcParenR"/>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Equipage will be in place to support transition to PBN</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92921">
                <a:tc>
                  <a:txBody>
                    <a:bodyPr/>
                    <a:lstStyle/>
                    <a:p>
                      <a:pPr marL="0" marR="0" lvl="0" indent="0" algn="ctr" defTabSz="9525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NAV-04</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93725" rtl="0" eaLnBrk="1" fontAlgn="base" latinLnBrk="0" hangingPunct="1">
                        <a:lnSpc>
                          <a:spcPct val="100000"/>
                        </a:lnSpc>
                        <a:spcBef>
                          <a:spcPts val="200"/>
                        </a:spcBef>
                        <a:spcAft>
                          <a:spcPct val="0"/>
                        </a:spcAft>
                        <a:buClrTx/>
                        <a:buSzTx/>
                        <a:buFontTx/>
                        <a:buNone/>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PBN strategy includes the need for a resilient navigation infrastructure to maintain safety, security, and capacity  and preclude significant economic impact during GNSS outages. This includes:</a:t>
                      </a:r>
                    </a:p>
                    <a:p>
                      <a:pPr marL="228600" marR="0" lvl="0" indent="-228600" algn="l" defTabSz="593725" rtl="0" eaLnBrk="1" fontAlgn="base" latinLnBrk="0" hangingPunct="1">
                        <a:lnSpc>
                          <a:spcPct val="100000"/>
                        </a:lnSpc>
                        <a:spcBef>
                          <a:spcPts val="200"/>
                        </a:spcBef>
                        <a:spcAft>
                          <a:spcPct val="0"/>
                        </a:spcAft>
                        <a:buClrTx/>
                        <a:buSzTx/>
                        <a:buFont typeface="+mj-lt"/>
                        <a:buAutoNum type="alphaLcParenR"/>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Establishing a VOR MON to ensure continued </a:t>
                      </a:r>
                      <a:r>
                        <a:rPr kumimoji="0" lang="en-US" sz="1200" b="0" i="0" u="none" strike="noStrike" cap="none" normalizeH="0" baseline="0" err="1">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en</a:t>
                      </a: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 route and approach operations during GNSS disruptions for aircraft that are not equipped for DME RNAV.</a:t>
                      </a:r>
                    </a:p>
                    <a:p>
                      <a:pPr marL="228600" marR="0" lvl="0" indent="-228600" algn="l" defTabSz="593725" rtl="0" eaLnBrk="1" fontAlgn="base" latinLnBrk="0" hangingPunct="1">
                        <a:lnSpc>
                          <a:spcPct val="100000"/>
                        </a:lnSpc>
                        <a:spcBef>
                          <a:spcPts val="200"/>
                        </a:spcBef>
                        <a:spcAft>
                          <a:spcPct val="0"/>
                        </a:spcAft>
                        <a:buClrTx/>
                        <a:buSzTx/>
                        <a:buFont typeface="+mj-lt"/>
                        <a:buAutoNum type="alphaLcParenR"/>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Providing infrastructure to enable DME RNAV aircraft to continue to their destination served by an ILS approach during GNSS disruptions. </a:t>
                      </a:r>
                    </a:p>
                    <a:p>
                      <a:pPr marL="228600" marR="0" lvl="0" indent="-228600" algn="l" defTabSz="593725" rtl="0" eaLnBrk="1" fontAlgn="base" latinLnBrk="0" hangingPunct="1">
                        <a:lnSpc>
                          <a:spcPct val="100000"/>
                        </a:lnSpc>
                        <a:spcBef>
                          <a:spcPts val="200"/>
                        </a:spcBef>
                        <a:spcAft>
                          <a:spcPct val="0"/>
                        </a:spcAft>
                        <a:buClrTx/>
                        <a:buSzTx/>
                        <a:buFont typeface="+mj-lt"/>
                        <a:buAutoNum type="alphaLcParenR"/>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Sustain ILSs to support approach and landing operations during GNSS disruptions.</a:t>
                      </a:r>
                    </a:p>
                    <a:p>
                      <a:pPr marL="228600" marR="0" lvl="0" indent="-228600" algn="l" defTabSz="593725" rtl="0" eaLnBrk="1" fontAlgn="base" latinLnBrk="0" hangingPunct="1">
                        <a:lnSpc>
                          <a:spcPct val="100000"/>
                        </a:lnSpc>
                        <a:spcBef>
                          <a:spcPts val="200"/>
                        </a:spcBef>
                        <a:spcAft>
                          <a:spcPct val="0"/>
                        </a:spcAft>
                        <a:buClrTx/>
                        <a:buSzTx/>
                        <a:buFont typeface="+mj-lt"/>
                        <a:buAutoNum type="alphaLcParenR"/>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Investigate alternate PNT capabilities to provide resiliency for evolving operational needs.</a:t>
                      </a:r>
                    </a:p>
                  </a:txBody>
                  <a:tcPr marL="95243" marR="95243"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itle 1" descr="Navigation Roadmap: Assumptions (1 of 2)">
            <a:extLst>
              <a:ext uri="{FF2B5EF4-FFF2-40B4-BE49-F238E27FC236}">
                <a16:creationId xmlns:a16="http://schemas.microsoft.com/office/drawing/2014/main" id="{AC9E02CD-A2AB-4A2F-925F-10D3C279FCC7}"/>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Navigation Roadmap: Assumptions (1 of 2)</a:t>
            </a:r>
          </a:p>
        </p:txBody>
      </p:sp>
      <p:sp>
        <p:nvSpPr>
          <p:cNvPr id="3" name="Slide Number Placeholder 2" descr="82">
            <a:extLst>
              <a:ext uri="{FF2B5EF4-FFF2-40B4-BE49-F238E27FC236}">
                <a16:creationId xmlns:a16="http://schemas.microsoft.com/office/drawing/2014/main" id="{01FC721B-B8EF-4FB7-BF03-B5384B3B11B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74</a:t>
            </a:fld>
            <a:endParaRPr lang="en-US"/>
          </a:p>
        </p:txBody>
      </p:sp>
    </p:spTree>
    <p:extLst>
      <p:ext uri="{BB962C8B-B14F-4D97-AF65-F5344CB8AC3E}">
        <p14:creationId xmlns:p14="http://schemas.microsoft.com/office/powerpoint/2010/main" val="18163397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7" descr="This table describes all of the Navigation Roadmap: Assumptions.">
            <a:extLst>
              <a:ext uri="{FF2B5EF4-FFF2-40B4-BE49-F238E27FC236}">
                <a16:creationId xmlns:a16="http://schemas.microsoft.com/office/drawing/2014/main" id="{010D286A-5E72-4627-93A9-5C5ABD319DD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10368038"/>
              </p:ext>
            </p:extLst>
          </p:nvPr>
        </p:nvGraphicFramePr>
        <p:xfrm>
          <a:off x="457200" y="420690"/>
          <a:ext cx="8229600" cy="2162337"/>
        </p:xfrm>
        <a:graphic>
          <a:graphicData uri="http://schemas.openxmlformats.org/drawingml/2006/table">
            <a:tbl>
              <a:tblPr firstRow="1"/>
              <a:tblGrid>
                <a:gridCol w="998696">
                  <a:extLst>
                    <a:ext uri="{9D8B030D-6E8A-4147-A177-3AD203B41FA5}">
                      <a16:colId xmlns:a16="http://schemas.microsoft.com/office/drawing/2014/main" val="20000"/>
                    </a:ext>
                  </a:extLst>
                </a:gridCol>
                <a:gridCol w="7230904">
                  <a:extLst>
                    <a:ext uri="{9D8B030D-6E8A-4147-A177-3AD203B41FA5}">
                      <a16:colId xmlns:a16="http://schemas.microsoft.com/office/drawing/2014/main" val="20001"/>
                    </a:ext>
                  </a:extLst>
                </a:gridCol>
              </a:tblGrid>
              <a:tr h="308735">
                <a:tc>
                  <a:txBody>
                    <a:bodyPr/>
                    <a:lstStyle/>
                    <a:p>
                      <a:pPr marL="0" marR="0" lvl="0" indent="0" algn="ctr" defTabSz="9525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Identifier</a:t>
                      </a:r>
                    </a:p>
                  </a:txBody>
                  <a:tcPr marL="95243" marR="95243" marT="47640" marB="47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525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Description</a:t>
                      </a:r>
                    </a:p>
                  </a:txBody>
                  <a:tcPr marL="95243" marR="95243" marT="47640" marB="47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461202">
                <a:tc>
                  <a:txBody>
                    <a:bodyPr/>
                    <a:lstStyle/>
                    <a:p>
                      <a:pPr marL="0" marR="0" lvl="0" indent="0" algn="ctr" defTabSz="9525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NAV-05</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93725" rtl="0" eaLnBrk="1" fontAlgn="base" latinLnBrk="0" hangingPunct="1">
                        <a:lnSpc>
                          <a:spcPct val="100000"/>
                        </a:lnSpc>
                        <a:spcBef>
                          <a:spcPts val="200"/>
                        </a:spcBef>
                        <a:spcAft>
                          <a:spcPct val="0"/>
                        </a:spcAft>
                        <a:buClrTx/>
                        <a:buSzTx/>
                        <a:buFontTx/>
                        <a:buNone/>
                        <a:tabLst>
                          <a:tab pos="238125"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FAA has no current plan to acquire Federal GBAS systems.  GBAS installations will depend on individual airports’ interest and investment.  </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9610877"/>
                  </a:ext>
                </a:extLst>
              </a:tr>
              <a:tr h="461202">
                <a:tc>
                  <a:txBody>
                    <a:bodyPr/>
                    <a:lstStyle/>
                    <a:p>
                      <a:pPr marL="0" marR="0" lvl="0" indent="0" algn="ctr" defTabSz="9525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NAV-06</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93725" rtl="0" eaLnBrk="1" fontAlgn="base" latinLnBrk="0" hangingPunct="1">
                        <a:lnSpc>
                          <a:spcPct val="100000"/>
                        </a:lnSpc>
                        <a:spcBef>
                          <a:spcPts val="200"/>
                        </a:spcBef>
                        <a:spcAft>
                          <a:spcPct val="0"/>
                        </a:spcAft>
                        <a:buClrTx/>
                        <a:buSzTx/>
                        <a:buFontTx/>
                        <a:buNone/>
                        <a:tabLst>
                          <a:tab pos="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Department of Defense will maintain a GPS constellation consistent with the Standard Positioning Service. Continue close coordination with DOD to ensure GPS continues to meet the PNT needs for aviation.</a:t>
                      </a:r>
                    </a:p>
                  </a:txBody>
                  <a:tcPr marL="95243" marR="95243" marT="47619" marB="476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5914594"/>
                  </a:ext>
                </a:extLst>
              </a:tr>
              <a:tr h="287482">
                <a:tc>
                  <a:txBody>
                    <a:bodyPr/>
                    <a:lstStyle/>
                    <a:p>
                      <a:pPr marL="0" marR="0" lvl="0" indent="0" algn="ctr" defTabSz="9525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NAV-07</a:t>
                      </a:r>
                    </a:p>
                  </a:txBody>
                  <a:tcPr marL="95243" marR="95243" marT="47640" marB="47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93725" rtl="0" eaLnBrk="1" fontAlgn="base" latinLnBrk="0" hangingPunct="1">
                        <a:lnSpc>
                          <a:spcPct val="100000"/>
                        </a:lnSpc>
                        <a:spcBef>
                          <a:spcPts val="200"/>
                        </a:spcBef>
                        <a:spcAft>
                          <a:spcPct val="0"/>
                        </a:spcAft>
                        <a:buClrTx/>
                        <a:buSzTx/>
                        <a:buFontTx/>
                        <a:buNone/>
                        <a:tabLst>
                          <a:tab pos="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The Navigation Roadmap provides an infrastructure strategy to support all phases of flight.</a:t>
                      </a:r>
                    </a:p>
                  </a:txBody>
                  <a:tcPr marL="95243" marR="95243" marT="47640" marB="47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5070902"/>
                  </a:ext>
                </a:extLst>
              </a:tr>
              <a:tr h="0">
                <a:tc>
                  <a:txBody>
                    <a:bodyPr/>
                    <a:lstStyle/>
                    <a:p>
                      <a:pPr marL="0" marR="0" lvl="0" indent="0" algn="ctr" defTabSz="9525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NAV-08</a:t>
                      </a:r>
                    </a:p>
                  </a:txBody>
                  <a:tcPr marL="95243" marR="95243" marT="47640" marB="47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593725" rtl="0" eaLnBrk="1" fontAlgn="base" latinLnBrk="0" hangingPunct="1">
                        <a:lnSpc>
                          <a:spcPct val="100000"/>
                        </a:lnSpc>
                        <a:spcBef>
                          <a:spcPts val="200"/>
                        </a:spcBef>
                        <a:spcAft>
                          <a:spcPct val="0"/>
                        </a:spcAft>
                        <a:buClrTx/>
                        <a:buSzTx/>
                        <a:buFontTx/>
                        <a:buNone/>
                        <a:tabLst>
                          <a:tab pos="0" algn="l"/>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At the end of CY27, the DME and VORTAC CIP will no longer be managed in the Landing and Lighting Portfolio and will be transitioned into the DVT Sustainment Program Phase 2.</a:t>
                      </a:r>
                    </a:p>
                  </a:txBody>
                  <a:tcPr marL="95243" marR="95243" marT="47640" marB="47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8026480"/>
                  </a:ext>
                </a:extLst>
              </a:tr>
            </a:tbl>
          </a:graphicData>
        </a:graphic>
      </p:graphicFrame>
      <p:sp>
        <p:nvSpPr>
          <p:cNvPr id="3" name="Title 2" descr="Navigation Roadmap: Assumptions (2 of 2)">
            <a:extLst>
              <a:ext uri="{FF2B5EF4-FFF2-40B4-BE49-F238E27FC236}">
                <a16:creationId xmlns:a16="http://schemas.microsoft.com/office/drawing/2014/main" id="{8124BA0F-B63D-4417-B03F-A4A3D09FD1A9}"/>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Navigation Roadmap: Assumptions (2 of 2)</a:t>
            </a:r>
          </a:p>
        </p:txBody>
      </p:sp>
      <p:sp>
        <p:nvSpPr>
          <p:cNvPr id="2" name="Slide Number Placeholder 1" descr="83">
            <a:extLst>
              <a:ext uri="{FF2B5EF4-FFF2-40B4-BE49-F238E27FC236}">
                <a16:creationId xmlns:a16="http://schemas.microsoft.com/office/drawing/2014/main" id="{A637100D-961D-435E-999E-5ED8B4815374}"/>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75</a:t>
            </a:fld>
            <a:endParaRPr lang="en-US"/>
          </a:p>
        </p:txBody>
      </p:sp>
    </p:spTree>
    <p:extLst>
      <p:ext uri="{BB962C8B-B14F-4D97-AF65-F5344CB8AC3E}">
        <p14:creationId xmlns:p14="http://schemas.microsoft.com/office/powerpoint/2010/main" val="3047215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3756029"/>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sp>
        <p:nvSpPr>
          <p:cNvPr id="3" name="Title 2" descr="Navigation Roadmap: Decision Points (1 of 2)">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Navigation Roadmap: Decision Points (1 of 2)</a:t>
            </a:r>
          </a:p>
        </p:txBody>
      </p:sp>
      <p:sp>
        <p:nvSpPr>
          <p:cNvPr id="2" name="Slide Number Placeholder 1" descr="84">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76</a:t>
            </a:fld>
            <a:endParaRPr lang="en-US"/>
          </a:p>
        </p:txBody>
      </p:sp>
      <p:graphicFrame>
        <p:nvGraphicFramePr>
          <p:cNvPr id="7" name="Diagram DPs" descr="Navigation Decision Points table">
            <a:extLst>
              <a:ext uri="{FF2B5EF4-FFF2-40B4-BE49-F238E27FC236}">
                <a16:creationId xmlns:a16="http://schemas.microsoft.com/office/drawing/2014/main" id="{090F360D-E06F-418E-AAEF-F973EB0BE995}"/>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124073987"/>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16386" name="Worksheet" r:id="rId2" imgW="8382099" imgH="5899069" progId="Excel.Sheet.12">
                  <p:link/>
                </p:oleObj>
              </mc:Choice>
              <mc:Fallback>
                <p:oleObj name="Worksheet" r:id="rId2" imgW="8382099" imgH="5899069" progId="Excel.Sheet.12">
                  <p:link/>
                  <p:pic>
                    <p:nvPicPr>
                      <p:cNvPr id="7" name="Diagram DPs" descr="Navigation Decision Points table">
                        <a:extLst>
                          <a:ext uri="{FF2B5EF4-FFF2-40B4-BE49-F238E27FC236}">
                            <a16:creationId xmlns:a16="http://schemas.microsoft.com/office/drawing/2014/main" id="{090F360D-E06F-418E-AAEF-F973EB0BE995}"/>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481"/>
                      </a:xfrm>
                      <a:prstGeom prst="rect">
                        <a:avLst/>
                      </a:prstGeom>
                    </p:spPr>
                  </p:pic>
                </p:oleObj>
              </mc:Fallback>
            </mc:AlternateContent>
          </a:graphicData>
        </a:graphic>
      </p:graphicFrame>
    </p:spTree>
    <p:extLst>
      <p:ext uri="{BB962C8B-B14F-4D97-AF65-F5344CB8AC3E}">
        <p14:creationId xmlns:p14="http://schemas.microsoft.com/office/powerpoint/2010/main" val="19090241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839611609"/>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sp>
        <p:nvSpPr>
          <p:cNvPr id="3" name="Title 2" descr="Navigation Roadmap: Decision Points (1 of 2)">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Navigation Roadmap: Decision Points (1 of 2)</a:t>
            </a:r>
          </a:p>
        </p:txBody>
      </p:sp>
      <p:sp>
        <p:nvSpPr>
          <p:cNvPr id="2" name="Slide Number Placeholder 1" descr="85">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77</a:t>
            </a:fld>
            <a:endParaRPr lang="en-US"/>
          </a:p>
        </p:txBody>
      </p:sp>
      <p:graphicFrame>
        <p:nvGraphicFramePr>
          <p:cNvPr id="8" name="Diagram DPs" descr="Navigation Decision Points table">
            <a:extLst>
              <a:ext uri="{FF2B5EF4-FFF2-40B4-BE49-F238E27FC236}">
                <a16:creationId xmlns:a16="http://schemas.microsoft.com/office/drawing/2014/main" id="{E063F3F1-27D8-4B83-9504-586988C86750}"/>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125686841"/>
              </p:ext>
            </p:extLst>
          </p:nvPr>
        </p:nvGraphicFramePr>
        <p:xfrm>
          <a:off x="452628" y="758952"/>
          <a:ext cx="8247888" cy="5806070"/>
        </p:xfrm>
        <a:graphic>
          <a:graphicData uri="http://schemas.openxmlformats.org/presentationml/2006/ole">
            <mc:AlternateContent xmlns:mc="http://schemas.openxmlformats.org/markup-compatibility/2006">
              <mc:Choice xmlns:v="urn:schemas-microsoft-com:vml" Requires="v">
                <p:oleObj spid="_x0000_s17410" name="Worksheet" r:id="rId2" imgW="8382099" imgH="5899069" progId="Excel.Sheet.12">
                  <p:link/>
                </p:oleObj>
              </mc:Choice>
              <mc:Fallback>
                <p:oleObj name="Worksheet" r:id="rId2" imgW="8382099" imgH="5899069" progId="Excel.Sheet.12">
                  <p:link/>
                  <p:pic>
                    <p:nvPicPr>
                      <p:cNvPr id="8" name="Diagram DPs" descr="Navigation Decision Points table">
                        <a:extLst>
                          <a:ext uri="{FF2B5EF4-FFF2-40B4-BE49-F238E27FC236}">
                            <a16:creationId xmlns:a16="http://schemas.microsoft.com/office/drawing/2014/main" id="{E063F3F1-27D8-4B83-9504-586988C86750}"/>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6070"/>
                      </a:xfrm>
                      <a:prstGeom prst="rect">
                        <a:avLst/>
                      </a:prstGeom>
                    </p:spPr>
                  </p:pic>
                </p:oleObj>
              </mc:Fallback>
            </mc:AlternateContent>
          </a:graphicData>
        </a:graphic>
      </p:graphicFrame>
    </p:spTree>
    <p:extLst>
      <p:ext uri="{BB962C8B-B14F-4D97-AF65-F5344CB8AC3E}">
        <p14:creationId xmlns:p14="http://schemas.microsoft.com/office/powerpoint/2010/main" val="33270346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4" descr="New Entrants">
            <a:extLst>
              <a:ext uri="{FF2B5EF4-FFF2-40B4-BE49-F238E27FC236}">
                <a16:creationId xmlns:a16="http://schemas.microsoft.com/office/drawing/2014/main" id="{F3036E77-3355-4027-8990-8BCB025FCB3F}"/>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New Entrants</a:t>
            </a:r>
          </a:p>
        </p:txBody>
      </p:sp>
      <p:sp>
        <p:nvSpPr>
          <p:cNvPr id="119811" name="Subtitle 5" descr="Objective: The New Entrants roadmap provides a consolidated timeline of activities and investments, both active and planned, required to integrate UAS and Commercial Space into the NAS.&#10;&#10;For more information, please contact Mike Hritz (mike.hritz@faa.gov).&#10;">
            <a:extLst>
              <a:ext uri="{FF2B5EF4-FFF2-40B4-BE49-F238E27FC236}">
                <a16:creationId xmlns:a16="http://schemas.microsoft.com/office/drawing/2014/main" id="{32C64349-3FE1-4D34-BCA9-8932F26A6172}"/>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New Entrants roadmap provides a consolidated timeline of activities and investments, both active and planned, required to integrate UAS and Commercial Space into the NAS.</a:t>
            </a:r>
          </a:p>
          <a:p>
            <a:endParaRPr lang="en-US" altLang="en-US"/>
          </a:p>
          <a:p>
            <a:r>
              <a:rPr lang="en-US" altLang="en-US"/>
              <a:t>For more information, please contact Mike Hritz (mike.hritz@faa.gov).</a:t>
            </a:r>
          </a:p>
          <a:p>
            <a:endParaRPr lang="en-US" altLang="en-US"/>
          </a:p>
        </p:txBody>
      </p:sp>
      <p:sp>
        <p:nvSpPr>
          <p:cNvPr id="2" name="Slide Number Placeholder 1" descr="86">
            <a:extLst>
              <a:ext uri="{FF2B5EF4-FFF2-40B4-BE49-F238E27FC236}">
                <a16:creationId xmlns:a16="http://schemas.microsoft.com/office/drawing/2014/main" id="{3FDA0148-C68B-415C-BB65-E20BA8C72C18}"/>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2" descr="New Entrants – Commercial Space">
            <a:extLst>
              <a:ext uri="{FF2B5EF4-FFF2-40B4-BE49-F238E27FC236}">
                <a16:creationId xmlns:a16="http://schemas.microsoft.com/office/drawing/2014/main" id="{35B16F3C-4E20-4290-9CD7-A71719103924}"/>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New Entrants – Commercial Space</a:t>
            </a:r>
          </a:p>
        </p:txBody>
      </p:sp>
      <p:sp>
        <p:nvSpPr>
          <p:cNvPr id="128003" name="Text Placeholder 3" descr="Objective: The New Entrants Commercial Space Roadmap presents an Executive View (EV) of the current systems supporting the National Airspace System (NAS) and their enhancement, sustainment or replacement through major development programs and support activities.  The Commercial Space Roadmap is intended to convey the major program strategy and acquisition decision points as well as program execution through the In-Service Decision.  The roadmap serves as a summary view of more detailed plans within each development program. &#10;&#10;For more information, please contact Magda Batista-Carver (magda.batista-carver@faa.gov).&#10;">
            <a:extLst>
              <a:ext uri="{FF2B5EF4-FFF2-40B4-BE49-F238E27FC236}">
                <a16:creationId xmlns:a16="http://schemas.microsoft.com/office/drawing/2014/main" id="{B2E8154B-5B17-40BD-9594-7A4C90467230}"/>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New Entrants Commercial Space Roadmap presents an Executive View (EV) of the current systems supporting the National Airspace System (NAS) and their enhancement, sustainment or replacement through major development programs and support activities.  The Commercial Space Roadmap is intended to convey the major program strategy and acquisition decision points as well as program execution through the In-Service Decision.  The roadmap serves as a summary view of more detailed plans within each development program. </a:t>
            </a:r>
          </a:p>
          <a:p>
            <a:endParaRPr lang="en-US" altLang="en-US"/>
          </a:p>
          <a:p>
            <a:r>
              <a:rPr lang="en-US" altLang="en-US"/>
              <a:t>For more information, please contact Magda Batista-Carver (magda.batista-carver@faa.gov).</a:t>
            </a:r>
          </a:p>
          <a:p>
            <a:endParaRPr lang="en-US" altLang="en-US"/>
          </a:p>
        </p:txBody>
      </p:sp>
      <p:sp>
        <p:nvSpPr>
          <p:cNvPr id="2" name="Slide Number Placeholder 1" descr="87">
            <a:extLst>
              <a:ext uri="{FF2B5EF4-FFF2-40B4-BE49-F238E27FC236}">
                <a16:creationId xmlns:a16="http://schemas.microsoft.com/office/drawing/2014/main" id="{C8301FB8-6B46-49A2-A738-BF4487A764FA}"/>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descr="Aircraft Roadmap (2 of 8)">
            <a:extLst>
              <a:ext uri="{FF2B5EF4-FFF2-40B4-BE49-F238E27FC236}">
                <a16:creationId xmlns:a16="http://schemas.microsoft.com/office/drawing/2014/main" id="{D7DF79F0-6442-4F39-8786-B009B6F860BE}"/>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noAutofit/>
          </a:bodyPr>
          <a:lstStyle/>
          <a:p>
            <a:r>
              <a:rPr lang="en-US" altLang="en-US"/>
              <a:t>Aircraft Roadmap (2 of 8)</a:t>
            </a:r>
          </a:p>
        </p:txBody>
      </p:sp>
      <p:sp>
        <p:nvSpPr>
          <p:cNvPr id="3" name="Slide Number Placeholder 2" descr="8">
            <a:extLst>
              <a:ext uri="{FF2B5EF4-FFF2-40B4-BE49-F238E27FC236}">
                <a16:creationId xmlns:a16="http://schemas.microsoft.com/office/drawing/2014/main" id="{07D3D934-A2CA-40D2-A5CD-4346CA7A18FB}"/>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8</a:t>
            </a:fld>
            <a:endParaRPr lang="en-US"/>
          </a:p>
        </p:txBody>
      </p:sp>
      <p:grpSp>
        <p:nvGrpSpPr>
          <p:cNvPr id="4" name="Group 3" descr="The second page of the Aircraft Roadmap is comprised of Trajectory Management and Air to Ground Voice and Data Communications. ">
            <a:extLst>
              <a:ext uri="{FF2B5EF4-FFF2-40B4-BE49-F238E27FC236}">
                <a16:creationId xmlns:a16="http://schemas.microsoft.com/office/drawing/2014/main" id="{0395495F-F0A4-4DD0-ACCB-F09EF636EB10}"/>
              </a:ext>
            </a:extLst>
          </p:cNvPr>
          <p:cNvGrpSpPr/>
          <p:nvPr/>
        </p:nvGrpSpPr>
        <p:grpSpPr>
          <a:xfrm>
            <a:off x="33339" y="574060"/>
            <a:ext cx="9006158" cy="5871193"/>
            <a:chOff x="33339" y="574060"/>
            <a:chExt cx="9006158" cy="5871193"/>
          </a:xfrm>
        </p:grpSpPr>
        <p:cxnSp>
          <p:nvCxnSpPr>
            <p:cNvPr id="76" name="Straight Arrow Connector 7">
              <a:extLst>
                <a:ext uri="{FF2B5EF4-FFF2-40B4-BE49-F238E27FC236}">
                  <a16:creationId xmlns:a16="http://schemas.microsoft.com/office/drawing/2014/main" id="{CEA2F3A5-05D0-45E9-B5CC-785F04D91FD4}"/>
                </a:ext>
                <a:ext uri="{C183D7F6-B498-43B3-948B-1728B52AA6E4}">
                  <adec:decorative xmlns:adec="http://schemas.microsoft.com/office/drawing/2017/decorative" val="1"/>
                </a:ext>
              </a:extLst>
            </p:cNvPr>
            <p:cNvCxnSpPr>
              <a:cxnSpLocks noChangeShapeType="1"/>
            </p:cNvCxnSpPr>
            <p:nvPr/>
          </p:nvCxnSpPr>
          <p:spPr bwMode="auto">
            <a:xfrm flipV="1">
              <a:off x="1122858" y="2257314"/>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7412" name="Freeform 138">
              <a:extLst>
                <a:ext uri="{FF2B5EF4-FFF2-40B4-BE49-F238E27FC236}">
                  <a16:creationId xmlns:a16="http://schemas.microsoft.com/office/drawing/2014/main" id="{4C6E2563-2A2F-4099-BABB-216937A9E6C5}"/>
                </a:ext>
                <a:ext uri="{C183D7F6-B498-43B3-948B-1728B52AA6E4}">
                  <adec:decorative xmlns:adec="http://schemas.microsoft.com/office/drawing/2017/decorative" val="1"/>
                </a:ext>
              </a:extLst>
            </p:cNvPr>
            <p:cNvSpPr>
              <a:spLocks/>
            </p:cNvSpPr>
            <p:nvPr/>
          </p:nvSpPr>
          <p:spPr bwMode="auto">
            <a:xfrm>
              <a:off x="423855" y="1859712"/>
              <a:ext cx="8607305" cy="0"/>
            </a:xfrm>
            <a:custGeom>
              <a:avLst/>
              <a:gdLst>
                <a:gd name="T0" fmla="*/ 0 w 4830"/>
                <a:gd name="T1" fmla="*/ 0 h 1"/>
                <a:gd name="T2" fmla="*/ 2147483646 w 4830"/>
                <a:gd name="T3" fmla="*/ 0 h 1"/>
                <a:gd name="T4" fmla="*/ 0 60000 65536"/>
                <a:gd name="T5" fmla="*/ 0 60000 65536"/>
                <a:gd name="T6" fmla="*/ 0 w 4830"/>
                <a:gd name="T7" fmla="*/ 0 h 1"/>
                <a:gd name="T8" fmla="*/ 4830 w 4830"/>
                <a:gd name="T9" fmla="*/ 0 h 1"/>
              </a:gdLst>
              <a:ahLst/>
              <a:cxnLst>
                <a:cxn ang="T4">
                  <a:pos x="T0" y="T1"/>
                </a:cxn>
                <a:cxn ang="T5">
                  <a:pos x="T2" y="T3"/>
                </a:cxn>
              </a:cxnLst>
              <a:rect l="T6" t="T7" r="T8" b="T9"/>
              <a:pathLst>
                <a:path w="4830" h="1">
                  <a:moveTo>
                    <a:pt x="0" y="0"/>
                  </a:moveTo>
                  <a:lnTo>
                    <a:pt x="4830" y="0"/>
                  </a:lnTo>
                </a:path>
              </a:pathLst>
            </a:custGeom>
            <a:noFill/>
            <a:ln w="1270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defRPr/>
              </a:pPr>
              <a:endParaRPr lang="en-US">
                <a:solidFill>
                  <a:srgbClr val="000000"/>
                </a:solidFill>
              </a:endParaRPr>
            </a:p>
          </p:txBody>
        </p:sp>
        <p:sp>
          <p:nvSpPr>
            <p:cNvPr id="6" name="Text Box 86" descr="A/G Voice &#10;Comms">
              <a:extLst>
                <a:ext uri="{FF2B5EF4-FFF2-40B4-BE49-F238E27FC236}">
                  <a16:creationId xmlns:a16="http://schemas.microsoft.com/office/drawing/2014/main" id="{5638D0B8-F7BB-43EE-BDF8-66B1BCA7D37B}"/>
                </a:ext>
                <a:ext uri="{C183D7F6-B498-43B3-948B-1728B52AA6E4}">
                  <adec:decorative xmlns:adec="http://schemas.microsoft.com/office/drawing/2017/decorative" val="0"/>
                </a:ext>
              </a:extLst>
            </p:cNvPr>
            <p:cNvSpPr txBox="1">
              <a:spLocks noChangeArrowheads="1"/>
            </p:cNvSpPr>
            <p:nvPr/>
          </p:nvSpPr>
          <p:spPr bwMode="auto">
            <a:xfrm rot="16200000">
              <a:off x="-251617" y="5739609"/>
              <a:ext cx="990600" cy="420687"/>
            </a:xfrm>
            <a:prstGeom prst="rect">
              <a:avLst/>
            </a:prstGeom>
            <a:solidFill>
              <a:schemeClr val="bg1">
                <a:lumMod val="75000"/>
              </a:schemeClr>
            </a:solidFill>
            <a:ln w="12700">
              <a:solidFill>
                <a:schemeClr val="tx1"/>
              </a:solidFill>
              <a:miter lim="800000"/>
              <a:headEnd/>
              <a:tailEnd/>
            </a:ln>
          </p:spPr>
          <p:txBody>
            <a:bodyPr lIns="0" tIns="0" rIns="0" bIns="0" anchor="ctr"/>
            <a:lstStyle>
              <a:defPPr>
                <a:defRPr lang="en-US"/>
              </a:defPPr>
              <a:lvl1pPr algn="ctr" defTabSz="952500">
                <a:defRPr sz="800">
                  <a:solidFill>
                    <a:srgbClr val="000000"/>
                  </a:solidFill>
                </a:defRPr>
              </a:lvl1pPr>
            </a:lstStyle>
            <a:p>
              <a:pPr eaLnBrk="1" hangingPunct="1">
                <a:defRPr/>
              </a:pPr>
              <a:r>
                <a:rPr lang="en-US" sz="900">
                  <a:latin typeface="Segoe UI" panose="020B0502040204020203" pitchFamily="34" charset="0"/>
                  <a:ea typeface="ＭＳ Ｐゴシック" pitchFamily="34" charset="-128"/>
                  <a:cs typeface="Segoe UI" panose="020B0502040204020203" pitchFamily="34" charset="0"/>
                </a:rPr>
                <a:t>A/G Voice </a:t>
              </a:r>
            </a:p>
            <a:p>
              <a:pPr eaLnBrk="1" hangingPunct="1">
                <a:defRPr/>
              </a:pPr>
              <a:r>
                <a:rPr lang="en-US" sz="900">
                  <a:latin typeface="Segoe UI" panose="020B0502040204020203" pitchFamily="34" charset="0"/>
                  <a:ea typeface="ＭＳ Ｐゴシック" pitchFamily="34" charset="-128"/>
                  <a:cs typeface="Segoe UI" panose="020B0502040204020203" pitchFamily="34" charset="0"/>
                </a:rPr>
                <a:t>Comms</a:t>
              </a:r>
            </a:p>
          </p:txBody>
        </p:sp>
        <p:sp>
          <p:nvSpPr>
            <p:cNvPr id="17415" name="system 381" descr="Airborne &#10;UHF Radio ">
              <a:hlinkClick r:id="rId3"/>
              <a:extLst>
                <a:ext uri="{FF2B5EF4-FFF2-40B4-BE49-F238E27FC236}">
                  <a16:creationId xmlns:a16="http://schemas.microsoft.com/office/drawing/2014/main" id="{74A2864D-E7FE-4E3B-B541-EA787205A1FC}"/>
                </a:ext>
                <a:ext uri="{C183D7F6-B498-43B3-948B-1728B52AA6E4}">
                  <adec:decorative xmlns:adec="http://schemas.microsoft.com/office/drawing/2017/decorative" val="0"/>
                </a:ext>
              </a:extLst>
            </p:cNvPr>
            <p:cNvSpPr txBox="1">
              <a:spLocks noChangeArrowheads="1"/>
            </p:cNvSpPr>
            <p:nvPr/>
          </p:nvSpPr>
          <p:spPr bwMode="auto">
            <a:xfrm>
              <a:off x="481245" y="5465442"/>
              <a:ext cx="640080" cy="228657"/>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Airborne </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UHF Radio </a:t>
              </a:r>
            </a:p>
          </p:txBody>
        </p:sp>
        <p:sp>
          <p:nvSpPr>
            <p:cNvPr id="17416" name="system 183" descr="Airborne &#10;VHF Radio">
              <a:hlinkClick r:id="rId4"/>
              <a:extLst>
                <a:ext uri="{FF2B5EF4-FFF2-40B4-BE49-F238E27FC236}">
                  <a16:creationId xmlns:a16="http://schemas.microsoft.com/office/drawing/2014/main" id="{88C8B923-2E89-4275-A809-4853D30EDEEC}"/>
                </a:ext>
                <a:ext uri="{C183D7F6-B498-43B3-948B-1728B52AA6E4}">
                  <adec:decorative xmlns:adec="http://schemas.microsoft.com/office/drawing/2017/decorative" val="0"/>
                </a:ext>
              </a:extLst>
            </p:cNvPr>
            <p:cNvSpPr txBox="1">
              <a:spLocks noChangeArrowheads="1"/>
            </p:cNvSpPr>
            <p:nvPr/>
          </p:nvSpPr>
          <p:spPr bwMode="auto">
            <a:xfrm>
              <a:off x="479418" y="5713359"/>
              <a:ext cx="640080" cy="228657"/>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Airborne </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VHF Radio</a:t>
              </a:r>
            </a:p>
          </p:txBody>
        </p:sp>
        <p:sp>
          <p:nvSpPr>
            <p:cNvPr id="17417" name="system 213" descr="Airborne &#10;HF Radio">
              <a:hlinkClick r:id="rId5"/>
              <a:extLst>
                <a:ext uri="{FF2B5EF4-FFF2-40B4-BE49-F238E27FC236}">
                  <a16:creationId xmlns:a16="http://schemas.microsoft.com/office/drawing/2014/main" id="{884BF0CC-E482-48B3-B5F8-CE710B96A1C2}"/>
                </a:ext>
                <a:ext uri="{C183D7F6-B498-43B3-948B-1728B52AA6E4}">
                  <adec:decorative xmlns:adec="http://schemas.microsoft.com/office/drawing/2017/decorative" val="0"/>
                </a:ext>
              </a:extLst>
            </p:cNvPr>
            <p:cNvSpPr txBox="1">
              <a:spLocks noChangeArrowheads="1"/>
            </p:cNvSpPr>
            <p:nvPr/>
          </p:nvSpPr>
          <p:spPr bwMode="auto">
            <a:xfrm>
              <a:off x="479417" y="5967081"/>
              <a:ext cx="640080" cy="228657"/>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Airborne </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HF Radio</a:t>
              </a:r>
            </a:p>
          </p:txBody>
        </p:sp>
        <p:sp>
          <p:nvSpPr>
            <p:cNvPr id="17418" name="system 251" descr="SATCOM &#10;Eqpt. &amp; Svc.">
              <a:hlinkClick r:id="rId6"/>
              <a:extLst>
                <a:ext uri="{FF2B5EF4-FFF2-40B4-BE49-F238E27FC236}">
                  <a16:creationId xmlns:a16="http://schemas.microsoft.com/office/drawing/2014/main" id="{2C477955-FE29-43BD-9D8D-BACDB6DB7AD9}"/>
                </a:ext>
                <a:ext uri="{C183D7F6-B498-43B3-948B-1728B52AA6E4}">
                  <adec:decorative xmlns:adec="http://schemas.microsoft.com/office/drawing/2017/decorative" val="0"/>
                </a:ext>
              </a:extLst>
            </p:cNvPr>
            <p:cNvSpPr txBox="1">
              <a:spLocks noChangeArrowheads="1"/>
            </p:cNvSpPr>
            <p:nvPr/>
          </p:nvSpPr>
          <p:spPr bwMode="auto">
            <a:xfrm>
              <a:off x="479417" y="6215137"/>
              <a:ext cx="640080" cy="228657"/>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SATCOM </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Eqpt. &amp; Svc.</a:t>
              </a:r>
            </a:p>
          </p:txBody>
        </p:sp>
        <p:sp>
          <p:nvSpPr>
            <p:cNvPr id="17419" name="system 909" descr="HFDL">
              <a:hlinkClick r:id="rId7"/>
              <a:extLst>
                <a:ext uri="{FF2B5EF4-FFF2-40B4-BE49-F238E27FC236}">
                  <a16:creationId xmlns:a16="http://schemas.microsoft.com/office/drawing/2014/main" id="{EFD932F3-F622-4241-9EA5-18C617646AD4}"/>
                </a:ext>
                <a:ext uri="{C183D7F6-B498-43B3-948B-1728B52AA6E4}">
                  <adec:decorative xmlns:adec="http://schemas.microsoft.com/office/drawing/2017/decorative" val="0"/>
                </a:ext>
              </a:extLst>
            </p:cNvPr>
            <p:cNvSpPr txBox="1">
              <a:spLocks noChangeArrowheads="1"/>
            </p:cNvSpPr>
            <p:nvPr/>
          </p:nvSpPr>
          <p:spPr bwMode="auto">
            <a:xfrm>
              <a:off x="488943" y="4210155"/>
              <a:ext cx="640071" cy="137194"/>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HFDL</a:t>
              </a:r>
            </a:p>
          </p:txBody>
        </p:sp>
        <p:sp>
          <p:nvSpPr>
            <p:cNvPr id="17420" name="system 251" descr="Airborne &#10;SATCOM">
              <a:hlinkClick r:id="rId6"/>
              <a:extLst>
                <a:ext uri="{FF2B5EF4-FFF2-40B4-BE49-F238E27FC236}">
                  <a16:creationId xmlns:a16="http://schemas.microsoft.com/office/drawing/2014/main" id="{8F360D1D-7381-48FA-8304-560CC6019A3B}"/>
                </a:ext>
                <a:ext uri="{C183D7F6-B498-43B3-948B-1728B52AA6E4}">
                  <adec:decorative xmlns:adec="http://schemas.microsoft.com/office/drawing/2017/decorative" val="0"/>
                </a:ext>
              </a:extLst>
            </p:cNvPr>
            <p:cNvSpPr txBox="1">
              <a:spLocks noChangeArrowheads="1"/>
            </p:cNvSpPr>
            <p:nvPr/>
          </p:nvSpPr>
          <p:spPr bwMode="auto">
            <a:xfrm>
              <a:off x="488943" y="4653627"/>
              <a:ext cx="640071" cy="228657"/>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Airborne </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SATCOM</a:t>
              </a:r>
            </a:p>
          </p:txBody>
        </p:sp>
        <p:sp>
          <p:nvSpPr>
            <p:cNvPr id="17421" name="Text Box 71" descr="Supplemental Use of SAT Voice">
              <a:extLst>
                <a:ext uri="{FF2B5EF4-FFF2-40B4-BE49-F238E27FC236}">
                  <a16:creationId xmlns:a16="http://schemas.microsoft.com/office/drawing/2014/main" id="{2DDDCAF5-94E0-410D-9DA5-17C913927134}"/>
                </a:ext>
                <a:ext uri="{C183D7F6-B498-43B3-948B-1728B52AA6E4}">
                  <adec:decorative xmlns:adec="http://schemas.microsoft.com/office/drawing/2017/decorative" val="0"/>
                </a:ext>
              </a:extLst>
            </p:cNvPr>
            <p:cNvSpPr txBox="1">
              <a:spLocks noChangeArrowheads="1"/>
            </p:cNvSpPr>
            <p:nvPr/>
          </p:nvSpPr>
          <p:spPr bwMode="auto">
            <a:xfrm>
              <a:off x="1189065" y="6212235"/>
              <a:ext cx="1474743" cy="123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Supplemental Use of SAT Voice</a:t>
              </a:r>
            </a:p>
          </p:txBody>
        </p:sp>
        <p:sp>
          <p:nvSpPr>
            <p:cNvPr id="17422" name="roadmap_symbol 331" descr="Flight &#10;Management">
              <a:hlinkClick r:id="rId8"/>
              <a:extLst>
                <a:ext uri="{FF2B5EF4-FFF2-40B4-BE49-F238E27FC236}">
                  <a16:creationId xmlns:a16="http://schemas.microsoft.com/office/drawing/2014/main" id="{9898F56F-E2CF-4695-8211-3B6152229C95}"/>
                </a:ext>
                <a:ext uri="{C183D7F6-B498-43B3-948B-1728B52AA6E4}">
                  <adec:decorative xmlns:adec="http://schemas.microsoft.com/office/drawing/2017/decorative" val="0"/>
                </a:ext>
              </a:extLst>
            </p:cNvPr>
            <p:cNvSpPr txBox="1">
              <a:spLocks noChangeArrowheads="1"/>
            </p:cNvSpPr>
            <p:nvPr/>
          </p:nvSpPr>
          <p:spPr bwMode="auto">
            <a:xfrm>
              <a:off x="487179" y="610506"/>
              <a:ext cx="640071" cy="237803"/>
            </a:xfrm>
            <a:prstGeom prst="rect">
              <a:avLst/>
            </a:prstGeom>
            <a:solidFill>
              <a:srgbClr val="FFFF99"/>
            </a:solidFill>
            <a:ln w="9525">
              <a:solidFill>
                <a:schemeClr val="tx1"/>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Flight </a:t>
              </a:r>
            </a:p>
            <a:p>
              <a:pPr algn="ct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Management</a:t>
              </a:r>
            </a:p>
          </p:txBody>
        </p:sp>
        <p:sp>
          <p:nvSpPr>
            <p:cNvPr id="17423" name="system 1116" descr="FANS 1/A &#10;Flight">
              <a:hlinkClick r:id="rId9"/>
              <a:extLst>
                <a:ext uri="{FF2B5EF4-FFF2-40B4-BE49-F238E27FC236}">
                  <a16:creationId xmlns:a16="http://schemas.microsoft.com/office/drawing/2014/main" id="{81EE84BE-F1B3-4EE1-8E44-1472A3BDA7B4}"/>
                </a:ext>
                <a:ext uri="{C183D7F6-B498-43B3-948B-1728B52AA6E4}">
                  <adec:decorative xmlns:adec="http://schemas.microsoft.com/office/drawing/2017/decorative" val="0"/>
                </a:ext>
              </a:extLst>
            </p:cNvPr>
            <p:cNvSpPr txBox="1">
              <a:spLocks noChangeArrowheads="1"/>
            </p:cNvSpPr>
            <p:nvPr/>
          </p:nvSpPr>
          <p:spPr bwMode="auto">
            <a:xfrm>
              <a:off x="487179" y="1298708"/>
              <a:ext cx="640071" cy="237803"/>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FANS 1/A </a:t>
              </a:r>
            </a:p>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Flight</a:t>
              </a:r>
            </a:p>
          </p:txBody>
        </p:sp>
        <p:sp>
          <p:nvSpPr>
            <p:cNvPr id="17424" name="roadmap_symbol 332">
              <a:hlinkClick r:id="rId10"/>
              <a:extLst>
                <a:ext uri="{FF2B5EF4-FFF2-40B4-BE49-F238E27FC236}">
                  <a16:creationId xmlns:a16="http://schemas.microsoft.com/office/drawing/2014/main" id="{736F2FF4-4BC0-4707-A936-81E3E393B100}"/>
                </a:ext>
                <a:ext uri="{C183D7F6-B498-43B3-948B-1728B52AA6E4}">
                  <adec:decorative xmlns:adec="http://schemas.microsoft.com/office/drawing/2017/decorative" val="1"/>
                </a:ext>
              </a:extLst>
            </p:cNvPr>
            <p:cNvSpPr txBox="1">
              <a:spLocks noChangeArrowheads="1"/>
            </p:cNvSpPr>
            <p:nvPr/>
          </p:nvSpPr>
          <p:spPr bwMode="auto">
            <a:xfrm>
              <a:off x="487179" y="874095"/>
              <a:ext cx="637898" cy="237744"/>
            </a:xfrm>
            <a:prstGeom prst="rect">
              <a:avLst/>
            </a:prstGeom>
            <a:solidFill>
              <a:srgbClr val="FFFF99"/>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7426" name="roadmap_symbol 334">
              <a:hlinkClick r:id="rId11"/>
              <a:extLst>
                <a:ext uri="{FF2B5EF4-FFF2-40B4-BE49-F238E27FC236}">
                  <a16:creationId xmlns:a16="http://schemas.microsoft.com/office/drawing/2014/main" id="{E3ECB23E-FF92-42E6-87CA-ED8F4819F3C5}"/>
                </a:ext>
                <a:ext uri="{C183D7F6-B498-43B3-948B-1728B52AA6E4}">
                  <adec:decorative xmlns:adec="http://schemas.microsoft.com/office/drawing/2017/decorative" val="1"/>
                </a:ext>
              </a:extLst>
            </p:cNvPr>
            <p:cNvSpPr txBox="1">
              <a:spLocks noChangeArrowheads="1"/>
            </p:cNvSpPr>
            <p:nvPr/>
          </p:nvSpPr>
          <p:spPr bwMode="auto">
            <a:xfrm>
              <a:off x="487180" y="1570922"/>
              <a:ext cx="1190792" cy="239305"/>
            </a:xfrm>
            <a:prstGeom prst="rect">
              <a:avLst/>
            </a:prstGeom>
            <a:solidFill>
              <a:srgbClr val="FFFF99"/>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7427" name="system 874" descr="FMS">
              <a:hlinkClick r:id="rId12"/>
              <a:extLst>
                <a:ext uri="{FF2B5EF4-FFF2-40B4-BE49-F238E27FC236}">
                  <a16:creationId xmlns:a16="http://schemas.microsoft.com/office/drawing/2014/main" id="{019396EC-35C8-4E49-88EB-485E95E29D9B}"/>
                </a:ext>
                <a:ext uri="{C183D7F6-B498-43B3-948B-1728B52AA6E4}">
                  <adec:decorative xmlns:adec="http://schemas.microsoft.com/office/drawing/2017/decorative" val="0"/>
                </a:ext>
              </a:extLst>
            </p:cNvPr>
            <p:cNvSpPr txBox="1">
              <a:spLocks noChangeArrowheads="1"/>
            </p:cNvSpPr>
            <p:nvPr/>
          </p:nvSpPr>
          <p:spPr bwMode="auto">
            <a:xfrm>
              <a:off x="488944" y="2546858"/>
              <a:ext cx="640071" cy="137194"/>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FMS</a:t>
              </a:r>
            </a:p>
          </p:txBody>
        </p:sp>
        <p:sp>
          <p:nvSpPr>
            <p:cNvPr id="17428" name="system 1116" descr="FANS 1/A">
              <a:hlinkClick r:id="rId9"/>
              <a:extLst>
                <a:ext uri="{FF2B5EF4-FFF2-40B4-BE49-F238E27FC236}">
                  <a16:creationId xmlns:a16="http://schemas.microsoft.com/office/drawing/2014/main" id="{872E02F5-085B-4D63-A142-444474D06651}"/>
                </a:ext>
                <a:ext uri="{C183D7F6-B498-43B3-948B-1728B52AA6E4}">
                  <adec:decorative xmlns:adec="http://schemas.microsoft.com/office/drawing/2017/decorative" val="0"/>
                </a:ext>
              </a:extLst>
            </p:cNvPr>
            <p:cNvSpPr txBox="1">
              <a:spLocks noChangeArrowheads="1"/>
            </p:cNvSpPr>
            <p:nvPr/>
          </p:nvSpPr>
          <p:spPr bwMode="auto">
            <a:xfrm>
              <a:off x="488943" y="2749177"/>
              <a:ext cx="640071" cy="137194"/>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FANS 1/A</a:t>
              </a:r>
            </a:p>
          </p:txBody>
        </p:sp>
        <p:sp>
          <p:nvSpPr>
            <p:cNvPr id="17429" name="system 874" descr="FMS">
              <a:hlinkClick r:id="rId12"/>
              <a:extLst>
                <a:ext uri="{FF2B5EF4-FFF2-40B4-BE49-F238E27FC236}">
                  <a16:creationId xmlns:a16="http://schemas.microsoft.com/office/drawing/2014/main" id="{07B2CAA3-B25C-40EA-A639-867D41072CA3}"/>
                </a:ext>
                <a:ext uri="{C183D7F6-B498-43B3-948B-1728B52AA6E4}">
                  <adec:decorative xmlns:adec="http://schemas.microsoft.com/office/drawing/2017/decorative" val="0"/>
                </a:ext>
              </a:extLst>
            </p:cNvPr>
            <p:cNvSpPr txBox="1">
              <a:spLocks noChangeArrowheads="1"/>
            </p:cNvSpPr>
            <p:nvPr/>
          </p:nvSpPr>
          <p:spPr bwMode="auto">
            <a:xfrm>
              <a:off x="488943" y="2907515"/>
              <a:ext cx="640071" cy="137194"/>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FMS</a:t>
              </a:r>
            </a:p>
          </p:txBody>
        </p:sp>
        <p:sp>
          <p:nvSpPr>
            <p:cNvPr id="17430" name="system 213" descr="HF">
              <a:hlinkClick r:id="rId5"/>
              <a:extLst>
                <a:ext uri="{FF2B5EF4-FFF2-40B4-BE49-F238E27FC236}">
                  <a16:creationId xmlns:a16="http://schemas.microsoft.com/office/drawing/2014/main" id="{23A12B66-A66F-4F6D-86D1-16162768C26F}"/>
                </a:ext>
                <a:ext uri="{C183D7F6-B498-43B3-948B-1728B52AA6E4}">
                  <adec:decorative xmlns:adec="http://schemas.microsoft.com/office/drawing/2017/decorative" val="0"/>
                </a:ext>
              </a:extLst>
            </p:cNvPr>
            <p:cNvSpPr txBox="1">
              <a:spLocks noChangeArrowheads="1"/>
            </p:cNvSpPr>
            <p:nvPr/>
          </p:nvSpPr>
          <p:spPr bwMode="auto">
            <a:xfrm>
              <a:off x="488943" y="3069479"/>
              <a:ext cx="640071" cy="137194"/>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HF</a:t>
              </a:r>
            </a:p>
          </p:txBody>
        </p:sp>
        <p:sp>
          <p:nvSpPr>
            <p:cNvPr id="17431" name="system 251" descr="SATCOM DL">
              <a:hlinkClick r:id="rId6"/>
              <a:extLst>
                <a:ext uri="{FF2B5EF4-FFF2-40B4-BE49-F238E27FC236}">
                  <a16:creationId xmlns:a16="http://schemas.microsoft.com/office/drawing/2014/main" id="{B247789A-79CD-464E-861F-7A6202C75B45}"/>
                </a:ext>
                <a:ext uri="{C183D7F6-B498-43B3-948B-1728B52AA6E4}">
                  <adec:decorative xmlns:adec="http://schemas.microsoft.com/office/drawing/2017/decorative" val="0"/>
                </a:ext>
              </a:extLst>
            </p:cNvPr>
            <p:cNvSpPr txBox="1">
              <a:spLocks noChangeArrowheads="1"/>
            </p:cNvSpPr>
            <p:nvPr/>
          </p:nvSpPr>
          <p:spPr bwMode="auto">
            <a:xfrm>
              <a:off x="487835" y="3223682"/>
              <a:ext cx="640071" cy="137194"/>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SATCOM DL</a:t>
              </a:r>
            </a:p>
          </p:txBody>
        </p:sp>
        <p:sp>
          <p:nvSpPr>
            <p:cNvPr id="17432" name="system 1151" descr="ADS-C">
              <a:hlinkClick r:id="rId13"/>
              <a:extLst>
                <a:ext uri="{FF2B5EF4-FFF2-40B4-BE49-F238E27FC236}">
                  <a16:creationId xmlns:a16="http://schemas.microsoft.com/office/drawing/2014/main" id="{B3A2716F-7CCE-45B9-BAEB-1FD8D9F6BA60}"/>
                </a:ext>
                <a:ext uri="{C183D7F6-B498-43B3-948B-1728B52AA6E4}">
                  <adec:decorative xmlns:adec="http://schemas.microsoft.com/office/drawing/2017/decorative" val="0"/>
                </a:ext>
              </a:extLst>
            </p:cNvPr>
            <p:cNvSpPr txBox="1">
              <a:spLocks noChangeArrowheads="1"/>
            </p:cNvSpPr>
            <p:nvPr/>
          </p:nvSpPr>
          <p:spPr bwMode="auto">
            <a:xfrm>
              <a:off x="488943" y="3373726"/>
              <a:ext cx="640071" cy="137194"/>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ADS-C</a:t>
              </a:r>
            </a:p>
          </p:txBody>
        </p:sp>
        <p:sp>
          <p:nvSpPr>
            <p:cNvPr id="17433" name="roadmap_symbol 337">
              <a:hlinkClick r:id="rId14"/>
              <a:extLst>
                <a:ext uri="{FF2B5EF4-FFF2-40B4-BE49-F238E27FC236}">
                  <a16:creationId xmlns:a16="http://schemas.microsoft.com/office/drawing/2014/main" id="{31AF42DB-A657-4AA0-8FF4-E023846DC46D}"/>
                </a:ext>
                <a:ext uri="{C183D7F6-B498-43B3-948B-1728B52AA6E4}">
                  <adec:decorative xmlns:adec="http://schemas.microsoft.com/office/drawing/2017/decorative" val="1"/>
                </a:ext>
              </a:extLst>
            </p:cNvPr>
            <p:cNvSpPr txBox="1">
              <a:spLocks noChangeArrowheads="1"/>
            </p:cNvSpPr>
            <p:nvPr/>
          </p:nvSpPr>
          <p:spPr bwMode="auto">
            <a:xfrm>
              <a:off x="488943" y="3938894"/>
              <a:ext cx="643160" cy="155448"/>
            </a:xfrm>
            <a:prstGeom prst="rect">
              <a:avLst/>
            </a:prstGeom>
            <a:solidFill>
              <a:srgbClr val="FFFF99"/>
            </a:solidFill>
            <a:ln w="9525">
              <a:solidFill>
                <a:schemeClr val="tx1"/>
              </a:solidFill>
              <a:miter lim="800000"/>
              <a:headEnd/>
              <a:tailEnd/>
            </a:ln>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7434" name="roadmap_symbol 339">
              <a:hlinkClick r:id="rId15"/>
              <a:extLst>
                <a:ext uri="{FF2B5EF4-FFF2-40B4-BE49-F238E27FC236}">
                  <a16:creationId xmlns:a16="http://schemas.microsoft.com/office/drawing/2014/main" id="{28280297-98F2-4592-9EB5-2321FCEF9A91}"/>
                </a:ext>
                <a:ext uri="{C183D7F6-B498-43B3-948B-1728B52AA6E4}">
                  <adec:decorative xmlns:adec="http://schemas.microsoft.com/office/drawing/2017/decorative" val="1"/>
                </a:ext>
              </a:extLst>
            </p:cNvPr>
            <p:cNvSpPr txBox="1">
              <a:spLocks noChangeArrowheads="1"/>
            </p:cNvSpPr>
            <p:nvPr/>
          </p:nvSpPr>
          <p:spPr bwMode="auto">
            <a:xfrm>
              <a:off x="488943" y="4915162"/>
              <a:ext cx="643160" cy="155448"/>
            </a:xfrm>
            <a:prstGeom prst="rect">
              <a:avLst/>
            </a:prstGeom>
            <a:solidFill>
              <a:srgbClr val="FFFF99"/>
            </a:solidFill>
            <a:ln w="9525">
              <a:solidFill>
                <a:schemeClr val="tx1"/>
              </a:solidFill>
              <a:miter lim="800000"/>
              <a:headEnd/>
              <a:tailEnd/>
            </a:ln>
          </p:spPr>
          <p:txBody>
            <a:bodyPr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7436" name="roadmap_symbol 336">
              <a:hlinkClick r:id="rId16"/>
              <a:extLst>
                <a:ext uri="{FF2B5EF4-FFF2-40B4-BE49-F238E27FC236}">
                  <a16:creationId xmlns:a16="http://schemas.microsoft.com/office/drawing/2014/main" id="{C8808711-EC24-4E3E-9AC8-6A1FC3695F8D}"/>
                </a:ext>
                <a:ext uri="{C183D7F6-B498-43B3-948B-1728B52AA6E4}">
                  <adec:decorative xmlns:adec="http://schemas.microsoft.com/office/drawing/2017/decorative" val="1"/>
                </a:ext>
              </a:extLst>
            </p:cNvPr>
            <p:cNvSpPr txBox="1">
              <a:spLocks noChangeArrowheads="1"/>
            </p:cNvSpPr>
            <p:nvPr/>
          </p:nvSpPr>
          <p:spPr bwMode="auto">
            <a:xfrm>
              <a:off x="488943" y="3566369"/>
              <a:ext cx="643160" cy="155448"/>
            </a:xfrm>
            <a:prstGeom prst="rect">
              <a:avLst/>
            </a:prstGeom>
            <a:solidFill>
              <a:srgbClr val="FFFF99"/>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7437" name="Line 164">
              <a:extLst>
                <a:ext uri="{FF2B5EF4-FFF2-40B4-BE49-F238E27FC236}">
                  <a16:creationId xmlns:a16="http://schemas.microsoft.com/office/drawing/2014/main" id="{DC8B0570-49A6-4EC8-8E26-A459820F349C}"/>
                </a:ext>
                <a:ext uri="{C183D7F6-B498-43B3-948B-1728B52AA6E4}">
                  <adec:decorative xmlns:adec="http://schemas.microsoft.com/office/drawing/2017/decorative" val="1"/>
                </a:ext>
              </a:extLst>
            </p:cNvPr>
            <p:cNvSpPr>
              <a:spLocks noChangeShapeType="1"/>
            </p:cNvSpPr>
            <p:nvPr/>
          </p:nvSpPr>
          <p:spPr bwMode="auto">
            <a:xfrm flipV="1">
              <a:off x="425441" y="2717951"/>
              <a:ext cx="86057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17438" name="Line 165">
              <a:extLst>
                <a:ext uri="{FF2B5EF4-FFF2-40B4-BE49-F238E27FC236}">
                  <a16:creationId xmlns:a16="http://schemas.microsoft.com/office/drawing/2014/main" id="{050AB2AF-3B94-4BAD-9BAE-C55F9BFC4AC7}"/>
                </a:ext>
                <a:ext uri="{C183D7F6-B498-43B3-948B-1728B52AA6E4}">
                  <adec:decorative xmlns:adec="http://schemas.microsoft.com/office/drawing/2017/decorative" val="1"/>
                </a:ext>
              </a:extLst>
            </p:cNvPr>
            <p:cNvSpPr>
              <a:spLocks noChangeShapeType="1"/>
            </p:cNvSpPr>
            <p:nvPr/>
          </p:nvSpPr>
          <p:spPr bwMode="auto">
            <a:xfrm>
              <a:off x="456085" y="3546983"/>
              <a:ext cx="85769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n-US">
                <a:solidFill>
                  <a:srgbClr val="000000"/>
                </a:solidFill>
              </a:endParaRPr>
            </a:p>
          </p:txBody>
        </p:sp>
        <p:sp>
          <p:nvSpPr>
            <p:cNvPr id="17439" name="roadmap_symbol 377" descr="roadmap_symbol 377">
              <a:hlinkClick r:id="rId17"/>
              <a:extLst>
                <a:ext uri="{FF2B5EF4-FFF2-40B4-BE49-F238E27FC236}">
                  <a16:creationId xmlns:a16="http://schemas.microsoft.com/office/drawing/2014/main" id="{22E92FD0-183E-4D1B-A8FF-89D79CE2BF63}"/>
                </a:ext>
                <a:ext uri="{C183D7F6-B498-43B3-948B-1728B52AA6E4}">
                  <adec:decorative xmlns:adec="http://schemas.microsoft.com/office/drawing/2017/decorative" val="0"/>
                </a:ext>
              </a:extLst>
            </p:cNvPr>
            <p:cNvSpPr>
              <a:spLocks noChangeArrowheads="1"/>
            </p:cNvSpPr>
            <p:nvPr/>
          </p:nvSpPr>
          <p:spPr bwMode="auto">
            <a:xfrm>
              <a:off x="487178" y="1893477"/>
              <a:ext cx="643677" cy="237744"/>
            </a:xfrm>
            <a:prstGeom prst="rect">
              <a:avLst/>
            </a:prstGeom>
            <a:solidFill>
              <a:srgbClr val="D0F2FC"/>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endParaRPr lang="en-US" altLang="en-US" sz="800">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7440" name="Text Box 89" descr="A/G Data Communications">
              <a:extLst>
                <a:ext uri="{FF2B5EF4-FFF2-40B4-BE49-F238E27FC236}">
                  <a16:creationId xmlns:a16="http://schemas.microsoft.com/office/drawing/2014/main" id="{A07A9453-E185-42B4-B306-6B6D9AE9E4FC}"/>
                </a:ext>
                <a:ext uri="{C183D7F6-B498-43B3-948B-1728B52AA6E4}">
                  <adec:decorative xmlns:adec="http://schemas.microsoft.com/office/drawing/2017/decorative" val="0"/>
                </a:ext>
              </a:extLst>
            </p:cNvPr>
            <p:cNvSpPr txBox="1">
              <a:spLocks noChangeArrowheads="1"/>
            </p:cNvSpPr>
            <p:nvPr/>
          </p:nvSpPr>
          <p:spPr bwMode="auto">
            <a:xfrm rot="16200000">
              <a:off x="-1676153" y="3571227"/>
              <a:ext cx="3593609" cy="17462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88" tIns="18288" bIns="1828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A/G Data Communications</a:t>
              </a:r>
            </a:p>
          </p:txBody>
        </p:sp>
        <p:sp>
          <p:nvSpPr>
            <p:cNvPr id="17441" name="Text Box 86" descr="Domestic Airspace">
              <a:extLst>
                <a:ext uri="{FF2B5EF4-FFF2-40B4-BE49-F238E27FC236}">
                  <a16:creationId xmlns:a16="http://schemas.microsoft.com/office/drawing/2014/main" id="{2B28B08C-1075-4AA6-95D9-954B48C8563D}"/>
                </a:ext>
                <a:ext uri="{C183D7F6-B498-43B3-948B-1728B52AA6E4}">
                  <adec:decorative xmlns:adec="http://schemas.microsoft.com/office/drawing/2017/decorative" val="0"/>
                </a:ext>
              </a:extLst>
            </p:cNvPr>
            <p:cNvSpPr txBox="1">
              <a:spLocks noChangeArrowheads="1"/>
            </p:cNvSpPr>
            <p:nvPr/>
          </p:nvSpPr>
          <p:spPr bwMode="auto">
            <a:xfrm rot="16200000">
              <a:off x="-99604" y="2167278"/>
              <a:ext cx="861193" cy="246062"/>
            </a:xfrm>
            <a:prstGeom prst="rect">
              <a:avLst/>
            </a:prstGeom>
            <a:solidFill>
              <a:schemeClr val="bg1"/>
            </a:solidFill>
            <a:ln w="12700">
              <a:solidFill>
                <a:schemeClr val="tx1"/>
              </a:solidFill>
              <a:miter lim="800000"/>
              <a:headEnd/>
              <a:tailEnd/>
            </a:ln>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Domestic Airspace</a:t>
              </a:r>
            </a:p>
          </p:txBody>
        </p:sp>
        <p:sp>
          <p:nvSpPr>
            <p:cNvPr id="17442" name="Text Box 88" descr="Legacy">
              <a:extLst>
                <a:ext uri="{FF2B5EF4-FFF2-40B4-BE49-F238E27FC236}">
                  <a16:creationId xmlns:a16="http://schemas.microsoft.com/office/drawing/2014/main" id="{A49BFDF1-F579-4897-8DEB-0EECE85714EC}"/>
                </a:ext>
                <a:ext uri="{C183D7F6-B498-43B3-948B-1728B52AA6E4}">
                  <adec:decorative xmlns:adec="http://schemas.microsoft.com/office/drawing/2017/decorative" val="0"/>
                </a:ext>
              </a:extLst>
            </p:cNvPr>
            <p:cNvSpPr txBox="1">
              <a:spLocks noChangeArrowheads="1"/>
            </p:cNvSpPr>
            <p:nvPr/>
          </p:nvSpPr>
          <p:spPr bwMode="auto">
            <a:xfrm rot="16200000">
              <a:off x="-624661" y="4376658"/>
              <a:ext cx="1911312" cy="246059"/>
            </a:xfrm>
            <a:prstGeom prst="rect">
              <a:avLst/>
            </a:prstGeom>
            <a:solidFill>
              <a:schemeClr val="bg1"/>
            </a:solidFill>
            <a:ln w="12700">
              <a:solidFill>
                <a:schemeClr val="tx1"/>
              </a:solidFill>
              <a:miter lim="800000"/>
              <a:headEnd/>
              <a:tailEnd/>
            </a:ln>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Legacy</a:t>
              </a:r>
            </a:p>
          </p:txBody>
        </p:sp>
        <p:sp>
          <p:nvSpPr>
            <p:cNvPr id="17443" name="Text Box 86" descr="Oceanic Airspace">
              <a:extLst>
                <a:ext uri="{FF2B5EF4-FFF2-40B4-BE49-F238E27FC236}">
                  <a16:creationId xmlns:a16="http://schemas.microsoft.com/office/drawing/2014/main" id="{31B94801-B4D0-4E19-9C0B-6C5FEA248501}"/>
                </a:ext>
                <a:ext uri="{C183D7F6-B498-43B3-948B-1728B52AA6E4}">
                  <adec:decorative xmlns:adec="http://schemas.microsoft.com/office/drawing/2017/decorative" val="0"/>
                </a:ext>
              </a:extLst>
            </p:cNvPr>
            <p:cNvSpPr txBox="1">
              <a:spLocks noChangeArrowheads="1"/>
            </p:cNvSpPr>
            <p:nvPr/>
          </p:nvSpPr>
          <p:spPr bwMode="auto">
            <a:xfrm rot="16200000">
              <a:off x="-85160" y="3007795"/>
              <a:ext cx="832310" cy="246062"/>
            </a:xfrm>
            <a:prstGeom prst="rect">
              <a:avLst/>
            </a:prstGeom>
            <a:solidFill>
              <a:schemeClr val="bg1"/>
            </a:solidFill>
            <a:ln w="12700">
              <a:solidFill>
                <a:schemeClr val="tx1"/>
              </a:solidFill>
              <a:miter lim="800000"/>
              <a:headEnd/>
              <a:tailEnd/>
            </a:ln>
          </p:spPr>
          <p:txBody>
            <a:bodyPr lIns="0" tIns="0" rIns="9144"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Oceanic Airspace</a:t>
              </a:r>
            </a:p>
          </p:txBody>
        </p:sp>
        <p:cxnSp>
          <p:nvCxnSpPr>
            <p:cNvPr id="17445" name="Straight Arrow Connector 7">
              <a:extLst>
                <a:ext uri="{FF2B5EF4-FFF2-40B4-BE49-F238E27FC236}">
                  <a16:creationId xmlns:a16="http://schemas.microsoft.com/office/drawing/2014/main" id="{C7FC8F0B-505F-4BF5-96FA-146898B47B30}"/>
                </a:ext>
                <a:ext uri="{C183D7F6-B498-43B3-948B-1728B52AA6E4}">
                  <adec:decorative xmlns:adec="http://schemas.microsoft.com/office/drawing/2017/decorative" val="1"/>
                </a:ext>
              </a:extLst>
            </p:cNvPr>
            <p:cNvCxnSpPr>
              <a:cxnSpLocks noChangeShapeType="1"/>
            </p:cNvCxnSpPr>
            <p:nvPr/>
          </p:nvCxnSpPr>
          <p:spPr bwMode="auto">
            <a:xfrm flipV="1">
              <a:off x="1125077" y="725181"/>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46" name="Straight Arrow Connector 7">
              <a:extLst>
                <a:ext uri="{FF2B5EF4-FFF2-40B4-BE49-F238E27FC236}">
                  <a16:creationId xmlns:a16="http://schemas.microsoft.com/office/drawing/2014/main" id="{B4249934-14F9-4CF8-A80A-76A7B987D9C2}"/>
                </a:ext>
                <a:ext uri="{C183D7F6-B498-43B3-948B-1728B52AA6E4}">
                  <adec:decorative xmlns:adec="http://schemas.microsoft.com/office/drawing/2017/decorative" val="1"/>
                </a:ext>
              </a:extLst>
            </p:cNvPr>
            <p:cNvCxnSpPr>
              <a:cxnSpLocks noChangeShapeType="1"/>
              <a:stCxn id="17424" idx="3"/>
            </p:cNvCxnSpPr>
            <p:nvPr/>
          </p:nvCxnSpPr>
          <p:spPr bwMode="auto">
            <a:xfrm flipV="1">
              <a:off x="1125077" y="990966"/>
              <a:ext cx="7903923" cy="200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48" name="Straight Arrow Connector 7">
              <a:extLst>
                <a:ext uri="{FF2B5EF4-FFF2-40B4-BE49-F238E27FC236}">
                  <a16:creationId xmlns:a16="http://schemas.microsoft.com/office/drawing/2014/main" id="{4019601D-53BD-4F6C-A011-CEBE934AAE64}"/>
                </a:ext>
                <a:ext uri="{C183D7F6-B498-43B3-948B-1728B52AA6E4}">
                  <adec:decorative xmlns:adec="http://schemas.microsoft.com/office/drawing/2017/decorative" val="1"/>
                </a:ext>
              </a:extLst>
            </p:cNvPr>
            <p:cNvCxnSpPr>
              <a:cxnSpLocks noChangeShapeType="1"/>
            </p:cNvCxnSpPr>
            <p:nvPr/>
          </p:nvCxnSpPr>
          <p:spPr bwMode="auto">
            <a:xfrm flipV="1">
              <a:off x="1128560" y="1415574"/>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49" name="Straight Arrow Connector 7">
              <a:extLst>
                <a:ext uri="{FF2B5EF4-FFF2-40B4-BE49-F238E27FC236}">
                  <a16:creationId xmlns:a16="http://schemas.microsoft.com/office/drawing/2014/main" id="{EA4C02C2-AE62-44DB-8ACD-9DA2C3646BEC}"/>
                </a:ext>
                <a:ext uri="{C183D7F6-B498-43B3-948B-1728B52AA6E4}">
                  <adec:decorative xmlns:adec="http://schemas.microsoft.com/office/drawing/2017/decorative" val="1"/>
                </a:ext>
              </a:extLst>
            </p:cNvPr>
            <p:cNvCxnSpPr>
              <a:cxnSpLocks noChangeShapeType="1"/>
              <a:stCxn id="17426" idx="3"/>
            </p:cNvCxnSpPr>
            <p:nvPr/>
          </p:nvCxnSpPr>
          <p:spPr bwMode="auto">
            <a:xfrm flipV="1">
              <a:off x="1677972" y="1689795"/>
              <a:ext cx="7361525" cy="78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50" name="Straight Arrow Connector 7">
              <a:extLst>
                <a:ext uri="{FF2B5EF4-FFF2-40B4-BE49-F238E27FC236}">
                  <a16:creationId xmlns:a16="http://schemas.microsoft.com/office/drawing/2014/main" id="{EED8244D-F1E9-40A8-8B6A-A7C47DEDA8B4}"/>
                </a:ext>
                <a:ext uri="{C183D7F6-B498-43B3-948B-1728B52AA6E4}">
                  <adec:decorative xmlns:adec="http://schemas.microsoft.com/office/drawing/2017/decorative" val="1"/>
                </a:ext>
              </a:extLst>
            </p:cNvPr>
            <p:cNvCxnSpPr>
              <a:cxnSpLocks noChangeShapeType="1"/>
              <a:stCxn id="17439" idx="3"/>
            </p:cNvCxnSpPr>
            <p:nvPr/>
          </p:nvCxnSpPr>
          <p:spPr bwMode="auto">
            <a:xfrm>
              <a:off x="1130855" y="2012349"/>
              <a:ext cx="7893974" cy="3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51" name="Straight Arrow Connector 7">
              <a:extLst>
                <a:ext uri="{FF2B5EF4-FFF2-40B4-BE49-F238E27FC236}">
                  <a16:creationId xmlns:a16="http://schemas.microsoft.com/office/drawing/2014/main" id="{6EB44858-8245-4158-8D7A-6C4E3B6B5299}"/>
                </a:ext>
                <a:ext uri="{C183D7F6-B498-43B3-948B-1728B52AA6E4}">
                  <adec:decorative xmlns:adec="http://schemas.microsoft.com/office/drawing/2017/decorative" val="1"/>
                </a:ext>
              </a:extLst>
            </p:cNvPr>
            <p:cNvCxnSpPr>
              <a:cxnSpLocks noChangeShapeType="1"/>
            </p:cNvCxnSpPr>
            <p:nvPr/>
          </p:nvCxnSpPr>
          <p:spPr bwMode="auto">
            <a:xfrm flipV="1">
              <a:off x="1127250" y="2618610"/>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52" name="Straight Arrow Connector 7">
              <a:extLst>
                <a:ext uri="{FF2B5EF4-FFF2-40B4-BE49-F238E27FC236}">
                  <a16:creationId xmlns:a16="http://schemas.microsoft.com/office/drawing/2014/main" id="{D69C9C48-4B6A-43A9-BFA1-59103CBDEE9C}"/>
                </a:ext>
                <a:ext uri="{C183D7F6-B498-43B3-948B-1728B52AA6E4}">
                  <adec:decorative xmlns:adec="http://schemas.microsoft.com/office/drawing/2017/decorative" val="1"/>
                </a:ext>
              </a:extLst>
            </p:cNvPr>
            <p:cNvCxnSpPr>
              <a:cxnSpLocks noChangeShapeType="1"/>
            </p:cNvCxnSpPr>
            <p:nvPr/>
          </p:nvCxnSpPr>
          <p:spPr bwMode="auto">
            <a:xfrm flipV="1">
              <a:off x="1128560" y="2822558"/>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53" name="Straight Arrow Connector 7">
              <a:extLst>
                <a:ext uri="{FF2B5EF4-FFF2-40B4-BE49-F238E27FC236}">
                  <a16:creationId xmlns:a16="http://schemas.microsoft.com/office/drawing/2014/main" id="{4CD1504C-AE70-4AE7-BC15-06C642613000}"/>
                </a:ext>
                <a:ext uri="{C183D7F6-B498-43B3-948B-1728B52AA6E4}">
                  <adec:decorative xmlns:adec="http://schemas.microsoft.com/office/drawing/2017/decorative" val="1"/>
                </a:ext>
              </a:extLst>
            </p:cNvPr>
            <p:cNvCxnSpPr>
              <a:cxnSpLocks noChangeShapeType="1"/>
            </p:cNvCxnSpPr>
            <p:nvPr/>
          </p:nvCxnSpPr>
          <p:spPr bwMode="auto">
            <a:xfrm flipV="1">
              <a:off x="1132102" y="2985631"/>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54" name="Straight Arrow Connector 7">
              <a:extLst>
                <a:ext uri="{FF2B5EF4-FFF2-40B4-BE49-F238E27FC236}">
                  <a16:creationId xmlns:a16="http://schemas.microsoft.com/office/drawing/2014/main" id="{21602DA7-A2B2-43A7-AA08-BB4ED3D60DD2}"/>
                </a:ext>
                <a:ext uri="{C183D7F6-B498-43B3-948B-1728B52AA6E4}">
                  <adec:decorative xmlns:adec="http://schemas.microsoft.com/office/drawing/2017/decorative" val="1"/>
                </a:ext>
              </a:extLst>
            </p:cNvPr>
            <p:cNvCxnSpPr>
              <a:cxnSpLocks noChangeShapeType="1"/>
            </p:cNvCxnSpPr>
            <p:nvPr/>
          </p:nvCxnSpPr>
          <p:spPr bwMode="auto">
            <a:xfrm flipV="1">
              <a:off x="1132102" y="3138956"/>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55" name="Straight Arrow Connector 7">
              <a:extLst>
                <a:ext uri="{FF2B5EF4-FFF2-40B4-BE49-F238E27FC236}">
                  <a16:creationId xmlns:a16="http://schemas.microsoft.com/office/drawing/2014/main" id="{41E7D7C7-551F-45A9-AACF-451389323C17}"/>
                </a:ext>
                <a:ext uri="{C183D7F6-B498-43B3-948B-1728B52AA6E4}">
                  <adec:decorative xmlns:adec="http://schemas.microsoft.com/office/drawing/2017/decorative" val="1"/>
                </a:ext>
              </a:extLst>
            </p:cNvPr>
            <p:cNvCxnSpPr>
              <a:cxnSpLocks noChangeShapeType="1"/>
            </p:cNvCxnSpPr>
            <p:nvPr/>
          </p:nvCxnSpPr>
          <p:spPr bwMode="auto">
            <a:xfrm flipV="1">
              <a:off x="1134157" y="3286956"/>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56" name="Straight Arrow Connector 7">
              <a:extLst>
                <a:ext uri="{FF2B5EF4-FFF2-40B4-BE49-F238E27FC236}">
                  <a16:creationId xmlns:a16="http://schemas.microsoft.com/office/drawing/2014/main" id="{DC3B4E93-FF18-456D-927C-BC6C2611C452}"/>
                </a:ext>
                <a:ext uri="{C183D7F6-B498-43B3-948B-1728B52AA6E4}">
                  <adec:decorative xmlns:adec="http://schemas.microsoft.com/office/drawing/2017/decorative" val="1"/>
                </a:ext>
              </a:extLst>
            </p:cNvPr>
            <p:cNvCxnSpPr>
              <a:cxnSpLocks noChangeShapeType="1"/>
            </p:cNvCxnSpPr>
            <p:nvPr/>
          </p:nvCxnSpPr>
          <p:spPr bwMode="auto">
            <a:xfrm flipV="1">
              <a:off x="1128551" y="3443831"/>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57" name="Straight Arrow Connector 7">
              <a:extLst>
                <a:ext uri="{FF2B5EF4-FFF2-40B4-BE49-F238E27FC236}">
                  <a16:creationId xmlns:a16="http://schemas.microsoft.com/office/drawing/2014/main" id="{AEC47731-3057-4566-9FC9-C308623D8DD8}"/>
                </a:ext>
                <a:ext uri="{C183D7F6-B498-43B3-948B-1728B52AA6E4}">
                  <adec:decorative xmlns:adec="http://schemas.microsoft.com/office/drawing/2017/decorative" val="1"/>
                </a:ext>
              </a:extLst>
            </p:cNvPr>
            <p:cNvCxnSpPr>
              <a:cxnSpLocks noChangeShapeType="1"/>
              <a:stCxn id="17436" idx="3"/>
            </p:cNvCxnSpPr>
            <p:nvPr/>
          </p:nvCxnSpPr>
          <p:spPr bwMode="auto">
            <a:xfrm>
              <a:off x="1132103" y="3644093"/>
              <a:ext cx="7891061"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58" name="Straight Arrow Connector 7">
              <a:extLst>
                <a:ext uri="{FF2B5EF4-FFF2-40B4-BE49-F238E27FC236}">
                  <a16:creationId xmlns:a16="http://schemas.microsoft.com/office/drawing/2014/main" id="{379F19F4-84DF-43CB-A577-762727E3016B}"/>
                </a:ext>
                <a:ext uri="{C183D7F6-B498-43B3-948B-1728B52AA6E4}">
                  <adec:decorative xmlns:adec="http://schemas.microsoft.com/office/drawing/2017/decorative" val="1"/>
                </a:ext>
              </a:extLst>
            </p:cNvPr>
            <p:cNvCxnSpPr>
              <a:cxnSpLocks noChangeShapeType="1"/>
              <a:stCxn id="17433" idx="3"/>
            </p:cNvCxnSpPr>
            <p:nvPr/>
          </p:nvCxnSpPr>
          <p:spPr bwMode="auto">
            <a:xfrm>
              <a:off x="1132103" y="4016618"/>
              <a:ext cx="7891061"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59" name="Straight Arrow Connector 7">
              <a:extLst>
                <a:ext uri="{FF2B5EF4-FFF2-40B4-BE49-F238E27FC236}">
                  <a16:creationId xmlns:a16="http://schemas.microsoft.com/office/drawing/2014/main" id="{28FE4FE8-6BE3-45D8-92C9-81AE0EB75D8A}"/>
                </a:ext>
                <a:ext uri="{C183D7F6-B498-43B3-948B-1728B52AA6E4}">
                  <adec:decorative xmlns:adec="http://schemas.microsoft.com/office/drawing/2017/decorative" val="1"/>
                </a:ext>
              </a:extLst>
            </p:cNvPr>
            <p:cNvCxnSpPr>
              <a:cxnSpLocks noChangeShapeType="1"/>
            </p:cNvCxnSpPr>
            <p:nvPr/>
          </p:nvCxnSpPr>
          <p:spPr bwMode="auto">
            <a:xfrm flipV="1">
              <a:off x="1128560" y="4280519"/>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60" name="Straight Arrow Connector 7">
              <a:extLst>
                <a:ext uri="{FF2B5EF4-FFF2-40B4-BE49-F238E27FC236}">
                  <a16:creationId xmlns:a16="http://schemas.microsoft.com/office/drawing/2014/main" id="{8DB4BAE3-8704-4616-87FA-E5CF890AB87B}"/>
                </a:ext>
                <a:ext uri="{C183D7F6-B498-43B3-948B-1728B52AA6E4}">
                  <adec:decorative xmlns:adec="http://schemas.microsoft.com/office/drawing/2017/decorative" val="1"/>
                </a:ext>
              </a:extLst>
            </p:cNvPr>
            <p:cNvCxnSpPr>
              <a:cxnSpLocks noChangeShapeType="1"/>
            </p:cNvCxnSpPr>
            <p:nvPr/>
          </p:nvCxnSpPr>
          <p:spPr bwMode="auto">
            <a:xfrm flipV="1">
              <a:off x="1128560" y="4773282"/>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63" name="Straight Arrow Connector 7">
              <a:extLst>
                <a:ext uri="{FF2B5EF4-FFF2-40B4-BE49-F238E27FC236}">
                  <a16:creationId xmlns:a16="http://schemas.microsoft.com/office/drawing/2014/main" id="{880A9356-41B9-430E-BE36-B7C08A0264C7}"/>
                </a:ext>
                <a:ext uri="{C183D7F6-B498-43B3-948B-1728B52AA6E4}">
                  <adec:decorative xmlns:adec="http://schemas.microsoft.com/office/drawing/2017/decorative" val="1"/>
                </a:ext>
              </a:extLst>
            </p:cNvPr>
            <p:cNvCxnSpPr>
              <a:cxnSpLocks noChangeShapeType="1"/>
              <a:stCxn id="17434" idx="3"/>
            </p:cNvCxnSpPr>
            <p:nvPr/>
          </p:nvCxnSpPr>
          <p:spPr bwMode="auto">
            <a:xfrm>
              <a:off x="1132103" y="4992886"/>
              <a:ext cx="789905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64" name="Straight Arrow Connector 7">
              <a:extLst>
                <a:ext uri="{FF2B5EF4-FFF2-40B4-BE49-F238E27FC236}">
                  <a16:creationId xmlns:a16="http://schemas.microsoft.com/office/drawing/2014/main" id="{395F8E7C-2C63-458F-85EC-E3176A7E8DC5}"/>
                </a:ext>
                <a:ext uri="{C183D7F6-B498-43B3-948B-1728B52AA6E4}">
                  <adec:decorative xmlns:adec="http://schemas.microsoft.com/office/drawing/2017/decorative" val="1"/>
                </a:ext>
              </a:extLst>
            </p:cNvPr>
            <p:cNvCxnSpPr>
              <a:cxnSpLocks noChangeShapeType="1"/>
            </p:cNvCxnSpPr>
            <p:nvPr/>
          </p:nvCxnSpPr>
          <p:spPr bwMode="auto">
            <a:xfrm flipV="1">
              <a:off x="1134157" y="5574466"/>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65" name="Straight Arrow Connector 7">
              <a:extLst>
                <a:ext uri="{FF2B5EF4-FFF2-40B4-BE49-F238E27FC236}">
                  <a16:creationId xmlns:a16="http://schemas.microsoft.com/office/drawing/2014/main" id="{3B492578-6F58-4AC3-9299-94BC8DE648CD}"/>
                </a:ext>
                <a:ext uri="{C183D7F6-B498-43B3-948B-1728B52AA6E4}">
                  <adec:decorative xmlns:adec="http://schemas.microsoft.com/office/drawing/2017/decorative" val="1"/>
                </a:ext>
              </a:extLst>
            </p:cNvPr>
            <p:cNvCxnSpPr>
              <a:cxnSpLocks noChangeShapeType="1"/>
            </p:cNvCxnSpPr>
            <p:nvPr/>
          </p:nvCxnSpPr>
          <p:spPr bwMode="auto">
            <a:xfrm flipV="1">
              <a:off x="1134157" y="5822622"/>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66" name="Straight Arrow Connector 7">
              <a:extLst>
                <a:ext uri="{FF2B5EF4-FFF2-40B4-BE49-F238E27FC236}">
                  <a16:creationId xmlns:a16="http://schemas.microsoft.com/office/drawing/2014/main" id="{BB6E66E6-BD6B-4A26-AC36-C46099530BAF}"/>
                </a:ext>
                <a:ext uri="{C183D7F6-B498-43B3-948B-1728B52AA6E4}">
                  <adec:decorative xmlns:adec="http://schemas.microsoft.com/office/drawing/2017/decorative" val="1"/>
                </a:ext>
              </a:extLst>
            </p:cNvPr>
            <p:cNvCxnSpPr>
              <a:cxnSpLocks noChangeShapeType="1"/>
            </p:cNvCxnSpPr>
            <p:nvPr/>
          </p:nvCxnSpPr>
          <p:spPr bwMode="auto">
            <a:xfrm flipV="1">
              <a:off x="1130855" y="6081410"/>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7467" name="Straight Arrow Connector 7">
              <a:extLst>
                <a:ext uri="{FF2B5EF4-FFF2-40B4-BE49-F238E27FC236}">
                  <a16:creationId xmlns:a16="http://schemas.microsoft.com/office/drawing/2014/main" id="{869CDAA7-A884-480D-A7E2-8E1907D341AD}"/>
                </a:ext>
                <a:ext uri="{C183D7F6-B498-43B3-948B-1728B52AA6E4}">
                  <adec:decorative xmlns:adec="http://schemas.microsoft.com/office/drawing/2017/decorative" val="1"/>
                </a:ext>
              </a:extLst>
            </p:cNvPr>
            <p:cNvCxnSpPr>
              <a:cxnSpLocks noChangeShapeType="1"/>
            </p:cNvCxnSpPr>
            <p:nvPr/>
          </p:nvCxnSpPr>
          <p:spPr bwMode="auto">
            <a:xfrm flipV="1">
              <a:off x="1134157" y="6317958"/>
              <a:ext cx="790030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7468" name="system 1117 planned" descr="system 1117 planned">
              <a:hlinkClick r:id="rId18"/>
              <a:extLst>
                <a:ext uri="{FF2B5EF4-FFF2-40B4-BE49-F238E27FC236}">
                  <a16:creationId xmlns:a16="http://schemas.microsoft.com/office/drawing/2014/main" id="{E6FFA3EE-EC5C-4E0A-A162-7C6BA72C06AB}"/>
                </a:ext>
                <a:ext uri="{C183D7F6-B498-43B3-948B-1728B52AA6E4}">
                  <adec:decorative xmlns:adec="http://schemas.microsoft.com/office/drawing/2017/decorative" val="0"/>
                </a:ext>
              </a:extLst>
            </p:cNvPr>
            <p:cNvSpPr>
              <a:spLocks noChangeArrowheads="1"/>
            </p:cNvSpPr>
            <p:nvPr/>
          </p:nvSpPr>
          <p:spPr bwMode="auto">
            <a:xfrm>
              <a:off x="2705547" y="1889536"/>
              <a:ext cx="1025777" cy="237803"/>
            </a:xfrm>
            <a:prstGeom prst="rect">
              <a:avLst/>
            </a:prstGeom>
            <a:solidFill>
              <a:srgbClr val="D0F2FC"/>
            </a:solidFill>
            <a:ln w="9525">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B2 Equipage: Airborne</a:t>
              </a:r>
            </a:p>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Data Comm Security</a:t>
              </a:r>
            </a:p>
          </p:txBody>
        </p:sp>
        <p:sp>
          <p:nvSpPr>
            <p:cNvPr id="17469" name="roadmap_symbol 229" descr="NGSS Eval.">
              <a:hlinkClick r:id="rId19"/>
              <a:extLst>
                <a:ext uri="{FF2B5EF4-FFF2-40B4-BE49-F238E27FC236}">
                  <a16:creationId xmlns:a16="http://schemas.microsoft.com/office/drawing/2014/main" id="{80EDF398-1B14-42BA-9000-5C91F9AF6941}"/>
                </a:ext>
                <a:ext uri="{C183D7F6-B498-43B3-948B-1728B52AA6E4}">
                  <adec:decorative xmlns:adec="http://schemas.microsoft.com/office/drawing/2017/decorative" val="0"/>
                </a:ext>
              </a:extLst>
            </p:cNvPr>
            <p:cNvSpPr txBox="1">
              <a:spLocks noChangeArrowheads="1"/>
            </p:cNvSpPr>
            <p:nvPr/>
          </p:nvSpPr>
          <p:spPr bwMode="auto">
            <a:xfrm>
              <a:off x="493077" y="2373449"/>
              <a:ext cx="640071" cy="136559"/>
            </a:xfrm>
            <a:prstGeom prst="rect">
              <a:avLst/>
            </a:prstGeom>
            <a:solidFill>
              <a:srgbClr val="FFFF99"/>
            </a:solidFill>
            <a:ln w="9525">
              <a:solidFill>
                <a:schemeClr val="tx1"/>
              </a:solidFill>
              <a:miter lim="800000"/>
              <a:headEnd/>
              <a:tailEnd/>
            </a:ln>
          </p:spPr>
          <p:txBody>
            <a:bodyPr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NGSS Eval.</a:t>
              </a:r>
            </a:p>
          </p:txBody>
        </p:sp>
        <p:sp>
          <p:nvSpPr>
            <p:cNvPr id="17470" name="Line 123">
              <a:extLst>
                <a:ext uri="{FF2B5EF4-FFF2-40B4-BE49-F238E27FC236}">
                  <a16:creationId xmlns:a16="http://schemas.microsoft.com/office/drawing/2014/main" id="{811B0888-EBE5-457D-8A9D-8D088654D36F}"/>
                </a:ext>
                <a:ext uri="{C183D7F6-B498-43B3-948B-1728B52AA6E4}">
                  <adec:decorative xmlns:adec="http://schemas.microsoft.com/office/drawing/2017/decorative" val="1"/>
                </a:ext>
              </a:extLst>
            </p:cNvPr>
            <p:cNvSpPr>
              <a:spLocks noChangeShapeType="1"/>
            </p:cNvSpPr>
            <p:nvPr/>
          </p:nvSpPr>
          <p:spPr bwMode="auto">
            <a:xfrm flipV="1">
              <a:off x="1132102" y="2441899"/>
              <a:ext cx="1072676"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rgbClr val="000000"/>
                </a:solidFill>
              </a:endParaRPr>
            </a:p>
          </p:txBody>
        </p:sp>
        <p:sp>
          <p:nvSpPr>
            <p:cNvPr id="17471" name="TextBox 6" descr="Single RTA used in&#10;flight management">
              <a:extLst>
                <a:ext uri="{FF2B5EF4-FFF2-40B4-BE49-F238E27FC236}">
                  <a16:creationId xmlns:a16="http://schemas.microsoft.com/office/drawing/2014/main" id="{375D0042-A881-4007-955E-B0553C5E82A2}"/>
                </a:ext>
                <a:ext uri="{C183D7F6-B498-43B3-948B-1728B52AA6E4}">
                  <adec:decorative xmlns:adec="http://schemas.microsoft.com/office/drawing/2017/decorative" val="0"/>
                </a:ext>
              </a:extLst>
            </p:cNvPr>
            <p:cNvSpPr txBox="1">
              <a:spLocks noChangeArrowheads="1"/>
            </p:cNvSpPr>
            <p:nvPr/>
          </p:nvSpPr>
          <p:spPr bwMode="auto">
            <a:xfrm>
              <a:off x="1177113" y="868142"/>
              <a:ext cx="912005" cy="2462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Single RTA used in</a:t>
              </a:r>
            </a:p>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flight management</a:t>
              </a:r>
            </a:p>
          </p:txBody>
        </p:sp>
        <p:sp>
          <p:nvSpPr>
            <p:cNvPr id="17473" name="TextBox 68" descr="Oceanic Operations - Integrated Nav, Comm, Surv and Flight Management">
              <a:extLst>
                <a:ext uri="{FF2B5EF4-FFF2-40B4-BE49-F238E27FC236}">
                  <a16:creationId xmlns:a16="http://schemas.microsoft.com/office/drawing/2014/main" id="{38B255F3-93BE-4F75-B638-F61E7F8BC69C}"/>
                </a:ext>
                <a:ext uri="{C183D7F6-B498-43B3-948B-1728B52AA6E4}">
                  <adec:decorative xmlns:adec="http://schemas.microsoft.com/office/drawing/2017/decorative" val="0"/>
                </a:ext>
              </a:extLst>
            </p:cNvPr>
            <p:cNvSpPr txBox="1">
              <a:spLocks noChangeArrowheads="1"/>
            </p:cNvSpPr>
            <p:nvPr/>
          </p:nvSpPr>
          <p:spPr bwMode="auto">
            <a:xfrm>
              <a:off x="1723840" y="1620259"/>
              <a:ext cx="3434083"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Oceanic Operations - Integrated Nav, Comm,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Surv</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and Flight Management</a:t>
              </a:r>
            </a:p>
          </p:txBody>
        </p:sp>
        <p:sp>
          <p:nvSpPr>
            <p:cNvPr id="17474" name="TextBox 71" descr="ACARS Eqpt. &amp; Service of third party service plus TDLS service (ATIS, PDC msg.)">
              <a:extLst>
                <a:ext uri="{FF2B5EF4-FFF2-40B4-BE49-F238E27FC236}">
                  <a16:creationId xmlns:a16="http://schemas.microsoft.com/office/drawing/2014/main" id="{6B8E0871-BAB4-4C92-88C8-7BF31A62CB17}"/>
                </a:ext>
                <a:ext uri="{C183D7F6-B498-43B3-948B-1728B52AA6E4}">
                  <adec:decorative xmlns:adec="http://schemas.microsoft.com/office/drawing/2017/decorative" val="0"/>
                </a:ext>
              </a:extLst>
            </p:cNvPr>
            <p:cNvSpPr txBox="1">
              <a:spLocks noChangeArrowheads="1"/>
            </p:cNvSpPr>
            <p:nvPr/>
          </p:nvSpPr>
          <p:spPr bwMode="auto">
            <a:xfrm>
              <a:off x="1189753" y="3602992"/>
              <a:ext cx="2092854" cy="2462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ACARS Eqpt. &amp; Service of third party service plus TDLS service (ATIS, PDC msg.)</a:t>
              </a:r>
            </a:p>
          </p:txBody>
        </p:sp>
        <p:sp>
          <p:nvSpPr>
            <p:cNvPr id="17475" name="TextBox 72" descr="ACARS Eqpt. &amp; Service of third party  (TWIP, MDCRS, AOC msg)">
              <a:extLst>
                <a:ext uri="{FF2B5EF4-FFF2-40B4-BE49-F238E27FC236}">
                  <a16:creationId xmlns:a16="http://schemas.microsoft.com/office/drawing/2014/main" id="{0B7D5D4B-55A1-446F-9556-161A2AE7EFC7}"/>
                </a:ext>
                <a:ext uri="{C183D7F6-B498-43B3-948B-1728B52AA6E4}">
                  <adec:decorative xmlns:adec="http://schemas.microsoft.com/office/drawing/2017/decorative" val="0"/>
                </a:ext>
              </a:extLst>
            </p:cNvPr>
            <p:cNvSpPr txBox="1">
              <a:spLocks noChangeArrowheads="1"/>
            </p:cNvSpPr>
            <p:nvPr/>
          </p:nvSpPr>
          <p:spPr bwMode="auto">
            <a:xfrm>
              <a:off x="1202427" y="3934077"/>
              <a:ext cx="17271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ACARS Eqpt. &amp; Service of third party  (TWIP, MDCRS, AOC msg)</a:t>
              </a:r>
            </a:p>
          </p:txBody>
        </p:sp>
        <p:sp>
          <p:nvSpPr>
            <p:cNvPr id="17477" name="TextBox 74" descr="FANS 1/A Eqpt. &amp; Service (FANS CPDLC &amp; FANS ADS msg)">
              <a:extLst>
                <a:ext uri="{FF2B5EF4-FFF2-40B4-BE49-F238E27FC236}">
                  <a16:creationId xmlns:a16="http://schemas.microsoft.com/office/drawing/2014/main" id="{4E6D268E-7649-4EAA-861E-C4823EC9B1C9}"/>
                </a:ext>
                <a:ext uri="{C183D7F6-B498-43B3-948B-1728B52AA6E4}">
                  <adec:decorative xmlns:adec="http://schemas.microsoft.com/office/drawing/2017/decorative" val="0"/>
                </a:ext>
              </a:extLst>
            </p:cNvPr>
            <p:cNvSpPr txBox="1">
              <a:spLocks noChangeArrowheads="1"/>
            </p:cNvSpPr>
            <p:nvPr/>
          </p:nvSpPr>
          <p:spPr bwMode="auto">
            <a:xfrm>
              <a:off x="1187193" y="4884768"/>
              <a:ext cx="1554959" cy="2462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FANS 1/A Eqpt. &amp; Service (FANS CPDLC &amp; FANS ADS msg)</a:t>
              </a:r>
            </a:p>
          </p:txBody>
        </p:sp>
        <p:sp>
          <p:nvSpPr>
            <p:cNvPr id="74" name="roadmap_symbol 335">
              <a:hlinkClick r:id="rId20"/>
              <a:extLst>
                <a:ext uri="{FF2B5EF4-FFF2-40B4-BE49-F238E27FC236}">
                  <a16:creationId xmlns:a16="http://schemas.microsoft.com/office/drawing/2014/main" id="{CB2016E2-218D-4565-AABE-5B2CE4D47F85}"/>
                </a:ext>
                <a:ext uri="{C183D7F6-B498-43B3-948B-1728B52AA6E4}">
                  <adec:decorative xmlns:adec="http://schemas.microsoft.com/office/drawing/2017/decorative" val="1"/>
                </a:ext>
              </a:extLst>
            </p:cNvPr>
            <p:cNvSpPr txBox="1">
              <a:spLocks noChangeArrowheads="1"/>
            </p:cNvSpPr>
            <p:nvPr/>
          </p:nvSpPr>
          <p:spPr bwMode="auto">
            <a:xfrm>
              <a:off x="492526" y="2189035"/>
              <a:ext cx="640071" cy="136559"/>
            </a:xfrm>
            <a:prstGeom prst="rect">
              <a:avLst/>
            </a:prstGeom>
            <a:solidFill>
              <a:srgbClr val="FFFF99"/>
            </a:solidFill>
            <a:ln w="9525">
              <a:solidFill>
                <a:srgbClr val="28BE45"/>
              </a:solidFill>
              <a:miter lim="800000"/>
              <a:headEnd/>
              <a:tailEnd/>
            </a:ln>
          </p:spPr>
          <p:txBody>
            <a:bodyPr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5" name="TextBox 6" descr="FANS-1/A VDL-2 PTL ">
              <a:extLst>
                <a:ext uri="{FF2B5EF4-FFF2-40B4-BE49-F238E27FC236}">
                  <a16:creationId xmlns:a16="http://schemas.microsoft.com/office/drawing/2014/main" id="{2DE29805-9C00-437C-9A90-2C6DE4AF0243}"/>
                </a:ext>
                <a:ext uri="{C183D7F6-B498-43B3-948B-1728B52AA6E4}">
                  <adec:decorative xmlns:adec="http://schemas.microsoft.com/office/drawing/2017/decorative" val="0"/>
                </a:ext>
              </a:extLst>
            </p:cNvPr>
            <p:cNvSpPr txBox="1">
              <a:spLocks noChangeArrowheads="1"/>
            </p:cNvSpPr>
            <p:nvPr/>
          </p:nvSpPr>
          <p:spPr bwMode="auto">
            <a:xfrm>
              <a:off x="1171099" y="2196842"/>
              <a:ext cx="1072676"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FANS-1/A VDL-2 PTL </a:t>
              </a:r>
            </a:p>
          </p:txBody>
        </p:sp>
        <p:sp>
          <p:nvSpPr>
            <p:cNvPr id="78" name="TextBox 77" descr="Items with a green outline are components of the FAA Minimum Capability List (MCL)  ">
              <a:extLst>
                <a:ext uri="{FF2B5EF4-FFF2-40B4-BE49-F238E27FC236}">
                  <a16:creationId xmlns:a16="http://schemas.microsoft.com/office/drawing/2014/main" id="{B37B8349-E568-4CF4-A953-33CAD9785C20}"/>
                </a:ext>
                <a:ext uri="{C183D7F6-B498-43B3-948B-1728B52AA6E4}">
                  <adec:decorative xmlns:adec="http://schemas.microsoft.com/office/drawing/2017/decorative" val="0"/>
                </a:ext>
              </a:extLst>
            </p:cNvPr>
            <p:cNvSpPr txBox="1"/>
            <p:nvPr/>
          </p:nvSpPr>
          <p:spPr>
            <a:xfrm>
              <a:off x="1179364" y="574060"/>
              <a:ext cx="3474720" cy="107722"/>
            </a:xfrm>
            <a:prstGeom prst="rect">
              <a:avLst/>
            </a:prstGeom>
            <a:solidFill>
              <a:schemeClr val="bg1"/>
            </a:solidFill>
            <a:ln>
              <a:solidFill>
                <a:schemeClr val="tx1"/>
              </a:solidFill>
            </a:ln>
          </p:spPr>
          <p:txBody>
            <a:bodyPr wrap="square" lIns="45720" tIns="0" rIns="45720" bIns="0" rtlCol="0">
              <a:noAutofit/>
            </a:bodyPr>
            <a:lstStyle/>
            <a:p>
              <a:pPr algn="ctr"/>
              <a:r>
                <a:rPr lang="en-US" sz="700">
                  <a:latin typeface="Segoe UI" panose="020B0502040204020203" pitchFamily="34" charset="0"/>
                  <a:cs typeface="Segoe UI" panose="020B0502040204020203" pitchFamily="34" charset="0"/>
                </a:rPr>
                <a:t>Items with a </a:t>
              </a:r>
              <a:r>
                <a:rPr lang="en-US" sz="700">
                  <a:solidFill>
                    <a:srgbClr val="28BE45"/>
                  </a:solidFill>
                  <a:latin typeface="Segoe UI" panose="020B0502040204020203" pitchFamily="34" charset="0"/>
                  <a:cs typeface="Segoe UI" panose="020B0502040204020203" pitchFamily="34" charset="0"/>
                </a:rPr>
                <a:t>green outline </a:t>
              </a:r>
              <a:r>
                <a:rPr lang="en-US" sz="700">
                  <a:latin typeface="Segoe UI" panose="020B0502040204020203" pitchFamily="34" charset="0"/>
                  <a:cs typeface="Segoe UI" panose="020B0502040204020203" pitchFamily="34" charset="0"/>
                </a:rPr>
                <a:t>are components of the FAA Minimum Capability List (MCL)  </a:t>
              </a:r>
            </a:p>
          </p:txBody>
        </p:sp>
        <p:sp>
          <p:nvSpPr>
            <p:cNvPr id="72" name="TextBox 6" descr="FANS 1/A VDL2&#10;Equipage: Airborne">
              <a:extLst>
                <a:ext uri="{FF2B5EF4-FFF2-40B4-BE49-F238E27FC236}">
                  <a16:creationId xmlns:a16="http://schemas.microsoft.com/office/drawing/2014/main" id="{215FA409-90B0-4CEB-8CAB-D22F77BCA16B}"/>
                </a:ext>
                <a:ext uri="{C183D7F6-B498-43B3-948B-1728B52AA6E4}">
                  <adec:decorative xmlns:adec="http://schemas.microsoft.com/office/drawing/2017/decorative" val="0"/>
                </a:ext>
              </a:extLst>
            </p:cNvPr>
            <p:cNvSpPr txBox="1">
              <a:spLocks noChangeArrowheads="1"/>
            </p:cNvSpPr>
            <p:nvPr/>
          </p:nvSpPr>
          <p:spPr bwMode="auto">
            <a:xfrm>
              <a:off x="1187704" y="1884159"/>
              <a:ext cx="912005"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FANS 1/A VDL2</a:t>
              </a:r>
            </a:p>
            <a:p>
              <a:pP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Equipage: Airborne</a:t>
              </a:r>
            </a:p>
          </p:txBody>
        </p:sp>
        <p:sp>
          <p:nvSpPr>
            <p:cNvPr id="77" name="segment 876" descr="segment 876">
              <a:hlinkClick r:id="rId21"/>
              <a:extLst>
                <a:ext uri="{FF2B5EF4-FFF2-40B4-BE49-F238E27FC236}">
                  <a16:creationId xmlns:a16="http://schemas.microsoft.com/office/drawing/2014/main" id="{AE4201B5-F4E1-4600-B06D-C0BD0F20206C}"/>
                </a:ext>
                <a:ext uri="{C183D7F6-B498-43B3-948B-1728B52AA6E4}">
                  <adec:decorative xmlns:adec="http://schemas.microsoft.com/office/drawing/2017/decorative" val="0"/>
                </a:ext>
              </a:extLst>
            </p:cNvPr>
            <p:cNvSpPr>
              <a:spLocks noChangeArrowheads="1"/>
            </p:cNvSpPr>
            <p:nvPr/>
          </p:nvSpPr>
          <p:spPr bwMode="auto">
            <a:xfrm>
              <a:off x="1163962" y="5442428"/>
              <a:ext cx="2964978" cy="561258"/>
            </a:xfrm>
            <a:prstGeom prst="rect">
              <a:avLst/>
            </a:prstGeom>
            <a:solidFill>
              <a:srgbClr val="DDDDDD"/>
            </a:solidFill>
            <a:ln w="9525">
              <a:solidFill>
                <a:schemeClr val="tx1"/>
              </a:solidFill>
              <a:miter lim="800000"/>
              <a:headEnd/>
              <a:tailEnd/>
            </a:ln>
          </p:spPr>
          <p:txBody>
            <a:bodyPr lIns="18288"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NEXCOM Phase 2</a:t>
              </a:r>
            </a:p>
          </p:txBody>
        </p:sp>
        <p:sp>
          <p:nvSpPr>
            <p:cNvPr id="73" name="segment 1126 planned" descr="segment 1126 planned">
              <a:hlinkClick r:id="rId22"/>
              <a:extLst>
                <a:ext uri="{FF2B5EF4-FFF2-40B4-BE49-F238E27FC236}">
                  <a16:creationId xmlns:a16="http://schemas.microsoft.com/office/drawing/2014/main" id="{6AB51476-88A1-482D-8360-B847BC2D72C1}"/>
                </a:ext>
                <a:ext uri="{C183D7F6-B498-43B3-948B-1728B52AA6E4}">
                  <adec:decorative xmlns:adec="http://schemas.microsoft.com/office/drawing/2017/decorative" val="0"/>
                </a:ext>
              </a:extLst>
            </p:cNvPr>
            <p:cNvSpPr>
              <a:spLocks noChangeArrowheads="1"/>
            </p:cNvSpPr>
            <p:nvPr/>
          </p:nvSpPr>
          <p:spPr bwMode="auto">
            <a:xfrm>
              <a:off x="7242790" y="5572373"/>
              <a:ext cx="1098957" cy="402513"/>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80" name="segment 1126" descr="segment 1126">
              <a:hlinkClick r:id="rId22"/>
              <a:extLst>
                <a:ext uri="{FF2B5EF4-FFF2-40B4-BE49-F238E27FC236}">
                  <a16:creationId xmlns:a16="http://schemas.microsoft.com/office/drawing/2014/main" id="{097D2CC6-B1F2-428D-BB28-A1415AB7072D}"/>
                </a:ext>
                <a:ext uri="{C183D7F6-B498-43B3-948B-1728B52AA6E4}">
                  <adec:decorative xmlns:adec="http://schemas.microsoft.com/office/drawing/2017/decorative" val="0"/>
                </a:ext>
              </a:extLst>
            </p:cNvPr>
            <p:cNvSpPr>
              <a:spLocks noChangeArrowheads="1"/>
            </p:cNvSpPr>
            <p:nvPr/>
          </p:nvSpPr>
          <p:spPr bwMode="auto">
            <a:xfrm>
              <a:off x="1564851" y="5566797"/>
              <a:ext cx="5677939" cy="402513"/>
            </a:xfrm>
            <a:prstGeom prst="rect">
              <a:avLst/>
            </a:prstGeom>
            <a:solidFill>
              <a:srgbClr val="DDDDDD"/>
            </a:solidFill>
            <a:ln w="9525">
              <a:solidFill>
                <a:schemeClr val="tx1"/>
              </a:solidFill>
              <a:prstDash val="solid"/>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NEXCOM Phase 3</a:t>
              </a:r>
            </a:p>
          </p:txBody>
        </p:sp>
        <p:sp>
          <p:nvSpPr>
            <p:cNvPr id="82" name="decision 1223" descr="decision 1223">
              <a:hlinkClick r:id="rId23"/>
              <a:extLst>
                <a:ext uri="{FF2B5EF4-FFF2-40B4-BE49-F238E27FC236}">
                  <a16:creationId xmlns:a16="http://schemas.microsoft.com/office/drawing/2014/main" id="{6173511F-27DF-4AA4-B978-CF62098EAA1E}"/>
                </a:ext>
                <a:ext uri="{C183D7F6-B498-43B3-948B-1728B52AA6E4}">
                  <adec:decorative xmlns:adec="http://schemas.microsoft.com/office/drawing/2017/decorative" val="0"/>
                </a:ext>
              </a:extLst>
            </p:cNvPr>
            <p:cNvSpPr>
              <a:spLocks noChangeArrowheads="1"/>
            </p:cNvSpPr>
            <p:nvPr/>
          </p:nvSpPr>
          <p:spPr bwMode="auto">
            <a:xfrm>
              <a:off x="2774429" y="5559060"/>
              <a:ext cx="274659" cy="365701"/>
            </a:xfrm>
            <a:prstGeom prst="diamond">
              <a:avLst/>
            </a:prstGeom>
            <a:solidFill>
              <a:srgbClr val="DDDDDD"/>
            </a:solidFill>
            <a:ln w="9525">
              <a:solidFill>
                <a:schemeClr val="tx1"/>
              </a:solidFill>
              <a:prstDash val="solid"/>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1223</a:t>
              </a: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ew Entrants – Commercial Space Roadmap (1 of 2)">
            <a:extLst>
              <a:ext uri="{FF2B5EF4-FFF2-40B4-BE49-F238E27FC236}">
                <a16:creationId xmlns:a16="http://schemas.microsoft.com/office/drawing/2014/main" id="{CA93B499-333D-425F-9816-7EB00A6B517D}"/>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New Entrants – Commercial Space Roadmap (1 of 2)</a:t>
            </a:r>
          </a:p>
        </p:txBody>
      </p:sp>
      <p:sp>
        <p:nvSpPr>
          <p:cNvPr id="4" name="Slide Number Placeholder 3" descr="88">
            <a:extLst>
              <a:ext uri="{FF2B5EF4-FFF2-40B4-BE49-F238E27FC236}">
                <a16:creationId xmlns:a16="http://schemas.microsoft.com/office/drawing/2014/main" id="{0772DBF0-EE4C-44FC-A52C-2D01617AAC62}"/>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80</a:t>
            </a:fld>
            <a:endParaRPr lang="en-US"/>
          </a:p>
        </p:txBody>
      </p:sp>
      <p:grpSp>
        <p:nvGrpSpPr>
          <p:cNvPr id="5" name="Group 4" descr="This diagram shows NSIC and enhancements as well as secondary Support Activities. ">
            <a:extLst>
              <a:ext uri="{FF2B5EF4-FFF2-40B4-BE49-F238E27FC236}">
                <a16:creationId xmlns:a16="http://schemas.microsoft.com/office/drawing/2014/main" id="{41718894-3ADF-4458-B5C0-1E05429871A1}"/>
              </a:ext>
            </a:extLst>
          </p:cNvPr>
          <p:cNvGrpSpPr/>
          <p:nvPr/>
        </p:nvGrpSpPr>
        <p:grpSpPr>
          <a:xfrm>
            <a:off x="30163" y="574680"/>
            <a:ext cx="9034392" cy="5884867"/>
            <a:chOff x="30163" y="574680"/>
            <a:chExt cx="9034392" cy="5884867"/>
          </a:xfrm>
        </p:grpSpPr>
        <p:sp>
          <p:nvSpPr>
            <p:cNvPr id="129032" name="Rectangle 3">
              <a:extLst>
                <a:ext uri="{FF2B5EF4-FFF2-40B4-BE49-F238E27FC236}">
                  <a16:creationId xmlns:a16="http://schemas.microsoft.com/office/drawing/2014/main" id="{359DF1CA-B587-45E3-9039-7F7C3DABA6C5}"/>
                </a:ext>
                <a:ext uri="{C183D7F6-B498-43B3-948B-1728B52AA6E4}">
                  <adec:decorative xmlns:adec="http://schemas.microsoft.com/office/drawing/2017/decorative" val="1"/>
                </a:ext>
              </a:extLst>
            </p:cNvPr>
            <p:cNvSpPr>
              <a:spLocks noChangeArrowheads="1"/>
            </p:cNvSpPr>
            <p:nvPr/>
          </p:nvSpPr>
          <p:spPr bwMode="auto">
            <a:xfrm rot="10800000">
              <a:off x="414020" y="2347920"/>
              <a:ext cx="8650534" cy="4109083"/>
            </a:xfrm>
            <a:prstGeom prst="rect">
              <a:avLst/>
            </a:prstGeom>
            <a:solidFill>
              <a:srgbClr val="66FF66">
                <a:alpha val="50000"/>
              </a:srgbClr>
            </a:solidFill>
            <a:ln w="12700">
              <a:solidFill>
                <a:srgbClr val="000000"/>
              </a:solidFill>
              <a:miter lim="800000"/>
              <a:headEnd/>
              <a:tailEnd/>
            </a:ln>
          </p:spPr>
          <p:txBody>
            <a:bodyPr vert="eaVert" wrap="none" lIns="0" tIns="0" rIns="9144"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Support Activities</a:t>
              </a:r>
            </a:p>
          </p:txBody>
        </p:sp>
        <p:sp>
          <p:nvSpPr>
            <p:cNvPr id="129049" name="Rectangle 169">
              <a:extLst>
                <a:ext uri="{FF2B5EF4-FFF2-40B4-BE49-F238E27FC236}">
                  <a16:creationId xmlns:a16="http://schemas.microsoft.com/office/drawing/2014/main" id="{7F475935-9B62-463D-AAD8-73FE6ABAAFEB}"/>
                </a:ext>
                <a:ext uri="{C183D7F6-B498-43B3-948B-1728B52AA6E4}">
                  <adec:decorative xmlns:adec="http://schemas.microsoft.com/office/drawing/2017/decorative" val="1"/>
                </a:ext>
              </a:extLst>
            </p:cNvPr>
            <p:cNvSpPr>
              <a:spLocks noChangeArrowheads="1"/>
            </p:cNvSpPr>
            <p:nvPr/>
          </p:nvSpPr>
          <p:spPr bwMode="auto">
            <a:xfrm flipV="1">
              <a:off x="30163" y="574680"/>
              <a:ext cx="9034392" cy="58837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All SVO</a:t>
              </a:r>
            </a:p>
          </p:txBody>
        </p:sp>
        <p:sp>
          <p:nvSpPr>
            <p:cNvPr id="37" name="TextBox 36" descr="Services &amp; Infrastructure">
              <a:extLst>
                <a:ext uri="{FF2B5EF4-FFF2-40B4-BE49-F238E27FC236}">
                  <a16:creationId xmlns:a16="http://schemas.microsoft.com/office/drawing/2014/main" id="{DB6A9868-9A9F-44A2-8AC7-CB99F1B2FA6A}"/>
                </a:ext>
                <a:ext uri="{C183D7F6-B498-43B3-948B-1728B52AA6E4}">
                  <adec:decorative xmlns:adec="http://schemas.microsoft.com/office/drawing/2017/decorative" val="0"/>
                </a:ext>
              </a:extLst>
            </p:cNvPr>
            <p:cNvSpPr txBox="1"/>
            <p:nvPr/>
          </p:nvSpPr>
          <p:spPr bwMode="auto">
            <a:xfrm rot="16200000">
              <a:off x="-954140" y="5089481"/>
              <a:ext cx="2509944" cy="230188"/>
            </a:xfrm>
            <a:prstGeom prst="rect">
              <a:avLst/>
            </a:prstGeom>
            <a:solidFill>
              <a:schemeClr val="bg1">
                <a:lumMod val="65000"/>
              </a:schemeClr>
            </a:solidFill>
            <a:ln w="12700">
              <a:solidFill>
                <a:schemeClr val="tx1"/>
              </a:solidFill>
              <a:miter lim="800000"/>
              <a:headEnd/>
              <a:tailEnd/>
            </a:ln>
          </p:spPr>
          <p:txBody>
            <a:bodyPr lIns="0" tIns="0" rIns="0" bIns="0" anchor="ctr"/>
            <a:lstStyle>
              <a:defPPr>
                <a:defRPr lang="en-US"/>
              </a:defPPr>
              <a:lvl1pPr algn="ctr" defTabSz="952500">
                <a:defRPr sz="700">
                  <a:solidFill>
                    <a:srgbClr val="000000"/>
                  </a:solidFill>
                </a:defRPr>
              </a:lvl1pPr>
            </a:lstStyle>
            <a:p>
              <a:pPr eaLnBrk="1" hangingPunct="1">
                <a:defRPr/>
              </a:pPr>
              <a:r>
                <a:rPr lang="en-US" sz="1000">
                  <a:latin typeface="Segoe UI" panose="020B0502040204020203" pitchFamily="34" charset="0"/>
                  <a:ea typeface="ＭＳ Ｐゴシック" pitchFamily="34" charset="-128"/>
                  <a:cs typeface="Segoe UI" panose="020B0502040204020203" pitchFamily="34" charset="0"/>
                </a:rPr>
                <a:t>Services &amp; Infrastructure</a:t>
              </a:r>
            </a:p>
          </p:txBody>
        </p:sp>
        <p:grpSp>
          <p:nvGrpSpPr>
            <p:cNvPr id="3" name="Group 2">
              <a:extLst>
                <a:ext uri="{FF2B5EF4-FFF2-40B4-BE49-F238E27FC236}">
                  <a16:creationId xmlns:a16="http://schemas.microsoft.com/office/drawing/2014/main" id="{7CDD7408-845F-4913-816F-D1BD7ECCF131}"/>
                </a:ext>
              </a:extLst>
            </p:cNvPr>
            <p:cNvGrpSpPr/>
            <p:nvPr/>
          </p:nvGrpSpPr>
          <p:grpSpPr>
            <a:xfrm>
              <a:off x="645970" y="2347921"/>
              <a:ext cx="8418584" cy="4109085"/>
              <a:chOff x="645970" y="2347919"/>
              <a:chExt cx="8418584" cy="4109085"/>
            </a:xfrm>
          </p:grpSpPr>
          <p:sp>
            <p:nvSpPr>
              <p:cNvPr id="129052" name="Rectangle 169">
                <a:extLst>
                  <a:ext uri="{FF2B5EF4-FFF2-40B4-BE49-F238E27FC236}">
                    <a16:creationId xmlns:a16="http://schemas.microsoft.com/office/drawing/2014/main" id="{459481B6-B7C1-41EF-A9C1-D45FA5A8DA13}"/>
                  </a:ext>
                  <a:ext uri="{C183D7F6-B498-43B3-948B-1728B52AA6E4}">
                    <adec:decorative xmlns:adec="http://schemas.microsoft.com/office/drawing/2017/decorative" val="1"/>
                  </a:ext>
                </a:extLst>
              </p:cNvPr>
              <p:cNvSpPr>
                <a:spLocks noChangeArrowheads="1"/>
              </p:cNvSpPr>
              <p:nvPr/>
            </p:nvSpPr>
            <p:spPr bwMode="auto">
              <a:xfrm flipV="1">
                <a:off x="647924" y="5638082"/>
                <a:ext cx="8416630" cy="8189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Standards / Certification Development</a:t>
                </a:r>
              </a:p>
            </p:txBody>
          </p:sp>
          <p:sp>
            <p:nvSpPr>
              <p:cNvPr id="129053" name="Rectangle 169">
                <a:extLst>
                  <a:ext uri="{FF2B5EF4-FFF2-40B4-BE49-F238E27FC236}">
                    <a16:creationId xmlns:a16="http://schemas.microsoft.com/office/drawing/2014/main" id="{5B1A2E4D-56F7-4C48-9A2F-70EF46B37C51}"/>
                  </a:ext>
                  <a:ext uri="{C183D7F6-B498-43B3-948B-1728B52AA6E4}">
                    <adec:decorative xmlns:adec="http://schemas.microsoft.com/office/drawing/2017/decorative" val="1"/>
                  </a:ext>
                </a:extLst>
              </p:cNvPr>
              <p:cNvSpPr>
                <a:spLocks noChangeArrowheads="1"/>
              </p:cNvSpPr>
              <p:nvPr/>
            </p:nvSpPr>
            <p:spPr bwMode="auto">
              <a:xfrm flipV="1">
                <a:off x="647923" y="4817144"/>
                <a:ext cx="8416631" cy="822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Policy Assessment / Development</a:t>
                </a:r>
              </a:p>
            </p:txBody>
          </p:sp>
          <p:sp>
            <p:nvSpPr>
              <p:cNvPr id="129054" name="Rectangle 169">
                <a:extLst>
                  <a:ext uri="{FF2B5EF4-FFF2-40B4-BE49-F238E27FC236}">
                    <a16:creationId xmlns:a16="http://schemas.microsoft.com/office/drawing/2014/main" id="{FDE0E8E0-90EF-4000-801B-3E5981673EA3}"/>
                  </a:ext>
                  <a:ext uri="{C183D7F6-B498-43B3-948B-1728B52AA6E4}">
                    <adec:decorative xmlns:adec="http://schemas.microsoft.com/office/drawing/2017/decorative" val="1"/>
                  </a:ext>
                </a:extLst>
              </p:cNvPr>
              <p:cNvSpPr>
                <a:spLocks noChangeArrowheads="1"/>
              </p:cNvSpPr>
              <p:nvPr/>
            </p:nvSpPr>
            <p:spPr bwMode="auto">
              <a:xfrm flipV="1">
                <a:off x="647922" y="3994156"/>
                <a:ext cx="8416631" cy="822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Operational Concept Exploration</a:t>
                </a:r>
              </a:p>
            </p:txBody>
          </p:sp>
          <p:sp>
            <p:nvSpPr>
              <p:cNvPr id="129055" name="Rectangle 169">
                <a:extLst>
                  <a:ext uri="{FF2B5EF4-FFF2-40B4-BE49-F238E27FC236}">
                    <a16:creationId xmlns:a16="http://schemas.microsoft.com/office/drawing/2014/main" id="{AE3EAC19-58BF-422C-B9B6-0E3FFC5422F4}"/>
                  </a:ext>
                  <a:ext uri="{C183D7F6-B498-43B3-948B-1728B52AA6E4}">
                    <adec:decorative xmlns:adec="http://schemas.microsoft.com/office/drawing/2017/decorative" val="1"/>
                  </a:ext>
                </a:extLst>
              </p:cNvPr>
              <p:cNvSpPr>
                <a:spLocks noChangeArrowheads="1"/>
              </p:cNvSpPr>
              <p:nvPr/>
            </p:nvSpPr>
            <p:spPr bwMode="auto">
              <a:xfrm flipV="1">
                <a:off x="647923" y="3172132"/>
                <a:ext cx="8412480" cy="822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Operational Concept Validation</a:t>
                </a:r>
              </a:p>
            </p:txBody>
          </p:sp>
          <p:sp>
            <p:nvSpPr>
              <p:cNvPr id="129056" name="Rectangle 169">
                <a:extLst>
                  <a:ext uri="{FF2B5EF4-FFF2-40B4-BE49-F238E27FC236}">
                    <a16:creationId xmlns:a16="http://schemas.microsoft.com/office/drawing/2014/main" id="{65EDB4CB-02C7-4E05-87AD-CAEA303E52FF}"/>
                  </a:ext>
                  <a:ext uri="{C183D7F6-B498-43B3-948B-1728B52AA6E4}">
                    <adec:decorative xmlns:adec="http://schemas.microsoft.com/office/drawing/2017/decorative" val="1"/>
                  </a:ext>
                </a:extLst>
              </p:cNvPr>
              <p:cNvSpPr>
                <a:spLocks noChangeArrowheads="1"/>
              </p:cNvSpPr>
              <p:nvPr/>
            </p:nvSpPr>
            <p:spPr bwMode="auto">
              <a:xfrm flipV="1">
                <a:off x="645970" y="2347919"/>
                <a:ext cx="8416631" cy="822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Operational Research</a:t>
                </a:r>
              </a:p>
            </p:txBody>
          </p:sp>
        </p:grpSp>
        <p:sp>
          <p:nvSpPr>
            <p:cNvPr id="129033" name="TextBox 89" descr="Services">
              <a:extLst>
                <a:ext uri="{FF2B5EF4-FFF2-40B4-BE49-F238E27FC236}">
                  <a16:creationId xmlns:a16="http://schemas.microsoft.com/office/drawing/2014/main" id="{9AE606D0-64DA-4B49-9475-FD20A97C784D}"/>
                </a:ext>
                <a:ext uri="{C183D7F6-B498-43B3-948B-1728B52AA6E4}">
                  <adec:decorative xmlns:adec="http://schemas.microsoft.com/office/drawing/2017/decorative" val="0"/>
                </a:ext>
              </a:extLst>
            </p:cNvPr>
            <p:cNvSpPr txBox="1">
              <a:spLocks noChangeArrowheads="1"/>
            </p:cNvSpPr>
            <p:nvPr/>
          </p:nvSpPr>
          <p:spPr bwMode="auto">
            <a:xfrm rot="16200000">
              <a:off x="-498746" y="3038274"/>
              <a:ext cx="1602050" cy="230831"/>
            </a:xfrm>
            <a:prstGeom prst="rect">
              <a:avLst/>
            </a:prstGeom>
            <a:solidFill>
              <a:schemeClr val="bg1"/>
            </a:solidFill>
            <a:ln w="12700">
              <a:solidFill>
                <a:schemeClr val="tx1"/>
              </a:solidFill>
              <a:miter lim="800000"/>
              <a:headEnd/>
              <a:tailEnd/>
            </a:ln>
          </p:spPr>
          <p:txBody>
            <a:bodyPr lIns="0" tIns="0" rIns="0" bIns="0" anchor="ct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Services</a:t>
              </a:r>
            </a:p>
          </p:txBody>
        </p:sp>
        <p:sp>
          <p:nvSpPr>
            <p:cNvPr id="129039" name="segment 1032" descr="segment 1032">
              <a:hlinkClick r:id="rId3"/>
              <a:extLst>
                <a:ext uri="{FF2B5EF4-FFF2-40B4-BE49-F238E27FC236}">
                  <a16:creationId xmlns:a16="http://schemas.microsoft.com/office/drawing/2014/main" id="{E74756A9-E938-4A05-AEAB-1EEB6461AC91}"/>
                </a:ext>
                <a:ext uri="{C183D7F6-B498-43B3-948B-1728B52AA6E4}">
                  <adec:decorative xmlns:adec="http://schemas.microsoft.com/office/drawing/2017/decorative" val="0"/>
                </a:ext>
              </a:extLst>
            </p:cNvPr>
            <p:cNvSpPr>
              <a:spLocks noChangeArrowheads="1"/>
            </p:cNvSpPr>
            <p:nvPr/>
          </p:nvSpPr>
          <p:spPr bwMode="auto">
            <a:xfrm>
              <a:off x="1176338" y="2101459"/>
              <a:ext cx="6535202"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a:cs typeface="Segoe UI"/>
                </a:rPr>
                <a:t>                                                                     NSIC</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29043" name="segment 1001" descr="segment 1001">
              <a:hlinkClick r:id="rId4"/>
              <a:extLst>
                <a:ext uri="{FF2B5EF4-FFF2-40B4-BE49-F238E27FC236}">
                  <a16:creationId xmlns:a16="http://schemas.microsoft.com/office/drawing/2014/main" id="{30F90325-5D9F-49BB-BE6C-46A869155679}"/>
                </a:ext>
                <a:ext uri="{C183D7F6-B498-43B3-948B-1728B52AA6E4}">
                  <adec:decorative xmlns:adec="http://schemas.microsoft.com/office/drawing/2017/decorative" val="0"/>
                </a:ext>
              </a:extLst>
            </p:cNvPr>
            <p:cNvSpPr>
              <a:spLocks noChangeArrowheads="1"/>
            </p:cNvSpPr>
            <p:nvPr/>
          </p:nvSpPr>
          <p:spPr bwMode="auto">
            <a:xfrm>
              <a:off x="1176338" y="852824"/>
              <a:ext cx="902808" cy="128016"/>
            </a:xfrm>
            <a:prstGeom prst="rect">
              <a:avLst/>
            </a:prstGeom>
            <a:solidFill>
              <a:srgbClr val="DDDDDD"/>
            </a:solidFill>
            <a:ln w="9525">
              <a:solidFill>
                <a:schemeClr val="tx1"/>
              </a:solidFill>
              <a:miter lim="800000"/>
              <a:headEnd/>
              <a:tailEnd/>
            </a:ln>
          </p:spPr>
          <p:txBody>
            <a:bodyPr lIns="45720" tIns="9144" rIns="18288"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36" name="TextBox 48" descr="Space Data Integrator (SDI) Prototype Sustainment">
              <a:extLst>
                <a:ext uri="{FF2B5EF4-FFF2-40B4-BE49-F238E27FC236}">
                  <a16:creationId xmlns:a16="http://schemas.microsoft.com/office/drawing/2014/main" id="{B465857B-E6D0-46F5-AD83-D2977D651833}"/>
                </a:ext>
                <a:ext uri="{C183D7F6-B498-43B3-948B-1728B52AA6E4}">
                  <adec:decorative xmlns:adec="http://schemas.microsoft.com/office/drawing/2017/decorative" val="0"/>
                </a:ext>
              </a:extLst>
            </p:cNvPr>
            <p:cNvSpPr txBox="1">
              <a:spLocks noChangeArrowheads="1"/>
            </p:cNvSpPr>
            <p:nvPr/>
          </p:nvSpPr>
          <p:spPr bwMode="auto">
            <a:xfrm>
              <a:off x="2120275" y="851639"/>
              <a:ext cx="2407609"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Space Data Integrator (SDI) Prototype Sustainment</a:t>
              </a:r>
            </a:p>
          </p:txBody>
        </p:sp>
        <p:sp>
          <p:nvSpPr>
            <p:cNvPr id="38" name="support 971" descr="Space Integration Capabilities for the ATO">
              <a:hlinkClick r:id="rId5"/>
              <a:extLst>
                <a:ext uri="{FF2B5EF4-FFF2-40B4-BE49-F238E27FC236}">
                  <a16:creationId xmlns:a16="http://schemas.microsoft.com/office/drawing/2014/main" id="{0437DE40-CCD5-4444-8192-CA8B352B61E2}"/>
                </a:ext>
                <a:ext uri="{C183D7F6-B498-43B3-948B-1728B52AA6E4}">
                  <adec:decorative xmlns:adec="http://schemas.microsoft.com/office/drawing/2017/decorative" val="0"/>
                </a:ext>
              </a:extLst>
            </p:cNvPr>
            <p:cNvSpPr txBox="1">
              <a:spLocks noChangeArrowheads="1"/>
            </p:cNvSpPr>
            <p:nvPr/>
          </p:nvSpPr>
          <p:spPr bwMode="auto">
            <a:xfrm>
              <a:off x="1176340" y="3527868"/>
              <a:ext cx="2054541" cy="128016"/>
            </a:xfrm>
            <a:prstGeom prst="rect">
              <a:avLst/>
            </a:prstGeom>
            <a:pattFill prst="wdUpDiag">
              <a:fgClr>
                <a:srgbClr val="D0F2FC"/>
              </a:fgClr>
              <a:bgClr>
                <a:schemeClr val="bg1"/>
              </a:bgClr>
            </a:pattFill>
            <a:ln w="9525">
              <a:solidFill>
                <a:schemeClr val="tx1"/>
              </a:solidFill>
              <a:miter lim="800000"/>
              <a:headEnd/>
              <a:tailEnd/>
            </a:ln>
          </p:spPr>
          <p:txBody>
            <a:bodyPr wrap="none" lIns="18288" tIns="18288"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8738">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Space Integration Capabilities for the ATO</a:t>
              </a:r>
            </a:p>
          </p:txBody>
        </p:sp>
        <p:sp>
          <p:nvSpPr>
            <p:cNvPr id="22" name="segment 1112 planned" descr="segment 1112 planned">
              <a:hlinkClick r:id="rId6"/>
              <a:extLst>
                <a:ext uri="{FF2B5EF4-FFF2-40B4-BE49-F238E27FC236}">
                  <a16:creationId xmlns:a16="http://schemas.microsoft.com/office/drawing/2014/main" id="{36D7F8F0-A338-433D-AEC8-8F44ED2AE7DF}"/>
                </a:ext>
                <a:ext uri="{C183D7F6-B498-43B3-948B-1728B52AA6E4}">
                  <adec:decorative xmlns:adec="http://schemas.microsoft.com/office/drawing/2017/decorative" val="0"/>
                </a:ext>
              </a:extLst>
            </p:cNvPr>
            <p:cNvSpPr>
              <a:spLocks noChangeArrowheads="1"/>
            </p:cNvSpPr>
            <p:nvPr/>
          </p:nvSpPr>
          <p:spPr bwMode="auto">
            <a:xfrm>
              <a:off x="3124200" y="1228590"/>
              <a:ext cx="1019023" cy="128016"/>
            </a:xfrm>
            <a:prstGeom prst="rect">
              <a:avLst/>
            </a:prstGeom>
            <a:solidFill>
              <a:srgbClr val="DDDDDD"/>
            </a:solidFill>
            <a:ln w="9525">
              <a:solidFill>
                <a:schemeClr val="tx1"/>
              </a:solidFill>
              <a:prstDash val="dash"/>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NSIC E1</a:t>
              </a:r>
            </a:p>
          </p:txBody>
        </p:sp>
        <p:cxnSp>
          <p:nvCxnSpPr>
            <p:cNvPr id="23" name="Straight Connector 45">
              <a:extLst>
                <a:ext uri="{FF2B5EF4-FFF2-40B4-BE49-F238E27FC236}">
                  <a16:creationId xmlns:a16="http://schemas.microsoft.com/office/drawing/2014/main" id="{BCD9B097-58DA-44E7-B202-2FFE0C300B21}"/>
                </a:ext>
                <a:ext uri="{C183D7F6-B498-43B3-948B-1728B52AA6E4}">
                  <adec:decorative xmlns:adec="http://schemas.microsoft.com/office/drawing/2017/decorative" val="1"/>
                </a:ext>
              </a:extLst>
            </p:cNvPr>
            <p:cNvCxnSpPr>
              <a:cxnSpLocks/>
              <a:stCxn id="24" idx="3"/>
              <a:endCxn id="22" idx="1"/>
            </p:cNvCxnSpPr>
            <p:nvPr/>
          </p:nvCxnSpPr>
          <p:spPr bwMode="auto">
            <a:xfrm>
              <a:off x="2922426" y="1292598"/>
              <a:ext cx="201774" cy="0"/>
            </a:xfrm>
            <a:prstGeom prst="line">
              <a:avLst/>
            </a:prstGeom>
            <a:noFill/>
            <a:ln w="9525" algn="ctr">
              <a:solidFill>
                <a:srgbClr val="FF0000"/>
              </a:solidFill>
              <a:round/>
              <a:headEnd/>
              <a:tailEnd/>
            </a:ln>
          </p:spPr>
        </p:cxnSp>
        <p:sp>
          <p:nvSpPr>
            <p:cNvPr id="21" name="decision 1147 planned" descr="decision 1147 planned">
              <a:hlinkClick r:id="rId7"/>
              <a:extLst>
                <a:ext uri="{FF2B5EF4-FFF2-40B4-BE49-F238E27FC236}">
                  <a16:creationId xmlns:a16="http://schemas.microsoft.com/office/drawing/2014/main" id="{BECD84C0-CF38-4917-BC72-8CF0A1E95773}"/>
                </a:ext>
                <a:ext uri="{C183D7F6-B498-43B3-948B-1728B52AA6E4}">
                  <adec:decorative xmlns:adec="http://schemas.microsoft.com/office/drawing/2017/decorative" val="0"/>
                </a:ext>
              </a:extLst>
            </p:cNvPr>
            <p:cNvSpPr>
              <a:spLocks noChangeArrowheads="1"/>
            </p:cNvSpPr>
            <p:nvPr/>
          </p:nvSpPr>
          <p:spPr bwMode="auto">
            <a:xfrm>
              <a:off x="3946703" y="1109703"/>
              <a:ext cx="274324" cy="365790"/>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1147</a:t>
              </a:r>
            </a:p>
          </p:txBody>
        </p:sp>
        <p:sp>
          <p:nvSpPr>
            <p:cNvPr id="24" name="decision 1145 planned" descr="decision 1145 planned">
              <a:hlinkClick r:id="rId8"/>
              <a:extLst>
                <a:ext uri="{FF2B5EF4-FFF2-40B4-BE49-F238E27FC236}">
                  <a16:creationId xmlns:a16="http://schemas.microsoft.com/office/drawing/2014/main" id="{E7D68956-863F-4A75-86E8-CC3E26603C31}"/>
                </a:ext>
                <a:ext uri="{C183D7F6-B498-43B3-948B-1728B52AA6E4}">
                  <adec:decorative xmlns:adec="http://schemas.microsoft.com/office/drawing/2017/decorative" val="0"/>
                </a:ext>
              </a:extLst>
            </p:cNvPr>
            <p:cNvSpPr>
              <a:spLocks noChangeArrowheads="1"/>
            </p:cNvSpPr>
            <p:nvPr/>
          </p:nvSpPr>
          <p:spPr bwMode="auto">
            <a:xfrm>
              <a:off x="2648102" y="1109703"/>
              <a:ext cx="274324" cy="365790"/>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1145</a:t>
              </a:r>
            </a:p>
          </p:txBody>
        </p:sp>
        <p:sp>
          <p:nvSpPr>
            <p:cNvPr id="25" name="decision 1146 planned" descr="decision 1146 planned">
              <a:hlinkClick r:id="rId9"/>
              <a:extLst>
                <a:ext uri="{FF2B5EF4-FFF2-40B4-BE49-F238E27FC236}">
                  <a16:creationId xmlns:a16="http://schemas.microsoft.com/office/drawing/2014/main" id="{F75ED2CE-EA57-41B2-AB2C-486955BB5506}"/>
                </a:ext>
                <a:ext uri="{C183D7F6-B498-43B3-948B-1728B52AA6E4}">
                  <adec:decorative xmlns:adec="http://schemas.microsoft.com/office/drawing/2017/decorative" val="0"/>
                </a:ext>
              </a:extLst>
            </p:cNvPr>
            <p:cNvSpPr>
              <a:spLocks noChangeArrowheads="1"/>
            </p:cNvSpPr>
            <p:nvPr/>
          </p:nvSpPr>
          <p:spPr bwMode="auto">
            <a:xfrm>
              <a:off x="3300627" y="1111521"/>
              <a:ext cx="274324" cy="365790"/>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1146</a:t>
              </a:r>
            </a:p>
          </p:txBody>
        </p:sp>
        <p:sp>
          <p:nvSpPr>
            <p:cNvPr id="31" name="decision 1143" descr="decision 1143">
              <a:hlinkClick r:id="rId10"/>
              <a:extLst>
                <a:ext uri="{FF2B5EF4-FFF2-40B4-BE49-F238E27FC236}">
                  <a16:creationId xmlns:a16="http://schemas.microsoft.com/office/drawing/2014/main" id="{9EC3D529-D729-426B-B734-3E216AD46154}"/>
                </a:ext>
                <a:ext uri="{C183D7F6-B498-43B3-948B-1728B52AA6E4}">
                  <adec:decorative xmlns:adec="http://schemas.microsoft.com/office/drawing/2017/decorative" val="0"/>
                </a:ext>
              </a:extLst>
            </p:cNvPr>
            <p:cNvSpPr>
              <a:spLocks noChangeArrowheads="1"/>
            </p:cNvSpPr>
            <p:nvPr/>
          </p:nvSpPr>
          <p:spPr bwMode="auto">
            <a:xfrm>
              <a:off x="2400961" y="1967167"/>
              <a:ext cx="274324" cy="365790"/>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1143</a:t>
              </a:r>
            </a:p>
          </p:txBody>
        </p:sp>
        <p:sp>
          <p:nvSpPr>
            <p:cNvPr id="33" name="decision 1255" descr="decision 1255">
              <a:hlinkClick r:id="rId11"/>
              <a:extLst>
                <a:ext uri="{FF2B5EF4-FFF2-40B4-BE49-F238E27FC236}">
                  <a16:creationId xmlns:a16="http://schemas.microsoft.com/office/drawing/2014/main" id="{FC1BFC1F-9B63-4A34-BE0D-442DD4B1E44D}"/>
                </a:ext>
                <a:ext uri="{C183D7F6-B498-43B3-948B-1728B52AA6E4}">
                  <adec:decorative xmlns:adec="http://schemas.microsoft.com/office/drawing/2017/decorative" val="0"/>
                </a:ext>
              </a:extLst>
            </p:cNvPr>
            <p:cNvSpPr>
              <a:spLocks/>
            </p:cNvSpPr>
            <p:nvPr/>
          </p:nvSpPr>
          <p:spPr bwMode="auto">
            <a:xfrm>
              <a:off x="1120632" y="1977922"/>
              <a:ext cx="274643" cy="365105"/>
            </a:xfrm>
            <a:custGeom>
              <a:avLst/>
              <a:gdLst>
                <a:gd name="T0" fmla="*/ 2147483646 w 119"/>
                <a:gd name="T1" fmla="*/ 0 h 120"/>
                <a:gd name="T2" fmla="*/ 0 w 119"/>
                <a:gd name="T3" fmla="*/ 2147483646 h 120"/>
                <a:gd name="T4" fmla="*/ 2147483646 w 119"/>
                <a:gd name="T5" fmla="*/ 2147483646 h 120"/>
                <a:gd name="T6" fmla="*/ 2147483646 w 119"/>
                <a:gd name="T7" fmla="*/ 2147483646 h 120"/>
                <a:gd name="T8" fmla="*/ 2147483646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60" y="0"/>
                  </a:moveTo>
                  <a:lnTo>
                    <a:pt x="0" y="60"/>
                  </a:lnTo>
                  <a:lnTo>
                    <a:pt x="60" y="120"/>
                  </a:lnTo>
                  <a:lnTo>
                    <a:pt x="119" y="60"/>
                  </a:lnTo>
                  <a:lnTo>
                    <a:pt x="60" y="0"/>
                  </a:lnTo>
                  <a:close/>
                </a:path>
              </a:pathLst>
            </a:custGeom>
            <a:solidFill>
              <a:srgbClr val="33CC33"/>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1255</a:t>
              </a:r>
            </a:p>
          </p:txBody>
        </p:sp>
        <p:sp>
          <p:nvSpPr>
            <p:cNvPr id="26" name="segment 1045" descr="segment 1045">
              <a:hlinkClick r:id="rId12"/>
              <a:extLst>
                <a:ext uri="{FF2B5EF4-FFF2-40B4-BE49-F238E27FC236}">
                  <a16:creationId xmlns:a16="http://schemas.microsoft.com/office/drawing/2014/main" id="{36765EE7-0360-412A-A4E4-676D5EDD61BE}"/>
                </a:ext>
                <a:ext uri="{C183D7F6-B498-43B3-948B-1728B52AA6E4}">
                  <adec:decorative xmlns:adec="http://schemas.microsoft.com/office/drawing/2017/decorative" val="0"/>
                </a:ext>
              </a:extLst>
            </p:cNvPr>
            <p:cNvSpPr>
              <a:spLocks noChangeArrowheads="1"/>
            </p:cNvSpPr>
            <p:nvPr/>
          </p:nvSpPr>
          <p:spPr bwMode="auto">
            <a:xfrm>
              <a:off x="542544" y="1577551"/>
              <a:ext cx="633794" cy="128016"/>
            </a:xfrm>
            <a:prstGeom prst="rect">
              <a:avLst/>
            </a:prstGeom>
            <a:solidFill>
              <a:srgbClr val="DDDDDD"/>
            </a:solidFill>
            <a:ln w="9525">
              <a:solidFill>
                <a:schemeClr val="tx1"/>
              </a:solidFill>
              <a:miter lim="800000"/>
              <a:headEnd/>
              <a:tailEnd/>
            </a:ln>
          </p:spPr>
          <p:txBody>
            <a:bodyPr lIns="45720" tIns="9144" rIns="18288"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8" name="segment 1045 planned" descr="segment 1045 planned">
              <a:hlinkClick r:id="rId12"/>
              <a:extLst>
                <a:ext uri="{FF2B5EF4-FFF2-40B4-BE49-F238E27FC236}">
                  <a16:creationId xmlns:a16="http://schemas.microsoft.com/office/drawing/2014/main" id="{DACB6010-68F2-4AC8-AA37-B563F8332F0B}"/>
                </a:ext>
                <a:ext uri="{C183D7F6-B498-43B3-948B-1728B52AA6E4}">
                  <adec:decorative xmlns:adec="http://schemas.microsoft.com/office/drawing/2017/decorative" val="0"/>
                </a:ext>
              </a:extLst>
            </p:cNvPr>
            <p:cNvSpPr>
              <a:spLocks noChangeArrowheads="1"/>
            </p:cNvSpPr>
            <p:nvPr/>
          </p:nvSpPr>
          <p:spPr bwMode="auto">
            <a:xfrm>
              <a:off x="1176339" y="1576082"/>
              <a:ext cx="902808" cy="128016"/>
            </a:xfrm>
            <a:prstGeom prst="rect">
              <a:avLst/>
            </a:prstGeom>
            <a:solidFill>
              <a:srgbClr val="DDDDDD"/>
            </a:solidFill>
            <a:ln w="9525">
              <a:solidFill>
                <a:schemeClr val="tx1"/>
              </a:solidFill>
              <a:prstDash val="dash"/>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SDI P1</a:t>
              </a:r>
            </a:p>
          </p:txBody>
        </p:sp>
        <p:cxnSp>
          <p:nvCxnSpPr>
            <p:cNvPr id="29" name="Straight Arrow Connector 98">
              <a:extLst>
                <a:ext uri="{FF2B5EF4-FFF2-40B4-BE49-F238E27FC236}">
                  <a16:creationId xmlns:a16="http://schemas.microsoft.com/office/drawing/2014/main" id="{6C5BF826-06F4-4B81-93EE-6FF88A3D601F}"/>
                </a:ext>
                <a:ext uri="{C183D7F6-B498-43B3-948B-1728B52AA6E4}">
                  <adec:decorative xmlns:adec="http://schemas.microsoft.com/office/drawing/2017/decorative" val="1"/>
                </a:ext>
              </a:extLst>
            </p:cNvPr>
            <p:cNvCxnSpPr>
              <a:cxnSpLocks/>
            </p:cNvCxnSpPr>
            <p:nvPr/>
          </p:nvCxnSpPr>
          <p:spPr bwMode="auto">
            <a:xfrm>
              <a:off x="1176338" y="1719026"/>
              <a:ext cx="0" cy="351953"/>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0" name="decision 1351" descr="decision 1351">
              <a:hlinkClick r:id="rId13"/>
              <a:extLst>
                <a:ext uri="{FF2B5EF4-FFF2-40B4-BE49-F238E27FC236}">
                  <a16:creationId xmlns:a16="http://schemas.microsoft.com/office/drawing/2014/main" id="{6B78DADE-96A4-4986-83A9-04747A337B2C}"/>
                </a:ext>
                <a:ext uri="{C183D7F6-B498-43B3-948B-1728B52AA6E4}">
                  <adec:decorative xmlns:adec="http://schemas.microsoft.com/office/drawing/2017/decorative" val="0"/>
                </a:ext>
              </a:extLst>
            </p:cNvPr>
            <p:cNvSpPr>
              <a:spLocks/>
            </p:cNvSpPr>
            <p:nvPr/>
          </p:nvSpPr>
          <p:spPr bwMode="auto">
            <a:xfrm>
              <a:off x="1622432" y="1976383"/>
              <a:ext cx="274643" cy="365105"/>
            </a:xfrm>
            <a:custGeom>
              <a:avLst/>
              <a:gdLst>
                <a:gd name="T0" fmla="*/ 2147483646 w 119"/>
                <a:gd name="T1" fmla="*/ 0 h 120"/>
                <a:gd name="T2" fmla="*/ 0 w 119"/>
                <a:gd name="T3" fmla="*/ 2147483646 h 120"/>
                <a:gd name="T4" fmla="*/ 2147483646 w 119"/>
                <a:gd name="T5" fmla="*/ 2147483646 h 120"/>
                <a:gd name="T6" fmla="*/ 2147483646 w 119"/>
                <a:gd name="T7" fmla="*/ 2147483646 h 120"/>
                <a:gd name="T8" fmla="*/ 2147483646 w 119"/>
                <a:gd name="T9" fmla="*/ 0 h 120"/>
                <a:gd name="T10" fmla="*/ 0 60000 65536"/>
                <a:gd name="T11" fmla="*/ 0 60000 65536"/>
                <a:gd name="T12" fmla="*/ 0 60000 65536"/>
                <a:gd name="T13" fmla="*/ 0 60000 65536"/>
                <a:gd name="T14" fmla="*/ 0 60000 65536"/>
                <a:gd name="T15" fmla="*/ 0 w 119"/>
                <a:gd name="T16" fmla="*/ 0 h 120"/>
                <a:gd name="T17" fmla="*/ 119 w 119"/>
                <a:gd name="T18" fmla="*/ 120 h 120"/>
              </a:gdLst>
              <a:ahLst/>
              <a:cxnLst>
                <a:cxn ang="T10">
                  <a:pos x="T0" y="T1"/>
                </a:cxn>
                <a:cxn ang="T11">
                  <a:pos x="T2" y="T3"/>
                </a:cxn>
                <a:cxn ang="T12">
                  <a:pos x="T4" y="T5"/>
                </a:cxn>
                <a:cxn ang="T13">
                  <a:pos x="T6" y="T7"/>
                </a:cxn>
                <a:cxn ang="T14">
                  <a:pos x="T8" y="T9"/>
                </a:cxn>
              </a:cxnLst>
              <a:rect l="T15" t="T16" r="T17" b="T18"/>
              <a:pathLst>
                <a:path w="119" h="120">
                  <a:moveTo>
                    <a:pt x="60" y="0"/>
                  </a:moveTo>
                  <a:lnTo>
                    <a:pt x="0" y="60"/>
                  </a:lnTo>
                  <a:lnTo>
                    <a:pt x="60" y="120"/>
                  </a:lnTo>
                  <a:lnTo>
                    <a:pt x="119" y="60"/>
                  </a:lnTo>
                  <a:lnTo>
                    <a:pt x="60" y="0"/>
                  </a:lnTo>
                  <a:close/>
                </a:path>
              </a:pathLst>
            </a:custGeom>
            <a:solidFill>
              <a:srgbClr val="33CC33"/>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1351</a:t>
              </a:r>
            </a:p>
          </p:txBody>
        </p:sp>
      </p:grpSp>
    </p:spTree>
    <p:extLst>
      <p:ext uri="{BB962C8B-B14F-4D97-AF65-F5344CB8AC3E}">
        <p14:creationId xmlns:p14="http://schemas.microsoft.com/office/powerpoint/2010/main" val="4082106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ew Entrants – Commercial Space Roadmap (2 of 2)">
            <a:extLst>
              <a:ext uri="{FF2B5EF4-FFF2-40B4-BE49-F238E27FC236}">
                <a16:creationId xmlns:a16="http://schemas.microsoft.com/office/drawing/2014/main" id="{0372E2DC-B7F2-4F95-AFE4-4C6C4D844799}"/>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New Entrants – Commercial Space Roadmap (2 of 2)</a:t>
            </a:r>
          </a:p>
        </p:txBody>
      </p:sp>
      <p:sp>
        <p:nvSpPr>
          <p:cNvPr id="4" name="Slide Number Placeholder 3" descr="89">
            <a:extLst>
              <a:ext uri="{FF2B5EF4-FFF2-40B4-BE49-F238E27FC236}">
                <a16:creationId xmlns:a16="http://schemas.microsoft.com/office/drawing/2014/main" id="{8D7C0785-193C-4A48-AD9D-272D709A35F4}"/>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81</a:t>
            </a:fld>
            <a:endParaRPr lang="en-US"/>
          </a:p>
        </p:txBody>
      </p:sp>
      <p:grpSp>
        <p:nvGrpSpPr>
          <p:cNvPr id="3" name="Group 2" descr="This diagram contains the rest of commercial space support activities ">
            <a:extLst>
              <a:ext uri="{FF2B5EF4-FFF2-40B4-BE49-F238E27FC236}">
                <a16:creationId xmlns:a16="http://schemas.microsoft.com/office/drawing/2014/main" id="{A198FBA9-9F8D-4B2A-BDC5-1CDB7FDC7640}"/>
              </a:ext>
            </a:extLst>
          </p:cNvPr>
          <p:cNvGrpSpPr/>
          <p:nvPr/>
        </p:nvGrpSpPr>
        <p:grpSpPr>
          <a:xfrm>
            <a:off x="41665" y="573089"/>
            <a:ext cx="9034463" cy="5888035"/>
            <a:chOff x="41665" y="573089"/>
            <a:chExt cx="9034463" cy="5888035"/>
          </a:xfrm>
        </p:grpSpPr>
        <p:sp>
          <p:nvSpPr>
            <p:cNvPr id="130053" name="support 984">
              <a:hlinkClick r:id="rId2"/>
              <a:extLst>
                <a:ext uri="{FF2B5EF4-FFF2-40B4-BE49-F238E27FC236}">
                  <a16:creationId xmlns:a16="http://schemas.microsoft.com/office/drawing/2014/main" id="{F304FED8-C81E-4AD5-93C0-CEA170CA33A7}"/>
                </a:ext>
                <a:ext uri="{C183D7F6-B498-43B3-948B-1728B52AA6E4}">
                  <adec:decorative xmlns:adec="http://schemas.microsoft.com/office/drawing/2017/decorative" val="1"/>
                </a:ext>
              </a:extLst>
            </p:cNvPr>
            <p:cNvSpPr txBox="1">
              <a:spLocks noChangeArrowheads="1"/>
            </p:cNvSpPr>
            <p:nvPr/>
          </p:nvSpPr>
          <p:spPr bwMode="auto">
            <a:xfrm>
              <a:off x="1178097" y="3090826"/>
              <a:ext cx="392300"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30055" name="support 991">
              <a:hlinkClick r:id="rId3"/>
              <a:extLst>
                <a:ext uri="{FF2B5EF4-FFF2-40B4-BE49-F238E27FC236}">
                  <a16:creationId xmlns:a16="http://schemas.microsoft.com/office/drawing/2014/main" id="{AAFAF052-37C1-4E14-ACA7-34C4B8FA4080}"/>
                </a:ext>
                <a:ext uri="{C183D7F6-B498-43B3-948B-1728B52AA6E4}">
                  <adec:decorative xmlns:adec="http://schemas.microsoft.com/office/drawing/2017/decorative" val="1"/>
                </a:ext>
              </a:extLst>
            </p:cNvPr>
            <p:cNvSpPr txBox="1">
              <a:spLocks noChangeArrowheads="1"/>
            </p:cNvSpPr>
            <p:nvPr/>
          </p:nvSpPr>
          <p:spPr bwMode="auto">
            <a:xfrm>
              <a:off x="1178097" y="5875431"/>
              <a:ext cx="1018368"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30056" name="TextBox 79" descr="Develop capability for display of safety/status information on launch/reentry ops to the flight deck">
              <a:extLst>
                <a:ext uri="{FF2B5EF4-FFF2-40B4-BE49-F238E27FC236}">
                  <a16:creationId xmlns:a16="http://schemas.microsoft.com/office/drawing/2014/main" id="{20D59C08-8EB8-46DC-8248-6D55DE2C4232}"/>
                </a:ext>
                <a:ext uri="{C183D7F6-B498-43B3-948B-1728B52AA6E4}">
                  <adec:decorative xmlns:adec="http://schemas.microsoft.com/office/drawing/2017/decorative" val="0"/>
                </a:ext>
              </a:extLst>
            </p:cNvPr>
            <p:cNvSpPr txBox="1">
              <a:spLocks noChangeArrowheads="1"/>
            </p:cNvSpPr>
            <p:nvPr/>
          </p:nvSpPr>
          <p:spPr bwMode="auto">
            <a:xfrm>
              <a:off x="2248110" y="5873267"/>
              <a:ext cx="4488411"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Develop capability for display of safety/status information on launch/reentry ops to the flight deck</a:t>
              </a:r>
            </a:p>
          </p:txBody>
        </p:sp>
        <p:sp>
          <p:nvSpPr>
            <p:cNvPr id="130058" name="support 979">
              <a:hlinkClick r:id="rId4"/>
              <a:extLst>
                <a:ext uri="{FF2B5EF4-FFF2-40B4-BE49-F238E27FC236}">
                  <a16:creationId xmlns:a16="http://schemas.microsoft.com/office/drawing/2014/main" id="{FA6C050B-DD4C-4F92-BDF1-19844282C080}"/>
                </a:ext>
                <a:ext uri="{C183D7F6-B498-43B3-948B-1728B52AA6E4}">
                  <adec:decorative xmlns:adec="http://schemas.microsoft.com/office/drawing/2017/decorative" val="1"/>
                </a:ext>
              </a:extLst>
            </p:cNvPr>
            <p:cNvSpPr txBox="1">
              <a:spLocks noChangeArrowheads="1"/>
            </p:cNvSpPr>
            <p:nvPr/>
          </p:nvSpPr>
          <p:spPr bwMode="auto">
            <a:xfrm>
              <a:off x="3229446" y="1914625"/>
              <a:ext cx="1920240"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30060" name="support 1004">
              <a:hlinkClick r:id="rId5"/>
              <a:extLst>
                <a:ext uri="{FF2B5EF4-FFF2-40B4-BE49-F238E27FC236}">
                  <a16:creationId xmlns:a16="http://schemas.microsoft.com/office/drawing/2014/main" id="{992DB18B-DE5B-41E9-BD02-B7A7EDF7BFF9}"/>
                </a:ext>
                <a:ext uri="{C183D7F6-B498-43B3-948B-1728B52AA6E4}">
                  <adec:decorative xmlns:adec="http://schemas.microsoft.com/office/drawing/2017/decorative" val="1"/>
                </a:ext>
              </a:extLst>
            </p:cNvPr>
            <p:cNvSpPr txBox="1">
              <a:spLocks noChangeArrowheads="1"/>
            </p:cNvSpPr>
            <p:nvPr/>
          </p:nvSpPr>
          <p:spPr bwMode="auto">
            <a:xfrm>
              <a:off x="1175716" y="3565890"/>
              <a:ext cx="509368"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30067" name="Rectangle 169">
              <a:extLst>
                <a:ext uri="{FF2B5EF4-FFF2-40B4-BE49-F238E27FC236}">
                  <a16:creationId xmlns:a16="http://schemas.microsoft.com/office/drawing/2014/main" id="{ACF6B7D1-4F1C-49B9-B6D0-27EB5C0EB4D1}"/>
                </a:ext>
                <a:ext uri="{C183D7F6-B498-43B3-948B-1728B52AA6E4}">
                  <adec:decorative xmlns:adec="http://schemas.microsoft.com/office/drawing/2017/decorative" val="1"/>
                </a:ext>
              </a:extLst>
            </p:cNvPr>
            <p:cNvSpPr>
              <a:spLocks noChangeArrowheads="1"/>
            </p:cNvSpPr>
            <p:nvPr/>
          </p:nvSpPr>
          <p:spPr bwMode="auto">
            <a:xfrm flipV="1">
              <a:off x="41665" y="575356"/>
              <a:ext cx="9034462" cy="58819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All SVO</a:t>
              </a:r>
            </a:p>
          </p:txBody>
        </p:sp>
        <p:sp>
          <p:nvSpPr>
            <p:cNvPr id="130068" name="support 1059">
              <a:hlinkClick r:id="rId6"/>
              <a:extLst>
                <a:ext uri="{FF2B5EF4-FFF2-40B4-BE49-F238E27FC236}">
                  <a16:creationId xmlns:a16="http://schemas.microsoft.com/office/drawing/2014/main" id="{3BD75275-936E-4A62-98C9-F5D9D4915C33}"/>
                </a:ext>
                <a:ext uri="{C183D7F6-B498-43B3-948B-1728B52AA6E4}">
                  <adec:decorative xmlns:adec="http://schemas.microsoft.com/office/drawing/2017/decorative" val="1"/>
                </a:ext>
              </a:extLst>
            </p:cNvPr>
            <p:cNvSpPr txBox="1">
              <a:spLocks noChangeArrowheads="1"/>
            </p:cNvSpPr>
            <p:nvPr/>
          </p:nvSpPr>
          <p:spPr bwMode="auto">
            <a:xfrm>
              <a:off x="1178097" y="5469319"/>
              <a:ext cx="507776"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30069" name="TextBox 23" descr="Real-time Aircraft Hazard Area (AHA) Generation">
              <a:extLst>
                <a:ext uri="{FF2B5EF4-FFF2-40B4-BE49-F238E27FC236}">
                  <a16:creationId xmlns:a16="http://schemas.microsoft.com/office/drawing/2014/main" id="{320DBB0C-59E7-4B13-92D9-056638559181}"/>
                </a:ext>
                <a:ext uri="{C183D7F6-B498-43B3-948B-1728B52AA6E4}">
                  <adec:decorative xmlns:adec="http://schemas.microsoft.com/office/drawing/2017/decorative" val="0"/>
                </a:ext>
              </a:extLst>
            </p:cNvPr>
            <p:cNvSpPr txBox="1">
              <a:spLocks noChangeArrowheads="1"/>
            </p:cNvSpPr>
            <p:nvPr/>
          </p:nvSpPr>
          <p:spPr bwMode="auto">
            <a:xfrm>
              <a:off x="1728598" y="5465022"/>
              <a:ext cx="2286048" cy="132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9144"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Real-time Aircraft Hazard Area (AHA) Generation</a:t>
              </a:r>
            </a:p>
          </p:txBody>
        </p:sp>
        <p:sp>
          <p:nvSpPr>
            <p:cNvPr id="130070" name="Rectangle 169">
              <a:extLst>
                <a:ext uri="{FF2B5EF4-FFF2-40B4-BE49-F238E27FC236}">
                  <a16:creationId xmlns:a16="http://schemas.microsoft.com/office/drawing/2014/main" id="{A6C1F207-C985-4D56-9759-0415C0411693}"/>
                </a:ext>
                <a:ext uri="{C183D7F6-B498-43B3-948B-1728B52AA6E4}">
                  <adec:decorative xmlns:adec="http://schemas.microsoft.com/office/drawing/2017/decorative" val="1"/>
                </a:ext>
              </a:extLst>
            </p:cNvPr>
            <p:cNvSpPr>
              <a:spLocks noChangeArrowheads="1"/>
            </p:cNvSpPr>
            <p:nvPr/>
          </p:nvSpPr>
          <p:spPr bwMode="auto">
            <a:xfrm flipV="1">
              <a:off x="429197" y="4271996"/>
              <a:ext cx="8646931" cy="21838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Technical Demonstrations and Prototyping</a:t>
              </a:r>
            </a:p>
          </p:txBody>
        </p:sp>
        <p:sp>
          <p:nvSpPr>
            <p:cNvPr id="130071" name="Rectangle 169">
              <a:extLst>
                <a:ext uri="{FF2B5EF4-FFF2-40B4-BE49-F238E27FC236}">
                  <a16:creationId xmlns:a16="http://schemas.microsoft.com/office/drawing/2014/main" id="{9C889827-FC9B-49F4-BD34-09B646B5B77D}"/>
                </a:ext>
                <a:ext uri="{C183D7F6-B498-43B3-948B-1728B52AA6E4}">
                  <adec:decorative xmlns:adec="http://schemas.microsoft.com/office/drawing/2017/decorative" val="1"/>
                </a:ext>
              </a:extLst>
            </p:cNvPr>
            <p:cNvSpPr>
              <a:spLocks noChangeArrowheads="1"/>
            </p:cNvSpPr>
            <p:nvPr/>
          </p:nvSpPr>
          <p:spPr bwMode="auto">
            <a:xfrm flipV="1">
              <a:off x="429195" y="2473061"/>
              <a:ext cx="8646932" cy="1801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Technical Opportunity Investigation</a:t>
              </a:r>
            </a:p>
          </p:txBody>
        </p:sp>
        <p:sp>
          <p:nvSpPr>
            <p:cNvPr id="130072" name="Rectangle 169">
              <a:extLst>
                <a:ext uri="{FF2B5EF4-FFF2-40B4-BE49-F238E27FC236}">
                  <a16:creationId xmlns:a16="http://schemas.microsoft.com/office/drawing/2014/main" id="{79024476-61F5-47FC-B163-768238DDC112}"/>
                </a:ext>
                <a:ext uri="{C183D7F6-B498-43B3-948B-1728B52AA6E4}">
                  <adec:decorative xmlns:adec="http://schemas.microsoft.com/office/drawing/2017/decorative" val="1"/>
                </a:ext>
              </a:extLst>
            </p:cNvPr>
            <p:cNvSpPr>
              <a:spLocks noChangeArrowheads="1"/>
            </p:cNvSpPr>
            <p:nvPr/>
          </p:nvSpPr>
          <p:spPr bwMode="auto">
            <a:xfrm flipV="1">
              <a:off x="429195" y="1485303"/>
              <a:ext cx="8646933" cy="9943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Technical Concept Validation</a:t>
              </a:r>
            </a:p>
          </p:txBody>
        </p:sp>
        <p:sp>
          <p:nvSpPr>
            <p:cNvPr id="130073" name="Rectangle 169">
              <a:extLst>
                <a:ext uri="{FF2B5EF4-FFF2-40B4-BE49-F238E27FC236}">
                  <a16:creationId xmlns:a16="http://schemas.microsoft.com/office/drawing/2014/main" id="{80F8E347-DBE2-442C-BA86-0199D6107EAE}"/>
                </a:ext>
                <a:ext uri="{C183D7F6-B498-43B3-948B-1728B52AA6E4}">
                  <adec:decorative xmlns:adec="http://schemas.microsoft.com/office/drawing/2017/decorative" val="1"/>
                </a:ext>
              </a:extLst>
            </p:cNvPr>
            <p:cNvSpPr>
              <a:spLocks noChangeArrowheads="1"/>
            </p:cNvSpPr>
            <p:nvPr/>
          </p:nvSpPr>
          <p:spPr bwMode="auto">
            <a:xfrm flipV="1">
              <a:off x="429195" y="573089"/>
              <a:ext cx="8646933" cy="909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Concept Development</a:t>
              </a:r>
            </a:p>
          </p:txBody>
        </p:sp>
        <p:sp>
          <p:nvSpPr>
            <p:cNvPr id="32" name="TextBox 31" descr="Services &amp; Infrastructure">
              <a:extLst>
                <a:ext uri="{FF2B5EF4-FFF2-40B4-BE49-F238E27FC236}">
                  <a16:creationId xmlns:a16="http://schemas.microsoft.com/office/drawing/2014/main" id="{CDAB1423-CBA7-4887-B96F-4DF78FD9E83D}"/>
                </a:ext>
                <a:ext uri="{C183D7F6-B498-43B3-948B-1728B52AA6E4}">
                  <adec:decorative xmlns:adec="http://schemas.microsoft.com/office/drawing/2017/decorative" val="0"/>
                </a:ext>
              </a:extLst>
            </p:cNvPr>
            <p:cNvSpPr txBox="1"/>
            <p:nvPr/>
          </p:nvSpPr>
          <p:spPr bwMode="auto">
            <a:xfrm rot="16200000">
              <a:off x="-2628510" y="3403600"/>
              <a:ext cx="5884861" cy="230188"/>
            </a:xfrm>
            <a:prstGeom prst="rect">
              <a:avLst/>
            </a:prstGeom>
            <a:solidFill>
              <a:schemeClr val="bg1">
                <a:lumMod val="65000"/>
              </a:schemeClr>
            </a:solidFill>
            <a:ln w="12700">
              <a:solidFill>
                <a:schemeClr val="tx1"/>
              </a:solidFill>
              <a:miter lim="800000"/>
              <a:headEnd/>
              <a:tailEnd/>
            </a:ln>
          </p:spPr>
          <p:txBody>
            <a:bodyPr lIns="0" tIns="0" rIns="0" bIns="0" anchor="ctr"/>
            <a:lstStyle>
              <a:defPPr>
                <a:defRPr lang="en-US"/>
              </a:defPPr>
              <a:lvl1pPr algn="ctr" defTabSz="952500">
                <a:defRPr sz="700">
                  <a:solidFill>
                    <a:srgbClr val="000000"/>
                  </a:solidFill>
                </a:defRPr>
              </a:lvl1pPr>
            </a:lstStyle>
            <a:p>
              <a:pPr eaLnBrk="1" hangingPunct="1">
                <a:defRPr/>
              </a:pPr>
              <a:r>
                <a:rPr lang="en-US" sz="1000">
                  <a:latin typeface="Segoe UI" panose="020B0502040204020203" pitchFamily="34" charset="0"/>
                  <a:ea typeface="ＭＳ Ｐゴシック" pitchFamily="34" charset="-128"/>
                  <a:cs typeface="Segoe UI" panose="020B0502040204020203" pitchFamily="34" charset="0"/>
                </a:rPr>
                <a:t>Services &amp; Infrastructure</a:t>
              </a:r>
            </a:p>
          </p:txBody>
        </p:sp>
        <p:sp>
          <p:nvSpPr>
            <p:cNvPr id="130075" name="support 1062">
              <a:hlinkClick r:id="rId7"/>
              <a:extLst>
                <a:ext uri="{FF2B5EF4-FFF2-40B4-BE49-F238E27FC236}">
                  <a16:creationId xmlns:a16="http://schemas.microsoft.com/office/drawing/2014/main" id="{BE21262D-4A8D-4743-A82C-021E0661A869}"/>
                </a:ext>
                <a:ext uri="{C183D7F6-B498-43B3-948B-1728B52AA6E4}">
                  <adec:decorative xmlns:adec="http://schemas.microsoft.com/office/drawing/2017/decorative" val="1"/>
                </a:ext>
              </a:extLst>
            </p:cNvPr>
            <p:cNvSpPr txBox="1">
              <a:spLocks noChangeArrowheads="1"/>
            </p:cNvSpPr>
            <p:nvPr/>
          </p:nvSpPr>
          <p:spPr bwMode="auto">
            <a:xfrm>
              <a:off x="1179050" y="4657097"/>
              <a:ext cx="502700"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30076" name="TextBox 33" descr="Launch and Reentry Vehicle Operator On-Boarding to the SDI Proof of Concept">
              <a:extLst>
                <a:ext uri="{FF2B5EF4-FFF2-40B4-BE49-F238E27FC236}">
                  <a16:creationId xmlns:a16="http://schemas.microsoft.com/office/drawing/2014/main" id="{D3402AE3-68C0-4017-B55C-F58BE9548522}"/>
                </a:ext>
                <a:ext uri="{C183D7F6-B498-43B3-948B-1728B52AA6E4}">
                  <adec:decorative xmlns:adec="http://schemas.microsoft.com/office/drawing/2017/decorative" val="0"/>
                </a:ext>
              </a:extLst>
            </p:cNvPr>
            <p:cNvSpPr txBox="1">
              <a:spLocks noChangeArrowheads="1"/>
            </p:cNvSpPr>
            <p:nvPr/>
          </p:nvSpPr>
          <p:spPr bwMode="auto">
            <a:xfrm>
              <a:off x="1728598" y="4657097"/>
              <a:ext cx="3671400"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Launch and Reentry Vehicle Operator On-Boarding to the SDI Proof of Concept</a:t>
              </a:r>
            </a:p>
          </p:txBody>
        </p:sp>
        <p:sp>
          <p:nvSpPr>
            <p:cNvPr id="29" name="TextBox 33" descr="Operator Planning Portal Assessment">
              <a:extLst>
                <a:ext uri="{FF2B5EF4-FFF2-40B4-BE49-F238E27FC236}">
                  <a16:creationId xmlns:a16="http://schemas.microsoft.com/office/drawing/2014/main" id="{FD9715AF-FD02-412D-AD7F-A8E2A35F9D25}"/>
                </a:ext>
                <a:ext uri="{C183D7F6-B498-43B3-948B-1728B52AA6E4}">
                  <adec:decorative xmlns:adec="http://schemas.microsoft.com/office/drawing/2017/decorative" val="0"/>
                </a:ext>
              </a:extLst>
            </p:cNvPr>
            <p:cNvSpPr txBox="1">
              <a:spLocks noChangeArrowheads="1"/>
            </p:cNvSpPr>
            <p:nvPr/>
          </p:nvSpPr>
          <p:spPr bwMode="auto">
            <a:xfrm>
              <a:off x="1715898" y="3560028"/>
              <a:ext cx="1828800"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Operator Planning Portal Assessment</a:t>
              </a:r>
            </a:p>
          </p:txBody>
        </p:sp>
        <p:sp>
          <p:nvSpPr>
            <p:cNvPr id="27" name="TextBox 68" descr="Advanced Surveillance Capabilities">
              <a:extLst>
                <a:ext uri="{FF2B5EF4-FFF2-40B4-BE49-F238E27FC236}">
                  <a16:creationId xmlns:a16="http://schemas.microsoft.com/office/drawing/2014/main" id="{7CF35388-448E-41EA-A7DE-6BD3035EB0FC}"/>
                </a:ext>
                <a:ext uri="{C183D7F6-B498-43B3-948B-1728B52AA6E4}">
                  <adec:decorative xmlns:adec="http://schemas.microsoft.com/office/drawing/2017/decorative" val="0"/>
                </a:ext>
              </a:extLst>
            </p:cNvPr>
            <p:cNvSpPr txBox="1">
              <a:spLocks noChangeArrowheads="1"/>
            </p:cNvSpPr>
            <p:nvPr/>
          </p:nvSpPr>
          <p:spPr bwMode="auto">
            <a:xfrm>
              <a:off x="1599115" y="3085581"/>
              <a:ext cx="1651272"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Advanced Surveillance Capabilities</a:t>
              </a:r>
            </a:p>
          </p:txBody>
        </p:sp>
        <p:sp>
          <p:nvSpPr>
            <p:cNvPr id="28" name="TextBox 68" descr="Research and develop capabilities to streamline coordination process">
              <a:extLst>
                <a:ext uri="{FF2B5EF4-FFF2-40B4-BE49-F238E27FC236}">
                  <a16:creationId xmlns:a16="http://schemas.microsoft.com/office/drawing/2014/main" id="{8F6FE9DF-0319-47FB-BA94-E7FA3FCF6DA9}"/>
                </a:ext>
                <a:ext uri="{C183D7F6-B498-43B3-948B-1728B52AA6E4}">
                  <adec:decorative xmlns:adec="http://schemas.microsoft.com/office/drawing/2017/decorative" val="0"/>
                </a:ext>
              </a:extLst>
            </p:cNvPr>
            <p:cNvSpPr txBox="1">
              <a:spLocks noChangeArrowheads="1"/>
            </p:cNvSpPr>
            <p:nvPr/>
          </p:nvSpPr>
          <p:spPr bwMode="auto">
            <a:xfrm>
              <a:off x="5257800" y="1910994"/>
              <a:ext cx="3200400"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Research and develop capabilities to streamline coordination process</a:t>
              </a:r>
            </a:p>
          </p:txBody>
        </p:sp>
        <p:sp>
          <p:nvSpPr>
            <p:cNvPr id="22" name="support 1219">
              <a:hlinkClick r:id="rId8"/>
              <a:extLst>
                <a:ext uri="{FF2B5EF4-FFF2-40B4-BE49-F238E27FC236}">
                  <a16:creationId xmlns:a16="http://schemas.microsoft.com/office/drawing/2014/main" id="{402A7B4D-C41D-4AB6-8F43-77FA89979467}"/>
                </a:ext>
                <a:ext uri="{C183D7F6-B498-43B3-948B-1728B52AA6E4}">
                  <adec:decorative xmlns:adec="http://schemas.microsoft.com/office/drawing/2017/decorative" val="1"/>
                </a:ext>
              </a:extLst>
            </p:cNvPr>
            <p:cNvSpPr txBox="1">
              <a:spLocks noChangeArrowheads="1"/>
            </p:cNvSpPr>
            <p:nvPr/>
          </p:nvSpPr>
          <p:spPr bwMode="auto">
            <a:xfrm>
              <a:off x="1179050" y="5063208"/>
              <a:ext cx="502700"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23" name="TextBox 33" descr="Space Integration Capabilities Space-Operator Generated Hazard Volumes Concept Demonstration/Prototyping">
              <a:extLst>
                <a:ext uri="{FF2B5EF4-FFF2-40B4-BE49-F238E27FC236}">
                  <a16:creationId xmlns:a16="http://schemas.microsoft.com/office/drawing/2014/main" id="{4DE98810-19DA-43B6-9C1D-DB07CC61455E}"/>
                </a:ext>
                <a:ext uri="{C183D7F6-B498-43B3-948B-1728B52AA6E4}">
                  <adec:decorative xmlns:adec="http://schemas.microsoft.com/office/drawing/2017/decorative" val="0"/>
                </a:ext>
              </a:extLst>
            </p:cNvPr>
            <p:cNvSpPr txBox="1">
              <a:spLocks noChangeArrowheads="1"/>
            </p:cNvSpPr>
            <p:nvPr/>
          </p:nvSpPr>
          <p:spPr bwMode="auto">
            <a:xfrm>
              <a:off x="1728598" y="5057230"/>
              <a:ext cx="5129402"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Space Integration Capabilities Space-Operator Generated Hazard Volumes Concept Demonstration/Prototyping</a:t>
              </a:r>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New Entrants – Commercial Space Roadmaps: Assumptions">
            <a:extLst>
              <a:ext uri="{FF2B5EF4-FFF2-40B4-BE49-F238E27FC236}">
                <a16:creationId xmlns:a16="http://schemas.microsoft.com/office/drawing/2014/main" id="{9F93443C-0DBB-42AD-AC07-2423EE236690}"/>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New Entrants – Commercial Space Roadmaps: Assumptions</a:t>
            </a:r>
          </a:p>
        </p:txBody>
      </p:sp>
      <p:sp>
        <p:nvSpPr>
          <p:cNvPr id="2" name="Slide Number Placeholder 1" descr="90">
            <a:extLst>
              <a:ext uri="{FF2B5EF4-FFF2-40B4-BE49-F238E27FC236}">
                <a16:creationId xmlns:a16="http://schemas.microsoft.com/office/drawing/2014/main" id="{76501836-F452-4B98-A6EF-0C39E74361B2}"/>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82</a:t>
            </a:fld>
            <a:endParaRPr lang="en-US"/>
          </a:p>
        </p:txBody>
      </p:sp>
      <p:graphicFrame>
        <p:nvGraphicFramePr>
          <p:cNvPr id="4" name="Group 36" descr="This table describes all of the Surveillance Roadmap: Assumptions.">
            <a:extLst>
              <a:ext uri="{FF2B5EF4-FFF2-40B4-BE49-F238E27FC236}">
                <a16:creationId xmlns:a16="http://schemas.microsoft.com/office/drawing/2014/main" id="{711C97DB-F525-47B7-AD1C-997B7041247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528781968"/>
              </p:ext>
            </p:extLst>
          </p:nvPr>
        </p:nvGraphicFramePr>
        <p:xfrm>
          <a:off x="420690" y="420689"/>
          <a:ext cx="8302625" cy="796912"/>
        </p:xfrm>
        <a:graphic>
          <a:graphicData uri="http://schemas.openxmlformats.org/drawingml/2006/table">
            <a:tbl>
              <a:tblPr firstRow="1"/>
              <a:tblGrid>
                <a:gridCol w="996788">
                  <a:extLst>
                    <a:ext uri="{9D8B030D-6E8A-4147-A177-3AD203B41FA5}">
                      <a16:colId xmlns:a16="http://schemas.microsoft.com/office/drawing/2014/main" val="20000"/>
                    </a:ext>
                  </a:extLst>
                </a:gridCol>
                <a:gridCol w="7305837">
                  <a:extLst>
                    <a:ext uri="{9D8B030D-6E8A-4147-A177-3AD203B41FA5}">
                      <a16:colId xmlns:a16="http://schemas.microsoft.com/office/drawing/2014/main" val="20001"/>
                    </a:ext>
                  </a:extLst>
                </a:gridCol>
              </a:tblGrid>
              <a:tr h="2225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Identifier</a:t>
                      </a:r>
                    </a:p>
                  </a:txBody>
                  <a:tcPr marL="91448" marR="91448"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Description</a:t>
                      </a:r>
                    </a:p>
                  </a:txBody>
                  <a:tcPr marL="91448" marR="91448"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49209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CS-01</a:t>
                      </a:r>
                    </a:p>
                  </a:txBody>
                  <a:tcPr marL="91448" marR="91448" marT="27443" marB="27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fontAlgn="base">
                        <a:spcBef>
                          <a:spcPts val="0"/>
                        </a:spcBef>
                        <a:spcAft>
                          <a:spcPts val="0"/>
                        </a:spcAft>
                        <a:buFont typeface="+mj-lt"/>
                        <a:buNone/>
                        <a:tabLst>
                          <a:tab pos="457200" algn="l"/>
                        </a:tabLst>
                      </a:pPr>
                      <a:r>
                        <a:rPr lang="en-US" sz="1200" kern="1200">
                          <a:solidFill>
                            <a:schemeClr val="tx1"/>
                          </a:solidFill>
                          <a:latin typeface="Segoe UI" panose="020B0502040204020203" pitchFamily="34" charset="0"/>
                          <a:ea typeface="+mn-ea"/>
                          <a:cs typeface="Segoe UI" panose="020B0502040204020203" pitchFamily="34" charset="0"/>
                        </a:rPr>
                        <a:t>NSIC Implementation is dependent on TFMS/ ERAM/ STARS  development bandwidth</a:t>
                      </a:r>
                    </a:p>
                  </a:txBody>
                  <a:tcPr marL="91448" marR="91448" marT="27443" marB="27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49640530"/>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10280165"/>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sp>
        <p:nvSpPr>
          <p:cNvPr id="3" name="Title 2" descr="New Entrants – Commercial Space Roadmap: Decision Points (1 of 1)">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New Entrants – Commercial Space Roadmap: Decision Points (1 of 1)</a:t>
            </a:r>
          </a:p>
        </p:txBody>
      </p:sp>
      <p:sp>
        <p:nvSpPr>
          <p:cNvPr id="2" name="Slide Number Placeholder 1" descr="91">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83</a:t>
            </a:fld>
            <a:endParaRPr lang="en-US"/>
          </a:p>
        </p:txBody>
      </p:sp>
      <p:graphicFrame>
        <p:nvGraphicFramePr>
          <p:cNvPr id="5" name="Diagram DPs" descr="New Entrants Commercial Space Decision Points table">
            <a:extLst>
              <a:ext uri="{FF2B5EF4-FFF2-40B4-BE49-F238E27FC236}">
                <a16:creationId xmlns:a16="http://schemas.microsoft.com/office/drawing/2014/main" id="{47F9C4E4-EE91-46F7-AD9A-C23F84ACEBBC}"/>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885785301"/>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18434" name="Worksheet" r:id="rId2" imgW="8382099" imgH="5899069" progId="Excel.Sheet.12">
                  <p:link/>
                </p:oleObj>
              </mc:Choice>
              <mc:Fallback>
                <p:oleObj name="Worksheet" r:id="rId2" imgW="8382099" imgH="5899069" progId="Excel.Sheet.12">
                  <p:link/>
                  <p:pic>
                    <p:nvPicPr>
                      <p:cNvPr id="5" name="Diagram DPs" descr="New Entrants Commercial Space Decision Points table">
                        <a:extLst>
                          <a:ext uri="{FF2B5EF4-FFF2-40B4-BE49-F238E27FC236}">
                            <a16:creationId xmlns:a16="http://schemas.microsoft.com/office/drawing/2014/main" id="{47F9C4E4-EE91-46F7-AD9A-C23F84ACEBBC}"/>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481"/>
                      </a:xfrm>
                      <a:prstGeom prst="rect">
                        <a:avLst/>
                      </a:prstGeom>
                    </p:spPr>
                  </p:pic>
                </p:oleObj>
              </mc:Fallback>
            </mc:AlternateContent>
          </a:graphicData>
        </a:graphic>
      </p:graphicFrame>
    </p:spTree>
    <p:extLst>
      <p:ext uri="{BB962C8B-B14F-4D97-AF65-F5344CB8AC3E}">
        <p14:creationId xmlns:p14="http://schemas.microsoft.com/office/powerpoint/2010/main" val="40826957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descr="New Entrants – Unmanned Aircraft System">
            <a:extLst>
              <a:ext uri="{FF2B5EF4-FFF2-40B4-BE49-F238E27FC236}">
                <a16:creationId xmlns:a16="http://schemas.microsoft.com/office/drawing/2014/main" id="{5C97A7B3-C115-4B1C-B58F-93F43B7C59C1}"/>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New Entrants – Unmanned Aircraft System</a:t>
            </a:r>
          </a:p>
        </p:txBody>
      </p:sp>
      <p:sp>
        <p:nvSpPr>
          <p:cNvPr id="120835" name="Text Placeholder 2" descr="Objective: The Unmanned Aircraft Systems (UAS) Roadmaps provide a consolidated timeline of activities and investments, both active and planned, required to integrate UAS operations into the NAS. The current iteration of the roadmaps reflect initial pre-implementation efforts and AMS acquisitions.   In the next few years, the FAA UAS community plans to coordinate with the program offices associated with impacted NAS systems and services currently identified and described in the “Integration of Civil Unmanned Aircraft Systems (UAS) in the National Airspace System (NAS) Roadmap” (July 2018). Additionally, the FAA UAS community will collaborate with applicable program offices in requirements allocations decisions, which will be reflected in future versions of this roadmap. &#10;&#10;For more information, please contact Scott Ginsburg (scott.ginsburg@faa.gov).&#10;">
            <a:extLst>
              <a:ext uri="{FF2B5EF4-FFF2-40B4-BE49-F238E27FC236}">
                <a16:creationId xmlns:a16="http://schemas.microsoft.com/office/drawing/2014/main" id="{82B27DEB-6C78-468A-AE7A-738BEA7C5F54}"/>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Unmanned Aircraft Systems (UAS) Roadmaps provide a consolidated timeline of activities and investments, both active and planned, required to integrate UAS operations into the NAS. The current iteration of the roadmaps reflect initial pre-implementation efforts and AMS acquisitions.   In the next few years, the FAA UAS community plans to coordinate with the program offices associated with impacted NAS systems and services currently identified and described in the “Integration of Civil Unmanned Aircraft Systems (UAS) in the National Airspace System (NAS) Roadmap” (July 2018). Additionally, the FAA UAS community will collaborate with applicable program offices in requirements allocations decisions, which will be reflected in future versions of this roadmap. </a:t>
            </a:r>
          </a:p>
          <a:p>
            <a:endParaRPr lang="en-US" altLang="en-US"/>
          </a:p>
          <a:p>
            <a:r>
              <a:rPr lang="en-US" altLang="en-US"/>
              <a:t>For more information, please contact Scott Ginsburg (scott.ginsburg@faa.gov).</a:t>
            </a:r>
          </a:p>
          <a:p>
            <a:endParaRPr lang="en-US" altLang="en-US"/>
          </a:p>
        </p:txBody>
      </p:sp>
      <p:sp>
        <p:nvSpPr>
          <p:cNvPr id="2" name="Slide Number Placeholder 1" descr="92">
            <a:extLst>
              <a:ext uri="{FF2B5EF4-FFF2-40B4-BE49-F238E27FC236}">
                <a16:creationId xmlns:a16="http://schemas.microsoft.com/office/drawing/2014/main" id="{F6F07C14-B844-4119-946A-57E578875274}"/>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New Entrants – UAS Roadmap (1 of 4)">
            <a:extLst>
              <a:ext uri="{FF2B5EF4-FFF2-40B4-BE49-F238E27FC236}">
                <a16:creationId xmlns:a16="http://schemas.microsoft.com/office/drawing/2014/main" id="{9521414F-C2E1-4DA4-B5D4-BC5D8909BB89}"/>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New Entrants – UAS Roadmap (1 of 4)</a:t>
            </a:r>
          </a:p>
        </p:txBody>
      </p:sp>
      <p:sp>
        <p:nvSpPr>
          <p:cNvPr id="6" name="Slide Number Placeholder 5" descr="93">
            <a:extLst>
              <a:ext uri="{FF2B5EF4-FFF2-40B4-BE49-F238E27FC236}">
                <a16:creationId xmlns:a16="http://schemas.microsoft.com/office/drawing/2014/main" id="{E3CE4953-3643-40BB-A491-B59CBA4701DD}"/>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85</a:t>
            </a:fld>
            <a:endParaRPr lang="en-US"/>
          </a:p>
        </p:txBody>
      </p:sp>
      <p:grpSp>
        <p:nvGrpSpPr>
          <p:cNvPr id="5" name="Group 4" descr="This roadmap diagram displays ETM, ATM, UAM, and UTM projects and support activities.&#10;&#10;This roadmap diagram displays ETM, ATM, UAM, and UTM projects and support activities.">
            <a:extLst>
              <a:ext uri="{FF2B5EF4-FFF2-40B4-BE49-F238E27FC236}">
                <a16:creationId xmlns:a16="http://schemas.microsoft.com/office/drawing/2014/main" id="{84AD2017-FDAB-4E9B-9E3A-C1E3374382EF}"/>
              </a:ext>
            </a:extLst>
          </p:cNvPr>
          <p:cNvGrpSpPr/>
          <p:nvPr/>
        </p:nvGrpSpPr>
        <p:grpSpPr>
          <a:xfrm>
            <a:off x="20559" y="574675"/>
            <a:ext cx="9038207" cy="5883910"/>
            <a:chOff x="20559" y="574675"/>
            <a:chExt cx="9038207" cy="5883910"/>
          </a:xfrm>
        </p:grpSpPr>
        <p:sp>
          <p:nvSpPr>
            <p:cNvPr id="70" name="TextBox 69">
              <a:extLst>
                <a:ext uri="{FF2B5EF4-FFF2-40B4-BE49-F238E27FC236}">
                  <a16:creationId xmlns:a16="http://schemas.microsoft.com/office/drawing/2014/main" id="{51A88336-9369-4DD1-BD11-3C68F796618D}"/>
                </a:ext>
                <a:ext uri="{C183D7F6-B498-43B3-948B-1728B52AA6E4}">
                  <adec:decorative xmlns:adec="http://schemas.microsoft.com/office/drawing/2017/decorative" val="1"/>
                </a:ext>
              </a:extLst>
            </p:cNvPr>
            <p:cNvSpPr txBox="1"/>
            <p:nvPr/>
          </p:nvSpPr>
          <p:spPr bwMode="auto">
            <a:xfrm rot="5400000" flipV="1">
              <a:off x="-2491091" y="3378994"/>
              <a:ext cx="5883275" cy="274637"/>
            </a:xfrm>
            <a:prstGeom prst="rect">
              <a:avLst/>
            </a:prstGeom>
            <a:solidFill>
              <a:schemeClr val="accent1">
                <a:lumMod val="60000"/>
                <a:lumOff val="40000"/>
              </a:schemeClr>
            </a:solidFill>
            <a:ln w="12700">
              <a:solidFill>
                <a:schemeClr val="tx1"/>
              </a:solidFill>
              <a:miter lim="800000"/>
              <a:headEnd/>
              <a:tailEnd/>
            </a:ln>
          </p:spPr>
          <p:txBody>
            <a:bodyPr lIns="0" tIns="0" rIns="0" bIns="0" anchor="ctr"/>
            <a:lstStyle>
              <a:defPPr>
                <a:defRPr lang="en-US"/>
              </a:defPPr>
              <a:lvl1pPr algn="ctr" defTabSz="952500">
                <a:defRPr sz="700">
                  <a:solidFill>
                    <a:srgbClr val="000000"/>
                  </a:solidFill>
                </a:defRPr>
              </a:lvl1pPr>
            </a:lstStyle>
            <a:p>
              <a:pPr eaLnBrk="1" hangingPunct="1">
                <a:defRPr/>
              </a:pPr>
              <a:endParaRPr lang="en-US" sz="1000">
                <a:latin typeface="Arial" pitchFamily="34" charset="0"/>
                <a:ea typeface="ＭＳ Ｐゴシック" pitchFamily="34" charset="-128"/>
                <a:cs typeface="Arial" panose="020B0604020202020204" pitchFamily="34" charset="0"/>
              </a:endParaRPr>
            </a:p>
          </p:txBody>
        </p:sp>
        <p:sp>
          <p:nvSpPr>
            <p:cNvPr id="121861" name="Rectangle 113">
              <a:extLst>
                <a:ext uri="{FF2B5EF4-FFF2-40B4-BE49-F238E27FC236}">
                  <a16:creationId xmlns:a16="http://schemas.microsoft.com/office/drawing/2014/main" id="{A6F75B65-907E-4F29-8029-056F91DF02C4}"/>
                </a:ext>
                <a:ext uri="{C183D7F6-B498-43B3-948B-1728B52AA6E4}">
                  <adec:decorative xmlns:adec="http://schemas.microsoft.com/office/drawing/2017/decorative" val="1"/>
                </a:ext>
              </a:extLst>
            </p:cNvPr>
            <p:cNvSpPr>
              <a:spLocks noChangeArrowheads="1"/>
            </p:cNvSpPr>
            <p:nvPr/>
          </p:nvSpPr>
          <p:spPr bwMode="auto">
            <a:xfrm rot="10800000">
              <a:off x="587724" y="2873521"/>
              <a:ext cx="8471038" cy="699891"/>
            </a:xfrm>
            <a:prstGeom prst="rect">
              <a:avLst/>
            </a:prstGeom>
            <a:solidFill>
              <a:srgbClr val="66FF66">
                <a:alpha val="50000"/>
              </a:srgbClr>
            </a:solidFill>
            <a:ln w="12700">
              <a:solidFill>
                <a:srgbClr val="000000"/>
              </a:solidFill>
              <a:miter lim="800000"/>
              <a:headEnd/>
              <a:tailEnd/>
            </a:ln>
          </p:spPr>
          <p:txBody>
            <a:bodyPr vert="eaVert" wrap="none" lIns="0" tIns="0" rIns="0"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700" b="1">
                  <a:solidFill>
                    <a:srgbClr val="000000"/>
                  </a:solidFill>
                  <a:latin typeface="Segoe UI" panose="020B0502040204020203" pitchFamily="34" charset="0"/>
                  <a:cs typeface="Segoe UI" panose="020B0502040204020203" pitchFamily="34" charset="0"/>
                </a:rPr>
                <a:t>Support</a:t>
              </a:r>
            </a:p>
            <a:p>
              <a:pPr algn="ctr" eaLnBrk="1" hangingPunct="1"/>
              <a:r>
                <a:rPr lang="en-US" altLang="en-US" sz="700" b="1">
                  <a:solidFill>
                    <a:srgbClr val="000000"/>
                  </a:solidFill>
                  <a:latin typeface="Segoe UI" panose="020B0502040204020203" pitchFamily="34" charset="0"/>
                  <a:cs typeface="Segoe UI" panose="020B0502040204020203" pitchFamily="34" charset="0"/>
                </a:rPr>
                <a:t>Activities</a:t>
              </a:r>
            </a:p>
          </p:txBody>
        </p:sp>
        <p:sp>
          <p:nvSpPr>
            <p:cNvPr id="121862" name="Rectangle 169">
              <a:extLst>
                <a:ext uri="{FF2B5EF4-FFF2-40B4-BE49-F238E27FC236}">
                  <a16:creationId xmlns:a16="http://schemas.microsoft.com/office/drawing/2014/main" id="{0A100BAF-D95C-4E1F-86EC-B49F395B37B2}"/>
                </a:ext>
                <a:ext uri="{C183D7F6-B498-43B3-948B-1728B52AA6E4}">
                  <adec:decorative xmlns:adec="http://schemas.microsoft.com/office/drawing/2017/decorative" val="1"/>
                </a:ext>
              </a:extLst>
            </p:cNvPr>
            <p:cNvSpPr>
              <a:spLocks noChangeArrowheads="1"/>
            </p:cNvSpPr>
            <p:nvPr/>
          </p:nvSpPr>
          <p:spPr bwMode="auto">
            <a:xfrm flipV="1">
              <a:off x="313401" y="1664001"/>
              <a:ext cx="8745364" cy="19147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ATM</a:t>
              </a:r>
            </a:p>
          </p:txBody>
        </p:sp>
        <p:sp>
          <p:nvSpPr>
            <p:cNvPr id="121863" name="Rectangle 169">
              <a:extLst>
                <a:ext uri="{FF2B5EF4-FFF2-40B4-BE49-F238E27FC236}">
                  <a16:creationId xmlns:a16="http://schemas.microsoft.com/office/drawing/2014/main" id="{06B6433D-AF85-4B3D-ABA1-F5A77A8B7446}"/>
                </a:ext>
                <a:ext uri="{C183D7F6-B498-43B3-948B-1728B52AA6E4}">
                  <adec:decorative xmlns:adec="http://schemas.microsoft.com/office/drawing/2017/decorative" val="1"/>
                </a:ext>
              </a:extLst>
            </p:cNvPr>
            <p:cNvSpPr>
              <a:spLocks noChangeArrowheads="1"/>
            </p:cNvSpPr>
            <p:nvPr/>
          </p:nvSpPr>
          <p:spPr bwMode="auto">
            <a:xfrm flipV="1">
              <a:off x="313401" y="4882600"/>
              <a:ext cx="8745364" cy="15753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UTM</a:t>
              </a:r>
            </a:p>
          </p:txBody>
        </p:sp>
        <p:sp>
          <p:nvSpPr>
            <p:cNvPr id="121874" name="Rectangle 113">
              <a:extLst>
                <a:ext uri="{FF2B5EF4-FFF2-40B4-BE49-F238E27FC236}">
                  <a16:creationId xmlns:a16="http://schemas.microsoft.com/office/drawing/2014/main" id="{0427941F-C968-4BBE-BAE4-D0419A865DC9}"/>
                </a:ext>
                <a:ext uri="{C183D7F6-B498-43B3-948B-1728B52AA6E4}">
                  <adec:decorative xmlns:adec="http://schemas.microsoft.com/office/drawing/2017/decorative" val="1"/>
                </a:ext>
              </a:extLst>
            </p:cNvPr>
            <p:cNvSpPr>
              <a:spLocks noChangeArrowheads="1"/>
            </p:cNvSpPr>
            <p:nvPr/>
          </p:nvSpPr>
          <p:spPr bwMode="auto">
            <a:xfrm rot="10800000">
              <a:off x="587728" y="5803926"/>
              <a:ext cx="8471033" cy="654659"/>
            </a:xfrm>
            <a:prstGeom prst="rect">
              <a:avLst/>
            </a:prstGeom>
            <a:solidFill>
              <a:srgbClr val="66FF66">
                <a:alpha val="50000"/>
              </a:srgbClr>
            </a:solidFill>
            <a:ln w="12700">
              <a:solidFill>
                <a:srgbClr val="000000"/>
              </a:solidFill>
              <a:miter lim="800000"/>
              <a:headEnd/>
              <a:tailEnd/>
            </a:ln>
          </p:spPr>
          <p:txBody>
            <a:bodyPr vert="eaVert" wrap="none" lIns="0" tIns="0" rIns="0"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700" b="1">
                  <a:solidFill>
                    <a:srgbClr val="000000"/>
                  </a:solidFill>
                </a:rPr>
                <a:t>Support</a:t>
              </a:r>
            </a:p>
            <a:p>
              <a:pPr algn="ctr" eaLnBrk="1" hangingPunct="1"/>
              <a:r>
                <a:rPr lang="en-US" altLang="en-US" sz="700" b="1">
                  <a:solidFill>
                    <a:srgbClr val="000000"/>
                  </a:solidFill>
                </a:rPr>
                <a:t>Activities</a:t>
              </a:r>
            </a:p>
          </p:txBody>
        </p:sp>
        <p:sp>
          <p:nvSpPr>
            <p:cNvPr id="121875" name="segment 1097" descr="segment 1097">
              <a:hlinkClick r:id="rId2"/>
              <a:extLst>
                <a:ext uri="{FF2B5EF4-FFF2-40B4-BE49-F238E27FC236}">
                  <a16:creationId xmlns:a16="http://schemas.microsoft.com/office/drawing/2014/main" id="{A8FE6C32-1B91-4AEC-A2DF-BCA2CF316008}"/>
                </a:ext>
                <a:ext uri="{C183D7F6-B498-43B3-948B-1728B52AA6E4}">
                  <adec:decorative xmlns:adec="http://schemas.microsoft.com/office/drawing/2017/decorative" val="0"/>
                </a:ext>
              </a:extLst>
            </p:cNvPr>
            <p:cNvSpPr>
              <a:spLocks noChangeArrowheads="1"/>
            </p:cNvSpPr>
            <p:nvPr/>
          </p:nvSpPr>
          <p:spPr bwMode="auto">
            <a:xfrm>
              <a:off x="1168382" y="5060493"/>
              <a:ext cx="5019168"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Small UAS Implementation </a:t>
              </a:r>
            </a:p>
          </p:txBody>
        </p:sp>
        <p:sp>
          <p:nvSpPr>
            <p:cNvPr id="121877" name="Rectangle 113">
              <a:extLst>
                <a:ext uri="{FF2B5EF4-FFF2-40B4-BE49-F238E27FC236}">
                  <a16:creationId xmlns:a16="http://schemas.microsoft.com/office/drawing/2014/main" id="{857C1857-66B4-4072-BDC0-A9BCB853A7BC}"/>
                </a:ext>
                <a:ext uri="{C183D7F6-B498-43B3-948B-1728B52AA6E4}">
                  <adec:decorative xmlns:adec="http://schemas.microsoft.com/office/drawing/2017/decorative" val="1"/>
                </a:ext>
              </a:extLst>
            </p:cNvPr>
            <p:cNvSpPr>
              <a:spLocks noChangeArrowheads="1"/>
            </p:cNvSpPr>
            <p:nvPr/>
          </p:nvSpPr>
          <p:spPr bwMode="auto">
            <a:xfrm rot="10800000">
              <a:off x="587723" y="4210621"/>
              <a:ext cx="8471043" cy="667929"/>
            </a:xfrm>
            <a:prstGeom prst="rect">
              <a:avLst/>
            </a:prstGeom>
            <a:solidFill>
              <a:srgbClr val="66FF66">
                <a:alpha val="50000"/>
              </a:srgbClr>
            </a:solidFill>
            <a:ln w="12700">
              <a:solidFill>
                <a:srgbClr val="000000"/>
              </a:solidFill>
              <a:miter lim="800000"/>
              <a:headEnd/>
              <a:tailEnd/>
            </a:ln>
          </p:spPr>
          <p:txBody>
            <a:bodyPr vert="eaVert" wrap="none" lIns="0" tIns="0" rIns="0"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700" b="1">
                  <a:solidFill>
                    <a:srgbClr val="000000"/>
                  </a:solidFill>
                  <a:latin typeface="Segoe UI" panose="020B0502040204020203" pitchFamily="34" charset="0"/>
                  <a:cs typeface="Segoe UI" panose="020B0502040204020203" pitchFamily="34" charset="0"/>
                </a:rPr>
                <a:t>Support</a:t>
              </a:r>
            </a:p>
            <a:p>
              <a:pPr algn="ctr" eaLnBrk="1" hangingPunct="1"/>
              <a:r>
                <a:rPr lang="en-US" altLang="en-US" sz="700" b="1">
                  <a:solidFill>
                    <a:srgbClr val="000000"/>
                  </a:solidFill>
                  <a:latin typeface="Segoe UI" panose="020B0502040204020203" pitchFamily="34" charset="0"/>
                  <a:cs typeface="Segoe UI" panose="020B0502040204020203" pitchFamily="34" charset="0"/>
                </a:rPr>
                <a:t>Activities</a:t>
              </a:r>
            </a:p>
          </p:txBody>
        </p:sp>
        <p:sp>
          <p:nvSpPr>
            <p:cNvPr id="121878" name="segment 1008" descr="segment 1008">
              <a:hlinkClick r:id="rId3"/>
              <a:extLst>
                <a:ext uri="{FF2B5EF4-FFF2-40B4-BE49-F238E27FC236}">
                  <a16:creationId xmlns:a16="http://schemas.microsoft.com/office/drawing/2014/main" id="{186DCB7D-F363-49DB-8E90-904F50D5251E}"/>
                </a:ext>
                <a:ext uri="{C183D7F6-B498-43B3-948B-1728B52AA6E4}">
                  <adec:decorative xmlns:adec="http://schemas.microsoft.com/office/drawing/2017/decorative" val="0"/>
                </a:ext>
              </a:extLst>
            </p:cNvPr>
            <p:cNvSpPr>
              <a:spLocks noChangeArrowheads="1"/>
            </p:cNvSpPr>
            <p:nvPr/>
          </p:nvSpPr>
          <p:spPr bwMode="auto">
            <a:xfrm>
              <a:off x="1170449" y="6066643"/>
              <a:ext cx="5017101"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UAS Flight Information Management</a:t>
              </a:r>
            </a:p>
          </p:txBody>
        </p:sp>
        <p:grpSp>
          <p:nvGrpSpPr>
            <p:cNvPr id="3" name="Group 2">
              <a:extLst>
                <a:ext uri="{FF2B5EF4-FFF2-40B4-BE49-F238E27FC236}">
                  <a16:creationId xmlns:a16="http://schemas.microsoft.com/office/drawing/2014/main" id="{60D6F7A4-9396-4FF3-B1A5-8EC36F8398AE}"/>
                </a:ext>
              </a:extLst>
            </p:cNvPr>
            <p:cNvGrpSpPr/>
            <p:nvPr/>
          </p:nvGrpSpPr>
          <p:grpSpPr>
            <a:xfrm>
              <a:off x="1168383" y="5497048"/>
              <a:ext cx="1930081" cy="128055"/>
              <a:chOff x="1174243" y="5360331"/>
              <a:chExt cx="1930081" cy="128093"/>
            </a:xfrm>
          </p:grpSpPr>
          <p:sp>
            <p:nvSpPr>
              <p:cNvPr id="121876" name="segment 1094" descr="segment 1094">
                <a:hlinkClick r:id="rId4"/>
                <a:extLst>
                  <a:ext uri="{FF2B5EF4-FFF2-40B4-BE49-F238E27FC236}">
                    <a16:creationId xmlns:a16="http://schemas.microsoft.com/office/drawing/2014/main" id="{ECAAEEC2-ECC4-4774-A655-16AEFAD2987D}"/>
                  </a:ext>
                  <a:ext uri="{C183D7F6-B498-43B3-948B-1728B52AA6E4}">
                    <adec:decorative xmlns:adec="http://schemas.microsoft.com/office/drawing/2017/decorative" val="0"/>
                  </a:ext>
                </a:extLst>
              </p:cNvPr>
              <p:cNvSpPr>
                <a:spLocks noChangeArrowheads="1"/>
              </p:cNvSpPr>
              <p:nvPr/>
            </p:nvSpPr>
            <p:spPr bwMode="auto">
              <a:xfrm>
                <a:off x="1174243" y="5360331"/>
                <a:ext cx="918508" cy="128054"/>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FAA Drone Zone </a:t>
                </a:r>
              </a:p>
            </p:txBody>
          </p:sp>
          <p:sp>
            <p:nvSpPr>
              <p:cNvPr id="121882" name="segment 1094 planned" descr="segment 1094 planned">
                <a:hlinkClick r:id="rId4"/>
                <a:extLst>
                  <a:ext uri="{FF2B5EF4-FFF2-40B4-BE49-F238E27FC236}">
                    <a16:creationId xmlns:a16="http://schemas.microsoft.com/office/drawing/2014/main" id="{8991BF1B-F571-4E63-97EC-7FFBBA1D3514}"/>
                  </a:ext>
                  <a:ext uri="{C183D7F6-B498-43B3-948B-1728B52AA6E4}">
                    <adec:decorative xmlns:adec="http://schemas.microsoft.com/office/drawing/2017/decorative" val="0"/>
                  </a:ext>
                </a:extLst>
              </p:cNvPr>
              <p:cNvSpPr>
                <a:spLocks noChangeArrowheads="1"/>
              </p:cNvSpPr>
              <p:nvPr/>
            </p:nvSpPr>
            <p:spPr bwMode="auto">
              <a:xfrm>
                <a:off x="2089319" y="5360370"/>
                <a:ext cx="1015005" cy="128054"/>
              </a:xfrm>
              <a:prstGeom prst="rect">
                <a:avLst/>
              </a:prstGeom>
              <a:solidFill>
                <a:srgbClr val="FFC000"/>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
                </a:r>
              </a:p>
            </p:txBody>
          </p:sp>
        </p:grpSp>
        <p:sp>
          <p:nvSpPr>
            <p:cNvPr id="121887" name="Rectangle 169">
              <a:extLst>
                <a:ext uri="{FF2B5EF4-FFF2-40B4-BE49-F238E27FC236}">
                  <a16:creationId xmlns:a16="http://schemas.microsoft.com/office/drawing/2014/main" id="{740E6AB1-4BEE-4704-B85A-2DC308767C34}"/>
                </a:ext>
                <a:ext uri="{C183D7F6-B498-43B3-948B-1728B52AA6E4}">
                  <adec:decorative xmlns:adec="http://schemas.microsoft.com/office/drawing/2017/decorative" val="1"/>
                </a:ext>
              </a:extLst>
            </p:cNvPr>
            <p:cNvSpPr>
              <a:spLocks noChangeArrowheads="1"/>
            </p:cNvSpPr>
            <p:nvPr/>
          </p:nvSpPr>
          <p:spPr bwMode="auto">
            <a:xfrm flipV="1">
              <a:off x="20559" y="574675"/>
              <a:ext cx="9034462" cy="58833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Domain – Infrastructure </a:t>
              </a:r>
            </a:p>
          </p:txBody>
        </p:sp>
        <p:sp>
          <p:nvSpPr>
            <p:cNvPr id="121888" name="Rectangle 169">
              <a:extLst>
                <a:ext uri="{FF2B5EF4-FFF2-40B4-BE49-F238E27FC236}">
                  <a16:creationId xmlns:a16="http://schemas.microsoft.com/office/drawing/2014/main" id="{121F3720-F5C2-414C-A7A8-50129042DF19}"/>
                </a:ext>
                <a:ext uri="{C183D7F6-B498-43B3-948B-1728B52AA6E4}">
                  <adec:decorative xmlns:adec="http://schemas.microsoft.com/office/drawing/2017/decorative" val="1"/>
                </a:ext>
              </a:extLst>
            </p:cNvPr>
            <p:cNvSpPr>
              <a:spLocks noChangeArrowheads="1"/>
            </p:cNvSpPr>
            <p:nvPr/>
          </p:nvSpPr>
          <p:spPr bwMode="auto">
            <a:xfrm flipV="1">
              <a:off x="313401" y="574675"/>
              <a:ext cx="8745364" cy="1088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ETM</a:t>
              </a:r>
            </a:p>
          </p:txBody>
        </p:sp>
        <p:sp>
          <p:nvSpPr>
            <p:cNvPr id="44" name="Rectangle 113">
              <a:extLst>
                <a:ext uri="{FF2B5EF4-FFF2-40B4-BE49-F238E27FC236}">
                  <a16:creationId xmlns:a16="http://schemas.microsoft.com/office/drawing/2014/main" id="{CA7BAD76-BDC0-4806-86AB-53FE6FDE42D7}"/>
                </a:ext>
                <a:ext uri="{C183D7F6-B498-43B3-948B-1728B52AA6E4}">
                  <adec:decorative xmlns:adec="http://schemas.microsoft.com/office/drawing/2017/decorative" val="1"/>
                </a:ext>
              </a:extLst>
            </p:cNvPr>
            <p:cNvSpPr>
              <a:spLocks noChangeArrowheads="1"/>
            </p:cNvSpPr>
            <p:nvPr/>
          </p:nvSpPr>
          <p:spPr bwMode="auto">
            <a:xfrm rot="10800000">
              <a:off x="587723" y="1113685"/>
              <a:ext cx="8471043" cy="549828"/>
            </a:xfrm>
            <a:prstGeom prst="rect">
              <a:avLst/>
            </a:prstGeom>
            <a:solidFill>
              <a:srgbClr val="66FF66">
                <a:alpha val="50000"/>
              </a:srgbClr>
            </a:solidFill>
            <a:ln w="12700">
              <a:solidFill>
                <a:srgbClr val="000000"/>
              </a:solidFill>
              <a:miter lim="800000"/>
              <a:headEnd/>
              <a:tailEnd/>
            </a:ln>
          </p:spPr>
          <p:txBody>
            <a:bodyPr vert="eaVert" wrap="none" lIns="0" tIns="0" rIns="0"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700" b="1">
                  <a:solidFill>
                    <a:srgbClr val="000000"/>
                  </a:solidFill>
                  <a:latin typeface="Segoe UI" panose="020B0502040204020203" pitchFamily="34" charset="0"/>
                  <a:cs typeface="Segoe UI" panose="020B0502040204020203" pitchFamily="34" charset="0"/>
                </a:rPr>
                <a:t>Support</a:t>
              </a:r>
            </a:p>
            <a:p>
              <a:pPr algn="ctr" eaLnBrk="1" hangingPunct="1"/>
              <a:r>
                <a:rPr lang="en-US" altLang="en-US" sz="700" b="1">
                  <a:solidFill>
                    <a:srgbClr val="000000"/>
                  </a:solidFill>
                  <a:latin typeface="Segoe UI" panose="020B0502040204020203" pitchFamily="34" charset="0"/>
                  <a:cs typeface="Segoe UI" panose="020B0502040204020203" pitchFamily="34" charset="0"/>
                </a:rPr>
                <a:t>Activities</a:t>
              </a:r>
            </a:p>
          </p:txBody>
        </p:sp>
        <p:sp>
          <p:nvSpPr>
            <p:cNvPr id="45" name="segment 1086" descr="segment 1086">
              <a:hlinkClick r:id="rId5"/>
              <a:extLst>
                <a:ext uri="{FF2B5EF4-FFF2-40B4-BE49-F238E27FC236}">
                  <a16:creationId xmlns:a16="http://schemas.microsoft.com/office/drawing/2014/main" id="{12171BBA-721F-4142-ABFA-8BDB61C86ABB}"/>
                </a:ext>
                <a:ext uri="{C183D7F6-B498-43B3-948B-1728B52AA6E4}">
                  <adec:decorative xmlns:adec="http://schemas.microsoft.com/office/drawing/2017/decorative" val="0"/>
                </a:ext>
              </a:extLst>
            </p:cNvPr>
            <p:cNvSpPr>
              <a:spLocks noChangeArrowheads="1"/>
            </p:cNvSpPr>
            <p:nvPr/>
          </p:nvSpPr>
          <p:spPr bwMode="auto">
            <a:xfrm>
              <a:off x="1173392" y="1328274"/>
              <a:ext cx="5014158" cy="128016"/>
            </a:xfrm>
            <a:prstGeom prst="rect">
              <a:avLst/>
            </a:prstGeom>
            <a:solidFill>
              <a:srgbClr val="FFC000"/>
            </a:solidFill>
            <a:ln w="9525">
              <a:solidFill>
                <a:schemeClr val="tx1"/>
              </a:solidFill>
              <a:prstDash val="solid"/>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UAS Upper Airspace</a:t>
              </a:r>
            </a:p>
          </p:txBody>
        </p:sp>
        <p:sp>
          <p:nvSpPr>
            <p:cNvPr id="46" name="Rectangle 169">
              <a:extLst>
                <a:ext uri="{FF2B5EF4-FFF2-40B4-BE49-F238E27FC236}">
                  <a16:creationId xmlns:a16="http://schemas.microsoft.com/office/drawing/2014/main" id="{CBCA9B7B-8C9A-4735-BF41-42605841E62B}"/>
                </a:ext>
                <a:ext uri="{C183D7F6-B498-43B3-948B-1728B52AA6E4}">
                  <adec:decorative xmlns:adec="http://schemas.microsoft.com/office/drawing/2017/decorative" val="1"/>
                </a:ext>
              </a:extLst>
            </p:cNvPr>
            <p:cNvSpPr>
              <a:spLocks noChangeArrowheads="1"/>
            </p:cNvSpPr>
            <p:nvPr/>
          </p:nvSpPr>
          <p:spPr bwMode="auto">
            <a:xfrm flipV="1">
              <a:off x="313397" y="3577156"/>
              <a:ext cx="8745364" cy="13044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UAM</a:t>
              </a:r>
            </a:p>
          </p:txBody>
        </p:sp>
        <p:sp>
          <p:nvSpPr>
            <p:cNvPr id="47" name="segment 1080" descr="segment 1080">
              <a:hlinkClick r:id="rId6"/>
              <a:extLst>
                <a:ext uri="{FF2B5EF4-FFF2-40B4-BE49-F238E27FC236}">
                  <a16:creationId xmlns:a16="http://schemas.microsoft.com/office/drawing/2014/main" id="{27A4FF77-1CD0-43D5-A3FF-CE768C4163E8}"/>
                </a:ext>
                <a:ext uri="{C183D7F6-B498-43B3-948B-1728B52AA6E4}">
                  <adec:decorative xmlns:adec="http://schemas.microsoft.com/office/drawing/2017/decorative" val="0"/>
                </a:ext>
              </a:extLst>
            </p:cNvPr>
            <p:cNvSpPr>
              <a:spLocks noChangeArrowheads="1"/>
            </p:cNvSpPr>
            <p:nvPr/>
          </p:nvSpPr>
          <p:spPr bwMode="auto">
            <a:xfrm>
              <a:off x="1174246" y="4467664"/>
              <a:ext cx="5013304" cy="128016"/>
            </a:xfrm>
            <a:prstGeom prst="rect">
              <a:avLst/>
            </a:prstGeom>
            <a:solidFill>
              <a:srgbClr val="FFC000"/>
            </a:solidFill>
            <a:ln w="9525">
              <a:solidFill>
                <a:schemeClr val="tx1"/>
              </a:solidFill>
              <a:prstDash val="solid"/>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UAS Urban Air Mobility</a:t>
              </a:r>
            </a:p>
          </p:txBody>
        </p:sp>
        <p:sp>
          <p:nvSpPr>
            <p:cNvPr id="49" name="system 1334" descr="system 1334">
              <a:hlinkClick r:id="rId7"/>
              <a:extLst>
                <a:ext uri="{FF2B5EF4-FFF2-40B4-BE49-F238E27FC236}">
                  <a16:creationId xmlns:a16="http://schemas.microsoft.com/office/drawing/2014/main" id="{33C7C6DA-7C24-4809-9A6B-C76AC5844046}"/>
                </a:ext>
                <a:ext uri="{C183D7F6-B498-43B3-948B-1728B52AA6E4}">
                  <adec:decorative xmlns:adec="http://schemas.microsoft.com/office/drawing/2017/decorative" val="0"/>
                </a:ext>
              </a:extLst>
            </p:cNvPr>
            <p:cNvSpPr>
              <a:spLocks noChangeArrowheads="1"/>
            </p:cNvSpPr>
            <p:nvPr/>
          </p:nvSpPr>
          <p:spPr bwMode="auto">
            <a:xfrm>
              <a:off x="617999" y="5301805"/>
              <a:ext cx="515779" cy="182880"/>
            </a:xfrm>
            <a:prstGeom prst="rect">
              <a:avLst/>
            </a:prstGeom>
            <a:solidFill>
              <a:srgbClr val="D0F1FB"/>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LAANC</a:t>
              </a:r>
            </a:p>
          </p:txBody>
        </p:sp>
        <p:sp>
          <p:nvSpPr>
            <p:cNvPr id="121864" name="segment 1005" descr="segment 1005">
              <a:hlinkClick r:id="rId8"/>
              <a:extLst>
                <a:ext uri="{FF2B5EF4-FFF2-40B4-BE49-F238E27FC236}">
                  <a16:creationId xmlns:a16="http://schemas.microsoft.com/office/drawing/2014/main" id="{B4E5D5B0-C6A7-4ADA-AC12-D4E9E6ED402C}"/>
                </a:ext>
                <a:ext uri="{C183D7F6-B498-43B3-948B-1728B52AA6E4}">
                  <adec:decorative xmlns:adec="http://schemas.microsoft.com/office/drawing/2017/decorative" val="0"/>
                </a:ext>
              </a:extLst>
            </p:cNvPr>
            <p:cNvSpPr>
              <a:spLocks noChangeArrowheads="1"/>
            </p:cNvSpPr>
            <p:nvPr/>
          </p:nvSpPr>
          <p:spPr bwMode="auto">
            <a:xfrm>
              <a:off x="1170449" y="2940282"/>
              <a:ext cx="5017101" cy="128016"/>
            </a:xfrm>
            <a:prstGeom prst="rect">
              <a:avLst/>
            </a:prstGeom>
            <a:solidFill>
              <a:srgbClr val="FFC000"/>
            </a:solidFill>
            <a:ln w="9525">
              <a:solidFill>
                <a:schemeClr val="tx1"/>
              </a:solidFill>
              <a:miter lim="800000"/>
              <a:headEnd/>
              <a:tailEnd/>
            </a:ln>
          </p:spPr>
          <p:txBody>
            <a:bodyPr lIns="18288" tIns="9144" rIns="0" bIns="0" anchor="ctr"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UAS Concept Validation and Requirements Development (CVRD)</a:t>
              </a:r>
            </a:p>
          </p:txBody>
        </p:sp>
        <p:sp>
          <p:nvSpPr>
            <p:cNvPr id="50" name="support 1108" descr="support 1108">
              <a:hlinkClick r:id="rId9"/>
              <a:extLst>
                <a:ext uri="{FF2B5EF4-FFF2-40B4-BE49-F238E27FC236}">
                  <a16:creationId xmlns:a16="http://schemas.microsoft.com/office/drawing/2014/main" id="{9AA3F314-D7D9-4BAE-AC51-5ECDE0162540}"/>
                </a:ext>
                <a:ext uri="{C183D7F6-B498-43B3-948B-1728B52AA6E4}">
                  <adec:decorative xmlns:adec="http://schemas.microsoft.com/office/drawing/2017/decorative" val="0"/>
                </a:ext>
              </a:extLst>
            </p:cNvPr>
            <p:cNvSpPr>
              <a:spLocks/>
            </p:cNvSpPr>
            <p:nvPr/>
          </p:nvSpPr>
          <p:spPr bwMode="auto">
            <a:xfrm>
              <a:off x="1178769" y="3166132"/>
              <a:ext cx="514200" cy="128154"/>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lstStyle/>
            <a:p>
              <a:pPr marL="60325" eaLnBrk="1" hangingPunct="1"/>
              <a:endPar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38" name="Straight Arrow Connector 62">
              <a:extLst>
                <a:ext uri="{FF2B5EF4-FFF2-40B4-BE49-F238E27FC236}">
                  <a16:creationId xmlns:a16="http://schemas.microsoft.com/office/drawing/2014/main" id="{5B6E216D-45A1-41F5-869C-FE383D24B720}"/>
                </a:ext>
                <a:ext uri="{C183D7F6-B498-43B3-948B-1728B52AA6E4}">
                  <adec:decorative xmlns:adec="http://schemas.microsoft.com/office/drawing/2017/decorative" val="1"/>
                </a:ext>
              </a:extLst>
            </p:cNvPr>
            <p:cNvCxnSpPr>
              <a:cxnSpLocks noChangeShapeType="1"/>
            </p:cNvCxnSpPr>
            <p:nvPr/>
          </p:nvCxnSpPr>
          <p:spPr bwMode="auto">
            <a:xfrm>
              <a:off x="1178125" y="5364883"/>
              <a:ext cx="7797203" cy="9525"/>
            </a:xfrm>
            <a:prstGeom prst="straightConnector1">
              <a:avLst/>
            </a:prstGeom>
            <a:noFill/>
            <a:ln w="9525" algn="ctr">
              <a:solidFill>
                <a:srgbClr val="FF0000"/>
              </a:solidFill>
              <a:round/>
              <a:headEnd/>
              <a:tailEnd type="triangle" w="med" len="med"/>
            </a:ln>
          </p:spPr>
        </p:cxnSp>
        <p:sp>
          <p:nvSpPr>
            <p:cNvPr id="30" name="support 1150" descr="support 1150">
              <a:hlinkClick r:id="rId10"/>
              <a:extLst>
                <a:ext uri="{FF2B5EF4-FFF2-40B4-BE49-F238E27FC236}">
                  <a16:creationId xmlns:a16="http://schemas.microsoft.com/office/drawing/2014/main" id="{93FF810B-229E-6B4E-A5E1-AF1C17A2A5D2}"/>
                </a:ext>
                <a:ext uri="{C183D7F6-B498-43B3-948B-1728B52AA6E4}">
                  <adec:decorative xmlns:adec="http://schemas.microsoft.com/office/drawing/2017/decorative" val="0"/>
                </a:ext>
              </a:extLst>
            </p:cNvPr>
            <p:cNvSpPr>
              <a:spLocks/>
            </p:cNvSpPr>
            <p:nvPr/>
          </p:nvSpPr>
          <p:spPr bwMode="auto">
            <a:xfrm>
              <a:off x="1174959" y="3368635"/>
              <a:ext cx="5266600" cy="134566"/>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lstStyle/>
            <a:p>
              <a:pPr marL="60325"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Identify New Requirements for NAS Automation in Support of UAS in ATM Airspace </a:t>
              </a:r>
            </a:p>
          </p:txBody>
        </p:sp>
        <p:sp>
          <p:nvSpPr>
            <p:cNvPr id="27" name="TextBox 33" descr="Remote ID">
              <a:extLst>
                <a:ext uri="{FF2B5EF4-FFF2-40B4-BE49-F238E27FC236}">
                  <a16:creationId xmlns:a16="http://schemas.microsoft.com/office/drawing/2014/main" id="{CE9FD4B0-BCA6-4690-8419-A64129504FE3}"/>
                </a:ext>
                <a:ext uri="{C183D7F6-B498-43B3-948B-1728B52AA6E4}">
                  <adec:decorative xmlns:adec="http://schemas.microsoft.com/office/drawing/2017/decorative" val="0"/>
                </a:ext>
              </a:extLst>
            </p:cNvPr>
            <p:cNvSpPr txBox="1">
              <a:spLocks noChangeArrowheads="1"/>
            </p:cNvSpPr>
            <p:nvPr/>
          </p:nvSpPr>
          <p:spPr bwMode="auto">
            <a:xfrm>
              <a:off x="1740612" y="3156816"/>
              <a:ext cx="514200"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Remote ID</a:t>
              </a: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ew Entrants – UAS Roadmap (2 of 4)">
            <a:extLst>
              <a:ext uri="{FF2B5EF4-FFF2-40B4-BE49-F238E27FC236}">
                <a16:creationId xmlns:a16="http://schemas.microsoft.com/office/drawing/2014/main" id="{31BDDE3F-AE72-4662-8F04-958D2180402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New Entrants – UAS Roadmap (2 of 4)</a:t>
            </a:r>
          </a:p>
        </p:txBody>
      </p:sp>
      <p:sp>
        <p:nvSpPr>
          <p:cNvPr id="3" name="Slide Number Placeholder 2" descr="94">
            <a:extLst>
              <a:ext uri="{FF2B5EF4-FFF2-40B4-BE49-F238E27FC236}">
                <a16:creationId xmlns:a16="http://schemas.microsoft.com/office/drawing/2014/main" id="{5418A0D4-CE1D-4C20-87BA-C7328CDABF42}"/>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86</a:t>
            </a:fld>
            <a:endParaRPr lang="en-US"/>
          </a:p>
        </p:txBody>
      </p:sp>
      <p:grpSp>
        <p:nvGrpSpPr>
          <p:cNvPr id="4" name="Group 3" descr="These roadmap pages intend to depict potential domains that can be impacted by UAS integration. As UAS requirements are identified, allocated, and approved by governing boards, the impacted domains will be updated." title="These roadmap pages intend to depict potential domains that can be impacted by UAS integration. As UAS requirements are identified, allocated, and approved by governing boards, the impacted domains will be updated.">
            <a:extLst>
              <a:ext uri="{FF2B5EF4-FFF2-40B4-BE49-F238E27FC236}">
                <a16:creationId xmlns:a16="http://schemas.microsoft.com/office/drawing/2014/main" id="{23A0B74E-3EE4-FB47-AB4C-AD0C165CA167}"/>
              </a:ext>
            </a:extLst>
          </p:cNvPr>
          <p:cNvGrpSpPr/>
          <p:nvPr/>
        </p:nvGrpSpPr>
        <p:grpSpPr>
          <a:xfrm>
            <a:off x="30163" y="574677"/>
            <a:ext cx="9034462" cy="5883275"/>
            <a:chOff x="30163" y="574675"/>
            <a:chExt cx="9034462" cy="5883275"/>
          </a:xfrm>
        </p:grpSpPr>
        <p:grpSp>
          <p:nvGrpSpPr>
            <p:cNvPr id="122884" name="Group 2" descr="These roadmap pages intend to depict potential domains that can be impacted by UAS integration. As UAS requirements are identified, allocated, and approved by governing boards, the impacted domains will be updated.">
              <a:extLst>
                <a:ext uri="{FF2B5EF4-FFF2-40B4-BE49-F238E27FC236}">
                  <a16:creationId xmlns:a16="http://schemas.microsoft.com/office/drawing/2014/main" id="{7DF071ED-75BA-4FBA-9859-ADC92F788268}"/>
                </a:ext>
              </a:extLst>
            </p:cNvPr>
            <p:cNvGrpSpPr>
              <a:grpSpLocks/>
            </p:cNvGrpSpPr>
            <p:nvPr/>
          </p:nvGrpSpPr>
          <p:grpSpPr bwMode="auto">
            <a:xfrm>
              <a:off x="30163" y="574675"/>
              <a:ext cx="9034462" cy="5883275"/>
              <a:chOff x="29761" y="574632"/>
              <a:chExt cx="9034272" cy="5883318"/>
            </a:xfrm>
          </p:grpSpPr>
          <p:sp>
            <p:nvSpPr>
              <p:cNvPr id="122888" name="Rectangle 169">
                <a:extLst>
                  <a:ext uri="{FF2B5EF4-FFF2-40B4-BE49-F238E27FC236}">
                    <a16:creationId xmlns:a16="http://schemas.microsoft.com/office/drawing/2014/main" id="{55E4FA6E-BA6C-40CF-862C-2A934F1586CE}"/>
                  </a:ext>
                  <a:ext uri="{C183D7F6-B498-43B3-948B-1728B52AA6E4}">
                    <adec:decorative xmlns:adec="http://schemas.microsoft.com/office/drawing/2017/decorative" val="1"/>
                  </a:ext>
                </a:extLst>
              </p:cNvPr>
              <p:cNvSpPr>
                <a:spLocks noChangeArrowheads="1"/>
              </p:cNvSpPr>
              <p:nvPr/>
            </p:nvSpPr>
            <p:spPr bwMode="auto">
              <a:xfrm flipV="1">
                <a:off x="29761" y="574632"/>
                <a:ext cx="9034272" cy="58833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Domain – Infrastructure </a:t>
                </a:r>
              </a:p>
            </p:txBody>
          </p:sp>
          <p:sp>
            <p:nvSpPr>
              <p:cNvPr id="122889" name="Rectangle 169">
                <a:extLst>
                  <a:ext uri="{FF2B5EF4-FFF2-40B4-BE49-F238E27FC236}">
                    <a16:creationId xmlns:a16="http://schemas.microsoft.com/office/drawing/2014/main" id="{75D6A4F7-CB2B-483B-8454-724793D5A650}"/>
                  </a:ext>
                  <a:ext uri="{C183D7F6-B498-43B3-948B-1728B52AA6E4}">
                    <adec:decorative xmlns:adec="http://schemas.microsoft.com/office/drawing/2017/decorative" val="1"/>
                  </a:ext>
                </a:extLst>
              </p:cNvPr>
              <p:cNvSpPr>
                <a:spLocks noChangeArrowheads="1"/>
              </p:cNvSpPr>
              <p:nvPr/>
            </p:nvSpPr>
            <p:spPr bwMode="auto">
              <a:xfrm flipV="1">
                <a:off x="318853" y="574632"/>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Automation</a:t>
                </a:r>
              </a:p>
            </p:txBody>
          </p:sp>
          <p:sp>
            <p:nvSpPr>
              <p:cNvPr id="122890" name="Rectangle 169">
                <a:extLst>
                  <a:ext uri="{FF2B5EF4-FFF2-40B4-BE49-F238E27FC236}">
                    <a16:creationId xmlns:a16="http://schemas.microsoft.com/office/drawing/2014/main" id="{8C8D3893-6FFE-4D78-B7A1-364CF484F346}"/>
                  </a:ext>
                  <a:ext uri="{C183D7F6-B498-43B3-948B-1728B52AA6E4}">
                    <adec:decorative xmlns:adec="http://schemas.microsoft.com/office/drawing/2017/decorative" val="1"/>
                  </a:ext>
                </a:extLst>
              </p:cNvPr>
              <p:cNvSpPr>
                <a:spLocks noChangeArrowheads="1"/>
              </p:cNvSpPr>
              <p:nvPr/>
            </p:nvSpPr>
            <p:spPr bwMode="auto">
              <a:xfrm flipV="1">
                <a:off x="318853" y="5624386"/>
                <a:ext cx="8745180" cy="832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ISS</a:t>
                </a:r>
              </a:p>
            </p:txBody>
          </p:sp>
          <p:sp>
            <p:nvSpPr>
              <p:cNvPr id="122891" name="Rectangle 169">
                <a:extLst>
                  <a:ext uri="{FF2B5EF4-FFF2-40B4-BE49-F238E27FC236}">
                    <a16:creationId xmlns:a16="http://schemas.microsoft.com/office/drawing/2014/main" id="{85EE5847-DAEE-4DBB-8B3A-F2545A8BD8DA}"/>
                  </a:ext>
                  <a:ext uri="{C183D7F6-B498-43B3-948B-1728B52AA6E4}">
                    <adec:decorative xmlns:adec="http://schemas.microsoft.com/office/drawing/2017/decorative" val="1"/>
                  </a:ext>
                </a:extLst>
              </p:cNvPr>
              <p:cNvSpPr>
                <a:spLocks noChangeArrowheads="1"/>
              </p:cNvSpPr>
              <p:nvPr/>
            </p:nvSpPr>
            <p:spPr bwMode="auto">
              <a:xfrm flipV="1">
                <a:off x="318853" y="4779137"/>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Airspace / Procedures</a:t>
                </a:r>
              </a:p>
            </p:txBody>
          </p:sp>
          <p:sp>
            <p:nvSpPr>
              <p:cNvPr id="122892" name="Rectangle 169">
                <a:extLst>
                  <a:ext uri="{FF2B5EF4-FFF2-40B4-BE49-F238E27FC236}">
                    <a16:creationId xmlns:a16="http://schemas.microsoft.com/office/drawing/2014/main" id="{766A1BE4-B520-4341-96EA-011A20432E55}"/>
                  </a:ext>
                  <a:ext uri="{C183D7F6-B498-43B3-948B-1728B52AA6E4}">
                    <adec:decorative xmlns:adec="http://schemas.microsoft.com/office/drawing/2017/decorative" val="1"/>
                  </a:ext>
                </a:extLst>
              </p:cNvPr>
              <p:cNvSpPr>
                <a:spLocks noChangeArrowheads="1"/>
              </p:cNvSpPr>
              <p:nvPr/>
            </p:nvSpPr>
            <p:spPr bwMode="auto">
              <a:xfrm flipV="1">
                <a:off x="318853" y="3936915"/>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Surveillance</a:t>
                </a:r>
              </a:p>
            </p:txBody>
          </p:sp>
          <p:sp>
            <p:nvSpPr>
              <p:cNvPr id="122893" name="Rectangle 169">
                <a:extLst>
                  <a:ext uri="{FF2B5EF4-FFF2-40B4-BE49-F238E27FC236}">
                    <a16:creationId xmlns:a16="http://schemas.microsoft.com/office/drawing/2014/main" id="{BDB7A072-6B78-463C-8483-2C870448A84B}"/>
                  </a:ext>
                  <a:ext uri="{C183D7F6-B498-43B3-948B-1728B52AA6E4}">
                    <adec:decorative xmlns:adec="http://schemas.microsoft.com/office/drawing/2017/decorative" val="1"/>
                  </a:ext>
                </a:extLst>
              </p:cNvPr>
              <p:cNvSpPr>
                <a:spLocks noChangeArrowheads="1"/>
              </p:cNvSpPr>
              <p:nvPr/>
            </p:nvSpPr>
            <p:spPr bwMode="auto">
              <a:xfrm flipV="1">
                <a:off x="318853" y="1415880"/>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Comm</a:t>
                </a:r>
              </a:p>
            </p:txBody>
          </p:sp>
          <p:sp>
            <p:nvSpPr>
              <p:cNvPr id="122894" name="Rectangle 169">
                <a:extLst>
                  <a:ext uri="{FF2B5EF4-FFF2-40B4-BE49-F238E27FC236}">
                    <a16:creationId xmlns:a16="http://schemas.microsoft.com/office/drawing/2014/main" id="{70F6CB57-CA51-4451-AC0D-B7FFBED5A322}"/>
                  </a:ext>
                  <a:ext uri="{C183D7F6-B498-43B3-948B-1728B52AA6E4}">
                    <adec:decorative xmlns:adec="http://schemas.microsoft.com/office/drawing/2017/decorative" val="1"/>
                  </a:ext>
                </a:extLst>
              </p:cNvPr>
              <p:cNvSpPr>
                <a:spLocks noChangeArrowheads="1"/>
              </p:cNvSpPr>
              <p:nvPr/>
            </p:nvSpPr>
            <p:spPr bwMode="auto">
              <a:xfrm flipV="1">
                <a:off x="318853" y="2257128"/>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Navigation</a:t>
                </a:r>
              </a:p>
            </p:txBody>
          </p:sp>
          <p:sp>
            <p:nvSpPr>
              <p:cNvPr id="122895" name="Rectangle 169">
                <a:extLst>
                  <a:ext uri="{FF2B5EF4-FFF2-40B4-BE49-F238E27FC236}">
                    <a16:creationId xmlns:a16="http://schemas.microsoft.com/office/drawing/2014/main" id="{D5C0CC4B-F64A-4D0B-96AB-7DBE72792D23}"/>
                  </a:ext>
                  <a:ext uri="{C183D7F6-B498-43B3-948B-1728B52AA6E4}">
                    <adec:decorative xmlns:adec="http://schemas.microsoft.com/office/drawing/2017/decorative" val="1"/>
                  </a:ext>
                </a:extLst>
              </p:cNvPr>
              <p:cNvSpPr>
                <a:spLocks noChangeArrowheads="1"/>
              </p:cNvSpPr>
              <p:nvPr/>
            </p:nvSpPr>
            <p:spPr bwMode="auto">
              <a:xfrm flipV="1">
                <a:off x="318853" y="3095667"/>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Airport</a:t>
                </a:r>
              </a:p>
            </p:txBody>
          </p:sp>
        </p:grpSp>
        <p:cxnSp>
          <p:nvCxnSpPr>
            <p:cNvPr id="122885" name="Straight Arrow Connector 12">
              <a:extLst>
                <a:ext uri="{FF2B5EF4-FFF2-40B4-BE49-F238E27FC236}">
                  <a16:creationId xmlns:a16="http://schemas.microsoft.com/office/drawing/2014/main" id="{E2D5BB3D-EE18-41C9-9E9D-FDF7D43556EA}"/>
                </a:ext>
                <a:ext uri="{C183D7F6-B498-43B3-948B-1728B52AA6E4}">
                  <adec:decorative xmlns:adec="http://schemas.microsoft.com/office/drawing/2017/decorative" val="1"/>
                </a:ext>
              </a:extLst>
            </p:cNvPr>
            <p:cNvCxnSpPr>
              <a:cxnSpLocks/>
            </p:cNvCxnSpPr>
            <p:nvPr/>
          </p:nvCxnSpPr>
          <p:spPr bwMode="auto">
            <a:xfrm flipV="1">
              <a:off x="1129393" y="5186790"/>
              <a:ext cx="784646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22886" name="system 1334" descr="system 1334">
              <a:hlinkClick r:id="rId2"/>
              <a:extLst>
                <a:ext uri="{FF2B5EF4-FFF2-40B4-BE49-F238E27FC236}">
                  <a16:creationId xmlns:a16="http://schemas.microsoft.com/office/drawing/2014/main" id="{7C9AC336-3148-4C56-9FC9-6EEA01D3474E}"/>
                </a:ext>
                <a:ext uri="{C183D7F6-B498-43B3-948B-1728B52AA6E4}">
                  <adec:decorative xmlns:adec="http://schemas.microsoft.com/office/drawing/2017/decorative" val="0"/>
                </a:ext>
              </a:extLst>
            </p:cNvPr>
            <p:cNvSpPr>
              <a:spLocks noChangeArrowheads="1"/>
            </p:cNvSpPr>
            <p:nvPr/>
          </p:nvSpPr>
          <p:spPr bwMode="auto">
            <a:xfrm>
              <a:off x="738718" y="5108879"/>
              <a:ext cx="390675" cy="18288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LAANC</a:t>
              </a:r>
            </a:p>
          </p:txBody>
        </p:sp>
        <p:sp>
          <p:nvSpPr>
            <p:cNvPr id="28" name="TextBox 27" descr="These roadmap pages intend to depict potential domains that can be impacted by UAS integration. As UAS requirements are identified, allocated, and approved by governing boards, the impacted domains will be updated.">
              <a:extLst>
                <a:ext uri="{FF2B5EF4-FFF2-40B4-BE49-F238E27FC236}">
                  <a16:creationId xmlns:a16="http://schemas.microsoft.com/office/drawing/2014/main" id="{B1E7505B-6AC6-4054-B02A-943A28D87139}"/>
                </a:ext>
                <a:ext uri="{C183D7F6-B498-43B3-948B-1728B52AA6E4}">
                  <adec:decorative xmlns:adec="http://schemas.microsoft.com/office/drawing/2017/decorative" val="0"/>
                </a:ext>
              </a:extLst>
            </p:cNvPr>
            <p:cNvSpPr txBox="1"/>
            <p:nvPr/>
          </p:nvSpPr>
          <p:spPr bwMode="auto">
            <a:xfrm>
              <a:off x="2579688" y="2484438"/>
              <a:ext cx="4949825" cy="954087"/>
            </a:xfrm>
            <a:prstGeom prst="rect">
              <a:avLst/>
            </a:prstGeom>
            <a:solidFill>
              <a:schemeClr val="accent5">
                <a:lumMod val="20000"/>
                <a:lumOff val="80000"/>
                <a:alpha val="90000"/>
              </a:schemeClr>
            </a:solidFill>
            <a:ln w="25400">
              <a:solidFill>
                <a:schemeClr val="accent6">
                  <a:lumMod val="50000"/>
                </a:schemeClr>
              </a:solidFill>
            </a:ln>
          </p:spPr>
          <p:txBody>
            <a:bodyPr>
              <a:spAutoFit/>
            </a:bodyPr>
            <a:lstStyle/>
            <a:p>
              <a:pPr eaLnBrk="1" fontAlgn="auto" hangingPunct="1">
                <a:spcBef>
                  <a:spcPts val="0"/>
                </a:spcBef>
                <a:spcAft>
                  <a:spcPts val="0"/>
                </a:spcAft>
                <a:defRPr/>
              </a:pPr>
              <a:r>
                <a:rPr lang="en-US" altLang="en-US" sz="1400">
                  <a:latin typeface="Segoe UI" panose="020B0502040204020203" pitchFamily="34" charset="0"/>
                  <a:cs typeface="Segoe UI" panose="020B0502040204020203" pitchFamily="34" charset="0"/>
                </a:rPr>
                <a:t>These roadmap pages intend to depict potential domains that can be impacted by UAS integration. As UAS requirements are identified, allocated, and approved by governing boards, the impacted domains will be updated.</a:t>
              </a:r>
              <a:endParaRPr lang="en-US" sz="1400">
                <a:solidFill>
                  <a:schemeClr val="accent6"/>
                </a:solidFill>
                <a:latin typeface="Segoe UI" panose="020B0502040204020203" pitchFamily="34" charset="0"/>
                <a:cs typeface="Segoe UI" panose="020B0502040204020203" pitchFamily="34" charset="0"/>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ew Entrants – UAS Roadmap (3 of 4)">
            <a:extLst>
              <a:ext uri="{FF2B5EF4-FFF2-40B4-BE49-F238E27FC236}">
                <a16:creationId xmlns:a16="http://schemas.microsoft.com/office/drawing/2014/main" id="{31BDDE3F-AE72-4662-8F04-958D2180402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New Entrants – UAS Roadmap (3 of 4)</a:t>
            </a:r>
          </a:p>
        </p:txBody>
      </p:sp>
      <p:sp>
        <p:nvSpPr>
          <p:cNvPr id="3" name="Slide Number Placeholder 2" descr="95">
            <a:extLst>
              <a:ext uri="{FF2B5EF4-FFF2-40B4-BE49-F238E27FC236}">
                <a16:creationId xmlns:a16="http://schemas.microsoft.com/office/drawing/2014/main" id="{ED201A5F-DDBD-4F12-8228-64B3B27049FC}"/>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87</a:t>
            </a:fld>
            <a:endParaRPr lang="en-US"/>
          </a:p>
        </p:txBody>
      </p:sp>
      <p:grpSp>
        <p:nvGrpSpPr>
          <p:cNvPr id="123907" name="Group 2" descr="These roadmap pages intend to depict potential domains that can be impacted by UAS integration. As UAS requirements are identified, allocated, and approved by governing boards, the impacted domains will be updated." title="These roadmap pages intend to depict potential domains that can be impacted by UAS integration. As UAS requirements are identified, allocated, and approved by governing boards, the impacted domains will be updated.">
            <a:extLst>
              <a:ext uri="{FF2B5EF4-FFF2-40B4-BE49-F238E27FC236}">
                <a16:creationId xmlns:a16="http://schemas.microsoft.com/office/drawing/2014/main" id="{A5955AE5-C207-456B-8BAF-461420749BDD}"/>
              </a:ext>
            </a:extLst>
          </p:cNvPr>
          <p:cNvGrpSpPr>
            <a:grpSpLocks/>
          </p:cNvGrpSpPr>
          <p:nvPr/>
        </p:nvGrpSpPr>
        <p:grpSpPr bwMode="auto">
          <a:xfrm>
            <a:off x="30163" y="574677"/>
            <a:ext cx="9034462" cy="5883275"/>
            <a:chOff x="29761" y="574632"/>
            <a:chExt cx="9034272" cy="5883318"/>
          </a:xfrm>
        </p:grpSpPr>
        <p:sp>
          <p:nvSpPr>
            <p:cNvPr id="123908" name="Rectangle 169">
              <a:extLst>
                <a:ext uri="{FF2B5EF4-FFF2-40B4-BE49-F238E27FC236}">
                  <a16:creationId xmlns:a16="http://schemas.microsoft.com/office/drawing/2014/main" id="{ABDDE2F8-2B56-4D89-946B-5B7FB04791D7}"/>
                </a:ext>
                <a:ext uri="{C183D7F6-B498-43B3-948B-1728B52AA6E4}">
                  <adec:decorative xmlns:adec="http://schemas.microsoft.com/office/drawing/2017/decorative" val="1"/>
                </a:ext>
              </a:extLst>
            </p:cNvPr>
            <p:cNvSpPr>
              <a:spLocks noChangeArrowheads="1"/>
            </p:cNvSpPr>
            <p:nvPr/>
          </p:nvSpPr>
          <p:spPr bwMode="auto">
            <a:xfrm flipV="1">
              <a:off x="29761" y="574632"/>
              <a:ext cx="9034272" cy="58833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NAS Domain – Infrastructure </a:t>
              </a:r>
            </a:p>
          </p:txBody>
        </p:sp>
        <p:sp>
          <p:nvSpPr>
            <p:cNvPr id="123909" name="Rectangle 169">
              <a:extLst>
                <a:ext uri="{FF2B5EF4-FFF2-40B4-BE49-F238E27FC236}">
                  <a16:creationId xmlns:a16="http://schemas.microsoft.com/office/drawing/2014/main" id="{CC5B5FE0-E957-4ECB-BB26-A8363EBABED3}"/>
                </a:ext>
                <a:ext uri="{C183D7F6-B498-43B3-948B-1728B52AA6E4}">
                  <adec:decorative xmlns:adec="http://schemas.microsoft.com/office/drawing/2017/decorative" val="1"/>
                </a:ext>
              </a:extLst>
            </p:cNvPr>
            <p:cNvSpPr>
              <a:spLocks noChangeArrowheads="1"/>
            </p:cNvSpPr>
            <p:nvPr/>
          </p:nvSpPr>
          <p:spPr bwMode="auto">
            <a:xfrm flipV="1">
              <a:off x="318853" y="574632"/>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Safety</a:t>
              </a:r>
            </a:p>
          </p:txBody>
        </p:sp>
        <p:sp>
          <p:nvSpPr>
            <p:cNvPr id="123910" name="Rectangle 169">
              <a:extLst>
                <a:ext uri="{FF2B5EF4-FFF2-40B4-BE49-F238E27FC236}">
                  <a16:creationId xmlns:a16="http://schemas.microsoft.com/office/drawing/2014/main" id="{72F4C55D-74A4-42EF-9BF0-B24D59E9E83C}"/>
                </a:ext>
                <a:ext uri="{C183D7F6-B498-43B3-948B-1728B52AA6E4}">
                  <adec:decorative xmlns:adec="http://schemas.microsoft.com/office/drawing/2017/decorative" val="1"/>
                </a:ext>
              </a:extLst>
            </p:cNvPr>
            <p:cNvSpPr>
              <a:spLocks noChangeArrowheads="1"/>
            </p:cNvSpPr>
            <p:nvPr/>
          </p:nvSpPr>
          <p:spPr bwMode="auto">
            <a:xfrm flipV="1">
              <a:off x="318853" y="5624386"/>
              <a:ext cx="8745180" cy="832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Other</a:t>
              </a:r>
            </a:p>
          </p:txBody>
        </p:sp>
        <p:sp>
          <p:nvSpPr>
            <p:cNvPr id="123911" name="Rectangle 169">
              <a:extLst>
                <a:ext uri="{FF2B5EF4-FFF2-40B4-BE49-F238E27FC236}">
                  <a16:creationId xmlns:a16="http://schemas.microsoft.com/office/drawing/2014/main" id="{42C930E7-040D-4B93-922B-6FA9A38D8E95}"/>
                </a:ext>
                <a:ext uri="{C183D7F6-B498-43B3-948B-1728B52AA6E4}">
                  <adec:decorative xmlns:adec="http://schemas.microsoft.com/office/drawing/2017/decorative" val="1"/>
                </a:ext>
              </a:extLst>
            </p:cNvPr>
            <p:cNvSpPr>
              <a:spLocks noChangeArrowheads="1"/>
            </p:cNvSpPr>
            <p:nvPr/>
          </p:nvSpPr>
          <p:spPr bwMode="auto">
            <a:xfrm flipV="1">
              <a:off x="318853" y="4779137"/>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HSI</a:t>
              </a:r>
            </a:p>
          </p:txBody>
        </p:sp>
        <p:sp>
          <p:nvSpPr>
            <p:cNvPr id="123912" name="Rectangle 169">
              <a:extLst>
                <a:ext uri="{FF2B5EF4-FFF2-40B4-BE49-F238E27FC236}">
                  <a16:creationId xmlns:a16="http://schemas.microsoft.com/office/drawing/2014/main" id="{D15B1CC7-3BF4-43B7-A590-B042A7D08385}"/>
                </a:ext>
                <a:ext uri="{C183D7F6-B498-43B3-948B-1728B52AA6E4}">
                  <adec:decorative xmlns:adec="http://schemas.microsoft.com/office/drawing/2017/decorative" val="1"/>
                </a:ext>
              </a:extLst>
            </p:cNvPr>
            <p:cNvSpPr>
              <a:spLocks noChangeArrowheads="1"/>
            </p:cNvSpPr>
            <p:nvPr/>
          </p:nvSpPr>
          <p:spPr bwMode="auto">
            <a:xfrm flipV="1">
              <a:off x="318853" y="3936915"/>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Facilities</a:t>
              </a:r>
            </a:p>
          </p:txBody>
        </p:sp>
        <p:sp>
          <p:nvSpPr>
            <p:cNvPr id="123913" name="Rectangle 169">
              <a:extLst>
                <a:ext uri="{FF2B5EF4-FFF2-40B4-BE49-F238E27FC236}">
                  <a16:creationId xmlns:a16="http://schemas.microsoft.com/office/drawing/2014/main" id="{F66B268D-D569-4FE1-89BE-03A4A2ABF31C}"/>
                </a:ext>
                <a:ext uri="{C183D7F6-B498-43B3-948B-1728B52AA6E4}">
                  <adec:decorative xmlns:adec="http://schemas.microsoft.com/office/drawing/2017/decorative" val="1"/>
                </a:ext>
              </a:extLst>
            </p:cNvPr>
            <p:cNvSpPr>
              <a:spLocks noChangeArrowheads="1"/>
            </p:cNvSpPr>
            <p:nvPr/>
          </p:nvSpPr>
          <p:spPr bwMode="auto">
            <a:xfrm flipV="1">
              <a:off x="318853" y="1415880"/>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Weather</a:t>
              </a:r>
            </a:p>
          </p:txBody>
        </p:sp>
        <p:sp>
          <p:nvSpPr>
            <p:cNvPr id="123914" name="Rectangle 169">
              <a:extLst>
                <a:ext uri="{FF2B5EF4-FFF2-40B4-BE49-F238E27FC236}">
                  <a16:creationId xmlns:a16="http://schemas.microsoft.com/office/drawing/2014/main" id="{D47736AD-D0B9-4767-87CA-3FDB6FB94DA3}"/>
                </a:ext>
                <a:ext uri="{C183D7F6-B498-43B3-948B-1728B52AA6E4}">
                  <adec:decorative xmlns:adec="http://schemas.microsoft.com/office/drawing/2017/decorative" val="1"/>
                </a:ext>
              </a:extLst>
            </p:cNvPr>
            <p:cNvSpPr>
              <a:spLocks noChangeArrowheads="1"/>
            </p:cNvSpPr>
            <p:nvPr/>
          </p:nvSpPr>
          <p:spPr bwMode="auto">
            <a:xfrm flipV="1">
              <a:off x="318853" y="2257128"/>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Aircraft</a:t>
              </a:r>
            </a:p>
          </p:txBody>
        </p:sp>
        <p:sp>
          <p:nvSpPr>
            <p:cNvPr id="123915" name="Rectangle 169">
              <a:extLst>
                <a:ext uri="{FF2B5EF4-FFF2-40B4-BE49-F238E27FC236}">
                  <a16:creationId xmlns:a16="http://schemas.microsoft.com/office/drawing/2014/main" id="{362AFED8-C12D-4E9A-8566-8FAD87E8F6CD}"/>
                </a:ext>
                <a:ext uri="{C183D7F6-B498-43B3-948B-1728B52AA6E4}">
                  <adec:decorative xmlns:adec="http://schemas.microsoft.com/office/drawing/2017/decorative" val="1"/>
                </a:ext>
              </a:extLst>
            </p:cNvPr>
            <p:cNvSpPr>
              <a:spLocks noChangeArrowheads="1"/>
            </p:cNvSpPr>
            <p:nvPr/>
          </p:nvSpPr>
          <p:spPr bwMode="auto">
            <a:xfrm flipV="1">
              <a:off x="318853" y="3095667"/>
              <a:ext cx="8745180" cy="84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Enterprise Services</a:t>
              </a:r>
            </a:p>
          </p:txBody>
        </p:sp>
        <p:sp>
          <p:nvSpPr>
            <p:cNvPr id="143" name="TextBox 142" descr="These roadmap pages intend to depict potential domains that can be impacted by UAS integration. As UAS requirements are identified, allocated, and approved by governing boards, the impacted domains will be updated.">
              <a:extLst>
                <a:ext uri="{FF2B5EF4-FFF2-40B4-BE49-F238E27FC236}">
                  <a16:creationId xmlns:a16="http://schemas.microsoft.com/office/drawing/2014/main" id="{B9C7F29D-D8BB-49D7-B66D-70D7D25D3A88}"/>
                </a:ext>
                <a:ext uri="{C183D7F6-B498-43B3-948B-1728B52AA6E4}">
                  <adec:decorative xmlns:adec="http://schemas.microsoft.com/office/drawing/2017/decorative" val="0"/>
                </a:ext>
              </a:extLst>
            </p:cNvPr>
            <p:cNvSpPr txBox="1"/>
            <p:nvPr/>
          </p:nvSpPr>
          <p:spPr>
            <a:xfrm>
              <a:off x="2579232" y="2484409"/>
              <a:ext cx="4949721" cy="954094"/>
            </a:xfrm>
            <a:prstGeom prst="rect">
              <a:avLst/>
            </a:prstGeom>
            <a:solidFill>
              <a:schemeClr val="accent5">
                <a:lumMod val="20000"/>
                <a:lumOff val="80000"/>
                <a:alpha val="90000"/>
              </a:schemeClr>
            </a:solidFill>
            <a:ln w="25400">
              <a:solidFill>
                <a:schemeClr val="accent6">
                  <a:lumMod val="50000"/>
                </a:schemeClr>
              </a:solidFill>
            </a:ln>
          </p:spPr>
          <p:txBody>
            <a:bodyPr>
              <a:spAutoFit/>
            </a:bodyPr>
            <a:lstStyle/>
            <a:p>
              <a:pPr eaLnBrk="1" fontAlgn="auto" hangingPunct="1">
                <a:spcBef>
                  <a:spcPts val="0"/>
                </a:spcBef>
                <a:spcAft>
                  <a:spcPts val="0"/>
                </a:spcAft>
                <a:defRPr/>
              </a:pPr>
              <a:r>
                <a:rPr lang="en-US" altLang="en-US" sz="1400">
                  <a:latin typeface="Segoe UI" panose="020B0502040204020203" pitchFamily="34" charset="0"/>
                  <a:cs typeface="Segoe UI" panose="020B0502040204020203" pitchFamily="34" charset="0"/>
                </a:rPr>
                <a:t>These roadmap pages intend to depict potential domains that can be impacted by UAS integration. As UAS requirements are identified, allocated, and approved by governing boards, the impacted domains will be updated.</a:t>
              </a:r>
              <a:endParaRPr lang="en-US" sz="1400">
                <a:solidFill>
                  <a:schemeClr val="accent6"/>
                </a:solidFill>
                <a:latin typeface="Segoe UI" panose="020B0502040204020203" pitchFamily="34" charset="0"/>
                <a:cs typeface="Segoe UI" panose="020B0502040204020203" pitchFamily="34" charset="0"/>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ew Entrants – UAS Roadmap (4 of 4)">
            <a:extLst>
              <a:ext uri="{FF2B5EF4-FFF2-40B4-BE49-F238E27FC236}">
                <a16:creationId xmlns:a16="http://schemas.microsoft.com/office/drawing/2014/main" id="{A5ADDA5D-CB04-4863-94D9-394AF6256C1D}"/>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New Entrants – UAS Roadmap (4 of 4)</a:t>
            </a:r>
          </a:p>
        </p:txBody>
      </p:sp>
      <p:sp>
        <p:nvSpPr>
          <p:cNvPr id="4" name="Slide Number Placeholder 3" descr="96">
            <a:extLst>
              <a:ext uri="{FF2B5EF4-FFF2-40B4-BE49-F238E27FC236}">
                <a16:creationId xmlns:a16="http://schemas.microsoft.com/office/drawing/2014/main" id="{947F704B-4D9A-432B-88D0-0A6E8C3CEC34}"/>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88</a:t>
            </a:fld>
            <a:endParaRPr lang="en-US"/>
          </a:p>
        </p:txBody>
      </p:sp>
      <p:grpSp>
        <p:nvGrpSpPr>
          <p:cNvPr id="3" name="Group 2" descr="This diagram contains the Support Activities for Research and Standards and Certification Development. ">
            <a:extLst>
              <a:ext uri="{FF2B5EF4-FFF2-40B4-BE49-F238E27FC236}">
                <a16:creationId xmlns:a16="http://schemas.microsoft.com/office/drawing/2014/main" id="{CE1347F4-3852-4B7F-B4D2-F13F053B3955}"/>
              </a:ext>
            </a:extLst>
          </p:cNvPr>
          <p:cNvGrpSpPr/>
          <p:nvPr/>
        </p:nvGrpSpPr>
        <p:grpSpPr>
          <a:xfrm>
            <a:off x="30163" y="566623"/>
            <a:ext cx="9039791" cy="5910750"/>
            <a:chOff x="30163" y="566623"/>
            <a:chExt cx="9039791" cy="5910750"/>
          </a:xfrm>
        </p:grpSpPr>
        <p:sp>
          <p:nvSpPr>
            <p:cNvPr id="124932" name="Rectangle 169">
              <a:extLst>
                <a:ext uri="{FF2B5EF4-FFF2-40B4-BE49-F238E27FC236}">
                  <a16:creationId xmlns:a16="http://schemas.microsoft.com/office/drawing/2014/main" id="{A72AA48A-C590-4A32-934C-1278FB9669FC}"/>
                </a:ext>
                <a:ext uri="{C183D7F6-B498-43B3-948B-1728B52AA6E4}">
                  <adec:decorative xmlns:adec="http://schemas.microsoft.com/office/drawing/2017/decorative" val="1"/>
                </a:ext>
              </a:extLst>
            </p:cNvPr>
            <p:cNvSpPr>
              <a:spLocks noChangeArrowheads="1"/>
            </p:cNvSpPr>
            <p:nvPr/>
          </p:nvSpPr>
          <p:spPr bwMode="auto">
            <a:xfrm flipV="1">
              <a:off x="30163" y="566623"/>
              <a:ext cx="9034008" cy="1627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Research</a:t>
              </a:r>
            </a:p>
          </p:txBody>
        </p:sp>
        <p:sp>
          <p:nvSpPr>
            <p:cNvPr id="124933" name="Rectangle 169">
              <a:extLst>
                <a:ext uri="{FF2B5EF4-FFF2-40B4-BE49-F238E27FC236}">
                  <a16:creationId xmlns:a16="http://schemas.microsoft.com/office/drawing/2014/main" id="{AC97C96F-C7E7-4191-9B4D-8FD18A4A4E4A}"/>
                </a:ext>
                <a:ext uri="{C183D7F6-B498-43B3-948B-1728B52AA6E4}">
                  <adec:decorative xmlns:adec="http://schemas.microsoft.com/office/drawing/2017/decorative" val="1"/>
                </a:ext>
              </a:extLst>
            </p:cNvPr>
            <p:cNvSpPr>
              <a:spLocks noChangeArrowheads="1"/>
            </p:cNvSpPr>
            <p:nvPr/>
          </p:nvSpPr>
          <p:spPr bwMode="auto">
            <a:xfrm flipV="1">
              <a:off x="30163" y="2204775"/>
              <a:ext cx="9034008" cy="4259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Standards Certification and Development</a:t>
              </a:r>
            </a:p>
          </p:txBody>
        </p:sp>
        <p:sp>
          <p:nvSpPr>
            <p:cNvPr id="124943" name="Rectangle 169">
              <a:extLst>
                <a:ext uri="{FF2B5EF4-FFF2-40B4-BE49-F238E27FC236}">
                  <a16:creationId xmlns:a16="http://schemas.microsoft.com/office/drawing/2014/main" id="{5399735A-7750-4A37-BBF9-93316709EC05}"/>
                </a:ext>
                <a:ext uri="{C183D7F6-B498-43B3-948B-1728B52AA6E4}">
                  <adec:decorative xmlns:adec="http://schemas.microsoft.com/office/drawing/2017/decorative" val="1"/>
                </a:ext>
              </a:extLst>
            </p:cNvPr>
            <p:cNvSpPr>
              <a:spLocks noChangeArrowheads="1"/>
            </p:cNvSpPr>
            <p:nvPr/>
          </p:nvSpPr>
          <p:spPr bwMode="auto">
            <a:xfrm flipV="1">
              <a:off x="193232" y="5702042"/>
              <a:ext cx="8873274" cy="775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Command and Control (C2)</a:t>
              </a:r>
            </a:p>
          </p:txBody>
        </p:sp>
        <p:sp>
          <p:nvSpPr>
            <p:cNvPr id="124944" name="Rectangle 169">
              <a:extLst>
                <a:ext uri="{FF2B5EF4-FFF2-40B4-BE49-F238E27FC236}">
                  <a16:creationId xmlns:a16="http://schemas.microsoft.com/office/drawing/2014/main" id="{37353FDB-2D7D-43BE-AAFB-6809B91479CF}"/>
                </a:ext>
                <a:ext uri="{C183D7F6-B498-43B3-948B-1728B52AA6E4}">
                  <adec:decorative xmlns:adec="http://schemas.microsoft.com/office/drawing/2017/decorative" val="1"/>
                </a:ext>
              </a:extLst>
            </p:cNvPr>
            <p:cNvSpPr>
              <a:spLocks noChangeArrowheads="1"/>
            </p:cNvSpPr>
            <p:nvPr/>
          </p:nvSpPr>
          <p:spPr bwMode="auto">
            <a:xfrm flipV="1">
              <a:off x="196680" y="4842999"/>
              <a:ext cx="8873274" cy="8519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DAA-Surveillance</a:t>
              </a:r>
            </a:p>
          </p:txBody>
        </p:sp>
        <p:sp>
          <p:nvSpPr>
            <p:cNvPr id="124945" name="Rectangle 169">
              <a:extLst>
                <a:ext uri="{FF2B5EF4-FFF2-40B4-BE49-F238E27FC236}">
                  <a16:creationId xmlns:a16="http://schemas.microsoft.com/office/drawing/2014/main" id="{01B4793E-16A4-4108-B5CF-85CA6E1652A4}"/>
                </a:ext>
                <a:ext uri="{C183D7F6-B498-43B3-948B-1728B52AA6E4}">
                  <adec:decorative xmlns:adec="http://schemas.microsoft.com/office/drawing/2017/decorative" val="1"/>
                </a:ext>
              </a:extLst>
            </p:cNvPr>
            <p:cNvSpPr>
              <a:spLocks noChangeArrowheads="1"/>
            </p:cNvSpPr>
            <p:nvPr/>
          </p:nvSpPr>
          <p:spPr bwMode="auto">
            <a:xfrm flipV="1">
              <a:off x="190897" y="3941233"/>
              <a:ext cx="8873274" cy="9105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Airworthiness</a:t>
              </a:r>
            </a:p>
          </p:txBody>
        </p:sp>
        <p:sp>
          <p:nvSpPr>
            <p:cNvPr id="40" name="TextBox 39" descr="UAS  SC-228">
              <a:extLst>
                <a:ext uri="{FF2B5EF4-FFF2-40B4-BE49-F238E27FC236}">
                  <a16:creationId xmlns:a16="http://schemas.microsoft.com/office/drawing/2014/main" id="{348B1F59-9DB2-4FFC-B5CA-CF1871054FE1}"/>
                </a:ext>
                <a:ext uri="{C183D7F6-B498-43B3-948B-1728B52AA6E4}">
                  <adec:decorative xmlns:adec="http://schemas.microsoft.com/office/drawing/2017/decorative" val="0"/>
                </a:ext>
              </a:extLst>
            </p:cNvPr>
            <p:cNvSpPr txBox="1"/>
            <p:nvPr/>
          </p:nvSpPr>
          <p:spPr bwMode="auto">
            <a:xfrm>
              <a:off x="758112" y="5291323"/>
              <a:ext cx="123111" cy="1153852"/>
            </a:xfrm>
            <a:prstGeom prst="rect">
              <a:avLst/>
            </a:prstGeom>
            <a:solidFill>
              <a:schemeClr val="accent5">
                <a:lumMod val="50000"/>
              </a:schemeClr>
            </a:solidFill>
            <a:ln>
              <a:solidFill>
                <a:schemeClr val="tx1"/>
              </a:solidFill>
            </a:ln>
          </p:spPr>
          <p:txBody>
            <a:bodyPr vert="vert270" wrap="square" lIns="0" tIns="0" rIns="0" bIns="0" anchor="ctr">
              <a:spAutoFit/>
            </a:bodyPr>
            <a:lstStyle/>
            <a:p>
              <a:pPr algn="ctr" eaLnBrk="1" fontAlgn="auto" hangingPunct="1">
                <a:spcBef>
                  <a:spcPts val="0"/>
                </a:spcBef>
                <a:spcAft>
                  <a:spcPts val="0"/>
                </a:spcAft>
                <a:defRPr/>
              </a:pPr>
              <a:r>
                <a:rPr lang="en-US" sz="800" b="1" spc="-10">
                  <a:solidFill>
                    <a:schemeClr val="bg1"/>
                  </a:solidFill>
                  <a:latin typeface="Segoe UI" panose="020B0502040204020203" pitchFamily="34" charset="0"/>
                  <a:cs typeface="Segoe UI" panose="020B0502040204020203" pitchFamily="34" charset="0"/>
                </a:rPr>
                <a:t>UAS  </a:t>
              </a:r>
              <a:r>
                <a:rPr lang="en-US" sz="800" b="1" spc="-5">
                  <a:solidFill>
                    <a:schemeClr val="bg1"/>
                  </a:solidFill>
                  <a:latin typeface="Segoe UI" panose="020B0502040204020203" pitchFamily="34" charset="0"/>
                  <a:cs typeface="Segoe UI" panose="020B0502040204020203" pitchFamily="34" charset="0"/>
                </a:rPr>
                <a:t>SC</a:t>
              </a:r>
              <a:r>
                <a:rPr lang="en-US" sz="800" b="1">
                  <a:solidFill>
                    <a:schemeClr val="bg1"/>
                  </a:solidFill>
                  <a:latin typeface="Segoe UI" panose="020B0502040204020203" pitchFamily="34" charset="0"/>
                  <a:cs typeface="Segoe UI" panose="020B0502040204020203" pitchFamily="34" charset="0"/>
                </a:rPr>
                <a:t>-228</a:t>
              </a:r>
              <a:endParaRPr lang="en-US" sz="800">
                <a:solidFill>
                  <a:schemeClr val="bg1"/>
                </a:solidFill>
                <a:latin typeface="Segoe UI" panose="020B0502040204020203" pitchFamily="34" charset="0"/>
                <a:cs typeface="Segoe UI" panose="020B0502040204020203" pitchFamily="34" charset="0"/>
              </a:endParaRPr>
            </a:p>
          </p:txBody>
        </p:sp>
        <p:sp>
          <p:nvSpPr>
            <p:cNvPr id="124949" name="decision 962" descr="decision 962">
              <a:hlinkClick r:id="rId2"/>
              <a:extLst>
                <a:ext uri="{FF2B5EF4-FFF2-40B4-BE49-F238E27FC236}">
                  <a16:creationId xmlns:a16="http://schemas.microsoft.com/office/drawing/2014/main" id="{7CECEA1D-6050-4E5C-82C9-062BD85D48B7}"/>
                </a:ext>
                <a:ext uri="{C183D7F6-B498-43B3-948B-1728B52AA6E4}">
                  <adec:decorative xmlns:adec="http://schemas.microsoft.com/office/drawing/2017/decorative" val="0"/>
                </a:ext>
              </a:extLst>
            </p:cNvPr>
            <p:cNvSpPr>
              <a:spLocks noChangeArrowheads="1"/>
            </p:cNvSpPr>
            <p:nvPr/>
          </p:nvSpPr>
          <p:spPr bwMode="auto">
            <a:xfrm>
              <a:off x="1085967" y="5355812"/>
              <a:ext cx="320031" cy="271429"/>
            </a:xfrm>
            <a:prstGeom prst="triangle">
              <a:avLst>
                <a:gd name="adj" fmla="val 50000"/>
              </a:avLst>
            </a:prstGeom>
            <a:solidFill>
              <a:srgbClr val="D9D9D9"/>
            </a:solidFill>
            <a:ln w="190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962</a:t>
              </a:r>
            </a:p>
          </p:txBody>
        </p:sp>
        <p:sp>
          <p:nvSpPr>
            <p:cNvPr id="29" name="TextBox 28" descr="SC-147">
              <a:extLst>
                <a:ext uri="{FF2B5EF4-FFF2-40B4-BE49-F238E27FC236}">
                  <a16:creationId xmlns:a16="http://schemas.microsoft.com/office/drawing/2014/main" id="{0412628C-FADA-47EF-8675-1BACEA57466C}"/>
                </a:ext>
                <a:ext uri="{C183D7F6-B498-43B3-948B-1728B52AA6E4}">
                  <adec:decorative xmlns:adec="http://schemas.microsoft.com/office/drawing/2017/decorative" val="0"/>
                </a:ext>
              </a:extLst>
            </p:cNvPr>
            <p:cNvSpPr txBox="1"/>
            <p:nvPr/>
          </p:nvSpPr>
          <p:spPr bwMode="auto">
            <a:xfrm>
              <a:off x="758110" y="4861338"/>
              <a:ext cx="123111" cy="422866"/>
            </a:xfrm>
            <a:prstGeom prst="rect">
              <a:avLst/>
            </a:prstGeom>
            <a:solidFill>
              <a:schemeClr val="accent5">
                <a:lumMod val="50000"/>
              </a:schemeClr>
            </a:solidFill>
            <a:ln>
              <a:solidFill>
                <a:schemeClr val="tx1"/>
              </a:solidFill>
            </a:ln>
          </p:spPr>
          <p:txBody>
            <a:bodyPr vert="vert270" wrap="square" lIns="0" tIns="0" rIns="0" bIns="0" anchor="ctr">
              <a:spAutoFit/>
            </a:bodyPr>
            <a:lstStyle/>
            <a:p>
              <a:pPr algn="ctr" eaLnBrk="1" fontAlgn="auto" hangingPunct="1">
                <a:spcBef>
                  <a:spcPts val="0"/>
                </a:spcBef>
                <a:spcAft>
                  <a:spcPts val="0"/>
                </a:spcAft>
                <a:defRPr/>
              </a:pPr>
              <a:r>
                <a:rPr lang="en-US" sz="800" b="1" spc="-10">
                  <a:solidFill>
                    <a:schemeClr val="bg1"/>
                  </a:solidFill>
                  <a:latin typeface="Segoe UI" panose="020B0502040204020203" pitchFamily="34" charset="0"/>
                  <a:cs typeface="Segoe UI" panose="020B0502040204020203" pitchFamily="34" charset="0"/>
                </a:rPr>
                <a:t>SC-147</a:t>
              </a:r>
              <a:endParaRPr lang="en-US" sz="800">
                <a:solidFill>
                  <a:schemeClr val="bg1"/>
                </a:solidFill>
                <a:latin typeface="Segoe UI" panose="020B0502040204020203" pitchFamily="34" charset="0"/>
                <a:cs typeface="Segoe UI" panose="020B0502040204020203" pitchFamily="34" charset="0"/>
              </a:endParaRPr>
            </a:p>
          </p:txBody>
        </p:sp>
        <p:sp>
          <p:nvSpPr>
            <p:cNvPr id="124957" name="Rectangle 108">
              <a:extLst>
                <a:ext uri="{FF2B5EF4-FFF2-40B4-BE49-F238E27FC236}">
                  <a16:creationId xmlns:a16="http://schemas.microsoft.com/office/drawing/2014/main" id="{BF3B30F4-F2A1-4CF3-84B4-7AD43B0B2BB2}"/>
                </a:ext>
                <a:ext uri="{C183D7F6-B498-43B3-948B-1728B52AA6E4}">
                  <adec:decorative xmlns:adec="http://schemas.microsoft.com/office/drawing/2017/decorative" val="1"/>
                </a:ext>
              </a:extLst>
            </p:cNvPr>
            <p:cNvSpPr>
              <a:spLocks noChangeArrowheads="1"/>
            </p:cNvSpPr>
            <p:nvPr/>
          </p:nvSpPr>
          <p:spPr bwMode="auto">
            <a:xfrm>
              <a:off x="1415523" y="5459009"/>
              <a:ext cx="824849" cy="128000"/>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3"/>
                </a:lnSpc>
                <a:spcBef>
                  <a:spcPts val="25"/>
                </a:spcBef>
              </a:pPr>
              <a:r>
                <a:rPr lang="en-US" altLang="en-US" sz="800">
                  <a:solidFill>
                    <a:srgbClr val="000000"/>
                  </a:solidFill>
                  <a:latin typeface="Segoe UI" panose="020B0502040204020203" pitchFamily="34" charset="0"/>
                  <a:cs typeface="Segoe UI" panose="020B0502040204020203" pitchFamily="34" charset="0"/>
                </a:rPr>
                <a:t>DAA-</a:t>
              </a:r>
              <a:r>
                <a:rPr lang="el-GR" altLang="en-US" sz="800">
                  <a:solidFill>
                    <a:srgbClr val="000000"/>
                  </a:solidFill>
                  <a:latin typeface="Segoe UI" panose="020B0502040204020203" pitchFamily="34" charset="0"/>
                  <a:cs typeface="Segoe UI" panose="020B0502040204020203" pitchFamily="34" charset="0"/>
                </a:rPr>
                <a:t>Φ2 </a:t>
              </a:r>
              <a:r>
                <a:rPr lang="en-US" altLang="en-US" sz="800">
                  <a:solidFill>
                    <a:srgbClr val="000000"/>
                  </a:solidFill>
                  <a:latin typeface="Segoe UI" panose="020B0502040204020203" pitchFamily="34" charset="0"/>
                  <a:cs typeface="Segoe UI" panose="020B0502040204020203" pitchFamily="34" charset="0"/>
                </a:rPr>
                <a:t>MOPS</a:t>
              </a:r>
            </a:p>
          </p:txBody>
        </p:sp>
        <p:cxnSp>
          <p:nvCxnSpPr>
            <p:cNvPr id="124959" name="Straight Connector 6">
              <a:extLst>
                <a:ext uri="{FF2B5EF4-FFF2-40B4-BE49-F238E27FC236}">
                  <a16:creationId xmlns:a16="http://schemas.microsoft.com/office/drawing/2014/main" id="{08AE18EC-345A-42D9-B583-A25629D235A5}"/>
                </a:ext>
                <a:ext uri="{C183D7F6-B498-43B3-948B-1728B52AA6E4}">
                  <adec:decorative xmlns:adec="http://schemas.microsoft.com/office/drawing/2017/decorative" val="1"/>
                </a:ext>
              </a:extLst>
            </p:cNvPr>
            <p:cNvCxnSpPr>
              <a:cxnSpLocks/>
              <a:stCxn id="29" idx="2"/>
            </p:cNvCxnSpPr>
            <p:nvPr/>
          </p:nvCxnSpPr>
          <p:spPr bwMode="auto">
            <a:xfrm>
              <a:off x="819666" y="5284204"/>
              <a:ext cx="8244505" cy="18744"/>
            </a:xfrm>
            <a:prstGeom prst="line">
              <a:avLst/>
            </a:prstGeom>
            <a:noFill/>
            <a:ln w="9525" algn="ctr">
              <a:solidFill>
                <a:schemeClr val="tx1"/>
              </a:solidFill>
              <a:prstDash val="dash"/>
              <a:round/>
              <a:headEnd/>
              <a:tailEnd/>
            </a:ln>
          </p:spPr>
        </p:cxnSp>
        <p:sp>
          <p:nvSpPr>
            <p:cNvPr id="35" name="support 1106" descr="support 1106">
              <a:hlinkClick r:id="rId3"/>
              <a:extLst>
                <a:ext uri="{FF2B5EF4-FFF2-40B4-BE49-F238E27FC236}">
                  <a16:creationId xmlns:a16="http://schemas.microsoft.com/office/drawing/2014/main" id="{0791D708-F54F-4530-8763-6714A2FA2E4E}"/>
                </a:ext>
                <a:ext uri="{C183D7F6-B498-43B3-948B-1728B52AA6E4}">
                  <adec:decorative xmlns:adec="http://schemas.microsoft.com/office/drawing/2017/decorative" val="0"/>
                </a:ext>
              </a:extLst>
            </p:cNvPr>
            <p:cNvSpPr>
              <a:spLocks/>
            </p:cNvSpPr>
            <p:nvPr/>
          </p:nvSpPr>
          <p:spPr bwMode="auto">
            <a:xfrm>
              <a:off x="1175130" y="2374315"/>
              <a:ext cx="140954" cy="138280"/>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nchor="t"/>
            <a:lstStyle/>
            <a:p>
              <a:endParaRPr lang="en-US" sz="800">
                <a:latin typeface="Calibri"/>
                <a:ea typeface="ＭＳ Ｐゴシック"/>
                <a:cs typeface="Calibri"/>
              </a:endParaRPr>
            </a:p>
          </p:txBody>
        </p:sp>
        <p:sp>
          <p:nvSpPr>
            <p:cNvPr id="36" name="object 172" descr="UTM USS to USS Standard">
              <a:extLst>
                <a:ext uri="{FF2B5EF4-FFF2-40B4-BE49-F238E27FC236}">
                  <a16:creationId xmlns:a16="http://schemas.microsoft.com/office/drawing/2014/main" id="{771CEA25-9752-44F9-A8C2-15B8418BDDCD}"/>
                </a:ext>
                <a:ext uri="{C183D7F6-B498-43B3-948B-1728B52AA6E4}">
                  <adec:decorative xmlns:adec="http://schemas.microsoft.com/office/drawing/2017/decorative" val="0"/>
                </a:ext>
              </a:extLst>
            </p:cNvPr>
            <p:cNvSpPr txBox="1">
              <a:spLocks noChangeArrowheads="1"/>
            </p:cNvSpPr>
            <p:nvPr/>
          </p:nvSpPr>
          <p:spPr bwMode="auto">
            <a:xfrm>
              <a:off x="1360272" y="2373856"/>
              <a:ext cx="1265193" cy="1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254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UTM USS to USS Standard</a:t>
              </a:r>
            </a:p>
          </p:txBody>
        </p:sp>
        <p:sp>
          <p:nvSpPr>
            <p:cNvPr id="39" name="support 1110" descr="support 1110">
              <a:hlinkClick r:id="rId4"/>
              <a:extLst>
                <a:ext uri="{FF2B5EF4-FFF2-40B4-BE49-F238E27FC236}">
                  <a16:creationId xmlns:a16="http://schemas.microsoft.com/office/drawing/2014/main" id="{950A4F1C-3D2A-480A-8955-91E2EEDE2676}"/>
                </a:ext>
                <a:ext uri="{C183D7F6-B498-43B3-948B-1728B52AA6E4}">
                  <adec:decorative xmlns:adec="http://schemas.microsoft.com/office/drawing/2017/decorative" val="0"/>
                </a:ext>
              </a:extLst>
            </p:cNvPr>
            <p:cNvSpPr>
              <a:spLocks/>
            </p:cNvSpPr>
            <p:nvPr/>
          </p:nvSpPr>
          <p:spPr bwMode="auto">
            <a:xfrm>
              <a:off x="1174358" y="873389"/>
              <a:ext cx="516866" cy="120594"/>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lstStyle/>
            <a:p>
              <a:pPr lvl="0"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1" name="object 172" descr="Urban Air Mobility (UAM) Concept Development">
              <a:extLst>
                <a:ext uri="{FF2B5EF4-FFF2-40B4-BE49-F238E27FC236}">
                  <a16:creationId xmlns:a16="http://schemas.microsoft.com/office/drawing/2014/main" id="{6E85D92C-F8A8-4304-B9A1-F36E8E2A5F13}"/>
                </a:ext>
                <a:ext uri="{C183D7F6-B498-43B3-948B-1728B52AA6E4}">
                  <adec:decorative xmlns:adec="http://schemas.microsoft.com/office/drawing/2017/decorative" val="0"/>
                </a:ext>
              </a:extLst>
            </p:cNvPr>
            <p:cNvSpPr txBox="1">
              <a:spLocks noChangeArrowheads="1"/>
            </p:cNvSpPr>
            <p:nvPr/>
          </p:nvSpPr>
          <p:spPr bwMode="auto">
            <a:xfrm>
              <a:off x="1732719" y="879715"/>
              <a:ext cx="2226538" cy="1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254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Urban Air Mobility (UAM) Concept Development</a:t>
              </a:r>
            </a:p>
          </p:txBody>
        </p:sp>
        <p:sp>
          <p:nvSpPr>
            <p:cNvPr id="42" name="support 1109" descr="support 1109">
              <a:hlinkClick r:id="rId5"/>
              <a:extLst>
                <a:ext uri="{FF2B5EF4-FFF2-40B4-BE49-F238E27FC236}">
                  <a16:creationId xmlns:a16="http://schemas.microsoft.com/office/drawing/2014/main" id="{F63D2F9B-C015-4DB7-A18C-387F6B4358F0}"/>
                </a:ext>
                <a:ext uri="{C183D7F6-B498-43B3-948B-1728B52AA6E4}">
                  <adec:decorative xmlns:adec="http://schemas.microsoft.com/office/drawing/2017/decorative" val="0"/>
                </a:ext>
              </a:extLst>
            </p:cNvPr>
            <p:cNvSpPr>
              <a:spLocks/>
            </p:cNvSpPr>
            <p:nvPr/>
          </p:nvSpPr>
          <p:spPr bwMode="auto">
            <a:xfrm>
              <a:off x="1172990" y="1074132"/>
              <a:ext cx="401084" cy="143236"/>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lstStyle/>
            <a:p>
              <a:pPr lvl="0"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3" name="object 172" descr="Upper Class E Traffic Management – ConOps Development">
              <a:extLst>
                <a:ext uri="{FF2B5EF4-FFF2-40B4-BE49-F238E27FC236}">
                  <a16:creationId xmlns:a16="http://schemas.microsoft.com/office/drawing/2014/main" id="{936915B5-3AD1-41B8-B8A9-719ABC570045}"/>
                </a:ext>
                <a:ext uri="{C183D7F6-B498-43B3-948B-1728B52AA6E4}">
                  <adec:decorative xmlns:adec="http://schemas.microsoft.com/office/drawing/2017/decorative" val="0"/>
                </a:ext>
              </a:extLst>
            </p:cNvPr>
            <p:cNvSpPr txBox="1">
              <a:spLocks noChangeArrowheads="1"/>
            </p:cNvSpPr>
            <p:nvPr/>
          </p:nvSpPr>
          <p:spPr bwMode="auto">
            <a:xfrm>
              <a:off x="1628003" y="1080834"/>
              <a:ext cx="2839912" cy="1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254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Upper Class E Traffic Management – </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ConOps</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Development</a:t>
              </a:r>
            </a:p>
          </p:txBody>
        </p:sp>
        <p:sp>
          <p:nvSpPr>
            <p:cNvPr id="44" name="support 882" descr="support 882">
              <a:hlinkClick r:id="rId6"/>
              <a:extLst>
                <a:ext uri="{FF2B5EF4-FFF2-40B4-BE49-F238E27FC236}">
                  <a16:creationId xmlns:a16="http://schemas.microsoft.com/office/drawing/2014/main" id="{51CA4DF5-A90A-FF41-96DC-85AC70A394F2}"/>
                </a:ext>
                <a:ext uri="{C183D7F6-B498-43B3-948B-1728B52AA6E4}">
                  <adec:decorative xmlns:adec="http://schemas.microsoft.com/office/drawing/2017/decorative" val="0"/>
                </a:ext>
              </a:extLst>
            </p:cNvPr>
            <p:cNvSpPr>
              <a:spLocks/>
            </p:cNvSpPr>
            <p:nvPr/>
          </p:nvSpPr>
          <p:spPr bwMode="auto">
            <a:xfrm>
              <a:off x="1177217" y="2636142"/>
              <a:ext cx="1675398" cy="128016"/>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nchor="t"/>
            <a:lstStyle/>
            <a:p>
              <a:endParaRPr lang="en-US" sz="800">
                <a:latin typeface="Calibri"/>
                <a:ea typeface="ＭＳ Ｐゴシック"/>
                <a:cs typeface="Calibri"/>
              </a:endParaRPr>
            </a:p>
          </p:txBody>
        </p:sp>
        <p:sp>
          <p:nvSpPr>
            <p:cNvPr id="45" name="support 884" descr="support 884">
              <a:hlinkClick r:id="rId7"/>
              <a:extLst>
                <a:ext uri="{FF2B5EF4-FFF2-40B4-BE49-F238E27FC236}">
                  <a16:creationId xmlns:a16="http://schemas.microsoft.com/office/drawing/2014/main" id="{9C746C03-13C4-4341-B752-0B03D94F4FB3}"/>
                </a:ext>
                <a:ext uri="{C183D7F6-B498-43B3-948B-1728B52AA6E4}">
                  <adec:decorative xmlns:adec="http://schemas.microsoft.com/office/drawing/2017/decorative" val="0"/>
                </a:ext>
              </a:extLst>
            </p:cNvPr>
            <p:cNvSpPr>
              <a:spLocks/>
            </p:cNvSpPr>
            <p:nvPr/>
          </p:nvSpPr>
          <p:spPr bwMode="auto">
            <a:xfrm>
              <a:off x="1176572" y="2849524"/>
              <a:ext cx="1026568" cy="131046"/>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nchor="t"/>
            <a:lstStyle/>
            <a:p>
              <a:endParaRPr lang="en-US" sz="800">
                <a:latin typeface="Calibri"/>
                <a:ea typeface="ＭＳ Ｐゴシック"/>
                <a:cs typeface="Calibri"/>
              </a:endParaRPr>
            </a:p>
          </p:txBody>
        </p:sp>
        <p:sp>
          <p:nvSpPr>
            <p:cNvPr id="46" name="support 1152" descr="support 1152">
              <a:hlinkClick r:id="rId8"/>
              <a:extLst>
                <a:ext uri="{FF2B5EF4-FFF2-40B4-BE49-F238E27FC236}">
                  <a16:creationId xmlns:a16="http://schemas.microsoft.com/office/drawing/2014/main" id="{7D53E73B-9B0C-514A-A8FC-ED68457E3B37}"/>
                </a:ext>
                <a:ext uri="{C183D7F6-B498-43B3-948B-1728B52AA6E4}">
                  <adec:decorative xmlns:adec="http://schemas.microsoft.com/office/drawing/2017/decorative" val="0"/>
                </a:ext>
              </a:extLst>
            </p:cNvPr>
            <p:cNvSpPr>
              <a:spLocks/>
            </p:cNvSpPr>
            <p:nvPr/>
          </p:nvSpPr>
          <p:spPr bwMode="auto">
            <a:xfrm>
              <a:off x="1174558" y="1283683"/>
              <a:ext cx="515298" cy="138863"/>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lstStyle/>
            <a:p>
              <a:pPr lvl="0"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7" name="support 1154" descr="support 1154">
              <a:hlinkClick r:id="rId9"/>
              <a:extLst>
                <a:ext uri="{FF2B5EF4-FFF2-40B4-BE49-F238E27FC236}">
                  <a16:creationId xmlns:a16="http://schemas.microsoft.com/office/drawing/2014/main" id="{BC8F18ED-F09E-C54D-84FC-2370923CE246}"/>
                </a:ext>
                <a:ext uri="{C183D7F6-B498-43B3-948B-1728B52AA6E4}">
                  <adec:decorative xmlns:adec="http://schemas.microsoft.com/office/drawing/2017/decorative" val="0"/>
                </a:ext>
              </a:extLst>
            </p:cNvPr>
            <p:cNvSpPr>
              <a:spLocks/>
            </p:cNvSpPr>
            <p:nvPr/>
          </p:nvSpPr>
          <p:spPr bwMode="auto">
            <a:xfrm>
              <a:off x="1172992" y="1493232"/>
              <a:ext cx="152401" cy="156374"/>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lstStyle/>
            <a:p>
              <a:pPr lvl="0"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8" name="support 1156" descr="support 1156">
              <a:hlinkClick r:id="rId10"/>
              <a:extLst>
                <a:ext uri="{FF2B5EF4-FFF2-40B4-BE49-F238E27FC236}">
                  <a16:creationId xmlns:a16="http://schemas.microsoft.com/office/drawing/2014/main" id="{539AF8F3-49A4-8343-95C3-5B0B43B6CF72}"/>
                </a:ext>
                <a:ext uri="{C183D7F6-B498-43B3-948B-1728B52AA6E4}">
                  <adec:decorative xmlns:adec="http://schemas.microsoft.com/office/drawing/2017/decorative" val="0"/>
                </a:ext>
              </a:extLst>
            </p:cNvPr>
            <p:cNvSpPr>
              <a:spLocks/>
            </p:cNvSpPr>
            <p:nvPr/>
          </p:nvSpPr>
          <p:spPr bwMode="auto">
            <a:xfrm>
              <a:off x="1172990" y="1740885"/>
              <a:ext cx="288166" cy="121507"/>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lstStyle/>
            <a:p>
              <a:pPr lvl="0"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9" name="support 1158" descr="support 1158">
              <a:hlinkClick r:id="rId11"/>
              <a:extLst>
                <a:ext uri="{FF2B5EF4-FFF2-40B4-BE49-F238E27FC236}">
                  <a16:creationId xmlns:a16="http://schemas.microsoft.com/office/drawing/2014/main" id="{2A69D763-118A-5144-A674-EDFA93AE8D43}"/>
                </a:ext>
                <a:ext uri="{C183D7F6-B498-43B3-948B-1728B52AA6E4}">
                  <adec:decorative xmlns:adec="http://schemas.microsoft.com/office/drawing/2017/decorative" val="0"/>
                </a:ext>
              </a:extLst>
            </p:cNvPr>
            <p:cNvSpPr>
              <a:spLocks/>
            </p:cNvSpPr>
            <p:nvPr/>
          </p:nvSpPr>
          <p:spPr bwMode="auto">
            <a:xfrm>
              <a:off x="1172991" y="1925033"/>
              <a:ext cx="288167" cy="135550"/>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lstStyle/>
            <a:p>
              <a:pPr lvl="0"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50" name="object 172" descr="Identify and Standardize Unique UAS Airworthiness (AW) : VLOS Urban Ops, Focus Area 1">
              <a:extLst>
                <a:ext uri="{FF2B5EF4-FFF2-40B4-BE49-F238E27FC236}">
                  <a16:creationId xmlns:a16="http://schemas.microsoft.com/office/drawing/2014/main" id="{2DF95568-42CF-104D-916C-4ECD0EA8CAB8}"/>
                </a:ext>
                <a:ext uri="{C183D7F6-B498-43B3-948B-1728B52AA6E4}">
                  <adec:decorative xmlns:adec="http://schemas.microsoft.com/office/drawing/2017/decorative" val="0"/>
                </a:ext>
              </a:extLst>
            </p:cNvPr>
            <p:cNvSpPr txBox="1">
              <a:spLocks noChangeArrowheads="1"/>
            </p:cNvSpPr>
            <p:nvPr/>
          </p:nvSpPr>
          <p:spPr bwMode="auto">
            <a:xfrm>
              <a:off x="2244864" y="2849524"/>
              <a:ext cx="4024253" cy="1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254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Identify and Standardize Unique UAS Airworthiness (AW) : VLOS Urban Ops, Focus Area 1</a:t>
              </a:r>
            </a:p>
          </p:txBody>
        </p:sp>
        <p:sp>
          <p:nvSpPr>
            <p:cNvPr id="51" name="object 172" descr="Identify and Standardize Unique UAS Airworthiness (AW) : BVLOS, Focus Area 3">
              <a:extLst>
                <a:ext uri="{FF2B5EF4-FFF2-40B4-BE49-F238E27FC236}">
                  <a16:creationId xmlns:a16="http://schemas.microsoft.com/office/drawing/2014/main" id="{5779C0DD-F6A2-CB40-ADB7-D5C8B6DEDA7C}"/>
                </a:ext>
                <a:ext uri="{C183D7F6-B498-43B3-948B-1728B52AA6E4}">
                  <adec:decorative xmlns:adec="http://schemas.microsoft.com/office/drawing/2017/decorative" val="0"/>
                </a:ext>
              </a:extLst>
            </p:cNvPr>
            <p:cNvSpPr txBox="1">
              <a:spLocks noChangeArrowheads="1"/>
            </p:cNvSpPr>
            <p:nvPr/>
          </p:nvSpPr>
          <p:spPr bwMode="auto">
            <a:xfrm>
              <a:off x="2881868" y="2626707"/>
              <a:ext cx="3586103" cy="1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254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Identify and Standardize Unique UAS Airworthiness (AW) : BVLOS, Focus Area 3</a:t>
              </a:r>
            </a:p>
          </p:txBody>
        </p:sp>
        <p:sp>
          <p:nvSpPr>
            <p:cNvPr id="52" name="object 172" descr="Advanced Air Mobility Beyond Visual Line of Sight (BVLOS) NAS Evaluation (AAM BNE)">
              <a:extLst>
                <a:ext uri="{FF2B5EF4-FFF2-40B4-BE49-F238E27FC236}">
                  <a16:creationId xmlns:a16="http://schemas.microsoft.com/office/drawing/2014/main" id="{60CA0495-4413-8040-BD6B-B8CF753A024F}"/>
                </a:ext>
                <a:ext uri="{C183D7F6-B498-43B3-948B-1728B52AA6E4}">
                  <adec:decorative xmlns:adec="http://schemas.microsoft.com/office/drawing/2017/decorative" val="0"/>
                </a:ext>
              </a:extLst>
            </p:cNvPr>
            <p:cNvSpPr txBox="1">
              <a:spLocks noChangeArrowheads="1"/>
            </p:cNvSpPr>
            <p:nvPr/>
          </p:nvSpPr>
          <p:spPr bwMode="auto">
            <a:xfrm>
              <a:off x="1732563" y="1301592"/>
              <a:ext cx="3891335" cy="1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254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Advanced Air Mobility Beyond Visual Line of Sight (BVLOS) NAS Evaluation (AAM BNE)</a:t>
              </a:r>
            </a:p>
          </p:txBody>
        </p:sp>
        <p:sp>
          <p:nvSpPr>
            <p:cNvPr id="53" name="object 172" descr="ETM Engineering Planning and Analysis">
              <a:extLst>
                <a:ext uri="{FF2B5EF4-FFF2-40B4-BE49-F238E27FC236}">
                  <a16:creationId xmlns:a16="http://schemas.microsoft.com/office/drawing/2014/main" id="{E1CE1672-4B88-AC4B-A8FD-887D98B4D2C9}"/>
                </a:ext>
                <a:ext uri="{C183D7F6-B498-43B3-948B-1728B52AA6E4}">
                  <adec:decorative xmlns:adec="http://schemas.microsoft.com/office/drawing/2017/decorative" val="0"/>
                </a:ext>
              </a:extLst>
            </p:cNvPr>
            <p:cNvSpPr txBox="1">
              <a:spLocks noChangeArrowheads="1"/>
            </p:cNvSpPr>
            <p:nvPr/>
          </p:nvSpPr>
          <p:spPr bwMode="auto">
            <a:xfrm>
              <a:off x="1379469" y="1507149"/>
              <a:ext cx="1784290" cy="1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254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ETM Engineering Planning and Analysis</a:t>
              </a:r>
            </a:p>
          </p:txBody>
        </p:sp>
        <p:sp>
          <p:nvSpPr>
            <p:cNvPr id="54" name="object 172" descr="UPP Phase 2 ">
              <a:extLst>
                <a:ext uri="{FF2B5EF4-FFF2-40B4-BE49-F238E27FC236}">
                  <a16:creationId xmlns:a16="http://schemas.microsoft.com/office/drawing/2014/main" id="{29472226-5D15-A04D-81A0-8B2F4505E4CB}"/>
                </a:ext>
                <a:ext uri="{C183D7F6-B498-43B3-948B-1728B52AA6E4}">
                  <adec:decorative xmlns:adec="http://schemas.microsoft.com/office/drawing/2017/decorative" val="0"/>
                </a:ext>
              </a:extLst>
            </p:cNvPr>
            <p:cNvSpPr txBox="1">
              <a:spLocks noChangeArrowheads="1"/>
            </p:cNvSpPr>
            <p:nvPr/>
          </p:nvSpPr>
          <p:spPr bwMode="auto">
            <a:xfrm>
              <a:off x="1510114" y="1749365"/>
              <a:ext cx="628590" cy="1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254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UPP Phase 2 </a:t>
              </a:r>
            </a:p>
          </p:txBody>
        </p:sp>
        <p:sp>
          <p:nvSpPr>
            <p:cNvPr id="55" name="object 172" descr="Unmanned Navigation Capabilities">
              <a:extLst>
                <a:ext uri="{FF2B5EF4-FFF2-40B4-BE49-F238E27FC236}">
                  <a16:creationId xmlns:a16="http://schemas.microsoft.com/office/drawing/2014/main" id="{C8954624-044E-744D-9889-D37A9021AC5F}"/>
                </a:ext>
                <a:ext uri="{C183D7F6-B498-43B3-948B-1728B52AA6E4}">
                  <adec:decorative xmlns:adec="http://schemas.microsoft.com/office/drawing/2017/decorative" val="0"/>
                </a:ext>
              </a:extLst>
            </p:cNvPr>
            <p:cNvSpPr txBox="1">
              <a:spLocks noChangeArrowheads="1"/>
            </p:cNvSpPr>
            <p:nvPr/>
          </p:nvSpPr>
          <p:spPr bwMode="auto">
            <a:xfrm>
              <a:off x="1501874" y="1944157"/>
              <a:ext cx="1617907" cy="1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254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Unmanned Navigation Capabilities</a:t>
              </a:r>
            </a:p>
          </p:txBody>
        </p:sp>
        <p:sp>
          <p:nvSpPr>
            <p:cNvPr id="65" name="support 1258" descr="support 1258">
              <a:hlinkClick r:id="rId12"/>
              <a:extLst>
                <a:ext uri="{FF2B5EF4-FFF2-40B4-BE49-F238E27FC236}">
                  <a16:creationId xmlns:a16="http://schemas.microsoft.com/office/drawing/2014/main" id="{682D8D25-61E2-43D5-AFEE-A68C2C34EE83}"/>
                </a:ext>
                <a:ext uri="{C183D7F6-B498-43B3-948B-1728B52AA6E4}">
                  <adec:decorative xmlns:adec="http://schemas.microsoft.com/office/drawing/2017/decorative" val="0"/>
                </a:ext>
              </a:extLst>
            </p:cNvPr>
            <p:cNvSpPr>
              <a:spLocks/>
            </p:cNvSpPr>
            <p:nvPr/>
          </p:nvSpPr>
          <p:spPr bwMode="auto">
            <a:xfrm>
              <a:off x="1677866" y="3117319"/>
              <a:ext cx="2569632" cy="128016"/>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nchor="t"/>
            <a:lstStyle/>
            <a:p>
              <a:endParaRPr lang="en-US" sz="800">
                <a:latin typeface="Calibri"/>
                <a:ea typeface="ＭＳ Ｐゴシック"/>
                <a:cs typeface="Calibri"/>
              </a:endParaRPr>
            </a:p>
          </p:txBody>
        </p:sp>
        <p:sp>
          <p:nvSpPr>
            <p:cNvPr id="66" name="object 172" descr="Unmanned Aviation System Weather (UAS-Wx)">
              <a:extLst>
                <a:ext uri="{FF2B5EF4-FFF2-40B4-BE49-F238E27FC236}">
                  <a16:creationId xmlns:a16="http://schemas.microsoft.com/office/drawing/2014/main" id="{EE6922C6-D3BA-4977-86AB-9E9F7256F69F}"/>
                </a:ext>
                <a:ext uri="{C183D7F6-B498-43B3-948B-1728B52AA6E4}">
                  <adec:decorative xmlns:adec="http://schemas.microsoft.com/office/drawing/2017/decorative" val="0"/>
                </a:ext>
              </a:extLst>
            </p:cNvPr>
            <p:cNvSpPr txBox="1">
              <a:spLocks noChangeArrowheads="1"/>
            </p:cNvSpPr>
            <p:nvPr/>
          </p:nvSpPr>
          <p:spPr bwMode="auto">
            <a:xfrm>
              <a:off x="4286252" y="3136440"/>
              <a:ext cx="2203997" cy="1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254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Unmanned Aviation System Weather (UAS-</a:t>
              </a:r>
              <a:r>
                <a:rPr lang="en-US" altLang="en-US" sz="800"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Wx</a:t>
              </a: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
              </a:r>
            </a:p>
          </p:txBody>
        </p:sp>
        <p:sp>
          <p:nvSpPr>
            <p:cNvPr id="68" name="support 1259" descr="support 1259">
              <a:hlinkClick r:id="rId13"/>
              <a:extLst>
                <a:ext uri="{FF2B5EF4-FFF2-40B4-BE49-F238E27FC236}">
                  <a16:creationId xmlns:a16="http://schemas.microsoft.com/office/drawing/2014/main" id="{A1520143-E78D-4282-8363-B1C4D0258F12}"/>
                </a:ext>
                <a:ext uri="{C183D7F6-B498-43B3-948B-1728B52AA6E4}">
                  <adec:decorative xmlns:adec="http://schemas.microsoft.com/office/drawing/2017/decorative" val="0"/>
                </a:ext>
              </a:extLst>
            </p:cNvPr>
            <p:cNvSpPr>
              <a:spLocks/>
            </p:cNvSpPr>
            <p:nvPr/>
          </p:nvSpPr>
          <p:spPr bwMode="auto">
            <a:xfrm>
              <a:off x="1174357" y="682889"/>
              <a:ext cx="1945423" cy="123654"/>
            </a:xfrm>
            <a:custGeom>
              <a:avLst/>
              <a:gdLst>
                <a:gd name="T0" fmla="*/ 0 w 1513839"/>
                <a:gd name="T1" fmla="*/ 469392 h 469900"/>
                <a:gd name="T2" fmla="*/ 1513332 w 1513839"/>
                <a:gd name="T3" fmla="*/ 469392 h 469900"/>
                <a:gd name="T4" fmla="*/ 1513332 w 1513839"/>
                <a:gd name="T5" fmla="*/ 0 h 469900"/>
                <a:gd name="T6" fmla="*/ 0 w 1513839"/>
                <a:gd name="T7" fmla="*/ 0 h 469900"/>
                <a:gd name="T8" fmla="*/ 0 w 1513839"/>
                <a:gd name="T9" fmla="*/ 469392 h 469900"/>
              </a:gdLst>
              <a:ahLst/>
              <a:cxnLst>
                <a:cxn ang="0">
                  <a:pos x="T0" y="T1"/>
                </a:cxn>
                <a:cxn ang="0">
                  <a:pos x="T2" y="T3"/>
                </a:cxn>
                <a:cxn ang="0">
                  <a:pos x="T4" y="T5"/>
                </a:cxn>
                <a:cxn ang="0">
                  <a:pos x="T6" y="T7"/>
                </a:cxn>
                <a:cxn ang="0">
                  <a:pos x="T8" y="T9"/>
                </a:cxn>
              </a:cxnLst>
              <a:rect l="0" t="0" r="r" b="b"/>
              <a:pathLst>
                <a:path w="1513839" h="469900">
                  <a:moveTo>
                    <a:pt x="0" y="469392"/>
                  </a:moveTo>
                  <a:lnTo>
                    <a:pt x="1513332" y="469392"/>
                  </a:lnTo>
                  <a:lnTo>
                    <a:pt x="1513332" y="0"/>
                  </a:lnTo>
                  <a:lnTo>
                    <a:pt x="0" y="0"/>
                  </a:lnTo>
                  <a:lnTo>
                    <a:pt x="0" y="469392"/>
                  </a:lnTo>
                  <a:close/>
                </a:path>
              </a:pathLst>
            </a:custGeom>
            <a:solidFill>
              <a:srgbClr val="D0F1FB"/>
            </a:solidFill>
            <a:ln w="9144">
              <a:solidFill>
                <a:srgbClr val="000000"/>
              </a:solidFill>
              <a:round/>
              <a:headEnd/>
              <a:tailEnd/>
            </a:ln>
          </p:spPr>
          <p:txBody>
            <a:bodyPr lIns="0" tIns="0" rIns="0" bIns="0"/>
            <a:lstStyle/>
            <a:p>
              <a:pPr lvl="0"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9" name="object 172" descr="UAS BEYOND Program">
              <a:extLst>
                <a:ext uri="{FF2B5EF4-FFF2-40B4-BE49-F238E27FC236}">
                  <a16:creationId xmlns:a16="http://schemas.microsoft.com/office/drawing/2014/main" id="{A846FDE4-6124-44BE-84F1-DFF7F6877E63}"/>
                </a:ext>
                <a:ext uri="{C183D7F6-B498-43B3-948B-1728B52AA6E4}">
                  <adec:decorative xmlns:adec="http://schemas.microsoft.com/office/drawing/2017/decorative" val="0"/>
                </a:ext>
              </a:extLst>
            </p:cNvPr>
            <p:cNvSpPr txBox="1">
              <a:spLocks noChangeArrowheads="1"/>
            </p:cNvSpPr>
            <p:nvPr/>
          </p:nvSpPr>
          <p:spPr bwMode="auto">
            <a:xfrm>
              <a:off x="3173557" y="689051"/>
              <a:ext cx="1090417" cy="1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254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UAS BEYOND Program</a:t>
              </a:r>
            </a:p>
          </p:txBody>
        </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New Entrants – UAS Roadmap: Assumptions">
            <a:extLst>
              <a:ext uri="{FF2B5EF4-FFF2-40B4-BE49-F238E27FC236}">
                <a16:creationId xmlns:a16="http://schemas.microsoft.com/office/drawing/2014/main" id="{9F93443C-0DBB-42AD-AC07-2423EE236690}"/>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New Entrants – UAS Roadmap: Assumptions</a:t>
            </a:r>
          </a:p>
        </p:txBody>
      </p:sp>
      <p:sp>
        <p:nvSpPr>
          <p:cNvPr id="2" name="Slide Number Placeholder 1" descr="97">
            <a:extLst>
              <a:ext uri="{FF2B5EF4-FFF2-40B4-BE49-F238E27FC236}">
                <a16:creationId xmlns:a16="http://schemas.microsoft.com/office/drawing/2014/main" id="{73605C60-B082-46D2-950F-649E5A2904FA}"/>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89</a:t>
            </a:fld>
            <a:endParaRPr lang="en-US"/>
          </a:p>
        </p:txBody>
      </p:sp>
      <p:graphicFrame>
        <p:nvGraphicFramePr>
          <p:cNvPr id="4" name="Group 36" descr="This table describes all of the Surveillance Roadmap: Assumptions.">
            <a:extLst>
              <a:ext uri="{FF2B5EF4-FFF2-40B4-BE49-F238E27FC236}">
                <a16:creationId xmlns:a16="http://schemas.microsoft.com/office/drawing/2014/main" id="{711C97DB-F525-47B7-AD1C-997B7041247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153861"/>
              </p:ext>
            </p:extLst>
          </p:nvPr>
        </p:nvGraphicFramePr>
        <p:xfrm>
          <a:off x="420690" y="420688"/>
          <a:ext cx="8302625" cy="3402012"/>
        </p:xfrm>
        <a:graphic>
          <a:graphicData uri="http://schemas.openxmlformats.org/drawingml/2006/table">
            <a:tbl>
              <a:tblPr firstRow="1"/>
              <a:tblGrid>
                <a:gridCol w="996788">
                  <a:extLst>
                    <a:ext uri="{9D8B030D-6E8A-4147-A177-3AD203B41FA5}">
                      <a16:colId xmlns:a16="http://schemas.microsoft.com/office/drawing/2014/main" val="20000"/>
                    </a:ext>
                  </a:extLst>
                </a:gridCol>
                <a:gridCol w="7305837">
                  <a:extLst>
                    <a:ext uri="{9D8B030D-6E8A-4147-A177-3AD203B41FA5}">
                      <a16:colId xmlns:a16="http://schemas.microsoft.com/office/drawing/2014/main" val="20001"/>
                    </a:ext>
                  </a:extLst>
                </a:gridCol>
              </a:tblGrid>
              <a:tr h="310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a:ea typeface="ＭＳ Ｐゴシック"/>
                          <a:cs typeface="Segoe UI"/>
                        </a:rPr>
                        <a:t>Identifier</a:t>
                      </a:r>
                    </a:p>
                  </a:txBody>
                  <a:tcPr marL="91448" marR="9144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chemeClr val="tx1"/>
                          </a:solidFill>
                          <a:effectLst/>
                          <a:latin typeface="Segoe UI"/>
                          <a:ea typeface="ＭＳ Ｐゴシック"/>
                          <a:cs typeface="Segoe UI"/>
                        </a:rPr>
                        <a:t>Description</a:t>
                      </a:r>
                    </a:p>
                  </a:txBody>
                  <a:tcPr marL="91448" marR="9144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33519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a:ea typeface="ＭＳ Ｐゴシック"/>
                          <a:cs typeface="Segoe UI"/>
                        </a:rPr>
                        <a:t>UAS-01</a:t>
                      </a:r>
                    </a:p>
                  </a:txBody>
                  <a:tcPr marL="91448" marR="91448" marT="27437" marB="27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200">
                          <a:latin typeface="Segoe UI" panose="020B0502040204020203" pitchFamily="34" charset="0"/>
                          <a:cs typeface="Segoe UI" panose="020B0502040204020203" pitchFamily="34" charset="0"/>
                        </a:rPr>
                        <a:t>The Authoritative references used to populate the CY2019 UAS roadmaps are:</a:t>
                      </a:r>
                    </a:p>
                    <a:p>
                      <a:pPr marL="342900" indent="-342900">
                        <a:buAutoNum type="arabicParenR"/>
                      </a:pPr>
                      <a:r>
                        <a:rPr lang="en-US" sz="1200">
                          <a:latin typeface="Segoe UI" panose="020B0502040204020203" pitchFamily="34" charset="0"/>
                          <a:cs typeface="Segoe UI" panose="020B0502040204020203" pitchFamily="34" charset="0"/>
                        </a:rPr>
                        <a:t>“Integration of Civil Unmanned Aircraft Systems (UAS) in the National Airspace System (NAS) Roadmap” (July 2018)</a:t>
                      </a:r>
                    </a:p>
                    <a:p>
                      <a:pPr marL="342900" indent="-342900">
                        <a:buAutoNum type="arabicParenR"/>
                      </a:pPr>
                      <a:r>
                        <a:rPr lang="en-US" sz="1200">
                          <a:latin typeface="Segoe UI" panose="020B0502040204020203" pitchFamily="34" charset="0"/>
                          <a:cs typeface="Segoe UI" panose="020B0502040204020203" pitchFamily="34" charset="0"/>
                        </a:rPr>
                        <a:t>CIP data provided by AFN and Draft CIP FY 2020 – FY2024</a:t>
                      </a:r>
                    </a:p>
                    <a:p>
                      <a:pPr marL="342900" indent="-342900">
                        <a:buAutoNum type="arabicParenR"/>
                      </a:pPr>
                      <a:r>
                        <a:rPr lang="en-US" sz="1200">
                          <a:latin typeface="Segoe UI" panose="020B0502040204020203" pitchFamily="34" charset="0"/>
                          <a:cs typeface="Segoe UI" panose="020B0502040204020203" pitchFamily="34" charset="0"/>
                        </a:rPr>
                        <a:t>UAS Integration Research Plan (2017 – 2022)</a:t>
                      </a:r>
                    </a:p>
                    <a:p>
                      <a:pPr marL="342900" indent="-342900">
                        <a:buAutoNum type="arabicParenR"/>
                      </a:pPr>
                      <a:r>
                        <a:rPr lang="en-US" sz="1200">
                          <a:latin typeface="Segoe UI" panose="020B0502040204020203" pitchFamily="34" charset="0"/>
                          <a:cs typeface="Segoe UI" panose="020B0502040204020203" pitchFamily="34" charset="0"/>
                        </a:rPr>
                        <a:t>Other NAS Infrastructure Roadmaps</a:t>
                      </a:r>
                    </a:p>
                    <a:p>
                      <a:pPr marL="342900" indent="-342900">
                        <a:buAutoNum type="arabicParenR"/>
                      </a:pPr>
                      <a:r>
                        <a:rPr lang="en-US" sz="1200">
                          <a:latin typeface="Segoe UI" panose="020B0502040204020203" pitchFamily="34" charset="0"/>
                          <a:cs typeface="Segoe UI" panose="020B0502040204020203" pitchFamily="34" charset="0"/>
                        </a:rPr>
                        <a:t>UAS Stakeholder inputs</a:t>
                      </a:r>
                    </a:p>
                  </a:txBody>
                  <a:tcPr marL="91448" marR="91448" marT="27437" marB="274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6939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UAS-02</a:t>
                      </a:r>
                    </a:p>
                  </a:txBody>
                  <a:tcPr marL="91448" marR="91448" marT="27437" marB="27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200">
                          <a:latin typeface="Segoe UI" panose="020B0502040204020203" pitchFamily="34" charset="0"/>
                          <a:cs typeface="Segoe UI" panose="020B0502040204020203" pitchFamily="34" charset="0"/>
                        </a:rPr>
                        <a:t>Although impacted NAS systems are identified and documented in “Integration of Civil Unmanned Aircraft Systems (UAS) in the National Airspace System (NAS) Roadmap” (July 2018), requirements allocations have not been discussed and accepted by the organizations that manage the impacted systems. Upon coordination and decisions made about UAS requirements allocation, ANG-B intends to update this roadmap to depict acquisitions that will deliver UAS-related requirements in the future. </a:t>
                      </a:r>
                    </a:p>
                  </a:txBody>
                  <a:tcPr marL="91448" marR="91448" marT="27437" marB="274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49640530"/>
                  </a:ext>
                </a:extLst>
              </a:tr>
              <a:tr h="78648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ea typeface="ＭＳ Ｐゴシック" pitchFamily="34" charset="-128"/>
                          <a:cs typeface="Segoe UI" panose="020B0502040204020203" pitchFamily="34" charset="0"/>
                        </a:rPr>
                        <a:t>UAS-03</a:t>
                      </a:r>
                    </a:p>
                  </a:txBody>
                  <a:tcPr marL="91448" marR="91448" marT="27437" marB="27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200">
                          <a:latin typeface="Segoe UI" panose="020B0502040204020203" pitchFamily="34" charset="0"/>
                          <a:cs typeface="Segoe UI" panose="020B0502040204020203" pitchFamily="34" charset="0"/>
                        </a:rPr>
                        <a:t>Research and Development:  The full scope of research and development activities are too numerous and complex to depict on this format of the roadmaps.  Roadmap stakeholders are encouraged to reference pages 10, 35 and 38 of “Integration of Civil Unmanned Aircraft Systems (UAS) in the National Airspace System (NAS) Roadmap” (July 2018) to understand the full scope of FAA UAS R&amp;D efforts. </a:t>
                      </a:r>
                    </a:p>
                  </a:txBody>
                  <a:tcPr marL="91448" marR="91448" marT="27437" marB="274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7616458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descr="Aircraft Roadmap (3 of 8)">
            <a:extLst>
              <a:ext uri="{FF2B5EF4-FFF2-40B4-BE49-F238E27FC236}">
                <a16:creationId xmlns:a16="http://schemas.microsoft.com/office/drawing/2014/main" id="{832183ED-32ED-4896-95AF-CCA016BCAADE}"/>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Aircraft Roadmap (3 of 8)</a:t>
            </a:r>
          </a:p>
        </p:txBody>
      </p:sp>
      <p:sp>
        <p:nvSpPr>
          <p:cNvPr id="3" name="Slide Number Placeholder 2" descr="9">
            <a:extLst>
              <a:ext uri="{FF2B5EF4-FFF2-40B4-BE49-F238E27FC236}">
                <a16:creationId xmlns:a16="http://schemas.microsoft.com/office/drawing/2014/main" id="{51E528D0-7D9A-4EB8-B451-EDBE2A97615D}"/>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9</a:t>
            </a:fld>
            <a:endParaRPr lang="en-US"/>
          </a:p>
        </p:txBody>
      </p:sp>
      <p:grpSp>
        <p:nvGrpSpPr>
          <p:cNvPr id="2" name="Group 1" descr="The third page of the Aircraft Roadmap is comprised of Surveillance and Safety Enhancements.">
            <a:extLst>
              <a:ext uri="{FF2B5EF4-FFF2-40B4-BE49-F238E27FC236}">
                <a16:creationId xmlns:a16="http://schemas.microsoft.com/office/drawing/2014/main" id="{BE54B3BD-44AE-4C9C-9781-D78A40B71AE9}"/>
              </a:ext>
            </a:extLst>
          </p:cNvPr>
          <p:cNvGrpSpPr/>
          <p:nvPr/>
        </p:nvGrpSpPr>
        <p:grpSpPr>
          <a:xfrm>
            <a:off x="111127" y="576674"/>
            <a:ext cx="8939213" cy="5784441"/>
            <a:chOff x="111127" y="576674"/>
            <a:chExt cx="8939213" cy="5784441"/>
          </a:xfrm>
        </p:grpSpPr>
        <p:sp>
          <p:nvSpPr>
            <p:cNvPr id="18437" name="roadmap_symbol 129 planned" descr="roadmap_symbol 129 planned">
              <a:hlinkClick r:id="rId3"/>
              <a:extLst>
                <a:ext uri="{FF2B5EF4-FFF2-40B4-BE49-F238E27FC236}">
                  <a16:creationId xmlns:a16="http://schemas.microsoft.com/office/drawing/2014/main" id="{13551A56-435A-4CD0-AA6F-C503726329E8}"/>
                </a:ext>
                <a:ext uri="{C183D7F6-B498-43B3-948B-1728B52AA6E4}">
                  <adec:decorative xmlns:adec="http://schemas.microsoft.com/office/drawing/2017/decorative" val="0"/>
                </a:ext>
              </a:extLst>
            </p:cNvPr>
            <p:cNvSpPr>
              <a:spLocks noChangeArrowheads="1"/>
            </p:cNvSpPr>
            <p:nvPr/>
          </p:nvSpPr>
          <p:spPr bwMode="auto">
            <a:xfrm>
              <a:off x="409706" y="1074871"/>
              <a:ext cx="2594122" cy="1922997"/>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18439" name="Straight Arrow Connector 5">
              <a:extLst>
                <a:ext uri="{FF2B5EF4-FFF2-40B4-BE49-F238E27FC236}">
                  <a16:creationId xmlns:a16="http://schemas.microsoft.com/office/drawing/2014/main" id="{69CB1F26-A184-4BAA-B85B-A5A37749BAE0}"/>
                </a:ext>
                <a:ext uri="{C183D7F6-B498-43B3-948B-1728B52AA6E4}">
                  <adec:decorative xmlns:adec="http://schemas.microsoft.com/office/drawing/2017/decorative" val="1"/>
                </a:ext>
              </a:extLst>
            </p:cNvPr>
            <p:cNvCxnSpPr>
              <a:cxnSpLocks noChangeShapeType="1"/>
            </p:cNvCxnSpPr>
            <p:nvPr/>
          </p:nvCxnSpPr>
          <p:spPr bwMode="auto">
            <a:xfrm>
              <a:off x="1135621" y="1148531"/>
              <a:ext cx="790061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 name="Text Box 451" descr="Safety Enhancements">
              <a:extLst>
                <a:ext uri="{FF2B5EF4-FFF2-40B4-BE49-F238E27FC236}">
                  <a16:creationId xmlns:a16="http://schemas.microsoft.com/office/drawing/2014/main" id="{12915239-2C32-47F9-8DD2-F4B50D1378C1}"/>
                </a:ext>
                <a:ext uri="{C183D7F6-B498-43B3-948B-1728B52AA6E4}">
                  <adec:decorative xmlns:adec="http://schemas.microsoft.com/office/drawing/2017/decorative" val="0"/>
                </a:ext>
              </a:extLst>
            </p:cNvPr>
            <p:cNvSpPr txBox="1">
              <a:spLocks noChangeArrowheads="1"/>
            </p:cNvSpPr>
            <p:nvPr/>
          </p:nvSpPr>
          <p:spPr bwMode="auto">
            <a:xfrm rot="16200000">
              <a:off x="-831433" y="5166140"/>
              <a:ext cx="2139124" cy="250825"/>
            </a:xfrm>
            <a:prstGeom prst="rect">
              <a:avLst/>
            </a:prstGeom>
            <a:solidFill>
              <a:schemeClr val="bg1">
                <a:lumMod val="75000"/>
              </a:schemeClr>
            </a:solidFill>
            <a:ln w="12700">
              <a:solidFill>
                <a:schemeClr val="tx1"/>
              </a:solidFill>
              <a:miter lim="800000"/>
              <a:headEnd/>
              <a:tailEnd/>
            </a:ln>
          </p:spPr>
          <p:txBody>
            <a:bodyPr lIns="0" tIns="0" rIns="0" bIns="0" anchor="ctr"/>
            <a:lstStyle>
              <a:defPPr>
                <a:defRPr lang="en-US"/>
              </a:defPPr>
              <a:lvl1pPr algn="ctr" defTabSz="952500">
                <a:defRPr sz="800">
                  <a:solidFill>
                    <a:srgbClr val="000000"/>
                  </a:solidFill>
                </a:defRPr>
              </a:lvl1pPr>
            </a:lstStyle>
            <a:p>
              <a:pPr eaLnBrk="1" hangingPunct="1">
                <a:defRPr/>
              </a:pPr>
              <a:r>
                <a:rPr lang="en-US" sz="900">
                  <a:latin typeface="Segoe UI" panose="020B0502040204020203" pitchFamily="34" charset="0"/>
                  <a:ea typeface="ＭＳ Ｐゴシック" pitchFamily="34" charset="-128"/>
                  <a:cs typeface="Segoe UI" panose="020B0502040204020203" pitchFamily="34" charset="0"/>
                </a:rPr>
                <a:t>Safety Enhancements</a:t>
              </a:r>
            </a:p>
          </p:txBody>
        </p:sp>
        <p:sp>
          <p:nvSpPr>
            <p:cNvPr id="18441" name="system 1186" descr="ADS-B In&#10;Avionics">
              <a:hlinkClick r:id="rId4"/>
              <a:extLst>
                <a:ext uri="{FF2B5EF4-FFF2-40B4-BE49-F238E27FC236}">
                  <a16:creationId xmlns:a16="http://schemas.microsoft.com/office/drawing/2014/main" id="{C5A86879-99A3-445A-A4CE-FBB17CD0801A}"/>
                </a:ext>
                <a:ext uri="{C183D7F6-B498-43B3-948B-1728B52AA6E4}">
                  <adec:decorative xmlns:adec="http://schemas.microsoft.com/office/drawing/2017/decorative" val="0"/>
                </a:ext>
              </a:extLst>
            </p:cNvPr>
            <p:cNvSpPr txBox="1">
              <a:spLocks noChangeArrowheads="1"/>
            </p:cNvSpPr>
            <p:nvPr/>
          </p:nvSpPr>
          <p:spPr bwMode="auto">
            <a:xfrm>
              <a:off x="450260" y="1048712"/>
              <a:ext cx="674309" cy="223051"/>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ADS-B In</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Avionics</a:t>
              </a:r>
            </a:p>
          </p:txBody>
        </p:sp>
        <p:sp>
          <p:nvSpPr>
            <p:cNvPr id="18442" name="Text Box 126" descr="Surveillance">
              <a:extLst>
                <a:ext uri="{FF2B5EF4-FFF2-40B4-BE49-F238E27FC236}">
                  <a16:creationId xmlns:a16="http://schemas.microsoft.com/office/drawing/2014/main" id="{16B34059-6F7F-4E3B-8887-2EB702216864}"/>
                </a:ext>
                <a:ext uri="{C183D7F6-B498-43B3-948B-1728B52AA6E4}">
                  <adec:decorative xmlns:adec="http://schemas.microsoft.com/office/drawing/2017/decorative" val="0"/>
                </a:ext>
              </a:extLst>
            </p:cNvPr>
            <p:cNvSpPr txBox="1">
              <a:spLocks noChangeArrowheads="1"/>
            </p:cNvSpPr>
            <p:nvPr/>
          </p:nvSpPr>
          <p:spPr bwMode="auto">
            <a:xfrm rot="16200000">
              <a:off x="-1528009" y="2277813"/>
              <a:ext cx="3529953" cy="251682"/>
            </a:xfrm>
            <a:prstGeom prst="rect">
              <a:avLst/>
            </a:prstGeom>
            <a:solidFill>
              <a:schemeClr val="bg1"/>
            </a:solidFill>
            <a:ln w="12700">
              <a:solidFill>
                <a:schemeClr val="tx1"/>
              </a:solidFill>
              <a:miter lim="800000"/>
              <a:headEnd/>
              <a:tailEnd/>
            </a:ln>
          </p:spPr>
          <p:txBody>
            <a:bodyPr lIns="0" tIns="0" rIns="0" bIns="0" anchor="ctr"/>
            <a:lstStyle>
              <a:lvl1pPr defTabSz="952500">
                <a:defRPr>
                  <a:solidFill>
                    <a:schemeClr val="tx1"/>
                  </a:solidFill>
                  <a:latin typeface="Calibri" panose="020F0502020204030204" pitchFamily="34" charset="0"/>
                </a:defRPr>
              </a:lvl1pPr>
              <a:lvl2pPr marL="742950" indent="-285750" defTabSz="952500">
                <a:defRPr>
                  <a:solidFill>
                    <a:schemeClr val="tx1"/>
                  </a:solidFill>
                  <a:latin typeface="Calibri" panose="020F0502020204030204" pitchFamily="34" charset="0"/>
                </a:defRPr>
              </a:lvl2pPr>
              <a:lvl3pPr marL="1143000" indent="-228600" defTabSz="952500">
                <a:defRPr>
                  <a:solidFill>
                    <a:schemeClr val="tx1"/>
                  </a:solidFill>
                  <a:latin typeface="Calibri" panose="020F0502020204030204" pitchFamily="34" charset="0"/>
                </a:defRPr>
              </a:lvl3pPr>
              <a:lvl4pPr marL="1600200" indent="-228600" defTabSz="952500">
                <a:defRPr>
                  <a:solidFill>
                    <a:schemeClr val="tx1"/>
                  </a:solidFill>
                  <a:latin typeface="Calibri" panose="020F0502020204030204" pitchFamily="34" charset="0"/>
                </a:defRPr>
              </a:lvl4pPr>
              <a:lvl5pPr marL="2057400" indent="-228600" defTabSz="952500">
                <a:defRPr>
                  <a:solidFill>
                    <a:schemeClr val="tx1"/>
                  </a:solidFill>
                  <a:latin typeface="Calibri" panose="020F0502020204030204" pitchFamily="34" charset="0"/>
                </a:defRPr>
              </a:lvl5pPr>
              <a:lvl6pPr marL="2514600" indent="-228600" defTabSz="952500" fontAlgn="base">
                <a:spcBef>
                  <a:spcPct val="0"/>
                </a:spcBef>
                <a:spcAft>
                  <a:spcPct val="0"/>
                </a:spcAft>
                <a:defRPr>
                  <a:solidFill>
                    <a:schemeClr val="tx1"/>
                  </a:solidFill>
                  <a:latin typeface="Calibri" panose="020F0502020204030204" pitchFamily="34" charset="0"/>
                </a:defRPr>
              </a:lvl6pPr>
              <a:lvl7pPr marL="2971800" indent="-228600" defTabSz="952500" fontAlgn="base">
                <a:spcBef>
                  <a:spcPct val="0"/>
                </a:spcBef>
                <a:spcAft>
                  <a:spcPct val="0"/>
                </a:spcAft>
                <a:defRPr>
                  <a:solidFill>
                    <a:schemeClr val="tx1"/>
                  </a:solidFill>
                  <a:latin typeface="Calibri" panose="020F0502020204030204" pitchFamily="34" charset="0"/>
                </a:defRPr>
              </a:lvl7pPr>
              <a:lvl8pPr marL="3429000" indent="-228600" defTabSz="952500" fontAlgn="base">
                <a:spcBef>
                  <a:spcPct val="0"/>
                </a:spcBef>
                <a:spcAft>
                  <a:spcPct val="0"/>
                </a:spcAft>
                <a:defRPr>
                  <a:solidFill>
                    <a:schemeClr val="tx1"/>
                  </a:solidFill>
                  <a:latin typeface="Calibri" panose="020F0502020204030204" pitchFamily="34" charset="0"/>
                </a:defRPr>
              </a:lvl8pPr>
              <a:lvl9pPr marL="3886200" indent="-228600" defTabSz="9525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Surveillance</a:t>
              </a:r>
            </a:p>
          </p:txBody>
        </p:sp>
        <p:sp>
          <p:nvSpPr>
            <p:cNvPr id="18443" name="system 161" descr="Mode 3/A/C">
              <a:hlinkClick r:id="rId5"/>
              <a:extLst>
                <a:ext uri="{FF2B5EF4-FFF2-40B4-BE49-F238E27FC236}">
                  <a16:creationId xmlns:a16="http://schemas.microsoft.com/office/drawing/2014/main" id="{2C24C57A-C7CB-4C52-B0A4-F27C51E0C864}"/>
                </a:ext>
                <a:ext uri="{C183D7F6-B498-43B3-948B-1728B52AA6E4}">
                  <adec:decorative xmlns:adec="http://schemas.microsoft.com/office/drawing/2017/decorative" val="0"/>
                </a:ext>
              </a:extLst>
            </p:cNvPr>
            <p:cNvSpPr txBox="1">
              <a:spLocks noChangeArrowheads="1"/>
            </p:cNvSpPr>
            <p:nvPr/>
          </p:nvSpPr>
          <p:spPr bwMode="auto">
            <a:xfrm>
              <a:off x="394558" y="3445095"/>
              <a:ext cx="730011" cy="178441"/>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Mode 3/A/C</a:t>
              </a:r>
              <a:endParaRPr lang="en-US" altLang="en-US" sz="800">
                <a:solidFill>
                  <a:srgbClr val="D0F2FC"/>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8444" name="system 77" descr="Mode S &#10;Transponder">
              <a:hlinkClick r:id="rId6"/>
              <a:extLst>
                <a:ext uri="{FF2B5EF4-FFF2-40B4-BE49-F238E27FC236}">
                  <a16:creationId xmlns:a16="http://schemas.microsoft.com/office/drawing/2014/main" id="{B5DC2263-DA3B-4FDE-8ADA-6436BF2778A7}"/>
                </a:ext>
                <a:ext uri="{C183D7F6-B498-43B3-948B-1728B52AA6E4}">
                  <adec:decorative xmlns:adec="http://schemas.microsoft.com/office/drawing/2017/decorative" val="0"/>
                </a:ext>
              </a:extLst>
            </p:cNvPr>
            <p:cNvSpPr txBox="1">
              <a:spLocks noChangeArrowheads="1"/>
            </p:cNvSpPr>
            <p:nvPr/>
          </p:nvSpPr>
          <p:spPr bwMode="auto">
            <a:xfrm>
              <a:off x="391916" y="3807722"/>
              <a:ext cx="732653" cy="223051"/>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Mode S </a:t>
              </a:r>
            </a:p>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Transponder</a:t>
              </a:r>
            </a:p>
          </p:txBody>
        </p:sp>
        <p:sp>
          <p:nvSpPr>
            <p:cNvPr id="18445" name="system 1187" descr="ADS-B Out &#10;Avionics">
              <a:hlinkClick r:id="rId7"/>
              <a:extLst>
                <a:ext uri="{FF2B5EF4-FFF2-40B4-BE49-F238E27FC236}">
                  <a16:creationId xmlns:a16="http://schemas.microsoft.com/office/drawing/2014/main" id="{E846ED51-CAB9-435A-9888-D87B746E9316}"/>
                </a:ext>
                <a:ext uri="{C183D7F6-B498-43B3-948B-1728B52AA6E4}">
                  <adec:decorative xmlns:adec="http://schemas.microsoft.com/office/drawing/2017/decorative" val="0"/>
                </a:ext>
              </a:extLst>
            </p:cNvPr>
            <p:cNvSpPr txBox="1">
              <a:spLocks noChangeArrowheads="1"/>
            </p:cNvSpPr>
            <p:nvPr/>
          </p:nvSpPr>
          <p:spPr bwMode="auto">
            <a:xfrm>
              <a:off x="394558" y="681248"/>
              <a:ext cx="731538" cy="223051"/>
            </a:xfrm>
            <a:prstGeom prst="rect">
              <a:avLst/>
            </a:prstGeom>
            <a:solidFill>
              <a:srgbClr val="D0F2FC"/>
            </a:solidFill>
            <a:ln w="9525">
              <a:solidFill>
                <a:srgbClr val="28BE45"/>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latin typeface="Segoe UI" panose="020B0502040204020203" pitchFamily="34" charset="0"/>
                  <a:ea typeface="ＭＳ Ｐゴシック" panose="020B0600070205080204" pitchFamily="34" charset="-128"/>
                  <a:cs typeface="Segoe UI" panose="020B0502040204020203" pitchFamily="34" charset="0"/>
                </a:rPr>
                <a:t>ADS-B Out </a:t>
              </a:r>
            </a:p>
            <a:p>
              <a:pPr algn="ctr">
                <a:lnSpc>
                  <a:spcPts val="800"/>
                </a:lnSpc>
                <a:defRPr/>
              </a:pPr>
              <a:r>
                <a:rPr lang="en-US" altLang="en-US" sz="800">
                  <a:latin typeface="Segoe UI" panose="020B0502040204020203" pitchFamily="34" charset="0"/>
                  <a:ea typeface="ＭＳ Ｐゴシック" panose="020B0600070205080204" pitchFamily="34" charset="-128"/>
                  <a:cs typeface="Segoe UI" panose="020B0502040204020203" pitchFamily="34" charset="0"/>
                </a:rPr>
                <a:t>Avionics</a:t>
              </a:r>
            </a:p>
          </p:txBody>
        </p:sp>
        <p:sp>
          <p:nvSpPr>
            <p:cNvPr id="18446" name="system 787" descr="TIS-B">
              <a:hlinkClick r:id="rId8"/>
              <a:extLst>
                <a:ext uri="{FF2B5EF4-FFF2-40B4-BE49-F238E27FC236}">
                  <a16:creationId xmlns:a16="http://schemas.microsoft.com/office/drawing/2014/main" id="{C5ABDD0E-9ECD-4141-92E7-4CE6784D385C}"/>
                </a:ext>
                <a:ext uri="{C183D7F6-B498-43B3-948B-1728B52AA6E4}">
                  <adec:decorative xmlns:adec="http://schemas.microsoft.com/office/drawing/2017/decorative" val="0"/>
                </a:ext>
              </a:extLst>
            </p:cNvPr>
            <p:cNvSpPr txBox="1">
              <a:spLocks noChangeArrowheads="1"/>
            </p:cNvSpPr>
            <p:nvPr/>
          </p:nvSpPr>
          <p:spPr bwMode="auto">
            <a:xfrm>
              <a:off x="466270" y="3096433"/>
              <a:ext cx="640080" cy="178441"/>
            </a:xfrm>
            <a:prstGeom prst="rect">
              <a:avLst/>
            </a:prstGeom>
            <a:solidFill>
              <a:srgbClr val="D0F2FC"/>
            </a:solidFill>
            <a:ln w="9525">
              <a:solidFill>
                <a:schemeClr val="tx1"/>
              </a:solidFill>
              <a:miter lim="800000"/>
              <a:headEnd/>
              <a:tailEnd/>
            </a:ln>
          </p:spPr>
          <p:txBody>
            <a:bodyPr lIns="0" tIns="0" rIns="0" bIns="0" anchor="ctr" anchorCtr="1">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800"/>
                </a:lnSpc>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TIS-B</a:t>
              </a:r>
            </a:p>
          </p:txBody>
        </p:sp>
        <p:sp>
          <p:nvSpPr>
            <p:cNvPr id="18447" name="system 76" descr="TCAS">
              <a:hlinkClick r:id="rId9"/>
              <a:extLst>
                <a:ext uri="{FF2B5EF4-FFF2-40B4-BE49-F238E27FC236}">
                  <a16:creationId xmlns:a16="http://schemas.microsoft.com/office/drawing/2014/main" id="{0015E18E-95FE-4B32-B724-47F1F2FC320C}"/>
                </a:ext>
                <a:ext uri="{C183D7F6-B498-43B3-948B-1728B52AA6E4}">
                  <adec:decorative xmlns:adec="http://schemas.microsoft.com/office/drawing/2017/decorative" val="0"/>
                </a:ext>
              </a:extLst>
            </p:cNvPr>
            <p:cNvSpPr txBox="1">
              <a:spLocks noChangeArrowheads="1"/>
            </p:cNvSpPr>
            <p:nvPr/>
          </p:nvSpPr>
          <p:spPr bwMode="auto">
            <a:xfrm>
              <a:off x="394558" y="4226896"/>
              <a:ext cx="731538" cy="178131"/>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TCAS</a:t>
              </a:r>
            </a:p>
          </p:txBody>
        </p:sp>
        <p:sp>
          <p:nvSpPr>
            <p:cNvPr id="18448" name="system 383" descr="TAWS">
              <a:hlinkClick r:id="rId10"/>
              <a:extLst>
                <a:ext uri="{FF2B5EF4-FFF2-40B4-BE49-F238E27FC236}">
                  <a16:creationId xmlns:a16="http://schemas.microsoft.com/office/drawing/2014/main" id="{49C92ABE-ADAB-48F3-B87D-239964B4D6F5}"/>
                </a:ext>
                <a:ext uri="{C183D7F6-B498-43B3-948B-1728B52AA6E4}">
                  <adec:decorative xmlns:adec="http://schemas.microsoft.com/office/drawing/2017/decorative" val="0"/>
                </a:ext>
              </a:extLst>
            </p:cNvPr>
            <p:cNvSpPr txBox="1">
              <a:spLocks noChangeArrowheads="1"/>
            </p:cNvSpPr>
            <p:nvPr/>
          </p:nvSpPr>
          <p:spPr bwMode="auto">
            <a:xfrm>
              <a:off x="404083" y="5473761"/>
              <a:ext cx="731538" cy="178131"/>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TAWS</a:t>
              </a:r>
            </a:p>
          </p:txBody>
        </p:sp>
        <p:sp>
          <p:nvSpPr>
            <p:cNvPr id="18449" name="system 1153" descr="ELT">
              <a:hlinkClick r:id="rId11"/>
              <a:extLst>
                <a:ext uri="{FF2B5EF4-FFF2-40B4-BE49-F238E27FC236}">
                  <a16:creationId xmlns:a16="http://schemas.microsoft.com/office/drawing/2014/main" id="{32952EB5-2370-4D8F-9308-0849605EE552}"/>
                </a:ext>
                <a:ext uri="{C183D7F6-B498-43B3-948B-1728B52AA6E4}">
                  <adec:decorative xmlns:adec="http://schemas.microsoft.com/office/drawing/2017/decorative" val="0"/>
                </a:ext>
              </a:extLst>
            </p:cNvPr>
            <p:cNvSpPr txBox="1">
              <a:spLocks noChangeArrowheads="1"/>
            </p:cNvSpPr>
            <p:nvPr/>
          </p:nvSpPr>
          <p:spPr bwMode="auto">
            <a:xfrm>
              <a:off x="404083" y="6133972"/>
              <a:ext cx="731538" cy="178132"/>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ELT</a:t>
              </a:r>
            </a:p>
          </p:txBody>
        </p:sp>
        <p:sp>
          <p:nvSpPr>
            <p:cNvPr id="18450" name="roadmap_symbol 341" descr="FIM">
              <a:hlinkClick r:id="rId12"/>
              <a:extLst>
                <a:ext uri="{FF2B5EF4-FFF2-40B4-BE49-F238E27FC236}">
                  <a16:creationId xmlns:a16="http://schemas.microsoft.com/office/drawing/2014/main" id="{CE3CF045-8306-490B-AE25-1FE72FBFFE8F}"/>
                </a:ext>
                <a:ext uri="{C183D7F6-B498-43B3-948B-1728B52AA6E4}">
                  <adec:decorative xmlns:adec="http://schemas.microsoft.com/office/drawing/2017/decorative" val="0"/>
                </a:ext>
              </a:extLst>
            </p:cNvPr>
            <p:cNvSpPr txBox="1">
              <a:spLocks noChangeArrowheads="1"/>
            </p:cNvSpPr>
            <p:nvPr/>
          </p:nvSpPr>
          <p:spPr bwMode="auto">
            <a:xfrm>
              <a:off x="466270" y="1295913"/>
              <a:ext cx="640080" cy="178441"/>
            </a:xfrm>
            <a:prstGeom prst="rect">
              <a:avLst/>
            </a:prstGeom>
            <a:solidFill>
              <a:srgbClr val="FFFF99"/>
            </a:solidFill>
            <a:ln w="9525">
              <a:solidFill>
                <a:schemeClr val="tx1"/>
              </a:solidFill>
              <a:miter lim="800000"/>
              <a:headEnd/>
              <a:tailEnd/>
            </a:ln>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800"/>
                </a:lnSpc>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FIM</a:t>
              </a:r>
            </a:p>
          </p:txBody>
        </p:sp>
        <p:sp>
          <p:nvSpPr>
            <p:cNvPr id="18451" name="roadmap_symbol 347" descr="ITP">
              <a:hlinkClick r:id="rId13"/>
              <a:extLst>
                <a:ext uri="{FF2B5EF4-FFF2-40B4-BE49-F238E27FC236}">
                  <a16:creationId xmlns:a16="http://schemas.microsoft.com/office/drawing/2014/main" id="{45BED9DD-6271-4E61-AF8C-1D5917426319}"/>
                </a:ext>
                <a:ext uri="{C183D7F6-B498-43B3-948B-1728B52AA6E4}">
                  <adec:decorative xmlns:adec="http://schemas.microsoft.com/office/drawing/2017/decorative" val="0"/>
                </a:ext>
              </a:extLst>
            </p:cNvPr>
            <p:cNvSpPr txBox="1">
              <a:spLocks noChangeArrowheads="1"/>
            </p:cNvSpPr>
            <p:nvPr/>
          </p:nvSpPr>
          <p:spPr bwMode="auto">
            <a:xfrm>
              <a:off x="466270" y="2567976"/>
              <a:ext cx="640080" cy="151675"/>
            </a:xfrm>
            <a:prstGeom prst="rect">
              <a:avLst/>
            </a:prstGeom>
            <a:solidFill>
              <a:srgbClr val="FFFF99"/>
            </a:solidFill>
            <a:ln w="9525">
              <a:solidFill>
                <a:schemeClr val="tx1"/>
              </a:solidFill>
              <a:miter lim="800000"/>
              <a:headEnd/>
              <a:tailEnd/>
            </a:ln>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800"/>
                </a:lnSpc>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ITP</a:t>
              </a:r>
            </a:p>
          </p:txBody>
        </p:sp>
        <p:sp>
          <p:nvSpPr>
            <p:cNvPr id="18452" name="roadmap_symbol 345" descr="TSAA">
              <a:hlinkClick r:id="rId14"/>
              <a:extLst>
                <a:ext uri="{FF2B5EF4-FFF2-40B4-BE49-F238E27FC236}">
                  <a16:creationId xmlns:a16="http://schemas.microsoft.com/office/drawing/2014/main" id="{3F39AC5F-AEC6-4482-97F3-90F43D700E3D}"/>
                </a:ext>
                <a:ext uri="{C183D7F6-B498-43B3-948B-1728B52AA6E4}">
                  <adec:decorative xmlns:adec="http://schemas.microsoft.com/office/drawing/2017/decorative" val="0"/>
                </a:ext>
              </a:extLst>
            </p:cNvPr>
            <p:cNvSpPr txBox="1">
              <a:spLocks noChangeArrowheads="1"/>
            </p:cNvSpPr>
            <p:nvPr/>
          </p:nvSpPr>
          <p:spPr bwMode="auto">
            <a:xfrm>
              <a:off x="466270" y="2363973"/>
              <a:ext cx="640080" cy="151675"/>
            </a:xfrm>
            <a:prstGeom prst="rect">
              <a:avLst/>
            </a:prstGeom>
            <a:solidFill>
              <a:srgbClr val="FFFF99"/>
            </a:solidFill>
            <a:ln w="9525">
              <a:solidFill>
                <a:schemeClr val="tx1"/>
              </a:solidFill>
              <a:miter lim="800000"/>
              <a:headEnd/>
              <a:tailEnd/>
            </a:ln>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800"/>
                </a:lnSpc>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TSAA</a:t>
              </a:r>
            </a:p>
          </p:txBody>
        </p:sp>
        <p:sp>
          <p:nvSpPr>
            <p:cNvPr id="18453" name="Line 160">
              <a:extLst>
                <a:ext uri="{FF2B5EF4-FFF2-40B4-BE49-F238E27FC236}">
                  <a16:creationId xmlns:a16="http://schemas.microsoft.com/office/drawing/2014/main" id="{B242BFD5-AF54-43B1-8150-E8FB93B3B93D}"/>
                </a:ext>
                <a:ext uri="{C183D7F6-B498-43B3-948B-1728B52AA6E4}">
                  <adec:decorative xmlns:adec="http://schemas.microsoft.com/office/drawing/2017/decorative" val="1"/>
                </a:ext>
              </a:extLst>
            </p:cNvPr>
            <p:cNvSpPr>
              <a:spLocks noChangeShapeType="1"/>
            </p:cNvSpPr>
            <p:nvPr/>
          </p:nvSpPr>
          <p:spPr bwMode="auto">
            <a:xfrm>
              <a:off x="360111" y="4168629"/>
              <a:ext cx="867787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solidFill>
                  <a:srgbClr val="000000"/>
                </a:solidFill>
              </a:endParaRPr>
            </a:p>
          </p:txBody>
        </p:sp>
        <p:sp>
          <p:nvSpPr>
            <p:cNvPr id="18454" name="Text Box 41" descr="ADS-B In">
              <a:extLst>
                <a:ext uri="{FF2B5EF4-FFF2-40B4-BE49-F238E27FC236}">
                  <a16:creationId xmlns:a16="http://schemas.microsoft.com/office/drawing/2014/main" id="{09AF95A0-DD68-4D35-A28A-3C80A6765419}"/>
                </a:ext>
                <a:ext uri="{C183D7F6-B498-43B3-948B-1728B52AA6E4}">
                  <adec:decorative xmlns:adec="http://schemas.microsoft.com/office/drawing/2017/decorative" val="0"/>
                </a:ext>
              </a:extLst>
            </p:cNvPr>
            <p:cNvSpPr txBox="1">
              <a:spLocks noChangeArrowheads="1"/>
            </p:cNvSpPr>
            <p:nvPr/>
          </p:nvSpPr>
          <p:spPr bwMode="auto">
            <a:xfrm>
              <a:off x="2333795" y="2762081"/>
              <a:ext cx="608188" cy="214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ADS-B In</a:t>
              </a:r>
            </a:p>
          </p:txBody>
        </p:sp>
        <p:sp>
          <p:nvSpPr>
            <p:cNvPr id="18455" name="roadmap_symbol 348" descr="CAVS">
              <a:hlinkClick r:id="rId15"/>
              <a:extLst>
                <a:ext uri="{FF2B5EF4-FFF2-40B4-BE49-F238E27FC236}">
                  <a16:creationId xmlns:a16="http://schemas.microsoft.com/office/drawing/2014/main" id="{26A505B5-AA8D-474A-9265-5E115D7FD908}"/>
                </a:ext>
                <a:ext uri="{C183D7F6-B498-43B3-948B-1728B52AA6E4}">
                  <adec:decorative xmlns:adec="http://schemas.microsoft.com/office/drawing/2017/decorative" val="0"/>
                </a:ext>
              </a:extLst>
            </p:cNvPr>
            <p:cNvSpPr txBox="1">
              <a:spLocks noChangeArrowheads="1"/>
            </p:cNvSpPr>
            <p:nvPr/>
          </p:nvSpPr>
          <p:spPr bwMode="auto">
            <a:xfrm>
              <a:off x="466270" y="2771978"/>
              <a:ext cx="640080" cy="151675"/>
            </a:xfrm>
            <a:prstGeom prst="rect">
              <a:avLst/>
            </a:prstGeom>
            <a:solidFill>
              <a:srgbClr val="FFFF99"/>
            </a:solidFill>
            <a:ln w="9525">
              <a:solidFill>
                <a:schemeClr val="tx1"/>
              </a:solidFill>
              <a:miter lim="800000"/>
              <a:headEnd/>
              <a:tailEnd/>
            </a:ln>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800"/>
                </a:lnSpc>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CAVS</a:t>
              </a:r>
            </a:p>
          </p:txBody>
        </p:sp>
        <p:sp>
          <p:nvSpPr>
            <p:cNvPr id="18456" name="segment 951" descr="ACAS X – Segment 1">
              <a:hlinkClick r:id="rId16"/>
              <a:extLst>
                <a:ext uri="{FF2B5EF4-FFF2-40B4-BE49-F238E27FC236}">
                  <a16:creationId xmlns:a16="http://schemas.microsoft.com/office/drawing/2014/main" id="{4D874B7D-D52F-4667-A329-2453A69FDB75}"/>
                </a:ext>
                <a:ext uri="{C183D7F6-B498-43B3-948B-1728B52AA6E4}">
                  <adec:decorative xmlns:adec="http://schemas.microsoft.com/office/drawing/2017/decorative" val="0"/>
                </a:ext>
              </a:extLst>
            </p:cNvPr>
            <p:cNvSpPr txBox="1">
              <a:spLocks noChangeArrowheads="1"/>
            </p:cNvSpPr>
            <p:nvPr/>
          </p:nvSpPr>
          <p:spPr bwMode="auto">
            <a:xfrm>
              <a:off x="1175617" y="4576620"/>
              <a:ext cx="954843" cy="128016"/>
            </a:xfrm>
            <a:prstGeom prst="rect">
              <a:avLst/>
            </a:prstGeom>
            <a:solidFill>
              <a:srgbClr val="DDDDDD"/>
            </a:solidFill>
            <a:ln w="9525">
              <a:solidFill>
                <a:schemeClr val="tx1"/>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ACAS X – Segment 1</a:t>
              </a:r>
            </a:p>
          </p:txBody>
        </p:sp>
        <p:cxnSp>
          <p:nvCxnSpPr>
            <p:cNvPr id="18457" name="Elbow Connector 396">
              <a:extLst>
                <a:ext uri="{FF2B5EF4-FFF2-40B4-BE49-F238E27FC236}">
                  <a16:creationId xmlns:a16="http://schemas.microsoft.com/office/drawing/2014/main" id="{A771C6D5-AE1A-4BF0-8620-DACDE4B7B9D5}"/>
                </a:ext>
                <a:ext uri="{C183D7F6-B498-43B3-948B-1728B52AA6E4}">
                  <adec:decorative xmlns:adec="http://schemas.microsoft.com/office/drawing/2017/decorative" val="1"/>
                </a:ext>
              </a:extLst>
            </p:cNvPr>
            <p:cNvCxnSpPr>
              <a:cxnSpLocks noChangeShapeType="1"/>
            </p:cNvCxnSpPr>
            <p:nvPr/>
          </p:nvCxnSpPr>
          <p:spPr bwMode="auto">
            <a:xfrm>
              <a:off x="2140105" y="4639075"/>
              <a:ext cx="66261" cy="266948"/>
            </a:xfrm>
            <a:prstGeom prst="bent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8458" name="Straight Arrow Connector 43">
              <a:extLst>
                <a:ext uri="{FF2B5EF4-FFF2-40B4-BE49-F238E27FC236}">
                  <a16:creationId xmlns:a16="http://schemas.microsoft.com/office/drawing/2014/main" id="{2F360364-6BF9-4C11-B20C-D6D3F02DBE49}"/>
                </a:ext>
                <a:ext uri="{C183D7F6-B498-43B3-948B-1728B52AA6E4}">
                  <adec:decorative xmlns:adec="http://schemas.microsoft.com/office/drawing/2017/decorative" val="1"/>
                </a:ext>
              </a:extLst>
            </p:cNvPr>
            <p:cNvCxnSpPr>
              <a:cxnSpLocks noChangeShapeType="1"/>
            </p:cNvCxnSpPr>
            <p:nvPr/>
          </p:nvCxnSpPr>
          <p:spPr bwMode="auto">
            <a:xfrm>
              <a:off x="1126095" y="789254"/>
              <a:ext cx="790975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8459" name="Straight Arrow Connector 50">
              <a:extLst>
                <a:ext uri="{FF2B5EF4-FFF2-40B4-BE49-F238E27FC236}">
                  <a16:creationId xmlns:a16="http://schemas.microsoft.com/office/drawing/2014/main" id="{49F7FCF5-5620-45F8-A9C5-E9BC52CE7407}"/>
                </a:ext>
                <a:ext uri="{C183D7F6-B498-43B3-948B-1728B52AA6E4}">
                  <adec:decorative xmlns:adec="http://schemas.microsoft.com/office/drawing/2017/decorative" val="1"/>
                </a:ext>
              </a:extLst>
            </p:cNvPr>
            <p:cNvCxnSpPr>
              <a:cxnSpLocks noChangeShapeType="1"/>
            </p:cNvCxnSpPr>
            <p:nvPr/>
          </p:nvCxnSpPr>
          <p:spPr bwMode="auto">
            <a:xfrm>
              <a:off x="1125275" y="3532691"/>
              <a:ext cx="790975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8460" name="Straight Arrow Connector 53">
              <a:extLst>
                <a:ext uri="{FF2B5EF4-FFF2-40B4-BE49-F238E27FC236}">
                  <a16:creationId xmlns:a16="http://schemas.microsoft.com/office/drawing/2014/main" id="{EE26B386-D937-4755-A9C6-DC974B76A988}"/>
                </a:ext>
                <a:ext uri="{C183D7F6-B498-43B3-948B-1728B52AA6E4}">
                  <adec:decorative xmlns:adec="http://schemas.microsoft.com/office/drawing/2017/decorative" val="1"/>
                </a:ext>
              </a:extLst>
            </p:cNvPr>
            <p:cNvCxnSpPr>
              <a:cxnSpLocks noChangeShapeType="1"/>
            </p:cNvCxnSpPr>
            <p:nvPr/>
          </p:nvCxnSpPr>
          <p:spPr bwMode="auto">
            <a:xfrm>
              <a:off x="1129952" y="3917859"/>
              <a:ext cx="790975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8461" name="Straight Arrow Connector 54">
              <a:extLst>
                <a:ext uri="{FF2B5EF4-FFF2-40B4-BE49-F238E27FC236}">
                  <a16:creationId xmlns:a16="http://schemas.microsoft.com/office/drawing/2014/main" id="{1B82399E-7809-4BC8-B4E8-AFC911083FD8}"/>
                </a:ext>
                <a:ext uri="{C183D7F6-B498-43B3-948B-1728B52AA6E4}">
                  <adec:decorative xmlns:adec="http://schemas.microsoft.com/office/drawing/2017/decorative" val="1"/>
                </a:ext>
              </a:extLst>
            </p:cNvPr>
            <p:cNvCxnSpPr>
              <a:cxnSpLocks/>
            </p:cNvCxnSpPr>
            <p:nvPr/>
          </p:nvCxnSpPr>
          <p:spPr bwMode="auto">
            <a:xfrm>
              <a:off x="1319753" y="4906023"/>
              <a:ext cx="771153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8462" name="Straight Arrow Connector 55">
              <a:extLst>
                <a:ext uri="{FF2B5EF4-FFF2-40B4-BE49-F238E27FC236}">
                  <a16:creationId xmlns:a16="http://schemas.microsoft.com/office/drawing/2014/main" id="{1E85B472-2D22-4BBC-88E0-98B613431999}"/>
                </a:ext>
                <a:ext uri="{C183D7F6-B498-43B3-948B-1728B52AA6E4}">
                  <adec:decorative xmlns:adec="http://schemas.microsoft.com/office/drawing/2017/decorative" val="1"/>
                </a:ext>
              </a:extLst>
            </p:cNvPr>
            <p:cNvCxnSpPr>
              <a:cxnSpLocks noChangeShapeType="1"/>
            </p:cNvCxnSpPr>
            <p:nvPr/>
          </p:nvCxnSpPr>
          <p:spPr bwMode="auto">
            <a:xfrm>
              <a:off x="1135908" y="5565028"/>
              <a:ext cx="790975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8463" name="Straight Arrow Connector 56">
              <a:extLst>
                <a:ext uri="{FF2B5EF4-FFF2-40B4-BE49-F238E27FC236}">
                  <a16:creationId xmlns:a16="http://schemas.microsoft.com/office/drawing/2014/main" id="{CE3FD8FA-8551-40F7-BDE9-BB3354CA2AA1}"/>
                </a:ext>
                <a:ext uri="{C183D7F6-B498-43B3-948B-1728B52AA6E4}">
                  <adec:decorative xmlns:adec="http://schemas.microsoft.com/office/drawing/2017/decorative" val="1"/>
                </a:ext>
              </a:extLst>
            </p:cNvPr>
            <p:cNvCxnSpPr>
              <a:cxnSpLocks noChangeShapeType="1"/>
            </p:cNvCxnSpPr>
            <p:nvPr/>
          </p:nvCxnSpPr>
          <p:spPr bwMode="auto">
            <a:xfrm>
              <a:off x="1140585" y="6219303"/>
              <a:ext cx="7909755"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8466" name="system 1294 planned" descr="ACAS-X">
              <a:hlinkClick r:id="rId17"/>
              <a:extLst>
                <a:ext uri="{FF2B5EF4-FFF2-40B4-BE49-F238E27FC236}">
                  <a16:creationId xmlns:a16="http://schemas.microsoft.com/office/drawing/2014/main" id="{EDF7C5B8-7E6C-4174-912D-EE624A2A9D5A}"/>
                </a:ext>
                <a:ext uri="{C183D7F6-B498-43B3-948B-1728B52AA6E4}">
                  <adec:decorative xmlns:adec="http://schemas.microsoft.com/office/drawing/2017/decorative" val="0"/>
                </a:ext>
              </a:extLst>
            </p:cNvPr>
            <p:cNvSpPr txBox="1">
              <a:spLocks noChangeArrowheads="1"/>
            </p:cNvSpPr>
            <p:nvPr/>
          </p:nvSpPr>
          <p:spPr bwMode="auto">
            <a:xfrm>
              <a:off x="666565" y="4813473"/>
              <a:ext cx="640891" cy="178441"/>
            </a:xfrm>
            <a:prstGeom prst="rect">
              <a:avLst/>
            </a:prstGeom>
            <a:solidFill>
              <a:srgbClr val="D0F2FC"/>
            </a:solidFill>
            <a:ln w="9525">
              <a:solidFill>
                <a:schemeClr val="tx1"/>
              </a:solidFill>
              <a:prstDash val="dash"/>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ACAS-X</a:t>
              </a:r>
            </a:p>
          </p:txBody>
        </p:sp>
        <p:cxnSp>
          <p:nvCxnSpPr>
            <p:cNvPr id="18468" name="Straight Arrow Connector 57">
              <a:extLst>
                <a:ext uri="{FF2B5EF4-FFF2-40B4-BE49-F238E27FC236}">
                  <a16:creationId xmlns:a16="http://schemas.microsoft.com/office/drawing/2014/main" id="{AE39BDA9-EEC8-4F9A-8448-FB9E907B8BE6}"/>
                </a:ext>
                <a:ext uri="{C183D7F6-B498-43B3-948B-1728B52AA6E4}">
                  <adec:decorative xmlns:adec="http://schemas.microsoft.com/office/drawing/2017/decorative" val="1"/>
                </a:ext>
              </a:extLst>
            </p:cNvPr>
            <p:cNvCxnSpPr>
              <a:cxnSpLocks noChangeShapeType="1"/>
            </p:cNvCxnSpPr>
            <p:nvPr/>
          </p:nvCxnSpPr>
          <p:spPr bwMode="auto">
            <a:xfrm>
              <a:off x="1135621" y="4313747"/>
              <a:ext cx="790061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8470" name="Line 116">
              <a:extLst>
                <a:ext uri="{FF2B5EF4-FFF2-40B4-BE49-F238E27FC236}">
                  <a16:creationId xmlns:a16="http://schemas.microsoft.com/office/drawing/2014/main" id="{9AE0CE19-29F9-461A-AD19-CBC81C2851E3}"/>
                </a:ext>
                <a:ext uri="{C183D7F6-B498-43B3-948B-1728B52AA6E4}">
                  <adec:decorative xmlns:adec="http://schemas.microsoft.com/office/drawing/2017/decorative" val="1"/>
                </a:ext>
              </a:extLst>
            </p:cNvPr>
            <p:cNvSpPr>
              <a:spLocks noChangeShapeType="1"/>
            </p:cNvSpPr>
            <p:nvPr/>
          </p:nvSpPr>
          <p:spPr bwMode="auto">
            <a:xfrm flipV="1">
              <a:off x="1130827" y="1609320"/>
              <a:ext cx="790975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a:solidFill>
                  <a:srgbClr val="000000"/>
                </a:solidFill>
              </a:endParaRPr>
            </a:p>
          </p:txBody>
        </p:sp>
        <p:sp>
          <p:nvSpPr>
            <p:cNvPr id="18471" name="system 488" descr="system 488">
              <a:hlinkClick r:id="rId18"/>
              <a:extLst>
                <a:ext uri="{FF2B5EF4-FFF2-40B4-BE49-F238E27FC236}">
                  <a16:creationId xmlns:a16="http://schemas.microsoft.com/office/drawing/2014/main" id="{B55BF885-7521-45A1-982A-383DD34905D1}"/>
                </a:ext>
                <a:ext uri="{C183D7F6-B498-43B3-948B-1728B52AA6E4}">
                  <adec:decorative xmlns:adec="http://schemas.microsoft.com/office/drawing/2017/decorative" val="0"/>
                </a:ext>
              </a:extLst>
            </p:cNvPr>
            <p:cNvSpPr>
              <a:spLocks noChangeArrowheads="1"/>
            </p:cNvSpPr>
            <p:nvPr/>
          </p:nvSpPr>
          <p:spPr bwMode="auto">
            <a:xfrm>
              <a:off x="445012" y="1549521"/>
              <a:ext cx="685855" cy="141649"/>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ts val="800"/>
                </a:lnSpc>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FIS-B</a:t>
              </a:r>
            </a:p>
          </p:txBody>
        </p:sp>
        <p:sp>
          <p:nvSpPr>
            <p:cNvPr id="18472" name="roadmap_symbol 342" descr="ASSAP">
              <a:hlinkClick r:id="rId19"/>
              <a:extLst>
                <a:ext uri="{FF2B5EF4-FFF2-40B4-BE49-F238E27FC236}">
                  <a16:creationId xmlns:a16="http://schemas.microsoft.com/office/drawing/2014/main" id="{77E0CA70-304D-4622-8457-A5AE0CFF1AC5}"/>
                </a:ext>
                <a:ext uri="{C183D7F6-B498-43B3-948B-1728B52AA6E4}">
                  <adec:decorative xmlns:adec="http://schemas.microsoft.com/office/drawing/2017/decorative" val="0"/>
                </a:ext>
              </a:extLst>
            </p:cNvPr>
            <p:cNvSpPr txBox="1">
              <a:spLocks noChangeArrowheads="1"/>
            </p:cNvSpPr>
            <p:nvPr/>
          </p:nvSpPr>
          <p:spPr bwMode="auto">
            <a:xfrm>
              <a:off x="466270" y="1751964"/>
              <a:ext cx="640080" cy="151675"/>
            </a:xfrm>
            <a:prstGeom prst="rect">
              <a:avLst/>
            </a:prstGeom>
            <a:solidFill>
              <a:srgbClr val="FFFF99"/>
            </a:solidFill>
            <a:ln w="9525">
              <a:solidFill>
                <a:schemeClr val="tx1"/>
              </a:solidFill>
              <a:miter lim="800000"/>
              <a:headEnd/>
              <a:tailEnd/>
            </a:ln>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800"/>
                </a:lnSpc>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ASSAP</a:t>
              </a:r>
            </a:p>
          </p:txBody>
        </p:sp>
        <p:sp>
          <p:nvSpPr>
            <p:cNvPr id="18473" name="roadmap_symbol 343" descr="CDTI">
              <a:hlinkClick r:id="rId20"/>
              <a:extLst>
                <a:ext uri="{FF2B5EF4-FFF2-40B4-BE49-F238E27FC236}">
                  <a16:creationId xmlns:a16="http://schemas.microsoft.com/office/drawing/2014/main" id="{DD9C7625-2F4A-4213-BA4E-8AC8E0B7E4E7}"/>
                </a:ext>
                <a:ext uri="{C183D7F6-B498-43B3-948B-1728B52AA6E4}">
                  <adec:decorative xmlns:adec="http://schemas.microsoft.com/office/drawing/2017/decorative" val="0"/>
                </a:ext>
              </a:extLst>
            </p:cNvPr>
            <p:cNvSpPr txBox="1">
              <a:spLocks noChangeArrowheads="1"/>
            </p:cNvSpPr>
            <p:nvPr/>
          </p:nvSpPr>
          <p:spPr bwMode="auto">
            <a:xfrm>
              <a:off x="466270" y="1955967"/>
              <a:ext cx="640080" cy="151675"/>
            </a:xfrm>
            <a:prstGeom prst="rect">
              <a:avLst/>
            </a:prstGeom>
            <a:solidFill>
              <a:srgbClr val="FFFF99"/>
            </a:solidFill>
            <a:ln w="9525">
              <a:solidFill>
                <a:schemeClr val="tx1"/>
              </a:solidFill>
              <a:miter lim="800000"/>
              <a:headEnd/>
              <a:tailEnd/>
            </a:ln>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800"/>
                </a:lnSpc>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CDTI</a:t>
              </a:r>
            </a:p>
          </p:txBody>
        </p:sp>
        <p:sp>
          <p:nvSpPr>
            <p:cNvPr id="18474" name="roadmap_symbol 344" descr="TEST">
              <a:hlinkClick r:id="rId21"/>
              <a:extLst>
                <a:ext uri="{FF2B5EF4-FFF2-40B4-BE49-F238E27FC236}">
                  <a16:creationId xmlns:a16="http://schemas.microsoft.com/office/drawing/2014/main" id="{E9138143-B6B7-42DB-84AF-C1FC3C4313FE}"/>
                </a:ext>
                <a:ext uri="{C183D7F6-B498-43B3-948B-1728B52AA6E4}">
                  <adec:decorative xmlns:adec="http://schemas.microsoft.com/office/drawing/2017/decorative" val="0"/>
                </a:ext>
              </a:extLst>
            </p:cNvPr>
            <p:cNvSpPr txBox="1">
              <a:spLocks noChangeArrowheads="1"/>
            </p:cNvSpPr>
            <p:nvPr/>
          </p:nvSpPr>
          <p:spPr bwMode="auto">
            <a:xfrm>
              <a:off x="464861" y="2159970"/>
              <a:ext cx="640080" cy="151675"/>
            </a:xfrm>
            <a:prstGeom prst="rect">
              <a:avLst/>
            </a:prstGeom>
            <a:solidFill>
              <a:srgbClr val="FFFF99"/>
            </a:solidFill>
            <a:ln w="9525">
              <a:solidFill>
                <a:schemeClr val="tx1"/>
              </a:solidFill>
              <a:miter lim="800000"/>
              <a:headEnd/>
              <a:tailEnd/>
            </a:ln>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800"/>
                </a:lnSpc>
                <a:spcBef>
                  <a:spcPct val="50000"/>
                </a:spcBef>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TEST</a:t>
              </a:r>
            </a:p>
          </p:txBody>
        </p:sp>
        <p:sp>
          <p:nvSpPr>
            <p:cNvPr id="18477" name="Line 121">
              <a:extLst>
                <a:ext uri="{FF2B5EF4-FFF2-40B4-BE49-F238E27FC236}">
                  <a16:creationId xmlns:a16="http://schemas.microsoft.com/office/drawing/2014/main" id="{9BEAEA00-B4BB-49A8-90D2-002AF4D7EB77}"/>
                </a:ext>
                <a:ext uri="{C183D7F6-B498-43B3-948B-1728B52AA6E4}">
                  <adec:decorative xmlns:adec="http://schemas.microsoft.com/office/drawing/2017/decorative" val="1"/>
                </a:ext>
              </a:extLst>
            </p:cNvPr>
            <p:cNvSpPr>
              <a:spLocks noChangeShapeType="1"/>
            </p:cNvSpPr>
            <p:nvPr/>
          </p:nvSpPr>
          <p:spPr bwMode="auto">
            <a:xfrm>
              <a:off x="1106350" y="3182288"/>
              <a:ext cx="478458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pPr>
                <a:defRPr/>
              </a:pPr>
              <a:endParaRPr lang="en-US">
                <a:solidFill>
                  <a:srgbClr val="000000"/>
                </a:solidFill>
              </a:endParaRPr>
            </a:p>
          </p:txBody>
        </p:sp>
        <p:sp>
          <p:nvSpPr>
            <p:cNvPr id="18478" name="Line 123">
              <a:extLst>
                <a:ext uri="{FF2B5EF4-FFF2-40B4-BE49-F238E27FC236}">
                  <a16:creationId xmlns:a16="http://schemas.microsoft.com/office/drawing/2014/main" id="{0EFFE3AE-3174-42AA-9DE4-7810D6133279}"/>
                </a:ext>
                <a:ext uri="{C183D7F6-B498-43B3-948B-1728B52AA6E4}">
                  <adec:decorative xmlns:adec="http://schemas.microsoft.com/office/drawing/2017/decorative" val="1"/>
                </a:ext>
              </a:extLst>
            </p:cNvPr>
            <p:cNvSpPr>
              <a:spLocks noChangeShapeType="1"/>
            </p:cNvSpPr>
            <p:nvPr/>
          </p:nvSpPr>
          <p:spPr bwMode="auto">
            <a:xfrm>
              <a:off x="5945761" y="3182288"/>
              <a:ext cx="3090748"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solidFill>
                  <a:srgbClr val="000000"/>
                </a:solidFill>
              </a:endParaRPr>
            </a:p>
          </p:txBody>
        </p:sp>
        <p:sp>
          <p:nvSpPr>
            <p:cNvPr id="18480" name="segment 934">
              <a:hlinkClick r:id="rId22"/>
              <a:extLst>
                <a:ext uri="{FF2B5EF4-FFF2-40B4-BE49-F238E27FC236}">
                  <a16:creationId xmlns:a16="http://schemas.microsoft.com/office/drawing/2014/main" id="{ED16034D-FEA4-40D2-8C22-9272A1490CE5}"/>
                </a:ext>
                <a:ext uri="{C183D7F6-B498-43B3-948B-1728B52AA6E4}">
                  <adec:decorative xmlns:adec="http://schemas.microsoft.com/office/drawing/2017/decorative" val="1"/>
                </a:ext>
              </a:extLst>
            </p:cNvPr>
            <p:cNvSpPr txBox="1">
              <a:spLocks noChangeArrowheads="1"/>
            </p:cNvSpPr>
            <p:nvPr/>
          </p:nvSpPr>
          <p:spPr bwMode="auto">
            <a:xfrm>
              <a:off x="3116055" y="5115597"/>
              <a:ext cx="1015009" cy="128016"/>
            </a:xfrm>
            <a:prstGeom prst="rect">
              <a:avLst/>
            </a:prstGeom>
            <a:solidFill>
              <a:srgbClr val="DDDDDD"/>
            </a:solidFill>
            <a:ln w="9525">
              <a:solidFill>
                <a:schemeClr val="tx1"/>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8481" name="segment 934 planned" descr="ACAS-X – Segment 2">
              <a:hlinkClick r:id="rId22"/>
              <a:extLst>
                <a:ext uri="{FF2B5EF4-FFF2-40B4-BE49-F238E27FC236}">
                  <a16:creationId xmlns:a16="http://schemas.microsoft.com/office/drawing/2014/main" id="{CE50DA33-3650-4C61-A460-0D51B92D523F}"/>
                </a:ext>
                <a:ext uri="{C183D7F6-B498-43B3-948B-1728B52AA6E4}">
                  <adec:decorative xmlns:adec="http://schemas.microsoft.com/office/drawing/2017/decorative" val="0"/>
                </a:ext>
              </a:extLst>
            </p:cNvPr>
            <p:cNvSpPr txBox="1">
              <a:spLocks noChangeArrowheads="1"/>
            </p:cNvSpPr>
            <p:nvPr/>
          </p:nvSpPr>
          <p:spPr bwMode="auto">
            <a:xfrm>
              <a:off x="4131070" y="5115594"/>
              <a:ext cx="1533072" cy="128016"/>
            </a:xfrm>
            <a:prstGeom prst="rect">
              <a:avLst/>
            </a:prstGeom>
            <a:solidFill>
              <a:srgbClr val="DDDDDD"/>
            </a:solidFill>
            <a:ln w="9525">
              <a:solidFill>
                <a:schemeClr val="tx1"/>
              </a:solidFill>
              <a:prstDash val="dash"/>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ACAS-X – Segment 2</a:t>
              </a:r>
            </a:p>
          </p:txBody>
        </p:sp>
        <p:sp>
          <p:nvSpPr>
            <p:cNvPr id="18482" name="segment 934">
              <a:hlinkClick r:id="rId22"/>
              <a:extLst>
                <a:ext uri="{FF2B5EF4-FFF2-40B4-BE49-F238E27FC236}">
                  <a16:creationId xmlns:a16="http://schemas.microsoft.com/office/drawing/2014/main" id="{81115B71-923B-4176-8C44-E55B3C0A0372}"/>
                </a:ext>
                <a:ext uri="{C183D7F6-B498-43B3-948B-1728B52AA6E4}">
                  <adec:decorative xmlns:adec="http://schemas.microsoft.com/office/drawing/2017/decorative" val="1"/>
                </a:ext>
              </a:extLst>
            </p:cNvPr>
            <p:cNvSpPr txBox="1">
              <a:spLocks noChangeArrowheads="1"/>
            </p:cNvSpPr>
            <p:nvPr/>
          </p:nvSpPr>
          <p:spPr bwMode="auto">
            <a:xfrm>
              <a:off x="5664143" y="5110093"/>
              <a:ext cx="1015009" cy="128016"/>
            </a:xfrm>
            <a:prstGeom prst="rect">
              <a:avLst/>
            </a:prstGeom>
            <a:solidFill>
              <a:srgbClr val="DDDDDD"/>
            </a:solidFill>
            <a:ln w="9525">
              <a:solidFill>
                <a:schemeClr val="tx1"/>
              </a:solidFill>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49" name="decision 1213" descr="decision 1213">
              <a:hlinkClick r:id="rId23"/>
              <a:extLst>
                <a:ext uri="{FF2B5EF4-FFF2-40B4-BE49-F238E27FC236}">
                  <a16:creationId xmlns:a16="http://schemas.microsoft.com/office/drawing/2014/main" id="{EB7862FB-A24A-407A-A2F8-365FC91B7FE0}"/>
                </a:ext>
                <a:ext uri="{C183D7F6-B498-43B3-948B-1728B52AA6E4}">
                  <adec:decorative xmlns:adec="http://schemas.microsoft.com/office/drawing/2017/decorative" val="0"/>
                </a:ext>
              </a:extLst>
            </p:cNvPr>
            <p:cNvSpPr>
              <a:spLocks noChangeArrowheads="1"/>
            </p:cNvSpPr>
            <p:nvPr/>
          </p:nvSpPr>
          <p:spPr bwMode="auto">
            <a:xfrm>
              <a:off x="1716445" y="663655"/>
              <a:ext cx="320048" cy="267662"/>
            </a:xfrm>
            <a:prstGeom prst="triangle">
              <a:avLst>
                <a:gd name="adj" fmla="val 50000"/>
              </a:avLst>
            </a:prstGeom>
            <a:solidFill>
              <a:srgbClr val="B0A0EA"/>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1213</a:t>
              </a:r>
            </a:p>
          </p:txBody>
        </p:sp>
        <p:sp>
          <p:nvSpPr>
            <p:cNvPr id="53" name="TextBox 52" descr="Items with a green outline are components of the FAA Minimum Capability List (MCL)  ">
              <a:extLst>
                <a:ext uri="{FF2B5EF4-FFF2-40B4-BE49-F238E27FC236}">
                  <a16:creationId xmlns:a16="http://schemas.microsoft.com/office/drawing/2014/main" id="{08970EC2-B433-4CF8-AE19-C0DD9878DE61}"/>
                </a:ext>
                <a:ext uri="{C183D7F6-B498-43B3-948B-1728B52AA6E4}">
                  <adec:decorative xmlns:adec="http://schemas.microsoft.com/office/drawing/2017/decorative" val="0"/>
                </a:ext>
              </a:extLst>
            </p:cNvPr>
            <p:cNvSpPr txBox="1"/>
            <p:nvPr/>
          </p:nvSpPr>
          <p:spPr>
            <a:xfrm>
              <a:off x="1179366" y="576674"/>
              <a:ext cx="3474720" cy="105107"/>
            </a:xfrm>
            <a:prstGeom prst="rect">
              <a:avLst/>
            </a:prstGeom>
            <a:solidFill>
              <a:schemeClr val="bg1"/>
            </a:solidFill>
            <a:ln>
              <a:solidFill>
                <a:schemeClr val="tx1"/>
              </a:solidFill>
            </a:ln>
          </p:spPr>
          <p:txBody>
            <a:bodyPr wrap="square" lIns="45720" tIns="0" rIns="45720" bIns="0" rtlCol="0">
              <a:noAutofit/>
            </a:bodyPr>
            <a:lstStyle/>
            <a:p>
              <a:pPr algn="ctr"/>
              <a:r>
                <a:rPr lang="en-US" sz="700">
                  <a:latin typeface="Segoe UI" panose="020B0502040204020203" pitchFamily="34" charset="0"/>
                  <a:cs typeface="Segoe UI" panose="020B0502040204020203" pitchFamily="34" charset="0"/>
                </a:rPr>
                <a:t>Items with a </a:t>
              </a:r>
              <a:r>
                <a:rPr lang="en-US" sz="700">
                  <a:solidFill>
                    <a:srgbClr val="28BE45"/>
                  </a:solidFill>
                  <a:latin typeface="Segoe UI" panose="020B0502040204020203" pitchFamily="34" charset="0"/>
                  <a:cs typeface="Segoe UI" panose="020B0502040204020203" pitchFamily="34" charset="0"/>
                </a:rPr>
                <a:t>green outline </a:t>
              </a:r>
              <a:r>
                <a:rPr lang="en-US" sz="700">
                  <a:latin typeface="Segoe UI" panose="020B0502040204020203" pitchFamily="34" charset="0"/>
                  <a:cs typeface="Segoe UI" panose="020B0502040204020203" pitchFamily="34" charset="0"/>
                </a:rPr>
                <a:t>are components of the FAA Minimum Capability List (MCL)  </a:t>
              </a:r>
            </a:p>
          </p:txBody>
        </p:sp>
        <p:sp>
          <p:nvSpPr>
            <p:cNvPr id="46" name="segment 934 planned">
              <a:hlinkClick r:id="rId22"/>
              <a:extLst>
                <a:ext uri="{FF2B5EF4-FFF2-40B4-BE49-F238E27FC236}">
                  <a16:creationId xmlns:a16="http://schemas.microsoft.com/office/drawing/2014/main" id="{A6E798F7-9D8F-45B5-AFCF-BF6BBF7524D1}"/>
                </a:ext>
                <a:ext uri="{C183D7F6-B498-43B3-948B-1728B52AA6E4}">
                  <adec:decorative xmlns:adec="http://schemas.microsoft.com/office/drawing/2017/decorative" val="1"/>
                </a:ext>
              </a:extLst>
            </p:cNvPr>
            <p:cNvSpPr txBox="1">
              <a:spLocks noChangeArrowheads="1"/>
            </p:cNvSpPr>
            <p:nvPr/>
          </p:nvSpPr>
          <p:spPr bwMode="auto">
            <a:xfrm>
              <a:off x="6679152" y="5107293"/>
              <a:ext cx="518069" cy="128016"/>
            </a:xfrm>
            <a:prstGeom prst="rect">
              <a:avLst/>
            </a:prstGeom>
            <a:solidFill>
              <a:srgbClr val="DDDDDD"/>
            </a:solidFill>
            <a:ln w="9525">
              <a:solidFill>
                <a:schemeClr val="tx1"/>
              </a:solidFill>
              <a:prstDash val="dash"/>
              <a:miter lim="800000"/>
              <a:headEnd/>
              <a:tailEnd/>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35008645"/>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sp>
        <p:nvSpPr>
          <p:cNvPr id="3" name="Title 2" descr="New Entrants – UAS Roadmap: Decision Points (1 of 1)">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New Entrants – UAS Roadmap: Decision Points (1 of 1)</a:t>
            </a:r>
          </a:p>
        </p:txBody>
      </p:sp>
      <p:sp>
        <p:nvSpPr>
          <p:cNvPr id="2" name="Slide Number Placeholder 1" descr="98">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90</a:t>
            </a:fld>
            <a:endParaRPr lang="en-US"/>
          </a:p>
        </p:txBody>
      </p:sp>
      <p:graphicFrame>
        <p:nvGraphicFramePr>
          <p:cNvPr id="6" name="Diagram DPs" descr="New Entrants UAS Decision Points table">
            <a:extLst>
              <a:ext uri="{FF2B5EF4-FFF2-40B4-BE49-F238E27FC236}">
                <a16:creationId xmlns:a16="http://schemas.microsoft.com/office/drawing/2014/main" id="{4FBD95DB-F19F-4D86-9F41-2EF3A1E48E72}"/>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822448232"/>
              </p:ext>
            </p:extLst>
          </p:nvPr>
        </p:nvGraphicFramePr>
        <p:xfrm>
          <a:off x="452628" y="758952"/>
          <a:ext cx="8247888" cy="5804481"/>
        </p:xfrm>
        <a:graphic>
          <a:graphicData uri="http://schemas.openxmlformats.org/presentationml/2006/ole">
            <mc:AlternateContent xmlns:mc="http://schemas.openxmlformats.org/markup-compatibility/2006">
              <mc:Choice xmlns:v="urn:schemas-microsoft-com:vml" Requires="v">
                <p:oleObj spid="_x0000_s19458" name="Worksheet" r:id="rId2" imgW="8382099" imgH="5899069" progId="Excel.Sheet.12">
                  <p:link/>
                </p:oleObj>
              </mc:Choice>
              <mc:Fallback>
                <p:oleObj name="Worksheet" r:id="rId2" imgW="8382099" imgH="5899069" progId="Excel.Sheet.12">
                  <p:link/>
                  <p:pic>
                    <p:nvPicPr>
                      <p:cNvPr id="6" name="Diagram DPs" descr="New Entrants UAS Decision Points table">
                        <a:extLst>
                          <a:ext uri="{FF2B5EF4-FFF2-40B4-BE49-F238E27FC236}">
                            <a16:creationId xmlns:a16="http://schemas.microsoft.com/office/drawing/2014/main" id="{4FBD95DB-F19F-4D86-9F41-2EF3A1E48E72}"/>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4481"/>
                      </a:xfrm>
                      <a:prstGeom prst="rect">
                        <a:avLst/>
                      </a:prstGeom>
                    </p:spPr>
                  </p:pic>
                </p:oleObj>
              </mc:Fallback>
            </mc:AlternateContent>
          </a:graphicData>
        </a:graphic>
      </p:graphicFrame>
    </p:spTree>
    <p:extLst>
      <p:ext uri="{BB962C8B-B14F-4D97-AF65-F5344CB8AC3E}">
        <p14:creationId xmlns:p14="http://schemas.microsoft.com/office/powerpoint/2010/main" val="24382899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2" descr="Safety">
            <a:extLst>
              <a:ext uri="{FF2B5EF4-FFF2-40B4-BE49-F238E27FC236}">
                <a16:creationId xmlns:a16="http://schemas.microsoft.com/office/drawing/2014/main" id="{61EC9218-2C3F-4A83-973A-1763008D2039}"/>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Safety</a:t>
            </a:r>
          </a:p>
        </p:txBody>
      </p:sp>
      <p:sp>
        <p:nvSpPr>
          <p:cNvPr id="133123" name="Subtitle 3" descr="Objective: The Safety Roadmap reflects various aspects of the Safety Risk Management (SRM) process that support enterprise level, concept/capability level, and system level safety. It supports the execution of safety assessments on potential safety issues that span multiple FAA organizations, through cross-cutting stakeholder collaboration, and provides FAA decision-makers with pertinent information to make risk-based decisions. The Safety Roadmap integrates SRM elements with NAS operations and system acquisition milestones through the development of key safety assessments, procedures, guidance, policy and requirements that support the NextGen Enterprise System. &#10;&#10;For more information, please contact Chris Scott (chris.j.scott@faa.gov).&#10;">
            <a:extLst>
              <a:ext uri="{FF2B5EF4-FFF2-40B4-BE49-F238E27FC236}">
                <a16:creationId xmlns:a16="http://schemas.microsoft.com/office/drawing/2014/main" id="{AA71CE4D-015D-4CF1-B3B4-EFC5FB589635}"/>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Safety Roadmap reflects various aspects of the Safety Risk Management (SRM) process that support enterprise level, concept/capability level, and system level safety. It supports the execution of safety assessments on potential safety issues that span multiple FAA organizations, through cross-cutting stakeholder collaboration, and provides FAA decision-makers with pertinent information to make risk-based decisions. The Safety Roadmap integrates SRM elements with NAS operations and system acquisition milestones through the development of key safety assessments, procedures, guidance, policy and requirements that support the NextGen Enterprise System. </a:t>
            </a:r>
          </a:p>
          <a:p>
            <a:endParaRPr lang="en-US" altLang="en-US"/>
          </a:p>
          <a:p>
            <a:r>
              <a:rPr lang="en-US" altLang="en-US"/>
              <a:t>For more information, please contact Chris Scott (chris.j.scott@faa.gov).</a:t>
            </a:r>
          </a:p>
          <a:p>
            <a:endParaRPr lang="en-US" altLang="en-US"/>
          </a:p>
        </p:txBody>
      </p:sp>
      <p:sp>
        <p:nvSpPr>
          <p:cNvPr id="2" name="Slide Number Placeholder 1" descr="99">
            <a:extLst>
              <a:ext uri="{FF2B5EF4-FFF2-40B4-BE49-F238E27FC236}">
                <a16:creationId xmlns:a16="http://schemas.microsoft.com/office/drawing/2014/main" id="{12648550-DD7B-44CD-B224-AF7304DD41C2}"/>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3" descr="Safety Roadmap (1 of 3)">
            <a:extLst>
              <a:ext uri="{FF2B5EF4-FFF2-40B4-BE49-F238E27FC236}">
                <a16:creationId xmlns:a16="http://schemas.microsoft.com/office/drawing/2014/main" id="{59B9C0AF-17B3-4663-9514-573108CEEB3D}"/>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Safety Roadmap (1 of 3)</a:t>
            </a:r>
          </a:p>
        </p:txBody>
      </p:sp>
      <p:sp>
        <p:nvSpPr>
          <p:cNvPr id="3" name="Slide Number Placeholder 2" descr="100">
            <a:extLst>
              <a:ext uri="{FF2B5EF4-FFF2-40B4-BE49-F238E27FC236}">
                <a16:creationId xmlns:a16="http://schemas.microsoft.com/office/drawing/2014/main" id="{6EBE70B0-83DC-44B0-A179-B9F74BA761CE}"/>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92</a:t>
            </a:fld>
            <a:endParaRPr lang="en-US"/>
          </a:p>
        </p:txBody>
      </p:sp>
      <p:grpSp>
        <p:nvGrpSpPr>
          <p:cNvPr id="2" name="Group 1" descr="This Safety Roadmap depicts the investments within the various areas of the Safety Domain; the key systems being OARS, SSMT, and ASIAS. ">
            <a:extLst>
              <a:ext uri="{FF2B5EF4-FFF2-40B4-BE49-F238E27FC236}">
                <a16:creationId xmlns:a16="http://schemas.microsoft.com/office/drawing/2014/main" id="{F9A00D2E-B448-4C78-B587-911DC667B519}"/>
              </a:ext>
            </a:extLst>
          </p:cNvPr>
          <p:cNvGrpSpPr/>
          <p:nvPr/>
        </p:nvGrpSpPr>
        <p:grpSpPr>
          <a:xfrm>
            <a:off x="34132" y="572474"/>
            <a:ext cx="9036050" cy="5895938"/>
            <a:chOff x="34132" y="572474"/>
            <a:chExt cx="9036050" cy="5895938"/>
          </a:xfrm>
        </p:grpSpPr>
        <p:sp>
          <p:nvSpPr>
            <p:cNvPr id="115" name="Line 178">
              <a:extLst>
                <a:ext uri="{FF2B5EF4-FFF2-40B4-BE49-F238E27FC236}">
                  <a16:creationId xmlns:a16="http://schemas.microsoft.com/office/drawing/2014/main" id="{C3C16B32-D018-46B3-B089-DAA4481B6900}"/>
                </a:ext>
                <a:ext uri="{C183D7F6-B498-43B3-948B-1728B52AA6E4}">
                  <adec:decorative xmlns:adec="http://schemas.microsoft.com/office/drawing/2017/decorative" val="1"/>
                </a:ext>
              </a:extLst>
            </p:cNvPr>
            <p:cNvSpPr>
              <a:spLocks noChangeShapeType="1"/>
            </p:cNvSpPr>
            <p:nvPr/>
          </p:nvSpPr>
          <p:spPr bwMode="auto">
            <a:xfrm flipH="1" flipV="1">
              <a:off x="4923180" y="3774582"/>
              <a:ext cx="0" cy="1354103"/>
            </a:xfrm>
            <a:prstGeom prst="line">
              <a:avLst/>
            </a:prstGeom>
            <a:noFill/>
            <a:ln w="9525">
              <a:solidFill>
                <a:schemeClr val="tx1"/>
              </a:solidFill>
              <a:prstDash val="dash"/>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40" name="segment 310" descr="segment 310">
              <a:hlinkClick r:id="rId3"/>
              <a:extLst>
                <a:ext uri="{FF2B5EF4-FFF2-40B4-BE49-F238E27FC236}">
                  <a16:creationId xmlns:a16="http://schemas.microsoft.com/office/drawing/2014/main" id="{1782AF57-31FA-4E7E-921B-8008F9F03ED3}"/>
                </a:ext>
                <a:ext uri="{C183D7F6-B498-43B3-948B-1728B52AA6E4}">
                  <adec:decorative xmlns:adec="http://schemas.microsoft.com/office/drawing/2017/decorative" val="0"/>
                </a:ext>
              </a:extLst>
            </p:cNvPr>
            <p:cNvSpPr>
              <a:spLocks noChangeArrowheads="1"/>
            </p:cNvSpPr>
            <p:nvPr/>
          </p:nvSpPr>
          <p:spPr bwMode="auto">
            <a:xfrm>
              <a:off x="1177066" y="3908904"/>
              <a:ext cx="4997494" cy="962651"/>
            </a:xfrm>
            <a:prstGeom prst="rect">
              <a:avLst/>
            </a:prstGeom>
            <a:solidFill>
              <a:srgbClr val="FFC000"/>
            </a:solidFill>
            <a:ln w="9525">
              <a:solidFill>
                <a:schemeClr val="tx1"/>
              </a:solidFill>
              <a:miter lim="800000"/>
              <a:headEnd/>
              <a:tailEnd/>
            </a:ln>
          </p:spPr>
          <p:txBody>
            <a:bodyPr wrap="none" lIns="18288"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cs typeface="Segoe UI" panose="020B0502040204020203" pitchFamily="34" charset="0"/>
              </a:endParaRPr>
            </a:p>
          </p:txBody>
        </p:sp>
        <p:cxnSp>
          <p:nvCxnSpPr>
            <p:cNvPr id="111" name="Straight Arrow Connector 268">
              <a:extLst>
                <a:ext uri="{FF2B5EF4-FFF2-40B4-BE49-F238E27FC236}">
                  <a16:creationId xmlns:a16="http://schemas.microsoft.com/office/drawing/2014/main" id="{DE2C80A3-95D1-4170-B373-3D6E6C61B827}"/>
                </a:ext>
                <a:ext uri="{C183D7F6-B498-43B3-948B-1728B52AA6E4}">
                  <adec:decorative xmlns:adec="http://schemas.microsoft.com/office/drawing/2017/decorative" val="1"/>
                </a:ext>
              </a:extLst>
            </p:cNvPr>
            <p:cNvCxnSpPr>
              <a:cxnSpLocks noChangeShapeType="1"/>
            </p:cNvCxnSpPr>
            <p:nvPr/>
          </p:nvCxnSpPr>
          <p:spPr bwMode="auto">
            <a:xfrm flipV="1">
              <a:off x="1137824" y="5280340"/>
              <a:ext cx="7864228" cy="0"/>
            </a:xfrm>
            <a:prstGeom prst="straightConnector1">
              <a:avLst/>
            </a:prstGeom>
            <a:noFill/>
            <a:ln w="9525" algn="ctr">
              <a:solidFill>
                <a:srgbClr val="FF0000"/>
              </a:solidFill>
              <a:round/>
              <a:headEnd/>
              <a:tailEnd type="triangle" w="med" len="med"/>
            </a:ln>
          </p:spPr>
        </p:cxnSp>
        <p:cxnSp>
          <p:nvCxnSpPr>
            <p:cNvPr id="120" name="Straight Arrow Connector 155">
              <a:extLst>
                <a:ext uri="{FF2B5EF4-FFF2-40B4-BE49-F238E27FC236}">
                  <a16:creationId xmlns:a16="http://schemas.microsoft.com/office/drawing/2014/main" id="{75A5904E-2357-4FFC-AE29-ED674D7CF0EE}"/>
                </a:ext>
                <a:ext uri="{C183D7F6-B498-43B3-948B-1728B52AA6E4}">
                  <adec:decorative xmlns:adec="http://schemas.microsoft.com/office/drawing/2017/decorative" val="1"/>
                </a:ext>
              </a:extLst>
            </p:cNvPr>
            <p:cNvCxnSpPr>
              <a:cxnSpLocks/>
            </p:cNvCxnSpPr>
            <p:nvPr/>
          </p:nvCxnSpPr>
          <p:spPr bwMode="auto">
            <a:xfrm>
              <a:off x="2462834" y="5964610"/>
              <a:ext cx="6537723" cy="0"/>
            </a:xfrm>
            <a:prstGeom prst="straightConnector1">
              <a:avLst/>
            </a:prstGeom>
            <a:noFill/>
            <a:ln w="9525" algn="ctr">
              <a:solidFill>
                <a:srgbClr val="FF0000"/>
              </a:solidFill>
              <a:round/>
              <a:headEnd/>
              <a:tailEnd type="triangle" w="med" len="med"/>
            </a:ln>
          </p:spPr>
        </p:cxnSp>
        <p:sp>
          <p:nvSpPr>
            <p:cNvPr id="122" name="segment 922" descr="                        Aviation Safety Information Analysis and Sharing (ASIAS) ">
              <a:hlinkClick r:id="rId4"/>
              <a:extLst>
                <a:ext uri="{FF2B5EF4-FFF2-40B4-BE49-F238E27FC236}">
                  <a16:creationId xmlns:a16="http://schemas.microsoft.com/office/drawing/2014/main" id="{0A46FF64-1F20-40EC-B809-10F4B6271D5B}"/>
                </a:ext>
                <a:ext uri="{C183D7F6-B498-43B3-948B-1728B52AA6E4}">
                  <adec:decorative xmlns:adec="http://schemas.microsoft.com/office/drawing/2017/decorative" val="0"/>
                </a:ext>
              </a:extLst>
            </p:cNvPr>
            <p:cNvSpPr txBox="1">
              <a:spLocks noChangeArrowheads="1"/>
            </p:cNvSpPr>
            <p:nvPr/>
          </p:nvSpPr>
          <p:spPr bwMode="auto">
            <a:xfrm>
              <a:off x="1177065" y="5128685"/>
              <a:ext cx="7678839" cy="338604"/>
            </a:xfrm>
            <a:prstGeom prst="rect">
              <a:avLst/>
            </a:prstGeom>
            <a:solidFill>
              <a:srgbClr val="FFC000"/>
            </a:solidFill>
            <a:ln w="9525">
              <a:solidFill>
                <a:schemeClr val="tx1"/>
              </a:solidFill>
              <a:miter lim="800000"/>
              <a:headEnd/>
              <a:tailEnd/>
            </a:ln>
          </p:spPr>
          <p:txBody>
            <a:bodyPr wrap="none" lIns="18288"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800" b="1">
                  <a:solidFill>
                    <a:srgbClr val="000000"/>
                  </a:solidFill>
                  <a:latin typeface="Segoe UI" panose="020B0502040204020203" pitchFamily="34" charset="0"/>
                  <a:cs typeface="Segoe UI" panose="020B0502040204020203" pitchFamily="34" charset="0"/>
                </a:rPr>
                <a:t>                        Aviation Safety Information Analysis and Sharing (ASIAS) </a:t>
              </a:r>
            </a:p>
          </p:txBody>
        </p:sp>
        <p:sp>
          <p:nvSpPr>
            <p:cNvPr id="128" name="segment 919" descr="segment 919">
              <a:hlinkClick r:id="rId5"/>
              <a:extLst>
                <a:ext uri="{FF2B5EF4-FFF2-40B4-BE49-F238E27FC236}">
                  <a16:creationId xmlns:a16="http://schemas.microsoft.com/office/drawing/2014/main" id="{5A106559-53AB-4E63-8963-367BB1176F43}"/>
                </a:ext>
                <a:ext uri="{C183D7F6-B498-43B3-948B-1728B52AA6E4}">
                  <adec:decorative xmlns:adec="http://schemas.microsoft.com/office/drawing/2017/decorative" val="0"/>
                </a:ext>
              </a:extLst>
            </p:cNvPr>
            <p:cNvSpPr>
              <a:spLocks noChangeArrowheads="1"/>
            </p:cNvSpPr>
            <p:nvPr/>
          </p:nvSpPr>
          <p:spPr bwMode="auto">
            <a:xfrm>
              <a:off x="1177065" y="2706380"/>
              <a:ext cx="1973658"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cs typeface="Segoe UI" panose="020B0502040204020203" pitchFamily="34" charset="0"/>
                </a:rPr>
                <a:t> OARS Phase 1</a:t>
              </a:r>
            </a:p>
          </p:txBody>
        </p:sp>
        <p:sp>
          <p:nvSpPr>
            <p:cNvPr id="129" name="Rectangle 113">
              <a:extLst>
                <a:ext uri="{FF2B5EF4-FFF2-40B4-BE49-F238E27FC236}">
                  <a16:creationId xmlns:a16="http://schemas.microsoft.com/office/drawing/2014/main" id="{31D6C854-93FF-44CE-BC59-ACAB13EB7CFB}"/>
                </a:ext>
                <a:ext uri="{C183D7F6-B498-43B3-948B-1728B52AA6E4}">
                  <adec:decorative xmlns:adec="http://schemas.microsoft.com/office/drawing/2017/decorative" val="1"/>
                </a:ext>
              </a:extLst>
            </p:cNvPr>
            <p:cNvSpPr>
              <a:spLocks noChangeArrowheads="1"/>
            </p:cNvSpPr>
            <p:nvPr/>
          </p:nvSpPr>
          <p:spPr bwMode="auto">
            <a:xfrm rot="10800000">
              <a:off x="186309" y="6058227"/>
              <a:ext cx="8883873" cy="410185"/>
            </a:xfrm>
            <a:prstGeom prst="rect">
              <a:avLst/>
            </a:prstGeom>
            <a:solidFill>
              <a:srgbClr val="66FF66">
                <a:alpha val="50196"/>
              </a:srgbClr>
            </a:solidFill>
            <a:ln w="12700">
              <a:solidFill>
                <a:srgbClr val="000000"/>
              </a:solidFill>
              <a:miter lim="800000"/>
              <a:headEnd/>
              <a:tailEnd/>
            </a:ln>
          </p:spPr>
          <p:txBody>
            <a:bodyPr vert="eaVert" wrap="none" lIns="0" tIns="0" rIns="27432" bIns="0" anchorCtr="1"/>
            <a:lstStyle/>
            <a:p>
              <a:pPr algn="ctr" eaLnBrk="1" fontAlgn="auto" hangingPunct="1">
                <a:spcBef>
                  <a:spcPts val="0"/>
                </a:spcBef>
                <a:spcAft>
                  <a:spcPts val="0"/>
                </a:spcAft>
                <a:defRPr/>
              </a:pPr>
              <a:r>
                <a:rPr lang="en-US" sz="750">
                  <a:solidFill>
                    <a:srgbClr val="000000"/>
                  </a:solidFill>
                  <a:latin typeface="+mj-lt"/>
                  <a:cs typeface="Segoe UI" panose="020B0502040204020203" pitchFamily="34" charset="0"/>
                </a:rPr>
                <a:t>Support</a:t>
              </a:r>
            </a:p>
            <a:p>
              <a:pPr algn="ctr" eaLnBrk="1" fontAlgn="auto" hangingPunct="1">
                <a:spcBef>
                  <a:spcPts val="0"/>
                </a:spcBef>
                <a:spcAft>
                  <a:spcPts val="0"/>
                </a:spcAft>
                <a:defRPr/>
              </a:pPr>
              <a:r>
                <a:rPr lang="en-US" sz="750">
                  <a:solidFill>
                    <a:srgbClr val="000000"/>
                  </a:solidFill>
                  <a:latin typeface="+mj-lt"/>
                  <a:cs typeface="Segoe UI" panose="020B0502040204020203" pitchFamily="34" charset="0"/>
                </a:rPr>
                <a:t>Activities</a:t>
              </a:r>
            </a:p>
          </p:txBody>
        </p:sp>
        <p:sp>
          <p:nvSpPr>
            <p:cNvPr id="130" name="support 848" descr="support 848">
              <a:hlinkClick r:id="rId6"/>
              <a:extLst>
                <a:ext uri="{FF2B5EF4-FFF2-40B4-BE49-F238E27FC236}">
                  <a16:creationId xmlns:a16="http://schemas.microsoft.com/office/drawing/2014/main" id="{83336F07-566D-4940-9D22-720EEC0E21C9}"/>
                </a:ext>
                <a:ext uri="{C183D7F6-B498-43B3-948B-1728B52AA6E4}">
                  <adec:decorative xmlns:adec="http://schemas.microsoft.com/office/drawing/2017/decorative" val="0"/>
                </a:ext>
              </a:extLst>
            </p:cNvPr>
            <p:cNvSpPr>
              <a:spLocks noChangeArrowheads="1"/>
            </p:cNvSpPr>
            <p:nvPr/>
          </p:nvSpPr>
          <p:spPr bwMode="auto">
            <a:xfrm>
              <a:off x="1177068" y="6110387"/>
              <a:ext cx="6147560"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r>
                <a:rPr lang="en-US" altLang="en-US" sz="800">
                  <a:solidFill>
                    <a:srgbClr val="000000"/>
                  </a:solidFill>
                  <a:latin typeface="+mj-lt"/>
                  <a:cs typeface="Segoe UI" panose="020B0502040204020203" pitchFamily="34" charset="0"/>
                </a:rPr>
                <a:t>Safety Risk Management (SMS) Executive Council/FAA Safety Collaboration Team (SCT)/ Safety Data Analysis Team (SDAT)</a:t>
              </a:r>
            </a:p>
          </p:txBody>
        </p:sp>
        <p:sp>
          <p:nvSpPr>
            <p:cNvPr id="132" name="Rectangle 117">
              <a:extLst>
                <a:ext uri="{FF2B5EF4-FFF2-40B4-BE49-F238E27FC236}">
                  <a16:creationId xmlns:a16="http://schemas.microsoft.com/office/drawing/2014/main" id="{EDE41223-2C38-4E0C-A347-E85FCFE37D98}"/>
                </a:ext>
                <a:ext uri="{C183D7F6-B498-43B3-948B-1728B52AA6E4}">
                  <adec:decorative xmlns:adec="http://schemas.microsoft.com/office/drawing/2017/decorative" val="1"/>
                </a:ext>
              </a:extLst>
            </p:cNvPr>
            <p:cNvSpPr>
              <a:spLocks noChangeArrowheads="1"/>
            </p:cNvSpPr>
            <p:nvPr/>
          </p:nvSpPr>
          <p:spPr bwMode="auto">
            <a:xfrm>
              <a:off x="1688568" y="5299839"/>
              <a:ext cx="2045459"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cs typeface="Segoe UI" panose="020B0502040204020203" pitchFamily="34" charset="0"/>
                </a:rPr>
                <a:t>ASIAS v3.0</a:t>
              </a:r>
            </a:p>
          </p:txBody>
        </p:sp>
        <p:sp>
          <p:nvSpPr>
            <p:cNvPr id="131" name="support 853" descr="support 853">
              <a:hlinkClick r:id="rId7"/>
              <a:extLst>
                <a:ext uri="{FF2B5EF4-FFF2-40B4-BE49-F238E27FC236}">
                  <a16:creationId xmlns:a16="http://schemas.microsoft.com/office/drawing/2014/main" id="{5CC95A18-666D-435B-B295-9DEF66279349}"/>
                </a:ext>
                <a:ext uri="{C183D7F6-B498-43B3-948B-1728B52AA6E4}">
                  <adec:decorative xmlns:adec="http://schemas.microsoft.com/office/drawing/2017/decorative" val="0"/>
                </a:ext>
              </a:extLst>
            </p:cNvPr>
            <p:cNvSpPr>
              <a:spLocks noChangeArrowheads="1"/>
            </p:cNvSpPr>
            <p:nvPr/>
          </p:nvSpPr>
          <p:spPr bwMode="auto">
            <a:xfrm>
              <a:off x="1567917" y="5544324"/>
              <a:ext cx="511707" cy="127589"/>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mj-lt"/>
                <a:cs typeface="Segoe UI" panose="020B0502040204020203" pitchFamily="34" charset="0"/>
              </a:endParaRPr>
            </a:p>
          </p:txBody>
        </p:sp>
        <p:sp>
          <p:nvSpPr>
            <p:cNvPr id="133" name="Rectangle 117">
              <a:extLst>
                <a:ext uri="{FF2B5EF4-FFF2-40B4-BE49-F238E27FC236}">
                  <a16:creationId xmlns:a16="http://schemas.microsoft.com/office/drawing/2014/main" id="{33258898-254A-48F2-A179-337E31625ECC}"/>
                </a:ext>
                <a:ext uri="{C183D7F6-B498-43B3-948B-1728B52AA6E4}">
                  <adec:decorative xmlns:adec="http://schemas.microsoft.com/office/drawing/2017/decorative" val="1"/>
                </a:ext>
              </a:extLst>
            </p:cNvPr>
            <p:cNvSpPr>
              <a:spLocks noChangeArrowheads="1"/>
            </p:cNvSpPr>
            <p:nvPr/>
          </p:nvSpPr>
          <p:spPr bwMode="auto">
            <a:xfrm>
              <a:off x="3734027" y="5298798"/>
              <a:ext cx="2588753" cy="129982"/>
            </a:xfrm>
            <a:prstGeom prst="rect">
              <a:avLst/>
            </a:prstGeom>
            <a:solidFill>
              <a:srgbClr val="D0F2FC"/>
            </a:solidFill>
            <a:ln w="9525">
              <a:solidFill>
                <a:schemeClr val="tx1"/>
              </a:solidFill>
              <a:prstDash val="solid"/>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cs typeface="Segoe UI" panose="020B0502040204020203" pitchFamily="34" charset="0"/>
                </a:rPr>
                <a:t>ASIAS v4.0</a:t>
              </a:r>
            </a:p>
          </p:txBody>
        </p:sp>
        <p:sp>
          <p:nvSpPr>
            <p:cNvPr id="134" name="Rectangle 117">
              <a:extLst>
                <a:ext uri="{FF2B5EF4-FFF2-40B4-BE49-F238E27FC236}">
                  <a16:creationId xmlns:a16="http://schemas.microsoft.com/office/drawing/2014/main" id="{41B15188-F7EA-4D48-9C6F-724FB55A8E75}"/>
                </a:ext>
                <a:ext uri="{C183D7F6-B498-43B3-948B-1728B52AA6E4}">
                  <adec:decorative xmlns:adec="http://schemas.microsoft.com/office/drawing/2017/decorative" val="1"/>
                </a:ext>
              </a:extLst>
            </p:cNvPr>
            <p:cNvSpPr>
              <a:spLocks noChangeArrowheads="1"/>
            </p:cNvSpPr>
            <p:nvPr/>
          </p:nvSpPr>
          <p:spPr bwMode="auto">
            <a:xfrm>
              <a:off x="1177065" y="5160141"/>
              <a:ext cx="504099" cy="125271"/>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mj-lt"/>
                <a:cs typeface="Segoe UI" panose="020B0502040204020203" pitchFamily="34" charset="0"/>
              </a:endParaRPr>
            </a:p>
          </p:txBody>
        </p:sp>
        <p:sp>
          <p:nvSpPr>
            <p:cNvPr id="135" name="system 1348" descr="ASIAS">
              <a:hlinkClick r:id="rId8"/>
              <a:extLst>
                <a:ext uri="{FF2B5EF4-FFF2-40B4-BE49-F238E27FC236}">
                  <a16:creationId xmlns:a16="http://schemas.microsoft.com/office/drawing/2014/main" id="{BFDCBD64-1F37-4002-BF7D-3D78298794C8}"/>
                </a:ext>
                <a:ext uri="{C183D7F6-B498-43B3-948B-1728B52AA6E4}">
                  <adec:decorative xmlns:adec="http://schemas.microsoft.com/office/drawing/2017/decorative" val="0"/>
                </a:ext>
              </a:extLst>
            </p:cNvPr>
            <p:cNvSpPr txBox="1">
              <a:spLocks noChangeArrowheads="1"/>
            </p:cNvSpPr>
            <p:nvPr/>
          </p:nvSpPr>
          <p:spPr bwMode="auto">
            <a:xfrm>
              <a:off x="554832" y="5188749"/>
              <a:ext cx="594360" cy="182880"/>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ASIAS</a:t>
              </a:r>
            </a:p>
          </p:txBody>
        </p:sp>
        <p:sp>
          <p:nvSpPr>
            <p:cNvPr id="137" name="Line 178">
              <a:extLst>
                <a:ext uri="{FF2B5EF4-FFF2-40B4-BE49-F238E27FC236}">
                  <a16:creationId xmlns:a16="http://schemas.microsoft.com/office/drawing/2014/main" id="{BF7C20F8-501C-44FB-B391-D28FCCF3C6B9}"/>
                </a:ext>
                <a:ext uri="{C183D7F6-B498-43B3-948B-1728B52AA6E4}">
                  <adec:decorative xmlns:adec="http://schemas.microsoft.com/office/drawing/2017/decorative" val="1"/>
                </a:ext>
              </a:extLst>
            </p:cNvPr>
            <p:cNvSpPr>
              <a:spLocks noChangeShapeType="1"/>
            </p:cNvSpPr>
            <p:nvPr/>
          </p:nvSpPr>
          <p:spPr bwMode="auto">
            <a:xfrm flipH="1" flipV="1">
              <a:off x="1259294" y="4872001"/>
              <a:ext cx="0" cy="267669"/>
            </a:xfrm>
            <a:prstGeom prst="line">
              <a:avLst/>
            </a:prstGeom>
            <a:noFill/>
            <a:ln w="9525">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138" name="system 1343" descr="HIRMT">
              <a:hlinkClick r:id="rId9"/>
              <a:extLst>
                <a:ext uri="{FF2B5EF4-FFF2-40B4-BE49-F238E27FC236}">
                  <a16:creationId xmlns:a16="http://schemas.microsoft.com/office/drawing/2014/main" id="{5E64B26B-16D4-4E0E-A01F-BF3D21085105}"/>
                </a:ext>
                <a:ext uri="{C183D7F6-B498-43B3-948B-1728B52AA6E4}">
                  <adec:decorative xmlns:adec="http://schemas.microsoft.com/office/drawing/2017/decorative" val="0"/>
                </a:ext>
              </a:extLst>
            </p:cNvPr>
            <p:cNvSpPr txBox="1">
              <a:spLocks noChangeArrowheads="1"/>
            </p:cNvSpPr>
            <p:nvPr/>
          </p:nvSpPr>
          <p:spPr bwMode="auto">
            <a:xfrm>
              <a:off x="554832" y="5718991"/>
              <a:ext cx="594360" cy="182880"/>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HIRMT</a:t>
              </a:r>
            </a:p>
          </p:txBody>
        </p:sp>
        <p:sp>
          <p:nvSpPr>
            <p:cNvPr id="139" name="support 1069" descr="support 1069">
              <a:hlinkClick r:id="rId10"/>
              <a:extLst>
                <a:ext uri="{FF2B5EF4-FFF2-40B4-BE49-F238E27FC236}">
                  <a16:creationId xmlns:a16="http://schemas.microsoft.com/office/drawing/2014/main" id="{E2E3DD66-AE75-491E-81C9-2D3A5D9518DD}"/>
                </a:ext>
                <a:ext uri="{C183D7F6-B498-43B3-948B-1728B52AA6E4}">
                  <adec:decorative xmlns:adec="http://schemas.microsoft.com/office/drawing/2017/decorative" val="0"/>
                </a:ext>
              </a:extLst>
            </p:cNvPr>
            <p:cNvSpPr>
              <a:spLocks noChangeArrowheads="1"/>
            </p:cNvSpPr>
            <p:nvPr/>
          </p:nvSpPr>
          <p:spPr bwMode="auto">
            <a:xfrm>
              <a:off x="1177067" y="6284908"/>
              <a:ext cx="6147560"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Integrated System Safety Assessment (ISSA)</a:t>
              </a:r>
            </a:p>
          </p:txBody>
        </p:sp>
        <p:sp>
          <p:nvSpPr>
            <p:cNvPr id="142" name="support 851" descr="support 851">
              <a:hlinkClick r:id="rId11"/>
              <a:extLst>
                <a:ext uri="{FF2B5EF4-FFF2-40B4-BE49-F238E27FC236}">
                  <a16:creationId xmlns:a16="http://schemas.microsoft.com/office/drawing/2014/main" id="{45C6EF8E-EFF9-49ED-92AF-5678907FAFCA}"/>
                </a:ext>
                <a:ext uri="{C183D7F6-B498-43B3-948B-1728B52AA6E4}">
                  <adec:decorative xmlns:adec="http://schemas.microsoft.com/office/drawing/2017/decorative" val="0"/>
                </a:ext>
              </a:extLst>
            </p:cNvPr>
            <p:cNvSpPr>
              <a:spLocks noChangeArrowheads="1"/>
            </p:cNvSpPr>
            <p:nvPr/>
          </p:nvSpPr>
          <p:spPr bwMode="auto">
            <a:xfrm>
              <a:off x="1688568" y="4935670"/>
              <a:ext cx="1936845" cy="126339"/>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mj-lt"/>
                <a:cs typeface="Segoe UI" panose="020B0502040204020203" pitchFamily="34" charset="0"/>
              </a:endParaRPr>
            </a:p>
          </p:txBody>
        </p:sp>
        <p:sp>
          <p:nvSpPr>
            <p:cNvPr id="147" name="Line 149">
              <a:extLst>
                <a:ext uri="{FF2B5EF4-FFF2-40B4-BE49-F238E27FC236}">
                  <a16:creationId xmlns:a16="http://schemas.microsoft.com/office/drawing/2014/main" id="{6DFC8425-93AE-4381-B0FB-289A97D12ACE}"/>
                </a:ext>
                <a:ext uri="{C183D7F6-B498-43B3-948B-1728B52AA6E4}">
                  <adec:decorative xmlns:adec="http://schemas.microsoft.com/office/drawing/2017/decorative" val="1"/>
                </a:ext>
              </a:extLst>
            </p:cNvPr>
            <p:cNvSpPr>
              <a:spLocks noChangeShapeType="1"/>
            </p:cNvSpPr>
            <p:nvPr/>
          </p:nvSpPr>
          <p:spPr bwMode="auto">
            <a:xfrm>
              <a:off x="3694095" y="1402452"/>
              <a:ext cx="1445" cy="1790361"/>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vert="eaVert" wrap="none" lIns="0" tIns="0" rIns="45720" bIns="0" anchorCtr="1"/>
            <a:lstStyle/>
            <a:p>
              <a:endParaRPr lang="en-US">
                <a:latin typeface="+mj-lt"/>
              </a:endParaRPr>
            </a:p>
          </p:txBody>
        </p:sp>
        <p:sp>
          <p:nvSpPr>
            <p:cNvPr id="148" name="Line 149">
              <a:extLst>
                <a:ext uri="{FF2B5EF4-FFF2-40B4-BE49-F238E27FC236}">
                  <a16:creationId xmlns:a16="http://schemas.microsoft.com/office/drawing/2014/main" id="{F79AA074-058F-47B4-B40E-5ADE3789467A}"/>
                </a:ext>
                <a:ext uri="{C183D7F6-B498-43B3-948B-1728B52AA6E4}">
                  <adec:decorative xmlns:adec="http://schemas.microsoft.com/office/drawing/2017/decorative" val="1"/>
                </a:ext>
              </a:extLst>
            </p:cNvPr>
            <p:cNvSpPr>
              <a:spLocks noChangeShapeType="1"/>
            </p:cNvSpPr>
            <p:nvPr/>
          </p:nvSpPr>
          <p:spPr bwMode="auto">
            <a:xfrm>
              <a:off x="3177645" y="930092"/>
              <a:ext cx="10532" cy="2213266"/>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vert="eaVert" wrap="none" lIns="0" tIns="0" rIns="45720" bIns="0" anchorCtr="1"/>
            <a:lstStyle/>
            <a:p>
              <a:endParaRPr lang="en-US">
                <a:latin typeface="+mj-lt"/>
              </a:endParaRPr>
            </a:p>
          </p:txBody>
        </p:sp>
        <p:sp>
          <p:nvSpPr>
            <p:cNvPr id="149" name="Line 105">
              <a:extLst>
                <a:ext uri="{FF2B5EF4-FFF2-40B4-BE49-F238E27FC236}">
                  <a16:creationId xmlns:a16="http://schemas.microsoft.com/office/drawing/2014/main" id="{12E4BB91-65D6-422F-93E8-3B5077BA8586}"/>
                </a:ext>
                <a:ext uri="{C183D7F6-B498-43B3-948B-1728B52AA6E4}">
                  <adec:decorative xmlns:adec="http://schemas.microsoft.com/office/drawing/2017/decorative" val="1"/>
                </a:ext>
              </a:extLst>
            </p:cNvPr>
            <p:cNvSpPr>
              <a:spLocks noChangeShapeType="1"/>
            </p:cNvSpPr>
            <p:nvPr/>
          </p:nvSpPr>
          <p:spPr bwMode="auto">
            <a:xfrm>
              <a:off x="1153320" y="908081"/>
              <a:ext cx="2021455" cy="79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50" name="system 1229" descr="CEDAR">
              <a:hlinkClick r:id="rId12"/>
              <a:extLst>
                <a:ext uri="{FF2B5EF4-FFF2-40B4-BE49-F238E27FC236}">
                  <a16:creationId xmlns:a16="http://schemas.microsoft.com/office/drawing/2014/main" id="{634851EA-6513-4032-A2D7-D12C9AB56797}"/>
                </a:ext>
                <a:ext uri="{C183D7F6-B498-43B3-948B-1728B52AA6E4}">
                  <adec:decorative xmlns:adec="http://schemas.microsoft.com/office/drawing/2017/decorative" val="0"/>
                </a:ext>
              </a:extLst>
            </p:cNvPr>
            <p:cNvSpPr txBox="1"/>
            <p:nvPr/>
          </p:nvSpPr>
          <p:spPr bwMode="auto">
            <a:xfrm>
              <a:off x="553045" y="813859"/>
              <a:ext cx="594360" cy="182880"/>
            </a:xfrm>
            <a:prstGeom prst="rect">
              <a:avLst/>
            </a:prstGeom>
            <a:solidFill>
              <a:srgbClr val="D0F2FC"/>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9144"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sz="700">
                  <a:solidFill>
                    <a:srgbClr val="000000"/>
                  </a:solidFill>
                  <a:latin typeface="+mj-lt"/>
                  <a:cs typeface="Segoe UI" panose="020B0502040204020203" pitchFamily="34" charset="0"/>
                </a:rPr>
                <a:t>CEDAR</a:t>
              </a:r>
            </a:p>
          </p:txBody>
        </p:sp>
        <p:sp>
          <p:nvSpPr>
            <p:cNvPr id="152" name="Line 105">
              <a:extLst>
                <a:ext uri="{FF2B5EF4-FFF2-40B4-BE49-F238E27FC236}">
                  <a16:creationId xmlns:a16="http://schemas.microsoft.com/office/drawing/2014/main" id="{6C990573-7E5B-4F4F-91AF-565BF9BABC26}"/>
                </a:ext>
                <a:ext uri="{C183D7F6-B498-43B3-948B-1728B52AA6E4}">
                  <adec:decorative xmlns:adec="http://schemas.microsoft.com/office/drawing/2017/decorative" val="1"/>
                </a:ext>
              </a:extLst>
            </p:cNvPr>
            <p:cNvSpPr>
              <a:spLocks noChangeShapeType="1"/>
            </p:cNvSpPr>
            <p:nvPr/>
          </p:nvSpPr>
          <p:spPr bwMode="auto">
            <a:xfrm>
              <a:off x="1145972" y="1121054"/>
              <a:ext cx="2025665" cy="29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53" name="system 979" descr="FALCON II">
              <a:hlinkClick r:id="rId13"/>
              <a:extLst>
                <a:ext uri="{FF2B5EF4-FFF2-40B4-BE49-F238E27FC236}">
                  <a16:creationId xmlns:a16="http://schemas.microsoft.com/office/drawing/2014/main" id="{71C068D4-3DED-47DB-AECD-84834B5714E4}"/>
                </a:ext>
                <a:ext uri="{C183D7F6-B498-43B3-948B-1728B52AA6E4}">
                  <adec:decorative xmlns:adec="http://schemas.microsoft.com/office/drawing/2017/decorative" val="0"/>
                </a:ext>
              </a:extLst>
            </p:cNvPr>
            <p:cNvSpPr txBox="1"/>
            <p:nvPr/>
          </p:nvSpPr>
          <p:spPr bwMode="auto">
            <a:xfrm>
              <a:off x="553045" y="1025629"/>
              <a:ext cx="594360" cy="182880"/>
            </a:xfrm>
            <a:prstGeom prst="rect">
              <a:avLst/>
            </a:prstGeom>
            <a:solidFill>
              <a:srgbClr val="D0F2FC"/>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sz="700">
                  <a:solidFill>
                    <a:srgbClr val="000000"/>
                  </a:solidFill>
                  <a:latin typeface="+mj-lt"/>
                  <a:cs typeface="Segoe UI" panose="020B0502040204020203" pitchFamily="34" charset="0"/>
                </a:rPr>
                <a:t>FALCON II</a:t>
              </a:r>
            </a:p>
          </p:txBody>
        </p:sp>
        <p:sp>
          <p:nvSpPr>
            <p:cNvPr id="162" name="Rectangle 94">
              <a:extLst>
                <a:ext uri="{FF2B5EF4-FFF2-40B4-BE49-F238E27FC236}">
                  <a16:creationId xmlns:a16="http://schemas.microsoft.com/office/drawing/2014/main" id="{095AB839-CBBA-4CED-9D32-8C76B8C186A1}"/>
                </a:ext>
                <a:ext uri="{C183D7F6-B498-43B3-948B-1728B52AA6E4}">
                  <adec:decorative xmlns:adec="http://schemas.microsoft.com/office/drawing/2017/decorative" val="1"/>
                </a:ext>
              </a:extLst>
            </p:cNvPr>
            <p:cNvSpPr>
              <a:spLocks noChangeArrowheads="1"/>
            </p:cNvSpPr>
            <p:nvPr/>
          </p:nvSpPr>
          <p:spPr bwMode="auto">
            <a:xfrm>
              <a:off x="7078347" y="788139"/>
              <a:ext cx="1777558" cy="338554"/>
            </a:xfrm>
            <a:prstGeom prst="rect">
              <a:avLst/>
            </a:prstGeom>
            <a:solidFill>
              <a:srgbClr val="E6FEEA"/>
            </a:solidFill>
            <a:ln w="9525">
              <a:solidFill>
                <a:schemeClr val="tx1"/>
              </a:solidFill>
              <a:miter lim="800000"/>
              <a:headEnd/>
              <a:tailEnd/>
            </a:ln>
          </p:spPr>
          <p:txBody>
            <a:bodyPr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b="1">
                  <a:solidFill>
                    <a:srgbClr val="000000"/>
                  </a:solidFill>
                  <a:latin typeface="+mj-lt"/>
                  <a:cs typeface="Segoe UI" panose="020B0502040204020203" pitchFamily="34" charset="0"/>
                </a:rPr>
                <a:t>Timelines are an approximation and are subject to change.</a:t>
              </a:r>
              <a:endParaRPr lang="en-US" altLang="en-US" sz="800">
                <a:solidFill>
                  <a:srgbClr val="000000"/>
                </a:solidFill>
                <a:latin typeface="+mj-lt"/>
                <a:cs typeface="Segoe UI" panose="020B0502040204020203" pitchFamily="34" charset="0"/>
              </a:endParaRPr>
            </a:p>
          </p:txBody>
        </p:sp>
        <p:sp>
          <p:nvSpPr>
            <p:cNvPr id="171" name="Rectangle 65">
              <a:extLst>
                <a:ext uri="{FF2B5EF4-FFF2-40B4-BE49-F238E27FC236}">
                  <a16:creationId xmlns:a16="http://schemas.microsoft.com/office/drawing/2014/main" id="{FD797C20-3FA7-4F48-A89D-71121C9C14E7}"/>
                </a:ext>
                <a:ext uri="{C183D7F6-B498-43B3-948B-1728B52AA6E4}">
                  <adec:decorative xmlns:adec="http://schemas.microsoft.com/office/drawing/2017/decorative" val="1"/>
                </a:ext>
              </a:extLst>
            </p:cNvPr>
            <p:cNvSpPr>
              <a:spLocks noChangeArrowheads="1"/>
            </p:cNvSpPr>
            <p:nvPr/>
          </p:nvSpPr>
          <p:spPr bwMode="auto">
            <a:xfrm>
              <a:off x="1180017" y="4530577"/>
              <a:ext cx="2435922"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cs typeface="Segoe UI" panose="020B0502040204020203" pitchFamily="34" charset="0"/>
                </a:rPr>
                <a:t>  </a:t>
              </a:r>
              <a:r>
                <a:rPr lang="en-US" altLang="en-US" sz="800">
                  <a:latin typeface="+mj-lt"/>
                </a:rPr>
                <a:t>SSMT 2.0 Wake Vortex Safety System (WVSS)</a:t>
              </a:r>
            </a:p>
          </p:txBody>
        </p:sp>
        <p:sp>
          <p:nvSpPr>
            <p:cNvPr id="172" name="Rectangle 48">
              <a:extLst>
                <a:ext uri="{FF2B5EF4-FFF2-40B4-BE49-F238E27FC236}">
                  <a16:creationId xmlns:a16="http://schemas.microsoft.com/office/drawing/2014/main" id="{118CAA3A-25EB-4C41-A04A-05D267F7E5A3}"/>
                </a:ext>
                <a:ext uri="{C183D7F6-B498-43B3-948B-1728B52AA6E4}">
                  <adec:decorative xmlns:adec="http://schemas.microsoft.com/office/drawing/2017/decorative" val="1"/>
                </a:ext>
              </a:extLst>
            </p:cNvPr>
            <p:cNvSpPr>
              <a:spLocks noChangeArrowheads="1"/>
            </p:cNvSpPr>
            <p:nvPr/>
          </p:nvSpPr>
          <p:spPr bwMode="auto">
            <a:xfrm>
              <a:off x="3615939" y="4695470"/>
              <a:ext cx="2552872" cy="128016"/>
            </a:xfrm>
            <a:prstGeom prst="rect">
              <a:avLst/>
            </a:prstGeom>
            <a:solidFill>
              <a:srgbClr val="D0F2FC"/>
            </a:solidFill>
            <a:ln w="9525">
              <a:solidFill>
                <a:schemeClr val="tx1"/>
              </a:solidFill>
              <a:prstDash val="solid"/>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cs typeface="Segoe UI" panose="020B0502040204020203" pitchFamily="34" charset="0"/>
                </a:rPr>
                <a:t>SSMT 3.0</a:t>
              </a:r>
            </a:p>
          </p:txBody>
        </p:sp>
        <p:sp>
          <p:nvSpPr>
            <p:cNvPr id="173" name="TextBox 264" descr=" Near-real Time Integrated Safety Modeling Capability">
              <a:extLst>
                <a:ext uri="{FF2B5EF4-FFF2-40B4-BE49-F238E27FC236}">
                  <a16:creationId xmlns:a16="http://schemas.microsoft.com/office/drawing/2014/main" id="{0B01FC40-C2CC-4DA5-A92D-7E446898CC16}"/>
                </a:ext>
                <a:ext uri="{C183D7F6-B498-43B3-948B-1728B52AA6E4}">
                  <adec:decorative xmlns:adec="http://schemas.microsoft.com/office/drawing/2017/decorative" val="0"/>
                </a:ext>
              </a:extLst>
            </p:cNvPr>
            <p:cNvSpPr txBox="1">
              <a:spLocks noChangeArrowheads="1"/>
            </p:cNvSpPr>
            <p:nvPr/>
          </p:nvSpPr>
          <p:spPr bwMode="auto">
            <a:xfrm>
              <a:off x="3631765" y="4935692"/>
              <a:ext cx="2459552"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cs typeface="Segoe UI" panose="020B0502040204020203" pitchFamily="34" charset="0"/>
                </a:rPr>
                <a:t> Near-real Time Integrated Safety Modeling Capability</a:t>
              </a:r>
            </a:p>
          </p:txBody>
        </p:sp>
        <p:sp>
          <p:nvSpPr>
            <p:cNvPr id="175" name="TextBox 276" descr="General Aviation and Rotorcraft Metrics/Tools Development">
              <a:extLst>
                <a:ext uri="{FF2B5EF4-FFF2-40B4-BE49-F238E27FC236}">
                  <a16:creationId xmlns:a16="http://schemas.microsoft.com/office/drawing/2014/main" id="{ECBA1283-4D1D-47A0-8E9D-0A1C98649895}"/>
                </a:ext>
                <a:ext uri="{C183D7F6-B498-43B3-948B-1728B52AA6E4}">
                  <adec:decorative xmlns:adec="http://schemas.microsoft.com/office/drawing/2017/decorative" val="0"/>
                </a:ext>
              </a:extLst>
            </p:cNvPr>
            <p:cNvSpPr txBox="1">
              <a:spLocks noChangeArrowheads="1"/>
            </p:cNvSpPr>
            <p:nvPr/>
          </p:nvSpPr>
          <p:spPr bwMode="auto">
            <a:xfrm>
              <a:off x="2612552" y="5545889"/>
              <a:ext cx="2716639"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mj-lt"/>
                  <a:cs typeface="Segoe UI" panose="020B0502040204020203" pitchFamily="34" charset="0"/>
                </a:rPr>
                <a:t>General Aviation and Rotorcraft Metrics/Tools Development</a:t>
              </a:r>
            </a:p>
          </p:txBody>
        </p:sp>
        <p:cxnSp>
          <p:nvCxnSpPr>
            <p:cNvPr id="179" name="Straight Arrow Connector 280">
              <a:extLst>
                <a:ext uri="{FF2B5EF4-FFF2-40B4-BE49-F238E27FC236}">
                  <a16:creationId xmlns:a16="http://schemas.microsoft.com/office/drawing/2014/main" id="{56C44E9F-78A3-498B-868B-1BE6F0DB2BF2}"/>
                </a:ext>
                <a:ext uri="{C183D7F6-B498-43B3-948B-1728B52AA6E4}">
                  <adec:decorative xmlns:adec="http://schemas.microsoft.com/office/drawing/2017/decorative" val="1"/>
                </a:ext>
              </a:extLst>
            </p:cNvPr>
            <p:cNvCxnSpPr>
              <a:cxnSpLocks/>
              <a:stCxn id="138" idx="3"/>
            </p:cNvCxnSpPr>
            <p:nvPr/>
          </p:nvCxnSpPr>
          <p:spPr bwMode="auto">
            <a:xfrm flipV="1">
              <a:off x="1149192" y="5805941"/>
              <a:ext cx="7852860" cy="0"/>
            </a:xfrm>
            <a:prstGeom prst="straightConnector1">
              <a:avLst/>
            </a:prstGeom>
            <a:noFill/>
            <a:ln w="9525" algn="ctr">
              <a:solidFill>
                <a:srgbClr val="FF0000"/>
              </a:solidFill>
              <a:round/>
              <a:headEnd/>
              <a:tailEnd type="triangle" w="med" len="med"/>
            </a:ln>
          </p:spPr>
        </p:cxnSp>
        <p:sp>
          <p:nvSpPr>
            <p:cNvPr id="180" name="system 1337" descr="system 1337">
              <a:hlinkClick r:id="rId14"/>
              <a:extLst>
                <a:ext uri="{FF2B5EF4-FFF2-40B4-BE49-F238E27FC236}">
                  <a16:creationId xmlns:a16="http://schemas.microsoft.com/office/drawing/2014/main" id="{72030C20-839A-4A69-B5A7-3F82F467CF82}"/>
                </a:ext>
                <a:ext uri="{C183D7F6-B498-43B3-948B-1728B52AA6E4}">
                  <adec:decorative xmlns:adec="http://schemas.microsoft.com/office/drawing/2017/decorative" val="0"/>
                </a:ext>
              </a:extLst>
            </p:cNvPr>
            <p:cNvSpPr>
              <a:spLocks noChangeArrowheads="1"/>
            </p:cNvSpPr>
            <p:nvPr/>
          </p:nvSpPr>
          <p:spPr bwMode="auto">
            <a:xfrm>
              <a:off x="1177065" y="5891661"/>
              <a:ext cx="285826"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mj-lt"/>
                <a:cs typeface="Segoe UI" panose="020B0502040204020203" pitchFamily="34" charset="0"/>
              </a:endParaRPr>
            </a:p>
          </p:txBody>
        </p:sp>
        <p:sp>
          <p:nvSpPr>
            <p:cNvPr id="181" name="TextBox 284" descr="Hazard Enterprise Architecture Tool (HEAT)">
              <a:extLst>
                <a:ext uri="{FF2B5EF4-FFF2-40B4-BE49-F238E27FC236}">
                  <a16:creationId xmlns:a16="http://schemas.microsoft.com/office/drawing/2014/main" id="{10ADB568-1618-4388-8D63-75FDBFD7A60C}"/>
                </a:ext>
                <a:ext uri="{C183D7F6-B498-43B3-948B-1728B52AA6E4}">
                  <adec:decorative xmlns:adec="http://schemas.microsoft.com/office/drawing/2017/decorative" val="0"/>
                </a:ext>
              </a:extLst>
            </p:cNvPr>
            <p:cNvSpPr txBox="1">
              <a:spLocks noChangeArrowheads="1"/>
            </p:cNvSpPr>
            <p:nvPr/>
          </p:nvSpPr>
          <p:spPr bwMode="auto">
            <a:xfrm>
              <a:off x="1472726" y="5888938"/>
              <a:ext cx="1959449"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cs typeface="Segoe UI" panose="020B0502040204020203" pitchFamily="34" charset="0"/>
                </a:rPr>
                <a:t>Hazard Enterprise Architecture Tool (HEAT)</a:t>
              </a:r>
            </a:p>
          </p:txBody>
        </p:sp>
        <p:sp>
          <p:nvSpPr>
            <p:cNvPr id="183" name="Line 149">
              <a:extLst>
                <a:ext uri="{FF2B5EF4-FFF2-40B4-BE49-F238E27FC236}">
                  <a16:creationId xmlns:a16="http://schemas.microsoft.com/office/drawing/2014/main" id="{3314110A-78BB-40E6-8765-CB2501FF2407}"/>
                </a:ext>
                <a:ext uri="{C183D7F6-B498-43B3-948B-1728B52AA6E4}">
                  <adec:decorative xmlns:adec="http://schemas.microsoft.com/office/drawing/2017/decorative" val="1"/>
                </a:ext>
              </a:extLst>
            </p:cNvPr>
            <p:cNvSpPr>
              <a:spLocks noChangeShapeType="1"/>
            </p:cNvSpPr>
            <p:nvPr/>
          </p:nvSpPr>
          <p:spPr bwMode="auto">
            <a:xfrm flipH="1">
              <a:off x="4640512" y="2281576"/>
              <a:ext cx="1444" cy="1099654"/>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vert="eaVert" wrap="none" lIns="0" tIns="0" rIns="45720" bIns="0" anchorCtr="1"/>
            <a:lstStyle/>
            <a:p>
              <a:endParaRPr lang="en-US">
                <a:latin typeface="+mj-lt"/>
              </a:endParaRPr>
            </a:p>
          </p:txBody>
        </p:sp>
        <p:sp>
          <p:nvSpPr>
            <p:cNvPr id="186" name="TextBox 112" descr="X">
              <a:extLst>
                <a:ext uri="{FF2B5EF4-FFF2-40B4-BE49-F238E27FC236}">
                  <a16:creationId xmlns:a16="http://schemas.microsoft.com/office/drawing/2014/main" id="{7086DFE7-7C20-44D2-A0C5-186AE98E9525}"/>
                </a:ext>
                <a:ext uri="{C183D7F6-B498-43B3-948B-1728B52AA6E4}">
                  <adec:decorative xmlns:adec="http://schemas.microsoft.com/office/drawing/2017/decorative" val="0"/>
                </a:ext>
              </a:extLst>
            </p:cNvPr>
            <p:cNvSpPr txBox="1">
              <a:spLocks noChangeArrowheads="1"/>
            </p:cNvSpPr>
            <p:nvPr/>
          </p:nvSpPr>
          <p:spPr bwMode="auto">
            <a:xfrm>
              <a:off x="3343001" y="1045652"/>
              <a:ext cx="1468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187" name="TextBox 112" descr="X">
              <a:extLst>
                <a:ext uri="{FF2B5EF4-FFF2-40B4-BE49-F238E27FC236}">
                  <a16:creationId xmlns:a16="http://schemas.microsoft.com/office/drawing/2014/main" id="{D7AF448B-2670-496F-B6BC-02D34A66B1EC}"/>
                </a:ext>
                <a:ext uri="{C183D7F6-B498-43B3-948B-1728B52AA6E4}">
                  <adec:decorative xmlns:adec="http://schemas.microsoft.com/office/drawing/2017/decorative" val="0"/>
                </a:ext>
              </a:extLst>
            </p:cNvPr>
            <p:cNvSpPr txBox="1">
              <a:spLocks noChangeArrowheads="1"/>
            </p:cNvSpPr>
            <p:nvPr/>
          </p:nvSpPr>
          <p:spPr bwMode="auto">
            <a:xfrm>
              <a:off x="3339863" y="829360"/>
              <a:ext cx="141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cxnSp>
          <p:nvCxnSpPr>
            <p:cNvPr id="195" name="Straight Arrow Connector 104 planned planned planned planned">
              <a:extLst>
                <a:ext uri="{FF2B5EF4-FFF2-40B4-BE49-F238E27FC236}">
                  <a16:creationId xmlns:a16="http://schemas.microsoft.com/office/drawing/2014/main" id="{27773D79-DE8A-4535-AC1F-7AE328E49DC7}"/>
                </a:ext>
                <a:ext uri="{C183D7F6-B498-43B3-948B-1728B52AA6E4}">
                  <adec:decorative xmlns:adec="http://schemas.microsoft.com/office/drawing/2017/decorative" val="1"/>
                </a:ext>
              </a:extLst>
            </p:cNvPr>
            <p:cNvCxnSpPr>
              <a:cxnSpLocks noChangeShapeType="1"/>
            </p:cNvCxnSpPr>
            <p:nvPr/>
          </p:nvCxnSpPr>
          <p:spPr bwMode="auto">
            <a:xfrm>
              <a:off x="3177645" y="1124977"/>
              <a:ext cx="159348" cy="0"/>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96" name="Straight Arrow Connector 104 planned planned planned planned">
              <a:extLst>
                <a:ext uri="{FF2B5EF4-FFF2-40B4-BE49-F238E27FC236}">
                  <a16:creationId xmlns:a16="http://schemas.microsoft.com/office/drawing/2014/main" id="{0BFF98A6-22F5-4361-81DE-D50238F434BD}"/>
                </a:ext>
                <a:ext uri="{C183D7F6-B498-43B3-948B-1728B52AA6E4}">
                  <adec:decorative xmlns:adec="http://schemas.microsoft.com/office/drawing/2017/decorative" val="1"/>
                </a:ext>
              </a:extLst>
            </p:cNvPr>
            <p:cNvCxnSpPr>
              <a:cxnSpLocks noChangeShapeType="1"/>
            </p:cNvCxnSpPr>
            <p:nvPr/>
          </p:nvCxnSpPr>
          <p:spPr bwMode="auto">
            <a:xfrm>
              <a:off x="3177645" y="915225"/>
              <a:ext cx="159348" cy="0"/>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43" name="Line 105">
              <a:extLst>
                <a:ext uri="{FF2B5EF4-FFF2-40B4-BE49-F238E27FC236}">
                  <a16:creationId xmlns:a16="http://schemas.microsoft.com/office/drawing/2014/main" id="{31A6BB2B-B968-43D6-9FCD-C444EEFBF60B}"/>
                </a:ext>
                <a:ext uri="{C183D7F6-B498-43B3-948B-1728B52AA6E4}">
                  <adec:decorative xmlns:adec="http://schemas.microsoft.com/office/drawing/2017/decorative" val="1"/>
                </a:ext>
              </a:extLst>
            </p:cNvPr>
            <p:cNvSpPr>
              <a:spLocks noChangeShapeType="1"/>
            </p:cNvSpPr>
            <p:nvPr/>
          </p:nvSpPr>
          <p:spPr bwMode="auto">
            <a:xfrm>
              <a:off x="1145971" y="1381814"/>
              <a:ext cx="254378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45" name="system 1236" descr="RSTS">
              <a:hlinkClick r:id="rId15"/>
              <a:extLst>
                <a:ext uri="{FF2B5EF4-FFF2-40B4-BE49-F238E27FC236}">
                  <a16:creationId xmlns:a16="http://schemas.microsoft.com/office/drawing/2014/main" id="{A1047B20-0470-44C3-83B8-1EDC95360FBE}"/>
                </a:ext>
                <a:ext uri="{C183D7F6-B498-43B3-948B-1728B52AA6E4}">
                  <adec:decorative xmlns:adec="http://schemas.microsoft.com/office/drawing/2017/decorative" val="0"/>
                </a:ext>
              </a:extLst>
            </p:cNvPr>
            <p:cNvSpPr txBox="1"/>
            <p:nvPr/>
          </p:nvSpPr>
          <p:spPr bwMode="auto">
            <a:xfrm>
              <a:off x="553045" y="1288179"/>
              <a:ext cx="594360" cy="182880"/>
            </a:xfrm>
            <a:prstGeom prst="rect">
              <a:avLst/>
            </a:prstGeom>
            <a:solidFill>
              <a:srgbClr val="D0F2FC"/>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sz="660">
                  <a:solidFill>
                    <a:srgbClr val="000000"/>
                  </a:solidFill>
                  <a:latin typeface="+mj-lt"/>
                  <a:cs typeface="Segoe UI" panose="020B0502040204020203" pitchFamily="34" charset="0"/>
                </a:rPr>
                <a:t>RSTS</a:t>
              </a:r>
            </a:p>
          </p:txBody>
        </p:sp>
        <p:sp>
          <p:nvSpPr>
            <p:cNvPr id="185" name="TextBox 112" descr="X">
              <a:extLst>
                <a:ext uri="{FF2B5EF4-FFF2-40B4-BE49-F238E27FC236}">
                  <a16:creationId xmlns:a16="http://schemas.microsoft.com/office/drawing/2014/main" id="{D294569F-D44A-472E-8BAF-094A595E8600}"/>
                </a:ext>
                <a:ext uri="{C183D7F6-B498-43B3-948B-1728B52AA6E4}">
                  <adec:decorative xmlns:adec="http://schemas.microsoft.com/office/drawing/2017/decorative" val="0"/>
                </a:ext>
              </a:extLst>
            </p:cNvPr>
            <p:cNvSpPr txBox="1">
              <a:spLocks noChangeArrowheads="1"/>
            </p:cNvSpPr>
            <p:nvPr/>
          </p:nvSpPr>
          <p:spPr bwMode="auto">
            <a:xfrm>
              <a:off x="3869838" y="1303670"/>
              <a:ext cx="110400" cy="15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cxnSp>
          <p:nvCxnSpPr>
            <p:cNvPr id="200" name="Straight Arrow Connector 104 planned planned planned planned">
              <a:extLst>
                <a:ext uri="{FF2B5EF4-FFF2-40B4-BE49-F238E27FC236}">
                  <a16:creationId xmlns:a16="http://schemas.microsoft.com/office/drawing/2014/main" id="{93A39983-FB39-40FE-A7F7-9F5D9DE88762}"/>
                </a:ext>
                <a:ext uri="{C183D7F6-B498-43B3-948B-1728B52AA6E4}">
                  <adec:decorative xmlns:adec="http://schemas.microsoft.com/office/drawing/2017/decorative" val="1"/>
                </a:ext>
              </a:extLst>
            </p:cNvPr>
            <p:cNvCxnSpPr>
              <a:cxnSpLocks noChangeShapeType="1"/>
              <a:endCxn id="185" idx="1"/>
            </p:cNvCxnSpPr>
            <p:nvPr/>
          </p:nvCxnSpPr>
          <p:spPr bwMode="auto">
            <a:xfrm>
              <a:off x="3694095" y="1380227"/>
              <a:ext cx="175743" cy="0"/>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203" name="Rectangle 65">
              <a:extLst>
                <a:ext uri="{FF2B5EF4-FFF2-40B4-BE49-F238E27FC236}">
                  <a16:creationId xmlns:a16="http://schemas.microsoft.com/office/drawing/2014/main" id="{045F1A28-5C56-46FA-ADB4-A1136CD7CCA6}"/>
                </a:ext>
                <a:ext uri="{C183D7F6-B498-43B3-948B-1728B52AA6E4}">
                  <adec:decorative xmlns:adec="http://schemas.microsoft.com/office/drawing/2017/decorative" val="1"/>
                </a:ext>
              </a:extLst>
            </p:cNvPr>
            <p:cNvSpPr>
              <a:spLocks noChangeArrowheads="1"/>
            </p:cNvSpPr>
            <p:nvPr/>
          </p:nvSpPr>
          <p:spPr bwMode="auto">
            <a:xfrm>
              <a:off x="1180017" y="4196320"/>
              <a:ext cx="2439652"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mj-lt"/>
                <a:cs typeface="Segoe UI" panose="020B0502040204020203" pitchFamily="34" charset="0"/>
              </a:endParaRPr>
            </a:p>
          </p:txBody>
        </p:sp>
        <p:sp>
          <p:nvSpPr>
            <p:cNvPr id="204" name="Rectangle 65">
              <a:extLst>
                <a:ext uri="{FF2B5EF4-FFF2-40B4-BE49-F238E27FC236}">
                  <a16:creationId xmlns:a16="http://schemas.microsoft.com/office/drawing/2014/main" id="{93099AFA-41D9-4DC6-83FC-C1FB57E4B6A8}"/>
                </a:ext>
                <a:ext uri="{C183D7F6-B498-43B3-948B-1728B52AA6E4}">
                  <adec:decorative xmlns:adec="http://schemas.microsoft.com/office/drawing/2017/decorative" val="1"/>
                </a:ext>
              </a:extLst>
            </p:cNvPr>
            <p:cNvSpPr>
              <a:spLocks noChangeArrowheads="1"/>
            </p:cNvSpPr>
            <p:nvPr/>
          </p:nvSpPr>
          <p:spPr bwMode="auto">
            <a:xfrm>
              <a:off x="1180017" y="4363869"/>
              <a:ext cx="2435922"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mj-lt"/>
                <a:cs typeface="Segoe UI" panose="020B0502040204020203" pitchFamily="34" charset="0"/>
              </a:endParaRPr>
            </a:p>
          </p:txBody>
        </p:sp>
        <p:sp>
          <p:nvSpPr>
            <p:cNvPr id="205" name="TextBox 315" descr="System Safety Management Transformation (SSMT) ">
              <a:extLst>
                <a:ext uri="{FF2B5EF4-FFF2-40B4-BE49-F238E27FC236}">
                  <a16:creationId xmlns:a16="http://schemas.microsoft.com/office/drawing/2014/main" id="{CE1A66A4-BDD3-4C7B-96E9-0F38BD653AD0}"/>
                </a:ext>
                <a:ext uri="{C183D7F6-B498-43B3-948B-1728B52AA6E4}">
                  <adec:decorative xmlns:adec="http://schemas.microsoft.com/office/drawing/2017/decorative" val="0"/>
                </a:ext>
              </a:extLst>
            </p:cNvPr>
            <p:cNvSpPr txBox="1">
              <a:spLocks noChangeArrowheads="1"/>
            </p:cNvSpPr>
            <p:nvPr/>
          </p:nvSpPr>
          <p:spPr bwMode="auto">
            <a:xfrm>
              <a:off x="3348072" y="3861009"/>
              <a:ext cx="2875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800" b="1">
                  <a:solidFill>
                    <a:srgbClr val="000000"/>
                  </a:solidFill>
                  <a:latin typeface="+mj-lt"/>
                  <a:cs typeface="Segoe UI" panose="020B0502040204020203" pitchFamily="34" charset="0"/>
                </a:rPr>
                <a:t>System Safety Management Transformation (SSMT) </a:t>
              </a:r>
            </a:p>
          </p:txBody>
        </p:sp>
        <p:sp>
          <p:nvSpPr>
            <p:cNvPr id="207" name="Rectangle 65">
              <a:extLst>
                <a:ext uri="{FF2B5EF4-FFF2-40B4-BE49-F238E27FC236}">
                  <a16:creationId xmlns:a16="http://schemas.microsoft.com/office/drawing/2014/main" id="{3B87B4AE-2F01-41ED-B21A-82E099533593}"/>
                </a:ext>
                <a:ext uri="{C183D7F6-B498-43B3-948B-1728B52AA6E4}">
                  <adec:decorative xmlns:adec="http://schemas.microsoft.com/office/drawing/2017/decorative" val="1"/>
                </a:ext>
              </a:extLst>
            </p:cNvPr>
            <p:cNvSpPr>
              <a:spLocks noChangeArrowheads="1"/>
            </p:cNvSpPr>
            <p:nvPr/>
          </p:nvSpPr>
          <p:spPr bwMode="auto">
            <a:xfrm>
              <a:off x="1180018" y="4033354"/>
              <a:ext cx="2435921"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cs typeface="Segoe UI" panose="020B0502040204020203" pitchFamily="34" charset="0"/>
              </a:endParaRPr>
            </a:p>
          </p:txBody>
        </p:sp>
        <p:sp>
          <p:nvSpPr>
            <p:cNvPr id="108" name="Rectangle 107">
              <a:extLst>
                <a:ext uri="{FF2B5EF4-FFF2-40B4-BE49-F238E27FC236}">
                  <a16:creationId xmlns:a16="http://schemas.microsoft.com/office/drawing/2014/main" id="{ED050E87-DB2F-451A-829D-CC3FA118D0FB}"/>
                </a:ext>
                <a:ext uri="{C183D7F6-B498-43B3-948B-1728B52AA6E4}">
                  <adec:decorative xmlns:adec="http://schemas.microsoft.com/office/drawing/2017/decorative" val="1"/>
                </a:ext>
              </a:extLst>
            </p:cNvPr>
            <p:cNvSpPr/>
            <p:nvPr/>
          </p:nvSpPr>
          <p:spPr bwMode="auto">
            <a:xfrm>
              <a:off x="34132" y="572474"/>
              <a:ext cx="9031188" cy="688121"/>
            </a:xfrm>
            <a:prstGeom prst="rect">
              <a:avLst/>
            </a:prstGeom>
            <a:noFill/>
            <a:ln w="9525">
              <a:solidFill>
                <a:schemeClr val="tx1"/>
              </a:solidFill>
              <a:miter lim="800000"/>
              <a:headEnd/>
              <a:tailEnd/>
            </a:ln>
          </p:spPr>
          <p:txBody>
            <a:bodyPr vert="vert270" wrap="square" lIns="91440" tIns="0" rIns="0" bIns="0" rtlCol="0" anchor="t" anchorCtr="0"/>
            <a:lstStyle/>
            <a:p>
              <a:pPr algn="ctr" eaLnBrk="0" hangingPunct="0"/>
              <a:r>
                <a:rPr lang="en-US" sz="700" b="1">
                  <a:latin typeface="+mj-lt"/>
                </a:rPr>
                <a:t>Automated Safety </a:t>
              </a:r>
            </a:p>
            <a:p>
              <a:pPr algn="ctr" eaLnBrk="0" hangingPunct="0"/>
              <a:r>
                <a:rPr lang="en-US" sz="700" b="1">
                  <a:latin typeface="+mj-lt"/>
                </a:rPr>
                <a:t>Data Tools</a:t>
              </a:r>
            </a:p>
          </p:txBody>
        </p:sp>
        <p:sp>
          <p:nvSpPr>
            <p:cNvPr id="109" name="Rectangle 108">
              <a:extLst>
                <a:ext uri="{FF2B5EF4-FFF2-40B4-BE49-F238E27FC236}">
                  <a16:creationId xmlns:a16="http://schemas.microsoft.com/office/drawing/2014/main" id="{8FFBF721-C15E-49EC-8E41-55A1B0966B74}"/>
                </a:ext>
                <a:ext uri="{C183D7F6-B498-43B3-948B-1728B52AA6E4}">
                  <adec:decorative xmlns:adec="http://schemas.microsoft.com/office/drawing/2017/decorative" val="1"/>
                </a:ext>
              </a:extLst>
            </p:cNvPr>
            <p:cNvSpPr/>
            <p:nvPr/>
          </p:nvSpPr>
          <p:spPr bwMode="auto">
            <a:xfrm>
              <a:off x="34132" y="1260202"/>
              <a:ext cx="9031188" cy="444172"/>
            </a:xfrm>
            <a:prstGeom prst="rect">
              <a:avLst/>
            </a:prstGeom>
            <a:noFill/>
            <a:ln w="9525">
              <a:solidFill>
                <a:schemeClr val="tx1"/>
              </a:solidFill>
              <a:miter lim="800000"/>
              <a:headEnd/>
              <a:tailEnd/>
            </a:ln>
          </p:spPr>
          <p:txBody>
            <a:bodyPr vert="vert270" wrap="square" lIns="91440" tIns="0" rIns="0" bIns="0" rtlCol="0" anchor="t" anchorCtr="0"/>
            <a:lstStyle/>
            <a:p>
              <a:pPr algn="ctr"/>
              <a:r>
                <a:rPr lang="en-US" sz="700" b="1">
                  <a:latin typeface="+mj-lt"/>
                </a:rPr>
                <a:t>Safety Tracking Systems</a:t>
              </a:r>
            </a:p>
          </p:txBody>
        </p:sp>
        <p:sp>
          <p:nvSpPr>
            <p:cNvPr id="110" name="Rectangle 109">
              <a:extLst>
                <a:ext uri="{FF2B5EF4-FFF2-40B4-BE49-F238E27FC236}">
                  <a16:creationId xmlns:a16="http://schemas.microsoft.com/office/drawing/2014/main" id="{A3754171-87EE-47DB-B4AD-63334A665DD0}"/>
                </a:ext>
                <a:ext uri="{C183D7F6-B498-43B3-948B-1728B52AA6E4}">
                  <adec:decorative xmlns:adec="http://schemas.microsoft.com/office/drawing/2017/decorative" val="1"/>
                </a:ext>
              </a:extLst>
            </p:cNvPr>
            <p:cNvSpPr/>
            <p:nvPr/>
          </p:nvSpPr>
          <p:spPr bwMode="auto">
            <a:xfrm>
              <a:off x="34132" y="1705714"/>
              <a:ext cx="9031188" cy="911485"/>
            </a:xfrm>
            <a:prstGeom prst="rect">
              <a:avLst/>
            </a:prstGeom>
            <a:noFill/>
            <a:ln w="9525">
              <a:solidFill>
                <a:schemeClr val="tx1"/>
              </a:solidFill>
              <a:miter lim="800000"/>
              <a:headEnd/>
              <a:tailEnd/>
            </a:ln>
          </p:spPr>
          <p:txBody>
            <a:bodyPr vert="vert270" wrap="square" lIns="91440" tIns="0" rIns="0" bIns="0" rtlCol="0" anchor="t" anchorCtr="0"/>
            <a:lstStyle/>
            <a:p>
              <a:pPr algn="ctr"/>
              <a:r>
                <a:rPr lang="en-US" sz="700" b="1">
                  <a:latin typeface="+mj-lt"/>
                </a:rPr>
                <a:t>ATO Portal</a:t>
              </a:r>
            </a:p>
            <a:p>
              <a:pPr algn="ctr"/>
              <a:r>
                <a:rPr lang="en-US" sz="700" b="1">
                  <a:latin typeface="+mj-lt"/>
                </a:rPr>
                <a:t> Safety Applications</a:t>
              </a:r>
            </a:p>
          </p:txBody>
        </p:sp>
        <p:sp>
          <p:nvSpPr>
            <p:cNvPr id="166" name="Line 105">
              <a:extLst>
                <a:ext uri="{FF2B5EF4-FFF2-40B4-BE49-F238E27FC236}">
                  <a16:creationId xmlns:a16="http://schemas.microsoft.com/office/drawing/2014/main" id="{9181F415-8909-40B3-A5FB-17546A706F0F}"/>
                </a:ext>
                <a:ext uri="{C183D7F6-B498-43B3-948B-1728B52AA6E4}">
                  <adec:decorative xmlns:adec="http://schemas.microsoft.com/office/drawing/2017/decorative" val="1"/>
                </a:ext>
              </a:extLst>
            </p:cNvPr>
            <p:cNvSpPr>
              <a:spLocks noChangeShapeType="1"/>
            </p:cNvSpPr>
            <p:nvPr/>
          </p:nvSpPr>
          <p:spPr bwMode="auto">
            <a:xfrm flipV="1">
              <a:off x="1153321" y="2045539"/>
              <a:ext cx="2074568" cy="341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90" name="TextBox 112" descr="X">
              <a:extLst>
                <a:ext uri="{FF2B5EF4-FFF2-40B4-BE49-F238E27FC236}">
                  <a16:creationId xmlns:a16="http://schemas.microsoft.com/office/drawing/2014/main" id="{EE083A87-6C8D-469C-A4C8-B7D0FBEE03C1}"/>
                </a:ext>
                <a:ext uri="{C183D7F6-B498-43B3-948B-1728B52AA6E4}">
                  <adec:decorative xmlns:adec="http://schemas.microsoft.com/office/drawing/2017/decorative" val="0"/>
                </a:ext>
              </a:extLst>
            </p:cNvPr>
            <p:cNvSpPr txBox="1">
              <a:spLocks noChangeArrowheads="1"/>
            </p:cNvSpPr>
            <p:nvPr/>
          </p:nvSpPr>
          <p:spPr bwMode="auto">
            <a:xfrm>
              <a:off x="3356043" y="1973467"/>
              <a:ext cx="1311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cxnSp>
          <p:nvCxnSpPr>
            <p:cNvPr id="193" name="Straight Arrow Connector 104 planned planned planned planned">
              <a:extLst>
                <a:ext uri="{FF2B5EF4-FFF2-40B4-BE49-F238E27FC236}">
                  <a16:creationId xmlns:a16="http://schemas.microsoft.com/office/drawing/2014/main" id="{F5344D9A-4974-4FFE-AAD8-1360D9B4B899}"/>
                </a:ext>
                <a:ext uri="{C183D7F6-B498-43B3-948B-1728B52AA6E4}">
                  <adec:decorative xmlns:adec="http://schemas.microsoft.com/office/drawing/2017/decorative" val="1"/>
                </a:ext>
              </a:extLst>
            </p:cNvPr>
            <p:cNvCxnSpPr>
              <a:cxnSpLocks noChangeShapeType="1"/>
              <a:stCxn id="166" idx="1"/>
              <a:endCxn id="190" idx="1"/>
            </p:cNvCxnSpPr>
            <p:nvPr/>
          </p:nvCxnSpPr>
          <p:spPr bwMode="auto">
            <a:xfrm>
              <a:off x="3227889" y="2045539"/>
              <a:ext cx="128154" cy="4872"/>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55" name="system 1329" descr="RAP Tools/BAR">
              <a:hlinkClick r:id="rId16"/>
              <a:extLst>
                <a:ext uri="{FF2B5EF4-FFF2-40B4-BE49-F238E27FC236}">
                  <a16:creationId xmlns:a16="http://schemas.microsoft.com/office/drawing/2014/main" id="{56070FD2-815D-41DF-A634-3F84A1DCC6C6}"/>
                </a:ext>
                <a:ext uri="{C183D7F6-B498-43B3-948B-1728B52AA6E4}">
                  <adec:decorative xmlns:adec="http://schemas.microsoft.com/office/drawing/2017/decorative" val="0"/>
                </a:ext>
              </a:extLst>
            </p:cNvPr>
            <p:cNvSpPr txBox="1"/>
            <p:nvPr/>
          </p:nvSpPr>
          <p:spPr bwMode="auto">
            <a:xfrm>
              <a:off x="554832" y="1948108"/>
              <a:ext cx="594360" cy="182880"/>
            </a:xfrm>
            <a:prstGeom prst="rect">
              <a:avLst/>
            </a:prstGeom>
            <a:solidFill>
              <a:srgbClr val="D0F2FC"/>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sz="660">
                  <a:solidFill>
                    <a:srgbClr val="000000"/>
                  </a:solidFill>
                  <a:latin typeface="+mj-lt"/>
                  <a:cs typeface="Segoe UI" panose="020B0502040204020203" pitchFamily="34" charset="0"/>
                </a:rPr>
                <a:t>RAP Tools/BAR</a:t>
              </a:r>
            </a:p>
          </p:txBody>
        </p:sp>
        <p:sp>
          <p:nvSpPr>
            <p:cNvPr id="159" name="Line 105">
              <a:extLst>
                <a:ext uri="{FF2B5EF4-FFF2-40B4-BE49-F238E27FC236}">
                  <a16:creationId xmlns:a16="http://schemas.microsoft.com/office/drawing/2014/main" id="{2FEE4404-4515-4B7C-A00B-B0D6D4B076B9}"/>
                </a:ext>
                <a:ext uri="{C183D7F6-B498-43B3-948B-1728B52AA6E4}">
                  <adec:decorative xmlns:adec="http://schemas.microsoft.com/office/drawing/2017/decorative" val="1"/>
                </a:ext>
              </a:extLst>
            </p:cNvPr>
            <p:cNvSpPr>
              <a:spLocks noChangeShapeType="1"/>
            </p:cNvSpPr>
            <p:nvPr/>
          </p:nvSpPr>
          <p:spPr bwMode="auto">
            <a:xfrm flipV="1">
              <a:off x="1145971" y="2273885"/>
              <a:ext cx="3628971"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88" name="TextBox 112" descr="X">
              <a:extLst>
                <a:ext uri="{FF2B5EF4-FFF2-40B4-BE49-F238E27FC236}">
                  <a16:creationId xmlns:a16="http://schemas.microsoft.com/office/drawing/2014/main" id="{83DD87E7-E4AB-4FB5-B3CE-0BF23A613401}"/>
                </a:ext>
                <a:ext uri="{C183D7F6-B498-43B3-948B-1728B52AA6E4}">
                  <adec:decorative xmlns:adec="http://schemas.microsoft.com/office/drawing/2017/decorative" val="0"/>
                </a:ext>
              </a:extLst>
            </p:cNvPr>
            <p:cNvSpPr txBox="1">
              <a:spLocks noChangeArrowheads="1"/>
            </p:cNvSpPr>
            <p:nvPr/>
          </p:nvSpPr>
          <p:spPr bwMode="auto">
            <a:xfrm>
              <a:off x="4774942" y="2194682"/>
              <a:ext cx="118071" cy="15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157" name="system 1330" descr="Processed &#10;Track Services">
              <a:hlinkClick r:id="rId17"/>
              <a:extLst>
                <a:ext uri="{FF2B5EF4-FFF2-40B4-BE49-F238E27FC236}">
                  <a16:creationId xmlns:a16="http://schemas.microsoft.com/office/drawing/2014/main" id="{E38354E0-11B4-4D91-9197-44EC28D3D2F3}"/>
                </a:ext>
                <a:ext uri="{C183D7F6-B498-43B3-948B-1728B52AA6E4}">
                  <adec:decorative xmlns:adec="http://schemas.microsoft.com/office/drawing/2017/decorative" val="0"/>
                </a:ext>
              </a:extLst>
            </p:cNvPr>
            <p:cNvSpPr txBox="1"/>
            <p:nvPr/>
          </p:nvSpPr>
          <p:spPr bwMode="auto">
            <a:xfrm>
              <a:off x="554832" y="2159166"/>
              <a:ext cx="594360" cy="223830"/>
            </a:xfrm>
            <a:prstGeom prst="rect">
              <a:avLst/>
            </a:prstGeom>
            <a:solidFill>
              <a:srgbClr val="D0F2FC"/>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sz="660">
                  <a:solidFill>
                    <a:srgbClr val="000000"/>
                  </a:solidFill>
                  <a:latin typeface="+mj-lt"/>
                  <a:cs typeface="Segoe UI" panose="020B0502040204020203" pitchFamily="34" charset="0"/>
                </a:rPr>
                <a:t>Processed </a:t>
              </a:r>
            </a:p>
            <a:p>
              <a:pPr algn="ctr" eaLnBrk="1" fontAlgn="auto" hangingPunct="1">
                <a:spcBef>
                  <a:spcPts val="0"/>
                </a:spcBef>
                <a:spcAft>
                  <a:spcPts val="0"/>
                </a:spcAft>
                <a:defRPr/>
              </a:pPr>
              <a:r>
                <a:rPr lang="en-US" sz="660">
                  <a:solidFill>
                    <a:srgbClr val="000000"/>
                  </a:solidFill>
                  <a:latin typeface="+mj-lt"/>
                  <a:cs typeface="Segoe UI" panose="020B0502040204020203" pitchFamily="34" charset="0"/>
                </a:rPr>
                <a:t>Track Services</a:t>
              </a:r>
            </a:p>
          </p:txBody>
        </p:sp>
        <p:sp>
          <p:nvSpPr>
            <p:cNvPr id="167" name="Line 105">
              <a:extLst>
                <a:ext uri="{FF2B5EF4-FFF2-40B4-BE49-F238E27FC236}">
                  <a16:creationId xmlns:a16="http://schemas.microsoft.com/office/drawing/2014/main" id="{D08FBE06-42F6-49FF-B40A-B0769EFD7E15}"/>
                </a:ext>
                <a:ext uri="{C183D7F6-B498-43B3-948B-1728B52AA6E4}">
                  <adec:decorative xmlns:adec="http://schemas.microsoft.com/office/drawing/2017/decorative" val="1"/>
                </a:ext>
              </a:extLst>
            </p:cNvPr>
            <p:cNvSpPr>
              <a:spLocks noChangeShapeType="1"/>
            </p:cNvSpPr>
            <p:nvPr/>
          </p:nvSpPr>
          <p:spPr bwMode="auto">
            <a:xfrm flipV="1">
              <a:off x="1117397" y="2481152"/>
              <a:ext cx="365754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201" name="TextBox 112" descr="X">
              <a:extLst>
                <a:ext uri="{FF2B5EF4-FFF2-40B4-BE49-F238E27FC236}">
                  <a16:creationId xmlns:a16="http://schemas.microsoft.com/office/drawing/2014/main" id="{F25322AF-234C-4459-AB90-9A41BC025261}"/>
                </a:ext>
                <a:ext uri="{C183D7F6-B498-43B3-948B-1728B52AA6E4}">
                  <adec:decorative xmlns:adec="http://schemas.microsoft.com/office/drawing/2017/decorative" val="0"/>
                </a:ext>
              </a:extLst>
            </p:cNvPr>
            <p:cNvSpPr txBox="1">
              <a:spLocks noChangeArrowheads="1"/>
            </p:cNvSpPr>
            <p:nvPr/>
          </p:nvSpPr>
          <p:spPr bwMode="auto">
            <a:xfrm>
              <a:off x="4774501" y="2404816"/>
              <a:ext cx="1178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sp>
          <p:nvSpPr>
            <p:cNvPr id="164" name="system 1333" descr="Business Object">
              <a:hlinkClick r:id="rId18"/>
              <a:extLst>
                <a:ext uri="{FF2B5EF4-FFF2-40B4-BE49-F238E27FC236}">
                  <a16:creationId xmlns:a16="http://schemas.microsoft.com/office/drawing/2014/main" id="{3F8F1E3D-09B9-4BA1-A769-11586184C616}"/>
                </a:ext>
                <a:ext uri="{C183D7F6-B498-43B3-948B-1728B52AA6E4}">
                  <adec:decorative xmlns:adec="http://schemas.microsoft.com/office/drawing/2017/decorative" val="0"/>
                </a:ext>
              </a:extLst>
            </p:cNvPr>
            <p:cNvSpPr txBox="1"/>
            <p:nvPr/>
          </p:nvSpPr>
          <p:spPr bwMode="auto">
            <a:xfrm>
              <a:off x="554832" y="2408221"/>
              <a:ext cx="594360" cy="182880"/>
            </a:xfrm>
            <a:prstGeom prst="rect">
              <a:avLst/>
            </a:prstGeom>
            <a:solidFill>
              <a:srgbClr val="D0F2FC"/>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sz="660">
                  <a:solidFill>
                    <a:srgbClr val="000000"/>
                  </a:solidFill>
                  <a:latin typeface="+mj-lt"/>
                  <a:cs typeface="Segoe UI" panose="020B0502040204020203" pitchFamily="34" charset="0"/>
                </a:rPr>
                <a:t>Business Object</a:t>
              </a:r>
            </a:p>
          </p:txBody>
        </p:sp>
        <p:sp>
          <p:nvSpPr>
            <p:cNvPr id="107" name="segment 1172" descr="segment 1172">
              <a:hlinkClick r:id="rId19"/>
              <a:extLst>
                <a:ext uri="{FF2B5EF4-FFF2-40B4-BE49-F238E27FC236}">
                  <a16:creationId xmlns:a16="http://schemas.microsoft.com/office/drawing/2014/main" id="{452D18F5-6A11-4D7A-BEA3-C353C34BBF01}"/>
                </a:ext>
                <a:ext uri="{C183D7F6-B498-43B3-948B-1728B52AA6E4}">
                  <adec:decorative xmlns:adec="http://schemas.microsoft.com/office/drawing/2017/decorative" val="0"/>
                </a:ext>
              </a:extLst>
            </p:cNvPr>
            <p:cNvSpPr>
              <a:spLocks noChangeArrowheads="1"/>
            </p:cNvSpPr>
            <p:nvPr/>
          </p:nvSpPr>
          <p:spPr bwMode="auto">
            <a:xfrm>
              <a:off x="1177065" y="2872199"/>
              <a:ext cx="897067"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cs typeface="Segoe UI" panose="020B0502040204020203" pitchFamily="34" charset="0"/>
              </a:endParaRPr>
            </a:p>
          </p:txBody>
        </p:sp>
        <p:cxnSp>
          <p:nvCxnSpPr>
            <p:cNvPr id="114" name="Straight Arrow Connector 280">
              <a:extLst>
                <a:ext uri="{FF2B5EF4-FFF2-40B4-BE49-F238E27FC236}">
                  <a16:creationId xmlns:a16="http://schemas.microsoft.com/office/drawing/2014/main" id="{627C4672-04D1-4E3A-B103-16F9BE177FA8}"/>
                </a:ext>
                <a:ext uri="{C183D7F6-B498-43B3-948B-1728B52AA6E4}">
                  <adec:decorative xmlns:adec="http://schemas.microsoft.com/office/drawing/2017/decorative" val="1"/>
                </a:ext>
              </a:extLst>
            </p:cNvPr>
            <p:cNvCxnSpPr>
              <a:cxnSpLocks/>
            </p:cNvCxnSpPr>
            <p:nvPr/>
          </p:nvCxnSpPr>
          <p:spPr bwMode="auto">
            <a:xfrm>
              <a:off x="5167955" y="3710669"/>
              <a:ext cx="3834097" cy="0"/>
            </a:xfrm>
            <a:prstGeom prst="straightConnector1">
              <a:avLst/>
            </a:prstGeom>
            <a:noFill/>
            <a:ln w="9525" algn="ctr">
              <a:solidFill>
                <a:srgbClr val="FF0000"/>
              </a:solidFill>
              <a:round/>
              <a:headEnd/>
              <a:tailEnd type="triangle" w="med" len="med"/>
            </a:ln>
          </p:spPr>
        </p:cxnSp>
        <p:sp>
          <p:nvSpPr>
            <p:cNvPr id="106" name="system 1228" descr="OARS">
              <a:hlinkClick r:id="rId20"/>
              <a:extLst>
                <a:ext uri="{FF2B5EF4-FFF2-40B4-BE49-F238E27FC236}">
                  <a16:creationId xmlns:a16="http://schemas.microsoft.com/office/drawing/2014/main" id="{6A624AC2-1F5A-420C-81BB-9F407F59EC4F}"/>
                </a:ext>
                <a:ext uri="{C183D7F6-B498-43B3-948B-1728B52AA6E4}">
                  <adec:decorative xmlns:adec="http://schemas.microsoft.com/office/drawing/2017/decorative" val="0"/>
                </a:ext>
              </a:extLst>
            </p:cNvPr>
            <p:cNvSpPr txBox="1">
              <a:spLocks noChangeArrowheads="1"/>
            </p:cNvSpPr>
            <p:nvPr/>
          </p:nvSpPr>
          <p:spPr bwMode="auto">
            <a:xfrm>
              <a:off x="3111273" y="3591702"/>
              <a:ext cx="2056682" cy="182880"/>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OARS</a:t>
              </a:r>
            </a:p>
          </p:txBody>
        </p:sp>
        <p:cxnSp>
          <p:nvCxnSpPr>
            <p:cNvPr id="7" name="Connector: Elbow 6">
              <a:extLst>
                <a:ext uri="{FF2B5EF4-FFF2-40B4-BE49-F238E27FC236}">
                  <a16:creationId xmlns:a16="http://schemas.microsoft.com/office/drawing/2014/main" id="{06D6FF74-FB7C-4A4D-AB2F-4AD344B824AD}"/>
                </a:ext>
                <a:ext uri="{C183D7F6-B498-43B3-948B-1728B52AA6E4}">
                  <adec:decorative xmlns:adec="http://schemas.microsoft.com/office/drawing/2017/decorative" val="1"/>
                </a:ext>
              </a:extLst>
            </p:cNvPr>
            <p:cNvCxnSpPr>
              <a:cxnSpLocks/>
              <a:endCxn id="106" idx="1"/>
            </p:cNvCxnSpPr>
            <p:nvPr/>
          </p:nvCxnSpPr>
          <p:spPr bwMode="auto">
            <a:xfrm rot="16200000" flipH="1">
              <a:off x="2630702" y="3202571"/>
              <a:ext cx="848746" cy="112396"/>
            </a:xfrm>
            <a:prstGeom prst="bentConnector2">
              <a:avLst/>
            </a:prstGeom>
            <a:noFill/>
            <a:ln w="9525" algn="ctr">
              <a:solidFill>
                <a:srgbClr val="FF0000"/>
              </a:solidFill>
              <a:round/>
              <a:headEnd/>
              <a:tailEnd type="triangle" w="med" len="med"/>
            </a:ln>
          </p:spPr>
        </p:cxnSp>
        <p:cxnSp>
          <p:nvCxnSpPr>
            <p:cNvPr id="121" name="Connector: Elbow 120">
              <a:extLst>
                <a:ext uri="{FF2B5EF4-FFF2-40B4-BE49-F238E27FC236}">
                  <a16:creationId xmlns:a16="http://schemas.microsoft.com/office/drawing/2014/main" id="{63D98286-B7FD-4673-B1BA-BC8CD02C88C4}"/>
                </a:ext>
                <a:ext uri="{C183D7F6-B498-43B3-948B-1728B52AA6E4}">
                  <adec:decorative xmlns:adec="http://schemas.microsoft.com/office/drawing/2017/decorative" val="1"/>
                </a:ext>
              </a:extLst>
            </p:cNvPr>
            <p:cNvCxnSpPr>
              <a:cxnSpLocks/>
            </p:cNvCxnSpPr>
            <p:nvPr/>
          </p:nvCxnSpPr>
          <p:spPr bwMode="auto">
            <a:xfrm rot="16200000" flipH="1">
              <a:off x="3161216" y="3330858"/>
              <a:ext cx="507312" cy="3"/>
            </a:xfrm>
            <a:prstGeom prst="bentConnector3">
              <a:avLst>
                <a:gd name="adj1" fmla="val 50000"/>
              </a:avLst>
            </a:prstGeom>
            <a:noFill/>
            <a:ln w="9525" algn="ctr">
              <a:solidFill>
                <a:srgbClr val="FF0000"/>
              </a:solidFill>
              <a:round/>
              <a:headEnd/>
              <a:tailEnd type="triangle" w="med" len="med"/>
            </a:ln>
          </p:spPr>
        </p:cxnSp>
        <p:sp>
          <p:nvSpPr>
            <p:cNvPr id="105" name="segment 1169" descr="segment 1169">
              <a:hlinkClick r:id="rId21"/>
              <a:extLst>
                <a:ext uri="{FF2B5EF4-FFF2-40B4-BE49-F238E27FC236}">
                  <a16:creationId xmlns:a16="http://schemas.microsoft.com/office/drawing/2014/main" id="{EC9A4C50-6596-4A11-8B21-ADFCC186DE4A}"/>
                </a:ext>
                <a:ext uri="{C183D7F6-B498-43B3-948B-1728B52AA6E4}">
                  <adec:decorative xmlns:adec="http://schemas.microsoft.com/office/drawing/2017/decorative" val="0"/>
                </a:ext>
              </a:extLst>
            </p:cNvPr>
            <p:cNvSpPr>
              <a:spLocks noChangeArrowheads="1"/>
            </p:cNvSpPr>
            <p:nvPr/>
          </p:nvSpPr>
          <p:spPr bwMode="auto">
            <a:xfrm>
              <a:off x="1516811" y="3039694"/>
              <a:ext cx="2606098"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cs typeface="Segoe UI" panose="020B0502040204020203" pitchFamily="34" charset="0"/>
                </a:rPr>
                <a:t> OARS Phase 2</a:t>
              </a:r>
            </a:p>
          </p:txBody>
        </p:sp>
        <p:sp>
          <p:nvSpPr>
            <p:cNvPr id="208" name="Rectangle 207">
              <a:extLst>
                <a:ext uri="{FF2B5EF4-FFF2-40B4-BE49-F238E27FC236}">
                  <a16:creationId xmlns:a16="http://schemas.microsoft.com/office/drawing/2014/main" id="{98B7A015-7263-4A9A-A1B7-8FCE197B83E4}"/>
                </a:ext>
                <a:ext uri="{C183D7F6-B498-43B3-948B-1728B52AA6E4}">
                  <adec:decorative xmlns:adec="http://schemas.microsoft.com/office/drawing/2017/decorative" val="1"/>
                </a:ext>
              </a:extLst>
            </p:cNvPr>
            <p:cNvSpPr/>
            <p:nvPr/>
          </p:nvSpPr>
          <p:spPr bwMode="auto">
            <a:xfrm>
              <a:off x="34132" y="2613458"/>
              <a:ext cx="9031188" cy="1231583"/>
            </a:xfrm>
            <a:prstGeom prst="rect">
              <a:avLst/>
            </a:prstGeom>
            <a:noFill/>
            <a:ln w="9525">
              <a:solidFill>
                <a:schemeClr val="tx1"/>
              </a:solidFill>
              <a:miter lim="800000"/>
              <a:headEnd/>
              <a:tailEnd/>
            </a:ln>
          </p:spPr>
          <p:txBody>
            <a:bodyPr vert="vert270" wrap="square" lIns="91440" tIns="0" rIns="0" bIns="0" rtlCol="0" anchor="t" anchorCtr="0"/>
            <a:lstStyle/>
            <a:p>
              <a:pPr algn="ctr"/>
              <a:r>
                <a:rPr lang="en-US" sz="700" b="1">
                  <a:latin typeface="+mj-lt"/>
                </a:rPr>
                <a:t>Mission Support Systems</a:t>
              </a:r>
            </a:p>
          </p:txBody>
        </p:sp>
        <p:sp>
          <p:nvSpPr>
            <p:cNvPr id="174" name="Line 105">
              <a:extLst>
                <a:ext uri="{FF2B5EF4-FFF2-40B4-BE49-F238E27FC236}">
                  <a16:creationId xmlns:a16="http://schemas.microsoft.com/office/drawing/2014/main" id="{3ABE92EA-0CDE-4501-A6CD-36068B66E9D4}"/>
                </a:ext>
                <a:ext uri="{C183D7F6-B498-43B3-948B-1728B52AA6E4}">
                  <adec:decorative xmlns:adec="http://schemas.microsoft.com/office/drawing/2017/decorative" val="1"/>
                </a:ext>
              </a:extLst>
            </p:cNvPr>
            <p:cNvSpPr>
              <a:spLocks noChangeShapeType="1"/>
            </p:cNvSpPr>
            <p:nvPr/>
          </p:nvSpPr>
          <p:spPr bwMode="auto">
            <a:xfrm flipV="1">
              <a:off x="1145971" y="680909"/>
              <a:ext cx="7840581" cy="13413"/>
            </a:xfrm>
            <a:prstGeom prst="line">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202" name="roadmap_symbol 380 planned" descr="roadmap_symbol 380 planned">
              <a:hlinkClick r:id="rId22"/>
              <a:extLst>
                <a:ext uri="{FF2B5EF4-FFF2-40B4-BE49-F238E27FC236}">
                  <a16:creationId xmlns:a16="http://schemas.microsoft.com/office/drawing/2014/main" id="{9B915439-F84E-4197-A30E-C4F282F17C7E}"/>
                </a:ext>
                <a:ext uri="{C183D7F6-B498-43B3-948B-1728B52AA6E4}">
                  <adec:decorative xmlns:adec="http://schemas.microsoft.com/office/drawing/2017/decorative" val="0"/>
                </a:ext>
              </a:extLst>
            </p:cNvPr>
            <p:cNvSpPr>
              <a:spLocks noChangeArrowheads="1"/>
            </p:cNvSpPr>
            <p:nvPr/>
          </p:nvSpPr>
          <p:spPr bwMode="auto">
            <a:xfrm>
              <a:off x="2462834" y="3212031"/>
              <a:ext cx="536043"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cs typeface="Segoe UI" panose="020B0502040204020203" pitchFamily="34" charset="0"/>
                </a:rPr>
                <a:t> </a:t>
              </a:r>
            </a:p>
          </p:txBody>
        </p:sp>
        <p:sp>
          <p:nvSpPr>
            <p:cNvPr id="213" name="roadmap_symbol 382 planned" descr="roadmap_symbol 382 planned">
              <a:hlinkClick r:id="rId23"/>
              <a:extLst>
                <a:ext uri="{FF2B5EF4-FFF2-40B4-BE49-F238E27FC236}">
                  <a16:creationId xmlns:a16="http://schemas.microsoft.com/office/drawing/2014/main" id="{DBF2C585-E9A6-4691-996C-053F7365402D}"/>
                </a:ext>
                <a:ext uri="{C183D7F6-B498-43B3-948B-1728B52AA6E4}">
                  <adec:decorative xmlns:adec="http://schemas.microsoft.com/office/drawing/2017/decorative" val="0"/>
                </a:ext>
              </a:extLst>
            </p:cNvPr>
            <p:cNvSpPr>
              <a:spLocks noChangeArrowheads="1"/>
            </p:cNvSpPr>
            <p:nvPr/>
          </p:nvSpPr>
          <p:spPr bwMode="auto">
            <a:xfrm>
              <a:off x="3103924" y="3381231"/>
              <a:ext cx="515745"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cs typeface="Segoe UI" panose="020B0502040204020203" pitchFamily="34" charset="0"/>
                </a:rPr>
                <a:t> </a:t>
              </a:r>
            </a:p>
          </p:txBody>
        </p:sp>
        <p:sp>
          <p:nvSpPr>
            <p:cNvPr id="210" name="roadmap_symbol 381 planned" descr="roadmap_symbol 381 planned">
              <a:hlinkClick r:id="rId24"/>
              <a:extLst>
                <a:ext uri="{FF2B5EF4-FFF2-40B4-BE49-F238E27FC236}">
                  <a16:creationId xmlns:a16="http://schemas.microsoft.com/office/drawing/2014/main" id="{C7FB66F1-5DFA-4958-BC00-59A332585A3F}"/>
                </a:ext>
                <a:ext uri="{C183D7F6-B498-43B3-948B-1728B52AA6E4}">
                  <adec:decorative xmlns:adec="http://schemas.microsoft.com/office/drawing/2017/decorative" val="0"/>
                </a:ext>
              </a:extLst>
            </p:cNvPr>
            <p:cNvSpPr>
              <a:spLocks noChangeArrowheads="1"/>
            </p:cNvSpPr>
            <p:nvPr/>
          </p:nvSpPr>
          <p:spPr bwMode="auto">
            <a:xfrm>
              <a:off x="2999065" y="3210146"/>
              <a:ext cx="981636"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cs typeface="Segoe UI" panose="020B0502040204020203" pitchFamily="34" charset="0"/>
                </a:rPr>
                <a:t> OARS Phase 3</a:t>
              </a:r>
            </a:p>
          </p:txBody>
        </p:sp>
        <p:cxnSp>
          <p:nvCxnSpPr>
            <p:cNvPr id="215" name="Connector: Elbow 214">
              <a:extLst>
                <a:ext uri="{FF2B5EF4-FFF2-40B4-BE49-F238E27FC236}">
                  <a16:creationId xmlns:a16="http://schemas.microsoft.com/office/drawing/2014/main" id="{3C7B155D-4DED-45E5-AC11-8606EB089133}"/>
                </a:ext>
                <a:ext uri="{C183D7F6-B498-43B3-948B-1728B52AA6E4}">
                  <adec:decorative xmlns:adec="http://schemas.microsoft.com/office/drawing/2017/decorative" val="1"/>
                </a:ext>
              </a:extLst>
            </p:cNvPr>
            <p:cNvCxnSpPr>
              <a:cxnSpLocks/>
              <a:stCxn id="210" idx="3"/>
            </p:cNvCxnSpPr>
            <p:nvPr/>
          </p:nvCxnSpPr>
          <p:spPr bwMode="auto">
            <a:xfrm>
              <a:off x="3980701" y="3274154"/>
              <a:ext cx="27482" cy="310360"/>
            </a:xfrm>
            <a:prstGeom prst="bentConnector2">
              <a:avLst/>
            </a:prstGeom>
            <a:noFill/>
            <a:ln w="9525" algn="ctr">
              <a:solidFill>
                <a:srgbClr val="FF0000"/>
              </a:solidFill>
              <a:round/>
              <a:headEnd/>
              <a:tailEnd type="triangle" w="med" len="med"/>
            </a:ln>
          </p:spPr>
        </p:cxnSp>
        <p:cxnSp>
          <p:nvCxnSpPr>
            <p:cNvPr id="216" name="Connector: Elbow 215">
              <a:extLst>
                <a:ext uri="{FF2B5EF4-FFF2-40B4-BE49-F238E27FC236}">
                  <a16:creationId xmlns:a16="http://schemas.microsoft.com/office/drawing/2014/main" id="{67E86C8A-C860-4B08-843B-EDF41128E7E2}"/>
                </a:ext>
                <a:ext uri="{C183D7F6-B498-43B3-948B-1728B52AA6E4}">
                  <adec:decorative xmlns:adec="http://schemas.microsoft.com/office/drawing/2017/decorative" val="1"/>
                </a:ext>
              </a:extLst>
            </p:cNvPr>
            <p:cNvCxnSpPr>
              <a:cxnSpLocks/>
              <a:stCxn id="214" idx="3"/>
            </p:cNvCxnSpPr>
            <p:nvPr/>
          </p:nvCxnSpPr>
          <p:spPr bwMode="auto">
            <a:xfrm>
              <a:off x="4647920" y="3410558"/>
              <a:ext cx="42125" cy="177722"/>
            </a:xfrm>
            <a:prstGeom prst="bentConnector2">
              <a:avLst/>
            </a:prstGeom>
            <a:noFill/>
            <a:ln w="9525" algn="ctr">
              <a:solidFill>
                <a:srgbClr val="FF0000"/>
              </a:solidFill>
              <a:round/>
              <a:headEnd/>
              <a:tailEnd type="triangle" w="med" len="med"/>
            </a:ln>
          </p:spPr>
        </p:cxnSp>
        <p:sp>
          <p:nvSpPr>
            <p:cNvPr id="214" name="roadmap_symbol 383 planned" descr="roadmap_symbol 383 planned">
              <a:hlinkClick r:id="rId25"/>
              <a:extLst>
                <a:ext uri="{FF2B5EF4-FFF2-40B4-BE49-F238E27FC236}">
                  <a16:creationId xmlns:a16="http://schemas.microsoft.com/office/drawing/2014/main" id="{ABCF244A-7A58-4206-9B37-C08748F25545}"/>
                </a:ext>
                <a:ext uri="{C183D7F6-B498-43B3-948B-1728B52AA6E4}">
                  <adec:decorative xmlns:adec="http://schemas.microsoft.com/office/drawing/2017/decorative" val="0"/>
                </a:ext>
              </a:extLst>
            </p:cNvPr>
            <p:cNvSpPr>
              <a:spLocks noChangeArrowheads="1"/>
            </p:cNvSpPr>
            <p:nvPr/>
          </p:nvSpPr>
          <p:spPr bwMode="auto">
            <a:xfrm>
              <a:off x="3615939" y="3379891"/>
              <a:ext cx="1031981"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mj-lt"/>
                  <a:cs typeface="Segoe UI" panose="020B0502040204020203" pitchFamily="34" charset="0"/>
                </a:rPr>
                <a:t> OARS Phase 4</a:t>
              </a:r>
            </a:p>
          </p:txBody>
        </p:sp>
        <p:sp>
          <p:nvSpPr>
            <p:cNvPr id="103" name="TextBox 102" descr="OARS Ph. 4 Planning">
              <a:extLst>
                <a:ext uri="{FF2B5EF4-FFF2-40B4-BE49-F238E27FC236}">
                  <a16:creationId xmlns:a16="http://schemas.microsoft.com/office/drawing/2014/main" id="{D9484F7C-5CE3-4CAA-9E82-26F85E464B87}"/>
                </a:ext>
                <a:ext uri="{C183D7F6-B498-43B3-948B-1728B52AA6E4}">
                  <adec:decorative xmlns:adec="http://schemas.microsoft.com/office/drawing/2017/decorative" val="0"/>
                </a:ext>
              </a:extLst>
            </p:cNvPr>
            <p:cNvSpPr txBox="1"/>
            <p:nvPr/>
          </p:nvSpPr>
          <p:spPr>
            <a:xfrm>
              <a:off x="2150050" y="3375315"/>
              <a:ext cx="934551" cy="123111"/>
            </a:xfrm>
            <a:prstGeom prst="rect">
              <a:avLst/>
            </a:prstGeom>
            <a:solidFill>
              <a:schemeClr val="bg1"/>
            </a:solidFill>
          </p:spPr>
          <p:txBody>
            <a:bodyPr wrap="none" lIns="0" tIns="0" rIns="0" bIns="0" rtlCol="0">
              <a:spAutoFit/>
            </a:bodyPr>
            <a:lstStyle>
              <a:defPPr>
                <a:defRPr lang="en-US"/>
              </a:defPPr>
              <a:lvl1pPr>
                <a:defRPr sz="800">
                  <a:solidFill>
                    <a:srgbClr val="000000"/>
                  </a:solidFill>
                  <a:latin typeface="+mj-lt"/>
                  <a:cs typeface="Segoe UI" panose="020B0502040204020203" pitchFamily="34" charset="0"/>
                </a:defRPr>
              </a:lvl1pPr>
            </a:lstStyle>
            <a:p>
              <a:r>
                <a:rPr lang="en-US" altLang="en-US"/>
                <a:t>OARS Ph. 4 Planning</a:t>
              </a:r>
              <a:endParaRPr lang="en-US"/>
            </a:p>
          </p:txBody>
        </p:sp>
        <p:sp>
          <p:nvSpPr>
            <p:cNvPr id="217" name="TextBox 216" descr="OARS Ph. 3 Planning">
              <a:extLst>
                <a:ext uri="{FF2B5EF4-FFF2-40B4-BE49-F238E27FC236}">
                  <a16:creationId xmlns:a16="http://schemas.microsoft.com/office/drawing/2014/main" id="{A217DE53-5421-40E2-806F-3F6063B7EC72}"/>
                </a:ext>
                <a:ext uri="{C183D7F6-B498-43B3-948B-1728B52AA6E4}">
                  <adec:decorative xmlns:adec="http://schemas.microsoft.com/office/drawing/2017/decorative" val="0"/>
                </a:ext>
              </a:extLst>
            </p:cNvPr>
            <p:cNvSpPr txBox="1"/>
            <p:nvPr/>
          </p:nvSpPr>
          <p:spPr>
            <a:xfrm>
              <a:off x="1518056" y="3216000"/>
              <a:ext cx="934551" cy="123111"/>
            </a:xfrm>
            <a:prstGeom prst="rect">
              <a:avLst/>
            </a:prstGeom>
            <a:solidFill>
              <a:schemeClr val="bg1"/>
            </a:solidFill>
          </p:spPr>
          <p:txBody>
            <a:bodyPr wrap="none" lIns="0" tIns="0" rIns="0" bIns="0" rtlCol="0">
              <a:spAutoFit/>
            </a:bodyPr>
            <a:lstStyle>
              <a:defPPr>
                <a:defRPr lang="en-US"/>
              </a:defPPr>
              <a:lvl1pPr>
                <a:defRPr sz="800">
                  <a:solidFill>
                    <a:srgbClr val="000000"/>
                  </a:solidFill>
                  <a:latin typeface="+mj-lt"/>
                  <a:cs typeface="Segoe UI" panose="020B0502040204020203" pitchFamily="34" charset="0"/>
                </a:defRPr>
              </a:lvl1pPr>
            </a:lstStyle>
            <a:p>
              <a:r>
                <a:rPr lang="en-US" altLang="en-US"/>
                <a:t>OARS Ph. 3 Planning</a:t>
              </a:r>
              <a:endParaRPr lang="en-US"/>
            </a:p>
          </p:txBody>
        </p:sp>
        <p:sp>
          <p:nvSpPr>
            <p:cNvPr id="163" name="Line 105">
              <a:extLst>
                <a:ext uri="{FF2B5EF4-FFF2-40B4-BE49-F238E27FC236}">
                  <a16:creationId xmlns:a16="http://schemas.microsoft.com/office/drawing/2014/main" id="{FD91D265-DDA8-499F-8A1F-8BE904B5C873}"/>
                </a:ext>
                <a:ext uri="{C183D7F6-B498-43B3-948B-1728B52AA6E4}">
                  <adec:decorative xmlns:adec="http://schemas.microsoft.com/office/drawing/2017/decorative" val="1"/>
                </a:ext>
              </a:extLst>
            </p:cNvPr>
            <p:cNvSpPr>
              <a:spLocks noChangeShapeType="1"/>
            </p:cNvSpPr>
            <p:nvPr/>
          </p:nvSpPr>
          <p:spPr bwMode="auto">
            <a:xfrm>
              <a:off x="1149642" y="1589105"/>
              <a:ext cx="2540118" cy="180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44" name="system 944" descr="SMTS">
              <a:hlinkClick r:id="rId26"/>
              <a:extLst>
                <a:ext uri="{FF2B5EF4-FFF2-40B4-BE49-F238E27FC236}">
                  <a16:creationId xmlns:a16="http://schemas.microsoft.com/office/drawing/2014/main" id="{827EC9E1-F04A-4EFF-9715-500D4DC5A84B}"/>
                </a:ext>
                <a:ext uri="{C183D7F6-B498-43B3-948B-1728B52AA6E4}">
                  <adec:decorative xmlns:adec="http://schemas.microsoft.com/office/drawing/2017/decorative" val="0"/>
                </a:ext>
              </a:extLst>
            </p:cNvPr>
            <p:cNvSpPr txBox="1"/>
            <p:nvPr/>
          </p:nvSpPr>
          <p:spPr bwMode="auto">
            <a:xfrm>
              <a:off x="553045" y="1497666"/>
              <a:ext cx="594360" cy="182880"/>
            </a:xfrm>
            <a:prstGeom prst="rect">
              <a:avLst/>
            </a:prstGeom>
            <a:solidFill>
              <a:srgbClr val="D0F2FC"/>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sz="660">
                  <a:solidFill>
                    <a:srgbClr val="000000"/>
                  </a:solidFill>
                  <a:latin typeface="+mj-lt"/>
                  <a:cs typeface="Segoe UI" panose="020B0502040204020203" pitchFamily="34" charset="0"/>
                </a:rPr>
                <a:t>SMTS</a:t>
              </a:r>
            </a:p>
          </p:txBody>
        </p:sp>
        <p:sp>
          <p:nvSpPr>
            <p:cNvPr id="220" name="TextBox 112" descr="X">
              <a:extLst>
                <a:ext uri="{FF2B5EF4-FFF2-40B4-BE49-F238E27FC236}">
                  <a16:creationId xmlns:a16="http://schemas.microsoft.com/office/drawing/2014/main" id="{E3C944C3-8324-4C6D-B5BD-4C59D2F09C1C}"/>
                </a:ext>
                <a:ext uri="{C183D7F6-B498-43B3-948B-1728B52AA6E4}">
                  <adec:decorative xmlns:adec="http://schemas.microsoft.com/office/drawing/2017/decorative" val="0"/>
                </a:ext>
              </a:extLst>
            </p:cNvPr>
            <p:cNvSpPr txBox="1">
              <a:spLocks noChangeArrowheads="1"/>
            </p:cNvSpPr>
            <p:nvPr/>
          </p:nvSpPr>
          <p:spPr bwMode="auto">
            <a:xfrm>
              <a:off x="3869838" y="1510927"/>
              <a:ext cx="110988" cy="15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cxnSp>
          <p:nvCxnSpPr>
            <p:cNvPr id="221" name="Straight Arrow Connector 104 planned planned planned planned">
              <a:extLst>
                <a:ext uri="{FF2B5EF4-FFF2-40B4-BE49-F238E27FC236}">
                  <a16:creationId xmlns:a16="http://schemas.microsoft.com/office/drawing/2014/main" id="{9826E010-5057-4C65-A9C8-C4FB71180316}"/>
                </a:ext>
                <a:ext uri="{C183D7F6-B498-43B3-948B-1728B52AA6E4}">
                  <adec:decorative xmlns:adec="http://schemas.microsoft.com/office/drawing/2017/decorative" val="1"/>
                </a:ext>
              </a:extLst>
            </p:cNvPr>
            <p:cNvCxnSpPr>
              <a:cxnSpLocks noChangeShapeType="1"/>
            </p:cNvCxnSpPr>
            <p:nvPr/>
          </p:nvCxnSpPr>
          <p:spPr bwMode="auto">
            <a:xfrm flipV="1">
              <a:off x="3689760" y="1590019"/>
              <a:ext cx="180078" cy="0"/>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65" name="Line 105">
              <a:extLst>
                <a:ext uri="{FF2B5EF4-FFF2-40B4-BE49-F238E27FC236}">
                  <a16:creationId xmlns:a16="http://schemas.microsoft.com/office/drawing/2014/main" id="{D08575B7-B122-4AE8-9F3D-2BCB78C8E93B}"/>
                </a:ext>
                <a:ext uri="{C183D7F6-B498-43B3-948B-1728B52AA6E4}">
                  <adec:decorative xmlns:adec="http://schemas.microsoft.com/office/drawing/2017/decorative" val="1"/>
                </a:ext>
              </a:extLst>
            </p:cNvPr>
            <p:cNvSpPr>
              <a:spLocks noChangeShapeType="1"/>
            </p:cNvSpPr>
            <p:nvPr/>
          </p:nvSpPr>
          <p:spPr bwMode="auto">
            <a:xfrm flipV="1">
              <a:off x="1145972" y="1825861"/>
              <a:ext cx="2540900" cy="2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56" name="system 1328" descr="CV Tool">
              <a:hlinkClick r:id="rId27"/>
              <a:extLst>
                <a:ext uri="{FF2B5EF4-FFF2-40B4-BE49-F238E27FC236}">
                  <a16:creationId xmlns:a16="http://schemas.microsoft.com/office/drawing/2014/main" id="{8980C18F-D731-4568-879E-9754870B9609}"/>
                </a:ext>
                <a:ext uri="{C183D7F6-B498-43B3-948B-1728B52AA6E4}">
                  <adec:decorative xmlns:adec="http://schemas.microsoft.com/office/drawing/2017/decorative" val="0"/>
                </a:ext>
              </a:extLst>
            </p:cNvPr>
            <p:cNvSpPr txBox="1"/>
            <p:nvPr/>
          </p:nvSpPr>
          <p:spPr bwMode="auto">
            <a:xfrm>
              <a:off x="554832" y="1737461"/>
              <a:ext cx="594360" cy="182880"/>
            </a:xfrm>
            <a:prstGeom prst="rect">
              <a:avLst/>
            </a:prstGeom>
            <a:solidFill>
              <a:srgbClr val="D0F2FC"/>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sz="660">
                  <a:solidFill>
                    <a:srgbClr val="000000"/>
                  </a:solidFill>
                  <a:latin typeface="+mj-lt"/>
                  <a:cs typeface="Segoe UI" panose="020B0502040204020203" pitchFamily="34" charset="0"/>
                </a:rPr>
                <a:t>CV Tool</a:t>
              </a:r>
            </a:p>
          </p:txBody>
        </p:sp>
        <p:sp>
          <p:nvSpPr>
            <p:cNvPr id="222" name="TextBox 112" descr="X">
              <a:extLst>
                <a:ext uri="{FF2B5EF4-FFF2-40B4-BE49-F238E27FC236}">
                  <a16:creationId xmlns:a16="http://schemas.microsoft.com/office/drawing/2014/main" id="{213D8829-7F37-4101-A48A-CAB7FDDB53E5}"/>
                </a:ext>
                <a:ext uri="{C183D7F6-B498-43B3-948B-1728B52AA6E4}">
                  <adec:decorative xmlns:adec="http://schemas.microsoft.com/office/drawing/2017/decorative" val="0"/>
                </a:ext>
              </a:extLst>
            </p:cNvPr>
            <p:cNvSpPr txBox="1">
              <a:spLocks noChangeArrowheads="1"/>
            </p:cNvSpPr>
            <p:nvPr/>
          </p:nvSpPr>
          <p:spPr bwMode="auto">
            <a:xfrm>
              <a:off x="3872211" y="1752181"/>
              <a:ext cx="130871" cy="15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000" b="1">
                  <a:solidFill>
                    <a:srgbClr val="FF0000"/>
                  </a:solidFill>
                  <a:latin typeface="+mj-lt"/>
                  <a:ea typeface="ＭＳ Ｐゴシック" panose="020B0600070205080204" pitchFamily="34" charset="-128"/>
                  <a:cs typeface="Segoe UI" panose="020B0502040204020203" pitchFamily="34" charset="0"/>
                </a:rPr>
                <a:t>X</a:t>
              </a:r>
            </a:p>
          </p:txBody>
        </p:sp>
        <p:cxnSp>
          <p:nvCxnSpPr>
            <p:cNvPr id="223" name="Straight Arrow Connector 104 planned planned planned planned">
              <a:extLst>
                <a:ext uri="{FF2B5EF4-FFF2-40B4-BE49-F238E27FC236}">
                  <a16:creationId xmlns:a16="http://schemas.microsoft.com/office/drawing/2014/main" id="{B8EE3497-EA7C-45A3-9074-89F610685DF5}"/>
                </a:ext>
                <a:ext uri="{C183D7F6-B498-43B3-948B-1728B52AA6E4}">
                  <adec:decorative xmlns:adec="http://schemas.microsoft.com/office/drawing/2017/decorative" val="1"/>
                </a:ext>
              </a:extLst>
            </p:cNvPr>
            <p:cNvCxnSpPr>
              <a:cxnSpLocks noChangeShapeType="1"/>
              <a:stCxn id="165" idx="1"/>
              <a:endCxn id="222" idx="1"/>
            </p:cNvCxnSpPr>
            <p:nvPr/>
          </p:nvCxnSpPr>
          <p:spPr bwMode="auto">
            <a:xfrm>
              <a:off x="3686872" y="1825861"/>
              <a:ext cx="185339" cy="2682"/>
            </a:xfrm>
            <a:prstGeom prst="straightConnector1">
              <a:avLst/>
            </a:prstGeom>
            <a:noFill/>
            <a:ln w="9525" algn="ctr">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124" name="system 1370" descr="ARIA">
              <a:hlinkClick r:id="rId28"/>
              <a:extLst>
                <a:ext uri="{FF2B5EF4-FFF2-40B4-BE49-F238E27FC236}">
                  <a16:creationId xmlns:a16="http://schemas.microsoft.com/office/drawing/2014/main" id="{FFBD4208-E9CA-4824-9872-3D9369426795}"/>
                </a:ext>
                <a:ext uri="{C183D7F6-B498-43B3-948B-1728B52AA6E4}">
                  <adec:decorative xmlns:adec="http://schemas.microsoft.com/office/drawing/2017/decorative" val="0"/>
                </a:ext>
              </a:extLst>
            </p:cNvPr>
            <p:cNvSpPr txBox="1"/>
            <p:nvPr/>
          </p:nvSpPr>
          <p:spPr bwMode="auto">
            <a:xfrm>
              <a:off x="553045" y="604471"/>
              <a:ext cx="594360" cy="182880"/>
            </a:xfrm>
            <a:prstGeom prst="rect">
              <a:avLst/>
            </a:prstGeom>
            <a:solidFill>
              <a:srgbClr val="D0F2FC"/>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sz="700">
                  <a:solidFill>
                    <a:srgbClr val="000000"/>
                  </a:solidFill>
                  <a:latin typeface="+mj-lt"/>
                  <a:cs typeface="Segoe UI" panose="020B0502040204020203" pitchFamily="34" charset="0"/>
                </a:rPr>
                <a:t>ARIA</a:t>
              </a:r>
            </a:p>
          </p:txBody>
        </p:sp>
        <p:sp>
          <p:nvSpPr>
            <p:cNvPr id="123" name="TextBox 122" descr=" SSMT 2.0 Situational Investigation Tool Kit for Analysis &amp; Reporting (SITAR)">
              <a:extLst>
                <a:ext uri="{FF2B5EF4-FFF2-40B4-BE49-F238E27FC236}">
                  <a16:creationId xmlns:a16="http://schemas.microsoft.com/office/drawing/2014/main" id="{F05DBCDD-BF55-45A0-9210-99C5734BA579}"/>
                </a:ext>
                <a:ext uri="{C183D7F6-B498-43B3-948B-1728B52AA6E4}">
                  <adec:decorative xmlns:adec="http://schemas.microsoft.com/office/drawing/2017/decorative" val="0"/>
                </a:ext>
              </a:extLst>
            </p:cNvPr>
            <p:cNvSpPr txBox="1"/>
            <p:nvPr/>
          </p:nvSpPr>
          <p:spPr>
            <a:xfrm>
              <a:off x="3629386" y="4362127"/>
              <a:ext cx="3417602" cy="123111"/>
            </a:xfrm>
            <a:prstGeom prst="rect">
              <a:avLst/>
            </a:prstGeom>
            <a:solidFill>
              <a:schemeClr val="bg1"/>
            </a:solidFill>
          </p:spPr>
          <p:txBody>
            <a:bodyPr wrap="none" lIns="0" tIns="0" rIns="0" bIns="0" rtlCol="0">
              <a:spAutoFit/>
            </a:bodyPr>
            <a:lstStyle>
              <a:defPPr>
                <a:defRPr lang="en-US"/>
              </a:defPPr>
              <a:lvl1pPr>
                <a:defRPr sz="800">
                  <a:solidFill>
                    <a:srgbClr val="000000"/>
                  </a:solidFill>
                  <a:latin typeface="+mj-lt"/>
                  <a:cs typeface="Segoe UI" panose="020B0502040204020203" pitchFamily="34" charset="0"/>
                </a:defRPr>
              </a:lvl1pPr>
            </a:lstStyle>
            <a:p>
              <a:r>
                <a:rPr lang="en-US" altLang="en-US"/>
                <a:t> SSMT 2.0 Situational Investigation Tool Kit for Analysis &amp; Reporting (SITAR)</a:t>
              </a:r>
              <a:endParaRPr lang="en-US"/>
            </a:p>
          </p:txBody>
        </p:sp>
        <p:sp>
          <p:nvSpPr>
            <p:cNvPr id="125" name="TextBox 124" descr=" SSMT 2.0 Airport Surface Anomaly Investigation Capability (ASAIC)">
              <a:extLst>
                <a:ext uri="{FF2B5EF4-FFF2-40B4-BE49-F238E27FC236}">
                  <a16:creationId xmlns:a16="http://schemas.microsoft.com/office/drawing/2014/main" id="{9CE3049B-4892-4564-9A22-64911A209219}"/>
                </a:ext>
                <a:ext uri="{C183D7F6-B498-43B3-948B-1728B52AA6E4}">
                  <adec:decorative xmlns:adec="http://schemas.microsoft.com/office/drawing/2017/decorative" val="0"/>
                </a:ext>
              </a:extLst>
            </p:cNvPr>
            <p:cNvSpPr txBox="1"/>
            <p:nvPr/>
          </p:nvSpPr>
          <p:spPr>
            <a:xfrm>
              <a:off x="3631886" y="4034646"/>
              <a:ext cx="3050515" cy="123111"/>
            </a:xfrm>
            <a:prstGeom prst="rect">
              <a:avLst/>
            </a:prstGeom>
            <a:solidFill>
              <a:schemeClr val="bg1"/>
            </a:solidFill>
          </p:spPr>
          <p:txBody>
            <a:bodyPr wrap="none" lIns="0" tIns="0" rIns="0" bIns="0" rtlCol="0">
              <a:spAutoFit/>
            </a:bodyPr>
            <a:lstStyle>
              <a:defPPr>
                <a:defRPr lang="en-US"/>
              </a:defPPr>
              <a:lvl1pPr>
                <a:defRPr sz="800">
                  <a:solidFill>
                    <a:srgbClr val="000000"/>
                  </a:solidFill>
                  <a:latin typeface="+mj-lt"/>
                  <a:cs typeface="Segoe UI" panose="020B0502040204020203" pitchFamily="34" charset="0"/>
                </a:defRPr>
              </a:lvl1pPr>
            </a:lstStyle>
            <a:p>
              <a:r>
                <a:rPr lang="en-US" altLang="en-US">
                  <a:latin typeface="Segoe UI" panose="020B0502040204020203" pitchFamily="34" charset="0"/>
                </a:rPr>
                <a:t> SSMT </a:t>
              </a:r>
              <a:r>
                <a:rPr lang="en-US" altLang="en-US"/>
                <a:t>2.0</a:t>
              </a:r>
              <a:r>
                <a:rPr lang="en-US" altLang="en-US">
                  <a:latin typeface="Segoe UI" panose="020B0502040204020203" pitchFamily="34" charset="0"/>
                </a:rPr>
                <a:t> Airport Surface Anomaly Investigation Capability (ASAIC)</a:t>
              </a:r>
              <a:endParaRPr lang="en-US"/>
            </a:p>
          </p:txBody>
        </p:sp>
        <p:sp>
          <p:nvSpPr>
            <p:cNvPr id="112" name="TextBox 111" descr="OARS Ph. 2 Planning">
              <a:extLst>
                <a:ext uri="{FF2B5EF4-FFF2-40B4-BE49-F238E27FC236}">
                  <a16:creationId xmlns:a16="http://schemas.microsoft.com/office/drawing/2014/main" id="{204AD492-5FDF-480A-96B7-0C447B61E5BA}"/>
                </a:ext>
                <a:ext uri="{C183D7F6-B498-43B3-948B-1728B52AA6E4}">
                  <adec:decorative xmlns:adec="http://schemas.microsoft.com/office/drawing/2017/decorative" val="0"/>
                </a:ext>
              </a:extLst>
            </p:cNvPr>
            <p:cNvSpPr txBox="1"/>
            <p:nvPr/>
          </p:nvSpPr>
          <p:spPr>
            <a:xfrm>
              <a:off x="2140504" y="2868833"/>
              <a:ext cx="944097" cy="123111"/>
            </a:xfrm>
            <a:prstGeom prst="rect">
              <a:avLst/>
            </a:prstGeom>
            <a:solidFill>
              <a:schemeClr val="bg1"/>
            </a:solidFill>
          </p:spPr>
          <p:txBody>
            <a:bodyPr wrap="square" lIns="0" tIns="0" rIns="0" bIns="0" rtlCol="0">
              <a:spAutoFit/>
            </a:bodyPr>
            <a:lstStyle>
              <a:defPPr>
                <a:defRPr lang="en-US"/>
              </a:defPPr>
              <a:lvl1pPr>
                <a:defRPr sz="800">
                  <a:solidFill>
                    <a:srgbClr val="000000"/>
                  </a:solidFill>
                  <a:latin typeface="+mj-lt"/>
                  <a:cs typeface="Segoe UI" panose="020B0502040204020203" pitchFamily="34" charset="0"/>
                </a:defRPr>
              </a:lvl1pPr>
            </a:lstStyle>
            <a:p>
              <a:r>
                <a:rPr lang="en-US" altLang="en-US">
                  <a:latin typeface="Segoe UI" panose="020B0502040204020203" pitchFamily="34" charset="0"/>
                </a:rPr>
                <a:t>OARS Ph. 2 Planning</a:t>
              </a:r>
              <a:endParaRPr lang="en-US"/>
            </a:p>
          </p:txBody>
        </p:sp>
        <p:sp>
          <p:nvSpPr>
            <p:cNvPr id="96" name="TextBox 95" descr=" ASIAS Data Fusion">
              <a:extLst>
                <a:ext uri="{FF2B5EF4-FFF2-40B4-BE49-F238E27FC236}">
                  <a16:creationId xmlns:a16="http://schemas.microsoft.com/office/drawing/2014/main" id="{E3A562B5-CC9A-4F0F-8F35-16DC675AB7D1}"/>
                </a:ext>
                <a:ext uri="{C183D7F6-B498-43B3-948B-1728B52AA6E4}">
                  <adec:decorative xmlns:adec="http://schemas.microsoft.com/office/drawing/2017/decorative" val="0"/>
                </a:ext>
              </a:extLst>
            </p:cNvPr>
            <p:cNvSpPr txBox="1"/>
            <p:nvPr/>
          </p:nvSpPr>
          <p:spPr>
            <a:xfrm>
              <a:off x="1688569" y="5163908"/>
              <a:ext cx="871379"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defRPr sz="800">
                  <a:solidFill>
                    <a:srgbClr val="000000"/>
                  </a:solidFill>
                  <a:latin typeface="+mj-lt"/>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t> ASIAS Data Fusion</a:t>
              </a:r>
            </a:p>
          </p:txBody>
        </p:sp>
        <p:sp>
          <p:nvSpPr>
            <p:cNvPr id="97" name="TextBox 96" descr=" SSMT 2.0 Integrated Safety Assessment Model (ISAM)">
              <a:extLst>
                <a:ext uri="{FF2B5EF4-FFF2-40B4-BE49-F238E27FC236}">
                  <a16:creationId xmlns:a16="http://schemas.microsoft.com/office/drawing/2014/main" id="{A8F473A9-49B8-4895-BDA1-ADF82BCEE415}"/>
                </a:ext>
                <a:ext uri="{C183D7F6-B498-43B3-948B-1728B52AA6E4}">
                  <adec:decorative xmlns:adec="http://schemas.microsoft.com/office/drawing/2017/decorative" val="0"/>
                </a:ext>
              </a:extLst>
            </p:cNvPr>
            <p:cNvSpPr txBox="1"/>
            <p:nvPr/>
          </p:nvSpPr>
          <p:spPr>
            <a:xfrm>
              <a:off x="3629386" y="4196689"/>
              <a:ext cx="2457404" cy="123111"/>
            </a:xfrm>
            <a:prstGeom prst="rect">
              <a:avLst/>
            </a:prstGeom>
            <a:solidFill>
              <a:schemeClr val="bg1"/>
            </a:solidFill>
          </p:spPr>
          <p:txBody>
            <a:bodyPr wrap="none" lIns="0" tIns="0" rIns="0" bIns="0" rtlCol="0">
              <a:spAutoFit/>
            </a:bodyPr>
            <a:lstStyle>
              <a:defPPr>
                <a:defRPr lang="en-US"/>
              </a:defPPr>
              <a:lvl1pPr>
                <a:defRPr sz="800">
                  <a:solidFill>
                    <a:srgbClr val="000000"/>
                  </a:solidFill>
                  <a:latin typeface="+mj-lt"/>
                  <a:cs typeface="Segoe UI" panose="020B0502040204020203" pitchFamily="34" charset="0"/>
                </a:defRPr>
              </a:lvl1pPr>
            </a:lstStyle>
            <a:p>
              <a:r>
                <a:rPr lang="en-US" altLang="en-US"/>
                <a:t> SSMT 2.0 Integrated Safety Assessment Model (ISAM)</a:t>
              </a:r>
              <a:endParaRPr lang="en-US"/>
            </a:p>
          </p:txBody>
        </p:sp>
        <p:sp>
          <p:nvSpPr>
            <p:cNvPr id="92" name="support 853 planned" descr="support 853 planned">
              <a:hlinkClick r:id="rId7"/>
              <a:extLst>
                <a:ext uri="{FF2B5EF4-FFF2-40B4-BE49-F238E27FC236}">
                  <a16:creationId xmlns:a16="http://schemas.microsoft.com/office/drawing/2014/main" id="{11794DB5-6DD9-43DD-859B-944D6C30A1E7}"/>
                </a:ext>
                <a:ext uri="{C183D7F6-B498-43B3-948B-1728B52AA6E4}">
                  <adec:decorative xmlns:adec="http://schemas.microsoft.com/office/drawing/2017/decorative" val="0"/>
                </a:ext>
              </a:extLst>
            </p:cNvPr>
            <p:cNvSpPr>
              <a:spLocks noChangeArrowheads="1"/>
            </p:cNvSpPr>
            <p:nvPr/>
          </p:nvSpPr>
          <p:spPr bwMode="auto">
            <a:xfrm>
              <a:off x="2079624" y="5544323"/>
              <a:ext cx="511707" cy="127589"/>
            </a:xfrm>
            <a:prstGeom prst="rect">
              <a:avLst/>
            </a:prstGeom>
            <a:solidFill>
              <a:srgbClr val="D0F2FC"/>
            </a:solidFill>
            <a:ln w="9525">
              <a:solidFill>
                <a:schemeClr val="tx1"/>
              </a:solidFill>
              <a:prstDash val="dash"/>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mj-lt"/>
                <a:cs typeface="Segoe UI" panose="020B0502040204020203" pitchFamily="34" charset="0"/>
              </a:endParaRPr>
            </a:p>
          </p:txBody>
        </p:sp>
        <p:sp>
          <p:nvSpPr>
            <p:cNvPr id="93" name="support 853 planned" descr="support 853 planned">
              <a:hlinkClick r:id="rId7"/>
              <a:extLst>
                <a:ext uri="{FF2B5EF4-FFF2-40B4-BE49-F238E27FC236}">
                  <a16:creationId xmlns:a16="http://schemas.microsoft.com/office/drawing/2014/main" id="{C2A3A69F-8790-4CFD-8FC3-F7A6D6260158}"/>
                </a:ext>
                <a:ext uri="{C183D7F6-B498-43B3-948B-1728B52AA6E4}">
                  <adec:decorative xmlns:adec="http://schemas.microsoft.com/office/drawing/2017/decorative" val="0"/>
                </a:ext>
              </a:extLst>
            </p:cNvPr>
            <p:cNvSpPr>
              <a:spLocks noChangeArrowheads="1"/>
            </p:cNvSpPr>
            <p:nvPr/>
          </p:nvSpPr>
          <p:spPr bwMode="auto">
            <a:xfrm>
              <a:off x="1177065" y="5540105"/>
              <a:ext cx="390852" cy="127589"/>
            </a:xfrm>
            <a:prstGeom prst="rect">
              <a:avLst/>
            </a:prstGeom>
            <a:solidFill>
              <a:srgbClr val="D0F2FC"/>
            </a:solidFill>
            <a:ln w="9525">
              <a:solidFill>
                <a:schemeClr val="tx1"/>
              </a:solidFill>
              <a:prstDash val="dash"/>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mj-lt"/>
                <a:cs typeface="Segoe UI" panose="020B0502040204020203" pitchFamily="34" charset="0"/>
              </a:endParaRPr>
            </a:p>
          </p:txBody>
        </p:sp>
      </p:grpSp>
    </p:spTree>
    <p:extLst>
      <p:ext uri="{BB962C8B-B14F-4D97-AF65-F5344CB8AC3E}">
        <p14:creationId xmlns:p14="http://schemas.microsoft.com/office/powerpoint/2010/main" val="33456897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2" descr="Safety Roadmap (2 of 3)">
            <a:extLst>
              <a:ext uri="{FF2B5EF4-FFF2-40B4-BE49-F238E27FC236}">
                <a16:creationId xmlns:a16="http://schemas.microsoft.com/office/drawing/2014/main" id="{5BD9B16D-F751-4F18-86E1-9974AFE0576A}"/>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Safety Roadmap (2 of 3)</a:t>
            </a:r>
          </a:p>
        </p:txBody>
      </p:sp>
      <p:sp>
        <p:nvSpPr>
          <p:cNvPr id="3" name="Slide Number Placeholder 2" descr="101">
            <a:extLst>
              <a:ext uri="{FF2B5EF4-FFF2-40B4-BE49-F238E27FC236}">
                <a16:creationId xmlns:a16="http://schemas.microsoft.com/office/drawing/2014/main" id="{A470C97F-D437-4769-8835-9A06EC2330CF}"/>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93</a:t>
            </a:fld>
            <a:endParaRPr lang="en-US"/>
          </a:p>
        </p:txBody>
      </p:sp>
      <p:grpSp>
        <p:nvGrpSpPr>
          <p:cNvPr id="2" name="Group 1" descr="This Roadmap depicts the investments of the Safety Roadmap and the various Support Activities supporting SRM and SMS.">
            <a:extLst>
              <a:ext uri="{FF2B5EF4-FFF2-40B4-BE49-F238E27FC236}">
                <a16:creationId xmlns:a16="http://schemas.microsoft.com/office/drawing/2014/main" id="{7C7123EE-4502-4B5D-9507-A84B607F5BBC}"/>
              </a:ext>
            </a:extLst>
          </p:cNvPr>
          <p:cNvGrpSpPr/>
          <p:nvPr/>
        </p:nvGrpSpPr>
        <p:grpSpPr>
          <a:xfrm>
            <a:off x="23124" y="574676"/>
            <a:ext cx="9049225" cy="5884866"/>
            <a:chOff x="23124" y="574676"/>
            <a:chExt cx="9049225" cy="5884866"/>
          </a:xfrm>
        </p:grpSpPr>
        <p:sp>
          <p:nvSpPr>
            <p:cNvPr id="15" name="Rectangle 3">
              <a:extLst>
                <a:ext uri="{FF2B5EF4-FFF2-40B4-BE49-F238E27FC236}">
                  <a16:creationId xmlns:a16="http://schemas.microsoft.com/office/drawing/2014/main" id="{B635B84E-AB9C-4265-B555-0D0171A07F81}"/>
                </a:ext>
                <a:ext uri="{C183D7F6-B498-43B3-948B-1728B52AA6E4}">
                  <adec:decorative xmlns:adec="http://schemas.microsoft.com/office/drawing/2017/decorative" val="1"/>
                </a:ext>
              </a:extLst>
            </p:cNvPr>
            <p:cNvSpPr>
              <a:spLocks noChangeArrowheads="1"/>
            </p:cNvSpPr>
            <p:nvPr/>
          </p:nvSpPr>
          <p:spPr bwMode="auto">
            <a:xfrm rot="10800000">
              <a:off x="396186" y="2468826"/>
              <a:ext cx="8676163" cy="877618"/>
            </a:xfrm>
            <a:prstGeom prst="rect">
              <a:avLst/>
            </a:prstGeom>
            <a:solidFill>
              <a:srgbClr val="66FF66">
                <a:alpha val="50196"/>
              </a:srgbClr>
            </a:solidFill>
            <a:ln w="12700">
              <a:solidFill>
                <a:srgbClr val="000000"/>
              </a:solidFill>
              <a:miter lim="800000"/>
              <a:headEnd/>
              <a:tailEnd/>
            </a:ln>
          </p:spPr>
          <p:txBody>
            <a:bodyPr vert="eaVert" lIns="0" tIns="0" rIns="27432" bIns="0" anchorCtr="1"/>
            <a:lstStyle/>
            <a:p>
              <a:pPr algn="ctr" eaLnBrk="1" hangingPunct="1">
                <a:defRPr/>
              </a:pPr>
              <a:r>
                <a:rPr lang="en-US" sz="750">
                  <a:solidFill>
                    <a:srgbClr val="000000"/>
                  </a:solidFill>
                  <a:latin typeface="Segoe UI" panose="020B0502040204020203" pitchFamily="34" charset="0"/>
                  <a:ea typeface="ＭＳ Ｐゴシック" pitchFamily="34" charset="-128"/>
                  <a:cs typeface="Segoe UI" panose="020B0502040204020203" pitchFamily="34" charset="0"/>
                </a:rPr>
                <a:t>Support Activities (SRM)</a:t>
              </a:r>
            </a:p>
          </p:txBody>
        </p:sp>
        <p:sp>
          <p:nvSpPr>
            <p:cNvPr id="13" name="Rectangle 113">
              <a:extLst>
                <a:ext uri="{FF2B5EF4-FFF2-40B4-BE49-F238E27FC236}">
                  <a16:creationId xmlns:a16="http://schemas.microsoft.com/office/drawing/2014/main" id="{2F4A3CCA-CA0F-4FA2-A40D-D6F5AF6CFD02}"/>
                </a:ext>
                <a:ext uri="{C183D7F6-B498-43B3-948B-1728B52AA6E4}">
                  <adec:decorative xmlns:adec="http://schemas.microsoft.com/office/drawing/2017/decorative" val="1"/>
                </a:ext>
              </a:extLst>
            </p:cNvPr>
            <p:cNvSpPr>
              <a:spLocks noChangeArrowheads="1"/>
            </p:cNvSpPr>
            <p:nvPr/>
          </p:nvSpPr>
          <p:spPr bwMode="auto">
            <a:xfrm rot="10800000">
              <a:off x="378340" y="3346442"/>
              <a:ext cx="8692835" cy="1994402"/>
            </a:xfrm>
            <a:prstGeom prst="rect">
              <a:avLst/>
            </a:prstGeom>
            <a:solidFill>
              <a:srgbClr val="66FF66">
                <a:alpha val="50196"/>
              </a:srgbClr>
            </a:solidFill>
            <a:ln w="12700">
              <a:solidFill>
                <a:srgbClr val="000000"/>
              </a:solidFill>
              <a:miter lim="800000"/>
              <a:headEnd/>
              <a:tailEnd/>
            </a:ln>
          </p:spPr>
          <p:txBody>
            <a:bodyPr vert="eaVert" wrap="none" lIns="0" tIns="0" rIns="27432" bIns="0" anchorCtr="1"/>
            <a:lstStyle/>
            <a:p>
              <a:pPr algn="ctr" eaLnBrk="1" hangingPunct="1">
                <a:defRPr/>
              </a:pPr>
              <a:r>
                <a:rPr lang="en-US" sz="750">
                  <a:solidFill>
                    <a:srgbClr val="000000"/>
                  </a:solidFill>
                  <a:latin typeface="Segoe UI" panose="020B0502040204020203" pitchFamily="34" charset="0"/>
                  <a:ea typeface="ＭＳ Ｐゴシック" pitchFamily="34" charset="-128"/>
                  <a:cs typeface="Segoe UI" panose="020B0502040204020203" pitchFamily="34" charset="0"/>
                </a:rPr>
                <a:t>Support Activities</a:t>
              </a:r>
            </a:p>
            <a:p>
              <a:pPr algn="ctr" eaLnBrk="1" hangingPunct="1">
                <a:defRPr/>
              </a:pPr>
              <a:r>
                <a:rPr lang="en-US" sz="750">
                  <a:solidFill>
                    <a:srgbClr val="000000"/>
                  </a:solidFill>
                  <a:latin typeface="Segoe UI" panose="020B0502040204020203" pitchFamily="34" charset="0"/>
                  <a:ea typeface="ＭＳ Ｐゴシック" pitchFamily="34" charset="-128"/>
                  <a:cs typeface="Segoe UI" panose="020B0502040204020203" pitchFamily="34" charset="0"/>
                </a:rPr>
                <a:t>(SRM)</a:t>
              </a:r>
            </a:p>
          </p:txBody>
        </p:sp>
        <p:sp>
          <p:nvSpPr>
            <p:cNvPr id="136198" name="Line 178">
              <a:extLst>
                <a:ext uri="{FF2B5EF4-FFF2-40B4-BE49-F238E27FC236}">
                  <a16:creationId xmlns:a16="http://schemas.microsoft.com/office/drawing/2014/main" id="{CF9EFF36-4059-4DE9-9C25-5A989A7768B0}"/>
                </a:ext>
                <a:ext uri="{C183D7F6-B498-43B3-948B-1728B52AA6E4}">
                  <adec:decorative xmlns:adec="http://schemas.microsoft.com/office/drawing/2017/decorative" val="1"/>
                </a:ext>
              </a:extLst>
            </p:cNvPr>
            <p:cNvSpPr>
              <a:spLocks noChangeShapeType="1"/>
            </p:cNvSpPr>
            <p:nvPr/>
          </p:nvSpPr>
          <p:spPr bwMode="auto">
            <a:xfrm flipH="1" flipV="1">
              <a:off x="1509525" y="3039446"/>
              <a:ext cx="3866" cy="1304586"/>
            </a:xfrm>
            <a:prstGeom prst="line">
              <a:avLst/>
            </a:prstGeom>
            <a:noFill/>
            <a:ln w="9525">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7" name="Rectangle 169">
              <a:extLst>
                <a:ext uri="{FF2B5EF4-FFF2-40B4-BE49-F238E27FC236}">
                  <a16:creationId xmlns:a16="http://schemas.microsoft.com/office/drawing/2014/main" id="{2B73F898-330D-40F0-9E61-6D8B0AD0C47E}"/>
                </a:ext>
                <a:ext uri="{C183D7F6-B498-43B3-948B-1728B52AA6E4}">
                  <adec:decorative xmlns:adec="http://schemas.microsoft.com/office/drawing/2017/decorative" val="1"/>
                </a:ext>
              </a:extLst>
            </p:cNvPr>
            <p:cNvSpPr>
              <a:spLocks noChangeArrowheads="1"/>
            </p:cNvSpPr>
            <p:nvPr/>
          </p:nvSpPr>
          <p:spPr bwMode="auto">
            <a:xfrm flipV="1">
              <a:off x="23124" y="574676"/>
              <a:ext cx="9048052" cy="11433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Safety Systems Supporting SMS</a:t>
              </a:r>
            </a:p>
          </p:txBody>
        </p:sp>
        <p:sp>
          <p:nvSpPr>
            <p:cNvPr id="136208" name="Rectangle 3">
              <a:extLst>
                <a:ext uri="{FF2B5EF4-FFF2-40B4-BE49-F238E27FC236}">
                  <a16:creationId xmlns:a16="http://schemas.microsoft.com/office/drawing/2014/main" id="{08D6C3A4-4D97-45EA-AA37-09AB43FA01AF}"/>
                </a:ext>
                <a:ext uri="{C183D7F6-B498-43B3-948B-1728B52AA6E4}">
                  <adec:decorative xmlns:adec="http://schemas.microsoft.com/office/drawing/2017/decorative" val="1"/>
                </a:ext>
              </a:extLst>
            </p:cNvPr>
            <p:cNvSpPr>
              <a:spLocks noChangeArrowheads="1"/>
            </p:cNvSpPr>
            <p:nvPr/>
          </p:nvSpPr>
          <p:spPr bwMode="auto">
            <a:xfrm rot="10800000">
              <a:off x="23124" y="1717614"/>
              <a:ext cx="9048052" cy="750489"/>
            </a:xfrm>
            <a:prstGeom prst="rect">
              <a:avLst/>
            </a:prstGeom>
            <a:solidFill>
              <a:srgbClr val="66FF66">
                <a:alpha val="50195"/>
              </a:srgbClr>
            </a:solidFill>
            <a:ln w="12700">
              <a:solidFill>
                <a:srgbClr val="000000"/>
              </a:solidFill>
              <a:miter lim="800000"/>
              <a:headEnd/>
              <a:tailEnd/>
            </a:ln>
          </p:spPr>
          <p:txBody>
            <a:bodyPr vert="eaVert" lIns="0" tIns="0" rIns="27432"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Support Activities</a:t>
              </a:r>
            </a:p>
          </p:txBody>
        </p:sp>
        <p:sp>
          <p:nvSpPr>
            <p:cNvPr id="16" name="Rectangle 113">
              <a:extLst>
                <a:ext uri="{FF2B5EF4-FFF2-40B4-BE49-F238E27FC236}">
                  <a16:creationId xmlns:a16="http://schemas.microsoft.com/office/drawing/2014/main" id="{CE8BD82F-611F-4FB5-956A-D4605ED0C5D6}"/>
                </a:ext>
                <a:ext uri="{C183D7F6-B498-43B3-948B-1728B52AA6E4}">
                  <adec:decorative xmlns:adec="http://schemas.microsoft.com/office/drawing/2017/decorative" val="1"/>
                </a:ext>
              </a:extLst>
            </p:cNvPr>
            <p:cNvSpPr>
              <a:spLocks noChangeArrowheads="1"/>
            </p:cNvSpPr>
            <p:nvPr/>
          </p:nvSpPr>
          <p:spPr bwMode="auto">
            <a:xfrm rot="10800000">
              <a:off x="378343" y="5338767"/>
              <a:ext cx="8690428" cy="1120775"/>
            </a:xfrm>
            <a:prstGeom prst="rect">
              <a:avLst/>
            </a:prstGeom>
            <a:solidFill>
              <a:srgbClr val="66FF66">
                <a:alpha val="50196"/>
              </a:srgbClr>
            </a:solidFill>
            <a:ln w="12700">
              <a:solidFill>
                <a:srgbClr val="000000"/>
              </a:solidFill>
              <a:miter lim="800000"/>
              <a:headEnd/>
              <a:tailEnd/>
            </a:ln>
          </p:spPr>
          <p:txBody>
            <a:bodyPr vert="eaVert" wrap="none" lIns="0" tIns="0" rIns="27432" bIns="0" anchorCtr="1"/>
            <a:lstStyle/>
            <a:p>
              <a:pPr algn="ctr" eaLnBrk="1" hangingPunct="1">
                <a:defRPr/>
              </a:pPr>
              <a:r>
                <a:rPr lang="en-US" sz="750">
                  <a:solidFill>
                    <a:srgbClr val="000000"/>
                  </a:solidFill>
                  <a:latin typeface="Segoe UI" panose="020B0502040204020203" pitchFamily="34" charset="0"/>
                  <a:ea typeface="ＭＳ Ｐゴシック" pitchFamily="34" charset="-128"/>
                  <a:cs typeface="Segoe UI" panose="020B0502040204020203" pitchFamily="34" charset="0"/>
                </a:rPr>
                <a:t>Support Activities</a:t>
              </a:r>
            </a:p>
            <a:p>
              <a:pPr algn="ctr" eaLnBrk="1" hangingPunct="1">
                <a:defRPr/>
              </a:pPr>
              <a:r>
                <a:rPr lang="en-US" sz="750">
                  <a:solidFill>
                    <a:srgbClr val="000000"/>
                  </a:solidFill>
                  <a:latin typeface="Segoe UI" panose="020B0502040204020203" pitchFamily="34" charset="0"/>
                  <a:ea typeface="ＭＳ Ｐゴシック" pitchFamily="34" charset="-128"/>
                  <a:cs typeface="Segoe UI" panose="020B0502040204020203" pitchFamily="34" charset="0"/>
                </a:rPr>
                <a:t>(SRM)</a:t>
              </a:r>
            </a:p>
          </p:txBody>
        </p:sp>
        <p:sp>
          <p:nvSpPr>
            <p:cNvPr id="17" name="Rectangle 77">
              <a:extLst>
                <a:ext uri="{FF2B5EF4-FFF2-40B4-BE49-F238E27FC236}">
                  <a16:creationId xmlns:a16="http://schemas.microsoft.com/office/drawing/2014/main" id="{300C7FDF-0225-479F-A82E-775D6802907D}"/>
                </a:ext>
                <a:ext uri="{C183D7F6-B498-43B3-948B-1728B52AA6E4}">
                  <adec:decorative xmlns:adec="http://schemas.microsoft.com/office/drawing/2017/decorative" val="1"/>
                </a:ext>
              </a:extLst>
            </p:cNvPr>
            <p:cNvSpPr>
              <a:spLocks noChangeArrowheads="1"/>
            </p:cNvSpPr>
            <p:nvPr/>
          </p:nvSpPr>
          <p:spPr bwMode="auto">
            <a:xfrm>
              <a:off x="23124" y="2470014"/>
              <a:ext cx="376238" cy="876431"/>
            </a:xfrm>
            <a:prstGeom prst="rect">
              <a:avLst/>
            </a:prstGeom>
            <a:solidFill>
              <a:srgbClr val="FF6600"/>
            </a:solidFill>
            <a:ln w="9525">
              <a:solidFill>
                <a:schemeClr val="tx1"/>
              </a:solidFill>
              <a:miter lim="800000"/>
              <a:headEnd/>
              <a:tailEnd/>
            </a:ln>
          </p:spPr>
          <p:txBody>
            <a:bodyPr vert="vert270" wrap="none" lIns="0" tIns="0" rIns="0" bIns="0" anchor="ctr"/>
            <a:lstStyle/>
            <a:p>
              <a:pPr algn="ctr" eaLnBrk="1" hangingPunct="1">
                <a:defRPr/>
              </a:pPr>
              <a:r>
                <a:rPr lang="en-US" sz="700">
                  <a:solidFill>
                    <a:srgbClr val="000000"/>
                  </a:solidFill>
                  <a:latin typeface="Segoe UI" panose="020B0502040204020203" pitchFamily="34" charset="0"/>
                  <a:ea typeface="ＭＳ Ｐゴシック" pitchFamily="34" charset="-128"/>
                  <a:cs typeface="Segoe UI" panose="020B0502040204020203" pitchFamily="34" charset="0"/>
                </a:rPr>
                <a:t>Integrated System-</a:t>
              </a:r>
            </a:p>
            <a:p>
              <a:pPr algn="ctr" eaLnBrk="1" hangingPunct="1">
                <a:defRPr/>
              </a:pPr>
              <a:r>
                <a:rPr lang="en-US" sz="700">
                  <a:solidFill>
                    <a:srgbClr val="000000"/>
                  </a:solidFill>
                  <a:latin typeface="Segoe UI" panose="020B0502040204020203" pitchFamily="34" charset="0"/>
                  <a:ea typeface="ＭＳ Ｐゴシック" pitchFamily="34" charset="-128"/>
                  <a:cs typeface="Segoe UI" panose="020B0502040204020203" pitchFamily="34" charset="0"/>
                </a:rPr>
                <a:t>of-Systems Model-</a:t>
              </a:r>
            </a:p>
            <a:p>
              <a:pPr algn="ctr" eaLnBrk="1" hangingPunct="1">
                <a:defRPr/>
              </a:pPr>
              <a:r>
                <a:rPr lang="en-US" sz="700">
                  <a:solidFill>
                    <a:srgbClr val="000000"/>
                  </a:solidFill>
                  <a:latin typeface="Segoe UI" panose="020B0502040204020203" pitchFamily="34" charset="0"/>
                  <a:ea typeface="ＭＳ Ｐゴシック" pitchFamily="34" charset="-128"/>
                  <a:cs typeface="Segoe UI" panose="020B0502040204020203" pitchFamily="34" charset="0"/>
                </a:rPr>
                <a:t>Based Assessment</a:t>
              </a:r>
            </a:p>
          </p:txBody>
        </p:sp>
        <p:sp>
          <p:nvSpPr>
            <p:cNvPr id="18" name="Rectangle 79">
              <a:extLst>
                <a:ext uri="{FF2B5EF4-FFF2-40B4-BE49-F238E27FC236}">
                  <a16:creationId xmlns:a16="http://schemas.microsoft.com/office/drawing/2014/main" id="{CEE60861-0C4B-4048-811D-29D545D32F07}"/>
                </a:ext>
                <a:ext uri="{C183D7F6-B498-43B3-948B-1728B52AA6E4}">
                  <adec:decorative xmlns:adec="http://schemas.microsoft.com/office/drawing/2017/decorative" val="1"/>
                </a:ext>
              </a:extLst>
            </p:cNvPr>
            <p:cNvSpPr>
              <a:spLocks noChangeArrowheads="1"/>
            </p:cNvSpPr>
            <p:nvPr/>
          </p:nvSpPr>
          <p:spPr bwMode="auto">
            <a:xfrm>
              <a:off x="23124" y="3346446"/>
              <a:ext cx="376322" cy="1992332"/>
            </a:xfrm>
            <a:prstGeom prst="rect">
              <a:avLst/>
            </a:prstGeom>
            <a:solidFill>
              <a:srgbClr val="FFFF66"/>
            </a:solidFill>
            <a:ln w="9525">
              <a:solidFill>
                <a:schemeClr val="tx1"/>
              </a:solidFill>
              <a:miter lim="800000"/>
              <a:headEnd/>
              <a:tailEnd/>
            </a:ln>
          </p:spPr>
          <p:txBody>
            <a:bodyPr vert="vert270" wrap="none" lIns="0" tIns="0" rIns="0" bIns="0" anchor="ctr" anchorCtr="1"/>
            <a:lstStyle/>
            <a:p>
              <a:pPr algn="ctr" eaLnBrk="1" hangingPunct="1">
                <a:defRPr/>
              </a:pPr>
              <a:r>
                <a:rPr lang="en-US" sz="700">
                  <a:solidFill>
                    <a:srgbClr val="000000"/>
                  </a:solidFill>
                  <a:latin typeface="Segoe UI" panose="020B0502040204020203" pitchFamily="34" charset="0"/>
                  <a:ea typeface="ＭＳ Ｐゴシック" pitchFamily="34" charset="-128"/>
                  <a:cs typeface="Segoe UI" panose="020B0502040204020203" pitchFamily="34" charset="0"/>
                </a:rPr>
                <a:t>Mid-Level Concept/Capability</a:t>
              </a:r>
            </a:p>
            <a:p>
              <a:pPr algn="ctr" eaLnBrk="1" hangingPunct="1">
                <a:defRPr/>
              </a:pPr>
              <a:r>
                <a:rPr lang="en-US" sz="700">
                  <a:solidFill>
                    <a:srgbClr val="000000"/>
                  </a:solidFill>
                  <a:latin typeface="Segoe UI" panose="020B0502040204020203" pitchFamily="34" charset="0"/>
                  <a:ea typeface="ＭＳ Ｐゴシック" pitchFamily="34" charset="-128"/>
                  <a:cs typeface="Segoe UI" panose="020B0502040204020203" pitchFamily="34" charset="0"/>
                </a:rPr>
                <a:t>Safety Assessments</a:t>
              </a:r>
            </a:p>
          </p:txBody>
        </p:sp>
        <p:sp>
          <p:nvSpPr>
            <p:cNvPr id="19" name="Rectangle 82">
              <a:extLst>
                <a:ext uri="{FF2B5EF4-FFF2-40B4-BE49-F238E27FC236}">
                  <a16:creationId xmlns:a16="http://schemas.microsoft.com/office/drawing/2014/main" id="{2DD365BE-B4FC-4ADA-9611-5F500F5A9AD9}"/>
                </a:ext>
                <a:ext uri="{C183D7F6-B498-43B3-948B-1728B52AA6E4}">
                  <adec:decorative xmlns:adec="http://schemas.microsoft.com/office/drawing/2017/decorative" val="1"/>
                </a:ext>
              </a:extLst>
            </p:cNvPr>
            <p:cNvSpPr>
              <a:spLocks noChangeArrowheads="1"/>
            </p:cNvSpPr>
            <p:nvPr/>
          </p:nvSpPr>
          <p:spPr bwMode="auto">
            <a:xfrm>
              <a:off x="23124" y="5338765"/>
              <a:ext cx="376238" cy="1120776"/>
            </a:xfrm>
            <a:prstGeom prst="rect">
              <a:avLst/>
            </a:prstGeom>
            <a:solidFill>
              <a:srgbClr val="0066FF"/>
            </a:solidFill>
            <a:ln w="9525">
              <a:solidFill>
                <a:schemeClr val="tx1"/>
              </a:solidFill>
              <a:miter lim="800000"/>
              <a:headEnd/>
              <a:tailEnd/>
            </a:ln>
          </p:spPr>
          <p:txBody>
            <a:bodyPr vert="vert270" wrap="none" lIns="0" tIns="0" rIns="0" bIns="0" anchor="ctr"/>
            <a:lstStyle/>
            <a:p>
              <a:pPr algn="ctr" eaLnBrk="1" hangingPunct="1">
                <a:lnSpc>
                  <a:spcPct val="85000"/>
                </a:lnSpc>
                <a:defRPr/>
              </a:pPr>
              <a:r>
                <a:rPr lang="en-US" sz="700">
                  <a:solidFill>
                    <a:srgbClr val="000000"/>
                  </a:solidFill>
                  <a:latin typeface="Segoe UI" panose="020B0502040204020203" pitchFamily="34" charset="0"/>
                  <a:ea typeface="ＭＳ Ｐゴシック" pitchFamily="34" charset="-128"/>
                  <a:cs typeface="Segoe UI" panose="020B0502040204020203" pitchFamily="34" charset="0"/>
                </a:rPr>
                <a:t>AMS Safety Assessments </a:t>
              </a:r>
            </a:p>
            <a:p>
              <a:pPr algn="ctr" eaLnBrk="1" hangingPunct="1">
                <a:lnSpc>
                  <a:spcPct val="85000"/>
                </a:lnSpc>
                <a:defRPr/>
              </a:pPr>
              <a:r>
                <a:rPr lang="en-US" sz="700">
                  <a:solidFill>
                    <a:srgbClr val="000000"/>
                  </a:solidFill>
                  <a:latin typeface="Segoe UI" panose="020B0502040204020203" pitchFamily="34" charset="0"/>
                  <a:ea typeface="ＭＳ Ｐゴシック" pitchFamily="34" charset="-128"/>
                  <a:cs typeface="Segoe UI" panose="020B0502040204020203" pitchFamily="34" charset="0"/>
                </a:rPr>
                <a:t>(Investment Analyses </a:t>
              </a:r>
            </a:p>
            <a:p>
              <a:pPr algn="ctr" eaLnBrk="1" hangingPunct="1">
                <a:lnSpc>
                  <a:spcPct val="85000"/>
                </a:lnSpc>
                <a:defRPr/>
              </a:pPr>
              <a:r>
                <a:rPr lang="en-US" sz="700">
                  <a:solidFill>
                    <a:srgbClr val="000000"/>
                  </a:solidFill>
                  <a:latin typeface="Segoe UI" panose="020B0502040204020203" pitchFamily="34" charset="0"/>
                  <a:ea typeface="ＭＳ Ｐゴシック" pitchFamily="34" charset="-128"/>
                  <a:cs typeface="Segoe UI" panose="020B0502040204020203" pitchFamily="34" charset="0"/>
                </a:rPr>
                <a:t>Readiness Decision)</a:t>
              </a:r>
            </a:p>
          </p:txBody>
        </p:sp>
        <p:sp>
          <p:nvSpPr>
            <p:cNvPr id="136217" name="support 291" descr="support 291">
              <a:hlinkClick r:id="rId3"/>
              <a:extLst>
                <a:ext uri="{FF2B5EF4-FFF2-40B4-BE49-F238E27FC236}">
                  <a16:creationId xmlns:a16="http://schemas.microsoft.com/office/drawing/2014/main" id="{D5F057D0-0A80-49E8-8593-714DB069151E}"/>
                </a:ext>
                <a:ext uri="{C183D7F6-B498-43B3-948B-1728B52AA6E4}">
                  <adec:decorative xmlns:adec="http://schemas.microsoft.com/office/drawing/2017/decorative" val="0"/>
                </a:ext>
              </a:extLst>
            </p:cNvPr>
            <p:cNvSpPr>
              <a:spLocks noChangeArrowheads="1"/>
            </p:cNvSpPr>
            <p:nvPr/>
          </p:nvSpPr>
          <p:spPr bwMode="auto">
            <a:xfrm>
              <a:off x="1182193" y="5784115"/>
              <a:ext cx="6164002" cy="267348"/>
            </a:xfrm>
            <a:custGeom>
              <a:avLst/>
              <a:gdLst>
                <a:gd name="T0" fmla="*/ 305 w 5771516"/>
                <a:gd name="T1" fmla="*/ 0 h 237744"/>
                <a:gd name="T2" fmla="*/ 7690104 w 5771516"/>
                <a:gd name="T3" fmla="*/ 0 h 237744"/>
                <a:gd name="T4" fmla="*/ 7690104 w 5771516"/>
                <a:gd name="T5" fmla="*/ 237744 h 237744"/>
                <a:gd name="T6" fmla="*/ 305 w 5771516"/>
                <a:gd name="T7" fmla="*/ 237744 h 237744"/>
                <a:gd name="T8" fmla="*/ 0 w 5771516"/>
                <a:gd name="T9" fmla="*/ 49053 h 237744"/>
                <a:gd name="T10" fmla="*/ 305 w 5771516"/>
                <a:gd name="T11" fmla="*/ 0 h 237744"/>
                <a:gd name="T12" fmla="*/ 0 60000 65536"/>
                <a:gd name="T13" fmla="*/ 0 60000 65536"/>
                <a:gd name="T14" fmla="*/ 0 60000 65536"/>
                <a:gd name="T15" fmla="*/ 0 60000 65536"/>
                <a:gd name="T16" fmla="*/ 0 60000 65536"/>
                <a:gd name="T17" fmla="*/ 0 60000 65536"/>
                <a:gd name="T18" fmla="*/ 0 w 5771516"/>
                <a:gd name="T19" fmla="*/ 0 h 237744"/>
                <a:gd name="T20" fmla="*/ 5771516 w 5771516"/>
                <a:gd name="T21" fmla="*/ 237744 h 237744"/>
              </a:gdLst>
              <a:ahLst/>
              <a:cxnLst>
                <a:cxn ang="T12">
                  <a:pos x="T0" y="T1"/>
                </a:cxn>
                <a:cxn ang="T13">
                  <a:pos x="T2" y="T3"/>
                </a:cxn>
                <a:cxn ang="T14">
                  <a:pos x="T4" y="T5"/>
                </a:cxn>
                <a:cxn ang="T15">
                  <a:pos x="T6" y="T7"/>
                </a:cxn>
                <a:cxn ang="T16">
                  <a:pos x="T8" y="T9"/>
                </a:cxn>
                <a:cxn ang="T17">
                  <a:pos x="T10" y="T11"/>
                </a:cxn>
              </a:cxnLst>
              <a:rect l="T18" t="T19" r="T20" b="T21"/>
              <a:pathLst>
                <a:path w="5771516" h="237744">
                  <a:moveTo>
                    <a:pt x="229" y="0"/>
                  </a:moveTo>
                  <a:lnTo>
                    <a:pt x="5771516" y="0"/>
                  </a:lnTo>
                  <a:lnTo>
                    <a:pt x="5771516" y="237744"/>
                  </a:lnTo>
                  <a:lnTo>
                    <a:pt x="229" y="237744"/>
                  </a:lnTo>
                  <a:cubicBezTo>
                    <a:pt x="153" y="174847"/>
                    <a:pt x="76" y="111950"/>
                    <a:pt x="0" y="49053"/>
                  </a:cubicBezTo>
                  <a:cubicBezTo>
                    <a:pt x="76" y="32702"/>
                    <a:pt x="153" y="16351"/>
                    <a:pt x="229" y="0"/>
                  </a:cubicBezTo>
                  <a:close/>
                </a:path>
              </a:pathLst>
            </a:cu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3975"/>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Safety Analyses to Support AMS (Safety Assessments)</a:t>
              </a:r>
            </a:p>
            <a:p>
              <a:pPr marL="53975"/>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(Details available upon request to ANG-B3, SSMT and ASIAS in support of AMS Safety Assessments)</a:t>
              </a:r>
            </a:p>
          </p:txBody>
        </p:sp>
        <p:cxnSp>
          <p:nvCxnSpPr>
            <p:cNvPr id="136219" name="Elbow Connector 106 planned">
              <a:extLst>
                <a:ext uri="{FF2B5EF4-FFF2-40B4-BE49-F238E27FC236}">
                  <a16:creationId xmlns:a16="http://schemas.microsoft.com/office/drawing/2014/main" id="{C9BD670C-91D8-4E79-BF41-62912AB634B2}"/>
                </a:ext>
                <a:ext uri="{C183D7F6-B498-43B3-948B-1728B52AA6E4}">
                  <adec:decorative xmlns:adec="http://schemas.microsoft.com/office/drawing/2017/decorative" val="1"/>
                </a:ext>
              </a:extLst>
            </p:cNvPr>
            <p:cNvCxnSpPr>
              <a:cxnSpLocks/>
              <a:stCxn id="136227" idx="1"/>
              <a:endCxn id="136221" idx="1"/>
            </p:cNvCxnSpPr>
            <p:nvPr/>
          </p:nvCxnSpPr>
          <p:spPr bwMode="auto">
            <a:xfrm rot="10800000" flipV="1">
              <a:off x="1177492" y="4063806"/>
              <a:ext cx="5" cy="856653"/>
            </a:xfrm>
            <a:prstGeom prst="bentConnector3">
              <a:avLst>
                <a:gd name="adj1" fmla="val 4572100000"/>
              </a:avLst>
            </a:prstGeom>
            <a:noFill/>
            <a:ln w="9525" algn="ctr">
              <a:solidFill>
                <a:schemeClr val="tx1"/>
              </a:solidFill>
              <a:prstDash val="lgDash"/>
              <a:round/>
              <a:headEnd type="triangle" w="med" len="med"/>
              <a:tailEnd type="triangle" w="med" len="med"/>
            </a:ln>
          </p:spPr>
        </p:cxnSp>
        <p:sp>
          <p:nvSpPr>
            <p:cNvPr id="113" name="Line 178">
              <a:extLst>
                <a:ext uri="{FF2B5EF4-FFF2-40B4-BE49-F238E27FC236}">
                  <a16:creationId xmlns:a16="http://schemas.microsoft.com/office/drawing/2014/main" id="{74943E69-8B9D-4DC2-8830-20A1A9D3B576}"/>
                </a:ext>
                <a:ext uri="{C183D7F6-B498-43B3-948B-1728B52AA6E4}">
                  <adec:decorative xmlns:adec="http://schemas.microsoft.com/office/drawing/2017/decorative" val="1"/>
                </a:ext>
              </a:extLst>
            </p:cNvPr>
            <p:cNvSpPr>
              <a:spLocks noChangeShapeType="1"/>
            </p:cNvSpPr>
            <p:nvPr/>
          </p:nvSpPr>
          <p:spPr bwMode="auto">
            <a:xfrm flipH="1" flipV="1">
              <a:off x="4543621" y="1349951"/>
              <a:ext cx="17302" cy="3790028"/>
            </a:xfrm>
            <a:prstGeom prst="line">
              <a:avLst/>
            </a:prstGeom>
            <a:noFill/>
            <a:ln w="9525">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21" name="support 138" descr="support 138">
              <a:hlinkClick r:id="rId4"/>
              <a:extLst>
                <a:ext uri="{FF2B5EF4-FFF2-40B4-BE49-F238E27FC236}">
                  <a16:creationId xmlns:a16="http://schemas.microsoft.com/office/drawing/2014/main" id="{04F27B5B-5A61-450B-84BB-EC9DE9271483}"/>
                </a:ext>
                <a:ext uri="{C183D7F6-B498-43B3-948B-1728B52AA6E4}">
                  <adec:decorative xmlns:adec="http://schemas.microsoft.com/office/drawing/2017/decorative" val="0"/>
                </a:ext>
              </a:extLst>
            </p:cNvPr>
            <p:cNvSpPr>
              <a:spLocks noChangeArrowheads="1"/>
            </p:cNvSpPr>
            <p:nvPr/>
          </p:nvSpPr>
          <p:spPr bwMode="auto">
            <a:xfrm>
              <a:off x="1177491" y="4856452"/>
              <a:ext cx="2442836"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36222" name="support 855" descr="support 855">
              <a:hlinkClick r:id="rId5"/>
              <a:extLst>
                <a:ext uri="{FF2B5EF4-FFF2-40B4-BE49-F238E27FC236}">
                  <a16:creationId xmlns:a16="http://schemas.microsoft.com/office/drawing/2014/main" id="{89947640-2027-4EC4-9452-0684F8B575D2}"/>
                </a:ext>
                <a:ext uri="{C183D7F6-B498-43B3-948B-1728B52AA6E4}">
                  <adec:decorative xmlns:adec="http://schemas.microsoft.com/office/drawing/2017/decorative" val="0"/>
                </a:ext>
              </a:extLst>
            </p:cNvPr>
            <p:cNvSpPr>
              <a:spLocks noChangeArrowheads="1"/>
            </p:cNvSpPr>
            <p:nvPr/>
          </p:nvSpPr>
          <p:spPr bwMode="auto">
            <a:xfrm>
              <a:off x="1177493" y="5142002"/>
              <a:ext cx="6156563"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Air Traffic Organization Safety Risk Management/Safety Assurance</a:t>
              </a:r>
            </a:p>
          </p:txBody>
        </p:sp>
        <p:sp>
          <p:nvSpPr>
            <p:cNvPr id="136220" name="support 848" descr="support 848">
              <a:hlinkClick r:id="rId6"/>
              <a:extLst>
                <a:ext uri="{FF2B5EF4-FFF2-40B4-BE49-F238E27FC236}">
                  <a16:creationId xmlns:a16="http://schemas.microsoft.com/office/drawing/2014/main" id="{49A8E543-4AB3-44A6-8260-4442A5A81807}"/>
                </a:ext>
                <a:ext uri="{C183D7F6-B498-43B3-948B-1728B52AA6E4}">
                  <adec:decorative xmlns:adec="http://schemas.microsoft.com/office/drawing/2017/decorative" val="0"/>
                </a:ext>
              </a:extLst>
            </p:cNvPr>
            <p:cNvSpPr>
              <a:spLocks noChangeArrowheads="1"/>
            </p:cNvSpPr>
            <p:nvPr/>
          </p:nvSpPr>
          <p:spPr bwMode="auto">
            <a:xfrm>
              <a:off x="1177499" y="3714248"/>
              <a:ext cx="6141091"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Safety Management System (SMS) Executive Council/FAA Safety Collaboration Team (SCT)/Safety Data Analysis Team (SDAT)</a:t>
              </a:r>
            </a:p>
          </p:txBody>
        </p:sp>
        <p:sp>
          <p:nvSpPr>
            <p:cNvPr id="136224" name="support 881" descr="support 881">
              <a:hlinkClick r:id="rId7"/>
              <a:extLst>
                <a:ext uri="{FF2B5EF4-FFF2-40B4-BE49-F238E27FC236}">
                  <a16:creationId xmlns:a16="http://schemas.microsoft.com/office/drawing/2014/main" id="{7B735888-76F8-4CD8-A1D0-6907B89547A8}"/>
                </a:ext>
                <a:ext uri="{C183D7F6-B498-43B3-948B-1728B52AA6E4}">
                  <adec:decorative xmlns:adec="http://schemas.microsoft.com/office/drawing/2017/decorative" val="0"/>
                </a:ext>
              </a:extLst>
            </p:cNvPr>
            <p:cNvSpPr>
              <a:spLocks noChangeArrowheads="1"/>
            </p:cNvSpPr>
            <p:nvPr/>
          </p:nvSpPr>
          <p:spPr bwMode="auto">
            <a:xfrm>
              <a:off x="1177491" y="4570901"/>
              <a:ext cx="2053766" cy="128016"/>
            </a:xfrm>
            <a:prstGeom prst="rect">
              <a:avLst/>
            </a:prstGeom>
            <a:blipFill dpi="0" rotWithShape="0">
              <a:blip r:embed="rId8"/>
              <a:srcRect/>
              <a:tile tx="0" ty="0" sx="100000" sy="100000" flip="none" algn="tl"/>
            </a:blipFill>
            <a:ln w="9525">
              <a:solidFill>
                <a:schemeClr val="tx1"/>
              </a:solidFill>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36225" name="Line 178">
              <a:extLst>
                <a:ext uri="{FF2B5EF4-FFF2-40B4-BE49-F238E27FC236}">
                  <a16:creationId xmlns:a16="http://schemas.microsoft.com/office/drawing/2014/main" id="{D5615F60-AE7E-4A99-8A81-745FBCFF28CA}"/>
                </a:ext>
                <a:ext uri="{C183D7F6-B498-43B3-948B-1728B52AA6E4}">
                  <adec:decorative xmlns:adec="http://schemas.microsoft.com/office/drawing/2017/decorative" val="1"/>
                </a:ext>
              </a:extLst>
            </p:cNvPr>
            <p:cNvSpPr>
              <a:spLocks noChangeShapeType="1"/>
            </p:cNvSpPr>
            <p:nvPr/>
          </p:nvSpPr>
          <p:spPr bwMode="auto">
            <a:xfrm flipV="1">
              <a:off x="1232983" y="3556712"/>
              <a:ext cx="0" cy="153630"/>
            </a:xfrm>
            <a:prstGeom prst="line">
              <a:avLst/>
            </a:prstGeom>
            <a:noFill/>
            <a:ln w="9525">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26" name="Line 178">
              <a:extLst>
                <a:ext uri="{FF2B5EF4-FFF2-40B4-BE49-F238E27FC236}">
                  <a16:creationId xmlns:a16="http://schemas.microsoft.com/office/drawing/2014/main" id="{7B923D38-E37B-482F-A6B0-41ED8AED1DA5}"/>
                </a:ext>
                <a:ext uri="{C183D7F6-B498-43B3-948B-1728B52AA6E4}">
                  <adec:decorative xmlns:adec="http://schemas.microsoft.com/office/drawing/2017/decorative" val="1"/>
                </a:ext>
              </a:extLst>
            </p:cNvPr>
            <p:cNvSpPr>
              <a:spLocks noChangeShapeType="1"/>
            </p:cNvSpPr>
            <p:nvPr/>
          </p:nvSpPr>
          <p:spPr bwMode="auto">
            <a:xfrm flipH="1" flipV="1">
              <a:off x="1365443" y="3842263"/>
              <a:ext cx="0" cy="715134"/>
            </a:xfrm>
            <a:prstGeom prst="line">
              <a:avLst/>
            </a:prstGeom>
            <a:noFill/>
            <a:ln w="9525">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27" name="support 1069" descr="support 1069">
              <a:hlinkClick r:id="rId9"/>
              <a:extLst>
                <a:ext uri="{FF2B5EF4-FFF2-40B4-BE49-F238E27FC236}">
                  <a16:creationId xmlns:a16="http://schemas.microsoft.com/office/drawing/2014/main" id="{3A06F4F5-A0B9-49F8-845A-B21FD357E4FC}"/>
                </a:ext>
                <a:ext uri="{C183D7F6-B498-43B3-948B-1728B52AA6E4}">
                  <adec:decorative xmlns:adec="http://schemas.microsoft.com/office/drawing/2017/decorative" val="0"/>
                </a:ext>
              </a:extLst>
            </p:cNvPr>
            <p:cNvSpPr>
              <a:spLocks noChangeArrowheads="1"/>
            </p:cNvSpPr>
            <p:nvPr/>
          </p:nvSpPr>
          <p:spPr bwMode="auto">
            <a:xfrm>
              <a:off x="1177496" y="3999799"/>
              <a:ext cx="6141092"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Integrated System Safety Assessment (ISSA)</a:t>
              </a:r>
            </a:p>
          </p:txBody>
        </p:sp>
        <p:sp>
          <p:nvSpPr>
            <p:cNvPr id="136228" name="support 1034" descr="support 1034">
              <a:hlinkClick r:id="rId10"/>
              <a:extLst>
                <a:ext uri="{FF2B5EF4-FFF2-40B4-BE49-F238E27FC236}">
                  <a16:creationId xmlns:a16="http://schemas.microsoft.com/office/drawing/2014/main" id="{DB0B41F5-54E2-495B-82B8-5455498E55D9}"/>
                </a:ext>
                <a:ext uri="{C183D7F6-B498-43B3-948B-1728B52AA6E4}">
                  <adec:decorative xmlns:adec="http://schemas.microsoft.com/office/drawing/2017/decorative" val="0"/>
                </a:ext>
              </a:extLst>
            </p:cNvPr>
            <p:cNvSpPr>
              <a:spLocks noChangeArrowheads="1"/>
            </p:cNvSpPr>
            <p:nvPr/>
          </p:nvSpPr>
          <p:spPr bwMode="auto">
            <a:xfrm>
              <a:off x="1177492" y="4285350"/>
              <a:ext cx="6141092"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Hazard Enterprise Assessment Tool (HEAT) Safety Data</a:t>
              </a:r>
            </a:p>
          </p:txBody>
        </p:sp>
        <p:cxnSp>
          <p:nvCxnSpPr>
            <p:cNvPr id="136229" name="Elbow Connector 16 planned">
              <a:extLst>
                <a:ext uri="{FF2B5EF4-FFF2-40B4-BE49-F238E27FC236}">
                  <a16:creationId xmlns:a16="http://schemas.microsoft.com/office/drawing/2014/main" id="{A5DECE2C-BFE0-4B0A-A35D-309F07FC0DE2}"/>
                </a:ext>
                <a:ext uri="{C183D7F6-B498-43B3-948B-1728B52AA6E4}">
                  <adec:decorative xmlns:adec="http://schemas.microsoft.com/office/drawing/2017/decorative" val="1"/>
                </a:ext>
              </a:extLst>
            </p:cNvPr>
            <p:cNvCxnSpPr>
              <a:cxnSpLocks noChangeShapeType="1"/>
            </p:cNvCxnSpPr>
            <p:nvPr/>
          </p:nvCxnSpPr>
          <p:spPr bwMode="auto">
            <a:xfrm rot="16200000" flipV="1">
              <a:off x="2925700" y="2385996"/>
              <a:ext cx="2081537" cy="3865"/>
            </a:xfrm>
            <a:prstGeom prst="bentConnector3">
              <a:avLst>
                <a:gd name="adj1" fmla="val 50000"/>
              </a:avLst>
            </a:prstGeom>
            <a:noFill/>
            <a:ln w="9525" algn="ctr">
              <a:solidFill>
                <a:schemeClr val="tx1"/>
              </a:solidFill>
              <a:prstDash val="lgDash"/>
              <a:round/>
              <a:headEnd/>
              <a:tailEnd type="triangle" w="med" len="med"/>
            </a:ln>
            <a:extLst>
              <a:ext uri="{909E8E84-426E-40DD-AFC4-6F175D3DCCD1}">
                <a14:hiddenFill xmlns:a14="http://schemas.microsoft.com/office/drawing/2010/main">
                  <a:noFill/>
                </a14:hiddenFill>
              </a:ext>
            </a:extLst>
          </p:spPr>
        </p:cxnSp>
        <p:sp>
          <p:nvSpPr>
            <p:cNvPr id="136233" name="Line 178">
              <a:extLst>
                <a:ext uri="{FF2B5EF4-FFF2-40B4-BE49-F238E27FC236}">
                  <a16:creationId xmlns:a16="http://schemas.microsoft.com/office/drawing/2014/main" id="{7A5B2B85-3FEB-4D2F-BDE9-32A424F12907}"/>
                </a:ext>
                <a:ext uri="{C183D7F6-B498-43B3-948B-1728B52AA6E4}">
                  <adec:decorative xmlns:adec="http://schemas.microsoft.com/office/drawing/2017/decorative" val="1"/>
                </a:ext>
              </a:extLst>
            </p:cNvPr>
            <p:cNvSpPr>
              <a:spLocks noChangeShapeType="1"/>
            </p:cNvSpPr>
            <p:nvPr/>
          </p:nvSpPr>
          <p:spPr bwMode="auto">
            <a:xfrm flipV="1">
              <a:off x="1232983" y="4127815"/>
              <a:ext cx="0" cy="157535"/>
            </a:xfrm>
            <a:prstGeom prst="line">
              <a:avLst/>
            </a:prstGeom>
            <a:noFill/>
            <a:ln w="9525">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36236" name="Elbow Connector 102 planned">
              <a:extLst>
                <a:ext uri="{FF2B5EF4-FFF2-40B4-BE49-F238E27FC236}">
                  <a16:creationId xmlns:a16="http://schemas.microsoft.com/office/drawing/2014/main" id="{4087F88C-4DB8-4C46-BF05-D38C1A4627F2}"/>
                </a:ext>
                <a:ext uri="{C183D7F6-B498-43B3-948B-1728B52AA6E4}">
                  <adec:decorative xmlns:adec="http://schemas.microsoft.com/office/drawing/2017/decorative" val="1"/>
                </a:ext>
              </a:extLst>
            </p:cNvPr>
            <p:cNvCxnSpPr>
              <a:cxnSpLocks/>
              <a:stCxn id="136228" idx="1"/>
              <a:endCxn id="136217" idx="4"/>
            </p:cNvCxnSpPr>
            <p:nvPr/>
          </p:nvCxnSpPr>
          <p:spPr bwMode="auto">
            <a:xfrm rot="10800000" flipH="1" flipV="1">
              <a:off x="1177491" y="4349358"/>
              <a:ext cx="4701" cy="1489918"/>
            </a:xfrm>
            <a:prstGeom prst="bentConnector5">
              <a:avLst>
                <a:gd name="adj1" fmla="val -8104659"/>
                <a:gd name="adj2" fmla="val 50297"/>
                <a:gd name="adj3" fmla="val -8105956"/>
              </a:avLst>
            </a:prstGeom>
            <a:noFill/>
            <a:ln w="9525" algn="ctr">
              <a:solidFill>
                <a:schemeClr val="tx1"/>
              </a:solidFill>
              <a:prstDash val="lgDash"/>
              <a:round/>
              <a:headEnd type="triangle" w="med" len="med"/>
              <a:tailEnd type="triangle" w="med" len="med"/>
            </a:ln>
          </p:spPr>
        </p:cxnSp>
        <p:sp>
          <p:nvSpPr>
            <p:cNvPr id="136237" name="TextBox 91" descr="Human Factors SMS Support for Acquisition Programs">
              <a:extLst>
                <a:ext uri="{FF2B5EF4-FFF2-40B4-BE49-F238E27FC236}">
                  <a16:creationId xmlns:a16="http://schemas.microsoft.com/office/drawing/2014/main" id="{B8D89E68-A44A-4E1E-8D5E-28BD2EA53682}"/>
                </a:ext>
                <a:ext uri="{C183D7F6-B498-43B3-948B-1728B52AA6E4}">
                  <adec:decorative xmlns:adec="http://schemas.microsoft.com/office/drawing/2017/decorative" val="0"/>
                </a:ext>
              </a:extLst>
            </p:cNvPr>
            <p:cNvSpPr txBox="1">
              <a:spLocks noChangeArrowheads="1"/>
            </p:cNvSpPr>
            <p:nvPr/>
          </p:nvSpPr>
          <p:spPr bwMode="auto">
            <a:xfrm>
              <a:off x="3265046" y="4567991"/>
              <a:ext cx="2482544"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cs typeface="Segoe UI" panose="020B0502040204020203" pitchFamily="34" charset="0"/>
                </a:rPr>
                <a:t>Human Factors SMS Support for Acquisition Programs</a:t>
              </a:r>
            </a:p>
          </p:txBody>
        </p:sp>
        <p:sp>
          <p:nvSpPr>
            <p:cNvPr id="95" name="Line 178">
              <a:extLst>
                <a:ext uri="{FF2B5EF4-FFF2-40B4-BE49-F238E27FC236}">
                  <a16:creationId xmlns:a16="http://schemas.microsoft.com/office/drawing/2014/main" id="{182B1003-B397-4D46-BC0C-F9F700375913}"/>
                </a:ext>
                <a:ext uri="{C183D7F6-B498-43B3-948B-1728B52AA6E4}">
                  <adec:decorative xmlns:adec="http://schemas.microsoft.com/office/drawing/2017/decorative" val="1"/>
                </a:ext>
              </a:extLst>
            </p:cNvPr>
            <p:cNvSpPr>
              <a:spLocks noChangeShapeType="1"/>
            </p:cNvSpPr>
            <p:nvPr/>
          </p:nvSpPr>
          <p:spPr bwMode="auto">
            <a:xfrm flipV="1">
              <a:off x="1767640" y="2479107"/>
              <a:ext cx="3866" cy="1231235"/>
            </a:xfrm>
            <a:prstGeom prst="line">
              <a:avLst/>
            </a:prstGeom>
            <a:noFill/>
            <a:ln w="9525">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15" name="support 727" descr="support 727">
              <a:hlinkClick r:id="rId11"/>
              <a:extLst>
                <a:ext uri="{FF2B5EF4-FFF2-40B4-BE49-F238E27FC236}">
                  <a16:creationId xmlns:a16="http://schemas.microsoft.com/office/drawing/2014/main" id="{3BFC89CB-8582-4CAA-B70B-FD68ED304A67}"/>
                </a:ext>
                <a:ext uri="{C183D7F6-B498-43B3-948B-1728B52AA6E4}">
                  <adec:decorative xmlns:adec="http://schemas.microsoft.com/office/drawing/2017/decorative" val="0"/>
                </a:ext>
              </a:extLst>
            </p:cNvPr>
            <p:cNvSpPr>
              <a:spLocks noChangeArrowheads="1"/>
            </p:cNvSpPr>
            <p:nvPr/>
          </p:nvSpPr>
          <p:spPr bwMode="auto">
            <a:xfrm>
              <a:off x="1178281" y="2046192"/>
              <a:ext cx="3068986"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36242" name="segment 310" descr="segment 310">
              <a:hlinkClick r:id="rId12"/>
              <a:extLst>
                <a:ext uri="{FF2B5EF4-FFF2-40B4-BE49-F238E27FC236}">
                  <a16:creationId xmlns:a16="http://schemas.microsoft.com/office/drawing/2014/main" id="{4460D022-529A-4D8F-8B08-77A5C8F5F0FC}"/>
                </a:ext>
                <a:ext uri="{C183D7F6-B498-43B3-948B-1728B52AA6E4}">
                  <adec:decorative xmlns:adec="http://schemas.microsoft.com/office/drawing/2017/decorative" val="0"/>
                </a:ext>
              </a:extLst>
            </p:cNvPr>
            <p:cNvSpPr>
              <a:spLocks noChangeArrowheads="1"/>
            </p:cNvSpPr>
            <p:nvPr/>
          </p:nvSpPr>
          <p:spPr bwMode="auto">
            <a:xfrm>
              <a:off x="1177798" y="3428697"/>
              <a:ext cx="5011083" cy="128016"/>
            </a:xfrm>
            <a:prstGeom prst="rect">
              <a:avLst/>
            </a:prstGeom>
            <a:solidFill>
              <a:srgbClr val="FFC000"/>
            </a:solidFill>
            <a:ln w="9525">
              <a:solidFill>
                <a:schemeClr val="tx1"/>
              </a:solidFill>
              <a:miter lim="800000"/>
              <a:headEnd/>
              <a:tailEnd/>
            </a:ln>
          </p:spPr>
          <p:txBody>
            <a:bodyPr wrap="none" lIns="18288"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cs typeface="Segoe UI" panose="020B0502040204020203" pitchFamily="34" charset="0"/>
                </a:rPr>
                <a:t>  System Safety Management Transformation (SSMT)</a:t>
              </a:r>
            </a:p>
          </p:txBody>
        </p:sp>
        <p:sp>
          <p:nvSpPr>
            <p:cNvPr id="136218" name="support 1001">
              <a:hlinkClick r:id="rId13"/>
              <a:extLst>
                <a:ext uri="{FF2B5EF4-FFF2-40B4-BE49-F238E27FC236}">
                  <a16:creationId xmlns:a16="http://schemas.microsoft.com/office/drawing/2014/main" id="{2E318BB6-056A-478E-B1AA-CE66EF29E1A3}"/>
                </a:ext>
                <a:ext uri="{C183D7F6-B498-43B3-948B-1728B52AA6E4}">
                  <adec:decorative xmlns:adec="http://schemas.microsoft.com/office/drawing/2017/decorative" val="1"/>
                </a:ext>
              </a:extLst>
            </p:cNvPr>
            <p:cNvSpPr txBox="1">
              <a:spLocks noChangeArrowheads="1"/>
            </p:cNvSpPr>
            <p:nvPr/>
          </p:nvSpPr>
          <p:spPr bwMode="auto">
            <a:xfrm>
              <a:off x="1182193" y="2897926"/>
              <a:ext cx="2175408"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cxnSp>
          <p:nvCxnSpPr>
            <p:cNvPr id="21" name="Straight Arrow Connector 20 planned">
              <a:extLst>
                <a:ext uri="{FF2B5EF4-FFF2-40B4-BE49-F238E27FC236}">
                  <a16:creationId xmlns:a16="http://schemas.microsoft.com/office/drawing/2014/main" id="{7ADF8085-BDDB-4186-A6B7-EBB77E159905}"/>
                </a:ext>
                <a:ext uri="{C183D7F6-B498-43B3-948B-1728B52AA6E4}">
                  <adec:decorative xmlns:adec="http://schemas.microsoft.com/office/drawing/2017/decorative" val="1"/>
                </a:ext>
              </a:extLst>
            </p:cNvPr>
            <p:cNvCxnSpPr>
              <a:cxnSpLocks/>
            </p:cNvCxnSpPr>
            <p:nvPr/>
          </p:nvCxnSpPr>
          <p:spPr bwMode="auto">
            <a:xfrm>
              <a:off x="3395023" y="1347159"/>
              <a:ext cx="0" cy="699033"/>
            </a:xfrm>
            <a:prstGeom prst="straightConnector1">
              <a:avLst/>
            </a:prstGeom>
            <a:noFill/>
            <a:ln w="9525" algn="ctr">
              <a:solidFill>
                <a:schemeClr val="tx1"/>
              </a:solidFill>
              <a:prstDash val="lgDash"/>
              <a:round/>
              <a:headEnd type="triangle" w="med" len="med"/>
              <a:tailEnd type="triangle" w="med" len="med"/>
            </a:ln>
            <a:extLst>
              <a:ext uri="{909E8E84-426E-40DD-AFC4-6F175D3DCCD1}">
                <a14:hiddenFill xmlns:a14="http://schemas.microsoft.com/office/drawing/2010/main">
                  <a:noFill/>
                </a14:hiddenFill>
              </a:ext>
            </a:extLst>
          </p:spPr>
        </p:cxnSp>
        <p:cxnSp>
          <p:nvCxnSpPr>
            <p:cNvPr id="47" name="Straight Arrow Connector 280">
              <a:extLst>
                <a:ext uri="{FF2B5EF4-FFF2-40B4-BE49-F238E27FC236}">
                  <a16:creationId xmlns:a16="http://schemas.microsoft.com/office/drawing/2014/main" id="{E58497AB-22AC-4476-9EFC-2BBEDF974A1B}"/>
                </a:ext>
                <a:ext uri="{C183D7F6-B498-43B3-948B-1728B52AA6E4}">
                  <adec:decorative xmlns:adec="http://schemas.microsoft.com/office/drawing/2017/decorative" val="1"/>
                </a:ext>
              </a:extLst>
            </p:cNvPr>
            <p:cNvCxnSpPr>
              <a:cxnSpLocks/>
              <a:stCxn id="48" idx="3"/>
            </p:cNvCxnSpPr>
            <p:nvPr/>
          </p:nvCxnSpPr>
          <p:spPr bwMode="auto">
            <a:xfrm flipV="1">
              <a:off x="5152176" y="1252151"/>
              <a:ext cx="3868256" cy="3566"/>
            </a:xfrm>
            <a:prstGeom prst="straightConnector1">
              <a:avLst/>
            </a:prstGeom>
            <a:noFill/>
            <a:ln w="9525" algn="ctr">
              <a:solidFill>
                <a:srgbClr val="FF0000"/>
              </a:solidFill>
              <a:round/>
              <a:headEnd/>
              <a:tailEnd type="triangle" w="med" len="med"/>
            </a:ln>
          </p:spPr>
        </p:cxnSp>
        <p:sp>
          <p:nvSpPr>
            <p:cNvPr id="48" name="system 1228" descr="OARS">
              <a:hlinkClick r:id="rId14"/>
              <a:extLst>
                <a:ext uri="{FF2B5EF4-FFF2-40B4-BE49-F238E27FC236}">
                  <a16:creationId xmlns:a16="http://schemas.microsoft.com/office/drawing/2014/main" id="{F9756F61-C0FA-4962-893B-BC20F9FA2B93}"/>
                </a:ext>
                <a:ext uri="{C183D7F6-B498-43B3-948B-1728B52AA6E4}">
                  <adec:decorative xmlns:adec="http://schemas.microsoft.com/office/drawing/2017/decorative" val="0"/>
                </a:ext>
              </a:extLst>
            </p:cNvPr>
            <p:cNvSpPr txBox="1">
              <a:spLocks noChangeArrowheads="1"/>
            </p:cNvSpPr>
            <p:nvPr/>
          </p:nvSpPr>
          <p:spPr bwMode="auto">
            <a:xfrm>
              <a:off x="3095494" y="1164277"/>
              <a:ext cx="2056682" cy="182880"/>
            </a:xfrm>
            <a:prstGeom prst="rect">
              <a:avLst/>
            </a:prstGeom>
            <a:solidFill>
              <a:srgbClr val="D0F2FC"/>
            </a:solidFill>
            <a:ln w="9525">
              <a:solidFill>
                <a:schemeClr val="tx1"/>
              </a:solidFill>
              <a:miter lim="800000"/>
              <a:headEnd/>
              <a:tailEnd/>
            </a:ln>
          </p:spPr>
          <p:txBody>
            <a:bodyPr wrap="none" lIns="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mj-lt"/>
                  <a:ea typeface="ＭＳ Ｐゴシック" panose="020B0600070205080204" pitchFamily="34" charset="-128"/>
                  <a:cs typeface="Segoe UI" panose="020B0502040204020203" pitchFamily="34" charset="0"/>
                </a:rPr>
                <a:t>OARS</a:t>
              </a:r>
            </a:p>
          </p:txBody>
        </p:sp>
        <p:sp>
          <p:nvSpPr>
            <p:cNvPr id="6" name="TextBox 5" descr="Conduct and Maintain Service Level Safety Assessments ">
              <a:extLst>
                <a:ext uri="{FF2B5EF4-FFF2-40B4-BE49-F238E27FC236}">
                  <a16:creationId xmlns:a16="http://schemas.microsoft.com/office/drawing/2014/main" id="{525FAC2F-F94A-4901-AC76-FA596C0AF68D}"/>
                </a:ext>
                <a:ext uri="{C183D7F6-B498-43B3-948B-1728B52AA6E4}">
                  <adec:decorative xmlns:adec="http://schemas.microsoft.com/office/drawing/2017/decorative" val="0"/>
                </a:ext>
              </a:extLst>
            </p:cNvPr>
            <p:cNvSpPr txBox="1"/>
            <p:nvPr/>
          </p:nvSpPr>
          <p:spPr>
            <a:xfrm>
              <a:off x="3369318" y="2897677"/>
              <a:ext cx="2551331"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defPPr>
                <a:defRPr lang="en-US"/>
              </a:defPPr>
              <a:lvl1pPr eaLnBrk="1" hangingPunct="1">
                <a:defRPr sz="800">
                  <a:solidFill>
                    <a:srgbClr val="000000"/>
                  </a:solidFill>
                  <a:latin typeface="Segoe UI" panose="020B0502040204020203" pitchFamily="34" charset="0"/>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a:t>Conduct and Maintain Service Level Safety Assessments </a:t>
              </a:r>
            </a:p>
          </p:txBody>
        </p:sp>
        <p:sp>
          <p:nvSpPr>
            <p:cNvPr id="7" name="TextBox 6" descr="Develop and Maintain Safety Data Policy, Governance &amp; Standards, &#10;Risk-Based Decision Making, 8000.369B, 8040.4B and 1000.37">
              <a:extLst>
                <a:ext uri="{FF2B5EF4-FFF2-40B4-BE49-F238E27FC236}">
                  <a16:creationId xmlns:a16="http://schemas.microsoft.com/office/drawing/2014/main" id="{C2A5EAD0-BD38-4408-828D-1138F100E7B2}"/>
                </a:ext>
                <a:ext uri="{C183D7F6-B498-43B3-948B-1728B52AA6E4}">
                  <adec:decorative xmlns:adec="http://schemas.microsoft.com/office/drawing/2017/decorative" val="0"/>
                </a:ext>
              </a:extLst>
            </p:cNvPr>
            <p:cNvSpPr txBox="1"/>
            <p:nvPr/>
          </p:nvSpPr>
          <p:spPr>
            <a:xfrm>
              <a:off x="4265072" y="1982918"/>
              <a:ext cx="3068982" cy="2554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defPPr>
                <a:defRPr lang="en-US"/>
              </a:defPPr>
              <a:lvl1pPr eaLnBrk="1" hangingPunct="1">
                <a:defRPr sz="800">
                  <a:solidFill>
                    <a:srgbClr val="000000"/>
                  </a:solidFill>
                  <a:latin typeface="Segoe UI" panose="020B0502040204020203" pitchFamily="34" charset="0"/>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a:t>Develop and Maintain Safety Data Policy, Governance &amp; Standards, </a:t>
              </a:r>
            </a:p>
            <a:p>
              <a:r>
                <a:rPr lang="en-US" altLang="en-US"/>
                <a:t>Risk-Based Decision Making, 8000.369B, 8040.4B and 1000.37</a:t>
              </a:r>
            </a:p>
          </p:txBody>
        </p:sp>
        <p:sp>
          <p:nvSpPr>
            <p:cNvPr id="8" name="TextBox 7" descr="Far-Term NextGen Integrated SRM Planning &amp; Analysis">
              <a:extLst>
                <a:ext uri="{FF2B5EF4-FFF2-40B4-BE49-F238E27FC236}">
                  <a16:creationId xmlns:a16="http://schemas.microsoft.com/office/drawing/2014/main" id="{E34C5E3C-E0D4-4D0F-9157-080F114F4FEA}"/>
                </a:ext>
                <a:ext uri="{C183D7F6-B498-43B3-948B-1728B52AA6E4}">
                  <adec:decorative xmlns:adec="http://schemas.microsoft.com/office/drawing/2017/decorative" val="0"/>
                </a:ext>
              </a:extLst>
            </p:cNvPr>
            <p:cNvSpPr txBox="1"/>
            <p:nvPr/>
          </p:nvSpPr>
          <p:spPr>
            <a:xfrm>
              <a:off x="3627767" y="4848867"/>
              <a:ext cx="2537609" cy="13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 tIns="9144" rIns="0" bIns="0" anchor="ctr">
              <a:spAutoFit/>
            </a:bodyPr>
            <a:lstStyle>
              <a:defPPr>
                <a:defRPr lang="en-US"/>
              </a:defPPr>
              <a:lvl1pPr eaLnBrk="1" hangingPunct="1">
                <a:defRPr sz="800">
                  <a:solidFill>
                    <a:srgbClr val="000000"/>
                  </a:solidFill>
                  <a:latin typeface="Segoe UI" panose="020B0502040204020203" pitchFamily="34" charset="0"/>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a:t>Far-Term NextGen Integrated SRM Planning &amp; Analysis</a:t>
              </a: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descr="Safety Roadmap (3 of 3)">
            <a:extLst>
              <a:ext uri="{FF2B5EF4-FFF2-40B4-BE49-F238E27FC236}">
                <a16:creationId xmlns:a16="http://schemas.microsoft.com/office/drawing/2014/main" id="{B225D726-2CCD-47B5-8413-979CE184D796}"/>
              </a:ext>
              <a:ext uri="{C183D7F6-B498-43B3-948B-1728B52AA6E4}">
                <adec:decorative xmlns:adec="http://schemas.microsoft.com/office/drawing/2017/decorative" val="0"/>
              </a:ext>
            </a:extLst>
          </p:cNvPr>
          <p:cNvSpPr>
            <a:spLocks noGrp="1" noChangeArrowheads="1"/>
          </p:cNvSpPr>
          <p:nvPr>
            <p:ph type="title"/>
          </p:nvPr>
        </p:nvSpPr>
        <p:spPr>
          <a:xfrm>
            <a:off x="0" y="0"/>
            <a:ext cx="9144000" cy="365760"/>
          </a:xfrm>
        </p:spPr>
        <p:txBody>
          <a:bodyPr/>
          <a:lstStyle/>
          <a:p>
            <a:r>
              <a:rPr lang="en-US" altLang="en-US"/>
              <a:t>Safety Roadmap (3 of 3)</a:t>
            </a:r>
          </a:p>
        </p:txBody>
      </p:sp>
      <p:sp>
        <p:nvSpPr>
          <p:cNvPr id="3" name="Slide Number Placeholder 2" descr="102">
            <a:extLst>
              <a:ext uri="{FF2B5EF4-FFF2-40B4-BE49-F238E27FC236}">
                <a16:creationId xmlns:a16="http://schemas.microsoft.com/office/drawing/2014/main" id="{B974161D-871E-488B-8B86-6759DE5112C0}"/>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94</a:t>
            </a:fld>
            <a:endParaRPr lang="en-US"/>
          </a:p>
        </p:txBody>
      </p:sp>
      <p:grpSp>
        <p:nvGrpSpPr>
          <p:cNvPr id="2" name="Group 1" descr="This Safety Roadmap depicts the investments and Support Activities supporting Human Performance and Safety.">
            <a:extLst>
              <a:ext uri="{FF2B5EF4-FFF2-40B4-BE49-F238E27FC236}">
                <a16:creationId xmlns:a16="http://schemas.microsoft.com/office/drawing/2014/main" id="{C1763A2B-64B1-4729-B29F-DFA670A2B089}"/>
              </a:ext>
            </a:extLst>
          </p:cNvPr>
          <p:cNvGrpSpPr/>
          <p:nvPr/>
        </p:nvGrpSpPr>
        <p:grpSpPr>
          <a:xfrm>
            <a:off x="41276" y="574676"/>
            <a:ext cx="9023350" cy="5883271"/>
            <a:chOff x="41276" y="574676"/>
            <a:chExt cx="9023350" cy="5883271"/>
          </a:xfrm>
        </p:grpSpPr>
        <p:sp>
          <p:nvSpPr>
            <p:cNvPr id="138244" name="Rectangle 3">
              <a:extLst>
                <a:ext uri="{FF2B5EF4-FFF2-40B4-BE49-F238E27FC236}">
                  <a16:creationId xmlns:a16="http://schemas.microsoft.com/office/drawing/2014/main" id="{D717E33C-2045-4CEF-9DB7-5811DE57308A}"/>
                </a:ext>
                <a:ext uri="{C183D7F6-B498-43B3-948B-1728B52AA6E4}">
                  <adec:decorative xmlns:adec="http://schemas.microsoft.com/office/drawing/2017/decorative" val="1"/>
                </a:ext>
              </a:extLst>
            </p:cNvPr>
            <p:cNvSpPr>
              <a:spLocks noChangeArrowheads="1"/>
            </p:cNvSpPr>
            <p:nvPr/>
          </p:nvSpPr>
          <p:spPr bwMode="auto">
            <a:xfrm rot="10800000">
              <a:off x="676902" y="3954124"/>
              <a:ext cx="8387723" cy="2503823"/>
            </a:xfrm>
            <a:prstGeom prst="rect">
              <a:avLst/>
            </a:prstGeom>
            <a:solidFill>
              <a:srgbClr val="66FF66">
                <a:alpha val="50195"/>
              </a:srgbClr>
            </a:solidFill>
            <a:ln w="12700">
              <a:solidFill>
                <a:srgbClr val="000000"/>
              </a:solidFill>
              <a:miter lim="800000"/>
              <a:headEnd/>
              <a:tailEnd/>
            </a:ln>
          </p:spPr>
          <p:txBody>
            <a:bodyPr vert="eaVert" lIns="0" tIns="0" rIns="27432"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Support Activities</a:t>
              </a:r>
            </a:p>
          </p:txBody>
        </p:sp>
        <p:sp>
          <p:nvSpPr>
            <p:cNvPr id="138245" name="Rectangle 3">
              <a:extLst>
                <a:ext uri="{FF2B5EF4-FFF2-40B4-BE49-F238E27FC236}">
                  <a16:creationId xmlns:a16="http://schemas.microsoft.com/office/drawing/2014/main" id="{EB9C0A14-7F49-4E2F-898C-A5EE53593CA9}"/>
                </a:ext>
                <a:ext uri="{C183D7F6-B498-43B3-948B-1728B52AA6E4}">
                  <adec:decorative xmlns:adec="http://schemas.microsoft.com/office/drawing/2017/decorative" val="1"/>
                </a:ext>
              </a:extLst>
            </p:cNvPr>
            <p:cNvSpPr>
              <a:spLocks noChangeArrowheads="1"/>
            </p:cNvSpPr>
            <p:nvPr/>
          </p:nvSpPr>
          <p:spPr bwMode="auto">
            <a:xfrm rot="10800000">
              <a:off x="676903" y="2035417"/>
              <a:ext cx="8387723" cy="1914921"/>
            </a:xfrm>
            <a:prstGeom prst="rect">
              <a:avLst/>
            </a:prstGeom>
            <a:solidFill>
              <a:srgbClr val="66FF66">
                <a:alpha val="50195"/>
              </a:srgbClr>
            </a:solidFill>
            <a:ln w="12700">
              <a:solidFill>
                <a:srgbClr val="000000"/>
              </a:solidFill>
              <a:miter lim="800000"/>
              <a:headEnd/>
              <a:tailEnd/>
            </a:ln>
          </p:spPr>
          <p:txBody>
            <a:bodyPr vert="eaVert" lIns="0" tIns="0" rIns="27432"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Support Activities</a:t>
              </a:r>
            </a:p>
          </p:txBody>
        </p:sp>
        <p:sp>
          <p:nvSpPr>
            <p:cNvPr id="138246" name="segment 1000" descr="segment 1000">
              <a:hlinkClick r:id="rId3"/>
              <a:extLst>
                <a:ext uri="{FF2B5EF4-FFF2-40B4-BE49-F238E27FC236}">
                  <a16:creationId xmlns:a16="http://schemas.microsoft.com/office/drawing/2014/main" id="{94CDA407-3F84-4918-A84B-E39237025165}"/>
                </a:ext>
                <a:ext uri="{C183D7F6-B498-43B3-948B-1728B52AA6E4}">
                  <adec:decorative xmlns:adec="http://schemas.microsoft.com/office/drawing/2017/decorative" val="0"/>
                </a:ext>
              </a:extLst>
            </p:cNvPr>
            <p:cNvSpPr>
              <a:spLocks noChangeArrowheads="1"/>
            </p:cNvSpPr>
            <p:nvPr/>
          </p:nvSpPr>
          <p:spPr bwMode="auto">
            <a:xfrm>
              <a:off x="1180187" y="913527"/>
              <a:ext cx="5003798" cy="128016"/>
            </a:xfrm>
            <a:prstGeom prst="rect">
              <a:avLst/>
            </a:prstGeom>
            <a:solidFill>
              <a:srgbClr val="FFC000"/>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eaLnBrk="1" hangingPunct="1"/>
              <a:r>
                <a:rPr lang="en-US" altLang="en-US" sz="800">
                  <a:solidFill>
                    <a:srgbClr val="000000"/>
                  </a:solidFill>
                  <a:latin typeface="Segoe UI" panose="020B0502040204020203" pitchFamily="34" charset="0"/>
                  <a:cs typeface="Segoe UI" panose="020B0502040204020203" pitchFamily="34" charset="0"/>
                </a:rPr>
                <a:t>Enterprise Human Factors Development</a:t>
              </a:r>
            </a:p>
          </p:txBody>
        </p:sp>
        <p:sp>
          <p:nvSpPr>
            <p:cNvPr id="138250" name="Rectangle 165">
              <a:extLst>
                <a:ext uri="{FF2B5EF4-FFF2-40B4-BE49-F238E27FC236}">
                  <a16:creationId xmlns:a16="http://schemas.microsoft.com/office/drawing/2014/main" id="{2903AD2D-0515-4F8C-805F-FDAC4D968EF7}"/>
                </a:ext>
                <a:ext uri="{C183D7F6-B498-43B3-948B-1728B52AA6E4}">
                  <adec:decorative xmlns:adec="http://schemas.microsoft.com/office/drawing/2017/decorative" val="1"/>
                </a:ext>
              </a:extLst>
            </p:cNvPr>
            <p:cNvSpPr>
              <a:spLocks noChangeArrowheads="1"/>
            </p:cNvSpPr>
            <p:nvPr/>
          </p:nvSpPr>
          <p:spPr bwMode="auto">
            <a:xfrm rot="16200000">
              <a:off x="-1460034" y="2075987"/>
              <a:ext cx="3377245" cy="374624"/>
            </a:xfrm>
            <a:prstGeom prst="rect">
              <a:avLst/>
            </a:prstGeom>
            <a:solidFill>
              <a:srgbClr val="285994"/>
            </a:solidFill>
            <a:ln w="12700">
              <a:solidFill>
                <a:schemeClr val="tx1"/>
              </a:solidFill>
              <a:miter lim="800000"/>
              <a:headEnd/>
              <a:tailEnd/>
            </a:ln>
          </p:spPr>
          <p:txBody>
            <a:bodyPr lIns="91401" tIns="45700" rIns="91401"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FFFFFF"/>
                  </a:solidFill>
                  <a:latin typeface="Segoe UI" panose="020B0502040204020203" pitchFamily="34" charset="0"/>
                  <a:cs typeface="Segoe UI" panose="020B0502040204020203" pitchFamily="34" charset="0"/>
                </a:rPr>
                <a:t>Human-System Performance Risk Reduction</a:t>
              </a:r>
            </a:p>
            <a:p>
              <a:pPr algn="ctr"/>
              <a:r>
                <a:rPr lang="en-US" altLang="en-US" sz="800" i="1">
                  <a:solidFill>
                    <a:srgbClr val="FFFFFF"/>
                  </a:solidFill>
                  <a:latin typeface="Segoe UI" panose="020B0502040204020203" pitchFamily="34" charset="0"/>
                  <a:cs typeface="Segoe UI" panose="020B0502040204020203" pitchFamily="34" charset="0"/>
                </a:rPr>
                <a:t>NextGen ATC / Tech Ops Error Management and Complex Systems</a:t>
              </a:r>
            </a:p>
          </p:txBody>
        </p:sp>
        <p:sp>
          <p:nvSpPr>
            <p:cNvPr id="138252" name="support 881">
              <a:hlinkClick r:id="rId4"/>
              <a:extLst>
                <a:ext uri="{FF2B5EF4-FFF2-40B4-BE49-F238E27FC236}">
                  <a16:creationId xmlns:a16="http://schemas.microsoft.com/office/drawing/2014/main" id="{C5F77B11-B0E3-4F0E-A9B3-EE2E27AD5315}"/>
                </a:ext>
                <a:ext uri="{C183D7F6-B498-43B3-948B-1728B52AA6E4}">
                  <adec:decorative xmlns:adec="http://schemas.microsoft.com/office/drawing/2017/decorative" val="0"/>
                </a:ext>
              </a:extLst>
            </p:cNvPr>
            <p:cNvSpPr txBox="1">
              <a:spLocks noChangeArrowheads="1"/>
            </p:cNvSpPr>
            <p:nvPr/>
          </p:nvSpPr>
          <p:spPr bwMode="auto">
            <a:xfrm>
              <a:off x="1180189" y="3361486"/>
              <a:ext cx="2048204" cy="128016"/>
            </a:xfrm>
            <a:prstGeom prst="rect">
              <a:avLst/>
            </a:prstGeom>
            <a:blipFill dpi="0" rotWithShape="0">
              <a:blip r:embed="rId5"/>
              <a:srcRect/>
              <a:tile tx="0" ty="0" sx="100000" sy="100000" flip="none" algn="tl"/>
            </a:blipFill>
            <a:ln w="9525">
              <a:solidFill>
                <a:schemeClr val="tx1"/>
              </a:solidFill>
              <a:prstDash val="solid"/>
              <a:miter lim="800000"/>
              <a:headEnd/>
              <a:tailEnd/>
            </a:ln>
          </p:spPr>
          <p:txBody>
            <a:bodyPr wrap="none"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800">
                <a:solidFill>
                  <a:srgbClr val="000000"/>
                </a:solidFill>
                <a:latin typeface="Segoe UI" panose="020B0502040204020203" pitchFamily="34" charset="0"/>
                <a:cs typeface="Segoe UI" panose="020B0502040204020203" pitchFamily="34" charset="0"/>
              </a:endParaRPr>
            </a:p>
          </p:txBody>
        </p:sp>
        <p:cxnSp>
          <p:nvCxnSpPr>
            <p:cNvPr id="138253" name="Straight Arrow Connector 45 planned planned planned planned">
              <a:extLst>
                <a:ext uri="{FF2B5EF4-FFF2-40B4-BE49-F238E27FC236}">
                  <a16:creationId xmlns:a16="http://schemas.microsoft.com/office/drawing/2014/main" id="{5B07EB5F-A797-4802-9A01-5E9742F606BA}"/>
                </a:ext>
                <a:ext uri="{C183D7F6-B498-43B3-948B-1728B52AA6E4}">
                  <adec:decorative xmlns:adec="http://schemas.microsoft.com/office/drawing/2017/decorative" val="1"/>
                </a:ext>
              </a:extLst>
            </p:cNvPr>
            <p:cNvCxnSpPr>
              <a:cxnSpLocks/>
            </p:cNvCxnSpPr>
            <p:nvPr/>
          </p:nvCxnSpPr>
          <p:spPr bwMode="auto">
            <a:xfrm>
              <a:off x="3175228" y="1678244"/>
              <a:ext cx="0" cy="577330"/>
            </a:xfrm>
            <a:prstGeom prst="straightConnector1">
              <a:avLst/>
            </a:prstGeom>
            <a:noFill/>
            <a:ln w="12700" algn="ctr">
              <a:solidFill>
                <a:schemeClr val="tx1"/>
              </a:solidFill>
              <a:prstDash val="dash"/>
              <a:round/>
              <a:headEnd/>
              <a:tailEnd type="triangle" w="med" len="med"/>
            </a:ln>
          </p:spPr>
        </p:cxnSp>
        <p:sp>
          <p:nvSpPr>
            <p:cNvPr id="138257" name="Rectangle 165">
              <a:extLst>
                <a:ext uri="{FF2B5EF4-FFF2-40B4-BE49-F238E27FC236}">
                  <a16:creationId xmlns:a16="http://schemas.microsoft.com/office/drawing/2014/main" id="{5449D63B-A8DD-45FD-A5F8-E11DA36E4C57}"/>
                </a:ext>
                <a:ext uri="{C183D7F6-B498-43B3-948B-1728B52AA6E4}">
                  <adec:decorative xmlns:adec="http://schemas.microsoft.com/office/drawing/2017/decorative" val="1"/>
                </a:ext>
              </a:extLst>
            </p:cNvPr>
            <p:cNvSpPr>
              <a:spLocks noChangeArrowheads="1"/>
            </p:cNvSpPr>
            <p:nvPr/>
          </p:nvSpPr>
          <p:spPr bwMode="auto">
            <a:xfrm rot="16200000">
              <a:off x="-1023628" y="5016829"/>
              <a:ext cx="2504434" cy="374625"/>
            </a:xfrm>
            <a:prstGeom prst="rect">
              <a:avLst/>
            </a:prstGeom>
            <a:solidFill>
              <a:srgbClr val="285994"/>
            </a:solidFill>
            <a:ln w="12700">
              <a:solidFill>
                <a:schemeClr val="tx1"/>
              </a:solidFill>
              <a:miter lim="800000"/>
              <a:headEnd/>
              <a:tailEnd/>
            </a:ln>
          </p:spPr>
          <p:txBody>
            <a:bodyPr lIns="91401" tIns="45700" rIns="91401"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FFFFFF"/>
                  </a:solidFill>
                  <a:latin typeface="Segoe UI" panose="020B0502040204020203" pitchFamily="34" charset="0"/>
                  <a:cs typeface="Segoe UI" panose="020B0502040204020203" pitchFamily="34" charset="0"/>
                </a:rPr>
                <a:t>NextGen Flight Deck Human Error Reduction</a:t>
              </a:r>
            </a:p>
          </p:txBody>
        </p:sp>
        <p:sp>
          <p:nvSpPr>
            <p:cNvPr id="138258" name="Rectangle 169">
              <a:extLst>
                <a:ext uri="{FF2B5EF4-FFF2-40B4-BE49-F238E27FC236}">
                  <a16:creationId xmlns:a16="http://schemas.microsoft.com/office/drawing/2014/main" id="{29A2DF8A-4DDA-4926-95E0-F92B0426BCA5}"/>
                </a:ext>
                <a:ext uri="{C183D7F6-B498-43B3-948B-1728B52AA6E4}">
                  <adec:decorative xmlns:adec="http://schemas.microsoft.com/office/drawing/2017/decorative" val="1"/>
                </a:ext>
              </a:extLst>
            </p:cNvPr>
            <p:cNvSpPr>
              <a:spLocks noChangeArrowheads="1"/>
            </p:cNvSpPr>
            <p:nvPr/>
          </p:nvSpPr>
          <p:spPr bwMode="auto">
            <a:xfrm flipV="1">
              <a:off x="415901" y="574676"/>
              <a:ext cx="8648724" cy="337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Human Performance and Safety Activities</a:t>
              </a:r>
            </a:p>
          </p:txBody>
        </p:sp>
        <p:sp>
          <p:nvSpPr>
            <p:cNvPr id="138259" name="Rectangle 169">
              <a:extLst>
                <a:ext uri="{FF2B5EF4-FFF2-40B4-BE49-F238E27FC236}">
                  <a16:creationId xmlns:a16="http://schemas.microsoft.com/office/drawing/2014/main" id="{84380C96-8746-4040-A01C-86AEA8E18EAC}"/>
                </a:ext>
                <a:ext uri="{C183D7F6-B498-43B3-948B-1728B52AA6E4}">
                  <adec:decorative xmlns:adec="http://schemas.microsoft.com/office/drawing/2017/decorative" val="1"/>
                </a:ext>
              </a:extLst>
            </p:cNvPr>
            <p:cNvSpPr>
              <a:spLocks noChangeArrowheads="1"/>
            </p:cNvSpPr>
            <p:nvPr/>
          </p:nvSpPr>
          <p:spPr bwMode="auto">
            <a:xfrm flipV="1">
              <a:off x="415901" y="3951930"/>
              <a:ext cx="8648724" cy="2504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Human Performance and Safety</a:t>
              </a:r>
            </a:p>
          </p:txBody>
        </p:sp>
        <p:sp>
          <p:nvSpPr>
            <p:cNvPr id="21" name="support 848" descr="support 848">
              <a:hlinkClick r:id="rId6"/>
              <a:extLst>
                <a:ext uri="{FF2B5EF4-FFF2-40B4-BE49-F238E27FC236}">
                  <a16:creationId xmlns:a16="http://schemas.microsoft.com/office/drawing/2014/main" id="{B19473E8-F7BF-415B-837E-E5C7D436A4C9}"/>
                </a:ext>
                <a:ext uri="{C183D7F6-B498-43B3-948B-1728B52AA6E4}">
                  <adec:decorative xmlns:adec="http://schemas.microsoft.com/office/drawing/2017/decorative" val="0"/>
                </a:ext>
              </a:extLst>
            </p:cNvPr>
            <p:cNvSpPr>
              <a:spLocks noChangeArrowheads="1"/>
            </p:cNvSpPr>
            <p:nvPr/>
          </p:nvSpPr>
          <p:spPr bwMode="auto">
            <a:xfrm>
              <a:off x="1180190" y="2255576"/>
              <a:ext cx="6144534" cy="130201"/>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Safety Management System (SMS) Executive Council/FAA Safety Collaboration Team (SCT)/Safety Data Analysis Team (SDAT)</a:t>
              </a:r>
            </a:p>
          </p:txBody>
        </p:sp>
        <p:sp>
          <p:nvSpPr>
            <p:cNvPr id="22" name="support 1069" descr="support 1069">
              <a:hlinkClick r:id="rId7"/>
              <a:extLst>
                <a:ext uri="{FF2B5EF4-FFF2-40B4-BE49-F238E27FC236}">
                  <a16:creationId xmlns:a16="http://schemas.microsoft.com/office/drawing/2014/main" id="{378EBAC3-951A-4CE2-B126-BCCCD5B55AEA}"/>
                </a:ext>
                <a:ext uri="{C183D7F6-B498-43B3-948B-1728B52AA6E4}">
                  <adec:decorative xmlns:adec="http://schemas.microsoft.com/office/drawing/2017/decorative" val="0"/>
                </a:ext>
              </a:extLst>
            </p:cNvPr>
            <p:cNvSpPr>
              <a:spLocks noChangeArrowheads="1"/>
            </p:cNvSpPr>
            <p:nvPr/>
          </p:nvSpPr>
          <p:spPr bwMode="auto">
            <a:xfrm>
              <a:off x="1180189" y="2555777"/>
              <a:ext cx="6144533"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Integrated System Safety Assessment (ISSA)</a:t>
              </a:r>
            </a:p>
          </p:txBody>
        </p:sp>
        <p:sp>
          <p:nvSpPr>
            <p:cNvPr id="24" name="support 1034" descr="support 1034">
              <a:hlinkClick r:id="rId8"/>
              <a:extLst>
                <a:ext uri="{FF2B5EF4-FFF2-40B4-BE49-F238E27FC236}">
                  <a16:creationId xmlns:a16="http://schemas.microsoft.com/office/drawing/2014/main" id="{0DF239C2-92D0-453F-990B-2C315EBEEBB9}"/>
                </a:ext>
                <a:ext uri="{C183D7F6-B498-43B3-948B-1728B52AA6E4}">
                  <adec:decorative xmlns:adec="http://schemas.microsoft.com/office/drawing/2017/decorative" val="0"/>
                </a:ext>
              </a:extLst>
            </p:cNvPr>
            <p:cNvSpPr>
              <a:spLocks noChangeArrowheads="1"/>
            </p:cNvSpPr>
            <p:nvPr/>
          </p:nvSpPr>
          <p:spPr bwMode="auto">
            <a:xfrm>
              <a:off x="1180192" y="2888567"/>
              <a:ext cx="6144530" cy="128016"/>
            </a:xfrm>
            <a:prstGeom prst="rect">
              <a:avLst/>
            </a:prstGeom>
            <a:solidFill>
              <a:srgbClr val="D0F2FC"/>
            </a:solidFill>
            <a:ln w="9525">
              <a:solidFill>
                <a:schemeClr val="tx1"/>
              </a:solidFill>
              <a:miter lim="800000"/>
              <a:headEnd/>
              <a:tailEnd/>
            </a:ln>
          </p:spPr>
          <p:txBody>
            <a:bodyPr wrap="none"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Hazard Enterprise Architecture Tool (HEAT) Safety Data</a:t>
              </a:r>
            </a:p>
          </p:txBody>
        </p:sp>
        <p:sp>
          <p:nvSpPr>
            <p:cNvPr id="25" name="TextBox 48" descr="Human Factors SMS Support for Acquisition Programs">
              <a:extLst>
                <a:ext uri="{FF2B5EF4-FFF2-40B4-BE49-F238E27FC236}">
                  <a16:creationId xmlns:a16="http://schemas.microsoft.com/office/drawing/2014/main" id="{92A628C6-7276-4B6E-BE8F-DD73BB908631}"/>
                </a:ext>
                <a:ext uri="{C183D7F6-B498-43B3-948B-1728B52AA6E4}">
                  <adec:decorative xmlns:adec="http://schemas.microsoft.com/office/drawing/2017/decorative" val="0"/>
                </a:ext>
              </a:extLst>
            </p:cNvPr>
            <p:cNvSpPr txBox="1">
              <a:spLocks noChangeArrowheads="1"/>
            </p:cNvSpPr>
            <p:nvPr/>
          </p:nvSpPr>
          <p:spPr bwMode="auto">
            <a:xfrm>
              <a:off x="3271834" y="3364871"/>
              <a:ext cx="2446823"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00">
                  <a:solidFill>
                    <a:srgbClr val="000000"/>
                  </a:solidFill>
                  <a:latin typeface="Segoe UI" panose="020B0502040204020203" pitchFamily="34" charset="0"/>
                  <a:cs typeface="Segoe UI" panose="020B0502040204020203" pitchFamily="34" charset="0"/>
                </a:rPr>
                <a:t>Human Factors SMS Support for Acquisition Programs</a:t>
              </a:r>
            </a:p>
          </p:txBody>
        </p:sp>
        <p:sp>
          <p:nvSpPr>
            <p:cNvPr id="27" name="roadmap_symbol 184" descr="NextGen Far-Term ATC Human Error Condition Identification and Mitigation ">
              <a:hlinkClick r:id="rId9"/>
              <a:extLst>
                <a:ext uri="{FF2B5EF4-FFF2-40B4-BE49-F238E27FC236}">
                  <a16:creationId xmlns:a16="http://schemas.microsoft.com/office/drawing/2014/main" id="{42120F09-14F3-4562-8FDB-0AF7AD011C84}"/>
                </a:ext>
                <a:ext uri="{C183D7F6-B498-43B3-948B-1728B52AA6E4}">
                  <adec:decorative xmlns:adec="http://schemas.microsoft.com/office/drawing/2017/decorative" val="0"/>
                </a:ext>
              </a:extLst>
            </p:cNvPr>
            <p:cNvSpPr txBox="1"/>
            <p:nvPr/>
          </p:nvSpPr>
          <p:spPr>
            <a:xfrm>
              <a:off x="3303096" y="1463158"/>
              <a:ext cx="3466925"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pPr>
                <a:defRPr/>
              </a:pPr>
              <a:r>
                <a:rPr lang="en-US">
                  <a:latin typeface="Segoe UI" panose="020B0502040204020203" pitchFamily="34" charset="0"/>
                  <a:cs typeface="Segoe UI" panose="020B0502040204020203" pitchFamily="34" charset="0"/>
                </a:rPr>
                <a:t>NextGen Far-Term ATC Human Error Condition Identification and Mitigation </a:t>
              </a:r>
            </a:p>
          </p:txBody>
        </p:sp>
        <p:sp>
          <p:nvSpPr>
            <p:cNvPr id="28" name="roadmap_symbol 184 planned">
              <a:hlinkClick r:id="rId9"/>
              <a:extLst>
                <a:ext uri="{FF2B5EF4-FFF2-40B4-BE49-F238E27FC236}">
                  <a16:creationId xmlns:a16="http://schemas.microsoft.com/office/drawing/2014/main" id="{CE0D3CC6-CAF1-4A3E-A38B-78BC51D6BD6B}"/>
                </a:ext>
                <a:ext uri="{C183D7F6-B498-43B3-948B-1728B52AA6E4}">
                  <adec:decorative xmlns:adec="http://schemas.microsoft.com/office/drawing/2017/decorative" val="1"/>
                </a:ext>
              </a:extLst>
            </p:cNvPr>
            <p:cNvSpPr txBox="1">
              <a:spLocks noChangeArrowheads="1"/>
            </p:cNvSpPr>
            <p:nvPr/>
          </p:nvSpPr>
          <p:spPr bwMode="auto">
            <a:xfrm>
              <a:off x="1576830" y="1455816"/>
              <a:ext cx="1550559" cy="128016"/>
            </a:xfrm>
            <a:prstGeom prst="rect">
              <a:avLst/>
            </a:prstGeom>
            <a:solidFill>
              <a:srgbClr val="DDDDDD"/>
            </a:solidFill>
            <a:ln w="9525">
              <a:solidFill>
                <a:schemeClr val="tx1"/>
              </a:solidFill>
              <a:prstDash val="dash"/>
              <a:miter lim="800000"/>
              <a:headEnd/>
              <a:tailEnd/>
            </a:ln>
          </p:spPr>
          <p:txBody>
            <a:bodyPr lIns="18288" tIns="0" rIns="0" bIns="0" anchor="ctr"/>
            <a:lstStyle>
              <a:defPPr>
                <a:defRPr lang="en-US"/>
              </a:defPPr>
              <a:lvl1pPr>
                <a:defRPr sz="800">
                  <a:solidFill>
                    <a:srgbClr val="000000"/>
                  </a:solidFill>
                </a:defRPr>
              </a:lvl1pPr>
            </a:lstStyle>
            <a:p>
              <a:pPr>
                <a:defRPr/>
              </a:pPr>
              <a:endParaRPr lang="en-US" altLang="en-US">
                <a:latin typeface="Segoe UI" panose="020B0502040204020203" pitchFamily="34" charset="0"/>
                <a:cs typeface="Segoe UI" panose="020B0502040204020203" pitchFamily="34" charset="0"/>
              </a:endParaRPr>
            </a:p>
          </p:txBody>
        </p:sp>
        <p:sp>
          <p:nvSpPr>
            <p:cNvPr id="29" name="decision 988" descr="decision 988">
              <a:hlinkClick r:id="rId10"/>
              <a:extLst>
                <a:ext uri="{FF2B5EF4-FFF2-40B4-BE49-F238E27FC236}">
                  <a16:creationId xmlns:a16="http://schemas.microsoft.com/office/drawing/2014/main" id="{ED06E7D8-637E-450B-A7FE-104FCE98D575}"/>
                </a:ext>
                <a:ext uri="{C183D7F6-B498-43B3-948B-1728B52AA6E4}">
                  <adec:decorative xmlns:adec="http://schemas.microsoft.com/office/drawing/2017/decorative" val="0"/>
                </a:ext>
              </a:extLst>
            </p:cNvPr>
            <p:cNvSpPr>
              <a:spLocks noChangeArrowheads="1"/>
            </p:cNvSpPr>
            <p:nvPr/>
          </p:nvSpPr>
          <p:spPr bwMode="auto">
            <a:xfrm>
              <a:off x="3030603" y="1335661"/>
              <a:ext cx="274320" cy="365125"/>
            </a:xfrm>
            <a:prstGeom prst="diamond">
              <a:avLst/>
            </a:prstGeom>
            <a:solidFill>
              <a:srgbClr val="DDDDDD"/>
            </a:solidFill>
            <a:ln w="9525" algn="ctr">
              <a:solidFill>
                <a:schemeClr val="tx1"/>
              </a:solidFill>
              <a:prstDash val="solid"/>
              <a:miter lim="800000"/>
              <a:headEnd/>
              <a:tailEnd/>
            </a:ln>
          </p:spPr>
          <p:txBody>
            <a:bodyPr wrap="none" anchor="ctr"/>
            <a:lstStyle/>
            <a:p>
              <a:pPr algn="ctr" eaLnBrk="1" hangingPunct="1"/>
              <a:r>
                <a:rPr lang="en-US" altLang="en-US" sz="700">
                  <a:solidFill>
                    <a:srgbClr val="000000"/>
                  </a:solidFill>
                  <a:latin typeface="Segoe UI" panose="020B0502040204020203" pitchFamily="34" charset="0"/>
                  <a:cs typeface="Segoe UI" panose="020B0502040204020203" pitchFamily="34" charset="0"/>
                </a:rPr>
                <a:t>988</a:t>
              </a:r>
            </a:p>
          </p:txBody>
        </p:sp>
        <p:sp>
          <p:nvSpPr>
            <p:cNvPr id="30" name="support 1024">
              <a:hlinkClick r:id="rId11"/>
              <a:extLst>
                <a:ext uri="{FF2B5EF4-FFF2-40B4-BE49-F238E27FC236}">
                  <a16:creationId xmlns:a16="http://schemas.microsoft.com/office/drawing/2014/main" id="{E7B46A5C-3CD0-44AC-866C-D113667ACAFD}"/>
                </a:ext>
                <a:ext uri="{C183D7F6-B498-43B3-948B-1728B52AA6E4}">
                  <adec:decorative xmlns:adec="http://schemas.microsoft.com/office/drawing/2017/decorative" val="0"/>
                </a:ext>
              </a:extLst>
            </p:cNvPr>
            <p:cNvSpPr txBox="1">
              <a:spLocks noChangeArrowheads="1"/>
            </p:cNvSpPr>
            <p:nvPr/>
          </p:nvSpPr>
          <p:spPr bwMode="auto">
            <a:xfrm>
              <a:off x="1180186" y="4634512"/>
              <a:ext cx="1147378" cy="123111"/>
            </a:xfrm>
            <a:prstGeom prst="rect">
              <a:avLst/>
            </a:prstGeom>
            <a:blipFill dpi="0" rotWithShape="0">
              <a:blip r:embed="rId5"/>
              <a:srcRect/>
              <a:tile tx="0" ty="0" sx="100000" sy="100000" flip="none" algn="tl"/>
            </a:blipFill>
            <a:ln w="9525">
              <a:solidFill>
                <a:schemeClr val="tx1"/>
              </a:solidFill>
              <a:miter lim="800000"/>
              <a:headEnd/>
              <a:tailEnd/>
            </a:ln>
          </p:spPr>
          <p:txBody>
            <a:bodyPr wrap="none" lIns="18288" tIns="9144" rIns="0" bIns="0" anchor="ctr"/>
            <a:lstStyle>
              <a:defPPr>
                <a:defRPr lang="en-US"/>
              </a:defPPr>
              <a:lvl1pPr>
                <a:defRPr sz="800">
                  <a:solidFill>
                    <a:srgbClr val="000000"/>
                  </a:solidFill>
                  <a:latin typeface="Segoe UI" panose="020B0502040204020203" pitchFamily="34" charset="0"/>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endParaRPr lang="en-US"/>
            </a:p>
          </p:txBody>
        </p:sp>
        <p:sp>
          <p:nvSpPr>
            <p:cNvPr id="31" name="TextBox 30" descr="FAA System Safety Guidance: Development of Feasible Human Error Assessment Method Alternatives">
              <a:extLst>
                <a:ext uri="{FF2B5EF4-FFF2-40B4-BE49-F238E27FC236}">
                  <a16:creationId xmlns:a16="http://schemas.microsoft.com/office/drawing/2014/main" id="{EE0AA3BE-4BB5-421C-ADBF-FFA8F8E80106}"/>
                </a:ext>
                <a:ext uri="{C183D7F6-B498-43B3-948B-1728B52AA6E4}">
                  <adec:decorative xmlns:adec="http://schemas.microsoft.com/office/drawing/2017/decorative" val="0"/>
                </a:ext>
              </a:extLst>
            </p:cNvPr>
            <p:cNvSpPr txBox="1"/>
            <p:nvPr/>
          </p:nvSpPr>
          <p:spPr>
            <a:xfrm>
              <a:off x="2440027" y="4634512"/>
              <a:ext cx="4587164" cy="123111"/>
            </a:xfrm>
            <a:prstGeom prst="rect">
              <a:avLst/>
            </a:prstGeom>
            <a:solidFill>
              <a:srgbClr val="FFFFFF"/>
            </a:solidFill>
          </p:spPr>
          <p:txBody>
            <a:bodyPr wrap="square" lIns="0" tIns="0" rIns="0" bIns="0" rtlCol="0">
              <a:spAutoFit/>
            </a:bodyPr>
            <a:lstStyle>
              <a:defPPr>
                <a:defRPr lang="en-US"/>
              </a:defPPr>
              <a:lvl1pPr>
                <a:defRPr sz="800">
                  <a:solidFill>
                    <a:prstClr val="black"/>
                  </a:solidFill>
                  <a:cs typeface="Arial" panose="020B0604020202020204" pitchFamily="34" charset="0"/>
                </a:defRPr>
              </a:lvl1pPr>
            </a:lstStyle>
            <a:p>
              <a:r>
                <a:rPr lang="en-US">
                  <a:latin typeface="Segoe UI" panose="020B0502040204020203" pitchFamily="34" charset="0"/>
                  <a:cs typeface="Segoe UI" panose="020B0502040204020203" pitchFamily="34" charset="0"/>
                </a:rPr>
                <a:t>FAA System Safety Guidance: Development of Feasible Human Error Assessment Method Alternatives</a:t>
              </a:r>
            </a:p>
          </p:txBody>
        </p:sp>
        <p:sp>
          <p:nvSpPr>
            <p:cNvPr id="32" name="decision 1131 planned" descr="decision 1131 planned">
              <a:hlinkClick r:id="rId12"/>
              <a:extLst>
                <a:ext uri="{FF2B5EF4-FFF2-40B4-BE49-F238E27FC236}">
                  <a16:creationId xmlns:a16="http://schemas.microsoft.com/office/drawing/2014/main" id="{B6D9B620-8F12-4B59-8439-444CB5F3903A}"/>
                </a:ext>
                <a:ext uri="{C183D7F6-B498-43B3-948B-1728B52AA6E4}">
                  <adec:decorative xmlns:adec="http://schemas.microsoft.com/office/drawing/2017/decorative" val="0"/>
                </a:ext>
              </a:extLst>
            </p:cNvPr>
            <p:cNvSpPr>
              <a:spLocks noChangeArrowheads="1"/>
            </p:cNvSpPr>
            <p:nvPr/>
          </p:nvSpPr>
          <p:spPr bwMode="auto">
            <a:xfrm>
              <a:off x="2135820" y="4525084"/>
              <a:ext cx="274320" cy="365125"/>
            </a:xfrm>
            <a:prstGeom prst="diamond">
              <a:avLst/>
            </a:prstGeom>
            <a:solidFill>
              <a:schemeClr val="bg1">
                <a:lumMod val="85000"/>
              </a:schemeClr>
            </a:solidFill>
            <a:ln w="9525" algn="ctr">
              <a:solidFill>
                <a:schemeClr val="tx1"/>
              </a:solidFill>
              <a:prstDash val="dash"/>
              <a:miter lim="800000"/>
              <a:headEnd/>
              <a:tailEnd/>
            </a:ln>
          </p:spPr>
          <p:txBody>
            <a:bodyPr wrap="none" anchor="ctr"/>
            <a:lstStyle/>
            <a:p>
              <a:pPr algn="ctr"/>
              <a:r>
                <a:rPr lang="en-US" altLang="en-US" sz="700">
                  <a:solidFill>
                    <a:srgbClr val="000000"/>
                  </a:solidFill>
                  <a:latin typeface="Segoe UI" panose="020B0502040204020203" pitchFamily="34" charset="0"/>
                  <a:ea typeface="ヒラギノ角ゴ Pro W3"/>
                  <a:cs typeface="ヒラギノ角ゴ Pro W3"/>
                </a:rPr>
                <a:t>1131</a:t>
              </a:r>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afety Roadmap: Assumptions">
            <a:extLst>
              <a:ext uri="{FF2B5EF4-FFF2-40B4-BE49-F238E27FC236}">
                <a16:creationId xmlns:a16="http://schemas.microsoft.com/office/drawing/2014/main" id="{24966515-B2A6-48D8-8009-2C494E8EF272}"/>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Safety Roadmap: Assumptions</a:t>
            </a:r>
          </a:p>
        </p:txBody>
      </p:sp>
      <p:sp>
        <p:nvSpPr>
          <p:cNvPr id="3" name="Slide Number Placeholder 2" descr="103">
            <a:extLst>
              <a:ext uri="{FF2B5EF4-FFF2-40B4-BE49-F238E27FC236}">
                <a16:creationId xmlns:a16="http://schemas.microsoft.com/office/drawing/2014/main" id="{2D6C21FA-1D6A-4939-AA14-C7E7B872050B}"/>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95</a:t>
            </a:fld>
            <a:endParaRPr lang="en-US"/>
          </a:p>
        </p:txBody>
      </p:sp>
      <p:graphicFrame>
        <p:nvGraphicFramePr>
          <p:cNvPr id="3466242" name="Group 2" descr="This table describes all of the Safety Roadmap: Assumptions.">
            <a:extLst>
              <a:ext uri="{FF2B5EF4-FFF2-40B4-BE49-F238E27FC236}">
                <a16:creationId xmlns:a16="http://schemas.microsoft.com/office/drawing/2014/main" id="{144D6AE2-ECAA-4C65-99D7-6A9B50BA9B18}"/>
              </a:ext>
              <a:ext uri="{C183D7F6-B498-43B3-948B-1728B52AA6E4}">
                <adec:decorative xmlns:adec="http://schemas.microsoft.com/office/drawing/2017/decorative" val="0"/>
              </a:ext>
            </a:extLst>
          </p:cNvPr>
          <p:cNvGraphicFramePr>
            <a:graphicFrameLocks noGrp="1"/>
          </p:cNvGraphicFramePr>
          <p:nvPr>
            <p:ph sz="half" idx="4294967295"/>
            <p:extLst>
              <p:ext uri="{D42A27DB-BD31-4B8C-83A1-F6EECF244321}">
                <p14:modId xmlns:p14="http://schemas.microsoft.com/office/powerpoint/2010/main" val="3959293485"/>
              </p:ext>
            </p:extLst>
          </p:nvPr>
        </p:nvGraphicFramePr>
        <p:xfrm>
          <a:off x="420624" y="420688"/>
          <a:ext cx="8302752" cy="1646750"/>
        </p:xfrm>
        <a:graphic>
          <a:graphicData uri="http://schemas.openxmlformats.org/drawingml/2006/table">
            <a:tbl>
              <a:tblPr firstRow="1"/>
              <a:tblGrid>
                <a:gridCol w="997403">
                  <a:extLst>
                    <a:ext uri="{9D8B030D-6E8A-4147-A177-3AD203B41FA5}">
                      <a16:colId xmlns:a16="http://schemas.microsoft.com/office/drawing/2014/main" val="20000"/>
                    </a:ext>
                  </a:extLst>
                </a:gridCol>
                <a:gridCol w="7305349">
                  <a:extLst>
                    <a:ext uri="{9D8B030D-6E8A-4147-A177-3AD203B41FA5}">
                      <a16:colId xmlns:a16="http://schemas.microsoft.com/office/drawing/2014/main" val="20001"/>
                    </a:ext>
                  </a:extLst>
                </a:gridCol>
              </a:tblGrid>
              <a:tr h="3160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cs typeface="Segoe UI" panose="020B0502040204020203" pitchFamily="34" charset="0"/>
                        </a:rPr>
                        <a:t>Identifier</a:t>
                      </a:r>
                    </a:p>
                  </a:txBody>
                  <a:tcPr marL="91424" marR="91424" marT="45646" marB="4564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cs typeface="Segoe UI" panose="020B0502040204020203" pitchFamily="34" charset="0"/>
                        </a:rPr>
                        <a:t>Description</a:t>
                      </a:r>
                    </a:p>
                  </a:txBody>
                  <a:tcPr marL="91424" marR="91424" marT="45646" marB="4564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873263">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cs typeface="Segoe UI" panose="020B0502040204020203" pitchFamily="34" charset="0"/>
                        </a:rPr>
                        <a:t>SAFE-01</a:t>
                      </a:r>
                    </a:p>
                  </a:txBody>
                  <a:tcPr marL="91424" marR="91424" marT="45646" marB="4564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cs typeface="Segoe UI" panose="020B0502040204020203" pitchFamily="34" charset="0"/>
                        </a:rPr>
                        <a:t>ASIAS is part of the FAA Mission Support EA.  It is depicted on the Safety Infrastructure Roadmap for coordination purposes since:</a:t>
                      </a:r>
                    </a:p>
                    <a:p>
                      <a:pPr marL="0" marR="0" lvl="0" indent="0" algn="l" defTabSz="914400" rtl="0" eaLnBrk="1" fontAlgn="base" latinLnBrk="0" hangingPunct="1">
                        <a:lnSpc>
                          <a:spcPct val="100000"/>
                        </a:lnSpc>
                        <a:spcBef>
                          <a:spcPts val="200"/>
                        </a:spcBef>
                        <a:spcAft>
                          <a:spcPct val="0"/>
                        </a:spcAft>
                        <a:buClrTx/>
                        <a:buSzTx/>
                        <a:buFontTx/>
                        <a:buAutoNum type="alphaLcParenR"/>
                        <a:tabLst/>
                      </a:pPr>
                      <a:r>
                        <a:rPr kumimoji="0" lang="en-US" sz="1200" b="0" i="0" u="none" strike="noStrike" cap="none" normalizeH="0" baseline="0">
                          <a:ln>
                            <a:noFill/>
                          </a:ln>
                          <a:solidFill>
                            <a:schemeClr val="tx1"/>
                          </a:solidFill>
                          <a:effectLst/>
                          <a:latin typeface="Segoe UI" panose="020B0502040204020203" pitchFamily="34" charset="0"/>
                          <a:cs typeface="Segoe UI" panose="020B0502040204020203" pitchFamily="34" charset="0"/>
                        </a:rPr>
                        <a:t> It will require NAS data.</a:t>
                      </a:r>
                    </a:p>
                    <a:p>
                      <a:pPr marL="0" marR="0" lvl="0" indent="0" algn="l" defTabSz="914400" rtl="0" eaLnBrk="1" fontAlgn="base" latinLnBrk="0" hangingPunct="1">
                        <a:lnSpc>
                          <a:spcPct val="100000"/>
                        </a:lnSpc>
                        <a:spcBef>
                          <a:spcPts val="200"/>
                        </a:spcBef>
                        <a:spcAft>
                          <a:spcPct val="0"/>
                        </a:spcAft>
                        <a:buClrTx/>
                        <a:buSzTx/>
                        <a:buFontTx/>
                        <a:buAutoNum type="alphaLcParenR"/>
                        <a:tabLst/>
                      </a:pPr>
                      <a:r>
                        <a:rPr kumimoji="0" lang="en-US" sz="1200" b="0" i="0" u="none" strike="noStrike" cap="none" normalizeH="0" baseline="0">
                          <a:ln>
                            <a:noFill/>
                          </a:ln>
                          <a:solidFill>
                            <a:schemeClr val="tx1"/>
                          </a:solidFill>
                          <a:effectLst/>
                          <a:latin typeface="Segoe UI" panose="020B0502040204020203" pitchFamily="34" charset="0"/>
                          <a:cs typeface="Segoe UI" panose="020B0502040204020203" pitchFamily="34" charset="0"/>
                        </a:rPr>
                        <a:t> It will provide safety data and tools for the NAS</a:t>
                      </a:r>
                    </a:p>
                  </a:txBody>
                  <a:tcPr marL="91424" marR="91424" marT="45646" marB="4564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6888">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cs typeface="Segoe UI" panose="020B0502040204020203" pitchFamily="34" charset="0"/>
                        </a:rPr>
                        <a:t>SAFE-02</a:t>
                      </a:r>
                    </a:p>
                  </a:txBody>
                  <a:tcPr marL="91424" marR="91424" marT="45646" marB="4564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sz="1200" b="0" i="0" u="none" strike="noStrike" cap="none" normalizeH="0" baseline="0">
                          <a:ln>
                            <a:noFill/>
                          </a:ln>
                          <a:solidFill>
                            <a:schemeClr val="tx1"/>
                          </a:solidFill>
                          <a:effectLst/>
                          <a:latin typeface="Segoe UI" panose="020B0502040204020203" pitchFamily="34" charset="0"/>
                          <a:cs typeface="Segoe UI" panose="020B0502040204020203" pitchFamily="34" charset="0"/>
                        </a:rPr>
                        <a:t>SMS Implementations for other LOBs are part of the FAA Mission Support EA.  These activities are depicted on the Safety Infrastructure Roadmap for coordination purposes. </a:t>
                      </a:r>
                    </a:p>
                  </a:txBody>
                  <a:tcPr marL="91424" marR="91424" marT="45646" marB="45646"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is table describes all of the Aircraft Roadmap: Decision Points.">
            <a:extLst>
              <a:ext uri="{FF2B5EF4-FFF2-40B4-BE49-F238E27FC236}">
                <a16:creationId xmlns:a16="http://schemas.microsoft.com/office/drawing/2014/main" id="{4C1C2B8D-1564-441C-9992-908767EAA9A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770351128"/>
              </p:ext>
            </p:extLst>
          </p:nvPr>
        </p:nvGraphicFramePr>
        <p:xfrm>
          <a:off x="457200" y="422275"/>
          <a:ext cx="8229600" cy="338352"/>
        </p:xfrm>
        <a:graphic>
          <a:graphicData uri="http://schemas.openxmlformats.org/drawingml/2006/table">
            <a:tbl>
              <a:tblPr firstRow="1"/>
              <a:tblGrid>
                <a:gridCol w="420492">
                  <a:extLst>
                    <a:ext uri="{9D8B030D-6E8A-4147-A177-3AD203B41FA5}">
                      <a16:colId xmlns:a16="http://schemas.microsoft.com/office/drawing/2014/main" val="796137354"/>
                    </a:ext>
                  </a:extLst>
                </a:gridCol>
                <a:gridCol w="624729">
                  <a:extLst>
                    <a:ext uri="{9D8B030D-6E8A-4147-A177-3AD203B41FA5}">
                      <a16:colId xmlns:a16="http://schemas.microsoft.com/office/drawing/2014/main" val="1737319581"/>
                    </a:ext>
                  </a:extLst>
                </a:gridCol>
                <a:gridCol w="564659">
                  <a:extLst>
                    <a:ext uri="{9D8B030D-6E8A-4147-A177-3AD203B41FA5}">
                      <a16:colId xmlns:a16="http://schemas.microsoft.com/office/drawing/2014/main" val="1905117356"/>
                    </a:ext>
                  </a:extLst>
                </a:gridCol>
                <a:gridCol w="865009">
                  <a:extLst>
                    <a:ext uri="{9D8B030D-6E8A-4147-A177-3AD203B41FA5}">
                      <a16:colId xmlns:a16="http://schemas.microsoft.com/office/drawing/2014/main" val="4127677887"/>
                    </a:ext>
                  </a:extLst>
                </a:gridCol>
                <a:gridCol w="636742">
                  <a:extLst>
                    <a:ext uri="{9D8B030D-6E8A-4147-A177-3AD203B41FA5}">
                      <a16:colId xmlns:a16="http://schemas.microsoft.com/office/drawing/2014/main" val="3611441958"/>
                    </a:ext>
                  </a:extLst>
                </a:gridCol>
                <a:gridCol w="5117969">
                  <a:extLst>
                    <a:ext uri="{9D8B030D-6E8A-4147-A177-3AD203B41FA5}">
                      <a16:colId xmlns:a16="http://schemas.microsoft.com/office/drawing/2014/main" val="3739694284"/>
                    </a:ext>
                  </a:extLst>
                </a:gridCol>
              </a:tblGrid>
              <a:tr h="338352">
                <a:tc>
                  <a:txBody>
                    <a:bodyPr/>
                    <a:lstStyle/>
                    <a:p>
                      <a:pPr algn="ctr" fontAlgn="ctr"/>
                      <a:r>
                        <a:rPr lang="en-US" sz="900" b="1" i="0" u="none" strike="noStrike">
                          <a:solidFill>
                            <a:srgbClr val="000000"/>
                          </a:solidFill>
                          <a:effectLst/>
                          <a:latin typeface="Segoe UI" panose="020B0502040204020203" pitchFamily="34" charset="0"/>
                          <a:cs typeface="Segoe UI" panose="020B0502040204020203" pitchFamily="34" charset="0"/>
                        </a:rPr>
                        <a:t>DP #</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Target Date CY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High Priority</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Primary Domain</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Type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tc>
                  <a:txBody>
                    <a:bodyPr/>
                    <a:lstStyle/>
                    <a:p>
                      <a:pPr algn="ctr" rtl="0" fontAlgn="ctr"/>
                      <a:r>
                        <a:rPr lang="en-US" sz="900" b="1" i="0" u="none" strike="noStrike">
                          <a:solidFill>
                            <a:srgbClr val="000000"/>
                          </a:solidFill>
                          <a:effectLst/>
                          <a:latin typeface="Segoe UI" panose="020B0502040204020203" pitchFamily="34" charset="0"/>
                          <a:cs typeface="Segoe UI" panose="020B0502040204020203" pitchFamily="34" charset="0"/>
                        </a:rPr>
                        <a:t>Name</a:t>
                      </a:r>
                    </a:p>
                  </a:txBody>
                  <a:tcPr marL="4823" marR="4823" marT="48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142873934"/>
                  </a:ext>
                </a:extLst>
              </a:tr>
            </a:tbl>
          </a:graphicData>
        </a:graphic>
      </p:graphicFrame>
      <p:sp>
        <p:nvSpPr>
          <p:cNvPr id="3" name="Title 2" descr="Safety Roadmap: Decision Points (1 of 1)">
            <a:extLst>
              <a:ext uri="{FF2B5EF4-FFF2-40B4-BE49-F238E27FC236}">
                <a16:creationId xmlns:a16="http://schemas.microsoft.com/office/drawing/2014/main" id="{E813D708-C8A3-45E8-82AF-77C651B5DB68}"/>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Safety Roadmap: Decision Points (1 of 1)</a:t>
            </a:r>
          </a:p>
        </p:txBody>
      </p:sp>
      <p:sp>
        <p:nvSpPr>
          <p:cNvPr id="2" name="Slide Number Placeholder 1" descr="104">
            <a:extLst>
              <a:ext uri="{FF2B5EF4-FFF2-40B4-BE49-F238E27FC236}">
                <a16:creationId xmlns:a16="http://schemas.microsoft.com/office/drawing/2014/main" id="{32B8198B-2FB4-43F3-B18E-366FCED0D7D3}"/>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96</a:t>
            </a:fld>
            <a:endParaRPr lang="en-US"/>
          </a:p>
        </p:txBody>
      </p:sp>
      <p:graphicFrame>
        <p:nvGraphicFramePr>
          <p:cNvPr id="5" name="Diagram DPs" descr="Safety Decision Points table">
            <a:extLst>
              <a:ext uri="{FF2B5EF4-FFF2-40B4-BE49-F238E27FC236}">
                <a16:creationId xmlns:a16="http://schemas.microsoft.com/office/drawing/2014/main" id="{FBB2FA12-D80C-4540-9BBF-03CEECE68F6A}"/>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210582374"/>
              </p:ext>
            </p:extLst>
          </p:nvPr>
        </p:nvGraphicFramePr>
        <p:xfrm>
          <a:off x="452628" y="758952"/>
          <a:ext cx="8247888" cy="5803364"/>
        </p:xfrm>
        <a:graphic>
          <a:graphicData uri="http://schemas.openxmlformats.org/presentationml/2006/ole">
            <mc:AlternateContent xmlns:mc="http://schemas.openxmlformats.org/markup-compatibility/2006">
              <mc:Choice xmlns:v="urn:schemas-microsoft-com:vml" Requires="v">
                <p:oleObj spid="_x0000_s20482" name="Worksheet" r:id="rId2" imgW="8382099" imgH="5899069" progId="Excel.Sheet.12">
                  <p:link/>
                </p:oleObj>
              </mc:Choice>
              <mc:Fallback>
                <p:oleObj name="Worksheet" r:id="rId2" imgW="8382099" imgH="5899069" progId="Excel.Sheet.12">
                  <p:link/>
                  <p:pic>
                    <p:nvPicPr>
                      <p:cNvPr id="5" name="Diagram DPs" descr="Safety Decision Points table">
                        <a:extLst>
                          <a:ext uri="{FF2B5EF4-FFF2-40B4-BE49-F238E27FC236}">
                            <a16:creationId xmlns:a16="http://schemas.microsoft.com/office/drawing/2014/main" id="{FBB2FA12-D80C-4540-9BBF-03CEECE68F6A}"/>
                          </a:ext>
                          <a:ext uri="{C183D7F6-B498-43B3-948B-1728B52AA6E4}">
                            <adec:decorative xmlns:adec="http://schemas.microsoft.com/office/drawing/2017/decorative" val="0"/>
                          </a:ext>
                        </a:extLst>
                      </p:cNvPr>
                      <p:cNvPicPr/>
                      <p:nvPr/>
                    </p:nvPicPr>
                    <p:blipFill>
                      <a:blip r:embed="rId3"/>
                      <a:stretch>
                        <a:fillRect/>
                      </a:stretch>
                    </p:blipFill>
                    <p:spPr>
                      <a:xfrm>
                        <a:off x="452628" y="758952"/>
                        <a:ext cx="8247888" cy="5803364"/>
                      </a:xfrm>
                      <a:prstGeom prst="rect">
                        <a:avLst/>
                      </a:prstGeom>
                    </p:spPr>
                  </p:pic>
                </p:oleObj>
              </mc:Fallback>
            </mc:AlternateContent>
          </a:graphicData>
        </a:graphic>
      </p:graphicFrame>
    </p:spTree>
    <p:extLst>
      <p:ext uri="{BB962C8B-B14F-4D97-AF65-F5344CB8AC3E}">
        <p14:creationId xmlns:p14="http://schemas.microsoft.com/office/powerpoint/2010/main" val="17175671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2" descr="Surveillance">
            <a:extLst>
              <a:ext uri="{FF2B5EF4-FFF2-40B4-BE49-F238E27FC236}">
                <a16:creationId xmlns:a16="http://schemas.microsoft.com/office/drawing/2014/main" id="{039D57D2-B36F-4B1F-8A6E-04724E5A285E}"/>
              </a:ext>
              <a:ext uri="{C183D7F6-B498-43B3-948B-1728B52AA6E4}">
                <adec:decorative xmlns:adec="http://schemas.microsoft.com/office/drawing/2017/decorative" val="0"/>
              </a:ext>
            </a:extLst>
          </p:cNvPr>
          <p:cNvSpPr>
            <a:spLocks noGrp="1" noChangeArrowheads="1"/>
          </p:cNvSpPr>
          <p:nvPr>
            <p:ph type="title"/>
          </p:nvPr>
        </p:nvSpPr>
        <p:spPr>
          <a:xfrm>
            <a:off x="317351" y="465907"/>
            <a:ext cx="8503920" cy="667512"/>
          </a:xfrm>
        </p:spPr>
        <p:txBody>
          <a:bodyPr/>
          <a:lstStyle/>
          <a:p>
            <a:r>
              <a:rPr lang="en-US" altLang="en-US"/>
              <a:t>Surveillance</a:t>
            </a:r>
          </a:p>
        </p:txBody>
      </p:sp>
      <p:sp>
        <p:nvSpPr>
          <p:cNvPr id="144387" name="Subtitle 3" descr="Objective: The Surveillance roadmap depicts the sustainment of legacy surveillance systems and the evolution towards the NextGen environment. &#10;&#10;For more information, please contact James Baird (james.baird@faa.gov).&#10;&#10;&#10;">
            <a:extLst>
              <a:ext uri="{FF2B5EF4-FFF2-40B4-BE49-F238E27FC236}">
                <a16:creationId xmlns:a16="http://schemas.microsoft.com/office/drawing/2014/main" id="{67BD3035-D619-4DAF-9129-5BDF09B8CD1A}"/>
              </a:ext>
              <a:ext uri="{C183D7F6-B498-43B3-948B-1728B52AA6E4}">
                <adec:decorative xmlns:adec="http://schemas.microsoft.com/office/drawing/2017/decorative" val="0"/>
              </a:ext>
            </a:extLst>
          </p:cNvPr>
          <p:cNvSpPr>
            <a:spLocks noGrp="1" noChangeArrowheads="1"/>
          </p:cNvSpPr>
          <p:nvPr>
            <p:ph type="body" sz="quarter" idx="10"/>
          </p:nvPr>
        </p:nvSpPr>
        <p:spPr bwMode="auto">
          <a:xfrm>
            <a:off x="317351" y="1233377"/>
            <a:ext cx="850392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a:t>Objective: The Surveillance roadmap depicts the sustainment of legacy surveillance systems and the evolution towards the NextGen environment. </a:t>
            </a:r>
          </a:p>
          <a:p>
            <a:endParaRPr lang="en-US" altLang="en-US"/>
          </a:p>
          <a:p>
            <a:r>
              <a:rPr lang="en-US" altLang="en-US"/>
              <a:t>For more information, please contact James Baird (james.baird@faa.gov).</a:t>
            </a:r>
          </a:p>
          <a:p>
            <a:endParaRPr lang="en-US" altLang="en-US"/>
          </a:p>
          <a:p>
            <a:endParaRPr lang="en-US" altLang="en-US"/>
          </a:p>
          <a:p>
            <a:endParaRPr lang="en-US" altLang="en-US"/>
          </a:p>
        </p:txBody>
      </p:sp>
      <p:sp>
        <p:nvSpPr>
          <p:cNvPr id="2" name="Slide Number Placeholder 1" descr="105">
            <a:extLst>
              <a:ext uri="{FF2B5EF4-FFF2-40B4-BE49-F238E27FC236}">
                <a16:creationId xmlns:a16="http://schemas.microsoft.com/office/drawing/2014/main" id="{FCFC4F6E-6542-49CF-AAC2-4FC049166669}"/>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urveillance Roadmap (1 of 4)">
            <a:extLst>
              <a:ext uri="{FF2B5EF4-FFF2-40B4-BE49-F238E27FC236}">
                <a16:creationId xmlns:a16="http://schemas.microsoft.com/office/drawing/2014/main" id="{629B2AD0-64E3-4ED1-B339-36DA710681CC}"/>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Surveillance Roadmap (1 of 4)</a:t>
            </a:r>
          </a:p>
        </p:txBody>
      </p:sp>
      <p:sp>
        <p:nvSpPr>
          <p:cNvPr id="3" name="Slide Number Placeholder 2" descr="106">
            <a:extLst>
              <a:ext uri="{FF2B5EF4-FFF2-40B4-BE49-F238E27FC236}">
                <a16:creationId xmlns:a16="http://schemas.microsoft.com/office/drawing/2014/main" id="{1EE8115A-4309-4002-BD86-AC043E2E6D45}"/>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98</a:t>
            </a:fld>
            <a:endParaRPr lang="en-US"/>
          </a:p>
        </p:txBody>
      </p:sp>
      <p:grpSp>
        <p:nvGrpSpPr>
          <p:cNvPr id="6" name="Group 5" descr="Page 1 of 4 of the Surveillance roadmap captures the cooperative surveillance broadcast services.  These include ADS-B, ADS-C, TIS-B, and FIS-B.">
            <a:extLst>
              <a:ext uri="{FF2B5EF4-FFF2-40B4-BE49-F238E27FC236}">
                <a16:creationId xmlns:a16="http://schemas.microsoft.com/office/drawing/2014/main" id="{A6033DCE-E416-4646-A569-46749106A114}"/>
              </a:ext>
            </a:extLst>
          </p:cNvPr>
          <p:cNvGrpSpPr/>
          <p:nvPr/>
        </p:nvGrpSpPr>
        <p:grpSpPr>
          <a:xfrm>
            <a:off x="30163" y="574673"/>
            <a:ext cx="9034462" cy="5888270"/>
            <a:chOff x="30163" y="574673"/>
            <a:chExt cx="9034462" cy="5888270"/>
          </a:xfrm>
        </p:grpSpPr>
        <p:sp>
          <p:nvSpPr>
            <p:cNvPr id="145413" name="Rectangle 169">
              <a:extLst>
                <a:ext uri="{FF2B5EF4-FFF2-40B4-BE49-F238E27FC236}">
                  <a16:creationId xmlns:a16="http://schemas.microsoft.com/office/drawing/2014/main" id="{8640F0E3-87FC-4508-B041-0D2B55AEB6CF}"/>
                </a:ext>
                <a:ext uri="{C183D7F6-B498-43B3-948B-1728B52AA6E4}">
                  <adec:decorative xmlns:adec="http://schemas.microsoft.com/office/drawing/2017/decorative" val="1"/>
                </a:ext>
              </a:extLst>
            </p:cNvPr>
            <p:cNvSpPr>
              <a:spLocks noChangeArrowheads="1"/>
            </p:cNvSpPr>
            <p:nvPr/>
          </p:nvSpPr>
          <p:spPr bwMode="auto">
            <a:xfrm flipV="1">
              <a:off x="30163" y="574673"/>
              <a:ext cx="9034462" cy="5888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Cooperative Surveillance - Broadcast Services</a:t>
              </a:r>
            </a:p>
          </p:txBody>
        </p:sp>
        <p:sp>
          <p:nvSpPr>
            <p:cNvPr id="145429" name="Rectangle 108">
              <a:extLst>
                <a:ext uri="{FF2B5EF4-FFF2-40B4-BE49-F238E27FC236}">
                  <a16:creationId xmlns:a16="http://schemas.microsoft.com/office/drawing/2014/main" id="{EC3A9898-2796-48C4-8000-D2E91D3C05A6}"/>
                </a:ext>
                <a:ext uri="{C183D7F6-B498-43B3-948B-1728B52AA6E4}">
                  <adec:decorative xmlns:adec="http://schemas.microsoft.com/office/drawing/2017/decorative" val="1"/>
                </a:ext>
              </a:extLst>
            </p:cNvPr>
            <p:cNvSpPr>
              <a:spLocks noChangeArrowheads="1"/>
            </p:cNvSpPr>
            <p:nvPr/>
          </p:nvSpPr>
          <p:spPr bwMode="auto">
            <a:xfrm>
              <a:off x="5540781" y="4188899"/>
              <a:ext cx="1188684" cy="117704"/>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ADS-B In Applications</a:t>
              </a:r>
            </a:p>
          </p:txBody>
        </p:sp>
        <p:cxnSp>
          <p:nvCxnSpPr>
            <p:cNvPr id="145430" name="Straight Arrow Connector 19">
              <a:extLst>
                <a:ext uri="{FF2B5EF4-FFF2-40B4-BE49-F238E27FC236}">
                  <a16:creationId xmlns:a16="http://schemas.microsoft.com/office/drawing/2014/main" id="{866D323C-A4CC-45A8-B76D-986660E1285F}"/>
                </a:ext>
                <a:ext uri="{C183D7F6-B498-43B3-948B-1728B52AA6E4}">
                  <adec:decorative xmlns:adec="http://schemas.microsoft.com/office/drawing/2017/decorative" val="1"/>
                </a:ext>
              </a:extLst>
            </p:cNvPr>
            <p:cNvCxnSpPr>
              <a:cxnSpLocks/>
            </p:cNvCxnSpPr>
            <p:nvPr/>
          </p:nvCxnSpPr>
          <p:spPr bwMode="auto">
            <a:xfrm flipH="1">
              <a:off x="5154482" y="4248336"/>
              <a:ext cx="285543" cy="399083"/>
            </a:xfrm>
            <a:prstGeom prst="straightConnector1">
              <a:avLst/>
            </a:prstGeom>
            <a:noFill/>
            <a:ln w="12700" algn="ctr">
              <a:solidFill>
                <a:schemeClr val="tx1"/>
              </a:solidFill>
              <a:round/>
              <a:headEnd/>
              <a:tailEnd type="triangle" w="med" len="med"/>
            </a:ln>
          </p:spPr>
        </p:cxnSp>
        <p:cxnSp>
          <p:nvCxnSpPr>
            <p:cNvPr id="145431" name="Straight Arrow Connector 20">
              <a:extLst>
                <a:ext uri="{FF2B5EF4-FFF2-40B4-BE49-F238E27FC236}">
                  <a16:creationId xmlns:a16="http://schemas.microsoft.com/office/drawing/2014/main" id="{4C5B6881-26D1-41FC-BA92-88D0AD843F22}"/>
                </a:ext>
                <a:ext uri="{C183D7F6-B498-43B3-948B-1728B52AA6E4}">
                  <adec:decorative xmlns:adec="http://schemas.microsoft.com/office/drawing/2017/decorative" val="1"/>
                </a:ext>
              </a:extLst>
            </p:cNvPr>
            <p:cNvCxnSpPr>
              <a:cxnSpLocks/>
            </p:cNvCxnSpPr>
            <p:nvPr/>
          </p:nvCxnSpPr>
          <p:spPr bwMode="auto">
            <a:xfrm flipH="1" flipV="1">
              <a:off x="4724802" y="4240092"/>
              <a:ext cx="715222" cy="8242"/>
            </a:xfrm>
            <a:prstGeom prst="straightConnector1">
              <a:avLst/>
            </a:prstGeom>
            <a:noFill/>
            <a:ln w="12700" algn="ctr">
              <a:solidFill>
                <a:schemeClr val="tx1"/>
              </a:solidFill>
              <a:round/>
              <a:headEnd/>
              <a:tailEnd type="triangle" w="med" len="med"/>
            </a:ln>
          </p:spPr>
        </p:cxnSp>
        <p:sp>
          <p:nvSpPr>
            <p:cNvPr id="145428" name="Rectangle 108">
              <a:extLst>
                <a:ext uri="{FF2B5EF4-FFF2-40B4-BE49-F238E27FC236}">
                  <a16:creationId xmlns:a16="http://schemas.microsoft.com/office/drawing/2014/main" id="{7ECFCB28-98E8-4198-B89E-87FB2C7E5150}"/>
                </a:ext>
                <a:ext uri="{C183D7F6-B498-43B3-948B-1728B52AA6E4}">
                  <adec:decorative xmlns:adec="http://schemas.microsoft.com/office/drawing/2017/decorative" val="1"/>
                </a:ext>
              </a:extLst>
            </p:cNvPr>
            <p:cNvSpPr>
              <a:spLocks noChangeArrowheads="1"/>
            </p:cNvSpPr>
            <p:nvPr/>
          </p:nvSpPr>
          <p:spPr bwMode="auto">
            <a:xfrm>
              <a:off x="5136437" y="3036978"/>
              <a:ext cx="1478759" cy="129015"/>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ADS-B Services &amp; Baselines</a:t>
              </a:r>
            </a:p>
          </p:txBody>
        </p:sp>
        <p:cxnSp>
          <p:nvCxnSpPr>
            <p:cNvPr id="145436" name="Straight Arrow Connector 25">
              <a:extLst>
                <a:ext uri="{FF2B5EF4-FFF2-40B4-BE49-F238E27FC236}">
                  <a16:creationId xmlns:a16="http://schemas.microsoft.com/office/drawing/2014/main" id="{B4264D42-4674-40DD-8432-A70782CD71D4}"/>
                </a:ext>
                <a:ext uri="{C183D7F6-B498-43B3-948B-1728B52AA6E4}">
                  <adec:decorative xmlns:adec="http://schemas.microsoft.com/office/drawing/2017/decorative" val="1"/>
                </a:ext>
              </a:extLst>
            </p:cNvPr>
            <p:cNvCxnSpPr>
              <a:cxnSpLocks noChangeShapeType="1"/>
            </p:cNvCxnSpPr>
            <p:nvPr/>
          </p:nvCxnSpPr>
          <p:spPr bwMode="auto">
            <a:xfrm flipH="1" flipV="1">
              <a:off x="4822962" y="2926631"/>
              <a:ext cx="246471" cy="179977"/>
            </a:xfrm>
            <a:prstGeom prst="straightConnector1">
              <a:avLst/>
            </a:prstGeom>
            <a:noFill/>
            <a:ln w="12700" algn="ctr">
              <a:solidFill>
                <a:schemeClr val="tx1"/>
              </a:solidFill>
              <a:round/>
              <a:headEnd/>
              <a:tailEnd type="triangle" w="med" len="med"/>
            </a:ln>
          </p:spPr>
        </p:cxnSp>
        <p:sp>
          <p:nvSpPr>
            <p:cNvPr id="145487" name="Rectangle 108">
              <a:extLst>
                <a:ext uri="{FF2B5EF4-FFF2-40B4-BE49-F238E27FC236}">
                  <a16:creationId xmlns:a16="http://schemas.microsoft.com/office/drawing/2014/main" id="{AE79BC7B-82BD-42FD-A47E-3B49631D4A25}"/>
                </a:ext>
                <a:ext uri="{C183D7F6-B498-43B3-948B-1728B52AA6E4}">
                  <adec:decorative xmlns:adec="http://schemas.microsoft.com/office/drawing/2017/decorative" val="1"/>
                </a:ext>
              </a:extLst>
            </p:cNvPr>
            <p:cNvSpPr>
              <a:spLocks noChangeArrowheads="1"/>
            </p:cNvSpPr>
            <p:nvPr/>
          </p:nvSpPr>
          <p:spPr bwMode="auto">
            <a:xfrm>
              <a:off x="3723238" y="6059435"/>
              <a:ext cx="1741317" cy="248169"/>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Advanced Surveillance Enhanced Procedural Separation</a:t>
              </a:r>
            </a:p>
          </p:txBody>
        </p:sp>
        <p:sp>
          <p:nvSpPr>
            <p:cNvPr id="54" name="Rectangle 108">
              <a:extLst>
                <a:ext uri="{FF2B5EF4-FFF2-40B4-BE49-F238E27FC236}">
                  <a16:creationId xmlns:a16="http://schemas.microsoft.com/office/drawing/2014/main" id="{12215675-CF47-49E6-8C28-AA5ECC70FE5B}"/>
                </a:ext>
                <a:ext uri="{C183D7F6-B498-43B3-948B-1728B52AA6E4}">
                  <adec:decorative xmlns:adec="http://schemas.microsoft.com/office/drawing/2017/decorative" val="1"/>
                </a:ext>
              </a:extLst>
            </p:cNvPr>
            <p:cNvSpPr>
              <a:spLocks noChangeArrowheads="1"/>
            </p:cNvSpPr>
            <p:nvPr/>
          </p:nvSpPr>
          <p:spPr bwMode="auto">
            <a:xfrm>
              <a:off x="4442516" y="5669451"/>
              <a:ext cx="1524633" cy="149779"/>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9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Includes Space-Based ADS-B</a:t>
              </a:r>
            </a:p>
          </p:txBody>
        </p:sp>
        <p:cxnSp>
          <p:nvCxnSpPr>
            <p:cNvPr id="55" name="Straight Arrow Connector 19">
              <a:extLst>
                <a:ext uri="{FF2B5EF4-FFF2-40B4-BE49-F238E27FC236}">
                  <a16:creationId xmlns:a16="http://schemas.microsoft.com/office/drawing/2014/main" id="{E6BC8CB0-6037-4A89-ACA5-C7889D4A6DA5}"/>
                </a:ext>
                <a:ext uri="{C183D7F6-B498-43B3-948B-1728B52AA6E4}">
                  <adec:decorative xmlns:adec="http://schemas.microsoft.com/office/drawing/2017/decorative" val="1"/>
                </a:ext>
              </a:extLst>
            </p:cNvPr>
            <p:cNvCxnSpPr>
              <a:cxnSpLocks/>
            </p:cNvCxnSpPr>
            <p:nvPr/>
          </p:nvCxnSpPr>
          <p:spPr bwMode="auto">
            <a:xfrm flipH="1">
              <a:off x="3463495" y="5744339"/>
              <a:ext cx="914056" cy="244422"/>
            </a:xfrm>
            <a:prstGeom prst="straightConnector1">
              <a:avLst/>
            </a:prstGeom>
            <a:noFill/>
            <a:ln w="12700" algn="ctr">
              <a:solidFill>
                <a:schemeClr val="tx1"/>
              </a:solidFill>
              <a:round/>
              <a:headEnd/>
              <a:tailEnd type="triangle" w="med" len="med"/>
            </a:ln>
          </p:spPr>
        </p:cxnSp>
        <p:sp>
          <p:nvSpPr>
            <p:cNvPr id="56" name="decision 1323" descr="decision 1323">
              <a:hlinkClick r:id="rId2"/>
              <a:extLst>
                <a:ext uri="{FF2B5EF4-FFF2-40B4-BE49-F238E27FC236}">
                  <a16:creationId xmlns:a16="http://schemas.microsoft.com/office/drawing/2014/main" id="{74BE5E20-54D3-49B9-BC11-D20A599564F7}"/>
                </a:ext>
                <a:ext uri="{C183D7F6-B498-43B3-948B-1728B52AA6E4}">
                  <adec:decorative xmlns:adec="http://schemas.microsoft.com/office/drawing/2017/decorative" val="0"/>
                </a:ext>
              </a:extLst>
            </p:cNvPr>
            <p:cNvSpPr>
              <a:spLocks noChangeArrowheads="1"/>
            </p:cNvSpPr>
            <p:nvPr/>
          </p:nvSpPr>
          <p:spPr bwMode="auto">
            <a:xfrm>
              <a:off x="2142382" y="2589738"/>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1323</a:t>
              </a:r>
            </a:p>
          </p:txBody>
        </p:sp>
        <p:sp>
          <p:nvSpPr>
            <p:cNvPr id="60" name="Rectangle 108">
              <a:extLst>
                <a:ext uri="{FF2B5EF4-FFF2-40B4-BE49-F238E27FC236}">
                  <a16:creationId xmlns:a16="http://schemas.microsoft.com/office/drawing/2014/main" id="{E128ED81-F517-4949-9905-69F50B4D8B9D}"/>
                </a:ext>
                <a:ext uri="{C183D7F6-B498-43B3-948B-1728B52AA6E4}">
                  <adec:decorative xmlns:adec="http://schemas.microsoft.com/office/drawing/2017/decorative" val="1"/>
                </a:ext>
              </a:extLst>
            </p:cNvPr>
            <p:cNvSpPr>
              <a:spLocks noChangeArrowheads="1"/>
            </p:cNvSpPr>
            <p:nvPr/>
          </p:nvSpPr>
          <p:spPr bwMode="auto">
            <a:xfrm>
              <a:off x="2137905" y="4197941"/>
              <a:ext cx="2194560" cy="118484"/>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ADS-B In Appl - Interval Management Planning</a:t>
              </a:r>
            </a:p>
          </p:txBody>
        </p:sp>
        <p:sp>
          <p:nvSpPr>
            <p:cNvPr id="145421" name="Line 116">
              <a:extLst>
                <a:ext uri="{FF2B5EF4-FFF2-40B4-BE49-F238E27FC236}">
                  <a16:creationId xmlns:a16="http://schemas.microsoft.com/office/drawing/2014/main" id="{3948349B-FF15-4940-93A6-E398C3A246C1}"/>
                </a:ext>
                <a:ext uri="{C183D7F6-B498-43B3-948B-1728B52AA6E4}">
                  <adec:decorative xmlns:adec="http://schemas.microsoft.com/office/drawing/2017/decorative" val="1"/>
                </a:ext>
              </a:extLst>
            </p:cNvPr>
            <p:cNvSpPr>
              <a:spLocks noChangeShapeType="1"/>
            </p:cNvSpPr>
            <p:nvPr/>
          </p:nvSpPr>
          <p:spPr bwMode="auto">
            <a:xfrm flipV="1">
              <a:off x="1096769" y="729064"/>
              <a:ext cx="78912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22" name="system 745" descr="system 745">
              <a:hlinkClick r:id="rId3"/>
              <a:extLst>
                <a:ext uri="{FF2B5EF4-FFF2-40B4-BE49-F238E27FC236}">
                  <a16:creationId xmlns:a16="http://schemas.microsoft.com/office/drawing/2014/main" id="{1FC04FC6-85E3-4B12-950E-E8735A7E0958}"/>
                </a:ext>
                <a:ext uri="{C183D7F6-B498-43B3-948B-1728B52AA6E4}">
                  <adec:decorative xmlns:adec="http://schemas.microsoft.com/office/drawing/2017/decorative" val="0"/>
                </a:ext>
              </a:extLst>
            </p:cNvPr>
            <p:cNvSpPr>
              <a:spLocks noChangeArrowheads="1"/>
            </p:cNvSpPr>
            <p:nvPr/>
          </p:nvSpPr>
          <p:spPr bwMode="auto">
            <a:xfrm>
              <a:off x="229917" y="636056"/>
              <a:ext cx="859554"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ADS-B</a:t>
              </a:r>
            </a:p>
          </p:txBody>
        </p:sp>
        <p:sp>
          <p:nvSpPr>
            <p:cNvPr id="145424" name="Line 116">
              <a:extLst>
                <a:ext uri="{FF2B5EF4-FFF2-40B4-BE49-F238E27FC236}">
                  <a16:creationId xmlns:a16="http://schemas.microsoft.com/office/drawing/2014/main" id="{6AC4E67F-112F-4011-989E-CA641DB7660F}"/>
                </a:ext>
                <a:ext uri="{C183D7F6-B498-43B3-948B-1728B52AA6E4}">
                  <adec:decorative xmlns:adec="http://schemas.microsoft.com/office/drawing/2017/decorative" val="1"/>
                </a:ext>
              </a:extLst>
            </p:cNvPr>
            <p:cNvSpPr>
              <a:spLocks noChangeShapeType="1"/>
            </p:cNvSpPr>
            <p:nvPr/>
          </p:nvSpPr>
          <p:spPr bwMode="auto">
            <a:xfrm flipV="1">
              <a:off x="1097837" y="1070815"/>
              <a:ext cx="78912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25" name="system 1249" descr="system 1249">
              <a:hlinkClick r:id="rId4"/>
              <a:extLst>
                <a:ext uri="{FF2B5EF4-FFF2-40B4-BE49-F238E27FC236}">
                  <a16:creationId xmlns:a16="http://schemas.microsoft.com/office/drawing/2014/main" id="{5F03F2C4-1586-4D37-ABFF-AF3D0997FB2E}"/>
                </a:ext>
                <a:ext uri="{C183D7F6-B498-43B3-948B-1728B52AA6E4}">
                  <adec:decorative xmlns:adec="http://schemas.microsoft.com/office/drawing/2017/decorative" val="0"/>
                </a:ext>
              </a:extLst>
            </p:cNvPr>
            <p:cNvSpPr>
              <a:spLocks noChangeArrowheads="1"/>
            </p:cNvSpPr>
            <p:nvPr/>
          </p:nvSpPr>
          <p:spPr bwMode="auto">
            <a:xfrm>
              <a:off x="233254" y="985750"/>
              <a:ext cx="856219"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ADS-R</a:t>
              </a:r>
            </a:p>
          </p:txBody>
        </p:sp>
        <p:sp>
          <p:nvSpPr>
            <p:cNvPr id="145427" name="segment 891" descr="segment 891">
              <a:hlinkClick r:id="rId5"/>
              <a:extLst>
                <a:ext uri="{FF2B5EF4-FFF2-40B4-BE49-F238E27FC236}">
                  <a16:creationId xmlns:a16="http://schemas.microsoft.com/office/drawing/2014/main" id="{E7141EE0-A54F-41B8-B4B0-168D8DA84288}"/>
                </a:ext>
                <a:ext uri="{C183D7F6-B498-43B3-948B-1728B52AA6E4}">
                  <adec:decorative xmlns:adec="http://schemas.microsoft.com/office/drawing/2017/decorative" val="0"/>
                </a:ext>
              </a:extLst>
            </p:cNvPr>
            <p:cNvSpPr>
              <a:spLocks noChangeArrowheads="1"/>
            </p:cNvSpPr>
            <p:nvPr/>
          </p:nvSpPr>
          <p:spPr bwMode="auto">
            <a:xfrm>
              <a:off x="1172111" y="4187565"/>
              <a:ext cx="914400"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145432" name="segment 610" descr="segment 610">
              <a:hlinkClick r:id="rId6"/>
              <a:extLst>
                <a:ext uri="{FF2B5EF4-FFF2-40B4-BE49-F238E27FC236}">
                  <a16:creationId xmlns:a16="http://schemas.microsoft.com/office/drawing/2014/main" id="{B56A753B-EB7C-4FF0-9557-AE17A8EF848B}"/>
                </a:ext>
                <a:ext uri="{C183D7F6-B498-43B3-948B-1728B52AA6E4}">
                  <adec:decorative xmlns:adec="http://schemas.microsoft.com/office/drawing/2017/decorative" val="0"/>
                </a:ext>
              </a:extLst>
            </p:cNvPr>
            <p:cNvSpPr>
              <a:spLocks noChangeArrowheads="1"/>
            </p:cNvSpPr>
            <p:nvPr/>
          </p:nvSpPr>
          <p:spPr bwMode="auto">
            <a:xfrm>
              <a:off x="3106224" y="4726075"/>
              <a:ext cx="2048256" cy="228600"/>
            </a:xfrm>
            <a:prstGeom prst="rect">
              <a:avLst/>
            </a:prstGeom>
            <a:solidFill>
              <a:srgbClr val="FFC000"/>
            </a:solidFill>
            <a:ln w="9525">
              <a:solidFill>
                <a:schemeClr val="tx1"/>
              </a:solidFill>
              <a:prstDash val="solid"/>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a:cs typeface="Segoe UI"/>
                </a:rPr>
                <a:t>  ADS-B Advanced Interval Management              </a:t>
              </a:r>
            </a:p>
            <a:p>
              <a:pPr eaLnBrk="1" hangingPunct="1"/>
              <a:r>
                <a:rPr lang="en-US" altLang="en-US" sz="800">
                  <a:solidFill>
                    <a:srgbClr val="000000"/>
                  </a:solidFill>
                  <a:latin typeface="Segoe UI" panose="020B0502040204020203" pitchFamily="34" charset="0"/>
                  <a:ea typeface="ＭＳ Ｐゴシック"/>
                  <a:cs typeface="Segoe UI"/>
                </a:rPr>
                <a:t>  (A-IM)</a:t>
              </a:r>
            </a:p>
          </p:txBody>
        </p:sp>
        <p:sp>
          <p:nvSpPr>
            <p:cNvPr id="145435" name="segment 1006" descr="segment 1006">
              <a:hlinkClick r:id="rId7"/>
              <a:extLst>
                <a:ext uri="{FF2B5EF4-FFF2-40B4-BE49-F238E27FC236}">
                  <a16:creationId xmlns:a16="http://schemas.microsoft.com/office/drawing/2014/main" id="{3F015964-06C6-42E9-AAC3-D50F185381F3}"/>
                </a:ext>
                <a:ext uri="{C183D7F6-B498-43B3-948B-1728B52AA6E4}">
                  <adec:decorative xmlns:adec="http://schemas.microsoft.com/office/drawing/2017/decorative" val="0"/>
                </a:ext>
              </a:extLst>
            </p:cNvPr>
            <p:cNvSpPr>
              <a:spLocks noChangeArrowheads="1"/>
            </p:cNvSpPr>
            <p:nvPr/>
          </p:nvSpPr>
          <p:spPr bwMode="auto">
            <a:xfrm>
              <a:off x="1170008" y="2464251"/>
              <a:ext cx="2450592"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ADS-B Baseline Services Future Segments</a:t>
              </a:r>
            </a:p>
          </p:txBody>
        </p:sp>
        <p:sp>
          <p:nvSpPr>
            <p:cNvPr id="145441" name="segment 1041" descr="segment 1041">
              <a:hlinkClick r:id="rId8"/>
              <a:extLst>
                <a:ext uri="{FF2B5EF4-FFF2-40B4-BE49-F238E27FC236}">
                  <a16:creationId xmlns:a16="http://schemas.microsoft.com/office/drawing/2014/main" id="{B90B335C-61E4-4BB8-AABD-B8A36ADDA6CB}"/>
                </a:ext>
                <a:ext uri="{C183D7F6-B498-43B3-948B-1728B52AA6E4}">
                  <adec:decorative xmlns:adec="http://schemas.microsoft.com/office/drawing/2017/decorative" val="0"/>
                </a:ext>
              </a:extLst>
            </p:cNvPr>
            <p:cNvSpPr>
              <a:spLocks noChangeArrowheads="1"/>
            </p:cNvSpPr>
            <p:nvPr/>
          </p:nvSpPr>
          <p:spPr bwMode="auto">
            <a:xfrm>
              <a:off x="1172111" y="5293824"/>
              <a:ext cx="2953512" cy="128016"/>
            </a:xfrm>
            <a:prstGeom prst="rect">
              <a:avLst/>
            </a:prstGeom>
            <a:solidFill>
              <a:srgbClr val="FFC000"/>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ADS-B Enhancement</a:t>
              </a:r>
            </a:p>
          </p:txBody>
        </p:sp>
        <p:sp>
          <p:nvSpPr>
            <p:cNvPr id="145443" name="Line 116">
              <a:extLst>
                <a:ext uri="{FF2B5EF4-FFF2-40B4-BE49-F238E27FC236}">
                  <a16:creationId xmlns:a16="http://schemas.microsoft.com/office/drawing/2014/main" id="{F2EF59BF-A053-4CF5-87F0-395098AC8FB3}"/>
                </a:ext>
                <a:ext uri="{C183D7F6-B498-43B3-948B-1728B52AA6E4}">
                  <adec:decorative xmlns:adec="http://schemas.microsoft.com/office/drawing/2017/decorative" val="1"/>
                </a:ext>
              </a:extLst>
            </p:cNvPr>
            <p:cNvSpPr>
              <a:spLocks noChangeShapeType="1"/>
            </p:cNvSpPr>
            <p:nvPr/>
          </p:nvSpPr>
          <p:spPr bwMode="auto">
            <a:xfrm flipV="1">
              <a:off x="1091166" y="1818203"/>
              <a:ext cx="78912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44" name="system 488" descr="system 488">
              <a:hlinkClick r:id="rId9"/>
              <a:extLst>
                <a:ext uri="{FF2B5EF4-FFF2-40B4-BE49-F238E27FC236}">
                  <a16:creationId xmlns:a16="http://schemas.microsoft.com/office/drawing/2014/main" id="{9CA2368B-985A-4A06-99DB-C3CC62549B49}"/>
                </a:ext>
                <a:ext uri="{C183D7F6-B498-43B3-948B-1728B52AA6E4}">
                  <adec:decorative xmlns:adec="http://schemas.microsoft.com/office/drawing/2017/decorative" val="0"/>
                </a:ext>
              </a:extLst>
            </p:cNvPr>
            <p:cNvSpPr>
              <a:spLocks noChangeArrowheads="1"/>
            </p:cNvSpPr>
            <p:nvPr/>
          </p:nvSpPr>
          <p:spPr bwMode="auto">
            <a:xfrm>
              <a:off x="226582" y="1716130"/>
              <a:ext cx="85955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FIS-B</a:t>
              </a:r>
            </a:p>
          </p:txBody>
        </p:sp>
        <p:sp>
          <p:nvSpPr>
            <p:cNvPr id="145445" name="system 787" descr="system 787">
              <a:hlinkClick r:id="rId10"/>
              <a:extLst>
                <a:ext uri="{FF2B5EF4-FFF2-40B4-BE49-F238E27FC236}">
                  <a16:creationId xmlns:a16="http://schemas.microsoft.com/office/drawing/2014/main" id="{C650AD3A-E39E-4BB4-8F43-5581697AAD8E}"/>
                </a:ext>
                <a:ext uri="{C183D7F6-B498-43B3-948B-1728B52AA6E4}">
                  <adec:decorative xmlns:adec="http://schemas.microsoft.com/office/drawing/2017/decorative" val="0"/>
                </a:ext>
              </a:extLst>
            </p:cNvPr>
            <p:cNvSpPr>
              <a:spLocks noChangeArrowheads="1"/>
            </p:cNvSpPr>
            <p:nvPr/>
          </p:nvSpPr>
          <p:spPr bwMode="auto">
            <a:xfrm>
              <a:off x="229919" y="1350945"/>
              <a:ext cx="856219"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TIS-B</a:t>
              </a:r>
            </a:p>
          </p:txBody>
        </p:sp>
        <p:sp>
          <p:nvSpPr>
            <p:cNvPr id="145446" name="Line 121">
              <a:extLst>
                <a:ext uri="{FF2B5EF4-FFF2-40B4-BE49-F238E27FC236}">
                  <a16:creationId xmlns:a16="http://schemas.microsoft.com/office/drawing/2014/main" id="{0D8F694D-639E-461F-AA61-6688BD01A697}"/>
                </a:ext>
                <a:ext uri="{C183D7F6-B498-43B3-948B-1728B52AA6E4}">
                  <adec:decorative xmlns:adec="http://schemas.microsoft.com/office/drawing/2017/decorative" val="1"/>
                </a:ext>
              </a:extLst>
            </p:cNvPr>
            <p:cNvSpPr>
              <a:spLocks noChangeShapeType="1"/>
            </p:cNvSpPr>
            <p:nvPr/>
          </p:nvSpPr>
          <p:spPr bwMode="auto">
            <a:xfrm>
              <a:off x="1097837" y="1429732"/>
              <a:ext cx="37947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5447" name="Line 123">
              <a:extLst>
                <a:ext uri="{FF2B5EF4-FFF2-40B4-BE49-F238E27FC236}">
                  <a16:creationId xmlns:a16="http://schemas.microsoft.com/office/drawing/2014/main" id="{5223F926-F95D-4DEE-83FB-B2A904E91696}"/>
                </a:ext>
                <a:ext uri="{C183D7F6-B498-43B3-948B-1728B52AA6E4}">
                  <adec:decorative xmlns:adec="http://schemas.microsoft.com/office/drawing/2017/decorative" val="1"/>
                </a:ext>
              </a:extLst>
            </p:cNvPr>
            <p:cNvSpPr>
              <a:spLocks noChangeShapeType="1"/>
            </p:cNvSpPr>
            <p:nvPr/>
          </p:nvSpPr>
          <p:spPr bwMode="auto">
            <a:xfrm>
              <a:off x="4931544" y="1427337"/>
              <a:ext cx="4059892"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82" name="Line 97">
              <a:extLst>
                <a:ext uri="{FF2B5EF4-FFF2-40B4-BE49-F238E27FC236}">
                  <a16:creationId xmlns:a16="http://schemas.microsoft.com/office/drawing/2014/main" id="{79FD4C66-B663-4070-8A89-50B7CD13ADBE}"/>
                </a:ext>
                <a:ext uri="{C183D7F6-B498-43B3-948B-1728B52AA6E4}">
                  <adec:decorative xmlns:adec="http://schemas.microsoft.com/office/drawing/2017/decorative" val="1"/>
                </a:ext>
              </a:extLst>
            </p:cNvPr>
            <p:cNvSpPr>
              <a:spLocks noChangeShapeType="1"/>
            </p:cNvSpPr>
            <p:nvPr/>
          </p:nvSpPr>
          <p:spPr bwMode="auto">
            <a:xfrm flipV="1">
              <a:off x="1130320" y="6195182"/>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83" name="system 1151" descr="system 1151">
              <a:hlinkClick r:id="rId11"/>
              <a:extLst>
                <a:ext uri="{FF2B5EF4-FFF2-40B4-BE49-F238E27FC236}">
                  <a16:creationId xmlns:a16="http://schemas.microsoft.com/office/drawing/2014/main" id="{381440F3-34FD-4D2C-AE2C-A6B968E74ED0}"/>
                </a:ext>
                <a:ext uri="{C183D7F6-B498-43B3-948B-1728B52AA6E4}">
                  <adec:decorative xmlns:adec="http://schemas.microsoft.com/office/drawing/2017/decorative" val="0"/>
                </a:ext>
              </a:extLst>
            </p:cNvPr>
            <p:cNvSpPr>
              <a:spLocks noChangeArrowheads="1"/>
            </p:cNvSpPr>
            <p:nvPr/>
          </p:nvSpPr>
          <p:spPr bwMode="auto">
            <a:xfrm>
              <a:off x="272759" y="6093016"/>
              <a:ext cx="859554"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ADS-C</a:t>
              </a:r>
            </a:p>
          </p:txBody>
        </p:sp>
        <p:sp>
          <p:nvSpPr>
            <p:cNvPr id="145484" name="segment 962" descr="segment 962">
              <a:hlinkClick r:id="rId12"/>
              <a:extLst>
                <a:ext uri="{FF2B5EF4-FFF2-40B4-BE49-F238E27FC236}">
                  <a16:creationId xmlns:a16="http://schemas.microsoft.com/office/drawing/2014/main" id="{D0EEA71D-E661-4CF8-85AB-9D448F549587}"/>
                </a:ext>
                <a:ext uri="{C183D7F6-B498-43B3-948B-1728B52AA6E4}">
                  <adec:decorative xmlns:adec="http://schemas.microsoft.com/office/drawing/2017/decorative" val="0"/>
                </a:ext>
              </a:extLst>
            </p:cNvPr>
            <p:cNvSpPr>
              <a:spLocks noChangeArrowheads="1"/>
            </p:cNvSpPr>
            <p:nvPr/>
          </p:nvSpPr>
          <p:spPr bwMode="auto">
            <a:xfrm>
              <a:off x="1172110" y="6067127"/>
              <a:ext cx="2441448" cy="228600"/>
            </a:xfrm>
            <a:prstGeom prst="rect">
              <a:avLst/>
            </a:prstGeom>
            <a:solidFill>
              <a:srgbClr val="FFC000"/>
            </a:solidFill>
            <a:ln w="9525">
              <a:solidFill>
                <a:schemeClr val="tx1"/>
              </a:solidFill>
              <a:prstDash val="solid"/>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Advanced Surveillance Enhanced Procedural Separation (ASEPS)</a:t>
              </a:r>
            </a:p>
          </p:txBody>
        </p:sp>
        <p:sp>
          <p:nvSpPr>
            <p:cNvPr id="85" name="Line 116">
              <a:extLst>
                <a:ext uri="{FF2B5EF4-FFF2-40B4-BE49-F238E27FC236}">
                  <a16:creationId xmlns:a16="http://schemas.microsoft.com/office/drawing/2014/main" id="{B63A8671-8C92-41D1-A516-D8B41A296FE4}"/>
                </a:ext>
                <a:ext uri="{C183D7F6-B498-43B3-948B-1728B52AA6E4}">
                  <adec:decorative xmlns:adec="http://schemas.microsoft.com/office/drawing/2017/decorative" val="1"/>
                </a:ext>
              </a:extLst>
            </p:cNvPr>
            <p:cNvSpPr>
              <a:spLocks noChangeShapeType="1"/>
            </p:cNvSpPr>
            <p:nvPr/>
          </p:nvSpPr>
          <p:spPr bwMode="auto">
            <a:xfrm flipV="1">
              <a:off x="1094501" y="2184311"/>
              <a:ext cx="78912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7" name="system 1276" descr="system 1276">
              <a:hlinkClick r:id="rId13"/>
              <a:extLst>
                <a:ext uri="{FF2B5EF4-FFF2-40B4-BE49-F238E27FC236}">
                  <a16:creationId xmlns:a16="http://schemas.microsoft.com/office/drawing/2014/main" id="{7D1602CE-0DD3-4DF2-A1DC-AEBAFE7AC526}"/>
                </a:ext>
                <a:ext uri="{C183D7F6-B498-43B3-948B-1728B52AA6E4}">
                  <adec:decorative xmlns:adec="http://schemas.microsoft.com/office/drawing/2017/decorative" val="0"/>
                </a:ext>
              </a:extLst>
            </p:cNvPr>
            <p:cNvSpPr>
              <a:spLocks noChangeArrowheads="1"/>
            </p:cNvSpPr>
            <p:nvPr/>
          </p:nvSpPr>
          <p:spPr bwMode="auto">
            <a:xfrm>
              <a:off x="229917" y="2082238"/>
              <a:ext cx="859554" cy="18288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SBS Monitor</a:t>
              </a:r>
            </a:p>
          </p:txBody>
        </p:sp>
        <p:sp>
          <p:nvSpPr>
            <p:cNvPr id="89" name="system 1187" descr="system 1187">
              <a:hlinkClick r:id="rId14"/>
              <a:extLst>
                <a:ext uri="{FF2B5EF4-FFF2-40B4-BE49-F238E27FC236}">
                  <a16:creationId xmlns:a16="http://schemas.microsoft.com/office/drawing/2014/main" id="{404E88E5-271F-4121-A453-6FD1214916C5}"/>
                </a:ext>
                <a:ext uri="{C183D7F6-B498-43B3-948B-1728B52AA6E4}">
                  <adec:decorative xmlns:adec="http://schemas.microsoft.com/office/drawing/2017/decorative" val="0"/>
                </a:ext>
              </a:extLst>
            </p:cNvPr>
            <p:cNvSpPr>
              <a:spLocks noChangeArrowheads="1"/>
            </p:cNvSpPr>
            <p:nvPr/>
          </p:nvSpPr>
          <p:spPr bwMode="auto">
            <a:xfrm>
              <a:off x="234947" y="3234550"/>
              <a:ext cx="859554" cy="219456"/>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a:ea typeface="ＭＳ Ｐゴシック"/>
                  <a:cs typeface="Segoe UI"/>
                </a:rPr>
                <a:t>ADS-B Out </a:t>
              </a:r>
              <a:endParaRPr lang="en-US"/>
            </a:p>
            <a:p>
              <a:pPr algn="ctr">
                <a:lnSpc>
                  <a:spcPct val="80000"/>
                </a:lnSpc>
              </a:pPr>
              <a:r>
                <a:rPr lang="en-US" altLang="en-US" sz="800">
                  <a:solidFill>
                    <a:srgbClr val="000000"/>
                  </a:solidFill>
                  <a:latin typeface="Segoe UI"/>
                  <a:ea typeface="ＭＳ Ｐゴシック"/>
                  <a:cs typeface="Segoe UI"/>
                </a:rPr>
                <a:t>Avionics</a:t>
              </a:r>
            </a:p>
          </p:txBody>
        </p:sp>
        <p:sp>
          <p:nvSpPr>
            <p:cNvPr id="97" name="system 1186" descr="system 1186">
              <a:hlinkClick r:id="rId15"/>
              <a:extLst>
                <a:ext uri="{FF2B5EF4-FFF2-40B4-BE49-F238E27FC236}">
                  <a16:creationId xmlns:a16="http://schemas.microsoft.com/office/drawing/2014/main" id="{3BDD3C63-2AD6-4FA5-A94E-C40863C83094}"/>
                </a:ext>
                <a:ext uri="{C183D7F6-B498-43B3-948B-1728B52AA6E4}">
                  <adec:decorative xmlns:adec="http://schemas.microsoft.com/office/drawing/2017/decorative" val="0"/>
                </a:ext>
              </a:extLst>
            </p:cNvPr>
            <p:cNvSpPr>
              <a:spLocks noChangeArrowheads="1"/>
            </p:cNvSpPr>
            <p:nvPr/>
          </p:nvSpPr>
          <p:spPr bwMode="auto">
            <a:xfrm>
              <a:off x="234947" y="3566643"/>
              <a:ext cx="859554" cy="219456"/>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a:ea typeface="ＭＳ Ｐゴシック"/>
                  <a:cs typeface="Segoe UI"/>
                </a:rPr>
                <a:t>ADS-B In </a:t>
              </a:r>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a:p>
              <a:pPr algn="ctr">
                <a:lnSpc>
                  <a:spcPct val="80000"/>
                </a:lnSpc>
              </a:pPr>
              <a:r>
                <a:rPr lang="en-US" altLang="en-US" sz="800">
                  <a:solidFill>
                    <a:srgbClr val="000000"/>
                  </a:solidFill>
                  <a:latin typeface="Segoe UI"/>
                  <a:ea typeface="ＭＳ Ｐゴシック"/>
                  <a:cs typeface="Segoe UI"/>
                </a:rPr>
                <a:t>Avionics</a:t>
              </a:r>
            </a:p>
          </p:txBody>
        </p:sp>
        <p:sp>
          <p:nvSpPr>
            <p:cNvPr id="98" name="Line 116">
              <a:extLst>
                <a:ext uri="{FF2B5EF4-FFF2-40B4-BE49-F238E27FC236}">
                  <a16:creationId xmlns:a16="http://schemas.microsoft.com/office/drawing/2014/main" id="{6353EA64-FA43-4EF8-A1DD-65AACEE72F3C}"/>
                </a:ext>
                <a:ext uri="{C183D7F6-B498-43B3-948B-1728B52AA6E4}">
                  <adec:decorative xmlns:adec="http://schemas.microsoft.com/office/drawing/2017/decorative" val="1"/>
                </a:ext>
              </a:extLst>
            </p:cNvPr>
            <p:cNvSpPr>
              <a:spLocks noChangeShapeType="1"/>
            </p:cNvSpPr>
            <p:nvPr/>
          </p:nvSpPr>
          <p:spPr bwMode="auto">
            <a:xfrm flipV="1">
              <a:off x="1097837" y="3354911"/>
              <a:ext cx="78912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 name="Line 116">
              <a:extLst>
                <a:ext uri="{FF2B5EF4-FFF2-40B4-BE49-F238E27FC236}">
                  <a16:creationId xmlns:a16="http://schemas.microsoft.com/office/drawing/2014/main" id="{35073614-F6A7-4681-8807-C55FD9EC4058}"/>
                </a:ext>
                <a:ext uri="{C183D7F6-B498-43B3-948B-1728B52AA6E4}">
                  <adec:decorative xmlns:adec="http://schemas.microsoft.com/office/drawing/2017/decorative" val="1"/>
                </a:ext>
              </a:extLst>
            </p:cNvPr>
            <p:cNvSpPr>
              <a:spLocks noChangeShapeType="1"/>
            </p:cNvSpPr>
            <p:nvPr/>
          </p:nvSpPr>
          <p:spPr bwMode="auto">
            <a:xfrm flipV="1">
              <a:off x="1104720" y="3665738"/>
              <a:ext cx="78912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1" name="decision 1213" descr="decision 1213">
              <a:hlinkClick r:id="rId16"/>
              <a:extLst>
                <a:ext uri="{FF2B5EF4-FFF2-40B4-BE49-F238E27FC236}">
                  <a16:creationId xmlns:a16="http://schemas.microsoft.com/office/drawing/2014/main" id="{57853395-3B4A-4068-8BCB-59A42358386C}"/>
                </a:ext>
                <a:ext uri="{C183D7F6-B498-43B3-948B-1728B52AA6E4}">
                  <adec:decorative xmlns:adec="http://schemas.microsoft.com/office/drawing/2017/decorative" val="0"/>
                </a:ext>
              </a:extLst>
            </p:cNvPr>
            <p:cNvSpPr>
              <a:spLocks noChangeArrowheads="1"/>
            </p:cNvSpPr>
            <p:nvPr/>
          </p:nvSpPr>
          <p:spPr bwMode="auto">
            <a:xfrm>
              <a:off x="1731398" y="3210467"/>
              <a:ext cx="320047" cy="271447"/>
            </a:xfrm>
            <a:prstGeom prst="triangle">
              <a:avLst>
                <a:gd name="adj" fmla="val 50000"/>
              </a:avLst>
            </a:prstGeom>
            <a:solidFill>
              <a:srgbClr val="DDDDDD"/>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1213</a:t>
              </a:r>
            </a:p>
          </p:txBody>
        </p:sp>
        <p:sp>
          <p:nvSpPr>
            <p:cNvPr id="103" name="decision 1213" descr="decision 1213">
              <a:hlinkClick r:id="rId16"/>
              <a:extLst>
                <a:ext uri="{FF2B5EF4-FFF2-40B4-BE49-F238E27FC236}">
                  <a16:creationId xmlns:a16="http://schemas.microsoft.com/office/drawing/2014/main" id="{50848A32-8E8A-485B-B040-E5712397F621}"/>
                </a:ext>
                <a:ext uri="{C183D7F6-B498-43B3-948B-1728B52AA6E4}">
                  <adec:decorative xmlns:adec="http://schemas.microsoft.com/office/drawing/2017/decorative" val="0"/>
                </a:ext>
              </a:extLst>
            </p:cNvPr>
            <p:cNvSpPr>
              <a:spLocks noChangeArrowheads="1"/>
            </p:cNvSpPr>
            <p:nvPr/>
          </p:nvSpPr>
          <p:spPr bwMode="auto">
            <a:xfrm>
              <a:off x="1731397" y="3527077"/>
              <a:ext cx="320047" cy="271447"/>
            </a:xfrm>
            <a:prstGeom prst="triangle">
              <a:avLst>
                <a:gd name="adj" fmla="val 50000"/>
              </a:avLst>
            </a:prstGeom>
            <a:solidFill>
              <a:srgbClr val="DDDDDD"/>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1213</a:t>
              </a:r>
            </a:p>
          </p:txBody>
        </p:sp>
        <p:sp>
          <p:nvSpPr>
            <p:cNvPr id="50" name="decision 1233" descr="decision 1233">
              <a:hlinkClick r:id="rId17"/>
              <a:extLst>
                <a:ext uri="{FF2B5EF4-FFF2-40B4-BE49-F238E27FC236}">
                  <a16:creationId xmlns:a16="http://schemas.microsoft.com/office/drawing/2014/main" id="{3ADCA2E3-EE3D-476D-998E-CC32051984FB}"/>
                </a:ext>
                <a:ext uri="{C183D7F6-B498-43B3-948B-1728B52AA6E4}">
                  <adec:decorative xmlns:adec="http://schemas.microsoft.com/office/drawing/2017/decorative" val="0"/>
                </a:ext>
              </a:extLst>
            </p:cNvPr>
            <p:cNvSpPr>
              <a:spLocks noChangeArrowheads="1"/>
            </p:cNvSpPr>
            <p:nvPr/>
          </p:nvSpPr>
          <p:spPr bwMode="auto">
            <a:xfrm>
              <a:off x="3802768" y="4404024"/>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1233</a:t>
              </a:r>
            </a:p>
          </p:txBody>
        </p:sp>
        <p:sp>
          <p:nvSpPr>
            <p:cNvPr id="51" name="decision 1234" descr="decision 1234">
              <a:hlinkClick r:id="rId18"/>
              <a:extLst>
                <a:ext uri="{FF2B5EF4-FFF2-40B4-BE49-F238E27FC236}">
                  <a16:creationId xmlns:a16="http://schemas.microsoft.com/office/drawing/2014/main" id="{3C54C5B6-1759-4716-AED6-467B311BECEF}"/>
                </a:ext>
                <a:ext uri="{C183D7F6-B498-43B3-948B-1728B52AA6E4}">
                  <adec:decorative xmlns:adec="http://schemas.microsoft.com/office/drawing/2017/decorative" val="0"/>
                </a:ext>
              </a:extLst>
            </p:cNvPr>
            <p:cNvSpPr>
              <a:spLocks noChangeArrowheads="1"/>
            </p:cNvSpPr>
            <p:nvPr/>
          </p:nvSpPr>
          <p:spPr bwMode="auto">
            <a:xfrm>
              <a:off x="4443038" y="4399958"/>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1234</a:t>
              </a:r>
            </a:p>
          </p:txBody>
        </p:sp>
        <p:sp>
          <p:nvSpPr>
            <p:cNvPr id="52" name="segment 1123" descr="segment 1123">
              <a:hlinkClick r:id="rId19"/>
              <a:extLst>
                <a:ext uri="{FF2B5EF4-FFF2-40B4-BE49-F238E27FC236}">
                  <a16:creationId xmlns:a16="http://schemas.microsoft.com/office/drawing/2014/main" id="{CCAA7523-A5EA-4A78-BAA2-F71E70C92B91}"/>
                </a:ext>
                <a:ext uri="{C183D7F6-B498-43B3-948B-1728B52AA6E4}">
                  <adec:decorative xmlns:adec="http://schemas.microsoft.com/office/drawing/2017/decorative" val="0"/>
                </a:ext>
              </a:extLst>
            </p:cNvPr>
            <p:cNvSpPr>
              <a:spLocks noChangeArrowheads="1"/>
            </p:cNvSpPr>
            <p:nvPr/>
          </p:nvSpPr>
          <p:spPr bwMode="auto">
            <a:xfrm>
              <a:off x="3624474" y="2696995"/>
              <a:ext cx="5230368" cy="128016"/>
            </a:xfrm>
            <a:prstGeom prst="rect">
              <a:avLst/>
            </a:prstGeom>
            <a:solidFill>
              <a:srgbClr val="FFC000"/>
            </a:solidFill>
            <a:ln w="9525">
              <a:solidFill>
                <a:schemeClr val="tx1"/>
              </a:solidFill>
              <a:miter lim="800000"/>
              <a:headEnd/>
              <a:tailEnd/>
            </a:ln>
          </p:spPr>
          <p:txBody>
            <a:bodyPr lIns="45720"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ADS-B Baseline Services Future Segments Phase 2</a:t>
              </a:r>
            </a:p>
          </p:txBody>
        </p:sp>
        <p:sp>
          <p:nvSpPr>
            <p:cNvPr id="53" name="decision 1240" descr="decision 1240">
              <a:hlinkClick r:id="rId20"/>
              <a:extLst>
                <a:ext uri="{FF2B5EF4-FFF2-40B4-BE49-F238E27FC236}">
                  <a16:creationId xmlns:a16="http://schemas.microsoft.com/office/drawing/2014/main" id="{8F912BE5-6775-4637-9AD8-C08BCFC664F3}"/>
                </a:ext>
                <a:ext uri="{C183D7F6-B498-43B3-948B-1728B52AA6E4}">
                  <adec:decorative xmlns:adec="http://schemas.microsoft.com/office/drawing/2017/decorative" val="0"/>
                </a:ext>
              </a:extLst>
            </p:cNvPr>
            <p:cNvSpPr>
              <a:spLocks noChangeArrowheads="1"/>
            </p:cNvSpPr>
            <p:nvPr/>
          </p:nvSpPr>
          <p:spPr bwMode="auto">
            <a:xfrm>
              <a:off x="1871354" y="5175877"/>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1240</a:t>
              </a:r>
            </a:p>
          </p:txBody>
        </p:sp>
        <p:sp>
          <p:nvSpPr>
            <p:cNvPr id="49" name="decision 1232" descr="decision 1232">
              <a:hlinkClick r:id="rId21"/>
              <a:extLst>
                <a:ext uri="{FF2B5EF4-FFF2-40B4-BE49-F238E27FC236}">
                  <a16:creationId xmlns:a16="http://schemas.microsoft.com/office/drawing/2014/main" id="{1D7AB7B6-54A8-46C7-80BD-58DF4B21A059}"/>
                </a:ext>
                <a:ext uri="{C183D7F6-B498-43B3-948B-1728B52AA6E4}">
                  <adec:decorative xmlns:adec="http://schemas.microsoft.com/office/drawing/2017/decorative" val="0"/>
                </a:ext>
              </a:extLst>
            </p:cNvPr>
            <p:cNvSpPr>
              <a:spLocks noChangeArrowheads="1"/>
            </p:cNvSpPr>
            <p:nvPr/>
          </p:nvSpPr>
          <p:spPr bwMode="auto">
            <a:xfrm>
              <a:off x="3301927" y="4399958"/>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1232</a:t>
              </a:r>
            </a:p>
          </p:txBody>
        </p:sp>
        <p:sp>
          <p:nvSpPr>
            <p:cNvPr id="57" name="decision 1327" descr="decision 1327">
              <a:hlinkClick r:id="rId22"/>
              <a:extLst>
                <a:ext uri="{FF2B5EF4-FFF2-40B4-BE49-F238E27FC236}">
                  <a16:creationId xmlns:a16="http://schemas.microsoft.com/office/drawing/2014/main" id="{ED8BE896-F974-4361-98B1-A2A1324E5419}"/>
                </a:ext>
                <a:ext uri="{C183D7F6-B498-43B3-948B-1728B52AA6E4}">
                  <adec:decorative xmlns:adec="http://schemas.microsoft.com/office/drawing/2017/decorative" val="0"/>
                </a:ext>
              </a:extLst>
            </p:cNvPr>
            <p:cNvSpPr>
              <a:spLocks noChangeArrowheads="1"/>
            </p:cNvSpPr>
            <p:nvPr/>
          </p:nvSpPr>
          <p:spPr bwMode="auto">
            <a:xfrm>
              <a:off x="3418929" y="2585636"/>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1327</a:t>
              </a:r>
            </a:p>
          </p:txBody>
        </p:sp>
        <p:sp>
          <p:nvSpPr>
            <p:cNvPr id="59" name="decision 1329" descr="decision 1329">
              <a:hlinkClick r:id="rId23"/>
              <a:extLst>
                <a:ext uri="{FF2B5EF4-FFF2-40B4-BE49-F238E27FC236}">
                  <a16:creationId xmlns:a16="http://schemas.microsoft.com/office/drawing/2014/main" id="{50B119D8-546A-4B1A-9845-7C5D757ED5F0}"/>
                </a:ext>
                <a:ext uri="{C183D7F6-B498-43B3-948B-1728B52AA6E4}">
                  <adec:decorative xmlns:adec="http://schemas.microsoft.com/office/drawing/2017/decorative" val="0"/>
                </a:ext>
              </a:extLst>
            </p:cNvPr>
            <p:cNvSpPr>
              <a:spLocks noChangeArrowheads="1"/>
            </p:cNvSpPr>
            <p:nvPr/>
          </p:nvSpPr>
          <p:spPr bwMode="auto">
            <a:xfrm>
              <a:off x="1236881" y="5762065"/>
              <a:ext cx="274644" cy="365105"/>
            </a:xfrm>
            <a:prstGeom prst="diamond">
              <a:avLst/>
            </a:prstGeom>
            <a:solidFill>
              <a:srgbClr val="33CC33"/>
            </a:solidFill>
            <a:ln w="19050"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1329</a:t>
              </a:r>
            </a:p>
          </p:txBody>
        </p:sp>
        <p:sp>
          <p:nvSpPr>
            <p:cNvPr id="47" name="decision 1348" descr="decision 1348">
              <a:hlinkClick r:id="rId24"/>
              <a:extLst>
                <a:ext uri="{FF2B5EF4-FFF2-40B4-BE49-F238E27FC236}">
                  <a16:creationId xmlns:a16="http://schemas.microsoft.com/office/drawing/2014/main" id="{61AAC9B2-9CA3-4A93-AE2A-9D146A35E58F}"/>
                </a:ext>
                <a:ext uri="{C183D7F6-B498-43B3-948B-1728B52AA6E4}">
                  <adec:decorative xmlns:adec="http://schemas.microsoft.com/office/drawing/2017/decorative" val="0"/>
                </a:ext>
              </a:extLst>
            </p:cNvPr>
            <p:cNvSpPr>
              <a:spLocks noChangeArrowheads="1"/>
            </p:cNvSpPr>
            <p:nvPr/>
          </p:nvSpPr>
          <p:spPr bwMode="auto">
            <a:xfrm>
              <a:off x="1896129" y="5759975"/>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1348</a:t>
              </a:r>
            </a:p>
          </p:txBody>
        </p:sp>
        <p:sp>
          <p:nvSpPr>
            <p:cNvPr id="48" name="decision 1349" descr="decision 1349">
              <a:hlinkClick r:id="rId25"/>
              <a:extLst>
                <a:ext uri="{FF2B5EF4-FFF2-40B4-BE49-F238E27FC236}">
                  <a16:creationId xmlns:a16="http://schemas.microsoft.com/office/drawing/2014/main" id="{01FC0DB4-5B00-46F1-ACC0-53D79029DED5}"/>
                </a:ext>
                <a:ext uri="{C183D7F6-B498-43B3-948B-1728B52AA6E4}">
                  <adec:decorative xmlns:adec="http://schemas.microsoft.com/office/drawing/2017/decorative" val="0"/>
                </a:ext>
              </a:extLst>
            </p:cNvPr>
            <p:cNvSpPr>
              <a:spLocks noChangeArrowheads="1"/>
            </p:cNvSpPr>
            <p:nvPr/>
          </p:nvSpPr>
          <p:spPr bwMode="auto">
            <a:xfrm>
              <a:off x="2396353" y="5755909"/>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1349</a:t>
              </a:r>
            </a:p>
          </p:txBody>
        </p:sp>
      </p:grpSp>
    </p:spTree>
    <p:extLst>
      <p:ext uri="{BB962C8B-B14F-4D97-AF65-F5344CB8AC3E}">
        <p14:creationId xmlns:p14="http://schemas.microsoft.com/office/powerpoint/2010/main" val="15371102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urveillance Roadmap (2 of 4)">
            <a:extLst>
              <a:ext uri="{FF2B5EF4-FFF2-40B4-BE49-F238E27FC236}">
                <a16:creationId xmlns:a16="http://schemas.microsoft.com/office/drawing/2014/main" id="{629B2AD0-64E3-4ED1-B339-36DA710681CC}"/>
              </a:ext>
              <a:ext uri="{C183D7F6-B498-43B3-948B-1728B52AA6E4}">
                <adec:decorative xmlns:adec="http://schemas.microsoft.com/office/drawing/2017/decorative" val="0"/>
              </a:ext>
            </a:extLst>
          </p:cNvPr>
          <p:cNvSpPr>
            <a:spLocks noGrp="1"/>
          </p:cNvSpPr>
          <p:nvPr>
            <p:ph type="title"/>
          </p:nvPr>
        </p:nvSpPr>
        <p:spPr>
          <a:xfrm>
            <a:off x="0" y="0"/>
            <a:ext cx="9144000" cy="365760"/>
          </a:xfrm>
        </p:spPr>
        <p:txBody>
          <a:bodyPr/>
          <a:lstStyle/>
          <a:p>
            <a:r>
              <a:rPr lang="en-US"/>
              <a:t>Surveillance Roadmap (2 of 4)</a:t>
            </a:r>
          </a:p>
        </p:txBody>
      </p:sp>
      <p:sp>
        <p:nvSpPr>
          <p:cNvPr id="5" name="Slide Number Placeholder 4" descr="107">
            <a:extLst>
              <a:ext uri="{FF2B5EF4-FFF2-40B4-BE49-F238E27FC236}">
                <a16:creationId xmlns:a16="http://schemas.microsoft.com/office/drawing/2014/main" id="{7F291C31-642D-4BA3-B361-4A63D862C6DA}"/>
              </a:ext>
              <a:ext uri="{C183D7F6-B498-43B3-948B-1728B52AA6E4}">
                <adec:decorative xmlns:adec="http://schemas.microsoft.com/office/drawing/2017/decorative" val="0"/>
              </a:ext>
            </a:extLst>
          </p:cNvPr>
          <p:cNvSpPr>
            <a:spLocks noGrp="1"/>
          </p:cNvSpPr>
          <p:nvPr>
            <p:ph type="sldNum" sz="quarter" idx="4"/>
          </p:nvPr>
        </p:nvSpPr>
        <p:spPr>
          <a:xfrm>
            <a:off x="54864" y="6693410"/>
            <a:ext cx="131446" cy="123111"/>
          </a:xfrm>
        </p:spPr>
        <p:txBody>
          <a:bodyPr/>
          <a:lstStyle/>
          <a:p>
            <a:fld id="{91F51A66-47FA-4B08-BB1E-EEEA3A6EE197}" type="slidenum">
              <a:rPr lang="en-US" smtClean="0"/>
              <a:pPr/>
              <a:t>99</a:t>
            </a:fld>
            <a:endParaRPr lang="en-US"/>
          </a:p>
        </p:txBody>
      </p:sp>
      <p:grpSp>
        <p:nvGrpSpPr>
          <p:cNvPr id="3" name="Group 2" descr="Page 2 of 4 of the Surveillance roadmap captures the cooperative surveillance beacon systems, the cooperative surveillance multilateration systems, and the interfaces.  This page includes the Terminal and En Route Surveillance Technical Refresh portfolio, SENSR, and MSBRS.">
            <a:extLst>
              <a:ext uri="{FF2B5EF4-FFF2-40B4-BE49-F238E27FC236}">
                <a16:creationId xmlns:a16="http://schemas.microsoft.com/office/drawing/2014/main" id="{140A2C55-7FF9-49AC-AA0A-471728E159D1}"/>
              </a:ext>
            </a:extLst>
          </p:cNvPr>
          <p:cNvGrpSpPr/>
          <p:nvPr/>
        </p:nvGrpSpPr>
        <p:grpSpPr>
          <a:xfrm>
            <a:off x="30163" y="540997"/>
            <a:ext cx="9034462" cy="5912188"/>
            <a:chOff x="30163" y="540997"/>
            <a:chExt cx="9034462" cy="5912188"/>
          </a:xfrm>
        </p:grpSpPr>
        <p:sp>
          <p:nvSpPr>
            <p:cNvPr id="145414" name="Rectangle 169">
              <a:extLst>
                <a:ext uri="{FF2B5EF4-FFF2-40B4-BE49-F238E27FC236}">
                  <a16:creationId xmlns:a16="http://schemas.microsoft.com/office/drawing/2014/main" id="{FEDF20D9-CE87-44F7-9550-F6036B6A748E}"/>
                </a:ext>
                <a:ext uri="{C183D7F6-B498-43B3-948B-1728B52AA6E4}">
                  <adec:decorative xmlns:adec="http://schemas.microsoft.com/office/drawing/2017/decorative" val="1"/>
                </a:ext>
              </a:extLst>
            </p:cNvPr>
            <p:cNvSpPr>
              <a:spLocks noChangeArrowheads="1"/>
            </p:cNvSpPr>
            <p:nvPr/>
          </p:nvSpPr>
          <p:spPr bwMode="auto">
            <a:xfrm flipV="1">
              <a:off x="30163" y="5028890"/>
              <a:ext cx="9034462" cy="1424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Cooperative Surveillance – </a:t>
              </a:r>
              <a:r>
                <a:rPr lang="en-US" altLang="en-US" sz="900" b="1"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Multilateration</a:t>
              </a: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Systems</a:t>
              </a:r>
            </a:p>
          </p:txBody>
        </p:sp>
        <p:sp>
          <p:nvSpPr>
            <p:cNvPr id="145415" name="Line 114">
              <a:extLst>
                <a:ext uri="{FF2B5EF4-FFF2-40B4-BE49-F238E27FC236}">
                  <a16:creationId xmlns:a16="http://schemas.microsoft.com/office/drawing/2014/main" id="{46AF637D-D6B8-41F6-94BB-CB7A3D5DE073}"/>
                </a:ext>
                <a:ext uri="{C183D7F6-B498-43B3-948B-1728B52AA6E4}">
                  <adec:decorative xmlns:adec="http://schemas.microsoft.com/office/drawing/2017/decorative" val="1"/>
                </a:ext>
              </a:extLst>
            </p:cNvPr>
            <p:cNvSpPr>
              <a:spLocks noChangeShapeType="1"/>
            </p:cNvSpPr>
            <p:nvPr/>
          </p:nvSpPr>
          <p:spPr bwMode="auto">
            <a:xfrm flipV="1">
              <a:off x="4240435" y="711901"/>
              <a:ext cx="4767203" cy="51190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16" name="Line 114">
              <a:extLst>
                <a:ext uri="{FF2B5EF4-FFF2-40B4-BE49-F238E27FC236}">
                  <a16:creationId xmlns:a16="http://schemas.microsoft.com/office/drawing/2014/main" id="{1A918101-3C6B-46A8-B4FD-11BEFCA6052A}"/>
                </a:ext>
                <a:ext uri="{C183D7F6-B498-43B3-948B-1728B52AA6E4}">
                  <adec:decorative xmlns:adec="http://schemas.microsoft.com/office/drawing/2017/decorative" val="1"/>
                </a:ext>
              </a:extLst>
            </p:cNvPr>
            <p:cNvSpPr>
              <a:spLocks noChangeShapeType="1"/>
            </p:cNvSpPr>
            <p:nvPr/>
          </p:nvSpPr>
          <p:spPr bwMode="auto">
            <a:xfrm>
              <a:off x="5670086" y="2274706"/>
              <a:ext cx="2168427" cy="94942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17" name="Line 114">
              <a:extLst>
                <a:ext uri="{FF2B5EF4-FFF2-40B4-BE49-F238E27FC236}">
                  <a16:creationId xmlns:a16="http://schemas.microsoft.com/office/drawing/2014/main" id="{2CBC4BA1-CB35-45BF-B5F5-E5D9CA65E86C}"/>
                </a:ext>
                <a:ext uri="{C183D7F6-B498-43B3-948B-1728B52AA6E4}">
                  <adec:decorative xmlns:adec="http://schemas.microsoft.com/office/drawing/2017/decorative" val="1"/>
                </a:ext>
              </a:extLst>
            </p:cNvPr>
            <p:cNvSpPr>
              <a:spLocks noChangeShapeType="1"/>
            </p:cNvSpPr>
            <p:nvPr/>
          </p:nvSpPr>
          <p:spPr bwMode="auto">
            <a:xfrm flipV="1">
              <a:off x="4234994" y="714501"/>
              <a:ext cx="4772642" cy="74564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19" name="Line 137">
              <a:extLst>
                <a:ext uri="{FF2B5EF4-FFF2-40B4-BE49-F238E27FC236}">
                  <a16:creationId xmlns:a16="http://schemas.microsoft.com/office/drawing/2014/main" id="{8D9E7687-DC32-4B80-A81F-344555EC8835}"/>
                </a:ext>
                <a:ext uri="{C183D7F6-B498-43B3-948B-1728B52AA6E4}">
                  <adec:decorative xmlns:adec="http://schemas.microsoft.com/office/drawing/2017/decorative" val="1"/>
                </a:ext>
              </a:extLst>
            </p:cNvPr>
            <p:cNvSpPr>
              <a:spLocks noChangeShapeType="1"/>
            </p:cNvSpPr>
            <p:nvPr/>
          </p:nvSpPr>
          <p:spPr bwMode="auto">
            <a:xfrm>
              <a:off x="1127090" y="1890316"/>
              <a:ext cx="466344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48" name="Line 104">
              <a:extLst>
                <a:ext uri="{FF2B5EF4-FFF2-40B4-BE49-F238E27FC236}">
                  <a16:creationId xmlns:a16="http://schemas.microsoft.com/office/drawing/2014/main" id="{2C1F05E8-02BC-4C1B-AA38-F8A00C9C60D7}"/>
                </a:ext>
                <a:ext uri="{C183D7F6-B498-43B3-948B-1728B52AA6E4}">
                  <adec:decorative xmlns:adec="http://schemas.microsoft.com/office/drawing/2017/decorative" val="1"/>
                </a:ext>
              </a:extLst>
            </p:cNvPr>
            <p:cNvSpPr>
              <a:spLocks noChangeShapeType="1"/>
            </p:cNvSpPr>
            <p:nvPr/>
          </p:nvSpPr>
          <p:spPr bwMode="auto">
            <a:xfrm flipV="1">
              <a:off x="5674899" y="1535728"/>
              <a:ext cx="3291840"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49" name="Line 106">
              <a:extLst>
                <a:ext uri="{FF2B5EF4-FFF2-40B4-BE49-F238E27FC236}">
                  <a16:creationId xmlns:a16="http://schemas.microsoft.com/office/drawing/2014/main" id="{30B39FF3-9A9D-4696-AD0D-0E28FB878D61}"/>
                </a:ext>
                <a:ext uri="{C183D7F6-B498-43B3-948B-1728B52AA6E4}">
                  <adec:decorative xmlns:adec="http://schemas.microsoft.com/office/drawing/2017/decorative" val="1"/>
                </a:ext>
              </a:extLst>
            </p:cNvPr>
            <p:cNvSpPr>
              <a:spLocks noChangeShapeType="1"/>
            </p:cNvSpPr>
            <p:nvPr/>
          </p:nvSpPr>
          <p:spPr bwMode="auto">
            <a:xfrm flipV="1">
              <a:off x="1120787" y="1230917"/>
              <a:ext cx="3118104"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5451" name="Line 195">
              <a:extLst>
                <a:ext uri="{FF2B5EF4-FFF2-40B4-BE49-F238E27FC236}">
                  <a16:creationId xmlns:a16="http://schemas.microsoft.com/office/drawing/2014/main" id="{62BA59A8-FE89-4603-85A4-EEAE5FC3850D}"/>
                </a:ext>
                <a:ext uri="{C183D7F6-B498-43B3-948B-1728B52AA6E4}">
                  <adec:decorative xmlns:adec="http://schemas.microsoft.com/office/drawing/2017/decorative" val="1"/>
                </a:ext>
              </a:extLst>
            </p:cNvPr>
            <p:cNvSpPr>
              <a:spLocks noChangeShapeType="1"/>
            </p:cNvSpPr>
            <p:nvPr/>
          </p:nvSpPr>
          <p:spPr bwMode="auto">
            <a:xfrm>
              <a:off x="1115381" y="2280034"/>
              <a:ext cx="4572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53" name="Line 193">
              <a:extLst>
                <a:ext uri="{FF2B5EF4-FFF2-40B4-BE49-F238E27FC236}">
                  <a16:creationId xmlns:a16="http://schemas.microsoft.com/office/drawing/2014/main" id="{D758F32C-4614-4CEE-A736-AA06F23E57ED}"/>
                </a:ext>
                <a:ext uri="{C183D7F6-B498-43B3-948B-1728B52AA6E4}">
                  <adec:decorative xmlns:adec="http://schemas.microsoft.com/office/drawing/2017/decorative" val="1"/>
                </a:ext>
              </a:extLst>
            </p:cNvPr>
            <p:cNvSpPr>
              <a:spLocks noChangeShapeType="1"/>
            </p:cNvSpPr>
            <p:nvPr/>
          </p:nvSpPr>
          <p:spPr bwMode="auto">
            <a:xfrm flipV="1">
              <a:off x="5722605" y="2280678"/>
              <a:ext cx="3246120"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62" name="Line 113">
              <a:extLst>
                <a:ext uri="{FF2B5EF4-FFF2-40B4-BE49-F238E27FC236}">
                  <a16:creationId xmlns:a16="http://schemas.microsoft.com/office/drawing/2014/main" id="{02DB308C-CCAF-4891-AEAD-4DCBF8A6235A}"/>
                </a:ext>
                <a:ext uri="{C183D7F6-B498-43B3-948B-1728B52AA6E4}">
                  <adec:decorative xmlns:adec="http://schemas.microsoft.com/office/drawing/2017/decorative" val="1"/>
                </a:ext>
              </a:extLst>
            </p:cNvPr>
            <p:cNvSpPr>
              <a:spLocks noChangeShapeType="1"/>
            </p:cNvSpPr>
            <p:nvPr/>
          </p:nvSpPr>
          <p:spPr bwMode="auto">
            <a:xfrm flipV="1">
              <a:off x="4273757" y="1226242"/>
              <a:ext cx="4709160" cy="994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71" name="Line 101">
              <a:extLst>
                <a:ext uri="{FF2B5EF4-FFF2-40B4-BE49-F238E27FC236}">
                  <a16:creationId xmlns:a16="http://schemas.microsoft.com/office/drawing/2014/main" id="{65516A51-B397-4CE3-8CD0-48BB5A336009}"/>
                </a:ext>
                <a:ext uri="{C183D7F6-B498-43B3-948B-1728B52AA6E4}">
                  <adec:decorative xmlns:adec="http://schemas.microsoft.com/office/drawing/2017/decorative" val="1"/>
                </a:ext>
              </a:extLst>
            </p:cNvPr>
            <p:cNvSpPr>
              <a:spLocks noChangeShapeType="1"/>
            </p:cNvSpPr>
            <p:nvPr/>
          </p:nvSpPr>
          <p:spPr bwMode="auto">
            <a:xfrm flipV="1">
              <a:off x="5825977" y="1890063"/>
              <a:ext cx="3154680"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 name="Rectangle 169" descr="Page 2 of 4 of the Surveillance roadmap captures the cooperative surveillance beacon systems, the cooperative surveillance multilateration systems, and the interfaces.  This page includes the Terminal and En Route Surveillance Technical Refresh portfolio, SENSR, and MSBRS.">
              <a:extLst>
                <a:ext uri="{FF2B5EF4-FFF2-40B4-BE49-F238E27FC236}">
                  <a16:creationId xmlns:a16="http://schemas.microsoft.com/office/drawing/2014/main" id="{F5843906-B4F8-409B-8371-9ED67A6B149D}"/>
                </a:ext>
                <a:ext uri="{C183D7F6-B498-43B3-948B-1728B52AA6E4}">
                  <adec:decorative xmlns:adec="http://schemas.microsoft.com/office/drawing/2017/decorative" val="0"/>
                </a:ext>
              </a:extLst>
            </p:cNvPr>
            <p:cNvSpPr>
              <a:spLocks noChangeArrowheads="1"/>
            </p:cNvSpPr>
            <p:nvPr/>
          </p:nvSpPr>
          <p:spPr bwMode="auto">
            <a:xfrm flipV="1">
              <a:off x="30163" y="559223"/>
              <a:ext cx="9034462" cy="44699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18288" rIns="18288"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Cooperative Surveillance – Beacon Systems</a:t>
              </a:r>
            </a:p>
          </p:txBody>
        </p:sp>
        <p:sp>
          <p:nvSpPr>
            <p:cNvPr id="87" name="Line 195">
              <a:extLst>
                <a:ext uri="{FF2B5EF4-FFF2-40B4-BE49-F238E27FC236}">
                  <a16:creationId xmlns:a16="http://schemas.microsoft.com/office/drawing/2014/main" id="{7E5FD8B9-81F9-4A62-9E7E-A0E50F661AE2}"/>
                </a:ext>
                <a:ext uri="{C183D7F6-B498-43B3-948B-1728B52AA6E4}">
                  <adec:decorative xmlns:adec="http://schemas.microsoft.com/office/drawing/2017/decorative" val="1"/>
                </a:ext>
              </a:extLst>
            </p:cNvPr>
            <p:cNvSpPr>
              <a:spLocks noChangeShapeType="1"/>
            </p:cNvSpPr>
            <p:nvPr/>
          </p:nvSpPr>
          <p:spPr bwMode="auto">
            <a:xfrm flipV="1">
              <a:off x="1120238" y="1535728"/>
              <a:ext cx="44805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192">
              <a:extLst>
                <a:ext uri="{FF2B5EF4-FFF2-40B4-BE49-F238E27FC236}">
                  <a16:creationId xmlns:a16="http://schemas.microsoft.com/office/drawing/2014/main" id="{3D79D123-573A-4D6E-91C5-A898B91F608A}"/>
                </a:ext>
                <a:ext uri="{C183D7F6-B498-43B3-948B-1728B52AA6E4}">
                  <adec:decorative xmlns:adec="http://schemas.microsoft.com/office/drawing/2017/decorative" val="1"/>
                </a:ext>
              </a:extLst>
            </p:cNvPr>
            <p:cNvSpPr>
              <a:spLocks noChangeShapeType="1"/>
            </p:cNvSpPr>
            <p:nvPr/>
          </p:nvSpPr>
          <p:spPr bwMode="auto">
            <a:xfrm flipV="1">
              <a:off x="3752531" y="3263381"/>
              <a:ext cx="5212080"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 name="Rectangle 108">
              <a:extLst>
                <a:ext uri="{FF2B5EF4-FFF2-40B4-BE49-F238E27FC236}">
                  <a16:creationId xmlns:a16="http://schemas.microsoft.com/office/drawing/2014/main" id="{8299B242-D543-4624-A25B-1C9054301683}"/>
                </a:ext>
                <a:ext uri="{C183D7F6-B498-43B3-948B-1728B52AA6E4}">
                  <adec:decorative xmlns:adec="http://schemas.microsoft.com/office/drawing/2017/decorative" val="1"/>
                </a:ext>
              </a:extLst>
            </p:cNvPr>
            <p:cNvSpPr>
              <a:spLocks noChangeArrowheads="1"/>
            </p:cNvSpPr>
            <p:nvPr/>
          </p:nvSpPr>
          <p:spPr bwMode="auto">
            <a:xfrm>
              <a:off x="6618670" y="1262468"/>
              <a:ext cx="2266893" cy="238882"/>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Co-located Mode S and ATBCI-6 systems replaced by SENSR; all others replaced by MSBRS</a:t>
              </a:r>
            </a:p>
          </p:txBody>
        </p:sp>
        <p:sp>
          <p:nvSpPr>
            <p:cNvPr id="111" name="Line 114">
              <a:extLst>
                <a:ext uri="{FF2B5EF4-FFF2-40B4-BE49-F238E27FC236}">
                  <a16:creationId xmlns:a16="http://schemas.microsoft.com/office/drawing/2014/main" id="{DFA36AB3-B6F9-4163-B7D8-5AB8EC75B366}"/>
                </a:ext>
                <a:ext uri="{C183D7F6-B498-43B3-948B-1728B52AA6E4}">
                  <adec:decorative xmlns:adec="http://schemas.microsoft.com/office/drawing/2017/decorative" val="1"/>
                </a:ext>
              </a:extLst>
            </p:cNvPr>
            <p:cNvSpPr>
              <a:spLocks noChangeShapeType="1"/>
            </p:cNvSpPr>
            <p:nvPr/>
          </p:nvSpPr>
          <p:spPr bwMode="auto">
            <a:xfrm>
              <a:off x="5674200" y="1534283"/>
              <a:ext cx="2146423" cy="17040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 name="Rectangle 108">
              <a:extLst>
                <a:ext uri="{FF2B5EF4-FFF2-40B4-BE49-F238E27FC236}">
                  <a16:creationId xmlns:a16="http://schemas.microsoft.com/office/drawing/2014/main" id="{C922A85C-6F6E-43AD-9DF1-B1C882271EC2}"/>
                </a:ext>
                <a:ext uri="{C183D7F6-B498-43B3-948B-1728B52AA6E4}">
                  <adec:decorative xmlns:adec="http://schemas.microsoft.com/office/drawing/2017/decorative" val="1"/>
                </a:ext>
              </a:extLst>
            </p:cNvPr>
            <p:cNvSpPr>
              <a:spLocks noChangeArrowheads="1"/>
            </p:cNvSpPr>
            <p:nvPr/>
          </p:nvSpPr>
          <p:spPr bwMode="auto">
            <a:xfrm>
              <a:off x="1492532" y="1990332"/>
              <a:ext cx="2103120" cy="197468"/>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ASR-11 MSSR function replaced by MSBRS; PSR function replaced by ANSR</a:t>
              </a:r>
            </a:p>
          </p:txBody>
        </p:sp>
        <p:sp>
          <p:nvSpPr>
            <p:cNvPr id="60" name="Line 114">
              <a:extLst>
                <a:ext uri="{FF2B5EF4-FFF2-40B4-BE49-F238E27FC236}">
                  <a16:creationId xmlns:a16="http://schemas.microsoft.com/office/drawing/2014/main" id="{B8D5F980-7370-4C06-B461-94318DD5840F}"/>
                </a:ext>
                <a:ext uri="{C183D7F6-B498-43B3-948B-1728B52AA6E4}">
                  <adec:decorative xmlns:adec="http://schemas.microsoft.com/office/drawing/2017/decorative" val="1"/>
                </a:ext>
              </a:extLst>
            </p:cNvPr>
            <p:cNvSpPr>
              <a:spLocks noChangeShapeType="1"/>
            </p:cNvSpPr>
            <p:nvPr/>
          </p:nvSpPr>
          <p:spPr bwMode="auto">
            <a:xfrm>
              <a:off x="2715411" y="1230593"/>
              <a:ext cx="6281554" cy="451288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 name="Rectangle 108">
              <a:extLst>
                <a:ext uri="{FF2B5EF4-FFF2-40B4-BE49-F238E27FC236}">
                  <a16:creationId xmlns:a16="http://schemas.microsoft.com/office/drawing/2014/main" id="{88DABA46-CCAC-4AA5-91F0-7A2CEEB369D6}"/>
                </a:ext>
                <a:ext uri="{C183D7F6-B498-43B3-948B-1728B52AA6E4}">
                  <adec:decorative xmlns:adec="http://schemas.microsoft.com/office/drawing/2017/decorative" val="1"/>
                </a:ext>
              </a:extLst>
            </p:cNvPr>
            <p:cNvSpPr>
              <a:spLocks noChangeArrowheads="1"/>
            </p:cNvSpPr>
            <p:nvPr/>
          </p:nvSpPr>
          <p:spPr bwMode="auto">
            <a:xfrm>
              <a:off x="6412026" y="5305109"/>
              <a:ext cx="1920240" cy="137160"/>
            </a:xfrm>
            <a:prstGeom prst="rect">
              <a:avLst/>
            </a:prstGeom>
            <a:solidFill>
              <a:schemeClr val="bg1"/>
            </a:solidFill>
            <a:ln>
              <a:noFill/>
            </a:ln>
            <a:extLst>
              <a:ext uri="{91240B29-F687-4F45-9708-019B960494DF}">
                <a14:hiddenLine xmlns:a14="http://schemas.microsoft.com/office/drawing/2010/main" w="12700">
                  <a:solidFill>
                    <a:srgbClr val="000000"/>
                  </a:solidFill>
                  <a:prstDash val="dashDot"/>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Select Mode-S systems replaced by WAM</a:t>
              </a:r>
            </a:p>
          </p:txBody>
        </p:sp>
        <p:sp>
          <p:nvSpPr>
            <p:cNvPr id="69" name="segment 934">
              <a:hlinkClick r:id="rId2"/>
              <a:extLst>
                <a:ext uri="{FF2B5EF4-FFF2-40B4-BE49-F238E27FC236}">
                  <a16:creationId xmlns:a16="http://schemas.microsoft.com/office/drawing/2014/main" id="{C376F773-0F7E-4EBC-AE7F-1657237CA9FA}"/>
                </a:ext>
                <a:ext uri="{C183D7F6-B498-43B3-948B-1728B52AA6E4}">
                  <adec:decorative xmlns:adec="http://schemas.microsoft.com/office/drawing/2017/decorative" val="1"/>
                </a:ext>
              </a:extLst>
            </p:cNvPr>
            <p:cNvSpPr txBox="1">
              <a:spLocks noChangeArrowheads="1"/>
            </p:cNvSpPr>
            <p:nvPr/>
          </p:nvSpPr>
          <p:spPr bwMode="auto">
            <a:xfrm>
              <a:off x="5663248" y="4204810"/>
              <a:ext cx="1015009" cy="128016"/>
            </a:xfrm>
            <a:prstGeom prst="rect">
              <a:avLst/>
            </a:prstGeom>
            <a:solidFill>
              <a:srgbClr val="DDDDDD"/>
            </a:solidFill>
            <a:ln w="9525">
              <a:solidFill>
                <a:schemeClr val="tx1"/>
              </a:solidFill>
              <a:miter lim="800000"/>
              <a:headEnd/>
              <a:tailEnd/>
            </a:ln>
          </p:spPr>
          <p:txBody>
            <a:bodyPr lIns="18288" tIns="0" rIns="0" bIns="0" anchor="ctr"/>
            <a:lstStyle>
              <a:defPPr>
                <a:defRPr lang="en-US"/>
              </a:defPPr>
              <a:lvl1pPr eaLnBrk="1" hangingPunct="1">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endParaRPr lang="en-US" altLang="en-US"/>
            </a:p>
          </p:txBody>
        </p:sp>
        <p:sp>
          <p:nvSpPr>
            <p:cNvPr id="70" name="segment 934 planned">
              <a:hlinkClick r:id="rId2"/>
              <a:extLst>
                <a:ext uri="{FF2B5EF4-FFF2-40B4-BE49-F238E27FC236}">
                  <a16:creationId xmlns:a16="http://schemas.microsoft.com/office/drawing/2014/main" id="{C2FD6DFF-0A8B-4015-94AF-9A9754271EAC}"/>
                </a:ext>
                <a:ext uri="{C183D7F6-B498-43B3-948B-1728B52AA6E4}">
                  <adec:decorative xmlns:adec="http://schemas.microsoft.com/office/drawing/2017/decorative" val="1"/>
                </a:ext>
              </a:extLst>
            </p:cNvPr>
            <p:cNvSpPr txBox="1">
              <a:spLocks noChangeArrowheads="1"/>
            </p:cNvSpPr>
            <p:nvPr/>
          </p:nvSpPr>
          <p:spPr bwMode="auto">
            <a:xfrm>
              <a:off x="6678255" y="4213685"/>
              <a:ext cx="518064" cy="128016"/>
            </a:xfrm>
            <a:prstGeom prst="rect">
              <a:avLst/>
            </a:prstGeom>
            <a:solidFill>
              <a:srgbClr val="DDDDDD"/>
            </a:solidFill>
            <a:ln w="9525">
              <a:solidFill>
                <a:schemeClr val="tx1"/>
              </a:solidFill>
              <a:prstDash val="dash"/>
              <a:miter lim="800000"/>
              <a:headEnd/>
              <a:tailEnd/>
            </a:ln>
          </p:spPr>
          <p:txBody>
            <a:bodyPr lIns="18288" tIns="0" rIns="0" bIns="0" anchor="ctr"/>
            <a:lstStyle>
              <a:defPPr>
                <a:defRPr lang="en-US"/>
              </a:defPPr>
              <a:lvl1pPr eaLnBrk="1" hangingPunct="1">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endParaRPr lang="en-US" altLang="en-US"/>
            </a:p>
          </p:txBody>
        </p:sp>
        <p:sp>
          <p:nvSpPr>
            <p:cNvPr id="63" name="decision 1321" descr="decision 1321">
              <a:hlinkClick r:id="rId3"/>
              <a:extLst>
                <a:ext uri="{FF2B5EF4-FFF2-40B4-BE49-F238E27FC236}">
                  <a16:creationId xmlns:a16="http://schemas.microsoft.com/office/drawing/2014/main" id="{30D57394-F8DB-4007-BA9B-FCBBC971EB7E}"/>
                </a:ext>
                <a:ext uri="{C183D7F6-B498-43B3-948B-1728B52AA6E4}">
                  <adec:decorative xmlns:adec="http://schemas.microsoft.com/office/drawing/2017/decorative" val="0"/>
                </a:ext>
              </a:extLst>
            </p:cNvPr>
            <p:cNvSpPr>
              <a:spLocks noChangeArrowheads="1"/>
            </p:cNvSpPr>
            <p:nvPr/>
          </p:nvSpPr>
          <p:spPr bwMode="auto">
            <a:xfrm>
              <a:off x="2261228" y="2835186"/>
              <a:ext cx="274643"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1321</a:t>
              </a:r>
            </a:p>
          </p:txBody>
        </p:sp>
        <p:sp>
          <p:nvSpPr>
            <p:cNvPr id="76" name="Rectangle 169">
              <a:extLst>
                <a:ext uri="{FF2B5EF4-FFF2-40B4-BE49-F238E27FC236}">
                  <a16:creationId xmlns:a16="http://schemas.microsoft.com/office/drawing/2014/main" id="{D91EDCB0-E152-431B-BDAB-B29D72F422CF}"/>
                </a:ext>
                <a:ext uri="{C183D7F6-B498-43B3-948B-1728B52AA6E4}">
                  <adec:decorative xmlns:adec="http://schemas.microsoft.com/office/drawing/2017/decorative" val="1"/>
                </a:ext>
              </a:extLst>
            </p:cNvPr>
            <p:cNvSpPr>
              <a:spLocks noChangeArrowheads="1"/>
            </p:cNvSpPr>
            <p:nvPr/>
          </p:nvSpPr>
          <p:spPr bwMode="auto">
            <a:xfrm flipV="1">
              <a:off x="30163" y="4454098"/>
              <a:ext cx="9034462" cy="5760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0" tIns="0" rIns="0" bIns="0"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Interfaces</a:t>
              </a:r>
            </a:p>
          </p:txBody>
        </p:sp>
        <p:sp>
          <p:nvSpPr>
            <p:cNvPr id="66" name="segment 1135 planned" descr="segment 1135 planned">
              <a:hlinkClick r:id="rId4"/>
              <a:extLst>
                <a:ext uri="{FF2B5EF4-FFF2-40B4-BE49-F238E27FC236}">
                  <a16:creationId xmlns:a16="http://schemas.microsoft.com/office/drawing/2014/main" id="{44DFC86D-C77A-4BF5-AD31-D2FDB840CCDE}"/>
                </a:ext>
                <a:ext uri="{C183D7F6-B498-43B3-948B-1728B52AA6E4}">
                  <adec:decorative xmlns:adec="http://schemas.microsoft.com/office/drawing/2017/decorative" val="0"/>
                </a:ext>
              </a:extLst>
            </p:cNvPr>
            <p:cNvSpPr>
              <a:spLocks noChangeArrowheads="1"/>
            </p:cNvSpPr>
            <p:nvPr/>
          </p:nvSpPr>
          <p:spPr bwMode="auto">
            <a:xfrm>
              <a:off x="1182616" y="653663"/>
              <a:ext cx="2944368" cy="128016"/>
            </a:xfrm>
            <a:prstGeom prst="rect">
              <a:avLst/>
            </a:prstGeom>
            <a:solidFill>
              <a:srgbClr val="DDDDDD"/>
            </a:solidFill>
            <a:ln w="9525">
              <a:solidFill>
                <a:schemeClr val="tx1"/>
              </a:solidFill>
              <a:prstDash val="dash"/>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SENSR         </a:t>
              </a:r>
            </a:p>
          </p:txBody>
        </p:sp>
        <p:sp>
          <p:nvSpPr>
            <p:cNvPr id="88" name="Rectangle 169">
              <a:extLst>
                <a:ext uri="{FF2B5EF4-FFF2-40B4-BE49-F238E27FC236}">
                  <a16:creationId xmlns:a16="http://schemas.microsoft.com/office/drawing/2014/main" id="{C2A63FD8-6474-4264-BE96-1F6168C1267B}"/>
                </a:ext>
                <a:ext uri="{C183D7F6-B498-43B3-948B-1728B52AA6E4}">
                  <adec:decorative xmlns:adec="http://schemas.microsoft.com/office/drawing/2017/decorative" val="1"/>
                </a:ext>
              </a:extLst>
            </p:cNvPr>
            <p:cNvSpPr>
              <a:spLocks noChangeArrowheads="1"/>
            </p:cNvSpPr>
            <p:nvPr/>
          </p:nvSpPr>
          <p:spPr bwMode="auto">
            <a:xfrm rot="10800000" flipV="1">
              <a:off x="1184691" y="997210"/>
              <a:ext cx="5638985" cy="1395264"/>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lIns="18288" rIns="18288" anchor="t"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Terminal and </a:t>
              </a:r>
              <a:r>
                <a:rPr lang="en-US" altLang="en-US" sz="900" b="1" err="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En</a:t>
              </a:r>
              <a:r>
                <a:rPr lang="en-US" altLang="en-US" sz="900" b="1">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Route Surveillance Technical Refresh Portfolio</a:t>
              </a:r>
            </a:p>
          </p:txBody>
        </p:sp>
        <p:sp>
          <p:nvSpPr>
            <p:cNvPr id="145418" name="Line 114">
              <a:extLst>
                <a:ext uri="{FF2B5EF4-FFF2-40B4-BE49-F238E27FC236}">
                  <a16:creationId xmlns:a16="http://schemas.microsoft.com/office/drawing/2014/main" id="{A66B0336-C96B-4E70-BD1D-E0DF0C03D650}"/>
                </a:ext>
                <a:ext uri="{C183D7F6-B498-43B3-948B-1728B52AA6E4}">
                  <adec:decorative xmlns:adec="http://schemas.microsoft.com/office/drawing/2017/decorative" val="1"/>
                </a:ext>
              </a:extLst>
            </p:cNvPr>
            <p:cNvSpPr>
              <a:spLocks noChangeShapeType="1"/>
            </p:cNvSpPr>
            <p:nvPr/>
          </p:nvSpPr>
          <p:spPr bwMode="auto">
            <a:xfrm>
              <a:off x="2719058" y="1230595"/>
              <a:ext cx="5121624" cy="199772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50" name="system 146" descr="system 146">
              <a:hlinkClick r:id="rId5"/>
              <a:extLst>
                <a:ext uri="{FF2B5EF4-FFF2-40B4-BE49-F238E27FC236}">
                  <a16:creationId xmlns:a16="http://schemas.microsoft.com/office/drawing/2014/main" id="{46A90155-98D6-4267-BA29-3E025852C7AB}"/>
                </a:ext>
                <a:ext uri="{C183D7F6-B498-43B3-948B-1728B52AA6E4}">
                  <adec:decorative xmlns:adec="http://schemas.microsoft.com/office/drawing/2017/decorative" val="0"/>
                </a:ext>
              </a:extLst>
            </p:cNvPr>
            <p:cNvSpPr>
              <a:spLocks noChangeArrowheads="1"/>
            </p:cNvSpPr>
            <p:nvPr/>
          </p:nvSpPr>
          <p:spPr bwMode="auto">
            <a:xfrm>
              <a:off x="255498" y="1455639"/>
              <a:ext cx="859554"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ATCBI-6</a:t>
              </a:r>
            </a:p>
          </p:txBody>
        </p:sp>
        <p:sp>
          <p:nvSpPr>
            <p:cNvPr id="145454" name="system 117" descr="system 117">
              <a:hlinkClick r:id="rId6"/>
              <a:extLst>
                <a:ext uri="{FF2B5EF4-FFF2-40B4-BE49-F238E27FC236}">
                  <a16:creationId xmlns:a16="http://schemas.microsoft.com/office/drawing/2014/main" id="{2BB02972-2CDF-4AB6-993B-2CB7F9F4A9C2}"/>
                </a:ext>
                <a:ext uri="{C183D7F6-B498-43B3-948B-1728B52AA6E4}">
                  <adec:decorative xmlns:adec="http://schemas.microsoft.com/office/drawing/2017/decorative" val="0"/>
                </a:ext>
              </a:extLst>
            </p:cNvPr>
            <p:cNvSpPr>
              <a:spLocks noChangeArrowheads="1"/>
            </p:cNvSpPr>
            <p:nvPr/>
          </p:nvSpPr>
          <p:spPr bwMode="auto">
            <a:xfrm>
              <a:off x="251755" y="2185389"/>
              <a:ext cx="859536"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ASR-11</a:t>
              </a:r>
            </a:p>
          </p:txBody>
        </p:sp>
        <p:sp>
          <p:nvSpPr>
            <p:cNvPr id="145463" name="system 123" descr="system 123">
              <a:hlinkClick r:id="rId7"/>
              <a:extLst>
                <a:ext uri="{FF2B5EF4-FFF2-40B4-BE49-F238E27FC236}">
                  <a16:creationId xmlns:a16="http://schemas.microsoft.com/office/drawing/2014/main" id="{D72468F0-74AB-4138-B4D2-96255F2B8BDB}"/>
                </a:ext>
                <a:ext uri="{C183D7F6-B498-43B3-948B-1728B52AA6E4}">
                  <adec:decorative xmlns:adec="http://schemas.microsoft.com/office/drawing/2017/decorative" val="0"/>
                </a:ext>
              </a:extLst>
            </p:cNvPr>
            <p:cNvSpPr>
              <a:spLocks noChangeArrowheads="1"/>
            </p:cNvSpPr>
            <p:nvPr/>
          </p:nvSpPr>
          <p:spPr bwMode="auto">
            <a:xfrm>
              <a:off x="251755" y="1137937"/>
              <a:ext cx="859536"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MODE S</a:t>
              </a:r>
            </a:p>
          </p:txBody>
        </p:sp>
        <p:sp>
          <p:nvSpPr>
            <p:cNvPr id="145464" name="segment 1015" descr="segment 1015">
              <a:hlinkClick r:id="rId8"/>
              <a:extLst>
                <a:ext uri="{FF2B5EF4-FFF2-40B4-BE49-F238E27FC236}">
                  <a16:creationId xmlns:a16="http://schemas.microsoft.com/office/drawing/2014/main" id="{FDF20B25-E274-4FEF-87F8-E080B05AAA26}"/>
                </a:ext>
                <a:ext uri="{C183D7F6-B498-43B3-948B-1728B52AA6E4}">
                  <adec:decorative xmlns:adec="http://schemas.microsoft.com/office/drawing/2017/decorative" val="0"/>
                </a:ext>
              </a:extLst>
            </p:cNvPr>
            <p:cNvSpPr>
              <a:spLocks noChangeArrowheads="1"/>
            </p:cNvSpPr>
            <p:nvPr/>
          </p:nvSpPr>
          <p:spPr bwMode="auto">
            <a:xfrm>
              <a:off x="1175352" y="2695820"/>
              <a:ext cx="2962656"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Mode S Beacon Replacement System Phase 1A</a:t>
              </a:r>
            </a:p>
          </p:txBody>
        </p:sp>
        <p:sp>
          <p:nvSpPr>
            <p:cNvPr id="145468" name="system 122" descr="system 122">
              <a:hlinkClick r:id="rId9"/>
              <a:extLst>
                <a:ext uri="{FF2B5EF4-FFF2-40B4-BE49-F238E27FC236}">
                  <a16:creationId xmlns:a16="http://schemas.microsoft.com/office/drawing/2014/main" id="{105B5F64-E1DC-452E-9620-262848662027}"/>
                </a:ext>
                <a:ext uri="{C183D7F6-B498-43B3-948B-1728B52AA6E4}">
                  <adec:decorative xmlns:adec="http://schemas.microsoft.com/office/drawing/2017/decorative" val="0"/>
                </a:ext>
              </a:extLst>
            </p:cNvPr>
            <p:cNvSpPr>
              <a:spLocks noChangeArrowheads="1"/>
            </p:cNvSpPr>
            <p:nvPr/>
          </p:nvSpPr>
          <p:spPr bwMode="auto">
            <a:xfrm>
              <a:off x="255507" y="1800960"/>
              <a:ext cx="859536"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ATCBI-5</a:t>
              </a:r>
            </a:p>
          </p:txBody>
        </p:sp>
        <p:sp>
          <p:nvSpPr>
            <p:cNvPr id="145472" name="Line 97">
              <a:extLst>
                <a:ext uri="{FF2B5EF4-FFF2-40B4-BE49-F238E27FC236}">
                  <a16:creationId xmlns:a16="http://schemas.microsoft.com/office/drawing/2014/main" id="{B5E4C077-4A25-47AE-930C-6E92E1944E93}"/>
                </a:ext>
                <a:ext uri="{C183D7F6-B498-43B3-948B-1728B52AA6E4}">
                  <adec:decorative xmlns:adec="http://schemas.microsoft.com/office/drawing/2017/decorative" val="1"/>
                </a:ext>
              </a:extLst>
            </p:cNvPr>
            <p:cNvSpPr>
              <a:spLocks noChangeShapeType="1"/>
            </p:cNvSpPr>
            <p:nvPr/>
          </p:nvSpPr>
          <p:spPr bwMode="auto">
            <a:xfrm flipV="1">
              <a:off x="1117620" y="5716363"/>
              <a:ext cx="786400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73" name="system 746" descr="system 746">
              <a:hlinkClick r:id="rId10"/>
              <a:extLst>
                <a:ext uri="{FF2B5EF4-FFF2-40B4-BE49-F238E27FC236}">
                  <a16:creationId xmlns:a16="http://schemas.microsoft.com/office/drawing/2014/main" id="{1CDC417E-C7DE-4BBE-B582-45DB5F9E1FCC}"/>
                </a:ext>
                <a:ext uri="{C183D7F6-B498-43B3-948B-1728B52AA6E4}">
                  <adec:decorative xmlns:adec="http://schemas.microsoft.com/office/drawing/2017/decorative" val="0"/>
                </a:ext>
              </a:extLst>
            </p:cNvPr>
            <p:cNvSpPr>
              <a:spLocks noChangeArrowheads="1"/>
            </p:cNvSpPr>
            <p:nvPr/>
          </p:nvSpPr>
          <p:spPr bwMode="auto">
            <a:xfrm>
              <a:off x="525878" y="5634354"/>
              <a:ext cx="594360"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WAM</a:t>
              </a:r>
            </a:p>
          </p:txBody>
        </p:sp>
        <p:sp>
          <p:nvSpPr>
            <p:cNvPr id="145474" name="Line 192">
              <a:extLst>
                <a:ext uri="{FF2B5EF4-FFF2-40B4-BE49-F238E27FC236}">
                  <a16:creationId xmlns:a16="http://schemas.microsoft.com/office/drawing/2014/main" id="{4C8E6CC4-AC9E-4D29-A1D1-86803DDDB6EA}"/>
                </a:ext>
                <a:ext uri="{C183D7F6-B498-43B3-948B-1728B52AA6E4}">
                  <adec:decorative xmlns:adec="http://schemas.microsoft.com/office/drawing/2017/decorative" val="1"/>
                </a:ext>
              </a:extLst>
            </p:cNvPr>
            <p:cNvSpPr>
              <a:spLocks noChangeShapeType="1"/>
            </p:cNvSpPr>
            <p:nvPr/>
          </p:nvSpPr>
          <p:spPr bwMode="auto">
            <a:xfrm flipV="1">
              <a:off x="5258596" y="719584"/>
              <a:ext cx="374904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475" name="roadmap_symbol 205 planned" descr="roadmap_symbol 205 planned">
              <a:hlinkClick r:id="rId11"/>
              <a:extLst>
                <a:ext uri="{FF2B5EF4-FFF2-40B4-BE49-F238E27FC236}">
                  <a16:creationId xmlns:a16="http://schemas.microsoft.com/office/drawing/2014/main" id="{8B76010F-4376-4CB5-9D85-FE7239D8D34E}"/>
                </a:ext>
                <a:ext uri="{C183D7F6-B498-43B3-948B-1728B52AA6E4}">
                  <adec:decorative xmlns:adec="http://schemas.microsoft.com/office/drawing/2017/decorative" val="0"/>
                </a:ext>
              </a:extLst>
            </p:cNvPr>
            <p:cNvSpPr>
              <a:spLocks noChangeArrowheads="1"/>
            </p:cNvSpPr>
            <p:nvPr/>
          </p:nvSpPr>
          <p:spPr bwMode="auto">
            <a:xfrm>
              <a:off x="4125935" y="655494"/>
              <a:ext cx="1133856" cy="128016"/>
            </a:xfrm>
            <a:prstGeom prst="rect">
              <a:avLst/>
            </a:prstGeom>
            <a:solidFill>
              <a:srgbClr val="D0F2FC"/>
            </a:solidFill>
            <a:ln w="9525">
              <a:solidFill>
                <a:schemeClr val="tx1"/>
              </a:solidFill>
              <a:prstDash val="dash"/>
              <a:miter lim="800000"/>
              <a:headEnd/>
              <a:tailEnd/>
            </a:ln>
          </p:spPr>
          <p:txBody>
            <a:bodyPr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SENSR</a:t>
              </a:r>
            </a:p>
          </p:txBody>
        </p:sp>
        <p:sp>
          <p:nvSpPr>
            <p:cNvPr id="145478" name="decision 1103 planned" descr="decision 1103 planned">
              <a:hlinkClick r:id="rId12"/>
              <a:extLst>
                <a:ext uri="{FF2B5EF4-FFF2-40B4-BE49-F238E27FC236}">
                  <a16:creationId xmlns:a16="http://schemas.microsoft.com/office/drawing/2014/main" id="{63E0B1FC-FEBA-4241-9330-085E18C8DB5F}"/>
                </a:ext>
                <a:ext uri="{C183D7F6-B498-43B3-948B-1728B52AA6E4}">
                  <adec:decorative xmlns:adec="http://schemas.microsoft.com/office/drawing/2017/decorative" val="0"/>
                </a:ext>
              </a:extLst>
            </p:cNvPr>
            <p:cNvSpPr>
              <a:spLocks noChangeArrowheads="1"/>
            </p:cNvSpPr>
            <p:nvPr/>
          </p:nvSpPr>
          <p:spPr bwMode="auto">
            <a:xfrm>
              <a:off x="3419086" y="540997"/>
              <a:ext cx="274643"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1103</a:t>
              </a:r>
            </a:p>
          </p:txBody>
        </p:sp>
        <p:sp>
          <p:nvSpPr>
            <p:cNvPr id="89" name="system 1340 planned" descr="system 1340 planned">
              <a:hlinkClick r:id="rId13"/>
              <a:extLst>
                <a:ext uri="{FF2B5EF4-FFF2-40B4-BE49-F238E27FC236}">
                  <a16:creationId xmlns:a16="http://schemas.microsoft.com/office/drawing/2014/main" id="{A914BA0B-DB73-43CD-8831-391DE230AC78}"/>
                </a:ext>
                <a:ext uri="{C183D7F6-B498-43B3-948B-1728B52AA6E4}">
                  <adec:decorative xmlns:adec="http://schemas.microsoft.com/office/drawing/2017/decorative" val="0"/>
                </a:ext>
              </a:extLst>
            </p:cNvPr>
            <p:cNvSpPr>
              <a:spLocks noChangeArrowheads="1"/>
            </p:cNvSpPr>
            <p:nvPr/>
          </p:nvSpPr>
          <p:spPr bwMode="auto">
            <a:xfrm>
              <a:off x="2712503" y="3198259"/>
              <a:ext cx="1024128" cy="128016"/>
            </a:xfrm>
            <a:prstGeom prst="rect">
              <a:avLst/>
            </a:prstGeom>
            <a:solidFill>
              <a:srgbClr val="D0F2FC"/>
            </a:solidFill>
            <a:ln w="9525">
              <a:solidFill>
                <a:schemeClr val="tx1"/>
              </a:solidFill>
              <a:prstDash val="dash"/>
              <a:miter lim="800000"/>
              <a:headEnd/>
              <a:tailEnd/>
            </a:ln>
          </p:spPr>
          <p:txBody>
            <a:bodyPr wrap="square"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MSBRS</a:t>
              </a:r>
            </a:p>
          </p:txBody>
        </p:sp>
        <p:sp>
          <p:nvSpPr>
            <p:cNvPr id="99" name="system 161" descr="Mode 3/A/C &#10;Transponder">
              <a:hlinkClick r:id="rId14"/>
              <a:extLst>
                <a:ext uri="{FF2B5EF4-FFF2-40B4-BE49-F238E27FC236}">
                  <a16:creationId xmlns:a16="http://schemas.microsoft.com/office/drawing/2014/main" id="{C840182D-E1FD-4C65-9FE2-C8551A85070D}"/>
                </a:ext>
                <a:ext uri="{C183D7F6-B498-43B3-948B-1728B52AA6E4}">
                  <adec:decorative xmlns:adec="http://schemas.microsoft.com/office/drawing/2017/decorative" val="0"/>
                </a:ext>
              </a:extLst>
            </p:cNvPr>
            <p:cNvSpPr txBox="1">
              <a:spLocks noChangeArrowheads="1"/>
            </p:cNvSpPr>
            <p:nvPr/>
          </p:nvSpPr>
          <p:spPr bwMode="auto">
            <a:xfrm>
              <a:off x="394558" y="3326086"/>
              <a:ext cx="730011" cy="232088"/>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Mode 3/A/C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Transponder</a:t>
              </a:r>
            </a:p>
          </p:txBody>
        </p:sp>
        <p:sp>
          <p:nvSpPr>
            <p:cNvPr id="100" name="system 77" descr="Mode S &#10;Transponder">
              <a:hlinkClick r:id="rId15"/>
              <a:extLst>
                <a:ext uri="{FF2B5EF4-FFF2-40B4-BE49-F238E27FC236}">
                  <a16:creationId xmlns:a16="http://schemas.microsoft.com/office/drawing/2014/main" id="{3955C864-2B4C-4AE1-A689-736F4BA348E7}"/>
                </a:ext>
                <a:ext uri="{C183D7F6-B498-43B3-948B-1728B52AA6E4}">
                  <adec:decorative xmlns:adec="http://schemas.microsoft.com/office/drawing/2017/decorative" val="0"/>
                </a:ext>
              </a:extLst>
            </p:cNvPr>
            <p:cNvSpPr txBox="1">
              <a:spLocks noChangeArrowheads="1"/>
            </p:cNvSpPr>
            <p:nvPr/>
          </p:nvSpPr>
          <p:spPr bwMode="auto">
            <a:xfrm>
              <a:off x="391916" y="3592531"/>
              <a:ext cx="732653" cy="228600"/>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Mode S </a:t>
              </a:r>
            </a:p>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Transponder</a:t>
              </a:r>
            </a:p>
          </p:txBody>
        </p:sp>
        <p:sp>
          <p:nvSpPr>
            <p:cNvPr id="101" name="system 76" descr="TCAS">
              <a:hlinkClick r:id="rId16"/>
              <a:extLst>
                <a:ext uri="{FF2B5EF4-FFF2-40B4-BE49-F238E27FC236}">
                  <a16:creationId xmlns:a16="http://schemas.microsoft.com/office/drawing/2014/main" id="{EC1EF78D-93CC-40EC-841F-80A99C15291C}"/>
                </a:ext>
                <a:ext uri="{C183D7F6-B498-43B3-948B-1728B52AA6E4}">
                  <adec:decorative xmlns:adec="http://schemas.microsoft.com/office/drawing/2017/decorative" val="0"/>
                </a:ext>
              </a:extLst>
            </p:cNvPr>
            <p:cNvSpPr txBox="1">
              <a:spLocks noChangeArrowheads="1"/>
            </p:cNvSpPr>
            <p:nvPr/>
          </p:nvSpPr>
          <p:spPr bwMode="auto">
            <a:xfrm>
              <a:off x="386080" y="3862583"/>
              <a:ext cx="731538" cy="182562"/>
            </a:xfrm>
            <a:prstGeom prst="rect">
              <a:avLst/>
            </a:prstGeom>
            <a:solidFill>
              <a:srgbClr val="D0F2FC"/>
            </a:solidFill>
            <a:ln w="9525">
              <a:solidFill>
                <a:schemeClr val="tx1"/>
              </a:solidFill>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TCAS</a:t>
              </a:r>
            </a:p>
          </p:txBody>
        </p:sp>
        <p:cxnSp>
          <p:nvCxnSpPr>
            <p:cNvPr id="103" name="Straight Arrow Connector 50">
              <a:extLst>
                <a:ext uri="{FF2B5EF4-FFF2-40B4-BE49-F238E27FC236}">
                  <a16:creationId xmlns:a16="http://schemas.microsoft.com/office/drawing/2014/main" id="{FE47451D-41D4-4189-8AAD-2430FA547DBB}"/>
                </a:ext>
                <a:ext uri="{C183D7F6-B498-43B3-948B-1728B52AA6E4}">
                  <adec:decorative xmlns:adec="http://schemas.microsoft.com/office/drawing/2017/decorative" val="1"/>
                </a:ext>
              </a:extLst>
            </p:cNvPr>
            <p:cNvCxnSpPr>
              <a:cxnSpLocks noChangeShapeType="1"/>
            </p:cNvCxnSpPr>
            <p:nvPr/>
          </p:nvCxnSpPr>
          <p:spPr bwMode="auto">
            <a:xfrm flipV="1">
              <a:off x="1125273" y="3451151"/>
              <a:ext cx="786384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4" name="Straight Arrow Connector 53">
              <a:extLst>
                <a:ext uri="{FF2B5EF4-FFF2-40B4-BE49-F238E27FC236}">
                  <a16:creationId xmlns:a16="http://schemas.microsoft.com/office/drawing/2014/main" id="{3A492391-2D8C-4645-AE60-251DEBCB63C6}"/>
                </a:ext>
                <a:ext uri="{C183D7F6-B498-43B3-948B-1728B52AA6E4}">
                  <adec:decorative xmlns:adec="http://schemas.microsoft.com/office/drawing/2017/decorative" val="1"/>
                </a:ext>
              </a:extLst>
            </p:cNvPr>
            <p:cNvCxnSpPr>
              <a:cxnSpLocks noChangeShapeType="1"/>
            </p:cNvCxnSpPr>
            <p:nvPr/>
          </p:nvCxnSpPr>
          <p:spPr bwMode="auto">
            <a:xfrm flipV="1">
              <a:off x="1129950" y="3708217"/>
              <a:ext cx="785469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5" name="Straight Arrow Connector 57">
              <a:extLst>
                <a:ext uri="{FF2B5EF4-FFF2-40B4-BE49-F238E27FC236}">
                  <a16:creationId xmlns:a16="http://schemas.microsoft.com/office/drawing/2014/main" id="{2612B13A-CB79-4508-AFF6-58F4584DC753}"/>
                </a:ext>
                <a:ext uri="{C183D7F6-B498-43B3-948B-1728B52AA6E4}">
                  <adec:decorative xmlns:adec="http://schemas.microsoft.com/office/drawing/2017/decorative" val="1"/>
                </a:ext>
              </a:extLst>
            </p:cNvPr>
            <p:cNvCxnSpPr>
              <a:cxnSpLocks noChangeShapeType="1"/>
            </p:cNvCxnSpPr>
            <p:nvPr/>
          </p:nvCxnSpPr>
          <p:spPr bwMode="auto">
            <a:xfrm flipV="1">
              <a:off x="1127143" y="3960951"/>
              <a:ext cx="7854696"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6" name="segment 951" descr="ACAS X">
              <a:hlinkClick r:id="rId17"/>
              <a:extLst>
                <a:ext uri="{FF2B5EF4-FFF2-40B4-BE49-F238E27FC236}">
                  <a16:creationId xmlns:a16="http://schemas.microsoft.com/office/drawing/2014/main" id="{5BF7B0BF-13F5-4950-AEC5-380246583FE8}"/>
                </a:ext>
                <a:ext uri="{C183D7F6-B498-43B3-948B-1728B52AA6E4}">
                  <adec:decorative xmlns:adec="http://schemas.microsoft.com/office/drawing/2017/decorative" val="0"/>
                </a:ext>
              </a:extLst>
            </p:cNvPr>
            <p:cNvSpPr txBox="1">
              <a:spLocks noChangeArrowheads="1"/>
            </p:cNvSpPr>
            <p:nvPr/>
          </p:nvSpPr>
          <p:spPr bwMode="auto">
            <a:xfrm>
              <a:off x="1175615" y="4006177"/>
              <a:ext cx="905256" cy="128016"/>
            </a:xfrm>
            <a:prstGeom prst="rect">
              <a:avLst/>
            </a:prstGeom>
            <a:solidFill>
              <a:srgbClr val="DDDDDD"/>
            </a:solidFill>
            <a:ln w="9525">
              <a:solidFill>
                <a:schemeClr val="tx1"/>
              </a:solidFill>
              <a:miter lim="800000"/>
              <a:headEnd/>
              <a:tailEnd/>
            </a:ln>
          </p:spPr>
          <p:txBody>
            <a:bodyPr tIns="18288" bIns="18288"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ACAS X</a:t>
              </a:r>
            </a:p>
          </p:txBody>
        </p:sp>
        <p:sp>
          <p:nvSpPr>
            <p:cNvPr id="109" name="system 1294 planned" descr="ACAS-X">
              <a:hlinkClick r:id="rId18"/>
              <a:extLst>
                <a:ext uri="{FF2B5EF4-FFF2-40B4-BE49-F238E27FC236}">
                  <a16:creationId xmlns:a16="http://schemas.microsoft.com/office/drawing/2014/main" id="{45BBED8C-CBC8-4E00-9574-125589F91451}"/>
                </a:ext>
                <a:ext uri="{C183D7F6-B498-43B3-948B-1728B52AA6E4}">
                  <adec:decorative xmlns:adec="http://schemas.microsoft.com/office/drawing/2017/decorative" val="0"/>
                </a:ext>
              </a:extLst>
            </p:cNvPr>
            <p:cNvSpPr txBox="1">
              <a:spLocks noChangeArrowheads="1"/>
            </p:cNvSpPr>
            <p:nvPr/>
          </p:nvSpPr>
          <p:spPr bwMode="auto">
            <a:xfrm>
              <a:off x="396304" y="4184208"/>
              <a:ext cx="914400" cy="182880"/>
            </a:xfrm>
            <a:prstGeom prst="rect">
              <a:avLst/>
            </a:prstGeom>
            <a:solidFill>
              <a:srgbClr val="D0F2FC"/>
            </a:solidFill>
            <a:ln w="9525">
              <a:solidFill>
                <a:schemeClr val="tx1"/>
              </a:solidFill>
              <a:prstDash val="dash"/>
              <a:miter lim="800000"/>
              <a:headEnd/>
              <a:tailEnd/>
            </a:ln>
          </p:spPr>
          <p:txBody>
            <a:bodyPr wrap="none" lIns="0" tIns="9144"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ACAS-X</a:t>
              </a:r>
            </a:p>
          </p:txBody>
        </p:sp>
        <p:sp>
          <p:nvSpPr>
            <p:cNvPr id="112" name="Line 114">
              <a:extLst>
                <a:ext uri="{FF2B5EF4-FFF2-40B4-BE49-F238E27FC236}">
                  <a16:creationId xmlns:a16="http://schemas.microsoft.com/office/drawing/2014/main" id="{EFEB404E-146E-429A-A3F5-08C6F7028EAF}"/>
                </a:ext>
                <a:ext uri="{C183D7F6-B498-43B3-948B-1728B52AA6E4}">
                  <adec:decorative xmlns:adec="http://schemas.microsoft.com/office/drawing/2017/decorative" val="1"/>
                </a:ext>
              </a:extLst>
            </p:cNvPr>
            <p:cNvSpPr>
              <a:spLocks noChangeShapeType="1"/>
            </p:cNvSpPr>
            <p:nvPr/>
          </p:nvSpPr>
          <p:spPr bwMode="auto">
            <a:xfrm>
              <a:off x="5785562" y="1888620"/>
              <a:ext cx="2042977" cy="136648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 name="decision 1239" descr="decision 1239">
              <a:hlinkClick r:id="rId19"/>
              <a:extLst>
                <a:ext uri="{FF2B5EF4-FFF2-40B4-BE49-F238E27FC236}">
                  <a16:creationId xmlns:a16="http://schemas.microsoft.com/office/drawing/2014/main" id="{82A3A3FC-18FB-4D69-BCEF-AFDB33C50D56}"/>
                </a:ext>
                <a:ext uri="{C183D7F6-B498-43B3-948B-1728B52AA6E4}">
                  <adec:decorative xmlns:adec="http://schemas.microsoft.com/office/drawing/2017/decorative" val="0"/>
                </a:ext>
              </a:extLst>
            </p:cNvPr>
            <p:cNvSpPr>
              <a:spLocks noChangeArrowheads="1"/>
            </p:cNvSpPr>
            <p:nvPr/>
          </p:nvSpPr>
          <p:spPr bwMode="auto">
            <a:xfrm>
              <a:off x="1500718" y="817007"/>
              <a:ext cx="274644" cy="365105"/>
            </a:xfrm>
            <a:prstGeom prst="diamond">
              <a:avLst/>
            </a:prstGeom>
            <a:solidFill>
              <a:srgbClr val="FFFFCC"/>
            </a:solidFill>
            <a:ln w="19050"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IARD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1239</a:t>
              </a:r>
            </a:p>
          </p:txBody>
        </p:sp>
        <p:sp>
          <p:nvSpPr>
            <p:cNvPr id="145490" name="segment 925" descr="segment 925">
              <a:hlinkClick r:id="rId20"/>
              <a:extLst>
                <a:ext uri="{FF2B5EF4-FFF2-40B4-BE49-F238E27FC236}">
                  <a16:creationId xmlns:a16="http://schemas.microsoft.com/office/drawing/2014/main" id="{BA97362B-9659-4AA6-A8CA-1DF84455DCB3}"/>
                </a:ext>
                <a:ext uri="{C183D7F6-B498-43B3-948B-1728B52AA6E4}">
                  <adec:decorative xmlns:adec="http://schemas.microsoft.com/office/drawing/2017/decorative" val="0"/>
                </a:ext>
              </a:extLst>
            </p:cNvPr>
            <p:cNvSpPr>
              <a:spLocks noChangeArrowheads="1"/>
            </p:cNvSpPr>
            <p:nvPr/>
          </p:nvSpPr>
          <p:spPr bwMode="auto">
            <a:xfrm>
              <a:off x="1181348" y="1471854"/>
              <a:ext cx="1929384"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ATCBI-6 Sustainment</a:t>
              </a:r>
            </a:p>
          </p:txBody>
        </p:sp>
        <p:sp>
          <p:nvSpPr>
            <p:cNvPr id="62" name="roadmap_symbol 369 planned" descr="roadmap_symbol 369 planned">
              <a:hlinkClick r:id="rId21"/>
              <a:extLst>
                <a:ext uri="{FF2B5EF4-FFF2-40B4-BE49-F238E27FC236}">
                  <a16:creationId xmlns:a16="http://schemas.microsoft.com/office/drawing/2014/main" id="{C12F8C41-2238-4D96-A799-11E21F6E4B70}"/>
                </a:ext>
                <a:ext uri="{C183D7F6-B498-43B3-948B-1728B52AA6E4}">
                  <adec:decorative xmlns:adec="http://schemas.microsoft.com/office/drawing/2017/decorative" val="0"/>
                </a:ext>
              </a:extLst>
            </p:cNvPr>
            <p:cNvSpPr>
              <a:spLocks noChangeArrowheads="1"/>
            </p:cNvSpPr>
            <p:nvPr/>
          </p:nvSpPr>
          <p:spPr bwMode="auto">
            <a:xfrm>
              <a:off x="2613297" y="2217077"/>
              <a:ext cx="3044952" cy="123552"/>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ASR-11 Sustainment 4</a:t>
              </a:r>
            </a:p>
          </p:txBody>
        </p:sp>
        <p:sp>
          <p:nvSpPr>
            <p:cNvPr id="68" name="segment 934 planned" descr="  ACAS-X Segment 2">
              <a:hlinkClick r:id="rId2"/>
              <a:extLst>
                <a:ext uri="{FF2B5EF4-FFF2-40B4-BE49-F238E27FC236}">
                  <a16:creationId xmlns:a16="http://schemas.microsoft.com/office/drawing/2014/main" id="{11FC3E74-C185-4D44-87A0-3B8A58965CE9}"/>
                </a:ext>
                <a:ext uri="{C183D7F6-B498-43B3-948B-1728B52AA6E4}">
                  <adec:decorative xmlns:adec="http://schemas.microsoft.com/office/drawing/2017/decorative" val="0"/>
                </a:ext>
              </a:extLst>
            </p:cNvPr>
            <p:cNvSpPr txBox="1">
              <a:spLocks noChangeArrowheads="1"/>
            </p:cNvSpPr>
            <p:nvPr/>
          </p:nvSpPr>
          <p:spPr bwMode="auto">
            <a:xfrm>
              <a:off x="4130174" y="4199725"/>
              <a:ext cx="1533073" cy="128016"/>
            </a:xfrm>
            <a:prstGeom prst="rect">
              <a:avLst/>
            </a:prstGeom>
            <a:solidFill>
              <a:srgbClr val="DDDDDD"/>
            </a:solidFill>
            <a:ln w="9525">
              <a:solidFill>
                <a:schemeClr val="tx1"/>
              </a:solidFill>
              <a:prstDash val="dash"/>
              <a:miter lim="800000"/>
              <a:headEnd/>
              <a:tailEnd/>
            </a:ln>
          </p:spPr>
          <p:txBody>
            <a:bodyPr lIns="18288" tIns="0" rIns="0" bIns="0" anchor="ctr"/>
            <a:lstStyle>
              <a:defPPr>
                <a:defRPr lang="en-US"/>
              </a:defPPr>
              <a:lvl1pPr eaLnBrk="1" hangingPunct="1">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r>
                <a:rPr lang="en-US" altLang="en-US"/>
                <a:t>  ACAS-X Segment 2</a:t>
              </a:r>
            </a:p>
          </p:txBody>
        </p:sp>
        <p:sp>
          <p:nvSpPr>
            <p:cNvPr id="67" name="segment 934">
              <a:hlinkClick r:id="rId2"/>
              <a:extLst>
                <a:ext uri="{FF2B5EF4-FFF2-40B4-BE49-F238E27FC236}">
                  <a16:creationId xmlns:a16="http://schemas.microsoft.com/office/drawing/2014/main" id="{AB9DA8A8-3944-457D-84D4-D14CDAEE1218}"/>
                </a:ext>
                <a:ext uri="{C183D7F6-B498-43B3-948B-1728B52AA6E4}">
                  <adec:decorative xmlns:adec="http://schemas.microsoft.com/office/drawing/2017/decorative" val="1"/>
                </a:ext>
              </a:extLst>
            </p:cNvPr>
            <p:cNvSpPr txBox="1">
              <a:spLocks noChangeArrowheads="1"/>
            </p:cNvSpPr>
            <p:nvPr/>
          </p:nvSpPr>
          <p:spPr bwMode="auto">
            <a:xfrm>
              <a:off x="3115164" y="4199728"/>
              <a:ext cx="1015009" cy="128016"/>
            </a:xfrm>
            <a:prstGeom prst="rect">
              <a:avLst/>
            </a:prstGeom>
            <a:solidFill>
              <a:srgbClr val="DDDDDD"/>
            </a:solidFill>
            <a:ln w="9525">
              <a:solidFill>
                <a:schemeClr val="tx1"/>
              </a:solidFill>
              <a:miter lim="800000"/>
              <a:headEnd/>
              <a:tailEnd/>
            </a:ln>
          </p:spPr>
          <p:txBody>
            <a:bodyPr lIns="18288" tIns="0" rIns="0" bIns="0" anchor="ctr"/>
            <a:lstStyle>
              <a:defPPr>
                <a:defRPr lang="en-US"/>
              </a:defPPr>
              <a:lvl1pPr eaLnBrk="1" hangingPunct="1">
                <a:defRPr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endParaRPr lang="en-US" altLang="en-US"/>
            </a:p>
          </p:txBody>
        </p:sp>
        <p:sp>
          <p:nvSpPr>
            <p:cNvPr id="123" name="segment 1121" descr="segment 1121">
              <a:hlinkClick r:id="rId22"/>
              <a:extLst>
                <a:ext uri="{FF2B5EF4-FFF2-40B4-BE49-F238E27FC236}">
                  <a16:creationId xmlns:a16="http://schemas.microsoft.com/office/drawing/2014/main" id="{F8AF351D-0D34-47CC-938F-36052D10AC20}"/>
                </a:ext>
                <a:ext uri="{C183D7F6-B498-43B3-948B-1728B52AA6E4}">
                  <adec:decorative xmlns:adec="http://schemas.microsoft.com/office/drawing/2017/decorative" val="0"/>
                </a:ext>
              </a:extLst>
            </p:cNvPr>
            <p:cNvSpPr>
              <a:spLocks noChangeArrowheads="1"/>
            </p:cNvSpPr>
            <p:nvPr/>
          </p:nvSpPr>
          <p:spPr bwMode="auto">
            <a:xfrm>
              <a:off x="3621977" y="1998102"/>
              <a:ext cx="3575304"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ATCBI-5 Sustainment 2</a:t>
              </a:r>
            </a:p>
          </p:txBody>
        </p:sp>
        <p:sp>
          <p:nvSpPr>
            <p:cNvPr id="71" name="decision 1165" descr="decision 1165">
              <a:hlinkClick r:id="rId23"/>
              <a:extLst>
                <a:ext uri="{FF2B5EF4-FFF2-40B4-BE49-F238E27FC236}">
                  <a16:creationId xmlns:a16="http://schemas.microsoft.com/office/drawing/2014/main" id="{51D42334-86AB-40EE-97CB-CA4404E53F7A}"/>
                </a:ext>
                <a:ext uri="{C183D7F6-B498-43B3-948B-1728B52AA6E4}">
                  <adec:decorative xmlns:adec="http://schemas.microsoft.com/office/drawing/2017/decorative" val="0"/>
                </a:ext>
              </a:extLst>
            </p:cNvPr>
            <p:cNvSpPr>
              <a:spLocks noChangeArrowheads="1"/>
            </p:cNvSpPr>
            <p:nvPr/>
          </p:nvSpPr>
          <p:spPr bwMode="auto">
            <a:xfrm>
              <a:off x="1980360" y="4131687"/>
              <a:ext cx="320047" cy="271447"/>
            </a:xfrm>
            <a:prstGeom prst="triangle">
              <a:avLst>
                <a:gd name="adj" fmla="val 50000"/>
              </a:avLst>
            </a:prstGeom>
            <a:solidFill>
              <a:srgbClr val="DDDDDD"/>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1165</a:t>
              </a:r>
            </a:p>
          </p:txBody>
        </p:sp>
        <p:sp>
          <p:nvSpPr>
            <p:cNvPr id="72" name="segment 1143" descr="segment 1143">
              <a:hlinkClick r:id="rId24"/>
              <a:extLst>
                <a:ext uri="{FF2B5EF4-FFF2-40B4-BE49-F238E27FC236}">
                  <a16:creationId xmlns:a16="http://schemas.microsoft.com/office/drawing/2014/main" id="{217338B7-84A2-4C8D-93A6-27A3E454C392}"/>
                </a:ext>
                <a:ext uri="{C183D7F6-B498-43B3-948B-1728B52AA6E4}">
                  <adec:decorative xmlns:adec="http://schemas.microsoft.com/office/drawing/2017/decorative" val="0"/>
                </a:ext>
              </a:extLst>
            </p:cNvPr>
            <p:cNvSpPr>
              <a:spLocks noChangeArrowheads="1"/>
            </p:cNvSpPr>
            <p:nvPr/>
          </p:nvSpPr>
          <p:spPr bwMode="auto">
            <a:xfrm>
              <a:off x="2607276" y="2951903"/>
              <a:ext cx="2551176"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Mode S Beacon Replacement System Phase 1B</a:t>
              </a:r>
            </a:p>
          </p:txBody>
        </p:sp>
        <p:sp>
          <p:nvSpPr>
            <p:cNvPr id="145412" name="segment 1101" descr="segment 1101">
              <a:hlinkClick r:id="rId25"/>
              <a:extLst>
                <a:ext uri="{FF2B5EF4-FFF2-40B4-BE49-F238E27FC236}">
                  <a16:creationId xmlns:a16="http://schemas.microsoft.com/office/drawing/2014/main" id="{4F2F2A67-161A-4D9E-A726-2F7BC958FDE4}"/>
                </a:ext>
                <a:ext uri="{C183D7F6-B498-43B3-948B-1728B52AA6E4}">
                  <adec:decorative xmlns:adec="http://schemas.microsoft.com/office/drawing/2017/decorative" val="0"/>
                </a:ext>
              </a:extLst>
            </p:cNvPr>
            <p:cNvSpPr>
              <a:spLocks noChangeArrowheads="1"/>
            </p:cNvSpPr>
            <p:nvPr/>
          </p:nvSpPr>
          <p:spPr bwMode="auto">
            <a:xfrm>
              <a:off x="1181347" y="1827496"/>
              <a:ext cx="2944368" cy="128016"/>
            </a:xfrm>
            <a:prstGeom prst="rect">
              <a:avLst/>
            </a:prstGeom>
            <a:solidFill>
              <a:srgbClr val="DDDDDD"/>
            </a:solidFill>
            <a:ln w="9525">
              <a:solidFill>
                <a:schemeClr val="tx1"/>
              </a:solidFill>
              <a:miter lim="800000"/>
              <a:headEnd/>
              <a:tailEnd/>
            </a:ln>
          </p:spPr>
          <p:txBody>
            <a:bodyPr lIns="18288" tIns="9144"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ATCBI-5 Sustainment 1</a:t>
              </a:r>
            </a:p>
          </p:txBody>
        </p:sp>
        <p:sp>
          <p:nvSpPr>
            <p:cNvPr id="145455" name="segment 958" descr="segment 958">
              <a:hlinkClick r:id="rId26"/>
              <a:extLst>
                <a:ext uri="{FF2B5EF4-FFF2-40B4-BE49-F238E27FC236}">
                  <a16:creationId xmlns:a16="http://schemas.microsoft.com/office/drawing/2014/main" id="{62692611-39D9-43F0-9B68-5806E1C4E065}"/>
                </a:ext>
                <a:ext uri="{C183D7F6-B498-43B3-948B-1728B52AA6E4}">
                  <adec:decorative xmlns:adec="http://schemas.microsoft.com/office/drawing/2017/decorative" val="0"/>
                </a:ext>
              </a:extLst>
            </p:cNvPr>
            <p:cNvSpPr>
              <a:spLocks noChangeArrowheads="1"/>
            </p:cNvSpPr>
            <p:nvPr/>
          </p:nvSpPr>
          <p:spPr bwMode="auto">
            <a:xfrm>
              <a:off x="1175352" y="2448908"/>
              <a:ext cx="3474720" cy="128016"/>
            </a:xfrm>
            <a:prstGeom prst="rect">
              <a:avLst/>
            </a:prstGeom>
            <a:solidFill>
              <a:srgbClr val="DDDDDD"/>
            </a:solidFill>
            <a:ln w="9525">
              <a:solidFill>
                <a:schemeClr val="tx1"/>
              </a:solidFill>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ASR-11 Sustainment 3</a:t>
              </a:r>
            </a:p>
          </p:txBody>
        </p:sp>
        <p:sp>
          <p:nvSpPr>
            <p:cNvPr id="145459" name="decision 806" descr="decision 806">
              <a:hlinkClick r:id="rId27"/>
              <a:extLst>
                <a:ext uri="{FF2B5EF4-FFF2-40B4-BE49-F238E27FC236}">
                  <a16:creationId xmlns:a16="http://schemas.microsoft.com/office/drawing/2014/main" id="{5B1F1F44-47E1-4569-9CB8-DE0AD33AA1BE}"/>
                </a:ext>
                <a:ext uri="{C183D7F6-B498-43B3-948B-1728B52AA6E4}">
                  <adec:decorative xmlns:adec="http://schemas.microsoft.com/office/drawing/2017/decorative" val="0"/>
                </a:ext>
              </a:extLst>
            </p:cNvPr>
            <p:cNvSpPr>
              <a:spLocks noChangeArrowheads="1"/>
            </p:cNvSpPr>
            <p:nvPr/>
          </p:nvSpPr>
          <p:spPr bwMode="auto">
            <a:xfrm>
              <a:off x="1747312" y="2336215"/>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806</a:t>
              </a:r>
            </a:p>
          </p:txBody>
        </p:sp>
        <p:sp>
          <p:nvSpPr>
            <p:cNvPr id="64" name="segment 925 planned" descr="segment 925 planned">
              <a:hlinkClick r:id="rId20"/>
              <a:extLst>
                <a:ext uri="{FF2B5EF4-FFF2-40B4-BE49-F238E27FC236}">
                  <a16:creationId xmlns:a16="http://schemas.microsoft.com/office/drawing/2014/main" id="{D5A54628-5814-4A08-8F7F-AA7B68771CE7}"/>
                </a:ext>
                <a:ext uri="{C183D7F6-B498-43B3-948B-1728B52AA6E4}">
                  <adec:decorative xmlns:adec="http://schemas.microsoft.com/office/drawing/2017/decorative" val="0"/>
                </a:ext>
              </a:extLst>
            </p:cNvPr>
            <p:cNvSpPr>
              <a:spLocks noChangeArrowheads="1"/>
            </p:cNvSpPr>
            <p:nvPr/>
          </p:nvSpPr>
          <p:spPr bwMode="auto">
            <a:xfrm>
              <a:off x="3105962" y="1472157"/>
              <a:ext cx="2560320"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65" name="roadmap_symbol 400 planned" descr="roadmap_symbol 400 planned">
              <a:hlinkClick r:id="rId28"/>
              <a:extLst>
                <a:ext uri="{FF2B5EF4-FFF2-40B4-BE49-F238E27FC236}">
                  <a16:creationId xmlns:a16="http://schemas.microsoft.com/office/drawing/2014/main" id="{F7AD04CE-4A48-4819-A82A-4C43BD05D473}"/>
                </a:ext>
                <a:ext uri="{C183D7F6-B498-43B3-948B-1728B52AA6E4}">
                  <adec:decorative xmlns:adec="http://schemas.microsoft.com/office/drawing/2017/decorative" val="0"/>
                </a:ext>
              </a:extLst>
            </p:cNvPr>
            <p:cNvSpPr>
              <a:spLocks noChangeArrowheads="1"/>
            </p:cNvSpPr>
            <p:nvPr/>
          </p:nvSpPr>
          <p:spPr bwMode="auto">
            <a:xfrm>
              <a:off x="2617202" y="1287083"/>
              <a:ext cx="1517904" cy="123552"/>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MODE S Sustainment 4</a:t>
              </a:r>
            </a:p>
          </p:txBody>
        </p:sp>
        <p:sp>
          <p:nvSpPr>
            <p:cNvPr id="73" name="Line 96">
              <a:extLst>
                <a:ext uri="{FF2B5EF4-FFF2-40B4-BE49-F238E27FC236}">
                  <a16:creationId xmlns:a16="http://schemas.microsoft.com/office/drawing/2014/main" id="{8AFB4ACA-F1E3-4216-99EF-EA582FD3DE69}"/>
                </a:ext>
                <a:ext uri="{C183D7F6-B498-43B3-948B-1728B52AA6E4}">
                  <adec:decorative xmlns:adec="http://schemas.microsoft.com/office/drawing/2017/decorative" val="1"/>
                </a:ext>
              </a:extLst>
            </p:cNvPr>
            <p:cNvSpPr>
              <a:spLocks noChangeShapeType="1"/>
            </p:cNvSpPr>
            <p:nvPr/>
          </p:nvSpPr>
          <p:spPr bwMode="auto">
            <a:xfrm>
              <a:off x="1121258" y="4743577"/>
              <a:ext cx="310896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4" name="system 1017" descr="system 1017">
              <a:hlinkClick r:id="rId29"/>
              <a:extLst>
                <a:ext uri="{FF2B5EF4-FFF2-40B4-BE49-F238E27FC236}">
                  <a16:creationId xmlns:a16="http://schemas.microsoft.com/office/drawing/2014/main" id="{6A94BFE8-82A3-493C-8EFF-DA54812E4C41}"/>
                </a:ext>
                <a:ext uri="{C183D7F6-B498-43B3-948B-1728B52AA6E4}">
                  <adec:decorative xmlns:adec="http://schemas.microsoft.com/office/drawing/2017/decorative" val="0"/>
                </a:ext>
              </a:extLst>
            </p:cNvPr>
            <p:cNvSpPr>
              <a:spLocks noChangeArrowheads="1"/>
            </p:cNvSpPr>
            <p:nvPr/>
          </p:nvSpPr>
          <p:spPr bwMode="auto">
            <a:xfrm>
              <a:off x="279125" y="4648436"/>
              <a:ext cx="859554" cy="182870"/>
            </a:xfrm>
            <a:prstGeom prst="rect">
              <a:avLst/>
            </a:prstGeom>
            <a:solidFill>
              <a:srgbClr val="D0F2FC"/>
            </a:solidFill>
            <a:ln w="9525">
              <a:solidFill>
                <a:schemeClr val="tx1"/>
              </a:solidFill>
              <a:miter lim="800000"/>
              <a:headEnd/>
              <a:tailEnd/>
            </a:ln>
          </p:spPr>
          <p:txBody>
            <a:bodyPr wrap="none" lIns="9144" tIns="18288"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CD-2</a:t>
              </a:r>
            </a:p>
          </p:txBody>
        </p:sp>
        <p:sp>
          <p:nvSpPr>
            <p:cNvPr id="75" name="Line 123">
              <a:extLst>
                <a:ext uri="{FF2B5EF4-FFF2-40B4-BE49-F238E27FC236}">
                  <a16:creationId xmlns:a16="http://schemas.microsoft.com/office/drawing/2014/main" id="{0C4A9BF5-9CB8-401D-A881-29AB6A2D4C6A}"/>
                </a:ext>
                <a:ext uri="{C183D7F6-B498-43B3-948B-1728B52AA6E4}">
                  <adec:decorative xmlns:adec="http://schemas.microsoft.com/office/drawing/2017/decorative" val="1"/>
                </a:ext>
              </a:extLst>
            </p:cNvPr>
            <p:cNvSpPr>
              <a:spLocks noChangeShapeType="1"/>
            </p:cNvSpPr>
            <p:nvPr/>
          </p:nvSpPr>
          <p:spPr bwMode="auto">
            <a:xfrm>
              <a:off x="4294314" y="4743577"/>
              <a:ext cx="4663440" cy="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114">
              <a:extLst>
                <a:ext uri="{FF2B5EF4-FFF2-40B4-BE49-F238E27FC236}">
                  <a16:creationId xmlns:a16="http://schemas.microsoft.com/office/drawing/2014/main" id="{B3ACDA2A-9CDC-43CC-8294-F206ECB3B0B1}"/>
                </a:ext>
                <a:ext uri="{C183D7F6-B498-43B3-948B-1728B52AA6E4}">
                  <adec:decorative xmlns:adec="http://schemas.microsoft.com/office/drawing/2017/decorative" val="1"/>
                </a:ext>
              </a:extLst>
            </p:cNvPr>
            <p:cNvSpPr>
              <a:spLocks noChangeShapeType="1"/>
            </p:cNvSpPr>
            <p:nvPr/>
          </p:nvSpPr>
          <p:spPr bwMode="auto">
            <a:xfrm flipV="1">
              <a:off x="4230218" y="3236554"/>
              <a:ext cx="4707120" cy="150605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 name="segment 1143 planned" descr="segment 1143 planned">
              <a:hlinkClick r:id="rId24"/>
              <a:extLst>
                <a:ext uri="{FF2B5EF4-FFF2-40B4-BE49-F238E27FC236}">
                  <a16:creationId xmlns:a16="http://schemas.microsoft.com/office/drawing/2014/main" id="{91212D7D-3F1E-48FC-AB41-A8848B178966}"/>
                </a:ext>
                <a:ext uri="{C183D7F6-B498-43B3-948B-1728B52AA6E4}">
                  <adec:decorative xmlns:adec="http://schemas.microsoft.com/office/drawing/2017/decorative" val="0"/>
                </a:ext>
              </a:extLst>
            </p:cNvPr>
            <p:cNvSpPr>
              <a:spLocks noChangeArrowheads="1"/>
            </p:cNvSpPr>
            <p:nvPr/>
          </p:nvSpPr>
          <p:spPr bwMode="auto">
            <a:xfrm>
              <a:off x="5163517" y="2951773"/>
              <a:ext cx="1536192" cy="128016"/>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79" name="roadmap_symbol 415 planned" descr="roadmap_symbol 415 planned">
              <a:hlinkClick r:id="rId30"/>
              <a:extLst>
                <a:ext uri="{FF2B5EF4-FFF2-40B4-BE49-F238E27FC236}">
                  <a16:creationId xmlns:a16="http://schemas.microsoft.com/office/drawing/2014/main" id="{8C3C2B58-B8F9-43E7-9447-284F4BF7541D}"/>
                </a:ext>
                <a:ext uri="{C183D7F6-B498-43B3-948B-1728B52AA6E4}">
                  <adec:decorative xmlns:adec="http://schemas.microsoft.com/office/drawing/2017/decorative" val="0"/>
                </a:ext>
              </a:extLst>
            </p:cNvPr>
            <p:cNvSpPr>
              <a:spLocks noChangeArrowheads="1"/>
            </p:cNvSpPr>
            <p:nvPr/>
          </p:nvSpPr>
          <p:spPr bwMode="auto">
            <a:xfrm>
              <a:off x="4129023" y="3203633"/>
              <a:ext cx="2560320" cy="123552"/>
            </a:xfrm>
            <a:prstGeom prst="rect">
              <a:avLst/>
            </a:prstGeom>
            <a:solidFill>
              <a:srgbClr val="DDDDDD"/>
            </a:solidFill>
            <a:ln w="9525">
              <a:solidFill>
                <a:schemeClr val="tx1"/>
              </a:solidFill>
              <a:prstDash val="dash"/>
              <a:miter lim="800000"/>
              <a:headEnd/>
              <a:tailEnd/>
            </a:ln>
          </p:spPr>
          <p:txBody>
            <a:bodyPr lIns="18288"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    Mode S Beacon Replacement System Phase 2</a:t>
              </a:r>
            </a:p>
          </p:txBody>
        </p:sp>
        <p:sp>
          <p:nvSpPr>
            <p:cNvPr id="145420" name="decision 1103 planned" descr="decision 1103 planned">
              <a:hlinkClick r:id="rId12"/>
              <a:extLst>
                <a:ext uri="{FF2B5EF4-FFF2-40B4-BE49-F238E27FC236}">
                  <a16:creationId xmlns:a16="http://schemas.microsoft.com/office/drawing/2014/main" id="{367A9540-2C31-4787-94C5-D33C650890E1}"/>
                </a:ext>
                <a:ext uri="{C183D7F6-B498-43B3-948B-1728B52AA6E4}">
                  <adec:decorative xmlns:adec="http://schemas.microsoft.com/office/drawing/2017/decorative" val="0"/>
                </a:ext>
              </a:extLst>
            </p:cNvPr>
            <p:cNvSpPr>
              <a:spLocks noChangeArrowheads="1"/>
            </p:cNvSpPr>
            <p:nvPr/>
          </p:nvSpPr>
          <p:spPr bwMode="auto">
            <a:xfrm>
              <a:off x="3418944" y="3077573"/>
              <a:ext cx="274643"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1103</a:t>
              </a:r>
            </a:p>
          </p:txBody>
        </p:sp>
        <p:sp>
          <p:nvSpPr>
            <p:cNvPr id="80" name="decision 1343 planned" descr="decision 1343 planned">
              <a:hlinkClick r:id="rId31"/>
              <a:extLst>
                <a:ext uri="{FF2B5EF4-FFF2-40B4-BE49-F238E27FC236}">
                  <a16:creationId xmlns:a16="http://schemas.microsoft.com/office/drawing/2014/main" id="{9B1E9DB5-8839-4510-80BE-8B9B096D883C}"/>
                </a:ext>
                <a:ext uri="{C183D7F6-B498-43B3-948B-1728B52AA6E4}">
                  <adec:decorative xmlns:adec="http://schemas.microsoft.com/office/drawing/2017/decorative" val="0"/>
                </a:ext>
              </a:extLst>
            </p:cNvPr>
            <p:cNvSpPr>
              <a:spLocks noChangeArrowheads="1"/>
            </p:cNvSpPr>
            <p:nvPr/>
          </p:nvSpPr>
          <p:spPr bwMode="auto">
            <a:xfrm>
              <a:off x="3931029" y="3077374"/>
              <a:ext cx="274643"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1343</a:t>
              </a:r>
            </a:p>
          </p:txBody>
        </p:sp>
        <p:sp>
          <p:nvSpPr>
            <p:cNvPr id="81" name="decision 1103 planned" descr="decision 1103 planned">
              <a:hlinkClick r:id="rId12"/>
              <a:extLst>
                <a:ext uri="{FF2B5EF4-FFF2-40B4-BE49-F238E27FC236}">
                  <a16:creationId xmlns:a16="http://schemas.microsoft.com/office/drawing/2014/main" id="{214C81A3-B60C-400A-85EC-4B1D19FD24A1}"/>
                </a:ext>
                <a:ext uri="{C183D7F6-B498-43B3-948B-1728B52AA6E4}">
                  <adec:decorative xmlns:adec="http://schemas.microsoft.com/office/drawing/2017/decorative" val="0"/>
                </a:ext>
              </a:extLst>
            </p:cNvPr>
            <p:cNvSpPr>
              <a:spLocks noChangeArrowheads="1"/>
            </p:cNvSpPr>
            <p:nvPr/>
          </p:nvSpPr>
          <p:spPr bwMode="auto">
            <a:xfrm>
              <a:off x="3418944" y="4557156"/>
              <a:ext cx="274643" cy="365105"/>
            </a:xfrm>
            <a:prstGeom prst="diamond">
              <a:avLst/>
            </a:prstGeom>
            <a:solidFill>
              <a:srgbClr val="FFFFCC"/>
            </a:solidFill>
            <a:ln w="9525" algn="ctr">
              <a:solidFill>
                <a:schemeClr val="tx1"/>
              </a:solidFill>
              <a:prstDash val="dash"/>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b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1103</a:t>
              </a:r>
            </a:p>
          </p:txBody>
        </p:sp>
        <p:sp>
          <p:nvSpPr>
            <p:cNvPr id="82" name="decision 1327" descr="decision 1327">
              <a:hlinkClick r:id="rId32"/>
              <a:extLst>
                <a:ext uri="{FF2B5EF4-FFF2-40B4-BE49-F238E27FC236}">
                  <a16:creationId xmlns:a16="http://schemas.microsoft.com/office/drawing/2014/main" id="{F98BD47B-68C5-4538-9A97-F82B54304621}"/>
                </a:ext>
                <a:ext uri="{C183D7F6-B498-43B3-948B-1728B52AA6E4}">
                  <adec:decorative xmlns:adec="http://schemas.microsoft.com/office/drawing/2017/decorative" val="0"/>
                </a:ext>
              </a:extLst>
            </p:cNvPr>
            <p:cNvSpPr>
              <a:spLocks noChangeArrowheads="1"/>
            </p:cNvSpPr>
            <p:nvPr/>
          </p:nvSpPr>
          <p:spPr bwMode="auto">
            <a:xfrm>
              <a:off x="3418929" y="5524782"/>
              <a:ext cx="274644" cy="365105"/>
            </a:xfrm>
            <a:prstGeom prst="diamond">
              <a:avLst/>
            </a:prstGeom>
            <a:solidFill>
              <a:srgbClr val="FFFFCC"/>
            </a:solidFill>
            <a:ln w="9525" algn="ctr">
              <a:solidFill>
                <a:schemeClr val="tx1"/>
              </a:solidFill>
              <a:prstDash val="solid"/>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FID</a:t>
              </a:r>
            </a:p>
            <a:p>
              <a:pPr algn="ctr"/>
              <a:r>
                <a:rPr lang="en-US" altLang="en-US" sz="700">
                  <a:solidFill>
                    <a:srgbClr val="000000"/>
                  </a:solidFill>
                  <a:latin typeface="Segoe UI" panose="020B0502040204020203" pitchFamily="34" charset="0"/>
                  <a:ea typeface="ＭＳ Ｐゴシック" panose="020B0600070205080204" pitchFamily="34" charset="-128"/>
                  <a:cs typeface="Segoe UI" panose="020B0502040204020203" pitchFamily="34" charset="0"/>
                </a:rPr>
                <a:t>1327</a:t>
              </a:r>
            </a:p>
          </p:txBody>
        </p:sp>
      </p:grpSp>
    </p:spTree>
    <p:extLst>
      <p:ext uri="{BB962C8B-B14F-4D97-AF65-F5344CB8AC3E}">
        <p14:creationId xmlns:p14="http://schemas.microsoft.com/office/powerpoint/2010/main" val="1297912769"/>
      </p:ext>
    </p:extLst>
  </p:cSld>
  <p:clrMapOvr>
    <a:masterClrMapping/>
  </p:clrMapOvr>
</p:sld>
</file>

<file path=ppt/theme/theme1.xml><?xml version="1.0" encoding="utf-8"?>
<a:theme xmlns:a="http://schemas.openxmlformats.org/drawingml/2006/main" name="Infrastructure">
  <a:themeElements>
    <a:clrScheme name="1_footer pag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Infrastructure Roadmap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9900"/>
        </a:solidFill>
        <a:ln w="12700">
          <a:solidFill>
            <a:schemeClr val="tx1"/>
          </a:solidFill>
          <a:miter lim="800000"/>
          <a:headEnd/>
          <a:tailEnd/>
        </a:ln>
      </a:spPr>
      <a:bodyPr wrap="none" lIns="0" tIns="0" rIns="0" bIns="0" anchor="ctr"/>
      <a:lstStyle>
        <a:defPPr algn="ctr" eaLnBrk="0" hangingPunct="0">
          <a:defRPr sz="800"/>
        </a:defPPr>
      </a:lstStyle>
    </a:spDef>
    <a:lnDef>
      <a:spPr bwMode="auto">
        <a:xfrm>
          <a:off x="0" y="0"/>
          <a:ext cx="1" cy="1"/>
        </a:xfrm>
        <a:custGeom>
          <a:avLst/>
          <a:gdLst/>
          <a:ahLst/>
          <a:cxnLst/>
          <a:rect l="0" t="0" r="0" b="0"/>
          <a:pathLst/>
        </a:custGeom>
        <a:solidFill>
          <a:srgbClr val="DDDDDD"/>
        </a:solidFill>
        <a:ln w="127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1_footer p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footer p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ooter p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ooter p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ooter p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ooter p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footer p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footer pag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footer pag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47df5c4-1a9c-4e9c-b69a-9b49d9e38c5c">
      <UserInfo>
        <DisplayName>French, Jeffrey [USA]</DisplayName>
        <AccountId>21</AccountId>
        <AccountType/>
      </UserInfo>
      <UserInfo>
        <DisplayName>Cleveland, Matthew [USA]</DisplayName>
        <AccountId>30</AccountId>
        <AccountType/>
      </UserInfo>
      <UserInfo>
        <DisplayName>Jones, Irene [USA]</DisplayName>
        <AccountId>43</AccountId>
        <AccountType/>
      </UserInfo>
      <UserInfo>
        <DisplayName>Khandker, Abdul [USA]</DisplayName>
        <AccountId>19</AccountId>
        <AccountType/>
      </UserInfo>
      <UserInfo>
        <DisplayName>McKeen, Duncan</DisplayName>
        <AccountId>17</AccountId>
        <AccountType/>
      </UserInfo>
      <UserInfo>
        <DisplayName>Niewoehner, Kevin [USA]</DisplayName>
        <AccountId>35</AccountId>
        <AccountType/>
      </UserInfo>
      <UserInfo>
        <DisplayName>Smith, Jessica [USA]</DisplayName>
        <AccountId>18</AccountId>
        <AccountType/>
      </UserInfo>
      <UserInfo>
        <DisplayName>Wallace, Bob [USA]</DisplayName>
        <AccountId>20</AccountId>
        <AccountType/>
      </UserInfo>
      <UserInfo>
        <DisplayName>Young, Kristopher [USA]</DisplayName>
        <AccountId>31</AccountId>
        <AccountType/>
      </UserInfo>
      <UserInfo>
        <DisplayName>Zeller, Joseph [USA]</DisplayName>
        <AccountId>41</AccountId>
        <AccountType/>
      </UserInfo>
      <UserInfo>
        <DisplayName>Martin, Andrew [USA]</DisplayName>
        <AccountId>27</AccountId>
        <AccountType/>
      </UserInfo>
      <UserInfo>
        <DisplayName>Hailu, Eleni [USA]</DisplayName>
        <AccountId>29</AccountId>
        <AccountType/>
      </UserInfo>
      <UserInfo>
        <DisplayName>Siegel, Joel [USA]</DisplayName>
        <AccountId>50</AccountId>
        <AccountType/>
      </UserInfo>
      <UserInfo>
        <DisplayName>Rodriguez, Tatiana [USA]</DisplayName>
        <AccountId>51</AccountId>
        <AccountType/>
      </UserInfo>
      <UserInfo>
        <DisplayName>Jolly, Nicole [USA]</DisplayName>
        <AccountId>65</AccountId>
        <AccountType/>
      </UserInfo>
      <UserInfo>
        <DisplayName>Noble, Kristy [USA]</DisplayName>
        <AccountId>72</AccountId>
        <AccountType/>
      </UserInfo>
      <UserInfo>
        <DisplayName>Shrestha, Sabina [USA]</DisplayName>
        <AccountId>75</AccountId>
        <AccountType/>
      </UserInfo>
      <UserInfo>
        <DisplayName>Arpino, Jason [USA]</DisplayName>
        <AccountId>73</AccountId>
        <AccountType/>
      </UserInfo>
      <UserInfo>
        <DisplayName>Graves, Maggie [USA]</DisplayName>
        <AccountId>81</AccountId>
        <AccountType/>
      </UserInfo>
      <UserInfo>
        <DisplayName>Ward IV, Napoleon [USA]</DisplayName>
        <AccountId>67</AccountId>
        <AccountType/>
      </UserInfo>
      <UserInfo>
        <DisplayName>Ganey, Delena [USA]</DisplayName>
        <AccountId>86</AccountId>
        <AccountType/>
      </UserInfo>
      <UserInfo>
        <DisplayName>Rossi, Elizabeth [USA]</DisplayName>
        <AccountId>210</AccountId>
        <AccountType/>
      </UserInfo>
    </SharedWithUsers>
    <Description0 xmlns="8cef5aac-4220-421d-b359-c06406544afd" xsi:nil="true"/>
    <_Flow_SignoffStatus xmlns="8cef5aac-4220-421d-b359-c06406544afd" xsi:nil="true"/>
    <DateSigned xmlns="8cef5aac-4220-421d-b359-c06406544a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B701AE6B953644A25D32BD1F1BB17C" ma:contentTypeVersion="18" ma:contentTypeDescription="Create a new document." ma:contentTypeScope="" ma:versionID="0e885443b72bd3a242415dd0dcd15474">
  <xsd:schema xmlns:xsd="http://www.w3.org/2001/XMLSchema" xmlns:xs="http://www.w3.org/2001/XMLSchema" xmlns:p="http://schemas.microsoft.com/office/2006/metadata/properties" xmlns:ns2="8cef5aac-4220-421d-b359-c06406544afd" xmlns:ns3="747df5c4-1a9c-4e9c-b69a-9b49d9e38c5c" targetNamespace="http://schemas.microsoft.com/office/2006/metadata/properties" ma:root="true" ma:fieldsID="74a9853cc1a087adbc26ff2cb5879bb2" ns2:_="" ns3:_="">
    <xsd:import namespace="8cef5aac-4220-421d-b359-c06406544afd"/>
    <xsd:import namespace="747df5c4-1a9c-4e9c-b69a-9b49d9e38c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Description0" minOccurs="0"/>
                <xsd:element ref="ns2:_Flow_SignoffStatus" minOccurs="0"/>
                <xsd:element ref="ns2:DateSigned"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f5aac-4220-421d-b359-c06406544a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escription0" ma:index="20" nillable="true" ma:displayName="Description" ma:internalName="Description0">
      <xsd:simpleType>
        <xsd:restriction base="dms:Text">
          <xsd:maxLength value="255"/>
        </xsd:restriction>
      </xsd:simpleType>
    </xsd:element>
    <xsd:element name="_Flow_SignoffStatus" ma:index="21" nillable="true" ma:displayName="Sign-off status" ma:internalName="Sign_x002d_off_x0020_status">
      <xsd:simpleType>
        <xsd:restriction base="dms:Text"/>
      </xsd:simpleType>
    </xsd:element>
    <xsd:element name="DateSigned" ma:index="22" nillable="true" ma:displayName="Date Signed" ma:format="DateOnly" ma:internalName="DateSigned">
      <xsd:simpleType>
        <xsd:restriction base="dms:DateTim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7df5c4-1a9c-4e9c-b69a-9b49d9e38c5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CA4A4B-162F-42F2-90DD-CC2ADA8FB50D}">
  <ds:schemaRefs>
    <ds:schemaRef ds:uri="747df5c4-1a9c-4e9c-b69a-9b49d9e38c5c"/>
    <ds:schemaRef ds:uri="8cef5aac-4220-421d-b359-c06406544a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F80A05-03B5-47B4-8CB2-5BEB07F4E7AD}">
  <ds:schemaRefs>
    <ds:schemaRef ds:uri="http://schemas.microsoft.com/sharepoint/v3/contenttype/forms"/>
  </ds:schemaRefs>
</ds:datastoreItem>
</file>

<file path=customXml/itemProps3.xml><?xml version="1.0" encoding="utf-8"?>
<ds:datastoreItem xmlns:ds="http://schemas.openxmlformats.org/officeDocument/2006/customXml" ds:itemID="{83E2F78A-9BD3-4B82-88FC-3C9A1B258AB6}">
  <ds:schemaRefs>
    <ds:schemaRef ds:uri="747df5c4-1a9c-4e9c-b69a-9b49d9e38c5c"/>
    <ds:schemaRef ds:uri="8cef5aac-4220-421d-b359-c06406544a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335</TotalTime>
  <Words>16059</Words>
  <Application>Microsoft Office PowerPoint</Application>
  <PresentationFormat>On-screen Show (4:3)</PresentationFormat>
  <Paragraphs>4165</Paragraphs>
  <Slides>137</Slides>
  <Notes>46</Notes>
  <HiddenSlides>0</HiddenSlides>
  <MMClips>0</MMClips>
  <ScaleCrop>false</ScaleCrop>
  <HeadingPairs>
    <vt:vector size="8" baseType="variant">
      <vt:variant>
        <vt:lpstr>Fonts Used</vt:lpstr>
      </vt:variant>
      <vt:variant>
        <vt:i4>6</vt:i4>
      </vt:variant>
      <vt:variant>
        <vt:lpstr>Theme</vt:lpstr>
      </vt:variant>
      <vt:variant>
        <vt:i4>1</vt:i4>
      </vt:variant>
      <vt:variant>
        <vt:lpstr>Links</vt:lpstr>
      </vt:variant>
      <vt:variant>
        <vt:i4>30</vt:i4>
      </vt:variant>
      <vt:variant>
        <vt:lpstr>Slide Titles</vt:lpstr>
      </vt:variant>
      <vt:variant>
        <vt:i4>137</vt:i4>
      </vt:variant>
    </vt:vector>
  </HeadingPairs>
  <TitlesOfParts>
    <vt:vector size="174" baseType="lpstr">
      <vt:lpstr>Arial</vt:lpstr>
      <vt:lpstr>Calibri</vt:lpstr>
      <vt:lpstr>Gadugi</vt:lpstr>
      <vt:lpstr>Segoe UI</vt:lpstr>
      <vt:lpstr>Times New Roman</vt:lpstr>
      <vt:lpstr>Wingdings</vt:lpstr>
      <vt:lpstr>Infrastructure</vt:lpstr>
      <vt:lpstr>https://boozallen.sharepoint.com/sites/TO71/Shared%20Documents/Roadmaps/Infrastructure%20Roadmaps/CY23/Other%20Work/Reports/2022%20Quad%20Charts.xlsx!No%20Highlights!R42C1:R60C2</vt:lpstr>
      <vt:lpstr>https://boozallen.sharepoint.com/sites/TO71/Shared%20Documents/Roadmaps/Infrastructure%20Roadmaps/CY23/Other%20Work/Reports/2022%20Quad%20Charts.xlsx!No%20Highlights!R42C5:R60C6</vt:lpstr>
      <vt:lpstr>https://boozallen.sharepoint.com/sites/TO71/Shared%20Documents/Roadmaps/Infrastructure%20Roadmaps/CY23/Other%20Work/Reports/2022%20Quad%20Charts.xlsx!No%20Highlights!R42C9:R60C10</vt:lpstr>
      <vt:lpstr>https://boozallen.sharepoint.com/sites/TO71/Shared%20Documents/Roadmaps/Infrastructure%20Roadmaps/CY23/Other%20Work/Reports/2022%20Quad%20Charts.xlsx!No%20Highlights!R42C13:R60C14</vt:lpstr>
      <vt:lpstr>https://boozallen.sharepoint.com/sites/TO71/Shared%20Documents/Roadmaps/Infrastructure%20Roadmaps/CY23/Other%20Work/Reports/2022%20Quad%20Charts.xlsx!No%20Highlights!R62C1:R80C2</vt:lpstr>
      <vt:lpstr>https://boozallen.sharepoint.com/sites/TO71/Shared%20Documents/Roadmaps/Infrastructure%20Roadmaps/CY23/Other%20Work/Reports/2022%20Quad%20Charts.xlsx!No%20Highlights!R62C5:R80C6</vt:lpstr>
      <vt:lpstr>https://boozallen.sharepoint.com/sites/TO71/Shared%20Documents/Roadmaps/Infrastructure%20Roadmaps/CY23/Other%20Work/Reports/2022%20Quad%20Charts.xlsx!No%20Highlights!R62C9:R80C10</vt:lpstr>
      <vt:lpstr>https://boozallen.sharepoint.com/sites/TO71/Shared%20Documents/Roadmaps/Infrastructure%20Roadmaps/CY23/Other%20Work/Reports/2022%20Quad%20Charts.xlsx!No%20Highlights!R62C13:R80C14</vt:lpstr>
      <vt:lpstr>https://boozallen.sharepoint.com/sites/TO71/Shared%20Documents/Roadmaps/Infrastructure%20Roadmaps/CY23/Other%20Work/Reports/Roadmap%20DP%20Tables.xlsx!Aircraft!R2C1:R17C6</vt:lpstr>
      <vt:lpstr>https://boozallen.sharepoint.com/sites/TO71/Shared%20Documents/Roadmaps/Infrastructure%20Roadmaps/CY23/Other%20Work/Reports/Roadmap%20DP%20Tables.xlsx!Airport!R2C1:R17C6</vt:lpstr>
      <vt:lpstr>https://boozallen.sharepoint.com/sites/TO71/Shared%20Documents/Roadmaps/Infrastructure%20Roadmaps/CY23/Other%20Work/Reports/Roadmap%20DP%20Tables.xlsx!Airport!R18C1:R33C6</vt:lpstr>
      <vt:lpstr>https://boozallen.sharepoint.com/sites/TO71/Shared%20Documents/Roadmaps/Infrastructure%20Roadmaps/CY23/Other%20Work/Reports/Roadmap%20DP%20Tables.xlsx!A&amp;P!R2C1:R17C6</vt:lpstr>
      <vt:lpstr>https://boozallen.sharepoint.com/sites/TO71/Shared%20Documents/Roadmaps/Infrastructure%20Roadmaps/CY23/Other%20Work/Reports/Roadmap%20DP%20Tables.xlsx!Automation!R2C1:R17C6</vt:lpstr>
      <vt:lpstr>https://boozallen.sharepoint.com/sites/TO71/Shared%20Documents/Roadmaps/Infrastructure%20Roadmaps/CY23/Other%20Work/Reports/Roadmap%20DP%20Tables.xlsx!Automation!R18C1:R33C6</vt:lpstr>
      <vt:lpstr>https://boozallen.sharepoint.com/sites/TO71/Shared%20Documents/Roadmaps/Infrastructure%20Roadmaps/CY23/Other%20Work/Reports/Roadmap%20DP%20Tables.xlsx!Automation!R34C1:R49C6</vt:lpstr>
      <vt:lpstr>https://boozallen.sharepoint.com/sites/TO71/Shared%20Documents/Roadmaps/Infrastructure%20Roadmaps/CY23/Other%20Work/Reports/Roadmap%20DP%20Tables.xlsx!Automation!R50C1:R65C6</vt:lpstr>
      <vt:lpstr>https://boozallen.sharepoint.com/sites/TO71/Shared%20Documents/Roadmaps/Infrastructure%20Roadmaps/CY23/Other%20Work/Reports/Roadmap%20DP%20Tables.xlsx!Communication!R2C1:R17C6</vt:lpstr>
      <vt:lpstr>https://boozallen.sharepoint.com/sites/TO71/Shared%20Documents/Roadmaps/Infrastructure%20Roadmaps/CY23/Other%20Work/Reports/Roadmap%20DP%20Tables.xlsx!Communication!R18C1:R33C6</vt:lpstr>
      <vt:lpstr>https://boozallen.sharepoint.com/sites/TO71/Shared%20Documents/Roadmaps/Infrastructure%20Roadmaps/CY23/Other%20Work/Reports/Roadmap%20DP%20Tables.xlsx!ES!R2C1:R17C6</vt:lpstr>
      <vt:lpstr>https://boozallen.sharepoint.com/sites/TO71/Shared%20Documents/Roadmaps/Infrastructure%20Roadmaps/CY23/Other%20Work/Reports/Roadmap%20DP%20Tables.xlsx!Facilities!R2C1:R17C6</vt:lpstr>
      <vt:lpstr>https://boozallen.sharepoint.com/sites/TO71/Shared%20Documents/Roadmaps/Infrastructure%20Roadmaps/CY23/Other%20Work/Reports/Roadmap%20DP%20Tables.xlsx!HSI!R2C1:R17C6</vt:lpstr>
      <vt:lpstr>https://boozallen.sharepoint.com/sites/TO71/Shared%20Documents/Roadmaps/Infrastructure%20Roadmaps/CY23/Other%20Work/Reports/Roadmap%20DP%20Tables.xlsx!Navigation!R2C1:R17C6</vt:lpstr>
      <vt:lpstr>https://boozallen.sharepoint.com/sites/TO71/Shared%20Documents/Roadmaps/Infrastructure%20Roadmaps/CY23/Other%20Work/Reports/Roadmap%20DP%20Tables.xlsx!Navigation!R18C1:R33C6</vt:lpstr>
      <vt:lpstr>https://boozallen.sharepoint.com/sites/TO71/Shared%20Documents/Roadmaps/Infrastructure%20Roadmaps/CY23/Other%20Work/Reports/Roadmap%20DP%20Tables.xlsx!NE%20CS!R2C1:R17C6</vt:lpstr>
      <vt:lpstr>https://boozallen.sharepoint.com/sites/TO71/Shared%20Documents/Roadmaps/Infrastructure%20Roadmaps/CY23/Other%20Work/Reports/Roadmap%20DP%20Tables.xlsx!NE%20UAS!R2C1:R17C6</vt:lpstr>
      <vt:lpstr>https://boozallen.sharepoint.com/sites/TO71/Shared%20Documents/Roadmaps/Infrastructure%20Roadmaps/CY23/Other%20Work/Reports/Roadmap%20DP%20Tables.xlsx!Safety!R2C1:R17C6</vt:lpstr>
      <vt:lpstr>https://boozallen.sharepoint.com/sites/TO71/Shared%20Documents/Roadmaps/Infrastructure%20Roadmaps/CY23/Other%20Work/Reports/Roadmap%20DP%20Tables.xlsx!Surveillance!R2C1:R17C6</vt:lpstr>
      <vt:lpstr>https://boozallen.sharepoint.com/sites/TO71/Shared%20Documents/Roadmaps/Infrastructure%20Roadmaps/CY23/Other%20Work/Reports/Roadmap%20DP%20Tables.xlsx!Surveillance!R18C1:R33C6</vt:lpstr>
      <vt:lpstr>https://boozallen.sharepoint.com/sites/TO71/Shared%20Documents/Roadmaps/Infrastructure%20Roadmaps/CY23/Other%20Work/Reports/Roadmap%20DP%20Tables.xlsx!Weather!R2C1:R17C6</vt:lpstr>
      <vt:lpstr>https://boozallen.sharepoint.com/sites/TO71/Shared%20Documents/Roadmaps/Infrastructure%20Roadmaps/CY23/Other%20Work/Reports/Roadmap%20DP%20Tables.xlsx!Weather!R18C1:R33C6</vt:lpstr>
      <vt:lpstr>NAS Enterprise Architecture</vt:lpstr>
      <vt:lpstr>Table of Contents</vt:lpstr>
      <vt:lpstr>Infrastructure Roadmap Overview</vt:lpstr>
      <vt:lpstr>Overview of CY2022 Decision Points </vt:lpstr>
      <vt:lpstr>Overview of CY2023 Decision Points </vt:lpstr>
      <vt:lpstr>Aircraft</vt:lpstr>
      <vt:lpstr>Aircraft Roadmap (1 of 8)</vt:lpstr>
      <vt:lpstr>Aircraft Roadmap (2 of 8)</vt:lpstr>
      <vt:lpstr>Aircraft Roadmap (3 of 8)</vt:lpstr>
      <vt:lpstr>Aircraft Roadmap (4 of 8)</vt:lpstr>
      <vt:lpstr>Aircraft Roadmap (5 of 8)</vt:lpstr>
      <vt:lpstr>Aircraft Roadmap (6 of 8)</vt:lpstr>
      <vt:lpstr>Aircraft Roadmap (7 of 8)</vt:lpstr>
      <vt:lpstr>Aircraft Roadmap (8 of 8)</vt:lpstr>
      <vt:lpstr>Aircraft Roadmap: Assumptions</vt:lpstr>
      <vt:lpstr>Aircraft Roadmap: Decision Points (1 of 1)</vt:lpstr>
      <vt:lpstr>Airport</vt:lpstr>
      <vt:lpstr>Airport Roadmap (1 of 5)</vt:lpstr>
      <vt:lpstr>Airport Roadmap (2 of 5)</vt:lpstr>
      <vt:lpstr>Airport Roadmap (3 of 5)</vt:lpstr>
      <vt:lpstr>Airport Roadmap (4 of 5)</vt:lpstr>
      <vt:lpstr>Airport Roadmap (5 of 5)</vt:lpstr>
      <vt:lpstr>Airport Roadmap: Assumptions</vt:lpstr>
      <vt:lpstr>Airport Roadmap: Decision Points (1 of 2)</vt:lpstr>
      <vt:lpstr>Airport Roadmap: Decision Points (1 of 2)</vt:lpstr>
      <vt:lpstr>Airspace and Procedures</vt:lpstr>
      <vt:lpstr>Airspace &amp; Procedures Roadmap (1 of 2)</vt:lpstr>
      <vt:lpstr>Airspace &amp; Procedures Roadmap (2 of 2)</vt:lpstr>
      <vt:lpstr>Airspace &amp; Procedures Roadmap: Assumptions</vt:lpstr>
      <vt:lpstr>Airspace &amp; Procedures Roadmap: Decision Points (1 of 1)</vt:lpstr>
      <vt:lpstr>Automation</vt:lpstr>
      <vt:lpstr>Automation Roadmap (1 of 4)</vt:lpstr>
      <vt:lpstr>Automation Roadmap (2 of 4)</vt:lpstr>
      <vt:lpstr>Automation Roadmap (3 of 4)</vt:lpstr>
      <vt:lpstr>Automation Roadmap (4 of 4)</vt:lpstr>
      <vt:lpstr>Automation Roadmap: Assumptions</vt:lpstr>
      <vt:lpstr>Automation Roadmap: Decision Points (1 of 4)</vt:lpstr>
      <vt:lpstr>Automation Roadmap: Decision Points (2 of 4)</vt:lpstr>
      <vt:lpstr>Automation Roadmap: Decision Points (3 of 4)</vt:lpstr>
      <vt:lpstr>Automation Roadmap: Decision Points (4 of 4)</vt:lpstr>
      <vt:lpstr>Communication</vt:lpstr>
      <vt:lpstr>Communication Roadmap (1 of 5)</vt:lpstr>
      <vt:lpstr>Communication Roadmap (2 of 5)</vt:lpstr>
      <vt:lpstr>Communication Roadmap (3 of 5)</vt:lpstr>
      <vt:lpstr>Communication Roadmap (4 of 5)</vt:lpstr>
      <vt:lpstr>Communication Roadmap (5 of 5)</vt:lpstr>
      <vt:lpstr>Communication Roadmap: Assumptions</vt:lpstr>
      <vt:lpstr>Communication Roadmap: Decision Points (1 of 2)</vt:lpstr>
      <vt:lpstr>Communication Roadmap: Decision Points (2 of 2)</vt:lpstr>
      <vt:lpstr>Enterprise Services</vt:lpstr>
      <vt:lpstr>Enterprise Services Roadmap (1 of 4)</vt:lpstr>
      <vt:lpstr>Enterprise Services Roadmap (2 of 4)</vt:lpstr>
      <vt:lpstr>Enterprise Services Roadmap (3 of 4)</vt:lpstr>
      <vt:lpstr>Enterprise Services Roadmap (4 of 4)</vt:lpstr>
      <vt:lpstr>Enterprise Services Roadmap: Decision Points (1 of 1)</vt:lpstr>
      <vt:lpstr>Facilities</vt:lpstr>
      <vt:lpstr>Facilities Roadmap (1 of 4)</vt:lpstr>
      <vt:lpstr>Facilities Roadmap (2 of 4)</vt:lpstr>
      <vt:lpstr>Facilities Roadmap (3 of 4)</vt:lpstr>
      <vt:lpstr>Facilities Roadmap (4 of 4)</vt:lpstr>
      <vt:lpstr>Facilities Roadmap: Assumptions</vt:lpstr>
      <vt:lpstr>Facilities Roadmap: Decision Points (1 of 1)</vt:lpstr>
      <vt:lpstr>Human Systems Integration</vt:lpstr>
      <vt:lpstr>Human Systems Integration Roadmap (1 of 3)</vt:lpstr>
      <vt:lpstr>Human Systems Integration Roadmap (2 of 3)</vt:lpstr>
      <vt:lpstr>Human Systems Integration Roadmap (3 of 3)</vt:lpstr>
      <vt:lpstr>Human Systems Integration Roadmap: Assumptions</vt:lpstr>
      <vt:lpstr>Human Systems Integration Roadmap Summary</vt:lpstr>
      <vt:lpstr>Human Systems Integration Roadmap: Decision Points (1 of 1)</vt:lpstr>
      <vt:lpstr>Navigation</vt:lpstr>
      <vt:lpstr>Navigation Roadmap (1 of 3)</vt:lpstr>
      <vt:lpstr>Navigation Roadmap (2 of 3)</vt:lpstr>
      <vt:lpstr>Navigation Roadmap (3 of 3)</vt:lpstr>
      <vt:lpstr>Navigation Roadmap: Assumptions (1 of 2)</vt:lpstr>
      <vt:lpstr>Navigation Roadmap: Assumptions (2 of 2)</vt:lpstr>
      <vt:lpstr>Navigation Roadmap: Decision Points (1 of 2)</vt:lpstr>
      <vt:lpstr>Navigation Roadmap: Decision Points (1 of 2)</vt:lpstr>
      <vt:lpstr>New Entrants</vt:lpstr>
      <vt:lpstr>New Entrants – Commercial Space</vt:lpstr>
      <vt:lpstr>New Entrants – Commercial Space Roadmap (1 of 2)</vt:lpstr>
      <vt:lpstr>New Entrants – Commercial Space Roadmap (2 of 2)</vt:lpstr>
      <vt:lpstr>New Entrants – Commercial Space Roadmaps: Assumptions</vt:lpstr>
      <vt:lpstr>New Entrants – Commercial Space Roadmap: Decision Points (1 of 1)</vt:lpstr>
      <vt:lpstr>New Entrants – Unmanned Aircraft System</vt:lpstr>
      <vt:lpstr>New Entrants – UAS Roadmap (1 of 4)</vt:lpstr>
      <vt:lpstr>New Entrants – UAS Roadmap (2 of 4)</vt:lpstr>
      <vt:lpstr>New Entrants – UAS Roadmap (3 of 4)</vt:lpstr>
      <vt:lpstr>New Entrants – UAS Roadmap (4 of 4)</vt:lpstr>
      <vt:lpstr>New Entrants – UAS Roadmap: Assumptions</vt:lpstr>
      <vt:lpstr>New Entrants – UAS Roadmap: Decision Points (1 of 1)</vt:lpstr>
      <vt:lpstr>Safety</vt:lpstr>
      <vt:lpstr>Safety Roadmap (1 of 3)</vt:lpstr>
      <vt:lpstr>Safety Roadmap (2 of 3)</vt:lpstr>
      <vt:lpstr>Safety Roadmap (3 of 3)</vt:lpstr>
      <vt:lpstr>Safety Roadmap: Assumptions</vt:lpstr>
      <vt:lpstr>Safety Roadmap: Decision Points (1 of 1)</vt:lpstr>
      <vt:lpstr>Surveillance</vt:lpstr>
      <vt:lpstr>Surveillance Roadmap (1 of 4)</vt:lpstr>
      <vt:lpstr>Surveillance Roadmap (2 of 4)</vt:lpstr>
      <vt:lpstr>Surveillance Roadmap (3 of 4)</vt:lpstr>
      <vt:lpstr>Surveillance Roadmap (4 of 4)</vt:lpstr>
      <vt:lpstr>Surveillance Roadmap: Assumptions</vt:lpstr>
      <vt:lpstr>Surveillance Roadmap: Decision Points (1 of 2)</vt:lpstr>
      <vt:lpstr>Surveillance Roadmap: Decision Points (1 of 2)</vt:lpstr>
      <vt:lpstr>Weather</vt:lpstr>
      <vt:lpstr>Weather Roadmap (1 of 4)</vt:lpstr>
      <vt:lpstr>Weather Roadmap (2 of 4)</vt:lpstr>
      <vt:lpstr>Weather Roadmap (3 of 4)</vt:lpstr>
      <vt:lpstr>Weather Roadmap (4 of 4)</vt:lpstr>
      <vt:lpstr>Weather Roadmap: Assumptions (1 of 3)</vt:lpstr>
      <vt:lpstr>Weather Roadmap: Assumptions (2 of 3)</vt:lpstr>
      <vt:lpstr>Weather Roadmap: Assumptions (3 of 3)</vt:lpstr>
      <vt:lpstr>Weather Roadmap: Decision Points (1 of 2)</vt:lpstr>
      <vt:lpstr>Weather Roadmap: Decision Points (2 of 2)</vt:lpstr>
      <vt:lpstr>Appendix A Acronym List</vt:lpstr>
      <vt:lpstr>Appendix A, Acronym List (1 of 6)</vt:lpstr>
      <vt:lpstr>Appendix A, Acronym List (2 of 6)</vt:lpstr>
      <vt:lpstr>Appendix A, Acronym List (3 of 6)</vt:lpstr>
      <vt:lpstr>Appendix A, Acronym List (4 of 6)</vt:lpstr>
      <vt:lpstr>Appendix A, Acronym List (5 of 6)</vt:lpstr>
      <vt:lpstr>Appendix A, Acronym List (6 of 6)</vt:lpstr>
      <vt:lpstr>Appendix B Change History</vt:lpstr>
      <vt:lpstr>Aircraft</vt:lpstr>
      <vt:lpstr>Airport</vt:lpstr>
      <vt:lpstr>Airspace &amp; Procedures</vt:lpstr>
      <vt:lpstr>Automation</vt:lpstr>
      <vt:lpstr>Communications</vt:lpstr>
      <vt:lpstr>Enterprise Services</vt:lpstr>
      <vt:lpstr>Facilities</vt:lpstr>
      <vt:lpstr>Human Systems Integration</vt:lpstr>
      <vt:lpstr>Navigation</vt:lpstr>
      <vt:lpstr>New Entrants – Commercial Space</vt:lpstr>
      <vt:lpstr>New Entrants – UAS</vt:lpstr>
      <vt:lpstr>Safety</vt:lpstr>
      <vt:lpstr>Surveillance</vt:lpstr>
      <vt:lpstr>Weather</vt:lpstr>
      <vt:lpstr>Appendix C Diagram Updates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 Enterprise Architecture</dc:title>
  <dc:creator>Tan, Francis [USA]</dc:creator>
  <cp:lastModifiedBy>Wallace, Bob [USA]</cp:lastModifiedBy>
  <cp:revision>20</cp:revision>
  <dcterms:modified xsi:type="dcterms:W3CDTF">2022-08-30T18:46:51Z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0x01010038B701AE6B953644A25D32BD1F1BB17C</vt:lpwstr>
  </property>
</Properties>
</file>