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3952" r:id="rId6"/>
    <p:sldId id="3954" r:id="rId7"/>
    <p:sldId id="3953" r:id="rId8"/>
    <p:sldId id="260" r:id="rId9"/>
    <p:sldId id="1605" r:id="rId10"/>
    <p:sldId id="1667" r:id="rId11"/>
    <p:sldId id="939" r:id="rId12"/>
    <p:sldId id="1072" r:id="rId13"/>
    <p:sldId id="938" r:id="rId14"/>
    <p:sldId id="3950" r:id="rId15"/>
    <p:sldId id="943" r:id="rId16"/>
    <p:sldId id="944" r:id="rId17"/>
    <p:sldId id="17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88" d="100"/>
          <a:sy n="88" d="100"/>
        </p:scale>
        <p:origin x="932" y="60"/>
      </p:cViewPr>
      <p:guideLst/>
    </p:cSldViewPr>
  </p:slideViewPr>
  <p:notesTextViewPr>
    <p:cViewPr>
      <p:scale>
        <a:sx n="1" d="1"/>
        <a:sy n="1" d="1"/>
      </p:scale>
      <p:origin x="0" y="0"/>
    </p:cViewPr>
  </p:notesTextViewPr>
  <p:sorterViewPr>
    <p:cViewPr>
      <p:scale>
        <a:sx n="100" d="100"/>
        <a:sy n="100" d="100"/>
      </p:scale>
      <p:origin x="0" y="-3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321A2-C6BA-49BE-97A8-8EDD1C668524}" type="doc">
      <dgm:prSet loTypeId="urn:microsoft.com/office/officeart/2005/8/layout/chevron1" loCatId="process" qsTypeId="urn:microsoft.com/office/officeart/2005/8/quickstyle/simple4" qsCatId="simple" csTypeId="urn:microsoft.com/office/officeart/2005/8/colors/colorful5" csCatId="colorful" phldr="1"/>
      <dgm:spPr/>
    </dgm:pt>
    <dgm:pt modelId="{16FCDEDA-A076-4003-B4B6-0D8A9CC3AE7A}">
      <dgm:prSet phldrT="[Text]"/>
      <dgm:spPr/>
      <dgm:t>
        <a:bodyPr/>
        <a:lstStyle/>
        <a:p>
          <a:r>
            <a:rPr lang="en-US" dirty="0"/>
            <a:t>Vendor Testing</a:t>
          </a:r>
        </a:p>
      </dgm:t>
    </dgm:pt>
    <dgm:pt modelId="{A5899CAA-933F-4B44-97D7-5D1416C9EEBC}" type="parTrans" cxnId="{00DCD82F-97B6-4316-A40D-2839E7922F15}">
      <dgm:prSet/>
      <dgm:spPr/>
      <dgm:t>
        <a:bodyPr/>
        <a:lstStyle/>
        <a:p>
          <a:endParaRPr lang="en-US"/>
        </a:p>
      </dgm:t>
    </dgm:pt>
    <dgm:pt modelId="{9F498F70-8182-444A-BAD5-30F1C2C62968}" type="sibTrans" cxnId="{00DCD82F-97B6-4316-A40D-2839E7922F15}">
      <dgm:prSet/>
      <dgm:spPr/>
      <dgm:t>
        <a:bodyPr/>
        <a:lstStyle/>
        <a:p>
          <a:endParaRPr lang="en-US"/>
        </a:p>
      </dgm:t>
    </dgm:pt>
    <dgm:pt modelId="{9F3422EF-719F-48CB-A9F0-CE88CB725591}">
      <dgm:prSet phldrT="[Text]"/>
      <dgm:spPr/>
      <dgm:t>
        <a:bodyPr/>
        <a:lstStyle/>
        <a:p>
          <a:r>
            <a:rPr lang="en-US" dirty="0"/>
            <a:t>Release / Software Acceptance Testing </a:t>
          </a:r>
        </a:p>
      </dgm:t>
    </dgm:pt>
    <dgm:pt modelId="{6C915721-99EB-43B4-8047-92F5FBAB7C30}" type="parTrans" cxnId="{2A5795B1-FD9C-44AB-9CDD-48FA23907C37}">
      <dgm:prSet/>
      <dgm:spPr/>
      <dgm:t>
        <a:bodyPr/>
        <a:lstStyle/>
        <a:p>
          <a:endParaRPr lang="en-US"/>
        </a:p>
      </dgm:t>
    </dgm:pt>
    <dgm:pt modelId="{1D24C66B-7F53-4DFF-87C0-E24473989F50}" type="sibTrans" cxnId="{2A5795B1-FD9C-44AB-9CDD-48FA23907C37}">
      <dgm:prSet/>
      <dgm:spPr/>
      <dgm:t>
        <a:bodyPr/>
        <a:lstStyle/>
        <a:p>
          <a:endParaRPr lang="en-US"/>
        </a:p>
      </dgm:t>
    </dgm:pt>
    <dgm:pt modelId="{0AAD0E14-67E2-4378-80E9-D686814C2D0E}">
      <dgm:prSet phldrT="[Text]"/>
      <dgm:spPr/>
      <dgm:t>
        <a:bodyPr/>
        <a:lstStyle/>
        <a:p>
          <a:r>
            <a:rPr lang="en-US" dirty="0"/>
            <a:t>Mission Thread / Capability Acceptance Testing</a:t>
          </a:r>
        </a:p>
      </dgm:t>
    </dgm:pt>
    <dgm:pt modelId="{38AD63F4-DBCA-4F9D-9B89-78DB1B993E6B}" type="parTrans" cxnId="{190ED6B6-E19E-4B0C-BCFC-709828C86FE1}">
      <dgm:prSet/>
      <dgm:spPr/>
      <dgm:t>
        <a:bodyPr/>
        <a:lstStyle/>
        <a:p>
          <a:endParaRPr lang="en-US"/>
        </a:p>
      </dgm:t>
    </dgm:pt>
    <dgm:pt modelId="{33BFA696-EAEB-4917-BAD6-8D4E18E8C9AC}" type="sibTrans" cxnId="{190ED6B6-E19E-4B0C-BCFC-709828C86FE1}">
      <dgm:prSet/>
      <dgm:spPr/>
      <dgm:t>
        <a:bodyPr/>
        <a:lstStyle/>
        <a:p>
          <a:endParaRPr lang="en-US"/>
        </a:p>
      </dgm:t>
    </dgm:pt>
    <dgm:pt modelId="{4429FD26-7703-42EA-B745-88FFA701BAD3}">
      <dgm:prSet phldrT="[Text]"/>
      <dgm:spPr/>
      <dgm:t>
        <a:bodyPr/>
        <a:lstStyle/>
        <a:p>
          <a:r>
            <a:rPr lang="en-US" dirty="0"/>
            <a:t>Operational Testing</a:t>
          </a:r>
        </a:p>
      </dgm:t>
    </dgm:pt>
    <dgm:pt modelId="{CAFE047D-0661-470B-9847-BC3BB9C08C31}" type="parTrans" cxnId="{4FAA977E-2583-4E5F-83D5-C7B6EEC92C68}">
      <dgm:prSet/>
      <dgm:spPr/>
      <dgm:t>
        <a:bodyPr/>
        <a:lstStyle/>
        <a:p>
          <a:endParaRPr lang="en-US"/>
        </a:p>
      </dgm:t>
    </dgm:pt>
    <dgm:pt modelId="{341594D2-795E-41CA-959C-D0C03BE4C0BC}" type="sibTrans" cxnId="{4FAA977E-2583-4E5F-83D5-C7B6EEC92C68}">
      <dgm:prSet/>
      <dgm:spPr/>
      <dgm:t>
        <a:bodyPr/>
        <a:lstStyle/>
        <a:p>
          <a:endParaRPr lang="en-US"/>
        </a:p>
      </dgm:t>
    </dgm:pt>
    <dgm:pt modelId="{54820EEB-B550-4D46-BAE1-57588BC93959}" type="pres">
      <dgm:prSet presAssocID="{BEE321A2-C6BA-49BE-97A8-8EDD1C668524}" presName="Name0" presStyleCnt="0">
        <dgm:presLayoutVars>
          <dgm:dir/>
          <dgm:animLvl val="lvl"/>
          <dgm:resizeHandles val="exact"/>
        </dgm:presLayoutVars>
      </dgm:prSet>
      <dgm:spPr/>
    </dgm:pt>
    <dgm:pt modelId="{99184CDD-EA6F-4C4D-B153-F40EB60824BD}" type="pres">
      <dgm:prSet presAssocID="{16FCDEDA-A076-4003-B4B6-0D8A9CC3AE7A}" presName="parTxOnly" presStyleLbl="node1" presStyleIdx="0" presStyleCnt="4">
        <dgm:presLayoutVars>
          <dgm:chMax val="0"/>
          <dgm:chPref val="0"/>
          <dgm:bulletEnabled val="1"/>
        </dgm:presLayoutVars>
      </dgm:prSet>
      <dgm:spPr/>
    </dgm:pt>
    <dgm:pt modelId="{CEB0111F-2983-4054-80F5-5891123789C2}" type="pres">
      <dgm:prSet presAssocID="{9F498F70-8182-444A-BAD5-30F1C2C62968}" presName="parTxOnlySpace" presStyleCnt="0"/>
      <dgm:spPr/>
    </dgm:pt>
    <dgm:pt modelId="{4370DC9E-06FA-4612-A6B1-2F92B9D2EE87}" type="pres">
      <dgm:prSet presAssocID="{9F3422EF-719F-48CB-A9F0-CE88CB725591}" presName="parTxOnly" presStyleLbl="node1" presStyleIdx="1" presStyleCnt="4">
        <dgm:presLayoutVars>
          <dgm:chMax val="0"/>
          <dgm:chPref val="0"/>
          <dgm:bulletEnabled val="1"/>
        </dgm:presLayoutVars>
      </dgm:prSet>
      <dgm:spPr/>
    </dgm:pt>
    <dgm:pt modelId="{834DB16D-A53F-424B-A988-B779D4E7048C}" type="pres">
      <dgm:prSet presAssocID="{1D24C66B-7F53-4DFF-87C0-E24473989F50}" presName="parTxOnlySpace" presStyleCnt="0"/>
      <dgm:spPr/>
    </dgm:pt>
    <dgm:pt modelId="{68A7DFB8-8342-4CEB-9BAC-7F749327FC20}" type="pres">
      <dgm:prSet presAssocID="{0AAD0E14-67E2-4378-80E9-D686814C2D0E}" presName="parTxOnly" presStyleLbl="node1" presStyleIdx="2" presStyleCnt="4">
        <dgm:presLayoutVars>
          <dgm:chMax val="0"/>
          <dgm:chPref val="0"/>
          <dgm:bulletEnabled val="1"/>
        </dgm:presLayoutVars>
      </dgm:prSet>
      <dgm:spPr/>
    </dgm:pt>
    <dgm:pt modelId="{F18A1A8F-1930-4B46-8936-04B6643D4303}" type="pres">
      <dgm:prSet presAssocID="{33BFA696-EAEB-4917-BAD6-8D4E18E8C9AC}" presName="parTxOnlySpace" presStyleCnt="0"/>
      <dgm:spPr/>
    </dgm:pt>
    <dgm:pt modelId="{A8EFE338-9ADA-470C-9177-E6C49CACC231}" type="pres">
      <dgm:prSet presAssocID="{4429FD26-7703-42EA-B745-88FFA701BAD3}" presName="parTxOnly" presStyleLbl="node1" presStyleIdx="3" presStyleCnt="4">
        <dgm:presLayoutVars>
          <dgm:chMax val="0"/>
          <dgm:chPref val="0"/>
          <dgm:bulletEnabled val="1"/>
        </dgm:presLayoutVars>
      </dgm:prSet>
      <dgm:spPr/>
    </dgm:pt>
  </dgm:ptLst>
  <dgm:cxnLst>
    <dgm:cxn modelId="{DA69C828-57E6-48FD-B9EE-D9E0D892734E}" type="presOf" srcId="{9F3422EF-719F-48CB-A9F0-CE88CB725591}" destId="{4370DC9E-06FA-4612-A6B1-2F92B9D2EE87}" srcOrd="0" destOrd="0" presId="urn:microsoft.com/office/officeart/2005/8/layout/chevron1"/>
    <dgm:cxn modelId="{00DCD82F-97B6-4316-A40D-2839E7922F15}" srcId="{BEE321A2-C6BA-49BE-97A8-8EDD1C668524}" destId="{16FCDEDA-A076-4003-B4B6-0D8A9CC3AE7A}" srcOrd="0" destOrd="0" parTransId="{A5899CAA-933F-4B44-97D7-5D1416C9EEBC}" sibTransId="{9F498F70-8182-444A-BAD5-30F1C2C62968}"/>
    <dgm:cxn modelId="{2451794D-1451-4442-937A-B72B0A28FFD1}" type="presOf" srcId="{0AAD0E14-67E2-4378-80E9-D686814C2D0E}" destId="{68A7DFB8-8342-4CEB-9BAC-7F749327FC20}" srcOrd="0" destOrd="0" presId="urn:microsoft.com/office/officeart/2005/8/layout/chevron1"/>
    <dgm:cxn modelId="{BBF6CC4E-9671-42A8-868B-FA8AD17CA5CF}" type="presOf" srcId="{BEE321A2-C6BA-49BE-97A8-8EDD1C668524}" destId="{54820EEB-B550-4D46-BAE1-57588BC93959}" srcOrd="0" destOrd="0" presId="urn:microsoft.com/office/officeart/2005/8/layout/chevron1"/>
    <dgm:cxn modelId="{4FAA977E-2583-4E5F-83D5-C7B6EEC92C68}" srcId="{BEE321A2-C6BA-49BE-97A8-8EDD1C668524}" destId="{4429FD26-7703-42EA-B745-88FFA701BAD3}" srcOrd="3" destOrd="0" parTransId="{CAFE047D-0661-470B-9847-BC3BB9C08C31}" sibTransId="{341594D2-795E-41CA-959C-D0C03BE4C0BC}"/>
    <dgm:cxn modelId="{9C8CC691-2271-445A-B08E-D2C250A45B48}" type="presOf" srcId="{4429FD26-7703-42EA-B745-88FFA701BAD3}" destId="{A8EFE338-9ADA-470C-9177-E6C49CACC231}" srcOrd="0" destOrd="0" presId="urn:microsoft.com/office/officeart/2005/8/layout/chevron1"/>
    <dgm:cxn modelId="{5A49C3A3-2227-4CDA-B4F1-D06F33EC0E14}" type="presOf" srcId="{16FCDEDA-A076-4003-B4B6-0D8A9CC3AE7A}" destId="{99184CDD-EA6F-4C4D-B153-F40EB60824BD}" srcOrd="0" destOrd="0" presId="urn:microsoft.com/office/officeart/2005/8/layout/chevron1"/>
    <dgm:cxn modelId="{2A5795B1-FD9C-44AB-9CDD-48FA23907C37}" srcId="{BEE321A2-C6BA-49BE-97A8-8EDD1C668524}" destId="{9F3422EF-719F-48CB-A9F0-CE88CB725591}" srcOrd="1" destOrd="0" parTransId="{6C915721-99EB-43B4-8047-92F5FBAB7C30}" sibTransId="{1D24C66B-7F53-4DFF-87C0-E24473989F50}"/>
    <dgm:cxn modelId="{190ED6B6-E19E-4B0C-BCFC-709828C86FE1}" srcId="{BEE321A2-C6BA-49BE-97A8-8EDD1C668524}" destId="{0AAD0E14-67E2-4378-80E9-D686814C2D0E}" srcOrd="2" destOrd="0" parTransId="{38AD63F4-DBCA-4F9D-9B89-78DB1B993E6B}" sibTransId="{33BFA696-EAEB-4917-BAD6-8D4E18E8C9AC}"/>
    <dgm:cxn modelId="{F5466937-4051-4D81-8088-5267098437FB}" type="presParOf" srcId="{54820EEB-B550-4D46-BAE1-57588BC93959}" destId="{99184CDD-EA6F-4C4D-B153-F40EB60824BD}" srcOrd="0" destOrd="0" presId="urn:microsoft.com/office/officeart/2005/8/layout/chevron1"/>
    <dgm:cxn modelId="{595F17F2-30C8-4A92-8474-E569C5595046}" type="presParOf" srcId="{54820EEB-B550-4D46-BAE1-57588BC93959}" destId="{CEB0111F-2983-4054-80F5-5891123789C2}" srcOrd="1" destOrd="0" presId="urn:microsoft.com/office/officeart/2005/8/layout/chevron1"/>
    <dgm:cxn modelId="{DC4EA5B8-3300-4176-8C12-8A5E096C2303}" type="presParOf" srcId="{54820EEB-B550-4D46-BAE1-57588BC93959}" destId="{4370DC9E-06FA-4612-A6B1-2F92B9D2EE87}" srcOrd="2" destOrd="0" presId="urn:microsoft.com/office/officeart/2005/8/layout/chevron1"/>
    <dgm:cxn modelId="{F3779AB3-FB1F-469D-92AD-7632D253A6A9}" type="presParOf" srcId="{54820EEB-B550-4D46-BAE1-57588BC93959}" destId="{834DB16D-A53F-424B-A988-B779D4E7048C}" srcOrd="3" destOrd="0" presId="urn:microsoft.com/office/officeart/2005/8/layout/chevron1"/>
    <dgm:cxn modelId="{2374D787-8FE9-459F-82DD-C8EA8EDCD576}" type="presParOf" srcId="{54820EEB-B550-4D46-BAE1-57588BC93959}" destId="{68A7DFB8-8342-4CEB-9BAC-7F749327FC20}" srcOrd="4" destOrd="0" presId="urn:microsoft.com/office/officeart/2005/8/layout/chevron1"/>
    <dgm:cxn modelId="{CCBBEF80-ED9D-4B63-9E7D-B416A1678453}" type="presParOf" srcId="{54820EEB-B550-4D46-BAE1-57588BC93959}" destId="{F18A1A8F-1930-4B46-8936-04B6643D4303}" srcOrd="5" destOrd="0" presId="urn:microsoft.com/office/officeart/2005/8/layout/chevron1"/>
    <dgm:cxn modelId="{4AC03BEF-48B9-468B-9FA6-BC0C649EB45E}" type="presParOf" srcId="{54820EEB-B550-4D46-BAE1-57588BC93959}" destId="{A8EFE338-9ADA-470C-9177-E6C49CACC2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321A2-C6BA-49BE-97A8-8EDD1C668524}" type="doc">
      <dgm:prSet loTypeId="urn:microsoft.com/office/officeart/2005/8/layout/chevron1" loCatId="process" qsTypeId="urn:microsoft.com/office/officeart/2005/8/quickstyle/simple4" qsCatId="simple" csTypeId="urn:microsoft.com/office/officeart/2005/8/colors/colorful5" csCatId="colorful" phldr="1"/>
      <dgm:spPr/>
    </dgm:pt>
    <dgm:pt modelId="{16FCDEDA-A076-4003-B4B6-0D8A9CC3AE7A}">
      <dgm:prSet phldrT="[Text]" custT="1"/>
      <dgm:spPr/>
      <dgm:t>
        <a:bodyPr/>
        <a:lstStyle/>
        <a:p>
          <a:r>
            <a:rPr lang="en-US" sz="1700" dirty="0"/>
            <a:t>Dev Environment	</a:t>
          </a:r>
        </a:p>
      </dgm:t>
    </dgm:pt>
    <dgm:pt modelId="{A5899CAA-933F-4B44-97D7-5D1416C9EEBC}" type="parTrans" cxnId="{00DCD82F-97B6-4316-A40D-2839E7922F15}">
      <dgm:prSet/>
      <dgm:spPr/>
      <dgm:t>
        <a:bodyPr/>
        <a:lstStyle/>
        <a:p>
          <a:endParaRPr lang="en-US" sz="1700"/>
        </a:p>
      </dgm:t>
    </dgm:pt>
    <dgm:pt modelId="{9F498F70-8182-444A-BAD5-30F1C2C62968}" type="sibTrans" cxnId="{00DCD82F-97B6-4316-A40D-2839E7922F15}">
      <dgm:prSet/>
      <dgm:spPr/>
      <dgm:t>
        <a:bodyPr/>
        <a:lstStyle/>
        <a:p>
          <a:endParaRPr lang="en-US" sz="1700"/>
        </a:p>
      </dgm:t>
    </dgm:pt>
    <dgm:pt modelId="{9F3422EF-719F-48CB-A9F0-CE88CB725591}">
      <dgm:prSet phldrT="[Text]" custT="1"/>
      <dgm:spPr/>
      <dgm:t>
        <a:bodyPr/>
        <a:lstStyle/>
        <a:p>
          <a:r>
            <a:rPr lang="en-US" sz="1700" dirty="0"/>
            <a:t>Test Environment</a:t>
          </a:r>
        </a:p>
      </dgm:t>
    </dgm:pt>
    <dgm:pt modelId="{6C915721-99EB-43B4-8047-92F5FBAB7C30}" type="parTrans" cxnId="{2A5795B1-FD9C-44AB-9CDD-48FA23907C37}">
      <dgm:prSet/>
      <dgm:spPr/>
      <dgm:t>
        <a:bodyPr/>
        <a:lstStyle/>
        <a:p>
          <a:endParaRPr lang="en-US" sz="1700"/>
        </a:p>
      </dgm:t>
    </dgm:pt>
    <dgm:pt modelId="{1D24C66B-7F53-4DFF-87C0-E24473989F50}" type="sibTrans" cxnId="{2A5795B1-FD9C-44AB-9CDD-48FA23907C37}">
      <dgm:prSet/>
      <dgm:spPr/>
      <dgm:t>
        <a:bodyPr/>
        <a:lstStyle/>
        <a:p>
          <a:endParaRPr lang="en-US" sz="1700"/>
        </a:p>
      </dgm:t>
    </dgm:pt>
    <dgm:pt modelId="{59AC3640-B5E6-4337-86B8-4B4FB5DD5D35}">
      <dgm:prSet phldrT="[Text]" custT="1"/>
      <dgm:spPr/>
      <dgm:t>
        <a:bodyPr/>
        <a:lstStyle/>
        <a:p>
          <a:r>
            <a:rPr lang="en-US" sz="1700" dirty="0"/>
            <a:t>Production</a:t>
          </a:r>
        </a:p>
      </dgm:t>
    </dgm:pt>
    <dgm:pt modelId="{4F454D66-979F-4C7F-B6E7-6ED62AD66EF2}" type="parTrans" cxnId="{A1243B1C-22B8-45AD-BFF5-8050CFE13949}">
      <dgm:prSet/>
      <dgm:spPr/>
      <dgm:t>
        <a:bodyPr/>
        <a:lstStyle/>
        <a:p>
          <a:endParaRPr lang="en-US" sz="1700"/>
        </a:p>
      </dgm:t>
    </dgm:pt>
    <dgm:pt modelId="{5E68E85A-CB45-47A0-AFAE-B000562ED496}" type="sibTrans" cxnId="{A1243B1C-22B8-45AD-BFF5-8050CFE13949}">
      <dgm:prSet/>
      <dgm:spPr/>
      <dgm:t>
        <a:bodyPr/>
        <a:lstStyle/>
        <a:p>
          <a:endParaRPr lang="en-US" sz="1700"/>
        </a:p>
      </dgm:t>
    </dgm:pt>
    <dgm:pt modelId="{A2B0B19D-C680-486B-9876-F50D09672187}">
      <dgm:prSet phldrT="[Text]" custT="1"/>
      <dgm:spPr/>
      <dgm:t>
        <a:bodyPr/>
        <a:lstStyle/>
        <a:p>
          <a:r>
            <a:rPr lang="en-US" sz="1700" dirty="0"/>
            <a:t>Test Environment</a:t>
          </a:r>
        </a:p>
      </dgm:t>
    </dgm:pt>
    <dgm:pt modelId="{32A3C027-5512-4718-8EEA-573371A3CBF7}" type="parTrans" cxnId="{323F646C-23D3-468E-9BBE-DB925C51F62A}">
      <dgm:prSet/>
      <dgm:spPr/>
      <dgm:t>
        <a:bodyPr/>
        <a:lstStyle/>
        <a:p>
          <a:endParaRPr lang="en-US" sz="1700"/>
        </a:p>
      </dgm:t>
    </dgm:pt>
    <dgm:pt modelId="{7719D579-B112-4A77-AE11-97219C6AFDD2}" type="sibTrans" cxnId="{323F646C-23D3-468E-9BBE-DB925C51F62A}">
      <dgm:prSet/>
      <dgm:spPr/>
      <dgm:t>
        <a:bodyPr/>
        <a:lstStyle/>
        <a:p>
          <a:endParaRPr lang="en-US" sz="1700"/>
        </a:p>
      </dgm:t>
    </dgm:pt>
    <dgm:pt modelId="{54820EEB-B550-4D46-BAE1-57588BC93959}" type="pres">
      <dgm:prSet presAssocID="{BEE321A2-C6BA-49BE-97A8-8EDD1C668524}" presName="Name0" presStyleCnt="0">
        <dgm:presLayoutVars>
          <dgm:dir/>
          <dgm:animLvl val="lvl"/>
          <dgm:resizeHandles val="exact"/>
        </dgm:presLayoutVars>
      </dgm:prSet>
      <dgm:spPr/>
    </dgm:pt>
    <dgm:pt modelId="{99184CDD-EA6F-4C4D-B153-F40EB60824BD}" type="pres">
      <dgm:prSet presAssocID="{16FCDEDA-A076-4003-B4B6-0D8A9CC3AE7A}" presName="parTxOnly" presStyleLbl="node1" presStyleIdx="0" presStyleCnt="4">
        <dgm:presLayoutVars>
          <dgm:chMax val="0"/>
          <dgm:chPref val="0"/>
          <dgm:bulletEnabled val="1"/>
        </dgm:presLayoutVars>
      </dgm:prSet>
      <dgm:spPr/>
    </dgm:pt>
    <dgm:pt modelId="{CEB0111F-2983-4054-80F5-5891123789C2}" type="pres">
      <dgm:prSet presAssocID="{9F498F70-8182-444A-BAD5-30F1C2C62968}" presName="parTxOnlySpace" presStyleCnt="0"/>
      <dgm:spPr/>
    </dgm:pt>
    <dgm:pt modelId="{4370DC9E-06FA-4612-A6B1-2F92B9D2EE87}" type="pres">
      <dgm:prSet presAssocID="{9F3422EF-719F-48CB-A9F0-CE88CB725591}" presName="parTxOnly" presStyleLbl="node1" presStyleIdx="1" presStyleCnt="4">
        <dgm:presLayoutVars>
          <dgm:chMax val="0"/>
          <dgm:chPref val="0"/>
          <dgm:bulletEnabled val="1"/>
        </dgm:presLayoutVars>
      </dgm:prSet>
      <dgm:spPr/>
    </dgm:pt>
    <dgm:pt modelId="{97FB8026-D8D1-47FD-8C12-70C4D7F69755}" type="pres">
      <dgm:prSet presAssocID="{1D24C66B-7F53-4DFF-87C0-E24473989F50}" presName="parTxOnlySpace" presStyleCnt="0"/>
      <dgm:spPr/>
    </dgm:pt>
    <dgm:pt modelId="{22BC28F5-ABB1-425E-9692-8878EF86F4D2}" type="pres">
      <dgm:prSet presAssocID="{A2B0B19D-C680-486B-9876-F50D09672187}" presName="parTxOnly" presStyleLbl="node1" presStyleIdx="2" presStyleCnt="4">
        <dgm:presLayoutVars>
          <dgm:chMax val="0"/>
          <dgm:chPref val="0"/>
          <dgm:bulletEnabled val="1"/>
        </dgm:presLayoutVars>
      </dgm:prSet>
      <dgm:spPr/>
    </dgm:pt>
    <dgm:pt modelId="{B5230F96-04B4-49FD-A685-75CBBC386212}" type="pres">
      <dgm:prSet presAssocID="{7719D579-B112-4A77-AE11-97219C6AFDD2}" presName="parTxOnlySpace" presStyleCnt="0"/>
      <dgm:spPr/>
    </dgm:pt>
    <dgm:pt modelId="{237F86C8-7C89-43CC-B818-E4F9D4EE891A}" type="pres">
      <dgm:prSet presAssocID="{59AC3640-B5E6-4337-86B8-4B4FB5DD5D35}" presName="parTxOnly" presStyleLbl="node1" presStyleIdx="3" presStyleCnt="4">
        <dgm:presLayoutVars>
          <dgm:chMax val="0"/>
          <dgm:chPref val="0"/>
          <dgm:bulletEnabled val="1"/>
        </dgm:presLayoutVars>
      </dgm:prSet>
      <dgm:spPr/>
    </dgm:pt>
  </dgm:ptLst>
  <dgm:cxnLst>
    <dgm:cxn modelId="{A1243B1C-22B8-45AD-BFF5-8050CFE13949}" srcId="{BEE321A2-C6BA-49BE-97A8-8EDD1C668524}" destId="{59AC3640-B5E6-4337-86B8-4B4FB5DD5D35}" srcOrd="3" destOrd="0" parTransId="{4F454D66-979F-4C7F-B6E7-6ED62AD66EF2}" sibTransId="{5E68E85A-CB45-47A0-AFAE-B000562ED496}"/>
    <dgm:cxn modelId="{DA69C828-57E6-48FD-B9EE-D9E0D892734E}" type="presOf" srcId="{9F3422EF-719F-48CB-A9F0-CE88CB725591}" destId="{4370DC9E-06FA-4612-A6B1-2F92B9D2EE87}" srcOrd="0" destOrd="0" presId="urn:microsoft.com/office/officeart/2005/8/layout/chevron1"/>
    <dgm:cxn modelId="{00DCD82F-97B6-4316-A40D-2839E7922F15}" srcId="{BEE321A2-C6BA-49BE-97A8-8EDD1C668524}" destId="{16FCDEDA-A076-4003-B4B6-0D8A9CC3AE7A}" srcOrd="0" destOrd="0" parTransId="{A5899CAA-933F-4B44-97D7-5D1416C9EEBC}" sibTransId="{9F498F70-8182-444A-BAD5-30F1C2C62968}"/>
    <dgm:cxn modelId="{49379646-1F27-47F5-9E2B-4F83E3777F1A}" type="presOf" srcId="{A2B0B19D-C680-486B-9876-F50D09672187}" destId="{22BC28F5-ABB1-425E-9692-8878EF86F4D2}" srcOrd="0" destOrd="0" presId="urn:microsoft.com/office/officeart/2005/8/layout/chevron1"/>
    <dgm:cxn modelId="{323F646C-23D3-468E-9BBE-DB925C51F62A}" srcId="{BEE321A2-C6BA-49BE-97A8-8EDD1C668524}" destId="{A2B0B19D-C680-486B-9876-F50D09672187}" srcOrd="2" destOrd="0" parTransId="{32A3C027-5512-4718-8EEA-573371A3CBF7}" sibTransId="{7719D579-B112-4A77-AE11-97219C6AFDD2}"/>
    <dgm:cxn modelId="{BBF6CC4E-9671-42A8-868B-FA8AD17CA5CF}" type="presOf" srcId="{BEE321A2-C6BA-49BE-97A8-8EDD1C668524}" destId="{54820EEB-B550-4D46-BAE1-57588BC93959}" srcOrd="0" destOrd="0" presId="urn:microsoft.com/office/officeart/2005/8/layout/chevron1"/>
    <dgm:cxn modelId="{5A49C3A3-2227-4CDA-B4F1-D06F33EC0E14}" type="presOf" srcId="{16FCDEDA-A076-4003-B4B6-0D8A9CC3AE7A}" destId="{99184CDD-EA6F-4C4D-B153-F40EB60824BD}" srcOrd="0" destOrd="0" presId="urn:microsoft.com/office/officeart/2005/8/layout/chevron1"/>
    <dgm:cxn modelId="{2A5795B1-FD9C-44AB-9CDD-48FA23907C37}" srcId="{BEE321A2-C6BA-49BE-97A8-8EDD1C668524}" destId="{9F3422EF-719F-48CB-A9F0-CE88CB725591}" srcOrd="1" destOrd="0" parTransId="{6C915721-99EB-43B4-8047-92F5FBAB7C30}" sibTransId="{1D24C66B-7F53-4DFF-87C0-E24473989F50}"/>
    <dgm:cxn modelId="{2F85B9EF-5562-48AB-A2E2-D17188CF0BCA}" type="presOf" srcId="{59AC3640-B5E6-4337-86B8-4B4FB5DD5D35}" destId="{237F86C8-7C89-43CC-B818-E4F9D4EE891A}" srcOrd="0" destOrd="0" presId="urn:microsoft.com/office/officeart/2005/8/layout/chevron1"/>
    <dgm:cxn modelId="{F5466937-4051-4D81-8088-5267098437FB}" type="presParOf" srcId="{54820EEB-B550-4D46-BAE1-57588BC93959}" destId="{99184CDD-EA6F-4C4D-B153-F40EB60824BD}" srcOrd="0" destOrd="0" presId="urn:microsoft.com/office/officeart/2005/8/layout/chevron1"/>
    <dgm:cxn modelId="{595F17F2-30C8-4A92-8474-E569C5595046}" type="presParOf" srcId="{54820EEB-B550-4D46-BAE1-57588BC93959}" destId="{CEB0111F-2983-4054-80F5-5891123789C2}" srcOrd="1" destOrd="0" presId="urn:microsoft.com/office/officeart/2005/8/layout/chevron1"/>
    <dgm:cxn modelId="{DC4EA5B8-3300-4176-8C12-8A5E096C2303}" type="presParOf" srcId="{54820EEB-B550-4D46-BAE1-57588BC93959}" destId="{4370DC9E-06FA-4612-A6B1-2F92B9D2EE87}" srcOrd="2" destOrd="0" presId="urn:microsoft.com/office/officeart/2005/8/layout/chevron1"/>
    <dgm:cxn modelId="{5F734C01-2AFA-4830-BF62-80FBBB1F516F}" type="presParOf" srcId="{54820EEB-B550-4D46-BAE1-57588BC93959}" destId="{97FB8026-D8D1-47FD-8C12-70C4D7F69755}" srcOrd="3" destOrd="0" presId="urn:microsoft.com/office/officeart/2005/8/layout/chevron1"/>
    <dgm:cxn modelId="{B79DF83B-6E06-4894-AA15-DFAD41F5D1D0}" type="presParOf" srcId="{54820EEB-B550-4D46-BAE1-57588BC93959}" destId="{22BC28F5-ABB1-425E-9692-8878EF86F4D2}" srcOrd="4" destOrd="0" presId="urn:microsoft.com/office/officeart/2005/8/layout/chevron1"/>
    <dgm:cxn modelId="{D25E058B-3966-40AB-942F-34635DDB684A}" type="presParOf" srcId="{54820EEB-B550-4D46-BAE1-57588BC93959}" destId="{B5230F96-04B4-49FD-A685-75CBBC386212}" srcOrd="5" destOrd="0" presId="urn:microsoft.com/office/officeart/2005/8/layout/chevron1"/>
    <dgm:cxn modelId="{949784A0-E7B6-4C28-A56D-4EBD810BD026}" type="presParOf" srcId="{54820EEB-B550-4D46-BAE1-57588BC93959}" destId="{237F86C8-7C89-43CC-B818-E4F9D4EE891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E321A2-C6BA-49BE-97A8-8EDD1C668524}" type="doc">
      <dgm:prSet loTypeId="urn:microsoft.com/office/officeart/2005/8/layout/chevron1" loCatId="process" qsTypeId="urn:microsoft.com/office/officeart/2005/8/quickstyle/simple4" qsCatId="simple" csTypeId="urn:microsoft.com/office/officeart/2005/8/colors/colorful5" csCatId="colorful" phldr="1"/>
      <dgm:spPr/>
    </dgm:pt>
    <dgm:pt modelId="{16FCDEDA-A076-4003-B4B6-0D8A9CC3AE7A}">
      <dgm:prSet phldrT="[Text]" custT="1"/>
      <dgm:spPr/>
      <dgm:t>
        <a:bodyPr/>
        <a:lstStyle/>
        <a:p>
          <a:r>
            <a:rPr lang="en-US" sz="1700" dirty="0"/>
            <a:t>Is the release ready?</a:t>
          </a:r>
        </a:p>
      </dgm:t>
    </dgm:pt>
    <dgm:pt modelId="{A5899CAA-933F-4B44-97D7-5D1416C9EEBC}" type="parTrans" cxnId="{00DCD82F-97B6-4316-A40D-2839E7922F15}">
      <dgm:prSet/>
      <dgm:spPr/>
      <dgm:t>
        <a:bodyPr/>
        <a:lstStyle/>
        <a:p>
          <a:endParaRPr lang="en-US" sz="1700"/>
        </a:p>
      </dgm:t>
    </dgm:pt>
    <dgm:pt modelId="{9F498F70-8182-444A-BAD5-30F1C2C62968}" type="sibTrans" cxnId="{00DCD82F-97B6-4316-A40D-2839E7922F15}">
      <dgm:prSet/>
      <dgm:spPr/>
      <dgm:t>
        <a:bodyPr/>
        <a:lstStyle/>
        <a:p>
          <a:endParaRPr lang="en-US" sz="1700"/>
        </a:p>
      </dgm:t>
    </dgm:pt>
    <dgm:pt modelId="{9F3422EF-719F-48CB-A9F0-CE88CB725591}">
      <dgm:prSet phldrT="[Text]" custT="1"/>
      <dgm:spPr/>
      <dgm:t>
        <a:bodyPr/>
        <a:lstStyle/>
        <a:p>
          <a:r>
            <a:rPr lang="en-US" sz="1700" dirty="0"/>
            <a:t>Do the new capabilities and/or features work?</a:t>
          </a:r>
        </a:p>
      </dgm:t>
    </dgm:pt>
    <dgm:pt modelId="{6C915721-99EB-43B4-8047-92F5FBAB7C30}" type="parTrans" cxnId="{2A5795B1-FD9C-44AB-9CDD-48FA23907C37}">
      <dgm:prSet/>
      <dgm:spPr/>
      <dgm:t>
        <a:bodyPr/>
        <a:lstStyle/>
        <a:p>
          <a:endParaRPr lang="en-US" sz="1700"/>
        </a:p>
      </dgm:t>
    </dgm:pt>
    <dgm:pt modelId="{1D24C66B-7F53-4DFF-87C0-E24473989F50}" type="sibTrans" cxnId="{2A5795B1-FD9C-44AB-9CDD-48FA23907C37}">
      <dgm:prSet/>
      <dgm:spPr/>
      <dgm:t>
        <a:bodyPr/>
        <a:lstStyle/>
        <a:p>
          <a:endParaRPr lang="en-US" sz="1700"/>
        </a:p>
      </dgm:t>
    </dgm:pt>
    <dgm:pt modelId="{59AC3640-B5E6-4337-86B8-4B4FB5DD5D35}">
      <dgm:prSet phldrT="[Text]" custT="1"/>
      <dgm:spPr/>
      <dgm:t>
        <a:bodyPr/>
        <a:lstStyle/>
        <a:p>
          <a:r>
            <a:rPr lang="en-US" sz="1700" dirty="0"/>
            <a:t>Is the system operationally effective &amp; suitable?</a:t>
          </a:r>
        </a:p>
      </dgm:t>
    </dgm:pt>
    <dgm:pt modelId="{4F454D66-979F-4C7F-B6E7-6ED62AD66EF2}" type="parTrans" cxnId="{A1243B1C-22B8-45AD-BFF5-8050CFE13949}">
      <dgm:prSet/>
      <dgm:spPr/>
      <dgm:t>
        <a:bodyPr/>
        <a:lstStyle/>
        <a:p>
          <a:endParaRPr lang="en-US" sz="1700"/>
        </a:p>
      </dgm:t>
    </dgm:pt>
    <dgm:pt modelId="{5E68E85A-CB45-47A0-AFAE-B000562ED496}" type="sibTrans" cxnId="{A1243B1C-22B8-45AD-BFF5-8050CFE13949}">
      <dgm:prSet/>
      <dgm:spPr/>
      <dgm:t>
        <a:bodyPr/>
        <a:lstStyle/>
        <a:p>
          <a:endParaRPr lang="en-US" sz="1700"/>
        </a:p>
      </dgm:t>
    </dgm:pt>
    <dgm:pt modelId="{A2B0B19D-C680-486B-9876-F50D09672187}">
      <dgm:prSet phldrT="[Text]" custT="1"/>
      <dgm:spPr/>
      <dgm:t>
        <a:bodyPr/>
        <a:lstStyle/>
        <a:p>
          <a:r>
            <a:rPr lang="en-US" sz="1700" dirty="0"/>
            <a:t>Does the system support the users needs?</a:t>
          </a:r>
        </a:p>
      </dgm:t>
    </dgm:pt>
    <dgm:pt modelId="{32A3C027-5512-4718-8EEA-573371A3CBF7}" type="parTrans" cxnId="{323F646C-23D3-468E-9BBE-DB925C51F62A}">
      <dgm:prSet/>
      <dgm:spPr/>
      <dgm:t>
        <a:bodyPr/>
        <a:lstStyle/>
        <a:p>
          <a:endParaRPr lang="en-US" sz="1700"/>
        </a:p>
      </dgm:t>
    </dgm:pt>
    <dgm:pt modelId="{7719D579-B112-4A77-AE11-97219C6AFDD2}" type="sibTrans" cxnId="{323F646C-23D3-468E-9BBE-DB925C51F62A}">
      <dgm:prSet/>
      <dgm:spPr/>
      <dgm:t>
        <a:bodyPr/>
        <a:lstStyle/>
        <a:p>
          <a:endParaRPr lang="en-US" sz="1700"/>
        </a:p>
      </dgm:t>
    </dgm:pt>
    <dgm:pt modelId="{54820EEB-B550-4D46-BAE1-57588BC93959}" type="pres">
      <dgm:prSet presAssocID="{BEE321A2-C6BA-49BE-97A8-8EDD1C668524}" presName="Name0" presStyleCnt="0">
        <dgm:presLayoutVars>
          <dgm:dir/>
          <dgm:animLvl val="lvl"/>
          <dgm:resizeHandles val="exact"/>
        </dgm:presLayoutVars>
      </dgm:prSet>
      <dgm:spPr/>
    </dgm:pt>
    <dgm:pt modelId="{99184CDD-EA6F-4C4D-B153-F40EB60824BD}" type="pres">
      <dgm:prSet presAssocID="{16FCDEDA-A076-4003-B4B6-0D8A9CC3AE7A}" presName="parTxOnly" presStyleLbl="node1" presStyleIdx="0" presStyleCnt="4">
        <dgm:presLayoutVars>
          <dgm:chMax val="0"/>
          <dgm:chPref val="0"/>
          <dgm:bulletEnabled val="1"/>
        </dgm:presLayoutVars>
      </dgm:prSet>
      <dgm:spPr/>
    </dgm:pt>
    <dgm:pt modelId="{CEB0111F-2983-4054-80F5-5891123789C2}" type="pres">
      <dgm:prSet presAssocID="{9F498F70-8182-444A-BAD5-30F1C2C62968}" presName="parTxOnlySpace" presStyleCnt="0"/>
      <dgm:spPr/>
    </dgm:pt>
    <dgm:pt modelId="{4370DC9E-06FA-4612-A6B1-2F92B9D2EE87}" type="pres">
      <dgm:prSet presAssocID="{9F3422EF-719F-48CB-A9F0-CE88CB725591}" presName="parTxOnly" presStyleLbl="node1" presStyleIdx="1" presStyleCnt="4">
        <dgm:presLayoutVars>
          <dgm:chMax val="0"/>
          <dgm:chPref val="0"/>
          <dgm:bulletEnabled val="1"/>
        </dgm:presLayoutVars>
      </dgm:prSet>
      <dgm:spPr/>
    </dgm:pt>
    <dgm:pt modelId="{97FB8026-D8D1-47FD-8C12-70C4D7F69755}" type="pres">
      <dgm:prSet presAssocID="{1D24C66B-7F53-4DFF-87C0-E24473989F50}" presName="parTxOnlySpace" presStyleCnt="0"/>
      <dgm:spPr/>
    </dgm:pt>
    <dgm:pt modelId="{22BC28F5-ABB1-425E-9692-8878EF86F4D2}" type="pres">
      <dgm:prSet presAssocID="{A2B0B19D-C680-486B-9876-F50D09672187}" presName="parTxOnly" presStyleLbl="node1" presStyleIdx="2" presStyleCnt="4">
        <dgm:presLayoutVars>
          <dgm:chMax val="0"/>
          <dgm:chPref val="0"/>
          <dgm:bulletEnabled val="1"/>
        </dgm:presLayoutVars>
      </dgm:prSet>
      <dgm:spPr/>
    </dgm:pt>
    <dgm:pt modelId="{B5230F96-04B4-49FD-A685-75CBBC386212}" type="pres">
      <dgm:prSet presAssocID="{7719D579-B112-4A77-AE11-97219C6AFDD2}" presName="parTxOnlySpace" presStyleCnt="0"/>
      <dgm:spPr/>
    </dgm:pt>
    <dgm:pt modelId="{237F86C8-7C89-43CC-B818-E4F9D4EE891A}" type="pres">
      <dgm:prSet presAssocID="{59AC3640-B5E6-4337-86B8-4B4FB5DD5D35}" presName="parTxOnly" presStyleLbl="node1" presStyleIdx="3" presStyleCnt="4">
        <dgm:presLayoutVars>
          <dgm:chMax val="0"/>
          <dgm:chPref val="0"/>
          <dgm:bulletEnabled val="1"/>
        </dgm:presLayoutVars>
      </dgm:prSet>
      <dgm:spPr/>
    </dgm:pt>
  </dgm:ptLst>
  <dgm:cxnLst>
    <dgm:cxn modelId="{A1243B1C-22B8-45AD-BFF5-8050CFE13949}" srcId="{BEE321A2-C6BA-49BE-97A8-8EDD1C668524}" destId="{59AC3640-B5E6-4337-86B8-4B4FB5DD5D35}" srcOrd="3" destOrd="0" parTransId="{4F454D66-979F-4C7F-B6E7-6ED62AD66EF2}" sibTransId="{5E68E85A-CB45-47A0-AFAE-B000562ED496}"/>
    <dgm:cxn modelId="{DA69C828-57E6-48FD-B9EE-D9E0D892734E}" type="presOf" srcId="{9F3422EF-719F-48CB-A9F0-CE88CB725591}" destId="{4370DC9E-06FA-4612-A6B1-2F92B9D2EE87}" srcOrd="0" destOrd="0" presId="urn:microsoft.com/office/officeart/2005/8/layout/chevron1"/>
    <dgm:cxn modelId="{00DCD82F-97B6-4316-A40D-2839E7922F15}" srcId="{BEE321A2-C6BA-49BE-97A8-8EDD1C668524}" destId="{16FCDEDA-A076-4003-B4B6-0D8A9CC3AE7A}" srcOrd="0" destOrd="0" parTransId="{A5899CAA-933F-4B44-97D7-5D1416C9EEBC}" sibTransId="{9F498F70-8182-444A-BAD5-30F1C2C62968}"/>
    <dgm:cxn modelId="{49379646-1F27-47F5-9E2B-4F83E3777F1A}" type="presOf" srcId="{A2B0B19D-C680-486B-9876-F50D09672187}" destId="{22BC28F5-ABB1-425E-9692-8878EF86F4D2}" srcOrd="0" destOrd="0" presId="urn:microsoft.com/office/officeart/2005/8/layout/chevron1"/>
    <dgm:cxn modelId="{323F646C-23D3-468E-9BBE-DB925C51F62A}" srcId="{BEE321A2-C6BA-49BE-97A8-8EDD1C668524}" destId="{A2B0B19D-C680-486B-9876-F50D09672187}" srcOrd="2" destOrd="0" parTransId="{32A3C027-5512-4718-8EEA-573371A3CBF7}" sibTransId="{7719D579-B112-4A77-AE11-97219C6AFDD2}"/>
    <dgm:cxn modelId="{BBF6CC4E-9671-42A8-868B-FA8AD17CA5CF}" type="presOf" srcId="{BEE321A2-C6BA-49BE-97A8-8EDD1C668524}" destId="{54820EEB-B550-4D46-BAE1-57588BC93959}" srcOrd="0" destOrd="0" presId="urn:microsoft.com/office/officeart/2005/8/layout/chevron1"/>
    <dgm:cxn modelId="{5A49C3A3-2227-4CDA-B4F1-D06F33EC0E14}" type="presOf" srcId="{16FCDEDA-A076-4003-B4B6-0D8A9CC3AE7A}" destId="{99184CDD-EA6F-4C4D-B153-F40EB60824BD}" srcOrd="0" destOrd="0" presId="urn:microsoft.com/office/officeart/2005/8/layout/chevron1"/>
    <dgm:cxn modelId="{2A5795B1-FD9C-44AB-9CDD-48FA23907C37}" srcId="{BEE321A2-C6BA-49BE-97A8-8EDD1C668524}" destId="{9F3422EF-719F-48CB-A9F0-CE88CB725591}" srcOrd="1" destOrd="0" parTransId="{6C915721-99EB-43B4-8047-92F5FBAB7C30}" sibTransId="{1D24C66B-7F53-4DFF-87C0-E24473989F50}"/>
    <dgm:cxn modelId="{2F85B9EF-5562-48AB-A2E2-D17188CF0BCA}" type="presOf" srcId="{59AC3640-B5E6-4337-86B8-4B4FB5DD5D35}" destId="{237F86C8-7C89-43CC-B818-E4F9D4EE891A}" srcOrd="0" destOrd="0" presId="urn:microsoft.com/office/officeart/2005/8/layout/chevron1"/>
    <dgm:cxn modelId="{F5466937-4051-4D81-8088-5267098437FB}" type="presParOf" srcId="{54820EEB-B550-4D46-BAE1-57588BC93959}" destId="{99184CDD-EA6F-4C4D-B153-F40EB60824BD}" srcOrd="0" destOrd="0" presId="urn:microsoft.com/office/officeart/2005/8/layout/chevron1"/>
    <dgm:cxn modelId="{595F17F2-30C8-4A92-8474-E569C5595046}" type="presParOf" srcId="{54820EEB-B550-4D46-BAE1-57588BC93959}" destId="{CEB0111F-2983-4054-80F5-5891123789C2}" srcOrd="1" destOrd="0" presId="urn:microsoft.com/office/officeart/2005/8/layout/chevron1"/>
    <dgm:cxn modelId="{DC4EA5B8-3300-4176-8C12-8A5E096C2303}" type="presParOf" srcId="{54820EEB-B550-4D46-BAE1-57588BC93959}" destId="{4370DC9E-06FA-4612-A6B1-2F92B9D2EE87}" srcOrd="2" destOrd="0" presId="urn:microsoft.com/office/officeart/2005/8/layout/chevron1"/>
    <dgm:cxn modelId="{5F734C01-2AFA-4830-BF62-80FBBB1F516F}" type="presParOf" srcId="{54820EEB-B550-4D46-BAE1-57588BC93959}" destId="{97FB8026-D8D1-47FD-8C12-70C4D7F69755}" srcOrd="3" destOrd="0" presId="urn:microsoft.com/office/officeart/2005/8/layout/chevron1"/>
    <dgm:cxn modelId="{B79DF83B-6E06-4894-AA15-DFAD41F5D1D0}" type="presParOf" srcId="{54820EEB-B550-4D46-BAE1-57588BC93959}" destId="{22BC28F5-ABB1-425E-9692-8878EF86F4D2}" srcOrd="4" destOrd="0" presId="urn:microsoft.com/office/officeart/2005/8/layout/chevron1"/>
    <dgm:cxn modelId="{D25E058B-3966-40AB-942F-34635DDB684A}" type="presParOf" srcId="{54820EEB-B550-4D46-BAE1-57588BC93959}" destId="{B5230F96-04B4-49FD-A685-75CBBC386212}" srcOrd="5" destOrd="0" presId="urn:microsoft.com/office/officeart/2005/8/layout/chevron1"/>
    <dgm:cxn modelId="{949784A0-E7B6-4C28-A56D-4EBD810BD026}" type="presParOf" srcId="{54820EEB-B550-4D46-BAE1-57588BC93959}" destId="{237F86C8-7C89-43CC-B818-E4F9D4EE891A}"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84CDD-EA6F-4C4D-B153-F40EB60824BD}">
      <dsp:nvSpPr>
        <dsp:cNvPr id="0" name=""/>
        <dsp:cNvSpPr/>
      </dsp:nvSpPr>
      <dsp:spPr>
        <a:xfrm>
          <a:off x="5518" y="0"/>
          <a:ext cx="3212348" cy="731520"/>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Vendor Testing</a:t>
          </a:r>
        </a:p>
      </dsp:txBody>
      <dsp:txXfrm>
        <a:off x="371278" y="0"/>
        <a:ext cx="2480828" cy="731520"/>
      </dsp:txXfrm>
    </dsp:sp>
    <dsp:sp modelId="{4370DC9E-06FA-4612-A6B1-2F92B9D2EE87}">
      <dsp:nvSpPr>
        <dsp:cNvPr id="0" name=""/>
        <dsp:cNvSpPr/>
      </dsp:nvSpPr>
      <dsp:spPr>
        <a:xfrm>
          <a:off x="2896631" y="0"/>
          <a:ext cx="3212348" cy="731520"/>
        </a:xfrm>
        <a:prstGeom prst="chevr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Release / Software Acceptance Testing </a:t>
          </a:r>
        </a:p>
      </dsp:txBody>
      <dsp:txXfrm>
        <a:off x="3262391" y="0"/>
        <a:ext cx="2480828" cy="731520"/>
      </dsp:txXfrm>
    </dsp:sp>
    <dsp:sp modelId="{68A7DFB8-8342-4CEB-9BAC-7F749327FC20}">
      <dsp:nvSpPr>
        <dsp:cNvPr id="0" name=""/>
        <dsp:cNvSpPr/>
      </dsp:nvSpPr>
      <dsp:spPr>
        <a:xfrm>
          <a:off x="5787745" y="0"/>
          <a:ext cx="3212348" cy="731520"/>
        </a:xfrm>
        <a:prstGeom prst="chevr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Mission Thread / Capability Acceptance Testing</a:t>
          </a:r>
        </a:p>
      </dsp:txBody>
      <dsp:txXfrm>
        <a:off x="6153505" y="0"/>
        <a:ext cx="2480828" cy="731520"/>
      </dsp:txXfrm>
    </dsp:sp>
    <dsp:sp modelId="{A8EFE338-9ADA-470C-9177-E6C49CACC231}">
      <dsp:nvSpPr>
        <dsp:cNvPr id="0" name=""/>
        <dsp:cNvSpPr/>
      </dsp:nvSpPr>
      <dsp:spPr>
        <a:xfrm>
          <a:off x="8678858" y="0"/>
          <a:ext cx="3212348" cy="731520"/>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Operational Testing</a:t>
          </a:r>
        </a:p>
      </dsp:txBody>
      <dsp:txXfrm>
        <a:off x="9044618" y="0"/>
        <a:ext cx="2480828" cy="73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84CDD-EA6F-4C4D-B153-F40EB60824BD}">
      <dsp:nvSpPr>
        <dsp:cNvPr id="0" name=""/>
        <dsp:cNvSpPr/>
      </dsp:nvSpPr>
      <dsp:spPr>
        <a:xfrm>
          <a:off x="5518" y="0"/>
          <a:ext cx="3212348" cy="731520"/>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Dev Environment	</a:t>
          </a:r>
        </a:p>
      </dsp:txBody>
      <dsp:txXfrm>
        <a:off x="371278" y="0"/>
        <a:ext cx="2480828" cy="731520"/>
      </dsp:txXfrm>
    </dsp:sp>
    <dsp:sp modelId="{4370DC9E-06FA-4612-A6B1-2F92B9D2EE87}">
      <dsp:nvSpPr>
        <dsp:cNvPr id="0" name=""/>
        <dsp:cNvSpPr/>
      </dsp:nvSpPr>
      <dsp:spPr>
        <a:xfrm>
          <a:off x="2896631" y="0"/>
          <a:ext cx="3212348" cy="731520"/>
        </a:xfrm>
        <a:prstGeom prst="chevr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Test Environment</a:t>
          </a:r>
        </a:p>
      </dsp:txBody>
      <dsp:txXfrm>
        <a:off x="3262391" y="0"/>
        <a:ext cx="2480828" cy="731520"/>
      </dsp:txXfrm>
    </dsp:sp>
    <dsp:sp modelId="{22BC28F5-ABB1-425E-9692-8878EF86F4D2}">
      <dsp:nvSpPr>
        <dsp:cNvPr id="0" name=""/>
        <dsp:cNvSpPr/>
      </dsp:nvSpPr>
      <dsp:spPr>
        <a:xfrm>
          <a:off x="5787745" y="0"/>
          <a:ext cx="3212348" cy="731520"/>
        </a:xfrm>
        <a:prstGeom prst="chevr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Test Environment</a:t>
          </a:r>
        </a:p>
      </dsp:txBody>
      <dsp:txXfrm>
        <a:off x="6153505" y="0"/>
        <a:ext cx="2480828" cy="731520"/>
      </dsp:txXfrm>
    </dsp:sp>
    <dsp:sp modelId="{237F86C8-7C89-43CC-B818-E4F9D4EE891A}">
      <dsp:nvSpPr>
        <dsp:cNvPr id="0" name=""/>
        <dsp:cNvSpPr/>
      </dsp:nvSpPr>
      <dsp:spPr>
        <a:xfrm>
          <a:off x="8678858" y="0"/>
          <a:ext cx="3212348" cy="731520"/>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Production</a:t>
          </a:r>
        </a:p>
      </dsp:txBody>
      <dsp:txXfrm>
        <a:off x="9044618" y="0"/>
        <a:ext cx="2480828" cy="73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84CDD-EA6F-4C4D-B153-F40EB60824BD}">
      <dsp:nvSpPr>
        <dsp:cNvPr id="0" name=""/>
        <dsp:cNvSpPr/>
      </dsp:nvSpPr>
      <dsp:spPr>
        <a:xfrm>
          <a:off x="5518" y="0"/>
          <a:ext cx="3212348" cy="731520"/>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Is the release ready?</a:t>
          </a:r>
        </a:p>
      </dsp:txBody>
      <dsp:txXfrm>
        <a:off x="371278" y="0"/>
        <a:ext cx="2480828" cy="731520"/>
      </dsp:txXfrm>
    </dsp:sp>
    <dsp:sp modelId="{4370DC9E-06FA-4612-A6B1-2F92B9D2EE87}">
      <dsp:nvSpPr>
        <dsp:cNvPr id="0" name=""/>
        <dsp:cNvSpPr/>
      </dsp:nvSpPr>
      <dsp:spPr>
        <a:xfrm>
          <a:off x="2896631" y="0"/>
          <a:ext cx="3212348" cy="731520"/>
        </a:xfrm>
        <a:prstGeom prst="chevr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Do the new capabilities and/or features work?</a:t>
          </a:r>
        </a:p>
      </dsp:txBody>
      <dsp:txXfrm>
        <a:off x="3262391" y="0"/>
        <a:ext cx="2480828" cy="731520"/>
      </dsp:txXfrm>
    </dsp:sp>
    <dsp:sp modelId="{22BC28F5-ABB1-425E-9692-8878EF86F4D2}">
      <dsp:nvSpPr>
        <dsp:cNvPr id="0" name=""/>
        <dsp:cNvSpPr/>
      </dsp:nvSpPr>
      <dsp:spPr>
        <a:xfrm>
          <a:off x="5787745" y="0"/>
          <a:ext cx="3212348" cy="731520"/>
        </a:xfrm>
        <a:prstGeom prst="chevr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Does the system support the users needs?</a:t>
          </a:r>
        </a:p>
      </dsp:txBody>
      <dsp:txXfrm>
        <a:off x="6153505" y="0"/>
        <a:ext cx="2480828" cy="731520"/>
      </dsp:txXfrm>
    </dsp:sp>
    <dsp:sp modelId="{237F86C8-7C89-43CC-B818-E4F9D4EE891A}">
      <dsp:nvSpPr>
        <dsp:cNvPr id="0" name=""/>
        <dsp:cNvSpPr/>
      </dsp:nvSpPr>
      <dsp:spPr>
        <a:xfrm>
          <a:off x="8678858" y="0"/>
          <a:ext cx="3212348" cy="731520"/>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Is the system operationally effective &amp; suitable?</a:t>
          </a:r>
        </a:p>
      </dsp:txBody>
      <dsp:txXfrm>
        <a:off x="9044618" y="0"/>
        <a:ext cx="2480828" cy="731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9E666-C8D0-49C5-B94A-CA96DADEF303}"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14B2B-A5E1-49F5-889D-391D91BB132B}" type="slidenum">
              <a:rPr lang="en-US" smtClean="0"/>
              <a:t>‹#›</a:t>
            </a:fld>
            <a:endParaRPr lang="en-US"/>
          </a:p>
        </p:txBody>
      </p:sp>
    </p:spTree>
    <p:extLst>
      <p:ext uri="{BB962C8B-B14F-4D97-AF65-F5344CB8AC3E}">
        <p14:creationId xmlns:p14="http://schemas.microsoft.com/office/powerpoint/2010/main" val="158993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569FF3-2286-44C0-A438-4DDC603B7E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71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0B5419-D896-412E-9D97-3EB44132F0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Unclassified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Unclassified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65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Business Process Validation Testing will:</a:t>
            </a:r>
          </a:p>
          <a:p>
            <a:r>
              <a:rPr lang="en-US" dirty="0"/>
              <a:t>•  Include Business Process regression testing (which involves the library of automated NBIS test packages)  </a:t>
            </a:r>
          </a:p>
          <a:p>
            <a:r>
              <a:rPr lang="en-US" dirty="0"/>
              <a:t>•  Add new test cases covering the business processes added by the current NBIS Release</a:t>
            </a:r>
          </a:p>
          <a:p>
            <a:r>
              <a:rPr lang="en-US" dirty="0"/>
              <a:t>•  Include performance/load testing.</a:t>
            </a:r>
          </a:p>
          <a:p>
            <a:endParaRPr lang="en-US" dirty="0"/>
          </a:p>
          <a:p>
            <a:r>
              <a:rPr lang="en-US" dirty="0"/>
              <a:t>Business Process Validation test cases will be automated and integrated with the DevSecOps pipeline to the greatest extent possible. </a:t>
            </a:r>
          </a:p>
          <a:p>
            <a:endParaRPr lang="en-US" dirty="0"/>
          </a:p>
          <a:p>
            <a:r>
              <a:rPr lang="en-US" dirty="0"/>
              <a:t>Business Process Validation test cases that cannot be automated or executed within the DevSecOps pipeline will be executed either prior to or in parallel with User Acceptance Testing (UAT). </a:t>
            </a:r>
          </a:p>
          <a:p>
            <a:endParaRPr lang="en-US" dirty="0"/>
          </a:p>
          <a:p>
            <a:r>
              <a:rPr lang="en-US" dirty="0"/>
              <a:t>UAT will focus on exercising system capabilities that have:</a:t>
            </a:r>
          </a:p>
          <a:p>
            <a:r>
              <a:rPr lang="en-US" dirty="0"/>
              <a:t>•   Been added (by the NBIS Release that is being tested)</a:t>
            </a:r>
          </a:p>
          <a:p>
            <a:r>
              <a:rPr lang="en-US" dirty="0"/>
              <a:t>•   Been significantly changed (by the NBIS Release that is being tested)</a:t>
            </a:r>
          </a:p>
          <a:p>
            <a:r>
              <a:rPr lang="en-US" dirty="0"/>
              <a:t>•   Not been sufficiently tested (in previous NBIS Releases). </a:t>
            </a:r>
          </a:p>
          <a:p>
            <a:endParaRPr lang="en-US" dirty="0"/>
          </a:p>
          <a:p>
            <a:r>
              <a:rPr lang="en-US" dirty="0"/>
              <a:t>Business Process Validation and performance/load test scenarios will be executed in parallel with UAT events.  This will be done to:</a:t>
            </a:r>
          </a:p>
          <a:p>
            <a:r>
              <a:rPr lang="en-US" dirty="0"/>
              <a:t>•   Ensure testing is conducted under operationally relevant load conditions</a:t>
            </a:r>
          </a:p>
          <a:p>
            <a:r>
              <a:rPr lang="en-US" dirty="0"/>
              <a:t>•   Supplement the number of test runs conducted by user participants to meet confidence thresholds.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1C6D8-F3C5-4250-A4EA-43909711E2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28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A299-7D6D-9BD4-3750-4B232DC59D0B}"/>
              </a:ext>
            </a:extLst>
          </p:cNvPr>
          <p:cNvSpPr>
            <a:spLocks noGrp="1"/>
          </p:cNvSpPr>
          <p:nvPr>
            <p:ph type="ctrTitle"/>
          </p:nvPr>
        </p:nvSpPr>
        <p:spPr>
          <a:xfrm>
            <a:off x="154686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36524BC-DF8D-5C36-64E6-7DBE20734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2B1E6-2F48-9F5D-B99B-F98EA1B9B033}"/>
              </a:ext>
            </a:extLst>
          </p:cNvPr>
          <p:cNvSpPr>
            <a:spLocks noGrp="1"/>
          </p:cNvSpPr>
          <p:nvPr>
            <p:ph type="dt" sz="half" idx="10"/>
          </p:nvPr>
        </p:nvSpPr>
        <p:spPr/>
        <p:txBody>
          <a:bodyPr/>
          <a:lstStyle/>
          <a:p>
            <a:r>
              <a:rPr lang="en-US"/>
              <a:t>7 May 24, 1700</a:t>
            </a:r>
          </a:p>
        </p:txBody>
      </p:sp>
      <p:sp>
        <p:nvSpPr>
          <p:cNvPr id="5" name="Footer Placeholder 4">
            <a:extLst>
              <a:ext uri="{FF2B5EF4-FFF2-40B4-BE49-F238E27FC236}">
                <a16:creationId xmlns:a16="http://schemas.microsoft.com/office/drawing/2014/main" id="{D2CDE386-C661-81D9-6BCB-046F30FFD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BFEEB-E1B9-67F9-BDA6-E57480F988BC}"/>
              </a:ext>
            </a:extLst>
          </p:cNvPr>
          <p:cNvSpPr>
            <a:spLocks noGrp="1"/>
          </p:cNvSpPr>
          <p:nvPr>
            <p:ph type="sldNum" sz="quarter" idx="12"/>
          </p:nvPr>
        </p:nvSpPr>
        <p:spPr/>
        <p:txBody>
          <a:bodyPr/>
          <a:lstStyle/>
          <a:p>
            <a:fld id="{7F5969E4-8386-4031-B3E2-D026408042CD}" type="slidenum">
              <a:rPr lang="en-US" smtClean="0"/>
              <a:t>‹#›</a:t>
            </a:fld>
            <a:endParaRPr lang="en-US"/>
          </a:p>
        </p:txBody>
      </p:sp>
      <p:pic>
        <p:nvPicPr>
          <p:cNvPr id="7" name="Picture 6">
            <a:extLst>
              <a:ext uri="{FF2B5EF4-FFF2-40B4-BE49-F238E27FC236}">
                <a16:creationId xmlns:a16="http://schemas.microsoft.com/office/drawing/2014/main" id="{9639D539-948D-5641-C953-3D3D4FF1DBB2}"/>
              </a:ext>
            </a:extLst>
          </p:cNvPr>
          <p:cNvPicPr>
            <a:picLocks noChangeAspect="1"/>
          </p:cNvPicPr>
          <p:nvPr userDrawn="1"/>
        </p:nvPicPr>
        <p:blipFill>
          <a:blip r:embed="rId2"/>
          <a:stretch>
            <a:fillRect/>
          </a:stretch>
        </p:blipFill>
        <p:spPr>
          <a:xfrm>
            <a:off x="10226040" y="5398"/>
            <a:ext cx="1958340" cy="1101567"/>
          </a:xfrm>
          <a:prstGeom prst="rect">
            <a:avLst/>
          </a:prstGeom>
        </p:spPr>
      </p:pic>
    </p:spTree>
    <p:extLst>
      <p:ext uri="{BB962C8B-B14F-4D97-AF65-F5344CB8AC3E}">
        <p14:creationId xmlns:p14="http://schemas.microsoft.com/office/powerpoint/2010/main" val="356521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A932-6437-606F-CD5E-9F2C18F6D8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A7697A-2608-877D-D757-D1596896B6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5C78B-810C-CD5F-3313-CB816E8D66B3}"/>
              </a:ext>
            </a:extLst>
          </p:cNvPr>
          <p:cNvSpPr>
            <a:spLocks noGrp="1"/>
          </p:cNvSpPr>
          <p:nvPr>
            <p:ph type="dt" sz="half" idx="10"/>
          </p:nvPr>
        </p:nvSpPr>
        <p:spPr/>
        <p:txBody>
          <a:bodyPr/>
          <a:lstStyle/>
          <a:p>
            <a:r>
              <a:rPr lang="en-US"/>
              <a:t>7 May 24, 1700</a:t>
            </a:r>
          </a:p>
        </p:txBody>
      </p:sp>
      <p:sp>
        <p:nvSpPr>
          <p:cNvPr id="5" name="Footer Placeholder 4">
            <a:extLst>
              <a:ext uri="{FF2B5EF4-FFF2-40B4-BE49-F238E27FC236}">
                <a16:creationId xmlns:a16="http://schemas.microsoft.com/office/drawing/2014/main" id="{E76A3DC4-0902-3141-9B37-097A9C6A7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723A4-FCE8-B811-C7FC-3DA6BE0B02A4}"/>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15119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95969-5A37-2D6A-70F0-6CDA0EF905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68E330-C45E-9713-E12C-67EC4AA04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CA711-8F91-B652-57C6-98CB608B4E84}"/>
              </a:ext>
            </a:extLst>
          </p:cNvPr>
          <p:cNvSpPr>
            <a:spLocks noGrp="1"/>
          </p:cNvSpPr>
          <p:nvPr>
            <p:ph type="dt" sz="half" idx="10"/>
          </p:nvPr>
        </p:nvSpPr>
        <p:spPr/>
        <p:txBody>
          <a:bodyPr/>
          <a:lstStyle/>
          <a:p>
            <a:r>
              <a:rPr lang="en-US"/>
              <a:t>7 May 24, 1700</a:t>
            </a:r>
          </a:p>
        </p:txBody>
      </p:sp>
      <p:sp>
        <p:nvSpPr>
          <p:cNvPr id="5" name="Footer Placeholder 4">
            <a:extLst>
              <a:ext uri="{FF2B5EF4-FFF2-40B4-BE49-F238E27FC236}">
                <a16:creationId xmlns:a16="http://schemas.microsoft.com/office/drawing/2014/main" id="{645B4E58-5F8F-F96D-5D28-C107C4157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7DDD7-CCFA-9D12-2293-E5D5B2108AB2}"/>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192371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97280"/>
            <a:ext cx="5181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97280"/>
            <a:ext cx="518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 May 24, 1700</a:t>
            </a:r>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itle Placeholder 1">
            <a:extLst>
              <a:ext uri="{FF2B5EF4-FFF2-40B4-BE49-F238E27FC236}">
                <a16:creationId xmlns:a16="http://schemas.microsoft.com/office/drawing/2014/main" id="{6ADFAA41-13F2-41E5-9CB2-FBB958558C13}"/>
              </a:ext>
            </a:extLst>
          </p:cNvPr>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dirty="0"/>
              <a:t>Click to edit Master title style</a:t>
            </a:r>
          </a:p>
        </p:txBody>
      </p:sp>
      <p:sp>
        <p:nvSpPr>
          <p:cNvPr id="9" name="Text Placeholder 4">
            <a:extLst>
              <a:ext uri="{FF2B5EF4-FFF2-40B4-BE49-F238E27FC236}">
                <a16:creationId xmlns:a16="http://schemas.microsoft.com/office/drawing/2014/main" id="{520E733B-A33E-4C83-98FD-DA77FB6AC190}"/>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174989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nclass-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3" name="Rectangle 12"/>
          <p:cNvSpPr/>
          <p:nvPr userDrawn="1"/>
        </p:nvSpPr>
        <p:spPr>
          <a:xfrm>
            <a:off x="0" y="1073949"/>
            <a:ext cx="12192000" cy="6096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19" name="Text Placeholder 5"/>
          <p:cNvSpPr>
            <a:spLocks noGrp="1"/>
          </p:cNvSpPr>
          <p:nvPr>
            <p:ph type="body" sz="quarter" idx="10"/>
          </p:nvPr>
        </p:nvSpPr>
        <p:spPr>
          <a:xfrm>
            <a:off x="1463040" y="127441"/>
            <a:ext cx="10543429" cy="768351"/>
          </a:xfrm>
          <a:prstGeom prst="rect">
            <a:avLst/>
          </a:prstGeom>
        </p:spPr>
        <p:txBody>
          <a:bodyPr anchor="ctr"/>
          <a:lstStyle>
            <a:lvl1pPr marL="0" indent="0">
              <a:spcBef>
                <a:spcPts val="0"/>
              </a:spcBef>
              <a:buNone/>
              <a:defRPr lang="en-US" sz="3200" b="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Master text styles</a:t>
            </a:r>
          </a:p>
        </p:txBody>
      </p:sp>
      <p:sp>
        <p:nvSpPr>
          <p:cNvPr id="12" name="Text Placeholder 7"/>
          <p:cNvSpPr>
            <a:spLocks noGrp="1"/>
          </p:cNvSpPr>
          <p:nvPr>
            <p:ph type="body" sz="quarter" idx="11"/>
          </p:nvPr>
        </p:nvSpPr>
        <p:spPr>
          <a:xfrm>
            <a:off x="190831" y="1295400"/>
            <a:ext cx="11815639" cy="5181600"/>
          </a:xfrm>
          <a:prstGeom prst="rect">
            <a:avLst/>
          </a:prstGeom>
        </p:spPr>
        <p:txBody>
          <a:bodyPr/>
          <a:lstStyle>
            <a:lvl1pPr marL="302676" indent="-302676">
              <a:spcBef>
                <a:spcPts val="0"/>
              </a:spcBef>
              <a:spcAft>
                <a:spcPts val="400"/>
              </a:spcAft>
              <a:defRPr lang="en-US" sz="2400" b="1" kern="1200" dirty="0" smtClean="0">
                <a:solidFill>
                  <a:srgbClr val="2B353B"/>
                </a:solidFill>
                <a:latin typeface="Arial"/>
                <a:ea typeface="+mn-ea"/>
                <a:cs typeface="Arial"/>
              </a:defRPr>
            </a:lvl1pPr>
            <a:lvl2pPr marL="613818" indent="-311143">
              <a:spcBef>
                <a:spcPts val="0"/>
              </a:spcBef>
              <a:spcAft>
                <a:spcPts val="400"/>
              </a:spcAft>
              <a:buFont typeface="Wingdings" panose="05000000000000000000" pitchFamily="2" charset="2"/>
              <a:buChar char="§"/>
              <a:defRPr lang="en-US" sz="2133" b="1" kern="1200" dirty="0" smtClean="0">
                <a:solidFill>
                  <a:srgbClr val="2B353B"/>
                </a:solidFill>
                <a:latin typeface="Arial"/>
                <a:ea typeface="+mn-ea"/>
                <a:cs typeface="Arial"/>
              </a:defRPr>
            </a:lvl2pPr>
            <a:lvl3pPr marL="916494" indent="-302676">
              <a:spcBef>
                <a:spcPts val="0"/>
              </a:spcBef>
              <a:spcAft>
                <a:spcPts val="400"/>
              </a:spcAft>
              <a:defRPr lang="en-US" sz="2133" kern="1200" dirty="0" smtClean="0">
                <a:solidFill>
                  <a:srgbClr val="2B353B"/>
                </a:solidFill>
                <a:latin typeface="Arial"/>
                <a:ea typeface="+mn-ea"/>
                <a:cs typeface="Arial"/>
              </a:defRPr>
            </a:lvl3pPr>
            <a:lvl4pPr marL="1219170" indent="-302676">
              <a:spcBef>
                <a:spcPts val="0"/>
              </a:spcBef>
              <a:spcAft>
                <a:spcPts val="400"/>
              </a:spcAft>
              <a:buFont typeface="Wingdings" panose="05000000000000000000" pitchFamily="2" charset="2"/>
              <a:buChar char="§"/>
              <a:defRPr lang="en-US" sz="1867" b="1" kern="1200" dirty="0" smtClean="0">
                <a:solidFill>
                  <a:srgbClr val="2B353B"/>
                </a:solidFill>
                <a:latin typeface="Arial"/>
                <a:ea typeface="+mn-ea"/>
                <a:cs typeface="Arial"/>
              </a:defRPr>
            </a:lvl4pPr>
            <a:lvl5pPr marL="1521846" indent="-302676">
              <a:spcBef>
                <a:spcPts val="0"/>
              </a:spcBef>
              <a:spcAft>
                <a:spcPts val="400"/>
              </a:spcAft>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5510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two lin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 May 24, 1700</a:t>
            </a: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2" name="Content Placeholder 2">
            <a:extLst>
              <a:ext uri="{FF2B5EF4-FFF2-40B4-BE49-F238E27FC236}">
                <a16:creationId xmlns:a16="http://schemas.microsoft.com/office/drawing/2014/main" id="{16A3FA92-E7AB-4CBA-BCD0-2E59B9C15646}"/>
              </a:ext>
            </a:extLst>
          </p:cNvPr>
          <p:cNvSpPr>
            <a:spLocks noGrp="1"/>
          </p:cNvSpPr>
          <p:nvPr>
            <p:ph idx="1"/>
          </p:nvPr>
        </p:nvSpPr>
        <p:spPr>
          <a:xfrm>
            <a:off x="838200" y="1391057"/>
            <a:ext cx="10515600" cy="4735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838201" y="177469"/>
            <a:ext cx="9594011" cy="1057039"/>
          </a:xfrm>
          <a:prstGeom prst="rect">
            <a:avLst/>
          </a:prstGeom>
        </p:spPr>
        <p:txBody>
          <a:bodyPr vert="horz" lIns="91440" tIns="45720" rIns="91440" bIns="45720" rtlCol="0" anchor="t">
            <a:normAutofit/>
          </a:bodyPr>
          <a:lstStyle>
            <a:lvl1pPr>
              <a:lnSpc>
                <a:spcPts val="4200"/>
              </a:lnSpc>
              <a:defRPr>
                <a:latin typeface="+mn-lt"/>
              </a:defRPr>
            </a:lvl1pPr>
          </a:lstStyle>
          <a:p>
            <a:r>
              <a:rPr lang="en-US" dirty="0"/>
              <a:t>Click to edit Master title style</a:t>
            </a:r>
            <a:br>
              <a:rPr lang="en-US" dirty="0"/>
            </a:br>
            <a:endParaRPr lang="en-US" dirty="0"/>
          </a:p>
        </p:txBody>
      </p:sp>
      <p:sp>
        <p:nvSpPr>
          <p:cNvPr id="8" name="Text Placeholder 4">
            <a:extLst>
              <a:ext uri="{FF2B5EF4-FFF2-40B4-BE49-F238E27FC236}">
                <a16:creationId xmlns:a16="http://schemas.microsoft.com/office/drawing/2014/main" id="{164F1234-CFE4-4765-A341-1ACDC35DE70C}"/>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110658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8247-DF1F-1D7E-D298-D625EEB0E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AE03AF-AF5F-94DC-DD65-D73CA216BE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E7C0A-436A-D3D7-CE09-811C4E5A2D8E}"/>
              </a:ext>
            </a:extLst>
          </p:cNvPr>
          <p:cNvSpPr>
            <a:spLocks noGrp="1"/>
          </p:cNvSpPr>
          <p:nvPr>
            <p:ph type="dt" sz="half" idx="10"/>
          </p:nvPr>
        </p:nvSpPr>
        <p:spPr/>
        <p:txBody>
          <a:bodyPr/>
          <a:lstStyle/>
          <a:p>
            <a:r>
              <a:rPr lang="en-US"/>
              <a:t>7 May 24, 1700</a:t>
            </a:r>
          </a:p>
        </p:txBody>
      </p:sp>
      <p:sp>
        <p:nvSpPr>
          <p:cNvPr id="5" name="Footer Placeholder 4">
            <a:extLst>
              <a:ext uri="{FF2B5EF4-FFF2-40B4-BE49-F238E27FC236}">
                <a16:creationId xmlns:a16="http://schemas.microsoft.com/office/drawing/2014/main" id="{0FCE9719-6103-8372-AEEF-EDEF345E9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8147F-9106-DBAB-6491-6450A2DE07C8}"/>
              </a:ext>
            </a:extLst>
          </p:cNvPr>
          <p:cNvSpPr>
            <a:spLocks noGrp="1"/>
          </p:cNvSpPr>
          <p:nvPr>
            <p:ph type="sldNum" sz="quarter" idx="12"/>
          </p:nvPr>
        </p:nvSpPr>
        <p:spPr/>
        <p:txBody>
          <a:bodyPr/>
          <a:lstStyle/>
          <a:p>
            <a:fld id="{7F5969E4-8386-4031-B3E2-D026408042CD}" type="slidenum">
              <a:rPr lang="en-US" smtClean="0"/>
              <a:t>‹#›</a:t>
            </a:fld>
            <a:endParaRPr lang="en-US"/>
          </a:p>
        </p:txBody>
      </p:sp>
      <p:pic>
        <p:nvPicPr>
          <p:cNvPr id="7" name="Picture 6">
            <a:extLst>
              <a:ext uri="{FF2B5EF4-FFF2-40B4-BE49-F238E27FC236}">
                <a16:creationId xmlns:a16="http://schemas.microsoft.com/office/drawing/2014/main" id="{E1CF7122-F5D4-2315-5A27-F908B61F7787}"/>
              </a:ext>
            </a:extLst>
          </p:cNvPr>
          <p:cNvPicPr>
            <a:picLocks noChangeAspect="1"/>
          </p:cNvPicPr>
          <p:nvPr userDrawn="1"/>
        </p:nvPicPr>
        <p:blipFill>
          <a:blip r:embed="rId2"/>
          <a:stretch>
            <a:fillRect/>
          </a:stretch>
        </p:blipFill>
        <p:spPr>
          <a:xfrm>
            <a:off x="10226040" y="5398"/>
            <a:ext cx="1958340" cy="1101567"/>
          </a:xfrm>
          <a:prstGeom prst="rect">
            <a:avLst/>
          </a:prstGeom>
        </p:spPr>
      </p:pic>
    </p:spTree>
    <p:extLst>
      <p:ext uri="{BB962C8B-B14F-4D97-AF65-F5344CB8AC3E}">
        <p14:creationId xmlns:p14="http://schemas.microsoft.com/office/powerpoint/2010/main" val="142109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005C-DB6D-1C30-09B0-AE524134A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844BD1-B6AA-35F5-0C4E-65F1BCE3E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2D41B-A9F1-3AF4-6369-A03210BAD991}"/>
              </a:ext>
            </a:extLst>
          </p:cNvPr>
          <p:cNvSpPr>
            <a:spLocks noGrp="1"/>
          </p:cNvSpPr>
          <p:nvPr>
            <p:ph type="dt" sz="half" idx="10"/>
          </p:nvPr>
        </p:nvSpPr>
        <p:spPr/>
        <p:txBody>
          <a:bodyPr/>
          <a:lstStyle/>
          <a:p>
            <a:r>
              <a:rPr lang="en-US"/>
              <a:t>7 May 24, 1700</a:t>
            </a:r>
          </a:p>
        </p:txBody>
      </p:sp>
      <p:sp>
        <p:nvSpPr>
          <p:cNvPr id="5" name="Footer Placeholder 4">
            <a:extLst>
              <a:ext uri="{FF2B5EF4-FFF2-40B4-BE49-F238E27FC236}">
                <a16:creationId xmlns:a16="http://schemas.microsoft.com/office/drawing/2014/main" id="{D93EBD41-CA72-4F9A-FBA6-C1A78E245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CAE22-5E25-37C1-AD2A-6D7312AF72D9}"/>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35936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1E9C-DA17-B77B-CCCB-040D382E7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C7E14-945B-D55F-1FE7-89D3CAE84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115896-4EDA-5182-5233-F3320732C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6FB9A7-6A40-9F79-543F-080124270F83}"/>
              </a:ext>
            </a:extLst>
          </p:cNvPr>
          <p:cNvSpPr>
            <a:spLocks noGrp="1"/>
          </p:cNvSpPr>
          <p:nvPr>
            <p:ph type="dt" sz="half" idx="10"/>
          </p:nvPr>
        </p:nvSpPr>
        <p:spPr/>
        <p:txBody>
          <a:bodyPr/>
          <a:lstStyle/>
          <a:p>
            <a:r>
              <a:rPr lang="en-US"/>
              <a:t>7 May 24, 1700</a:t>
            </a:r>
          </a:p>
        </p:txBody>
      </p:sp>
      <p:sp>
        <p:nvSpPr>
          <p:cNvPr id="6" name="Footer Placeholder 5">
            <a:extLst>
              <a:ext uri="{FF2B5EF4-FFF2-40B4-BE49-F238E27FC236}">
                <a16:creationId xmlns:a16="http://schemas.microsoft.com/office/drawing/2014/main" id="{C54E1A20-FCD4-993F-2AEC-5361C6D03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18C0E-3945-2CD9-BA21-A60AD9BBC677}"/>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307939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65DA-008B-5A2A-BC07-0E1894F073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00FB0-297E-1E55-E40B-7B5416E7E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CE06F-DB3A-0FBA-C64C-8D9C243D6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2A4F16-4CAB-F713-29FE-227B4A2A8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2D463-FF99-DC77-49EC-D32896F74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359D3C-9D71-1AD5-AB4E-9F596E170107}"/>
              </a:ext>
            </a:extLst>
          </p:cNvPr>
          <p:cNvSpPr>
            <a:spLocks noGrp="1"/>
          </p:cNvSpPr>
          <p:nvPr>
            <p:ph type="dt" sz="half" idx="10"/>
          </p:nvPr>
        </p:nvSpPr>
        <p:spPr/>
        <p:txBody>
          <a:bodyPr/>
          <a:lstStyle/>
          <a:p>
            <a:r>
              <a:rPr lang="en-US"/>
              <a:t>7 May 24, 1700</a:t>
            </a:r>
          </a:p>
        </p:txBody>
      </p:sp>
      <p:sp>
        <p:nvSpPr>
          <p:cNvPr id="8" name="Footer Placeholder 7">
            <a:extLst>
              <a:ext uri="{FF2B5EF4-FFF2-40B4-BE49-F238E27FC236}">
                <a16:creationId xmlns:a16="http://schemas.microsoft.com/office/drawing/2014/main" id="{8FE39912-ED03-9109-3261-D2AD8F576D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11DF22-293E-76A7-8927-5A636A38FD9A}"/>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55735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40C4-A6DE-28F7-12E7-6676656CDF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288B-D638-AB80-047B-DC114471768B}"/>
              </a:ext>
            </a:extLst>
          </p:cNvPr>
          <p:cNvSpPr>
            <a:spLocks noGrp="1"/>
          </p:cNvSpPr>
          <p:nvPr>
            <p:ph type="dt" sz="half" idx="10"/>
          </p:nvPr>
        </p:nvSpPr>
        <p:spPr/>
        <p:txBody>
          <a:bodyPr/>
          <a:lstStyle/>
          <a:p>
            <a:r>
              <a:rPr lang="en-US"/>
              <a:t>7 May 24, 1700</a:t>
            </a:r>
          </a:p>
        </p:txBody>
      </p:sp>
      <p:sp>
        <p:nvSpPr>
          <p:cNvPr id="4" name="Footer Placeholder 3">
            <a:extLst>
              <a:ext uri="{FF2B5EF4-FFF2-40B4-BE49-F238E27FC236}">
                <a16:creationId xmlns:a16="http://schemas.microsoft.com/office/drawing/2014/main" id="{C5EB9897-132C-2C3A-F4D8-E3DF57B99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07236-5315-7B9A-5343-953C962D8BCF}"/>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415150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8E426-C7CD-7EC6-CFE4-FC97F9C97AEB}"/>
              </a:ext>
            </a:extLst>
          </p:cNvPr>
          <p:cNvSpPr>
            <a:spLocks noGrp="1"/>
          </p:cNvSpPr>
          <p:nvPr>
            <p:ph type="dt" sz="half" idx="10"/>
          </p:nvPr>
        </p:nvSpPr>
        <p:spPr/>
        <p:txBody>
          <a:bodyPr/>
          <a:lstStyle/>
          <a:p>
            <a:r>
              <a:rPr lang="en-US"/>
              <a:t>7 May 24, 1700</a:t>
            </a:r>
          </a:p>
        </p:txBody>
      </p:sp>
      <p:sp>
        <p:nvSpPr>
          <p:cNvPr id="3" name="Footer Placeholder 2">
            <a:extLst>
              <a:ext uri="{FF2B5EF4-FFF2-40B4-BE49-F238E27FC236}">
                <a16:creationId xmlns:a16="http://schemas.microsoft.com/office/drawing/2014/main" id="{2A900405-CB66-4CA9-DCA4-1FD502AC7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2F7706-3405-47B1-715B-371512E076CA}"/>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222984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1C28-85B9-A750-659D-87357AC92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A7A08-309D-BD82-C08C-1A07AE381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7A0687-DE63-C777-B8EA-5EBB71B50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39545-3796-8D16-40EC-128867AB2D66}"/>
              </a:ext>
            </a:extLst>
          </p:cNvPr>
          <p:cNvSpPr>
            <a:spLocks noGrp="1"/>
          </p:cNvSpPr>
          <p:nvPr>
            <p:ph type="dt" sz="half" idx="10"/>
          </p:nvPr>
        </p:nvSpPr>
        <p:spPr/>
        <p:txBody>
          <a:bodyPr/>
          <a:lstStyle/>
          <a:p>
            <a:r>
              <a:rPr lang="en-US"/>
              <a:t>7 May 24, 1700</a:t>
            </a:r>
          </a:p>
        </p:txBody>
      </p:sp>
      <p:sp>
        <p:nvSpPr>
          <p:cNvPr id="6" name="Footer Placeholder 5">
            <a:extLst>
              <a:ext uri="{FF2B5EF4-FFF2-40B4-BE49-F238E27FC236}">
                <a16:creationId xmlns:a16="http://schemas.microsoft.com/office/drawing/2014/main" id="{B5B7B1B9-72BE-D6DE-B3D9-9E0AD798C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55376-716E-7081-4BC0-89EDCF937FF5}"/>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288551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FA9E-E43E-A5BC-4135-7F625351A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4FE8FA-D233-EBE7-A187-28E89D3B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D2338-381B-38E6-1CA7-0A0494602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7F4AB-3CA9-2E72-A97A-8CBBC005CBA1}"/>
              </a:ext>
            </a:extLst>
          </p:cNvPr>
          <p:cNvSpPr>
            <a:spLocks noGrp="1"/>
          </p:cNvSpPr>
          <p:nvPr>
            <p:ph type="dt" sz="half" idx="10"/>
          </p:nvPr>
        </p:nvSpPr>
        <p:spPr/>
        <p:txBody>
          <a:bodyPr/>
          <a:lstStyle/>
          <a:p>
            <a:r>
              <a:rPr lang="en-US"/>
              <a:t>7 May 24, 1700</a:t>
            </a:r>
          </a:p>
        </p:txBody>
      </p:sp>
      <p:sp>
        <p:nvSpPr>
          <p:cNvPr id="6" name="Footer Placeholder 5">
            <a:extLst>
              <a:ext uri="{FF2B5EF4-FFF2-40B4-BE49-F238E27FC236}">
                <a16:creationId xmlns:a16="http://schemas.microsoft.com/office/drawing/2014/main" id="{7A4D1EBE-2DF9-40EA-C2E4-4BBB4C51F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39C87-D7FF-89C7-3DB2-BC1A3954A095}"/>
              </a:ext>
            </a:extLst>
          </p:cNvPr>
          <p:cNvSpPr>
            <a:spLocks noGrp="1"/>
          </p:cNvSpPr>
          <p:nvPr>
            <p:ph type="sldNum" sz="quarter" idx="12"/>
          </p:nvPr>
        </p:nvSpPr>
        <p:spPr/>
        <p:txBody>
          <a:bodyPr/>
          <a:lstStyle/>
          <a:p>
            <a:fld id="{7F5969E4-8386-4031-B3E2-D026408042CD}" type="slidenum">
              <a:rPr lang="en-US" smtClean="0"/>
              <a:t>‹#›</a:t>
            </a:fld>
            <a:endParaRPr lang="en-US"/>
          </a:p>
        </p:txBody>
      </p:sp>
    </p:spTree>
    <p:extLst>
      <p:ext uri="{BB962C8B-B14F-4D97-AF65-F5344CB8AC3E}">
        <p14:creationId xmlns:p14="http://schemas.microsoft.com/office/powerpoint/2010/main" val="122969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A7002-66B9-CF76-BB86-44549C1E7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C15BEB-589F-E030-9AF5-CEF6B2533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A7A58-086C-3899-794D-49FE937B4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 May 24, 1700</a:t>
            </a:r>
          </a:p>
        </p:txBody>
      </p:sp>
      <p:sp>
        <p:nvSpPr>
          <p:cNvPr id="5" name="Footer Placeholder 4">
            <a:extLst>
              <a:ext uri="{FF2B5EF4-FFF2-40B4-BE49-F238E27FC236}">
                <a16:creationId xmlns:a16="http://schemas.microsoft.com/office/drawing/2014/main" id="{15CDFF0A-2643-802C-2A72-1417C8236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C4F40-2C86-8F67-44D9-6ECCB084B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969E4-8386-4031-B3E2-D026408042CD}" type="slidenum">
              <a:rPr lang="en-US" smtClean="0"/>
              <a:t>‹#›</a:t>
            </a:fld>
            <a:endParaRPr lang="en-US"/>
          </a:p>
        </p:txBody>
      </p:sp>
      <p:pic>
        <p:nvPicPr>
          <p:cNvPr id="7" name="Picture 6">
            <a:extLst>
              <a:ext uri="{FF2B5EF4-FFF2-40B4-BE49-F238E27FC236}">
                <a16:creationId xmlns:a16="http://schemas.microsoft.com/office/drawing/2014/main" id="{BDDF1CC1-04B8-9EDF-776E-B432FD1D8092}"/>
              </a:ext>
            </a:extLst>
          </p:cNvPr>
          <p:cNvPicPr>
            <a:picLocks noChangeAspect="1"/>
          </p:cNvPicPr>
          <p:nvPr userDrawn="1"/>
        </p:nvPicPr>
        <p:blipFill>
          <a:blip r:embed="rId16"/>
          <a:stretch>
            <a:fillRect/>
          </a:stretch>
        </p:blipFill>
        <p:spPr>
          <a:xfrm>
            <a:off x="10226040" y="5398"/>
            <a:ext cx="1958340" cy="1101567"/>
          </a:xfrm>
          <a:prstGeom prst="rect">
            <a:avLst/>
          </a:prstGeom>
        </p:spPr>
      </p:pic>
    </p:spTree>
    <p:extLst>
      <p:ext uri="{BB962C8B-B14F-4D97-AF65-F5344CB8AC3E}">
        <p14:creationId xmlns:p14="http://schemas.microsoft.com/office/powerpoint/2010/main" val="124158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3A6C-D732-CFEE-0BB6-C329B80D430E}"/>
              </a:ext>
            </a:extLst>
          </p:cNvPr>
          <p:cNvSpPr>
            <a:spLocks noGrp="1"/>
          </p:cNvSpPr>
          <p:nvPr>
            <p:ph type="ctrTitle"/>
          </p:nvPr>
        </p:nvSpPr>
        <p:spPr>
          <a:xfrm>
            <a:off x="1546860" y="1518603"/>
            <a:ext cx="9144000" cy="2387600"/>
          </a:xfrm>
        </p:spPr>
        <p:txBody>
          <a:bodyPr>
            <a:normAutofit fontScale="90000"/>
          </a:bodyPr>
          <a:lstStyle/>
          <a:p>
            <a:r>
              <a:rPr lang="en-US" b="1" dirty="0"/>
              <a:t>National Background Investigation Services (NBIS)</a:t>
            </a:r>
            <a:br>
              <a:rPr lang="en-US" b="1" dirty="0"/>
            </a:br>
            <a:r>
              <a:rPr lang="en-US" sz="4000" b="1" dirty="0"/>
              <a:t>A Case Study in Integration of Agile Development with DOD Mandated V&amp;V</a:t>
            </a:r>
            <a:endParaRPr lang="en-US" b="1" dirty="0"/>
          </a:p>
        </p:txBody>
      </p:sp>
      <p:sp>
        <p:nvSpPr>
          <p:cNvPr id="3" name="Subtitle 2">
            <a:extLst>
              <a:ext uri="{FF2B5EF4-FFF2-40B4-BE49-F238E27FC236}">
                <a16:creationId xmlns:a16="http://schemas.microsoft.com/office/drawing/2014/main" id="{6E2B852C-902E-0AC3-B7D8-8BED6B3A1C97}"/>
              </a:ext>
            </a:extLst>
          </p:cNvPr>
          <p:cNvSpPr>
            <a:spLocks noGrp="1"/>
          </p:cNvSpPr>
          <p:nvPr>
            <p:ph type="subTitle" idx="1"/>
          </p:nvPr>
        </p:nvSpPr>
        <p:spPr>
          <a:xfrm>
            <a:off x="1524000" y="4298723"/>
            <a:ext cx="9144000" cy="1655762"/>
          </a:xfrm>
        </p:spPr>
        <p:txBody>
          <a:bodyPr/>
          <a:lstStyle/>
          <a:p>
            <a:r>
              <a:rPr lang="en-US" b="1" dirty="0"/>
              <a:t>C. David Brown, PhD, PE, CTEP</a:t>
            </a:r>
          </a:p>
          <a:p>
            <a:r>
              <a:rPr lang="en-US" b="1" dirty="0"/>
              <a:t>Chesapeake Systems Engineering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4" y="4936"/>
            <a:ext cx="2403655" cy="1922924"/>
          </a:xfrm>
          <a:prstGeom prst="rect">
            <a:avLst/>
          </a:prstGeom>
        </p:spPr>
      </p:pic>
      <p:pic>
        <p:nvPicPr>
          <p:cNvPr id="4" name="Picture 3">
            <a:extLst>
              <a:ext uri="{FF2B5EF4-FFF2-40B4-BE49-F238E27FC236}">
                <a16:creationId xmlns:a16="http://schemas.microsoft.com/office/drawing/2014/main" id="{475C3E1E-2947-FDA2-76B0-186BB3314292}"/>
              </a:ext>
            </a:extLst>
          </p:cNvPr>
          <p:cNvPicPr>
            <a:picLocks noChangeAspect="1"/>
          </p:cNvPicPr>
          <p:nvPr/>
        </p:nvPicPr>
        <p:blipFill>
          <a:blip r:embed="rId3"/>
          <a:stretch>
            <a:fillRect/>
          </a:stretch>
        </p:blipFill>
        <p:spPr>
          <a:xfrm>
            <a:off x="9303557" y="4524"/>
            <a:ext cx="2883956" cy="1626156"/>
          </a:xfrm>
          <a:prstGeom prst="rect">
            <a:avLst/>
          </a:prstGeom>
        </p:spPr>
      </p:pic>
      <p:sp>
        <p:nvSpPr>
          <p:cNvPr id="5" name="Date Placeholder 4">
            <a:extLst>
              <a:ext uri="{FF2B5EF4-FFF2-40B4-BE49-F238E27FC236}">
                <a16:creationId xmlns:a16="http://schemas.microsoft.com/office/drawing/2014/main" id="{AA49BA9A-846F-BE25-4B05-4EBF4D4E6BEA}"/>
              </a:ext>
            </a:extLst>
          </p:cNvPr>
          <p:cNvSpPr>
            <a:spLocks noGrp="1"/>
          </p:cNvSpPr>
          <p:nvPr>
            <p:ph type="dt" sz="half" idx="10"/>
          </p:nvPr>
        </p:nvSpPr>
        <p:spPr/>
        <p:txBody>
          <a:bodyPr/>
          <a:lstStyle/>
          <a:p>
            <a:r>
              <a:rPr lang="en-US"/>
              <a:t>7 May 24, 1700</a:t>
            </a:r>
          </a:p>
        </p:txBody>
      </p:sp>
      <p:sp>
        <p:nvSpPr>
          <p:cNvPr id="6" name="Slide Number Placeholder 5">
            <a:extLst>
              <a:ext uri="{FF2B5EF4-FFF2-40B4-BE49-F238E27FC236}">
                <a16:creationId xmlns:a16="http://schemas.microsoft.com/office/drawing/2014/main" id="{5A1AAC71-CAD5-9CEA-A55E-19B5FF8E9605}"/>
              </a:ext>
            </a:extLst>
          </p:cNvPr>
          <p:cNvSpPr>
            <a:spLocks noGrp="1"/>
          </p:cNvSpPr>
          <p:nvPr>
            <p:ph type="sldNum" sz="quarter" idx="12"/>
          </p:nvPr>
        </p:nvSpPr>
        <p:spPr/>
        <p:txBody>
          <a:bodyPr/>
          <a:lstStyle/>
          <a:p>
            <a:fld id="{7F5969E4-8386-4031-B3E2-D026408042CD}" type="slidenum">
              <a:rPr lang="en-US" smtClean="0"/>
              <a:t>1</a:t>
            </a:fld>
            <a:endParaRPr lang="en-US"/>
          </a:p>
        </p:txBody>
      </p:sp>
    </p:spTree>
    <p:extLst>
      <p:ext uri="{BB962C8B-B14F-4D97-AF65-F5344CB8AC3E}">
        <p14:creationId xmlns:p14="http://schemas.microsoft.com/office/powerpoint/2010/main" val="176366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95441" y="194728"/>
            <a:ext cx="9144000" cy="583406"/>
          </a:xfrm>
        </p:spPr>
        <p:txBody>
          <a:bodyPr>
            <a:noAutofit/>
          </a:bodyPr>
          <a:lstStyle/>
          <a:p>
            <a:pPr algn="ctr"/>
            <a:r>
              <a:rPr lang="en-US" sz="3000" b="1" dirty="0">
                <a:latin typeface="+mn-lt"/>
              </a:rPr>
              <a:t>An Integrated Systems Engineering and Agile Process</a:t>
            </a:r>
          </a:p>
        </p:txBody>
      </p:sp>
      <p:sp>
        <p:nvSpPr>
          <p:cNvPr id="26627" name="TextBox 2"/>
          <p:cNvSpPr txBox="1">
            <a:spLocks noChangeArrowheads="1"/>
          </p:cNvSpPr>
          <p:nvPr/>
        </p:nvSpPr>
        <p:spPr bwMode="auto">
          <a:xfrm>
            <a:off x="3009900" y="1826420"/>
            <a:ext cx="1485900" cy="253916"/>
          </a:xfrm>
          <a:prstGeom prst="rect">
            <a:avLst/>
          </a:prstGeom>
          <a:solidFill>
            <a:srgbClr val="D6D6EB"/>
          </a:solidFill>
          <a:ln w="38100">
            <a:solidFill>
              <a:srgbClr val="000099"/>
            </a:solidFill>
            <a:miter lim="800000"/>
            <a:headEnd/>
            <a:tailEnd/>
          </a:ln>
        </p:spPr>
        <p:txBody>
          <a:bodyPr>
            <a:spAutoFit/>
          </a:bodyPr>
          <a:lstStyle/>
          <a:p>
            <a:pPr algn="ctr"/>
            <a:r>
              <a:rPr lang="en-US" sz="1050" b="1">
                <a:solidFill>
                  <a:prstClr val="black"/>
                </a:solidFill>
                <a:latin typeface="Times New Roman"/>
              </a:rPr>
              <a:t>User Need </a:t>
            </a:r>
          </a:p>
        </p:txBody>
      </p:sp>
      <p:sp>
        <p:nvSpPr>
          <p:cNvPr id="4" name="TextBox 3"/>
          <p:cNvSpPr txBox="1"/>
          <p:nvPr/>
        </p:nvSpPr>
        <p:spPr>
          <a:xfrm>
            <a:off x="3238500" y="2293145"/>
            <a:ext cx="1485900" cy="415498"/>
          </a:xfrm>
          <a:prstGeom prst="rect">
            <a:avLst/>
          </a:prstGeom>
          <a:solidFill>
            <a:schemeClr val="accent1">
              <a:lumMod val="40000"/>
              <a:lumOff val="60000"/>
            </a:schemeClr>
          </a:solidFill>
          <a:ln w="38100">
            <a:solidFill>
              <a:srgbClr val="000099"/>
            </a:solidFill>
          </a:ln>
        </p:spPr>
        <p:txBody>
          <a:bodyPr>
            <a:spAutoFit/>
          </a:bodyPr>
          <a:lstStyle/>
          <a:p>
            <a:pPr algn="ctr">
              <a:defRPr/>
            </a:pPr>
            <a:r>
              <a:rPr lang="en-US" sz="1050" b="1" dirty="0">
                <a:solidFill>
                  <a:prstClr val="black"/>
                </a:solidFill>
                <a:latin typeface="Times New Roman"/>
              </a:rPr>
              <a:t>Generate Requirements</a:t>
            </a:r>
          </a:p>
        </p:txBody>
      </p:sp>
      <p:sp>
        <p:nvSpPr>
          <p:cNvPr id="26629" name="TextBox 4"/>
          <p:cNvSpPr txBox="1">
            <a:spLocks noChangeArrowheads="1"/>
          </p:cNvSpPr>
          <p:nvPr/>
        </p:nvSpPr>
        <p:spPr bwMode="auto">
          <a:xfrm>
            <a:off x="3810000" y="3540920"/>
            <a:ext cx="1714500" cy="253916"/>
          </a:xfrm>
          <a:prstGeom prst="rect">
            <a:avLst/>
          </a:prstGeom>
          <a:solidFill>
            <a:srgbClr val="D6D6EB"/>
          </a:solidFill>
          <a:ln w="38100">
            <a:solidFill>
              <a:srgbClr val="000099"/>
            </a:solidFill>
            <a:miter lim="800000"/>
            <a:headEnd/>
            <a:tailEnd/>
          </a:ln>
        </p:spPr>
        <p:txBody>
          <a:bodyPr>
            <a:spAutoFit/>
          </a:bodyPr>
          <a:lstStyle/>
          <a:p>
            <a:pPr algn="ctr"/>
            <a:r>
              <a:rPr lang="en-US" sz="1050" b="1">
                <a:solidFill>
                  <a:prstClr val="black"/>
                </a:solidFill>
                <a:latin typeface="Times New Roman"/>
              </a:rPr>
              <a:t>Physical Definition</a:t>
            </a:r>
          </a:p>
        </p:txBody>
      </p:sp>
      <p:sp>
        <p:nvSpPr>
          <p:cNvPr id="11" name="TextBox 10"/>
          <p:cNvSpPr txBox="1"/>
          <p:nvPr/>
        </p:nvSpPr>
        <p:spPr>
          <a:xfrm>
            <a:off x="7124700" y="2800352"/>
            <a:ext cx="1657350" cy="715581"/>
          </a:xfrm>
          <a:prstGeom prst="rect">
            <a:avLst/>
          </a:prstGeom>
          <a:solidFill>
            <a:schemeClr val="accent2">
              <a:lumMod val="40000"/>
              <a:lumOff val="60000"/>
            </a:schemeClr>
          </a:solidFill>
          <a:ln w="38100">
            <a:solidFill>
              <a:srgbClr val="000099"/>
            </a:solidFill>
          </a:ln>
        </p:spPr>
        <p:txBody>
          <a:bodyPr>
            <a:spAutoFit/>
          </a:bodyPr>
          <a:lstStyle/>
          <a:p>
            <a:pPr algn="ctr">
              <a:defRPr/>
            </a:pPr>
            <a:r>
              <a:rPr lang="en-US" sz="1350" b="1" dirty="0">
                <a:solidFill>
                  <a:prstClr val="black"/>
                </a:solidFill>
                <a:latin typeface="Times New Roman"/>
              </a:rPr>
              <a:t>Integrate &amp; Test at Systems Level</a:t>
            </a:r>
          </a:p>
          <a:p>
            <a:pPr algn="ctr">
              <a:defRPr/>
            </a:pPr>
            <a:r>
              <a:rPr lang="en-US" sz="1350" b="1" dirty="0">
                <a:solidFill>
                  <a:prstClr val="black"/>
                </a:solidFill>
                <a:latin typeface="Times New Roman"/>
              </a:rPr>
              <a:t>Verification</a:t>
            </a:r>
          </a:p>
        </p:txBody>
      </p:sp>
      <p:sp>
        <p:nvSpPr>
          <p:cNvPr id="26631" name="TextBox 11"/>
          <p:cNvSpPr txBox="1">
            <a:spLocks noChangeArrowheads="1"/>
          </p:cNvSpPr>
          <p:nvPr/>
        </p:nvSpPr>
        <p:spPr bwMode="auto">
          <a:xfrm>
            <a:off x="7524750" y="1828801"/>
            <a:ext cx="1600200" cy="577081"/>
          </a:xfrm>
          <a:prstGeom prst="rect">
            <a:avLst/>
          </a:prstGeom>
          <a:solidFill>
            <a:srgbClr val="D6D6EB"/>
          </a:solidFill>
          <a:ln w="38100">
            <a:solidFill>
              <a:srgbClr val="000099"/>
            </a:solidFill>
            <a:miter lim="800000"/>
            <a:headEnd/>
            <a:tailEnd/>
          </a:ln>
        </p:spPr>
        <p:txBody>
          <a:bodyPr>
            <a:spAutoFit/>
          </a:bodyPr>
          <a:lstStyle/>
          <a:p>
            <a:pPr algn="ctr"/>
            <a:r>
              <a:rPr lang="en-US" sz="1350" b="1" dirty="0">
                <a:solidFill>
                  <a:prstClr val="black"/>
                </a:solidFill>
                <a:latin typeface="Times New Roman"/>
              </a:rPr>
              <a:t>Operational T&amp;E </a:t>
            </a:r>
          </a:p>
          <a:p>
            <a:pPr algn="ctr"/>
            <a:r>
              <a:rPr lang="en-US" sz="1350" b="1" dirty="0">
                <a:solidFill>
                  <a:prstClr val="black"/>
                </a:solidFill>
                <a:latin typeface="Times New Roman"/>
              </a:rPr>
              <a:t>Validation</a:t>
            </a:r>
          </a:p>
          <a:p>
            <a:pPr algn="ctr"/>
            <a:endParaRPr lang="en-US" sz="450" b="1" dirty="0">
              <a:solidFill>
                <a:prstClr val="black"/>
              </a:solidFill>
              <a:latin typeface="Times New Roman"/>
            </a:endParaRPr>
          </a:p>
        </p:txBody>
      </p:sp>
      <p:cxnSp>
        <p:nvCxnSpPr>
          <p:cNvPr id="14" name="Straight Arrow Connector 13"/>
          <p:cNvCxnSpPr/>
          <p:nvPr/>
        </p:nvCxnSpPr>
        <p:spPr>
          <a:xfrm rot="16200000" flipH="1">
            <a:off x="2409825" y="2371725"/>
            <a:ext cx="1543050" cy="800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8667750" y="1421375"/>
            <a:ext cx="1119034" cy="30307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35" name="TextBox 23"/>
          <p:cNvSpPr txBox="1">
            <a:spLocks noChangeArrowheads="1"/>
          </p:cNvSpPr>
          <p:nvPr/>
        </p:nvSpPr>
        <p:spPr bwMode="auto">
          <a:xfrm rot="3757412">
            <a:off x="2247317" y="2658701"/>
            <a:ext cx="1438214" cy="253916"/>
          </a:xfrm>
          <a:prstGeom prst="rect">
            <a:avLst/>
          </a:prstGeom>
          <a:noFill/>
          <a:ln w="9525">
            <a:noFill/>
            <a:miter lim="800000"/>
            <a:headEnd/>
            <a:tailEnd/>
          </a:ln>
        </p:spPr>
        <p:txBody>
          <a:bodyPr wrap="none">
            <a:spAutoFit/>
          </a:bodyPr>
          <a:lstStyle/>
          <a:p>
            <a:r>
              <a:rPr lang="en-US" sz="1050" b="1" dirty="0">
                <a:solidFill>
                  <a:srgbClr val="FF0000"/>
                </a:solidFill>
                <a:latin typeface="Times New Roman"/>
              </a:rPr>
              <a:t>System Requirements</a:t>
            </a:r>
          </a:p>
        </p:txBody>
      </p:sp>
      <p:sp>
        <p:nvSpPr>
          <p:cNvPr id="26637" name="TextBox 25"/>
          <p:cNvSpPr txBox="1">
            <a:spLocks noChangeArrowheads="1"/>
          </p:cNvSpPr>
          <p:nvPr/>
        </p:nvSpPr>
        <p:spPr bwMode="auto">
          <a:xfrm rot="-4236006">
            <a:off x="8890755" y="2558382"/>
            <a:ext cx="1627561" cy="300082"/>
          </a:xfrm>
          <a:prstGeom prst="rect">
            <a:avLst/>
          </a:prstGeom>
          <a:noFill/>
          <a:ln w="9525">
            <a:noFill/>
            <a:miter lim="800000"/>
            <a:headEnd/>
            <a:tailEnd/>
          </a:ln>
        </p:spPr>
        <p:txBody>
          <a:bodyPr wrap="none">
            <a:spAutoFit/>
          </a:bodyPr>
          <a:lstStyle/>
          <a:p>
            <a:r>
              <a:rPr lang="en-US" sz="1350" b="1" dirty="0" err="1">
                <a:solidFill>
                  <a:srgbClr val="FF0000"/>
                </a:solidFill>
                <a:latin typeface="Times New Roman"/>
              </a:rPr>
              <a:t>SoS</a:t>
            </a:r>
            <a:r>
              <a:rPr lang="en-US" sz="1350" b="1" dirty="0">
                <a:solidFill>
                  <a:srgbClr val="FF0000"/>
                </a:solidFill>
                <a:latin typeface="Times New Roman"/>
              </a:rPr>
              <a:t> Integrated Test</a:t>
            </a:r>
          </a:p>
        </p:txBody>
      </p:sp>
      <p:sp>
        <p:nvSpPr>
          <p:cNvPr id="37" name="TextBox 36"/>
          <p:cNvSpPr txBox="1"/>
          <p:nvPr/>
        </p:nvSpPr>
        <p:spPr>
          <a:xfrm>
            <a:off x="3581400" y="2971801"/>
            <a:ext cx="1485900" cy="253916"/>
          </a:xfrm>
          <a:prstGeom prst="rect">
            <a:avLst/>
          </a:prstGeom>
          <a:solidFill>
            <a:schemeClr val="accent1">
              <a:lumMod val="40000"/>
              <a:lumOff val="60000"/>
            </a:schemeClr>
          </a:solidFill>
          <a:ln w="38100">
            <a:solidFill>
              <a:srgbClr val="000099"/>
            </a:solidFill>
          </a:ln>
        </p:spPr>
        <p:txBody>
          <a:bodyPr>
            <a:spAutoFit/>
          </a:bodyPr>
          <a:lstStyle/>
          <a:p>
            <a:pPr algn="ctr">
              <a:defRPr/>
            </a:pPr>
            <a:r>
              <a:rPr lang="en-US" sz="1050" b="1" dirty="0">
                <a:solidFill>
                  <a:prstClr val="black"/>
                </a:solidFill>
                <a:latin typeface="Times New Roman"/>
              </a:rPr>
              <a:t>Identify Functions</a:t>
            </a:r>
          </a:p>
        </p:txBody>
      </p:sp>
      <p:sp>
        <p:nvSpPr>
          <p:cNvPr id="26641" name="Right Brace 34"/>
          <p:cNvSpPr>
            <a:spLocks/>
          </p:cNvSpPr>
          <p:nvPr/>
        </p:nvSpPr>
        <p:spPr bwMode="auto">
          <a:xfrm>
            <a:off x="5695950" y="2400300"/>
            <a:ext cx="342900" cy="1257300"/>
          </a:xfrm>
          <a:prstGeom prst="rightBrace">
            <a:avLst>
              <a:gd name="adj1" fmla="val 8335"/>
              <a:gd name="adj2" fmla="val 50000"/>
            </a:avLst>
          </a:prstGeom>
          <a:noFill/>
          <a:ln w="38100" algn="ctr">
            <a:solidFill>
              <a:schemeClr val="tx1"/>
            </a:solidFill>
            <a:round/>
            <a:headEnd/>
            <a:tailEnd/>
          </a:ln>
        </p:spPr>
        <p:txBody>
          <a:bodyPr/>
          <a:lstStyle/>
          <a:p>
            <a:endParaRPr lang="en-US" sz="1350">
              <a:solidFill>
                <a:prstClr val="black"/>
              </a:solidFill>
              <a:latin typeface="Times New Roman"/>
            </a:endParaRPr>
          </a:p>
        </p:txBody>
      </p:sp>
      <p:cxnSp>
        <p:nvCxnSpPr>
          <p:cNvPr id="26642" name="Straight Arrow Connector 37"/>
          <p:cNvCxnSpPr>
            <a:cxnSpLocks noChangeShapeType="1"/>
            <a:stCxn id="26641" idx="1"/>
          </p:cNvCxnSpPr>
          <p:nvPr/>
        </p:nvCxnSpPr>
        <p:spPr bwMode="auto">
          <a:xfrm>
            <a:off x="6038850" y="3028950"/>
            <a:ext cx="1028700" cy="0"/>
          </a:xfrm>
          <a:prstGeom prst="straightConnector1">
            <a:avLst/>
          </a:prstGeom>
          <a:noFill/>
          <a:ln w="38100" algn="ctr">
            <a:solidFill>
              <a:schemeClr val="tx1"/>
            </a:solidFill>
            <a:round/>
            <a:headEnd type="arrow" w="med" len="med"/>
            <a:tailEnd type="arrow" w="med" len="med"/>
          </a:ln>
        </p:spPr>
      </p:cxnSp>
      <p:cxnSp>
        <p:nvCxnSpPr>
          <p:cNvPr id="26643" name="Straight Arrow Connector 46"/>
          <p:cNvCxnSpPr>
            <a:cxnSpLocks noChangeShapeType="1"/>
          </p:cNvCxnSpPr>
          <p:nvPr/>
        </p:nvCxnSpPr>
        <p:spPr bwMode="auto">
          <a:xfrm>
            <a:off x="4667250" y="1943100"/>
            <a:ext cx="2743200" cy="114300"/>
          </a:xfrm>
          <a:prstGeom prst="straightConnector1">
            <a:avLst/>
          </a:prstGeom>
          <a:noFill/>
          <a:ln w="38100" algn="ctr">
            <a:solidFill>
              <a:schemeClr val="tx1"/>
            </a:solidFill>
            <a:round/>
            <a:headEnd type="arrow" w="med" len="med"/>
            <a:tailEnd type="arrow" w="med" len="med"/>
          </a:ln>
        </p:spPr>
      </p:cxnSp>
      <p:sp>
        <p:nvSpPr>
          <p:cNvPr id="26645" name="TextBox 49"/>
          <p:cNvSpPr txBox="1">
            <a:spLocks noChangeArrowheads="1"/>
          </p:cNvSpPr>
          <p:nvPr/>
        </p:nvSpPr>
        <p:spPr bwMode="auto">
          <a:xfrm>
            <a:off x="5718572" y="1722835"/>
            <a:ext cx="752194" cy="300082"/>
          </a:xfrm>
          <a:prstGeom prst="rect">
            <a:avLst/>
          </a:prstGeom>
          <a:noFill/>
          <a:ln w="9525">
            <a:noFill/>
            <a:miter lim="800000"/>
            <a:headEnd/>
            <a:tailEnd/>
          </a:ln>
        </p:spPr>
        <p:txBody>
          <a:bodyPr wrap="none">
            <a:spAutoFit/>
          </a:bodyPr>
          <a:lstStyle/>
          <a:p>
            <a:r>
              <a:rPr lang="en-US" sz="1350">
                <a:solidFill>
                  <a:srgbClr val="FF0000"/>
                </a:solidFill>
                <a:latin typeface="Times New Roman"/>
              </a:rPr>
              <a:t>Validate</a:t>
            </a:r>
          </a:p>
        </p:txBody>
      </p:sp>
      <p:sp>
        <p:nvSpPr>
          <p:cNvPr id="26647" name="TextBox 51"/>
          <p:cNvSpPr txBox="1">
            <a:spLocks noChangeArrowheads="1"/>
          </p:cNvSpPr>
          <p:nvPr/>
        </p:nvSpPr>
        <p:spPr bwMode="auto">
          <a:xfrm>
            <a:off x="6087667" y="2694385"/>
            <a:ext cx="617541" cy="300082"/>
          </a:xfrm>
          <a:prstGeom prst="rect">
            <a:avLst/>
          </a:prstGeom>
          <a:noFill/>
          <a:ln w="9525">
            <a:noFill/>
            <a:miter lim="800000"/>
            <a:headEnd/>
            <a:tailEnd/>
          </a:ln>
        </p:spPr>
        <p:txBody>
          <a:bodyPr wrap="none">
            <a:spAutoFit/>
          </a:bodyPr>
          <a:lstStyle/>
          <a:p>
            <a:r>
              <a:rPr lang="en-US" sz="1350">
                <a:solidFill>
                  <a:srgbClr val="FF0000"/>
                </a:solidFill>
                <a:latin typeface="Times New Roman"/>
              </a:rPr>
              <a:t>Verify</a:t>
            </a:r>
          </a:p>
        </p:txBody>
      </p:sp>
      <p:sp>
        <p:nvSpPr>
          <p:cNvPr id="3" name="Date Placeholder 2"/>
          <p:cNvSpPr>
            <a:spLocks noGrp="1"/>
          </p:cNvSpPr>
          <p:nvPr>
            <p:ph type="dt" sz="half" idx="10"/>
          </p:nvPr>
        </p:nvSpPr>
        <p:spPr>
          <a:xfrm>
            <a:off x="704851" y="6447631"/>
            <a:ext cx="2133600" cy="273844"/>
          </a:xfrm>
        </p:spPr>
        <p:txBody>
          <a:bodyPr/>
          <a:lstStyle/>
          <a:p>
            <a:r>
              <a:rPr lang="en-US" dirty="0">
                <a:solidFill>
                  <a:prstClr val="black">
                    <a:tint val="75000"/>
                  </a:prstClr>
                </a:solidFill>
                <a:latin typeface="Times New Roman"/>
              </a:rPr>
              <a:t>7 May 24, 1700</a:t>
            </a:r>
          </a:p>
        </p:txBody>
      </p:sp>
      <p:sp>
        <p:nvSpPr>
          <p:cNvPr id="5" name="Slide Number Placeholder 4"/>
          <p:cNvSpPr>
            <a:spLocks noGrp="1"/>
          </p:cNvSpPr>
          <p:nvPr>
            <p:ph type="sldNum" sz="quarter" idx="12"/>
          </p:nvPr>
        </p:nvSpPr>
        <p:spPr/>
        <p:txBody>
          <a:bodyPr/>
          <a:lstStyle/>
          <a:p>
            <a:fld id="{295008BC-DA31-4D19-837B-EFA4386B05F5}" type="slidenum">
              <a:rPr lang="en-US">
                <a:solidFill>
                  <a:prstClr val="black">
                    <a:tint val="75000"/>
                  </a:prstClr>
                </a:solidFill>
                <a:latin typeface="Times New Roman"/>
              </a:rPr>
              <a:pPr/>
              <a:t>10</a:t>
            </a:fld>
            <a:endParaRPr lang="en-US" dirty="0">
              <a:solidFill>
                <a:prstClr val="black">
                  <a:tint val="75000"/>
                </a:prstClr>
              </a:solidFill>
              <a:latin typeface="Times New Roman"/>
            </a:endParaRPr>
          </a:p>
        </p:txBody>
      </p:sp>
      <p:cxnSp>
        <p:nvCxnSpPr>
          <p:cNvPr id="36" name="Straight Arrow Connector 35">
            <a:extLst>
              <a:ext uri="{FF2B5EF4-FFF2-40B4-BE49-F238E27FC236}">
                <a16:creationId xmlns:a16="http://schemas.microsoft.com/office/drawing/2014/main" id="{DAF06FED-A22E-4BB5-A33B-910E7F67F9D6}"/>
              </a:ext>
            </a:extLst>
          </p:cNvPr>
          <p:cNvCxnSpPr>
            <a:cxnSpLocks/>
            <a:stCxn id="26629" idx="2"/>
          </p:cNvCxnSpPr>
          <p:nvPr/>
        </p:nvCxnSpPr>
        <p:spPr>
          <a:xfrm>
            <a:off x="4667250" y="3794836"/>
            <a:ext cx="421909" cy="633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23">
            <a:extLst>
              <a:ext uri="{FF2B5EF4-FFF2-40B4-BE49-F238E27FC236}">
                <a16:creationId xmlns:a16="http://schemas.microsoft.com/office/drawing/2014/main" id="{2F5C599B-7D12-40CA-A596-8F58C5664437}"/>
              </a:ext>
            </a:extLst>
          </p:cNvPr>
          <p:cNvSpPr txBox="1">
            <a:spLocks noChangeArrowheads="1"/>
          </p:cNvSpPr>
          <p:nvPr/>
        </p:nvSpPr>
        <p:spPr bwMode="auto">
          <a:xfrm rot="473933">
            <a:off x="5850683" y="3610871"/>
            <a:ext cx="1290738" cy="415498"/>
          </a:xfrm>
          <a:prstGeom prst="rect">
            <a:avLst/>
          </a:prstGeom>
          <a:noFill/>
          <a:ln w="9525">
            <a:noFill/>
            <a:miter lim="800000"/>
            <a:headEnd/>
            <a:tailEnd/>
          </a:ln>
        </p:spPr>
        <p:txBody>
          <a:bodyPr wrap="none">
            <a:spAutoFit/>
          </a:bodyPr>
          <a:lstStyle/>
          <a:p>
            <a:pPr algn="ctr"/>
            <a:r>
              <a:rPr lang="en-US" sz="1050" b="1" dirty="0">
                <a:solidFill>
                  <a:srgbClr val="FF0000"/>
                </a:solidFill>
                <a:latin typeface="Times New Roman"/>
              </a:rPr>
              <a:t>Allocate Functions </a:t>
            </a:r>
          </a:p>
          <a:p>
            <a:pPr algn="ctr"/>
            <a:r>
              <a:rPr lang="en-US" sz="1050" b="1" dirty="0">
                <a:solidFill>
                  <a:srgbClr val="FF0000"/>
                </a:solidFill>
                <a:latin typeface="Times New Roman"/>
              </a:rPr>
              <a:t>to Software</a:t>
            </a:r>
          </a:p>
        </p:txBody>
      </p:sp>
      <p:pic>
        <p:nvPicPr>
          <p:cNvPr id="35" name="Picture 34">
            <a:extLst>
              <a:ext uri="{FF2B5EF4-FFF2-40B4-BE49-F238E27FC236}">
                <a16:creationId xmlns:a16="http://schemas.microsoft.com/office/drawing/2014/main" id="{4678872D-97D3-4252-AEC0-1AB13AB8D2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906" y="4474547"/>
            <a:ext cx="4747506" cy="1785387"/>
          </a:xfrm>
          <a:prstGeom prst="rect">
            <a:avLst/>
          </a:prstGeom>
        </p:spPr>
      </p:pic>
    </p:spTree>
    <p:extLst>
      <p:ext uri="{BB962C8B-B14F-4D97-AF65-F5344CB8AC3E}">
        <p14:creationId xmlns:p14="http://schemas.microsoft.com/office/powerpoint/2010/main" val="256437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8741" y="217284"/>
            <a:ext cx="9594011" cy="543208"/>
          </a:xfrm>
        </p:spPr>
        <p:txBody>
          <a:bodyPr>
            <a:noAutofit/>
          </a:bodyPr>
          <a:lstStyle/>
          <a:p>
            <a:pPr algn="ctr"/>
            <a:r>
              <a:rPr lang="en-US" sz="3600" b="1" dirty="0">
                <a:latin typeface="+mn-lt"/>
              </a:rPr>
              <a:t>NBIS Evaluation Strategy:  High Level View</a:t>
            </a:r>
          </a:p>
        </p:txBody>
      </p:sp>
      <p:sp>
        <p:nvSpPr>
          <p:cNvPr id="8" name="Footer Placeholder 7">
            <a:extLst>
              <a:ext uri="{FF2B5EF4-FFF2-40B4-BE49-F238E27FC236}">
                <a16:creationId xmlns:a16="http://schemas.microsoft.com/office/drawing/2014/main" id="{9A2342C1-8128-464A-917A-65F30DD3929D}"/>
              </a:ext>
            </a:extLst>
          </p:cNvPr>
          <p:cNvSpPr txBox="1">
            <a:spLocks/>
          </p:cNvSpPr>
          <p:nvPr/>
        </p:nvSpPr>
        <p:spPr>
          <a:xfrm>
            <a:off x="4038178" y="-412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Unclassified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graphicFrame>
        <p:nvGraphicFramePr>
          <p:cNvPr id="2" name="Diagram 1">
            <a:extLst>
              <a:ext uri="{FF2B5EF4-FFF2-40B4-BE49-F238E27FC236}">
                <a16:creationId xmlns:a16="http://schemas.microsoft.com/office/drawing/2014/main" id="{EE47150A-F85F-449B-A182-E03EC917B3D1}"/>
              </a:ext>
            </a:extLst>
          </p:cNvPr>
          <p:cNvGraphicFramePr/>
          <p:nvPr/>
        </p:nvGraphicFramePr>
        <p:xfrm>
          <a:off x="147638" y="1100155"/>
          <a:ext cx="11896725" cy="731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Diagram 32">
            <a:extLst>
              <a:ext uri="{FF2B5EF4-FFF2-40B4-BE49-F238E27FC236}">
                <a16:creationId xmlns:a16="http://schemas.microsoft.com/office/drawing/2014/main" id="{EB8F9E35-285E-4895-B8FA-27E659844B68}"/>
              </a:ext>
            </a:extLst>
          </p:cNvPr>
          <p:cNvGraphicFramePr/>
          <p:nvPr/>
        </p:nvGraphicFramePr>
        <p:xfrm>
          <a:off x="147637" y="1905188"/>
          <a:ext cx="11896725" cy="731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4" name="Diagram 33">
            <a:extLst>
              <a:ext uri="{FF2B5EF4-FFF2-40B4-BE49-F238E27FC236}">
                <a16:creationId xmlns:a16="http://schemas.microsoft.com/office/drawing/2014/main" id="{63BFC7FF-5E03-42F8-8295-79215622E14A}"/>
              </a:ext>
            </a:extLst>
          </p:cNvPr>
          <p:cNvGraphicFramePr/>
          <p:nvPr/>
        </p:nvGraphicFramePr>
        <p:xfrm>
          <a:off x="147637" y="2693563"/>
          <a:ext cx="11896725" cy="7315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Rounded Corners 5">
            <a:extLst>
              <a:ext uri="{FF2B5EF4-FFF2-40B4-BE49-F238E27FC236}">
                <a16:creationId xmlns:a16="http://schemas.microsoft.com/office/drawing/2014/main" id="{BD932B87-30AF-4ED6-8357-32F44CD2EB3B}"/>
              </a:ext>
            </a:extLst>
          </p:cNvPr>
          <p:cNvSpPr/>
          <p:nvPr/>
        </p:nvSpPr>
        <p:spPr>
          <a:xfrm>
            <a:off x="147637" y="3555094"/>
            <a:ext cx="11896725" cy="2644871"/>
          </a:xfrm>
          <a:prstGeom prst="roundRect">
            <a:avLst/>
          </a:prstGeom>
          <a:gradFill flip="none" rotWithShape="1">
            <a:gsLst>
              <a:gs pos="58000">
                <a:srgbClr val="92D050"/>
              </a:gs>
              <a:gs pos="28000">
                <a:schemeClr val="accent6"/>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9" name="TextBox 8">
            <a:extLst>
              <a:ext uri="{FF2B5EF4-FFF2-40B4-BE49-F238E27FC236}">
                <a16:creationId xmlns:a16="http://schemas.microsoft.com/office/drawing/2014/main" id="{28261C2F-B7D4-4982-98CA-54C71E5895CD}"/>
              </a:ext>
            </a:extLst>
          </p:cNvPr>
          <p:cNvSpPr txBox="1"/>
          <p:nvPr/>
        </p:nvSpPr>
        <p:spPr>
          <a:xfrm>
            <a:off x="1724001" y="4656990"/>
            <a:ext cx="3876675" cy="3657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DT Cyber</a:t>
            </a:r>
          </a:p>
        </p:txBody>
      </p:sp>
      <p:sp>
        <p:nvSpPr>
          <p:cNvPr id="35" name="TextBox 34">
            <a:extLst>
              <a:ext uri="{FF2B5EF4-FFF2-40B4-BE49-F238E27FC236}">
                <a16:creationId xmlns:a16="http://schemas.microsoft.com/office/drawing/2014/main" id="{A18CFA77-ECE0-4D32-AAFD-00BC33910961}"/>
              </a:ext>
            </a:extLst>
          </p:cNvPr>
          <p:cNvSpPr txBox="1"/>
          <p:nvPr/>
        </p:nvSpPr>
        <p:spPr>
          <a:xfrm>
            <a:off x="9055881" y="4656990"/>
            <a:ext cx="2862239" cy="365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Cyber Survivability</a:t>
            </a:r>
          </a:p>
        </p:txBody>
      </p:sp>
      <p:sp>
        <p:nvSpPr>
          <p:cNvPr id="37" name="TextBox 36">
            <a:extLst>
              <a:ext uri="{FF2B5EF4-FFF2-40B4-BE49-F238E27FC236}">
                <a16:creationId xmlns:a16="http://schemas.microsoft.com/office/drawing/2014/main" id="{5BFED6EF-020C-4BF8-9AEF-03BB0C4BE0BB}"/>
              </a:ext>
            </a:extLst>
          </p:cNvPr>
          <p:cNvSpPr txBox="1"/>
          <p:nvPr/>
        </p:nvSpPr>
        <p:spPr>
          <a:xfrm>
            <a:off x="5600676" y="4125493"/>
            <a:ext cx="6115050" cy="408623"/>
          </a:xfrm>
          <a:prstGeom prst="round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Suitability Assessments</a:t>
            </a:r>
          </a:p>
        </p:txBody>
      </p:sp>
      <p:sp>
        <p:nvSpPr>
          <p:cNvPr id="38" name="TextBox 37">
            <a:extLst>
              <a:ext uri="{FF2B5EF4-FFF2-40B4-BE49-F238E27FC236}">
                <a16:creationId xmlns:a16="http://schemas.microsoft.com/office/drawing/2014/main" id="{7CDB1F3A-7937-4D70-A3F3-763D5E7E33D9}"/>
              </a:ext>
            </a:extLst>
          </p:cNvPr>
          <p:cNvSpPr txBox="1"/>
          <p:nvPr/>
        </p:nvSpPr>
        <p:spPr>
          <a:xfrm>
            <a:off x="5695950" y="3593996"/>
            <a:ext cx="5667351" cy="4086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Operational Effectiveness</a:t>
            </a:r>
          </a:p>
        </p:txBody>
      </p:sp>
      <p:sp>
        <p:nvSpPr>
          <p:cNvPr id="40" name="TextBox 39">
            <a:extLst>
              <a:ext uri="{FF2B5EF4-FFF2-40B4-BE49-F238E27FC236}">
                <a16:creationId xmlns:a16="http://schemas.microsoft.com/office/drawing/2014/main" id="{9FC2D568-BA3F-4AD9-A30E-EF1B20B4688C}"/>
              </a:ext>
            </a:extLst>
          </p:cNvPr>
          <p:cNvSpPr txBox="1"/>
          <p:nvPr/>
        </p:nvSpPr>
        <p:spPr>
          <a:xfrm>
            <a:off x="4317587" y="5677120"/>
            <a:ext cx="6115050" cy="408623"/>
          </a:xfrm>
          <a:prstGeom prst="round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Training</a:t>
            </a:r>
          </a:p>
        </p:txBody>
      </p:sp>
      <p:sp>
        <p:nvSpPr>
          <p:cNvPr id="41" name="TextBox 40">
            <a:extLst>
              <a:ext uri="{FF2B5EF4-FFF2-40B4-BE49-F238E27FC236}">
                <a16:creationId xmlns:a16="http://schemas.microsoft.com/office/drawing/2014/main" id="{9651614F-34B0-47F4-84D5-A13007432896}"/>
              </a:ext>
            </a:extLst>
          </p:cNvPr>
          <p:cNvSpPr txBox="1"/>
          <p:nvPr/>
        </p:nvSpPr>
        <p:spPr>
          <a:xfrm>
            <a:off x="3917115" y="5145624"/>
            <a:ext cx="6163097" cy="4086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Playground(s) &amp; Staging for Onboarding</a:t>
            </a:r>
          </a:p>
        </p:txBody>
      </p:sp>
      <p:sp>
        <p:nvSpPr>
          <p:cNvPr id="18" name="TextBox 17">
            <a:extLst>
              <a:ext uri="{FF2B5EF4-FFF2-40B4-BE49-F238E27FC236}">
                <a16:creationId xmlns:a16="http://schemas.microsoft.com/office/drawing/2014/main" id="{CBAC7ECC-569D-4A70-AB75-284F27031415}"/>
              </a:ext>
            </a:extLst>
          </p:cNvPr>
          <p:cNvSpPr txBox="1"/>
          <p:nvPr/>
        </p:nvSpPr>
        <p:spPr>
          <a:xfrm>
            <a:off x="288090" y="3901731"/>
            <a:ext cx="5179259" cy="408623"/>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Performance Testing</a:t>
            </a:r>
          </a:p>
        </p:txBody>
      </p:sp>
      <p:sp>
        <p:nvSpPr>
          <p:cNvPr id="3" name="Date Placeholder 2">
            <a:extLst>
              <a:ext uri="{FF2B5EF4-FFF2-40B4-BE49-F238E27FC236}">
                <a16:creationId xmlns:a16="http://schemas.microsoft.com/office/drawing/2014/main" id="{86CA8CAF-80EA-0B9F-2357-067822E070D4}"/>
              </a:ext>
            </a:extLst>
          </p:cNvPr>
          <p:cNvSpPr>
            <a:spLocks noGrp="1"/>
          </p:cNvSpPr>
          <p:nvPr>
            <p:ph type="dt" sz="half" idx="10"/>
          </p:nvPr>
        </p:nvSpPr>
        <p:spPr/>
        <p:txBody>
          <a:bodyPr/>
          <a:lstStyle/>
          <a:p>
            <a:r>
              <a:rPr lang="en-US"/>
              <a:t>7 May 24, 1700</a:t>
            </a:r>
            <a:endParaRPr lang="en-US" dirty="0"/>
          </a:p>
        </p:txBody>
      </p:sp>
      <p:sp>
        <p:nvSpPr>
          <p:cNvPr id="4" name="Slide Number Placeholder 3">
            <a:extLst>
              <a:ext uri="{FF2B5EF4-FFF2-40B4-BE49-F238E27FC236}">
                <a16:creationId xmlns:a16="http://schemas.microsoft.com/office/drawing/2014/main" id="{C5530797-CE0C-AB6F-14DA-20258326F58C}"/>
              </a:ext>
            </a:extLst>
          </p:cNvPr>
          <p:cNvSpPr>
            <a:spLocks noGrp="1"/>
          </p:cNvSpPr>
          <p:nvPr>
            <p:ph type="sldNum" sz="quarter" idx="12"/>
          </p:nvPr>
        </p:nvSpPr>
        <p:spPr/>
        <p:txBody>
          <a:bodyPr/>
          <a:lstStyle/>
          <a:p>
            <a:fld id="{B4935736-6DC4-47F4-9AC4-BE352C6182E9}" type="slidenum">
              <a:rPr lang="en-US" smtClean="0"/>
              <a:t>11</a:t>
            </a:fld>
            <a:endParaRPr lang="en-US" dirty="0"/>
          </a:p>
        </p:txBody>
      </p:sp>
    </p:spTree>
    <p:extLst>
      <p:ext uri="{BB962C8B-B14F-4D97-AF65-F5344CB8AC3E}">
        <p14:creationId xmlns:p14="http://schemas.microsoft.com/office/powerpoint/2010/main" val="404648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5DB8E2-083E-4D26-8812-02C1DE4F17F5}"/>
              </a:ext>
            </a:extLst>
          </p:cNvPr>
          <p:cNvSpPr/>
          <p:nvPr/>
        </p:nvSpPr>
        <p:spPr>
          <a:xfrm>
            <a:off x="25483" y="993494"/>
            <a:ext cx="12141034" cy="5567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 serve as an operationally relevant/representative test environment and is focused on "User Acceptance Testing (UAT)" and  "Business Process Validation" testing.</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Testing in this environment is done on code that is: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Stable SoS code at the solution level</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Configuration Control Locked (environment frozen).</a:t>
            </a:r>
          </a:p>
        </p:txBody>
      </p:sp>
      <p:sp>
        <p:nvSpPr>
          <p:cNvPr id="2" name="Text Placeholder 1">
            <a:extLst>
              <a:ext uri="{FF2B5EF4-FFF2-40B4-BE49-F238E27FC236}">
                <a16:creationId xmlns:a16="http://schemas.microsoft.com/office/drawing/2014/main" id="{50005A37-5661-4CE5-B55A-6F7373A9C5A9}"/>
              </a:ext>
            </a:extLst>
          </p:cNvPr>
          <p:cNvSpPr>
            <a:spLocks noGrp="1"/>
          </p:cNvSpPr>
          <p:nvPr>
            <p:ph type="body" sz="quarter" idx="10"/>
          </p:nvPr>
        </p:nvSpPr>
        <p:spPr/>
        <p:txBody>
          <a:bodyPr/>
          <a:lstStyle/>
          <a:p>
            <a:r>
              <a:rPr lang="en-US" b="1" dirty="0">
                <a:latin typeface="+mn-lt"/>
              </a:rPr>
              <a:t>NBIS Evaluation/Test Stages</a:t>
            </a:r>
          </a:p>
        </p:txBody>
      </p:sp>
      <p:sp>
        <p:nvSpPr>
          <p:cNvPr id="26" name="Text Placeholder 2">
            <a:extLst>
              <a:ext uri="{FF2B5EF4-FFF2-40B4-BE49-F238E27FC236}">
                <a16:creationId xmlns:a16="http://schemas.microsoft.com/office/drawing/2014/main" id="{23A3A264-B2D7-4A17-A4C3-F67C0C6A6382}"/>
              </a:ext>
            </a:extLst>
          </p:cNvPr>
          <p:cNvSpPr>
            <a:spLocks noGrp="1"/>
          </p:cNvSpPr>
          <p:nvPr>
            <p:ph type="body" sz="quarter" idx="11"/>
          </p:nvPr>
        </p:nvSpPr>
        <p:spPr>
          <a:xfrm>
            <a:off x="2257279" y="948471"/>
            <a:ext cx="2578359" cy="504243"/>
          </a:xfrm>
        </p:spPr>
        <p:txBody>
          <a:bodyPr/>
          <a:lstStyle/>
          <a:p>
            <a:pPr marL="0" indent="0" algn="ctr">
              <a:buNone/>
            </a:pPr>
            <a:r>
              <a:rPr lang="en-US" sz="2133" dirty="0">
                <a:latin typeface="Graphik" panose="020B0503030202060203"/>
              </a:rPr>
              <a:t>Stage</a:t>
            </a:r>
          </a:p>
        </p:txBody>
      </p:sp>
      <p:sp>
        <p:nvSpPr>
          <p:cNvPr id="25" name="Freeform: Shape 24">
            <a:extLst>
              <a:ext uri="{FF2B5EF4-FFF2-40B4-BE49-F238E27FC236}">
                <a16:creationId xmlns:a16="http://schemas.microsoft.com/office/drawing/2014/main" id="{91ED8BE7-A63F-4188-BFDB-D5FDB0C4C71C}"/>
              </a:ext>
            </a:extLst>
          </p:cNvPr>
          <p:cNvSpPr/>
          <p:nvPr/>
        </p:nvSpPr>
        <p:spPr>
          <a:xfrm>
            <a:off x="3126829" y="1330875"/>
            <a:ext cx="842291" cy="981228"/>
          </a:xfrm>
          <a:custGeom>
            <a:avLst/>
            <a:gdLst>
              <a:gd name="connsiteX0" fmla="*/ 0 w 842291"/>
              <a:gd name="connsiteY0" fmla="*/ 981228 h 981228"/>
              <a:gd name="connsiteX1" fmla="*/ 421146 w 842291"/>
              <a:gd name="connsiteY1" fmla="*/ 0 h 981228"/>
              <a:gd name="connsiteX2" fmla="*/ 421146 w 842291"/>
              <a:gd name="connsiteY2" fmla="*/ 0 h 981228"/>
              <a:gd name="connsiteX3" fmla="*/ 842291 w 842291"/>
              <a:gd name="connsiteY3" fmla="*/ 981228 h 981228"/>
              <a:gd name="connsiteX4" fmla="*/ 0 w 842291"/>
              <a:gd name="connsiteY4" fmla="*/ 981228 h 98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291" h="981228">
                <a:moveTo>
                  <a:pt x="0" y="981228"/>
                </a:moveTo>
                <a:lnTo>
                  <a:pt x="421146" y="0"/>
                </a:lnTo>
                <a:lnTo>
                  <a:pt x="421146" y="0"/>
                </a:lnTo>
                <a:lnTo>
                  <a:pt x="842291" y="981228"/>
                </a:lnTo>
                <a:lnTo>
                  <a:pt x="0" y="981228"/>
                </a:lnTo>
                <a:close/>
              </a:path>
            </a:pathLst>
          </a:custGeom>
          <a:solidFill>
            <a:schemeClr val="accent6">
              <a:lumMod val="75000"/>
            </a:schemeClr>
          </a:solidFill>
          <a:ln w="139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marR="0" lvl="0" indent="0" algn="ctr" defTabSz="533387"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endParaRPr>
          </a:p>
          <a:p>
            <a:pPr marL="0" marR="0" lvl="0" indent="0" algn="ctr" defTabSz="533387"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endParaRPr>
          </a:p>
          <a:p>
            <a:pPr marL="0" marR="0" lvl="0" indent="0" algn="ctr" defTabSz="533387"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rPr>
              <a:t>OA</a:t>
            </a:r>
          </a:p>
          <a:p>
            <a:pPr marL="0" marR="0" lvl="0" indent="0" algn="ctr" defTabSz="533387"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rPr>
              <a:t>LUT</a:t>
            </a:r>
          </a:p>
        </p:txBody>
      </p:sp>
      <p:sp>
        <p:nvSpPr>
          <p:cNvPr id="30" name="Freeform: Shape 29">
            <a:extLst>
              <a:ext uri="{FF2B5EF4-FFF2-40B4-BE49-F238E27FC236}">
                <a16:creationId xmlns:a16="http://schemas.microsoft.com/office/drawing/2014/main" id="{79C429DD-3AB6-47C1-B01B-E9BFD0855162}"/>
              </a:ext>
            </a:extLst>
          </p:cNvPr>
          <p:cNvSpPr/>
          <p:nvPr/>
        </p:nvSpPr>
        <p:spPr>
          <a:xfrm>
            <a:off x="2705683" y="2312103"/>
            <a:ext cx="1684583" cy="981228"/>
          </a:xfrm>
          <a:custGeom>
            <a:avLst/>
            <a:gdLst>
              <a:gd name="connsiteX0" fmla="*/ 0 w 1684582"/>
              <a:gd name="connsiteY0" fmla="*/ 981228 h 981228"/>
              <a:gd name="connsiteX1" fmla="*/ 421143 w 1684582"/>
              <a:gd name="connsiteY1" fmla="*/ 0 h 981228"/>
              <a:gd name="connsiteX2" fmla="*/ 1263439 w 1684582"/>
              <a:gd name="connsiteY2" fmla="*/ 0 h 981228"/>
              <a:gd name="connsiteX3" fmla="*/ 1684582 w 1684582"/>
              <a:gd name="connsiteY3" fmla="*/ 981228 h 981228"/>
              <a:gd name="connsiteX4" fmla="*/ 0 w 1684582"/>
              <a:gd name="connsiteY4" fmla="*/ 981228 h 98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582" h="981228">
                <a:moveTo>
                  <a:pt x="0" y="981228"/>
                </a:moveTo>
                <a:lnTo>
                  <a:pt x="421143" y="0"/>
                </a:lnTo>
                <a:lnTo>
                  <a:pt x="1263439" y="0"/>
                </a:lnTo>
                <a:lnTo>
                  <a:pt x="1684582" y="981228"/>
                </a:lnTo>
                <a:lnTo>
                  <a:pt x="0" y="981228"/>
                </a:lnTo>
                <a:close/>
              </a:path>
            </a:pathLst>
          </a:custGeom>
          <a:solidFill>
            <a:schemeClr val="accent3">
              <a:lumMod val="75000"/>
            </a:schemeClr>
          </a:solidFill>
          <a:ln w="139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0043" tIns="15240" rIns="310043" bIns="15240" numCol="1" spcCol="1270" anchor="ctr" anchorCtr="0">
            <a:noAutofit/>
          </a:bodyPr>
          <a:lstStyle/>
          <a:p>
            <a:pPr marL="0" marR="0" lvl="0" indent="0" algn="ctr" defTabSz="533387"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rPr>
              <a:t>OPERATIONAL TESTING</a:t>
            </a:r>
          </a:p>
        </p:txBody>
      </p:sp>
      <p:sp>
        <p:nvSpPr>
          <p:cNvPr id="31" name="Freeform: Shape 30">
            <a:extLst>
              <a:ext uri="{FF2B5EF4-FFF2-40B4-BE49-F238E27FC236}">
                <a16:creationId xmlns:a16="http://schemas.microsoft.com/office/drawing/2014/main" id="{554A3E66-D2F7-4275-A121-08ABA6458C40}"/>
              </a:ext>
            </a:extLst>
          </p:cNvPr>
          <p:cNvSpPr/>
          <p:nvPr/>
        </p:nvSpPr>
        <p:spPr>
          <a:xfrm>
            <a:off x="2315789" y="3395433"/>
            <a:ext cx="2526873" cy="981228"/>
          </a:xfrm>
          <a:custGeom>
            <a:avLst/>
            <a:gdLst>
              <a:gd name="connsiteX0" fmla="*/ 0 w 2526873"/>
              <a:gd name="connsiteY0" fmla="*/ 981228 h 981228"/>
              <a:gd name="connsiteX1" fmla="*/ 421143 w 2526873"/>
              <a:gd name="connsiteY1" fmla="*/ 0 h 981228"/>
              <a:gd name="connsiteX2" fmla="*/ 2105730 w 2526873"/>
              <a:gd name="connsiteY2" fmla="*/ 0 h 981228"/>
              <a:gd name="connsiteX3" fmla="*/ 2526873 w 2526873"/>
              <a:gd name="connsiteY3" fmla="*/ 981228 h 981228"/>
              <a:gd name="connsiteX4" fmla="*/ 0 w 2526873"/>
              <a:gd name="connsiteY4" fmla="*/ 981228 h 98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873" h="981228">
                <a:moveTo>
                  <a:pt x="0" y="981228"/>
                </a:moveTo>
                <a:lnTo>
                  <a:pt x="421143" y="0"/>
                </a:lnTo>
                <a:lnTo>
                  <a:pt x="2105730" y="0"/>
                </a:lnTo>
                <a:lnTo>
                  <a:pt x="2526873" y="981228"/>
                </a:lnTo>
                <a:lnTo>
                  <a:pt x="0" y="981228"/>
                </a:lnTo>
                <a:close/>
              </a:path>
            </a:pathLst>
          </a:custGeom>
          <a:solidFill>
            <a:schemeClr val="accent1"/>
          </a:solidFill>
          <a:ln w="139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443" tIns="15240" rIns="457443" bIns="15240" numCol="1" spcCol="1270" anchor="ctr" anchorCtr="0">
            <a:noAutofit/>
          </a:bodyPr>
          <a:lstStyle/>
          <a:p>
            <a:pPr marL="0" marR="0" lvl="0" indent="0" algn="ctr" defTabSz="53338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rPr>
              <a:t>NBIS INTEGRATION TESTING</a:t>
            </a:r>
            <a:endPar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endParaRPr>
          </a:p>
        </p:txBody>
      </p:sp>
      <p:sp>
        <p:nvSpPr>
          <p:cNvPr id="32" name="Freeform: Shape 31">
            <a:extLst>
              <a:ext uri="{FF2B5EF4-FFF2-40B4-BE49-F238E27FC236}">
                <a16:creationId xmlns:a16="http://schemas.microsoft.com/office/drawing/2014/main" id="{93AAD712-9354-4647-B5FD-D68FC1BE999D}"/>
              </a:ext>
            </a:extLst>
          </p:cNvPr>
          <p:cNvSpPr/>
          <p:nvPr/>
        </p:nvSpPr>
        <p:spPr>
          <a:xfrm>
            <a:off x="1861877" y="4458467"/>
            <a:ext cx="3369164" cy="981228"/>
          </a:xfrm>
          <a:custGeom>
            <a:avLst/>
            <a:gdLst>
              <a:gd name="connsiteX0" fmla="*/ 0 w 3369164"/>
              <a:gd name="connsiteY0" fmla="*/ 981228 h 981228"/>
              <a:gd name="connsiteX1" fmla="*/ 421143 w 3369164"/>
              <a:gd name="connsiteY1" fmla="*/ 0 h 981228"/>
              <a:gd name="connsiteX2" fmla="*/ 2948021 w 3369164"/>
              <a:gd name="connsiteY2" fmla="*/ 0 h 981228"/>
              <a:gd name="connsiteX3" fmla="*/ 3369164 w 3369164"/>
              <a:gd name="connsiteY3" fmla="*/ 981228 h 981228"/>
              <a:gd name="connsiteX4" fmla="*/ 0 w 3369164"/>
              <a:gd name="connsiteY4" fmla="*/ 981228 h 98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164" h="981228">
                <a:moveTo>
                  <a:pt x="0" y="981228"/>
                </a:moveTo>
                <a:lnTo>
                  <a:pt x="421143" y="0"/>
                </a:lnTo>
                <a:lnTo>
                  <a:pt x="2948021" y="0"/>
                </a:lnTo>
                <a:lnTo>
                  <a:pt x="3369164" y="981228"/>
                </a:lnTo>
                <a:lnTo>
                  <a:pt x="0" y="981228"/>
                </a:lnTo>
                <a:close/>
              </a:path>
            </a:pathLst>
          </a:custGeom>
          <a:solidFill>
            <a:schemeClr val="tx2"/>
          </a:solidFill>
          <a:ln w="139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4844" tIns="15240" rIns="604843" bIns="15240" numCol="1" spcCol="1270" anchor="ctr" anchorCtr="0">
            <a:noAutofit/>
          </a:bodyPr>
          <a:lstStyle/>
          <a:p>
            <a:pPr marL="0" marR="0" lvl="0" indent="0" algn="ctr" defTabSz="533387"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rPr>
              <a:t>DEVELOPMENT INTEGRATION TESTING</a:t>
            </a:r>
          </a:p>
        </p:txBody>
      </p:sp>
      <p:sp>
        <p:nvSpPr>
          <p:cNvPr id="33" name="Freeform: Shape 32">
            <a:extLst>
              <a:ext uri="{FF2B5EF4-FFF2-40B4-BE49-F238E27FC236}">
                <a16:creationId xmlns:a16="http://schemas.microsoft.com/office/drawing/2014/main" id="{13DC2676-C606-48E9-881C-9EEBD533912E}"/>
              </a:ext>
            </a:extLst>
          </p:cNvPr>
          <p:cNvSpPr/>
          <p:nvPr/>
        </p:nvSpPr>
        <p:spPr>
          <a:xfrm>
            <a:off x="1442247" y="5455955"/>
            <a:ext cx="4211456" cy="981228"/>
          </a:xfrm>
          <a:custGeom>
            <a:avLst/>
            <a:gdLst>
              <a:gd name="connsiteX0" fmla="*/ 0 w 4211456"/>
              <a:gd name="connsiteY0" fmla="*/ 981228 h 981228"/>
              <a:gd name="connsiteX1" fmla="*/ 421143 w 4211456"/>
              <a:gd name="connsiteY1" fmla="*/ 0 h 981228"/>
              <a:gd name="connsiteX2" fmla="*/ 3790313 w 4211456"/>
              <a:gd name="connsiteY2" fmla="*/ 0 h 981228"/>
              <a:gd name="connsiteX3" fmla="*/ 4211456 w 4211456"/>
              <a:gd name="connsiteY3" fmla="*/ 981228 h 981228"/>
              <a:gd name="connsiteX4" fmla="*/ 0 w 4211456"/>
              <a:gd name="connsiteY4" fmla="*/ 981228 h 98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456" h="981228">
                <a:moveTo>
                  <a:pt x="0" y="981228"/>
                </a:moveTo>
                <a:lnTo>
                  <a:pt x="421143" y="0"/>
                </a:lnTo>
                <a:lnTo>
                  <a:pt x="3790313" y="0"/>
                </a:lnTo>
                <a:lnTo>
                  <a:pt x="4211456" y="981228"/>
                </a:lnTo>
                <a:lnTo>
                  <a:pt x="0" y="981228"/>
                </a:lnTo>
                <a:close/>
              </a:path>
            </a:pathLst>
          </a:custGeom>
          <a:solidFill>
            <a:schemeClr val="accent4"/>
          </a:solidFill>
          <a:ln w="139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2244" tIns="15240" rIns="752247" bIns="15240" numCol="1" spcCol="1270" anchor="ctr" anchorCtr="0">
            <a:noAutofit/>
          </a:bodyPr>
          <a:lstStyle/>
          <a:p>
            <a:pPr marL="0" marR="0" lvl="0" indent="0" algn="ctr" defTabSz="533387"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raphik" panose="020B0503030202060203" pitchFamily="34" charset="77"/>
                <a:ea typeface="+mn-ea"/>
                <a:cs typeface="+mn-cs"/>
              </a:rPr>
              <a:t>UNIT TESTING</a:t>
            </a:r>
          </a:p>
        </p:txBody>
      </p:sp>
      <p:sp>
        <p:nvSpPr>
          <p:cNvPr id="5" name="Rectangle 4">
            <a:extLst>
              <a:ext uri="{FF2B5EF4-FFF2-40B4-BE49-F238E27FC236}">
                <a16:creationId xmlns:a16="http://schemas.microsoft.com/office/drawing/2014/main" id="{D29FE8F2-8627-41F5-AAFA-C6C910006991}"/>
              </a:ext>
            </a:extLst>
          </p:cNvPr>
          <p:cNvSpPr/>
          <p:nvPr/>
        </p:nvSpPr>
        <p:spPr>
          <a:xfrm>
            <a:off x="2140454" y="1701740"/>
            <a:ext cx="1204945" cy="286232"/>
          </a:xfrm>
          <a:prstGeom prst="rect">
            <a:avLst/>
          </a:prstGeom>
        </p:spPr>
        <p:txBody>
          <a:bodyPr wrap="none">
            <a:spAutoFit/>
          </a:bodyP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F81BD"/>
                </a:solidFill>
                <a:effectLst/>
                <a:uLnTx/>
                <a:uFillTx/>
                <a:latin typeface="Graphik" panose="020B0503030202060203" pitchFamily="34" charset="77"/>
                <a:ea typeface="+mn-ea"/>
                <a:cs typeface="+mn-cs"/>
              </a:rPr>
              <a:t>PRODUCTION</a:t>
            </a:r>
            <a:endParaRPr kumimoji="0" lang="en-US" sz="1400" b="1" i="0" u="none" strike="noStrike" kern="1200" cap="none" spc="0" normalizeH="0" baseline="0" noProof="0" dirty="0">
              <a:ln>
                <a:noFill/>
              </a:ln>
              <a:solidFill>
                <a:srgbClr val="4F81BD"/>
              </a:solidFill>
              <a:effectLst/>
              <a:uLnTx/>
              <a:uFillTx/>
              <a:latin typeface="Graphik" panose="020B0503030202060203" pitchFamily="34" charset="77"/>
              <a:ea typeface="+mn-ea"/>
              <a:cs typeface="+mn-cs"/>
            </a:endParaRPr>
          </a:p>
        </p:txBody>
      </p:sp>
      <p:cxnSp>
        <p:nvCxnSpPr>
          <p:cNvPr id="6" name="Straight Arrow Connector 5">
            <a:extLst>
              <a:ext uri="{FF2B5EF4-FFF2-40B4-BE49-F238E27FC236}">
                <a16:creationId xmlns:a16="http://schemas.microsoft.com/office/drawing/2014/main" id="{02A156FD-4985-497A-AB5D-EDB7AD5027BE}"/>
              </a:ext>
            </a:extLst>
          </p:cNvPr>
          <p:cNvCxnSpPr/>
          <p:nvPr/>
        </p:nvCxnSpPr>
        <p:spPr>
          <a:xfrm>
            <a:off x="2194285" y="2017604"/>
            <a:ext cx="1097280" cy="0"/>
          </a:xfrm>
          <a:prstGeom prst="straightConnector1">
            <a:avLst/>
          </a:prstGeom>
          <a:ln w="28575">
            <a:solidFill>
              <a:schemeClr val="accent1"/>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2F720D1-EF11-43BA-B72B-0F8D421D0429}"/>
              </a:ext>
            </a:extLst>
          </p:cNvPr>
          <p:cNvCxnSpPr/>
          <p:nvPr/>
        </p:nvCxnSpPr>
        <p:spPr>
          <a:xfrm>
            <a:off x="1983737" y="5438804"/>
            <a:ext cx="7802880" cy="0"/>
          </a:xfrm>
          <a:prstGeom prst="line">
            <a:avLst/>
          </a:prstGeom>
          <a:ln w="28575">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433AB04-6038-4743-AA61-E2238C55D4F7}"/>
              </a:ext>
            </a:extLst>
          </p:cNvPr>
          <p:cNvCxnSpPr/>
          <p:nvPr/>
        </p:nvCxnSpPr>
        <p:spPr>
          <a:xfrm>
            <a:off x="2377440" y="4482508"/>
            <a:ext cx="7437120" cy="0"/>
          </a:xfrm>
          <a:prstGeom prst="line">
            <a:avLst/>
          </a:prstGeom>
          <a:ln w="28575">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20FA2CA-FEA3-441A-A65C-F23834DC9899}"/>
              </a:ext>
            </a:extLst>
          </p:cNvPr>
          <p:cNvCxnSpPr/>
          <p:nvPr/>
        </p:nvCxnSpPr>
        <p:spPr>
          <a:xfrm>
            <a:off x="2792665" y="3290260"/>
            <a:ext cx="7071360" cy="0"/>
          </a:xfrm>
          <a:prstGeom prst="line">
            <a:avLst/>
          </a:prstGeom>
          <a:ln w="28575">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8B33196-4E46-435F-82B2-D46475D91B38}"/>
              </a:ext>
            </a:extLst>
          </p:cNvPr>
          <p:cNvCxnSpPr/>
          <p:nvPr/>
        </p:nvCxnSpPr>
        <p:spPr>
          <a:xfrm>
            <a:off x="3221839" y="2280487"/>
            <a:ext cx="6583680" cy="0"/>
          </a:xfrm>
          <a:prstGeom prst="line">
            <a:avLst/>
          </a:prstGeom>
          <a:ln w="28575">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0CDA112-7EE4-4982-BC94-9267868CC973}"/>
              </a:ext>
            </a:extLst>
          </p:cNvPr>
          <p:cNvSpPr txBox="1"/>
          <p:nvPr/>
        </p:nvSpPr>
        <p:spPr>
          <a:xfrm rot="16200000">
            <a:off x="535846" y="5452972"/>
            <a:ext cx="901511" cy="864000"/>
          </a:xfrm>
          <a:prstGeom prst="homePlate">
            <a:avLst>
              <a:gd name="adj" fmla="val 26481"/>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60956" rIns="144000" bIns="60956" rtlCol="0" anchor="ctr"/>
          <a:lstStyle>
            <a:defPPr>
              <a:defRPr lang="en-US"/>
            </a:defPPr>
            <a:lvl1pPr defTabSz="912776">
              <a:defRPr>
                <a:solidFill>
                  <a:prstClr val="white"/>
                </a:solidFill>
                <a:latin typeface="+mj-lt"/>
                <a:ea typeface="Roboto" panose="02000000000000000000" pitchFamily="2" charset="0"/>
                <a:cs typeface="Gotham Light" pitchFamily="2"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1217004" rtl="0" eaLnBrk="1" fontAlgn="auto" latinLnBrk="0" hangingPunct="1">
              <a:lnSpc>
                <a:spcPct val="90000"/>
              </a:lnSpc>
              <a:spcBef>
                <a:spcPts val="0"/>
              </a:spcBef>
              <a:spcAft>
                <a:spcPts val="0"/>
              </a:spcAft>
              <a:buClrTx/>
              <a:buSzTx/>
              <a:buFontTx/>
              <a:buNone/>
              <a:tabLst/>
              <a:defRPr/>
            </a:pPr>
            <a:r>
              <a:rPr kumimoji="0" lang="en-AU" sz="1333" b="1" i="0" u="none" strike="noStrike" kern="1200" cap="all" spc="0" normalizeH="0" baseline="0" noProof="0" dirty="0">
                <a:ln>
                  <a:noFill/>
                </a:ln>
                <a:solidFill>
                  <a:prstClr val="white"/>
                </a:solidFill>
                <a:effectLst/>
                <a:uLnTx/>
                <a:uFillTx/>
                <a:latin typeface="Graphik" panose="020B0503030202060203" pitchFamily="34" charset="77"/>
                <a:ea typeface="Roboto" panose="02000000000000000000" pitchFamily="2" charset="0"/>
                <a:cs typeface="Arial" panose="020B0604020202020204" pitchFamily="34" charset="0"/>
              </a:rPr>
              <a:t>DEV</a:t>
            </a:r>
          </a:p>
          <a:p>
            <a:pPr marL="0" marR="0" lvl="0" indent="0" algn="l" defTabSz="1217004" rtl="0" eaLnBrk="1" fontAlgn="auto" latinLnBrk="0" hangingPunct="1">
              <a:lnSpc>
                <a:spcPct val="90000"/>
              </a:lnSpc>
              <a:spcBef>
                <a:spcPts val="0"/>
              </a:spcBef>
              <a:spcAft>
                <a:spcPts val="0"/>
              </a:spcAft>
              <a:buClrTx/>
              <a:buSzTx/>
              <a:buFontTx/>
              <a:buNone/>
              <a:tabLst/>
              <a:defRPr/>
            </a:pPr>
            <a:r>
              <a:rPr kumimoji="0" lang="en-AU" sz="1333" b="1" i="0" u="none" strike="noStrike" kern="1200" cap="all" spc="0" normalizeH="0" baseline="0" noProof="0" dirty="0">
                <a:ln>
                  <a:noFill/>
                </a:ln>
                <a:solidFill>
                  <a:prstClr val="white"/>
                </a:solidFill>
                <a:effectLst/>
                <a:uLnTx/>
                <a:uFillTx/>
                <a:latin typeface="Graphik" panose="020B0503030202060203" pitchFamily="34" charset="77"/>
                <a:ea typeface="Roboto" panose="02000000000000000000" pitchFamily="2" charset="0"/>
                <a:cs typeface="Arial" panose="020B0604020202020204" pitchFamily="34" charset="0"/>
              </a:rPr>
              <a:t>ZONE </a:t>
            </a:r>
          </a:p>
        </p:txBody>
      </p:sp>
      <p:sp>
        <p:nvSpPr>
          <p:cNvPr id="13" name="TextBox 12">
            <a:extLst>
              <a:ext uri="{FF2B5EF4-FFF2-40B4-BE49-F238E27FC236}">
                <a16:creationId xmlns:a16="http://schemas.microsoft.com/office/drawing/2014/main" id="{5F40D8C3-BCD0-4E35-99A6-160C6FED8BC8}"/>
              </a:ext>
            </a:extLst>
          </p:cNvPr>
          <p:cNvSpPr txBox="1"/>
          <p:nvPr/>
        </p:nvSpPr>
        <p:spPr>
          <a:xfrm rot="16200000">
            <a:off x="448772" y="4523027"/>
            <a:ext cx="1075656" cy="864000"/>
          </a:xfrm>
          <a:prstGeom prst="chevron">
            <a:avLst>
              <a:gd name="adj" fmla="val 26481"/>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60956" rIns="96000" bIns="60956" rtlCol="0" anchor="ctr"/>
          <a:lstStyle>
            <a:defPPr>
              <a:defRPr lang="en-US"/>
            </a:defPPr>
            <a:lvl1pPr defTabSz="912776">
              <a:defRPr>
                <a:solidFill>
                  <a:prstClr val="white"/>
                </a:solidFill>
                <a:latin typeface="+mj-lt"/>
                <a:ea typeface="Roboto" panose="02000000000000000000" pitchFamily="2" charset="0"/>
                <a:cs typeface="Gotham Light" pitchFamily="2"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1217004" rtl="0" eaLnBrk="1" fontAlgn="auto" latinLnBrk="0" hangingPunct="1">
              <a:lnSpc>
                <a:spcPct val="90000"/>
              </a:lnSpc>
              <a:spcBef>
                <a:spcPts val="0"/>
              </a:spcBef>
              <a:spcAft>
                <a:spcPts val="0"/>
              </a:spcAft>
              <a:buClrTx/>
              <a:buSzTx/>
              <a:buFontTx/>
              <a:buNone/>
              <a:tabLst/>
              <a:defRPr/>
            </a:pPr>
            <a:r>
              <a:rPr kumimoji="0" lang="en-AU" sz="1333" b="1" i="0" u="none" strike="noStrike" kern="1200" cap="all" spc="0" normalizeH="0" baseline="0" noProof="0" dirty="0">
                <a:ln>
                  <a:noFill/>
                </a:ln>
                <a:solidFill>
                  <a:prstClr val="white"/>
                </a:solidFill>
                <a:effectLst/>
                <a:uLnTx/>
                <a:uFillTx/>
                <a:latin typeface="Graphik" panose="020B0503030202060203" pitchFamily="34" charset="77"/>
                <a:ea typeface="Roboto" panose="02000000000000000000" pitchFamily="2" charset="0"/>
                <a:cs typeface="Arial" panose="020B0604020202020204" pitchFamily="34" charset="0"/>
              </a:rPr>
              <a:t>PMO ENV</a:t>
            </a:r>
          </a:p>
        </p:txBody>
      </p:sp>
      <p:sp>
        <p:nvSpPr>
          <p:cNvPr id="14" name="TextBox 13">
            <a:extLst>
              <a:ext uri="{FF2B5EF4-FFF2-40B4-BE49-F238E27FC236}">
                <a16:creationId xmlns:a16="http://schemas.microsoft.com/office/drawing/2014/main" id="{6CFF60EB-66E7-47D8-AE93-EC4CDD9FD697}"/>
              </a:ext>
            </a:extLst>
          </p:cNvPr>
          <p:cNvSpPr txBox="1"/>
          <p:nvPr/>
        </p:nvSpPr>
        <p:spPr>
          <a:xfrm rot="16200000">
            <a:off x="463265" y="3483368"/>
            <a:ext cx="1046673" cy="864000"/>
          </a:xfrm>
          <a:prstGeom prst="chevron">
            <a:avLst>
              <a:gd name="adj" fmla="val 26481"/>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60956" rIns="96000" bIns="60956" rtlCol="0" anchor="ctr"/>
          <a:lstStyle>
            <a:defPPr>
              <a:defRPr lang="en-US"/>
            </a:defPPr>
            <a:lvl1pPr defTabSz="912776">
              <a:defRPr>
                <a:solidFill>
                  <a:prstClr val="white"/>
                </a:solidFill>
                <a:latin typeface="+mj-lt"/>
                <a:ea typeface="Roboto" panose="02000000000000000000" pitchFamily="2" charset="0"/>
                <a:cs typeface="Gotham Light" pitchFamily="2"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1217004" rtl="0" eaLnBrk="1" fontAlgn="auto" latinLnBrk="0" hangingPunct="1">
              <a:lnSpc>
                <a:spcPct val="90000"/>
              </a:lnSpc>
              <a:spcBef>
                <a:spcPts val="0"/>
              </a:spcBef>
              <a:spcAft>
                <a:spcPts val="0"/>
              </a:spcAft>
              <a:buClrTx/>
              <a:buSzTx/>
              <a:buFontTx/>
              <a:buNone/>
              <a:tabLst/>
              <a:defRPr/>
            </a:pPr>
            <a:r>
              <a:rPr kumimoji="0" lang="en-AU" sz="1333" b="1" i="0" u="none" strike="noStrike" kern="1200" cap="all" spc="0" normalizeH="0" baseline="0" noProof="0" dirty="0">
                <a:ln>
                  <a:noFill/>
                </a:ln>
                <a:solidFill>
                  <a:prstClr val="white"/>
                </a:solidFill>
                <a:effectLst/>
                <a:uLnTx/>
                <a:uFillTx/>
                <a:latin typeface="Graphik" panose="020B0503030202060203" pitchFamily="34" charset="77"/>
                <a:ea typeface="Roboto" panose="02000000000000000000" pitchFamily="2" charset="0"/>
                <a:cs typeface="Arial" panose="020B0604020202020204" pitchFamily="34" charset="0"/>
              </a:rPr>
              <a:t>INT ENV</a:t>
            </a:r>
          </a:p>
        </p:txBody>
      </p:sp>
      <p:sp>
        <p:nvSpPr>
          <p:cNvPr id="15" name="TextBox 14">
            <a:extLst>
              <a:ext uri="{FF2B5EF4-FFF2-40B4-BE49-F238E27FC236}">
                <a16:creationId xmlns:a16="http://schemas.microsoft.com/office/drawing/2014/main" id="{3698AAD8-865F-41F8-AC8A-BDF8921D8C26}"/>
              </a:ext>
            </a:extLst>
          </p:cNvPr>
          <p:cNvSpPr txBox="1"/>
          <p:nvPr/>
        </p:nvSpPr>
        <p:spPr>
          <a:xfrm rot="16200000">
            <a:off x="448774" y="2448181"/>
            <a:ext cx="1075655" cy="864000"/>
          </a:xfrm>
          <a:prstGeom prst="chevron">
            <a:avLst>
              <a:gd name="adj" fmla="val 24914"/>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60956" rIns="96000" bIns="60956" rtlCol="0" anchor="ctr"/>
          <a:lstStyle>
            <a:defPPr>
              <a:defRPr lang="en-US"/>
            </a:defPPr>
            <a:lvl1pPr defTabSz="912776">
              <a:defRPr>
                <a:solidFill>
                  <a:prstClr val="white"/>
                </a:solidFill>
                <a:latin typeface="+mj-lt"/>
                <a:ea typeface="Roboto" panose="02000000000000000000" pitchFamily="2" charset="0"/>
                <a:cs typeface="Gotham Light" pitchFamily="2"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1217004" rtl="0" eaLnBrk="1" fontAlgn="auto" latinLnBrk="0" hangingPunct="1">
              <a:lnSpc>
                <a:spcPct val="90000"/>
              </a:lnSpc>
              <a:spcBef>
                <a:spcPts val="0"/>
              </a:spcBef>
              <a:spcAft>
                <a:spcPts val="0"/>
              </a:spcAft>
              <a:buClrTx/>
              <a:buSzTx/>
              <a:buFontTx/>
              <a:buNone/>
              <a:tabLst/>
              <a:defRPr/>
            </a:pPr>
            <a:r>
              <a:rPr kumimoji="0" lang="en-AU" sz="1333" b="1" i="0" u="none" strike="noStrike" kern="1200" cap="all" spc="0" normalizeH="0" baseline="0" noProof="0" dirty="0">
                <a:ln>
                  <a:noFill/>
                </a:ln>
                <a:solidFill>
                  <a:prstClr val="white"/>
                </a:solidFill>
                <a:effectLst/>
                <a:uLnTx/>
                <a:uFillTx/>
                <a:latin typeface="Graphik" panose="020B0503030202060203" pitchFamily="34" charset="77"/>
                <a:ea typeface="Roboto" panose="02000000000000000000" pitchFamily="2" charset="0"/>
                <a:cs typeface="Arial" panose="020B0604020202020204" pitchFamily="34" charset="0"/>
              </a:rPr>
              <a:t>OT ENV</a:t>
            </a:r>
          </a:p>
        </p:txBody>
      </p:sp>
      <p:sp>
        <p:nvSpPr>
          <p:cNvPr id="16" name="TextBox 15">
            <a:extLst>
              <a:ext uri="{FF2B5EF4-FFF2-40B4-BE49-F238E27FC236}">
                <a16:creationId xmlns:a16="http://schemas.microsoft.com/office/drawing/2014/main" id="{113DF8C5-665A-42DF-A6FA-01E1FD1D0EA1}"/>
              </a:ext>
            </a:extLst>
          </p:cNvPr>
          <p:cNvSpPr txBox="1"/>
          <p:nvPr/>
        </p:nvSpPr>
        <p:spPr>
          <a:xfrm rot="16200000">
            <a:off x="463264" y="1468971"/>
            <a:ext cx="1046675" cy="864000"/>
          </a:xfrm>
          <a:prstGeom prst="chevron">
            <a:avLst>
              <a:gd name="adj" fmla="val 24914"/>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60956" rIns="96000" bIns="60956" rtlCol="0" anchor="ctr"/>
          <a:lstStyle>
            <a:defPPr>
              <a:defRPr lang="en-US"/>
            </a:defPPr>
            <a:lvl1pPr defTabSz="912776">
              <a:defRPr>
                <a:solidFill>
                  <a:prstClr val="white"/>
                </a:solidFill>
                <a:latin typeface="+mj-lt"/>
                <a:ea typeface="Roboto" panose="02000000000000000000" pitchFamily="2" charset="0"/>
                <a:cs typeface="Gotham Light" pitchFamily="2"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1217004" rtl="0" eaLnBrk="1" fontAlgn="auto" latinLnBrk="0" hangingPunct="1">
              <a:lnSpc>
                <a:spcPct val="90000"/>
              </a:lnSpc>
              <a:spcBef>
                <a:spcPts val="0"/>
              </a:spcBef>
              <a:spcAft>
                <a:spcPts val="0"/>
              </a:spcAft>
              <a:buClrTx/>
              <a:buSzTx/>
              <a:buFontTx/>
              <a:buNone/>
              <a:tabLst/>
              <a:defRPr/>
            </a:pPr>
            <a:r>
              <a:rPr kumimoji="0" lang="en-AU" sz="1333" b="1" i="0" u="none" strike="noStrike" kern="1200" cap="all" spc="0" normalizeH="0" baseline="0" noProof="0" dirty="0">
                <a:ln>
                  <a:noFill/>
                </a:ln>
                <a:solidFill>
                  <a:prstClr val="white"/>
                </a:solidFill>
                <a:effectLst/>
                <a:uLnTx/>
                <a:uFillTx/>
                <a:latin typeface="Graphik" panose="020B0503030202060203" pitchFamily="34" charset="77"/>
                <a:ea typeface="Roboto" panose="02000000000000000000" pitchFamily="2" charset="0"/>
                <a:cs typeface="Arial" panose="020B0604020202020204" pitchFamily="34" charset="0"/>
              </a:rPr>
              <a:t>PROD</a:t>
            </a:r>
          </a:p>
        </p:txBody>
      </p:sp>
      <p:sp>
        <p:nvSpPr>
          <p:cNvPr id="19" name="TextBox 18">
            <a:extLst>
              <a:ext uri="{FF2B5EF4-FFF2-40B4-BE49-F238E27FC236}">
                <a16:creationId xmlns:a16="http://schemas.microsoft.com/office/drawing/2014/main" id="{B0A031C4-B48E-4E8A-845F-589B6028BE63}"/>
              </a:ext>
            </a:extLst>
          </p:cNvPr>
          <p:cNvSpPr txBox="1"/>
          <p:nvPr/>
        </p:nvSpPr>
        <p:spPr>
          <a:xfrm>
            <a:off x="4842661" y="3353318"/>
            <a:ext cx="6819579" cy="1107996"/>
          </a:xfrm>
          <a:prstGeom prst="rect">
            <a:avLst/>
          </a:prstGeom>
          <a:solidFill>
            <a:schemeClr val="bg1"/>
          </a:solidFill>
        </p:spPr>
        <p:txBody>
          <a:bodyPr wrap="square" lIns="0" tIns="0" rIns="0" bIns="0"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the end of each sprint, code is pulled into this secure environment where the PMO’s NBIS independent integration test team conducts testing on the full SoS.  This involves end-to-end testing to determine if the flow of the SoS from start to finish is behaving as expected. The purpose of performing this testing is to identify system dependencies and to ensure that data integrity is maintained between various system components and products. This includes interface testing with NBIS integrated components and products, and designated external data sources.</a:t>
            </a:r>
          </a:p>
        </p:txBody>
      </p:sp>
      <p:sp>
        <p:nvSpPr>
          <p:cNvPr id="21" name="TextBox 20">
            <a:extLst>
              <a:ext uri="{FF2B5EF4-FFF2-40B4-BE49-F238E27FC236}">
                <a16:creationId xmlns:a16="http://schemas.microsoft.com/office/drawing/2014/main" id="{34900BC8-3222-4689-B67B-72054339EF50}"/>
              </a:ext>
            </a:extLst>
          </p:cNvPr>
          <p:cNvSpPr txBox="1"/>
          <p:nvPr/>
        </p:nvSpPr>
        <p:spPr>
          <a:xfrm>
            <a:off x="4161117" y="1557998"/>
            <a:ext cx="7399052" cy="553998"/>
          </a:xfrm>
          <a:prstGeom prst="rect">
            <a:avLst/>
          </a:prstGeom>
          <a:noFill/>
        </p:spPr>
        <p:txBody>
          <a:bodyPr wrap="square" lIns="0" tIns="0" rIns="0" bIns="0"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NBIS System of Systems (SoS) Release is put into operation for its intended use by the end users.  When ready, code is pulled into the Production Environment in a "Blue" state and is made available to a controlled user base.  When ready for transfer to a "Green" state, it is then made available to the full user base. </a:t>
            </a:r>
          </a:p>
        </p:txBody>
      </p:sp>
      <p:sp>
        <p:nvSpPr>
          <p:cNvPr id="27" name="Text Placeholder 2">
            <a:extLst>
              <a:ext uri="{FF2B5EF4-FFF2-40B4-BE49-F238E27FC236}">
                <a16:creationId xmlns:a16="http://schemas.microsoft.com/office/drawing/2014/main" id="{732DE42F-880C-4675-AE44-2D8C3AE34924}"/>
              </a:ext>
            </a:extLst>
          </p:cNvPr>
          <p:cNvSpPr txBox="1">
            <a:spLocks/>
          </p:cNvSpPr>
          <p:nvPr/>
        </p:nvSpPr>
        <p:spPr>
          <a:xfrm>
            <a:off x="25483" y="1023127"/>
            <a:ext cx="2114971" cy="292589"/>
          </a:xfrm>
          <a:prstGeom prst="rect">
            <a:avLst/>
          </a:prstGeom>
        </p:spPr>
        <p:txBody>
          <a:bodyPr/>
          <a:lstStyle>
            <a:lvl1pPr marL="227013" indent="-227013" algn="l" defTabSz="914400" rtl="0" eaLnBrk="1" latinLnBrk="0" hangingPunct="1">
              <a:spcBef>
                <a:spcPts val="0"/>
              </a:spcBef>
              <a:spcAft>
                <a:spcPts val="300"/>
              </a:spcAft>
              <a:buFont typeface="Arial" panose="020B0604020202020204" pitchFamily="34" charset="0"/>
              <a:buChar char="•"/>
              <a:defRPr lang="en-US" sz="1800" b="1" kern="1200" dirty="0" smtClean="0">
                <a:solidFill>
                  <a:srgbClr val="2B353B"/>
                </a:solidFill>
                <a:latin typeface="Arial"/>
                <a:ea typeface="+mn-ea"/>
                <a:cs typeface="Arial"/>
              </a:defRPr>
            </a:lvl1pPr>
            <a:lvl2pPr marL="460375" indent="-233363" algn="l" defTabSz="914400" rtl="0" eaLnBrk="1" latinLnBrk="0" hangingPunct="1">
              <a:spcBef>
                <a:spcPts val="0"/>
              </a:spcBef>
              <a:spcAft>
                <a:spcPts val="300"/>
              </a:spcAft>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lgn="l" defTabSz="914400" rtl="0" eaLnBrk="1" latinLnBrk="0" hangingPunct="1">
              <a:spcBef>
                <a:spcPts val="0"/>
              </a:spcBef>
              <a:spcAft>
                <a:spcPts val="300"/>
              </a:spcAft>
              <a:buFont typeface="Arial" panose="020B0604020202020204" pitchFamily="34" charset="0"/>
              <a:buChar char="•"/>
              <a:defRPr lang="en-US" sz="1600" kern="1200" dirty="0" smtClean="0">
                <a:solidFill>
                  <a:srgbClr val="2B353B"/>
                </a:solidFill>
                <a:latin typeface="Arial"/>
                <a:ea typeface="+mn-ea"/>
                <a:cs typeface="Arial"/>
              </a:defRPr>
            </a:lvl3pPr>
            <a:lvl4pPr marL="914400" indent="-227013" algn="l" defTabSz="914400" rtl="0" eaLnBrk="1" latinLnBrk="0" hangingPunct="1">
              <a:spcBef>
                <a:spcPts val="0"/>
              </a:spcBef>
              <a:spcAft>
                <a:spcPts val="300"/>
              </a:spcAft>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lgn="l" defTabSz="914400" rtl="0" eaLnBrk="1" latinLnBrk="0" hangingPunct="1">
              <a:spcBef>
                <a:spcPts val="0"/>
              </a:spcBef>
              <a:spcAft>
                <a:spcPts val="300"/>
              </a:spcAft>
              <a:buFont typeface="Arial" panose="020B0604020202020204" pitchFamily="34" charset="0"/>
              <a:buChar char="•"/>
              <a:defRPr lang="en-US" sz="1400" kern="1200" dirty="0">
                <a:solidFill>
                  <a:srgbClr val="2B353B"/>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B353B"/>
                </a:solidFill>
                <a:effectLst/>
                <a:uLnTx/>
                <a:uFillTx/>
                <a:latin typeface="Graphik" panose="020B0503030202060203"/>
                <a:ea typeface="+mn-ea"/>
                <a:cs typeface="Arial"/>
              </a:rPr>
              <a:t>Environment Progression</a:t>
            </a:r>
          </a:p>
        </p:txBody>
      </p:sp>
      <p:sp>
        <p:nvSpPr>
          <p:cNvPr id="29" name="Text Placeholder 2">
            <a:extLst>
              <a:ext uri="{FF2B5EF4-FFF2-40B4-BE49-F238E27FC236}">
                <a16:creationId xmlns:a16="http://schemas.microsoft.com/office/drawing/2014/main" id="{3B683CCE-211D-4564-8848-65B47B141A08}"/>
              </a:ext>
            </a:extLst>
          </p:cNvPr>
          <p:cNvSpPr txBox="1">
            <a:spLocks/>
          </p:cNvSpPr>
          <p:nvPr/>
        </p:nvSpPr>
        <p:spPr>
          <a:xfrm>
            <a:off x="5768182" y="928864"/>
            <a:ext cx="4863636" cy="490869"/>
          </a:xfrm>
          <a:prstGeom prst="rect">
            <a:avLst/>
          </a:prstGeom>
        </p:spPr>
        <p:txBody>
          <a:bodyPr/>
          <a:lstStyle>
            <a:lvl1pPr marL="227013" indent="-227013" algn="l" defTabSz="914400" rtl="0" eaLnBrk="1" latinLnBrk="0" hangingPunct="1">
              <a:spcBef>
                <a:spcPts val="0"/>
              </a:spcBef>
              <a:spcAft>
                <a:spcPts val="300"/>
              </a:spcAft>
              <a:buFont typeface="Arial" panose="020B0604020202020204" pitchFamily="34" charset="0"/>
              <a:buChar char="•"/>
              <a:defRPr lang="en-US" sz="1800" b="1" kern="1200" dirty="0" smtClean="0">
                <a:solidFill>
                  <a:srgbClr val="2B353B"/>
                </a:solidFill>
                <a:latin typeface="Arial"/>
                <a:ea typeface="+mn-ea"/>
                <a:cs typeface="Arial"/>
              </a:defRPr>
            </a:lvl1pPr>
            <a:lvl2pPr marL="460375" indent="-233363" algn="l" defTabSz="914400" rtl="0" eaLnBrk="1" latinLnBrk="0" hangingPunct="1">
              <a:spcBef>
                <a:spcPts val="0"/>
              </a:spcBef>
              <a:spcAft>
                <a:spcPts val="300"/>
              </a:spcAft>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lgn="l" defTabSz="914400" rtl="0" eaLnBrk="1" latinLnBrk="0" hangingPunct="1">
              <a:spcBef>
                <a:spcPts val="0"/>
              </a:spcBef>
              <a:spcAft>
                <a:spcPts val="300"/>
              </a:spcAft>
              <a:buFont typeface="Arial" panose="020B0604020202020204" pitchFamily="34" charset="0"/>
              <a:buChar char="•"/>
              <a:defRPr lang="en-US" sz="1600" kern="1200" dirty="0" smtClean="0">
                <a:solidFill>
                  <a:srgbClr val="2B353B"/>
                </a:solidFill>
                <a:latin typeface="Arial"/>
                <a:ea typeface="+mn-ea"/>
                <a:cs typeface="Arial"/>
              </a:defRPr>
            </a:lvl3pPr>
            <a:lvl4pPr marL="914400" indent="-227013" algn="l" defTabSz="914400" rtl="0" eaLnBrk="1" latinLnBrk="0" hangingPunct="1">
              <a:spcBef>
                <a:spcPts val="0"/>
              </a:spcBef>
              <a:spcAft>
                <a:spcPts val="300"/>
              </a:spcAft>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lgn="l" defTabSz="914400" rtl="0" eaLnBrk="1" latinLnBrk="0" hangingPunct="1">
              <a:spcBef>
                <a:spcPts val="0"/>
              </a:spcBef>
              <a:spcAft>
                <a:spcPts val="300"/>
              </a:spcAft>
              <a:buFont typeface="Arial" panose="020B0604020202020204" pitchFamily="34" charset="0"/>
              <a:buChar char="•"/>
              <a:defRPr lang="en-US" sz="1400" kern="1200" dirty="0">
                <a:solidFill>
                  <a:srgbClr val="2B353B"/>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133" b="1" i="0" u="none" strike="noStrike" kern="1200" cap="none" spc="0" normalizeH="0" baseline="0" noProof="0" dirty="0">
                <a:ln>
                  <a:noFill/>
                </a:ln>
                <a:solidFill>
                  <a:srgbClr val="2B353B"/>
                </a:solidFill>
                <a:effectLst/>
                <a:uLnTx/>
                <a:uFillTx/>
                <a:latin typeface="Graphik" panose="020B0503030202060203"/>
                <a:ea typeface="+mn-ea"/>
                <a:cs typeface="Arial"/>
              </a:rPr>
              <a:t>Description</a:t>
            </a:r>
          </a:p>
        </p:txBody>
      </p:sp>
      <p:sp>
        <p:nvSpPr>
          <p:cNvPr id="35" name="Rectangle 34">
            <a:extLst>
              <a:ext uri="{FF2B5EF4-FFF2-40B4-BE49-F238E27FC236}">
                <a16:creationId xmlns:a16="http://schemas.microsoft.com/office/drawing/2014/main" id="{8E709A48-D6CB-46A6-BD54-D7A66492B7A1}"/>
              </a:ext>
            </a:extLst>
          </p:cNvPr>
          <p:cNvSpPr/>
          <p:nvPr/>
        </p:nvSpPr>
        <p:spPr>
          <a:xfrm>
            <a:off x="5549471" y="5525553"/>
            <a:ext cx="6457000" cy="830997"/>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Essential part of the software development process where the smallest testable parts of a Product are individually and independently scrutinized for proper operation as defined by approved user stories.  </a:t>
            </a:r>
            <a:r>
              <a:rPr kumimoji="0" lang="en-US"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Testing is user story guided automated testing and augmented where needed by manual testing. C</a:t>
            </a:r>
            <a:r>
              <a:rPr kumimoji="0" lang="en-US" sz="1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ode is tested daily during development within these environments.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B6481E0C-E164-4F00-A89A-F298A4687A60}"/>
              </a:ext>
            </a:extLst>
          </p:cNvPr>
          <p:cNvSpPr txBox="1"/>
          <p:nvPr/>
        </p:nvSpPr>
        <p:spPr>
          <a:xfrm>
            <a:off x="4454282" y="2305138"/>
            <a:ext cx="7399052" cy="101566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Serves as an operationally relevant/representative test environment and is focused on "User Acceptance Testing (UAT)" and  "Business Process Validation" testing.  Testing in this environment is done on code that is: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Stable SoS code at the solution level</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Configuration Control Locked (environment frozen).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Refer to slide notes for more information.</a:t>
            </a:r>
          </a:p>
        </p:txBody>
      </p:sp>
      <p:sp>
        <p:nvSpPr>
          <p:cNvPr id="34" name="Rectangle 33">
            <a:extLst>
              <a:ext uri="{FF2B5EF4-FFF2-40B4-BE49-F238E27FC236}">
                <a16:creationId xmlns:a16="http://schemas.microsoft.com/office/drawing/2014/main" id="{537592A6-DA11-4DEF-9A98-BD517CEC6BD8}"/>
              </a:ext>
            </a:extLst>
          </p:cNvPr>
          <p:cNvSpPr/>
          <p:nvPr/>
        </p:nvSpPr>
        <p:spPr>
          <a:xfrm>
            <a:off x="5249575" y="4522642"/>
            <a:ext cx="6603759" cy="830997"/>
          </a:xfrm>
          <a:prstGeom prst="rect">
            <a:avLst/>
          </a:prstGeom>
          <a:solidFill>
            <a:schemeClr val="bg1"/>
          </a:solid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Testing at this stage of development includes functional, vendor product-to-product interface and integration testing. Testing is user story guided automated testing augmented where needed by manual testing.  </a:t>
            </a:r>
            <a:r>
              <a:rPr kumimoji="0" lang="en-US"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This environment may be used by EBSO to conduct a Product Owner Level Feature Review on each NBIS Product that is part of the designated NBIS Release </a:t>
            </a:r>
          </a:p>
        </p:txBody>
      </p:sp>
    </p:spTree>
    <p:extLst>
      <p:ext uri="{BB962C8B-B14F-4D97-AF65-F5344CB8AC3E}">
        <p14:creationId xmlns:p14="http://schemas.microsoft.com/office/powerpoint/2010/main" val="424037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C41635-C4DC-49F7-B16E-F606267626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935736-6DC4-47F4-9AC4-BE352C6182E9}" type="slidenum">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5" name="Title 4">
            <a:extLst>
              <a:ext uri="{FF2B5EF4-FFF2-40B4-BE49-F238E27FC236}">
                <a16:creationId xmlns:a16="http://schemas.microsoft.com/office/drawing/2014/main" id="{0D135CC4-297C-4FA1-A3DB-1353BBBC6807}"/>
              </a:ext>
            </a:extLst>
          </p:cNvPr>
          <p:cNvSpPr>
            <a:spLocks noGrp="1"/>
          </p:cNvSpPr>
          <p:nvPr>
            <p:ph type="title"/>
          </p:nvPr>
        </p:nvSpPr>
        <p:spPr>
          <a:xfrm>
            <a:off x="173696" y="-185060"/>
            <a:ext cx="9996040" cy="855007"/>
          </a:xfrm>
        </p:spPr>
        <p:txBody>
          <a:bodyPr>
            <a:noAutofit/>
          </a:bodyPr>
          <a:lstStyle/>
          <a:p>
            <a:pPr algn="ctr"/>
            <a:r>
              <a:rPr lang="en-US" sz="2400" b="1" dirty="0"/>
              <a:t>The Evaluation Strategy: Building Knowledge, Answering Questions, Supporting Decisions</a:t>
            </a:r>
          </a:p>
        </p:txBody>
      </p:sp>
      <p:sp>
        <p:nvSpPr>
          <p:cNvPr id="12" name="Flowchart: Decision 11">
            <a:extLst>
              <a:ext uri="{FF2B5EF4-FFF2-40B4-BE49-F238E27FC236}">
                <a16:creationId xmlns:a16="http://schemas.microsoft.com/office/drawing/2014/main" id="{F26157CA-E2D6-489B-AB27-C99C54B8EF45}"/>
              </a:ext>
            </a:extLst>
          </p:cNvPr>
          <p:cNvSpPr/>
          <p:nvPr/>
        </p:nvSpPr>
        <p:spPr>
          <a:xfrm>
            <a:off x="1514195" y="1049003"/>
            <a:ext cx="1269833" cy="807641"/>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Light"/>
                <a:ea typeface="+mn-ea"/>
                <a:cs typeface="+mn-cs"/>
              </a:rPr>
              <a:t>Software Ready for GAT</a:t>
            </a:r>
          </a:p>
        </p:txBody>
      </p:sp>
      <p:sp>
        <p:nvSpPr>
          <p:cNvPr id="22" name="Flowchart: Alternate Process 21">
            <a:extLst>
              <a:ext uri="{FF2B5EF4-FFF2-40B4-BE49-F238E27FC236}">
                <a16:creationId xmlns:a16="http://schemas.microsoft.com/office/drawing/2014/main" id="{8CF10EAA-EB07-491C-A24C-3A48723E720E}"/>
              </a:ext>
            </a:extLst>
          </p:cNvPr>
          <p:cNvSpPr/>
          <p:nvPr/>
        </p:nvSpPr>
        <p:spPr>
          <a:xfrm>
            <a:off x="258547" y="1065445"/>
            <a:ext cx="1084307" cy="767687"/>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Unit &amp; Integration Testing</a:t>
            </a:r>
          </a:p>
        </p:txBody>
      </p:sp>
      <p:sp>
        <p:nvSpPr>
          <p:cNvPr id="36" name="Flowchart: Decision 35">
            <a:extLst>
              <a:ext uri="{FF2B5EF4-FFF2-40B4-BE49-F238E27FC236}">
                <a16:creationId xmlns:a16="http://schemas.microsoft.com/office/drawing/2014/main" id="{8F3B30FF-D4A1-4238-898E-071AB6047231}"/>
              </a:ext>
            </a:extLst>
          </p:cNvPr>
          <p:cNvSpPr/>
          <p:nvPr/>
        </p:nvSpPr>
        <p:spPr>
          <a:xfrm>
            <a:off x="3441173" y="1596426"/>
            <a:ext cx="1269833" cy="807641"/>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Light"/>
                <a:ea typeface="+mn-ea"/>
                <a:cs typeface="+mn-cs"/>
              </a:rPr>
              <a:t>Software Ready for EUA</a:t>
            </a:r>
          </a:p>
        </p:txBody>
      </p:sp>
      <p:sp>
        <p:nvSpPr>
          <p:cNvPr id="37" name="Flowchart: Alternate Process 36">
            <a:extLst>
              <a:ext uri="{FF2B5EF4-FFF2-40B4-BE49-F238E27FC236}">
                <a16:creationId xmlns:a16="http://schemas.microsoft.com/office/drawing/2014/main" id="{5A60BA02-3C5C-4067-BEE3-00A88679FF4E}"/>
              </a:ext>
            </a:extLst>
          </p:cNvPr>
          <p:cNvSpPr/>
          <p:nvPr/>
        </p:nvSpPr>
        <p:spPr>
          <a:xfrm>
            <a:off x="2558989" y="1782497"/>
            <a:ext cx="713248" cy="435501"/>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GAT</a:t>
            </a:r>
          </a:p>
        </p:txBody>
      </p:sp>
      <p:sp>
        <p:nvSpPr>
          <p:cNvPr id="39" name="Flowchart: Decision 38">
            <a:extLst>
              <a:ext uri="{FF2B5EF4-FFF2-40B4-BE49-F238E27FC236}">
                <a16:creationId xmlns:a16="http://schemas.microsoft.com/office/drawing/2014/main" id="{54757FC2-8276-4706-917E-FFCFEB0FCA93}"/>
              </a:ext>
            </a:extLst>
          </p:cNvPr>
          <p:cNvSpPr/>
          <p:nvPr/>
        </p:nvSpPr>
        <p:spPr>
          <a:xfrm>
            <a:off x="5340600" y="2143452"/>
            <a:ext cx="1307105" cy="807641"/>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Light"/>
                <a:ea typeface="+mn-ea"/>
                <a:cs typeface="+mn-cs"/>
              </a:rPr>
              <a:t>Ready for Production</a:t>
            </a:r>
          </a:p>
        </p:txBody>
      </p:sp>
      <p:sp>
        <p:nvSpPr>
          <p:cNvPr id="42" name="Flowchart: Decision 41">
            <a:extLst>
              <a:ext uri="{FF2B5EF4-FFF2-40B4-BE49-F238E27FC236}">
                <a16:creationId xmlns:a16="http://schemas.microsoft.com/office/drawing/2014/main" id="{C62DD4AD-B887-4B23-AD5E-A76E61C5CEBC}"/>
              </a:ext>
            </a:extLst>
          </p:cNvPr>
          <p:cNvSpPr/>
          <p:nvPr/>
        </p:nvSpPr>
        <p:spPr>
          <a:xfrm>
            <a:off x="7645297" y="3681047"/>
            <a:ext cx="1375535" cy="807641"/>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Light"/>
                <a:ea typeface="+mn-ea"/>
                <a:cs typeface="+mn-cs"/>
              </a:rPr>
              <a:t>Mission Thread/ Integrated Capability Ready for UAT</a:t>
            </a:r>
          </a:p>
        </p:txBody>
      </p:sp>
      <p:sp>
        <p:nvSpPr>
          <p:cNvPr id="45" name="Flowchart: Decision 44">
            <a:extLst>
              <a:ext uri="{FF2B5EF4-FFF2-40B4-BE49-F238E27FC236}">
                <a16:creationId xmlns:a16="http://schemas.microsoft.com/office/drawing/2014/main" id="{5B6B7DBA-682F-4F6C-B67E-F2BAB487EE7A}"/>
              </a:ext>
            </a:extLst>
          </p:cNvPr>
          <p:cNvSpPr/>
          <p:nvPr/>
        </p:nvSpPr>
        <p:spPr>
          <a:xfrm>
            <a:off x="9691146" y="4249684"/>
            <a:ext cx="1375535" cy="807641"/>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Light"/>
                <a:ea typeface="+mn-ea"/>
                <a:cs typeface="+mn-cs"/>
              </a:rPr>
              <a:t>Integrated Capability Ready for LUT</a:t>
            </a:r>
          </a:p>
        </p:txBody>
      </p:sp>
      <p:sp>
        <p:nvSpPr>
          <p:cNvPr id="47" name="Flowchart: Preparation 46">
            <a:extLst>
              <a:ext uri="{FF2B5EF4-FFF2-40B4-BE49-F238E27FC236}">
                <a16:creationId xmlns:a16="http://schemas.microsoft.com/office/drawing/2014/main" id="{B6E80E80-E6D4-4233-B731-8C29E5483CD5}"/>
              </a:ext>
            </a:extLst>
          </p:cNvPr>
          <p:cNvSpPr/>
          <p:nvPr/>
        </p:nvSpPr>
        <p:spPr>
          <a:xfrm>
            <a:off x="100463" y="2310847"/>
            <a:ext cx="1404011" cy="725557"/>
          </a:xfrm>
          <a:prstGeom prst="flowChartPreparation">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Light"/>
                <a:ea typeface="+mn-ea"/>
                <a:cs typeface="+mn-cs"/>
              </a:rPr>
              <a:t>Software Deployed to Test Environment</a:t>
            </a:r>
          </a:p>
        </p:txBody>
      </p:sp>
      <p:sp>
        <p:nvSpPr>
          <p:cNvPr id="48" name="Flowchart: Alternate Process 47">
            <a:extLst>
              <a:ext uri="{FF2B5EF4-FFF2-40B4-BE49-F238E27FC236}">
                <a16:creationId xmlns:a16="http://schemas.microsoft.com/office/drawing/2014/main" id="{688F4EFA-C7D9-4710-A9D0-99293411BDBA}"/>
              </a:ext>
            </a:extLst>
          </p:cNvPr>
          <p:cNvSpPr/>
          <p:nvPr/>
        </p:nvSpPr>
        <p:spPr>
          <a:xfrm>
            <a:off x="4473515" y="2339462"/>
            <a:ext cx="713248" cy="435501"/>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EUA</a:t>
            </a:r>
          </a:p>
        </p:txBody>
      </p:sp>
      <p:sp>
        <p:nvSpPr>
          <p:cNvPr id="49" name="Flowchart: Alternate Process 48">
            <a:extLst>
              <a:ext uri="{FF2B5EF4-FFF2-40B4-BE49-F238E27FC236}">
                <a16:creationId xmlns:a16="http://schemas.microsoft.com/office/drawing/2014/main" id="{46331146-062B-4594-B441-AAF3302D85C9}"/>
              </a:ext>
            </a:extLst>
          </p:cNvPr>
          <p:cNvSpPr/>
          <p:nvPr/>
        </p:nvSpPr>
        <p:spPr>
          <a:xfrm>
            <a:off x="6674464" y="3861722"/>
            <a:ext cx="713248" cy="435501"/>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E2E</a:t>
            </a:r>
          </a:p>
        </p:txBody>
      </p:sp>
      <p:sp>
        <p:nvSpPr>
          <p:cNvPr id="50" name="Flowchart: Alternate Process 49">
            <a:extLst>
              <a:ext uri="{FF2B5EF4-FFF2-40B4-BE49-F238E27FC236}">
                <a16:creationId xmlns:a16="http://schemas.microsoft.com/office/drawing/2014/main" id="{A426BE3D-58FC-452C-88F7-A764781D31FE}"/>
              </a:ext>
            </a:extLst>
          </p:cNvPr>
          <p:cNvSpPr/>
          <p:nvPr/>
        </p:nvSpPr>
        <p:spPr>
          <a:xfrm>
            <a:off x="8806920" y="4427028"/>
            <a:ext cx="713248" cy="435501"/>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UAT</a:t>
            </a:r>
          </a:p>
        </p:txBody>
      </p:sp>
      <p:cxnSp>
        <p:nvCxnSpPr>
          <p:cNvPr id="52" name="Straight Arrow Connector 51">
            <a:extLst>
              <a:ext uri="{FF2B5EF4-FFF2-40B4-BE49-F238E27FC236}">
                <a16:creationId xmlns:a16="http://schemas.microsoft.com/office/drawing/2014/main" id="{CD57BEA0-B9C0-4F66-BECC-4875183E5CFA}"/>
              </a:ext>
            </a:extLst>
          </p:cNvPr>
          <p:cNvCxnSpPr>
            <a:cxnSpLocks/>
            <a:stCxn id="22" idx="3"/>
            <a:endCxn id="12" idx="1"/>
          </p:cNvCxnSpPr>
          <p:nvPr/>
        </p:nvCxnSpPr>
        <p:spPr>
          <a:xfrm>
            <a:off x="1342854" y="1449289"/>
            <a:ext cx="171341" cy="353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F60FF8F7-6A28-450F-A23B-FC489C10697E}"/>
              </a:ext>
            </a:extLst>
          </p:cNvPr>
          <p:cNvCxnSpPr>
            <a:cxnSpLocks/>
            <a:stCxn id="12" idx="3"/>
            <a:endCxn id="37" idx="0"/>
          </p:cNvCxnSpPr>
          <p:nvPr/>
        </p:nvCxnSpPr>
        <p:spPr>
          <a:xfrm>
            <a:off x="2784028" y="1452824"/>
            <a:ext cx="131585" cy="329673"/>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D8BDB95-D989-4898-953C-D0A589E55D32}"/>
              </a:ext>
            </a:extLst>
          </p:cNvPr>
          <p:cNvSpPr txBox="1"/>
          <p:nvPr/>
        </p:nvSpPr>
        <p:spPr>
          <a:xfrm>
            <a:off x="2885796" y="1366050"/>
            <a:ext cx="493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Yes</a:t>
            </a:r>
          </a:p>
        </p:txBody>
      </p:sp>
      <p:cxnSp>
        <p:nvCxnSpPr>
          <p:cNvPr id="59" name="Straight Arrow Connector 58">
            <a:extLst>
              <a:ext uri="{FF2B5EF4-FFF2-40B4-BE49-F238E27FC236}">
                <a16:creationId xmlns:a16="http://schemas.microsoft.com/office/drawing/2014/main" id="{5ED07788-4DBA-4182-96F2-F55ECA643DF1}"/>
              </a:ext>
            </a:extLst>
          </p:cNvPr>
          <p:cNvCxnSpPr>
            <a:cxnSpLocks/>
            <a:stCxn id="47" idx="0"/>
            <a:endCxn id="22" idx="2"/>
          </p:cNvCxnSpPr>
          <p:nvPr/>
        </p:nvCxnSpPr>
        <p:spPr>
          <a:xfrm flipH="1" flipV="1">
            <a:off x="800701" y="1833132"/>
            <a:ext cx="1768" cy="47771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53C29871-2F94-4939-96EE-2D2FBB726F53}"/>
              </a:ext>
            </a:extLst>
          </p:cNvPr>
          <p:cNvCxnSpPr>
            <a:cxnSpLocks/>
            <a:stCxn id="36" idx="3"/>
            <a:endCxn id="48" idx="0"/>
          </p:cNvCxnSpPr>
          <p:nvPr/>
        </p:nvCxnSpPr>
        <p:spPr>
          <a:xfrm>
            <a:off x="4711006" y="2000247"/>
            <a:ext cx="119133" cy="339215"/>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F764017-1903-4D6D-8C74-542C5FAE8F90}"/>
              </a:ext>
            </a:extLst>
          </p:cNvPr>
          <p:cNvSpPr txBox="1"/>
          <p:nvPr/>
        </p:nvSpPr>
        <p:spPr>
          <a:xfrm>
            <a:off x="4814240" y="1918857"/>
            <a:ext cx="493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Yes</a:t>
            </a:r>
          </a:p>
        </p:txBody>
      </p:sp>
      <p:cxnSp>
        <p:nvCxnSpPr>
          <p:cNvPr id="63" name="Connector: Elbow 62">
            <a:extLst>
              <a:ext uri="{FF2B5EF4-FFF2-40B4-BE49-F238E27FC236}">
                <a16:creationId xmlns:a16="http://schemas.microsoft.com/office/drawing/2014/main" id="{3F9E26DA-8288-4EA0-8928-8390182905E2}"/>
              </a:ext>
            </a:extLst>
          </p:cNvPr>
          <p:cNvCxnSpPr>
            <a:cxnSpLocks/>
            <a:stCxn id="33" idx="2"/>
            <a:endCxn id="49" idx="0"/>
          </p:cNvCxnSpPr>
          <p:nvPr/>
        </p:nvCxnSpPr>
        <p:spPr>
          <a:xfrm rot="5400000">
            <a:off x="6909604" y="3738876"/>
            <a:ext cx="244331" cy="1361"/>
          </a:xfrm>
          <a:prstGeom prst="bent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F94E700-2D6D-4EE7-8370-FD324CBCF59C}"/>
              </a:ext>
            </a:extLst>
          </p:cNvPr>
          <p:cNvSpPr txBox="1"/>
          <p:nvPr/>
        </p:nvSpPr>
        <p:spPr>
          <a:xfrm>
            <a:off x="6576221" y="2501173"/>
            <a:ext cx="493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Yes</a:t>
            </a:r>
          </a:p>
        </p:txBody>
      </p:sp>
      <p:cxnSp>
        <p:nvCxnSpPr>
          <p:cNvPr id="65" name="Connector: Elbow 64">
            <a:extLst>
              <a:ext uri="{FF2B5EF4-FFF2-40B4-BE49-F238E27FC236}">
                <a16:creationId xmlns:a16="http://schemas.microsoft.com/office/drawing/2014/main" id="{A13E0702-30A1-4D09-B150-0E01F7F38F58}"/>
              </a:ext>
            </a:extLst>
          </p:cNvPr>
          <p:cNvCxnSpPr>
            <a:cxnSpLocks/>
          </p:cNvCxnSpPr>
          <p:nvPr/>
        </p:nvCxnSpPr>
        <p:spPr>
          <a:xfrm>
            <a:off x="9025761" y="4090451"/>
            <a:ext cx="131585" cy="329673"/>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3166D25-5116-42D4-A075-B233DD7CCA20}"/>
              </a:ext>
            </a:extLst>
          </p:cNvPr>
          <p:cNvSpPr txBox="1"/>
          <p:nvPr/>
        </p:nvSpPr>
        <p:spPr>
          <a:xfrm>
            <a:off x="9118004" y="3994152"/>
            <a:ext cx="493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Yes</a:t>
            </a:r>
          </a:p>
        </p:txBody>
      </p:sp>
      <p:cxnSp>
        <p:nvCxnSpPr>
          <p:cNvPr id="70" name="Straight Arrow Connector 69">
            <a:extLst>
              <a:ext uri="{FF2B5EF4-FFF2-40B4-BE49-F238E27FC236}">
                <a16:creationId xmlns:a16="http://schemas.microsoft.com/office/drawing/2014/main" id="{18D71076-9B9B-49C9-8291-FAE5BD910EF6}"/>
              </a:ext>
            </a:extLst>
          </p:cNvPr>
          <p:cNvCxnSpPr>
            <a:cxnSpLocks/>
            <a:stCxn id="37" idx="3"/>
            <a:endCxn id="36" idx="1"/>
          </p:cNvCxnSpPr>
          <p:nvPr/>
        </p:nvCxnSpPr>
        <p:spPr>
          <a:xfrm flipV="1">
            <a:off x="3272237" y="2000247"/>
            <a:ext cx="168936" cy="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80A5A65-4D84-4823-866E-3040B125B13F}"/>
              </a:ext>
            </a:extLst>
          </p:cNvPr>
          <p:cNvCxnSpPr>
            <a:cxnSpLocks/>
            <a:stCxn id="48" idx="3"/>
            <a:endCxn id="39" idx="1"/>
          </p:cNvCxnSpPr>
          <p:nvPr/>
        </p:nvCxnSpPr>
        <p:spPr>
          <a:xfrm flipV="1">
            <a:off x="5186763" y="2547273"/>
            <a:ext cx="153837" cy="994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25B58CC-57B7-4026-B6F7-4B09E4D2627A}"/>
              </a:ext>
            </a:extLst>
          </p:cNvPr>
          <p:cNvCxnSpPr>
            <a:cxnSpLocks/>
            <a:stCxn id="49" idx="3"/>
            <a:endCxn id="42" idx="1"/>
          </p:cNvCxnSpPr>
          <p:nvPr/>
        </p:nvCxnSpPr>
        <p:spPr>
          <a:xfrm>
            <a:off x="7387712" y="4079473"/>
            <a:ext cx="257585" cy="539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16C8F53-E738-4CC8-954A-8BCDCA20CD2C}"/>
              </a:ext>
            </a:extLst>
          </p:cNvPr>
          <p:cNvCxnSpPr>
            <a:cxnSpLocks/>
            <a:stCxn id="50" idx="3"/>
            <a:endCxn id="45" idx="1"/>
          </p:cNvCxnSpPr>
          <p:nvPr/>
        </p:nvCxnSpPr>
        <p:spPr>
          <a:xfrm>
            <a:off x="9520168" y="4644779"/>
            <a:ext cx="170978" cy="87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1" name="table">
            <a:extLst>
              <a:ext uri="{FF2B5EF4-FFF2-40B4-BE49-F238E27FC236}">
                <a16:creationId xmlns:a16="http://schemas.microsoft.com/office/drawing/2014/main" id="{D7EC15EB-0A17-490B-8D70-38401F89DE8A}"/>
              </a:ext>
            </a:extLst>
          </p:cNvPr>
          <p:cNvPicPr>
            <a:picLocks noChangeAspect="1"/>
          </p:cNvPicPr>
          <p:nvPr/>
        </p:nvPicPr>
        <p:blipFill rotWithShape="1">
          <a:blip r:embed="rId2"/>
          <a:srcRect b="47387"/>
          <a:stretch/>
        </p:blipFill>
        <p:spPr>
          <a:xfrm>
            <a:off x="361358" y="5736914"/>
            <a:ext cx="2134331" cy="879426"/>
          </a:xfrm>
          <a:prstGeom prst="rect">
            <a:avLst/>
          </a:prstGeom>
        </p:spPr>
      </p:pic>
      <p:sp>
        <p:nvSpPr>
          <p:cNvPr id="33" name="Flowchart: Decision 32">
            <a:extLst>
              <a:ext uri="{FF2B5EF4-FFF2-40B4-BE49-F238E27FC236}">
                <a16:creationId xmlns:a16="http://schemas.microsoft.com/office/drawing/2014/main" id="{BFDF3DEF-32E2-4F79-B808-F5B1D7049763}"/>
              </a:ext>
            </a:extLst>
          </p:cNvPr>
          <p:cNvSpPr/>
          <p:nvPr/>
        </p:nvSpPr>
        <p:spPr>
          <a:xfrm>
            <a:off x="6344681" y="2809750"/>
            <a:ext cx="1375535" cy="807641"/>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Light"/>
                <a:ea typeface="+mn-ea"/>
                <a:cs typeface="+mn-cs"/>
              </a:rPr>
              <a:t>Mission Thread/ Integrated Capability Ready for E2E</a:t>
            </a:r>
          </a:p>
        </p:txBody>
      </p:sp>
      <p:sp>
        <p:nvSpPr>
          <p:cNvPr id="35" name="TextBox 34">
            <a:extLst>
              <a:ext uri="{FF2B5EF4-FFF2-40B4-BE49-F238E27FC236}">
                <a16:creationId xmlns:a16="http://schemas.microsoft.com/office/drawing/2014/main" id="{74C47783-E454-4CED-A003-74DAD2E75774}"/>
              </a:ext>
            </a:extLst>
          </p:cNvPr>
          <p:cNvSpPr txBox="1"/>
          <p:nvPr/>
        </p:nvSpPr>
        <p:spPr>
          <a:xfrm>
            <a:off x="4178426" y="1215734"/>
            <a:ext cx="2076152"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9A57CD"/>
                </a:solidFill>
                <a:effectLst/>
                <a:uLnTx/>
                <a:uFillTx/>
                <a:latin typeface="Calibri Light"/>
                <a:ea typeface="+mn-ea"/>
                <a:cs typeface="+mn-cs"/>
              </a:rPr>
              <a:t>Some or all users may elect to start using portions of incrementally delivered capability prior to full capability integration</a:t>
            </a:r>
          </a:p>
        </p:txBody>
      </p:sp>
      <p:sp>
        <p:nvSpPr>
          <p:cNvPr id="38" name="Flowchart: Decision 37">
            <a:extLst>
              <a:ext uri="{FF2B5EF4-FFF2-40B4-BE49-F238E27FC236}">
                <a16:creationId xmlns:a16="http://schemas.microsoft.com/office/drawing/2014/main" id="{9BF3C865-AAFB-4526-ADFD-40126D43E38E}"/>
              </a:ext>
            </a:extLst>
          </p:cNvPr>
          <p:cNvSpPr/>
          <p:nvPr/>
        </p:nvSpPr>
        <p:spPr>
          <a:xfrm>
            <a:off x="7625315" y="855434"/>
            <a:ext cx="1482232" cy="1018496"/>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Light"/>
                <a:ea typeface="+mn-ea"/>
                <a:cs typeface="+mn-cs"/>
              </a:rPr>
              <a:t>Agencies &amp; Mission Thread/ Ready for Full Scale Use</a:t>
            </a:r>
          </a:p>
        </p:txBody>
      </p:sp>
      <p:sp>
        <p:nvSpPr>
          <p:cNvPr id="40" name="Flowchart: Decision 39">
            <a:extLst>
              <a:ext uri="{FF2B5EF4-FFF2-40B4-BE49-F238E27FC236}">
                <a16:creationId xmlns:a16="http://schemas.microsoft.com/office/drawing/2014/main" id="{E3EB23E7-8898-4F75-9AF5-00ADBAABEB2D}"/>
              </a:ext>
            </a:extLst>
          </p:cNvPr>
          <p:cNvSpPr/>
          <p:nvPr/>
        </p:nvSpPr>
        <p:spPr>
          <a:xfrm>
            <a:off x="9989560" y="1527819"/>
            <a:ext cx="1587645" cy="807641"/>
          </a:xfrm>
          <a:prstGeom prst="flowChartDecision">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Light"/>
                <a:ea typeface="+mn-ea"/>
                <a:cs typeface="+mn-cs"/>
              </a:rPr>
              <a:t>Ready for Sustained Operational Use</a:t>
            </a:r>
          </a:p>
        </p:txBody>
      </p:sp>
      <p:sp>
        <p:nvSpPr>
          <p:cNvPr id="41" name="Flowchart: Alternate Process 40">
            <a:extLst>
              <a:ext uri="{FF2B5EF4-FFF2-40B4-BE49-F238E27FC236}">
                <a16:creationId xmlns:a16="http://schemas.microsoft.com/office/drawing/2014/main" id="{AAF6D78F-72AF-477A-9FA3-219B1B42C4AC}"/>
              </a:ext>
            </a:extLst>
          </p:cNvPr>
          <p:cNvSpPr/>
          <p:nvPr/>
        </p:nvSpPr>
        <p:spPr>
          <a:xfrm>
            <a:off x="6673532" y="1148021"/>
            <a:ext cx="713248" cy="435501"/>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LUT</a:t>
            </a:r>
          </a:p>
        </p:txBody>
      </p:sp>
      <p:sp>
        <p:nvSpPr>
          <p:cNvPr id="43" name="Flowchart: Alternate Process 42">
            <a:extLst>
              <a:ext uri="{FF2B5EF4-FFF2-40B4-BE49-F238E27FC236}">
                <a16:creationId xmlns:a16="http://schemas.microsoft.com/office/drawing/2014/main" id="{82E947A2-7DE5-492B-B0EA-7274016A32D3}"/>
              </a:ext>
            </a:extLst>
          </p:cNvPr>
          <p:cNvSpPr/>
          <p:nvPr/>
        </p:nvSpPr>
        <p:spPr>
          <a:xfrm>
            <a:off x="9105334" y="1713327"/>
            <a:ext cx="713248" cy="435501"/>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OA</a:t>
            </a:r>
          </a:p>
        </p:txBody>
      </p:sp>
      <p:cxnSp>
        <p:nvCxnSpPr>
          <p:cNvPr id="46" name="Connector: Elbow 45">
            <a:extLst>
              <a:ext uri="{FF2B5EF4-FFF2-40B4-BE49-F238E27FC236}">
                <a16:creationId xmlns:a16="http://schemas.microsoft.com/office/drawing/2014/main" id="{02DCB5BE-44FB-4B5F-95BC-B4FED0D672CD}"/>
              </a:ext>
            </a:extLst>
          </p:cNvPr>
          <p:cNvCxnSpPr>
            <a:cxnSpLocks/>
            <a:stCxn id="38" idx="3"/>
            <a:endCxn id="43" idx="0"/>
          </p:cNvCxnSpPr>
          <p:nvPr/>
        </p:nvCxnSpPr>
        <p:spPr>
          <a:xfrm>
            <a:off x="9107547" y="1364682"/>
            <a:ext cx="354411" cy="348645"/>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3B5C24B-5CE9-4F67-AA03-E4F4B8AD0DE4}"/>
              </a:ext>
            </a:extLst>
          </p:cNvPr>
          <p:cNvSpPr txBox="1"/>
          <p:nvPr/>
        </p:nvSpPr>
        <p:spPr>
          <a:xfrm>
            <a:off x="9038146" y="1056671"/>
            <a:ext cx="493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Yes</a:t>
            </a:r>
          </a:p>
        </p:txBody>
      </p:sp>
      <p:cxnSp>
        <p:nvCxnSpPr>
          <p:cNvPr id="53" name="Straight Arrow Connector 52">
            <a:extLst>
              <a:ext uri="{FF2B5EF4-FFF2-40B4-BE49-F238E27FC236}">
                <a16:creationId xmlns:a16="http://schemas.microsoft.com/office/drawing/2014/main" id="{3198B1A2-B9E9-42B2-8C4B-6CEE30592A2E}"/>
              </a:ext>
            </a:extLst>
          </p:cNvPr>
          <p:cNvCxnSpPr>
            <a:cxnSpLocks/>
            <a:stCxn id="41" idx="3"/>
            <a:endCxn id="38" idx="1"/>
          </p:cNvCxnSpPr>
          <p:nvPr/>
        </p:nvCxnSpPr>
        <p:spPr>
          <a:xfrm flipV="1">
            <a:off x="7386780" y="1364682"/>
            <a:ext cx="238535" cy="109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C2C4807-31B3-4EDB-B276-20DF3C04690D}"/>
              </a:ext>
            </a:extLst>
          </p:cNvPr>
          <p:cNvCxnSpPr>
            <a:cxnSpLocks/>
            <a:stCxn id="43" idx="3"/>
            <a:endCxn id="40" idx="1"/>
          </p:cNvCxnSpPr>
          <p:nvPr/>
        </p:nvCxnSpPr>
        <p:spPr>
          <a:xfrm>
            <a:off x="9818582" y="1931078"/>
            <a:ext cx="170978" cy="56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6" name="Flowchart: Preparation 55">
            <a:extLst>
              <a:ext uri="{FF2B5EF4-FFF2-40B4-BE49-F238E27FC236}">
                <a16:creationId xmlns:a16="http://schemas.microsoft.com/office/drawing/2014/main" id="{356E982A-3A59-4ECC-97EF-536DDEB8327F}"/>
              </a:ext>
            </a:extLst>
          </p:cNvPr>
          <p:cNvSpPr/>
          <p:nvPr/>
        </p:nvSpPr>
        <p:spPr>
          <a:xfrm>
            <a:off x="6425556" y="1769641"/>
            <a:ext cx="1219106" cy="606379"/>
          </a:xfrm>
          <a:prstGeom prst="flowChartPreparation">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Light"/>
                <a:ea typeface="+mn-ea"/>
                <a:cs typeface="+mn-cs"/>
              </a:rPr>
              <a:t>Software Deployed to Production</a:t>
            </a:r>
          </a:p>
        </p:txBody>
      </p:sp>
      <p:sp>
        <p:nvSpPr>
          <p:cNvPr id="58" name="Flowchart: Alternate Process 57">
            <a:extLst>
              <a:ext uri="{FF2B5EF4-FFF2-40B4-BE49-F238E27FC236}">
                <a16:creationId xmlns:a16="http://schemas.microsoft.com/office/drawing/2014/main" id="{D1394311-43FB-4C6C-B7A0-9259218A22FB}"/>
              </a:ext>
            </a:extLst>
          </p:cNvPr>
          <p:cNvSpPr/>
          <p:nvPr/>
        </p:nvSpPr>
        <p:spPr>
          <a:xfrm>
            <a:off x="11185074" y="2565851"/>
            <a:ext cx="930728" cy="1173392"/>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IOT&amp;E FOT&amp;E AS Needed</a:t>
            </a:r>
          </a:p>
        </p:txBody>
      </p:sp>
      <p:cxnSp>
        <p:nvCxnSpPr>
          <p:cNvPr id="25" name="Connector: Elbow 24">
            <a:extLst>
              <a:ext uri="{FF2B5EF4-FFF2-40B4-BE49-F238E27FC236}">
                <a16:creationId xmlns:a16="http://schemas.microsoft.com/office/drawing/2014/main" id="{AC1627A0-F381-4DE8-81D3-23BAA51B1A0F}"/>
              </a:ext>
            </a:extLst>
          </p:cNvPr>
          <p:cNvCxnSpPr>
            <a:cxnSpLocks/>
            <a:stCxn id="40" idx="3"/>
            <a:endCxn id="58" idx="0"/>
          </p:cNvCxnSpPr>
          <p:nvPr/>
        </p:nvCxnSpPr>
        <p:spPr>
          <a:xfrm>
            <a:off x="11577205" y="1931640"/>
            <a:ext cx="73233" cy="634211"/>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5537DE59-C653-4F22-A3A5-2B12EB71638A}"/>
              </a:ext>
            </a:extLst>
          </p:cNvPr>
          <p:cNvCxnSpPr>
            <a:cxnSpLocks/>
            <a:stCxn id="39" idx="3"/>
            <a:endCxn id="33" idx="0"/>
          </p:cNvCxnSpPr>
          <p:nvPr/>
        </p:nvCxnSpPr>
        <p:spPr>
          <a:xfrm>
            <a:off x="6647705" y="2547273"/>
            <a:ext cx="384744" cy="262477"/>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BAD06DEE-094C-4DCE-B1A1-3E10A5C1383B}"/>
              </a:ext>
            </a:extLst>
          </p:cNvPr>
          <p:cNvCxnSpPr>
            <a:cxnSpLocks/>
            <a:stCxn id="39" idx="0"/>
            <a:endCxn id="56" idx="1"/>
          </p:cNvCxnSpPr>
          <p:nvPr/>
        </p:nvCxnSpPr>
        <p:spPr>
          <a:xfrm rot="5400000" flipH="1" flipV="1">
            <a:off x="6174544" y="1892441"/>
            <a:ext cx="70621" cy="431403"/>
          </a:xfrm>
          <a:prstGeom prst="bentConnector2">
            <a:avLst/>
          </a:prstGeom>
          <a:ln w="1905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E22D341-F2A5-485B-B6C5-A22AD58237D4}"/>
              </a:ext>
            </a:extLst>
          </p:cNvPr>
          <p:cNvCxnSpPr>
            <a:cxnSpLocks/>
            <a:stCxn id="45" idx="0"/>
            <a:endCxn id="56" idx="3"/>
          </p:cNvCxnSpPr>
          <p:nvPr/>
        </p:nvCxnSpPr>
        <p:spPr>
          <a:xfrm flipH="1" flipV="1">
            <a:off x="7644662" y="2072831"/>
            <a:ext cx="2734252" cy="217685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EFEF740-28D0-4407-9029-51A1B10595A5}"/>
              </a:ext>
            </a:extLst>
          </p:cNvPr>
          <p:cNvSpPr txBox="1"/>
          <p:nvPr/>
        </p:nvSpPr>
        <p:spPr>
          <a:xfrm>
            <a:off x="10169736" y="3825894"/>
            <a:ext cx="493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Yes</a:t>
            </a:r>
          </a:p>
        </p:txBody>
      </p:sp>
      <p:cxnSp>
        <p:nvCxnSpPr>
          <p:cNvPr id="88" name="Straight Arrow Connector 87">
            <a:extLst>
              <a:ext uri="{FF2B5EF4-FFF2-40B4-BE49-F238E27FC236}">
                <a16:creationId xmlns:a16="http://schemas.microsoft.com/office/drawing/2014/main" id="{F22116BE-E61B-4CA7-B11E-3159318AD242}"/>
              </a:ext>
            </a:extLst>
          </p:cNvPr>
          <p:cNvCxnSpPr>
            <a:cxnSpLocks/>
            <a:stCxn id="56" idx="0"/>
            <a:endCxn id="41" idx="2"/>
          </p:cNvCxnSpPr>
          <p:nvPr/>
        </p:nvCxnSpPr>
        <p:spPr>
          <a:xfrm flipH="1" flipV="1">
            <a:off x="7030156" y="1583522"/>
            <a:ext cx="4953" cy="18611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F917C0DB-FDF5-44BA-990C-4401D08BC00C}"/>
              </a:ext>
            </a:extLst>
          </p:cNvPr>
          <p:cNvCxnSpPr>
            <a:cxnSpLocks/>
            <a:stCxn id="22" idx="0"/>
          </p:cNvCxnSpPr>
          <p:nvPr/>
        </p:nvCxnSpPr>
        <p:spPr>
          <a:xfrm rot="5400000" flipH="1" flipV="1">
            <a:off x="3371541" y="-1557167"/>
            <a:ext cx="51772" cy="5193453"/>
          </a:xfrm>
          <a:prstGeom prst="bentConnector2">
            <a:avLst/>
          </a:prstGeom>
          <a:ln w="1905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C623890-5DA2-4FC1-A61F-38A8671A749C}"/>
              </a:ext>
            </a:extLst>
          </p:cNvPr>
          <p:cNvCxnSpPr>
            <a:cxnSpLocks/>
          </p:cNvCxnSpPr>
          <p:nvPr/>
        </p:nvCxnSpPr>
        <p:spPr>
          <a:xfrm>
            <a:off x="5994152" y="1020240"/>
            <a:ext cx="679380" cy="762257"/>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97ACB0C-D6F3-4F13-A79C-BBB41A8F192F}"/>
              </a:ext>
            </a:extLst>
          </p:cNvPr>
          <p:cNvSpPr txBox="1"/>
          <p:nvPr/>
        </p:nvSpPr>
        <p:spPr>
          <a:xfrm>
            <a:off x="2425294" y="790575"/>
            <a:ext cx="180369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7030A0"/>
                </a:solidFill>
                <a:effectLst/>
                <a:uLnTx/>
                <a:uFillTx/>
                <a:latin typeface="Calibri Light"/>
                <a:ea typeface="+mn-ea"/>
                <a:cs typeface="+mn-cs"/>
              </a:rPr>
              <a:t>Patches, Emergency Fixes, Etc</a:t>
            </a:r>
            <a:r>
              <a:rPr kumimoji="0" lang="en-US" sz="1050" b="0" i="0" u="none" strike="noStrike" kern="1200" cap="none" spc="0" normalizeH="0" baseline="0" noProof="0" dirty="0">
                <a:ln>
                  <a:noFill/>
                </a:ln>
                <a:solidFill>
                  <a:prstClr val="black"/>
                </a:solidFill>
                <a:effectLst/>
                <a:uLnTx/>
                <a:uFillTx/>
                <a:latin typeface="Calibri Light"/>
                <a:ea typeface="+mn-ea"/>
                <a:cs typeface="+mn-cs"/>
              </a:rPr>
              <a:t>.</a:t>
            </a:r>
          </a:p>
        </p:txBody>
      </p:sp>
      <p:cxnSp>
        <p:nvCxnSpPr>
          <p:cNvPr id="104" name="Straight Arrow Connector 103">
            <a:extLst>
              <a:ext uri="{FF2B5EF4-FFF2-40B4-BE49-F238E27FC236}">
                <a16:creationId xmlns:a16="http://schemas.microsoft.com/office/drawing/2014/main" id="{38DA603C-0ACC-489F-A9C9-F547B9A836F2}"/>
              </a:ext>
            </a:extLst>
          </p:cNvPr>
          <p:cNvCxnSpPr>
            <a:cxnSpLocks/>
          </p:cNvCxnSpPr>
          <p:nvPr/>
        </p:nvCxnSpPr>
        <p:spPr>
          <a:xfrm>
            <a:off x="5994152" y="1833132"/>
            <a:ext cx="170491" cy="16711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07" name="table">
            <a:extLst>
              <a:ext uri="{FF2B5EF4-FFF2-40B4-BE49-F238E27FC236}">
                <a16:creationId xmlns:a16="http://schemas.microsoft.com/office/drawing/2014/main" id="{27C3A382-2E84-4260-84A3-B57182282F2A}"/>
              </a:ext>
            </a:extLst>
          </p:cNvPr>
          <p:cNvPicPr>
            <a:picLocks noChangeAspect="1"/>
          </p:cNvPicPr>
          <p:nvPr/>
        </p:nvPicPr>
        <p:blipFill rotWithShape="1">
          <a:blip r:embed="rId2"/>
          <a:srcRect t="49381"/>
          <a:stretch/>
        </p:blipFill>
        <p:spPr>
          <a:xfrm>
            <a:off x="2837246" y="5858834"/>
            <a:ext cx="2134331" cy="879426"/>
          </a:xfrm>
          <a:prstGeom prst="rect">
            <a:avLst/>
          </a:prstGeom>
        </p:spPr>
      </p:pic>
      <p:sp>
        <p:nvSpPr>
          <p:cNvPr id="108" name="Flowchart: Process 107">
            <a:extLst>
              <a:ext uri="{FF2B5EF4-FFF2-40B4-BE49-F238E27FC236}">
                <a16:creationId xmlns:a16="http://schemas.microsoft.com/office/drawing/2014/main" id="{450501FA-AFA2-4FFE-88CF-49256B5012D3}"/>
              </a:ext>
            </a:extLst>
          </p:cNvPr>
          <p:cNvSpPr/>
          <p:nvPr/>
        </p:nvSpPr>
        <p:spPr>
          <a:xfrm>
            <a:off x="380408" y="5276400"/>
            <a:ext cx="11535367" cy="32534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a:ea typeface="+mn-ea"/>
                <a:cs typeface="+mn-cs"/>
              </a:rPr>
              <a:t>Solution and/or Product Backlogs Updated</a:t>
            </a:r>
          </a:p>
        </p:txBody>
      </p:sp>
      <p:cxnSp>
        <p:nvCxnSpPr>
          <p:cNvPr id="110" name="Straight Connector 109">
            <a:extLst>
              <a:ext uri="{FF2B5EF4-FFF2-40B4-BE49-F238E27FC236}">
                <a16:creationId xmlns:a16="http://schemas.microsoft.com/office/drawing/2014/main" id="{57C8E4D6-C3C8-4E4A-8F9E-DC6BDEDEB71A}"/>
              </a:ext>
            </a:extLst>
          </p:cNvPr>
          <p:cNvCxnSpPr>
            <a:cxnSpLocks/>
          </p:cNvCxnSpPr>
          <p:nvPr/>
        </p:nvCxnSpPr>
        <p:spPr>
          <a:xfrm flipH="1" flipV="1">
            <a:off x="1304926" y="1819276"/>
            <a:ext cx="371474" cy="5847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745F5F3-BDD9-433E-A4CF-8F0DA7EAA3B8}"/>
              </a:ext>
            </a:extLst>
          </p:cNvPr>
          <p:cNvCxnSpPr>
            <a:cxnSpLocks/>
          </p:cNvCxnSpPr>
          <p:nvPr/>
        </p:nvCxnSpPr>
        <p:spPr>
          <a:xfrm>
            <a:off x="1676400" y="2404067"/>
            <a:ext cx="0" cy="2872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93B26B7-110D-45B0-A41F-41E268E60DF3}"/>
              </a:ext>
            </a:extLst>
          </p:cNvPr>
          <p:cNvCxnSpPr>
            <a:cxnSpLocks/>
            <a:endCxn id="47" idx="2"/>
          </p:cNvCxnSpPr>
          <p:nvPr/>
        </p:nvCxnSpPr>
        <p:spPr>
          <a:xfrm flipV="1">
            <a:off x="800700" y="3036404"/>
            <a:ext cx="1769" cy="22399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CD372031-9C92-448F-8B24-1CDCDF92F8F3}"/>
              </a:ext>
            </a:extLst>
          </p:cNvPr>
          <p:cNvCxnSpPr>
            <a:cxnSpLocks/>
            <a:stCxn id="12" idx="2"/>
          </p:cNvCxnSpPr>
          <p:nvPr/>
        </p:nvCxnSpPr>
        <p:spPr>
          <a:xfrm>
            <a:off x="2149112" y="1856644"/>
            <a:ext cx="0" cy="34197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0DB87BA0-55AB-4A60-A61A-D98C945753F1}"/>
              </a:ext>
            </a:extLst>
          </p:cNvPr>
          <p:cNvSpPr txBox="1"/>
          <p:nvPr/>
        </p:nvSpPr>
        <p:spPr>
          <a:xfrm>
            <a:off x="1703502" y="1814419"/>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cxnSp>
        <p:nvCxnSpPr>
          <p:cNvPr id="129" name="Straight Arrow Connector 128">
            <a:extLst>
              <a:ext uri="{FF2B5EF4-FFF2-40B4-BE49-F238E27FC236}">
                <a16:creationId xmlns:a16="http://schemas.microsoft.com/office/drawing/2014/main" id="{F385C75D-32D9-457D-97AE-C0AE91CB8599}"/>
              </a:ext>
            </a:extLst>
          </p:cNvPr>
          <p:cNvCxnSpPr>
            <a:cxnSpLocks/>
            <a:stCxn id="37" idx="2"/>
          </p:cNvCxnSpPr>
          <p:nvPr/>
        </p:nvCxnSpPr>
        <p:spPr>
          <a:xfrm>
            <a:off x="2915613" y="2217998"/>
            <a:ext cx="0" cy="30584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E0FFFCC-0443-4E99-AE8E-CFE9F174E42F}"/>
              </a:ext>
            </a:extLst>
          </p:cNvPr>
          <p:cNvCxnSpPr>
            <a:cxnSpLocks/>
            <a:stCxn id="36" idx="2"/>
          </p:cNvCxnSpPr>
          <p:nvPr/>
        </p:nvCxnSpPr>
        <p:spPr>
          <a:xfrm>
            <a:off x="4076090" y="2404067"/>
            <a:ext cx="0" cy="2872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D815D345-4345-4623-84A4-852801B368A9}"/>
              </a:ext>
            </a:extLst>
          </p:cNvPr>
          <p:cNvCxnSpPr>
            <a:cxnSpLocks/>
            <a:stCxn id="48" idx="2"/>
          </p:cNvCxnSpPr>
          <p:nvPr/>
        </p:nvCxnSpPr>
        <p:spPr>
          <a:xfrm>
            <a:off x="4830139" y="2774963"/>
            <a:ext cx="0" cy="25014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1FDDD2E7-4CBE-49CD-805A-D5CB72293516}"/>
              </a:ext>
            </a:extLst>
          </p:cNvPr>
          <p:cNvCxnSpPr>
            <a:cxnSpLocks/>
            <a:stCxn id="39" idx="2"/>
          </p:cNvCxnSpPr>
          <p:nvPr/>
        </p:nvCxnSpPr>
        <p:spPr>
          <a:xfrm flipH="1">
            <a:off x="5994152" y="2951093"/>
            <a:ext cx="1" cy="23253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CE1851D-64E4-494D-B761-80BAB34AF82F}"/>
              </a:ext>
            </a:extLst>
          </p:cNvPr>
          <p:cNvCxnSpPr>
            <a:cxnSpLocks/>
            <a:stCxn id="33" idx="1"/>
          </p:cNvCxnSpPr>
          <p:nvPr/>
        </p:nvCxnSpPr>
        <p:spPr>
          <a:xfrm>
            <a:off x="6344681" y="3213571"/>
            <a:ext cx="0" cy="20609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449AAD1-E3CA-4FC5-8984-AEF52FA772E2}"/>
              </a:ext>
            </a:extLst>
          </p:cNvPr>
          <p:cNvCxnSpPr>
            <a:cxnSpLocks/>
            <a:stCxn id="49" idx="2"/>
          </p:cNvCxnSpPr>
          <p:nvPr/>
        </p:nvCxnSpPr>
        <p:spPr>
          <a:xfrm flipH="1">
            <a:off x="7030156" y="4297223"/>
            <a:ext cx="932" cy="977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B428F0E0-6A20-4E0A-B34A-B9AEA6E93592}"/>
              </a:ext>
            </a:extLst>
          </p:cNvPr>
          <p:cNvCxnSpPr>
            <a:cxnSpLocks/>
            <a:stCxn id="42" idx="2"/>
          </p:cNvCxnSpPr>
          <p:nvPr/>
        </p:nvCxnSpPr>
        <p:spPr>
          <a:xfrm>
            <a:off x="8333065" y="4488688"/>
            <a:ext cx="0" cy="7857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A0275A12-5774-4E7E-A130-96D34319EF4D}"/>
              </a:ext>
            </a:extLst>
          </p:cNvPr>
          <p:cNvCxnSpPr>
            <a:cxnSpLocks/>
            <a:stCxn id="50" idx="2"/>
          </p:cNvCxnSpPr>
          <p:nvPr/>
        </p:nvCxnSpPr>
        <p:spPr>
          <a:xfrm>
            <a:off x="9163544" y="4862529"/>
            <a:ext cx="0" cy="4119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0A948A9E-9BAD-448C-8032-0EC74459E44F}"/>
              </a:ext>
            </a:extLst>
          </p:cNvPr>
          <p:cNvCxnSpPr>
            <a:cxnSpLocks/>
            <a:stCxn id="45" idx="2"/>
          </p:cNvCxnSpPr>
          <p:nvPr/>
        </p:nvCxnSpPr>
        <p:spPr>
          <a:xfrm>
            <a:off x="10378914" y="5057325"/>
            <a:ext cx="0" cy="2171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3337AD7-E288-4C84-A883-C0B7C2AFA701}"/>
              </a:ext>
            </a:extLst>
          </p:cNvPr>
          <p:cNvCxnSpPr>
            <a:cxnSpLocks/>
            <a:stCxn id="40" idx="2"/>
          </p:cNvCxnSpPr>
          <p:nvPr/>
        </p:nvCxnSpPr>
        <p:spPr>
          <a:xfrm>
            <a:off x="10783383" y="2335460"/>
            <a:ext cx="570417" cy="29390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C53A6AB1-F146-404D-846D-B6D88D86EA0E}"/>
              </a:ext>
            </a:extLst>
          </p:cNvPr>
          <p:cNvSpPr txBox="1"/>
          <p:nvPr/>
        </p:nvSpPr>
        <p:spPr>
          <a:xfrm>
            <a:off x="3644179" y="2310847"/>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sp>
        <p:nvSpPr>
          <p:cNvPr id="171" name="TextBox 170">
            <a:extLst>
              <a:ext uri="{FF2B5EF4-FFF2-40B4-BE49-F238E27FC236}">
                <a16:creationId xmlns:a16="http://schemas.microsoft.com/office/drawing/2014/main" id="{428426D1-C406-4997-9643-F8471F850764}"/>
              </a:ext>
            </a:extLst>
          </p:cNvPr>
          <p:cNvSpPr txBox="1"/>
          <p:nvPr/>
        </p:nvSpPr>
        <p:spPr>
          <a:xfrm>
            <a:off x="5525633" y="2837868"/>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sp>
        <p:nvSpPr>
          <p:cNvPr id="172" name="TextBox 171">
            <a:extLst>
              <a:ext uri="{FF2B5EF4-FFF2-40B4-BE49-F238E27FC236}">
                <a16:creationId xmlns:a16="http://schemas.microsoft.com/office/drawing/2014/main" id="{456998A9-A156-4512-AF98-7EF12C467184}"/>
              </a:ext>
            </a:extLst>
          </p:cNvPr>
          <p:cNvSpPr txBox="1"/>
          <p:nvPr/>
        </p:nvSpPr>
        <p:spPr>
          <a:xfrm>
            <a:off x="6304099" y="3364964"/>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sp>
        <p:nvSpPr>
          <p:cNvPr id="173" name="TextBox 172">
            <a:extLst>
              <a:ext uri="{FF2B5EF4-FFF2-40B4-BE49-F238E27FC236}">
                <a16:creationId xmlns:a16="http://schemas.microsoft.com/office/drawing/2014/main" id="{87710733-D188-40AA-BF02-A8F110E2B9BE}"/>
              </a:ext>
            </a:extLst>
          </p:cNvPr>
          <p:cNvSpPr txBox="1"/>
          <p:nvPr/>
        </p:nvSpPr>
        <p:spPr>
          <a:xfrm>
            <a:off x="7873919" y="4367678"/>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sp>
        <p:nvSpPr>
          <p:cNvPr id="174" name="TextBox 173">
            <a:extLst>
              <a:ext uri="{FF2B5EF4-FFF2-40B4-BE49-F238E27FC236}">
                <a16:creationId xmlns:a16="http://schemas.microsoft.com/office/drawing/2014/main" id="{6A728E45-989D-4388-9F2B-327286740FEE}"/>
              </a:ext>
            </a:extLst>
          </p:cNvPr>
          <p:cNvSpPr txBox="1"/>
          <p:nvPr/>
        </p:nvSpPr>
        <p:spPr>
          <a:xfrm>
            <a:off x="9939545" y="4967036"/>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sp>
        <p:nvSpPr>
          <p:cNvPr id="175" name="TextBox 174">
            <a:extLst>
              <a:ext uri="{FF2B5EF4-FFF2-40B4-BE49-F238E27FC236}">
                <a16:creationId xmlns:a16="http://schemas.microsoft.com/office/drawing/2014/main" id="{4B7A56E3-0F4E-45C2-B362-4607B0885B2C}"/>
              </a:ext>
            </a:extLst>
          </p:cNvPr>
          <p:cNvSpPr txBox="1"/>
          <p:nvPr/>
        </p:nvSpPr>
        <p:spPr>
          <a:xfrm>
            <a:off x="10350958" y="2329094"/>
            <a:ext cx="460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a:t>
            </a:r>
          </a:p>
        </p:txBody>
      </p:sp>
      <p:sp>
        <p:nvSpPr>
          <p:cNvPr id="176" name="TextBox 175">
            <a:extLst>
              <a:ext uri="{FF2B5EF4-FFF2-40B4-BE49-F238E27FC236}">
                <a16:creationId xmlns:a16="http://schemas.microsoft.com/office/drawing/2014/main" id="{D2946ECA-ED28-4CAD-B0AF-3AE5F60205F0}"/>
              </a:ext>
            </a:extLst>
          </p:cNvPr>
          <p:cNvSpPr txBox="1"/>
          <p:nvPr/>
        </p:nvSpPr>
        <p:spPr>
          <a:xfrm rot="5400000">
            <a:off x="467532" y="3893753"/>
            <a:ext cx="21478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Defects/Bugs &amp; Enhancements</a:t>
            </a:r>
          </a:p>
        </p:txBody>
      </p:sp>
      <p:sp>
        <p:nvSpPr>
          <p:cNvPr id="177" name="TextBox 176">
            <a:extLst>
              <a:ext uri="{FF2B5EF4-FFF2-40B4-BE49-F238E27FC236}">
                <a16:creationId xmlns:a16="http://schemas.microsoft.com/office/drawing/2014/main" id="{E506047E-3B0D-48FE-B441-E9D254DFA585}"/>
              </a:ext>
            </a:extLst>
          </p:cNvPr>
          <p:cNvSpPr txBox="1"/>
          <p:nvPr/>
        </p:nvSpPr>
        <p:spPr>
          <a:xfrm rot="5400000">
            <a:off x="2011404" y="3901759"/>
            <a:ext cx="21478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Defects/Bugs &amp; Enhancements</a:t>
            </a:r>
          </a:p>
        </p:txBody>
      </p:sp>
      <p:sp>
        <p:nvSpPr>
          <p:cNvPr id="178" name="TextBox 177">
            <a:extLst>
              <a:ext uri="{FF2B5EF4-FFF2-40B4-BE49-F238E27FC236}">
                <a16:creationId xmlns:a16="http://schemas.microsoft.com/office/drawing/2014/main" id="{C76839F1-B750-484B-9826-DEB980871924}"/>
              </a:ext>
            </a:extLst>
          </p:cNvPr>
          <p:cNvSpPr txBox="1"/>
          <p:nvPr/>
        </p:nvSpPr>
        <p:spPr>
          <a:xfrm rot="5400000">
            <a:off x="3886603" y="3902873"/>
            <a:ext cx="21478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Defects/Bugs &amp; Enhancements</a:t>
            </a:r>
          </a:p>
        </p:txBody>
      </p:sp>
      <p:sp>
        <p:nvSpPr>
          <p:cNvPr id="179" name="TextBox 178">
            <a:extLst>
              <a:ext uri="{FF2B5EF4-FFF2-40B4-BE49-F238E27FC236}">
                <a16:creationId xmlns:a16="http://schemas.microsoft.com/office/drawing/2014/main" id="{80C2C74D-DA26-496F-88C4-08316C2DAACC}"/>
              </a:ext>
            </a:extLst>
          </p:cNvPr>
          <p:cNvSpPr txBox="1"/>
          <p:nvPr/>
        </p:nvSpPr>
        <p:spPr>
          <a:xfrm rot="5400000">
            <a:off x="6691665" y="4600052"/>
            <a:ext cx="109356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Defects/Bugs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 Enhancements</a:t>
            </a:r>
          </a:p>
        </p:txBody>
      </p:sp>
      <p:sp>
        <p:nvSpPr>
          <p:cNvPr id="180" name="TextBox 179">
            <a:extLst>
              <a:ext uri="{FF2B5EF4-FFF2-40B4-BE49-F238E27FC236}">
                <a16:creationId xmlns:a16="http://schemas.microsoft.com/office/drawing/2014/main" id="{74D9518B-721B-4E1C-9E92-249CE643A397}"/>
              </a:ext>
            </a:extLst>
          </p:cNvPr>
          <p:cNvSpPr txBox="1"/>
          <p:nvPr/>
        </p:nvSpPr>
        <p:spPr>
          <a:xfrm>
            <a:off x="8634765" y="4828652"/>
            <a:ext cx="109356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Defects/Bugs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 Enhancements</a:t>
            </a:r>
          </a:p>
        </p:txBody>
      </p:sp>
      <p:sp>
        <p:nvSpPr>
          <p:cNvPr id="8" name="Date Placeholder 7">
            <a:extLst>
              <a:ext uri="{FF2B5EF4-FFF2-40B4-BE49-F238E27FC236}">
                <a16:creationId xmlns:a16="http://schemas.microsoft.com/office/drawing/2014/main" id="{9A96CAC7-4822-DB32-03FC-CEEEC0BACF75}"/>
              </a:ext>
            </a:extLst>
          </p:cNvPr>
          <p:cNvSpPr>
            <a:spLocks noGrp="1"/>
          </p:cNvSpPr>
          <p:nvPr>
            <p:ph type="dt" sz="half" idx="10"/>
          </p:nvPr>
        </p:nvSpPr>
        <p:spPr/>
        <p:txBody>
          <a:bodyPr/>
          <a:lstStyle/>
          <a:p>
            <a:r>
              <a:rPr lang="en-US"/>
              <a:t>7 May 24, 1700</a:t>
            </a:r>
            <a:endParaRPr lang="en-US" dirty="0"/>
          </a:p>
        </p:txBody>
      </p:sp>
    </p:spTree>
    <p:extLst>
      <p:ext uri="{BB962C8B-B14F-4D97-AF65-F5344CB8AC3E}">
        <p14:creationId xmlns:p14="http://schemas.microsoft.com/office/powerpoint/2010/main" val="327163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CCF791-7AEC-4308-9994-266D825BE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35736-6DC4-47F4-9AC4-BE352C6182E9}" type="slidenum">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5" name="Title 4">
            <a:extLst>
              <a:ext uri="{FF2B5EF4-FFF2-40B4-BE49-F238E27FC236}">
                <a16:creationId xmlns:a16="http://schemas.microsoft.com/office/drawing/2014/main" id="{4E1E7C62-A302-4EB3-A3BB-033D86BA2BEA}"/>
              </a:ext>
            </a:extLst>
          </p:cNvPr>
          <p:cNvSpPr>
            <a:spLocks noGrp="1"/>
          </p:cNvSpPr>
          <p:nvPr>
            <p:ph type="title"/>
          </p:nvPr>
        </p:nvSpPr>
        <p:spPr/>
        <p:txBody>
          <a:bodyPr>
            <a:normAutofit fontScale="90000"/>
          </a:bodyPr>
          <a:lstStyle/>
          <a:p>
            <a:pPr algn="ctr"/>
            <a:r>
              <a:rPr lang="en-US" sz="2700" b="1" dirty="0">
                <a:solidFill>
                  <a:prstClr val="black"/>
                </a:solidFill>
                <a:ea typeface="+mn-ea"/>
                <a:cs typeface="+mn-cs"/>
              </a:rPr>
              <a:t>I</a:t>
            </a:r>
            <a:r>
              <a:rPr kumimoji="0" lang="en-US" sz="2700" b="1" strike="noStrike" kern="1200" cap="none" spc="0" normalizeH="0" baseline="0" noProof="0" dirty="0" err="1">
                <a:ln>
                  <a:noFill/>
                </a:ln>
                <a:solidFill>
                  <a:prstClr val="black"/>
                </a:solidFill>
                <a:effectLst/>
                <a:uLnTx/>
                <a:uFillTx/>
                <a:ea typeface="+mn-ea"/>
                <a:cs typeface="+mn-cs"/>
              </a:rPr>
              <a:t>nforming</a:t>
            </a:r>
            <a:r>
              <a:rPr kumimoji="0" lang="en-US" sz="2700" b="1" strike="noStrike" kern="1200" cap="none" spc="0" normalizeH="0" baseline="0" noProof="0" dirty="0">
                <a:ln>
                  <a:noFill/>
                </a:ln>
                <a:solidFill>
                  <a:prstClr val="black"/>
                </a:solidFill>
                <a:effectLst/>
                <a:uLnTx/>
                <a:uFillTx/>
                <a:ea typeface="+mn-ea"/>
                <a:cs typeface="+mn-cs"/>
              </a:rPr>
              <a:t> Release/Code </a:t>
            </a:r>
            <a:r>
              <a:rPr lang="en-US" sz="2700" b="1" dirty="0">
                <a:solidFill>
                  <a:prstClr val="black"/>
                </a:solidFill>
                <a:ea typeface="+mn-ea"/>
                <a:cs typeface="+mn-cs"/>
              </a:rPr>
              <a:t>D</a:t>
            </a:r>
            <a:r>
              <a:rPr kumimoji="0" lang="en-US" sz="2700" b="1" strike="noStrike" kern="1200" cap="none" spc="0" normalizeH="0" baseline="0" noProof="0" dirty="0" err="1">
                <a:ln>
                  <a:noFill/>
                </a:ln>
                <a:solidFill>
                  <a:prstClr val="black"/>
                </a:solidFill>
                <a:effectLst/>
                <a:uLnTx/>
                <a:uFillTx/>
                <a:ea typeface="+mn-ea"/>
                <a:cs typeface="+mn-cs"/>
              </a:rPr>
              <a:t>eployment</a:t>
            </a:r>
            <a:r>
              <a:rPr kumimoji="0" lang="en-US" sz="2700" b="1" strike="noStrike" kern="1200" cap="none" spc="0" normalizeH="0" baseline="0" noProof="0" dirty="0">
                <a:ln>
                  <a:noFill/>
                </a:ln>
                <a:solidFill>
                  <a:prstClr val="black"/>
                </a:solidFill>
                <a:effectLst/>
                <a:uLnTx/>
                <a:uFillTx/>
                <a:ea typeface="+mn-ea"/>
                <a:cs typeface="+mn-cs"/>
              </a:rPr>
              <a:t> </a:t>
            </a:r>
            <a:r>
              <a:rPr lang="en-US" sz="2700" b="1" dirty="0">
                <a:solidFill>
                  <a:prstClr val="black"/>
                </a:solidFill>
                <a:ea typeface="+mn-ea"/>
                <a:cs typeface="+mn-cs"/>
              </a:rPr>
              <a:t>D</a:t>
            </a:r>
            <a:r>
              <a:rPr kumimoji="0" lang="en-US" sz="2700" b="1" strike="noStrike" kern="1200" cap="none" spc="0" normalizeH="0" baseline="0" noProof="0" dirty="0" err="1">
                <a:ln>
                  <a:noFill/>
                </a:ln>
                <a:solidFill>
                  <a:prstClr val="black"/>
                </a:solidFill>
                <a:effectLst/>
                <a:uLnTx/>
                <a:uFillTx/>
                <a:ea typeface="+mn-ea"/>
                <a:cs typeface="+mn-cs"/>
              </a:rPr>
              <a:t>ecisions</a:t>
            </a:r>
            <a:br>
              <a:rPr kumimoji="0" lang="en-US" sz="2800" strike="noStrike" kern="1200" cap="none" spc="0" normalizeH="0" baseline="0" noProof="0" dirty="0">
                <a:ln>
                  <a:noFill/>
                </a:ln>
                <a:solidFill>
                  <a:prstClr val="black"/>
                </a:solidFill>
                <a:effectLst/>
                <a:uLnTx/>
                <a:uFillTx/>
                <a:latin typeface="+mj-lt"/>
                <a:ea typeface="+mn-ea"/>
                <a:cs typeface="+mn-cs"/>
              </a:rPr>
            </a:br>
            <a:endParaRPr lang="en-US" dirty="0">
              <a:latin typeface="+mj-lt"/>
            </a:endParaRPr>
          </a:p>
        </p:txBody>
      </p:sp>
      <p:pic>
        <p:nvPicPr>
          <p:cNvPr id="7" name="Picture 6">
            <a:extLst>
              <a:ext uri="{FF2B5EF4-FFF2-40B4-BE49-F238E27FC236}">
                <a16:creationId xmlns:a16="http://schemas.microsoft.com/office/drawing/2014/main" id="{8C816CF0-E64A-4899-A3F4-0E2905F1BE75}"/>
              </a:ext>
            </a:extLst>
          </p:cNvPr>
          <p:cNvPicPr>
            <a:picLocks noChangeAspect="1"/>
          </p:cNvPicPr>
          <p:nvPr/>
        </p:nvPicPr>
        <p:blipFill>
          <a:blip r:embed="rId2">
            <a:alphaModFix amt="62000"/>
          </a:blip>
          <a:stretch>
            <a:fillRect/>
          </a:stretch>
        </p:blipFill>
        <p:spPr>
          <a:xfrm>
            <a:off x="72630" y="966002"/>
            <a:ext cx="12046740" cy="3943747"/>
          </a:xfrm>
          <a:prstGeom prst="rect">
            <a:avLst/>
          </a:prstGeom>
        </p:spPr>
      </p:pic>
      <p:sp>
        <p:nvSpPr>
          <p:cNvPr id="8" name="TextBox 7">
            <a:extLst>
              <a:ext uri="{FF2B5EF4-FFF2-40B4-BE49-F238E27FC236}">
                <a16:creationId xmlns:a16="http://schemas.microsoft.com/office/drawing/2014/main" id="{EA57E101-0C0B-454D-A2BB-81B09697D326}"/>
              </a:ext>
            </a:extLst>
          </p:cNvPr>
          <p:cNvSpPr txBox="1"/>
          <p:nvPr/>
        </p:nvSpPr>
        <p:spPr>
          <a:xfrm>
            <a:off x="342820" y="5113650"/>
            <a:ext cx="5578021" cy="1038805"/>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 Acceptance Testing (GAT):</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new capabilities &amp; features work as designed?</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Supplements EUA &amp; UAT (process variables &amp; confidence thresholds)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Conducted in the “INT” test environment by JITC testers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Includes Performance/Load Testing</a:t>
            </a:r>
          </a:p>
        </p:txBody>
      </p:sp>
      <p:sp>
        <p:nvSpPr>
          <p:cNvPr id="9" name="TextBox 8">
            <a:extLst>
              <a:ext uri="{FF2B5EF4-FFF2-40B4-BE49-F238E27FC236}">
                <a16:creationId xmlns:a16="http://schemas.microsoft.com/office/drawing/2014/main" id="{45BE70FD-3DB7-47B0-AAFC-4A2D0304AB01}"/>
              </a:ext>
            </a:extLst>
          </p:cNvPr>
          <p:cNvSpPr txBox="1"/>
          <p:nvPr/>
        </p:nvSpPr>
        <p:spPr>
          <a:xfrm>
            <a:off x="6271159" y="5113650"/>
            <a:ext cx="5578021" cy="1038805"/>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User Assessments (EUA):</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new capabilities &amp; features meet the user need?</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DCSA SMEs are introduced to new capabilities &amp; features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a venue for early user feedback: Jira bugs/defects &amp; surveys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Facilitated by JITC in the “INT” test environment</a:t>
            </a:r>
          </a:p>
        </p:txBody>
      </p:sp>
      <p:cxnSp>
        <p:nvCxnSpPr>
          <p:cNvPr id="11" name="Straight Arrow Connector 10">
            <a:extLst>
              <a:ext uri="{FF2B5EF4-FFF2-40B4-BE49-F238E27FC236}">
                <a16:creationId xmlns:a16="http://schemas.microsoft.com/office/drawing/2014/main" id="{12F35B07-1D79-4931-87C5-B63F22C91740}"/>
              </a:ext>
            </a:extLst>
          </p:cNvPr>
          <p:cNvCxnSpPr>
            <a:cxnSpLocks/>
          </p:cNvCxnSpPr>
          <p:nvPr/>
        </p:nvCxnSpPr>
        <p:spPr>
          <a:xfrm flipV="1">
            <a:off x="2228850" y="2114551"/>
            <a:ext cx="514350" cy="2999099"/>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6569C7-E9BF-4D08-8821-3E2AC3F42ABB}"/>
              </a:ext>
            </a:extLst>
          </p:cNvPr>
          <p:cNvCxnSpPr>
            <a:cxnSpLocks/>
          </p:cNvCxnSpPr>
          <p:nvPr/>
        </p:nvCxnSpPr>
        <p:spPr>
          <a:xfrm flipH="1" flipV="1">
            <a:off x="5086350" y="2562225"/>
            <a:ext cx="1524000" cy="2551425"/>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DE095818-6553-4AC5-9292-5506CCA14D6F}"/>
              </a:ext>
            </a:extLst>
          </p:cNvPr>
          <p:cNvSpPr/>
          <p:nvPr/>
        </p:nvSpPr>
        <p:spPr>
          <a:xfrm>
            <a:off x="2549464" y="1743075"/>
            <a:ext cx="713248" cy="370148"/>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GAT</a:t>
            </a:r>
          </a:p>
        </p:txBody>
      </p:sp>
      <p:sp>
        <p:nvSpPr>
          <p:cNvPr id="18" name="Flowchart: Alternate Process 17">
            <a:extLst>
              <a:ext uri="{FF2B5EF4-FFF2-40B4-BE49-F238E27FC236}">
                <a16:creationId xmlns:a16="http://schemas.microsoft.com/office/drawing/2014/main" id="{6F7DDA9B-8417-4FFD-9E34-AB804CE68054}"/>
              </a:ext>
            </a:extLst>
          </p:cNvPr>
          <p:cNvSpPr/>
          <p:nvPr/>
        </p:nvSpPr>
        <p:spPr>
          <a:xfrm>
            <a:off x="4473515" y="2196588"/>
            <a:ext cx="679510" cy="365638"/>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EUA</a:t>
            </a:r>
          </a:p>
        </p:txBody>
      </p:sp>
      <p:sp>
        <p:nvSpPr>
          <p:cNvPr id="12" name="Date Placeholder 11">
            <a:extLst>
              <a:ext uri="{FF2B5EF4-FFF2-40B4-BE49-F238E27FC236}">
                <a16:creationId xmlns:a16="http://schemas.microsoft.com/office/drawing/2014/main" id="{C38051BC-442C-3A68-747D-1F41EF59EFC9}"/>
              </a:ext>
            </a:extLst>
          </p:cNvPr>
          <p:cNvSpPr>
            <a:spLocks noGrp="1"/>
          </p:cNvSpPr>
          <p:nvPr>
            <p:ph type="dt" sz="half" idx="10"/>
          </p:nvPr>
        </p:nvSpPr>
        <p:spPr/>
        <p:txBody>
          <a:bodyPr/>
          <a:lstStyle/>
          <a:p>
            <a:r>
              <a:rPr lang="en-US"/>
              <a:t>7 May 24, 1700</a:t>
            </a:r>
            <a:endParaRPr lang="en-US" dirty="0"/>
          </a:p>
        </p:txBody>
      </p:sp>
    </p:spTree>
    <p:extLst>
      <p:ext uri="{BB962C8B-B14F-4D97-AF65-F5344CB8AC3E}">
        <p14:creationId xmlns:p14="http://schemas.microsoft.com/office/powerpoint/2010/main" val="353204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CCF791-7AEC-4308-9994-266D825BE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35736-6DC4-47F4-9AC4-BE352C6182E9}" type="slidenum">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5" name="Title 4">
            <a:extLst>
              <a:ext uri="{FF2B5EF4-FFF2-40B4-BE49-F238E27FC236}">
                <a16:creationId xmlns:a16="http://schemas.microsoft.com/office/drawing/2014/main" id="{4E1E7C62-A302-4EB3-A3BB-033D86BA2BEA}"/>
              </a:ext>
            </a:extLst>
          </p:cNvPr>
          <p:cNvSpPr>
            <a:spLocks noGrp="1"/>
          </p:cNvSpPr>
          <p:nvPr>
            <p:ph type="title"/>
          </p:nvPr>
        </p:nvSpPr>
        <p:spPr/>
        <p:txBody>
          <a:bodyPr>
            <a:noAutofit/>
          </a:bodyPr>
          <a:lstStyle/>
          <a:p>
            <a:pPr algn="ctr"/>
            <a:r>
              <a:rPr lang="en-US" sz="2400" b="1" dirty="0">
                <a:solidFill>
                  <a:prstClr val="black"/>
                </a:solidFill>
                <a:ea typeface="+mn-ea"/>
                <a:cs typeface="+mn-cs"/>
              </a:rPr>
              <a:t>I</a:t>
            </a:r>
            <a:r>
              <a:rPr kumimoji="0" lang="en-US" sz="2400" b="1" strike="noStrike" kern="1200" cap="none" spc="0" normalizeH="0" baseline="0" noProof="0" dirty="0" err="1">
                <a:ln>
                  <a:noFill/>
                </a:ln>
                <a:solidFill>
                  <a:prstClr val="black"/>
                </a:solidFill>
                <a:effectLst/>
                <a:uLnTx/>
                <a:uFillTx/>
                <a:ea typeface="+mn-ea"/>
                <a:cs typeface="+mn-cs"/>
              </a:rPr>
              <a:t>nforming</a:t>
            </a:r>
            <a:r>
              <a:rPr kumimoji="0" lang="en-US" sz="2400" b="1" strike="noStrike" kern="1200" cap="none" spc="0" normalizeH="0" baseline="0" noProof="0" dirty="0">
                <a:ln>
                  <a:noFill/>
                </a:ln>
                <a:solidFill>
                  <a:prstClr val="black"/>
                </a:solidFill>
                <a:effectLst/>
                <a:uLnTx/>
                <a:uFillTx/>
                <a:ea typeface="+mn-ea"/>
                <a:cs typeface="+mn-cs"/>
              </a:rPr>
              <a:t> Readiness for Limited </a:t>
            </a:r>
            <a:r>
              <a:rPr lang="en-US" sz="2400" b="1" dirty="0">
                <a:solidFill>
                  <a:prstClr val="black"/>
                </a:solidFill>
                <a:ea typeface="+mn-ea"/>
                <a:cs typeface="+mn-cs"/>
              </a:rPr>
              <a:t>O</a:t>
            </a:r>
            <a:r>
              <a:rPr kumimoji="0" lang="en-US" sz="2400" b="1" strike="noStrike" kern="1200" cap="none" spc="0" normalizeH="0" baseline="0" noProof="0" dirty="0" err="1">
                <a:ln>
                  <a:noFill/>
                </a:ln>
                <a:solidFill>
                  <a:prstClr val="black"/>
                </a:solidFill>
                <a:effectLst/>
                <a:uLnTx/>
                <a:uFillTx/>
                <a:ea typeface="+mn-ea"/>
                <a:cs typeface="+mn-cs"/>
              </a:rPr>
              <a:t>perational</a:t>
            </a:r>
            <a:r>
              <a:rPr kumimoji="0" lang="en-US" sz="2400" b="1" strike="noStrike" kern="1200" cap="none" spc="0" normalizeH="0" baseline="0" noProof="0" dirty="0">
                <a:ln>
                  <a:noFill/>
                </a:ln>
                <a:solidFill>
                  <a:prstClr val="black"/>
                </a:solidFill>
                <a:effectLst/>
                <a:uLnTx/>
                <a:uFillTx/>
                <a:ea typeface="+mn-ea"/>
                <a:cs typeface="+mn-cs"/>
              </a:rPr>
              <a:t> Use</a:t>
            </a:r>
            <a:br>
              <a:rPr kumimoji="0" lang="en-US" sz="2400" b="1" strike="noStrike" kern="1200" cap="none" spc="0" normalizeH="0" baseline="0" noProof="0" dirty="0">
                <a:ln>
                  <a:noFill/>
                </a:ln>
                <a:solidFill>
                  <a:prstClr val="black"/>
                </a:solidFill>
                <a:effectLst/>
                <a:uLnTx/>
                <a:uFillTx/>
                <a:ea typeface="+mn-ea"/>
                <a:cs typeface="+mn-cs"/>
              </a:rPr>
            </a:br>
            <a:br>
              <a:rPr kumimoji="0" lang="en-US" sz="2400" b="1" strike="noStrike" kern="1200" cap="none" spc="0" normalizeH="0" baseline="0" noProof="0" dirty="0">
                <a:ln>
                  <a:noFill/>
                </a:ln>
                <a:solidFill>
                  <a:prstClr val="black"/>
                </a:solidFill>
                <a:effectLst/>
                <a:uLnTx/>
                <a:uFillTx/>
                <a:ea typeface="+mn-ea"/>
                <a:cs typeface="+mn-cs"/>
              </a:rPr>
            </a:br>
            <a:endParaRPr lang="en-US" sz="2400" b="1" dirty="0"/>
          </a:p>
        </p:txBody>
      </p:sp>
      <p:pic>
        <p:nvPicPr>
          <p:cNvPr id="7" name="Picture 6">
            <a:extLst>
              <a:ext uri="{FF2B5EF4-FFF2-40B4-BE49-F238E27FC236}">
                <a16:creationId xmlns:a16="http://schemas.microsoft.com/office/drawing/2014/main" id="{8C816CF0-E64A-4899-A3F4-0E2905F1BE75}"/>
              </a:ext>
            </a:extLst>
          </p:cNvPr>
          <p:cNvPicPr>
            <a:picLocks noChangeAspect="1"/>
          </p:cNvPicPr>
          <p:nvPr/>
        </p:nvPicPr>
        <p:blipFill>
          <a:blip r:embed="rId2">
            <a:alphaModFix amt="62000"/>
          </a:blip>
          <a:stretch>
            <a:fillRect/>
          </a:stretch>
        </p:blipFill>
        <p:spPr>
          <a:xfrm>
            <a:off x="72630" y="966002"/>
            <a:ext cx="12046740" cy="3943747"/>
          </a:xfrm>
          <a:prstGeom prst="rect">
            <a:avLst/>
          </a:prstGeom>
        </p:spPr>
      </p:pic>
      <p:cxnSp>
        <p:nvCxnSpPr>
          <p:cNvPr id="11" name="Straight Arrow Connector 10">
            <a:extLst>
              <a:ext uri="{FF2B5EF4-FFF2-40B4-BE49-F238E27FC236}">
                <a16:creationId xmlns:a16="http://schemas.microsoft.com/office/drawing/2014/main" id="{12F35B07-1D79-4931-87C5-B63F22C91740}"/>
              </a:ext>
            </a:extLst>
          </p:cNvPr>
          <p:cNvCxnSpPr>
            <a:cxnSpLocks/>
            <a:stCxn id="12" idx="0"/>
          </p:cNvCxnSpPr>
          <p:nvPr/>
        </p:nvCxnSpPr>
        <p:spPr>
          <a:xfrm flipV="1">
            <a:off x="3176205" y="3733800"/>
            <a:ext cx="3491295" cy="1376015"/>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6569C7-E9BF-4D08-8821-3E2AC3F42ABB}"/>
              </a:ext>
            </a:extLst>
          </p:cNvPr>
          <p:cNvCxnSpPr>
            <a:cxnSpLocks/>
          </p:cNvCxnSpPr>
          <p:nvPr/>
        </p:nvCxnSpPr>
        <p:spPr>
          <a:xfrm flipV="1">
            <a:off x="8267700" y="4219575"/>
            <a:ext cx="587572" cy="890240"/>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CE1EF8-5E61-4147-AF86-FD1F46A160DE}"/>
              </a:ext>
            </a:extLst>
          </p:cNvPr>
          <p:cNvSpPr txBox="1"/>
          <p:nvPr/>
        </p:nvSpPr>
        <p:spPr>
          <a:xfrm>
            <a:off x="342820" y="5109815"/>
            <a:ext cx="5666769" cy="1046474"/>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End-to-End (E2E) Testing:</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applicable mission threads work as designed?</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Tests from the end user’s experience by simulating real user scenarios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purpose is to determine readiness for UAT</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Conducted by JITC testers w/ simulated data in the “INT” test environment</a:t>
            </a:r>
          </a:p>
        </p:txBody>
      </p:sp>
      <p:sp>
        <p:nvSpPr>
          <p:cNvPr id="13" name="TextBox 12">
            <a:extLst>
              <a:ext uri="{FF2B5EF4-FFF2-40B4-BE49-F238E27FC236}">
                <a16:creationId xmlns:a16="http://schemas.microsoft.com/office/drawing/2014/main" id="{0C96EDA2-C40A-42C4-9B12-09C864F82D2A}"/>
              </a:ext>
            </a:extLst>
          </p:cNvPr>
          <p:cNvSpPr txBox="1"/>
          <p:nvPr/>
        </p:nvSpPr>
        <p:spPr>
          <a:xfrm>
            <a:off x="6390311" y="5109815"/>
            <a:ext cx="5578021" cy="1046474"/>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Acceptance Testing (UAT):</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applicable mission threads meet the user need?</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event for determining NBIS operational effectiveness &amp; usability</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scenarios developed by JITC in concert with DCSA SMEs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Conducted in the “INT” test environment with operationally relevant users</a:t>
            </a:r>
            <a:endParaRPr kumimoji="0" lang="en-US" sz="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Flowchart: Alternate Process 19">
            <a:extLst>
              <a:ext uri="{FF2B5EF4-FFF2-40B4-BE49-F238E27FC236}">
                <a16:creationId xmlns:a16="http://schemas.microsoft.com/office/drawing/2014/main" id="{3E56241C-083F-4626-A19B-9D122E1C6A46}"/>
              </a:ext>
            </a:extLst>
          </p:cNvPr>
          <p:cNvSpPr/>
          <p:nvPr/>
        </p:nvSpPr>
        <p:spPr>
          <a:xfrm>
            <a:off x="6664939" y="3423573"/>
            <a:ext cx="713248" cy="376902"/>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E2E</a:t>
            </a:r>
          </a:p>
        </p:txBody>
      </p:sp>
      <p:sp>
        <p:nvSpPr>
          <p:cNvPr id="21" name="Flowchart: Alternate Process 20">
            <a:extLst>
              <a:ext uri="{FF2B5EF4-FFF2-40B4-BE49-F238E27FC236}">
                <a16:creationId xmlns:a16="http://schemas.microsoft.com/office/drawing/2014/main" id="{434379D1-9769-4C13-B90E-9F1D956D6B41}"/>
              </a:ext>
            </a:extLst>
          </p:cNvPr>
          <p:cNvSpPr/>
          <p:nvPr/>
        </p:nvSpPr>
        <p:spPr>
          <a:xfrm>
            <a:off x="8797395" y="3865054"/>
            <a:ext cx="703490" cy="354522"/>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UAT</a:t>
            </a:r>
          </a:p>
        </p:txBody>
      </p:sp>
      <p:sp>
        <p:nvSpPr>
          <p:cNvPr id="8" name="Text Placeholder 7">
            <a:extLst>
              <a:ext uri="{FF2B5EF4-FFF2-40B4-BE49-F238E27FC236}">
                <a16:creationId xmlns:a16="http://schemas.microsoft.com/office/drawing/2014/main" id="{52BED104-B77E-1A06-1F12-AA7C2DD88457}"/>
              </a:ext>
            </a:extLst>
          </p:cNvPr>
          <p:cNvSpPr>
            <a:spLocks noGrp="1"/>
          </p:cNvSpPr>
          <p:nvPr>
            <p:ph type="body" sz="quarter" idx="17"/>
          </p:nvPr>
        </p:nvSpPr>
        <p:spPr/>
        <p:txBody>
          <a:bodyPr/>
          <a:lstStyle/>
          <a:p>
            <a:endParaRPr lang="en-US"/>
          </a:p>
        </p:txBody>
      </p:sp>
      <p:sp>
        <p:nvSpPr>
          <p:cNvPr id="9" name="Date Placeholder 8">
            <a:extLst>
              <a:ext uri="{FF2B5EF4-FFF2-40B4-BE49-F238E27FC236}">
                <a16:creationId xmlns:a16="http://schemas.microsoft.com/office/drawing/2014/main" id="{57A256A2-F5CB-B6D7-40FC-794B5E84A83D}"/>
              </a:ext>
            </a:extLst>
          </p:cNvPr>
          <p:cNvSpPr>
            <a:spLocks noGrp="1"/>
          </p:cNvSpPr>
          <p:nvPr>
            <p:ph type="dt" sz="half" idx="10"/>
          </p:nvPr>
        </p:nvSpPr>
        <p:spPr/>
        <p:txBody>
          <a:bodyPr/>
          <a:lstStyle/>
          <a:p>
            <a:r>
              <a:rPr lang="en-US"/>
              <a:t>7 May 24, 1700</a:t>
            </a:r>
            <a:endParaRPr lang="en-US" dirty="0"/>
          </a:p>
        </p:txBody>
      </p:sp>
    </p:spTree>
    <p:extLst>
      <p:ext uri="{BB962C8B-B14F-4D97-AF65-F5344CB8AC3E}">
        <p14:creationId xmlns:p14="http://schemas.microsoft.com/office/powerpoint/2010/main" val="338705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CCF791-7AEC-4308-9994-266D825BE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35736-6DC4-47F4-9AC4-BE352C6182E9}" type="slidenum">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5" name="Title 4">
            <a:extLst>
              <a:ext uri="{FF2B5EF4-FFF2-40B4-BE49-F238E27FC236}">
                <a16:creationId xmlns:a16="http://schemas.microsoft.com/office/drawing/2014/main" id="{4E1E7C62-A302-4EB3-A3BB-033D86BA2BEA}"/>
              </a:ext>
            </a:extLst>
          </p:cNvPr>
          <p:cNvSpPr>
            <a:spLocks noGrp="1"/>
          </p:cNvSpPr>
          <p:nvPr>
            <p:ph type="title"/>
          </p:nvPr>
        </p:nvSpPr>
        <p:spPr>
          <a:xfrm>
            <a:off x="523875" y="291769"/>
            <a:ext cx="12046739" cy="449479"/>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ea typeface="+mn-ea"/>
                <a:cs typeface="+mn-cs"/>
              </a:rPr>
              <a:t>I</a:t>
            </a:r>
            <a:r>
              <a:rPr kumimoji="0" lang="en-US" sz="2400" b="1" strike="noStrike" kern="1200" cap="none" spc="0" normalizeH="0" baseline="0" noProof="0" dirty="0" err="1">
                <a:ln>
                  <a:noFill/>
                </a:ln>
                <a:solidFill>
                  <a:prstClr val="black"/>
                </a:solidFill>
                <a:effectLst/>
                <a:uLnTx/>
                <a:uFillTx/>
                <a:ea typeface="+mn-ea"/>
                <a:cs typeface="+mn-cs"/>
              </a:rPr>
              <a:t>nforming</a:t>
            </a:r>
            <a:r>
              <a:rPr kumimoji="0" lang="en-US" sz="2400" b="1" strike="noStrike" kern="1200" cap="none" spc="0" normalizeH="0" baseline="0" noProof="0" dirty="0">
                <a:ln>
                  <a:noFill/>
                </a:ln>
                <a:solidFill>
                  <a:prstClr val="black"/>
                </a:solidFill>
                <a:effectLst/>
                <a:uLnTx/>
                <a:uFillTx/>
                <a:ea typeface="+mn-ea"/>
                <a:cs typeface="+mn-cs"/>
              </a:rPr>
              <a:t> Readiness for Full </a:t>
            </a:r>
            <a:r>
              <a:rPr lang="en-US" sz="2400" b="1" dirty="0">
                <a:solidFill>
                  <a:prstClr val="black"/>
                </a:solidFill>
                <a:ea typeface="+mn-ea"/>
                <a:cs typeface="+mn-cs"/>
              </a:rPr>
              <a:t>S</a:t>
            </a:r>
            <a:r>
              <a:rPr kumimoji="0" lang="en-US" sz="2400" b="1" strike="noStrike" kern="1200" cap="none" spc="0" normalizeH="0" baseline="0" noProof="0" dirty="0">
                <a:ln>
                  <a:noFill/>
                </a:ln>
                <a:solidFill>
                  <a:prstClr val="black"/>
                </a:solidFill>
                <a:effectLst/>
                <a:uLnTx/>
                <a:uFillTx/>
                <a:ea typeface="+mn-ea"/>
                <a:cs typeface="+mn-cs"/>
              </a:rPr>
              <a:t>cale </a:t>
            </a:r>
            <a:r>
              <a:rPr lang="en-US" sz="2400" b="1" dirty="0">
                <a:solidFill>
                  <a:prstClr val="black"/>
                </a:solidFill>
                <a:ea typeface="+mn-ea"/>
                <a:cs typeface="+mn-cs"/>
              </a:rPr>
              <a:t>O</a:t>
            </a:r>
            <a:r>
              <a:rPr kumimoji="0" lang="en-US" sz="2400" b="1" strike="noStrike" kern="1200" cap="none" spc="0" normalizeH="0" baseline="0" noProof="0" dirty="0" err="1">
                <a:ln>
                  <a:noFill/>
                </a:ln>
                <a:solidFill>
                  <a:prstClr val="black"/>
                </a:solidFill>
                <a:effectLst/>
                <a:uLnTx/>
                <a:uFillTx/>
                <a:ea typeface="+mn-ea"/>
                <a:cs typeface="+mn-cs"/>
              </a:rPr>
              <a:t>perational</a:t>
            </a:r>
            <a:r>
              <a:rPr kumimoji="0" lang="en-US" sz="2400" b="1" strike="noStrike" kern="1200" cap="none" spc="0" normalizeH="0" baseline="0" noProof="0" dirty="0">
                <a:ln>
                  <a:noFill/>
                </a:ln>
                <a:solidFill>
                  <a:prstClr val="black"/>
                </a:solidFill>
                <a:effectLst/>
                <a:uLnTx/>
                <a:uFillTx/>
                <a:ea typeface="+mn-ea"/>
                <a:cs typeface="+mn-cs"/>
              </a:rPr>
              <a:t> </a:t>
            </a:r>
            <a:r>
              <a:rPr lang="en-US" sz="2400" b="1" dirty="0">
                <a:solidFill>
                  <a:prstClr val="black"/>
                </a:solidFill>
                <a:ea typeface="+mn-ea"/>
                <a:cs typeface="+mn-cs"/>
              </a:rPr>
              <a:t>U</a:t>
            </a:r>
            <a:r>
              <a:rPr kumimoji="0" lang="en-US" sz="2400" b="1" strike="noStrike" kern="1200" cap="none" spc="0" normalizeH="0" baseline="0" noProof="0" dirty="0">
                <a:ln>
                  <a:noFill/>
                </a:ln>
                <a:solidFill>
                  <a:prstClr val="black"/>
                </a:solidFill>
                <a:effectLst/>
                <a:uLnTx/>
                <a:uFillTx/>
                <a:ea typeface="+mn-ea"/>
                <a:cs typeface="+mn-cs"/>
              </a:rPr>
              <a:t>se</a:t>
            </a:r>
          </a:p>
        </p:txBody>
      </p:sp>
      <p:sp>
        <p:nvSpPr>
          <p:cNvPr id="6" name="Text Placeholder 5">
            <a:extLst>
              <a:ext uri="{FF2B5EF4-FFF2-40B4-BE49-F238E27FC236}">
                <a16:creationId xmlns:a16="http://schemas.microsoft.com/office/drawing/2014/main" id="{57001A81-BAC3-4119-977B-758A4A7026E1}"/>
              </a:ext>
            </a:extLst>
          </p:cNvPr>
          <p:cNvSpPr>
            <a:spLocks noGrp="1"/>
          </p:cNvSpPr>
          <p:nvPr>
            <p:ph type="body" sz="quarter" idx="17"/>
          </p:nvPr>
        </p:nvSpPr>
        <p:spPr/>
        <p:txBody>
          <a:bodyPr/>
          <a:lstStyle/>
          <a:p>
            <a:r>
              <a:rPr kumimoji="0" lang="en-US" sz="11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CUI//FOR OFFICIAL USE ONLY</a:t>
            </a:r>
          </a:p>
        </p:txBody>
      </p:sp>
      <p:pic>
        <p:nvPicPr>
          <p:cNvPr id="7" name="Picture 6">
            <a:extLst>
              <a:ext uri="{FF2B5EF4-FFF2-40B4-BE49-F238E27FC236}">
                <a16:creationId xmlns:a16="http://schemas.microsoft.com/office/drawing/2014/main" id="{8C816CF0-E64A-4899-A3F4-0E2905F1BE75}"/>
              </a:ext>
            </a:extLst>
          </p:cNvPr>
          <p:cNvPicPr>
            <a:picLocks noChangeAspect="1"/>
          </p:cNvPicPr>
          <p:nvPr/>
        </p:nvPicPr>
        <p:blipFill>
          <a:blip r:embed="rId2">
            <a:alphaModFix amt="62000"/>
          </a:blip>
          <a:stretch>
            <a:fillRect/>
          </a:stretch>
        </p:blipFill>
        <p:spPr>
          <a:xfrm>
            <a:off x="72630" y="966003"/>
            <a:ext cx="12046740" cy="3692350"/>
          </a:xfrm>
          <a:prstGeom prst="rect">
            <a:avLst/>
          </a:prstGeom>
        </p:spPr>
      </p:pic>
      <p:cxnSp>
        <p:nvCxnSpPr>
          <p:cNvPr id="11" name="Straight Arrow Connector 10">
            <a:extLst>
              <a:ext uri="{FF2B5EF4-FFF2-40B4-BE49-F238E27FC236}">
                <a16:creationId xmlns:a16="http://schemas.microsoft.com/office/drawing/2014/main" id="{12F35B07-1D79-4931-87C5-B63F22C91740}"/>
              </a:ext>
            </a:extLst>
          </p:cNvPr>
          <p:cNvCxnSpPr>
            <a:cxnSpLocks/>
            <a:stCxn id="12" idx="0"/>
          </p:cNvCxnSpPr>
          <p:nvPr/>
        </p:nvCxnSpPr>
        <p:spPr>
          <a:xfrm flipV="1">
            <a:off x="2085694" y="1362310"/>
            <a:ext cx="4543706" cy="3635098"/>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6569C7-E9BF-4D08-8821-3E2AC3F42ABB}"/>
              </a:ext>
            </a:extLst>
          </p:cNvPr>
          <p:cNvCxnSpPr>
            <a:cxnSpLocks/>
          </p:cNvCxnSpPr>
          <p:nvPr/>
        </p:nvCxnSpPr>
        <p:spPr>
          <a:xfrm flipV="1">
            <a:off x="5658855" y="1781175"/>
            <a:ext cx="3399420" cy="3261794"/>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0DA21C-9D28-4D32-B117-AC920461C481}"/>
              </a:ext>
            </a:extLst>
          </p:cNvPr>
          <p:cNvSpPr txBox="1"/>
          <p:nvPr/>
        </p:nvSpPr>
        <p:spPr>
          <a:xfrm>
            <a:off x="361388" y="4997408"/>
            <a:ext cx="3448612" cy="1231146"/>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Live/Limited User Testing (LUT):</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Limited # of users &amp; transactions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Pilot Agencies conduct activities related to specific mission threads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JITC observes operations use, tracks issues, surveys users, &amp; assesses suitability</a:t>
            </a:r>
          </a:p>
        </p:txBody>
      </p:sp>
      <p:sp>
        <p:nvSpPr>
          <p:cNvPr id="15" name="TextBox 14">
            <a:extLst>
              <a:ext uri="{FF2B5EF4-FFF2-40B4-BE49-F238E27FC236}">
                <a16:creationId xmlns:a16="http://schemas.microsoft.com/office/drawing/2014/main" id="{37A0E421-0863-4C7E-9957-460FD059E119}"/>
              </a:ext>
            </a:extLst>
          </p:cNvPr>
          <p:cNvSpPr txBox="1"/>
          <p:nvPr/>
        </p:nvSpPr>
        <p:spPr>
          <a:xfrm>
            <a:off x="3972999" y="4997408"/>
            <a:ext cx="3324414" cy="1231146"/>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Operational Assessments (OA):</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event to validate Suitability and Operational Effectiveness by Mission Area</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Predominantly an observation event to include service operations &amp; monitoring</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Includes survey of active NBIS users</a:t>
            </a:r>
          </a:p>
        </p:txBody>
      </p:sp>
      <p:sp>
        <p:nvSpPr>
          <p:cNvPr id="18" name="Rectangle 17">
            <a:extLst>
              <a:ext uri="{FF2B5EF4-FFF2-40B4-BE49-F238E27FC236}">
                <a16:creationId xmlns:a16="http://schemas.microsoft.com/office/drawing/2014/main" id="{5D69144E-6330-48E6-91E6-82659E3CE308}"/>
              </a:ext>
            </a:extLst>
          </p:cNvPr>
          <p:cNvSpPr/>
          <p:nvPr/>
        </p:nvSpPr>
        <p:spPr>
          <a:xfrm>
            <a:off x="7401307" y="4703914"/>
            <a:ext cx="4474438" cy="1941397"/>
          </a:xfrm>
          <a:prstGeom prst="rect">
            <a:avLst/>
          </a:prstGeom>
          <a:solidFill>
            <a:schemeClr val="tx2">
              <a:lumMod val="10000"/>
              <a:lumOff val="9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Operational Cybersecurity Testing</a:t>
            </a:r>
          </a:p>
        </p:txBody>
      </p:sp>
      <p:sp>
        <p:nvSpPr>
          <p:cNvPr id="21" name="TextBox 20">
            <a:extLst>
              <a:ext uri="{FF2B5EF4-FFF2-40B4-BE49-F238E27FC236}">
                <a16:creationId xmlns:a16="http://schemas.microsoft.com/office/drawing/2014/main" id="{1A29EB63-617D-4502-BFE1-EC5108DF729D}"/>
              </a:ext>
            </a:extLst>
          </p:cNvPr>
          <p:cNvSpPr txBox="1"/>
          <p:nvPr/>
        </p:nvSpPr>
        <p:spPr>
          <a:xfrm>
            <a:off x="7535869" y="5061382"/>
            <a:ext cx="4169815" cy="892581"/>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Cooperative Vulnerability and Penetration Assessment(s) (CVPA):</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Necessary to improve readiness for AA events</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Used to scope AA events</a:t>
            </a:r>
          </a:p>
        </p:txBody>
      </p:sp>
      <p:sp>
        <p:nvSpPr>
          <p:cNvPr id="22" name="TextBox 21">
            <a:extLst>
              <a:ext uri="{FF2B5EF4-FFF2-40B4-BE49-F238E27FC236}">
                <a16:creationId xmlns:a16="http://schemas.microsoft.com/office/drawing/2014/main" id="{010F4AC8-80EC-47E0-830E-38048B180AB2}"/>
              </a:ext>
            </a:extLst>
          </p:cNvPr>
          <p:cNvSpPr txBox="1"/>
          <p:nvPr/>
        </p:nvSpPr>
        <p:spPr>
          <a:xfrm>
            <a:off x="7535869" y="6065201"/>
            <a:ext cx="4169812" cy="492459"/>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Adversarial Assessment(s) (AA):</a:t>
            </a:r>
          </a:p>
          <a:p>
            <a:pPr marL="231775"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 to determine NBIS Cyber Survivability Status</a:t>
            </a:r>
          </a:p>
        </p:txBody>
      </p:sp>
      <p:cxnSp>
        <p:nvCxnSpPr>
          <p:cNvPr id="23" name="Straight Arrow Connector 22">
            <a:extLst>
              <a:ext uri="{FF2B5EF4-FFF2-40B4-BE49-F238E27FC236}">
                <a16:creationId xmlns:a16="http://schemas.microsoft.com/office/drawing/2014/main" id="{52624040-7AB1-4FB9-92FB-9E98A3CE6E1C}"/>
              </a:ext>
            </a:extLst>
          </p:cNvPr>
          <p:cNvCxnSpPr>
            <a:cxnSpLocks/>
          </p:cNvCxnSpPr>
          <p:nvPr/>
        </p:nvCxnSpPr>
        <p:spPr>
          <a:xfrm flipH="1" flipV="1">
            <a:off x="9396879" y="1952625"/>
            <a:ext cx="223896" cy="2751289"/>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16C85D-5710-40A0-A481-C9B0E194D4D5}"/>
              </a:ext>
            </a:extLst>
          </p:cNvPr>
          <p:cNvCxnSpPr>
            <a:cxnSpLocks/>
            <a:stCxn id="18" idx="0"/>
          </p:cNvCxnSpPr>
          <p:nvPr/>
        </p:nvCxnSpPr>
        <p:spPr>
          <a:xfrm flipV="1">
            <a:off x="9638526" y="3196986"/>
            <a:ext cx="1995572" cy="1506928"/>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Flowchart: Alternate Process 30">
            <a:extLst>
              <a:ext uri="{FF2B5EF4-FFF2-40B4-BE49-F238E27FC236}">
                <a16:creationId xmlns:a16="http://schemas.microsoft.com/office/drawing/2014/main" id="{5E54A8E9-D80C-4514-9BD4-41C4B28EFE31}"/>
              </a:ext>
            </a:extLst>
          </p:cNvPr>
          <p:cNvSpPr/>
          <p:nvPr/>
        </p:nvSpPr>
        <p:spPr>
          <a:xfrm>
            <a:off x="6654481" y="1167071"/>
            <a:ext cx="727775" cy="408399"/>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LUT</a:t>
            </a:r>
          </a:p>
        </p:txBody>
      </p:sp>
      <p:sp>
        <p:nvSpPr>
          <p:cNvPr id="32" name="Flowchart: Alternate Process 31">
            <a:extLst>
              <a:ext uri="{FF2B5EF4-FFF2-40B4-BE49-F238E27FC236}">
                <a16:creationId xmlns:a16="http://schemas.microsoft.com/office/drawing/2014/main" id="{560F26A9-6246-4478-9F04-19921B38586A}"/>
              </a:ext>
            </a:extLst>
          </p:cNvPr>
          <p:cNvSpPr/>
          <p:nvPr/>
        </p:nvSpPr>
        <p:spPr>
          <a:xfrm>
            <a:off x="9105334" y="1656178"/>
            <a:ext cx="686366" cy="296448"/>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OA</a:t>
            </a:r>
          </a:p>
        </p:txBody>
      </p:sp>
      <p:sp>
        <p:nvSpPr>
          <p:cNvPr id="33" name="Flowchart: Alternate Process 32">
            <a:extLst>
              <a:ext uri="{FF2B5EF4-FFF2-40B4-BE49-F238E27FC236}">
                <a16:creationId xmlns:a16="http://schemas.microsoft.com/office/drawing/2014/main" id="{5B7FECE9-C18E-44FE-98A9-B3900B5BAF2D}"/>
              </a:ext>
            </a:extLst>
          </p:cNvPr>
          <p:cNvSpPr/>
          <p:nvPr/>
        </p:nvSpPr>
        <p:spPr>
          <a:xfrm>
            <a:off x="11175548" y="2299151"/>
            <a:ext cx="943821" cy="897835"/>
          </a:xfrm>
          <a:prstGeom prst="flowChartAlternateProcess">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IOT&amp;E FOT&amp;E AS Needed</a:t>
            </a:r>
          </a:p>
        </p:txBody>
      </p:sp>
      <p:sp>
        <p:nvSpPr>
          <p:cNvPr id="4" name="Date Placeholder 3">
            <a:extLst>
              <a:ext uri="{FF2B5EF4-FFF2-40B4-BE49-F238E27FC236}">
                <a16:creationId xmlns:a16="http://schemas.microsoft.com/office/drawing/2014/main" id="{C8CED598-1DEE-04A9-8231-524419348DDB}"/>
              </a:ext>
            </a:extLst>
          </p:cNvPr>
          <p:cNvSpPr>
            <a:spLocks noGrp="1"/>
          </p:cNvSpPr>
          <p:nvPr>
            <p:ph type="dt" sz="half" idx="10"/>
          </p:nvPr>
        </p:nvSpPr>
        <p:spPr/>
        <p:txBody>
          <a:bodyPr/>
          <a:lstStyle/>
          <a:p>
            <a:r>
              <a:rPr lang="en-US"/>
              <a:t>7 May 24, 1700</a:t>
            </a:r>
            <a:endParaRPr lang="en-US" dirty="0"/>
          </a:p>
        </p:txBody>
      </p:sp>
    </p:spTree>
    <p:extLst>
      <p:ext uri="{BB962C8B-B14F-4D97-AF65-F5344CB8AC3E}">
        <p14:creationId xmlns:p14="http://schemas.microsoft.com/office/powerpoint/2010/main" val="104137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E0E2A-4686-4BCF-82DF-0E95B0AAE32D}"/>
              </a:ext>
            </a:extLst>
          </p:cNvPr>
          <p:cNvSpPr>
            <a:spLocks noGrp="1"/>
          </p:cNvSpPr>
          <p:nvPr>
            <p:ph type="body" sz="quarter" idx="10"/>
          </p:nvPr>
        </p:nvSpPr>
        <p:spPr>
          <a:xfrm>
            <a:off x="1584960" y="127441"/>
            <a:ext cx="10421509" cy="768351"/>
          </a:xfrm>
        </p:spPr>
        <p:txBody>
          <a:bodyPr/>
          <a:lstStyle/>
          <a:p>
            <a:r>
              <a:rPr lang="en-US" b="1" dirty="0"/>
              <a:t>In Summary - Integrated Evaluation Elements</a:t>
            </a:r>
          </a:p>
        </p:txBody>
      </p:sp>
      <p:graphicFrame>
        <p:nvGraphicFramePr>
          <p:cNvPr id="6" name="Table 6">
            <a:extLst>
              <a:ext uri="{FF2B5EF4-FFF2-40B4-BE49-F238E27FC236}">
                <a16:creationId xmlns:a16="http://schemas.microsoft.com/office/drawing/2014/main" id="{73D7C958-2A43-4A6E-8F1F-A461CCCC48E4}"/>
              </a:ext>
            </a:extLst>
          </p:cNvPr>
          <p:cNvGraphicFramePr>
            <a:graphicFrameLocks noGrp="1"/>
          </p:cNvGraphicFramePr>
          <p:nvPr>
            <p:extLst>
              <p:ext uri="{D42A27DB-BD31-4B8C-83A1-F6EECF244321}">
                <p14:modId xmlns:p14="http://schemas.microsoft.com/office/powerpoint/2010/main" val="56975403"/>
              </p:ext>
            </p:extLst>
          </p:nvPr>
        </p:nvGraphicFramePr>
        <p:xfrm>
          <a:off x="1730408" y="2059807"/>
          <a:ext cx="8128000" cy="417914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62823782"/>
                    </a:ext>
                  </a:extLst>
                </a:gridCol>
                <a:gridCol w="4064000">
                  <a:extLst>
                    <a:ext uri="{9D8B030D-6E8A-4147-A177-3AD203B41FA5}">
                      <a16:colId xmlns:a16="http://schemas.microsoft.com/office/drawing/2014/main" val="2562848980"/>
                    </a:ext>
                  </a:extLst>
                </a:gridCol>
              </a:tblGrid>
              <a:tr h="487680">
                <a:tc>
                  <a:txBody>
                    <a:bodyPr/>
                    <a:lstStyle/>
                    <a:p>
                      <a:r>
                        <a:rPr lang="en-US" sz="2400" dirty="0"/>
                        <a:t>Evaluation of Capability</a:t>
                      </a:r>
                    </a:p>
                  </a:txBody>
                  <a:tcPr marL="121920" marR="121920" marT="60960" marB="60960"/>
                </a:tc>
                <a:tc>
                  <a:txBody>
                    <a:bodyPr/>
                    <a:lstStyle/>
                    <a:p>
                      <a:r>
                        <a:rPr lang="en-US" sz="2400" dirty="0"/>
                        <a:t>Data Source(s)</a:t>
                      </a:r>
                    </a:p>
                  </a:txBody>
                  <a:tcPr marL="121920" marR="121920" marT="60960" marB="60960"/>
                </a:tc>
                <a:extLst>
                  <a:ext uri="{0D108BD9-81ED-4DB2-BD59-A6C34878D82A}">
                    <a16:rowId xmlns:a16="http://schemas.microsoft.com/office/drawing/2014/main" val="1077548107"/>
                  </a:ext>
                </a:extLst>
              </a:tr>
              <a:tr h="494453">
                <a:tc>
                  <a:txBody>
                    <a:bodyPr/>
                    <a:lstStyle/>
                    <a:p>
                      <a:r>
                        <a:rPr lang="en-US" sz="2400" dirty="0"/>
                        <a:t>Is it there? Is it done?</a:t>
                      </a:r>
                    </a:p>
                  </a:txBody>
                  <a:tcPr marL="121920" marR="121920" marT="60960" marB="60960"/>
                </a:tc>
                <a:tc>
                  <a:txBody>
                    <a:bodyPr/>
                    <a:lstStyle/>
                    <a:p>
                      <a:r>
                        <a:rPr lang="en-US" sz="2400" dirty="0"/>
                        <a:t>Agile Process, </a:t>
                      </a:r>
                      <a:r>
                        <a:rPr lang="en-US" sz="2400" dirty="0" err="1"/>
                        <a:t>DevSecOps</a:t>
                      </a:r>
                      <a:endParaRPr lang="en-US" sz="2400" dirty="0"/>
                    </a:p>
                  </a:txBody>
                  <a:tcPr marL="121920" marR="121920" marT="60960" marB="60960"/>
                </a:tc>
                <a:extLst>
                  <a:ext uri="{0D108BD9-81ED-4DB2-BD59-A6C34878D82A}">
                    <a16:rowId xmlns:a16="http://schemas.microsoft.com/office/drawing/2014/main" val="2731152621"/>
                  </a:ext>
                </a:extLst>
              </a:tr>
              <a:tr h="494453">
                <a:tc>
                  <a:txBody>
                    <a:bodyPr/>
                    <a:lstStyle/>
                    <a:p>
                      <a:r>
                        <a:rPr lang="en-US" sz="2400" dirty="0"/>
                        <a:t>Does it work?</a:t>
                      </a:r>
                    </a:p>
                  </a:txBody>
                  <a:tcPr marL="121920" marR="121920" marT="60960" marB="60960"/>
                </a:tc>
                <a:tc>
                  <a:txBody>
                    <a:bodyPr/>
                    <a:lstStyle/>
                    <a:p>
                      <a:r>
                        <a:rPr lang="en-US" sz="2400" dirty="0"/>
                        <a:t>Agile User Demos, GAT, E2E</a:t>
                      </a:r>
                    </a:p>
                  </a:txBody>
                  <a:tcPr marL="121920" marR="121920" marT="60960" marB="60960"/>
                </a:tc>
                <a:extLst>
                  <a:ext uri="{0D108BD9-81ED-4DB2-BD59-A6C34878D82A}">
                    <a16:rowId xmlns:a16="http://schemas.microsoft.com/office/drawing/2014/main" val="3555559320"/>
                  </a:ext>
                </a:extLst>
              </a:tr>
              <a:tr h="494453">
                <a:tc>
                  <a:txBody>
                    <a:bodyPr/>
                    <a:lstStyle/>
                    <a:p>
                      <a:r>
                        <a:rPr lang="en-US" sz="2400" dirty="0"/>
                        <a:t>Does it meet the user needs?</a:t>
                      </a:r>
                    </a:p>
                  </a:txBody>
                  <a:tcPr marL="121920" marR="121920" marT="60960" marB="60960"/>
                </a:tc>
                <a:tc>
                  <a:txBody>
                    <a:bodyPr/>
                    <a:lstStyle/>
                    <a:p>
                      <a:r>
                        <a:rPr lang="en-US" sz="2400" dirty="0"/>
                        <a:t>EUA, UAT </a:t>
                      </a:r>
                    </a:p>
                  </a:txBody>
                  <a:tcPr marL="121920" marR="121920" marT="60960" marB="60960"/>
                </a:tc>
                <a:extLst>
                  <a:ext uri="{0D108BD9-81ED-4DB2-BD59-A6C34878D82A}">
                    <a16:rowId xmlns:a16="http://schemas.microsoft.com/office/drawing/2014/main" val="2429615955"/>
                  </a:ext>
                </a:extLst>
              </a:tr>
              <a:tr h="494453">
                <a:tc>
                  <a:txBody>
                    <a:bodyPr/>
                    <a:lstStyle/>
                    <a:p>
                      <a:r>
                        <a:rPr lang="en-US" sz="2400" dirty="0"/>
                        <a:t>Is it effective?</a:t>
                      </a:r>
                    </a:p>
                  </a:txBody>
                  <a:tcPr marL="121920" marR="121920" marT="60960" marB="60960"/>
                </a:tc>
                <a:tc>
                  <a:txBody>
                    <a:bodyPr/>
                    <a:lstStyle/>
                    <a:p>
                      <a:r>
                        <a:rPr lang="en-US" sz="2400" dirty="0"/>
                        <a:t>LUT, OA/OT&amp;E</a:t>
                      </a:r>
                    </a:p>
                  </a:txBody>
                  <a:tcPr marL="121920" marR="121920" marT="60960" marB="60960"/>
                </a:tc>
                <a:extLst>
                  <a:ext uri="{0D108BD9-81ED-4DB2-BD59-A6C34878D82A}">
                    <a16:rowId xmlns:a16="http://schemas.microsoft.com/office/drawing/2014/main" val="1046130226"/>
                  </a:ext>
                </a:extLst>
              </a:tr>
              <a:tr h="494453">
                <a:tc>
                  <a:txBody>
                    <a:bodyPr/>
                    <a:lstStyle/>
                    <a:p>
                      <a:r>
                        <a:rPr lang="en-US" sz="2400" dirty="0"/>
                        <a:t>Is it suitable?</a:t>
                      </a:r>
                    </a:p>
                  </a:txBody>
                  <a:tcPr marL="121920" marR="121920" marT="60960" marB="60960"/>
                </a:tc>
                <a:tc>
                  <a:txBody>
                    <a:bodyPr/>
                    <a:lstStyle/>
                    <a:p>
                      <a:r>
                        <a:rPr lang="en-US" sz="2400" dirty="0"/>
                        <a:t>LUT, OTT, OA/OT&amp;E</a:t>
                      </a:r>
                    </a:p>
                  </a:txBody>
                  <a:tcPr marL="121920" marR="121920" marT="60960" marB="60960"/>
                </a:tc>
                <a:extLst>
                  <a:ext uri="{0D108BD9-81ED-4DB2-BD59-A6C34878D82A}">
                    <a16:rowId xmlns:a16="http://schemas.microsoft.com/office/drawing/2014/main" val="1303492593"/>
                  </a:ext>
                </a:extLst>
              </a:tr>
              <a:tr h="494453">
                <a:tc>
                  <a:txBody>
                    <a:bodyPr/>
                    <a:lstStyle/>
                    <a:p>
                      <a:r>
                        <a:rPr lang="en-US" sz="2400" dirty="0"/>
                        <a:t>Is it survivable/secure?</a:t>
                      </a:r>
                    </a:p>
                  </a:txBody>
                  <a:tcPr marL="121920" marR="121920" marT="60960" marB="60960"/>
                </a:tc>
                <a:tc>
                  <a:txBody>
                    <a:bodyPr/>
                    <a:lstStyle/>
                    <a:p>
                      <a:r>
                        <a:rPr lang="en-US" sz="2400" dirty="0"/>
                        <a:t>Agile, Dev Pen Testing, Cooperative Pen Testing, Adversarial Assessment</a:t>
                      </a:r>
                    </a:p>
                  </a:txBody>
                  <a:tcPr marL="121920" marR="121920" marT="60960" marB="60960"/>
                </a:tc>
                <a:extLst>
                  <a:ext uri="{0D108BD9-81ED-4DB2-BD59-A6C34878D82A}">
                    <a16:rowId xmlns:a16="http://schemas.microsoft.com/office/drawing/2014/main" val="897364168"/>
                  </a:ext>
                </a:extLst>
              </a:tr>
            </a:tbl>
          </a:graphicData>
        </a:graphic>
      </p:graphicFrame>
    </p:spTree>
    <p:extLst>
      <p:ext uri="{BB962C8B-B14F-4D97-AF65-F5344CB8AC3E}">
        <p14:creationId xmlns:p14="http://schemas.microsoft.com/office/powerpoint/2010/main" val="10659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90BA-FA4C-D2B6-651F-B7E3FEB6ECF1}"/>
              </a:ext>
            </a:extLst>
          </p:cNvPr>
          <p:cNvSpPr>
            <a:spLocks noGrp="1"/>
          </p:cNvSpPr>
          <p:nvPr>
            <p:ph type="title"/>
          </p:nvPr>
        </p:nvSpPr>
        <p:spPr/>
        <p:txBody>
          <a:bodyPr>
            <a:normAutofit/>
          </a:bodyPr>
          <a:lstStyle/>
          <a:p>
            <a:pPr algn="ctr"/>
            <a:r>
              <a:rPr lang="en-US" sz="4000" b="1" dirty="0">
                <a:latin typeface="+mn-lt"/>
              </a:rPr>
              <a:t>What is NBIS</a:t>
            </a:r>
          </a:p>
        </p:txBody>
      </p:sp>
      <p:sp>
        <p:nvSpPr>
          <p:cNvPr id="3" name="Content Placeholder 2">
            <a:extLst>
              <a:ext uri="{FF2B5EF4-FFF2-40B4-BE49-F238E27FC236}">
                <a16:creationId xmlns:a16="http://schemas.microsoft.com/office/drawing/2014/main" id="{5DC0A414-93BE-EB3E-AE4A-99B7FF97F170}"/>
              </a:ext>
            </a:extLst>
          </p:cNvPr>
          <p:cNvSpPr>
            <a:spLocks noGrp="1"/>
          </p:cNvSpPr>
          <p:nvPr>
            <p:ph idx="1"/>
          </p:nvPr>
        </p:nvSpPr>
        <p:spPr/>
        <p:txBody>
          <a:bodyPr>
            <a:normAutofit lnSpcReduction="10000"/>
          </a:bodyPr>
          <a:lstStyle/>
          <a:p>
            <a:r>
              <a:rPr lang="en-US" dirty="0"/>
              <a:t>The federal government’s one-stop-shop information technology (IT) system for end-to-end (E2E) personnel vetting—from initiation and application to background investigation, adjudication, and continuous vetting. </a:t>
            </a:r>
          </a:p>
          <a:p>
            <a:r>
              <a:rPr lang="en-US" dirty="0"/>
              <a:t>One consolidated system designed to deliver robust data protection, enhance customer experience, and better integrate data across the enterprise.</a:t>
            </a:r>
          </a:p>
          <a:p>
            <a:r>
              <a:rPr lang="en-US" dirty="0"/>
              <a:t>The Defense Counterintelligence and Security Agency (DCSA) assumed operational control and responsibility for NBIS while it was still in development from the Defense Information Systems Agency (DISA) on October 1, 2020. </a:t>
            </a:r>
          </a:p>
        </p:txBody>
      </p:sp>
      <p:sp>
        <p:nvSpPr>
          <p:cNvPr id="4" name="Date Placeholder 3">
            <a:extLst>
              <a:ext uri="{FF2B5EF4-FFF2-40B4-BE49-F238E27FC236}">
                <a16:creationId xmlns:a16="http://schemas.microsoft.com/office/drawing/2014/main" id="{8C0C2B00-E803-5FDC-049E-A215D9380370}"/>
              </a:ext>
            </a:extLst>
          </p:cNvPr>
          <p:cNvSpPr>
            <a:spLocks noGrp="1"/>
          </p:cNvSpPr>
          <p:nvPr>
            <p:ph type="dt" sz="half" idx="10"/>
          </p:nvPr>
        </p:nvSpPr>
        <p:spPr/>
        <p:txBody>
          <a:bodyPr/>
          <a:lstStyle/>
          <a:p>
            <a:r>
              <a:rPr lang="en-US"/>
              <a:t>7 May 24, 1700</a:t>
            </a:r>
          </a:p>
        </p:txBody>
      </p:sp>
      <p:sp>
        <p:nvSpPr>
          <p:cNvPr id="5" name="Slide Number Placeholder 4">
            <a:extLst>
              <a:ext uri="{FF2B5EF4-FFF2-40B4-BE49-F238E27FC236}">
                <a16:creationId xmlns:a16="http://schemas.microsoft.com/office/drawing/2014/main" id="{338CB0B9-CEDD-2179-8A35-39001E9652C4}"/>
              </a:ext>
            </a:extLst>
          </p:cNvPr>
          <p:cNvSpPr>
            <a:spLocks noGrp="1"/>
          </p:cNvSpPr>
          <p:nvPr>
            <p:ph type="sldNum" sz="quarter" idx="12"/>
          </p:nvPr>
        </p:nvSpPr>
        <p:spPr/>
        <p:txBody>
          <a:bodyPr/>
          <a:lstStyle/>
          <a:p>
            <a:fld id="{7F5969E4-8386-4031-B3E2-D026408042CD}" type="slidenum">
              <a:rPr lang="en-US" smtClean="0"/>
              <a:t>2</a:t>
            </a:fld>
            <a:endParaRPr lang="en-US"/>
          </a:p>
        </p:txBody>
      </p:sp>
    </p:spTree>
    <p:extLst>
      <p:ext uri="{BB962C8B-B14F-4D97-AF65-F5344CB8AC3E}">
        <p14:creationId xmlns:p14="http://schemas.microsoft.com/office/powerpoint/2010/main" val="430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9C8C-52FE-F3F9-BEF6-52225B762B2D}"/>
              </a:ext>
            </a:extLst>
          </p:cNvPr>
          <p:cNvSpPr>
            <a:spLocks noGrp="1"/>
          </p:cNvSpPr>
          <p:nvPr>
            <p:ph type="title"/>
          </p:nvPr>
        </p:nvSpPr>
        <p:spPr/>
        <p:txBody>
          <a:bodyPr>
            <a:normAutofit/>
          </a:bodyPr>
          <a:lstStyle/>
          <a:p>
            <a:pPr algn="ctr"/>
            <a:r>
              <a:rPr lang="en-US" sz="4000" b="1" dirty="0">
                <a:latin typeface="+mn-lt"/>
              </a:rPr>
              <a:t>NBIS Development and V&amp;V (T&amp;E)</a:t>
            </a:r>
          </a:p>
        </p:txBody>
      </p:sp>
      <p:sp>
        <p:nvSpPr>
          <p:cNvPr id="3" name="Content Placeholder 2">
            <a:extLst>
              <a:ext uri="{FF2B5EF4-FFF2-40B4-BE49-F238E27FC236}">
                <a16:creationId xmlns:a16="http://schemas.microsoft.com/office/drawing/2014/main" id="{E588BC7D-79BA-7A9E-6A10-9481F7192062}"/>
              </a:ext>
            </a:extLst>
          </p:cNvPr>
          <p:cNvSpPr>
            <a:spLocks noGrp="1"/>
          </p:cNvSpPr>
          <p:nvPr>
            <p:ph idx="1"/>
          </p:nvPr>
        </p:nvSpPr>
        <p:spPr/>
        <p:txBody>
          <a:bodyPr>
            <a:normAutofit fontScale="85000" lnSpcReduction="20000"/>
          </a:bodyPr>
          <a:lstStyle/>
          <a:p>
            <a:r>
              <a:rPr lang="en-US" dirty="0"/>
              <a:t>Agile and </a:t>
            </a:r>
            <a:r>
              <a:rPr lang="en-US" dirty="0" err="1"/>
              <a:t>DevSecOps</a:t>
            </a:r>
            <a:r>
              <a:rPr lang="en-US" dirty="0"/>
              <a:t> based continuous development test and delivery process</a:t>
            </a:r>
          </a:p>
          <a:p>
            <a:r>
              <a:rPr lang="en-US" dirty="0"/>
              <a:t>Continuum of test and evaluation that builds on the DT&amp;E that is embedded in the Agile and </a:t>
            </a:r>
            <a:r>
              <a:rPr lang="en-US" dirty="0" err="1"/>
              <a:t>DevSecOps</a:t>
            </a:r>
            <a:r>
              <a:rPr lang="en-US" dirty="0"/>
              <a:t> processes and transitions through early user testing and finally to full-up operational test and evaluation (OT&amp;E)</a:t>
            </a:r>
          </a:p>
          <a:p>
            <a:r>
              <a:rPr lang="en-US" dirty="0"/>
              <a:t>Majority of the developmental testing (DT) is performed by the development team. </a:t>
            </a:r>
          </a:p>
          <a:p>
            <a:r>
              <a:rPr lang="en-US" dirty="0"/>
              <a:t>In the Government acquisition scenario, such as with NBIS, some independent DT is required to ensure that the Government contract requirements are being upheld. </a:t>
            </a:r>
          </a:p>
          <a:p>
            <a:r>
              <a:rPr lang="en-US" dirty="0"/>
              <a:t>Also, Government acquisition mandates that the traditional Agile user demonstration be augmented by user acceptance testing and independent operational testing. </a:t>
            </a:r>
          </a:p>
          <a:p>
            <a:r>
              <a:rPr lang="en-US" dirty="0"/>
              <a:t>All of this testing is integrated as much as possible to eliminate unnecessary duplication of testing. </a:t>
            </a:r>
          </a:p>
        </p:txBody>
      </p:sp>
      <p:sp>
        <p:nvSpPr>
          <p:cNvPr id="4" name="Date Placeholder 3">
            <a:extLst>
              <a:ext uri="{FF2B5EF4-FFF2-40B4-BE49-F238E27FC236}">
                <a16:creationId xmlns:a16="http://schemas.microsoft.com/office/drawing/2014/main" id="{987A109A-1A47-6ACC-4302-1760671FB478}"/>
              </a:ext>
            </a:extLst>
          </p:cNvPr>
          <p:cNvSpPr>
            <a:spLocks noGrp="1"/>
          </p:cNvSpPr>
          <p:nvPr>
            <p:ph type="dt" sz="half" idx="10"/>
          </p:nvPr>
        </p:nvSpPr>
        <p:spPr/>
        <p:txBody>
          <a:bodyPr/>
          <a:lstStyle/>
          <a:p>
            <a:r>
              <a:rPr lang="en-US"/>
              <a:t>7 May 24, 1700</a:t>
            </a:r>
          </a:p>
        </p:txBody>
      </p:sp>
      <p:sp>
        <p:nvSpPr>
          <p:cNvPr id="5" name="Slide Number Placeholder 4">
            <a:extLst>
              <a:ext uri="{FF2B5EF4-FFF2-40B4-BE49-F238E27FC236}">
                <a16:creationId xmlns:a16="http://schemas.microsoft.com/office/drawing/2014/main" id="{1B9DDC7A-4775-0778-6642-B31C0FBEA676}"/>
              </a:ext>
            </a:extLst>
          </p:cNvPr>
          <p:cNvSpPr>
            <a:spLocks noGrp="1"/>
          </p:cNvSpPr>
          <p:nvPr>
            <p:ph type="sldNum" sz="quarter" idx="12"/>
          </p:nvPr>
        </p:nvSpPr>
        <p:spPr/>
        <p:txBody>
          <a:bodyPr/>
          <a:lstStyle/>
          <a:p>
            <a:fld id="{7F5969E4-8386-4031-B3E2-D026408042CD}" type="slidenum">
              <a:rPr lang="en-US" smtClean="0"/>
              <a:t>3</a:t>
            </a:fld>
            <a:endParaRPr lang="en-US"/>
          </a:p>
        </p:txBody>
      </p:sp>
    </p:spTree>
    <p:extLst>
      <p:ext uri="{BB962C8B-B14F-4D97-AF65-F5344CB8AC3E}">
        <p14:creationId xmlns:p14="http://schemas.microsoft.com/office/powerpoint/2010/main" val="14166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E16D-4F7E-4DC0-94BC-E65BCFAE0D25}"/>
              </a:ext>
            </a:extLst>
          </p:cNvPr>
          <p:cNvSpPr>
            <a:spLocks noGrp="1"/>
          </p:cNvSpPr>
          <p:nvPr>
            <p:ph type="title"/>
          </p:nvPr>
        </p:nvSpPr>
        <p:spPr>
          <a:xfrm>
            <a:off x="0" y="0"/>
            <a:ext cx="10515600" cy="1325563"/>
          </a:xfrm>
        </p:spPr>
        <p:txBody>
          <a:bodyPr>
            <a:normAutofit/>
          </a:bodyPr>
          <a:lstStyle/>
          <a:p>
            <a:pPr algn="ctr"/>
            <a:r>
              <a:rPr lang="en-US" sz="3600" b="1" dirty="0">
                <a:latin typeface="+mn-lt"/>
              </a:rPr>
              <a:t>Agile Test &amp; Evaluation Principles and Best Practices</a:t>
            </a:r>
          </a:p>
        </p:txBody>
      </p:sp>
      <p:sp>
        <p:nvSpPr>
          <p:cNvPr id="3" name="Content Placeholder 2">
            <a:extLst>
              <a:ext uri="{FF2B5EF4-FFF2-40B4-BE49-F238E27FC236}">
                <a16:creationId xmlns:a16="http://schemas.microsoft.com/office/drawing/2014/main" id="{138F0B42-96D6-9032-FE67-E42346DD7D11}"/>
              </a:ext>
            </a:extLst>
          </p:cNvPr>
          <p:cNvSpPr>
            <a:spLocks noGrp="1"/>
          </p:cNvSpPr>
          <p:nvPr>
            <p:ph idx="1"/>
          </p:nvPr>
        </p:nvSpPr>
        <p:spPr/>
        <p:txBody>
          <a:bodyPr/>
          <a:lstStyle/>
          <a:p>
            <a:r>
              <a:rPr lang="en-US" b="1" dirty="0"/>
              <a:t>Team is Responsible </a:t>
            </a:r>
            <a:r>
              <a:rPr lang="en-US" dirty="0"/>
              <a:t>– development by small highly motivated and committed teams</a:t>
            </a:r>
          </a:p>
          <a:p>
            <a:r>
              <a:rPr lang="en-US" b="1" dirty="0"/>
              <a:t>User Engagement</a:t>
            </a:r>
          </a:p>
          <a:p>
            <a:r>
              <a:rPr lang="en-US" b="1" dirty="0"/>
              <a:t>Testing</a:t>
            </a:r>
          </a:p>
          <a:p>
            <a:pPr lvl="1"/>
            <a:r>
              <a:rPr lang="en-US" dirty="0"/>
              <a:t>Integrated tightly with development – test driven development</a:t>
            </a:r>
          </a:p>
          <a:p>
            <a:pPr lvl="1"/>
            <a:r>
              <a:rPr lang="en-US" dirty="0"/>
              <a:t>A continuous process</a:t>
            </a:r>
          </a:p>
          <a:p>
            <a:pPr lvl="1"/>
            <a:r>
              <a:rPr lang="en-US" dirty="0"/>
              <a:t>Test scripts are derived from User Stories</a:t>
            </a:r>
          </a:p>
          <a:p>
            <a:pPr lvl="1"/>
            <a:r>
              <a:rPr lang="en-US" dirty="0"/>
              <a:t>Collaborative with users and user representatives</a:t>
            </a:r>
          </a:p>
        </p:txBody>
      </p:sp>
      <p:sp>
        <p:nvSpPr>
          <p:cNvPr id="4" name="Date Placeholder 3">
            <a:extLst>
              <a:ext uri="{FF2B5EF4-FFF2-40B4-BE49-F238E27FC236}">
                <a16:creationId xmlns:a16="http://schemas.microsoft.com/office/drawing/2014/main" id="{ABF89820-7F1E-A99C-A928-61AFC7C10853}"/>
              </a:ext>
            </a:extLst>
          </p:cNvPr>
          <p:cNvSpPr>
            <a:spLocks noGrp="1"/>
          </p:cNvSpPr>
          <p:nvPr>
            <p:ph type="dt" sz="half" idx="10"/>
          </p:nvPr>
        </p:nvSpPr>
        <p:spPr/>
        <p:txBody>
          <a:bodyPr/>
          <a:lstStyle/>
          <a:p>
            <a:r>
              <a:rPr lang="en-US"/>
              <a:t>7 May 24, 1700</a:t>
            </a:r>
          </a:p>
        </p:txBody>
      </p:sp>
      <p:sp>
        <p:nvSpPr>
          <p:cNvPr id="5" name="Slide Number Placeholder 4">
            <a:extLst>
              <a:ext uri="{FF2B5EF4-FFF2-40B4-BE49-F238E27FC236}">
                <a16:creationId xmlns:a16="http://schemas.microsoft.com/office/drawing/2014/main" id="{35F3B567-5003-F920-DE21-20BDED81743C}"/>
              </a:ext>
            </a:extLst>
          </p:cNvPr>
          <p:cNvSpPr>
            <a:spLocks noGrp="1"/>
          </p:cNvSpPr>
          <p:nvPr>
            <p:ph type="sldNum" sz="quarter" idx="12"/>
          </p:nvPr>
        </p:nvSpPr>
        <p:spPr/>
        <p:txBody>
          <a:bodyPr/>
          <a:lstStyle/>
          <a:p>
            <a:fld id="{7F5969E4-8386-4031-B3E2-D026408042CD}" type="slidenum">
              <a:rPr lang="en-US" smtClean="0"/>
              <a:t>4</a:t>
            </a:fld>
            <a:endParaRPr lang="en-US"/>
          </a:p>
        </p:txBody>
      </p:sp>
    </p:spTree>
    <p:extLst>
      <p:ext uri="{BB962C8B-B14F-4D97-AF65-F5344CB8AC3E}">
        <p14:creationId xmlns:p14="http://schemas.microsoft.com/office/powerpoint/2010/main" val="134571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96E0-7423-8B28-90B7-97BC3FEEEC9F}"/>
              </a:ext>
            </a:extLst>
          </p:cNvPr>
          <p:cNvSpPr>
            <a:spLocks noGrp="1"/>
          </p:cNvSpPr>
          <p:nvPr>
            <p:ph type="title"/>
          </p:nvPr>
        </p:nvSpPr>
        <p:spPr>
          <a:xfrm>
            <a:off x="671286" y="0"/>
            <a:ext cx="10515600" cy="1325563"/>
          </a:xfrm>
        </p:spPr>
        <p:txBody>
          <a:bodyPr>
            <a:normAutofit/>
          </a:bodyPr>
          <a:lstStyle/>
          <a:p>
            <a:pPr algn="ctr"/>
            <a:r>
              <a:rPr lang="en-US" sz="3600" b="1" dirty="0">
                <a:latin typeface="+mn-lt"/>
              </a:rPr>
              <a:t>Agile Scrum Team Sprint</a:t>
            </a:r>
            <a:endParaRPr lang="en-US" sz="3600" dirty="0">
              <a:latin typeface="+mn-lt"/>
            </a:endParaRPr>
          </a:p>
        </p:txBody>
      </p:sp>
      <p:sp>
        <p:nvSpPr>
          <p:cNvPr id="5" name="Date Placeholder 4">
            <a:extLst>
              <a:ext uri="{FF2B5EF4-FFF2-40B4-BE49-F238E27FC236}">
                <a16:creationId xmlns:a16="http://schemas.microsoft.com/office/drawing/2014/main" id="{382AC161-1ED4-4BC6-4CA1-1004E9958697}"/>
              </a:ext>
            </a:extLst>
          </p:cNvPr>
          <p:cNvSpPr>
            <a:spLocks noGrp="1"/>
          </p:cNvSpPr>
          <p:nvPr>
            <p:ph type="dt" sz="half" idx="10"/>
          </p:nvPr>
        </p:nvSpPr>
        <p:spPr/>
        <p:txBody>
          <a:bodyPr/>
          <a:lstStyle/>
          <a:p>
            <a:r>
              <a:rPr lang="en-US"/>
              <a:t>7 May 24, 1700</a:t>
            </a:r>
          </a:p>
        </p:txBody>
      </p:sp>
      <p:sp>
        <p:nvSpPr>
          <p:cNvPr id="6" name="Slide Number Placeholder 5">
            <a:extLst>
              <a:ext uri="{FF2B5EF4-FFF2-40B4-BE49-F238E27FC236}">
                <a16:creationId xmlns:a16="http://schemas.microsoft.com/office/drawing/2014/main" id="{2C8B56A3-FAB7-48E0-E186-CC0403EC494E}"/>
              </a:ext>
            </a:extLst>
          </p:cNvPr>
          <p:cNvSpPr>
            <a:spLocks noGrp="1"/>
          </p:cNvSpPr>
          <p:nvPr>
            <p:ph type="sldNum" sz="quarter" idx="12"/>
          </p:nvPr>
        </p:nvSpPr>
        <p:spPr/>
        <p:txBody>
          <a:bodyPr/>
          <a:lstStyle/>
          <a:p>
            <a:fld id="{7F5969E4-8386-4031-B3E2-D026408042CD}" type="slidenum">
              <a:rPr lang="en-US" smtClean="0"/>
              <a:t>5</a:t>
            </a:fld>
            <a:endParaRPr lang="en-US"/>
          </a:p>
        </p:txBody>
      </p:sp>
      <p:pic>
        <p:nvPicPr>
          <p:cNvPr id="4" name="Picture 3">
            <a:extLst>
              <a:ext uri="{FF2B5EF4-FFF2-40B4-BE49-F238E27FC236}">
                <a16:creationId xmlns:a16="http://schemas.microsoft.com/office/drawing/2014/main" id="{64BE235E-8354-7371-5FE2-F96184E3E999}"/>
              </a:ext>
            </a:extLst>
          </p:cNvPr>
          <p:cNvPicPr>
            <a:picLocks noChangeAspect="1"/>
          </p:cNvPicPr>
          <p:nvPr/>
        </p:nvPicPr>
        <p:blipFill>
          <a:blip r:embed="rId2"/>
          <a:stretch>
            <a:fillRect/>
          </a:stretch>
        </p:blipFill>
        <p:spPr>
          <a:xfrm>
            <a:off x="1758320" y="1012369"/>
            <a:ext cx="8675360" cy="3595917"/>
          </a:xfrm>
          <a:prstGeom prst="rect">
            <a:avLst/>
          </a:prstGeom>
        </p:spPr>
      </p:pic>
      <p:sp>
        <p:nvSpPr>
          <p:cNvPr id="7" name="TextBox 6">
            <a:extLst>
              <a:ext uri="{FF2B5EF4-FFF2-40B4-BE49-F238E27FC236}">
                <a16:creationId xmlns:a16="http://schemas.microsoft.com/office/drawing/2014/main" id="{7C6C432E-34B0-7B93-ACD9-5003D28B8288}"/>
              </a:ext>
            </a:extLst>
          </p:cNvPr>
          <p:cNvSpPr txBox="1"/>
          <p:nvPr/>
        </p:nvSpPr>
        <p:spPr>
          <a:xfrm>
            <a:off x="2209318" y="4658769"/>
            <a:ext cx="8375995" cy="2015936"/>
          </a:xfrm>
          <a:prstGeom prst="rect">
            <a:avLst/>
          </a:prstGeom>
          <a:noFill/>
        </p:spPr>
        <p:txBody>
          <a:bodyPr wrap="square" rtlCol="0">
            <a:spAutoFit/>
          </a:bodyPr>
          <a:lstStyle/>
          <a:p>
            <a:pPr>
              <a:spcBef>
                <a:spcPts val="600"/>
              </a:spcBef>
              <a:spcAft>
                <a:spcPts val="600"/>
              </a:spcAft>
              <a:buClr>
                <a:srgbClr val="E7E6E6">
                  <a:lumMod val="75000"/>
                </a:srgbClr>
              </a:buClr>
            </a:pPr>
            <a:r>
              <a:rPr lang="en-US" sz="2000" b="1" kern="0" dirty="0">
                <a:solidFill>
                  <a:prstClr val="black"/>
                </a:solidFill>
              </a:rPr>
              <a:t>Agile teams are cross-functional, self-organizing entities that can define, build and test, and where applicable deploy, increments of value</a:t>
            </a:r>
          </a:p>
          <a:p>
            <a:pPr marL="800100" lvl="1" indent="-342900">
              <a:buFont typeface="Arial" panose="020B0604020202020204" pitchFamily="34" charset="0"/>
              <a:buChar char="•"/>
            </a:pPr>
            <a:r>
              <a:rPr lang="en-US" sz="2000" b="1" dirty="0"/>
              <a:t>Led by Scrum Master</a:t>
            </a:r>
          </a:p>
          <a:p>
            <a:pPr marL="800100" lvl="1" indent="-342900">
              <a:buFont typeface="Arial" panose="020B0604020202020204" pitchFamily="34" charset="0"/>
              <a:buChar char="•"/>
            </a:pPr>
            <a:r>
              <a:rPr lang="en-US" sz="2000" b="1" dirty="0"/>
              <a:t>Includes coders, tester(s), product owner</a:t>
            </a:r>
          </a:p>
          <a:p>
            <a:r>
              <a:rPr lang="en-US" sz="2000" b="1" kern="0" dirty="0">
                <a:solidFill>
                  <a:prstClr val="black"/>
                </a:solidFill>
              </a:rPr>
              <a:t>Scrum optimizes teams for communication and value delivery</a:t>
            </a:r>
            <a:endParaRPr lang="en-US" sz="2000" b="1" dirty="0"/>
          </a:p>
          <a:p>
            <a:r>
              <a:rPr lang="en-US" sz="2000" b="1" dirty="0"/>
              <a:t>Sprints are of constant fixed duration</a:t>
            </a:r>
          </a:p>
        </p:txBody>
      </p:sp>
    </p:spTree>
    <p:extLst>
      <p:ext uri="{BB962C8B-B14F-4D97-AF65-F5344CB8AC3E}">
        <p14:creationId xmlns:p14="http://schemas.microsoft.com/office/powerpoint/2010/main" val="115465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96E0-7423-8B28-90B7-97BC3FEEEC9F}"/>
              </a:ext>
            </a:extLst>
          </p:cNvPr>
          <p:cNvSpPr>
            <a:spLocks noGrp="1"/>
          </p:cNvSpPr>
          <p:nvPr>
            <p:ph type="title"/>
          </p:nvPr>
        </p:nvSpPr>
        <p:spPr>
          <a:xfrm>
            <a:off x="148772" y="45812"/>
            <a:ext cx="10515600" cy="1325563"/>
          </a:xfrm>
        </p:spPr>
        <p:txBody>
          <a:bodyPr>
            <a:normAutofit/>
          </a:bodyPr>
          <a:lstStyle/>
          <a:p>
            <a:pPr algn="ctr"/>
            <a:r>
              <a:rPr lang="en-US" sz="3600" b="1" dirty="0" err="1">
                <a:latin typeface="+mn-lt"/>
              </a:rPr>
              <a:t>DevSecOps</a:t>
            </a:r>
            <a:r>
              <a:rPr lang="en-US" sz="3600" b="1" dirty="0">
                <a:latin typeface="+mn-lt"/>
              </a:rPr>
              <a:t> (Development Security Operations)</a:t>
            </a:r>
            <a:endParaRPr lang="en-US" sz="3600" dirty="0">
              <a:latin typeface="+mn-lt"/>
            </a:endParaRPr>
          </a:p>
        </p:txBody>
      </p:sp>
      <p:sp>
        <p:nvSpPr>
          <p:cNvPr id="5" name="Date Placeholder 4">
            <a:extLst>
              <a:ext uri="{FF2B5EF4-FFF2-40B4-BE49-F238E27FC236}">
                <a16:creationId xmlns:a16="http://schemas.microsoft.com/office/drawing/2014/main" id="{382AC161-1ED4-4BC6-4CA1-1004E9958697}"/>
              </a:ext>
            </a:extLst>
          </p:cNvPr>
          <p:cNvSpPr>
            <a:spLocks noGrp="1"/>
          </p:cNvSpPr>
          <p:nvPr>
            <p:ph type="dt" sz="half" idx="10"/>
          </p:nvPr>
        </p:nvSpPr>
        <p:spPr/>
        <p:txBody>
          <a:bodyPr/>
          <a:lstStyle/>
          <a:p>
            <a:r>
              <a:rPr lang="en-US"/>
              <a:t>7 May 24, 1700</a:t>
            </a:r>
          </a:p>
        </p:txBody>
      </p:sp>
      <p:sp>
        <p:nvSpPr>
          <p:cNvPr id="6" name="Slide Number Placeholder 5">
            <a:extLst>
              <a:ext uri="{FF2B5EF4-FFF2-40B4-BE49-F238E27FC236}">
                <a16:creationId xmlns:a16="http://schemas.microsoft.com/office/drawing/2014/main" id="{2C8B56A3-FAB7-48E0-E186-CC0403EC494E}"/>
              </a:ext>
            </a:extLst>
          </p:cNvPr>
          <p:cNvSpPr>
            <a:spLocks noGrp="1"/>
          </p:cNvSpPr>
          <p:nvPr>
            <p:ph type="sldNum" sz="quarter" idx="12"/>
          </p:nvPr>
        </p:nvSpPr>
        <p:spPr/>
        <p:txBody>
          <a:bodyPr/>
          <a:lstStyle/>
          <a:p>
            <a:fld id="{7F5969E4-8386-4031-B3E2-D026408042CD}" type="slidenum">
              <a:rPr lang="en-US" smtClean="0"/>
              <a:t>6</a:t>
            </a:fld>
            <a:endParaRPr lang="en-US"/>
          </a:p>
        </p:txBody>
      </p:sp>
      <p:pic>
        <p:nvPicPr>
          <p:cNvPr id="3" name="Picture 4" descr="https://cdn-images-1.medium.com/max/1600/1*kMcUgOVSxSbjXxG0f8TUUw.png">
            <a:extLst>
              <a:ext uri="{FF2B5EF4-FFF2-40B4-BE49-F238E27FC236}">
                <a16:creationId xmlns:a16="http://schemas.microsoft.com/office/drawing/2014/main" id="{B15E5CD6-0FFB-2C91-8CA1-075D8343AA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6" t="22048" r="10000" b="21623"/>
          <a:stretch/>
        </p:blipFill>
        <p:spPr bwMode="auto">
          <a:xfrm>
            <a:off x="2668171" y="1319502"/>
            <a:ext cx="6294398" cy="2812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F707CC-0D62-9992-90E0-D89C41FE23C9}"/>
              </a:ext>
            </a:extLst>
          </p:cNvPr>
          <p:cNvSpPr txBox="1"/>
          <p:nvPr/>
        </p:nvSpPr>
        <p:spPr>
          <a:xfrm>
            <a:off x="2132118" y="4283529"/>
            <a:ext cx="7366504" cy="2146742"/>
          </a:xfrm>
          <a:prstGeom prst="rect">
            <a:avLst/>
          </a:prstGeom>
          <a:noFill/>
        </p:spPr>
        <p:txBody>
          <a:bodyPr wrap="none" rtlCol="0">
            <a:spAutoFit/>
          </a:bodyPr>
          <a:lstStyle/>
          <a:p>
            <a:pPr marL="214313" indent="-214313">
              <a:buFont typeface="Arial" panose="020B0604020202020204" pitchFamily="34" charset="0"/>
              <a:buChar char="•"/>
            </a:pPr>
            <a:r>
              <a:rPr lang="en-US" sz="2400" b="1" dirty="0">
                <a:solidFill>
                  <a:prstClr val="black"/>
                </a:solidFill>
              </a:rPr>
              <a:t>Continuous process</a:t>
            </a:r>
          </a:p>
          <a:p>
            <a:pPr marL="214313" indent="-214313">
              <a:buFont typeface="Arial" panose="020B0604020202020204" pitchFamily="34" charset="0"/>
              <a:buChar char="•"/>
            </a:pPr>
            <a:r>
              <a:rPr lang="en-US" sz="2400" b="1" dirty="0">
                <a:solidFill>
                  <a:prstClr val="black"/>
                </a:solidFill>
              </a:rPr>
              <a:t>Incremental capability delivered as available</a:t>
            </a:r>
          </a:p>
          <a:p>
            <a:pPr marL="214313" indent="-214313">
              <a:buFont typeface="Arial" panose="020B0604020202020204" pitchFamily="34" charset="0"/>
              <a:buChar char="•"/>
            </a:pPr>
            <a:r>
              <a:rPr lang="en-US" sz="2400" b="1" dirty="0">
                <a:solidFill>
                  <a:prstClr val="black"/>
                </a:solidFill>
              </a:rPr>
              <a:t>Multiple steps conducted simultaneously</a:t>
            </a:r>
          </a:p>
          <a:p>
            <a:pPr marL="214313" indent="-214313">
              <a:buFont typeface="Arial" panose="020B0604020202020204" pitchFamily="34" charset="0"/>
              <a:buChar char="•"/>
            </a:pPr>
            <a:r>
              <a:rPr lang="en-US" sz="2400" b="1" dirty="0">
                <a:solidFill>
                  <a:prstClr val="black"/>
                </a:solidFill>
              </a:rPr>
              <a:t>Significant automation</a:t>
            </a:r>
          </a:p>
          <a:p>
            <a:pPr marL="214313" indent="-214313">
              <a:buFont typeface="Arial" panose="020B0604020202020204" pitchFamily="34" charset="0"/>
              <a:buChar char="•"/>
            </a:pPr>
            <a:r>
              <a:rPr lang="en-US" sz="2400" b="1" dirty="0">
                <a:solidFill>
                  <a:prstClr val="black"/>
                </a:solidFill>
              </a:rPr>
              <a:t>Replaces, augments, or complements the SE process?</a:t>
            </a:r>
          </a:p>
          <a:p>
            <a:pPr marL="214313" indent="-214313">
              <a:buFont typeface="Arial" panose="020B0604020202020204" pitchFamily="34" charset="0"/>
              <a:buChar char="•"/>
            </a:pPr>
            <a:endParaRPr lang="en-US" sz="1350" dirty="0">
              <a:solidFill>
                <a:prstClr val="black"/>
              </a:solidFill>
              <a:latin typeface="Times New Roman"/>
            </a:endParaRPr>
          </a:p>
        </p:txBody>
      </p:sp>
    </p:spTree>
    <p:extLst>
      <p:ext uri="{BB962C8B-B14F-4D97-AF65-F5344CB8AC3E}">
        <p14:creationId xmlns:p14="http://schemas.microsoft.com/office/powerpoint/2010/main" val="173977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96E0-7423-8B28-90B7-97BC3FEEEC9F}"/>
              </a:ext>
            </a:extLst>
          </p:cNvPr>
          <p:cNvSpPr>
            <a:spLocks noGrp="1"/>
          </p:cNvSpPr>
          <p:nvPr>
            <p:ph type="title"/>
          </p:nvPr>
        </p:nvSpPr>
        <p:spPr/>
        <p:txBody>
          <a:bodyPr>
            <a:normAutofit/>
          </a:bodyPr>
          <a:lstStyle/>
          <a:p>
            <a:pPr algn="ctr"/>
            <a:r>
              <a:rPr lang="en-US" sz="3600" b="1" dirty="0">
                <a:latin typeface="+mn-lt"/>
              </a:rPr>
              <a:t>Scaled Agile Framework </a:t>
            </a:r>
            <a:r>
              <a:rPr lang="en-US" sz="3600" dirty="0">
                <a:latin typeface="+mn-lt"/>
              </a:rPr>
              <a:t>(</a:t>
            </a:r>
            <a:r>
              <a:rPr lang="en-US" sz="3600" b="1" dirty="0" err="1">
                <a:latin typeface="+mn-lt"/>
              </a:rPr>
              <a:t>SAFe</a:t>
            </a:r>
            <a:r>
              <a:rPr lang="en-US" sz="3600" b="1" dirty="0">
                <a:latin typeface="+mn-lt"/>
              </a:rPr>
              <a:t>®) </a:t>
            </a:r>
            <a:endParaRPr lang="en-US" sz="3600" dirty="0">
              <a:latin typeface="+mn-lt"/>
            </a:endParaRPr>
          </a:p>
        </p:txBody>
      </p:sp>
      <p:pic>
        <p:nvPicPr>
          <p:cNvPr id="3" name="Picture 2">
            <a:extLst>
              <a:ext uri="{FF2B5EF4-FFF2-40B4-BE49-F238E27FC236}">
                <a16:creationId xmlns:a16="http://schemas.microsoft.com/office/drawing/2014/main" id="{3A5E376D-3DB2-DC6D-5622-DD38051C6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24" y="1742727"/>
            <a:ext cx="11189790" cy="4208126"/>
          </a:xfrm>
          <a:prstGeom prst="rect">
            <a:avLst/>
          </a:prstGeom>
        </p:spPr>
      </p:pic>
      <p:sp>
        <p:nvSpPr>
          <p:cNvPr id="5" name="Date Placeholder 4">
            <a:extLst>
              <a:ext uri="{FF2B5EF4-FFF2-40B4-BE49-F238E27FC236}">
                <a16:creationId xmlns:a16="http://schemas.microsoft.com/office/drawing/2014/main" id="{382AC161-1ED4-4BC6-4CA1-1004E9958697}"/>
              </a:ext>
            </a:extLst>
          </p:cNvPr>
          <p:cNvSpPr>
            <a:spLocks noGrp="1"/>
          </p:cNvSpPr>
          <p:nvPr>
            <p:ph type="dt" sz="half" idx="10"/>
          </p:nvPr>
        </p:nvSpPr>
        <p:spPr/>
        <p:txBody>
          <a:bodyPr/>
          <a:lstStyle/>
          <a:p>
            <a:r>
              <a:rPr lang="en-US"/>
              <a:t>7 May 24, 1700</a:t>
            </a:r>
          </a:p>
        </p:txBody>
      </p:sp>
      <p:sp>
        <p:nvSpPr>
          <p:cNvPr id="6" name="Slide Number Placeholder 5">
            <a:extLst>
              <a:ext uri="{FF2B5EF4-FFF2-40B4-BE49-F238E27FC236}">
                <a16:creationId xmlns:a16="http://schemas.microsoft.com/office/drawing/2014/main" id="{2C8B56A3-FAB7-48E0-E186-CC0403EC494E}"/>
              </a:ext>
            </a:extLst>
          </p:cNvPr>
          <p:cNvSpPr>
            <a:spLocks noGrp="1"/>
          </p:cNvSpPr>
          <p:nvPr>
            <p:ph type="sldNum" sz="quarter" idx="12"/>
          </p:nvPr>
        </p:nvSpPr>
        <p:spPr/>
        <p:txBody>
          <a:bodyPr/>
          <a:lstStyle/>
          <a:p>
            <a:fld id="{7F5969E4-8386-4031-B3E2-D026408042CD}" type="slidenum">
              <a:rPr lang="en-US" smtClean="0"/>
              <a:t>7</a:t>
            </a:fld>
            <a:endParaRPr lang="en-US"/>
          </a:p>
        </p:txBody>
      </p:sp>
    </p:spTree>
    <p:extLst>
      <p:ext uri="{BB962C8B-B14F-4D97-AF65-F5344CB8AC3E}">
        <p14:creationId xmlns:p14="http://schemas.microsoft.com/office/powerpoint/2010/main" val="58877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63D3-CDC4-7B35-DAE7-5AAB2E0CF9EF}"/>
              </a:ext>
            </a:extLst>
          </p:cNvPr>
          <p:cNvSpPr>
            <a:spLocks noGrp="1"/>
          </p:cNvSpPr>
          <p:nvPr>
            <p:ph type="title"/>
          </p:nvPr>
        </p:nvSpPr>
        <p:spPr/>
        <p:txBody>
          <a:bodyPr>
            <a:normAutofit/>
          </a:bodyPr>
          <a:lstStyle/>
          <a:p>
            <a:pPr algn="ctr"/>
            <a:r>
              <a:rPr lang="en-US" sz="4000" b="1" dirty="0" err="1">
                <a:latin typeface="+mn-lt"/>
              </a:rPr>
              <a:t>SAFe</a:t>
            </a:r>
            <a:r>
              <a:rPr lang="en-US" sz="4000" b="1" dirty="0">
                <a:latin typeface="+mn-lt"/>
              </a:rPr>
              <a:t>® Agile Issues</a:t>
            </a:r>
            <a:endParaRPr lang="en-US" sz="4000" dirty="0">
              <a:latin typeface="+mn-lt"/>
            </a:endParaRPr>
          </a:p>
        </p:txBody>
      </p:sp>
      <p:sp>
        <p:nvSpPr>
          <p:cNvPr id="3" name="Content Placeholder 2">
            <a:extLst>
              <a:ext uri="{FF2B5EF4-FFF2-40B4-BE49-F238E27FC236}">
                <a16:creationId xmlns:a16="http://schemas.microsoft.com/office/drawing/2014/main" id="{F16FC362-D4EF-8BA1-88A4-F6D214DC941C}"/>
              </a:ext>
            </a:extLst>
          </p:cNvPr>
          <p:cNvSpPr>
            <a:spLocks noGrp="1"/>
          </p:cNvSpPr>
          <p:nvPr>
            <p:ph idx="1"/>
          </p:nvPr>
        </p:nvSpPr>
        <p:spPr/>
        <p:txBody>
          <a:bodyPr/>
          <a:lstStyle/>
          <a:p>
            <a:r>
              <a:rPr lang="en-US" dirty="0"/>
              <a:t>Small teams focused on small pieces of the overall development</a:t>
            </a:r>
          </a:p>
          <a:p>
            <a:r>
              <a:rPr lang="en-US" dirty="0"/>
              <a:t>User engagement doesn’t include other stakeholders</a:t>
            </a:r>
          </a:p>
          <a:p>
            <a:r>
              <a:rPr lang="en-US" dirty="0"/>
              <a:t>Fractionized development is difficult to integrate</a:t>
            </a:r>
          </a:p>
          <a:p>
            <a:r>
              <a:rPr lang="en-US" dirty="0"/>
              <a:t>Properly addressing requirements often requires integration across multiple team developments</a:t>
            </a:r>
          </a:p>
        </p:txBody>
      </p:sp>
      <p:sp>
        <p:nvSpPr>
          <p:cNvPr id="4" name="Date Placeholder 3">
            <a:extLst>
              <a:ext uri="{FF2B5EF4-FFF2-40B4-BE49-F238E27FC236}">
                <a16:creationId xmlns:a16="http://schemas.microsoft.com/office/drawing/2014/main" id="{1AF39252-282D-27EF-206E-BD9C7942DD7F}"/>
              </a:ext>
            </a:extLst>
          </p:cNvPr>
          <p:cNvSpPr>
            <a:spLocks noGrp="1"/>
          </p:cNvSpPr>
          <p:nvPr>
            <p:ph type="dt" sz="half" idx="10"/>
          </p:nvPr>
        </p:nvSpPr>
        <p:spPr/>
        <p:txBody>
          <a:bodyPr/>
          <a:lstStyle/>
          <a:p>
            <a:r>
              <a:rPr lang="en-US"/>
              <a:t>7 May 24, 1700</a:t>
            </a:r>
          </a:p>
        </p:txBody>
      </p:sp>
      <p:sp>
        <p:nvSpPr>
          <p:cNvPr id="5" name="Slide Number Placeholder 4">
            <a:extLst>
              <a:ext uri="{FF2B5EF4-FFF2-40B4-BE49-F238E27FC236}">
                <a16:creationId xmlns:a16="http://schemas.microsoft.com/office/drawing/2014/main" id="{8C9EEF7A-565D-6939-D0FA-5D7DA82DEC86}"/>
              </a:ext>
            </a:extLst>
          </p:cNvPr>
          <p:cNvSpPr>
            <a:spLocks noGrp="1"/>
          </p:cNvSpPr>
          <p:nvPr>
            <p:ph type="sldNum" sz="quarter" idx="12"/>
          </p:nvPr>
        </p:nvSpPr>
        <p:spPr/>
        <p:txBody>
          <a:bodyPr/>
          <a:lstStyle/>
          <a:p>
            <a:fld id="{7F5969E4-8386-4031-B3E2-D026408042CD}" type="slidenum">
              <a:rPr lang="en-US" smtClean="0"/>
              <a:t>8</a:t>
            </a:fld>
            <a:endParaRPr lang="en-US"/>
          </a:p>
        </p:txBody>
      </p:sp>
    </p:spTree>
    <p:extLst>
      <p:ext uri="{BB962C8B-B14F-4D97-AF65-F5344CB8AC3E}">
        <p14:creationId xmlns:p14="http://schemas.microsoft.com/office/powerpoint/2010/main" val="93750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1215FB-EA91-45EB-B647-A9AF6D281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50" y="1909379"/>
            <a:ext cx="11144250" cy="4191000"/>
          </a:xfrm>
          <a:prstGeom prst="rect">
            <a:avLst/>
          </a:prstGeom>
          <a:solidFill>
            <a:srgbClr val="00B050"/>
          </a:solidFill>
        </p:spPr>
      </p:pic>
      <p:sp>
        <p:nvSpPr>
          <p:cNvPr id="7" name="Rectangle: Rounded Corners 6">
            <a:extLst>
              <a:ext uri="{FF2B5EF4-FFF2-40B4-BE49-F238E27FC236}">
                <a16:creationId xmlns:a16="http://schemas.microsoft.com/office/drawing/2014/main" id="{75890BBE-F8A3-4F3D-8FCE-D498671AECF0}"/>
              </a:ext>
            </a:extLst>
          </p:cNvPr>
          <p:cNvSpPr/>
          <p:nvPr/>
        </p:nvSpPr>
        <p:spPr>
          <a:xfrm>
            <a:off x="4780487" y="3950027"/>
            <a:ext cx="1413163" cy="1052945"/>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FA5A2A6-0037-4683-BCDE-28510E68B5F8}"/>
              </a:ext>
            </a:extLst>
          </p:cNvPr>
          <p:cNvSpPr/>
          <p:nvPr/>
        </p:nvSpPr>
        <p:spPr>
          <a:xfrm>
            <a:off x="6664706" y="3936171"/>
            <a:ext cx="1413163" cy="1052945"/>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0DEDDCAE-B99B-432E-A5A3-E888C127A308}"/>
              </a:ext>
            </a:extLst>
          </p:cNvPr>
          <p:cNvSpPr/>
          <p:nvPr/>
        </p:nvSpPr>
        <p:spPr>
          <a:xfrm>
            <a:off x="7924176" y="1979215"/>
            <a:ext cx="1463305" cy="809421"/>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430B47A-C88A-4956-9797-20F1EFB30CF0}"/>
              </a:ext>
            </a:extLst>
          </p:cNvPr>
          <p:cNvSpPr txBox="1"/>
          <p:nvPr/>
        </p:nvSpPr>
        <p:spPr>
          <a:xfrm>
            <a:off x="6318397" y="1118378"/>
            <a:ext cx="5741841" cy="523220"/>
          </a:xfrm>
          <a:prstGeom prst="rect">
            <a:avLst/>
          </a:prstGeom>
          <a:noFill/>
          <a:ln w="508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Limited Formal OT and Cyber Testing</a:t>
            </a:r>
          </a:p>
        </p:txBody>
      </p:sp>
      <p:cxnSp>
        <p:nvCxnSpPr>
          <p:cNvPr id="14" name="Straight Arrow Connector 13">
            <a:extLst>
              <a:ext uri="{FF2B5EF4-FFF2-40B4-BE49-F238E27FC236}">
                <a16:creationId xmlns:a16="http://schemas.microsoft.com/office/drawing/2014/main" id="{040BA0B7-DABE-4A0B-BC65-88C132DC2FFC}"/>
              </a:ext>
            </a:extLst>
          </p:cNvPr>
          <p:cNvCxnSpPr>
            <a:cxnSpLocks/>
            <a:stCxn id="23" idx="0"/>
            <a:endCxn id="7" idx="2"/>
          </p:cNvCxnSpPr>
          <p:nvPr/>
        </p:nvCxnSpPr>
        <p:spPr>
          <a:xfrm flipV="1">
            <a:off x="3139474" y="5002972"/>
            <a:ext cx="2347595" cy="1145269"/>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039DE7-74C2-4232-BCFC-1E8BF19DB08D}"/>
              </a:ext>
            </a:extLst>
          </p:cNvPr>
          <p:cNvCxnSpPr>
            <a:cxnSpLocks/>
            <a:stCxn id="23" idx="0"/>
            <a:endCxn id="8" idx="2"/>
          </p:cNvCxnSpPr>
          <p:nvPr/>
        </p:nvCxnSpPr>
        <p:spPr>
          <a:xfrm flipV="1">
            <a:off x="3139474" y="4989116"/>
            <a:ext cx="4231814" cy="115912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6BF1221-E2A6-4DA5-8655-29DCEB9044E2}"/>
              </a:ext>
            </a:extLst>
          </p:cNvPr>
          <p:cNvSpPr txBox="1"/>
          <p:nvPr/>
        </p:nvSpPr>
        <p:spPr>
          <a:xfrm>
            <a:off x="6220415" y="6153168"/>
            <a:ext cx="5908191" cy="430887"/>
          </a:xfrm>
          <a:prstGeom prst="rect">
            <a:avLst/>
          </a:prstGeom>
          <a:noFill/>
          <a:ln w="508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Inter-Component and System Integration Testing</a:t>
            </a:r>
          </a:p>
        </p:txBody>
      </p:sp>
      <p:cxnSp>
        <p:nvCxnSpPr>
          <p:cNvPr id="18" name="Straight Arrow Connector 17">
            <a:extLst>
              <a:ext uri="{FF2B5EF4-FFF2-40B4-BE49-F238E27FC236}">
                <a16:creationId xmlns:a16="http://schemas.microsoft.com/office/drawing/2014/main" id="{AFB9783E-88D6-4610-B27D-11937176EB6C}"/>
              </a:ext>
            </a:extLst>
          </p:cNvPr>
          <p:cNvCxnSpPr>
            <a:cxnSpLocks/>
            <a:stCxn id="17" idx="0"/>
            <a:endCxn id="25" idx="4"/>
          </p:cNvCxnSpPr>
          <p:nvPr/>
        </p:nvCxnSpPr>
        <p:spPr>
          <a:xfrm flipH="1" flipV="1">
            <a:off x="5560304" y="3547197"/>
            <a:ext cx="3614207" cy="2605971"/>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FB5D77C-86C7-4B3B-8A4D-ECAA441E274B}"/>
              </a:ext>
            </a:extLst>
          </p:cNvPr>
          <p:cNvCxnSpPr>
            <a:cxnSpLocks/>
            <a:stCxn id="17" idx="0"/>
            <a:endCxn id="26" idx="4"/>
          </p:cNvCxnSpPr>
          <p:nvPr/>
        </p:nvCxnSpPr>
        <p:spPr>
          <a:xfrm flipH="1" flipV="1">
            <a:off x="7446317" y="3556792"/>
            <a:ext cx="1728194" cy="259637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DC6224F-3D6F-45BE-AA91-F1D7AC44E00B}"/>
              </a:ext>
            </a:extLst>
          </p:cNvPr>
          <p:cNvSpPr txBox="1"/>
          <p:nvPr/>
        </p:nvSpPr>
        <p:spPr>
          <a:xfrm>
            <a:off x="229474" y="6148241"/>
            <a:ext cx="5819999" cy="430887"/>
          </a:xfrm>
          <a:prstGeom prst="rect">
            <a:avLst/>
          </a:prstGeom>
          <a:noFill/>
          <a:ln w="508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Automated Vendor Unit and Component Testing</a:t>
            </a:r>
          </a:p>
        </p:txBody>
      </p:sp>
      <p:cxnSp>
        <p:nvCxnSpPr>
          <p:cNvPr id="24" name="Straight Arrow Connector 23">
            <a:extLst>
              <a:ext uri="{FF2B5EF4-FFF2-40B4-BE49-F238E27FC236}">
                <a16:creationId xmlns:a16="http://schemas.microsoft.com/office/drawing/2014/main" id="{8840F073-455C-448B-87FE-48F10C8BF846}"/>
              </a:ext>
            </a:extLst>
          </p:cNvPr>
          <p:cNvCxnSpPr>
            <a:cxnSpLocks/>
            <a:stCxn id="12" idx="2"/>
            <a:endCxn id="11" idx="0"/>
          </p:cNvCxnSpPr>
          <p:nvPr/>
        </p:nvCxnSpPr>
        <p:spPr>
          <a:xfrm flipH="1">
            <a:off x="8655829" y="1641598"/>
            <a:ext cx="533489" cy="33761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8BBB8F-6FB5-43DD-9C09-AFE678917A28}"/>
              </a:ext>
            </a:extLst>
          </p:cNvPr>
          <p:cNvSpPr txBox="1"/>
          <p:nvPr/>
        </p:nvSpPr>
        <p:spPr>
          <a:xfrm>
            <a:off x="9310537" y="2212045"/>
            <a:ext cx="2720938" cy="461665"/>
          </a:xfrm>
          <a:prstGeom prst="rect">
            <a:avLst/>
          </a:prstGeom>
          <a:solidFill>
            <a:schemeClr val="bg1"/>
          </a:solidFill>
          <a:ln w="57150">
            <a:solidFill>
              <a:srgbClr val="0070C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Release on Demand</a:t>
            </a:r>
          </a:p>
        </p:txBody>
      </p:sp>
      <p:sp>
        <p:nvSpPr>
          <p:cNvPr id="6" name="Rectangle 5">
            <a:extLst>
              <a:ext uri="{FF2B5EF4-FFF2-40B4-BE49-F238E27FC236}">
                <a16:creationId xmlns:a16="http://schemas.microsoft.com/office/drawing/2014/main" id="{7B98D8E3-1EC0-4AAA-8647-FAFF684FD603}"/>
              </a:ext>
            </a:extLst>
          </p:cNvPr>
          <p:cNvSpPr/>
          <p:nvPr/>
        </p:nvSpPr>
        <p:spPr>
          <a:xfrm>
            <a:off x="9625770" y="2709406"/>
            <a:ext cx="1977385" cy="70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9EE30145-A6A1-4CA8-BA7A-4855C4D66E4A}"/>
              </a:ext>
            </a:extLst>
          </p:cNvPr>
          <p:cNvSpPr/>
          <p:nvPr/>
        </p:nvSpPr>
        <p:spPr>
          <a:xfrm>
            <a:off x="4857552" y="3155718"/>
            <a:ext cx="1405503" cy="391479"/>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EA01C09-F8E0-4964-8FF9-59814CB1227C}"/>
              </a:ext>
            </a:extLst>
          </p:cNvPr>
          <p:cNvSpPr/>
          <p:nvPr/>
        </p:nvSpPr>
        <p:spPr>
          <a:xfrm>
            <a:off x="6743565" y="3165313"/>
            <a:ext cx="1405503" cy="391479"/>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87EAC35-3C7B-4B13-BB89-6ABAB92282F5}"/>
              </a:ext>
            </a:extLst>
          </p:cNvPr>
          <p:cNvSpPr txBox="1"/>
          <p:nvPr/>
        </p:nvSpPr>
        <p:spPr>
          <a:xfrm>
            <a:off x="410207" y="1122853"/>
            <a:ext cx="5741840" cy="523220"/>
          </a:xfrm>
          <a:prstGeom prst="rect">
            <a:avLst/>
          </a:prstGeom>
          <a:noFill/>
          <a:ln w="508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User Demo and Limited User Testing</a:t>
            </a:r>
          </a:p>
        </p:txBody>
      </p:sp>
      <p:cxnSp>
        <p:nvCxnSpPr>
          <p:cNvPr id="57" name="Straight Arrow Connector 56">
            <a:extLst>
              <a:ext uri="{FF2B5EF4-FFF2-40B4-BE49-F238E27FC236}">
                <a16:creationId xmlns:a16="http://schemas.microsoft.com/office/drawing/2014/main" id="{EB1E4789-7D62-4862-8E75-43E801A2F1B5}"/>
              </a:ext>
            </a:extLst>
          </p:cNvPr>
          <p:cNvCxnSpPr>
            <a:cxnSpLocks/>
            <a:stCxn id="38" idx="2"/>
          </p:cNvCxnSpPr>
          <p:nvPr/>
        </p:nvCxnSpPr>
        <p:spPr>
          <a:xfrm>
            <a:off x="3281127" y="1646073"/>
            <a:ext cx="3109209" cy="1584593"/>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5BE1C0B-A9AF-4F86-9EC4-3656E7F2EC6E}"/>
              </a:ext>
            </a:extLst>
          </p:cNvPr>
          <p:cNvCxnSpPr>
            <a:cxnSpLocks/>
            <a:stCxn id="38" idx="2"/>
          </p:cNvCxnSpPr>
          <p:nvPr/>
        </p:nvCxnSpPr>
        <p:spPr>
          <a:xfrm>
            <a:off x="3281127" y="1646073"/>
            <a:ext cx="4974110" cy="1584593"/>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CC22DAE-F76B-40CF-9280-F7444DB6D60A}"/>
              </a:ext>
            </a:extLst>
          </p:cNvPr>
          <p:cNvSpPr txBox="1"/>
          <p:nvPr/>
        </p:nvSpPr>
        <p:spPr>
          <a:xfrm>
            <a:off x="9249140" y="2920114"/>
            <a:ext cx="2720938" cy="769441"/>
          </a:xfrm>
          <a:prstGeom prst="rect">
            <a:avLst/>
          </a:prstGeom>
          <a:solidFill>
            <a:schemeClr val="bg1"/>
          </a:solidFill>
          <a:ln w="508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Formal Cyber Testing &amp; Continuous OA </a:t>
            </a:r>
          </a:p>
        </p:txBody>
      </p:sp>
      <p:cxnSp>
        <p:nvCxnSpPr>
          <p:cNvPr id="70" name="Straight Arrow Connector 69">
            <a:extLst>
              <a:ext uri="{FF2B5EF4-FFF2-40B4-BE49-F238E27FC236}">
                <a16:creationId xmlns:a16="http://schemas.microsoft.com/office/drawing/2014/main" id="{4322089A-899E-4EF0-B604-B3265B0EC221}"/>
              </a:ext>
            </a:extLst>
          </p:cNvPr>
          <p:cNvCxnSpPr>
            <a:cxnSpLocks/>
            <a:stCxn id="6" idx="0"/>
            <a:endCxn id="68" idx="0"/>
          </p:cNvCxnSpPr>
          <p:nvPr/>
        </p:nvCxnSpPr>
        <p:spPr>
          <a:xfrm flipH="1">
            <a:off x="10609609" y="2709406"/>
            <a:ext cx="4854" cy="2107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5A309B74-80C7-4C1F-9506-07747882B8DF}"/>
              </a:ext>
            </a:extLst>
          </p:cNvPr>
          <p:cNvSpPr/>
          <p:nvPr/>
        </p:nvSpPr>
        <p:spPr>
          <a:xfrm>
            <a:off x="6318397" y="3230666"/>
            <a:ext cx="71939" cy="250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FC2BCF65-D85F-452F-BE15-5176CE509137}"/>
              </a:ext>
            </a:extLst>
          </p:cNvPr>
          <p:cNvSpPr/>
          <p:nvPr/>
        </p:nvSpPr>
        <p:spPr>
          <a:xfrm>
            <a:off x="8205592" y="3237784"/>
            <a:ext cx="71939" cy="250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C48F8A9-0865-91BD-E262-2BB2A529ADD1}"/>
              </a:ext>
            </a:extLst>
          </p:cNvPr>
          <p:cNvSpPr txBox="1"/>
          <p:nvPr/>
        </p:nvSpPr>
        <p:spPr>
          <a:xfrm>
            <a:off x="2654441" y="198024"/>
            <a:ext cx="6790064" cy="584775"/>
          </a:xfrm>
          <a:prstGeom prst="rect">
            <a:avLst/>
          </a:prstGeom>
          <a:noFill/>
        </p:spPr>
        <p:txBody>
          <a:bodyPr wrap="none" rtlCol="0">
            <a:spAutoFit/>
          </a:bodyPr>
          <a:lstStyle/>
          <a:p>
            <a:r>
              <a:rPr lang="en-US" sz="3200" b="1" dirty="0"/>
              <a:t>V&amp;V (T&amp;E) Integrated into </a:t>
            </a:r>
            <a:r>
              <a:rPr lang="en-US" sz="3200" b="1" dirty="0" err="1">
                <a:latin typeface="+mn-lt"/>
              </a:rPr>
              <a:t>SAFe</a:t>
            </a:r>
            <a:r>
              <a:rPr lang="en-US" sz="3200" b="1" dirty="0">
                <a:latin typeface="+mn-lt"/>
              </a:rPr>
              <a:t>® Agile </a:t>
            </a:r>
            <a:endParaRPr lang="en-US" sz="3200" b="1" dirty="0"/>
          </a:p>
        </p:txBody>
      </p:sp>
      <p:sp>
        <p:nvSpPr>
          <p:cNvPr id="3" name="Date Placeholder 2">
            <a:extLst>
              <a:ext uri="{FF2B5EF4-FFF2-40B4-BE49-F238E27FC236}">
                <a16:creationId xmlns:a16="http://schemas.microsoft.com/office/drawing/2014/main" id="{A725294F-F4A1-9B75-E127-0CBB4118BD09}"/>
              </a:ext>
            </a:extLst>
          </p:cNvPr>
          <p:cNvSpPr>
            <a:spLocks noGrp="1"/>
          </p:cNvSpPr>
          <p:nvPr>
            <p:ph type="dt" sz="half" idx="10"/>
          </p:nvPr>
        </p:nvSpPr>
        <p:spPr>
          <a:xfrm>
            <a:off x="838200" y="6523990"/>
            <a:ext cx="2743200" cy="365125"/>
          </a:xfrm>
        </p:spPr>
        <p:txBody>
          <a:bodyPr/>
          <a:lstStyle/>
          <a:p>
            <a:r>
              <a:rPr lang="en-US" dirty="0"/>
              <a:t>7 May 24, 1700</a:t>
            </a:r>
          </a:p>
        </p:txBody>
      </p:sp>
      <p:sp>
        <p:nvSpPr>
          <p:cNvPr id="5" name="Slide Number Placeholder 4">
            <a:extLst>
              <a:ext uri="{FF2B5EF4-FFF2-40B4-BE49-F238E27FC236}">
                <a16:creationId xmlns:a16="http://schemas.microsoft.com/office/drawing/2014/main" id="{58D4A351-5100-A6CB-63B9-F3F85CBE1668}"/>
              </a:ext>
            </a:extLst>
          </p:cNvPr>
          <p:cNvSpPr>
            <a:spLocks noGrp="1"/>
          </p:cNvSpPr>
          <p:nvPr>
            <p:ph type="sldNum" sz="quarter" idx="12"/>
          </p:nvPr>
        </p:nvSpPr>
        <p:spPr>
          <a:xfrm>
            <a:off x="8610600" y="6523990"/>
            <a:ext cx="2743200" cy="365125"/>
          </a:xfrm>
        </p:spPr>
        <p:txBody>
          <a:bodyPr/>
          <a:lstStyle/>
          <a:p>
            <a:fld id="{7F5969E4-8386-4031-B3E2-D026408042CD}" type="slidenum">
              <a:rPr lang="en-US" smtClean="0"/>
              <a:t>9</a:t>
            </a:fld>
            <a:endParaRPr lang="en-US" dirty="0"/>
          </a:p>
        </p:txBody>
      </p:sp>
    </p:spTree>
    <p:extLst>
      <p:ext uri="{BB962C8B-B14F-4D97-AF65-F5344CB8AC3E}">
        <p14:creationId xmlns:p14="http://schemas.microsoft.com/office/powerpoint/2010/main" val="3990839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1905</Words>
  <Application>Microsoft Office PowerPoint</Application>
  <PresentationFormat>Widescreen</PresentationFormat>
  <Paragraphs>269</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Franklin Gothic Medium Cond</vt:lpstr>
      <vt:lpstr>Graphik</vt:lpstr>
      <vt:lpstr>Times New Roman</vt:lpstr>
      <vt:lpstr>Wingdings</vt:lpstr>
      <vt:lpstr>Office Theme</vt:lpstr>
      <vt:lpstr>National Background Investigation Services (NBIS) A Case Study in Integration of Agile Development with DOD Mandated V&amp;V</vt:lpstr>
      <vt:lpstr>What is NBIS</vt:lpstr>
      <vt:lpstr>NBIS Development and V&amp;V (T&amp;E)</vt:lpstr>
      <vt:lpstr>Agile Test &amp; Evaluation Principles and Best Practices</vt:lpstr>
      <vt:lpstr>Agile Scrum Team Sprint</vt:lpstr>
      <vt:lpstr>DevSecOps (Development Security Operations)</vt:lpstr>
      <vt:lpstr>Scaled Agile Framework (SAFe®) </vt:lpstr>
      <vt:lpstr>SAFe® Agile Issues</vt:lpstr>
      <vt:lpstr>PowerPoint Presentation</vt:lpstr>
      <vt:lpstr>An Integrated Systems Engineering and Agile Process</vt:lpstr>
      <vt:lpstr>NBIS Evaluation Strategy:  High Level View</vt:lpstr>
      <vt:lpstr>PowerPoint Presentation</vt:lpstr>
      <vt:lpstr>The Evaluation Strategy: Building Knowledge, Answering Questions, Supporting Decisions</vt:lpstr>
      <vt:lpstr>Informing Release/Code Deployment Decisions </vt:lpstr>
      <vt:lpstr>Informing Readiness for Limited Operational Use  </vt:lpstr>
      <vt:lpstr>Informing Readiness for Full Scale Operational 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Background Investigation Services (NBIS) A Case Study in Integration of Agile Development with DOD Mandated V&amp;V</dc:title>
  <dc:creator>C B</dc:creator>
  <cp:lastModifiedBy>C B</cp:lastModifiedBy>
  <cp:revision>8</cp:revision>
  <dcterms:created xsi:type="dcterms:W3CDTF">2024-05-07T19:42:35Z</dcterms:created>
  <dcterms:modified xsi:type="dcterms:W3CDTF">2024-05-07T21:18:39Z</dcterms:modified>
</cp:coreProperties>
</file>