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707" r:id="rId5"/>
  </p:sldMasterIdLst>
  <p:notesMasterIdLst>
    <p:notesMasterId r:id="rId25"/>
  </p:notesMasterIdLst>
  <p:sldIdLst>
    <p:sldId id="1142" r:id="rId6"/>
    <p:sldId id="942" r:id="rId7"/>
    <p:sldId id="1063" r:id="rId8"/>
    <p:sldId id="1021" r:id="rId9"/>
    <p:sldId id="946" r:id="rId10"/>
    <p:sldId id="806" r:id="rId11"/>
    <p:sldId id="1064" r:id="rId12"/>
    <p:sldId id="885" r:id="rId13"/>
    <p:sldId id="1135" r:id="rId14"/>
    <p:sldId id="507" r:id="rId15"/>
    <p:sldId id="1143" r:id="rId16"/>
    <p:sldId id="1116" r:id="rId17"/>
    <p:sldId id="1113" r:id="rId18"/>
    <p:sldId id="1118" r:id="rId19"/>
    <p:sldId id="1016" r:id="rId20"/>
    <p:sldId id="1136" r:id="rId21"/>
    <p:sldId id="1137" r:id="rId22"/>
    <p:sldId id="1138" r:id="rId23"/>
    <p:sldId id="11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5320" autoAdjust="0"/>
  </p:normalViewPr>
  <p:slideViewPr>
    <p:cSldViewPr snapToGrid="0">
      <p:cViewPr varScale="1">
        <p:scale>
          <a:sx n="78" d="100"/>
          <a:sy n="78" d="100"/>
        </p:scale>
        <p:origin x="101" y="27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81F8DB-D8BA-476F-B7E2-60ADC2682A0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55A17BC-1889-40B4-AC3D-253591B59871}">
      <dgm:prSet phldrT="[Text]"/>
      <dgm:spPr/>
      <dgm:t>
        <a:bodyPr/>
        <a:lstStyle/>
        <a:p>
          <a:r>
            <a:rPr lang="en-US"/>
            <a:t>VFR/IFR WINGS Course</a:t>
          </a:r>
        </a:p>
      </dgm:t>
    </dgm:pt>
    <dgm:pt modelId="{F51600D5-8D14-4D65-8F63-8F1732E6C125}" type="parTrans" cxnId="{E5DA75D2-1AD0-4EA1-A148-F0FBFBBAEAB8}">
      <dgm:prSet/>
      <dgm:spPr/>
      <dgm:t>
        <a:bodyPr/>
        <a:lstStyle/>
        <a:p>
          <a:endParaRPr lang="en-US"/>
        </a:p>
      </dgm:t>
    </dgm:pt>
    <dgm:pt modelId="{52B0FFEC-98E8-4EB0-8E7E-0E9B2F72796E}" type="sibTrans" cxnId="{E5DA75D2-1AD0-4EA1-A148-F0FBFBBAEAB8}">
      <dgm:prSet/>
      <dgm:spPr/>
      <dgm:t>
        <a:bodyPr/>
        <a:lstStyle/>
        <a:p>
          <a:endParaRPr lang="en-US"/>
        </a:p>
      </dgm:t>
    </dgm:pt>
    <dgm:pt modelId="{940B213D-95A1-4915-A1B5-9E806C82DB21}">
      <dgm:prSet phldrT="[Text]"/>
      <dgm:spPr/>
      <dgm:t>
        <a:bodyPr/>
        <a:lstStyle/>
        <a:p>
          <a:r>
            <a:rPr lang="en-US"/>
            <a:t>WINGS Student Worksheet</a:t>
          </a:r>
        </a:p>
      </dgm:t>
    </dgm:pt>
    <dgm:pt modelId="{499CC79D-D2DE-4683-91B2-180D978FBD89}" type="parTrans" cxnId="{40E7696C-8911-4DB0-8732-5FBDE0C59A9B}">
      <dgm:prSet/>
      <dgm:spPr/>
      <dgm:t>
        <a:bodyPr/>
        <a:lstStyle/>
        <a:p>
          <a:endParaRPr lang="en-US"/>
        </a:p>
      </dgm:t>
    </dgm:pt>
    <dgm:pt modelId="{AFE4A506-1ED7-4FDF-A39A-4ABB7516F2AF}" type="sibTrans" cxnId="{40E7696C-8911-4DB0-8732-5FBDE0C59A9B}">
      <dgm:prSet/>
      <dgm:spPr/>
      <dgm:t>
        <a:bodyPr/>
        <a:lstStyle/>
        <a:p>
          <a:endParaRPr lang="en-US"/>
        </a:p>
      </dgm:t>
    </dgm:pt>
    <dgm:pt modelId="{2261DAE0-9064-4AF9-9AFD-81D819D9A186}">
      <dgm:prSet phldrT="[Text]"/>
      <dgm:spPr/>
      <dgm:t>
        <a:bodyPr/>
        <a:lstStyle/>
        <a:p>
          <a:r>
            <a:rPr lang="en-US"/>
            <a:t>WINGS Instructor Companion Document</a:t>
          </a:r>
        </a:p>
      </dgm:t>
    </dgm:pt>
    <dgm:pt modelId="{C0B15494-6E88-424A-82A7-0FFF72796E08}" type="parTrans" cxnId="{9C5B0BD8-4C65-46FC-92DA-D9C3D5EC26D2}">
      <dgm:prSet/>
      <dgm:spPr/>
      <dgm:t>
        <a:bodyPr/>
        <a:lstStyle/>
        <a:p>
          <a:endParaRPr lang="en-US"/>
        </a:p>
      </dgm:t>
    </dgm:pt>
    <dgm:pt modelId="{C58F36C1-584A-4AA1-A89C-7180D13AF012}" type="sibTrans" cxnId="{9C5B0BD8-4C65-46FC-92DA-D9C3D5EC26D2}">
      <dgm:prSet/>
      <dgm:spPr/>
      <dgm:t>
        <a:bodyPr/>
        <a:lstStyle/>
        <a:p>
          <a:endParaRPr lang="en-US"/>
        </a:p>
      </dgm:t>
    </dgm:pt>
    <dgm:pt modelId="{4D8183A1-54AE-40B0-9396-C562C4396DDA}">
      <dgm:prSet phldrT="[Text]"/>
      <dgm:spPr/>
      <dgm:t>
        <a:bodyPr/>
        <a:lstStyle/>
        <a:p>
          <a:r>
            <a:rPr lang="en-US"/>
            <a:t>AC 91-92</a:t>
          </a:r>
        </a:p>
      </dgm:t>
    </dgm:pt>
    <dgm:pt modelId="{92735311-875B-4F6A-AD20-712B80D4B675}" type="parTrans" cxnId="{D90CC886-70FE-4CA2-AF41-EFA59A010FFE}">
      <dgm:prSet/>
      <dgm:spPr/>
      <dgm:t>
        <a:bodyPr/>
        <a:lstStyle/>
        <a:p>
          <a:endParaRPr lang="en-US"/>
        </a:p>
      </dgm:t>
    </dgm:pt>
    <dgm:pt modelId="{69F69253-3615-4772-80B1-A0072600C52B}" type="sibTrans" cxnId="{D90CC886-70FE-4CA2-AF41-EFA59A010FFE}">
      <dgm:prSet/>
      <dgm:spPr/>
      <dgm:t>
        <a:bodyPr/>
        <a:lstStyle/>
        <a:p>
          <a:endParaRPr lang="en-US"/>
        </a:p>
      </dgm:t>
    </dgm:pt>
    <dgm:pt modelId="{22AB205B-CE05-41F6-823F-BE56C22F8C5D}" type="pres">
      <dgm:prSet presAssocID="{1781F8DB-D8BA-476F-B7E2-60ADC2682A08}" presName="Name0" presStyleCnt="0">
        <dgm:presLayoutVars>
          <dgm:chMax val="11"/>
          <dgm:chPref val="11"/>
          <dgm:dir/>
          <dgm:resizeHandles/>
        </dgm:presLayoutVars>
      </dgm:prSet>
      <dgm:spPr/>
      <dgm:t>
        <a:bodyPr/>
        <a:lstStyle/>
        <a:p>
          <a:endParaRPr lang="en-US"/>
        </a:p>
      </dgm:t>
    </dgm:pt>
    <dgm:pt modelId="{BDCDACD9-4DDF-4802-B3B5-95DF159884D0}" type="pres">
      <dgm:prSet presAssocID="{2261DAE0-9064-4AF9-9AFD-81D819D9A186}" presName="Accent4" presStyleCnt="0"/>
      <dgm:spPr/>
    </dgm:pt>
    <dgm:pt modelId="{F4E6F9AA-1419-4F88-B8F3-A7D9B9692955}" type="pres">
      <dgm:prSet presAssocID="{2261DAE0-9064-4AF9-9AFD-81D819D9A186}" presName="Accent" presStyleLbl="node1" presStyleIdx="0" presStyleCnt="4"/>
      <dgm:spPr/>
    </dgm:pt>
    <dgm:pt modelId="{9C0F5E5D-3EDE-4394-9182-16C06CE63CEC}" type="pres">
      <dgm:prSet presAssocID="{2261DAE0-9064-4AF9-9AFD-81D819D9A186}" presName="ParentBackground4" presStyleCnt="0"/>
      <dgm:spPr/>
    </dgm:pt>
    <dgm:pt modelId="{EA0DBA91-E3E8-438C-ACB7-F29BC143A947}" type="pres">
      <dgm:prSet presAssocID="{2261DAE0-9064-4AF9-9AFD-81D819D9A186}" presName="ParentBackground" presStyleLbl="fgAcc1" presStyleIdx="0" presStyleCnt="4"/>
      <dgm:spPr/>
      <dgm:t>
        <a:bodyPr/>
        <a:lstStyle/>
        <a:p>
          <a:endParaRPr lang="en-US"/>
        </a:p>
      </dgm:t>
    </dgm:pt>
    <dgm:pt modelId="{84DA0BC1-4D75-4241-9010-192A67E13123}" type="pres">
      <dgm:prSet presAssocID="{2261DAE0-9064-4AF9-9AFD-81D819D9A186}" presName="Parent4" presStyleLbl="revTx" presStyleIdx="0" presStyleCnt="0">
        <dgm:presLayoutVars>
          <dgm:chMax val="1"/>
          <dgm:chPref val="1"/>
          <dgm:bulletEnabled val="1"/>
        </dgm:presLayoutVars>
      </dgm:prSet>
      <dgm:spPr/>
      <dgm:t>
        <a:bodyPr/>
        <a:lstStyle/>
        <a:p>
          <a:endParaRPr lang="en-US"/>
        </a:p>
      </dgm:t>
    </dgm:pt>
    <dgm:pt modelId="{748BA4F7-57EE-470D-AD74-00D4AAE85D0B}" type="pres">
      <dgm:prSet presAssocID="{940B213D-95A1-4915-A1B5-9E806C82DB21}" presName="Accent3" presStyleCnt="0"/>
      <dgm:spPr/>
    </dgm:pt>
    <dgm:pt modelId="{F63314DA-A16D-4943-BBF2-434AA7991F2D}" type="pres">
      <dgm:prSet presAssocID="{940B213D-95A1-4915-A1B5-9E806C82DB21}" presName="Accent" presStyleLbl="node1" presStyleIdx="1" presStyleCnt="4"/>
      <dgm:spPr/>
    </dgm:pt>
    <dgm:pt modelId="{DB075FA6-6FA8-4658-8481-B487FC86419A}" type="pres">
      <dgm:prSet presAssocID="{940B213D-95A1-4915-A1B5-9E806C82DB21}" presName="ParentBackground3" presStyleCnt="0"/>
      <dgm:spPr/>
    </dgm:pt>
    <dgm:pt modelId="{FC49EDF8-8629-47D4-BAF4-050AA8AF390D}" type="pres">
      <dgm:prSet presAssocID="{940B213D-95A1-4915-A1B5-9E806C82DB21}" presName="ParentBackground" presStyleLbl="fgAcc1" presStyleIdx="1" presStyleCnt="4"/>
      <dgm:spPr/>
      <dgm:t>
        <a:bodyPr/>
        <a:lstStyle/>
        <a:p>
          <a:endParaRPr lang="en-US"/>
        </a:p>
      </dgm:t>
    </dgm:pt>
    <dgm:pt modelId="{A8B99621-E067-476B-9FDC-6ECC841232B1}" type="pres">
      <dgm:prSet presAssocID="{940B213D-95A1-4915-A1B5-9E806C82DB21}" presName="Parent3" presStyleLbl="revTx" presStyleIdx="0" presStyleCnt="0">
        <dgm:presLayoutVars>
          <dgm:chMax val="1"/>
          <dgm:chPref val="1"/>
          <dgm:bulletEnabled val="1"/>
        </dgm:presLayoutVars>
      </dgm:prSet>
      <dgm:spPr/>
      <dgm:t>
        <a:bodyPr/>
        <a:lstStyle/>
        <a:p>
          <a:endParaRPr lang="en-US"/>
        </a:p>
      </dgm:t>
    </dgm:pt>
    <dgm:pt modelId="{B28CA529-BE05-4A18-B23D-874ED625EBBD}" type="pres">
      <dgm:prSet presAssocID="{355A17BC-1889-40B4-AC3D-253591B59871}" presName="Accent2" presStyleCnt="0"/>
      <dgm:spPr/>
    </dgm:pt>
    <dgm:pt modelId="{315C9F3E-5B28-4B1C-B68E-86B7FFC28B1E}" type="pres">
      <dgm:prSet presAssocID="{355A17BC-1889-40B4-AC3D-253591B59871}" presName="Accent" presStyleLbl="node1" presStyleIdx="2" presStyleCnt="4"/>
      <dgm:spPr/>
    </dgm:pt>
    <dgm:pt modelId="{883096C6-53DB-4701-A1E7-FA08CB050D31}" type="pres">
      <dgm:prSet presAssocID="{355A17BC-1889-40B4-AC3D-253591B59871}" presName="ParentBackground2" presStyleCnt="0"/>
      <dgm:spPr/>
    </dgm:pt>
    <dgm:pt modelId="{891D9E74-D7C9-4055-BFFF-5B2DE2C2E788}" type="pres">
      <dgm:prSet presAssocID="{355A17BC-1889-40B4-AC3D-253591B59871}" presName="ParentBackground" presStyleLbl="fgAcc1" presStyleIdx="2" presStyleCnt="4"/>
      <dgm:spPr/>
      <dgm:t>
        <a:bodyPr/>
        <a:lstStyle/>
        <a:p>
          <a:endParaRPr lang="en-US"/>
        </a:p>
      </dgm:t>
    </dgm:pt>
    <dgm:pt modelId="{2DCDADA6-068D-4209-91FE-BEDE64611E60}" type="pres">
      <dgm:prSet presAssocID="{355A17BC-1889-40B4-AC3D-253591B59871}" presName="Parent2" presStyleLbl="revTx" presStyleIdx="0" presStyleCnt="0">
        <dgm:presLayoutVars>
          <dgm:chMax val="1"/>
          <dgm:chPref val="1"/>
          <dgm:bulletEnabled val="1"/>
        </dgm:presLayoutVars>
      </dgm:prSet>
      <dgm:spPr/>
      <dgm:t>
        <a:bodyPr/>
        <a:lstStyle/>
        <a:p>
          <a:endParaRPr lang="en-US"/>
        </a:p>
      </dgm:t>
    </dgm:pt>
    <dgm:pt modelId="{BD16A1D3-FBD4-4081-867C-3D18F0524634}" type="pres">
      <dgm:prSet presAssocID="{4D8183A1-54AE-40B0-9396-C562C4396DDA}" presName="Accent1" presStyleCnt="0"/>
      <dgm:spPr/>
    </dgm:pt>
    <dgm:pt modelId="{5ED40B04-3913-45E2-B572-4CA3F141B74A}" type="pres">
      <dgm:prSet presAssocID="{4D8183A1-54AE-40B0-9396-C562C4396DDA}" presName="Accent" presStyleLbl="node1" presStyleIdx="3" presStyleCnt="4"/>
      <dgm:spPr/>
    </dgm:pt>
    <dgm:pt modelId="{0BDF4FE9-773B-4301-B4A5-067AB17B19FE}" type="pres">
      <dgm:prSet presAssocID="{4D8183A1-54AE-40B0-9396-C562C4396DDA}" presName="ParentBackground1" presStyleCnt="0"/>
      <dgm:spPr/>
    </dgm:pt>
    <dgm:pt modelId="{D71888E6-7D81-40E6-90B6-15CB1B297A8C}" type="pres">
      <dgm:prSet presAssocID="{4D8183A1-54AE-40B0-9396-C562C4396DDA}" presName="ParentBackground" presStyleLbl="fgAcc1" presStyleIdx="3" presStyleCnt="4"/>
      <dgm:spPr/>
      <dgm:t>
        <a:bodyPr/>
        <a:lstStyle/>
        <a:p>
          <a:endParaRPr lang="en-US"/>
        </a:p>
      </dgm:t>
    </dgm:pt>
    <dgm:pt modelId="{627D2D6B-88C3-466F-A7FB-E43C1A1C83F2}" type="pres">
      <dgm:prSet presAssocID="{4D8183A1-54AE-40B0-9396-C562C4396DDA}" presName="Parent1" presStyleLbl="revTx" presStyleIdx="0" presStyleCnt="0">
        <dgm:presLayoutVars>
          <dgm:chMax val="1"/>
          <dgm:chPref val="1"/>
          <dgm:bulletEnabled val="1"/>
        </dgm:presLayoutVars>
      </dgm:prSet>
      <dgm:spPr/>
      <dgm:t>
        <a:bodyPr/>
        <a:lstStyle/>
        <a:p>
          <a:endParaRPr lang="en-US"/>
        </a:p>
      </dgm:t>
    </dgm:pt>
  </dgm:ptLst>
  <dgm:cxnLst>
    <dgm:cxn modelId="{D90CC886-70FE-4CA2-AF41-EFA59A010FFE}" srcId="{1781F8DB-D8BA-476F-B7E2-60ADC2682A08}" destId="{4D8183A1-54AE-40B0-9396-C562C4396DDA}" srcOrd="0" destOrd="0" parTransId="{92735311-875B-4F6A-AD20-712B80D4B675}" sibTransId="{69F69253-3615-4772-80B1-A0072600C52B}"/>
    <dgm:cxn modelId="{D16234D0-583E-474E-A346-5677DD3BC194}" type="presOf" srcId="{940B213D-95A1-4915-A1B5-9E806C82DB21}" destId="{FC49EDF8-8629-47D4-BAF4-050AA8AF390D}" srcOrd="0" destOrd="0" presId="urn:microsoft.com/office/officeart/2011/layout/CircleProcess"/>
    <dgm:cxn modelId="{430E65F0-911F-45CB-A86B-5A6526185004}" type="presOf" srcId="{355A17BC-1889-40B4-AC3D-253591B59871}" destId="{2DCDADA6-068D-4209-91FE-BEDE64611E60}" srcOrd="1" destOrd="0" presId="urn:microsoft.com/office/officeart/2011/layout/CircleProcess"/>
    <dgm:cxn modelId="{B9FD81A9-63A2-4425-906C-0FAF97C054C2}" type="presOf" srcId="{2261DAE0-9064-4AF9-9AFD-81D819D9A186}" destId="{84DA0BC1-4D75-4241-9010-192A67E13123}" srcOrd="1" destOrd="0" presId="urn:microsoft.com/office/officeart/2011/layout/CircleProcess"/>
    <dgm:cxn modelId="{3C5F1325-E5C2-4027-B854-7ADDEE951E6F}" type="presOf" srcId="{355A17BC-1889-40B4-AC3D-253591B59871}" destId="{891D9E74-D7C9-4055-BFFF-5B2DE2C2E788}" srcOrd="0" destOrd="0" presId="urn:microsoft.com/office/officeart/2011/layout/CircleProcess"/>
    <dgm:cxn modelId="{E5DA75D2-1AD0-4EA1-A148-F0FBFBBAEAB8}" srcId="{1781F8DB-D8BA-476F-B7E2-60ADC2682A08}" destId="{355A17BC-1889-40B4-AC3D-253591B59871}" srcOrd="1" destOrd="0" parTransId="{F51600D5-8D14-4D65-8F63-8F1732E6C125}" sibTransId="{52B0FFEC-98E8-4EB0-8E7E-0E9B2F72796E}"/>
    <dgm:cxn modelId="{12B862F2-B885-4B83-B90A-7E77C4EA6FB7}" type="presOf" srcId="{4D8183A1-54AE-40B0-9396-C562C4396DDA}" destId="{D71888E6-7D81-40E6-90B6-15CB1B297A8C}" srcOrd="0" destOrd="0" presId="urn:microsoft.com/office/officeart/2011/layout/CircleProcess"/>
    <dgm:cxn modelId="{9C5B0BD8-4C65-46FC-92DA-D9C3D5EC26D2}" srcId="{1781F8DB-D8BA-476F-B7E2-60ADC2682A08}" destId="{2261DAE0-9064-4AF9-9AFD-81D819D9A186}" srcOrd="3" destOrd="0" parTransId="{C0B15494-6E88-424A-82A7-0FFF72796E08}" sibTransId="{C58F36C1-584A-4AA1-A89C-7180D13AF012}"/>
    <dgm:cxn modelId="{E04C2AC1-E3D2-492E-B3BF-5CF6FA7A4017}" type="presOf" srcId="{940B213D-95A1-4915-A1B5-9E806C82DB21}" destId="{A8B99621-E067-476B-9FDC-6ECC841232B1}" srcOrd="1" destOrd="0" presId="urn:microsoft.com/office/officeart/2011/layout/CircleProcess"/>
    <dgm:cxn modelId="{608A1001-53D1-49E6-894C-650F0BBA4BF9}" type="presOf" srcId="{4D8183A1-54AE-40B0-9396-C562C4396DDA}" destId="{627D2D6B-88C3-466F-A7FB-E43C1A1C83F2}" srcOrd="1" destOrd="0" presId="urn:microsoft.com/office/officeart/2011/layout/CircleProcess"/>
    <dgm:cxn modelId="{BFA6AF69-CED2-45E1-935D-5BA51A421B91}" type="presOf" srcId="{1781F8DB-D8BA-476F-B7E2-60ADC2682A08}" destId="{22AB205B-CE05-41F6-823F-BE56C22F8C5D}" srcOrd="0" destOrd="0" presId="urn:microsoft.com/office/officeart/2011/layout/CircleProcess"/>
    <dgm:cxn modelId="{96B28BF3-6155-4936-970E-F42307F914C4}" type="presOf" srcId="{2261DAE0-9064-4AF9-9AFD-81D819D9A186}" destId="{EA0DBA91-E3E8-438C-ACB7-F29BC143A947}" srcOrd="0" destOrd="0" presId="urn:microsoft.com/office/officeart/2011/layout/CircleProcess"/>
    <dgm:cxn modelId="{40E7696C-8911-4DB0-8732-5FBDE0C59A9B}" srcId="{1781F8DB-D8BA-476F-B7E2-60ADC2682A08}" destId="{940B213D-95A1-4915-A1B5-9E806C82DB21}" srcOrd="2" destOrd="0" parTransId="{499CC79D-D2DE-4683-91B2-180D978FBD89}" sibTransId="{AFE4A506-1ED7-4FDF-A39A-4ABB7516F2AF}"/>
    <dgm:cxn modelId="{08BC9291-2BC9-4B58-83B4-27F4943360FB}" type="presParOf" srcId="{22AB205B-CE05-41F6-823F-BE56C22F8C5D}" destId="{BDCDACD9-4DDF-4802-B3B5-95DF159884D0}" srcOrd="0" destOrd="0" presId="urn:microsoft.com/office/officeart/2011/layout/CircleProcess"/>
    <dgm:cxn modelId="{7739605B-2661-4A79-9B8E-011AF109C4BA}" type="presParOf" srcId="{BDCDACD9-4DDF-4802-B3B5-95DF159884D0}" destId="{F4E6F9AA-1419-4F88-B8F3-A7D9B9692955}" srcOrd="0" destOrd="0" presId="urn:microsoft.com/office/officeart/2011/layout/CircleProcess"/>
    <dgm:cxn modelId="{C22F3EE6-5337-4BE0-BA9E-2576117BE052}" type="presParOf" srcId="{22AB205B-CE05-41F6-823F-BE56C22F8C5D}" destId="{9C0F5E5D-3EDE-4394-9182-16C06CE63CEC}" srcOrd="1" destOrd="0" presId="urn:microsoft.com/office/officeart/2011/layout/CircleProcess"/>
    <dgm:cxn modelId="{4E7B98AD-F6D2-47B6-963F-927EEBD50384}" type="presParOf" srcId="{9C0F5E5D-3EDE-4394-9182-16C06CE63CEC}" destId="{EA0DBA91-E3E8-438C-ACB7-F29BC143A947}" srcOrd="0" destOrd="0" presId="urn:microsoft.com/office/officeart/2011/layout/CircleProcess"/>
    <dgm:cxn modelId="{5CAF0283-B63B-4FA3-895D-79F7123047BB}" type="presParOf" srcId="{22AB205B-CE05-41F6-823F-BE56C22F8C5D}" destId="{84DA0BC1-4D75-4241-9010-192A67E13123}" srcOrd="2" destOrd="0" presId="urn:microsoft.com/office/officeart/2011/layout/CircleProcess"/>
    <dgm:cxn modelId="{BCB573AB-0C89-4686-959F-ED9B09838660}" type="presParOf" srcId="{22AB205B-CE05-41F6-823F-BE56C22F8C5D}" destId="{748BA4F7-57EE-470D-AD74-00D4AAE85D0B}" srcOrd="3" destOrd="0" presId="urn:microsoft.com/office/officeart/2011/layout/CircleProcess"/>
    <dgm:cxn modelId="{0A9271E8-B130-45FC-85AB-86538ED93E80}" type="presParOf" srcId="{748BA4F7-57EE-470D-AD74-00D4AAE85D0B}" destId="{F63314DA-A16D-4943-BBF2-434AA7991F2D}" srcOrd="0" destOrd="0" presId="urn:microsoft.com/office/officeart/2011/layout/CircleProcess"/>
    <dgm:cxn modelId="{251C822B-A9C7-48A7-BB45-D3CA22F8635E}" type="presParOf" srcId="{22AB205B-CE05-41F6-823F-BE56C22F8C5D}" destId="{DB075FA6-6FA8-4658-8481-B487FC86419A}" srcOrd="4" destOrd="0" presId="urn:microsoft.com/office/officeart/2011/layout/CircleProcess"/>
    <dgm:cxn modelId="{486E265D-4F27-443C-A8F3-9BE7ADA0EE18}" type="presParOf" srcId="{DB075FA6-6FA8-4658-8481-B487FC86419A}" destId="{FC49EDF8-8629-47D4-BAF4-050AA8AF390D}" srcOrd="0" destOrd="0" presId="urn:microsoft.com/office/officeart/2011/layout/CircleProcess"/>
    <dgm:cxn modelId="{0CEF274B-5926-448F-8F75-82265670B88D}" type="presParOf" srcId="{22AB205B-CE05-41F6-823F-BE56C22F8C5D}" destId="{A8B99621-E067-476B-9FDC-6ECC841232B1}" srcOrd="5" destOrd="0" presId="urn:microsoft.com/office/officeart/2011/layout/CircleProcess"/>
    <dgm:cxn modelId="{0632EEA5-CB9B-4305-9EE9-F7E72349B93E}" type="presParOf" srcId="{22AB205B-CE05-41F6-823F-BE56C22F8C5D}" destId="{B28CA529-BE05-4A18-B23D-874ED625EBBD}" srcOrd="6" destOrd="0" presId="urn:microsoft.com/office/officeart/2011/layout/CircleProcess"/>
    <dgm:cxn modelId="{5850A43A-03BD-4837-B5BB-F49611402510}" type="presParOf" srcId="{B28CA529-BE05-4A18-B23D-874ED625EBBD}" destId="{315C9F3E-5B28-4B1C-B68E-86B7FFC28B1E}" srcOrd="0" destOrd="0" presId="urn:microsoft.com/office/officeart/2011/layout/CircleProcess"/>
    <dgm:cxn modelId="{3C687310-E00F-499E-8862-9ACDDFE2704E}" type="presParOf" srcId="{22AB205B-CE05-41F6-823F-BE56C22F8C5D}" destId="{883096C6-53DB-4701-A1E7-FA08CB050D31}" srcOrd="7" destOrd="0" presId="urn:microsoft.com/office/officeart/2011/layout/CircleProcess"/>
    <dgm:cxn modelId="{C1A07CE5-D199-47AB-84B5-EC05B6626CB2}" type="presParOf" srcId="{883096C6-53DB-4701-A1E7-FA08CB050D31}" destId="{891D9E74-D7C9-4055-BFFF-5B2DE2C2E788}" srcOrd="0" destOrd="0" presId="urn:microsoft.com/office/officeart/2011/layout/CircleProcess"/>
    <dgm:cxn modelId="{7C5E48DD-66FF-484E-A473-B8B31257018F}" type="presParOf" srcId="{22AB205B-CE05-41F6-823F-BE56C22F8C5D}" destId="{2DCDADA6-068D-4209-91FE-BEDE64611E60}" srcOrd="8" destOrd="0" presId="urn:microsoft.com/office/officeart/2011/layout/CircleProcess"/>
    <dgm:cxn modelId="{01E4501B-DA24-488E-AA8B-C07F538BCBAB}" type="presParOf" srcId="{22AB205B-CE05-41F6-823F-BE56C22F8C5D}" destId="{BD16A1D3-FBD4-4081-867C-3D18F0524634}" srcOrd="9" destOrd="0" presId="urn:microsoft.com/office/officeart/2011/layout/CircleProcess"/>
    <dgm:cxn modelId="{D033B0BA-5D94-47F1-AA69-A98364EF86AE}" type="presParOf" srcId="{BD16A1D3-FBD4-4081-867C-3D18F0524634}" destId="{5ED40B04-3913-45E2-B572-4CA3F141B74A}" srcOrd="0" destOrd="0" presId="urn:microsoft.com/office/officeart/2011/layout/CircleProcess"/>
    <dgm:cxn modelId="{DF705C91-35CB-4C39-A13D-DA65FB863571}" type="presParOf" srcId="{22AB205B-CE05-41F6-823F-BE56C22F8C5D}" destId="{0BDF4FE9-773B-4301-B4A5-067AB17B19FE}" srcOrd="10" destOrd="0" presId="urn:microsoft.com/office/officeart/2011/layout/CircleProcess"/>
    <dgm:cxn modelId="{C8114265-E58F-4D9E-B5E8-F2D747ED745E}" type="presParOf" srcId="{0BDF4FE9-773B-4301-B4A5-067AB17B19FE}" destId="{D71888E6-7D81-40E6-90B6-15CB1B297A8C}" srcOrd="0" destOrd="0" presId="urn:microsoft.com/office/officeart/2011/layout/CircleProcess"/>
    <dgm:cxn modelId="{ADB7516C-7ACB-4139-AD2D-23A7ED02F9CE}" type="presParOf" srcId="{22AB205B-CE05-41F6-823F-BE56C22F8C5D}" destId="{627D2D6B-88C3-466F-A7FB-E43C1A1C83F2}" srcOrd="11"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6F9AA-1419-4F88-B8F3-A7D9B9692955}">
      <dsp:nvSpPr>
        <dsp:cNvPr id="0" name=""/>
        <dsp:cNvSpPr/>
      </dsp:nvSpPr>
      <dsp:spPr>
        <a:xfrm>
          <a:off x="6207291" y="1780596"/>
          <a:ext cx="1857705" cy="18578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DBA91-E3E8-438C-ACB7-F29BC143A947}">
      <dsp:nvSpPr>
        <dsp:cNvPr id="0" name=""/>
        <dsp:cNvSpPr/>
      </dsp:nvSpPr>
      <dsp:spPr>
        <a:xfrm>
          <a:off x="6269427" y="1842533"/>
          <a:ext cx="1734230" cy="173392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WINGS Instructor Companion Document</a:t>
          </a:r>
        </a:p>
      </dsp:txBody>
      <dsp:txXfrm>
        <a:off x="6517174" y="2090284"/>
        <a:ext cx="1238735" cy="1238424"/>
      </dsp:txXfrm>
    </dsp:sp>
    <dsp:sp modelId="{F63314DA-A16D-4943-BBF2-434AA7991F2D}">
      <dsp:nvSpPr>
        <dsp:cNvPr id="0" name=""/>
        <dsp:cNvSpPr/>
      </dsp:nvSpPr>
      <dsp:spPr>
        <a:xfrm rot="2700000">
          <a:off x="4279469" y="1780465"/>
          <a:ext cx="1857735" cy="1857735"/>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49EDF8-8629-47D4-BAF4-050AA8AF390D}">
      <dsp:nvSpPr>
        <dsp:cNvPr id="0" name=""/>
        <dsp:cNvSpPr/>
      </dsp:nvSpPr>
      <dsp:spPr>
        <a:xfrm>
          <a:off x="4349586" y="1842533"/>
          <a:ext cx="1734230" cy="173392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WINGS Student Worksheet</a:t>
          </a:r>
        </a:p>
      </dsp:txBody>
      <dsp:txXfrm>
        <a:off x="4597333" y="2090284"/>
        <a:ext cx="1238735" cy="1238424"/>
      </dsp:txXfrm>
    </dsp:sp>
    <dsp:sp modelId="{315C9F3E-5B28-4B1C-B68E-86B7FFC28B1E}">
      <dsp:nvSpPr>
        <dsp:cNvPr id="0" name=""/>
        <dsp:cNvSpPr/>
      </dsp:nvSpPr>
      <dsp:spPr>
        <a:xfrm rot="2700000">
          <a:off x="2367593" y="1780465"/>
          <a:ext cx="1857735" cy="1857735"/>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1D9E74-D7C9-4055-BFFF-5B2DE2C2E788}">
      <dsp:nvSpPr>
        <dsp:cNvPr id="0" name=""/>
        <dsp:cNvSpPr/>
      </dsp:nvSpPr>
      <dsp:spPr>
        <a:xfrm>
          <a:off x="2429745" y="1842533"/>
          <a:ext cx="1734230" cy="173392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VFR/IFR WINGS Course</a:t>
          </a:r>
        </a:p>
      </dsp:txBody>
      <dsp:txXfrm>
        <a:off x="2677492" y="2090284"/>
        <a:ext cx="1238735" cy="1238424"/>
      </dsp:txXfrm>
    </dsp:sp>
    <dsp:sp modelId="{5ED40B04-3913-45E2-B572-4CA3F141B74A}">
      <dsp:nvSpPr>
        <dsp:cNvPr id="0" name=""/>
        <dsp:cNvSpPr/>
      </dsp:nvSpPr>
      <dsp:spPr>
        <a:xfrm rot="2700000">
          <a:off x="447752" y="1780465"/>
          <a:ext cx="1857735" cy="1857735"/>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1888E6-7D81-40E6-90B6-15CB1B297A8C}">
      <dsp:nvSpPr>
        <dsp:cNvPr id="0" name=""/>
        <dsp:cNvSpPr/>
      </dsp:nvSpPr>
      <dsp:spPr>
        <a:xfrm>
          <a:off x="509903" y="1842533"/>
          <a:ext cx="1734230" cy="1733925"/>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a:t>AC 91-92</a:t>
          </a:r>
        </a:p>
      </dsp:txBody>
      <dsp:txXfrm>
        <a:off x="757650" y="2090284"/>
        <a:ext cx="1238735" cy="123842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34860-1C3A-45AE-A93A-9BF09E5B77FA}"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0F197-AB50-42BB-998D-A26B48C75D8B}" type="slidenum">
              <a:rPr lang="en-US" smtClean="0"/>
              <a:t>‹#›</a:t>
            </a:fld>
            <a:endParaRPr lang="en-US"/>
          </a:p>
        </p:txBody>
      </p:sp>
    </p:spTree>
    <p:extLst>
      <p:ext uri="{BB962C8B-B14F-4D97-AF65-F5344CB8AC3E}">
        <p14:creationId xmlns:p14="http://schemas.microsoft.com/office/powerpoint/2010/main" val="3596183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kern="1200">
                <a:solidFill>
                  <a:srgbClr val="000000"/>
                </a:solidFill>
                <a:effectLst/>
                <a:latin typeface="Times New Roman" panose="02020603050405020304" pitchFamily="18" charset="0"/>
                <a:ea typeface="Times New Roman" panose="02020603050405020304" pitchFamily="18" charset="0"/>
              </a:rPr>
              <a:t>PAVE &amp; I’M SAFE tool to identify risk before each flight (Chapter 3 Risk Management Handbook FAA-H-8083-2) </a:t>
            </a:r>
            <a:endParaRPr lang="en-US" sz="18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kern="1200">
                <a:solidFill>
                  <a:srgbClr val="000000"/>
                </a:solidFill>
                <a:effectLst/>
                <a:latin typeface="Times New Roman" panose="02020603050405020304" pitchFamily="18" charset="0"/>
                <a:ea typeface="Times New Roman" panose="02020603050405020304" pitchFamily="18" charset="0"/>
              </a:rPr>
              <a:t>Assessing Risk (Risk Assessment Matrix Tool Chapter 4 (Risk Management Handbook (FAA-H-8083-2) </a:t>
            </a:r>
            <a:endParaRPr lang="en-US" sz="1800">
              <a:effectLst/>
              <a:latin typeface="Times New Roman" panose="02020603050405020304" pitchFamily="18" charset="0"/>
              <a:ea typeface="Times New Roman" panose="02020603050405020304" pitchFamily="18" charset="0"/>
            </a:endParaRPr>
          </a:p>
          <a:p>
            <a:endParaRPr lang="en-US" sz="1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35F0B0-DA41-4BE0-A789-35D493EF6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60F197-AB50-42BB-998D-A26B48C75D8B}" type="slidenum">
              <a:rPr lang="en-US" smtClean="0"/>
              <a:t>14</a:t>
            </a:fld>
            <a:endParaRPr lang="en-US"/>
          </a:p>
        </p:txBody>
      </p:sp>
    </p:spTree>
    <p:extLst>
      <p:ext uri="{BB962C8B-B14F-4D97-AF65-F5344CB8AC3E}">
        <p14:creationId xmlns:p14="http://schemas.microsoft.com/office/powerpoint/2010/main" val="4249278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60F197-AB50-42BB-998D-A26B48C75D8B}" type="slidenum">
              <a:rPr lang="en-US" smtClean="0"/>
              <a:t>15</a:t>
            </a:fld>
            <a:endParaRPr lang="en-US"/>
          </a:p>
        </p:txBody>
      </p:sp>
    </p:spTree>
    <p:extLst>
      <p:ext uri="{BB962C8B-B14F-4D97-AF65-F5344CB8AC3E}">
        <p14:creationId xmlns:p14="http://schemas.microsoft.com/office/powerpoint/2010/main" val="1597795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Mentions mission and goals</a:t>
            </a:r>
          </a:p>
        </p:txBody>
      </p:sp>
      <p:sp>
        <p:nvSpPr>
          <p:cNvPr id="4" name="Slide Number Placeholder 3"/>
          <p:cNvSpPr>
            <a:spLocks noGrp="1"/>
          </p:cNvSpPr>
          <p:nvPr>
            <p:ph type="sldNum" sz="quarter" idx="5"/>
          </p:nvPr>
        </p:nvSpPr>
        <p:spPr/>
        <p:txBody>
          <a:bodyPr/>
          <a:lstStyle/>
          <a:p>
            <a:fld id="{1A60F197-AB50-42BB-998D-A26B48C75D8B}" type="slidenum">
              <a:rPr lang="en-US" smtClean="0"/>
              <a:t>16</a:t>
            </a:fld>
            <a:endParaRPr lang="en-US"/>
          </a:p>
        </p:txBody>
      </p:sp>
    </p:spTree>
    <p:extLst>
      <p:ext uri="{BB962C8B-B14F-4D97-AF65-F5344CB8AC3E}">
        <p14:creationId xmlns:p14="http://schemas.microsoft.com/office/powerpoint/2010/main" val="125969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60F197-AB50-42BB-998D-A26B48C75D8B}" type="slidenum">
              <a:rPr lang="en-US" smtClean="0"/>
              <a:t>17</a:t>
            </a:fld>
            <a:endParaRPr lang="en-US"/>
          </a:p>
        </p:txBody>
      </p:sp>
    </p:spTree>
    <p:extLst>
      <p:ext uri="{BB962C8B-B14F-4D97-AF65-F5344CB8AC3E}">
        <p14:creationId xmlns:p14="http://schemas.microsoft.com/office/powerpoint/2010/main" val="2113354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60F197-AB50-42BB-998D-A26B48C75D8B}" type="slidenum">
              <a:rPr lang="en-US" smtClean="0"/>
              <a:t>18</a:t>
            </a:fld>
            <a:endParaRPr lang="en-US"/>
          </a:p>
        </p:txBody>
      </p:sp>
    </p:spTree>
    <p:extLst>
      <p:ext uri="{BB962C8B-B14F-4D97-AF65-F5344CB8AC3E}">
        <p14:creationId xmlns:p14="http://schemas.microsoft.com/office/powerpoint/2010/main" val="258096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60F197-AB50-42BB-998D-A26B48C75D8B}" type="slidenum">
              <a:rPr lang="en-US" smtClean="0"/>
              <a:t>19</a:t>
            </a:fld>
            <a:endParaRPr lang="en-US"/>
          </a:p>
        </p:txBody>
      </p:sp>
    </p:spTree>
    <p:extLst>
      <p:ext uri="{BB962C8B-B14F-4D97-AF65-F5344CB8AC3E}">
        <p14:creationId xmlns:p14="http://schemas.microsoft.com/office/powerpoint/2010/main" val="215561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AFEF9-4E5A-07B6-A70C-F2E688CF27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564161-E0D5-E2FE-A229-BB68189608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C81D36-FA1C-A905-5F1B-3ED514432406}"/>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5" name="Footer Placeholder 4">
            <a:extLst>
              <a:ext uri="{FF2B5EF4-FFF2-40B4-BE49-F238E27FC236}">
                <a16:creationId xmlns:a16="http://schemas.microsoft.com/office/drawing/2014/main" id="{BA0FDCB3-1CC8-23C1-568F-62767AD69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4A25E-21D1-10CD-AB17-CAF6C032B067}"/>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126758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011E1-6A39-E5C0-FBA9-60DABEA2D2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F83452-AF5B-131E-1558-C4BDD29F3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90814-7DEC-AE40-E465-528FB9D2F4DC}"/>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5" name="Footer Placeholder 4">
            <a:extLst>
              <a:ext uri="{FF2B5EF4-FFF2-40B4-BE49-F238E27FC236}">
                <a16:creationId xmlns:a16="http://schemas.microsoft.com/office/drawing/2014/main" id="{EC606A90-FC85-09D9-655F-D752ABE50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E27C4-4550-BC24-4F09-C71C8A36C8E3}"/>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21134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CAAFC-AB81-B5BC-BC61-939C91A242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68650-C319-AF00-2CC9-582BA3D97D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05D0F-861C-BAD4-6F24-B2CC72B71FBA}"/>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5" name="Footer Placeholder 4">
            <a:extLst>
              <a:ext uri="{FF2B5EF4-FFF2-40B4-BE49-F238E27FC236}">
                <a16:creationId xmlns:a16="http://schemas.microsoft.com/office/drawing/2014/main" id="{931F7BF9-0F43-D71D-57A8-9F22685C0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BBF0A7-94EE-BA1B-A03B-AC68F5C7C193}"/>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4065116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69986F-06A2-466B-A78D-9B2644DD1EC8}"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391503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9986F-06A2-466B-A78D-9B2644DD1EC8}"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3429966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69986F-06A2-466B-A78D-9B2644DD1EC8}"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247545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69986F-06A2-466B-A78D-9B2644DD1EC8}"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1734790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4"/>
            <a:ext cx="5183188" cy="82391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69986F-06A2-466B-A78D-9B2644DD1EC8}"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2702296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69986F-06A2-466B-A78D-9B2644DD1EC8}"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3937751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9986F-06A2-466B-A78D-9B2644DD1EC8}"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3147786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69986F-06A2-466B-A78D-9B2644DD1EC8}"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133656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2FC5-5635-0090-4C13-2331CBDACB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D52BB-0BEC-2C0C-73DC-6AA8CF4E01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FDDC1-F80C-4EC3-1B31-27B352741118}"/>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5" name="Footer Placeholder 4">
            <a:extLst>
              <a:ext uri="{FF2B5EF4-FFF2-40B4-BE49-F238E27FC236}">
                <a16:creationId xmlns:a16="http://schemas.microsoft.com/office/drawing/2014/main" id="{79FA729C-9AAB-EBF1-B0F8-F99252A04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573B8F-246A-87AE-3788-4475106D5587}"/>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3447142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69986F-06A2-466B-A78D-9B2644DD1EC8}"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225761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9986F-06A2-466B-A78D-9B2644DD1EC8}"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2024127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9986F-06A2-466B-A78D-9B2644DD1EC8}"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37BC0-7AA2-4CAF-8833-6D205D0A06D0}" type="slidenum">
              <a:rPr lang="en-US" smtClean="0"/>
              <a:t>‹#›</a:t>
            </a:fld>
            <a:endParaRPr lang="en-US"/>
          </a:p>
        </p:txBody>
      </p:sp>
    </p:spTree>
    <p:extLst>
      <p:ext uri="{BB962C8B-B14F-4D97-AF65-F5344CB8AC3E}">
        <p14:creationId xmlns:p14="http://schemas.microsoft.com/office/powerpoint/2010/main" val="1942191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2A518E8-6BD8-41D6-AD53-86626629C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956910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518E8-6BD8-41D6-AD53-86626629C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3450984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2A518E8-6BD8-41D6-AD53-86626629C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518665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A518E8-6BD8-41D6-AD53-86626629CD6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2654160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A518E8-6BD8-41D6-AD53-86626629CD69}" type="datetimeFigureOut">
              <a:rPr lang="en-US" smtClean="0"/>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16007783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A518E8-6BD8-41D6-AD53-86626629CD69}" type="datetimeFigureOut">
              <a:rPr lang="en-US" smtClean="0"/>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213997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518E8-6BD8-41D6-AD53-86626629CD69}" type="datetimeFigureOut">
              <a:rPr lang="en-US" smtClean="0"/>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3997507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24673-130E-9802-203D-2319825D82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57708-6421-C01B-7457-C5B9D3141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898B7F-AEDA-5B31-DD85-67D5AF59142F}"/>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5" name="Footer Placeholder 4">
            <a:extLst>
              <a:ext uri="{FF2B5EF4-FFF2-40B4-BE49-F238E27FC236}">
                <a16:creationId xmlns:a16="http://schemas.microsoft.com/office/drawing/2014/main" id="{93BFB669-A490-1532-F73F-6F04464D4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062A1B-20CF-84B3-415E-C0335FD795B1}"/>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1172068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A518E8-6BD8-41D6-AD53-86626629CD6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1724799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2A518E8-6BD8-41D6-AD53-86626629CD69}" type="datetimeFigureOut">
              <a:rPr lang="en-US" smtClean="0"/>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2922217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518E8-6BD8-41D6-AD53-86626629C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2707151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A518E8-6BD8-41D6-AD53-86626629CD69}" type="datetimeFigureOut">
              <a:rPr lang="en-US" smtClean="0"/>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C50DAB-5B84-4D33-923D-558AA8260BF0}" type="slidenum">
              <a:rPr lang="en-US" smtClean="0"/>
              <a:t>‹#›</a:t>
            </a:fld>
            <a:endParaRPr lang="en-US"/>
          </a:p>
        </p:txBody>
      </p:sp>
    </p:spTree>
    <p:extLst>
      <p:ext uri="{BB962C8B-B14F-4D97-AF65-F5344CB8AC3E}">
        <p14:creationId xmlns:p14="http://schemas.microsoft.com/office/powerpoint/2010/main" val="279751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57CED-CBB1-4D46-8DA1-0010B373E7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391" r="33791"/>
          <a:stretch/>
        </p:blipFill>
        <p:spPr>
          <a:xfrm>
            <a:off x="8628453" y="0"/>
            <a:ext cx="3563548" cy="6858000"/>
          </a:xfrm>
          <a:prstGeom prst="rect">
            <a:avLst/>
          </a:prstGeom>
        </p:spPr>
      </p:pic>
      <p:sp>
        <p:nvSpPr>
          <p:cNvPr id="2" name="Title 1"/>
          <p:cNvSpPr>
            <a:spLocks noGrp="1"/>
          </p:cNvSpPr>
          <p:nvPr>
            <p:ph type="ctrTitle"/>
          </p:nvPr>
        </p:nvSpPr>
        <p:spPr>
          <a:xfrm>
            <a:off x="838200" y="1122363"/>
            <a:ext cx="7558825" cy="1788262"/>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838200" y="3013656"/>
            <a:ext cx="7558825" cy="515155"/>
          </a:xfrm>
        </p:spPr>
        <p:txBody>
          <a:bodyPr/>
          <a:lstStyle>
            <a:lvl1pPr marL="0" indent="0" algn="l">
              <a:buNone/>
              <a:defRPr sz="2400">
                <a:solidFill>
                  <a:srgbClr val="EE3A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D242DCAA-431E-814D-BC90-6F1743F9D7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0814" y="595328"/>
            <a:ext cx="2018826" cy="1054070"/>
          </a:xfrm>
          <a:prstGeom prst="rect">
            <a:avLst/>
          </a:prstGeom>
        </p:spPr>
      </p:pic>
      <p:pic>
        <p:nvPicPr>
          <p:cNvPr id="12" name="Picture 11">
            <a:extLst>
              <a:ext uri="{FF2B5EF4-FFF2-40B4-BE49-F238E27FC236}">
                <a16:creationId xmlns:a16="http://schemas.microsoft.com/office/drawing/2014/main" id="{76CEC211-4BBE-D549-81AC-DB36B387595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61778" y="5809802"/>
            <a:ext cx="1696898" cy="546548"/>
          </a:xfrm>
          <a:prstGeom prst="rect">
            <a:avLst/>
          </a:prstGeom>
        </p:spPr>
      </p:pic>
      <p:sp>
        <p:nvSpPr>
          <p:cNvPr id="13" name="Text Placeholder 5"/>
          <p:cNvSpPr>
            <a:spLocks noGrp="1"/>
          </p:cNvSpPr>
          <p:nvPr>
            <p:ph type="body" sz="quarter" idx="12" hasCustomPrompt="1"/>
          </p:nvPr>
        </p:nvSpPr>
        <p:spPr>
          <a:xfrm>
            <a:off x="838200" y="3959215"/>
            <a:ext cx="7548824" cy="492168"/>
          </a:xfrm>
        </p:spPr>
        <p:txBody>
          <a:bodyPr>
            <a:normAutofit/>
          </a:bodyPr>
          <a:lstStyle>
            <a:lvl1pPr marL="0" indent="0">
              <a:buNone/>
              <a:defRPr sz="2000"/>
            </a:lvl1pPr>
          </a:lstStyle>
          <a:p>
            <a:r>
              <a:rPr lang="en-US"/>
              <a:t>Presenter</a:t>
            </a:r>
          </a:p>
        </p:txBody>
      </p:sp>
      <p:sp>
        <p:nvSpPr>
          <p:cNvPr id="14" name="Text Placeholder 6"/>
          <p:cNvSpPr>
            <a:spLocks noGrp="1"/>
          </p:cNvSpPr>
          <p:nvPr>
            <p:ph type="body" sz="quarter" idx="13" hasCustomPrompt="1"/>
          </p:nvPr>
        </p:nvSpPr>
        <p:spPr>
          <a:xfrm>
            <a:off x="836343" y="4570672"/>
            <a:ext cx="7548824" cy="492168"/>
          </a:xfrm>
        </p:spPr>
        <p:txBody>
          <a:bodyPr>
            <a:normAutofit/>
          </a:bodyPr>
          <a:lstStyle>
            <a:lvl1pPr marL="0" indent="0">
              <a:buNone/>
              <a:defRPr sz="2000"/>
            </a:lvl1pPr>
          </a:lstStyle>
          <a:p>
            <a:r>
              <a:rPr lang="en-US"/>
              <a:t>Presented to</a:t>
            </a:r>
          </a:p>
        </p:txBody>
      </p:sp>
      <p:sp>
        <p:nvSpPr>
          <p:cNvPr id="11" name="Text Placeholder 6"/>
          <p:cNvSpPr>
            <a:spLocks noGrp="1"/>
          </p:cNvSpPr>
          <p:nvPr>
            <p:ph type="body" sz="quarter" idx="14" hasCustomPrompt="1"/>
          </p:nvPr>
        </p:nvSpPr>
        <p:spPr>
          <a:xfrm>
            <a:off x="836343" y="5182129"/>
            <a:ext cx="7548824" cy="492168"/>
          </a:xfrm>
        </p:spPr>
        <p:txBody>
          <a:bodyPr>
            <a:normAutofit/>
          </a:bodyPr>
          <a:lstStyle>
            <a:lvl1pPr marL="0" indent="0">
              <a:buNone/>
              <a:defRPr sz="1400">
                <a:solidFill>
                  <a:srgbClr val="EE3A25"/>
                </a:solidFill>
              </a:defRPr>
            </a:lvl1pPr>
          </a:lstStyle>
          <a:p>
            <a:r>
              <a:rPr lang="en-US"/>
              <a:t>Date</a:t>
            </a:r>
          </a:p>
        </p:txBody>
      </p:sp>
    </p:spTree>
    <p:extLst>
      <p:ext uri="{BB962C8B-B14F-4D97-AF65-F5344CB8AC3E}">
        <p14:creationId xmlns:p14="http://schemas.microsoft.com/office/powerpoint/2010/main" val="2170146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157825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E03CA-82D7-BD43-9999-044D125C7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18247476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D6AF53-E64E-C140-ACC1-F070CA5E8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2426893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EE3A2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10435539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pic>
        <p:nvPicPr>
          <p:cNvPr id="5" name="Picture 4">
            <a:extLst>
              <a:ext uri="{FF2B5EF4-FFF2-40B4-BE49-F238E27FC236}">
                <a16:creationId xmlns:a16="http://schemas.microsoft.com/office/drawing/2014/main" id="{82D34A7B-C6E8-E948-A3E7-3E336EF9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226" y="2352906"/>
            <a:ext cx="467217" cy="374650"/>
          </a:xfrm>
          <a:prstGeom prst="rect">
            <a:avLst/>
          </a:prstGeom>
        </p:spPr>
      </p:pic>
      <p:sp>
        <p:nvSpPr>
          <p:cNvPr id="6" name="Text Placeholder 14">
            <a:extLst>
              <a:ext uri="{FF2B5EF4-FFF2-40B4-BE49-F238E27FC236}">
                <a16:creationId xmlns:a16="http://schemas.microsoft.com/office/drawing/2014/main" id="{255659F0-736A-C54F-AC9B-8454AED6389D}"/>
              </a:ext>
            </a:extLst>
          </p:cNvPr>
          <p:cNvSpPr>
            <a:spLocks noGrp="1"/>
          </p:cNvSpPr>
          <p:nvPr>
            <p:ph type="body" sz="quarter" idx="12"/>
          </p:nvPr>
        </p:nvSpPr>
        <p:spPr>
          <a:xfrm>
            <a:off x="849308" y="2352906"/>
            <a:ext cx="10565976" cy="436880"/>
          </a:xfrm>
        </p:spPr>
        <p:txBody>
          <a:bodyPr>
            <a:normAutofit/>
          </a:bodyPr>
          <a:lstStyle>
            <a:lvl1pPr marL="0" indent="0">
              <a:buFontTx/>
              <a:buNone/>
              <a:defRPr lang="en-US" sz="1200" kern="1200" dirty="0">
                <a:solidFill>
                  <a:srgbClr val="1E2856"/>
                </a:solidFill>
                <a:latin typeface="Acumin Pro" panose="020B0504020202020204" pitchFamily="34" charset="77"/>
                <a:ea typeface="+mn-ea"/>
                <a:cs typeface="+mn-cs"/>
              </a:defRPr>
            </a:lvl1pPr>
            <a:lvl2pPr>
              <a:defRPr sz="1050">
                <a:solidFill>
                  <a:srgbClr val="888789"/>
                </a:solidFill>
              </a:defRPr>
            </a:lvl2pPr>
            <a:lvl3pPr>
              <a:defRPr sz="1050">
                <a:solidFill>
                  <a:srgbClr val="888789"/>
                </a:solidFill>
              </a:defRPr>
            </a:lvl3pPr>
            <a:lvl4pPr>
              <a:defRPr sz="1050">
                <a:solidFill>
                  <a:srgbClr val="888789"/>
                </a:solidFill>
              </a:defRPr>
            </a:lvl4pPr>
            <a:lvl5pPr>
              <a:defRPr sz="1050">
                <a:solidFill>
                  <a:srgbClr val="888789"/>
                </a:solidFill>
              </a:defRPr>
            </a:lvl5pPr>
          </a:lstStyle>
          <a:p>
            <a:pPr marL="0" lvl="0" indent="0" algn="l" defTabSz="914400" rtl="0" eaLnBrk="1" latinLnBrk="0" hangingPunct="1">
              <a:lnSpc>
                <a:spcPct val="90000"/>
              </a:lnSpc>
              <a:spcBef>
                <a:spcPts val="1000"/>
              </a:spcBef>
              <a:buFontTx/>
              <a:buNone/>
            </a:pPr>
            <a:r>
              <a:rPr lang="en-US"/>
              <a:t>Edit Master text styles</a:t>
            </a:r>
          </a:p>
        </p:txBody>
      </p:sp>
      <p:pic>
        <p:nvPicPr>
          <p:cNvPr id="7" name="Picture 6">
            <a:extLst>
              <a:ext uri="{FF2B5EF4-FFF2-40B4-BE49-F238E27FC236}">
                <a16:creationId xmlns:a16="http://schemas.microsoft.com/office/drawing/2014/main" id="{5E8AD2E2-21F7-7C45-8980-A1B3AA64F9E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982" y="1817691"/>
            <a:ext cx="467217" cy="374650"/>
          </a:xfrm>
          <a:prstGeom prst="rect">
            <a:avLst/>
          </a:prstGeom>
        </p:spPr>
      </p:pic>
      <p:pic>
        <p:nvPicPr>
          <p:cNvPr id="8" name="Picture 7">
            <a:extLst>
              <a:ext uri="{FF2B5EF4-FFF2-40B4-BE49-F238E27FC236}">
                <a16:creationId xmlns:a16="http://schemas.microsoft.com/office/drawing/2014/main" id="{6642BAA9-82F1-654F-AF39-D4B82994AA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3221" y="2888121"/>
            <a:ext cx="461228" cy="374650"/>
          </a:xfrm>
          <a:prstGeom prst="rect">
            <a:avLst/>
          </a:prstGeom>
        </p:spPr>
      </p:pic>
      <p:pic>
        <p:nvPicPr>
          <p:cNvPr id="9" name="Picture 8">
            <a:extLst>
              <a:ext uri="{FF2B5EF4-FFF2-40B4-BE49-F238E27FC236}">
                <a16:creationId xmlns:a16="http://schemas.microsoft.com/office/drawing/2014/main" id="{3CF7A1B0-4DFC-244F-A041-BF38E8FDDB3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3221" y="3423335"/>
            <a:ext cx="461228" cy="374650"/>
          </a:xfrm>
          <a:prstGeom prst="rect">
            <a:avLst/>
          </a:prstGeom>
        </p:spPr>
      </p:pic>
      <p:pic>
        <p:nvPicPr>
          <p:cNvPr id="10" name="Picture 9">
            <a:extLst>
              <a:ext uri="{FF2B5EF4-FFF2-40B4-BE49-F238E27FC236}">
                <a16:creationId xmlns:a16="http://schemas.microsoft.com/office/drawing/2014/main" id="{B31C13E5-F042-574C-A8EC-0587CE5C82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3221" y="3954702"/>
            <a:ext cx="461228" cy="374650"/>
          </a:xfrm>
          <a:prstGeom prst="rect">
            <a:avLst/>
          </a:prstGeom>
        </p:spPr>
      </p:pic>
      <p:pic>
        <p:nvPicPr>
          <p:cNvPr id="11" name="Picture 10">
            <a:extLst>
              <a:ext uri="{FF2B5EF4-FFF2-40B4-BE49-F238E27FC236}">
                <a16:creationId xmlns:a16="http://schemas.microsoft.com/office/drawing/2014/main" id="{824261B0-0239-EC41-9DDE-823F4C06C3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43221" y="4492269"/>
            <a:ext cx="461228" cy="374650"/>
          </a:xfrm>
          <a:prstGeom prst="rect">
            <a:avLst/>
          </a:prstGeom>
        </p:spPr>
      </p:pic>
      <p:sp>
        <p:nvSpPr>
          <p:cNvPr id="12" name="Text Placeholder 14">
            <a:extLst>
              <a:ext uri="{FF2B5EF4-FFF2-40B4-BE49-F238E27FC236}">
                <a16:creationId xmlns:a16="http://schemas.microsoft.com/office/drawing/2014/main" id="{3F15775D-8BF6-8347-9073-C8C4E1EE0B7F}"/>
              </a:ext>
            </a:extLst>
          </p:cNvPr>
          <p:cNvSpPr>
            <a:spLocks noGrp="1"/>
          </p:cNvSpPr>
          <p:nvPr>
            <p:ph type="body" sz="quarter" idx="13"/>
          </p:nvPr>
        </p:nvSpPr>
        <p:spPr>
          <a:xfrm>
            <a:off x="849308" y="2888121"/>
            <a:ext cx="10565976" cy="436880"/>
          </a:xfrm>
        </p:spPr>
        <p:txBody>
          <a:bodyPr>
            <a:normAutofit/>
          </a:bodyPr>
          <a:lstStyle>
            <a:lvl1pPr marL="0" indent="0">
              <a:buFontTx/>
              <a:buNone/>
              <a:defRPr lang="en-US" sz="1200" kern="1200" dirty="0">
                <a:solidFill>
                  <a:srgbClr val="1E2856"/>
                </a:solidFill>
                <a:latin typeface="Acumin Pro" panose="020B0504020202020204" pitchFamily="34" charset="77"/>
                <a:ea typeface="+mn-ea"/>
                <a:cs typeface="+mn-cs"/>
              </a:defRPr>
            </a:lvl1pPr>
            <a:lvl2pPr>
              <a:defRPr sz="1050">
                <a:solidFill>
                  <a:srgbClr val="888789"/>
                </a:solidFill>
              </a:defRPr>
            </a:lvl2pPr>
            <a:lvl3pPr>
              <a:defRPr sz="1050">
                <a:solidFill>
                  <a:srgbClr val="888789"/>
                </a:solidFill>
              </a:defRPr>
            </a:lvl3pPr>
            <a:lvl4pPr>
              <a:defRPr sz="1050">
                <a:solidFill>
                  <a:srgbClr val="888789"/>
                </a:solidFill>
              </a:defRPr>
            </a:lvl4pPr>
            <a:lvl5pPr>
              <a:defRPr sz="1050">
                <a:solidFill>
                  <a:srgbClr val="888789"/>
                </a:solidFill>
              </a:defRPr>
            </a:lvl5pPr>
          </a:lstStyle>
          <a:p>
            <a:pPr marL="0" lvl="0" indent="0" algn="l" defTabSz="914400" rtl="0" eaLnBrk="1" latinLnBrk="0" hangingPunct="1">
              <a:lnSpc>
                <a:spcPct val="90000"/>
              </a:lnSpc>
              <a:spcBef>
                <a:spcPts val="1000"/>
              </a:spcBef>
              <a:buFontTx/>
              <a:buNone/>
            </a:pPr>
            <a:r>
              <a:rPr lang="en-US"/>
              <a:t>Edit Master text styles</a:t>
            </a:r>
          </a:p>
        </p:txBody>
      </p:sp>
      <p:sp>
        <p:nvSpPr>
          <p:cNvPr id="13" name="Text Placeholder 14">
            <a:extLst>
              <a:ext uri="{FF2B5EF4-FFF2-40B4-BE49-F238E27FC236}">
                <a16:creationId xmlns:a16="http://schemas.microsoft.com/office/drawing/2014/main" id="{ABB9989F-8F4E-B149-BF64-F45DFD4E090E}"/>
              </a:ext>
            </a:extLst>
          </p:cNvPr>
          <p:cNvSpPr>
            <a:spLocks noGrp="1"/>
          </p:cNvSpPr>
          <p:nvPr>
            <p:ph type="body" sz="quarter" idx="14"/>
          </p:nvPr>
        </p:nvSpPr>
        <p:spPr>
          <a:xfrm>
            <a:off x="849308" y="3423335"/>
            <a:ext cx="10565976" cy="436880"/>
          </a:xfrm>
        </p:spPr>
        <p:txBody>
          <a:bodyPr>
            <a:normAutofit/>
          </a:bodyPr>
          <a:lstStyle>
            <a:lvl1pPr marL="0" indent="0">
              <a:buFontTx/>
              <a:buNone/>
              <a:defRPr lang="en-US" sz="1200" kern="1200" dirty="0">
                <a:solidFill>
                  <a:srgbClr val="1E2856"/>
                </a:solidFill>
                <a:latin typeface="Acumin Pro" panose="020B0504020202020204" pitchFamily="34" charset="77"/>
                <a:ea typeface="+mn-ea"/>
                <a:cs typeface="+mn-cs"/>
              </a:defRPr>
            </a:lvl1pPr>
            <a:lvl2pPr>
              <a:defRPr sz="1050">
                <a:solidFill>
                  <a:srgbClr val="888789"/>
                </a:solidFill>
              </a:defRPr>
            </a:lvl2pPr>
            <a:lvl3pPr>
              <a:defRPr sz="1050">
                <a:solidFill>
                  <a:srgbClr val="888789"/>
                </a:solidFill>
              </a:defRPr>
            </a:lvl3pPr>
            <a:lvl4pPr>
              <a:defRPr sz="1050">
                <a:solidFill>
                  <a:srgbClr val="888789"/>
                </a:solidFill>
              </a:defRPr>
            </a:lvl4pPr>
            <a:lvl5pPr>
              <a:defRPr sz="1050">
                <a:solidFill>
                  <a:srgbClr val="888789"/>
                </a:solidFill>
              </a:defRPr>
            </a:lvl5pPr>
          </a:lstStyle>
          <a:p>
            <a:pPr marL="0" lvl="0" indent="0" algn="l" defTabSz="914400" rtl="0" eaLnBrk="1" latinLnBrk="0" hangingPunct="1">
              <a:lnSpc>
                <a:spcPct val="90000"/>
              </a:lnSpc>
              <a:spcBef>
                <a:spcPts val="1000"/>
              </a:spcBef>
              <a:buFontTx/>
              <a:buNone/>
            </a:pPr>
            <a:r>
              <a:rPr lang="en-US"/>
              <a:t>Edit Master text styles</a:t>
            </a:r>
          </a:p>
        </p:txBody>
      </p:sp>
      <p:sp>
        <p:nvSpPr>
          <p:cNvPr id="14" name="Text Placeholder 14">
            <a:extLst>
              <a:ext uri="{FF2B5EF4-FFF2-40B4-BE49-F238E27FC236}">
                <a16:creationId xmlns:a16="http://schemas.microsoft.com/office/drawing/2014/main" id="{DB0CB92B-1B6A-ED44-BFCA-83ED4FDFE644}"/>
              </a:ext>
            </a:extLst>
          </p:cNvPr>
          <p:cNvSpPr>
            <a:spLocks noGrp="1"/>
          </p:cNvSpPr>
          <p:nvPr>
            <p:ph type="body" sz="quarter" idx="15"/>
          </p:nvPr>
        </p:nvSpPr>
        <p:spPr>
          <a:xfrm>
            <a:off x="849308" y="3954702"/>
            <a:ext cx="10565976" cy="436880"/>
          </a:xfrm>
        </p:spPr>
        <p:txBody>
          <a:bodyPr>
            <a:normAutofit/>
          </a:bodyPr>
          <a:lstStyle>
            <a:lvl1pPr marL="0" indent="0">
              <a:buFontTx/>
              <a:buNone/>
              <a:defRPr lang="en-US" sz="1200" kern="1200" dirty="0">
                <a:solidFill>
                  <a:srgbClr val="1E2856"/>
                </a:solidFill>
                <a:latin typeface="Acumin Pro" panose="020B0504020202020204" pitchFamily="34" charset="77"/>
                <a:ea typeface="+mn-ea"/>
                <a:cs typeface="+mn-cs"/>
              </a:defRPr>
            </a:lvl1pPr>
            <a:lvl2pPr>
              <a:defRPr sz="1050">
                <a:solidFill>
                  <a:srgbClr val="888789"/>
                </a:solidFill>
              </a:defRPr>
            </a:lvl2pPr>
            <a:lvl3pPr>
              <a:defRPr sz="1050">
                <a:solidFill>
                  <a:srgbClr val="888789"/>
                </a:solidFill>
              </a:defRPr>
            </a:lvl3pPr>
            <a:lvl4pPr>
              <a:defRPr sz="1050">
                <a:solidFill>
                  <a:srgbClr val="888789"/>
                </a:solidFill>
              </a:defRPr>
            </a:lvl4pPr>
            <a:lvl5pPr>
              <a:defRPr sz="1050">
                <a:solidFill>
                  <a:srgbClr val="888789"/>
                </a:solidFill>
              </a:defRPr>
            </a:lvl5pPr>
          </a:lstStyle>
          <a:p>
            <a:pPr marL="0" lvl="0" indent="0" algn="l" defTabSz="914400" rtl="0" eaLnBrk="1" latinLnBrk="0" hangingPunct="1">
              <a:lnSpc>
                <a:spcPct val="90000"/>
              </a:lnSpc>
              <a:spcBef>
                <a:spcPts val="1000"/>
              </a:spcBef>
              <a:buFontTx/>
              <a:buNone/>
            </a:pPr>
            <a:r>
              <a:rPr lang="en-US"/>
              <a:t>Edit Master text styles</a:t>
            </a:r>
          </a:p>
        </p:txBody>
      </p:sp>
      <p:sp>
        <p:nvSpPr>
          <p:cNvPr id="15" name="Text Placeholder 14">
            <a:extLst>
              <a:ext uri="{FF2B5EF4-FFF2-40B4-BE49-F238E27FC236}">
                <a16:creationId xmlns:a16="http://schemas.microsoft.com/office/drawing/2014/main" id="{3ED4DF5B-2CD9-7B45-9D7C-1D15927E35BA}"/>
              </a:ext>
            </a:extLst>
          </p:cNvPr>
          <p:cNvSpPr>
            <a:spLocks noGrp="1"/>
          </p:cNvSpPr>
          <p:nvPr>
            <p:ph type="body" sz="quarter" idx="16"/>
          </p:nvPr>
        </p:nvSpPr>
        <p:spPr>
          <a:xfrm>
            <a:off x="849308" y="4493764"/>
            <a:ext cx="10565976" cy="436880"/>
          </a:xfrm>
        </p:spPr>
        <p:txBody>
          <a:bodyPr>
            <a:normAutofit/>
          </a:bodyPr>
          <a:lstStyle>
            <a:lvl1pPr marL="0" indent="0">
              <a:buFontTx/>
              <a:buNone/>
              <a:defRPr lang="en-US" sz="1200" kern="1200" dirty="0">
                <a:solidFill>
                  <a:srgbClr val="1E2856"/>
                </a:solidFill>
                <a:latin typeface="Acumin Pro" panose="020B0504020202020204" pitchFamily="34" charset="77"/>
                <a:ea typeface="+mn-ea"/>
                <a:cs typeface="+mn-cs"/>
              </a:defRPr>
            </a:lvl1pPr>
            <a:lvl2pPr>
              <a:defRPr sz="1050">
                <a:solidFill>
                  <a:srgbClr val="888789"/>
                </a:solidFill>
              </a:defRPr>
            </a:lvl2pPr>
            <a:lvl3pPr>
              <a:defRPr sz="1050">
                <a:solidFill>
                  <a:srgbClr val="888789"/>
                </a:solidFill>
              </a:defRPr>
            </a:lvl3pPr>
            <a:lvl4pPr>
              <a:defRPr sz="1050">
                <a:solidFill>
                  <a:srgbClr val="888789"/>
                </a:solidFill>
              </a:defRPr>
            </a:lvl4pPr>
            <a:lvl5pPr>
              <a:defRPr sz="1050">
                <a:solidFill>
                  <a:srgbClr val="888789"/>
                </a:solidFill>
              </a:defRPr>
            </a:lvl5pPr>
          </a:lstStyle>
          <a:p>
            <a:pPr marL="0" lvl="0" indent="0" algn="l" defTabSz="914400" rtl="0" eaLnBrk="1" latinLnBrk="0" hangingPunct="1">
              <a:lnSpc>
                <a:spcPct val="90000"/>
              </a:lnSpc>
              <a:spcBef>
                <a:spcPts val="1000"/>
              </a:spcBef>
              <a:buFontTx/>
              <a:buNone/>
            </a:pPr>
            <a:r>
              <a:rPr lang="en-US"/>
              <a:t>Edit Master text styles</a:t>
            </a:r>
          </a:p>
        </p:txBody>
      </p:sp>
      <p:sp>
        <p:nvSpPr>
          <p:cNvPr id="16" name="Text Placeholder 14">
            <a:extLst>
              <a:ext uri="{FF2B5EF4-FFF2-40B4-BE49-F238E27FC236}">
                <a16:creationId xmlns:a16="http://schemas.microsoft.com/office/drawing/2014/main" id="{BFBE60F1-CC73-0143-B497-47B263C4E7DE}"/>
              </a:ext>
            </a:extLst>
          </p:cNvPr>
          <p:cNvSpPr>
            <a:spLocks noGrp="1"/>
          </p:cNvSpPr>
          <p:nvPr>
            <p:ph type="body" sz="quarter" idx="17"/>
          </p:nvPr>
        </p:nvSpPr>
        <p:spPr>
          <a:xfrm>
            <a:off x="849308" y="1817692"/>
            <a:ext cx="10565976" cy="436880"/>
          </a:xfrm>
        </p:spPr>
        <p:txBody>
          <a:bodyPr>
            <a:normAutofit/>
          </a:bodyPr>
          <a:lstStyle>
            <a:lvl1pPr marL="0" indent="0">
              <a:buFontTx/>
              <a:buNone/>
              <a:defRPr sz="1200">
                <a:solidFill>
                  <a:srgbClr val="1E2856"/>
                </a:solidFill>
                <a:latin typeface="Acumin Pro" panose="020B0504020202020204" pitchFamily="34" charset="77"/>
              </a:defRPr>
            </a:lvl1pPr>
            <a:lvl2pPr>
              <a:defRPr sz="1050">
                <a:solidFill>
                  <a:srgbClr val="888789"/>
                </a:solidFill>
              </a:defRPr>
            </a:lvl2pPr>
            <a:lvl3pPr>
              <a:defRPr sz="1050">
                <a:solidFill>
                  <a:srgbClr val="888789"/>
                </a:solidFill>
              </a:defRPr>
            </a:lvl3pPr>
            <a:lvl4pPr>
              <a:defRPr sz="1050">
                <a:solidFill>
                  <a:srgbClr val="888789"/>
                </a:solidFill>
              </a:defRPr>
            </a:lvl4pPr>
            <a:lvl5pPr>
              <a:defRPr sz="1050">
                <a:solidFill>
                  <a:srgbClr val="888789"/>
                </a:solidFill>
              </a:defRPr>
            </a:lvl5pPr>
          </a:lstStyle>
          <a:p>
            <a:pPr lvl="0"/>
            <a:r>
              <a:rPr lang="en-US"/>
              <a:t>Edit Master text styles</a:t>
            </a:r>
          </a:p>
        </p:txBody>
      </p:sp>
    </p:spTree>
    <p:extLst>
      <p:ext uri="{BB962C8B-B14F-4D97-AF65-F5344CB8AC3E}">
        <p14:creationId xmlns:p14="http://schemas.microsoft.com/office/powerpoint/2010/main" val="644872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2BFF2-568F-A7D9-839C-6EBF0382B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F4BD07-DF36-626B-9FEA-13F87CF7A7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1FB69E-8EFE-22AC-922F-2F4C3BE689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9733D0-5428-D530-3925-8022DE5BE128}"/>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6" name="Footer Placeholder 5">
            <a:extLst>
              <a:ext uri="{FF2B5EF4-FFF2-40B4-BE49-F238E27FC236}">
                <a16:creationId xmlns:a16="http://schemas.microsoft.com/office/drawing/2014/main" id="{6AF8CB97-0360-6AB6-0319-D3109E53F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01FFB-0D08-B916-2D64-9D84B3F902DD}"/>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3722897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4208282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E03CA-82D7-BD43-9999-044D125C7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5"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61474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6AF53-E64E-C140-ACC1-F070CA5E8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6"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824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946404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1350807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06E03CA-82D7-BD43-9999-044D125C7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5"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9440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D6AF53-E64E-C140-ACC1-F070CA5E8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5"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71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885689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6E03CA-82D7-BD43-9999-044D125C7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Tree>
    <p:extLst>
      <p:ext uri="{BB962C8B-B14F-4D97-AF65-F5344CB8AC3E}">
        <p14:creationId xmlns:p14="http://schemas.microsoft.com/office/powerpoint/2010/main" val="3189496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6AF53-E64E-C140-ACC1-F070CA5E8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124"/>
            <a:ext cx="9464899" cy="1325563"/>
          </a:xfrm>
          <a:prstGeom prst="rect">
            <a:avLst/>
          </a:prstGeom>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Tree>
    <p:extLst>
      <p:ext uri="{BB962C8B-B14F-4D97-AF65-F5344CB8AC3E}">
        <p14:creationId xmlns:p14="http://schemas.microsoft.com/office/powerpoint/2010/main" val="327642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309310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1197E-8DC3-9C0D-527A-E8BBC13217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7B7D86-0499-4416-46B7-5500FAAB6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31B67-6113-CCA5-03CD-D155DDC0A0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D1DB12-BDC4-1C32-BCA3-EA4B24697A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C0DE33-5FDD-5680-796A-85BD30F33A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58B373-6097-A321-F94F-D07030695051}"/>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8" name="Footer Placeholder 7">
            <a:extLst>
              <a:ext uri="{FF2B5EF4-FFF2-40B4-BE49-F238E27FC236}">
                <a16:creationId xmlns:a16="http://schemas.microsoft.com/office/drawing/2014/main" id="{7A4DE7C7-E6B2-0529-52E3-B3A4CE0FAE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0D7E5-55D9-1AA3-DFC6-DD1A5016AD7E}"/>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2750870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51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4101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p:txBody>
          <a:bodyPr/>
          <a:lstStyle/>
          <a:p>
            <a:fld id="{B945FA8D-7B2B-457D-9608-4121A0BB1BCA}" type="slidenum">
              <a:rPr lang="en-US" smtClean="0"/>
              <a:t>‹#›</a:t>
            </a:fld>
            <a:endParaRPr lang="en-US"/>
          </a:p>
        </p:txBody>
      </p:sp>
    </p:spTree>
    <p:extLst>
      <p:ext uri="{BB962C8B-B14F-4D97-AF65-F5344CB8AC3E}">
        <p14:creationId xmlns:p14="http://schemas.microsoft.com/office/powerpoint/2010/main" val="46247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6E03CA-82D7-BD43-9999-044D125C7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55158"/>
            <a:ext cx="3933825" cy="1602241"/>
          </a:xfrm>
          <a:prstGeom prst="rect">
            <a:avLst/>
          </a:prstGeom>
        </p:spPr>
      </p:pic>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5" name="Title 1"/>
          <p:cNvSpPr>
            <a:spLocks noGrp="1"/>
          </p:cNvSpPr>
          <p:nvPr>
            <p:ph type="title"/>
          </p:nvPr>
        </p:nvSpPr>
        <p:spPr>
          <a:xfrm>
            <a:off x="839788" y="457200"/>
            <a:ext cx="3932237" cy="1600200"/>
          </a:xfrm>
        </p:spPr>
        <p:txBody>
          <a:bodyPr anchor="ctr"/>
          <a:lstStyle>
            <a:lvl1pPr>
              <a:defRPr sz="3200">
                <a:solidFill>
                  <a:schemeClr val="bg1"/>
                </a:solidFill>
              </a:defRPr>
            </a:lvl1pPr>
          </a:lstStyle>
          <a:p>
            <a:r>
              <a:rPr lang="en-US"/>
              <a:t>Click to edit Master title style</a:t>
            </a:r>
          </a:p>
        </p:txBody>
      </p:sp>
      <p:sp>
        <p:nvSpPr>
          <p:cNvPr id="9" name="Content Placeholder 2"/>
          <p:cNvSpPr>
            <a:spLocks noGrp="1"/>
          </p:cNvSpPr>
          <p:nvPr>
            <p:ph idx="1"/>
          </p:nvPr>
        </p:nvSpPr>
        <p:spPr>
          <a:xfrm>
            <a:off x="5183188" y="987425"/>
            <a:ext cx="6172200" cy="51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half" idx="2"/>
          </p:nvPr>
        </p:nvSpPr>
        <p:spPr>
          <a:xfrm>
            <a:off x="839788" y="2057399"/>
            <a:ext cx="3932237" cy="4101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714534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D6AF53-E64E-C140-ACC1-F070CA5E8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457200"/>
            <a:ext cx="3933825" cy="1600200"/>
          </a:xfrm>
          <a:prstGeom prst="rect">
            <a:avLst/>
          </a:prstGeom>
        </p:spPr>
      </p:pic>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5" name="Title 1"/>
          <p:cNvSpPr>
            <a:spLocks noGrp="1"/>
          </p:cNvSpPr>
          <p:nvPr>
            <p:ph type="title"/>
          </p:nvPr>
        </p:nvSpPr>
        <p:spPr>
          <a:xfrm>
            <a:off x="839788" y="457200"/>
            <a:ext cx="3932237" cy="1600200"/>
          </a:xfrm>
        </p:spPr>
        <p:txBody>
          <a:bodyPr anchor="ctr"/>
          <a:lstStyle>
            <a:lvl1pPr>
              <a:defRPr sz="3200">
                <a:solidFill>
                  <a:schemeClr val="bg1"/>
                </a:solidFill>
              </a:defRPr>
            </a:lvl1pPr>
          </a:lstStyle>
          <a:p>
            <a:r>
              <a:rPr lang="en-US"/>
              <a:t>Click to edit Master title style</a:t>
            </a:r>
          </a:p>
        </p:txBody>
      </p:sp>
      <p:sp>
        <p:nvSpPr>
          <p:cNvPr id="11" name="Content Placeholder 2"/>
          <p:cNvSpPr>
            <a:spLocks noGrp="1"/>
          </p:cNvSpPr>
          <p:nvPr>
            <p:ph idx="1"/>
          </p:nvPr>
        </p:nvSpPr>
        <p:spPr>
          <a:xfrm>
            <a:off x="5183188" y="987425"/>
            <a:ext cx="6172200" cy="51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half" idx="2"/>
          </p:nvPr>
        </p:nvSpPr>
        <p:spPr>
          <a:xfrm>
            <a:off x="839788" y="2057399"/>
            <a:ext cx="3932237" cy="410135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3207819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B945FA8D-7B2B-457D-9608-4121A0BB1BCA}" type="slidenum">
              <a:rPr lang="en-US" smtClean="0"/>
              <a:pPr/>
              <a:t>‹#›</a:t>
            </a:fld>
            <a:endParaRPr lang="en-US"/>
          </a:p>
        </p:txBody>
      </p:sp>
      <p:sp>
        <p:nvSpPr>
          <p:cNvPr id="5" name="Picture Placeholder 12">
            <a:extLst>
              <a:ext uri="{FF2B5EF4-FFF2-40B4-BE49-F238E27FC236}">
                <a16:creationId xmlns:a16="http://schemas.microsoft.com/office/drawing/2014/main" id="{E5589AC5-257D-0B4E-B056-DFDC65B9EB7F}"/>
              </a:ext>
            </a:extLst>
          </p:cNvPr>
          <p:cNvSpPr>
            <a:spLocks noGrp="1"/>
          </p:cNvSpPr>
          <p:nvPr>
            <p:ph type="pic" sz="quarter" idx="12"/>
          </p:nvPr>
        </p:nvSpPr>
        <p:spPr>
          <a:xfrm>
            <a:off x="1666916" y="2042207"/>
            <a:ext cx="1881591" cy="1881571"/>
          </a:xfrm>
          <a:prstGeom prst="ellipse">
            <a:avLst/>
          </a:prstGeom>
          <a:solidFill>
            <a:schemeClr val="bg1">
              <a:lumMod val="85000"/>
            </a:schemeClr>
          </a:solidFill>
          <a:ln>
            <a:solidFill>
              <a:schemeClr val="tx1"/>
            </a:solidFill>
          </a:ln>
        </p:spPr>
        <p:txBody>
          <a:bodyPr>
            <a:normAutofit/>
          </a:bodyPr>
          <a:lstStyle>
            <a:lvl1pPr marL="0" indent="0" algn="ctr">
              <a:buNone/>
              <a:defRPr sz="2400"/>
            </a:lvl1pPr>
          </a:lstStyle>
          <a:p>
            <a:endParaRPr lang="en-US"/>
          </a:p>
        </p:txBody>
      </p:sp>
      <p:sp>
        <p:nvSpPr>
          <p:cNvPr id="6" name="Text Placeholder 2">
            <a:extLst>
              <a:ext uri="{FF2B5EF4-FFF2-40B4-BE49-F238E27FC236}">
                <a16:creationId xmlns:a16="http://schemas.microsoft.com/office/drawing/2014/main" id="{FAB9A904-2A29-C54B-92DE-105EC611CE5A}"/>
              </a:ext>
            </a:extLst>
          </p:cNvPr>
          <p:cNvSpPr>
            <a:spLocks noGrp="1"/>
          </p:cNvSpPr>
          <p:nvPr>
            <p:ph type="body" sz="quarter" idx="13"/>
          </p:nvPr>
        </p:nvSpPr>
        <p:spPr>
          <a:xfrm>
            <a:off x="1150006" y="4054552"/>
            <a:ext cx="2915409" cy="690563"/>
          </a:xfrm>
        </p:spPr>
        <p:txBody>
          <a:bodyPr anchor="ctr">
            <a:normAutofit/>
          </a:bodyPr>
          <a:lstStyle>
            <a:lvl1pPr marL="0" indent="0">
              <a:buNone/>
              <a:defRPr sz="1350" b="1">
                <a:solidFill>
                  <a:srgbClr val="1E2856"/>
                </a:solidFill>
              </a:defRPr>
            </a:lvl1pPr>
          </a:lstStyle>
          <a:p>
            <a:pPr lvl="0"/>
            <a:r>
              <a:rPr lang="en-US"/>
              <a:t>Edit Master text styles</a:t>
            </a:r>
          </a:p>
        </p:txBody>
      </p:sp>
      <p:sp>
        <p:nvSpPr>
          <p:cNvPr id="7" name="Text Placeholder 4">
            <a:extLst>
              <a:ext uri="{FF2B5EF4-FFF2-40B4-BE49-F238E27FC236}">
                <a16:creationId xmlns:a16="http://schemas.microsoft.com/office/drawing/2014/main" id="{43CCBB4C-0E32-7740-B0C3-B2D64B9388CD}"/>
              </a:ext>
            </a:extLst>
          </p:cNvPr>
          <p:cNvSpPr>
            <a:spLocks noGrp="1"/>
          </p:cNvSpPr>
          <p:nvPr>
            <p:ph type="body" sz="quarter" idx="14"/>
          </p:nvPr>
        </p:nvSpPr>
        <p:spPr>
          <a:xfrm>
            <a:off x="1150006" y="4745115"/>
            <a:ext cx="2915409" cy="1239520"/>
          </a:xfrm>
        </p:spPr>
        <p:txBody>
          <a:bodyPr>
            <a:normAutofit/>
          </a:bodyPr>
          <a:lstStyle>
            <a:lvl1pPr>
              <a:defRPr sz="1350"/>
            </a:lvl1pPr>
          </a:lstStyle>
          <a:p>
            <a:pPr lvl="0"/>
            <a:r>
              <a:rPr lang="en-US"/>
              <a:t>Edit Master text</a:t>
            </a:r>
          </a:p>
          <a:p>
            <a:pPr lvl="0"/>
            <a:r>
              <a:rPr lang="en-US"/>
              <a:t>styles</a:t>
            </a:r>
          </a:p>
        </p:txBody>
      </p:sp>
      <p:sp>
        <p:nvSpPr>
          <p:cNvPr id="8" name="Picture Placeholder 12">
            <a:extLst>
              <a:ext uri="{FF2B5EF4-FFF2-40B4-BE49-F238E27FC236}">
                <a16:creationId xmlns:a16="http://schemas.microsoft.com/office/drawing/2014/main" id="{43048E36-4589-8249-9174-A09DDA8A7E09}"/>
              </a:ext>
            </a:extLst>
          </p:cNvPr>
          <p:cNvSpPr>
            <a:spLocks noGrp="1"/>
          </p:cNvSpPr>
          <p:nvPr>
            <p:ph type="pic" sz="quarter" idx="15"/>
          </p:nvPr>
        </p:nvSpPr>
        <p:spPr>
          <a:xfrm>
            <a:off x="5163502" y="2051732"/>
            <a:ext cx="1881591" cy="1881571"/>
          </a:xfrm>
          <a:prstGeom prst="ellipse">
            <a:avLst/>
          </a:prstGeom>
          <a:solidFill>
            <a:schemeClr val="bg1">
              <a:lumMod val="85000"/>
            </a:schemeClr>
          </a:solidFill>
          <a:ln>
            <a:solidFill>
              <a:schemeClr val="tx1"/>
            </a:solidFill>
          </a:ln>
        </p:spPr>
        <p:txBody>
          <a:bodyPr>
            <a:normAutofit/>
          </a:bodyPr>
          <a:lstStyle>
            <a:lvl1pPr marL="0" indent="0" algn="ctr">
              <a:buNone/>
              <a:defRPr sz="2400"/>
            </a:lvl1pPr>
          </a:lstStyle>
          <a:p>
            <a:endParaRPr lang="en-US"/>
          </a:p>
        </p:txBody>
      </p:sp>
      <p:sp>
        <p:nvSpPr>
          <p:cNvPr id="9" name="Text Placeholder 2">
            <a:extLst>
              <a:ext uri="{FF2B5EF4-FFF2-40B4-BE49-F238E27FC236}">
                <a16:creationId xmlns:a16="http://schemas.microsoft.com/office/drawing/2014/main" id="{0D6A51C5-B402-E84A-9BF1-79F48A9B43F1}"/>
              </a:ext>
            </a:extLst>
          </p:cNvPr>
          <p:cNvSpPr>
            <a:spLocks noGrp="1"/>
          </p:cNvSpPr>
          <p:nvPr>
            <p:ph type="body" sz="quarter" idx="16"/>
          </p:nvPr>
        </p:nvSpPr>
        <p:spPr>
          <a:xfrm>
            <a:off x="4638296" y="4065224"/>
            <a:ext cx="2915409" cy="690563"/>
          </a:xfrm>
        </p:spPr>
        <p:txBody>
          <a:bodyPr vert="horz" lIns="91440" tIns="45720" rIns="91440" bIns="45720" rtlCol="0" anchor="ctr">
            <a:normAutofit/>
          </a:bodyPr>
          <a:lstStyle>
            <a:lvl1pPr>
              <a:defRPr lang="en-US" sz="1350" b="1" dirty="0"/>
            </a:lvl1pPr>
          </a:lstStyle>
          <a:p>
            <a:pPr marL="0" lvl="0" indent="0">
              <a:buNone/>
            </a:pPr>
            <a:r>
              <a:rPr lang="en-US"/>
              <a:t>Edit Master text styles</a:t>
            </a:r>
          </a:p>
        </p:txBody>
      </p:sp>
      <p:sp>
        <p:nvSpPr>
          <p:cNvPr id="10" name="Text Placeholder 4">
            <a:extLst>
              <a:ext uri="{FF2B5EF4-FFF2-40B4-BE49-F238E27FC236}">
                <a16:creationId xmlns:a16="http://schemas.microsoft.com/office/drawing/2014/main" id="{55E09C5B-1C77-3F42-9F64-278B63CD9B4B}"/>
              </a:ext>
            </a:extLst>
          </p:cNvPr>
          <p:cNvSpPr>
            <a:spLocks noGrp="1"/>
          </p:cNvSpPr>
          <p:nvPr>
            <p:ph type="body" sz="quarter" idx="17"/>
          </p:nvPr>
        </p:nvSpPr>
        <p:spPr>
          <a:xfrm>
            <a:off x="4638296" y="4755786"/>
            <a:ext cx="2915409" cy="1239520"/>
          </a:xfrm>
        </p:spPr>
        <p:txBody>
          <a:bodyPr>
            <a:normAutofit/>
          </a:bodyPr>
          <a:lstStyle>
            <a:lvl1pPr>
              <a:defRPr sz="1350"/>
            </a:lvl1pPr>
          </a:lstStyle>
          <a:p>
            <a:pPr lvl="0"/>
            <a:r>
              <a:rPr lang="en-US"/>
              <a:t>Edit Master text</a:t>
            </a:r>
          </a:p>
          <a:p>
            <a:pPr lvl="0"/>
            <a:r>
              <a:rPr lang="en-US"/>
              <a:t>styles</a:t>
            </a:r>
          </a:p>
        </p:txBody>
      </p:sp>
      <p:sp>
        <p:nvSpPr>
          <p:cNvPr id="11" name="Picture Placeholder 12">
            <a:extLst>
              <a:ext uri="{FF2B5EF4-FFF2-40B4-BE49-F238E27FC236}">
                <a16:creationId xmlns:a16="http://schemas.microsoft.com/office/drawing/2014/main" id="{9FE882B5-3C49-1F4B-95AE-EF90B7E051FE}"/>
              </a:ext>
            </a:extLst>
          </p:cNvPr>
          <p:cNvSpPr>
            <a:spLocks noGrp="1"/>
          </p:cNvSpPr>
          <p:nvPr>
            <p:ph type="pic" sz="quarter" idx="18"/>
          </p:nvPr>
        </p:nvSpPr>
        <p:spPr>
          <a:xfrm>
            <a:off x="8660088" y="2061257"/>
            <a:ext cx="1881591" cy="1881571"/>
          </a:xfrm>
          <a:prstGeom prst="ellipse">
            <a:avLst/>
          </a:prstGeom>
          <a:solidFill>
            <a:schemeClr val="bg1">
              <a:lumMod val="85000"/>
            </a:schemeClr>
          </a:solidFill>
          <a:ln>
            <a:solidFill>
              <a:schemeClr val="tx1"/>
            </a:solidFill>
          </a:ln>
        </p:spPr>
        <p:txBody>
          <a:bodyPr>
            <a:normAutofit/>
          </a:bodyPr>
          <a:lstStyle>
            <a:lvl1pPr marL="0" indent="0" algn="ctr">
              <a:buNone/>
              <a:defRPr sz="2400"/>
            </a:lvl1pPr>
          </a:lstStyle>
          <a:p>
            <a:endParaRPr lang="en-US"/>
          </a:p>
        </p:txBody>
      </p:sp>
      <p:sp>
        <p:nvSpPr>
          <p:cNvPr id="12" name="Text Placeholder 2">
            <a:extLst>
              <a:ext uri="{FF2B5EF4-FFF2-40B4-BE49-F238E27FC236}">
                <a16:creationId xmlns:a16="http://schemas.microsoft.com/office/drawing/2014/main" id="{A08D2FB4-0458-A144-8508-C18211CA6472}"/>
              </a:ext>
            </a:extLst>
          </p:cNvPr>
          <p:cNvSpPr>
            <a:spLocks noGrp="1"/>
          </p:cNvSpPr>
          <p:nvPr>
            <p:ph type="body" sz="quarter" idx="19"/>
          </p:nvPr>
        </p:nvSpPr>
        <p:spPr>
          <a:xfrm>
            <a:off x="8143178" y="4074748"/>
            <a:ext cx="2915409" cy="690563"/>
          </a:xfrm>
        </p:spPr>
        <p:txBody>
          <a:bodyPr vert="horz" lIns="91440" tIns="45720" rIns="91440" bIns="45720" rtlCol="0" anchor="ctr">
            <a:normAutofit/>
          </a:bodyPr>
          <a:lstStyle>
            <a:lvl1pPr>
              <a:defRPr lang="en-US" sz="1350" b="1" dirty="0"/>
            </a:lvl1pPr>
          </a:lstStyle>
          <a:p>
            <a:pPr marL="0" lvl="0" indent="0">
              <a:buNone/>
            </a:pPr>
            <a:r>
              <a:rPr lang="en-US"/>
              <a:t>Edit Master text styles</a:t>
            </a:r>
          </a:p>
        </p:txBody>
      </p:sp>
      <p:sp>
        <p:nvSpPr>
          <p:cNvPr id="13" name="Text Placeholder 4">
            <a:extLst>
              <a:ext uri="{FF2B5EF4-FFF2-40B4-BE49-F238E27FC236}">
                <a16:creationId xmlns:a16="http://schemas.microsoft.com/office/drawing/2014/main" id="{4B5F245E-B20C-E94C-9787-243F0C41DB59}"/>
              </a:ext>
            </a:extLst>
          </p:cNvPr>
          <p:cNvSpPr>
            <a:spLocks noGrp="1"/>
          </p:cNvSpPr>
          <p:nvPr>
            <p:ph type="body" sz="quarter" idx="20"/>
          </p:nvPr>
        </p:nvSpPr>
        <p:spPr>
          <a:xfrm>
            <a:off x="8143177" y="4765311"/>
            <a:ext cx="2915409" cy="1239520"/>
          </a:xfrm>
        </p:spPr>
        <p:txBody>
          <a:bodyPr>
            <a:normAutofit/>
          </a:bodyPr>
          <a:lstStyle>
            <a:lvl1pPr>
              <a:defRPr sz="1350"/>
            </a:lvl1pPr>
          </a:lstStyle>
          <a:p>
            <a:pPr lvl="0"/>
            <a:r>
              <a:rPr lang="en-US"/>
              <a:t>Edit Master text</a:t>
            </a:r>
          </a:p>
          <a:p>
            <a:pPr lvl="0"/>
            <a:r>
              <a:rPr lang="en-US"/>
              <a:t>styles</a:t>
            </a:r>
          </a:p>
        </p:txBody>
      </p:sp>
    </p:spTree>
    <p:extLst>
      <p:ext uri="{BB962C8B-B14F-4D97-AF65-F5344CB8AC3E}">
        <p14:creationId xmlns:p14="http://schemas.microsoft.com/office/powerpoint/2010/main" val="846803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p:nvPr>
        </p:nvSpPr>
        <p:spPr>
          <a:xfrm>
            <a:off x="303301" y="354380"/>
            <a:ext cx="6026059" cy="1395412"/>
          </a:xfrm>
        </p:spPr>
        <p:txBody>
          <a:bodyPr anchor="t"/>
          <a:lstStyle>
            <a:lvl1pPr>
              <a:defRPr/>
            </a:lvl1pPr>
          </a:lstStyle>
          <a:p>
            <a:pPr lvl="0"/>
            <a:r>
              <a:rPr lang="en-US" noProof="0"/>
              <a:t>Select to edit master title</a:t>
            </a:r>
          </a:p>
        </p:txBody>
      </p:sp>
      <p:sp>
        <p:nvSpPr>
          <p:cNvPr id="63491" name="Rectangle 1027"/>
          <p:cNvSpPr>
            <a:spLocks noGrp="1" noChangeArrowheads="1"/>
          </p:cNvSpPr>
          <p:nvPr>
            <p:ph type="subTitle" idx="1"/>
          </p:nvPr>
        </p:nvSpPr>
        <p:spPr>
          <a:xfrm>
            <a:off x="307535" y="1795830"/>
            <a:ext cx="5987664" cy="1067092"/>
          </a:xfrm>
        </p:spPr>
        <p:txBody>
          <a:bodyPr/>
          <a:lstStyle>
            <a:lvl1pPr marL="0" indent="0">
              <a:buFontTx/>
              <a:buNone/>
              <a:defRPr sz="3200">
                <a:solidFill>
                  <a:schemeClr val="bg2"/>
                </a:solidFill>
              </a:defRPr>
            </a:lvl1pPr>
          </a:lstStyle>
          <a:p>
            <a:pPr lvl="0"/>
            <a:r>
              <a:rPr lang="en-US" noProof="0"/>
              <a:t>Select to edit master subtitle</a:t>
            </a:r>
          </a:p>
        </p:txBody>
      </p:sp>
      <p:pic>
        <p:nvPicPr>
          <p:cNvPr id="8" name="Picture 2" descr="C:\Users\Steve CTR Unglesbee\AppData\Local\Microsoft\Windows\Temporary Internet Files\Content.Outlook\DNPH3KZA\General Aviation Slideshow.jpg">
            <a:extLst>
              <a:ext uri="{FF2B5EF4-FFF2-40B4-BE49-F238E27FC236}">
                <a16:creationId xmlns:a16="http://schemas.microsoft.com/office/drawing/2014/main" id="{B31EA928-CD11-405F-812D-DDC8A7062B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96224" y="0"/>
            <a:ext cx="4295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4EB95E8-ED9C-4784-AFC1-5205A9C340F8}"/>
              </a:ext>
            </a:extLst>
          </p:cNvPr>
          <p:cNvPicPr>
            <a:picLocks noChangeAspect="1"/>
          </p:cNvPicPr>
          <p:nvPr userDrawn="1"/>
        </p:nvPicPr>
        <p:blipFill>
          <a:blip r:embed="rId3"/>
          <a:stretch>
            <a:fillRect/>
          </a:stretch>
        </p:blipFill>
        <p:spPr>
          <a:xfrm>
            <a:off x="7896224" y="1627510"/>
            <a:ext cx="4295776" cy="2894910"/>
          </a:xfrm>
          <a:prstGeom prst="rect">
            <a:avLst/>
          </a:prstGeom>
        </p:spPr>
      </p:pic>
      <p:pic>
        <p:nvPicPr>
          <p:cNvPr id="3" name="Picture 2">
            <a:extLst>
              <a:ext uri="{FF2B5EF4-FFF2-40B4-BE49-F238E27FC236}">
                <a16:creationId xmlns:a16="http://schemas.microsoft.com/office/drawing/2014/main" id="{8E92198C-FFBF-4556-98EE-BDEB9F162C4D}"/>
              </a:ext>
            </a:extLst>
          </p:cNvPr>
          <p:cNvPicPr>
            <a:picLocks noChangeAspect="1"/>
          </p:cNvPicPr>
          <p:nvPr userDrawn="1"/>
        </p:nvPicPr>
        <p:blipFill>
          <a:blip r:embed="rId4"/>
          <a:stretch>
            <a:fillRect/>
          </a:stretch>
        </p:blipFill>
        <p:spPr>
          <a:xfrm>
            <a:off x="7913105" y="4242090"/>
            <a:ext cx="4278894" cy="1976799"/>
          </a:xfrm>
          <a:prstGeom prst="rect">
            <a:avLst/>
          </a:prstGeom>
          <a:ln>
            <a:solidFill>
              <a:schemeClr val="tx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51F14B01-2E41-4688-8ACA-A2A9FAB157C8}"/>
              </a:ext>
            </a:extLst>
          </p:cNvPr>
          <p:cNvSpPr txBox="1"/>
          <p:nvPr userDrawn="1"/>
        </p:nvSpPr>
        <p:spPr bwMode="auto">
          <a:xfrm>
            <a:off x="7981950" y="6242355"/>
            <a:ext cx="42884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2800" b="1">
                <a:solidFill>
                  <a:schemeClr val="bg1"/>
                </a:solidFill>
                <a:latin typeface="Arial Black" panose="020B0A04020102020204" pitchFamily="34" charset="0"/>
              </a:rPr>
              <a:t>GENERAL AVIATION</a:t>
            </a:r>
          </a:p>
        </p:txBody>
      </p:sp>
    </p:spTree>
    <p:extLst>
      <p:ext uri="{BB962C8B-B14F-4D97-AF65-F5344CB8AC3E}">
        <p14:creationId xmlns:p14="http://schemas.microsoft.com/office/powerpoint/2010/main" val="10409827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774993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25389303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10370159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504950"/>
            <a:ext cx="5181600" cy="467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504950"/>
            <a:ext cx="5181600" cy="467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39122870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0"/>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394555"/>
            <a:ext cx="5157787"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103627"/>
            <a:ext cx="5157787" cy="4086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394555"/>
            <a:ext cx="5183188" cy="64008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103627"/>
            <a:ext cx="5183188" cy="408603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1081272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E6F4-1254-10FA-B29E-C13F2600F2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E33F08-2DA9-07D3-3A5E-2C7CAA6642D6}"/>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4" name="Footer Placeholder 3">
            <a:extLst>
              <a:ext uri="{FF2B5EF4-FFF2-40B4-BE49-F238E27FC236}">
                <a16:creationId xmlns:a16="http://schemas.microsoft.com/office/drawing/2014/main" id="{18C79CB0-1403-1451-23CA-76916F0EB4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E809A2-25A7-3DA5-9094-FD5895D50A60}"/>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5863515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2193373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1077299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25834501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342948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7230988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CC8FBA-A3C1-4112-9AF5-E71C0DF2C41A}" type="slidenum">
              <a:rPr lang="en-US" smtClean="0"/>
              <a:t>‹#›</a:t>
            </a:fld>
            <a:endParaRPr lang="en-US"/>
          </a:p>
        </p:txBody>
      </p:sp>
    </p:spTree>
    <p:extLst>
      <p:ext uri="{BB962C8B-B14F-4D97-AF65-F5344CB8AC3E}">
        <p14:creationId xmlns:p14="http://schemas.microsoft.com/office/powerpoint/2010/main" val="249322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B40A2D-7CDB-86C2-B3FD-48FB75AA9CD0}"/>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3" name="Footer Placeholder 2">
            <a:extLst>
              <a:ext uri="{FF2B5EF4-FFF2-40B4-BE49-F238E27FC236}">
                <a16:creationId xmlns:a16="http://schemas.microsoft.com/office/drawing/2014/main" id="{EFE28ADC-42F9-7C45-9C3A-777FA74E1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08FDE5-F78E-70A5-B465-846198CD8EE6}"/>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141530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23BB-569B-46F7-DC61-83F34D091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F05BB1-85E2-8B5A-7FB0-3A926345D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969AB4-B527-A4AF-07BE-D1AB80EE77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FEB78-E33D-EADC-36EE-ED29589B7D60}"/>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6" name="Footer Placeholder 5">
            <a:extLst>
              <a:ext uri="{FF2B5EF4-FFF2-40B4-BE49-F238E27FC236}">
                <a16:creationId xmlns:a16="http://schemas.microsoft.com/office/drawing/2014/main" id="{FBB071FE-9292-9D1A-7F2E-B834E520A4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A3D671-6AA7-2DDF-74E2-FE0801CF6B95}"/>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1010134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890C-8592-98DD-DDF8-9FACEC152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EB0DA-204A-D2F1-6BFA-F9B675A889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602807-5D54-75A9-DE3A-431076604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293E92-DB44-90D5-D999-2DDED96222CF}"/>
              </a:ext>
            </a:extLst>
          </p:cNvPr>
          <p:cNvSpPr>
            <a:spLocks noGrp="1"/>
          </p:cNvSpPr>
          <p:nvPr>
            <p:ph type="dt" sz="half" idx="10"/>
          </p:nvPr>
        </p:nvSpPr>
        <p:spPr/>
        <p:txBody>
          <a:bodyPr/>
          <a:lstStyle/>
          <a:p>
            <a:fld id="{A2E8471D-4D25-475A-9ABE-5B516B9F8DAC}" type="datetimeFigureOut">
              <a:rPr lang="en-US" smtClean="0"/>
              <a:t>10/13/2022</a:t>
            </a:fld>
            <a:endParaRPr lang="en-US"/>
          </a:p>
        </p:txBody>
      </p:sp>
      <p:sp>
        <p:nvSpPr>
          <p:cNvPr id="6" name="Footer Placeholder 5">
            <a:extLst>
              <a:ext uri="{FF2B5EF4-FFF2-40B4-BE49-F238E27FC236}">
                <a16:creationId xmlns:a16="http://schemas.microsoft.com/office/drawing/2014/main" id="{F6F08A8C-341D-4A00-C6FA-337FDBCD3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3FB91-4E99-9CD3-14EE-14FE912E8022}"/>
              </a:ext>
            </a:extLst>
          </p:cNvPr>
          <p:cNvSpPr>
            <a:spLocks noGrp="1"/>
          </p:cNvSpPr>
          <p:nvPr>
            <p:ph type="sldNum" sz="quarter" idx="12"/>
          </p:nvPr>
        </p:nvSpPr>
        <p:spPr/>
        <p:txBody>
          <a:bodyPr/>
          <a:lstStyle/>
          <a:p>
            <a:fld id="{B0089316-05E2-4192-90FC-72B320D40C34}" type="slidenum">
              <a:rPr lang="en-US" smtClean="0"/>
              <a:t>‹#›</a:t>
            </a:fld>
            <a:endParaRPr lang="en-US"/>
          </a:p>
        </p:txBody>
      </p:sp>
    </p:spTree>
    <p:extLst>
      <p:ext uri="{BB962C8B-B14F-4D97-AF65-F5344CB8AC3E}">
        <p14:creationId xmlns:p14="http://schemas.microsoft.com/office/powerpoint/2010/main" val="784101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3.emf"/><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2.png"/><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image" Target="../media/image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454F50-6BD0-62BF-E77E-920C6D9D4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BFA83B-3FF6-930B-D250-C2CDB0B771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F0A1F-FFB1-7C94-1324-3D1D154846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8471D-4D25-475A-9ABE-5B516B9F8DAC}" type="datetimeFigureOut">
              <a:rPr lang="en-US" smtClean="0"/>
              <a:t>10/13/2022</a:t>
            </a:fld>
            <a:endParaRPr lang="en-US"/>
          </a:p>
        </p:txBody>
      </p:sp>
      <p:sp>
        <p:nvSpPr>
          <p:cNvPr id="5" name="Footer Placeholder 4">
            <a:extLst>
              <a:ext uri="{FF2B5EF4-FFF2-40B4-BE49-F238E27FC236}">
                <a16:creationId xmlns:a16="http://schemas.microsoft.com/office/drawing/2014/main" id="{B342C192-B8F2-42A8-3FE7-457CE58CA2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90037A-CF6E-87F7-5FDC-65B5EE3CD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89316-05E2-4192-90FC-72B320D40C34}" type="slidenum">
              <a:rPr lang="en-US" smtClean="0"/>
              <a:t>‹#›</a:t>
            </a:fld>
            <a:endParaRPr lang="en-US"/>
          </a:p>
        </p:txBody>
      </p:sp>
    </p:spTree>
    <p:extLst>
      <p:ext uri="{BB962C8B-B14F-4D97-AF65-F5344CB8AC3E}">
        <p14:creationId xmlns:p14="http://schemas.microsoft.com/office/powerpoint/2010/main" val="3846770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9986F-06A2-466B-A78D-9B2644DD1EC8}" type="datetimeFigureOut">
              <a:rPr lang="en-US" smtClean="0"/>
              <a:t>10/13/2022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37BC0-7AA2-4CAF-8833-6D205D0A06D0}" type="slidenum">
              <a:rPr lang="en-US" smtClean="0"/>
              <a:t>‹#›</a:t>
            </a:fld>
            <a:endParaRPr lang="en-US"/>
          </a:p>
        </p:txBody>
      </p:sp>
    </p:spTree>
    <p:extLst>
      <p:ext uri="{BB962C8B-B14F-4D97-AF65-F5344CB8AC3E}">
        <p14:creationId xmlns:p14="http://schemas.microsoft.com/office/powerpoint/2010/main" val="2853981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518E8-6BD8-41D6-AD53-86626629CD69}" type="datetimeFigureOut">
              <a:rPr lang="en-US" smtClean="0"/>
              <a:t>10/13/2022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50DAB-5B84-4D33-923D-558AA8260BF0}" type="slidenum">
              <a:rPr lang="en-US" smtClean="0"/>
              <a:t>‹#›</a:t>
            </a:fld>
            <a:endParaRPr lang="en-US"/>
          </a:p>
        </p:txBody>
      </p:sp>
    </p:spTree>
    <p:extLst>
      <p:ext uri="{BB962C8B-B14F-4D97-AF65-F5344CB8AC3E}">
        <p14:creationId xmlns:p14="http://schemas.microsoft.com/office/powerpoint/2010/main" val="30625296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3A01FA-9641-3047-A905-E06EF7EA97D9}"/>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b="2702"/>
          <a:stretch/>
        </p:blipFill>
        <p:spPr>
          <a:xfrm>
            <a:off x="-1" y="6176962"/>
            <a:ext cx="8778383" cy="681037"/>
          </a:xfrm>
          <a:prstGeom prst="rect">
            <a:avLst/>
          </a:prstGeom>
        </p:spPr>
      </p:pic>
      <p:sp>
        <p:nvSpPr>
          <p:cNvPr id="2" name="Title Placeholder 1"/>
          <p:cNvSpPr>
            <a:spLocks noGrp="1"/>
          </p:cNvSpPr>
          <p:nvPr>
            <p:ph type="title"/>
          </p:nvPr>
        </p:nvSpPr>
        <p:spPr>
          <a:xfrm>
            <a:off x="838200" y="365125"/>
            <a:ext cx="946489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400">
                <a:solidFill>
                  <a:srgbClr val="1E2856"/>
                </a:solidFill>
                <a:latin typeface="Acumin Pro" panose="020B0504020202020204"/>
              </a:defRPr>
            </a:lvl1pPr>
          </a:lstStyle>
          <a:p>
            <a:fld id="{B945FA8D-7B2B-457D-9608-4121A0BB1BCA}" type="slidenum">
              <a:rPr lang="en-US" smtClean="0"/>
              <a:pPr/>
              <a:t>‹#›</a:t>
            </a:fld>
            <a:endParaRPr lang="en-US"/>
          </a:p>
        </p:txBody>
      </p:sp>
      <p:pic>
        <p:nvPicPr>
          <p:cNvPr id="9" name="Picture 8">
            <a:extLst>
              <a:ext uri="{FF2B5EF4-FFF2-40B4-BE49-F238E27FC236}">
                <a16:creationId xmlns:a16="http://schemas.microsoft.com/office/drawing/2014/main" id="{73668E80-BDF0-D84A-87E4-411817486D2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133751" y="6265638"/>
            <a:ext cx="1696898" cy="546548"/>
          </a:xfrm>
          <a:prstGeom prst="rect">
            <a:avLst/>
          </a:prstGeom>
        </p:spPr>
      </p:pic>
      <p:pic>
        <p:nvPicPr>
          <p:cNvPr id="11" name="Picture 10">
            <a:extLst>
              <a:ext uri="{FF2B5EF4-FFF2-40B4-BE49-F238E27FC236}">
                <a16:creationId xmlns:a16="http://schemas.microsoft.com/office/drawing/2014/main" id="{8EADB313-1E4F-E940-A5A4-F4DEFF47BFBD}"/>
              </a:ext>
            </a:extLst>
          </p:cNvPr>
          <p:cNvPicPr>
            <a:picLocks noChangeAspect="1"/>
          </p:cNvPicPr>
          <p:nvPr userDrawn="1"/>
        </p:nvPicPr>
        <p:blipFill>
          <a:blip r:embed="rId25"/>
          <a:stretch>
            <a:fillRect/>
          </a:stretch>
        </p:blipFill>
        <p:spPr>
          <a:xfrm>
            <a:off x="10506668" y="64395"/>
            <a:ext cx="1620937" cy="756884"/>
          </a:xfrm>
          <a:prstGeom prst="rect">
            <a:avLst/>
          </a:prstGeom>
        </p:spPr>
      </p:pic>
    </p:spTree>
    <p:extLst>
      <p:ext uri="{BB962C8B-B14F-4D97-AF65-F5344CB8AC3E}">
        <p14:creationId xmlns:p14="http://schemas.microsoft.com/office/powerpoint/2010/main" val="353294599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Lst>
  <p:hf hdr="0" ftr="0"/>
  <p:txStyles>
    <p:titleStyle>
      <a:lvl1pPr algn="l" defTabSz="914400" rtl="0" eaLnBrk="1" latinLnBrk="0" hangingPunct="1">
        <a:lnSpc>
          <a:spcPct val="90000"/>
        </a:lnSpc>
        <a:spcBef>
          <a:spcPct val="0"/>
        </a:spcBef>
        <a:buNone/>
        <a:defRPr lang="en-US" sz="4400" b="1" kern="1200" dirty="0">
          <a:solidFill>
            <a:srgbClr val="1E2856"/>
          </a:solidFill>
          <a:latin typeface="Acumin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E2856"/>
          </a:solidFill>
          <a:latin typeface="Acumin Pro" panose="020B0504020202020204"/>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rgbClr val="1E2856"/>
          </a:solidFill>
          <a:latin typeface="Acumin Pro" panose="020B0504020202020204"/>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1E2856"/>
          </a:solidFill>
          <a:latin typeface="Acumin Pro" panose="020B0504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E2856"/>
          </a:solidFill>
          <a:latin typeface="Acumin Pro" panose="020B0504020202020204"/>
          <a:ea typeface="+mn-ea"/>
          <a:cs typeface="+mn-cs"/>
        </a:defRPr>
      </a:lvl4pPr>
      <a:lvl5pPr marL="2057400" indent="-228600" algn="l" defTabSz="914400" rtl="0" eaLnBrk="1" latinLnBrk="0" hangingPunct="1">
        <a:lnSpc>
          <a:spcPct val="90000"/>
        </a:lnSpc>
        <a:spcBef>
          <a:spcPts val="500"/>
        </a:spcBef>
        <a:buSzPct val="75000"/>
        <a:buFont typeface="Courier New" panose="02070309020205020404" pitchFamily="49" charset="0"/>
        <a:buChar char="o"/>
        <a:defRPr sz="1800" kern="1200">
          <a:solidFill>
            <a:srgbClr val="1E2856"/>
          </a:solidFill>
          <a:latin typeface="Acumin Pro" panose="020B0504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389958"/>
            <a:ext cx="10515600" cy="478700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31627C8F-D328-42BC-971D-5BA0CDDB0C61}" type="slidenum">
              <a:rPr lang="en-US" smtClean="0"/>
              <a:pPr/>
              <a:t>‹#›</a:t>
            </a:fld>
            <a:endParaRPr lang="en-US"/>
          </a:p>
        </p:txBody>
      </p:sp>
    </p:spTree>
    <p:extLst>
      <p:ext uri="{BB962C8B-B14F-4D97-AF65-F5344CB8AC3E}">
        <p14:creationId xmlns:p14="http://schemas.microsoft.com/office/powerpoint/2010/main" val="33458046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hdr="0" ftr="0" dt="0"/>
  <p:txStyles>
    <p:titleStyle>
      <a:lvl1pPr algn="l" defTabSz="914400" rtl="0" eaLnBrk="1" latinLnBrk="0" hangingPunct="1">
        <a:lnSpc>
          <a:spcPct val="90000"/>
        </a:lnSpc>
        <a:spcBef>
          <a:spcPct val="0"/>
        </a:spcBef>
        <a:buNone/>
        <a:defRPr lang="en-US" sz="4400" b="1" kern="1200" dirty="0">
          <a:solidFill>
            <a:srgbClr val="1E2856"/>
          </a:solidFill>
          <a:latin typeface="Acumin Pro" panose="020B0504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kern="1200" dirty="0" smtClean="0">
          <a:solidFill>
            <a:srgbClr val="1E2856"/>
          </a:solidFill>
          <a:latin typeface="Acumin Pro" panose="020B0504020202020204"/>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lang="en-US" sz="2400" kern="1200" dirty="0" smtClean="0">
          <a:solidFill>
            <a:srgbClr val="1E2856"/>
          </a:solidFill>
          <a:latin typeface="Acumin Pro" panose="020B0504020202020204"/>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lang="en-US" sz="2000" kern="1200" dirty="0" smtClean="0">
          <a:solidFill>
            <a:srgbClr val="1E2856"/>
          </a:solidFill>
          <a:latin typeface="Acumin Pro" panose="020B0504020202020204"/>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rgbClr val="1E2856"/>
          </a:solidFill>
          <a:latin typeface="Acumin Pro" panose="020B0504020202020204"/>
          <a:ea typeface="+mn-ea"/>
          <a:cs typeface="+mn-cs"/>
        </a:defRPr>
      </a:lvl4pPr>
      <a:lvl5pPr marL="2057400" indent="-228600" algn="l" defTabSz="914400" rtl="0" eaLnBrk="1" latinLnBrk="0" hangingPunct="1">
        <a:lnSpc>
          <a:spcPct val="90000"/>
        </a:lnSpc>
        <a:spcBef>
          <a:spcPts val="500"/>
        </a:spcBef>
        <a:buSzPct val="75000"/>
        <a:buFont typeface="Courier New" panose="02070309020205020404" pitchFamily="49" charset="0"/>
        <a:buChar char="o"/>
        <a:defRPr lang="en-US" sz="1800" kern="1200" dirty="0">
          <a:solidFill>
            <a:srgbClr val="1E2856"/>
          </a:solidFill>
          <a:latin typeface="Acumin Pro" panose="020B0504020202020204"/>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36.jpeg"/><Relationship Id="rId2" Type="http://schemas.openxmlformats.org/officeDocument/2006/relationships/diagramData" Target="../diagrams/data1.xml"/><Relationship Id="rId1" Type="http://schemas.openxmlformats.org/officeDocument/2006/relationships/slideLayout" Target="../slideLayouts/slideLayout40.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38.png"/><Relationship Id="rId4" Type="http://schemas.openxmlformats.org/officeDocument/2006/relationships/diagramQuickStyle" Target="../diagrams/quickStyle1.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0.xml"/><Relationship Id="rId1" Type="http://schemas.openxmlformats.org/officeDocument/2006/relationships/vmlDrawing" Target="../drawings/vmlDrawing2.v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hyperlink" Target="https://weathercams.faa.gov/" TargetMode="External"/><Relationship Id="rId13" Type="http://schemas.openxmlformats.org/officeDocument/2006/relationships/hyperlink" Target="https://notams.aim.faa.gov/notamSearch/" TargetMode="External"/><Relationship Id="rId18" Type="http://schemas.openxmlformats.org/officeDocument/2006/relationships/hyperlink" Target="https://www.weather.gov/" TargetMode="External"/><Relationship Id="rId3" Type="http://schemas.openxmlformats.org/officeDocument/2006/relationships/image" Target="../media/image42.png"/><Relationship Id="rId21" Type="http://schemas.openxmlformats.org/officeDocument/2006/relationships/hyperlink" Target="https://www.wpc.ncep.noaa.gov/#page=ovw" TargetMode="External"/><Relationship Id="rId7" Type="http://schemas.openxmlformats.org/officeDocument/2006/relationships/hyperlink" Target="https://www.1800wxbrief.com/Website/#!/" TargetMode="External"/><Relationship Id="rId12" Type="http://schemas.openxmlformats.org/officeDocument/2006/relationships/hyperlink" Target="https://www.nhc.noaa.gov/" TargetMode="External"/><Relationship Id="rId17" Type="http://schemas.openxmlformats.org/officeDocument/2006/relationships/hyperlink" Target="https://tfr.faa.gov/tfr2/list.html" TargetMode="External"/><Relationship Id="rId2" Type="http://schemas.openxmlformats.org/officeDocument/2006/relationships/image" Target="../media/image41.png"/><Relationship Id="rId16" Type="http://schemas.openxmlformats.org/officeDocument/2006/relationships/hyperlink" Target="https://sua.faa.gov/sua/siteFrame.app" TargetMode="External"/><Relationship Id="rId20" Type="http://schemas.openxmlformats.org/officeDocument/2006/relationships/hyperlink" Target="https://www.weather.gov/HFO" TargetMode="External"/><Relationship Id="rId1" Type="http://schemas.openxmlformats.org/officeDocument/2006/relationships/slideLayout" Target="../slideLayouts/slideLayout4.xml"/><Relationship Id="rId6" Type="http://schemas.openxmlformats.org/officeDocument/2006/relationships/image" Target="../media/image45.png"/><Relationship Id="rId11" Type="http://schemas.openxmlformats.org/officeDocument/2006/relationships/hyperlink" Target="https://nasstatus.faa.gov/" TargetMode="External"/><Relationship Id="rId5" Type="http://schemas.openxmlformats.org/officeDocument/2006/relationships/image" Target="../media/image44.png"/><Relationship Id="rId15" Type="http://schemas.openxmlformats.org/officeDocument/2006/relationships/hyperlink" Target="https://www.ssd.noaa.gov/VAAC/vaac.html" TargetMode="External"/><Relationship Id="rId10" Type="http://schemas.openxmlformats.org/officeDocument/2006/relationships/hyperlink" Target="https://www.fly.faa.gov/rmt/nfdc_preferred_routes_database.jsp" TargetMode="External"/><Relationship Id="rId19" Type="http://schemas.openxmlformats.org/officeDocument/2006/relationships/hyperlink" Target="https://www.weather.gov/aawu/" TargetMode="External"/><Relationship Id="rId4" Type="http://schemas.openxmlformats.org/officeDocument/2006/relationships/image" Target="../media/image43.png"/><Relationship Id="rId9" Type="http://schemas.openxmlformats.org/officeDocument/2006/relationships/hyperlink" Target="https://www.aviationweather.gov/" TargetMode="External"/><Relationship Id="rId14" Type="http://schemas.openxmlformats.org/officeDocument/2006/relationships/hyperlink" Target="https://www.spc.noaa.gov/"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0.xml"/><Relationship Id="rId1" Type="http://schemas.openxmlformats.org/officeDocument/2006/relationships/vmlDrawing" Target="../drawings/vmlDrawing3.vml"/><Relationship Id="rId5" Type="http://schemas.openxmlformats.org/officeDocument/2006/relationships/image" Target="../media/image46.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0.jp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8.xml"/><Relationship Id="rId5" Type="http://schemas.openxmlformats.org/officeDocument/2006/relationships/image" Target="../media/image26.jpg"/><Relationship Id="rId4" Type="http://schemas.openxmlformats.org/officeDocument/2006/relationships/image" Target="../media/image25.jpg"/></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35.pn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438"/>
            <a:ext cx="12192001" cy="6862438"/>
          </a:xfrm>
          <a:prstGeom prst="rect">
            <a:avLst/>
          </a:prstGeom>
        </p:spPr>
      </p:pic>
    </p:spTree>
    <p:extLst>
      <p:ext uri="{BB962C8B-B14F-4D97-AF65-F5344CB8AC3E}">
        <p14:creationId xmlns:p14="http://schemas.microsoft.com/office/powerpoint/2010/main" val="3625735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C0E08-7E6D-48B6-83D0-9FAF12F11566}"/>
              </a:ext>
            </a:extLst>
          </p:cNvPr>
          <p:cNvSpPr>
            <a:spLocks noGrp="1"/>
          </p:cNvSpPr>
          <p:nvPr>
            <p:ph type="title"/>
          </p:nvPr>
        </p:nvSpPr>
        <p:spPr>
          <a:xfrm>
            <a:off x="381000" y="228600"/>
            <a:ext cx="8628246" cy="609600"/>
          </a:xfrm>
        </p:spPr>
        <p:txBody>
          <a:bodyPr>
            <a:normAutofit fontScale="90000"/>
          </a:bodyPr>
          <a:lstStyle/>
          <a:p>
            <a:r>
              <a:rPr lang="en-US"/>
              <a:t>FAA Resources for the Flight Instructor</a:t>
            </a:r>
          </a:p>
        </p:txBody>
      </p:sp>
      <p:graphicFrame>
        <p:nvGraphicFramePr>
          <p:cNvPr id="14" name="Diagram 13">
            <a:extLst>
              <a:ext uri="{FF2B5EF4-FFF2-40B4-BE49-F238E27FC236}">
                <a16:creationId xmlns:a16="http://schemas.microsoft.com/office/drawing/2014/main" id="{B5D4812E-AAD2-4405-85AA-6D9A7ADDF09D}"/>
              </a:ext>
            </a:extLst>
          </p:cNvPr>
          <p:cNvGraphicFramePr/>
          <p:nvPr>
            <p:extLst>
              <p:ext uri="{D42A27DB-BD31-4B8C-83A1-F6EECF244321}">
                <p14:modId xmlns:p14="http://schemas.microsoft.com/office/powerpoint/2010/main" val="2701027461"/>
              </p:ext>
            </p:extLst>
          </p:nvPr>
        </p:nvGraphicFramePr>
        <p:xfrm>
          <a:off x="1676400" y="-17218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Straight Arrow Connector 16">
            <a:extLst>
              <a:ext uri="{FF2B5EF4-FFF2-40B4-BE49-F238E27FC236}">
                <a16:creationId xmlns:a16="http://schemas.microsoft.com/office/drawing/2014/main" id="{C931A2DD-F9FA-4AD9-9285-AEE42FBF4079}"/>
              </a:ext>
            </a:extLst>
          </p:cNvPr>
          <p:cNvCxnSpPr/>
          <p:nvPr/>
        </p:nvCxnSpPr>
        <p:spPr bwMode="auto">
          <a:xfrm flipH="1">
            <a:off x="4695123" y="3533775"/>
            <a:ext cx="211971" cy="496010"/>
          </a:xfrm>
          <a:prstGeom prst="straightConnector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5AA65B41-7B35-4198-88CF-6F8CF3B221E6}"/>
              </a:ext>
            </a:extLst>
          </p:cNvPr>
          <p:cNvCxnSpPr/>
          <p:nvPr/>
        </p:nvCxnSpPr>
        <p:spPr bwMode="auto">
          <a:xfrm>
            <a:off x="6874924" y="3526189"/>
            <a:ext cx="89314" cy="503596"/>
          </a:xfrm>
          <a:prstGeom prst="straightConnector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4086B8FA-4344-4B70-B18D-512CA8664EF3}"/>
              </a:ext>
            </a:extLst>
          </p:cNvPr>
          <p:cNvCxnSpPr/>
          <p:nvPr/>
        </p:nvCxnSpPr>
        <p:spPr bwMode="auto">
          <a:xfrm>
            <a:off x="9155430" y="3533775"/>
            <a:ext cx="205740" cy="535981"/>
          </a:xfrm>
          <a:prstGeom prst="straightConnector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0" name="Picture 9" descr="Diagram&#10;&#10;Description automatically generated with medium confidence">
            <a:extLst>
              <a:ext uri="{FF2B5EF4-FFF2-40B4-BE49-F238E27FC236}">
                <a16:creationId xmlns:a16="http://schemas.microsoft.com/office/drawing/2014/main" id="{C53337E2-5C23-47CB-A90E-EE1D2277365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161" r="1519"/>
          <a:stretch/>
        </p:blipFill>
        <p:spPr>
          <a:xfrm>
            <a:off x="2610055" y="4172310"/>
            <a:ext cx="2617500" cy="1498569"/>
          </a:xfrm>
          <a:prstGeom prst="rect">
            <a:avLst/>
          </a:prstGeom>
          <a:ln>
            <a:solidFill>
              <a:schemeClr val="tx1"/>
            </a:solidFill>
          </a:ln>
          <a:effectLst>
            <a:outerShdw blurRad="50800" dist="38100" dir="2700000" algn="tl" rotWithShape="0">
              <a:prstClr val="black">
                <a:alpha val="40000"/>
              </a:prstClr>
            </a:outerShdw>
          </a:effectLst>
        </p:spPr>
      </p:pic>
      <p:pic>
        <p:nvPicPr>
          <p:cNvPr id="15" name="Content Placeholder 4" descr="Text&#10;&#10;Description automatically generated">
            <a:extLst>
              <a:ext uri="{FF2B5EF4-FFF2-40B4-BE49-F238E27FC236}">
                <a16:creationId xmlns:a16="http://schemas.microsoft.com/office/drawing/2014/main" id="{DFC73C46-FC9B-F4A4-B20B-9D65E62B0008}"/>
              </a:ext>
            </a:extLst>
          </p:cNvPr>
          <p:cNvPicPr>
            <a:picLocks noChangeAspect="1"/>
          </p:cNvPicPr>
          <p:nvPr/>
        </p:nvPicPr>
        <p:blipFill>
          <a:blip r:embed="rId8" cstate="hqprint">
            <a:extLst>
              <a:ext uri="{28A0092B-C50C-407E-A947-70E740481C1C}">
                <a14:useLocalDpi xmlns:a14="http://schemas.microsoft.com/office/drawing/2010/main" val="0"/>
              </a:ext>
            </a:extLst>
          </a:blip>
          <a:stretch/>
        </p:blipFill>
        <p:spPr>
          <a:xfrm>
            <a:off x="1142262" y="4182764"/>
            <a:ext cx="1128246" cy="1465255"/>
          </a:xfrm>
          <a:prstGeom prst="rect">
            <a:avLst/>
          </a:prstGeom>
          <a:ln>
            <a:solidFill>
              <a:schemeClr val="tx1"/>
            </a:solidFill>
          </a:ln>
          <a:effectLst>
            <a:outerShdw blurRad="50800" dist="38100" dir="2700000" algn="tl" rotWithShape="0">
              <a:prstClr val="black">
                <a:alpha val="40000"/>
              </a:prstClr>
            </a:outerShdw>
          </a:effectLst>
        </p:spPr>
      </p:pic>
      <p:cxnSp>
        <p:nvCxnSpPr>
          <p:cNvPr id="16" name="Straight Arrow Connector 15">
            <a:extLst>
              <a:ext uri="{FF2B5EF4-FFF2-40B4-BE49-F238E27FC236}">
                <a16:creationId xmlns:a16="http://schemas.microsoft.com/office/drawing/2014/main" id="{53702D5A-0930-20B8-5766-46871A66574C}"/>
              </a:ext>
            </a:extLst>
          </p:cNvPr>
          <p:cNvCxnSpPr/>
          <p:nvPr/>
        </p:nvCxnSpPr>
        <p:spPr bwMode="auto">
          <a:xfrm flipH="1">
            <a:off x="1854961" y="3379132"/>
            <a:ext cx="666950" cy="690624"/>
          </a:xfrm>
          <a:prstGeom prst="straightConnector1">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Picture 3">
            <a:hlinkClick r:id="" action="ppaction://noaction"/>
            <a:extLst>
              <a:ext uri="{FF2B5EF4-FFF2-40B4-BE49-F238E27FC236}">
                <a16:creationId xmlns:a16="http://schemas.microsoft.com/office/drawing/2014/main" id="{4635F43E-CA38-FC58-DA77-882CD88E7D49}"/>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5567102" y="4172310"/>
            <a:ext cx="2710530" cy="1529379"/>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a:hlinkClick r:id="" action="ppaction://noaction"/>
            <a:extLst>
              <a:ext uri="{FF2B5EF4-FFF2-40B4-BE49-F238E27FC236}">
                <a16:creationId xmlns:a16="http://schemas.microsoft.com/office/drawing/2014/main" id="{03B17A97-AAEE-53C9-6C18-802A89061554}"/>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8633508" y="4175634"/>
            <a:ext cx="2710531" cy="15236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4660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4771" cy="6858000"/>
          </a:xfrm>
          <a:prstGeom prst="rect">
            <a:avLst/>
          </a:prstGeom>
        </p:spPr>
      </p:pic>
    </p:spTree>
    <p:extLst>
      <p:ext uri="{BB962C8B-B14F-4D97-AF65-F5344CB8AC3E}">
        <p14:creationId xmlns:p14="http://schemas.microsoft.com/office/powerpoint/2010/main" val="2883147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185BEE-171C-C24D-88AB-F80E7E7BA4D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AC 91-92</a:t>
            </a:r>
            <a:br>
              <a:rPr lang="en-US" sz="4000" kern="1200">
                <a:solidFill>
                  <a:srgbClr val="FFFFFF"/>
                </a:solidFill>
                <a:latin typeface="+mj-lt"/>
                <a:ea typeface="+mj-ea"/>
                <a:cs typeface="+mj-cs"/>
              </a:rPr>
            </a:br>
            <a:r>
              <a:rPr lang="en-US" sz="4000" kern="1200">
                <a:solidFill>
                  <a:srgbClr val="FFFFFF"/>
                </a:solidFill>
                <a:latin typeface="+mj-lt"/>
                <a:ea typeface="+mj-ea"/>
                <a:cs typeface="+mj-cs"/>
              </a:rPr>
              <a:t>Resource List</a:t>
            </a:r>
          </a:p>
        </p:txBody>
      </p:sp>
      <p:sp>
        <p:nvSpPr>
          <p:cNvPr id="3" name="Slide Number Placeholder 2">
            <a:extLst>
              <a:ext uri="{FF2B5EF4-FFF2-40B4-BE49-F238E27FC236}">
                <a16:creationId xmlns:a16="http://schemas.microsoft.com/office/drawing/2014/main" id="{9B9D96A1-66BA-A6ED-C778-7A1F54EB5CF9}"/>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lgn="r">
              <a:spcAft>
                <a:spcPts val="600"/>
              </a:spcAft>
            </a:pPr>
            <a:fld id="{98CC8FBA-A3C1-4112-9AF5-E71C0DF2C41A}" type="slidenum">
              <a:rPr lang="en-US" sz="1100">
                <a:solidFill>
                  <a:schemeClr val="tx1">
                    <a:lumMod val="50000"/>
                    <a:lumOff val="50000"/>
                  </a:schemeClr>
                </a:solidFill>
              </a:rPr>
              <a:pPr algn="r">
                <a:spcAft>
                  <a:spcPts val="600"/>
                </a:spcAft>
              </a:pPr>
              <a:t>12</a:t>
            </a:fld>
            <a:endParaRPr lang="en-US" sz="1100">
              <a:solidFill>
                <a:schemeClr val="tx1">
                  <a:lumMod val="50000"/>
                  <a:lumOff val="50000"/>
                </a:schemeClr>
              </a:solidFill>
            </a:endParaRPr>
          </a:p>
        </p:txBody>
      </p:sp>
      <p:graphicFrame>
        <p:nvGraphicFramePr>
          <p:cNvPr id="7" name="Object 6">
            <a:extLst>
              <a:ext uri="{FF2B5EF4-FFF2-40B4-BE49-F238E27FC236}">
                <a16:creationId xmlns:a16="http://schemas.microsoft.com/office/drawing/2014/main" id="{3909BC96-C948-629D-C991-760391B263E8}"/>
              </a:ext>
            </a:extLst>
          </p:cNvPr>
          <p:cNvGraphicFramePr>
            <a:graphicFrameLocks noChangeAspect="1"/>
          </p:cNvGraphicFramePr>
          <p:nvPr>
            <p:extLst>
              <p:ext uri="{D42A27DB-BD31-4B8C-83A1-F6EECF244321}">
                <p14:modId xmlns:p14="http://schemas.microsoft.com/office/powerpoint/2010/main" val="3656427406"/>
              </p:ext>
            </p:extLst>
          </p:nvPr>
        </p:nvGraphicFramePr>
        <p:xfrm>
          <a:off x="4241442" y="884674"/>
          <a:ext cx="7562711" cy="5244102"/>
        </p:xfrm>
        <a:graphic>
          <a:graphicData uri="http://schemas.openxmlformats.org/presentationml/2006/ole">
            <mc:AlternateContent xmlns:mc="http://schemas.openxmlformats.org/markup-compatibility/2006">
              <mc:Choice xmlns:v="urn:schemas-microsoft-com:vml" Requires="v">
                <p:oleObj spid="_x0000_s84997" name="Bitmap Image" r:id="rId3" imgW="5588287" imgH="3880049" progId="Paint.Picture">
                  <p:embed/>
                </p:oleObj>
              </mc:Choice>
              <mc:Fallback>
                <p:oleObj name="Bitmap Image" r:id="rId3" imgW="5588287" imgH="3880049" progId="Paint.Picture">
                  <p:embed/>
                  <p:pic>
                    <p:nvPicPr>
                      <p:cNvPr id="7" name="Object 6">
                        <a:extLst>
                          <a:ext uri="{FF2B5EF4-FFF2-40B4-BE49-F238E27FC236}">
                            <a16:creationId xmlns:a16="http://schemas.microsoft.com/office/drawing/2014/main" id="{3909BC96-C948-629D-C991-760391B263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1442" y="884674"/>
                        <a:ext cx="7562711" cy="5244102"/>
                      </a:xfrm>
                      <a:prstGeom prst="rect">
                        <a:avLst/>
                      </a:prstGeom>
                      <a:noFill/>
                    </p:spPr>
                  </p:pic>
                </p:oleObj>
              </mc:Fallback>
            </mc:AlternateContent>
          </a:graphicData>
        </a:graphic>
      </p:graphicFrame>
    </p:spTree>
    <p:extLst>
      <p:ext uri="{BB962C8B-B14F-4D97-AF65-F5344CB8AC3E}">
        <p14:creationId xmlns:p14="http://schemas.microsoft.com/office/powerpoint/2010/main" val="315343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3919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3B07A0-8851-4583-8DBF-1B28713D6F75}"/>
              </a:ext>
            </a:extLst>
          </p:cNvPr>
          <p:cNvSpPr>
            <a:spLocks noGrp="1"/>
          </p:cNvSpPr>
          <p:nvPr>
            <p:ph type="title"/>
          </p:nvPr>
        </p:nvSpPr>
        <p:spPr>
          <a:xfrm>
            <a:off x="524256" y="402360"/>
            <a:ext cx="6594189" cy="1625210"/>
          </a:xfrm>
        </p:spPr>
        <p:txBody>
          <a:bodyPr vert="horz" lIns="91440" tIns="45720" rIns="91440" bIns="45720" rtlCol="0" anchor="ctr">
            <a:noAutofit/>
          </a:bodyPr>
          <a:lstStyle/>
          <a:p>
            <a:r>
              <a:rPr lang="en-US" sz="3600">
                <a:solidFill>
                  <a:srgbClr val="FFFFFF"/>
                </a:solidFill>
              </a:rPr>
              <a:t>WINGS Courses Government Preflight Self-Briefing Resource List</a:t>
            </a:r>
          </a:p>
        </p:txBody>
      </p:sp>
      <p:sp>
        <p:nvSpPr>
          <p:cNvPr id="18" name="Rectangle 14">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BC7F8476-4F4F-450A-9E1E-DD731EF9B446}"/>
              </a:ext>
            </a:extLst>
          </p:cNvPr>
          <p:cNvPicPr>
            <a:picLocks noChangeAspect="1"/>
          </p:cNvPicPr>
          <p:nvPr/>
        </p:nvPicPr>
        <p:blipFill>
          <a:blip r:embed="rId2"/>
          <a:stretch>
            <a:fillRect/>
          </a:stretch>
        </p:blipFill>
        <p:spPr>
          <a:xfrm>
            <a:off x="8798339" y="2187489"/>
            <a:ext cx="2501807" cy="7721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3" name="Picture 22">
            <a:extLst>
              <a:ext uri="{FF2B5EF4-FFF2-40B4-BE49-F238E27FC236}">
                <a16:creationId xmlns:a16="http://schemas.microsoft.com/office/drawing/2014/main" id="{215126A3-51AE-43B2-AB1C-0B01CFA728F9}"/>
              </a:ext>
            </a:extLst>
          </p:cNvPr>
          <p:cNvPicPr>
            <a:picLocks noChangeAspect="1"/>
          </p:cNvPicPr>
          <p:nvPr/>
        </p:nvPicPr>
        <p:blipFill>
          <a:blip r:embed="rId3"/>
          <a:stretch>
            <a:fillRect/>
          </a:stretch>
        </p:blipFill>
        <p:spPr>
          <a:xfrm>
            <a:off x="7885058" y="883152"/>
            <a:ext cx="2942816" cy="680722"/>
          </a:xfrm>
          <a:prstGeom prst="rect">
            <a:avLst/>
          </a:prstGeom>
          <a:ln>
            <a:solidFill>
              <a:schemeClr val="tx1"/>
            </a:solidFill>
          </a:ln>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B2FA3391-0BD4-436D-B174-D1BA1C936BCD}"/>
              </a:ext>
            </a:extLst>
          </p:cNvPr>
          <p:cNvPicPr>
            <a:picLocks noChangeAspect="1"/>
          </p:cNvPicPr>
          <p:nvPr/>
        </p:nvPicPr>
        <p:blipFill>
          <a:blip r:embed="rId4"/>
          <a:stretch>
            <a:fillRect/>
          </a:stretch>
        </p:blipFill>
        <p:spPr>
          <a:xfrm>
            <a:off x="8189352" y="3583266"/>
            <a:ext cx="1257365" cy="1238314"/>
          </a:xfrm>
          <a:prstGeom prst="rect">
            <a:avLst/>
          </a:prstGeom>
          <a:ln>
            <a:solidFill>
              <a:schemeClr val="tx1"/>
            </a:solidFill>
          </a:ln>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CDD37ADE-AAE4-45A0-9D26-6BA26A845ECF}"/>
              </a:ext>
            </a:extLst>
          </p:cNvPr>
          <p:cNvPicPr>
            <a:picLocks noChangeAspect="1"/>
          </p:cNvPicPr>
          <p:nvPr/>
        </p:nvPicPr>
        <p:blipFill>
          <a:blip r:embed="rId5"/>
          <a:stretch>
            <a:fillRect/>
          </a:stretch>
        </p:blipFill>
        <p:spPr>
          <a:xfrm>
            <a:off x="10042511" y="4238932"/>
            <a:ext cx="1231963" cy="1225613"/>
          </a:xfrm>
          <a:prstGeom prst="rect">
            <a:avLst/>
          </a:prstGeom>
          <a:ln>
            <a:solidFill>
              <a:schemeClr val="tx1"/>
            </a:solidFill>
          </a:ln>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41C78478-B005-4F79-BE00-1687F6A79985}"/>
              </a:ext>
            </a:extLst>
          </p:cNvPr>
          <p:cNvPicPr>
            <a:picLocks noChangeAspect="1"/>
          </p:cNvPicPr>
          <p:nvPr/>
        </p:nvPicPr>
        <p:blipFill>
          <a:blip r:embed="rId6"/>
          <a:stretch>
            <a:fillRect/>
          </a:stretch>
        </p:blipFill>
        <p:spPr>
          <a:xfrm>
            <a:off x="7736741" y="5802470"/>
            <a:ext cx="3953760" cy="395871"/>
          </a:xfrm>
          <a:prstGeom prst="rect">
            <a:avLst/>
          </a:prstGeom>
          <a:ln>
            <a:solidFill>
              <a:schemeClr val="tx1"/>
            </a:solidFill>
          </a:ln>
          <a:effectLst>
            <a:outerShdw blurRad="50800" dist="38100" dir="2700000" algn="tl" rotWithShape="0">
              <a:prstClr val="black">
                <a:alpha val="40000"/>
              </a:prstClr>
            </a:outerShdw>
          </a:effectLst>
        </p:spPr>
      </p:pic>
      <p:sp>
        <p:nvSpPr>
          <p:cNvPr id="33" name="TextBox 32">
            <a:extLst>
              <a:ext uri="{FF2B5EF4-FFF2-40B4-BE49-F238E27FC236}">
                <a16:creationId xmlns:a16="http://schemas.microsoft.com/office/drawing/2014/main" id="{9AA16A3E-8E0F-430E-8D0F-94C8F5DCA4F3}"/>
              </a:ext>
            </a:extLst>
          </p:cNvPr>
          <p:cNvSpPr txBox="1"/>
          <p:nvPr/>
        </p:nvSpPr>
        <p:spPr>
          <a:xfrm>
            <a:off x="2709035" y="6566729"/>
            <a:ext cx="6773930" cy="276999"/>
          </a:xfrm>
          <a:prstGeom prst="rect">
            <a:avLst/>
          </a:prstGeom>
          <a:no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0" i="1" u="none" strike="noStrike" kern="0" cap="none" spc="0" normalizeH="0" baseline="0" noProof="0">
                <a:ln>
                  <a:noFill/>
                </a:ln>
                <a:solidFill>
                  <a:srgbClr val="FF0000"/>
                </a:solidFill>
                <a:effectLst/>
                <a:uLnTx/>
                <a:uFillTx/>
                <a:latin typeface="Arial"/>
                <a:ea typeface="+mn-ea"/>
                <a:cs typeface="+mn-cs"/>
              </a:rPr>
              <a:t>Note: Third-party online resources may also be used to conduct preflight self-briefings</a:t>
            </a:r>
          </a:p>
        </p:txBody>
      </p:sp>
      <p:sp>
        <p:nvSpPr>
          <p:cNvPr id="3" name="Rectangle 2">
            <a:extLst>
              <a:ext uri="{FF2B5EF4-FFF2-40B4-BE49-F238E27FC236}">
                <a16:creationId xmlns:a16="http://schemas.microsoft.com/office/drawing/2014/main" id="{99476510-46A9-4AC5-B180-5D0984F309B7}"/>
              </a:ext>
            </a:extLst>
          </p:cNvPr>
          <p:cNvSpPr/>
          <p:nvPr/>
        </p:nvSpPr>
        <p:spPr>
          <a:xfrm>
            <a:off x="314161" y="1909422"/>
            <a:ext cx="7071692" cy="419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4" name="Content Placeholder 6">
            <a:extLst>
              <a:ext uri="{FF2B5EF4-FFF2-40B4-BE49-F238E27FC236}">
                <a16:creationId xmlns:a16="http://schemas.microsoft.com/office/drawing/2014/main" id="{6A75AAB1-CBC4-4D7D-A57F-3C25A7430850}"/>
              </a:ext>
            </a:extLst>
          </p:cNvPr>
          <p:cNvGraphicFramePr>
            <a:graphicFrameLocks/>
          </p:cNvGraphicFramePr>
          <p:nvPr/>
        </p:nvGraphicFramePr>
        <p:xfrm>
          <a:off x="233916" y="2130897"/>
          <a:ext cx="7223760" cy="4216070"/>
        </p:xfrm>
        <a:graphic>
          <a:graphicData uri="http://schemas.openxmlformats.org/drawingml/2006/table">
            <a:tbl>
              <a:tblPr firstRow="1" firstCol="1" bandRow="1"/>
              <a:tblGrid>
                <a:gridCol w="3876899">
                  <a:extLst>
                    <a:ext uri="{9D8B030D-6E8A-4147-A177-3AD203B41FA5}">
                      <a16:colId xmlns:a16="http://schemas.microsoft.com/office/drawing/2014/main" val="2953400313"/>
                    </a:ext>
                  </a:extLst>
                </a:gridCol>
                <a:gridCol w="3346861">
                  <a:extLst>
                    <a:ext uri="{9D8B030D-6E8A-4147-A177-3AD203B41FA5}">
                      <a16:colId xmlns:a16="http://schemas.microsoft.com/office/drawing/2014/main" val="800270344"/>
                    </a:ext>
                  </a:extLst>
                </a:gridCol>
              </a:tblGrid>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7">
                            <a:extLst>
                              <a:ext uri="{A12FA001-AC4F-418D-AE19-62706E023703}">
                                <ahyp:hlinkClr xmlns="" xmlns:ahyp="http://schemas.microsoft.com/office/drawing/2018/hyperlinkcolor" val="tx"/>
                              </a:ext>
                            </a:extLst>
                          </a:hlinkClick>
                        </a:rPr>
                        <a:t>1800wxbrief.com </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Leidos Flight Service – FAA Contract Vendor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7583870"/>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8">
                            <a:extLst>
                              <a:ext uri="{A12FA001-AC4F-418D-AE19-62706E023703}">
                                <ahyp:hlinkClr xmlns="" xmlns:ahyp="http://schemas.microsoft.com/office/drawing/2018/hyperlinkcolor" val="tx"/>
                              </a:ext>
                            </a:extLst>
                          </a:hlinkClick>
                        </a:rPr>
                        <a:t>weathercams.faa.gov</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latinLnBrk="0" hangingPunct="1">
                        <a:lnSpc>
                          <a:spcPct val="107000"/>
                        </a:lnSpc>
                        <a:spcBef>
                          <a:spcPts val="0"/>
                        </a:spcBef>
                        <a:spcAft>
                          <a:spcPts val="800"/>
                        </a:spcAft>
                      </a:pPr>
                      <a:r>
                        <a:rPr lang="en-US" sz="1200" kern="1200">
                          <a:solidFill>
                            <a:schemeClr val="tx1"/>
                          </a:solidFill>
                          <a:effectLst/>
                          <a:latin typeface="Arial" panose="020B0604020202020204" pitchFamily="34" charset="0"/>
                          <a:ea typeface="+mn-ea"/>
                          <a:cs typeface="Times New Roman" panose="02020603050405020304" pitchFamily="18" charset="0"/>
                        </a:rPr>
                        <a:t>FAA Weather camera network</a:t>
                      </a:r>
                      <a:endParaRPr lang="en-US" sz="12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8018429"/>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9">
                            <a:extLst>
                              <a:ext uri="{A12FA001-AC4F-418D-AE19-62706E023703}">
                                <ahyp:hlinkClr xmlns="" xmlns:ahyp="http://schemas.microsoft.com/office/drawing/2018/hyperlinkcolor" val="tx"/>
                              </a:ext>
                            </a:extLst>
                          </a:hlinkClick>
                        </a:rPr>
                        <a:t>aviationweather.gov  </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NOAA/Government aviation weather website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8866047"/>
                  </a:ext>
                </a:extLst>
              </a:tr>
              <a:tr h="276220">
                <a:tc>
                  <a:txBody>
                    <a:bodyPr/>
                    <a:lstStyle/>
                    <a:p>
                      <a:pPr marL="0" marR="0" indent="0" algn="l" defTabSz="914400" rtl="0" eaLnBrk="1" latinLnBrk="0" hangingPunct="1">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0">
                            <a:extLst>
                              <a:ext uri="{A12FA001-AC4F-418D-AE19-62706E023703}">
                                <ahyp:hlinkClr xmlns="" xmlns:ahyp="http://schemas.microsoft.com/office/drawing/2018/hyperlinkcolor" val="tx"/>
                              </a:ext>
                            </a:extLst>
                          </a:hlinkClick>
                        </a:rPr>
                        <a:t>fly.faa.gov/rmt/nfdc_preferred_routes_database.jsp</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p>
                      <a:pPr marL="0" marR="0" indent="0" algn="l" defTabSz="914400" rtl="0" eaLnBrk="1" latinLnBrk="0" hangingPunct="1">
                        <a:lnSpc>
                          <a:spcPct val="107000"/>
                        </a:lnSpc>
                        <a:spcBef>
                          <a:spcPts val="0"/>
                        </a:spcBef>
                        <a:spcAft>
                          <a:spcPts val="800"/>
                        </a:spcAft>
                      </a:pPr>
                      <a:r>
                        <a:rPr lang="en-US" sz="12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FAA Preferred Routes</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368607"/>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latinLnBrk="0" hangingPunct="1">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1">
                            <a:extLst>
                              <a:ext uri="{A12FA001-AC4F-418D-AE19-62706E023703}">
                                <ahyp:hlinkClr xmlns="" xmlns:ahyp="http://schemas.microsoft.com/office/drawing/2018/hyperlinkcolor" val="tx"/>
                              </a:ext>
                            </a:extLst>
                          </a:hlinkClick>
                        </a:rPr>
                        <a:t>nasstatus.faa.gov</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FAA Flight Delay Information</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5017371"/>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2">
                            <a:extLst>
                              <a:ext uri="{A12FA001-AC4F-418D-AE19-62706E023703}">
                                <ahyp:hlinkClr xmlns="" xmlns:ahyp="http://schemas.microsoft.com/office/drawing/2018/hyperlinkcolor" val="tx"/>
                              </a:ext>
                            </a:extLst>
                          </a:hlinkClick>
                        </a:rPr>
                        <a:t>nhc.noaa.gov</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National Hurricane Center (NHC)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6102973"/>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3">
                            <a:extLst>
                              <a:ext uri="{A12FA001-AC4F-418D-AE19-62706E023703}">
                                <ahyp:hlinkClr xmlns="" xmlns:ahyp="http://schemas.microsoft.com/office/drawing/2018/hyperlinkcolor" val="tx"/>
                              </a:ext>
                            </a:extLst>
                          </a:hlinkClick>
                        </a:rPr>
                        <a:t>notams.aim.faa.gov/</a:t>
                      </a:r>
                      <a:r>
                        <a:rPr lang="en-US" sz="1200" b="1" kern="1200" err="1">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3">
                            <a:extLst>
                              <a:ext uri="{A12FA001-AC4F-418D-AE19-62706E023703}">
                                <ahyp:hlinkClr xmlns="" xmlns:ahyp="http://schemas.microsoft.com/office/drawing/2018/hyperlinkcolor" val="tx"/>
                              </a:ext>
                            </a:extLst>
                          </a:hlinkClick>
                        </a:rPr>
                        <a:t>notamSearch</a:t>
                      </a: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3">
                            <a:extLst>
                              <a:ext uri="{A12FA001-AC4F-418D-AE19-62706E023703}">
                                <ahyp:hlinkClr xmlns="" xmlns:ahyp="http://schemas.microsoft.com/office/drawing/2018/hyperlinkcolor" val="tx"/>
                              </a:ext>
                            </a:extLst>
                          </a:hlinkClick>
                        </a:rPr>
                        <a:t> </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Federal NOTAM System (FNS) NOTAM Search</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207147"/>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4">
                            <a:extLst>
                              <a:ext uri="{A12FA001-AC4F-418D-AE19-62706E023703}">
                                <ahyp:hlinkClr xmlns="" xmlns:ahyp="http://schemas.microsoft.com/office/drawing/2018/hyperlinkcolor" val="tx"/>
                              </a:ext>
                            </a:extLst>
                          </a:hlinkClick>
                        </a:rPr>
                        <a:t>spc.noaa.gov</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NOAA Storm Prediction Center (SPC)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046614"/>
                  </a:ext>
                </a:extLst>
              </a:tr>
              <a:tr h="35519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5">
                            <a:extLst>
                              <a:ext uri="{A12FA001-AC4F-418D-AE19-62706E023703}">
                                <ahyp:hlinkClr xmlns="" xmlns:ahyp="http://schemas.microsoft.com/office/drawing/2018/hyperlinkcolor" val="tx"/>
                              </a:ext>
                            </a:extLst>
                          </a:hlinkClick>
                        </a:rPr>
                        <a:t>ssd.noaa.gov/VAAC/vaac.html</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Volcanic Ash Advisory Centers (VAAC)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2724597"/>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6">
                            <a:extLst>
                              <a:ext uri="{A12FA001-AC4F-418D-AE19-62706E023703}">
                                <ahyp:hlinkClr xmlns="" xmlns:ahyp="http://schemas.microsoft.com/office/drawing/2018/hyperlinkcolor" val="tx"/>
                              </a:ext>
                            </a:extLst>
                          </a:hlinkClick>
                        </a:rPr>
                        <a:t>sua.faa.gov </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Special Use Airspace (SUA)</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6141543"/>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latinLnBrk="0" hangingPunct="1">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7">
                            <a:extLst>
                              <a:ext uri="{A12FA001-AC4F-418D-AE19-62706E023703}">
                                <ahyp:hlinkClr xmlns="" xmlns:ahyp="http://schemas.microsoft.com/office/drawing/2018/hyperlinkcolor" val="tx"/>
                              </a:ext>
                            </a:extLst>
                          </a:hlinkClick>
                        </a:rPr>
                        <a:t>tfr.faa.gov/tfr2/list.html</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Temporary Flight Restrictions (TFR)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377506"/>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8">
                            <a:extLst>
                              <a:ext uri="{A12FA001-AC4F-418D-AE19-62706E023703}">
                                <ahyp:hlinkClr xmlns="" xmlns:ahyp="http://schemas.microsoft.com/office/drawing/2018/hyperlinkcolor" val="tx"/>
                              </a:ext>
                            </a:extLst>
                          </a:hlinkClick>
                        </a:rPr>
                        <a:t>weather.gov</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National Weather Service Forecast Office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7404103"/>
                  </a:ext>
                </a:extLst>
              </a:tr>
              <a:tr h="270015">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9">
                            <a:extLst>
                              <a:ext uri="{A12FA001-AC4F-418D-AE19-62706E023703}">
                                <ahyp:hlinkClr xmlns="" xmlns:ahyp="http://schemas.microsoft.com/office/drawing/2018/hyperlinkcolor" val="tx"/>
                              </a:ext>
                            </a:extLst>
                          </a:hlinkClick>
                        </a:rPr>
                        <a:t>weather.gov/</a:t>
                      </a:r>
                      <a:r>
                        <a:rPr lang="en-US" sz="1200" b="1" kern="1200" err="1">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19">
                            <a:extLst>
                              <a:ext uri="{A12FA001-AC4F-418D-AE19-62706E023703}">
                                <ahyp:hlinkClr xmlns="" xmlns:ahyp="http://schemas.microsoft.com/office/drawing/2018/hyperlinkcolor" val="tx"/>
                              </a:ext>
                            </a:extLst>
                          </a:hlinkClick>
                        </a:rPr>
                        <a:t>aawu</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914400" rtl="0" eaLnBrk="1" latinLnBrk="0" hangingPunct="1">
                        <a:lnSpc>
                          <a:spcPct val="107000"/>
                        </a:lnSpc>
                        <a:spcBef>
                          <a:spcPts val="0"/>
                        </a:spcBef>
                        <a:spcAft>
                          <a:spcPts val="800"/>
                        </a:spcAft>
                      </a:pPr>
                      <a:r>
                        <a:rPr lang="en-US" sz="1200" kern="12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Alaska Aviation Weather Unit (AAWU)</a:t>
                      </a: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671544"/>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20">
                            <a:extLst>
                              <a:ext uri="{A12FA001-AC4F-418D-AE19-62706E023703}">
                                <ahyp:hlinkClr xmlns="" xmlns:ahyp="http://schemas.microsoft.com/office/drawing/2018/hyperlinkcolor" val="tx"/>
                              </a:ext>
                            </a:extLst>
                          </a:hlinkClick>
                        </a:rPr>
                        <a:t>weather.gov/</a:t>
                      </a:r>
                      <a:r>
                        <a:rPr lang="en-US" sz="1200" b="1" kern="1200" err="1">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20">
                            <a:extLst>
                              <a:ext uri="{A12FA001-AC4F-418D-AE19-62706E023703}">
                                <ahyp:hlinkClr xmlns="" xmlns:ahyp="http://schemas.microsoft.com/office/drawing/2018/hyperlinkcolor" val="tx"/>
                              </a:ext>
                            </a:extLst>
                          </a:hlinkClick>
                        </a:rPr>
                        <a:t>hfo</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NWS Forecast Office Honolulu, HI</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3714808"/>
                  </a:ext>
                </a:extLst>
              </a:tr>
              <a:tr h="2762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a:lnSpc>
                          <a:spcPct val="107000"/>
                        </a:lnSpc>
                        <a:spcBef>
                          <a:spcPts val="0"/>
                        </a:spcBef>
                        <a:spcAft>
                          <a:spcPts val="800"/>
                        </a:spcAft>
                      </a:pPr>
                      <a:r>
                        <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hlinkClick r:id="rId21">
                            <a:extLst>
                              <a:ext uri="{A12FA001-AC4F-418D-AE19-62706E023703}">
                                <ahyp:hlinkClr xmlns="" xmlns:ahyp="http://schemas.microsoft.com/office/drawing/2018/hyperlinkcolor" val="tx"/>
                              </a:ext>
                            </a:extLst>
                          </a:hlinkClick>
                        </a:rPr>
                        <a:t>wpc.ncep.noaa.gov</a:t>
                      </a:r>
                      <a:endParaRPr lang="en-US" sz="1200" b="1" kern="120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nSpc>
                          <a:spcPct val="107000"/>
                        </a:lnSpc>
                        <a:spcBef>
                          <a:spcPts val="0"/>
                        </a:spcBef>
                        <a:spcAft>
                          <a:spcPts val="800"/>
                        </a:spcAft>
                      </a:pPr>
                      <a:r>
                        <a:rPr lang="en-US" sz="1200">
                          <a:effectLst/>
                          <a:latin typeface="Arial" panose="020B0604020202020204" pitchFamily="34" charset="0"/>
                          <a:ea typeface="Calibri" panose="020F0502020204030204" pitchFamily="34" charset="0"/>
                          <a:cs typeface="Times New Roman" panose="02020603050405020304" pitchFamily="18" charset="0"/>
                        </a:rPr>
                        <a:t>Weather Prediction Center (WPC)</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6970418"/>
                  </a:ext>
                </a:extLst>
              </a:tr>
            </a:tbl>
          </a:graphicData>
        </a:graphic>
      </p:graphicFrame>
    </p:spTree>
    <p:extLst>
      <p:ext uri="{BB962C8B-B14F-4D97-AF65-F5344CB8AC3E}">
        <p14:creationId xmlns:p14="http://schemas.microsoft.com/office/powerpoint/2010/main" val="332583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1000" fill="hold"/>
                                        <p:tgtEl>
                                          <p:spTgt spid="27"/>
                                        </p:tgtEl>
                                        <p:attrNameLst>
                                          <p:attrName>ppt_w</p:attrName>
                                        </p:attrNameLst>
                                      </p:cBhvr>
                                      <p:tavLst>
                                        <p:tav tm="0">
                                          <p:val>
                                            <p:fltVal val="0"/>
                                          </p:val>
                                        </p:tav>
                                        <p:tav tm="100000">
                                          <p:val>
                                            <p:strVal val="#ppt_w"/>
                                          </p:val>
                                        </p:tav>
                                      </p:tavLst>
                                    </p:anim>
                                    <p:anim calcmode="lin" valueType="num">
                                      <p:cBhvr>
                                        <p:cTn id="20" dur="1000" fill="hold"/>
                                        <p:tgtEl>
                                          <p:spTgt spid="27"/>
                                        </p:tgtEl>
                                        <p:attrNameLst>
                                          <p:attrName>ppt_h</p:attrName>
                                        </p:attrNameLst>
                                      </p:cBhvr>
                                      <p:tavLst>
                                        <p:tav tm="0">
                                          <p:val>
                                            <p:fltVal val="0"/>
                                          </p:val>
                                        </p:tav>
                                        <p:tav tm="100000">
                                          <p:val>
                                            <p:strVal val="#ppt_h"/>
                                          </p:val>
                                        </p:tav>
                                      </p:tavLst>
                                    </p:anim>
                                    <p:anim calcmode="lin" valueType="num">
                                      <p:cBhvr>
                                        <p:cTn id="21" dur="1000" fill="hold"/>
                                        <p:tgtEl>
                                          <p:spTgt spid="27"/>
                                        </p:tgtEl>
                                        <p:attrNameLst>
                                          <p:attrName>style.rotation</p:attrName>
                                        </p:attrNameLst>
                                      </p:cBhvr>
                                      <p:tavLst>
                                        <p:tav tm="0">
                                          <p:val>
                                            <p:fltVal val="90"/>
                                          </p:val>
                                        </p:tav>
                                        <p:tav tm="100000">
                                          <p:val>
                                            <p:fltVal val="0"/>
                                          </p:val>
                                        </p:tav>
                                      </p:tavLst>
                                    </p:anim>
                                    <p:animEffect transition="in" filter="fade">
                                      <p:cBhvr>
                                        <p:cTn id="22" dur="1000"/>
                                        <p:tgtEl>
                                          <p:spTgt spid="27"/>
                                        </p:tgtEl>
                                      </p:cBhvr>
                                    </p:animEffect>
                                  </p:childTnLst>
                                </p:cTn>
                              </p:par>
                              <p:par>
                                <p:cTn id="23" presetID="3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90"/>
                                          </p:val>
                                        </p:tav>
                                        <p:tav tm="100000">
                                          <p:val>
                                            <p:fltVal val="0"/>
                                          </p:val>
                                        </p:tav>
                                      </p:tavLst>
                                    </p:anim>
                                    <p:animEffect transition="in" filter="fade">
                                      <p:cBhvr>
                                        <p:cTn id="28" dur="1000"/>
                                        <p:tgtEl>
                                          <p:spTgt spid="29"/>
                                        </p:tgtEl>
                                      </p:cBhvr>
                                    </p:animEffect>
                                  </p:childTnLst>
                                </p:cTn>
                              </p:par>
                              <p:par>
                                <p:cTn id="29" presetID="3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7DD2DE-F619-49DD-B5E7-03A290FF4ED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8260ED5-17F7-4158-B241-D51DD4CF1B7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185BEE-171C-C24D-88AB-F80E7E7BA4D3}"/>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Research</a:t>
            </a:r>
          </a:p>
        </p:txBody>
      </p:sp>
      <p:sp>
        <p:nvSpPr>
          <p:cNvPr id="3" name="Slide Number Placeholder 2">
            <a:extLst>
              <a:ext uri="{FF2B5EF4-FFF2-40B4-BE49-F238E27FC236}">
                <a16:creationId xmlns:a16="http://schemas.microsoft.com/office/drawing/2014/main" id="{9B9D96A1-66BA-A6ED-C778-7A1F54EB5CF9}"/>
              </a:ext>
            </a:extLst>
          </p:cNvPr>
          <p:cNvSpPr>
            <a:spLocks noGrp="1"/>
          </p:cNvSpPr>
          <p:nvPr>
            <p:ph type="sldNum" sz="quarter" idx="12"/>
          </p:nvPr>
        </p:nvSpPr>
        <p:spPr>
          <a:xfrm>
            <a:off x="11704319" y="6455664"/>
            <a:ext cx="448056" cy="365125"/>
          </a:xfrm>
        </p:spPr>
        <p:txBody>
          <a:bodyPr vert="horz" lIns="91440" tIns="45720" rIns="91440" bIns="45720" rtlCol="0" anchor="ctr">
            <a:normAutofit/>
          </a:bodyPr>
          <a:lstStyle/>
          <a:p>
            <a:pPr algn="r">
              <a:spcAft>
                <a:spcPts val="600"/>
              </a:spcAft>
            </a:pPr>
            <a:fld id="{98CC8FBA-A3C1-4112-9AF5-E71C0DF2C41A}" type="slidenum">
              <a:rPr lang="en-US" sz="1100">
                <a:solidFill>
                  <a:schemeClr val="tx1">
                    <a:lumMod val="50000"/>
                    <a:lumOff val="50000"/>
                  </a:schemeClr>
                </a:solidFill>
              </a:rPr>
              <a:pPr algn="r">
                <a:spcAft>
                  <a:spcPts val="600"/>
                </a:spcAft>
              </a:pPr>
              <a:t>14</a:t>
            </a:fld>
            <a:endParaRPr lang="en-US" sz="1100">
              <a:solidFill>
                <a:schemeClr val="tx1">
                  <a:lumMod val="50000"/>
                  <a:lumOff val="50000"/>
                </a:schemeClr>
              </a:solidFill>
            </a:endParaRPr>
          </a:p>
        </p:txBody>
      </p:sp>
      <p:graphicFrame>
        <p:nvGraphicFramePr>
          <p:cNvPr id="5" name="Object 4">
            <a:extLst>
              <a:ext uri="{FF2B5EF4-FFF2-40B4-BE49-F238E27FC236}">
                <a16:creationId xmlns:a16="http://schemas.microsoft.com/office/drawing/2014/main" id="{B158646E-0065-E3EC-F051-7C5A576EDA42}"/>
              </a:ext>
            </a:extLst>
          </p:cNvPr>
          <p:cNvGraphicFramePr>
            <a:graphicFrameLocks noChangeAspect="1"/>
          </p:cNvGraphicFramePr>
          <p:nvPr>
            <p:extLst>
              <p:ext uri="{D42A27DB-BD31-4B8C-83A1-F6EECF244321}">
                <p14:modId xmlns:p14="http://schemas.microsoft.com/office/powerpoint/2010/main" val="4137692492"/>
              </p:ext>
            </p:extLst>
          </p:nvPr>
        </p:nvGraphicFramePr>
        <p:xfrm>
          <a:off x="5431718" y="253143"/>
          <a:ext cx="5309728" cy="6246042"/>
        </p:xfrm>
        <a:graphic>
          <a:graphicData uri="http://schemas.openxmlformats.org/presentationml/2006/ole">
            <mc:AlternateContent xmlns:mc="http://schemas.openxmlformats.org/markup-compatibility/2006">
              <mc:Choice xmlns:v="urn:schemas-microsoft-com:vml" Requires="v">
                <p:oleObj spid="_x0000_s87045" name="Bitmap Image" r:id="rId4" imgW="5715294" imgH="6718645" progId="Paint.Picture">
                  <p:embed/>
                </p:oleObj>
              </mc:Choice>
              <mc:Fallback>
                <p:oleObj name="Bitmap Image" r:id="rId4" imgW="5715294" imgH="6718645" progId="Paint.Picture">
                  <p:embed/>
                  <p:pic>
                    <p:nvPicPr>
                      <p:cNvPr id="5" name="Object 4">
                        <a:extLst>
                          <a:ext uri="{FF2B5EF4-FFF2-40B4-BE49-F238E27FC236}">
                            <a16:creationId xmlns:a16="http://schemas.microsoft.com/office/drawing/2014/main" id="{B158646E-0065-E3EC-F051-7C5A576ED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718" y="253143"/>
                        <a:ext cx="5309728" cy="6246042"/>
                      </a:xfrm>
                      <a:prstGeom prst="rect">
                        <a:avLst/>
                      </a:prstGeom>
                      <a:noFill/>
                    </p:spPr>
                  </p:pic>
                </p:oleObj>
              </mc:Fallback>
            </mc:AlternateContent>
          </a:graphicData>
        </a:graphic>
      </p:graphicFrame>
    </p:spTree>
    <p:extLst>
      <p:ext uri="{BB962C8B-B14F-4D97-AF65-F5344CB8AC3E}">
        <p14:creationId xmlns:p14="http://schemas.microsoft.com/office/powerpoint/2010/main" val="2454795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2B783EE-0239-4717-BBEA-8C9EAC61C8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7B99495-F43F-4D80-A44F-2CB4764EB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68FC0AF-D558-4450-8F10-6BDC49DDA7DD}"/>
              </a:ext>
            </a:extLst>
          </p:cNvPr>
          <p:cNvPicPr>
            <a:picLocks noChangeAspect="1"/>
          </p:cNvPicPr>
          <p:nvPr/>
        </p:nvPicPr>
        <p:blipFill rotWithShape="1">
          <a:blip r:embed="rId3">
            <a:extLst>
              <a:ext uri="{28A0092B-C50C-407E-A947-70E740481C1C}">
                <a14:useLocalDpi xmlns:a14="http://schemas.microsoft.com/office/drawing/2010/main" val="0"/>
              </a:ext>
            </a:extLst>
          </a:blip>
          <a:srcRect l="50638"/>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4">
            <a:extLst>
              <a:ext uri="{FF2B5EF4-FFF2-40B4-BE49-F238E27FC236}">
                <a16:creationId xmlns:a16="http://schemas.microsoft.com/office/drawing/2014/main" id="{70BEB1E7-2F88-40BC-B73D-42E5B6F80BF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Content Placeholder 6">
            <a:extLst>
              <a:ext uri="{FF2B5EF4-FFF2-40B4-BE49-F238E27FC236}">
                <a16:creationId xmlns:a16="http://schemas.microsoft.com/office/drawing/2014/main" id="{9B039816-0E10-4980-9E31-78D2ED8C1482}"/>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0393" r="2039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7" name="Arrow: Curved Down 6">
            <a:extLst>
              <a:ext uri="{FF2B5EF4-FFF2-40B4-BE49-F238E27FC236}">
                <a16:creationId xmlns:a16="http://schemas.microsoft.com/office/drawing/2014/main" id="{AA85CA9E-5A97-46B4-BB4F-930A441AEE8E}"/>
              </a:ext>
            </a:extLst>
          </p:cNvPr>
          <p:cNvSpPr/>
          <p:nvPr/>
        </p:nvSpPr>
        <p:spPr>
          <a:xfrm rot="2995586">
            <a:off x="9611804" y="868190"/>
            <a:ext cx="3070780" cy="1061907"/>
          </a:xfrm>
          <a:prstGeom prst="curved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453B8E2-47D2-4989-A3DE-EFD9C1B06F3C}"/>
              </a:ext>
            </a:extLst>
          </p:cNvPr>
          <p:cNvSpPr/>
          <p:nvPr/>
        </p:nvSpPr>
        <p:spPr>
          <a:xfrm>
            <a:off x="12396" y="-12033"/>
            <a:ext cx="6078005" cy="685800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23C652-65AA-41D5-BAAE-D87649E2D5AD}"/>
              </a:ext>
            </a:extLst>
          </p:cNvPr>
          <p:cNvSpPr>
            <a:spLocks noGrp="1"/>
          </p:cNvSpPr>
          <p:nvPr>
            <p:ph sz="half" idx="1"/>
          </p:nvPr>
        </p:nvSpPr>
        <p:spPr>
          <a:xfrm>
            <a:off x="439044" y="1639038"/>
            <a:ext cx="5292459" cy="4839870"/>
          </a:xfrm>
        </p:spPr>
        <p:txBody>
          <a:bodyPr vert="horz" lIns="91440" tIns="45720" rIns="91440" bIns="45720" rtlCol="0">
            <a:normAutofit fontScale="92500" lnSpcReduction="20000"/>
          </a:bodyPr>
          <a:lstStyle/>
          <a:p>
            <a:r>
              <a:rPr lang="en-US" sz="1600"/>
              <a:t>If you are new to self-briefing or currently call Flight Service for preflight planning, it’s important to make the transition to self-briefing in a safe manner</a:t>
            </a:r>
          </a:p>
          <a:p>
            <a:endParaRPr lang="en-US" sz="1600"/>
          </a:p>
          <a:p>
            <a:r>
              <a:rPr lang="en-US" sz="1600"/>
              <a:t>Follow a transition strategy to measure and refine your skills </a:t>
            </a:r>
          </a:p>
          <a:p>
            <a:pPr marL="914400" lvl="1" indent="-342900">
              <a:buFont typeface="+mj-lt"/>
              <a:buAutoNum type="arabicPeriod"/>
            </a:pPr>
            <a:r>
              <a:rPr lang="en-US" sz="1600"/>
              <a:t>Using a checklist, conduct a self-briefing and identify the risks for the flight, then make your “go-no-go” decision</a:t>
            </a:r>
          </a:p>
          <a:p>
            <a:pPr marL="914400" lvl="1" indent="-342900">
              <a:buFont typeface="+mj-lt"/>
              <a:buAutoNum type="arabicPeriod"/>
            </a:pPr>
            <a:r>
              <a:rPr lang="en-US" sz="1600">
                <a:effectLst/>
              </a:rPr>
              <a:t>Discuss with your </a:t>
            </a:r>
            <a:r>
              <a:rPr lang="en-US" sz="1600"/>
              <a:t>flight instructor</a:t>
            </a:r>
            <a:r>
              <a:rPr lang="en-US" sz="1600">
                <a:effectLst/>
              </a:rPr>
              <a:t> your decision logic, the weather products you used, and your final assessment.  Compare your assessment with that of your </a:t>
            </a:r>
            <a:r>
              <a:rPr lang="en-US" sz="1600"/>
              <a:t>flight instructor</a:t>
            </a:r>
            <a:endParaRPr lang="en-US" sz="1600">
              <a:effectLst/>
            </a:endParaRPr>
          </a:p>
          <a:p>
            <a:pPr marL="914400" lvl="1" indent="-342900">
              <a:buFont typeface="+mj-lt"/>
              <a:buAutoNum type="arabicPeriod"/>
            </a:pPr>
            <a:r>
              <a:rPr lang="en-US" sz="1600">
                <a:effectLst/>
              </a:rPr>
              <a:t>If needed, call Flight Service to </a:t>
            </a:r>
            <a:r>
              <a:rPr lang="en-US" sz="1600"/>
              <a:t>discuss or confirm meteorological or aeronautical information obtained through online resources </a:t>
            </a:r>
          </a:p>
          <a:p>
            <a:pPr marL="914400" lvl="1" indent="-342900">
              <a:buFont typeface="+mj-lt"/>
              <a:buAutoNum type="arabicPeriod"/>
            </a:pPr>
            <a:r>
              <a:rPr lang="en-US" sz="1600"/>
              <a:t>When your assessments become consistent with those of the flight instructor or briefer, you have developed the skills necessary to begin trusting your own judgement</a:t>
            </a:r>
          </a:p>
          <a:p>
            <a:pPr marL="457200" lvl="1"/>
            <a:endParaRPr lang="en-US" sz="1600"/>
          </a:p>
          <a:p>
            <a:r>
              <a:rPr lang="en-US" sz="1600"/>
              <a:t>As you add/encounter new or more complex items during flight planning, revert to the transition strategy to ensure your skills and assessments continue to improve</a:t>
            </a:r>
          </a:p>
          <a:p>
            <a:endParaRPr lang="en-US" sz="1600"/>
          </a:p>
        </p:txBody>
      </p:sp>
      <p:sp>
        <p:nvSpPr>
          <p:cNvPr id="2" name="Title 1">
            <a:extLst>
              <a:ext uri="{FF2B5EF4-FFF2-40B4-BE49-F238E27FC236}">
                <a16:creationId xmlns:a16="http://schemas.microsoft.com/office/drawing/2014/main" id="{9C7E8F55-28DA-4790-B2C0-BFF1A72DD093}"/>
              </a:ext>
            </a:extLst>
          </p:cNvPr>
          <p:cNvSpPr>
            <a:spLocks noGrp="1"/>
          </p:cNvSpPr>
          <p:nvPr>
            <p:ph type="title"/>
          </p:nvPr>
        </p:nvSpPr>
        <p:spPr>
          <a:xfrm>
            <a:off x="528790" y="178392"/>
            <a:ext cx="5120561" cy="1325563"/>
          </a:xfrm>
        </p:spPr>
        <p:txBody>
          <a:bodyPr vert="horz" lIns="91440" tIns="45720" rIns="91440" bIns="45720" rtlCol="0" anchor="ctr">
            <a:normAutofit/>
          </a:bodyPr>
          <a:lstStyle/>
          <a:p>
            <a:r>
              <a:rPr lang="en-US" kern="1200">
                <a:solidFill>
                  <a:schemeClr val="tx1"/>
                </a:solidFill>
                <a:latin typeface="+mj-lt"/>
                <a:ea typeface="+mj-ea"/>
                <a:cs typeface="+mj-cs"/>
              </a:rPr>
              <a:t>Transition Strategy for Safe Self-Briefings</a:t>
            </a:r>
          </a:p>
        </p:txBody>
      </p:sp>
      <p:cxnSp>
        <p:nvCxnSpPr>
          <p:cNvPr id="12" name="Straight Connector 11">
            <a:extLst>
              <a:ext uri="{FF2B5EF4-FFF2-40B4-BE49-F238E27FC236}">
                <a16:creationId xmlns:a16="http://schemas.microsoft.com/office/drawing/2014/main" id="{8FE66526-28B6-4AE3-B327-816327FAAD08}"/>
              </a:ext>
            </a:extLst>
          </p:cNvPr>
          <p:cNvCxnSpPr/>
          <p:nvPr/>
        </p:nvCxnSpPr>
        <p:spPr>
          <a:xfrm>
            <a:off x="439044" y="1503955"/>
            <a:ext cx="529245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7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9B86ED1-96E1-6EC1-0EF4-92895BAEEEA3}"/>
              </a:ext>
            </a:extLst>
          </p:cNvPr>
          <p:cNvPicPr>
            <a:picLocks noChangeAspect="1"/>
          </p:cNvPicPr>
          <p:nvPr/>
        </p:nvPicPr>
        <p:blipFill rotWithShape="1">
          <a:blip r:embed="rId3"/>
          <a:srcRect l="11294" r="17759" b="7226"/>
          <a:stretch/>
        </p:blipFill>
        <p:spPr>
          <a:xfrm>
            <a:off x="3523488" y="10"/>
            <a:ext cx="8668512" cy="6857990"/>
          </a:xfrm>
          <a:prstGeom prst="rect">
            <a:avLst/>
          </a:prstGeom>
        </p:spPr>
      </p:pic>
      <p:sp>
        <p:nvSpPr>
          <p:cNvPr id="23" name="Rectangle 10">
            <a:extLst>
              <a:ext uri="{FF2B5EF4-FFF2-40B4-BE49-F238E27FC236}">
                <a16:creationId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D6738-EA70-07FA-3F6E-7DBBB234F69B}"/>
              </a:ext>
            </a:extLst>
          </p:cNvPr>
          <p:cNvSpPr>
            <a:spLocks noGrp="1"/>
          </p:cNvSpPr>
          <p:nvPr>
            <p:ph type="title"/>
          </p:nvPr>
        </p:nvSpPr>
        <p:spPr>
          <a:xfrm>
            <a:off x="231647" y="1014747"/>
            <a:ext cx="4900977" cy="577482"/>
          </a:xfrm>
        </p:spPr>
        <p:txBody>
          <a:bodyPr vert="horz" lIns="91440" tIns="45720" rIns="91440" bIns="45720" rtlCol="0" anchor="b">
            <a:normAutofit fontScale="90000"/>
          </a:bodyPr>
          <a:lstStyle/>
          <a:p>
            <a:r>
              <a:rPr lang="en-US" sz="3600" b="1">
                <a:solidFill>
                  <a:schemeClr val="accent1">
                    <a:lumMod val="75000"/>
                  </a:schemeClr>
                </a:solidFill>
              </a:rPr>
              <a:t>Weather Camera Program </a:t>
            </a:r>
          </a:p>
        </p:txBody>
      </p:sp>
      <p:sp>
        <p:nvSpPr>
          <p:cNvPr id="24" name="Rectangle 12">
            <a:extLst>
              <a:ext uri="{FF2B5EF4-FFF2-40B4-BE49-F238E27FC236}">
                <a16:creationId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14">
            <a:extLst>
              <a:ext uri="{FF2B5EF4-FFF2-40B4-BE49-F238E27FC236}">
                <a16:creationId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6008154-0866-00E2-3198-7C367CC1A15A}"/>
              </a:ext>
            </a:extLst>
          </p:cNvPr>
          <p:cNvSpPr/>
          <p:nvPr/>
        </p:nvSpPr>
        <p:spPr>
          <a:xfrm>
            <a:off x="231647" y="4378036"/>
            <a:ext cx="4227022" cy="3879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4FD69D0-8123-548A-43E9-9F3F96D6553C}"/>
              </a:ext>
            </a:extLst>
          </p:cNvPr>
          <p:cNvSpPr txBox="1">
            <a:spLocks/>
          </p:cNvSpPr>
          <p:nvPr/>
        </p:nvSpPr>
        <p:spPr>
          <a:xfrm>
            <a:off x="481029" y="1882000"/>
            <a:ext cx="7633192" cy="4378026"/>
          </a:xfrm>
          <a:prstGeom prst="rect">
            <a:avLst/>
          </a:prstGeom>
        </p:spPr>
        <p:txBody>
          <a:bodyPr/>
          <a:lstStyle>
            <a:lvl1pPr marL="0" indent="0" algn="l" defTabSz="1828434" rtl="0" eaLnBrk="1" latinLnBrk="0" hangingPunct="1">
              <a:lnSpc>
                <a:spcPct val="90000"/>
              </a:lnSpc>
              <a:spcBef>
                <a:spcPts val="2000"/>
              </a:spcBef>
              <a:buFont typeface="Arial" charset="0"/>
              <a:buNone/>
              <a:defRPr lang="en-US" sz="48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1pPr>
            <a:lvl2pPr marL="914217" indent="0" algn="l" defTabSz="1828434" rtl="0" eaLnBrk="1" latinLnBrk="0" hangingPunct="1">
              <a:lnSpc>
                <a:spcPct val="90000"/>
              </a:lnSpc>
              <a:spcBef>
                <a:spcPts val="1000"/>
              </a:spcBef>
              <a:buFont typeface="Arial" charset="0"/>
              <a:buNone/>
              <a:defRPr lang="en-US" sz="40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2pPr>
            <a:lvl3pPr marL="1828434" indent="0" algn="l" defTabSz="1828434" rtl="0" eaLnBrk="1" latinLnBrk="0" hangingPunct="1">
              <a:lnSpc>
                <a:spcPct val="90000"/>
              </a:lnSpc>
              <a:spcBef>
                <a:spcPts val="1000"/>
              </a:spcBef>
              <a:buFont typeface="Arial" charset="0"/>
              <a:buNone/>
              <a:defRPr lang="en-US" sz="36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3pPr>
            <a:lvl4pPr marL="2742651" indent="0" algn="l" defTabSz="1828434" rtl="0" eaLnBrk="1" latinLnBrk="0" hangingPunct="1">
              <a:lnSpc>
                <a:spcPct val="90000"/>
              </a:lnSpc>
              <a:spcBef>
                <a:spcPts val="1000"/>
              </a:spcBef>
              <a:buFont typeface="Arial" charset="0"/>
              <a:buNone/>
              <a:defRPr lang="en-US" sz="32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4pPr>
            <a:lvl5pPr marL="3656868" indent="0" algn="l" defTabSz="1828434" rtl="0" eaLnBrk="1" latinLnBrk="0" hangingPunct="1">
              <a:lnSpc>
                <a:spcPct val="90000"/>
              </a:lnSpc>
              <a:spcBef>
                <a:spcPts val="1000"/>
              </a:spcBef>
              <a:buFont typeface="Arial" charset="0"/>
              <a:buNone/>
              <a:defRPr lang="en-US" sz="3200" b="0" i="0" kern="1200" dirty="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2000" b="1" dirty="0">
                <a:effectLst/>
                <a:latin typeface="Acumin Pro Light" panose="020B0404020202020204"/>
                <a:ea typeface="Calibri" panose="020F0502020204030204" pitchFamily="34" charset="0"/>
                <a:cs typeface="Times New Roman" panose="02020603050405020304" pitchFamily="18" charset="0"/>
              </a:rPr>
              <a:t>FAA Camera Sites</a:t>
            </a:r>
            <a:endParaRPr lang="en-US" sz="2000" dirty="0">
              <a:effectLst/>
              <a:latin typeface="Acumin Pro Light" panose="020B0404020202020204"/>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230 Alaska</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11 Hawaii</a:t>
            </a:r>
            <a:r>
              <a:rPr lang="en-US" sz="900" dirty="0">
                <a:effectLst/>
                <a:latin typeface="Calibri" panose="020F0502020204030204" pitchFamily="34" charset="0"/>
                <a:ea typeface="Calibri" panose="020F0502020204030204" pitchFamily="34" charset="0"/>
                <a:cs typeface="Times New Roman" panose="02020603050405020304" pitchFamily="18" charset="0"/>
              </a:rPr>
              <a:t/>
            </a:r>
            <a:br>
              <a:rPr lang="en-US" sz="900" dirty="0">
                <a:effectLst/>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2000" b="1" dirty="0">
                <a:effectLst/>
                <a:latin typeface="Acumin Pro Light" panose="020B0404020202020204"/>
                <a:ea typeface="Calibri" panose="020F0502020204030204" pitchFamily="34" charset="0"/>
                <a:cs typeface="Times New Roman" panose="02020603050405020304" pitchFamily="18" charset="0"/>
              </a:rPr>
              <a:t>3</a:t>
            </a:r>
            <a:r>
              <a:rPr lang="en-US" sz="2000" b="1" baseline="30000" dirty="0">
                <a:effectLst/>
                <a:latin typeface="Acumin Pro Light" panose="020B0404020202020204"/>
                <a:ea typeface="Calibri" panose="020F0502020204030204" pitchFamily="34" charset="0"/>
                <a:cs typeface="Times New Roman" panose="02020603050405020304" pitchFamily="18" charset="0"/>
              </a:rPr>
              <a:t>rd</a:t>
            </a:r>
            <a:r>
              <a:rPr lang="en-US" sz="2000" b="1" dirty="0">
                <a:effectLst/>
                <a:latin typeface="Acumin Pro Light" panose="020B0404020202020204"/>
                <a:ea typeface="Calibri" panose="020F0502020204030204" pitchFamily="34" charset="0"/>
                <a:cs typeface="Times New Roman" panose="02020603050405020304" pitchFamily="18" charset="0"/>
              </a:rPr>
              <a:t> Party Hosted Sites</a:t>
            </a:r>
            <a:endParaRPr lang="en-US" sz="2000" dirty="0">
              <a:effectLst/>
              <a:latin typeface="Acumin Pro Light" panose="020B0404020202020204"/>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6 Alaska </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219 NAV Canada</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latin typeface="Acumin Pro Light" panose="020B0404020202020204"/>
                <a:ea typeface="Calibri" panose="020F0502020204030204" pitchFamily="34" charset="0"/>
                <a:cs typeface="Times New Roman" panose="02020603050405020304" pitchFamily="18" charset="0"/>
              </a:rPr>
              <a:t>4</a:t>
            </a:r>
            <a:r>
              <a:rPr lang="en-US" sz="1600" dirty="0">
                <a:effectLst/>
                <a:latin typeface="Acumin Pro Light" panose="020B0404020202020204"/>
                <a:ea typeface="Calibri" panose="020F0502020204030204" pitchFamily="34" charset="0"/>
                <a:cs typeface="Times New Roman" panose="02020603050405020304" pitchFamily="18" charset="0"/>
              </a:rPr>
              <a:t>3 Colorado</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1 Michigan</a:t>
            </a:r>
            <a:r>
              <a:rPr lang="en-US" sz="1800" dirty="0">
                <a:latin typeface="Calibri" panose="020F0502020204030204" pitchFamily="34" charset="0"/>
                <a:ea typeface="Calibri" panose="020F0502020204030204" pitchFamily="34" charset="0"/>
                <a:cs typeface="Times New Roman" panose="02020603050405020304" pitchFamily="18" charset="0"/>
              </a:rPr>
              <a:t/>
            </a:r>
            <a:br>
              <a:rPr lang="en-US" sz="1800" dirty="0">
                <a:latin typeface="Calibri" panose="020F0502020204030204" pitchFamily="34" charset="0"/>
                <a:ea typeface="Calibri" panose="020F0502020204030204" pitchFamily="34" charset="0"/>
                <a:cs typeface="Times New Roman" panose="02020603050405020304" pitchFamily="18" charset="0"/>
              </a:rPr>
            </a:b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2000" b="1" dirty="0">
                <a:effectLst/>
                <a:latin typeface="Acumin Pro Light" panose="020B0404020202020204"/>
                <a:ea typeface="Calibri" panose="020F0502020204030204" pitchFamily="34" charset="0"/>
                <a:cs typeface="Times New Roman" panose="02020603050405020304" pitchFamily="18" charset="0"/>
              </a:rPr>
              <a:t>Preflight Planning Website</a:t>
            </a:r>
            <a:endParaRPr lang="en-US" sz="2000" dirty="0">
              <a:effectLst/>
              <a:latin typeface="Acumin Pro Light" panose="020B0404020202020204"/>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Images, METARS, TAFS</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Satellite, RADAR, RCO/RCAGs</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dirty="0">
                <a:effectLst/>
                <a:latin typeface="Acumin Pro Light" panose="020B0404020202020204"/>
                <a:ea typeface="Calibri" panose="020F0502020204030204" pitchFamily="34" charset="0"/>
                <a:cs typeface="Times New Roman" panose="02020603050405020304" pitchFamily="18" charset="0"/>
              </a:rPr>
              <a:t>Airports, Sectionals, NOTAMs</a:t>
            </a:r>
            <a:br>
              <a:rPr lang="en-US" sz="1600" dirty="0">
                <a:effectLst/>
                <a:latin typeface="Acumin Pro Light" panose="020B0404020202020204"/>
                <a:ea typeface="Calibri" panose="020F0502020204030204" pitchFamily="34" charset="0"/>
                <a:cs typeface="Times New Roman" panose="02020603050405020304" pitchFamily="18" charset="0"/>
              </a:rPr>
            </a:br>
            <a:endParaRPr lang="en-US" sz="1050" dirty="0">
              <a:effectLst/>
              <a:latin typeface="Acumin Pro Light" panose="020B0404020202020204"/>
              <a:ea typeface="Calibri" panose="020F0502020204030204" pitchFamily="34"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FE701F62-9FE2-1330-0251-D781243F62E9}"/>
              </a:ext>
            </a:extLst>
          </p:cNvPr>
          <p:cNvSpPr txBox="1">
            <a:spLocks/>
          </p:cNvSpPr>
          <p:nvPr/>
        </p:nvSpPr>
        <p:spPr>
          <a:xfrm>
            <a:off x="2476093" y="3075980"/>
            <a:ext cx="2717848" cy="1256329"/>
          </a:xfrm>
          <a:prstGeom prst="rect">
            <a:avLst/>
          </a:prstGeom>
        </p:spPr>
        <p:txBody>
          <a:bodyPr/>
          <a:lstStyle>
            <a:lvl1pPr marL="0" indent="0" algn="l" defTabSz="1828434" rtl="0" eaLnBrk="1" latinLnBrk="0" hangingPunct="1">
              <a:lnSpc>
                <a:spcPct val="90000"/>
              </a:lnSpc>
              <a:spcBef>
                <a:spcPts val="2000"/>
              </a:spcBef>
              <a:buFont typeface="Arial" charset="0"/>
              <a:buNone/>
              <a:defRPr lang="en-US" sz="48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1pPr>
            <a:lvl2pPr marL="914217" indent="0" algn="l" defTabSz="1828434" rtl="0" eaLnBrk="1" latinLnBrk="0" hangingPunct="1">
              <a:lnSpc>
                <a:spcPct val="90000"/>
              </a:lnSpc>
              <a:spcBef>
                <a:spcPts val="1000"/>
              </a:spcBef>
              <a:buFont typeface="Arial" charset="0"/>
              <a:buNone/>
              <a:defRPr lang="en-US" sz="40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2pPr>
            <a:lvl3pPr marL="1828434" indent="0" algn="l" defTabSz="1828434" rtl="0" eaLnBrk="1" latinLnBrk="0" hangingPunct="1">
              <a:lnSpc>
                <a:spcPct val="90000"/>
              </a:lnSpc>
              <a:spcBef>
                <a:spcPts val="1000"/>
              </a:spcBef>
              <a:buFont typeface="Arial" charset="0"/>
              <a:buNone/>
              <a:defRPr lang="en-US" sz="36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3pPr>
            <a:lvl4pPr marL="2742651" indent="0" algn="l" defTabSz="1828434" rtl="0" eaLnBrk="1" latinLnBrk="0" hangingPunct="1">
              <a:lnSpc>
                <a:spcPct val="90000"/>
              </a:lnSpc>
              <a:spcBef>
                <a:spcPts val="1000"/>
              </a:spcBef>
              <a:buFont typeface="Arial" charset="0"/>
              <a:buNone/>
              <a:defRPr lang="en-US" sz="3200" b="0" i="0" kern="1200" dirty="0" smtClean="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4pPr>
            <a:lvl5pPr marL="3656868" indent="0" algn="l" defTabSz="1828434" rtl="0" eaLnBrk="1" latinLnBrk="0" hangingPunct="1">
              <a:lnSpc>
                <a:spcPct val="90000"/>
              </a:lnSpc>
              <a:spcBef>
                <a:spcPts val="1000"/>
              </a:spcBef>
              <a:buFont typeface="Arial" charset="0"/>
              <a:buNone/>
              <a:defRPr lang="en-US" sz="3200" b="0" i="0" kern="1200" dirty="0">
                <a:solidFill>
                  <a:srgbClr val="000000"/>
                </a:solidFill>
                <a:effectLst/>
                <a:latin typeface="Acumin Pro Light" panose="020B0404020202020204" pitchFamily="34" charset="77"/>
                <a:ea typeface="Acumin Pro Light" panose="020B0404020202020204" pitchFamily="34" charset="77"/>
                <a:cs typeface="Acumin Pro Light" panose="020B0404020202020204" pitchFamily="34" charset="77"/>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R="0" lvl="0">
              <a:lnSpc>
                <a:spcPct val="107000"/>
              </a:lnSpc>
              <a:spcBef>
                <a:spcPts val="0"/>
              </a:spcBef>
              <a:spcAft>
                <a:spcPts val="800"/>
              </a:spcAft>
              <a:tabLst>
                <a:tab pos="457200" algn="l"/>
              </a:tabLst>
            </a:pPr>
            <a:endParaRPr lang="en-US" sz="1600">
              <a:effectLst/>
              <a:latin typeface="Acumin Pro Light" panose="020B0404020202020204"/>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a:effectLst/>
                <a:latin typeface="Acumin Pro Light" panose="020B0404020202020204"/>
                <a:ea typeface="Calibri" panose="020F0502020204030204" pitchFamily="34" charset="0"/>
                <a:cs typeface="Times New Roman" panose="02020603050405020304" pitchFamily="18" charset="0"/>
              </a:rPr>
              <a:t>2 Mississippi </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a:latin typeface="Acumin Pro Light" panose="020B0404020202020204"/>
                <a:ea typeface="Calibri" panose="020F0502020204030204" pitchFamily="34" charset="0"/>
                <a:cs typeface="Times New Roman" panose="02020603050405020304" pitchFamily="18" charset="0"/>
              </a:rPr>
              <a:t>8</a:t>
            </a:r>
            <a:r>
              <a:rPr lang="en-US" sz="1600">
                <a:effectLst/>
                <a:latin typeface="Acumin Pro Light" panose="020B0404020202020204"/>
                <a:ea typeface="Calibri" panose="020F0502020204030204" pitchFamily="34" charset="0"/>
                <a:cs typeface="Times New Roman" panose="02020603050405020304" pitchFamily="18" charset="0"/>
              </a:rPr>
              <a:t> Montana</a:t>
            </a:r>
          </a:p>
          <a:p>
            <a:pPr marL="742950" marR="0" lvl="1" indent="-285750">
              <a:lnSpc>
                <a:spcPct val="107000"/>
              </a:lnSpc>
              <a:spcBef>
                <a:spcPts val="0"/>
              </a:spcBef>
              <a:spcAft>
                <a:spcPts val="0"/>
              </a:spcAft>
              <a:buFont typeface="Times New Roman" panose="02020603050405020304" pitchFamily="18" charset="0"/>
              <a:buChar char="–"/>
              <a:tabLst>
                <a:tab pos="914400" algn="l"/>
              </a:tabLst>
            </a:pPr>
            <a:r>
              <a:rPr lang="en-US" sz="1600">
                <a:effectLst/>
                <a:latin typeface="Acumin Pro Light" panose="020B0404020202020204"/>
                <a:ea typeface="Calibri" panose="020F0502020204030204" pitchFamily="34" charset="0"/>
                <a:cs typeface="Times New Roman" panose="02020603050405020304" pitchFamily="18" charset="0"/>
              </a:rPr>
              <a:t>1 Utah</a:t>
            </a:r>
            <a:r>
              <a:rPr lang="en-US" sz="1800">
                <a:latin typeface="Calibri" panose="020F0502020204030204" pitchFamily="34" charset="0"/>
                <a:ea typeface="Calibri" panose="020F0502020204030204" pitchFamily="34" charset="0"/>
                <a:cs typeface="Times New Roman" panose="02020603050405020304" pitchFamily="18" charset="0"/>
              </a:rPr>
              <a:t/>
            </a:r>
            <a:br>
              <a:rPr lang="en-US" sz="1800">
                <a:latin typeface="Calibri" panose="020F0502020204030204" pitchFamily="34" charset="0"/>
                <a:ea typeface="Calibri" panose="020F0502020204030204" pitchFamily="34" charset="0"/>
                <a:cs typeface="Times New Roman" panose="02020603050405020304" pitchFamily="18" charset="0"/>
              </a:rPr>
            </a:b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Qr code&#10;&#10;Description automatically generated">
            <a:extLst>
              <a:ext uri="{FF2B5EF4-FFF2-40B4-BE49-F238E27FC236}">
                <a16:creationId xmlns:a16="http://schemas.microsoft.com/office/drawing/2014/main" id="{0233D824-EBBC-DDFD-16ED-0381883BAB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547" y="4835844"/>
            <a:ext cx="1280973" cy="1280973"/>
          </a:xfrm>
          <a:prstGeom prst="rect">
            <a:avLst/>
          </a:prstGeom>
        </p:spPr>
      </p:pic>
    </p:spTree>
    <p:extLst>
      <p:ext uri="{BB962C8B-B14F-4D97-AF65-F5344CB8AC3E}">
        <p14:creationId xmlns:p14="http://schemas.microsoft.com/office/powerpoint/2010/main" val="4036047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3D164-EC84-1B6F-134C-72690BDFE85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4800">
                <a:solidFill>
                  <a:srgbClr val="FFFFFF"/>
                </a:solidFill>
              </a:rPr>
              <a:t>Know Before You Go &amp; Check Enroute</a:t>
            </a:r>
          </a:p>
        </p:txBody>
      </p:sp>
      <p:pic>
        <p:nvPicPr>
          <p:cNvPr id="6" name="Picture 3" descr="A sign on a mountain&#10;&#10;Description automatically generated with low confidence">
            <a:extLst>
              <a:ext uri="{FF2B5EF4-FFF2-40B4-BE49-F238E27FC236}">
                <a16:creationId xmlns:a16="http://schemas.microsoft.com/office/drawing/2014/main" id="{5E737FD9-22D1-163F-0579-E9223E173281}"/>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6424"/>
          <a:stretch/>
        </p:blipFill>
        <p:spPr bwMode="auto">
          <a:xfrm>
            <a:off x="335570" y="307731"/>
            <a:ext cx="5424857" cy="399763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 name="Picture 2">
            <a:extLst>
              <a:ext uri="{FF2B5EF4-FFF2-40B4-BE49-F238E27FC236}">
                <a16:creationId xmlns:a16="http://schemas.microsoft.com/office/drawing/2014/main" id="{A407800C-8212-9AF5-7827-7899EA37E6B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7153"/>
          <a:stretch/>
        </p:blipFill>
        <p:spPr bwMode="auto">
          <a:xfrm>
            <a:off x="6416043" y="337276"/>
            <a:ext cx="5455917" cy="39385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5" name="Straight Connector 14">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774DEEA-A882-1A2A-2EA1-CF9A986055F7}"/>
              </a:ext>
            </a:extLst>
          </p:cNvPr>
          <p:cNvSpPr txBox="1"/>
          <p:nvPr/>
        </p:nvSpPr>
        <p:spPr>
          <a:xfrm>
            <a:off x="1075733" y="5871974"/>
            <a:ext cx="10929356" cy="369332"/>
          </a:xfrm>
          <a:prstGeom prst="rect">
            <a:avLst/>
          </a:prstGeom>
          <a:noFill/>
        </p:spPr>
        <p:txBody>
          <a:bodyPr wrap="square" rtlCol="0">
            <a:spAutoFit/>
          </a:bodyPr>
          <a:lstStyle/>
          <a:p>
            <a:r>
              <a:rPr lang="en-US">
                <a:solidFill>
                  <a:schemeClr val="accent1">
                    <a:lumMod val="60000"/>
                    <a:lumOff val="40000"/>
                  </a:schemeClr>
                </a:solidFill>
              </a:rPr>
              <a:t>A self-briefing resource to enhance preflight planning and improve decision making before and after takeoff</a:t>
            </a:r>
          </a:p>
        </p:txBody>
      </p:sp>
      <p:sp>
        <p:nvSpPr>
          <p:cNvPr id="8" name="TextBox 7">
            <a:extLst>
              <a:ext uri="{FF2B5EF4-FFF2-40B4-BE49-F238E27FC236}">
                <a16:creationId xmlns:a16="http://schemas.microsoft.com/office/drawing/2014/main" id="{31913CC3-F589-E80A-3B90-3500E643DFA6}"/>
              </a:ext>
            </a:extLst>
          </p:cNvPr>
          <p:cNvSpPr txBox="1"/>
          <p:nvPr/>
        </p:nvSpPr>
        <p:spPr>
          <a:xfrm>
            <a:off x="527538" y="477749"/>
            <a:ext cx="2992582" cy="369332"/>
          </a:xfrm>
          <a:prstGeom prst="rect">
            <a:avLst/>
          </a:prstGeom>
          <a:noFill/>
        </p:spPr>
        <p:txBody>
          <a:bodyPr wrap="square" rtlCol="0">
            <a:spAutoFit/>
          </a:bodyPr>
          <a:lstStyle/>
          <a:p>
            <a:r>
              <a:rPr lang="en-US">
                <a:solidFill>
                  <a:srgbClr val="FFFF00"/>
                </a:solidFill>
              </a:rPr>
              <a:t>Clear-Day Comparison Image</a:t>
            </a:r>
          </a:p>
        </p:txBody>
      </p:sp>
      <p:sp>
        <p:nvSpPr>
          <p:cNvPr id="9" name="TextBox 8">
            <a:extLst>
              <a:ext uri="{FF2B5EF4-FFF2-40B4-BE49-F238E27FC236}">
                <a16:creationId xmlns:a16="http://schemas.microsoft.com/office/drawing/2014/main" id="{0F5BC568-3474-114C-0E2A-29E557D8A762}"/>
              </a:ext>
            </a:extLst>
          </p:cNvPr>
          <p:cNvSpPr txBox="1"/>
          <p:nvPr/>
        </p:nvSpPr>
        <p:spPr>
          <a:xfrm>
            <a:off x="6540411" y="464249"/>
            <a:ext cx="2992582" cy="369332"/>
          </a:xfrm>
          <a:prstGeom prst="rect">
            <a:avLst/>
          </a:prstGeom>
          <a:noFill/>
        </p:spPr>
        <p:txBody>
          <a:bodyPr wrap="square" rtlCol="0">
            <a:spAutoFit/>
          </a:bodyPr>
          <a:lstStyle/>
          <a:p>
            <a:r>
              <a:rPr lang="en-US">
                <a:solidFill>
                  <a:srgbClr val="FFFF00"/>
                </a:solidFill>
              </a:rPr>
              <a:t>Current Image</a:t>
            </a:r>
          </a:p>
        </p:txBody>
      </p:sp>
    </p:spTree>
    <p:extLst>
      <p:ext uri="{BB962C8B-B14F-4D97-AF65-F5344CB8AC3E}">
        <p14:creationId xmlns:p14="http://schemas.microsoft.com/office/powerpoint/2010/main" val="3343899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AA72BD9-2C5A-4EDC-931F-5AA08EACA0F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229BBAF-BF5B-9225-D5FA-C2ABBC40494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548" t="6593" r="11632" b="-1"/>
          <a:stretch/>
        </p:blipFill>
        <p:spPr bwMode="auto">
          <a:xfrm>
            <a:off x="3522468" y="10"/>
            <a:ext cx="8669532"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a:extLst>
              <a:ext uri="{FF2B5EF4-FFF2-40B4-BE49-F238E27FC236}">
                <a16:creationId xmlns:a16="http://schemas.microsoft.com/office/drawing/2014/main" id="{DD3981AC-7B61-4947-BCF3-F7AA7FA385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407BB-75E4-7B01-9D1B-ECFC789F3DB8}"/>
              </a:ext>
            </a:extLst>
          </p:cNvPr>
          <p:cNvSpPr>
            <a:spLocks noGrp="1"/>
          </p:cNvSpPr>
          <p:nvPr>
            <p:ph type="title"/>
          </p:nvPr>
        </p:nvSpPr>
        <p:spPr>
          <a:xfrm>
            <a:off x="371094" y="1063016"/>
            <a:ext cx="4032955" cy="1124712"/>
          </a:xfrm>
        </p:spPr>
        <p:txBody>
          <a:bodyPr anchor="b">
            <a:normAutofit fontScale="90000"/>
          </a:bodyPr>
          <a:lstStyle/>
          <a:p>
            <a:r>
              <a:rPr lang="en-US" sz="4000">
                <a:solidFill>
                  <a:schemeClr val="accent1">
                    <a:lumMod val="60000"/>
                    <a:lumOff val="40000"/>
                  </a:schemeClr>
                </a:solidFill>
              </a:rPr>
              <a:t>Weather Camera Impact</a:t>
            </a:r>
          </a:p>
        </p:txBody>
      </p:sp>
      <p:sp>
        <p:nvSpPr>
          <p:cNvPr id="21" name="Rectangle 20">
            <a:extLst>
              <a:ext uri="{FF2B5EF4-FFF2-40B4-BE49-F238E27FC236}">
                <a16:creationId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05317B2-025B-4FDF-5609-EC886C7C86FE}"/>
              </a:ext>
            </a:extLst>
          </p:cNvPr>
          <p:cNvSpPr>
            <a:spLocks noGrp="1"/>
          </p:cNvSpPr>
          <p:nvPr>
            <p:ph idx="1"/>
          </p:nvPr>
        </p:nvSpPr>
        <p:spPr>
          <a:xfrm>
            <a:off x="371093" y="2718054"/>
            <a:ext cx="5031085" cy="3571152"/>
          </a:xfrm>
        </p:spPr>
        <p:txBody>
          <a:bodyPr anchor="t">
            <a:normAutofit lnSpcReduction="10000"/>
          </a:bodyPr>
          <a:lstStyle/>
          <a:p>
            <a:r>
              <a:rPr lang="en-US" sz="2000"/>
              <a:t>85% reduction in weather-related accidents</a:t>
            </a:r>
          </a:p>
          <a:p>
            <a:endParaRPr lang="en-US" sz="2000"/>
          </a:p>
          <a:p>
            <a:r>
              <a:rPr lang="en-US" sz="2000"/>
              <a:t>69% reduction in weather-related flight interruptions</a:t>
            </a:r>
          </a:p>
          <a:p>
            <a:endParaRPr lang="en-US" sz="2000"/>
          </a:p>
          <a:p>
            <a:r>
              <a:rPr lang="en-US" sz="2000"/>
              <a:t>Recommended by the NTSB </a:t>
            </a:r>
          </a:p>
          <a:p>
            <a:endParaRPr lang="en-US" sz="2000"/>
          </a:p>
          <a:p>
            <a:r>
              <a:rPr lang="en-US" sz="2000"/>
              <a:t>Recommended  by the Senate Transportation Housing and Urban Development (THUD) Committee</a:t>
            </a:r>
          </a:p>
        </p:txBody>
      </p:sp>
    </p:spTree>
    <p:extLst>
      <p:ext uri="{BB962C8B-B14F-4D97-AF65-F5344CB8AC3E}">
        <p14:creationId xmlns:p14="http://schemas.microsoft.com/office/powerpoint/2010/main" val="610999358"/>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94AA2BD-2E3F-4B1D-8127-5744B81153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05C602-E1E8-B751-AD2B-36D80C19FF08}"/>
              </a:ext>
            </a:extLst>
          </p:cNvPr>
          <p:cNvSpPr>
            <a:spLocks noGrp="1"/>
          </p:cNvSpPr>
          <p:nvPr>
            <p:ph type="title"/>
          </p:nvPr>
        </p:nvSpPr>
        <p:spPr>
          <a:xfrm>
            <a:off x="363108" y="1004928"/>
            <a:ext cx="4485861" cy="808126"/>
          </a:xfrm>
        </p:spPr>
        <p:txBody>
          <a:bodyPr anchor="b">
            <a:normAutofit/>
          </a:bodyPr>
          <a:lstStyle/>
          <a:p>
            <a:r>
              <a:rPr lang="en-US" sz="3600" b="1" dirty="0"/>
              <a:t>Program Expansion</a:t>
            </a:r>
          </a:p>
        </p:txBody>
      </p:sp>
      <p:sp>
        <p:nvSpPr>
          <p:cNvPr id="23" name="Rectangle 22">
            <a:extLst>
              <a:ext uri="{FF2B5EF4-FFF2-40B4-BE49-F238E27FC236}">
                <a16:creationId xmlns:a16="http://schemas.microsoft.com/office/drawing/2014/main" id="{4BD02261-2DC8-4AA8-9E16-7751AE89244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3D752CF2-2291-40B5-B462-C17B174C10B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22C5DE6-ADDE-2A72-7950-3A9DF7463773}"/>
              </a:ext>
            </a:extLst>
          </p:cNvPr>
          <p:cNvSpPr>
            <a:spLocks noGrp="1"/>
          </p:cNvSpPr>
          <p:nvPr>
            <p:ph idx="1"/>
          </p:nvPr>
        </p:nvSpPr>
        <p:spPr>
          <a:xfrm>
            <a:off x="181937" y="2470011"/>
            <a:ext cx="4896573" cy="3910208"/>
          </a:xfrm>
        </p:spPr>
        <p:txBody>
          <a:bodyPr anchor="t">
            <a:normAutofit/>
          </a:bodyPr>
          <a:lstStyle/>
          <a:p>
            <a:r>
              <a:rPr lang="en-US" sz="1800" dirty="0"/>
              <a:t>Applications</a:t>
            </a:r>
          </a:p>
          <a:p>
            <a:pPr lvl="1"/>
            <a:r>
              <a:rPr lang="en-US" sz="1800" dirty="0"/>
              <a:t>Near mountains/high terrain</a:t>
            </a:r>
          </a:p>
          <a:p>
            <a:pPr lvl="1"/>
            <a:r>
              <a:rPr lang="en-US" sz="1800" dirty="0"/>
              <a:t>Common flight routes with gaps in certified weather stations</a:t>
            </a:r>
          </a:p>
          <a:p>
            <a:pPr lvl="1"/>
            <a:r>
              <a:rPr lang="en-US" sz="1800" dirty="0"/>
              <a:t>Heliports/Hospitals</a:t>
            </a:r>
          </a:p>
          <a:p>
            <a:pPr lvl="1"/>
            <a:r>
              <a:rPr lang="en-US" sz="1800" dirty="0"/>
              <a:t>Lakes/Rivers with float-plane operations</a:t>
            </a:r>
          </a:p>
          <a:p>
            <a:pPr lvl="1"/>
            <a:r>
              <a:rPr lang="en-US" sz="1800" dirty="0"/>
              <a:t>Validate airport conditions</a:t>
            </a:r>
          </a:p>
          <a:p>
            <a:endParaRPr lang="en-US" sz="1800" dirty="0"/>
          </a:p>
          <a:p>
            <a:r>
              <a:rPr lang="en-US" sz="1800" dirty="0"/>
              <a:t>Feedback Welcome</a:t>
            </a:r>
          </a:p>
          <a:p>
            <a:pPr lvl="1"/>
            <a:r>
              <a:rPr lang="en-US" sz="1400" dirty="0"/>
              <a:t>Do you have an opinion on a recommended location?</a:t>
            </a:r>
          </a:p>
          <a:p>
            <a:pPr lvl="1"/>
            <a:r>
              <a:rPr lang="en-US" sz="1400" dirty="0"/>
              <a:t>Send me an email and tell me where and why at:</a:t>
            </a:r>
          </a:p>
        </p:txBody>
      </p:sp>
      <p:pic>
        <p:nvPicPr>
          <p:cNvPr id="5" name="Picture 4">
            <a:extLst>
              <a:ext uri="{FF2B5EF4-FFF2-40B4-BE49-F238E27FC236}">
                <a16:creationId xmlns:a16="http://schemas.microsoft.com/office/drawing/2014/main" id="{FF764BDE-BAE9-05F6-3A97-9706596A5785}"/>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798" r="12889" b="2"/>
          <a:stretch/>
        </p:blipFill>
        <p:spPr bwMode="auto">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pic>
      <p:sp>
        <p:nvSpPr>
          <p:cNvPr id="7" name="TextBox 6">
            <a:extLst>
              <a:ext uri="{FF2B5EF4-FFF2-40B4-BE49-F238E27FC236}">
                <a16:creationId xmlns:a16="http://schemas.microsoft.com/office/drawing/2014/main" id="{A863B56E-E46C-33CD-C126-DEB46CB15363}"/>
              </a:ext>
            </a:extLst>
          </p:cNvPr>
          <p:cNvSpPr txBox="1"/>
          <p:nvPr/>
        </p:nvSpPr>
        <p:spPr>
          <a:xfrm>
            <a:off x="633046" y="5925561"/>
            <a:ext cx="4215923" cy="861774"/>
          </a:xfrm>
          <a:prstGeom prst="rect">
            <a:avLst/>
          </a:prstGeom>
          <a:noFill/>
        </p:spPr>
        <p:txBody>
          <a:bodyPr wrap="square" rtlCol="0">
            <a:spAutoFit/>
          </a:bodyPr>
          <a:lstStyle/>
          <a:p>
            <a:r>
              <a:rPr lang="en-US" sz="3200" b="1" dirty="0">
                <a:solidFill>
                  <a:srgbClr val="FF0000"/>
                </a:solidFill>
              </a:rPr>
              <a:t>Daniel.C.Pope@faa.gov</a:t>
            </a:r>
          </a:p>
          <a:p>
            <a:endParaRPr lang="en-US" dirty="0"/>
          </a:p>
        </p:txBody>
      </p:sp>
    </p:spTree>
    <p:extLst>
      <p:ext uri="{BB962C8B-B14F-4D97-AF65-F5344CB8AC3E}">
        <p14:creationId xmlns:p14="http://schemas.microsoft.com/office/powerpoint/2010/main" val="1563424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A1CE601-43C2-4D11-8F4E-0C444A804B5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8576" y="0"/>
            <a:ext cx="12249151" cy="6858000"/>
          </a:xfrm>
          <a:prstGeom prst="rect">
            <a:avLst/>
          </a:prstGeom>
          <a:ln>
            <a:noFill/>
          </a:ln>
        </p:spPr>
      </p:pic>
      <p:sp>
        <p:nvSpPr>
          <p:cNvPr id="2" name="TextBox 1">
            <a:extLst>
              <a:ext uri="{FF2B5EF4-FFF2-40B4-BE49-F238E27FC236}">
                <a16:creationId xmlns:a16="http://schemas.microsoft.com/office/drawing/2014/main" id="{B70CDA1E-0E35-459F-BD97-30C8FF9D8064}"/>
              </a:ext>
            </a:extLst>
          </p:cNvPr>
          <p:cNvSpPr txBox="1"/>
          <p:nvPr/>
        </p:nvSpPr>
        <p:spPr>
          <a:xfrm>
            <a:off x="7666893" y="142441"/>
            <a:ext cx="4525108" cy="179942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546A"/>
                </a:solidFill>
                <a:effectLst/>
                <a:uLnTx/>
                <a:uFillTx/>
                <a:latin typeface="Calibri" panose="020F0502020204030204"/>
                <a:ea typeface="+mn-ea"/>
                <a:cs typeface="+mn-cs"/>
              </a:rPr>
              <a:t>#1 on the list of Contributing Factors for General Aviation Accidents is Inadequate Preflight Preparation/Planning</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44546A"/>
                </a:solidFill>
                <a:effectLst/>
                <a:uLnTx/>
                <a:uFillTx/>
                <a:latin typeface="Calibri" panose="020F0502020204030204"/>
                <a:ea typeface="+mn-ea"/>
                <a:cs typeface="+mn-cs"/>
              </a:rPr>
              <a:t>AIM, Section 7-6-1 (2022 Version)</a:t>
            </a:r>
          </a:p>
        </p:txBody>
      </p:sp>
    </p:spTree>
    <p:extLst>
      <p:ext uri="{BB962C8B-B14F-4D97-AF65-F5344CB8AC3E}">
        <p14:creationId xmlns:p14="http://schemas.microsoft.com/office/powerpoint/2010/main" val="227983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60BE0A0E-62ED-4295-B6CB-EEFC71880965}"/>
              </a:ext>
            </a:extLst>
          </p:cNvPr>
          <p:cNvSpPr>
            <a:spLocks noGrp="1"/>
          </p:cNvSpPr>
          <p:nvPr>
            <p:ph type="title"/>
          </p:nvPr>
        </p:nvSpPr>
        <p:spPr>
          <a:xfrm>
            <a:off x="491094" y="309884"/>
            <a:ext cx="5113812" cy="1325563"/>
          </a:xfrm>
        </p:spPr>
        <p:txBody>
          <a:bodyPr vert="horz" lIns="91440" tIns="45720" rIns="91440" bIns="45720" rtlCol="0" anchor="b">
            <a:normAutofit/>
          </a:bodyPr>
          <a:lstStyle/>
          <a:p>
            <a:pPr algn="ctr"/>
            <a:r>
              <a:rPr lang="en-US" sz="2800" b="1">
                <a:solidFill>
                  <a:schemeClr val="bg1"/>
                </a:solidFill>
              </a:rPr>
              <a:t>Advisory Circular 91-92</a:t>
            </a:r>
            <a:br>
              <a:rPr lang="en-US" sz="2800" b="1">
                <a:solidFill>
                  <a:schemeClr val="bg1"/>
                </a:solidFill>
              </a:rPr>
            </a:br>
            <a:r>
              <a:rPr lang="en-US" sz="2800" b="1">
                <a:solidFill>
                  <a:schemeClr val="bg1"/>
                </a:solidFill>
              </a:rPr>
              <a:t>Pilot’s Guide to a Preflight Briefing</a:t>
            </a: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FB15EE-B459-4F5C-96C2-A301E4CE4F27}"/>
              </a:ext>
            </a:extLst>
          </p:cNvPr>
          <p:cNvSpPr>
            <a:spLocks noGrp="1"/>
          </p:cNvSpPr>
          <p:nvPr>
            <p:ph sz="half" idx="1"/>
          </p:nvPr>
        </p:nvSpPr>
        <p:spPr>
          <a:xfrm>
            <a:off x="496756" y="2502845"/>
            <a:ext cx="5564180" cy="4011954"/>
          </a:xfrm>
        </p:spPr>
        <p:txBody>
          <a:bodyPr vert="horz" lIns="91440" tIns="45720" rIns="91440" bIns="45720" rtlCol="0" anchor="t">
            <a:normAutofit/>
          </a:bodyPr>
          <a:lstStyle/>
          <a:p>
            <a:r>
              <a:rPr lang="en-US" sz="2000">
                <a:solidFill>
                  <a:schemeClr val="bg1"/>
                </a:solidFill>
              </a:rPr>
              <a:t>Encourages pilots to conduct preflight self-briefings</a:t>
            </a:r>
          </a:p>
          <a:p>
            <a:endParaRPr lang="en-US" sz="2000">
              <a:solidFill>
                <a:schemeClr val="bg1"/>
              </a:solidFill>
            </a:endParaRPr>
          </a:p>
          <a:p>
            <a:r>
              <a:rPr lang="en-US" sz="2000">
                <a:solidFill>
                  <a:schemeClr val="bg1"/>
                </a:solidFill>
              </a:rPr>
              <a:t>Shows pilots how to conduct a regulatory compliant </a:t>
            </a:r>
            <a:r>
              <a:rPr lang="en-US" sz="2400">
                <a:solidFill>
                  <a:schemeClr val="bg1"/>
                </a:solidFill>
              </a:rPr>
              <a:t>preflight</a:t>
            </a:r>
            <a:r>
              <a:rPr lang="en-US" sz="2000">
                <a:solidFill>
                  <a:schemeClr val="bg1"/>
                </a:solidFill>
              </a:rPr>
              <a:t> self-briefing using automated resources</a:t>
            </a:r>
            <a:endParaRPr lang="en-US" sz="2000">
              <a:solidFill>
                <a:schemeClr val="bg1"/>
              </a:solidFill>
              <a:cs typeface="Calibri"/>
            </a:endParaRPr>
          </a:p>
          <a:p>
            <a:endParaRPr lang="en-US" sz="2000">
              <a:solidFill>
                <a:schemeClr val="bg1"/>
              </a:solidFill>
            </a:endParaRPr>
          </a:p>
          <a:p>
            <a:r>
              <a:rPr lang="en-US" sz="2000">
                <a:solidFill>
                  <a:schemeClr val="bg1"/>
                </a:solidFill>
              </a:rPr>
              <a:t>Assists pilots in complying with Title 14 of the Code of Federal Regulations (14 CFR) part 91, §§ 91.103 that states each pilot in command shall become familiar with all available information concerning their flight before departure</a:t>
            </a:r>
          </a:p>
        </p:txBody>
      </p:sp>
      <p:pic>
        <p:nvPicPr>
          <p:cNvPr id="5" name="Content Placeholder 4" descr="Text&#10;&#10;Description automatically generated">
            <a:extLst>
              <a:ext uri="{FF2B5EF4-FFF2-40B4-BE49-F238E27FC236}">
                <a16:creationId xmlns:a16="http://schemas.microsoft.com/office/drawing/2014/main" id="{BF9C4819-7D52-493F-AD67-543453E8DC5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7367468" y="369913"/>
            <a:ext cx="2144089" cy="2784532"/>
          </a:xfrm>
          <a:prstGeom prst="rect">
            <a:avLst/>
          </a:prstGeom>
        </p:spPr>
      </p:pic>
      <p:sp>
        <p:nvSpPr>
          <p:cNvPr id="27" name="Rectangle 26">
            <a:extLst>
              <a:ext uri="{FF2B5EF4-FFF2-40B4-BE49-F238E27FC236}">
                <a16:creationId xmlns:a16="http://schemas.microsoft.com/office/drawing/2014/main" id="{C87417AF-190E-4D6E-AFA6-7D3E84B0B4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0B30ED8-273E-4C07-8568-2FE5CC5C48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Qr code&#10;&#10;Description automatically generated">
            <a:extLst>
              <a:ext uri="{FF2B5EF4-FFF2-40B4-BE49-F238E27FC236}">
                <a16:creationId xmlns:a16="http://schemas.microsoft.com/office/drawing/2014/main" id="{673E94B1-6669-DAE8-0E7A-93A7F971ED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519" y="3759635"/>
            <a:ext cx="2743200" cy="2743200"/>
          </a:xfrm>
          <a:prstGeom prst="rect">
            <a:avLst/>
          </a:prstGeom>
        </p:spPr>
      </p:pic>
    </p:spTree>
    <p:extLst>
      <p:ext uri="{BB962C8B-B14F-4D97-AF65-F5344CB8AC3E}">
        <p14:creationId xmlns:p14="http://schemas.microsoft.com/office/powerpoint/2010/main" val="357629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445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2ECA97-4EF7-48B0-92E9-EFA1AA21272F}"/>
              </a:ext>
            </a:extLst>
          </p:cNvPr>
          <p:cNvSpPr>
            <a:spLocks noGrp="1"/>
          </p:cNvSpPr>
          <p:nvPr>
            <p:ph type="title"/>
          </p:nvPr>
        </p:nvSpPr>
        <p:spPr>
          <a:xfrm>
            <a:off x="524256" y="516804"/>
            <a:ext cx="6594189" cy="1625210"/>
          </a:xfrm>
        </p:spPr>
        <p:txBody>
          <a:bodyPr>
            <a:normAutofit/>
          </a:bodyPr>
          <a:lstStyle/>
          <a:p>
            <a:r>
              <a:rPr lang="en-US">
                <a:solidFill>
                  <a:srgbClr val="FFFFFF"/>
                </a:solidFill>
              </a:rPr>
              <a:t>Benefits of Self-Briefing Skills</a:t>
            </a:r>
          </a:p>
        </p:txBody>
      </p:sp>
      <p:sp>
        <p:nvSpPr>
          <p:cNvPr id="35" name="Rectangle 34">
            <a:extLst>
              <a:ext uri="{FF2B5EF4-FFF2-40B4-BE49-F238E27FC236}">
                <a16:creationId xmlns:a16="http://schemas.microsoft.com/office/drawing/2014/main" id="{36D30126-6314-4A93-B27E-5C66CF781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D293530-D516-4B0F-8653-72F784F82498}"/>
              </a:ext>
            </a:extLst>
          </p:cNvPr>
          <p:cNvSpPr>
            <a:spLocks noGrp="1"/>
          </p:cNvSpPr>
          <p:nvPr>
            <p:ph idx="1"/>
          </p:nvPr>
        </p:nvSpPr>
        <p:spPr>
          <a:xfrm>
            <a:off x="7906436" y="2432305"/>
            <a:ext cx="3833497" cy="3845909"/>
          </a:xfrm>
        </p:spPr>
        <p:txBody>
          <a:bodyPr anchor="ctr">
            <a:normAutofit/>
          </a:bodyPr>
          <a:lstStyle/>
          <a:p>
            <a:pPr marL="228600" marR="0" lvl="1" fontAlgn="base">
              <a:lnSpc>
                <a:spcPct val="110000"/>
              </a:lnSpc>
              <a:spcBef>
                <a:spcPts val="1000"/>
              </a:spcBef>
              <a:spcAft>
                <a:spcPct val="0"/>
              </a:spcAft>
              <a:buClrTx/>
              <a:buSzTx/>
              <a:tabLst/>
              <a:defRPr/>
            </a:pPr>
            <a:r>
              <a:rPr lang="en-US" sz="1600">
                <a:solidFill>
                  <a:srgbClr val="FFFFFF"/>
                </a:solidFill>
              </a:rPr>
              <a:t>Enhances the pilots’ weather interpretation and risk management skills to better understand real time weather data affecting their route of flight</a:t>
            </a:r>
          </a:p>
          <a:p>
            <a:pPr marL="228600" marR="0" lvl="1" fontAlgn="base">
              <a:lnSpc>
                <a:spcPct val="110000"/>
              </a:lnSpc>
              <a:spcBef>
                <a:spcPts val="1000"/>
              </a:spcBef>
              <a:spcAft>
                <a:spcPct val="0"/>
              </a:spcAft>
              <a:buClrTx/>
              <a:buSzTx/>
              <a:tabLst/>
              <a:defRPr/>
            </a:pPr>
            <a:r>
              <a:rPr lang="en-US" sz="1600">
                <a:solidFill>
                  <a:srgbClr val="FFFFFF"/>
                </a:solidFill>
              </a:rPr>
              <a:t>Pilots become more comfortable with using available weather resources</a:t>
            </a:r>
          </a:p>
          <a:p>
            <a:pPr marL="228600" marR="0" lvl="1" fontAlgn="base">
              <a:lnSpc>
                <a:spcPct val="110000"/>
              </a:lnSpc>
              <a:spcBef>
                <a:spcPts val="1000"/>
              </a:spcBef>
              <a:spcAft>
                <a:spcPct val="0"/>
              </a:spcAft>
              <a:buClrTx/>
              <a:buSzTx/>
              <a:tabLst/>
              <a:defRPr/>
            </a:pPr>
            <a:r>
              <a:rPr lang="en-US" sz="1600">
                <a:solidFill>
                  <a:srgbClr val="FFFFFF"/>
                </a:solidFill>
              </a:rPr>
              <a:t>Assists pilots in making better “go-no-go” decisions</a:t>
            </a:r>
          </a:p>
          <a:p>
            <a:pPr marL="228600" marR="0" lvl="1" fontAlgn="base">
              <a:lnSpc>
                <a:spcPct val="110000"/>
              </a:lnSpc>
              <a:spcBef>
                <a:spcPts val="1000"/>
              </a:spcBef>
              <a:spcAft>
                <a:spcPct val="0"/>
              </a:spcAft>
              <a:buClrTx/>
              <a:buSzTx/>
              <a:tabLst/>
              <a:defRPr/>
            </a:pPr>
            <a:r>
              <a:rPr lang="en-US" sz="1600">
                <a:solidFill>
                  <a:srgbClr val="FFFFFF"/>
                </a:solidFill>
              </a:rPr>
              <a:t>Prepares pilots to assess risk of constantly changing weather conditions while in flight  </a:t>
            </a:r>
          </a:p>
        </p:txBody>
      </p:sp>
      <p:grpSp>
        <p:nvGrpSpPr>
          <p:cNvPr id="6" name="Group 5">
            <a:extLst>
              <a:ext uri="{FF2B5EF4-FFF2-40B4-BE49-F238E27FC236}">
                <a16:creationId xmlns:a16="http://schemas.microsoft.com/office/drawing/2014/main" id="{46F3BF8C-CDE6-4DEE-81F9-4E107C6B3427}"/>
              </a:ext>
            </a:extLst>
          </p:cNvPr>
          <p:cNvGrpSpPr/>
          <p:nvPr/>
        </p:nvGrpSpPr>
        <p:grpSpPr>
          <a:xfrm>
            <a:off x="697487" y="2576063"/>
            <a:ext cx="6318424" cy="3646887"/>
            <a:chOff x="697487" y="2660287"/>
            <a:chExt cx="6318424" cy="3646887"/>
          </a:xfrm>
        </p:grpSpPr>
        <p:pic>
          <p:nvPicPr>
            <p:cNvPr id="5" name="Picture 4">
              <a:extLst>
                <a:ext uri="{FF2B5EF4-FFF2-40B4-BE49-F238E27FC236}">
                  <a16:creationId xmlns:a16="http://schemas.microsoft.com/office/drawing/2014/main" id="{C7620066-4326-4F14-B043-6A9334644725}"/>
                </a:ext>
              </a:extLst>
            </p:cNvPr>
            <p:cNvPicPr>
              <a:picLocks noChangeAspect="1"/>
            </p:cNvPicPr>
            <p:nvPr/>
          </p:nvPicPr>
          <p:blipFill rotWithShape="1">
            <a:blip r:embed="rId2">
              <a:extLst>
                <a:ext uri="{28A0092B-C50C-407E-A947-70E740481C1C}">
                  <a14:useLocalDpi xmlns:a14="http://schemas.microsoft.com/office/drawing/2010/main" val="0"/>
                </a:ext>
              </a:extLst>
            </a:blip>
            <a:srcRect t="46" b="46"/>
            <a:stretch/>
          </p:blipFill>
          <p:spPr>
            <a:xfrm>
              <a:off x="697487" y="2660287"/>
              <a:ext cx="6318424" cy="3646887"/>
            </a:xfrm>
            <a:prstGeom prst="rect">
              <a:avLst/>
            </a:prstGeom>
          </p:spPr>
        </p:pic>
        <p:sp>
          <p:nvSpPr>
            <p:cNvPr id="4" name="Rectangle 3">
              <a:extLst>
                <a:ext uri="{FF2B5EF4-FFF2-40B4-BE49-F238E27FC236}">
                  <a16:creationId xmlns:a16="http://schemas.microsoft.com/office/drawing/2014/main" id="{598C88AB-DCCB-406B-9B97-FC36E5F9E217}"/>
                </a:ext>
              </a:extLst>
            </p:cNvPr>
            <p:cNvSpPr/>
            <p:nvPr/>
          </p:nvSpPr>
          <p:spPr>
            <a:xfrm>
              <a:off x="697487" y="2660287"/>
              <a:ext cx="6318424" cy="131039"/>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2EA69017-DA53-48FD-8C87-1FAFF2C3DE01}"/>
              </a:ext>
            </a:extLst>
          </p:cNvPr>
          <p:cNvSpPr txBox="1"/>
          <p:nvPr/>
        </p:nvSpPr>
        <p:spPr>
          <a:xfrm>
            <a:off x="7661488" y="612527"/>
            <a:ext cx="400625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charset="0"/>
                <a:ea typeface="+mn-ea"/>
                <a:cs typeface="+mn-cs"/>
              </a:rPr>
              <a:t>There are several reasons why developing the knowledge and skill to conduct a preflight self-briefing using online weather resources is an advantage and highly recommended by the FAA: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04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5FBABA-2178-8371-B731-DF1001D1CAC9}"/>
              </a:ext>
            </a:extLst>
          </p:cNvPr>
          <p:cNvSpPr/>
          <p:nvPr/>
        </p:nvSpPr>
        <p:spPr>
          <a:xfrm>
            <a:off x="0" y="364"/>
            <a:ext cx="12192000" cy="685763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C34E4D-6D91-4AA7-4BF7-81F3C6879E9D}"/>
              </a:ext>
            </a:extLst>
          </p:cNvPr>
          <p:cNvSpPr/>
          <p:nvPr/>
        </p:nvSpPr>
        <p:spPr>
          <a:xfrm>
            <a:off x="6702654" y="1007368"/>
            <a:ext cx="4558904" cy="38384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sp>
        <p:nvSpPr>
          <p:cNvPr id="25" name="Rectangle 24">
            <a:extLst>
              <a:ext uri="{FF2B5EF4-FFF2-40B4-BE49-F238E27FC236}">
                <a16:creationId xmlns:a16="http://schemas.microsoft.com/office/drawing/2014/main" id="{26070F1C-7D96-EDD6-4F7D-33B6D313D382}"/>
              </a:ext>
            </a:extLst>
          </p:cNvPr>
          <p:cNvSpPr/>
          <p:nvPr/>
        </p:nvSpPr>
        <p:spPr>
          <a:xfrm>
            <a:off x="819003" y="1007365"/>
            <a:ext cx="4462860" cy="38384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pic>
        <p:nvPicPr>
          <p:cNvPr id="3" name="Picture 2">
            <a:extLst>
              <a:ext uri="{FF2B5EF4-FFF2-40B4-BE49-F238E27FC236}">
                <a16:creationId xmlns:a16="http://schemas.microsoft.com/office/drawing/2014/main" id="{7279638B-FEBE-8838-8111-449B5C4C2DC7}"/>
              </a:ext>
            </a:extLst>
          </p:cNvPr>
          <p:cNvPicPr>
            <a:picLocks noChangeAspect="1"/>
          </p:cNvPicPr>
          <p:nvPr/>
        </p:nvPicPr>
        <p:blipFill>
          <a:blip r:embed="rId2"/>
          <a:stretch>
            <a:fillRect/>
          </a:stretch>
        </p:blipFill>
        <p:spPr>
          <a:xfrm>
            <a:off x="7112660" y="1654228"/>
            <a:ext cx="3783587" cy="2060459"/>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4DF5C3BC-CE98-6421-C6C8-4AF1DB988643}"/>
              </a:ext>
            </a:extLst>
          </p:cNvPr>
          <p:cNvPicPr>
            <a:picLocks noChangeAspect="1"/>
          </p:cNvPicPr>
          <p:nvPr/>
        </p:nvPicPr>
        <p:blipFill>
          <a:blip r:embed="rId3"/>
          <a:stretch>
            <a:fillRect/>
          </a:stretch>
        </p:blipFill>
        <p:spPr>
          <a:xfrm>
            <a:off x="1186518" y="1670035"/>
            <a:ext cx="3777993" cy="2044649"/>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56C2CE99-C1D1-E592-2ABF-26FADD8EAC14}"/>
              </a:ext>
            </a:extLst>
          </p:cNvPr>
          <p:cNvSpPr txBox="1"/>
          <p:nvPr/>
        </p:nvSpPr>
        <p:spPr>
          <a:xfrm>
            <a:off x="629654" y="45571"/>
            <a:ext cx="10932691" cy="646331"/>
          </a:xfrm>
          <a:prstGeom prst="rect">
            <a:avLst/>
          </a:prstGeom>
          <a:noFill/>
        </p:spPr>
        <p:txBody>
          <a:bodyPr wrap="square" rtlCol="0">
            <a:spAutoFit/>
          </a:bodyPr>
          <a:lstStyle/>
          <a:p>
            <a:pPr defTabSz="342900"/>
            <a:r>
              <a:rPr lang="en-US" sz="3600" b="1">
                <a:solidFill>
                  <a:prstClr val="black"/>
                </a:solidFill>
                <a:latin typeface="Calibri" panose="020F0502020204030204"/>
              </a:rPr>
              <a:t>FAA Flight Service Preflight Self-Briefing WINGS Courses</a:t>
            </a:r>
          </a:p>
        </p:txBody>
      </p:sp>
      <p:sp>
        <p:nvSpPr>
          <p:cNvPr id="12" name="TextBox 11">
            <a:extLst>
              <a:ext uri="{FF2B5EF4-FFF2-40B4-BE49-F238E27FC236}">
                <a16:creationId xmlns:a16="http://schemas.microsoft.com/office/drawing/2014/main" id="{8623590F-70F2-27E0-5B24-5569350D6000}"/>
              </a:ext>
            </a:extLst>
          </p:cNvPr>
          <p:cNvSpPr txBox="1"/>
          <p:nvPr/>
        </p:nvSpPr>
        <p:spPr>
          <a:xfrm>
            <a:off x="1795898" y="1119410"/>
            <a:ext cx="2832875" cy="461665"/>
          </a:xfrm>
          <a:prstGeom prst="rect">
            <a:avLst/>
          </a:prstGeom>
          <a:noFill/>
        </p:spPr>
        <p:txBody>
          <a:bodyPr wrap="square" rtlCol="0">
            <a:spAutoFit/>
          </a:bodyPr>
          <a:lstStyle/>
          <a:p>
            <a:pPr defTabSz="342900"/>
            <a:r>
              <a:rPr lang="en-US" sz="2400">
                <a:solidFill>
                  <a:prstClr val="black"/>
                </a:solidFill>
                <a:latin typeface="Calibri" panose="020F0502020204030204"/>
              </a:rPr>
              <a:t>VFR &amp; Student Pilots</a:t>
            </a:r>
          </a:p>
        </p:txBody>
      </p:sp>
      <p:sp>
        <p:nvSpPr>
          <p:cNvPr id="13" name="TextBox 12">
            <a:extLst>
              <a:ext uri="{FF2B5EF4-FFF2-40B4-BE49-F238E27FC236}">
                <a16:creationId xmlns:a16="http://schemas.microsoft.com/office/drawing/2014/main" id="{B8C8E2F1-9A6F-8BFB-D296-A33AEDDCC246}"/>
              </a:ext>
            </a:extLst>
          </p:cNvPr>
          <p:cNvSpPr txBox="1"/>
          <p:nvPr/>
        </p:nvSpPr>
        <p:spPr>
          <a:xfrm>
            <a:off x="7461968" y="1104043"/>
            <a:ext cx="3283252" cy="461665"/>
          </a:xfrm>
          <a:prstGeom prst="rect">
            <a:avLst/>
          </a:prstGeom>
          <a:noFill/>
        </p:spPr>
        <p:txBody>
          <a:bodyPr wrap="square" rtlCol="0">
            <a:spAutoFit/>
          </a:bodyPr>
          <a:lstStyle/>
          <a:p>
            <a:pPr defTabSz="342900"/>
            <a:r>
              <a:rPr lang="en-US" sz="2400">
                <a:solidFill>
                  <a:prstClr val="black"/>
                </a:solidFill>
                <a:latin typeface="Calibri" panose="020F0502020204030204"/>
              </a:rPr>
              <a:t>IFR Student &amp; IFR Pilots</a:t>
            </a:r>
          </a:p>
        </p:txBody>
      </p:sp>
      <p:sp>
        <p:nvSpPr>
          <p:cNvPr id="22" name="TextBox 21">
            <a:extLst>
              <a:ext uri="{FF2B5EF4-FFF2-40B4-BE49-F238E27FC236}">
                <a16:creationId xmlns:a16="http://schemas.microsoft.com/office/drawing/2014/main" id="{D8BCD897-9304-9F86-5B36-381340BDD79E}"/>
              </a:ext>
            </a:extLst>
          </p:cNvPr>
          <p:cNvSpPr txBox="1"/>
          <p:nvPr/>
        </p:nvSpPr>
        <p:spPr>
          <a:xfrm>
            <a:off x="7210646" y="3776710"/>
            <a:ext cx="3807725" cy="830997"/>
          </a:xfrm>
          <a:prstGeom prst="rect">
            <a:avLst/>
          </a:prstGeom>
          <a:noFill/>
        </p:spPr>
        <p:txBody>
          <a:bodyPr wrap="square">
            <a:spAutoFit/>
          </a:bodyPr>
          <a:lstStyle/>
          <a:p>
            <a:pPr defTabSz="342900"/>
            <a:r>
              <a:rPr lang="en-US" sz="1200" b="1">
                <a:solidFill>
                  <a:srgbClr val="000000"/>
                </a:solidFill>
                <a:latin typeface="Arial" panose="020B0604020202020204" pitchFamily="34" charset="0"/>
              </a:rPr>
              <a:t>faasafety.gov/wings</a:t>
            </a:r>
          </a:p>
          <a:p>
            <a:pPr defTabSz="342900"/>
            <a:endParaRPr lang="en-US" sz="1200" b="1">
              <a:solidFill>
                <a:srgbClr val="000000"/>
              </a:solidFill>
              <a:latin typeface="Arial" panose="020B0604020202020204" pitchFamily="34" charset="0"/>
            </a:endParaRPr>
          </a:p>
          <a:p>
            <a:pPr defTabSz="342900"/>
            <a:r>
              <a:rPr lang="en-US" sz="1200" b="1">
                <a:solidFill>
                  <a:srgbClr val="000000"/>
                </a:solidFill>
                <a:latin typeface="Arial" panose="020B0604020202020204" pitchFamily="34" charset="0"/>
              </a:rPr>
              <a:t>ALC-889: Conducting Preflight Self-Briefings for IFR Pilots</a:t>
            </a:r>
            <a:endParaRPr lang="en-US" sz="1200">
              <a:solidFill>
                <a:prstClr val="black"/>
              </a:solidFill>
              <a:latin typeface="Calibri" panose="020F0502020204030204"/>
            </a:endParaRPr>
          </a:p>
        </p:txBody>
      </p:sp>
      <p:sp>
        <p:nvSpPr>
          <p:cNvPr id="24" name="TextBox 23">
            <a:extLst>
              <a:ext uri="{FF2B5EF4-FFF2-40B4-BE49-F238E27FC236}">
                <a16:creationId xmlns:a16="http://schemas.microsoft.com/office/drawing/2014/main" id="{6DF7F7D9-1EED-F0C3-8247-EA2E84E641B0}"/>
              </a:ext>
            </a:extLst>
          </p:cNvPr>
          <p:cNvSpPr txBox="1"/>
          <p:nvPr/>
        </p:nvSpPr>
        <p:spPr>
          <a:xfrm>
            <a:off x="1308472" y="3776707"/>
            <a:ext cx="3807725" cy="830997"/>
          </a:xfrm>
          <a:prstGeom prst="rect">
            <a:avLst/>
          </a:prstGeom>
          <a:noFill/>
        </p:spPr>
        <p:txBody>
          <a:bodyPr wrap="square">
            <a:spAutoFit/>
          </a:bodyPr>
          <a:lstStyle/>
          <a:p>
            <a:pPr defTabSz="342900"/>
            <a:r>
              <a:rPr lang="en-US" sz="1200" b="1" dirty="0">
                <a:solidFill>
                  <a:srgbClr val="000000"/>
                </a:solidFill>
                <a:latin typeface="Arial" panose="020B0604020202020204" pitchFamily="34" charset="0"/>
              </a:rPr>
              <a:t>faasafety.gov/wings</a:t>
            </a:r>
            <a:br>
              <a:rPr lang="en-US" sz="1200" b="1" dirty="0">
                <a:solidFill>
                  <a:srgbClr val="000000"/>
                </a:solidFill>
                <a:latin typeface="Arial" panose="020B0604020202020204" pitchFamily="34" charset="0"/>
              </a:rPr>
            </a:br>
            <a:endParaRPr lang="en-US" sz="1200" b="1" dirty="0">
              <a:solidFill>
                <a:srgbClr val="000000"/>
              </a:solidFill>
              <a:latin typeface="Arial" panose="020B0604020202020204" pitchFamily="34" charset="0"/>
            </a:endParaRPr>
          </a:p>
          <a:p>
            <a:pPr defTabSz="342900"/>
            <a:r>
              <a:rPr lang="en-US" sz="1200" b="1" dirty="0">
                <a:solidFill>
                  <a:srgbClr val="000000"/>
                </a:solidFill>
                <a:latin typeface="Arial" panose="020B0604020202020204" pitchFamily="34" charset="0"/>
              </a:rPr>
              <a:t>ALC-683: Conducting Preflight Self-Briefings for Student and VFR Pilots</a:t>
            </a:r>
          </a:p>
        </p:txBody>
      </p:sp>
      <p:pic>
        <p:nvPicPr>
          <p:cNvPr id="4" name="Picture 3" descr="Qr code&#10;&#10;Description automatically generated">
            <a:extLst>
              <a:ext uri="{FF2B5EF4-FFF2-40B4-BE49-F238E27FC236}">
                <a16:creationId xmlns:a16="http://schemas.microsoft.com/office/drawing/2014/main" id="{D0F2022C-F4DE-1D61-4114-F8B48B216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2427" y="5014115"/>
            <a:ext cx="1707355" cy="1707355"/>
          </a:xfrm>
          <a:prstGeom prst="rect">
            <a:avLst/>
          </a:prstGeom>
        </p:spPr>
      </p:pic>
      <p:pic>
        <p:nvPicPr>
          <p:cNvPr id="7" name="Picture 6" descr="Qr code&#10;&#10;Description automatically generated">
            <a:extLst>
              <a:ext uri="{FF2B5EF4-FFF2-40B4-BE49-F238E27FC236}">
                <a16:creationId xmlns:a16="http://schemas.microsoft.com/office/drawing/2014/main" id="{EA811315-5C53-103D-6C65-F7F1C92D3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3578" y="5014115"/>
            <a:ext cx="1721464" cy="1721464"/>
          </a:xfrm>
          <a:prstGeom prst="rect">
            <a:avLst/>
          </a:prstGeom>
        </p:spPr>
      </p:pic>
    </p:spTree>
    <p:extLst>
      <p:ext uri="{BB962C8B-B14F-4D97-AF65-F5344CB8AC3E}">
        <p14:creationId xmlns:p14="http://schemas.microsoft.com/office/powerpoint/2010/main" val="3356657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36D30126-6314-4A93-B27E-5C66CF7819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321732"/>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4038CB10-1F5C-4D54-9DF7-12586DE5B0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0891"/>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15BC04-8DC9-4744-A02D-28AAE7C1E307}"/>
              </a:ext>
            </a:extLst>
          </p:cNvPr>
          <p:cNvSpPr>
            <a:spLocks noGrp="1"/>
          </p:cNvSpPr>
          <p:nvPr>
            <p:ph type="title"/>
          </p:nvPr>
        </p:nvSpPr>
        <p:spPr>
          <a:xfrm>
            <a:off x="524256" y="4765963"/>
            <a:ext cx="6594189" cy="1625210"/>
          </a:xfrm>
        </p:spPr>
        <p:txBody>
          <a:bodyPr vert="horz" lIns="91440" tIns="45720" rIns="91440" bIns="45720" rtlCol="0" anchor="ctr">
            <a:normAutofit/>
          </a:bodyPr>
          <a:lstStyle/>
          <a:p>
            <a:pPr algn="ctr"/>
            <a:r>
              <a:rPr lang="en-US" kern="1200">
                <a:solidFill>
                  <a:srgbClr val="FFFFFF"/>
                </a:solidFill>
                <a:latin typeface="+mj-lt"/>
                <a:ea typeface="+mj-ea"/>
                <a:cs typeface="+mj-cs"/>
              </a:rPr>
              <a:t>The Preflight-Planning Process Flow</a:t>
            </a:r>
          </a:p>
        </p:txBody>
      </p:sp>
      <p:sp>
        <p:nvSpPr>
          <p:cNvPr id="52" name="Rectangle 51">
            <a:extLst>
              <a:ext uri="{FF2B5EF4-FFF2-40B4-BE49-F238E27FC236}">
                <a16:creationId xmlns:a16="http://schemas.microsoft.com/office/drawing/2014/main" id="{73ED6512-6858-4552-B699-9A97FE9A4EA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5D16A09-07D7-4341-A56D-7E77411250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5188" y="2056203"/>
            <a:ext cx="6221419" cy="1579388"/>
          </a:xfrm>
          <a:prstGeom prst="rect">
            <a:avLst/>
          </a:prstGeom>
        </p:spPr>
      </p:pic>
      <p:sp>
        <p:nvSpPr>
          <p:cNvPr id="4" name="TextBox 3">
            <a:extLst>
              <a:ext uri="{FF2B5EF4-FFF2-40B4-BE49-F238E27FC236}">
                <a16:creationId xmlns:a16="http://schemas.microsoft.com/office/drawing/2014/main" id="{CB0EFBF0-DBA6-4BA1-8D4D-1BB25CA35690}"/>
              </a:ext>
            </a:extLst>
          </p:cNvPr>
          <p:cNvSpPr txBox="1"/>
          <p:nvPr/>
        </p:nvSpPr>
        <p:spPr>
          <a:xfrm>
            <a:off x="1246065" y="1804760"/>
            <a:ext cx="4191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4472C4"/>
                </a:solidFill>
                <a:effectLst/>
                <a:uLnTx/>
                <a:uFillTx/>
                <a:latin typeface="Arial" charset="0"/>
                <a:ea typeface="+mn-ea"/>
                <a:cs typeface="+mn-cs"/>
              </a:rPr>
              <a:t>1</a:t>
            </a:r>
          </a:p>
        </p:txBody>
      </p:sp>
      <p:sp>
        <p:nvSpPr>
          <p:cNvPr id="9" name="TextBox 8">
            <a:extLst>
              <a:ext uri="{FF2B5EF4-FFF2-40B4-BE49-F238E27FC236}">
                <a16:creationId xmlns:a16="http://schemas.microsoft.com/office/drawing/2014/main" id="{5D211FFC-E6D1-4DCF-91BE-7EB51F6E76E1}"/>
              </a:ext>
            </a:extLst>
          </p:cNvPr>
          <p:cNvSpPr txBox="1"/>
          <p:nvPr/>
        </p:nvSpPr>
        <p:spPr>
          <a:xfrm>
            <a:off x="2492092" y="1804760"/>
            <a:ext cx="4191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4472C4"/>
                </a:solidFill>
                <a:effectLst/>
                <a:uLnTx/>
                <a:uFillTx/>
                <a:latin typeface="Arial" charset="0"/>
                <a:ea typeface="+mn-ea"/>
                <a:cs typeface="+mn-cs"/>
              </a:rPr>
              <a:t>2</a:t>
            </a:r>
          </a:p>
        </p:txBody>
      </p:sp>
      <p:sp>
        <p:nvSpPr>
          <p:cNvPr id="10" name="TextBox 9">
            <a:extLst>
              <a:ext uri="{FF2B5EF4-FFF2-40B4-BE49-F238E27FC236}">
                <a16:creationId xmlns:a16="http://schemas.microsoft.com/office/drawing/2014/main" id="{3D09EE43-B8A4-4AB0-B8CB-A84DC4F6E4B9}"/>
              </a:ext>
            </a:extLst>
          </p:cNvPr>
          <p:cNvSpPr txBox="1"/>
          <p:nvPr/>
        </p:nvSpPr>
        <p:spPr>
          <a:xfrm>
            <a:off x="3681419" y="1816414"/>
            <a:ext cx="4191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4472C4"/>
                </a:solidFill>
                <a:effectLst/>
                <a:uLnTx/>
                <a:uFillTx/>
                <a:latin typeface="Arial" charset="0"/>
                <a:ea typeface="+mn-ea"/>
                <a:cs typeface="+mn-cs"/>
              </a:rPr>
              <a:t>3</a:t>
            </a:r>
          </a:p>
        </p:txBody>
      </p:sp>
      <p:sp>
        <p:nvSpPr>
          <p:cNvPr id="11" name="TextBox 10">
            <a:extLst>
              <a:ext uri="{FF2B5EF4-FFF2-40B4-BE49-F238E27FC236}">
                <a16:creationId xmlns:a16="http://schemas.microsoft.com/office/drawing/2014/main" id="{EA59110F-63EE-4CFD-BDBB-F07CA461FDE0}"/>
              </a:ext>
            </a:extLst>
          </p:cNvPr>
          <p:cNvSpPr txBox="1"/>
          <p:nvPr/>
        </p:nvSpPr>
        <p:spPr>
          <a:xfrm>
            <a:off x="4929913" y="1816413"/>
            <a:ext cx="4191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4472C4"/>
                </a:solidFill>
                <a:effectLst/>
                <a:uLnTx/>
                <a:uFillTx/>
                <a:latin typeface="Arial" charset="0"/>
                <a:ea typeface="+mn-ea"/>
                <a:cs typeface="+mn-cs"/>
              </a:rPr>
              <a:t>4</a:t>
            </a:r>
          </a:p>
        </p:txBody>
      </p:sp>
      <p:sp>
        <p:nvSpPr>
          <p:cNvPr id="12" name="TextBox 11">
            <a:extLst>
              <a:ext uri="{FF2B5EF4-FFF2-40B4-BE49-F238E27FC236}">
                <a16:creationId xmlns:a16="http://schemas.microsoft.com/office/drawing/2014/main" id="{B6F448BC-3396-4337-BCEF-D118C25CBB2E}"/>
              </a:ext>
            </a:extLst>
          </p:cNvPr>
          <p:cNvSpPr txBox="1"/>
          <p:nvPr/>
        </p:nvSpPr>
        <p:spPr>
          <a:xfrm>
            <a:off x="6173473" y="1804760"/>
            <a:ext cx="419100"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4472C4"/>
                </a:solidFill>
                <a:effectLst/>
                <a:uLnTx/>
                <a:uFillTx/>
                <a:latin typeface="Arial" charset="0"/>
                <a:ea typeface="+mn-ea"/>
                <a:cs typeface="+mn-cs"/>
              </a:rPr>
              <a:t>5</a:t>
            </a:r>
          </a:p>
        </p:txBody>
      </p:sp>
      <p:sp>
        <p:nvSpPr>
          <p:cNvPr id="15" name="TextBox 14">
            <a:extLst>
              <a:ext uri="{FF2B5EF4-FFF2-40B4-BE49-F238E27FC236}">
                <a16:creationId xmlns:a16="http://schemas.microsoft.com/office/drawing/2014/main" id="{017A8C14-983B-4ECA-83B1-A92BA1443A30}"/>
              </a:ext>
            </a:extLst>
          </p:cNvPr>
          <p:cNvSpPr txBox="1"/>
          <p:nvPr/>
        </p:nvSpPr>
        <p:spPr>
          <a:xfrm>
            <a:off x="1813833" y="715540"/>
            <a:ext cx="4282167"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4472C4"/>
                </a:solidFill>
                <a:effectLst/>
                <a:uLnTx/>
                <a:uFillTx/>
                <a:latin typeface="Arial" charset="0"/>
                <a:ea typeface="+mn-ea"/>
                <a:cs typeface="+mn-cs"/>
              </a:rPr>
              <a:t>Five Steps to Safety</a:t>
            </a:r>
          </a:p>
        </p:txBody>
      </p:sp>
      <p:sp>
        <p:nvSpPr>
          <p:cNvPr id="5" name="Content Placeholder 2">
            <a:extLst>
              <a:ext uri="{FF2B5EF4-FFF2-40B4-BE49-F238E27FC236}">
                <a16:creationId xmlns:a16="http://schemas.microsoft.com/office/drawing/2014/main" id="{567D0DB0-692B-6FFA-8D6D-E26896292637}"/>
              </a:ext>
            </a:extLst>
          </p:cNvPr>
          <p:cNvSpPr txBox="1">
            <a:spLocks/>
          </p:cNvSpPr>
          <p:nvPr/>
        </p:nvSpPr>
        <p:spPr>
          <a:xfrm>
            <a:off x="7639922" y="483273"/>
            <a:ext cx="4198824" cy="63046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FFFFFF"/>
                </a:solidFill>
              </a:rPr>
              <a:t>Conduct Steps 1,2,3,4 as early as possible before the flight</a:t>
            </a:r>
          </a:p>
          <a:p>
            <a:endParaRPr lang="en-US" sz="1800">
              <a:solidFill>
                <a:srgbClr val="FFFFFF"/>
              </a:solidFill>
            </a:endParaRPr>
          </a:p>
          <a:p>
            <a:r>
              <a:rPr lang="en-US" sz="1800">
                <a:solidFill>
                  <a:srgbClr val="FFFFFF"/>
                </a:solidFill>
              </a:rPr>
              <a:t>After Step 4</a:t>
            </a:r>
          </a:p>
          <a:p>
            <a:pPr lvl="1">
              <a:buFont typeface="Courier New" panose="02070309020205020404" pitchFamily="49" charset="0"/>
              <a:buChar char="o"/>
            </a:pPr>
            <a:r>
              <a:rPr lang="en-US" sz="1400">
                <a:solidFill>
                  <a:srgbClr val="FFFFFF"/>
                </a:solidFill>
              </a:rPr>
              <a:t>If needed, go to Step 1 (e.g., add a fuel stop)</a:t>
            </a:r>
          </a:p>
          <a:p>
            <a:pPr lvl="1">
              <a:buFont typeface="Courier New" panose="02070309020205020404" pitchFamily="49" charset="0"/>
              <a:buChar char="o"/>
            </a:pPr>
            <a:r>
              <a:rPr lang="en-US" sz="1400">
                <a:solidFill>
                  <a:srgbClr val="FFFFFF"/>
                </a:solidFill>
              </a:rPr>
              <a:t>Repeat Steps 2,3,4 in the days and hours prior to the flight</a:t>
            </a:r>
          </a:p>
          <a:p>
            <a:endParaRPr lang="en-US" sz="1800">
              <a:solidFill>
                <a:srgbClr val="FFFFFF"/>
              </a:solidFill>
            </a:endParaRPr>
          </a:p>
          <a:p>
            <a:r>
              <a:rPr lang="en-US" sz="1800">
                <a:solidFill>
                  <a:srgbClr val="FFFFFF"/>
                </a:solidFill>
              </a:rPr>
              <a:t>A Go decision is never final.  Apply Steps 2,3,4 again right before departure and determine if it’s still safe to fly</a:t>
            </a:r>
          </a:p>
          <a:p>
            <a:endParaRPr lang="en-US" sz="1800">
              <a:solidFill>
                <a:srgbClr val="FFFFFF"/>
              </a:solidFill>
            </a:endParaRPr>
          </a:p>
          <a:p>
            <a:r>
              <a:rPr lang="en-US" sz="1800">
                <a:solidFill>
                  <a:srgbClr val="FFFFFF"/>
                </a:solidFill>
              </a:rPr>
              <a:t>Once airborne continue to collect and process the weather and aeronautical information for the remaining flight segments  </a:t>
            </a:r>
          </a:p>
          <a:p>
            <a:pPr lvl="1">
              <a:buFont typeface="Courier New" panose="02070309020205020404" pitchFamily="49" charset="0"/>
              <a:buChar char="o"/>
            </a:pPr>
            <a:r>
              <a:rPr lang="en-US" sz="1400">
                <a:solidFill>
                  <a:srgbClr val="FFFFFF"/>
                </a:solidFill>
              </a:rPr>
              <a:t>As risks evolve or present, develop mitigations </a:t>
            </a:r>
          </a:p>
          <a:p>
            <a:pPr lvl="1">
              <a:buFont typeface="Courier New" panose="02070309020205020404" pitchFamily="49" charset="0"/>
              <a:buChar char="o"/>
            </a:pPr>
            <a:r>
              <a:rPr lang="en-US" sz="1400">
                <a:solidFill>
                  <a:srgbClr val="FFFFFF"/>
                </a:solidFill>
              </a:rPr>
              <a:t> The “Go-No-Go” decision becomes a “Continue-on” or “Divert/Land” decision</a:t>
            </a:r>
          </a:p>
          <a:p>
            <a:endParaRPr lang="en-US" sz="1800">
              <a:solidFill>
                <a:srgbClr val="FFFFFF"/>
              </a:solidFill>
            </a:endParaRPr>
          </a:p>
        </p:txBody>
      </p:sp>
    </p:spTree>
    <p:extLst>
      <p:ext uri="{BB962C8B-B14F-4D97-AF65-F5344CB8AC3E}">
        <p14:creationId xmlns:p14="http://schemas.microsoft.com/office/powerpoint/2010/main" val="12723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7A4AC5-15FF-89B4-7E5E-EED278CE1B90}"/>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kern="1200">
                <a:solidFill>
                  <a:srgbClr val="FFFFFF"/>
                </a:solidFill>
                <a:latin typeface="+mj-lt"/>
                <a:ea typeface="+mj-ea"/>
                <a:cs typeface="+mj-cs"/>
              </a:rPr>
              <a:t>Preflight Self-Briefing Checklist</a:t>
            </a:r>
          </a:p>
        </p:txBody>
      </p:sp>
      <p:pic>
        <p:nvPicPr>
          <p:cNvPr id="4" name="Picture 3">
            <a:extLst>
              <a:ext uri="{FF2B5EF4-FFF2-40B4-BE49-F238E27FC236}">
                <a16:creationId xmlns:a16="http://schemas.microsoft.com/office/drawing/2014/main" id="{1575FCE4-DB7F-96AA-40E6-94848D5F314F}"/>
              </a:ext>
            </a:extLst>
          </p:cNvPr>
          <p:cNvPicPr>
            <a:picLocks noChangeAspect="1"/>
          </p:cNvPicPr>
          <p:nvPr/>
        </p:nvPicPr>
        <p:blipFill>
          <a:blip r:embed="rId2"/>
          <a:stretch>
            <a:fillRect/>
          </a:stretch>
        </p:blipFill>
        <p:spPr>
          <a:xfrm>
            <a:off x="2112764" y="1822348"/>
            <a:ext cx="8176990" cy="4865309"/>
          </a:xfrm>
          <a:prstGeom prst="rect">
            <a:avLst/>
          </a:prstGeom>
        </p:spPr>
      </p:pic>
    </p:spTree>
    <p:extLst>
      <p:ext uri="{BB962C8B-B14F-4D97-AF65-F5344CB8AC3E}">
        <p14:creationId xmlns:p14="http://schemas.microsoft.com/office/powerpoint/2010/main" val="1946236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3AC064-BC96-4F32-8AE1-B2FD387548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33857F-2AC3-4973-B1DA-7A37193C03D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1800wxbrief.com Weather Log</a:t>
            </a:r>
          </a:p>
        </p:txBody>
      </p:sp>
      <p:cxnSp>
        <p:nvCxnSpPr>
          <p:cNvPr id="13" name="Straight Connector 12">
            <a:extLst>
              <a:ext uri="{FF2B5EF4-FFF2-40B4-BE49-F238E27FC236}">
                <a16:creationId xmlns:a16="http://schemas.microsoft.com/office/drawing/2014/main" id="{7E7C77BC-7138-40B1-A15B-20F57A49462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168BFB12-5F4B-4283-A6C9-73B2A06ACE28}"/>
              </a:ext>
            </a:extLst>
          </p:cNvPr>
          <p:cNvPicPr>
            <a:picLocks noGrp="1"/>
          </p:cNvPicPr>
          <p:nvPr>
            <p:ph sz="half" idx="2"/>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p:blipFill>
        <p:spPr bwMode="auto">
          <a:xfrm>
            <a:off x="738514" y="2582047"/>
            <a:ext cx="4654521" cy="3853830"/>
          </a:xfrm>
          <a:prstGeom prst="rect">
            <a:avLst/>
          </a:prstGeom>
          <a:noFill/>
          <a:effectLst>
            <a:outerShdw blurRad="50800" dist="38100" dir="2700000" algn="tl" rotWithShape="0">
              <a:prstClr val="black">
                <a:alpha val="40000"/>
              </a:prstClr>
            </a:outerShdw>
          </a:effectLst>
        </p:spPr>
      </p:pic>
      <p:cxnSp>
        <p:nvCxnSpPr>
          <p:cNvPr id="15" name="Straight Connector 14">
            <a:extLst>
              <a:ext uri="{FF2B5EF4-FFF2-40B4-BE49-F238E27FC236}">
                <a16:creationId xmlns:a16="http://schemas.microsoft.com/office/drawing/2014/main" id="{DB146403-F3D6-484B-B2ED-97F9565D037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F2229FC5-C13C-4DEB-B74A-FE6D2B1BA61B}"/>
              </a:ext>
            </a:extLst>
          </p:cNvPr>
          <p:cNvPicPr>
            <a:picLocks noGrp="1"/>
          </p:cNvPicPr>
          <p:nvPr>
            <p:ph sz="half" idx="1"/>
          </p:nvPr>
        </p:nvPicPr>
        <p:blipFill>
          <a:blip r:embed="rId4">
            <a:extLst>
              <a:ext uri="{28A0092B-C50C-407E-A947-70E740481C1C}">
                <a14:useLocalDpi xmlns:a14="http://schemas.microsoft.com/office/drawing/2010/main" val="0"/>
              </a:ext>
            </a:extLst>
          </a:blip>
          <a:srcRect/>
          <a:stretch/>
        </p:blipFill>
        <p:spPr bwMode="auto">
          <a:xfrm>
            <a:off x="6614570" y="2742960"/>
            <a:ext cx="4993405" cy="3359890"/>
          </a:xfrm>
          <a:prstGeom prst="rect">
            <a:avLst/>
          </a:prstGeom>
          <a:noFill/>
          <a:ln>
            <a:solidFill>
              <a:schemeClr val="tx1"/>
            </a:solidFill>
          </a:ln>
          <a:effectLst>
            <a:outerShdw blurRad="50800" dist="38100" dir="2700000" algn="tl" rotWithShape="0">
              <a:prstClr val="black">
                <a:alpha val="40000"/>
              </a:prstClr>
            </a:outerShdw>
          </a:effectLst>
        </p:spPr>
      </p:pic>
      <p:sp>
        <p:nvSpPr>
          <p:cNvPr id="7" name="Oval 6">
            <a:extLst>
              <a:ext uri="{FF2B5EF4-FFF2-40B4-BE49-F238E27FC236}">
                <a16:creationId xmlns:a16="http://schemas.microsoft.com/office/drawing/2014/main" id="{063E7E29-6E2A-4993-A114-1B21E800068D}"/>
              </a:ext>
            </a:extLst>
          </p:cNvPr>
          <p:cNvSpPr/>
          <p:nvPr/>
        </p:nvSpPr>
        <p:spPr>
          <a:xfrm>
            <a:off x="2863417" y="3904180"/>
            <a:ext cx="363618" cy="349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1D3998BF-08DE-40A0-ABCD-0A25B791A54D}"/>
              </a:ext>
            </a:extLst>
          </p:cNvPr>
          <p:cNvSpPr/>
          <p:nvPr/>
        </p:nvSpPr>
        <p:spPr>
          <a:xfrm>
            <a:off x="5746569" y="4238090"/>
            <a:ext cx="729466" cy="318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7D4052E-858D-4E2D-BCBB-F11D81489BAF}"/>
              </a:ext>
            </a:extLst>
          </p:cNvPr>
          <p:cNvSpPr txBox="1"/>
          <p:nvPr/>
        </p:nvSpPr>
        <p:spPr>
          <a:xfrm>
            <a:off x="3543234" y="1692958"/>
            <a:ext cx="4729265"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charset="0"/>
                <a:ea typeface="+mn-ea"/>
                <a:cs typeface="+mn-cs"/>
              </a:rPr>
              <a:t>Click “Evaluate” button on Flight Plan Form to generate weather log</a:t>
            </a:r>
          </a:p>
        </p:txBody>
      </p:sp>
      <p:sp>
        <p:nvSpPr>
          <p:cNvPr id="14" name="TextBox 13">
            <a:extLst>
              <a:ext uri="{FF2B5EF4-FFF2-40B4-BE49-F238E27FC236}">
                <a16:creationId xmlns:a16="http://schemas.microsoft.com/office/drawing/2014/main" id="{D0360D8E-9A14-4361-8D10-9040B4D46BF3}"/>
              </a:ext>
            </a:extLst>
          </p:cNvPr>
          <p:cNvSpPr txBox="1"/>
          <p:nvPr/>
        </p:nvSpPr>
        <p:spPr>
          <a:xfrm>
            <a:off x="2230078" y="2277801"/>
            <a:ext cx="158284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mn-ea"/>
                <a:cs typeface="+mn-cs"/>
              </a:rPr>
              <a:t>Flight Plan Form</a:t>
            </a:r>
          </a:p>
        </p:txBody>
      </p:sp>
      <p:sp>
        <p:nvSpPr>
          <p:cNvPr id="16" name="TextBox 15">
            <a:extLst>
              <a:ext uri="{FF2B5EF4-FFF2-40B4-BE49-F238E27FC236}">
                <a16:creationId xmlns:a16="http://schemas.microsoft.com/office/drawing/2014/main" id="{BEE88B80-52BA-4FB4-BCC9-348BA328D5C2}"/>
              </a:ext>
            </a:extLst>
          </p:cNvPr>
          <p:cNvSpPr txBox="1"/>
          <p:nvPr/>
        </p:nvSpPr>
        <p:spPr>
          <a:xfrm>
            <a:off x="8272499" y="2270334"/>
            <a:ext cx="1582847" cy="27699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mn-ea"/>
                <a:cs typeface="+mn-cs"/>
              </a:rPr>
              <a:t>Weather Log</a:t>
            </a:r>
          </a:p>
        </p:txBody>
      </p:sp>
    </p:spTree>
    <p:extLst>
      <p:ext uri="{BB962C8B-B14F-4D97-AF65-F5344CB8AC3E}">
        <p14:creationId xmlns:p14="http://schemas.microsoft.com/office/powerpoint/2010/main" val="34805375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CF4F75-91E7-496D-A0CF-FD1AF68AA659}"/>
              </a:ext>
            </a:extLst>
          </p:cNvPr>
          <p:cNvPicPr>
            <a:picLocks noChangeAspect="1"/>
          </p:cNvPicPr>
          <p:nvPr/>
        </p:nvPicPr>
        <p:blipFill>
          <a:blip r:embed="rId4"/>
          <a:stretch>
            <a:fillRect/>
          </a:stretch>
        </p:blipFill>
        <p:spPr>
          <a:xfrm>
            <a:off x="967231" y="863223"/>
            <a:ext cx="2682529" cy="2898160"/>
          </a:xfrm>
          <a:prstGeom prst="rect">
            <a:avLst/>
          </a:prstGeom>
          <a:ln>
            <a:solidFill>
              <a:schemeClr val="accent1"/>
            </a:solidFill>
          </a:ln>
        </p:spPr>
      </p:pic>
      <p:sp>
        <p:nvSpPr>
          <p:cNvPr id="10" name="TextBox 9">
            <a:extLst>
              <a:ext uri="{FF2B5EF4-FFF2-40B4-BE49-F238E27FC236}">
                <a16:creationId xmlns:a16="http://schemas.microsoft.com/office/drawing/2014/main" id="{790CA84D-DF94-4F5D-BE7E-EFEB1C3AFB6C}"/>
              </a:ext>
            </a:extLst>
          </p:cNvPr>
          <p:cNvSpPr txBox="1"/>
          <p:nvPr/>
        </p:nvSpPr>
        <p:spPr>
          <a:xfrm>
            <a:off x="2919312" y="5103441"/>
            <a:ext cx="33065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A5BCCA9-87FB-45AB-8100-943EA71E172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777993" y="831229"/>
            <a:ext cx="3575665" cy="2039419"/>
          </a:xfrm>
          <a:prstGeom prst="rect">
            <a:avLst/>
          </a:prstGeom>
          <a:noFill/>
          <a:ln>
            <a:solidFill>
              <a:schemeClr val="accent1"/>
            </a:solidFill>
          </a:ln>
        </p:spPr>
      </p:pic>
      <p:pic>
        <p:nvPicPr>
          <p:cNvPr id="13" name="Picture 12">
            <a:extLst>
              <a:ext uri="{FF2B5EF4-FFF2-40B4-BE49-F238E27FC236}">
                <a16:creationId xmlns:a16="http://schemas.microsoft.com/office/drawing/2014/main" id="{19EFBED5-15A5-43FE-A156-E9AC4356D065}"/>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92677" y="831229"/>
            <a:ext cx="4274177" cy="5345612"/>
          </a:xfrm>
          <a:prstGeom prst="rect">
            <a:avLst/>
          </a:prstGeom>
          <a:noFill/>
          <a:ln>
            <a:solidFill>
              <a:schemeClr val="accent1"/>
            </a:solidFill>
          </a:ln>
        </p:spPr>
      </p:pic>
      <p:sp>
        <p:nvSpPr>
          <p:cNvPr id="17" name="TextBox 16">
            <a:extLst>
              <a:ext uri="{FF2B5EF4-FFF2-40B4-BE49-F238E27FC236}">
                <a16:creationId xmlns:a16="http://schemas.microsoft.com/office/drawing/2014/main" id="{8B0414B0-BF6A-4317-960E-2C3DAE6BB55E}"/>
              </a:ext>
            </a:extLst>
          </p:cNvPr>
          <p:cNvSpPr txBox="1"/>
          <p:nvPr/>
        </p:nvSpPr>
        <p:spPr>
          <a:xfrm>
            <a:off x="537504" y="6416703"/>
            <a:ext cx="69551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Source: Risk Management Handbook FAA-H-8083-2</a:t>
            </a:r>
          </a:p>
        </p:txBody>
      </p:sp>
      <p:sp>
        <p:nvSpPr>
          <p:cNvPr id="18" name="Title 1">
            <a:extLst>
              <a:ext uri="{FF2B5EF4-FFF2-40B4-BE49-F238E27FC236}">
                <a16:creationId xmlns:a16="http://schemas.microsoft.com/office/drawing/2014/main" id="{5C9BE68E-9A37-4A32-9D7B-26200A047218}"/>
              </a:ext>
            </a:extLst>
          </p:cNvPr>
          <p:cNvSpPr txBox="1">
            <a:spLocks/>
          </p:cNvSpPr>
          <p:nvPr/>
        </p:nvSpPr>
        <p:spPr>
          <a:xfrm>
            <a:off x="717162" y="70942"/>
            <a:ext cx="10757675" cy="5844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Risk Identifying, Assessing and Mitigating Tools</a:t>
            </a:r>
            <a:r>
              <a:rPr kumimoji="0" lang="en-US" sz="2400" b="0" i="0" u="none" strike="noStrike" kern="1200" cap="none" spc="0" normalizeH="0" baseline="0" noProof="0">
                <a:ln>
                  <a:noFill/>
                </a:ln>
                <a:solidFill>
                  <a:prstClr val="black"/>
                </a:solidFill>
                <a:effectLst/>
                <a:uLnTx/>
                <a:uFillTx/>
                <a:latin typeface="Arial" charset="0"/>
                <a:ea typeface="+mj-ea"/>
                <a:cs typeface="Arial" charset="0"/>
              </a:rPr>
              <a:t/>
            </a:r>
            <a:br>
              <a:rPr kumimoji="0" lang="en-US" sz="2400" b="0" i="0" u="none" strike="noStrike" kern="1200" cap="none" spc="0" normalizeH="0" baseline="0" noProof="0">
                <a:ln>
                  <a:noFill/>
                </a:ln>
                <a:solidFill>
                  <a:prstClr val="black"/>
                </a:solidFill>
                <a:effectLst/>
                <a:uLnTx/>
                <a:uFillTx/>
                <a:latin typeface="Arial" charset="0"/>
                <a:ea typeface="+mj-ea"/>
                <a:cs typeface="Arial" charset="0"/>
              </a:rPr>
            </a:br>
            <a:endParaRPr kumimoji="0" lang="en-US" altLang="en-US" sz="2300" b="0"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19" name="TextBox 18">
            <a:extLst>
              <a:ext uri="{FF2B5EF4-FFF2-40B4-BE49-F238E27FC236}">
                <a16:creationId xmlns:a16="http://schemas.microsoft.com/office/drawing/2014/main" id="{0A315099-D461-47FF-89FD-BB98A5B43BDC}"/>
              </a:ext>
            </a:extLst>
          </p:cNvPr>
          <p:cNvSpPr txBox="1"/>
          <p:nvPr/>
        </p:nvSpPr>
        <p:spPr>
          <a:xfrm>
            <a:off x="3726425" y="3286347"/>
            <a:ext cx="3575665" cy="1754326"/>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Mitigating the Risk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Wait until the weather is VFR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Take an IFR current &amp; IFR proficient pilot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Cancel the flight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Consider driving</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3D763C-0222-428B-B978-B8A5F68E29A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8A967D-1153-00EF-872D-11F314809563}"/>
              </a:ext>
            </a:extLst>
          </p:cNvPr>
          <p:cNvPicPr>
            <a:picLocks noChangeAspect="1"/>
          </p:cNvPicPr>
          <p:nvPr/>
        </p:nvPicPr>
        <p:blipFill>
          <a:blip r:embed="rId7"/>
          <a:stretch>
            <a:fillRect/>
          </a:stretch>
        </p:blipFill>
        <p:spPr>
          <a:xfrm>
            <a:off x="5264414" y="5236406"/>
            <a:ext cx="1400791" cy="1349848"/>
          </a:xfrm>
          <a:prstGeom prst="rect">
            <a:avLst/>
          </a:prstGeom>
        </p:spPr>
      </p:pic>
      <p:graphicFrame>
        <p:nvGraphicFramePr>
          <p:cNvPr id="6" name="Object 5">
            <a:extLst>
              <a:ext uri="{FF2B5EF4-FFF2-40B4-BE49-F238E27FC236}">
                <a16:creationId xmlns:a16="http://schemas.microsoft.com/office/drawing/2014/main" id="{10446B69-2D17-BA85-3190-431C9507C738}"/>
              </a:ext>
            </a:extLst>
          </p:cNvPr>
          <p:cNvGraphicFramePr>
            <a:graphicFrameLocks noChangeAspect="1"/>
          </p:cNvGraphicFramePr>
          <p:nvPr>
            <p:extLst>
              <p:ext uri="{D42A27DB-BD31-4B8C-83A1-F6EECF244321}">
                <p14:modId xmlns:p14="http://schemas.microsoft.com/office/powerpoint/2010/main" val="1892234419"/>
              </p:ext>
            </p:extLst>
          </p:nvPr>
        </p:nvGraphicFramePr>
        <p:xfrm>
          <a:off x="945551" y="3872305"/>
          <a:ext cx="2590287" cy="2601405"/>
        </p:xfrm>
        <a:graphic>
          <a:graphicData uri="http://schemas.openxmlformats.org/presentationml/2006/ole">
            <mc:AlternateContent xmlns:mc="http://schemas.openxmlformats.org/markup-compatibility/2006">
              <mc:Choice xmlns:v="urn:schemas-microsoft-com:vml" Requires="v">
                <p:oleObj spid="_x0000_s80901" name="Bitmap Image" r:id="rId8" imgW="3543482" imgH="3549832" progId="Paint.Picture">
                  <p:embed/>
                </p:oleObj>
              </mc:Choice>
              <mc:Fallback>
                <p:oleObj name="Bitmap Image" r:id="rId8" imgW="3543482" imgH="3549832" progId="Paint.Picture">
                  <p:embed/>
                  <p:pic>
                    <p:nvPicPr>
                      <p:cNvPr id="6" name="Object 5">
                        <a:extLst>
                          <a:ext uri="{FF2B5EF4-FFF2-40B4-BE49-F238E27FC236}">
                            <a16:creationId xmlns:a16="http://schemas.microsoft.com/office/drawing/2014/main" id="{10446B69-2D17-BA85-3190-431C9507C7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551" y="3872305"/>
                        <a:ext cx="2590287" cy="2601405"/>
                      </a:xfrm>
                      <a:prstGeom prst="rect">
                        <a:avLst/>
                      </a:prstGeom>
                      <a:noFill/>
                    </p:spPr>
                  </p:pic>
                </p:oleObj>
              </mc:Fallback>
            </mc:AlternateContent>
          </a:graphicData>
        </a:graphic>
      </p:graphicFrame>
    </p:spTree>
    <p:extLst>
      <p:ext uri="{BB962C8B-B14F-4D97-AF65-F5344CB8AC3E}">
        <p14:creationId xmlns:p14="http://schemas.microsoft.com/office/powerpoint/2010/main" val="19596700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908</Words>
  <Application>Microsoft Office PowerPoint</Application>
  <PresentationFormat>Widescreen</PresentationFormat>
  <Paragraphs>157</Paragraphs>
  <Slides>19</Slides>
  <Notes>7</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19</vt:i4>
      </vt:variant>
    </vt:vector>
  </HeadingPairs>
  <TitlesOfParts>
    <vt:vector size="35" baseType="lpstr">
      <vt:lpstr>Acumin Pro</vt:lpstr>
      <vt:lpstr>Acumin Pro Light</vt:lpstr>
      <vt:lpstr>Arial</vt:lpstr>
      <vt:lpstr>Arial Black</vt:lpstr>
      <vt:lpstr>Calibri</vt:lpstr>
      <vt:lpstr>Calibri Light</vt:lpstr>
      <vt:lpstr>Courier New</vt:lpstr>
      <vt:lpstr>Symbol</vt:lpstr>
      <vt:lpstr>Times New Roman</vt:lpstr>
      <vt:lpstr>Wingdings</vt:lpstr>
      <vt:lpstr>Office Theme</vt:lpstr>
      <vt:lpstr>1_Office Theme</vt:lpstr>
      <vt:lpstr>2_Office Theme</vt:lpstr>
      <vt:lpstr>3_Office Theme</vt:lpstr>
      <vt:lpstr>4_Office Theme</vt:lpstr>
      <vt:lpstr>Bitmap Image</vt:lpstr>
      <vt:lpstr>PowerPoint Presentation</vt:lpstr>
      <vt:lpstr>PowerPoint Presentation</vt:lpstr>
      <vt:lpstr>Advisory Circular 91-92 Pilot’s Guide to a Preflight Briefing</vt:lpstr>
      <vt:lpstr>Benefits of Self-Briefing Skills</vt:lpstr>
      <vt:lpstr>PowerPoint Presentation</vt:lpstr>
      <vt:lpstr>The Preflight-Planning Process Flow</vt:lpstr>
      <vt:lpstr>Preflight Self-Briefing Checklist</vt:lpstr>
      <vt:lpstr>1800wxbrief.com Weather Log</vt:lpstr>
      <vt:lpstr>PowerPoint Presentation</vt:lpstr>
      <vt:lpstr>FAA Resources for the Flight Instructor</vt:lpstr>
      <vt:lpstr>PowerPoint Presentation</vt:lpstr>
      <vt:lpstr>AC 91-92 Resource List</vt:lpstr>
      <vt:lpstr>WINGS Courses Government Preflight Self-Briefing Resource List</vt:lpstr>
      <vt:lpstr>Research</vt:lpstr>
      <vt:lpstr>Transition Strategy for Safe Self-Briefings</vt:lpstr>
      <vt:lpstr>Weather Camera Program </vt:lpstr>
      <vt:lpstr>Know Before You Go &amp; Check Enroute</vt:lpstr>
      <vt:lpstr>Weather Camera Impact</vt:lpstr>
      <vt:lpstr>Program Expansion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Hasemann</dc:creator>
  <cp:lastModifiedBy>Custer, Stephen (FAA)</cp:lastModifiedBy>
  <cp:revision>9</cp:revision>
  <dcterms:created xsi:type="dcterms:W3CDTF">2022-09-30T22:50:39Z</dcterms:created>
  <dcterms:modified xsi:type="dcterms:W3CDTF">2022-10-13T12:53:54Z</dcterms:modified>
</cp:coreProperties>
</file>