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76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F0002-F37F-4FBF-8A84-35EE64A3B3A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C3D43-46AF-422E-9D14-C5B50D80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3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9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2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6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3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5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C0CD-4A02-41BC-9F67-330BA747E0A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5D2C-0174-4540-9A37-E92EDDD4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2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youtu.be/01sJEh2vyBY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dz39tnDFhkQ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UwMzpfmlGN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0R7ytQPoSV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hyperlink" Target="https://youtu.be/EYI1_36zgX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eg"/><Relationship Id="rId7" Type="http://schemas.openxmlformats.org/officeDocument/2006/relationships/hyperlink" Target="https://youtu.be/dOC6vaJgowI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youtu.be/rrB0GhrOyKs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8.png"/><Relationship Id="rId5" Type="http://schemas.openxmlformats.org/officeDocument/2006/relationships/image" Target="../media/image28.jpeg"/><Relationship Id="rId10" Type="http://schemas.openxmlformats.org/officeDocument/2006/relationships/hyperlink" Target="https://youtu.be/FSl8iIpeHEk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jpg"/><Relationship Id="rId7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gKtr1eOLqa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958" y="4673591"/>
            <a:ext cx="6768861" cy="1098008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Identify the Different Components of an Airport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9AB36-2D8C-DD11-81E3-EEF6A19AB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74" y="830902"/>
            <a:ext cx="5754027" cy="38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0DF16-C435-DC0E-FEEE-E44A84E17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1" y="173533"/>
            <a:ext cx="1506952" cy="1506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26473-5EA7-7F9C-7A6D-A6433BEF1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08"/>
            <a:ext cx="3479432" cy="15820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B3C38DA-8752-3771-F690-12D3EB107398}"/>
              </a:ext>
            </a:extLst>
          </p:cNvPr>
          <p:cNvSpPr txBox="1">
            <a:spLocks/>
          </p:cNvSpPr>
          <p:nvPr/>
        </p:nvSpPr>
        <p:spPr>
          <a:xfrm>
            <a:off x="87811" y="6094910"/>
            <a:ext cx="1883602" cy="763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Lecture Guide in support of STEM ACTIVITY: Create and Airport Layout Plant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A896FD4-7B37-E6FA-9C4F-5EAB5D0BB516}"/>
              </a:ext>
            </a:extLst>
          </p:cNvPr>
          <p:cNvSpPr txBox="1">
            <a:spLocks/>
          </p:cNvSpPr>
          <p:nvPr/>
        </p:nvSpPr>
        <p:spPr>
          <a:xfrm>
            <a:off x="10957693" y="6094910"/>
            <a:ext cx="1146496" cy="76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Updated June 2023</a:t>
            </a:r>
          </a:p>
        </p:txBody>
      </p:sp>
    </p:spTree>
    <p:extLst>
      <p:ext uri="{BB962C8B-B14F-4D97-AF65-F5344CB8AC3E}">
        <p14:creationId xmlns:p14="http://schemas.microsoft.com/office/powerpoint/2010/main" val="265095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995" y="5426808"/>
            <a:ext cx="6768861" cy="1098008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Can you identify all the major parts of your local airport?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0DF16-C435-DC0E-FEEE-E44A84E17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1" y="173533"/>
            <a:ext cx="1506952" cy="1506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26473-5EA7-7F9C-7A6D-A6433BEF1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208"/>
            <a:ext cx="3479432" cy="1582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398A0F-84D8-8028-70BB-48596374D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32" y="232608"/>
            <a:ext cx="5687662" cy="502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68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746A08-F4AF-FC58-79C0-BD1B23206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"/>
          <a:stretch/>
        </p:blipFill>
        <p:spPr bwMode="auto">
          <a:xfrm>
            <a:off x="140087" y="152314"/>
            <a:ext cx="5193913" cy="6610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8C6B32-1B5E-B567-8FF5-5D158B646D9C}"/>
              </a:ext>
            </a:extLst>
          </p:cNvPr>
          <p:cNvSpPr txBox="1"/>
          <p:nvPr/>
        </p:nvSpPr>
        <p:spPr>
          <a:xfrm>
            <a:off x="5246674" y="-130722"/>
            <a:ext cx="69453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0375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model actual airports using Minecraft</a:t>
            </a:r>
          </a:p>
          <a:p>
            <a:pPr marL="23018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0375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Organized lesson plans build on one another</a:t>
            </a:r>
          </a:p>
          <a:p>
            <a:pPr marL="23018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0375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check assignments verify student learning and involvement</a:t>
            </a:r>
          </a:p>
          <a:p>
            <a:pPr marL="23018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0375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Collaborative communication between students, teachers, parents, and FAA staff</a:t>
            </a:r>
          </a:p>
          <a:p>
            <a:pPr marL="230187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60375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STEM based applied knowledge in math, engineering, and aerospace career development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22B897-ED79-7047-07D0-4DDD4AB44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6" t="74613" r="13690"/>
          <a:stretch/>
        </p:blipFill>
        <p:spPr>
          <a:xfrm>
            <a:off x="7987780" y="5217140"/>
            <a:ext cx="1900295" cy="14293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F033E1-C94C-9933-A8C3-1B1D026DC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1" t="1984" r="13065" b="74272"/>
          <a:stretch/>
        </p:blipFill>
        <p:spPr>
          <a:xfrm>
            <a:off x="5596928" y="3767722"/>
            <a:ext cx="1982618" cy="1345297"/>
          </a:xfrm>
          <a:prstGeom prst="rect">
            <a:avLst/>
          </a:prstGeom>
        </p:spPr>
      </p:pic>
      <p:sp>
        <p:nvSpPr>
          <p:cNvPr id="30" name="Arrow: Bent 29">
            <a:extLst>
              <a:ext uri="{FF2B5EF4-FFF2-40B4-BE49-F238E27FC236}">
                <a16:creationId xmlns:a16="http://schemas.microsoft.com/office/drawing/2014/main" id="{3EC06AFC-89EB-6758-AFD4-C8D05FBDD8D5}"/>
              </a:ext>
            </a:extLst>
          </p:cNvPr>
          <p:cNvSpPr/>
          <p:nvPr/>
        </p:nvSpPr>
        <p:spPr>
          <a:xfrm flipV="1">
            <a:off x="6928583" y="5329830"/>
            <a:ext cx="853440" cy="601981"/>
          </a:xfrm>
          <a:prstGeom prst="bentArrow">
            <a:avLst>
              <a:gd name="adj1" fmla="val 25000"/>
              <a:gd name="adj2" fmla="val 25000"/>
              <a:gd name="adj3" fmla="val 32595"/>
              <a:gd name="adj4" fmla="val 500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C26554-A382-3379-6E12-C4C330D308B0}"/>
              </a:ext>
            </a:extLst>
          </p:cNvPr>
          <p:cNvSpPr txBox="1"/>
          <p:nvPr/>
        </p:nvSpPr>
        <p:spPr>
          <a:xfrm>
            <a:off x="10398776" y="6519524"/>
            <a:ext cx="1541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Apprx</a:t>
            </a:r>
            <a:r>
              <a:rPr lang="en-US" sz="1050" dirty="0">
                <a:solidFill>
                  <a:schemeClr val="bg1"/>
                </a:solidFill>
              </a:rPr>
              <a:t> 3:30 minutes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03ED09-5876-32B9-8BC6-6E1EDF8D01B5}"/>
              </a:ext>
            </a:extLst>
          </p:cNvPr>
          <p:cNvSpPr txBox="1"/>
          <p:nvPr/>
        </p:nvSpPr>
        <p:spPr>
          <a:xfrm>
            <a:off x="10315493" y="5969775"/>
            <a:ext cx="177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Check out this video on the Airport Design Challenge!</a:t>
            </a:r>
          </a:p>
        </p:txBody>
      </p:sp>
      <p:pic>
        <p:nvPicPr>
          <p:cNvPr id="35" name="Picture 2" descr="Video Button Red Play Icon Button Isolated Vector Illustration Arrow Click  Icon Web Button Stock Illustration - Download Image Now - iStock">
            <a:hlinkClick r:id="rId4"/>
            <a:extLst>
              <a:ext uri="{FF2B5EF4-FFF2-40B4-BE49-F238E27FC236}">
                <a16:creationId xmlns:a16="http://schemas.microsoft.com/office/drawing/2014/main" id="{B96C8E29-8C32-AA69-6687-739B975BF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3366" y1="48529" x2="41993" y2="52696"/>
                        <a14:foregroundMark x1="41993" y1="52696" x2="52778" y2="52206"/>
                        <a14:foregroundMark x1="52778" y1="52206" x2="53431" y2="52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199" r="5688" b="21471"/>
          <a:stretch/>
        </p:blipFill>
        <p:spPr bwMode="auto">
          <a:xfrm>
            <a:off x="10315493" y="5317006"/>
            <a:ext cx="1892410" cy="8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7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79037B-3F13-8639-CEF2-B87111E9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90085"/>
            <a:ext cx="1198880" cy="1198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C54C2B-8AD7-A492-EEFF-97D2C60D41C4}"/>
              </a:ext>
            </a:extLst>
          </p:cNvPr>
          <p:cNvSpPr txBox="1"/>
          <p:nvPr/>
        </p:nvSpPr>
        <p:spPr>
          <a:xfrm>
            <a:off x="0" y="11046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pperplate Gothic Bold" panose="020E0705020206020404" pitchFamily="34" charset="0"/>
                <a:ea typeface="+mn-ea"/>
                <a:cs typeface="+mn-cs"/>
              </a:rPr>
              <a:t>STEM AVSED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D480C-DED9-43EA-5EBF-1E9B42141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869" y="-150078"/>
            <a:ext cx="2891034" cy="1316739"/>
          </a:xfrm>
          <a:prstGeom prst="rect">
            <a:avLst/>
          </a:prstGeom>
        </p:spPr>
      </p:pic>
      <p:pic>
        <p:nvPicPr>
          <p:cNvPr id="8" name="Picture 46" descr="https://fontmeme.com/temporary/0721733d51d0c2f02b969169194cfcb3.png">
            <a:extLst>
              <a:ext uri="{FF2B5EF4-FFF2-40B4-BE49-F238E27FC236}">
                <a16:creationId xmlns:a16="http://schemas.microsoft.com/office/drawing/2014/main" id="{46C60E21-08BD-7DD5-2AD0-EED1AC47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64" y="860300"/>
            <a:ext cx="7241873" cy="7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016950-E32C-3234-7D3A-A2B144DB5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23" y="3368376"/>
            <a:ext cx="2414718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0EA885-01EA-6362-C6CF-64F7EAF6E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9610" y="1566552"/>
            <a:ext cx="1530748" cy="1538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E88F59-44E9-2DCD-1F8C-B5349D968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2" y="1750946"/>
            <a:ext cx="18288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E662F2-ABAB-2CF4-09E3-DCF8D79BC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5613" y="3316283"/>
            <a:ext cx="2060064" cy="155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64DAEA2-5D4B-0271-E774-81484E3656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2" y="5083023"/>
            <a:ext cx="1865949" cy="1566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CE7C664-A9AE-F8DC-15CA-294AC31D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26" y="5165167"/>
            <a:ext cx="1798320" cy="1463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Subtitle 2">
            <a:extLst>
              <a:ext uri="{FF2B5EF4-FFF2-40B4-BE49-F238E27FC236}">
                <a16:creationId xmlns:a16="http://schemas.microsoft.com/office/drawing/2014/main" id="{9DF28616-3C61-5924-ECD6-FC21A9EB4796}"/>
              </a:ext>
            </a:extLst>
          </p:cNvPr>
          <p:cNvSpPr txBox="1">
            <a:spLocks/>
          </p:cNvSpPr>
          <p:nvPr/>
        </p:nvSpPr>
        <p:spPr>
          <a:xfrm>
            <a:off x="72311" y="5908560"/>
            <a:ext cx="12119689" cy="76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Enroll Today!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9363" y="2266316"/>
            <a:ext cx="3105583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6790"/>
            <a:ext cx="12192000" cy="109800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Airport Paved Surfaces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3C38DA-8752-3771-F690-12D3EB107398}"/>
              </a:ext>
            </a:extLst>
          </p:cNvPr>
          <p:cNvSpPr txBox="1">
            <a:spLocks/>
          </p:cNvSpPr>
          <p:nvPr/>
        </p:nvSpPr>
        <p:spPr>
          <a:xfrm>
            <a:off x="0" y="701432"/>
            <a:ext cx="2114026" cy="76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  Runways</a:t>
            </a:r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77462160-63E4-9FD4-BE3E-E2274151E3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2707" y="1281498"/>
            <a:ext cx="2816750" cy="2601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52AC32-3284-B9A8-B3B3-ECB99F322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2" y="1281498"/>
            <a:ext cx="3460523" cy="25953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59CBF2-0A62-576A-944D-B9D9794AB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1" y="3970810"/>
            <a:ext cx="5008521" cy="27198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2E51AD-F53C-B316-1ED6-E244DC798B44}"/>
              </a:ext>
            </a:extLst>
          </p:cNvPr>
          <p:cNvSpPr txBox="1"/>
          <p:nvPr/>
        </p:nvSpPr>
        <p:spPr>
          <a:xfrm>
            <a:off x="6686026" y="1182580"/>
            <a:ext cx="53898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Most runways are made with asphalt, concrete, or grass.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Runways are aligned with the outbound magnetic heading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runway numbers are based on the first two numbers of the magnetic heading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Parallel runways are labeled using terms such as left, center or right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Runway surface markings are painted white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7E1F2B-7665-E94F-A808-0311B1200C9E}"/>
              </a:ext>
            </a:extLst>
          </p:cNvPr>
          <p:cNvSpPr txBox="1"/>
          <p:nvPr/>
        </p:nvSpPr>
        <p:spPr>
          <a:xfrm>
            <a:off x="10398776" y="6519524"/>
            <a:ext cx="1541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Apprx</a:t>
            </a:r>
            <a:r>
              <a:rPr lang="en-US" sz="1050" dirty="0">
                <a:solidFill>
                  <a:schemeClr val="bg1"/>
                </a:solidFill>
              </a:rPr>
              <a:t>. 3 minutes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9590" y="6144699"/>
            <a:ext cx="177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Check out this video on runways!</a:t>
            </a:r>
          </a:p>
        </p:txBody>
      </p:sp>
      <p:pic>
        <p:nvPicPr>
          <p:cNvPr id="9" name="Picture 8" descr="File:Airplane silhouette S.png - Wikimedia Commons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432">
            <a:off x="9333202" y="6013030"/>
            <a:ext cx="1132637" cy="640647"/>
          </a:xfrm>
          <a:prstGeom prst="rect">
            <a:avLst/>
          </a:prstGeom>
        </p:spPr>
      </p:pic>
      <p:pic>
        <p:nvPicPr>
          <p:cNvPr id="5" name="Picture 2" descr="Video Button Red Play Icon Button Isolated Vector Illustration Arrow Click  Icon Web Button Stock Illustration - Download Image Now - iStock">
            <a:hlinkClick r:id="rId6"/>
            <a:extLst>
              <a:ext uri="{FF2B5EF4-FFF2-40B4-BE49-F238E27FC236}">
                <a16:creationId xmlns:a16="http://schemas.microsoft.com/office/drawing/2014/main" id="{E120F192-3B0A-09D3-FF81-AEB32D0CC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3366" y1="48529" x2="41993" y2="52696"/>
                        <a14:foregroundMark x1="41993" y1="52696" x2="52778" y2="52206"/>
                        <a14:foregroundMark x1="52778" y1="52206" x2="53431" y2="52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199" r="5688" b="21471"/>
          <a:stretch/>
        </p:blipFill>
        <p:spPr bwMode="auto">
          <a:xfrm>
            <a:off x="10299590" y="5491930"/>
            <a:ext cx="1892410" cy="8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6790"/>
            <a:ext cx="12192000" cy="109800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Airport Paved Surfaces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3C38DA-8752-3771-F690-12D3EB107398}"/>
              </a:ext>
            </a:extLst>
          </p:cNvPr>
          <p:cNvSpPr txBox="1">
            <a:spLocks/>
          </p:cNvSpPr>
          <p:nvPr/>
        </p:nvSpPr>
        <p:spPr>
          <a:xfrm>
            <a:off x="65089" y="1031867"/>
            <a:ext cx="5566359" cy="7630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  Taxiways, Aprons and Ramps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51AD-F53C-B316-1ED6-E244DC798B44}"/>
              </a:ext>
            </a:extLst>
          </p:cNvPr>
          <p:cNvSpPr txBox="1"/>
          <p:nvPr/>
        </p:nvSpPr>
        <p:spPr>
          <a:xfrm>
            <a:off x="6686026" y="1182580"/>
            <a:ext cx="53898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Taxiway surface markings are painted yellow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 most critical taxiway marking is the runway hold position bar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Primary taxiways are identified with a letter.  Taxiway connectors are identified with a letter number combination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Taxiways have blue edge lights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B140045-2B05-D938-3F46-B07293390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58" y="2321223"/>
            <a:ext cx="3938408" cy="2625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8B221C-A636-A5B3-45BA-A3FBAFA140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22" y="1602801"/>
            <a:ext cx="2656540" cy="1886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A4B12E-C7C4-4171-CD31-B902953C25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5" y="4325727"/>
            <a:ext cx="5505974" cy="2360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9EF67F-191C-A668-19BA-0650CE374C5A}"/>
              </a:ext>
            </a:extLst>
          </p:cNvPr>
          <p:cNvSpPr txBox="1"/>
          <p:nvPr/>
        </p:nvSpPr>
        <p:spPr>
          <a:xfrm>
            <a:off x="10398776" y="6519524"/>
            <a:ext cx="1541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Apprx</a:t>
            </a:r>
            <a:r>
              <a:rPr lang="en-US" sz="1050" dirty="0">
                <a:solidFill>
                  <a:schemeClr val="bg1"/>
                </a:solidFill>
              </a:rPr>
              <a:t>. 3 minutes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871FC9-DB81-432F-5977-CD53224A58C3}"/>
              </a:ext>
            </a:extLst>
          </p:cNvPr>
          <p:cNvSpPr txBox="1"/>
          <p:nvPr/>
        </p:nvSpPr>
        <p:spPr>
          <a:xfrm>
            <a:off x="10299590" y="6144699"/>
            <a:ext cx="177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Check out this video on taxiways!</a:t>
            </a:r>
          </a:p>
        </p:txBody>
      </p:sp>
      <p:pic>
        <p:nvPicPr>
          <p:cNvPr id="16" name="Picture 15" descr="File:Airplane silhouette S.png - Wikimedia Commons">
            <a:extLst>
              <a:ext uri="{FF2B5EF4-FFF2-40B4-BE49-F238E27FC236}">
                <a16:creationId xmlns:a16="http://schemas.microsoft.com/office/drawing/2014/main" id="{5623FC1C-6CF8-D133-997D-1F21B4F67D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432">
            <a:off x="9333202" y="6013030"/>
            <a:ext cx="1132637" cy="640647"/>
          </a:xfrm>
          <a:prstGeom prst="rect">
            <a:avLst/>
          </a:prstGeom>
        </p:spPr>
      </p:pic>
      <p:pic>
        <p:nvPicPr>
          <p:cNvPr id="17" name="Picture 2" descr="Video Button Red Play Icon Button Isolated Vector Illustration Arrow Click  Icon Web Button Stock Illustration - Download Image Now - iStock">
            <a:hlinkClick r:id="rId6"/>
            <a:extLst>
              <a:ext uri="{FF2B5EF4-FFF2-40B4-BE49-F238E27FC236}">
                <a16:creationId xmlns:a16="http://schemas.microsoft.com/office/drawing/2014/main" id="{6ECFDE2C-6BE7-39DB-1ED4-E94B6D159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3366" y1="48529" x2="41993" y2="52696"/>
                        <a14:foregroundMark x1="41993" y1="52696" x2="52778" y2="52206"/>
                        <a14:foregroundMark x1="52778" y1="52206" x2="53431" y2="52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199" r="5688" b="21471"/>
          <a:stretch/>
        </p:blipFill>
        <p:spPr bwMode="auto">
          <a:xfrm>
            <a:off x="10299590" y="5491930"/>
            <a:ext cx="1892410" cy="8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8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6790"/>
            <a:ext cx="12192000" cy="109800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Airport Buildings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3C38DA-8752-3771-F690-12D3EB107398}"/>
              </a:ext>
            </a:extLst>
          </p:cNvPr>
          <p:cNvSpPr txBox="1">
            <a:spLocks/>
          </p:cNvSpPr>
          <p:nvPr/>
        </p:nvSpPr>
        <p:spPr>
          <a:xfrm>
            <a:off x="518379" y="903253"/>
            <a:ext cx="4537862" cy="76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Terminals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51AD-F53C-B316-1ED6-E244DC798B44}"/>
              </a:ext>
            </a:extLst>
          </p:cNvPr>
          <p:cNvSpPr txBox="1"/>
          <p:nvPr/>
        </p:nvSpPr>
        <p:spPr>
          <a:xfrm>
            <a:off x="3749659" y="765321"/>
            <a:ext cx="83262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Primary entrance point for passengers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Intended to assist passengers moving from the landside to the airside of an airport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Terminal designs range from small one room buildings to multi-building island configurations that stretch across several miles.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Terminals may include baggage, security, offices, restaurants, shopping areas, and more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9A9FF-AFAE-82A3-FF78-EC698B9D5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" y="1486513"/>
            <a:ext cx="3584016" cy="19739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986D7B-22D7-8849-A8FB-9008C9807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" y="3572389"/>
            <a:ext cx="3606453" cy="2404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C3EC78-6AAC-8542-011C-1C1DC6F83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86" y="3802576"/>
            <a:ext cx="5069821" cy="2931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8245F-54D6-C813-7892-FDC7C93FEB27}"/>
              </a:ext>
            </a:extLst>
          </p:cNvPr>
          <p:cNvSpPr txBox="1"/>
          <p:nvPr/>
        </p:nvSpPr>
        <p:spPr>
          <a:xfrm>
            <a:off x="10398776" y="6519524"/>
            <a:ext cx="1541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Apprx</a:t>
            </a:r>
            <a:r>
              <a:rPr lang="en-US" sz="1050" dirty="0">
                <a:solidFill>
                  <a:schemeClr val="bg1"/>
                </a:solidFill>
              </a:rPr>
              <a:t>. 6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6617F-043B-9C94-FBC1-44AA2EA8734C}"/>
              </a:ext>
            </a:extLst>
          </p:cNvPr>
          <p:cNvSpPr txBox="1"/>
          <p:nvPr/>
        </p:nvSpPr>
        <p:spPr>
          <a:xfrm>
            <a:off x="10299590" y="6144699"/>
            <a:ext cx="177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Check out this video on terminals!</a:t>
            </a:r>
          </a:p>
        </p:txBody>
      </p:sp>
      <p:pic>
        <p:nvPicPr>
          <p:cNvPr id="7" name="Picture 6" descr="File:Airplane silhouette S.png - Wikimedia Commons">
            <a:extLst>
              <a:ext uri="{FF2B5EF4-FFF2-40B4-BE49-F238E27FC236}">
                <a16:creationId xmlns:a16="http://schemas.microsoft.com/office/drawing/2014/main" id="{CCCE2508-BB51-17A8-66CA-6E8B9F5530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432">
            <a:off x="9333202" y="6013030"/>
            <a:ext cx="1132637" cy="640647"/>
          </a:xfrm>
          <a:prstGeom prst="rect">
            <a:avLst/>
          </a:prstGeom>
        </p:spPr>
      </p:pic>
      <p:pic>
        <p:nvPicPr>
          <p:cNvPr id="9" name="Picture 2" descr="Video Button Red Play Icon Button Isolated Vector Illustration Arrow Click  Icon Web Button Stock Illustration - Download Image Now - iStock">
            <a:hlinkClick r:id="rId6"/>
            <a:extLst>
              <a:ext uri="{FF2B5EF4-FFF2-40B4-BE49-F238E27FC236}">
                <a16:creationId xmlns:a16="http://schemas.microsoft.com/office/drawing/2014/main" id="{8E4C980B-9E56-7950-B549-A560DF703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3366" y1="48529" x2="41993" y2="52696"/>
                        <a14:foregroundMark x1="41993" y1="52696" x2="52778" y2="52206"/>
                        <a14:foregroundMark x1="52778" y1="52206" x2="53431" y2="52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199" r="5688" b="21471"/>
          <a:stretch/>
        </p:blipFill>
        <p:spPr bwMode="auto">
          <a:xfrm>
            <a:off x="10299590" y="5491930"/>
            <a:ext cx="1892410" cy="8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6790"/>
            <a:ext cx="12192000" cy="109800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Airport Buildings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3C38DA-8752-3771-F690-12D3EB107398}"/>
              </a:ext>
            </a:extLst>
          </p:cNvPr>
          <p:cNvSpPr txBox="1">
            <a:spLocks/>
          </p:cNvSpPr>
          <p:nvPr/>
        </p:nvSpPr>
        <p:spPr>
          <a:xfrm>
            <a:off x="-1" y="881155"/>
            <a:ext cx="5377343" cy="76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  Hangars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51AD-F53C-B316-1ED6-E244DC798B44}"/>
              </a:ext>
            </a:extLst>
          </p:cNvPr>
          <p:cNvSpPr txBox="1"/>
          <p:nvPr/>
        </p:nvSpPr>
        <p:spPr>
          <a:xfrm>
            <a:off x="6814660" y="1002856"/>
            <a:ext cx="51717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Preferred parking location for aircraft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Location of aircraft repair and paint shops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Hangars normally do not have any windows.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One of the largest cantilever hangars in the world is at Alliance Airport with over 840,000 sq. feet.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" name="Picture 2" descr="Metal Airplane Hangar | Aircraft Hangar Design &amp; Construction">
            <a:extLst>
              <a:ext uri="{FF2B5EF4-FFF2-40B4-BE49-F238E27FC236}">
                <a16:creationId xmlns:a16="http://schemas.microsoft.com/office/drawing/2014/main" id="{A74A6535-2D8F-27CE-A330-AC624FE3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2" y="1393435"/>
            <a:ext cx="2909547" cy="193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862345A6-EFFF-DCA4-68E5-2B9AFA3F2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67" y="1752882"/>
            <a:ext cx="3428783" cy="2257637"/>
          </a:xfrm>
          <a:prstGeom prst="rect">
            <a:avLst/>
          </a:prstGeom>
        </p:spPr>
      </p:pic>
      <p:pic>
        <p:nvPicPr>
          <p:cNvPr id="17" name="Picture 4" descr="R &amp; M Steel | T Hangars">
            <a:extLst>
              <a:ext uri="{FF2B5EF4-FFF2-40B4-BE49-F238E27FC236}">
                <a16:creationId xmlns:a16="http://schemas.microsoft.com/office/drawing/2014/main" id="{AB17A4E5-0084-7CDF-7DE0-70913175D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34" y="4603488"/>
            <a:ext cx="3225834" cy="215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22EDC9-3A92-7E5A-7ECE-A7C7AB08E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2" y="3495078"/>
            <a:ext cx="4501148" cy="30297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B50EB9-8A12-7620-E111-3CEAF3B87665}"/>
              </a:ext>
            </a:extLst>
          </p:cNvPr>
          <p:cNvSpPr txBox="1"/>
          <p:nvPr/>
        </p:nvSpPr>
        <p:spPr>
          <a:xfrm>
            <a:off x="10398776" y="6519524"/>
            <a:ext cx="1541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Apprx</a:t>
            </a:r>
            <a:r>
              <a:rPr lang="en-US" sz="1050" dirty="0">
                <a:solidFill>
                  <a:schemeClr val="bg1"/>
                </a:solidFill>
              </a:rPr>
              <a:t>. 1:30 minutes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9ED20-DA6F-FACE-5C4C-CABFAD7EAB5B}"/>
              </a:ext>
            </a:extLst>
          </p:cNvPr>
          <p:cNvSpPr txBox="1"/>
          <p:nvPr/>
        </p:nvSpPr>
        <p:spPr>
          <a:xfrm>
            <a:off x="10299590" y="6144699"/>
            <a:ext cx="177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Check out this video on terminals!</a:t>
            </a:r>
          </a:p>
        </p:txBody>
      </p:sp>
      <p:pic>
        <p:nvPicPr>
          <p:cNvPr id="10" name="Picture 9" descr="File:Airplane silhouette S.png - Wikimedia Commons">
            <a:extLst>
              <a:ext uri="{FF2B5EF4-FFF2-40B4-BE49-F238E27FC236}">
                <a16:creationId xmlns:a16="http://schemas.microsoft.com/office/drawing/2014/main" id="{50AF27BA-9875-DAD3-5AF1-55D84B1C3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432">
            <a:off x="9333202" y="6013030"/>
            <a:ext cx="1132637" cy="640647"/>
          </a:xfrm>
          <a:prstGeom prst="rect">
            <a:avLst/>
          </a:prstGeom>
        </p:spPr>
      </p:pic>
      <p:pic>
        <p:nvPicPr>
          <p:cNvPr id="14" name="Picture 2" descr="Video Button Red Play Icon Button Isolated Vector Illustration Arrow Click  Icon Web Button Stock Illustration - Download Image Now - iStock">
            <a:hlinkClick r:id="rId7"/>
            <a:extLst>
              <a:ext uri="{FF2B5EF4-FFF2-40B4-BE49-F238E27FC236}">
                <a16:creationId xmlns:a16="http://schemas.microsoft.com/office/drawing/2014/main" id="{396A9180-4D77-F529-5B0B-A705BA2B0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3366" y1="48529" x2="41993" y2="52696"/>
                        <a14:foregroundMark x1="41993" y1="52696" x2="52778" y2="52206"/>
                        <a14:foregroundMark x1="52778" y1="52206" x2="53431" y2="52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199" r="5688" b="21471"/>
          <a:stretch/>
        </p:blipFill>
        <p:spPr bwMode="auto">
          <a:xfrm>
            <a:off x="10299590" y="5491930"/>
            <a:ext cx="1892410" cy="8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1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6790"/>
            <a:ext cx="12192000" cy="109800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Airport Buildings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3C38DA-8752-3771-F690-12D3EB107398}"/>
              </a:ext>
            </a:extLst>
          </p:cNvPr>
          <p:cNvSpPr txBox="1">
            <a:spLocks/>
          </p:cNvSpPr>
          <p:nvPr/>
        </p:nvSpPr>
        <p:spPr>
          <a:xfrm>
            <a:off x="107451" y="735794"/>
            <a:ext cx="5377343" cy="76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 Air Traffic Control Towers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51AD-F53C-B316-1ED6-E244DC798B44}"/>
              </a:ext>
            </a:extLst>
          </p:cNvPr>
          <p:cNvSpPr txBox="1"/>
          <p:nvPr/>
        </p:nvSpPr>
        <p:spPr>
          <a:xfrm>
            <a:off x="6814660" y="1002856"/>
            <a:ext cx="51717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Air traffic control towers are built to see all the movement surfaces on an airport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Towers’ heights vary depending on the setup of each airport.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Tower hours of operation vary based on the traffic at each airport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Not every airport has an air traffic control tower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All movement around the airfield is directed and monitored by air traffic controllers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8EF62-07A9-98A8-A5D5-5CA50958B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43" y="4570018"/>
            <a:ext cx="2893182" cy="2169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97BFA-4B2B-3BC5-78C0-4CF4D803F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91" y="2086260"/>
            <a:ext cx="3538709" cy="2353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1FAC3-51A7-5714-00B1-C96DAD611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1" y="4570018"/>
            <a:ext cx="3196787" cy="2169886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EEC3CD6-1A7A-0003-336E-53E8399986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51" y="1348740"/>
            <a:ext cx="2342134" cy="30907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8FD26D-3D13-EA53-49F0-409C30BA7BCB}"/>
              </a:ext>
            </a:extLst>
          </p:cNvPr>
          <p:cNvSpPr txBox="1"/>
          <p:nvPr/>
        </p:nvSpPr>
        <p:spPr>
          <a:xfrm>
            <a:off x="10398776" y="6519524"/>
            <a:ext cx="1541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Apprx</a:t>
            </a:r>
            <a:r>
              <a:rPr lang="en-US" sz="1050" dirty="0">
                <a:solidFill>
                  <a:schemeClr val="bg1"/>
                </a:solidFill>
              </a:rPr>
              <a:t>. 1 minute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6212A-B9BF-A5C4-0550-7E764AAE4E47}"/>
              </a:ext>
            </a:extLst>
          </p:cNvPr>
          <p:cNvSpPr txBox="1"/>
          <p:nvPr/>
        </p:nvSpPr>
        <p:spPr>
          <a:xfrm>
            <a:off x="10299590" y="6144699"/>
            <a:ext cx="177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Check out this video on terminals!</a:t>
            </a:r>
          </a:p>
        </p:txBody>
      </p:sp>
      <p:pic>
        <p:nvPicPr>
          <p:cNvPr id="10" name="Picture 9" descr="File:Airplane silhouette S.png - Wikimedia Commons">
            <a:extLst>
              <a:ext uri="{FF2B5EF4-FFF2-40B4-BE49-F238E27FC236}">
                <a16:creationId xmlns:a16="http://schemas.microsoft.com/office/drawing/2014/main" id="{C94A0D89-64F4-081D-B767-AC12361BD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432">
            <a:off x="9333202" y="6013030"/>
            <a:ext cx="1132637" cy="640647"/>
          </a:xfrm>
          <a:prstGeom prst="rect">
            <a:avLst/>
          </a:prstGeom>
        </p:spPr>
      </p:pic>
      <p:pic>
        <p:nvPicPr>
          <p:cNvPr id="14" name="Picture 2" descr="Video Button Red Play Icon Button Isolated Vector Illustration Arrow Click  Icon Web Button Stock Illustration - Download Image Now - iStock">
            <a:hlinkClick r:id="rId7"/>
            <a:extLst>
              <a:ext uri="{FF2B5EF4-FFF2-40B4-BE49-F238E27FC236}">
                <a16:creationId xmlns:a16="http://schemas.microsoft.com/office/drawing/2014/main" id="{A7B66F80-EA5D-DA4C-FB71-7C81F0B4E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3366" y1="48529" x2="41993" y2="52696"/>
                        <a14:foregroundMark x1="41993" y1="52696" x2="52778" y2="52206"/>
                        <a14:foregroundMark x1="52778" y1="52206" x2="53431" y2="52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199" r="5688" b="21471"/>
          <a:stretch/>
        </p:blipFill>
        <p:spPr bwMode="auto">
          <a:xfrm>
            <a:off x="10299590" y="5491930"/>
            <a:ext cx="1892410" cy="8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0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6790"/>
            <a:ext cx="12192000" cy="109800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Airport Buildings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3C38DA-8752-3771-F690-12D3EB107398}"/>
              </a:ext>
            </a:extLst>
          </p:cNvPr>
          <p:cNvSpPr txBox="1">
            <a:spLocks/>
          </p:cNvSpPr>
          <p:nvPr/>
        </p:nvSpPr>
        <p:spPr>
          <a:xfrm>
            <a:off x="-1" y="881155"/>
            <a:ext cx="6814661" cy="76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  Aircraft Rescue and Firefighting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51AD-F53C-B316-1ED6-E244DC798B44}"/>
              </a:ext>
            </a:extLst>
          </p:cNvPr>
          <p:cNvSpPr txBox="1"/>
          <p:nvPr/>
        </p:nvSpPr>
        <p:spPr>
          <a:xfrm>
            <a:off x="5378311" y="1560635"/>
            <a:ext cx="65624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ARFF requires special training to work around and with aircraft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ARFF Firefighters respond to accidents, incidents, medical emergencies, and more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ARFF stations are staffed at all hours that an airport is open so they usually include living areas for the firefighters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All operators of Part 139, commercial service airports, are required to have ARFF services onsite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ARFF Division | City of Lakeland">
            <a:extLst>
              <a:ext uri="{FF2B5EF4-FFF2-40B4-BE49-F238E27FC236}">
                <a16:creationId xmlns:a16="http://schemas.microsoft.com/office/drawing/2014/main" id="{038642F8-1699-0568-1314-1AF1B4A5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66" y="3752232"/>
            <a:ext cx="4324477" cy="28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A7652427-538F-9EB8-69C7-3EDCDAB73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7" y="1464521"/>
            <a:ext cx="3377739" cy="2430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19EBC-9CC4-C686-AFB7-36D2D5BD6252}"/>
              </a:ext>
            </a:extLst>
          </p:cNvPr>
          <p:cNvSpPr txBox="1"/>
          <p:nvPr/>
        </p:nvSpPr>
        <p:spPr>
          <a:xfrm>
            <a:off x="10398776" y="6519524"/>
            <a:ext cx="1541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Apprx</a:t>
            </a:r>
            <a:r>
              <a:rPr lang="en-US" sz="1050" dirty="0">
                <a:solidFill>
                  <a:schemeClr val="bg1"/>
                </a:solidFill>
              </a:rPr>
              <a:t>. 3:30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C0684-AE7D-04F3-E1B2-B79BF8779C8A}"/>
              </a:ext>
            </a:extLst>
          </p:cNvPr>
          <p:cNvSpPr txBox="1"/>
          <p:nvPr/>
        </p:nvSpPr>
        <p:spPr>
          <a:xfrm>
            <a:off x="10299590" y="6144699"/>
            <a:ext cx="177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Check out this video on ARFF!</a:t>
            </a:r>
          </a:p>
        </p:txBody>
      </p:sp>
      <p:pic>
        <p:nvPicPr>
          <p:cNvPr id="7" name="Picture 6" descr="File:Airplane silhouette S.png - Wikimedia Commons">
            <a:extLst>
              <a:ext uri="{FF2B5EF4-FFF2-40B4-BE49-F238E27FC236}">
                <a16:creationId xmlns:a16="http://schemas.microsoft.com/office/drawing/2014/main" id="{64334791-4A89-5360-CBBE-A5BA613A1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432">
            <a:off x="9333202" y="6013030"/>
            <a:ext cx="1132637" cy="640647"/>
          </a:xfrm>
          <a:prstGeom prst="rect">
            <a:avLst/>
          </a:prstGeom>
        </p:spPr>
      </p:pic>
      <p:pic>
        <p:nvPicPr>
          <p:cNvPr id="12" name="Picture 2" descr="Video Button Red Play Icon Button Isolated Vector Illustration Arrow Click  Icon Web Button Stock Illustration - Download Image Now - iStock">
            <a:hlinkClick r:id="rId5"/>
            <a:extLst>
              <a:ext uri="{FF2B5EF4-FFF2-40B4-BE49-F238E27FC236}">
                <a16:creationId xmlns:a16="http://schemas.microsoft.com/office/drawing/2014/main" id="{3F74D25F-5347-DF75-EBF4-3D00910167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3366" y1="48529" x2="41993" y2="52696"/>
                        <a14:foregroundMark x1="41993" y1="52696" x2="52778" y2="52206"/>
                        <a14:foregroundMark x1="52778" y1="52206" x2="53431" y2="52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199" r="5688" b="21471"/>
          <a:stretch/>
        </p:blipFill>
        <p:spPr bwMode="auto">
          <a:xfrm>
            <a:off x="10299590" y="5491930"/>
            <a:ext cx="1892410" cy="8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9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6790"/>
            <a:ext cx="12192000" cy="109800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Airport Lighting Systems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3C38DA-8752-3771-F690-12D3EB107398}"/>
              </a:ext>
            </a:extLst>
          </p:cNvPr>
          <p:cNvSpPr txBox="1">
            <a:spLocks/>
          </p:cNvSpPr>
          <p:nvPr/>
        </p:nvSpPr>
        <p:spPr>
          <a:xfrm>
            <a:off x="6283354" y="2923545"/>
            <a:ext cx="5327088" cy="42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Instrument Landing System (ILS)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F89CA53-9060-7F7D-D5AC-3509C47FF0BA}"/>
              </a:ext>
            </a:extLst>
          </p:cNvPr>
          <p:cNvSpPr txBox="1">
            <a:spLocks/>
          </p:cNvSpPr>
          <p:nvPr/>
        </p:nvSpPr>
        <p:spPr>
          <a:xfrm>
            <a:off x="-278432" y="2787547"/>
            <a:ext cx="5327088" cy="42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Runway Lights</a:t>
            </a: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E130671-3CE2-A63D-65F1-282C3B0853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682" y="4741227"/>
            <a:ext cx="1567247" cy="1893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EF4E7A-80D1-0ADD-6FB9-A76856936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" y="4100729"/>
            <a:ext cx="3319962" cy="172003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46AD4FF-C15C-2218-B862-8C5E3622BA9A}"/>
              </a:ext>
            </a:extLst>
          </p:cNvPr>
          <p:cNvSpPr txBox="1">
            <a:spLocks/>
          </p:cNvSpPr>
          <p:nvPr/>
        </p:nvSpPr>
        <p:spPr>
          <a:xfrm>
            <a:off x="-1046452" y="5907906"/>
            <a:ext cx="5327088" cy="42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Taxiway Lights</a:t>
            </a:r>
          </a:p>
        </p:txBody>
      </p:sp>
      <p:pic>
        <p:nvPicPr>
          <p:cNvPr id="3074" name="Picture 2" descr="CFI Brief: Airport Rotating Beacon – Learn to Fly Blog - ASA (Aviation  Supplies &amp; Academics, Inc.)">
            <a:extLst>
              <a:ext uri="{FF2B5EF4-FFF2-40B4-BE49-F238E27FC236}">
                <a16:creationId xmlns:a16="http://schemas.microsoft.com/office/drawing/2014/main" id="{608E3276-10A1-7F80-208D-D53E02D83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91" y="3679508"/>
            <a:ext cx="1058187" cy="1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C56P4Q 17/35 L (Traditional Cache) in Eastern Cape, South Africa created  by NaviMate">
            <a:extLst>
              <a:ext uri="{FF2B5EF4-FFF2-40B4-BE49-F238E27FC236}">
                <a16:creationId xmlns:a16="http://schemas.microsoft.com/office/drawing/2014/main" id="{C3586DA8-6941-88C2-2072-4F5909C74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2433" y="3626062"/>
            <a:ext cx="2165123" cy="14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1D0F57-57F7-AB64-78DC-F714D551C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9" y="869352"/>
            <a:ext cx="3911204" cy="1893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D392D9-08BB-C07A-4F96-08A078633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02" y="921833"/>
            <a:ext cx="4361799" cy="1969186"/>
          </a:xfrm>
          <a:prstGeom prst="rect">
            <a:avLst/>
          </a:prstGeom>
        </p:spPr>
      </p:pic>
      <p:pic>
        <p:nvPicPr>
          <p:cNvPr id="3082" name="Picture 10" descr="Airport Runway Lighting — Colour Studies">
            <a:extLst>
              <a:ext uri="{FF2B5EF4-FFF2-40B4-BE49-F238E27FC236}">
                <a16:creationId xmlns:a16="http://schemas.microsoft.com/office/drawing/2014/main" id="{720F3B62-0826-C74E-5092-E70F5C39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235" y="4899466"/>
            <a:ext cx="2746981" cy="18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38574A7-CFD5-CA24-EA38-753F4E6D390C}"/>
              </a:ext>
            </a:extLst>
          </p:cNvPr>
          <p:cNvSpPr txBox="1">
            <a:spLocks/>
          </p:cNvSpPr>
          <p:nvPr/>
        </p:nvSpPr>
        <p:spPr>
          <a:xfrm>
            <a:off x="5476915" y="5492233"/>
            <a:ext cx="2364574" cy="1069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Beacons, Glide Slopes, &amp; More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ACA7E6-B8C9-0B7B-C860-E0D1EB97302A}"/>
              </a:ext>
            </a:extLst>
          </p:cNvPr>
          <p:cNvCxnSpPr/>
          <p:nvPr/>
        </p:nvCxnSpPr>
        <p:spPr>
          <a:xfrm>
            <a:off x="104794" y="3429000"/>
            <a:ext cx="1197895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1FC3A-0199-B414-5ED9-71A9F3F591D1}"/>
              </a:ext>
            </a:extLst>
          </p:cNvPr>
          <p:cNvCxnSpPr>
            <a:cxnSpLocks/>
          </p:cNvCxnSpPr>
          <p:nvPr/>
        </p:nvCxnSpPr>
        <p:spPr>
          <a:xfrm rot="5400000">
            <a:off x="2845557" y="3770436"/>
            <a:ext cx="5486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7A8D921-76F9-C4C3-2E2D-201761546C66}"/>
              </a:ext>
            </a:extLst>
          </p:cNvPr>
          <p:cNvSpPr txBox="1"/>
          <p:nvPr/>
        </p:nvSpPr>
        <p:spPr>
          <a:xfrm>
            <a:off x="10398776" y="6519524"/>
            <a:ext cx="1541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Apprx</a:t>
            </a:r>
            <a:r>
              <a:rPr lang="en-US" sz="1050" dirty="0">
                <a:solidFill>
                  <a:schemeClr val="bg1"/>
                </a:solidFill>
              </a:rPr>
              <a:t>. 6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E3A80D-3292-44C0-2FEF-BAD1E73E7310}"/>
              </a:ext>
            </a:extLst>
          </p:cNvPr>
          <p:cNvSpPr txBox="1"/>
          <p:nvPr/>
        </p:nvSpPr>
        <p:spPr>
          <a:xfrm>
            <a:off x="10299590" y="6144699"/>
            <a:ext cx="177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Check out this video on airport lights!</a:t>
            </a:r>
          </a:p>
        </p:txBody>
      </p:sp>
      <p:pic>
        <p:nvPicPr>
          <p:cNvPr id="7" name="Picture 6" descr="File:Airplane silhouette S.png - Wikimedia Commons">
            <a:extLst>
              <a:ext uri="{FF2B5EF4-FFF2-40B4-BE49-F238E27FC236}">
                <a16:creationId xmlns:a16="http://schemas.microsoft.com/office/drawing/2014/main" id="{019B3899-6C90-C7A1-716A-7228A60620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432">
            <a:off x="9333202" y="6013030"/>
            <a:ext cx="1132637" cy="640647"/>
          </a:xfrm>
          <a:prstGeom prst="rect">
            <a:avLst/>
          </a:prstGeom>
        </p:spPr>
      </p:pic>
      <p:pic>
        <p:nvPicPr>
          <p:cNvPr id="9" name="Picture 2" descr="Video Button Red Play Icon Button Isolated Vector Illustration Arrow Click  Icon Web Button Stock Illustration - Download Image Now - iStock">
            <a:hlinkClick r:id="rId10"/>
            <a:extLst>
              <a:ext uri="{FF2B5EF4-FFF2-40B4-BE49-F238E27FC236}">
                <a16:creationId xmlns:a16="http://schemas.microsoft.com/office/drawing/2014/main" id="{BEE1EA3D-A1A7-D619-9D0E-429EAA840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3366" y1="48529" x2="41993" y2="52696"/>
                        <a14:foregroundMark x1="41993" y1="52696" x2="52778" y2="52206"/>
                        <a14:foregroundMark x1="52778" y1="52206" x2="53431" y2="52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199" r="5688" b="21471"/>
          <a:stretch/>
        </p:blipFill>
        <p:spPr bwMode="auto">
          <a:xfrm>
            <a:off x="10299590" y="5491930"/>
            <a:ext cx="1892410" cy="8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5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6790"/>
            <a:ext cx="12192000" cy="109800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Airport Weather Systems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B3C38DA-8752-3771-F690-12D3EB107398}"/>
              </a:ext>
            </a:extLst>
          </p:cNvPr>
          <p:cNvSpPr txBox="1">
            <a:spLocks/>
          </p:cNvSpPr>
          <p:nvPr/>
        </p:nvSpPr>
        <p:spPr>
          <a:xfrm>
            <a:off x="-1" y="881155"/>
            <a:ext cx="6814661" cy="76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  ATIS, ASOS &amp; AWOS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E51AD-F53C-B316-1ED6-E244DC798B44}"/>
              </a:ext>
            </a:extLst>
          </p:cNvPr>
          <p:cNvSpPr txBox="1"/>
          <p:nvPr/>
        </p:nvSpPr>
        <p:spPr>
          <a:xfrm>
            <a:off x="6042765" y="1352872"/>
            <a:ext cx="51717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All three systems provide similar information such as cloud conditions, visibility, and wind speed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ATIS provides weather and airport information such as runway in use and NOTAMS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ASOS and AWOS are automated weather reporting systems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ASOS and AWOS are similar but an ASOS is newer and provides additional services not available on an AWOS.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 descr="File:Weather station on Mount Vesuvius (2437693238).jpg - Wikimedia Commons">
            <a:extLst>
              <a:ext uri="{FF2B5EF4-FFF2-40B4-BE49-F238E27FC236}">
                <a16:creationId xmlns:a16="http://schemas.microsoft.com/office/drawing/2014/main" id="{E4DFF5E3-5216-73FA-324F-7AD2F40BF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48" y="1924087"/>
            <a:ext cx="3871913" cy="2581275"/>
          </a:xfrm>
          <a:prstGeom prst="rect">
            <a:avLst/>
          </a:prstGeom>
        </p:spPr>
      </p:pic>
      <p:pic>
        <p:nvPicPr>
          <p:cNvPr id="5" name="Picture 4" descr="Météorologie - Vikidia, l’encyclopédie des 8-13 ans">
            <a:extLst>
              <a:ext uri="{FF2B5EF4-FFF2-40B4-BE49-F238E27FC236}">
                <a16:creationId xmlns:a16="http://schemas.microsoft.com/office/drawing/2014/main" id="{9CA6F5AA-930F-0E23-C819-13A7C28C8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8" y="1539591"/>
            <a:ext cx="3294872" cy="4968668"/>
          </a:xfrm>
          <a:prstGeom prst="rect">
            <a:avLst/>
          </a:prstGeom>
        </p:spPr>
      </p:pic>
      <p:pic>
        <p:nvPicPr>
          <p:cNvPr id="6" name="Picture 5" descr="Yihwt_3b | highway surveillance / weather station detail, Lo… | Flickr">
            <a:extLst>
              <a:ext uri="{FF2B5EF4-FFF2-40B4-BE49-F238E27FC236}">
                <a16:creationId xmlns:a16="http://schemas.microsoft.com/office/drawing/2014/main" id="{9ADEE56E-D3A2-FE61-D58A-8BF4C183A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78" y="3947401"/>
            <a:ext cx="2026535" cy="2844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125EF3-4947-1234-3752-713C711A0E65}"/>
              </a:ext>
            </a:extLst>
          </p:cNvPr>
          <p:cNvSpPr txBox="1"/>
          <p:nvPr/>
        </p:nvSpPr>
        <p:spPr>
          <a:xfrm>
            <a:off x="10398776" y="6519524"/>
            <a:ext cx="15419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schemeClr val="bg1"/>
                </a:solidFill>
              </a:rPr>
              <a:t>Apprx</a:t>
            </a:r>
            <a:r>
              <a:rPr lang="en-US" sz="1050" dirty="0">
                <a:solidFill>
                  <a:schemeClr val="bg1"/>
                </a:solidFill>
              </a:rPr>
              <a:t> 3:30 minutes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EA059-2417-51DB-7277-4206A9BA0C75}"/>
              </a:ext>
            </a:extLst>
          </p:cNvPr>
          <p:cNvSpPr txBox="1"/>
          <p:nvPr/>
        </p:nvSpPr>
        <p:spPr>
          <a:xfrm>
            <a:off x="10299590" y="6144699"/>
            <a:ext cx="177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mic Sans MS" panose="030F0702030302020204" pitchFamily="66" charset="0"/>
              </a:rPr>
              <a:t>Check out this video on weather systems!</a:t>
            </a:r>
          </a:p>
        </p:txBody>
      </p:sp>
      <p:pic>
        <p:nvPicPr>
          <p:cNvPr id="9" name="Picture 8" descr="File:Airplane silhouette S.png - Wikimedia Commons">
            <a:extLst>
              <a:ext uri="{FF2B5EF4-FFF2-40B4-BE49-F238E27FC236}">
                <a16:creationId xmlns:a16="http://schemas.microsoft.com/office/drawing/2014/main" id="{02C38E8E-DD55-23DF-84F3-051FC13C1D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432">
            <a:off x="9333202" y="6013030"/>
            <a:ext cx="1132637" cy="640647"/>
          </a:xfrm>
          <a:prstGeom prst="rect">
            <a:avLst/>
          </a:prstGeom>
        </p:spPr>
      </p:pic>
      <p:pic>
        <p:nvPicPr>
          <p:cNvPr id="13" name="Picture 2" descr="Video Button Red Play Icon Button Isolated Vector Illustration Arrow Click  Icon Web Button Stock Illustration - Download Image Now - iStock">
            <a:hlinkClick r:id="rId6"/>
            <a:extLst>
              <a:ext uri="{FF2B5EF4-FFF2-40B4-BE49-F238E27FC236}">
                <a16:creationId xmlns:a16="http://schemas.microsoft.com/office/drawing/2014/main" id="{68ECA41A-5C84-E370-8066-AECBD7FE6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3366" y1="48529" x2="41993" y2="52696"/>
                        <a14:foregroundMark x1="41993" y1="52696" x2="52778" y2="52206"/>
                        <a14:foregroundMark x1="52778" y1="52206" x2="53431" y2="52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1199" r="5688" b="21471"/>
          <a:stretch/>
        </p:blipFill>
        <p:spPr bwMode="auto">
          <a:xfrm>
            <a:off x="10299590" y="5491930"/>
            <a:ext cx="1892410" cy="8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2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616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Copperplate Gothic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Tackett, Chuck (FAA)</dc:creator>
  <cp:lastModifiedBy>Tackett, Chuck (FAA)</cp:lastModifiedBy>
  <cp:revision>41</cp:revision>
  <dcterms:created xsi:type="dcterms:W3CDTF">2023-06-06T22:10:11Z</dcterms:created>
  <dcterms:modified xsi:type="dcterms:W3CDTF">2023-07-20T17:08:33Z</dcterms:modified>
</cp:coreProperties>
</file>