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2"/>
  </p:notesMasterIdLst>
  <p:sldIdLst>
    <p:sldId id="2145706287" r:id="rId5"/>
    <p:sldId id="538" r:id="rId6"/>
    <p:sldId id="2145706211" r:id="rId7"/>
    <p:sldId id="344" r:id="rId8"/>
    <p:sldId id="2142534380" r:id="rId9"/>
    <p:sldId id="260" r:id="rId10"/>
    <p:sldId id="2145706128" r:id="rId11"/>
    <p:sldId id="277" r:id="rId12"/>
    <p:sldId id="309" r:id="rId13"/>
    <p:sldId id="2145706229" r:id="rId14"/>
    <p:sldId id="313" r:id="rId15"/>
    <p:sldId id="2145706161" r:id="rId16"/>
    <p:sldId id="2145706177" r:id="rId17"/>
    <p:sldId id="2145706290" r:id="rId18"/>
    <p:sldId id="2145706238" r:id="rId19"/>
    <p:sldId id="2145706271" r:id="rId20"/>
    <p:sldId id="2145706217" r:id="rId21"/>
    <p:sldId id="2145706298" r:id="rId22"/>
    <p:sldId id="2145706288" r:id="rId23"/>
    <p:sldId id="2145706291" r:id="rId24"/>
    <p:sldId id="2145706219" r:id="rId25"/>
    <p:sldId id="2145706278" r:id="rId26"/>
    <p:sldId id="2145706221" r:id="rId27"/>
    <p:sldId id="2145706222" r:id="rId28"/>
    <p:sldId id="2145706292" r:id="rId29"/>
    <p:sldId id="2145706226" r:id="rId30"/>
    <p:sldId id="2145706224" r:id="rId31"/>
    <p:sldId id="2145706289" r:id="rId32"/>
    <p:sldId id="2145706293" r:id="rId33"/>
    <p:sldId id="2145706294" r:id="rId34"/>
    <p:sldId id="2145706207" r:id="rId35"/>
    <p:sldId id="2145706269" r:id="rId36"/>
    <p:sldId id="2145706227" r:id="rId37"/>
    <p:sldId id="2145706253" r:id="rId38"/>
    <p:sldId id="2145706237" r:id="rId39"/>
    <p:sldId id="2145706215" r:id="rId40"/>
    <p:sldId id="2145706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1E5F8F-5D06-55B3-449D-2D4440568EFD}" name="Monterroso, Kelly M." initials="MM" userId="S::7107127369@nsf.gov::a34e9e51-64a2-469b-9128-de69e6dd4e6a" providerId="AD"/>
  <p188:author id="{8C6C7E95-6305-F9CD-0D5A-C84C340AD05C}" name="Malik, Jasmine (Contractor)" initials="M(" userId="S::7778502908@nsf.gov::a7c51761-6901-43d2-bf10-479dd8334c39" providerId="AD"/>
  <p188:author id="{3CA35D9C-B973-336F-8130-ED1196A2F402}" name="Atela, Valentina E. (Contractor)" initials="VA" userId="S::7161435449@nsf.gov::197172f0-793b-4bab-84cf-20a471180473" providerId="AD"/>
  <p188:author id="{C68833DB-1EA2-5EC2-47EE-BB951841A926}" name="Westfall, Teresa (Contractor)" initials="WT(" userId="S::7343239403@nsf.gov::9360eeb5-86b7-48bd-bb30-ba23cb849c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90A3"/>
    <a:srgbClr val="03C37E"/>
    <a:srgbClr val="DDC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5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ker, Allen D." userId="9519fb59-a952-4f1c-abe3-beb56cb09b54" providerId="ADAL" clId="{256C64C3-83E6-48CD-BAC2-2FE5757E5842}"/>
    <pc:docChg chg="modSld sldOrd">
      <pc:chgData name="Walker, Allen D." userId="9519fb59-a952-4f1c-abe3-beb56cb09b54" providerId="ADAL" clId="{256C64C3-83E6-48CD-BAC2-2FE5757E5842}" dt="2023-09-08T20:14:27.142" v="1"/>
      <pc:docMkLst>
        <pc:docMk/>
      </pc:docMkLst>
      <pc:sldChg chg="ord">
        <pc:chgData name="Walker, Allen D." userId="9519fb59-a952-4f1c-abe3-beb56cb09b54" providerId="ADAL" clId="{256C64C3-83E6-48CD-BAC2-2FE5757E5842}" dt="2023-09-08T20:14:27.142" v="1"/>
        <pc:sldMkLst>
          <pc:docMk/>
          <pc:sldMk cId="220218470" sldId="21457062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E33EF-4F84-C54E-AE4F-B0960A297DC7}"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3079D1-577A-6B4D-A33B-3D7FC9D9595C}" type="slidenum">
              <a:rPr lang="en-US" smtClean="0"/>
              <a:t>‹#›</a:t>
            </a:fld>
            <a:endParaRPr lang="en-US"/>
          </a:p>
        </p:txBody>
      </p:sp>
    </p:spTree>
    <p:extLst>
      <p:ext uri="{BB962C8B-B14F-4D97-AF65-F5344CB8AC3E}">
        <p14:creationId xmlns:p14="http://schemas.microsoft.com/office/powerpoint/2010/main" val="3713649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Open Sans" panose="020B0606030504020204" pitchFamily="34" charset="0"/>
                <a:ea typeface="Open Sans" panose="020B0606030504020204" pitchFamily="34" charset="0"/>
                <a:cs typeface="Open Sans" panose="020B0606030504020204" pitchFamily="34" charset="0"/>
              </a:rPr>
              <a:t>The internet, 3-D printing, the</a:t>
            </a:r>
            <a:r>
              <a:rPr lang="en-US" sz="1800">
                <a:effectLst/>
                <a:latin typeface="Open Sans" panose="020B0606030504020204" pitchFamily="34" charset="0"/>
                <a:ea typeface="Open Sans" panose="020B0606030504020204" pitchFamily="34" charset="0"/>
                <a:cs typeface="Open Sans" panose="020B0606030504020204" pitchFamily="34" charset="0"/>
              </a:rPr>
              <a:t> first image of a black hole,</a:t>
            </a:r>
            <a:r>
              <a:rPr lang="en-US" sz="1800">
                <a:latin typeface="Open Sans" panose="020B0606030504020204" pitchFamily="34" charset="0"/>
                <a:ea typeface="Open Sans" panose="020B0606030504020204" pitchFamily="34" charset="0"/>
                <a:cs typeface="Open Sans" panose="020B0606030504020204" pitchFamily="34" charset="0"/>
              </a:rPr>
              <a:t> rapid</a:t>
            </a:r>
            <a:r>
              <a:rPr lang="en-US" sz="1800">
                <a:effectLst/>
                <a:latin typeface="Open Sans" panose="020B0606030504020204" pitchFamily="34" charset="0"/>
                <a:ea typeface="Open Sans" panose="020B0606030504020204" pitchFamily="34" charset="0"/>
                <a:cs typeface="Open Sans" panose="020B0606030504020204" pitchFamily="34" charset="0"/>
              </a:rPr>
              <a:t> COVID testing, climate forecasting, </a:t>
            </a:r>
            <a:endParaRPr lang="en-US" sz="1800">
              <a:latin typeface="Open Sans" panose="020B0606030504020204" pitchFamily="34" charset="0"/>
              <a:ea typeface="Open Sans" panose="020B0606030504020204" pitchFamily="34" charset="0"/>
              <a:cs typeface="Open Sans" panose="020B0606030504020204" pitchFamily="34" charset="0"/>
            </a:endParaRPr>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a:latin typeface="Open Sans" panose="020B0606030504020204" pitchFamily="34" charset="0"/>
                <a:ea typeface="Open Sans" panose="020B0606030504020204" pitchFamily="34" charset="0"/>
                <a:cs typeface="Open Sans" panose="020B0606030504020204" pitchFamily="34" charset="0"/>
              </a:rPr>
              <a:t>Confirming</a:t>
            </a:r>
            <a:r>
              <a:rPr lang="en-US" sz="1800">
                <a:effectLst/>
                <a:latin typeface="Open Sans" panose="020B0606030504020204" pitchFamily="34" charset="0"/>
                <a:ea typeface="Open Sans" panose="020B0606030504020204" pitchFamily="34" charset="0"/>
                <a:cs typeface="Open Sans" panose="020B0606030504020204" pitchFamily="34" charset="0"/>
              </a:rPr>
              <a:t> Einstein’s theory of relativity by detecting ripples in time-space</a:t>
            </a:r>
            <a:r>
              <a:rPr lang="en-US" sz="1800">
                <a:latin typeface="Open Sans" panose="020B0606030504020204" pitchFamily="34" charset="0"/>
                <a:ea typeface="Open Sans" panose="020B0606030504020204" pitchFamily="34" charset="0"/>
                <a:cs typeface="Open Sans" panose="020B0606030504020204" pitchFamily="34" charset="0"/>
              </a:rPr>
              <a:t>, </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a:latin typeface="Open Sans" panose="020B0606030504020204" pitchFamily="34" charset="0"/>
                <a:ea typeface="Open Sans" panose="020B0606030504020204" pitchFamily="34" charset="0"/>
                <a:cs typeface="Open Sans" panose="020B0606030504020204" pitchFamily="34" charset="0"/>
              </a:rPr>
              <a:t>Computer chip fabrication, Artificial Intelligence like speech recognition software, search engines, the </a:t>
            </a:r>
            <a:r>
              <a:rPr lang="en-US">
                <a:latin typeface="Open Sans" panose="020B0606030504020204" pitchFamily="34" charset="0"/>
                <a:ea typeface="Open Sans" panose="020B0606030504020204" pitchFamily="34" charset="0"/>
                <a:cs typeface="Open Sans" panose="020B0606030504020204" pitchFamily="34" charset="0"/>
              </a:rPr>
              <a:t>and the</a:t>
            </a:r>
            <a:r>
              <a:rPr lang="en-US">
                <a:effectLst/>
                <a:latin typeface="Open Sans" panose="020B0606030504020204" pitchFamily="34" charset="0"/>
                <a:ea typeface="Open Sans" panose="020B0606030504020204" pitchFamily="34" charset="0"/>
                <a:cs typeface="Open Sans" panose="020B0606030504020204" pitchFamily="34" charset="0"/>
              </a:rPr>
              <a:t> </a:t>
            </a:r>
            <a:r>
              <a:rPr lang="en-US">
                <a:latin typeface="Open Sans" panose="020B0606030504020204" pitchFamily="34" charset="0"/>
                <a:ea typeface="Open Sans" panose="020B0606030504020204" pitchFamily="34" charset="0"/>
                <a:cs typeface="Open Sans" panose="020B0606030504020204" pitchFamily="34" charset="0"/>
              </a:rPr>
              <a:t>Magic School Bus.  </a:t>
            </a:r>
          </a:p>
          <a:p>
            <a:r>
              <a:rPr lang="en-US" sz="1800">
                <a:latin typeface="Open Sans" panose="020B0606030504020204" pitchFamily="34" charset="0"/>
                <a:ea typeface="Open Sans" panose="020B0606030504020204" pitchFamily="34" charset="0"/>
                <a:cs typeface="Open Sans" panose="020B0606030504020204" pitchFamily="34" charset="0"/>
              </a:rPr>
              <a:t> </a:t>
            </a:r>
            <a:endParaRPr lang="en-US">
              <a:effectLst/>
              <a:latin typeface="Open Sans" panose="020B0606030504020204" pitchFamily="34" charset="0"/>
              <a:ea typeface="Open Sans" panose="020B0606030504020204" pitchFamily="34" charset="0"/>
              <a:cs typeface="Open Sans" panose="020B0606030504020204" pitchFamily="34" charset="0"/>
            </a:endParaRPr>
          </a:p>
          <a:p>
            <a:r>
              <a:rPr lang="en-US" sz="1800">
                <a:effectLst/>
                <a:latin typeface="Open Sans" panose="020B0606030504020204" pitchFamily="34" charset="0"/>
                <a:ea typeface="Open Sans" panose="020B0606030504020204" pitchFamily="34" charset="0"/>
                <a:cs typeface="Open Sans" panose="020B0606030504020204" pitchFamily="34" charset="0"/>
              </a:rPr>
              <a:t>These are just a few examples of the NSF </a:t>
            </a:r>
            <a:r>
              <a:rPr lang="en-US" sz="1800">
                <a:latin typeface="Open Sans" panose="020B0606030504020204" pitchFamily="34" charset="0"/>
                <a:ea typeface="Open Sans" panose="020B0606030504020204" pitchFamily="34" charset="0"/>
                <a:cs typeface="Open Sans" panose="020B0606030504020204" pitchFamily="34" charset="0"/>
              </a:rPr>
              <a:t>impact. </a:t>
            </a:r>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That's because the largest economic driver in the last half century are science and technology advancements.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Those start with basic research, and the largest investor in basic research is the Federal Government.</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sz="1800">
                <a:latin typeface="Open Sans" panose="020B0606030504020204" pitchFamily="34" charset="0"/>
                <a:ea typeface="Open Sans" panose="020B0606030504020204" pitchFamily="34" charset="0"/>
                <a:cs typeface="Open Sans" panose="020B0606030504020204" pitchFamily="34" charset="0"/>
              </a:rPr>
              <a:t>NSF is unique. It is the only Federal agency that invests in research across every field of science and technology. </a:t>
            </a:r>
          </a:p>
          <a:p>
            <a:endParaRPr lang="en-US" sz="1800">
              <a:latin typeface="Open Sans" panose="020B0606030504020204" pitchFamily="34" charset="0"/>
              <a:ea typeface="Open Sans" panose="020B0606030504020204" pitchFamily="34" charset="0"/>
              <a:cs typeface="Open Sans" panose="020B0606030504020204" pitchFamily="34" charset="0"/>
            </a:endParaRPr>
          </a:p>
          <a:p>
            <a:r>
              <a:rPr lang="en-US" sz="1800">
                <a:latin typeface="Open Sans" panose="020B0606030504020204" pitchFamily="34" charset="0"/>
                <a:ea typeface="Open Sans" panose="020B0606030504020204" pitchFamily="34" charset="0"/>
                <a:cs typeface="Open Sans" panose="020B0606030504020204" pitchFamily="34" charset="0"/>
              </a:rPr>
              <a:t>After nearly 75</a:t>
            </a:r>
            <a:r>
              <a:rPr lang="en-US" sz="1800">
                <a:effectLst/>
                <a:latin typeface="Open Sans" panose="020B0606030504020204" pitchFamily="34" charset="0"/>
                <a:ea typeface="Open Sans" panose="020B0606030504020204" pitchFamily="34" charset="0"/>
                <a:cs typeface="Open Sans" panose="020B0606030504020204" pitchFamily="34" charset="0"/>
              </a:rPr>
              <a:t> years of </a:t>
            </a:r>
            <a:r>
              <a:rPr lang="en-US" sz="18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investments</a:t>
            </a:r>
            <a:r>
              <a:rPr lang="en-US" sz="1800">
                <a:solidFill>
                  <a:srgbClr val="000000"/>
                </a:solidFill>
                <a:latin typeface="Open Sans" panose="020B0606030504020204" pitchFamily="34" charset="0"/>
                <a:ea typeface="Open Sans" panose="020B0606030504020204" pitchFamily="34" charset="0"/>
                <a:cs typeface="Open Sans" panose="020B0606030504020204" pitchFamily="34" charset="0"/>
              </a:rPr>
              <a:t>, NSF results are everywhere. </a:t>
            </a:r>
            <a:endParaRPr lang="en-US" sz="1800">
              <a:effectLst/>
              <a:latin typeface="Open Sans" panose="020B0606030504020204" pitchFamily="34" charset="0"/>
              <a:ea typeface="Open Sans" panose="020B0606030504020204" pitchFamily="34" charset="0"/>
              <a:cs typeface="Open Sans" panose="020B0606030504020204" pitchFamily="34" charset="0"/>
            </a:endParaRPr>
          </a:p>
          <a:p>
            <a:endParaRPr lang="en-US" sz="1800">
              <a:latin typeface="Open Sans" panose="020B0606030504020204" pitchFamily="34" charset="0"/>
              <a:ea typeface="Open Sans" panose="020B0606030504020204" pitchFamily="34" charset="0"/>
              <a:cs typeface="Open Sans" panose="020B0606030504020204" pitchFamily="34" charset="0"/>
            </a:endParaRPr>
          </a:p>
          <a:p>
            <a:endParaRPr lang="en-US" sz="1800">
              <a:latin typeface="Open Sans" panose="020B0606030504020204" pitchFamily="34" charset="0"/>
              <a:ea typeface="Open Sans" panose="020B0606030504020204" pitchFamily="34" charset="0"/>
              <a:cs typeface="Open Sans" panose="020B0606030504020204" pitchFamily="34" charset="0"/>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976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TIP is seizing a generational opportunity to focus on these pivotal challenges, enhancing the fundamental research that powers future technologies and solutions. And by tapping into the full breadth of the nation's demography and geography, TIP shapes the nation's competitiveness as well as infuses diverse thinking and expertise into the development of new technologies and solutions — ensuring U.S. leadership and security for decades to come.​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​TIP addresses a critical need to advance the geography of innovation, engaging communities throughout the country that for too long have been unserved or underserved in the nation’s research and innovation enterprise.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11</a:t>
            </a:fld>
            <a:endParaRPr lang="en-US"/>
          </a:p>
        </p:txBody>
      </p:sp>
    </p:spTree>
    <p:extLst>
      <p:ext uri="{BB962C8B-B14F-4D97-AF65-F5344CB8AC3E}">
        <p14:creationId xmlns:p14="http://schemas.microsoft.com/office/powerpoint/2010/main" val="1124511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12</a:t>
            </a:fld>
            <a:endParaRPr lang="en-US"/>
          </a:p>
        </p:txBody>
      </p:sp>
    </p:spTree>
    <p:extLst>
      <p:ext uri="{BB962C8B-B14F-4D97-AF65-F5344CB8AC3E}">
        <p14:creationId xmlns:p14="http://schemas.microsoft.com/office/powerpoint/2010/main" val="122368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solidFill>
                <a:srgbClr val="595959"/>
              </a:solidFill>
              <a:effectLst/>
              <a:latin typeface="Open Sans"/>
              <a:ea typeface="Open Sans"/>
              <a:cs typeface="Open Sans"/>
            </a:endParaRPr>
          </a:p>
          <a:p>
            <a:pPr marL="0" indent="0">
              <a:buFont typeface="Arial" panose="020B0604020202020204" pitchFamily="34" charset="0"/>
              <a:buNone/>
            </a:pPr>
            <a:r>
              <a:rPr kumimoji="0" lang="en-US" sz="1800" b="0" i="0" u="none" strike="noStrike" kern="1200" cap="none" spc="0" normalizeH="0" baseline="0" noProof="0">
                <a:ln>
                  <a:noFill/>
                </a:ln>
                <a:solidFill>
                  <a:srgbClr val="000000">
                    <a:lumMod val="65000"/>
                    <a:lumOff val="35000"/>
                  </a:srgbClr>
                </a:solidFill>
                <a:effectLst/>
                <a:uLnTx/>
                <a:uFillTx/>
                <a:latin typeface="Open Sans"/>
                <a:ea typeface="Open Sans"/>
                <a:cs typeface="Open Sans"/>
              </a:rPr>
              <a:t>TIP integrates with NSF's existing directorates and fosters partnerships—with government, industry, nonprofits, civil society and communities of practice—to leverage, energize and rapidly bring to society use-inspired research and innovation.</a:t>
            </a:r>
            <a:endParaRPr lang="en-US" sz="1800">
              <a:effectLst/>
              <a:latin typeface="Roboto"/>
              <a:ea typeface="Roboto"/>
              <a:cs typeface="Roboto"/>
            </a:endParaRPr>
          </a:p>
          <a:p>
            <a:pPr marL="0" indent="0">
              <a:buFont typeface="Arial" panose="020B0604020202020204" pitchFamily="34" charset="0"/>
              <a:buNone/>
            </a:pPr>
            <a:endParaRPr lang="en-US" sz="1800">
              <a:effectLst/>
              <a:latin typeface="Roboto" panose="02000000000000000000" pitchFamily="2" charset="0"/>
              <a:ea typeface="Roboto" panose="02000000000000000000" pitchFamily="2" charset="0"/>
              <a:cs typeface="Roboto" panose="02000000000000000000" pitchFamily="2" charset="0"/>
            </a:endParaRPr>
          </a:p>
          <a:p>
            <a:r>
              <a:rPr lang="en-US" sz="1800">
                <a:effectLst/>
                <a:latin typeface="Roboto"/>
                <a:ea typeface="Roboto"/>
                <a:cs typeface="Roboto"/>
              </a:rPr>
              <a:t>TIP </a:t>
            </a:r>
            <a:r>
              <a:rPr lang="en-US" sz="1800">
                <a:latin typeface="Roboto"/>
                <a:ea typeface="Roboto"/>
                <a:cs typeface="Roboto"/>
              </a:rPr>
              <a:t>has three primary pillars</a:t>
            </a:r>
            <a:r>
              <a:rPr lang="en-US" sz="1800">
                <a:effectLst/>
                <a:latin typeface="Roboto"/>
                <a:ea typeface="Roboto"/>
                <a:cs typeface="Roboto"/>
              </a:rPr>
              <a:t>:</a:t>
            </a:r>
            <a:endParaRPr lang="en-US">
              <a:latin typeface="Roboto"/>
              <a:ea typeface="Roboto"/>
              <a:cs typeface="Roboto"/>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dirty="0"/>
              <a:t>First, cultivating innovation ecosystems throughout the U.S. to drive use-inspired research</a:t>
            </a:r>
            <a:r>
              <a:rPr lang="en-US"/>
              <a:t> in key technology and societal challenge areas that will create jobs, improve local or regional economies and make the US more competitive. </a:t>
            </a:r>
            <a:endParaRPr lang="en-US">
              <a:cs typeface="+mn-lt"/>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a:t>Second, enhancing the translation research into the market and to society. We are giving researchers, entrepreneurs and startups opportunities or pathways to develop their research into a product, service or open-source solution with impact. </a:t>
            </a:r>
            <a:endParaRPr lang="en-US">
              <a:cs typeface="+mn-lt"/>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Third, we are creating new programs and opportunities for people to get jobs emerging technology areas. They can pivot to new careers, get training in STEM fields, or upskilled to attain high-paying, good jobs. TIP is leveraging</a:t>
            </a:r>
            <a:r>
              <a:rPr lang="en-US"/>
              <a:t> partnerships to help make these opportunities a reality.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070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15</a:t>
            </a:fld>
            <a:endParaRPr lang="en-US"/>
          </a:p>
        </p:txBody>
      </p:sp>
    </p:spTree>
    <p:extLst>
      <p:ext uri="{BB962C8B-B14F-4D97-AF65-F5344CB8AC3E}">
        <p14:creationId xmlns:p14="http://schemas.microsoft.com/office/powerpoint/2010/main" val="121747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BFF3C-EFDB-4E23-B008-39A5AC58FEAF}" type="slidenum">
              <a:rPr lang="en-US" smtClean="0"/>
              <a:t>16</a:t>
            </a:fld>
            <a:endParaRPr lang="en-US"/>
          </a:p>
        </p:txBody>
      </p:sp>
    </p:spTree>
    <p:extLst>
      <p:ext uri="{BB962C8B-B14F-4D97-AF65-F5344CB8AC3E}">
        <p14:creationId xmlns:p14="http://schemas.microsoft.com/office/powerpoint/2010/main" val="3084023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17</a:t>
            </a:fld>
            <a:endParaRPr lang="en-US"/>
          </a:p>
        </p:txBody>
      </p:sp>
    </p:spTree>
    <p:extLst>
      <p:ext uri="{BB962C8B-B14F-4D97-AF65-F5344CB8AC3E}">
        <p14:creationId xmlns:p14="http://schemas.microsoft.com/office/powerpoint/2010/main" val="2445465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18</a:t>
            </a:fld>
            <a:endParaRPr lang="en-US"/>
          </a:p>
        </p:txBody>
      </p:sp>
    </p:spTree>
    <p:extLst>
      <p:ext uri="{BB962C8B-B14F-4D97-AF65-F5344CB8AC3E}">
        <p14:creationId xmlns:p14="http://schemas.microsoft.com/office/powerpoint/2010/main" val="152271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19</a:t>
            </a:fld>
            <a:endParaRPr lang="en-US"/>
          </a:p>
        </p:txBody>
      </p:sp>
    </p:spTree>
    <p:extLst>
      <p:ext uri="{BB962C8B-B14F-4D97-AF65-F5344CB8AC3E}">
        <p14:creationId xmlns:p14="http://schemas.microsoft.com/office/powerpoint/2010/main" val="4029270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 charge and landscape (chips, climate, semiconductors, global competition, missing millions)</a:t>
            </a:r>
          </a:p>
          <a:p>
            <a:pPr marL="0" marR="0">
              <a:spcBef>
                <a:spcPts val="0"/>
              </a:spcBef>
              <a:spcAft>
                <a:spcPts val="0"/>
              </a:spcAft>
            </a:pPr>
            <a:r>
              <a:rPr lang="en-US" sz="1800">
                <a:effectLst/>
                <a:latin typeface="Calibri" panose="020F0502020204030204" pitchFamily="34" charset="0"/>
                <a:ea typeface="Calibri" panose="020F0502020204030204" pitchFamily="34" charset="0"/>
              </a:rPr>
              <a:t>- Accelerating Technology</a:t>
            </a:r>
          </a:p>
          <a:p>
            <a:pPr marL="0" marR="0">
              <a:spcBef>
                <a:spcPts val="0"/>
              </a:spcBef>
              <a:spcAft>
                <a:spcPts val="0"/>
              </a:spcAft>
            </a:pPr>
            <a:r>
              <a:rPr lang="en-US" sz="1800">
                <a:effectLst/>
                <a:latin typeface="Calibri" panose="020F0502020204030204" pitchFamily="34" charset="0"/>
                <a:ea typeface="Calibri" panose="020F0502020204030204" pitchFamily="34" charset="0"/>
              </a:rPr>
              <a:t>- Workforce</a:t>
            </a:r>
          </a:p>
          <a:p>
            <a:pPr marL="0" marR="0">
              <a:spcBef>
                <a:spcPts val="0"/>
              </a:spcBef>
              <a:spcAft>
                <a:spcPts val="0"/>
              </a:spcAft>
            </a:pPr>
            <a:r>
              <a:rPr lang="en-US" sz="1800">
                <a:effectLst/>
                <a:latin typeface="Calibri" panose="020F0502020204030204" pitchFamily="34" charset="0"/>
                <a:ea typeface="Calibri" panose="020F0502020204030204" pitchFamily="34" charset="0"/>
              </a:rPr>
              <a:t>- Partnerships</a:t>
            </a:r>
          </a:p>
          <a:p>
            <a:endParaRPr lang="en-US" sz="1800">
              <a:solidFill>
                <a:srgbClr val="000000">
                  <a:lumMod val="65000"/>
                  <a:lumOff val="35000"/>
                </a:srgbClr>
              </a:solidFill>
              <a:latin typeface="Open Sans"/>
              <a:ea typeface="Open Sans"/>
              <a:cs typeface="Open Sans"/>
            </a:endParaRPr>
          </a:p>
          <a:p>
            <a:endParaRPr lang="en-US" sz="1800">
              <a:solidFill>
                <a:srgbClr val="000000">
                  <a:lumMod val="65000"/>
                  <a:lumOff val="35000"/>
                </a:srgbClr>
              </a:solidFill>
              <a:latin typeface="Open Sans"/>
              <a:ea typeface="Open Sans"/>
              <a:cs typeface="Open Sans"/>
            </a:endParaRPr>
          </a:p>
          <a:p>
            <a:pPr marL="0" indent="0">
              <a:buFont typeface="Arial" panose="020B0604020202020204" pitchFamily="34" charset="0"/>
              <a:buNone/>
            </a:pPr>
            <a:r>
              <a:rPr kumimoji="0" lang="en-US" sz="1800" b="0" i="0" u="none" strike="noStrike" kern="1200" cap="none" spc="0" normalizeH="0" baseline="0" noProof="0">
                <a:ln>
                  <a:noFill/>
                </a:ln>
                <a:solidFill>
                  <a:srgbClr val="000000">
                    <a:lumMod val="65000"/>
                    <a:lumOff val="35000"/>
                  </a:srgbClr>
                </a:solidFill>
                <a:effectLst/>
                <a:uLnTx/>
                <a:uFillTx/>
                <a:latin typeface="Open Sans"/>
                <a:ea typeface="Open Sans"/>
                <a:cs typeface="Open Sans"/>
              </a:rPr>
              <a:t>TIP integrates with NSF's existing directorates and fosters partnerships—with government, industry, nonprofits, civil society and communities of practice—to leverage, energize and rapidly bring to society use-inspired research and innovation.</a:t>
            </a:r>
            <a:endParaRPr lang="en-US" sz="1800">
              <a:effectLst/>
              <a:latin typeface="Roboto"/>
              <a:ea typeface="Roboto"/>
              <a:cs typeface="Roboto"/>
            </a:endParaRPr>
          </a:p>
          <a:p>
            <a:pPr marL="0" indent="0">
              <a:buFont typeface="Arial" panose="020B0604020202020204" pitchFamily="34" charset="0"/>
              <a:buNone/>
            </a:pPr>
            <a:endParaRPr lang="en-US" sz="1800">
              <a:effectLst/>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US" sz="1800">
                <a:effectLst/>
                <a:latin typeface="Roboto"/>
                <a:ea typeface="Roboto"/>
                <a:cs typeface="Roboto"/>
              </a:rPr>
              <a:t>TIP programming has three primary foci:</a:t>
            </a:r>
            <a:endParaRPr lang="en-US">
              <a:latin typeface="Roboto"/>
              <a:ea typeface="Roboto"/>
              <a:cs typeface="Roboto"/>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First, cultivating innovation ecosystems throughout the U.S. that allow us to be able to advance use inspired research with a particular focus on the breakthrough technologies and societal and economic challenges that we face, and how those technologies can help to address those societal and economic challenges.</a:t>
            </a:r>
            <a:br>
              <a:rPr lang="en-US">
                <a:cs typeface="+mn-lt"/>
              </a:rPr>
            </a:br>
            <a:endParaRPr lang="en-US"/>
          </a:p>
          <a:p>
            <a:pPr marL="171450" indent="-171450">
              <a:buFont typeface="Arial" panose="020B0604020202020204" pitchFamily="34" charset="0"/>
              <a:buChar char="•"/>
            </a:pPr>
            <a:r>
              <a:rPr lang="en-US"/>
              <a:t>Second, enhancing the translation of emerging technologies to the market and to society more generally, and I’ll say a little bit more about that in the context of POSE in just a moment. </a:t>
            </a:r>
            <a:br>
              <a:rPr lang="en-US">
                <a:cs typeface="+mn-lt"/>
              </a:rPr>
            </a:br>
            <a:endParaRPr lang="en-US"/>
          </a:p>
          <a:p>
            <a:pPr marL="171450" indent="-171450">
              <a:buFont typeface="Arial" panose="020B0604020202020204" pitchFamily="34" charset="0"/>
              <a:buChar char="•"/>
            </a:pPr>
            <a:r>
              <a:rPr lang="en-US"/>
              <a:t>Third, leveraging partnerships that bring researchers and practitioners together, to be able to really pursue those efforts that I just described.</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963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21</a:t>
            </a:fld>
            <a:endParaRPr lang="en-US"/>
          </a:p>
        </p:txBody>
      </p:sp>
    </p:spTree>
    <p:extLst>
      <p:ext uri="{BB962C8B-B14F-4D97-AF65-F5344CB8AC3E}">
        <p14:creationId xmlns:p14="http://schemas.microsoft.com/office/powerpoint/2010/main" val="2235509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Open Sans" panose="020B0606030504020204" pitchFamily="34" charset="0"/>
                <a:ea typeface="Open Sans" panose="020B0606030504020204" pitchFamily="34" charset="0"/>
                <a:cs typeface="Open Sans" panose="020B0606030504020204" pitchFamily="34" charset="0"/>
              </a:rPr>
              <a:t>After government leadership helped translate knowledge to innovation during WWII, the U.S. decided to continue that progress during peacetime. </a:t>
            </a:r>
          </a:p>
          <a:p>
            <a:pPr>
              <a:defRPr/>
            </a:pPr>
            <a:endParaRPr lang="en-US">
              <a:latin typeface="Open Sans" panose="020B0606030504020204" pitchFamily="34" charset="0"/>
              <a:ea typeface="Open Sans" panose="020B0606030504020204" pitchFamily="34" charset="0"/>
              <a:cs typeface="Open Sans" panose="020B0606030504020204" pitchFamily="34" charset="0"/>
            </a:endParaRPr>
          </a:p>
          <a:p>
            <a:pPr>
              <a:defRPr/>
            </a:pPr>
            <a:r>
              <a:rPr lang="en-US">
                <a:latin typeface="Open Sans" panose="020B0606030504020204" pitchFamily="34" charset="0"/>
                <a:ea typeface="Open Sans" panose="020B0606030504020204" pitchFamily="34" charset="0"/>
                <a:cs typeface="Open Sans" panose="020B0606030504020204" pitchFamily="34" charset="0"/>
              </a:rPr>
              <a:t>That's why Congress established NSF in 1950 with a big mission.</a:t>
            </a:r>
          </a:p>
          <a:p>
            <a:pPr>
              <a:defRPr/>
            </a:pPr>
            <a:endParaRPr lang="en-US">
              <a:latin typeface="Open Sans" panose="020B0606030504020204" pitchFamily="34" charset="0"/>
              <a:ea typeface="Open Sans" panose="020B0606030504020204" pitchFamily="34" charset="0"/>
              <a:cs typeface="Open Sans" panose="020B0606030504020204" pitchFamily="34" charset="0"/>
            </a:endParaRPr>
          </a:p>
          <a:p>
            <a:pPr>
              <a:defRPr/>
            </a:pPr>
            <a:r>
              <a:rPr lang="en-US">
                <a:latin typeface="Open Sans" panose="020B0606030504020204" pitchFamily="34" charset="0"/>
                <a:ea typeface="Open Sans" panose="020B0606030504020204" pitchFamily="34" charset="0"/>
                <a:cs typeface="Open Sans" panose="020B0606030504020204" pitchFamily="34" charset="0"/>
              </a:rPr>
              <a:t>To promote science progress for:  </a:t>
            </a:r>
          </a:p>
          <a:p>
            <a:pPr marL="628650" lvl="1" indent="-171450">
              <a:buFont typeface="Arial"/>
              <a:buChar char="•"/>
              <a:defRPr/>
            </a:pPr>
            <a:r>
              <a:rPr lang="en-US">
                <a:latin typeface="Open Sans" panose="020B0606030504020204" pitchFamily="34" charset="0"/>
                <a:ea typeface="Open Sans" panose="020B0606030504020204" pitchFamily="34" charset="0"/>
                <a:cs typeface="Open Sans" panose="020B0606030504020204" pitchFamily="34" charset="0"/>
              </a:rPr>
              <a:t>Economic prosperity;</a:t>
            </a:r>
          </a:p>
          <a:p>
            <a:pPr marL="628650" lvl="1" indent="-171450">
              <a:buFont typeface="Arial"/>
              <a:buChar char="•"/>
              <a:defRPr/>
            </a:pPr>
            <a:r>
              <a:rPr lang="en-US">
                <a:latin typeface="Open Sans" panose="020B0606030504020204" pitchFamily="34" charset="0"/>
                <a:ea typeface="Open Sans" panose="020B0606030504020204" pitchFamily="34" charset="0"/>
                <a:cs typeface="Open Sans" panose="020B0606030504020204" pitchFamily="34" charset="0"/>
              </a:rPr>
              <a:t>National security;</a:t>
            </a:r>
          </a:p>
          <a:p>
            <a:pPr marL="628650" lvl="1" indent="-171450">
              <a:buFont typeface="Arial"/>
              <a:buChar char="•"/>
              <a:defRPr/>
            </a:pPr>
            <a:r>
              <a:rPr lang="en-US">
                <a:latin typeface="Open Sans" panose="020B0606030504020204" pitchFamily="34" charset="0"/>
                <a:ea typeface="Open Sans" panose="020B0606030504020204" pitchFamily="34" charset="0"/>
                <a:cs typeface="Open Sans" panose="020B0606030504020204" pitchFamily="34" charset="0"/>
              </a:rPr>
              <a:t>Global leadership.  </a:t>
            </a:r>
          </a:p>
          <a:p>
            <a:pPr marL="171450" indent="-171450">
              <a:buFont typeface="Arial"/>
              <a:buChar char="•"/>
              <a:defRPr/>
            </a:pPr>
            <a:endParaRPr lang="en-US">
              <a:latin typeface="Open Sans" panose="020B0606030504020204" pitchFamily="34" charset="0"/>
              <a:ea typeface="Open Sans" panose="020B0606030504020204" pitchFamily="34" charset="0"/>
              <a:cs typeface="Open Sans" panose="020B0606030504020204" pitchFamily="34" charset="0"/>
            </a:endParaRPr>
          </a:p>
          <a:p>
            <a:pPr>
              <a:defRPr/>
            </a:pPr>
            <a:r>
              <a:rPr lang="en-US">
                <a:latin typeface="Open Sans" panose="020B0606030504020204" pitchFamily="34" charset="0"/>
                <a:ea typeface="Open Sans" panose="020B0606030504020204" pitchFamily="34" charset="0"/>
                <a:cs typeface="Open Sans" panose="020B0606030504020204" pitchFamily="34" charset="0"/>
              </a:rPr>
              <a:t>NSF investments in research and education have led to breakthroughs that created new technology, industries, and fueled one of the most successful economies in history. </a:t>
            </a:r>
          </a:p>
          <a:p>
            <a:pPr>
              <a:defRPr/>
            </a:pPr>
            <a:r>
              <a:rPr lang="en-US">
                <a:latin typeface="Open Sans" panose="020B0606030504020204" pitchFamily="34" charset="0"/>
                <a:ea typeface="Open Sans" panose="020B0606030504020204" pitchFamily="34" charset="0"/>
                <a:cs typeface="Open Sans" panose="020B0606030504020204" pitchFamily="34" charset="0"/>
              </a:rPr>
              <a:t> </a:t>
            </a:r>
          </a:p>
          <a:p>
            <a:pPr>
              <a:defRPr/>
            </a:pPr>
            <a:r>
              <a:rPr lang="en-US">
                <a:latin typeface="Open Sans" panose="020B0606030504020204" pitchFamily="34" charset="0"/>
                <a:ea typeface="Open Sans" panose="020B0606030504020204" pitchFamily="34" charset="0"/>
                <a:cs typeface="Open Sans" panose="020B0606030504020204" pitchFamily="34" charset="0"/>
              </a:rPr>
              <a:t>But research and development spending peaked in 1964. At the same time, other countries created their own models.</a:t>
            </a:r>
          </a:p>
          <a:p>
            <a:pPr>
              <a:defRPr/>
            </a:pPr>
            <a:endParaRPr lang="en-US">
              <a:latin typeface="Open Sans" panose="020B0606030504020204" pitchFamily="34" charset="0"/>
              <a:ea typeface="Open Sans" panose="020B0606030504020204" pitchFamily="34" charset="0"/>
              <a:cs typeface="Open Sans" panose="020B0606030504020204" pitchFamily="34" charset="0"/>
            </a:endParaRPr>
          </a:p>
          <a:p>
            <a:pPr>
              <a:defRPr/>
            </a:pPr>
            <a:r>
              <a:rPr lang="en-US">
                <a:latin typeface="Open Sans" panose="020B0606030504020204" pitchFamily="34" charset="0"/>
                <a:ea typeface="Open Sans" panose="020B0606030504020204" pitchFamily="34" charset="0"/>
                <a:cs typeface="Open Sans" panose="020B0606030504020204" pitchFamily="34" charset="0"/>
              </a:rPr>
              <a:t>Today, global competition has never been so fierce. In certain measures, the U.S. is falling behind. For example, China now leads the world in both scientific publications and patents.</a:t>
            </a:r>
          </a:p>
          <a:p>
            <a:pPr>
              <a:defRPr/>
            </a:pPr>
            <a:r>
              <a:rPr lang="en-US">
                <a:latin typeface="Open Sans" panose="020B0606030504020204" pitchFamily="34" charset="0"/>
                <a:ea typeface="Open Sans" panose="020B0606030504020204" pitchFamily="34" charset="0"/>
                <a:cs typeface="Open Sans" panose="020B0606030504020204" pitchFamily="34" charset="0"/>
              </a:rPr>
              <a:t> </a:t>
            </a:r>
          </a:p>
          <a:p>
            <a:pPr>
              <a:defRPr/>
            </a:pPr>
            <a:r>
              <a:rPr lang="en-US">
                <a:latin typeface="Open Sans" panose="020B0606030504020204" pitchFamily="34" charset="0"/>
                <a:ea typeface="Open Sans" panose="020B0606030504020204" pitchFamily="34" charset="0"/>
                <a:cs typeface="Open Sans" panose="020B0606030504020204" pitchFamily="34" charset="0"/>
              </a:rPr>
              <a:t>To keep our competitive edge, we must invest on a bigger scale. We have an opportunity with the landmark CHIPS and Science Act. </a:t>
            </a:r>
          </a:p>
          <a:p>
            <a:pPr>
              <a:defRPr/>
            </a:pPr>
            <a:endParaRPr lang="en-US">
              <a:latin typeface="Open Sans" panose="020B0606030504020204" pitchFamily="34" charset="0"/>
              <a:ea typeface="Open Sans" panose="020B0606030504020204" pitchFamily="34" charset="0"/>
              <a:cs typeface="Open Sans" panose="020B0606030504020204" pitchFamily="34" charset="0"/>
            </a:endParaRPr>
          </a:p>
          <a:p>
            <a:pPr>
              <a:defRPr/>
            </a:pPr>
            <a:r>
              <a:rPr lang="en-US">
                <a:latin typeface="Open Sans" panose="020B0606030504020204" pitchFamily="34" charset="0"/>
                <a:ea typeface="Open Sans" panose="020B0606030504020204" pitchFamily="34" charset="0"/>
                <a:cs typeface="Open Sans" panose="020B0606030504020204" pitchFamily="34" charset="0"/>
              </a:rPr>
              <a:t>Passed with bipartisan support and enacted in 2022, it unlocks investments in U.S. science and engineering by authorizing Congress to more than double the NSF budget over the next five years. </a:t>
            </a:r>
          </a:p>
          <a:p>
            <a:pPr>
              <a:defRPr/>
            </a:pPr>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364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22</a:t>
            </a:fld>
            <a:endParaRPr lang="en-US"/>
          </a:p>
        </p:txBody>
      </p:sp>
    </p:spTree>
    <p:extLst>
      <p:ext uri="{BB962C8B-B14F-4D97-AF65-F5344CB8AC3E}">
        <p14:creationId xmlns:p14="http://schemas.microsoft.com/office/powerpoint/2010/main" val="1335293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23</a:t>
            </a:fld>
            <a:endParaRPr lang="en-US"/>
          </a:p>
        </p:txBody>
      </p:sp>
    </p:spTree>
    <p:extLst>
      <p:ext uri="{BB962C8B-B14F-4D97-AF65-F5344CB8AC3E}">
        <p14:creationId xmlns:p14="http://schemas.microsoft.com/office/powerpoint/2010/main" val="3341845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24</a:t>
            </a:fld>
            <a:endParaRPr lang="en-US"/>
          </a:p>
        </p:txBody>
      </p:sp>
    </p:spTree>
    <p:extLst>
      <p:ext uri="{BB962C8B-B14F-4D97-AF65-F5344CB8AC3E}">
        <p14:creationId xmlns:p14="http://schemas.microsoft.com/office/powerpoint/2010/main" val="2551124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 charge and landscape (chips, climate, semiconductors, global competition, missing millions)</a:t>
            </a:r>
          </a:p>
          <a:p>
            <a:pPr marL="0" marR="0">
              <a:spcBef>
                <a:spcPts val="0"/>
              </a:spcBef>
              <a:spcAft>
                <a:spcPts val="0"/>
              </a:spcAft>
            </a:pPr>
            <a:r>
              <a:rPr lang="en-US" sz="1800">
                <a:effectLst/>
                <a:latin typeface="Calibri" panose="020F0502020204030204" pitchFamily="34" charset="0"/>
                <a:ea typeface="Calibri" panose="020F0502020204030204" pitchFamily="34" charset="0"/>
              </a:rPr>
              <a:t>- Accelerating Technology</a:t>
            </a:r>
          </a:p>
          <a:p>
            <a:pPr marL="0" marR="0">
              <a:spcBef>
                <a:spcPts val="0"/>
              </a:spcBef>
              <a:spcAft>
                <a:spcPts val="0"/>
              </a:spcAft>
            </a:pPr>
            <a:r>
              <a:rPr lang="en-US" sz="1800">
                <a:effectLst/>
                <a:latin typeface="Calibri" panose="020F0502020204030204" pitchFamily="34" charset="0"/>
                <a:ea typeface="Calibri" panose="020F0502020204030204" pitchFamily="34" charset="0"/>
              </a:rPr>
              <a:t>- Workforce</a:t>
            </a:r>
          </a:p>
          <a:p>
            <a:pPr marL="0" marR="0">
              <a:spcBef>
                <a:spcPts val="0"/>
              </a:spcBef>
              <a:spcAft>
                <a:spcPts val="0"/>
              </a:spcAft>
            </a:pPr>
            <a:r>
              <a:rPr lang="en-US" sz="1800">
                <a:effectLst/>
                <a:latin typeface="Calibri" panose="020F0502020204030204" pitchFamily="34" charset="0"/>
                <a:ea typeface="Calibri" panose="020F0502020204030204" pitchFamily="34" charset="0"/>
              </a:rPr>
              <a:t>- Partnerships</a:t>
            </a:r>
          </a:p>
          <a:p>
            <a:endParaRPr lang="en-US" sz="1800">
              <a:solidFill>
                <a:srgbClr val="000000">
                  <a:lumMod val="65000"/>
                  <a:lumOff val="35000"/>
                </a:srgbClr>
              </a:solidFill>
              <a:latin typeface="Open Sans"/>
              <a:ea typeface="Open Sans"/>
              <a:cs typeface="Open Sans"/>
            </a:endParaRPr>
          </a:p>
          <a:p>
            <a:endParaRPr lang="en-US" sz="1800">
              <a:solidFill>
                <a:srgbClr val="000000">
                  <a:lumMod val="65000"/>
                  <a:lumOff val="35000"/>
                </a:srgbClr>
              </a:solidFill>
              <a:latin typeface="Open Sans"/>
              <a:ea typeface="Open Sans"/>
              <a:cs typeface="Open Sans"/>
            </a:endParaRPr>
          </a:p>
          <a:p>
            <a:pPr marL="0" indent="0">
              <a:buFont typeface="Arial" panose="020B0604020202020204" pitchFamily="34" charset="0"/>
              <a:buNone/>
            </a:pPr>
            <a:r>
              <a:rPr kumimoji="0" lang="en-US" sz="1800" b="0" i="0" u="none" strike="noStrike" kern="1200" cap="none" spc="0" normalizeH="0" baseline="0" noProof="0">
                <a:ln>
                  <a:noFill/>
                </a:ln>
                <a:solidFill>
                  <a:srgbClr val="000000">
                    <a:lumMod val="65000"/>
                    <a:lumOff val="35000"/>
                  </a:srgbClr>
                </a:solidFill>
                <a:effectLst/>
                <a:uLnTx/>
                <a:uFillTx/>
                <a:latin typeface="Open Sans"/>
                <a:ea typeface="Open Sans"/>
                <a:cs typeface="Open Sans"/>
              </a:rPr>
              <a:t>TIP integrates with NSF's existing directorates and fosters partnerships—with government, industry, nonprofits, civil society and communities of practice—to leverage, energize and rapidly bring to society use-inspired research and innovation.</a:t>
            </a:r>
            <a:endParaRPr lang="en-US" sz="1800">
              <a:effectLst/>
              <a:latin typeface="Roboto"/>
              <a:ea typeface="Roboto"/>
              <a:cs typeface="Roboto"/>
            </a:endParaRPr>
          </a:p>
          <a:p>
            <a:pPr marL="0" indent="0">
              <a:buFont typeface="Arial" panose="020B0604020202020204" pitchFamily="34" charset="0"/>
              <a:buNone/>
            </a:pPr>
            <a:endParaRPr lang="en-US" sz="1800">
              <a:effectLst/>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US" sz="1800">
                <a:effectLst/>
                <a:latin typeface="Roboto"/>
                <a:ea typeface="Roboto"/>
                <a:cs typeface="Roboto"/>
              </a:rPr>
              <a:t>TIP programming has three primary foci:</a:t>
            </a:r>
            <a:endParaRPr lang="en-US">
              <a:latin typeface="Roboto"/>
              <a:ea typeface="Roboto"/>
              <a:cs typeface="Roboto"/>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First, cultivating innovation ecosystems throughout the U.S. that allow us to be able to advance use inspired research with a particular focus on the breakthrough technologies and societal and economic challenges that we face, and how those technologies can help to address those societal and economic challenges.</a:t>
            </a:r>
            <a:br>
              <a:rPr lang="en-US">
                <a:cs typeface="+mn-lt"/>
              </a:rPr>
            </a:br>
            <a:endParaRPr lang="en-US"/>
          </a:p>
          <a:p>
            <a:pPr marL="171450" indent="-171450">
              <a:buFont typeface="Arial" panose="020B0604020202020204" pitchFamily="34" charset="0"/>
              <a:buChar char="•"/>
            </a:pPr>
            <a:r>
              <a:rPr lang="en-US"/>
              <a:t>Second, enhancing the translation of emerging technologies to the market and to society more generally, and I’ll say a little bit more about that in the context of POSE in just a moment. </a:t>
            </a:r>
            <a:br>
              <a:rPr lang="en-US">
                <a:cs typeface="+mn-lt"/>
              </a:rPr>
            </a:br>
            <a:endParaRPr lang="en-US"/>
          </a:p>
          <a:p>
            <a:pPr marL="171450" indent="-171450">
              <a:buFont typeface="Arial" panose="020B0604020202020204" pitchFamily="34" charset="0"/>
              <a:buChar char="•"/>
            </a:pPr>
            <a:r>
              <a:rPr lang="en-US"/>
              <a:t>Third, leveraging partnerships that bring researchers and practitioners together, to be able to really pursue those efforts that I just described.</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7761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26</a:t>
            </a:fld>
            <a:endParaRPr lang="en-US"/>
          </a:p>
        </p:txBody>
      </p:sp>
    </p:spTree>
    <p:extLst>
      <p:ext uri="{BB962C8B-B14F-4D97-AF65-F5344CB8AC3E}">
        <p14:creationId xmlns:p14="http://schemas.microsoft.com/office/powerpoint/2010/main" val="2718512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27</a:t>
            </a:fld>
            <a:endParaRPr lang="en-US"/>
          </a:p>
        </p:txBody>
      </p:sp>
    </p:spTree>
    <p:extLst>
      <p:ext uri="{BB962C8B-B14F-4D97-AF65-F5344CB8AC3E}">
        <p14:creationId xmlns:p14="http://schemas.microsoft.com/office/powerpoint/2010/main" val="3570038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B1B1B"/>
                </a:solidFill>
                <a:effectLst/>
                <a:latin typeface="Open Sans" panose="020B0606030504020204" pitchFamily="34" charset="0"/>
              </a:rPr>
              <a:t>TIP is a crosscutting platform that collaboratively integrates with NSF's existing directorates and fosters partnerships — with government, industry, nonprofits, civil society and communities of practice — to leverage, energize and rapidly bring to society use-inspired research and innovation to societal impact.</a:t>
            </a:r>
          </a:p>
          <a:p>
            <a:endParaRPr lang="en-US" b="0" i="0">
              <a:solidFill>
                <a:srgbClr val="1B1B1B"/>
              </a:solidFill>
              <a:effectLst/>
              <a:latin typeface="Open Sans" panose="020B0606030504020204" pitchFamily="34" charset="0"/>
            </a:endParaRPr>
          </a:p>
          <a:p>
            <a:r>
              <a:rPr lang="en-US">
                <a:solidFill>
                  <a:srgbClr val="1B1B1B"/>
                </a:solidFill>
                <a:latin typeface="Open Sans"/>
                <a:ea typeface="Open Sans"/>
                <a:cs typeface="Open Sans"/>
              </a:rPr>
              <a:t>Visit </a:t>
            </a:r>
          </a:p>
          <a:p>
            <a:r>
              <a:rPr lang="en-US"/>
              <a:t>https://</a:t>
            </a:r>
            <a:r>
              <a:rPr lang="en-US" err="1"/>
              <a:t>beta.nsf.gov</a:t>
            </a:r>
            <a:r>
              <a:rPr lang="en-US"/>
              <a:t>/tip/about-tip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176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TIP charge and landscape (chips, climate, semiconductors, global competition, missing millions)</a:t>
            </a:r>
          </a:p>
          <a:p>
            <a:pPr marL="0" marR="0">
              <a:spcBef>
                <a:spcPts val="0"/>
              </a:spcBef>
              <a:spcAft>
                <a:spcPts val="0"/>
              </a:spcAft>
            </a:pPr>
            <a:r>
              <a:rPr lang="en-US" sz="1800">
                <a:effectLst/>
                <a:latin typeface="Calibri" panose="020F0502020204030204" pitchFamily="34" charset="0"/>
                <a:ea typeface="Calibri" panose="020F0502020204030204" pitchFamily="34" charset="0"/>
              </a:rPr>
              <a:t>- Accelerating Technology</a:t>
            </a:r>
          </a:p>
          <a:p>
            <a:pPr marL="0" marR="0">
              <a:spcBef>
                <a:spcPts val="0"/>
              </a:spcBef>
              <a:spcAft>
                <a:spcPts val="0"/>
              </a:spcAft>
            </a:pPr>
            <a:r>
              <a:rPr lang="en-US" sz="1800">
                <a:effectLst/>
                <a:latin typeface="Calibri" panose="020F0502020204030204" pitchFamily="34" charset="0"/>
                <a:ea typeface="Calibri" panose="020F0502020204030204" pitchFamily="34" charset="0"/>
              </a:rPr>
              <a:t>- Workforce</a:t>
            </a:r>
          </a:p>
          <a:p>
            <a:pPr marL="0" marR="0">
              <a:spcBef>
                <a:spcPts val="0"/>
              </a:spcBef>
              <a:spcAft>
                <a:spcPts val="0"/>
              </a:spcAft>
            </a:pPr>
            <a:r>
              <a:rPr lang="en-US" sz="1800">
                <a:effectLst/>
                <a:latin typeface="Calibri" panose="020F0502020204030204" pitchFamily="34" charset="0"/>
                <a:ea typeface="Calibri" panose="020F0502020204030204" pitchFamily="34" charset="0"/>
              </a:rPr>
              <a:t>- Partnerships</a:t>
            </a:r>
          </a:p>
          <a:p>
            <a:endParaRPr lang="en-US" sz="1800">
              <a:solidFill>
                <a:srgbClr val="000000">
                  <a:lumMod val="65000"/>
                  <a:lumOff val="35000"/>
                </a:srgbClr>
              </a:solidFill>
              <a:latin typeface="Open Sans"/>
              <a:ea typeface="Open Sans"/>
              <a:cs typeface="Open Sans"/>
            </a:endParaRPr>
          </a:p>
          <a:p>
            <a:endParaRPr lang="en-US" sz="1800">
              <a:solidFill>
                <a:srgbClr val="000000">
                  <a:lumMod val="65000"/>
                  <a:lumOff val="35000"/>
                </a:srgbClr>
              </a:solidFill>
              <a:latin typeface="Open Sans"/>
              <a:ea typeface="Open Sans"/>
              <a:cs typeface="Open Sans"/>
            </a:endParaRPr>
          </a:p>
          <a:p>
            <a:pPr marL="0" indent="0">
              <a:buFont typeface="Arial" panose="020B0604020202020204" pitchFamily="34" charset="0"/>
              <a:buNone/>
            </a:pPr>
            <a:r>
              <a:rPr kumimoji="0" lang="en-US" sz="1800" b="0" i="0" u="none" strike="noStrike" kern="1200" cap="none" spc="0" normalizeH="0" baseline="0" noProof="0">
                <a:ln>
                  <a:noFill/>
                </a:ln>
                <a:solidFill>
                  <a:srgbClr val="000000">
                    <a:lumMod val="65000"/>
                    <a:lumOff val="35000"/>
                  </a:srgbClr>
                </a:solidFill>
                <a:effectLst/>
                <a:uLnTx/>
                <a:uFillTx/>
                <a:latin typeface="Open Sans"/>
                <a:ea typeface="Open Sans"/>
                <a:cs typeface="Open Sans"/>
              </a:rPr>
              <a:t>TIP integrates with NSF's existing directorates and fosters partnerships—with government, industry, nonprofits, civil society and communities of practice—to leverage, energize and rapidly bring to society use-inspired research and innovation.</a:t>
            </a:r>
            <a:endParaRPr lang="en-US" sz="1800">
              <a:effectLst/>
              <a:latin typeface="Roboto"/>
              <a:ea typeface="Roboto"/>
              <a:cs typeface="Roboto"/>
            </a:endParaRPr>
          </a:p>
          <a:p>
            <a:pPr marL="0" indent="0">
              <a:buFont typeface="Arial" panose="020B0604020202020204" pitchFamily="34" charset="0"/>
              <a:buNone/>
            </a:pPr>
            <a:endParaRPr lang="en-US" sz="1800">
              <a:effectLst/>
              <a:latin typeface="Roboto" panose="02000000000000000000" pitchFamily="2" charset="0"/>
              <a:ea typeface="Roboto" panose="02000000000000000000" pitchFamily="2" charset="0"/>
              <a:cs typeface="Roboto" panose="02000000000000000000" pitchFamily="2" charset="0"/>
            </a:endParaRPr>
          </a:p>
          <a:p>
            <a:pPr marL="0" indent="0">
              <a:buFont typeface="Arial" panose="020B0604020202020204" pitchFamily="34" charset="0"/>
              <a:buNone/>
            </a:pPr>
            <a:r>
              <a:rPr lang="en-US" sz="1800">
                <a:effectLst/>
                <a:latin typeface="Roboto"/>
                <a:ea typeface="Roboto"/>
                <a:cs typeface="Roboto"/>
              </a:rPr>
              <a:t>TIP programming has three primary foci:</a:t>
            </a:r>
            <a:endParaRPr lang="en-US">
              <a:latin typeface="Roboto"/>
              <a:ea typeface="Roboto"/>
              <a:cs typeface="Roboto"/>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First, cultivating innovation ecosystems throughout the U.S. that allow us to be able to advance use inspired research with a particular focus on the breakthrough technologies and societal and economic challenges that we face, and how those technologies can help to address those societal and economic challenges.</a:t>
            </a:r>
            <a:br>
              <a:rPr lang="en-US">
                <a:cs typeface="+mn-lt"/>
              </a:rPr>
            </a:br>
            <a:endParaRPr lang="en-US"/>
          </a:p>
          <a:p>
            <a:pPr marL="171450" indent="-171450">
              <a:buFont typeface="Arial" panose="020B0604020202020204" pitchFamily="34" charset="0"/>
              <a:buChar char="•"/>
            </a:pPr>
            <a:r>
              <a:rPr lang="en-US"/>
              <a:t>Second, enhancing the translation of emerging technologies to the market and to society more generally, and I’ll say a little bit more about that in the context of POSE in just a moment. </a:t>
            </a:r>
            <a:br>
              <a:rPr lang="en-US">
                <a:cs typeface="+mn-lt"/>
              </a:rPr>
            </a:br>
            <a:endParaRPr lang="en-US"/>
          </a:p>
          <a:p>
            <a:pPr marL="171450" indent="-171450">
              <a:buFont typeface="Arial" panose="020B0604020202020204" pitchFamily="34" charset="0"/>
              <a:buChar char="•"/>
            </a:pPr>
            <a:r>
              <a:rPr lang="en-US"/>
              <a:t>Third, leveraging partnerships that bring researchers and practitioners together, to be able to really pursue those efforts that I just described.</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9615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B1B1B"/>
                </a:solidFill>
                <a:effectLst/>
                <a:latin typeface="Open Sans" panose="020B0606030504020204" pitchFamily="34" charset="0"/>
              </a:rPr>
              <a:t>TIP is a crosscutting platform that collaboratively integrates with NSF's existing directorates and fosters partnerships — with government, industry, nonprofits, civil society and communities of practice — to leverage, energize and rapidly bring to society use-inspired research and innovation to societal impact.</a:t>
            </a:r>
          </a:p>
          <a:p>
            <a:endParaRPr lang="en-US" b="0" i="0">
              <a:solidFill>
                <a:srgbClr val="1B1B1B"/>
              </a:solidFill>
              <a:effectLst/>
              <a:latin typeface="Open Sans" panose="020B0606030504020204" pitchFamily="34" charset="0"/>
            </a:endParaRPr>
          </a:p>
          <a:p>
            <a:r>
              <a:rPr lang="en-US">
                <a:solidFill>
                  <a:srgbClr val="1B1B1B"/>
                </a:solidFill>
                <a:latin typeface="Open Sans"/>
                <a:ea typeface="Open Sans"/>
                <a:cs typeface="Open Sans"/>
              </a:rPr>
              <a:t>Visit </a:t>
            </a:r>
          </a:p>
          <a:p>
            <a:r>
              <a:rPr lang="en-US"/>
              <a:t>https://beta.nsf.gov/tip/about-tip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400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32</a:t>
            </a:fld>
            <a:endParaRPr lang="en-US"/>
          </a:p>
        </p:txBody>
      </p:sp>
    </p:spTree>
    <p:extLst>
      <p:ext uri="{BB962C8B-B14F-4D97-AF65-F5344CB8AC3E}">
        <p14:creationId xmlns:p14="http://schemas.microsoft.com/office/powerpoint/2010/main" val="2002847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 NSF allocates 94% of its approximately $8.5 billion budget for grants and awards to support research projects, facilities and STEM education.</a:t>
            </a:r>
          </a:p>
          <a:p>
            <a:r>
              <a:rPr lang="en-US"/>
              <a:t>• NSF funds research in all 50 states and U.S. territories. </a:t>
            </a:r>
          </a:p>
          <a:p>
            <a:r>
              <a:rPr lang="en-US"/>
              <a:t>• NSF fosters international scientific collaboration on all 7 continents around the globe. </a:t>
            </a:r>
          </a:p>
          <a:p>
            <a:r>
              <a:rPr lang="en-US"/>
              <a:t>• About 2,000 academic and other private and public institutions across the U.S. conduct NSF-funded research. </a:t>
            </a:r>
          </a:p>
          <a:p>
            <a:r>
              <a:rPr lang="en-US"/>
              <a:t>• NSF supports 24% of all federally funded academic fundamental research at U.S. colleges and universities. </a:t>
            </a:r>
          </a:p>
          <a:p>
            <a:r>
              <a:rPr lang="en-US"/>
              <a:t>• In 2020, NSF received approximately 43,000 research proposals from scientists and engineers and funded about 12,000. </a:t>
            </a:r>
          </a:p>
          <a:p>
            <a:r>
              <a:rPr lang="en-US"/>
              <a:t>• NSF-funded researchers have received 248 Nobel Prizes.</a:t>
            </a:r>
          </a:p>
        </p:txBody>
      </p:sp>
      <p:sp>
        <p:nvSpPr>
          <p:cNvPr id="4" name="Slide Number Placeholder 3"/>
          <p:cNvSpPr>
            <a:spLocks noGrp="1"/>
          </p:cNvSpPr>
          <p:nvPr>
            <p:ph type="sldNum" sz="quarter" idx="5"/>
          </p:nvPr>
        </p:nvSpPr>
        <p:spPr/>
        <p:txBody>
          <a:bodyPr/>
          <a:lstStyle/>
          <a:p>
            <a:fld id="{20FBA05A-1B7E-476B-A3FB-470D4CC0964B}" type="slidenum">
              <a:rPr lang="en-US" smtClean="0"/>
              <a:t>4</a:t>
            </a:fld>
            <a:endParaRPr lang="en-US"/>
          </a:p>
        </p:txBody>
      </p:sp>
    </p:spTree>
    <p:extLst>
      <p:ext uri="{BB962C8B-B14F-4D97-AF65-F5344CB8AC3E}">
        <p14:creationId xmlns:p14="http://schemas.microsoft.com/office/powerpoint/2010/main" val="251729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33</a:t>
            </a:fld>
            <a:endParaRPr lang="en-US"/>
          </a:p>
        </p:txBody>
      </p:sp>
    </p:spTree>
    <p:extLst>
      <p:ext uri="{BB962C8B-B14F-4D97-AF65-F5344CB8AC3E}">
        <p14:creationId xmlns:p14="http://schemas.microsoft.com/office/powerpoint/2010/main" val="3141848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Speaker</a:t>
            </a:r>
          </a:p>
          <a:p>
            <a:r>
              <a:rPr lang="en-US"/>
              <a:t>Insert the directorate/office org chart</a:t>
            </a:r>
          </a:p>
        </p:txBody>
      </p:sp>
      <p:sp>
        <p:nvSpPr>
          <p:cNvPr id="4" name="Slide Number Placeholder 3"/>
          <p:cNvSpPr>
            <a:spLocks noGrp="1"/>
          </p:cNvSpPr>
          <p:nvPr>
            <p:ph type="sldNum" sz="quarter" idx="5"/>
          </p:nvPr>
        </p:nvSpPr>
        <p:spPr/>
        <p:txBody>
          <a:bodyPr/>
          <a:lstStyle/>
          <a:p>
            <a:fld id="{84E606AA-9060-4062-AB59-A7632E27807C}" type="slidenum">
              <a:rPr lang="en-US" smtClean="0"/>
              <a:t>35</a:t>
            </a:fld>
            <a:endParaRPr lang="en-US"/>
          </a:p>
        </p:txBody>
      </p:sp>
    </p:spTree>
    <p:extLst>
      <p:ext uri="{BB962C8B-B14F-4D97-AF65-F5344CB8AC3E}">
        <p14:creationId xmlns:p14="http://schemas.microsoft.com/office/powerpoint/2010/main" val="3558756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36</a:t>
            </a:fld>
            <a:endParaRPr lang="en-US"/>
          </a:p>
        </p:txBody>
      </p:sp>
    </p:spTree>
    <p:extLst>
      <p:ext uri="{BB962C8B-B14F-4D97-AF65-F5344CB8AC3E}">
        <p14:creationId xmlns:p14="http://schemas.microsoft.com/office/powerpoint/2010/main" val="59025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BACDD8-89FB-574A-8A87-6A752B0B1C92}" type="slidenum">
              <a:rPr lang="en-US" smtClean="0"/>
              <a:t>37</a:t>
            </a:fld>
            <a:endParaRPr lang="en-US"/>
          </a:p>
        </p:txBody>
      </p:sp>
    </p:spTree>
    <p:extLst>
      <p:ext uri="{BB962C8B-B14F-4D97-AF65-F5344CB8AC3E}">
        <p14:creationId xmlns:p14="http://schemas.microsoft.com/office/powerpoint/2010/main" val="101830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To accomplish all of this and more, we are pursuing three main priorities.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We will continue to </a:t>
            </a:r>
            <a:r>
              <a:rPr lang="en-US" b="1">
                <a:latin typeface="Open Sans" panose="020B0606030504020204" pitchFamily="34" charset="0"/>
                <a:ea typeface="Open Sans" panose="020B0606030504020204" pitchFamily="34" charset="0"/>
                <a:cs typeface="Open Sans" panose="020B0606030504020204" pitchFamily="34" charset="0"/>
              </a:rPr>
              <a:t>strengthen the established NSF</a:t>
            </a:r>
            <a:r>
              <a:rPr lang="en-US">
                <a:latin typeface="Open Sans" panose="020B0606030504020204" pitchFamily="34" charset="0"/>
                <a:ea typeface="Open Sans" panose="020B0606030504020204" pitchFamily="34" charset="0"/>
                <a:cs typeface="Open Sans" panose="020B0606030504020204" pitchFamily="34" charset="0"/>
              </a:rPr>
              <a:t> by investing in fundamental research, infrastructure, and STEM education.</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We are </a:t>
            </a:r>
            <a:r>
              <a:rPr lang="en-US" b="1">
                <a:latin typeface="Open Sans" panose="020B0606030504020204" pitchFamily="34" charset="0"/>
                <a:ea typeface="Open Sans" panose="020B0606030504020204" pitchFamily="34" charset="0"/>
                <a:cs typeface="Open Sans" panose="020B0606030504020204" pitchFamily="34" charset="0"/>
              </a:rPr>
              <a:t>inspiring the Missing Millions </a:t>
            </a:r>
            <a:r>
              <a:rPr lang="en-US">
                <a:latin typeface="Open Sans" panose="020B0606030504020204" pitchFamily="34" charset="0"/>
                <a:ea typeface="Open Sans" panose="020B0606030504020204" pitchFamily="34" charset="0"/>
                <a:cs typeface="Open Sans" panose="020B0606030504020204" pitchFamily="34" charset="0"/>
              </a:rPr>
              <a:t>not currently participating in our nation’s STEM enterprise. </a:t>
            </a:r>
          </a:p>
          <a:p>
            <a:r>
              <a:rPr lang="en-US">
                <a:latin typeface="Open Sans" panose="020B0606030504020204" pitchFamily="34" charset="0"/>
                <a:ea typeface="Open Sans" panose="020B0606030504020204" pitchFamily="34" charset="0"/>
                <a:cs typeface="Open Sans" panose="020B0606030504020204" pitchFamily="34" charset="0"/>
              </a:rPr>
              <a:t> </a:t>
            </a:r>
          </a:p>
          <a:p>
            <a:r>
              <a:rPr lang="en-US">
                <a:latin typeface="Open Sans" panose="020B0606030504020204" pitchFamily="34" charset="0"/>
                <a:ea typeface="Open Sans" panose="020B0606030504020204" pitchFamily="34" charset="0"/>
                <a:cs typeface="Open Sans" panose="020B0606030504020204" pitchFamily="34" charset="0"/>
              </a:rPr>
              <a:t>We are</a:t>
            </a:r>
            <a:r>
              <a:rPr lang="en-US" b="1">
                <a:latin typeface="Open Sans" panose="020B0606030504020204" pitchFamily="34" charset="0"/>
                <a:ea typeface="Open Sans" panose="020B0606030504020204" pitchFamily="34" charset="0"/>
                <a:cs typeface="Open Sans" panose="020B0606030504020204" pitchFamily="34" charset="0"/>
              </a:rPr>
              <a:t> accelerating technology development and innovation </a:t>
            </a:r>
            <a:r>
              <a:rPr lang="en-US">
                <a:latin typeface="Open Sans" panose="020B0606030504020204" pitchFamily="34" charset="0"/>
                <a:ea typeface="Open Sans" panose="020B0606030504020204" pitchFamily="34" charset="0"/>
                <a:cs typeface="Open Sans" panose="020B0606030504020204" pitchFamily="34" charset="0"/>
              </a:rPr>
              <a:t>at speed and scale through our new directorate. </a:t>
            </a:r>
          </a:p>
          <a:p>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Let me give you an example of each:</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871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NSF has been investing in fundamental research in all fields of science and engineering, delivering foundational and use-inspired outcomes, for seven decades.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For example, NSF is the largest non-defense funder of artificial intelligence research, has funded more than 240 Nobel Prize winners, and has directly contributed to seminal advances like 3D printing, bar codes, the Internet and the first images of a black hole in the Milky Way.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In the fight against COVID-19, the results of NSF investments have proven critical: the nation's capacity to test rapidly and at large scale is directly attributable to polymerase chain reaction, or PCR, testing capabilities, which were made possible by NSF-funded research.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BA05A-1B7E-476B-A3FB-470D4CC096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852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NSF invests in the full spectrum of fundamental research, from exploratory, curiosity-driven research to use-inspired, solution-oriented research. Across this spectrum, NSF’s investments deliver incredible benefits for the American people.​</a:t>
            </a:r>
            <a:br>
              <a:rPr lang="en-US"/>
            </a:br>
            <a:endParaRPr lang="en-US"/>
          </a:p>
          <a:p>
            <a:pPr marL="171450" indent="-171450">
              <a:buFont typeface="Arial" panose="020B0604020202020204" pitchFamily="34" charset="0"/>
              <a:buChar char="•"/>
            </a:pPr>
            <a:r>
              <a:rPr lang="en-US"/>
              <a:t> ​The challenges of our time demand that we rapidly scale these investments and build even stronger bridges between discovery, innovation, and commercialization.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837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From addressing the impacts of climate change, to providing equitable access to education, healthcare, and broadband connectivity, to improving U.S. infrastructure, the Nation faces momentous challenges.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60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At the same time, America’s research and innovation enterprise is undergoing historic changes – the pace of discovery has accelerated; STEM researchers and students are increasingly passionate about channeling their work to address the problems that we face in our communities; and STEM talent is highly distributed prompting the need for unique new partnerships that blend expertise and resources.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006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NSF has been investing in fundamental research in all fields of science and engineering, delivering foundational and use-inspired outcomes, for seven decades.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For example, NSF is the largest non-defense funder of artificial intelligence research, has funded more than 240 Nobel Prize winners, and has directly contributed to seminal advances like 3D printing, bar codes, the Internet and the first images of a black hole in the Milky Way.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In the fight against COVID-19, the results of NSF investments have proven critical: the nation's capacity to test rapidly and at large scale is directly attributable to polymerase chain reaction, or PCR, testing capabilities, which were made possible by NSF-funded research.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BA05A-1B7E-476B-A3FB-470D4CC096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8250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DC762A-3715-AD42-A438-13D89BDE7A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34197"/>
          </a:xfrm>
          <a:prstGeom prst="rect">
            <a:avLst/>
          </a:prstGeom>
        </p:spPr>
      </p:pic>
      <p:sp>
        <p:nvSpPr>
          <p:cNvPr id="14" name="Rectangle 13">
            <a:extLst>
              <a:ext uri="{FF2B5EF4-FFF2-40B4-BE49-F238E27FC236}">
                <a16:creationId xmlns:a16="http://schemas.microsoft.com/office/drawing/2014/main" id="{5FC1903B-6730-F64C-89A8-3129B826D9E1}"/>
              </a:ext>
            </a:extLst>
          </p:cNvPr>
          <p:cNvSpPr/>
          <p:nvPr userDrawn="1"/>
        </p:nvSpPr>
        <p:spPr>
          <a:xfrm rot="10800000">
            <a:off x="0" y="-1924"/>
            <a:ext cx="12192000" cy="1430848"/>
          </a:xfrm>
          <a:prstGeom prst="rect">
            <a:avLst/>
          </a:prstGeom>
          <a:gradFill>
            <a:gsLst>
              <a:gs pos="0">
                <a:schemeClr val="tx1">
                  <a:alpha val="0"/>
                </a:schemeClr>
              </a:gs>
              <a:gs pos="100000">
                <a:schemeClr val="tx1">
                  <a:alpha val="6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 Same Side Corner Rectangle 6">
            <a:extLst>
              <a:ext uri="{FF2B5EF4-FFF2-40B4-BE49-F238E27FC236}">
                <a16:creationId xmlns:a16="http://schemas.microsoft.com/office/drawing/2014/main" id="{1E17CD21-4A9D-894B-97C3-E214E2AC179A}"/>
              </a:ext>
            </a:extLst>
          </p:cNvPr>
          <p:cNvSpPr/>
          <p:nvPr userDrawn="1"/>
        </p:nvSpPr>
        <p:spPr>
          <a:xfrm>
            <a:off x="6003209" y="498330"/>
            <a:ext cx="5478779" cy="6456367"/>
          </a:xfrm>
          <a:prstGeom prst="round2SameRect">
            <a:avLst>
              <a:gd name="adj1" fmla="val 5536"/>
              <a:gd name="adj2" fmla="val 0"/>
            </a:avLst>
          </a:prstGeom>
          <a:gradFill>
            <a:gsLst>
              <a:gs pos="0">
                <a:schemeClr val="bg1">
                  <a:alpha val="85000"/>
                </a:schemeClr>
              </a:gs>
              <a:gs pos="100000">
                <a:schemeClr val="bg1">
                  <a:alpha val="82396"/>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6519057" y="1108067"/>
            <a:ext cx="4447081" cy="1558939"/>
          </a:xfrm>
        </p:spPr>
        <p:txBody>
          <a:bodyPr anchor="t">
            <a:normAutofit/>
          </a:bodyPr>
          <a:lstStyle>
            <a:lvl1pPr algn="l">
              <a:defRPr sz="36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6519057" y="3013163"/>
            <a:ext cx="4447081" cy="778932"/>
          </a:xfrm>
        </p:spPr>
        <p:txBody>
          <a:bodyPr/>
          <a:lstStyle>
            <a:lvl1pPr marL="0" indent="0" algn="l">
              <a:buNone/>
              <a:defRPr sz="2400">
                <a:solidFill>
                  <a:schemeClr val="accent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descr="A picture containing transport, wheel&#10;&#10;Description automatically generated">
            <a:extLst>
              <a:ext uri="{FF2B5EF4-FFF2-40B4-BE49-F238E27FC236}">
                <a16:creationId xmlns:a16="http://schemas.microsoft.com/office/drawing/2014/main" id="{F9027682-9D98-5448-B7B3-F07A64A9E5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096" y="498330"/>
            <a:ext cx="2179725" cy="2189852"/>
          </a:xfrm>
          <a:prstGeom prst="rect">
            <a:avLst/>
          </a:prstGeom>
        </p:spPr>
      </p:pic>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sp>
        <p:nvSpPr>
          <p:cNvPr id="4" name="hcSlideMaster.Title Slide 01Header">
            <a:extLst>
              <a:ext uri="{FF2B5EF4-FFF2-40B4-BE49-F238E27FC236}">
                <a16:creationId xmlns:a16="http://schemas.microsoft.com/office/drawing/2014/main" id="{9C2C374A-74AD-274A-1FF5-0BC07193E02F}"/>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Title Slide 01Header">
            <a:extLst>
              <a:ext uri="{FF2B5EF4-FFF2-40B4-BE49-F238E27FC236}">
                <a16:creationId xmlns:a16="http://schemas.microsoft.com/office/drawing/2014/main" id="{A8651D1D-DC3D-AB1F-5EF0-A494B9436CE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6386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ED18A-B736-F0B3-C241-502B58BF6C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34197"/>
          </a:xfrm>
          <a:prstGeom prst="rect">
            <a:avLst/>
          </a:prstGeom>
        </p:spPr>
      </p:pic>
      <p:sp>
        <p:nvSpPr>
          <p:cNvPr id="8" name="Rectangle 7">
            <a:extLst>
              <a:ext uri="{FF2B5EF4-FFF2-40B4-BE49-F238E27FC236}">
                <a16:creationId xmlns:a16="http://schemas.microsoft.com/office/drawing/2014/main" id="{A8D40BCC-2BF2-AAAA-73F5-7BB20546A0B8}"/>
              </a:ext>
            </a:extLst>
          </p:cNvPr>
          <p:cNvSpPr/>
          <p:nvPr userDrawn="1"/>
        </p:nvSpPr>
        <p:spPr>
          <a:xfrm rot="10800000">
            <a:off x="0" y="-1924"/>
            <a:ext cx="12192000" cy="1430848"/>
          </a:xfrm>
          <a:prstGeom prst="rect">
            <a:avLst/>
          </a:prstGeom>
          <a:gradFill>
            <a:gsLst>
              <a:gs pos="0">
                <a:schemeClr val="tx1">
                  <a:alpha val="0"/>
                </a:schemeClr>
              </a:gs>
              <a:gs pos="100000">
                <a:schemeClr val="tx1">
                  <a:alpha val="6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ound Same Side Corner Rectangle 6">
            <a:extLst>
              <a:ext uri="{FF2B5EF4-FFF2-40B4-BE49-F238E27FC236}">
                <a16:creationId xmlns:a16="http://schemas.microsoft.com/office/drawing/2014/main" id="{1E17CD21-4A9D-894B-97C3-E214E2AC179A}"/>
              </a:ext>
            </a:extLst>
          </p:cNvPr>
          <p:cNvSpPr/>
          <p:nvPr userDrawn="1"/>
        </p:nvSpPr>
        <p:spPr>
          <a:xfrm rot="5400000">
            <a:off x="2256653" y="-671017"/>
            <a:ext cx="4063138" cy="8576444"/>
          </a:xfrm>
          <a:prstGeom prst="round2SameRect">
            <a:avLst>
              <a:gd name="adj1" fmla="val 7435"/>
              <a:gd name="adj2" fmla="val 0"/>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688839" y="3429000"/>
            <a:ext cx="7637014" cy="901340"/>
          </a:xfrm>
        </p:spPr>
        <p:txBody>
          <a:bodyPr anchor="t">
            <a:normAutofit/>
          </a:bodyPr>
          <a:lstStyle>
            <a:lvl1pPr algn="l">
              <a:defRPr sz="36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688838" y="4493432"/>
            <a:ext cx="7637013" cy="778932"/>
          </a:xfrm>
        </p:spPr>
        <p:txBody>
          <a:bodyPr/>
          <a:lstStyle>
            <a:lvl1pPr marL="0" indent="0" algn="l">
              <a:buNone/>
              <a:defRPr sz="2400">
                <a:solidFill>
                  <a:schemeClr val="accent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pic>
        <p:nvPicPr>
          <p:cNvPr id="15" name="Picture 14" descr="Graphical user interface, text&#10;&#10;Description automatically generated">
            <a:extLst>
              <a:ext uri="{FF2B5EF4-FFF2-40B4-BE49-F238E27FC236}">
                <a16:creationId xmlns:a16="http://schemas.microsoft.com/office/drawing/2014/main" id="{7E978C09-40E5-9050-F2C6-BB23B53824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5186" y="-2618167"/>
            <a:ext cx="5593649" cy="1556649"/>
          </a:xfrm>
          <a:prstGeom prst="rect">
            <a:avLst/>
          </a:prstGeom>
        </p:spPr>
      </p:pic>
      <p:grpSp>
        <p:nvGrpSpPr>
          <p:cNvPr id="19" name="Group 18">
            <a:extLst>
              <a:ext uri="{FF2B5EF4-FFF2-40B4-BE49-F238E27FC236}">
                <a16:creationId xmlns:a16="http://schemas.microsoft.com/office/drawing/2014/main" id="{992086B4-01B6-26A3-D51F-D33D750C3D97}"/>
              </a:ext>
            </a:extLst>
          </p:cNvPr>
          <p:cNvGrpSpPr/>
          <p:nvPr userDrawn="1"/>
        </p:nvGrpSpPr>
        <p:grpSpPr>
          <a:xfrm>
            <a:off x="592587" y="1715801"/>
            <a:ext cx="7376846" cy="1561327"/>
            <a:chOff x="592587" y="1715801"/>
            <a:chExt cx="7376846" cy="1561327"/>
          </a:xfrm>
        </p:grpSpPr>
        <p:pic>
          <p:nvPicPr>
            <p:cNvPr id="16" name="Picture 15" descr="Text&#10;&#10;Description automatically generated">
              <a:extLst>
                <a:ext uri="{FF2B5EF4-FFF2-40B4-BE49-F238E27FC236}">
                  <a16:creationId xmlns:a16="http://schemas.microsoft.com/office/drawing/2014/main" id="{930FD498-6F62-BD17-543E-3288E0D2554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92587" y="1715801"/>
              <a:ext cx="1508930" cy="1561327"/>
            </a:xfrm>
            <a:prstGeom prst="rect">
              <a:avLst/>
            </a:prstGeom>
          </p:spPr>
        </p:pic>
        <p:pic>
          <p:nvPicPr>
            <p:cNvPr id="17" name="Picture 16" descr="Text&#10;&#10;Description automatically generated">
              <a:extLst>
                <a:ext uri="{FF2B5EF4-FFF2-40B4-BE49-F238E27FC236}">
                  <a16:creationId xmlns:a16="http://schemas.microsoft.com/office/drawing/2014/main" id="{88350C7B-2110-6C2F-0D97-196BA35081C1}"/>
                </a:ext>
              </a:extLst>
            </p:cNvPr>
            <p:cNvPicPr>
              <a:picLocks noChangeAspect="1"/>
            </p:cNvPicPr>
            <p:nvPr userDrawn="1"/>
          </p:nvPicPr>
          <p:blipFill rotWithShape="1">
            <a:blip r:embed="rId5" cstate="print">
              <a:alphaModFix/>
              <a:biLevel thresh="7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2101517" y="1715801"/>
              <a:ext cx="5867916" cy="1561327"/>
            </a:xfrm>
            <a:prstGeom prst="rect">
              <a:avLst/>
            </a:prstGeom>
          </p:spPr>
        </p:pic>
      </p:grpSp>
      <p:sp>
        <p:nvSpPr>
          <p:cNvPr id="4" name="hcSlideMaster.Title Slide 02Header">
            <a:extLst>
              <a:ext uri="{FF2B5EF4-FFF2-40B4-BE49-F238E27FC236}">
                <a16:creationId xmlns:a16="http://schemas.microsoft.com/office/drawing/2014/main" id="{8EB7DEE8-2A28-2306-DEC1-7E2F8ADDDE58}"/>
              </a:ext>
            </a:extLst>
          </p:cNvPr>
          <p:cNvSpPr txBox="1"/>
          <p:nvPr userDrawn="1"/>
        </p:nvSpPr>
        <p:spPr>
          <a:xfrm>
            <a:off x="0" y="0"/>
            <a:ext cx="12192000" cy="369332"/>
          </a:xfrm>
          <a:prstGeom prst="rect">
            <a:avLst/>
          </a:prstGeom>
          <a:noFill/>
        </p:spPr>
        <p:txBody>
          <a:bodyPr vert="horz" rtlCol="0">
            <a:spAutoFit/>
          </a:bodyPr>
          <a:lstStyle/>
          <a:p>
            <a:endParaRPr lang="en-US" sz="1800"/>
          </a:p>
        </p:txBody>
      </p:sp>
    </p:spTree>
    <p:extLst>
      <p:ext uri="{BB962C8B-B14F-4D97-AF65-F5344CB8AC3E}">
        <p14:creationId xmlns:p14="http://schemas.microsoft.com/office/powerpoint/2010/main" val="20905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Section Break 02@@TITU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EC9B7-A04E-5E19-1D8B-16F9E01E9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34197"/>
          </a:xfrm>
          <a:prstGeom prst="rect">
            <a:avLst/>
          </a:prstGeom>
        </p:spPr>
      </p:pic>
      <p:sp>
        <p:nvSpPr>
          <p:cNvPr id="24" name="Freeform 23">
            <a:extLst>
              <a:ext uri="{FF2B5EF4-FFF2-40B4-BE49-F238E27FC236}">
                <a16:creationId xmlns:a16="http://schemas.microsoft.com/office/drawing/2014/main" id="{B8308A7E-BD4E-1943-B19E-02B72A515A4D}"/>
              </a:ext>
            </a:extLst>
          </p:cNvPr>
          <p:cNvSpPr/>
          <p:nvPr userDrawn="1"/>
        </p:nvSpPr>
        <p:spPr>
          <a:xfrm>
            <a:off x="0" y="-1"/>
            <a:ext cx="8610600" cy="6934197"/>
          </a:xfrm>
          <a:custGeom>
            <a:avLst/>
            <a:gdLst>
              <a:gd name="connsiteX0" fmla="*/ 0 w 8610600"/>
              <a:gd name="connsiteY0" fmla="*/ 0 h 6858000"/>
              <a:gd name="connsiteX1" fmla="*/ 7639830 w 8610600"/>
              <a:gd name="connsiteY1" fmla="*/ 0 h 6858000"/>
              <a:gd name="connsiteX2" fmla="*/ 7752527 w 8610600"/>
              <a:gd name="connsiteY2" fmla="*/ 195999 h 6858000"/>
              <a:gd name="connsiteX3" fmla="*/ 8610600 w 8610600"/>
              <a:gd name="connsiteY3" fmla="*/ 3584790 h 6858000"/>
              <a:gd name="connsiteX4" fmla="*/ 7909530 w 8610600"/>
              <a:gd name="connsiteY4" fmla="*/ 6667035 h 6858000"/>
              <a:gd name="connsiteX5" fmla="*/ 7811724 w 8610600"/>
              <a:gd name="connsiteY5" fmla="*/ 6858000 h 6858000"/>
              <a:gd name="connsiteX6" fmla="*/ 0 w 8610600"/>
              <a:gd name="connsiteY6" fmla="*/ 6858000 h 6858000"/>
              <a:gd name="connsiteX7" fmla="*/ 0 w 86106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0600" h="6858000">
                <a:moveTo>
                  <a:pt x="0" y="0"/>
                </a:moveTo>
                <a:lnTo>
                  <a:pt x="7639830" y="0"/>
                </a:lnTo>
                <a:lnTo>
                  <a:pt x="7752527" y="195999"/>
                </a:lnTo>
                <a:cubicBezTo>
                  <a:pt x="8299759" y="1203362"/>
                  <a:pt x="8610600" y="2357776"/>
                  <a:pt x="8610600" y="3584790"/>
                </a:cubicBezTo>
                <a:cubicBezTo>
                  <a:pt x="8610600" y="4689103"/>
                  <a:pt x="8358819" y="5734609"/>
                  <a:pt x="7909530" y="6667035"/>
                </a:cubicBezTo>
                <a:lnTo>
                  <a:pt x="7811724" y="6858000"/>
                </a:lnTo>
                <a:lnTo>
                  <a:pt x="0" y="6858000"/>
                </a:lnTo>
                <a:lnTo>
                  <a:pt x="0" y="0"/>
                </a:lnTo>
                <a:close/>
              </a:path>
            </a:pathLst>
          </a:custGeom>
          <a:solidFill>
            <a:schemeClr val="tx2">
              <a:alpha val="561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666572" y="2674469"/>
            <a:ext cx="7578269" cy="910327"/>
          </a:xfrm>
        </p:spPr>
        <p:txBody>
          <a:bodyPr anchor="t">
            <a:normAutofit/>
          </a:bodyPr>
          <a:lstStyle>
            <a:lvl1pPr algn="l">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666572" y="3759123"/>
            <a:ext cx="7578269" cy="778932"/>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pic>
        <p:nvPicPr>
          <p:cNvPr id="13" name="Picture 12" descr="Text&#10;&#10;Description automatically generated">
            <a:extLst>
              <a:ext uri="{FF2B5EF4-FFF2-40B4-BE49-F238E27FC236}">
                <a16:creationId xmlns:a16="http://schemas.microsoft.com/office/drawing/2014/main" id="{5F5F8033-ABB2-0167-7D58-A11C9F56A1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 r="-2082"/>
          <a:stretch/>
        </p:blipFill>
        <p:spPr>
          <a:xfrm>
            <a:off x="666571" y="369332"/>
            <a:ext cx="6520291" cy="1351878"/>
          </a:xfrm>
          <a:prstGeom prst="rect">
            <a:avLst/>
          </a:prstGeom>
        </p:spPr>
      </p:pic>
    </p:spTree>
    <p:extLst>
      <p:ext uri="{BB962C8B-B14F-4D97-AF65-F5344CB8AC3E}">
        <p14:creationId xmlns:p14="http://schemas.microsoft.com/office/powerpoint/2010/main" val="18431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EC9B7-A04E-5E19-1D8B-16F9E01E9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34197"/>
          </a:xfrm>
          <a:prstGeom prst="rect">
            <a:avLst/>
          </a:prstGeom>
        </p:spPr>
      </p:pic>
      <p:sp>
        <p:nvSpPr>
          <p:cNvPr id="24" name="Freeform 23">
            <a:extLst>
              <a:ext uri="{FF2B5EF4-FFF2-40B4-BE49-F238E27FC236}">
                <a16:creationId xmlns:a16="http://schemas.microsoft.com/office/drawing/2014/main" id="{B8308A7E-BD4E-1943-B19E-02B72A515A4D}"/>
              </a:ext>
            </a:extLst>
          </p:cNvPr>
          <p:cNvSpPr/>
          <p:nvPr userDrawn="1"/>
        </p:nvSpPr>
        <p:spPr>
          <a:xfrm>
            <a:off x="0" y="-1"/>
            <a:ext cx="8610600" cy="6934197"/>
          </a:xfrm>
          <a:custGeom>
            <a:avLst/>
            <a:gdLst>
              <a:gd name="connsiteX0" fmla="*/ 0 w 8610600"/>
              <a:gd name="connsiteY0" fmla="*/ 0 h 6858000"/>
              <a:gd name="connsiteX1" fmla="*/ 7639830 w 8610600"/>
              <a:gd name="connsiteY1" fmla="*/ 0 h 6858000"/>
              <a:gd name="connsiteX2" fmla="*/ 7752527 w 8610600"/>
              <a:gd name="connsiteY2" fmla="*/ 195999 h 6858000"/>
              <a:gd name="connsiteX3" fmla="*/ 8610600 w 8610600"/>
              <a:gd name="connsiteY3" fmla="*/ 3584790 h 6858000"/>
              <a:gd name="connsiteX4" fmla="*/ 7909530 w 8610600"/>
              <a:gd name="connsiteY4" fmla="*/ 6667035 h 6858000"/>
              <a:gd name="connsiteX5" fmla="*/ 7811724 w 8610600"/>
              <a:gd name="connsiteY5" fmla="*/ 6858000 h 6858000"/>
              <a:gd name="connsiteX6" fmla="*/ 0 w 8610600"/>
              <a:gd name="connsiteY6" fmla="*/ 6858000 h 6858000"/>
              <a:gd name="connsiteX7" fmla="*/ 0 w 86106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0600" h="6858000">
                <a:moveTo>
                  <a:pt x="0" y="0"/>
                </a:moveTo>
                <a:lnTo>
                  <a:pt x="7639830" y="0"/>
                </a:lnTo>
                <a:lnTo>
                  <a:pt x="7752527" y="195999"/>
                </a:lnTo>
                <a:cubicBezTo>
                  <a:pt x="8299759" y="1203362"/>
                  <a:pt x="8610600" y="2357776"/>
                  <a:pt x="8610600" y="3584790"/>
                </a:cubicBezTo>
                <a:cubicBezTo>
                  <a:pt x="8610600" y="4689103"/>
                  <a:pt x="8358819" y="5734609"/>
                  <a:pt x="7909530" y="6667035"/>
                </a:cubicBezTo>
                <a:lnTo>
                  <a:pt x="7811724" y="6858000"/>
                </a:lnTo>
                <a:lnTo>
                  <a:pt x="0" y="6858000"/>
                </a:lnTo>
                <a:lnTo>
                  <a:pt x="0" y="0"/>
                </a:lnTo>
                <a:close/>
              </a:path>
            </a:pathLst>
          </a:cu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666572" y="2674469"/>
            <a:ext cx="7578269" cy="910327"/>
          </a:xfrm>
        </p:spPr>
        <p:txBody>
          <a:bodyPr anchor="t">
            <a:normAutofit/>
          </a:bodyPr>
          <a:lstStyle>
            <a:lvl1pPr algn="l">
              <a:defRPr sz="36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666572" y="3759123"/>
            <a:ext cx="7578269" cy="778932"/>
          </a:xfrm>
        </p:spPr>
        <p:txBody>
          <a:bodyPr/>
          <a:lstStyle>
            <a:lvl1pPr marL="0" indent="0" algn="l">
              <a:buNone/>
              <a:defRPr sz="2400">
                <a:solidFill>
                  <a:schemeClr val="accent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grpSp>
        <p:nvGrpSpPr>
          <p:cNvPr id="7" name="Group 6">
            <a:extLst>
              <a:ext uri="{FF2B5EF4-FFF2-40B4-BE49-F238E27FC236}">
                <a16:creationId xmlns:a16="http://schemas.microsoft.com/office/drawing/2014/main" id="{5AD4F463-49E9-B64F-BF0B-AE4928C1D4BB}"/>
              </a:ext>
            </a:extLst>
          </p:cNvPr>
          <p:cNvGrpSpPr/>
          <p:nvPr userDrawn="1"/>
        </p:nvGrpSpPr>
        <p:grpSpPr>
          <a:xfrm>
            <a:off x="666572" y="369332"/>
            <a:ext cx="6387256" cy="1351878"/>
            <a:chOff x="592587" y="1715801"/>
            <a:chExt cx="7376846" cy="1561327"/>
          </a:xfrm>
        </p:grpSpPr>
        <p:pic>
          <p:nvPicPr>
            <p:cNvPr id="13" name="Picture 12" descr="Text&#10;&#10;Description automatically generated">
              <a:extLst>
                <a:ext uri="{FF2B5EF4-FFF2-40B4-BE49-F238E27FC236}">
                  <a16:creationId xmlns:a16="http://schemas.microsoft.com/office/drawing/2014/main" id="{5F5F8033-ABB2-0167-7D58-A11C9F56A17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92587" y="1715801"/>
              <a:ext cx="1508930" cy="1561327"/>
            </a:xfrm>
            <a:prstGeom prst="rect">
              <a:avLst/>
            </a:prstGeom>
          </p:spPr>
        </p:pic>
        <p:pic>
          <p:nvPicPr>
            <p:cNvPr id="14" name="Picture 13" descr="Text&#10;&#10;Description automatically generated">
              <a:extLst>
                <a:ext uri="{FF2B5EF4-FFF2-40B4-BE49-F238E27FC236}">
                  <a16:creationId xmlns:a16="http://schemas.microsoft.com/office/drawing/2014/main" id="{9C79D989-04B8-4402-BDBC-23F3F07590F8}"/>
                </a:ext>
              </a:extLst>
            </p:cNvPr>
            <p:cNvPicPr>
              <a:picLocks noChangeAspect="1"/>
            </p:cNvPicPr>
            <p:nvPr userDrawn="1"/>
          </p:nvPicPr>
          <p:blipFill rotWithShape="1">
            <a:blip r:embed="rId4" cstate="print">
              <a:alphaModFix/>
              <a:biLevel thresh="7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2101517" y="1715801"/>
              <a:ext cx="5867916" cy="1561327"/>
            </a:xfrm>
            <a:prstGeom prst="rect">
              <a:avLst/>
            </a:prstGeom>
          </p:spPr>
        </p:pic>
      </p:grpSp>
      <p:sp>
        <p:nvSpPr>
          <p:cNvPr id="4" name="hcSlideMaster.Section Break 02Header">
            <a:extLst>
              <a:ext uri="{FF2B5EF4-FFF2-40B4-BE49-F238E27FC236}">
                <a16:creationId xmlns:a16="http://schemas.microsoft.com/office/drawing/2014/main" id="{541C5B61-A9F0-9B28-03DA-26ED809438E6}"/>
              </a:ext>
            </a:extLst>
          </p:cNvPr>
          <p:cNvSpPr txBox="1"/>
          <p:nvPr userDrawn="1"/>
        </p:nvSpPr>
        <p:spPr>
          <a:xfrm>
            <a:off x="0" y="0"/>
            <a:ext cx="12192000" cy="369332"/>
          </a:xfrm>
          <a:prstGeom prst="rect">
            <a:avLst/>
          </a:prstGeom>
          <a:noFill/>
        </p:spPr>
        <p:txBody>
          <a:bodyPr vert="horz" rtlCol="0">
            <a:spAutoFit/>
          </a:bodyPr>
          <a:lstStyle/>
          <a:p>
            <a:endParaRPr lang="en-US" sz="1800"/>
          </a:p>
        </p:txBody>
      </p:sp>
    </p:spTree>
    <p:extLst>
      <p:ext uri="{BB962C8B-B14F-4D97-AF65-F5344CB8AC3E}">
        <p14:creationId xmlns:p14="http://schemas.microsoft.com/office/powerpoint/2010/main" val="233355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Section Break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CEC9B7-A04E-5E19-1D8B-16F9E01E97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934197"/>
          </a:xfrm>
          <a:prstGeom prst="rect">
            <a:avLst/>
          </a:prstGeom>
        </p:spPr>
      </p:pic>
      <p:sp>
        <p:nvSpPr>
          <p:cNvPr id="24" name="Freeform 23">
            <a:extLst>
              <a:ext uri="{FF2B5EF4-FFF2-40B4-BE49-F238E27FC236}">
                <a16:creationId xmlns:a16="http://schemas.microsoft.com/office/drawing/2014/main" id="{B8308A7E-BD4E-1943-B19E-02B72A515A4D}"/>
              </a:ext>
            </a:extLst>
          </p:cNvPr>
          <p:cNvSpPr/>
          <p:nvPr userDrawn="1"/>
        </p:nvSpPr>
        <p:spPr>
          <a:xfrm>
            <a:off x="0" y="-1"/>
            <a:ext cx="8610600" cy="6934197"/>
          </a:xfrm>
          <a:custGeom>
            <a:avLst/>
            <a:gdLst>
              <a:gd name="connsiteX0" fmla="*/ 0 w 8610600"/>
              <a:gd name="connsiteY0" fmla="*/ 0 h 6858000"/>
              <a:gd name="connsiteX1" fmla="*/ 7639830 w 8610600"/>
              <a:gd name="connsiteY1" fmla="*/ 0 h 6858000"/>
              <a:gd name="connsiteX2" fmla="*/ 7752527 w 8610600"/>
              <a:gd name="connsiteY2" fmla="*/ 195999 h 6858000"/>
              <a:gd name="connsiteX3" fmla="*/ 8610600 w 8610600"/>
              <a:gd name="connsiteY3" fmla="*/ 3584790 h 6858000"/>
              <a:gd name="connsiteX4" fmla="*/ 7909530 w 8610600"/>
              <a:gd name="connsiteY4" fmla="*/ 6667035 h 6858000"/>
              <a:gd name="connsiteX5" fmla="*/ 7811724 w 8610600"/>
              <a:gd name="connsiteY5" fmla="*/ 6858000 h 6858000"/>
              <a:gd name="connsiteX6" fmla="*/ 0 w 8610600"/>
              <a:gd name="connsiteY6" fmla="*/ 6858000 h 6858000"/>
              <a:gd name="connsiteX7" fmla="*/ 0 w 861060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10600" h="6858000">
                <a:moveTo>
                  <a:pt x="0" y="0"/>
                </a:moveTo>
                <a:lnTo>
                  <a:pt x="7639830" y="0"/>
                </a:lnTo>
                <a:lnTo>
                  <a:pt x="7752527" y="195999"/>
                </a:lnTo>
                <a:cubicBezTo>
                  <a:pt x="8299759" y="1203362"/>
                  <a:pt x="8610600" y="2357776"/>
                  <a:pt x="8610600" y="3584790"/>
                </a:cubicBezTo>
                <a:cubicBezTo>
                  <a:pt x="8610600" y="4689103"/>
                  <a:pt x="8358819" y="5734609"/>
                  <a:pt x="7909530" y="6667035"/>
                </a:cubicBezTo>
                <a:lnTo>
                  <a:pt x="7811724" y="6858000"/>
                </a:lnTo>
                <a:lnTo>
                  <a:pt x="0" y="6858000"/>
                </a:lnTo>
                <a:lnTo>
                  <a:pt x="0" y="0"/>
                </a:lnTo>
                <a:close/>
              </a:path>
            </a:pathLst>
          </a:custGeom>
          <a:solidFill>
            <a:schemeClr val="tx2">
              <a:alpha val="561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6F28260E-CF65-2A4C-829A-3A95926B4A00}"/>
              </a:ext>
            </a:extLst>
          </p:cNvPr>
          <p:cNvSpPr>
            <a:spLocks noGrp="1"/>
          </p:cNvSpPr>
          <p:nvPr>
            <p:ph type="ctrTitle"/>
          </p:nvPr>
        </p:nvSpPr>
        <p:spPr>
          <a:xfrm>
            <a:off x="666572" y="2674469"/>
            <a:ext cx="7578269" cy="910327"/>
          </a:xfrm>
        </p:spPr>
        <p:txBody>
          <a:bodyPr anchor="t">
            <a:normAutofit/>
          </a:bodyPr>
          <a:lstStyle>
            <a:lvl1pPr algn="l">
              <a:defRPr sz="3600" b="1" i="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4D3C716-4338-E441-A791-F65B2ADA8FF3}"/>
              </a:ext>
            </a:extLst>
          </p:cNvPr>
          <p:cNvSpPr>
            <a:spLocks noGrp="1"/>
          </p:cNvSpPr>
          <p:nvPr>
            <p:ph type="subTitle" idx="1"/>
          </p:nvPr>
        </p:nvSpPr>
        <p:spPr>
          <a:xfrm>
            <a:off x="666572" y="3759123"/>
            <a:ext cx="7578269" cy="778932"/>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C2CF9DB-31ED-3443-BA80-3E04C43A4421}"/>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pic>
        <p:nvPicPr>
          <p:cNvPr id="13" name="Picture 12" descr="Text&#10;&#10;Description automatically generated">
            <a:extLst>
              <a:ext uri="{FF2B5EF4-FFF2-40B4-BE49-F238E27FC236}">
                <a16:creationId xmlns:a16="http://schemas.microsoft.com/office/drawing/2014/main" id="{5F5F8033-ABB2-0167-7D58-A11C9F56A1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 r="-2082"/>
          <a:stretch/>
        </p:blipFill>
        <p:spPr>
          <a:xfrm>
            <a:off x="666571" y="369332"/>
            <a:ext cx="6520291" cy="1351878"/>
          </a:xfrm>
          <a:prstGeom prst="rect">
            <a:avLst/>
          </a:prstGeom>
        </p:spPr>
      </p:pic>
      <p:sp>
        <p:nvSpPr>
          <p:cNvPr id="4" name="hcSlideMaster.1_Section Break 02Header">
            <a:extLst>
              <a:ext uri="{FF2B5EF4-FFF2-40B4-BE49-F238E27FC236}">
                <a16:creationId xmlns:a16="http://schemas.microsoft.com/office/drawing/2014/main" id="{DBD6E734-8609-B77F-BF38-34B76545321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3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AE7-AD32-914A-B8BF-9F5F84D34E66}"/>
              </a:ext>
            </a:extLst>
          </p:cNvPr>
          <p:cNvSpPr>
            <a:spLocks noGrp="1"/>
          </p:cNvSpPr>
          <p:nvPr>
            <p:ph type="title"/>
          </p:nvPr>
        </p:nvSpPr>
        <p:spPr>
          <a:xfrm>
            <a:off x="457200" y="457199"/>
            <a:ext cx="11277600" cy="12801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E90B45-9271-8A42-B3AA-FCFDA2ED0C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2DFA39-9DF7-924C-A73A-FBED4BF9CEE5}"/>
              </a:ext>
            </a:extLst>
          </p:cNvPr>
          <p:cNvSpPr>
            <a:spLocks noGrp="1"/>
          </p:cNvSpPr>
          <p:nvPr>
            <p:ph type="ftr" sz="quarter" idx="11"/>
          </p:nvPr>
        </p:nvSpPr>
        <p:spPr>
          <a:xfrm>
            <a:off x="457200" y="5425142"/>
            <a:ext cx="4114800" cy="228600"/>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FA54FEB6-34C3-4946-8CFB-A4866D664359}"/>
              </a:ext>
            </a:extLst>
          </p:cNvPr>
          <p:cNvSpPr>
            <a:spLocks noGrp="1"/>
          </p:cNvSpPr>
          <p:nvPr>
            <p:ph type="sldNum" sz="quarter" idx="12"/>
          </p:nvPr>
        </p:nvSpPr>
        <p:spPr>
          <a:xfrm>
            <a:off x="10928097" y="6351623"/>
            <a:ext cx="681737" cy="365125"/>
          </a:xfrm>
          <a:prstGeom prst="rect">
            <a:avLst/>
          </a:prstGeom>
        </p:spPr>
        <p:txBody>
          <a:bodyPr/>
          <a:lstStyle/>
          <a:p>
            <a:fld id="{4710E8EA-57F6-764C-8914-AEEABF058192}" type="slidenum">
              <a:rPr lang="en-US" smtClean="0"/>
              <a:t>‹#›</a:t>
            </a:fld>
            <a:endParaRPr lang="en-US"/>
          </a:p>
        </p:txBody>
      </p:sp>
      <p:sp>
        <p:nvSpPr>
          <p:cNvPr id="4" name="hcSlideMaster.Title and ContentHeader">
            <a:extLst>
              <a:ext uri="{FF2B5EF4-FFF2-40B4-BE49-F238E27FC236}">
                <a16:creationId xmlns:a16="http://schemas.microsoft.com/office/drawing/2014/main" id="{C906D011-23FB-3B1F-0A45-E8F249CC138F}"/>
              </a:ext>
            </a:extLst>
          </p:cNvPr>
          <p:cNvSpPr txBox="1"/>
          <p:nvPr userDrawn="1"/>
        </p:nvSpPr>
        <p:spPr>
          <a:xfrm>
            <a:off x="0" y="0"/>
            <a:ext cx="12192000" cy="369332"/>
          </a:xfrm>
          <a:prstGeom prst="rect">
            <a:avLst/>
          </a:prstGeom>
          <a:noFill/>
        </p:spPr>
        <p:txBody>
          <a:bodyPr vert="horz" rtlCol="0">
            <a:spAutoFit/>
          </a:bodyPr>
          <a:lstStyle/>
          <a:p>
            <a:endParaRPr lang="en-US" sz="1800"/>
          </a:p>
        </p:txBody>
      </p:sp>
    </p:spTree>
    <p:extLst>
      <p:ext uri="{BB962C8B-B14F-4D97-AF65-F5344CB8AC3E}">
        <p14:creationId xmlns:p14="http://schemas.microsoft.com/office/powerpoint/2010/main" val="4991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2" name="hcSlideMaster.2_Picture with CaptionHeader">
            <a:extLst>
              <a:ext uri="{FF2B5EF4-FFF2-40B4-BE49-F238E27FC236}">
                <a16:creationId xmlns:a16="http://schemas.microsoft.com/office/drawing/2014/main" id="{12F3209B-DB4D-8B57-B35F-4CBCEACB54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6550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hcSlideMaster.BlankHeader">
            <a:extLst>
              <a:ext uri="{FF2B5EF4-FFF2-40B4-BE49-F238E27FC236}">
                <a16:creationId xmlns:a16="http://schemas.microsoft.com/office/drawing/2014/main" id="{B0F7F679-A338-0556-B413-387D748B413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7093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hcSlideMaster.Title SlideHeader">
            <a:extLst>
              <a:ext uri="{FF2B5EF4-FFF2-40B4-BE49-F238E27FC236}">
                <a16:creationId xmlns:a16="http://schemas.microsoft.com/office/drawing/2014/main" id="{3953EF84-6500-2E4E-AE91-9FAC6298AAE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51860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4A9EE-05B6-8E4F-BE00-83C5151C9DCA}"/>
              </a:ext>
            </a:extLst>
          </p:cNvPr>
          <p:cNvSpPr>
            <a:spLocks noGrp="1"/>
          </p:cNvSpPr>
          <p:nvPr>
            <p:ph type="title"/>
          </p:nvPr>
        </p:nvSpPr>
        <p:spPr>
          <a:xfrm>
            <a:off x="457205" y="457200"/>
            <a:ext cx="11277599" cy="128016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6BD6282-5692-254D-A43F-6FC6AE4ADDAD}"/>
              </a:ext>
            </a:extLst>
          </p:cNvPr>
          <p:cNvSpPr>
            <a:spLocks noGrp="1"/>
          </p:cNvSpPr>
          <p:nvPr>
            <p:ph type="body" idx="1"/>
          </p:nvPr>
        </p:nvSpPr>
        <p:spPr>
          <a:xfrm>
            <a:off x="457200" y="1825625"/>
            <a:ext cx="11277600" cy="35140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40020D09-68CF-4B7E-60E7-BC79FD491AA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0" y="6167998"/>
            <a:ext cx="12192000" cy="731520"/>
          </a:xfrm>
          <a:prstGeom prst="rect">
            <a:avLst/>
          </a:prstGeom>
        </p:spPr>
      </p:pic>
      <p:sp>
        <p:nvSpPr>
          <p:cNvPr id="11" name="Rectangle 10">
            <a:extLst>
              <a:ext uri="{FF2B5EF4-FFF2-40B4-BE49-F238E27FC236}">
                <a16:creationId xmlns:a16="http://schemas.microsoft.com/office/drawing/2014/main" id="{C41D1407-6ED2-2008-30BC-8C029486B7EA}"/>
              </a:ext>
            </a:extLst>
          </p:cNvPr>
          <p:cNvSpPr>
            <a:spLocks/>
          </p:cNvSpPr>
          <p:nvPr userDrawn="1"/>
        </p:nvSpPr>
        <p:spPr>
          <a:xfrm>
            <a:off x="0" y="6167998"/>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Text&#10;&#10;Description automatically generated">
            <a:extLst>
              <a:ext uri="{FF2B5EF4-FFF2-40B4-BE49-F238E27FC236}">
                <a16:creationId xmlns:a16="http://schemas.microsoft.com/office/drawing/2014/main" id="{8B19FD38-54FC-37F8-BD60-85D31C492E9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20210"/>
          <a:stretch/>
        </p:blipFill>
        <p:spPr>
          <a:xfrm>
            <a:off x="426155" y="6217078"/>
            <a:ext cx="3640087" cy="640922"/>
          </a:xfrm>
          <a:prstGeom prst="rect">
            <a:avLst/>
          </a:prstGeom>
        </p:spPr>
      </p:pic>
      <p:sp>
        <p:nvSpPr>
          <p:cNvPr id="12" name="Slide Number Placeholder 5">
            <a:extLst>
              <a:ext uri="{FF2B5EF4-FFF2-40B4-BE49-F238E27FC236}">
                <a16:creationId xmlns:a16="http://schemas.microsoft.com/office/drawing/2014/main" id="{D1370EBC-F21F-652D-9D40-311F9F39727A}"/>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a:t>
            </a:fld>
            <a:endParaRPr lang="en-US"/>
          </a:p>
        </p:txBody>
      </p:sp>
    </p:spTree>
    <p:extLst>
      <p:ext uri="{BB962C8B-B14F-4D97-AF65-F5344CB8AC3E}">
        <p14:creationId xmlns:p14="http://schemas.microsoft.com/office/powerpoint/2010/main" val="38708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3" r:id="rId4"/>
    <p:sldLayoutId id="2147483664" r:id="rId5"/>
    <p:sldLayoutId id="2147483665" r:id="rId6"/>
    <p:sldLayoutId id="2147483666" r:id="rId7"/>
    <p:sldLayoutId id="2147483667"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30.png"/><Relationship Id="rId4" Type="http://schemas.openxmlformats.org/officeDocument/2006/relationships/image" Target="../media/image25.jpe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2.png"/><Relationship Id="rId7"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2.png"/><Relationship Id="rId2" Type="http://schemas.openxmlformats.org/officeDocument/2006/relationships/notesSlide" Target="../notesSlides/notesSlide14.xml"/><Relationship Id="rId16"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73.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9.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18" Type="http://schemas.openxmlformats.org/officeDocument/2006/relationships/image" Target="../media/image89.jpeg"/><Relationship Id="rId3" Type="http://schemas.openxmlformats.org/officeDocument/2006/relationships/image" Target="../media/image74.jpeg"/><Relationship Id="rId21" Type="http://schemas.openxmlformats.org/officeDocument/2006/relationships/image" Target="../media/image92.jpeg"/><Relationship Id="rId7" Type="http://schemas.openxmlformats.org/officeDocument/2006/relationships/image" Target="../media/image78.jpeg"/><Relationship Id="rId12" Type="http://schemas.openxmlformats.org/officeDocument/2006/relationships/image" Target="../media/image83.jpeg"/><Relationship Id="rId17" Type="http://schemas.openxmlformats.org/officeDocument/2006/relationships/image" Target="../media/image88.jpeg"/><Relationship Id="rId25" Type="http://schemas.openxmlformats.org/officeDocument/2006/relationships/image" Target="../media/image2.png"/><Relationship Id="rId2" Type="http://schemas.openxmlformats.org/officeDocument/2006/relationships/notesSlide" Target="../notesSlides/notesSlide16.xml"/><Relationship Id="rId16" Type="http://schemas.openxmlformats.org/officeDocument/2006/relationships/image" Target="../media/image87.jpeg"/><Relationship Id="rId20" Type="http://schemas.openxmlformats.org/officeDocument/2006/relationships/image" Target="../media/image91.svg"/><Relationship Id="rId1" Type="http://schemas.openxmlformats.org/officeDocument/2006/relationships/slideLayout" Target="../slideLayouts/slideLayout6.xml"/><Relationship Id="rId6" Type="http://schemas.openxmlformats.org/officeDocument/2006/relationships/image" Target="../media/image77.jpeg"/><Relationship Id="rId11" Type="http://schemas.openxmlformats.org/officeDocument/2006/relationships/image" Target="../media/image82.jpeg"/><Relationship Id="rId24" Type="http://schemas.openxmlformats.org/officeDocument/2006/relationships/image" Target="../media/image1.jpeg"/><Relationship Id="rId5" Type="http://schemas.openxmlformats.org/officeDocument/2006/relationships/image" Target="../media/image76.jpeg"/><Relationship Id="rId15" Type="http://schemas.openxmlformats.org/officeDocument/2006/relationships/image" Target="../media/image86.jpeg"/><Relationship Id="rId23" Type="http://schemas.openxmlformats.org/officeDocument/2006/relationships/image" Target="../media/image94.svg"/><Relationship Id="rId10" Type="http://schemas.openxmlformats.org/officeDocument/2006/relationships/image" Target="../media/image81.jpeg"/><Relationship Id="rId19" Type="http://schemas.openxmlformats.org/officeDocument/2006/relationships/image" Target="../media/image90.pn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96.sv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55.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0.sv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56.sv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7.png"/><Relationship Id="rId7" Type="http://schemas.openxmlformats.org/officeDocument/2006/relationships/image" Target="../media/image110.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5.png"/><Relationship Id="rId5" Type="http://schemas.openxmlformats.org/officeDocument/2006/relationships/image" Target="../media/image109.svg"/><Relationship Id="rId10" Type="http://schemas.openxmlformats.org/officeDocument/2006/relationships/image" Target="../media/image106.png"/><Relationship Id="rId4" Type="http://schemas.openxmlformats.org/officeDocument/2006/relationships/image" Target="../media/image108.png"/><Relationship Id="rId9" Type="http://schemas.openxmlformats.org/officeDocument/2006/relationships/image" Target="../media/image58.svg"/></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11.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09.svg"/><Relationship Id="rId11" Type="http://schemas.openxmlformats.org/officeDocument/2006/relationships/image" Target="../media/image106.png"/><Relationship Id="rId5" Type="http://schemas.openxmlformats.org/officeDocument/2006/relationships/image" Target="../media/image108.png"/><Relationship Id="rId10" Type="http://schemas.openxmlformats.org/officeDocument/2006/relationships/image" Target="../media/image56.svg"/><Relationship Id="rId4" Type="http://schemas.openxmlformats.org/officeDocument/2006/relationships/image" Target="../media/image112.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3.jpeg"/><Relationship Id="rId7" Type="http://schemas.openxmlformats.org/officeDocument/2006/relationships/image" Target="../media/image54.svg"/><Relationship Id="rId12"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109.svg"/><Relationship Id="rId10" Type="http://schemas.openxmlformats.org/officeDocument/2006/relationships/image" Target="../media/image57.png"/><Relationship Id="rId4" Type="http://schemas.openxmlformats.org/officeDocument/2006/relationships/image" Target="../media/image108.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4.png"/><Relationship Id="rId7" Type="http://schemas.openxmlformats.org/officeDocument/2006/relationships/image" Target="../media/image54.svg"/><Relationship Id="rId12" Type="http://schemas.openxmlformats.org/officeDocument/2006/relationships/image" Target="../media/image1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16.jpeg"/><Relationship Id="rId7" Type="http://schemas.openxmlformats.org/officeDocument/2006/relationships/image" Target="../media/image11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119.svg"/><Relationship Id="rId11" Type="http://schemas.openxmlformats.org/officeDocument/2006/relationships/image" Target="../media/image110.svg"/><Relationship Id="rId5" Type="http://schemas.openxmlformats.org/officeDocument/2006/relationships/image" Target="../media/image118.png"/><Relationship Id="rId10" Type="http://schemas.openxmlformats.org/officeDocument/2006/relationships/image" Target="../media/image55.png"/><Relationship Id="rId4" Type="http://schemas.openxmlformats.org/officeDocument/2006/relationships/image" Target="../media/image117.png"/><Relationship Id="rId9" Type="http://schemas.openxmlformats.org/officeDocument/2006/relationships/image" Target="../media/image105.svg"/></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9.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138.sv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mailto:tip@nsf.gov"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new.nsf.gov/tip/" TargetMode="External"/><Relationship Id="rId4" Type="http://schemas.openxmlformats.org/officeDocument/2006/relationships/hyperlink" Target="mailto:egiancha@nsf.gov"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jpeg"/><Relationship Id="rId3" Type="http://schemas.openxmlformats.org/officeDocument/2006/relationships/image" Target="../media/image142.jpeg"/><Relationship Id="rId7" Type="http://schemas.openxmlformats.org/officeDocument/2006/relationships/image" Target="../media/image146.png"/><Relationship Id="rId12" Type="http://schemas.openxmlformats.org/officeDocument/2006/relationships/image" Target="../media/image151.jpeg"/><Relationship Id="rId2" Type="http://schemas.openxmlformats.org/officeDocument/2006/relationships/image" Target="../media/image141.png"/><Relationship Id="rId1" Type="http://schemas.openxmlformats.org/officeDocument/2006/relationships/slideLayout" Target="../slideLayouts/slideLayout6.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5" Type="http://schemas.openxmlformats.org/officeDocument/2006/relationships/image" Target="../media/image154.pn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png"/><Relationship Id="rId14" Type="http://schemas.openxmlformats.org/officeDocument/2006/relationships/image" Target="../media/image15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55.jpeg"/><Relationship Id="rId7" Type="http://schemas.openxmlformats.org/officeDocument/2006/relationships/image" Target="../media/image54.svg"/><Relationship Id="rId12"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109.svg"/><Relationship Id="rId10" Type="http://schemas.openxmlformats.org/officeDocument/2006/relationships/image" Target="../media/image57.png"/><Relationship Id="rId4" Type="http://schemas.openxmlformats.org/officeDocument/2006/relationships/image" Target="../media/image108.png"/><Relationship Id="rId9" Type="http://schemas.openxmlformats.org/officeDocument/2006/relationships/image" Target="../media/image56.sv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58.gif"/><Relationship Id="rId3" Type="http://schemas.openxmlformats.org/officeDocument/2006/relationships/image" Target="../media/image156.png"/><Relationship Id="rId7" Type="http://schemas.openxmlformats.org/officeDocument/2006/relationships/image" Target="../media/image157.svg"/><Relationship Id="rId12" Type="http://schemas.openxmlformats.org/officeDocument/2006/relationships/image" Target="../media/image106.png"/><Relationship Id="rId2" Type="http://schemas.openxmlformats.org/officeDocument/2006/relationships/notesSlide" Target="../notesSlides/notesSlide33.xml"/><Relationship Id="rId16"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109.svg"/><Relationship Id="rId15" Type="http://schemas.openxmlformats.org/officeDocument/2006/relationships/image" Target="../media/image160.png"/><Relationship Id="rId10" Type="http://schemas.openxmlformats.org/officeDocument/2006/relationships/image" Target="../media/image57.png"/><Relationship Id="rId4" Type="http://schemas.openxmlformats.org/officeDocument/2006/relationships/image" Target="../media/image108.png"/><Relationship Id="rId9" Type="http://schemas.openxmlformats.org/officeDocument/2006/relationships/image" Target="../media/image110.svg"/><Relationship Id="rId14" Type="http://schemas.openxmlformats.org/officeDocument/2006/relationships/image" Target="../media/image15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nsf.gov/about/congress/factsheets.js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792C-59EC-1B35-9E6D-0FE63071DCB5}"/>
              </a:ext>
            </a:extLst>
          </p:cNvPr>
          <p:cNvSpPr>
            <a:spLocks noGrp="1"/>
          </p:cNvSpPr>
          <p:nvPr>
            <p:ph type="ctrTitle"/>
          </p:nvPr>
        </p:nvSpPr>
        <p:spPr>
          <a:xfrm>
            <a:off x="666572" y="2674469"/>
            <a:ext cx="10943262" cy="910327"/>
          </a:xfrm>
        </p:spPr>
        <p:txBody>
          <a:bodyPr>
            <a:normAutofit fontScale="90000"/>
          </a:bodyPr>
          <a:lstStyle/>
          <a:p>
            <a:r>
              <a:rPr lang="en-US">
                <a:latin typeface="Open Sans Semibold"/>
                <a:ea typeface="Open Sans Semibold"/>
                <a:cs typeface="Open Sans Semibold"/>
              </a:rPr>
              <a:t>Accelerating Technology, Innovation and Partnerships</a:t>
            </a:r>
            <a:endParaRPr lang="en-US"/>
          </a:p>
        </p:txBody>
      </p:sp>
      <p:sp>
        <p:nvSpPr>
          <p:cNvPr id="3" name="Subtitle 2">
            <a:extLst>
              <a:ext uri="{FF2B5EF4-FFF2-40B4-BE49-F238E27FC236}">
                <a16:creationId xmlns:a16="http://schemas.microsoft.com/office/drawing/2014/main" id="{EE43F0F2-F250-9489-A56D-B04B7DC3BAA7}"/>
              </a:ext>
            </a:extLst>
          </p:cNvPr>
          <p:cNvSpPr>
            <a:spLocks noGrp="1"/>
          </p:cNvSpPr>
          <p:nvPr>
            <p:ph type="subTitle" idx="1"/>
          </p:nvPr>
        </p:nvSpPr>
        <p:spPr>
          <a:xfrm>
            <a:off x="666572" y="3759123"/>
            <a:ext cx="10943262" cy="778932"/>
          </a:xfrm>
        </p:spPr>
        <p:txBody>
          <a:bodyPr vert="horz" lIns="91440" tIns="45720" rIns="91440" bIns="45720" rtlCol="0" anchor="t">
            <a:noAutofit/>
          </a:bodyPr>
          <a:lstStyle/>
          <a:p>
            <a:r>
              <a:rPr lang="en-US" sz="2000" dirty="0">
                <a:latin typeface="Open Sans"/>
                <a:ea typeface="Open Sans"/>
                <a:cs typeface="Open Sans"/>
              </a:rPr>
              <a:t>Allen Walker</a:t>
            </a:r>
          </a:p>
          <a:p>
            <a:r>
              <a:rPr lang="en-US" sz="2000" dirty="0">
                <a:latin typeface="Open Sans"/>
                <a:ea typeface="Open Sans"/>
                <a:cs typeface="Open Sans"/>
              </a:rPr>
              <a:t>Senior Advisor</a:t>
            </a:r>
          </a:p>
          <a:p>
            <a:endParaRPr lang="en-US" sz="2000" dirty="0"/>
          </a:p>
          <a:p>
            <a:r>
              <a:rPr lang="en-US" sz="2000" dirty="0">
                <a:latin typeface="Open Sans"/>
                <a:ea typeface="Open Sans"/>
                <a:cs typeface="Open Sans"/>
              </a:rPr>
              <a:t>FAA Verification and Validation Summit</a:t>
            </a:r>
          </a:p>
          <a:p>
            <a:r>
              <a:rPr lang="en-US" sz="2000" dirty="0">
                <a:latin typeface="Open Sans"/>
                <a:ea typeface="Open Sans"/>
                <a:cs typeface="Open Sans"/>
              </a:rPr>
              <a:t>September 28, 2023</a:t>
            </a:r>
          </a:p>
        </p:txBody>
      </p:sp>
      <p:sp>
        <p:nvSpPr>
          <p:cNvPr id="4" name="Slide Number Placeholder 3">
            <a:extLst>
              <a:ext uri="{FF2B5EF4-FFF2-40B4-BE49-F238E27FC236}">
                <a16:creationId xmlns:a16="http://schemas.microsoft.com/office/drawing/2014/main" id="{773BF932-52E9-5FE2-702A-DF3CD540277B}"/>
              </a:ext>
            </a:extLst>
          </p:cNvPr>
          <p:cNvSpPr>
            <a:spLocks noGrp="1"/>
          </p:cNvSpPr>
          <p:nvPr>
            <p:ph type="sldNum" sz="quarter" idx="12"/>
          </p:nvPr>
        </p:nvSpPr>
        <p:spPr/>
        <p:txBody>
          <a:bodyPr/>
          <a:lstStyle/>
          <a:p>
            <a:fld id="{4710E8EA-57F6-764C-8914-AEEABF058192}" type="slidenum">
              <a:rPr lang="en-US" smtClean="0"/>
              <a:t>1</a:t>
            </a:fld>
            <a:endParaRPr lang="en-US"/>
          </a:p>
        </p:txBody>
      </p:sp>
      <p:sp>
        <p:nvSpPr>
          <p:cNvPr id="5" name="flSlide2145706032Footer" descr="  ">
            <a:extLst>
              <a:ext uri="{FF2B5EF4-FFF2-40B4-BE49-F238E27FC236}">
                <a16:creationId xmlns:a16="http://schemas.microsoft.com/office/drawing/2014/main" id="{C8D93AE5-D798-A307-8CCC-3D54E493CA26}"/>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2145706032Header">
            <a:extLst>
              <a:ext uri="{FF2B5EF4-FFF2-40B4-BE49-F238E27FC236}">
                <a16:creationId xmlns:a16="http://schemas.microsoft.com/office/drawing/2014/main" id="{9EE99C46-9C1E-1A84-CBAF-461EBE21284A}"/>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97659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64B289-E64A-CBC8-CAFE-CC505F85EC5B}"/>
              </a:ext>
            </a:extLst>
          </p:cNvPr>
          <p:cNvGrpSpPr/>
          <p:nvPr/>
        </p:nvGrpSpPr>
        <p:grpSpPr>
          <a:xfrm>
            <a:off x="2089915" y="2393104"/>
            <a:ext cx="1938528" cy="1728671"/>
            <a:chOff x="2089915" y="2199376"/>
            <a:chExt cx="1938528" cy="1728671"/>
          </a:xfrm>
        </p:grpSpPr>
        <p:pic>
          <p:nvPicPr>
            <p:cNvPr id="7" name="Picture 6" descr="A picture containing flower&#10;&#10;Description automatically generated">
              <a:extLst>
                <a:ext uri="{FF2B5EF4-FFF2-40B4-BE49-F238E27FC236}">
                  <a16:creationId xmlns:a16="http://schemas.microsoft.com/office/drawing/2014/main" id="{FC1D858B-7EA9-AF30-77CE-FC110D2C5A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9915" y="2199376"/>
              <a:ext cx="1937119" cy="1728671"/>
            </a:xfrm>
            <a:prstGeom prst="hexagon">
              <a:avLst/>
            </a:prstGeom>
            <a:ln>
              <a:noFill/>
            </a:ln>
          </p:spPr>
        </p:pic>
        <p:sp>
          <p:nvSpPr>
            <p:cNvPr id="27" name="Hexagon 26">
              <a:extLst>
                <a:ext uri="{FF2B5EF4-FFF2-40B4-BE49-F238E27FC236}">
                  <a16:creationId xmlns:a16="http://schemas.microsoft.com/office/drawing/2014/main" id="{1E3EDC16-439C-4761-8A05-42083EB1338F}"/>
                </a:ext>
              </a:extLst>
            </p:cNvPr>
            <p:cNvSpPr/>
            <p:nvPr/>
          </p:nvSpPr>
          <p:spPr>
            <a:xfrm>
              <a:off x="2089915" y="2199376"/>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BIOLOGICAL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SCIENCES</a:t>
              </a:r>
            </a:p>
          </p:txBody>
        </p:sp>
      </p:grpSp>
      <p:grpSp>
        <p:nvGrpSpPr>
          <p:cNvPr id="5" name="Group 4">
            <a:extLst>
              <a:ext uri="{FF2B5EF4-FFF2-40B4-BE49-F238E27FC236}">
                <a16:creationId xmlns:a16="http://schemas.microsoft.com/office/drawing/2014/main" id="{36406C6B-C775-E995-0900-117E40A68581}"/>
              </a:ext>
            </a:extLst>
          </p:cNvPr>
          <p:cNvGrpSpPr/>
          <p:nvPr/>
        </p:nvGrpSpPr>
        <p:grpSpPr>
          <a:xfrm>
            <a:off x="3649967" y="1484426"/>
            <a:ext cx="1938528" cy="1729126"/>
            <a:chOff x="3649967" y="1290698"/>
            <a:chExt cx="1938528" cy="1729126"/>
          </a:xfrm>
        </p:grpSpPr>
        <p:pic>
          <p:nvPicPr>
            <p:cNvPr id="9" name="Picture 8">
              <a:extLst>
                <a:ext uri="{FF2B5EF4-FFF2-40B4-BE49-F238E27FC236}">
                  <a16:creationId xmlns:a16="http://schemas.microsoft.com/office/drawing/2014/main" id="{BBEB81C0-7C72-9EED-B905-E878B43C54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50672" y="1291153"/>
              <a:ext cx="1937119" cy="1728671"/>
            </a:xfrm>
            <a:prstGeom prst="hexagon">
              <a:avLst/>
            </a:prstGeom>
            <a:ln>
              <a:noFill/>
            </a:ln>
          </p:spPr>
        </p:pic>
        <p:sp>
          <p:nvSpPr>
            <p:cNvPr id="28" name="Hexagon 27">
              <a:extLst>
                <a:ext uri="{FF2B5EF4-FFF2-40B4-BE49-F238E27FC236}">
                  <a16:creationId xmlns:a16="http://schemas.microsoft.com/office/drawing/2014/main" id="{0F247B56-AFD4-4FCE-DBC4-30FBF8AC8C69}"/>
                </a:ext>
              </a:extLst>
            </p:cNvPr>
            <p:cNvSpPr/>
            <p:nvPr/>
          </p:nvSpPr>
          <p:spPr>
            <a:xfrm>
              <a:off x="3649967" y="1290698"/>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ENGINEERING</a:t>
              </a:r>
            </a:p>
          </p:txBody>
        </p:sp>
      </p:grpSp>
      <p:grpSp>
        <p:nvGrpSpPr>
          <p:cNvPr id="6" name="Group 5">
            <a:extLst>
              <a:ext uri="{FF2B5EF4-FFF2-40B4-BE49-F238E27FC236}">
                <a16:creationId xmlns:a16="http://schemas.microsoft.com/office/drawing/2014/main" id="{D1EE1DE6-FC87-F389-B669-9727A0C3865B}"/>
              </a:ext>
            </a:extLst>
          </p:cNvPr>
          <p:cNvGrpSpPr/>
          <p:nvPr/>
        </p:nvGrpSpPr>
        <p:grpSpPr>
          <a:xfrm>
            <a:off x="3649967" y="3283580"/>
            <a:ext cx="1938528" cy="1728671"/>
            <a:chOff x="3649967" y="3089852"/>
            <a:chExt cx="1938528" cy="1728671"/>
          </a:xfrm>
        </p:grpSpPr>
        <p:pic>
          <p:nvPicPr>
            <p:cNvPr id="8" name="Picture 7">
              <a:extLst>
                <a:ext uri="{FF2B5EF4-FFF2-40B4-BE49-F238E27FC236}">
                  <a16:creationId xmlns:a16="http://schemas.microsoft.com/office/drawing/2014/main" id="{A58044A8-9056-E8FF-AEFA-7E186A475AF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50672" y="3089852"/>
              <a:ext cx="1937119" cy="1728671"/>
            </a:xfrm>
            <a:prstGeom prst="hexagon">
              <a:avLst/>
            </a:prstGeom>
            <a:ln>
              <a:noFill/>
            </a:ln>
          </p:spPr>
        </p:pic>
        <p:sp>
          <p:nvSpPr>
            <p:cNvPr id="29" name="Hexagon 28">
              <a:extLst>
                <a:ext uri="{FF2B5EF4-FFF2-40B4-BE49-F238E27FC236}">
                  <a16:creationId xmlns:a16="http://schemas.microsoft.com/office/drawing/2014/main" id="{CDAEF01C-AE69-0646-8F4A-77228855FAB1}"/>
                </a:ext>
              </a:extLst>
            </p:cNvPr>
            <p:cNvSpPr/>
            <p:nvPr/>
          </p:nvSpPr>
          <p:spPr>
            <a:xfrm>
              <a:off x="3649967" y="3090307"/>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MATHEMATICAL &amp; PHYSICAL SCIENCES</a:t>
              </a:r>
            </a:p>
          </p:txBody>
        </p:sp>
      </p:grpSp>
      <p:grpSp>
        <p:nvGrpSpPr>
          <p:cNvPr id="13" name="Group 12">
            <a:extLst>
              <a:ext uri="{FF2B5EF4-FFF2-40B4-BE49-F238E27FC236}">
                <a16:creationId xmlns:a16="http://schemas.microsoft.com/office/drawing/2014/main" id="{5C3FD7DA-52B1-19AD-A50A-722C712009F0}"/>
              </a:ext>
            </a:extLst>
          </p:cNvPr>
          <p:cNvGrpSpPr/>
          <p:nvPr/>
        </p:nvGrpSpPr>
        <p:grpSpPr>
          <a:xfrm>
            <a:off x="5204733" y="2393104"/>
            <a:ext cx="1938528" cy="1728671"/>
            <a:chOff x="5204733" y="2199376"/>
            <a:chExt cx="1938528" cy="1728671"/>
          </a:xfrm>
        </p:grpSpPr>
        <p:pic>
          <p:nvPicPr>
            <p:cNvPr id="10" name="Picture 9">
              <a:extLst>
                <a:ext uri="{FF2B5EF4-FFF2-40B4-BE49-F238E27FC236}">
                  <a16:creationId xmlns:a16="http://schemas.microsoft.com/office/drawing/2014/main" id="{1681C70C-6F4B-CF4E-7852-5E511E7C348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206142" y="2199376"/>
              <a:ext cx="1937119" cy="1728671"/>
            </a:xfrm>
            <a:prstGeom prst="hexagon">
              <a:avLst/>
            </a:prstGeom>
            <a:ln>
              <a:noFill/>
            </a:ln>
          </p:spPr>
        </p:pic>
        <p:sp>
          <p:nvSpPr>
            <p:cNvPr id="30" name="Hexagon 29">
              <a:extLst>
                <a:ext uri="{FF2B5EF4-FFF2-40B4-BE49-F238E27FC236}">
                  <a16:creationId xmlns:a16="http://schemas.microsoft.com/office/drawing/2014/main" id="{A14F53AE-7EC6-F065-0D47-99D4403CC843}"/>
                </a:ext>
              </a:extLst>
            </p:cNvPr>
            <p:cNvSpPr/>
            <p:nvPr/>
          </p:nvSpPr>
          <p:spPr>
            <a:xfrm>
              <a:off x="5204733" y="2199376"/>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COMPUTER &amp; INFORMATION SCIENCE &amp; ENGINEERING</a:t>
              </a:r>
            </a:p>
          </p:txBody>
        </p:sp>
      </p:grpSp>
      <p:grpSp>
        <p:nvGrpSpPr>
          <p:cNvPr id="14" name="Group 13">
            <a:extLst>
              <a:ext uri="{FF2B5EF4-FFF2-40B4-BE49-F238E27FC236}">
                <a16:creationId xmlns:a16="http://schemas.microsoft.com/office/drawing/2014/main" id="{03060184-867F-CBF3-D99B-9D2BBC4CFABD}"/>
              </a:ext>
            </a:extLst>
          </p:cNvPr>
          <p:cNvGrpSpPr/>
          <p:nvPr/>
        </p:nvGrpSpPr>
        <p:grpSpPr>
          <a:xfrm>
            <a:off x="6764785" y="1484426"/>
            <a:ext cx="1939233" cy="1729126"/>
            <a:chOff x="6764785" y="1290698"/>
            <a:chExt cx="1939233" cy="1729126"/>
          </a:xfrm>
        </p:grpSpPr>
        <p:pic>
          <p:nvPicPr>
            <p:cNvPr id="12" name="Picture 11">
              <a:extLst>
                <a:ext uri="{FF2B5EF4-FFF2-40B4-BE49-F238E27FC236}">
                  <a16:creationId xmlns:a16="http://schemas.microsoft.com/office/drawing/2014/main" id="{DCAB365A-A1F9-3730-DBAC-62642DC7AC1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66899" y="1291153"/>
              <a:ext cx="1937119" cy="1728671"/>
            </a:xfrm>
            <a:prstGeom prst="hexagon">
              <a:avLst/>
            </a:prstGeom>
            <a:ln>
              <a:noFill/>
            </a:ln>
          </p:spPr>
        </p:pic>
        <p:sp>
          <p:nvSpPr>
            <p:cNvPr id="31" name="Hexagon 30">
              <a:extLst>
                <a:ext uri="{FF2B5EF4-FFF2-40B4-BE49-F238E27FC236}">
                  <a16:creationId xmlns:a16="http://schemas.microsoft.com/office/drawing/2014/main" id="{5BA6D31C-6EBA-439A-3F5E-058AAA150D21}"/>
                </a:ext>
              </a:extLst>
            </p:cNvPr>
            <p:cNvSpPr/>
            <p:nvPr/>
          </p:nvSpPr>
          <p:spPr>
            <a:xfrm>
              <a:off x="6764785" y="1290698"/>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GEOSCIENCE &amp; POLAR PROGRAMS</a:t>
              </a:r>
            </a:p>
          </p:txBody>
        </p:sp>
      </p:grpSp>
      <p:grpSp>
        <p:nvGrpSpPr>
          <p:cNvPr id="15" name="Group 14">
            <a:extLst>
              <a:ext uri="{FF2B5EF4-FFF2-40B4-BE49-F238E27FC236}">
                <a16:creationId xmlns:a16="http://schemas.microsoft.com/office/drawing/2014/main" id="{E8D2A47A-A98C-D5B4-F280-3E73B8A70D4A}"/>
              </a:ext>
            </a:extLst>
          </p:cNvPr>
          <p:cNvGrpSpPr/>
          <p:nvPr/>
        </p:nvGrpSpPr>
        <p:grpSpPr>
          <a:xfrm>
            <a:off x="6764785" y="3283580"/>
            <a:ext cx="1939233" cy="1728671"/>
            <a:chOff x="6764785" y="3089852"/>
            <a:chExt cx="1939233" cy="1728671"/>
          </a:xfrm>
        </p:grpSpPr>
        <p:pic>
          <p:nvPicPr>
            <p:cNvPr id="11" name="Picture 10">
              <a:extLst>
                <a:ext uri="{FF2B5EF4-FFF2-40B4-BE49-F238E27FC236}">
                  <a16:creationId xmlns:a16="http://schemas.microsoft.com/office/drawing/2014/main" id="{6D39D0A8-2B4D-8E39-3795-74C7634ECC1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66899" y="3089852"/>
              <a:ext cx="1937119" cy="1728671"/>
            </a:xfrm>
            <a:prstGeom prst="hexagon">
              <a:avLst/>
            </a:prstGeom>
            <a:ln>
              <a:noFill/>
            </a:ln>
          </p:spPr>
        </p:pic>
        <p:sp>
          <p:nvSpPr>
            <p:cNvPr id="32" name="Hexagon 31">
              <a:extLst>
                <a:ext uri="{FF2B5EF4-FFF2-40B4-BE49-F238E27FC236}">
                  <a16:creationId xmlns:a16="http://schemas.microsoft.com/office/drawing/2014/main" id="{0E99F3F8-E521-070C-8D11-9FEBAA60307B}"/>
                </a:ext>
              </a:extLst>
            </p:cNvPr>
            <p:cNvSpPr/>
            <p:nvPr/>
          </p:nvSpPr>
          <p:spPr>
            <a:xfrm>
              <a:off x="6764785" y="3090307"/>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EDUCATION</a:t>
              </a:r>
            </a:p>
          </p:txBody>
        </p:sp>
      </p:grpSp>
      <p:grpSp>
        <p:nvGrpSpPr>
          <p:cNvPr id="16" name="Group 15">
            <a:extLst>
              <a:ext uri="{FF2B5EF4-FFF2-40B4-BE49-F238E27FC236}">
                <a16:creationId xmlns:a16="http://schemas.microsoft.com/office/drawing/2014/main" id="{59D25E2A-4D7E-A995-B04E-2D869C811FD5}"/>
              </a:ext>
            </a:extLst>
          </p:cNvPr>
          <p:cNvGrpSpPr/>
          <p:nvPr/>
        </p:nvGrpSpPr>
        <p:grpSpPr>
          <a:xfrm>
            <a:off x="8320960" y="2392649"/>
            <a:ext cx="1943694" cy="1728671"/>
            <a:chOff x="8320960" y="2198921"/>
            <a:chExt cx="1943694" cy="1728671"/>
          </a:xfrm>
        </p:grpSpPr>
        <p:pic>
          <p:nvPicPr>
            <p:cNvPr id="17" name="Picture 16">
              <a:extLst>
                <a:ext uri="{FF2B5EF4-FFF2-40B4-BE49-F238E27FC236}">
                  <a16:creationId xmlns:a16="http://schemas.microsoft.com/office/drawing/2014/main" id="{88FF7724-147E-5E34-734E-64FAD4A8A1E4}"/>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8320960" y="2199376"/>
              <a:ext cx="1938528" cy="1728216"/>
            </a:xfrm>
            <a:prstGeom prst="hexagon">
              <a:avLst/>
            </a:prstGeom>
            <a:noFill/>
            <a:ln w="19050">
              <a:noFill/>
            </a:ln>
            <a:effectLst/>
          </p:spPr>
        </p:pic>
        <p:sp>
          <p:nvSpPr>
            <p:cNvPr id="33" name="Hexagon 32">
              <a:extLst>
                <a:ext uri="{FF2B5EF4-FFF2-40B4-BE49-F238E27FC236}">
                  <a16:creationId xmlns:a16="http://schemas.microsoft.com/office/drawing/2014/main" id="{A7432152-817B-6D14-FCB6-8A9C5ECC81D5}"/>
                </a:ext>
              </a:extLst>
            </p:cNvPr>
            <p:cNvSpPr/>
            <p:nvPr/>
          </p:nvSpPr>
          <p:spPr>
            <a:xfrm>
              <a:off x="8326126" y="2198921"/>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SOCIAL, BEHAVIORAL &amp; ECONOMIC SCIENCES</a:t>
              </a:r>
            </a:p>
          </p:txBody>
        </p:sp>
      </p:grpSp>
      <p:sp>
        <p:nvSpPr>
          <p:cNvPr id="35" name="Rectangle 34">
            <a:extLst>
              <a:ext uri="{FF2B5EF4-FFF2-40B4-BE49-F238E27FC236}">
                <a16:creationId xmlns:a16="http://schemas.microsoft.com/office/drawing/2014/main" id="{14616928-59AA-0ABF-1CBE-A26C10F2341E}"/>
              </a:ext>
            </a:extLst>
          </p:cNvPr>
          <p:cNvSpPr/>
          <p:nvPr/>
        </p:nvSpPr>
        <p:spPr>
          <a:xfrm>
            <a:off x="-82923" y="5167155"/>
            <a:ext cx="12357846" cy="3651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Integrative Activities</a:t>
            </a:r>
          </a:p>
        </p:txBody>
      </p:sp>
      <p:sp>
        <p:nvSpPr>
          <p:cNvPr id="36" name="Rectangle 35">
            <a:extLst>
              <a:ext uri="{FF2B5EF4-FFF2-40B4-BE49-F238E27FC236}">
                <a16:creationId xmlns:a16="http://schemas.microsoft.com/office/drawing/2014/main" id="{B8C084BD-940A-2FAB-88D7-C5063A0F0D10}"/>
              </a:ext>
            </a:extLst>
          </p:cNvPr>
          <p:cNvSpPr/>
          <p:nvPr/>
        </p:nvSpPr>
        <p:spPr>
          <a:xfrm>
            <a:off x="-82924" y="5592486"/>
            <a:ext cx="12357846" cy="3651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International Science &amp; Engineering</a:t>
            </a:r>
          </a:p>
        </p:txBody>
      </p:sp>
      <p:sp>
        <p:nvSpPr>
          <p:cNvPr id="22" name="Title 1">
            <a:extLst>
              <a:ext uri="{FF2B5EF4-FFF2-40B4-BE49-F238E27FC236}">
                <a16:creationId xmlns:a16="http://schemas.microsoft.com/office/drawing/2014/main" id="{29222A1F-3DE6-444E-A6C8-BD1851ACF1ED}"/>
              </a:ext>
            </a:extLst>
          </p:cNvPr>
          <p:cNvSpPr>
            <a:spLocks noGrp="1"/>
          </p:cNvSpPr>
          <p:nvPr>
            <p:ph type="title"/>
          </p:nvPr>
        </p:nvSpPr>
        <p:spPr>
          <a:xfrm>
            <a:off x="457200" y="457199"/>
            <a:ext cx="11277600" cy="1280160"/>
          </a:xfrm>
        </p:spPr>
        <p:txBody>
          <a:bodyPr>
            <a:normAutofit/>
          </a:bodyPr>
          <a:lstStyle/>
          <a:p>
            <a:r>
              <a:rPr lang="en-US">
                <a:latin typeface="Open Sans"/>
                <a:ea typeface="Open Sans"/>
                <a:cs typeface="Open Sans"/>
              </a:rPr>
              <a:t>A New “Horizontal”: Strengthen, Scale Use-Inspired and Translational Research</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3D4E7A80-0A19-B36A-1859-F28036B208D4}"/>
              </a:ext>
            </a:extLst>
          </p:cNvPr>
          <p:cNvSpPr/>
          <p:nvPr/>
        </p:nvSpPr>
        <p:spPr>
          <a:xfrm>
            <a:off x="-82924" y="3485331"/>
            <a:ext cx="12357846" cy="649264"/>
          </a:xfrm>
          <a:prstGeom prst="rect">
            <a:avLst/>
          </a:prstGeom>
          <a:solidFill>
            <a:schemeClr val="tx2">
              <a:alpha val="8191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DIRECTORATE FOR TECHNOLOGY, INNOVATION AND PARTNERSHIP</a:t>
            </a:r>
          </a:p>
        </p:txBody>
      </p:sp>
    </p:spTree>
    <p:extLst>
      <p:ext uri="{BB962C8B-B14F-4D97-AF65-F5344CB8AC3E}">
        <p14:creationId xmlns:p14="http://schemas.microsoft.com/office/powerpoint/2010/main" val="40116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A2F9-D5FE-9741-AEE1-10A5C7670E61}"/>
              </a:ext>
            </a:extLst>
          </p:cNvPr>
          <p:cNvSpPr>
            <a:spLocks noGrp="1"/>
          </p:cNvSpPr>
          <p:nvPr>
            <p:ph type="ctrTitle"/>
          </p:nvPr>
        </p:nvSpPr>
        <p:spPr>
          <a:xfrm>
            <a:off x="261734" y="2000089"/>
            <a:ext cx="8181519" cy="857411"/>
          </a:xfrm>
        </p:spPr>
        <p:txBody>
          <a:bodyPr>
            <a:noAutofit/>
          </a:bodyPr>
          <a:lstStyle/>
          <a:p>
            <a:r>
              <a:rPr lang="en-US" sz="3600">
                <a:solidFill>
                  <a:srgbClr val="005699"/>
                </a:solidFill>
                <a:latin typeface="Open Sans"/>
                <a:ea typeface="Open Sans"/>
                <a:cs typeface="Open Sans"/>
              </a:rPr>
              <a:t>TIP Directorate Mission</a:t>
            </a:r>
          </a:p>
        </p:txBody>
      </p:sp>
      <p:sp>
        <p:nvSpPr>
          <p:cNvPr id="8" name="Content Placeholder 7">
            <a:extLst>
              <a:ext uri="{FF2B5EF4-FFF2-40B4-BE49-F238E27FC236}">
                <a16:creationId xmlns:a16="http://schemas.microsoft.com/office/drawing/2014/main" id="{B81A6CFA-AA0C-C34B-B88B-C91B9A34C53D}"/>
              </a:ext>
            </a:extLst>
          </p:cNvPr>
          <p:cNvSpPr>
            <a:spLocks noGrp="1"/>
          </p:cNvSpPr>
          <p:nvPr>
            <p:ph type="subTitle" idx="1"/>
          </p:nvPr>
        </p:nvSpPr>
        <p:spPr>
          <a:xfrm>
            <a:off x="261733" y="2686433"/>
            <a:ext cx="7817037" cy="2814360"/>
          </a:xfrm>
        </p:spPr>
        <p:txBody>
          <a:bodyPr vert="horz" lIns="91440" tIns="45720" rIns="91440" bIns="45720" rtlCol="0" anchor="t">
            <a:noAutofit/>
          </a:bodyPr>
          <a:lstStyle/>
          <a:p>
            <a:pPr>
              <a:lnSpc>
                <a:spcPct val="150000"/>
              </a:lnSpc>
              <a:spcBef>
                <a:spcPts val="1200"/>
              </a:spcBef>
              <a:spcAft>
                <a:spcPts val="1200"/>
              </a:spcAft>
            </a:pPr>
            <a:r>
              <a:rPr lang="en-US" sz="2200" dirty="0">
                <a:solidFill>
                  <a:schemeClr val="tx1">
                    <a:lumMod val="75000"/>
                    <a:lumOff val="25000"/>
                  </a:schemeClr>
                </a:solidFill>
                <a:latin typeface="Open Sans"/>
                <a:ea typeface="Open Sans"/>
                <a:cs typeface="Open Sans"/>
              </a:rPr>
              <a:t>TIP harnesses the nation's vast and diverse talent pool to advance critical and emerging technologies, address pressing societal</a:t>
            </a:r>
            <a:r>
              <a:rPr lang="en-US" sz="2200" b="1" dirty="0">
                <a:solidFill>
                  <a:schemeClr val="tx1">
                    <a:lumMod val="75000"/>
                    <a:lumOff val="25000"/>
                  </a:schemeClr>
                </a:solidFill>
                <a:latin typeface="Open Sans"/>
                <a:ea typeface="Open Sans"/>
                <a:cs typeface="Open Sans"/>
              </a:rPr>
              <a:t> </a:t>
            </a:r>
            <a:r>
              <a:rPr lang="en-US" sz="2200" dirty="0">
                <a:solidFill>
                  <a:schemeClr val="tx1">
                    <a:lumMod val="75000"/>
                    <a:lumOff val="25000"/>
                  </a:schemeClr>
                </a:solidFill>
                <a:latin typeface="Open Sans"/>
                <a:ea typeface="Open Sans"/>
                <a:cs typeface="Open Sans"/>
              </a:rPr>
              <a:t>and economic challenges, and accelerate the translation of research results from lab to market and society. </a:t>
            </a:r>
            <a:r>
              <a:rPr lang="en-US" sz="2200" b="1" dirty="0">
                <a:solidFill>
                  <a:schemeClr val="tx1">
                    <a:lumMod val="75000"/>
                    <a:lumOff val="25000"/>
                  </a:schemeClr>
                </a:solidFill>
                <a:latin typeface="Open Sans"/>
                <a:ea typeface="Open Sans"/>
                <a:cs typeface="Open Sans"/>
              </a:rPr>
              <a:t>TIP improves U.S. competitiveness, growing the U.S. economy and training a diverse workforce for future, high-wage jobs. </a:t>
            </a:r>
            <a:endParaRPr lang="en-US" sz="2200" b="1" dirty="0">
              <a:solidFill>
                <a:schemeClr val="tx1">
                  <a:lumMod val="75000"/>
                  <a:lumOff val="25000"/>
                </a:schemeClr>
              </a:solidFill>
            </a:endParaRPr>
          </a:p>
        </p:txBody>
      </p:sp>
      <p:sp>
        <p:nvSpPr>
          <p:cNvPr id="3" name="Slide Number Placeholder 5">
            <a:extLst>
              <a:ext uri="{FF2B5EF4-FFF2-40B4-BE49-F238E27FC236}">
                <a16:creationId xmlns:a16="http://schemas.microsoft.com/office/drawing/2014/main" id="{2B73B743-7493-4EC9-14ED-43DD5B0EAC04}"/>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11</a:t>
            </a:fld>
            <a:endParaRPr lang="en-US"/>
          </a:p>
        </p:txBody>
      </p:sp>
    </p:spTree>
    <p:extLst>
      <p:ext uri="{BB962C8B-B14F-4D97-AF65-F5344CB8AC3E}">
        <p14:creationId xmlns:p14="http://schemas.microsoft.com/office/powerpoint/2010/main" val="392099598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ight&#10;&#10;Description automatically generated">
            <a:extLst>
              <a:ext uri="{FF2B5EF4-FFF2-40B4-BE49-F238E27FC236}">
                <a16:creationId xmlns:a16="http://schemas.microsoft.com/office/drawing/2014/main" id="{72A8C4A1-3B6E-1745-84F9-884A306834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6159" y="2505640"/>
            <a:ext cx="5120641" cy="1078581"/>
          </a:xfrm>
          <a:prstGeom prst="rect">
            <a:avLst/>
          </a:prstGeom>
        </p:spPr>
      </p:pic>
      <p:pic>
        <p:nvPicPr>
          <p:cNvPr id="19" name="Content Placeholder 5">
            <a:extLst>
              <a:ext uri="{FF2B5EF4-FFF2-40B4-BE49-F238E27FC236}">
                <a16:creationId xmlns:a16="http://schemas.microsoft.com/office/drawing/2014/main" id="{FF84D8A7-A19B-0445-AC75-D717D36E261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19" y="-265365"/>
            <a:ext cx="12183781" cy="6853376"/>
          </a:xfrm>
          <a:prstGeom prst="rect">
            <a:avLst/>
          </a:prstGeom>
        </p:spPr>
      </p:pic>
      <p:graphicFrame>
        <p:nvGraphicFramePr>
          <p:cNvPr id="5" name="Table 2">
            <a:extLst>
              <a:ext uri="{FF2B5EF4-FFF2-40B4-BE49-F238E27FC236}">
                <a16:creationId xmlns:a16="http://schemas.microsoft.com/office/drawing/2014/main" id="{6919B474-BAF2-F540-BDFA-878A89DEAD00}"/>
              </a:ext>
            </a:extLst>
          </p:cNvPr>
          <p:cNvGraphicFramePr>
            <a:graphicFrameLocks noGrp="1"/>
          </p:cNvGraphicFramePr>
          <p:nvPr/>
        </p:nvGraphicFramePr>
        <p:xfrm>
          <a:off x="146816" y="5335650"/>
          <a:ext cx="11991116" cy="722438"/>
        </p:xfrm>
        <a:graphic>
          <a:graphicData uri="http://schemas.openxmlformats.org/drawingml/2006/table">
            <a:tbl>
              <a:tblPr>
                <a:tableStyleId>{5C22544A-7EE6-4342-B048-85BDC9FD1C3A}</a:tableStyleId>
              </a:tblPr>
              <a:tblGrid>
                <a:gridCol w="1576876">
                  <a:extLst>
                    <a:ext uri="{9D8B030D-6E8A-4147-A177-3AD203B41FA5}">
                      <a16:colId xmlns:a16="http://schemas.microsoft.com/office/drawing/2014/main" val="3447439332"/>
                    </a:ext>
                  </a:extLst>
                </a:gridCol>
                <a:gridCol w="1576876">
                  <a:extLst>
                    <a:ext uri="{9D8B030D-6E8A-4147-A177-3AD203B41FA5}">
                      <a16:colId xmlns:a16="http://schemas.microsoft.com/office/drawing/2014/main" val="3447972020"/>
                    </a:ext>
                  </a:extLst>
                </a:gridCol>
                <a:gridCol w="2195771">
                  <a:extLst>
                    <a:ext uri="{9D8B030D-6E8A-4147-A177-3AD203B41FA5}">
                      <a16:colId xmlns:a16="http://schemas.microsoft.com/office/drawing/2014/main" val="970207699"/>
                    </a:ext>
                  </a:extLst>
                </a:gridCol>
                <a:gridCol w="2266122">
                  <a:extLst>
                    <a:ext uri="{9D8B030D-6E8A-4147-A177-3AD203B41FA5}">
                      <a16:colId xmlns:a16="http://schemas.microsoft.com/office/drawing/2014/main" val="95908804"/>
                    </a:ext>
                  </a:extLst>
                </a:gridCol>
                <a:gridCol w="369369">
                  <a:extLst>
                    <a:ext uri="{9D8B030D-6E8A-4147-A177-3AD203B41FA5}">
                      <a16:colId xmlns:a16="http://schemas.microsoft.com/office/drawing/2014/main" val="859420381"/>
                    </a:ext>
                  </a:extLst>
                </a:gridCol>
                <a:gridCol w="2213611">
                  <a:extLst>
                    <a:ext uri="{9D8B030D-6E8A-4147-A177-3AD203B41FA5}">
                      <a16:colId xmlns:a16="http://schemas.microsoft.com/office/drawing/2014/main" val="1531102709"/>
                    </a:ext>
                  </a:extLst>
                </a:gridCol>
                <a:gridCol w="1792491">
                  <a:extLst>
                    <a:ext uri="{9D8B030D-6E8A-4147-A177-3AD203B41FA5}">
                      <a16:colId xmlns:a16="http://schemas.microsoft.com/office/drawing/2014/main" val="40090504"/>
                    </a:ext>
                  </a:extLst>
                </a:gridCol>
              </a:tblGrid>
              <a:tr h="722438">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Foundational Research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Use-Inspired Research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Proofs-of-Concept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Prototype Development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n-US" sz="1200" b="1">
                        <a:solidFill>
                          <a:schemeClr val="accent1">
                            <a:lumMod val="75000"/>
                          </a:schemeClr>
                        </a:solidFill>
                        <a:latin typeface="Open Sans" pitchFamily="2" charset="0"/>
                        <a:ea typeface="Open Sans" pitchFamily="2" charset="0"/>
                        <a:cs typeface="Open Sans"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Product/Solution Development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200" b="1">
                          <a:solidFill>
                            <a:schemeClr val="accent1">
                              <a:lumMod val="75000"/>
                            </a:schemeClr>
                          </a:solidFill>
                          <a:latin typeface="Open Sans" pitchFamily="2" charset="0"/>
                          <a:ea typeface="Open Sans" pitchFamily="2" charset="0"/>
                          <a:cs typeface="Open Sans" pitchFamily="2" charset="0"/>
                        </a:rPr>
                        <a:t>National and </a:t>
                      </a:r>
                      <a:br>
                        <a:rPr lang="en-US" sz="1200" b="1">
                          <a:solidFill>
                            <a:schemeClr val="accent1">
                              <a:lumMod val="75000"/>
                            </a:schemeClr>
                          </a:solidFill>
                          <a:latin typeface="Open Sans" pitchFamily="2" charset="0"/>
                          <a:ea typeface="Open Sans" pitchFamily="2" charset="0"/>
                          <a:cs typeface="Open Sans" pitchFamily="2" charset="0"/>
                        </a:rPr>
                      </a:br>
                      <a:r>
                        <a:rPr lang="en-US" sz="1200" b="1">
                          <a:solidFill>
                            <a:schemeClr val="accent1">
                              <a:lumMod val="75000"/>
                            </a:schemeClr>
                          </a:solidFill>
                          <a:latin typeface="Open Sans" pitchFamily="2" charset="0"/>
                          <a:ea typeface="Open Sans" pitchFamily="2" charset="0"/>
                          <a:cs typeface="Open Sans" pitchFamily="2" charset="0"/>
                        </a:rPr>
                        <a:t>Societal Impact, Commercialization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87399414"/>
                  </a:ext>
                </a:extLst>
              </a:tr>
            </a:tbl>
          </a:graphicData>
        </a:graphic>
      </p:graphicFrame>
      <p:sp>
        <p:nvSpPr>
          <p:cNvPr id="6" name="TextBox 5">
            <a:extLst>
              <a:ext uri="{FF2B5EF4-FFF2-40B4-BE49-F238E27FC236}">
                <a16:creationId xmlns:a16="http://schemas.microsoft.com/office/drawing/2014/main" id="{72BDC5E7-569A-4E47-8714-8F7A405DEAC7}"/>
              </a:ext>
            </a:extLst>
          </p:cNvPr>
          <p:cNvSpPr txBox="1"/>
          <p:nvPr/>
        </p:nvSpPr>
        <p:spPr>
          <a:xfrm>
            <a:off x="103909" y="4865313"/>
            <a:ext cx="706582" cy="369332"/>
          </a:xfrm>
          <a:prstGeom prst="rect">
            <a:avLst/>
          </a:prstGeom>
          <a:noFill/>
        </p:spPr>
        <p:txBody>
          <a:bodyPr wrap="square" rtlCol="0">
            <a:spAutoFit/>
          </a:bodyPr>
          <a:lstStyle/>
          <a:p>
            <a:r>
              <a:rPr lang="en-US" b="1">
                <a:latin typeface="Open Sans" pitchFamily="2" charset="0"/>
                <a:ea typeface="Open Sans" pitchFamily="2" charset="0"/>
                <a:cs typeface="Open Sans" pitchFamily="2" charset="0"/>
              </a:rPr>
              <a:t>LAB</a:t>
            </a:r>
          </a:p>
        </p:txBody>
      </p:sp>
      <p:sp>
        <p:nvSpPr>
          <p:cNvPr id="7" name="TextBox 6">
            <a:extLst>
              <a:ext uri="{FF2B5EF4-FFF2-40B4-BE49-F238E27FC236}">
                <a16:creationId xmlns:a16="http://schemas.microsoft.com/office/drawing/2014/main" id="{5F18D9C8-15C1-764F-9A98-41D3BEFF35BE}"/>
              </a:ext>
            </a:extLst>
          </p:cNvPr>
          <p:cNvSpPr txBox="1"/>
          <p:nvPr/>
        </p:nvSpPr>
        <p:spPr>
          <a:xfrm>
            <a:off x="10931238" y="4865313"/>
            <a:ext cx="1251705" cy="369332"/>
          </a:xfrm>
          <a:prstGeom prst="rect">
            <a:avLst/>
          </a:prstGeom>
          <a:noFill/>
        </p:spPr>
        <p:txBody>
          <a:bodyPr wrap="square" rtlCol="0">
            <a:spAutoFit/>
          </a:bodyPr>
          <a:lstStyle/>
          <a:p>
            <a:r>
              <a:rPr lang="en-US" b="1">
                <a:solidFill>
                  <a:schemeClr val="accent4">
                    <a:lumMod val="50000"/>
                  </a:schemeClr>
                </a:solidFill>
                <a:latin typeface="Open Sans" pitchFamily="2" charset="0"/>
                <a:ea typeface="Open Sans" pitchFamily="2" charset="0"/>
                <a:cs typeface="Open Sans" pitchFamily="2" charset="0"/>
              </a:rPr>
              <a:t>SOCIETY</a:t>
            </a:r>
          </a:p>
        </p:txBody>
      </p:sp>
      <p:cxnSp>
        <p:nvCxnSpPr>
          <p:cNvPr id="8" name="Straight Arrow Connector 7">
            <a:extLst>
              <a:ext uri="{FF2B5EF4-FFF2-40B4-BE49-F238E27FC236}">
                <a16:creationId xmlns:a16="http://schemas.microsoft.com/office/drawing/2014/main" id="{3DD249CB-DCE5-AE4B-BB3D-822A7E5AA1A7}"/>
              </a:ext>
            </a:extLst>
          </p:cNvPr>
          <p:cNvCxnSpPr/>
          <p:nvPr/>
        </p:nvCxnSpPr>
        <p:spPr>
          <a:xfrm>
            <a:off x="810491" y="5072572"/>
            <a:ext cx="10120747" cy="0"/>
          </a:xfrm>
          <a:prstGeom prst="straightConnector1">
            <a:avLst/>
          </a:prstGeom>
          <a:ln w="57150">
            <a:headEnd type="triangle"/>
            <a:tailEnd type="triangle"/>
          </a:ln>
        </p:spPr>
        <p:style>
          <a:lnRef idx="3">
            <a:schemeClr val="accent4"/>
          </a:lnRef>
          <a:fillRef idx="0">
            <a:schemeClr val="accent4"/>
          </a:fillRef>
          <a:effectRef idx="2">
            <a:schemeClr val="accent4"/>
          </a:effectRef>
          <a:fontRef idx="minor">
            <a:schemeClr val="tx1"/>
          </a:fontRef>
        </p:style>
      </p:cxnSp>
      <p:pic>
        <p:nvPicPr>
          <p:cNvPr id="12" name="Picture 11" descr="Icon&#10;&#10;Description automatically generated">
            <a:extLst>
              <a:ext uri="{FF2B5EF4-FFF2-40B4-BE49-F238E27FC236}">
                <a16:creationId xmlns:a16="http://schemas.microsoft.com/office/drawing/2014/main" id="{65E69F7C-F9C1-354B-801E-D00DEC09D1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22" y="2043261"/>
            <a:ext cx="2233545" cy="128345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9E80C00-4DC4-AC41-83FB-66E950A726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85078" y="1705458"/>
            <a:ext cx="2233544" cy="1621259"/>
          </a:xfrm>
          <a:prstGeom prst="rect">
            <a:avLst/>
          </a:prstGeom>
        </p:spPr>
      </p:pic>
      <p:sp>
        <p:nvSpPr>
          <p:cNvPr id="15" name="TextBox 14">
            <a:extLst>
              <a:ext uri="{FF2B5EF4-FFF2-40B4-BE49-F238E27FC236}">
                <a16:creationId xmlns:a16="http://schemas.microsoft.com/office/drawing/2014/main" id="{8F6A12E0-980E-144D-85BB-AF79485B04C3}"/>
              </a:ext>
            </a:extLst>
          </p:cNvPr>
          <p:cNvSpPr txBox="1"/>
          <p:nvPr/>
        </p:nvSpPr>
        <p:spPr>
          <a:xfrm>
            <a:off x="362019" y="3430792"/>
            <a:ext cx="2130136" cy="400110"/>
          </a:xfrm>
          <a:prstGeom prst="rect">
            <a:avLst/>
          </a:prstGeom>
          <a:noFill/>
        </p:spPr>
        <p:txBody>
          <a:bodyPr wrap="square" rtlCol="0">
            <a:spAutoFit/>
          </a:bodyPr>
          <a:lstStyle/>
          <a:p>
            <a:pPr algn="ctr"/>
            <a:r>
              <a:rPr lang="en-US" sz="2000" b="1">
                <a:latin typeface="Open Sans Light" panose="020B0306030504020204" pitchFamily="34" charset="0"/>
                <a:ea typeface="Open Sans Light" panose="020B0306030504020204" pitchFamily="34" charset="0"/>
                <a:cs typeface="Open Sans Light" panose="020B0306030504020204" pitchFamily="34" charset="0"/>
              </a:rPr>
              <a:t>Public Funds</a:t>
            </a:r>
          </a:p>
        </p:txBody>
      </p:sp>
      <p:sp>
        <p:nvSpPr>
          <p:cNvPr id="16" name="TextBox 15">
            <a:extLst>
              <a:ext uri="{FF2B5EF4-FFF2-40B4-BE49-F238E27FC236}">
                <a16:creationId xmlns:a16="http://schemas.microsoft.com/office/drawing/2014/main" id="{7ADDA184-D6E2-684D-A1D9-B56ECF6D3120}"/>
              </a:ext>
            </a:extLst>
          </p:cNvPr>
          <p:cNvSpPr txBox="1"/>
          <p:nvPr/>
        </p:nvSpPr>
        <p:spPr>
          <a:xfrm>
            <a:off x="9636782" y="3430792"/>
            <a:ext cx="2130136" cy="400110"/>
          </a:xfrm>
          <a:prstGeom prst="rect">
            <a:avLst/>
          </a:prstGeom>
          <a:noFill/>
        </p:spPr>
        <p:txBody>
          <a:bodyPr wrap="square" rtlCol="0">
            <a:spAutoFit/>
          </a:bodyPr>
          <a:lstStyle/>
          <a:p>
            <a:pPr algn="ctr"/>
            <a:r>
              <a:rPr lang="en-US" sz="2000" b="1">
                <a:latin typeface="Open Sans Light" panose="020B0306030504020204" pitchFamily="34" charset="0"/>
                <a:ea typeface="Open Sans Light" panose="020B0306030504020204" pitchFamily="34" charset="0"/>
                <a:cs typeface="Open Sans Light" panose="020B0306030504020204" pitchFamily="34" charset="0"/>
              </a:rPr>
              <a:t>Private Funds</a:t>
            </a:r>
          </a:p>
        </p:txBody>
      </p:sp>
      <p:sp>
        <p:nvSpPr>
          <p:cNvPr id="20" name="TextBox 19">
            <a:extLst>
              <a:ext uri="{FF2B5EF4-FFF2-40B4-BE49-F238E27FC236}">
                <a16:creationId xmlns:a16="http://schemas.microsoft.com/office/drawing/2014/main" id="{6EA7E739-03D3-6F41-B1CF-DFBD53170E3C}"/>
              </a:ext>
            </a:extLst>
          </p:cNvPr>
          <p:cNvSpPr txBox="1"/>
          <p:nvPr/>
        </p:nvSpPr>
        <p:spPr>
          <a:xfrm>
            <a:off x="4981998" y="4351452"/>
            <a:ext cx="1777732" cy="276999"/>
          </a:xfrm>
          <a:prstGeom prst="rect">
            <a:avLst/>
          </a:prstGeom>
          <a:noFill/>
        </p:spPr>
        <p:txBody>
          <a:bodyPr wrap="square" rtlCol="0">
            <a:spAutoFit/>
          </a:bodyPr>
          <a:lstStyle/>
          <a:p>
            <a:pPr algn="ctr"/>
            <a:r>
              <a:rPr lang="en-US" sz="1200" i="1">
                <a:latin typeface="Open Sans Light" panose="020B0306030504020204" pitchFamily="34" charset="0"/>
                <a:ea typeface="Open Sans Light" panose="020B0306030504020204" pitchFamily="34" charset="0"/>
                <a:cs typeface="Open Sans Light" panose="020B0306030504020204" pitchFamily="34" charset="0"/>
              </a:rPr>
              <a:t>Valley of Death</a:t>
            </a:r>
          </a:p>
        </p:txBody>
      </p:sp>
      <p:sp>
        <p:nvSpPr>
          <p:cNvPr id="21" name="TextBox 20">
            <a:extLst>
              <a:ext uri="{FF2B5EF4-FFF2-40B4-BE49-F238E27FC236}">
                <a16:creationId xmlns:a16="http://schemas.microsoft.com/office/drawing/2014/main" id="{69CD57A6-138A-C248-A6E8-B669461C3B8B}"/>
              </a:ext>
            </a:extLst>
          </p:cNvPr>
          <p:cNvSpPr txBox="1"/>
          <p:nvPr/>
        </p:nvSpPr>
        <p:spPr>
          <a:xfrm>
            <a:off x="3870603" y="3654937"/>
            <a:ext cx="4450794" cy="276999"/>
          </a:xfrm>
          <a:prstGeom prst="rect">
            <a:avLst/>
          </a:prstGeom>
          <a:noFill/>
        </p:spPr>
        <p:txBody>
          <a:bodyPr wrap="square" rtlCol="0">
            <a:spAutoFit/>
          </a:bodyPr>
          <a:lstStyle/>
          <a:p>
            <a:pPr algn="ctr"/>
            <a:r>
              <a:rPr lang="en-US" sz="1200" b="1">
                <a:solidFill>
                  <a:srgbClr val="00758D"/>
                </a:solidFill>
                <a:latin typeface="Open Sans Semibold" pitchFamily="2" charset="0"/>
                <a:ea typeface="Open Sans Semibold" pitchFamily="2" charset="0"/>
                <a:cs typeface="Open Sans Semibold" pitchFamily="2" charset="0"/>
              </a:rPr>
              <a:t>RAMP OF OPPORTUNITY</a:t>
            </a:r>
          </a:p>
        </p:txBody>
      </p:sp>
      <p:sp>
        <p:nvSpPr>
          <p:cNvPr id="22" name="Rectangle 21">
            <a:extLst>
              <a:ext uri="{FF2B5EF4-FFF2-40B4-BE49-F238E27FC236}">
                <a16:creationId xmlns:a16="http://schemas.microsoft.com/office/drawing/2014/main" id="{71B9BE7E-9223-2B4C-8C06-DD0DF968171E}"/>
              </a:ext>
            </a:extLst>
          </p:cNvPr>
          <p:cNvSpPr/>
          <p:nvPr/>
        </p:nvSpPr>
        <p:spPr>
          <a:xfrm rot="20903798">
            <a:off x="3611768" y="1421820"/>
            <a:ext cx="6992153" cy="1163959"/>
          </a:xfrm>
          <a:prstGeom prst="rect">
            <a:avLst/>
          </a:prstGeom>
        </p:spPr>
        <p:txBody>
          <a:bodyPr wrap="none">
            <a:prstTxWarp prst="textArchDown">
              <a:avLst>
                <a:gd name="adj" fmla="val 1114433"/>
              </a:avLst>
            </a:prstTxWarp>
            <a:spAutoFit/>
          </a:bodyPr>
          <a:lstStyle/>
          <a:p>
            <a:r>
              <a:rPr lang="en-US" sz="2800" b="1" spc="100">
                <a:solidFill>
                  <a:schemeClr val="accent1">
                    <a:lumMod val="75000"/>
                  </a:schemeClr>
                </a:solidFill>
                <a:latin typeface="Open Sans Extrabold" pitchFamily="2" charset="0"/>
                <a:ea typeface="Open Sans Extrabold" pitchFamily="2" charset="0"/>
                <a:cs typeface="Open Sans Extrabold" pitchFamily="2" charset="0"/>
              </a:rPr>
              <a:t>   TIP bridges the gap</a:t>
            </a:r>
          </a:p>
        </p:txBody>
      </p:sp>
      <p:sp>
        <p:nvSpPr>
          <p:cNvPr id="24" name="Title 1">
            <a:extLst>
              <a:ext uri="{FF2B5EF4-FFF2-40B4-BE49-F238E27FC236}">
                <a16:creationId xmlns:a16="http://schemas.microsoft.com/office/drawing/2014/main" id="{DB1CD517-173B-734D-853D-3B420662A95F}"/>
              </a:ext>
            </a:extLst>
          </p:cNvPr>
          <p:cNvSpPr>
            <a:spLocks noGrp="1"/>
          </p:cNvSpPr>
          <p:nvPr>
            <p:ph type="title"/>
          </p:nvPr>
        </p:nvSpPr>
        <p:spPr>
          <a:xfrm>
            <a:off x="457200" y="457199"/>
            <a:ext cx="11295117" cy="1665539"/>
          </a:xfrm>
        </p:spPr>
        <p:txBody>
          <a:bodyPr>
            <a:normAutofit/>
          </a:bodyPr>
          <a:lstStyle/>
          <a:p>
            <a:r>
              <a:rPr lang="en-US">
                <a:latin typeface="Open Sans"/>
                <a:ea typeface="Open Sans"/>
                <a:cs typeface="Open Sans"/>
              </a:rPr>
              <a:t>TIP Programs Power</a:t>
            </a:r>
            <a:br>
              <a:rPr lang="en-US">
                <a:latin typeface="Open Sans"/>
                <a:ea typeface="Open Sans"/>
                <a:cs typeface="Open Sans"/>
              </a:rPr>
            </a:br>
            <a:r>
              <a:rPr lang="en-US">
                <a:latin typeface="Open Sans"/>
                <a:ea typeface="Open Sans"/>
                <a:cs typeface="Open Sans"/>
              </a:rPr>
              <a:t>Technology Breakthroughs</a:t>
            </a:r>
            <a:br>
              <a:rPr lang="en-US">
                <a:latin typeface="Open Sans"/>
                <a:ea typeface="Open Sans"/>
                <a:cs typeface="Open Sans"/>
              </a:rPr>
            </a:br>
            <a:endParaRPr lang="en-US">
              <a:latin typeface="Open Sans" pitchFamily="2" charset="0"/>
              <a:ea typeface="Open Sans" pitchFamily="2" charset="0"/>
              <a:cs typeface="Open Sans" pitchFamily="2" charset="0"/>
            </a:endParaRPr>
          </a:p>
        </p:txBody>
      </p:sp>
      <p:sp>
        <p:nvSpPr>
          <p:cNvPr id="10" name="Slide Number Placeholder 5">
            <a:extLst>
              <a:ext uri="{FF2B5EF4-FFF2-40B4-BE49-F238E27FC236}">
                <a16:creationId xmlns:a16="http://schemas.microsoft.com/office/drawing/2014/main" id="{62CB6038-EDF6-D685-36CB-8257DF64D8B1}"/>
              </a:ext>
            </a:extLst>
          </p:cNvPr>
          <p:cNvSpPr txBox="1">
            <a:spLocks/>
          </p:cNvSpPr>
          <p:nvPr/>
        </p:nvSpPr>
        <p:spPr>
          <a:xfrm>
            <a:off x="11053066" y="642604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12</a:t>
            </a:fld>
            <a:endParaRPr lang="en-US"/>
          </a:p>
        </p:txBody>
      </p:sp>
      <p:pic>
        <p:nvPicPr>
          <p:cNvPr id="2" name="Picture 1">
            <a:extLst>
              <a:ext uri="{FF2B5EF4-FFF2-40B4-BE49-F238E27FC236}">
                <a16:creationId xmlns:a16="http://schemas.microsoft.com/office/drawing/2014/main" id="{73E95B35-D2B9-79E0-EF45-2219DBE71DF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6167998"/>
            <a:ext cx="12192000" cy="731520"/>
          </a:xfrm>
          <a:prstGeom prst="rect">
            <a:avLst/>
          </a:prstGeom>
        </p:spPr>
      </p:pic>
      <p:sp>
        <p:nvSpPr>
          <p:cNvPr id="3" name="Rectangle 2">
            <a:extLst>
              <a:ext uri="{FF2B5EF4-FFF2-40B4-BE49-F238E27FC236}">
                <a16:creationId xmlns:a16="http://schemas.microsoft.com/office/drawing/2014/main" id="{37164D2C-5C87-1FEB-15E0-A87E02EC5135}"/>
              </a:ext>
            </a:extLst>
          </p:cNvPr>
          <p:cNvSpPr>
            <a:spLocks/>
          </p:cNvSpPr>
          <p:nvPr/>
        </p:nvSpPr>
        <p:spPr>
          <a:xfrm>
            <a:off x="0" y="6167998"/>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Text&#10;&#10;Description automatically generated">
            <a:extLst>
              <a:ext uri="{FF2B5EF4-FFF2-40B4-BE49-F238E27FC236}">
                <a16:creationId xmlns:a16="http://schemas.microsoft.com/office/drawing/2014/main" id="{68FB61A1-E69B-B564-AEC5-9B7B7AD23EC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0210"/>
          <a:stretch/>
        </p:blipFill>
        <p:spPr>
          <a:xfrm>
            <a:off x="426155" y="6217078"/>
            <a:ext cx="3640087" cy="640922"/>
          </a:xfrm>
          <a:prstGeom prst="rect">
            <a:avLst/>
          </a:prstGeom>
        </p:spPr>
      </p:pic>
      <p:sp>
        <p:nvSpPr>
          <p:cNvPr id="17" name="Slide Number Placeholder 5">
            <a:extLst>
              <a:ext uri="{FF2B5EF4-FFF2-40B4-BE49-F238E27FC236}">
                <a16:creationId xmlns:a16="http://schemas.microsoft.com/office/drawing/2014/main" id="{3924E3B4-432A-83CA-8B41-711BAE384B39}"/>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12</a:t>
            </a:fld>
            <a:endParaRPr lang="en-US"/>
          </a:p>
        </p:txBody>
      </p:sp>
    </p:spTree>
    <p:extLst>
      <p:ext uri="{BB962C8B-B14F-4D97-AF65-F5344CB8AC3E}">
        <p14:creationId xmlns:p14="http://schemas.microsoft.com/office/powerpoint/2010/main" val="30601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par>
                                <p:cTn id="27" presetID="10" presetClass="entr" presetSubtype="0"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7FDE-5F39-F9D4-8A37-282C98755285}"/>
              </a:ext>
            </a:extLst>
          </p:cNvPr>
          <p:cNvSpPr>
            <a:spLocks noGrp="1"/>
          </p:cNvSpPr>
          <p:nvPr>
            <p:ph type="title"/>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Catalyzing a Paradigm </a:t>
            </a:r>
            <a:r>
              <a:rPr lang="en-US" i="1">
                <a:latin typeface="Open Sans" panose="020B0606030504020204" pitchFamily="34" charset="0"/>
                <a:ea typeface="Open Sans" panose="020B0606030504020204" pitchFamily="34" charset="0"/>
                <a:cs typeface="Open Sans" panose="020B0606030504020204" pitchFamily="34" charset="0"/>
              </a:rPr>
              <a:t>Expansion</a:t>
            </a:r>
          </a:p>
        </p:txBody>
      </p:sp>
      <p:sp>
        <p:nvSpPr>
          <p:cNvPr id="30" name="Rectangle 29">
            <a:extLst>
              <a:ext uri="{FF2B5EF4-FFF2-40B4-BE49-F238E27FC236}">
                <a16:creationId xmlns:a16="http://schemas.microsoft.com/office/drawing/2014/main" id="{124D92EA-FEC2-BA08-090E-948D1B69E073}"/>
              </a:ext>
            </a:extLst>
          </p:cNvPr>
          <p:cNvSpPr/>
          <p:nvPr/>
        </p:nvSpPr>
        <p:spPr>
          <a:xfrm>
            <a:off x="6096000" y="1424140"/>
            <a:ext cx="6103389" cy="622121"/>
          </a:xfrm>
          <a:prstGeom prst="rect">
            <a:avLst/>
          </a:prstGeom>
          <a:gradFill flip="none" rotWithShape="1">
            <a:gsLst>
              <a:gs pos="52000">
                <a:srgbClr val="005699"/>
              </a:gs>
              <a:gs pos="0">
                <a:srgbClr val="002554"/>
              </a:gs>
              <a:gs pos="100000">
                <a:srgbClr val="47DAFF"/>
              </a:gs>
            </a:gsLst>
            <a:lin ang="0" scaled="1"/>
            <a:tileRect/>
          </a:gradFill>
          <a:ln w="635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AEEC3F3D-E9CB-4C12-50A7-CCA85AD6E883}"/>
              </a:ext>
            </a:extLst>
          </p:cNvPr>
          <p:cNvSpPr/>
          <p:nvPr/>
        </p:nvSpPr>
        <p:spPr>
          <a:xfrm rot="10800000">
            <a:off x="0" y="1424140"/>
            <a:ext cx="6103389" cy="622121"/>
          </a:xfrm>
          <a:prstGeom prst="rect">
            <a:avLst/>
          </a:prstGeom>
          <a:gradFill flip="none" rotWithShape="1">
            <a:gsLst>
              <a:gs pos="52000">
                <a:srgbClr val="005699"/>
              </a:gs>
              <a:gs pos="0">
                <a:srgbClr val="002554"/>
              </a:gs>
              <a:gs pos="100000">
                <a:srgbClr val="47DAFF"/>
              </a:gs>
            </a:gsLst>
            <a:lin ang="0" scaled="1"/>
            <a:tileRect/>
          </a:gradFill>
          <a:ln w="6350" cap="flat" cmpd="sng" algn="ctr">
            <a:noFill/>
            <a:prstDash val="solid"/>
            <a:miter lim="800000"/>
          </a:ln>
          <a:effectLst/>
        </p:spPr>
        <p:txBody>
          <a:bodyPr vert="horz"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CCB57CD8-8C55-AE40-93C8-FAA83FC96AFF}"/>
              </a:ext>
            </a:extLst>
          </p:cNvPr>
          <p:cNvSpPr txBox="1"/>
          <p:nvPr/>
        </p:nvSpPr>
        <p:spPr>
          <a:xfrm>
            <a:off x="2507635" y="1473590"/>
            <a:ext cx="1088118" cy="461665"/>
          </a:xfrm>
          <a:prstGeom prst="rect">
            <a:avLst/>
          </a:prstGeom>
          <a:noFill/>
        </p:spPr>
        <p:txBody>
          <a:bodyPr wrap="none" rtlCol="0">
            <a:spAutoFit/>
          </a:bodyPr>
          <a:lstStyle/>
          <a:p>
            <a:pPr algn="ctr">
              <a:defRPr/>
            </a:pPr>
            <a:r>
              <a:rPr lang="en-US" sz="2400" b="1">
                <a:solidFill>
                  <a:srgbClr val="FFFFFF"/>
                </a:solidFill>
                <a:latin typeface="Open Sans" panose="020B0606030504020204" pitchFamily="34" charset="0"/>
                <a:ea typeface="Open Sans" panose="020B0606030504020204" pitchFamily="34" charset="0"/>
                <a:cs typeface="Open Sans" panose="020B0606030504020204" pitchFamily="34" charset="0"/>
              </a:rPr>
              <a:t>Today</a:t>
            </a:r>
          </a:p>
        </p:txBody>
      </p:sp>
      <p:sp>
        <p:nvSpPr>
          <p:cNvPr id="33" name="TextBox 32">
            <a:extLst>
              <a:ext uri="{FF2B5EF4-FFF2-40B4-BE49-F238E27FC236}">
                <a16:creationId xmlns:a16="http://schemas.microsoft.com/office/drawing/2014/main" id="{F9CE9AA0-15A9-175A-A319-972D0CB4B802}"/>
              </a:ext>
            </a:extLst>
          </p:cNvPr>
          <p:cNvSpPr txBox="1"/>
          <p:nvPr/>
        </p:nvSpPr>
        <p:spPr>
          <a:xfrm>
            <a:off x="8282155" y="1473590"/>
            <a:ext cx="1745863" cy="461665"/>
          </a:xfrm>
          <a:prstGeom prst="rect">
            <a:avLst/>
          </a:prstGeom>
          <a:noFill/>
        </p:spPr>
        <p:txBody>
          <a:bodyPr wrap="none" rtlCol="0">
            <a:spAutoFit/>
          </a:bodyPr>
          <a:lstStyle/>
          <a:p>
            <a:pPr algn="ctr">
              <a:defRPr/>
            </a:pPr>
            <a:r>
              <a:rPr lang="en-US" sz="2400" b="1">
                <a:solidFill>
                  <a:srgbClr val="FFFFFF"/>
                </a:solidFill>
                <a:latin typeface="Open Sans" panose="020B0606030504020204" pitchFamily="34" charset="0"/>
                <a:ea typeface="Open Sans" panose="020B0606030504020204" pitchFamily="34" charset="0"/>
                <a:cs typeface="Open Sans" panose="020B0606030504020204" pitchFamily="34" charset="0"/>
              </a:rPr>
              <a:t>Tomorrow</a:t>
            </a:r>
          </a:p>
        </p:txBody>
      </p:sp>
      <p:sp>
        <p:nvSpPr>
          <p:cNvPr id="34" name="TextBox 33">
            <a:extLst>
              <a:ext uri="{FF2B5EF4-FFF2-40B4-BE49-F238E27FC236}">
                <a16:creationId xmlns:a16="http://schemas.microsoft.com/office/drawing/2014/main" id="{285CD7BD-5C06-C629-62DC-9EFF6FEC5DD3}"/>
              </a:ext>
            </a:extLst>
          </p:cNvPr>
          <p:cNvSpPr txBox="1"/>
          <p:nvPr/>
        </p:nvSpPr>
        <p:spPr>
          <a:xfrm>
            <a:off x="457201" y="2228790"/>
            <a:ext cx="5186082" cy="3193182"/>
          </a:xfrm>
          <a:prstGeom prst="rect">
            <a:avLst/>
          </a:prstGeom>
          <a:noFill/>
        </p:spPr>
        <p:txBody>
          <a:bodyPr wrap="square" rtlCol="0">
            <a:spAutoFit/>
          </a:bodyPr>
          <a:lstStyle/>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Largely investigator-driven</a:t>
            </a:r>
            <a:b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br>
            <a:endPar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Primarily academic research teams</a:t>
            </a:r>
            <a:b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br>
            <a:b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br>
            <a:endPar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endParaRPr>
          </a:p>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Stream of discoveries improve prosperity, resilience, quality of life</a:t>
            </a:r>
          </a:p>
          <a:p>
            <a:pPr algn="ctr">
              <a:spcBef>
                <a:spcPts val="1500"/>
              </a:spcBef>
              <a:defRPr/>
            </a:pPr>
            <a:r>
              <a:rPr lang="en-US" sz="2400" b="1" i="1">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“Technology / supply push”</a:t>
            </a:r>
          </a:p>
        </p:txBody>
      </p:sp>
      <p:sp>
        <p:nvSpPr>
          <p:cNvPr id="35" name="TextBox 34">
            <a:extLst>
              <a:ext uri="{FF2B5EF4-FFF2-40B4-BE49-F238E27FC236}">
                <a16:creationId xmlns:a16="http://schemas.microsoft.com/office/drawing/2014/main" id="{DFBEF641-5989-908A-6916-7DECBA0731FC}"/>
              </a:ext>
            </a:extLst>
          </p:cNvPr>
          <p:cNvSpPr txBox="1"/>
          <p:nvPr/>
        </p:nvSpPr>
        <p:spPr>
          <a:xfrm>
            <a:off x="6548718" y="2228790"/>
            <a:ext cx="5186082" cy="3193182"/>
          </a:xfrm>
          <a:prstGeom prst="rect">
            <a:avLst/>
          </a:prstGeom>
          <a:noFill/>
        </p:spPr>
        <p:txBody>
          <a:bodyPr wrap="square" rtlCol="0">
            <a:spAutoFit/>
          </a:bodyPr>
          <a:lstStyle/>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Users / beneficiaries engaged in shaping, conducting research</a:t>
            </a:r>
          </a:p>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Multi-sector teams – academia, industry, government, civil society, communities of practice</a:t>
            </a:r>
          </a:p>
          <a:p>
            <a:pPr marL="288925" indent="-288925">
              <a:spcBef>
                <a:spcPts val="1500"/>
              </a:spcBef>
              <a:buFont typeface="Arial" panose="020B0604020202020204" pitchFamily="34" charset="0"/>
              <a:buChar char="•"/>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Important societal and/or economic problems drive research pursuits</a:t>
            </a:r>
          </a:p>
          <a:p>
            <a:pPr algn="ctr">
              <a:spcBef>
                <a:spcPts val="1500"/>
              </a:spcBef>
              <a:defRPr/>
            </a:pPr>
            <a:r>
              <a:rPr lang="en-US" sz="2400" b="1" i="1">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“Market / demand pull”</a:t>
            </a:r>
          </a:p>
        </p:txBody>
      </p:sp>
      <p:cxnSp>
        <p:nvCxnSpPr>
          <p:cNvPr id="36" name="Straight Connector 35">
            <a:extLst>
              <a:ext uri="{FF2B5EF4-FFF2-40B4-BE49-F238E27FC236}">
                <a16:creationId xmlns:a16="http://schemas.microsoft.com/office/drawing/2014/main" id="{116F77F5-9C56-97BD-5720-66792A036B02}"/>
              </a:ext>
            </a:extLst>
          </p:cNvPr>
          <p:cNvCxnSpPr>
            <a:cxnSpLocks/>
          </p:cNvCxnSpPr>
          <p:nvPr/>
        </p:nvCxnSpPr>
        <p:spPr>
          <a:xfrm>
            <a:off x="448929" y="4879041"/>
            <a:ext cx="11277600" cy="0"/>
          </a:xfrm>
          <a:prstGeom prst="line">
            <a:avLst/>
          </a:prstGeom>
          <a:noFill/>
          <a:ln w="31750" cap="flat" cmpd="sng" algn="ctr">
            <a:gradFill flip="none" rotWithShape="1">
              <a:gsLst>
                <a:gs pos="0">
                  <a:srgbClr val="D3B34E">
                    <a:lumMod val="20000"/>
                    <a:lumOff val="80000"/>
                  </a:srgbClr>
                </a:gs>
                <a:gs pos="50000">
                  <a:srgbClr val="D3B34E"/>
                </a:gs>
                <a:gs pos="100000">
                  <a:srgbClr val="D3B34E">
                    <a:lumMod val="20000"/>
                    <a:lumOff val="80000"/>
                  </a:srgbClr>
                </a:gs>
              </a:gsLst>
              <a:lin ang="0" scaled="0"/>
              <a:tileRect/>
            </a:gradFill>
            <a:prstDash val="solid"/>
            <a:miter lim="800000"/>
          </a:ln>
          <a:effectLst/>
        </p:spPr>
      </p:cxnSp>
      <p:cxnSp>
        <p:nvCxnSpPr>
          <p:cNvPr id="37" name="Straight Connector 36">
            <a:extLst>
              <a:ext uri="{FF2B5EF4-FFF2-40B4-BE49-F238E27FC236}">
                <a16:creationId xmlns:a16="http://schemas.microsoft.com/office/drawing/2014/main" id="{E6AB57E2-D752-8B33-EC9E-1747142CCEF4}"/>
              </a:ext>
            </a:extLst>
          </p:cNvPr>
          <p:cNvCxnSpPr>
            <a:cxnSpLocks/>
          </p:cNvCxnSpPr>
          <p:nvPr/>
        </p:nvCxnSpPr>
        <p:spPr>
          <a:xfrm>
            <a:off x="448929" y="4083423"/>
            <a:ext cx="11277600" cy="0"/>
          </a:xfrm>
          <a:prstGeom prst="line">
            <a:avLst/>
          </a:prstGeom>
          <a:noFill/>
          <a:ln w="31750" cap="flat" cmpd="sng" algn="ctr">
            <a:gradFill flip="none" rotWithShape="1">
              <a:gsLst>
                <a:gs pos="0">
                  <a:srgbClr val="D3B34E">
                    <a:lumMod val="20000"/>
                    <a:lumOff val="80000"/>
                  </a:srgbClr>
                </a:gs>
                <a:gs pos="50000">
                  <a:srgbClr val="D3B34E"/>
                </a:gs>
                <a:gs pos="100000">
                  <a:srgbClr val="D3B34E">
                    <a:lumMod val="20000"/>
                    <a:lumOff val="80000"/>
                  </a:srgbClr>
                </a:gs>
              </a:gsLst>
              <a:lin ang="0" scaled="0"/>
              <a:tileRect/>
            </a:gradFill>
            <a:prstDash val="solid"/>
            <a:miter lim="800000"/>
          </a:ln>
          <a:effectLst/>
        </p:spPr>
      </p:cxnSp>
      <p:cxnSp>
        <p:nvCxnSpPr>
          <p:cNvPr id="38" name="Straight Connector 37">
            <a:extLst>
              <a:ext uri="{FF2B5EF4-FFF2-40B4-BE49-F238E27FC236}">
                <a16:creationId xmlns:a16="http://schemas.microsoft.com/office/drawing/2014/main" id="{90E5ED73-EFA5-61E5-4059-9B1028EADE48}"/>
              </a:ext>
            </a:extLst>
          </p:cNvPr>
          <p:cNvCxnSpPr>
            <a:cxnSpLocks/>
          </p:cNvCxnSpPr>
          <p:nvPr/>
        </p:nvCxnSpPr>
        <p:spPr>
          <a:xfrm>
            <a:off x="448929" y="2983006"/>
            <a:ext cx="11277600" cy="0"/>
          </a:xfrm>
          <a:prstGeom prst="line">
            <a:avLst/>
          </a:prstGeom>
          <a:noFill/>
          <a:ln w="31750" cap="flat" cmpd="sng" algn="ctr">
            <a:gradFill flip="none" rotWithShape="1">
              <a:gsLst>
                <a:gs pos="0">
                  <a:srgbClr val="D3B34E">
                    <a:lumMod val="20000"/>
                    <a:lumOff val="80000"/>
                  </a:srgbClr>
                </a:gs>
                <a:gs pos="50000">
                  <a:srgbClr val="D3B34E"/>
                </a:gs>
                <a:gs pos="100000">
                  <a:srgbClr val="D3B34E">
                    <a:lumMod val="20000"/>
                    <a:lumOff val="80000"/>
                  </a:srgbClr>
                </a:gs>
              </a:gsLst>
              <a:lin ang="0" scaled="0"/>
              <a:tileRect/>
            </a:gradFill>
            <a:prstDash val="solid"/>
            <a:miter lim="800000"/>
          </a:ln>
          <a:effectLst/>
        </p:spPr>
      </p:cxnSp>
      <p:sp>
        <p:nvSpPr>
          <p:cNvPr id="39" name="Rectangle 38">
            <a:extLst>
              <a:ext uri="{FF2B5EF4-FFF2-40B4-BE49-F238E27FC236}">
                <a16:creationId xmlns:a16="http://schemas.microsoft.com/office/drawing/2014/main" id="{714DD533-0597-F341-A00E-4E4BBD269D20}"/>
              </a:ext>
            </a:extLst>
          </p:cNvPr>
          <p:cNvSpPr/>
          <p:nvPr/>
        </p:nvSpPr>
        <p:spPr>
          <a:xfrm>
            <a:off x="5803837" y="4704964"/>
            <a:ext cx="580608" cy="923330"/>
          </a:xfrm>
          <a:prstGeom prst="rect">
            <a:avLst/>
          </a:prstGeom>
        </p:spPr>
        <p:txBody>
          <a:bodyPr wrap="none">
            <a:spAutoFit/>
          </a:bodyPr>
          <a:lstStyle/>
          <a:p>
            <a:r>
              <a:rPr lang="en-US" sz="5400" b="1">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540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392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843B8-F6A8-0349-0F3A-741624C9D619}"/>
              </a:ext>
            </a:extLst>
          </p:cNvPr>
          <p:cNvSpPr/>
          <p:nvPr/>
        </p:nvSpPr>
        <p:spPr>
          <a:xfrm>
            <a:off x="0" y="697"/>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BF2C526-E1E2-2F6C-4E71-B42C34A4FD1F}"/>
              </a:ext>
            </a:extLst>
          </p:cNvPr>
          <p:cNvPicPr>
            <a:picLocks noChangeAspect="1"/>
          </p:cNvPicPr>
          <p:nvPr/>
        </p:nvPicPr>
        <p:blipFill rotWithShape="1">
          <a:blip r:embed="rId3" cstate="screen">
            <a:alphaModFix amt="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138" y="-114408"/>
            <a:ext cx="12238081" cy="6875506"/>
          </a:xfrm>
          <a:prstGeom prst="rect">
            <a:avLst/>
          </a:prstGeom>
        </p:spPr>
      </p:pic>
      <p:sp>
        <p:nvSpPr>
          <p:cNvPr id="2" name="Title 1">
            <a:extLst>
              <a:ext uri="{FF2B5EF4-FFF2-40B4-BE49-F238E27FC236}">
                <a16:creationId xmlns:a16="http://schemas.microsoft.com/office/drawing/2014/main" id="{59AF238A-7A25-894F-92C3-D0CB1FD9DB1D}"/>
              </a:ext>
            </a:extLst>
          </p:cNvPr>
          <p:cNvSpPr>
            <a:spLocks noGrp="1"/>
          </p:cNvSpPr>
          <p:nvPr>
            <p:ph type="title"/>
          </p:nvPr>
        </p:nvSpPr>
        <p:spPr/>
        <p:txBody>
          <a:bodyPr/>
          <a:lstStyle/>
          <a:p>
            <a:r>
              <a:rPr lang="en-US" sz="3600">
                <a:solidFill>
                  <a:schemeClr val="bg1"/>
                </a:solidFill>
                <a:effectLst/>
                <a:latin typeface="Open Sans"/>
                <a:ea typeface="Open Sans"/>
                <a:cs typeface="Open Sans"/>
              </a:rPr>
              <a:t>TIP’s Core Message</a:t>
            </a:r>
            <a:endParaRPr lang="en-US">
              <a:solidFill>
                <a:schemeClr val="bg1"/>
              </a:solidFill>
              <a:latin typeface="Open Sans"/>
              <a:ea typeface="Open Sans"/>
              <a:cs typeface="Open Sans"/>
            </a:endParaRPr>
          </a:p>
        </p:txBody>
      </p:sp>
      <p:sp>
        <p:nvSpPr>
          <p:cNvPr id="16" name="flSlide2145705892Footer" descr="  ">
            <a:extLst>
              <a:ext uri="{FF2B5EF4-FFF2-40B4-BE49-F238E27FC236}">
                <a16:creationId xmlns:a16="http://schemas.microsoft.com/office/drawing/2014/main" id="{D994644E-EDF5-AFAA-08DE-46938644E2C9}"/>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7" name="hcSlide2145705892Header">
            <a:extLst>
              <a:ext uri="{FF2B5EF4-FFF2-40B4-BE49-F238E27FC236}">
                <a16:creationId xmlns:a16="http://schemas.microsoft.com/office/drawing/2014/main" id="{092471F6-AB93-13A4-8F18-F5E7936FA092}"/>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14" name="TextBox 13">
            <a:extLst>
              <a:ext uri="{FF2B5EF4-FFF2-40B4-BE49-F238E27FC236}">
                <a16:creationId xmlns:a16="http://schemas.microsoft.com/office/drawing/2014/main" id="{08F493FC-FDF5-997A-3AFD-8F49C02136B3}"/>
              </a:ext>
            </a:extLst>
          </p:cNvPr>
          <p:cNvSpPr txBox="1"/>
          <p:nvPr/>
        </p:nvSpPr>
        <p:spPr>
          <a:xfrm>
            <a:off x="457199" y="1541300"/>
            <a:ext cx="10789921" cy="861774"/>
          </a:xfrm>
          <a:prstGeom prst="rect">
            <a:avLst/>
          </a:prstGeom>
          <a:noFill/>
        </p:spPr>
        <p:txBody>
          <a:bodyPr wrap="square" lIns="91440" tIns="45720" rIns="91440" bIns="45720" anchor="t">
            <a:spAutoFit/>
          </a:bodyPr>
          <a:lstStyle/>
          <a:p>
            <a:r>
              <a:rPr lang="en-US" sz="2500" b="0" i="0" u="none" strike="noStrike">
                <a:solidFill>
                  <a:schemeClr val="bg1"/>
                </a:solidFill>
                <a:effectLst/>
                <a:latin typeface="Open Sans"/>
                <a:ea typeface="Open Sans"/>
                <a:cs typeface="Cordia New"/>
              </a:rPr>
              <a:t>TIP advances U.S. competitiveness​</a:t>
            </a:r>
            <a:r>
              <a:rPr lang="en-US" sz="2500">
                <a:solidFill>
                  <a:schemeClr val="bg1"/>
                </a:solidFill>
                <a:latin typeface="Open Sans"/>
                <a:ea typeface="Open Sans"/>
                <a:cs typeface="Cordia New"/>
              </a:rPr>
              <a:t> and societal impact by nurturing partnerships</a:t>
            </a:r>
            <a:r>
              <a:rPr lang="en-US" sz="2500" b="0" i="0" u="none" strike="noStrike">
                <a:solidFill>
                  <a:schemeClr val="bg1"/>
                </a:solidFill>
                <a:effectLst/>
                <a:latin typeface="Open Sans"/>
                <a:ea typeface="Open Sans"/>
                <a:cs typeface="Cordia New"/>
              </a:rPr>
              <a:t> that​ </a:t>
            </a:r>
            <a:r>
              <a:rPr lang="en-US" sz="2500">
                <a:solidFill>
                  <a:schemeClr val="bg1"/>
                </a:solidFill>
                <a:latin typeface="Open Sans"/>
                <a:ea typeface="Open Sans"/>
                <a:cs typeface="Cordia New"/>
              </a:rPr>
              <a:t>drive and accelerate:</a:t>
            </a:r>
            <a:endParaRPr lang="en-US" sz="2500" b="0" i="0" u="none" strike="noStrike">
              <a:solidFill>
                <a:schemeClr val="bg1"/>
              </a:solidFill>
              <a:effectLst/>
              <a:latin typeface="Open Sans"/>
              <a:ea typeface="Open Sans"/>
              <a:cs typeface="Cordia New"/>
            </a:endParaRPr>
          </a:p>
        </p:txBody>
      </p:sp>
      <p:sp>
        <p:nvSpPr>
          <p:cNvPr id="5" name="Slide Number Placeholder 5">
            <a:extLst>
              <a:ext uri="{FF2B5EF4-FFF2-40B4-BE49-F238E27FC236}">
                <a16:creationId xmlns:a16="http://schemas.microsoft.com/office/drawing/2014/main" id="{012863B2-F04F-F2D5-E509-D9E157134309}"/>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14</a:t>
            </a:fld>
            <a:endParaRPr lang="en-US"/>
          </a:p>
        </p:txBody>
      </p:sp>
      <p:pic>
        <p:nvPicPr>
          <p:cNvPr id="7" name="Picture 6">
            <a:extLst>
              <a:ext uri="{FF2B5EF4-FFF2-40B4-BE49-F238E27FC236}">
                <a16:creationId xmlns:a16="http://schemas.microsoft.com/office/drawing/2014/main" id="{31A63D76-85F4-2192-752C-618F606EBA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162809"/>
            <a:ext cx="12192000" cy="731520"/>
          </a:xfrm>
          <a:prstGeom prst="rect">
            <a:avLst/>
          </a:prstGeom>
        </p:spPr>
      </p:pic>
      <p:sp>
        <p:nvSpPr>
          <p:cNvPr id="9" name="Rectangle 8">
            <a:extLst>
              <a:ext uri="{FF2B5EF4-FFF2-40B4-BE49-F238E27FC236}">
                <a16:creationId xmlns:a16="http://schemas.microsoft.com/office/drawing/2014/main" id="{71E73F31-BB77-5A1E-9D5F-AAB8D005F0D6}"/>
              </a:ext>
            </a:extLst>
          </p:cNvPr>
          <p:cNvSpPr>
            <a:spLocks/>
          </p:cNvSpPr>
          <p:nvPr/>
        </p:nvSpPr>
        <p:spPr>
          <a:xfrm>
            <a:off x="0" y="6162809"/>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Text&#10;&#10;Description automatically generated">
            <a:extLst>
              <a:ext uri="{FF2B5EF4-FFF2-40B4-BE49-F238E27FC236}">
                <a16:creationId xmlns:a16="http://schemas.microsoft.com/office/drawing/2014/main" id="{0FCDB2BA-5678-F63A-5A1B-EF1E925EC6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210"/>
          <a:stretch/>
        </p:blipFill>
        <p:spPr>
          <a:xfrm>
            <a:off x="426155" y="6211889"/>
            <a:ext cx="3640087" cy="640922"/>
          </a:xfrm>
          <a:prstGeom prst="rect">
            <a:avLst/>
          </a:prstGeom>
        </p:spPr>
      </p:pic>
      <p:sp>
        <p:nvSpPr>
          <p:cNvPr id="11" name="Slide Number Placeholder 5">
            <a:extLst>
              <a:ext uri="{FF2B5EF4-FFF2-40B4-BE49-F238E27FC236}">
                <a16:creationId xmlns:a16="http://schemas.microsoft.com/office/drawing/2014/main" id="{0A7D5470-D3E5-F633-D50C-5F36CF6F8ECC}"/>
              </a:ext>
            </a:extLst>
          </p:cNvPr>
          <p:cNvSpPr txBox="1">
            <a:spLocks/>
          </p:cNvSpPr>
          <p:nvPr/>
        </p:nvSpPr>
        <p:spPr>
          <a:xfrm>
            <a:off x="11268966" y="6346006"/>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14</a:t>
            </a:fld>
            <a:endParaRPr lang="en-US"/>
          </a:p>
        </p:txBody>
      </p:sp>
      <p:grpSp>
        <p:nvGrpSpPr>
          <p:cNvPr id="6" name="Group 5">
            <a:extLst>
              <a:ext uri="{FF2B5EF4-FFF2-40B4-BE49-F238E27FC236}">
                <a16:creationId xmlns:a16="http://schemas.microsoft.com/office/drawing/2014/main" id="{9083F0BF-0043-D71F-1DE3-2899B2A70B4F}"/>
              </a:ext>
            </a:extLst>
          </p:cNvPr>
          <p:cNvGrpSpPr/>
          <p:nvPr/>
        </p:nvGrpSpPr>
        <p:grpSpPr>
          <a:xfrm>
            <a:off x="0" y="2395329"/>
            <a:ext cx="12189668" cy="1143893"/>
            <a:chOff x="0" y="2395329"/>
            <a:chExt cx="12189668" cy="1143893"/>
          </a:xfrm>
        </p:grpSpPr>
        <p:sp>
          <p:nvSpPr>
            <p:cNvPr id="15" name="Rectangle 14">
              <a:extLst>
                <a:ext uri="{FF2B5EF4-FFF2-40B4-BE49-F238E27FC236}">
                  <a16:creationId xmlns:a16="http://schemas.microsoft.com/office/drawing/2014/main" id="{25E242E7-CA4F-17B2-EFF9-5D5F0A000901}"/>
                </a:ext>
              </a:extLst>
            </p:cNvPr>
            <p:cNvSpPr/>
            <p:nvPr/>
          </p:nvSpPr>
          <p:spPr>
            <a:xfrm>
              <a:off x="0" y="2510076"/>
              <a:ext cx="12189668" cy="914400"/>
            </a:xfrm>
            <a:prstGeom prst="rect">
              <a:avLst/>
            </a:prstGeom>
            <a:solidFill>
              <a:schemeClr val="accent3">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Diverse Innovation Ecosystems </a:t>
              </a:r>
              <a:endPar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descr="A picture containing graphics, font, symbol, graphic design&#10;&#10;Description automatically generated">
              <a:extLst>
                <a:ext uri="{FF2B5EF4-FFF2-40B4-BE49-F238E27FC236}">
                  <a16:creationId xmlns:a16="http://schemas.microsoft.com/office/drawing/2014/main" id="{6631D821-45A8-4BFE-3CA4-50F334740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512" y="2395329"/>
              <a:ext cx="1143893" cy="1143893"/>
            </a:xfrm>
            <a:prstGeom prst="rect">
              <a:avLst/>
            </a:prstGeom>
          </p:spPr>
        </p:pic>
      </p:grpSp>
      <p:grpSp>
        <p:nvGrpSpPr>
          <p:cNvPr id="3" name="Group 2">
            <a:extLst>
              <a:ext uri="{FF2B5EF4-FFF2-40B4-BE49-F238E27FC236}">
                <a16:creationId xmlns:a16="http://schemas.microsoft.com/office/drawing/2014/main" id="{A9DDCE76-5FD7-A75E-AEFC-99B2D1F0F53B}"/>
              </a:ext>
            </a:extLst>
          </p:cNvPr>
          <p:cNvGrpSpPr/>
          <p:nvPr/>
        </p:nvGrpSpPr>
        <p:grpSpPr>
          <a:xfrm>
            <a:off x="-16138" y="3433525"/>
            <a:ext cx="12205805" cy="1143893"/>
            <a:chOff x="-16138" y="3577143"/>
            <a:chExt cx="12205805" cy="1143893"/>
          </a:xfrm>
        </p:grpSpPr>
        <p:sp>
          <p:nvSpPr>
            <p:cNvPr id="18" name="Rectangle 17">
              <a:extLst>
                <a:ext uri="{FF2B5EF4-FFF2-40B4-BE49-F238E27FC236}">
                  <a16:creationId xmlns:a16="http://schemas.microsoft.com/office/drawing/2014/main" id="{53E42495-0BF5-1CE3-4D51-42B1C6EFE02E}"/>
                </a:ext>
              </a:extLst>
            </p:cNvPr>
            <p:cNvSpPr/>
            <p:nvPr/>
          </p:nvSpPr>
          <p:spPr>
            <a:xfrm>
              <a:off x="-16138" y="3680100"/>
              <a:ext cx="12205805" cy="965582"/>
            </a:xfrm>
            <a:prstGeom prst="rect">
              <a:avLst/>
            </a:prstGeom>
            <a:solidFill>
              <a:schemeClr val="accent6"/>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fontAlgn="base"/>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Technology Translation and Development</a:t>
              </a:r>
              <a:endParaRPr lang="en-US" sz="2500" u="none" strike="noStrike">
                <a:solidFill>
                  <a:schemeClr val="bg1"/>
                </a:solidFill>
                <a:effectLst/>
                <a:latin typeface="Open Sans"/>
                <a:ea typeface="Open Sans"/>
                <a:cs typeface="Open Sans"/>
              </a:endParaRPr>
            </a:p>
          </p:txBody>
        </p:sp>
        <p:pic>
          <p:nvPicPr>
            <p:cNvPr id="23" name="Picture 22" descr="A picture containing symbol, logo, font, graphics&#10;&#10;Description automatically generated">
              <a:extLst>
                <a:ext uri="{FF2B5EF4-FFF2-40B4-BE49-F238E27FC236}">
                  <a16:creationId xmlns:a16="http://schemas.microsoft.com/office/drawing/2014/main" id="{85397067-FD01-7B08-52BA-F0BBB0173C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179" y="3577143"/>
              <a:ext cx="1143893" cy="1143893"/>
            </a:xfrm>
            <a:prstGeom prst="rect">
              <a:avLst/>
            </a:prstGeom>
          </p:spPr>
        </p:pic>
      </p:grpSp>
      <p:grpSp>
        <p:nvGrpSpPr>
          <p:cNvPr id="8" name="Group 7">
            <a:extLst>
              <a:ext uri="{FF2B5EF4-FFF2-40B4-BE49-F238E27FC236}">
                <a16:creationId xmlns:a16="http://schemas.microsoft.com/office/drawing/2014/main" id="{078924D9-CDF0-A6BE-F88D-E9A6499D2124}"/>
              </a:ext>
            </a:extLst>
          </p:cNvPr>
          <p:cNvGrpSpPr/>
          <p:nvPr/>
        </p:nvGrpSpPr>
        <p:grpSpPr>
          <a:xfrm>
            <a:off x="0" y="4512452"/>
            <a:ext cx="12221943" cy="1145538"/>
            <a:chOff x="0" y="4862704"/>
            <a:chExt cx="12221943" cy="1145538"/>
          </a:xfrm>
        </p:grpSpPr>
        <p:sp>
          <p:nvSpPr>
            <p:cNvPr id="19" name="Rectangle 18">
              <a:extLst>
                <a:ext uri="{FF2B5EF4-FFF2-40B4-BE49-F238E27FC236}">
                  <a16:creationId xmlns:a16="http://schemas.microsoft.com/office/drawing/2014/main" id="{46E2A4DB-50F7-5C87-3492-1F59EEF5D6D9}"/>
                </a:ext>
              </a:extLst>
            </p:cNvPr>
            <p:cNvSpPr/>
            <p:nvPr/>
          </p:nvSpPr>
          <p:spPr>
            <a:xfrm>
              <a:off x="0" y="4983913"/>
              <a:ext cx="12221943" cy="914400"/>
            </a:xfrm>
            <a:prstGeom prst="rect">
              <a:avLst/>
            </a:prstGeom>
            <a:solidFill>
              <a:schemeClr val="accent4">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algn="l" fontAlgn="base">
                <a:spcBef>
                  <a:spcPts val="0"/>
                </a:spcBef>
                <a:spcAft>
                  <a:spcPts val="0"/>
                </a:spcAft>
              </a:pPr>
              <a:r>
                <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rPr>
                <a:t>		Workforce Development</a:t>
              </a:r>
              <a:endParaRPr lang="en-US" sz="250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descr="A white silhouette of a person's head with gears and light bulb&#10;&#10;Description automatically generated with medium confidence">
              <a:extLst>
                <a:ext uri="{FF2B5EF4-FFF2-40B4-BE49-F238E27FC236}">
                  <a16:creationId xmlns:a16="http://schemas.microsoft.com/office/drawing/2014/main" id="{20EE0599-1C94-1100-97AB-371E49B2C0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374" y="4862704"/>
              <a:ext cx="1143893" cy="1145538"/>
            </a:xfrm>
            <a:prstGeom prst="rect">
              <a:avLst/>
            </a:prstGeom>
          </p:spPr>
        </p:pic>
      </p:grpSp>
      <p:sp>
        <p:nvSpPr>
          <p:cNvPr id="12" name="Rectangle 11">
            <a:extLst>
              <a:ext uri="{FF2B5EF4-FFF2-40B4-BE49-F238E27FC236}">
                <a16:creationId xmlns:a16="http://schemas.microsoft.com/office/drawing/2014/main" id="{75719811-2A7D-6B46-E0CB-B0A8F6A301C7}"/>
              </a:ext>
            </a:extLst>
          </p:cNvPr>
          <p:cNvSpPr/>
          <p:nvPr/>
        </p:nvSpPr>
        <p:spPr>
          <a:xfrm>
            <a:off x="-117738" y="3526093"/>
            <a:ext cx="12339681" cy="2021967"/>
          </a:xfrm>
          <a:prstGeom prst="rect">
            <a:avLst/>
          </a:prstGeom>
          <a:solidFill>
            <a:srgbClr val="002454">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56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accel="50000" decel="5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accel="50000" decel="5000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accel="50000" decel="5000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583424" y="30433"/>
            <a:ext cx="4610247" cy="613965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10B13735-017D-D00D-9992-62748A65F757}"/>
              </a:ext>
            </a:extLst>
          </p:cNvPr>
          <p:cNvCxnSpPr>
            <a:cxnSpLocks/>
          </p:cNvCxnSpPr>
          <p:nvPr/>
        </p:nvCxnSpPr>
        <p:spPr>
          <a:xfrm>
            <a:off x="409737" y="3334871"/>
            <a:ext cx="6668579"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24" name="object 10">
            <a:extLst>
              <a:ext uri="{FF2B5EF4-FFF2-40B4-BE49-F238E27FC236}">
                <a16:creationId xmlns:a16="http://schemas.microsoft.com/office/drawing/2014/main" id="{17AD2F0A-146F-36E8-CB3F-3FA4A3A1B04A}"/>
              </a:ext>
            </a:extLst>
          </p:cNvPr>
          <p:cNvSpPr txBox="1"/>
          <p:nvPr/>
        </p:nvSpPr>
        <p:spPr>
          <a:xfrm>
            <a:off x="481731" y="4300701"/>
            <a:ext cx="2479963" cy="1417696"/>
          </a:xfrm>
          <a:prstGeom prst="rect">
            <a:avLst/>
          </a:prstGeom>
        </p:spPr>
        <p:txBody>
          <a:bodyPr vert="horz" wrap="square" lIns="0" tIns="108585" rIns="0" bIns="0" rtlCol="0">
            <a:spAutoFit/>
          </a:bodyPr>
          <a:lstStyle/>
          <a:p>
            <a:pPr marL="9525" marR="0" lvl="0" indent="0" algn="l" defTabSz="914400" rtl="0" eaLnBrk="1" fontAlgn="auto" latinLnBrk="0" hangingPunct="1">
              <a:lnSpc>
                <a:spcPct val="100000"/>
              </a:lnSpc>
              <a:spcBef>
                <a:spcPts val="855"/>
              </a:spcBef>
              <a:spcAft>
                <a:spcPts val="0"/>
              </a:spcAft>
              <a:buClrTx/>
              <a:buSzTx/>
              <a:buFontTx/>
              <a:buNone/>
              <a:tabLst/>
              <a:defRPr/>
            </a:pP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PHASE</a:t>
            </a:r>
            <a:r>
              <a:rPr kumimoji="0" lang="en-US" sz="2000" b="1" i="0" u="none" strike="noStrike" kern="1200" cap="none" spc="-31"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a:t>
            </a:r>
            <a:r>
              <a:rPr kumimoji="0" lang="en-US" sz="2000" b="1" i="0" u="none" strike="noStrike" kern="1200" cap="none" spc="-27"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endParaRPr kumimoji="0" lang="en-US" sz="2000" b="1"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525" marR="3811"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9 months</a:t>
            </a:r>
            <a:b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a:t>
            </a:r>
            <a:r>
              <a:rPr kumimoji="0" lang="en-US" sz="20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$750,000</a:t>
            </a:r>
            <a:endParaRPr kumimoji="0" lang="en-US" sz="2000" b="1" i="0" u="none" strike="noStrike" kern="1200" cap="none" spc="0"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bject 11">
            <a:extLst>
              <a:ext uri="{FF2B5EF4-FFF2-40B4-BE49-F238E27FC236}">
                <a16:creationId xmlns:a16="http://schemas.microsoft.com/office/drawing/2014/main" id="{A2186455-2DB6-011E-F100-C4976680898F}"/>
              </a:ext>
            </a:extLst>
          </p:cNvPr>
          <p:cNvSpPr txBox="1"/>
          <p:nvPr/>
        </p:nvSpPr>
        <p:spPr>
          <a:xfrm>
            <a:off x="3115618" y="4300700"/>
            <a:ext cx="2856739" cy="1417696"/>
          </a:xfrm>
          <a:prstGeom prst="rect">
            <a:avLst/>
          </a:prstGeom>
        </p:spPr>
        <p:txBody>
          <a:bodyPr vert="horz" wrap="square" lIns="0" tIns="108585" rIns="0" bIns="0" rtlCol="0">
            <a:spAutoFit/>
          </a:bodyPr>
          <a:lstStyle/>
          <a:p>
            <a:pPr marL="9525" marR="0" lvl="0" indent="0" algn="l" defTabSz="914400" rtl="0" eaLnBrk="1" fontAlgn="auto" latinLnBrk="0" hangingPunct="1">
              <a:lnSpc>
                <a:spcPct val="100000"/>
              </a:lnSpc>
              <a:spcBef>
                <a:spcPts val="855"/>
              </a:spcBef>
              <a:spcAft>
                <a:spcPts val="0"/>
              </a:spcAft>
              <a:buClrTx/>
              <a:buSzTx/>
              <a:buFontTx/>
              <a:buNone/>
              <a:tabLst/>
              <a:defRPr/>
            </a:pP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PHASE</a:t>
            </a:r>
            <a:r>
              <a:rPr kumimoji="0" lang="en-US" sz="2000" b="1" i="0" u="none" strike="noStrike" kern="1200" cap="none" spc="-19"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II</a:t>
            </a:r>
            <a:r>
              <a:rPr kumimoji="0" lang="en-US" sz="2000" b="1" i="0" u="none" strike="noStrike" kern="1200" cap="none" spc="-19"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(IMPLEMENTATION)</a:t>
            </a:r>
            <a:endParaRPr kumimoji="0" lang="en-US" sz="2000" b="1"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525" marR="3811"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24 months</a:t>
            </a:r>
            <a:b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a:t>
            </a:r>
            <a:r>
              <a:rPr kumimoji="0" lang="en-US" sz="20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$5 Million</a:t>
            </a:r>
            <a:endParaRPr kumimoji="0" lang="en-US" sz="2000" b="0" i="0" u="none" strike="noStrike" kern="1200" cap="none" spc="0"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4C95792-11AC-AC07-90E8-ABCE2B486388}"/>
              </a:ext>
            </a:extLst>
          </p:cNvPr>
          <p:cNvSpPr txBox="1"/>
          <p:nvPr/>
        </p:nvSpPr>
        <p:spPr>
          <a:xfrm>
            <a:off x="398592" y="3834269"/>
            <a:ext cx="2356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Two Phases:</a:t>
            </a:r>
          </a:p>
        </p:txBody>
      </p:sp>
      <p:sp>
        <p:nvSpPr>
          <p:cNvPr id="28" name="TextBox 27">
            <a:extLst>
              <a:ext uri="{FF2B5EF4-FFF2-40B4-BE49-F238E27FC236}">
                <a16:creationId xmlns:a16="http://schemas.microsoft.com/office/drawing/2014/main" id="{3F8E6FF3-849F-D7AE-971F-0CA7C1BA552D}"/>
              </a:ext>
            </a:extLst>
          </p:cNvPr>
          <p:cNvSpPr txBox="1"/>
          <p:nvPr/>
        </p:nvSpPr>
        <p:spPr>
          <a:xfrm>
            <a:off x="374212" y="971045"/>
            <a:ext cx="6668579" cy="1985993"/>
          </a:xfrm>
          <a:prstGeom prst="rect">
            <a:avLst/>
          </a:prstGeom>
          <a:noFill/>
        </p:spPr>
        <p:txBody>
          <a:bodyPr wrap="square">
            <a:spAutoFit/>
          </a:bodyPr>
          <a:lstStyle/>
          <a:p>
            <a:pPr marL="0" marR="0" lvl="1" indent="0" algn="l" defTabSz="914400" rtl="0" eaLnBrk="1" fontAlgn="auto" latinLnBrk="0" hangingPunct="1">
              <a:lnSpc>
                <a:spcPct val="125000"/>
              </a:lnSpc>
              <a:spcBef>
                <a:spcPts val="1200"/>
              </a:spcBef>
              <a:spcAft>
                <a:spcPts val="1200"/>
              </a:spcAft>
              <a:buClrTx/>
              <a:buSzTx/>
              <a:buFontTx/>
              <a:buNone/>
              <a:tabLst/>
              <a:defRPr/>
            </a:pP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NSF Convergence Accelerator</a:t>
            </a:r>
            <a:r>
              <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funds transdisciplinary teams through convergence research and innovation processes to stimulate innovative idea sharing and development of sustainable solutions to solve societal challenges.</a:t>
            </a:r>
          </a:p>
        </p:txBody>
      </p:sp>
      <p:sp>
        <p:nvSpPr>
          <p:cNvPr id="29" name="Flowchart: Document 28">
            <a:extLst>
              <a:ext uri="{FF2B5EF4-FFF2-40B4-BE49-F238E27FC236}">
                <a16:creationId xmlns:a16="http://schemas.microsoft.com/office/drawing/2014/main" id="{30B4D412-0D60-0BA3-AA73-8D365674E015}"/>
              </a:ext>
            </a:extLst>
          </p:cNvPr>
          <p:cNvSpPr/>
          <p:nvPr/>
        </p:nvSpPr>
        <p:spPr>
          <a:xfrm flipV="1">
            <a:off x="7559609" y="2514597"/>
            <a:ext cx="5325117" cy="3655475"/>
          </a:xfrm>
          <a:prstGeom prst="flowChartDocumen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18CCB781-D732-C173-F435-C2623CF68A0E}"/>
              </a:ext>
            </a:extLst>
          </p:cNvPr>
          <p:cNvSpPr txBox="1"/>
          <p:nvPr/>
        </p:nvSpPr>
        <p:spPr>
          <a:xfrm>
            <a:off x="7647297" y="2981207"/>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grpSp>
        <p:nvGrpSpPr>
          <p:cNvPr id="4" name="Group 3">
            <a:extLst>
              <a:ext uri="{FF2B5EF4-FFF2-40B4-BE49-F238E27FC236}">
                <a16:creationId xmlns:a16="http://schemas.microsoft.com/office/drawing/2014/main" id="{3BA4F802-A1D8-1FC7-27D2-9775DA31FDED}"/>
              </a:ext>
            </a:extLst>
          </p:cNvPr>
          <p:cNvGrpSpPr>
            <a:grpSpLocks noGrp="1" noUngrp="1" noRot="1" noMove="1" noResize="1"/>
          </p:cNvGrpSpPr>
          <p:nvPr/>
        </p:nvGrpSpPr>
        <p:grpSpPr>
          <a:xfrm>
            <a:off x="0" y="-1"/>
            <a:ext cx="12252960" cy="746927"/>
            <a:chOff x="0" y="-1"/>
            <a:chExt cx="12252960" cy="746927"/>
          </a:xfrm>
        </p:grpSpPr>
        <p:sp>
          <p:nvSpPr>
            <p:cNvPr id="3" name="Rectangle 2">
              <a:extLst>
                <a:ext uri="{FF2B5EF4-FFF2-40B4-BE49-F238E27FC236}">
                  <a16:creationId xmlns:a16="http://schemas.microsoft.com/office/drawing/2014/main" id="{0C7FE20B-49A2-011F-B93E-DDB6B31C2EAD}"/>
                </a:ext>
              </a:extLst>
            </p:cNvPr>
            <p:cNvSpPr>
              <a:spLocks noGrp="1" noRot="1" noMove="1" noResize="1" noEditPoints="1" noAdjustHandles="1" noChangeArrowheads="1" noChangeShapeType="1"/>
            </p:cNvSpPr>
            <p:nvPr/>
          </p:nvSpPr>
          <p:spPr>
            <a:xfrm>
              <a:off x="0" y="-1"/>
              <a:ext cx="12252960" cy="746927"/>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5" name="TextBox 4">
              <a:extLst>
                <a:ext uri="{FF2B5EF4-FFF2-40B4-BE49-F238E27FC236}">
                  <a16:creationId xmlns:a16="http://schemas.microsoft.com/office/drawing/2014/main" id="{FC52486F-5E8A-32E2-1C7E-7A9C7B8D211D}"/>
                </a:ext>
              </a:extLst>
            </p:cNvPr>
            <p:cNvSpPr txBox="1">
              <a:spLocks noGrp="1" noRot="1" noMove="1" noResize="1" noEditPoints="1" noAdjustHandles="1" noChangeArrowheads="1" noChangeShapeType="1"/>
            </p:cNvSpPr>
            <p:nvPr/>
          </p:nvSpPr>
          <p:spPr>
            <a:xfrm>
              <a:off x="938214" y="192622"/>
              <a:ext cx="8230075" cy="338554"/>
            </a:xfrm>
            <a:prstGeom prst="rect">
              <a:avLst/>
            </a:prstGeom>
            <a:noFill/>
          </p:spPr>
          <p:txBody>
            <a:bodyPr wrap="square" lIns="91440" tIns="45720" rIns="91440" bIns="45720" anchor="t">
              <a:spAutoFit/>
            </a:bodyPr>
            <a:lstStyle/>
            <a:p>
              <a:pPr>
                <a:defRPr/>
              </a:pPr>
              <a:r>
                <a:rPr lang="en-US" sz="1600" b="1" kern="0">
                  <a:solidFill>
                    <a:schemeClr val="bg1"/>
                  </a:solidFill>
                  <a:latin typeface="Open Sans"/>
                  <a:ea typeface="Open Sans"/>
                  <a:cs typeface="Open Sans"/>
                </a:rPr>
                <a:t>DIVERSE INNOVATION</a:t>
              </a:r>
              <a:r>
                <a:rPr kumimoji="0" lang="en-US" sz="1600" b="1" i="0" u="none" strike="noStrike" kern="0" cap="none" spc="0" normalizeH="0" baseline="0" noProof="0">
                  <a:ln>
                    <a:noFill/>
                  </a:ln>
                  <a:solidFill>
                    <a:schemeClr val="bg1"/>
                  </a:solidFill>
                  <a:effectLst/>
                  <a:uLnTx/>
                  <a:uFillTx/>
                  <a:latin typeface="Open Sans"/>
                  <a:ea typeface="Open Sans"/>
                  <a:cs typeface="Open Sans"/>
                </a:rPr>
                <a:t> ECOSYSTEMS</a:t>
              </a:r>
              <a:endParaRPr kumimoji="0" lang="en-US" sz="1600" b="0" i="0" u="none" strike="noStrike" kern="1200" cap="none" spc="0" normalizeH="0" baseline="0" noProof="0">
                <a:ln>
                  <a:noFill/>
                </a:ln>
                <a:solidFill>
                  <a:schemeClr val="bg1"/>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46E1E62D-D10D-B003-AE85-2D43E9E89173}"/>
              </a:ext>
            </a:extLst>
          </p:cNvPr>
          <p:cNvSpPr txBox="1"/>
          <p:nvPr/>
        </p:nvSpPr>
        <p:spPr>
          <a:xfrm>
            <a:off x="8313888" y="3580427"/>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12" name="TextBox 11">
            <a:extLst>
              <a:ext uri="{FF2B5EF4-FFF2-40B4-BE49-F238E27FC236}">
                <a16:creationId xmlns:a16="http://schemas.microsoft.com/office/drawing/2014/main" id="{2FD8AB62-5645-737A-0D54-BE5040B9A1D7}"/>
              </a:ext>
            </a:extLst>
          </p:cNvPr>
          <p:cNvSpPr txBox="1"/>
          <p:nvPr/>
        </p:nvSpPr>
        <p:spPr>
          <a:xfrm>
            <a:off x="8313887" y="4221215"/>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3" name="TextBox 12">
            <a:extLst>
              <a:ext uri="{FF2B5EF4-FFF2-40B4-BE49-F238E27FC236}">
                <a16:creationId xmlns:a16="http://schemas.microsoft.com/office/drawing/2014/main" id="{A1873FC8-589D-5FD4-23A8-CA37CE2EA7CF}"/>
              </a:ext>
            </a:extLst>
          </p:cNvPr>
          <p:cNvSpPr txBox="1"/>
          <p:nvPr/>
        </p:nvSpPr>
        <p:spPr>
          <a:xfrm>
            <a:off x="8313888" y="486200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Governments</a:t>
            </a:r>
          </a:p>
        </p:txBody>
      </p:sp>
      <p:sp>
        <p:nvSpPr>
          <p:cNvPr id="14" name="TextBox 13">
            <a:extLst>
              <a:ext uri="{FF2B5EF4-FFF2-40B4-BE49-F238E27FC236}">
                <a16:creationId xmlns:a16="http://schemas.microsoft.com/office/drawing/2014/main" id="{3C41739A-96A6-5C9D-852F-C4DADA4AC2B1}"/>
              </a:ext>
            </a:extLst>
          </p:cNvPr>
          <p:cNvSpPr txBox="1"/>
          <p:nvPr/>
        </p:nvSpPr>
        <p:spPr>
          <a:xfrm>
            <a:off x="8313888" y="5525568"/>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5" name="Group 14">
            <a:extLst>
              <a:ext uri="{FF2B5EF4-FFF2-40B4-BE49-F238E27FC236}">
                <a16:creationId xmlns:a16="http://schemas.microsoft.com/office/drawing/2014/main" id="{E0232EE8-7AE2-5D54-D10D-C96A3A271514}"/>
              </a:ext>
            </a:extLst>
          </p:cNvPr>
          <p:cNvGrpSpPr/>
          <p:nvPr/>
        </p:nvGrpSpPr>
        <p:grpSpPr>
          <a:xfrm>
            <a:off x="7733110" y="4747377"/>
            <a:ext cx="567810" cy="567810"/>
            <a:chOff x="8136462" y="979735"/>
            <a:chExt cx="716206" cy="716206"/>
          </a:xfrm>
        </p:grpSpPr>
        <p:sp>
          <p:nvSpPr>
            <p:cNvPr id="17" name="Oval 16">
              <a:extLst>
                <a:ext uri="{FF2B5EF4-FFF2-40B4-BE49-F238E27FC236}">
                  <a16:creationId xmlns:a16="http://schemas.microsoft.com/office/drawing/2014/main" id="{CA4D951F-26B8-2B08-33D7-94E26901D1D5}"/>
                </a:ext>
              </a:extLst>
            </p:cNvPr>
            <p:cNvSpPr/>
            <p:nvPr/>
          </p:nvSpPr>
          <p:spPr>
            <a:xfrm>
              <a:off x="8157526" y="1008209"/>
              <a:ext cx="659258" cy="659258"/>
            </a:xfrm>
            <a:prstGeom prst="ellipse">
              <a:avLst/>
            </a:prstGeom>
            <a:solidFill>
              <a:srgbClr val="005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A23AB258-1FB7-B910-E452-EEAAA4D9890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36462" y="979735"/>
              <a:ext cx="716206" cy="716206"/>
            </a:xfrm>
            <a:prstGeom prst="rect">
              <a:avLst/>
            </a:prstGeom>
          </p:spPr>
        </p:pic>
      </p:grpSp>
      <p:grpSp>
        <p:nvGrpSpPr>
          <p:cNvPr id="19" name="Group 18">
            <a:extLst>
              <a:ext uri="{FF2B5EF4-FFF2-40B4-BE49-F238E27FC236}">
                <a16:creationId xmlns:a16="http://schemas.microsoft.com/office/drawing/2014/main" id="{D933DB78-9611-4375-2955-A5F48C4FE164}"/>
              </a:ext>
            </a:extLst>
          </p:cNvPr>
          <p:cNvGrpSpPr/>
          <p:nvPr/>
        </p:nvGrpSpPr>
        <p:grpSpPr>
          <a:xfrm>
            <a:off x="7752022" y="4123581"/>
            <a:ext cx="529986" cy="528042"/>
            <a:chOff x="4337392" y="983786"/>
            <a:chExt cx="668496" cy="666044"/>
          </a:xfrm>
        </p:grpSpPr>
        <p:sp>
          <p:nvSpPr>
            <p:cNvPr id="20" name="Oval 19">
              <a:extLst>
                <a:ext uri="{FF2B5EF4-FFF2-40B4-BE49-F238E27FC236}">
                  <a16:creationId xmlns:a16="http://schemas.microsoft.com/office/drawing/2014/main" id="{816A1913-1112-1877-6B22-326ADDE3C8A9}"/>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8D1E5AA6-6C84-5B82-4BB0-19096A733ED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7392" y="983786"/>
              <a:ext cx="659258" cy="659257"/>
            </a:xfrm>
            <a:prstGeom prst="rect">
              <a:avLst/>
            </a:prstGeom>
          </p:spPr>
        </p:pic>
      </p:grpSp>
      <p:grpSp>
        <p:nvGrpSpPr>
          <p:cNvPr id="22" name="Group 21">
            <a:extLst>
              <a:ext uri="{FF2B5EF4-FFF2-40B4-BE49-F238E27FC236}">
                <a16:creationId xmlns:a16="http://schemas.microsoft.com/office/drawing/2014/main" id="{3CF959E1-08A9-6761-4A00-875D50DEDAA9}"/>
              </a:ext>
            </a:extLst>
          </p:cNvPr>
          <p:cNvGrpSpPr/>
          <p:nvPr/>
        </p:nvGrpSpPr>
        <p:grpSpPr>
          <a:xfrm>
            <a:off x="7755685" y="3507462"/>
            <a:ext cx="522661" cy="522661"/>
            <a:chOff x="1618936" y="508094"/>
            <a:chExt cx="659258" cy="659258"/>
          </a:xfrm>
        </p:grpSpPr>
        <p:sp>
          <p:nvSpPr>
            <p:cNvPr id="23" name="Oval 22">
              <a:extLst>
                <a:ext uri="{FF2B5EF4-FFF2-40B4-BE49-F238E27FC236}">
                  <a16:creationId xmlns:a16="http://schemas.microsoft.com/office/drawing/2014/main" id="{81F19B25-9170-9DC8-9224-5F8A1EE187A6}"/>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2FD69107-77D5-4394-F833-B2FA9832653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63766" y="576005"/>
              <a:ext cx="579172" cy="520979"/>
            </a:xfrm>
            <a:prstGeom prst="rect">
              <a:avLst/>
            </a:prstGeom>
          </p:spPr>
        </p:pic>
      </p:grpSp>
      <p:sp>
        <p:nvSpPr>
          <p:cNvPr id="32" name="Oval 31">
            <a:extLst>
              <a:ext uri="{FF2B5EF4-FFF2-40B4-BE49-F238E27FC236}">
                <a16:creationId xmlns:a16="http://schemas.microsoft.com/office/drawing/2014/main" id="{01C898FB-82DF-BF2A-2148-1EB30DA66CE4}"/>
              </a:ext>
            </a:extLst>
          </p:cNvPr>
          <p:cNvSpPr/>
          <p:nvPr/>
        </p:nvSpPr>
        <p:spPr>
          <a:xfrm>
            <a:off x="7750646" y="5433515"/>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5AD8531-01B1-2CA1-2BD9-4B3FDA244E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618" y="5529032"/>
            <a:ext cx="419710" cy="346717"/>
          </a:xfrm>
          <a:prstGeom prst="rect">
            <a:avLst/>
          </a:prstGeom>
        </p:spPr>
      </p:pic>
      <p:pic>
        <p:nvPicPr>
          <p:cNvPr id="2" name="Picture 1" descr="A picture containing graphics, font, symbol, graphic design&#10;&#10;Description automatically generated">
            <a:extLst>
              <a:ext uri="{FF2B5EF4-FFF2-40B4-BE49-F238E27FC236}">
                <a16:creationId xmlns:a16="http://schemas.microsoft.com/office/drawing/2014/main" id="{DFE51DFA-67EF-6B3F-E85D-935CB8A74FC5}"/>
              </a:ext>
            </a:extLst>
          </p:cNvPr>
          <p:cNvPicPr>
            <a:picLocks noGrp="1" noRot="1" noChangeAspect="1" noMove="1" noResize="1" noEditPoints="1" noAdjustHandles="1" noChangeArrowheads="1" noChangeShapeType="1" noCrop="1"/>
          </p:cNvPicPr>
          <p:nvPr/>
        </p:nvPicPr>
        <p:blipFill>
          <a:blip r:embed="rId12" cstate="screen">
            <a:extLst>
              <a:ext uri="{28A0092B-C50C-407E-A947-70E740481C1C}">
                <a14:useLocalDpi xmlns:a14="http://schemas.microsoft.com/office/drawing/2010/main"/>
              </a:ext>
            </a:extLst>
          </a:blip>
          <a:stretch>
            <a:fillRect/>
          </a:stretch>
        </p:blipFill>
        <p:spPr>
          <a:xfrm>
            <a:off x="0" y="-83738"/>
            <a:ext cx="914400" cy="914400"/>
          </a:xfrm>
          <a:prstGeom prst="rect">
            <a:avLst/>
          </a:prstGeom>
        </p:spPr>
      </p:pic>
    </p:spTree>
    <p:extLst>
      <p:ext uri="{BB962C8B-B14F-4D97-AF65-F5344CB8AC3E}">
        <p14:creationId xmlns:p14="http://schemas.microsoft.com/office/powerpoint/2010/main" val="127021792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63960B-995D-1889-0CD5-21655FA4F702}"/>
              </a:ext>
            </a:extLst>
          </p:cNvPr>
          <p:cNvSpPr/>
          <p:nvPr/>
        </p:nvSpPr>
        <p:spPr>
          <a:xfrm>
            <a:off x="1" y="5567833"/>
            <a:ext cx="12191999" cy="783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6">
            <a:extLst>
              <a:ext uri="{FF2B5EF4-FFF2-40B4-BE49-F238E27FC236}">
                <a16:creationId xmlns:a16="http://schemas.microsoft.com/office/drawing/2014/main" id="{07C68E0E-0674-FBDC-365D-982D54CA548A}"/>
              </a:ext>
            </a:extLst>
          </p:cNvPr>
          <p:cNvGraphicFramePr>
            <a:graphicFrameLocks/>
          </p:cNvGraphicFramePr>
          <p:nvPr/>
        </p:nvGraphicFramePr>
        <p:xfrm>
          <a:off x="273348" y="1725153"/>
          <a:ext cx="11521440" cy="999046"/>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770760775"/>
                    </a:ext>
                  </a:extLst>
                </a:gridCol>
                <a:gridCol w="1920240">
                  <a:extLst>
                    <a:ext uri="{9D8B030D-6E8A-4147-A177-3AD203B41FA5}">
                      <a16:colId xmlns:a16="http://schemas.microsoft.com/office/drawing/2014/main" val="1969462740"/>
                    </a:ext>
                  </a:extLst>
                </a:gridCol>
                <a:gridCol w="1920240">
                  <a:extLst>
                    <a:ext uri="{9D8B030D-6E8A-4147-A177-3AD203B41FA5}">
                      <a16:colId xmlns:a16="http://schemas.microsoft.com/office/drawing/2014/main" val="1649149240"/>
                    </a:ext>
                  </a:extLst>
                </a:gridCol>
                <a:gridCol w="1920240">
                  <a:extLst>
                    <a:ext uri="{9D8B030D-6E8A-4147-A177-3AD203B41FA5}">
                      <a16:colId xmlns:a16="http://schemas.microsoft.com/office/drawing/2014/main" val="1946168202"/>
                    </a:ext>
                  </a:extLst>
                </a:gridCol>
                <a:gridCol w="1920240">
                  <a:extLst>
                    <a:ext uri="{9D8B030D-6E8A-4147-A177-3AD203B41FA5}">
                      <a16:colId xmlns:a16="http://schemas.microsoft.com/office/drawing/2014/main" val="4193696802"/>
                    </a:ext>
                  </a:extLst>
                </a:gridCol>
                <a:gridCol w="1920240">
                  <a:extLst>
                    <a:ext uri="{9D8B030D-6E8A-4147-A177-3AD203B41FA5}">
                      <a16:colId xmlns:a16="http://schemas.microsoft.com/office/drawing/2014/main" val="652802909"/>
                    </a:ext>
                  </a:extLst>
                </a:gridCol>
              </a:tblGrid>
              <a:tr h="318661">
                <a:tc>
                  <a:txBody>
                    <a:bodyPr/>
                    <a:lstStyle/>
                    <a:p>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A</a:t>
                      </a:r>
                    </a:p>
                  </a:txBody>
                  <a:tcPr anchor="ctr">
                    <a:lnL w="12700" cmpd="sng">
                      <a:noFill/>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B</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C</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D</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E</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F</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6981533"/>
                  </a:ext>
                </a:extLst>
              </a:tr>
              <a:tr h="663766">
                <a:tc>
                  <a:txBody>
                    <a:bodyPr/>
                    <a:lstStyle/>
                    <a:p>
                      <a:pPr defTabSz="914400">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Open </a:t>
                      </a:r>
                    </a:p>
                    <a:p>
                      <a:pPr defTabSz="914400">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Knowledge Networks</a:t>
                      </a:r>
                    </a:p>
                  </a:txBody>
                  <a:tcPr>
                    <a:lnL w="12700" cmpd="sng">
                      <a:noFill/>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a:ea typeface="Open Sans Light"/>
                          <a:cs typeface="Open Sans Light"/>
                        </a:rPr>
                        <a:t>AI and the Future </a:t>
                      </a:r>
                      <a:endParaRPr lang="en-US" sz="1200">
                        <a:solidFill>
                          <a:schemeClr val="tx1">
                            <a:lumMod val="75000"/>
                            <a:lumOff val="25000"/>
                          </a:schemeClr>
                        </a:solidFill>
                        <a:latin typeface="Open Sans Light"/>
                        <a:ea typeface="Open Sans Light"/>
                        <a:cs typeface="Open Sans Light"/>
                      </a:endParaRPr>
                    </a:p>
                    <a:p>
                      <a:pPr lvl="0">
                        <a:lnSpc>
                          <a:spcPct val="100000"/>
                        </a:lnSpc>
                        <a:buNone/>
                      </a:pPr>
                      <a:r>
                        <a:rPr lang="en-US" sz="1200" b="0" i="0">
                          <a:solidFill>
                            <a:schemeClr val="tx1">
                              <a:lumMod val="75000"/>
                              <a:lumOff val="25000"/>
                            </a:schemeClr>
                          </a:solidFill>
                          <a:latin typeface="Open Sans Light"/>
                          <a:ea typeface="Open Sans Light"/>
                          <a:cs typeface="Open Sans Light"/>
                        </a:rPr>
                        <a:t>of Work</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Quantum </a:t>
                      </a:r>
                    </a:p>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Technology</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AI-Innovation </a:t>
                      </a:r>
                    </a:p>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Data Sharing &amp; Modeling</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Networked </a:t>
                      </a:r>
                    </a:p>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Blue Economy</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Trust &amp; Authenticity in Communication Systems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6828499"/>
                  </a:ext>
                </a:extLst>
              </a:tr>
            </a:tbl>
          </a:graphicData>
        </a:graphic>
      </p:graphicFrame>
      <p:sp>
        <p:nvSpPr>
          <p:cNvPr id="4" name="object 20">
            <a:extLst>
              <a:ext uri="{FF2B5EF4-FFF2-40B4-BE49-F238E27FC236}">
                <a16:creationId xmlns:a16="http://schemas.microsoft.com/office/drawing/2014/main" id="{554C4BCC-A50D-2B5F-FBAC-DECD20F68E11}"/>
              </a:ext>
            </a:extLst>
          </p:cNvPr>
          <p:cNvSpPr/>
          <p:nvPr/>
        </p:nvSpPr>
        <p:spPr>
          <a:xfrm>
            <a:off x="374313" y="2762002"/>
            <a:ext cx="3704317" cy="152892"/>
          </a:xfrm>
          <a:custGeom>
            <a:avLst/>
            <a:gdLst/>
            <a:ahLst/>
            <a:cxnLst/>
            <a:rect l="l" t="t" r="r" b="b"/>
            <a:pathLst>
              <a:path w="7175500" h="139700">
                <a:moveTo>
                  <a:pt x="0" y="0"/>
                </a:moveTo>
                <a:lnTo>
                  <a:pt x="0" y="139699"/>
                </a:lnTo>
                <a:lnTo>
                  <a:pt x="7175500" y="139699"/>
                </a:lnTo>
                <a:lnTo>
                  <a:pt x="7175500" y="0"/>
                </a:lnTo>
              </a:path>
            </a:pathLst>
          </a:custGeom>
          <a:ln w="19050">
            <a:solidFill>
              <a:schemeClr val="bg2">
                <a:lumMod val="75000"/>
              </a:schemeClr>
            </a:solidFill>
          </a:ln>
        </p:spPr>
        <p:txBody>
          <a:bodyPr wrap="square" lIns="0" tIns="0" rIns="0" bIns="0" rtlCol="0"/>
          <a:lstStyle/>
          <a:p>
            <a:endParaRPr sz="1350"/>
          </a:p>
        </p:txBody>
      </p:sp>
      <p:sp>
        <p:nvSpPr>
          <p:cNvPr id="5" name="object 20">
            <a:extLst>
              <a:ext uri="{FF2B5EF4-FFF2-40B4-BE49-F238E27FC236}">
                <a16:creationId xmlns:a16="http://schemas.microsoft.com/office/drawing/2014/main" id="{9B1A950D-B8B4-0F38-89FD-37EE5032403E}"/>
              </a:ext>
            </a:extLst>
          </p:cNvPr>
          <p:cNvSpPr/>
          <p:nvPr/>
        </p:nvSpPr>
        <p:spPr>
          <a:xfrm>
            <a:off x="8007760" y="2732734"/>
            <a:ext cx="3882904" cy="182160"/>
          </a:xfrm>
          <a:custGeom>
            <a:avLst/>
            <a:gdLst/>
            <a:ahLst/>
            <a:cxnLst/>
            <a:rect l="l" t="t" r="r" b="b"/>
            <a:pathLst>
              <a:path w="7175500" h="139700">
                <a:moveTo>
                  <a:pt x="0" y="0"/>
                </a:moveTo>
                <a:lnTo>
                  <a:pt x="0" y="139699"/>
                </a:lnTo>
                <a:lnTo>
                  <a:pt x="7175500" y="139699"/>
                </a:lnTo>
                <a:lnTo>
                  <a:pt x="7175500" y="0"/>
                </a:lnTo>
              </a:path>
            </a:pathLst>
          </a:custGeom>
          <a:ln w="19050">
            <a:solidFill>
              <a:schemeClr val="bg2">
                <a:lumMod val="75000"/>
              </a:schemeClr>
            </a:solidFill>
          </a:ln>
        </p:spPr>
        <p:txBody>
          <a:bodyPr wrap="square" lIns="0" tIns="0" rIns="0" bIns="0" rtlCol="0"/>
          <a:lstStyle/>
          <a:p>
            <a:endParaRPr sz="1350"/>
          </a:p>
        </p:txBody>
      </p:sp>
      <p:grpSp>
        <p:nvGrpSpPr>
          <p:cNvPr id="6" name="Group 5">
            <a:extLst>
              <a:ext uri="{FF2B5EF4-FFF2-40B4-BE49-F238E27FC236}">
                <a16:creationId xmlns:a16="http://schemas.microsoft.com/office/drawing/2014/main" id="{BB0AE841-F2A6-8181-29D1-2AFDC36D8501}"/>
              </a:ext>
            </a:extLst>
          </p:cNvPr>
          <p:cNvGrpSpPr/>
          <p:nvPr/>
        </p:nvGrpSpPr>
        <p:grpSpPr>
          <a:xfrm>
            <a:off x="8863122" y="3029236"/>
            <a:ext cx="2172180" cy="424714"/>
            <a:chOff x="8952412" y="3346474"/>
            <a:chExt cx="2172180" cy="424714"/>
          </a:xfrm>
        </p:grpSpPr>
        <p:sp>
          <p:nvSpPr>
            <p:cNvPr id="7" name="object 15">
              <a:extLst>
                <a:ext uri="{FF2B5EF4-FFF2-40B4-BE49-F238E27FC236}">
                  <a16:creationId xmlns:a16="http://schemas.microsoft.com/office/drawing/2014/main" id="{A6F14E90-8DDE-47F1-F1F0-C463193EFCDD}"/>
                </a:ext>
              </a:extLst>
            </p:cNvPr>
            <p:cNvSpPr txBox="1"/>
            <p:nvPr/>
          </p:nvSpPr>
          <p:spPr>
            <a:xfrm>
              <a:off x="9345370" y="3346474"/>
              <a:ext cx="1386265" cy="225062"/>
            </a:xfrm>
            <a:prstGeom prst="rect">
              <a:avLst/>
            </a:prstGeom>
          </p:spPr>
          <p:txBody>
            <a:bodyPr vert="horz" wrap="square" lIns="0" tIns="9525" rIns="0" bIns="0" rtlCol="0">
              <a:spAutoFit/>
            </a:bodyPr>
            <a:lstStyle/>
            <a:p>
              <a:pPr marL="9525" algn="ctr">
                <a:spcBef>
                  <a:spcPts val="75"/>
                </a:spcBef>
              </a:pPr>
              <a:r>
                <a:rPr lang="en-US" sz="1400" b="1">
                  <a:solidFill>
                    <a:srgbClr val="002554"/>
                  </a:solidFill>
                  <a:latin typeface="Open Sans" panose="020B0606030504020204" pitchFamily="34" charset="0"/>
                  <a:ea typeface="Open Sans" panose="020B0606030504020204" pitchFamily="34" charset="0"/>
                  <a:cs typeface="Open Sans" panose="020B0606030504020204" pitchFamily="34" charset="0"/>
                </a:rPr>
                <a:t>2021 COHORT</a:t>
              </a:r>
            </a:p>
          </p:txBody>
        </p:sp>
        <p:sp>
          <p:nvSpPr>
            <p:cNvPr id="8" name="object 3">
              <a:extLst>
                <a:ext uri="{FF2B5EF4-FFF2-40B4-BE49-F238E27FC236}">
                  <a16:creationId xmlns:a16="http://schemas.microsoft.com/office/drawing/2014/main" id="{0019C1F6-FFB2-64A3-8928-4C1AB3A909F3}"/>
                </a:ext>
              </a:extLst>
            </p:cNvPr>
            <p:cNvSpPr txBox="1"/>
            <p:nvPr/>
          </p:nvSpPr>
          <p:spPr>
            <a:xfrm>
              <a:off x="8952412" y="3546126"/>
              <a:ext cx="2172180" cy="225062"/>
            </a:xfrm>
            <a:prstGeom prst="rect">
              <a:avLst/>
            </a:prstGeom>
          </p:spPr>
          <p:txBody>
            <a:bodyPr vert="horz" wrap="square" lIns="0" tIns="9525" rIns="0" bIns="0" rtlCol="0">
              <a:spAutoFit/>
            </a:bodyPr>
            <a:lstStyle/>
            <a:p>
              <a:pPr marL="9525" algn="ctr">
                <a:spcBef>
                  <a:spcPts val="75"/>
                </a:spcBef>
              </a:pPr>
              <a:r>
                <a:rPr lang="en-US"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Phase 2</a:t>
              </a:r>
            </a:p>
          </p:txBody>
        </p:sp>
      </p:grpSp>
      <p:sp>
        <p:nvSpPr>
          <p:cNvPr id="9" name="object 20">
            <a:extLst>
              <a:ext uri="{FF2B5EF4-FFF2-40B4-BE49-F238E27FC236}">
                <a16:creationId xmlns:a16="http://schemas.microsoft.com/office/drawing/2014/main" id="{63DBC882-8C84-7CC8-BF19-3FAAF74D16F6}"/>
              </a:ext>
            </a:extLst>
          </p:cNvPr>
          <p:cNvSpPr/>
          <p:nvPr/>
        </p:nvSpPr>
        <p:spPr>
          <a:xfrm>
            <a:off x="4222547" y="2724199"/>
            <a:ext cx="3641295" cy="190695"/>
          </a:xfrm>
          <a:custGeom>
            <a:avLst/>
            <a:gdLst/>
            <a:ahLst/>
            <a:cxnLst/>
            <a:rect l="l" t="t" r="r" b="b"/>
            <a:pathLst>
              <a:path w="7175500" h="139700">
                <a:moveTo>
                  <a:pt x="0" y="0"/>
                </a:moveTo>
                <a:lnTo>
                  <a:pt x="0" y="139699"/>
                </a:lnTo>
                <a:lnTo>
                  <a:pt x="7175500" y="139699"/>
                </a:lnTo>
                <a:lnTo>
                  <a:pt x="7175500" y="0"/>
                </a:lnTo>
              </a:path>
            </a:pathLst>
          </a:custGeom>
          <a:ln w="19050">
            <a:solidFill>
              <a:schemeClr val="bg2">
                <a:lumMod val="75000"/>
              </a:schemeClr>
            </a:solidFill>
          </a:ln>
        </p:spPr>
        <p:txBody>
          <a:bodyPr wrap="square" lIns="0" tIns="0" rIns="0" bIns="0" rtlCol="0"/>
          <a:lstStyle/>
          <a:p>
            <a:endParaRPr sz="1350"/>
          </a:p>
        </p:txBody>
      </p:sp>
      <p:grpSp>
        <p:nvGrpSpPr>
          <p:cNvPr id="10" name="Group 9">
            <a:extLst>
              <a:ext uri="{FF2B5EF4-FFF2-40B4-BE49-F238E27FC236}">
                <a16:creationId xmlns:a16="http://schemas.microsoft.com/office/drawing/2014/main" id="{F5BE6D0B-CD79-A9E0-57DF-7C01D0FDECC0}"/>
              </a:ext>
            </a:extLst>
          </p:cNvPr>
          <p:cNvGrpSpPr/>
          <p:nvPr/>
        </p:nvGrpSpPr>
        <p:grpSpPr>
          <a:xfrm>
            <a:off x="4957104" y="3029236"/>
            <a:ext cx="2172180" cy="363867"/>
            <a:chOff x="5081125" y="3346474"/>
            <a:chExt cx="2172180" cy="363867"/>
          </a:xfrm>
        </p:grpSpPr>
        <p:sp>
          <p:nvSpPr>
            <p:cNvPr id="11" name="object 15">
              <a:extLst>
                <a:ext uri="{FF2B5EF4-FFF2-40B4-BE49-F238E27FC236}">
                  <a16:creationId xmlns:a16="http://schemas.microsoft.com/office/drawing/2014/main" id="{2C22BD95-C83E-67E9-92B3-B8439FF438DA}"/>
                </a:ext>
              </a:extLst>
            </p:cNvPr>
            <p:cNvSpPr txBox="1"/>
            <p:nvPr/>
          </p:nvSpPr>
          <p:spPr>
            <a:xfrm>
              <a:off x="5474083" y="3346474"/>
              <a:ext cx="1386265" cy="225062"/>
            </a:xfrm>
            <a:prstGeom prst="rect">
              <a:avLst/>
            </a:prstGeom>
          </p:spPr>
          <p:txBody>
            <a:bodyPr vert="horz" wrap="square" lIns="0" tIns="9525" rIns="0" bIns="0" rtlCol="0">
              <a:spAutoFit/>
            </a:bodyPr>
            <a:lstStyle/>
            <a:p>
              <a:pPr marL="9525" algn="ctr">
                <a:spcBef>
                  <a:spcPts val="75"/>
                </a:spcBef>
              </a:pPr>
              <a:r>
                <a:rPr lang="en-US" sz="1400" b="1">
                  <a:solidFill>
                    <a:srgbClr val="002554"/>
                  </a:solidFill>
                  <a:latin typeface="Open Sans" panose="020B0606030504020204" pitchFamily="34" charset="0"/>
                  <a:ea typeface="Open Sans" panose="020B0606030504020204" pitchFamily="34" charset="0"/>
                  <a:cs typeface="Open Sans" panose="020B0606030504020204" pitchFamily="34" charset="0"/>
                </a:rPr>
                <a:t>2020 COHORT</a:t>
              </a:r>
            </a:p>
          </p:txBody>
        </p:sp>
        <p:sp>
          <p:nvSpPr>
            <p:cNvPr id="12" name="object 3">
              <a:extLst>
                <a:ext uri="{FF2B5EF4-FFF2-40B4-BE49-F238E27FC236}">
                  <a16:creationId xmlns:a16="http://schemas.microsoft.com/office/drawing/2014/main" id="{0D893685-98A5-365B-93CB-8494258CE2EF}"/>
                </a:ext>
              </a:extLst>
            </p:cNvPr>
            <p:cNvSpPr txBox="1"/>
            <p:nvPr/>
          </p:nvSpPr>
          <p:spPr>
            <a:xfrm>
              <a:off x="5081125" y="3546126"/>
              <a:ext cx="2172180" cy="164215"/>
            </a:xfrm>
            <a:prstGeom prst="rect">
              <a:avLst/>
            </a:prstGeom>
          </p:spPr>
          <p:txBody>
            <a:bodyPr vert="horz" wrap="square" lIns="0" tIns="9525" rIns="0" bIns="0" rtlCol="0">
              <a:spAutoFit/>
            </a:bodyPr>
            <a:lstStyle/>
            <a:p>
              <a:pPr marL="9525" algn="ctr">
                <a:spcBef>
                  <a:spcPts val="75"/>
                </a:spcBef>
              </a:pPr>
              <a:r>
                <a:rPr lang="en-US"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Phase 2</a:t>
              </a:r>
            </a:p>
          </p:txBody>
        </p:sp>
      </p:grpSp>
      <p:grpSp>
        <p:nvGrpSpPr>
          <p:cNvPr id="13" name="Group 12">
            <a:extLst>
              <a:ext uri="{FF2B5EF4-FFF2-40B4-BE49-F238E27FC236}">
                <a16:creationId xmlns:a16="http://schemas.microsoft.com/office/drawing/2014/main" id="{7ECB2736-1775-1FA3-F2B4-97F280E7188F}"/>
              </a:ext>
            </a:extLst>
          </p:cNvPr>
          <p:cNvGrpSpPr/>
          <p:nvPr/>
        </p:nvGrpSpPr>
        <p:grpSpPr>
          <a:xfrm>
            <a:off x="1140381" y="3029236"/>
            <a:ext cx="2172180" cy="424714"/>
            <a:chOff x="1140379" y="3346474"/>
            <a:chExt cx="2172180" cy="424714"/>
          </a:xfrm>
        </p:grpSpPr>
        <p:sp>
          <p:nvSpPr>
            <p:cNvPr id="14" name="object 15">
              <a:extLst>
                <a:ext uri="{FF2B5EF4-FFF2-40B4-BE49-F238E27FC236}">
                  <a16:creationId xmlns:a16="http://schemas.microsoft.com/office/drawing/2014/main" id="{D8F40680-959D-6524-0A6A-B9ED7015A73F}"/>
                </a:ext>
              </a:extLst>
            </p:cNvPr>
            <p:cNvSpPr txBox="1"/>
            <p:nvPr/>
          </p:nvSpPr>
          <p:spPr>
            <a:xfrm>
              <a:off x="1533337" y="3346474"/>
              <a:ext cx="1386265" cy="225062"/>
            </a:xfrm>
            <a:prstGeom prst="rect">
              <a:avLst/>
            </a:prstGeom>
          </p:spPr>
          <p:txBody>
            <a:bodyPr vert="horz" wrap="square" lIns="0" tIns="9525" rIns="0" bIns="0" rtlCol="0">
              <a:spAutoFit/>
            </a:bodyPr>
            <a:lstStyle/>
            <a:p>
              <a:pPr marL="9525" algn="ctr">
                <a:spcBef>
                  <a:spcPts val="75"/>
                </a:spcBef>
              </a:pPr>
              <a:r>
                <a:rPr lang="en-US" sz="1400" b="1">
                  <a:solidFill>
                    <a:srgbClr val="002554"/>
                  </a:solidFill>
                  <a:latin typeface="Open Sans" panose="020B0606030504020204" pitchFamily="34" charset="0"/>
                  <a:ea typeface="Open Sans" panose="020B0606030504020204" pitchFamily="34" charset="0"/>
                  <a:cs typeface="Open Sans" panose="020B0606030504020204" pitchFamily="34" charset="0"/>
                </a:rPr>
                <a:t>2019 COHORT</a:t>
              </a:r>
            </a:p>
          </p:txBody>
        </p:sp>
        <p:sp>
          <p:nvSpPr>
            <p:cNvPr id="15" name="object 3">
              <a:extLst>
                <a:ext uri="{FF2B5EF4-FFF2-40B4-BE49-F238E27FC236}">
                  <a16:creationId xmlns:a16="http://schemas.microsoft.com/office/drawing/2014/main" id="{9472762D-8A60-9DA0-1AB2-0449F539371E}"/>
                </a:ext>
              </a:extLst>
            </p:cNvPr>
            <p:cNvSpPr txBox="1"/>
            <p:nvPr/>
          </p:nvSpPr>
          <p:spPr>
            <a:xfrm>
              <a:off x="1140379" y="3546126"/>
              <a:ext cx="2172180" cy="225062"/>
            </a:xfrm>
            <a:prstGeom prst="rect">
              <a:avLst/>
            </a:prstGeom>
          </p:spPr>
          <p:txBody>
            <a:bodyPr vert="horz" wrap="square" lIns="0" tIns="9525" rIns="0" bIns="0" rtlCol="0">
              <a:spAutoFit/>
            </a:bodyPr>
            <a:lstStyle/>
            <a:p>
              <a:pPr marL="9525" algn="ctr">
                <a:spcBef>
                  <a:spcPts val="75"/>
                </a:spcBef>
              </a:pPr>
              <a:r>
                <a:rPr lang="en-US"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Complete</a:t>
              </a:r>
            </a:p>
          </p:txBody>
        </p:sp>
      </p:grpSp>
      <p:graphicFrame>
        <p:nvGraphicFramePr>
          <p:cNvPr id="16" name="Table 6">
            <a:extLst>
              <a:ext uri="{FF2B5EF4-FFF2-40B4-BE49-F238E27FC236}">
                <a16:creationId xmlns:a16="http://schemas.microsoft.com/office/drawing/2014/main" id="{FB874DFB-2A00-F9F5-7CB9-C1FF290818C6}"/>
              </a:ext>
            </a:extLst>
          </p:cNvPr>
          <p:cNvGraphicFramePr>
            <a:graphicFrameLocks/>
          </p:cNvGraphicFramePr>
          <p:nvPr/>
        </p:nvGraphicFramePr>
        <p:xfrm>
          <a:off x="273348" y="4267694"/>
          <a:ext cx="11521440" cy="1202073"/>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770760775"/>
                    </a:ext>
                  </a:extLst>
                </a:gridCol>
                <a:gridCol w="1645920">
                  <a:extLst>
                    <a:ext uri="{9D8B030D-6E8A-4147-A177-3AD203B41FA5}">
                      <a16:colId xmlns:a16="http://schemas.microsoft.com/office/drawing/2014/main" val="1969462740"/>
                    </a:ext>
                  </a:extLst>
                </a:gridCol>
                <a:gridCol w="1645920">
                  <a:extLst>
                    <a:ext uri="{9D8B030D-6E8A-4147-A177-3AD203B41FA5}">
                      <a16:colId xmlns:a16="http://schemas.microsoft.com/office/drawing/2014/main" val="1649149240"/>
                    </a:ext>
                  </a:extLst>
                </a:gridCol>
                <a:gridCol w="1645920">
                  <a:extLst>
                    <a:ext uri="{9D8B030D-6E8A-4147-A177-3AD203B41FA5}">
                      <a16:colId xmlns:a16="http://schemas.microsoft.com/office/drawing/2014/main" val="1946168202"/>
                    </a:ext>
                  </a:extLst>
                </a:gridCol>
                <a:gridCol w="1645920">
                  <a:extLst>
                    <a:ext uri="{9D8B030D-6E8A-4147-A177-3AD203B41FA5}">
                      <a16:colId xmlns:a16="http://schemas.microsoft.com/office/drawing/2014/main" val="4193696802"/>
                    </a:ext>
                  </a:extLst>
                </a:gridCol>
                <a:gridCol w="1645920">
                  <a:extLst>
                    <a:ext uri="{9D8B030D-6E8A-4147-A177-3AD203B41FA5}">
                      <a16:colId xmlns:a16="http://schemas.microsoft.com/office/drawing/2014/main" val="652802909"/>
                    </a:ext>
                  </a:extLst>
                </a:gridCol>
                <a:gridCol w="1645920">
                  <a:extLst>
                    <a:ext uri="{9D8B030D-6E8A-4147-A177-3AD203B41FA5}">
                      <a16:colId xmlns:a16="http://schemas.microsoft.com/office/drawing/2014/main" val="320308811"/>
                    </a:ext>
                  </a:extLst>
                </a:gridCol>
              </a:tblGrid>
              <a:tr h="347548">
                <a:tc>
                  <a:txBody>
                    <a:bodyPr/>
                    <a:lstStyle/>
                    <a:p>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G</a:t>
                      </a:r>
                    </a:p>
                  </a:txBody>
                  <a:tcPr anchor="ctr">
                    <a:lnL w="12700" cmpd="sng">
                      <a:noFill/>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H</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I</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J</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K</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L</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rgbClr val="002554"/>
                          </a:solidFill>
                          <a:latin typeface="Open Sans Semibold" panose="020B0606030504020204" pitchFamily="34" charset="0"/>
                          <a:ea typeface="Open Sans Semibold" panose="020B0606030504020204" pitchFamily="34" charset="0"/>
                          <a:cs typeface="Open Sans Semibold" panose="020B0606030504020204" pitchFamily="34" charset="0"/>
                        </a:rPr>
                        <a:t>Track M</a:t>
                      </a:r>
                    </a:p>
                  </a:txBody>
                  <a:tcPr anchor="ct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6981533"/>
                  </a:ext>
                </a:extLst>
              </a:tr>
              <a:tr h="85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Securely Operating </a:t>
                      </a:r>
                      <a:br>
                        <a:rPr lang="en-US" sz="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br>
                      <a:r>
                        <a:rPr lang="en-US" sz="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Through 5G </a:t>
                      </a:r>
                      <a:r>
                        <a:rPr lang="en-US" sz="1200" b="0" i="0" kern="1200">
                          <a:solidFill>
                            <a:schemeClr val="tx1">
                              <a:lumMod val="75000"/>
                              <a:lumOff val="25000"/>
                            </a:schemeClr>
                          </a:solidFill>
                          <a:effectLst/>
                          <a:latin typeface="Open Sans Light" panose="020B0306030504020204" pitchFamily="34" charset="0"/>
                          <a:ea typeface="Open Sans Light" panose="020B0306030504020204" pitchFamily="34" charset="0"/>
                          <a:cs typeface="Open Sans Light" panose="020B0306030504020204" pitchFamily="34" charset="0"/>
                        </a:rPr>
                        <a:t>Infrastructure</a:t>
                      </a:r>
                      <a:endParaRPr lang="en-US" sz="1200" b="0" i="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a:lnL w="12700" cmpd="sng">
                      <a:noFill/>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kern="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Enhancing Opportunities for Persons with Disabilities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lnSpc>
                          <a:spcPct val="100000"/>
                        </a:lnSpc>
                      </a:pPr>
                      <a:r>
                        <a:rPr lang="en-US" sz="1200" kern="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Sustainable Materials for Global Challenges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Food &amp; Nutrition Security</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a:ea typeface="Open Sans Light"/>
                          <a:cs typeface="Open Sans Light"/>
                        </a:rPr>
                        <a:t>Equitable Water Solutions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a:ea typeface="Open Sans Light"/>
                          <a:cs typeface="Open Sans Light"/>
                        </a:rPr>
                        <a:t>Real-World Chemical Sensing Applications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en-US" sz="1200" b="0" i="0">
                          <a:solidFill>
                            <a:schemeClr val="tx1">
                              <a:lumMod val="75000"/>
                              <a:lumOff val="25000"/>
                            </a:schemeClr>
                          </a:solidFill>
                          <a:latin typeface="Open Sans Light"/>
                          <a:ea typeface="Open Sans Light"/>
                          <a:cs typeface="Open Sans Light"/>
                        </a:rPr>
                        <a:t>Bio-Inspired Design Innovations</a:t>
                      </a:r>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6828499"/>
                  </a:ext>
                </a:extLst>
              </a:tr>
            </a:tbl>
          </a:graphicData>
        </a:graphic>
      </p:graphicFrame>
      <p:sp>
        <p:nvSpPr>
          <p:cNvPr id="17" name="object 20">
            <a:extLst>
              <a:ext uri="{FF2B5EF4-FFF2-40B4-BE49-F238E27FC236}">
                <a16:creationId xmlns:a16="http://schemas.microsoft.com/office/drawing/2014/main" id="{90E463F3-3A21-98FE-44AA-5A91CA6D9495}"/>
              </a:ext>
            </a:extLst>
          </p:cNvPr>
          <p:cNvSpPr/>
          <p:nvPr/>
        </p:nvSpPr>
        <p:spPr>
          <a:xfrm>
            <a:off x="301342" y="5497955"/>
            <a:ext cx="6503889" cy="116327"/>
          </a:xfrm>
          <a:custGeom>
            <a:avLst/>
            <a:gdLst/>
            <a:ahLst/>
            <a:cxnLst/>
            <a:rect l="l" t="t" r="r" b="b"/>
            <a:pathLst>
              <a:path w="7175500" h="139700">
                <a:moveTo>
                  <a:pt x="0" y="0"/>
                </a:moveTo>
                <a:lnTo>
                  <a:pt x="0" y="139699"/>
                </a:lnTo>
                <a:lnTo>
                  <a:pt x="7175500" y="139699"/>
                </a:lnTo>
                <a:lnTo>
                  <a:pt x="7175500" y="0"/>
                </a:lnTo>
              </a:path>
            </a:pathLst>
          </a:custGeom>
          <a:ln w="19050">
            <a:solidFill>
              <a:schemeClr val="bg2">
                <a:lumMod val="75000"/>
              </a:schemeClr>
            </a:solidFill>
          </a:ln>
        </p:spPr>
        <p:txBody>
          <a:bodyPr wrap="square" lIns="0" tIns="0" rIns="0" bIns="0" rtlCol="0"/>
          <a:lstStyle/>
          <a:p>
            <a:endParaRPr sz="1350"/>
          </a:p>
        </p:txBody>
      </p:sp>
      <p:sp>
        <p:nvSpPr>
          <p:cNvPr id="18" name="object 20">
            <a:extLst>
              <a:ext uri="{FF2B5EF4-FFF2-40B4-BE49-F238E27FC236}">
                <a16:creationId xmlns:a16="http://schemas.microsoft.com/office/drawing/2014/main" id="{2DBD5394-9727-CDA0-68AB-13254DE936BE}"/>
              </a:ext>
            </a:extLst>
          </p:cNvPr>
          <p:cNvSpPr/>
          <p:nvPr/>
        </p:nvSpPr>
        <p:spPr>
          <a:xfrm>
            <a:off x="6941823" y="5497955"/>
            <a:ext cx="4948840" cy="116328"/>
          </a:xfrm>
          <a:custGeom>
            <a:avLst/>
            <a:gdLst/>
            <a:ahLst/>
            <a:cxnLst/>
            <a:rect l="l" t="t" r="r" b="b"/>
            <a:pathLst>
              <a:path w="7175500" h="139700">
                <a:moveTo>
                  <a:pt x="0" y="0"/>
                </a:moveTo>
                <a:lnTo>
                  <a:pt x="0" y="139699"/>
                </a:lnTo>
                <a:lnTo>
                  <a:pt x="7175500" y="139699"/>
                </a:lnTo>
                <a:lnTo>
                  <a:pt x="7175500" y="0"/>
                </a:lnTo>
              </a:path>
            </a:pathLst>
          </a:custGeom>
          <a:ln w="19050">
            <a:solidFill>
              <a:schemeClr val="bg2">
                <a:lumMod val="75000"/>
              </a:schemeClr>
            </a:solidFill>
          </a:ln>
        </p:spPr>
        <p:txBody>
          <a:bodyPr wrap="square" lIns="0" tIns="0" rIns="0" bIns="0" rtlCol="0"/>
          <a:lstStyle/>
          <a:p>
            <a:endParaRPr sz="1350"/>
          </a:p>
        </p:txBody>
      </p:sp>
      <p:grpSp>
        <p:nvGrpSpPr>
          <p:cNvPr id="19" name="Group 18">
            <a:extLst>
              <a:ext uri="{FF2B5EF4-FFF2-40B4-BE49-F238E27FC236}">
                <a16:creationId xmlns:a16="http://schemas.microsoft.com/office/drawing/2014/main" id="{2C4EC510-3115-FB7B-E4A2-735CF4B59D7D}"/>
              </a:ext>
            </a:extLst>
          </p:cNvPr>
          <p:cNvGrpSpPr/>
          <p:nvPr/>
        </p:nvGrpSpPr>
        <p:grpSpPr>
          <a:xfrm>
            <a:off x="2467196" y="5704864"/>
            <a:ext cx="2172180" cy="426198"/>
            <a:chOff x="2992538" y="6212602"/>
            <a:chExt cx="2172180" cy="426198"/>
          </a:xfrm>
        </p:grpSpPr>
        <p:sp>
          <p:nvSpPr>
            <p:cNvPr id="20" name="object 15">
              <a:extLst>
                <a:ext uri="{FF2B5EF4-FFF2-40B4-BE49-F238E27FC236}">
                  <a16:creationId xmlns:a16="http://schemas.microsoft.com/office/drawing/2014/main" id="{A12E8C84-ADFA-AC9C-9C8E-B2C64833AD2F}"/>
                </a:ext>
              </a:extLst>
            </p:cNvPr>
            <p:cNvSpPr txBox="1"/>
            <p:nvPr/>
          </p:nvSpPr>
          <p:spPr>
            <a:xfrm>
              <a:off x="3455226" y="6212602"/>
              <a:ext cx="1386265" cy="225062"/>
            </a:xfrm>
            <a:prstGeom prst="rect">
              <a:avLst/>
            </a:prstGeom>
          </p:spPr>
          <p:txBody>
            <a:bodyPr vert="horz" wrap="square" lIns="0" tIns="9525" rIns="0" bIns="0" rtlCol="0">
              <a:spAutoFit/>
            </a:bodyPr>
            <a:lstStyle/>
            <a:p>
              <a:pPr marL="9525" algn="ctr">
                <a:spcBef>
                  <a:spcPts val="75"/>
                </a:spcBef>
              </a:pPr>
              <a:r>
                <a:rPr lang="en-US" sz="1400" b="1">
                  <a:solidFill>
                    <a:srgbClr val="002554"/>
                  </a:solidFill>
                  <a:latin typeface="Open Sans" panose="020B0606030504020204" pitchFamily="34" charset="0"/>
                  <a:ea typeface="Open Sans" panose="020B0606030504020204" pitchFamily="34" charset="0"/>
                  <a:cs typeface="Open Sans" panose="020B0606030504020204" pitchFamily="34" charset="0"/>
                </a:rPr>
                <a:t>2022 COHORT</a:t>
              </a:r>
            </a:p>
          </p:txBody>
        </p:sp>
        <p:sp>
          <p:nvSpPr>
            <p:cNvPr id="21" name="object 3">
              <a:extLst>
                <a:ext uri="{FF2B5EF4-FFF2-40B4-BE49-F238E27FC236}">
                  <a16:creationId xmlns:a16="http://schemas.microsoft.com/office/drawing/2014/main" id="{E8C96506-96CC-C4B0-B23D-1CDF332253F8}"/>
                </a:ext>
              </a:extLst>
            </p:cNvPr>
            <p:cNvSpPr txBox="1"/>
            <p:nvPr/>
          </p:nvSpPr>
          <p:spPr>
            <a:xfrm>
              <a:off x="2992538" y="6413738"/>
              <a:ext cx="2172180" cy="225062"/>
            </a:xfrm>
            <a:prstGeom prst="rect">
              <a:avLst/>
            </a:prstGeom>
          </p:spPr>
          <p:txBody>
            <a:bodyPr vert="horz" wrap="square" lIns="0" tIns="9525" rIns="0" bIns="0" rtlCol="0">
              <a:spAutoFit/>
            </a:bodyPr>
            <a:lstStyle/>
            <a:p>
              <a:pPr marL="9525" algn="ctr">
                <a:spcBef>
                  <a:spcPts val="75"/>
                </a:spcBef>
              </a:pPr>
              <a:r>
                <a:rPr lang="en-US"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Phase 1</a:t>
              </a:r>
            </a:p>
          </p:txBody>
        </p:sp>
      </p:grpSp>
      <p:grpSp>
        <p:nvGrpSpPr>
          <p:cNvPr id="22" name="Group 21">
            <a:extLst>
              <a:ext uri="{FF2B5EF4-FFF2-40B4-BE49-F238E27FC236}">
                <a16:creationId xmlns:a16="http://schemas.microsoft.com/office/drawing/2014/main" id="{79F770CA-6A0B-1DEA-D65E-D911F62115E4}"/>
              </a:ext>
            </a:extLst>
          </p:cNvPr>
          <p:cNvGrpSpPr/>
          <p:nvPr/>
        </p:nvGrpSpPr>
        <p:grpSpPr>
          <a:xfrm>
            <a:off x="8330153" y="5682117"/>
            <a:ext cx="2172180" cy="426198"/>
            <a:chOff x="8195529" y="6189855"/>
            <a:chExt cx="2172180" cy="426198"/>
          </a:xfrm>
        </p:grpSpPr>
        <p:sp>
          <p:nvSpPr>
            <p:cNvPr id="23" name="object 15">
              <a:extLst>
                <a:ext uri="{FF2B5EF4-FFF2-40B4-BE49-F238E27FC236}">
                  <a16:creationId xmlns:a16="http://schemas.microsoft.com/office/drawing/2014/main" id="{58C470F5-F121-6882-EB0D-CFDCC69AC27D}"/>
                </a:ext>
              </a:extLst>
            </p:cNvPr>
            <p:cNvSpPr txBox="1"/>
            <p:nvPr/>
          </p:nvSpPr>
          <p:spPr>
            <a:xfrm>
              <a:off x="8658217" y="6189855"/>
              <a:ext cx="1386265" cy="225062"/>
            </a:xfrm>
            <a:prstGeom prst="rect">
              <a:avLst/>
            </a:prstGeom>
          </p:spPr>
          <p:txBody>
            <a:bodyPr vert="horz" wrap="square" lIns="0" tIns="9525" rIns="0" bIns="0" rtlCol="0">
              <a:spAutoFit/>
            </a:bodyPr>
            <a:lstStyle/>
            <a:p>
              <a:pPr marL="9525" algn="ctr">
                <a:spcBef>
                  <a:spcPts val="75"/>
                </a:spcBef>
              </a:pPr>
              <a:r>
                <a:rPr lang="en-US" sz="1400" b="1">
                  <a:solidFill>
                    <a:srgbClr val="002554"/>
                  </a:solidFill>
                  <a:latin typeface="Open Sans" panose="020B0606030504020204" pitchFamily="34" charset="0"/>
                  <a:ea typeface="Open Sans" panose="020B0606030504020204" pitchFamily="34" charset="0"/>
                  <a:cs typeface="Open Sans" panose="020B0606030504020204" pitchFamily="34" charset="0"/>
                </a:rPr>
                <a:t>2023 COHORT</a:t>
              </a:r>
            </a:p>
          </p:txBody>
        </p:sp>
        <p:sp>
          <p:nvSpPr>
            <p:cNvPr id="24" name="object 3">
              <a:extLst>
                <a:ext uri="{FF2B5EF4-FFF2-40B4-BE49-F238E27FC236}">
                  <a16:creationId xmlns:a16="http://schemas.microsoft.com/office/drawing/2014/main" id="{D3398F60-8C50-EEAA-9FC4-337E142FB769}"/>
                </a:ext>
              </a:extLst>
            </p:cNvPr>
            <p:cNvSpPr txBox="1"/>
            <p:nvPr/>
          </p:nvSpPr>
          <p:spPr>
            <a:xfrm>
              <a:off x="8195529" y="6390991"/>
              <a:ext cx="2172180" cy="225062"/>
            </a:xfrm>
            <a:prstGeom prst="rect">
              <a:avLst/>
            </a:prstGeom>
          </p:spPr>
          <p:txBody>
            <a:bodyPr vert="horz" wrap="square" lIns="0" tIns="9525" rIns="0" bIns="0" rtlCol="0">
              <a:spAutoFit/>
            </a:bodyPr>
            <a:lstStyle/>
            <a:p>
              <a:pPr marL="9525" algn="ctr">
                <a:spcBef>
                  <a:spcPts val="75"/>
                </a:spcBef>
              </a:pPr>
              <a:r>
                <a:rPr lang="en-US" sz="14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Phase 1</a:t>
              </a:r>
            </a:p>
          </p:txBody>
        </p:sp>
      </p:grpSp>
      <p:pic>
        <p:nvPicPr>
          <p:cNvPr id="28" name="Picture 27">
            <a:extLst>
              <a:ext uri="{FF2B5EF4-FFF2-40B4-BE49-F238E27FC236}">
                <a16:creationId xmlns:a16="http://schemas.microsoft.com/office/drawing/2014/main" id="{47A93150-78BF-1D05-6EB3-79EB6AB65F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161069" y="3624151"/>
            <a:ext cx="706276" cy="706276"/>
          </a:xfrm>
          <a:prstGeom prst="rect">
            <a:avLst/>
          </a:prstGeom>
        </p:spPr>
      </p:pic>
      <p:pic>
        <p:nvPicPr>
          <p:cNvPr id="29" name="Picture 28">
            <a:extLst>
              <a:ext uri="{FF2B5EF4-FFF2-40B4-BE49-F238E27FC236}">
                <a16:creationId xmlns:a16="http://schemas.microsoft.com/office/drawing/2014/main" id="{1311E0FD-9506-E46F-127D-C38522FF431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64701" y="3624151"/>
            <a:ext cx="706276" cy="706276"/>
          </a:xfrm>
          <a:prstGeom prst="rect">
            <a:avLst/>
          </a:prstGeom>
        </p:spPr>
      </p:pic>
      <p:pic>
        <p:nvPicPr>
          <p:cNvPr id="30" name="Picture 29">
            <a:extLst>
              <a:ext uri="{FF2B5EF4-FFF2-40B4-BE49-F238E27FC236}">
                <a16:creationId xmlns:a16="http://schemas.microsoft.com/office/drawing/2014/main" id="{A19B83A5-44F6-9412-3B1D-8E191B4E553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215810" y="3575130"/>
            <a:ext cx="755297" cy="755297"/>
          </a:xfrm>
          <a:prstGeom prst="rect">
            <a:avLst/>
          </a:prstGeom>
        </p:spPr>
      </p:pic>
      <p:pic>
        <p:nvPicPr>
          <p:cNvPr id="33" name="Picture 32">
            <a:extLst>
              <a:ext uri="{FF2B5EF4-FFF2-40B4-BE49-F238E27FC236}">
                <a16:creationId xmlns:a16="http://schemas.microsoft.com/office/drawing/2014/main" id="{03AC427E-4EA7-0522-0C8A-40061D8682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60852" y="3575130"/>
            <a:ext cx="755297" cy="755297"/>
          </a:xfrm>
          <a:prstGeom prst="rect">
            <a:avLst/>
          </a:prstGeom>
        </p:spPr>
      </p:pic>
      <p:pic>
        <p:nvPicPr>
          <p:cNvPr id="34" name="Picture 33">
            <a:extLst>
              <a:ext uri="{FF2B5EF4-FFF2-40B4-BE49-F238E27FC236}">
                <a16:creationId xmlns:a16="http://schemas.microsoft.com/office/drawing/2014/main" id="{46857A40-3DB1-1A0F-981F-173B779C20F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509016" y="3624151"/>
            <a:ext cx="706276" cy="706276"/>
          </a:xfrm>
          <a:prstGeom prst="rect">
            <a:avLst/>
          </a:prstGeom>
        </p:spPr>
      </p:pic>
      <p:pic>
        <p:nvPicPr>
          <p:cNvPr id="35" name="Picture 34">
            <a:extLst>
              <a:ext uri="{FF2B5EF4-FFF2-40B4-BE49-F238E27FC236}">
                <a16:creationId xmlns:a16="http://schemas.microsoft.com/office/drawing/2014/main" id="{284AC710-CDB8-F455-DD0B-9D0491E73F4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917132" y="3575130"/>
            <a:ext cx="755297" cy="755297"/>
          </a:xfrm>
          <a:prstGeom prst="rect">
            <a:avLst/>
          </a:prstGeom>
        </p:spPr>
      </p:pic>
      <p:pic>
        <p:nvPicPr>
          <p:cNvPr id="61" name="Picture 60">
            <a:extLst>
              <a:ext uri="{FF2B5EF4-FFF2-40B4-BE49-F238E27FC236}">
                <a16:creationId xmlns:a16="http://schemas.microsoft.com/office/drawing/2014/main" id="{6E075550-2FAA-AF9F-B521-1165D2340D2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85084" y="3575130"/>
            <a:ext cx="755297" cy="755297"/>
          </a:xfrm>
          <a:prstGeom prst="rect">
            <a:avLst/>
          </a:prstGeom>
        </p:spPr>
      </p:pic>
      <p:pic>
        <p:nvPicPr>
          <p:cNvPr id="62" name="Picture 61">
            <a:extLst>
              <a:ext uri="{FF2B5EF4-FFF2-40B4-BE49-F238E27FC236}">
                <a16:creationId xmlns:a16="http://schemas.microsoft.com/office/drawing/2014/main" id="{5C866A7E-B414-B940-58D2-AD9C449C046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940435" y="975196"/>
            <a:ext cx="706276" cy="706276"/>
          </a:xfrm>
          <a:prstGeom prst="rect">
            <a:avLst/>
          </a:prstGeom>
        </p:spPr>
      </p:pic>
      <p:pic>
        <p:nvPicPr>
          <p:cNvPr id="63" name="Picture 62">
            <a:extLst>
              <a:ext uri="{FF2B5EF4-FFF2-40B4-BE49-F238E27FC236}">
                <a16:creationId xmlns:a16="http://schemas.microsoft.com/office/drawing/2014/main" id="{64D513F3-4AFD-4000-3DB8-6B3ED3972B14}"/>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096234" y="975196"/>
            <a:ext cx="706276" cy="706276"/>
          </a:xfrm>
          <a:prstGeom prst="rect">
            <a:avLst/>
          </a:prstGeom>
        </p:spPr>
      </p:pic>
      <p:pic>
        <p:nvPicPr>
          <p:cNvPr id="64" name="Picture 63">
            <a:extLst>
              <a:ext uri="{FF2B5EF4-FFF2-40B4-BE49-F238E27FC236}">
                <a16:creationId xmlns:a16="http://schemas.microsoft.com/office/drawing/2014/main" id="{BE79EEE1-B24D-DAF8-52AF-5CC62B1F868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78629" y="949524"/>
            <a:ext cx="878475" cy="775629"/>
          </a:xfrm>
          <a:prstGeom prst="rect">
            <a:avLst/>
          </a:prstGeom>
        </p:spPr>
      </p:pic>
      <p:pic>
        <p:nvPicPr>
          <p:cNvPr id="65" name="Picture 64">
            <a:extLst>
              <a:ext uri="{FF2B5EF4-FFF2-40B4-BE49-F238E27FC236}">
                <a16:creationId xmlns:a16="http://schemas.microsoft.com/office/drawing/2014/main" id="{215D055A-A27F-3D45-EDBB-7AA75036E1E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062617" y="975196"/>
            <a:ext cx="706276" cy="706276"/>
          </a:xfrm>
          <a:prstGeom prst="rect">
            <a:avLst/>
          </a:prstGeom>
        </p:spPr>
      </p:pic>
      <p:pic>
        <p:nvPicPr>
          <p:cNvPr id="66" name="Picture 65">
            <a:extLst>
              <a:ext uri="{FF2B5EF4-FFF2-40B4-BE49-F238E27FC236}">
                <a16:creationId xmlns:a16="http://schemas.microsoft.com/office/drawing/2014/main" id="{423D6B38-F052-4FCC-6071-D4258749EBE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2263686" y="926175"/>
            <a:ext cx="755297" cy="755297"/>
          </a:xfrm>
          <a:prstGeom prst="rect">
            <a:avLst/>
          </a:prstGeom>
        </p:spPr>
      </p:pic>
      <p:pic>
        <p:nvPicPr>
          <p:cNvPr id="67" name="Picture 66">
            <a:extLst>
              <a:ext uri="{FF2B5EF4-FFF2-40B4-BE49-F238E27FC236}">
                <a16:creationId xmlns:a16="http://schemas.microsoft.com/office/drawing/2014/main" id="{3A031D58-0407-00F4-D1C5-A69E44233A52}"/>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74313" y="950962"/>
            <a:ext cx="655592" cy="774191"/>
          </a:xfrm>
          <a:prstGeom prst="rect">
            <a:avLst/>
          </a:prstGeom>
        </p:spPr>
      </p:pic>
      <p:grpSp>
        <p:nvGrpSpPr>
          <p:cNvPr id="36" name="Group 35">
            <a:extLst>
              <a:ext uri="{FF2B5EF4-FFF2-40B4-BE49-F238E27FC236}">
                <a16:creationId xmlns:a16="http://schemas.microsoft.com/office/drawing/2014/main" id="{BA983887-5763-A5D2-8E32-5CA5B1EC2D2C}"/>
              </a:ext>
            </a:extLst>
          </p:cNvPr>
          <p:cNvGrpSpPr/>
          <p:nvPr/>
        </p:nvGrpSpPr>
        <p:grpSpPr>
          <a:xfrm>
            <a:off x="0" y="-38457"/>
            <a:ext cx="12192000" cy="849356"/>
            <a:chOff x="0" y="-1217845"/>
            <a:chExt cx="12192000" cy="849356"/>
          </a:xfrm>
        </p:grpSpPr>
        <p:sp>
          <p:nvSpPr>
            <p:cNvPr id="32" name="Rectangle 31">
              <a:extLst>
                <a:ext uri="{FF2B5EF4-FFF2-40B4-BE49-F238E27FC236}">
                  <a16:creationId xmlns:a16="http://schemas.microsoft.com/office/drawing/2014/main" id="{57E45C09-215A-2D62-F0D6-FEEA270104E1}"/>
                </a:ext>
              </a:extLst>
            </p:cNvPr>
            <p:cNvSpPr/>
            <p:nvPr/>
          </p:nvSpPr>
          <p:spPr>
            <a:xfrm>
              <a:off x="0" y="-1217845"/>
              <a:ext cx="12192000" cy="849356"/>
            </a:xfrm>
            <a:prstGeom prst="rect">
              <a:avLst/>
            </a:prstGeom>
            <a:solidFill>
              <a:srgbClr val="0D2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9DDB9E79-D591-3CFD-0916-E0D333729269}"/>
                </a:ext>
              </a:extLst>
            </p:cNvPr>
            <p:cNvSpPr txBox="1">
              <a:spLocks/>
            </p:cNvSpPr>
            <p:nvPr/>
          </p:nvSpPr>
          <p:spPr>
            <a:xfrm>
              <a:off x="341972" y="-1051118"/>
              <a:ext cx="9837133" cy="623039"/>
            </a:xfrm>
            <a:prstGeom prst="rect">
              <a:avLst/>
            </a:prstGeom>
          </p:spPr>
          <p:txBody>
            <a:bodyPr anchor="t">
              <a:no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NSF Convergence Accelerator Portfolio </a:t>
              </a:r>
            </a:p>
          </p:txBody>
        </p:sp>
      </p:grpSp>
      <p:pic>
        <p:nvPicPr>
          <p:cNvPr id="37" name="Picture 36">
            <a:extLst>
              <a:ext uri="{FF2B5EF4-FFF2-40B4-BE49-F238E27FC236}">
                <a16:creationId xmlns:a16="http://schemas.microsoft.com/office/drawing/2014/main" id="{0302389C-2DC1-E785-A3B8-B354F73EDA3B}"/>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0" y="6167998"/>
            <a:ext cx="12192000" cy="731520"/>
          </a:xfrm>
          <a:prstGeom prst="rect">
            <a:avLst/>
          </a:prstGeom>
        </p:spPr>
      </p:pic>
      <p:sp>
        <p:nvSpPr>
          <p:cNvPr id="38" name="Rectangle 37">
            <a:extLst>
              <a:ext uri="{FF2B5EF4-FFF2-40B4-BE49-F238E27FC236}">
                <a16:creationId xmlns:a16="http://schemas.microsoft.com/office/drawing/2014/main" id="{69ECD6CA-D6AB-40F4-E578-AE3015B62A2F}"/>
              </a:ext>
            </a:extLst>
          </p:cNvPr>
          <p:cNvSpPr>
            <a:spLocks/>
          </p:cNvSpPr>
          <p:nvPr/>
        </p:nvSpPr>
        <p:spPr>
          <a:xfrm>
            <a:off x="0" y="6167998"/>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38" descr="Text&#10;&#10;Description automatically generated">
            <a:extLst>
              <a:ext uri="{FF2B5EF4-FFF2-40B4-BE49-F238E27FC236}">
                <a16:creationId xmlns:a16="http://schemas.microsoft.com/office/drawing/2014/main" id="{64C7A129-296F-8546-EBEA-DF57D9356831}"/>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r="-20210"/>
          <a:stretch/>
        </p:blipFill>
        <p:spPr>
          <a:xfrm>
            <a:off x="426155" y="6217078"/>
            <a:ext cx="3640087" cy="640922"/>
          </a:xfrm>
          <a:prstGeom prst="rect">
            <a:avLst/>
          </a:prstGeom>
        </p:spPr>
      </p:pic>
      <p:sp>
        <p:nvSpPr>
          <p:cNvPr id="40" name="Slide Number Placeholder 5">
            <a:extLst>
              <a:ext uri="{FF2B5EF4-FFF2-40B4-BE49-F238E27FC236}">
                <a16:creationId xmlns:a16="http://schemas.microsoft.com/office/drawing/2014/main" id="{645D9721-FCC1-A74F-F43C-13E510618151}"/>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16</a:t>
            </a:fld>
            <a:endParaRPr lang="en-US"/>
          </a:p>
        </p:txBody>
      </p:sp>
    </p:spTree>
    <p:extLst>
      <p:ext uri="{BB962C8B-B14F-4D97-AF65-F5344CB8AC3E}">
        <p14:creationId xmlns:p14="http://schemas.microsoft.com/office/powerpoint/2010/main" val="2535319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33"/>
          <a:stretch/>
        </p:blipFill>
        <p:spPr bwMode="auto">
          <a:xfrm>
            <a:off x="7583424" y="96521"/>
            <a:ext cx="4608576" cy="607885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57201" y="3758072"/>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372987" y="993046"/>
            <a:ext cx="7099375" cy="2370714"/>
          </a:xfrm>
          <a:prstGeom prst="rect">
            <a:avLst/>
          </a:prstGeom>
          <a:noFill/>
        </p:spPr>
        <p:txBody>
          <a:bodyPr wrap="square" lIns="91440" tIns="45720" rIns="91440" bIns="45720" anchor="t">
            <a:spAutoFit/>
          </a:bodyPr>
          <a:lstStyle/>
          <a:p>
            <a:pPr marL="0" lvl="1">
              <a:lnSpc>
                <a:spcPct val="125000"/>
              </a:lnSpc>
              <a:spcBef>
                <a:spcPts val="1200"/>
              </a:spcBef>
              <a:spcAft>
                <a:spcPts val="1200"/>
              </a:spcAft>
              <a:defRPr/>
            </a:pPr>
            <a:r>
              <a:rPr lang="en-US" sz="2000" b="1">
                <a:solidFill>
                  <a:schemeClr val="accent1"/>
                </a:solidFill>
                <a:latin typeface="Open Sans"/>
                <a:ea typeface="Open Sans"/>
                <a:cs typeface="Open Sans"/>
              </a:rPr>
              <a:t>NSF Regional</a:t>
            </a:r>
            <a:r>
              <a:rPr kumimoji="0" lang="en-US" sz="2000" b="1" i="0" u="none" strike="noStrike" kern="1200" cap="none" spc="0" normalizeH="0" baseline="0" noProof="0">
                <a:ln>
                  <a:noFill/>
                </a:ln>
                <a:solidFill>
                  <a:schemeClr val="accent1"/>
                </a:solidFill>
                <a:effectLst/>
                <a:uLnTx/>
                <a:uFillTx/>
                <a:latin typeface="Open Sans"/>
                <a:ea typeface="Open Sans"/>
                <a:cs typeface="Open Sans"/>
              </a:rPr>
              <a:t> </a:t>
            </a:r>
            <a:r>
              <a:rPr lang="en-US" sz="2000" b="1">
                <a:solidFill>
                  <a:schemeClr val="accent1"/>
                </a:solidFill>
                <a:latin typeface="Open Sans"/>
                <a:ea typeface="Open Sans"/>
                <a:cs typeface="Open Sans"/>
              </a:rPr>
              <a:t>Innovation Engines (NSF Engines) </a:t>
            </a:r>
            <a:r>
              <a:rPr kumimoji="0" lang="en-US" sz="2000" i="0" u="none" strike="noStrike" kern="1200" cap="none" spc="0" normalizeH="0" baseline="0" noProof="0">
                <a:ln>
                  <a:noFill/>
                </a:ln>
                <a:solidFill>
                  <a:srgbClr val="000000"/>
                </a:solidFill>
                <a:effectLst/>
                <a:uLnTx/>
                <a:uFillTx/>
                <a:latin typeface="Open Sans"/>
                <a:ea typeface="Open Sans"/>
                <a:cs typeface="Open Sans"/>
              </a:rPr>
              <a:t>program supports the development of diverse, regional coalitions to engage in use-inspired research, drive research results to the market and society, promote workforce development, and ultimately stimulate the economy and create new jobs.</a:t>
            </a:r>
          </a:p>
        </p:txBody>
      </p:sp>
      <p:sp>
        <p:nvSpPr>
          <p:cNvPr id="9" name="TextBox 8">
            <a:extLst>
              <a:ext uri="{FF2B5EF4-FFF2-40B4-BE49-F238E27FC236}">
                <a16:creationId xmlns:a16="http://schemas.microsoft.com/office/drawing/2014/main" id="{8F065BB7-4701-1DB4-0F08-F6790A9F86C1}"/>
              </a:ext>
            </a:extLst>
          </p:cNvPr>
          <p:cNvSpPr txBox="1"/>
          <p:nvPr/>
        </p:nvSpPr>
        <p:spPr>
          <a:xfrm>
            <a:off x="372987" y="4137369"/>
            <a:ext cx="6954203" cy="1631216"/>
          </a:xfrm>
          <a:prstGeom prst="rect">
            <a:avLst/>
          </a:prstGeom>
          <a:noFill/>
        </p:spPr>
        <p:txBody>
          <a:bodyPr wrap="square" lIns="91440" tIns="45720" rIns="91440" bIns="45720" anchor="t">
            <a:spAutoFit/>
          </a:bodyPr>
          <a:lstStyle/>
          <a:p>
            <a:pPr>
              <a:tabLst>
                <a:tab pos="0" algn="l"/>
              </a:tabLst>
              <a:defRPr/>
            </a:pPr>
            <a:r>
              <a:rPr lang="en-US" sz="2000" spc="-1">
                <a:solidFill>
                  <a:schemeClr val="bg2">
                    <a:lumMod val="25000"/>
                  </a:schemeClr>
                </a:solidFill>
                <a:latin typeface="Open Sans"/>
                <a:ea typeface="Open Sans"/>
                <a:cs typeface="Open Sans"/>
              </a:rPr>
              <a:t>NSF Engines</a:t>
            </a: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 are funded up to </a:t>
            </a:r>
            <a:r>
              <a:rPr kumimoji="0" lang="en-US" sz="2000" b="1" i="0" u="none" strike="noStrike" kern="1200" cap="none" spc="-1" normalizeH="0" baseline="0" noProof="0">
                <a:ln>
                  <a:noFill/>
                </a:ln>
                <a:solidFill>
                  <a:srgbClr val="005699"/>
                </a:solidFill>
                <a:effectLst/>
                <a:uLnTx/>
                <a:uFillTx/>
                <a:latin typeface="Open Sans"/>
                <a:ea typeface="Open Sans"/>
                <a:cs typeface="Open Sans"/>
              </a:rPr>
              <a:t>$160 million</a:t>
            </a:r>
            <a:endParaRPr lang="en-US" sz="2000" spc="-1">
              <a:solidFill>
                <a:srgbClr val="186DB0"/>
              </a:solidFill>
              <a:latin typeface="Open Sans"/>
              <a:ea typeface="Open Sans"/>
              <a:cs typeface="Open Sans"/>
            </a:endParaRPr>
          </a:p>
          <a:p>
            <a:pPr>
              <a:tabLst>
                <a:tab pos="0" algn="l"/>
              </a:tabLst>
              <a:defRPr/>
            </a:pP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for up to </a:t>
            </a:r>
            <a:r>
              <a:rPr kumimoji="0" lang="en-US" sz="2000" b="1" i="0" u="none" strike="noStrike" kern="1200" cap="none" spc="-1" normalizeH="0" baseline="0" noProof="0">
                <a:ln>
                  <a:noFill/>
                </a:ln>
                <a:solidFill>
                  <a:srgbClr val="005699"/>
                </a:solidFill>
                <a:effectLst/>
                <a:uLnTx/>
                <a:uFillTx/>
                <a:latin typeface="Open Sans"/>
                <a:ea typeface="Open Sans"/>
                <a:cs typeface="Open Sans"/>
              </a:rPr>
              <a:t>10 </a:t>
            </a:r>
            <a:r>
              <a:rPr kumimoji="0" lang="en-US" sz="2000" i="0" u="none" strike="noStrike" kern="1200" cap="none" spc="-1" normalizeH="0" baseline="0" noProof="0">
                <a:ln>
                  <a:noFill/>
                </a:ln>
                <a:solidFill>
                  <a:schemeClr val="bg2">
                    <a:lumMod val="25000"/>
                  </a:schemeClr>
                </a:solidFill>
                <a:effectLst/>
                <a:uLnTx/>
                <a:uFillTx/>
                <a:latin typeface="Open Sans"/>
                <a:ea typeface="Open Sans"/>
                <a:cs typeface="Open Sans"/>
              </a:rPr>
              <a:t>years</a:t>
            </a:r>
          </a:p>
          <a:p>
            <a:pPr marL="0" marR="0" lvl="0" indent="0" defTabSz="914400" rtl="0" eaLnBrk="1" fontAlgn="auto" latinLnBrk="0" hangingPunct="1">
              <a:lnSpc>
                <a:spcPct val="100000"/>
              </a:lnSpc>
              <a:spcBef>
                <a:spcPts val="0"/>
              </a:spcBef>
              <a:spcAft>
                <a:spcPts val="0"/>
              </a:spcAft>
              <a:buClrTx/>
              <a:buSzTx/>
              <a:buFontTx/>
              <a:buNone/>
              <a:tabLst>
                <a:tab pos="0" algn="l"/>
              </a:tabLst>
              <a:defRPr/>
            </a:pPr>
            <a:endParaRPr kumimoji="0" lang="en-US" sz="2000" b="0" i="0" u="none" strike="noStrike" kern="1200" cap="none" spc="-1"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tabLst>
                <a:tab pos="0" algn="l"/>
              </a:tabLst>
              <a:defRPr/>
            </a:pP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NSF Engine Development Awards -</a:t>
            </a:r>
            <a:endParaRPr lang="en-US" sz="2000" spc="-1">
              <a:solidFill>
                <a:schemeClr val="bg2">
                  <a:lumMod val="25000"/>
                </a:schemeClr>
              </a:solidFill>
              <a:latin typeface="Open Sans"/>
              <a:ea typeface="Open Sans"/>
              <a:cs typeface="Open Sans"/>
            </a:endParaRPr>
          </a:p>
          <a:p>
            <a:pPr>
              <a:tabLst>
                <a:tab pos="0" algn="l"/>
              </a:tabLst>
              <a:defRPr/>
            </a:pP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up to </a:t>
            </a:r>
            <a:r>
              <a:rPr kumimoji="0" lang="en-US" sz="2000" b="1" i="0" u="none" strike="noStrike" kern="1200" cap="none" spc="-1" normalizeH="0" baseline="0" noProof="0">
                <a:ln>
                  <a:noFill/>
                </a:ln>
                <a:solidFill>
                  <a:srgbClr val="005699"/>
                </a:solidFill>
                <a:effectLst/>
                <a:uLnTx/>
                <a:uFillTx/>
                <a:latin typeface="Open Sans"/>
                <a:ea typeface="Open Sans"/>
                <a:cs typeface="Open Sans"/>
              </a:rPr>
              <a:t>$1 million</a:t>
            </a:r>
            <a:r>
              <a:rPr kumimoji="0" lang="en-US" sz="2000" b="1" i="0" u="none" strike="noStrike" kern="1200" cap="none" spc="-1" normalizeH="0" baseline="0" noProof="0">
                <a:ln>
                  <a:noFill/>
                </a:ln>
                <a:solidFill>
                  <a:srgbClr val="186DB0"/>
                </a:solidFill>
                <a:effectLst/>
                <a:uLnTx/>
                <a:uFillTx/>
                <a:latin typeface="Open Sans"/>
                <a:ea typeface="Open Sans"/>
                <a:cs typeface="Open Sans"/>
              </a:rPr>
              <a:t> </a:t>
            </a: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for</a:t>
            </a:r>
            <a:r>
              <a:rPr lang="en-US" sz="2000" spc="-1">
                <a:solidFill>
                  <a:schemeClr val="bg2">
                    <a:lumMod val="25000"/>
                  </a:schemeClr>
                </a:solidFill>
                <a:latin typeface="Open Sans"/>
                <a:ea typeface="Open Sans"/>
                <a:cs typeface="Open Sans"/>
              </a:rPr>
              <a:t> </a:t>
            </a: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up to </a:t>
            </a:r>
            <a:r>
              <a:rPr kumimoji="0" lang="en-US" sz="2000" b="1" i="0" u="none" strike="noStrike" kern="1200" cap="none" spc="-1" normalizeH="0" baseline="0" noProof="0">
                <a:ln>
                  <a:noFill/>
                </a:ln>
                <a:solidFill>
                  <a:srgbClr val="005699"/>
                </a:solidFill>
                <a:effectLst/>
                <a:uLnTx/>
                <a:uFillTx/>
                <a:latin typeface="Open Sans"/>
                <a:ea typeface="Open Sans"/>
                <a:cs typeface="Open Sans"/>
              </a:rPr>
              <a:t>2</a:t>
            </a:r>
            <a:r>
              <a:rPr kumimoji="0" lang="en-US" sz="2000" b="0" i="0" u="none" strike="noStrike" kern="1200" cap="none" spc="-1" normalizeH="0" baseline="0" noProof="0">
                <a:ln>
                  <a:noFill/>
                </a:ln>
                <a:solidFill>
                  <a:srgbClr val="005699"/>
                </a:solidFill>
                <a:effectLst/>
                <a:uLnTx/>
                <a:uFillTx/>
                <a:latin typeface="Open Sans"/>
                <a:ea typeface="Open Sans"/>
                <a:cs typeface="Open Sans"/>
              </a:rPr>
              <a:t> </a:t>
            </a:r>
            <a:r>
              <a:rPr kumimoji="0" lang="en-US" sz="2000" b="0" i="0" u="none" strike="noStrike" kern="1200" cap="none" spc="-1" normalizeH="0" baseline="0" noProof="0">
                <a:ln>
                  <a:noFill/>
                </a:ln>
                <a:solidFill>
                  <a:schemeClr val="bg2">
                    <a:lumMod val="25000"/>
                  </a:schemeClr>
                </a:solidFill>
                <a:effectLst/>
                <a:uLnTx/>
                <a:uFillTx/>
                <a:latin typeface="Open Sans"/>
                <a:ea typeface="Open Sans"/>
                <a:cs typeface="Open Sans"/>
              </a:rPr>
              <a:t>years to plan for an Engine.</a:t>
            </a:r>
            <a:r>
              <a:rPr lang="en-US" sz="2000" spc="-1">
                <a:solidFill>
                  <a:schemeClr val="bg2">
                    <a:lumMod val="25000"/>
                  </a:schemeClr>
                </a:solidFill>
                <a:latin typeface="Open Sans"/>
                <a:ea typeface="Open Sans"/>
                <a:cs typeface="Open Sans"/>
              </a:rPr>
              <a:t> </a:t>
            </a:r>
            <a:endParaRPr lang="en-US" sz="2000"/>
          </a:p>
        </p:txBody>
      </p:sp>
      <p:sp>
        <p:nvSpPr>
          <p:cNvPr id="8" name="TextBox 7">
            <a:extLst>
              <a:ext uri="{FF2B5EF4-FFF2-40B4-BE49-F238E27FC236}">
                <a16:creationId xmlns:a16="http://schemas.microsoft.com/office/drawing/2014/main" id="{E8F3706C-DA5F-CB6A-3030-E2A083228F78}"/>
              </a:ext>
            </a:extLst>
          </p:cNvPr>
          <p:cNvSpPr txBox="1"/>
          <p:nvPr/>
        </p:nvSpPr>
        <p:spPr>
          <a:xfrm>
            <a:off x="938214" y="192622"/>
            <a:ext cx="8230075" cy="338554"/>
          </a:xfrm>
          <a:prstGeom prst="rect">
            <a:avLst/>
          </a:prstGeom>
          <a:noFill/>
        </p:spPr>
        <p:txBody>
          <a:bodyPr wrap="square" lIns="91440" tIns="45720" rIns="91440" bIns="45720" anchor="t">
            <a:spAutoFit/>
          </a:bodyPr>
          <a:lstStyle/>
          <a:p>
            <a:pPr>
              <a:defRPr/>
            </a:pPr>
            <a:r>
              <a:rPr lang="en-US" sz="1600" b="1" kern="0">
                <a:solidFill>
                  <a:schemeClr val="bg1"/>
                </a:solidFill>
                <a:latin typeface="Open Sans"/>
                <a:ea typeface="Open Sans"/>
                <a:cs typeface="Open Sans"/>
              </a:rPr>
              <a:t>DIVERSE INNOVATION</a:t>
            </a:r>
            <a:r>
              <a:rPr kumimoji="0" lang="en-US" sz="1600" b="1" i="0" u="none" strike="noStrike" kern="0" cap="none" spc="0" normalizeH="0" baseline="0" noProof="0">
                <a:ln>
                  <a:noFill/>
                </a:ln>
                <a:solidFill>
                  <a:schemeClr val="bg1"/>
                </a:solidFill>
                <a:effectLst/>
                <a:uLnTx/>
                <a:uFillTx/>
                <a:latin typeface="Open Sans"/>
                <a:ea typeface="Open Sans"/>
                <a:cs typeface="Open Sans"/>
              </a:rPr>
              <a:t> ECOSYSTEMS</a:t>
            </a:r>
            <a:endParaRPr kumimoji="0" lang="en-US" sz="1600" b="0" i="0" u="none" strike="noStrike" kern="1200" cap="none" spc="0" normalizeH="0" baseline="0" noProof="0">
              <a:ln>
                <a:noFill/>
              </a:ln>
              <a:solidFill>
                <a:schemeClr val="bg1"/>
              </a:solidFill>
              <a:effectLst/>
              <a:uLnTx/>
              <a:uFillTx/>
              <a:latin typeface="Calibri"/>
              <a:ea typeface="+mn-ea"/>
              <a:cs typeface="+mn-cs"/>
            </a:endParaRPr>
          </a:p>
        </p:txBody>
      </p:sp>
      <p:pic>
        <p:nvPicPr>
          <p:cNvPr id="17" name="Picture 16" descr="A picture containing graphics, font, symbol, graphic design&#10;&#10;Description automatically generated">
            <a:extLst>
              <a:ext uri="{FF2B5EF4-FFF2-40B4-BE49-F238E27FC236}">
                <a16:creationId xmlns:a16="http://schemas.microsoft.com/office/drawing/2014/main" id="{3217B1CE-308F-8DF4-D5C1-6C92EEA1865F}"/>
              </a:ext>
            </a:extLst>
          </p:cNvPr>
          <p:cNvPicPr>
            <a:picLocks noGrp="1" noRo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0" y="-83738"/>
            <a:ext cx="914400" cy="914400"/>
          </a:xfrm>
          <a:prstGeom prst="rect">
            <a:avLst/>
          </a:prstGeom>
        </p:spPr>
      </p:pic>
      <p:sp>
        <p:nvSpPr>
          <p:cNvPr id="4" name="Flowchart: Document 28">
            <a:extLst>
              <a:ext uri="{FF2B5EF4-FFF2-40B4-BE49-F238E27FC236}">
                <a16:creationId xmlns:a16="http://schemas.microsoft.com/office/drawing/2014/main" id="{1736B3D8-25CD-EA17-F9E1-AA186AE01FDA}"/>
              </a:ext>
            </a:extLst>
          </p:cNvPr>
          <p:cNvSpPr/>
          <p:nvPr/>
        </p:nvSpPr>
        <p:spPr>
          <a:xfrm flipV="1">
            <a:off x="7559609" y="2936837"/>
            <a:ext cx="5325117" cy="3233234"/>
          </a:xfrm>
          <a:prstGeom prst="flowChartDocumen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23B4009E-4416-13B9-E54D-E320C634EB7D}"/>
              </a:ext>
            </a:extLst>
          </p:cNvPr>
          <p:cNvSpPr txBox="1"/>
          <p:nvPr/>
        </p:nvSpPr>
        <p:spPr>
          <a:xfrm>
            <a:off x="7647297" y="3293182"/>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6" name="TextBox 5">
            <a:extLst>
              <a:ext uri="{FF2B5EF4-FFF2-40B4-BE49-F238E27FC236}">
                <a16:creationId xmlns:a16="http://schemas.microsoft.com/office/drawing/2014/main" id="{DEF4BCD6-2E6E-FB09-3FBC-0DB703E398C7}"/>
              </a:ext>
            </a:extLst>
          </p:cNvPr>
          <p:cNvSpPr txBox="1"/>
          <p:nvPr/>
        </p:nvSpPr>
        <p:spPr>
          <a:xfrm>
            <a:off x="8313888" y="3817096"/>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12" name="TextBox 11">
            <a:extLst>
              <a:ext uri="{FF2B5EF4-FFF2-40B4-BE49-F238E27FC236}">
                <a16:creationId xmlns:a16="http://schemas.microsoft.com/office/drawing/2014/main" id="{5AD4B065-D499-C8D5-E781-F7459C552752}"/>
              </a:ext>
            </a:extLst>
          </p:cNvPr>
          <p:cNvSpPr txBox="1"/>
          <p:nvPr/>
        </p:nvSpPr>
        <p:spPr>
          <a:xfrm>
            <a:off x="8313887" y="4457886"/>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3" name="TextBox 12">
            <a:extLst>
              <a:ext uri="{FF2B5EF4-FFF2-40B4-BE49-F238E27FC236}">
                <a16:creationId xmlns:a16="http://schemas.microsoft.com/office/drawing/2014/main" id="{5582DD9D-FD18-C5B8-E85B-6B57FD7B93AE}"/>
              </a:ext>
            </a:extLst>
          </p:cNvPr>
          <p:cNvSpPr txBox="1"/>
          <p:nvPr/>
        </p:nvSpPr>
        <p:spPr>
          <a:xfrm>
            <a:off x="8313888" y="5077158"/>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Governments</a:t>
            </a:r>
          </a:p>
        </p:txBody>
      </p:sp>
      <p:sp>
        <p:nvSpPr>
          <p:cNvPr id="15" name="TextBox 14">
            <a:extLst>
              <a:ext uri="{FF2B5EF4-FFF2-40B4-BE49-F238E27FC236}">
                <a16:creationId xmlns:a16="http://schemas.microsoft.com/office/drawing/2014/main" id="{F24A334C-C149-3701-6770-58BD45DA7DAE}"/>
              </a:ext>
            </a:extLst>
          </p:cNvPr>
          <p:cNvSpPr txBox="1"/>
          <p:nvPr/>
        </p:nvSpPr>
        <p:spPr>
          <a:xfrm>
            <a:off x="8313888" y="568693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8" name="Group 17">
            <a:extLst>
              <a:ext uri="{FF2B5EF4-FFF2-40B4-BE49-F238E27FC236}">
                <a16:creationId xmlns:a16="http://schemas.microsoft.com/office/drawing/2014/main" id="{E0EE9145-8706-70FA-D490-AC4B5B3B3980}"/>
              </a:ext>
            </a:extLst>
          </p:cNvPr>
          <p:cNvGrpSpPr/>
          <p:nvPr/>
        </p:nvGrpSpPr>
        <p:grpSpPr>
          <a:xfrm>
            <a:off x="7733110" y="4962531"/>
            <a:ext cx="567810" cy="567810"/>
            <a:chOff x="8136462" y="979735"/>
            <a:chExt cx="716206" cy="716206"/>
          </a:xfrm>
        </p:grpSpPr>
        <p:sp>
          <p:nvSpPr>
            <p:cNvPr id="19" name="Oval 18">
              <a:extLst>
                <a:ext uri="{FF2B5EF4-FFF2-40B4-BE49-F238E27FC236}">
                  <a16:creationId xmlns:a16="http://schemas.microsoft.com/office/drawing/2014/main" id="{1BBE8FED-13AF-100D-0625-AF686718D0FA}"/>
                </a:ext>
              </a:extLst>
            </p:cNvPr>
            <p:cNvSpPr/>
            <p:nvPr/>
          </p:nvSpPr>
          <p:spPr>
            <a:xfrm>
              <a:off x="8157526" y="1008209"/>
              <a:ext cx="659258" cy="659258"/>
            </a:xfrm>
            <a:prstGeom prst="ellipse">
              <a:avLst/>
            </a:prstGeom>
            <a:solidFill>
              <a:srgbClr val="005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201E5DF2-013F-4A86-F780-6DADDDEE2C6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36462" y="979735"/>
              <a:ext cx="716206" cy="716206"/>
            </a:xfrm>
            <a:prstGeom prst="rect">
              <a:avLst/>
            </a:prstGeom>
          </p:spPr>
        </p:pic>
      </p:grpSp>
      <p:grpSp>
        <p:nvGrpSpPr>
          <p:cNvPr id="21" name="Group 20">
            <a:extLst>
              <a:ext uri="{FF2B5EF4-FFF2-40B4-BE49-F238E27FC236}">
                <a16:creationId xmlns:a16="http://schemas.microsoft.com/office/drawing/2014/main" id="{5D9A57E4-20B3-B91F-74DA-A21BB63EE7E0}"/>
              </a:ext>
            </a:extLst>
          </p:cNvPr>
          <p:cNvGrpSpPr/>
          <p:nvPr/>
        </p:nvGrpSpPr>
        <p:grpSpPr>
          <a:xfrm>
            <a:off x="7752022" y="4360252"/>
            <a:ext cx="529986" cy="528042"/>
            <a:chOff x="4337392" y="983786"/>
            <a:chExt cx="668496" cy="666044"/>
          </a:xfrm>
        </p:grpSpPr>
        <p:sp>
          <p:nvSpPr>
            <p:cNvPr id="22" name="Oval 21">
              <a:extLst>
                <a:ext uri="{FF2B5EF4-FFF2-40B4-BE49-F238E27FC236}">
                  <a16:creationId xmlns:a16="http://schemas.microsoft.com/office/drawing/2014/main" id="{BA0791C9-FAB7-7DDA-5EE7-AADB59FAD344}"/>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154A3D6E-BE00-3C81-D17D-D177F28C31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37392" y="983786"/>
              <a:ext cx="659258" cy="659257"/>
            </a:xfrm>
            <a:prstGeom prst="rect">
              <a:avLst/>
            </a:prstGeom>
          </p:spPr>
        </p:pic>
      </p:grpSp>
      <p:grpSp>
        <p:nvGrpSpPr>
          <p:cNvPr id="24" name="Group 23">
            <a:extLst>
              <a:ext uri="{FF2B5EF4-FFF2-40B4-BE49-F238E27FC236}">
                <a16:creationId xmlns:a16="http://schemas.microsoft.com/office/drawing/2014/main" id="{E1F779A2-E6F4-E004-F379-56ECBF763549}"/>
              </a:ext>
            </a:extLst>
          </p:cNvPr>
          <p:cNvGrpSpPr/>
          <p:nvPr/>
        </p:nvGrpSpPr>
        <p:grpSpPr>
          <a:xfrm>
            <a:off x="7755685" y="3744131"/>
            <a:ext cx="522661" cy="522661"/>
            <a:chOff x="1618936" y="508094"/>
            <a:chExt cx="659258" cy="659258"/>
          </a:xfrm>
        </p:grpSpPr>
        <p:sp>
          <p:nvSpPr>
            <p:cNvPr id="25" name="Oval 24">
              <a:extLst>
                <a:ext uri="{FF2B5EF4-FFF2-40B4-BE49-F238E27FC236}">
                  <a16:creationId xmlns:a16="http://schemas.microsoft.com/office/drawing/2014/main" id="{F00FE6C6-DC17-2574-E7CB-BFC9FEEE9C4A}"/>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3DAC4C41-35E3-890B-419F-860AA31EB97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63766" y="576005"/>
              <a:ext cx="579172" cy="520979"/>
            </a:xfrm>
            <a:prstGeom prst="rect">
              <a:avLst/>
            </a:prstGeom>
          </p:spPr>
        </p:pic>
      </p:grpSp>
      <p:sp>
        <p:nvSpPr>
          <p:cNvPr id="27" name="Oval 26">
            <a:extLst>
              <a:ext uri="{FF2B5EF4-FFF2-40B4-BE49-F238E27FC236}">
                <a16:creationId xmlns:a16="http://schemas.microsoft.com/office/drawing/2014/main" id="{3561D0F0-0EBA-CB50-7AAA-B54024ABB9F3}"/>
              </a:ext>
            </a:extLst>
          </p:cNvPr>
          <p:cNvSpPr/>
          <p:nvPr/>
        </p:nvSpPr>
        <p:spPr>
          <a:xfrm>
            <a:off x="7750646" y="5594881"/>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A87FEC5C-0625-BB00-BC7C-3A1385535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01618" y="5690398"/>
            <a:ext cx="419710" cy="346717"/>
          </a:xfrm>
          <a:prstGeom prst="rect">
            <a:avLst/>
          </a:prstGeom>
        </p:spPr>
      </p:pic>
      <p:grpSp>
        <p:nvGrpSpPr>
          <p:cNvPr id="34" name="Group 33">
            <a:extLst>
              <a:ext uri="{FF2B5EF4-FFF2-40B4-BE49-F238E27FC236}">
                <a16:creationId xmlns:a16="http://schemas.microsoft.com/office/drawing/2014/main" id="{341A8F1F-B7A7-EAC8-478B-F71C477EA40F}"/>
              </a:ext>
            </a:extLst>
          </p:cNvPr>
          <p:cNvGrpSpPr/>
          <p:nvPr/>
        </p:nvGrpSpPr>
        <p:grpSpPr>
          <a:xfrm>
            <a:off x="0" y="-95301"/>
            <a:ext cx="12252960" cy="914400"/>
            <a:chOff x="0" y="-95301"/>
            <a:chExt cx="12252960" cy="914400"/>
          </a:xfrm>
        </p:grpSpPr>
        <p:grpSp>
          <p:nvGrpSpPr>
            <p:cNvPr id="29" name="Group 28">
              <a:extLst>
                <a:ext uri="{FF2B5EF4-FFF2-40B4-BE49-F238E27FC236}">
                  <a16:creationId xmlns:a16="http://schemas.microsoft.com/office/drawing/2014/main" id="{E0C87A5D-592E-BFF1-5522-AB827A0FE9E5}"/>
                </a:ext>
              </a:extLst>
            </p:cNvPr>
            <p:cNvGrpSpPr/>
            <p:nvPr/>
          </p:nvGrpSpPr>
          <p:grpSpPr>
            <a:xfrm>
              <a:off x="0" y="-1"/>
              <a:ext cx="12252960" cy="746927"/>
              <a:chOff x="0" y="-1"/>
              <a:chExt cx="12252960" cy="746927"/>
            </a:xfrm>
          </p:grpSpPr>
          <p:sp>
            <p:nvSpPr>
              <p:cNvPr id="31" name="Rectangle 30">
                <a:extLst>
                  <a:ext uri="{FF2B5EF4-FFF2-40B4-BE49-F238E27FC236}">
                    <a16:creationId xmlns:a16="http://schemas.microsoft.com/office/drawing/2014/main" id="{BA579A16-0540-B87B-FFD2-842BFE92E717}"/>
                  </a:ext>
                </a:extLst>
              </p:cNvPr>
              <p:cNvSpPr/>
              <p:nvPr/>
            </p:nvSpPr>
            <p:spPr>
              <a:xfrm>
                <a:off x="0" y="-1"/>
                <a:ext cx="12252960" cy="746927"/>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32" name="TextBox 31">
                <a:extLst>
                  <a:ext uri="{FF2B5EF4-FFF2-40B4-BE49-F238E27FC236}">
                    <a16:creationId xmlns:a16="http://schemas.microsoft.com/office/drawing/2014/main" id="{37ED7F78-3069-55D1-E805-5632FDDB1DA3}"/>
                  </a:ext>
                </a:extLst>
              </p:cNvPr>
              <p:cNvSpPr txBox="1"/>
              <p:nvPr/>
            </p:nvSpPr>
            <p:spPr>
              <a:xfrm>
                <a:off x="938214" y="192622"/>
                <a:ext cx="8230075" cy="338554"/>
              </a:xfrm>
              <a:prstGeom prst="rect">
                <a:avLst/>
              </a:prstGeom>
              <a:noFill/>
            </p:spPr>
            <p:txBody>
              <a:bodyPr wrap="square" lIns="91440" tIns="45720" rIns="91440" bIns="45720" anchor="t">
                <a:spAutoFit/>
              </a:bodyPr>
              <a:lstStyle/>
              <a:p>
                <a:pPr>
                  <a:defRPr/>
                </a:pPr>
                <a:r>
                  <a:rPr lang="en-US" sz="1600" b="1" kern="0">
                    <a:solidFill>
                      <a:schemeClr val="bg1"/>
                    </a:solidFill>
                    <a:latin typeface="Open Sans"/>
                    <a:ea typeface="Open Sans"/>
                    <a:cs typeface="Open Sans"/>
                  </a:rPr>
                  <a:t>DIVERSE INNOVATION</a:t>
                </a:r>
                <a:r>
                  <a:rPr kumimoji="0" lang="en-US" sz="1600" b="1" i="0" u="none" strike="noStrike" kern="0" cap="none" spc="0" normalizeH="0" baseline="0" noProof="0">
                    <a:ln>
                      <a:noFill/>
                    </a:ln>
                    <a:solidFill>
                      <a:schemeClr val="bg1"/>
                    </a:solidFill>
                    <a:effectLst/>
                    <a:uLnTx/>
                    <a:uFillTx/>
                    <a:latin typeface="Open Sans"/>
                    <a:ea typeface="Open Sans"/>
                    <a:cs typeface="Open Sans"/>
                  </a:rPr>
                  <a:t> ECOSYSTEMS</a:t>
                </a:r>
                <a:endParaRPr kumimoji="0" lang="en-US" sz="1600" b="0" i="0" u="none" strike="noStrike" kern="1200" cap="none" spc="0" normalizeH="0" baseline="0" noProof="0">
                  <a:ln>
                    <a:noFill/>
                  </a:ln>
                  <a:solidFill>
                    <a:schemeClr val="bg1"/>
                  </a:solidFill>
                  <a:effectLst/>
                  <a:uLnTx/>
                  <a:uFillTx/>
                  <a:latin typeface="Calibri"/>
                  <a:ea typeface="+mn-ea"/>
                  <a:cs typeface="+mn-cs"/>
                </a:endParaRPr>
              </a:p>
            </p:txBody>
          </p:sp>
        </p:grpSp>
        <p:pic>
          <p:nvPicPr>
            <p:cNvPr id="33" name="Picture 32" descr="A picture containing graphics, font, symbol, graphic design&#10;&#10;Description automatically generated">
              <a:extLst>
                <a:ext uri="{FF2B5EF4-FFF2-40B4-BE49-F238E27FC236}">
                  <a16:creationId xmlns:a16="http://schemas.microsoft.com/office/drawing/2014/main" id="{C5486685-CB69-2B5A-81C3-7B25F62CCD5A}"/>
                </a:ext>
              </a:extLst>
            </p:cNvPr>
            <p:cNvPicPr/>
            <p:nvPr/>
          </p:nvPicPr>
          <p:blipFill>
            <a:blip r:embed="rId4" cstate="screen">
              <a:extLst>
                <a:ext uri="{28A0092B-C50C-407E-A947-70E740481C1C}">
                  <a14:useLocalDpi xmlns:a14="http://schemas.microsoft.com/office/drawing/2010/main"/>
                </a:ext>
              </a:extLst>
            </a:blip>
            <a:stretch>
              <a:fillRect/>
            </a:stretch>
          </p:blipFill>
          <p:spPr>
            <a:xfrm>
              <a:off x="111062" y="-95301"/>
              <a:ext cx="914400" cy="914400"/>
            </a:xfrm>
            <a:prstGeom prst="rect">
              <a:avLst/>
            </a:prstGeom>
          </p:spPr>
        </p:pic>
      </p:grpSp>
    </p:spTree>
    <p:extLst>
      <p:ext uri="{BB962C8B-B14F-4D97-AF65-F5344CB8AC3E}">
        <p14:creationId xmlns:p14="http://schemas.microsoft.com/office/powerpoint/2010/main" val="81756692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1st Map-44 States">
            <a:extLst>
              <a:ext uri="{FF2B5EF4-FFF2-40B4-BE49-F238E27FC236}">
                <a16:creationId xmlns:a16="http://schemas.microsoft.com/office/drawing/2014/main" id="{5BE93E1A-EA5A-6E20-5F29-14E5344414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65176"/>
            <a:ext cx="12191238" cy="6858000"/>
          </a:xfrm>
          <a:prstGeom prst="rect">
            <a:avLst/>
          </a:prstGeom>
        </p:spPr>
      </p:pic>
      <p:pic>
        <p:nvPicPr>
          <p:cNvPr id="37" name="1-Map" hidden="1">
            <a:extLst>
              <a:ext uri="{FF2B5EF4-FFF2-40B4-BE49-F238E27FC236}">
                <a16:creationId xmlns:a16="http://schemas.microsoft.com/office/drawing/2014/main" id="{D6EE289B-15C1-29FC-BC1B-F5C971428E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260392"/>
            <a:ext cx="12191238" cy="6858000"/>
          </a:xfrm>
          <a:prstGeom prst="rect">
            <a:avLst/>
          </a:prstGeom>
        </p:spPr>
      </p:pic>
      <p:pic>
        <p:nvPicPr>
          <p:cNvPr id="39" name="2-Map" hidden="1">
            <a:extLst>
              <a:ext uri="{FF2B5EF4-FFF2-40B4-BE49-F238E27FC236}">
                <a16:creationId xmlns:a16="http://schemas.microsoft.com/office/drawing/2014/main" id="{38FBBB34-7254-7049-183D-76BCD25CEC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41" name="3-Map" hidden="1">
            <a:extLst>
              <a:ext uri="{FF2B5EF4-FFF2-40B4-BE49-F238E27FC236}">
                <a16:creationId xmlns:a16="http://schemas.microsoft.com/office/drawing/2014/main" id="{A4B2D259-E9F4-EAF3-F4FD-F4E8B327CBA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43" name="4-Map" hidden="1">
            <a:extLst>
              <a:ext uri="{FF2B5EF4-FFF2-40B4-BE49-F238E27FC236}">
                <a16:creationId xmlns:a16="http://schemas.microsoft.com/office/drawing/2014/main" id="{E14B8DFD-87BE-4234-59F9-53C9B978750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47" name="5-Map" hidden="1">
            <a:extLst>
              <a:ext uri="{FF2B5EF4-FFF2-40B4-BE49-F238E27FC236}">
                <a16:creationId xmlns:a16="http://schemas.microsoft.com/office/drawing/2014/main" id="{8EDB699D-7236-BCA4-B5B2-F10CB0248DA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49" name="6-Map" hidden="1">
            <a:extLst>
              <a:ext uri="{FF2B5EF4-FFF2-40B4-BE49-F238E27FC236}">
                <a16:creationId xmlns:a16="http://schemas.microsoft.com/office/drawing/2014/main" id="{18096334-C739-E057-AFC2-9F7E0225E04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51" name="7-Map" hidden="1">
            <a:extLst>
              <a:ext uri="{FF2B5EF4-FFF2-40B4-BE49-F238E27FC236}">
                <a16:creationId xmlns:a16="http://schemas.microsoft.com/office/drawing/2014/main" id="{0695590D-126A-A750-B57A-E0B67F4F16E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53" name="8-Map" hidden="1">
            <a:extLst>
              <a:ext uri="{FF2B5EF4-FFF2-40B4-BE49-F238E27FC236}">
                <a16:creationId xmlns:a16="http://schemas.microsoft.com/office/drawing/2014/main" id="{1964D57A-A2FF-C599-702A-702B29CE158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55" name="9-Map" hidden="1">
            <a:extLst>
              <a:ext uri="{FF2B5EF4-FFF2-40B4-BE49-F238E27FC236}">
                <a16:creationId xmlns:a16="http://schemas.microsoft.com/office/drawing/2014/main" id="{59977D5F-91AD-C9EF-BFF0-F5B41EB578F5}"/>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57" name="10-Map" hidden="1">
            <a:extLst>
              <a:ext uri="{FF2B5EF4-FFF2-40B4-BE49-F238E27FC236}">
                <a16:creationId xmlns:a16="http://schemas.microsoft.com/office/drawing/2014/main" id="{55577F72-9D19-49BF-FF60-1D9E10D5E6E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59" name="11-Map" hidden="1">
            <a:extLst>
              <a:ext uri="{FF2B5EF4-FFF2-40B4-BE49-F238E27FC236}">
                <a16:creationId xmlns:a16="http://schemas.microsoft.com/office/drawing/2014/main" id="{D9044858-A043-DDE0-486C-FE0C5F41FBE6}"/>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61" name="12-Map" hidden="1">
            <a:extLst>
              <a:ext uri="{FF2B5EF4-FFF2-40B4-BE49-F238E27FC236}">
                <a16:creationId xmlns:a16="http://schemas.microsoft.com/office/drawing/2014/main" id="{976A31E4-6887-6FB0-FA5A-C7F43B6FDEFF}"/>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63" name="13-Map" hidden="1">
            <a:extLst>
              <a:ext uri="{FF2B5EF4-FFF2-40B4-BE49-F238E27FC236}">
                <a16:creationId xmlns:a16="http://schemas.microsoft.com/office/drawing/2014/main" id="{E28A7EA3-B838-1CA2-F5F9-D357BD3CA642}"/>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65" name="14-Map" hidden="1">
            <a:extLst>
              <a:ext uri="{FF2B5EF4-FFF2-40B4-BE49-F238E27FC236}">
                <a16:creationId xmlns:a16="http://schemas.microsoft.com/office/drawing/2014/main" id="{FB980D64-2BFA-FC59-FA7A-79E3860172B5}"/>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pic>
        <p:nvPicPr>
          <p:cNvPr id="67" name="15-Map" hidden="1">
            <a:extLst>
              <a:ext uri="{FF2B5EF4-FFF2-40B4-BE49-F238E27FC236}">
                <a16:creationId xmlns:a16="http://schemas.microsoft.com/office/drawing/2014/main" id="{402C0388-11DD-ABBC-77F8-FA8B0544A41D}"/>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0" y="265176"/>
            <a:ext cx="12191238" cy="6858000"/>
          </a:xfrm>
          <a:prstGeom prst="rect">
            <a:avLst/>
          </a:prstGeom>
        </p:spPr>
      </p:pic>
      <p:pic>
        <p:nvPicPr>
          <p:cNvPr id="69" name="16-Map" hidden="1">
            <a:extLst>
              <a:ext uri="{FF2B5EF4-FFF2-40B4-BE49-F238E27FC236}">
                <a16:creationId xmlns:a16="http://schemas.microsoft.com/office/drawing/2014/main" id="{060F5F83-52EE-5E83-FFF0-4335095DF413}"/>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381" y="265176"/>
            <a:ext cx="12191238" cy="6858000"/>
          </a:xfrm>
          <a:prstGeom prst="rect">
            <a:avLst/>
          </a:prstGeom>
        </p:spPr>
      </p:pic>
      <p:sp>
        <p:nvSpPr>
          <p:cNvPr id="2" name="TextBox 1">
            <a:extLst>
              <a:ext uri="{FF2B5EF4-FFF2-40B4-BE49-F238E27FC236}">
                <a16:creationId xmlns:a16="http://schemas.microsoft.com/office/drawing/2014/main" id="{D2E6745F-905B-E639-BA65-A686079F2279}"/>
              </a:ext>
            </a:extLst>
          </p:cNvPr>
          <p:cNvSpPr txBox="1"/>
          <p:nvPr/>
        </p:nvSpPr>
        <p:spPr>
          <a:xfrm>
            <a:off x="7429500" y="976612"/>
            <a:ext cx="4621696" cy="913070"/>
          </a:xfrm>
          <a:prstGeom prst="rect">
            <a:avLst/>
          </a:prstGeom>
          <a:solidFill>
            <a:schemeClr val="bg1"/>
          </a:solidFill>
        </p:spPr>
        <p:txBody>
          <a:bodyPr wrap="square" rtlCol="0">
            <a:spAutoFit/>
          </a:bodyPr>
          <a:lstStyle/>
          <a:p>
            <a:pPr marR="0" algn="l" rtl="0"/>
            <a:r>
              <a:rPr lang="en-US" sz="1600" b="0" i="0" u="none" strike="noStrike" baseline="30000">
                <a:solidFill>
                  <a:srgbClr val="000000"/>
                </a:solidFill>
                <a:latin typeface="Open Sans" pitchFamily="2" charset="0"/>
              </a:rPr>
              <a:t>The first-ever NSF Engines Development Awards will help regional partners collaborate to advance key technologies, address societal challenges, and create economic opportunities. The awards to 44 unique teams span universities, nonprofits, business and other organizations across U.S. states and territories.</a:t>
            </a:r>
          </a:p>
        </p:txBody>
      </p:sp>
      <p:grpSp>
        <p:nvGrpSpPr>
          <p:cNvPr id="11" name="State Key">
            <a:extLst>
              <a:ext uri="{FF2B5EF4-FFF2-40B4-BE49-F238E27FC236}">
                <a16:creationId xmlns:a16="http://schemas.microsoft.com/office/drawing/2014/main" id="{0AA936EC-4A72-217C-5EEC-7DCA023E90EB}"/>
              </a:ext>
            </a:extLst>
          </p:cNvPr>
          <p:cNvGrpSpPr/>
          <p:nvPr/>
        </p:nvGrpSpPr>
        <p:grpSpPr>
          <a:xfrm>
            <a:off x="827338" y="5829300"/>
            <a:ext cx="4969304" cy="329454"/>
            <a:chOff x="827338" y="5829300"/>
            <a:chExt cx="4969304" cy="329454"/>
          </a:xfrm>
        </p:grpSpPr>
        <p:sp>
          <p:nvSpPr>
            <p:cNvPr id="3" name="TextBox 2">
              <a:extLst>
                <a:ext uri="{FF2B5EF4-FFF2-40B4-BE49-F238E27FC236}">
                  <a16:creationId xmlns:a16="http://schemas.microsoft.com/office/drawing/2014/main" id="{58AF36CB-1A20-E9F7-468B-4FE7174A108C}"/>
                </a:ext>
              </a:extLst>
            </p:cNvPr>
            <p:cNvSpPr txBox="1"/>
            <p:nvPr/>
          </p:nvSpPr>
          <p:spPr>
            <a:xfrm>
              <a:off x="1174946" y="5902274"/>
              <a:ext cx="4621696" cy="256480"/>
            </a:xfrm>
            <a:prstGeom prst="rect">
              <a:avLst/>
            </a:prstGeom>
            <a:noFill/>
          </p:spPr>
          <p:txBody>
            <a:bodyPr wrap="square" rtlCol="0">
              <a:spAutoFit/>
            </a:bodyPr>
            <a:lstStyle/>
            <a:p>
              <a:pPr marR="0" algn="l" rtl="0"/>
              <a:r>
                <a:rPr lang="en-US" sz="1600" b="0" i="0" u="none" strike="noStrike" baseline="30000">
                  <a:solidFill>
                    <a:srgbClr val="000000"/>
                  </a:solidFill>
                  <a:latin typeface="Open Sans" pitchFamily="2" charset="0"/>
                </a:rPr>
                <a:t>States and territories covered by at least one award</a:t>
              </a:r>
            </a:p>
          </p:txBody>
        </p:sp>
        <p:sp>
          <p:nvSpPr>
            <p:cNvPr id="4" name="State Key">
              <a:extLst>
                <a:ext uri="{FF2B5EF4-FFF2-40B4-BE49-F238E27FC236}">
                  <a16:creationId xmlns:a16="http://schemas.microsoft.com/office/drawing/2014/main" id="{2E3C226D-8A14-468D-10DB-57918F2F8554}"/>
                </a:ext>
              </a:extLst>
            </p:cNvPr>
            <p:cNvSpPr/>
            <p:nvPr/>
          </p:nvSpPr>
          <p:spPr>
            <a:xfrm>
              <a:off x="827338" y="5829300"/>
              <a:ext cx="255815" cy="250372"/>
            </a:xfrm>
            <a:prstGeom prst="rect">
              <a:avLst/>
            </a:prstGeom>
            <a:solidFill>
              <a:srgbClr val="E0EBF3"/>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opic Copy">
            <a:extLst>
              <a:ext uri="{FF2B5EF4-FFF2-40B4-BE49-F238E27FC236}">
                <a16:creationId xmlns:a16="http://schemas.microsoft.com/office/drawing/2014/main" id="{295B39E6-FCA3-D5E7-2212-9D15D27111AA}"/>
              </a:ext>
            </a:extLst>
          </p:cNvPr>
          <p:cNvSpPr txBox="1"/>
          <p:nvPr/>
        </p:nvSpPr>
        <p:spPr>
          <a:xfrm>
            <a:off x="7322657" y="2077146"/>
            <a:ext cx="4621696" cy="461665"/>
          </a:xfrm>
          <a:prstGeom prst="rect">
            <a:avLst/>
          </a:prstGeom>
          <a:noFill/>
        </p:spPr>
        <p:txBody>
          <a:bodyPr wrap="square" rtlCol="0">
            <a:spAutoFit/>
          </a:bodyPr>
          <a:lstStyle/>
          <a:p>
            <a:pPr marR="0" algn="ctr" rtl="0"/>
            <a:r>
              <a:rPr lang="en-US" sz="2000" b="0" i="0" u="none" strike="noStrike" baseline="30000">
                <a:solidFill>
                  <a:srgbClr val="000000"/>
                </a:solidFill>
                <a:latin typeface="Open Sans" pitchFamily="2" charset="0"/>
              </a:rPr>
              <a:t>Topics</a:t>
            </a:r>
            <a:br>
              <a:rPr lang="en-US" sz="2000" b="0" i="0" u="none" strike="noStrike" baseline="30000">
                <a:solidFill>
                  <a:srgbClr val="000000"/>
                </a:solidFill>
                <a:latin typeface="Open Sans" pitchFamily="2" charset="0"/>
              </a:rPr>
            </a:br>
            <a:r>
              <a:rPr lang="en-US" sz="1600" b="0" i="1" u="none" strike="noStrike" baseline="30000">
                <a:solidFill>
                  <a:srgbClr val="000000"/>
                </a:solidFill>
                <a:latin typeface="Open Sans" pitchFamily="2" charset="0"/>
              </a:rPr>
              <a:t>Each Award is aligned with one of the following topics.</a:t>
            </a:r>
            <a:endParaRPr lang="en-US" sz="2000" b="0" i="1" u="none" strike="noStrike" baseline="30000">
              <a:solidFill>
                <a:srgbClr val="000000"/>
              </a:solidFill>
              <a:latin typeface="Open Sans" pitchFamily="2" charset="0"/>
            </a:endParaRPr>
          </a:p>
        </p:txBody>
      </p:sp>
      <p:pic>
        <p:nvPicPr>
          <p:cNvPr id="9" name="Topic Box">
            <a:extLst>
              <a:ext uri="{FF2B5EF4-FFF2-40B4-BE49-F238E27FC236}">
                <a16:creationId xmlns:a16="http://schemas.microsoft.com/office/drawing/2014/main" id="{8BFD22BA-C977-4566-D265-68B1AD7B3A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36212" y="2150073"/>
            <a:ext cx="4199749" cy="3752202"/>
          </a:xfrm>
          <a:prstGeom prst="rect">
            <a:avLst/>
          </a:prstGeom>
        </p:spPr>
      </p:pic>
      <p:pic>
        <p:nvPicPr>
          <p:cNvPr id="71" name="NSF Engines Header">
            <a:extLst>
              <a:ext uri="{FF2B5EF4-FFF2-40B4-BE49-F238E27FC236}">
                <a16:creationId xmlns:a16="http://schemas.microsoft.com/office/drawing/2014/main" id="{7757FF84-1134-68E7-19F4-B59C1A58AA1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r="-1771"/>
          <a:stretch/>
        </p:blipFill>
        <p:spPr>
          <a:xfrm>
            <a:off x="0" y="1"/>
            <a:ext cx="12191999" cy="839516"/>
          </a:xfrm>
          <a:prstGeom prst="rect">
            <a:avLst/>
          </a:prstGeom>
          <a:solidFill>
            <a:srgbClr val="0D2951"/>
          </a:solidFill>
        </p:spPr>
      </p:pic>
      <p:grpSp>
        <p:nvGrpSpPr>
          <p:cNvPr id="15" name="Group 14">
            <a:extLst>
              <a:ext uri="{FF2B5EF4-FFF2-40B4-BE49-F238E27FC236}">
                <a16:creationId xmlns:a16="http://schemas.microsoft.com/office/drawing/2014/main" id="{18A1B591-903F-668A-6BCE-46D60D5C0236}"/>
              </a:ext>
            </a:extLst>
          </p:cNvPr>
          <p:cNvGrpSpPr/>
          <p:nvPr/>
        </p:nvGrpSpPr>
        <p:grpSpPr>
          <a:xfrm>
            <a:off x="827338" y="1007486"/>
            <a:ext cx="4943097" cy="328247"/>
            <a:chOff x="525099" y="1104900"/>
            <a:chExt cx="4943097" cy="328247"/>
          </a:xfrm>
        </p:grpSpPr>
        <p:pic>
          <p:nvPicPr>
            <p:cNvPr id="13" name="Graphic 12">
              <a:extLst>
                <a:ext uri="{FF2B5EF4-FFF2-40B4-BE49-F238E27FC236}">
                  <a16:creationId xmlns:a16="http://schemas.microsoft.com/office/drawing/2014/main" id="{05B909E7-3AB3-0357-951F-BEA10DE8CA75}"/>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25099" y="1104900"/>
              <a:ext cx="321401" cy="321401"/>
            </a:xfrm>
            <a:prstGeom prst="rect">
              <a:avLst/>
            </a:prstGeom>
          </p:spPr>
        </p:pic>
        <p:sp>
          <p:nvSpPr>
            <p:cNvPr id="14" name="TextBox 13">
              <a:extLst>
                <a:ext uri="{FF2B5EF4-FFF2-40B4-BE49-F238E27FC236}">
                  <a16:creationId xmlns:a16="http://schemas.microsoft.com/office/drawing/2014/main" id="{B62214BB-BD9A-B854-EAEA-7C43D1C34A5D}"/>
                </a:ext>
              </a:extLst>
            </p:cNvPr>
            <p:cNvSpPr txBox="1"/>
            <p:nvPr/>
          </p:nvSpPr>
          <p:spPr>
            <a:xfrm>
              <a:off x="846500" y="1176667"/>
              <a:ext cx="4621696" cy="256480"/>
            </a:xfrm>
            <a:prstGeom prst="rect">
              <a:avLst/>
            </a:prstGeom>
            <a:solidFill>
              <a:schemeClr val="bg1"/>
            </a:solidFill>
          </p:spPr>
          <p:txBody>
            <a:bodyPr wrap="square" rtlCol="0">
              <a:spAutoFit/>
            </a:bodyPr>
            <a:lstStyle/>
            <a:p>
              <a:pPr marR="0" algn="l" rtl="0"/>
              <a:r>
                <a:rPr lang="en-US" sz="1600" b="0" i="0" u="none" strike="noStrike" baseline="30000">
                  <a:solidFill>
                    <a:srgbClr val="000000"/>
                  </a:solidFill>
                  <a:latin typeface="Open Sans" pitchFamily="2" charset="0"/>
                </a:rPr>
                <a:t>44 NSF Engines State Development Awards</a:t>
              </a:r>
            </a:p>
          </p:txBody>
        </p:sp>
      </p:grpSp>
      <p:pic>
        <p:nvPicPr>
          <p:cNvPr id="12" name="Picture 11">
            <a:extLst>
              <a:ext uri="{FF2B5EF4-FFF2-40B4-BE49-F238E27FC236}">
                <a16:creationId xmlns:a16="http://schemas.microsoft.com/office/drawing/2014/main" id="{60691BC5-3813-4D27-A8FF-838CD479ABC9}"/>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0" y="6167998"/>
            <a:ext cx="12192000" cy="731520"/>
          </a:xfrm>
          <a:prstGeom prst="rect">
            <a:avLst/>
          </a:prstGeom>
        </p:spPr>
      </p:pic>
      <p:sp>
        <p:nvSpPr>
          <p:cNvPr id="16" name="Rectangle 15">
            <a:extLst>
              <a:ext uri="{FF2B5EF4-FFF2-40B4-BE49-F238E27FC236}">
                <a16:creationId xmlns:a16="http://schemas.microsoft.com/office/drawing/2014/main" id="{110A2686-677E-9017-786C-2ADA424C7553}"/>
              </a:ext>
            </a:extLst>
          </p:cNvPr>
          <p:cNvSpPr>
            <a:spLocks/>
          </p:cNvSpPr>
          <p:nvPr/>
        </p:nvSpPr>
        <p:spPr>
          <a:xfrm>
            <a:off x="0" y="6167998"/>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3B3E83A9-B55D-F50F-BF63-A4F3D5C521D8}"/>
              </a:ext>
            </a:extLst>
          </p:cNvPr>
          <p:cNvSpPr>
            <a:spLocks/>
          </p:cNvSpPr>
          <p:nvPr/>
        </p:nvSpPr>
        <p:spPr>
          <a:xfrm>
            <a:off x="-762" y="6192059"/>
            <a:ext cx="12192000" cy="707459"/>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Text&#10;&#10;Description automatically generated">
            <a:extLst>
              <a:ext uri="{FF2B5EF4-FFF2-40B4-BE49-F238E27FC236}">
                <a16:creationId xmlns:a16="http://schemas.microsoft.com/office/drawing/2014/main" id="{9B47BE61-1B19-C593-95DD-1E3BA6D92414}"/>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r="-20210"/>
          <a:stretch/>
        </p:blipFill>
        <p:spPr>
          <a:xfrm>
            <a:off x="426155" y="6217078"/>
            <a:ext cx="3640087" cy="640922"/>
          </a:xfrm>
          <a:prstGeom prst="rect">
            <a:avLst/>
          </a:prstGeom>
        </p:spPr>
      </p:pic>
      <p:sp>
        <p:nvSpPr>
          <p:cNvPr id="18" name="Slide Number Placeholder 5">
            <a:extLst>
              <a:ext uri="{FF2B5EF4-FFF2-40B4-BE49-F238E27FC236}">
                <a16:creationId xmlns:a16="http://schemas.microsoft.com/office/drawing/2014/main" id="{0E58C0BF-919C-C365-AF8A-7F10EF0860D2}"/>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18</a:t>
            </a:fld>
            <a:endParaRPr lang="en-US"/>
          </a:p>
        </p:txBody>
      </p:sp>
      <p:sp>
        <p:nvSpPr>
          <p:cNvPr id="25" name="Slide Number Placeholder 3">
            <a:extLst>
              <a:ext uri="{FF2B5EF4-FFF2-40B4-BE49-F238E27FC236}">
                <a16:creationId xmlns:a16="http://schemas.microsoft.com/office/drawing/2014/main" id="{6688447D-3917-1389-5674-3AA724D65EE9}"/>
              </a:ext>
            </a:extLst>
          </p:cNvPr>
          <p:cNvSpPr txBox="1">
            <a:spLocks/>
          </p:cNvSpPr>
          <p:nvPr/>
        </p:nvSpPr>
        <p:spPr>
          <a:xfrm>
            <a:off x="90798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10E8EA-57F6-764C-8914-AEEABF058192}" type="slidenum">
              <a:rPr kumimoji="0" lang="en-US" sz="1200" b="0" i="0" u="none" strike="noStrike" kern="1200" cap="none" spc="0" normalizeH="0" baseline="0" noProof="0" smtClean="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flSlide2145705983Footer" descr="  ">
            <a:extLst>
              <a:ext uri="{FF2B5EF4-FFF2-40B4-BE49-F238E27FC236}">
                <a16:creationId xmlns:a16="http://schemas.microsoft.com/office/drawing/2014/main" id="{D7BFC64B-C803-8ADD-4AE2-F08909A3021E}"/>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grpSp>
        <p:nvGrpSpPr>
          <p:cNvPr id="27" name="Group 26">
            <a:extLst>
              <a:ext uri="{FF2B5EF4-FFF2-40B4-BE49-F238E27FC236}">
                <a16:creationId xmlns:a16="http://schemas.microsoft.com/office/drawing/2014/main" id="{AD1E3B05-AE44-443A-7E78-485E76FA9B64}"/>
              </a:ext>
            </a:extLst>
          </p:cNvPr>
          <p:cNvGrpSpPr/>
          <p:nvPr/>
        </p:nvGrpSpPr>
        <p:grpSpPr>
          <a:xfrm>
            <a:off x="0" y="6158473"/>
            <a:ext cx="12192000" cy="741045"/>
            <a:chOff x="0" y="5124448"/>
            <a:chExt cx="12192000" cy="741045"/>
          </a:xfrm>
        </p:grpSpPr>
        <p:pic>
          <p:nvPicPr>
            <p:cNvPr id="28" name="Picture 27">
              <a:extLst>
                <a:ext uri="{FF2B5EF4-FFF2-40B4-BE49-F238E27FC236}">
                  <a16:creationId xmlns:a16="http://schemas.microsoft.com/office/drawing/2014/main" id="{0E4D5648-5CC4-F073-A362-771BD2DE7886}"/>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0" y="5133973"/>
              <a:ext cx="12192000" cy="731520"/>
            </a:xfrm>
            <a:prstGeom prst="rect">
              <a:avLst/>
            </a:prstGeom>
          </p:spPr>
        </p:pic>
        <p:grpSp>
          <p:nvGrpSpPr>
            <p:cNvPr id="29" name="Group 28">
              <a:extLst>
                <a:ext uri="{FF2B5EF4-FFF2-40B4-BE49-F238E27FC236}">
                  <a16:creationId xmlns:a16="http://schemas.microsoft.com/office/drawing/2014/main" id="{2EA6C763-0A90-3602-E305-26681EB5DEBE}"/>
                </a:ext>
              </a:extLst>
            </p:cNvPr>
            <p:cNvGrpSpPr/>
            <p:nvPr/>
          </p:nvGrpSpPr>
          <p:grpSpPr>
            <a:xfrm>
              <a:off x="0" y="5124448"/>
              <a:ext cx="12192000" cy="731520"/>
              <a:chOff x="0" y="4758688"/>
              <a:chExt cx="12192000" cy="731520"/>
            </a:xfrm>
          </p:grpSpPr>
          <p:sp>
            <p:nvSpPr>
              <p:cNvPr id="30" name="Rectangle 29">
                <a:extLst>
                  <a:ext uri="{FF2B5EF4-FFF2-40B4-BE49-F238E27FC236}">
                    <a16:creationId xmlns:a16="http://schemas.microsoft.com/office/drawing/2014/main" id="{E1BA96E4-6083-D4AD-12A8-215FF8D85612}"/>
                  </a:ext>
                </a:extLst>
              </p:cNvPr>
              <p:cNvSpPr/>
              <p:nvPr/>
            </p:nvSpPr>
            <p:spPr>
              <a:xfrm>
                <a:off x="0" y="4758688"/>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2" name="Picture 31" descr="Text&#10;&#10;Description automatically generated">
                <a:extLst>
                  <a:ext uri="{FF2B5EF4-FFF2-40B4-BE49-F238E27FC236}">
                    <a16:creationId xmlns:a16="http://schemas.microsoft.com/office/drawing/2014/main" id="{91020873-4105-B78B-2B58-B28321C1F3C3}"/>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r="-20210"/>
              <a:stretch/>
            </p:blipFill>
            <p:spPr>
              <a:xfrm>
                <a:off x="426155" y="4817293"/>
                <a:ext cx="3640087" cy="640922"/>
              </a:xfrm>
              <a:prstGeom prst="rect">
                <a:avLst/>
              </a:prstGeom>
            </p:spPr>
          </p:pic>
        </p:grpSp>
      </p:grpSp>
      <p:sp>
        <p:nvSpPr>
          <p:cNvPr id="33" name="Slide Number Placeholder 5">
            <a:extLst>
              <a:ext uri="{FF2B5EF4-FFF2-40B4-BE49-F238E27FC236}">
                <a16:creationId xmlns:a16="http://schemas.microsoft.com/office/drawing/2014/main" id="{316B8DB7-FF7C-69B2-D219-13B75B4029D6}"/>
              </a:ext>
            </a:extLst>
          </p:cNvPr>
          <p:cNvSpPr txBox="1">
            <a:spLocks/>
          </p:cNvSpPr>
          <p:nvPr/>
        </p:nvSpPr>
        <p:spPr>
          <a:xfrm>
            <a:off x="11283521" y="6333863"/>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18</a:t>
            </a:fld>
            <a:endParaRPr lang="en-US"/>
          </a:p>
        </p:txBody>
      </p:sp>
    </p:spTree>
    <p:extLst>
      <p:ext uri="{BB962C8B-B14F-4D97-AF65-F5344CB8AC3E}">
        <p14:creationId xmlns:p14="http://schemas.microsoft.com/office/powerpoint/2010/main" val="21109795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fade">
                                      <p:cBhvr>
                                        <p:cTn id="8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8F3706C-DA5F-CB6A-3030-E2A083228F78}"/>
              </a:ext>
            </a:extLst>
          </p:cNvPr>
          <p:cNvSpPr txBox="1"/>
          <p:nvPr/>
        </p:nvSpPr>
        <p:spPr>
          <a:xfrm>
            <a:off x="938214" y="192622"/>
            <a:ext cx="8230075" cy="338554"/>
          </a:xfrm>
          <a:prstGeom prst="rect">
            <a:avLst/>
          </a:prstGeom>
          <a:noFill/>
        </p:spPr>
        <p:txBody>
          <a:bodyPr wrap="square" lIns="91440" tIns="45720" rIns="91440" bIns="45720" anchor="t">
            <a:spAutoFit/>
          </a:bodyPr>
          <a:lstStyle/>
          <a:p>
            <a:pPr>
              <a:defRPr/>
            </a:pPr>
            <a:r>
              <a:rPr lang="en-US" sz="1600" b="1" kern="0">
                <a:solidFill>
                  <a:schemeClr val="bg1"/>
                </a:solidFill>
                <a:latin typeface="Open Sans"/>
                <a:ea typeface="Open Sans"/>
                <a:cs typeface="Open Sans"/>
              </a:rPr>
              <a:t>DIVERSE INNOVATION</a:t>
            </a:r>
            <a:r>
              <a:rPr kumimoji="0" lang="en-US" sz="1600" b="1" i="0" u="none" strike="noStrike" kern="0" cap="none" spc="0" normalizeH="0" baseline="0" noProof="0">
                <a:ln>
                  <a:noFill/>
                </a:ln>
                <a:solidFill>
                  <a:schemeClr val="bg1"/>
                </a:solidFill>
                <a:effectLst/>
                <a:uLnTx/>
                <a:uFillTx/>
                <a:latin typeface="Open Sans"/>
                <a:ea typeface="Open Sans"/>
                <a:cs typeface="Open Sans"/>
              </a:rPr>
              <a:t> ECOSYSTEMS</a:t>
            </a:r>
            <a:endParaRPr kumimoji="0" lang="en-US" sz="1600" b="0" i="0" u="none" strike="noStrike" kern="1200" cap="none" spc="0" normalizeH="0" baseline="0" noProof="0">
              <a:ln>
                <a:noFill/>
              </a:ln>
              <a:solidFill>
                <a:schemeClr val="bg1"/>
              </a:solidFill>
              <a:effectLst/>
              <a:uLnTx/>
              <a:uFillTx/>
              <a:latin typeface="Calibri"/>
              <a:ea typeface="+mn-ea"/>
              <a:cs typeface="+mn-cs"/>
            </a:endParaRPr>
          </a:p>
        </p:txBody>
      </p:sp>
      <p:pic>
        <p:nvPicPr>
          <p:cNvPr id="17" name="Picture 16" descr="A picture containing graphics, font, symbol, graphic design&#10;&#10;Description automatically generated">
            <a:extLst>
              <a:ext uri="{FF2B5EF4-FFF2-40B4-BE49-F238E27FC236}">
                <a16:creationId xmlns:a16="http://schemas.microsoft.com/office/drawing/2014/main" id="{3217B1CE-308F-8DF4-D5C1-6C92EEA1865F}"/>
              </a:ext>
            </a:extLst>
          </p:cNvPr>
          <p:cNvPicPr>
            <a:picLocks noGrp="1" noRo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0" y="-83738"/>
            <a:ext cx="914400" cy="914400"/>
          </a:xfrm>
          <a:prstGeom prst="rect">
            <a:avLst/>
          </a:prstGeom>
        </p:spPr>
      </p:pic>
      <p:sp>
        <p:nvSpPr>
          <p:cNvPr id="2" name="Oval 1">
            <a:extLst>
              <a:ext uri="{FF2B5EF4-FFF2-40B4-BE49-F238E27FC236}">
                <a16:creationId xmlns:a16="http://schemas.microsoft.com/office/drawing/2014/main" id="{0DEBA99E-FDE5-D579-756B-22E9FC79EE7E}"/>
              </a:ext>
            </a:extLst>
          </p:cNvPr>
          <p:cNvSpPr>
            <a:spLocks noChangeAspect="1"/>
          </p:cNvSpPr>
          <p:nvPr/>
        </p:nvSpPr>
        <p:spPr>
          <a:xfrm>
            <a:off x="4877518" y="2811869"/>
            <a:ext cx="2569937" cy="2569937"/>
          </a:xfrm>
          <a:prstGeom prst="ellipse">
            <a:avLst/>
          </a:prstGeom>
          <a:solidFill>
            <a:srgbClr val="00589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Single gear with solid fill">
            <a:extLst>
              <a:ext uri="{FF2B5EF4-FFF2-40B4-BE49-F238E27FC236}">
                <a16:creationId xmlns:a16="http://schemas.microsoft.com/office/drawing/2014/main" id="{9EA8CFB1-2C2A-D8F3-965B-D5EF5ACCAA8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33979" y="2549406"/>
            <a:ext cx="3057013" cy="3094862"/>
          </a:xfrm>
          <a:prstGeom prst="rect">
            <a:avLst/>
          </a:prstGeom>
        </p:spPr>
      </p:pic>
      <p:grpSp>
        <p:nvGrpSpPr>
          <p:cNvPr id="14" name="Group 13">
            <a:extLst>
              <a:ext uri="{FF2B5EF4-FFF2-40B4-BE49-F238E27FC236}">
                <a16:creationId xmlns:a16="http://schemas.microsoft.com/office/drawing/2014/main" id="{AD0A3B2B-44CA-07A4-7D2D-A044F947A48B}"/>
              </a:ext>
            </a:extLst>
          </p:cNvPr>
          <p:cNvGrpSpPr/>
          <p:nvPr/>
        </p:nvGrpSpPr>
        <p:grpSpPr>
          <a:xfrm>
            <a:off x="6596248" y="2493709"/>
            <a:ext cx="2551810" cy="1149677"/>
            <a:chOff x="9303492" y="1822124"/>
            <a:chExt cx="2551810" cy="1149677"/>
          </a:xfrm>
        </p:grpSpPr>
        <p:cxnSp>
          <p:nvCxnSpPr>
            <p:cNvPr id="29" name="Straight Arrow Connector 28">
              <a:extLst>
                <a:ext uri="{FF2B5EF4-FFF2-40B4-BE49-F238E27FC236}">
                  <a16:creationId xmlns:a16="http://schemas.microsoft.com/office/drawing/2014/main" id="{099643BF-E45A-97D0-8019-79F7B90D9358}"/>
                </a:ext>
              </a:extLst>
            </p:cNvPr>
            <p:cNvCxnSpPr>
              <a:cxnSpLocks/>
            </p:cNvCxnSpPr>
            <p:nvPr/>
          </p:nvCxnSpPr>
          <p:spPr>
            <a:xfrm flipH="1">
              <a:off x="9303492" y="2190307"/>
              <a:ext cx="1010089" cy="781494"/>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0B550711-34FA-02A5-F12D-356C9A1B5DC0}"/>
                </a:ext>
              </a:extLst>
            </p:cNvPr>
            <p:cNvCxnSpPr>
              <a:cxnSpLocks/>
            </p:cNvCxnSpPr>
            <p:nvPr/>
          </p:nvCxnSpPr>
          <p:spPr>
            <a:xfrm>
              <a:off x="10292317" y="2200938"/>
              <a:ext cx="1562985" cy="93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F0D42D1-FB6A-BB46-A488-05D33127A5A9}"/>
                </a:ext>
              </a:extLst>
            </p:cNvPr>
            <p:cNvSpPr txBox="1"/>
            <p:nvPr/>
          </p:nvSpPr>
          <p:spPr>
            <a:xfrm>
              <a:off x="10337438" y="1822124"/>
              <a:ext cx="1388522"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NSF Engine</a:t>
              </a:r>
            </a:p>
          </p:txBody>
        </p:sp>
      </p:grpSp>
      <p:grpSp>
        <p:nvGrpSpPr>
          <p:cNvPr id="33" name="Group 32">
            <a:extLst>
              <a:ext uri="{FF2B5EF4-FFF2-40B4-BE49-F238E27FC236}">
                <a16:creationId xmlns:a16="http://schemas.microsoft.com/office/drawing/2014/main" id="{AAD07F9E-9E9C-57A6-D258-D5EC128B0016}"/>
              </a:ext>
            </a:extLst>
          </p:cNvPr>
          <p:cNvGrpSpPr/>
          <p:nvPr/>
        </p:nvGrpSpPr>
        <p:grpSpPr>
          <a:xfrm>
            <a:off x="6528448" y="1601570"/>
            <a:ext cx="3587102" cy="1429186"/>
            <a:chOff x="9270730" y="770497"/>
            <a:chExt cx="3587102" cy="1429186"/>
          </a:xfrm>
        </p:grpSpPr>
        <p:cxnSp>
          <p:nvCxnSpPr>
            <p:cNvPr id="34" name="Straight Connector 33">
              <a:extLst>
                <a:ext uri="{FF2B5EF4-FFF2-40B4-BE49-F238E27FC236}">
                  <a16:creationId xmlns:a16="http://schemas.microsoft.com/office/drawing/2014/main" id="{465620FF-B09B-FDF2-57AA-08FCD0AFC17B}"/>
                </a:ext>
              </a:extLst>
            </p:cNvPr>
            <p:cNvCxnSpPr>
              <a:cxnSpLocks/>
            </p:cNvCxnSpPr>
            <p:nvPr/>
          </p:nvCxnSpPr>
          <p:spPr>
            <a:xfrm flipV="1">
              <a:off x="10252932" y="1428822"/>
              <a:ext cx="1602370" cy="35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04FBDEFD-EB00-4379-9139-FA55FFCD1FFA}"/>
                </a:ext>
              </a:extLst>
            </p:cNvPr>
            <p:cNvGrpSpPr/>
            <p:nvPr/>
          </p:nvGrpSpPr>
          <p:grpSpPr>
            <a:xfrm>
              <a:off x="9270730" y="770497"/>
              <a:ext cx="3587102" cy="1429186"/>
              <a:chOff x="9270730" y="770497"/>
              <a:chExt cx="3587102" cy="1429186"/>
            </a:xfrm>
          </p:grpSpPr>
          <p:cxnSp>
            <p:nvCxnSpPr>
              <p:cNvPr id="36" name="Straight Arrow Connector 35">
                <a:extLst>
                  <a:ext uri="{FF2B5EF4-FFF2-40B4-BE49-F238E27FC236}">
                    <a16:creationId xmlns:a16="http://schemas.microsoft.com/office/drawing/2014/main" id="{4A376097-4DE9-ABE5-24D6-3FFB83452EE9}"/>
                  </a:ext>
                </a:extLst>
              </p:cNvPr>
              <p:cNvCxnSpPr>
                <a:cxnSpLocks/>
              </p:cNvCxnSpPr>
              <p:nvPr/>
            </p:nvCxnSpPr>
            <p:spPr>
              <a:xfrm flipH="1">
                <a:off x="9270730" y="1418189"/>
                <a:ext cx="1010089" cy="781494"/>
              </a:xfrm>
              <a:prstGeom prst="straightConnector1">
                <a:avLst/>
              </a:prstGeom>
              <a:ln w="38100">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4FC612C0-8A37-BEC0-DC7F-B9AD4B617734}"/>
                  </a:ext>
                </a:extLst>
              </p:cNvPr>
              <p:cNvSpPr txBox="1"/>
              <p:nvPr/>
            </p:nvSpPr>
            <p:spPr>
              <a:xfrm>
                <a:off x="10217894" y="770497"/>
                <a:ext cx="2639938" cy="61555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Regional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Innovation Ecosystem</a:t>
                </a:r>
              </a:p>
            </p:txBody>
          </p:sp>
        </p:grpSp>
      </p:grpSp>
      <p:grpSp>
        <p:nvGrpSpPr>
          <p:cNvPr id="38" name="Group 37">
            <a:extLst>
              <a:ext uri="{FF2B5EF4-FFF2-40B4-BE49-F238E27FC236}">
                <a16:creationId xmlns:a16="http://schemas.microsoft.com/office/drawing/2014/main" id="{E5E60A2B-C6F7-901B-309B-525E6A16F381}"/>
              </a:ext>
            </a:extLst>
          </p:cNvPr>
          <p:cNvGrpSpPr/>
          <p:nvPr/>
        </p:nvGrpSpPr>
        <p:grpSpPr>
          <a:xfrm>
            <a:off x="1421177" y="2430591"/>
            <a:ext cx="3736669" cy="1250857"/>
            <a:chOff x="1364025" y="2541031"/>
            <a:chExt cx="3736669" cy="1250857"/>
          </a:xfrm>
        </p:grpSpPr>
        <p:cxnSp>
          <p:nvCxnSpPr>
            <p:cNvPr id="39" name="Straight Arrow Connector 38">
              <a:extLst>
                <a:ext uri="{FF2B5EF4-FFF2-40B4-BE49-F238E27FC236}">
                  <a16:creationId xmlns:a16="http://schemas.microsoft.com/office/drawing/2014/main" id="{84F7761A-AADB-93D3-32D0-4D2DCC93252A}"/>
                </a:ext>
              </a:extLst>
            </p:cNvPr>
            <p:cNvCxnSpPr>
              <a:cxnSpLocks/>
              <a:stCxn id="40" idx="3"/>
            </p:cNvCxnSpPr>
            <p:nvPr/>
          </p:nvCxnSpPr>
          <p:spPr>
            <a:xfrm>
              <a:off x="3811390" y="3110418"/>
              <a:ext cx="1289304" cy="681470"/>
            </a:xfrm>
            <a:prstGeom prst="straightConnector1">
              <a:avLst/>
            </a:prstGeom>
            <a:ln w="38100">
              <a:solidFill>
                <a:srgbClr val="00519A"/>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B655B923-4384-8B62-6B29-F1B7D996501F}"/>
                </a:ext>
              </a:extLst>
            </p:cNvPr>
            <p:cNvSpPr txBox="1"/>
            <p:nvPr/>
          </p:nvSpPr>
          <p:spPr>
            <a:xfrm>
              <a:off x="1364025" y="2541031"/>
              <a:ext cx="2447365" cy="113877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700" b="1">
                  <a:latin typeface="Open Sans" panose="020B0606030504020204" pitchFamily="34" charset="0"/>
                  <a:ea typeface="Open Sans" panose="020B0606030504020204" pitchFamily="34" charset="0"/>
                  <a:cs typeface="Open Sans" panose="020B0606030504020204" pitchFamily="34" charset="0"/>
                </a:rPr>
                <a:t>Issued Dec. 8, 2022:</a:t>
              </a:r>
            </a:p>
            <a:p>
              <a:pPr algn="ctr"/>
              <a:r>
                <a:rPr lang="en-US" sz="1700">
                  <a:latin typeface="Open Sans" panose="020B0606030504020204" pitchFamily="34" charset="0"/>
                  <a:ea typeface="Open Sans" panose="020B0606030504020204" pitchFamily="34" charset="0"/>
                  <a:cs typeface="Open Sans" panose="020B0606030504020204" pitchFamily="34" charset="0"/>
                </a:rPr>
                <a:t>Enabling Partnerships to Increase Innovation Capacity (EPIIC)</a:t>
              </a:r>
            </a:p>
          </p:txBody>
        </p:sp>
      </p:grpSp>
      <p:grpSp>
        <p:nvGrpSpPr>
          <p:cNvPr id="41" name="Group 40">
            <a:extLst>
              <a:ext uri="{FF2B5EF4-FFF2-40B4-BE49-F238E27FC236}">
                <a16:creationId xmlns:a16="http://schemas.microsoft.com/office/drawing/2014/main" id="{30DA3B35-F24C-7B59-C016-2BF04F695D61}"/>
              </a:ext>
            </a:extLst>
          </p:cNvPr>
          <p:cNvGrpSpPr/>
          <p:nvPr/>
        </p:nvGrpSpPr>
        <p:grpSpPr>
          <a:xfrm>
            <a:off x="1421177" y="4462432"/>
            <a:ext cx="3737795" cy="1242214"/>
            <a:chOff x="1691782" y="4580091"/>
            <a:chExt cx="3737795" cy="1242214"/>
          </a:xfrm>
        </p:grpSpPr>
        <p:cxnSp>
          <p:nvCxnSpPr>
            <p:cNvPr id="42" name="Straight Arrow Connector 41">
              <a:extLst>
                <a:ext uri="{FF2B5EF4-FFF2-40B4-BE49-F238E27FC236}">
                  <a16:creationId xmlns:a16="http://schemas.microsoft.com/office/drawing/2014/main" id="{318C1FDC-39DE-7D7F-680C-772096E27167}"/>
                </a:ext>
              </a:extLst>
            </p:cNvPr>
            <p:cNvCxnSpPr>
              <a:cxnSpLocks/>
              <a:stCxn id="43" idx="3"/>
            </p:cNvCxnSpPr>
            <p:nvPr/>
          </p:nvCxnSpPr>
          <p:spPr>
            <a:xfrm flipV="1">
              <a:off x="4139147" y="4580091"/>
              <a:ext cx="1290430" cy="672828"/>
            </a:xfrm>
            <a:prstGeom prst="straightConnector1">
              <a:avLst/>
            </a:prstGeom>
            <a:ln w="38100">
              <a:solidFill>
                <a:srgbClr val="00519A"/>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2BF06A59-346F-69AF-FAF2-ABA9F9FC4E7B}"/>
                </a:ext>
              </a:extLst>
            </p:cNvPr>
            <p:cNvSpPr txBox="1"/>
            <p:nvPr/>
          </p:nvSpPr>
          <p:spPr>
            <a:xfrm>
              <a:off x="1691782" y="4683532"/>
              <a:ext cx="2447365" cy="113877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700" b="1">
                  <a:latin typeface="Open Sans" panose="020B0606030504020204" pitchFamily="34" charset="0"/>
                  <a:ea typeface="Open Sans" panose="020B0606030504020204" pitchFamily="34" charset="0"/>
                  <a:cs typeface="Open Sans" panose="020B0606030504020204" pitchFamily="34" charset="0"/>
                </a:rPr>
                <a:t>Issued April 25, 2023:</a:t>
              </a:r>
            </a:p>
            <a:p>
              <a:pPr algn="ctr"/>
              <a:r>
                <a:rPr lang="en-US" sz="1700">
                  <a:latin typeface="Open Sans" panose="020B0606030504020204" pitchFamily="34" charset="0"/>
                  <a:ea typeface="Open Sans" panose="020B0606030504020204" pitchFamily="34" charset="0"/>
                  <a:cs typeface="Open Sans" panose="020B0606030504020204" pitchFamily="34" charset="0"/>
                </a:rPr>
                <a:t>NSF Regional Innovation Engines Builder Platform</a:t>
              </a:r>
            </a:p>
          </p:txBody>
        </p:sp>
      </p:grpSp>
      <p:grpSp>
        <p:nvGrpSpPr>
          <p:cNvPr id="44" name="Group 43">
            <a:extLst>
              <a:ext uri="{FF2B5EF4-FFF2-40B4-BE49-F238E27FC236}">
                <a16:creationId xmlns:a16="http://schemas.microsoft.com/office/drawing/2014/main" id="{E34C23F6-393B-5A44-84AD-D723A9B9C7DA}"/>
              </a:ext>
            </a:extLst>
          </p:cNvPr>
          <p:cNvGrpSpPr/>
          <p:nvPr/>
        </p:nvGrpSpPr>
        <p:grpSpPr>
          <a:xfrm>
            <a:off x="7606337" y="4333383"/>
            <a:ext cx="3737419" cy="1138773"/>
            <a:chOff x="7273413" y="4574452"/>
            <a:chExt cx="3737419" cy="1138773"/>
          </a:xfrm>
        </p:grpSpPr>
        <p:cxnSp>
          <p:nvCxnSpPr>
            <p:cNvPr id="45" name="Straight Arrow Connector 44">
              <a:extLst>
                <a:ext uri="{FF2B5EF4-FFF2-40B4-BE49-F238E27FC236}">
                  <a16:creationId xmlns:a16="http://schemas.microsoft.com/office/drawing/2014/main" id="{4FE0B91C-212A-8F14-0D17-19369C0E5FBF}"/>
                </a:ext>
              </a:extLst>
            </p:cNvPr>
            <p:cNvCxnSpPr>
              <a:cxnSpLocks/>
              <a:stCxn id="46" idx="1"/>
            </p:cNvCxnSpPr>
            <p:nvPr/>
          </p:nvCxnSpPr>
          <p:spPr>
            <a:xfrm flipH="1" flipV="1">
              <a:off x="7273413" y="4705580"/>
              <a:ext cx="1290054" cy="438259"/>
            </a:xfrm>
            <a:prstGeom prst="straightConnector1">
              <a:avLst/>
            </a:prstGeom>
            <a:ln w="38100">
              <a:solidFill>
                <a:schemeClr val="accent2"/>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F6ACCEA9-4BCD-FC2E-4568-9349E5945E2F}"/>
                </a:ext>
              </a:extLst>
            </p:cNvPr>
            <p:cNvSpPr txBox="1"/>
            <p:nvPr/>
          </p:nvSpPr>
          <p:spPr>
            <a:xfrm>
              <a:off x="8563467" y="4574452"/>
              <a:ext cx="2447365" cy="1138773"/>
            </a:xfrm>
            <a:prstGeom prst="rect">
              <a:avLst/>
            </a:prstGeom>
            <a:solidFill>
              <a:srgbClr val="8BABD0"/>
            </a:solidFill>
            <a:ln>
              <a:solidFill>
                <a:srgbClr val="8BABD0"/>
              </a:solid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17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Later:</a:t>
              </a:r>
            </a:p>
            <a:p>
              <a:pPr algn="ctr"/>
              <a:r>
                <a:rPr lang="en-US" sz="17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NSF Regional Innovation Engines Venture Platform</a:t>
              </a:r>
            </a:p>
          </p:txBody>
        </p:sp>
      </p:grpSp>
      <p:sp>
        <p:nvSpPr>
          <p:cNvPr id="47" name="Title 1">
            <a:extLst>
              <a:ext uri="{FF2B5EF4-FFF2-40B4-BE49-F238E27FC236}">
                <a16:creationId xmlns:a16="http://schemas.microsoft.com/office/drawing/2014/main" id="{D00793C5-D1C3-EB5F-FB14-3EF3D49A72B0}"/>
              </a:ext>
            </a:extLst>
          </p:cNvPr>
          <p:cNvSpPr>
            <a:spLocks noGrp="1"/>
          </p:cNvSpPr>
          <p:nvPr>
            <p:ph type="title"/>
          </p:nvPr>
        </p:nvSpPr>
        <p:spPr>
          <a:xfrm>
            <a:off x="457200" y="457199"/>
            <a:ext cx="11295117" cy="1665539"/>
          </a:xfrm>
        </p:spPr>
        <p:txBody>
          <a:bodyPr>
            <a:normAutofit/>
          </a:bodyPr>
          <a:lstStyle/>
          <a:p>
            <a:br>
              <a:rPr lang="en-US">
                <a:latin typeface="Open Sans"/>
                <a:ea typeface="Open Sans"/>
                <a:cs typeface="Open Sans"/>
              </a:rPr>
            </a:br>
            <a:r>
              <a:rPr lang="en-US">
                <a:latin typeface="Open Sans"/>
                <a:ea typeface="Open Sans"/>
                <a:cs typeface="Open Sans"/>
              </a:rPr>
              <a:t>NSF Engines: Scaffolding for Success</a:t>
            </a:r>
            <a:endParaRPr lang="en-US">
              <a:latin typeface="Open Sans" pitchFamily="2" charset="0"/>
              <a:ea typeface="Open Sans" pitchFamily="2" charset="0"/>
              <a:cs typeface="Open Sans" pitchFamily="2" charset="0"/>
            </a:endParaRPr>
          </a:p>
        </p:txBody>
      </p:sp>
      <p:grpSp>
        <p:nvGrpSpPr>
          <p:cNvPr id="4" name="Group 3">
            <a:extLst>
              <a:ext uri="{FF2B5EF4-FFF2-40B4-BE49-F238E27FC236}">
                <a16:creationId xmlns:a16="http://schemas.microsoft.com/office/drawing/2014/main" id="{13856609-2DBD-2B0A-3569-CFD0B13A533E}"/>
              </a:ext>
            </a:extLst>
          </p:cNvPr>
          <p:cNvGrpSpPr/>
          <p:nvPr/>
        </p:nvGrpSpPr>
        <p:grpSpPr>
          <a:xfrm>
            <a:off x="0" y="-95301"/>
            <a:ext cx="12252960" cy="914400"/>
            <a:chOff x="0" y="-95301"/>
            <a:chExt cx="12252960" cy="914400"/>
          </a:xfrm>
        </p:grpSpPr>
        <p:grpSp>
          <p:nvGrpSpPr>
            <p:cNvPr id="5" name="Group 4">
              <a:extLst>
                <a:ext uri="{FF2B5EF4-FFF2-40B4-BE49-F238E27FC236}">
                  <a16:creationId xmlns:a16="http://schemas.microsoft.com/office/drawing/2014/main" id="{4A3DC828-1F29-5BF9-2B5C-09B11E2AF0ED}"/>
                </a:ext>
              </a:extLst>
            </p:cNvPr>
            <p:cNvGrpSpPr/>
            <p:nvPr/>
          </p:nvGrpSpPr>
          <p:grpSpPr>
            <a:xfrm>
              <a:off x="0" y="-1"/>
              <a:ext cx="12252960" cy="746927"/>
              <a:chOff x="0" y="-1"/>
              <a:chExt cx="12252960" cy="746927"/>
            </a:xfrm>
          </p:grpSpPr>
          <p:sp>
            <p:nvSpPr>
              <p:cNvPr id="7" name="Rectangle 6">
                <a:extLst>
                  <a:ext uri="{FF2B5EF4-FFF2-40B4-BE49-F238E27FC236}">
                    <a16:creationId xmlns:a16="http://schemas.microsoft.com/office/drawing/2014/main" id="{406474B1-6DE2-AF18-2FD5-1B6AFBEAA584}"/>
                  </a:ext>
                </a:extLst>
              </p:cNvPr>
              <p:cNvSpPr/>
              <p:nvPr/>
            </p:nvSpPr>
            <p:spPr>
              <a:xfrm>
                <a:off x="0" y="-1"/>
                <a:ext cx="12252960" cy="746927"/>
              </a:xfrm>
              <a:prstGeom prst="rect">
                <a:avLst/>
              </a:prstGeom>
              <a:solidFill>
                <a:schemeClr val="accent3">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9" name="TextBox 8">
                <a:extLst>
                  <a:ext uri="{FF2B5EF4-FFF2-40B4-BE49-F238E27FC236}">
                    <a16:creationId xmlns:a16="http://schemas.microsoft.com/office/drawing/2014/main" id="{A35261CA-900D-1E6C-100A-A8BA6F92F3F4}"/>
                  </a:ext>
                </a:extLst>
              </p:cNvPr>
              <p:cNvSpPr txBox="1"/>
              <p:nvPr/>
            </p:nvSpPr>
            <p:spPr>
              <a:xfrm>
                <a:off x="938214" y="192622"/>
                <a:ext cx="8230075" cy="338554"/>
              </a:xfrm>
              <a:prstGeom prst="rect">
                <a:avLst/>
              </a:prstGeom>
              <a:noFill/>
            </p:spPr>
            <p:txBody>
              <a:bodyPr wrap="square" lIns="91440" tIns="45720" rIns="91440" bIns="45720" anchor="t">
                <a:spAutoFit/>
              </a:bodyPr>
              <a:lstStyle/>
              <a:p>
                <a:pPr>
                  <a:defRPr/>
                </a:pPr>
                <a:r>
                  <a:rPr lang="en-US" sz="1600" b="1" kern="0">
                    <a:solidFill>
                      <a:schemeClr val="bg1"/>
                    </a:solidFill>
                    <a:latin typeface="Open Sans"/>
                    <a:ea typeface="Open Sans"/>
                    <a:cs typeface="Open Sans"/>
                  </a:rPr>
                  <a:t>DIVERSE INNOVATION</a:t>
                </a:r>
                <a:r>
                  <a:rPr kumimoji="0" lang="en-US" sz="1600" b="1" i="0" u="none" strike="noStrike" kern="0" cap="none" spc="0" normalizeH="0" baseline="0" noProof="0">
                    <a:ln>
                      <a:noFill/>
                    </a:ln>
                    <a:solidFill>
                      <a:schemeClr val="bg1"/>
                    </a:solidFill>
                    <a:effectLst/>
                    <a:uLnTx/>
                    <a:uFillTx/>
                    <a:latin typeface="Open Sans"/>
                    <a:ea typeface="Open Sans"/>
                    <a:cs typeface="Open Sans"/>
                  </a:rPr>
                  <a:t> ECOSYSTEMS</a:t>
                </a:r>
                <a:endParaRPr kumimoji="0" lang="en-US" sz="1600" b="0" i="0" u="none" strike="noStrike" kern="1200" cap="none" spc="0" normalizeH="0" baseline="0" noProof="0">
                  <a:ln>
                    <a:noFill/>
                  </a:ln>
                  <a:solidFill>
                    <a:schemeClr val="bg1"/>
                  </a:solidFill>
                  <a:effectLst/>
                  <a:uLnTx/>
                  <a:uFillTx/>
                  <a:latin typeface="Calibri"/>
                  <a:ea typeface="+mn-ea"/>
                  <a:cs typeface="+mn-cs"/>
                </a:endParaRPr>
              </a:p>
            </p:txBody>
          </p:sp>
        </p:grpSp>
        <p:pic>
          <p:nvPicPr>
            <p:cNvPr id="6" name="Picture 5" descr="A picture containing graphics, font, symbol, graphic design&#10;&#10;Description automatically generated">
              <a:extLst>
                <a:ext uri="{FF2B5EF4-FFF2-40B4-BE49-F238E27FC236}">
                  <a16:creationId xmlns:a16="http://schemas.microsoft.com/office/drawing/2014/main" id="{6D88F689-E845-08FD-DAE5-31CAF2CAED4A}"/>
                </a:ext>
              </a:extLst>
            </p:cNvPr>
            <p:cNvPicPr/>
            <p:nvPr/>
          </p:nvPicPr>
          <p:blipFill>
            <a:blip r:embed="rId3" cstate="screen">
              <a:extLst>
                <a:ext uri="{28A0092B-C50C-407E-A947-70E740481C1C}">
                  <a14:useLocalDpi xmlns:a14="http://schemas.microsoft.com/office/drawing/2010/main"/>
                </a:ext>
              </a:extLst>
            </a:blip>
            <a:stretch>
              <a:fillRect/>
            </a:stretch>
          </p:blipFill>
          <p:spPr>
            <a:xfrm>
              <a:off x="111062" y="-95301"/>
              <a:ext cx="914400" cy="914400"/>
            </a:xfrm>
            <a:prstGeom prst="rect">
              <a:avLst/>
            </a:prstGeom>
          </p:spPr>
        </p:pic>
      </p:grpSp>
    </p:spTree>
    <p:extLst>
      <p:ext uri="{BB962C8B-B14F-4D97-AF65-F5344CB8AC3E}">
        <p14:creationId xmlns:p14="http://schemas.microsoft.com/office/powerpoint/2010/main" val="3882477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0"/>
                                  </p:stCondLst>
                                  <p:childTnLst>
                                    <p:animScale>
                                      <p:cBhvr>
                                        <p:cTn id="32" dur="2000" fill="hold"/>
                                        <p:tgtEl>
                                          <p:spTgt spid="2"/>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C6DB28-FDE1-7784-47C4-94075BEF6FFD}"/>
              </a:ext>
            </a:extLst>
          </p:cNvPr>
          <p:cNvGrpSpPr/>
          <p:nvPr/>
        </p:nvGrpSpPr>
        <p:grpSpPr>
          <a:xfrm>
            <a:off x="1012209" y="2862332"/>
            <a:ext cx="10789785" cy="3051096"/>
            <a:chOff x="1012209" y="2862332"/>
            <a:chExt cx="10789785" cy="3051096"/>
          </a:xfrm>
        </p:grpSpPr>
        <p:sp>
          <p:nvSpPr>
            <p:cNvPr id="20" name="Rectangle 19">
              <a:extLst>
                <a:ext uri="{FF2B5EF4-FFF2-40B4-BE49-F238E27FC236}">
                  <a16:creationId xmlns:a16="http://schemas.microsoft.com/office/drawing/2014/main" id="{681ED3B7-2E21-C798-F7B0-407F224C28E4}"/>
                </a:ext>
                <a:ext uri="{C183D7F6-B498-43B3-948B-1728B52AA6E4}">
                  <adec:decorative xmlns:adec="http://schemas.microsoft.com/office/drawing/2017/decorative" val="1"/>
                </a:ext>
              </a:extLst>
            </p:cNvPr>
            <p:cNvSpPr/>
            <p:nvPr/>
          </p:nvSpPr>
          <p:spPr>
            <a:xfrm>
              <a:off x="7430016" y="2862332"/>
              <a:ext cx="2103120"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RAPID COVID-19 TESTING</a:t>
              </a:r>
            </a:p>
          </p:txBody>
        </p:sp>
        <p:sp>
          <p:nvSpPr>
            <p:cNvPr id="23" name="Rectangle 22">
              <a:extLst>
                <a:ext uri="{FF2B5EF4-FFF2-40B4-BE49-F238E27FC236}">
                  <a16:creationId xmlns:a16="http://schemas.microsoft.com/office/drawing/2014/main" id="{995E925D-17DE-0E57-6A68-17B72CBF7DD4}"/>
                </a:ext>
                <a:ext uri="{C183D7F6-B498-43B3-948B-1728B52AA6E4}">
                  <adec:decorative xmlns:adec="http://schemas.microsoft.com/office/drawing/2017/decorative" val="1"/>
                </a:ext>
              </a:extLst>
            </p:cNvPr>
            <p:cNvSpPr/>
            <p:nvPr/>
          </p:nvSpPr>
          <p:spPr>
            <a:xfrm>
              <a:off x="9598829" y="2862332"/>
              <a:ext cx="2103120" cy="4801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CLIMATE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FORECASTING</a:t>
              </a:r>
            </a:p>
          </p:txBody>
        </p:sp>
        <p:sp>
          <p:nvSpPr>
            <p:cNvPr id="31" name="TextBox 30">
              <a:extLst>
                <a:ext uri="{FF2B5EF4-FFF2-40B4-BE49-F238E27FC236}">
                  <a16:creationId xmlns:a16="http://schemas.microsoft.com/office/drawing/2014/main" id="{DA077618-26A6-229D-64FD-2FF887B993F4}"/>
                </a:ext>
                <a:ext uri="{C183D7F6-B498-43B3-948B-1728B52AA6E4}">
                  <adec:decorative xmlns:adec="http://schemas.microsoft.com/office/drawing/2017/decorative" val="1"/>
                </a:ext>
              </a:extLst>
            </p:cNvPr>
            <p:cNvSpPr txBox="1"/>
            <p:nvPr/>
          </p:nvSpPr>
          <p:spPr>
            <a:xfrm>
              <a:off x="3303790" y="2862332"/>
              <a:ext cx="1673856"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3-D PRINTING</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BREAKTHROUGH</a:t>
              </a:r>
            </a:p>
          </p:txBody>
        </p:sp>
        <p:sp>
          <p:nvSpPr>
            <p:cNvPr id="37" name="TextBox 36">
              <a:extLst>
                <a:ext uri="{FF2B5EF4-FFF2-40B4-BE49-F238E27FC236}">
                  <a16:creationId xmlns:a16="http://schemas.microsoft.com/office/drawing/2014/main" id="{1AD50B1E-4034-3310-5129-34A707B88CA2}"/>
                </a:ext>
                <a:ext uri="{C183D7F6-B498-43B3-948B-1728B52AA6E4}">
                  <adec:decorative xmlns:adec="http://schemas.microsoft.com/office/drawing/2017/decorative" val="1"/>
                </a:ext>
              </a:extLst>
            </p:cNvPr>
            <p:cNvSpPr txBox="1"/>
            <p:nvPr/>
          </p:nvSpPr>
          <p:spPr>
            <a:xfrm>
              <a:off x="3257001" y="5239397"/>
              <a:ext cx="1695912"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COMPUTER CHIP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FABRICATION</a:t>
              </a:r>
            </a:p>
          </p:txBody>
        </p:sp>
        <p:sp>
          <p:nvSpPr>
            <p:cNvPr id="40" name="TextBox 39">
              <a:extLst>
                <a:ext uri="{FF2B5EF4-FFF2-40B4-BE49-F238E27FC236}">
                  <a16:creationId xmlns:a16="http://schemas.microsoft.com/office/drawing/2014/main" id="{A4A7E51F-EC77-9F70-013B-68258F532379}"/>
                </a:ext>
                <a:ext uri="{C183D7F6-B498-43B3-948B-1728B52AA6E4}">
                  <adec:decorative xmlns:adec="http://schemas.microsoft.com/office/drawing/2017/decorative" val="1"/>
                </a:ext>
              </a:extLst>
            </p:cNvPr>
            <p:cNvSpPr txBox="1"/>
            <p:nvPr/>
          </p:nvSpPr>
          <p:spPr>
            <a:xfrm>
              <a:off x="5563388" y="5239397"/>
              <a:ext cx="1447832" cy="6740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ARTIFICIAL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INTELLIGENCE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(AI)</a:t>
              </a:r>
            </a:p>
          </p:txBody>
        </p:sp>
        <p:sp>
          <p:nvSpPr>
            <p:cNvPr id="43" name="TextBox 42">
              <a:extLst>
                <a:ext uri="{FF2B5EF4-FFF2-40B4-BE49-F238E27FC236}">
                  <a16:creationId xmlns:a16="http://schemas.microsoft.com/office/drawing/2014/main" id="{86D36473-0E15-3FDD-23A0-D06765883E9C}"/>
                </a:ext>
                <a:ext uri="{C183D7F6-B498-43B3-948B-1728B52AA6E4}">
                  <adec:decorative xmlns:adec="http://schemas.microsoft.com/office/drawing/2017/decorative" val="1"/>
                </a:ext>
              </a:extLst>
            </p:cNvPr>
            <p:cNvSpPr txBox="1"/>
            <p:nvPr/>
          </p:nvSpPr>
          <p:spPr>
            <a:xfrm>
              <a:off x="9598829" y="5239397"/>
              <a:ext cx="2203165"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MAGIC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SCHOOL BUS</a:t>
              </a:r>
            </a:p>
          </p:txBody>
        </p:sp>
        <p:sp>
          <p:nvSpPr>
            <p:cNvPr id="6" name="TextBox 5">
              <a:extLst>
                <a:ext uri="{FF2B5EF4-FFF2-40B4-BE49-F238E27FC236}">
                  <a16:creationId xmlns:a16="http://schemas.microsoft.com/office/drawing/2014/main" id="{7D6C9494-B7BB-04F7-D660-23ED4F0B4E6A}"/>
                </a:ext>
                <a:ext uri="{C183D7F6-B498-43B3-948B-1728B52AA6E4}">
                  <adec:decorative xmlns:adec="http://schemas.microsoft.com/office/drawing/2017/decorative" val="1"/>
                </a:ext>
              </a:extLst>
            </p:cNvPr>
            <p:cNvSpPr txBox="1"/>
            <p:nvPr/>
          </p:nvSpPr>
          <p:spPr>
            <a:xfrm>
              <a:off x="1012209" y="2862332"/>
              <a:ext cx="1821332"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FOUNDATION FOR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THE INTERNET</a:t>
              </a:r>
            </a:p>
          </p:txBody>
        </p:sp>
        <p:sp>
          <p:nvSpPr>
            <p:cNvPr id="34" name="TextBox 33">
              <a:extLst>
                <a:ext uri="{FF2B5EF4-FFF2-40B4-BE49-F238E27FC236}">
                  <a16:creationId xmlns:a16="http://schemas.microsoft.com/office/drawing/2014/main" id="{A70B689C-628A-E501-9D51-9F9BB6F59A68}"/>
                </a:ext>
                <a:ext uri="{C183D7F6-B498-43B3-948B-1728B52AA6E4}">
                  <adec:decorative xmlns:adec="http://schemas.microsoft.com/office/drawing/2017/decorative" val="1"/>
                </a:ext>
              </a:extLst>
            </p:cNvPr>
            <p:cNvSpPr txBox="1"/>
            <p:nvPr/>
          </p:nvSpPr>
          <p:spPr>
            <a:xfrm>
              <a:off x="1094614" y="5213666"/>
              <a:ext cx="1683474" cy="6740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LIGO</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GRAVITATIONAL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WAVES</a:t>
              </a:r>
            </a:p>
          </p:txBody>
        </p:sp>
        <p:sp>
          <p:nvSpPr>
            <p:cNvPr id="48" name="TextBox 47">
              <a:extLst>
                <a:ext uri="{FF2B5EF4-FFF2-40B4-BE49-F238E27FC236}">
                  <a16:creationId xmlns:a16="http://schemas.microsoft.com/office/drawing/2014/main" id="{4FE488B8-6CE5-E957-A0A8-65AFA2265AAD}"/>
                </a:ext>
                <a:ext uri="{C183D7F6-B498-43B3-948B-1728B52AA6E4}">
                  <adec:decorative xmlns:adec="http://schemas.microsoft.com/office/drawing/2017/decorative" val="1"/>
                </a:ext>
              </a:extLst>
            </p:cNvPr>
            <p:cNvSpPr txBox="1"/>
            <p:nvPr/>
          </p:nvSpPr>
          <p:spPr>
            <a:xfrm>
              <a:off x="7529426" y="5239397"/>
              <a:ext cx="1904298"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EARLY WEB</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SEARCH</a:t>
              </a:r>
            </a:p>
          </p:txBody>
        </p:sp>
        <p:sp>
          <p:nvSpPr>
            <p:cNvPr id="36" name="TextBox 35">
              <a:extLst>
                <a:ext uri="{FF2B5EF4-FFF2-40B4-BE49-F238E27FC236}">
                  <a16:creationId xmlns:a16="http://schemas.microsoft.com/office/drawing/2014/main" id="{0ABEC0C2-AB2E-721C-6E0C-337D9361CF07}"/>
                </a:ext>
                <a:ext uri="{C183D7F6-B498-43B3-948B-1728B52AA6E4}">
                  <adec:decorative xmlns:adec="http://schemas.microsoft.com/office/drawing/2017/decorative" val="1"/>
                </a:ext>
              </a:extLst>
            </p:cNvPr>
            <p:cNvSpPr txBox="1"/>
            <p:nvPr/>
          </p:nvSpPr>
          <p:spPr>
            <a:xfrm>
              <a:off x="5531131" y="2862332"/>
              <a:ext cx="1577291" cy="480131"/>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FIRST IMAGE OF</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A BLACK HOLE</a:t>
              </a:r>
            </a:p>
          </p:txBody>
        </p:sp>
      </p:grpSp>
      <p:pic>
        <p:nvPicPr>
          <p:cNvPr id="2" name="Picture 2">
            <a:extLst>
              <a:ext uri="{FF2B5EF4-FFF2-40B4-BE49-F238E27FC236}">
                <a16:creationId xmlns:a16="http://schemas.microsoft.com/office/drawing/2014/main" id="{D8BF77BD-DF4A-981E-5601-7E14C4748335}"/>
              </a:ext>
              <a:ext uri="{C183D7F6-B498-43B3-948B-1728B52AA6E4}">
                <adec:decorative xmlns:adec="http://schemas.microsoft.com/office/drawing/2017/decorative" val="1"/>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1143515" y="1144593"/>
            <a:ext cx="1646968" cy="1646968"/>
          </a:xfrm>
          <a:prstGeom prst="ellipse">
            <a:avLst/>
          </a:prstGeom>
          <a:noFill/>
          <a:ln w="28575">
            <a:solidFill>
              <a:schemeClr val="accent1">
                <a:alpha val="31765"/>
              </a:schemeClr>
            </a:solidFill>
          </a:ln>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A5879E-F050-8B4D-1B7E-03DE196291A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55233" y="1144593"/>
            <a:ext cx="1600200" cy="1600200"/>
          </a:xfrm>
          <a:prstGeom prst="ellipse">
            <a:avLst/>
          </a:prstGeom>
          <a:ln w="28575">
            <a:solidFill>
              <a:schemeClr val="accent1">
                <a:alpha val="31765"/>
              </a:schemeClr>
            </a:solidFill>
          </a:ln>
          <a:effectLst/>
        </p:spPr>
      </p:pic>
      <p:pic>
        <p:nvPicPr>
          <p:cNvPr id="8" name="Picture 7">
            <a:extLst>
              <a:ext uri="{FF2B5EF4-FFF2-40B4-BE49-F238E27FC236}">
                <a16:creationId xmlns:a16="http://schemas.microsoft.com/office/drawing/2014/main" id="{B6EC528F-8719-D1EE-DB72-04A3FC32461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20183" y="1144593"/>
            <a:ext cx="1600200" cy="1600200"/>
          </a:xfrm>
          <a:prstGeom prst="ellipse">
            <a:avLst/>
          </a:prstGeom>
          <a:ln w="28575">
            <a:solidFill>
              <a:schemeClr val="accent1">
                <a:alpha val="31765"/>
              </a:schemeClr>
            </a:solidFill>
          </a:ln>
          <a:effectLst/>
        </p:spPr>
      </p:pic>
      <p:pic>
        <p:nvPicPr>
          <p:cNvPr id="9" name="Picture 2">
            <a:extLst>
              <a:ext uri="{FF2B5EF4-FFF2-40B4-BE49-F238E27FC236}">
                <a16:creationId xmlns:a16="http://schemas.microsoft.com/office/drawing/2014/main" id="{7495A772-0DB4-4708-0909-F454CF6AB895}"/>
              </a:ext>
              <a:ext uri="{C183D7F6-B498-43B3-948B-1728B52AA6E4}">
                <adec:decorative xmlns:adec="http://schemas.microsoft.com/office/drawing/2017/decorative" val="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685133" y="1144593"/>
            <a:ext cx="1600200" cy="1600200"/>
          </a:xfrm>
          <a:prstGeom prst="ellipse">
            <a:avLst/>
          </a:prstGeom>
          <a:noFill/>
          <a:ln w="28575">
            <a:solidFill>
              <a:schemeClr val="accent1">
                <a:alpha val="31765"/>
              </a:schemeClr>
            </a:solidFill>
          </a:ln>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4C25980-75A4-7B67-75C8-59988BB06A9F}"/>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50081" y="1144593"/>
            <a:ext cx="1600616" cy="1600200"/>
          </a:xfrm>
          <a:prstGeom prst="ellipse">
            <a:avLst/>
          </a:prstGeom>
          <a:ln w="28575">
            <a:solidFill>
              <a:schemeClr val="accent1">
                <a:alpha val="31765"/>
              </a:schemeClr>
            </a:solidFill>
          </a:ln>
          <a:effectLst/>
        </p:spPr>
      </p:pic>
      <p:pic>
        <p:nvPicPr>
          <p:cNvPr id="11" name="Picture 10">
            <a:extLst>
              <a:ext uri="{FF2B5EF4-FFF2-40B4-BE49-F238E27FC236}">
                <a16:creationId xmlns:a16="http://schemas.microsoft.com/office/drawing/2014/main" id="{3F330E9F-98C5-4EFC-2632-BA83A8289D3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87796" y="3478955"/>
            <a:ext cx="1600200" cy="1600200"/>
          </a:xfrm>
          <a:prstGeom prst="ellipse">
            <a:avLst/>
          </a:prstGeom>
          <a:ln w="28575">
            <a:solidFill>
              <a:schemeClr val="accent1">
                <a:alpha val="31765"/>
              </a:schemeClr>
            </a:solidFill>
          </a:ln>
          <a:effectLst/>
        </p:spPr>
      </p:pic>
      <p:grpSp>
        <p:nvGrpSpPr>
          <p:cNvPr id="12" name="Group 11">
            <a:extLst>
              <a:ext uri="{FF2B5EF4-FFF2-40B4-BE49-F238E27FC236}">
                <a16:creationId xmlns:a16="http://schemas.microsoft.com/office/drawing/2014/main" id="{0B2B6F5B-6AB5-954D-20B3-A4BC37575740}"/>
              </a:ext>
              <a:ext uri="{C183D7F6-B498-43B3-948B-1728B52AA6E4}">
                <adec:decorative xmlns:adec="http://schemas.microsoft.com/office/drawing/2017/decorative" val="1"/>
              </a:ext>
            </a:extLst>
          </p:cNvPr>
          <p:cNvGrpSpPr/>
          <p:nvPr/>
        </p:nvGrpSpPr>
        <p:grpSpPr>
          <a:xfrm>
            <a:off x="7657726" y="3478955"/>
            <a:ext cx="1647700" cy="1647700"/>
            <a:chOff x="5438469" y="3993773"/>
            <a:chExt cx="1647700" cy="1647700"/>
          </a:xfrm>
          <a:effectLst/>
        </p:grpSpPr>
        <p:sp>
          <p:nvSpPr>
            <p:cNvPr id="13" name="Oval 12">
              <a:extLst>
                <a:ext uri="{FF2B5EF4-FFF2-40B4-BE49-F238E27FC236}">
                  <a16:creationId xmlns:a16="http://schemas.microsoft.com/office/drawing/2014/main" id="{782A8834-C25F-F85F-C0D8-FB7FB725E408}"/>
                </a:ext>
              </a:extLst>
            </p:cNvPr>
            <p:cNvSpPr>
              <a:spLocks noChangeAspect="1"/>
            </p:cNvSpPr>
            <p:nvPr/>
          </p:nvSpPr>
          <p:spPr>
            <a:xfrm>
              <a:off x="5438469" y="3993773"/>
              <a:ext cx="1647700" cy="1647700"/>
            </a:xfrm>
            <a:prstGeom prst="ellipse">
              <a:avLst/>
            </a:prstGeom>
            <a:gradFill flip="none" rotWithShape="1">
              <a:gsLst>
                <a:gs pos="0">
                  <a:schemeClr val="bg1"/>
                </a:gs>
                <a:gs pos="100000">
                  <a:schemeClr val="bg1">
                    <a:lumMod val="85000"/>
                  </a:schemeClr>
                </a:gs>
              </a:gsLst>
              <a:path path="circle">
                <a:fillToRect l="50000" t="50000" r="50000" b="50000"/>
              </a:path>
              <a:tileRect/>
            </a:gradFill>
            <a:ln w="28575">
              <a:solidFill>
                <a:schemeClr val="accent1">
                  <a:alpha val="31765"/>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699"/>
                </a:solidFill>
                <a:effectLst/>
                <a:uLnTx/>
                <a:uFillTx/>
                <a:latin typeface="Calibri"/>
                <a:ea typeface="+mn-ea"/>
                <a:cs typeface="+mn-cs"/>
              </a:endParaRPr>
            </a:p>
          </p:txBody>
        </p:sp>
        <p:pic>
          <p:nvPicPr>
            <p:cNvPr id="14" name="Picture 4" descr="Google logo - Wikipedia">
              <a:extLst>
                <a:ext uri="{FF2B5EF4-FFF2-40B4-BE49-F238E27FC236}">
                  <a16:creationId xmlns:a16="http://schemas.microsoft.com/office/drawing/2014/main" id="{B1245999-A654-09BE-4E39-0D3FFF6E68D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56532" y="4643446"/>
              <a:ext cx="1211572" cy="408246"/>
            </a:xfrm>
            <a:prstGeom prst="rect">
              <a:avLst/>
            </a:prstGeom>
            <a:noFill/>
            <a:ln w="28575">
              <a:noFill/>
            </a:ln>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A5E78E2B-42B8-F088-365F-4C51CDCD9D60}"/>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340617" y="3502705"/>
            <a:ext cx="1600200" cy="1600200"/>
          </a:xfrm>
          <a:prstGeom prst="ellipse">
            <a:avLst/>
          </a:prstGeom>
          <a:ln w="28575">
            <a:solidFill>
              <a:schemeClr val="accent1">
                <a:alpha val="31765"/>
              </a:schemeClr>
            </a:solidFill>
          </a:ln>
          <a:effectLst/>
        </p:spPr>
      </p:pic>
      <p:pic>
        <p:nvPicPr>
          <p:cNvPr id="17" name="Picture 16">
            <a:extLst>
              <a:ext uri="{FF2B5EF4-FFF2-40B4-BE49-F238E27FC236}">
                <a16:creationId xmlns:a16="http://schemas.microsoft.com/office/drawing/2014/main" id="{73784192-7CC7-C250-5E5B-3A6F234D8C8D}"/>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850497" y="3502705"/>
            <a:ext cx="1600200" cy="1600200"/>
          </a:xfrm>
          <a:prstGeom prst="ellipse">
            <a:avLst/>
          </a:prstGeom>
          <a:solidFill>
            <a:schemeClr val="bg1">
              <a:lumMod val="50000"/>
            </a:schemeClr>
          </a:solidFill>
          <a:ln w="28575">
            <a:solidFill>
              <a:schemeClr val="accent1">
                <a:alpha val="31765"/>
              </a:schemeClr>
            </a:solidFill>
          </a:ln>
          <a:effectLst/>
        </p:spPr>
      </p:pic>
      <p:pic>
        <p:nvPicPr>
          <p:cNvPr id="18" name="Picture 17">
            <a:extLst>
              <a:ext uri="{FF2B5EF4-FFF2-40B4-BE49-F238E27FC236}">
                <a16:creationId xmlns:a16="http://schemas.microsoft.com/office/drawing/2014/main" id="{CEB7C178-7735-2893-07D2-8AA0407EA6F6}"/>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72172" y="3478955"/>
            <a:ext cx="1600200" cy="1600200"/>
          </a:xfrm>
          <a:prstGeom prst="ellipse">
            <a:avLst/>
          </a:prstGeom>
          <a:solidFill>
            <a:schemeClr val="bg1">
              <a:lumMod val="50000"/>
            </a:schemeClr>
          </a:solidFill>
          <a:ln w="28575">
            <a:solidFill>
              <a:schemeClr val="accent1">
                <a:alpha val="31765"/>
              </a:schemeClr>
            </a:solidFill>
          </a:ln>
          <a:effectLst/>
        </p:spPr>
      </p:pic>
      <p:sp>
        <p:nvSpPr>
          <p:cNvPr id="16" name="Title 15">
            <a:extLst>
              <a:ext uri="{FF2B5EF4-FFF2-40B4-BE49-F238E27FC236}">
                <a16:creationId xmlns:a16="http://schemas.microsoft.com/office/drawing/2014/main" id="{A957BB78-FA0A-631A-08E1-06E4D1F1F4E0}"/>
              </a:ext>
            </a:extLst>
          </p:cNvPr>
          <p:cNvSpPr>
            <a:spLocks noGrp="1"/>
          </p:cNvSpPr>
          <p:nvPr>
            <p:ph type="title"/>
          </p:nvPr>
        </p:nvSpPr>
        <p:spPr/>
        <p:txBody>
          <a:bodyPr/>
          <a:lstStyle/>
          <a:p>
            <a:r>
              <a:rPr lang="en-US"/>
              <a:t>Seven Decades of NSF-Powered Innovations</a:t>
            </a:r>
          </a:p>
        </p:txBody>
      </p:sp>
    </p:spTree>
    <p:extLst>
      <p:ext uri="{BB962C8B-B14F-4D97-AF65-F5344CB8AC3E}">
        <p14:creationId xmlns:p14="http://schemas.microsoft.com/office/powerpoint/2010/main" val="409000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843B8-F6A8-0349-0F3A-741624C9D619}"/>
              </a:ext>
            </a:extLst>
          </p:cNvPr>
          <p:cNvSpPr/>
          <p:nvPr/>
        </p:nvSpPr>
        <p:spPr>
          <a:xfrm>
            <a:off x="0" y="697"/>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BF2C526-E1E2-2F6C-4E71-B42C34A4FD1F}"/>
              </a:ext>
            </a:extLst>
          </p:cNvPr>
          <p:cNvPicPr>
            <a:picLocks noChangeAspect="1"/>
          </p:cNvPicPr>
          <p:nvPr/>
        </p:nvPicPr>
        <p:blipFill rotWithShape="1">
          <a:blip r:embed="rId3" cstate="screen">
            <a:alphaModFix amt="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138" y="-114408"/>
            <a:ext cx="12238081" cy="6875506"/>
          </a:xfrm>
          <a:prstGeom prst="rect">
            <a:avLst/>
          </a:prstGeom>
        </p:spPr>
      </p:pic>
      <p:sp>
        <p:nvSpPr>
          <p:cNvPr id="2" name="Title 1">
            <a:extLst>
              <a:ext uri="{FF2B5EF4-FFF2-40B4-BE49-F238E27FC236}">
                <a16:creationId xmlns:a16="http://schemas.microsoft.com/office/drawing/2014/main" id="{59AF238A-7A25-894F-92C3-D0CB1FD9DB1D}"/>
              </a:ext>
            </a:extLst>
          </p:cNvPr>
          <p:cNvSpPr>
            <a:spLocks noGrp="1"/>
          </p:cNvSpPr>
          <p:nvPr>
            <p:ph type="title"/>
          </p:nvPr>
        </p:nvSpPr>
        <p:spPr/>
        <p:txBody>
          <a:bodyPr/>
          <a:lstStyle/>
          <a:p>
            <a:r>
              <a:rPr lang="en-US" sz="3600">
                <a:solidFill>
                  <a:schemeClr val="bg1"/>
                </a:solidFill>
                <a:effectLst/>
                <a:latin typeface="Open Sans"/>
                <a:ea typeface="Open Sans"/>
                <a:cs typeface="Open Sans"/>
              </a:rPr>
              <a:t>TIP’s Core Message</a:t>
            </a:r>
            <a:endParaRPr lang="en-US">
              <a:solidFill>
                <a:schemeClr val="bg1"/>
              </a:solidFill>
              <a:latin typeface="Open Sans"/>
              <a:ea typeface="Open Sans"/>
              <a:cs typeface="Open Sans"/>
            </a:endParaRPr>
          </a:p>
        </p:txBody>
      </p:sp>
      <p:sp>
        <p:nvSpPr>
          <p:cNvPr id="16" name="flSlide2145705892Footer" descr="  ">
            <a:extLst>
              <a:ext uri="{FF2B5EF4-FFF2-40B4-BE49-F238E27FC236}">
                <a16:creationId xmlns:a16="http://schemas.microsoft.com/office/drawing/2014/main" id="{D994644E-EDF5-AFAA-08DE-46938644E2C9}"/>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7" name="hcSlide2145705892Header">
            <a:extLst>
              <a:ext uri="{FF2B5EF4-FFF2-40B4-BE49-F238E27FC236}">
                <a16:creationId xmlns:a16="http://schemas.microsoft.com/office/drawing/2014/main" id="{092471F6-AB93-13A4-8F18-F5E7936FA092}"/>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14" name="TextBox 13">
            <a:extLst>
              <a:ext uri="{FF2B5EF4-FFF2-40B4-BE49-F238E27FC236}">
                <a16:creationId xmlns:a16="http://schemas.microsoft.com/office/drawing/2014/main" id="{08F493FC-FDF5-997A-3AFD-8F49C02136B3}"/>
              </a:ext>
            </a:extLst>
          </p:cNvPr>
          <p:cNvSpPr txBox="1"/>
          <p:nvPr/>
        </p:nvSpPr>
        <p:spPr>
          <a:xfrm>
            <a:off x="457199" y="1541300"/>
            <a:ext cx="10789921" cy="861774"/>
          </a:xfrm>
          <a:prstGeom prst="rect">
            <a:avLst/>
          </a:prstGeom>
          <a:noFill/>
        </p:spPr>
        <p:txBody>
          <a:bodyPr wrap="square" lIns="91440" tIns="45720" rIns="91440" bIns="45720" anchor="t">
            <a:spAutoFit/>
          </a:bodyPr>
          <a:lstStyle/>
          <a:p>
            <a:r>
              <a:rPr lang="en-US" sz="2500" b="0" i="0" u="none" strike="noStrike">
                <a:solidFill>
                  <a:schemeClr val="bg1"/>
                </a:solidFill>
                <a:effectLst/>
                <a:latin typeface="Open Sans"/>
                <a:ea typeface="Open Sans"/>
                <a:cs typeface="Cordia New"/>
              </a:rPr>
              <a:t>TIP advances U.S. competitiveness​</a:t>
            </a:r>
            <a:r>
              <a:rPr lang="en-US" sz="2500">
                <a:solidFill>
                  <a:schemeClr val="bg1"/>
                </a:solidFill>
                <a:latin typeface="Open Sans"/>
                <a:ea typeface="Open Sans"/>
                <a:cs typeface="Cordia New"/>
              </a:rPr>
              <a:t> and societal impact by nurturing partnerships</a:t>
            </a:r>
            <a:r>
              <a:rPr lang="en-US" sz="2500" b="0" i="0" u="none" strike="noStrike">
                <a:solidFill>
                  <a:schemeClr val="bg1"/>
                </a:solidFill>
                <a:effectLst/>
                <a:latin typeface="Open Sans"/>
                <a:ea typeface="Open Sans"/>
                <a:cs typeface="Cordia New"/>
              </a:rPr>
              <a:t> that​ </a:t>
            </a:r>
            <a:r>
              <a:rPr lang="en-US" sz="2500">
                <a:solidFill>
                  <a:schemeClr val="bg1"/>
                </a:solidFill>
                <a:latin typeface="Open Sans"/>
                <a:ea typeface="Open Sans"/>
                <a:cs typeface="Cordia New"/>
              </a:rPr>
              <a:t>drive and accelerate:</a:t>
            </a:r>
            <a:endParaRPr lang="en-US" sz="2500" b="0" i="0" u="none" strike="noStrike">
              <a:solidFill>
                <a:schemeClr val="bg1"/>
              </a:solidFill>
              <a:effectLst/>
              <a:latin typeface="Open Sans"/>
              <a:ea typeface="Open Sans"/>
              <a:cs typeface="Cordia New"/>
            </a:endParaRPr>
          </a:p>
        </p:txBody>
      </p:sp>
      <p:sp>
        <p:nvSpPr>
          <p:cNvPr id="5" name="Slide Number Placeholder 5">
            <a:extLst>
              <a:ext uri="{FF2B5EF4-FFF2-40B4-BE49-F238E27FC236}">
                <a16:creationId xmlns:a16="http://schemas.microsoft.com/office/drawing/2014/main" id="{012863B2-F04F-F2D5-E509-D9E157134309}"/>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20</a:t>
            </a:fld>
            <a:endParaRPr lang="en-US"/>
          </a:p>
        </p:txBody>
      </p:sp>
      <p:pic>
        <p:nvPicPr>
          <p:cNvPr id="7" name="Picture 6">
            <a:extLst>
              <a:ext uri="{FF2B5EF4-FFF2-40B4-BE49-F238E27FC236}">
                <a16:creationId xmlns:a16="http://schemas.microsoft.com/office/drawing/2014/main" id="{31A63D76-85F4-2192-752C-618F606EBA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162809"/>
            <a:ext cx="12192000" cy="731520"/>
          </a:xfrm>
          <a:prstGeom prst="rect">
            <a:avLst/>
          </a:prstGeom>
        </p:spPr>
      </p:pic>
      <p:sp>
        <p:nvSpPr>
          <p:cNvPr id="9" name="Rectangle 8">
            <a:extLst>
              <a:ext uri="{FF2B5EF4-FFF2-40B4-BE49-F238E27FC236}">
                <a16:creationId xmlns:a16="http://schemas.microsoft.com/office/drawing/2014/main" id="{71E73F31-BB77-5A1E-9D5F-AAB8D005F0D6}"/>
              </a:ext>
            </a:extLst>
          </p:cNvPr>
          <p:cNvSpPr>
            <a:spLocks/>
          </p:cNvSpPr>
          <p:nvPr/>
        </p:nvSpPr>
        <p:spPr>
          <a:xfrm>
            <a:off x="0" y="6162809"/>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Text&#10;&#10;Description automatically generated">
            <a:extLst>
              <a:ext uri="{FF2B5EF4-FFF2-40B4-BE49-F238E27FC236}">
                <a16:creationId xmlns:a16="http://schemas.microsoft.com/office/drawing/2014/main" id="{0FCDB2BA-5678-F63A-5A1B-EF1E925EC6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210"/>
          <a:stretch/>
        </p:blipFill>
        <p:spPr>
          <a:xfrm>
            <a:off x="426155" y="6211889"/>
            <a:ext cx="3640087" cy="640922"/>
          </a:xfrm>
          <a:prstGeom prst="rect">
            <a:avLst/>
          </a:prstGeom>
        </p:spPr>
      </p:pic>
      <p:sp>
        <p:nvSpPr>
          <p:cNvPr id="11" name="Slide Number Placeholder 5">
            <a:extLst>
              <a:ext uri="{FF2B5EF4-FFF2-40B4-BE49-F238E27FC236}">
                <a16:creationId xmlns:a16="http://schemas.microsoft.com/office/drawing/2014/main" id="{0A7D5470-D3E5-F633-D50C-5F36CF6F8ECC}"/>
              </a:ext>
            </a:extLst>
          </p:cNvPr>
          <p:cNvSpPr txBox="1">
            <a:spLocks/>
          </p:cNvSpPr>
          <p:nvPr/>
        </p:nvSpPr>
        <p:spPr>
          <a:xfrm>
            <a:off x="11268966" y="6346006"/>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20</a:t>
            </a:fld>
            <a:endParaRPr lang="en-US"/>
          </a:p>
        </p:txBody>
      </p:sp>
      <p:grpSp>
        <p:nvGrpSpPr>
          <p:cNvPr id="6" name="Group 5">
            <a:extLst>
              <a:ext uri="{FF2B5EF4-FFF2-40B4-BE49-F238E27FC236}">
                <a16:creationId xmlns:a16="http://schemas.microsoft.com/office/drawing/2014/main" id="{9083F0BF-0043-D71F-1DE3-2899B2A70B4F}"/>
              </a:ext>
            </a:extLst>
          </p:cNvPr>
          <p:cNvGrpSpPr/>
          <p:nvPr/>
        </p:nvGrpSpPr>
        <p:grpSpPr>
          <a:xfrm>
            <a:off x="0" y="2395329"/>
            <a:ext cx="12189668" cy="1143893"/>
            <a:chOff x="0" y="2395329"/>
            <a:chExt cx="12189668" cy="1143893"/>
          </a:xfrm>
        </p:grpSpPr>
        <p:sp>
          <p:nvSpPr>
            <p:cNvPr id="15" name="Rectangle 14">
              <a:extLst>
                <a:ext uri="{FF2B5EF4-FFF2-40B4-BE49-F238E27FC236}">
                  <a16:creationId xmlns:a16="http://schemas.microsoft.com/office/drawing/2014/main" id="{25E242E7-CA4F-17B2-EFF9-5D5F0A000901}"/>
                </a:ext>
              </a:extLst>
            </p:cNvPr>
            <p:cNvSpPr/>
            <p:nvPr/>
          </p:nvSpPr>
          <p:spPr>
            <a:xfrm>
              <a:off x="0" y="2510076"/>
              <a:ext cx="12189668" cy="914400"/>
            </a:xfrm>
            <a:prstGeom prst="rect">
              <a:avLst/>
            </a:prstGeom>
            <a:solidFill>
              <a:schemeClr val="accent3">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Diverse Innovation Ecosystems </a:t>
              </a:r>
              <a:endPar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descr="A picture containing graphics, font, symbol, graphic design&#10;&#10;Description automatically generated">
              <a:extLst>
                <a:ext uri="{FF2B5EF4-FFF2-40B4-BE49-F238E27FC236}">
                  <a16:creationId xmlns:a16="http://schemas.microsoft.com/office/drawing/2014/main" id="{6631D821-45A8-4BFE-3CA4-50F334740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512" y="2395329"/>
              <a:ext cx="1143893" cy="1143893"/>
            </a:xfrm>
            <a:prstGeom prst="rect">
              <a:avLst/>
            </a:prstGeom>
          </p:spPr>
        </p:pic>
      </p:grpSp>
      <p:grpSp>
        <p:nvGrpSpPr>
          <p:cNvPr id="3" name="Group 2">
            <a:extLst>
              <a:ext uri="{FF2B5EF4-FFF2-40B4-BE49-F238E27FC236}">
                <a16:creationId xmlns:a16="http://schemas.microsoft.com/office/drawing/2014/main" id="{A9DDCE76-5FD7-A75E-AEFC-99B2D1F0F53B}"/>
              </a:ext>
            </a:extLst>
          </p:cNvPr>
          <p:cNvGrpSpPr/>
          <p:nvPr/>
        </p:nvGrpSpPr>
        <p:grpSpPr>
          <a:xfrm>
            <a:off x="-16138" y="3433525"/>
            <a:ext cx="12205805" cy="1143893"/>
            <a:chOff x="-16138" y="3577143"/>
            <a:chExt cx="12205805" cy="1143893"/>
          </a:xfrm>
        </p:grpSpPr>
        <p:sp>
          <p:nvSpPr>
            <p:cNvPr id="18" name="Rectangle 17">
              <a:extLst>
                <a:ext uri="{FF2B5EF4-FFF2-40B4-BE49-F238E27FC236}">
                  <a16:creationId xmlns:a16="http://schemas.microsoft.com/office/drawing/2014/main" id="{53E42495-0BF5-1CE3-4D51-42B1C6EFE02E}"/>
                </a:ext>
              </a:extLst>
            </p:cNvPr>
            <p:cNvSpPr/>
            <p:nvPr/>
          </p:nvSpPr>
          <p:spPr>
            <a:xfrm>
              <a:off x="-16138" y="3680100"/>
              <a:ext cx="12205805" cy="965582"/>
            </a:xfrm>
            <a:prstGeom prst="rect">
              <a:avLst/>
            </a:prstGeom>
            <a:solidFill>
              <a:schemeClr val="accent6"/>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fontAlgn="base"/>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Technology Translation and Development</a:t>
              </a:r>
              <a:endParaRPr lang="en-US" sz="2500" u="none" strike="noStrike">
                <a:solidFill>
                  <a:schemeClr val="bg1"/>
                </a:solidFill>
                <a:effectLst/>
                <a:latin typeface="Open Sans"/>
                <a:ea typeface="Open Sans"/>
                <a:cs typeface="Open Sans"/>
              </a:endParaRPr>
            </a:p>
          </p:txBody>
        </p:sp>
        <p:pic>
          <p:nvPicPr>
            <p:cNvPr id="23" name="Picture 22" descr="A picture containing symbol, logo, font, graphics&#10;&#10;Description automatically generated">
              <a:extLst>
                <a:ext uri="{FF2B5EF4-FFF2-40B4-BE49-F238E27FC236}">
                  <a16:creationId xmlns:a16="http://schemas.microsoft.com/office/drawing/2014/main" id="{85397067-FD01-7B08-52BA-F0BBB0173C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179" y="3577143"/>
              <a:ext cx="1143893" cy="1143893"/>
            </a:xfrm>
            <a:prstGeom prst="rect">
              <a:avLst/>
            </a:prstGeom>
          </p:spPr>
        </p:pic>
      </p:grpSp>
      <p:grpSp>
        <p:nvGrpSpPr>
          <p:cNvPr id="8" name="Group 7">
            <a:extLst>
              <a:ext uri="{FF2B5EF4-FFF2-40B4-BE49-F238E27FC236}">
                <a16:creationId xmlns:a16="http://schemas.microsoft.com/office/drawing/2014/main" id="{078924D9-CDF0-A6BE-F88D-E9A6499D2124}"/>
              </a:ext>
            </a:extLst>
          </p:cNvPr>
          <p:cNvGrpSpPr/>
          <p:nvPr/>
        </p:nvGrpSpPr>
        <p:grpSpPr>
          <a:xfrm>
            <a:off x="0" y="4512452"/>
            <a:ext cx="12221943" cy="1145538"/>
            <a:chOff x="0" y="4862704"/>
            <a:chExt cx="12221943" cy="1145538"/>
          </a:xfrm>
        </p:grpSpPr>
        <p:sp>
          <p:nvSpPr>
            <p:cNvPr id="19" name="Rectangle 18">
              <a:extLst>
                <a:ext uri="{FF2B5EF4-FFF2-40B4-BE49-F238E27FC236}">
                  <a16:creationId xmlns:a16="http://schemas.microsoft.com/office/drawing/2014/main" id="{46E2A4DB-50F7-5C87-3492-1F59EEF5D6D9}"/>
                </a:ext>
              </a:extLst>
            </p:cNvPr>
            <p:cNvSpPr/>
            <p:nvPr/>
          </p:nvSpPr>
          <p:spPr>
            <a:xfrm>
              <a:off x="0" y="4983913"/>
              <a:ext cx="12221943" cy="914400"/>
            </a:xfrm>
            <a:prstGeom prst="rect">
              <a:avLst/>
            </a:prstGeom>
            <a:solidFill>
              <a:schemeClr val="accent4">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algn="l" fontAlgn="base">
                <a:spcBef>
                  <a:spcPts val="0"/>
                </a:spcBef>
                <a:spcAft>
                  <a:spcPts val="0"/>
                </a:spcAft>
              </a:pPr>
              <a:r>
                <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rPr>
                <a:t>		Workforce Development</a:t>
              </a:r>
              <a:endParaRPr lang="en-US" sz="250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descr="A white silhouette of a person's head with gears and light bulb&#10;&#10;Description automatically generated with medium confidence">
              <a:extLst>
                <a:ext uri="{FF2B5EF4-FFF2-40B4-BE49-F238E27FC236}">
                  <a16:creationId xmlns:a16="http://schemas.microsoft.com/office/drawing/2014/main" id="{20EE0599-1C94-1100-97AB-371E49B2C0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374" y="4862704"/>
              <a:ext cx="1143893" cy="1145538"/>
            </a:xfrm>
            <a:prstGeom prst="rect">
              <a:avLst/>
            </a:prstGeom>
          </p:spPr>
        </p:pic>
      </p:grpSp>
      <p:sp>
        <p:nvSpPr>
          <p:cNvPr id="12" name="Rectangle 11">
            <a:extLst>
              <a:ext uri="{FF2B5EF4-FFF2-40B4-BE49-F238E27FC236}">
                <a16:creationId xmlns:a16="http://schemas.microsoft.com/office/drawing/2014/main" id="{75719811-2A7D-6B46-E0CB-B0A8F6A301C7}"/>
              </a:ext>
            </a:extLst>
          </p:cNvPr>
          <p:cNvSpPr/>
          <p:nvPr/>
        </p:nvSpPr>
        <p:spPr>
          <a:xfrm>
            <a:off x="-117738" y="4633660"/>
            <a:ext cx="12339681" cy="914400"/>
          </a:xfrm>
          <a:prstGeom prst="rect">
            <a:avLst/>
          </a:prstGeom>
          <a:solidFill>
            <a:srgbClr val="002454">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E68841-018C-1978-BB33-22FFD2186889}"/>
              </a:ext>
            </a:extLst>
          </p:cNvPr>
          <p:cNvSpPr/>
          <p:nvPr/>
        </p:nvSpPr>
        <p:spPr>
          <a:xfrm>
            <a:off x="-23495" y="2486414"/>
            <a:ext cx="12339681" cy="993826"/>
          </a:xfrm>
          <a:prstGeom prst="rect">
            <a:avLst/>
          </a:prstGeom>
          <a:solidFill>
            <a:srgbClr val="002454">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22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BB3E52-ECDE-AA05-3EF8-75F23864FA61}"/>
              </a:ext>
            </a:extLst>
          </p:cNvPr>
          <p:cNvSpPr/>
          <p:nvPr/>
        </p:nvSpPr>
        <p:spPr>
          <a:xfrm>
            <a:off x="7600647" y="11541"/>
            <a:ext cx="4608576" cy="6155912"/>
          </a:xfrm>
          <a:prstGeom prst="rect">
            <a:avLst/>
          </a:prstGeom>
          <a:solidFill>
            <a:srgbClr val="1C30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00D895B-9F7E-0E35-0B73-E23DDF3BCDF1}"/>
              </a:ext>
            </a:extLst>
          </p:cNvPr>
          <p:cNvGrpSpPr/>
          <p:nvPr/>
        </p:nvGrpSpPr>
        <p:grpSpPr>
          <a:xfrm>
            <a:off x="12973210" y="11540"/>
            <a:ext cx="5857715" cy="6846460"/>
            <a:chOff x="6334285" y="77137"/>
            <a:chExt cx="5857715" cy="6846460"/>
          </a:xfrm>
        </p:grpSpPr>
        <p:sp>
          <p:nvSpPr>
            <p:cNvPr id="18" name="Snip Single Corner Rectangle 17">
              <a:extLst>
                <a:ext uri="{FF2B5EF4-FFF2-40B4-BE49-F238E27FC236}">
                  <a16:creationId xmlns:a16="http://schemas.microsoft.com/office/drawing/2014/main" id="{8EC02F77-D5A9-AD7B-A87C-567072D7D7B3}"/>
                </a:ext>
              </a:extLst>
            </p:cNvPr>
            <p:cNvSpPr/>
            <p:nvPr/>
          </p:nvSpPr>
          <p:spPr>
            <a:xfrm flipV="1">
              <a:off x="6334287" y="4981399"/>
              <a:ext cx="5857713" cy="1942198"/>
            </a:xfrm>
            <a:prstGeom prst="snip1Rect">
              <a:avLst>
                <a:gd name="adj" fmla="val 26154"/>
              </a:avLst>
            </a:prstGeom>
            <a:solidFill>
              <a:srgbClr val="1C3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ap of NIN Hubs">
              <a:extLst>
                <a:ext uri="{FF2B5EF4-FFF2-40B4-BE49-F238E27FC236}">
                  <a16:creationId xmlns:a16="http://schemas.microsoft.com/office/drawing/2014/main" id="{0797BF84-2013-28E4-D268-2D66A4946E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4287" y="972998"/>
              <a:ext cx="5857713" cy="4157518"/>
            </a:xfrm>
            <a:prstGeom prst="rect">
              <a:avLst/>
            </a:prstGeom>
            <a:noFill/>
            <a:extLst>
              <a:ext uri="{909E8E84-426E-40DD-AFC4-6F175D3DCCD1}">
                <a14:hiddenFill xmlns:a14="http://schemas.microsoft.com/office/drawing/2010/main">
                  <a:solidFill>
                    <a:srgbClr val="FFFFFF"/>
                  </a:solidFill>
                </a14:hiddenFill>
              </a:ext>
            </a:extLst>
          </p:spPr>
        </p:pic>
        <p:sp>
          <p:nvSpPr>
            <p:cNvPr id="16" name="Snip Single Corner Rectangle 15">
              <a:extLst>
                <a:ext uri="{FF2B5EF4-FFF2-40B4-BE49-F238E27FC236}">
                  <a16:creationId xmlns:a16="http://schemas.microsoft.com/office/drawing/2014/main" id="{2ED60B12-2EA6-890E-8020-9F1B5E70EA19}"/>
                </a:ext>
              </a:extLst>
            </p:cNvPr>
            <p:cNvSpPr/>
            <p:nvPr/>
          </p:nvSpPr>
          <p:spPr>
            <a:xfrm flipV="1">
              <a:off x="6334285" y="77137"/>
              <a:ext cx="5857713" cy="1555355"/>
            </a:xfrm>
            <a:prstGeom prst="snip1Rect">
              <a:avLst>
                <a:gd name="adj" fmla="val 41071"/>
              </a:avLst>
            </a:prstGeom>
            <a:solidFill>
              <a:srgbClr val="1C3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EC0AB5A-EE21-FEA0-165A-17089BF755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7510" y="2489141"/>
              <a:ext cx="3971262" cy="1297229"/>
            </a:xfrm>
            <a:prstGeom prst="rect">
              <a:avLst/>
            </a:prstGeom>
            <a:effectLst>
              <a:outerShdw blurRad="38100" dist="38100" dir="2700000" algn="tl" rotWithShape="0">
                <a:prstClr val="black">
                  <a:alpha val="21000"/>
                </a:prstClr>
              </a:outerShdw>
            </a:effectLst>
          </p:spPr>
        </p:pic>
      </p:grpSp>
      <p:sp>
        <p:nvSpPr>
          <p:cNvPr id="30" name="TextBox 29">
            <a:extLst>
              <a:ext uri="{FF2B5EF4-FFF2-40B4-BE49-F238E27FC236}">
                <a16:creationId xmlns:a16="http://schemas.microsoft.com/office/drawing/2014/main" id="{37DB6782-6A20-3958-2505-C02E8648BDC1}"/>
              </a:ext>
            </a:extLst>
          </p:cNvPr>
          <p:cNvSpPr txBox="1"/>
          <p:nvPr/>
        </p:nvSpPr>
        <p:spPr>
          <a:xfrm>
            <a:off x="379469" y="950266"/>
            <a:ext cx="6988841" cy="2370714"/>
          </a:xfrm>
          <a:prstGeom prst="rect">
            <a:avLst/>
          </a:prstGeom>
          <a:noFill/>
        </p:spPr>
        <p:txBody>
          <a:bodyPr wrap="square" lIns="91440" tIns="45720" rIns="91440" bIns="45720" anchor="t">
            <a:spAutoFit/>
          </a:bodyPr>
          <a:lstStyle/>
          <a:p>
            <a:pPr>
              <a:lnSpc>
                <a:spcPct val="125000"/>
              </a:lnSpc>
              <a:defRPr/>
            </a:pPr>
            <a:r>
              <a:rPr lang="en-US" sz="2000" b="1">
                <a:solidFill>
                  <a:schemeClr val="accent1"/>
                </a:solidFill>
                <a:latin typeface="Open Sans"/>
                <a:ea typeface="Open Sans"/>
                <a:cs typeface="Open Sans"/>
              </a:rPr>
              <a:t>Innovation Corps (I-Corps™) </a:t>
            </a:r>
            <a:r>
              <a:rPr lang="en-US" sz="2000">
                <a:solidFill>
                  <a:schemeClr val="tx1">
                    <a:lumMod val="85000"/>
                    <a:lumOff val="15000"/>
                  </a:schemeClr>
                </a:solidFill>
                <a:latin typeface="Open Sans"/>
                <a:ea typeface="Open Sans"/>
                <a:cs typeface="Open Sans"/>
              </a:rPr>
              <a:t>provides experiential entrepreneurial education to further the nation's innovation ecosystem. Hubs implement the I-Corps program by creating a network of universities that help researchers learn how to test the market through customer discovery.</a:t>
            </a:r>
          </a:p>
        </p:txBody>
      </p:sp>
      <p:sp>
        <p:nvSpPr>
          <p:cNvPr id="9" name="TextBox 8">
            <a:extLst>
              <a:ext uri="{FF2B5EF4-FFF2-40B4-BE49-F238E27FC236}">
                <a16:creationId xmlns:a16="http://schemas.microsoft.com/office/drawing/2014/main" id="{8F065BB7-4701-1DB4-0F08-F6790A9F86C1}"/>
              </a:ext>
            </a:extLst>
          </p:cNvPr>
          <p:cNvSpPr txBox="1"/>
          <p:nvPr/>
        </p:nvSpPr>
        <p:spPr>
          <a:xfrm>
            <a:off x="404235" y="3816558"/>
            <a:ext cx="6467904" cy="1323439"/>
          </a:xfrm>
          <a:prstGeom prst="rect">
            <a:avLst/>
          </a:prstGeom>
          <a:noFill/>
        </p:spPr>
        <p:txBody>
          <a:bodyPr wrap="square" lIns="91440" tIns="45720" rIns="91440" bIns="45720" anchor="t">
            <a:spAutoFit/>
          </a:bodyPr>
          <a:lstStyle/>
          <a:p>
            <a:r>
              <a:rPr lang="en-US" sz="2000" b="1">
                <a:solidFill>
                  <a:schemeClr val="tx1">
                    <a:lumMod val="75000"/>
                    <a:lumOff val="25000"/>
                  </a:schemeClr>
                </a:solidFill>
                <a:latin typeface="Open Sans"/>
                <a:ea typeface="Open Sans"/>
                <a:cs typeface="Open Sans"/>
              </a:rPr>
              <a:t>I-Corps Hubs</a:t>
            </a:r>
            <a:r>
              <a:rPr lang="en-US" sz="2000">
                <a:solidFill>
                  <a:schemeClr val="tx1">
                    <a:lumMod val="75000"/>
                    <a:lumOff val="25000"/>
                  </a:schemeClr>
                </a:solidFill>
                <a:latin typeface="Open Sans"/>
                <a:ea typeface="Open Sans"/>
                <a:cs typeface="Open Sans"/>
              </a:rPr>
              <a:t> Funding for up to </a:t>
            </a:r>
            <a:r>
              <a:rPr lang="en-US" sz="2000" b="1">
                <a:solidFill>
                  <a:srgbClr val="005699"/>
                </a:solidFill>
                <a:latin typeface="Open Sans"/>
                <a:ea typeface="Open Sans"/>
                <a:cs typeface="Open Sans"/>
              </a:rPr>
              <a:t>$3</a:t>
            </a:r>
            <a:r>
              <a:rPr lang="en-US" sz="2000">
                <a:latin typeface="Open Sans"/>
                <a:ea typeface="Open Sans"/>
                <a:cs typeface="Open Sans"/>
              </a:rPr>
              <a:t> </a:t>
            </a:r>
            <a:r>
              <a:rPr lang="en-US" sz="2000" b="1">
                <a:solidFill>
                  <a:srgbClr val="005699"/>
                </a:solidFill>
                <a:latin typeface="Open Sans"/>
                <a:ea typeface="Open Sans"/>
                <a:cs typeface="Open Sans"/>
              </a:rPr>
              <a:t>million</a:t>
            </a:r>
          </a:p>
          <a:p>
            <a:r>
              <a:rPr lang="en-US" sz="2000">
                <a:solidFill>
                  <a:schemeClr val="tx1">
                    <a:lumMod val="75000"/>
                    <a:lumOff val="25000"/>
                  </a:schemeClr>
                </a:solidFill>
                <a:latin typeface="Open Sans"/>
                <a:ea typeface="Open Sans"/>
                <a:cs typeface="Open Sans"/>
              </a:rPr>
              <a:t>per year for </a:t>
            </a:r>
            <a:r>
              <a:rPr lang="en-US" sz="2000" b="1">
                <a:solidFill>
                  <a:schemeClr val="accent1"/>
                </a:solidFill>
                <a:latin typeface="Open Sans"/>
                <a:ea typeface="Open Sans"/>
                <a:cs typeface="Open Sans"/>
              </a:rPr>
              <a:t>5 years</a:t>
            </a:r>
          </a:p>
          <a:p>
            <a:endParaRPr lang="en-US" sz="2000" b="1">
              <a:latin typeface="Open Sans"/>
              <a:ea typeface="Open Sans"/>
              <a:cs typeface="Open Sans"/>
            </a:endParaRPr>
          </a:p>
          <a:p>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10</a:t>
            </a:r>
            <a:r>
              <a:rPr lang="en-US" sz="2000">
                <a:latin typeface="Open Sans" panose="020B0606030504020204" pitchFamily="34" charset="0"/>
                <a:ea typeface="Open Sans" panose="020B0606030504020204" pitchFamily="34" charset="0"/>
                <a:cs typeface="Open Sans" panose="020B0606030504020204" pitchFamily="34" charset="0"/>
              </a:rPr>
              <a:t> </a:t>
            </a:r>
            <a:r>
              <a:rPr lang="en-US" sz="20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I-Corps Hubs </a:t>
            </a:r>
            <a:r>
              <a:rPr lang="en-US" sz="20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involving nearly 100 universities</a:t>
            </a:r>
          </a:p>
        </p:txBody>
      </p:sp>
      <p:pic>
        <p:nvPicPr>
          <p:cNvPr id="26" name="Blank Map">
            <a:extLst>
              <a:ext uri="{FF2B5EF4-FFF2-40B4-BE49-F238E27FC236}">
                <a16:creationId xmlns:a16="http://schemas.microsoft.com/office/drawing/2014/main" id="{8573E579-80D4-CE65-170B-9AE30ABFC3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1638" y="2066937"/>
            <a:ext cx="4251394" cy="2741197"/>
          </a:xfrm>
          <a:prstGeom prst="rect">
            <a:avLst/>
          </a:prstGeom>
        </p:spPr>
      </p:pic>
      <p:pic>
        <p:nvPicPr>
          <p:cNvPr id="33" name="I Corps-Logo" descr="A picture containing logo, font, screenshot, graphics&#10;&#10;Description automatically generated">
            <a:extLst>
              <a:ext uri="{FF2B5EF4-FFF2-40B4-BE49-F238E27FC236}">
                <a16:creationId xmlns:a16="http://schemas.microsoft.com/office/drawing/2014/main" id="{6CEC82B3-0120-CD1A-E90E-A284F15663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1638" y="854729"/>
            <a:ext cx="2434295" cy="782732"/>
          </a:xfrm>
          <a:prstGeom prst="rect">
            <a:avLst/>
          </a:prstGeom>
        </p:spPr>
      </p:pic>
      <p:grpSp>
        <p:nvGrpSpPr>
          <p:cNvPr id="36" name="All Hubs Key">
            <a:extLst>
              <a:ext uri="{FF2B5EF4-FFF2-40B4-BE49-F238E27FC236}">
                <a16:creationId xmlns:a16="http://schemas.microsoft.com/office/drawing/2014/main" id="{0BBA0C1B-2A48-530A-6B54-FFD05525C36A}"/>
              </a:ext>
            </a:extLst>
          </p:cNvPr>
          <p:cNvGrpSpPr/>
          <p:nvPr/>
        </p:nvGrpSpPr>
        <p:grpSpPr>
          <a:xfrm>
            <a:off x="10439218" y="1077831"/>
            <a:ext cx="1900996" cy="369332"/>
            <a:chOff x="8910862" y="5235100"/>
            <a:chExt cx="1900996" cy="369332"/>
          </a:xfrm>
        </p:grpSpPr>
        <p:sp>
          <p:nvSpPr>
            <p:cNvPr id="34" name="TextBox 33">
              <a:extLst>
                <a:ext uri="{FF2B5EF4-FFF2-40B4-BE49-F238E27FC236}">
                  <a16:creationId xmlns:a16="http://schemas.microsoft.com/office/drawing/2014/main" id="{B284DD60-553B-30DD-7131-133551F7ACAF}"/>
                </a:ext>
              </a:extLst>
            </p:cNvPr>
            <p:cNvSpPr txBox="1"/>
            <p:nvPr/>
          </p:nvSpPr>
          <p:spPr>
            <a:xfrm>
              <a:off x="8910865" y="5235100"/>
              <a:ext cx="1900993" cy="369332"/>
            </a:xfrm>
            <a:prstGeom prst="rect">
              <a:avLst/>
            </a:prstGeom>
            <a:noFill/>
          </p:spPr>
          <p:txBody>
            <a:bodyPr wrap="square" rtlCol="0">
              <a:spAutoFit/>
            </a:bodyPr>
            <a:lstStyle/>
            <a:p>
              <a:pPr algn="ctr"/>
              <a:r>
                <a:rPr lang="en-US">
                  <a:solidFill>
                    <a:schemeClr val="bg1"/>
                  </a:solidFill>
                  <a:latin typeface="Open Sans" pitchFamily="2" charset="0"/>
                  <a:ea typeface="Open Sans" pitchFamily="2" charset="0"/>
                  <a:cs typeface="Open Sans" pitchFamily="2" charset="0"/>
                </a:rPr>
                <a:t>All Hubs</a:t>
              </a:r>
            </a:p>
          </p:txBody>
        </p:sp>
        <p:sp>
          <p:nvSpPr>
            <p:cNvPr id="35" name="Rectangle 34">
              <a:extLst>
                <a:ext uri="{FF2B5EF4-FFF2-40B4-BE49-F238E27FC236}">
                  <a16:creationId xmlns:a16="http://schemas.microsoft.com/office/drawing/2014/main" id="{21962598-7870-AC8A-2786-9FFC20686228}"/>
                </a:ext>
              </a:extLst>
            </p:cNvPr>
            <p:cNvSpPr/>
            <p:nvPr/>
          </p:nvSpPr>
          <p:spPr>
            <a:xfrm>
              <a:off x="8910862" y="5248294"/>
              <a:ext cx="334737" cy="337998"/>
            </a:xfrm>
            <a:prstGeom prst="rect">
              <a:avLst/>
            </a:prstGeom>
            <a:solidFill>
              <a:srgbClr val="D3B3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All Hubs Map">
            <a:extLst>
              <a:ext uri="{FF2B5EF4-FFF2-40B4-BE49-F238E27FC236}">
                <a16:creationId xmlns:a16="http://schemas.microsoft.com/office/drawing/2014/main" id="{6E7FFB6D-141B-5839-EF56-FCB8A3DD94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1539" y="2147401"/>
            <a:ext cx="3671493" cy="2197814"/>
          </a:xfrm>
          <a:prstGeom prst="rect">
            <a:avLst/>
          </a:prstGeom>
        </p:spPr>
      </p:pic>
      <p:pic>
        <p:nvPicPr>
          <p:cNvPr id="39" name="Graphic 38">
            <a:extLst>
              <a:ext uri="{FF2B5EF4-FFF2-40B4-BE49-F238E27FC236}">
                <a16:creationId xmlns:a16="http://schemas.microsoft.com/office/drawing/2014/main" id="{BB5C6E4F-E7A3-AB7D-7F36-931357AA51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59447" y="4808134"/>
            <a:ext cx="5318913" cy="1359319"/>
          </a:xfrm>
          <a:prstGeom prst="rect">
            <a:avLst/>
          </a:prstGeom>
        </p:spPr>
      </p:pic>
      <p:cxnSp>
        <p:nvCxnSpPr>
          <p:cNvPr id="2" name="Straight Connector 1">
            <a:extLst>
              <a:ext uri="{FF2B5EF4-FFF2-40B4-BE49-F238E27FC236}">
                <a16:creationId xmlns:a16="http://schemas.microsoft.com/office/drawing/2014/main" id="{8C9583FF-49A4-C7C1-CF90-8741A19673BB}"/>
              </a:ext>
            </a:extLst>
          </p:cNvPr>
          <p:cNvCxnSpPr>
            <a:cxnSpLocks/>
          </p:cNvCxnSpPr>
          <p:nvPr/>
        </p:nvCxnSpPr>
        <p:spPr>
          <a:xfrm>
            <a:off x="466504" y="3595254"/>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cxnSp>
        <p:nvCxnSpPr>
          <p:cNvPr id="3" name="Straight Connector 2">
            <a:extLst>
              <a:ext uri="{FF2B5EF4-FFF2-40B4-BE49-F238E27FC236}">
                <a16:creationId xmlns:a16="http://schemas.microsoft.com/office/drawing/2014/main" id="{015BE25F-49A0-F004-99A7-4B82709684DA}"/>
              </a:ext>
            </a:extLst>
          </p:cNvPr>
          <p:cNvCxnSpPr>
            <a:cxnSpLocks/>
          </p:cNvCxnSpPr>
          <p:nvPr/>
        </p:nvCxnSpPr>
        <p:spPr>
          <a:xfrm>
            <a:off x="466504" y="5361301"/>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7FD9CBA1-9168-4ED4-93AD-2CE48581F326}"/>
              </a:ext>
            </a:extLst>
          </p:cNvPr>
          <p:cNvGrpSpPr/>
          <p:nvPr/>
        </p:nvGrpSpPr>
        <p:grpSpPr>
          <a:xfrm>
            <a:off x="0" y="-113678"/>
            <a:ext cx="12252960" cy="914400"/>
            <a:chOff x="0" y="-113678"/>
            <a:chExt cx="12252960" cy="914400"/>
          </a:xfrm>
        </p:grpSpPr>
        <p:sp>
          <p:nvSpPr>
            <p:cNvPr id="24" name="Rectangle 23">
              <a:extLst>
                <a:ext uri="{FF2B5EF4-FFF2-40B4-BE49-F238E27FC236}">
                  <a16:creationId xmlns:a16="http://schemas.microsoft.com/office/drawing/2014/main" id="{233A178E-57AB-4590-4487-6862862A58B8}"/>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4" name="TextBox 3">
              <a:extLst>
                <a:ext uri="{FF2B5EF4-FFF2-40B4-BE49-F238E27FC236}">
                  <a16:creationId xmlns:a16="http://schemas.microsoft.com/office/drawing/2014/main" id="{9AEFACCE-BEF3-3B37-997A-2C70B9DEFAA3}"/>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5" name="Picture 4" descr="A picture containing symbol, logo, font, graphics&#10;&#10;Description automatically generated">
              <a:extLst>
                <a:ext uri="{FF2B5EF4-FFF2-40B4-BE49-F238E27FC236}">
                  <a16:creationId xmlns:a16="http://schemas.microsoft.com/office/drawing/2014/main" id="{B101A354-8072-6D84-A484-16D572F3E39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sp>
        <p:nvSpPr>
          <p:cNvPr id="6" name="TextBox 5">
            <a:extLst>
              <a:ext uri="{FF2B5EF4-FFF2-40B4-BE49-F238E27FC236}">
                <a16:creationId xmlns:a16="http://schemas.microsoft.com/office/drawing/2014/main" id="{1DBCA707-D64C-55B6-B2C9-843D3F8E4850}"/>
              </a:ext>
            </a:extLst>
          </p:cNvPr>
          <p:cNvSpPr txBox="1"/>
          <p:nvPr/>
        </p:nvSpPr>
        <p:spPr>
          <a:xfrm>
            <a:off x="7647297" y="5085472"/>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7" name="TextBox 6">
            <a:extLst>
              <a:ext uri="{FF2B5EF4-FFF2-40B4-BE49-F238E27FC236}">
                <a16:creationId xmlns:a16="http://schemas.microsoft.com/office/drawing/2014/main" id="{F6825831-D7AA-E4BB-5318-5A2B5028379D}"/>
              </a:ext>
            </a:extLst>
          </p:cNvPr>
          <p:cNvSpPr txBox="1"/>
          <p:nvPr/>
        </p:nvSpPr>
        <p:spPr>
          <a:xfrm>
            <a:off x="8313888" y="552185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grpSp>
        <p:nvGrpSpPr>
          <p:cNvPr id="8" name="Group 7">
            <a:extLst>
              <a:ext uri="{FF2B5EF4-FFF2-40B4-BE49-F238E27FC236}">
                <a16:creationId xmlns:a16="http://schemas.microsoft.com/office/drawing/2014/main" id="{790BD97A-1497-E92B-DB2D-F1DBBA58D338}"/>
              </a:ext>
            </a:extLst>
          </p:cNvPr>
          <p:cNvGrpSpPr/>
          <p:nvPr/>
        </p:nvGrpSpPr>
        <p:grpSpPr>
          <a:xfrm>
            <a:off x="7755685" y="5448889"/>
            <a:ext cx="522661" cy="522661"/>
            <a:chOff x="1618936" y="508094"/>
            <a:chExt cx="659258" cy="659258"/>
          </a:xfrm>
        </p:grpSpPr>
        <p:sp>
          <p:nvSpPr>
            <p:cNvPr id="10" name="Oval 9">
              <a:extLst>
                <a:ext uri="{FF2B5EF4-FFF2-40B4-BE49-F238E27FC236}">
                  <a16:creationId xmlns:a16="http://schemas.microsoft.com/office/drawing/2014/main" id="{B1519DC5-E212-AC0E-CF2E-41AA2A08095A}"/>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7AD1658-3EB8-24FA-7B81-A0E20662EEE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63766" y="576005"/>
              <a:ext cx="579172" cy="520979"/>
            </a:xfrm>
            <a:prstGeom prst="rect">
              <a:avLst/>
            </a:prstGeom>
          </p:spPr>
        </p:pic>
      </p:grpSp>
      <p:sp>
        <p:nvSpPr>
          <p:cNvPr id="17" name="TextBox 16">
            <a:extLst>
              <a:ext uri="{FF2B5EF4-FFF2-40B4-BE49-F238E27FC236}">
                <a16:creationId xmlns:a16="http://schemas.microsoft.com/office/drawing/2014/main" id="{CFA863FB-E21E-C352-A17C-9928CFD42E98}"/>
              </a:ext>
            </a:extLst>
          </p:cNvPr>
          <p:cNvSpPr txBox="1"/>
          <p:nvPr/>
        </p:nvSpPr>
        <p:spPr>
          <a:xfrm>
            <a:off x="466504" y="5571075"/>
            <a:ext cx="9415462" cy="400110"/>
          </a:xfrm>
          <a:prstGeom prst="rect">
            <a:avLst/>
          </a:prstGeom>
          <a:noFill/>
        </p:spPr>
        <p:txBody>
          <a:bodyPr wrap="square">
            <a:spAutoFit/>
          </a:bodyPr>
          <a:lstStyle/>
          <a:p>
            <a:r>
              <a:rPr lang="en-US" sz="2000" b="1">
                <a:solidFill>
                  <a:schemeClr val="tx1">
                    <a:lumMod val="75000"/>
                    <a:lumOff val="25000"/>
                  </a:schemeClr>
                </a:solidFill>
                <a:latin typeface="Open Sans"/>
                <a:ea typeface="Open Sans"/>
                <a:cs typeface="Open Sans"/>
              </a:rPr>
              <a:t>I-Corps Teams </a:t>
            </a:r>
            <a:r>
              <a:rPr lang="en-US" sz="2000">
                <a:solidFill>
                  <a:schemeClr val="tx1">
                    <a:lumMod val="75000"/>
                    <a:lumOff val="25000"/>
                  </a:schemeClr>
                </a:solidFill>
                <a:latin typeface="Open Sans"/>
                <a:ea typeface="Open Sans"/>
                <a:cs typeface="Open Sans"/>
              </a:rPr>
              <a:t>Funding for </a:t>
            </a:r>
            <a:r>
              <a:rPr lang="en-US" sz="2000" b="1">
                <a:solidFill>
                  <a:srgbClr val="005699"/>
                </a:solidFill>
                <a:latin typeface="Open Sans"/>
                <a:ea typeface="Open Sans"/>
                <a:cs typeface="Open Sans"/>
              </a:rPr>
              <a:t>$50,000 </a:t>
            </a:r>
            <a:r>
              <a:rPr lang="en-US" sz="2000">
                <a:latin typeface="Open Sans"/>
                <a:ea typeface="Open Sans"/>
                <a:cs typeface="Open Sans"/>
              </a:rPr>
              <a:t>for </a:t>
            </a:r>
            <a:r>
              <a:rPr lang="en-US" sz="2000" b="1">
                <a:solidFill>
                  <a:schemeClr val="accent1"/>
                </a:solidFill>
                <a:latin typeface="Open Sans"/>
                <a:ea typeface="Open Sans"/>
                <a:cs typeface="Open Sans"/>
              </a:rPr>
              <a:t>7 weeks </a:t>
            </a:r>
          </a:p>
        </p:txBody>
      </p:sp>
    </p:spTree>
    <p:extLst>
      <p:ext uri="{BB962C8B-B14F-4D97-AF65-F5344CB8AC3E}">
        <p14:creationId xmlns:p14="http://schemas.microsoft.com/office/powerpoint/2010/main" val="2279189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10" presetClass="entr" presetSubtype="0" fill="hold" nodeType="withEffect">
                                  <p:stCondLst>
                                    <p:cond delay="1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47" presetClass="entr" presetSubtype="0" fill="hold" nodeType="withEffect">
                                  <p:stCondLst>
                                    <p:cond delay="10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7580376" y="-1"/>
            <a:ext cx="4608576" cy="6165849"/>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CDF6DBF0-60FC-9F8A-6D9C-CA5818F37C8D}"/>
              </a:ext>
            </a:extLst>
          </p:cNvPr>
          <p:cNvCxnSpPr>
            <a:cxnSpLocks/>
          </p:cNvCxnSpPr>
          <p:nvPr/>
        </p:nvCxnSpPr>
        <p:spPr>
          <a:xfrm>
            <a:off x="466504" y="3737754"/>
            <a:ext cx="6539938"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F3A60084-531B-4A0B-D20F-F719E3E6501E}"/>
              </a:ext>
            </a:extLst>
          </p:cNvPr>
          <p:cNvSpPr txBox="1"/>
          <p:nvPr/>
        </p:nvSpPr>
        <p:spPr>
          <a:xfrm>
            <a:off x="359475" y="1147117"/>
            <a:ext cx="6899397" cy="2370714"/>
          </a:xfrm>
          <a:prstGeom prst="rect">
            <a:avLst/>
          </a:prstGeom>
          <a:noFill/>
        </p:spPr>
        <p:txBody>
          <a:bodyPr wrap="square">
            <a:spAutoFit/>
          </a:bodyPr>
          <a:lstStyle/>
          <a:p>
            <a:pPr marL="0" marR="0" lvl="1" indent="0" algn="l" defTabSz="914400" rtl="0" eaLnBrk="1" fontAlgn="auto" latinLnBrk="0" hangingPunct="1">
              <a:lnSpc>
                <a:spcPct val="125000"/>
              </a:lnSpc>
              <a:spcBef>
                <a:spcPts val="1200"/>
              </a:spcBef>
              <a:spcAft>
                <a:spcPts val="12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Partnerships for Innovation (PFI) </a:t>
            </a: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program </a:t>
            </a:r>
            <a:r>
              <a:rPr kumimoji="0" lang="en-US" sz="2000" b="0" i="0" u="none" strike="noStrike" kern="1200" cap="none" spc="0" normalizeH="0" baseline="0" noProof="0">
                <a:ln>
                  <a:noFill/>
                </a:ln>
                <a:solidFill>
                  <a:srgbClr val="E7E6E6">
                    <a:lumMod val="25000"/>
                  </a:srgbClr>
                </a:solidFill>
                <a:effectLst/>
                <a:uLnTx/>
                <a:uFillTx/>
                <a:latin typeface="Open Sans" panose="020B0606030504020204" pitchFamily="34" charset="0"/>
                <a:ea typeface="+mn-ea"/>
                <a:cs typeface="+mn-cs"/>
              </a:rPr>
              <a:t>offers researchers a technology testbed to gain market insights, launch a commercial application or facilitate industry adoption. PFI helps researchers translate basic research into technologies and spurs university spinoff companies.</a:t>
            </a:r>
            <a:endParaRPr kumimoji="0" lang="en-US" sz="2000" b="0"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FD98A789-ADF9-58BE-B488-F93CDFC2B2F4}"/>
              </a:ext>
            </a:extLst>
          </p:cNvPr>
          <p:cNvSpPr txBox="1"/>
          <p:nvPr/>
        </p:nvSpPr>
        <p:spPr>
          <a:xfrm>
            <a:off x="356957" y="3983637"/>
            <a:ext cx="25880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Two Phases:</a:t>
            </a:r>
          </a:p>
        </p:txBody>
      </p:sp>
      <p:sp>
        <p:nvSpPr>
          <p:cNvPr id="22" name="TextBox 21">
            <a:extLst>
              <a:ext uri="{FF2B5EF4-FFF2-40B4-BE49-F238E27FC236}">
                <a16:creationId xmlns:a16="http://schemas.microsoft.com/office/drawing/2014/main" id="{683C06A6-8430-29AD-D5CE-04A85151BC75}"/>
              </a:ext>
            </a:extLst>
          </p:cNvPr>
          <p:cNvSpPr txBox="1"/>
          <p:nvPr/>
        </p:nvSpPr>
        <p:spPr>
          <a:xfrm>
            <a:off x="382677" y="4473567"/>
            <a:ext cx="3574473" cy="1400383"/>
          </a:xfrm>
          <a:prstGeom prst="rect">
            <a:avLst/>
          </a:prstGeom>
          <a:noFill/>
        </p:spPr>
        <p:txBody>
          <a:bodyPr wrap="square">
            <a:spAutoFit/>
          </a:bodyPr>
          <a:lstStyle/>
          <a:p>
            <a:pPr marL="9525" marR="0" lvl="0" indent="0" algn="l" defTabSz="914400" rtl="0" eaLnBrk="1" fontAlgn="auto" latinLnBrk="0" hangingPunct="1">
              <a:lnSpc>
                <a:spcPct val="100000"/>
              </a:lnSpc>
              <a:spcBef>
                <a:spcPts val="855"/>
              </a:spcBef>
              <a:spcAft>
                <a:spcPts val="0"/>
              </a:spcAft>
              <a:buClrTx/>
              <a:buSzTx/>
              <a:buFontTx/>
              <a:buNone/>
              <a:tabLst/>
              <a:defRPr/>
            </a:pP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TECHNOLOGY</a:t>
            </a:r>
            <a:br>
              <a:rPr kumimoji="0" lang="en-US" sz="2000" b="1" i="0" u="none" strike="noStrike" kern="1200" cap="none" spc="-27"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27"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TRANSLATION</a:t>
            </a:r>
            <a:endParaRPr kumimoji="0" lang="en-US" sz="2000" b="1" i="0" u="none" strike="noStrike" kern="1200" cap="none" spc="0"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9525" marR="3811" lvl="0" indent="0" algn="l" defTabSz="914400"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2 years</a:t>
            </a:r>
            <a:b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a:t>
            </a:r>
            <a:r>
              <a:rPr kumimoji="0" lang="en-US" sz="20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$550,000</a:t>
            </a:r>
            <a:endParaRPr kumimoji="0" lang="en-US" sz="2000" b="1" i="0" u="none" strike="noStrike" kern="1200" cap="none" spc="0"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15157980-D88A-13ED-88DA-5BD38D2000DB}"/>
              </a:ext>
            </a:extLst>
          </p:cNvPr>
          <p:cNvSpPr txBox="1"/>
          <p:nvPr/>
        </p:nvSpPr>
        <p:spPr>
          <a:xfrm>
            <a:off x="3292133" y="4474320"/>
            <a:ext cx="2964873" cy="1438855"/>
          </a:xfrm>
          <a:prstGeom prst="rect">
            <a:avLst/>
          </a:prstGeom>
          <a:noFill/>
        </p:spPr>
        <p:txBody>
          <a:bodyPr wrap="square">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RESEARCH</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4" normalizeH="0" baseline="0" noProof="0">
                <a:ln>
                  <a:noFill/>
                </a:ln>
                <a:solidFill>
                  <a:srgbClr val="E7E6E6">
                    <a:lumMod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PARTNERSHIPS</a:t>
            </a:r>
          </a:p>
          <a:p>
            <a:pPr marL="9525" marR="0" lvl="0" indent="0" algn="l" defTabSz="914400" rtl="0" eaLnBrk="1" fontAlgn="auto" latinLnBrk="0" hangingPunct="1">
              <a:lnSpc>
                <a:spcPct val="100000"/>
              </a:lnSpc>
              <a:spcBef>
                <a:spcPts val="855"/>
              </a:spcBef>
              <a:spcAft>
                <a:spcPts val="0"/>
              </a:spcAft>
              <a:buClrTx/>
              <a:buSzTx/>
              <a:buFontTx/>
              <a:buNone/>
              <a:tabLst/>
              <a:defRPr/>
            </a:pP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3 years</a:t>
            </a:r>
            <a:b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4"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Up </a:t>
            </a:r>
            <a:r>
              <a:rPr kumimoji="0" lang="en-US" sz="2000" b="0" i="0" u="none" strike="noStrike" kern="1200" cap="none" spc="0" normalizeH="0" baseline="0" noProof="0">
                <a:ln>
                  <a:noFill/>
                </a:ln>
                <a:solidFill>
                  <a:prstClr val="black">
                    <a:lumMod val="65000"/>
                    <a:lumOff val="35000"/>
                  </a:prstClr>
                </a:solidFill>
                <a:effectLst/>
                <a:uLnTx/>
                <a:uFillTx/>
                <a:latin typeface="Open Sans" panose="020B0606030504020204" pitchFamily="34" charset="0"/>
                <a:ea typeface="Open Sans" panose="020B0606030504020204" pitchFamily="34" charset="0"/>
                <a:cs typeface="Open Sans" panose="020B0606030504020204" pitchFamily="34" charset="0"/>
              </a:rPr>
              <a:t>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$1 million</a:t>
            </a:r>
            <a:endParaRPr kumimoji="0" lang="en-US" sz="2000" b="1" i="0" u="none" strike="noStrike" kern="1200" cap="none" spc="0"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3">
            <a:extLst>
              <a:ext uri="{FF2B5EF4-FFF2-40B4-BE49-F238E27FC236}">
                <a16:creationId xmlns:a16="http://schemas.microsoft.com/office/drawing/2014/main" id="{FFEE2E38-B3FA-EDE1-BC4A-7812E9D767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1674" y="4183692"/>
            <a:ext cx="4663440" cy="1985959"/>
          </a:xfrm>
          <a:prstGeom prst="rect">
            <a:avLst/>
          </a:prstGeom>
        </p:spPr>
      </p:pic>
      <p:sp>
        <p:nvSpPr>
          <p:cNvPr id="5" name="TextBox 4">
            <a:extLst>
              <a:ext uri="{FF2B5EF4-FFF2-40B4-BE49-F238E27FC236}">
                <a16:creationId xmlns:a16="http://schemas.microsoft.com/office/drawing/2014/main" id="{C0C5F943-65AF-92E0-3ED8-97E4F7330DCC}"/>
              </a:ext>
            </a:extLst>
          </p:cNvPr>
          <p:cNvSpPr txBox="1"/>
          <p:nvPr/>
        </p:nvSpPr>
        <p:spPr>
          <a:xfrm>
            <a:off x="7647297" y="4493501"/>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6" name="TextBox 5">
            <a:extLst>
              <a:ext uri="{FF2B5EF4-FFF2-40B4-BE49-F238E27FC236}">
                <a16:creationId xmlns:a16="http://schemas.microsoft.com/office/drawing/2014/main" id="{2E5E7EE2-40E6-C858-A764-55CCD2B713A4}"/>
              </a:ext>
            </a:extLst>
          </p:cNvPr>
          <p:cNvSpPr txBox="1"/>
          <p:nvPr/>
        </p:nvSpPr>
        <p:spPr>
          <a:xfrm>
            <a:off x="8313888" y="5030091"/>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8" name="TextBox 7">
            <a:extLst>
              <a:ext uri="{FF2B5EF4-FFF2-40B4-BE49-F238E27FC236}">
                <a16:creationId xmlns:a16="http://schemas.microsoft.com/office/drawing/2014/main" id="{B83FACBD-D32F-8BE3-E003-1BD63BA77A80}"/>
              </a:ext>
            </a:extLst>
          </p:cNvPr>
          <p:cNvSpPr txBox="1"/>
          <p:nvPr/>
        </p:nvSpPr>
        <p:spPr>
          <a:xfrm>
            <a:off x="8313888" y="5660002"/>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4" name="Group 13">
            <a:extLst>
              <a:ext uri="{FF2B5EF4-FFF2-40B4-BE49-F238E27FC236}">
                <a16:creationId xmlns:a16="http://schemas.microsoft.com/office/drawing/2014/main" id="{D64E47C9-EC1C-2783-8D41-FE6472D180CE}"/>
              </a:ext>
            </a:extLst>
          </p:cNvPr>
          <p:cNvGrpSpPr/>
          <p:nvPr/>
        </p:nvGrpSpPr>
        <p:grpSpPr>
          <a:xfrm>
            <a:off x="7755685" y="5023108"/>
            <a:ext cx="522661" cy="522661"/>
            <a:chOff x="1618936" y="508094"/>
            <a:chExt cx="659258" cy="659258"/>
          </a:xfrm>
        </p:grpSpPr>
        <p:sp>
          <p:nvSpPr>
            <p:cNvPr id="15" name="Oval 14">
              <a:extLst>
                <a:ext uri="{FF2B5EF4-FFF2-40B4-BE49-F238E27FC236}">
                  <a16:creationId xmlns:a16="http://schemas.microsoft.com/office/drawing/2014/main" id="{EAE90404-8990-75F6-B64C-BA02FACBF50E}"/>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228A454-176B-21E1-0A81-D988625956D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63766" y="576005"/>
              <a:ext cx="579172" cy="520979"/>
            </a:xfrm>
            <a:prstGeom prst="rect">
              <a:avLst/>
            </a:prstGeom>
          </p:spPr>
        </p:pic>
      </p:grpSp>
      <p:sp>
        <p:nvSpPr>
          <p:cNvPr id="18" name="Oval 17">
            <a:extLst>
              <a:ext uri="{FF2B5EF4-FFF2-40B4-BE49-F238E27FC236}">
                <a16:creationId xmlns:a16="http://schemas.microsoft.com/office/drawing/2014/main" id="{CB4698C2-F552-64CC-8E6F-95FE5B0858CA}"/>
              </a:ext>
            </a:extLst>
          </p:cNvPr>
          <p:cNvSpPr/>
          <p:nvPr/>
        </p:nvSpPr>
        <p:spPr>
          <a:xfrm>
            <a:off x="7750646" y="5567949"/>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263F8189-0C40-BBA5-DCB8-38C10213FB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1618" y="5663466"/>
            <a:ext cx="419710" cy="346717"/>
          </a:xfrm>
          <a:prstGeom prst="rect">
            <a:avLst/>
          </a:prstGeom>
        </p:spPr>
      </p:pic>
      <p:grpSp>
        <p:nvGrpSpPr>
          <p:cNvPr id="7" name="Group 6">
            <a:extLst>
              <a:ext uri="{FF2B5EF4-FFF2-40B4-BE49-F238E27FC236}">
                <a16:creationId xmlns:a16="http://schemas.microsoft.com/office/drawing/2014/main" id="{F4C74F76-CC50-92F8-F1BB-362B7E2DE9EE}"/>
              </a:ext>
            </a:extLst>
          </p:cNvPr>
          <p:cNvGrpSpPr/>
          <p:nvPr/>
        </p:nvGrpSpPr>
        <p:grpSpPr>
          <a:xfrm>
            <a:off x="0" y="-113678"/>
            <a:ext cx="12252960" cy="914400"/>
            <a:chOff x="0" y="-113678"/>
            <a:chExt cx="12252960" cy="914400"/>
          </a:xfrm>
        </p:grpSpPr>
        <p:sp>
          <p:nvSpPr>
            <p:cNvPr id="10" name="Rectangle 9">
              <a:extLst>
                <a:ext uri="{FF2B5EF4-FFF2-40B4-BE49-F238E27FC236}">
                  <a16:creationId xmlns:a16="http://schemas.microsoft.com/office/drawing/2014/main" id="{EB287CCA-993C-2A48-DBDF-2D1D4595ACC9}"/>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11" name="TextBox 10">
              <a:extLst>
                <a:ext uri="{FF2B5EF4-FFF2-40B4-BE49-F238E27FC236}">
                  <a16:creationId xmlns:a16="http://schemas.microsoft.com/office/drawing/2014/main" id="{4E778859-100A-D425-40E9-291C1CF4F307}"/>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12" name="Picture 11" descr="A picture containing symbol, logo, font, graphics&#10;&#10;Description automatically generated">
              <a:extLst>
                <a:ext uri="{FF2B5EF4-FFF2-40B4-BE49-F238E27FC236}">
                  <a16:creationId xmlns:a16="http://schemas.microsoft.com/office/drawing/2014/main" id="{3867D049-658B-8AF1-DC9A-705BF7B394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spTree>
    <p:extLst>
      <p:ext uri="{BB962C8B-B14F-4D97-AF65-F5344CB8AC3E}">
        <p14:creationId xmlns:p14="http://schemas.microsoft.com/office/powerpoint/2010/main" val="44191582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CB52C9-96BB-0B1A-5721-8CE8FBFF2E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4"/>
          <a:stretch/>
        </p:blipFill>
        <p:spPr>
          <a:xfrm>
            <a:off x="7583424" y="196852"/>
            <a:ext cx="4608576" cy="5969566"/>
          </a:xfrm>
          <a:prstGeom prst="rect">
            <a:avLst/>
          </a:prstGeom>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57200" y="3873436"/>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382397" y="1000175"/>
            <a:ext cx="6881476" cy="2756588"/>
          </a:xfrm>
          <a:prstGeom prst="rect">
            <a:avLst/>
          </a:prstGeom>
          <a:noFill/>
        </p:spPr>
        <p:txBody>
          <a:bodyPr wrap="square" lIns="91440" tIns="45720" rIns="91440" bIns="45720" anchor="t">
            <a:spAutoFit/>
          </a:bodyPr>
          <a:lstStyle/>
          <a:p>
            <a:pPr marL="0" lvl="1">
              <a:lnSpc>
                <a:spcPct val="125000"/>
              </a:lnSpc>
              <a:spcBef>
                <a:spcPts val="1200"/>
              </a:spcBef>
              <a:spcAft>
                <a:spcPts val="1200"/>
              </a:spcAft>
            </a:pPr>
            <a:r>
              <a:rPr lang="en-US" sz="2000" b="1" kern="1200">
                <a:solidFill>
                  <a:schemeClr val="accent1"/>
                </a:solidFill>
                <a:effectLst/>
                <a:latin typeface="Open Sans"/>
                <a:ea typeface="Open Sans"/>
                <a:cs typeface="Open Sans"/>
              </a:rPr>
              <a:t>America's Seed Fund powered by NSF</a:t>
            </a:r>
            <a:r>
              <a:rPr lang="en-US" sz="2000" b="1">
                <a:solidFill>
                  <a:schemeClr val="accent1"/>
                </a:solidFill>
                <a:latin typeface="Open Sans"/>
                <a:ea typeface="Open Sans"/>
                <a:cs typeface="Open Sans"/>
              </a:rPr>
              <a:t> </a:t>
            </a:r>
            <a:r>
              <a:rPr lang="en-US" sz="2000">
                <a:solidFill>
                  <a:schemeClr val="tx1">
                    <a:lumMod val="75000"/>
                    <a:lumOff val="25000"/>
                  </a:schemeClr>
                </a:solidFill>
                <a:latin typeface="Open Sans"/>
                <a:ea typeface="Open Sans"/>
                <a:cs typeface="Open Sans"/>
              </a:rPr>
              <a:t>(the Small Business Innovation Research and Small Business Technology Transfer program) pr</a:t>
            </a:r>
            <a:r>
              <a:rPr lang="en-US" sz="2000" b="0" kern="1200">
                <a:solidFill>
                  <a:schemeClr val="tx1">
                    <a:lumMod val="75000"/>
                    <a:lumOff val="25000"/>
                  </a:schemeClr>
                </a:solidFill>
                <a:effectLst/>
                <a:latin typeface="Open Sans"/>
                <a:ea typeface="Open Sans"/>
                <a:cs typeface="Open Sans"/>
              </a:rPr>
              <a:t>ovides up to </a:t>
            </a:r>
            <a:r>
              <a:rPr lang="en-US" sz="2000" b="1" kern="1200">
                <a:solidFill>
                  <a:srgbClr val="005699"/>
                </a:solidFill>
                <a:effectLst/>
                <a:latin typeface="Open Sans"/>
                <a:ea typeface="Open Sans"/>
                <a:cs typeface="Open Sans"/>
              </a:rPr>
              <a:t>$2 million</a:t>
            </a:r>
            <a:r>
              <a:rPr lang="en-US" sz="2000" b="0" kern="1200">
                <a:solidFill>
                  <a:schemeClr val="tx1">
                    <a:lumMod val="75000"/>
                    <a:lumOff val="25000"/>
                  </a:schemeClr>
                </a:solidFill>
                <a:effectLst/>
                <a:latin typeface="Open Sans"/>
                <a:ea typeface="Open Sans"/>
                <a:cs typeface="Open Sans"/>
              </a:rPr>
              <a:t> in research and development funding for </a:t>
            </a:r>
            <a:r>
              <a:rPr lang="en-US" sz="2000">
                <a:solidFill>
                  <a:schemeClr val="tx1">
                    <a:lumMod val="75000"/>
                    <a:lumOff val="25000"/>
                  </a:schemeClr>
                </a:solidFill>
                <a:latin typeface="Open Sans"/>
                <a:ea typeface="Open Sans"/>
                <a:cs typeface="Open Sans"/>
              </a:rPr>
              <a:t>deep-tech startups, transforming scientific and engineering discoveries into products and services with commercial and societal impact. </a:t>
            </a:r>
            <a:endParaRPr lang="en-US" sz="2000">
              <a:solidFill>
                <a:schemeClr val="tx1">
                  <a:lumMod val="75000"/>
                  <a:lumOff val="25000"/>
                </a:schemeClr>
              </a:solidFill>
              <a:cs typeface="Calibri"/>
            </a:endParaRPr>
          </a:p>
        </p:txBody>
      </p:sp>
      <p:pic>
        <p:nvPicPr>
          <p:cNvPr id="15" name="Picture 14">
            <a:extLst>
              <a:ext uri="{FF2B5EF4-FFF2-40B4-BE49-F238E27FC236}">
                <a16:creationId xmlns:a16="http://schemas.microsoft.com/office/drawing/2014/main" id="{8656C70D-9DC5-00F2-245C-C4EEB971EA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3047" y="2361226"/>
            <a:ext cx="3841753" cy="1203749"/>
          </a:xfrm>
          <a:prstGeom prst="rect">
            <a:avLst/>
          </a:prstGeom>
        </p:spPr>
      </p:pic>
      <p:sp>
        <p:nvSpPr>
          <p:cNvPr id="16" name="TextBox 15">
            <a:extLst>
              <a:ext uri="{FF2B5EF4-FFF2-40B4-BE49-F238E27FC236}">
                <a16:creationId xmlns:a16="http://schemas.microsoft.com/office/drawing/2014/main" id="{30403905-4DB5-DB89-B017-2407ED02F90C}"/>
              </a:ext>
            </a:extLst>
          </p:cNvPr>
          <p:cNvSpPr txBox="1"/>
          <p:nvPr/>
        </p:nvSpPr>
        <p:spPr>
          <a:xfrm>
            <a:off x="348672" y="4671473"/>
            <a:ext cx="2083677" cy="1323439"/>
          </a:xfrm>
          <a:prstGeom prst="rect">
            <a:avLst/>
          </a:prstGeom>
          <a:noFill/>
        </p:spPr>
        <p:txBody>
          <a:bodyPr wrap="square" anchor="t">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PHASE I</a:t>
            </a:r>
          </a:p>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6-12 months </a:t>
            </a:r>
          </a:p>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Up 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275,000 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65139C31-D204-8121-BAB3-AEB3CE2441B5}"/>
              </a:ext>
            </a:extLst>
          </p:cNvPr>
          <p:cNvSpPr txBox="1"/>
          <p:nvPr/>
        </p:nvSpPr>
        <p:spPr>
          <a:xfrm>
            <a:off x="2334139" y="4654068"/>
            <a:ext cx="1841621" cy="1323439"/>
          </a:xfrm>
          <a:prstGeom prst="rect">
            <a:avLst/>
          </a:prstGeom>
          <a:noFill/>
        </p:spPr>
        <p:txBody>
          <a:bodyPr wrap="square" anchor="t">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PHASE II</a:t>
            </a:r>
          </a:p>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2 years </a:t>
            </a:r>
          </a:p>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Up to</a:t>
            </a:r>
            <a:b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1 million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8CA5BA9B-54DE-54E9-360F-7D1DD8D3F934}"/>
              </a:ext>
            </a:extLst>
          </p:cNvPr>
          <p:cNvSpPr txBox="1"/>
          <p:nvPr/>
        </p:nvSpPr>
        <p:spPr>
          <a:xfrm>
            <a:off x="4414655" y="4654067"/>
            <a:ext cx="2083677" cy="1323439"/>
          </a:xfrm>
          <a:prstGeom prst="rect">
            <a:avLst/>
          </a:prstGeom>
          <a:noFill/>
        </p:spPr>
        <p:txBody>
          <a:bodyPr wrap="square" anchor="t">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PHASE IIB</a:t>
            </a:r>
          </a:p>
          <a:p>
            <a:pPr marL="112713" marR="0" lvl="0" indent="-5080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Up to </a:t>
            </a: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500,000 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185D0BB-9FB8-126E-C8F8-FBC181AAD16F}"/>
              </a:ext>
            </a:extLst>
          </p:cNvPr>
          <p:cNvSpPr txBox="1"/>
          <p:nvPr/>
        </p:nvSpPr>
        <p:spPr>
          <a:xfrm>
            <a:off x="382397" y="4010012"/>
            <a:ext cx="5864024" cy="400110"/>
          </a:xfrm>
          <a:prstGeom prst="rect">
            <a:avLst/>
          </a:prstGeom>
          <a:noFill/>
        </p:spPr>
        <p:txBody>
          <a:bodyPr wrap="square" lIns="91440" tIns="45720" rIns="91440" bIns="45720" rtlCol="0" anchor="t">
            <a:spAutoFit/>
          </a:bodyPr>
          <a:lstStyle/>
          <a:p>
            <a:r>
              <a:rPr lang="en-US" sz="2000">
                <a:solidFill>
                  <a:schemeClr val="bg2">
                    <a:lumMod val="25000"/>
                  </a:schemeClr>
                </a:solidFill>
                <a:latin typeface="Open Sans"/>
                <a:ea typeface="Open Sans"/>
                <a:cs typeface="Open Sans"/>
              </a:rPr>
              <a:t>Submit a Project Pitch to get started!</a:t>
            </a:r>
          </a:p>
        </p:txBody>
      </p:sp>
      <p:pic>
        <p:nvPicPr>
          <p:cNvPr id="5" name="Graphic 4">
            <a:extLst>
              <a:ext uri="{FF2B5EF4-FFF2-40B4-BE49-F238E27FC236}">
                <a16:creationId xmlns:a16="http://schemas.microsoft.com/office/drawing/2014/main" id="{F04C6824-BAA6-0DF0-7BE6-D26E25B363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51674" y="4196218"/>
            <a:ext cx="4663440" cy="1973433"/>
          </a:xfrm>
          <a:prstGeom prst="rect">
            <a:avLst/>
          </a:prstGeom>
        </p:spPr>
      </p:pic>
      <p:sp>
        <p:nvSpPr>
          <p:cNvPr id="6" name="TextBox 5">
            <a:extLst>
              <a:ext uri="{FF2B5EF4-FFF2-40B4-BE49-F238E27FC236}">
                <a16:creationId xmlns:a16="http://schemas.microsoft.com/office/drawing/2014/main" id="{DB3B81EF-C247-5839-57F1-DC28C738B49F}"/>
              </a:ext>
            </a:extLst>
          </p:cNvPr>
          <p:cNvSpPr txBox="1"/>
          <p:nvPr/>
        </p:nvSpPr>
        <p:spPr>
          <a:xfrm>
            <a:off x="7647297" y="4546957"/>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8" name="TextBox 7">
            <a:extLst>
              <a:ext uri="{FF2B5EF4-FFF2-40B4-BE49-F238E27FC236}">
                <a16:creationId xmlns:a16="http://schemas.microsoft.com/office/drawing/2014/main" id="{9ABEA985-875B-0336-A1B2-495B67227624}"/>
              </a:ext>
            </a:extLst>
          </p:cNvPr>
          <p:cNvSpPr txBox="1"/>
          <p:nvPr/>
        </p:nvSpPr>
        <p:spPr>
          <a:xfrm>
            <a:off x="8313888" y="5083547"/>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9" name="TextBox 8">
            <a:extLst>
              <a:ext uri="{FF2B5EF4-FFF2-40B4-BE49-F238E27FC236}">
                <a16:creationId xmlns:a16="http://schemas.microsoft.com/office/drawing/2014/main" id="{67ED68D5-3B39-8F30-4DE7-11749B5A1389}"/>
              </a:ext>
            </a:extLst>
          </p:cNvPr>
          <p:cNvSpPr txBox="1"/>
          <p:nvPr/>
        </p:nvSpPr>
        <p:spPr>
          <a:xfrm>
            <a:off x="8313887" y="5686757"/>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grpSp>
        <p:nvGrpSpPr>
          <p:cNvPr id="12" name="Group 11">
            <a:extLst>
              <a:ext uri="{FF2B5EF4-FFF2-40B4-BE49-F238E27FC236}">
                <a16:creationId xmlns:a16="http://schemas.microsoft.com/office/drawing/2014/main" id="{10990419-C208-E40F-22EC-2846EEE31F92}"/>
              </a:ext>
            </a:extLst>
          </p:cNvPr>
          <p:cNvGrpSpPr/>
          <p:nvPr/>
        </p:nvGrpSpPr>
        <p:grpSpPr>
          <a:xfrm>
            <a:off x="7752022" y="5589123"/>
            <a:ext cx="529986" cy="528042"/>
            <a:chOff x="4337392" y="983786"/>
            <a:chExt cx="668496" cy="666044"/>
          </a:xfrm>
        </p:grpSpPr>
        <p:sp>
          <p:nvSpPr>
            <p:cNvPr id="20" name="Oval 19">
              <a:extLst>
                <a:ext uri="{FF2B5EF4-FFF2-40B4-BE49-F238E27FC236}">
                  <a16:creationId xmlns:a16="http://schemas.microsoft.com/office/drawing/2014/main" id="{C417FA6E-BC7A-3218-8A29-4F8A06C5DC0C}"/>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C2F84A1E-9144-A69F-215D-5FAF593C7E3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37392" y="983786"/>
              <a:ext cx="659258" cy="659257"/>
            </a:xfrm>
            <a:prstGeom prst="rect">
              <a:avLst/>
            </a:prstGeom>
          </p:spPr>
        </p:pic>
      </p:grpSp>
      <p:grpSp>
        <p:nvGrpSpPr>
          <p:cNvPr id="22" name="Group 21">
            <a:extLst>
              <a:ext uri="{FF2B5EF4-FFF2-40B4-BE49-F238E27FC236}">
                <a16:creationId xmlns:a16="http://schemas.microsoft.com/office/drawing/2014/main" id="{E39A0219-C2E2-72CF-2541-86FEAC9EDC14}"/>
              </a:ext>
            </a:extLst>
          </p:cNvPr>
          <p:cNvGrpSpPr/>
          <p:nvPr/>
        </p:nvGrpSpPr>
        <p:grpSpPr>
          <a:xfrm>
            <a:off x="7755685" y="5010582"/>
            <a:ext cx="522661" cy="522661"/>
            <a:chOff x="1618936" y="508094"/>
            <a:chExt cx="659258" cy="659258"/>
          </a:xfrm>
        </p:grpSpPr>
        <p:sp>
          <p:nvSpPr>
            <p:cNvPr id="23" name="Oval 22">
              <a:extLst>
                <a:ext uri="{FF2B5EF4-FFF2-40B4-BE49-F238E27FC236}">
                  <a16:creationId xmlns:a16="http://schemas.microsoft.com/office/drawing/2014/main" id="{9A078971-AEB5-64D2-0255-4F8FE05A34DF}"/>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786CB0FF-4405-0240-953E-41F9B7D574D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663766" y="576005"/>
              <a:ext cx="579172" cy="520979"/>
            </a:xfrm>
            <a:prstGeom prst="rect">
              <a:avLst/>
            </a:prstGeom>
          </p:spPr>
        </p:pic>
      </p:grpSp>
      <p:grpSp>
        <p:nvGrpSpPr>
          <p:cNvPr id="2" name="Group 1">
            <a:extLst>
              <a:ext uri="{FF2B5EF4-FFF2-40B4-BE49-F238E27FC236}">
                <a16:creationId xmlns:a16="http://schemas.microsoft.com/office/drawing/2014/main" id="{6D1B4506-60BA-4356-CC88-C50E08F5C9DE}"/>
              </a:ext>
            </a:extLst>
          </p:cNvPr>
          <p:cNvGrpSpPr/>
          <p:nvPr/>
        </p:nvGrpSpPr>
        <p:grpSpPr>
          <a:xfrm>
            <a:off x="0" y="-113678"/>
            <a:ext cx="12252960" cy="914400"/>
            <a:chOff x="0" y="-113678"/>
            <a:chExt cx="12252960" cy="914400"/>
          </a:xfrm>
        </p:grpSpPr>
        <p:sp>
          <p:nvSpPr>
            <p:cNvPr id="11" name="Rectangle 10">
              <a:extLst>
                <a:ext uri="{FF2B5EF4-FFF2-40B4-BE49-F238E27FC236}">
                  <a16:creationId xmlns:a16="http://schemas.microsoft.com/office/drawing/2014/main" id="{B2CD7F07-D8A0-FC86-6028-B12B0F5AB264}"/>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14" name="TextBox 13">
              <a:extLst>
                <a:ext uri="{FF2B5EF4-FFF2-40B4-BE49-F238E27FC236}">
                  <a16:creationId xmlns:a16="http://schemas.microsoft.com/office/drawing/2014/main" id="{57DF956B-1AF2-3FE9-103D-A07D9CDE9975}"/>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25" name="Picture 24" descr="A picture containing symbol, logo, font, graphics&#10;&#10;Description automatically generated">
              <a:extLst>
                <a:ext uri="{FF2B5EF4-FFF2-40B4-BE49-F238E27FC236}">
                  <a16:creationId xmlns:a16="http://schemas.microsoft.com/office/drawing/2014/main" id="{4BBC7D06-CD01-866B-60FF-3E88DFBAE1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spTree>
    <p:extLst>
      <p:ext uri="{BB962C8B-B14F-4D97-AF65-F5344CB8AC3E}">
        <p14:creationId xmlns:p14="http://schemas.microsoft.com/office/powerpoint/2010/main" val="418589407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D287DA-FAF3-9085-B596-C9B8ABAD47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582341" y="135913"/>
            <a:ext cx="4608576" cy="6029933"/>
          </a:xfrm>
          <a:prstGeom prst="rect">
            <a:avLst/>
          </a:prstGeom>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90925" y="3603011"/>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401447" y="987250"/>
            <a:ext cx="6373476" cy="2370714"/>
          </a:xfrm>
          <a:prstGeom prst="rect">
            <a:avLst/>
          </a:prstGeom>
          <a:noFill/>
        </p:spPr>
        <p:txBody>
          <a:bodyPr wrap="square">
            <a:spAutoFit/>
          </a:bodyPr>
          <a:lstStyle/>
          <a:p>
            <a:pPr marL="0" marR="0" lvl="1" indent="0" algn="l" defTabSz="914400" rtl="0" eaLnBrk="1" fontAlgn="auto" latinLnBrk="0" hangingPunct="1">
              <a:lnSpc>
                <a:spcPct val="125000"/>
              </a:lnSpc>
              <a:spcBef>
                <a:spcPts val="1200"/>
              </a:spcBef>
              <a:spcAft>
                <a:spcPts val="12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Pathways to Enable Open-Source Ecosystems (POSE) </a:t>
            </a:r>
            <a:r>
              <a:rPr lang="en-US" sz="200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supports sustainable high-impact open-source ecosystems </a:t>
            </a:r>
            <a:r>
              <a:rPr kumimoji="0" lang="en-US" sz="200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to ensure more secure open-source products, increase coordination of developer contributions and a more focused route to impactful technologies.</a:t>
            </a:r>
          </a:p>
        </p:txBody>
      </p:sp>
      <p:sp>
        <p:nvSpPr>
          <p:cNvPr id="19" name="TextBox 18">
            <a:extLst>
              <a:ext uri="{FF2B5EF4-FFF2-40B4-BE49-F238E27FC236}">
                <a16:creationId xmlns:a16="http://schemas.microsoft.com/office/drawing/2014/main" id="{7185D0BB-9FB8-126E-C8F8-FBC181AAD16F}"/>
              </a:ext>
            </a:extLst>
          </p:cNvPr>
          <p:cNvSpPr txBox="1"/>
          <p:nvPr/>
        </p:nvSpPr>
        <p:spPr>
          <a:xfrm>
            <a:off x="401447" y="3963179"/>
            <a:ext cx="2083677" cy="400110"/>
          </a:xfrm>
          <a:prstGeom prst="rect">
            <a:avLst/>
          </a:prstGeom>
          <a:noFill/>
        </p:spPr>
        <p:txBody>
          <a:bodyPr wrap="square" rtlCol="0">
            <a:spAutoFit/>
          </a:bodyPr>
          <a:lstStyle/>
          <a:p>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Two Phases:</a:t>
            </a:r>
          </a:p>
        </p:txBody>
      </p:sp>
      <p:sp>
        <p:nvSpPr>
          <p:cNvPr id="10" name="TextBox 9">
            <a:extLst>
              <a:ext uri="{FF2B5EF4-FFF2-40B4-BE49-F238E27FC236}">
                <a16:creationId xmlns:a16="http://schemas.microsoft.com/office/drawing/2014/main" id="{8E961461-B55E-DA01-0006-0A8D4B96951F}"/>
              </a:ext>
            </a:extLst>
          </p:cNvPr>
          <p:cNvSpPr txBox="1"/>
          <p:nvPr/>
        </p:nvSpPr>
        <p:spPr>
          <a:xfrm>
            <a:off x="401447" y="4451190"/>
            <a:ext cx="2704715" cy="1323439"/>
          </a:xfrm>
          <a:prstGeom prst="rect">
            <a:avLst/>
          </a:prstGeom>
          <a:noFill/>
        </p:spPr>
        <p:txBody>
          <a:bodyPr wrap="square" rtlCol="0">
            <a:sp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PHASE I </a:t>
            </a:r>
            <a:br>
              <a:rPr lang="en-US" sz="2000" b="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1 year</a:t>
            </a:r>
            <a:b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Up to</a:t>
            </a:r>
          </a:p>
          <a:p>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300,000 </a:t>
            </a:r>
            <a:endParaRPr lang="en-US" sz="200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8FE5819-8341-C011-ADB0-C333C4DD8E6C}"/>
              </a:ext>
            </a:extLst>
          </p:cNvPr>
          <p:cNvSpPr txBox="1"/>
          <p:nvPr/>
        </p:nvSpPr>
        <p:spPr>
          <a:xfrm>
            <a:off x="3188182" y="4451190"/>
            <a:ext cx="2704715" cy="1323439"/>
          </a:xfrm>
          <a:prstGeom prst="rect">
            <a:avLst/>
          </a:prstGeom>
          <a:noFill/>
        </p:spPr>
        <p:txBody>
          <a:bodyPr wrap="square">
            <a:spAutoFit/>
          </a:bodyPr>
          <a:lstStyle/>
          <a:p>
            <a:r>
              <a:rPr lang="en-US" sz="2000" b="1">
                <a:latin typeface="Open Sans" panose="020B0606030504020204" pitchFamily="34" charset="0"/>
                <a:ea typeface="Open Sans" panose="020B0606030504020204" pitchFamily="34" charset="0"/>
                <a:cs typeface="Open Sans" panose="020B0606030504020204" pitchFamily="34" charset="0"/>
              </a:rPr>
              <a:t>PHASE II</a:t>
            </a:r>
            <a: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b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 years</a:t>
            </a:r>
            <a:br>
              <a:rPr lang="en-US" sz="2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b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Up to</a:t>
            </a:r>
          </a:p>
          <a:p>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$1.5 million</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E7588CD7-6A27-C1FD-CC6F-108FAB167379}"/>
              </a:ext>
            </a:extLst>
          </p:cNvPr>
          <p:cNvSpPr txBox="1"/>
          <p:nvPr/>
        </p:nvSpPr>
        <p:spPr>
          <a:xfrm>
            <a:off x="8518522" y="2772014"/>
            <a:ext cx="3657600" cy="830997"/>
          </a:xfrm>
          <a:prstGeom prst="rect">
            <a:avLst/>
          </a:prstGeom>
          <a:noFill/>
        </p:spPr>
        <p:txBody>
          <a:bodyPr wrap="square" rtlCol="0">
            <a:spAutoFit/>
          </a:bodyPr>
          <a:lstStyle/>
          <a:p>
            <a:r>
              <a:rPr kumimoji="0" lang="en-US" sz="2400" i="0" u="none" strike="noStrike" kern="1200" cap="none" spc="0" normalizeH="0" baseline="0" noProof="0">
                <a:ln>
                  <a:noFill/>
                </a:ln>
                <a:solidFill>
                  <a:schemeClr val="bg1"/>
                </a:solidFill>
                <a:effectLst/>
                <a:uLnTx/>
                <a:uFillTx/>
                <a:latin typeface="Garamond" panose="02020404030301010803" pitchFamily="18" charset="0"/>
                <a:ea typeface="Open Sans" panose="020B0606030504020204" pitchFamily="34" charset="0"/>
                <a:cs typeface="Open Sans" panose="020B0606030504020204" pitchFamily="34" charset="0"/>
              </a:rPr>
              <a:t>Pathways to Enable</a:t>
            </a:r>
          </a:p>
          <a:p>
            <a:r>
              <a:rPr kumimoji="0" lang="en-US" sz="2400" i="0" u="none" strike="noStrike" kern="1200" cap="none" spc="0" normalizeH="0" baseline="0" noProof="0">
                <a:ln>
                  <a:noFill/>
                </a:ln>
                <a:solidFill>
                  <a:schemeClr val="bg1"/>
                </a:solidFill>
                <a:effectLst/>
                <a:uLnTx/>
                <a:uFillTx/>
                <a:latin typeface="Garamond" panose="02020404030301010803" pitchFamily="18" charset="0"/>
                <a:ea typeface="Open Sans" panose="020B0606030504020204" pitchFamily="34" charset="0"/>
                <a:cs typeface="Open Sans" panose="020B0606030504020204" pitchFamily="34" charset="0"/>
              </a:rPr>
              <a:t>Open-Source Ecosystems</a:t>
            </a:r>
            <a:endParaRPr lang="en-US" sz="2400">
              <a:solidFill>
                <a:schemeClr val="bg1"/>
              </a:solidFill>
              <a:latin typeface="Garamond" panose="02020404030301010803" pitchFamily="18" charset="0"/>
            </a:endParaRPr>
          </a:p>
        </p:txBody>
      </p:sp>
      <p:pic>
        <p:nvPicPr>
          <p:cNvPr id="8" name="Graphic 7">
            <a:extLst>
              <a:ext uri="{FF2B5EF4-FFF2-40B4-BE49-F238E27FC236}">
                <a16:creationId xmlns:a16="http://schemas.microsoft.com/office/drawing/2014/main" id="{C52AABF0-DBBD-6776-DFF8-C167CD8ADB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1674" y="3645080"/>
            <a:ext cx="4663440" cy="2524572"/>
          </a:xfrm>
          <a:prstGeom prst="rect">
            <a:avLst/>
          </a:prstGeom>
        </p:spPr>
      </p:pic>
      <p:sp>
        <p:nvSpPr>
          <p:cNvPr id="9" name="TextBox 8">
            <a:extLst>
              <a:ext uri="{FF2B5EF4-FFF2-40B4-BE49-F238E27FC236}">
                <a16:creationId xmlns:a16="http://schemas.microsoft.com/office/drawing/2014/main" id="{F6BE3C11-F59A-BC7B-83AE-45E809164228}"/>
              </a:ext>
            </a:extLst>
          </p:cNvPr>
          <p:cNvSpPr txBox="1"/>
          <p:nvPr/>
        </p:nvSpPr>
        <p:spPr>
          <a:xfrm>
            <a:off x="7647297" y="3995813"/>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12" name="TextBox 11">
            <a:extLst>
              <a:ext uri="{FF2B5EF4-FFF2-40B4-BE49-F238E27FC236}">
                <a16:creationId xmlns:a16="http://schemas.microsoft.com/office/drawing/2014/main" id="{F1F4133E-1D56-322E-0A75-43C2280B8CC4}"/>
              </a:ext>
            </a:extLst>
          </p:cNvPr>
          <p:cNvSpPr txBox="1"/>
          <p:nvPr/>
        </p:nvSpPr>
        <p:spPr>
          <a:xfrm>
            <a:off x="8313888" y="4532403"/>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13" name="TextBox 12">
            <a:extLst>
              <a:ext uri="{FF2B5EF4-FFF2-40B4-BE49-F238E27FC236}">
                <a16:creationId xmlns:a16="http://schemas.microsoft.com/office/drawing/2014/main" id="{07E149EA-B653-082D-0492-1F9C5391F15A}"/>
              </a:ext>
            </a:extLst>
          </p:cNvPr>
          <p:cNvSpPr txBox="1"/>
          <p:nvPr/>
        </p:nvSpPr>
        <p:spPr>
          <a:xfrm>
            <a:off x="8313887" y="5135613"/>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5" name="TextBox 14">
            <a:extLst>
              <a:ext uri="{FF2B5EF4-FFF2-40B4-BE49-F238E27FC236}">
                <a16:creationId xmlns:a16="http://schemas.microsoft.com/office/drawing/2014/main" id="{24198116-9FE1-7C5E-C989-8433F47A329B}"/>
              </a:ext>
            </a:extLst>
          </p:cNvPr>
          <p:cNvSpPr txBox="1"/>
          <p:nvPr/>
        </p:nvSpPr>
        <p:spPr>
          <a:xfrm>
            <a:off x="8313888" y="572598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7" name="Group 16">
            <a:extLst>
              <a:ext uri="{FF2B5EF4-FFF2-40B4-BE49-F238E27FC236}">
                <a16:creationId xmlns:a16="http://schemas.microsoft.com/office/drawing/2014/main" id="{DB10A004-E30A-9B87-1CF2-228251575C43}"/>
              </a:ext>
            </a:extLst>
          </p:cNvPr>
          <p:cNvGrpSpPr/>
          <p:nvPr/>
        </p:nvGrpSpPr>
        <p:grpSpPr>
          <a:xfrm>
            <a:off x="7752022" y="5037979"/>
            <a:ext cx="529986" cy="528042"/>
            <a:chOff x="4337392" y="983786"/>
            <a:chExt cx="668496" cy="666044"/>
          </a:xfrm>
        </p:grpSpPr>
        <p:sp>
          <p:nvSpPr>
            <p:cNvPr id="20" name="Oval 19">
              <a:extLst>
                <a:ext uri="{FF2B5EF4-FFF2-40B4-BE49-F238E27FC236}">
                  <a16:creationId xmlns:a16="http://schemas.microsoft.com/office/drawing/2014/main" id="{F9C04BC7-0541-87EE-7FFE-59C5EB58D351}"/>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F5F1B3DB-8E4B-D6A1-7F14-07D475A0BCA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7392" y="983786"/>
              <a:ext cx="659258" cy="659257"/>
            </a:xfrm>
            <a:prstGeom prst="rect">
              <a:avLst/>
            </a:prstGeom>
          </p:spPr>
        </p:pic>
      </p:grpSp>
      <p:grpSp>
        <p:nvGrpSpPr>
          <p:cNvPr id="22" name="Group 21">
            <a:extLst>
              <a:ext uri="{FF2B5EF4-FFF2-40B4-BE49-F238E27FC236}">
                <a16:creationId xmlns:a16="http://schemas.microsoft.com/office/drawing/2014/main" id="{667F80F8-E7D5-98B1-3E65-ED96D9FF5089}"/>
              </a:ext>
            </a:extLst>
          </p:cNvPr>
          <p:cNvGrpSpPr/>
          <p:nvPr/>
        </p:nvGrpSpPr>
        <p:grpSpPr>
          <a:xfrm>
            <a:off x="7755685" y="4459438"/>
            <a:ext cx="522661" cy="522661"/>
            <a:chOff x="1618936" y="508094"/>
            <a:chExt cx="659258" cy="659258"/>
          </a:xfrm>
        </p:grpSpPr>
        <p:sp>
          <p:nvSpPr>
            <p:cNvPr id="23" name="Oval 22">
              <a:extLst>
                <a:ext uri="{FF2B5EF4-FFF2-40B4-BE49-F238E27FC236}">
                  <a16:creationId xmlns:a16="http://schemas.microsoft.com/office/drawing/2014/main" id="{A31AB4F7-D44A-FB6F-A646-346D5D626236}"/>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33CD81F5-C33F-25A2-B94F-FB029889D27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63766" y="576005"/>
              <a:ext cx="579172" cy="520979"/>
            </a:xfrm>
            <a:prstGeom prst="rect">
              <a:avLst/>
            </a:prstGeom>
          </p:spPr>
        </p:pic>
      </p:grpSp>
      <p:sp>
        <p:nvSpPr>
          <p:cNvPr id="25" name="Oval 24">
            <a:extLst>
              <a:ext uri="{FF2B5EF4-FFF2-40B4-BE49-F238E27FC236}">
                <a16:creationId xmlns:a16="http://schemas.microsoft.com/office/drawing/2014/main" id="{C9CD3063-E583-22A9-9AA8-33040499197D}"/>
              </a:ext>
            </a:extLst>
          </p:cNvPr>
          <p:cNvSpPr/>
          <p:nvPr/>
        </p:nvSpPr>
        <p:spPr>
          <a:xfrm>
            <a:off x="7750646" y="5633931"/>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5A17C32A-5F3B-BFCB-4141-64C1BCBE8E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618" y="5729448"/>
            <a:ext cx="419710" cy="346717"/>
          </a:xfrm>
          <a:prstGeom prst="rect">
            <a:avLst/>
          </a:prstGeom>
        </p:spPr>
      </p:pic>
      <p:grpSp>
        <p:nvGrpSpPr>
          <p:cNvPr id="29" name="Group 28">
            <a:extLst>
              <a:ext uri="{FF2B5EF4-FFF2-40B4-BE49-F238E27FC236}">
                <a16:creationId xmlns:a16="http://schemas.microsoft.com/office/drawing/2014/main" id="{3B8419DD-235F-8A89-4C97-131E35F819F6}"/>
              </a:ext>
            </a:extLst>
          </p:cNvPr>
          <p:cNvGrpSpPr/>
          <p:nvPr/>
        </p:nvGrpSpPr>
        <p:grpSpPr>
          <a:xfrm>
            <a:off x="0" y="-113678"/>
            <a:ext cx="12252960" cy="914400"/>
            <a:chOff x="0" y="-113678"/>
            <a:chExt cx="12252960" cy="914400"/>
          </a:xfrm>
        </p:grpSpPr>
        <p:sp>
          <p:nvSpPr>
            <p:cNvPr id="31" name="Rectangle 30">
              <a:extLst>
                <a:ext uri="{FF2B5EF4-FFF2-40B4-BE49-F238E27FC236}">
                  <a16:creationId xmlns:a16="http://schemas.microsoft.com/office/drawing/2014/main" id="{23502029-3D38-97A4-31EA-A7FA94059E09}"/>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32" name="TextBox 31">
              <a:extLst>
                <a:ext uri="{FF2B5EF4-FFF2-40B4-BE49-F238E27FC236}">
                  <a16:creationId xmlns:a16="http://schemas.microsoft.com/office/drawing/2014/main" id="{61F5E881-EFD9-3366-11DD-6BADB3687C32}"/>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33" name="Picture 32" descr="A picture containing symbol, logo, font, graphics&#10;&#10;Description automatically generated">
              <a:extLst>
                <a:ext uri="{FF2B5EF4-FFF2-40B4-BE49-F238E27FC236}">
                  <a16:creationId xmlns:a16="http://schemas.microsoft.com/office/drawing/2014/main" id="{1A99E4EE-F957-643B-801F-56C05C623A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spTree>
    <p:extLst>
      <p:ext uri="{BB962C8B-B14F-4D97-AF65-F5344CB8AC3E}">
        <p14:creationId xmlns:p14="http://schemas.microsoft.com/office/powerpoint/2010/main" val="230057000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843B8-F6A8-0349-0F3A-741624C9D619}"/>
              </a:ext>
            </a:extLst>
          </p:cNvPr>
          <p:cNvSpPr/>
          <p:nvPr/>
        </p:nvSpPr>
        <p:spPr>
          <a:xfrm>
            <a:off x="0" y="697"/>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BF2C526-E1E2-2F6C-4E71-B42C34A4FD1F}"/>
              </a:ext>
            </a:extLst>
          </p:cNvPr>
          <p:cNvPicPr>
            <a:picLocks noChangeAspect="1"/>
          </p:cNvPicPr>
          <p:nvPr/>
        </p:nvPicPr>
        <p:blipFill rotWithShape="1">
          <a:blip r:embed="rId3" cstate="screen">
            <a:alphaModFix amt="5000"/>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138" y="-114408"/>
            <a:ext cx="12238081" cy="6875506"/>
          </a:xfrm>
          <a:prstGeom prst="rect">
            <a:avLst/>
          </a:prstGeom>
        </p:spPr>
      </p:pic>
      <p:sp>
        <p:nvSpPr>
          <p:cNvPr id="2" name="Title 1">
            <a:extLst>
              <a:ext uri="{FF2B5EF4-FFF2-40B4-BE49-F238E27FC236}">
                <a16:creationId xmlns:a16="http://schemas.microsoft.com/office/drawing/2014/main" id="{59AF238A-7A25-894F-92C3-D0CB1FD9DB1D}"/>
              </a:ext>
            </a:extLst>
          </p:cNvPr>
          <p:cNvSpPr>
            <a:spLocks noGrp="1"/>
          </p:cNvSpPr>
          <p:nvPr>
            <p:ph type="title"/>
          </p:nvPr>
        </p:nvSpPr>
        <p:spPr/>
        <p:txBody>
          <a:bodyPr/>
          <a:lstStyle/>
          <a:p>
            <a:r>
              <a:rPr lang="en-US" sz="3600">
                <a:solidFill>
                  <a:schemeClr val="bg1"/>
                </a:solidFill>
                <a:effectLst/>
                <a:latin typeface="Open Sans"/>
                <a:ea typeface="Open Sans"/>
                <a:cs typeface="Open Sans"/>
              </a:rPr>
              <a:t>TIP’s Core Message</a:t>
            </a:r>
            <a:endParaRPr lang="en-US">
              <a:solidFill>
                <a:schemeClr val="bg1"/>
              </a:solidFill>
              <a:latin typeface="Open Sans"/>
              <a:ea typeface="Open Sans"/>
              <a:cs typeface="Open Sans"/>
            </a:endParaRPr>
          </a:p>
        </p:txBody>
      </p:sp>
      <p:sp>
        <p:nvSpPr>
          <p:cNvPr id="16" name="flSlide2145705892Footer" descr="  ">
            <a:extLst>
              <a:ext uri="{FF2B5EF4-FFF2-40B4-BE49-F238E27FC236}">
                <a16:creationId xmlns:a16="http://schemas.microsoft.com/office/drawing/2014/main" id="{D994644E-EDF5-AFAA-08DE-46938644E2C9}"/>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7" name="hcSlide2145705892Header">
            <a:extLst>
              <a:ext uri="{FF2B5EF4-FFF2-40B4-BE49-F238E27FC236}">
                <a16:creationId xmlns:a16="http://schemas.microsoft.com/office/drawing/2014/main" id="{092471F6-AB93-13A4-8F18-F5E7936FA092}"/>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14" name="TextBox 13">
            <a:extLst>
              <a:ext uri="{FF2B5EF4-FFF2-40B4-BE49-F238E27FC236}">
                <a16:creationId xmlns:a16="http://schemas.microsoft.com/office/drawing/2014/main" id="{08F493FC-FDF5-997A-3AFD-8F49C02136B3}"/>
              </a:ext>
            </a:extLst>
          </p:cNvPr>
          <p:cNvSpPr txBox="1"/>
          <p:nvPr/>
        </p:nvSpPr>
        <p:spPr>
          <a:xfrm>
            <a:off x="457199" y="1541300"/>
            <a:ext cx="10789921" cy="861774"/>
          </a:xfrm>
          <a:prstGeom prst="rect">
            <a:avLst/>
          </a:prstGeom>
          <a:noFill/>
        </p:spPr>
        <p:txBody>
          <a:bodyPr wrap="square" lIns="91440" tIns="45720" rIns="91440" bIns="45720" anchor="t">
            <a:spAutoFit/>
          </a:bodyPr>
          <a:lstStyle/>
          <a:p>
            <a:r>
              <a:rPr lang="en-US" sz="2500" b="0" i="0" u="none" strike="noStrike">
                <a:solidFill>
                  <a:schemeClr val="bg1"/>
                </a:solidFill>
                <a:effectLst/>
                <a:latin typeface="Open Sans"/>
                <a:ea typeface="Open Sans"/>
                <a:cs typeface="Cordia New"/>
              </a:rPr>
              <a:t>TIP advances U.S. competitiveness​</a:t>
            </a:r>
            <a:r>
              <a:rPr lang="en-US" sz="2500">
                <a:solidFill>
                  <a:schemeClr val="bg1"/>
                </a:solidFill>
                <a:latin typeface="Open Sans"/>
                <a:ea typeface="Open Sans"/>
                <a:cs typeface="Cordia New"/>
              </a:rPr>
              <a:t> and societal impact by nurturing partnerships</a:t>
            </a:r>
            <a:r>
              <a:rPr lang="en-US" sz="2500" b="0" i="0" u="none" strike="noStrike">
                <a:solidFill>
                  <a:schemeClr val="bg1"/>
                </a:solidFill>
                <a:effectLst/>
                <a:latin typeface="Open Sans"/>
                <a:ea typeface="Open Sans"/>
                <a:cs typeface="Cordia New"/>
              </a:rPr>
              <a:t> that​ </a:t>
            </a:r>
            <a:r>
              <a:rPr lang="en-US" sz="2500">
                <a:solidFill>
                  <a:schemeClr val="bg1"/>
                </a:solidFill>
                <a:latin typeface="Open Sans"/>
                <a:ea typeface="Open Sans"/>
                <a:cs typeface="Cordia New"/>
              </a:rPr>
              <a:t>drive and accelerate:</a:t>
            </a:r>
            <a:endParaRPr lang="en-US" sz="2500" b="0" i="0" u="none" strike="noStrike">
              <a:solidFill>
                <a:schemeClr val="bg1"/>
              </a:solidFill>
              <a:effectLst/>
              <a:latin typeface="Open Sans"/>
              <a:ea typeface="Open Sans"/>
              <a:cs typeface="Cordia New"/>
            </a:endParaRPr>
          </a:p>
        </p:txBody>
      </p:sp>
      <p:sp>
        <p:nvSpPr>
          <p:cNvPr id="5" name="Slide Number Placeholder 5">
            <a:extLst>
              <a:ext uri="{FF2B5EF4-FFF2-40B4-BE49-F238E27FC236}">
                <a16:creationId xmlns:a16="http://schemas.microsoft.com/office/drawing/2014/main" id="{012863B2-F04F-F2D5-E509-D9E157134309}"/>
              </a:ext>
            </a:extLst>
          </p:cNvPr>
          <p:cNvSpPr txBox="1">
            <a:spLocks/>
          </p:cNvSpPr>
          <p:nvPr/>
        </p:nvSpPr>
        <p:spPr>
          <a:xfrm>
            <a:off x="11268966" y="6351195"/>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25</a:t>
            </a:fld>
            <a:endParaRPr lang="en-US"/>
          </a:p>
        </p:txBody>
      </p:sp>
      <p:pic>
        <p:nvPicPr>
          <p:cNvPr id="7" name="Picture 6">
            <a:extLst>
              <a:ext uri="{FF2B5EF4-FFF2-40B4-BE49-F238E27FC236}">
                <a16:creationId xmlns:a16="http://schemas.microsoft.com/office/drawing/2014/main" id="{31A63D76-85F4-2192-752C-618F606EBA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162809"/>
            <a:ext cx="12192000" cy="731520"/>
          </a:xfrm>
          <a:prstGeom prst="rect">
            <a:avLst/>
          </a:prstGeom>
        </p:spPr>
      </p:pic>
      <p:sp>
        <p:nvSpPr>
          <p:cNvPr id="9" name="Rectangle 8">
            <a:extLst>
              <a:ext uri="{FF2B5EF4-FFF2-40B4-BE49-F238E27FC236}">
                <a16:creationId xmlns:a16="http://schemas.microsoft.com/office/drawing/2014/main" id="{71E73F31-BB77-5A1E-9D5F-AAB8D005F0D6}"/>
              </a:ext>
            </a:extLst>
          </p:cNvPr>
          <p:cNvSpPr>
            <a:spLocks/>
          </p:cNvSpPr>
          <p:nvPr/>
        </p:nvSpPr>
        <p:spPr>
          <a:xfrm>
            <a:off x="0" y="6162809"/>
            <a:ext cx="12192000" cy="731520"/>
          </a:xfrm>
          <a:prstGeom prst="rect">
            <a:avLst/>
          </a:prstGeom>
          <a:gradFill flip="none" rotWithShape="1">
            <a:gsLst>
              <a:gs pos="25000">
                <a:schemeClr val="tx1">
                  <a:alpha val="0"/>
                </a:schemeClr>
              </a:gs>
              <a:gs pos="100000">
                <a:schemeClr val="tx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Text&#10;&#10;Description automatically generated">
            <a:extLst>
              <a:ext uri="{FF2B5EF4-FFF2-40B4-BE49-F238E27FC236}">
                <a16:creationId xmlns:a16="http://schemas.microsoft.com/office/drawing/2014/main" id="{0FCDB2BA-5678-F63A-5A1B-EF1E925EC6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0210"/>
          <a:stretch/>
        </p:blipFill>
        <p:spPr>
          <a:xfrm>
            <a:off x="426155" y="6211889"/>
            <a:ext cx="3640087" cy="640922"/>
          </a:xfrm>
          <a:prstGeom prst="rect">
            <a:avLst/>
          </a:prstGeom>
        </p:spPr>
      </p:pic>
      <p:sp>
        <p:nvSpPr>
          <p:cNvPr id="11" name="Slide Number Placeholder 5">
            <a:extLst>
              <a:ext uri="{FF2B5EF4-FFF2-40B4-BE49-F238E27FC236}">
                <a16:creationId xmlns:a16="http://schemas.microsoft.com/office/drawing/2014/main" id="{0A7D5470-D3E5-F633-D50C-5F36CF6F8ECC}"/>
              </a:ext>
            </a:extLst>
          </p:cNvPr>
          <p:cNvSpPr txBox="1">
            <a:spLocks/>
          </p:cNvSpPr>
          <p:nvPr/>
        </p:nvSpPr>
        <p:spPr>
          <a:xfrm>
            <a:off x="11268966" y="6346006"/>
            <a:ext cx="68173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25</a:t>
            </a:fld>
            <a:endParaRPr lang="en-US"/>
          </a:p>
        </p:txBody>
      </p:sp>
      <p:grpSp>
        <p:nvGrpSpPr>
          <p:cNvPr id="6" name="Group 5">
            <a:extLst>
              <a:ext uri="{FF2B5EF4-FFF2-40B4-BE49-F238E27FC236}">
                <a16:creationId xmlns:a16="http://schemas.microsoft.com/office/drawing/2014/main" id="{9083F0BF-0043-D71F-1DE3-2899B2A70B4F}"/>
              </a:ext>
            </a:extLst>
          </p:cNvPr>
          <p:cNvGrpSpPr/>
          <p:nvPr/>
        </p:nvGrpSpPr>
        <p:grpSpPr>
          <a:xfrm>
            <a:off x="0" y="2395329"/>
            <a:ext cx="12189668" cy="1143893"/>
            <a:chOff x="0" y="2395329"/>
            <a:chExt cx="12189668" cy="1143893"/>
          </a:xfrm>
        </p:grpSpPr>
        <p:sp>
          <p:nvSpPr>
            <p:cNvPr id="15" name="Rectangle 14">
              <a:extLst>
                <a:ext uri="{FF2B5EF4-FFF2-40B4-BE49-F238E27FC236}">
                  <a16:creationId xmlns:a16="http://schemas.microsoft.com/office/drawing/2014/main" id="{25E242E7-CA4F-17B2-EFF9-5D5F0A000901}"/>
                </a:ext>
              </a:extLst>
            </p:cNvPr>
            <p:cNvSpPr/>
            <p:nvPr/>
          </p:nvSpPr>
          <p:spPr>
            <a:xfrm>
              <a:off x="0" y="2510076"/>
              <a:ext cx="12189668" cy="914400"/>
            </a:xfrm>
            <a:prstGeom prst="rect">
              <a:avLst/>
            </a:prstGeom>
            <a:solidFill>
              <a:schemeClr val="accent3">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Diverse Innovation Ecosystems </a:t>
              </a:r>
              <a:endPar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descr="A picture containing graphics, font, symbol, graphic design&#10;&#10;Description automatically generated">
              <a:extLst>
                <a:ext uri="{FF2B5EF4-FFF2-40B4-BE49-F238E27FC236}">
                  <a16:creationId xmlns:a16="http://schemas.microsoft.com/office/drawing/2014/main" id="{6631D821-45A8-4BFE-3CA4-50F334740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8512" y="2395329"/>
              <a:ext cx="1143893" cy="1143893"/>
            </a:xfrm>
            <a:prstGeom prst="rect">
              <a:avLst/>
            </a:prstGeom>
          </p:spPr>
        </p:pic>
      </p:grpSp>
      <p:grpSp>
        <p:nvGrpSpPr>
          <p:cNvPr id="3" name="Group 2">
            <a:extLst>
              <a:ext uri="{FF2B5EF4-FFF2-40B4-BE49-F238E27FC236}">
                <a16:creationId xmlns:a16="http://schemas.microsoft.com/office/drawing/2014/main" id="{A9DDCE76-5FD7-A75E-AEFC-99B2D1F0F53B}"/>
              </a:ext>
            </a:extLst>
          </p:cNvPr>
          <p:cNvGrpSpPr/>
          <p:nvPr/>
        </p:nvGrpSpPr>
        <p:grpSpPr>
          <a:xfrm>
            <a:off x="-16138" y="3433525"/>
            <a:ext cx="12205805" cy="1143893"/>
            <a:chOff x="-16138" y="3577143"/>
            <a:chExt cx="12205805" cy="1143893"/>
          </a:xfrm>
        </p:grpSpPr>
        <p:sp>
          <p:nvSpPr>
            <p:cNvPr id="18" name="Rectangle 17">
              <a:extLst>
                <a:ext uri="{FF2B5EF4-FFF2-40B4-BE49-F238E27FC236}">
                  <a16:creationId xmlns:a16="http://schemas.microsoft.com/office/drawing/2014/main" id="{53E42495-0BF5-1CE3-4D51-42B1C6EFE02E}"/>
                </a:ext>
              </a:extLst>
            </p:cNvPr>
            <p:cNvSpPr/>
            <p:nvPr/>
          </p:nvSpPr>
          <p:spPr>
            <a:xfrm>
              <a:off x="-16138" y="3680100"/>
              <a:ext cx="12205805" cy="965582"/>
            </a:xfrm>
            <a:prstGeom prst="rect">
              <a:avLst/>
            </a:prstGeom>
            <a:solidFill>
              <a:schemeClr val="accent6"/>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fontAlgn="base"/>
              <a:r>
                <a:rPr lang="en-US" sz="2500">
                  <a:solidFill>
                    <a:schemeClr val="tx1"/>
                  </a:solidFill>
                  <a:latin typeface="Open Sans"/>
                  <a:ea typeface="Open Sans"/>
                  <a:cs typeface="Open Sans"/>
                </a:rPr>
                <a:t>		</a:t>
              </a:r>
              <a:r>
                <a:rPr lang="en-US" sz="2500">
                  <a:solidFill>
                    <a:schemeClr val="bg1"/>
                  </a:solidFill>
                  <a:latin typeface="Open Sans"/>
                  <a:ea typeface="Open Sans"/>
                  <a:cs typeface="Open Sans"/>
                </a:rPr>
                <a:t>Technology Translation and Development</a:t>
              </a:r>
              <a:endParaRPr lang="en-US" sz="2500" u="none" strike="noStrike">
                <a:solidFill>
                  <a:schemeClr val="bg1"/>
                </a:solidFill>
                <a:effectLst/>
                <a:latin typeface="Open Sans"/>
                <a:ea typeface="Open Sans"/>
                <a:cs typeface="Open Sans"/>
              </a:endParaRPr>
            </a:p>
          </p:txBody>
        </p:sp>
        <p:pic>
          <p:nvPicPr>
            <p:cNvPr id="23" name="Picture 22" descr="A picture containing symbol, logo, font, graphics&#10;&#10;Description automatically generated">
              <a:extLst>
                <a:ext uri="{FF2B5EF4-FFF2-40B4-BE49-F238E27FC236}">
                  <a16:creationId xmlns:a16="http://schemas.microsoft.com/office/drawing/2014/main" id="{85397067-FD01-7B08-52BA-F0BBB0173C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179" y="3577143"/>
              <a:ext cx="1143893" cy="1143893"/>
            </a:xfrm>
            <a:prstGeom prst="rect">
              <a:avLst/>
            </a:prstGeom>
          </p:spPr>
        </p:pic>
      </p:grpSp>
      <p:grpSp>
        <p:nvGrpSpPr>
          <p:cNvPr id="8" name="Group 7">
            <a:extLst>
              <a:ext uri="{FF2B5EF4-FFF2-40B4-BE49-F238E27FC236}">
                <a16:creationId xmlns:a16="http://schemas.microsoft.com/office/drawing/2014/main" id="{078924D9-CDF0-A6BE-F88D-E9A6499D2124}"/>
              </a:ext>
            </a:extLst>
          </p:cNvPr>
          <p:cNvGrpSpPr/>
          <p:nvPr/>
        </p:nvGrpSpPr>
        <p:grpSpPr>
          <a:xfrm>
            <a:off x="0" y="4512452"/>
            <a:ext cx="12221943" cy="1145538"/>
            <a:chOff x="0" y="4862704"/>
            <a:chExt cx="12221943" cy="1145538"/>
          </a:xfrm>
        </p:grpSpPr>
        <p:sp>
          <p:nvSpPr>
            <p:cNvPr id="19" name="Rectangle 18">
              <a:extLst>
                <a:ext uri="{FF2B5EF4-FFF2-40B4-BE49-F238E27FC236}">
                  <a16:creationId xmlns:a16="http://schemas.microsoft.com/office/drawing/2014/main" id="{46E2A4DB-50F7-5C87-3492-1F59EEF5D6D9}"/>
                </a:ext>
              </a:extLst>
            </p:cNvPr>
            <p:cNvSpPr/>
            <p:nvPr/>
          </p:nvSpPr>
          <p:spPr>
            <a:xfrm>
              <a:off x="0" y="4983913"/>
              <a:ext cx="12221943" cy="914400"/>
            </a:xfrm>
            <a:prstGeom prst="rect">
              <a:avLst/>
            </a:prstGeom>
            <a:solidFill>
              <a:schemeClr val="accent4">
                <a:lumMod val="75000"/>
              </a:schemeClr>
            </a:solidFill>
            <a:ln>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algn="l" fontAlgn="base">
                <a:spcBef>
                  <a:spcPts val="0"/>
                </a:spcBef>
                <a:spcAft>
                  <a:spcPts val="0"/>
                </a:spcAft>
              </a:pPr>
              <a:r>
                <a:rPr lang="en-US" sz="2500">
                  <a:solidFill>
                    <a:schemeClr val="bg1"/>
                  </a:solidFill>
                  <a:latin typeface="Open Sans" panose="020B0606030504020204" pitchFamily="34" charset="0"/>
                  <a:ea typeface="Open Sans" panose="020B0606030504020204" pitchFamily="34" charset="0"/>
                  <a:cs typeface="Open Sans" panose="020B0606030504020204" pitchFamily="34" charset="0"/>
                </a:rPr>
                <a:t>		Workforce Development</a:t>
              </a:r>
              <a:endParaRPr lang="en-US" sz="2500" u="none" strike="noStrike">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descr="A white silhouette of a person's head with gears and light bulb&#10;&#10;Description automatically generated with medium confidence">
              <a:extLst>
                <a:ext uri="{FF2B5EF4-FFF2-40B4-BE49-F238E27FC236}">
                  <a16:creationId xmlns:a16="http://schemas.microsoft.com/office/drawing/2014/main" id="{20EE0599-1C94-1100-97AB-371E49B2C0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374" y="4862704"/>
              <a:ext cx="1143893" cy="1145538"/>
            </a:xfrm>
            <a:prstGeom prst="rect">
              <a:avLst/>
            </a:prstGeom>
          </p:spPr>
        </p:pic>
      </p:grpSp>
      <p:sp>
        <p:nvSpPr>
          <p:cNvPr id="12" name="Rectangle 11">
            <a:extLst>
              <a:ext uri="{FF2B5EF4-FFF2-40B4-BE49-F238E27FC236}">
                <a16:creationId xmlns:a16="http://schemas.microsoft.com/office/drawing/2014/main" id="{75719811-2A7D-6B46-E0CB-B0A8F6A301C7}"/>
              </a:ext>
            </a:extLst>
          </p:cNvPr>
          <p:cNvSpPr/>
          <p:nvPr/>
        </p:nvSpPr>
        <p:spPr>
          <a:xfrm>
            <a:off x="-117738" y="2510077"/>
            <a:ext cx="12339681" cy="1996108"/>
          </a:xfrm>
          <a:prstGeom prst="rect">
            <a:avLst/>
          </a:prstGeom>
          <a:solidFill>
            <a:srgbClr val="002454">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87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89332" y="219612"/>
            <a:ext cx="4608576" cy="59462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90925" y="4129111"/>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356298" y="1013297"/>
            <a:ext cx="6965252" cy="2755434"/>
          </a:xfrm>
          <a:prstGeom prst="rect">
            <a:avLst/>
          </a:prstGeom>
          <a:noFill/>
        </p:spPr>
        <p:txBody>
          <a:bodyPr wrap="square">
            <a:spAutoFit/>
          </a:bodyPr>
          <a:lstStyle/>
          <a:p>
            <a:pPr marL="0" marR="0" lvl="1" indent="0" algn="l" defTabSz="914400" rtl="0" eaLnBrk="1" fontAlgn="auto" latinLnBrk="0" hangingPunct="1">
              <a:lnSpc>
                <a:spcPct val="125000"/>
              </a:lnSpc>
              <a:spcBef>
                <a:spcPts val="1200"/>
              </a:spcBef>
              <a:spcAft>
                <a:spcPts val="120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Experiential Learning for Emerging and Novel Technologies (</a:t>
            </a:r>
            <a:r>
              <a:rPr kumimoji="0" lang="en-US" sz="2000" b="1" i="0" u="none" strike="noStrike" kern="1200" cap="none" spc="0" normalizeH="0" baseline="0" noProof="0" err="1">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ExLENT</a:t>
            </a:r>
            <a:r>
              <a:rPr kumimoji="0" lang="en-US" sz="2000" b="1" i="0" u="none" strike="noStrike" kern="1200" cap="none" spc="0" normalizeH="0" baseline="0" noProof="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program promotes partnerships between organizations in emerging technology fields and those with expertise in workforce development to expand practical learning opportunities for individuals interested in entering or gaining more experience in emerging and novel technology.</a:t>
            </a:r>
          </a:p>
        </p:txBody>
      </p:sp>
      <p:sp>
        <p:nvSpPr>
          <p:cNvPr id="13" name="TextBox 12">
            <a:extLst>
              <a:ext uri="{FF2B5EF4-FFF2-40B4-BE49-F238E27FC236}">
                <a16:creationId xmlns:a16="http://schemas.microsoft.com/office/drawing/2014/main" id="{44C670F0-2D78-8A25-1298-7954B685FD9D}"/>
              </a:ext>
            </a:extLst>
          </p:cNvPr>
          <p:cNvSpPr txBox="1"/>
          <p:nvPr/>
        </p:nvSpPr>
        <p:spPr>
          <a:xfrm>
            <a:off x="352380" y="4528544"/>
            <a:ext cx="5840602" cy="400110"/>
          </a:xfrm>
          <a:prstGeom prst="rect">
            <a:avLst/>
          </a:prstGeom>
          <a:noFill/>
        </p:spPr>
        <p:txBody>
          <a:bodyPr wrap="square">
            <a:spAutoFit/>
          </a:bodyPr>
          <a:lstStyle/>
          <a:p>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Funding up to </a:t>
            </a:r>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$6 million </a:t>
            </a:r>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over</a:t>
            </a:r>
            <a:r>
              <a:rPr lang="en-US" sz="2000">
                <a:solidFill>
                  <a:srgbClr val="005699"/>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4</a:t>
            </a:r>
            <a:r>
              <a:rPr lang="en-US" sz="2000">
                <a:solidFill>
                  <a:srgbClr val="005699"/>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years</a:t>
            </a:r>
          </a:p>
        </p:txBody>
      </p:sp>
      <p:sp>
        <p:nvSpPr>
          <p:cNvPr id="8" name="Flowchart: Document 28">
            <a:extLst>
              <a:ext uri="{FF2B5EF4-FFF2-40B4-BE49-F238E27FC236}">
                <a16:creationId xmlns:a16="http://schemas.microsoft.com/office/drawing/2014/main" id="{1185AE1D-8246-AB1A-2B4A-49DC82E41C5F}"/>
              </a:ext>
            </a:extLst>
          </p:cNvPr>
          <p:cNvSpPr/>
          <p:nvPr/>
        </p:nvSpPr>
        <p:spPr>
          <a:xfrm flipV="1">
            <a:off x="7559609" y="2936837"/>
            <a:ext cx="5325117" cy="3233234"/>
          </a:xfrm>
          <a:prstGeom prst="flowChartDocumen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5DD46CD6-BFA9-C82F-F3A0-3308B711578F}"/>
              </a:ext>
            </a:extLst>
          </p:cNvPr>
          <p:cNvSpPr txBox="1"/>
          <p:nvPr/>
        </p:nvSpPr>
        <p:spPr>
          <a:xfrm>
            <a:off x="7647297" y="3293182"/>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16" name="TextBox 15">
            <a:extLst>
              <a:ext uri="{FF2B5EF4-FFF2-40B4-BE49-F238E27FC236}">
                <a16:creationId xmlns:a16="http://schemas.microsoft.com/office/drawing/2014/main" id="{048CB1AC-1C2A-71C2-B2F7-49C76545C931}"/>
              </a:ext>
            </a:extLst>
          </p:cNvPr>
          <p:cNvSpPr txBox="1"/>
          <p:nvPr/>
        </p:nvSpPr>
        <p:spPr>
          <a:xfrm>
            <a:off x="8313888" y="3817096"/>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17" name="TextBox 16">
            <a:extLst>
              <a:ext uri="{FF2B5EF4-FFF2-40B4-BE49-F238E27FC236}">
                <a16:creationId xmlns:a16="http://schemas.microsoft.com/office/drawing/2014/main" id="{F83D7262-1F10-B0ED-FAF0-5E3634091FF9}"/>
              </a:ext>
            </a:extLst>
          </p:cNvPr>
          <p:cNvSpPr txBox="1"/>
          <p:nvPr/>
        </p:nvSpPr>
        <p:spPr>
          <a:xfrm>
            <a:off x="8313887" y="4457886"/>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8" name="TextBox 17">
            <a:extLst>
              <a:ext uri="{FF2B5EF4-FFF2-40B4-BE49-F238E27FC236}">
                <a16:creationId xmlns:a16="http://schemas.microsoft.com/office/drawing/2014/main" id="{1E92ABEF-B475-7738-9DE2-B05B01D0F642}"/>
              </a:ext>
            </a:extLst>
          </p:cNvPr>
          <p:cNvSpPr txBox="1"/>
          <p:nvPr/>
        </p:nvSpPr>
        <p:spPr>
          <a:xfrm>
            <a:off x="8313888" y="5077158"/>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Governments</a:t>
            </a:r>
          </a:p>
        </p:txBody>
      </p:sp>
      <p:sp>
        <p:nvSpPr>
          <p:cNvPr id="19" name="TextBox 18">
            <a:extLst>
              <a:ext uri="{FF2B5EF4-FFF2-40B4-BE49-F238E27FC236}">
                <a16:creationId xmlns:a16="http://schemas.microsoft.com/office/drawing/2014/main" id="{C8A3E283-2547-ABAA-0520-92A13E8471E2}"/>
              </a:ext>
            </a:extLst>
          </p:cNvPr>
          <p:cNvSpPr txBox="1"/>
          <p:nvPr/>
        </p:nvSpPr>
        <p:spPr>
          <a:xfrm>
            <a:off x="8313888" y="568693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20" name="Group 19">
            <a:extLst>
              <a:ext uri="{FF2B5EF4-FFF2-40B4-BE49-F238E27FC236}">
                <a16:creationId xmlns:a16="http://schemas.microsoft.com/office/drawing/2014/main" id="{6F700399-D1A5-96F9-6333-7884ACD2A33B}"/>
              </a:ext>
            </a:extLst>
          </p:cNvPr>
          <p:cNvGrpSpPr/>
          <p:nvPr/>
        </p:nvGrpSpPr>
        <p:grpSpPr>
          <a:xfrm>
            <a:off x="7733110" y="4962531"/>
            <a:ext cx="567810" cy="567810"/>
            <a:chOff x="8136462" y="979735"/>
            <a:chExt cx="716206" cy="716206"/>
          </a:xfrm>
        </p:grpSpPr>
        <p:sp>
          <p:nvSpPr>
            <p:cNvPr id="21" name="Oval 20">
              <a:extLst>
                <a:ext uri="{FF2B5EF4-FFF2-40B4-BE49-F238E27FC236}">
                  <a16:creationId xmlns:a16="http://schemas.microsoft.com/office/drawing/2014/main" id="{60C70757-085F-E66D-BC18-7C5EDC9AE235}"/>
                </a:ext>
              </a:extLst>
            </p:cNvPr>
            <p:cNvSpPr/>
            <p:nvPr/>
          </p:nvSpPr>
          <p:spPr>
            <a:xfrm>
              <a:off x="8157526" y="1008209"/>
              <a:ext cx="659258" cy="659258"/>
            </a:xfrm>
            <a:prstGeom prst="ellipse">
              <a:avLst/>
            </a:prstGeom>
            <a:solidFill>
              <a:srgbClr val="00569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6E357BBB-67C1-F6BC-961B-6786241D67A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36462" y="979735"/>
              <a:ext cx="716206" cy="716206"/>
            </a:xfrm>
            <a:prstGeom prst="rect">
              <a:avLst/>
            </a:prstGeom>
          </p:spPr>
        </p:pic>
      </p:grpSp>
      <p:grpSp>
        <p:nvGrpSpPr>
          <p:cNvPr id="23" name="Group 22">
            <a:extLst>
              <a:ext uri="{FF2B5EF4-FFF2-40B4-BE49-F238E27FC236}">
                <a16:creationId xmlns:a16="http://schemas.microsoft.com/office/drawing/2014/main" id="{6DD6E1CC-37D3-15DC-B6F0-0D1F454FBDA9}"/>
              </a:ext>
            </a:extLst>
          </p:cNvPr>
          <p:cNvGrpSpPr/>
          <p:nvPr/>
        </p:nvGrpSpPr>
        <p:grpSpPr>
          <a:xfrm>
            <a:off x="7752022" y="4360252"/>
            <a:ext cx="529986" cy="528042"/>
            <a:chOff x="4337392" y="983786"/>
            <a:chExt cx="668496" cy="666044"/>
          </a:xfrm>
        </p:grpSpPr>
        <p:sp>
          <p:nvSpPr>
            <p:cNvPr id="24" name="Oval 23">
              <a:extLst>
                <a:ext uri="{FF2B5EF4-FFF2-40B4-BE49-F238E27FC236}">
                  <a16:creationId xmlns:a16="http://schemas.microsoft.com/office/drawing/2014/main" id="{035352DE-6D8A-9098-899B-91DBDD7DDF59}"/>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6D06D954-71C8-DD9E-BDC0-761E22BE2E6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7392" y="983786"/>
              <a:ext cx="659258" cy="659257"/>
            </a:xfrm>
            <a:prstGeom prst="rect">
              <a:avLst/>
            </a:prstGeom>
          </p:spPr>
        </p:pic>
      </p:grpSp>
      <p:grpSp>
        <p:nvGrpSpPr>
          <p:cNvPr id="26" name="Group 25">
            <a:extLst>
              <a:ext uri="{FF2B5EF4-FFF2-40B4-BE49-F238E27FC236}">
                <a16:creationId xmlns:a16="http://schemas.microsoft.com/office/drawing/2014/main" id="{1527BC9D-BF7B-10D0-E64D-7C7B92CC310F}"/>
              </a:ext>
            </a:extLst>
          </p:cNvPr>
          <p:cNvGrpSpPr/>
          <p:nvPr/>
        </p:nvGrpSpPr>
        <p:grpSpPr>
          <a:xfrm>
            <a:off x="7755685" y="3744131"/>
            <a:ext cx="522661" cy="522661"/>
            <a:chOff x="1618936" y="508094"/>
            <a:chExt cx="659258" cy="659258"/>
          </a:xfrm>
        </p:grpSpPr>
        <p:sp>
          <p:nvSpPr>
            <p:cNvPr id="27" name="Oval 26">
              <a:extLst>
                <a:ext uri="{FF2B5EF4-FFF2-40B4-BE49-F238E27FC236}">
                  <a16:creationId xmlns:a16="http://schemas.microsoft.com/office/drawing/2014/main" id="{DF3E661C-7D43-4E95-AC3C-D2D38507BCA6}"/>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FEACF92B-A7E4-749B-0DC8-C0D80C7E1FA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63766" y="576005"/>
              <a:ext cx="579172" cy="520979"/>
            </a:xfrm>
            <a:prstGeom prst="rect">
              <a:avLst/>
            </a:prstGeom>
          </p:spPr>
        </p:pic>
      </p:grpSp>
      <p:sp>
        <p:nvSpPr>
          <p:cNvPr id="29" name="Oval 28">
            <a:extLst>
              <a:ext uri="{FF2B5EF4-FFF2-40B4-BE49-F238E27FC236}">
                <a16:creationId xmlns:a16="http://schemas.microsoft.com/office/drawing/2014/main" id="{4C0721CC-1465-9C01-AE20-EC720161D781}"/>
              </a:ext>
            </a:extLst>
          </p:cNvPr>
          <p:cNvSpPr/>
          <p:nvPr/>
        </p:nvSpPr>
        <p:spPr>
          <a:xfrm>
            <a:off x="7750646" y="5594881"/>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B2B5180A-A1B3-197A-304B-E89C04AB34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618" y="5690398"/>
            <a:ext cx="419710" cy="346717"/>
          </a:xfrm>
          <a:prstGeom prst="rect">
            <a:avLst/>
          </a:prstGeom>
        </p:spPr>
      </p:pic>
      <p:grpSp>
        <p:nvGrpSpPr>
          <p:cNvPr id="12" name="Group 11">
            <a:extLst>
              <a:ext uri="{FF2B5EF4-FFF2-40B4-BE49-F238E27FC236}">
                <a16:creationId xmlns:a16="http://schemas.microsoft.com/office/drawing/2014/main" id="{134D0901-8933-11EC-E5A2-D47CD5AF4B16}"/>
              </a:ext>
            </a:extLst>
          </p:cNvPr>
          <p:cNvGrpSpPr/>
          <p:nvPr/>
        </p:nvGrpSpPr>
        <p:grpSpPr>
          <a:xfrm>
            <a:off x="-49401" y="-56845"/>
            <a:ext cx="12302361" cy="915715"/>
            <a:chOff x="-49401" y="-56845"/>
            <a:chExt cx="12302361" cy="915715"/>
          </a:xfrm>
        </p:grpSpPr>
        <p:grpSp>
          <p:nvGrpSpPr>
            <p:cNvPr id="14" name="Group 13">
              <a:extLst>
                <a:ext uri="{FF2B5EF4-FFF2-40B4-BE49-F238E27FC236}">
                  <a16:creationId xmlns:a16="http://schemas.microsoft.com/office/drawing/2014/main" id="{E7F2EF00-A47B-61EC-7C60-75F38B447AAF}"/>
                </a:ext>
              </a:extLst>
            </p:cNvPr>
            <p:cNvGrpSpPr/>
            <p:nvPr/>
          </p:nvGrpSpPr>
          <p:grpSpPr>
            <a:xfrm>
              <a:off x="0" y="-1"/>
              <a:ext cx="12252960" cy="746927"/>
              <a:chOff x="0" y="-1"/>
              <a:chExt cx="12252960" cy="746927"/>
            </a:xfrm>
          </p:grpSpPr>
          <p:sp>
            <p:nvSpPr>
              <p:cNvPr id="33" name="Rectangle 32">
                <a:extLst>
                  <a:ext uri="{FF2B5EF4-FFF2-40B4-BE49-F238E27FC236}">
                    <a16:creationId xmlns:a16="http://schemas.microsoft.com/office/drawing/2014/main" id="{3E22C33B-CB2A-A64E-A9EE-C5E92618E530}"/>
                  </a:ext>
                </a:extLst>
              </p:cNvPr>
              <p:cNvSpPr/>
              <p:nvPr/>
            </p:nvSpPr>
            <p:spPr>
              <a:xfrm>
                <a:off x="0" y="-1"/>
                <a:ext cx="12252960" cy="746927"/>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34" name="TextBox 33">
                <a:extLst>
                  <a:ext uri="{FF2B5EF4-FFF2-40B4-BE49-F238E27FC236}">
                    <a16:creationId xmlns:a16="http://schemas.microsoft.com/office/drawing/2014/main" id="{D2D2C5E8-93F8-D400-6371-43EBA71A9B5C}"/>
                  </a:ext>
                </a:extLst>
              </p:cNvPr>
              <p:cNvSpPr txBox="1"/>
              <p:nvPr/>
            </p:nvSpPr>
            <p:spPr>
              <a:xfrm>
                <a:off x="725330" y="206142"/>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WORKFORCE DEVELOPMENT</a:t>
                </a:r>
              </a:p>
            </p:txBody>
          </p:sp>
        </p:grpSp>
        <p:pic>
          <p:nvPicPr>
            <p:cNvPr id="32" name="Picture 31" descr="A white silhouette of a person's head with gears and light bulb&#10;&#10;Description automatically generated with medium confidence">
              <a:extLst>
                <a:ext uri="{FF2B5EF4-FFF2-40B4-BE49-F238E27FC236}">
                  <a16:creationId xmlns:a16="http://schemas.microsoft.com/office/drawing/2014/main" id="{6A2BD08E-9164-6487-1C82-66328F90E9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401" y="-56845"/>
              <a:ext cx="914400" cy="915715"/>
            </a:xfrm>
            <a:prstGeom prst="rect">
              <a:avLst/>
            </a:prstGeom>
          </p:spPr>
        </p:pic>
      </p:grpSp>
    </p:spTree>
    <p:extLst>
      <p:ext uri="{BB962C8B-B14F-4D97-AF65-F5344CB8AC3E}">
        <p14:creationId xmlns:p14="http://schemas.microsoft.com/office/powerpoint/2010/main" val="84842399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04"/>
          <a:stretch/>
        </p:blipFill>
        <p:spPr bwMode="auto">
          <a:xfrm>
            <a:off x="7583424" y="224001"/>
            <a:ext cx="4608576" cy="594184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90925" y="3429000"/>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407799" y="995371"/>
            <a:ext cx="5971310" cy="1985993"/>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Through a $20 million cooperative agreement, the</a:t>
            </a:r>
            <a:r>
              <a:rPr lang="en-US" sz="20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a:solidFill>
                  <a:schemeClr val="accent1"/>
                </a:solidFill>
                <a:latin typeface="Open Sans" panose="020B0606030504020204" pitchFamily="34" charset="0"/>
                <a:ea typeface="Open Sans" panose="020B0606030504020204" pitchFamily="34" charset="0"/>
                <a:cs typeface="Open Sans" panose="020B0606030504020204" pitchFamily="34" charset="0"/>
              </a:rPr>
              <a:t>Entrepreneurial Fellowships </a:t>
            </a:r>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run by the non-profit, Activate.org, support researchers from a variety of backgrounds and geographies to move technologies from lab to market.</a:t>
            </a:r>
          </a:p>
        </p:txBody>
      </p:sp>
      <p:sp>
        <p:nvSpPr>
          <p:cNvPr id="13" name="TextBox 12">
            <a:extLst>
              <a:ext uri="{FF2B5EF4-FFF2-40B4-BE49-F238E27FC236}">
                <a16:creationId xmlns:a16="http://schemas.microsoft.com/office/drawing/2014/main" id="{44C670F0-2D78-8A25-1298-7954B685FD9D}"/>
              </a:ext>
            </a:extLst>
          </p:cNvPr>
          <p:cNvSpPr txBox="1"/>
          <p:nvPr/>
        </p:nvSpPr>
        <p:spPr>
          <a:xfrm>
            <a:off x="407799" y="4050001"/>
            <a:ext cx="5840602" cy="1323439"/>
          </a:xfrm>
          <a:prstGeom prst="rect">
            <a:avLst/>
          </a:prstGeom>
          <a:noFill/>
        </p:spPr>
        <p:txBody>
          <a:bodyPr wrap="square">
            <a:spAutoFit/>
          </a:bodyPr>
          <a:lstStyle/>
          <a:p>
            <a:r>
              <a:rPr lang="en-US" sz="2000" b="1">
                <a:solidFill>
                  <a:srgbClr val="005699"/>
                </a:solidFill>
                <a:latin typeface="Open Sans"/>
                <a:ea typeface="Open Sans"/>
                <a:cs typeface="Open Sans"/>
              </a:rPr>
              <a:t>2</a:t>
            </a:r>
            <a:r>
              <a:rPr lang="en-US" sz="2000">
                <a:solidFill>
                  <a:schemeClr val="bg2">
                    <a:lumMod val="25000"/>
                  </a:schemeClr>
                </a:solidFill>
                <a:latin typeface="Open Sans"/>
                <a:ea typeface="Open Sans"/>
                <a:cs typeface="Open Sans"/>
              </a:rPr>
              <a:t> years of training</a:t>
            </a:r>
            <a:br>
              <a:rPr lang="en-US" sz="2000">
                <a:latin typeface="Open Sans" panose="020B0606030504020204" pitchFamily="34" charset="0"/>
                <a:ea typeface="Open Sans" panose="020B0606030504020204" pitchFamily="34" charset="0"/>
                <a:cs typeface="Open Sans" panose="020B0606030504020204" pitchFamily="34" charset="0"/>
              </a:rPr>
            </a:br>
            <a:br>
              <a:rPr lang="en-US" sz="2000">
                <a:latin typeface="Open Sans" panose="020B0606030504020204" pitchFamily="34" charset="0"/>
                <a:ea typeface="Open Sans" panose="020B0606030504020204" pitchFamily="34" charset="0"/>
                <a:cs typeface="Open Sans" panose="020B0606030504020204" pitchFamily="34" charset="0"/>
              </a:rPr>
            </a:br>
            <a:r>
              <a:rPr lang="en-US" sz="2000">
                <a:solidFill>
                  <a:schemeClr val="bg2">
                    <a:lumMod val="25000"/>
                  </a:schemeClr>
                </a:solidFill>
                <a:latin typeface="Open Sans"/>
                <a:ea typeface="Open Sans"/>
                <a:cs typeface="Open Sans"/>
              </a:rPr>
              <a:t>At least </a:t>
            </a:r>
            <a:r>
              <a:rPr lang="en-US" sz="2000" b="1">
                <a:solidFill>
                  <a:srgbClr val="005699"/>
                </a:solidFill>
                <a:latin typeface="Open Sans"/>
                <a:ea typeface="Open Sans"/>
                <a:cs typeface="Open Sans"/>
              </a:rPr>
              <a:t>$350,000 </a:t>
            </a:r>
            <a:r>
              <a:rPr lang="en-US" sz="2000">
                <a:solidFill>
                  <a:schemeClr val="bg2">
                    <a:lumMod val="25000"/>
                  </a:schemeClr>
                </a:solidFill>
                <a:latin typeface="Open Sans"/>
                <a:ea typeface="Open Sans"/>
                <a:cs typeface="Open Sans"/>
              </a:rPr>
              <a:t>in direct support, plus specialized research facilities and equipment</a:t>
            </a:r>
          </a:p>
        </p:txBody>
      </p:sp>
      <p:pic>
        <p:nvPicPr>
          <p:cNvPr id="6" name="Picture 5" descr="A white text on a black background&#10;&#10;Description automatically generated with medium confidence">
            <a:extLst>
              <a:ext uri="{FF2B5EF4-FFF2-40B4-BE49-F238E27FC236}">
                <a16:creationId xmlns:a16="http://schemas.microsoft.com/office/drawing/2014/main" id="{C3B14A6D-9C1E-A62F-5F02-02FBF81F1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4087" y="925636"/>
            <a:ext cx="2108171" cy="559173"/>
          </a:xfrm>
          <a:prstGeom prst="rect">
            <a:avLst/>
          </a:prstGeom>
        </p:spPr>
      </p:pic>
      <p:pic>
        <p:nvPicPr>
          <p:cNvPr id="2" name="Graphic 1">
            <a:extLst>
              <a:ext uri="{FF2B5EF4-FFF2-40B4-BE49-F238E27FC236}">
                <a16:creationId xmlns:a16="http://schemas.microsoft.com/office/drawing/2014/main" id="{78413C30-C9B3-132A-0CCD-8736AC5A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25772" y="916264"/>
            <a:ext cx="750607" cy="742006"/>
          </a:xfrm>
          <a:prstGeom prst="rect">
            <a:avLst/>
          </a:prstGeom>
        </p:spPr>
      </p:pic>
      <p:grpSp>
        <p:nvGrpSpPr>
          <p:cNvPr id="4" name="Group 3">
            <a:extLst>
              <a:ext uri="{FF2B5EF4-FFF2-40B4-BE49-F238E27FC236}">
                <a16:creationId xmlns:a16="http://schemas.microsoft.com/office/drawing/2014/main" id="{80FE3140-17D4-A5E4-D35E-B01A648705A8}"/>
              </a:ext>
            </a:extLst>
          </p:cNvPr>
          <p:cNvGrpSpPr/>
          <p:nvPr/>
        </p:nvGrpSpPr>
        <p:grpSpPr>
          <a:xfrm>
            <a:off x="-49401" y="-56845"/>
            <a:ext cx="12302361" cy="915715"/>
            <a:chOff x="-49401" y="-56845"/>
            <a:chExt cx="12302361" cy="915715"/>
          </a:xfrm>
        </p:grpSpPr>
        <p:grpSp>
          <p:nvGrpSpPr>
            <p:cNvPr id="5" name="Group 4">
              <a:extLst>
                <a:ext uri="{FF2B5EF4-FFF2-40B4-BE49-F238E27FC236}">
                  <a16:creationId xmlns:a16="http://schemas.microsoft.com/office/drawing/2014/main" id="{42ADDA05-874E-14D3-4965-3C784617550F}"/>
                </a:ext>
              </a:extLst>
            </p:cNvPr>
            <p:cNvGrpSpPr/>
            <p:nvPr/>
          </p:nvGrpSpPr>
          <p:grpSpPr>
            <a:xfrm>
              <a:off x="0" y="-1"/>
              <a:ext cx="12252960" cy="746927"/>
              <a:chOff x="0" y="-1"/>
              <a:chExt cx="12252960" cy="746927"/>
            </a:xfrm>
          </p:grpSpPr>
          <p:sp>
            <p:nvSpPr>
              <p:cNvPr id="9" name="Rectangle 8">
                <a:extLst>
                  <a:ext uri="{FF2B5EF4-FFF2-40B4-BE49-F238E27FC236}">
                    <a16:creationId xmlns:a16="http://schemas.microsoft.com/office/drawing/2014/main" id="{50D79E59-4C8E-5186-FAF7-3678A5E06F89}"/>
                  </a:ext>
                </a:extLst>
              </p:cNvPr>
              <p:cNvSpPr/>
              <p:nvPr/>
            </p:nvSpPr>
            <p:spPr>
              <a:xfrm>
                <a:off x="0" y="-1"/>
                <a:ext cx="12252960" cy="746927"/>
              </a:xfrm>
              <a:prstGeom prst="rect">
                <a:avLst/>
              </a:prstGeom>
              <a:solidFill>
                <a:schemeClr val="accent4">
                  <a:lumMod val="75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10" name="TextBox 9">
                <a:extLst>
                  <a:ext uri="{FF2B5EF4-FFF2-40B4-BE49-F238E27FC236}">
                    <a16:creationId xmlns:a16="http://schemas.microsoft.com/office/drawing/2014/main" id="{407965F6-0489-BB99-403B-AF4C470AE992}"/>
                  </a:ext>
                </a:extLst>
              </p:cNvPr>
              <p:cNvSpPr txBox="1"/>
              <p:nvPr/>
            </p:nvSpPr>
            <p:spPr>
              <a:xfrm>
                <a:off x="725330" y="206142"/>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WORKFORCE DEVELOPMENT</a:t>
                </a:r>
              </a:p>
            </p:txBody>
          </p:sp>
        </p:grpSp>
        <p:pic>
          <p:nvPicPr>
            <p:cNvPr id="3" name="Picture 2" descr="A white silhouette of a person's head with gears and light bulb&#10;&#10;Description automatically generated with medium confidence">
              <a:extLst>
                <a:ext uri="{FF2B5EF4-FFF2-40B4-BE49-F238E27FC236}">
                  <a16:creationId xmlns:a16="http://schemas.microsoft.com/office/drawing/2014/main" id="{8C4C3285-035B-7A99-FFCA-83D29633D7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401" y="-56845"/>
              <a:ext cx="914400" cy="915715"/>
            </a:xfrm>
            <a:prstGeom prst="rect">
              <a:avLst/>
            </a:prstGeom>
          </p:spPr>
        </p:pic>
      </p:grpSp>
      <p:pic>
        <p:nvPicPr>
          <p:cNvPr id="19" name="Graphic 18">
            <a:extLst>
              <a:ext uri="{FF2B5EF4-FFF2-40B4-BE49-F238E27FC236}">
                <a16:creationId xmlns:a16="http://schemas.microsoft.com/office/drawing/2014/main" id="{E2CCC967-CA08-0E28-A977-791583D7F2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9447" y="4500564"/>
            <a:ext cx="5318913" cy="1666890"/>
          </a:xfrm>
          <a:prstGeom prst="rect">
            <a:avLst/>
          </a:prstGeom>
        </p:spPr>
      </p:pic>
      <p:sp>
        <p:nvSpPr>
          <p:cNvPr id="20" name="TextBox 19">
            <a:extLst>
              <a:ext uri="{FF2B5EF4-FFF2-40B4-BE49-F238E27FC236}">
                <a16:creationId xmlns:a16="http://schemas.microsoft.com/office/drawing/2014/main" id="{A4B882EB-C969-46BA-BA62-600437E1C14D}"/>
              </a:ext>
            </a:extLst>
          </p:cNvPr>
          <p:cNvSpPr txBox="1"/>
          <p:nvPr/>
        </p:nvSpPr>
        <p:spPr>
          <a:xfrm>
            <a:off x="7647297" y="5028321"/>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21" name="TextBox 20">
            <a:extLst>
              <a:ext uri="{FF2B5EF4-FFF2-40B4-BE49-F238E27FC236}">
                <a16:creationId xmlns:a16="http://schemas.microsoft.com/office/drawing/2014/main" id="{A2AB79E0-4AD3-75C5-7A5B-001492D33EF0}"/>
              </a:ext>
            </a:extLst>
          </p:cNvPr>
          <p:cNvSpPr txBox="1"/>
          <p:nvPr/>
        </p:nvSpPr>
        <p:spPr>
          <a:xfrm>
            <a:off x="8313888" y="5464703"/>
            <a:ext cx="2712700"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Individual Researchers</a:t>
            </a:r>
          </a:p>
        </p:txBody>
      </p:sp>
      <p:grpSp>
        <p:nvGrpSpPr>
          <p:cNvPr id="22" name="Group 21">
            <a:extLst>
              <a:ext uri="{FF2B5EF4-FFF2-40B4-BE49-F238E27FC236}">
                <a16:creationId xmlns:a16="http://schemas.microsoft.com/office/drawing/2014/main" id="{7D59019B-0596-0917-711E-B263A6A8435C}"/>
              </a:ext>
            </a:extLst>
          </p:cNvPr>
          <p:cNvGrpSpPr/>
          <p:nvPr/>
        </p:nvGrpSpPr>
        <p:grpSpPr>
          <a:xfrm>
            <a:off x="7755685" y="5391738"/>
            <a:ext cx="522661" cy="522661"/>
            <a:chOff x="1618936" y="508094"/>
            <a:chExt cx="659258" cy="659258"/>
          </a:xfrm>
        </p:grpSpPr>
        <p:sp>
          <p:nvSpPr>
            <p:cNvPr id="23" name="Oval 22">
              <a:extLst>
                <a:ext uri="{FF2B5EF4-FFF2-40B4-BE49-F238E27FC236}">
                  <a16:creationId xmlns:a16="http://schemas.microsoft.com/office/drawing/2014/main" id="{1254F9A3-4AD4-90CE-7080-F1CBDC6A0E1A}"/>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FE446896-7979-F727-B5B9-BE164F4FF9D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663766" y="576005"/>
              <a:ext cx="579172" cy="520979"/>
            </a:xfrm>
            <a:prstGeom prst="rect">
              <a:avLst/>
            </a:prstGeom>
          </p:spPr>
        </p:pic>
      </p:grpSp>
    </p:spTree>
    <p:extLst>
      <p:ext uri="{BB962C8B-B14F-4D97-AF65-F5344CB8AC3E}">
        <p14:creationId xmlns:p14="http://schemas.microsoft.com/office/powerpoint/2010/main" val="306091230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63E27D3-44E6-1B71-23DB-703B49205F41}"/>
              </a:ext>
            </a:extLst>
          </p:cNvPr>
          <p:cNvSpPr>
            <a:spLocks noGrp="1"/>
          </p:cNvSpPr>
          <p:nvPr>
            <p:ph type="title"/>
          </p:nvPr>
        </p:nvSpPr>
        <p:spPr>
          <a:xfrm>
            <a:off x="457200" y="457199"/>
            <a:ext cx="11277600" cy="1280160"/>
          </a:xfrm>
        </p:spPr>
        <p:txBody>
          <a:bodyPr/>
          <a:lstStyle/>
          <a:p>
            <a:r>
              <a:rPr lang="en-US" sz="3600">
                <a:effectLst/>
                <a:latin typeface="Open Sans" panose="020B0606030504020204" pitchFamily="34" charset="0"/>
                <a:ea typeface="Open Sans" panose="020B0606030504020204" pitchFamily="34" charset="0"/>
                <a:cs typeface="Open Sans" panose="020B0606030504020204" pitchFamily="34" charset="0"/>
              </a:rPr>
              <a:t>Partnerships as th</a:t>
            </a:r>
            <a:r>
              <a:rPr lang="en-US"/>
              <a:t>e Foundation</a:t>
            </a: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3D83E0B2-3999-9F70-BF01-5528E0425CA9}"/>
              </a:ext>
            </a:extLst>
          </p:cNvPr>
          <p:cNvGrpSpPr/>
          <p:nvPr/>
        </p:nvGrpSpPr>
        <p:grpSpPr>
          <a:xfrm>
            <a:off x="1344750" y="1067759"/>
            <a:ext cx="9396557" cy="5047038"/>
            <a:chOff x="1141300" y="910052"/>
            <a:chExt cx="9745568" cy="5234498"/>
          </a:xfrm>
        </p:grpSpPr>
        <p:sp>
          <p:nvSpPr>
            <p:cNvPr id="2" name="Title 1">
              <a:extLst>
                <a:ext uri="{FF2B5EF4-FFF2-40B4-BE49-F238E27FC236}">
                  <a16:creationId xmlns:a16="http://schemas.microsoft.com/office/drawing/2014/main" id="{A5C89DC7-AFEF-1102-D23F-B24E4279EC63}"/>
                </a:ext>
              </a:extLst>
            </p:cNvPr>
            <p:cNvSpPr txBox="1">
              <a:spLocks/>
            </p:cNvSpPr>
            <p:nvPr/>
          </p:nvSpPr>
          <p:spPr>
            <a:xfrm>
              <a:off x="6096000" y="3472552"/>
              <a:ext cx="4790868" cy="2325781"/>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“[NSF] announced a cross-sector partnership with Micron Technology, Inc. to develop bold, potentially transformative solutions to address semiconductor manufacturing challenges and workforce shortages. NSF and Micron will each invest $5 million in support of research, education, infrastructure capacity building, and workforce development...”</a:t>
              </a:r>
            </a:p>
          </p:txBody>
        </p:sp>
        <p:pic>
          <p:nvPicPr>
            <p:cNvPr id="3" name="Picture 4" descr="Image">
              <a:extLst>
                <a:ext uri="{FF2B5EF4-FFF2-40B4-BE49-F238E27FC236}">
                  <a16:creationId xmlns:a16="http://schemas.microsoft.com/office/drawing/2014/main" id="{1F1D6AC2-57B7-F6CB-B093-CD9A1003DE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910052"/>
              <a:ext cx="4790868" cy="25189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icron Technology Office Photos | Glassdoor">
              <a:extLst>
                <a:ext uri="{FF2B5EF4-FFF2-40B4-BE49-F238E27FC236}">
                  <a16:creationId xmlns:a16="http://schemas.microsoft.com/office/drawing/2014/main" id="{EE8B59C8-745B-92F1-96B5-D2363EEC04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06336" y="2456163"/>
              <a:ext cx="780532" cy="780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0EBA19-10F2-4F88-AA06-D27DF3E91C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1300" y="3466993"/>
              <a:ext cx="4904928" cy="2331340"/>
            </a:xfrm>
            <a:prstGeom prst="rect">
              <a:avLst/>
            </a:prstGeom>
          </p:spPr>
        </p:pic>
        <p:sp>
          <p:nvSpPr>
            <p:cNvPr id="6" name="Title 1">
              <a:extLst>
                <a:ext uri="{FF2B5EF4-FFF2-40B4-BE49-F238E27FC236}">
                  <a16:creationId xmlns:a16="http://schemas.microsoft.com/office/drawing/2014/main" id="{DEDE0F05-BC16-9C89-C1AA-814F094B6AAE}"/>
                </a:ext>
              </a:extLst>
            </p:cNvPr>
            <p:cNvSpPr txBox="1">
              <a:spLocks/>
            </p:cNvSpPr>
            <p:nvPr/>
          </p:nvSpPr>
          <p:spPr>
            <a:xfrm>
              <a:off x="1141300" y="910052"/>
              <a:ext cx="4904928" cy="2516952"/>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 help develop and attract a pipeline of skilled talent from within the region, Intel plans to invest approximately $100 million over the next decade in partnership with … the U.S. National Science Foundation [ranging] from collaborative research projects to building semiconductor-specific curricula for associate and undergraduate degree programs.”</a:t>
              </a:r>
            </a:p>
          </p:txBody>
        </p:sp>
        <p:sp>
          <p:nvSpPr>
            <p:cNvPr id="7" name="Title 1">
              <a:extLst>
                <a:ext uri="{FF2B5EF4-FFF2-40B4-BE49-F238E27FC236}">
                  <a16:creationId xmlns:a16="http://schemas.microsoft.com/office/drawing/2014/main" id="{81F9BA03-9333-0F0D-AA1F-13BE60433F0B}"/>
                </a:ext>
              </a:extLst>
            </p:cNvPr>
            <p:cNvSpPr txBox="1">
              <a:spLocks/>
            </p:cNvSpPr>
            <p:nvPr/>
          </p:nvSpPr>
          <p:spPr>
            <a:xfrm>
              <a:off x="1141300" y="5838322"/>
              <a:ext cx="4904928" cy="30622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JANUARY 2022</a:t>
              </a:r>
            </a:p>
          </p:txBody>
        </p:sp>
        <p:sp>
          <p:nvSpPr>
            <p:cNvPr id="8" name="Title 1">
              <a:extLst>
                <a:ext uri="{FF2B5EF4-FFF2-40B4-BE49-F238E27FC236}">
                  <a16:creationId xmlns:a16="http://schemas.microsoft.com/office/drawing/2014/main" id="{0DB73B16-29F6-5C4E-5A1B-DEB0C5B41425}"/>
                </a:ext>
              </a:extLst>
            </p:cNvPr>
            <p:cNvSpPr txBox="1">
              <a:spLocks/>
            </p:cNvSpPr>
            <p:nvPr/>
          </p:nvSpPr>
          <p:spPr>
            <a:xfrm>
              <a:off x="6096000" y="5838322"/>
              <a:ext cx="4790868" cy="30622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NOVEMBER 2022</a:t>
              </a:r>
            </a:p>
          </p:txBody>
        </p:sp>
      </p:grpSp>
    </p:spTree>
    <p:extLst>
      <p:ext uri="{BB962C8B-B14F-4D97-AF65-F5344CB8AC3E}">
        <p14:creationId xmlns:p14="http://schemas.microsoft.com/office/powerpoint/2010/main" val="21380161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238A-7A25-894F-92C3-D0CB1FD9DB1D}"/>
              </a:ext>
            </a:extLst>
          </p:cNvPr>
          <p:cNvSpPr>
            <a:spLocks noGrp="1"/>
          </p:cNvSpPr>
          <p:nvPr>
            <p:ph type="title"/>
          </p:nvPr>
        </p:nvSpPr>
        <p:spPr/>
        <p:txBody>
          <a:bodyPr/>
          <a:lstStyle/>
          <a:p>
            <a:r>
              <a:rPr lang="en-US" sz="3600">
                <a:effectLst/>
                <a:latin typeface="Open Sans" panose="020B0606030504020204" pitchFamily="34" charset="0"/>
                <a:ea typeface="Open Sans" panose="020B0606030504020204" pitchFamily="34" charset="0"/>
                <a:cs typeface="Open Sans" panose="020B0606030504020204" pitchFamily="34" charset="0"/>
              </a:rPr>
              <a:t>TIP: Accelerating Research To Impact</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flSlide2145705892Footer" descr="  ">
            <a:extLst>
              <a:ext uri="{FF2B5EF4-FFF2-40B4-BE49-F238E27FC236}">
                <a16:creationId xmlns:a16="http://schemas.microsoft.com/office/drawing/2014/main" id="{D994644E-EDF5-AFAA-08DE-46938644E2C9}"/>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7" name="hcSlide2145705892Header">
            <a:extLst>
              <a:ext uri="{FF2B5EF4-FFF2-40B4-BE49-F238E27FC236}">
                <a16:creationId xmlns:a16="http://schemas.microsoft.com/office/drawing/2014/main" id="{092471F6-AB93-13A4-8F18-F5E7936FA092}"/>
              </a:ext>
            </a:extLst>
          </p:cNvPr>
          <p:cNvSpPr txBox="1"/>
          <p:nvPr/>
        </p:nvSpPr>
        <p:spPr>
          <a:xfrm>
            <a:off x="5994400" y="0"/>
            <a:ext cx="184731" cy="369332"/>
          </a:xfrm>
          <a:prstGeom prst="rect">
            <a:avLst/>
          </a:prstGeom>
          <a:noFill/>
        </p:spPr>
        <p:txBody>
          <a:bodyPr vert="horz" wrap="none" rtlCol="0">
            <a:spAutoFit/>
          </a:bodyPr>
          <a:lstStyle/>
          <a:p>
            <a:endParaRPr lang="en-US"/>
          </a:p>
        </p:txBody>
      </p:sp>
      <p:grpSp>
        <p:nvGrpSpPr>
          <p:cNvPr id="11" name="Group 10">
            <a:extLst>
              <a:ext uri="{FF2B5EF4-FFF2-40B4-BE49-F238E27FC236}">
                <a16:creationId xmlns:a16="http://schemas.microsoft.com/office/drawing/2014/main" id="{8A3F854C-5625-7AF2-2F72-4A5F38FB2A28}"/>
              </a:ext>
            </a:extLst>
          </p:cNvPr>
          <p:cNvGrpSpPr/>
          <p:nvPr/>
        </p:nvGrpSpPr>
        <p:grpSpPr>
          <a:xfrm>
            <a:off x="4661169" y="1788613"/>
            <a:ext cx="3035924" cy="3035924"/>
            <a:chOff x="4570816" y="1732459"/>
            <a:chExt cx="3035924" cy="3035924"/>
          </a:xfrm>
        </p:grpSpPr>
        <p:sp>
          <p:nvSpPr>
            <p:cNvPr id="4" name="Oval 3">
              <a:extLst>
                <a:ext uri="{FF2B5EF4-FFF2-40B4-BE49-F238E27FC236}">
                  <a16:creationId xmlns:a16="http://schemas.microsoft.com/office/drawing/2014/main" id="{6784FF76-2B4C-BFEC-73E7-2D0CBBE491F2}"/>
                </a:ext>
              </a:extLst>
            </p:cNvPr>
            <p:cNvSpPr/>
            <p:nvPr/>
          </p:nvSpPr>
          <p:spPr>
            <a:xfrm>
              <a:off x="4570816" y="1732459"/>
              <a:ext cx="3035924" cy="3035924"/>
            </a:xfrm>
            <a:prstGeom prst="ellipse">
              <a:avLst/>
            </a:prstGeom>
            <a:solidFill>
              <a:schemeClr val="accent6"/>
            </a:solidFill>
            <a:ln>
              <a:noFill/>
            </a:ln>
            <a:effectLst>
              <a:outerShdw blurRad="76200" dist="50800" dir="2700000" algn="tl" rotWithShape="0">
                <a:schemeClr val="bg2">
                  <a:lumMod val="25000"/>
                  <a:alpha val="4213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ymbol, logo, font, graphics&#10;&#10;Description automatically generated">
              <a:extLst>
                <a:ext uri="{FF2B5EF4-FFF2-40B4-BE49-F238E27FC236}">
                  <a16:creationId xmlns:a16="http://schemas.microsoft.com/office/drawing/2014/main" id="{0055DE97-8B20-CEF9-ADB6-198BF71B30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702" y="1839359"/>
              <a:ext cx="2822124" cy="2822124"/>
            </a:xfrm>
            <a:prstGeom prst="rect">
              <a:avLst/>
            </a:prstGeom>
          </p:spPr>
        </p:pic>
      </p:grpSp>
      <p:grpSp>
        <p:nvGrpSpPr>
          <p:cNvPr id="10" name="Group 9">
            <a:extLst>
              <a:ext uri="{FF2B5EF4-FFF2-40B4-BE49-F238E27FC236}">
                <a16:creationId xmlns:a16="http://schemas.microsoft.com/office/drawing/2014/main" id="{D60D7C63-1C0C-F28C-6EAF-F95C5EBEA252}"/>
              </a:ext>
            </a:extLst>
          </p:cNvPr>
          <p:cNvGrpSpPr/>
          <p:nvPr/>
        </p:nvGrpSpPr>
        <p:grpSpPr>
          <a:xfrm>
            <a:off x="891454" y="1737359"/>
            <a:ext cx="3043147" cy="3073541"/>
            <a:chOff x="891454" y="1779875"/>
            <a:chExt cx="3043147" cy="3073541"/>
          </a:xfrm>
        </p:grpSpPr>
        <p:sp>
          <p:nvSpPr>
            <p:cNvPr id="3" name="Oval 2">
              <a:extLst>
                <a:ext uri="{FF2B5EF4-FFF2-40B4-BE49-F238E27FC236}">
                  <a16:creationId xmlns:a16="http://schemas.microsoft.com/office/drawing/2014/main" id="{C3B34A94-B90D-19F6-754D-F1815251F844}"/>
                </a:ext>
              </a:extLst>
            </p:cNvPr>
            <p:cNvSpPr/>
            <p:nvPr/>
          </p:nvSpPr>
          <p:spPr>
            <a:xfrm>
              <a:off x="891454" y="1817491"/>
              <a:ext cx="3035925" cy="3035925"/>
            </a:xfrm>
            <a:prstGeom prst="ellipse">
              <a:avLst/>
            </a:prstGeom>
            <a:solidFill>
              <a:schemeClr val="accent3">
                <a:lumMod val="75000"/>
              </a:schemeClr>
            </a:solidFill>
            <a:ln>
              <a:noFill/>
            </a:ln>
            <a:effectLst>
              <a:outerShdw blurRad="76200" dist="50800" dir="2700000" algn="tl" rotWithShape="0">
                <a:schemeClr val="bg2">
                  <a:lumMod val="25000"/>
                  <a:alpha val="4213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s, font, symbol, graphic design&#10;&#10;Description automatically generated">
              <a:extLst>
                <a:ext uri="{FF2B5EF4-FFF2-40B4-BE49-F238E27FC236}">
                  <a16:creationId xmlns:a16="http://schemas.microsoft.com/office/drawing/2014/main" id="{2684533A-A9A1-12A5-1FE3-5E3807D3EB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454" y="1779875"/>
              <a:ext cx="3043147" cy="3043147"/>
            </a:xfrm>
            <a:prstGeom prst="rect">
              <a:avLst/>
            </a:prstGeom>
          </p:spPr>
        </p:pic>
      </p:grpSp>
      <p:grpSp>
        <p:nvGrpSpPr>
          <p:cNvPr id="9" name="Group 8">
            <a:extLst>
              <a:ext uri="{FF2B5EF4-FFF2-40B4-BE49-F238E27FC236}">
                <a16:creationId xmlns:a16="http://schemas.microsoft.com/office/drawing/2014/main" id="{2FFA3969-8B41-9BBB-5C7C-A4C24233D610}"/>
              </a:ext>
            </a:extLst>
          </p:cNvPr>
          <p:cNvGrpSpPr/>
          <p:nvPr/>
        </p:nvGrpSpPr>
        <p:grpSpPr>
          <a:xfrm>
            <a:off x="8430885" y="1788613"/>
            <a:ext cx="3035924" cy="3035925"/>
            <a:chOff x="8430885" y="1817492"/>
            <a:chExt cx="3035924" cy="3035925"/>
          </a:xfrm>
        </p:grpSpPr>
        <p:sp>
          <p:nvSpPr>
            <p:cNvPr id="5" name="Oval 4">
              <a:extLst>
                <a:ext uri="{FF2B5EF4-FFF2-40B4-BE49-F238E27FC236}">
                  <a16:creationId xmlns:a16="http://schemas.microsoft.com/office/drawing/2014/main" id="{7D89D3B0-9F30-E054-A72B-C3B5A13C1874}"/>
                </a:ext>
              </a:extLst>
            </p:cNvPr>
            <p:cNvSpPr/>
            <p:nvPr/>
          </p:nvSpPr>
          <p:spPr>
            <a:xfrm>
              <a:off x="8430885" y="1817492"/>
              <a:ext cx="3035924" cy="3035925"/>
            </a:xfrm>
            <a:prstGeom prst="ellipse">
              <a:avLst/>
            </a:prstGeom>
            <a:solidFill>
              <a:schemeClr val="accent4">
                <a:lumMod val="75000"/>
              </a:schemeClr>
            </a:solidFill>
            <a:ln>
              <a:noFill/>
            </a:ln>
            <a:effectLst>
              <a:outerShdw blurRad="76200" dist="50800" dir="2700000" algn="tl" rotWithShape="0">
                <a:schemeClr val="bg2">
                  <a:lumMod val="25000"/>
                  <a:alpha val="4213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silhouette of a person's head with gears and light bulb&#10;&#10;Description automatically generated with medium confidence">
              <a:extLst>
                <a:ext uri="{FF2B5EF4-FFF2-40B4-BE49-F238E27FC236}">
                  <a16:creationId xmlns:a16="http://schemas.microsoft.com/office/drawing/2014/main" id="{8061F9C7-DD9E-01FD-3AF6-26C3DC0F9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8691" y="1923269"/>
              <a:ext cx="2820311" cy="2824367"/>
            </a:xfrm>
            <a:prstGeom prst="rect">
              <a:avLst/>
            </a:prstGeom>
          </p:spPr>
        </p:pic>
      </p:grpSp>
      <p:sp>
        <p:nvSpPr>
          <p:cNvPr id="26" name="Oval 25">
            <a:extLst>
              <a:ext uri="{FF2B5EF4-FFF2-40B4-BE49-F238E27FC236}">
                <a16:creationId xmlns:a16="http://schemas.microsoft.com/office/drawing/2014/main" id="{A98A8184-377A-1C96-C29B-C8B4588B45E7}"/>
              </a:ext>
            </a:extLst>
          </p:cNvPr>
          <p:cNvSpPr/>
          <p:nvPr/>
        </p:nvSpPr>
        <p:spPr>
          <a:xfrm>
            <a:off x="4653947" y="1774975"/>
            <a:ext cx="3035925" cy="3035925"/>
          </a:xfrm>
          <a:prstGeom prst="ellipse">
            <a:avLst/>
          </a:prstGeom>
          <a:solidFill>
            <a:srgbClr val="3E4173"/>
          </a:solidFill>
          <a:ln>
            <a:noFill/>
          </a:ln>
          <a:effectLst>
            <a:outerShdw blurRad="76200" dist="50800" dir="2700000" algn="tl" rotWithShape="0">
              <a:schemeClr val="bg2">
                <a:lumMod val="25000"/>
                <a:alpha val="42132"/>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a:latin typeface="Open Sans Extrabold" panose="020B0606030504020204" pitchFamily="34" charset="0"/>
                <a:ea typeface="Open Sans Extrabold" panose="020B0606030504020204" pitchFamily="34" charset="0"/>
                <a:cs typeface="Open Sans Extrabold" panose="020B0606030504020204" pitchFamily="34" charset="0"/>
              </a:rPr>
              <a:t>TIP</a:t>
            </a:r>
          </a:p>
        </p:txBody>
      </p:sp>
    </p:spTree>
    <p:extLst>
      <p:ext uri="{BB962C8B-B14F-4D97-AF65-F5344CB8AC3E}">
        <p14:creationId xmlns:p14="http://schemas.microsoft.com/office/powerpoint/2010/main" val="4064751026"/>
      </p:ext>
    </p:extLst>
  </p:cSld>
  <p:clrMapOvr>
    <a:masterClrMapping/>
  </p:clrMapOvr>
  <mc:AlternateContent xmlns:mc="http://schemas.openxmlformats.org/markup-compatibility/2006" xmlns:p14="http://schemas.microsoft.com/office/powerpoint/2010/main">
    <mc:Choice Requires="p14">
      <p:transition spd="med" p14:dur="700" advClick="0" advTm="300">
        <p:fade/>
      </p:transition>
    </mc:Choice>
    <mc:Fallback xmlns="">
      <p:transition spd="med" advClick="0" advTm="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026 4.07407E-6 L 0.30872 4.07407E-6 " pathEditMode="relative" ptsTypes="AA">
                                      <p:cBhvr>
                                        <p:cTn id="6" dur="2000" fill="hold"/>
                                        <p:tgtEl>
                                          <p:spTgt spid="1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375E-6 4.07407E-6 L -0.30938 4.07407E-6 " pathEditMode="relative" ptsTypes="AA">
                                      <p:cBhvr>
                                        <p:cTn id="9" dur="2000" fill="hold"/>
                                        <p:tgtEl>
                                          <p:spTgt spid="9"/>
                                        </p:tgtEl>
                                        <p:attrNameLst>
                                          <p:attrName>ppt_x</p:attrName>
                                          <p:attrName>ppt_y</p:attrName>
                                        </p:attrNameLst>
                                      </p:cBhvr>
                                    </p:animMotion>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6668213-0352-ACAE-8DD7-BDC386C2A35A}"/>
              </a:ext>
            </a:extLst>
          </p:cNvPr>
          <p:cNvGrpSpPr/>
          <p:nvPr/>
        </p:nvGrpSpPr>
        <p:grpSpPr>
          <a:xfrm>
            <a:off x="3303574" y="565070"/>
            <a:ext cx="5584852" cy="5010215"/>
            <a:chOff x="3303574" y="565070"/>
            <a:chExt cx="5584852" cy="5010215"/>
          </a:xfrm>
        </p:grpSpPr>
        <p:sp>
          <p:nvSpPr>
            <p:cNvPr id="2" name="Oval 1">
              <a:extLst>
                <a:ext uri="{FF2B5EF4-FFF2-40B4-BE49-F238E27FC236}">
                  <a16:creationId xmlns:a16="http://schemas.microsoft.com/office/drawing/2014/main" id="{25AAA69F-2718-96A6-D42E-651B0A98EEA6}"/>
                </a:ext>
                <a:ext uri="{C183D7F6-B498-43B3-948B-1728B52AA6E4}">
                  <adec:decorative xmlns:adec="http://schemas.microsoft.com/office/drawing/2017/decorative" val="1"/>
                </a:ext>
              </a:extLst>
            </p:cNvPr>
            <p:cNvSpPr/>
            <p:nvPr/>
          </p:nvSpPr>
          <p:spPr>
            <a:xfrm>
              <a:off x="4018065" y="1401776"/>
              <a:ext cx="4173510" cy="4173509"/>
            </a:xfrm>
            <a:prstGeom prst="ellipse">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mn-cs"/>
              </a:endParaRPr>
            </a:p>
          </p:txBody>
        </p:sp>
        <p:sp>
          <p:nvSpPr>
            <p:cNvPr id="7" name="Oval 6">
              <a:extLst>
                <a:ext uri="{FF2B5EF4-FFF2-40B4-BE49-F238E27FC236}">
                  <a16:creationId xmlns:a16="http://schemas.microsoft.com/office/drawing/2014/main" id="{2593BBC2-3905-10B8-E4C9-4B4152CED979}"/>
                </a:ext>
                <a:ext uri="{C183D7F6-B498-43B3-948B-1728B52AA6E4}">
                  <adec:decorative xmlns:adec="http://schemas.microsoft.com/office/drawing/2017/decorative" val="1"/>
                </a:ext>
              </a:extLst>
            </p:cNvPr>
            <p:cNvSpPr>
              <a:spLocks noChangeAspect="1"/>
            </p:cNvSpPr>
            <p:nvPr/>
          </p:nvSpPr>
          <p:spPr>
            <a:xfrm>
              <a:off x="5230884" y="565070"/>
              <a:ext cx="1730233" cy="172816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2"/>
              </a:solidFill>
            </a:ln>
            <a:scene3d>
              <a:camera prst="orthographicFront"/>
              <a:lightRig rig="contrasting" dir="t"/>
            </a:scene3d>
            <a:sp3d>
              <a:bevelB w="931672" h="931672"/>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Promote the progress of science</a:t>
              </a:r>
            </a:p>
          </p:txBody>
        </p:sp>
        <p:sp>
          <p:nvSpPr>
            <p:cNvPr id="8" name="Oval 7">
              <a:extLst>
                <a:ext uri="{FF2B5EF4-FFF2-40B4-BE49-F238E27FC236}">
                  <a16:creationId xmlns:a16="http://schemas.microsoft.com/office/drawing/2014/main" id="{2D57EA3D-669B-8F29-20FB-306C0EF7892B}"/>
                </a:ext>
                <a:ext uri="{C183D7F6-B498-43B3-948B-1728B52AA6E4}">
                  <adec:decorative xmlns:adec="http://schemas.microsoft.com/office/drawing/2017/decorative" val="1"/>
                </a:ext>
              </a:extLst>
            </p:cNvPr>
            <p:cNvSpPr>
              <a:spLocks noChangeAspect="1"/>
            </p:cNvSpPr>
            <p:nvPr/>
          </p:nvSpPr>
          <p:spPr>
            <a:xfrm>
              <a:off x="7158193" y="3555943"/>
              <a:ext cx="1730233" cy="1732766"/>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2"/>
              </a:solidFill>
            </a:ln>
            <a:scene3d>
              <a:camera prst="orthographicFront"/>
              <a:lightRig rig="soft" dir="t"/>
            </a:scene3d>
            <a:sp3d>
              <a:bevelB w="931672" h="931672"/>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Secure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national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defense</a:t>
              </a: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6BDB580-7E42-7F64-6A50-CE46E3588BBD}"/>
                </a:ext>
                <a:ext uri="{C183D7F6-B498-43B3-948B-1728B52AA6E4}">
                  <adec:decorative xmlns:adec="http://schemas.microsoft.com/office/drawing/2017/decorative" val="1"/>
                </a:ext>
              </a:extLst>
            </p:cNvPr>
            <p:cNvSpPr>
              <a:spLocks noChangeAspect="1"/>
            </p:cNvSpPr>
            <p:nvPr/>
          </p:nvSpPr>
          <p:spPr>
            <a:xfrm>
              <a:off x="3303574" y="3560741"/>
              <a:ext cx="1730233" cy="172816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2"/>
              </a:solidFill>
            </a:ln>
            <a:scene3d>
              <a:camera prst="orthographicFront"/>
              <a:lightRig rig="soft" dir="t"/>
            </a:scene3d>
            <a:sp3d>
              <a:bevelB w="931672" h="931672"/>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Advance the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national health,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prosperity and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welfare</a:t>
              </a:r>
            </a:p>
          </p:txBody>
        </p:sp>
      </p:grpSp>
      <p:pic>
        <p:nvPicPr>
          <p:cNvPr id="10" name="Picture 9">
            <a:extLst>
              <a:ext uri="{FF2B5EF4-FFF2-40B4-BE49-F238E27FC236}">
                <a16:creationId xmlns:a16="http://schemas.microsoft.com/office/drawing/2014/main" id="{780FF59E-6965-5CBC-8BB3-D6E1C1701AD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7032" y="2270742"/>
            <a:ext cx="2435576" cy="2435576"/>
          </a:xfrm>
          <a:prstGeom prst="rect">
            <a:avLst/>
          </a:prstGeom>
          <a:ln>
            <a:noFill/>
          </a:ln>
        </p:spPr>
      </p:pic>
      <p:sp>
        <p:nvSpPr>
          <p:cNvPr id="4" name="Title 3">
            <a:extLst>
              <a:ext uri="{FF2B5EF4-FFF2-40B4-BE49-F238E27FC236}">
                <a16:creationId xmlns:a16="http://schemas.microsoft.com/office/drawing/2014/main" id="{7FD9132B-707A-D2B0-7F96-BE16AE65AE4B}"/>
              </a:ext>
            </a:extLst>
          </p:cNvPr>
          <p:cNvSpPr>
            <a:spLocks noGrp="1"/>
          </p:cNvSpPr>
          <p:nvPr>
            <p:ph type="title"/>
          </p:nvPr>
        </p:nvSpPr>
        <p:spPr/>
        <p:txBody>
          <a:bodyPr/>
          <a:lstStyle/>
          <a:p>
            <a:r>
              <a:rPr lang="en-US"/>
              <a:t>NSF’s Mission</a:t>
            </a:r>
          </a:p>
        </p:txBody>
      </p:sp>
    </p:spTree>
    <p:extLst>
      <p:ext uri="{BB962C8B-B14F-4D97-AF65-F5344CB8AC3E}">
        <p14:creationId xmlns:p14="http://schemas.microsoft.com/office/powerpoint/2010/main" val="37400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D1DC41D-D14A-20F2-BFF7-C525AFCD47E8}"/>
              </a:ext>
            </a:extLst>
          </p:cNvPr>
          <p:cNvSpPr>
            <a:spLocks noGrp="1"/>
          </p:cNvSpPr>
          <p:nvPr>
            <p:ph type="title"/>
          </p:nvPr>
        </p:nvSpPr>
        <p:spPr>
          <a:xfrm>
            <a:off x="559315" y="584302"/>
            <a:ext cx="4980425" cy="1369608"/>
          </a:xfrm>
        </p:spPr>
        <p:txBody>
          <a:bodyPr/>
          <a:lstStyle/>
          <a:p>
            <a:r>
              <a:rPr lang="en-US"/>
              <a:t>TIP: Accelerating Research to Impact</a:t>
            </a:r>
          </a:p>
        </p:txBody>
      </p:sp>
      <p:sp>
        <p:nvSpPr>
          <p:cNvPr id="25" name="Oval 24">
            <a:extLst>
              <a:ext uri="{FF2B5EF4-FFF2-40B4-BE49-F238E27FC236}">
                <a16:creationId xmlns:a16="http://schemas.microsoft.com/office/drawing/2014/main" id="{F999BE0F-D073-5697-3D7F-FC65C2CF22FF}"/>
              </a:ext>
            </a:extLst>
          </p:cNvPr>
          <p:cNvSpPr/>
          <p:nvPr/>
        </p:nvSpPr>
        <p:spPr>
          <a:xfrm>
            <a:off x="4772004" y="1213611"/>
            <a:ext cx="2647991" cy="2647991"/>
          </a:xfrm>
          <a:prstGeom prst="ellipse">
            <a:avLst/>
          </a:prstGeom>
          <a:solidFill>
            <a:srgbClr val="AE8E2B">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44686BB-A1FC-5E98-5841-CC8192773EBF}"/>
              </a:ext>
            </a:extLst>
          </p:cNvPr>
          <p:cNvSpPr/>
          <p:nvPr/>
        </p:nvSpPr>
        <p:spPr>
          <a:xfrm>
            <a:off x="3651345" y="2982182"/>
            <a:ext cx="2647991" cy="2647991"/>
          </a:xfrm>
          <a:prstGeom prst="ellipse">
            <a:avLst/>
          </a:prstGeom>
          <a:solidFill>
            <a:schemeClr val="accent6">
              <a:alpha val="8704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D7CA5B-7A93-77CE-FEE0-D8EEC1384A54}"/>
              </a:ext>
            </a:extLst>
          </p:cNvPr>
          <p:cNvSpPr/>
          <p:nvPr/>
        </p:nvSpPr>
        <p:spPr>
          <a:xfrm>
            <a:off x="5880278" y="2996397"/>
            <a:ext cx="2647991" cy="2647991"/>
          </a:xfrm>
          <a:prstGeom prst="ellipse">
            <a:avLst/>
          </a:prstGeom>
          <a:solidFill>
            <a:schemeClr val="accent4">
              <a:lumMod val="75000"/>
              <a:alpha val="8704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F94EDEE-F457-C828-EE8D-90BEC0F9FADF}"/>
              </a:ext>
            </a:extLst>
          </p:cNvPr>
          <p:cNvGrpSpPr/>
          <p:nvPr/>
        </p:nvGrpSpPr>
        <p:grpSpPr>
          <a:xfrm>
            <a:off x="7683592" y="1318699"/>
            <a:ext cx="3509496" cy="1703054"/>
            <a:chOff x="7683592" y="1318699"/>
            <a:chExt cx="3509496" cy="1703054"/>
          </a:xfrm>
        </p:grpSpPr>
        <p:sp>
          <p:nvSpPr>
            <p:cNvPr id="12" name="Rectangle 11">
              <a:extLst>
                <a:ext uri="{FF2B5EF4-FFF2-40B4-BE49-F238E27FC236}">
                  <a16:creationId xmlns:a16="http://schemas.microsoft.com/office/drawing/2014/main" id="{B1F158FE-C03F-302D-0545-0B9605F1EB7E}"/>
                </a:ext>
              </a:extLst>
            </p:cNvPr>
            <p:cNvSpPr/>
            <p:nvPr/>
          </p:nvSpPr>
          <p:spPr>
            <a:xfrm>
              <a:off x="7683592" y="1922381"/>
              <a:ext cx="3410316" cy="1099372"/>
            </a:xfrm>
            <a:prstGeom prst="rect">
              <a:avLst/>
            </a:prstGeom>
            <a:solidFill>
              <a:srgbClr val="D9BD6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52C47F-397D-92F3-C5E4-E4E60CB94647}"/>
                </a:ext>
              </a:extLst>
            </p:cNvPr>
            <p:cNvSpPr/>
            <p:nvPr/>
          </p:nvSpPr>
          <p:spPr>
            <a:xfrm>
              <a:off x="7683592" y="1318699"/>
              <a:ext cx="3410316" cy="58946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21CD6C42-82D2-BFB9-639B-79A4B3C509AC}"/>
                </a:ext>
              </a:extLst>
            </p:cNvPr>
            <p:cNvSpPr txBox="1"/>
            <p:nvPr/>
          </p:nvSpPr>
          <p:spPr>
            <a:xfrm>
              <a:off x="7782772" y="1336331"/>
              <a:ext cx="3410316" cy="160043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Diverse Innovation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Ecosystems </a:t>
              </a:r>
              <a:endParaRPr kumimoji="0" lang="en-US" sz="1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1200"/>
                </a:spcBef>
                <a:spcAft>
                  <a:spcPts val="1200"/>
                </a:spcAft>
                <a:buClrTx/>
                <a:buSzTx/>
                <a:buFontTx/>
                <a:buNone/>
                <a:tabLst/>
                <a:defRPr/>
              </a:pPr>
              <a:r>
                <a:rPr kumimoji="0" lang="en-US" sz="1400" b="0"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Nurtures regional and national innovation and technology</a:t>
              </a:r>
              <a:br>
                <a:rPr kumimoji="0" lang="en-US" sz="1400" b="0"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ecosystems to support researchers and innovators. </a:t>
              </a:r>
            </a:p>
          </p:txBody>
        </p:sp>
      </p:grpSp>
      <p:pic>
        <p:nvPicPr>
          <p:cNvPr id="4" name="Picture 3" descr="A picture containing screenshot, blue, electric blue, graphics&#10;&#10;Description automatically generated">
            <a:extLst>
              <a:ext uri="{FF2B5EF4-FFF2-40B4-BE49-F238E27FC236}">
                <a16:creationId xmlns:a16="http://schemas.microsoft.com/office/drawing/2014/main" id="{C29F3A77-0CA7-7891-66B6-562178F14388}"/>
              </a:ext>
            </a:extLst>
          </p:cNvPr>
          <p:cNvPicPr>
            <a:picLocks noChangeAspect="1"/>
          </p:cNvPicPr>
          <p:nvPr/>
        </p:nvPicPr>
        <p:blipFill>
          <a:blip r:embed="rId3"/>
          <a:stretch>
            <a:fillRect/>
          </a:stretch>
        </p:blipFill>
        <p:spPr>
          <a:xfrm>
            <a:off x="-5178147" y="432528"/>
            <a:ext cx="3086100" cy="2565400"/>
          </a:xfrm>
          <a:prstGeom prst="rect">
            <a:avLst/>
          </a:prstGeom>
        </p:spPr>
      </p:pic>
      <p:grpSp>
        <p:nvGrpSpPr>
          <p:cNvPr id="2" name="Group 1">
            <a:extLst>
              <a:ext uri="{FF2B5EF4-FFF2-40B4-BE49-F238E27FC236}">
                <a16:creationId xmlns:a16="http://schemas.microsoft.com/office/drawing/2014/main" id="{F20CBCFB-99B4-786D-EF17-76F92EEB1EC6}"/>
              </a:ext>
            </a:extLst>
          </p:cNvPr>
          <p:cNvGrpSpPr/>
          <p:nvPr/>
        </p:nvGrpSpPr>
        <p:grpSpPr>
          <a:xfrm>
            <a:off x="-3978011" y="4656117"/>
            <a:ext cx="896958" cy="896958"/>
            <a:chOff x="4141707" y="-1424124"/>
            <a:chExt cx="896958" cy="896958"/>
          </a:xfrm>
        </p:grpSpPr>
        <p:sp>
          <p:nvSpPr>
            <p:cNvPr id="3" name="Oval 2">
              <a:extLst>
                <a:ext uri="{FF2B5EF4-FFF2-40B4-BE49-F238E27FC236}">
                  <a16:creationId xmlns:a16="http://schemas.microsoft.com/office/drawing/2014/main" id="{52A2D5D9-9C53-A74B-AC94-1919EBBE0F95}"/>
                </a:ext>
              </a:extLst>
            </p:cNvPr>
            <p:cNvSpPr/>
            <p:nvPr/>
          </p:nvSpPr>
          <p:spPr>
            <a:xfrm>
              <a:off x="4160762" y="-1393355"/>
              <a:ext cx="858849" cy="858848"/>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pic>
          <p:nvPicPr>
            <p:cNvPr id="5" name="Picture 4" descr="A hand holding a gear&#10;&#10;Description automatically generated with low confidence">
              <a:extLst>
                <a:ext uri="{FF2B5EF4-FFF2-40B4-BE49-F238E27FC236}">
                  <a16:creationId xmlns:a16="http://schemas.microsoft.com/office/drawing/2014/main" id="{4116EB34-8457-3758-22B1-B631053BAA6F}"/>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4141707" y="-1424124"/>
              <a:ext cx="896958" cy="896958"/>
            </a:xfrm>
            <a:prstGeom prst="rect">
              <a:avLst/>
            </a:prstGeom>
          </p:spPr>
        </p:pic>
      </p:grpSp>
      <p:grpSp>
        <p:nvGrpSpPr>
          <p:cNvPr id="6" name="Group 5">
            <a:extLst>
              <a:ext uri="{FF2B5EF4-FFF2-40B4-BE49-F238E27FC236}">
                <a16:creationId xmlns:a16="http://schemas.microsoft.com/office/drawing/2014/main" id="{26F11A59-395D-C66E-1765-6F5F2A34D5D2}"/>
              </a:ext>
            </a:extLst>
          </p:cNvPr>
          <p:cNvGrpSpPr/>
          <p:nvPr/>
        </p:nvGrpSpPr>
        <p:grpSpPr>
          <a:xfrm>
            <a:off x="-2040185" y="4656117"/>
            <a:ext cx="896958" cy="896958"/>
            <a:chOff x="2469734" y="-1020752"/>
            <a:chExt cx="896958" cy="896958"/>
          </a:xfrm>
        </p:grpSpPr>
        <p:sp>
          <p:nvSpPr>
            <p:cNvPr id="7" name="Oval 6">
              <a:extLst>
                <a:ext uri="{FF2B5EF4-FFF2-40B4-BE49-F238E27FC236}">
                  <a16:creationId xmlns:a16="http://schemas.microsoft.com/office/drawing/2014/main" id="{E052F111-05C1-D9C3-B628-67991905A2A3}"/>
                </a:ext>
              </a:extLst>
            </p:cNvPr>
            <p:cNvSpPr/>
            <p:nvPr/>
          </p:nvSpPr>
          <p:spPr>
            <a:xfrm>
              <a:off x="2493173" y="-993530"/>
              <a:ext cx="858849" cy="858848"/>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pic>
          <p:nvPicPr>
            <p:cNvPr id="8" name="Picture 7" descr="A picture containing graphics, font, symbol, graphic design&#10;&#10;Description automatically generated">
              <a:extLst>
                <a:ext uri="{FF2B5EF4-FFF2-40B4-BE49-F238E27FC236}">
                  <a16:creationId xmlns:a16="http://schemas.microsoft.com/office/drawing/2014/main" id="{060EE210-CB85-DCB1-7114-A277323DCE0F}"/>
                </a:ext>
              </a:extLst>
            </p:cNvPr>
            <p:cNvPicPr>
              <a:picLocks noChangeAspect="1"/>
            </p:cNvPicPr>
            <p:nvPr/>
          </p:nvPicPr>
          <p:blipFill>
            <a:blip r:embed="rId5" cstate="screen">
              <a:biLevel thresh="75000"/>
              <a:extLst>
                <a:ext uri="{28A0092B-C50C-407E-A947-70E740481C1C}">
                  <a14:useLocalDpi xmlns:a14="http://schemas.microsoft.com/office/drawing/2010/main"/>
                </a:ext>
              </a:extLst>
            </a:blip>
            <a:stretch>
              <a:fillRect/>
            </a:stretch>
          </p:blipFill>
          <p:spPr>
            <a:xfrm>
              <a:off x="2469734" y="-1020752"/>
              <a:ext cx="896958" cy="896958"/>
            </a:xfrm>
            <a:prstGeom prst="rect">
              <a:avLst/>
            </a:prstGeom>
          </p:spPr>
        </p:pic>
      </p:grpSp>
      <p:grpSp>
        <p:nvGrpSpPr>
          <p:cNvPr id="9" name="Group 8">
            <a:extLst>
              <a:ext uri="{FF2B5EF4-FFF2-40B4-BE49-F238E27FC236}">
                <a16:creationId xmlns:a16="http://schemas.microsoft.com/office/drawing/2014/main" id="{25D729DF-4DC7-B82A-A67F-61C7AFAF78D1}"/>
              </a:ext>
            </a:extLst>
          </p:cNvPr>
          <p:cNvGrpSpPr/>
          <p:nvPr/>
        </p:nvGrpSpPr>
        <p:grpSpPr>
          <a:xfrm>
            <a:off x="-2996470" y="4656117"/>
            <a:ext cx="860199" cy="858848"/>
            <a:chOff x="1180874" y="-961719"/>
            <a:chExt cx="860199" cy="858848"/>
          </a:xfrm>
        </p:grpSpPr>
        <p:sp>
          <p:nvSpPr>
            <p:cNvPr id="10" name="Oval 9">
              <a:extLst>
                <a:ext uri="{FF2B5EF4-FFF2-40B4-BE49-F238E27FC236}">
                  <a16:creationId xmlns:a16="http://schemas.microsoft.com/office/drawing/2014/main" id="{068E345D-E7D0-4165-48F6-131C912433B6}"/>
                </a:ext>
              </a:extLst>
            </p:cNvPr>
            <p:cNvSpPr/>
            <p:nvPr/>
          </p:nvSpPr>
          <p:spPr>
            <a:xfrm>
              <a:off x="1182224" y="-961719"/>
              <a:ext cx="858849" cy="858848"/>
            </a:xfrm>
            <a:prstGeom prst="ellipse">
              <a:avLst/>
            </a:prstGeom>
            <a:solidFill>
              <a:srgbClr val="00758D"/>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pic>
          <p:nvPicPr>
            <p:cNvPr id="11" name="Picture 10" descr="A picture containing graphics, font, symbol, logo&#10;&#10;Description automatically generated">
              <a:extLst>
                <a:ext uri="{FF2B5EF4-FFF2-40B4-BE49-F238E27FC236}">
                  <a16:creationId xmlns:a16="http://schemas.microsoft.com/office/drawing/2014/main" id="{033B485A-FD71-6324-8C7D-E9D83738E49D}"/>
                </a:ext>
              </a:extLst>
            </p:cNvPr>
            <p:cNvPicPr>
              <a:picLocks noChangeAspect="1"/>
            </p:cNvPicPr>
            <p:nvPr/>
          </p:nvPicPr>
          <p:blipFill>
            <a:blip r:embed="rId6" cstate="screen">
              <a:biLevel thresh="75000"/>
              <a:extLst>
                <a:ext uri="{28A0092B-C50C-407E-A947-70E740481C1C}">
                  <a14:useLocalDpi xmlns:a14="http://schemas.microsoft.com/office/drawing/2010/main"/>
                </a:ext>
              </a:extLst>
            </a:blip>
            <a:stretch>
              <a:fillRect/>
            </a:stretch>
          </p:blipFill>
          <p:spPr>
            <a:xfrm>
              <a:off x="1180874" y="-949712"/>
              <a:ext cx="819977" cy="819978"/>
            </a:xfrm>
            <a:prstGeom prst="rect">
              <a:avLst/>
            </a:prstGeom>
          </p:spPr>
        </p:pic>
      </p:grpSp>
      <p:grpSp>
        <p:nvGrpSpPr>
          <p:cNvPr id="24" name="Group 23">
            <a:extLst>
              <a:ext uri="{FF2B5EF4-FFF2-40B4-BE49-F238E27FC236}">
                <a16:creationId xmlns:a16="http://schemas.microsoft.com/office/drawing/2014/main" id="{6F3D565A-0933-B012-CEFC-9C342E67484A}"/>
              </a:ext>
            </a:extLst>
          </p:cNvPr>
          <p:cNvGrpSpPr/>
          <p:nvPr/>
        </p:nvGrpSpPr>
        <p:grpSpPr>
          <a:xfrm>
            <a:off x="8702008" y="3403282"/>
            <a:ext cx="3082841" cy="1952146"/>
            <a:chOff x="8661370" y="3458548"/>
            <a:chExt cx="3082841" cy="1798241"/>
          </a:xfrm>
        </p:grpSpPr>
        <p:sp>
          <p:nvSpPr>
            <p:cNvPr id="16" name="Rectangle 15">
              <a:extLst>
                <a:ext uri="{FF2B5EF4-FFF2-40B4-BE49-F238E27FC236}">
                  <a16:creationId xmlns:a16="http://schemas.microsoft.com/office/drawing/2014/main" id="{46C00DC8-3DF2-CDAD-4197-1D2BA7CC357D}"/>
                </a:ext>
              </a:extLst>
            </p:cNvPr>
            <p:cNvSpPr/>
            <p:nvPr/>
          </p:nvSpPr>
          <p:spPr>
            <a:xfrm>
              <a:off x="8661370" y="3458548"/>
              <a:ext cx="3048140" cy="58946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868E4E9-3A19-DB20-6097-247714318858}"/>
                </a:ext>
              </a:extLst>
            </p:cNvPr>
            <p:cNvSpPr txBox="1"/>
            <p:nvPr/>
          </p:nvSpPr>
          <p:spPr>
            <a:xfrm>
              <a:off x="8696071" y="3594796"/>
              <a:ext cx="3048140" cy="1661993"/>
            </a:xfrm>
            <a:prstGeom prst="rect">
              <a:avLst/>
            </a:prstGeom>
            <a:noFill/>
            <a:ln>
              <a:noFill/>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Workforce Development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Supports people from all demographics and geographies to get the training and expertise for the jobs of the future.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00A70E11-549B-5B11-DF57-2D62FD0F4041}"/>
                </a:ext>
              </a:extLst>
            </p:cNvPr>
            <p:cNvSpPr/>
            <p:nvPr/>
          </p:nvSpPr>
          <p:spPr>
            <a:xfrm>
              <a:off x="8661370" y="4048015"/>
              <a:ext cx="3048511" cy="1099372"/>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AE720C8-1E88-F425-ECB7-0D6F3AA5D2AB}"/>
              </a:ext>
            </a:extLst>
          </p:cNvPr>
          <p:cNvGrpSpPr/>
          <p:nvPr/>
        </p:nvGrpSpPr>
        <p:grpSpPr>
          <a:xfrm>
            <a:off x="400818" y="3410177"/>
            <a:ext cx="3082725" cy="1836388"/>
            <a:chOff x="175137" y="3651714"/>
            <a:chExt cx="3082725" cy="1836388"/>
          </a:xfrm>
        </p:grpSpPr>
        <p:sp>
          <p:nvSpPr>
            <p:cNvPr id="17" name="Rectangle 16">
              <a:extLst>
                <a:ext uri="{FF2B5EF4-FFF2-40B4-BE49-F238E27FC236}">
                  <a16:creationId xmlns:a16="http://schemas.microsoft.com/office/drawing/2014/main" id="{EAF1672F-00FD-70C0-7861-260AD313BED5}"/>
                </a:ext>
              </a:extLst>
            </p:cNvPr>
            <p:cNvSpPr/>
            <p:nvPr/>
          </p:nvSpPr>
          <p:spPr>
            <a:xfrm>
              <a:off x="181470" y="3651714"/>
              <a:ext cx="3076392" cy="5894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5AEB85E-575B-3CAF-7E79-ABA70CB9E4A4}"/>
                </a:ext>
              </a:extLst>
            </p:cNvPr>
            <p:cNvSpPr txBox="1"/>
            <p:nvPr/>
          </p:nvSpPr>
          <p:spPr>
            <a:xfrm>
              <a:off x="245181" y="3684441"/>
              <a:ext cx="2971947" cy="1600438"/>
            </a:xfrm>
            <a:prstGeom prst="rect">
              <a:avLst/>
            </a:prstGeom>
            <a:noFill/>
          </p:spPr>
          <p:txBody>
            <a:bodyPr wrap="square">
              <a:spAutoFit/>
            </a:bodyPr>
            <a:lstStyle/>
            <a:p>
              <a:pPr>
                <a:defRPr/>
              </a:pP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Technology Translation </a:t>
              </a:r>
            </a:p>
            <a:p>
              <a:pPr>
                <a:defRPr/>
              </a:pP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Development</a:t>
              </a:r>
            </a:p>
            <a:p>
              <a:pPr>
                <a:spcBef>
                  <a:spcPts val="1200"/>
                </a:spcBef>
                <a:spcAft>
                  <a:spcPts val="1200"/>
                </a:spcAft>
                <a:defRPr/>
              </a:pPr>
              <a: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Supports researchers, startups,</a:t>
              </a:r>
              <a:b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br>
              <a: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and entrepreneurs to create technologies and innovations</a:t>
              </a:r>
              <a:b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br>
              <a:r>
                <a:rPr lang="en-US" sz="1400">
                  <a:solidFill>
                    <a:srgbClr val="3F3F3F"/>
                  </a:solidFill>
                  <a:effectLst/>
                  <a:latin typeface="Open Sans" panose="020B0606030504020204" pitchFamily="34" charset="0"/>
                  <a:ea typeface="Open Sans" panose="020B0606030504020204" pitchFamily="34" charset="0"/>
                  <a:cs typeface="Open Sans" panose="020B0606030504020204" pitchFamily="34" charset="0"/>
                </a:rPr>
                <a:t>with impact.</a:t>
              </a:r>
              <a:r>
                <a:rPr lang="en-US" sz="14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Rectangle 13">
              <a:extLst>
                <a:ext uri="{FF2B5EF4-FFF2-40B4-BE49-F238E27FC236}">
                  <a16:creationId xmlns:a16="http://schemas.microsoft.com/office/drawing/2014/main" id="{FD29DD6F-A8FE-F029-9D1A-BDF823A59555}"/>
                </a:ext>
              </a:extLst>
            </p:cNvPr>
            <p:cNvSpPr/>
            <p:nvPr/>
          </p:nvSpPr>
          <p:spPr>
            <a:xfrm>
              <a:off x="175137" y="4194204"/>
              <a:ext cx="3076763" cy="1293898"/>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A picture containing graphics, font, symbol, graphic design&#10;&#10;Description automatically generated">
            <a:extLst>
              <a:ext uri="{FF2B5EF4-FFF2-40B4-BE49-F238E27FC236}">
                <a16:creationId xmlns:a16="http://schemas.microsoft.com/office/drawing/2014/main" id="{6F332C4A-DD10-704B-4760-E198012422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1841" y="1440894"/>
            <a:ext cx="2022775" cy="2022775"/>
          </a:xfrm>
          <a:prstGeom prst="rect">
            <a:avLst/>
          </a:prstGeom>
        </p:spPr>
      </p:pic>
      <p:pic>
        <p:nvPicPr>
          <p:cNvPr id="19" name="Picture 18" descr="A picture containing symbol, logo, font, graphics&#10;&#10;Description automatically generated">
            <a:extLst>
              <a:ext uri="{FF2B5EF4-FFF2-40B4-BE49-F238E27FC236}">
                <a16:creationId xmlns:a16="http://schemas.microsoft.com/office/drawing/2014/main" id="{9E08C2A1-233B-E617-EDEA-4FCB07B26F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1182" y="3259274"/>
            <a:ext cx="2022775" cy="2022775"/>
          </a:xfrm>
          <a:prstGeom prst="rect">
            <a:avLst/>
          </a:prstGeom>
        </p:spPr>
      </p:pic>
      <p:pic>
        <p:nvPicPr>
          <p:cNvPr id="20" name="Picture 19" descr="A white silhouette of a person's head with gears and light bulb&#10;&#10;Description automatically generated with medium confidence">
            <a:extLst>
              <a:ext uri="{FF2B5EF4-FFF2-40B4-BE49-F238E27FC236}">
                <a16:creationId xmlns:a16="http://schemas.microsoft.com/office/drawing/2014/main" id="{D63FED51-925E-DBC8-F72A-283E0791E4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69643" y="3315529"/>
            <a:ext cx="2022775" cy="2025684"/>
          </a:xfrm>
          <a:prstGeom prst="rect">
            <a:avLst/>
          </a:prstGeom>
        </p:spPr>
      </p:pic>
    </p:spTree>
    <p:extLst>
      <p:ext uri="{BB962C8B-B14F-4D97-AF65-F5344CB8AC3E}">
        <p14:creationId xmlns:p14="http://schemas.microsoft.com/office/powerpoint/2010/main" val="2941780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website&#10;&#10;Description automatically generated with medium confidence">
            <a:extLst>
              <a:ext uri="{FF2B5EF4-FFF2-40B4-BE49-F238E27FC236}">
                <a16:creationId xmlns:a16="http://schemas.microsoft.com/office/drawing/2014/main" id="{C7B438F9-74C2-16B7-2FE7-3FFF72EDDA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5834" y="65970"/>
            <a:ext cx="7052374" cy="5895258"/>
          </a:xfrm>
          <a:prstGeom prst="rect">
            <a:avLst/>
          </a:prstGeom>
        </p:spPr>
      </p:pic>
      <p:pic>
        <p:nvPicPr>
          <p:cNvPr id="3" name="Picture 3">
            <a:extLst>
              <a:ext uri="{FF2B5EF4-FFF2-40B4-BE49-F238E27FC236}">
                <a16:creationId xmlns:a16="http://schemas.microsoft.com/office/drawing/2014/main" id="{EEB60A63-E8A0-A00F-3AC9-E76F5DF19AFA}"/>
              </a:ext>
            </a:extLst>
          </p:cNvPr>
          <p:cNvPicPr>
            <a:picLocks noChangeAspect="1"/>
          </p:cNvPicPr>
          <p:nvPr/>
        </p:nvPicPr>
        <p:blipFill>
          <a:blip r:embed="rId3"/>
          <a:stretch>
            <a:fillRect/>
          </a:stretch>
        </p:blipFill>
        <p:spPr>
          <a:xfrm>
            <a:off x="-10438" y="-3565"/>
            <a:ext cx="4935254" cy="6189884"/>
          </a:xfrm>
          <a:prstGeom prst="rect">
            <a:avLst/>
          </a:prstGeom>
        </p:spPr>
      </p:pic>
      <p:sp>
        <p:nvSpPr>
          <p:cNvPr id="13" name="TextBox 12">
            <a:extLst>
              <a:ext uri="{FF2B5EF4-FFF2-40B4-BE49-F238E27FC236}">
                <a16:creationId xmlns:a16="http://schemas.microsoft.com/office/drawing/2014/main" id="{5BE74973-094C-7D16-18DB-C2459902947C}"/>
              </a:ext>
            </a:extLst>
          </p:cNvPr>
          <p:cNvSpPr txBox="1"/>
          <p:nvPr/>
        </p:nvSpPr>
        <p:spPr>
          <a:xfrm>
            <a:off x="459879" y="1620850"/>
            <a:ext cx="454522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a:solidFill>
                  <a:schemeClr val="bg1"/>
                </a:solidFill>
                <a:latin typeface="Open Sans"/>
                <a:ea typeface="Open Sans"/>
                <a:cs typeface="Open Sans"/>
              </a:rPr>
              <a:t>Funding opportunities </a:t>
            </a:r>
            <a:endParaRPr lang="en-US" sz="2400">
              <a:solidFill>
                <a:schemeClr val="bg1"/>
              </a:solidFill>
              <a:cs typeface="Calibri"/>
            </a:endParaRPr>
          </a:p>
          <a:p>
            <a:pPr marL="457200" indent="-457200">
              <a:buFont typeface="Arial"/>
              <a:buChar char="•"/>
            </a:pPr>
            <a:r>
              <a:rPr lang="en-US" sz="2400">
                <a:solidFill>
                  <a:schemeClr val="bg1"/>
                </a:solidFill>
                <a:latin typeface="Open Sans"/>
                <a:ea typeface="Open Sans"/>
                <a:cs typeface="Open Sans"/>
              </a:rPr>
              <a:t>Sign up for our newsletter </a:t>
            </a:r>
          </a:p>
          <a:p>
            <a:pPr marL="457200" indent="-457200">
              <a:buFont typeface="Arial"/>
              <a:buChar char="•"/>
            </a:pPr>
            <a:r>
              <a:rPr lang="en-US" sz="2400">
                <a:solidFill>
                  <a:schemeClr val="bg1"/>
                </a:solidFill>
                <a:latin typeface="Open Sans"/>
                <a:ea typeface="Open Sans"/>
                <a:cs typeface="Open Sans"/>
              </a:rPr>
              <a:t>Resources and upcoming events</a:t>
            </a:r>
          </a:p>
        </p:txBody>
      </p:sp>
      <p:pic>
        <p:nvPicPr>
          <p:cNvPr id="15" name="Picture 14">
            <a:extLst>
              <a:ext uri="{FF2B5EF4-FFF2-40B4-BE49-F238E27FC236}">
                <a16:creationId xmlns:a16="http://schemas.microsoft.com/office/drawing/2014/main" id="{74F5DD78-3C50-9F27-E47D-62FDF5032B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0247" y="3698212"/>
            <a:ext cx="2743200" cy="17630"/>
          </a:xfrm>
          <a:prstGeom prst="rect">
            <a:avLst/>
          </a:prstGeom>
        </p:spPr>
      </p:pic>
      <p:sp>
        <p:nvSpPr>
          <p:cNvPr id="16" name="TextBox 15">
            <a:extLst>
              <a:ext uri="{FF2B5EF4-FFF2-40B4-BE49-F238E27FC236}">
                <a16:creationId xmlns:a16="http://schemas.microsoft.com/office/drawing/2014/main" id="{2946E8EF-C58A-271D-A843-40FA433236B5}"/>
              </a:ext>
            </a:extLst>
          </p:cNvPr>
          <p:cNvSpPr txBox="1"/>
          <p:nvPr/>
        </p:nvSpPr>
        <p:spPr>
          <a:xfrm>
            <a:off x="965114" y="3852053"/>
            <a:ext cx="39659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Open Sans"/>
                <a:ea typeface="+mn-lt"/>
                <a:cs typeface="+mn-lt"/>
              </a:rPr>
              <a:t>new.nsf.gov/tip/latest</a:t>
            </a:r>
            <a:endParaRPr lang="en-US" sz="2400">
              <a:solidFill>
                <a:schemeClr val="bg1"/>
              </a:solidFill>
              <a:latin typeface="Open Sans"/>
              <a:ea typeface="+mn-lt"/>
              <a:cs typeface="+mn-lt"/>
            </a:endParaRPr>
          </a:p>
        </p:txBody>
      </p:sp>
      <p:sp>
        <p:nvSpPr>
          <p:cNvPr id="2" name="Title 1">
            <a:extLst>
              <a:ext uri="{FF2B5EF4-FFF2-40B4-BE49-F238E27FC236}">
                <a16:creationId xmlns:a16="http://schemas.microsoft.com/office/drawing/2014/main" id="{DC632F7B-F382-C540-1789-620DCFF9DA9A}"/>
              </a:ext>
            </a:extLst>
          </p:cNvPr>
          <p:cNvSpPr>
            <a:spLocks noGrp="1"/>
          </p:cNvSpPr>
          <p:nvPr>
            <p:ph type="title"/>
          </p:nvPr>
        </p:nvSpPr>
        <p:spPr>
          <a:xfrm>
            <a:off x="457200" y="457199"/>
            <a:ext cx="4473879" cy="649706"/>
          </a:xfrm>
        </p:spPr>
        <p:txBody>
          <a:bodyPr/>
          <a:lstStyle/>
          <a:p>
            <a:r>
              <a:rPr lang="en-US" b="1">
                <a:solidFill>
                  <a:schemeClr val="accent3"/>
                </a:solidFill>
              </a:rPr>
              <a:t>LEARN ABOUT TIP</a:t>
            </a:r>
          </a:p>
        </p:txBody>
      </p:sp>
      <p:cxnSp>
        <p:nvCxnSpPr>
          <p:cNvPr id="10" name="Straight Connector 9">
            <a:extLst>
              <a:ext uri="{FF2B5EF4-FFF2-40B4-BE49-F238E27FC236}">
                <a16:creationId xmlns:a16="http://schemas.microsoft.com/office/drawing/2014/main" id="{00990A0D-FF0B-F865-145A-41D0D6518F2E}"/>
              </a:ext>
            </a:extLst>
          </p:cNvPr>
          <p:cNvCxnSpPr/>
          <p:nvPr/>
        </p:nvCxnSpPr>
        <p:spPr>
          <a:xfrm>
            <a:off x="608666" y="1300056"/>
            <a:ext cx="4010526" cy="0"/>
          </a:xfrm>
          <a:prstGeom prst="line">
            <a:avLst/>
          </a:prstGeom>
          <a:ln w="317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C24F5C-BAE0-B342-D5DA-C6E61BFC74DB}"/>
              </a:ext>
            </a:extLst>
          </p:cNvPr>
          <p:cNvCxnSpPr/>
          <p:nvPr/>
        </p:nvCxnSpPr>
        <p:spPr>
          <a:xfrm>
            <a:off x="608666" y="3553971"/>
            <a:ext cx="4010526" cy="0"/>
          </a:xfrm>
          <a:prstGeom prst="line">
            <a:avLst/>
          </a:prstGeom>
          <a:ln w="317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pic>
        <p:nvPicPr>
          <p:cNvPr id="20" name="Picture 6">
            <a:extLst>
              <a:ext uri="{FF2B5EF4-FFF2-40B4-BE49-F238E27FC236}">
                <a16:creationId xmlns:a16="http://schemas.microsoft.com/office/drawing/2014/main" id="{9A11B943-FD09-21DC-00B8-720D90C2A911}"/>
              </a:ext>
            </a:extLst>
          </p:cNvPr>
          <p:cNvPicPr>
            <a:picLocks noChangeAspect="1"/>
          </p:cNvPicPr>
          <p:nvPr/>
        </p:nvPicPr>
        <p:blipFill>
          <a:blip r:embed="rId5"/>
          <a:stretch>
            <a:fillRect/>
          </a:stretch>
        </p:blipFill>
        <p:spPr>
          <a:xfrm>
            <a:off x="9220076" y="3162120"/>
            <a:ext cx="2530976" cy="2092505"/>
          </a:xfrm>
          <a:prstGeom prst="rect">
            <a:avLst/>
          </a:prstGeom>
        </p:spPr>
      </p:pic>
      <p:cxnSp>
        <p:nvCxnSpPr>
          <p:cNvPr id="5" name="Straight Arrow Connector 4">
            <a:extLst>
              <a:ext uri="{FF2B5EF4-FFF2-40B4-BE49-F238E27FC236}">
                <a16:creationId xmlns:a16="http://schemas.microsoft.com/office/drawing/2014/main" id="{E9E19C95-DDFA-B2DA-626E-242FD421C3F2}"/>
              </a:ext>
            </a:extLst>
          </p:cNvPr>
          <p:cNvCxnSpPr/>
          <p:nvPr/>
        </p:nvCxnSpPr>
        <p:spPr>
          <a:xfrm>
            <a:off x="8340436" y="5888182"/>
            <a:ext cx="0" cy="4502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9138BA-9211-80F9-01D0-DA9C0C3FA0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0673" y="6338455"/>
            <a:ext cx="2013022" cy="585765"/>
          </a:xfrm>
          <a:prstGeom prst="rect">
            <a:avLst/>
          </a:prstGeom>
        </p:spPr>
      </p:pic>
    </p:spTree>
    <p:extLst>
      <p:ext uri="{BB962C8B-B14F-4D97-AF65-F5344CB8AC3E}">
        <p14:creationId xmlns:p14="http://schemas.microsoft.com/office/powerpoint/2010/main" val="7067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cSlide12Header">
            <a:extLst>
              <a:ext uri="{FF2B5EF4-FFF2-40B4-BE49-F238E27FC236}">
                <a16:creationId xmlns:a16="http://schemas.microsoft.com/office/drawing/2014/main" id="{5447E881-0B0F-A83E-CE46-DA3416D2AD33}"/>
              </a:ext>
            </a:extLst>
          </p:cNvPr>
          <p:cNvSpPr txBox="1"/>
          <p:nvPr/>
        </p:nvSpPr>
        <p:spPr>
          <a:xfrm>
            <a:off x="17553029" y="0"/>
            <a:ext cx="184731" cy="369332"/>
          </a:xfrm>
          <a:prstGeom prst="rect">
            <a:avLst/>
          </a:prstGeom>
          <a:noFill/>
        </p:spPr>
        <p:txBody>
          <a:bodyPr vert="horz" wrap="none" rtlCol="0">
            <a:spAutoFit/>
          </a:bodyPr>
          <a:lstStyle/>
          <a:p>
            <a:endParaRPr lang="en-US"/>
          </a:p>
        </p:txBody>
      </p:sp>
      <p:grpSp>
        <p:nvGrpSpPr>
          <p:cNvPr id="30" name="Group 29">
            <a:extLst>
              <a:ext uri="{FF2B5EF4-FFF2-40B4-BE49-F238E27FC236}">
                <a16:creationId xmlns:a16="http://schemas.microsoft.com/office/drawing/2014/main" id="{06F8426C-FD04-5274-C1EC-9FC805911604}"/>
              </a:ext>
            </a:extLst>
          </p:cNvPr>
          <p:cNvGrpSpPr/>
          <p:nvPr/>
        </p:nvGrpSpPr>
        <p:grpSpPr>
          <a:xfrm>
            <a:off x="144379" y="1639095"/>
            <a:ext cx="11935325" cy="4419684"/>
            <a:chOff x="244333" y="1496595"/>
            <a:chExt cx="12952904" cy="4419684"/>
          </a:xfrm>
        </p:grpSpPr>
        <p:sp>
          <p:nvSpPr>
            <p:cNvPr id="48" name="Rectangle 47">
              <a:extLst>
                <a:ext uri="{FF2B5EF4-FFF2-40B4-BE49-F238E27FC236}">
                  <a16:creationId xmlns:a16="http://schemas.microsoft.com/office/drawing/2014/main" id="{69836977-36EE-6EFE-F10E-A8A0ED74F518}"/>
                </a:ext>
              </a:extLst>
            </p:cNvPr>
            <p:cNvSpPr/>
            <p:nvPr/>
          </p:nvSpPr>
          <p:spPr>
            <a:xfrm>
              <a:off x="6742292" y="2489980"/>
              <a:ext cx="3207006" cy="3420611"/>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7C44B70-CCAE-EFC8-69FE-991232D3904C}"/>
                </a:ext>
              </a:extLst>
            </p:cNvPr>
            <p:cNvSpPr txBox="1"/>
            <p:nvPr/>
          </p:nvSpPr>
          <p:spPr>
            <a:xfrm>
              <a:off x="6758736" y="2565307"/>
              <a:ext cx="3009622" cy="1574790"/>
            </a:xfrm>
            <a:prstGeom prst="rect">
              <a:avLst/>
            </a:prstGeom>
            <a:noFill/>
          </p:spPr>
          <p:txBody>
            <a:bodyPr wrap="square" lIns="91440" tIns="45720" rIns="91440" bIns="45720" rtlCol="0" anchor="t">
              <a:spAutoFit/>
            </a:bodyPr>
            <a:lstStyle>
              <a:defPPr>
                <a:defRPr lang="en-US"/>
              </a:defPPr>
              <a:lvl1pPr marL="182880" indent="-182880">
                <a:spcAft>
                  <a:spcPts val="200"/>
                </a:spcAft>
                <a:buClr>
                  <a:srgbClr val="D3B34E"/>
                </a:buClr>
                <a:buSzPct val="125000"/>
                <a:buFont typeface="Arial" panose="020B0604020202020204" pitchFamily="34" charset="0"/>
                <a:buChar char="•"/>
                <a:defRPr kumimoji="0" sz="1100" b="0" i="0" u="none" strike="noStrike" cap="none" spc="0" normalizeH="0">
                  <a:ln>
                    <a:noFill/>
                  </a:ln>
                  <a:effectLst/>
                  <a:uLnTx/>
                  <a:uFillTx/>
                  <a:latin typeface="Open Sans"/>
                  <a:ea typeface="Open Sans"/>
                  <a:cs typeface="Open Sans"/>
                </a:defRPr>
              </a:lvl1pPr>
            </a:lstStyle>
            <a:p>
              <a:pPr>
                <a:buClrTx/>
              </a:pPr>
              <a:r>
                <a:rPr lang="en-US"/>
                <a:t>Convergence Accelerator</a:t>
              </a:r>
            </a:p>
            <a:p>
              <a:pPr>
                <a:buClrTx/>
              </a:pPr>
              <a:r>
                <a:rPr lang="en-US"/>
                <a:t>Experiential Learning for Emerging and Novel Technologies</a:t>
              </a:r>
            </a:p>
            <a:p>
              <a:pPr>
                <a:buClrTx/>
              </a:pPr>
              <a:r>
                <a:rPr lang="en-US"/>
                <a:t>NSF Regional Innovation Engines</a:t>
              </a:r>
            </a:p>
            <a:p>
              <a:pPr>
                <a:buClrTx/>
              </a:pPr>
              <a:r>
                <a:rPr lang="en-US"/>
                <a:t>Visionary interdisciplinary Teams Advancing Learning Prize Challenge</a:t>
              </a:r>
            </a:p>
            <a:p>
              <a:pPr>
                <a:buClrTx/>
              </a:pPr>
              <a:endParaRPr lang="en-US"/>
            </a:p>
            <a:p>
              <a:pPr>
                <a:buClrTx/>
              </a:pPr>
              <a:endParaRPr lang="en-US"/>
            </a:p>
          </p:txBody>
        </p:sp>
        <p:sp>
          <p:nvSpPr>
            <p:cNvPr id="12" name="Rectangle 11">
              <a:extLst>
                <a:ext uri="{FF2B5EF4-FFF2-40B4-BE49-F238E27FC236}">
                  <a16:creationId xmlns:a16="http://schemas.microsoft.com/office/drawing/2014/main" id="{C11008D9-63EB-FD59-5A24-1FC1971C8867}"/>
                </a:ext>
              </a:extLst>
            </p:cNvPr>
            <p:cNvSpPr/>
            <p:nvPr/>
          </p:nvSpPr>
          <p:spPr>
            <a:xfrm>
              <a:off x="6742292" y="1497926"/>
              <a:ext cx="3203499" cy="993311"/>
            </a:xfrm>
            <a:prstGeom prst="rect">
              <a:avLst/>
            </a:prstGeom>
            <a:solidFill>
              <a:srgbClr val="00569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BA1FCC-1C3F-DD07-B3F4-F77A29D43BBD}"/>
                </a:ext>
              </a:extLst>
            </p:cNvPr>
            <p:cNvSpPr txBox="1"/>
            <p:nvPr/>
          </p:nvSpPr>
          <p:spPr>
            <a:xfrm>
              <a:off x="6890252" y="1911260"/>
              <a:ext cx="2907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Government</a:t>
              </a:r>
              <a:endParaRPr kumimoji="0" lang="en-US" sz="2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3C8427C1-922F-D9AA-C459-4061F9B2309B}"/>
                </a:ext>
              </a:extLst>
            </p:cNvPr>
            <p:cNvSpPr/>
            <p:nvPr/>
          </p:nvSpPr>
          <p:spPr>
            <a:xfrm>
              <a:off x="3497860" y="1497398"/>
              <a:ext cx="3203499" cy="992582"/>
            </a:xfrm>
            <a:prstGeom prst="rect">
              <a:avLst/>
            </a:prstGeom>
            <a:solidFill>
              <a:srgbClr val="2187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59AD9CDD-D7AC-8A99-5B6E-CEF1F1020636}"/>
                </a:ext>
              </a:extLst>
            </p:cNvPr>
            <p:cNvSpPr/>
            <p:nvPr/>
          </p:nvSpPr>
          <p:spPr>
            <a:xfrm>
              <a:off x="3497860" y="2489906"/>
              <a:ext cx="3207006" cy="3416637"/>
            </a:xfrm>
            <a:prstGeom prst="rect">
              <a:avLst/>
            </a:prstGeom>
            <a:solidFill>
              <a:srgbClr val="3390A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7BF105A-B95A-230D-08D4-9A7C61D1CAE7}"/>
                </a:ext>
              </a:extLst>
            </p:cNvPr>
            <p:cNvSpPr txBox="1"/>
            <p:nvPr/>
          </p:nvSpPr>
          <p:spPr>
            <a:xfrm>
              <a:off x="3594735" y="2565307"/>
              <a:ext cx="3078994" cy="2693045"/>
            </a:xfrm>
            <a:prstGeom prst="rect">
              <a:avLst/>
            </a:prstGeom>
            <a:noFill/>
          </p:spPr>
          <p:txBody>
            <a:bodyPr wrap="square" lIns="91440" tIns="45720" rIns="91440" bIns="45720" rtlCol="0" anchor="t">
              <a:spAutoFit/>
            </a:bodyPr>
            <a:lstStyle>
              <a:defPPr>
                <a:defRPr lang="en-US"/>
              </a:defPPr>
              <a:lvl1pPr marL="182880" indent="-182880">
                <a:spcAft>
                  <a:spcPts val="200"/>
                </a:spcAft>
                <a:buClr>
                  <a:srgbClr val="D3B34E"/>
                </a:buClr>
                <a:buSzPct val="125000"/>
                <a:buFont typeface="Arial" panose="020B0604020202020204" pitchFamily="34" charset="0"/>
                <a:buChar char="•"/>
                <a:defRPr kumimoji="0" sz="1100" b="0" i="0" u="none" strike="noStrike" cap="none" spc="0" normalizeH="0">
                  <a:ln>
                    <a:noFill/>
                  </a:ln>
                  <a:effectLst/>
                  <a:uLnTx/>
                  <a:uFillTx/>
                  <a:latin typeface="Open Sans"/>
                  <a:ea typeface="Open Sans"/>
                  <a:cs typeface="Open Sans"/>
                </a:defRPr>
              </a:lvl1pPr>
            </a:lstStyle>
            <a:p>
              <a:pPr>
                <a:buClrTx/>
              </a:pPr>
              <a:r>
                <a:rPr lang="en-US"/>
                <a:t>America's Seed Fund powered by NSF</a:t>
              </a:r>
            </a:p>
            <a:p>
              <a:pPr>
                <a:buClrTx/>
              </a:pPr>
              <a:r>
                <a:rPr lang="en-US"/>
                <a:t>Convergence Accelerator</a:t>
              </a:r>
            </a:p>
            <a:p>
              <a:pPr>
                <a:buClrTx/>
              </a:pPr>
              <a:r>
                <a:rPr lang="en-US"/>
                <a:t>Experiential Learning for Emerging and Novel Technologies</a:t>
              </a:r>
            </a:p>
            <a:p>
              <a:pPr>
                <a:buClrTx/>
              </a:pPr>
              <a:r>
                <a:rPr lang="en-US"/>
                <a:t>Pathways to Enable Open-Source Ecosystems</a:t>
              </a:r>
            </a:p>
            <a:p>
              <a:pPr>
                <a:buClrTx/>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Pathways to Enable Open-Source Ecosystems</a:t>
              </a:r>
            </a:p>
            <a:p>
              <a:pPr>
                <a:buClrTx/>
              </a:pPr>
              <a:r>
                <a:rPr lang="en-US"/>
                <a:t>Privacy-Enhancing Technologies Prize Challenge</a:t>
              </a:r>
            </a:p>
            <a:p>
              <a:pPr>
                <a:buClrTx/>
              </a:pPr>
              <a:r>
                <a:rPr lang="en-US"/>
                <a:t>Prototype Open Knowledge Network</a:t>
              </a:r>
            </a:p>
            <a:p>
              <a:pPr>
                <a:buClrTx/>
              </a:pPr>
              <a:r>
                <a:rPr lang="en-US"/>
                <a:t>NSF Regional Innovation Engines</a:t>
              </a:r>
            </a:p>
            <a:p>
              <a:pPr>
                <a:buClrTx/>
              </a:pPr>
              <a:endParaRPr lang="en-US"/>
            </a:p>
            <a:p>
              <a:pPr>
                <a:buClrTx/>
              </a:pPr>
              <a:endParaRPr lang="en-US"/>
            </a:p>
          </p:txBody>
        </p:sp>
        <p:sp>
          <p:nvSpPr>
            <p:cNvPr id="13" name="TextBox 12">
              <a:extLst>
                <a:ext uri="{FF2B5EF4-FFF2-40B4-BE49-F238E27FC236}">
                  <a16:creationId xmlns:a16="http://schemas.microsoft.com/office/drawing/2014/main" id="{70246411-41C8-83A9-999C-D3ECE809860B}"/>
                </a:ext>
              </a:extLst>
            </p:cNvPr>
            <p:cNvSpPr txBox="1"/>
            <p:nvPr/>
          </p:nvSpPr>
          <p:spPr>
            <a:xfrm>
              <a:off x="3140886" y="1925197"/>
              <a:ext cx="38881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Business &amp; Industry</a:t>
              </a:r>
            </a:p>
          </p:txBody>
        </p:sp>
        <p:sp>
          <p:nvSpPr>
            <p:cNvPr id="42" name="Rectangle 41">
              <a:extLst>
                <a:ext uri="{FF2B5EF4-FFF2-40B4-BE49-F238E27FC236}">
                  <a16:creationId xmlns:a16="http://schemas.microsoft.com/office/drawing/2014/main" id="{676E78A7-912C-7001-024B-EB012457ED8C}"/>
                </a:ext>
              </a:extLst>
            </p:cNvPr>
            <p:cNvSpPr/>
            <p:nvPr/>
          </p:nvSpPr>
          <p:spPr>
            <a:xfrm rot="10800000">
              <a:off x="246024" y="2504519"/>
              <a:ext cx="3207006" cy="3411760"/>
            </a:xfrm>
            <a:prstGeom prst="rect">
              <a:avLst/>
            </a:prstGeom>
            <a:solidFill>
              <a:srgbClr val="D3B34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AA4BA03-327F-54DB-4C26-3DBCEB0428A3}"/>
                </a:ext>
              </a:extLst>
            </p:cNvPr>
            <p:cNvSpPr txBox="1"/>
            <p:nvPr/>
          </p:nvSpPr>
          <p:spPr>
            <a:xfrm>
              <a:off x="320751" y="2565307"/>
              <a:ext cx="3078380" cy="3082895"/>
            </a:xfrm>
            <a:prstGeom prst="rect">
              <a:avLst/>
            </a:prstGeom>
            <a:noFill/>
          </p:spPr>
          <p:txBody>
            <a:bodyPr wrap="square" lIns="91440" tIns="45720" rIns="91440" bIns="45720" rtlCol="0" anchor="t">
              <a:spAutoFit/>
            </a:bodyPr>
            <a:lstStyle/>
            <a:p>
              <a:pPr marL="182880" indent="-182880">
                <a:spcAft>
                  <a:spcPts val="200"/>
                </a:spcAft>
                <a:buSzPct val="125000"/>
                <a:buFont typeface="Arial" panose="020B0604020202020204" pitchFamily="34" charset="0"/>
                <a:buChar char="•"/>
                <a:defRPr/>
              </a:pPr>
              <a:r>
                <a:rPr kumimoji="0" lang="en-US" sz="1100" b="0" i="0" u="none" strike="noStrike" kern="1200" cap="none" spc="0" normalizeH="0" noProof="0">
                  <a:ln>
                    <a:noFill/>
                  </a:ln>
                  <a:effectLst/>
                  <a:uLnTx/>
                  <a:uFillTx/>
                  <a:latin typeface="Open Sans"/>
                  <a:ea typeface="Open Sans"/>
                  <a:cs typeface="Open Sans"/>
                </a:rPr>
                <a:t>America's Seed Fund</a:t>
              </a:r>
              <a:r>
                <a:rPr lang="en-US" sz="1100">
                  <a:latin typeface="Open Sans"/>
                  <a:ea typeface="Open Sans"/>
                  <a:cs typeface="Open Sans"/>
                </a:rPr>
                <a:t> powered by NSF</a:t>
              </a:r>
              <a:endPar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Accelerating Research Translation</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Convergence Accelerator</a:t>
              </a:r>
            </a:p>
            <a:p>
              <a:pPr marL="182880" indent="-182880">
                <a:spcAft>
                  <a:spcPts val="200"/>
                </a:spcAft>
                <a:buSzPct val="125000"/>
                <a:buFont typeface="Arial" panose="020B0604020202020204" pitchFamily="34" charset="0"/>
                <a:buChar char="•"/>
                <a:defRPr/>
              </a:pPr>
              <a:r>
                <a:rPr kumimoji="0" lang="en-US" sz="1100" b="0" i="0" u="none" strike="noStrike" kern="1200" cap="none" spc="0" normalizeH="0" noProof="0">
                  <a:ln>
                    <a:noFill/>
                  </a:ln>
                  <a:effectLst/>
                  <a:uLnTx/>
                  <a:uFillTx/>
                  <a:latin typeface="Open Sans"/>
                  <a:ea typeface="Open Sans"/>
                  <a:cs typeface="Open Sans"/>
                </a:rPr>
                <a:t>Enabling </a:t>
              </a:r>
              <a:r>
                <a:rPr lang="en-US" sz="1100">
                  <a:latin typeface="Open Sans"/>
                  <a:ea typeface="Open Sans"/>
                  <a:cs typeface="Open Sans"/>
                </a:rPr>
                <a:t>Partnerships</a:t>
              </a:r>
              <a:r>
                <a:rPr kumimoji="0" lang="en-US" sz="1100" b="0" i="0" u="none" strike="noStrike" kern="1200" cap="none" spc="0" normalizeH="0" noProof="0">
                  <a:ln>
                    <a:noFill/>
                  </a:ln>
                  <a:effectLst/>
                  <a:uLnTx/>
                  <a:uFillTx/>
                  <a:latin typeface="Open Sans"/>
                  <a:ea typeface="Open Sans"/>
                  <a:cs typeface="Open Sans"/>
                </a:rPr>
                <a:t> to Increase Innovation Capacity</a:t>
              </a:r>
              <a:endParaRPr lang="en-US" sz="1100" b="0" i="0" u="none" strike="noStrike" kern="1200" cap="none" spc="0" normalizeH="0" noProof="0">
                <a:ln>
                  <a:noFill/>
                </a:ln>
                <a:effectLst/>
                <a:uLnTx/>
                <a:uFillTx/>
                <a:latin typeface="Open Sans"/>
                <a:ea typeface="Open Sans"/>
                <a:cs typeface="Open Sans"/>
              </a:endParaRP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Experiential Learning for Emerging and Novel Technologies</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a:ea typeface="Open Sans"/>
                  <a:cs typeface="Open Sans"/>
                </a:rPr>
                <a:t>NSF Entrepreneurial </a:t>
              </a:r>
              <a:r>
                <a:rPr lang="en-US" sz="1100">
                  <a:latin typeface="Open Sans"/>
                  <a:ea typeface="Open Sans"/>
                  <a:cs typeface="Open Sans"/>
                </a:rPr>
                <a:t>Fellowships</a:t>
              </a:r>
              <a:endParaRPr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182880" indent="-182880">
                <a:spcAft>
                  <a:spcPts val="200"/>
                </a:spcAft>
                <a:buSzPct val="125000"/>
                <a:buFont typeface="Arial" panose="020B0604020202020204" pitchFamily="34" charset="0"/>
                <a:buChar char="•"/>
                <a:defRPr/>
              </a:pPr>
              <a:r>
                <a:rPr lang="en-US" sz="1100">
                  <a:latin typeface="Open Sans"/>
                  <a:ea typeface="Open Sans"/>
                  <a:cs typeface="Open Sans"/>
                </a:rPr>
                <a:t>NSF Innovation</a:t>
              </a:r>
              <a:r>
                <a:rPr kumimoji="0" lang="en-US" sz="1100" b="0" i="0" u="none" strike="noStrike" kern="1200" cap="none" spc="0" normalizeH="0" noProof="0">
                  <a:ln>
                    <a:noFill/>
                  </a:ln>
                  <a:effectLst/>
                  <a:uLnTx/>
                  <a:uFillTx/>
                  <a:latin typeface="Open Sans"/>
                  <a:ea typeface="Open Sans"/>
                  <a:cs typeface="Open Sans"/>
                </a:rPr>
                <a:t> Corps (I-Corps™)</a:t>
              </a:r>
              <a:endParaRPr lang="en-US" sz="1100" b="0" i="0" u="none" strike="noStrike" kern="1200" cap="none" spc="0" normalizeH="0" noProof="0">
                <a:ln>
                  <a:noFill/>
                </a:ln>
                <a:effectLst/>
                <a:uLnTx/>
                <a:uFillTx/>
                <a:latin typeface="Open Sans"/>
                <a:ea typeface="Open Sans"/>
                <a:cs typeface="Open Sans"/>
              </a:endParaRP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Partnerships for Innovation</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Pathways to Enable Open-Source Ecosystems</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Privacy-Enhancing Technologies Prize Challenge</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Prototype Open Knowledge Network</a:t>
              </a:r>
            </a:p>
            <a:p>
              <a:pPr marL="182880" marR="0" lvl="0" indent="-182880" algn="l" defTabSz="914400" rtl="0" eaLnBrk="1" fontAlgn="auto" latinLnBrk="0" hangingPunct="1">
                <a:spcBef>
                  <a:spcPts val="0"/>
                </a:spcBef>
                <a:spcAft>
                  <a:spcPts val="200"/>
                </a:spcAft>
                <a:buSzPct val="125000"/>
                <a:buFont typeface="Arial" panose="020B0604020202020204" pitchFamily="34" charset="0"/>
                <a:buChar char="•"/>
                <a:tabLst/>
                <a:defRPr/>
              </a:pPr>
              <a:r>
                <a:rPr kumimoji="0" lang="en-US" sz="1100" b="0" i="0" u="none" strike="noStrike" kern="1200" cap="none" spc="0"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NSF Regional Innovation Engines</a:t>
              </a:r>
            </a:p>
          </p:txBody>
        </p:sp>
        <p:sp>
          <p:nvSpPr>
            <p:cNvPr id="5" name="Rectangle 4">
              <a:extLst>
                <a:ext uri="{FF2B5EF4-FFF2-40B4-BE49-F238E27FC236}">
                  <a16:creationId xmlns:a16="http://schemas.microsoft.com/office/drawing/2014/main" id="{8BDBEAD3-8661-22FC-3455-ABC05CE01839}"/>
                </a:ext>
              </a:extLst>
            </p:cNvPr>
            <p:cNvSpPr/>
            <p:nvPr/>
          </p:nvSpPr>
          <p:spPr>
            <a:xfrm>
              <a:off x="244333" y="1497927"/>
              <a:ext cx="3203499" cy="993310"/>
            </a:xfrm>
            <a:prstGeom prst="rect">
              <a:avLst/>
            </a:prstGeom>
            <a:solidFill>
              <a:srgbClr val="D3B34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E8F6755-B816-0048-3C48-57BDED817F3E}"/>
                </a:ext>
              </a:extLst>
            </p:cNvPr>
            <p:cNvSpPr txBox="1"/>
            <p:nvPr/>
          </p:nvSpPr>
          <p:spPr>
            <a:xfrm>
              <a:off x="878917" y="1926080"/>
              <a:ext cx="19040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Academia</a:t>
              </a:r>
              <a:endParaRPr kumimoji="0" lang="en-US" sz="28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0146265-E62D-5F07-1A85-EB49B37AEFE6}"/>
                </a:ext>
              </a:extLst>
            </p:cNvPr>
            <p:cNvSpPr/>
            <p:nvPr/>
          </p:nvSpPr>
          <p:spPr>
            <a:xfrm>
              <a:off x="9990231" y="2488649"/>
              <a:ext cx="3207006" cy="3420611"/>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B65558-4DB7-7F13-1EDA-CE58912FCC43}"/>
                </a:ext>
              </a:extLst>
            </p:cNvPr>
            <p:cNvSpPr txBox="1"/>
            <p:nvPr/>
          </p:nvSpPr>
          <p:spPr>
            <a:xfrm>
              <a:off x="10006675" y="2563976"/>
              <a:ext cx="3009622" cy="2523768"/>
            </a:xfrm>
            <a:prstGeom prst="rect">
              <a:avLst/>
            </a:prstGeom>
            <a:noFill/>
          </p:spPr>
          <p:txBody>
            <a:bodyPr wrap="square" lIns="91440" tIns="45720" rIns="91440" bIns="45720" rtlCol="0" anchor="t">
              <a:spAutoFit/>
            </a:bodyPr>
            <a:lstStyle>
              <a:defPPr>
                <a:defRPr lang="en-US"/>
              </a:defPPr>
              <a:lvl1pPr marL="182880" indent="-182880">
                <a:spcAft>
                  <a:spcPts val="200"/>
                </a:spcAft>
                <a:buClr>
                  <a:srgbClr val="D3B34E"/>
                </a:buClr>
                <a:buSzPct val="125000"/>
                <a:buFont typeface="Arial" panose="020B0604020202020204" pitchFamily="34" charset="0"/>
                <a:buChar char="•"/>
                <a:defRPr kumimoji="0" sz="1100" b="0" i="0" u="none" strike="noStrike" cap="none" spc="0" normalizeH="0">
                  <a:ln>
                    <a:noFill/>
                  </a:ln>
                  <a:effectLst/>
                  <a:uLnTx/>
                  <a:uFillTx/>
                  <a:latin typeface="Open Sans"/>
                  <a:ea typeface="Open Sans"/>
                  <a:cs typeface="Open Sans"/>
                </a:defRPr>
              </a:lvl1pPr>
            </a:lstStyle>
            <a:p>
              <a:pPr>
                <a:buClrTx/>
              </a:pPr>
              <a:r>
                <a:rPr lang="en-US"/>
                <a:t>Convergence Accelerator</a:t>
              </a:r>
            </a:p>
            <a:p>
              <a:pPr>
                <a:buClrTx/>
              </a:pPr>
              <a:r>
                <a:rPr lang="en-US"/>
                <a:t>Experiential Learning for Emerging and Novel Technologies</a:t>
              </a:r>
            </a:p>
            <a:p>
              <a:pPr>
                <a:buClrTx/>
              </a:pPr>
              <a:r>
                <a:rPr lang="en-US"/>
                <a:t>Partnerships for Innovation</a:t>
              </a:r>
            </a:p>
            <a:p>
              <a:pPr>
                <a:buClrTx/>
              </a:pPr>
              <a:r>
                <a:rPr lang="en-US"/>
                <a:t>Pathways to Enable Open-Source Ecosystems</a:t>
              </a:r>
            </a:p>
            <a:p>
              <a:pPr>
                <a:buClrTx/>
              </a:pPr>
              <a:r>
                <a:rPr lang="en-US"/>
                <a:t>Prototype Open Knowledge Network</a:t>
              </a:r>
            </a:p>
            <a:p>
              <a:pPr>
                <a:buClrTx/>
              </a:pPr>
              <a:r>
                <a:rPr lang="en-US"/>
                <a:t>NSF Regional Innovation Engines</a:t>
              </a:r>
            </a:p>
            <a:p>
              <a:pPr>
                <a:buClrTx/>
              </a:pPr>
              <a:r>
                <a:rPr lang="en-US"/>
                <a:t>Visionary interdisciplinary Teams Advancing Learning Prize Challenge</a:t>
              </a:r>
            </a:p>
            <a:p>
              <a:pPr>
                <a:buClrTx/>
              </a:pPr>
              <a:endParaRPr lang="en-US"/>
            </a:p>
            <a:p>
              <a:pPr>
                <a:buClrTx/>
              </a:pPr>
              <a:endParaRPr lang="en-US"/>
            </a:p>
            <a:p>
              <a:pPr>
                <a:buClrTx/>
              </a:pPr>
              <a:endParaRPr lang="en-US"/>
            </a:p>
          </p:txBody>
        </p:sp>
        <p:sp>
          <p:nvSpPr>
            <p:cNvPr id="25" name="Rectangle 24">
              <a:extLst>
                <a:ext uri="{FF2B5EF4-FFF2-40B4-BE49-F238E27FC236}">
                  <a16:creationId xmlns:a16="http://schemas.microsoft.com/office/drawing/2014/main" id="{E4653D48-E568-F03E-C05D-7520A26CC5AD}"/>
                </a:ext>
              </a:extLst>
            </p:cNvPr>
            <p:cNvSpPr/>
            <p:nvPr/>
          </p:nvSpPr>
          <p:spPr>
            <a:xfrm>
              <a:off x="9990231" y="1496595"/>
              <a:ext cx="3203499" cy="99331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D56AF65-D5BC-9563-719E-A08687345BEA}"/>
                </a:ext>
              </a:extLst>
            </p:cNvPr>
            <p:cNvSpPr txBox="1"/>
            <p:nvPr/>
          </p:nvSpPr>
          <p:spPr>
            <a:xfrm>
              <a:off x="10138191" y="1909929"/>
              <a:ext cx="29075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Nonprofits</a:t>
              </a:r>
              <a:endParaRPr kumimoji="0" lang="en-US" sz="2400" b="1"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31491177-62DB-BDA4-3171-439F4D1562BE}"/>
              </a:ext>
            </a:extLst>
          </p:cNvPr>
          <p:cNvGrpSpPr/>
          <p:nvPr/>
        </p:nvGrpSpPr>
        <p:grpSpPr>
          <a:xfrm>
            <a:off x="7093868" y="1031975"/>
            <a:ext cx="993311" cy="993311"/>
            <a:chOff x="8136462" y="979735"/>
            <a:chExt cx="716206" cy="716206"/>
          </a:xfrm>
        </p:grpSpPr>
        <p:sp>
          <p:nvSpPr>
            <p:cNvPr id="65" name="Oval 64">
              <a:extLst>
                <a:ext uri="{FF2B5EF4-FFF2-40B4-BE49-F238E27FC236}">
                  <a16:creationId xmlns:a16="http://schemas.microsoft.com/office/drawing/2014/main" id="{34F629DB-B1EC-54E8-014A-949F703C5837}"/>
                </a:ext>
              </a:extLst>
            </p:cNvPr>
            <p:cNvSpPr/>
            <p:nvPr/>
          </p:nvSpPr>
          <p:spPr>
            <a:xfrm>
              <a:off x="8157526" y="1008209"/>
              <a:ext cx="659258" cy="659258"/>
            </a:xfrm>
            <a:prstGeom prst="ellipse">
              <a:avLst/>
            </a:prstGeom>
            <a:solidFill>
              <a:srgbClr val="00569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a:extLst>
                <a:ext uri="{FF2B5EF4-FFF2-40B4-BE49-F238E27FC236}">
                  <a16:creationId xmlns:a16="http://schemas.microsoft.com/office/drawing/2014/main" id="{823CCF04-B0E7-B1A7-01B9-C3E273B2ED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6462" y="979735"/>
              <a:ext cx="716206" cy="716206"/>
            </a:xfrm>
            <a:prstGeom prst="rect">
              <a:avLst/>
            </a:prstGeom>
          </p:spPr>
        </p:pic>
      </p:grpSp>
      <p:grpSp>
        <p:nvGrpSpPr>
          <p:cNvPr id="16" name="Group 15">
            <a:extLst>
              <a:ext uri="{FF2B5EF4-FFF2-40B4-BE49-F238E27FC236}">
                <a16:creationId xmlns:a16="http://schemas.microsoft.com/office/drawing/2014/main" id="{917DEBEB-7799-9A54-806D-63A4DA2D6FAF}"/>
              </a:ext>
            </a:extLst>
          </p:cNvPr>
          <p:cNvGrpSpPr/>
          <p:nvPr/>
        </p:nvGrpSpPr>
        <p:grpSpPr>
          <a:xfrm>
            <a:off x="4146415" y="1046389"/>
            <a:ext cx="927142" cy="923741"/>
            <a:chOff x="4337392" y="983786"/>
            <a:chExt cx="668496" cy="666044"/>
          </a:xfrm>
        </p:grpSpPr>
        <p:sp>
          <p:nvSpPr>
            <p:cNvPr id="64" name="Oval 63">
              <a:extLst>
                <a:ext uri="{FF2B5EF4-FFF2-40B4-BE49-F238E27FC236}">
                  <a16:creationId xmlns:a16="http://schemas.microsoft.com/office/drawing/2014/main" id="{9E404E74-4302-6F98-0B48-ABC4D6CC12C6}"/>
                </a:ext>
              </a:extLst>
            </p:cNvPr>
            <p:cNvSpPr/>
            <p:nvPr/>
          </p:nvSpPr>
          <p:spPr>
            <a:xfrm>
              <a:off x="4346630" y="990573"/>
              <a:ext cx="659258" cy="659257"/>
            </a:xfrm>
            <a:prstGeom prst="ellipse">
              <a:avLst/>
            </a:prstGeom>
            <a:solidFill>
              <a:srgbClr val="21879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55">
              <a:extLst>
                <a:ext uri="{FF2B5EF4-FFF2-40B4-BE49-F238E27FC236}">
                  <a16:creationId xmlns:a16="http://schemas.microsoft.com/office/drawing/2014/main" id="{876B20E4-CA87-4D20-47E9-D71A7A9C75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7392" y="983786"/>
              <a:ext cx="659258" cy="659257"/>
            </a:xfrm>
            <a:prstGeom prst="rect">
              <a:avLst/>
            </a:prstGeom>
          </p:spPr>
        </p:pic>
      </p:grpSp>
      <p:grpSp>
        <p:nvGrpSpPr>
          <p:cNvPr id="41" name="Group 40">
            <a:extLst>
              <a:ext uri="{FF2B5EF4-FFF2-40B4-BE49-F238E27FC236}">
                <a16:creationId xmlns:a16="http://schemas.microsoft.com/office/drawing/2014/main" id="{EAE5451C-62EC-30F4-26E6-C6AE909F22B2}"/>
              </a:ext>
            </a:extLst>
          </p:cNvPr>
          <p:cNvGrpSpPr/>
          <p:nvPr/>
        </p:nvGrpSpPr>
        <p:grpSpPr>
          <a:xfrm>
            <a:off x="1177777" y="1101732"/>
            <a:ext cx="914329" cy="914329"/>
            <a:chOff x="1618936" y="508094"/>
            <a:chExt cx="659258" cy="659258"/>
          </a:xfrm>
        </p:grpSpPr>
        <p:sp>
          <p:nvSpPr>
            <p:cNvPr id="63" name="Oval 62">
              <a:extLst>
                <a:ext uri="{FF2B5EF4-FFF2-40B4-BE49-F238E27FC236}">
                  <a16:creationId xmlns:a16="http://schemas.microsoft.com/office/drawing/2014/main" id="{4BC07279-29ED-75ED-12F1-FACFA460CCF6}"/>
                </a:ext>
              </a:extLst>
            </p:cNvPr>
            <p:cNvSpPr/>
            <p:nvPr/>
          </p:nvSpPr>
          <p:spPr>
            <a:xfrm>
              <a:off x="1618936" y="508094"/>
              <a:ext cx="659258" cy="659258"/>
            </a:xfrm>
            <a:prstGeom prst="ellipse">
              <a:avLst/>
            </a:prstGeom>
            <a:solidFill>
              <a:srgbClr val="D3B34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290CC9E2-B0E2-937A-9502-D670ACDF12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3766" y="576005"/>
              <a:ext cx="579172" cy="520979"/>
            </a:xfrm>
            <a:prstGeom prst="rect">
              <a:avLst/>
            </a:prstGeom>
          </p:spPr>
        </p:pic>
      </p:grpSp>
      <p:grpSp>
        <p:nvGrpSpPr>
          <p:cNvPr id="33" name="Group 32">
            <a:extLst>
              <a:ext uri="{FF2B5EF4-FFF2-40B4-BE49-F238E27FC236}">
                <a16:creationId xmlns:a16="http://schemas.microsoft.com/office/drawing/2014/main" id="{AFAEEDF2-B901-3434-C72C-39B2E61A7F1D}"/>
              </a:ext>
            </a:extLst>
          </p:cNvPr>
          <p:cNvGrpSpPr/>
          <p:nvPr/>
        </p:nvGrpSpPr>
        <p:grpSpPr>
          <a:xfrm>
            <a:off x="10133114" y="1070135"/>
            <a:ext cx="914329" cy="914329"/>
            <a:chOff x="10133114" y="927635"/>
            <a:chExt cx="914329" cy="914329"/>
          </a:xfrm>
        </p:grpSpPr>
        <p:sp>
          <p:nvSpPr>
            <p:cNvPr id="28" name="Oval 27">
              <a:extLst>
                <a:ext uri="{FF2B5EF4-FFF2-40B4-BE49-F238E27FC236}">
                  <a16:creationId xmlns:a16="http://schemas.microsoft.com/office/drawing/2014/main" id="{9C42CD09-1B89-1EC3-2896-3AFE68E28989}"/>
                </a:ext>
              </a:extLst>
            </p:cNvPr>
            <p:cNvSpPr/>
            <p:nvPr/>
          </p:nvSpPr>
          <p:spPr>
            <a:xfrm>
              <a:off x="10133114" y="927635"/>
              <a:ext cx="914329" cy="914329"/>
            </a:xfrm>
            <a:prstGeom prst="ellips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7D2C2D08-DED8-24E0-7C44-C92858DE3E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70778" y="1105329"/>
              <a:ext cx="639000" cy="558939"/>
            </a:xfrm>
            <a:prstGeom prst="rect">
              <a:avLst/>
            </a:prstGeom>
          </p:spPr>
        </p:pic>
      </p:grpSp>
      <p:sp>
        <p:nvSpPr>
          <p:cNvPr id="2" name="Title 1">
            <a:extLst>
              <a:ext uri="{FF2B5EF4-FFF2-40B4-BE49-F238E27FC236}">
                <a16:creationId xmlns:a16="http://schemas.microsoft.com/office/drawing/2014/main" id="{7039C3E8-0590-B77E-1A56-0338E3281C69}"/>
              </a:ext>
            </a:extLst>
          </p:cNvPr>
          <p:cNvSpPr txBox="1">
            <a:spLocks/>
          </p:cNvSpPr>
          <p:nvPr/>
        </p:nvSpPr>
        <p:spPr>
          <a:xfrm>
            <a:off x="457200" y="457199"/>
            <a:ext cx="11277600" cy="1280160"/>
          </a:xfrm>
          <a:prstGeom prst="rect">
            <a:avLst/>
          </a:prstGeom>
        </p:spPr>
        <p:txBody>
          <a:bodyPr/>
          <a:lstStyle>
            <a:lvl1pPr algn="l" defTabSz="914377" rtl="0" eaLnBrk="1" latinLnBrk="0" hangingPunct="1">
              <a:lnSpc>
                <a:spcPct val="90000"/>
              </a:lnSpc>
              <a:spcBef>
                <a:spcPct val="0"/>
              </a:spcBef>
              <a:buNone/>
              <a:defRPr sz="36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Find Your Opportunities</a:t>
            </a:r>
          </a:p>
        </p:txBody>
      </p:sp>
    </p:spTree>
    <p:extLst>
      <p:ext uri="{BB962C8B-B14F-4D97-AF65-F5344CB8AC3E}">
        <p14:creationId xmlns:p14="http://schemas.microsoft.com/office/powerpoint/2010/main" val="4607436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B6A72D-86B7-3BC8-8AD1-153ACCA76709}"/>
              </a:ext>
            </a:extLst>
          </p:cNvPr>
          <p:cNvSpPr>
            <a:spLocks noGrp="1"/>
          </p:cNvSpPr>
          <p:nvPr>
            <p:ph type="ctrTitle"/>
          </p:nvPr>
        </p:nvSpPr>
        <p:spPr/>
        <p:txBody>
          <a:bodyPr/>
          <a:lstStyle/>
          <a:p>
            <a:r>
              <a:rPr lang="en-US"/>
              <a:t>Questions?</a:t>
            </a:r>
          </a:p>
        </p:txBody>
      </p:sp>
      <p:sp>
        <p:nvSpPr>
          <p:cNvPr id="3" name="Subtitle 2">
            <a:extLst>
              <a:ext uri="{FF2B5EF4-FFF2-40B4-BE49-F238E27FC236}">
                <a16:creationId xmlns:a16="http://schemas.microsoft.com/office/drawing/2014/main" id="{23EF1691-3198-46D6-805A-02C779C707C4}"/>
              </a:ext>
            </a:extLst>
          </p:cNvPr>
          <p:cNvSpPr>
            <a:spLocks noGrp="1"/>
          </p:cNvSpPr>
          <p:nvPr>
            <p:ph type="subTitle" idx="1"/>
          </p:nvPr>
        </p:nvSpPr>
        <p:spPr>
          <a:xfrm>
            <a:off x="666572" y="3759122"/>
            <a:ext cx="7578269" cy="1178637"/>
          </a:xfrm>
        </p:spPr>
        <p:txBody>
          <a:bodyPr vert="horz" lIns="91440" tIns="45720" rIns="91440" bIns="45720" rtlCol="0" anchor="t">
            <a:normAutofit/>
          </a:bodyPr>
          <a:lstStyle/>
          <a:p>
            <a:pPr marL="342900" indent="-342900">
              <a:buFont typeface="Arial" panose="020B0604020202020204" pitchFamily="34" charset="0"/>
              <a:buChar char="•"/>
            </a:pPr>
            <a:r>
              <a:rPr lang="en-US" dirty="0">
                <a:latin typeface="Open Sans"/>
                <a:ea typeface="Open Sans"/>
                <a:cs typeface="Open Sans"/>
              </a:rPr>
              <a:t>Email </a:t>
            </a:r>
            <a:r>
              <a:rPr lang="en-US" dirty="0">
                <a:latin typeface="Open Sans"/>
                <a:ea typeface="Open Sans"/>
                <a:cs typeface="Open Sans"/>
                <a:hlinkClick r:id="rId3">
                  <a:extLst>
                    <a:ext uri="{A12FA001-AC4F-418D-AE19-62706E023703}">
                      <ahyp:hlinkClr xmlns:ahyp="http://schemas.microsoft.com/office/drawing/2018/hyperlinkcolor" val="tx"/>
                    </a:ext>
                  </a:extLst>
                </a:hlinkClick>
              </a:rPr>
              <a:t>tip@nsf.gov</a:t>
            </a:r>
            <a:r>
              <a:rPr lang="en-US" dirty="0">
                <a:latin typeface="Open Sans"/>
                <a:ea typeface="Open Sans"/>
                <a:cs typeface="Open Sans"/>
              </a:rPr>
              <a:t> or </a:t>
            </a:r>
            <a:r>
              <a:rPr lang="en-US" dirty="0">
                <a:latin typeface="Open Sans"/>
                <a:ea typeface="Open Sans"/>
                <a:cs typeface="Open Sans"/>
                <a:hlinkClick r:id="rId4">
                  <a:extLst>
                    <a:ext uri="{A12FA001-AC4F-418D-AE19-62706E023703}">
                      <ahyp:hlinkClr xmlns:ahyp="http://schemas.microsoft.com/office/drawing/2018/hyperlinkcolor" val="tx"/>
                    </a:ext>
                  </a:extLst>
                </a:hlinkClick>
              </a:rPr>
              <a:t>alwalker@nsf.gov</a:t>
            </a:r>
            <a:endParaRPr lang="en-US" dirty="0">
              <a:latin typeface="Open Sans"/>
              <a:ea typeface="Open Sans"/>
              <a:cs typeface="Open Sans"/>
            </a:endParaRPr>
          </a:p>
          <a:p>
            <a:pPr marL="342900" indent="-342900">
              <a:buFont typeface="Arial" panose="020B0604020202020204" pitchFamily="34" charset="0"/>
              <a:buChar char="•"/>
            </a:pPr>
            <a:r>
              <a:rPr lang="en-US" dirty="0">
                <a:latin typeface="Open Sans"/>
                <a:ea typeface="Open Sans"/>
                <a:cs typeface="Open Sans"/>
              </a:rPr>
              <a:t>Visit </a:t>
            </a:r>
            <a:r>
              <a:rPr lang="en-US" dirty="0">
                <a:latin typeface="Open Sans"/>
                <a:ea typeface="Open Sans"/>
                <a:cs typeface="Open Sans"/>
                <a:hlinkClick r:id="rId5">
                  <a:extLst>
                    <a:ext uri="{A12FA001-AC4F-418D-AE19-62706E023703}">
                      <ahyp:hlinkClr xmlns:ahyp="http://schemas.microsoft.com/office/drawing/2018/hyperlinkcolor" val="tx"/>
                    </a:ext>
                  </a:extLst>
                </a:hlinkClick>
              </a:rPr>
              <a:t>https://new.nsf.gov/tip/</a:t>
            </a:r>
            <a:endParaRPr lang="en-US" dirty="0">
              <a:latin typeface="Open Sans"/>
              <a:ea typeface="Open Sans"/>
              <a:cs typeface="Open Sans"/>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29629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B71B7F10-28BA-FD23-F127-FA6CED86608D}"/>
              </a:ext>
            </a:extLst>
          </p:cNvPr>
          <p:cNvSpPr>
            <a:spLocks/>
          </p:cNvSpPr>
          <p:nvPr/>
        </p:nvSpPr>
        <p:spPr>
          <a:xfrm>
            <a:off x="-6630" y="0"/>
            <a:ext cx="12198630" cy="61853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F0E4ED-E223-B6E0-8254-8B3090939CAA}"/>
              </a:ext>
            </a:extLst>
          </p:cNvPr>
          <p:cNvSpPr txBox="1"/>
          <p:nvPr/>
        </p:nvSpPr>
        <p:spPr>
          <a:xfrm>
            <a:off x="4959275" y="2863843"/>
            <a:ext cx="789923"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OCT 2022</a:t>
            </a:r>
          </a:p>
        </p:txBody>
      </p:sp>
      <p:sp>
        <p:nvSpPr>
          <p:cNvPr id="9" name="TextBox 8">
            <a:extLst>
              <a:ext uri="{FF2B5EF4-FFF2-40B4-BE49-F238E27FC236}">
                <a16:creationId xmlns:a16="http://schemas.microsoft.com/office/drawing/2014/main" id="{809103BA-4312-27B1-0F30-591A947AE9F8}"/>
              </a:ext>
            </a:extLst>
          </p:cNvPr>
          <p:cNvSpPr txBox="1"/>
          <p:nvPr/>
        </p:nvSpPr>
        <p:spPr>
          <a:xfrm>
            <a:off x="2706289" y="2867923"/>
            <a:ext cx="913366"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JUL</a:t>
            </a:r>
          </a:p>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10" name="TextBox 9">
            <a:extLst>
              <a:ext uri="{FF2B5EF4-FFF2-40B4-BE49-F238E27FC236}">
                <a16:creationId xmlns:a16="http://schemas.microsoft.com/office/drawing/2014/main" id="{89DFF72E-F207-8C5B-EFA0-394F483DF079}"/>
              </a:ext>
            </a:extLst>
          </p:cNvPr>
          <p:cNvSpPr txBox="1"/>
          <p:nvPr/>
        </p:nvSpPr>
        <p:spPr>
          <a:xfrm>
            <a:off x="52135" y="2894103"/>
            <a:ext cx="1190567"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MAR</a:t>
            </a:r>
            <a:b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11" name="TextBox 10">
            <a:extLst>
              <a:ext uri="{FF2B5EF4-FFF2-40B4-BE49-F238E27FC236}">
                <a16:creationId xmlns:a16="http://schemas.microsoft.com/office/drawing/2014/main" id="{EDD80E08-5695-DA62-0DA2-2BD2E5D28C3B}"/>
              </a:ext>
            </a:extLst>
          </p:cNvPr>
          <p:cNvSpPr txBox="1"/>
          <p:nvPr/>
        </p:nvSpPr>
        <p:spPr>
          <a:xfrm>
            <a:off x="1525919" y="3428037"/>
            <a:ext cx="1028709"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MAY</a:t>
            </a:r>
            <a:b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12" name="TextBox 11">
            <a:extLst>
              <a:ext uri="{FF2B5EF4-FFF2-40B4-BE49-F238E27FC236}">
                <a16:creationId xmlns:a16="http://schemas.microsoft.com/office/drawing/2014/main" id="{DF66D80D-EB1B-D165-4CB9-4211D0FD9C00}"/>
              </a:ext>
            </a:extLst>
          </p:cNvPr>
          <p:cNvSpPr txBox="1"/>
          <p:nvPr/>
        </p:nvSpPr>
        <p:spPr>
          <a:xfrm>
            <a:off x="3736208" y="3411749"/>
            <a:ext cx="1132950" cy="492443"/>
          </a:xfrm>
          <a:prstGeom prst="rect">
            <a:avLst/>
          </a:prstGeom>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SEP</a:t>
            </a:r>
          </a:p>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2022</a:t>
            </a:r>
          </a:p>
        </p:txBody>
      </p:sp>
      <p:sp>
        <p:nvSpPr>
          <p:cNvPr id="13" name="TextBox 12">
            <a:extLst>
              <a:ext uri="{FF2B5EF4-FFF2-40B4-BE49-F238E27FC236}">
                <a16:creationId xmlns:a16="http://schemas.microsoft.com/office/drawing/2014/main" id="{A8E8898E-D6B0-5691-48F1-EED655494CBC}"/>
              </a:ext>
            </a:extLst>
          </p:cNvPr>
          <p:cNvSpPr txBox="1"/>
          <p:nvPr/>
        </p:nvSpPr>
        <p:spPr>
          <a:xfrm>
            <a:off x="5867851" y="2868900"/>
            <a:ext cx="703426"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NOV 2022</a:t>
            </a:r>
          </a:p>
        </p:txBody>
      </p:sp>
      <p:sp>
        <p:nvSpPr>
          <p:cNvPr id="14" name="TextBox 13">
            <a:extLst>
              <a:ext uri="{FF2B5EF4-FFF2-40B4-BE49-F238E27FC236}">
                <a16:creationId xmlns:a16="http://schemas.microsoft.com/office/drawing/2014/main" id="{4D4CB193-160A-E4FD-22E7-33F26ECAF958}"/>
              </a:ext>
            </a:extLst>
          </p:cNvPr>
          <p:cNvSpPr txBox="1"/>
          <p:nvPr/>
        </p:nvSpPr>
        <p:spPr>
          <a:xfrm>
            <a:off x="6804345" y="3474426"/>
            <a:ext cx="1137544" cy="292388"/>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2022</a:t>
            </a:r>
          </a:p>
        </p:txBody>
      </p:sp>
      <p:sp>
        <p:nvSpPr>
          <p:cNvPr id="15" name="TextBox 14">
            <a:extLst>
              <a:ext uri="{FF2B5EF4-FFF2-40B4-BE49-F238E27FC236}">
                <a16:creationId xmlns:a16="http://schemas.microsoft.com/office/drawing/2014/main" id="{5D804B5C-F97C-825D-944E-515254F6BB9A}"/>
              </a:ext>
            </a:extLst>
          </p:cNvPr>
          <p:cNvSpPr txBox="1"/>
          <p:nvPr/>
        </p:nvSpPr>
        <p:spPr>
          <a:xfrm>
            <a:off x="5525644" y="3648360"/>
            <a:ext cx="133777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8:</a:t>
            </a:r>
            <a:b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launches </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mn-ea"/>
                <a:cs typeface="+mn-cs"/>
              </a:rPr>
              <a:t>EPIIC program</a:t>
            </a:r>
            <a:endPar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A7B6508-FAE0-8F93-8878-D45DC8C94235}"/>
              </a:ext>
            </a:extLst>
          </p:cNvPr>
          <p:cNvSpPr txBox="1"/>
          <p:nvPr/>
        </p:nvSpPr>
        <p:spPr>
          <a:xfrm>
            <a:off x="5166585" y="4239775"/>
            <a:ext cx="1694801"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12:</a:t>
            </a:r>
            <a:b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announce </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Builder Platform</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for NSF Engines</a:t>
            </a:r>
          </a:p>
        </p:txBody>
      </p:sp>
      <p:sp>
        <p:nvSpPr>
          <p:cNvPr id="17" name="TextBox 16">
            <a:extLst>
              <a:ext uri="{FF2B5EF4-FFF2-40B4-BE49-F238E27FC236}">
                <a16:creationId xmlns:a16="http://schemas.microsoft.com/office/drawing/2014/main" id="{42388545-1B0A-9A48-DC55-11FA2383DAFE}"/>
              </a:ext>
            </a:extLst>
          </p:cNvPr>
          <p:cNvSpPr txBox="1"/>
          <p:nvPr/>
        </p:nvSpPr>
        <p:spPr>
          <a:xfrm>
            <a:off x="4996385" y="5010860"/>
            <a:ext cx="1873459"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19:</a:t>
            </a:r>
            <a:br>
              <a:rPr kumimoji="0" lang="en-US" sz="11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invests $12M on advance circular economy</a:t>
            </a:r>
          </a:p>
        </p:txBody>
      </p:sp>
      <p:sp>
        <p:nvSpPr>
          <p:cNvPr id="18" name="TextBox 17">
            <a:extLst>
              <a:ext uri="{FF2B5EF4-FFF2-40B4-BE49-F238E27FC236}">
                <a16:creationId xmlns:a16="http://schemas.microsoft.com/office/drawing/2014/main" id="{3DF83A28-B0D2-10F4-0BC8-3BE124C96749}"/>
              </a:ext>
            </a:extLst>
          </p:cNvPr>
          <p:cNvSpPr txBox="1"/>
          <p:nvPr/>
        </p:nvSpPr>
        <p:spPr>
          <a:xfrm>
            <a:off x="6936183" y="3794773"/>
            <a:ext cx="12353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9:</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invests $12M on solutions for persons with disabilities</a:t>
            </a:r>
          </a:p>
        </p:txBody>
      </p:sp>
      <p:sp>
        <p:nvSpPr>
          <p:cNvPr id="19" name="TextBox 18">
            <a:extLst>
              <a:ext uri="{FF2B5EF4-FFF2-40B4-BE49-F238E27FC236}">
                <a16:creationId xmlns:a16="http://schemas.microsoft.com/office/drawing/2014/main" id="{E2F7F7A5-A3A3-CA98-3FD4-44E7B937944D}"/>
              </a:ext>
            </a:extLst>
          </p:cNvPr>
          <p:cNvSpPr txBox="1"/>
          <p:nvPr/>
        </p:nvSpPr>
        <p:spPr>
          <a:xfrm>
            <a:off x="6904215" y="4843549"/>
            <a:ext cx="1360529" cy="932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Dec 13:</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invests $11M </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 address food/nutrition security</a:t>
            </a:r>
          </a:p>
        </p:txBody>
      </p:sp>
      <p:sp>
        <p:nvSpPr>
          <p:cNvPr id="20" name="TextBox 19">
            <a:extLst>
              <a:ext uri="{FF2B5EF4-FFF2-40B4-BE49-F238E27FC236}">
                <a16:creationId xmlns:a16="http://schemas.microsoft.com/office/drawing/2014/main" id="{B92B44D5-8A93-A692-D182-C2F1AA41E930}"/>
              </a:ext>
            </a:extLst>
          </p:cNvPr>
          <p:cNvSpPr txBox="1"/>
          <p:nvPr/>
        </p:nvSpPr>
        <p:spPr>
          <a:xfrm>
            <a:off x="131914" y="1645662"/>
            <a:ext cx="115030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March 16:</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TIP is </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established</a:t>
            </a:r>
          </a:p>
        </p:txBody>
      </p:sp>
      <p:sp>
        <p:nvSpPr>
          <p:cNvPr id="21" name="TextBox 20">
            <a:extLst>
              <a:ext uri="{FF2B5EF4-FFF2-40B4-BE49-F238E27FC236}">
                <a16:creationId xmlns:a16="http://schemas.microsoft.com/office/drawing/2014/main" id="{82B4854E-B034-3ACC-9682-1BD2B5C3456C}"/>
              </a:ext>
            </a:extLst>
          </p:cNvPr>
          <p:cNvSpPr txBox="1"/>
          <p:nvPr/>
        </p:nvSpPr>
        <p:spPr>
          <a:xfrm>
            <a:off x="1746016" y="3911648"/>
            <a:ext cx="98953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May 3:</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Engines program launches</a:t>
            </a:r>
          </a:p>
        </p:txBody>
      </p:sp>
      <p:sp>
        <p:nvSpPr>
          <p:cNvPr id="22" name="TextBox 21">
            <a:extLst>
              <a:ext uri="{FF2B5EF4-FFF2-40B4-BE49-F238E27FC236}">
                <a16:creationId xmlns:a16="http://schemas.microsoft.com/office/drawing/2014/main" id="{F52B7E90-4845-B1D0-D0E2-56CFBE9F0179}"/>
              </a:ext>
            </a:extLst>
          </p:cNvPr>
          <p:cNvSpPr txBox="1"/>
          <p:nvPr/>
        </p:nvSpPr>
        <p:spPr>
          <a:xfrm>
            <a:off x="1650913" y="1874752"/>
            <a:ext cx="1143366"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July 20:</a:t>
            </a:r>
            <a:b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NIST, OSTP, UK announce privacy prize challenges</a:t>
            </a:r>
          </a:p>
        </p:txBody>
      </p:sp>
      <p:sp>
        <p:nvSpPr>
          <p:cNvPr id="23" name="TextBox 22">
            <a:extLst>
              <a:ext uri="{FF2B5EF4-FFF2-40B4-BE49-F238E27FC236}">
                <a16:creationId xmlns:a16="http://schemas.microsoft.com/office/drawing/2014/main" id="{33709C79-653B-8BC5-BBE2-4EB8E76692D5}"/>
              </a:ext>
            </a:extLst>
          </p:cNvPr>
          <p:cNvSpPr txBox="1"/>
          <p:nvPr/>
        </p:nvSpPr>
        <p:spPr>
          <a:xfrm>
            <a:off x="4046987" y="4489144"/>
            <a:ext cx="13657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Sept. 8:</a:t>
            </a:r>
            <a:br>
              <a:rPr kumimoji="0" lang="en-US" sz="11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awards five new I-Corps™ Hubs</a:t>
            </a:r>
          </a:p>
        </p:txBody>
      </p:sp>
      <p:sp>
        <p:nvSpPr>
          <p:cNvPr id="24" name="TextBox 23">
            <a:extLst>
              <a:ext uri="{FF2B5EF4-FFF2-40B4-BE49-F238E27FC236}">
                <a16:creationId xmlns:a16="http://schemas.microsoft.com/office/drawing/2014/main" id="{C95BCB85-2320-FF51-B947-5FB43066AF67}"/>
              </a:ext>
            </a:extLst>
          </p:cNvPr>
          <p:cNvSpPr txBox="1"/>
          <p:nvPr/>
        </p:nvSpPr>
        <p:spPr>
          <a:xfrm>
            <a:off x="2769455" y="3608094"/>
            <a:ext cx="1218047" cy="9387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Sept. 7:</a:t>
            </a:r>
            <a:b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DOD partner to advance 5G security</a:t>
            </a:r>
          </a:p>
        </p:txBody>
      </p:sp>
      <p:sp>
        <p:nvSpPr>
          <p:cNvPr id="25" name="TextBox 24">
            <a:extLst>
              <a:ext uri="{FF2B5EF4-FFF2-40B4-BE49-F238E27FC236}">
                <a16:creationId xmlns:a16="http://schemas.microsoft.com/office/drawing/2014/main" id="{3B7FABD5-D8E0-9AC9-D544-45789AC281BE}"/>
              </a:ext>
            </a:extLst>
          </p:cNvPr>
          <p:cNvSpPr txBox="1"/>
          <p:nvPr/>
        </p:nvSpPr>
        <p:spPr>
          <a:xfrm>
            <a:off x="2196170" y="4996651"/>
            <a:ext cx="1804211" cy="600164"/>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Sept. 19:</a:t>
            </a:r>
            <a:br>
              <a:rPr kumimoji="0" lang="en-US" sz="11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a:ea typeface="Open Sans"/>
                <a:cs typeface="Open Sans"/>
              </a:rPr>
              <a:t>Entrepreneurial  Fellows program launches</a:t>
            </a:r>
          </a:p>
        </p:txBody>
      </p:sp>
      <p:sp>
        <p:nvSpPr>
          <p:cNvPr id="26" name="TextBox 25">
            <a:extLst>
              <a:ext uri="{FF2B5EF4-FFF2-40B4-BE49-F238E27FC236}">
                <a16:creationId xmlns:a16="http://schemas.microsoft.com/office/drawing/2014/main" id="{FB43CB6D-DB4F-3E0D-8D90-C8CA84A6E21F}"/>
              </a:ext>
            </a:extLst>
          </p:cNvPr>
          <p:cNvSpPr txBox="1"/>
          <p:nvPr/>
        </p:nvSpPr>
        <p:spPr>
          <a:xfrm>
            <a:off x="3751992" y="2386778"/>
            <a:ext cx="1216927"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Oct. 19:</a:t>
            </a:r>
            <a:b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launches </a:t>
            </a:r>
            <a:r>
              <a:rPr kumimoji="0" lang="en-US" sz="1100" b="0" i="0" u="none" strike="noStrike" kern="1200" cap="none" spc="0" normalizeH="0" baseline="0" noProof="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ExLENT</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program</a:t>
            </a:r>
          </a:p>
        </p:txBody>
      </p:sp>
      <p:sp>
        <p:nvSpPr>
          <p:cNvPr id="27" name="TextBox 26">
            <a:extLst>
              <a:ext uri="{FF2B5EF4-FFF2-40B4-BE49-F238E27FC236}">
                <a16:creationId xmlns:a16="http://schemas.microsoft.com/office/drawing/2014/main" id="{045695E1-9049-8746-6F0D-1A4D48D26C3E}"/>
              </a:ext>
            </a:extLst>
          </p:cNvPr>
          <p:cNvSpPr txBox="1"/>
          <p:nvPr/>
        </p:nvSpPr>
        <p:spPr>
          <a:xfrm>
            <a:off x="5019895" y="1201277"/>
            <a:ext cx="11691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Oct. 27:</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 Micron announce $10M semi. workforce partnership</a:t>
            </a:r>
          </a:p>
        </p:txBody>
      </p:sp>
      <p:sp>
        <p:nvSpPr>
          <p:cNvPr id="28" name="TextBox 27">
            <a:extLst>
              <a:ext uri="{FF2B5EF4-FFF2-40B4-BE49-F238E27FC236}">
                <a16:creationId xmlns:a16="http://schemas.microsoft.com/office/drawing/2014/main" id="{D2CAB7D3-79AD-9899-579E-8A98EE3D90EA}"/>
              </a:ext>
            </a:extLst>
          </p:cNvPr>
          <p:cNvSpPr txBox="1"/>
          <p:nvPr/>
        </p:nvSpPr>
        <p:spPr>
          <a:xfrm>
            <a:off x="5959710" y="1516998"/>
            <a:ext cx="1196704"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Nov. 10:</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announce winners in first phase of NSF, NIST, OSTP, UK privacy prize challenges</a:t>
            </a:r>
          </a:p>
        </p:txBody>
      </p:sp>
      <p:sp>
        <p:nvSpPr>
          <p:cNvPr id="50" name="Title 1">
            <a:extLst>
              <a:ext uri="{FF2B5EF4-FFF2-40B4-BE49-F238E27FC236}">
                <a16:creationId xmlns:a16="http://schemas.microsoft.com/office/drawing/2014/main" id="{CEA3C850-CD88-ADD8-AFC9-8701F520A9FC}"/>
              </a:ext>
            </a:extLst>
          </p:cNvPr>
          <p:cNvSpPr txBox="1">
            <a:spLocks/>
          </p:cNvSpPr>
          <p:nvPr/>
        </p:nvSpPr>
        <p:spPr>
          <a:xfrm>
            <a:off x="148404" y="358525"/>
            <a:ext cx="4071403" cy="861856"/>
          </a:xfrm>
          <a:prstGeom prst="rect">
            <a:avLst/>
          </a:prstGeom>
        </p:spPr>
        <p:txBody>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Ramping up TIP</a:t>
            </a:r>
          </a:p>
        </p:txBody>
      </p:sp>
      <p:sp>
        <p:nvSpPr>
          <p:cNvPr id="51" name="TextBox 50">
            <a:extLst>
              <a:ext uri="{FF2B5EF4-FFF2-40B4-BE49-F238E27FC236}">
                <a16:creationId xmlns:a16="http://schemas.microsoft.com/office/drawing/2014/main" id="{64B56664-D49E-34A2-3D84-E08DD4310427}"/>
              </a:ext>
            </a:extLst>
          </p:cNvPr>
          <p:cNvSpPr txBox="1"/>
          <p:nvPr/>
        </p:nvSpPr>
        <p:spPr>
          <a:xfrm>
            <a:off x="7854150" y="2853670"/>
            <a:ext cx="986259"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JAN</a:t>
            </a:r>
            <a:b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54" name="Oval 53">
            <a:extLst>
              <a:ext uri="{FF2B5EF4-FFF2-40B4-BE49-F238E27FC236}">
                <a16:creationId xmlns:a16="http://schemas.microsoft.com/office/drawing/2014/main" id="{16541429-A718-1659-272F-8B195FFEA203}"/>
              </a:ext>
            </a:extLst>
          </p:cNvPr>
          <p:cNvSpPr/>
          <p:nvPr/>
        </p:nvSpPr>
        <p:spPr>
          <a:xfrm rot="19031362">
            <a:off x="4903142" y="4268658"/>
            <a:ext cx="91440" cy="91440"/>
          </a:xfrm>
          <a:prstGeom prst="ellipse">
            <a:avLst/>
          </a:prstGeom>
          <a:solidFill>
            <a:schemeClr val="bg1"/>
          </a:solidFill>
          <a:ln w="38100">
            <a:solidFill>
              <a:srgbClr val="00758D"/>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5" name="TextBox 64">
            <a:extLst>
              <a:ext uri="{FF2B5EF4-FFF2-40B4-BE49-F238E27FC236}">
                <a16:creationId xmlns:a16="http://schemas.microsoft.com/office/drawing/2014/main" id="{8ED3AFB6-0233-9D89-F217-8C9F8B18C410}"/>
              </a:ext>
            </a:extLst>
          </p:cNvPr>
          <p:cNvSpPr txBox="1"/>
          <p:nvPr/>
        </p:nvSpPr>
        <p:spPr>
          <a:xfrm>
            <a:off x="6878819" y="1574285"/>
            <a:ext cx="1136919" cy="127727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Jan. 10:</a:t>
            </a:r>
            <a:b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 </a:t>
            </a:r>
            <a:r>
              <a:rPr kumimoji="0" lang="en-US" sz="1100" b="0" i="0" u="none" strike="noStrike" kern="1200" cap="none" spc="0" normalizeH="0" baseline="0" noProof="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NobleReach</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Emerge announce biotechnology investment</a:t>
            </a:r>
          </a:p>
        </p:txBody>
      </p:sp>
      <p:pic>
        <p:nvPicPr>
          <p:cNvPr id="67" name="Picture 16">
            <a:extLst>
              <a:ext uri="{FF2B5EF4-FFF2-40B4-BE49-F238E27FC236}">
                <a16:creationId xmlns:a16="http://schemas.microsoft.com/office/drawing/2014/main" id="{57E97682-BF7E-A4B4-7BFA-BD1B55FC7C90}"/>
              </a:ext>
            </a:extLst>
          </p:cNvPr>
          <p:cNvPicPr>
            <a:picLocks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142018" y="1016067"/>
            <a:ext cx="784380" cy="499462"/>
          </a:xfrm>
          <a:prstGeom prst="roundRect">
            <a:avLst>
              <a:gd name="adj" fmla="val 5513"/>
            </a:avLst>
          </a:prstGeom>
          <a:solidFill>
            <a:srgbClr val="143661"/>
          </a:solidFill>
          <a:ln>
            <a:solidFill>
              <a:schemeClr val="bg1">
                <a:lumMod val="75000"/>
              </a:schemeClr>
            </a:solidFill>
          </a:ln>
          <a:effectLst>
            <a:outerShdw blurRad="76200" dist="50800" dir="2700000" algn="tl" rotWithShape="0">
              <a:schemeClr val="tx1">
                <a:lumMod val="65000"/>
                <a:lumOff val="35000"/>
                <a:alpha val="33000"/>
              </a:schemeClr>
            </a:outerShdw>
          </a:effectLst>
        </p:spPr>
      </p:pic>
      <p:sp>
        <p:nvSpPr>
          <p:cNvPr id="68" name="TextBox 67">
            <a:extLst>
              <a:ext uri="{FF2B5EF4-FFF2-40B4-BE49-F238E27FC236}">
                <a16:creationId xmlns:a16="http://schemas.microsoft.com/office/drawing/2014/main" id="{976B0A95-A30F-9FA5-CFC4-6A4EFD2678F8}"/>
              </a:ext>
            </a:extLst>
          </p:cNvPr>
          <p:cNvSpPr txBox="1"/>
          <p:nvPr/>
        </p:nvSpPr>
        <p:spPr>
          <a:xfrm>
            <a:off x="137310" y="4539673"/>
            <a:ext cx="138119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Jan. 21, 2022</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 Intel announce $100M </a:t>
            </a:r>
            <a:r>
              <a:rPr kumimoji="0" lang="en-US" sz="1100" b="0" i="0" u="none" strike="noStrike" kern="1200" cap="none" spc="-5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semi.</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workforce partnership</a:t>
            </a:r>
          </a:p>
        </p:txBody>
      </p:sp>
      <p:pic>
        <p:nvPicPr>
          <p:cNvPr id="69" name="Picture 12">
            <a:extLst>
              <a:ext uri="{FF2B5EF4-FFF2-40B4-BE49-F238E27FC236}">
                <a16:creationId xmlns:a16="http://schemas.microsoft.com/office/drawing/2014/main" id="{7096E0CD-52A2-19E2-4C5F-59DBF31FEFA3}"/>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l="-12114" t="-20949" r="-17763" b="-15269"/>
          <a:stretch/>
        </p:blipFill>
        <p:spPr bwMode="auto">
          <a:xfrm>
            <a:off x="224645" y="5513685"/>
            <a:ext cx="691101" cy="328255"/>
          </a:xfrm>
          <a:prstGeom prst="roundRect">
            <a:avLst>
              <a:gd name="adj" fmla="val 5503"/>
            </a:avLst>
          </a:prstGeom>
          <a:solidFill>
            <a:schemeClr val="bg1"/>
          </a:solidFill>
          <a:ln>
            <a:solidFill>
              <a:schemeClr val="bg2">
                <a:lumMod val="75000"/>
              </a:schemeClr>
            </a:solidFill>
          </a:ln>
        </p:spPr>
      </p:pic>
      <p:pic>
        <p:nvPicPr>
          <p:cNvPr id="70" name="Picture 4">
            <a:extLst>
              <a:ext uri="{FF2B5EF4-FFF2-40B4-BE49-F238E27FC236}">
                <a16:creationId xmlns:a16="http://schemas.microsoft.com/office/drawing/2014/main" id="{9D5195F3-D5A3-7BD1-B9B8-745B37A4BBE8}"/>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5031" y="2303549"/>
            <a:ext cx="822960" cy="457200"/>
          </a:xfrm>
          <a:prstGeom prst="roundRect">
            <a:avLst>
              <a:gd name="adj" fmla="val 11421"/>
            </a:avLst>
          </a:prstGeom>
          <a:noFill/>
          <a:effectLst>
            <a:outerShdw blurRad="50800" dist="38100" dir="2700000" algn="tl" rotWithShape="0">
              <a:schemeClr val="bg2">
                <a:lumMod val="75000"/>
                <a:alpha val="36000"/>
              </a:schemeClr>
            </a:outerShdw>
          </a:effectLst>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9FB85869-0C0E-501D-1EA9-B26B787BE98A}"/>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1889210" y="1319064"/>
            <a:ext cx="825240" cy="474535"/>
          </a:xfrm>
          <a:prstGeom prst="roundRect">
            <a:avLst>
              <a:gd name="adj" fmla="val 7140"/>
            </a:avLst>
          </a:prstGeom>
          <a:solidFill>
            <a:schemeClr val="bg1"/>
          </a:solidFill>
          <a:ln>
            <a:solidFill>
              <a:schemeClr val="bg2">
                <a:lumMod val="75000"/>
              </a:schemeClr>
            </a:solidFill>
          </a:ln>
          <a:effectLst>
            <a:outerShdw blurRad="50800" dist="38100" dir="2700000" algn="tl" rotWithShape="0">
              <a:schemeClr val="bg2">
                <a:lumMod val="75000"/>
                <a:alpha val="36000"/>
              </a:schemeClr>
            </a:outerShdw>
          </a:effectLst>
        </p:spPr>
      </p:pic>
      <p:pic>
        <p:nvPicPr>
          <p:cNvPr id="72" name="Picture 8" descr="banner securely advancing 5g technologies and communications">
            <a:extLst>
              <a:ext uri="{FF2B5EF4-FFF2-40B4-BE49-F238E27FC236}">
                <a16:creationId xmlns:a16="http://schemas.microsoft.com/office/drawing/2014/main" id="{7731E7A2-672E-7495-B26E-7AC0FB9D95DB}"/>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27771" y="4534902"/>
            <a:ext cx="914400" cy="457200"/>
          </a:xfrm>
          <a:prstGeom prst="roundRect">
            <a:avLst>
              <a:gd name="adj" fmla="val 5503"/>
            </a:avLst>
          </a:prstGeom>
          <a:noFill/>
          <a:effectLst>
            <a:outerShdw blurRad="50800" dist="38100" dir="2700000" algn="tl" rotWithShape="0">
              <a:schemeClr val="bg2">
                <a:lumMod val="75000"/>
                <a:alpha val="36000"/>
              </a:schemeClr>
            </a:outerShdw>
          </a:effectLst>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AC8A16B4-CD9F-3F16-836C-999C3B0F25CD}"/>
              </a:ext>
            </a:extLst>
          </p:cNvPr>
          <p:cNvGrpSpPr/>
          <p:nvPr/>
        </p:nvGrpSpPr>
        <p:grpSpPr>
          <a:xfrm>
            <a:off x="4087670" y="3963155"/>
            <a:ext cx="1005637" cy="500319"/>
            <a:chOff x="7197745" y="4942846"/>
            <a:chExt cx="1505389" cy="868680"/>
          </a:xfrm>
        </p:grpSpPr>
        <p:pic>
          <p:nvPicPr>
            <p:cNvPr id="74" name="Picture 16">
              <a:extLst>
                <a:ext uri="{FF2B5EF4-FFF2-40B4-BE49-F238E27FC236}">
                  <a16:creationId xmlns:a16="http://schemas.microsoft.com/office/drawing/2014/main" id="{D6A1D5CC-11E5-001F-2A6A-E0B808D54303}"/>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l="-9621" t="-230" r="-9792"/>
            <a:stretch/>
          </p:blipFill>
          <p:spPr bwMode="auto">
            <a:xfrm>
              <a:off x="7230950" y="4942846"/>
              <a:ext cx="1472184" cy="868680"/>
            </a:xfrm>
            <a:prstGeom prst="roundRect">
              <a:avLst>
                <a:gd name="adj" fmla="val 5513"/>
              </a:avLst>
            </a:prstGeom>
            <a:solidFill>
              <a:srgbClr val="143661"/>
            </a:solidFill>
            <a:ln>
              <a:noFill/>
            </a:ln>
            <a:effectLst>
              <a:outerShdw blurRad="76200" dist="50800" dir="2700000" algn="tl" rotWithShape="0">
                <a:schemeClr val="tx1">
                  <a:lumMod val="65000"/>
                  <a:lumOff val="35000"/>
                  <a:alpha val="33000"/>
                </a:schemeClr>
              </a:outerShdw>
            </a:effectLst>
          </p:spPr>
        </p:pic>
        <p:sp>
          <p:nvSpPr>
            <p:cNvPr id="75" name="Rectangle 74">
              <a:extLst>
                <a:ext uri="{FF2B5EF4-FFF2-40B4-BE49-F238E27FC236}">
                  <a16:creationId xmlns:a16="http://schemas.microsoft.com/office/drawing/2014/main" id="{D5FC4CA3-E928-F3E7-7347-F1652D7FBED9}"/>
                </a:ext>
              </a:extLst>
            </p:cNvPr>
            <p:cNvSpPr/>
            <p:nvPr/>
          </p:nvSpPr>
          <p:spPr>
            <a:xfrm>
              <a:off x="7197745" y="5290570"/>
              <a:ext cx="1367810" cy="0"/>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I-Corps™</a:t>
              </a:r>
            </a:p>
          </p:txBody>
        </p:sp>
      </p:grpSp>
      <p:pic>
        <p:nvPicPr>
          <p:cNvPr id="76" name="Picture 14" descr="Activate">
            <a:extLst>
              <a:ext uri="{FF2B5EF4-FFF2-40B4-BE49-F238E27FC236}">
                <a16:creationId xmlns:a16="http://schemas.microsoft.com/office/drawing/2014/main" id="{105A9C8F-BFE8-534B-FEFB-BFFF2F757FFB}"/>
              </a:ext>
            </a:extLst>
          </p:cNvPr>
          <p:cNvPicPr>
            <a:picLocks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4166" t="-34113" r="-5276" b="-48829"/>
          <a:stretch/>
        </p:blipFill>
        <p:spPr bwMode="auto">
          <a:xfrm>
            <a:off x="3234488" y="5596815"/>
            <a:ext cx="684671" cy="328255"/>
          </a:xfrm>
          <a:prstGeom prst="roundRect">
            <a:avLst>
              <a:gd name="adj" fmla="val 7098"/>
            </a:avLst>
          </a:prstGeom>
          <a:solidFill>
            <a:schemeClr val="bg1"/>
          </a:solidFill>
          <a:ln>
            <a:solidFill>
              <a:schemeClr val="bg2">
                <a:lumMod val="75000"/>
              </a:schemeClr>
            </a:solidFill>
          </a:ln>
          <a:effectLst>
            <a:outerShdw blurRad="50800" dist="38100" dir="2700000" algn="tl" rotWithShape="0">
              <a:schemeClr val="bg2">
                <a:lumMod val="75000"/>
                <a:alpha val="36000"/>
              </a:schemeClr>
            </a:outerShdw>
          </a:effectLst>
        </p:spPr>
      </p:pic>
      <p:sp>
        <p:nvSpPr>
          <p:cNvPr id="77" name="TextBox 76">
            <a:extLst>
              <a:ext uri="{FF2B5EF4-FFF2-40B4-BE49-F238E27FC236}">
                <a16:creationId xmlns:a16="http://schemas.microsoft.com/office/drawing/2014/main" id="{0CCBD9A7-41CD-2FD1-7CA9-2738F49B335A}"/>
              </a:ext>
            </a:extLst>
          </p:cNvPr>
          <p:cNvSpPr txBox="1"/>
          <p:nvPr/>
        </p:nvSpPr>
        <p:spPr>
          <a:xfrm>
            <a:off x="137310" y="3637013"/>
            <a:ext cx="1431453"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rPr>
              <a:t>Feb. 15, 2022</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Pathways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enable Open-Source Ecosystems launches</a:t>
            </a:r>
          </a:p>
        </p:txBody>
      </p:sp>
      <p:pic>
        <p:nvPicPr>
          <p:cNvPr id="78" name="Picture 2" descr="Gallery | Micron Technologies, Inc">
            <a:extLst>
              <a:ext uri="{FF2B5EF4-FFF2-40B4-BE49-F238E27FC236}">
                <a16:creationId xmlns:a16="http://schemas.microsoft.com/office/drawing/2014/main" id="{D951287F-90B5-E4BA-C91A-5BE14F3079D1}"/>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l="-3690" t="-62888" r="-3360" b="-65945"/>
          <a:stretch/>
        </p:blipFill>
        <p:spPr bwMode="auto">
          <a:xfrm>
            <a:off x="5105514" y="768030"/>
            <a:ext cx="836741" cy="434335"/>
          </a:xfrm>
          <a:prstGeom prst="roundRect">
            <a:avLst>
              <a:gd name="adj" fmla="val 6480"/>
            </a:avLst>
          </a:prstGeom>
          <a:solidFill>
            <a:schemeClr val="bg1"/>
          </a:solidFill>
          <a:ln>
            <a:solidFill>
              <a:schemeClr val="bg2">
                <a:lumMod val="75000"/>
              </a:schemeClr>
            </a:solidFill>
          </a:ln>
          <a:effectLst>
            <a:outerShdw blurRad="50800" dist="38100" dir="2700000" algn="tl" rotWithShape="0">
              <a:schemeClr val="bg2">
                <a:lumMod val="75000"/>
                <a:alpha val="36000"/>
              </a:schemeClr>
            </a:outerShdw>
          </a:effectLst>
        </p:spPr>
      </p:pic>
      <p:pic>
        <p:nvPicPr>
          <p:cNvPr id="79" name="Picture 78" descr="A group of people in a pool&#10;&#10;Description automatically generated with low confidence">
            <a:extLst>
              <a:ext uri="{FF2B5EF4-FFF2-40B4-BE49-F238E27FC236}">
                <a16:creationId xmlns:a16="http://schemas.microsoft.com/office/drawing/2014/main" id="{1CC6168F-AD6F-ABF8-179E-B6887C4321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12028" y="1919915"/>
            <a:ext cx="773908" cy="457200"/>
          </a:xfrm>
          <a:prstGeom prst="rect">
            <a:avLst/>
          </a:prstGeom>
        </p:spPr>
      </p:pic>
      <p:pic>
        <p:nvPicPr>
          <p:cNvPr id="80" name="Picture 79">
            <a:extLst>
              <a:ext uri="{FF2B5EF4-FFF2-40B4-BE49-F238E27FC236}">
                <a16:creationId xmlns:a16="http://schemas.microsoft.com/office/drawing/2014/main" id="{07D6B26B-109A-DA5F-6940-5E587EF811BE}"/>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6101206" y="966962"/>
            <a:ext cx="812350" cy="475695"/>
          </a:xfrm>
          <a:prstGeom prst="roundRect">
            <a:avLst>
              <a:gd name="adj" fmla="val 7140"/>
            </a:avLst>
          </a:prstGeom>
          <a:solidFill>
            <a:schemeClr val="bg1"/>
          </a:solidFill>
          <a:ln>
            <a:solidFill>
              <a:schemeClr val="bg2">
                <a:lumMod val="75000"/>
              </a:schemeClr>
            </a:solidFill>
          </a:ln>
          <a:effectLst>
            <a:outerShdw blurRad="50800" dist="38100" dir="2700000" algn="tl" rotWithShape="0">
              <a:schemeClr val="bg2">
                <a:lumMod val="75000"/>
                <a:alpha val="36000"/>
              </a:schemeClr>
            </a:outerShdw>
          </a:effectLst>
        </p:spPr>
      </p:pic>
      <p:sp>
        <p:nvSpPr>
          <p:cNvPr id="81" name="TextBox 80">
            <a:extLst>
              <a:ext uri="{FF2B5EF4-FFF2-40B4-BE49-F238E27FC236}">
                <a16:creationId xmlns:a16="http://schemas.microsoft.com/office/drawing/2014/main" id="{C8BCD25D-3FCF-2113-736E-EB436A880DD4}"/>
              </a:ext>
            </a:extLst>
          </p:cNvPr>
          <p:cNvSpPr txBox="1"/>
          <p:nvPr/>
        </p:nvSpPr>
        <p:spPr>
          <a:xfrm>
            <a:off x="8031701" y="1108054"/>
            <a:ext cx="1472001"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Jan. 26:</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announce cross-sector partnership with Ericsson, Intel, IBM, and Samsung on its </a:t>
            </a:r>
            <a:r>
              <a:rPr kumimoji="0" lang="en-US" sz="1100" b="0" i="0" u="none" strike="noStrike" kern="1200" cap="none" spc="0" normalizeH="0" baseline="0" noProof="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FuSe</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program</a:t>
            </a:r>
          </a:p>
        </p:txBody>
      </p:sp>
      <p:pic>
        <p:nvPicPr>
          <p:cNvPr id="83" name="Picture 16">
            <a:extLst>
              <a:ext uri="{FF2B5EF4-FFF2-40B4-BE49-F238E27FC236}">
                <a16:creationId xmlns:a16="http://schemas.microsoft.com/office/drawing/2014/main" id="{7C9FC79C-8300-82EC-412B-B1585ABF255F}"/>
              </a:ext>
            </a:extLst>
          </p:cNvPr>
          <p:cNvPicPr>
            <a:picLocks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8128347" y="594058"/>
            <a:ext cx="882769" cy="457200"/>
          </a:xfrm>
          <a:prstGeom prst="roundRect">
            <a:avLst>
              <a:gd name="adj" fmla="val 5513"/>
            </a:avLst>
          </a:prstGeom>
          <a:solidFill>
            <a:srgbClr val="143661"/>
          </a:solidFill>
          <a:ln>
            <a:noFill/>
          </a:ln>
          <a:effectLst>
            <a:outerShdw blurRad="76200" dist="50800" dir="2700000" algn="tl" rotWithShape="0">
              <a:schemeClr val="tx1">
                <a:lumMod val="65000"/>
                <a:lumOff val="35000"/>
                <a:alpha val="33000"/>
              </a:schemeClr>
            </a:outerShdw>
          </a:effectLst>
        </p:spPr>
      </p:pic>
      <p:sp>
        <p:nvSpPr>
          <p:cNvPr id="84" name="hcSlide1Header">
            <a:extLst>
              <a:ext uri="{FF2B5EF4-FFF2-40B4-BE49-F238E27FC236}">
                <a16:creationId xmlns:a16="http://schemas.microsoft.com/office/drawing/2014/main" id="{C819EE84-8CB8-6DA1-1C55-510A0CFF04A4}"/>
              </a:ext>
            </a:extLst>
          </p:cNvPr>
          <p:cNvSpPr txBox="1"/>
          <p:nvPr/>
        </p:nvSpPr>
        <p:spPr>
          <a:xfrm>
            <a:off x="4949372" y="-76107"/>
            <a:ext cx="184731"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9" name="Picture 16">
            <a:extLst>
              <a:ext uri="{FF2B5EF4-FFF2-40B4-BE49-F238E27FC236}">
                <a16:creationId xmlns:a16="http://schemas.microsoft.com/office/drawing/2014/main" id="{4C8393EA-C762-1DC8-CE1E-854C51FAC42F}"/>
              </a:ext>
            </a:extLst>
          </p:cNvPr>
          <p:cNvPicPr>
            <a:picLocks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8105841" y="4262714"/>
            <a:ext cx="882769" cy="457200"/>
          </a:xfrm>
          <a:prstGeom prst="roundRect">
            <a:avLst>
              <a:gd name="adj" fmla="val 5513"/>
            </a:avLst>
          </a:prstGeom>
          <a:solidFill>
            <a:srgbClr val="143661"/>
          </a:solidFill>
          <a:ln>
            <a:noFill/>
          </a:ln>
          <a:effectLst>
            <a:outerShdw blurRad="76200" dist="50800" dir="2700000" algn="tl" rotWithShape="0">
              <a:schemeClr val="tx1">
                <a:lumMod val="65000"/>
                <a:lumOff val="35000"/>
                <a:alpha val="33000"/>
              </a:schemeClr>
            </a:outerShdw>
          </a:effectLst>
        </p:spPr>
      </p:pic>
      <p:sp>
        <p:nvSpPr>
          <p:cNvPr id="90" name="TextBox 89">
            <a:extLst>
              <a:ext uri="{FF2B5EF4-FFF2-40B4-BE49-F238E27FC236}">
                <a16:creationId xmlns:a16="http://schemas.microsoft.com/office/drawing/2014/main" id="{5002E8A1-730E-5E55-358D-28845ABBEABD}"/>
              </a:ext>
            </a:extLst>
          </p:cNvPr>
          <p:cNvSpPr txBox="1"/>
          <p:nvPr/>
        </p:nvSpPr>
        <p:spPr>
          <a:xfrm>
            <a:off x="7873572" y="3663912"/>
            <a:ext cx="1137544"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Feb 8:</a:t>
            </a:r>
            <a:b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launches </a:t>
            </a: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mn-ea"/>
                <a:cs typeface="+mn-cs"/>
              </a:rPr>
              <a:t>ART program</a:t>
            </a:r>
            <a:endPar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TextBox 90">
            <a:extLst>
              <a:ext uri="{FF2B5EF4-FFF2-40B4-BE49-F238E27FC236}">
                <a16:creationId xmlns:a16="http://schemas.microsoft.com/office/drawing/2014/main" id="{33EA80B8-BA3B-3CFA-BAE7-31BDB4FC1542}"/>
              </a:ext>
            </a:extLst>
          </p:cNvPr>
          <p:cNvSpPr txBox="1"/>
          <p:nvPr/>
        </p:nvSpPr>
        <p:spPr>
          <a:xfrm>
            <a:off x="9230231" y="3405971"/>
            <a:ext cx="784380"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FEB</a:t>
            </a:r>
            <a:b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95" name="TextBox 94">
            <a:extLst>
              <a:ext uri="{FF2B5EF4-FFF2-40B4-BE49-F238E27FC236}">
                <a16:creationId xmlns:a16="http://schemas.microsoft.com/office/drawing/2014/main" id="{DD2B6B72-573A-376A-2B11-74DD5FB4717E}"/>
              </a:ext>
            </a:extLst>
          </p:cNvPr>
          <p:cNvSpPr txBox="1"/>
          <p:nvPr/>
        </p:nvSpPr>
        <p:spPr>
          <a:xfrm>
            <a:off x="9887487" y="3411749"/>
            <a:ext cx="780374"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MAR 2023</a:t>
            </a:r>
          </a:p>
        </p:txBody>
      </p:sp>
      <p:sp>
        <p:nvSpPr>
          <p:cNvPr id="98" name="TextBox 97">
            <a:extLst>
              <a:ext uri="{FF2B5EF4-FFF2-40B4-BE49-F238E27FC236}">
                <a16:creationId xmlns:a16="http://schemas.microsoft.com/office/drawing/2014/main" id="{19A3C6E4-4EF0-4BEB-0FA9-AA32D5A47630}"/>
              </a:ext>
            </a:extLst>
          </p:cNvPr>
          <p:cNvSpPr txBox="1"/>
          <p:nvPr/>
        </p:nvSpPr>
        <p:spPr>
          <a:xfrm>
            <a:off x="9004738" y="4055639"/>
            <a:ext cx="975665" cy="9387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Mar 15:</a:t>
            </a:r>
            <a:b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launches Proto-OKN program</a:t>
            </a:r>
          </a:p>
        </p:txBody>
      </p:sp>
      <p:sp>
        <p:nvSpPr>
          <p:cNvPr id="106" name="TextBox 105">
            <a:extLst>
              <a:ext uri="{FF2B5EF4-FFF2-40B4-BE49-F238E27FC236}">
                <a16:creationId xmlns:a16="http://schemas.microsoft.com/office/drawing/2014/main" id="{715E0A77-3E4F-47DE-DE61-0F51336D3569}"/>
              </a:ext>
            </a:extLst>
          </p:cNvPr>
          <p:cNvSpPr txBox="1"/>
          <p:nvPr/>
        </p:nvSpPr>
        <p:spPr>
          <a:xfrm>
            <a:off x="10709081" y="2813215"/>
            <a:ext cx="784380"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APR</a:t>
            </a:r>
            <a:b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107" name="TextBox 106">
            <a:extLst>
              <a:ext uri="{FF2B5EF4-FFF2-40B4-BE49-F238E27FC236}">
                <a16:creationId xmlns:a16="http://schemas.microsoft.com/office/drawing/2014/main" id="{A073E3D4-9BAF-1D62-3C2E-EDCDB5BBDDAD}"/>
              </a:ext>
            </a:extLst>
          </p:cNvPr>
          <p:cNvSpPr txBox="1"/>
          <p:nvPr/>
        </p:nvSpPr>
        <p:spPr>
          <a:xfrm>
            <a:off x="10793931" y="640875"/>
            <a:ext cx="123532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Apr 27:</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hosts first- ever industry partnership summit</a:t>
            </a:r>
          </a:p>
        </p:txBody>
      </p:sp>
      <p:sp>
        <p:nvSpPr>
          <p:cNvPr id="108" name="TextBox 107">
            <a:extLst>
              <a:ext uri="{FF2B5EF4-FFF2-40B4-BE49-F238E27FC236}">
                <a16:creationId xmlns:a16="http://schemas.microsoft.com/office/drawing/2014/main" id="{3B4CD625-958D-0C6D-8DA6-1D4344093DAE}"/>
              </a:ext>
            </a:extLst>
          </p:cNvPr>
          <p:cNvSpPr txBox="1"/>
          <p:nvPr/>
        </p:nvSpPr>
        <p:spPr>
          <a:xfrm>
            <a:off x="11534682" y="3405971"/>
            <a:ext cx="784380" cy="492443"/>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MAY</a:t>
            </a:r>
            <a:b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lang="en-US" sz="1300" b="1" i="1">
                <a:solidFill>
                  <a:srgbClr val="D3B34E"/>
                </a:solidFill>
                <a:latin typeface="Open Sans" panose="020B0606030504020204" pitchFamily="34" charset="0"/>
                <a:ea typeface="Open Sans" panose="020B0606030504020204" pitchFamily="34" charset="0"/>
                <a:cs typeface="Open Sans" panose="020B0606030504020204" pitchFamily="34" charset="0"/>
              </a:rPr>
              <a:t>2023</a:t>
            </a:r>
          </a:p>
        </p:txBody>
      </p:sp>
      <p:sp>
        <p:nvSpPr>
          <p:cNvPr id="109" name="TextBox 108">
            <a:extLst>
              <a:ext uri="{FF2B5EF4-FFF2-40B4-BE49-F238E27FC236}">
                <a16:creationId xmlns:a16="http://schemas.microsoft.com/office/drawing/2014/main" id="{C230C17E-543C-080C-7B7F-16BC54CD5915}"/>
              </a:ext>
            </a:extLst>
          </p:cNvPr>
          <p:cNvSpPr txBox="1"/>
          <p:nvPr/>
        </p:nvSpPr>
        <p:spPr>
          <a:xfrm>
            <a:off x="9572335" y="2061676"/>
            <a:ext cx="1196704"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Apr. 3:</a:t>
            </a:r>
            <a:b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announce 100 teams advancing to Vital Prize Challenge</a:t>
            </a:r>
          </a:p>
        </p:txBody>
      </p:sp>
      <p:pic>
        <p:nvPicPr>
          <p:cNvPr id="112" name="Picture 16">
            <a:extLst>
              <a:ext uri="{FF2B5EF4-FFF2-40B4-BE49-F238E27FC236}">
                <a16:creationId xmlns:a16="http://schemas.microsoft.com/office/drawing/2014/main" id="{FD53C22E-6FC2-B603-9AF3-1AFED648E084}"/>
              </a:ext>
            </a:extLst>
          </p:cNvPr>
          <p:cNvPicPr>
            <a:picLocks noChangeArrowheads="1"/>
          </p:cNvPicPr>
          <p:nvPr/>
        </p:nvPicPr>
        <p:blipFill>
          <a:blip r:embed="rId14" cstate="screen">
            <a:extLst>
              <a:ext uri="{28A0092B-C50C-407E-A947-70E740481C1C}">
                <a14:useLocalDpi xmlns:a14="http://schemas.microsoft.com/office/drawing/2010/main"/>
              </a:ext>
            </a:extLst>
          </a:blip>
          <a:srcRect/>
          <a:stretch/>
        </p:blipFill>
        <p:spPr bwMode="auto">
          <a:xfrm>
            <a:off x="9901688" y="1547436"/>
            <a:ext cx="784380" cy="499462"/>
          </a:xfrm>
          <a:prstGeom prst="roundRect">
            <a:avLst>
              <a:gd name="adj" fmla="val 5513"/>
            </a:avLst>
          </a:prstGeom>
          <a:solidFill>
            <a:srgbClr val="143661"/>
          </a:solidFill>
          <a:ln>
            <a:solidFill>
              <a:schemeClr val="bg1">
                <a:lumMod val="75000"/>
              </a:schemeClr>
            </a:solidFill>
          </a:ln>
          <a:effectLst>
            <a:outerShdw blurRad="76200" dist="50800" dir="2700000" algn="tl" rotWithShape="0">
              <a:schemeClr val="tx1">
                <a:lumMod val="65000"/>
                <a:lumOff val="35000"/>
                <a:alpha val="33000"/>
              </a:schemeClr>
            </a:outerShdw>
          </a:effectLst>
        </p:spPr>
      </p:pic>
      <p:sp>
        <p:nvSpPr>
          <p:cNvPr id="113" name="TextBox 112">
            <a:extLst>
              <a:ext uri="{FF2B5EF4-FFF2-40B4-BE49-F238E27FC236}">
                <a16:creationId xmlns:a16="http://schemas.microsoft.com/office/drawing/2014/main" id="{51AF5A8D-F63C-0017-DEF8-00AEDFB023C0}"/>
              </a:ext>
            </a:extLst>
          </p:cNvPr>
          <p:cNvSpPr txBox="1"/>
          <p:nvPr/>
        </p:nvSpPr>
        <p:spPr>
          <a:xfrm>
            <a:off x="10807735" y="1526195"/>
            <a:ext cx="1235320" cy="12772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Apr 25:</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a:ea typeface="Open Sans"/>
                <a:cs typeface="Open Sans"/>
              </a:rPr>
              <a:t>NSF launches new $9.5 million opportunity to support NSF Engines</a:t>
            </a:r>
          </a:p>
        </p:txBody>
      </p:sp>
      <p:sp>
        <p:nvSpPr>
          <p:cNvPr id="115" name="TextBox 114">
            <a:extLst>
              <a:ext uri="{FF2B5EF4-FFF2-40B4-BE49-F238E27FC236}">
                <a16:creationId xmlns:a16="http://schemas.microsoft.com/office/drawing/2014/main" id="{0D2FDA7F-B443-FA7B-4A4D-88361B051642}"/>
              </a:ext>
            </a:extLst>
          </p:cNvPr>
          <p:cNvSpPr txBox="1"/>
          <p:nvPr/>
        </p:nvSpPr>
        <p:spPr>
          <a:xfrm>
            <a:off x="10342301" y="3772099"/>
            <a:ext cx="1320418" cy="127727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t>May 11:</a:t>
            </a:r>
            <a:br>
              <a:rPr lang="en-US" sz="1100" b="1" i="1">
                <a:solidFill>
                  <a:srgbClr val="D3B34E"/>
                </a:solidFill>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announces the first-ever </a:t>
            </a:r>
            <a:b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1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NSF Engines, program awards to 44 unique teams</a:t>
            </a:r>
          </a:p>
        </p:txBody>
      </p:sp>
      <p:pic>
        <p:nvPicPr>
          <p:cNvPr id="117" name="Picture 16">
            <a:extLst>
              <a:ext uri="{FF2B5EF4-FFF2-40B4-BE49-F238E27FC236}">
                <a16:creationId xmlns:a16="http://schemas.microsoft.com/office/drawing/2014/main" id="{D8604123-9765-66BF-C97E-63C1AD83F4B1}"/>
              </a:ext>
            </a:extLst>
          </p:cNvPr>
          <p:cNvPicPr>
            <a:picLocks noChangeArrowheads="1"/>
          </p:cNvPicPr>
          <p:nvPr/>
        </p:nvPicPr>
        <p:blipFill>
          <a:blip r:embed="rId15" cstate="screen">
            <a:extLst>
              <a:ext uri="{28A0092B-C50C-407E-A947-70E740481C1C}">
                <a14:useLocalDpi xmlns:a14="http://schemas.microsoft.com/office/drawing/2010/main"/>
              </a:ext>
            </a:extLst>
          </a:blip>
          <a:srcRect/>
          <a:stretch/>
        </p:blipFill>
        <p:spPr bwMode="auto">
          <a:xfrm>
            <a:off x="10803106" y="5034220"/>
            <a:ext cx="784380" cy="499462"/>
          </a:xfrm>
          <a:prstGeom prst="roundRect">
            <a:avLst>
              <a:gd name="adj" fmla="val 5513"/>
            </a:avLst>
          </a:prstGeom>
          <a:solidFill>
            <a:srgbClr val="143661"/>
          </a:solidFill>
          <a:ln>
            <a:solidFill>
              <a:schemeClr val="bg1">
                <a:lumMod val="75000"/>
              </a:schemeClr>
            </a:solidFill>
          </a:ln>
          <a:effectLst>
            <a:outerShdw blurRad="76200" dist="50800" dir="2700000" algn="tl" rotWithShape="0">
              <a:schemeClr val="tx1">
                <a:lumMod val="65000"/>
                <a:lumOff val="35000"/>
                <a:alpha val="33000"/>
              </a:schemeClr>
            </a:outerShdw>
          </a:effectLst>
        </p:spPr>
      </p:pic>
      <p:sp>
        <p:nvSpPr>
          <p:cNvPr id="118" name="flSlide5Footer" descr="  ">
            <a:extLst>
              <a:ext uri="{FF2B5EF4-FFF2-40B4-BE49-F238E27FC236}">
                <a16:creationId xmlns:a16="http://schemas.microsoft.com/office/drawing/2014/main" id="{EEA84711-9F5D-4DB4-41DF-D1E5DF74F4BE}"/>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119" name="hcSlide5Header">
            <a:extLst>
              <a:ext uri="{FF2B5EF4-FFF2-40B4-BE49-F238E27FC236}">
                <a16:creationId xmlns:a16="http://schemas.microsoft.com/office/drawing/2014/main" id="{358A2DDC-8535-B218-6AF8-50ADB2B1DE44}"/>
              </a:ext>
            </a:extLst>
          </p:cNvPr>
          <p:cNvSpPr txBox="1"/>
          <p:nvPr/>
        </p:nvSpPr>
        <p:spPr>
          <a:xfrm>
            <a:off x="5994400" y="0"/>
            <a:ext cx="184731" cy="369332"/>
          </a:xfrm>
          <a:prstGeom prst="rect">
            <a:avLst/>
          </a:prstGeom>
          <a:noFill/>
        </p:spPr>
        <p:txBody>
          <a:bodyPr vert="horz" wrap="none" rtlCol="0">
            <a:spAutoFit/>
          </a:bodyPr>
          <a:lstStyle/>
          <a:p>
            <a:endParaRPr lang="en-US"/>
          </a:p>
        </p:txBody>
      </p:sp>
      <p:cxnSp>
        <p:nvCxnSpPr>
          <p:cNvPr id="122" name="Straight Connector 121">
            <a:extLst>
              <a:ext uri="{FF2B5EF4-FFF2-40B4-BE49-F238E27FC236}">
                <a16:creationId xmlns:a16="http://schemas.microsoft.com/office/drawing/2014/main" id="{11592293-891D-66B1-B462-4E80778C9A9E}"/>
              </a:ext>
            </a:extLst>
          </p:cNvPr>
          <p:cNvCxnSpPr/>
          <p:nvPr/>
        </p:nvCxnSpPr>
        <p:spPr>
          <a:xfrm>
            <a:off x="276400" y="3378684"/>
            <a:ext cx="1180546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FF364D12-CB80-0218-5B09-83B585150585}"/>
              </a:ext>
            </a:extLst>
          </p:cNvPr>
          <p:cNvSpPr/>
          <p:nvPr/>
        </p:nvSpPr>
        <p:spPr>
          <a:xfrm>
            <a:off x="175525" y="3273533"/>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534D3208-0DA1-A6E1-D3D8-2FFD5642BD06}"/>
              </a:ext>
            </a:extLst>
          </p:cNvPr>
          <p:cNvSpPr/>
          <p:nvPr/>
        </p:nvSpPr>
        <p:spPr>
          <a:xfrm>
            <a:off x="1646487" y="326415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7293D46D-DEF5-8DF7-2B92-9D01A432126F}"/>
              </a:ext>
            </a:extLst>
          </p:cNvPr>
          <p:cNvSpPr/>
          <p:nvPr/>
        </p:nvSpPr>
        <p:spPr>
          <a:xfrm>
            <a:off x="6780625" y="3271131"/>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C427CD33-83D8-AC91-32B0-9779F999E6CA}"/>
              </a:ext>
            </a:extLst>
          </p:cNvPr>
          <p:cNvSpPr/>
          <p:nvPr/>
        </p:nvSpPr>
        <p:spPr>
          <a:xfrm>
            <a:off x="7907417" y="32568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24BF85B-ACF6-BBAC-E437-7479F9BE4987}"/>
              </a:ext>
            </a:extLst>
          </p:cNvPr>
          <p:cNvSpPr/>
          <p:nvPr/>
        </p:nvSpPr>
        <p:spPr>
          <a:xfrm>
            <a:off x="8900625" y="32662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CB325009-13A6-330F-1366-737FC3AF3D4C}"/>
              </a:ext>
            </a:extLst>
          </p:cNvPr>
          <p:cNvSpPr/>
          <p:nvPr/>
        </p:nvSpPr>
        <p:spPr>
          <a:xfrm>
            <a:off x="9893833" y="32662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5AA844D5-EDAA-0940-B978-60EB798D134C}"/>
              </a:ext>
            </a:extLst>
          </p:cNvPr>
          <p:cNvSpPr/>
          <p:nvPr/>
        </p:nvSpPr>
        <p:spPr>
          <a:xfrm>
            <a:off x="10693892" y="32662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AE34F89A-29CC-AA97-8EEB-B031B3CE1BC5}"/>
              </a:ext>
            </a:extLst>
          </p:cNvPr>
          <p:cNvSpPr/>
          <p:nvPr/>
        </p:nvSpPr>
        <p:spPr>
          <a:xfrm>
            <a:off x="11529085" y="32662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1B175FF4-4519-0EFC-752B-88C7746A4051}"/>
              </a:ext>
            </a:extLst>
          </p:cNvPr>
          <p:cNvSpPr/>
          <p:nvPr/>
        </p:nvSpPr>
        <p:spPr>
          <a:xfrm>
            <a:off x="5848357" y="3313542"/>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3E78862D-CACC-0B97-0814-6FCD89D56EC4}"/>
              </a:ext>
            </a:extLst>
          </p:cNvPr>
          <p:cNvSpPr/>
          <p:nvPr/>
        </p:nvSpPr>
        <p:spPr>
          <a:xfrm>
            <a:off x="3896207" y="3256804"/>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DB040281-E28C-4170-7B91-16C662C3F8D8}"/>
              </a:ext>
            </a:extLst>
          </p:cNvPr>
          <p:cNvSpPr/>
          <p:nvPr/>
        </p:nvSpPr>
        <p:spPr>
          <a:xfrm>
            <a:off x="2706608" y="3271130"/>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764B3444-38BE-749D-058C-1A6AD834D55B}"/>
              </a:ext>
            </a:extLst>
          </p:cNvPr>
          <p:cNvSpPr/>
          <p:nvPr/>
        </p:nvSpPr>
        <p:spPr>
          <a:xfrm>
            <a:off x="4917236" y="3253039"/>
            <a:ext cx="214905" cy="2149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509B96E4-148D-6FDA-BC54-311F4613F4B0}"/>
              </a:ext>
            </a:extLst>
          </p:cNvPr>
          <p:cNvCxnSpPr>
            <a:cxnSpLocks/>
            <a:endCxn id="176" idx="4"/>
          </p:cNvCxnSpPr>
          <p:nvPr/>
        </p:nvCxnSpPr>
        <p:spPr>
          <a:xfrm>
            <a:off x="4013577" y="3445039"/>
            <a:ext cx="8506" cy="18386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724F7C-3680-B0C1-50C9-09FB06532B50}"/>
              </a:ext>
            </a:extLst>
          </p:cNvPr>
          <p:cNvCxnSpPr>
            <a:cxnSpLocks/>
          </p:cNvCxnSpPr>
          <p:nvPr/>
        </p:nvCxnSpPr>
        <p:spPr>
          <a:xfrm>
            <a:off x="8031701" y="921493"/>
            <a:ext cx="0" cy="2477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5B5218E-6E55-9700-68AD-295805033F0E}"/>
              </a:ext>
            </a:extLst>
          </p:cNvPr>
          <p:cNvCxnSpPr>
            <a:cxnSpLocks/>
          </p:cNvCxnSpPr>
          <p:nvPr/>
        </p:nvCxnSpPr>
        <p:spPr>
          <a:xfrm>
            <a:off x="2815995" y="1361710"/>
            <a:ext cx="0" cy="20833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FECA99A-E7C5-10CA-65D6-B4A661B1056B}"/>
              </a:ext>
            </a:extLst>
          </p:cNvPr>
          <p:cNvCxnSpPr>
            <a:cxnSpLocks/>
          </p:cNvCxnSpPr>
          <p:nvPr/>
        </p:nvCxnSpPr>
        <p:spPr>
          <a:xfrm>
            <a:off x="5024465" y="965160"/>
            <a:ext cx="0" cy="22916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FBE13FC-E56F-34ED-04CD-EB0254F88618}"/>
              </a:ext>
            </a:extLst>
          </p:cNvPr>
          <p:cNvCxnSpPr>
            <a:cxnSpLocks/>
          </p:cNvCxnSpPr>
          <p:nvPr/>
        </p:nvCxnSpPr>
        <p:spPr>
          <a:xfrm>
            <a:off x="5949054" y="2355785"/>
            <a:ext cx="0" cy="10435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D3D2B3D-B6B8-8E0B-FEE8-63D2C982F68C}"/>
              </a:ext>
            </a:extLst>
          </p:cNvPr>
          <p:cNvCxnSpPr>
            <a:cxnSpLocks/>
          </p:cNvCxnSpPr>
          <p:nvPr/>
        </p:nvCxnSpPr>
        <p:spPr>
          <a:xfrm>
            <a:off x="10801344" y="780012"/>
            <a:ext cx="0" cy="24778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6034E72-DB16-E112-F7B4-FE0BC3E5DAD8}"/>
              </a:ext>
            </a:extLst>
          </p:cNvPr>
          <p:cNvCxnSpPr>
            <a:cxnSpLocks/>
          </p:cNvCxnSpPr>
          <p:nvPr/>
        </p:nvCxnSpPr>
        <p:spPr>
          <a:xfrm>
            <a:off x="11646649" y="3433356"/>
            <a:ext cx="0" cy="14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F12784F-AEFC-25AF-AC35-C30C49C06A8F}"/>
              </a:ext>
            </a:extLst>
          </p:cNvPr>
          <p:cNvCxnSpPr>
            <a:cxnSpLocks/>
          </p:cNvCxnSpPr>
          <p:nvPr/>
        </p:nvCxnSpPr>
        <p:spPr>
          <a:xfrm>
            <a:off x="9996732" y="3446172"/>
            <a:ext cx="0" cy="1451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20B5B02-91D3-98B6-D3DF-24D8D590C97E}"/>
              </a:ext>
            </a:extLst>
          </p:cNvPr>
          <p:cNvCxnSpPr>
            <a:cxnSpLocks/>
            <a:stCxn id="125" idx="0"/>
          </p:cNvCxnSpPr>
          <p:nvPr/>
        </p:nvCxnSpPr>
        <p:spPr>
          <a:xfrm>
            <a:off x="6888078" y="3271131"/>
            <a:ext cx="2941" cy="19251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6B75E54-704E-215B-DC69-F90DA9A21669}"/>
              </a:ext>
            </a:extLst>
          </p:cNvPr>
          <p:cNvCxnSpPr/>
          <p:nvPr/>
        </p:nvCxnSpPr>
        <p:spPr>
          <a:xfrm>
            <a:off x="1754791" y="3433199"/>
            <a:ext cx="0" cy="15586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53B0F522-D26E-D614-814B-6AA9F3CE106D}"/>
              </a:ext>
            </a:extLst>
          </p:cNvPr>
          <p:cNvSpPr/>
          <p:nvPr/>
        </p:nvSpPr>
        <p:spPr>
          <a:xfrm>
            <a:off x="11592822" y="3855645"/>
            <a:ext cx="107453"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88708173-D9DE-19B7-AAFC-DFA6B2207B44}"/>
              </a:ext>
            </a:extLst>
          </p:cNvPr>
          <p:cNvSpPr/>
          <p:nvPr/>
        </p:nvSpPr>
        <p:spPr>
          <a:xfrm>
            <a:off x="9953755" y="4142959"/>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0447D27C-D771-671F-8537-2510648A5E0D}"/>
              </a:ext>
            </a:extLst>
          </p:cNvPr>
          <p:cNvSpPr/>
          <p:nvPr/>
        </p:nvSpPr>
        <p:spPr>
          <a:xfrm>
            <a:off x="10743451" y="2137859"/>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4F2AEEDF-A0A6-302E-777F-D28AF5B70290}"/>
              </a:ext>
            </a:extLst>
          </p:cNvPr>
          <p:cNvSpPr/>
          <p:nvPr/>
        </p:nvSpPr>
        <p:spPr>
          <a:xfrm>
            <a:off x="10753842" y="672663"/>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A230A50-9283-9EAE-C3B2-13C3A9A7ACC5}"/>
              </a:ext>
            </a:extLst>
          </p:cNvPr>
          <p:cNvSpPr/>
          <p:nvPr/>
        </p:nvSpPr>
        <p:spPr>
          <a:xfrm>
            <a:off x="10755428" y="1606978"/>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DBD7B9F6-AABE-CF41-B281-CB5EE429ACA8}"/>
              </a:ext>
            </a:extLst>
          </p:cNvPr>
          <p:cNvSpPr/>
          <p:nvPr/>
        </p:nvSpPr>
        <p:spPr>
          <a:xfrm>
            <a:off x="7975353" y="1186888"/>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EB157B55-2787-8CA7-11C4-878986C92E51}"/>
              </a:ext>
            </a:extLst>
          </p:cNvPr>
          <p:cNvSpPr/>
          <p:nvPr/>
        </p:nvSpPr>
        <p:spPr>
          <a:xfrm>
            <a:off x="7975353" y="1656638"/>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EE385F65-4B64-0BC6-C44C-C14107949928}"/>
              </a:ext>
            </a:extLst>
          </p:cNvPr>
          <p:cNvSpPr/>
          <p:nvPr/>
        </p:nvSpPr>
        <p:spPr>
          <a:xfrm>
            <a:off x="5896983" y="2306098"/>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4EE77A0-B1DC-6AE5-0297-C060CF1BD4D3}"/>
              </a:ext>
            </a:extLst>
          </p:cNvPr>
          <p:cNvSpPr/>
          <p:nvPr/>
        </p:nvSpPr>
        <p:spPr>
          <a:xfrm>
            <a:off x="4975524" y="902275"/>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D3BFA7DB-3CC8-8213-C348-EAE71D6775EC}"/>
              </a:ext>
            </a:extLst>
          </p:cNvPr>
          <p:cNvSpPr/>
          <p:nvPr/>
        </p:nvSpPr>
        <p:spPr>
          <a:xfrm>
            <a:off x="2771726" y="1261185"/>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DB05CC65-63C3-5F5F-7414-5F04DDDD9900}"/>
              </a:ext>
            </a:extLst>
          </p:cNvPr>
          <p:cNvSpPr/>
          <p:nvPr/>
        </p:nvSpPr>
        <p:spPr>
          <a:xfrm>
            <a:off x="1708460" y="3987721"/>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958964A2-D928-C20E-DA1B-68A1C785681F}"/>
              </a:ext>
            </a:extLst>
          </p:cNvPr>
          <p:cNvSpPr/>
          <p:nvPr/>
        </p:nvSpPr>
        <p:spPr>
          <a:xfrm>
            <a:off x="3970537" y="3772047"/>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F734335-8CC3-F833-A267-9BBDD8EE9D76}"/>
              </a:ext>
            </a:extLst>
          </p:cNvPr>
          <p:cNvSpPr/>
          <p:nvPr/>
        </p:nvSpPr>
        <p:spPr>
          <a:xfrm>
            <a:off x="3967617" y="4563815"/>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8365942B-D9D3-C6B6-F3F8-5F1DA5DE788B}"/>
              </a:ext>
            </a:extLst>
          </p:cNvPr>
          <p:cNvSpPr/>
          <p:nvPr/>
        </p:nvSpPr>
        <p:spPr>
          <a:xfrm>
            <a:off x="3973240" y="5176232"/>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D4C1D659-E59E-3BE2-EC17-AC673DFF851C}"/>
              </a:ext>
            </a:extLst>
          </p:cNvPr>
          <p:cNvSpPr/>
          <p:nvPr/>
        </p:nvSpPr>
        <p:spPr>
          <a:xfrm>
            <a:off x="6846449" y="3717697"/>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D9FA378-7B84-D560-BF8D-CB5298218642}"/>
              </a:ext>
            </a:extLst>
          </p:cNvPr>
          <p:cNvSpPr/>
          <p:nvPr/>
        </p:nvSpPr>
        <p:spPr>
          <a:xfrm>
            <a:off x="6846449" y="3916930"/>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49F1DDF3-8103-C581-E33A-B5F2DB0FE324}"/>
              </a:ext>
            </a:extLst>
          </p:cNvPr>
          <p:cNvSpPr/>
          <p:nvPr/>
        </p:nvSpPr>
        <p:spPr>
          <a:xfrm>
            <a:off x="6852236" y="4310635"/>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18A0FF42-41D1-99A6-1B63-928444AB5FED}"/>
              </a:ext>
            </a:extLst>
          </p:cNvPr>
          <p:cNvSpPr/>
          <p:nvPr/>
        </p:nvSpPr>
        <p:spPr>
          <a:xfrm>
            <a:off x="6840323" y="4919902"/>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15023988-53D4-4D3C-4DA2-21E3C0F19343}"/>
              </a:ext>
            </a:extLst>
          </p:cNvPr>
          <p:cNvSpPr/>
          <p:nvPr/>
        </p:nvSpPr>
        <p:spPr>
          <a:xfrm>
            <a:off x="6838875" y="5106786"/>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a:extLst>
              <a:ext uri="{FF2B5EF4-FFF2-40B4-BE49-F238E27FC236}">
                <a16:creationId xmlns:a16="http://schemas.microsoft.com/office/drawing/2014/main" id="{A13A9223-F67D-BB66-ED93-CEBB8B6A055E}"/>
              </a:ext>
            </a:extLst>
          </p:cNvPr>
          <p:cNvCxnSpPr>
            <a:cxnSpLocks/>
          </p:cNvCxnSpPr>
          <p:nvPr/>
        </p:nvCxnSpPr>
        <p:spPr>
          <a:xfrm>
            <a:off x="9011116" y="3392967"/>
            <a:ext cx="0" cy="3773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6" name="Oval 185">
            <a:extLst>
              <a:ext uri="{FF2B5EF4-FFF2-40B4-BE49-F238E27FC236}">
                <a16:creationId xmlns:a16="http://schemas.microsoft.com/office/drawing/2014/main" id="{C442865D-F1BA-B4AA-CC6E-634DF6D5A3E7}"/>
              </a:ext>
            </a:extLst>
          </p:cNvPr>
          <p:cNvSpPr/>
          <p:nvPr/>
        </p:nvSpPr>
        <p:spPr>
          <a:xfrm>
            <a:off x="8962274" y="3738796"/>
            <a:ext cx="97685" cy="107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Arrow: Pentagon 187">
            <a:extLst>
              <a:ext uri="{FF2B5EF4-FFF2-40B4-BE49-F238E27FC236}">
                <a16:creationId xmlns:a16="http://schemas.microsoft.com/office/drawing/2014/main" id="{BB664793-77A8-B1E6-3500-3414F91EDDCB}"/>
              </a:ext>
            </a:extLst>
          </p:cNvPr>
          <p:cNvSpPr/>
          <p:nvPr/>
        </p:nvSpPr>
        <p:spPr>
          <a:xfrm>
            <a:off x="-66518" y="2525391"/>
            <a:ext cx="497201" cy="1706382"/>
          </a:xfrm>
          <a:prstGeom prst="homePlate">
            <a:avLst>
              <a:gd name="adj" fmla="val 100000"/>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1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 53">
            <a:extLst>
              <a:ext uri="{FF2B5EF4-FFF2-40B4-BE49-F238E27FC236}">
                <a16:creationId xmlns:a16="http://schemas.microsoft.com/office/drawing/2014/main" id="{56A1C76F-4AA1-DCA4-3DA5-27CFA85B6003}"/>
              </a:ext>
            </a:extLst>
          </p:cNvPr>
          <p:cNvGraphicFramePr>
            <a:graphicFrameLocks noGrp="1"/>
          </p:cNvGraphicFramePr>
          <p:nvPr>
            <p:extLst>
              <p:ext uri="{D42A27DB-BD31-4B8C-83A1-F6EECF244321}">
                <p14:modId xmlns:p14="http://schemas.microsoft.com/office/powerpoint/2010/main" val="3028189794"/>
              </p:ext>
            </p:extLst>
          </p:nvPr>
        </p:nvGraphicFramePr>
        <p:xfrm>
          <a:off x="571065" y="1196340"/>
          <a:ext cx="7408164" cy="4782918"/>
        </p:xfrm>
        <a:graphic>
          <a:graphicData uri="http://schemas.openxmlformats.org/drawingml/2006/table">
            <a:tbl>
              <a:tblPr/>
              <a:tblGrid>
                <a:gridCol w="5577766">
                  <a:extLst>
                    <a:ext uri="{9D8B030D-6E8A-4147-A177-3AD203B41FA5}">
                      <a16:colId xmlns:a16="http://schemas.microsoft.com/office/drawing/2014/main" val="2293521226"/>
                    </a:ext>
                  </a:extLst>
                </a:gridCol>
                <a:gridCol w="1830398">
                  <a:extLst>
                    <a:ext uri="{9D8B030D-6E8A-4147-A177-3AD203B41FA5}">
                      <a16:colId xmlns:a16="http://schemas.microsoft.com/office/drawing/2014/main" val="806799311"/>
                    </a:ext>
                  </a:extLst>
                </a:gridCol>
              </a:tblGrid>
              <a:tr h="231493">
                <a:tc>
                  <a:txBody>
                    <a:bodyPr/>
                    <a:lstStyle/>
                    <a:p>
                      <a:pPr algn="l" fontAlgn="ctr"/>
                      <a:r>
                        <a:rPr lang="en-US" sz="1100" b="0" i="0" u="none" strike="noStrike">
                          <a:solidFill>
                            <a:srgbClr val="000000"/>
                          </a:solidFill>
                          <a:effectLst/>
                          <a:latin typeface="Open Sans" pitchFamily="2" charset="0"/>
                          <a:ea typeface="Open Sans" pitchFamily="2" charset="0"/>
                          <a:cs typeface="Open Sans" pitchFamily="2" charset="0"/>
                        </a:rPr>
                        <a:t>Sec. 10381. Establishment.</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chemeClr val="accent3">
                            <a:lumMod val="75000"/>
                          </a:schemeClr>
                        </a:solidFill>
                        <a:effectLst/>
                        <a:latin typeface="Calibri Light" panose="020F0302020204030204" pitchFamily="34" charset="0"/>
                      </a:endParaRPr>
                    </a:p>
                  </a:txBody>
                  <a:tcPr marL="4254" marR="4254" marT="4254" marB="20413" anchor="ctr">
                    <a:lnL>
                      <a:noFill/>
                    </a:lnL>
                    <a:lnR>
                      <a:noFill/>
                    </a:lnR>
                    <a:lnT>
                      <a:noFill/>
                    </a:lnT>
                    <a:lnB>
                      <a:noFill/>
                    </a:lnB>
                    <a:solidFill>
                      <a:srgbClr val="005699"/>
                    </a:solidFill>
                  </a:tcPr>
                </a:tc>
                <a:extLst>
                  <a:ext uri="{0D108BD9-81ED-4DB2-BD59-A6C34878D82A}">
                    <a16:rowId xmlns:a16="http://schemas.microsoft.com/office/drawing/2014/main" val="1179154685"/>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10382. Purposes.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005699"/>
                    </a:solidFill>
                  </a:tcPr>
                </a:tc>
                <a:extLst>
                  <a:ext uri="{0D108BD9-81ED-4DB2-BD59-A6C34878D82A}">
                    <a16:rowId xmlns:a16="http://schemas.microsoft.com/office/drawing/2014/main" val="1922115314"/>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10383. Activities.</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chemeClr val="accent3">
                            <a:lumMod val="60000"/>
                            <a:lumOff val="40000"/>
                          </a:schemeClr>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3361454042"/>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10384. Requirements.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2254031307"/>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10385. Assistant Director.</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005699"/>
                    </a:solidFill>
                  </a:tcPr>
                </a:tc>
                <a:extLst>
                  <a:ext uri="{0D108BD9-81ED-4DB2-BD59-A6C34878D82A}">
                    <a16:rowId xmlns:a16="http://schemas.microsoft.com/office/drawing/2014/main" val="3013890269"/>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10386. Advisory committee.</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3075786426"/>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10387. Challenges and focus areas.</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CCDDEA"/>
                    </a:solidFill>
                  </a:tcPr>
                </a:tc>
                <a:extLst>
                  <a:ext uri="{0D108BD9-81ED-4DB2-BD59-A6C34878D82A}">
                    <a16:rowId xmlns:a16="http://schemas.microsoft.com/office/drawing/2014/main" val="3518973747"/>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10388. Regional Innovation Engines.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CCDDEA"/>
                    </a:solidFill>
                  </a:tcPr>
                </a:tc>
                <a:extLst>
                  <a:ext uri="{0D108BD9-81ED-4DB2-BD59-A6C34878D82A}">
                    <a16:rowId xmlns:a16="http://schemas.microsoft.com/office/drawing/2014/main" val="2957428865"/>
                  </a:ext>
                </a:extLst>
              </a:tr>
              <a:tr h="221510">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10389. Translation accelerator.</a:t>
                      </a:r>
                    </a:p>
                  </a:txBody>
                  <a:tcPr marL="4254" marR="4254" marT="4254" marB="20413" anchor="ctr">
                    <a:lnL>
                      <a:noFill/>
                    </a:lnL>
                    <a:lnR>
                      <a:noFill/>
                    </a:lnR>
                    <a:lnT>
                      <a:noFill/>
                    </a:lnT>
                    <a:lnB>
                      <a:noFill/>
                    </a:lnB>
                    <a:solidFill>
                      <a:srgbClr val="EDEDED"/>
                    </a:solidFill>
                  </a:tcPr>
                </a:tc>
                <a:tc>
                  <a:txBody>
                    <a:bodyPr/>
                    <a:lstStyle/>
                    <a:p>
                      <a:pPr marL="0" algn="ctr"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Pending </a:t>
                      </a:r>
                      <a:r>
                        <a:rPr lang="en-US" sz="1100" b="0" i="0" u="none" strike="noStrike" kern="1200" err="1">
                          <a:solidFill>
                            <a:srgbClr val="000000"/>
                          </a:solidFill>
                          <a:effectLst/>
                          <a:latin typeface="Open Sans" pitchFamily="2" charset="0"/>
                          <a:ea typeface="Open Sans" pitchFamily="2" charset="0"/>
                          <a:cs typeface="Open Sans" pitchFamily="2" charset="0"/>
                        </a:rPr>
                        <a:t>approps</a:t>
                      </a:r>
                      <a:endParaRPr lang="en-US" sz="1100" b="0" i="0" u="none" strike="noStrike" kern="1200">
                        <a:solidFill>
                          <a:srgbClr val="000000"/>
                        </a:solidFill>
                        <a:effectLst/>
                        <a:latin typeface="Open Sans" pitchFamily="2" charset="0"/>
                        <a:ea typeface="Open Sans" pitchFamily="2" charset="0"/>
                        <a:cs typeface="Open Sans" pitchFamily="2" charset="0"/>
                      </a:endParaRPr>
                    </a:p>
                  </a:txBody>
                  <a:tcPr marL="4254" marR="4254" marT="4254" marB="20413" anchor="ctr">
                    <a:lnL>
                      <a:noFill/>
                    </a:lnL>
                    <a:lnR>
                      <a:noFill/>
                    </a:lnR>
                    <a:lnT>
                      <a:noFill/>
                    </a:lnT>
                    <a:lnB>
                      <a:noFill/>
                    </a:lnB>
                    <a:solidFill>
                      <a:schemeClr val="bg1"/>
                    </a:solidFill>
                  </a:tcPr>
                </a:tc>
                <a:extLst>
                  <a:ext uri="{0D108BD9-81ED-4DB2-BD59-A6C34878D82A}">
                    <a16:rowId xmlns:a16="http://schemas.microsoft.com/office/drawing/2014/main" val="2933424236"/>
                  </a:ext>
                </a:extLst>
              </a:tr>
              <a:tr h="221510">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10390. Test beds.</a:t>
                      </a:r>
                    </a:p>
                  </a:txBody>
                  <a:tcPr marL="4254" marR="4254" marT="4254" marB="20413" anchor="ctr">
                    <a:lnL>
                      <a:noFill/>
                    </a:lnL>
                    <a:lnR>
                      <a:noFill/>
                    </a:lnR>
                    <a:lnT>
                      <a:noFill/>
                    </a:lnT>
                    <a:lnB>
                      <a:noFill/>
                    </a:lnB>
                  </a:tcPr>
                </a:tc>
                <a:tc>
                  <a:txBody>
                    <a:bodyPr/>
                    <a:lstStyle/>
                    <a:p>
                      <a:pPr marL="0" algn="ctr"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Pending approps</a:t>
                      </a:r>
                    </a:p>
                  </a:txBody>
                  <a:tcPr marL="4254" marR="4254" marT="4254" marB="20413" anchor="ctr">
                    <a:lnL>
                      <a:noFill/>
                    </a:lnL>
                    <a:lnR>
                      <a:noFill/>
                    </a:lnR>
                    <a:lnT>
                      <a:noFill/>
                    </a:lnT>
                    <a:lnB>
                      <a:noFill/>
                    </a:lnB>
                    <a:solidFill>
                      <a:schemeClr val="bg1"/>
                    </a:solidFill>
                  </a:tcPr>
                </a:tc>
                <a:extLst>
                  <a:ext uri="{0D108BD9-81ED-4DB2-BD59-A6C34878D82A}">
                    <a16:rowId xmlns:a16="http://schemas.microsoft.com/office/drawing/2014/main" val="1077383148"/>
                  </a:ext>
                </a:extLst>
              </a:tr>
              <a:tr h="255421">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10391. Planning and capacity building awards.</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CCDDEA"/>
                    </a:solidFill>
                  </a:tcPr>
                </a:tc>
                <a:extLst>
                  <a:ext uri="{0D108BD9-81ED-4DB2-BD59-A6C34878D82A}">
                    <a16:rowId xmlns:a16="http://schemas.microsoft.com/office/drawing/2014/main" val="408005139"/>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10392. Entrepreneurial fellowships.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CCDDEA"/>
                    </a:solidFill>
                  </a:tcPr>
                </a:tc>
                <a:extLst>
                  <a:ext uri="{0D108BD9-81ED-4DB2-BD59-A6C34878D82A}">
                    <a16:rowId xmlns:a16="http://schemas.microsoft.com/office/drawing/2014/main" val="2280670925"/>
                  </a:ext>
                </a:extLst>
              </a:tr>
              <a:tr h="221510">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10393. Scholarships and fellowships.</a:t>
                      </a:r>
                    </a:p>
                  </a:txBody>
                  <a:tcPr marL="4254" marR="4254" marT="4254" marB="20413" anchor="ctr">
                    <a:lnL>
                      <a:noFill/>
                    </a:lnL>
                    <a:lnR>
                      <a:noFill/>
                    </a:lnR>
                    <a:lnT>
                      <a:noFill/>
                    </a:lnT>
                    <a:lnB>
                      <a:noFill/>
                    </a:lnB>
                    <a:solidFill>
                      <a:srgbClr val="EDEDED"/>
                    </a:solidFill>
                  </a:tcPr>
                </a:tc>
                <a:tc>
                  <a:txBody>
                    <a:bodyPr/>
                    <a:lstStyle/>
                    <a:p>
                      <a:pPr marL="0" algn="ctr"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Pending approps</a:t>
                      </a:r>
                    </a:p>
                  </a:txBody>
                  <a:tcPr marL="4254" marR="4254" marT="4254" marB="20413" anchor="ctr">
                    <a:lnL>
                      <a:noFill/>
                    </a:lnL>
                    <a:lnR>
                      <a:noFill/>
                    </a:lnR>
                    <a:lnT>
                      <a:noFill/>
                    </a:lnT>
                    <a:lnB>
                      <a:noFill/>
                    </a:lnB>
                    <a:solidFill>
                      <a:schemeClr val="bg1"/>
                    </a:solidFill>
                  </a:tcPr>
                </a:tc>
                <a:extLst>
                  <a:ext uri="{0D108BD9-81ED-4DB2-BD59-A6C34878D82A}">
                    <a16:rowId xmlns:a16="http://schemas.microsoft.com/office/drawing/2014/main" val="1169658134"/>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10394. Research and development awards.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CCDDEA"/>
                    </a:solidFill>
                  </a:tcPr>
                </a:tc>
                <a:extLst>
                  <a:ext uri="{0D108BD9-81ED-4DB2-BD59-A6C34878D82A}">
                    <a16:rowId xmlns:a16="http://schemas.microsoft.com/office/drawing/2014/main" val="828731347"/>
                  </a:ext>
                </a:extLst>
              </a:tr>
              <a:tr h="221510">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10395. Scaling innovations in PreK–12 STEM education.</a:t>
                      </a:r>
                    </a:p>
                  </a:txBody>
                  <a:tcPr marL="4254" marR="4254" marT="4254" marB="20413" anchor="ctr">
                    <a:lnL>
                      <a:noFill/>
                    </a:lnL>
                    <a:lnR>
                      <a:noFill/>
                    </a:lnR>
                    <a:lnT>
                      <a:noFill/>
                    </a:lnT>
                    <a:lnB>
                      <a:noFill/>
                    </a:lnB>
                    <a:solidFill>
                      <a:srgbClr val="EDEDED"/>
                    </a:solidFill>
                  </a:tcPr>
                </a:tc>
                <a:tc>
                  <a:txBody>
                    <a:bodyPr/>
                    <a:lstStyle/>
                    <a:p>
                      <a:pPr marL="0" algn="ctr"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Pending approps</a:t>
                      </a:r>
                    </a:p>
                  </a:txBody>
                  <a:tcPr marL="4254" marR="4254" marT="4254" marB="20413" anchor="ctr">
                    <a:lnL>
                      <a:noFill/>
                    </a:lnL>
                    <a:lnR>
                      <a:noFill/>
                    </a:lnR>
                    <a:lnT>
                      <a:noFill/>
                    </a:lnT>
                    <a:lnB>
                      <a:noFill/>
                    </a:lnB>
                    <a:solidFill>
                      <a:schemeClr val="bg1"/>
                    </a:solidFill>
                  </a:tcPr>
                </a:tc>
                <a:extLst>
                  <a:ext uri="{0D108BD9-81ED-4DB2-BD59-A6C34878D82A}">
                    <a16:rowId xmlns:a16="http://schemas.microsoft.com/office/drawing/2014/main" val="1234837347"/>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10396. Authorities.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2880229945"/>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10397. Coordination of activities.</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275013417"/>
                  </a:ext>
                </a:extLst>
              </a:tr>
              <a:tr h="231493">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10398. Ethical, legal, and societal considerations.</a:t>
                      </a:r>
                    </a:p>
                  </a:txBody>
                  <a:tcPr marL="4254" marR="4254" marT="4254" marB="20413" anchor="ctr">
                    <a:lnL>
                      <a:noFill/>
                    </a:lnL>
                    <a:lnR>
                      <a:noFill/>
                    </a:lnR>
                    <a:lnT>
                      <a:noFill/>
                    </a:lnT>
                    <a:lnB>
                      <a:noFill/>
                    </a:lnB>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3441596787"/>
                  </a:ext>
                </a:extLst>
              </a:tr>
              <a:tr h="325596">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10399. Reports and roadmaps.</a:t>
                      </a:r>
                    </a:p>
                  </a:txBody>
                  <a:tcPr marL="4254" marR="4254" marT="4254" marB="20413" anchor="ctr">
                    <a:lnL>
                      <a:noFill/>
                    </a:lnL>
                    <a:lnR>
                      <a:noFill/>
                    </a:lnR>
                    <a:lnT>
                      <a:noFill/>
                    </a:lnT>
                    <a:lnB>
                      <a:noFill/>
                    </a:lnB>
                    <a:solidFill>
                      <a:srgbClr val="EDEDED"/>
                    </a:solidFill>
                  </a:tcPr>
                </a:tc>
                <a:tc>
                  <a:txBody>
                    <a:bodyPr/>
                    <a:lstStyle/>
                    <a:p>
                      <a:pPr algn="ctr" fontAlgn="ctr"/>
                      <a:endParaRPr lang="en-US" sz="1400" b="0" i="0" u="none" strike="noStrike">
                        <a:solidFill>
                          <a:srgbClr val="000000"/>
                        </a:solidFill>
                        <a:effectLst/>
                        <a:latin typeface="Calibri Light" panose="020F0302020204030204" pitchFamily="34" charset="0"/>
                      </a:endParaRPr>
                    </a:p>
                  </a:txBody>
                  <a:tcPr marL="4254" marR="4254" marT="4254" marB="20413" anchor="ctr">
                    <a:lnL>
                      <a:noFill/>
                    </a:lnL>
                    <a:lnR>
                      <a:noFill/>
                    </a:lnR>
                    <a:lnT>
                      <a:noFill/>
                    </a:lnT>
                    <a:lnB>
                      <a:noFill/>
                    </a:lnB>
                    <a:solidFill>
                      <a:srgbClr val="6799C0"/>
                    </a:solidFill>
                  </a:tcPr>
                </a:tc>
                <a:extLst>
                  <a:ext uri="{0D108BD9-81ED-4DB2-BD59-A6C34878D82A}">
                    <a16:rowId xmlns:a16="http://schemas.microsoft.com/office/drawing/2014/main" val="1952213011"/>
                  </a:ext>
                </a:extLst>
              </a:tr>
              <a:tr h="221510">
                <a:tc>
                  <a:txBody>
                    <a:bodyPr/>
                    <a:lstStyle/>
                    <a:p>
                      <a:pPr marL="0" algn="l"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Sec. 10399A. NASEM Evaluation.</a:t>
                      </a:r>
                    </a:p>
                  </a:txBody>
                  <a:tcPr marL="4254" marR="4254" marT="4254" marB="20413" anchor="ctr">
                    <a:lnL>
                      <a:noFill/>
                    </a:lnL>
                    <a:lnR>
                      <a:noFill/>
                    </a:lnR>
                    <a:lnT>
                      <a:noFill/>
                    </a:lnT>
                    <a:lnB>
                      <a:noFill/>
                    </a:lnB>
                  </a:tcPr>
                </a:tc>
                <a:tc>
                  <a:txBody>
                    <a:bodyPr/>
                    <a:lstStyle/>
                    <a:p>
                      <a:pPr marL="0" algn="ctr" defTabSz="914377" rtl="0" eaLnBrk="1" fontAlgn="ctr" latinLnBrk="0" hangingPunct="1"/>
                      <a:r>
                        <a:rPr lang="en-US" sz="1100" b="0" i="0" u="none" strike="noStrike" kern="1200">
                          <a:solidFill>
                            <a:srgbClr val="000000"/>
                          </a:solidFill>
                          <a:effectLst/>
                          <a:latin typeface="Open Sans" pitchFamily="2" charset="0"/>
                          <a:ea typeface="Open Sans" pitchFamily="2" charset="0"/>
                          <a:cs typeface="Open Sans" pitchFamily="2" charset="0"/>
                        </a:rPr>
                        <a:t>(After 6 years)</a:t>
                      </a:r>
                    </a:p>
                  </a:txBody>
                  <a:tcPr marL="4254" marR="4254" marT="4254" marB="20413" anchor="ctr">
                    <a:lnL>
                      <a:noFill/>
                    </a:lnL>
                    <a:lnR>
                      <a:noFill/>
                    </a:lnR>
                    <a:lnT>
                      <a:noFill/>
                    </a:lnT>
                    <a:lnB>
                      <a:noFill/>
                    </a:lnB>
                  </a:tcPr>
                </a:tc>
                <a:extLst>
                  <a:ext uri="{0D108BD9-81ED-4DB2-BD59-A6C34878D82A}">
                    <a16:rowId xmlns:a16="http://schemas.microsoft.com/office/drawing/2014/main" val="1979259995"/>
                  </a:ext>
                </a:extLst>
              </a:tr>
            </a:tbl>
          </a:graphicData>
        </a:graphic>
      </p:graphicFrame>
      <p:grpSp>
        <p:nvGrpSpPr>
          <p:cNvPr id="68" name="Group 67">
            <a:extLst>
              <a:ext uri="{FF2B5EF4-FFF2-40B4-BE49-F238E27FC236}">
                <a16:creationId xmlns:a16="http://schemas.microsoft.com/office/drawing/2014/main" id="{C2D6A181-CF5E-5C46-59B5-C3302A86EA7E}"/>
              </a:ext>
            </a:extLst>
          </p:cNvPr>
          <p:cNvGrpSpPr/>
          <p:nvPr/>
        </p:nvGrpSpPr>
        <p:grpSpPr>
          <a:xfrm>
            <a:off x="8872922" y="2263600"/>
            <a:ext cx="2494443" cy="2233475"/>
            <a:chOff x="8935550" y="2561913"/>
            <a:chExt cx="1846750" cy="1653537"/>
          </a:xfrm>
        </p:grpSpPr>
        <p:sp>
          <p:nvSpPr>
            <p:cNvPr id="56" name="Rectangle 55">
              <a:extLst>
                <a:ext uri="{FF2B5EF4-FFF2-40B4-BE49-F238E27FC236}">
                  <a16:creationId xmlns:a16="http://schemas.microsoft.com/office/drawing/2014/main" id="{7A3C4874-25DC-A356-EF26-45ED38BA60DD}"/>
                </a:ext>
              </a:extLst>
            </p:cNvPr>
            <p:cNvSpPr/>
            <p:nvPr/>
          </p:nvSpPr>
          <p:spPr>
            <a:xfrm>
              <a:off x="8935551" y="2561913"/>
              <a:ext cx="377099" cy="361069"/>
            </a:xfrm>
            <a:prstGeom prst="rect">
              <a:avLst/>
            </a:prstGeom>
            <a:solidFill>
              <a:srgbClr val="005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B700C50-3000-5384-08BD-E416CFD86FD5}"/>
                </a:ext>
              </a:extLst>
            </p:cNvPr>
            <p:cNvSpPr/>
            <p:nvPr/>
          </p:nvSpPr>
          <p:spPr>
            <a:xfrm>
              <a:off x="8935550" y="3208147"/>
              <a:ext cx="377099" cy="361069"/>
            </a:xfrm>
            <a:prstGeom prst="rect">
              <a:avLst/>
            </a:prstGeom>
            <a:solidFill>
              <a:srgbClr val="679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FC9019C-79EB-7399-D778-A325C815A298}"/>
                </a:ext>
              </a:extLst>
            </p:cNvPr>
            <p:cNvSpPr/>
            <p:nvPr/>
          </p:nvSpPr>
          <p:spPr>
            <a:xfrm>
              <a:off x="8939193" y="3854381"/>
              <a:ext cx="377099" cy="361069"/>
            </a:xfrm>
            <a:prstGeom prst="rect">
              <a:avLst/>
            </a:prstGeom>
            <a:solidFill>
              <a:srgbClr val="CCD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5F3E4B0-9CEB-57A7-E2AC-317AC27FD730}"/>
                </a:ext>
              </a:extLst>
            </p:cNvPr>
            <p:cNvSpPr txBox="1"/>
            <p:nvPr/>
          </p:nvSpPr>
          <p:spPr>
            <a:xfrm>
              <a:off x="9466490" y="2581856"/>
              <a:ext cx="1315810" cy="273433"/>
            </a:xfrm>
            <a:prstGeom prst="rect">
              <a:avLst/>
            </a:prstGeom>
            <a:noFill/>
          </p:spPr>
          <p:txBody>
            <a:bodyPr wrap="square">
              <a:spAutoFit/>
            </a:bodyPr>
            <a:lstStyle/>
            <a:p>
              <a:r>
                <a:rPr lang="en-US" sz="1800" b="0" i="0" u="none" strike="noStrike">
                  <a:solidFill>
                    <a:srgbClr val="000000"/>
                  </a:solidFill>
                  <a:effectLst/>
                  <a:latin typeface="Open Sans" pitchFamily="2" charset="0"/>
                  <a:ea typeface="Open Sans" pitchFamily="2" charset="0"/>
                  <a:cs typeface="Open Sans" pitchFamily="2" charset="0"/>
                </a:rPr>
                <a:t>Completed</a:t>
              </a:r>
              <a:endParaRPr lang="en-US">
                <a:latin typeface="Open Sans" pitchFamily="2" charset="0"/>
                <a:ea typeface="Open Sans" pitchFamily="2" charset="0"/>
                <a:cs typeface="Open Sans" pitchFamily="2" charset="0"/>
              </a:endParaRPr>
            </a:p>
          </p:txBody>
        </p:sp>
        <p:sp>
          <p:nvSpPr>
            <p:cNvPr id="65" name="TextBox 64">
              <a:extLst>
                <a:ext uri="{FF2B5EF4-FFF2-40B4-BE49-F238E27FC236}">
                  <a16:creationId xmlns:a16="http://schemas.microsoft.com/office/drawing/2014/main" id="{C0128CA3-DC5C-B3C6-A620-564FA42C9A1E}"/>
                </a:ext>
              </a:extLst>
            </p:cNvPr>
            <p:cNvSpPr txBox="1"/>
            <p:nvPr/>
          </p:nvSpPr>
          <p:spPr>
            <a:xfrm>
              <a:off x="9466490" y="3213461"/>
              <a:ext cx="1315810" cy="273433"/>
            </a:xfrm>
            <a:prstGeom prst="rect">
              <a:avLst/>
            </a:prstGeom>
            <a:noFill/>
          </p:spPr>
          <p:txBody>
            <a:bodyPr wrap="square">
              <a:spAutoFit/>
            </a:bodyPr>
            <a:lstStyle/>
            <a:p>
              <a:r>
                <a:rPr lang="en-US" sz="1800" b="0" i="0" u="none" strike="noStrike">
                  <a:solidFill>
                    <a:srgbClr val="000000"/>
                  </a:solidFill>
                  <a:effectLst/>
                  <a:latin typeface="Open Sans" pitchFamily="2" charset="0"/>
                  <a:ea typeface="Open Sans" pitchFamily="2" charset="0"/>
                  <a:cs typeface="Open Sans" pitchFamily="2" charset="0"/>
                </a:rPr>
                <a:t>Ongoing</a:t>
              </a:r>
              <a:endParaRPr lang="en-US">
                <a:latin typeface="Open Sans" pitchFamily="2" charset="0"/>
                <a:ea typeface="Open Sans" pitchFamily="2" charset="0"/>
                <a:cs typeface="Open Sans" pitchFamily="2" charset="0"/>
              </a:endParaRPr>
            </a:p>
          </p:txBody>
        </p:sp>
        <p:sp>
          <p:nvSpPr>
            <p:cNvPr id="66" name="TextBox 65">
              <a:extLst>
                <a:ext uri="{FF2B5EF4-FFF2-40B4-BE49-F238E27FC236}">
                  <a16:creationId xmlns:a16="http://schemas.microsoft.com/office/drawing/2014/main" id="{B524760B-9D6C-9D6F-E24A-6D2FC444CC68}"/>
                </a:ext>
              </a:extLst>
            </p:cNvPr>
            <p:cNvSpPr txBox="1"/>
            <p:nvPr/>
          </p:nvSpPr>
          <p:spPr>
            <a:xfrm>
              <a:off x="9466490" y="3907600"/>
              <a:ext cx="1315810" cy="273433"/>
            </a:xfrm>
            <a:prstGeom prst="rect">
              <a:avLst/>
            </a:prstGeom>
            <a:noFill/>
          </p:spPr>
          <p:txBody>
            <a:bodyPr wrap="square">
              <a:spAutoFit/>
            </a:bodyPr>
            <a:lstStyle/>
            <a:p>
              <a:r>
                <a:rPr lang="en-US" sz="1800" b="0" i="0" u="none" strike="noStrike">
                  <a:solidFill>
                    <a:srgbClr val="000000"/>
                  </a:solidFill>
                  <a:effectLst/>
                  <a:latin typeface="Open Sans" pitchFamily="2" charset="0"/>
                  <a:ea typeface="Open Sans" pitchFamily="2" charset="0"/>
                  <a:cs typeface="Open Sans" pitchFamily="2" charset="0"/>
                </a:rPr>
                <a:t>Scaling</a:t>
              </a:r>
              <a:endParaRPr lang="en-US">
                <a:latin typeface="Open Sans" pitchFamily="2" charset="0"/>
                <a:ea typeface="Open Sans" pitchFamily="2" charset="0"/>
                <a:cs typeface="Open Sans" pitchFamily="2" charset="0"/>
              </a:endParaRPr>
            </a:p>
          </p:txBody>
        </p:sp>
      </p:grpSp>
      <p:sp>
        <p:nvSpPr>
          <p:cNvPr id="4" name="Title 1">
            <a:extLst>
              <a:ext uri="{FF2B5EF4-FFF2-40B4-BE49-F238E27FC236}">
                <a16:creationId xmlns:a16="http://schemas.microsoft.com/office/drawing/2014/main" id="{76494A3D-9D4F-C92D-1C30-1394E8118408}"/>
              </a:ext>
            </a:extLst>
          </p:cNvPr>
          <p:cNvSpPr>
            <a:spLocks noGrp="1"/>
          </p:cNvSpPr>
          <p:nvPr>
            <p:ph type="title"/>
          </p:nvPr>
        </p:nvSpPr>
        <p:spPr>
          <a:xfrm>
            <a:off x="457200" y="457199"/>
            <a:ext cx="11277600" cy="1280160"/>
          </a:xfrm>
        </p:spPr>
        <p:txBody>
          <a:bodyPr/>
          <a:lstStyle/>
          <a:p>
            <a:r>
              <a:rPr lang="en-US" sz="3600">
                <a:effectLst/>
                <a:latin typeface="Open Sans" panose="020B0606030504020204" pitchFamily="34" charset="0"/>
                <a:ea typeface="Open Sans" panose="020B0606030504020204" pitchFamily="34" charset="0"/>
                <a:cs typeface="Open Sans" panose="020B0606030504020204" pitchFamily="34" charset="0"/>
              </a:rPr>
              <a:t>CHIPS and Science Act: TIP Authorization</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026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77074" y="108314"/>
            <a:ext cx="4608576" cy="606139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17438" y="3995813"/>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C986B979-8E49-6915-C7E0-253F493E4722}"/>
              </a:ext>
            </a:extLst>
          </p:cNvPr>
          <p:cNvSpPr txBox="1"/>
          <p:nvPr/>
        </p:nvSpPr>
        <p:spPr>
          <a:xfrm>
            <a:off x="417437" y="4197296"/>
            <a:ext cx="2681531" cy="400110"/>
          </a:xfrm>
          <a:prstGeom prst="rect">
            <a:avLst/>
          </a:prstGeom>
          <a:noFill/>
        </p:spPr>
        <p:txBody>
          <a:bodyPr wrap="square" rtlCol="0">
            <a:spAutoFit/>
          </a:bodyPr>
          <a:lstStyle/>
          <a:p>
            <a:r>
              <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Three Themes:</a:t>
            </a:r>
          </a:p>
        </p:txBody>
      </p:sp>
      <p:sp>
        <p:nvSpPr>
          <p:cNvPr id="30" name="TextBox 29">
            <a:extLst>
              <a:ext uri="{FF2B5EF4-FFF2-40B4-BE49-F238E27FC236}">
                <a16:creationId xmlns:a16="http://schemas.microsoft.com/office/drawing/2014/main" id="{37DB6782-6A20-3958-2505-C02E8648BDC1}"/>
              </a:ext>
            </a:extLst>
          </p:cNvPr>
          <p:cNvSpPr txBox="1"/>
          <p:nvPr/>
        </p:nvSpPr>
        <p:spPr>
          <a:xfrm>
            <a:off x="383712" y="1002826"/>
            <a:ext cx="6794328" cy="275543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25000"/>
              </a:lnSpc>
              <a:spcBef>
                <a:spcPts val="0"/>
              </a:spcBef>
              <a:spcAft>
                <a:spcPts val="0"/>
              </a:spcAft>
              <a:buClrTx/>
              <a:buSzTx/>
              <a:buFontTx/>
              <a:buNone/>
              <a:tabLst/>
              <a:defRPr/>
            </a:pPr>
            <a:r>
              <a:rPr lang="en-US" sz="2000" b="1">
                <a:solidFill>
                  <a:schemeClr val="accent1"/>
                </a:solidFill>
                <a:latin typeface="Open Sans"/>
                <a:ea typeface="Open Sans"/>
                <a:cs typeface="Open Sans"/>
              </a:rPr>
              <a:t>Prototype Open Knowledge Network (Proto-OKN) </a:t>
            </a:r>
            <a:r>
              <a:rPr lang="en-US" sz="2000">
                <a:solidFill>
                  <a:schemeClr val="bg2">
                    <a:lumMod val="25000"/>
                  </a:schemeClr>
                </a:solidFill>
                <a:latin typeface="Open Sans"/>
                <a:ea typeface="Open Sans"/>
                <a:cs typeface="Open Sans"/>
              </a:rPr>
              <a:t>program funds projects to prototype scalable, cloud-based technical infrastructure to address challenges across healthcare, space, criminal justice, climate change and many other fields. This program was born from NSF Convergence Accelerator’s Track A and an innovation sprint.</a:t>
            </a:r>
          </a:p>
        </p:txBody>
      </p:sp>
      <p:sp>
        <p:nvSpPr>
          <p:cNvPr id="5" name="TextBox 4">
            <a:extLst>
              <a:ext uri="{FF2B5EF4-FFF2-40B4-BE49-F238E27FC236}">
                <a16:creationId xmlns:a16="http://schemas.microsoft.com/office/drawing/2014/main" id="{7AAC6F66-ADA8-9A42-3DDD-7D0C88BBEEBE}"/>
              </a:ext>
            </a:extLst>
          </p:cNvPr>
          <p:cNvSpPr txBox="1"/>
          <p:nvPr/>
        </p:nvSpPr>
        <p:spPr>
          <a:xfrm>
            <a:off x="383712" y="4684251"/>
            <a:ext cx="1978488" cy="1323439"/>
          </a:xfrm>
          <a:prstGeom prst="rect">
            <a:avLst/>
          </a:prstGeom>
          <a:noFill/>
        </p:spPr>
        <p:txBody>
          <a:bodyPr wrap="square">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THEME I  </a:t>
            </a:r>
            <a:b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b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3</a:t>
            </a: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year</a:t>
            </a: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s</a:t>
            </a:r>
            <a:b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Up to</a:t>
            </a:r>
            <a:b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2000" b="1">
                <a:solidFill>
                  <a:srgbClr val="005699"/>
                </a:solidFill>
                <a:latin typeface="Open Sans" panose="020B0606030504020204" pitchFamily="34" charset="0"/>
                <a:ea typeface="Open Sans" panose="020B0606030504020204" pitchFamily="34" charset="0"/>
                <a:cs typeface="Open Sans" panose="020B0606030504020204" pitchFamily="34" charset="0"/>
              </a:rPr>
              <a:t>1.5 million</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FDB0744-2C93-80BA-3E00-0B01DEA238FE}"/>
              </a:ext>
            </a:extLst>
          </p:cNvPr>
          <p:cNvSpPr txBox="1"/>
          <p:nvPr/>
        </p:nvSpPr>
        <p:spPr>
          <a:xfrm>
            <a:off x="2696313" y="4684251"/>
            <a:ext cx="1837588" cy="1323439"/>
          </a:xfrm>
          <a:prstGeom prst="rect">
            <a:avLst/>
          </a:prstGeom>
          <a:noFill/>
        </p:spPr>
        <p:txBody>
          <a:bodyPr wrap="square">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lang="en-US" sz="20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THEME</a:t>
            </a: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II </a:t>
            </a:r>
            <a:b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2 years</a:t>
            </a:r>
            <a:b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Up to</a:t>
            </a:r>
            <a:b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1.5 million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71278B12-3CBA-E7BD-006E-55AF72AD4B55}"/>
              </a:ext>
            </a:extLst>
          </p:cNvPr>
          <p:cNvSpPr txBox="1"/>
          <p:nvPr/>
        </p:nvSpPr>
        <p:spPr>
          <a:xfrm>
            <a:off x="4910023" y="4684251"/>
            <a:ext cx="1993697" cy="1631216"/>
          </a:xfrm>
          <a:prstGeom prst="rect">
            <a:avLst/>
          </a:prstGeom>
          <a:noFill/>
        </p:spPr>
        <p:txBody>
          <a:bodyPr wrap="square">
            <a:spAutoFit/>
          </a:bodyPr>
          <a:lstStyle/>
          <a:p>
            <a:pPr marL="112713" marR="0" lvl="0" indent="-50800" algn="l" defTabSz="914400" rtl="0" eaLnBrk="1" fontAlgn="auto" latinLnBrk="0" hangingPunct="1">
              <a:lnSpc>
                <a:spcPct val="100000"/>
              </a:lnSpc>
              <a:spcBef>
                <a:spcPts val="0"/>
              </a:spcBef>
              <a:spcAft>
                <a:spcPts val="0"/>
              </a:spcAft>
              <a:buClrTx/>
              <a:buSzTx/>
              <a:buFontTx/>
              <a:buNone/>
              <a:tabLst/>
              <a:defRPr/>
            </a:pPr>
            <a:r>
              <a:rPr lang="en-US" sz="20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THEME</a:t>
            </a:r>
            <a:r>
              <a:rPr kumimoji="0" lang="en-US" sz="2000" b="1" i="0" u="none" strike="noStrike" kern="1200" cap="none" spc="0" normalizeH="0" baseline="0" noProof="0">
                <a:ln>
                  <a:noFill/>
                </a:ln>
                <a:solidFill>
                  <a:schemeClr val="bg2">
                    <a:lumMod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III</a:t>
            </a:r>
          </a:p>
          <a:p>
            <a:pPr marL="112713" indent="-50800">
              <a:defRPr/>
            </a:pP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3 years</a:t>
            </a:r>
          </a:p>
          <a:p>
            <a:pPr marL="112713" indent="-50800">
              <a:defRPr/>
            </a:pPr>
            <a:r>
              <a:rPr lang="en-US" sz="2000">
                <a:solidFill>
                  <a:srgbClr val="000000">
                    <a:lumMod val="65000"/>
                    <a:lumOff val="35000"/>
                  </a:srgbClr>
                </a:solidFill>
                <a:latin typeface="Open Sans" panose="020B0606030504020204" pitchFamily="34" charset="0"/>
                <a:ea typeface="Open Sans" panose="020B0606030504020204" pitchFamily="34" charset="0"/>
                <a:cs typeface="Open Sans" panose="020B0606030504020204" pitchFamily="34" charset="0"/>
              </a:rPr>
              <a:t>Up</a:t>
            </a:r>
            <a: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t> to</a:t>
            </a:r>
            <a:br>
              <a:rPr kumimoji="0" lang="en-US" sz="20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1" i="0" u="none" strike="noStrike" kern="1200" cap="none" spc="-4" normalizeH="0" baseline="0" noProof="0">
                <a:ln>
                  <a:noFill/>
                </a:ln>
                <a:solidFill>
                  <a:srgbClr val="005698"/>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2000" b="1"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rPr>
              <a:t>1.5 million </a:t>
            </a: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12713" marR="0" lvl="0" indent="-5080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56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a:extLst>
              <a:ext uri="{FF2B5EF4-FFF2-40B4-BE49-F238E27FC236}">
                <a16:creationId xmlns:a16="http://schemas.microsoft.com/office/drawing/2014/main" id="{01A866B1-FED9-AFC3-5E09-3AE78E8B3D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1674" y="3645080"/>
            <a:ext cx="4663440" cy="2524572"/>
          </a:xfrm>
          <a:prstGeom prst="rect">
            <a:avLst/>
          </a:prstGeom>
        </p:spPr>
      </p:pic>
      <p:sp>
        <p:nvSpPr>
          <p:cNvPr id="3" name="TextBox 2">
            <a:extLst>
              <a:ext uri="{FF2B5EF4-FFF2-40B4-BE49-F238E27FC236}">
                <a16:creationId xmlns:a16="http://schemas.microsoft.com/office/drawing/2014/main" id="{4C97CDCD-35B5-B31D-8929-F3F301A91EE1}"/>
              </a:ext>
            </a:extLst>
          </p:cNvPr>
          <p:cNvSpPr txBox="1"/>
          <p:nvPr/>
        </p:nvSpPr>
        <p:spPr>
          <a:xfrm>
            <a:off x="7647297" y="3995813"/>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4" name="TextBox 3">
            <a:extLst>
              <a:ext uri="{FF2B5EF4-FFF2-40B4-BE49-F238E27FC236}">
                <a16:creationId xmlns:a16="http://schemas.microsoft.com/office/drawing/2014/main" id="{B9BC8C15-64CB-F3FF-7BEC-1120B0BF0D36}"/>
              </a:ext>
            </a:extLst>
          </p:cNvPr>
          <p:cNvSpPr txBox="1"/>
          <p:nvPr/>
        </p:nvSpPr>
        <p:spPr>
          <a:xfrm>
            <a:off x="8313888" y="4532403"/>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8" name="TextBox 7">
            <a:extLst>
              <a:ext uri="{FF2B5EF4-FFF2-40B4-BE49-F238E27FC236}">
                <a16:creationId xmlns:a16="http://schemas.microsoft.com/office/drawing/2014/main" id="{B052CA92-17D9-2AED-2949-C7D1085D70AB}"/>
              </a:ext>
            </a:extLst>
          </p:cNvPr>
          <p:cNvSpPr txBox="1"/>
          <p:nvPr/>
        </p:nvSpPr>
        <p:spPr>
          <a:xfrm>
            <a:off x="8313887" y="5135613"/>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1" name="TextBox 10">
            <a:extLst>
              <a:ext uri="{FF2B5EF4-FFF2-40B4-BE49-F238E27FC236}">
                <a16:creationId xmlns:a16="http://schemas.microsoft.com/office/drawing/2014/main" id="{D6F4C6F3-818C-7E42-729F-F7AACAB323FA}"/>
              </a:ext>
            </a:extLst>
          </p:cNvPr>
          <p:cNvSpPr txBox="1"/>
          <p:nvPr/>
        </p:nvSpPr>
        <p:spPr>
          <a:xfrm>
            <a:off x="8313888" y="5725984"/>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6" name="Group 15">
            <a:extLst>
              <a:ext uri="{FF2B5EF4-FFF2-40B4-BE49-F238E27FC236}">
                <a16:creationId xmlns:a16="http://schemas.microsoft.com/office/drawing/2014/main" id="{FCE907EA-4B65-165F-78B2-B0631FD26A5A}"/>
              </a:ext>
            </a:extLst>
          </p:cNvPr>
          <p:cNvGrpSpPr/>
          <p:nvPr/>
        </p:nvGrpSpPr>
        <p:grpSpPr>
          <a:xfrm>
            <a:off x="7752022" y="5037979"/>
            <a:ext cx="529986" cy="528042"/>
            <a:chOff x="4337392" y="983786"/>
            <a:chExt cx="668496" cy="666044"/>
          </a:xfrm>
        </p:grpSpPr>
        <p:sp>
          <p:nvSpPr>
            <p:cNvPr id="17" name="Oval 16">
              <a:extLst>
                <a:ext uri="{FF2B5EF4-FFF2-40B4-BE49-F238E27FC236}">
                  <a16:creationId xmlns:a16="http://schemas.microsoft.com/office/drawing/2014/main" id="{F3D382AB-DEF3-C6F5-2BB8-FC9C74FB96CB}"/>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7776EE76-D90D-CA35-5957-710CBB5D96B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7392" y="983786"/>
              <a:ext cx="659258" cy="659257"/>
            </a:xfrm>
            <a:prstGeom prst="rect">
              <a:avLst/>
            </a:prstGeom>
          </p:spPr>
        </p:pic>
      </p:grpSp>
      <p:grpSp>
        <p:nvGrpSpPr>
          <p:cNvPr id="19" name="Group 18">
            <a:extLst>
              <a:ext uri="{FF2B5EF4-FFF2-40B4-BE49-F238E27FC236}">
                <a16:creationId xmlns:a16="http://schemas.microsoft.com/office/drawing/2014/main" id="{111CA0FF-DBA6-8779-BD6D-77055FC52BDD}"/>
              </a:ext>
            </a:extLst>
          </p:cNvPr>
          <p:cNvGrpSpPr/>
          <p:nvPr/>
        </p:nvGrpSpPr>
        <p:grpSpPr>
          <a:xfrm>
            <a:off x="7755685" y="4459438"/>
            <a:ext cx="522661" cy="522661"/>
            <a:chOff x="1618936" y="508094"/>
            <a:chExt cx="659258" cy="659258"/>
          </a:xfrm>
        </p:grpSpPr>
        <p:sp>
          <p:nvSpPr>
            <p:cNvPr id="21" name="Oval 20">
              <a:extLst>
                <a:ext uri="{FF2B5EF4-FFF2-40B4-BE49-F238E27FC236}">
                  <a16:creationId xmlns:a16="http://schemas.microsoft.com/office/drawing/2014/main" id="{2BBA4497-DB71-EA68-3CF3-D3794C0F1889}"/>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D1ED56FF-43C7-ADDB-617F-E5C69C9CA8E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63766" y="576005"/>
              <a:ext cx="579172" cy="520979"/>
            </a:xfrm>
            <a:prstGeom prst="rect">
              <a:avLst/>
            </a:prstGeom>
          </p:spPr>
        </p:pic>
      </p:grpSp>
      <p:sp>
        <p:nvSpPr>
          <p:cNvPr id="23" name="Oval 22">
            <a:extLst>
              <a:ext uri="{FF2B5EF4-FFF2-40B4-BE49-F238E27FC236}">
                <a16:creationId xmlns:a16="http://schemas.microsoft.com/office/drawing/2014/main" id="{EE4D2355-403A-340F-FE18-39DDAEA5D05B}"/>
              </a:ext>
            </a:extLst>
          </p:cNvPr>
          <p:cNvSpPr/>
          <p:nvPr/>
        </p:nvSpPr>
        <p:spPr>
          <a:xfrm>
            <a:off x="7750646" y="5633931"/>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F57E437C-D722-499B-A861-5E4B3F1E2A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618" y="5729448"/>
            <a:ext cx="419710" cy="346717"/>
          </a:xfrm>
          <a:prstGeom prst="rect">
            <a:avLst/>
          </a:prstGeom>
        </p:spPr>
      </p:pic>
      <p:grpSp>
        <p:nvGrpSpPr>
          <p:cNvPr id="14" name="Group 13">
            <a:extLst>
              <a:ext uri="{FF2B5EF4-FFF2-40B4-BE49-F238E27FC236}">
                <a16:creationId xmlns:a16="http://schemas.microsoft.com/office/drawing/2014/main" id="{2EBF54CA-2364-2AA1-9DE2-91767990EB8C}"/>
              </a:ext>
            </a:extLst>
          </p:cNvPr>
          <p:cNvGrpSpPr/>
          <p:nvPr/>
        </p:nvGrpSpPr>
        <p:grpSpPr>
          <a:xfrm>
            <a:off x="0" y="-113678"/>
            <a:ext cx="12252960" cy="914400"/>
            <a:chOff x="0" y="-113678"/>
            <a:chExt cx="12252960" cy="914400"/>
          </a:xfrm>
        </p:grpSpPr>
        <p:sp>
          <p:nvSpPr>
            <p:cNvPr id="20" name="Rectangle 19">
              <a:extLst>
                <a:ext uri="{FF2B5EF4-FFF2-40B4-BE49-F238E27FC236}">
                  <a16:creationId xmlns:a16="http://schemas.microsoft.com/office/drawing/2014/main" id="{FB9BD494-F4E8-CE8D-B667-E5D631D04DF7}"/>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25" name="TextBox 24">
              <a:extLst>
                <a:ext uri="{FF2B5EF4-FFF2-40B4-BE49-F238E27FC236}">
                  <a16:creationId xmlns:a16="http://schemas.microsoft.com/office/drawing/2014/main" id="{2FDAEA6C-8CD6-52E6-5D19-2ADC491A72FD}"/>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26" name="Picture 25" descr="A picture containing symbol, logo, font, graphics&#10;&#10;Description automatically generated">
              <a:extLst>
                <a:ext uri="{FF2B5EF4-FFF2-40B4-BE49-F238E27FC236}">
                  <a16:creationId xmlns:a16="http://schemas.microsoft.com/office/drawing/2014/main" id="{F55DA93E-B8ED-1C5D-1ED8-B1C810097F5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spTree>
    <p:extLst>
      <p:ext uri="{BB962C8B-B14F-4D97-AF65-F5344CB8AC3E}">
        <p14:creationId xmlns:p14="http://schemas.microsoft.com/office/powerpoint/2010/main" val="115118264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2B8B8E4-12F1-D7A1-B8A1-C6EFC86BE2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591518" y="-1"/>
            <a:ext cx="4608576" cy="61696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8216018F-E2FE-7408-34BA-343A81C1520D}"/>
              </a:ext>
            </a:extLst>
          </p:cNvPr>
          <p:cNvCxnSpPr>
            <a:cxnSpLocks/>
          </p:cNvCxnSpPr>
          <p:nvPr/>
        </p:nvCxnSpPr>
        <p:spPr>
          <a:xfrm>
            <a:off x="457200" y="3757872"/>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37DB6782-6A20-3958-2505-C02E8648BDC1}"/>
              </a:ext>
            </a:extLst>
          </p:cNvPr>
          <p:cNvSpPr txBox="1"/>
          <p:nvPr/>
        </p:nvSpPr>
        <p:spPr>
          <a:xfrm>
            <a:off x="380422" y="1110366"/>
            <a:ext cx="6213809" cy="2370649"/>
          </a:xfrm>
          <a:prstGeom prst="rect">
            <a:avLst/>
          </a:prstGeom>
          <a:noFill/>
        </p:spPr>
        <p:txBody>
          <a:bodyPr wrap="square" anchor="t">
            <a:spAutoFit/>
          </a:bodyPr>
          <a:lstStyle/>
          <a:p>
            <a:pPr marL="0" marR="0" lvl="0" indent="0" defTabSz="914400" rtl="0" eaLnBrk="1" fontAlgn="auto" latinLnBrk="0" hangingPunct="1">
              <a:lnSpc>
                <a:spcPct val="125000"/>
              </a:lnSpc>
              <a:spcBef>
                <a:spcPts val="0"/>
              </a:spcBef>
              <a:spcAft>
                <a:spcPts val="0"/>
              </a:spcAft>
              <a:buClrTx/>
              <a:buSzTx/>
              <a:buFontTx/>
              <a:buNone/>
              <a:tabLst/>
              <a:defRPr/>
            </a:pPr>
            <a:r>
              <a:rPr lang="en-US" sz="2000" b="0" i="0">
                <a:solidFill>
                  <a:srgbClr val="1B1B1B"/>
                </a:solidFill>
                <a:effectLst/>
                <a:latin typeface="Open Sans" panose="020B0606030504020204" pitchFamily="34" charset="0"/>
              </a:rPr>
              <a:t>The U.S. National Science Foundation today announced a cross-sector partnership with Ericsson, IBM, Intel, and Samsung to support the design of the next generation of semiconductors as part of its </a:t>
            </a:r>
            <a:r>
              <a:rPr lang="en-US" sz="2000" b="1" i="0">
                <a:solidFill>
                  <a:schemeClr val="accent1"/>
                </a:solidFill>
                <a:effectLst/>
                <a:latin typeface="Open Sans" panose="020B0606030504020204" pitchFamily="34" charset="0"/>
              </a:rPr>
              <a:t>Future of Semiconductors (</a:t>
            </a:r>
            <a:r>
              <a:rPr lang="en-US" sz="2000" b="1" i="0" err="1">
                <a:solidFill>
                  <a:schemeClr val="accent1"/>
                </a:solidFill>
                <a:effectLst/>
                <a:latin typeface="Open Sans" panose="020B0606030504020204" pitchFamily="34" charset="0"/>
              </a:rPr>
              <a:t>FuSe</a:t>
            </a:r>
            <a:r>
              <a:rPr lang="en-US" sz="2000" b="1" i="0">
                <a:solidFill>
                  <a:schemeClr val="accent1"/>
                </a:solidFill>
                <a:effectLst/>
                <a:latin typeface="Open Sans" panose="020B0606030504020204" pitchFamily="34" charset="0"/>
              </a:rPr>
              <a:t>) </a:t>
            </a:r>
            <a:r>
              <a:rPr lang="en-US" sz="2000" b="0" i="0">
                <a:solidFill>
                  <a:srgbClr val="1B1B1B"/>
                </a:solidFill>
                <a:effectLst/>
                <a:latin typeface="Open Sans" panose="020B0606030504020204" pitchFamily="34" charset="0"/>
              </a:rPr>
              <a:t>initiative.</a:t>
            </a:r>
            <a:endParaRPr lang="en-US" sz="20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CC478F06-A296-4FAF-2D5C-29AA1733FF3F}"/>
              </a:ext>
            </a:extLst>
          </p:cNvPr>
          <p:cNvSpPr txBox="1"/>
          <p:nvPr/>
        </p:nvSpPr>
        <p:spPr>
          <a:xfrm>
            <a:off x="391797" y="4101350"/>
            <a:ext cx="7159877" cy="400110"/>
          </a:xfrm>
          <a:prstGeom prst="rect">
            <a:avLst/>
          </a:prstGeom>
          <a:noFill/>
        </p:spPr>
        <p:txBody>
          <a:bodyPr wrap="square" lIns="91440" tIns="45720" rIns="91440" bIns="45720" anchor="t">
            <a:spAutoFit/>
          </a:bodyPr>
          <a:lstStyle/>
          <a:p>
            <a:pPr algn="l"/>
            <a:r>
              <a:rPr lang="en-US" sz="2000" b="1" i="0">
                <a:solidFill>
                  <a:schemeClr val="accent1"/>
                </a:solidFill>
                <a:effectLst/>
                <a:latin typeface="Open Sans" panose="020B0606030504020204" pitchFamily="34" charset="0"/>
              </a:rPr>
              <a:t> $50 million</a:t>
            </a:r>
            <a:r>
              <a:rPr lang="en-US" sz="2000" i="0">
                <a:solidFill>
                  <a:schemeClr val="tx1">
                    <a:lumMod val="85000"/>
                    <a:lumOff val="15000"/>
                  </a:schemeClr>
                </a:solidFill>
                <a:effectLst/>
                <a:latin typeface="Open Sans" panose="020B0606030504020204" pitchFamily="34" charset="0"/>
              </a:rPr>
              <a:t> partnership </a:t>
            </a:r>
          </a:p>
        </p:txBody>
      </p:sp>
      <p:pic>
        <p:nvPicPr>
          <p:cNvPr id="5" name="Graphic 4">
            <a:extLst>
              <a:ext uri="{FF2B5EF4-FFF2-40B4-BE49-F238E27FC236}">
                <a16:creationId xmlns:a16="http://schemas.microsoft.com/office/drawing/2014/main" id="{FDC6368D-CBA4-DA4D-1CEC-4AA5501CA7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51674" y="3341083"/>
            <a:ext cx="4663440" cy="2828569"/>
          </a:xfrm>
          <a:prstGeom prst="rect">
            <a:avLst/>
          </a:prstGeom>
        </p:spPr>
      </p:pic>
      <p:sp>
        <p:nvSpPr>
          <p:cNvPr id="8" name="TextBox 7">
            <a:extLst>
              <a:ext uri="{FF2B5EF4-FFF2-40B4-BE49-F238E27FC236}">
                <a16:creationId xmlns:a16="http://schemas.microsoft.com/office/drawing/2014/main" id="{A1C2971B-6920-4EA5-2975-B8C71317F7D6}"/>
              </a:ext>
            </a:extLst>
          </p:cNvPr>
          <p:cNvSpPr txBox="1"/>
          <p:nvPr/>
        </p:nvSpPr>
        <p:spPr>
          <a:xfrm>
            <a:off x="7647297" y="3732018"/>
            <a:ext cx="30419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Opportunity available to:</a:t>
            </a:r>
          </a:p>
        </p:txBody>
      </p:sp>
      <p:sp>
        <p:nvSpPr>
          <p:cNvPr id="10" name="TextBox 9">
            <a:extLst>
              <a:ext uri="{FF2B5EF4-FFF2-40B4-BE49-F238E27FC236}">
                <a16:creationId xmlns:a16="http://schemas.microsoft.com/office/drawing/2014/main" id="{881D7AB0-97B2-B5A8-4C3B-922D64DE586E}"/>
              </a:ext>
            </a:extLst>
          </p:cNvPr>
          <p:cNvSpPr txBox="1"/>
          <p:nvPr/>
        </p:nvSpPr>
        <p:spPr>
          <a:xfrm>
            <a:off x="8313888" y="4268608"/>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Academia</a:t>
            </a:r>
          </a:p>
        </p:txBody>
      </p:sp>
      <p:sp>
        <p:nvSpPr>
          <p:cNvPr id="11" name="TextBox 10">
            <a:extLst>
              <a:ext uri="{FF2B5EF4-FFF2-40B4-BE49-F238E27FC236}">
                <a16:creationId xmlns:a16="http://schemas.microsoft.com/office/drawing/2014/main" id="{54486635-C966-CA77-3EE3-8FB4D6ED3C06}"/>
              </a:ext>
            </a:extLst>
          </p:cNvPr>
          <p:cNvSpPr txBox="1"/>
          <p:nvPr/>
        </p:nvSpPr>
        <p:spPr>
          <a:xfrm>
            <a:off x="8313887" y="4871818"/>
            <a:ext cx="2794673"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Business &amp; Industry</a:t>
            </a:r>
          </a:p>
        </p:txBody>
      </p:sp>
      <p:sp>
        <p:nvSpPr>
          <p:cNvPr id="12" name="TextBox 11">
            <a:extLst>
              <a:ext uri="{FF2B5EF4-FFF2-40B4-BE49-F238E27FC236}">
                <a16:creationId xmlns:a16="http://schemas.microsoft.com/office/drawing/2014/main" id="{38D83C86-BD90-75CE-BE19-E855BE566594}"/>
              </a:ext>
            </a:extLst>
          </p:cNvPr>
          <p:cNvSpPr txBox="1"/>
          <p:nvPr/>
        </p:nvSpPr>
        <p:spPr>
          <a:xfrm>
            <a:off x="8313888" y="5462189"/>
            <a:ext cx="2220932" cy="33855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a:ln>
                  <a:noFill/>
                </a:ln>
                <a:solidFill>
                  <a:schemeClr val="tx1">
                    <a:lumMod val="75000"/>
                    <a:lumOff val="25000"/>
                  </a:schemeClr>
                </a:solidFill>
                <a:effectLst/>
                <a:uLnTx/>
                <a:uFillTx/>
                <a:latin typeface="Open Sans SemiBold" pitchFamily="2" charset="0"/>
                <a:ea typeface="Open Sans SemiBold" pitchFamily="2" charset="0"/>
                <a:cs typeface="Open Sans SemiBold" pitchFamily="2" charset="0"/>
              </a:rPr>
              <a:t>Nonprofits</a:t>
            </a:r>
          </a:p>
        </p:txBody>
      </p:sp>
      <p:grpSp>
        <p:nvGrpSpPr>
          <p:cNvPr id="13" name="Group 12">
            <a:extLst>
              <a:ext uri="{FF2B5EF4-FFF2-40B4-BE49-F238E27FC236}">
                <a16:creationId xmlns:a16="http://schemas.microsoft.com/office/drawing/2014/main" id="{B75D63C3-AD0C-4AA8-A14B-87AFAD41202A}"/>
              </a:ext>
            </a:extLst>
          </p:cNvPr>
          <p:cNvGrpSpPr/>
          <p:nvPr/>
        </p:nvGrpSpPr>
        <p:grpSpPr>
          <a:xfrm>
            <a:off x="7752022" y="4774184"/>
            <a:ext cx="529986" cy="528042"/>
            <a:chOff x="4337392" y="983786"/>
            <a:chExt cx="668496" cy="666044"/>
          </a:xfrm>
        </p:grpSpPr>
        <p:sp>
          <p:nvSpPr>
            <p:cNvPr id="15" name="Oval 14">
              <a:extLst>
                <a:ext uri="{FF2B5EF4-FFF2-40B4-BE49-F238E27FC236}">
                  <a16:creationId xmlns:a16="http://schemas.microsoft.com/office/drawing/2014/main" id="{2DBF5A8C-A4B6-F26B-A1F3-0A7160FE7C04}"/>
                </a:ext>
              </a:extLst>
            </p:cNvPr>
            <p:cNvSpPr/>
            <p:nvPr/>
          </p:nvSpPr>
          <p:spPr>
            <a:xfrm>
              <a:off x="4346630" y="990573"/>
              <a:ext cx="659258" cy="659257"/>
            </a:xfrm>
            <a:prstGeom prst="ellipse">
              <a:avLst/>
            </a:prstGeom>
            <a:solidFill>
              <a:srgbClr val="21879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D618433-54CE-EF48-0061-AE65DDC8CA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7392" y="983786"/>
              <a:ext cx="659258" cy="659257"/>
            </a:xfrm>
            <a:prstGeom prst="rect">
              <a:avLst/>
            </a:prstGeom>
          </p:spPr>
        </p:pic>
      </p:grpSp>
      <p:grpSp>
        <p:nvGrpSpPr>
          <p:cNvPr id="17" name="Group 16">
            <a:extLst>
              <a:ext uri="{FF2B5EF4-FFF2-40B4-BE49-F238E27FC236}">
                <a16:creationId xmlns:a16="http://schemas.microsoft.com/office/drawing/2014/main" id="{7321825A-042C-18EF-2B14-562B7F17674B}"/>
              </a:ext>
            </a:extLst>
          </p:cNvPr>
          <p:cNvGrpSpPr/>
          <p:nvPr/>
        </p:nvGrpSpPr>
        <p:grpSpPr>
          <a:xfrm>
            <a:off x="7755685" y="4195643"/>
            <a:ext cx="522661" cy="522661"/>
            <a:chOff x="1618936" y="508094"/>
            <a:chExt cx="659258" cy="659258"/>
          </a:xfrm>
        </p:grpSpPr>
        <p:sp>
          <p:nvSpPr>
            <p:cNvPr id="18" name="Oval 17">
              <a:extLst>
                <a:ext uri="{FF2B5EF4-FFF2-40B4-BE49-F238E27FC236}">
                  <a16:creationId xmlns:a16="http://schemas.microsoft.com/office/drawing/2014/main" id="{4B758EF1-41A6-FE33-DB05-EF02209D62D9}"/>
                </a:ext>
              </a:extLst>
            </p:cNvPr>
            <p:cNvSpPr/>
            <p:nvPr/>
          </p:nvSpPr>
          <p:spPr>
            <a:xfrm>
              <a:off x="1618936" y="508094"/>
              <a:ext cx="659258" cy="659258"/>
            </a:xfrm>
            <a:prstGeom prst="ellipse">
              <a:avLst/>
            </a:prstGeom>
            <a:solidFill>
              <a:srgbClr val="D3B34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695AC94-5E65-6C4A-84FE-B601FD929CF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663766" y="576005"/>
              <a:ext cx="579172" cy="520979"/>
            </a:xfrm>
            <a:prstGeom prst="rect">
              <a:avLst/>
            </a:prstGeom>
          </p:spPr>
        </p:pic>
      </p:grpSp>
      <p:sp>
        <p:nvSpPr>
          <p:cNvPr id="20" name="Oval 19">
            <a:extLst>
              <a:ext uri="{FF2B5EF4-FFF2-40B4-BE49-F238E27FC236}">
                <a16:creationId xmlns:a16="http://schemas.microsoft.com/office/drawing/2014/main" id="{5E8E3E81-300B-5B51-BA99-FDDA35302535}"/>
              </a:ext>
            </a:extLst>
          </p:cNvPr>
          <p:cNvSpPr/>
          <p:nvPr/>
        </p:nvSpPr>
        <p:spPr>
          <a:xfrm>
            <a:off x="7750646" y="5370136"/>
            <a:ext cx="522661" cy="522661"/>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026C37DD-8F9E-7C2F-9D03-2040CB06F0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01618" y="5465653"/>
            <a:ext cx="419710" cy="346717"/>
          </a:xfrm>
          <a:prstGeom prst="rect">
            <a:avLst/>
          </a:prstGeom>
        </p:spPr>
      </p:pic>
      <p:grpSp>
        <p:nvGrpSpPr>
          <p:cNvPr id="14" name="Group 13">
            <a:extLst>
              <a:ext uri="{FF2B5EF4-FFF2-40B4-BE49-F238E27FC236}">
                <a16:creationId xmlns:a16="http://schemas.microsoft.com/office/drawing/2014/main" id="{658727A6-4448-F0D3-F216-6D9EFD4CFE34}"/>
              </a:ext>
            </a:extLst>
          </p:cNvPr>
          <p:cNvGrpSpPr/>
          <p:nvPr/>
        </p:nvGrpSpPr>
        <p:grpSpPr>
          <a:xfrm>
            <a:off x="0" y="-113678"/>
            <a:ext cx="12252960" cy="914400"/>
            <a:chOff x="0" y="-113678"/>
            <a:chExt cx="12252960" cy="914400"/>
          </a:xfrm>
        </p:grpSpPr>
        <p:sp>
          <p:nvSpPr>
            <p:cNvPr id="22" name="Rectangle 21">
              <a:extLst>
                <a:ext uri="{FF2B5EF4-FFF2-40B4-BE49-F238E27FC236}">
                  <a16:creationId xmlns:a16="http://schemas.microsoft.com/office/drawing/2014/main" id="{3D200B8A-4358-4809-CCBB-605D21D36F0D}"/>
                </a:ext>
              </a:extLst>
            </p:cNvPr>
            <p:cNvSpPr/>
            <p:nvPr/>
          </p:nvSpPr>
          <p:spPr>
            <a:xfrm>
              <a:off x="0" y="-1"/>
              <a:ext cx="12252960" cy="746927"/>
            </a:xfrm>
            <a:prstGeom prst="rect">
              <a:avLst/>
            </a:prstGeom>
            <a:solidFill>
              <a:schemeClr val="accent6"/>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Open Sans"/>
                  <a:ea typeface="Open Sans"/>
                  <a:cs typeface="Open Sans"/>
                </a:rPr>
                <a:t>                       </a:t>
              </a:r>
            </a:p>
          </p:txBody>
        </p:sp>
        <p:sp>
          <p:nvSpPr>
            <p:cNvPr id="23" name="TextBox 22">
              <a:extLst>
                <a:ext uri="{FF2B5EF4-FFF2-40B4-BE49-F238E27FC236}">
                  <a16:creationId xmlns:a16="http://schemas.microsoft.com/office/drawing/2014/main" id="{8539538C-3E77-1D34-6E3F-59BDDB339C14}"/>
                </a:ext>
              </a:extLst>
            </p:cNvPr>
            <p:cNvSpPr txBox="1"/>
            <p:nvPr/>
          </p:nvSpPr>
          <p:spPr>
            <a:xfrm>
              <a:off x="725330" y="206705"/>
              <a:ext cx="8442960" cy="33855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1"/>
                  </a:solidFill>
                  <a:effectLst/>
                  <a:uLnTx/>
                  <a:uFillTx/>
                  <a:latin typeface="Open Sans"/>
                  <a:ea typeface="Open Sans"/>
                  <a:cs typeface="Open Sans"/>
                </a:rPr>
                <a:t>TECHNOLOGY TRANSLATION AND DEVELOPMENT</a:t>
              </a:r>
            </a:p>
          </p:txBody>
        </p:sp>
        <p:pic>
          <p:nvPicPr>
            <p:cNvPr id="24" name="Picture 23" descr="A picture containing symbol, logo, font, graphics&#10;&#10;Description automatically generated">
              <a:extLst>
                <a:ext uri="{FF2B5EF4-FFF2-40B4-BE49-F238E27FC236}">
                  <a16:creationId xmlns:a16="http://schemas.microsoft.com/office/drawing/2014/main" id="{9396A986-F984-8BFD-3214-9EF2029D51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113678"/>
              <a:ext cx="914400" cy="914400"/>
            </a:xfrm>
            <a:prstGeom prst="rect">
              <a:avLst/>
            </a:prstGeom>
          </p:spPr>
        </p:pic>
      </p:grpSp>
      <p:cxnSp>
        <p:nvCxnSpPr>
          <p:cNvPr id="4" name="Straight Connector 3">
            <a:extLst>
              <a:ext uri="{FF2B5EF4-FFF2-40B4-BE49-F238E27FC236}">
                <a16:creationId xmlns:a16="http://schemas.microsoft.com/office/drawing/2014/main" id="{F943EE8E-F25F-E707-950D-DC68561699AE}"/>
              </a:ext>
            </a:extLst>
          </p:cNvPr>
          <p:cNvCxnSpPr>
            <a:cxnSpLocks/>
          </p:cNvCxnSpPr>
          <p:nvPr/>
        </p:nvCxnSpPr>
        <p:spPr>
          <a:xfrm>
            <a:off x="457199" y="4860721"/>
            <a:ext cx="5702057" cy="0"/>
          </a:xfrm>
          <a:prstGeom prst="line">
            <a:avLst/>
          </a:prstGeom>
          <a:ln w="19050">
            <a:solidFill>
              <a:srgbClr val="D3B34E"/>
            </a:solidFill>
          </a:ln>
        </p:spPr>
        <p:style>
          <a:lnRef idx="1">
            <a:schemeClr val="accent2"/>
          </a:lnRef>
          <a:fillRef idx="0">
            <a:schemeClr val="accent2"/>
          </a:fillRef>
          <a:effectRef idx="0">
            <a:schemeClr val="accent2"/>
          </a:effectRef>
          <a:fontRef idx="minor">
            <a:schemeClr val="tx1"/>
          </a:fontRef>
        </p:style>
      </p:cxnSp>
      <p:grpSp>
        <p:nvGrpSpPr>
          <p:cNvPr id="27" name="Group 26">
            <a:extLst>
              <a:ext uri="{FF2B5EF4-FFF2-40B4-BE49-F238E27FC236}">
                <a16:creationId xmlns:a16="http://schemas.microsoft.com/office/drawing/2014/main" id="{D6171B06-2008-C5BA-2037-9BA270F62167}"/>
              </a:ext>
            </a:extLst>
          </p:cNvPr>
          <p:cNvGrpSpPr/>
          <p:nvPr/>
        </p:nvGrpSpPr>
        <p:grpSpPr>
          <a:xfrm>
            <a:off x="679102" y="5122447"/>
            <a:ext cx="5258250" cy="762000"/>
            <a:chOff x="2292687" y="5192787"/>
            <a:chExt cx="5258250" cy="762000"/>
          </a:xfrm>
        </p:grpSpPr>
        <p:pic>
          <p:nvPicPr>
            <p:cNvPr id="6" name="Picture 2" descr="Intel logo">
              <a:extLst>
                <a:ext uri="{FF2B5EF4-FFF2-40B4-BE49-F238E27FC236}">
                  <a16:creationId xmlns:a16="http://schemas.microsoft.com/office/drawing/2014/main" id="{41EF83AF-BAC1-9F0E-1581-1C59CDA7D8B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946810" y="5192787"/>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IBM Logo Transparent PNG, IBM Emblem Free Download - Free Transparent PNG  Logos">
              <a:extLst>
                <a:ext uri="{FF2B5EF4-FFF2-40B4-BE49-F238E27FC236}">
                  <a16:creationId xmlns:a16="http://schemas.microsoft.com/office/drawing/2014/main" id="{0A4BE550-BB07-F0DD-D05B-AEDA697016B8}"/>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3846259" y="5413767"/>
              <a:ext cx="733712" cy="3200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Ericsson Logo and symbol, meaning, history, PNG, brand">
              <a:extLst>
                <a:ext uri="{FF2B5EF4-FFF2-40B4-BE49-F238E27FC236}">
                  <a16:creationId xmlns:a16="http://schemas.microsoft.com/office/drawing/2014/main" id="{C236B2B1-0195-5DBD-3DFF-0F306FE133D9}"/>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t="15503" b="17778"/>
            <a:stretch/>
          </p:blipFill>
          <p:spPr bwMode="auto">
            <a:xfrm>
              <a:off x="2292687" y="5355170"/>
              <a:ext cx="121825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Samsung Logo transparent PNG - StickPNG">
              <a:extLst>
                <a:ext uri="{FF2B5EF4-FFF2-40B4-BE49-F238E27FC236}">
                  <a16:creationId xmlns:a16="http://schemas.microsoft.com/office/drawing/2014/main" id="{B57B169D-CC4B-BA42-7193-B0AD760E59C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163620" y="5355170"/>
              <a:ext cx="1387317" cy="457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1635474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4CD00C3-E792-2217-D939-3806F31D4E77}"/>
              </a:ext>
            </a:extLst>
          </p:cNvPr>
          <p:cNvSpPr>
            <a:spLocks noGrp="1"/>
          </p:cNvSpPr>
          <p:nvPr>
            <p:ph type="title"/>
          </p:nvPr>
        </p:nvSpPr>
        <p:spPr/>
        <p:txBody>
          <a:bodyPr>
            <a:normAutofit/>
          </a:bodyPr>
          <a:lstStyle/>
          <a:p>
            <a:r>
              <a:rPr lang="en-US" sz="3600" spc="-31">
                <a:latin typeface="Open Sans"/>
                <a:ea typeface="Open Sans"/>
                <a:cs typeface="Open Sans"/>
              </a:rPr>
              <a:t>NSF by the Numbers</a:t>
            </a:r>
          </a:p>
        </p:txBody>
      </p:sp>
      <p:sp>
        <p:nvSpPr>
          <p:cNvPr id="2" name="Slide Number Placeholder 3">
            <a:extLst>
              <a:ext uri="{FF2B5EF4-FFF2-40B4-BE49-F238E27FC236}">
                <a16:creationId xmlns:a16="http://schemas.microsoft.com/office/drawing/2014/main" id="{381B4A55-679A-FBDD-E2EF-96C5EE08F59A}"/>
              </a:ext>
            </a:extLst>
          </p:cNvPr>
          <p:cNvSpPr txBox="1">
            <a:spLocks/>
          </p:cNvSpPr>
          <p:nvPr/>
        </p:nvSpPr>
        <p:spPr>
          <a:xfrm>
            <a:off x="9079831"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10E8EA-57F6-764C-8914-AEEABF058192}" type="slidenum">
              <a:rPr lang="en-US" smtClean="0"/>
              <a:pPr/>
              <a:t>4</a:t>
            </a:fld>
            <a:endParaRPr lang="en-US"/>
          </a:p>
        </p:txBody>
      </p:sp>
      <p:pic>
        <p:nvPicPr>
          <p:cNvPr id="5" name="Picture 4" descr="A picture containing text, circle, font, screenshot&#10;&#10;Description automatically generated">
            <a:extLst>
              <a:ext uri="{FF2B5EF4-FFF2-40B4-BE49-F238E27FC236}">
                <a16:creationId xmlns:a16="http://schemas.microsoft.com/office/drawing/2014/main" id="{A4D59050-2EF3-AF06-6899-E26F89D323E1}"/>
              </a:ext>
            </a:extLst>
          </p:cNvPr>
          <p:cNvPicPr>
            <a:picLocks noChangeAspect="1"/>
          </p:cNvPicPr>
          <p:nvPr/>
        </p:nvPicPr>
        <p:blipFill>
          <a:blip r:embed="rId3"/>
          <a:stretch>
            <a:fillRect/>
          </a:stretch>
        </p:blipFill>
        <p:spPr>
          <a:xfrm>
            <a:off x="1100531" y="1097279"/>
            <a:ext cx="9990937" cy="4733360"/>
          </a:xfrm>
          <a:prstGeom prst="rect">
            <a:avLst/>
          </a:prstGeom>
        </p:spPr>
      </p:pic>
      <p:sp>
        <p:nvSpPr>
          <p:cNvPr id="6" name="TextBox 5">
            <a:extLst>
              <a:ext uri="{FF2B5EF4-FFF2-40B4-BE49-F238E27FC236}">
                <a16:creationId xmlns:a16="http://schemas.microsoft.com/office/drawing/2014/main" id="{7D0268B9-6F21-2C18-FAC6-56464AD5D081}"/>
              </a:ext>
            </a:extLst>
          </p:cNvPr>
          <p:cNvSpPr txBox="1"/>
          <p:nvPr/>
        </p:nvSpPr>
        <p:spPr>
          <a:xfrm>
            <a:off x="7899914" y="5884847"/>
            <a:ext cx="4414916" cy="307777"/>
          </a:xfrm>
          <a:prstGeom prst="rect">
            <a:avLst/>
          </a:prstGeom>
          <a:noFill/>
        </p:spPr>
        <p:txBody>
          <a:bodyPr wrap="square" rtlCol="0">
            <a:spAutoFit/>
          </a:bodyPr>
          <a:lstStyle/>
          <a:p>
            <a:r>
              <a:rPr lang="en-US" sz="1400" dirty="0"/>
              <a:t>From </a:t>
            </a:r>
            <a:r>
              <a:rPr lang="en-US" sz="1400" i="1" dirty="0">
                <a:solidFill>
                  <a:schemeClr val="accent1"/>
                </a:solidFill>
                <a:hlinkClick r:id="rId4">
                  <a:extLst>
                    <a:ext uri="{A12FA001-AC4F-418D-AE19-62706E023703}">
                      <ahyp:hlinkClr xmlns:ahyp="http://schemas.microsoft.com/office/drawing/2018/hyperlinkcolor" val="tx"/>
                    </a:ext>
                  </a:extLst>
                </a:hlinkClick>
              </a:rPr>
              <a:t>https://www.nsf.gov/about/congress/factsheets.jsp</a:t>
            </a:r>
            <a:endParaRPr lang="en-US" sz="1400" i="1" dirty="0">
              <a:solidFill>
                <a:schemeClr val="accent1"/>
              </a:solidFill>
            </a:endParaRPr>
          </a:p>
        </p:txBody>
      </p:sp>
    </p:spTree>
    <p:extLst>
      <p:ext uri="{BB962C8B-B14F-4D97-AF65-F5344CB8AC3E}">
        <p14:creationId xmlns:p14="http://schemas.microsoft.com/office/powerpoint/2010/main" val="1401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3BFEBE-C970-A0DB-B832-60C3F7757BA5}"/>
              </a:ext>
              <a:ext uri="{C183D7F6-B498-43B3-948B-1728B52AA6E4}">
                <adec:decorative xmlns:adec="http://schemas.microsoft.com/office/drawing/2017/decorative" val="1"/>
              </a:ext>
            </a:extLst>
          </p:cNvPr>
          <p:cNvGrpSpPr/>
          <p:nvPr/>
        </p:nvGrpSpPr>
        <p:grpSpPr>
          <a:xfrm>
            <a:off x="180696" y="3422701"/>
            <a:ext cx="11829719" cy="1206072"/>
            <a:chOff x="-903769" y="-884201"/>
            <a:chExt cx="16209187" cy="745978"/>
          </a:xfrm>
        </p:grpSpPr>
        <p:sp>
          <p:nvSpPr>
            <p:cNvPr id="8" name="Rectangle 7">
              <a:extLst>
                <a:ext uri="{FF2B5EF4-FFF2-40B4-BE49-F238E27FC236}">
                  <a16:creationId xmlns:a16="http://schemas.microsoft.com/office/drawing/2014/main" id="{CD2FE95D-58DE-C615-4232-2E83175F97BD}"/>
                </a:ext>
              </a:extLst>
            </p:cNvPr>
            <p:cNvSpPr/>
            <p:nvPr/>
          </p:nvSpPr>
          <p:spPr>
            <a:xfrm>
              <a:off x="-903769" y="-884201"/>
              <a:ext cx="5262260" cy="7459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30AE33A-FD4C-EC2D-53EB-71614E827605}"/>
                </a:ext>
              </a:extLst>
            </p:cNvPr>
            <p:cNvSpPr/>
            <p:nvPr/>
          </p:nvSpPr>
          <p:spPr>
            <a:xfrm>
              <a:off x="4569694" y="-884201"/>
              <a:ext cx="5262260" cy="74597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85F058A-2AFD-A761-0E8B-9873F308360E}"/>
                </a:ext>
              </a:extLst>
            </p:cNvPr>
            <p:cNvSpPr/>
            <p:nvPr/>
          </p:nvSpPr>
          <p:spPr>
            <a:xfrm>
              <a:off x="10043158" y="-884201"/>
              <a:ext cx="5262260" cy="7459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11" name="Oval 10">
            <a:extLst>
              <a:ext uri="{FF2B5EF4-FFF2-40B4-BE49-F238E27FC236}">
                <a16:creationId xmlns:a16="http://schemas.microsoft.com/office/drawing/2014/main" id="{0E5AF2D4-F0AB-6F1A-7C06-C5747222229D}"/>
              </a:ext>
              <a:ext uri="{C183D7F6-B498-43B3-948B-1728B52AA6E4}">
                <adec:decorative xmlns:adec="http://schemas.microsoft.com/office/drawing/2017/decorative" val="1"/>
              </a:ext>
            </a:extLst>
          </p:cNvPr>
          <p:cNvSpPr/>
          <p:nvPr/>
        </p:nvSpPr>
        <p:spPr>
          <a:xfrm>
            <a:off x="8831762" y="1340224"/>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Oval 11">
            <a:extLst>
              <a:ext uri="{FF2B5EF4-FFF2-40B4-BE49-F238E27FC236}">
                <a16:creationId xmlns:a16="http://schemas.microsoft.com/office/drawing/2014/main" id="{75F45544-DCAF-833C-AAB6-5CBB2CF3B11A}"/>
              </a:ext>
              <a:ext uri="{C183D7F6-B498-43B3-948B-1728B52AA6E4}">
                <adec:decorative xmlns:adec="http://schemas.microsoft.com/office/drawing/2017/decorative" val="1"/>
              </a:ext>
            </a:extLst>
          </p:cNvPr>
          <p:cNvSpPr/>
          <p:nvPr/>
        </p:nvSpPr>
        <p:spPr>
          <a:xfrm>
            <a:off x="912010" y="1339477"/>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Oval 12">
            <a:extLst>
              <a:ext uri="{FF2B5EF4-FFF2-40B4-BE49-F238E27FC236}">
                <a16:creationId xmlns:a16="http://schemas.microsoft.com/office/drawing/2014/main" id="{67341A67-A5DF-22DA-9018-306A28D3AAE2}"/>
              </a:ext>
              <a:ext uri="{C183D7F6-B498-43B3-948B-1728B52AA6E4}">
                <adec:decorative xmlns:adec="http://schemas.microsoft.com/office/drawing/2017/decorative" val="1"/>
              </a:ext>
            </a:extLst>
          </p:cNvPr>
          <p:cNvSpPr/>
          <p:nvPr/>
        </p:nvSpPr>
        <p:spPr>
          <a:xfrm>
            <a:off x="4886498" y="1344028"/>
            <a:ext cx="2451982" cy="2451982"/>
          </a:xfrm>
          <a:prstGeom prst="ellipse">
            <a:avLst/>
          </a:prstGeom>
          <a:solidFill>
            <a:srgbClr val="FFFFFF">
              <a:alpha val="80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31">
            <a:extLst>
              <a:ext uri="{FF2B5EF4-FFF2-40B4-BE49-F238E27FC236}">
                <a16:creationId xmlns:a16="http://schemas.microsoft.com/office/drawing/2014/main" id="{2915F1BA-117C-6DB0-2FF8-56AE78A2ED8D}"/>
              </a:ext>
              <a:ext uri="{C183D7F6-B498-43B3-948B-1728B52AA6E4}">
                <adec:decorative xmlns:adec="http://schemas.microsoft.com/office/drawing/2017/decorative" val="1"/>
              </a:ext>
            </a:extLst>
          </p:cNvPr>
          <p:cNvSpPr txBox="1">
            <a:spLocks noChangeArrowheads="1"/>
          </p:cNvSpPr>
          <p:nvPr/>
        </p:nvSpPr>
        <p:spPr bwMode="auto">
          <a:xfrm>
            <a:off x="262270" y="3916346"/>
            <a:ext cx="367822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a:ea typeface="Open Sans"/>
                <a:cs typeface="Open Sans"/>
              </a:rPr>
              <a:t>STRENGTHENING ESTABLISHED NSF</a:t>
            </a:r>
            <a:endParaRPr kumimoji="0" lang="id-ID" sz="2000" b="0" i="0" u="none" strike="noStrike" kern="1200" cap="none" spc="0" normalizeH="0" baseline="0" noProof="0">
              <a:ln>
                <a:noFill/>
              </a:ln>
              <a:solidFill>
                <a:srgbClr val="FFFFFF"/>
              </a:solidFill>
              <a:effectLst/>
              <a:uLnTx/>
              <a:uFillTx/>
              <a:latin typeface="Open Sans"/>
              <a:ea typeface="Open Sans"/>
              <a:cs typeface="Open Sans"/>
            </a:endParaRPr>
          </a:p>
        </p:txBody>
      </p:sp>
      <p:pic>
        <p:nvPicPr>
          <p:cNvPr id="15" name="Picture 14">
            <a:extLst>
              <a:ext uri="{FF2B5EF4-FFF2-40B4-BE49-F238E27FC236}">
                <a16:creationId xmlns:a16="http://schemas.microsoft.com/office/drawing/2014/main" id="{92A80DAD-2546-5328-359C-72BA7AB9F2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316" y="1410783"/>
            <a:ext cx="2309371" cy="2309371"/>
          </a:xfrm>
          <a:prstGeom prst="ellipse">
            <a:avLst/>
          </a:prstGeom>
          <a:ln>
            <a:noFill/>
          </a:ln>
        </p:spPr>
      </p:pic>
      <p:sp>
        <p:nvSpPr>
          <p:cNvPr id="16" name="TextBox 30">
            <a:extLst>
              <a:ext uri="{FF2B5EF4-FFF2-40B4-BE49-F238E27FC236}">
                <a16:creationId xmlns:a16="http://schemas.microsoft.com/office/drawing/2014/main" id="{EFEC3BBB-C490-C379-6D97-8E6C2209AFAD}"/>
              </a:ext>
              <a:ext uri="{C183D7F6-B498-43B3-948B-1728B52AA6E4}">
                <adec:decorative xmlns:adec="http://schemas.microsoft.com/office/drawing/2017/decorative" val="1"/>
              </a:ext>
            </a:extLst>
          </p:cNvPr>
          <p:cNvSpPr txBox="1">
            <a:spLocks noChangeArrowheads="1"/>
          </p:cNvSpPr>
          <p:nvPr/>
        </p:nvSpPr>
        <p:spPr bwMode="auto">
          <a:xfrm>
            <a:off x="180696" y="4721286"/>
            <a:ext cx="384047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With </a:t>
            </a:r>
            <a:r>
              <a:rPr kumimoji="0" lang="en-US" sz="1600" b="1" i="0" u="none" strike="noStrike" kern="1200" cap="none" spc="0" normalizeH="0" baseline="0" noProof="0">
                <a:ln>
                  <a:noFill/>
                </a:ln>
                <a:solidFill>
                  <a:srgbClr val="002454"/>
                </a:solidFill>
                <a:effectLst/>
                <a:uLnTx/>
                <a:uFillTx/>
                <a:latin typeface="Open Sans"/>
                <a:ea typeface="Open Sans"/>
                <a:cs typeface="Open Sans"/>
              </a:rPr>
              <a:t>investments that expand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454"/>
                </a:solidFill>
                <a:effectLst/>
                <a:uLnTx/>
                <a:uFillTx/>
                <a:latin typeface="Open Sans"/>
                <a:ea typeface="Open Sans"/>
                <a:cs typeface="Open Sans"/>
              </a:rPr>
              <a:t>the frontiers of knowledge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454"/>
                </a:solidFill>
                <a:effectLst/>
                <a:uLnTx/>
                <a:uFillTx/>
                <a:latin typeface="Open Sans"/>
                <a:ea typeface="Open Sans"/>
                <a:cs typeface="Open Sans"/>
              </a:rPr>
              <a:t>and technology</a:t>
            </a: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a:t>
            </a:r>
            <a:endParaRPr kumimoji="0" lang="en-US" sz="16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31">
            <a:extLst>
              <a:ext uri="{FF2B5EF4-FFF2-40B4-BE49-F238E27FC236}">
                <a16:creationId xmlns:a16="http://schemas.microsoft.com/office/drawing/2014/main" id="{AC9BE108-5C34-EC8A-CEFA-07198CC68969}"/>
              </a:ext>
              <a:ext uri="{C183D7F6-B498-43B3-948B-1728B52AA6E4}">
                <adec:decorative xmlns:adec="http://schemas.microsoft.com/office/drawing/2017/decorative" val="1"/>
              </a:ext>
            </a:extLst>
          </p:cNvPr>
          <p:cNvSpPr txBox="1">
            <a:spLocks noChangeArrowheads="1"/>
          </p:cNvSpPr>
          <p:nvPr/>
        </p:nvSpPr>
        <p:spPr bwMode="auto">
          <a:xfrm>
            <a:off x="4413694" y="3916346"/>
            <a:ext cx="33832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INSPIRING THE MISSING MILLIONS</a:t>
            </a:r>
            <a:endParaRPr kumimoji="0" lang="id-ID"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30">
            <a:extLst>
              <a:ext uri="{FF2B5EF4-FFF2-40B4-BE49-F238E27FC236}">
                <a16:creationId xmlns:a16="http://schemas.microsoft.com/office/drawing/2014/main" id="{51718194-1DA4-A64A-81C1-904E508D332B}"/>
              </a:ext>
              <a:ext uri="{C183D7F6-B498-43B3-948B-1728B52AA6E4}">
                <adec:decorative xmlns:adec="http://schemas.microsoft.com/office/drawing/2017/decorative" val="1"/>
              </a:ext>
            </a:extLst>
          </p:cNvPr>
          <p:cNvSpPr txBox="1">
            <a:spLocks noChangeArrowheads="1"/>
          </p:cNvSpPr>
          <p:nvPr/>
        </p:nvSpPr>
        <p:spPr bwMode="auto">
          <a:xfrm>
            <a:off x="4175315" y="4721286"/>
            <a:ext cx="38404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Using </a:t>
            </a:r>
            <a:r>
              <a:rPr kumimoji="0" lang="en-US" sz="1600" b="1" i="0" u="none" strike="noStrike" kern="1200" cap="none" spc="0" normalizeH="0" baseline="0" noProof="0">
                <a:ln>
                  <a:noFill/>
                </a:ln>
                <a:solidFill>
                  <a:schemeClr val="accent3">
                    <a:lumMod val="75000"/>
                  </a:schemeClr>
                </a:solidFill>
                <a:effectLst/>
                <a:uLnTx/>
                <a:uFillTx/>
                <a:latin typeface="Open Sans"/>
                <a:ea typeface="Open Sans"/>
                <a:cs typeface="Open Sans"/>
              </a:rPr>
              <a:t>interventions and capacity building</a:t>
            </a:r>
            <a:r>
              <a:rPr kumimoji="0" lang="en-US" sz="1600" b="0" i="0" u="none" strike="noStrike" kern="1200" cap="none" spc="0" normalizeH="0" baseline="0" noProof="0">
                <a:ln>
                  <a:noFill/>
                </a:ln>
                <a:solidFill>
                  <a:schemeClr val="accent3">
                    <a:lumMod val="75000"/>
                  </a:schemeClr>
                </a:solidFill>
                <a:effectLst/>
                <a:uLnTx/>
                <a:uFillTx/>
                <a:latin typeface="Open Sans"/>
                <a:ea typeface="Open Sans"/>
                <a:cs typeface="Open Sans"/>
              </a:rPr>
              <a:t> </a:t>
            </a: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that enhance and broaden participation.</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31">
            <a:extLst>
              <a:ext uri="{FF2B5EF4-FFF2-40B4-BE49-F238E27FC236}">
                <a16:creationId xmlns:a16="http://schemas.microsoft.com/office/drawing/2014/main" id="{93A6C476-A9E3-85D2-48A7-D25FFAAE5C73}"/>
              </a:ext>
              <a:ext uri="{C183D7F6-B498-43B3-948B-1728B52AA6E4}">
                <adec:decorative xmlns:adec="http://schemas.microsoft.com/office/drawing/2017/decorative" val="1"/>
              </a:ext>
            </a:extLst>
          </p:cNvPr>
          <p:cNvSpPr txBox="1">
            <a:spLocks noChangeArrowheads="1"/>
          </p:cNvSpPr>
          <p:nvPr/>
        </p:nvSpPr>
        <p:spPr bwMode="auto">
          <a:xfrm>
            <a:off x="8169934" y="3916346"/>
            <a:ext cx="384047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ACCELERATING TECHNOLOGY AND INNOVATION</a:t>
            </a:r>
            <a:endParaRPr kumimoji="0" lang="id-ID"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30">
            <a:extLst>
              <a:ext uri="{FF2B5EF4-FFF2-40B4-BE49-F238E27FC236}">
                <a16:creationId xmlns:a16="http://schemas.microsoft.com/office/drawing/2014/main" id="{D84AA07A-B3BC-B2C7-1DD9-1E7BADB7CFA0}"/>
              </a:ext>
              <a:ext uri="{C183D7F6-B498-43B3-948B-1728B52AA6E4}">
                <adec:decorative xmlns:adec="http://schemas.microsoft.com/office/drawing/2017/decorative" val="1"/>
              </a:ext>
            </a:extLst>
          </p:cNvPr>
          <p:cNvSpPr txBox="1">
            <a:spLocks noChangeArrowheads="1"/>
          </p:cNvSpPr>
          <p:nvPr/>
        </p:nvSpPr>
        <p:spPr bwMode="auto">
          <a:xfrm>
            <a:off x="8169934" y="4721286"/>
            <a:ext cx="384047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3600">
                <a:solidFill>
                  <a:schemeClr val="tx1"/>
                </a:solidFill>
                <a:latin typeface="Lato Light" charset="0"/>
                <a:ea typeface="ＭＳ Ｐゴシック" charset="0"/>
                <a:cs typeface="ＭＳ Ｐゴシック" charset="0"/>
              </a:defRPr>
            </a:lvl1pPr>
            <a:lvl2pPr marL="742950" indent="-285750" eaLnBrk="0" hangingPunct="0">
              <a:defRPr sz="3600">
                <a:solidFill>
                  <a:schemeClr val="tx1"/>
                </a:solidFill>
                <a:latin typeface="Lato Light" charset="0"/>
                <a:ea typeface="ＭＳ Ｐゴシック" charset="0"/>
              </a:defRPr>
            </a:lvl2pPr>
            <a:lvl3pPr marL="1143000" indent="-228600" eaLnBrk="0" hangingPunct="0">
              <a:defRPr sz="3600">
                <a:solidFill>
                  <a:schemeClr val="tx1"/>
                </a:solidFill>
                <a:latin typeface="Lato Light" charset="0"/>
                <a:ea typeface="ＭＳ Ｐゴシック" charset="0"/>
              </a:defRPr>
            </a:lvl3pPr>
            <a:lvl4pPr marL="1600200" indent="-228600" eaLnBrk="0" hangingPunct="0">
              <a:defRPr sz="3600">
                <a:solidFill>
                  <a:schemeClr val="tx1"/>
                </a:solidFill>
                <a:latin typeface="Lato Light" charset="0"/>
                <a:ea typeface="ＭＳ Ｐゴシック" charset="0"/>
              </a:defRPr>
            </a:lvl4pPr>
            <a:lvl5pPr marL="2057400" indent="-228600" eaLnBrk="0" hangingPunct="0">
              <a:defRPr sz="3600">
                <a:solidFill>
                  <a:schemeClr val="tx1"/>
                </a:solidFill>
                <a:latin typeface="Lato Light" charset="0"/>
                <a:ea typeface="ＭＳ Ｐゴシック" charset="0"/>
              </a:defRPr>
            </a:lvl5pPr>
            <a:lvl6pPr marL="2514600" indent="-228600" defTabSz="1827213" eaLnBrk="0" fontAlgn="base" hangingPunct="0">
              <a:spcBef>
                <a:spcPct val="0"/>
              </a:spcBef>
              <a:spcAft>
                <a:spcPct val="0"/>
              </a:spcAft>
              <a:defRPr sz="3600">
                <a:solidFill>
                  <a:schemeClr val="tx1"/>
                </a:solidFill>
                <a:latin typeface="Lato Light" charset="0"/>
                <a:ea typeface="ＭＳ Ｐゴシック" charset="0"/>
              </a:defRPr>
            </a:lvl6pPr>
            <a:lvl7pPr marL="2971800" indent="-228600" defTabSz="1827213" eaLnBrk="0" fontAlgn="base" hangingPunct="0">
              <a:spcBef>
                <a:spcPct val="0"/>
              </a:spcBef>
              <a:spcAft>
                <a:spcPct val="0"/>
              </a:spcAft>
              <a:defRPr sz="3600">
                <a:solidFill>
                  <a:schemeClr val="tx1"/>
                </a:solidFill>
                <a:latin typeface="Lato Light" charset="0"/>
                <a:ea typeface="ＭＳ Ｐゴシック" charset="0"/>
              </a:defRPr>
            </a:lvl7pPr>
            <a:lvl8pPr marL="3429000" indent="-228600" defTabSz="1827213" eaLnBrk="0" fontAlgn="base" hangingPunct="0">
              <a:spcBef>
                <a:spcPct val="0"/>
              </a:spcBef>
              <a:spcAft>
                <a:spcPct val="0"/>
              </a:spcAft>
              <a:defRPr sz="3600">
                <a:solidFill>
                  <a:schemeClr val="tx1"/>
                </a:solidFill>
                <a:latin typeface="Lato Light" charset="0"/>
                <a:ea typeface="ＭＳ Ｐゴシック" charset="0"/>
              </a:defRPr>
            </a:lvl8pPr>
            <a:lvl9pPr marL="3886200" indent="-228600" defTabSz="1827213" eaLnBrk="0" fontAlgn="base" hangingPunct="0">
              <a:spcBef>
                <a:spcPct val="0"/>
              </a:spcBef>
              <a:spcAft>
                <a:spcPct val="0"/>
              </a:spcAft>
              <a:defRPr sz="3600">
                <a:solidFill>
                  <a:schemeClr val="tx1"/>
                </a:solidFill>
                <a:latin typeface="Lato Light"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Through innovative, </a:t>
            </a:r>
            <a:r>
              <a:rPr kumimoji="0" lang="en-US" sz="1600" b="1" i="0" u="none" strike="noStrike" kern="1200" cap="none" spc="0" normalizeH="0" baseline="0" noProof="0">
                <a:ln>
                  <a:noFill/>
                </a:ln>
                <a:solidFill>
                  <a:srgbClr val="00758D"/>
                </a:solidFill>
                <a:effectLst/>
                <a:uLnTx/>
                <a:uFillTx/>
                <a:latin typeface="Open Sans"/>
                <a:ea typeface="Open Sans"/>
                <a:cs typeface="Open Sans"/>
              </a:rPr>
              <a:t>cross-cutting partnerships</a:t>
            </a:r>
            <a:r>
              <a:rPr kumimoji="0" lang="en-US" sz="1600" b="0" i="0" u="none" strike="noStrike" kern="1200" cap="none" spc="0" normalizeH="0" baseline="0" noProof="0">
                <a:ln>
                  <a:noFill/>
                </a:ln>
                <a:solidFill>
                  <a:srgbClr val="000000">
                    <a:lumMod val="75000"/>
                    <a:lumOff val="25000"/>
                  </a:srgbClr>
                </a:solidFill>
                <a:effectLst/>
                <a:uLnTx/>
                <a:uFillTx/>
                <a:latin typeface="Open Sans"/>
                <a:ea typeface="Open Sans"/>
                <a:cs typeface="Open Sans"/>
              </a:rPr>
              <a:t> and programs.</a:t>
            </a:r>
            <a:endParaRPr kumimoji="0" lang="en-US" sz="1600" b="0" i="0" u="none" strike="noStrike" kern="1200" cap="none" spc="0" normalizeH="0" baseline="0" noProof="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 20">
            <a:extLst>
              <a:ext uri="{FF2B5EF4-FFF2-40B4-BE49-F238E27FC236}">
                <a16:creationId xmlns:a16="http://schemas.microsoft.com/office/drawing/2014/main" id="{2865001A-2DDB-4513-7B0E-B0E10408CC8D}"/>
              </a:ext>
              <a:ext uri="{C183D7F6-B498-43B3-948B-1728B52AA6E4}">
                <adec:decorative xmlns:adec="http://schemas.microsoft.com/office/drawing/2017/decorative" val="1"/>
              </a:ext>
            </a:extLst>
          </p:cNvPr>
          <p:cNvGrpSpPr/>
          <p:nvPr/>
        </p:nvGrpSpPr>
        <p:grpSpPr>
          <a:xfrm>
            <a:off x="4949615" y="1410783"/>
            <a:ext cx="2315220" cy="2315220"/>
            <a:chOff x="5135881" y="1573001"/>
            <a:chExt cx="1924493" cy="1924493"/>
          </a:xfrm>
        </p:grpSpPr>
        <p:sp>
          <p:nvSpPr>
            <p:cNvPr id="22" name="Oval 21">
              <a:extLst>
                <a:ext uri="{FF2B5EF4-FFF2-40B4-BE49-F238E27FC236}">
                  <a16:creationId xmlns:a16="http://schemas.microsoft.com/office/drawing/2014/main" id="{5025A8D6-A243-DDB5-65A9-7EA4EB41888C}"/>
                </a:ext>
              </a:extLst>
            </p:cNvPr>
            <p:cNvSpPr/>
            <p:nvPr/>
          </p:nvSpPr>
          <p:spPr>
            <a:xfrm>
              <a:off x="5135881" y="1573001"/>
              <a:ext cx="1924493" cy="19244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3" name="Picture 22">
              <a:extLst>
                <a:ext uri="{FF2B5EF4-FFF2-40B4-BE49-F238E27FC236}">
                  <a16:creationId xmlns:a16="http://schemas.microsoft.com/office/drawing/2014/main" id="{BCF9083B-280C-32AC-876C-D44297F0E50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83845" y="1958951"/>
              <a:ext cx="1224309" cy="1162318"/>
            </a:xfrm>
            <a:prstGeom prst="rect">
              <a:avLst/>
            </a:prstGeom>
          </p:spPr>
        </p:pic>
      </p:grpSp>
      <p:pic>
        <p:nvPicPr>
          <p:cNvPr id="24" name="Picture 23">
            <a:extLst>
              <a:ext uri="{FF2B5EF4-FFF2-40B4-BE49-F238E27FC236}">
                <a16:creationId xmlns:a16="http://schemas.microsoft.com/office/drawing/2014/main" id="{1D1EE06C-21B5-34CC-4909-5F8BBD3D885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4647" y="1410783"/>
            <a:ext cx="2315220" cy="2315220"/>
          </a:xfrm>
          <a:prstGeom prst="rect">
            <a:avLst/>
          </a:prstGeom>
        </p:spPr>
      </p:pic>
      <p:sp>
        <p:nvSpPr>
          <p:cNvPr id="6" name="Title 5">
            <a:extLst>
              <a:ext uri="{FF2B5EF4-FFF2-40B4-BE49-F238E27FC236}">
                <a16:creationId xmlns:a16="http://schemas.microsoft.com/office/drawing/2014/main" id="{FB340A90-7629-BCBD-5C4A-A9922ABF0274}"/>
              </a:ext>
            </a:extLst>
          </p:cNvPr>
          <p:cNvSpPr>
            <a:spLocks noGrp="1"/>
          </p:cNvSpPr>
          <p:nvPr>
            <p:ph type="title"/>
          </p:nvPr>
        </p:nvSpPr>
        <p:spPr/>
        <p:txBody>
          <a:bodyPr/>
          <a:lstStyle/>
          <a:p>
            <a:r>
              <a:rPr lang="en-US"/>
              <a:t>NSF’s Three Strategic Priorities</a:t>
            </a:r>
          </a:p>
        </p:txBody>
      </p:sp>
    </p:spTree>
    <p:extLst>
      <p:ext uri="{BB962C8B-B14F-4D97-AF65-F5344CB8AC3E}">
        <p14:creationId xmlns:p14="http://schemas.microsoft.com/office/powerpoint/2010/main" val="262905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064B289-E64A-CBC8-CAFE-CC505F85EC5B}"/>
              </a:ext>
            </a:extLst>
          </p:cNvPr>
          <p:cNvGrpSpPr/>
          <p:nvPr/>
        </p:nvGrpSpPr>
        <p:grpSpPr>
          <a:xfrm>
            <a:off x="2089915" y="2199376"/>
            <a:ext cx="1938528" cy="1728671"/>
            <a:chOff x="2089915" y="2199376"/>
            <a:chExt cx="1938528" cy="1728671"/>
          </a:xfrm>
        </p:grpSpPr>
        <p:pic>
          <p:nvPicPr>
            <p:cNvPr id="7" name="Picture 6" descr="A picture containing flower&#10;&#10;Description automatically generated">
              <a:extLst>
                <a:ext uri="{FF2B5EF4-FFF2-40B4-BE49-F238E27FC236}">
                  <a16:creationId xmlns:a16="http://schemas.microsoft.com/office/drawing/2014/main" id="{FC1D858B-7EA9-AF30-77CE-FC110D2C5A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89915" y="2199376"/>
              <a:ext cx="1937119" cy="1728671"/>
            </a:xfrm>
            <a:prstGeom prst="hexagon">
              <a:avLst/>
            </a:prstGeom>
            <a:ln>
              <a:noFill/>
            </a:ln>
          </p:spPr>
        </p:pic>
        <p:sp>
          <p:nvSpPr>
            <p:cNvPr id="27" name="Hexagon 26">
              <a:extLst>
                <a:ext uri="{FF2B5EF4-FFF2-40B4-BE49-F238E27FC236}">
                  <a16:creationId xmlns:a16="http://schemas.microsoft.com/office/drawing/2014/main" id="{1E3EDC16-439C-4761-8A05-42083EB1338F}"/>
                </a:ext>
              </a:extLst>
            </p:cNvPr>
            <p:cNvSpPr/>
            <p:nvPr/>
          </p:nvSpPr>
          <p:spPr>
            <a:xfrm>
              <a:off x="2089915" y="2199376"/>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BIOLOGICAL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SCIENCES</a:t>
              </a:r>
            </a:p>
          </p:txBody>
        </p:sp>
      </p:grpSp>
      <p:grpSp>
        <p:nvGrpSpPr>
          <p:cNvPr id="5" name="Group 4">
            <a:extLst>
              <a:ext uri="{FF2B5EF4-FFF2-40B4-BE49-F238E27FC236}">
                <a16:creationId xmlns:a16="http://schemas.microsoft.com/office/drawing/2014/main" id="{36406C6B-C775-E995-0900-117E40A68581}"/>
              </a:ext>
            </a:extLst>
          </p:cNvPr>
          <p:cNvGrpSpPr/>
          <p:nvPr/>
        </p:nvGrpSpPr>
        <p:grpSpPr>
          <a:xfrm>
            <a:off x="3649967" y="1290698"/>
            <a:ext cx="1938528" cy="1729126"/>
            <a:chOff x="3649967" y="1290698"/>
            <a:chExt cx="1938528" cy="1729126"/>
          </a:xfrm>
        </p:grpSpPr>
        <p:pic>
          <p:nvPicPr>
            <p:cNvPr id="9" name="Picture 8">
              <a:extLst>
                <a:ext uri="{FF2B5EF4-FFF2-40B4-BE49-F238E27FC236}">
                  <a16:creationId xmlns:a16="http://schemas.microsoft.com/office/drawing/2014/main" id="{BBEB81C0-7C72-9EED-B905-E878B43C542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650672" y="1291153"/>
              <a:ext cx="1937119" cy="1728671"/>
            </a:xfrm>
            <a:prstGeom prst="hexagon">
              <a:avLst/>
            </a:prstGeom>
            <a:ln>
              <a:noFill/>
            </a:ln>
          </p:spPr>
        </p:pic>
        <p:sp>
          <p:nvSpPr>
            <p:cNvPr id="28" name="Hexagon 27">
              <a:extLst>
                <a:ext uri="{FF2B5EF4-FFF2-40B4-BE49-F238E27FC236}">
                  <a16:creationId xmlns:a16="http://schemas.microsoft.com/office/drawing/2014/main" id="{0F247B56-AFD4-4FCE-DBC4-30FBF8AC8C69}"/>
                </a:ext>
              </a:extLst>
            </p:cNvPr>
            <p:cNvSpPr/>
            <p:nvPr/>
          </p:nvSpPr>
          <p:spPr>
            <a:xfrm>
              <a:off x="3649967" y="1290698"/>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ENGINEERING</a:t>
              </a:r>
            </a:p>
          </p:txBody>
        </p:sp>
      </p:grpSp>
      <p:grpSp>
        <p:nvGrpSpPr>
          <p:cNvPr id="13" name="Group 12">
            <a:extLst>
              <a:ext uri="{FF2B5EF4-FFF2-40B4-BE49-F238E27FC236}">
                <a16:creationId xmlns:a16="http://schemas.microsoft.com/office/drawing/2014/main" id="{5C3FD7DA-52B1-19AD-A50A-722C712009F0}"/>
              </a:ext>
            </a:extLst>
          </p:cNvPr>
          <p:cNvGrpSpPr/>
          <p:nvPr/>
        </p:nvGrpSpPr>
        <p:grpSpPr>
          <a:xfrm>
            <a:off x="5204733" y="2199376"/>
            <a:ext cx="1938528" cy="1728671"/>
            <a:chOff x="5204733" y="2199376"/>
            <a:chExt cx="1938528" cy="1728671"/>
          </a:xfrm>
        </p:grpSpPr>
        <p:pic>
          <p:nvPicPr>
            <p:cNvPr id="10" name="Picture 9">
              <a:extLst>
                <a:ext uri="{FF2B5EF4-FFF2-40B4-BE49-F238E27FC236}">
                  <a16:creationId xmlns:a16="http://schemas.microsoft.com/office/drawing/2014/main" id="{1681C70C-6F4B-CF4E-7852-5E511E7C348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206142" y="2199376"/>
              <a:ext cx="1937119" cy="1728671"/>
            </a:xfrm>
            <a:prstGeom prst="hexagon">
              <a:avLst/>
            </a:prstGeom>
            <a:ln>
              <a:noFill/>
            </a:ln>
          </p:spPr>
        </p:pic>
        <p:sp>
          <p:nvSpPr>
            <p:cNvPr id="30" name="Hexagon 29">
              <a:extLst>
                <a:ext uri="{FF2B5EF4-FFF2-40B4-BE49-F238E27FC236}">
                  <a16:creationId xmlns:a16="http://schemas.microsoft.com/office/drawing/2014/main" id="{A14F53AE-7EC6-F065-0D47-99D4403CC843}"/>
                </a:ext>
              </a:extLst>
            </p:cNvPr>
            <p:cNvSpPr/>
            <p:nvPr/>
          </p:nvSpPr>
          <p:spPr>
            <a:xfrm>
              <a:off x="5204733" y="2199376"/>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COMPUTER &amp; INFORMATION SCIENCE &amp; ENGINEERING</a:t>
              </a:r>
            </a:p>
          </p:txBody>
        </p:sp>
      </p:grpSp>
      <p:grpSp>
        <p:nvGrpSpPr>
          <p:cNvPr id="14" name="Group 13">
            <a:extLst>
              <a:ext uri="{FF2B5EF4-FFF2-40B4-BE49-F238E27FC236}">
                <a16:creationId xmlns:a16="http://schemas.microsoft.com/office/drawing/2014/main" id="{03060184-867F-CBF3-D99B-9D2BBC4CFABD}"/>
              </a:ext>
            </a:extLst>
          </p:cNvPr>
          <p:cNvGrpSpPr/>
          <p:nvPr/>
        </p:nvGrpSpPr>
        <p:grpSpPr>
          <a:xfrm>
            <a:off x="6764785" y="1290698"/>
            <a:ext cx="1939233" cy="1729126"/>
            <a:chOff x="6764785" y="1290698"/>
            <a:chExt cx="1939233" cy="1729126"/>
          </a:xfrm>
        </p:grpSpPr>
        <p:pic>
          <p:nvPicPr>
            <p:cNvPr id="12" name="Picture 11">
              <a:extLst>
                <a:ext uri="{FF2B5EF4-FFF2-40B4-BE49-F238E27FC236}">
                  <a16:creationId xmlns:a16="http://schemas.microsoft.com/office/drawing/2014/main" id="{DCAB365A-A1F9-3730-DBAC-62642DC7AC1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66899" y="1291153"/>
              <a:ext cx="1937119" cy="1728671"/>
            </a:xfrm>
            <a:prstGeom prst="hexagon">
              <a:avLst/>
            </a:prstGeom>
            <a:ln>
              <a:noFill/>
            </a:ln>
          </p:spPr>
        </p:pic>
        <p:sp>
          <p:nvSpPr>
            <p:cNvPr id="31" name="Hexagon 30">
              <a:extLst>
                <a:ext uri="{FF2B5EF4-FFF2-40B4-BE49-F238E27FC236}">
                  <a16:creationId xmlns:a16="http://schemas.microsoft.com/office/drawing/2014/main" id="{5BA6D31C-6EBA-439A-3F5E-058AAA150D21}"/>
                </a:ext>
              </a:extLst>
            </p:cNvPr>
            <p:cNvSpPr/>
            <p:nvPr/>
          </p:nvSpPr>
          <p:spPr>
            <a:xfrm>
              <a:off x="6764785" y="1290698"/>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GEOSCIENCE &amp; POLAR PROGRAMS</a:t>
              </a:r>
            </a:p>
          </p:txBody>
        </p:sp>
      </p:grpSp>
      <p:grpSp>
        <p:nvGrpSpPr>
          <p:cNvPr id="15" name="Group 14">
            <a:extLst>
              <a:ext uri="{FF2B5EF4-FFF2-40B4-BE49-F238E27FC236}">
                <a16:creationId xmlns:a16="http://schemas.microsoft.com/office/drawing/2014/main" id="{E8D2A47A-A98C-D5B4-F280-3E73B8A70D4A}"/>
              </a:ext>
            </a:extLst>
          </p:cNvPr>
          <p:cNvGrpSpPr/>
          <p:nvPr/>
        </p:nvGrpSpPr>
        <p:grpSpPr>
          <a:xfrm>
            <a:off x="6764785" y="3089852"/>
            <a:ext cx="1939233" cy="1728671"/>
            <a:chOff x="6764785" y="3089852"/>
            <a:chExt cx="1939233" cy="1728671"/>
          </a:xfrm>
        </p:grpSpPr>
        <p:pic>
          <p:nvPicPr>
            <p:cNvPr id="11" name="Picture 10">
              <a:extLst>
                <a:ext uri="{FF2B5EF4-FFF2-40B4-BE49-F238E27FC236}">
                  <a16:creationId xmlns:a16="http://schemas.microsoft.com/office/drawing/2014/main" id="{6D39D0A8-2B4D-8E39-3795-74C7634ECC1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66899" y="3089852"/>
              <a:ext cx="1937119" cy="1728671"/>
            </a:xfrm>
            <a:prstGeom prst="hexagon">
              <a:avLst/>
            </a:prstGeom>
            <a:ln>
              <a:noFill/>
            </a:ln>
          </p:spPr>
        </p:pic>
        <p:sp>
          <p:nvSpPr>
            <p:cNvPr id="32" name="Hexagon 31">
              <a:extLst>
                <a:ext uri="{FF2B5EF4-FFF2-40B4-BE49-F238E27FC236}">
                  <a16:creationId xmlns:a16="http://schemas.microsoft.com/office/drawing/2014/main" id="{0E99F3F8-E521-070C-8D11-9FEBAA60307B}"/>
                </a:ext>
              </a:extLst>
            </p:cNvPr>
            <p:cNvSpPr/>
            <p:nvPr/>
          </p:nvSpPr>
          <p:spPr>
            <a:xfrm>
              <a:off x="6764785" y="3090307"/>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EDUCATION</a:t>
              </a:r>
            </a:p>
          </p:txBody>
        </p:sp>
      </p:grpSp>
      <p:grpSp>
        <p:nvGrpSpPr>
          <p:cNvPr id="16" name="Group 15">
            <a:extLst>
              <a:ext uri="{FF2B5EF4-FFF2-40B4-BE49-F238E27FC236}">
                <a16:creationId xmlns:a16="http://schemas.microsoft.com/office/drawing/2014/main" id="{59D25E2A-4D7E-A995-B04E-2D869C811FD5}"/>
              </a:ext>
            </a:extLst>
          </p:cNvPr>
          <p:cNvGrpSpPr/>
          <p:nvPr/>
        </p:nvGrpSpPr>
        <p:grpSpPr>
          <a:xfrm>
            <a:off x="8320960" y="2198921"/>
            <a:ext cx="1943694" cy="1728671"/>
            <a:chOff x="8320960" y="2198921"/>
            <a:chExt cx="1943694" cy="1728671"/>
          </a:xfrm>
        </p:grpSpPr>
        <p:pic>
          <p:nvPicPr>
            <p:cNvPr id="17" name="Picture 16">
              <a:extLst>
                <a:ext uri="{FF2B5EF4-FFF2-40B4-BE49-F238E27FC236}">
                  <a16:creationId xmlns:a16="http://schemas.microsoft.com/office/drawing/2014/main" id="{88FF7724-147E-5E34-734E-64FAD4A8A1E4}"/>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8320960" y="2199376"/>
              <a:ext cx="1938528" cy="1728216"/>
            </a:xfrm>
            <a:prstGeom prst="hexagon">
              <a:avLst/>
            </a:prstGeom>
            <a:noFill/>
            <a:ln w="19050">
              <a:noFill/>
            </a:ln>
            <a:effectLst/>
          </p:spPr>
        </p:pic>
        <p:sp>
          <p:nvSpPr>
            <p:cNvPr id="33" name="Hexagon 32">
              <a:extLst>
                <a:ext uri="{FF2B5EF4-FFF2-40B4-BE49-F238E27FC236}">
                  <a16:creationId xmlns:a16="http://schemas.microsoft.com/office/drawing/2014/main" id="{A7432152-817B-6D14-FCB6-8A9C5ECC81D5}"/>
                </a:ext>
              </a:extLst>
            </p:cNvPr>
            <p:cNvSpPr/>
            <p:nvPr/>
          </p:nvSpPr>
          <p:spPr>
            <a:xfrm>
              <a:off x="8326126" y="2198921"/>
              <a:ext cx="1938528"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SOCIAL, BEHAVIORAL &amp; ECONOMIC SCIENCES</a:t>
              </a:r>
            </a:p>
          </p:txBody>
        </p:sp>
      </p:grpSp>
      <p:sp>
        <p:nvSpPr>
          <p:cNvPr id="35" name="Rectangle 34">
            <a:extLst>
              <a:ext uri="{FF2B5EF4-FFF2-40B4-BE49-F238E27FC236}">
                <a16:creationId xmlns:a16="http://schemas.microsoft.com/office/drawing/2014/main" id="{14616928-59AA-0ABF-1CBE-A26C10F2341E}"/>
              </a:ext>
            </a:extLst>
          </p:cNvPr>
          <p:cNvSpPr/>
          <p:nvPr/>
        </p:nvSpPr>
        <p:spPr>
          <a:xfrm>
            <a:off x="-82923" y="4973427"/>
            <a:ext cx="12357846" cy="3651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Integrative Activities</a:t>
            </a:r>
          </a:p>
        </p:txBody>
      </p:sp>
      <p:sp>
        <p:nvSpPr>
          <p:cNvPr id="36" name="Rectangle 35">
            <a:extLst>
              <a:ext uri="{FF2B5EF4-FFF2-40B4-BE49-F238E27FC236}">
                <a16:creationId xmlns:a16="http://schemas.microsoft.com/office/drawing/2014/main" id="{B8C084BD-940A-2FAB-88D7-C5063A0F0D10}"/>
              </a:ext>
            </a:extLst>
          </p:cNvPr>
          <p:cNvSpPr/>
          <p:nvPr/>
        </p:nvSpPr>
        <p:spPr>
          <a:xfrm>
            <a:off x="-82924" y="5398758"/>
            <a:ext cx="12357846" cy="3651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International Science &amp; Engineering</a:t>
            </a:r>
          </a:p>
        </p:txBody>
      </p:sp>
      <p:grpSp>
        <p:nvGrpSpPr>
          <p:cNvPr id="18" name="Group 17">
            <a:extLst>
              <a:ext uri="{FF2B5EF4-FFF2-40B4-BE49-F238E27FC236}">
                <a16:creationId xmlns:a16="http://schemas.microsoft.com/office/drawing/2014/main" id="{75B74C2C-D889-69EF-28F3-13EC68F1764D}"/>
              </a:ext>
            </a:extLst>
          </p:cNvPr>
          <p:cNvGrpSpPr/>
          <p:nvPr/>
        </p:nvGrpSpPr>
        <p:grpSpPr>
          <a:xfrm>
            <a:off x="3646090" y="3089852"/>
            <a:ext cx="1942405" cy="1728671"/>
            <a:chOff x="3646090" y="3089852"/>
            <a:chExt cx="1942405" cy="1728671"/>
          </a:xfrm>
        </p:grpSpPr>
        <p:pic>
          <p:nvPicPr>
            <p:cNvPr id="19" name="Picture 18">
              <a:extLst>
                <a:ext uri="{FF2B5EF4-FFF2-40B4-BE49-F238E27FC236}">
                  <a16:creationId xmlns:a16="http://schemas.microsoft.com/office/drawing/2014/main" id="{69A5F83F-4EF5-B745-8455-DD98569E3E7C}"/>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650672" y="3089852"/>
              <a:ext cx="1937119" cy="1728671"/>
            </a:xfrm>
            <a:prstGeom prst="hexagon">
              <a:avLst/>
            </a:prstGeom>
            <a:ln>
              <a:noFill/>
            </a:ln>
          </p:spPr>
        </p:pic>
        <p:sp>
          <p:nvSpPr>
            <p:cNvPr id="20" name="Hexagon 19">
              <a:extLst>
                <a:ext uri="{FF2B5EF4-FFF2-40B4-BE49-F238E27FC236}">
                  <a16:creationId xmlns:a16="http://schemas.microsoft.com/office/drawing/2014/main" id="{E228FAFB-ED19-99C2-0DA3-74E93ACF4967}"/>
                </a:ext>
              </a:extLst>
            </p:cNvPr>
            <p:cNvSpPr/>
            <p:nvPr/>
          </p:nvSpPr>
          <p:spPr>
            <a:xfrm>
              <a:off x="3646090" y="3090307"/>
              <a:ext cx="1942405" cy="1728216"/>
            </a:xfrm>
            <a:prstGeom prst="hexagon">
              <a:avLst/>
            </a:prstGeom>
            <a:solidFill>
              <a:schemeClr val="tx2">
                <a:alpha val="4181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MATHEMATICAL</a:t>
              </a:r>
              <a:b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&amp; PHYSICAL</a:t>
              </a:r>
              <a:b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a:ln>
                    <a:noFill/>
                  </a:ln>
                  <a:solidFill>
                    <a:srgbClr val="FFFFFF"/>
                  </a:solidFill>
                  <a:effectLst>
                    <a:outerShdw blurRad="50800" dist="38100" dir="2700000" algn="tl" rotWithShape="0">
                      <a:prstClr val="black">
                        <a:alpha val="70000"/>
                      </a:prstClr>
                    </a:outerShdw>
                  </a:effectLst>
                  <a:uLnTx/>
                  <a:uFillTx/>
                  <a:latin typeface="Open Sans" panose="020B0606030504020204" pitchFamily="34" charset="0"/>
                  <a:ea typeface="Open Sans" panose="020B0606030504020204" pitchFamily="34" charset="0"/>
                  <a:cs typeface="Open Sans" panose="020B0606030504020204" pitchFamily="34" charset="0"/>
                </a:rPr>
                <a:t>SCIENCES</a:t>
              </a:r>
            </a:p>
          </p:txBody>
        </p:sp>
      </p:grpSp>
      <p:sp>
        <p:nvSpPr>
          <p:cNvPr id="23" name="Title 22">
            <a:extLst>
              <a:ext uri="{FF2B5EF4-FFF2-40B4-BE49-F238E27FC236}">
                <a16:creationId xmlns:a16="http://schemas.microsoft.com/office/drawing/2014/main" id="{5A327077-D4F3-E245-3461-78461498072B}"/>
              </a:ext>
            </a:extLst>
          </p:cNvPr>
          <p:cNvSpPr>
            <a:spLocks noGrp="1"/>
          </p:cNvSpPr>
          <p:nvPr>
            <p:ph type="title"/>
          </p:nvPr>
        </p:nvSpPr>
        <p:spPr/>
        <p:txBody>
          <a:bodyPr/>
          <a:lstStyle/>
          <a:p>
            <a:r>
              <a:rPr lang="en-US" sz="3600">
                <a:latin typeface="Open Sans"/>
                <a:ea typeface="Open Sans"/>
                <a:cs typeface="Open Sans"/>
              </a:rPr>
              <a:t>NSF </a:t>
            </a:r>
            <a:r>
              <a:rPr lang="en-US">
                <a:latin typeface="Open Sans"/>
                <a:ea typeface="Open Sans"/>
                <a:cs typeface="Open Sans"/>
              </a:rPr>
              <a:t>Supports</a:t>
            </a:r>
            <a:r>
              <a:rPr lang="en-US" sz="3600">
                <a:latin typeface="Open Sans"/>
                <a:ea typeface="Open Sans"/>
                <a:cs typeface="Open Sans"/>
              </a:rPr>
              <a:t> </a:t>
            </a:r>
            <a:r>
              <a:rPr lang="en-US">
                <a:latin typeface="Open Sans"/>
                <a:ea typeface="Open Sans"/>
                <a:cs typeface="Open Sans"/>
              </a:rPr>
              <a:t>All</a:t>
            </a:r>
            <a:r>
              <a:rPr lang="en-US" sz="3600">
                <a:latin typeface="Open Sans"/>
                <a:ea typeface="Open Sans"/>
                <a:cs typeface="Open Sans"/>
              </a:rPr>
              <a:t> </a:t>
            </a:r>
            <a:r>
              <a:rPr lang="en-US">
                <a:latin typeface="Open Sans"/>
                <a:ea typeface="Open Sans"/>
                <a:cs typeface="Open Sans"/>
              </a:rPr>
              <a:t>Areas</a:t>
            </a:r>
            <a:r>
              <a:rPr lang="en-US" sz="3600">
                <a:latin typeface="Open Sans"/>
                <a:ea typeface="Open Sans"/>
                <a:cs typeface="Open Sans"/>
              </a:rPr>
              <a:t> of </a:t>
            </a:r>
            <a:r>
              <a:rPr lang="en-US">
                <a:latin typeface="Open Sans"/>
                <a:ea typeface="Open Sans"/>
                <a:cs typeface="Open Sans"/>
              </a:rPr>
              <a:t>Science</a:t>
            </a:r>
            <a:r>
              <a:rPr lang="en-US" sz="3600">
                <a:latin typeface="Open Sans"/>
                <a:ea typeface="Open Sans"/>
                <a:cs typeface="Open Sans"/>
              </a:rPr>
              <a:t> and </a:t>
            </a:r>
            <a:r>
              <a:rPr lang="en-US">
                <a:latin typeface="Open Sans"/>
                <a:ea typeface="Open Sans"/>
                <a:cs typeface="Open Sans"/>
              </a:rPr>
              <a:t>Engineering</a:t>
            </a:r>
            <a:endParaRPr lang="en-US"/>
          </a:p>
        </p:txBody>
      </p:sp>
    </p:spTree>
    <p:extLst>
      <p:ext uri="{BB962C8B-B14F-4D97-AF65-F5344CB8AC3E}">
        <p14:creationId xmlns:p14="http://schemas.microsoft.com/office/powerpoint/2010/main" val="316943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Effect transition="in" filter="fade">
                                      <p:cBhvr>
                                        <p:cTn id="15" dur="750"/>
                                        <p:tgtEl>
                                          <p:spTgt spid="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750" fill="hold"/>
                                        <p:tgtEl>
                                          <p:spTgt spid="13"/>
                                        </p:tgtEl>
                                        <p:attrNameLst>
                                          <p:attrName>ppt_w</p:attrName>
                                        </p:attrNameLst>
                                      </p:cBhvr>
                                      <p:tavLst>
                                        <p:tav tm="0">
                                          <p:val>
                                            <p:fltVal val="0"/>
                                          </p:val>
                                        </p:tav>
                                        <p:tav tm="100000">
                                          <p:val>
                                            <p:strVal val="#ppt_w"/>
                                          </p:val>
                                        </p:tav>
                                      </p:tavLst>
                                    </p:anim>
                                    <p:anim calcmode="lin" valueType="num">
                                      <p:cBhvr>
                                        <p:cTn id="20" dur="750" fill="hold"/>
                                        <p:tgtEl>
                                          <p:spTgt spid="13"/>
                                        </p:tgtEl>
                                        <p:attrNameLst>
                                          <p:attrName>ppt_h</p:attrName>
                                        </p:attrNameLst>
                                      </p:cBhvr>
                                      <p:tavLst>
                                        <p:tav tm="0">
                                          <p:val>
                                            <p:fltVal val="0"/>
                                          </p:val>
                                        </p:tav>
                                        <p:tav tm="100000">
                                          <p:val>
                                            <p:strVal val="#ppt_h"/>
                                          </p:val>
                                        </p:tav>
                                      </p:tavLst>
                                    </p:anim>
                                    <p:animEffect transition="in" filter="fade">
                                      <p:cBhvr>
                                        <p:cTn id="21" dur="750"/>
                                        <p:tgtEl>
                                          <p:spTgt spid="13"/>
                                        </p:tgtEl>
                                      </p:cBhvr>
                                    </p:animEffect>
                                  </p:childTnLst>
                                </p:cTn>
                              </p:par>
                            </p:childTnLst>
                          </p:cTn>
                        </p:par>
                        <p:par>
                          <p:cTn id="22" fill="hold">
                            <p:stCondLst>
                              <p:cond delay="22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750" fill="hold"/>
                                        <p:tgtEl>
                                          <p:spTgt spid="14"/>
                                        </p:tgtEl>
                                        <p:attrNameLst>
                                          <p:attrName>ppt_w</p:attrName>
                                        </p:attrNameLst>
                                      </p:cBhvr>
                                      <p:tavLst>
                                        <p:tav tm="0">
                                          <p:val>
                                            <p:fltVal val="0"/>
                                          </p:val>
                                        </p:tav>
                                        <p:tav tm="100000">
                                          <p:val>
                                            <p:strVal val="#ppt_w"/>
                                          </p:val>
                                        </p:tav>
                                      </p:tavLst>
                                    </p:anim>
                                    <p:anim calcmode="lin" valueType="num">
                                      <p:cBhvr>
                                        <p:cTn id="26" dur="750" fill="hold"/>
                                        <p:tgtEl>
                                          <p:spTgt spid="14"/>
                                        </p:tgtEl>
                                        <p:attrNameLst>
                                          <p:attrName>ppt_h</p:attrName>
                                        </p:attrNameLst>
                                      </p:cBhvr>
                                      <p:tavLst>
                                        <p:tav tm="0">
                                          <p:val>
                                            <p:fltVal val="0"/>
                                          </p:val>
                                        </p:tav>
                                        <p:tav tm="100000">
                                          <p:val>
                                            <p:strVal val="#ppt_h"/>
                                          </p:val>
                                        </p:tav>
                                      </p:tavLst>
                                    </p:anim>
                                    <p:animEffect transition="in" filter="fade">
                                      <p:cBhvr>
                                        <p:cTn id="27" dur="750"/>
                                        <p:tgtEl>
                                          <p:spTgt spid="14"/>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750" fill="hold"/>
                                        <p:tgtEl>
                                          <p:spTgt spid="15"/>
                                        </p:tgtEl>
                                        <p:attrNameLst>
                                          <p:attrName>ppt_w</p:attrName>
                                        </p:attrNameLst>
                                      </p:cBhvr>
                                      <p:tavLst>
                                        <p:tav tm="0">
                                          <p:val>
                                            <p:fltVal val="0"/>
                                          </p:val>
                                        </p:tav>
                                        <p:tav tm="100000">
                                          <p:val>
                                            <p:strVal val="#ppt_w"/>
                                          </p:val>
                                        </p:tav>
                                      </p:tavLst>
                                    </p:anim>
                                    <p:anim calcmode="lin" valueType="num">
                                      <p:cBhvr>
                                        <p:cTn id="32" dur="750" fill="hold"/>
                                        <p:tgtEl>
                                          <p:spTgt spid="15"/>
                                        </p:tgtEl>
                                        <p:attrNameLst>
                                          <p:attrName>ppt_h</p:attrName>
                                        </p:attrNameLst>
                                      </p:cBhvr>
                                      <p:tavLst>
                                        <p:tav tm="0">
                                          <p:val>
                                            <p:fltVal val="0"/>
                                          </p:val>
                                        </p:tav>
                                        <p:tav tm="100000">
                                          <p:val>
                                            <p:strVal val="#ppt_h"/>
                                          </p:val>
                                        </p:tav>
                                      </p:tavLst>
                                    </p:anim>
                                    <p:animEffect transition="in" filter="fade">
                                      <p:cBhvr>
                                        <p:cTn id="33" dur="750"/>
                                        <p:tgtEl>
                                          <p:spTgt spid="15"/>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750" fill="hold"/>
                                        <p:tgtEl>
                                          <p:spTgt spid="16"/>
                                        </p:tgtEl>
                                        <p:attrNameLst>
                                          <p:attrName>ppt_w</p:attrName>
                                        </p:attrNameLst>
                                      </p:cBhvr>
                                      <p:tavLst>
                                        <p:tav tm="0">
                                          <p:val>
                                            <p:fltVal val="0"/>
                                          </p:val>
                                        </p:tav>
                                        <p:tav tm="100000">
                                          <p:val>
                                            <p:strVal val="#ppt_w"/>
                                          </p:val>
                                        </p:tav>
                                      </p:tavLst>
                                    </p:anim>
                                    <p:anim calcmode="lin" valueType="num">
                                      <p:cBhvr>
                                        <p:cTn id="38" dur="750" fill="hold"/>
                                        <p:tgtEl>
                                          <p:spTgt spid="16"/>
                                        </p:tgtEl>
                                        <p:attrNameLst>
                                          <p:attrName>ppt_h</p:attrName>
                                        </p:attrNameLst>
                                      </p:cBhvr>
                                      <p:tavLst>
                                        <p:tav tm="0">
                                          <p:val>
                                            <p:fltVal val="0"/>
                                          </p:val>
                                        </p:tav>
                                        <p:tav tm="100000">
                                          <p:val>
                                            <p:strVal val="#ppt_h"/>
                                          </p:val>
                                        </p:tav>
                                      </p:tavLst>
                                    </p:anim>
                                    <p:animEffect transition="in" filter="fade">
                                      <p:cBhvr>
                                        <p:cTn id="39" dur="750"/>
                                        <p:tgtEl>
                                          <p:spTgt spid="16"/>
                                        </p:tgtEl>
                                      </p:cBhvr>
                                    </p:animEffect>
                                  </p:childTnLst>
                                </p:cTn>
                              </p:par>
                            </p:childTnLst>
                          </p:cTn>
                        </p:par>
                        <p:par>
                          <p:cTn id="40" fill="hold">
                            <p:stCondLst>
                              <p:cond delay="45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750" fill="hold"/>
                                        <p:tgtEl>
                                          <p:spTgt spid="18"/>
                                        </p:tgtEl>
                                        <p:attrNameLst>
                                          <p:attrName>ppt_w</p:attrName>
                                        </p:attrNameLst>
                                      </p:cBhvr>
                                      <p:tavLst>
                                        <p:tav tm="0">
                                          <p:val>
                                            <p:fltVal val="0"/>
                                          </p:val>
                                        </p:tav>
                                        <p:tav tm="100000">
                                          <p:val>
                                            <p:strVal val="#ppt_w"/>
                                          </p:val>
                                        </p:tav>
                                      </p:tavLst>
                                    </p:anim>
                                    <p:anim calcmode="lin" valueType="num">
                                      <p:cBhvr>
                                        <p:cTn id="44" dur="750" fill="hold"/>
                                        <p:tgtEl>
                                          <p:spTgt spid="18"/>
                                        </p:tgtEl>
                                        <p:attrNameLst>
                                          <p:attrName>ppt_h</p:attrName>
                                        </p:attrNameLst>
                                      </p:cBhvr>
                                      <p:tavLst>
                                        <p:tav tm="0">
                                          <p:val>
                                            <p:fltVal val="0"/>
                                          </p:val>
                                        </p:tav>
                                        <p:tav tm="100000">
                                          <p:val>
                                            <p:strVal val="#ppt_h"/>
                                          </p:val>
                                        </p:tav>
                                      </p:tavLst>
                                    </p:anim>
                                    <p:animEffect transition="in" filter="fade">
                                      <p:cBhvr>
                                        <p:cTn id="45" dur="750"/>
                                        <p:tgtEl>
                                          <p:spTgt spid="18"/>
                                        </p:tgtEl>
                                      </p:cBhvr>
                                    </p:animEffect>
                                  </p:childTnLst>
                                </p:cTn>
                              </p:par>
                            </p:childTnLst>
                          </p:cTn>
                        </p:par>
                        <p:par>
                          <p:cTn id="46" fill="hold">
                            <p:stCondLst>
                              <p:cond delay="5250"/>
                            </p:stCondLst>
                            <p:childTnLst>
                              <p:par>
                                <p:cTn id="47" presetID="55" presetClass="entr" presetSubtype="0"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750" fill="hold"/>
                                        <p:tgtEl>
                                          <p:spTgt spid="35"/>
                                        </p:tgtEl>
                                        <p:attrNameLst>
                                          <p:attrName>ppt_w</p:attrName>
                                        </p:attrNameLst>
                                      </p:cBhvr>
                                      <p:tavLst>
                                        <p:tav tm="0">
                                          <p:val>
                                            <p:strVal val="#ppt_w*0.70"/>
                                          </p:val>
                                        </p:tav>
                                        <p:tav tm="100000">
                                          <p:val>
                                            <p:strVal val="#ppt_w"/>
                                          </p:val>
                                        </p:tav>
                                      </p:tavLst>
                                    </p:anim>
                                    <p:anim calcmode="lin" valueType="num">
                                      <p:cBhvr>
                                        <p:cTn id="50" dur="750" fill="hold"/>
                                        <p:tgtEl>
                                          <p:spTgt spid="35"/>
                                        </p:tgtEl>
                                        <p:attrNameLst>
                                          <p:attrName>ppt_h</p:attrName>
                                        </p:attrNameLst>
                                      </p:cBhvr>
                                      <p:tavLst>
                                        <p:tav tm="0">
                                          <p:val>
                                            <p:strVal val="#ppt_h"/>
                                          </p:val>
                                        </p:tav>
                                        <p:tav tm="100000">
                                          <p:val>
                                            <p:strVal val="#ppt_h"/>
                                          </p:val>
                                        </p:tav>
                                      </p:tavLst>
                                    </p:anim>
                                    <p:animEffect transition="in" filter="fade">
                                      <p:cBhvr>
                                        <p:cTn id="51" dur="750"/>
                                        <p:tgtEl>
                                          <p:spTgt spid="35"/>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750" fill="hold"/>
                                        <p:tgtEl>
                                          <p:spTgt spid="36"/>
                                        </p:tgtEl>
                                        <p:attrNameLst>
                                          <p:attrName>ppt_w</p:attrName>
                                        </p:attrNameLst>
                                      </p:cBhvr>
                                      <p:tavLst>
                                        <p:tav tm="0">
                                          <p:val>
                                            <p:strVal val="#ppt_w*0.70"/>
                                          </p:val>
                                        </p:tav>
                                        <p:tav tm="100000">
                                          <p:val>
                                            <p:strVal val="#ppt_w"/>
                                          </p:val>
                                        </p:tav>
                                      </p:tavLst>
                                    </p:anim>
                                    <p:anim calcmode="lin" valueType="num">
                                      <p:cBhvr>
                                        <p:cTn id="55" dur="750" fill="hold"/>
                                        <p:tgtEl>
                                          <p:spTgt spid="36"/>
                                        </p:tgtEl>
                                        <p:attrNameLst>
                                          <p:attrName>ppt_h</p:attrName>
                                        </p:attrNameLst>
                                      </p:cBhvr>
                                      <p:tavLst>
                                        <p:tav tm="0">
                                          <p:val>
                                            <p:strVal val="#ppt_h"/>
                                          </p:val>
                                        </p:tav>
                                        <p:tav tm="100000">
                                          <p:val>
                                            <p:strVal val="#ppt_h"/>
                                          </p:val>
                                        </p:tav>
                                      </p:tavLst>
                                    </p:anim>
                                    <p:animEffect transition="in" filter="fade">
                                      <p:cBhvr>
                                        <p:cTn id="56"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54D618-8BE4-BEE0-7951-B8DA140B095F}"/>
              </a:ext>
            </a:extLst>
          </p:cNvPr>
          <p:cNvGrpSpPr/>
          <p:nvPr/>
        </p:nvGrpSpPr>
        <p:grpSpPr>
          <a:xfrm>
            <a:off x="9444035" y="3554723"/>
            <a:ext cx="2014792" cy="1885433"/>
            <a:chOff x="10707578" y="1843593"/>
            <a:chExt cx="2968844" cy="2778230"/>
          </a:xfrm>
        </p:grpSpPr>
        <p:grpSp>
          <p:nvGrpSpPr>
            <p:cNvPr id="28" name="Group 27">
              <a:extLst>
                <a:ext uri="{FF2B5EF4-FFF2-40B4-BE49-F238E27FC236}">
                  <a16:creationId xmlns:a16="http://schemas.microsoft.com/office/drawing/2014/main" id="{B3BA4CB9-C771-F7B3-83B9-FBCBA259CD11}"/>
                </a:ext>
              </a:extLst>
            </p:cNvPr>
            <p:cNvGrpSpPr/>
            <p:nvPr/>
          </p:nvGrpSpPr>
          <p:grpSpPr>
            <a:xfrm>
              <a:off x="10707578" y="1843593"/>
              <a:ext cx="2968844" cy="2778230"/>
              <a:chOff x="5863149" y="892270"/>
              <a:chExt cx="2968844" cy="2778230"/>
            </a:xfrm>
          </p:grpSpPr>
          <p:sp>
            <p:nvSpPr>
              <p:cNvPr id="3" name="Oval 2">
                <a:extLst>
                  <a:ext uri="{FF2B5EF4-FFF2-40B4-BE49-F238E27FC236}">
                    <a16:creationId xmlns:a16="http://schemas.microsoft.com/office/drawing/2014/main" id="{F6813D7B-3F96-1149-7450-EFFF8BDA7304}"/>
                  </a:ext>
                </a:extLst>
              </p:cNvPr>
              <p:cNvSpPr/>
              <p:nvPr/>
            </p:nvSpPr>
            <p:spPr>
              <a:xfrm>
                <a:off x="5956968" y="892270"/>
                <a:ext cx="2778230" cy="277823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Oval 3">
                <a:extLst>
                  <a:ext uri="{FF2B5EF4-FFF2-40B4-BE49-F238E27FC236}">
                    <a16:creationId xmlns:a16="http://schemas.microsoft.com/office/drawing/2014/main" id="{49971470-7585-C9F6-3555-94054CD45109}"/>
                  </a:ext>
                </a:extLst>
              </p:cNvPr>
              <p:cNvSpPr>
                <a:spLocks noChangeAspect="1"/>
              </p:cNvSpPr>
              <p:nvPr/>
            </p:nvSpPr>
            <p:spPr>
              <a:xfrm>
                <a:off x="6047216" y="982516"/>
                <a:ext cx="2597740" cy="25977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ABAF6B5B-FD69-1B1F-8AAF-4B54AE648EDC}"/>
                  </a:ext>
                </a:extLst>
              </p:cNvPr>
              <p:cNvSpPr txBox="1"/>
              <p:nvPr/>
            </p:nvSpPr>
            <p:spPr>
              <a:xfrm>
                <a:off x="5863149" y="2949739"/>
                <a:ext cx="2968844" cy="26795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Vision 2030</a:t>
                </a:r>
              </a:p>
            </p:txBody>
          </p:sp>
        </p:grpSp>
        <p:pic>
          <p:nvPicPr>
            <p:cNvPr id="27" name="Picture 10" descr="National Science Board - NSB Logos">
              <a:extLst>
                <a:ext uri="{FF2B5EF4-FFF2-40B4-BE49-F238E27FC236}">
                  <a16:creationId xmlns:a16="http://schemas.microsoft.com/office/drawing/2014/main" id="{4AF162DC-377B-550C-339C-10162E9DFF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73077" y="2328129"/>
              <a:ext cx="1437846" cy="14378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3508095D-8B01-1ED3-DBD4-CE6EEA2B5226}"/>
              </a:ext>
            </a:extLst>
          </p:cNvPr>
          <p:cNvGrpSpPr/>
          <p:nvPr/>
        </p:nvGrpSpPr>
        <p:grpSpPr>
          <a:xfrm>
            <a:off x="3456801" y="894069"/>
            <a:ext cx="5237467" cy="5167882"/>
            <a:chOff x="3456801" y="657400"/>
            <a:chExt cx="5237467" cy="5167882"/>
          </a:xfrm>
        </p:grpSpPr>
        <p:grpSp>
          <p:nvGrpSpPr>
            <p:cNvPr id="14" name="Group 13">
              <a:extLst>
                <a:ext uri="{FF2B5EF4-FFF2-40B4-BE49-F238E27FC236}">
                  <a16:creationId xmlns:a16="http://schemas.microsoft.com/office/drawing/2014/main" id="{993EACCD-79EE-85E2-6BE8-6F42558DD148}"/>
                </a:ext>
              </a:extLst>
            </p:cNvPr>
            <p:cNvGrpSpPr/>
            <p:nvPr/>
          </p:nvGrpSpPr>
          <p:grpSpPr>
            <a:xfrm>
              <a:off x="4611578" y="657400"/>
              <a:ext cx="2968844" cy="2778230"/>
              <a:chOff x="2808294" y="259781"/>
              <a:chExt cx="3657600" cy="3422764"/>
            </a:xfrm>
          </p:grpSpPr>
          <p:grpSp>
            <p:nvGrpSpPr>
              <p:cNvPr id="15" name="Group 14">
                <a:extLst>
                  <a:ext uri="{FF2B5EF4-FFF2-40B4-BE49-F238E27FC236}">
                    <a16:creationId xmlns:a16="http://schemas.microsoft.com/office/drawing/2014/main" id="{C9B97F8A-FE9C-15F7-168C-257E6904B8DE}"/>
                  </a:ext>
                </a:extLst>
              </p:cNvPr>
              <p:cNvGrpSpPr/>
              <p:nvPr/>
            </p:nvGrpSpPr>
            <p:grpSpPr>
              <a:xfrm>
                <a:off x="2923878" y="259781"/>
                <a:ext cx="3422764" cy="3422764"/>
                <a:chOff x="2802071" y="259781"/>
                <a:chExt cx="3422764" cy="3422764"/>
              </a:xfrm>
            </p:grpSpPr>
            <p:sp>
              <p:nvSpPr>
                <p:cNvPr id="18" name="Oval 17">
                  <a:extLst>
                    <a:ext uri="{FF2B5EF4-FFF2-40B4-BE49-F238E27FC236}">
                      <a16:creationId xmlns:a16="http://schemas.microsoft.com/office/drawing/2014/main" id="{83B8CB38-4B6D-23C5-0939-8ADDEA7AAF6F}"/>
                    </a:ext>
                  </a:extLst>
                </p:cNvPr>
                <p:cNvSpPr/>
                <p:nvPr/>
              </p:nvSpPr>
              <p:spPr>
                <a:xfrm>
                  <a:off x="2802071" y="259781"/>
                  <a:ext cx="3422764" cy="342276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312BAA58-569F-F241-6424-A89790C5DDC5}"/>
                    </a:ext>
                  </a:extLst>
                </p:cNvPr>
                <p:cNvSpPr>
                  <a:spLocks noChangeAspect="1"/>
                </p:cNvSpPr>
                <p:nvPr/>
              </p:nvSpPr>
              <p:spPr>
                <a:xfrm>
                  <a:off x="2913255" y="370964"/>
                  <a:ext cx="3200401" cy="3200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6" name="TextBox 15">
                <a:extLst>
                  <a:ext uri="{FF2B5EF4-FFF2-40B4-BE49-F238E27FC236}">
                    <a16:creationId xmlns:a16="http://schemas.microsoft.com/office/drawing/2014/main" id="{996438A2-1E6B-AECC-65DB-BF8E87E50AEB}"/>
                  </a:ext>
                </a:extLst>
              </p:cNvPr>
              <p:cNvSpPr txBox="1"/>
              <p:nvPr/>
            </p:nvSpPr>
            <p:spPr>
              <a:xfrm>
                <a:off x="2808294" y="2231660"/>
                <a:ext cx="3657600" cy="33012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Global Competition</a:t>
                </a:r>
              </a:p>
            </p:txBody>
          </p:sp>
          <p:pic>
            <p:nvPicPr>
              <p:cNvPr id="17" name="Picture 16">
                <a:extLst>
                  <a:ext uri="{FF2B5EF4-FFF2-40B4-BE49-F238E27FC236}">
                    <a16:creationId xmlns:a16="http://schemas.microsoft.com/office/drawing/2014/main" id="{78763C32-5DE2-25D1-33BD-E141AAE8D6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9401" y="649787"/>
                <a:ext cx="1679029" cy="1578691"/>
              </a:xfrm>
              <a:prstGeom prst="rect">
                <a:avLst/>
              </a:prstGeom>
            </p:spPr>
          </p:pic>
        </p:grpSp>
        <p:grpSp>
          <p:nvGrpSpPr>
            <p:cNvPr id="8" name="Group 7">
              <a:extLst>
                <a:ext uri="{FF2B5EF4-FFF2-40B4-BE49-F238E27FC236}">
                  <a16:creationId xmlns:a16="http://schemas.microsoft.com/office/drawing/2014/main" id="{15B8923C-971B-A652-D042-FC36EB56BCCC}"/>
                </a:ext>
              </a:extLst>
            </p:cNvPr>
            <p:cNvGrpSpPr/>
            <p:nvPr/>
          </p:nvGrpSpPr>
          <p:grpSpPr>
            <a:xfrm>
              <a:off x="3456801" y="3018063"/>
              <a:ext cx="2778230" cy="2778230"/>
              <a:chOff x="2812696" y="2816898"/>
              <a:chExt cx="3422764" cy="3422764"/>
            </a:xfrm>
          </p:grpSpPr>
          <p:grpSp>
            <p:nvGrpSpPr>
              <p:cNvPr id="9" name="Group 8">
                <a:extLst>
                  <a:ext uri="{FF2B5EF4-FFF2-40B4-BE49-F238E27FC236}">
                    <a16:creationId xmlns:a16="http://schemas.microsoft.com/office/drawing/2014/main" id="{92911422-2D66-5C67-F21F-75C9D4CCBF8B}"/>
                  </a:ext>
                </a:extLst>
              </p:cNvPr>
              <p:cNvGrpSpPr/>
              <p:nvPr/>
            </p:nvGrpSpPr>
            <p:grpSpPr>
              <a:xfrm>
                <a:off x="2812696" y="2816898"/>
                <a:ext cx="3422764" cy="3422764"/>
                <a:chOff x="4265062" y="259781"/>
                <a:chExt cx="3422764" cy="3422764"/>
              </a:xfrm>
            </p:grpSpPr>
            <p:sp>
              <p:nvSpPr>
                <p:cNvPr id="12" name="Oval 11">
                  <a:extLst>
                    <a:ext uri="{FF2B5EF4-FFF2-40B4-BE49-F238E27FC236}">
                      <a16:creationId xmlns:a16="http://schemas.microsoft.com/office/drawing/2014/main" id="{AA221198-E28B-D081-E289-833F27EBEF05}"/>
                    </a:ext>
                  </a:extLst>
                </p:cNvPr>
                <p:cNvSpPr/>
                <p:nvPr/>
              </p:nvSpPr>
              <p:spPr>
                <a:xfrm>
                  <a:off x="4265062" y="259781"/>
                  <a:ext cx="3422764" cy="342276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49CF86BA-A8E2-2185-77EC-BE2CCD6630AD}"/>
                    </a:ext>
                  </a:extLst>
                </p:cNvPr>
                <p:cNvSpPr>
                  <a:spLocks noChangeAspect="1"/>
                </p:cNvSpPr>
                <p:nvPr/>
              </p:nvSpPr>
              <p:spPr>
                <a:xfrm>
                  <a:off x="4376244" y="370963"/>
                  <a:ext cx="3200400" cy="3200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TextBox 9">
                <a:extLst>
                  <a:ext uri="{FF2B5EF4-FFF2-40B4-BE49-F238E27FC236}">
                    <a16:creationId xmlns:a16="http://schemas.microsoft.com/office/drawing/2014/main" id="{BEC617EF-C226-4150-8116-2B87A0C979F2}"/>
                  </a:ext>
                </a:extLst>
              </p:cNvPr>
              <p:cNvSpPr txBox="1"/>
              <p:nvPr/>
            </p:nvSpPr>
            <p:spPr>
              <a:xfrm>
                <a:off x="3082551" y="5417026"/>
                <a:ext cx="2777288" cy="33012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Missing Millions</a:t>
                </a:r>
              </a:p>
            </p:txBody>
          </p:sp>
          <p:pic>
            <p:nvPicPr>
              <p:cNvPr id="11" name="Picture 10">
                <a:extLst>
                  <a:ext uri="{FF2B5EF4-FFF2-40B4-BE49-F238E27FC236}">
                    <a16:creationId xmlns:a16="http://schemas.microsoft.com/office/drawing/2014/main" id="{92DCC753-A1BF-B06F-6D6C-6425547570F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671478" y="3790753"/>
                <a:ext cx="1579202" cy="1499242"/>
              </a:xfrm>
              <a:prstGeom prst="rect">
                <a:avLst/>
              </a:prstGeom>
            </p:spPr>
          </p:pic>
        </p:grpSp>
        <p:grpSp>
          <p:nvGrpSpPr>
            <p:cNvPr id="20" name="Group 19">
              <a:extLst>
                <a:ext uri="{FF2B5EF4-FFF2-40B4-BE49-F238E27FC236}">
                  <a16:creationId xmlns:a16="http://schemas.microsoft.com/office/drawing/2014/main" id="{020A67B0-7CA1-5C19-9413-BA0A694C8895}"/>
                </a:ext>
              </a:extLst>
            </p:cNvPr>
            <p:cNvGrpSpPr/>
            <p:nvPr/>
          </p:nvGrpSpPr>
          <p:grpSpPr>
            <a:xfrm>
              <a:off x="5916038" y="3047052"/>
              <a:ext cx="2778230" cy="2778230"/>
              <a:chOff x="5961041" y="2817077"/>
              <a:chExt cx="3422764" cy="3422764"/>
            </a:xfrm>
          </p:grpSpPr>
          <p:grpSp>
            <p:nvGrpSpPr>
              <p:cNvPr id="21" name="Group 20">
                <a:extLst>
                  <a:ext uri="{FF2B5EF4-FFF2-40B4-BE49-F238E27FC236}">
                    <a16:creationId xmlns:a16="http://schemas.microsoft.com/office/drawing/2014/main" id="{E999FEA1-9412-7CB2-42DD-D85272EB27C3}"/>
                  </a:ext>
                </a:extLst>
              </p:cNvPr>
              <p:cNvGrpSpPr/>
              <p:nvPr/>
            </p:nvGrpSpPr>
            <p:grpSpPr>
              <a:xfrm>
                <a:off x="5961041" y="2817077"/>
                <a:ext cx="3422764" cy="3422764"/>
                <a:chOff x="4265062" y="259781"/>
                <a:chExt cx="3422764" cy="3422764"/>
              </a:xfrm>
            </p:grpSpPr>
            <p:sp>
              <p:nvSpPr>
                <p:cNvPr id="24" name="Oval 23">
                  <a:extLst>
                    <a:ext uri="{FF2B5EF4-FFF2-40B4-BE49-F238E27FC236}">
                      <a16:creationId xmlns:a16="http://schemas.microsoft.com/office/drawing/2014/main" id="{4B76FE8D-9CFD-7EEA-8E79-BC96130F3C46}"/>
                    </a:ext>
                  </a:extLst>
                </p:cNvPr>
                <p:cNvSpPr/>
                <p:nvPr/>
              </p:nvSpPr>
              <p:spPr>
                <a:xfrm>
                  <a:off x="4265062" y="259781"/>
                  <a:ext cx="3422764" cy="3422764"/>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A41F1E41-439C-B774-4E79-07BDEA2E0EA1}"/>
                    </a:ext>
                  </a:extLst>
                </p:cNvPr>
                <p:cNvSpPr>
                  <a:spLocks noChangeAspect="1"/>
                </p:cNvSpPr>
                <p:nvPr/>
              </p:nvSpPr>
              <p:spPr>
                <a:xfrm>
                  <a:off x="4376244" y="370963"/>
                  <a:ext cx="3200400" cy="3200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2" name="TextBox 21">
                <a:extLst>
                  <a:ext uri="{FF2B5EF4-FFF2-40B4-BE49-F238E27FC236}">
                    <a16:creationId xmlns:a16="http://schemas.microsoft.com/office/drawing/2014/main" id="{F4BBB545-1B77-BFCC-7ABE-3D93EB610C85}"/>
                  </a:ext>
                </a:extLst>
              </p:cNvPr>
              <p:cNvSpPr txBox="1"/>
              <p:nvPr/>
            </p:nvSpPr>
            <p:spPr>
              <a:xfrm>
                <a:off x="6279756" y="4863882"/>
                <a:ext cx="2829342" cy="542463"/>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Socioeconomic</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p>
            </p:txBody>
          </p:sp>
          <p:pic>
            <p:nvPicPr>
              <p:cNvPr id="23" name="Picture 22">
                <a:extLst>
                  <a:ext uri="{FF2B5EF4-FFF2-40B4-BE49-F238E27FC236}">
                    <a16:creationId xmlns:a16="http://schemas.microsoft.com/office/drawing/2014/main" id="{D49D7D54-A378-B789-A435-BDC1A33148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864487" y="3160550"/>
                <a:ext cx="1645840" cy="1808902"/>
              </a:xfrm>
              <a:prstGeom prst="rect">
                <a:avLst/>
              </a:prstGeom>
            </p:spPr>
          </p:pic>
        </p:grpSp>
        <p:sp>
          <p:nvSpPr>
            <p:cNvPr id="40" name="Oval 39">
              <a:extLst>
                <a:ext uri="{FF2B5EF4-FFF2-40B4-BE49-F238E27FC236}">
                  <a16:creationId xmlns:a16="http://schemas.microsoft.com/office/drawing/2014/main" id="{B47E18F8-A334-A265-7018-86180F22E904}"/>
                </a:ext>
              </a:extLst>
            </p:cNvPr>
            <p:cNvSpPr/>
            <p:nvPr/>
          </p:nvSpPr>
          <p:spPr>
            <a:xfrm>
              <a:off x="5384940" y="2659357"/>
              <a:ext cx="1442849" cy="1442849"/>
            </a:xfrm>
            <a:prstGeom prst="ellipse">
              <a:avLst/>
            </a:prstGeom>
            <a:solidFill>
              <a:schemeClr val="accent3">
                <a:lumMod val="75000"/>
              </a:schemeClr>
            </a:solidFill>
            <a:ln w="117475">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43" name="Title 1">
              <a:extLst>
                <a:ext uri="{FF2B5EF4-FFF2-40B4-BE49-F238E27FC236}">
                  <a16:creationId xmlns:a16="http://schemas.microsoft.com/office/drawing/2014/main" id="{2A6D70E9-1FA4-C000-00E7-8EAB0FA43268}"/>
                </a:ext>
              </a:extLst>
            </p:cNvPr>
            <p:cNvSpPr txBox="1">
              <a:spLocks/>
            </p:cNvSpPr>
            <p:nvPr/>
          </p:nvSpPr>
          <p:spPr>
            <a:xfrm>
              <a:off x="5384940" y="3125544"/>
              <a:ext cx="1456912" cy="858359"/>
            </a:xfrm>
            <a:prstGeom prst="rect">
              <a:avLst/>
            </a:prstGeom>
          </p:spPr>
          <p:txBody>
            <a:bodyPr vert="horz" lIns="91440" tIns="45720" rIns="91440" bIns="45720" rtlCol="0" anchor="t">
              <a:normAutofit/>
            </a:bodyPr>
            <a:lstStyle>
              <a:lvl1pPr algn="l" defTabSz="914377" rtl="0" eaLnBrk="1" latinLnBrk="0" hangingPunct="1">
                <a:lnSpc>
                  <a:spcPct val="90000"/>
                </a:lnSpc>
                <a:spcBef>
                  <a:spcPct val="0"/>
                </a:spcBef>
                <a:buNone/>
                <a:defRPr sz="36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Defining Moment</a:t>
              </a:r>
            </a:p>
          </p:txBody>
        </p:sp>
      </p:grpSp>
      <p:sp>
        <p:nvSpPr>
          <p:cNvPr id="29" name="Title 28">
            <a:extLst>
              <a:ext uri="{FF2B5EF4-FFF2-40B4-BE49-F238E27FC236}">
                <a16:creationId xmlns:a16="http://schemas.microsoft.com/office/drawing/2014/main" id="{149B91F0-9D7B-FAB6-F2EF-3D8CA3CCA144}"/>
              </a:ext>
            </a:extLst>
          </p:cNvPr>
          <p:cNvSpPr>
            <a:spLocks noGrp="1"/>
          </p:cNvSpPr>
          <p:nvPr>
            <p:ph type="title"/>
          </p:nvPr>
        </p:nvSpPr>
        <p:spPr/>
        <p:txBody>
          <a:bodyPr/>
          <a:lstStyle/>
          <a:p>
            <a:r>
              <a:rPr lang="en-US"/>
              <a:t>A Changing Landscape</a:t>
            </a:r>
          </a:p>
        </p:txBody>
      </p:sp>
    </p:spTree>
    <p:extLst>
      <p:ext uri="{BB962C8B-B14F-4D97-AF65-F5344CB8AC3E}">
        <p14:creationId xmlns:p14="http://schemas.microsoft.com/office/powerpoint/2010/main" val="39625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walking down a street&#10;&#10;Description automatically generated with low confidence">
            <a:extLst>
              <a:ext uri="{FF2B5EF4-FFF2-40B4-BE49-F238E27FC236}">
                <a16:creationId xmlns:a16="http://schemas.microsoft.com/office/drawing/2014/main" id="{6EB02785-1A61-5540-89C1-E014DFA27A54}"/>
              </a:ext>
            </a:extLst>
          </p:cNvPr>
          <p:cNvPicPr>
            <a:picLocks noChangeAspect="1"/>
          </p:cNvPicPr>
          <p:nvPr/>
        </p:nvPicPr>
        <p:blipFill rotWithShape="1">
          <a:blip r:embed="rId3" cstate="print">
            <a:alphaModFix amt="15000"/>
            <a:extLst>
              <a:ext uri="{28A0092B-C50C-407E-A947-70E740481C1C}">
                <a14:useLocalDpi xmlns:a14="http://schemas.microsoft.com/office/drawing/2010/main"/>
              </a:ext>
            </a:extLst>
          </a:blip>
          <a:srcRect/>
          <a:stretch/>
        </p:blipFill>
        <p:spPr>
          <a:xfrm>
            <a:off x="0" y="0"/>
            <a:ext cx="12192000" cy="6185470"/>
          </a:xfrm>
          <a:prstGeom prst="rect">
            <a:avLst/>
          </a:prstGeom>
        </p:spPr>
      </p:pic>
      <p:sp>
        <p:nvSpPr>
          <p:cNvPr id="2" name="Title 1">
            <a:extLst>
              <a:ext uri="{FF2B5EF4-FFF2-40B4-BE49-F238E27FC236}">
                <a16:creationId xmlns:a16="http://schemas.microsoft.com/office/drawing/2014/main" id="{521174EA-8F73-244C-935B-E846DC7C9151}"/>
              </a:ext>
            </a:extLst>
          </p:cNvPr>
          <p:cNvSpPr>
            <a:spLocks noGrp="1"/>
          </p:cNvSpPr>
          <p:nvPr>
            <p:ph type="title"/>
          </p:nvPr>
        </p:nvSpPr>
        <p:spPr/>
        <p:txBody>
          <a:bodyPr>
            <a:normAutofit/>
          </a:bodyPr>
          <a:lstStyle/>
          <a:p>
            <a:r>
              <a:rPr lang="en-US" sz="3600" spc="-31">
                <a:latin typeface="Open Sans"/>
                <a:ea typeface="Open Sans"/>
                <a:cs typeface="Open Sans"/>
              </a:rPr>
              <a:t>A Pivotal Moment for the Nation and Society</a:t>
            </a:r>
          </a:p>
        </p:txBody>
      </p:sp>
      <p:sp>
        <p:nvSpPr>
          <p:cNvPr id="9" name="Title 1">
            <a:extLst>
              <a:ext uri="{FF2B5EF4-FFF2-40B4-BE49-F238E27FC236}">
                <a16:creationId xmlns:a16="http://schemas.microsoft.com/office/drawing/2014/main" id="{56CF7603-8C52-634D-B934-D413B04C6755}"/>
              </a:ext>
            </a:extLst>
          </p:cNvPr>
          <p:cNvSpPr txBox="1">
            <a:spLocks/>
          </p:cNvSpPr>
          <p:nvPr/>
        </p:nvSpPr>
        <p:spPr>
          <a:xfrm>
            <a:off x="960849" y="4642304"/>
            <a:ext cx="2643451" cy="8367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Climate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change</a:t>
            </a:r>
          </a:p>
        </p:txBody>
      </p:sp>
      <p:sp>
        <p:nvSpPr>
          <p:cNvPr id="13" name="Title 1">
            <a:extLst>
              <a:ext uri="{FF2B5EF4-FFF2-40B4-BE49-F238E27FC236}">
                <a16:creationId xmlns:a16="http://schemas.microsoft.com/office/drawing/2014/main" id="{DDC8C5B2-7F46-A345-AC4A-A8969F208824}"/>
              </a:ext>
            </a:extLst>
          </p:cNvPr>
          <p:cNvSpPr txBox="1">
            <a:spLocks/>
          </p:cNvSpPr>
          <p:nvPr/>
        </p:nvSpPr>
        <p:spPr>
          <a:xfrm>
            <a:off x="4495367" y="4642308"/>
            <a:ext cx="3224816" cy="8367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Equitable access to education, health care</a:t>
            </a:r>
          </a:p>
        </p:txBody>
      </p:sp>
      <p:sp>
        <p:nvSpPr>
          <p:cNvPr id="15" name="Title 1">
            <a:extLst>
              <a:ext uri="{FF2B5EF4-FFF2-40B4-BE49-F238E27FC236}">
                <a16:creationId xmlns:a16="http://schemas.microsoft.com/office/drawing/2014/main" id="{1D6E6283-5857-0B48-A45D-C06D4C5A816A}"/>
              </a:ext>
            </a:extLst>
          </p:cNvPr>
          <p:cNvSpPr txBox="1">
            <a:spLocks/>
          </p:cNvSpPr>
          <p:nvPr/>
        </p:nvSpPr>
        <p:spPr>
          <a:xfrm>
            <a:off x="8330296" y="4642308"/>
            <a:ext cx="3224816" cy="8367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Critical and resilient infrastructure</a:t>
            </a:r>
          </a:p>
        </p:txBody>
      </p:sp>
      <p:pic>
        <p:nvPicPr>
          <p:cNvPr id="3" name="Picture 2" descr="A picture containing tree, outdoor, grass, plant&#10;&#10;Description automatically generated">
            <a:extLst>
              <a:ext uri="{FF2B5EF4-FFF2-40B4-BE49-F238E27FC236}">
                <a16:creationId xmlns:a16="http://schemas.microsoft.com/office/drawing/2014/main" id="{0BB6380C-C7BF-EBA1-E85C-2654E9776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497" y="1712879"/>
            <a:ext cx="2643451" cy="2643449"/>
          </a:xfrm>
          <a:prstGeom prst="ellipse">
            <a:avLst/>
          </a:prstGeom>
          <a:ln w="76200">
            <a:solidFill>
              <a:schemeClr val="bg1"/>
            </a:solidFill>
          </a:ln>
          <a:effectLst>
            <a:outerShdw blurRad="76200" dist="50800" dir="2700000" algn="tl" rotWithShape="0">
              <a:prstClr val="black">
                <a:alpha val="23000"/>
              </a:prstClr>
            </a:outerShdw>
          </a:effectLst>
        </p:spPr>
      </p:pic>
      <p:pic>
        <p:nvPicPr>
          <p:cNvPr id="4" name="Picture 3" descr="A few children playing with a microscope&#10;&#10;Description automatically generated with low confidence">
            <a:extLst>
              <a:ext uri="{FF2B5EF4-FFF2-40B4-BE49-F238E27FC236}">
                <a16:creationId xmlns:a16="http://schemas.microsoft.com/office/drawing/2014/main" id="{7FCCF707-8868-953C-62C6-45E68CCE58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83914" y="1715317"/>
            <a:ext cx="2642616" cy="2638577"/>
          </a:xfrm>
          <a:prstGeom prst="ellipse">
            <a:avLst/>
          </a:prstGeom>
          <a:ln w="76200">
            <a:solidFill>
              <a:schemeClr val="bg1"/>
            </a:solidFill>
          </a:ln>
          <a:effectLst>
            <a:outerShdw blurRad="76200" dist="50800" dir="2700000" algn="tl" rotWithShape="0">
              <a:prstClr val="black">
                <a:alpha val="23000"/>
              </a:prstClr>
            </a:outerShdw>
          </a:effectLst>
        </p:spPr>
      </p:pic>
      <p:pic>
        <p:nvPicPr>
          <p:cNvPr id="5" name="Picture 4" descr="A picture containing sky, outdoor, tower&#10;&#10;Description automatically generated">
            <a:extLst>
              <a:ext uri="{FF2B5EF4-FFF2-40B4-BE49-F238E27FC236}">
                <a16:creationId xmlns:a16="http://schemas.microsoft.com/office/drawing/2014/main" id="{8FC124A1-7953-EE27-DFB2-4EFDA766A94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08466" y="1713295"/>
            <a:ext cx="2637832" cy="2642616"/>
          </a:xfrm>
          <a:prstGeom prst="ellipse">
            <a:avLst/>
          </a:prstGeom>
          <a:ln w="76200">
            <a:solidFill>
              <a:schemeClr val="bg1"/>
            </a:solidFill>
          </a:ln>
          <a:effectLst>
            <a:outerShdw blurRad="76200" dist="50800" dir="2700000" algn="tl" rotWithShape="0">
              <a:prstClr val="black">
                <a:alpha val="23000"/>
              </a:prstClr>
            </a:outerShdw>
          </a:effectLst>
        </p:spPr>
      </p:pic>
    </p:spTree>
    <p:extLst>
      <p:ext uri="{BB962C8B-B14F-4D97-AF65-F5344CB8AC3E}">
        <p14:creationId xmlns:p14="http://schemas.microsoft.com/office/powerpoint/2010/main" val="36087669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down a street&#10;&#10;Description automatically generated with low confidence">
            <a:extLst>
              <a:ext uri="{FF2B5EF4-FFF2-40B4-BE49-F238E27FC236}">
                <a16:creationId xmlns:a16="http://schemas.microsoft.com/office/drawing/2014/main" id="{978DF004-5B5F-6F36-2A39-F58C4EA03D87}"/>
              </a:ext>
            </a:extLst>
          </p:cNvPr>
          <p:cNvPicPr>
            <a:picLocks noChangeAspect="1"/>
          </p:cNvPicPr>
          <p:nvPr/>
        </p:nvPicPr>
        <p:blipFill rotWithShape="1">
          <a:blip r:embed="rId3" cstate="print">
            <a:alphaModFix amt="15000"/>
            <a:extLst>
              <a:ext uri="{28A0092B-C50C-407E-A947-70E740481C1C}">
                <a14:useLocalDpi xmlns:a14="http://schemas.microsoft.com/office/drawing/2010/main"/>
              </a:ext>
            </a:extLst>
          </a:blip>
          <a:srcRect/>
          <a:stretch/>
        </p:blipFill>
        <p:spPr>
          <a:xfrm>
            <a:off x="0" y="0"/>
            <a:ext cx="12192000" cy="6185470"/>
          </a:xfrm>
          <a:prstGeom prst="rect">
            <a:avLst/>
          </a:prstGeom>
        </p:spPr>
      </p:pic>
      <p:sp>
        <p:nvSpPr>
          <p:cNvPr id="2" name="Title 1">
            <a:extLst>
              <a:ext uri="{FF2B5EF4-FFF2-40B4-BE49-F238E27FC236}">
                <a16:creationId xmlns:a16="http://schemas.microsoft.com/office/drawing/2014/main" id="{521174EA-8F73-244C-935B-E846DC7C9151}"/>
              </a:ext>
            </a:extLst>
          </p:cNvPr>
          <p:cNvSpPr>
            <a:spLocks noGrp="1"/>
          </p:cNvSpPr>
          <p:nvPr>
            <p:ph type="title"/>
          </p:nvPr>
        </p:nvSpPr>
        <p:spPr/>
        <p:txBody>
          <a:bodyPr>
            <a:noAutofit/>
          </a:bodyPr>
          <a:lstStyle/>
          <a:p>
            <a:r>
              <a:rPr lang="en-US" spc="-31">
                <a:latin typeface="Open Sans"/>
                <a:ea typeface="Open Sans"/>
                <a:cs typeface="Open Sans"/>
              </a:rPr>
              <a:t>A Changing Science and Engineering Enterprise</a:t>
            </a:r>
            <a:br>
              <a:rPr lang="en-US" spc="-31">
                <a:latin typeface="Open Sans"/>
                <a:ea typeface="Open Sans"/>
                <a:cs typeface="Open Sans"/>
              </a:rPr>
            </a:br>
            <a:r>
              <a:rPr lang="en-US" spc="-31">
                <a:latin typeface="Open Sans"/>
                <a:ea typeface="Open Sans"/>
                <a:cs typeface="Open Sans"/>
              </a:rPr>
              <a:t>Can Meet This Moment</a:t>
            </a:r>
            <a:br>
              <a:rPr lang="en-US" spc="-31">
                <a:latin typeface="Open Sans"/>
                <a:ea typeface="Open Sans"/>
                <a:cs typeface="Open Sans"/>
              </a:rPr>
            </a:br>
            <a:endParaRPr lang="en-US" spc="-31">
              <a:latin typeface="Open Sans"/>
              <a:ea typeface="Open Sans"/>
              <a:cs typeface="Open Sans"/>
            </a:endParaRPr>
          </a:p>
        </p:txBody>
      </p:sp>
      <p:sp>
        <p:nvSpPr>
          <p:cNvPr id="9" name="Title 1">
            <a:extLst>
              <a:ext uri="{FF2B5EF4-FFF2-40B4-BE49-F238E27FC236}">
                <a16:creationId xmlns:a16="http://schemas.microsoft.com/office/drawing/2014/main" id="{56CF7603-8C52-634D-B934-D413B04C6755}"/>
              </a:ext>
            </a:extLst>
          </p:cNvPr>
          <p:cNvSpPr txBox="1">
            <a:spLocks/>
          </p:cNvSpPr>
          <p:nvPr/>
        </p:nvSpPr>
        <p:spPr>
          <a:xfrm>
            <a:off x="572268" y="4718812"/>
            <a:ext cx="3398180" cy="83674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Pace of discovery accelerated by data, emerging technologies</a:t>
            </a:r>
          </a:p>
        </p:txBody>
      </p:sp>
      <p:sp>
        <p:nvSpPr>
          <p:cNvPr id="13" name="Title 1">
            <a:extLst>
              <a:ext uri="{FF2B5EF4-FFF2-40B4-BE49-F238E27FC236}">
                <a16:creationId xmlns:a16="http://schemas.microsoft.com/office/drawing/2014/main" id="{DDC8C5B2-7F46-A345-AC4A-A8969F208824}"/>
              </a:ext>
            </a:extLst>
          </p:cNvPr>
          <p:cNvSpPr txBox="1">
            <a:spLocks/>
          </p:cNvSpPr>
          <p:nvPr/>
        </p:nvSpPr>
        <p:spPr>
          <a:xfrm>
            <a:off x="4879246" y="4718815"/>
            <a:ext cx="2433507" cy="83674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Demand for societal and economic impact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itle 1">
            <a:extLst>
              <a:ext uri="{FF2B5EF4-FFF2-40B4-BE49-F238E27FC236}">
                <a16:creationId xmlns:a16="http://schemas.microsoft.com/office/drawing/2014/main" id="{1D6E6283-5857-0B48-A45D-C06D4C5A816A}"/>
              </a:ext>
            </a:extLst>
          </p:cNvPr>
          <p:cNvSpPr txBox="1">
            <a:spLocks/>
          </p:cNvSpPr>
          <p:nvPr/>
        </p:nvSpPr>
        <p:spPr>
          <a:xfrm>
            <a:off x="8501289" y="4718815"/>
            <a:ext cx="2882838" cy="83674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000" kern="1200">
                <a:solidFill>
                  <a:srgbClr val="005699"/>
                </a:solidFill>
                <a:latin typeface="Tw Cen MT" panose="020B0602020104020603" pitchFamily="34" charset="77"/>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Opportunity to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leverage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0000">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partnerships</a:t>
            </a:r>
          </a:p>
        </p:txBody>
      </p:sp>
      <p:pic>
        <p:nvPicPr>
          <p:cNvPr id="12" name="Picture 11" descr="A close-up of a machine&#10;&#10;Description automatically generated with low confidence">
            <a:extLst>
              <a:ext uri="{FF2B5EF4-FFF2-40B4-BE49-F238E27FC236}">
                <a16:creationId xmlns:a16="http://schemas.microsoft.com/office/drawing/2014/main" id="{E7F068DB-7503-F048-96F7-B47288CC08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3009" y="1713295"/>
            <a:ext cx="2646427" cy="2642616"/>
          </a:xfrm>
          <a:prstGeom prst="ellipse">
            <a:avLst/>
          </a:prstGeom>
          <a:ln w="76200">
            <a:solidFill>
              <a:schemeClr val="bg1"/>
            </a:solidFill>
          </a:ln>
          <a:effectLst>
            <a:outerShdw blurRad="76200" dist="50800" dir="2700000" algn="tl" rotWithShape="0">
              <a:prstClr val="black">
                <a:alpha val="10000"/>
              </a:prstClr>
            </a:outerShdw>
          </a:effectLst>
        </p:spPr>
      </p:pic>
      <p:pic>
        <p:nvPicPr>
          <p:cNvPr id="17" name="Picture 16" descr="A picture containing person&#10;&#10;Description automatically generated">
            <a:extLst>
              <a:ext uri="{FF2B5EF4-FFF2-40B4-BE49-F238E27FC236}">
                <a16:creationId xmlns:a16="http://schemas.microsoft.com/office/drawing/2014/main" id="{A4CD894A-D19F-A142-A918-2A47DBEEEE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08646" y="1713295"/>
            <a:ext cx="2637473" cy="2642616"/>
          </a:xfrm>
          <a:prstGeom prst="ellipse">
            <a:avLst/>
          </a:prstGeom>
          <a:ln w="76200">
            <a:solidFill>
              <a:schemeClr val="bg1"/>
            </a:solidFill>
          </a:ln>
          <a:effectLst>
            <a:outerShdw blurRad="76200" dist="50800" dir="2700000" algn="tl" rotWithShape="0">
              <a:prstClr val="black">
                <a:alpha val="10000"/>
              </a:prstClr>
            </a:outerShdw>
          </a:effectLst>
        </p:spPr>
      </p:pic>
      <p:pic>
        <p:nvPicPr>
          <p:cNvPr id="10" name="Picture 9">
            <a:extLst>
              <a:ext uri="{FF2B5EF4-FFF2-40B4-BE49-F238E27FC236}">
                <a16:creationId xmlns:a16="http://schemas.microsoft.com/office/drawing/2014/main" id="{6B873DB3-3219-D8CD-368C-E08AE5DDC17D}"/>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83914" y="1715022"/>
            <a:ext cx="2642616" cy="2638872"/>
          </a:xfrm>
          <a:prstGeom prst="ellipse">
            <a:avLst/>
          </a:prstGeom>
          <a:ln w="57150">
            <a:solidFill>
              <a:schemeClr val="bg1"/>
            </a:solidFill>
          </a:ln>
          <a:effectLst>
            <a:outerShdw blurRad="50800" dist="38100" dir="2700000" algn="tl" rotWithShape="0">
              <a:prstClr val="black">
                <a:alpha val="20760"/>
              </a:prstClr>
            </a:outerShdw>
          </a:effectLst>
        </p:spPr>
      </p:pic>
    </p:spTree>
    <p:extLst>
      <p:ext uri="{BB962C8B-B14F-4D97-AF65-F5344CB8AC3E}">
        <p14:creationId xmlns:p14="http://schemas.microsoft.com/office/powerpoint/2010/main" val="2346760280"/>
      </p:ext>
    </p:extLst>
  </p:cSld>
  <p:clrMapOvr>
    <a:masterClrMapping/>
  </p:clrMapOvr>
  <p:transition spd="slow">
    <p:wipe/>
  </p:transition>
</p:sld>
</file>

<file path=ppt/theme/theme1.xml><?xml version="1.0" encoding="utf-8"?>
<a:theme xmlns:a="http://schemas.openxmlformats.org/drawingml/2006/main" name="1_Office Theme">
  <a:themeElements>
    <a:clrScheme name="NSF New Palette">
      <a:dk1>
        <a:srgbClr val="000000"/>
      </a:dk1>
      <a:lt1>
        <a:srgbClr val="FFFFFF"/>
      </a:lt1>
      <a:dk2>
        <a:srgbClr val="002454"/>
      </a:dk2>
      <a:lt2>
        <a:srgbClr val="E7E6E6"/>
      </a:lt2>
      <a:accent1>
        <a:srgbClr val="005699"/>
      </a:accent1>
      <a:accent2>
        <a:srgbClr val="99ADD2"/>
      </a:accent2>
      <a:accent3>
        <a:srgbClr val="D3B34E"/>
      </a:accent3>
      <a:accent4>
        <a:srgbClr val="00C37E"/>
      </a:accent4>
      <a:accent5>
        <a:srgbClr val="4EC3E0"/>
      </a:accent5>
      <a:accent6>
        <a:srgbClr val="00758D"/>
      </a:accent6>
      <a:hlink>
        <a:srgbClr val="473B7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691BAADE2EFD49B527486B658593EB" ma:contentTypeVersion="14" ma:contentTypeDescription="Create a new document." ma:contentTypeScope="" ma:versionID="902b524cb49050d20ccf1f0b10519989">
  <xsd:schema xmlns:xsd="http://www.w3.org/2001/XMLSchema" xmlns:xs="http://www.w3.org/2001/XMLSchema" xmlns:p="http://schemas.microsoft.com/office/2006/metadata/properties" xmlns:ns2="43c011df-363d-44b6-8ccb-18816b4d6e2d" xmlns:ns3="21786b76-30e8-449a-95e6-20bf79840d87" targetNamespace="http://schemas.microsoft.com/office/2006/metadata/properties" ma:root="true" ma:fieldsID="daa0bc320924048a36637519452b1753" ns2:_="" ns3:_="">
    <xsd:import namespace="43c011df-363d-44b6-8ccb-18816b4d6e2d"/>
    <xsd:import namespace="21786b76-30e8-449a-95e6-20bf79840d8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c011df-363d-44b6-8ccb-18816b4d6e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914e9a6-72e9-4fb2-9a31-7b35e6307e14}" ma:internalName="TaxCatchAll" ma:showField="CatchAllData" ma:web="43c011df-363d-44b6-8ccb-18816b4d6e2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786b76-30e8-449a-95e6-20bf79840d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786b76-30e8-449a-95e6-20bf79840d87">
      <Terms xmlns="http://schemas.microsoft.com/office/infopath/2007/PartnerControls"/>
    </lcf76f155ced4ddcb4097134ff3c332f>
    <TaxCatchAll xmlns="43c011df-363d-44b6-8ccb-18816b4d6e2d" xsi:nil="true"/>
  </documentManagement>
</p:properties>
</file>

<file path=customXml/itemProps1.xml><?xml version="1.0" encoding="utf-8"?>
<ds:datastoreItem xmlns:ds="http://schemas.openxmlformats.org/officeDocument/2006/customXml" ds:itemID="{89665BFC-E34B-4FB2-8961-0B419B1EEF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c011df-363d-44b6-8ccb-18816b4d6e2d"/>
    <ds:schemaRef ds:uri="21786b76-30e8-449a-95e6-20bf79840d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B2E93E-90CA-4CB8-A475-4C6BCEEC2AEE}">
  <ds:schemaRefs>
    <ds:schemaRef ds:uri="http://schemas.microsoft.com/sharepoint/v3/contenttype/forms"/>
  </ds:schemaRefs>
</ds:datastoreItem>
</file>

<file path=customXml/itemProps3.xml><?xml version="1.0" encoding="utf-8"?>
<ds:datastoreItem xmlns:ds="http://schemas.openxmlformats.org/officeDocument/2006/customXml" ds:itemID="{4A16F3E2-296D-4177-87A6-5AC15B32C607}">
  <ds:schemaRefs>
    <ds:schemaRef ds:uri="http://schemas.microsoft.com/office/2006/metadata/properties"/>
    <ds:schemaRef ds:uri="http://schemas.microsoft.com/office/infopath/2007/PartnerControls"/>
    <ds:schemaRef ds:uri="21786b76-30e8-449a-95e6-20bf79840d87"/>
    <ds:schemaRef ds:uri="43c011df-363d-44b6-8ccb-18816b4d6e2d"/>
  </ds:schemaRefs>
</ds:datastoreItem>
</file>

<file path=docProps/app.xml><?xml version="1.0" encoding="utf-8"?>
<Properties xmlns="http://schemas.openxmlformats.org/officeDocument/2006/extended-properties" xmlns:vt="http://schemas.openxmlformats.org/officeDocument/2006/docPropsVTypes">
  <TotalTime>172</TotalTime>
  <Words>4509</Words>
  <Application>Microsoft Office PowerPoint</Application>
  <PresentationFormat>Widescreen</PresentationFormat>
  <Paragraphs>622</Paragraphs>
  <Slides>37</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Calibri</vt:lpstr>
      <vt:lpstr>Calibri Light</vt:lpstr>
      <vt:lpstr>Garamond</vt:lpstr>
      <vt:lpstr>Microsoft Sans Serif</vt:lpstr>
      <vt:lpstr>Open Sans</vt:lpstr>
      <vt:lpstr>Open Sans Extrabold</vt:lpstr>
      <vt:lpstr>Open Sans Extrabold</vt:lpstr>
      <vt:lpstr>Open Sans Light</vt:lpstr>
      <vt:lpstr>Open Sans SemiBold</vt:lpstr>
      <vt:lpstr>Open Sans SemiBold</vt:lpstr>
      <vt:lpstr>Roboto</vt:lpstr>
      <vt:lpstr>1_Office Theme</vt:lpstr>
      <vt:lpstr>Accelerating Technology, Innovation and Partnerships</vt:lpstr>
      <vt:lpstr>Seven Decades of NSF-Powered Innovations</vt:lpstr>
      <vt:lpstr>NSF’s Mission</vt:lpstr>
      <vt:lpstr>NSF by the Numbers</vt:lpstr>
      <vt:lpstr>NSF’s Three Strategic Priorities</vt:lpstr>
      <vt:lpstr>NSF Supports All Areas of Science and Engineering</vt:lpstr>
      <vt:lpstr>A Changing Landscape</vt:lpstr>
      <vt:lpstr>A Pivotal Moment for the Nation and Society</vt:lpstr>
      <vt:lpstr>A Changing Science and Engineering Enterprise Can Meet This Moment </vt:lpstr>
      <vt:lpstr>A New “Horizontal”: Strengthen, Scale Use-Inspired and Translational Research</vt:lpstr>
      <vt:lpstr>TIP Directorate Mission</vt:lpstr>
      <vt:lpstr>TIP Programs Power Technology Breakthroughs </vt:lpstr>
      <vt:lpstr>Catalyzing a Paradigm Expansion</vt:lpstr>
      <vt:lpstr>TIP’s Core Message</vt:lpstr>
      <vt:lpstr>PowerPoint Presentation</vt:lpstr>
      <vt:lpstr>PowerPoint Presentation</vt:lpstr>
      <vt:lpstr>PowerPoint Presentation</vt:lpstr>
      <vt:lpstr>PowerPoint Presentation</vt:lpstr>
      <vt:lpstr> NSF Engines: Scaffolding for Success</vt:lpstr>
      <vt:lpstr>TIP’s Core Message</vt:lpstr>
      <vt:lpstr>PowerPoint Presentation</vt:lpstr>
      <vt:lpstr>PowerPoint Presentation</vt:lpstr>
      <vt:lpstr>PowerPoint Presentation</vt:lpstr>
      <vt:lpstr>PowerPoint Presentation</vt:lpstr>
      <vt:lpstr>TIP’s Core Message</vt:lpstr>
      <vt:lpstr>PowerPoint Presentation</vt:lpstr>
      <vt:lpstr>PowerPoint Presentation</vt:lpstr>
      <vt:lpstr>Partnerships as the Foundation</vt:lpstr>
      <vt:lpstr>TIP: Accelerating Research To Impact</vt:lpstr>
      <vt:lpstr>TIP: Accelerating Research to Impact</vt:lpstr>
      <vt:lpstr>LEARN ABOUT TIP</vt:lpstr>
      <vt:lpstr>PowerPoint Presentation</vt:lpstr>
      <vt:lpstr>Questions?</vt:lpstr>
      <vt:lpstr>PowerPoint Presentation</vt:lpstr>
      <vt:lpstr>CHIPS and Science Act: TIP Authorization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Technology, Innovation and Partnerships</dc:title>
  <dc:creator>Gianchandani, Erwin</dc:creator>
  <cp:lastModifiedBy>Walker, Allen D.</cp:lastModifiedBy>
  <cp:revision>105</cp:revision>
  <dcterms:created xsi:type="dcterms:W3CDTF">2023-05-31T03:03:05Z</dcterms:created>
  <dcterms:modified xsi:type="dcterms:W3CDTF">2023-09-08T20:14:36Z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a043c475-d690-4012-b9dc-489385e20e43</vt:lpwstr>
  </property>
  <property fmtid="{D5CDD505-2E9C-101B-9397-08002B2CF9AE}" pid="3" name="ContainsCUI">
    <vt:lpwstr>No</vt:lpwstr>
  </property>
  <property fmtid="{D5CDD505-2E9C-101B-9397-08002B2CF9AE}" pid="4" name="ContentTypeId">
    <vt:lpwstr>0x0101007C691BAADE2EFD49B527486B658593EB</vt:lpwstr>
  </property>
  <property fmtid="{D5CDD505-2E9C-101B-9397-08002B2CF9AE}" pid="5" name="MediaServiceImageTags">
    <vt:lpwstr/>
  </property>
</Properties>
</file>