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088197708" r:id="rId2"/>
    <p:sldId id="2088197709" r:id="rId3"/>
    <p:sldId id="282" r:id="rId4"/>
    <p:sldId id="296" r:id="rId5"/>
    <p:sldId id="297" r:id="rId6"/>
    <p:sldId id="268" r:id="rId7"/>
    <p:sldId id="273" r:id="rId8"/>
    <p:sldId id="781" r:id="rId9"/>
    <p:sldId id="345" r:id="rId10"/>
    <p:sldId id="208819770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2"/>
    <a:srgbClr val="333333"/>
    <a:srgbClr val="003366"/>
    <a:srgbClr val="339900"/>
    <a:srgbClr val="595959"/>
    <a:srgbClr val="5E768A"/>
    <a:srgbClr val="4BC4B7"/>
    <a:srgbClr val="2F888E"/>
    <a:srgbClr val="5BE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5564" autoAdjust="0"/>
  </p:normalViewPr>
  <p:slideViewPr>
    <p:cSldViewPr snapToGrid="0" snapToObjects="1">
      <p:cViewPr varScale="1">
        <p:scale>
          <a:sx n="79" d="100"/>
          <a:sy n="79" d="100"/>
        </p:scale>
        <p:origin x="13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9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D9C18-1853-E24C-9424-E9B4BC58F4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9677C-FC11-E44D-AD8A-D1698E721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862B1-0A9A-7247-9FCC-EE4D3CADB3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CA991-20A0-0C44-B796-0B982B6C0A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DEBFA-9CE0-D141-9ECE-48D681C839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1D6DAB-D4CA-5349-9732-EF0197426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3C332D-67E5-4A41-90DC-FF0AA194729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1605E-7D39-9049-AA24-2B55D6329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93" indent="-178293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333333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605E-7D39-9049-AA24-2B55D6329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1605E-7D39-9049-AA24-2B55D6329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outdoor, outdoor object, night sky&#10;&#10;Description automatically generated">
            <a:extLst>
              <a:ext uri="{FF2B5EF4-FFF2-40B4-BE49-F238E27FC236}">
                <a16:creationId xmlns:a16="http://schemas.microsoft.com/office/drawing/2014/main" id="{7C008872-F918-DB4D-9CBE-A20A509C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BB81A3-A7E9-D843-81F6-E3F2CD75DFDD}"/>
              </a:ext>
            </a:extLst>
          </p:cNvPr>
          <p:cNvSpPr/>
          <p:nvPr userDrawn="1"/>
        </p:nvSpPr>
        <p:spPr>
          <a:xfrm>
            <a:off x="0" y="4764505"/>
            <a:ext cx="9144000" cy="20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DDA35317-7F4D-484F-B024-0AEFAC69E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457" y="5460520"/>
            <a:ext cx="2369733" cy="766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CA8280-CD9D-924C-9F6D-35D2E620BC62}"/>
              </a:ext>
            </a:extLst>
          </p:cNvPr>
          <p:cNvSpPr txBox="1"/>
          <p:nvPr userDrawn="1"/>
        </p:nvSpPr>
        <p:spPr>
          <a:xfrm>
            <a:off x="553832" y="854565"/>
            <a:ext cx="781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spc="75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U.S. Department of Homeland Security  |  Science and Technology Directorate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07E570-D569-774F-A887-9D320BC26AEE}"/>
              </a:ext>
            </a:extLst>
          </p:cNvPr>
          <p:cNvGrpSpPr/>
          <p:nvPr userDrawn="1"/>
        </p:nvGrpSpPr>
        <p:grpSpPr>
          <a:xfrm>
            <a:off x="525457" y="1557669"/>
            <a:ext cx="7845026" cy="77776"/>
            <a:chOff x="700608" y="1646428"/>
            <a:chExt cx="10460035" cy="777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8D337E9-3A31-2446-B156-151FC3C4C648}"/>
                </a:ext>
              </a:extLst>
            </p:cNvPr>
            <p:cNvCxnSpPr>
              <a:cxnSpLocks/>
            </p:cNvCxnSpPr>
            <p:nvPr/>
          </p:nvCxnSpPr>
          <p:spPr>
            <a:xfrm>
              <a:off x="778384" y="1685316"/>
              <a:ext cx="10304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61A930-F7B0-8F44-A29F-E883CD89FC7C}"/>
                </a:ext>
              </a:extLst>
            </p:cNvPr>
            <p:cNvSpPr/>
            <p:nvPr/>
          </p:nvSpPr>
          <p:spPr>
            <a:xfrm>
              <a:off x="11082867" y="1646428"/>
              <a:ext cx="77776" cy="7777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C98326-FEBA-2947-8A79-F7809029B5D8}"/>
                </a:ext>
              </a:extLst>
            </p:cNvPr>
            <p:cNvSpPr/>
            <p:nvPr/>
          </p:nvSpPr>
          <p:spPr>
            <a:xfrm>
              <a:off x="700608" y="1646428"/>
              <a:ext cx="77776" cy="7777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96DE9288-DF47-1B45-838A-44CA4013D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33" y="1905174"/>
            <a:ext cx="7358879" cy="1609837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08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9446F23-6F24-D940-A11C-0E7BFAB13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A191CC-A9D8-5848-AB19-E1ECC0CC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5A8218-0E52-1E42-9FFC-10C383282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6" y="532957"/>
            <a:ext cx="4473694" cy="5644007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09ADD-6F04-4A45-8F39-EFF06C2E1325}"/>
              </a:ext>
            </a:extLst>
          </p:cNvPr>
          <p:cNvSpPr/>
          <p:nvPr userDrawn="1"/>
        </p:nvSpPr>
        <p:spPr>
          <a:xfrm>
            <a:off x="0" y="-985"/>
            <a:ext cx="3556747" cy="6858985"/>
          </a:xfrm>
          <a:prstGeom prst="rect">
            <a:avLst/>
          </a:prstGeom>
          <a:solidFill>
            <a:srgbClr val="08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532956"/>
            <a:ext cx="2653146" cy="2053226"/>
          </a:xfrm>
        </p:spPr>
        <p:txBody>
          <a:bodyPr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522FE1-2C1C-4448-B062-8BF746523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85" y="3138489"/>
            <a:ext cx="2653903" cy="2992437"/>
          </a:xfrm>
        </p:spPr>
        <p:txBody>
          <a:bodyPr>
            <a:normAutofit/>
          </a:bodyPr>
          <a:lstStyle>
            <a:lvl1pPr marL="0" indent="0">
              <a:lnSpc>
                <a:spcPts val="1695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07A11D6-CDD8-4F45-8FCD-01F22119F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55E5E3-B963-394D-94D0-55B112536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30AE7A-9D10-A643-8FD6-B225B75FC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4205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urt, night sky, ocean floor&#10;&#10;Description automatically generated">
            <a:extLst>
              <a:ext uri="{FF2B5EF4-FFF2-40B4-BE49-F238E27FC236}">
                <a16:creationId xmlns:a16="http://schemas.microsoft.com/office/drawing/2014/main" id="{16334317-72A4-B941-9810-978CDDCD1BA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b="43434"/>
          <a:stretch/>
        </p:blipFill>
        <p:spPr>
          <a:xfrm>
            <a:off x="0" y="1"/>
            <a:ext cx="9144000" cy="3879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ECCEF-1FBA-4544-B4F8-C457A6F8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69" y="1276855"/>
            <a:ext cx="3229841" cy="19466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B459C5-20BE-4940-B0F3-F058BCC1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934" y="1251381"/>
            <a:ext cx="3991841" cy="1972110"/>
          </a:xfrm>
        </p:spPr>
        <p:txBody>
          <a:bodyPr/>
          <a:lstStyle>
            <a:lvl1pPr marL="0" indent="0">
              <a:buFontTx/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2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9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EDBA67F-9B54-A24E-B91E-353E5D74D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3766-D6C3-CF45-B72A-5968041F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CA877C-A939-874D-B5F4-6F4CF7D20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00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F99B58A-698F-F249-89CC-891DAE3CB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536043-6ECA-654B-BFD2-3E1DD9526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321063-05E8-6C4E-9E20-BF8630BBB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21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3255A0C-CFC4-654B-AA1B-69D38DA95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061D61-2CA1-BD47-BE2A-ECCC24795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C00607-5639-1E43-9BDA-739658DF9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6" y="532957"/>
            <a:ext cx="4473694" cy="5644007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09ADD-6F04-4A45-8F39-EFF06C2E1325}"/>
              </a:ext>
            </a:extLst>
          </p:cNvPr>
          <p:cNvSpPr/>
          <p:nvPr userDrawn="1"/>
        </p:nvSpPr>
        <p:spPr>
          <a:xfrm>
            <a:off x="0" y="-10274"/>
            <a:ext cx="3556747" cy="6858985"/>
          </a:xfrm>
          <a:prstGeom prst="rect">
            <a:avLst/>
          </a:prstGeom>
          <a:solidFill>
            <a:srgbClr val="21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532956"/>
            <a:ext cx="2653146" cy="2053226"/>
          </a:xfrm>
        </p:spPr>
        <p:txBody>
          <a:bodyPr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23084A-81F2-BA49-9C21-04A2A04C5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85" y="3138489"/>
            <a:ext cx="2653903" cy="2992437"/>
          </a:xfrm>
        </p:spPr>
        <p:txBody>
          <a:bodyPr>
            <a:normAutofit/>
          </a:bodyPr>
          <a:lstStyle>
            <a:lvl1pPr marL="0" indent="0">
              <a:lnSpc>
                <a:spcPts val="1695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43A7BDE-4292-CC43-9FC9-243907F15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306B6F-7972-4D4F-901B-B96144667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EFBAF69-0F85-B142-8E6C-BABBC4B32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4205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31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DAB470-2EB0-F945-9C9C-6B40E4457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144DDC-3025-6648-818C-C3950E177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0BAD50-1D1E-9F44-8991-2BF405A50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6" y="532957"/>
            <a:ext cx="4473694" cy="5644007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09ADD-6F04-4A45-8F39-EFF06C2E1325}"/>
              </a:ext>
            </a:extLst>
          </p:cNvPr>
          <p:cNvSpPr/>
          <p:nvPr userDrawn="1"/>
        </p:nvSpPr>
        <p:spPr>
          <a:xfrm>
            <a:off x="0" y="1"/>
            <a:ext cx="3556747" cy="6858985"/>
          </a:xfrm>
          <a:prstGeom prst="rect">
            <a:avLst/>
          </a:prstGeom>
          <a:solidFill>
            <a:srgbClr val="31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532956"/>
            <a:ext cx="2653146" cy="2053226"/>
          </a:xfrm>
        </p:spPr>
        <p:txBody>
          <a:bodyPr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CCA024-6C68-9C4E-A691-1192F0849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85" y="3138489"/>
            <a:ext cx="2653903" cy="2992437"/>
          </a:xfrm>
        </p:spPr>
        <p:txBody>
          <a:bodyPr>
            <a:normAutofit/>
          </a:bodyPr>
          <a:lstStyle>
            <a:lvl1pPr marL="0" indent="0">
              <a:lnSpc>
                <a:spcPts val="1695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EDC29FB-F4DB-ED40-8B22-D7C2EDFCF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FCB97F-5DB1-9844-B473-7E3EF1107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F58235-7FA2-1B42-AE5A-E5F8E7A2A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4205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52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A155D5A-6C77-5047-AF29-E3A5A94AC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028AB3-30A9-DD48-9B37-37914F8E9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211F0B-415A-4F41-A452-1392F7C1B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6" y="532957"/>
            <a:ext cx="4473694" cy="5644007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09ADD-6F04-4A45-8F39-EFF06C2E1325}"/>
              </a:ext>
            </a:extLst>
          </p:cNvPr>
          <p:cNvSpPr/>
          <p:nvPr userDrawn="1"/>
        </p:nvSpPr>
        <p:spPr>
          <a:xfrm>
            <a:off x="0" y="-10274"/>
            <a:ext cx="3556747" cy="6858985"/>
          </a:xfrm>
          <a:prstGeom prst="rect">
            <a:avLst/>
          </a:prstGeom>
          <a:solidFill>
            <a:srgbClr val="52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532956"/>
            <a:ext cx="2653146" cy="2053226"/>
          </a:xfrm>
        </p:spPr>
        <p:txBody>
          <a:bodyPr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668CD4-9C5C-1140-9631-D66FDB60C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85" y="3138489"/>
            <a:ext cx="2653903" cy="2992437"/>
          </a:xfrm>
        </p:spPr>
        <p:txBody>
          <a:bodyPr>
            <a:normAutofit/>
          </a:bodyPr>
          <a:lstStyle>
            <a:lvl1pPr marL="0" indent="0">
              <a:lnSpc>
                <a:spcPts val="1695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09C772C-30AF-4148-A42E-904BB4716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36DDE3-4D86-914E-B079-0062B2B4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7F8F5D7-2289-7340-A8F5-D6576E153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4205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outdoor, outdoor object, night sky&#10;&#10;Description automatically generated">
            <a:extLst>
              <a:ext uri="{FF2B5EF4-FFF2-40B4-BE49-F238E27FC236}">
                <a16:creationId xmlns:a16="http://schemas.microsoft.com/office/drawing/2014/main" id="{7C008872-F918-DB4D-9CBE-A20A509C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BB81A3-A7E9-D843-81F6-E3F2CD75DFDD}"/>
              </a:ext>
            </a:extLst>
          </p:cNvPr>
          <p:cNvSpPr/>
          <p:nvPr userDrawn="1"/>
        </p:nvSpPr>
        <p:spPr>
          <a:xfrm>
            <a:off x="0" y="4803394"/>
            <a:ext cx="9144000" cy="209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DDA35317-7F4D-484F-B024-0AEFAC69E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622" y="5404343"/>
            <a:ext cx="1873209" cy="8138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CA8280-CD9D-924C-9F6D-35D2E620BC62}"/>
              </a:ext>
            </a:extLst>
          </p:cNvPr>
          <p:cNvSpPr txBox="1"/>
          <p:nvPr userDrawn="1"/>
        </p:nvSpPr>
        <p:spPr>
          <a:xfrm>
            <a:off x="553832" y="854565"/>
            <a:ext cx="781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spc="75" baseline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U.S. Department of Homeland Security  |  Science and Technology Directorate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07E570-D569-774F-A887-9D320BC26AEE}"/>
              </a:ext>
            </a:extLst>
          </p:cNvPr>
          <p:cNvGrpSpPr/>
          <p:nvPr userDrawn="1"/>
        </p:nvGrpSpPr>
        <p:grpSpPr>
          <a:xfrm>
            <a:off x="525457" y="1557669"/>
            <a:ext cx="7845026" cy="77776"/>
            <a:chOff x="700608" y="1646428"/>
            <a:chExt cx="10460035" cy="777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8D337E9-3A31-2446-B156-151FC3C4C648}"/>
                </a:ext>
              </a:extLst>
            </p:cNvPr>
            <p:cNvCxnSpPr>
              <a:cxnSpLocks/>
            </p:cNvCxnSpPr>
            <p:nvPr/>
          </p:nvCxnSpPr>
          <p:spPr>
            <a:xfrm>
              <a:off x="778384" y="1685316"/>
              <a:ext cx="10304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61A930-F7B0-8F44-A29F-E883CD89FC7C}"/>
                </a:ext>
              </a:extLst>
            </p:cNvPr>
            <p:cNvSpPr/>
            <p:nvPr/>
          </p:nvSpPr>
          <p:spPr>
            <a:xfrm>
              <a:off x="11082867" y="1646428"/>
              <a:ext cx="77776" cy="7777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C98326-FEBA-2947-8A79-F7809029B5D8}"/>
                </a:ext>
              </a:extLst>
            </p:cNvPr>
            <p:cNvSpPr/>
            <p:nvPr/>
          </p:nvSpPr>
          <p:spPr>
            <a:xfrm>
              <a:off x="700608" y="1646428"/>
              <a:ext cx="77776" cy="7777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96DE9288-DF47-1B45-838A-44CA4013D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33" y="1905174"/>
            <a:ext cx="7358879" cy="1609837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CCE9AF3-FAC2-4659-62D4-8DFF93ADACEF}"/>
              </a:ext>
            </a:extLst>
          </p:cNvPr>
          <p:cNvSpPr txBox="1"/>
          <p:nvPr userDrawn="1"/>
        </p:nvSpPr>
        <p:spPr>
          <a:xfrm>
            <a:off x="3295498" y="6545221"/>
            <a:ext cx="2921429" cy="4122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SECURITY INFORMATION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DDA4-DE65-7D4B-8062-E612029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8AC6-B1D7-834B-B537-FFD25132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870A092-BB0E-FD4A-8026-138CA4754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3B6EAD-6236-2E48-94BB-21146C44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68817-7791-C949-AE28-6AF994C12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DDA4-DE65-7D4B-8062-E612029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8688"/>
            <a:ext cx="3790950" cy="1325563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8AC6-B1D7-834B-B537-FFD25132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90983"/>
            <a:ext cx="3790950" cy="3285980"/>
          </a:xfrm>
        </p:spPr>
        <p:txBody>
          <a:bodyPr/>
          <a:lstStyle>
            <a:lvl1pPr>
              <a:defRPr sz="16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A8A0F6-DA22-4346-9DBF-260F2B5E9FAC}"/>
              </a:ext>
            </a:extLst>
          </p:cNvPr>
          <p:cNvCxnSpPr>
            <a:cxnSpLocks/>
          </p:cNvCxnSpPr>
          <p:nvPr userDrawn="1"/>
        </p:nvCxnSpPr>
        <p:spPr>
          <a:xfrm>
            <a:off x="6722503" y="0"/>
            <a:ext cx="2" cy="1329610"/>
          </a:xfrm>
          <a:prstGeom prst="line">
            <a:avLst/>
          </a:prstGeom>
          <a:ln w="12700">
            <a:solidFill>
              <a:srgbClr val="525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A92F1-7676-C24D-BC03-FA2C60BFA6FB}"/>
              </a:ext>
            </a:extLst>
          </p:cNvPr>
          <p:cNvCxnSpPr>
            <a:cxnSpLocks/>
          </p:cNvCxnSpPr>
          <p:nvPr userDrawn="1"/>
        </p:nvCxnSpPr>
        <p:spPr>
          <a:xfrm>
            <a:off x="6722504" y="5785634"/>
            <a:ext cx="0" cy="1072366"/>
          </a:xfrm>
          <a:prstGeom prst="line">
            <a:avLst/>
          </a:prstGeom>
          <a:ln w="12700">
            <a:solidFill>
              <a:srgbClr val="525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1A49174-D885-674F-9841-238D4B87B2B4}"/>
              </a:ext>
            </a:extLst>
          </p:cNvPr>
          <p:cNvSpPr/>
          <p:nvPr userDrawn="1"/>
        </p:nvSpPr>
        <p:spPr>
          <a:xfrm>
            <a:off x="5049150" y="1326717"/>
            <a:ext cx="3346706" cy="4462274"/>
          </a:xfrm>
          <a:prstGeom prst="ellipse">
            <a:avLst/>
          </a:prstGeom>
          <a:noFill/>
          <a:ln>
            <a:solidFill>
              <a:srgbClr val="525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00A2DE9-3C9B-4C4B-BE76-F03EF5215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2DA2E5-3C4B-114B-8055-504C38CD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82F890-07A7-274A-84E4-E050A6157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6618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B9D3-E500-704C-86FB-E06E311F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61C-73DA-B544-AE96-F7FB1455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outdoor, outdoor object, night sky&#10;&#10;Description automatically generated">
            <a:extLst>
              <a:ext uri="{FF2B5EF4-FFF2-40B4-BE49-F238E27FC236}">
                <a16:creationId xmlns:a16="http://schemas.microsoft.com/office/drawing/2014/main" id="{47EE33B9-819E-2944-BDB3-679FAC7A1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F57301-A52F-C546-BC52-66781A82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5EF7ED-295C-1D42-9C55-D76DDF78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FB43CA25-55CD-AB41-BBDE-FB0679B21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0589CC-A70A-6A4C-B81D-46EC7565B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425B45-B36A-904C-833C-2868AFF04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09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1716FEF-B2CD-3645-A15B-D233C40058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714" y="6352725"/>
            <a:ext cx="1133129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10D72F-C2BB-EF4E-9A64-33EDA593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D2EFA-4D82-B347-9B49-1B738E521A51}"/>
              </a:ext>
            </a:extLst>
          </p:cNvPr>
          <p:cNvSpPr/>
          <p:nvPr userDrawn="1"/>
        </p:nvSpPr>
        <p:spPr>
          <a:xfrm>
            <a:off x="0" y="0"/>
            <a:ext cx="9144000" cy="1666754"/>
          </a:xfrm>
          <a:prstGeom prst="rect">
            <a:avLst/>
          </a:prstGeom>
          <a:solidFill>
            <a:srgbClr val="09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956"/>
            <a:ext cx="7886700" cy="948602"/>
          </a:xfrm>
        </p:spPr>
        <p:txBody>
          <a:bodyPr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1716FEF-B2CD-3645-A15B-D233C40058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10D72F-C2BB-EF4E-9A64-33EDA593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1AB7C-D341-ED4B-B00D-48A2D37E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6" y="532957"/>
            <a:ext cx="4473694" cy="5644007"/>
          </a:xfrm>
        </p:spPr>
        <p:txBody>
          <a:bodyPr/>
          <a:lstStyle>
            <a:lvl1pPr>
              <a:defRPr sz="16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rgbClr val="3D4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09ADD-6F04-4A45-8F39-EFF06C2E1325}"/>
              </a:ext>
            </a:extLst>
          </p:cNvPr>
          <p:cNvSpPr/>
          <p:nvPr userDrawn="1"/>
        </p:nvSpPr>
        <p:spPr>
          <a:xfrm>
            <a:off x="0" y="-985"/>
            <a:ext cx="3556747" cy="6858985"/>
          </a:xfrm>
          <a:prstGeom prst="rect">
            <a:avLst/>
          </a:prstGeom>
          <a:solidFill>
            <a:srgbClr val="09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32CA-74CC-0944-8E25-B3E3A6C3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532956"/>
            <a:ext cx="2653146" cy="2053226"/>
          </a:xfrm>
        </p:spPr>
        <p:txBody>
          <a:bodyPr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6043-FE12-E644-8934-7EB850D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585" y="3138489"/>
            <a:ext cx="2653903" cy="2992437"/>
          </a:xfrm>
        </p:spPr>
        <p:txBody>
          <a:bodyPr>
            <a:normAutofit/>
          </a:bodyPr>
          <a:lstStyle>
            <a:lvl1pPr marL="0" indent="0">
              <a:lnSpc>
                <a:spcPts val="1695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713E51-D925-D44A-824C-94649B23C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898" y="6352725"/>
            <a:ext cx="752945" cy="3271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3A041B-4E36-EA4C-94AA-777EEEDFD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5C4FFA-2915-2F44-AF82-6E4505120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4205" y="6310312"/>
            <a:ext cx="3086100" cy="36512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hite wall&#10;&#10;Description automatically generated">
            <a:extLst>
              <a:ext uri="{FF2B5EF4-FFF2-40B4-BE49-F238E27FC236}">
                <a16:creationId xmlns:a16="http://schemas.microsoft.com/office/drawing/2014/main" id="{22D2FEE8-09CB-3644-912C-8292EA8ED3C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31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C1C99-4FAC-2C4E-B3F1-053277B8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52F0C-50A8-6745-A821-E0346C01F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4DAA9B-23F1-1542-ACC8-1C4A986F8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103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BA6D-88FB-F341-AFC4-05CC28005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rgbClr val="3D4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D4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D4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3D4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rgbClr val="3D4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EFD89C-1181-7E2D-8BC3-1377C299E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33" y="1905174"/>
            <a:ext cx="7948141" cy="255925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The Changing T&amp;E Paradigm for Automatic Threat Detection Algorithms</a:t>
            </a:r>
            <a:br>
              <a:rPr lang="en-US" sz="3600" dirty="0"/>
            </a:br>
            <a:br>
              <a:rPr lang="en-US" sz="3600" dirty="0"/>
            </a:br>
            <a:r>
              <a:rPr lang="en-US" sz="2700" dirty="0"/>
              <a:t>Presentation to the 18</a:t>
            </a:r>
            <a:r>
              <a:rPr lang="en-US" sz="2700" baseline="30000" dirty="0"/>
              <a:t>th</a:t>
            </a:r>
            <a:r>
              <a:rPr lang="en-US" sz="2700" dirty="0"/>
              <a:t> Annual FAA Verification and Validation Summit </a:t>
            </a:r>
            <a:br>
              <a:rPr lang="en-US" sz="2700" dirty="0"/>
            </a:br>
            <a:r>
              <a:rPr lang="en-US" sz="2200" dirty="0"/>
              <a:t>Resorts International, Atlantic City, New Jersey</a:t>
            </a:r>
            <a:br>
              <a:rPr lang="en-US" sz="2200" dirty="0"/>
            </a:br>
            <a:r>
              <a:rPr lang="en-US" sz="2200" dirty="0"/>
              <a:t>September 27-28</a:t>
            </a:r>
            <a:br>
              <a:rPr lang="en-US" sz="1050" dirty="0"/>
            </a:b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DFECE8-D031-E352-EF33-9BD3899B4440}"/>
              </a:ext>
            </a:extLst>
          </p:cNvPr>
          <p:cNvSpPr txBox="1">
            <a:spLocks/>
          </p:cNvSpPr>
          <p:nvPr/>
        </p:nvSpPr>
        <p:spPr>
          <a:xfrm>
            <a:off x="4827080" y="4848225"/>
            <a:ext cx="425291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September 27-28,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8F3A2D-E1E0-3FC7-5888-7257752DC6B2}"/>
              </a:ext>
            </a:extLst>
          </p:cNvPr>
          <p:cNvSpPr txBox="1">
            <a:spLocks/>
          </p:cNvSpPr>
          <p:nvPr/>
        </p:nvSpPr>
        <p:spPr>
          <a:xfrm>
            <a:off x="4827080" y="5231003"/>
            <a:ext cx="425291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Christopher Smith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48E142-C174-ADB7-C598-AEBB3E4CBBD9}"/>
              </a:ext>
            </a:extLst>
          </p:cNvPr>
          <p:cNvSpPr txBox="1">
            <a:spLocks/>
          </p:cNvSpPr>
          <p:nvPr/>
        </p:nvSpPr>
        <p:spPr>
          <a:xfrm>
            <a:off x="4827080" y="5502275"/>
            <a:ext cx="4252912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rgbClr val="3D46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/>
              <a:t>Director, Transportation Security Laboratory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/>
              <a:t>Office of National Labs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/>
              <a:t>Science and Technology Directorate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469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717184-84F6-D371-B0F0-C1F187B6EE1E}"/>
              </a:ext>
            </a:extLst>
          </p:cNvPr>
          <p:cNvSpPr txBox="1"/>
          <p:nvPr/>
        </p:nvSpPr>
        <p:spPr>
          <a:xfrm>
            <a:off x="509390" y="1380185"/>
            <a:ext cx="1294231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b="1" dirty="0"/>
              <a:t>Vendor Submits Data Package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930FC-DE97-421B-AFDF-4F817E238117}"/>
              </a:ext>
            </a:extLst>
          </p:cNvPr>
          <p:cNvSpPr txBox="1"/>
          <p:nvPr/>
        </p:nvSpPr>
        <p:spPr>
          <a:xfrm>
            <a:off x="509390" y="3884192"/>
            <a:ext cx="1315015" cy="1126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Was the Training Sufficiently Comprehensive?  Are there scenarios within the anticipated </a:t>
            </a:r>
            <a:r>
              <a:rPr lang="en-US" sz="900" dirty="0" err="1"/>
              <a:t>ConOps</a:t>
            </a:r>
            <a:r>
              <a:rPr lang="en-US" sz="900" dirty="0"/>
              <a:t> that are not represented in the data? </a:t>
            </a:r>
            <a:r>
              <a:rPr lang="en-US" sz="900" i="1" dirty="0"/>
              <a:t>TOOLS:  Subject Matter Expertise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DAAE6-3085-B2C3-6684-F790CDD46A54}"/>
              </a:ext>
            </a:extLst>
          </p:cNvPr>
          <p:cNvSpPr txBox="1"/>
          <p:nvPr/>
        </p:nvSpPr>
        <p:spPr>
          <a:xfrm>
            <a:off x="509390" y="2384548"/>
            <a:ext cx="1320094" cy="1126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Was the Training Sufficiently Representative?  If synthetic data was used, was it augmented with sufficient “real” data? </a:t>
            </a:r>
            <a:r>
              <a:rPr lang="en-US" sz="900" i="1" dirty="0"/>
              <a:t>TOOLS:  Subject Matter Expertise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1D41AD2-D8AD-D9DA-7EDD-13195340DE7D}"/>
              </a:ext>
            </a:extLst>
          </p:cNvPr>
          <p:cNvCxnSpPr>
            <a:cxnSpLocks/>
            <a:stCxn id="7" idx="1"/>
            <a:endCxn id="92" idx="1"/>
          </p:cNvCxnSpPr>
          <p:nvPr/>
        </p:nvCxnSpPr>
        <p:spPr>
          <a:xfrm rot="10800000" flipV="1">
            <a:off x="509390" y="2947779"/>
            <a:ext cx="12700" cy="300306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921F62-3B82-4C04-2C7D-68688184D3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156506" y="1675651"/>
            <a:ext cx="12931" cy="708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3E3613-23EB-EDD0-AB98-4EDA7F4F1FBF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1166898" y="3511010"/>
            <a:ext cx="2539" cy="37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76EA17-083A-A2EF-B2CD-29AF596B62DB}"/>
              </a:ext>
            </a:extLst>
          </p:cNvPr>
          <p:cNvSpPr txBox="1"/>
          <p:nvPr/>
        </p:nvSpPr>
        <p:spPr>
          <a:xfrm>
            <a:off x="2318459" y="1380185"/>
            <a:ext cx="1297466" cy="433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b="1" dirty="0"/>
              <a:t>Vendor Submits Training Data for Assessment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84E4E8-3E6C-6833-73D7-DAC23D978686}"/>
              </a:ext>
            </a:extLst>
          </p:cNvPr>
          <p:cNvSpPr txBox="1"/>
          <p:nvPr/>
        </p:nvSpPr>
        <p:spPr>
          <a:xfrm>
            <a:off x="2318459" y="2189372"/>
            <a:ext cx="1279605" cy="86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Is the data sufficiently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/>
              <a:t>diverse (with respect to the domain of all possible scenarios)? </a:t>
            </a:r>
            <a:r>
              <a:rPr lang="en-US" sz="900" i="1" dirty="0"/>
              <a:t>TOOLS: Vendi Score, Visual DNA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55B22E-C0E8-7B8E-C109-96EB690BC4A4}"/>
              </a:ext>
            </a:extLst>
          </p:cNvPr>
          <p:cNvSpPr txBox="1"/>
          <p:nvPr/>
        </p:nvSpPr>
        <p:spPr>
          <a:xfrm>
            <a:off x="2318459" y="3378581"/>
            <a:ext cx="1248014" cy="1126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Is the data quality acceptable? Are distinguishing features represented? Can artifacts of any data synthesis influence classification? </a:t>
            </a:r>
            <a:r>
              <a:rPr lang="en-US" sz="900" i="1" dirty="0"/>
              <a:t>TOOLS: FID NIQE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861735-0E09-9183-04C4-6A33F50CF339}"/>
              </a:ext>
            </a:extLst>
          </p:cNvPr>
          <p:cNvSpPr txBox="1"/>
          <p:nvPr/>
        </p:nvSpPr>
        <p:spPr>
          <a:xfrm>
            <a:off x="2318459" y="4731753"/>
            <a:ext cx="1254203" cy="8494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Are there gaps in the data (i.e., an unrepresented class of anticipated scenarios)? </a:t>
            </a:r>
            <a:r>
              <a:rPr lang="en-US" sz="900" i="1" dirty="0"/>
              <a:t>TOOLS: UMAP, Autoencoder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788AD0C-B743-FE2E-31DB-43435EB95FCE}"/>
              </a:ext>
            </a:extLst>
          </p:cNvPr>
          <p:cNvCxnSpPr>
            <a:cxnSpLocks/>
            <a:stCxn id="35" idx="1"/>
            <a:endCxn id="114" idx="1"/>
          </p:cNvCxnSpPr>
          <p:nvPr/>
        </p:nvCxnSpPr>
        <p:spPr>
          <a:xfrm rot="10800000" flipV="1">
            <a:off x="2318459" y="2619602"/>
            <a:ext cx="12700" cy="332105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3B450A2-252B-79FE-064A-CC1E439B8686}"/>
              </a:ext>
            </a:extLst>
          </p:cNvPr>
          <p:cNvCxnSpPr>
            <a:cxnSpLocks/>
            <a:stCxn id="37" idx="1"/>
            <a:endCxn id="114" idx="1"/>
          </p:cNvCxnSpPr>
          <p:nvPr/>
        </p:nvCxnSpPr>
        <p:spPr>
          <a:xfrm rot="10800000" flipV="1">
            <a:off x="2318459" y="5156484"/>
            <a:ext cx="12700" cy="78417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B2C145-DCB0-1372-A8BE-121DC8D0E939}"/>
              </a:ext>
            </a:extLst>
          </p:cNvPr>
          <p:cNvCxnSpPr>
            <a:cxnSpLocks/>
            <a:stCxn id="16" idx="2"/>
            <a:endCxn id="35" idx="0"/>
          </p:cNvCxnSpPr>
          <p:nvPr/>
        </p:nvCxnSpPr>
        <p:spPr>
          <a:xfrm flipH="1">
            <a:off x="2958262" y="1814150"/>
            <a:ext cx="8930" cy="37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AA92ABA-E92F-C291-85F7-02CA9E4FBD5D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2942466" y="3049834"/>
            <a:ext cx="15796" cy="328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B802D75-CC66-8B8B-A90D-5371C39F0836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>
            <a:off x="2942466" y="4505043"/>
            <a:ext cx="3095" cy="226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5583539-69C7-2311-E86A-5772E7D40DAE}"/>
              </a:ext>
            </a:extLst>
          </p:cNvPr>
          <p:cNvSpPr txBox="1"/>
          <p:nvPr/>
        </p:nvSpPr>
        <p:spPr>
          <a:xfrm>
            <a:off x="4161709" y="1394674"/>
            <a:ext cx="1328741" cy="5930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b="1" dirty="0"/>
              <a:t>Vendor Submits Algorithm for Verification (Excursion Testing)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835841-3E97-F986-130B-D1D1AAC90691}"/>
              </a:ext>
            </a:extLst>
          </p:cNvPr>
          <p:cNvSpPr txBox="1"/>
          <p:nvPr/>
        </p:nvSpPr>
        <p:spPr>
          <a:xfrm>
            <a:off x="4160834" y="2396174"/>
            <a:ext cx="1329615" cy="9824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Does the algorithm show evidence of overtraining (inconsistent performance in the immediate neighborhood of test data)?  </a:t>
            </a:r>
            <a:r>
              <a:rPr lang="en-US" sz="900" i="1" dirty="0"/>
              <a:t>TOOLS: EVA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67DCBEF-4081-41F1-AD8E-1B467F696AE3}"/>
              </a:ext>
            </a:extLst>
          </p:cNvPr>
          <p:cNvSpPr txBox="1"/>
          <p:nvPr/>
        </p:nvSpPr>
        <p:spPr>
          <a:xfrm>
            <a:off x="4161708" y="3680893"/>
            <a:ext cx="1328741" cy="710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Does the algorithm show evidence of classification based on non-relevant features?  </a:t>
            </a:r>
            <a:r>
              <a:rPr lang="en-US" sz="900" i="1" dirty="0"/>
              <a:t>TOOLS: RISE, Grad CAM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3A1DAA6B-1764-6735-BFA6-99A903BE8FF9}"/>
              </a:ext>
            </a:extLst>
          </p:cNvPr>
          <p:cNvCxnSpPr>
            <a:cxnSpLocks/>
            <a:stCxn id="36" idx="1"/>
            <a:endCxn id="114" idx="1"/>
          </p:cNvCxnSpPr>
          <p:nvPr/>
        </p:nvCxnSpPr>
        <p:spPr>
          <a:xfrm rot="10800000" flipV="1">
            <a:off x="2318459" y="3941812"/>
            <a:ext cx="12700" cy="199884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9C30E16-3CCC-B939-CE03-180F7100CE60}"/>
              </a:ext>
            </a:extLst>
          </p:cNvPr>
          <p:cNvSpPr txBox="1"/>
          <p:nvPr/>
        </p:nvSpPr>
        <p:spPr>
          <a:xfrm>
            <a:off x="509390" y="5803110"/>
            <a:ext cx="1302314" cy="29546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Discuss with developer how to proceed.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A81034-6081-B2C1-6433-D40697C2E239}"/>
              </a:ext>
            </a:extLst>
          </p:cNvPr>
          <p:cNvSpPr txBox="1"/>
          <p:nvPr/>
        </p:nvSpPr>
        <p:spPr>
          <a:xfrm>
            <a:off x="527058" y="800063"/>
            <a:ext cx="1302314" cy="357021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100" b="1" dirty="0"/>
              <a:t>Data Package Assessment Phase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5168819-DCE4-86F3-2C6B-35C3BF2C4F4A}"/>
              </a:ext>
            </a:extLst>
          </p:cNvPr>
          <p:cNvSpPr txBox="1"/>
          <p:nvPr/>
        </p:nvSpPr>
        <p:spPr>
          <a:xfrm>
            <a:off x="2229687" y="800063"/>
            <a:ext cx="1302314" cy="357021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100" b="1" dirty="0"/>
              <a:t>Data Assessment Phase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891300-7075-1174-608C-DA9D9CF833D2}"/>
              </a:ext>
            </a:extLst>
          </p:cNvPr>
          <p:cNvSpPr txBox="1"/>
          <p:nvPr/>
        </p:nvSpPr>
        <p:spPr>
          <a:xfrm>
            <a:off x="4170644" y="800063"/>
            <a:ext cx="1302314" cy="357021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100" b="1" dirty="0"/>
              <a:t>Algorithm Verification Phase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EA46645-3BF3-E21F-B3C4-44D2783AD721}"/>
              </a:ext>
            </a:extLst>
          </p:cNvPr>
          <p:cNvSpPr txBox="1"/>
          <p:nvPr/>
        </p:nvSpPr>
        <p:spPr>
          <a:xfrm>
            <a:off x="5946905" y="1305760"/>
            <a:ext cx="1302314" cy="433965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defRPr sz="1100" b="1"/>
            </a:lvl1pPr>
          </a:lstStyle>
          <a:p>
            <a:r>
              <a:rPr lang="en-US" dirty="0"/>
              <a:t>Performance Validation Phase</a:t>
            </a:r>
          </a:p>
          <a:p>
            <a:r>
              <a:rPr lang="en-US" dirty="0"/>
              <a:t>(Traditional DOE)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14BB5D4-1B8A-EC18-0630-C17F68715979}"/>
              </a:ext>
            </a:extLst>
          </p:cNvPr>
          <p:cNvSpPr txBox="1"/>
          <p:nvPr/>
        </p:nvSpPr>
        <p:spPr>
          <a:xfrm>
            <a:off x="5987335" y="2285866"/>
            <a:ext cx="1319064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Categorical Data Collection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2752C9-072A-D2BC-0456-937AABF4E89C}"/>
              </a:ext>
            </a:extLst>
          </p:cNvPr>
          <p:cNvSpPr txBox="1"/>
          <p:nvPr/>
        </p:nvSpPr>
        <p:spPr>
          <a:xfrm>
            <a:off x="6004085" y="2890249"/>
            <a:ext cx="1302314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False Alarm Data Collection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3A067A-DD5F-E711-E687-E51A07CA900B}"/>
              </a:ext>
            </a:extLst>
          </p:cNvPr>
          <p:cNvSpPr txBox="1"/>
          <p:nvPr/>
        </p:nvSpPr>
        <p:spPr>
          <a:xfrm>
            <a:off x="6004085" y="3357056"/>
            <a:ext cx="1302314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Passes Categorical Data Analysis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C184378-6301-C20D-A746-8C6C2F84732C}"/>
              </a:ext>
            </a:extLst>
          </p:cNvPr>
          <p:cNvSpPr txBox="1"/>
          <p:nvPr/>
        </p:nvSpPr>
        <p:spPr>
          <a:xfrm>
            <a:off x="6004073" y="3975047"/>
            <a:ext cx="1302314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Passes Overall Performance Analysis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FA7DDF-7EE3-AD71-7D15-D5911D8E52FA}"/>
              </a:ext>
            </a:extLst>
          </p:cNvPr>
          <p:cNvSpPr txBox="1"/>
          <p:nvPr/>
        </p:nvSpPr>
        <p:spPr>
          <a:xfrm>
            <a:off x="6004073" y="4605920"/>
            <a:ext cx="1302314" cy="295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Passes False Alarm Analysis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B0C6982-DA8C-7766-0262-ACB5D47FEA4A}"/>
              </a:ext>
            </a:extLst>
          </p:cNvPr>
          <p:cNvSpPr txBox="1"/>
          <p:nvPr/>
        </p:nvSpPr>
        <p:spPr>
          <a:xfrm>
            <a:off x="4161709" y="4731753"/>
            <a:ext cx="1328740" cy="571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Do explainability methods indicate any other logical failures? </a:t>
            </a:r>
            <a:r>
              <a:rPr lang="en-US" sz="900" i="1" dirty="0"/>
              <a:t>TOOLS: TCAV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6F2FAC-BB2A-208D-BFC7-3EC6E0674308}"/>
              </a:ext>
            </a:extLst>
          </p:cNvPr>
          <p:cNvSpPr txBox="1"/>
          <p:nvPr/>
        </p:nvSpPr>
        <p:spPr>
          <a:xfrm>
            <a:off x="2318459" y="5792923"/>
            <a:ext cx="1302314" cy="29546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900" dirty="0"/>
              <a:t>Discuss with developer how to proceed.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F61C08-1CDF-AB4B-FD75-E79A34E8A4DD}"/>
              </a:ext>
            </a:extLst>
          </p:cNvPr>
          <p:cNvSpPr txBox="1"/>
          <p:nvPr/>
        </p:nvSpPr>
        <p:spPr>
          <a:xfrm>
            <a:off x="4161709" y="5840555"/>
            <a:ext cx="1360570" cy="29546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900" dirty="0"/>
              <a:t>Recommend to developer for remedial action. 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E150BDC-565E-BA47-53A6-4DCDB7B5D8A9}"/>
              </a:ext>
            </a:extLst>
          </p:cNvPr>
          <p:cNvSpPr txBox="1"/>
          <p:nvPr/>
        </p:nvSpPr>
        <p:spPr>
          <a:xfrm>
            <a:off x="6005022" y="5840554"/>
            <a:ext cx="1302314" cy="29546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900" dirty="0"/>
              <a:t>Return to developer for Resubmittal.</a:t>
            </a: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CDBD10D0-D994-1C99-05ED-D0B2A43E3A6C}"/>
              </a:ext>
            </a:extLst>
          </p:cNvPr>
          <p:cNvCxnSpPr>
            <a:cxnSpLocks/>
            <a:stCxn id="6" idx="1"/>
            <a:endCxn id="92" idx="1"/>
          </p:cNvCxnSpPr>
          <p:nvPr/>
        </p:nvCxnSpPr>
        <p:spPr>
          <a:xfrm rot="10800000" flipV="1">
            <a:off x="509390" y="4447423"/>
            <a:ext cx="12700" cy="150342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F73076A9-7C29-FBA7-A2B8-5088CB24F83E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1824405" y="1597168"/>
            <a:ext cx="494054" cy="2850255"/>
          </a:xfrm>
          <a:prstGeom prst="bentConnector3">
            <a:avLst>
              <a:gd name="adj1" fmla="val 371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42FEEB28-3028-0B9F-203E-E5F047BC4BA5}"/>
              </a:ext>
            </a:extLst>
          </p:cNvPr>
          <p:cNvCxnSpPr>
            <a:cxnSpLocks/>
            <a:stCxn id="37" idx="3"/>
            <a:endCxn id="68" idx="1"/>
          </p:cNvCxnSpPr>
          <p:nvPr/>
        </p:nvCxnSpPr>
        <p:spPr>
          <a:xfrm flipV="1">
            <a:off x="3572662" y="1691190"/>
            <a:ext cx="589047" cy="3465295"/>
          </a:xfrm>
          <a:prstGeom prst="bentConnector3">
            <a:avLst>
              <a:gd name="adj1" fmla="val 270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4F8D1AF3-B16D-ED0B-E1A3-5F79801C80D0}"/>
              </a:ext>
            </a:extLst>
          </p:cNvPr>
          <p:cNvCxnSpPr>
            <a:cxnSpLocks/>
            <a:stCxn id="104" idx="3"/>
            <a:endCxn id="99" idx="1"/>
          </p:cNvCxnSpPr>
          <p:nvPr/>
        </p:nvCxnSpPr>
        <p:spPr>
          <a:xfrm flipV="1">
            <a:off x="5490449" y="2433599"/>
            <a:ext cx="496886" cy="2584038"/>
          </a:xfrm>
          <a:prstGeom prst="bentConnector3">
            <a:avLst>
              <a:gd name="adj1" fmla="val 271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BEDF60CE-5154-D532-3F78-15B7AA27FB19}"/>
              </a:ext>
            </a:extLst>
          </p:cNvPr>
          <p:cNvCxnSpPr>
            <a:cxnSpLocks/>
            <a:stCxn id="71" idx="1"/>
            <a:endCxn id="115" idx="1"/>
          </p:cNvCxnSpPr>
          <p:nvPr/>
        </p:nvCxnSpPr>
        <p:spPr>
          <a:xfrm rot="10800000" flipH="1" flipV="1">
            <a:off x="4160833" y="2887378"/>
            <a:ext cx="875" cy="3100910"/>
          </a:xfrm>
          <a:prstGeom prst="bentConnector3">
            <a:avLst>
              <a:gd name="adj1" fmla="val -261257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E081DF2C-CDB7-C7C0-7A9B-D47362ED97DF}"/>
              </a:ext>
            </a:extLst>
          </p:cNvPr>
          <p:cNvCxnSpPr>
            <a:cxnSpLocks/>
            <a:stCxn id="104" idx="1"/>
            <a:endCxn id="115" idx="1"/>
          </p:cNvCxnSpPr>
          <p:nvPr/>
        </p:nvCxnSpPr>
        <p:spPr>
          <a:xfrm rot="10800000" flipV="1">
            <a:off x="4161709" y="5017636"/>
            <a:ext cx="12700" cy="97065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3E486305-FE8E-D266-567C-157FA737A6B7}"/>
              </a:ext>
            </a:extLst>
          </p:cNvPr>
          <p:cNvCxnSpPr>
            <a:stCxn id="101" idx="1"/>
            <a:endCxn id="116" idx="1"/>
          </p:cNvCxnSpPr>
          <p:nvPr/>
        </p:nvCxnSpPr>
        <p:spPr>
          <a:xfrm rot="10800000" flipH="1" flipV="1">
            <a:off x="6004084" y="3504789"/>
            <a:ext cx="937" cy="2483498"/>
          </a:xfrm>
          <a:prstGeom prst="bentConnector3">
            <a:avLst>
              <a:gd name="adj1" fmla="val -243970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EAFB55CC-484C-01CD-4771-C94D20A5E9D7}"/>
              </a:ext>
            </a:extLst>
          </p:cNvPr>
          <p:cNvCxnSpPr>
            <a:stCxn id="102" idx="1"/>
            <a:endCxn id="116" idx="1"/>
          </p:cNvCxnSpPr>
          <p:nvPr/>
        </p:nvCxnSpPr>
        <p:spPr>
          <a:xfrm rot="10800000" flipH="1" flipV="1">
            <a:off x="6004072" y="4122779"/>
            <a:ext cx="949" cy="1865507"/>
          </a:xfrm>
          <a:prstGeom prst="bentConnector3">
            <a:avLst>
              <a:gd name="adj1" fmla="val -240885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0E817E43-0CED-9F58-1C13-EBDCBF037E47}"/>
              </a:ext>
            </a:extLst>
          </p:cNvPr>
          <p:cNvCxnSpPr>
            <a:stCxn id="103" idx="1"/>
            <a:endCxn id="116" idx="1"/>
          </p:cNvCxnSpPr>
          <p:nvPr/>
        </p:nvCxnSpPr>
        <p:spPr>
          <a:xfrm rot="10800000" flipH="1" flipV="1">
            <a:off x="6004072" y="4753653"/>
            <a:ext cx="949" cy="1234634"/>
          </a:xfrm>
          <a:prstGeom prst="bentConnector3">
            <a:avLst>
              <a:gd name="adj1" fmla="val -240885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F5CAA3E-A59F-3C92-DB43-CFA9E4F9A03D}"/>
              </a:ext>
            </a:extLst>
          </p:cNvPr>
          <p:cNvCxnSpPr>
            <a:cxnSpLocks/>
            <a:stCxn id="99" idx="2"/>
            <a:endCxn id="100" idx="0"/>
          </p:cNvCxnSpPr>
          <p:nvPr/>
        </p:nvCxnSpPr>
        <p:spPr>
          <a:xfrm>
            <a:off x="6646867" y="2581332"/>
            <a:ext cx="8375" cy="30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16156DB-E9E6-DBA9-6685-5510D3404FBC}"/>
              </a:ext>
            </a:extLst>
          </p:cNvPr>
          <p:cNvCxnSpPr>
            <a:stCxn id="100" idx="2"/>
            <a:endCxn id="101" idx="0"/>
          </p:cNvCxnSpPr>
          <p:nvPr/>
        </p:nvCxnSpPr>
        <p:spPr>
          <a:xfrm>
            <a:off x="6655242" y="3185715"/>
            <a:ext cx="0" cy="17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3F0FE67-6EBD-9AE6-E998-8AF10C8A21EB}"/>
              </a:ext>
            </a:extLst>
          </p:cNvPr>
          <p:cNvCxnSpPr>
            <a:stCxn id="101" idx="2"/>
            <a:endCxn id="102" idx="0"/>
          </p:cNvCxnSpPr>
          <p:nvPr/>
        </p:nvCxnSpPr>
        <p:spPr>
          <a:xfrm flipH="1">
            <a:off x="6655230" y="3652522"/>
            <a:ext cx="12" cy="32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533B01F-8EB4-0725-B9DE-1D46E78E111E}"/>
              </a:ext>
            </a:extLst>
          </p:cNvPr>
          <p:cNvCxnSpPr>
            <a:stCxn id="102" idx="2"/>
            <a:endCxn id="103" idx="0"/>
          </p:cNvCxnSpPr>
          <p:nvPr/>
        </p:nvCxnSpPr>
        <p:spPr>
          <a:xfrm>
            <a:off x="6655230" y="4270513"/>
            <a:ext cx="0" cy="33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A372F98B-54AC-0468-7CD5-18EBD095AEB1}"/>
              </a:ext>
            </a:extLst>
          </p:cNvPr>
          <p:cNvSpPr txBox="1"/>
          <p:nvPr/>
        </p:nvSpPr>
        <p:spPr>
          <a:xfrm>
            <a:off x="6004072" y="5119922"/>
            <a:ext cx="1303263" cy="43396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Testing Complete.  System is Deemed Effective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ECE1287-44F9-BAA3-B6D0-3ABAFB6F72C1}"/>
              </a:ext>
            </a:extLst>
          </p:cNvPr>
          <p:cNvCxnSpPr>
            <a:cxnSpLocks/>
            <a:stCxn id="103" idx="2"/>
            <a:endCxn id="166" idx="0"/>
          </p:cNvCxnSpPr>
          <p:nvPr/>
        </p:nvCxnSpPr>
        <p:spPr>
          <a:xfrm>
            <a:off x="6655230" y="4901386"/>
            <a:ext cx="474" cy="21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1307702-7799-FB20-DF80-056936173884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 flipH="1">
            <a:off x="4825642" y="1987705"/>
            <a:ext cx="438" cy="40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C8711424-E706-ECAA-3435-4FA495CCCF99}"/>
              </a:ext>
            </a:extLst>
          </p:cNvPr>
          <p:cNvCxnSpPr>
            <a:cxnSpLocks/>
            <a:stCxn id="71" idx="2"/>
            <a:endCxn id="72" idx="0"/>
          </p:cNvCxnSpPr>
          <p:nvPr/>
        </p:nvCxnSpPr>
        <p:spPr>
          <a:xfrm>
            <a:off x="4825642" y="3378581"/>
            <a:ext cx="437" cy="302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AB4107B-290C-0DFC-0EA3-B049009D6420}"/>
              </a:ext>
            </a:extLst>
          </p:cNvPr>
          <p:cNvCxnSpPr>
            <a:cxnSpLocks/>
            <a:stCxn id="72" idx="2"/>
            <a:endCxn id="104" idx="0"/>
          </p:cNvCxnSpPr>
          <p:nvPr/>
        </p:nvCxnSpPr>
        <p:spPr>
          <a:xfrm>
            <a:off x="4826079" y="4391857"/>
            <a:ext cx="0" cy="33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1E1A74-D290-4744-F1FA-20F6A64373E6}"/>
              </a:ext>
            </a:extLst>
          </p:cNvPr>
          <p:cNvSpPr txBox="1"/>
          <p:nvPr/>
        </p:nvSpPr>
        <p:spPr>
          <a:xfrm>
            <a:off x="373094" y="5450384"/>
            <a:ext cx="285292" cy="138499"/>
          </a:xfrm>
          <a:prstGeom prst="rect">
            <a:avLst/>
          </a:prstGeom>
          <a:noFill/>
        </p:spPr>
        <p:txBody>
          <a:bodyPr wrap="square" lIns="18288" tIns="0" rIns="0" bIns="0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10191-DD89-9102-25DB-8F47BAD09A1F}"/>
              </a:ext>
            </a:extLst>
          </p:cNvPr>
          <p:cNvSpPr txBox="1"/>
          <p:nvPr/>
        </p:nvSpPr>
        <p:spPr>
          <a:xfrm>
            <a:off x="1818883" y="5489364"/>
            <a:ext cx="320894" cy="156966"/>
          </a:xfrm>
          <a:prstGeom prst="rect">
            <a:avLst/>
          </a:prstGeom>
          <a:noFill/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46CE4-736E-E038-4114-299AF1013C9F}"/>
              </a:ext>
            </a:extLst>
          </p:cNvPr>
          <p:cNvSpPr txBox="1"/>
          <p:nvPr/>
        </p:nvSpPr>
        <p:spPr>
          <a:xfrm>
            <a:off x="3690291" y="5515584"/>
            <a:ext cx="285292" cy="156966"/>
          </a:xfrm>
          <a:prstGeom prst="rect">
            <a:avLst/>
          </a:prstGeom>
          <a:noFill/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13342-35CC-D4A1-EC71-08D4C505997A}"/>
              </a:ext>
            </a:extLst>
          </p:cNvPr>
          <p:cNvSpPr txBox="1"/>
          <p:nvPr/>
        </p:nvSpPr>
        <p:spPr>
          <a:xfrm>
            <a:off x="5536232" y="5519634"/>
            <a:ext cx="285292" cy="156966"/>
          </a:xfrm>
          <a:prstGeom prst="rect">
            <a:avLst/>
          </a:prstGeom>
          <a:noFill/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29AAD-5555-3D85-95B8-3296C0F148C9}"/>
              </a:ext>
            </a:extLst>
          </p:cNvPr>
          <p:cNvSpPr txBox="1"/>
          <p:nvPr/>
        </p:nvSpPr>
        <p:spPr>
          <a:xfrm>
            <a:off x="7493602" y="830841"/>
            <a:ext cx="1307575" cy="295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900" b="1" dirty="0"/>
              <a:t>Synthetic Data &amp; Simulants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45DDF1-9C5F-A108-69F9-B0DD99420E1A}"/>
              </a:ext>
            </a:extLst>
          </p:cNvPr>
          <p:cNvCxnSpPr>
            <a:stCxn id="3" idx="1"/>
            <a:endCxn id="95" idx="3"/>
          </p:cNvCxnSpPr>
          <p:nvPr/>
        </p:nvCxnSpPr>
        <p:spPr>
          <a:xfrm flipH="1">
            <a:off x="5472958" y="978574"/>
            <a:ext cx="202064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27A6621-ADC4-5215-8165-C4E8D32D99E4}"/>
              </a:ext>
            </a:extLst>
          </p:cNvPr>
          <p:cNvCxnSpPr>
            <a:stCxn id="3" idx="2"/>
            <a:endCxn id="96" idx="3"/>
          </p:cNvCxnSpPr>
          <p:nvPr/>
        </p:nvCxnSpPr>
        <p:spPr>
          <a:xfrm rot="5400000">
            <a:off x="7500087" y="875440"/>
            <a:ext cx="396436" cy="89817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DCB9A8-C77E-27C8-D33E-F588A6FCE018}"/>
              </a:ext>
            </a:extLst>
          </p:cNvPr>
          <p:cNvSpPr txBox="1"/>
          <p:nvPr/>
        </p:nvSpPr>
        <p:spPr>
          <a:xfrm>
            <a:off x="7676111" y="2396174"/>
            <a:ext cx="1302314" cy="98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27432" tIns="9144" rIns="9144" bIns="9144" rtlCol="0">
            <a:spAutoFit/>
          </a:bodyPr>
          <a:lstStyle/>
          <a:p>
            <a:r>
              <a:rPr lang="en-US" sz="900" dirty="0"/>
              <a:t>Data Validation Tools: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Autoencoders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UMAP,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FID, 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NIQE, 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Vendi Score, </a:t>
            </a:r>
          </a:p>
          <a:p>
            <a:pPr marL="169069" indent="-80963">
              <a:buFont typeface="Arial" panose="020B0604020202020204" pitchFamily="34" charset="0"/>
              <a:buChar char="•"/>
            </a:pPr>
            <a:r>
              <a:rPr lang="en-US" sz="900" dirty="0"/>
              <a:t>Visual DNA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394085-08E1-17F2-EA91-99421A664663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327268" y="1126307"/>
            <a:ext cx="0" cy="12698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23204021-8E09-E5FC-E8E0-0A4643C88C30}"/>
              </a:ext>
            </a:extLst>
          </p:cNvPr>
          <p:cNvCxnSpPr>
            <a:cxnSpLocks/>
            <a:stCxn id="72" idx="1"/>
            <a:endCxn id="115" idx="1"/>
          </p:cNvCxnSpPr>
          <p:nvPr/>
        </p:nvCxnSpPr>
        <p:spPr>
          <a:xfrm rot="10800000" flipH="1" flipV="1">
            <a:off x="4161707" y="4036374"/>
            <a:ext cx="1" cy="1951913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4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318-D008-64FE-89EE-9217B4D8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Detection of Concealed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C683-9AEA-B00C-9410-AEF2B04E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most advanced airport checkpoints, TSA uses sophisticated X-Ray and Millimeter Wave screening systems to detect threats in passenger bags and on passengers (respectively)</a:t>
            </a:r>
          </a:p>
          <a:p>
            <a:pPr lvl="1"/>
            <a:r>
              <a:rPr lang="en-US" dirty="0"/>
              <a:t>X-Ray CT equipment is used to produce a 3D image of checked bags and passenger carry-on bags and personal items.</a:t>
            </a:r>
          </a:p>
          <a:p>
            <a:pPr lvl="1"/>
            <a:r>
              <a:rPr lang="en-US" dirty="0"/>
              <a:t>Millimeter Wave On-Person Screening Systems create a surface map of the human body and any </a:t>
            </a:r>
            <a:r>
              <a:rPr lang="en-US" dirty="0" err="1"/>
              <a:t>undivested</a:t>
            </a:r>
            <a:r>
              <a:rPr lang="en-US" dirty="0"/>
              <a:t> items. </a:t>
            </a:r>
          </a:p>
          <a:p>
            <a:r>
              <a:rPr lang="en-US" dirty="0"/>
              <a:t>Millimeter Wave Images are never viewed by Transportation Security Officers (TSOs).  </a:t>
            </a:r>
          </a:p>
          <a:p>
            <a:pPr lvl="1"/>
            <a:r>
              <a:rPr lang="en-US" dirty="0"/>
              <a:t>Automatic Target Recognition (ATR) Software indicates body zones on a cartoon figure where there may be </a:t>
            </a:r>
            <a:r>
              <a:rPr lang="en-US" dirty="0" err="1"/>
              <a:t>undivested</a:t>
            </a:r>
            <a:r>
              <a:rPr lang="en-US" dirty="0"/>
              <a:t> items.</a:t>
            </a:r>
          </a:p>
          <a:p>
            <a:r>
              <a:rPr lang="en-US" dirty="0"/>
              <a:t>Currently TSOs only examine CT Images for prohibited items.  </a:t>
            </a:r>
          </a:p>
          <a:p>
            <a:pPr lvl="1"/>
            <a:r>
              <a:rPr lang="en-US" dirty="0"/>
              <a:t>ATR software analyzes images produced by CT systems and highlights materials consistent with explosives that require TSO alarm resolution.</a:t>
            </a:r>
          </a:p>
          <a:p>
            <a:pPr lvl="1"/>
            <a:r>
              <a:rPr lang="en-US" dirty="0"/>
              <a:t>TSOs are still responsible for scanning the CT image to identify other prohibited items. </a:t>
            </a:r>
          </a:p>
          <a:p>
            <a:r>
              <a:rPr lang="en-US" dirty="0"/>
              <a:t>In the future TSA would like the screening function to be performed exclusively by the ATR – an approach referred to as “image on alarm only”.  The TSO’s responsibility would become exclusively alarm resolution (not screening).  </a:t>
            </a:r>
          </a:p>
          <a:p>
            <a:pPr lvl="1"/>
            <a:r>
              <a:rPr lang="en-US" dirty="0"/>
              <a:t>Image on alarm only systems can be tested without an operator in the loop. </a:t>
            </a:r>
          </a:p>
        </p:txBody>
      </p:sp>
    </p:spTree>
    <p:extLst>
      <p:ext uri="{BB962C8B-B14F-4D97-AF65-F5344CB8AC3E}">
        <p14:creationId xmlns:p14="http://schemas.microsoft.com/office/powerpoint/2010/main" val="315170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50" y="398433"/>
            <a:ext cx="8466494" cy="9486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Advantages of ML Algorithms for Automatic Threat Detection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5114" y="1825625"/>
            <a:ext cx="367705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</a:rPr>
              <a:t>If abundant high-quality data is available, the design, implementation, and training of ML algorithms is fast and easy (in the hands of a skilled practitioner with ample computational resources).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Performance of ML algorithms is generally far superior to what can be achieved with a conventionally coded algorithm.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In some cases (e.g., in-motion On-Person Screening (OPS) the development of a conventionally coded algorithm is simply impossible.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8768733-B944-3E4E-898F-A275384301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AD5CC-696A-5B13-0E21-F6CC6D56B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94" t="29660" r="20823" b="2357"/>
          <a:stretch/>
        </p:blipFill>
        <p:spPr>
          <a:xfrm>
            <a:off x="473225" y="1943572"/>
            <a:ext cx="4419787" cy="40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01CC2C-A099-934C-AF70-80C81202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Problem</a:t>
            </a:r>
            <a:br>
              <a:rPr lang="en-US" dirty="0"/>
            </a:br>
            <a:endParaRPr lang="en-US" sz="9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547E7B-44CA-5346-BFD8-D7B80716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367486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5100" dirty="0"/>
              <a:t>In a world of no cost- or schedule constraints T&amp;E of ML-based algorithms is not difficult: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/>
              <a:t>Randomly select from the entire population of possible threats sufficient test articles to train and test the algorithm.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/>
              <a:t>If the training and test sets are large enough, we can have confidence the performance is acceptable for any possible scenario.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5100" dirty="0"/>
              <a:t>There is no such world!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600" dirty="0"/>
              <a:t>ML-based algorithms require</a:t>
            </a:r>
            <a:r>
              <a:rPr lang="en-US" sz="3600" strike="sngStrike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substantially more data to train and test than conventionally coded algorithms.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600" dirty="0"/>
              <a:t>Extracting sufficiently representative and sufficient diverse exemplars from the population of “real” threats is a non-trivial task.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BC8D-C48E-0741-96E6-AFC89DD8D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01C167-F447-7C45-B6F6-A5C7392EAD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5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4338-D50C-F08E-3ACC-69E9B250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T&amp;E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683C8-FAB1-4F52-6552-13814381A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01C167-F447-7C45-B6F6-A5C7392EAD5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6DA7BD-AF3D-F014-800D-313802737781}"/>
              </a:ext>
            </a:extLst>
          </p:cNvPr>
          <p:cNvGrpSpPr/>
          <p:nvPr/>
        </p:nvGrpSpPr>
        <p:grpSpPr>
          <a:xfrm>
            <a:off x="406400" y="1770325"/>
            <a:ext cx="8267700" cy="4547649"/>
            <a:chOff x="772174" y="1770325"/>
            <a:chExt cx="7237289" cy="4547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650023-3CB5-AC4B-6EC1-6968D913A0B5}"/>
                </a:ext>
              </a:extLst>
            </p:cNvPr>
            <p:cNvSpPr txBox="1"/>
            <p:nvPr/>
          </p:nvSpPr>
          <p:spPr>
            <a:xfrm>
              <a:off x="3856225" y="5338518"/>
              <a:ext cx="2011680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Trustworthiness</a:t>
              </a:r>
              <a:r>
                <a:rPr lang="en-US" sz="1200" dirty="0"/>
                <a:t> (effective with high confidence)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5B3D8D-B253-CA27-6FFF-04911218260C}"/>
                </a:ext>
              </a:extLst>
            </p:cNvPr>
            <p:cNvSpPr txBox="1"/>
            <p:nvPr/>
          </p:nvSpPr>
          <p:spPr>
            <a:xfrm>
              <a:off x="5134922" y="2651673"/>
              <a:ext cx="98664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Robustness</a:t>
              </a:r>
              <a:r>
                <a:rPr lang="en-US" sz="1200" dirty="0"/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CB74DC-44DE-CB8F-595B-0A8FE51A50AD}"/>
                </a:ext>
              </a:extLst>
            </p:cNvPr>
            <p:cNvSpPr txBox="1"/>
            <p:nvPr/>
          </p:nvSpPr>
          <p:spPr>
            <a:xfrm>
              <a:off x="3019594" y="4556916"/>
              <a:ext cx="1261245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Effectiveness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2314F3-7872-07FB-8470-080F48A0D0C2}"/>
                </a:ext>
              </a:extLst>
            </p:cNvPr>
            <p:cNvSpPr txBox="1"/>
            <p:nvPr/>
          </p:nvSpPr>
          <p:spPr>
            <a:xfrm>
              <a:off x="4606660" y="6040975"/>
              <a:ext cx="1261245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Suitability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883765-13D6-F9D8-ECB6-F5583BB9B28C}"/>
                </a:ext>
              </a:extLst>
            </p:cNvPr>
            <p:cNvSpPr txBox="1"/>
            <p:nvPr/>
          </p:nvSpPr>
          <p:spPr>
            <a:xfrm>
              <a:off x="6748689" y="5588974"/>
              <a:ext cx="915216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/>
                <a:t>Qualification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5974F0-C209-F595-9456-A6E4B40F9140}"/>
                </a:ext>
              </a:extLst>
            </p:cNvPr>
            <p:cNvSpPr txBox="1"/>
            <p:nvPr/>
          </p:nvSpPr>
          <p:spPr>
            <a:xfrm>
              <a:off x="772174" y="1770325"/>
              <a:ext cx="1554758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/>
                <a:t>Is the ML algorithm </a:t>
              </a:r>
              <a:r>
                <a:rPr lang="en-US" sz="1200" dirty="0">
                  <a:solidFill>
                    <a:srgbClr val="FF0000"/>
                  </a:solidFill>
                </a:rPr>
                <a:t>explainable</a:t>
              </a:r>
              <a:r>
                <a:rPr lang="en-US" sz="1200" dirty="0"/>
                <a:t> (i.e., </a:t>
              </a:r>
              <a:r>
                <a:rPr lang="en-US" sz="1200" dirty="0">
                  <a:solidFill>
                    <a:srgbClr val="FF0000"/>
                  </a:solidFill>
                </a:rPr>
                <a:t>transparent, traceable</a:t>
              </a:r>
              <a:r>
                <a:rPr lang="en-US" sz="1200" dirty="0"/>
                <a:t>, and deconstruct-able)?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9A3BAD-0B01-A8FA-C209-3A489633ED8A}"/>
                </a:ext>
              </a:extLst>
            </p:cNvPr>
            <p:cNvSpPr txBox="1"/>
            <p:nvPr/>
          </p:nvSpPr>
          <p:spPr>
            <a:xfrm>
              <a:off x="3026667" y="3865793"/>
              <a:ext cx="1261244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Black Box </a:t>
              </a:r>
              <a:r>
                <a:rPr lang="en-US" sz="1200" dirty="0"/>
                <a:t>DOE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FB6720-97A7-1661-ECB5-BEA8F5C96CF6}"/>
                </a:ext>
              </a:extLst>
            </p:cNvPr>
            <p:cNvSpPr txBox="1"/>
            <p:nvPr/>
          </p:nvSpPr>
          <p:spPr>
            <a:xfrm>
              <a:off x="3019595" y="2888326"/>
              <a:ext cx="1261245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Black Box </a:t>
              </a:r>
              <a:r>
                <a:rPr lang="en-US" sz="1200" dirty="0"/>
                <a:t>Verification Tools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526A60-CF11-6668-CF84-F05BBA3F6C0B}"/>
                </a:ext>
              </a:extLst>
            </p:cNvPr>
            <p:cNvSpPr txBox="1"/>
            <p:nvPr/>
          </p:nvSpPr>
          <p:spPr>
            <a:xfrm>
              <a:off x="3019595" y="1960811"/>
              <a:ext cx="1261245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36576" rIns="36576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White Box </a:t>
              </a:r>
              <a:r>
                <a:rPr lang="en-US" sz="1200" dirty="0"/>
                <a:t>Verification Tools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F9BD78-5BCB-F32D-6B3D-7D4198BC5233}"/>
                </a:ext>
              </a:extLst>
            </p:cNvPr>
            <p:cNvCxnSpPr>
              <a:stCxn id="12" idx="3"/>
              <a:endCxn id="15" idx="1"/>
            </p:cNvCxnSpPr>
            <p:nvPr/>
          </p:nvCxnSpPr>
          <p:spPr>
            <a:xfrm>
              <a:off x="2326932" y="2185824"/>
              <a:ext cx="692663" cy="5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A1B556-FED2-65A4-66DA-87F601FBAC16}"/>
                </a:ext>
              </a:extLst>
            </p:cNvPr>
            <p:cNvCxnSpPr>
              <a:stCxn id="15" idx="2"/>
              <a:endCxn id="14" idx="0"/>
            </p:cNvCxnSpPr>
            <p:nvPr/>
          </p:nvCxnSpPr>
          <p:spPr>
            <a:xfrm>
              <a:off x="3650218" y="2422476"/>
              <a:ext cx="0" cy="46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457AFB-18A1-5F1F-EDA6-90FF92CB7CFA}"/>
                </a:ext>
              </a:extLst>
            </p:cNvPr>
            <p:cNvCxnSpPr>
              <a:stCxn id="14" idx="2"/>
              <a:endCxn id="13" idx="0"/>
            </p:cNvCxnSpPr>
            <p:nvPr/>
          </p:nvCxnSpPr>
          <p:spPr>
            <a:xfrm>
              <a:off x="3650218" y="3349991"/>
              <a:ext cx="7071" cy="515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29">
              <a:extLst>
                <a:ext uri="{FF2B5EF4-FFF2-40B4-BE49-F238E27FC236}">
                  <a16:creationId xmlns:a16="http://schemas.microsoft.com/office/drawing/2014/main" id="{F04CAD67-FC0D-C84C-6D94-D67D857568BC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rot="16200000" flipH="1">
              <a:off x="2025656" y="2125219"/>
              <a:ext cx="517837" cy="147004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4FA2A83-EAE4-D5B0-212E-6E5CBBFA8036}"/>
                </a:ext>
              </a:extLst>
            </p:cNvPr>
            <p:cNvCxnSpPr>
              <a:stCxn id="13" idx="2"/>
              <a:endCxn id="9" idx="0"/>
            </p:cNvCxnSpPr>
            <p:nvPr/>
          </p:nvCxnSpPr>
          <p:spPr>
            <a:xfrm flipH="1">
              <a:off x="3650217" y="4142792"/>
              <a:ext cx="7072" cy="414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33">
              <a:extLst>
                <a:ext uri="{FF2B5EF4-FFF2-40B4-BE49-F238E27FC236}">
                  <a16:creationId xmlns:a16="http://schemas.microsoft.com/office/drawing/2014/main" id="{D51BFAFB-A534-8B0C-0A66-9BC17C7802B7}"/>
                </a:ext>
              </a:extLst>
            </p:cNvPr>
            <p:cNvCxnSpPr>
              <a:stCxn id="8" idx="2"/>
              <a:endCxn id="7" idx="0"/>
            </p:cNvCxnSpPr>
            <p:nvPr/>
          </p:nvCxnSpPr>
          <p:spPr>
            <a:xfrm rot="5400000">
              <a:off x="4040233" y="3750505"/>
              <a:ext cx="2409846" cy="7661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35">
              <a:extLst>
                <a:ext uri="{FF2B5EF4-FFF2-40B4-BE49-F238E27FC236}">
                  <a16:creationId xmlns:a16="http://schemas.microsoft.com/office/drawing/2014/main" id="{21A1004B-8A46-9FB9-5E61-9A6CA3D51715}"/>
                </a:ext>
              </a:extLst>
            </p:cNvPr>
            <p:cNvCxnSpPr>
              <a:stCxn id="9" idx="2"/>
              <a:endCxn id="7" idx="0"/>
            </p:cNvCxnSpPr>
            <p:nvPr/>
          </p:nvCxnSpPr>
          <p:spPr>
            <a:xfrm rot="16200000" flipH="1">
              <a:off x="4003840" y="4480292"/>
              <a:ext cx="504603" cy="121184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42">
              <a:extLst>
                <a:ext uri="{FF2B5EF4-FFF2-40B4-BE49-F238E27FC236}">
                  <a16:creationId xmlns:a16="http://schemas.microsoft.com/office/drawing/2014/main" id="{AB65C9B5-FB48-4B92-CCE1-4A88DFEA11E1}"/>
                </a:ext>
              </a:extLst>
            </p:cNvPr>
            <p:cNvCxnSpPr>
              <a:stCxn id="14" idx="3"/>
              <a:endCxn id="8" idx="1"/>
            </p:cNvCxnSpPr>
            <p:nvPr/>
          </p:nvCxnSpPr>
          <p:spPr>
            <a:xfrm flipV="1">
              <a:off x="4280840" y="2790173"/>
              <a:ext cx="854082" cy="3289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44">
              <a:extLst>
                <a:ext uri="{FF2B5EF4-FFF2-40B4-BE49-F238E27FC236}">
                  <a16:creationId xmlns:a16="http://schemas.microsoft.com/office/drawing/2014/main" id="{29C44BCE-6CA4-C3B8-EE2F-E228F024BCB3}"/>
                </a:ext>
              </a:extLst>
            </p:cNvPr>
            <p:cNvCxnSpPr>
              <a:stCxn id="15" idx="3"/>
              <a:endCxn id="8" idx="1"/>
            </p:cNvCxnSpPr>
            <p:nvPr/>
          </p:nvCxnSpPr>
          <p:spPr>
            <a:xfrm>
              <a:off x="4280840" y="2191644"/>
              <a:ext cx="854082" cy="59852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51">
              <a:extLst>
                <a:ext uri="{FF2B5EF4-FFF2-40B4-BE49-F238E27FC236}">
                  <a16:creationId xmlns:a16="http://schemas.microsoft.com/office/drawing/2014/main" id="{F47D1F03-ADBE-9EFE-C8F8-885E11B6912B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>
              <a:off x="5867905" y="5569351"/>
              <a:ext cx="880784" cy="15812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53">
              <a:extLst>
                <a:ext uri="{FF2B5EF4-FFF2-40B4-BE49-F238E27FC236}">
                  <a16:creationId xmlns:a16="http://schemas.microsoft.com/office/drawing/2014/main" id="{AE22E435-6BC7-6980-778D-68E7EAB2BF06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 flipV="1">
              <a:off x="5867905" y="5727474"/>
              <a:ext cx="880784" cy="45200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62C070-2853-2B11-A5A4-B67529A33FEE}"/>
                </a:ext>
              </a:extLst>
            </p:cNvPr>
            <p:cNvSpPr txBox="1"/>
            <p:nvPr/>
          </p:nvSpPr>
          <p:spPr>
            <a:xfrm>
              <a:off x="1740430" y="2888326"/>
              <a:ext cx="41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F0D911-1652-0508-30B1-70C9014BFF2B}"/>
                </a:ext>
              </a:extLst>
            </p:cNvPr>
            <p:cNvSpPr txBox="1"/>
            <p:nvPr/>
          </p:nvSpPr>
          <p:spPr>
            <a:xfrm>
              <a:off x="2465649" y="1914856"/>
              <a:ext cx="41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Yes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107B2D3-97F8-9B30-C1BE-2FE79E93733C}"/>
                </a:ext>
              </a:extLst>
            </p:cNvPr>
            <p:cNvSpPr/>
            <p:nvPr/>
          </p:nvSpPr>
          <p:spPr>
            <a:xfrm>
              <a:off x="6308297" y="1944716"/>
              <a:ext cx="325790" cy="14757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1559B0E0-E908-4296-357B-DF9A9A0C6DA7}"/>
                </a:ext>
              </a:extLst>
            </p:cNvPr>
            <p:cNvSpPr/>
            <p:nvPr/>
          </p:nvSpPr>
          <p:spPr>
            <a:xfrm>
              <a:off x="6308297" y="3563224"/>
              <a:ext cx="325790" cy="9936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0C2B90-F283-E82F-749E-DFEF30F42EA3}"/>
                </a:ext>
              </a:extLst>
            </p:cNvPr>
            <p:cNvSpPr txBox="1"/>
            <p:nvPr/>
          </p:nvSpPr>
          <p:spPr>
            <a:xfrm>
              <a:off x="6718437" y="2490908"/>
              <a:ext cx="1291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verification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AC9460-357D-942C-F218-AF43925F0223}"/>
                </a:ext>
              </a:extLst>
            </p:cNvPr>
            <p:cNvSpPr txBox="1"/>
            <p:nvPr/>
          </p:nvSpPr>
          <p:spPr>
            <a:xfrm>
              <a:off x="6668624" y="3696515"/>
              <a:ext cx="1291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Validation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94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Rules-Based vs ML Algorithms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24749"/>
              </p:ext>
            </p:extLst>
          </p:nvPr>
        </p:nvGraphicFramePr>
        <p:xfrm>
          <a:off x="282102" y="1802995"/>
          <a:ext cx="8579796" cy="4519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932">
                  <a:extLst>
                    <a:ext uri="{9D8B030D-6E8A-4147-A177-3AD203B41FA5}">
                      <a16:colId xmlns:a16="http://schemas.microsoft.com/office/drawing/2014/main" val="3859526179"/>
                    </a:ext>
                  </a:extLst>
                </a:gridCol>
                <a:gridCol w="2859932">
                  <a:extLst>
                    <a:ext uri="{9D8B030D-6E8A-4147-A177-3AD203B41FA5}">
                      <a16:colId xmlns:a16="http://schemas.microsoft.com/office/drawing/2014/main" val="3736278989"/>
                    </a:ext>
                  </a:extLst>
                </a:gridCol>
                <a:gridCol w="2859932">
                  <a:extLst>
                    <a:ext uri="{9D8B030D-6E8A-4147-A177-3AD203B41FA5}">
                      <a16:colId xmlns:a16="http://schemas.microsoft.com/office/drawing/2014/main" val="3442957005"/>
                    </a:ext>
                  </a:extLst>
                </a:gridCol>
              </a:tblGrid>
              <a:tr h="4270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Rules</a:t>
                      </a:r>
                      <a:r>
                        <a:rPr lang="en-US" sz="1600" baseline="0" dirty="0"/>
                        <a:t> Based Software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ML-Based 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82152"/>
                  </a:ext>
                </a:extLst>
              </a:tr>
              <a:tr h="786524">
                <a:tc>
                  <a:txBody>
                    <a:bodyPr/>
                    <a:lstStyle/>
                    <a:p>
                      <a:r>
                        <a:rPr lang="en-US" sz="1400" dirty="0"/>
                        <a:t>Subject to Architectural &amp; Training Constraints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  <a:r>
                        <a:rPr lang="en-US" sz="1400" baseline="0" dirty="0"/>
                        <a:t> (e.g.,  adherence to CMM practice)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Yes, and these guardrails may be even more important for ML</a:t>
                      </a:r>
                    </a:p>
                    <a:p>
                      <a:r>
                        <a:rPr lang="en-US" sz="1400" dirty="0"/>
                        <a:t>(e.g., supervised 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earni</a:t>
                      </a:r>
                      <a:r>
                        <a:rPr lang="en-US" sz="1400" dirty="0"/>
                        <a:t>ng vs unsupervised</a:t>
                      </a:r>
                      <a:r>
                        <a:rPr lang="en-US" sz="1400" baseline="0" dirty="0"/>
                        <a:t> learning)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4338"/>
                  </a:ext>
                </a:extLst>
              </a:tr>
              <a:tr h="557121">
                <a:tc>
                  <a:txBody>
                    <a:bodyPr/>
                    <a:lstStyle/>
                    <a:p>
                      <a:r>
                        <a:rPr lang="en-US" sz="1400" dirty="0"/>
                        <a:t>Verifiable</a:t>
                      </a:r>
                      <a:r>
                        <a:rPr lang="en-US" sz="1400" baseline="0" dirty="0"/>
                        <a:t> by Inspection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 (e.g., identification of logic errors</a:t>
                      </a:r>
                      <a:r>
                        <a:rPr lang="en-US" sz="1400" baseline="0" dirty="0"/>
                        <a:t> in code)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05482"/>
                  </a:ext>
                </a:extLst>
              </a:tr>
              <a:tr h="583064">
                <a:tc>
                  <a:txBody>
                    <a:bodyPr/>
                    <a:lstStyle/>
                    <a:p>
                      <a:r>
                        <a:rPr lang="en-US" sz="1400" dirty="0"/>
                        <a:t>Analysis Supports</a:t>
                      </a:r>
                      <a:r>
                        <a:rPr lang="en-US" sz="1400" baseline="0" dirty="0"/>
                        <a:t>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 (e.g., examination of edge cases may be sufficient)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 (requires full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explain-ability)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69307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r>
                        <a:rPr lang="en-US" sz="1400" dirty="0"/>
                        <a:t>Amount of Training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Hundreds of thousands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77170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r>
                        <a:rPr lang="en-US" sz="1400" dirty="0"/>
                        <a:t>Amount of Test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Thousands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46394"/>
                  </a:ext>
                </a:extLst>
              </a:tr>
              <a:tr h="1024247">
                <a:tc>
                  <a:txBody>
                    <a:bodyPr/>
                    <a:lstStyle/>
                    <a:p>
                      <a:r>
                        <a:rPr lang="en-US" sz="1400" dirty="0"/>
                        <a:t>Representative</a:t>
                      </a:r>
                      <a:r>
                        <a:rPr lang="en-US" sz="1400" baseline="0" dirty="0"/>
                        <a:t> Test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Simple simulants, unsophisticated bags and concealments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-fidelity simulants, high-fidelity synthetic data, fully representative bags and concealments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20923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r>
                        <a:rPr lang="en-US" sz="1400" dirty="0"/>
                        <a:t>Fail-Safe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Mostly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8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9516-6EF9-4C15-8959-5C188E9C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Testing Needs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959CD-4771-42EF-B5F3-169DCB22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0" y="1825625"/>
            <a:ext cx="8670993" cy="45946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More in-house subject matter expertise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More data.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Real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Simulants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Synthetic data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Tools to assess training data adequacy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Assess representativeness (Data/Image Quality – e.g., FID, NIQE)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Assess diversity (e.g., Vendi Score, Visual DNA)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Assess completeness (e.g., Autoencoders, UMAP)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Tools to examine algorithm “logic”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Local explainability (Saliency Maps – e.g., RISE)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Global  explainability (Tools to assess possible mis-training – e.g., TCAV)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Tools to assess algorithm robustness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Tools to assess “overtraining” (e.g., EVA)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Parametric synthetic data (to explore behavior in the neighborhood of critical data points)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Parametric system models (to introduce noise or naturally occurring artifacts)</a:t>
            </a:r>
          </a:p>
        </p:txBody>
      </p:sp>
    </p:spTree>
    <p:extLst>
      <p:ext uri="{BB962C8B-B14F-4D97-AF65-F5344CB8AC3E}">
        <p14:creationId xmlns:p14="http://schemas.microsoft.com/office/powerpoint/2010/main" val="201392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2035-47B1-0C47-8A4F-ED1AEC46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Achieve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0444-2321-D004-46C4-5EAB8E25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07015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TSA needs to define requirements</a:t>
            </a:r>
          </a:p>
          <a:p>
            <a:pPr lvl="1"/>
            <a:r>
              <a:rPr lang="en-US" sz="1400" dirty="0"/>
              <a:t>Performance requirements</a:t>
            </a:r>
          </a:p>
          <a:p>
            <a:pPr lvl="1"/>
            <a:r>
              <a:rPr lang="en-US" sz="1400" dirty="0"/>
              <a:t>Disclosure requirements</a:t>
            </a:r>
          </a:p>
          <a:p>
            <a:r>
              <a:rPr lang="en-US" sz="1800" dirty="0"/>
              <a:t>Vendors need to develop and characterize systems</a:t>
            </a:r>
          </a:p>
          <a:p>
            <a:pPr lvl="1"/>
            <a:r>
              <a:rPr lang="en-US" sz="1400" dirty="0"/>
              <a:t>Internal training</a:t>
            </a:r>
          </a:p>
          <a:p>
            <a:pPr lvl="1"/>
            <a:r>
              <a:rPr lang="en-US" sz="1400" dirty="0"/>
              <a:t>TSL-assisted training</a:t>
            </a:r>
          </a:p>
          <a:p>
            <a:pPr lvl="1"/>
            <a:r>
              <a:rPr lang="en-US" sz="1400" dirty="0"/>
              <a:t>Data package  (including data pedigree, hyper-parameters, etc.)</a:t>
            </a:r>
          </a:p>
          <a:p>
            <a:r>
              <a:rPr lang="en-US" sz="1800" dirty="0"/>
              <a:t>R&amp;D needs to develop tools</a:t>
            </a:r>
          </a:p>
          <a:p>
            <a:pPr lvl="1"/>
            <a:r>
              <a:rPr lang="en-US" sz="1400" dirty="0"/>
              <a:t>MCS</a:t>
            </a:r>
          </a:p>
          <a:p>
            <a:pPr lvl="1"/>
            <a:r>
              <a:rPr lang="en-US" sz="1400" dirty="0"/>
              <a:t>Tech Centers</a:t>
            </a:r>
          </a:p>
          <a:p>
            <a:pPr lvl="1"/>
            <a:r>
              <a:rPr lang="en-US" sz="1400" dirty="0"/>
              <a:t>ARD</a:t>
            </a:r>
          </a:p>
          <a:p>
            <a:r>
              <a:rPr lang="en-US" sz="1800" dirty="0"/>
              <a:t>T&amp;E needs to deploy (and assess) tools</a:t>
            </a:r>
          </a:p>
          <a:p>
            <a:pPr lvl="1"/>
            <a:r>
              <a:rPr lang="en-US" sz="1400" dirty="0"/>
              <a:t>DT&amp;E – verification tools, low-fidelity synthetic data</a:t>
            </a:r>
          </a:p>
          <a:p>
            <a:pPr lvl="1"/>
            <a:r>
              <a:rPr lang="en-US" sz="1400" dirty="0"/>
              <a:t>IT&amp;E – high-fidelity synthetic data</a:t>
            </a:r>
          </a:p>
        </p:txBody>
      </p:sp>
    </p:spTree>
    <p:extLst>
      <p:ext uri="{BB962C8B-B14F-4D97-AF65-F5344CB8AC3E}">
        <p14:creationId xmlns:p14="http://schemas.microsoft.com/office/powerpoint/2010/main" val="13655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79E728-F4F9-2A39-10DE-E50E3B946546}"/>
              </a:ext>
            </a:extLst>
          </p:cNvPr>
          <p:cNvSpPr/>
          <p:nvPr/>
        </p:nvSpPr>
        <p:spPr>
          <a:xfrm>
            <a:off x="0" y="2005453"/>
            <a:ext cx="9144000" cy="3817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649A7-DFA4-7A4F-9493-1E8F50044AE8}"/>
              </a:ext>
            </a:extLst>
          </p:cNvPr>
          <p:cNvSpPr/>
          <p:nvPr/>
        </p:nvSpPr>
        <p:spPr>
          <a:xfrm>
            <a:off x="0" y="2815328"/>
            <a:ext cx="9144000" cy="318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A50FA96A-FBC9-E7C1-DD1C-81312F54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561749"/>
            <a:ext cx="562927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e Brief_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8C4"/>
      </a:accent1>
      <a:accent2>
        <a:srgbClr val="6BA130"/>
      </a:accent2>
      <a:accent3>
        <a:srgbClr val="3C47A5"/>
      </a:accent3>
      <a:accent4>
        <a:srgbClr val="57637C"/>
      </a:accent4>
      <a:accent5>
        <a:srgbClr val="005188"/>
      </a:accent5>
      <a:accent6>
        <a:srgbClr val="003B67"/>
      </a:accent6>
      <a:hlink>
        <a:srgbClr val="005188"/>
      </a:hlink>
      <a:folHlink>
        <a:srgbClr val="0051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1137</Words>
  <Application>Microsoft Office PowerPoint</Application>
  <PresentationFormat>On-screen Show (4:3)</PresentationFormat>
  <Paragraphs>142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</vt:lpstr>
      <vt:lpstr>Office Theme</vt:lpstr>
      <vt:lpstr>The Changing T&amp;E Paradigm for Automatic Threat Detection Algorithms  Presentation to the 18th Annual FAA Verification and Validation Summit  Resorts International, Atlantic City, New Jersey September 27-28 </vt:lpstr>
      <vt:lpstr>Automated Detection of Concealed Threats</vt:lpstr>
      <vt:lpstr>Advantages of ML Algorithms for Automatic Threat Detection</vt:lpstr>
      <vt:lpstr>The Problem </vt:lpstr>
      <vt:lpstr>The T&amp;E Process</vt:lpstr>
      <vt:lpstr>Rules-Based vs ML Algorithms</vt:lpstr>
      <vt:lpstr>Testing Needs Summary</vt:lpstr>
      <vt:lpstr>How Do We Achieve This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2023-08-25T14:08:06Z</dcterms:created>
  <dcterms:modified xsi:type="dcterms:W3CDTF">2023-09-13T15:18:16Z</dcterms:modified>
</cp:coreProperties>
</file>