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 photo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155" y="0"/>
            <a:ext cx="6417845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03302" y="354380"/>
            <a:ext cx="551249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7536" y="1795830"/>
            <a:ext cx="5477369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361182" y="3393862"/>
            <a:ext cx="541297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sz="1600" dirty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endParaRPr lang="en-US" sz="1600" dirty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7970469" y="177768"/>
            <a:ext cx="3206750" cy="909638"/>
            <a:chOff x="3700" y="171"/>
            <a:chExt cx="1515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927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357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284" y="6248400"/>
            <a:ext cx="23164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85808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39866" y="6248400"/>
            <a:ext cx="14683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D9480A14-59E3-4576-9B71-C38D0564B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2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08126"/>
            <a:ext cx="5264151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7751" y="1508126"/>
            <a:ext cx="526626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9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5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5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6"/>
            <a:ext cx="12192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44488"/>
            <a:ext cx="11296651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1" y="1508126"/>
            <a:ext cx="10733617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Select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284" y="6248400"/>
            <a:ext cx="23164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85808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39866" y="6248400"/>
            <a:ext cx="14683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9848E72B-3862-4B18-83BB-F613A9CBE891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7205135" y="6126158"/>
            <a:ext cx="2275417" cy="660400"/>
            <a:chOff x="3596" y="3859"/>
            <a:chExt cx="1075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648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599018" y="6205539"/>
            <a:ext cx="63796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588433" y="6384925"/>
            <a:ext cx="498686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375117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727200" y="127001"/>
            <a:ext cx="8796338" cy="715963"/>
          </a:xfrm>
        </p:spPr>
        <p:txBody>
          <a:bodyPr/>
          <a:lstStyle/>
          <a:p>
            <a:pPr algn="ctr"/>
            <a:r>
              <a:rPr lang="en-US" altLang="en-US" sz="3600" dirty="0"/>
              <a:t>Trust Fund Excise Taxes Structure</a:t>
            </a:r>
            <a:br>
              <a:rPr lang="en-US" altLang="en-US" sz="3600" dirty="0"/>
            </a:br>
            <a:r>
              <a:rPr lang="en-US" altLang="en-US" sz="1800" dirty="0"/>
              <a:t>(</a:t>
            </a:r>
            <a:r>
              <a:rPr lang="en-US" sz="1800" dirty="0"/>
              <a:t>Taxpayer Relief Act of 1997, Public Law 105-34)</a:t>
            </a:r>
            <a:endParaRPr lang="en-US" altLang="en-US" sz="1800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1890042" y="1167830"/>
          <a:ext cx="8519580" cy="4225733"/>
        </p:xfrm>
        <a:graphic>
          <a:graphicData uri="http://schemas.openxmlformats.org/drawingml/2006/table">
            <a:tbl>
              <a:tblPr/>
              <a:tblGrid>
                <a:gridCol w="3234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2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23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Trust Fund Excise Tax 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Rate effective as of January 1, 2025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 for CY 2025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Domestic passenger ticket tax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7.5 percent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162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Domestic flight segment tax (excluding flights to or from rural airports)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$5.20 per passenger per segment; indexed to the Consumer Price Index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345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Tax on flights between the continental United States and Alaska or Hawaii (or between Alaska and Hawaii)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$11.40 per passenger; indexed to the Consumer Price Index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116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International arrival and departure tax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$22.90 per passenger; indexed to the Consumer Price Index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172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Tax on mileage awards (frequent flyer awards tax)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7.5 percent of value of miles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Domestic commercial fuel tax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4.3 cents per gallon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430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Domestic general aviation gasoline tax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19.3 cents per gallon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272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Domestic general aviation jet fuel tax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21.8 cents per gallon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34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Fuel used in fractional ownership flights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14.1 cents per gallon surcharge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5384379"/>
                  </a:ext>
                </a:extLst>
              </a:tr>
              <a:tr h="225455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Tax on domestic cargo or mail 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entury Gothic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entury Gothic"/>
                        </a:rPr>
                        <a:t>6.25 percent on the price paid for transportation of domestic cargo or mail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1744164"/>
            <a:ext cx="457200" cy="171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2034360"/>
            <a:ext cx="457200" cy="171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2478701"/>
            <a:ext cx="457200" cy="171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3124937"/>
            <a:ext cx="457200" cy="171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3400983"/>
            <a:ext cx="457200" cy="171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3854359"/>
            <a:ext cx="457200" cy="1714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4133918"/>
            <a:ext cx="457200" cy="1714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4415921"/>
            <a:ext cx="457200" cy="171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4700143"/>
            <a:ext cx="457200" cy="1714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F006E8E-A8C0-1DF5-4B56-17FBD6E7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17" y="4994588"/>
            <a:ext cx="45720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356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Helvetica Neue Medium</vt:lpstr>
      <vt:lpstr>1_Custom Design</vt:lpstr>
      <vt:lpstr>Trust Fund Excise Taxes Structure (Taxpayer Relief Act of 1997, Public Law 105-34)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Burgess, Ebony J (FAA)</dc:creator>
  <cp:lastModifiedBy>Burgess, Ebony J (FAA)</cp:lastModifiedBy>
  <cp:revision>1</cp:revision>
  <dcterms:created xsi:type="dcterms:W3CDTF">2025-02-20T15:12:32Z</dcterms:created>
  <dcterms:modified xsi:type="dcterms:W3CDTF">2025-02-20T15:15:38Z</dcterms:modified>
</cp:coreProperties>
</file>