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146847908" r:id="rId5"/>
    <p:sldId id="270" r:id="rId6"/>
    <p:sldId id="2146848030" r:id="rId7"/>
    <p:sldId id="2146847959" r:id="rId8"/>
    <p:sldId id="2146848008" r:id="rId9"/>
    <p:sldId id="2146847858" r:id="rId10"/>
    <p:sldId id="2146847913" r:id="rId11"/>
    <p:sldId id="2146847918" r:id="rId12"/>
    <p:sldId id="2146847922" r:id="rId13"/>
    <p:sldId id="2146847924" r:id="rId14"/>
    <p:sldId id="21468480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535"/>
    <a:srgbClr val="FBFBFB"/>
    <a:srgbClr val="414042"/>
    <a:srgbClr val="22AAE2"/>
    <a:srgbClr val="004762"/>
    <a:srgbClr val="005396"/>
    <a:srgbClr val="002B5C"/>
    <a:srgbClr val="666666"/>
    <a:srgbClr val="12AAB2"/>
    <a:srgbClr val="17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3E6176-EED8-4817-AB65-47D3A16C3FB6}" v="26" dt="2023-09-18T19:43:28.685"/>
    <p1510:client id="{CFE94A70-057B-43B8-BC6A-4B68B754F9A6}" v="35" dt="2023-09-18T19:37:51.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81" autoAdjust="0"/>
  </p:normalViewPr>
  <p:slideViewPr>
    <p:cSldViewPr snapToGrid="0">
      <p:cViewPr varScale="1">
        <p:scale>
          <a:sx n="82" d="100"/>
          <a:sy n="82" d="100"/>
        </p:scale>
        <p:origin x="372"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3F14C7-DBAC-4687-B1A6-E958EF17BD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A277B3-0C9A-4FDE-A08D-AC61D0BB18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684E03-436C-4A03-8714-4832BC9BEDA1}" type="datetimeFigureOut">
              <a:rPr lang="en-US" smtClean="0"/>
              <a:t>9/19/2023</a:t>
            </a:fld>
            <a:endParaRPr lang="en-US"/>
          </a:p>
        </p:txBody>
      </p:sp>
      <p:sp>
        <p:nvSpPr>
          <p:cNvPr id="4" name="Footer Placeholder 3">
            <a:extLst>
              <a:ext uri="{FF2B5EF4-FFF2-40B4-BE49-F238E27FC236}">
                <a16:creationId xmlns:a16="http://schemas.microsoft.com/office/drawing/2014/main" id="{AD2D07BD-EA43-4F00-86DB-588D9342CE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B6604C-F643-44FE-AAAC-6B169DC1E8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B10D65-2F01-4B2D-BADC-715ACD50F94B}" type="slidenum">
              <a:rPr lang="en-US" smtClean="0"/>
              <a:t>‹#›</a:t>
            </a:fld>
            <a:endParaRPr lang="en-US"/>
          </a:p>
        </p:txBody>
      </p:sp>
    </p:spTree>
    <p:extLst>
      <p:ext uri="{BB962C8B-B14F-4D97-AF65-F5344CB8AC3E}">
        <p14:creationId xmlns:p14="http://schemas.microsoft.com/office/powerpoint/2010/main" val="3686588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3D84BB-A80D-47AB-B39A-1050821A4659}"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A2587-CDAB-4F41-B043-A496B7199A21}" type="slidenum">
              <a:rPr lang="en-US" smtClean="0"/>
              <a:t>‹#›</a:t>
            </a:fld>
            <a:endParaRPr lang="en-US"/>
          </a:p>
        </p:txBody>
      </p:sp>
    </p:spTree>
    <p:extLst>
      <p:ext uri="{BB962C8B-B14F-4D97-AF65-F5344CB8AC3E}">
        <p14:creationId xmlns:p14="http://schemas.microsoft.com/office/powerpoint/2010/main" val="1964723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A2587-CDAB-4F41-B043-A496B7199A21}" type="slidenum">
              <a:rPr lang="en-US" smtClean="0"/>
              <a:t>2</a:t>
            </a:fld>
            <a:endParaRPr lang="en-US"/>
          </a:p>
        </p:txBody>
      </p:sp>
    </p:spTree>
    <p:extLst>
      <p:ext uri="{BB962C8B-B14F-4D97-AF65-F5344CB8AC3E}">
        <p14:creationId xmlns:p14="http://schemas.microsoft.com/office/powerpoint/2010/main" val="414179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6AA2587-CDAB-4F41-B043-A496B7199A21}" type="slidenum">
              <a:rPr lang="en-US" smtClean="0"/>
              <a:t>3</a:t>
            </a:fld>
            <a:endParaRPr lang="en-US"/>
          </a:p>
        </p:txBody>
      </p:sp>
    </p:spTree>
    <p:extLst>
      <p:ext uri="{BB962C8B-B14F-4D97-AF65-F5344CB8AC3E}">
        <p14:creationId xmlns:p14="http://schemas.microsoft.com/office/powerpoint/2010/main" val="337640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52AC199-C1B4-4BB5-B385-7937ED48F523}" type="slidenum">
              <a:rPr lang="en-US" smtClean="0"/>
              <a:t>4</a:t>
            </a:fld>
            <a:endParaRPr lang="en-US"/>
          </a:p>
        </p:txBody>
      </p:sp>
    </p:spTree>
    <p:extLst>
      <p:ext uri="{BB962C8B-B14F-4D97-AF65-F5344CB8AC3E}">
        <p14:creationId xmlns:p14="http://schemas.microsoft.com/office/powerpoint/2010/main" val="90858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6AA2587-CDAB-4F41-B043-A496B7199A21}" type="slidenum">
              <a:rPr lang="en-US" smtClean="0"/>
              <a:t>5</a:t>
            </a:fld>
            <a:endParaRPr lang="en-US"/>
          </a:p>
        </p:txBody>
      </p:sp>
    </p:spTree>
    <p:extLst>
      <p:ext uri="{BB962C8B-B14F-4D97-AF65-F5344CB8AC3E}">
        <p14:creationId xmlns:p14="http://schemas.microsoft.com/office/powerpoint/2010/main" val="184768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Aft>
                <a:spcPts val="0"/>
              </a:spcAft>
            </a:pPr>
            <a:r>
              <a:rPr lang="en-US" sz="1800" strike="noStrike"/>
              <a:t>Highly automated, light, short-haul passenger aircraft (air taxis) are not certified</a:t>
            </a:r>
          </a:p>
          <a:p>
            <a:pPr lvl="1">
              <a:lnSpc>
                <a:spcPct val="100000"/>
              </a:lnSpc>
              <a:spcAft>
                <a:spcPts val="0"/>
              </a:spcAft>
            </a:pPr>
            <a:r>
              <a:rPr lang="en-US" sz="1800" strike="noStrike"/>
              <a:t>Low-altitude transport in FAA-approved corridors have not been approved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12 global city consortiums addressing problem (Tokyo, Paris, LA, </a:t>
            </a:r>
            <a:r>
              <a:rPr lang="en-US" err="1"/>
              <a:t>etc</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Competitive and complementary to existing and future surface modes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Advances total mobility concept: multimodal integration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4D6C1D33-C715-4584-B083-7FBAEA1975C3}" type="slidenum">
              <a:rPr lang="en-US" smtClean="0"/>
              <a:t>6</a:t>
            </a:fld>
            <a:endParaRPr lang="en-US"/>
          </a:p>
        </p:txBody>
      </p:sp>
    </p:spTree>
    <p:extLst>
      <p:ext uri="{BB962C8B-B14F-4D97-AF65-F5344CB8AC3E}">
        <p14:creationId xmlns:p14="http://schemas.microsoft.com/office/powerpoint/2010/main" val="267406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Implement a New Public-Private Partnering Model Between the U.S. Government, Industry, Academia, Investors, and Civil Society. One of America’s greatest defense strengths has been the close collaboration among the government, industry, and academia. That collaboration has, for various reasons, suffered over the past 20 years. At the same time, the CCP has been focusing on comprehensive national military-civilian fusion. China continues its inexorable march toward reducing dependencies on the United States and advancing the development of Chinese technology companies. </a:t>
            </a:r>
          </a:p>
          <a:p>
            <a:endParaRPr lang="en-US"/>
          </a:p>
        </p:txBody>
      </p:sp>
      <p:sp>
        <p:nvSpPr>
          <p:cNvPr id="4" name="Slide Number Placeholder 3"/>
          <p:cNvSpPr>
            <a:spLocks noGrp="1"/>
          </p:cNvSpPr>
          <p:nvPr>
            <p:ph type="sldNum" sz="quarter" idx="5"/>
          </p:nvPr>
        </p:nvSpPr>
        <p:spPr/>
        <p:txBody>
          <a:bodyPr/>
          <a:lstStyle/>
          <a:p>
            <a:fld id="{4D6C1D33-C715-4584-B083-7FBAEA1975C3}" type="slidenum">
              <a:rPr lang="en-US" smtClean="0"/>
              <a:t>7</a:t>
            </a:fld>
            <a:endParaRPr lang="en-US"/>
          </a:p>
        </p:txBody>
      </p:sp>
    </p:spTree>
    <p:extLst>
      <p:ext uri="{BB962C8B-B14F-4D97-AF65-F5344CB8AC3E}">
        <p14:creationId xmlns:p14="http://schemas.microsoft.com/office/powerpoint/2010/main" val="224688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Department of Transportation would further benefit from observations of industry operations in the system to establish minimum safety criteria aimed at advancing regulations and guidance that will ensure the safe integration of new technologies into the airspace, but also the wider transportation and smart infrastructure networks of the future.</a:t>
            </a:r>
          </a:p>
          <a:p>
            <a:r>
              <a:rPr lang="en-US" sz="1200" kern="1200" dirty="0">
                <a:solidFill>
                  <a:schemeClr val="tx1"/>
                </a:solidFill>
                <a:effectLst/>
                <a:latin typeface="+mn-lt"/>
                <a:ea typeface="+mn-ea"/>
                <a:cs typeface="+mn-cs"/>
              </a:rPr>
              <a:t>This proposal would require the Secretary to establish a multimodal integrated research and development test environment to enable the integration of new technologies into existing and future transportation networks.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proposal would make use of and expand upon the as established  by the Further Consolidated Appropriations Act, 2020 (section 105, title I, division H, of Pub. L 116-94); and the Federal Aviation Administration’s William J. Hughes Technical Center.</a:t>
            </a:r>
          </a:p>
          <a:p>
            <a:endParaRPr lang="en-US" dirty="0"/>
          </a:p>
          <a:p>
            <a:endParaRPr lang="en-US" dirty="0"/>
          </a:p>
        </p:txBody>
      </p:sp>
      <p:sp>
        <p:nvSpPr>
          <p:cNvPr id="4" name="Slide Number Placeholder 3"/>
          <p:cNvSpPr>
            <a:spLocks noGrp="1"/>
          </p:cNvSpPr>
          <p:nvPr>
            <p:ph type="sldNum" sz="quarter" idx="5"/>
          </p:nvPr>
        </p:nvSpPr>
        <p:spPr/>
        <p:txBody>
          <a:bodyPr/>
          <a:lstStyle/>
          <a:p>
            <a:fld id="{4D6C1D33-C715-4584-B083-7FBAEA1975C3}" type="slidenum">
              <a:rPr lang="en-US" smtClean="0"/>
              <a:t>9</a:t>
            </a:fld>
            <a:endParaRPr lang="en-US"/>
          </a:p>
        </p:txBody>
      </p:sp>
    </p:spTree>
    <p:extLst>
      <p:ext uri="{BB962C8B-B14F-4D97-AF65-F5344CB8AC3E}">
        <p14:creationId xmlns:p14="http://schemas.microsoft.com/office/powerpoint/2010/main" val="59584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FB0ECD-29BD-40EA-AC20-3151767AB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13425"/>
          </a:xfrm>
          <a:prstGeom prst="rect">
            <a:avLst/>
          </a:prstGeom>
        </p:spPr>
      </p:pic>
      <p:sp>
        <p:nvSpPr>
          <p:cNvPr id="19" name="Text Placeholder 18">
            <a:extLst>
              <a:ext uri="{FF2B5EF4-FFF2-40B4-BE49-F238E27FC236}">
                <a16:creationId xmlns:a16="http://schemas.microsoft.com/office/drawing/2014/main" id="{94047701-1574-4F4C-BEDB-6423DEED3995}"/>
              </a:ext>
            </a:extLst>
          </p:cNvPr>
          <p:cNvSpPr>
            <a:spLocks noGrp="1"/>
          </p:cNvSpPr>
          <p:nvPr>
            <p:ph type="body" sz="quarter" idx="10" hasCustomPrompt="1"/>
          </p:nvPr>
        </p:nvSpPr>
        <p:spPr>
          <a:xfrm>
            <a:off x="5961063" y="1703375"/>
            <a:ext cx="5904411" cy="1200329"/>
          </a:xfrm>
        </p:spPr>
        <p:txBody>
          <a:bodyPr>
            <a:noAutofit/>
          </a:bodyPr>
          <a:lstStyle>
            <a:lvl1pPr marL="0" indent="0">
              <a:buNone/>
              <a:defRPr sz="3600" b="1">
                <a:solidFill>
                  <a:srgbClr val="414042"/>
                </a:solidFill>
                <a:latin typeface="Arial" panose="020B0604020202020204" pitchFamily="34" charset="0"/>
                <a:cs typeface="Arial" panose="020B0604020202020204" pitchFamily="34" charset="0"/>
              </a:defRPr>
            </a:lvl1pPr>
          </a:lstStyle>
          <a:p>
            <a:pPr lvl="0"/>
            <a:r>
              <a:rPr lang="en-US"/>
              <a:t>Presentation Title (Title Case 36pt)</a:t>
            </a:r>
          </a:p>
        </p:txBody>
      </p:sp>
      <p:sp>
        <p:nvSpPr>
          <p:cNvPr id="27" name="Text Placeholder 26">
            <a:extLst>
              <a:ext uri="{FF2B5EF4-FFF2-40B4-BE49-F238E27FC236}">
                <a16:creationId xmlns:a16="http://schemas.microsoft.com/office/drawing/2014/main" id="{798C3037-FDFE-4DD3-83EB-B6F71D912C00}"/>
              </a:ext>
            </a:extLst>
          </p:cNvPr>
          <p:cNvSpPr>
            <a:spLocks noGrp="1"/>
          </p:cNvSpPr>
          <p:nvPr>
            <p:ph type="body" sz="quarter" idx="11" hasCustomPrompt="1"/>
          </p:nvPr>
        </p:nvSpPr>
        <p:spPr>
          <a:xfrm>
            <a:off x="5961064" y="2903538"/>
            <a:ext cx="5904410" cy="701308"/>
          </a:xfrm>
        </p:spPr>
        <p:txBody>
          <a:bodyPr>
            <a:normAutofit/>
          </a:bodyPr>
          <a:lstStyle>
            <a:lvl1pPr marL="0" indent="0">
              <a:buNone/>
              <a:defRPr sz="2000" b="1">
                <a:solidFill>
                  <a:srgbClr val="414042"/>
                </a:solidFill>
                <a:latin typeface="Arial" panose="020B0604020202020204" pitchFamily="34" charset="0"/>
                <a:cs typeface="Arial" panose="020B0604020202020204" pitchFamily="34" charset="0"/>
              </a:defRPr>
            </a:lvl1pPr>
          </a:lstStyle>
          <a:p>
            <a:pPr lvl="0"/>
            <a:r>
              <a:rPr lang="en-US"/>
              <a:t>Presentation subtitle (Sentence case 20pt)</a:t>
            </a:r>
          </a:p>
        </p:txBody>
      </p:sp>
      <p:sp>
        <p:nvSpPr>
          <p:cNvPr id="29" name="Text Placeholder 28">
            <a:extLst>
              <a:ext uri="{FF2B5EF4-FFF2-40B4-BE49-F238E27FC236}">
                <a16:creationId xmlns:a16="http://schemas.microsoft.com/office/drawing/2014/main" id="{4F9A1AE8-F2CB-4DE4-95FF-D6BE9C835B7C}"/>
              </a:ext>
            </a:extLst>
          </p:cNvPr>
          <p:cNvSpPr>
            <a:spLocks noGrp="1"/>
          </p:cNvSpPr>
          <p:nvPr>
            <p:ph type="body" sz="quarter" idx="12" hasCustomPrompt="1"/>
          </p:nvPr>
        </p:nvSpPr>
        <p:spPr>
          <a:xfrm>
            <a:off x="5961063" y="3781425"/>
            <a:ext cx="5904410" cy="645773"/>
          </a:xfrm>
        </p:spPr>
        <p:txBody>
          <a:bodyPr>
            <a:normAutofit/>
          </a:bodyPr>
          <a:lstStyle>
            <a:lvl1pPr marL="0" indent="0">
              <a:lnSpc>
                <a:spcPct val="100000"/>
              </a:lnSpc>
              <a:spcBef>
                <a:spcPts val="0"/>
              </a:spcBef>
              <a:buNone/>
              <a:defRPr sz="1800" b="0">
                <a:solidFill>
                  <a:srgbClr val="414042"/>
                </a:solidFill>
                <a:latin typeface="Arial" panose="020B0604020202020204" pitchFamily="34" charset="0"/>
                <a:cs typeface="Arial" panose="020B0604020202020204" pitchFamily="34" charset="0"/>
              </a:defRPr>
            </a:lvl1pPr>
          </a:lstStyle>
          <a:p>
            <a:pPr lvl="0"/>
            <a:r>
              <a:rPr lang="en-US"/>
              <a:t>Presenter Name/Title/Office (18pt)</a:t>
            </a:r>
          </a:p>
        </p:txBody>
      </p:sp>
      <p:sp>
        <p:nvSpPr>
          <p:cNvPr id="31" name="Text Placeholder 30">
            <a:extLst>
              <a:ext uri="{FF2B5EF4-FFF2-40B4-BE49-F238E27FC236}">
                <a16:creationId xmlns:a16="http://schemas.microsoft.com/office/drawing/2014/main" id="{BF8E6B40-F498-4D54-825B-E3DB575D3BD1}"/>
              </a:ext>
            </a:extLst>
          </p:cNvPr>
          <p:cNvSpPr>
            <a:spLocks noGrp="1"/>
          </p:cNvSpPr>
          <p:nvPr>
            <p:ph type="body" sz="quarter" idx="13" hasCustomPrompt="1"/>
          </p:nvPr>
        </p:nvSpPr>
        <p:spPr>
          <a:xfrm>
            <a:off x="5961063" y="4643016"/>
            <a:ext cx="5904410" cy="307777"/>
          </a:xfrm>
        </p:spPr>
        <p:txBody>
          <a:bodyPr>
            <a:noAutofit/>
          </a:bodyPr>
          <a:lstStyle>
            <a:lvl1pPr marL="0" indent="0">
              <a:buNone/>
              <a:defRPr sz="1400">
                <a:solidFill>
                  <a:srgbClr val="414042"/>
                </a:solidFill>
                <a:latin typeface="Arial" panose="020B0604020202020204" pitchFamily="34" charset="0"/>
                <a:cs typeface="Arial" panose="020B0604020202020204" pitchFamily="34" charset="0"/>
              </a:defRPr>
            </a:lvl1pPr>
          </a:lstStyle>
          <a:p>
            <a:pPr lvl="0"/>
            <a:r>
              <a:rPr lang="en-US"/>
              <a:t>Date (month dd, </a:t>
            </a:r>
            <a:r>
              <a:rPr lang="en-US" err="1"/>
              <a:t>yyyy</a:t>
            </a:r>
            <a:r>
              <a:rPr lang="en-US"/>
              <a:t> 14pt)</a:t>
            </a:r>
          </a:p>
        </p:txBody>
      </p:sp>
    </p:spTree>
    <p:extLst>
      <p:ext uri="{BB962C8B-B14F-4D97-AF65-F5344CB8AC3E}">
        <p14:creationId xmlns:p14="http://schemas.microsoft.com/office/powerpoint/2010/main" val="214513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Custom">
    <p:spTree>
      <p:nvGrpSpPr>
        <p:cNvPr id="1" name=""/>
        <p:cNvGrpSpPr/>
        <p:nvPr/>
      </p:nvGrpSpPr>
      <p:grpSpPr>
        <a:xfrm>
          <a:off x="0" y="0"/>
          <a:ext cx="0" cy="0"/>
          <a:chOff x="0" y="0"/>
          <a:chExt cx="0" cy="0"/>
        </a:xfrm>
      </p:grpSpPr>
      <p:pic>
        <p:nvPicPr>
          <p:cNvPr id="6" name="Picture 5" descr="A picture containing text, map, outdoor, day&#10;&#10;Description automatically generated">
            <a:extLst>
              <a:ext uri="{FF2B5EF4-FFF2-40B4-BE49-F238E27FC236}">
                <a16:creationId xmlns:a16="http://schemas.microsoft.com/office/drawing/2014/main" id="{C75ED18B-CC01-4968-80A5-6E817C4B515F}"/>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14030" b="11481"/>
          <a:stretch/>
        </p:blipFill>
        <p:spPr>
          <a:xfrm>
            <a:off x="0" y="803563"/>
            <a:ext cx="12192000" cy="6054437"/>
          </a:xfrm>
          <a:prstGeom prst="rect">
            <a:avLst/>
          </a:prstGeom>
        </p:spPr>
      </p:pic>
      <p:sp>
        <p:nvSpPr>
          <p:cNvPr id="2" name="Title 1">
            <a:extLst>
              <a:ext uri="{FF2B5EF4-FFF2-40B4-BE49-F238E27FC236}">
                <a16:creationId xmlns:a16="http://schemas.microsoft.com/office/drawing/2014/main" id="{6066F378-C4F7-4B08-9DFC-E12E0FEFF2E1}"/>
              </a:ext>
            </a:extLst>
          </p:cNvPr>
          <p:cNvSpPr>
            <a:spLocks noGrp="1"/>
          </p:cNvSpPr>
          <p:nvPr>
            <p:ph type="title" hasCustomPrompt="1"/>
          </p:nvPr>
        </p:nvSpPr>
        <p:spPr>
          <a:xfrm>
            <a:off x="570843" y="321684"/>
            <a:ext cx="10782957" cy="307777"/>
          </a:xfrm>
        </p:spPr>
        <p:txBody>
          <a:bodyPr>
            <a:normAutofit/>
          </a:bodyPr>
          <a:lstStyle>
            <a:lvl1pPr>
              <a:defRPr sz="1400">
                <a:solidFill>
                  <a:srgbClr val="414042"/>
                </a:solidFill>
                <a:latin typeface="Arial" panose="020B0604020202020204" pitchFamily="34" charset="0"/>
                <a:cs typeface="Arial" panose="020B0604020202020204" pitchFamily="34" charset="0"/>
              </a:defRPr>
            </a:lvl1pPr>
          </a:lstStyle>
          <a:p>
            <a:r>
              <a:rPr lang="en-US"/>
              <a:t>TEXT (OPTIONAL)</a:t>
            </a:r>
          </a:p>
        </p:txBody>
      </p:sp>
      <p:sp>
        <p:nvSpPr>
          <p:cNvPr id="11" name="Text Placeholder 10">
            <a:extLst>
              <a:ext uri="{FF2B5EF4-FFF2-40B4-BE49-F238E27FC236}">
                <a16:creationId xmlns:a16="http://schemas.microsoft.com/office/drawing/2014/main" id="{5B290C49-F507-4701-B30F-5542B5D2874B}"/>
              </a:ext>
            </a:extLst>
          </p:cNvPr>
          <p:cNvSpPr>
            <a:spLocks noGrp="1"/>
          </p:cNvSpPr>
          <p:nvPr>
            <p:ph type="body" sz="quarter" idx="10" hasCustomPrompt="1"/>
          </p:nvPr>
        </p:nvSpPr>
        <p:spPr>
          <a:xfrm>
            <a:off x="570843" y="638440"/>
            <a:ext cx="10782957" cy="554037"/>
          </a:xfrm>
        </p:spPr>
        <p:txBody>
          <a:bodyPr>
            <a:noAutofit/>
          </a:bodyPr>
          <a:lstStyle>
            <a:lvl1pPr marL="0" indent="0">
              <a:buNone/>
              <a:defRPr sz="3600" b="1">
                <a:latin typeface="Arial" panose="020B0604020202020204" pitchFamily="34" charset="0"/>
                <a:cs typeface="Arial" panose="020B0604020202020204" pitchFamily="34" charset="0"/>
              </a:defRPr>
            </a:lvl1pPr>
          </a:lstStyle>
          <a:p>
            <a:pPr lvl="0"/>
            <a:r>
              <a:rPr lang="en-US"/>
              <a:t>Slide Title</a:t>
            </a:r>
          </a:p>
        </p:txBody>
      </p:sp>
      <p:sp>
        <p:nvSpPr>
          <p:cNvPr id="13" name="Text Placeholder 12">
            <a:extLst>
              <a:ext uri="{FF2B5EF4-FFF2-40B4-BE49-F238E27FC236}">
                <a16:creationId xmlns:a16="http://schemas.microsoft.com/office/drawing/2014/main" id="{D5845D05-4FE1-4B82-ACE7-6ED635EC0466}"/>
              </a:ext>
            </a:extLst>
          </p:cNvPr>
          <p:cNvSpPr>
            <a:spLocks noGrp="1"/>
          </p:cNvSpPr>
          <p:nvPr>
            <p:ph type="body" sz="quarter" idx="11" hasCustomPrompt="1"/>
          </p:nvPr>
        </p:nvSpPr>
        <p:spPr>
          <a:xfrm>
            <a:off x="570843" y="1830340"/>
            <a:ext cx="10782957" cy="4389220"/>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Body text 18pt</a:t>
            </a:r>
          </a:p>
        </p:txBody>
      </p:sp>
      <p:sp>
        <p:nvSpPr>
          <p:cNvPr id="8" name="Slide Number Placeholder 5">
            <a:extLst>
              <a:ext uri="{FF2B5EF4-FFF2-40B4-BE49-F238E27FC236}">
                <a16:creationId xmlns:a16="http://schemas.microsoft.com/office/drawing/2014/main" id="{5FE5944C-D538-4E57-BBD0-5732237D28D1}"/>
              </a:ext>
            </a:extLst>
          </p:cNvPr>
          <p:cNvSpPr>
            <a:spLocks noGrp="1"/>
          </p:cNvSpPr>
          <p:nvPr>
            <p:ph type="sldNum" sz="quarter" idx="12"/>
          </p:nvPr>
        </p:nvSpPr>
        <p:spPr>
          <a:xfrm>
            <a:off x="11466094" y="6356350"/>
            <a:ext cx="453189" cy="365125"/>
          </a:xfrm>
        </p:spPr>
        <p:txBody>
          <a:bodyPr/>
          <a:lstStyle>
            <a:lvl1pPr algn="ctr">
              <a:defRPr sz="1000">
                <a:latin typeface="Arial" panose="020B0604020202020204" pitchFamily="34" charset="0"/>
                <a:cs typeface="Arial" panose="020B0604020202020204" pitchFamily="34" charset="0"/>
              </a:defRPr>
            </a:lvl1pPr>
          </a:lstStyle>
          <a:p>
            <a:fld id="{59471AA8-40C0-4F57-87B1-72E89E78A1F5}" type="slidenum">
              <a:rPr lang="en-US" smtClean="0"/>
              <a:pPr/>
              <a:t>‹#›</a:t>
            </a:fld>
            <a:endParaRPr lang="en-US"/>
          </a:p>
        </p:txBody>
      </p:sp>
      <p:pic>
        <p:nvPicPr>
          <p:cNvPr id="9" name="Picture 8">
            <a:extLst>
              <a:ext uri="{FF2B5EF4-FFF2-40B4-BE49-F238E27FC236}">
                <a16:creationId xmlns:a16="http://schemas.microsoft.com/office/drawing/2014/main" id="{14CD522E-C9D6-4549-A2C4-DBE4B7B7EF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7474" y="6435349"/>
            <a:ext cx="886326" cy="207126"/>
          </a:xfrm>
          <a:prstGeom prst="rect">
            <a:avLst/>
          </a:prstGeom>
        </p:spPr>
      </p:pic>
    </p:spTree>
    <p:extLst>
      <p:ext uri="{BB962C8B-B14F-4D97-AF65-F5344CB8AC3E}">
        <p14:creationId xmlns:p14="http://schemas.microsoft.com/office/powerpoint/2010/main" val="22992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52A2-872C-42C6-ACDC-F4CA9C478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D1BEF4-68FF-4755-9B6D-5D1B22D29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E9BD7C-F316-4114-8A53-7D7659C33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43EF7-F05A-4E4F-A5F1-AC3016BC241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08FF57-5FD2-4DA6-931F-7C2DEF850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714DA-7510-4F76-B155-994B8CAAE40A}"/>
              </a:ext>
            </a:extLst>
          </p:cNvPr>
          <p:cNvSpPr>
            <a:spLocks noGrp="1"/>
          </p:cNvSpPr>
          <p:nvPr>
            <p:ph type="sldNum" sz="quarter" idx="12"/>
          </p:nvPr>
        </p:nvSpPr>
        <p:spPr/>
        <p:txBody>
          <a:bodyPr/>
          <a:lstStyle/>
          <a:p>
            <a:fld id="{59471AA8-40C0-4F57-87B1-72E89E78A1F5}" type="slidenum">
              <a:rPr lang="en-US" smtClean="0"/>
              <a:t>‹#›</a:t>
            </a:fld>
            <a:endParaRPr lang="en-US"/>
          </a:p>
        </p:txBody>
      </p:sp>
    </p:spTree>
    <p:extLst>
      <p:ext uri="{BB962C8B-B14F-4D97-AF65-F5344CB8AC3E}">
        <p14:creationId xmlns:p14="http://schemas.microsoft.com/office/powerpoint/2010/main" val="408059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CE2E0E-CEC0-4669-BF83-CC42BAAE7B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0" t="54899" r="52848"/>
          <a:stretch/>
        </p:blipFill>
        <p:spPr>
          <a:xfrm rot="5400000">
            <a:off x="5412525" y="78527"/>
            <a:ext cx="6858002" cy="6700948"/>
          </a:xfrm>
          <a:prstGeom prst="rect">
            <a:avLst/>
          </a:prstGeom>
        </p:spPr>
      </p:pic>
      <p:sp>
        <p:nvSpPr>
          <p:cNvPr id="9" name="Rectangle 8">
            <a:extLst>
              <a:ext uri="{FF2B5EF4-FFF2-40B4-BE49-F238E27FC236}">
                <a16:creationId xmlns:a16="http://schemas.microsoft.com/office/drawing/2014/main" id="{AF9DE7A2-4F56-48F5-8CC8-950DE7C365D7}"/>
              </a:ext>
            </a:extLst>
          </p:cNvPr>
          <p:cNvSpPr/>
          <p:nvPr userDrawn="1"/>
        </p:nvSpPr>
        <p:spPr>
          <a:xfrm>
            <a:off x="0" y="-2"/>
            <a:ext cx="5497560" cy="68580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88F2F5C0-ED27-4EF9-80AD-32E6AE90FB8D}"/>
              </a:ext>
            </a:extLst>
          </p:cNvPr>
          <p:cNvSpPr>
            <a:spLocks noGrp="1"/>
          </p:cNvSpPr>
          <p:nvPr>
            <p:ph type="body" sz="quarter" idx="11" hasCustomPrompt="1"/>
          </p:nvPr>
        </p:nvSpPr>
        <p:spPr>
          <a:xfrm>
            <a:off x="405152" y="1561305"/>
            <a:ext cx="4687548" cy="3735387"/>
          </a:xfrm>
        </p:spPr>
        <p:txBody>
          <a:bodyPr anchor="ctr">
            <a:noAutofit/>
          </a:bodyPr>
          <a:lstStyle>
            <a:lvl1pPr marL="0" indent="0">
              <a:buNone/>
              <a:defRPr sz="4800" b="1">
                <a:latin typeface="Arial" panose="020B0604020202020204" pitchFamily="34" charset="0"/>
                <a:cs typeface="Arial" panose="020B0604020202020204" pitchFamily="34" charset="0"/>
              </a:defRPr>
            </a:lvl1pPr>
          </a:lstStyle>
          <a:p>
            <a:pPr lvl="0"/>
            <a:r>
              <a:rPr lang="en-US"/>
              <a:t>Transition Slide Title</a:t>
            </a:r>
          </a:p>
        </p:txBody>
      </p:sp>
      <p:sp>
        <p:nvSpPr>
          <p:cNvPr id="14" name="Slide Number Placeholder 5">
            <a:extLst>
              <a:ext uri="{FF2B5EF4-FFF2-40B4-BE49-F238E27FC236}">
                <a16:creationId xmlns:a16="http://schemas.microsoft.com/office/drawing/2014/main" id="{04C74AC9-4327-4D4C-91F2-CC4113613C70}"/>
              </a:ext>
            </a:extLst>
          </p:cNvPr>
          <p:cNvSpPr>
            <a:spLocks noGrp="1"/>
          </p:cNvSpPr>
          <p:nvPr>
            <p:ph type="sldNum" sz="quarter" idx="12"/>
          </p:nvPr>
        </p:nvSpPr>
        <p:spPr>
          <a:xfrm>
            <a:off x="11466094" y="6356350"/>
            <a:ext cx="453189" cy="365125"/>
          </a:xfrm>
        </p:spPr>
        <p:txBody>
          <a:bodyPr/>
          <a:lstStyle>
            <a:lvl1pPr algn="ctr">
              <a:defRPr sz="1000">
                <a:latin typeface="Arial" panose="020B0604020202020204" pitchFamily="34" charset="0"/>
                <a:cs typeface="Arial" panose="020B0604020202020204" pitchFamily="34" charset="0"/>
              </a:defRPr>
            </a:lvl1pPr>
          </a:lstStyle>
          <a:p>
            <a:fld id="{59471AA8-40C0-4F57-87B1-72E89E78A1F5}" type="slidenum">
              <a:rPr lang="en-US" smtClean="0"/>
              <a:pPr/>
              <a:t>‹#›</a:t>
            </a:fld>
            <a:endParaRPr lang="en-US"/>
          </a:p>
        </p:txBody>
      </p:sp>
      <p:pic>
        <p:nvPicPr>
          <p:cNvPr id="15" name="Picture 14">
            <a:extLst>
              <a:ext uri="{FF2B5EF4-FFF2-40B4-BE49-F238E27FC236}">
                <a16:creationId xmlns:a16="http://schemas.microsoft.com/office/drawing/2014/main" id="{1E2EEBD4-7F02-4057-B94F-532B3746C2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7474" y="6435349"/>
            <a:ext cx="886326" cy="207126"/>
          </a:xfrm>
          <a:prstGeom prst="rect">
            <a:avLst/>
          </a:prstGeom>
        </p:spPr>
      </p:pic>
    </p:spTree>
    <p:extLst>
      <p:ext uri="{BB962C8B-B14F-4D97-AF65-F5344CB8AC3E}">
        <p14:creationId xmlns:p14="http://schemas.microsoft.com/office/powerpoint/2010/main" val="3429314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 Q&amp;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2FF54-BA11-4C3C-83F9-DF7C544CC0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163" b="802"/>
          <a:stretch/>
        </p:blipFill>
        <p:spPr>
          <a:xfrm>
            <a:off x="0" y="1"/>
            <a:ext cx="5954233" cy="6858000"/>
          </a:xfrm>
          <a:prstGeom prst="rect">
            <a:avLst/>
          </a:prstGeom>
        </p:spPr>
      </p:pic>
      <p:sp>
        <p:nvSpPr>
          <p:cNvPr id="3" name="Text Placeholder 2">
            <a:extLst>
              <a:ext uri="{FF2B5EF4-FFF2-40B4-BE49-F238E27FC236}">
                <a16:creationId xmlns:a16="http://schemas.microsoft.com/office/drawing/2014/main" id="{2CE9320B-A157-493E-8534-FAAF907F3F0C}"/>
              </a:ext>
            </a:extLst>
          </p:cNvPr>
          <p:cNvSpPr>
            <a:spLocks noGrp="1"/>
          </p:cNvSpPr>
          <p:nvPr>
            <p:ph type="body" sz="quarter" idx="10" hasCustomPrompt="1"/>
          </p:nvPr>
        </p:nvSpPr>
        <p:spPr>
          <a:xfrm>
            <a:off x="7262035" y="1949569"/>
            <a:ext cx="4603437" cy="2958861"/>
          </a:xfrm>
        </p:spPr>
        <p:txBody>
          <a:bodyPr anchor="ctr">
            <a:noAutofit/>
          </a:bodyPr>
          <a:lstStyle>
            <a:lvl1pPr marL="0" indent="0">
              <a:buNone/>
              <a:defRPr sz="7200" b="1">
                <a:latin typeface="Arial" panose="020B0604020202020204" pitchFamily="34" charset="0"/>
                <a:cs typeface="Arial" panose="020B0604020202020204" pitchFamily="34" charset="0"/>
              </a:defRPr>
            </a:lvl1pPr>
          </a:lstStyle>
          <a:p>
            <a:pPr lvl="0"/>
            <a:r>
              <a:rPr lang="en-US"/>
              <a:t>Q&amp;A</a:t>
            </a:r>
          </a:p>
        </p:txBody>
      </p:sp>
    </p:spTree>
    <p:extLst>
      <p:ext uri="{BB962C8B-B14F-4D97-AF65-F5344CB8AC3E}">
        <p14:creationId xmlns:p14="http://schemas.microsoft.com/office/powerpoint/2010/main" val="312692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2FF54-BA11-4C3C-83F9-DF7C544CC0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163" b="802"/>
          <a:stretch/>
        </p:blipFill>
        <p:spPr>
          <a:xfrm>
            <a:off x="0" y="1"/>
            <a:ext cx="5954233" cy="6858000"/>
          </a:xfrm>
          <a:prstGeom prst="rect">
            <a:avLst/>
          </a:prstGeom>
        </p:spPr>
      </p:pic>
      <p:sp>
        <p:nvSpPr>
          <p:cNvPr id="3" name="Text Placeholder 2">
            <a:extLst>
              <a:ext uri="{FF2B5EF4-FFF2-40B4-BE49-F238E27FC236}">
                <a16:creationId xmlns:a16="http://schemas.microsoft.com/office/drawing/2014/main" id="{2CE9320B-A157-493E-8534-FAAF907F3F0C}"/>
              </a:ext>
            </a:extLst>
          </p:cNvPr>
          <p:cNvSpPr>
            <a:spLocks noGrp="1"/>
          </p:cNvSpPr>
          <p:nvPr>
            <p:ph type="body" sz="quarter" idx="10" hasCustomPrompt="1"/>
          </p:nvPr>
        </p:nvSpPr>
        <p:spPr>
          <a:xfrm>
            <a:off x="7262035" y="2311880"/>
            <a:ext cx="4603437" cy="690114"/>
          </a:xfrm>
        </p:spPr>
        <p:txBody>
          <a:bodyPr anchor="ctr">
            <a:noAutofit/>
          </a:bodyPr>
          <a:lstStyle>
            <a:lvl1pPr marL="0" indent="0">
              <a:buNone/>
              <a:defRPr sz="4400" b="1">
                <a:latin typeface="Arial" panose="020B0604020202020204" pitchFamily="34" charset="0"/>
                <a:cs typeface="Arial" panose="020B0604020202020204" pitchFamily="34" charset="0"/>
              </a:defRPr>
            </a:lvl1pPr>
          </a:lstStyle>
          <a:p>
            <a:pPr lvl="0"/>
            <a:r>
              <a:rPr lang="en-US"/>
              <a:t>Contact</a:t>
            </a:r>
          </a:p>
        </p:txBody>
      </p:sp>
      <p:sp>
        <p:nvSpPr>
          <p:cNvPr id="4" name="Text Placeholder 3">
            <a:extLst>
              <a:ext uri="{FF2B5EF4-FFF2-40B4-BE49-F238E27FC236}">
                <a16:creationId xmlns:a16="http://schemas.microsoft.com/office/drawing/2014/main" id="{111DF435-B4D7-4B5F-AA77-105488FC9486}"/>
              </a:ext>
            </a:extLst>
          </p:cNvPr>
          <p:cNvSpPr>
            <a:spLocks noGrp="1"/>
          </p:cNvSpPr>
          <p:nvPr>
            <p:ph type="body" sz="quarter" idx="11" hasCustomPrompt="1"/>
          </p:nvPr>
        </p:nvSpPr>
        <p:spPr>
          <a:xfrm>
            <a:off x="7261537" y="3157898"/>
            <a:ext cx="4603438" cy="1465861"/>
          </a:xfrm>
        </p:spPr>
        <p:txBody>
          <a:bodyPr>
            <a:noAutofit/>
          </a:bodyPr>
          <a:lstStyle>
            <a:lvl1pPr marL="0" indent="0">
              <a:buNone/>
              <a:defRPr sz="1800">
                <a:latin typeface="Arial" panose="020B0604020202020204" pitchFamily="34" charset="0"/>
                <a:cs typeface="Arial" panose="020B0604020202020204" pitchFamily="34" charset="0"/>
              </a:defRPr>
            </a:lvl1pPr>
          </a:lstStyle>
          <a:p>
            <a:pPr lvl="0"/>
            <a:r>
              <a:rPr lang="en-US"/>
              <a:t>Name</a:t>
            </a:r>
          </a:p>
          <a:p>
            <a:pPr lvl="0"/>
            <a:r>
              <a:rPr lang="en-US"/>
              <a:t>Title</a:t>
            </a:r>
          </a:p>
          <a:p>
            <a:pPr lvl="0"/>
            <a:r>
              <a:rPr lang="en-US"/>
              <a:t>Phone</a:t>
            </a:r>
          </a:p>
          <a:p>
            <a:pPr lvl="0"/>
            <a:r>
              <a:rPr lang="en-US"/>
              <a:t>Email</a:t>
            </a:r>
          </a:p>
        </p:txBody>
      </p:sp>
    </p:spTree>
    <p:extLst>
      <p:ext uri="{BB962C8B-B14F-4D97-AF65-F5344CB8AC3E}">
        <p14:creationId xmlns:p14="http://schemas.microsoft.com/office/powerpoint/2010/main" val="3434885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267D-C0A4-49A9-856A-E58711B78D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AB59C5-CBCE-4457-B593-9D2594DD1D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D1D46-C3CE-44DB-B366-0DD805B1068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92C1F89-1B89-45FF-BC2E-A1D26A714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CEE53-3D53-41FE-AB99-04F58C4F2AC3}"/>
              </a:ext>
            </a:extLst>
          </p:cNvPr>
          <p:cNvSpPr>
            <a:spLocks noGrp="1"/>
          </p:cNvSpPr>
          <p:nvPr>
            <p:ph type="sldNum" sz="quarter" idx="12"/>
          </p:nvPr>
        </p:nvSpPr>
        <p:spPr/>
        <p:txBody>
          <a:bodyPr/>
          <a:lstStyle/>
          <a:p>
            <a:fld id="{59471AA8-40C0-4F57-87B1-72E89E78A1F5}" type="slidenum">
              <a:rPr lang="en-US" smtClean="0"/>
              <a:t>‹#›</a:t>
            </a:fld>
            <a:endParaRPr lang="en-US"/>
          </a:p>
        </p:txBody>
      </p:sp>
    </p:spTree>
    <p:extLst>
      <p:ext uri="{BB962C8B-B14F-4D97-AF65-F5344CB8AC3E}">
        <p14:creationId xmlns:p14="http://schemas.microsoft.com/office/powerpoint/2010/main" val="1139065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2CE95-D41C-49C0-B0B1-77B163CD6B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0DF102-E8F9-4DEC-9740-684219D300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F399-E988-4AB3-B15A-4D95E676C4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2A5C960-D3F5-4368-A3D8-3F2616380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D60BA-F524-4F9E-B744-49E0C85FFEA4}"/>
              </a:ext>
            </a:extLst>
          </p:cNvPr>
          <p:cNvSpPr>
            <a:spLocks noGrp="1"/>
          </p:cNvSpPr>
          <p:nvPr>
            <p:ph type="sldNum" sz="quarter" idx="12"/>
          </p:nvPr>
        </p:nvSpPr>
        <p:spPr/>
        <p:txBody>
          <a:bodyPr/>
          <a:lstStyle/>
          <a:p>
            <a:fld id="{59471AA8-40C0-4F57-87B1-72E89E78A1F5}" type="slidenum">
              <a:rPr lang="en-US" smtClean="0"/>
              <a:t>‹#›</a:t>
            </a:fld>
            <a:endParaRPr lang="en-US"/>
          </a:p>
        </p:txBody>
      </p:sp>
    </p:spTree>
    <p:extLst>
      <p:ext uri="{BB962C8B-B14F-4D97-AF65-F5344CB8AC3E}">
        <p14:creationId xmlns:p14="http://schemas.microsoft.com/office/powerpoint/2010/main" val="1224995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F2EDBF3-398D-4FF9-8A8B-BE5862FFAAE4}"/>
              </a:ext>
            </a:extLst>
          </p:cNvPr>
          <p:cNvSpPr>
            <a:spLocks noGrp="1"/>
          </p:cNvSpPr>
          <p:nvPr>
            <p:ph type="title" hasCustomPrompt="1"/>
          </p:nvPr>
        </p:nvSpPr>
        <p:spPr>
          <a:xfrm>
            <a:off x="570843" y="321684"/>
            <a:ext cx="10782957" cy="307777"/>
          </a:xfrm>
        </p:spPr>
        <p:txBody>
          <a:bodyPr>
            <a:normAutofit/>
          </a:bodyPr>
          <a:lstStyle>
            <a:lvl1pPr>
              <a:defRPr sz="1400">
                <a:solidFill>
                  <a:srgbClr val="414042"/>
                </a:solidFill>
                <a:latin typeface="Arial" panose="020B0604020202020204" pitchFamily="34" charset="0"/>
                <a:cs typeface="Arial" panose="020B0604020202020204" pitchFamily="34" charset="0"/>
              </a:defRPr>
            </a:lvl1pPr>
          </a:lstStyle>
          <a:p>
            <a:r>
              <a:rPr lang="en-US"/>
              <a:t>TEXT (OPTIONAL)</a:t>
            </a:r>
          </a:p>
        </p:txBody>
      </p:sp>
      <p:sp>
        <p:nvSpPr>
          <p:cNvPr id="15" name="Text Placeholder 10">
            <a:extLst>
              <a:ext uri="{FF2B5EF4-FFF2-40B4-BE49-F238E27FC236}">
                <a16:creationId xmlns:a16="http://schemas.microsoft.com/office/drawing/2014/main" id="{933F4EE9-4B55-486B-95B9-91D2B61CA1BC}"/>
              </a:ext>
            </a:extLst>
          </p:cNvPr>
          <p:cNvSpPr>
            <a:spLocks noGrp="1"/>
          </p:cNvSpPr>
          <p:nvPr>
            <p:ph type="body" sz="quarter" idx="10" hasCustomPrompt="1"/>
          </p:nvPr>
        </p:nvSpPr>
        <p:spPr>
          <a:xfrm>
            <a:off x="570843" y="638440"/>
            <a:ext cx="10782957" cy="554037"/>
          </a:xfrm>
        </p:spPr>
        <p:txBody>
          <a:bodyPr>
            <a:noAutofit/>
          </a:bodyPr>
          <a:lstStyle>
            <a:lvl1pPr marL="0" indent="0">
              <a:buNone/>
              <a:defRPr sz="3600" b="1">
                <a:latin typeface="Arial" panose="020B0604020202020204" pitchFamily="34" charset="0"/>
                <a:cs typeface="Arial" panose="020B0604020202020204" pitchFamily="34" charset="0"/>
              </a:defRPr>
            </a:lvl1pPr>
          </a:lstStyle>
          <a:p>
            <a:pPr lvl="0"/>
            <a:r>
              <a:rPr lang="en-US"/>
              <a:t>Slide Title</a:t>
            </a:r>
          </a:p>
        </p:txBody>
      </p:sp>
      <p:sp>
        <p:nvSpPr>
          <p:cNvPr id="16" name="Text Placeholder 12">
            <a:extLst>
              <a:ext uri="{FF2B5EF4-FFF2-40B4-BE49-F238E27FC236}">
                <a16:creationId xmlns:a16="http://schemas.microsoft.com/office/drawing/2014/main" id="{8C24786E-C08B-4736-A42C-B85AA65A79C8}"/>
              </a:ext>
            </a:extLst>
          </p:cNvPr>
          <p:cNvSpPr>
            <a:spLocks noGrp="1"/>
          </p:cNvSpPr>
          <p:nvPr>
            <p:ph type="body" sz="quarter" idx="11" hasCustomPrompt="1"/>
          </p:nvPr>
        </p:nvSpPr>
        <p:spPr>
          <a:xfrm>
            <a:off x="570843" y="1830340"/>
            <a:ext cx="10782957" cy="4389220"/>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Body text 18pt</a:t>
            </a:r>
          </a:p>
        </p:txBody>
      </p:sp>
      <p:sp>
        <p:nvSpPr>
          <p:cNvPr id="7" name="Slide Number Placeholder 5">
            <a:extLst>
              <a:ext uri="{FF2B5EF4-FFF2-40B4-BE49-F238E27FC236}">
                <a16:creationId xmlns:a16="http://schemas.microsoft.com/office/drawing/2014/main" id="{E04D089D-0A64-40E3-B1EB-52662DF7292A}"/>
              </a:ext>
            </a:extLst>
          </p:cNvPr>
          <p:cNvSpPr>
            <a:spLocks noGrp="1"/>
          </p:cNvSpPr>
          <p:nvPr>
            <p:ph type="sldNum" sz="quarter" idx="12"/>
          </p:nvPr>
        </p:nvSpPr>
        <p:spPr>
          <a:xfrm>
            <a:off x="11466094" y="6356350"/>
            <a:ext cx="453189" cy="365125"/>
          </a:xfrm>
        </p:spPr>
        <p:txBody>
          <a:bodyPr/>
          <a:lstStyle>
            <a:lvl1pPr algn="ctr">
              <a:defRPr sz="1000">
                <a:latin typeface="Arial" panose="020B0604020202020204" pitchFamily="34" charset="0"/>
                <a:cs typeface="Arial" panose="020B0604020202020204" pitchFamily="34" charset="0"/>
              </a:defRPr>
            </a:lvl1pPr>
          </a:lstStyle>
          <a:p>
            <a:fld id="{59471AA8-40C0-4F57-87B1-72E89E78A1F5}" type="slidenum">
              <a:rPr lang="en-US" smtClean="0"/>
              <a:pPr/>
              <a:t>‹#›</a:t>
            </a:fld>
            <a:endParaRPr lang="en-US"/>
          </a:p>
        </p:txBody>
      </p:sp>
      <p:pic>
        <p:nvPicPr>
          <p:cNvPr id="9" name="Picture 8">
            <a:extLst>
              <a:ext uri="{FF2B5EF4-FFF2-40B4-BE49-F238E27FC236}">
                <a16:creationId xmlns:a16="http://schemas.microsoft.com/office/drawing/2014/main" id="{69A96743-3A32-40B9-91C9-7FC8A04EA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474" y="6435349"/>
            <a:ext cx="886326" cy="207126"/>
          </a:xfrm>
          <a:prstGeom prst="rect">
            <a:avLst/>
          </a:prstGeom>
        </p:spPr>
      </p:pic>
    </p:spTree>
    <p:extLst>
      <p:ext uri="{BB962C8B-B14F-4D97-AF65-F5344CB8AC3E}">
        <p14:creationId xmlns:p14="http://schemas.microsoft.com/office/powerpoint/2010/main" val="329990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EFA714-13D6-48E0-A427-8D985DE93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71" y="0"/>
            <a:ext cx="12094257" cy="6858000"/>
          </a:xfrm>
          <a:prstGeom prst="rect">
            <a:avLst/>
          </a:prstGeom>
        </p:spPr>
      </p:pic>
      <p:sp>
        <p:nvSpPr>
          <p:cNvPr id="7" name="Text Placeholder 18">
            <a:extLst>
              <a:ext uri="{FF2B5EF4-FFF2-40B4-BE49-F238E27FC236}">
                <a16:creationId xmlns:a16="http://schemas.microsoft.com/office/drawing/2014/main" id="{E4D4A464-1DB9-428B-8B73-F6F0EF96A894}"/>
              </a:ext>
            </a:extLst>
          </p:cNvPr>
          <p:cNvSpPr>
            <a:spLocks noGrp="1"/>
          </p:cNvSpPr>
          <p:nvPr>
            <p:ph type="body" sz="quarter" idx="10" hasCustomPrompt="1"/>
          </p:nvPr>
        </p:nvSpPr>
        <p:spPr>
          <a:xfrm>
            <a:off x="3899140" y="1703376"/>
            <a:ext cx="7841411" cy="1177848"/>
          </a:xfrm>
          <a:noFill/>
        </p:spPr>
        <p:txBody>
          <a:bodyPr>
            <a:noAutofit/>
          </a:bodyPr>
          <a:lstStyle>
            <a:lvl1pPr marL="0" indent="0">
              <a:buNone/>
              <a:defRPr sz="3600" b="1">
                <a:solidFill>
                  <a:srgbClr val="414042"/>
                </a:solidFill>
                <a:latin typeface="Arial" panose="020B0604020202020204" pitchFamily="34" charset="0"/>
                <a:cs typeface="Arial" panose="020B0604020202020204" pitchFamily="34" charset="0"/>
              </a:defRPr>
            </a:lvl1pPr>
          </a:lstStyle>
          <a:p>
            <a:pPr lvl="0"/>
            <a:r>
              <a:rPr lang="en-US"/>
              <a:t>Presentation Title (Title Case 36pt)</a:t>
            </a:r>
          </a:p>
        </p:txBody>
      </p:sp>
      <p:sp>
        <p:nvSpPr>
          <p:cNvPr id="8" name="Text Placeholder 26">
            <a:extLst>
              <a:ext uri="{FF2B5EF4-FFF2-40B4-BE49-F238E27FC236}">
                <a16:creationId xmlns:a16="http://schemas.microsoft.com/office/drawing/2014/main" id="{B95FBB3A-DB3A-42C5-A374-23C76801E273}"/>
              </a:ext>
            </a:extLst>
          </p:cNvPr>
          <p:cNvSpPr>
            <a:spLocks noGrp="1"/>
          </p:cNvSpPr>
          <p:nvPr>
            <p:ph type="body" sz="quarter" idx="11" hasCustomPrompt="1"/>
          </p:nvPr>
        </p:nvSpPr>
        <p:spPr>
          <a:xfrm>
            <a:off x="3899141" y="2903538"/>
            <a:ext cx="7841410" cy="688173"/>
          </a:xfrm>
          <a:noFill/>
        </p:spPr>
        <p:txBody>
          <a:bodyPr>
            <a:normAutofit/>
          </a:bodyPr>
          <a:lstStyle>
            <a:lvl1pPr marL="0" indent="0">
              <a:buNone/>
              <a:defRPr sz="2000" b="1">
                <a:solidFill>
                  <a:srgbClr val="414042"/>
                </a:solidFill>
                <a:latin typeface="Arial" panose="020B0604020202020204" pitchFamily="34" charset="0"/>
                <a:cs typeface="Arial" panose="020B0604020202020204" pitchFamily="34" charset="0"/>
              </a:defRPr>
            </a:lvl1pPr>
          </a:lstStyle>
          <a:p>
            <a:pPr lvl="0"/>
            <a:r>
              <a:rPr lang="en-US"/>
              <a:t>Presentation subtitle (Sentence case 20pt)</a:t>
            </a:r>
          </a:p>
        </p:txBody>
      </p:sp>
      <p:sp>
        <p:nvSpPr>
          <p:cNvPr id="9" name="Text Placeholder 28">
            <a:extLst>
              <a:ext uri="{FF2B5EF4-FFF2-40B4-BE49-F238E27FC236}">
                <a16:creationId xmlns:a16="http://schemas.microsoft.com/office/drawing/2014/main" id="{0A8F2928-29B2-43D6-8E9E-0FAC8325242D}"/>
              </a:ext>
            </a:extLst>
          </p:cNvPr>
          <p:cNvSpPr>
            <a:spLocks noGrp="1"/>
          </p:cNvSpPr>
          <p:nvPr>
            <p:ph type="body" sz="quarter" idx="12" hasCustomPrompt="1"/>
          </p:nvPr>
        </p:nvSpPr>
        <p:spPr>
          <a:xfrm>
            <a:off x="3899140" y="4428407"/>
            <a:ext cx="7841410" cy="633678"/>
          </a:xfrm>
        </p:spPr>
        <p:txBody>
          <a:bodyPr>
            <a:normAutofit/>
          </a:bodyPr>
          <a:lstStyle>
            <a:lvl1pPr marL="0" indent="0">
              <a:lnSpc>
                <a:spcPct val="100000"/>
              </a:lnSpc>
              <a:spcBef>
                <a:spcPts val="0"/>
              </a:spcBef>
              <a:buNone/>
              <a:defRPr sz="1800" b="0">
                <a:solidFill>
                  <a:schemeClr val="tx1"/>
                </a:solidFill>
                <a:latin typeface="Arial" panose="020B0604020202020204" pitchFamily="34" charset="0"/>
                <a:cs typeface="Arial" panose="020B0604020202020204" pitchFamily="34" charset="0"/>
              </a:defRPr>
            </a:lvl1pPr>
          </a:lstStyle>
          <a:p>
            <a:pPr lvl="0"/>
            <a:r>
              <a:rPr lang="en-US"/>
              <a:t>Presenter Name/Title/Office (18pt)</a:t>
            </a:r>
          </a:p>
        </p:txBody>
      </p:sp>
      <p:sp>
        <p:nvSpPr>
          <p:cNvPr id="10" name="Text Placeholder 30">
            <a:extLst>
              <a:ext uri="{FF2B5EF4-FFF2-40B4-BE49-F238E27FC236}">
                <a16:creationId xmlns:a16="http://schemas.microsoft.com/office/drawing/2014/main" id="{C6D67040-F8DD-4663-BEE8-EE672B71A25E}"/>
              </a:ext>
            </a:extLst>
          </p:cNvPr>
          <p:cNvSpPr>
            <a:spLocks noGrp="1"/>
          </p:cNvSpPr>
          <p:nvPr>
            <p:ph type="body" sz="quarter" idx="13" hasCustomPrompt="1"/>
          </p:nvPr>
        </p:nvSpPr>
        <p:spPr>
          <a:xfrm>
            <a:off x="3899140" y="5289997"/>
            <a:ext cx="7841410" cy="302013"/>
          </a:xfrm>
        </p:spPr>
        <p:txBody>
          <a:bodyPr>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r>
              <a:rPr lang="en-US"/>
              <a:t>Date (month dd, </a:t>
            </a:r>
            <a:r>
              <a:rPr lang="en-US" err="1"/>
              <a:t>yyyy</a:t>
            </a:r>
            <a:r>
              <a:rPr lang="en-US"/>
              <a:t> 14pt)</a:t>
            </a:r>
          </a:p>
        </p:txBody>
      </p:sp>
      <p:sp>
        <p:nvSpPr>
          <p:cNvPr id="14" name="Rectangle 13">
            <a:extLst>
              <a:ext uri="{FF2B5EF4-FFF2-40B4-BE49-F238E27FC236}">
                <a16:creationId xmlns:a16="http://schemas.microsoft.com/office/drawing/2014/main" id="{EB8A09E1-9F69-4A1A-80BC-24E8CB88E152}"/>
              </a:ext>
            </a:extLst>
          </p:cNvPr>
          <p:cNvSpPr/>
          <p:nvPr userDrawn="1"/>
        </p:nvSpPr>
        <p:spPr>
          <a:xfrm>
            <a:off x="3786995" y="3973483"/>
            <a:ext cx="2544793" cy="73152"/>
          </a:xfrm>
          <a:prstGeom prst="rect">
            <a:avLst/>
          </a:prstGeom>
          <a:solidFill>
            <a:srgbClr val="22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93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CB4D15-412F-4DD5-8B6D-A052B8FD64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65"/>
          <a:stretch/>
        </p:blipFill>
        <p:spPr>
          <a:xfrm>
            <a:off x="0" y="0"/>
            <a:ext cx="12192000" cy="6858000"/>
          </a:xfrm>
          <a:prstGeom prst="rect">
            <a:avLst/>
          </a:prstGeom>
        </p:spPr>
      </p:pic>
      <p:sp>
        <p:nvSpPr>
          <p:cNvPr id="7" name="Text Placeholder 18">
            <a:extLst>
              <a:ext uri="{FF2B5EF4-FFF2-40B4-BE49-F238E27FC236}">
                <a16:creationId xmlns:a16="http://schemas.microsoft.com/office/drawing/2014/main" id="{E4D4A464-1DB9-428B-8B73-F6F0EF96A894}"/>
              </a:ext>
            </a:extLst>
          </p:cNvPr>
          <p:cNvSpPr>
            <a:spLocks noGrp="1"/>
          </p:cNvSpPr>
          <p:nvPr>
            <p:ph type="body" sz="quarter" idx="10" hasCustomPrompt="1"/>
          </p:nvPr>
        </p:nvSpPr>
        <p:spPr>
          <a:xfrm>
            <a:off x="1957370" y="2450104"/>
            <a:ext cx="8277260" cy="1243316"/>
          </a:xfrm>
          <a:noFill/>
        </p:spPr>
        <p:txBody>
          <a:bodyPr>
            <a:noAutofit/>
          </a:bodyPr>
          <a:lstStyle>
            <a:lvl1pPr marL="0" indent="0" algn="ctr">
              <a:buNone/>
              <a:defRPr sz="3600" b="1">
                <a:solidFill>
                  <a:schemeClr val="tx1"/>
                </a:solidFill>
                <a:latin typeface="Arial" panose="020B0604020202020204" pitchFamily="34" charset="0"/>
                <a:cs typeface="Arial" panose="020B0604020202020204" pitchFamily="34" charset="0"/>
              </a:defRPr>
            </a:lvl1pPr>
          </a:lstStyle>
          <a:p>
            <a:pPr lvl="0"/>
            <a:r>
              <a:rPr lang="en-US"/>
              <a:t>Presentation Title (Title Case 36pt)</a:t>
            </a:r>
          </a:p>
        </p:txBody>
      </p:sp>
      <p:sp>
        <p:nvSpPr>
          <p:cNvPr id="8" name="Text Placeholder 26">
            <a:extLst>
              <a:ext uri="{FF2B5EF4-FFF2-40B4-BE49-F238E27FC236}">
                <a16:creationId xmlns:a16="http://schemas.microsoft.com/office/drawing/2014/main" id="{B95FBB3A-DB3A-42C5-A374-23C76801E273}"/>
              </a:ext>
            </a:extLst>
          </p:cNvPr>
          <p:cNvSpPr>
            <a:spLocks noGrp="1"/>
          </p:cNvSpPr>
          <p:nvPr>
            <p:ph type="body" sz="quarter" idx="11" hasCustomPrompt="1"/>
          </p:nvPr>
        </p:nvSpPr>
        <p:spPr>
          <a:xfrm>
            <a:off x="1957369" y="3677485"/>
            <a:ext cx="8277259" cy="423857"/>
          </a:xfrm>
          <a:noFill/>
        </p:spPr>
        <p:txBody>
          <a:bodyPr>
            <a:normAutofit/>
          </a:bodyPr>
          <a:lstStyle>
            <a:lvl1pPr marL="0" indent="0" algn="ctr">
              <a:buNone/>
              <a:defRPr sz="2000" b="1">
                <a:solidFill>
                  <a:schemeClr val="tx1"/>
                </a:solidFill>
                <a:latin typeface="Arial" panose="020B0604020202020204" pitchFamily="34" charset="0"/>
                <a:cs typeface="Arial" panose="020B0604020202020204" pitchFamily="34" charset="0"/>
              </a:defRPr>
            </a:lvl1pPr>
          </a:lstStyle>
          <a:p>
            <a:pPr lvl="0"/>
            <a:r>
              <a:rPr lang="en-US"/>
              <a:t>Presentation subtitle (Sentence case 20pt)</a:t>
            </a:r>
          </a:p>
        </p:txBody>
      </p:sp>
      <p:sp>
        <p:nvSpPr>
          <p:cNvPr id="9" name="Text Placeholder 28">
            <a:extLst>
              <a:ext uri="{FF2B5EF4-FFF2-40B4-BE49-F238E27FC236}">
                <a16:creationId xmlns:a16="http://schemas.microsoft.com/office/drawing/2014/main" id="{0A8F2928-29B2-43D6-8E9E-0FAC8325242D}"/>
              </a:ext>
            </a:extLst>
          </p:cNvPr>
          <p:cNvSpPr>
            <a:spLocks noGrp="1"/>
          </p:cNvSpPr>
          <p:nvPr>
            <p:ph type="body" sz="quarter" idx="12" hasCustomPrompt="1"/>
          </p:nvPr>
        </p:nvSpPr>
        <p:spPr>
          <a:xfrm>
            <a:off x="1957369" y="4393186"/>
            <a:ext cx="8277259" cy="668900"/>
          </a:xfrm>
        </p:spPr>
        <p:txBody>
          <a:bodyPr>
            <a:normAutofit/>
          </a:bodyPr>
          <a:lstStyle>
            <a:lvl1pPr marL="0" indent="0" algn="ctr">
              <a:lnSpc>
                <a:spcPct val="100000"/>
              </a:lnSpc>
              <a:spcBef>
                <a:spcPts val="0"/>
              </a:spcBef>
              <a:buNone/>
              <a:defRPr sz="1800" b="0">
                <a:solidFill>
                  <a:schemeClr val="tx1"/>
                </a:solidFill>
                <a:latin typeface="Arial" panose="020B0604020202020204" pitchFamily="34" charset="0"/>
                <a:cs typeface="Arial" panose="020B0604020202020204" pitchFamily="34" charset="0"/>
              </a:defRPr>
            </a:lvl1pPr>
          </a:lstStyle>
          <a:p>
            <a:pPr lvl="0"/>
            <a:r>
              <a:rPr lang="en-US"/>
              <a:t>Presenter Name/Title/Office (18pt)</a:t>
            </a:r>
          </a:p>
        </p:txBody>
      </p:sp>
      <p:sp>
        <p:nvSpPr>
          <p:cNvPr id="10" name="Text Placeholder 30">
            <a:extLst>
              <a:ext uri="{FF2B5EF4-FFF2-40B4-BE49-F238E27FC236}">
                <a16:creationId xmlns:a16="http://schemas.microsoft.com/office/drawing/2014/main" id="{C6D67040-F8DD-4663-BEE8-EE672B71A25E}"/>
              </a:ext>
            </a:extLst>
          </p:cNvPr>
          <p:cNvSpPr>
            <a:spLocks noGrp="1"/>
          </p:cNvSpPr>
          <p:nvPr>
            <p:ph type="body" sz="quarter" idx="13" hasCustomPrompt="1"/>
          </p:nvPr>
        </p:nvSpPr>
        <p:spPr>
          <a:xfrm>
            <a:off x="1957369" y="5273212"/>
            <a:ext cx="8277259" cy="318799"/>
          </a:xfrm>
        </p:spPr>
        <p:txBody>
          <a:bodyPr>
            <a:noAutofit/>
          </a:bodyPr>
          <a:lstStyle>
            <a:lvl1pPr marL="0" indent="0" algn="ctr">
              <a:buNone/>
              <a:defRPr sz="1400">
                <a:solidFill>
                  <a:schemeClr val="tx1"/>
                </a:solidFill>
                <a:latin typeface="Arial" panose="020B0604020202020204" pitchFamily="34" charset="0"/>
                <a:cs typeface="Arial" panose="020B0604020202020204" pitchFamily="34" charset="0"/>
              </a:defRPr>
            </a:lvl1pPr>
          </a:lstStyle>
          <a:p>
            <a:pPr lvl="0"/>
            <a:r>
              <a:rPr lang="en-US"/>
              <a:t>Date (month dd, </a:t>
            </a:r>
            <a:r>
              <a:rPr lang="en-US" err="1"/>
              <a:t>yyyy</a:t>
            </a:r>
            <a:r>
              <a:rPr lang="en-US"/>
              <a:t> 14pt)</a:t>
            </a:r>
          </a:p>
        </p:txBody>
      </p:sp>
    </p:spTree>
    <p:extLst>
      <p:ext uri="{BB962C8B-B14F-4D97-AF65-F5344CB8AC3E}">
        <p14:creationId xmlns:p14="http://schemas.microsoft.com/office/powerpoint/2010/main" val="92680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F2EDBF3-398D-4FF9-8A8B-BE5862FFAAE4}"/>
              </a:ext>
            </a:extLst>
          </p:cNvPr>
          <p:cNvSpPr>
            <a:spLocks noGrp="1"/>
          </p:cNvSpPr>
          <p:nvPr>
            <p:ph type="title" hasCustomPrompt="1"/>
          </p:nvPr>
        </p:nvSpPr>
        <p:spPr>
          <a:xfrm>
            <a:off x="570843" y="321684"/>
            <a:ext cx="10782957" cy="307777"/>
          </a:xfrm>
        </p:spPr>
        <p:txBody>
          <a:bodyPr>
            <a:normAutofit/>
          </a:bodyPr>
          <a:lstStyle>
            <a:lvl1pPr>
              <a:defRPr sz="1400">
                <a:solidFill>
                  <a:srgbClr val="414042"/>
                </a:solidFill>
                <a:latin typeface="Arial" panose="020B0604020202020204" pitchFamily="34" charset="0"/>
                <a:cs typeface="Arial" panose="020B0604020202020204" pitchFamily="34" charset="0"/>
              </a:defRPr>
            </a:lvl1pPr>
          </a:lstStyle>
          <a:p>
            <a:r>
              <a:rPr lang="en-US"/>
              <a:t>TEXT (OPTIONAL)</a:t>
            </a:r>
          </a:p>
        </p:txBody>
      </p:sp>
      <p:sp>
        <p:nvSpPr>
          <p:cNvPr id="15" name="Text Placeholder 10">
            <a:extLst>
              <a:ext uri="{FF2B5EF4-FFF2-40B4-BE49-F238E27FC236}">
                <a16:creationId xmlns:a16="http://schemas.microsoft.com/office/drawing/2014/main" id="{933F4EE9-4B55-486B-95B9-91D2B61CA1BC}"/>
              </a:ext>
            </a:extLst>
          </p:cNvPr>
          <p:cNvSpPr>
            <a:spLocks noGrp="1"/>
          </p:cNvSpPr>
          <p:nvPr>
            <p:ph type="body" sz="quarter" idx="10" hasCustomPrompt="1"/>
          </p:nvPr>
        </p:nvSpPr>
        <p:spPr>
          <a:xfrm>
            <a:off x="570843" y="638440"/>
            <a:ext cx="10782957" cy="554037"/>
          </a:xfrm>
        </p:spPr>
        <p:txBody>
          <a:bodyPr>
            <a:noAutofit/>
          </a:bodyPr>
          <a:lstStyle>
            <a:lvl1pPr marL="0" indent="0">
              <a:buNone/>
              <a:defRPr sz="3600" b="1">
                <a:latin typeface="Arial" panose="020B0604020202020204" pitchFamily="34" charset="0"/>
                <a:cs typeface="Arial" panose="020B0604020202020204" pitchFamily="34" charset="0"/>
              </a:defRPr>
            </a:lvl1pPr>
          </a:lstStyle>
          <a:p>
            <a:pPr lvl="0"/>
            <a:r>
              <a:rPr lang="en-US"/>
              <a:t>Slide Title</a:t>
            </a:r>
          </a:p>
        </p:txBody>
      </p:sp>
      <p:sp>
        <p:nvSpPr>
          <p:cNvPr id="16" name="Text Placeholder 12">
            <a:extLst>
              <a:ext uri="{FF2B5EF4-FFF2-40B4-BE49-F238E27FC236}">
                <a16:creationId xmlns:a16="http://schemas.microsoft.com/office/drawing/2014/main" id="{8C24786E-C08B-4736-A42C-B85AA65A79C8}"/>
              </a:ext>
            </a:extLst>
          </p:cNvPr>
          <p:cNvSpPr>
            <a:spLocks noGrp="1"/>
          </p:cNvSpPr>
          <p:nvPr>
            <p:ph type="body" sz="quarter" idx="11" hasCustomPrompt="1"/>
          </p:nvPr>
        </p:nvSpPr>
        <p:spPr>
          <a:xfrm>
            <a:off x="570843" y="1830340"/>
            <a:ext cx="10782957" cy="4389220"/>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Body text 18pt</a:t>
            </a:r>
          </a:p>
        </p:txBody>
      </p:sp>
      <p:sp>
        <p:nvSpPr>
          <p:cNvPr id="7" name="Slide Number Placeholder 5">
            <a:extLst>
              <a:ext uri="{FF2B5EF4-FFF2-40B4-BE49-F238E27FC236}">
                <a16:creationId xmlns:a16="http://schemas.microsoft.com/office/drawing/2014/main" id="{E04D089D-0A64-40E3-B1EB-52662DF7292A}"/>
              </a:ext>
            </a:extLst>
          </p:cNvPr>
          <p:cNvSpPr>
            <a:spLocks noGrp="1"/>
          </p:cNvSpPr>
          <p:nvPr>
            <p:ph type="sldNum" sz="quarter" idx="12"/>
          </p:nvPr>
        </p:nvSpPr>
        <p:spPr>
          <a:xfrm>
            <a:off x="11466094" y="6356350"/>
            <a:ext cx="453189" cy="365125"/>
          </a:xfrm>
        </p:spPr>
        <p:txBody>
          <a:bodyPr/>
          <a:lstStyle>
            <a:lvl1pPr algn="ctr">
              <a:defRPr sz="1000">
                <a:latin typeface="Arial" panose="020B0604020202020204" pitchFamily="34" charset="0"/>
                <a:cs typeface="Arial" panose="020B0604020202020204" pitchFamily="34" charset="0"/>
              </a:defRPr>
            </a:lvl1pPr>
          </a:lstStyle>
          <a:p>
            <a:fld id="{59471AA8-40C0-4F57-87B1-72E89E78A1F5}" type="slidenum">
              <a:rPr lang="en-US" smtClean="0"/>
              <a:pPr/>
              <a:t>‹#›</a:t>
            </a:fld>
            <a:endParaRPr lang="en-US"/>
          </a:p>
        </p:txBody>
      </p:sp>
      <p:pic>
        <p:nvPicPr>
          <p:cNvPr id="9" name="Picture 8">
            <a:extLst>
              <a:ext uri="{FF2B5EF4-FFF2-40B4-BE49-F238E27FC236}">
                <a16:creationId xmlns:a16="http://schemas.microsoft.com/office/drawing/2014/main" id="{69A96743-3A32-40B9-91C9-7FC8A04EA5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7474" y="6435349"/>
            <a:ext cx="886326" cy="207126"/>
          </a:xfrm>
          <a:prstGeom prst="rect">
            <a:avLst/>
          </a:prstGeom>
        </p:spPr>
      </p:pic>
    </p:spTree>
    <p:extLst>
      <p:ext uri="{BB962C8B-B14F-4D97-AF65-F5344CB8AC3E}">
        <p14:creationId xmlns:p14="http://schemas.microsoft.com/office/powerpoint/2010/main" val="249865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3535-565A-4DA9-A2B1-8816E8C5DF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61F54D-05BB-449E-9C26-51AC1AF78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BA74D9-0E29-468B-9052-1FBE5A1D1A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590CB66-DEC6-4EF7-8E0E-52BC6F1D2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908F5-2554-41A4-85C9-0C4B50E1AB55}"/>
              </a:ext>
            </a:extLst>
          </p:cNvPr>
          <p:cNvSpPr>
            <a:spLocks noGrp="1"/>
          </p:cNvSpPr>
          <p:nvPr>
            <p:ph type="sldNum" sz="quarter" idx="12"/>
          </p:nvPr>
        </p:nvSpPr>
        <p:spPr/>
        <p:txBody>
          <a:bodyPr/>
          <a:lstStyle/>
          <a:p>
            <a:fld id="{59471AA8-40C0-4F57-87B1-72E89E78A1F5}" type="slidenum">
              <a:rPr lang="en-US" smtClean="0"/>
              <a:t>‹#›</a:t>
            </a:fld>
            <a:endParaRPr lang="en-US"/>
          </a:p>
        </p:txBody>
      </p:sp>
    </p:spTree>
    <p:extLst>
      <p:ext uri="{BB962C8B-B14F-4D97-AF65-F5344CB8AC3E}">
        <p14:creationId xmlns:p14="http://schemas.microsoft.com/office/powerpoint/2010/main" val="24453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513F-B77A-491B-A3D8-514775A49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AD647-DC5B-474D-B95A-F5FA02DA4C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892C05-488E-435E-9CAC-6B78C3890F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4C5BE-DC36-49D3-A8FA-FB3A4A41011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7922B66-BA11-4200-8463-515D568C2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C0139A-882C-4529-9751-344F925ACE91}"/>
              </a:ext>
            </a:extLst>
          </p:cNvPr>
          <p:cNvSpPr>
            <a:spLocks noGrp="1"/>
          </p:cNvSpPr>
          <p:nvPr>
            <p:ph type="sldNum" sz="quarter" idx="12"/>
          </p:nvPr>
        </p:nvSpPr>
        <p:spPr/>
        <p:txBody>
          <a:bodyPr/>
          <a:lstStyle/>
          <a:p>
            <a:fld id="{59471AA8-40C0-4F57-87B1-72E89E78A1F5}" type="slidenum">
              <a:rPr lang="en-US" smtClean="0"/>
              <a:t>‹#›</a:t>
            </a:fld>
            <a:endParaRPr lang="en-US"/>
          </a:p>
        </p:txBody>
      </p:sp>
    </p:spTree>
    <p:extLst>
      <p:ext uri="{BB962C8B-B14F-4D97-AF65-F5344CB8AC3E}">
        <p14:creationId xmlns:p14="http://schemas.microsoft.com/office/powerpoint/2010/main" val="1770014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7AF-71D1-4961-8EA9-DCB46B7E88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C15A5F-6CAA-4C27-8212-1173A1115D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51E525-E973-45B1-BD89-CB7D510B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5DF23-14F7-48FB-864C-ADB3E96F7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809846-C3B2-4D34-9FD4-9ECC4E3E2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786F6-FE59-4C18-847F-6B001A396B3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645FC6F-23AB-45AE-9DC5-3E1F2C6369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665E5-EB33-4A6B-A3A3-C04D594E135C}"/>
              </a:ext>
            </a:extLst>
          </p:cNvPr>
          <p:cNvSpPr>
            <a:spLocks noGrp="1"/>
          </p:cNvSpPr>
          <p:nvPr>
            <p:ph type="sldNum" sz="quarter" idx="12"/>
          </p:nvPr>
        </p:nvSpPr>
        <p:spPr/>
        <p:txBody>
          <a:bodyPr/>
          <a:lstStyle/>
          <a:p>
            <a:fld id="{59471AA8-40C0-4F57-87B1-72E89E78A1F5}" type="slidenum">
              <a:rPr lang="en-US" smtClean="0"/>
              <a:t>‹#›</a:t>
            </a:fld>
            <a:endParaRPr lang="en-US"/>
          </a:p>
        </p:txBody>
      </p:sp>
    </p:spTree>
    <p:extLst>
      <p:ext uri="{BB962C8B-B14F-4D97-AF65-F5344CB8AC3E}">
        <p14:creationId xmlns:p14="http://schemas.microsoft.com/office/powerpoint/2010/main" val="162711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F0EE-7A92-49FA-98D4-1F13FA78EF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540136-888E-4D30-9F6E-85FF14914A5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3B17073-DDD9-47A2-BFB2-88B8658BA3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C19239-64C0-4028-803E-B96B03E91658}"/>
              </a:ext>
            </a:extLst>
          </p:cNvPr>
          <p:cNvSpPr>
            <a:spLocks noGrp="1"/>
          </p:cNvSpPr>
          <p:nvPr>
            <p:ph type="sldNum" sz="quarter" idx="12"/>
          </p:nvPr>
        </p:nvSpPr>
        <p:spPr/>
        <p:txBody>
          <a:bodyPr/>
          <a:lstStyle/>
          <a:p>
            <a:fld id="{59471AA8-40C0-4F57-87B1-72E89E78A1F5}" type="slidenum">
              <a:rPr lang="en-US" smtClean="0"/>
              <a:t>‹#›</a:t>
            </a:fld>
            <a:endParaRPr lang="en-US"/>
          </a:p>
        </p:txBody>
      </p:sp>
    </p:spTree>
    <p:extLst>
      <p:ext uri="{BB962C8B-B14F-4D97-AF65-F5344CB8AC3E}">
        <p14:creationId xmlns:p14="http://schemas.microsoft.com/office/powerpoint/2010/main" val="238507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6927D60-4405-4FB2-B9B3-6B842DEA8C9D}"/>
              </a:ext>
            </a:extLst>
          </p:cNvPr>
          <p:cNvSpPr>
            <a:spLocks noGrp="1"/>
          </p:cNvSpPr>
          <p:nvPr>
            <p:ph type="sldNum" sz="quarter" idx="12"/>
          </p:nvPr>
        </p:nvSpPr>
        <p:spPr>
          <a:xfrm>
            <a:off x="11466094" y="6356350"/>
            <a:ext cx="453189" cy="365125"/>
          </a:xfrm>
        </p:spPr>
        <p:txBody>
          <a:bodyPr/>
          <a:lstStyle>
            <a:lvl1pPr algn="ctr">
              <a:defRPr sz="1000">
                <a:latin typeface="Arial" panose="020B0604020202020204" pitchFamily="34" charset="0"/>
                <a:cs typeface="Arial" panose="020B0604020202020204" pitchFamily="34" charset="0"/>
              </a:defRPr>
            </a:lvl1pPr>
          </a:lstStyle>
          <a:p>
            <a:fld id="{59471AA8-40C0-4F57-87B1-72E89E78A1F5}" type="slidenum">
              <a:rPr lang="en-US" smtClean="0"/>
              <a:pPr/>
              <a:t>‹#›</a:t>
            </a:fld>
            <a:endParaRPr lang="en-US"/>
          </a:p>
        </p:txBody>
      </p:sp>
      <p:pic>
        <p:nvPicPr>
          <p:cNvPr id="8" name="Picture 7">
            <a:extLst>
              <a:ext uri="{FF2B5EF4-FFF2-40B4-BE49-F238E27FC236}">
                <a16:creationId xmlns:a16="http://schemas.microsoft.com/office/drawing/2014/main" id="{6843356B-9AC8-4B34-9357-3B2EA87CE8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7474" y="6435349"/>
            <a:ext cx="886326" cy="207126"/>
          </a:xfrm>
          <a:prstGeom prst="rect">
            <a:avLst/>
          </a:prstGeom>
        </p:spPr>
      </p:pic>
    </p:spTree>
    <p:extLst>
      <p:ext uri="{BB962C8B-B14F-4D97-AF65-F5344CB8AC3E}">
        <p14:creationId xmlns:p14="http://schemas.microsoft.com/office/powerpoint/2010/main" val="371161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8E8E39-7AFA-4972-B0C8-BBA24D3037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28D0FA-F5A2-42A0-99BC-6135B6263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69B-F3D6-4BB3-86BC-CC016E4E52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620967D-7AF5-48B6-96EA-D4A59600A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E4D6A6-EC99-471D-8D52-37AAFC530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1AA8-40C0-4F57-87B1-72E89E78A1F5}" type="slidenum">
              <a:rPr lang="en-US" smtClean="0"/>
              <a:t>‹#›</a:t>
            </a:fld>
            <a:endParaRPr lang="en-US"/>
          </a:p>
        </p:txBody>
      </p:sp>
    </p:spTree>
    <p:extLst>
      <p:ext uri="{BB962C8B-B14F-4D97-AF65-F5344CB8AC3E}">
        <p14:creationId xmlns:p14="http://schemas.microsoft.com/office/powerpoint/2010/main" val="16957890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56" r:id="rId11"/>
    <p:sldLayoutId id="2147483657" r:id="rId12"/>
    <p:sldLayoutId id="2147483663" r:id="rId13"/>
    <p:sldLayoutId id="2147483664" r:id="rId14"/>
    <p:sldLayoutId id="2147483658" r:id="rId15"/>
    <p:sldLayoutId id="2147483659" r:id="rId16"/>
    <p:sldLayoutId id="214748366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company/86913783/admin/feed/posts/" TargetMode="External"/><Relationship Id="rId2" Type="http://schemas.openxmlformats.org/officeDocument/2006/relationships/hyperlink" Target="https://www.transportation.gov/hasscoe" TargetMode="Externa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www.scsp.ai/wp-content/uploads/2022/10/Defense-Panel-IPR.pdf"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dobeStock_351125071">
            <a:hlinkClick r:id="" action="ppaction://media"/>
            <a:extLst>
              <a:ext uri="{FF2B5EF4-FFF2-40B4-BE49-F238E27FC236}">
                <a16:creationId xmlns:a16="http://schemas.microsoft.com/office/drawing/2014/main" id="{F9B8C317-B51A-4303-B637-6A7536EF3F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DEA6052-4C8F-4EAF-B0F2-19F8F3325242}"/>
              </a:ext>
            </a:extLst>
          </p:cNvPr>
          <p:cNvSpPr txBox="1"/>
          <p:nvPr/>
        </p:nvSpPr>
        <p:spPr>
          <a:xfrm>
            <a:off x="592597" y="313741"/>
            <a:ext cx="6670648" cy="1618392"/>
          </a:xfrm>
          <a:prstGeom prst="rect">
            <a:avLst/>
          </a:prstGeom>
          <a:noFill/>
        </p:spPr>
        <p:txBody>
          <a:bodyPr wrap="square" lIns="121920" tIns="60960" rIns="121920" bIns="60960" anchor="t">
            <a:spAutoFit/>
          </a:bodyPr>
          <a:lstStyle/>
          <a:p>
            <a:pPr>
              <a:spcAft>
                <a:spcPts val="1067"/>
              </a:spcAft>
            </a:pPr>
            <a:r>
              <a:rPr lang="en-US" sz="4000" b="1" dirty="0">
                <a:solidFill>
                  <a:srgbClr val="005396"/>
                </a:solidFill>
                <a:latin typeface="Arial"/>
                <a:cs typeface="Arial"/>
              </a:rPr>
              <a:t>Where Modes Connect</a:t>
            </a:r>
            <a:endParaRPr lang="en-US" sz="4000" b="1" dirty="0">
              <a:solidFill>
                <a:srgbClr val="005396"/>
              </a:solidFill>
              <a:latin typeface="Arial" panose="020B0604020202020204" pitchFamily="34" charset="0"/>
              <a:cs typeface="Arial" panose="020B0604020202020204" pitchFamily="34" charset="0"/>
            </a:endParaRPr>
          </a:p>
          <a:p>
            <a:pPr>
              <a:spcAft>
                <a:spcPts val="1600"/>
              </a:spcAft>
            </a:pPr>
            <a:r>
              <a:rPr lang="en-US" sz="2400" b="1" dirty="0">
                <a:solidFill>
                  <a:srgbClr val="353535"/>
                </a:solidFill>
                <a:latin typeface="Arial"/>
                <a:cs typeface="Arial"/>
              </a:rPr>
              <a:t>Automation fueling the convergence of air and surface transportation</a:t>
            </a:r>
          </a:p>
        </p:txBody>
      </p:sp>
      <p:sp>
        <p:nvSpPr>
          <p:cNvPr id="5" name="TextBox 4">
            <a:extLst>
              <a:ext uri="{FF2B5EF4-FFF2-40B4-BE49-F238E27FC236}">
                <a16:creationId xmlns:a16="http://schemas.microsoft.com/office/drawing/2014/main" id="{32894FB0-2A6A-4BB0-80FB-0C8D91A53768}"/>
              </a:ext>
            </a:extLst>
          </p:cNvPr>
          <p:cNvSpPr txBox="1"/>
          <p:nvPr/>
        </p:nvSpPr>
        <p:spPr>
          <a:xfrm>
            <a:off x="592596" y="2122571"/>
            <a:ext cx="6670648" cy="872098"/>
          </a:xfrm>
          <a:prstGeom prst="rect">
            <a:avLst/>
          </a:prstGeom>
          <a:noFill/>
        </p:spPr>
        <p:txBody>
          <a:bodyPr wrap="square">
            <a:spAutoFit/>
          </a:bodyPr>
          <a:lstStyle/>
          <a:p>
            <a:pPr>
              <a:buClr>
                <a:srgbClr val="5AC9E9"/>
              </a:buClr>
            </a:pPr>
            <a:r>
              <a:rPr lang="en-US" sz="1867" b="1" dirty="0">
                <a:solidFill>
                  <a:srgbClr val="005396"/>
                </a:solidFill>
                <a:latin typeface="Arial" panose="020B0604020202020204" pitchFamily="34" charset="0"/>
                <a:cs typeface="Arial" panose="020B0604020202020204" pitchFamily="34" charset="0"/>
              </a:rPr>
              <a:t>Taylor Lochrane, Ph.D., P.E.</a:t>
            </a:r>
          </a:p>
          <a:p>
            <a:pPr>
              <a:buClr>
                <a:srgbClr val="5AC9E9"/>
              </a:buClr>
            </a:pPr>
            <a:r>
              <a:rPr lang="en-US" sz="1600" dirty="0">
                <a:solidFill>
                  <a:srgbClr val="353535"/>
                </a:solidFill>
                <a:latin typeface="Arial" panose="020B0604020202020204" pitchFamily="34" charset="0"/>
                <a:cs typeface="Arial" panose="020B0604020202020204" pitchFamily="34" charset="0"/>
              </a:rPr>
              <a:t>Deputy Director and Chief Scientist</a:t>
            </a:r>
          </a:p>
          <a:p>
            <a:pPr>
              <a:buClr>
                <a:srgbClr val="5AC9E9"/>
              </a:buClr>
            </a:pPr>
            <a:r>
              <a:rPr lang="en-US" sz="1600" dirty="0">
                <a:solidFill>
                  <a:srgbClr val="353535"/>
                </a:solidFill>
                <a:latin typeface="Arial" panose="020B0604020202020204" pitchFamily="34" charset="0"/>
                <a:cs typeface="Arial" panose="020B0604020202020204" pitchFamily="34" charset="0"/>
              </a:rPr>
              <a:t>USDOT Highly Automated Systems Safety Center of Excellence</a:t>
            </a:r>
          </a:p>
        </p:txBody>
      </p:sp>
      <p:pic>
        <p:nvPicPr>
          <p:cNvPr id="1026" name="Picture 2" descr="undefined">
            <a:extLst>
              <a:ext uri="{FF2B5EF4-FFF2-40B4-BE49-F238E27FC236}">
                <a16:creationId xmlns:a16="http://schemas.microsoft.com/office/drawing/2014/main" id="{4EF939D4-B280-48BC-BBF7-61519ED72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8981" y="6067754"/>
            <a:ext cx="2299075" cy="6534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684AECE2-D36F-4FF5-906C-D5AA00D9387A}"/>
              </a:ext>
            </a:extLst>
          </p:cNvPr>
          <p:cNvPicPr>
            <a:picLocks noChangeAspect="1"/>
          </p:cNvPicPr>
          <p:nvPr/>
        </p:nvPicPr>
        <p:blipFill>
          <a:blip r:embed="rId6"/>
          <a:stretch>
            <a:fillRect/>
          </a:stretch>
        </p:blipFill>
        <p:spPr>
          <a:xfrm>
            <a:off x="7608694" y="6065772"/>
            <a:ext cx="1473612" cy="660979"/>
          </a:xfrm>
          <a:prstGeom prst="rect">
            <a:avLst/>
          </a:prstGeom>
        </p:spPr>
      </p:pic>
      <p:sp>
        <p:nvSpPr>
          <p:cNvPr id="2" name="TextBox 1">
            <a:extLst>
              <a:ext uri="{FF2B5EF4-FFF2-40B4-BE49-F238E27FC236}">
                <a16:creationId xmlns:a16="http://schemas.microsoft.com/office/drawing/2014/main" id="{DA1654D8-8B04-01BE-729A-DB103E727652}"/>
              </a:ext>
            </a:extLst>
          </p:cNvPr>
          <p:cNvSpPr txBox="1"/>
          <p:nvPr/>
        </p:nvSpPr>
        <p:spPr>
          <a:xfrm>
            <a:off x="592596" y="3272239"/>
            <a:ext cx="6670648" cy="318100"/>
          </a:xfrm>
          <a:prstGeom prst="rect">
            <a:avLst/>
          </a:prstGeom>
          <a:noFill/>
        </p:spPr>
        <p:txBody>
          <a:bodyPr wrap="square">
            <a:spAutoFit/>
          </a:bodyPr>
          <a:lstStyle/>
          <a:p>
            <a:pPr>
              <a:buClr>
                <a:srgbClr val="5AC9E9"/>
              </a:buClr>
            </a:pPr>
            <a:r>
              <a:rPr lang="en-US" sz="1400" i="1">
                <a:solidFill>
                  <a:srgbClr val="353535"/>
                </a:solidFill>
                <a:latin typeface="Arial" panose="020B0604020202020204" pitchFamily="34" charset="0"/>
                <a:cs typeface="Arial" panose="020B0604020202020204" pitchFamily="34" charset="0"/>
              </a:rPr>
              <a:t>Presented September 27, 2023</a:t>
            </a:r>
          </a:p>
        </p:txBody>
      </p:sp>
    </p:spTree>
    <p:extLst>
      <p:ext uri="{BB962C8B-B14F-4D97-AF65-F5344CB8AC3E}">
        <p14:creationId xmlns:p14="http://schemas.microsoft.com/office/powerpoint/2010/main" val="39120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 fill="hold"/>
                                        <p:tgtEl>
                                          <p:spTgt spid="12"/>
                                        </p:tgtEl>
                                      </p:cBhvr>
                                    </p:cmd>
                                  </p:childTnLst>
                                </p:cTn>
                              </p:par>
                            </p:childTnLst>
                          </p:cTn>
                        </p:par>
                        <p:par>
                          <p:cTn id="7" fill="hold">
                            <p:stCondLst>
                              <p:cond delay="3233"/>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childTnLst>
        </p:cTn>
      </p:par>
    </p:tnLst>
    <p:bldLst>
      <p:bldP spid="4" grpId="0"/>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DD2D3-B8F5-41E1-9C41-69C58E197FB5}"/>
              </a:ext>
            </a:extLst>
          </p:cNvPr>
          <p:cNvSpPr>
            <a:spLocks noGrp="1"/>
          </p:cNvSpPr>
          <p:nvPr>
            <p:ph type="sldNum" sz="quarter" idx="12"/>
          </p:nvPr>
        </p:nvSpPr>
        <p:spPr/>
        <p:txBody>
          <a:bodyPr/>
          <a:lstStyle/>
          <a:p>
            <a:fld id="{59471AA8-40C0-4F57-87B1-72E89E78A1F5}" type="slidenum">
              <a:rPr lang="en-US" smtClean="0"/>
              <a:pPr/>
              <a:t>10</a:t>
            </a:fld>
            <a:endParaRPr lang="en-US"/>
          </a:p>
        </p:txBody>
      </p:sp>
      <p:sp>
        <p:nvSpPr>
          <p:cNvPr id="5" name="Title 1">
            <a:extLst>
              <a:ext uri="{FF2B5EF4-FFF2-40B4-BE49-F238E27FC236}">
                <a16:creationId xmlns:a16="http://schemas.microsoft.com/office/drawing/2014/main" id="{00E0D811-DB2E-4946-8CF1-A4ABD7A64608}"/>
              </a:ext>
            </a:extLst>
          </p:cNvPr>
          <p:cNvSpPr txBox="1">
            <a:spLocks/>
          </p:cNvSpPr>
          <p:nvPr/>
        </p:nvSpPr>
        <p:spPr>
          <a:xfrm>
            <a:off x="206188" y="67143"/>
            <a:ext cx="11259906" cy="94932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Arial" panose="020B0604020202020204" pitchFamily="34" charset="0"/>
                <a:cs typeface="Arial" panose="020B0604020202020204" pitchFamily="34" charset="0"/>
              </a:rPr>
              <a:t>Creating the transportation system of the future</a:t>
            </a:r>
          </a:p>
        </p:txBody>
      </p:sp>
      <p:sp>
        <p:nvSpPr>
          <p:cNvPr id="6" name="TextBox 5">
            <a:extLst>
              <a:ext uri="{FF2B5EF4-FFF2-40B4-BE49-F238E27FC236}">
                <a16:creationId xmlns:a16="http://schemas.microsoft.com/office/drawing/2014/main" id="{2A4ECD27-F779-402E-9BE6-43B79C981BA3}"/>
              </a:ext>
            </a:extLst>
          </p:cNvPr>
          <p:cNvSpPr txBox="1"/>
          <p:nvPr/>
        </p:nvSpPr>
        <p:spPr>
          <a:xfrm>
            <a:off x="3604158" y="6259810"/>
            <a:ext cx="4257675" cy="461665"/>
          </a:xfrm>
          <a:prstGeom prst="rect">
            <a:avLst/>
          </a:prstGeom>
          <a:noFill/>
        </p:spPr>
        <p:txBody>
          <a:bodyPr wrap="square" rtlCol="0">
            <a:spAutoFit/>
          </a:bodyPr>
          <a:lstStyle/>
          <a:p>
            <a:r>
              <a:rPr lang="en-US" sz="2400" b="1">
                <a:solidFill>
                  <a:srgbClr val="005396"/>
                </a:solidFill>
                <a:latin typeface="Arial" panose="020B0604020202020204" pitchFamily="34" charset="0"/>
                <a:cs typeface="Arial" panose="020B0604020202020204" pitchFamily="34" charset="0"/>
              </a:rPr>
              <a:t>Seeing the whole picture</a:t>
            </a:r>
          </a:p>
        </p:txBody>
      </p:sp>
      <p:sp>
        <p:nvSpPr>
          <p:cNvPr id="7" name="TextBox 6">
            <a:extLst>
              <a:ext uri="{FF2B5EF4-FFF2-40B4-BE49-F238E27FC236}">
                <a16:creationId xmlns:a16="http://schemas.microsoft.com/office/drawing/2014/main" id="{78B84503-D012-4C39-9842-EB27EA2C7F1E}"/>
              </a:ext>
            </a:extLst>
          </p:cNvPr>
          <p:cNvSpPr txBox="1"/>
          <p:nvPr/>
        </p:nvSpPr>
        <p:spPr>
          <a:xfrm>
            <a:off x="10277475" y="2648201"/>
            <a:ext cx="1914525" cy="1938992"/>
          </a:xfrm>
          <a:prstGeom prst="rect">
            <a:avLst/>
          </a:prstGeom>
          <a:noFill/>
        </p:spPr>
        <p:txBody>
          <a:bodyPr wrap="square" rtlCol="0">
            <a:spAutoFit/>
          </a:bodyPr>
          <a:lstStyle/>
          <a:p>
            <a:r>
              <a:rPr lang="en-US" sz="2400" b="1">
                <a:solidFill>
                  <a:srgbClr val="005396"/>
                </a:solidFill>
                <a:latin typeface="Arial" panose="020B0604020202020204" pitchFamily="34" charset="0"/>
                <a:cs typeface="Arial" panose="020B0604020202020204" pitchFamily="34" charset="0"/>
              </a:rPr>
              <a:t>Working across agencies to make it all happen</a:t>
            </a:r>
          </a:p>
        </p:txBody>
      </p:sp>
      <p:grpSp>
        <p:nvGrpSpPr>
          <p:cNvPr id="3" name="Group 2">
            <a:extLst>
              <a:ext uri="{FF2B5EF4-FFF2-40B4-BE49-F238E27FC236}">
                <a16:creationId xmlns:a16="http://schemas.microsoft.com/office/drawing/2014/main" id="{A990DBC9-088A-44DC-8E12-B4387B771C16}"/>
              </a:ext>
            </a:extLst>
          </p:cNvPr>
          <p:cNvGrpSpPr/>
          <p:nvPr/>
        </p:nvGrpSpPr>
        <p:grpSpPr>
          <a:xfrm>
            <a:off x="1283766" y="926309"/>
            <a:ext cx="10182328" cy="5005382"/>
            <a:chOff x="1283766" y="926309"/>
            <a:chExt cx="10182328" cy="5005382"/>
          </a:xfrm>
        </p:grpSpPr>
        <p:pic>
          <p:nvPicPr>
            <p:cNvPr id="4" name="Picture 3" descr="A picture containing text, map, items&#10;&#10;Description automatically generated">
              <a:extLst>
                <a:ext uri="{FF2B5EF4-FFF2-40B4-BE49-F238E27FC236}">
                  <a16:creationId xmlns:a16="http://schemas.microsoft.com/office/drawing/2014/main" id="{78573FB2-85E1-403A-AA56-475F7E89B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766" y="926309"/>
              <a:ext cx="8898457" cy="5005382"/>
            </a:xfrm>
            <a:prstGeom prst="rect">
              <a:avLst/>
            </a:prstGeom>
          </p:spPr>
        </p:pic>
        <p:pic>
          <p:nvPicPr>
            <p:cNvPr id="8" name="Content Placeholder 3">
              <a:extLst>
                <a:ext uri="{FF2B5EF4-FFF2-40B4-BE49-F238E27FC236}">
                  <a16:creationId xmlns:a16="http://schemas.microsoft.com/office/drawing/2014/main" id="{919AFF2F-11EE-4632-9FC5-1584EA695DA9}"/>
                </a:ext>
              </a:extLst>
            </p:cNvPr>
            <p:cNvPicPr>
              <a:picLocks noChangeAspect="1"/>
            </p:cNvPicPr>
            <p:nvPr/>
          </p:nvPicPr>
          <p:blipFill rotWithShape="1">
            <a:blip r:embed="rId3"/>
            <a:srcRect l="87050" b="85244"/>
            <a:stretch/>
          </p:blipFill>
          <p:spPr>
            <a:xfrm>
              <a:off x="10052634" y="926309"/>
              <a:ext cx="1413460" cy="799111"/>
            </a:xfrm>
            <a:prstGeom prst="rect">
              <a:avLst/>
            </a:prstGeom>
          </p:spPr>
        </p:pic>
      </p:grpSp>
    </p:spTree>
    <p:extLst>
      <p:ext uri="{BB962C8B-B14F-4D97-AF65-F5344CB8AC3E}">
        <p14:creationId xmlns:p14="http://schemas.microsoft.com/office/powerpoint/2010/main" val="686820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E49AB-1EF3-427F-AB6D-F40981C06352}"/>
              </a:ext>
            </a:extLst>
          </p:cNvPr>
          <p:cNvSpPr>
            <a:spLocks noGrp="1"/>
          </p:cNvSpPr>
          <p:nvPr>
            <p:ph type="body" sz="quarter" idx="10"/>
          </p:nvPr>
        </p:nvSpPr>
        <p:spPr>
          <a:xfrm>
            <a:off x="5966691" y="0"/>
            <a:ext cx="5695581" cy="2958861"/>
          </a:xfrm>
        </p:spPr>
        <p:txBody>
          <a:bodyPr/>
          <a:lstStyle/>
          <a:p>
            <a:r>
              <a:rPr lang="en-US"/>
              <a:t>Contact</a:t>
            </a:r>
          </a:p>
        </p:txBody>
      </p:sp>
      <p:sp>
        <p:nvSpPr>
          <p:cNvPr id="3" name="TextBox 2">
            <a:extLst>
              <a:ext uri="{FF2B5EF4-FFF2-40B4-BE49-F238E27FC236}">
                <a16:creationId xmlns:a16="http://schemas.microsoft.com/office/drawing/2014/main" id="{567DA8F8-88CA-408C-9C3C-51107DA16147}"/>
              </a:ext>
            </a:extLst>
          </p:cNvPr>
          <p:cNvSpPr txBox="1"/>
          <p:nvPr/>
        </p:nvSpPr>
        <p:spPr>
          <a:xfrm>
            <a:off x="4719783" y="2880602"/>
            <a:ext cx="7082074" cy="221599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Taylor Lochrane, Ph.D., P.E.</a:t>
            </a:r>
            <a:endParaRPr lang="en-US" b="1"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Deputy Director and Chief Scientist, HASS COE</a:t>
            </a:r>
            <a:br>
              <a:rPr lang="en-US" sz="1500" dirty="0">
                <a:latin typeface="Arial" panose="020B0604020202020204" pitchFamily="34" charset="0"/>
                <a:cs typeface="Arial" panose="020B0604020202020204" pitchFamily="34" charset="0"/>
              </a:rPr>
            </a:br>
            <a:r>
              <a:rPr lang="en-US" sz="1500" b="1" dirty="0">
                <a:latin typeface="Arial" panose="020B0604020202020204" pitchFamily="34" charset="0"/>
                <a:cs typeface="Arial" panose="020B0604020202020204" pitchFamily="34" charset="0"/>
              </a:rPr>
              <a:t>taylor.lochrane@dot.gov</a:t>
            </a: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spcAft>
                <a:spcPts val="1200"/>
              </a:spcAft>
            </a:pP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2"/>
              </a:rPr>
              <a:t>transportation.gov/</a:t>
            </a:r>
            <a:r>
              <a:rPr lang="en-US" sz="1600" dirty="0" err="1">
                <a:latin typeface="Arial" panose="020B0604020202020204" pitchFamily="34" charset="0"/>
                <a:cs typeface="Arial" panose="020B0604020202020204" pitchFamily="34" charset="0"/>
                <a:hlinkClick r:id="rId2"/>
              </a:rPr>
              <a:t>hasscoe</a:t>
            </a:r>
            <a:r>
              <a:rPr lang="en-US" sz="1600" dirty="0">
                <a:latin typeface="Arial" panose="020B0604020202020204" pitchFamily="34" charset="0"/>
                <a:cs typeface="Arial" panose="020B0604020202020204" pitchFamily="34" charset="0"/>
              </a:rPr>
              <a:t> </a:t>
            </a:r>
          </a:p>
          <a:p>
            <a:pPr algn="ct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3"/>
              </a:rPr>
              <a:t>linkedin.com/company/</a:t>
            </a:r>
            <a:r>
              <a:rPr lang="en-US" sz="1600" dirty="0" err="1">
                <a:latin typeface="Arial" panose="020B0604020202020204" pitchFamily="34" charset="0"/>
                <a:cs typeface="Arial" panose="020B0604020202020204" pitchFamily="34" charset="0"/>
                <a:hlinkClick r:id="rId3"/>
              </a:rPr>
              <a:t>hasscoe</a:t>
            </a:r>
            <a:endParaRPr lang="en-US" sz="1600" dirty="0">
              <a:latin typeface="Arial" panose="020B060402020202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2C46428F-76CF-96D7-C1BB-67BA4059C637}"/>
              </a:ext>
            </a:extLst>
          </p:cNvPr>
          <p:cNvPicPr>
            <a:picLocks noChangeAspect="1"/>
          </p:cNvPicPr>
          <p:nvPr/>
        </p:nvPicPr>
        <p:blipFill rotWithShape="1">
          <a:blip r:embed="rId4">
            <a:extLst>
              <a:ext uri="{28A0092B-C50C-407E-A947-70E740481C1C}">
                <a14:useLocalDpi xmlns:a14="http://schemas.microsoft.com/office/drawing/2010/main" val="0"/>
              </a:ext>
            </a:extLst>
          </a:blip>
          <a:srcRect l="21633" r="21997"/>
          <a:stretch/>
        </p:blipFill>
        <p:spPr>
          <a:xfrm>
            <a:off x="6705598" y="4774772"/>
            <a:ext cx="286328" cy="286985"/>
          </a:xfrm>
          <a:prstGeom prst="rect">
            <a:avLst/>
          </a:prstGeom>
        </p:spPr>
      </p:pic>
      <p:pic>
        <p:nvPicPr>
          <p:cNvPr id="10" name="Picture 9" descr="Icon&#10;&#10;Description automatically generated">
            <a:extLst>
              <a:ext uri="{FF2B5EF4-FFF2-40B4-BE49-F238E27FC236}">
                <a16:creationId xmlns:a16="http://schemas.microsoft.com/office/drawing/2014/main" id="{A26F46C8-5E9A-B118-CD61-9B7E21AB1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598" y="4397835"/>
            <a:ext cx="286328" cy="289081"/>
          </a:xfrm>
          <a:prstGeom prst="rect">
            <a:avLst/>
          </a:prstGeom>
        </p:spPr>
      </p:pic>
    </p:spTree>
    <p:extLst>
      <p:ext uri="{BB962C8B-B14F-4D97-AF65-F5344CB8AC3E}">
        <p14:creationId xmlns:p14="http://schemas.microsoft.com/office/powerpoint/2010/main" val="4068571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2C31DF8-510C-44E1-ACAF-2B3CEC3D4BD9}"/>
              </a:ext>
            </a:extLst>
          </p:cNvPr>
          <p:cNvSpPr>
            <a:spLocks noGrp="1"/>
          </p:cNvSpPr>
          <p:nvPr>
            <p:ph type="sldNum" sz="quarter" idx="12"/>
          </p:nvPr>
        </p:nvSpPr>
        <p:spPr>
          <a:xfrm>
            <a:off x="11466094" y="6356350"/>
            <a:ext cx="453189" cy="365125"/>
          </a:xfrm>
        </p:spPr>
        <p:txBody>
          <a:bodyPr/>
          <a:lstStyle/>
          <a:p>
            <a:fld id="{59471AA8-40C0-4F57-87B1-72E89E78A1F5}" type="slidenum">
              <a:rPr lang="en-US" smtClean="0">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353A14D-EC2A-42B6-AD1C-A4737A41A80C}"/>
              </a:ext>
            </a:extLst>
          </p:cNvPr>
          <p:cNvGrpSpPr/>
          <p:nvPr/>
        </p:nvGrpSpPr>
        <p:grpSpPr>
          <a:xfrm>
            <a:off x="5798625" y="1708173"/>
            <a:ext cx="8248571" cy="461665"/>
            <a:chOff x="5798625" y="1455706"/>
            <a:chExt cx="8248571" cy="461665"/>
          </a:xfrm>
        </p:grpSpPr>
        <p:sp>
          <p:nvSpPr>
            <p:cNvPr id="5" name="TextBox 4">
              <a:extLst>
                <a:ext uri="{FF2B5EF4-FFF2-40B4-BE49-F238E27FC236}">
                  <a16:creationId xmlns:a16="http://schemas.microsoft.com/office/drawing/2014/main" id="{676CEC65-D2CF-432F-87F5-3EC35A3900AC}"/>
                </a:ext>
              </a:extLst>
            </p:cNvPr>
            <p:cNvSpPr txBox="1"/>
            <p:nvPr/>
          </p:nvSpPr>
          <p:spPr>
            <a:xfrm>
              <a:off x="6557818" y="1501873"/>
              <a:ext cx="7489378" cy="369332"/>
            </a:xfrm>
            <a:prstGeom prst="rect">
              <a:avLst/>
            </a:prstGeom>
            <a:noFill/>
          </p:spPr>
          <p:txBody>
            <a:bodyPr wrap="square">
              <a:spAutoFit/>
            </a:bodyPr>
            <a:lstStyle/>
            <a:p>
              <a:r>
                <a:rPr lang="en-US" b="1">
                  <a:latin typeface="Arial" panose="020B0604020202020204" pitchFamily="34" charset="0"/>
                  <a:cs typeface="Arial" panose="020B0604020202020204" pitchFamily="34" charset="0"/>
                </a:rPr>
                <a:t>About HASS COE</a:t>
              </a:r>
              <a:endParaRPr lang="en-US" sz="18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D5E5F40-8128-43EC-B4C8-3F038CEE2249}"/>
                </a:ext>
              </a:extLst>
            </p:cNvPr>
            <p:cNvSpPr txBox="1"/>
            <p:nvPr/>
          </p:nvSpPr>
          <p:spPr>
            <a:xfrm>
              <a:off x="5798625" y="1455706"/>
              <a:ext cx="759193" cy="461665"/>
            </a:xfrm>
            <a:prstGeom prst="rect">
              <a:avLst/>
            </a:prstGeom>
            <a:noFill/>
          </p:spPr>
          <p:txBody>
            <a:bodyPr wrap="square">
              <a:spAutoFit/>
            </a:bodyPr>
            <a:lstStyle/>
            <a:p>
              <a:r>
                <a:rPr lang="en-US" sz="2400" b="1">
                  <a:solidFill>
                    <a:srgbClr val="22AAE2"/>
                  </a:solidFill>
                  <a:latin typeface="Arial" panose="020B0604020202020204" pitchFamily="34" charset="0"/>
                  <a:cs typeface="Arial" panose="020B0604020202020204" pitchFamily="34" charset="0"/>
                </a:rPr>
                <a:t>01</a:t>
              </a:r>
            </a:p>
          </p:txBody>
        </p:sp>
      </p:grpSp>
      <p:grpSp>
        <p:nvGrpSpPr>
          <p:cNvPr id="4" name="Group 3">
            <a:extLst>
              <a:ext uri="{FF2B5EF4-FFF2-40B4-BE49-F238E27FC236}">
                <a16:creationId xmlns:a16="http://schemas.microsoft.com/office/drawing/2014/main" id="{AC2FB680-3E23-4FEF-8883-D9B0E51EE7EC}"/>
              </a:ext>
            </a:extLst>
          </p:cNvPr>
          <p:cNvGrpSpPr/>
          <p:nvPr/>
        </p:nvGrpSpPr>
        <p:grpSpPr>
          <a:xfrm>
            <a:off x="5798625" y="2343008"/>
            <a:ext cx="8248571" cy="473929"/>
            <a:chOff x="5798625" y="2095829"/>
            <a:chExt cx="8248571" cy="473929"/>
          </a:xfrm>
        </p:grpSpPr>
        <p:sp>
          <p:nvSpPr>
            <p:cNvPr id="9" name="TextBox 8">
              <a:extLst>
                <a:ext uri="{FF2B5EF4-FFF2-40B4-BE49-F238E27FC236}">
                  <a16:creationId xmlns:a16="http://schemas.microsoft.com/office/drawing/2014/main" id="{2C996B87-F9E9-4D41-A200-FDC84CBC766D}"/>
                </a:ext>
              </a:extLst>
            </p:cNvPr>
            <p:cNvSpPr txBox="1"/>
            <p:nvPr/>
          </p:nvSpPr>
          <p:spPr>
            <a:xfrm>
              <a:off x="6557818" y="2095829"/>
              <a:ext cx="7489378" cy="369332"/>
            </a:xfrm>
            <a:prstGeom prst="rect">
              <a:avLst/>
            </a:prstGeom>
            <a:noFill/>
          </p:spPr>
          <p:txBody>
            <a:bodyPr wrap="square">
              <a:spAutoFit/>
            </a:bodyPr>
            <a:lstStyle/>
            <a:p>
              <a:r>
                <a:rPr lang="en-US" sz="1800" b="1">
                  <a:latin typeface="Arial" panose="020B0604020202020204" pitchFamily="34" charset="0"/>
                  <a:cs typeface="Arial" panose="020B0604020202020204" pitchFamily="34" charset="0"/>
                </a:rPr>
                <a:t>A coordinated approach</a:t>
              </a:r>
            </a:p>
          </p:txBody>
        </p:sp>
        <p:sp>
          <p:nvSpPr>
            <p:cNvPr id="11" name="TextBox 10">
              <a:extLst>
                <a:ext uri="{FF2B5EF4-FFF2-40B4-BE49-F238E27FC236}">
                  <a16:creationId xmlns:a16="http://schemas.microsoft.com/office/drawing/2014/main" id="{3CD19F6B-67C3-42C0-AC82-EFDA6E44FB2E}"/>
                </a:ext>
              </a:extLst>
            </p:cNvPr>
            <p:cNvSpPr txBox="1"/>
            <p:nvPr/>
          </p:nvSpPr>
          <p:spPr>
            <a:xfrm>
              <a:off x="5798625" y="2108093"/>
              <a:ext cx="759193" cy="461665"/>
            </a:xfrm>
            <a:prstGeom prst="rect">
              <a:avLst/>
            </a:prstGeom>
            <a:noFill/>
          </p:spPr>
          <p:txBody>
            <a:bodyPr wrap="square">
              <a:spAutoFit/>
            </a:bodyPr>
            <a:lstStyle/>
            <a:p>
              <a:r>
                <a:rPr lang="en-US" sz="2400" b="1">
                  <a:solidFill>
                    <a:srgbClr val="22AAE2"/>
                  </a:solidFill>
                  <a:latin typeface="Arial" panose="020B0604020202020204" pitchFamily="34" charset="0"/>
                  <a:cs typeface="Arial" panose="020B0604020202020204" pitchFamily="34" charset="0"/>
                </a:rPr>
                <a:t>02</a:t>
              </a:r>
            </a:p>
          </p:txBody>
        </p:sp>
      </p:grpSp>
      <p:grpSp>
        <p:nvGrpSpPr>
          <p:cNvPr id="6" name="Group 5">
            <a:extLst>
              <a:ext uri="{FF2B5EF4-FFF2-40B4-BE49-F238E27FC236}">
                <a16:creationId xmlns:a16="http://schemas.microsoft.com/office/drawing/2014/main" id="{F7E0C736-0FE5-4174-8028-345C345C8F98}"/>
              </a:ext>
            </a:extLst>
          </p:cNvPr>
          <p:cNvGrpSpPr/>
          <p:nvPr/>
        </p:nvGrpSpPr>
        <p:grpSpPr>
          <a:xfrm>
            <a:off x="5798625" y="3032174"/>
            <a:ext cx="8248571" cy="461665"/>
            <a:chOff x="5798625" y="3277644"/>
            <a:chExt cx="8248571" cy="461665"/>
          </a:xfrm>
        </p:grpSpPr>
        <p:sp>
          <p:nvSpPr>
            <p:cNvPr id="12" name="TextBox 11">
              <a:extLst>
                <a:ext uri="{FF2B5EF4-FFF2-40B4-BE49-F238E27FC236}">
                  <a16:creationId xmlns:a16="http://schemas.microsoft.com/office/drawing/2014/main" id="{1D88ADD1-B826-44E8-A1EA-3F0009606E04}"/>
                </a:ext>
              </a:extLst>
            </p:cNvPr>
            <p:cNvSpPr txBox="1"/>
            <p:nvPr/>
          </p:nvSpPr>
          <p:spPr>
            <a:xfrm>
              <a:off x="6557818" y="3321098"/>
              <a:ext cx="7489378" cy="369332"/>
            </a:xfrm>
            <a:prstGeom prst="rect">
              <a:avLst/>
            </a:prstGeom>
            <a:noFill/>
          </p:spPr>
          <p:txBody>
            <a:bodyPr wrap="square">
              <a:spAutoFit/>
            </a:bodyPr>
            <a:lstStyle/>
            <a:p>
              <a:r>
                <a:rPr lang="en-US" b="1">
                  <a:latin typeface="Arial" panose="020B0604020202020204" pitchFamily="34" charset="0"/>
                  <a:cs typeface="Arial" panose="020B0604020202020204" pitchFamily="34" charset="0"/>
                </a:rPr>
                <a:t>Advancing multimodal integration</a:t>
              </a:r>
              <a:endParaRPr lang="en-US" sz="1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844AC73-9164-4EC3-BA92-A8E1EFA3E0F5}"/>
                </a:ext>
              </a:extLst>
            </p:cNvPr>
            <p:cNvSpPr txBox="1"/>
            <p:nvPr/>
          </p:nvSpPr>
          <p:spPr>
            <a:xfrm>
              <a:off x="5798625" y="3277644"/>
              <a:ext cx="759193" cy="461665"/>
            </a:xfrm>
            <a:prstGeom prst="rect">
              <a:avLst/>
            </a:prstGeom>
            <a:noFill/>
          </p:spPr>
          <p:txBody>
            <a:bodyPr wrap="square">
              <a:spAutoFit/>
            </a:bodyPr>
            <a:lstStyle/>
            <a:p>
              <a:r>
                <a:rPr lang="en-US" sz="2400" b="1">
                  <a:solidFill>
                    <a:srgbClr val="22AAE2"/>
                  </a:solidFill>
                  <a:latin typeface="Arial" panose="020B0604020202020204" pitchFamily="34" charset="0"/>
                  <a:cs typeface="Arial" panose="020B0604020202020204" pitchFamily="34" charset="0"/>
                </a:rPr>
                <a:t>03</a:t>
              </a:r>
            </a:p>
          </p:txBody>
        </p:sp>
      </p:grpSp>
      <p:grpSp>
        <p:nvGrpSpPr>
          <p:cNvPr id="7" name="Group 6">
            <a:extLst>
              <a:ext uri="{FF2B5EF4-FFF2-40B4-BE49-F238E27FC236}">
                <a16:creationId xmlns:a16="http://schemas.microsoft.com/office/drawing/2014/main" id="{AA94EC80-C3E5-4295-ABA7-FAF9BF1C9ED9}"/>
              </a:ext>
            </a:extLst>
          </p:cNvPr>
          <p:cNvGrpSpPr/>
          <p:nvPr/>
        </p:nvGrpSpPr>
        <p:grpSpPr>
          <a:xfrm>
            <a:off x="5798625" y="3697417"/>
            <a:ext cx="8248571" cy="461665"/>
            <a:chOff x="5798625" y="3942887"/>
            <a:chExt cx="8248571" cy="461665"/>
          </a:xfrm>
        </p:grpSpPr>
        <p:sp>
          <p:nvSpPr>
            <p:cNvPr id="14" name="TextBox 13">
              <a:extLst>
                <a:ext uri="{FF2B5EF4-FFF2-40B4-BE49-F238E27FC236}">
                  <a16:creationId xmlns:a16="http://schemas.microsoft.com/office/drawing/2014/main" id="{3C733D85-EEEB-4C72-A19C-24B375146F32}"/>
                </a:ext>
              </a:extLst>
            </p:cNvPr>
            <p:cNvSpPr txBox="1"/>
            <p:nvPr/>
          </p:nvSpPr>
          <p:spPr>
            <a:xfrm>
              <a:off x="6557818" y="3989054"/>
              <a:ext cx="748937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Distributed testing</a:t>
              </a:r>
              <a:endParaRPr lang="en-US" sz="18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311F6CC-2BC7-44A6-9736-8F7122B92D3F}"/>
                </a:ext>
              </a:extLst>
            </p:cNvPr>
            <p:cNvSpPr txBox="1"/>
            <p:nvPr/>
          </p:nvSpPr>
          <p:spPr>
            <a:xfrm>
              <a:off x="5798625" y="3942887"/>
              <a:ext cx="759193" cy="461665"/>
            </a:xfrm>
            <a:prstGeom prst="rect">
              <a:avLst/>
            </a:prstGeom>
            <a:noFill/>
          </p:spPr>
          <p:txBody>
            <a:bodyPr wrap="square">
              <a:spAutoFit/>
            </a:bodyPr>
            <a:lstStyle/>
            <a:p>
              <a:r>
                <a:rPr lang="en-US" sz="2400" b="1">
                  <a:solidFill>
                    <a:srgbClr val="22AAE2"/>
                  </a:solidFill>
                  <a:latin typeface="Arial" panose="020B0604020202020204" pitchFamily="34" charset="0"/>
                  <a:cs typeface="Arial" panose="020B0604020202020204" pitchFamily="34" charset="0"/>
                </a:rPr>
                <a:t>04</a:t>
              </a:r>
            </a:p>
          </p:txBody>
        </p:sp>
      </p:grpSp>
      <p:grpSp>
        <p:nvGrpSpPr>
          <p:cNvPr id="21" name="Group 20">
            <a:extLst>
              <a:ext uri="{FF2B5EF4-FFF2-40B4-BE49-F238E27FC236}">
                <a16:creationId xmlns:a16="http://schemas.microsoft.com/office/drawing/2014/main" id="{D7E81287-7729-4331-90C7-93DCE34C66FC}"/>
              </a:ext>
            </a:extLst>
          </p:cNvPr>
          <p:cNvGrpSpPr/>
          <p:nvPr/>
        </p:nvGrpSpPr>
        <p:grpSpPr>
          <a:xfrm>
            <a:off x="5798625" y="4352027"/>
            <a:ext cx="8248571" cy="461665"/>
            <a:chOff x="5798625" y="4608130"/>
            <a:chExt cx="8248571" cy="461665"/>
          </a:xfrm>
        </p:grpSpPr>
        <p:sp>
          <p:nvSpPr>
            <p:cNvPr id="16" name="TextBox 15">
              <a:extLst>
                <a:ext uri="{FF2B5EF4-FFF2-40B4-BE49-F238E27FC236}">
                  <a16:creationId xmlns:a16="http://schemas.microsoft.com/office/drawing/2014/main" id="{5EE24378-7A65-4CF4-A55A-3430C721EA20}"/>
                </a:ext>
              </a:extLst>
            </p:cNvPr>
            <p:cNvSpPr txBox="1"/>
            <p:nvPr/>
          </p:nvSpPr>
          <p:spPr>
            <a:xfrm>
              <a:off x="6557818" y="4654297"/>
              <a:ext cx="7489378" cy="369332"/>
            </a:xfrm>
            <a:prstGeom prst="rect">
              <a:avLst/>
            </a:prstGeom>
            <a:noFill/>
          </p:spPr>
          <p:txBody>
            <a:bodyPr wrap="square">
              <a:spAutoFit/>
            </a:bodyPr>
            <a:lstStyle/>
            <a:p>
              <a:r>
                <a:rPr lang="en-US" b="1">
                  <a:latin typeface="Arial" panose="020B0604020202020204" pitchFamily="34" charset="0"/>
                  <a:cs typeface="Arial" panose="020B0604020202020204" pitchFamily="34" charset="0"/>
                </a:rPr>
                <a:t>Questions</a:t>
              </a:r>
              <a:endParaRPr lang="en-US" sz="1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FEB1AC5-1503-4127-9983-AC059B77A253}"/>
                </a:ext>
              </a:extLst>
            </p:cNvPr>
            <p:cNvSpPr txBox="1"/>
            <p:nvPr/>
          </p:nvSpPr>
          <p:spPr>
            <a:xfrm>
              <a:off x="5798625" y="4608130"/>
              <a:ext cx="759193" cy="461665"/>
            </a:xfrm>
            <a:prstGeom prst="rect">
              <a:avLst/>
            </a:prstGeom>
            <a:noFill/>
          </p:spPr>
          <p:txBody>
            <a:bodyPr wrap="square">
              <a:spAutoFit/>
            </a:bodyPr>
            <a:lstStyle/>
            <a:p>
              <a:r>
                <a:rPr lang="en-US" sz="2400" b="1">
                  <a:solidFill>
                    <a:srgbClr val="22AAE2"/>
                  </a:solidFill>
                  <a:latin typeface="Arial" panose="020B0604020202020204" pitchFamily="34" charset="0"/>
                  <a:cs typeface="Arial" panose="020B0604020202020204" pitchFamily="34" charset="0"/>
                </a:rPr>
                <a:t>05</a:t>
              </a:r>
            </a:p>
          </p:txBody>
        </p:sp>
      </p:grpSp>
      <p:sp>
        <p:nvSpPr>
          <p:cNvPr id="20" name="Title 2">
            <a:extLst>
              <a:ext uri="{FF2B5EF4-FFF2-40B4-BE49-F238E27FC236}">
                <a16:creationId xmlns:a16="http://schemas.microsoft.com/office/drawing/2014/main" id="{A6EA58B7-3B89-40C4-B5B5-053B5EAE1B00}"/>
              </a:ext>
            </a:extLst>
          </p:cNvPr>
          <p:cNvSpPr txBox="1">
            <a:spLocks/>
          </p:cNvSpPr>
          <p:nvPr/>
        </p:nvSpPr>
        <p:spPr>
          <a:xfrm>
            <a:off x="5798625" y="650727"/>
            <a:ext cx="7174461" cy="4892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Arial" panose="020B0604020202020204" pitchFamily="34" charset="0"/>
                <a:cs typeface="Arial" panose="020B0604020202020204" pitchFamily="34" charset="0"/>
              </a:rPr>
              <a:t>Agenda</a:t>
            </a:r>
          </a:p>
        </p:txBody>
      </p:sp>
      <p:pic>
        <p:nvPicPr>
          <p:cNvPr id="30" name="Picture 29" descr="Diagram&#10;&#10;Description automatically generated">
            <a:extLst>
              <a:ext uri="{FF2B5EF4-FFF2-40B4-BE49-F238E27FC236}">
                <a16:creationId xmlns:a16="http://schemas.microsoft.com/office/drawing/2014/main" id="{BDA5CCC9-EF84-495E-ABD1-E622378B37C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722311"/>
            <a:ext cx="5303980" cy="5950212"/>
          </a:xfrm>
          <a:prstGeom prst="rect">
            <a:avLst/>
          </a:prstGeom>
        </p:spPr>
      </p:pic>
    </p:spTree>
    <p:extLst>
      <p:ext uri="{BB962C8B-B14F-4D97-AF65-F5344CB8AC3E}">
        <p14:creationId xmlns:p14="http://schemas.microsoft.com/office/powerpoint/2010/main" val="55135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314543-F32F-4AEF-8753-D9E63493D1B7}"/>
              </a:ext>
            </a:extLst>
          </p:cNvPr>
          <p:cNvSpPr>
            <a:spLocks noGrp="1"/>
          </p:cNvSpPr>
          <p:nvPr>
            <p:ph type="sldNum" sz="quarter" idx="12"/>
          </p:nvPr>
        </p:nvSpPr>
        <p:spPr/>
        <p:txBody>
          <a:bodyPr/>
          <a:lstStyle/>
          <a:p>
            <a:fld id="{59471AA8-40C0-4F57-87B1-72E89E78A1F5}" type="slidenum">
              <a:rPr lang="en-US" smtClean="0"/>
              <a:pPr/>
              <a:t>3</a:t>
            </a:fld>
            <a:endParaRPr lang="en-US"/>
          </a:p>
        </p:txBody>
      </p:sp>
      <p:sp>
        <p:nvSpPr>
          <p:cNvPr id="5" name="Title 2">
            <a:extLst>
              <a:ext uri="{FF2B5EF4-FFF2-40B4-BE49-F238E27FC236}">
                <a16:creationId xmlns:a16="http://schemas.microsoft.com/office/drawing/2014/main" id="{4531C07E-0669-4904-B749-70E12B5B7E0E}"/>
              </a:ext>
            </a:extLst>
          </p:cNvPr>
          <p:cNvSpPr txBox="1">
            <a:spLocks/>
          </p:cNvSpPr>
          <p:nvPr/>
        </p:nvSpPr>
        <p:spPr>
          <a:xfrm>
            <a:off x="570844" y="321684"/>
            <a:ext cx="11003536" cy="4892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About HASS COE</a:t>
            </a:r>
          </a:p>
        </p:txBody>
      </p:sp>
      <p:sp>
        <p:nvSpPr>
          <p:cNvPr id="6" name="Text Placeholder 3">
            <a:extLst>
              <a:ext uri="{FF2B5EF4-FFF2-40B4-BE49-F238E27FC236}">
                <a16:creationId xmlns:a16="http://schemas.microsoft.com/office/drawing/2014/main" id="{409A69BA-8FB1-4311-BDB7-BCA19ACA1542}"/>
              </a:ext>
            </a:extLst>
          </p:cNvPr>
          <p:cNvSpPr txBox="1">
            <a:spLocks/>
          </p:cNvSpPr>
          <p:nvPr/>
        </p:nvSpPr>
        <p:spPr>
          <a:xfrm>
            <a:off x="2096149" y="2092185"/>
            <a:ext cx="9269194" cy="1723909"/>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b="1">
                <a:latin typeface="Arial"/>
                <a:cs typeface="Arial"/>
              </a:rPr>
              <a:t>Congressional Intent*</a:t>
            </a:r>
          </a:p>
          <a:p>
            <a:pPr marL="285750" indent="-285750">
              <a:lnSpc>
                <a:spcPct val="100000"/>
              </a:lnSpc>
              <a:spcBef>
                <a:spcPts val="0"/>
              </a:spcBef>
              <a:spcAft>
                <a:spcPts val="1200"/>
              </a:spcAft>
              <a:buClr>
                <a:schemeClr val="bg1">
                  <a:lumMod val="65000"/>
                </a:schemeClr>
              </a:buClr>
            </a:pPr>
            <a:r>
              <a:rPr lang="en-US" sz="1600">
                <a:latin typeface="Arial"/>
                <a:cs typeface="Arial"/>
              </a:rPr>
              <a:t>Provide </a:t>
            </a:r>
            <a:r>
              <a:rPr lang="en-US" sz="1600" b="1">
                <a:solidFill>
                  <a:srgbClr val="005396"/>
                </a:solidFill>
                <a:latin typeface="Arial"/>
                <a:cs typeface="Arial"/>
              </a:rPr>
              <a:t>support and partnership </a:t>
            </a:r>
            <a:r>
              <a:rPr lang="en-US" sz="1600">
                <a:latin typeface="Arial"/>
                <a:cs typeface="Arial"/>
              </a:rPr>
              <a:t>to U.S. DOT Operating Administrations (OAs) and industry for reviewing, assessing, and validating the safety of highly automated systems</a:t>
            </a:r>
          </a:p>
          <a:p>
            <a:pPr marL="285750" indent="-285750">
              <a:lnSpc>
                <a:spcPct val="100000"/>
              </a:lnSpc>
              <a:spcBef>
                <a:spcPts val="0"/>
              </a:spcBef>
              <a:spcAft>
                <a:spcPts val="1200"/>
              </a:spcAft>
              <a:buClr>
                <a:srgbClr val="A6A6A6"/>
              </a:buClr>
            </a:pPr>
            <a:r>
              <a:rPr lang="en-US" sz="1600">
                <a:latin typeface="Arial"/>
                <a:cs typeface="Arial"/>
              </a:rPr>
              <a:t>Serve as a </a:t>
            </a:r>
            <a:r>
              <a:rPr lang="en-US" sz="1600" b="1">
                <a:solidFill>
                  <a:srgbClr val="005396"/>
                </a:solidFill>
                <a:latin typeface="Arial"/>
                <a:cs typeface="Arial"/>
              </a:rPr>
              <a:t>central expert resource within U.S. DOT </a:t>
            </a:r>
            <a:r>
              <a:rPr lang="en-US" sz="1600">
                <a:latin typeface="Arial"/>
                <a:cs typeface="Arial"/>
              </a:rPr>
              <a:t>for multimodal automation and human factors, computer science, data analytics, machine learning, sensors, and other technologies</a:t>
            </a:r>
            <a:endParaRPr lang="en-US" sz="1800"/>
          </a:p>
        </p:txBody>
      </p:sp>
      <p:sp>
        <p:nvSpPr>
          <p:cNvPr id="8" name="TextBox 7">
            <a:extLst>
              <a:ext uri="{FF2B5EF4-FFF2-40B4-BE49-F238E27FC236}">
                <a16:creationId xmlns:a16="http://schemas.microsoft.com/office/drawing/2014/main" id="{AE78BC2A-FD99-49F0-A39A-566A9E8F65F4}"/>
              </a:ext>
            </a:extLst>
          </p:cNvPr>
          <p:cNvSpPr txBox="1"/>
          <p:nvPr/>
        </p:nvSpPr>
        <p:spPr>
          <a:xfrm>
            <a:off x="570843" y="1118901"/>
            <a:ext cx="11050314" cy="769441"/>
          </a:xfrm>
          <a:prstGeom prst="rect">
            <a:avLst/>
          </a:prstGeom>
          <a:noFill/>
        </p:spPr>
        <p:txBody>
          <a:bodyPr wrap="square">
            <a:spAutoFit/>
          </a:bodyPr>
          <a:lstStyle/>
          <a:p>
            <a:r>
              <a:rPr lang="en-US" sz="2200" b="1">
                <a:solidFill>
                  <a:srgbClr val="005396"/>
                </a:solidFill>
                <a:latin typeface="Arial" panose="020B0604020202020204" pitchFamily="34" charset="0"/>
                <a:cs typeface="Arial" panose="020B0604020202020204" pitchFamily="34" charset="0"/>
              </a:rPr>
              <a:t>Identifying, and advising U.S. DOT on, national automation safety opportunities and risks across the entire transportation ecosystem</a:t>
            </a:r>
          </a:p>
        </p:txBody>
      </p:sp>
      <p:pic>
        <p:nvPicPr>
          <p:cNvPr id="9" name="Picture 8" descr="Shape&#10;&#10;Description automatically generated with low confidence">
            <a:extLst>
              <a:ext uri="{FF2B5EF4-FFF2-40B4-BE49-F238E27FC236}">
                <a16:creationId xmlns:a16="http://schemas.microsoft.com/office/drawing/2014/main" id="{A81923A1-8915-43D7-B198-376383714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06" y="2092185"/>
            <a:ext cx="1177746" cy="1654321"/>
          </a:xfrm>
          <a:prstGeom prst="rect">
            <a:avLst/>
          </a:prstGeom>
        </p:spPr>
      </p:pic>
      <p:sp>
        <p:nvSpPr>
          <p:cNvPr id="11" name="TextBox 10">
            <a:extLst>
              <a:ext uri="{FF2B5EF4-FFF2-40B4-BE49-F238E27FC236}">
                <a16:creationId xmlns:a16="http://schemas.microsoft.com/office/drawing/2014/main" id="{5725B7C3-FD5F-46B1-9077-AD63F0778F5F}"/>
              </a:ext>
            </a:extLst>
          </p:cNvPr>
          <p:cNvSpPr txBox="1"/>
          <p:nvPr/>
        </p:nvSpPr>
        <p:spPr>
          <a:xfrm>
            <a:off x="664642" y="4320192"/>
            <a:ext cx="5925738" cy="369332"/>
          </a:xfrm>
          <a:prstGeom prst="rect">
            <a:avLst/>
          </a:prstGeom>
          <a:solidFill>
            <a:srgbClr val="005396"/>
          </a:solidFill>
        </p:spPr>
        <p:txBody>
          <a:bodyPr wrap="square">
            <a:spAutoFit/>
          </a:bodyPr>
          <a:lstStyle/>
          <a:p>
            <a:pPr algn="ctr"/>
            <a:r>
              <a:rPr lang="en-US" b="1">
                <a:solidFill>
                  <a:schemeClr val="bg1"/>
                </a:solidFill>
                <a:latin typeface="Arial" panose="020B0604020202020204" pitchFamily="34" charset="0"/>
                <a:cs typeface="Arial" panose="020B0604020202020204" pitchFamily="34" charset="0"/>
              </a:rPr>
              <a:t>DIVERSE AND BALANCED EXPERTISE</a:t>
            </a:r>
            <a:endParaRPr lang="en-US">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996B15B-574A-493A-906F-8BF91F3E7743}"/>
              </a:ext>
            </a:extLst>
          </p:cNvPr>
          <p:cNvSpPr txBox="1"/>
          <p:nvPr/>
        </p:nvSpPr>
        <p:spPr>
          <a:xfrm>
            <a:off x="4593515" y="5218948"/>
            <a:ext cx="1152779" cy="461665"/>
          </a:xfrm>
          <a:prstGeom prst="rect">
            <a:avLst/>
          </a:prstGeom>
          <a:noFill/>
        </p:spPr>
        <p:txBody>
          <a:bodyPr wrap="square">
            <a:spAutoFit/>
          </a:bodyPr>
          <a:lstStyle/>
          <a:p>
            <a:r>
              <a:rPr lang="en-US" sz="2400" b="1">
                <a:solidFill>
                  <a:srgbClr val="005396"/>
                </a:solidFill>
                <a:latin typeface="Arial Narrow" panose="020B0606020202030204" pitchFamily="34" charset="0"/>
                <a:cs typeface="Arial" panose="020B0604020202020204" pitchFamily="34" charset="0"/>
              </a:rPr>
              <a:t>78%</a:t>
            </a:r>
            <a:endParaRPr lang="en-US" sz="2400">
              <a:solidFill>
                <a:srgbClr val="005396"/>
              </a:solidFill>
              <a:latin typeface="Arial Narrow" panose="020B0606020202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C85187C-D013-4D67-BFCA-F8361ACD3A85}"/>
              </a:ext>
            </a:extLst>
          </p:cNvPr>
          <p:cNvSpPr txBox="1"/>
          <p:nvPr/>
        </p:nvSpPr>
        <p:spPr>
          <a:xfrm>
            <a:off x="5157369" y="5249726"/>
            <a:ext cx="1611951" cy="461665"/>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of staff from outside U.S. DOT</a:t>
            </a:r>
          </a:p>
        </p:txBody>
      </p:sp>
      <p:sp>
        <p:nvSpPr>
          <p:cNvPr id="14" name="TextBox 13">
            <a:extLst>
              <a:ext uri="{FF2B5EF4-FFF2-40B4-BE49-F238E27FC236}">
                <a16:creationId xmlns:a16="http://schemas.microsoft.com/office/drawing/2014/main" id="{54F10D00-26E2-4008-AFC4-AE87AEF07A7D}"/>
              </a:ext>
            </a:extLst>
          </p:cNvPr>
          <p:cNvSpPr txBox="1"/>
          <p:nvPr/>
        </p:nvSpPr>
        <p:spPr>
          <a:xfrm>
            <a:off x="4593515" y="4709480"/>
            <a:ext cx="1152779" cy="461665"/>
          </a:xfrm>
          <a:prstGeom prst="rect">
            <a:avLst/>
          </a:prstGeom>
          <a:noFill/>
        </p:spPr>
        <p:txBody>
          <a:bodyPr wrap="square">
            <a:spAutoFit/>
          </a:bodyPr>
          <a:lstStyle/>
          <a:p>
            <a:r>
              <a:rPr lang="en-US" sz="2400" b="1">
                <a:solidFill>
                  <a:srgbClr val="005396"/>
                </a:solidFill>
                <a:latin typeface="Arial Narrow" panose="020B0606020202030204" pitchFamily="34" charset="0"/>
                <a:cs typeface="Arial" panose="020B0604020202020204" pitchFamily="34" charset="0"/>
              </a:rPr>
              <a:t>94%</a:t>
            </a:r>
            <a:endParaRPr lang="en-US" sz="2400">
              <a:solidFill>
                <a:srgbClr val="005396"/>
              </a:solidFill>
              <a:latin typeface="Arial Narrow" panose="020B0606020202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BA8D984-04B7-4C34-B831-0DE2B23A05E2}"/>
              </a:ext>
            </a:extLst>
          </p:cNvPr>
          <p:cNvSpPr txBox="1"/>
          <p:nvPr/>
        </p:nvSpPr>
        <p:spPr>
          <a:xfrm>
            <a:off x="5157370" y="4740258"/>
            <a:ext cx="1443714" cy="461665"/>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of positions filled (17 out of 18)</a:t>
            </a:r>
          </a:p>
        </p:txBody>
      </p:sp>
      <p:sp>
        <p:nvSpPr>
          <p:cNvPr id="16" name="TextBox 15">
            <a:extLst>
              <a:ext uri="{FF2B5EF4-FFF2-40B4-BE49-F238E27FC236}">
                <a16:creationId xmlns:a16="http://schemas.microsoft.com/office/drawing/2014/main" id="{08D6B77E-2B8E-4910-9AFC-4887F8487FC1}"/>
              </a:ext>
            </a:extLst>
          </p:cNvPr>
          <p:cNvSpPr txBox="1"/>
          <p:nvPr/>
        </p:nvSpPr>
        <p:spPr>
          <a:xfrm>
            <a:off x="4590266" y="5711391"/>
            <a:ext cx="1152779" cy="461665"/>
          </a:xfrm>
          <a:prstGeom prst="rect">
            <a:avLst/>
          </a:prstGeom>
          <a:noFill/>
        </p:spPr>
        <p:txBody>
          <a:bodyPr wrap="square">
            <a:spAutoFit/>
          </a:bodyPr>
          <a:lstStyle/>
          <a:p>
            <a:r>
              <a:rPr lang="en-US" sz="2400" b="1">
                <a:solidFill>
                  <a:srgbClr val="005396"/>
                </a:solidFill>
                <a:latin typeface="Arial Narrow" panose="020B0606020202030204" pitchFamily="34" charset="0"/>
                <a:cs typeface="Arial" panose="020B0604020202020204" pitchFamily="34" charset="0"/>
              </a:rPr>
              <a:t>~25</a:t>
            </a:r>
            <a:r>
              <a:rPr lang="en-US" sz="100" b="1">
                <a:solidFill>
                  <a:srgbClr val="005396"/>
                </a:solidFill>
                <a:latin typeface="Arial Narrow" panose="020B0606020202030204" pitchFamily="34" charset="0"/>
                <a:cs typeface="Arial" panose="020B0604020202020204" pitchFamily="34" charset="0"/>
              </a:rPr>
              <a:t>     </a:t>
            </a:r>
            <a:endParaRPr lang="en-US" sz="2400">
              <a:solidFill>
                <a:srgbClr val="005396"/>
              </a:solidFill>
              <a:latin typeface="Arial Narrow" panose="020B0606020202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4D1D850-401E-49C9-B23A-F3D75BAC2AF7}"/>
              </a:ext>
            </a:extLst>
          </p:cNvPr>
          <p:cNvSpPr txBox="1"/>
          <p:nvPr/>
        </p:nvSpPr>
        <p:spPr>
          <a:xfrm>
            <a:off x="4590266" y="6203834"/>
            <a:ext cx="1152779" cy="461665"/>
          </a:xfrm>
          <a:prstGeom prst="rect">
            <a:avLst/>
          </a:prstGeom>
          <a:noFill/>
        </p:spPr>
        <p:txBody>
          <a:bodyPr wrap="square">
            <a:spAutoFit/>
          </a:bodyPr>
          <a:lstStyle/>
          <a:p>
            <a:r>
              <a:rPr lang="en-US" sz="2400" b="1">
                <a:solidFill>
                  <a:srgbClr val="005396"/>
                </a:solidFill>
                <a:latin typeface="Arial Narrow" panose="020B0606020202030204" pitchFamily="34" charset="0"/>
                <a:cs typeface="Arial" panose="020B0604020202020204" pitchFamily="34" charset="0"/>
              </a:rPr>
              <a:t>89%</a:t>
            </a:r>
            <a:endParaRPr lang="en-US" sz="2400">
              <a:solidFill>
                <a:srgbClr val="005396"/>
              </a:solidFill>
              <a:latin typeface="Arial Narrow" panose="020B0606020202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FC228C-EC7A-4E84-B2F5-398DF4F9ECB2}"/>
              </a:ext>
            </a:extLst>
          </p:cNvPr>
          <p:cNvSpPr txBox="1"/>
          <p:nvPr/>
        </p:nvSpPr>
        <p:spPr>
          <a:xfrm>
            <a:off x="5157595" y="6234612"/>
            <a:ext cx="1611951" cy="461665"/>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have post-grad education</a:t>
            </a:r>
          </a:p>
        </p:txBody>
      </p:sp>
      <p:sp>
        <p:nvSpPr>
          <p:cNvPr id="18" name="TextBox 17">
            <a:extLst>
              <a:ext uri="{FF2B5EF4-FFF2-40B4-BE49-F238E27FC236}">
                <a16:creationId xmlns:a16="http://schemas.microsoft.com/office/drawing/2014/main" id="{BD5D6298-1E67-4FCE-9F1C-33AD25FC715A}"/>
              </a:ext>
            </a:extLst>
          </p:cNvPr>
          <p:cNvSpPr txBox="1"/>
          <p:nvPr/>
        </p:nvSpPr>
        <p:spPr>
          <a:xfrm>
            <a:off x="2386859" y="3780767"/>
            <a:ext cx="5853654" cy="253916"/>
          </a:xfrm>
          <a:prstGeom prst="rect">
            <a:avLst/>
          </a:prstGeom>
          <a:noFill/>
        </p:spPr>
        <p:txBody>
          <a:bodyPr wrap="square" rtlCol="0">
            <a:spAutoFit/>
          </a:bodyPr>
          <a:lstStyle/>
          <a:p>
            <a:r>
              <a:rPr lang="en-US" sz="1050">
                <a:solidFill>
                  <a:schemeClr val="bg1">
                    <a:lumMod val="50000"/>
                  </a:schemeClr>
                </a:solidFill>
                <a:latin typeface="Arial"/>
                <a:cs typeface="Arial"/>
              </a:rPr>
              <a:t>* H.R.1865 - Further Consolidated Appropriations Act, 2020 (paraphrased)</a:t>
            </a:r>
            <a:endParaRPr lang="en-US" sz="1050">
              <a:solidFill>
                <a:schemeClr val="bg1">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C346D3A-7CAE-45E6-96B8-778E334B2A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4076" y="4469145"/>
            <a:ext cx="3313566" cy="1962498"/>
          </a:xfrm>
          <a:prstGeom prst="rect">
            <a:avLst/>
          </a:prstGeom>
        </p:spPr>
      </p:pic>
      <p:sp>
        <p:nvSpPr>
          <p:cNvPr id="21" name="TextBox 20">
            <a:extLst>
              <a:ext uri="{FF2B5EF4-FFF2-40B4-BE49-F238E27FC236}">
                <a16:creationId xmlns:a16="http://schemas.microsoft.com/office/drawing/2014/main" id="{D2D9B0A3-D10D-41D6-A19B-27AEDC3A72AD}"/>
              </a:ext>
            </a:extLst>
          </p:cNvPr>
          <p:cNvSpPr txBox="1"/>
          <p:nvPr/>
        </p:nvSpPr>
        <p:spPr>
          <a:xfrm>
            <a:off x="7060435" y="5428522"/>
            <a:ext cx="1611951" cy="276999"/>
          </a:xfrm>
          <a:prstGeom prst="rect">
            <a:avLst/>
          </a:prstGeom>
          <a:noFill/>
        </p:spPr>
        <p:txBody>
          <a:bodyPr wrap="square">
            <a:spAutoFit/>
          </a:bodyPr>
          <a:lstStyle/>
          <a:p>
            <a:r>
              <a:rPr lang="en-US" sz="1200" b="1">
                <a:solidFill>
                  <a:srgbClr val="005396"/>
                </a:solidFill>
                <a:latin typeface="Arial" panose="020B0604020202020204" pitchFamily="34" charset="0"/>
                <a:cs typeface="Arial" panose="020B0604020202020204" pitchFamily="34" charset="0"/>
              </a:rPr>
              <a:t>JUNE 2022</a:t>
            </a:r>
          </a:p>
        </p:txBody>
      </p:sp>
      <p:sp>
        <p:nvSpPr>
          <p:cNvPr id="22" name="TextBox 21">
            <a:extLst>
              <a:ext uri="{FF2B5EF4-FFF2-40B4-BE49-F238E27FC236}">
                <a16:creationId xmlns:a16="http://schemas.microsoft.com/office/drawing/2014/main" id="{393815FB-5287-4A54-A3CA-28525DC61A9B}"/>
              </a:ext>
            </a:extLst>
          </p:cNvPr>
          <p:cNvSpPr txBox="1"/>
          <p:nvPr/>
        </p:nvSpPr>
        <p:spPr>
          <a:xfrm>
            <a:off x="7060435" y="5099342"/>
            <a:ext cx="1611951" cy="307777"/>
          </a:xfrm>
          <a:prstGeom prst="rect">
            <a:avLst/>
          </a:prstGeom>
          <a:noFill/>
        </p:spPr>
        <p:txBody>
          <a:bodyPr wrap="square">
            <a:spAutoFit/>
          </a:bodyPr>
          <a:lstStyle/>
          <a:p>
            <a:r>
              <a:rPr lang="en-US" sz="1400" b="1">
                <a:latin typeface="Arial" panose="020B0604020202020204" pitchFamily="34" charset="0"/>
                <a:cs typeface="Arial" panose="020B0604020202020204" pitchFamily="34" charset="0"/>
              </a:rPr>
              <a:t>2</a:t>
            </a:r>
            <a:r>
              <a:rPr lang="en-US" sz="1400">
                <a:latin typeface="Arial" panose="020B0604020202020204" pitchFamily="34" charset="0"/>
                <a:cs typeface="Arial" panose="020B0604020202020204" pitchFamily="34" charset="0"/>
              </a:rPr>
              <a:t> HASS staff</a:t>
            </a:r>
          </a:p>
        </p:txBody>
      </p:sp>
      <p:sp>
        <p:nvSpPr>
          <p:cNvPr id="27" name="TextBox 26">
            <a:extLst>
              <a:ext uri="{FF2B5EF4-FFF2-40B4-BE49-F238E27FC236}">
                <a16:creationId xmlns:a16="http://schemas.microsoft.com/office/drawing/2014/main" id="{DBC35B5C-801C-4CA9-BFE2-8297FD55257D}"/>
              </a:ext>
            </a:extLst>
          </p:cNvPr>
          <p:cNvSpPr txBox="1"/>
          <p:nvPr/>
        </p:nvSpPr>
        <p:spPr>
          <a:xfrm>
            <a:off x="5154569" y="5742169"/>
            <a:ext cx="1768713" cy="461665"/>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years average experience</a:t>
            </a:r>
          </a:p>
        </p:txBody>
      </p:sp>
      <p:sp>
        <p:nvSpPr>
          <p:cNvPr id="30" name="TextBox 29">
            <a:extLst>
              <a:ext uri="{FF2B5EF4-FFF2-40B4-BE49-F238E27FC236}">
                <a16:creationId xmlns:a16="http://schemas.microsoft.com/office/drawing/2014/main" id="{F5F9845D-0FD5-46F4-8434-8163BB05BFD3}"/>
              </a:ext>
            </a:extLst>
          </p:cNvPr>
          <p:cNvSpPr txBox="1"/>
          <p:nvPr/>
        </p:nvSpPr>
        <p:spPr>
          <a:xfrm>
            <a:off x="7731284" y="4649372"/>
            <a:ext cx="1611951" cy="276999"/>
          </a:xfrm>
          <a:prstGeom prst="rect">
            <a:avLst/>
          </a:prstGeom>
          <a:noFill/>
        </p:spPr>
        <p:txBody>
          <a:bodyPr wrap="square">
            <a:spAutoFit/>
          </a:bodyPr>
          <a:lstStyle/>
          <a:p>
            <a:r>
              <a:rPr lang="en-US" sz="1200" b="1">
                <a:solidFill>
                  <a:srgbClr val="1B9CCF"/>
                </a:solidFill>
                <a:latin typeface="Arial" panose="020B0604020202020204" pitchFamily="34" charset="0"/>
                <a:cs typeface="Arial" panose="020B0604020202020204" pitchFamily="34" charset="0"/>
              </a:rPr>
              <a:t>JUNE 2023</a:t>
            </a:r>
          </a:p>
        </p:txBody>
      </p:sp>
      <p:sp>
        <p:nvSpPr>
          <p:cNvPr id="31" name="TextBox 30">
            <a:extLst>
              <a:ext uri="{FF2B5EF4-FFF2-40B4-BE49-F238E27FC236}">
                <a16:creationId xmlns:a16="http://schemas.microsoft.com/office/drawing/2014/main" id="{EAAD2CB0-9986-43D9-9B55-98FD62E9EE46}"/>
              </a:ext>
            </a:extLst>
          </p:cNvPr>
          <p:cNvSpPr txBox="1"/>
          <p:nvPr/>
        </p:nvSpPr>
        <p:spPr>
          <a:xfrm>
            <a:off x="7731284" y="4320192"/>
            <a:ext cx="1611951" cy="307777"/>
          </a:xfrm>
          <a:prstGeom prst="rect">
            <a:avLst/>
          </a:prstGeom>
          <a:noFill/>
        </p:spPr>
        <p:txBody>
          <a:bodyPr wrap="square">
            <a:spAutoFit/>
          </a:bodyPr>
          <a:lstStyle/>
          <a:p>
            <a:r>
              <a:rPr lang="en-US" sz="1400" b="1">
                <a:latin typeface="Arial" panose="020B0604020202020204" pitchFamily="34" charset="0"/>
                <a:cs typeface="Arial" panose="020B0604020202020204" pitchFamily="34" charset="0"/>
              </a:rPr>
              <a:t>17</a:t>
            </a:r>
            <a:r>
              <a:rPr lang="en-US" sz="1400">
                <a:latin typeface="Arial" panose="020B0604020202020204" pitchFamily="34" charset="0"/>
                <a:cs typeface="Arial" panose="020B0604020202020204" pitchFamily="34" charset="0"/>
              </a:rPr>
              <a:t> HASS staff</a:t>
            </a:r>
          </a:p>
        </p:txBody>
      </p:sp>
      <p:pic>
        <p:nvPicPr>
          <p:cNvPr id="33" name="Picture 32">
            <a:extLst>
              <a:ext uri="{FF2B5EF4-FFF2-40B4-BE49-F238E27FC236}">
                <a16:creationId xmlns:a16="http://schemas.microsoft.com/office/drawing/2014/main" id="{C2DBAF33-2030-68B1-E4EA-2830909E66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2350" y="4743554"/>
            <a:ext cx="3805403" cy="1855054"/>
          </a:xfrm>
          <a:prstGeom prst="rect">
            <a:avLst/>
          </a:prstGeom>
        </p:spPr>
      </p:pic>
    </p:spTree>
    <p:extLst>
      <p:ext uri="{BB962C8B-B14F-4D97-AF65-F5344CB8AC3E}">
        <p14:creationId xmlns:p14="http://schemas.microsoft.com/office/powerpoint/2010/main" val="2272607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DB753D-0C3F-4F96-91EF-52DC174A8B68}"/>
              </a:ext>
            </a:extLst>
          </p:cNvPr>
          <p:cNvSpPr>
            <a:spLocks noGrp="1"/>
          </p:cNvSpPr>
          <p:nvPr>
            <p:ph type="sldNum" sz="quarter" idx="12"/>
          </p:nvPr>
        </p:nvSpPr>
        <p:spPr>
          <a:xfrm>
            <a:off x="11466094" y="6356350"/>
            <a:ext cx="453189" cy="365125"/>
          </a:xfrm>
        </p:spPr>
        <p:txBody>
          <a:bodyPr/>
          <a:lstStyle/>
          <a:p>
            <a:fld id="{32579089-1630-4B5F-85BE-499CBD44A009}" type="slidenum">
              <a:rPr lang="en-US" smtClean="0"/>
              <a:pPr/>
              <a:t>4</a:t>
            </a:fld>
            <a:endParaRPr lang="en-US"/>
          </a:p>
        </p:txBody>
      </p:sp>
      <p:sp>
        <p:nvSpPr>
          <p:cNvPr id="26" name="TextBox 25">
            <a:extLst>
              <a:ext uri="{FF2B5EF4-FFF2-40B4-BE49-F238E27FC236}">
                <a16:creationId xmlns:a16="http://schemas.microsoft.com/office/drawing/2014/main" id="{1CE75196-F6A1-4E70-9564-CFB48BF1D77D}"/>
              </a:ext>
            </a:extLst>
          </p:cNvPr>
          <p:cNvSpPr txBox="1"/>
          <p:nvPr/>
        </p:nvSpPr>
        <p:spPr>
          <a:xfrm>
            <a:off x="570843" y="1343341"/>
            <a:ext cx="3569812" cy="584775"/>
          </a:xfrm>
          <a:prstGeom prst="rect">
            <a:avLst/>
          </a:prstGeom>
          <a:noFill/>
        </p:spPr>
        <p:txBody>
          <a:bodyPr wrap="square">
            <a:spAutoFit/>
          </a:bodyPr>
          <a:lstStyle/>
          <a:p>
            <a:r>
              <a:rPr lang="en-US" sz="3200" b="1">
                <a:solidFill>
                  <a:srgbClr val="22AAE2"/>
                </a:solidFill>
                <a:latin typeface="Arial" panose="020B0604020202020204" pitchFamily="34" charset="0"/>
                <a:cs typeface="Arial" panose="020B0604020202020204" pitchFamily="34" charset="0"/>
              </a:rPr>
              <a:t>Vision</a:t>
            </a:r>
          </a:p>
        </p:txBody>
      </p:sp>
      <p:sp>
        <p:nvSpPr>
          <p:cNvPr id="28" name="TextBox 27">
            <a:extLst>
              <a:ext uri="{FF2B5EF4-FFF2-40B4-BE49-F238E27FC236}">
                <a16:creationId xmlns:a16="http://schemas.microsoft.com/office/drawing/2014/main" id="{B52A8F21-7491-4FE4-B6AD-1CA0C3172E6B}"/>
              </a:ext>
            </a:extLst>
          </p:cNvPr>
          <p:cNvSpPr txBox="1"/>
          <p:nvPr/>
        </p:nvSpPr>
        <p:spPr>
          <a:xfrm>
            <a:off x="570843" y="1875797"/>
            <a:ext cx="4952334" cy="923330"/>
          </a:xfrm>
          <a:prstGeom prst="rect">
            <a:avLst/>
          </a:prstGeom>
          <a:noFill/>
        </p:spPr>
        <p:txBody>
          <a:bodyPr wrap="square">
            <a:spAutoFit/>
          </a:bodyPr>
          <a:lstStyle/>
          <a:p>
            <a:r>
              <a:rPr lang="en-US">
                <a:latin typeface="Arial" panose="020B0604020202020204" pitchFamily="34" charset="0"/>
                <a:cs typeface="Arial" panose="020B0604020202020204" pitchFamily="34" charset="0"/>
              </a:rPr>
              <a:t>Advance the safe and responsible integration of automation across the transportation ecosystem</a:t>
            </a:r>
          </a:p>
        </p:txBody>
      </p:sp>
      <p:sp>
        <p:nvSpPr>
          <p:cNvPr id="29" name="TextBox 28">
            <a:extLst>
              <a:ext uri="{FF2B5EF4-FFF2-40B4-BE49-F238E27FC236}">
                <a16:creationId xmlns:a16="http://schemas.microsoft.com/office/drawing/2014/main" id="{E95F5A1F-6ED6-4CAB-9AB7-DB6C9DC0EA6B}"/>
              </a:ext>
            </a:extLst>
          </p:cNvPr>
          <p:cNvSpPr txBox="1"/>
          <p:nvPr/>
        </p:nvSpPr>
        <p:spPr>
          <a:xfrm>
            <a:off x="570843" y="3207444"/>
            <a:ext cx="3569812" cy="584775"/>
          </a:xfrm>
          <a:prstGeom prst="rect">
            <a:avLst/>
          </a:prstGeom>
          <a:noFill/>
        </p:spPr>
        <p:txBody>
          <a:bodyPr wrap="square">
            <a:spAutoFit/>
          </a:bodyPr>
          <a:lstStyle/>
          <a:p>
            <a:r>
              <a:rPr lang="en-US" sz="3200" b="1">
                <a:solidFill>
                  <a:srgbClr val="22AAE2"/>
                </a:solidFill>
                <a:latin typeface="Arial" panose="020B0604020202020204" pitchFamily="34" charset="0"/>
                <a:cs typeface="Arial" panose="020B0604020202020204" pitchFamily="34" charset="0"/>
              </a:rPr>
              <a:t>Mission</a:t>
            </a:r>
          </a:p>
        </p:txBody>
      </p:sp>
      <p:sp>
        <p:nvSpPr>
          <p:cNvPr id="30" name="TextBox 29">
            <a:extLst>
              <a:ext uri="{FF2B5EF4-FFF2-40B4-BE49-F238E27FC236}">
                <a16:creationId xmlns:a16="http://schemas.microsoft.com/office/drawing/2014/main" id="{F6B72546-8825-4579-8B50-DB00C261D902}"/>
              </a:ext>
            </a:extLst>
          </p:cNvPr>
          <p:cNvSpPr txBox="1"/>
          <p:nvPr/>
        </p:nvSpPr>
        <p:spPr>
          <a:xfrm>
            <a:off x="570842" y="3739900"/>
            <a:ext cx="5055407" cy="1754326"/>
          </a:xfrm>
          <a:prstGeom prst="rect">
            <a:avLst/>
          </a:prstGeom>
          <a:noFill/>
        </p:spPr>
        <p:txBody>
          <a:bodyPr wrap="square">
            <a:spAutoFit/>
          </a:bodyPr>
          <a:lstStyle/>
          <a:p>
            <a:r>
              <a:rPr lang="en-US">
                <a:latin typeface="Arial" panose="020B0604020202020204" pitchFamily="34" charset="0"/>
                <a:cs typeface="Arial" panose="020B0604020202020204" pitchFamily="34" charset="0"/>
              </a:rPr>
              <a:t>Ensure federal capacity to review, assess, and validate the safety of automated technologies comprehensively across modes while enabling cross-sector collaboration for a holistic approach to the safe integration of automation in transportation</a:t>
            </a:r>
          </a:p>
        </p:txBody>
      </p:sp>
      <p:pic>
        <p:nvPicPr>
          <p:cNvPr id="16" name="Picture 15" descr="Chart&#10;&#10;Description automatically generated">
            <a:extLst>
              <a:ext uri="{FF2B5EF4-FFF2-40B4-BE49-F238E27FC236}">
                <a16:creationId xmlns:a16="http://schemas.microsoft.com/office/drawing/2014/main" id="{C25D27A1-3A33-46B8-ACD1-441693EFF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128" y="1081224"/>
            <a:ext cx="8955665" cy="5406096"/>
          </a:xfrm>
          <a:prstGeom prst="rect">
            <a:avLst/>
          </a:prstGeom>
        </p:spPr>
      </p:pic>
      <p:sp>
        <p:nvSpPr>
          <p:cNvPr id="10" name="Title 2">
            <a:extLst>
              <a:ext uri="{FF2B5EF4-FFF2-40B4-BE49-F238E27FC236}">
                <a16:creationId xmlns:a16="http://schemas.microsoft.com/office/drawing/2014/main" id="{E0653355-BA35-472E-AA04-5BC73AB28C04}"/>
              </a:ext>
            </a:extLst>
          </p:cNvPr>
          <p:cNvSpPr txBox="1">
            <a:spLocks/>
          </p:cNvSpPr>
          <p:nvPr/>
        </p:nvSpPr>
        <p:spPr>
          <a:xfrm>
            <a:off x="570844" y="321684"/>
            <a:ext cx="11003536" cy="4892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About HASS COE</a:t>
            </a:r>
          </a:p>
        </p:txBody>
      </p:sp>
    </p:spTree>
    <p:extLst>
      <p:ext uri="{BB962C8B-B14F-4D97-AF65-F5344CB8AC3E}">
        <p14:creationId xmlns:p14="http://schemas.microsoft.com/office/powerpoint/2010/main" val="403690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A8502E-66CA-4593-9AD7-08CD1B785A02}"/>
              </a:ext>
            </a:extLst>
          </p:cNvPr>
          <p:cNvSpPr>
            <a:spLocks noGrp="1"/>
          </p:cNvSpPr>
          <p:nvPr>
            <p:ph type="sldNum" sz="quarter" idx="12"/>
          </p:nvPr>
        </p:nvSpPr>
        <p:spPr/>
        <p:txBody>
          <a:bodyPr/>
          <a:lstStyle/>
          <a:p>
            <a:fld id="{59471AA8-40C0-4F57-87B1-72E89E78A1F5}" type="slidenum">
              <a:rPr lang="en-US" smtClean="0"/>
              <a:pPr/>
              <a:t>5</a:t>
            </a:fld>
            <a:endParaRPr lang="en-US"/>
          </a:p>
        </p:txBody>
      </p:sp>
      <p:sp>
        <p:nvSpPr>
          <p:cNvPr id="6" name="Title 2">
            <a:extLst>
              <a:ext uri="{FF2B5EF4-FFF2-40B4-BE49-F238E27FC236}">
                <a16:creationId xmlns:a16="http://schemas.microsoft.com/office/drawing/2014/main" id="{2C6D73EE-1358-443E-A3C2-ADC03D16B5B4}"/>
              </a:ext>
            </a:extLst>
          </p:cNvPr>
          <p:cNvSpPr txBox="1">
            <a:spLocks/>
          </p:cNvSpPr>
          <p:nvPr/>
        </p:nvSpPr>
        <p:spPr>
          <a:xfrm>
            <a:off x="570844" y="321684"/>
            <a:ext cx="11003536" cy="4892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Fulfilling the need for a coordinated approach</a:t>
            </a:r>
          </a:p>
        </p:txBody>
      </p:sp>
      <p:sp>
        <p:nvSpPr>
          <p:cNvPr id="7" name="TextBox 6">
            <a:extLst>
              <a:ext uri="{FF2B5EF4-FFF2-40B4-BE49-F238E27FC236}">
                <a16:creationId xmlns:a16="http://schemas.microsoft.com/office/drawing/2014/main" id="{B66E90A5-759C-42EE-9934-5A0506711A6F}"/>
              </a:ext>
            </a:extLst>
          </p:cNvPr>
          <p:cNvSpPr txBox="1"/>
          <p:nvPr/>
        </p:nvSpPr>
        <p:spPr>
          <a:xfrm>
            <a:off x="570843" y="1118901"/>
            <a:ext cx="11050314" cy="769441"/>
          </a:xfrm>
          <a:prstGeom prst="rect">
            <a:avLst/>
          </a:prstGeom>
          <a:noFill/>
        </p:spPr>
        <p:txBody>
          <a:bodyPr wrap="square">
            <a:spAutoFit/>
          </a:bodyPr>
          <a:lstStyle/>
          <a:p>
            <a:r>
              <a:rPr lang="en-US" sz="2200" b="1">
                <a:solidFill>
                  <a:srgbClr val="005396"/>
                </a:solidFill>
                <a:latin typeface="Arial" panose="020B0604020202020204" pitchFamily="34" charset="0"/>
                <a:cs typeface="Arial" panose="020B0604020202020204" pitchFamily="34" charset="0"/>
              </a:rPr>
              <a:t>Spearheading cross-sector and multimodal collaboration to advance the safe and responsible integration of automation across the transportation ecosystem</a:t>
            </a:r>
          </a:p>
        </p:txBody>
      </p:sp>
      <p:pic>
        <p:nvPicPr>
          <p:cNvPr id="8" name="Picture 7" descr="Diagram&#10;&#10;Description automatically generated">
            <a:extLst>
              <a:ext uri="{FF2B5EF4-FFF2-40B4-BE49-F238E27FC236}">
                <a16:creationId xmlns:a16="http://schemas.microsoft.com/office/drawing/2014/main" id="{A4920A93-7C9A-486C-BACA-A638AA5390CC}"/>
              </a:ext>
            </a:extLst>
          </p:cNvPr>
          <p:cNvPicPr>
            <a:picLocks noChangeAspect="1"/>
          </p:cNvPicPr>
          <p:nvPr/>
        </p:nvPicPr>
        <p:blipFill rotWithShape="1">
          <a:blip r:embed="rId3"/>
          <a:srcRect t="8733"/>
          <a:stretch/>
        </p:blipFill>
        <p:spPr>
          <a:xfrm>
            <a:off x="6751063" y="2189747"/>
            <a:ext cx="4715031" cy="4057023"/>
          </a:xfrm>
          <a:prstGeom prst="rect">
            <a:avLst/>
          </a:prstGeom>
        </p:spPr>
      </p:pic>
      <p:sp>
        <p:nvSpPr>
          <p:cNvPr id="10" name="TextBox 9">
            <a:extLst>
              <a:ext uri="{FF2B5EF4-FFF2-40B4-BE49-F238E27FC236}">
                <a16:creationId xmlns:a16="http://schemas.microsoft.com/office/drawing/2014/main" id="{E24D003C-167E-45F7-92D7-ABD562C6142D}"/>
              </a:ext>
            </a:extLst>
          </p:cNvPr>
          <p:cNvSpPr txBox="1"/>
          <p:nvPr/>
        </p:nvSpPr>
        <p:spPr>
          <a:xfrm>
            <a:off x="570843" y="2442319"/>
            <a:ext cx="5708037" cy="2970044"/>
          </a:xfrm>
          <a:prstGeom prst="rect">
            <a:avLst/>
          </a:prstGeom>
          <a:noFill/>
        </p:spPr>
        <p:txBody>
          <a:bodyPr wrap="square">
            <a:spAutoFit/>
          </a:bodyPr>
          <a:lstStyle/>
          <a:p>
            <a:pPr>
              <a:spcAft>
                <a:spcPts val="1200"/>
              </a:spcAft>
              <a:buClr>
                <a:schemeClr val="bg1">
                  <a:lumMod val="65000"/>
                </a:schemeClr>
              </a:buClr>
            </a:pPr>
            <a:r>
              <a:rPr lang="en-US" sz="2000" b="1">
                <a:latin typeface="Arial" panose="020B0604020202020204" pitchFamily="34" charset="0"/>
                <a:ea typeface="Calibri" panose="020F0502020204030204" pitchFamily="34" charset="0"/>
                <a:cs typeface="Arial" panose="020B0604020202020204" pitchFamily="34" charset="0"/>
              </a:rPr>
              <a:t>HASS engages transportation automation safety stakeholders to:</a:t>
            </a:r>
          </a:p>
          <a:p>
            <a:pPr marL="285750" indent="-285750">
              <a:spcAft>
                <a:spcPts val="1000"/>
              </a:spcAft>
              <a:buClr>
                <a:schemeClr val="bg1">
                  <a:lumMod val="65000"/>
                </a:schemeClr>
              </a:buClr>
              <a:buFont typeface="Arial" panose="020B0604020202020204" pitchFamily="34" charset="0"/>
              <a:buChar char="•"/>
            </a:pPr>
            <a:r>
              <a:rPr lang="en-US" sz="1600">
                <a:effectLst/>
                <a:latin typeface="Arial" panose="020B0604020202020204" pitchFamily="34" charset="0"/>
                <a:ea typeface="Calibri" panose="020F0502020204030204" pitchFamily="34" charset="0"/>
                <a:cs typeface="Arial" panose="020B0604020202020204" pitchFamily="34" charset="0"/>
              </a:rPr>
              <a:t>Support a </a:t>
            </a:r>
            <a:r>
              <a:rPr lang="en-US" sz="1600" b="1">
                <a:solidFill>
                  <a:srgbClr val="005396"/>
                </a:solidFill>
                <a:effectLst/>
                <a:latin typeface="Arial" panose="020B0604020202020204" pitchFamily="34" charset="0"/>
                <a:ea typeface="Calibri" panose="020F0502020204030204" pitchFamily="34" charset="0"/>
                <a:cs typeface="Arial" panose="020B0604020202020204" pitchFamily="34" charset="0"/>
              </a:rPr>
              <a:t>holistic, proactive, and nimble </a:t>
            </a:r>
            <a:r>
              <a:rPr lang="en-US" sz="1600">
                <a:effectLst/>
                <a:latin typeface="Arial" panose="020B0604020202020204" pitchFamily="34" charset="0"/>
                <a:ea typeface="Calibri" panose="020F0502020204030204" pitchFamily="34" charset="0"/>
                <a:cs typeface="Arial" panose="020B0604020202020204" pitchFamily="34" charset="0"/>
              </a:rPr>
              <a:t>approach to highly automated systems</a:t>
            </a:r>
            <a:endParaRPr lang="en-US" sz="1600">
              <a:latin typeface="Arial" panose="020B0604020202020204" pitchFamily="34" charset="0"/>
              <a:ea typeface="Calibri" panose="020F0502020204030204" pitchFamily="34" charset="0"/>
              <a:cs typeface="Arial" panose="020B0604020202020204" pitchFamily="34" charset="0"/>
            </a:endParaRPr>
          </a:p>
          <a:p>
            <a:pPr marL="285750" indent="-285750">
              <a:spcAft>
                <a:spcPts val="1000"/>
              </a:spcAft>
              <a:buClr>
                <a:schemeClr val="bg1">
                  <a:lumMod val="65000"/>
                </a:schemeClr>
              </a:buClr>
              <a:buFont typeface="Arial" panose="020B0604020202020204" pitchFamily="34" charset="0"/>
              <a:buChar char="•"/>
            </a:pPr>
            <a:r>
              <a:rPr lang="en-US" sz="1600" b="1">
                <a:solidFill>
                  <a:srgbClr val="005396"/>
                </a:solidFill>
                <a:effectLst/>
                <a:latin typeface="Arial" panose="020B0604020202020204" pitchFamily="34" charset="0"/>
                <a:ea typeface="Calibri" panose="020F0502020204030204" pitchFamily="34" charset="0"/>
                <a:cs typeface="Arial" panose="020B0604020202020204" pitchFamily="34" charset="0"/>
              </a:rPr>
              <a:t>Foster dialogue </a:t>
            </a:r>
            <a:r>
              <a:rPr lang="en-US" sz="1600">
                <a:effectLst/>
                <a:latin typeface="Arial" panose="020B0604020202020204" pitchFamily="34" charset="0"/>
                <a:ea typeface="Calibri" panose="020F0502020204030204" pitchFamily="34" charset="0"/>
                <a:cs typeface="Arial" panose="020B0604020202020204" pitchFamily="34" charset="0"/>
              </a:rPr>
              <a:t>among policymakers, technology experts, and the transportation community</a:t>
            </a:r>
          </a:p>
          <a:p>
            <a:pPr marL="285750" indent="-285750">
              <a:spcAft>
                <a:spcPts val="1000"/>
              </a:spcAft>
              <a:buClr>
                <a:schemeClr val="bg1">
                  <a:lumMod val="65000"/>
                </a:schemeClr>
              </a:buClr>
              <a:buFont typeface="Arial" panose="020B0604020202020204" pitchFamily="34" charset="0"/>
              <a:buChar char="•"/>
            </a:pPr>
            <a:r>
              <a:rPr lang="en-US" sz="1600">
                <a:latin typeface="Arial" panose="020B0604020202020204" pitchFamily="34" charset="0"/>
                <a:ea typeface="Calibri" panose="020F0502020204030204" pitchFamily="34" charset="0"/>
                <a:cs typeface="Arial" panose="020B0604020202020204" pitchFamily="34" charset="0"/>
              </a:rPr>
              <a:t>Identify and develop pivotal points of </a:t>
            </a:r>
            <a:r>
              <a:rPr lang="en-US" sz="1600" b="1">
                <a:solidFill>
                  <a:srgbClr val="005396"/>
                </a:solidFill>
                <a:latin typeface="Arial" panose="020B0604020202020204" pitchFamily="34" charset="0"/>
                <a:ea typeface="Calibri" panose="020F0502020204030204" pitchFamily="34" charset="0"/>
                <a:cs typeface="Arial" panose="020B0604020202020204" pitchFamily="34" charset="0"/>
              </a:rPr>
              <a:t>interoperability and integration</a:t>
            </a:r>
            <a:r>
              <a:rPr lang="en-US" sz="1600">
                <a:latin typeface="Arial" panose="020B0604020202020204" pitchFamily="34" charset="0"/>
                <a:ea typeface="Calibri" panose="020F0502020204030204" pitchFamily="34" charset="0"/>
                <a:cs typeface="Arial" panose="020B0604020202020204" pitchFamily="34" charset="0"/>
              </a:rPr>
              <a:t> over the long term</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285750" indent="-285750">
              <a:spcAft>
                <a:spcPts val="1000"/>
              </a:spcAft>
              <a:buClr>
                <a:schemeClr val="bg1">
                  <a:lumMod val="65000"/>
                </a:schemeClr>
              </a:buClr>
              <a:buFont typeface="Arial" panose="020B0604020202020204" pitchFamily="34" charset="0"/>
              <a:buChar char="•"/>
            </a:pPr>
            <a:r>
              <a:rPr lang="en-US" sz="1600">
                <a:effectLst/>
                <a:latin typeface="Arial" panose="020B0604020202020204" pitchFamily="34" charset="0"/>
                <a:ea typeface="Calibri" panose="020F0502020204030204" pitchFamily="34" charset="0"/>
                <a:cs typeface="Arial" panose="020B0604020202020204" pitchFamily="34" charset="0"/>
              </a:rPr>
              <a:t>Facilitate </a:t>
            </a:r>
            <a:r>
              <a:rPr lang="en-US" sz="1600" b="1">
                <a:solidFill>
                  <a:srgbClr val="005396"/>
                </a:solidFill>
                <a:effectLst/>
                <a:latin typeface="Arial" panose="020B0604020202020204" pitchFamily="34" charset="0"/>
                <a:ea typeface="Calibri" panose="020F0502020204030204" pitchFamily="34" charset="0"/>
                <a:cs typeface="Arial" panose="020B0604020202020204" pitchFamily="34" charset="0"/>
              </a:rPr>
              <a:t>technical assessment and validation </a:t>
            </a:r>
            <a:r>
              <a:rPr lang="en-US" sz="1600">
                <a:effectLst/>
                <a:latin typeface="Arial" panose="020B0604020202020204" pitchFamily="34" charset="0"/>
                <a:ea typeface="Calibri" panose="020F0502020204030204" pitchFamily="34" charset="0"/>
                <a:cs typeface="Arial" panose="020B0604020202020204" pitchFamily="34" charset="0"/>
              </a:rPr>
              <a:t>activities</a:t>
            </a:r>
          </a:p>
        </p:txBody>
      </p:sp>
    </p:spTree>
    <p:extLst>
      <p:ext uri="{BB962C8B-B14F-4D97-AF65-F5344CB8AC3E}">
        <p14:creationId xmlns:p14="http://schemas.microsoft.com/office/powerpoint/2010/main" val="108980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D90355-F54C-4848-B24F-BD9A1045BD75}"/>
              </a:ext>
            </a:extLst>
          </p:cNvPr>
          <p:cNvSpPr>
            <a:spLocks noGrp="1"/>
          </p:cNvSpPr>
          <p:nvPr>
            <p:ph type="body" sz="quarter" idx="10"/>
          </p:nvPr>
        </p:nvSpPr>
        <p:spPr>
          <a:xfrm>
            <a:off x="570843" y="321684"/>
            <a:ext cx="10782957" cy="850887"/>
          </a:xfrm>
        </p:spPr>
        <p:txBody>
          <a:bodyPr vert="horz" lIns="91440" tIns="45720" rIns="91440" bIns="45720" rtlCol="0" anchor="t">
            <a:noAutofit/>
          </a:bodyPr>
          <a:lstStyle/>
          <a:p>
            <a:r>
              <a:rPr lang="en-US" sz="2800" dirty="0">
                <a:latin typeface="Arial"/>
                <a:cs typeface="Arial"/>
              </a:rPr>
              <a:t>The nation must prepare for new automation technologies and vehicles in our overall transportation system</a:t>
            </a:r>
          </a:p>
        </p:txBody>
      </p:sp>
      <p:sp>
        <p:nvSpPr>
          <p:cNvPr id="5" name="Slide Number Placeholder 4">
            <a:extLst>
              <a:ext uri="{FF2B5EF4-FFF2-40B4-BE49-F238E27FC236}">
                <a16:creationId xmlns:a16="http://schemas.microsoft.com/office/drawing/2014/main" id="{3DF56795-F2EC-4B04-AE63-50E3B0ACA4FD}"/>
              </a:ext>
            </a:extLst>
          </p:cNvPr>
          <p:cNvSpPr>
            <a:spLocks noGrp="1"/>
          </p:cNvSpPr>
          <p:nvPr>
            <p:ph type="sldNum" sz="quarter" idx="12"/>
          </p:nvPr>
        </p:nvSpPr>
        <p:spPr/>
        <p:txBody>
          <a:bodyPr/>
          <a:lstStyle/>
          <a:p>
            <a:fld id="{59471AA8-40C0-4F57-87B1-72E89E78A1F5}" type="slidenum">
              <a:rPr lang="en-US" smtClean="0"/>
              <a:pPr/>
              <a:t>6</a:t>
            </a:fld>
            <a:endParaRPr lang="en-US"/>
          </a:p>
        </p:txBody>
      </p:sp>
      <p:sp>
        <p:nvSpPr>
          <p:cNvPr id="6" name="Rectangle 5">
            <a:extLst>
              <a:ext uri="{FF2B5EF4-FFF2-40B4-BE49-F238E27FC236}">
                <a16:creationId xmlns:a16="http://schemas.microsoft.com/office/drawing/2014/main" id="{6B853A47-2EEE-40A9-B0BD-C0469BA15916}"/>
              </a:ext>
            </a:extLst>
          </p:cNvPr>
          <p:cNvSpPr/>
          <p:nvPr/>
        </p:nvSpPr>
        <p:spPr>
          <a:xfrm>
            <a:off x="691762" y="3116665"/>
            <a:ext cx="5175637" cy="646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a:solidFill>
                  <a:srgbClr val="005396"/>
                </a:solidFill>
                <a:latin typeface="Arial" panose="020B0604020202020204" pitchFamily="34" charset="0"/>
                <a:cs typeface="Arial" panose="020B0604020202020204" pitchFamily="34" charset="0"/>
              </a:rPr>
              <a:t>Drones, Advanced Air Mobility (AAM), and disruptive technologies (autonomy, automation, AI) developing at a rapid pace</a:t>
            </a:r>
          </a:p>
        </p:txBody>
      </p:sp>
      <p:sp>
        <p:nvSpPr>
          <p:cNvPr id="7" name="Rectangle 6">
            <a:extLst>
              <a:ext uri="{FF2B5EF4-FFF2-40B4-BE49-F238E27FC236}">
                <a16:creationId xmlns:a16="http://schemas.microsoft.com/office/drawing/2014/main" id="{B89A4478-0BA7-4285-9E38-376259A5225C}"/>
              </a:ext>
            </a:extLst>
          </p:cNvPr>
          <p:cNvSpPr/>
          <p:nvPr/>
        </p:nvSpPr>
        <p:spPr>
          <a:xfrm>
            <a:off x="6324604" y="3116665"/>
            <a:ext cx="5175635" cy="646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a:solidFill>
                  <a:srgbClr val="005396"/>
                </a:solidFill>
                <a:latin typeface="Arial" panose="020B0604020202020204" pitchFamily="34" charset="0"/>
                <a:cs typeface="Arial" panose="020B0604020202020204" pitchFamily="34" charset="0"/>
              </a:rPr>
              <a:t>Future Transportation System </a:t>
            </a:r>
            <a:br>
              <a:rPr lang="en-US" b="1">
                <a:solidFill>
                  <a:srgbClr val="005396"/>
                </a:solidFill>
                <a:latin typeface="Arial" panose="020B0604020202020204" pitchFamily="34" charset="0"/>
                <a:cs typeface="Arial" panose="020B0604020202020204" pitchFamily="34" charset="0"/>
              </a:rPr>
            </a:br>
            <a:r>
              <a:rPr lang="en-US" b="1">
                <a:solidFill>
                  <a:srgbClr val="005396"/>
                </a:solidFill>
                <a:latin typeface="Arial" panose="020B0604020202020204" pitchFamily="34" charset="0"/>
                <a:cs typeface="Arial" panose="020B0604020202020204" pitchFamily="34" charset="0"/>
              </a:rPr>
              <a:t>= </a:t>
            </a:r>
            <a:br>
              <a:rPr lang="en-US" b="1">
                <a:solidFill>
                  <a:srgbClr val="005396"/>
                </a:solidFill>
                <a:latin typeface="Arial" panose="020B0604020202020204" pitchFamily="34" charset="0"/>
                <a:cs typeface="Arial" panose="020B0604020202020204" pitchFamily="34" charset="0"/>
              </a:rPr>
            </a:br>
            <a:r>
              <a:rPr lang="en-US" b="1">
                <a:solidFill>
                  <a:srgbClr val="005396"/>
                </a:solidFill>
                <a:latin typeface="Arial" panose="020B0604020202020204" pitchFamily="34" charset="0"/>
                <a:cs typeface="Arial" panose="020B0604020202020204" pitchFamily="34" charset="0"/>
              </a:rPr>
              <a:t>Multimodal System of Systems</a:t>
            </a:r>
          </a:p>
        </p:txBody>
      </p:sp>
      <p:sp>
        <p:nvSpPr>
          <p:cNvPr id="8" name="Rectangle 7">
            <a:extLst>
              <a:ext uri="{FF2B5EF4-FFF2-40B4-BE49-F238E27FC236}">
                <a16:creationId xmlns:a16="http://schemas.microsoft.com/office/drawing/2014/main" id="{3210B0D6-595E-4212-BE13-0DD67279A134}"/>
              </a:ext>
            </a:extLst>
          </p:cNvPr>
          <p:cNvSpPr/>
          <p:nvPr/>
        </p:nvSpPr>
        <p:spPr>
          <a:xfrm>
            <a:off x="691762" y="3948477"/>
            <a:ext cx="5175637" cy="2266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bg1">
                  <a:lumMod val="65000"/>
                </a:schemeClr>
              </a:buClr>
              <a:buFont typeface="Arial" panose="020B0604020202020204" pitchFamily="34" charset="0"/>
              <a:buChar char="•"/>
            </a:pPr>
            <a:r>
              <a:rPr lang="en-US" sz="1500">
                <a:solidFill>
                  <a:schemeClr val="tx1"/>
                </a:solidFill>
                <a:latin typeface="Arial" panose="020B0604020202020204" pitchFamily="34" charset="0"/>
                <a:cs typeface="Arial" panose="020B0604020202020204" pitchFamily="34" charset="0"/>
              </a:rPr>
              <a:t>Lack of certification standards and regulatory framework</a:t>
            </a:r>
          </a:p>
          <a:p>
            <a:pPr marL="285750" indent="-285750">
              <a:buClr>
                <a:schemeClr val="bg1">
                  <a:lumMod val="65000"/>
                </a:schemeClr>
              </a:buClr>
              <a:buFont typeface="Arial" panose="020B0604020202020204" pitchFamily="34" charset="0"/>
              <a:buChar char="•"/>
            </a:pPr>
            <a:r>
              <a:rPr lang="en-US" sz="1500">
                <a:solidFill>
                  <a:schemeClr val="tx1"/>
                </a:solidFill>
                <a:latin typeface="Arial" panose="020B0604020202020204" pitchFamily="34" charset="0"/>
                <a:cs typeface="Arial" panose="020B0604020202020204" pitchFamily="34" charset="0"/>
              </a:rPr>
              <a:t>Limited data that is public domain or provided to government</a:t>
            </a:r>
          </a:p>
          <a:p>
            <a:pPr marL="285750" indent="-285750">
              <a:buClr>
                <a:schemeClr val="bg1">
                  <a:lumMod val="65000"/>
                </a:schemeClr>
              </a:buClr>
              <a:buFont typeface="Arial" panose="020B0604020202020204" pitchFamily="34" charset="0"/>
              <a:buChar char="•"/>
            </a:pPr>
            <a:r>
              <a:rPr lang="en-US" sz="1500">
                <a:solidFill>
                  <a:schemeClr val="tx1"/>
                </a:solidFill>
                <a:latin typeface="Arial" panose="020B0604020202020204" pitchFamily="34" charset="0"/>
                <a:cs typeface="Arial" panose="020B0604020202020204" pitchFamily="34" charset="0"/>
              </a:rPr>
              <a:t>Federated new systems for traffic management and guidance will be needed</a:t>
            </a:r>
          </a:p>
          <a:p>
            <a:pPr marL="285750" indent="-285750">
              <a:buClr>
                <a:schemeClr val="bg1">
                  <a:lumMod val="65000"/>
                </a:schemeClr>
              </a:buClr>
              <a:buFont typeface="Arial" panose="020B0604020202020204" pitchFamily="34" charset="0"/>
              <a:buChar char="•"/>
            </a:pPr>
            <a:r>
              <a:rPr lang="en-US" sz="1500">
                <a:solidFill>
                  <a:schemeClr val="tx1"/>
                </a:solidFill>
                <a:latin typeface="Arial" panose="020B0604020202020204" pitchFamily="34" charset="0"/>
                <a:cs typeface="Arial" panose="020B0604020202020204" pitchFamily="34" charset="0"/>
              </a:rPr>
              <a:t>Projected traffic densities for automated surface and flight profiles are far greater than anything that is currently managed with today’s systems</a:t>
            </a:r>
          </a:p>
        </p:txBody>
      </p:sp>
      <p:sp>
        <p:nvSpPr>
          <p:cNvPr id="9" name="Rectangle 8">
            <a:extLst>
              <a:ext uri="{FF2B5EF4-FFF2-40B4-BE49-F238E27FC236}">
                <a16:creationId xmlns:a16="http://schemas.microsoft.com/office/drawing/2014/main" id="{A894A29A-3EDE-41B1-ACCF-CE69AD29AB3D}"/>
              </a:ext>
            </a:extLst>
          </p:cNvPr>
          <p:cNvSpPr/>
          <p:nvPr/>
        </p:nvSpPr>
        <p:spPr>
          <a:xfrm>
            <a:off x="6324603" y="3948477"/>
            <a:ext cx="5175637" cy="2266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bg1">
                  <a:lumMod val="65000"/>
                </a:schemeClr>
              </a:buClr>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New AAM vehicles are not door-to-door / gate-to-gate modes</a:t>
            </a:r>
          </a:p>
          <a:p>
            <a:pPr marL="285750" indent="-285750">
              <a:buClr>
                <a:schemeClr val="bg1">
                  <a:lumMod val="65000"/>
                </a:schemeClr>
              </a:buClr>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Relies on other modes of transportation to complete trips (first mile / last mile)</a:t>
            </a:r>
          </a:p>
          <a:p>
            <a:pPr marL="285750" indent="-285750">
              <a:buClr>
                <a:schemeClr val="bg1">
                  <a:lumMod val="65000"/>
                </a:schemeClr>
              </a:buClr>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Seamless information sharing across modes and among users essential for efficient and safe functionality across complex system of systems</a:t>
            </a:r>
          </a:p>
          <a:p>
            <a:pPr marL="285750" indent="-285750">
              <a:buClr>
                <a:schemeClr val="bg1">
                  <a:lumMod val="65000"/>
                </a:schemeClr>
              </a:buClr>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Radiofrequency spectrum needs across air and surface users will require further examination</a:t>
            </a:r>
          </a:p>
        </p:txBody>
      </p:sp>
      <p:pic>
        <p:nvPicPr>
          <p:cNvPr id="10" name="Picture 9">
            <a:extLst>
              <a:ext uri="{FF2B5EF4-FFF2-40B4-BE49-F238E27FC236}">
                <a16:creationId xmlns:a16="http://schemas.microsoft.com/office/drawing/2014/main" id="{CE49C0EA-B75F-4587-9AA6-0019A3D04F10}"/>
              </a:ext>
            </a:extLst>
          </p:cNvPr>
          <p:cNvPicPr>
            <a:picLocks noChangeAspect="1"/>
          </p:cNvPicPr>
          <p:nvPr/>
        </p:nvPicPr>
        <p:blipFill>
          <a:blip r:embed="rId3"/>
          <a:srcRect/>
          <a:stretch/>
        </p:blipFill>
        <p:spPr>
          <a:xfrm>
            <a:off x="8245369" y="1940908"/>
            <a:ext cx="1334104" cy="850887"/>
          </a:xfrm>
          <a:prstGeom prst="rect">
            <a:avLst/>
          </a:prstGeom>
        </p:spPr>
      </p:pic>
      <p:pic>
        <p:nvPicPr>
          <p:cNvPr id="11" name="Picture 10">
            <a:extLst>
              <a:ext uri="{FF2B5EF4-FFF2-40B4-BE49-F238E27FC236}">
                <a16:creationId xmlns:a16="http://schemas.microsoft.com/office/drawing/2014/main" id="{D03D4C0D-8580-46FF-B35D-C6EB12768BD4}"/>
              </a:ext>
            </a:extLst>
          </p:cNvPr>
          <p:cNvPicPr>
            <a:picLocks noChangeAspect="1"/>
          </p:cNvPicPr>
          <p:nvPr/>
        </p:nvPicPr>
        <p:blipFill>
          <a:blip r:embed="rId4"/>
          <a:srcRect/>
          <a:stretch/>
        </p:blipFill>
        <p:spPr>
          <a:xfrm>
            <a:off x="2099447" y="1936236"/>
            <a:ext cx="2360266" cy="853829"/>
          </a:xfrm>
          <a:prstGeom prst="rect">
            <a:avLst/>
          </a:prstGeom>
        </p:spPr>
      </p:pic>
    </p:spTree>
    <p:extLst>
      <p:ext uri="{BB962C8B-B14F-4D97-AF65-F5344CB8AC3E}">
        <p14:creationId xmlns:p14="http://schemas.microsoft.com/office/powerpoint/2010/main" val="339278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423052-ABE7-4892-BC40-0ADF9EB8D7BF}"/>
              </a:ext>
            </a:extLst>
          </p:cNvPr>
          <p:cNvSpPr>
            <a:spLocks noGrp="1"/>
          </p:cNvSpPr>
          <p:nvPr>
            <p:ph type="body" sz="quarter" idx="10"/>
          </p:nvPr>
        </p:nvSpPr>
        <p:spPr>
          <a:xfrm>
            <a:off x="570843" y="320277"/>
            <a:ext cx="10782957" cy="554037"/>
          </a:xfrm>
        </p:spPr>
        <p:txBody>
          <a:bodyPr/>
          <a:lstStyle/>
          <a:p>
            <a:r>
              <a:rPr lang="en-US"/>
              <a:t>A whole-of-community approach</a:t>
            </a:r>
          </a:p>
        </p:txBody>
      </p:sp>
      <p:sp>
        <p:nvSpPr>
          <p:cNvPr id="4" name="Text Placeholder 3">
            <a:extLst>
              <a:ext uri="{FF2B5EF4-FFF2-40B4-BE49-F238E27FC236}">
                <a16:creationId xmlns:a16="http://schemas.microsoft.com/office/drawing/2014/main" id="{66604734-FF55-436B-88DB-40DC2359A9F6}"/>
              </a:ext>
            </a:extLst>
          </p:cNvPr>
          <p:cNvSpPr>
            <a:spLocks noGrp="1"/>
          </p:cNvSpPr>
          <p:nvPr>
            <p:ph type="body" sz="quarter" idx="11"/>
          </p:nvPr>
        </p:nvSpPr>
        <p:spPr>
          <a:xfrm>
            <a:off x="570843" y="883293"/>
            <a:ext cx="10782957" cy="677040"/>
          </a:xfrm>
        </p:spPr>
        <p:txBody>
          <a:bodyPr>
            <a:normAutofit/>
          </a:bodyPr>
          <a:lstStyle/>
          <a:p>
            <a:r>
              <a:rPr lang="en-US"/>
              <a:t>One of America’s greatest strengths is close collaboration among the government, industry, and academia, but has suffered in the new millennium*</a:t>
            </a:r>
            <a:endParaRPr lang="en-US" baseline="30000"/>
          </a:p>
        </p:txBody>
      </p:sp>
      <p:sp>
        <p:nvSpPr>
          <p:cNvPr id="5" name="Slide Number Placeholder 4">
            <a:extLst>
              <a:ext uri="{FF2B5EF4-FFF2-40B4-BE49-F238E27FC236}">
                <a16:creationId xmlns:a16="http://schemas.microsoft.com/office/drawing/2014/main" id="{D961ED26-7310-452B-B4D0-128A313684FA}"/>
              </a:ext>
            </a:extLst>
          </p:cNvPr>
          <p:cNvSpPr>
            <a:spLocks noGrp="1"/>
          </p:cNvSpPr>
          <p:nvPr>
            <p:ph type="sldNum" sz="quarter" idx="12"/>
          </p:nvPr>
        </p:nvSpPr>
        <p:spPr/>
        <p:txBody>
          <a:bodyPr/>
          <a:lstStyle/>
          <a:p>
            <a:fld id="{59471AA8-40C0-4F57-87B1-72E89E78A1F5}" type="slidenum">
              <a:rPr lang="en-US" smtClean="0"/>
              <a:pPr/>
              <a:t>7</a:t>
            </a:fld>
            <a:endParaRPr lang="en-US"/>
          </a:p>
        </p:txBody>
      </p:sp>
      <p:sp>
        <p:nvSpPr>
          <p:cNvPr id="6" name="TextBox 5">
            <a:extLst>
              <a:ext uri="{FF2B5EF4-FFF2-40B4-BE49-F238E27FC236}">
                <a16:creationId xmlns:a16="http://schemas.microsoft.com/office/drawing/2014/main" id="{7683C30A-CC67-4533-9573-2A021F343E11}"/>
              </a:ext>
            </a:extLst>
          </p:cNvPr>
          <p:cNvSpPr txBox="1"/>
          <p:nvPr/>
        </p:nvSpPr>
        <p:spPr>
          <a:xfrm>
            <a:off x="570843" y="6367106"/>
            <a:ext cx="7974094" cy="276999"/>
          </a:xfrm>
          <a:prstGeom prst="rect">
            <a:avLst/>
          </a:prstGeom>
          <a:noFill/>
        </p:spPr>
        <p:txBody>
          <a:bodyPr wrap="square" rtlCol="0">
            <a:spAutoFit/>
          </a:bodyPr>
          <a:lstStyle/>
          <a:p>
            <a:r>
              <a:rPr lang="en-US" sz="1200">
                <a:effectLst/>
                <a:latin typeface="Arial" panose="020B0604020202020204" pitchFamily="34" charset="0"/>
                <a:ea typeface="Calibri" panose="020F0502020204030204" pitchFamily="34" charset="0"/>
                <a:cs typeface="Arial" panose="020B0604020202020204" pitchFamily="34" charset="0"/>
              </a:rPr>
              <a:t>*Adapted from the Special Competitive Studies Project, </a:t>
            </a:r>
            <a:r>
              <a:rPr lang="en-US" sz="1200">
                <a:effectLst/>
                <a:latin typeface="Arial" panose="020B0604020202020204" pitchFamily="34" charset="0"/>
                <a:ea typeface="Calibri" panose="020F0502020204030204" pitchFamily="34" charset="0"/>
                <a:cs typeface="Arial" panose="020B0604020202020204" pitchFamily="34" charset="0"/>
                <a:hlinkClick r:id="rId3"/>
              </a:rPr>
              <a:t>Interim Panel Report Oct 2022</a:t>
            </a:r>
            <a:endParaRPr lang="en-US" sz="1200">
              <a:latin typeface="Arial" panose="020B0604020202020204" pitchFamily="34" charset="0"/>
              <a:cs typeface="Arial" panose="020B0604020202020204" pitchFamily="34" charset="0"/>
            </a:endParaRPr>
          </a:p>
        </p:txBody>
      </p:sp>
      <p:sp>
        <p:nvSpPr>
          <p:cNvPr id="7" name="Ribbon: Tilted Up 6">
            <a:extLst>
              <a:ext uri="{FF2B5EF4-FFF2-40B4-BE49-F238E27FC236}">
                <a16:creationId xmlns:a16="http://schemas.microsoft.com/office/drawing/2014/main" id="{9B19AC9B-A264-4226-A825-4FEF72CA70CE}"/>
              </a:ext>
            </a:extLst>
          </p:cNvPr>
          <p:cNvSpPr/>
          <p:nvPr/>
        </p:nvSpPr>
        <p:spPr>
          <a:xfrm>
            <a:off x="106573" y="1938550"/>
            <a:ext cx="6588773" cy="4186297"/>
          </a:xfrm>
          <a:prstGeom prst="ribbon2">
            <a:avLst>
              <a:gd name="adj1" fmla="val 22466"/>
              <a:gd name="adj2" fmla="val 63474"/>
            </a:avLst>
          </a:prstGeom>
          <a:solidFill>
            <a:srgbClr val="B7D2E0"/>
          </a:solidFill>
          <a:ln>
            <a:solidFill>
              <a:schemeClr val="bg1">
                <a:lumMod val="6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effectLst/>
                <a:latin typeface="Arial" panose="020B0604020202020204" pitchFamily="34" charset="0"/>
                <a:ea typeface="Calibri" panose="020F0502020204030204" pitchFamily="34" charset="0"/>
                <a:cs typeface="Arial" panose="020B0604020202020204" pitchFamily="34" charset="0"/>
              </a:rPr>
              <a:t>The United States must make a concerted effort to restore the level of collaboration between the government, industry, and academia, and to accelerate the adoption of commercial technology by the DoD.  </a:t>
            </a:r>
          </a:p>
          <a:p>
            <a:pPr algn="ctr"/>
            <a:endParaRPr lang="en-US">
              <a:latin typeface="Arial" panose="020B0604020202020204" pitchFamily="34" charset="0"/>
              <a:ea typeface="Calibri" panose="020F0502020204030204" pitchFamily="34" charset="0"/>
              <a:cs typeface="Arial" panose="020B0604020202020204" pitchFamily="34" charset="0"/>
            </a:endParaRPr>
          </a:p>
          <a:p>
            <a:pPr algn="ctr"/>
            <a:r>
              <a:rPr lang="en-US">
                <a:effectLst/>
                <a:latin typeface="Arial" panose="020B0604020202020204" pitchFamily="34" charset="0"/>
                <a:ea typeface="Calibri" panose="020F0502020204030204" pitchFamily="34" charset="0"/>
                <a:cs typeface="Arial" panose="020B0604020202020204" pitchFamily="34" charset="0"/>
              </a:rPr>
              <a:t>Special Competitive Studies Project, Interim Panel Report Oct 2022</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C0E302E-DCA9-4F58-9AA2-F16987EE4930}"/>
              </a:ext>
            </a:extLst>
          </p:cNvPr>
          <p:cNvSpPr txBox="1"/>
          <p:nvPr/>
        </p:nvSpPr>
        <p:spPr>
          <a:xfrm>
            <a:off x="7505684" y="5712252"/>
            <a:ext cx="3672132" cy="338554"/>
          </a:xfrm>
          <a:prstGeom prst="rect">
            <a:avLst/>
          </a:prstGeom>
          <a:noFill/>
        </p:spPr>
        <p:txBody>
          <a:bodyPr wrap="square">
            <a:spAutoFit/>
          </a:bodyPr>
          <a:lstStyle/>
          <a:p>
            <a:pPr algn="ctr"/>
            <a:r>
              <a:rPr lang="en-US" sz="1600" b="1">
                <a:effectLst/>
                <a:latin typeface="Arial" panose="020B0604020202020204" pitchFamily="34" charset="0"/>
                <a:cs typeface="Arial" panose="020B0604020202020204" pitchFamily="34" charset="0"/>
              </a:rPr>
              <a:t>Transportation Community</a:t>
            </a:r>
            <a:endParaRPr lang="en-US" sz="1600" b="1" i="1">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C010A89C-112F-42BF-9FB1-477FB935BAB1}"/>
              </a:ext>
            </a:extLst>
          </p:cNvPr>
          <p:cNvSpPr/>
          <p:nvPr/>
        </p:nvSpPr>
        <p:spPr>
          <a:xfrm>
            <a:off x="6806212" y="2797533"/>
            <a:ext cx="2194560" cy="731520"/>
          </a:xfrm>
          <a:prstGeom prst="ellipse">
            <a:avLst/>
          </a:prstGeom>
          <a:solidFill>
            <a:srgbClr val="00539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Academia</a:t>
            </a:r>
          </a:p>
        </p:txBody>
      </p:sp>
      <p:sp>
        <p:nvSpPr>
          <p:cNvPr id="10" name="Oval 9">
            <a:extLst>
              <a:ext uri="{FF2B5EF4-FFF2-40B4-BE49-F238E27FC236}">
                <a16:creationId xmlns:a16="http://schemas.microsoft.com/office/drawing/2014/main" id="{A4356D8B-18B3-4FAD-9517-57FF4E39A30C}"/>
              </a:ext>
            </a:extLst>
          </p:cNvPr>
          <p:cNvSpPr/>
          <p:nvPr/>
        </p:nvSpPr>
        <p:spPr>
          <a:xfrm>
            <a:off x="6557567" y="3835692"/>
            <a:ext cx="1828800" cy="731520"/>
          </a:xfrm>
          <a:prstGeom prst="ellipse">
            <a:avLst/>
          </a:prstGeom>
          <a:solidFill>
            <a:srgbClr val="00539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Users</a:t>
            </a:r>
          </a:p>
        </p:txBody>
      </p:sp>
      <p:sp>
        <p:nvSpPr>
          <p:cNvPr id="11" name="Oval 10">
            <a:extLst>
              <a:ext uri="{FF2B5EF4-FFF2-40B4-BE49-F238E27FC236}">
                <a16:creationId xmlns:a16="http://schemas.microsoft.com/office/drawing/2014/main" id="{9B73D609-E8D8-41DB-A0DC-C61D68340B33}"/>
              </a:ext>
            </a:extLst>
          </p:cNvPr>
          <p:cNvSpPr/>
          <p:nvPr/>
        </p:nvSpPr>
        <p:spPr>
          <a:xfrm>
            <a:off x="6806212" y="4900653"/>
            <a:ext cx="2194560" cy="731520"/>
          </a:xfrm>
          <a:prstGeom prst="ellipse">
            <a:avLst/>
          </a:prstGeom>
          <a:solidFill>
            <a:srgbClr val="00539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Government</a:t>
            </a:r>
          </a:p>
        </p:txBody>
      </p:sp>
      <p:sp>
        <p:nvSpPr>
          <p:cNvPr id="12" name="Oval 11">
            <a:extLst>
              <a:ext uri="{FF2B5EF4-FFF2-40B4-BE49-F238E27FC236}">
                <a16:creationId xmlns:a16="http://schemas.microsoft.com/office/drawing/2014/main" id="{DFBD61B3-3A9A-4F9C-A632-018F7B3879FA}"/>
              </a:ext>
            </a:extLst>
          </p:cNvPr>
          <p:cNvSpPr/>
          <p:nvPr/>
        </p:nvSpPr>
        <p:spPr>
          <a:xfrm>
            <a:off x="9549412" y="2797533"/>
            <a:ext cx="2194560" cy="731520"/>
          </a:xfrm>
          <a:prstGeom prst="ellipse">
            <a:avLst/>
          </a:prstGeom>
          <a:solidFill>
            <a:srgbClr val="00539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Entrepreneurs</a:t>
            </a:r>
            <a:endParaRPr lang="en-US" sz="12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C23FD22-CC1C-43FC-B75A-0D319D9053A2}"/>
              </a:ext>
            </a:extLst>
          </p:cNvPr>
          <p:cNvSpPr/>
          <p:nvPr/>
        </p:nvSpPr>
        <p:spPr>
          <a:xfrm>
            <a:off x="10177865" y="3840226"/>
            <a:ext cx="1828800" cy="731520"/>
          </a:xfrm>
          <a:prstGeom prst="ellipse">
            <a:avLst/>
          </a:prstGeom>
          <a:solidFill>
            <a:srgbClr val="00539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Operators</a:t>
            </a:r>
          </a:p>
        </p:txBody>
      </p:sp>
      <p:sp>
        <p:nvSpPr>
          <p:cNvPr id="14" name="Oval 13">
            <a:extLst>
              <a:ext uri="{FF2B5EF4-FFF2-40B4-BE49-F238E27FC236}">
                <a16:creationId xmlns:a16="http://schemas.microsoft.com/office/drawing/2014/main" id="{56E2DC92-2DBA-4F20-9556-7E767A538653}"/>
              </a:ext>
            </a:extLst>
          </p:cNvPr>
          <p:cNvSpPr/>
          <p:nvPr/>
        </p:nvSpPr>
        <p:spPr>
          <a:xfrm>
            <a:off x="9549412" y="4900653"/>
            <a:ext cx="2194560" cy="731520"/>
          </a:xfrm>
          <a:prstGeom prst="ellipse">
            <a:avLst/>
          </a:prstGeom>
          <a:solidFill>
            <a:srgbClr val="00539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Corporate</a:t>
            </a:r>
          </a:p>
        </p:txBody>
      </p:sp>
      <p:sp>
        <p:nvSpPr>
          <p:cNvPr id="15" name="TextBox 14">
            <a:extLst>
              <a:ext uri="{FF2B5EF4-FFF2-40B4-BE49-F238E27FC236}">
                <a16:creationId xmlns:a16="http://schemas.microsoft.com/office/drawing/2014/main" id="{F6823D80-FA15-461A-B2F4-7C1C300A9565}"/>
              </a:ext>
            </a:extLst>
          </p:cNvPr>
          <p:cNvSpPr txBox="1"/>
          <p:nvPr/>
        </p:nvSpPr>
        <p:spPr>
          <a:xfrm>
            <a:off x="8427350" y="1748590"/>
            <a:ext cx="1828800"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Partnerships Large and Small</a:t>
            </a:r>
          </a:p>
        </p:txBody>
      </p:sp>
      <p:cxnSp>
        <p:nvCxnSpPr>
          <p:cNvPr id="16" name="Straight Arrow Connector 15">
            <a:extLst>
              <a:ext uri="{FF2B5EF4-FFF2-40B4-BE49-F238E27FC236}">
                <a16:creationId xmlns:a16="http://schemas.microsoft.com/office/drawing/2014/main" id="{D3C793D2-C226-4ADB-83E0-465102273D3D}"/>
              </a:ext>
            </a:extLst>
          </p:cNvPr>
          <p:cNvCxnSpPr/>
          <p:nvPr/>
        </p:nvCxnSpPr>
        <p:spPr>
          <a:xfrm flipH="1">
            <a:off x="8579905" y="2352063"/>
            <a:ext cx="365760" cy="365760"/>
          </a:xfrm>
          <a:prstGeom prst="straightConnector1">
            <a:avLst/>
          </a:prstGeom>
          <a:ln>
            <a:solidFill>
              <a:srgbClr val="005396"/>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73442B9-3019-4709-8BFF-D399653E9A40}"/>
              </a:ext>
            </a:extLst>
          </p:cNvPr>
          <p:cNvCxnSpPr>
            <a:cxnSpLocks/>
          </p:cNvCxnSpPr>
          <p:nvPr/>
        </p:nvCxnSpPr>
        <p:spPr>
          <a:xfrm>
            <a:off x="9309084" y="2406349"/>
            <a:ext cx="0" cy="365760"/>
          </a:xfrm>
          <a:prstGeom prst="straightConnector1">
            <a:avLst/>
          </a:prstGeom>
          <a:ln>
            <a:solidFill>
              <a:srgbClr val="005396"/>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7A27DD1-1711-4ADB-B2F4-FF243E7DE9B0}"/>
              </a:ext>
            </a:extLst>
          </p:cNvPr>
          <p:cNvCxnSpPr>
            <a:cxnSpLocks/>
          </p:cNvCxnSpPr>
          <p:nvPr/>
        </p:nvCxnSpPr>
        <p:spPr>
          <a:xfrm>
            <a:off x="9662852" y="2336197"/>
            <a:ext cx="365760" cy="365760"/>
          </a:xfrm>
          <a:prstGeom prst="straightConnector1">
            <a:avLst/>
          </a:prstGeom>
          <a:ln>
            <a:solidFill>
              <a:srgbClr val="005396"/>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B03EC08-CB6B-4244-8D97-52F55C26914D}"/>
              </a:ext>
            </a:extLst>
          </p:cNvPr>
          <p:cNvCxnSpPr>
            <a:cxnSpLocks/>
            <a:stCxn id="9" idx="5"/>
            <a:endCxn id="14" idx="1"/>
          </p:cNvCxnSpPr>
          <p:nvPr/>
        </p:nvCxnSpPr>
        <p:spPr>
          <a:xfrm>
            <a:off x="8679386" y="3421924"/>
            <a:ext cx="1191412" cy="1585858"/>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B3A8F02-4D34-40EE-91B1-2F681F0E2607}"/>
              </a:ext>
            </a:extLst>
          </p:cNvPr>
          <p:cNvCxnSpPr>
            <a:cxnSpLocks/>
            <a:stCxn id="12" idx="3"/>
            <a:endCxn id="11" idx="7"/>
          </p:cNvCxnSpPr>
          <p:nvPr/>
        </p:nvCxnSpPr>
        <p:spPr>
          <a:xfrm flipH="1">
            <a:off x="8679386" y="3421924"/>
            <a:ext cx="1191412" cy="1585858"/>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BC4A2C0-E8E8-4B6D-8FB6-D5C8A762F688}"/>
              </a:ext>
            </a:extLst>
          </p:cNvPr>
          <p:cNvCxnSpPr>
            <a:cxnSpLocks/>
            <a:stCxn id="13" idx="2"/>
            <a:endCxn id="10" idx="6"/>
          </p:cNvCxnSpPr>
          <p:nvPr/>
        </p:nvCxnSpPr>
        <p:spPr>
          <a:xfrm flipH="1" flipV="1">
            <a:off x="8386367" y="4201452"/>
            <a:ext cx="1791498" cy="4534"/>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54E2471-17E2-4083-92FE-07DE00E497A8}"/>
              </a:ext>
            </a:extLst>
          </p:cNvPr>
          <p:cNvCxnSpPr>
            <a:cxnSpLocks/>
            <a:stCxn id="12" idx="3"/>
            <a:endCxn id="10" idx="6"/>
          </p:cNvCxnSpPr>
          <p:nvPr/>
        </p:nvCxnSpPr>
        <p:spPr>
          <a:xfrm flipH="1">
            <a:off x="8386367" y="3421924"/>
            <a:ext cx="1484431" cy="779528"/>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909146F-89EB-46F0-B948-87F565BD6BF0}"/>
              </a:ext>
            </a:extLst>
          </p:cNvPr>
          <p:cNvCxnSpPr>
            <a:cxnSpLocks/>
            <a:stCxn id="14" idx="1"/>
            <a:endCxn id="10" idx="6"/>
          </p:cNvCxnSpPr>
          <p:nvPr/>
        </p:nvCxnSpPr>
        <p:spPr>
          <a:xfrm flipH="1" flipV="1">
            <a:off x="8386367" y="4201452"/>
            <a:ext cx="1484431" cy="806330"/>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AF3183F-0B5C-4A69-B45D-7111BBA80C13}"/>
              </a:ext>
            </a:extLst>
          </p:cNvPr>
          <p:cNvCxnSpPr>
            <a:cxnSpLocks/>
            <a:stCxn id="9" idx="5"/>
            <a:endCxn id="11" idx="7"/>
          </p:cNvCxnSpPr>
          <p:nvPr/>
        </p:nvCxnSpPr>
        <p:spPr>
          <a:xfrm>
            <a:off x="8679386" y="3421924"/>
            <a:ext cx="0" cy="1585858"/>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DC8AC98-2030-4F87-861E-5F2124D0BEA3}"/>
              </a:ext>
            </a:extLst>
          </p:cNvPr>
          <p:cNvCxnSpPr>
            <a:cxnSpLocks/>
            <a:stCxn id="13" idx="2"/>
            <a:endCxn id="11" idx="7"/>
          </p:cNvCxnSpPr>
          <p:nvPr/>
        </p:nvCxnSpPr>
        <p:spPr>
          <a:xfrm flipH="1">
            <a:off x="8679386" y="4205986"/>
            <a:ext cx="1498479" cy="801796"/>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70036F4-819A-4BC6-8B6E-E056E948FD4F}"/>
              </a:ext>
            </a:extLst>
          </p:cNvPr>
          <p:cNvCxnSpPr>
            <a:cxnSpLocks/>
            <a:stCxn id="14" idx="1"/>
            <a:endCxn id="12" idx="3"/>
          </p:cNvCxnSpPr>
          <p:nvPr/>
        </p:nvCxnSpPr>
        <p:spPr>
          <a:xfrm flipV="1">
            <a:off x="9870798" y="3421924"/>
            <a:ext cx="0" cy="1585858"/>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16F8781-6736-4789-90D9-A312D6C88C00}"/>
              </a:ext>
            </a:extLst>
          </p:cNvPr>
          <p:cNvCxnSpPr>
            <a:cxnSpLocks/>
            <a:stCxn id="13" idx="2"/>
            <a:endCxn id="9" idx="5"/>
          </p:cNvCxnSpPr>
          <p:nvPr/>
        </p:nvCxnSpPr>
        <p:spPr>
          <a:xfrm flipH="1" flipV="1">
            <a:off x="8679386" y="3421924"/>
            <a:ext cx="1498479" cy="784062"/>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3A19E6C-8BFC-4D32-B6FA-406997831845}"/>
              </a:ext>
            </a:extLst>
          </p:cNvPr>
          <p:cNvCxnSpPr>
            <a:cxnSpLocks/>
            <a:stCxn id="9" idx="4"/>
            <a:endCxn id="10" idx="0"/>
          </p:cNvCxnSpPr>
          <p:nvPr/>
        </p:nvCxnSpPr>
        <p:spPr>
          <a:xfrm flipH="1">
            <a:off x="7471967" y="3529053"/>
            <a:ext cx="431525" cy="306639"/>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479312-DF6B-4B1A-8252-109D9CD1E24C}"/>
              </a:ext>
            </a:extLst>
          </p:cNvPr>
          <p:cNvCxnSpPr>
            <a:cxnSpLocks/>
            <a:stCxn id="10" idx="4"/>
            <a:endCxn id="11" idx="0"/>
          </p:cNvCxnSpPr>
          <p:nvPr/>
        </p:nvCxnSpPr>
        <p:spPr>
          <a:xfrm>
            <a:off x="7471967" y="4567212"/>
            <a:ext cx="431525" cy="333441"/>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4850037-959A-451D-83CE-7AB0515878AA}"/>
              </a:ext>
            </a:extLst>
          </p:cNvPr>
          <p:cNvCxnSpPr>
            <a:cxnSpLocks/>
            <a:stCxn id="11" idx="6"/>
            <a:endCxn id="14" idx="2"/>
          </p:cNvCxnSpPr>
          <p:nvPr/>
        </p:nvCxnSpPr>
        <p:spPr>
          <a:xfrm>
            <a:off x="9000772" y="5266413"/>
            <a:ext cx="548640" cy="0"/>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77ED206-A575-4722-A046-9EEC3522F5A3}"/>
              </a:ext>
            </a:extLst>
          </p:cNvPr>
          <p:cNvCxnSpPr>
            <a:cxnSpLocks/>
            <a:stCxn id="14" idx="0"/>
            <a:endCxn id="13" idx="4"/>
          </p:cNvCxnSpPr>
          <p:nvPr/>
        </p:nvCxnSpPr>
        <p:spPr>
          <a:xfrm flipV="1">
            <a:off x="10646692" y="4571746"/>
            <a:ext cx="445573" cy="328907"/>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E66E131-987B-4E16-BB1A-AC2A97DACBEE}"/>
              </a:ext>
            </a:extLst>
          </p:cNvPr>
          <p:cNvCxnSpPr>
            <a:cxnSpLocks/>
            <a:stCxn id="13" idx="0"/>
            <a:endCxn id="12" idx="4"/>
          </p:cNvCxnSpPr>
          <p:nvPr/>
        </p:nvCxnSpPr>
        <p:spPr>
          <a:xfrm flipH="1" flipV="1">
            <a:off x="10646692" y="3529053"/>
            <a:ext cx="445573" cy="311173"/>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684276D-B8CE-4C46-8089-6A3ECC0F34F8}"/>
              </a:ext>
            </a:extLst>
          </p:cNvPr>
          <p:cNvCxnSpPr>
            <a:cxnSpLocks/>
            <a:stCxn id="12" idx="2"/>
            <a:endCxn id="9" idx="6"/>
          </p:cNvCxnSpPr>
          <p:nvPr/>
        </p:nvCxnSpPr>
        <p:spPr>
          <a:xfrm flipH="1">
            <a:off x="9000772" y="3163293"/>
            <a:ext cx="548640" cy="0"/>
          </a:xfrm>
          <a:prstGeom prst="line">
            <a:avLst/>
          </a:prstGeom>
          <a:ln>
            <a:solidFill>
              <a:schemeClr val="bg2">
                <a:lumMod val="75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409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5F6F9F-D400-42AE-99E8-7F8CB6C770F4}"/>
              </a:ext>
            </a:extLst>
          </p:cNvPr>
          <p:cNvSpPr>
            <a:spLocks noGrp="1"/>
          </p:cNvSpPr>
          <p:nvPr>
            <p:ph type="body" sz="quarter" idx="10"/>
          </p:nvPr>
        </p:nvSpPr>
        <p:spPr>
          <a:xfrm>
            <a:off x="570843" y="324844"/>
            <a:ext cx="10782957" cy="554037"/>
          </a:xfrm>
        </p:spPr>
        <p:txBody>
          <a:bodyPr/>
          <a:lstStyle/>
          <a:p>
            <a:r>
              <a:rPr lang="en-US" dirty="0"/>
              <a:t>The need for distributed testing to advance our global competitiveness</a:t>
            </a:r>
          </a:p>
        </p:txBody>
      </p:sp>
      <p:sp>
        <p:nvSpPr>
          <p:cNvPr id="4" name="Text Placeholder 3">
            <a:extLst>
              <a:ext uri="{FF2B5EF4-FFF2-40B4-BE49-F238E27FC236}">
                <a16:creationId xmlns:a16="http://schemas.microsoft.com/office/drawing/2014/main" id="{6E343CBA-4462-40B5-9366-A9A6851B1E54}"/>
              </a:ext>
            </a:extLst>
          </p:cNvPr>
          <p:cNvSpPr>
            <a:spLocks noGrp="1"/>
          </p:cNvSpPr>
          <p:nvPr>
            <p:ph type="body" sz="quarter" idx="11"/>
          </p:nvPr>
        </p:nvSpPr>
        <p:spPr>
          <a:xfrm>
            <a:off x="570843" y="2439388"/>
            <a:ext cx="11040784" cy="3780171"/>
          </a:xfrm>
        </p:spPr>
        <p:txBody>
          <a:bodyPr>
            <a:normAutofit/>
          </a:bodyPr>
          <a:lstStyle/>
          <a:p>
            <a:r>
              <a:rPr lang="en-US" sz="2400"/>
              <a:t>“One avenue for academic, private sector, and government cooperation is ensuring infrastructure and testbeds are available to the community, consistent with airspace safety and national security considerations. The U.S. Government will provide a safe, timely, responsive regulatory environment, consistent with national security and foreign policy considerations, that supports the infusion and agility needed for new technologies. The U.S. Government will work with ICAO and other international organizations to develop cost-effective, cooperative international standards and regulatory approaches, while promoting safety and sustainability.”</a:t>
            </a:r>
          </a:p>
        </p:txBody>
      </p:sp>
      <p:sp>
        <p:nvSpPr>
          <p:cNvPr id="5" name="Slide Number Placeholder 4">
            <a:extLst>
              <a:ext uri="{FF2B5EF4-FFF2-40B4-BE49-F238E27FC236}">
                <a16:creationId xmlns:a16="http://schemas.microsoft.com/office/drawing/2014/main" id="{F740D9D2-3A1E-4B7A-AF64-E1524AE2C7A6}"/>
              </a:ext>
            </a:extLst>
          </p:cNvPr>
          <p:cNvSpPr>
            <a:spLocks noGrp="1"/>
          </p:cNvSpPr>
          <p:nvPr>
            <p:ph type="sldNum" sz="quarter" idx="12"/>
          </p:nvPr>
        </p:nvSpPr>
        <p:spPr/>
        <p:txBody>
          <a:bodyPr/>
          <a:lstStyle/>
          <a:p>
            <a:fld id="{59471AA8-40C0-4F57-87B1-72E89E78A1F5}" type="slidenum">
              <a:rPr lang="en-US" smtClean="0"/>
              <a:pPr/>
              <a:t>8</a:t>
            </a:fld>
            <a:endParaRPr lang="en-US"/>
          </a:p>
        </p:txBody>
      </p:sp>
      <p:sp>
        <p:nvSpPr>
          <p:cNvPr id="6" name="Text Placeholder 3">
            <a:extLst>
              <a:ext uri="{FF2B5EF4-FFF2-40B4-BE49-F238E27FC236}">
                <a16:creationId xmlns:a16="http://schemas.microsoft.com/office/drawing/2014/main" id="{AE598670-04D0-4D03-A56D-F7A896D772F9}"/>
              </a:ext>
            </a:extLst>
          </p:cNvPr>
          <p:cNvSpPr txBox="1">
            <a:spLocks/>
          </p:cNvSpPr>
          <p:nvPr/>
        </p:nvSpPr>
        <p:spPr>
          <a:xfrm>
            <a:off x="570843" y="1433349"/>
            <a:ext cx="10782957" cy="6770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5396"/>
                </a:solidFill>
              </a:rPr>
              <a:t>Recently on March 2023, the White House Office of Science, Technology and Policy published the National Aeronautics Priorities, on page 12 under Advancing Global Competitiveness section:</a:t>
            </a:r>
          </a:p>
        </p:txBody>
      </p:sp>
    </p:spTree>
    <p:extLst>
      <p:ext uri="{BB962C8B-B14F-4D97-AF65-F5344CB8AC3E}">
        <p14:creationId xmlns:p14="http://schemas.microsoft.com/office/powerpoint/2010/main" val="395352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D90355-F54C-4848-B24F-BD9A1045BD75}"/>
              </a:ext>
            </a:extLst>
          </p:cNvPr>
          <p:cNvSpPr>
            <a:spLocks noGrp="1"/>
          </p:cNvSpPr>
          <p:nvPr>
            <p:ph type="body" sz="quarter" idx="10"/>
          </p:nvPr>
        </p:nvSpPr>
        <p:spPr>
          <a:xfrm>
            <a:off x="570843" y="321685"/>
            <a:ext cx="10782957" cy="528322"/>
          </a:xfrm>
        </p:spPr>
        <p:txBody>
          <a:bodyPr/>
          <a:lstStyle/>
          <a:p>
            <a:r>
              <a:rPr lang="en-US" dirty="0"/>
              <a:t>What is distributed testing?</a:t>
            </a:r>
          </a:p>
        </p:txBody>
      </p:sp>
      <p:sp>
        <p:nvSpPr>
          <p:cNvPr id="5" name="Slide Number Placeholder 4">
            <a:extLst>
              <a:ext uri="{FF2B5EF4-FFF2-40B4-BE49-F238E27FC236}">
                <a16:creationId xmlns:a16="http://schemas.microsoft.com/office/drawing/2014/main" id="{3DF56795-F2EC-4B04-AE63-50E3B0ACA4FD}"/>
              </a:ext>
            </a:extLst>
          </p:cNvPr>
          <p:cNvSpPr>
            <a:spLocks noGrp="1"/>
          </p:cNvSpPr>
          <p:nvPr>
            <p:ph type="sldNum" sz="quarter" idx="12"/>
          </p:nvPr>
        </p:nvSpPr>
        <p:spPr/>
        <p:txBody>
          <a:bodyPr/>
          <a:lstStyle/>
          <a:p>
            <a:fld id="{59471AA8-40C0-4F57-87B1-72E89E78A1F5}" type="slidenum">
              <a:rPr lang="en-US" smtClean="0"/>
              <a:pPr/>
              <a:t>9</a:t>
            </a:fld>
            <a:endParaRPr lang="en-US"/>
          </a:p>
        </p:txBody>
      </p:sp>
      <p:sp>
        <p:nvSpPr>
          <p:cNvPr id="4" name="Text Placeholder 3">
            <a:extLst>
              <a:ext uri="{FF2B5EF4-FFF2-40B4-BE49-F238E27FC236}">
                <a16:creationId xmlns:a16="http://schemas.microsoft.com/office/drawing/2014/main" id="{88645020-9B87-481C-BB03-563AAF235F30}"/>
              </a:ext>
            </a:extLst>
          </p:cNvPr>
          <p:cNvSpPr>
            <a:spLocks noGrp="1"/>
          </p:cNvSpPr>
          <p:nvPr>
            <p:ph type="body" sz="quarter" idx="11"/>
          </p:nvPr>
        </p:nvSpPr>
        <p:spPr>
          <a:xfrm>
            <a:off x="570843" y="920037"/>
            <a:ext cx="11033022" cy="811369"/>
          </a:xfrm>
          <a:solidFill>
            <a:srgbClr val="B7D2E0"/>
          </a:solidFill>
        </p:spPr>
        <p:txBody>
          <a:bodyPr anchor="ctr">
            <a:normAutofit/>
          </a:bodyPr>
          <a:lstStyle/>
          <a:p>
            <a:pPr>
              <a:lnSpc>
                <a:spcPct val="100000"/>
              </a:lnSpc>
              <a:spcBef>
                <a:spcPts val="0"/>
              </a:spcBef>
            </a:pPr>
            <a:r>
              <a:rPr lang="en-US" sz="2000"/>
              <a:t>Non-destructive open testing platform that encourages a Public Private Partnership model to more rapidly mature requirements and provide necessary data for regulatory solutions</a:t>
            </a:r>
          </a:p>
        </p:txBody>
      </p:sp>
      <p:sp>
        <p:nvSpPr>
          <p:cNvPr id="17" name="Text Placeholder 3">
            <a:extLst>
              <a:ext uri="{FF2B5EF4-FFF2-40B4-BE49-F238E27FC236}">
                <a16:creationId xmlns:a16="http://schemas.microsoft.com/office/drawing/2014/main" id="{AAE7866A-86C5-4AA7-A49F-5E0CC5FB15A0}"/>
              </a:ext>
            </a:extLst>
          </p:cNvPr>
          <p:cNvSpPr txBox="1">
            <a:spLocks/>
          </p:cNvSpPr>
          <p:nvPr/>
        </p:nvSpPr>
        <p:spPr>
          <a:xfrm>
            <a:off x="570843" y="1956242"/>
            <a:ext cx="11033022" cy="4341787"/>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b="1">
                <a:solidFill>
                  <a:srgbClr val="005396"/>
                </a:solidFill>
              </a:rPr>
              <a:t>Safer – Does not involve risk to public or property.</a:t>
            </a:r>
          </a:p>
          <a:p>
            <a:pPr lvl="1">
              <a:lnSpc>
                <a:spcPct val="110000"/>
              </a:lnSpc>
              <a:buClr>
                <a:schemeClr val="bg1">
                  <a:lumMod val="65000"/>
                </a:schemeClr>
              </a:buClr>
            </a:pPr>
            <a:r>
              <a:rPr lang="en-US" sz="1600">
                <a:latin typeface="Arial" panose="020B0604020202020204" pitchFamily="34" charset="0"/>
                <a:cs typeface="Arial" panose="020B0604020202020204" pitchFamily="34" charset="0"/>
              </a:rPr>
              <a:t>Any company can test the capabilities of its technology without risk to people, property, or the physical prototype; reducing cost and risk barriers of certification and operational approvals by providing validated, predictive data toward higher assurance of success in live testing.</a:t>
            </a:r>
            <a:endParaRPr lang="en-US" sz="1600" b="1">
              <a:latin typeface="Arial" panose="020B0604020202020204" pitchFamily="34" charset="0"/>
              <a:cs typeface="Arial" panose="020B0604020202020204" pitchFamily="34" charset="0"/>
            </a:endParaRPr>
          </a:p>
          <a:p>
            <a:pPr>
              <a:lnSpc>
                <a:spcPct val="110000"/>
              </a:lnSpc>
            </a:pPr>
            <a:r>
              <a:rPr lang="en-US" b="1">
                <a:solidFill>
                  <a:srgbClr val="005396"/>
                </a:solidFill>
              </a:rPr>
              <a:t>Cost Effective: Condenses cost of testing and research, and removes unnecessary rebuilds.</a:t>
            </a:r>
          </a:p>
          <a:p>
            <a:pPr lvl="1">
              <a:lnSpc>
                <a:spcPct val="110000"/>
              </a:lnSpc>
              <a:buClr>
                <a:schemeClr val="bg1">
                  <a:lumMod val="65000"/>
                </a:schemeClr>
              </a:buClr>
            </a:pPr>
            <a:r>
              <a:rPr lang="en-US" sz="1600">
                <a:latin typeface="Arial" panose="020B0604020202020204" pitchFamily="34" charset="0"/>
                <a:cs typeface="Arial" panose="020B0604020202020204" pitchFamily="34" charset="0"/>
              </a:rPr>
              <a:t>Opens opportunities to smaller companies that cannot afford test space of time-intensive exemption processes. </a:t>
            </a:r>
          </a:p>
          <a:p>
            <a:pPr lvl="1">
              <a:lnSpc>
                <a:spcPct val="110000"/>
              </a:lnSpc>
              <a:buClr>
                <a:schemeClr val="bg1">
                  <a:lumMod val="65000"/>
                </a:schemeClr>
              </a:buClr>
            </a:pPr>
            <a:r>
              <a:rPr lang="en-US" sz="1600">
                <a:latin typeface="Arial" panose="020B0604020202020204" pitchFamily="34" charset="0"/>
                <a:cs typeface="Arial" panose="020B0604020202020204" pitchFamily="34" charset="0"/>
              </a:rPr>
              <a:t>Uses proven technologies and techniques from the U.S. Department of Defense (DoD), NASA, and U.S Department of Transportation (USDOT).</a:t>
            </a:r>
            <a:endParaRPr lang="en-US" sz="1600" b="1">
              <a:latin typeface="Arial" panose="020B0604020202020204" pitchFamily="34" charset="0"/>
              <a:cs typeface="Arial" panose="020B0604020202020204" pitchFamily="34" charset="0"/>
            </a:endParaRPr>
          </a:p>
          <a:p>
            <a:pPr>
              <a:lnSpc>
                <a:spcPct val="110000"/>
              </a:lnSpc>
            </a:pPr>
            <a:r>
              <a:rPr lang="en-US" b="1">
                <a:solidFill>
                  <a:srgbClr val="005396"/>
                </a:solidFill>
                <a:latin typeface="Arial"/>
                <a:cs typeface="Arial"/>
              </a:rPr>
              <a:t>Collaborative and unconstrained, yet secure </a:t>
            </a:r>
            <a:endParaRPr lang="en-US" b="1">
              <a:solidFill>
                <a:srgbClr val="005396"/>
              </a:solidFill>
            </a:endParaRPr>
          </a:p>
          <a:p>
            <a:pPr lvl="1">
              <a:lnSpc>
                <a:spcPct val="110000"/>
              </a:lnSpc>
              <a:buClr>
                <a:schemeClr val="bg1">
                  <a:lumMod val="65000"/>
                </a:schemeClr>
              </a:buClr>
            </a:pPr>
            <a:r>
              <a:rPr lang="en-US" sz="1600">
                <a:latin typeface="Arial" panose="020B0604020202020204" pitchFamily="34" charset="0"/>
                <a:cs typeface="Arial" panose="020B0604020202020204" pitchFamily="34" charset="0"/>
              </a:rPr>
              <a:t>Connections to a central network can be placed anywhere in the country for ease of access.</a:t>
            </a:r>
          </a:p>
          <a:p>
            <a:pPr lvl="1">
              <a:lnSpc>
                <a:spcPct val="110000"/>
              </a:lnSpc>
              <a:buClr>
                <a:schemeClr val="bg1">
                  <a:lumMod val="65000"/>
                </a:schemeClr>
              </a:buClr>
            </a:pPr>
            <a:r>
              <a:rPr lang="en-US" sz="1600">
                <a:latin typeface="Arial" panose="020B0604020202020204" pitchFamily="34" charset="0"/>
                <a:cs typeface="Arial" panose="020B0604020202020204" pitchFamily="34" charset="0"/>
              </a:rPr>
              <a:t>Open to researchers, academia, government at all levels, and industry simultaneously or in sectors.</a:t>
            </a:r>
          </a:p>
          <a:p>
            <a:pPr lvl="1">
              <a:lnSpc>
                <a:spcPct val="110000"/>
              </a:lnSpc>
              <a:buClr>
                <a:schemeClr val="bg1">
                  <a:lumMod val="65000"/>
                </a:schemeClr>
              </a:buClr>
            </a:pPr>
            <a:r>
              <a:rPr lang="en-US" sz="1600">
                <a:latin typeface="Arial" panose="020B0604020202020204" pitchFamily="34" charset="0"/>
                <a:cs typeface="Arial" panose="020B0604020202020204" pitchFamily="34" charset="0"/>
              </a:rPr>
              <a:t>Virtual environments can predictively test multimodal concepts of operations for airspace requirements, topography, CNS, infrastructure needs, obstacles, aircraft performance, and other considerations such as winds and weather.</a:t>
            </a:r>
          </a:p>
          <a:p>
            <a:pPr lvl="1">
              <a:lnSpc>
                <a:spcPct val="110000"/>
              </a:lnSpc>
              <a:buClr>
                <a:schemeClr val="bg1">
                  <a:lumMod val="65000"/>
                </a:schemeClr>
              </a:buClr>
            </a:pPr>
            <a:r>
              <a:rPr lang="en-US" sz="1600">
                <a:latin typeface="Arial" panose="020B0604020202020204" pitchFamily="34" charset="0"/>
                <a:cs typeface="Arial" panose="020B0604020202020204" pitchFamily="34" charset="0"/>
              </a:rPr>
              <a:t>Addresses performance, flight profiles/operating standards, and equipage of all new vehicles (surface and air).</a:t>
            </a:r>
          </a:p>
          <a:p>
            <a:pPr>
              <a:lnSpc>
                <a:spcPct val="110000"/>
              </a:lnSpc>
            </a:pPr>
            <a:r>
              <a:rPr lang="en-US" b="1">
                <a:solidFill>
                  <a:srgbClr val="005396"/>
                </a:solidFill>
              </a:rPr>
              <a:t>Protects intellectual property for industry while providing needed data for risk assessment, standards, and enabling regulations.</a:t>
            </a:r>
            <a:endParaRPr lang="en-US" sz="1400">
              <a:solidFill>
                <a:srgbClr val="005396"/>
              </a:solidFill>
            </a:endParaRPr>
          </a:p>
        </p:txBody>
      </p:sp>
    </p:spTree>
    <p:extLst>
      <p:ext uri="{BB962C8B-B14F-4D97-AF65-F5344CB8AC3E}">
        <p14:creationId xmlns:p14="http://schemas.microsoft.com/office/powerpoint/2010/main" val="3531831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FAC2EBEC85CC4BAF5EA1A471205E37" ma:contentTypeVersion="14" ma:contentTypeDescription="Create a new document." ma:contentTypeScope="" ma:versionID="d5aa046ba2dcd6b2c367826c6871a2ca">
  <xsd:schema xmlns:xsd="http://www.w3.org/2001/XMLSchema" xmlns:xs="http://www.w3.org/2001/XMLSchema" xmlns:p="http://schemas.microsoft.com/office/2006/metadata/properties" xmlns:ns2="bb1b4f7a-9ef8-4a9f-89de-7eb5dcf7a11e" xmlns:ns3="a4932b09-c32f-42b1-bb63-8a653c87ea46" targetNamespace="http://schemas.microsoft.com/office/2006/metadata/properties" ma:root="true" ma:fieldsID="e52eae963e6fdb38ac60298a54e7aba2" ns2:_="" ns3:_="">
    <xsd:import namespace="bb1b4f7a-9ef8-4a9f-89de-7eb5dcf7a11e"/>
    <xsd:import namespace="a4932b09-c32f-42b1-bb63-8a653c87ea4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b4f7a-9ef8-4a9f-89de-7eb5dcf7a1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932b09-c32f-42b1-bb63-8a653c87ea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403c57a-ef5f-4dda-8cf9-3ee0a98c7a98}" ma:internalName="TaxCatchAll" ma:showField="CatchAllData" ma:web="a4932b09-c32f-42b1-bb63-8a653c87ea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1b4f7a-9ef8-4a9f-89de-7eb5dcf7a11e">
      <Terms xmlns="http://schemas.microsoft.com/office/infopath/2007/PartnerControls"/>
    </lcf76f155ced4ddcb4097134ff3c332f>
    <TaxCatchAll xmlns="a4932b09-c32f-42b1-bb63-8a653c87ea46" xsi:nil="true"/>
    <SharedWithUsers xmlns="a4932b09-c32f-42b1-bb63-8a653c87ea46">
      <UserInfo>
        <DisplayName>Kelly Riley</DisplayName>
        <AccountId>441</AccountId>
        <AccountType/>
      </UserInfo>
      <UserInfo>
        <DisplayName>Lochrane, Taylor (OST)</DisplayName>
        <AccountId>12</AccountId>
        <AccountType/>
      </UserInfo>
    </SharedWithUsers>
  </documentManagement>
</p:properties>
</file>

<file path=customXml/itemProps1.xml><?xml version="1.0" encoding="utf-8"?>
<ds:datastoreItem xmlns:ds="http://schemas.openxmlformats.org/officeDocument/2006/customXml" ds:itemID="{419FC45D-F3CA-4035-A56B-AE1B5627ECE1}">
  <ds:schemaRefs>
    <ds:schemaRef ds:uri="a4932b09-c32f-42b1-bb63-8a653c87ea46"/>
    <ds:schemaRef ds:uri="bb1b4f7a-9ef8-4a9f-89de-7eb5dcf7a1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85BF45-F40E-480E-AE8A-920DA9EE1A24}">
  <ds:schemaRefs>
    <ds:schemaRef ds:uri="http://schemas.microsoft.com/sharepoint/v3/contenttype/forms"/>
  </ds:schemaRefs>
</ds:datastoreItem>
</file>

<file path=customXml/itemProps3.xml><?xml version="1.0" encoding="utf-8"?>
<ds:datastoreItem xmlns:ds="http://schemas.openxmlformats.org/officeDocument/2006/customXml" ds:itemID="{D8009017-C393-4FBA-A0CE-0FDB1B2088B1}">
  <ds:schemaRefs>
    <ds:schemaRef ds:uri="a4932b09-c32f-42b1-bb63-8a653c87ea46"/>
    <ds:schemaRef ds:uri="bb1b4f7a-9ef8-4a9f-89de-7eb5dcf7a1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TotalTime>
  <Words>1348</Words>
  <Application>Microsoft Office PowerPoint</Application>
  <PresentationFormat>Widescreen</PresentationFormat>
  <Paragraphs>129</Paragraphs>
  <Slides>11</Slides>
  <Notes>7</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Bakar, Denise (OST)</dc:creator>
  <cp:lastModifiedBy>Lochrane, Taylor (OST)</cp:lastModifiedBy>
  <cp:revision>3</cp:revision>
  <dcterms:created xsi:type="dcterms:W3CDTF">2023-03-27T20:23:27Z</dcterms:created>
  <dcterms:modified xsi:type="dcterms:W3CDTF">2023-09-19T13:11:05Z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0x0101009CFAC2EBEC85CC4BAF5EA1A471205E37</vt:lpwstr>
  </property>
  <property fmtid="{D5CDD505-2E9C-101B-9397-08002B2CF9AE}" pid="3" name="MediaServiceImageTags">
    <vt:lpwstr/>
  </property>
</Properties>
</file>