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70" r:id="rId1"/>
    <p:sldMasterId id="2147490074" r:id="rId2"/>
    <p:sldMasterId id="2147490087" r:id="rId3"/>
  </p:sldMasterIdLst>
  <p:notesMasterIdLst>
    <p:notesMasterId r:id="rId11"/>
  </p:notesMasterIdLst>
  <p:handoutMasterIdLst>
    <p:handoutMasterId r:id="rId12"/>
  </p:handoutMasterIdLst>
  <p:sldIdLst>
    <p:sldId id="1530" r:id="rId4"/>
    <p:sldId id="1822" r:id="rId5"/>
    <p:sldId id="2146848013" r:id="rId6"/>
    <p:sldId id="2146848074" r:id="rId7"/>
    <p:sldId id="365" r:id="rId8"/>
    <p:sldId id="1531" r:id="rId9"/>
    <p:sldId id="1823" r:id="rId10"/>
  </p:sldIdLst>
  <p:sldSz cx="48768000" cy="27432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86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315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9144000" algn="l" defTabSz="36576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10972800" algn="l" defTabSz="36576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12801600" algn="l" defTabSz="36576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14630400" algn="l" defTabSz="36576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5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gins, Columb G-CTR (FAA)" initials="HCG(" lastIdx="39" clrIdx="0">
    <p:extLst>
      <p:ext uri="{19B8F6BF-5375-455C-9EA6-DF929625EA0E}">
        <p15:presenceInfo xmlns:p15="http://schemas.microsoft.com/office/powerpoint/2012/main" userId="S-1-5-21-3215564045-1863808890-1157122868-3443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  <a:srgbClr val="3366CC"/>
    <a:srgbClr val="336600"/>
    <a:srgbClr val="669900"/>
    <a:srgbClr val="B6D6D4"/>
    <a:srgbClr val="CCFFCC"/>
    <a:srgbClr val="99FF99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75" autoAdjust="0"/>
    <p:restoredTop sz="92588" autoAdjust="0"/>
  </p:normalViewPr>
  <p:slideViewPr>
    <p:cSldViewPr>
      <p:cViewPr varScale="1">
        <p:scale>
          <a:sx n="25" d="100"/>
          <a:sy n="25" d="100"/>
        </p:scale>
        <p:origin x="264" y="420"/>
      </p:cViewPr>
      <p:guideLst>
        <p:guide orient="horz" pos="8640"/>
        <p:guide pos="15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72"/>
    </p:cViewPr>
  </p:sorterViewPr>
  <p:notesViewPr>
    <p:cSldViewPr>
      <p:cViewPr varScale="1">
        <p:scale>
          <a:sx n="62" d="100"/>
          <a:sy n="62" d="100"/>
        </p:scale>
        <p:origin x="3106" y="72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3078066" cy="468777"/>
          </a:xfrm>
          <a:prstGeom prst="rect">
            <a:avLst/>
          </a:prstGeom>
        </p:spPr>
        <p:txBody>
          <a:bodyPr vert="horz" lIns="94287" tIns="47140" rIns="94287" bIns="4714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93" y="1"/>
            <a:ext cx="3078066" cy="468777"/>
          </a:xfrm>
          <a:prstGeom prst="rect">
            <a:avLst/>
          </a:prstGeom>
        </p:spPr>
        <p:txBody>
          <a:bodyPr vert="horz" lIns="94287" tIns="47140" rIns="94287" bIns="4714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9E2D70-F00B-4305-AA4A-0771BC3C782E}" type="datetimeFigureOut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918092"/>
            <a:ext cx="3078066" cy="468777"/>
          </a:xfrm>
          <a:prstGeom prst="rect">
            <a:avLst/>
          </a:prstGeom>
        </p:spPr>
        <p:txBody>
          <a:bodyPr vert="horz" lIns="94287" tIns="47140" rIns="94287" bIns="4714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93" y="8918092"/>
            <a:ext cx="3078066" cy="468777"/>
          </a:xfrm>
          <a:prstGeom prst="rect">
            <a:avLst/>
          </a:prstGeom>
        </p:spPr>
        <p:txBody>
          <a:bodyPr vert="horz" lIns="94287" tIns="47140" rIns="94287" bIns="4714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4318D-B602-4AD8-B0BF-74E21E756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7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1"/>
            <a:ext cx="3078066" cy="4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87" tIns="47140" rIns="94287" bIns="471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93" y="1"/>
            <a:ext cx="3078066" cy="4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87" tIns="47140" rIns="94287" bIns="471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03263"/>
            <a:ext cx="62611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5" y="4459863"/>
            <a:ext cx="5681330" cy="422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87" tIns="47140" rIns="94287" bIns="47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918092"/>
            <a:ext cx="3078066" cy="4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87" tIns="47140" rIns="94287" bIns="471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93" y="8918092"/>
            <a:ext cx="3078066" cy="46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87" tIns="47140" rIns="94287" bIns="471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0C97AD-E005-46F4-83A4-DB08EA767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18288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36576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54864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7315200" algn="l" rtl="0" eaLnBrk="0" fontAlgn="base" hangingPunct="0">
      <a:spcBef>
        <a:spcPct val="3000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91440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A2587-CDAB-4F41-B043-A496B7199A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7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C97AD-E005-46F4-83A4-DB08EA767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27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468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4489454"/>
            <a:ext cx="25140744" cy="8551476"/>
          </a:xfrm>
          <a:noFill/>
          <a:effectLst/>
        </p:spPr>
        <p:txBody>
          <a:bodyPr anchor="ctr">
            <a:normAutofit/>
          </a:bodyPr>
          <a:lstStyle>
            <a:lvl1pPr algn="ctr">
              <a:defRPr sz="21600">
                <a:solidFill>
                  <a:srgbClr val="D79503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15164892"/>
            <a:ext cx="25140744" cy="6623048"/>
          </a:xfrm>
        </p:spPr>
        <p:txBody>
          <a:bodyPr/>
          <a:lstStyle>
            <a:lvl1pPr marL="0" indent="0" algn="ctr">
              <a:buNone/>
              <a:defRPr sz="9600">
                <a:latin typeface="+mj-lt"/>
              </a:defRPr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440" y="149458"/>
            <a:ext cx="15280560" cy="271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2400" y="25425402"/>
            <a:ext cx="6716112" cy="1460500"/>
          </a:xfrm>
        </p:spPr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3540414" y="25313414"/>
            <a:ext cx="1958868" cy="1765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023916" y="23855726"/>
            <a:ext cx="2041800" cy="3139348"/>
          </a:xfrm>
          <a:prstGeom prst="rect">
            <a:avLst/>
          </a:prstGeom>
          <a:solidFill>
            <a:srgbClr val="FCB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7363432" y="21651310"/>
            <a:ext cx="1404568" cy="1765740"/>
          </a:xfrm>
          <a:prstGeom prst="rect">
            <a:avLst/>
          </a:prstGeom>
          <a:solidFill>
            <a:srgbClr val="5E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400" y="6838954"/>
            <a:ext cx="420624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7400" y="18357854"/>
            <a:ext cx="420624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7302500"/>
            <a:ext cx="207264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0" y="7302500"/>
            <a:ext cx="2072640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7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2" y="1460502"/>
            <a:ext cx="42062400" cy="5302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154" y="6724652"/>
            <a:ext cx="2063114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154" y="10020300"/>
            <a:ext cx="20631148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8800" y="6724652"/>
            <a:ext cx="2073275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88800" y="10020300"/>
            <a:ext cx="20732752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0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752" y="3949702"/>
            <a:ext cx="246888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32752" y="3949702"/>
            <a:ext cx="24688800" cy="194945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962402"/>
            <a:ext cx="24993600" cy="10439404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5544800"/>
            <a:ext cx="24993600" cy="7010400"/>
          </a:xfrm>
        </p:spPr>
        <p:txBody>
          <a:bodyPr/>
          <a:lstStyle>
            <a:lvl1pPr marL="0" indent="0" algn="l">
              <a:buNone/>
              <a:defRPr/>
            </a:lvl1pPr>
            <a:lvl2pPr marL="1828800" indent="0" algn="ctr">
              <a:buNone/>
              <a:defRPr/>
            </a:lvl2pPr>
            <a:lvl3pPr marL="3657600" indent="0" algn="ctr">
              <a:buNone/>
              <a:defRPr/>
            </a:lvl3pPr>
            <a:lvl4pPr marL="5486400" indent="0" algn="ctr">
              <a:buNone/>
              <a:defRPr/>
            </a:lvl4pPr>
            <a:lvl5pPr marL="7315200" indent="0" algn="ctr">
              <a:buNone/>
              <a:defRPr/>
            </a:lvl5pPr>
            <a:lvl6pPr marL="9144000" indent="0" algn="ctr">
              <a:buNone/>
              <a:defRPr/>
            </a:lvl6pPr>
            <a:lvl7pPr marL="10972800" indent="0" algn="ctr">
              <a:buNone/>
              <a:defRPr/>
            </a:lvl7pPr>
            <a:lvl8pPr marL="12801600" indent="0" algn="ctr">
              <a:buNone/>
              <a:defRPr/>
            </a:lvl8pPr>
            <a:lvl9pPr marL="146304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43428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899600" y="1460500"/>
            <a:ext cx="105156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2800" y="1460500"/>
            <a:ext cx="30937200" cy="232473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ANG-E5A Program Review - 03/04/2019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A40-4C78-4EDD-39A7-6661F822E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489452"/>
            <a:ext cx="365760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364D0-23F3-2C84-E7B8-91EEEEF8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4408152"/>
            <a:ext cx="36576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70F17-4EE1-0A44-8D67-4A29350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C2E9-9085-FBD7-C48B-2184687F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8F3FD-4B8C-4705-74F9-3373BBB9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69DC-B45C-E382-A461-E3E28635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1919-5B50-CB09-CDC6-EA92E8E33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8A0BD-1583-0718-CB7D-BB94FB4C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335DB-A03A-B6FF-BD55-5F18D87F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42C6-CDCE-B827-C2B3-A3B6175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7090-A37E-410C-D303-2808DEC0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00" y="6838954"/>
            <a:ext cx="420624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E43DD-9F45-AC0C-1F75-4301417D7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7400" y="18357854"/>
            <a:ext cx="420624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D0372-2076-2496-71D3-0FA8C344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76E39-F3DC-A022-C891-5189993E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9BA9-A4A6-03D5-2D0C-F67BBFF5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3E4A-B920-7723-551C-888AC25C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09F3-A4C6-BE64-EA14-DCD659128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0" y="7302500"/>
            <a:ext cx="207264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301B-7C1E-7A5A-7645-0170BD2D8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8800" y="7302500"/>
            <a:ext cx="207264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60C4B-7296-5C45-B369-5AEB85BB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21FCA-6C8B-0DFC-BDC7-E472391B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0B484-AFD6-5805-8FB4-03EC80F9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9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38741-277D-29C3-EE96-77990659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52" y="1460502"/>
            <a:ext cx="42062400" cy="5302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1BAA-49E5-7B0B-5936-9840338D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154" y="6724652"/>
            <a:ext cx="20631148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3EC2B-E70B-A012-78D3-37BCDEED9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154" y="10020300"/>
            <a:ext cx="20631148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B61AE-B851-B3C9-208F-0B958F6E4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688800" y="6724652"/>
            <a:ext cx="20732752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B05E7-031B-A7CB-CD5B-E59328C6A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688800" y="10020300"/>
            <a:ext cx="20732752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7018F-195A-0E86-0E77-7EE16E4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1693C-9773-1ADF-1FCE-28A0CA70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1A1A3-87E2-78B6-CF1C-2177046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89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D881-6541-BEA5-2C00-664900E8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54C90-0E89-CDA2-44F4-E93B576C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4AF18-D9F9-190C-0072-A44D045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0E1D1-CEBB-4F65-8850-7059C413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6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F0E85-D35B-391F-D9C7-85DB4CA8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FBD24-28DF-D4A8-1588-DCDBFD8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6E306-3E1D-FAA5-FC72-606695A1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B222-F13B-7F8A-B4EC-6416F2BC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390F2-85AD-0B37-D864-BE122A80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2752" y="3949702"/>
            <a:ext cx="246888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D300-9793-574F-577C-C7CF2C322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97513-9AEF-503A-F1C3-C4B6ADB5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9647-1147-BFE1-089A-736F8BCE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F7AC0-3285-AAAB-F38A-4F4F1468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6" y="6032506"/>
            <a:ext cx="28447996" cy="17564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25646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0337-93F4-7029-0CA7-1EE31CA8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54" y="1828800"/>
            <a:ext cx="15728948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BCE87-A9E8-FD94-524D-1FDC92BD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732752" y="3949702"/>
            <a:ext cx="24688800" cy="194945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C4FD7-C21C-7B42-2AAE-2252245F5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154" y="8229600"/>
            <a:ext cx="15728948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611E3-92F8-1446-2E71-DF5390A8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8A786-DEFC-6135-4F27-4CE68ADB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8DCB2-EDE6-6667-320F-2E8BC413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48C5-017B-8567-5AD1-1366E4DB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AFD63-B1F1-DC2D-EDA6-0CA4C0A1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689E1-A486-B94F-92FD-FE7C9ABF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07244-0070-C76D-6FF7-F72F08C4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6819-1718-F5DB-1069-E4B3B3E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E2930-8804-3D6D-BE24-6A614101D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4899600" y="1460500"/>
            <a:ext cx="105156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FCFC6-1BA1-265F-4769-D5C46D773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2800" y="1460500"/>
            <a:ext cx="309372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DCA2-8CE7-23A0-B760-511CCFDC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2CE6-DB06-C368-F25B-22B12647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3792-7B48-783D-09A9-6F1E6497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37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655B3A3-BBF3-F24A-82C2-47A99683E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8768000" cy="27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6F378-C4F7-4B08-9DFC-E12E0FEFF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374" y="1286738"/>
            <a:ext cx="43131828" cy="1231108"/>
          </a:xfrm>
        </p:spPr>
        <p:txBody>
          <a:bodyPr>
            <a:normAutofit/>
          </a:bodyPr>
          <a:lstStyle>
            <a:lvl1pPr>
              <a:defRPr sz="5600" b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TEXT (OPTIONAL)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90C49-F507-4701-B30F-5542B5D28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3374" y="2553762"/>
            <a:ext cx="43131828" cy="2216148"/>
          </a:xfrm>
        </p:spPr>
        <p:txBody>
          <a:bodyPr>
            <a:noAutofit/>
          </a:bodyPr>
          <a:lstStyle>
            <a:lvl1pPr marL="0" indent="0">
              <a:buNone/>
              <a:defRPr sz="1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845D05-4FE1-4B82-ACE7-6ED635EC04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3374" y="7321360"/>
            <a:ext cx="43131828" cy="17556880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18pt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E5944C-D538-4E57-BBD0-5732237D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4378" y="25425402"/>
            <a:ext cx="1812756" cy="1460500"/>
          </a:xfrm>
        </p:spPr>
        <p:txBody>
          <a:bodyPr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471AA8-40C0-4F57-87B1-72E89E78A1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D522E-C9D6-4549-A2C4-DBE4B7B7EF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96" y="25741396"/>
            <a:ext cx="3545304" cy="828504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57B6512-7E2B-A4C3-BBA8-4B72F683ED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4" y="24878242"/>
            <a:ext cx="5952152" cy="16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F2EDBF3-398D-4FF9-8A8B-BE5862FFA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374" y="1286738"/>
            <a:ext cx="43131828" cy="1231108"/>
          </a:xfrm>
        </p:spPr>
        <p:txBody>
          <a:bodyPr>
            <a:normAutofit/>
          </a:bodyPr>
          <a:lstStyle>
            <a:lvl1pPr>
              <a:defRPr sz="5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TEXT (OPTIONAL)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33F4EE9-4B55-486B-95B9-91D2B61C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3374" y="2553762"/>
            <a:ext cx="43131828" cy="2216148"/>
          </a:xfrm>
        </p:spPr>
        <p:txBody>
          <a:bodyPr>
            <a:noAutofit/>
          </a:bodyPr>
          <a:lstStyle>
            <a:lvl1pPr marL="0" indent="0">
              <a:buNone/>
              <a:defRPr sz="1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C24786E-C08B-4736-A42C-B85AA65A7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3374" y="7321360"/>
            <a:ext cx="43131828" cy="17556880"/>
          </a:xfrm>
        </p:spPr>
        <p:txBody>
          <a:bodyPr>
            <a:normAutofit/>
          </a:bodyPr>
          <a:lstStyle>
            <a:lvl1pPr marL="0" indent="0"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18pt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4D089D-0A64-40E3-B1EB-52662DF7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4378" y="25425402"/>
            <a:ext cx="1812756" cy="1460500"/>
          </a:xfrm>
        </p:spPr>
        <p:txBody>
          <a:bodyPr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471AA8-40C0-4F57-87B1-72E89E78A1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96743-3A32-40B9-91C9-7FC8A04EA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6802" y="25741396"/>
            <a:ext cx="1699492" cy="828504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FEEB1B3-DF1F-5217-2CD8-BE6940E7C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84" y="24878242"/>
            <a:ext cx="5952152" cy="16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336" y="16154402"/>
            <a:ext cx="26627664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2336" y="6804022"/>
            <a:ext cx="23579664" cy="6000748"/>
          </a:xfrm>
        </p:spPr>
        <p:txBody>
          <a:bodyPr anchor="b"/>
          <a:lstStyle>
            <a:lvl1pPr marL="0" indent="0">
              <a:buNone/>
              <a:defRPr sz="8000"/>
            </a:lvl1pPr>
            <a:lvl2pPr marL="1828800" indent="0">
              <a:buNone/>
              <a:defRPr sz="7200"/>
            </a:lvl2pPr>
            <a:lvl3pPr marL="3657600" indent="0">
              <a:buNone/>
              <a:defRPr sz="6400"/>
            </a:lvl3pPr>
            <a:lvl4pPr marL="5486400" indent="0">
              <a:buNone/>
              <a:defRPr sz="5600"/>
            </a:lvl4pPr>
            <a:lvl5pPr marL="7315200" indent="0">
              <a:buNone/>
              <a:defRPr sz="5600"/>
            </a:lvl5pPr>
            <a:lvl6pPr marL="9144000" indent="0">
              <a:buNone/>
              <a:defRPr sz="5600"/>
            </a:lvl6pPr>
            <a:lvl7pPr marL="10972800" indent="0">
              <a:buNone/>
              <a:defRPr sz="5600"/>
            </a:lvl7pPr>
            <a:lvl8pPr marL="12801600" indent="0">
              <a:buNone/>
              <a:defRPr sz="5600"/>
            </a:lvl8pPr>
            <a:lvl9pPr marL="14630400" indent="0">
              <a:buNone/>
              <a:defRPr sz="5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102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5489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440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2" y="1092206"/>
            <a:ext cx="27262668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4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9202400"/>
            <a:ext cx="292608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2451100"/>
            <a:ext cx="292608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21469352"/>
            <a:ext cx="292608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902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098552"/>
            <a:ext cx="43891200" cy="3473448"/>
          </a:xfrm>
        </p:spPr>
        <p:txBody>
          <a:bodyPr/>
          <a:lstStyle>
            <a:lvl1pPr>
              <a:defRPr sz="1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657600" y="5791200"/>
            <a:ext cx="25603200" cy="1828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61E83-A6F1-5D62-F763-A3ED508F34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683412" y="25176113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7985FDCD-19BE-45D6-9895-1FB38433207D}" type="slidenum">
              <a:rPr lang="en-US" sz="5600" b="1" i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defRPr/>
              </a:pPr>
              <a:t>‹#›</a:t>
            </a:fld>
            <a:endParaRPr lang="en-US" sz="56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9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2" y="1377952"/>
            <a:ext cx="4518660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41606" y="6032506"/>
            <a:ext cx="42934468" cy="175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7016268" y="25222200"/>
            <a:ext cx="1016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A74C78EF-46B2-4F2F-B7EF-9EE89F3458E7}" type="slidenum">
              <a:rPr lang="en-US" sz="4800" b="1">
                <a:solidFill>
                  <a:srgbClr val="FFFFFF"/>
                </a:solidFill>
              </a:rPr>
              <a:pPr algn="r"/>
              <a:t>‹#›</a:t>
            </a:fld>
            <a:endParaRPr lang="en-US" sz="48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5" r:id="rId1"/>
    <p:sldLayoutId id="2147490072" r:id="rId2"/>
    <p:sldLayoutId id="2147489756" r:id="rId3"/>
    <p:sldLayoutId id="2147489757" r:id="rId4"/>
    <p:sldLayoutId id="2147489760" r:id="rId5"/>
    <p:sldLayoutId id="2147489761" r:id="rId6"/>
    <p:sldLayoutId id="2147489762" r:id="rId7"/>
    <p:sldLayoutId id="2147489763" r:id="rId8"/>
    <p:sldLayoutId id="2147490073" r:id="rId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8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1828800" algn="l" rtl="0" fontAlgn="base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3657600" algn="l" rtl="0" fontAlgn="base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5486400" algn="l" rtl="0" fontAlgn="base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7315200" algn="l" rtl="0" fontAlgn="base">
        <a:spcBef>
          <a:spcPct val="0"/>
        </a:spcBef>
        <a:spcAft>
          <a:spcPct val="0"/>
        </a:spcAft>
        <a:defRPr sz="1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371600" indent="-1371600" algn="l" rtl="0" eaLnBrk="0" fontAlgn="base" hangingPunct="0">
        <a:spcBef>
          <a:spcPct val="20000"/>
        </a:spcBef>
        <a:spcAft>
          <a:spcPct val="0"/>
        </a:spcAft>
        <a:buChar char="•"/>
        <a:defRPr sz="9600" b="1">
          <a:solidFill>
            <a:schemeClr val="bg1"/>
          </a:solidFill>
          <a:latin typeface="+mn-lt"/>
          <a:ea typeface="+mn-ea"/>
          <a:cs typeface="+mn-cs"/>
        </a:defRPr>
      </a:lvl1pPr>
      <a:lvl2pPr marL="2971800" indent="-1143000" algn="l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bg1"/>
          </a:solidFill>
          <a:latin typeface="+mn-lt"/>
        </a:defRPr>
      </a:lvl2pPr>
      <a:lvl3pPr marL="4572000" indent="-914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6400800" indent="-9144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8229600" indent="-9144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10058400" indent="-9144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11887200" indent="-9144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13716000" indent="-9144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15544800" indent="-9144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1460502"/>
            <a:ext cx="420624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7302500"/>
            <a:ext cx="420624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F545-0F88-4D13-B0E0-99B341AB462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54400" y="25425402"/>
            <a:ext cx="164592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424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D2BA-E42F-40DF-9C43-0ECF9F1E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5" r:id="rId1"/>
    <p:sldLayoutId id="2147490076" r:id="rId2"/>
    <p:sldLayoutId id="2147490077" r:id="rId3"/>
    <p:sldLayoutId id="2147490078" r:id="rId4"/>
    <p:sldLayoutId id="2147490079" r:id="rId5"/>
    <p:sldLayoutId id="2147490080" r:id="rId6"/>
    <p:sldLayoutId id="2147490081" r:id="rId7"/>
    <p:sldLayoutId id="2147490082" r:id="rId8"/>
    <p:sldLayoutId id="2147490083" r:id="rId9"/>
    <p:sldLayoutId id="2147490084" r:id="rId10"/>
    <p:sldLayoutId id="2147490085" r:id="rId11"/>
    <p:sldLayoutId id="2147490086" r:id="rId12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0CCF8-3FCD-3854-8E80-F7689F42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460502"/>
            <a:ext cx="420624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4ECC9-EC6F-0FA2-FA68-EE85CD1C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7302500"/>
            <a:ext cx="420624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D3FF-4499-E9DB-4D74-44A4A3620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28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0B82-94F1-408D-81BE-8D1B7A08F8E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8096-401A-65BD-CA0F-06241BAD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54400" y="25425402"/>
            <a:ext cx="164592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EC26-F4D9-0CFB-CA70-F6A483F9C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400" y="25425402"/>
            <a:ext cx="109728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8F16-7423-4BA8-A0D2-30062B8D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88" r:id="rId1"/>
    <p:sldLayoutId id="2147490089" r:id="rId2"/>
    <p:sldLayoutId id="2147490090" r:id="rId3"/>
    <p:sldLayoutId id="2147490091" r:id="rId4"/>
    <p:sldLayoutId id="2147490092" r:id="rId5"/>
    <p:sldLayoutId id="2147490093" r:id="rId6"/>
    <p:sldLayoutId id="2147490094" r:id="rId7"/>
    <p:sldLayoutId id="2147490095" r:id="rId8"/>
    <p:sldLayoutId id="2147490096" r:id="rId9"/>
    <p:sldLayoutId id="2147490097" r:id="rId10"/>
    <p:sldLayoutId id="2147490098" r:id="rId11"/>
    <p:sldLayoutId id="2147490099" r:id="rId12"/>
    <p:sldLayoutId id="2147490100" r:id="rId13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yin yang symbol with a blue and yellow circuit board&#10;&#10;Description automatically generated">
            <a:extLst>
              <a:ext uri="{FF2B5EF4-FFF2-40B4-BE49-F238E27FC236}">
                <a16:creationId xmlns:a16="http://schemas.microsoft.com/office/drawing/2014/main" id="{03ACAB83-ECBF-6884-01E1-65532614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0"/>
            <a:ext cx="48704264" cy="27371792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63736" y="2002688"/>
            <a:ext cx="48640528" cy="2927352"/>
          </a:xfrm>
          <a:prstGeom prst="rect">
            <a:avLst/>
          </a:prstGeom>
          <a:effectLst>
            <a:outerShdw blurRad="152400" dist="304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19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V&amp;V Summit Forum 2024</a:t>
            </a:r>
          </a:p>
        </p:txBody>
      </p:sp>
      <p:sp>
        <p:nvSpPr>
          <p:cNvPr id="2" name="Title 6"/>
          <p:cNvSpPr txBox="1">
            <a:spLocks/>
          </p:cNvSpPr>
          <p:nvPr/>
        </p:nvSpPr>
        <p:spPr>
          <a:xfrm>
            <a:off x="228600" y="21107400"/>
            <a:ext cx="24993600" cy="495300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8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Operationalizing Advanced Concepts: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88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it Happen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endParaRPr lang="en-US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Date:  May 8</a:t>
            </a:r>
            <a:r>
              <a:rPr lang="en-US" sz="6000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2024</a:t>
            </a: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Place:  National Aerospace Research and Technology Park (NARTP)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A8F9086-48E1-AF19-560B-67BACBC319FA}"/>
              </a:ext>
            </a:extLst>
          </p:cNvPr>
          <p:cNvSpPr txBox="1">
            <a:spLocks/>
          </p:cNvSpPr>
          <p:nvPr/>
        </p:nvSpPr>
        <p:spPr>
          <a:xfrm>
            <a:off x="26517600" y="18897600"/>
            <a:ext cx="24993600" cy="495300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John Frederick:	FAA Verification and Validation Branch Manager (ANG-E5A)</a:t>
            </a: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endParaRPr lang="en-US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Taylor Lochrane:	DOT Deputy Director for Science and Technology</a:t>
            </a:r>
          </a:p>
          <a:p>
            <a:pPr algn="l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			Highly Automated Systems Safety (HAAS) Center of Excellence</a:t>
            </a:r>
          </a:p>
        </p:txBody>
      </p:sp>
    </p:spTree>
    <p:extLst>
      <p:ext uri="{BB962C8B-B14F-4D97-AF65-F5344CB8AC3E}">
        <p14:creationId xmlns:p14="http://schemas.microsoft.com/office/powerpoint/2010/main" val="10796701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9554E-5D0F-9809-5E06-262C863C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87200"/>
            <a:ext cx="30757705" cy="1447800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96D8BDD4-43A5-D979-6CD1-7B0CA20BF499}"/>
              </a:ext>
            </a:extLst>
          </p:cNvPr>
          <p:cNvSpPr txBox="1">
            <a:spLocks/>
          </p:cNvSpPr>
          <p:nvPr/>
        </p:nvSpPr>
        <p:spPr>
          <a:xfrm>
            <a:off x="-2133600" y="1752600"/>
            <a:ext cx="48640528" cy="2927352"/>
          </a:xfrm>
          <a:prstGeom prst="rect">
            <a:avLst/>
          </a:prstGeom>
          <a:effectLst>
            <a:outerShdw blurRad="152400" dist="304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9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Challenge:  Evolving the Transportation System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19116757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32C254-231B-B476-9026-DA29BD09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374" y="5430082"/>
            <a:ext cx="43131828" cy="1231108"/>
          </a:xfrm>
        </p:spPr>
        <p:txBody>
          <a:bodyPr>
            <a:noAutofit/>
          </a:bodyPr>
          <a:lstStyle/>
          <a:p>
            <a:r>
              <a:rPr lang="en-US" sz="8800" b="1">
                <a:solidFill>
                  <a:srgbClr val="005396"/>
                </a:solidFill>
              </a:rPr>
              <a:t>Spearheading cross-sector and multimodal collaboration to advance the safe and responsible integration of automation across the transportation ecosystem</a:t>
            </a:r>
            <a:br>
              <a:rPr lang="en-US" sz="8800" b="1">
                <a:solidFill>
                  <a:srgbClr val="005396"/>
                </a:solidFill>
              </a:rPr>
            </a:br>
            <a:endParaRPr lang="en-US" sz="8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E1E38B-4715-AB0B-58D9-00B48577E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3374" y="1445686"/>
            <a:ext cx="43131828" cy="2216148"/>
          </a:xfrm>
        </p:spPr>
        <p:txBody>
          <a:bodyPr/>
          <a:lstStyle/>
          <a:p>
            <a:r>
              <a:rPr lang="en-US"/>
              <a:t>Fulfilling the Need for a Coordinated Approach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F066D7-F2F2-34E8-CD13-4B0B10A93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5884" y="8059978"/>
            <a:ext cx="21256840" cy="16448804"/>
          </a:xfrm>
        </p:spPr>
        <p:txBody>
          <a:bodyPr>
            <a:normAutofit/>
          </a:bodyPr>
          <a:lstStyle/>
          <a:p>
            <a:pPr>
              <a:spcAft>
                <a:spcPts val="4800"/>
              </a:spcAft>
              <a:buClr>
                <a:schemeClr val="bg1">
                  <a:lumMod val="65000"/>
                </a:schemeClr>
              </a:buClr>
            </a:pPr>
            <a:r>
              <a:rPr lang="en-US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HASS engages transportation automation safety stakeholders to:</a:t>
            </a:r>
          </a:p>
          <a:p>
            <a:pPr marL="1143000" indent="-1143000">
              <a:spcAft>
                <a:spcPts val="4000"/>
              </a:spcAft>
              <a:buClr>
                <a:srgbClr val="016699"/>
              </a:buClr>
              <a:buFont typeface="Arial" panose="020B0604020202020204" pitchFamily="34" charset="0"/>
              <a:buChar char="•"/>
            </a:pPr>
            <a:r>
              <a:rPr lang="en-US" sz="6400">
                <a:ea typeface="Calibri" panose="020F0502020204030204" pitchFamily="34" charset="0"/>
              </a:rPr>
              <a:t>Support a </a:t>
            </a:r>
            <a: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  <a:t>holistic, proactive, and nimble </a:t>
            </a:r>
            <a:b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</a:br>
            <a:r>
              <a:rPr lang="en-US" sz="6400">
                <a:ea typeface="Calibri" panose="020F0502020204030204" pitchFamily="34" charset="0"/>
              </a:rPr>
              <a:t>approach to highly automated systems</a:t>
            </a:r>
          </a:p>
          <a:p>
            <a:pPr marL="1143000" indent="-1143000">
              <a:spcAft>
                <a:spcPts val="4000"/>
              </a:spcAft>
              <a:buClr>
                <a:srgbClr val="016699"/>
              </a:buClr>
              <a:buFont typeface="Arial" panose="020B0604020202020204" pitchFamily="34" charset="0"/>
              <a:buChar char="•"/>
            </a:pPr>
            <a: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  <a:t>Foster dialogue </a:t>
            </a:r>
            <a:r>
              <a:rPr lang="en-US" sz="6400">
                <a:ea typeface="Calibri" panose="020F0502020204030204" pitchFamily="34" charset="0"/>
              </a:rPr>
              <a:t>among policymakers, technology experts, and the transportation community</a:t>
            </a:r>
          </a:p>
          <a:p>
            <a:pPr marL="1143000" indent="-1143000">
              <a:spcAft>
                <a:spcPts val="4000"/>
              </a:spcAft>
              <a:buClr>
                <a:srgbClr val="016699"/>
              </a:buClr>
              <a:buFont typeface="Arial" panose="020B0604020202020204" pitchFamily="34" charset="0"/>
              <a:buChar char="•"/>
            </a:pPr>
            <a:r>
              <a:rPr lang="en-US" sz="6400">
                <a:ea typeface="Calibri" panose="020F0502020204030204" pitchFamily="34" charset="0"/>
              </a:rPr>
              <a:t>Identify and develop pivotal points of </a:t>
            </a:r>
            <a:br>
              <a:rPr lang="en-US" sz="6400">
                <a:ea typeface="Calibri" panose="020F0502020204030204" pitchFamily="34" charset="0"/>
              </a:rPr>
            </a:br>
            <a: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  <a:t>interoperability and integration</a:t>
            </a:r>
            <a:r>
              <a:rPr lang="en-US" sz="6400">
                <a:ea typeface="Calibri" panose="020F0502020204030204" pitchFamily="34" charset="0"/>
              </a:rPr>
              <a:t> over</a:t>
            </a:r>
            <a:br>
              <a:rPr lang="en-US" sz="6400">
                <a:ea typeface="Calibri" panose="020F0502020204030204" pitchFamily="34" charset="0"/>
              </a:rPr>
            </a:br>
            <a:r>
              <a:rPr lang="en-US" sz="6400">
                <a:ea typeface="Calibri" panose="020F0502020204030204" pitchFamily="34" charset="0"/>
              </a:rPr>
              <a:t> the long term</a:t>
            </a:r>
          </a:p>
          <a:p>
            <a:pPr marL="1143000" indent="-1143000">
              <a:spcAft>
                <a:spcPts val="4000"/>
              </a:spcAft>
              <a:buClr>
                <a:srgbClr val="016699"/>
              </a:buClr>
              <a:buFont typeface="Arial" panose="020B0604020202020204" pitchFamily="34" charset="0"/>
              <a:buChar char="•"/>
            </a:pPr>
            <a:r>
              <a:rPr lang="en-US" sz="6400">
                <a:ea typeface="Calibri" panose="020F0502020204030204" pitchFamily="34" charset="0"/>
              </a:rPr>
              <a:t>Facilitate </a:t>
            </a:r>
            <a: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  <a:t>technical assessment </a:t>
            </a:r>
            <a:b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</a:br>
            <a:r>
              <a:rPr lang="en-US" sz="6400" b="1">
                <a:solidFill>
                  <a:srgbClr val="005396"/>
                </a:solidFill>
                <a:ea typeface="Calibri" panose="020F0502020204030204" pitchFamily="34" charset="0"/>
              </a:rPr>
              <a:t>and validation </a:t>
            </a:r>
            <a:r>
              <a:rPr lang="en-US" sz="6400">
                <a:ea typeface="Calibri" panose="020F0502020204030204" pitchFamily="34" charset="0"/>
              </a:rPr>
              <a:t>activities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F5AC5-2C56-4665-9A7D-53112AF5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57600" fontAlgn="auto">
              <a:spcBef>
                <a:spcPts val="0"/>
              </a:spcBef>
              <a:spcAft>
                <a:spcPts val="0"/>
              </a:spcAft>
            </a:pPr>
            <a:fld id="{59471AA8-40C0-4F57-87B1-72E89E78A1F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36576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1961CC1-E355-F32F-6E00-092D0DD1F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3"/>
          <a:stretch/>
        </p:blipFill>
        <p:spPr>
          <a:xfrm>
            <a:off x="24384002" y="7613682"/>
            <a:ext cx="18860124" cy="162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39FFB-B3DA-53AA-96A7-570CF1636FB1}"/>
              </a:ext>
            </a:extLst>
          </p:cNvPr>
          <p:cNvSpPr/>
          <p:nvPr/>
        </p:nvSpPr>
        <p:spPr>
          <a:xfrm>
            <a:off x="1161144" y="23694570"/>
            <a:ext cx="7941384" cy="373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0" fontAlgn="auto">
              <a:spcBef>
                <a:spcPts val="0"/>
              </a:spcBef>
              <a:spcAft>
                <a:spcPts val="0"/>
              </a:spcAft>
            </a:pPr>
            <a:endParaRPr lang="en-US" sz="7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D6CC3-F1B8-EF10-E34C-A3BB27A6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" y="0"/>
            <a:ext cx="48767992" cy="274319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FFB4F2-FDBD-4FFB-77A4-73C8C16D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30" y="1756314"/>
            <a:ext cx="43131828" cy="1231108"/>
          </a:xfrm>
        </p:spPr>
        <p:txBody>
          <a:bodyPr>
            <a:noAutofit/>
          </a:bodyPr>
          <a:lstStyle/>
          <a:p>
            <a:r>
              <a:rPr lang="en-US" sz="7200">
                <a:latin typeface="Arial"/>
                <a:cs typeface="Arial"/>
              </a:rPr>
              <a:t>Seeing the Whole Picture</a:t>
            </a:r>
            <a:endParaRPr lang="en-US" sz="7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AEC3A-D4A5-120C-4016-DBC159499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2230" y="261232"/>
            <a:ext cx="43131828" cy="1578024"/>
          </a:xfrm>
        </p:spPr>
        <p:txBody>
          <a:bodyPr/>
          <a:lstStyle/>
          <a:p>
            <a:r>
              <a:rPr lang="en-US" sz="9600"/>
              <a:t>Creating the Transportation System of the Future</a:t>
            </a:r>
          </a:p>
        </p:txBody>
      </p:sp>
    </p:spTree>
    <p:extLst>
      <p:ext uri="{BB962C8B-B14F-4D97-AF65-F5344CB8AC3E}">
        <p14:creationId xmlns:p14="http://schemas.microsoft.com/office/powerpoint/2010/main" val="184366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792"/>
            <a:ext cx="49121568" cy="24909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-1523998"/>
            <a:ext cx="43608704" cy="5302252"/>
          </a:xfrm>
        </p:spPr>
        <p:txBody>
          <a:bodyPr>
            <a:normAutofit/>
          </a:bodyPr>
          <a:lstStyle/>
          <a:p>
            <a:pPr algn="ctr"/>
            <a:r>
              <a:rPr lang="en-US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Systematic V&amp;V is Critical to </a:t>
            </a:r>
            <a:r>
              <a:rPr lang="en-US" sz="112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the Implementation </a:t>
            </a:r>
            <a:r>
              <a:rPr lang="en-US" sz="1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of Complex Concepts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657600">
              <a:defRPr/>
            </a:pPr>
            <a:fld id="{F22BCD12-F641-4CFE-92F1-4003136F046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3657600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74867-0E07-6A5E-157A-1296929688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685800" y="16200064"/>
            <a:ext cx="15849600" cy="995558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18259485"/>
            <a:ext cx="14706600" cy="8176265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1800000" lon="0" rev="0"/>
            </a:camera>
            <a:lightRig rig="threePt" dir="t"/>
          </a:scene3d>
          <a:sp3d z="311150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05E7D-ED73-D876-03CC-9F558F3EB9A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7101062" y="765582"/>
            <a:ext cx="12521186" cy="13152438"/>
          </a:xfrm>
          <a:prstGeom prst="rect">
            <a:avLst/>
          </a:prstGeom>
          <a:effectLst>
            <a:softEdge rad="0"/>
          </a:effectLst>
          <a:scene3d>
            <a:camera prst="orthographicFront">
              <a:rot lat="1800000" lon="0" rev="0"/>
            </a:camera>
            <a:lightRig rig="threePt" dir="t"/>
          </a:scene3d>
          <a:sp3d z="311150"/>
        </p:spPr>
      </p:pic>
      <p:pic>
        <p:nvPicPr>
          <p:cNvPr id="11" name="Picture 10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499543BC-8040-D7D1-D647-154B96F187F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55" y="12562841"/>
            <a:ext cx="14701890" cy="72895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48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1A1E8-EE62-59BE-1357-8BBCF98F4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83" y="4672657"/>
            <a:ext cx="16757587" cy="17272943"/>
          </a:xfrm>
          <a:prstGeom prst="rect">
            <a:avLst/>
          </a:prstGeom>
          <a:effectLst>
            <a:glow rad="127000">
              <a:srgbClr val="FFFFFF">
                <a:lumMod val="75000"/>
                <a:alpha val="61000"/>
              </a:srgb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006578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81475C5-D5CB-1CE6-93CF-AE0F93D41A43}"/>
              </a:ext>
            </a:extLst>
          </p:cNvPr>
          <p:cNvSpPr txBox="1">
            <a:spLocks/>
          </p:cNvSpPr>
          <p:nvPr/>
        </p:nvSpPr>
        <p:spPr>
          <a:xfrm>
            <a:off x="-7848600" y="10792659"/>
            <a:ext cx="48640528" cy="2927352"/>
          </a:xfrm>
          <a:prstGeom prst="rect">
            <a:avLst/>
          </a:prstGeom>
          <a:effectLst>
            <a:outerShdw blurRad="152400" dist="3048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15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V&amp;V Summit Forum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DAD977EE-B880-8FA9-A99B-C1257B884F3E}"/>
              </a:ext>
            </a:extLst>
          </p:cNvPr>
          <p:cNvSpPr txBox="1">
            <a:spLocks/>
          </p:cNvSpPr>
          <p:nvPr/>
        </p:nvSpPr>
        <p:spPr>
          <a:xfrm>
            <a:off x="4343400" y="15163800"/>
            <a:ext cx="24993600" cy="4953000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  <p:txBody>
          <a:bodyPr rtlCol="0" anchor="b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100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Operationalizing Advanced Concepts: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10000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</a:t>
            </a:r>
            <a:r>
              <a:rPr lang="en-US" sz="10000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Happen</a:t>
            </a:r>
            <a:endParaRPr lang="en-US" sz="100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295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4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101005</TotalTime>
  <Words>208</Words>
  <Application>Microsoft Office PowerPoint</Application>
  <PresentationFormat>Custom</PresentationFormat>
  <Paragraphs>29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3_Custom Design</vt:lpstr>
      <vt:lpstr>Office Theme</vt:lpstr>
      <vt:lpstr>1_Office Theme</vt:lpstr>
      <vt:lpstr>PowerPoint Presentation</vt:lpstr>
      <vt:lpstr>PowerPoint Presentation</vt:lpstr>
      <vt:lpstr>Spearheading cross-sector and multimodal collaboration to advance the safe and responsible integration of automation across the transportation ecosystem </vt:lpstr>
      <vt:lpstr>Seeing the Whole Picture</vt:lpstr>
      <vt:lpstr>Systematic V&amp;V is Critical to the Implementation of Complex Concepts</vt:lpstr>
      <vt:lpstr>PowerPoint Presentation</vt:lpstr>
      <vt:lpstr>PowerPoint Presentation</vt:lpstr>
    </vt:vector>
  </TitlesOfParts>
  <Company>Air Traffic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ANG-E5 Program Review</dc:title>
  <dc:creator>Air Traffic Organization</dc:creator>
  <cp:lastModifiedBy>Frederick, John (FAA)</cp:lastModifiedBy>
  <cp:revision>4844</cp:revision>
  <cp:lastPrinted>2022-07-28T17:39:34Z</cp:lastPrinted>
  <dcterms:created xsi:type="dcterms:W3CDTF">2012-03-14T19:24:08Z</dcterms:created>
  <dcterms:modified xsi:type="dcterms:W3CDTF">2024-05-07T13:49:21Z</dcterms:modified>
</cp:coreProperties>
</file>