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170" r:id="rId1"/>
    <p:sldMasterId id="2147489958" r:id="rId2"/>
    <p:sldMasterId id="2147490058" r:id="rId3"/>
  </p:sldMasterIdLst>
  <p:notesMasterIdLst>
    <p:notesMasterId r:id="rId13"/>
  </p:notesMasterIdLst>
  <p:handoutMasterIdLst>
    <p:handoutMasterId r:id="rId14"/>
  </p:handoutMasterIdLst>
  <p:sldIdLst>
    <p:sldId id="1530" r:id="rId4"/>
    <p:sldId id="1825" r:id="rId5"/>
    <p:sldId id="1824" r:id="rId6"/>
    <p:sldId id="1822" r:id="rId7"/>
    <p:sldId id="1823" r:id="rId8"/>
    <p:sldId id="1813" r:id="rId9"/>
    <p:sldId id="1821" r:id="rId10"/>
    <p:sldId id="1819" r:id="rId11"/>
    <p:sldId id="1820" r:id="rId12"/>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ins, Columb G-CTR (FAA)" initials="HCG(" lastIdx="39" clrIdx="0">
    <p:extLst>
      <p:ext uri="{19B8F6BF-5375-455C-9EA6-DF929625EA0E}">
        <p15:presenceInfo xmlns:p15="http://schemas.microsoft.com/office/powerpoint/2012/main" userId="S-1-5-21-3215564045-1863808890-1157122868-3443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33CC33"/>
    <a:srgbClr val="3366CC"/>
    <a:srgbClr val="336600"/>
    <a:srgbClr val="669900"/>
    <a:srgbClr val="B6D6D4"/>
    <a:srgbClr val="CCFFCC"/>
    <a:srgbClr val="99FF99"/>
    <a:srgbClr val="CC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2" autoAdjust="0"/>
    <p:restoredTop sz="73464" autoAdjust="0"/>
  </p:normalViewPr>
  <p:slideViewPr>
    <p:cSldViewPr>
      <p:cViewPr varScale="1">
        <p:scale>
          <a:sx n="61" d="100"/>
          <a:sy n="61" d="100"/>
        </p:scale>
        <p:origin x="125" y="4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5" d="100"/>
        <a:sy n="55" d="100"/>
      </p:scale>
      <p:origin x="0" y="72"/>
    </p:cViewPr>
  </p:sorterViewPr>
  <p:notesViewPr>
    <p:cSldViewPr>
      <p:cViewPr varScale="1">
        <p:scale>
          <a:sx n="62" d="100"/>
          <a:sy n="62" d="100"/>
        </p:scale>
        <p:origin x="3106" y="7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
            <a:ext cx="3078066" cy="468777"/>
          </a:xfrm>
          <a:prstGeom prst="rect">
            <a:avLst/>
          </a:prstGeom>
        </p:spPr>
        <p:txBody>
          <a:bodyPr vert="horz" lIns="94287" tIns="47140" rIns="94287" bIns="4714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4022793" y="1"/>
            <a:ext cx="3078066" cy="468777"/>
          </a:xfrm>
          <a:prstGeom prst="rect">
            <a:avLst/>
          </a:prstGeom>
        </p:spPr>
        <p:txBody>
          <a:bodyPr vert="horz" lIns="94287" tIns="47140" rIns="94287" bIns="47140" rtlCol="0"/>
          <a:lstStyle>
            <a:lvl1pPr algn="r">
              <a:defRPr sz="1200">
                <a:latin typeface="Arial" charset="0"/>
                <a:cs typeface="+mn-cs"/>
              </a:defRPr>
            </a:lvl1pPr>
          </a:lstStyle>
          <a:p>
            <a:pPr>
              <a:defRPr/>
            </a:pPr>
            <a:fld id="{C59E2D70-F00B-4305-AA4A-0771BC3C782E}" type="datetimeFigureOut">
              <a:rPr lang="en-US"/>
              <a:pPr>
                <a:defRPr/>
              </a:pPr>
              <a:t>12/13/2022</a:t>
            </a:fld>
            <a:endParaRPr lang="en-US" dirty="0"/>
          </a:p>
        </p:txBody>
      </p:sp>
      <p:sp>
        <p:nvSpPr>
          <p:cNvPr id="4" name="Footer Placeholder 3"/>
          <p:cNvSpPr>
            <a:spLocks noGrp="1"/>
          </p:cNvSpPr>
          <p:nvPr>
            <p:ph type="ftr" sz="quarter" idx="2"/>
          </p:nvPr>
        </p:nvSpPr>
        <p:spPr>
          <a:xfrm>
            <a:off x="10" y="8918092"/>
            <a:ext cx="3078066" cy="468777"/>
          </a:xfrm>
          <a:prstGeom prst="rect">
            <a:avLst/>
          </a:prstGeom>
        </p:spPr>
        <p:txBody>
          <a:bodyPr vert="horz" lIns="94287" tIns="47140" rIns="94287" bIns="47140"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4022793" y="8918092"/>
            <a:ext cx="3078066" cy="468777"/>
          </a:xfrm>
          <a:prstGeom prst="rect">
            <a:avLst/>
          </a:prstGeom>
        </p:spPr>
        <p:txBody>
          <a:bodyPr vert="horz" lIns="94287" tIns="47140" rIns="94287" bIns="47140" rtlCol="0" anchor="b"/>
          <a:lstStyle>
            <a:lvl1pPr algn="r">
              <a:defRPr sz="1200">
                <a:latin typeface="Arial" charset="0"/>
                <a:cs typeface="+mn-cs"/>
              </a:defRPr>
            </a:lvl1pPr>
          </a:lstStyle>
          <a:p>
            <a:pPr>
              <a:defRPr/>
            </a:pPr>
            <a:fld id="{C544318D-B602-4AD8-B0BF-74E21E75645A}" type="slidenum">
              <a:rPr lang="en-US"/>
              <a:pPr>
                <a:defRPr/>
              </a:pPr>
              <a:t>‹#›</a:t>
            </a:fld>
            <a:endParaRPr lang="en-US" dirty="0"/>
          </a:p>
        </p:txBody>
      </p:sp>
    </p:spTree>
    <p:extLst>
      <p:ext uri="{BB962C8B-B14F-4D97-AF65-F5344CB8AC3E}">
        <p14:creationId xmlns:p14="http://schemas.microsoft.com/office/powerpoint/2010/main" val="371007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0" y="1"/>
            <a:ext cx="3078066" cy="46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7" tIns="47140" rIns="94287" bIns="4714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4022793" y="1"/>
            <a:ext cx="3078066" cy="46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7" tIns="47140" rIns="94287" bIns="4714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0575" y="4459863"/>
            <a:ext cx="5681330" cy="422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7" tIns="47140" rIns="94287" bIns="471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0" y="8918092"/>
            <a:ext cx="3078066" cy="46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7" tIns="47140" rIns="94287" bIns="4714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022793" y="8918092"/>
            <a:ext cx="3078066" cy="46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7" tIns="47140" rIns="94287" bIns="47140" numCol="1" anchor="b" anchorCtr="0" compatLnSpc="1">
            <a:prstTxWarp prst="textNoShape">
              <a:avLst/>
            </a:prstTxWarp>
          </a:bodyPr>
          <a:lstStyle>
            <a:lvl1pPr algn="r">
              <a:defRPr sz="1200">
                <a:latin typeface="Arial" charset="0"/>
                <a:cs typeface="+mn-cs"/>
              </a:defRPr>
            </a:lvl1pPr>
          </a:lstStyle>
          <a:p>
            <a:pPr>
              <a:defRPr/>
            </a:pPr>
            <a:fld id="{170C97AD-E005-46F4-83A4-DB08EA7676DE}" type="slidenum">
              <a:rPr lang="en-US"/>
              <a:pPr>
                <a:defRPr/>
              </a:pPr>
              <a:t>‹#›</a:t>
            </a:fld>
            <a:endParaRPr lang="en-US" dirty="0"/>
          </a:p>
        </p:txBody>
      </p:sp>
    </p:spTree>
    <p:extLst>
      <p:ext uri="{BB962C8B-B14F-4D97-AF65-F5344CB8AC3E}">
        <p14:creationId xmlns:p14="http://schemas.microsoft.com/office/powerpoint/2010/main" val="48403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0C97AD-E005-46F4-83A4-DB08EA7676DE}"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8364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0C97AD-E005-46F4-83A4-DB08EA7676D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094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0C97AD-E005-46F4-83A4-DB08EA7676D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717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0C97AD-E005-46F4-83A4-DB08EA7676DE}" type="slidenum">
              <a:rPr lang="en-US" smtClean="0"/>
              <a:pPr>
                <a:defRPr/>
              </a:pPr>
              <a:t>4</a:t>
            </a:fld>
            <a:endParaRPr lang="en-US" dirty="0"/>
          </a:p>
        </p:txBody>
      </p:sp>
    </p:spTree>
    <p:extLst>
      <p:ext uri="{BB962C8B-B14F-4D97-AF65-F5344CB8AC3E}">
        <p14:creationId xmlns:p14="http://schemas.microsoft.com/office/powerpoint/2010/main" val="98244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0C97AD-E005-46F4-83A4-DB08EA7676DE}" type="slidenum">
              <a:rPr lang="en-US" smtClean="0"/>
              <a:pPr>
                <a:defRPr/>
              </a:pPr>
              <a:t>5</a:t>
            </a:fld>
            <a:endParaRPr lang="en-US" dirty="0"/>
          </a:p>
        </p:txBody>
      </p:sp>
    </p:spTree>
    <p:extLst>
      <p:ext uri="{BB962C8B-B14F-4D97-AF65-F5344CB8AC3E}">
        <p14:creationId xmlns:p14="http://schemas.microsoft.com/office/powerpoint/2010/main" val="109291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0C97AD-E005-46F4-83A4-DB08EA7676DE}" type="slidenum">
              <a:rPr lang="en-US" smtClean="0"/>
              <a:pPr>
                <a:defRPr/>
              </a:pPr>
              <a:t>6</a:t>
            </a:fld>
            <a:endParaRPr lang="en-US" dirty="0"/>
          </a:p>
        </p:txBody>
      </p:sp>
    </p:spTree>
    <p:extLst>
      <p:ext uri="{BB962C8B-B14F-4D97-AF65-F5344CB8AC3E}">
        <p14:creationId xmlns:p14="http://schemas.microsoft.com/office/powerpoint/2010/main" val="396850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0C97AD-E005-46F4-83A4-DB08EA7676DE}" type="slidenum">
              <a:rPr lang="en-US" smtClean="0"/>
              <a:pPr>
                <a:defRPr/>
              </a:pPr>
              <a:t>9</a:t>
            </a:fld>
            <a:endParaRPr lang="en-US" dirty="0"/>
          </a:p>
        </p:txBody>
      </p:sp>
    </p:spTree>
    <p:extLst>
      <p:ext uri="{BB962C8B-B14F-4D97-AF65-F5344CB8AC3E}">
        <p14:creationId xmlns:p14="http://schemas.microsoft.com/office/powerpoint/2010/main" val="285366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4EBBDA39-ED12-4F4A-B0DF-0098EAA35839}" type="slidenum">
              <a:rPr lang="en-US"/>
              <a:pPr>
                <a:defRPr/>
              </a:pPr>
              <a:t>‹#›</a:t>
            </a:fld>
            <a:endParaRPr lang="en-US" dirty="0"/>
          </a:p>
        </p:txBody>
      </p:sp>
    </p:spTree>
    <p:extLst>
      <p:ext uri="{BB962C8B-B14F-4D97-AF65-F5344CB8AC3E}">
        <p14:creationId xmlns:p14="http://schemas.microsoft.com/office/powerpoint/2010/main" val="29120468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02F55FFE-0207-41CD-AD63-C6E69D82A2E7}" type="slidenum">
              <a:rPr lang="en-US"/>
              <a:pPr>
                <a:defRPr/>
              </a:pPr>
              <a:t>‹#›</a:t>
            </a:fld>
            <a:endParaRPr lang="en-US" dirty="0"/>
          </a:p>
        </p:txBody>
      </p:sp>
    </p:spTree>
    <p:extLst>
      <p:ext uri="{BB962C8B-B14F-4D97-AF65-F5344CB8AC3E}">
        <p14:creationId xmlns:p14="http://schemas.microsoft.com/office/powerpoint/2010/main" val="16037955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4518" y="344488"/>
            <a:ext cx="2823633"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1" y="344488"/>
            <a:ext cx="8269817"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5F4F24BE-81C2-45B4-A791-94CAD947BA20}" type="slidenum">
              <a:rPr lang="en-US"/>
              <a:pPr>
                <a:defRPr/>
              </a:pPr>
              <a:t>‹#›</a:t>
            </a:fld>
            <a:endParaRPr lang="en-US" dirty="0"/>
          </a:p>
        </p:txBody>
      </p:sp>
    </p:spTree>
    <p:extLst>
      <p:ext uri="{BB962C8B-B14F-4D97-AF65-F5344CB8AC3E}">
        <p14:creationId xmlns:p14="http://schemas.microsoft.com/office/powerpoint/2010/main" val="19113079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7437120" y="-1832"/>
            <a:ext cx="475488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594784" y="312738"/>
            <a:ext cx="6644216"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599017" y="1754188"/>
            <a:ext cx="6601883" cy="1752600"/>
          </a:xfrm>
        </p:spPr>
        <p:txBody>
          <a:bodyPr/>
          <a:lstStyle>
            <a:lvl1pPr marL="0" indent="0">
              <a:buFontTx/>
              <a:buNone/>
              <a:defRPr sz="3200">
                <a:solidFill>
                  <a:schemeClr val="bg2"/>
                </a:solidFill>
              </a:defRPr>
            </a:lvl1pPr>
          </a:lstStyle>
          <a:p>
            <a:pPr lvl="0"/>
            <a:r>
              <a:rPr lang="en-US" noProof="0"/>
              <a:t>Select to edit master subtitle</a:t>
            </a:r>
          </a:p>
        </p:txBody>
      </p:sp>
      <p:sp>
        <p:nvSpPr>
          <p:cNvPr id="63515" name="Text Box 1051"/>
          <p:cNvSpPr txBox="1">
            <a:spLocks noChangeArrowheads="1"/>
          </p:cNvSpPr>
          <p:nvPr userDrawn="1"/>
        </p:nvSpPr>
        <p:spPr bwMode="auto">
          <a:xfrm>
            <a:off x="569384" y="5379155"/>
            <a:ext cx="67458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buFontTx/>
              <a:buNone/>
            </a:pPr>
            <a:r>
              <a:rPr lang="en-US" sz="1600" dirty="0">
                <a:solidFill>
                  <a:schemeClr val="tx1"/>
                </a:solidFill>
              </a:rPr>
              <a:t>By: John Frederick,</a:t>
            </a:r>
          </a:p>
          <a:p>
            <a:pPr>
              <a:spcBef>
                <a:spcPts val="0"/>
              </a:spcBef>
              <a:buFontTx/>
              <a:buNone/>
            </a:pPr>
            <a:r>
              <a:rPr lang="en-US" sz="1600" dirty="0">
                <a:solidFill>
                  <a:schemeClr val="tx1"/>
                </a:solidFill>
              </a:rPr>
              <a:t>V&amp;V Strategies and Practices</a:t>
            </a:r>
            <a:r>
              <a:rPr lang="en-US" sz="1600" baseline="0" dirty="0">
                <a:solidFill>
                  <a:schemeClr val="tx1"/>
                </a:solidFill>
              </a:rPr>
              <a:t> Branch Manager</a:t>
            </a:r>
            <a:endParaRPr lang="en-US" sz="1600" dirty="0">
              <a:solidFill>
                <a:schemeClr val="tx1"/>
              </a:solidFill>
            </a:endParaRPr>
          </a:p>
          <a:p>
            <a:pPr>
              <a:buFontTx/>
              <a:buNone/>
            </a:pPr>
            <a:r>
              <a:rPr lang="en-US" sz="1600" dirty="0">
                <a:solidFill>
                  <a:schemeClr val="tx1"/>
                </a:solidFill>
              </a:rPr>
              <a:t>Date: May 3, 2017  </a:t>
            </a:r>
          </a:p>
        </p:txBody>
      </p:sp>
      <p:grpSp>
        <p:nvGrpSpPr>
          <p:cNvPr id="63544" name="Group 1080"/>
          <p:cNvGrpSpPr>
            <a:grpSpLocks/>
          </p:cNvGrpSpPr>
          <p:nvPr userDrawn="1"/>
        </p:nvGrpSpPr>
        <p:grpSpPr bwMode="auto">
          <a:xfrm>
            <a:off x="7831667" y="271463"/>
            <a:ext cx="3206750" cy="909638"/>
            <a:chOff x="3700" y="171"/>
            <a:chExt cx="1515"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spTree>
    <p:extLst>
      <p:ext uri="{BB962C8B-B14F-4D97-AF65-F5344CB8AC3E}">
        <p14:creationId xmlns:p14="http://schemas.microsoft.com/office/powerpoint/2010/main" val="78406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4452" y="6248400"/>
            <a:ext cx="2229376" cy="4572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929064" y="6248400"/>
            <a:ext cx="3860800" cy="4572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8848672" y="6248400"/>
            <a:ext cx="2540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3215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53144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294652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33719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24953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425132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180487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21E87365-7BC8-48D0-A4D1-A659B56CD460}" type="slidenum">
              <a:rPr lang="en-US"/>
              <a:pPr>
                <a:defRPr/>
              </a:pPr>
              <a:t>‹#›</a:t>
            </a:fld>
            <a:endParaRPr lang="en-US" dirty="0"/>
          </a:p>
        </p:txBody>
      </p:sp>
    </p:spTree>
    <p:extLst>
      <p:ext uri="{BB962C8B-B14F-4D97-AF65-F5344CB8AC3E}">
        <p14:creationId xmlns:p14="http://schemas.microsoft.com/office/powerpoint/2010/main" val="12882564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40345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3824559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3075727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2181491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959399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4120320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3368823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3468459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3356286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BCD12-F641-4CFE-92F1-4003136F0463}" type="slidenum">
              <a:rPr lang="en-US" smtClean="0"/>
              <a:t>‹#›</a:t>
            </a:fld>
            <a:endParaRPr lang="en-US" dirty="0"/>
          </a:p>
        </p:txBody>
      </p:sp>
    </p:spTree>
    <p:extLst>
      <p:ext uri="{BB962C8B-B14F-4D97-AF65-F5344CB8AC3E}">
        <p14:creationId xmlns:p14="http://schemas.microsoft.com/office/powerpoint/2010/main" val="159889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pitchFamily="34" charset="0"/>
              </a:defRPr>
            </a:lvl1pPr>
          </a:lstStyle>
          <a:p>
            <a:pPr>
              <a:defRPr/>
            </a:pPr>
            <a:fld id="{D4F9B214-8422-4452-91D3-8CF6DF71B92C}" type="slidenum">
              <a:rPr lang="en-US"/>
              <a:pPr>
                <a:defRPr/>
              </a:pPr>
              <a:t>‹#›</a:t>
            </a:fld>
            <a:endParaRPr lang="en-US" dirty="0"/>
          </a:p>
        </p:txBody>
      </p:sp>
    </p:spTree>
    <p:extLst>
      <p:ext uri="{BB962C8B-B14F-4D97-AF65-F5344CB8AC3E}">
        <p14:creationId xmlns:p14="http://schemas.microsoft.com/office/powerpoint/2010/main" val="61210244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amp; Tex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9245600" y="6477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7985FDCD-19BE-45D6-9895-1FB38433207D}" type="slidenum">
              <a:rPr lang="en-US" sz="1400" smtClean="0">
                <a:solidFill>
                  <a:srgbClr val="7F7F7F"/>
                </a:solidFill>
                <a:latin typeface="Calibri" pitchFamily="34" charset="0"/>
                <a:cs typeface="Calibri" pitchFamily="34" charset="0"/>
              </a:rPr>
              <a:pPr algn="r" eaLnBrk="1" hangingPunct="1">
                <a:defRPr/>
              </a:pPr>
              <a:t>‹#›</a:t>
            </a:fld>
            <a:endParaRPr lang="en-US" sz="1400" dirty="0" smtClean="0">
              <a:solidFill>
                <a:srgbClr val="7F7F7F"/>
              </a:solidFill>
              <a:latin typeface="Calibri" pitchFamily="34" charset="0"/>
              <a:cs typeface="Calibri" pitchFamily="34" charset="0"/>
            </a:endParaRPr>
          </a:p>
        </p:txBody>
      </p:sp>
      <p:sp>
        <p:nvSpPr>
          <p:cNvPr id="2" name="Title 1"/>
          <p:cNvSpPr>
            <a:spLocks noGrp="1"/>
          </p:cNvSpPr>
          <p:nvPr>
            <p:ph type="title"/>
          </p:nvPr>
        </p:nvSpPr>
        <p:spPr>
          <a:xfrm>
            <a:off x="609600" y="274638"/>
            <a:ext cx="10972800" cy="868362"/>
          </a:xfrm>
        </p:spPr>
        <p:txBody>
          <a:bodyPr/>
          <a:lstStyle>
            <a:lvl1pPr>
              <a:defRPr sz="3200"/>
            </a:lvl1pPr>
          </a:lstStyle>
          <a:p>
            <a:r>
              <a:rPr lang="en-US" dirty="0" smtClean="0"/>
              <a:t>Click to edit Master title style</a:t>
            </a:r>
            <a:endParaRPr lang="en-US" dirty="0"/>
          </a:p>
        </p:txBody>
      </p:sp>
      <p:sp>
        <p:nvSpPr>
          <p:cNvPr id="24" name="Text Placeholder 23"/>
          <p:cNvSpPr>
            <a:spLocks noGrp="1"/>
          </p:cNvSpPr>
          <p:nvPr>
            <p:ph type="body" sz="quarter" idx="10"/>
          </p:nvPr>
        </p:nvSpPr>
        <p:spPr>
          <a:xfrm>
            <a:off x="914400" y="1447800"/>
            <a:ext cx="103632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56000" y="6486525"/>
            <a:ext cx="4572000" cy="22225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tx1">
                    <a:lumMod val="50000"/>
                    <a:lumOff val="50000"/>
                  </a:schemeClr>
                </a:solidFill>
                <a:latin typeface="Calibri" pitchFamily="34" charset="0"/>
                <a:cs typeface="Calibri" pitchFamily="34" charset="0"/>
              </a:defRPr>
            </a:lvl1pPr>
          </a:lstStyle>
          <a:p>
            <a:pPr>
              <a:defRPr/>
            </a:pPr>
            <a:endParaRPr lang="en-US" dirty="0">
              <a:solidFill>
                <a:srgbClr val="000000">
                  <a:lumMod val="50000"/>
                  <a:lumOff val="50000"/>
                </a:srgbClr>
              </a:solidFill>
            </a:endParaRPr>
          </a:p>
        </p:txBody>
      </p:sp>
    </p:spTree>
    <p:extLst>
      <p:ext uri="{BB962C8B-B14F-4D97-AF65-F5344CB8AC3E}">
        <p14:creationId xmlns:p14="http://schemas.microsoft.com/office/powerpoint/2010/main" val="33589962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BCD12-F641-4CFE-92F1-4003136F0463}"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15"/>
          <a:stretch/>
        </p:blipFill>
        <p:spPr>
          <a:xfrm>
            <a:off x="19252" y="4605302"/>
            <a:ext cx="12170664" cy="2364887"/>
          </a:xfrm>
          <a:prstGeom prst="rect">
            <a:avLst/>
          </a:prstGeom>
        </p:spPr>
      </p:pic>
      <p:grpSp>
        <p:nvGrpSpPr>
          <p:cNvPr id="10" name="Group 9"/>
          <p:cNvGrpSpPr/>
          <p:nvPr userDrawn="1"/>
        </p:nvGrpSpPr>
        <p:grpSpPr>
          <a:xfrm>
            <a:off x="1909105" y="971835"/>
            <a:ext cx="4225763" cy="2034745"/>
            <a:chOff x="543945" y="939114"/>
            <a:chExt cx="4225763" cy="2034745"/>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945" y="1569226"/>
              <a:ext cx="3673829" cy="711249"/>
            </a:xfrm>
            <a:prstGeom prst="rect">
              <a:avLst/>
            </a:prstGeom>
          </p:spPr>
        </p:pic>
        <p:cxnSp>
          <p:nvCxnSpPr>
            <p:cNvPr id="12" name="Straight Connector 11"/>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689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pitchFamily="34" charset="0"/>
              </a:defRPr>
            </a:lvl1pPr>
          </a:lstStyle>
          <a:p>
            <a:pPr>
              <a:defRPr/>
            </a:pPr>
            <a:fld id="{23600997-BD7E-4E10-808E-BCE1FDF19542}" type="slidenum">
              <a:rPr lang="en-US"/>
              <a:pPr>
                <a:defRPr/>
              </a:pPr>
              <a:t>‹#›</a:t>
            </a:fld>
            <a:endParaRPr lang="en-US" dirty="0"/>
          </a:p>
        </p:txBody>
      </p:sp>
    </p:spTree>
    <p:extLst>
      <p:ext uri="{BB962C8B-B14F-4D97-AF65-F5344CB8AC3E}">
        <p14:creationId xmlns:p14="http://schemas.microsoft.com/office/powerpoint/2010/main" val="24738502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Arial" pitchFamily="34" charset="0"/>
              </a:defRPr>
            </a:lvl1pPr>
          </a:lstStyle>
          <a:p>
            <a:pPr>
              <a:defRPr/>
            </a:pPr>
            <a:fld id="{5A7E7788-1A8E-4F4B-B80D-B19D8F4128FD}" type="slidenum">
              <a:rPr lang="en-US"/>
              <a:pPr>
                <a:defRPr/>
              </a:pPr>
              <a:t>‹#›</a:t>
            </a:fld>
            <a:endParaRPr lang="en-US" dirty="0"/>
          </a:p>
        </p:txBody>
      </p:sp>
    </p:spTree>
    <p:extLst>
      <p:ext uri="{BB962C8B-B14F-4D97-AF65-F5344CB8AC3E}">
        <p14:creationId xmlns:p14="http://schemas.microsoft.com/office/powerpoint/2010/main" val="17578248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Arial" pitchFamily="34" charset="0"/>
              </a:defRPr>
            </a:lvl1pPr>
          </a:lstStyle>
          <a:p>
            <a:pPr>
              <a:defRPr/>
            </a:pPr>
            <a:fld id="{54530CAA-E206-45F8-87BE-325E8E0C972E}" type="slidenum">
              <a:rPr lang="en-US"/>
              <a:pPr>
                <a:defRPr/>
              </a:pPr>
              <a:t>‹#›</a:t>
            </a:fld>
            <a:endParaRPr lang="en-US" dirty="0"/>
          </a:p>
        </p:txBody>
      </p:sp>
    </p:spTree>
    <p:extLst>
      <p:ext uri="{BB962C8B-B14F-4D97-AF65-F5344CB8AC3E}">
        <p14:creationId xmlns:p14="http://schemas.microsoft.com/office/powerpoint/2010/main" val="7045489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Arial" pitchFamily="34" charset="0"/>
              </a:defRPr>
            </a:lvl1pPr>
          </a:lstStyle>
          <a:p>
            <a:pPr>
              <a:defRPr/>
            </a:pPr>
            <a:fld id="{B75AFB07-F3EA-4FF4-94A8-3B465721CC28}" type="slidenum">
              <a:rPr lang="en-US"/>
              <a:pPr>
                <a:defRPr/>
              </a:pPr>
              <a:t>‹#›</a:t>
            </a:fld>
            <a:endParaRPr lang="en-US" dirty="0"/>
          </a:p>
        </p:txBody>
      </p:sp>
    </p:spTree>
    <p:extLst>
      <p:ext uri="{BB962C8B-B14F-4D97-AF65-F5344CB8AC3E}">
        <p14:creationId xmlns:p14="http://schemas.microsoft.com/office/powerpoint/2010/main" val="36047440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pitchFamily="34" charset="0"/>
              </a:defRPr>
            </a:lvl1pPr>
          </a:lstStyle>
          <a:p>
            <a:pPr>
              <a:defRPr/>
            </a:pPr>
            <a:fld id="{C186EEDE-E808-49ED-925B-82E3F682A377}" type="slidenum">
              <a:rPr lang="en-US"/>
              <a:pPr>
                <a:defRPr/>
              </a:pPr>
              <a:t>‹#›</a:t>
            </a:fld>
            <a:endParaRPr lang="en-US" dirty="0"/>
          </a:p>
        </p:txBody>
      </p:sp>
    </p:spTree>
    <p:extLst>
      <p:ext uri="{BB962C8B-B14F-4D97-AF65-F5344CB8AC3E}">
        <p14:creationId xmlns:p14="http://schemas.microsoft.com/office/powerpoint/2010/main" val="39714149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pitchFamily="34" charset="0"/>
              </a:defRPr>
            </a:lvl1pPr>
          </a:lstStyle>
          <a:p>
            <a:pPr>
              <a:defRPr/>
            </a:pPr>
            <a:fld id="{94D6A2EE-C655-4D19-A8C7-4B59DAA8D3F9}" type="slidenum">
              <a:rPr lang="en-US"/>
              <a:pPr>
                <a:defRPr/>
              </a:pPr>
              <a:t>‹#›</a:t>
            </a:fld>
            <a:endParaRPr lang="en-US" dirty="0"/>
          </a:p>
        </p:txBody>
      </p:sp>
    </p:spTree>
    <p:extLst>
      <p:ext uri="{BB962C8B-B14F-4D97-AF65-F5344CB8AC3E}">
        <p14:creationId xmlns:p14="http://schemas.microsoft.com/office/powerpoint/2010/main" val="3170290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jp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bwMode="auto">
          <a:xfrm>
            <a:off x="571500" y="344488"/>
            <a:ext cx="1129665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5" name="Rectangle 3"/>
          <p:cNvSpPr>
            <a:spLocks noGrp="1" noChangeArrowheads="1"/>
          </p:cNvSpPr>
          <p:nvPr>
            <p:ph type="body" idx="1"/>
          </p:nvPr>
        </p:nvSpPr>
        <p:spPr bwMode="auto">
          <a:xfrm>
            <a:off x="660401" y="1508126"/>
            <a:ext cx="1073361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Times New Roman" pitchFamily="18" charset="0"/>
                <a:cs typeface="+mn-cs"/>
              </a:defRPr>
            </a:lvl1pPr>
          </a:lstStyle>
          <a:p>
            <a:pPr>
              <a:defRPr/>
            </a:pPr>
            <a:endParaRPr lang="en-US" dirty="0"/>
          </a:p>
        </p:txBody>
      </p:sp>
      <p:sp>
        <p:nvSpPr>
          <p:cNvPr id="2048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Times New Roman" pitchFamily="18" charset="0"/>
                <a:cs typeface="+mn-cs"/>
              </a:defRPr>
            </a:lvl1pPr>
          </a:lstStyle>
          <a:p>
            <a:pPr>
              <a:defRPr/>
            </a:pPr>
            <a:endParaRPr lang="en-US" dirty="0"/>
          </a:p>
        </p:txBody>
      </p:sp>
      <p:sp>
        <p:nvSpPr>
          <p:cNvPr id="2048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Times New Roman" pitchFamily="18" charset="0"/>
                <a:cs typeface="+mn-cs"/>
              </a:defRPr>
            </a:lvl1pPr>
          </a:lstStyle>
          <a:p>
            <a:pPr>
              <a:defRPr/>
            </a:pPr>
            <a:fld id="{02C5E7DE-B65E-4140-80C7-FB950A1E6C4E}" type="slidenum">
              <a:rPr lang="en-US"/>
              <a:pPr>
                <a:defRPr/>
              </a:pPr>
              <a:t>‹#›</a:t>
            </a:fld>
            <a:endParaRPr lang="en-US" dirty="0"/>
          </a:p>
        </p:txBody>
      </p:sp>
      <p:sp>
        <p:nvSpPr>
          <p:cNvPr id="3079" name="Rectangle 7"/>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p:spPr>
        <p:txBody>
          <a:bodyPr wrap="none" anchor="ctr"/>
          <a:lstStyle/>
          <a:p>
            <a:endParaRPr lang="en-US" dirty="0">
              <a:solidFill>
                <a:srgbClr val="000000"/>
              </a:solidFill>
            </a:endParaRPr>
          </a:p>
        </p:txBody>
      </p:sp>
      <p:sp>
        <p:nvSpPr>
          <p:cNvPr id="3080" name="Rectangle 8"/>
          <p:cNvSpPr>
            <a:spLocks noChangeArrowheads="1"/>
          </p:cNvSpPr>
          <p:nvPr/>
        </p:nvSpPr>
        <p:spPr bwMode="auto">
          <a:xfrm>
            <a:off x="9254067" y="63055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74C78EF-46B2-4F2F-B7EF-9EE89F3458E7}" type="slidenum">
              <a:rPr lang="en-US" sz="1200" b="1">
                <a:solidFill>
                  <a:srgbClr val="FFFFFF"/>
                </a:solidFill>
              </a:rPr>
              <a:pPr algn="r"/>
              <a:t>‹#›</a:t>
            </a:fld>
            <a:endParaRPr lang="en-US" sz="1200" b="1" dirty="0">
              <a:solidFill>
                <a:srgbClr val="FFFFFF"/>
              </a:solidFill>
            </a:endParaRPr>
          </a:p>
        </p:txBody>
      </p:sp>
      <p:grpSp>
        <p:nvGrpSpPr>
          <p:cNvPr id="3081" name="Group 9"/>
          <p:cNvGrpSpPr>
            <a:grpSpLocks/>
          </p:cNvGrpSpPr>
          <p:nvPr/>
        </p:nvGrpSpPr>
        <p:grpSpPr bwMode="auto">
          <a:xfrm>
            <a:off x="7611534" y="6124575"/>
            <a:ext cx="2273654" cy="661988"/>
            <a:chOff x="3596" y="3858"/>
            <a:chExt cx="1075" cy="417"/>
          </a:xfrm>
        </p:grpSpPr>
        <p:pic>
          <p:nvPicPr>
            <p:cNvPr id="3083" name="Picture 10"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1"/>
            <p:cNvSpPr txBox="1">
              <a:spLocks noChangeArrowheads="1"/>
            </p:cNvSpPr>
            <p:nvPr userDrawn="1"/>
          </p:nvSpPr>
          <p:spPr bwMode="auto">
            <a:xfrm>
              <a:off x="4023" y="3947"/>
              <a:ext cx="64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4106" name="Text Box 12"/>
          <p:cNvSpPr txBox="1">
            <a:spLocks noChangeArrowheads="1"/>
          </p:cNvSpPr>
          <p:nvPr/>
        </p:nvSpPr>
        <p:spPr bwMode="auto">
          <a:xfrm>
            <a:off x="302684" y="6343650"/>
            <a:ext cx="1709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400" dirty="0" smtClean="0">
                <a:solidFill>
                  <a:srgbClr val="808080"/>
                </a:solidFill>
              </a:rPr>
              <a:t>R&amp;TD Overview v2</a:t>
            </a:r>
          </a:p>
        </p:txBody>
      </p:sp>
    </p:spTree>
  </p:cSld>
  <p:clrMap bg1="lt1" tx1="dk1" bg2="lt2" tx2="dk2" accent1="accent1" accent2="accent2" accent3="accent3" accent4="accent4" accent5="accent5" accent6="accent6" hlink="hlink" folHlink="folHlink"/>
  <p:sldLayoutIdLst>
    <p:sldLayoutId id="2147489755" r:id="rId1"/>
    <p:sldLayoutId id="2147489756" r:id="rId2"/>
    <p:sldLayoutId id="2147489757" r:id="rId3"/>
    <p:sldLayoutId id="2147489758" r:id="rId4"/>
    <p:sldLayoutId id="2147489759" r:id="rId5"/>
    <p:sldLayoutId id="2147489760" r:id="rId6"/>
    <p:sldLayoutId id="2147489761" r:id="rId7"/>
    <p:sldLayoutId id="2147489762" r:id="rId8"/>
    <p:sldLayoutId id="2147489763" r:id="rId9"/>
    <p:sldLayoutId id="2147489764" r:id="rId10"/>
    <p:sldLayoutId id="2147489765" r:id="rId11"/>
  </p:sldLayoutIdLst>
  <p:transition/>
  <p:hf hdr="0" ftr="0" dt="0"/>
  <p:txStyles>
    <p:titleStyle>
      <a:lvl1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886822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611535" y="6126158"/>
            <a:ext cx="2275417" cy="660400"/>
            <a:chOff x="3596" y="3859"/>
            <a:chExt cx="1075"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79590504"/>
      </p:ext>
    </p:extLst>
  </p:cSld>
  <p:clrMap bg1="lt1" tx1="dk1" bg2="lt2" tx2="dk2" accent1="accent1" accent2="accent2" accent3="accent3" accent4="accent4" accent5="accent5" accent6="accent6" hlink="hlink" folHlink="folHlink"/>
  <p:sldLayoutIdLst>
    <p:sldLayoutId id="2147489959" r:id="rId1"/>
    <p:sldLayoutId id="2147489960" r:id="rId2"/>
    <p:sldLayoutId id="2147489961" r:id="rId3"/>
    <p:sldLayoutId id="2147489962" r:id="rId4"/>
    <p:sldLayoutId id="2147489963" r:id="rId5"/>
    <p:sldLayoutId id="2147489964" r:id="rId6"/>
    <p:sldLayoutId id="2147489965" r:id="rId7"/>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2C5E7DE-B65E-4140-80C7-FB950A1E6C4E}" type="slidenum">
              <a:rPr lang="en-US" smtClean="0"/>
              <a:pPr>
                <a:defRPr/>
              </a:pPr>
              <a:t>‹#›</a:t>
            </a:fld>
            <a:endParaRPr lang="en-US" dirty="0"/>
          </a:p>
        </p:txBody>
      </p:sp>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l="10625" t="49815" r="10306" b="36976"/>
          <a:stretch/>
        </p:blipFill>
        <p:spPr>
          <a:xfrm>
            <a:off x="1524000" y="6176965"/>
            <a:ext cx="9144000" cy="679451"/>
          </a:xfrm>
          <a:prstGeom prst="rect">
            <a:avLst/>
          </a:prstGeom>
        </p:spPr>
      </p:pic>
    </p:spTree>
    <p:extLst>
      <p:ext uri="{BB962C8B-B14F-4D97-AF65-F5344CB8AC3E}">
        <p14:creationId xmlns:p14="http://schemas.microsoft.com/office/powerpoint/2010/main" val="2936394691"/>
      </p:ext>
    </p:extLst>
  </p:cSld>
  <p:clrMap bg1="lt1" tx1="dk1" bg2="lt2" tx2="dk2" accent1="accent1" accent2="accent2" accent3="accent3" accent4="accent4" accent5="accent5" accent6="accent6" hlink="hlink" folHlink="folHlink"/>
  <p:sldLayoutIdLst>
    <p:sldLayoutId id="2147490059" r:id="rId1"/>
    <p:sldLayoutId id="2147490060" r:id="rId2"/>
    <p:sldLayoutId id="2147490061" r:id="rId3"/>
    <p:sldLayoutId id="2147490062" r:id="rId4"/>
    <p:sldLayoutId id="2147490063" r:id="rId5"/>
    <p:sldLayoutId id="2147490064" r:id="rId6"/>
    <p:sldLayoutId id="2147490065" r:id="rId7"/>
    <p:sldLayoutId id="2147490066" r:id="rId8"/>
    <p:sldLayoutId id="2147490067" r:id="rId9"/>
    <p:sldLayoutId id="2147490068" r:id="rId10"/>
    <p:sldLayoutId id="2147490069" r:id="rId11"/>
    <p:sldLayoutId id="2147490070" r:id="rId12"/>
    <p:sldLayoutId id="214748996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hemeOverride" Target="../theme/themeOverride1.xml"/><Relationship Id="rId5" Type="http://schemas.openxmlformats.org/officeDocument/2006/relationships/image" Target="../media/image8.emf"/><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hemeOverride" Target="../theme/themeOverride2.xml"/><Relationship Id="rId5" Type="http://schemas.openxmlformats.org/officeDocument/2006/relationships/image" Target="../media/image9.emf"/><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hemeOverride" Target="../theme/themeOverride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hemeOverride" Target="../theme/themeOverride5.xml"/><Relationship Id="rId5" Type="http://schemas.openxmlformats.org/officeDocument/2006/relationships/image" Target="../media/image11.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0.xml"/><Relationship Id="rId1" Type="http://schemas.openxmlformats.org/officeDocument/2006/relationships/themeOverride" Target="../theme/themeOverride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0.xml"/><Relationship Id="rId1" Type="http://schemas.openxmlformats.org/officeDocument/2006/relationships/themeOverride" Target="../theme/themeOverride7.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image for the 17th Annual V&amp;Vsummit Opening Remarks " title="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txBox="1">
            <a:spLocks/>
          </p:cNvSpPr>
          <p:nvPr/>
        </p:nvSpPr>
        <p:spPr>
          <a:xfrm>
            <a:off x="-609600" y="4527115"/>
            <a:ext cx="6705600" cy="2362200"/>
          </a:xfrm>
          <a:prstGeom prst="rect">
            <a:avLst/>
          </a:prstGeom>
        </p:spPr>
        <p:txBody>
          <a:bodyPr rtlCol="0">
            <a:noAutofit/>
          </a:bodyPr>
          <a:lstStyle>
            <a:lvl1pPr algn="ctr" defTabSz="457200" rtl="0" eaLnBrk="0" fontAlgn="base" hangingPunct="0">
              <a:spcBef>
                <a:spcPct val="0"/>
              </a:spcBef>
              <a:spcAft>
                <a:spcPct val="0"/>
              </a:spcAft>
              <a:defRPr sz="3600" b="1">
                <a:solidFill>
                  <a:srgbClr val="17375E"/>
                </a:solidFill>
                <a:latin typeface="+mj-lt"/>
                <a:ea typeface="+mj-ea"/>
                <a:cs typeface="+mj-cs"/>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eaLnBrk="0" fontAlgn="base" hangingPunct="0">
              <a:spcBef>
                <a:spcPct val="0"/>
              </a:spcBef>
              <a:spcAft>
                <a:spcPct val="0"/>
              </a:spcAft>
              <a:defRPr sz="3600" b="1">
                <a:solidFill>
                  <a:srgbClr val="17375E"/>
                </a:solidFill>
                <a:latin typeface="Arial" charset="0"/>
                <a:cs typeface="Arial" charset="0"/>
              </a:defRPr>
            </a:lvl6pPr>
            <a:lvl7pPr marL="914400" algn="ctr" defTabSz="457200" rtl="0" eaLnBrk="0" fontAlgn="base" hangingPunct="0">
              <a:spcBef>
                <a:spcPct val="0"/>
              </a:spcBef>
              <a:spcAft>
                <a:spcPct val="0"/>
              </a:spcAft>
              <a:defRPr sz="3600" b="1">
                <a:solidFill>
                  <a:srgbClr val="17375E"/>
                </a:solidFill>
                <a:latin typeface="Arial" charset="0"/>
                <a:cs typeface="Arial" charset="0"/>
              </a:defRPr>
            </a:lvl7pPr>
            <a:lvl8pPr marL="1371600" algn="ctr" defTabSz="457200" rtl="0" eaLnBrk="0" fontAlgn="base" hangingPunct="0">
              <a:spcBef>
                <a:spcPct val="0"/>
              </a:spcBef>
              <a:spcAft>
                <a:spcPct val="0"/>
              </a:spcAft>
              <a:defRPr sz="3600" b="1">
                <a:solidFill>
                  <a:srgbClr val="17375E"/>
                </a:solidFill>
                <a:latin typeface="Arial" charset="0"/>
                <a:cs typeface="Arial" charset="0"/>
              </a:defRPr>
            </a:lvl8pPr>
            <a:lvl9pPr marL="1828800" algn="ctr" defTabSz="457200" rtl="0" eaLnBrk="0" fontAlgn="base" hangingPunct="0">
              <a:spcBef>
                <a:spcPct val="0"/>
              </a:spcBef>
              <a:spcAft>
                <a:spcPct val="0"/>
              </a:spcAft>
              <a:defRPr sz="3600" b="1">
                <a:solidFill>
                  <a:srgbClr val="17375E"/>
                </a:solidFill>
                <a:latin typeface="Arial" charset="0"/>
                <a:cs typeface="Arial" charset="0"/>
              </a:defRPr>
            </a:lvl9pPr>
          </a:lstStyle>
          <a:p>
            <a:pPr eaLnBrk="1" fontAlgn="auto" hangingPunct="1">
              <a:spcAft>
                <a:spcPts val="0"/>
              </a:spcAft>
              <a:defRPr/>
            </a:pPr>
            <a:r>
              <a:rPr lang="en-US" sz="4200" i="1" dirty="0" smtClean="0">
                <a:solidFill>
                  <a:schemeClr val="bg1">
                    <a:lumMod val="95000"/>
                  </a:schemeClr>
                </a:solidFill>
                <a:effectLst>
                  <a:outerShdw blurRad="38100" dist="38100" dir="2700000" algn="tl">
                    <a:srgbClr val="000000">
                      <a:alpha val="43137"/>
                    </a:srgbClr>
                  </a:outerShdw>
                </a:effectLst>
                <a:latin typeface="+mn-lt"/>
              </a:rPr>
              <a:t>Enabling Dynamic </a:t>
            </a:r>
          </a:p>
          <a:p>
            <a:pPr eaLnBrk="1" fontAlgn="auto" hangingPunct="1">
              <a:spcAft>
                <a:spcPts val="0"/>
              </a:spcAft>
              <a:defRPr/>
            </a:pPr>
            <a:r>
              <a:rPr lang="en-US" sz="4200" i="1" dirty="0" smtClean="0">
                <a:solidFill>
                  <a:schemeClr val="bg1">
                    <a:lumMod val="95000"/>
                  </a:schemeClr>
                </a:solidFill>
                <a:effectLst>
                  <a:outerShdw blurRad="38100" dist="38100" dir="2700000" algn="tl">
                    <a:srgbClr val="000000">
                      <a:alpha val="43137"/>
                    </a:srgbClr>
                  </a:outerShdw>
                </a:effectLst>
                <a:latin typeface="+mn-lt"/>
              </a:rPr>
              <a:t>Innovation with Rigor</a:t>
            </a:r>
          </a:p>
        </p:txBody>
      </p:sp>
      <p:sp>
        <p:nvSpPr>
          <p:cNvPr id="5" name="Title 4"/>
          <p:cNvSpPr>
            <a:spLocks noGrp="1"/>
          </p:cNvSpPr>
          <p:nvPr>
            <p:ph type="title"/>
          </p:nvPr>
        </p:nvSpPr>
        <p:spPr>
          <a:xfrm>
            <a:off x="4216052" y="102326"/>
            <a:ext cx="8991600" cy="1477963"/>
          </a:xfrm>
        </p:spPr>
        <p:txBody>
          <a:bodyPr>
            <a:noAutofit/>
          </a:bodyPr>
          <a:lstStyle/>
          <a:p>
            <a:pPr algn="ctr">
              <a:lnSpc>
                <a:spcPct val="100000"/>
              </a:lnSpc>
              <a:defRPr/>
            </a:pPr>
            <a:r>
              <a:rPr lang="en-US" sz="4800" b="1" dirty="0">
                <a:solidFill>
                  <a:schemeClr val="bg1">
                    <a:lumMod val="95000"/>
                  </a:schemeClr>
                </a:solidFill>
                <a:effectLst>
                  <a:outerShdw blurRad="38100" dist="38100" dir="2700000" algn="tl">
                    <a:srgbClr val="000000">
                      <a:alpha val="43137"/>
                    </a:srgbClr>
                  </a:outerShdw>
                </a:effectLst>
                <a:latin typeface="+mn-lt"/>
              </a:rPr>
              <a:t>17</a:t>
            </a:r>
            <a:r>
              <a:rPr lang="en-US" sz="4800" b="1" baseline="30000" dirty="0">
                <a:solidFill>
                  <a:schemeClr val="bg1">
                    <a:lumMod val="95000"/>
                  </a:schemeClr>
                </a:solidFill>
                <a:effectLst>
                  <a:outerShdw blurRad="38100" dist="38100" dir="2700000" algn="tl">
                    <a:srgbClr val="000000">
                      <a:alpha val="43137"/>
                    </a:srgbClr>
                  </a:outerShdw>
                </a:effectLst>
                <a:latin typeface="+mn-lt"/>
              </a:rPr>
              <a:t>th</a:t>
            </a:r>
            <a:r>
              <a:rPr lang="en-US" sz="4800" b="1" dirty="0">
                <a:solidFill>
                  <a:schemeClr val="bg1">
                    <a:lumMod val="95000"/>
                  </a:schemeClr>
                </a:solidFill>
                <a:effectLst>
                  <a:outerShdw blurRad="38100" dist="38100" dir="2700000" algn="tl">
                    <a:srgbClr val="000000">
                      <a:alpha val="43137"/>
                    </a:srgbClr>
                  </a:outerShdw>
                </a:effectLst>
                <a:latin typeface="+mn-lt"/>
              </a:rPr>
              <a:t> Annual V&amp;V Summit</a:t>
            </a:r>
            <a:br>
              <a:rPr lang="en-US" sz="4800" b="1" dirty="0">
                <a:solidFill>
                  <a:schemeClr val="bg1">
                    <a:lumMod val="95000"/>
                  </a:schemeClr>
                </a:solidFill>
                <a:effectLst>
                  <a:outerShdw blurRad="38100" dist="38100" dir="2700000" algn="tl">
                    <a:srgbClr val="000000">
                      <a:alpha val="43137"/>
                    </a:srgbClr>
                  </a:outerShdw>
                </a:effectLst>
                <a:latin typeface="+mn-lt"/>
              </a:rPr>
            </a:br>
            <a:r>
              <a:rPr lang="en-US" sz="4800" b="1" dirty="0" smtClean="0">
                <a:solidFill>
                  <a:schemeClr val="bg1">
                    <a:lumMod val="95000"/>
                  </a:schemeClr>
                </a:solidFill>
                <a:effectLst>
                  <a:outerShdw blurRad="38100" dist="38100" dir="2700000" algn="tl">
                    <a:srgbClr val="000000">
                      <a:alpha val="43137"/>
                    </a:srgbClr>
                  </a:outerShdw>
                </a:effectLst>
                <a:latin typeface="+mn-lt"/>
              </a:rPr>
              <a:t>Opening Remarks</a:t>
            </a:r>
            <a:endParaRPr lang="en-US" sz="4800" b="1" dirty="0">
              <a:latin typeface="+mn-lt"/>
            </a:endParaRPr>
          </a:p>
        </p:txBody>
      </p:sp>
      <p:sp>
        <p:nvSpPr>
          <p:cNvPr id="6" name="Rectangle 5"/>
          <p:cNvSpPr/>
          <p:nvPr/>
        </p:nvSpPr>
        <p:spPr>
          <a:xfrm>
            <a:off x="5937069" y="5875887"/>
            <a:ext cx="6096000" cy="923330"/>
          </a:xfrm>
          <a:prstGeom prst="rect">
            <a:avLst/>
          </a:prstGeom>
        </p:spPr>
        <p:txBody>
          <a:bodyPr>
            <a:spAutoFit/>
          </a:bodyPr>
          <a:lstStyle/>
          <a:p>
            <a:pPr lvl="0" algn="r" fontAlgn="auto">
              <a:spcAft>
                <a:spcPts val="0"/>
              </a:spcAft>
              <a:defRPr/>
            </a:pPr>
            <a:r>
              <a:rPr lang="en-US" b="1" dirty="0">
                <a:solidFill>
                  <a:prstClr val="white">
                    <a:lumMod val="95000"/>
                  </a:prstClr>
                </a:solidFill>
                <a:effectLst>
                  <a:outerShdw blurRad="38100" dist="38100" dir="2700000" algn="tl">
                    <a:srgbClr val="000000">
                      <a:alpha val="43137"/>
                    </a:srgbClr>
                  </a:outerShdw>
                </a:effectLst>
                <a:latin typeface="Calibri" panose="020F0502020204030204"/>
              </a:rPr>
              <a:t>John Frederick, Manager</a:t>
            </a:r>
          </a:p>
          <a:p>
            <a:pPr lvl="0" algn="r" fontAlgn="auto">
              <a:spcAft>
                <a:spcPts val="0"/>
              </a:spcAft>
              <a:defRPr/>
            </a:pPr>
            <a:r>
              <a:rPr lang="en-US" b="1" dirty="0">
                <a:solidFill>
                  <a:prstClr val="white">
                    <a:lumMod val="95000"/>
                  </a:prstClr>
                </a:solidFill>
                <a:effectLst>
                  <a:outerShdw blurRad="38100" dist="38100" dir="2700000" algn="tl">
                    <a:srgbClr val="000000">
                      <a:alpha val="43137"/>
                    </a:srgbClr>
                  </a:outerShdw>
                </a:effectLst>
                <a:latin typeface="Calibri" panose="020F0502020204030204"/>
              </a:rPr>
              <a:t>V&amp;V Strategies and Practices Branch (ANG-E5A)</a:t>
            </a:r>
          </a:p>
          <a:p>
            <a:pPr lvl="0" algn="r" fontAlgn="auto">
              <a:spcAft>
                <a:spcPts val="0"/>
              </a:spcAft>
              <a:defRPr/>
            </a:pPr>
            <a:r>
              <a:rPr lang="en-US" b="1" dirty="0">
                <a:solidFill>
                  <a:prstClr val="white">
                    <a:lumMod val="95000"/>
                  </a:prstClr>
                </a:solidFill>
                <a:effectLst>
                  <a:outerShdw blurRad="38100" dist="38100" dir="2700000" algn="tl">
                    <a:srgbClr val="000000">
                      <a:alpha val="43137"/>
                    </a:srgbClr>
                  </a:outerShdw>
                </a:effectLst>
                <a:latin typeface="Calibri" panose="020F0502020204030204"/>
              </a:rPr>
              <a:t> September 21-22, 2022</a:t>
            </a:r>
            <a:endParaRPr lang="en-US" b="1" dirty="0">
              <a:solidFill>
                <a:prstClr val="white">
                  <a:lumMod val="95000"/>
                </a:prstClr>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1079670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8362"/>
          </a:xfrm>
        </p:spPr>
        <p:txBody>
          <a:bodyPr>
            <a:normAutofit/>
          </a:bodyPr>
          <a:lstStyle/>
          <a:p>
            <a:pPr algn="ctr"/>
            <a:r>
              <a:rPr lang="en-US" sz="4000" b="1" dirty="0" smtClean="0">
                <a:solidFill>
                  <a:schemeClr val="bg1"/>
                </a:solidFill>
                <a:effectLst>
                  <a:outerShdw blurRad="38100" dist="38100" dir="2700000" algn="tl">
                    <a:srgbClr val="000000">
                      <a:alpha val="43137"/>
                    </a:srgbClr>
                  </a:outerShdw>
                </a:effectLst>
              </a:rPr>
              <a:t>V&amp;V Summit Agenda — Day 1</a:t>
            </a:r>
            <a:endParaRPr lang="en-US" sz="4000" b="1" dirty="0">
              <a:solidFill>
                <a:schemeClr val="bg1"/>
              </a:solidFill>
              <a:effectLst>
                <a:outerShdw blurRad="38100" dist="38100" dir="2700000" algn="tl">
                  <a:srgbClr val="000000">
                    <a:alpha val="43137"/>
                  </a:srgbClr>
                </a:outerShdw>
              </a:effectLst>
            </a:endParaRPr>
          </a:p>
        </p:txBody>
      </p:sp>
      <p:pic>
        <p:nvPicPr>
          <p:cNvPr id="5" name="Picture 4" descr="The Day 1 agenda includes welcoming remarks from John Frederick, opening remarks by Eric Neiderman, Nackieb Kamin on the United States Space Force, interactive activities with Angela Moore, Brian Rushforth on commercial space transportation, Colonel Daniel Javorsek on calibrated trust, and Ian Levitt on UAM research." title="Day 1 Agenda"/>
          <p:cNvPicPr>
            <a:picLocks noChangeAspect="1"/>
          </p:cNvPicPr>
          <p:nvPr/>
        </p:nvPicPr>
        <p:blipFill>
          <a:blip r:embed="rId5"/>
          <a:stretch>
            <a:fillRect/>
          </a:stretch>
        </p:blipFill>
        <p:spPr>
          <a:xfrm>
            <a:off x="228599" y="762000"/>
            <a:ext cx="7780873" cy="6015734"/>
          </a:xfrm>
          <a:prstGeom prst="rect">
            <a:avLst/>
          </a:prstGeom>
          <a:effectLst>
            <a:softEdge rad="63500"/>
          </a:effectLst>
        </p:spPr>
      </p:pic>
    </p:spTree>
    <p:extLst>
      <p:ext uri="{BB962C8B-B14F-4D97-AF65-F5344CB8AC3E}">
        <p14:creationId xmlns:p14="http://schemas.microsoft.com/office/powerpoint/2010/main" val="3720172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normAutofit/>
          </a:bodyPr>
          <a:lstStyle/>
          <a:p>
            <a:pPr algn="ctr"/>
            <a:r>
              <a:rPr lang="en-US" sz="4000" b="1" dirty="0" smtClean="0">
                <a:solidFill>
                  <a:schemeClr val="bg1"/>
                </a:solidFill>
                <a:effectLst>
                  <a:outerShdw blurRad="38100" dist="38100" dir="2700000" algn="tl">
                    <a:srgbClr val="000000">
                      <a:alpha val="43137"/>
                    </a:srgbClr>
                  </a:outerShdw>
                </a:effectLst>
              </a:rPr>
              <a:t>V&amp;V Summit Agenda — Day 2</a:t>
            </a:r>
            <a:endParaRPr lang="en-US" sz="4000" b="1" dirty="0">
              <a:solidFill>
                <a:schemeClr val="bg1"/>
              </a:solidFill>
              <a:effectLst>
                <a:outerShdw blurRad="38100" dist="38100" dir="2700000" algn="tl">
                  <a:srgbClr val="000000">
                    <a:alpha val="43137"/>
                  </a:srgbClr>
                </a:outerShdw>
              </a:effectLst>
            </a:endParaRPr>
          </a:p>
        </p:txBody>
      </p:sp>
      <p:pic>
        <p:nvPicPr>
          <p:cNvPr id="3" name="Picture 2" descr="The Day 2 agenda includes a welcome from John Frederick, remarks by Paul Fontaine, Nathan Tash on Acountable Agility, William Hayes on incremental assurance, an interactive activity with Angela Moore, William Miller on dynamic innovation with rigor, Jonathan Elliott on T&amp;E of AI, Aleksai Kac and Robyn Erkelens on digital twins, and Huntley Parker and Philip Holmer on Agility." title="Day 2 Agenda"/>
          <p:cNvPicPr>
            <a:picLocks noChangeAspect="1"/>
          </p:cNvPicPr>
          <p:nvPr/>
        </p:nvPicPr>
        <p:blipFill>
          <a:blip r:embed="rId5"/>
          <a:stretch>
            <a:fillRect/>
          </a:stretch>
        </p:blipFill>
        <p:spPr>
          <a:xfrm>
            <a:off x="990600" y="685800"/>
            <a:ext cx="6880732" cy="6096000"/>
          </a:xfrm>
          <a:prstGeom prst="rect">
            <a:avLst/>
          </a:prstGeom>
          <a:effectLst>
            <a:softEdge rad="63500"/>
          </a:effectLst>
        </p:spPr>
      </p:pic>
    </p:spTree>
    <p:extLst>
      <p:ext uri="{BB962C8B-B14F-4D97-AF65-F5344CB8AC3E}">
        <p14:creationId xmlns:p14="http://schemas.microsoft.com/office/powerpoint/2010/main" val="1279921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8362"/>
          </a:xfrm>
        </p:spPr>
        <p:txBody>
          <a:bodyPr>
            <a:normAutofit/>
          </a:bodyPr>
          <a:lstStyle/>
          <a:p>
            <a:pPr algn="ctr"/>
            <a:r>
              <a:rPr lang="en-US" sz="4000" b="1" dirty="0" smtClean="0">
                <a:solidFill>
                  <a:schemeClr val="bg1"/>
                </a:solidFill>
                <a:effectLst>
                  <a:outerShdw blurRad="38100" dist="38100" dir="2700000" algn="tl">
                    <a:srgbClr val="000000">
                      <a:alpha val="43137"/>
                    </a:srgbClr>
                  </a:outerShdw>
                </a:effectLst>
              </a:rPr>
              <a:t>17th </a:t>
            </a:r>
            <a:r>
              <a:rPr lang="en-US" sz="4000" b="1" dirty="0">
                <a:solidFill>
                  <a:schemeClr val="bg1"/>
                </a:solidFill>
                <a:effectLst>
                  <a:outerShdw blurRad="38100" dist="38100" dir="2700000" algn="tl">
                    <a:srgbClr val="000000">
                      <a:alpha val="43137"/>
                    </a:srgbClr>
                  </a:outerShdw>
                </a:effectLst>
              </a:rPr>
              <a:t>Annual Verification &amp; Validation </a:t>
            </a:r>
            <a:r>
              <a:rPr lang="en-US" sz="4000" b="1" dirty="0" smtClean="0">
                <a:solidFill>
                  <a:schemeClr val="bg1"/>
                </a:solidFill>
                <a:effectLst>
                  <a:outerShdw blurRad="38100" dist="38100" dir="2700000" algn="tl">
                    <a:srgbClr val="000000">
                      <a:alpha val="43137"/>
                    </a:srgbClr>
                  </a:outerShdw>
                </a:effectLst>
              </a:rPr>
              <a:t>Summit Information</a:t>
            </a:r>
            <a:endParaRPr lang="en-US" sz="4000" b="1" dirty="0">
              <a:solidFill>
                <a:schemeClr val="bg1"/>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228600" y="685800"/>
            <a:ext cx="7391400" cy="6019800"/>
          </a:xfrm>
        </p:spPr>
        <p:txBody>
          <a:bodyPr>
            <a:normAutofit fontScale="25000" lnSpcReduction="20000"/>
          </a:bodyPr>
          <a:lstStyle/>
          <a:p>
            <a:pPr marL="457200" indent="-457200">
              <a:lnSpc>
                <a:spcPct val="110000"/>
              </a:lnSpc>
              <a:buFont typeface="Wingdings" panose="05000000000000000000" pitchFamily="2" charset="2"/>
              <a:buChar char="Ø"/>
              <a:tabLst>
                <a:tab pos="576263" algn="l"/>
              </a:tabLst>
            </a:pPr>
            <a:r>
              <a:rPr lang="en-US" sz="9600" dirty="0">
                <a:solidFill>
                  <a:schemeClr val="bg1"/>
                </a:solidFill>
              </a:rPr>
              <a:t> Visit the V&amp;V Summit </a:t>
            </a:r>
            <a:r>
              <a:rPr lang="en-US" sz="9600" dirty="0" smtClean="0">
                <a:solidFill>
                  <a:schemeClr val="bg1"/>
                </a:solidFill>
              </a:rPr>
              <a:t>Website for 2022: </a:t>
            </a:r>
            <a:endParaRPr lang="en-US" sz="9600" dirty="0">
              <a:solidFill>
                <a:schemeClr val="bg1"/>
              </a:solidFill>
            </a:endParaRPr>
          </a:p>
          <a:p>
            <a:pPr marL="914400" lvl="1" indent="-457200">
              <a:lnSpc>
                <a:spcPct val="110000"/>
              </a:lnSpc>
              <a:buFont typeface="Wingdings" panose="05000000000000000000" pitchFamily="2" charset="2"/>
              <a:buChar char="ü"/>
              <a:tabLst>
                <a:tab pos="576263" algn="l"/>
              </a:tabLst>
            </a:pPr>
            <a:r>
              <a:rPr lang="en-US" sz="9200" dirty="0" smtClean="0">
                <a:solidFill>
                  <a:schemeClr val="bg1"/>
                </a:solidFill>
              </a:rPr>
              <a:t>Agenda and Speaker </a:t>
            </a:r>
            <a:r>
              <a:rPr lang="en-US" sz="9200" dirty="0">
                <a:solidFill>
                  <a:schemeClr val="bg1"/>
                </a:solidFill>
              </a:rPr>
              <a:t>Biographies</a:t>
            </a:r>
          </a:p>
          <a:p>
            <a:pPr marL="914400" lvl="1" indent="-457200">
              <a:lnSpc>
                <a:spcPct val="110000"/>
              </a:lnSpc>
              <a:buFont typeface="Wingdings" panose="05000000000000000000" pitchFamily="2" charset="2"/>
              <a:buChar char="ü"/>
              <a:tabLst>
                <a:tab pos="576263" algn="l"/>
              </a:tabLst>
            </a:pPr>
            <a:r>
              <a:rPr lang="en-US" sz="9200" dirty="0" smtClean="0">
                <a:solidFill>
                  <a:schemeClr val="bg1"/>
                </a:solidFill>
              </a:rPr>
              <a:t>Presentations — Available after the V&amp;V Summit</a:t>
            </a:r>
            <a:endParaRPr lang="en-US" sz="9200" dirty="0">
              <a:solidFill>
                <a:schemeClr val="bg1"/>
              </a:solidFill>
            </a:endParaRPr>
          </a:p>
          <a:p>
            <a:pPr marL="914400" lvl="1" indent="-457200">
              <a:lnSpc>
                <a:spcPct val="110000"/>
              </a:lnSpc>
              <a:buFont typeface="Wingdings" panose="05000000000000000000" pitchFamily="2" charset="2"/>
              <a:buChar char="ü"/>
              <a:tabLst>
                <a:tab pos="576263" algn="l"/>
              </a:tabLst>
            </a:pPr>
            <a:r>
              <a:rPr lang="en-US" sz="9200" dirty="0" smtClean="0">
                <a:solidFill>
                  <a:schemeClr val="bg1"/>
                </a:solidFill>
              </a:rPr>
              <a:t>Summit </a:t>
            </a:r>
            <a:r>
              <a:rPr lang="en-US" sz="9200" dirty="0">
                <a:solidFill>
                  <a:schemeClr val="bg1"/>
                </a:solidFill>
              </a:rPr>
              <a:t>Feedback</a:t>
            </a:r>
          </a:p>
          <a:p>
            <a:pPr marL="914400" lvl="1" indent="-457200">
              <a:lnSpc>
                <a:spcPct val="110000"/>
              </a:lnSpc>
              <a:buFont typeface="Wingdings" panose="05000000000000000000" pitchFamily="2" charset="2"/>
              <a:buChar char="ü"/>
              <a:tabLst>
                <a:tab pos="576263" algn="l"/>
              </a:tabLst>
            </a:pPr>
            <a:r>
              <a:rPr lang="en-US" sz="9200" dirty="0" smtClean="0">
                <a:solidFill>
                  <a:schemeClr val="bg1"/>
                </a:solidFill>
              </a:rPr>
              <a:t>https</a:t>
            </a:r>
            <a:r>
              <a:rPr lang="en-US" sz="9200" dirty="0">
                <a:solidFill>
                  <a:schemeClr val="bg1"/>
                </a:solidFill>
              </a:rPr>
              <a:t>://</a:t>
            </a:r>
            <a:r>
              <a:rPr lang="en-US" sz="9200" dirty="0" smtClean="0">
                <a:solidFill>
                  <a:schemeClr val="bg1"/>
                </a:solidFill>
              </a:rPr>
              <a:t>www.faa.gov/about/office_org/headquarters_offices/ang/library/events/v_vsummits</a:t>
            </a:r>
            <a:r>
              <a:rPr lang="en-US" sz="9200" dirty="0">
                <a:solidFill>
                  <a:schemeClr val="bg1"/>
                </a:solidFill>
              </a:rPr>
              <a:t>/ </a:t>
            </a:r>
          </a:p>
          <a:p>
            <a:pPr marL="457200" indent="-457200">
              <a:lnSpc>
                <a:spcPct val="110000"/>
              </a:lnSpc>
              <a:buFont typeface="Wingdings" panose="05000000000000000000" pitchFamily="2" charset="2"/>
              <a:buChar char="Ø"/>
              <a:tabLst>
                <a:tab pos="576263" algn="l"/>
              </a:tabLst>
            </a:pPr>
            <a:r>
              <a:rPr lang="en-US" sz="9600" dirty="0" smtClean="0">
                <a:solidFill>
                  <a:schemeClr val="bg1"/>
                </a:solidFill>
              </a:rPr>
              <a:t>Q&amp;A: Live for in-person and in Zoom Q&amp;A area for online participants during </a:t>
            </a:r>
            <a:r>
              <a:rPr lang="en-US" sz="9600" dirty="0">
                <a:solidFill>
                  <a:schemeClr val="bg1"/>
                </a:solidFill>
              </a:rPr>
              <a:t>the Summit </a:t>
            </a:r>
          </a:p>
          <a:p>
            <a:pPr marL="457200" indent="-457200">
              <a:lnSpc>
                <a:spcPct val="110000"/>
              </a:lnSpc>
              <a:buFont typeface="Wingdings" panose="05000000000000000000" pitchFamily="2" charset="2"/>
              <a:buChar char="Ø"/>
              <a:tabLst>
                <a:tab pos="576263" algn="l"/>
              </a:tabLst>
            </a:pPr>
            <a:r>
              <a:rPr lang="en-US" sz="9600" dirty="0">
                <a:solidFill>
                  <a:schemeClr val="bg1"/>
                </a:solidFill>
              </a:rPr>
              <a:t>Chat area (read only) </a:t>
            </a:r>
            <a:r>
              <a:rPr lang="en-US" sz="9600" dirty="0" smtClean="0">
                <a:solidFill>
                  <a:schemeClr val="bg1"/>
                </a:solidFill>
              </a:rPr>
              <a:t>— </a:t>
            </a:r>
            <a:r>
              <a:rPr lang="en-US" sz="9600" dirty="0">
                <a:solidFill>
                  <a:schemeClr val="bg1"/>
                </a:solidFill>
              </a:rPr>
              <a:t>U</a:t>
            </a:r>
            <a:r>
              <a:rPr lang="en-US" sz="9600" dirty="0" smtClean="0">
                <a:solidFill>
                  <a:schemeClr val="bg1"/>
                </a:solidFill>
              </a:rPr>
              <a:t>sed </a:t>
            </a:r>
            <a:r>
              <a:rPr lang="en-US" sz="9600" dirty="0">
                <a:solidFill>
                  <a:schemeClr val="bg1"/>
                </a:solidFill>
              </a:rPr>
              <a:t>for communications from the </a:t>
            </a:r>
            <a:r>
              <a:rPr lang="en-US" sz="9600" dirty="0" smtClean="0">
                <a:solidFill>
                  <a:schemeClr val="bg1"/>
                </a:solidFill>
              </a:rPr>
              <a:t>host or speakers</a:t>
            </a:r>
          </a:p>
          <a:p>
            <a:pPr marL="457200" indent="-457200">
              <a:lnSpc>
                <a:spcPct val="110000"/>
              </a:lnSpc>
              <a:buFont typeface="Wingdings" panose="05000000000000000000" pitchFamily="2" charset="2"/>
              <a:buChar char="Ø"/>
              <a:tabLst>
                <a:tab pos="576263" algn="l"/>
              </a:tabLst>
            </a:pPr>
            <a:r>
              <a:rPr lang="en-US" sz="9600" dirty="0" smtClean="0">
                <a:solidFill>
                  <a:schemeClr val="bg1"/>
                </a:solidFill>
              </a:rPr>
              <a:t>Interactive polling — Participants may use their mobile devices or Chrome browser; instructions when the activity begins</a:t>
            </a:r>
          </a:p>
          <a:p>
            <a:pPr marL="457200" indent="-457200">
              <a:lnSpc>
                <a:spcPct val="110000"/>
              </a:lnSpc>
              <a:buFont typeface="Wingdings" panose="05000000000000000000" pitchFamily="2" charset="2"/>
              <a:buChar char="Ø"/>
              <a:tabLst>
                <a:tab pos="576263" algn="l"/>
              </a:tabLst>
            </a:pPr>
            <a:r>
              <a:rPr lang="en-US" sz="9600" dirty="0" err="1" smtClean="0">
                <a:solidFill>
                  <a:schemeClr val="bg1"/>
                </a:solidFill>
              </a:rPr>
              <a:t>eLMS</a:t>
            </a:r>
            <a:r>
              <a:rPr lang="en-US" sz="9600" dirty="0" smtClean="0">
                <a:solidFill>
                  <a:schemeClr val="bg1"/>
                </a:solidFill>
              </a:rPr>
              <a:t> training credit available for FAA Federal Employees (faa.gov email) — Must attend both days</a:t>
            </a:r>
          </a:p>
          <a:p>
            <a:pPr marL="457200" indent="-457200">
              <a:lnSpc>
                <a:spcPct val="110000"/>
              </a:lnSpc>
              <a:buFont typeface="Wingdings" panose="05000000000000000000" pitchFamily="2" charset="2"/>
              <a:buChar char="Ø"/>
              <a:tabLst>
                <a:tab pos="576263" algn="l"/>
              </a:tabLst>
            </a:pPr>
            <a:r>
              <a:rPr lang="en-US" sz="9600" dirty="0" smtClean="0">
                <a:solidFill>
                  <a:schemeClr val="bg1"/>
                </a:solidFill>
              </a:rPr>
              <a:t>Google </a:t>
            </a:r>
            <a:r>
              <a:rPr lang="en-US" sz="9600" dirty="0">
                <a:solidFill>
                  <a:schemeClr val="bg1"/>
                </a:solidFill>
              </a:rPr>
              <a:t>Chrome is the preferred browser </a:t>
            </a:r>
          </a:p>
        </p:txBody>
      </p:sp>
    </p:spTree>
    <p:extLst>
      <p:ext uri="{BB962C8B-B14F-4D97-AF65-F5344CB8AC3E}">
        <p14:creationId xmlns:p14="http://schemas.microsoft.com/office/powerpoint/2010/main" val="4267704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8362"/>
          </a:xfrm>
        </p:spPr>
        <p:txBody>
          <a:bodyPr>
            <a:normAutofit fontScale="90000"/>
          </a:bodyPr>
          <a:lstStyle/>
          <a:p>
            <a:pPr algn="ctr"/>
            <a:r>
              <a:rPr lang="en-US" sz="4000" b="1" dirty="0" smtClean="0">
                <a:solidFill>
                  <a:schemeClr val="bg1"/>
                </a:solidFill>
                <a:effectLst>
                  <a:outerShdw blurRad="38100" dist="38100" dir="2700000" algn="tl">
                    <a:srgbClr val="000000">
                      <a:alpha val="43137"/>
                    </a:srgbClr>
                  </a:outerShdw>
                </a:effectLst>
              </a:rPr>
              <a:t>Agility Driver: Speed of Technology &amp; Velocity of Obsolescence</a:t>
            </a:r>
            <a:endParaRPr lang="en-US" sz="4000" b="1" dirty="0">
              <a:solidFill>
                <a:schemeClr val="bg1"/>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304800" y="990600"/>
            <a:ext cx="8610600" cy="5715000"/>
          </a:xfrm>
        </p:spPr>
        <p:txBody>
          <a:bodyPr>
            <a:normAutofit fontScale="25000" lnSpcReduction="20000"/>
          </a:bodyPr>
          <a:lstStyle/>
          <a:p>
            <a:pPr marL="457200" indent="-457200">
              <a:lnSpc>
                <a:spcPct val="110000"/>
              </a:lnSpc>
              <a:spcBef>
                <a:spcPts val="0"/>
              </a:spcBef>
              <a:buFont typeface="Wingdings" panose="05000000000000000000" pitchFamily="2" charset="2"/>
              <a:buChar char="Ø"/>
              <a:tabLst>
                <a:tab pos="576263" algn="l"/>
              </a:tabLst>
            </a:pPr>
            <a:r>
              <a:rPr lang="en-US" sz="11200" dirty="0">
                <a:solidFill>
                  <a:schemeClr val="bg1"/>
                </a:solidFill>
                <a:effectLst>
                  <a:outerShdw blurRad="38100" dist="38100" dir="2700000" algn="tl">
                    <a:srgbClr val="000000">
                      <a:alpha val="43137"/>
                    </a:srgbClr>
                  </a:outerShdw>
                </a:effectLst>
              </a:rPr>
              <a:t>C</a:t>
            </a:r>
            <a:r>
              <a:rPr lang="en-US" sz="11200" dirty="0" smtClean="0">
                <a:solidFill>
                  <a:schemeClr val="bg1"/>
                </a:solidFill>
                <a:effectLst>
                  <a:outerShdw blurRad="38100" dist="38100" dir="2700000" algn="tl">
                    <a:srgbClr val="000000">
                      <a:alpha val="43137"/>
                    </a:srgbClr>
                  </a:outerShdw>
                </a:effectLst>
              </a:rPr>
              <a:t>omputer </a:t>
            </a:r>
            <a:r>
              <a:rPr lang="en-US" sz="11200" dirty="0">
                <a:solidFill>
                  <a:schemeClr val="bg1"/>
                </a:solidFill>
                <a:effectLst>
                  <a:outerShdw blurRad="38100" dist="38100" dir="2700000" algn="tl">
                    <a:srgbClr val="000000">
                      <a:alpha val="43137"/>
                    </a:srgbClr>
                  </a:outerShdw>
                </a:effectLst>
              </a:rPr>
              <a:t>processing speed doubles </a:t>
            </a:r>
            <a:r>
              <a:rPr lang="en-US" sz="11200" dirty="0" smtClean="0">
                <a:solidFill>
                  <a:schemeClr val="bg1"/>
                </a:solidFill>
                <a:effectLst>
                  <a:outerShdw blurRad="38100" dist="38100" dir="2700000" algn="tl">
                    <a:srgbClr val="000000">
                      <a:alpha val="43137"/>
                    </a:srgbClr>
                  </a:outerShdw>
                </a:effectLst>
              </a:rPr>
              <a:t>approximately </a:t>
            </a:r>
            <a:r>
              <a:rPr lang="en-US" sz="11200" dirty="0">
                <a:solidFill>
                  <a:schemeClr val="bg1"/>
                </a:solidFill>
                <a:effectLst>
                  <a:outerShdw blurRad="38100" dist="38100" dir="2700000" algn="tl">
                    <a:srgbClr val="000000">
                      <a:alpha val="43137"/>
                    </a:srgbClr>
                  </a:outerShdw>
                </a:effectLst>
              </a:rPr>
              <a:t>every 18 </a:t>
            </a:r>
            <a:r>
              <a:rPr lang="en-US" sz="11200" dirty="0" smtClean="0">
                <a:solidFill>
                  <a:schemeClr val="bg1"/>
                </a:solidFill>
                <a:effectLst>
                  <a:outerShdw blurRad="38100" dist="38100" dir="2700000" algn="tl">
                    <a:srgbClr val="000000">
                      <a:alpha val="43137"/>
                    </a:srgbClr>
                  </a:outerShdw>
                </a:effectLst>
              </a:rPr>
              <a:t>months</a:t>
            </a:r>
          </a:p>
          <a:p>
            <a:pPr marL="0" indent="0">
              <a:lnSpc>
                <a:spcPct val="110000"/>
              </a:lnSpc>
              <a:spcBef>
                <a:spcPts val="0"/>
              </a:spcBef>
              <a:buNone/>
              <a:tabLst>
                <a:tab pos="576263" algn="l"/>
              </a:tabLst>
            </a:pPr>
            <a:r>
              <a:rPr lang="en-US" sz="9600" dirty="0">
                <a:solidFill>
                  <a:schemeClr val="bg1"/>
                </a:solidFill>
                <a:effectLst>
                  <a:outerShdw blurRad="38100" dist="38100" dir="2700000" algn="tl">
                    <a:srgbClr val="000000">
                      <a:alpha val="43137"/>
                    </a:srgbClr>
                  </a:outerShdw>
                </a:effectLst>
              </a:rPr>
              <a:t>	</a:t>
            </a:r>
            <a:r>
              <a:rPr lang="en-US" sz="4300" dirty="0" smtClean="0">
                <a:solidFill>
                  <a:schemeClr val="bg1"/>
                </a:solidFill>
                <a:effectLst>
                  <a:outerShdw blurRad="38100" dist="38100" dir="2700000" algn="tl">
                    <a:srgbClr val="000000">
                      <a:alpha val="43137"/>
                    </a:srgbClr>
                  </a:outerShdw>
                </a:effectLst>
              </a:rPr>
              <a:t>(Source</a:t>
            </a:r>
            <a:r>
              <a:rPr lang="en-US" sz="4300" dirty="0">
                <a:solidFill>
                  <a:schemeClr val="bg1"/>
                </a:solidFill>
                <a:effectLst>
                  <a:outerShdw blurRad="38100" dist="38100" dir="2700000" algn="tl">
                    <a:srgbClr val="000000">
                      <a:alpha val="43137"/>
                    </a:srgbClr>
                  </a:outerShdw>
                </a:effectLst>
              </a:rPr>
              <a:t>: Moore’s </a:t>
            </a:r>
            <a:r>
              <a:rPr lang="en-US" sz="4300" dirty="0" smtClean="0">
                <a:solidFill>
                  <a:schemeClr val="bg1"/>
                </a:solidFill>
                <a:effectLst>
                  <a:outerShdw blurRad="38100" dist="38100" dir="2700000" algn="tl">
                    <a:srgbClr val="000000">
                      <a:alpha val="43137"/>
                    </a:srgbClr>
                  </a:outerShdw>
                </a:effectLst>
              </a:rPr>
              <a:t>Law)</a:t>
            </a:r>
            <a:endParaRPr lang="en-US" sz="4300" dirty="0">
              <a:solidFill>
                <a:schemeClr val="bg1"/>
              </a:solidFill>
              <a:effectLst>
                <a:outerShdw blurRad="38100" dist="38100" dir="2700000" algn="tl">
                  <a:srgbClr val="000000">
                    <a:alpha val="43137"/>
                  </a:srgbClr>
                </a:outerShdw>
              </a:effectLst>
            </a:endParaRPr>
          </a:p>
          <a:p>
            <a:pPr marL="457200" indent="-457200">
              <a:lnSpc>
                <a:spcPct val="110000"/>
              </a:lnSpc>
              <a:spcAft>
                <a:spcPts val="600"/>
              </a:spcAft>
              <a:buFont typeface="Wingdings" panose="05000000000000000000" pitchFamily="2" charset="2"/>
              <a:buChar char="Ø"/>
              <a:tabLst>
                <a:tab pos="576263" algn="l"/>
              </a:tabLst>
            </a:pPr>
            <a:r>
              <a:rPr lang="en-US" sz="11200" dirty="0">
                <a:solidFill>
                  <a:schemeClr val="bg1"/>
                </a:solidFill>
                <a:effectLst>
                  <a:outerShdw blurRad="38100" dist="38100" dir="2700000" algn="tl">
                    <a:srgbClr val="000000">
                      <a:alpha val="43137"/>
                    </a:srgbClr>
                  </a:outerShdw>
                </a:effectLst>
              </a:rPr>
              <a:t>The largest transistor count in a commercially available microprocessor </a:t>
            </a:r>
            <a:r>
              <a:rPr lang="en-US" sz="11200" dirty="0" smtClean="0">
                <a:solidFill>
                  <a:schemeClr val="bg1"/>
                </a:solidFill>
                <a:effectLst>
                  <a:outerShdw blurRad="38100" dist="38100" dir="2700000" algn="tl">
                    <a:srgbClr val="000000">
                      <a:alpha val="43137"/>
                    </a:srgbClr>
                  </a:outerShdw>
                </a:effectLst>
              </a:rPr>
              <a:t>in 2022 is </a:t>
            </a:r>
            <a:r>
              <a:rPr lang="en-US" sz="11200" dirty="0">
                <a:solidFill>
                  <a:schemeClr val="bg1"/>
                </a:solidFill>
                <a:effectLst>
                  <a:outerShdw blurRad="38100" dist="38100" dir="2700000" algn="tl">
                    <a:srgbClr val="000000">
                      <a:alpha val="43137"/>
                    </a:srgbClr>
                  </a:outerShdw>
                </a:effectLst>
              </a:rPr>
              <a:t>114 billion </a:t>
            </a:r>
            <a:r>
              <a:rPr lang="en-US" sz="11200" dirty="0" smtClean="0">
                <a:solidFill>
                  <a:schemeClr val="bg1"/>
                </a:solidFill>
                <a:effectLst>
                  <a:outerShdw blurRad="38100" dist="38100" dir="2700000" algn="tl">
                    <a:srgbClr val="000000">
                      <a:alpha val="43137"/>
                    </a:srgbClr>
                  </a:outerShdw>
                </a:effectLst>
              </a:rPr>
              <a:t>transistors</a:t>
            </a:r>
          </a:p>
          <a:p>
            <a:pPr marL="914400" lvl="1" indent="-457200">
              <a:lnSpc>
                <a:spcPct val="110000"/>
              </a:lnSpc>
              <a:buFont typeface="Wingdings" panose="05000000000000000000" pitchFamily="2" charset="2"/>
              <a:buChar char="ü"/>
              <a:tabLst>
                <a:tab pos="576263" algn="l"/>
              </a:tabLst>
            </a:pPr>
            <a:r>
              <a:rPr lang="en-US" sz="9600" dirty="0" smtClean="0">
                <a:solidFill>
                  <a:schemeClr val="bg1"/>
                </a:solidFill>
                <a:effectLst>
                  <a:outerShdw blurRad="38100" dist="38100" dir="2700000" algn="tl">
                    <a:srgbClr val="000000">
                      <a:alpha val="43137"/>
                    </a:srgbClr>
                  </a:outerShdw>
                </a:effectLst>
              </a:rPr>
              <a:t>In 2017, about 10 billion</a:t>
            </a:r>
          </a:p>
          <a:p>
            <a:pPr marL="914400" lvl="1" indent="-457200">
              <a:lnSpc>
                <a:spcPct val="110000"/>
              </a:lnSpc>
              <a:buFont typeface="Wingdings" panose="05000000000000000000" pitchFamily="2" charset="2"/>
              <a:buChar char="ü"/>
              <a:tabLst>
                <a:tab pos="576263" algn="l"/>
              </a:tabLst>
            </a:pPr>
            <a:r>
              <a:rPr lang="en-US" sz="9600" dirty="0" smtClean="0">
                <a:solidFill>
                  <a:schemeClr val="bg1"/>
                </a:solidFill>
                <a:effectLst>
                  <a:outerShdw blurRad="38100" dist="38100" dir="2700000" algn="tl">
                    <a:srgbClr val="000000">
                      <a:alpha val="43137"/>
                    </a:srgbClr>
                  </a:outerShdw>
                </a:effectLst>
              </a:rPr>
              <a:t>In 1971, it was </a:t>
            </a:r>
            <a:r>
              <a:rPr lang="en-US" sz="9600" dirty="0">
                <a:solidFill>
                  <a:schemeClr val="bg1"/>
                </a:solidFill>
                <a:effectLst>
                  <a:outerShdw blurRad="38100" dist="38100" dir="2700000" algn="tl">
                    <a:srgbClr val="000000">
                      <a:alpha val="43137"/>
                    </a:srgbClr>
                  </a:outerShdw>
                </a:effectLst>
              </a:rPr>
              <a:t>under </a:t>
            </a:r>
            <a:r>
              <a:rPr lang="en-US" sz="9600" dirty="0" smtClean="0">
                <a:solidFill>
                  <a:schemeClr val="bg1"/>
                </a:solidFill>
                <a:effectLst>
                  <a:outerShdw blurRad="38100" dist="38100" dir="2700000" algn="tl">
                    <a:srgbClr val="000000">
                      <a:alpha val="43137"/>
                    </a:srgbClr>
                  </a:outerShdw>
                </a:effectLst>
              </a:rPr>
              <a:t>10,000</a:t>
            </a:r>
          </a:p>
          <a:p>
            <a:pPr marL="457200" indent="-457200">
              <a:lnSpc>
                <a:spcPct val="110000"/>
              </a:lnSpc>
              <a:buFont typeface="Wingdings" panose="05000000000000000000" pitchFamily="2" charset="2"/>
              <a:buChar char="Ø"/>
              <a:tabLst>
                <a:tab pos="576263" algn="l"/>
              </a:tabLst>
            </a:pPr>
            <a:r>
              <a:rPr lang="en-US" sz="11200" dirty="0">
                <a:solidFill>
                  <a:schemeClr val="bg1"/>
                </a:solidFill>
                <a:effectLst>
                  <a:outerShdw blurRad="38100" dist="38100" dir="2700000" algn="tl">
                    <a:srgbClr val="000000">
                      <a:alpha val="43137"/>
                    </a:srgbClr>
                  </a:outerShdw>
                </a:effectLst>
              </a:rPr>
              <a:t>Digital innovation spurred by </a:t>
            </a:r>
            <a:r>
              <a:rPr lang="en-US" sz="11200" dirty="0" smtClean="0">
                <a:solidFill>
                  <a:schemeClr val="bg1"/>
                </a:solidFill>
                <a:effectLst>
                  <a:outerShdw blurRad="38100" dist="38100" dir="2700000" algn="tl">
                    <a:srgbClr val="000000">
                      <a:alpha val="43137"/>
                    </a:srgbClr>
                  </a:outerShdw>
                </a:effectLst>
              </a:rPr>
              <a:t>COVID-19 </a:t>
            </a:r>
            <a:r>
              <a:rPr lang="en-US" sz="11200" dirty="0">
                <a:solidFill>
                  <a:schemeClr val="bg1"/>
                </a:solidFill>
                <a:effectLst>
                  <a:outerShdw blurRad="38100" dist="38100" dir="2700000" algn="tl">
                    <a:srgbClr val="000000">
                      <a:alpha val="43137"/>
                    </a:srgbClr>
                  </a:outerShdw>
                </a:effectLst>
              </a:rPr>
              <a:t>has put AI and analytics at the center of business </a:t>
            </a:r>
            <a:r>
              <a:rPr lang="en-US" sz="11200" dirty="0" smtClean="0">
                <a:solidFill>
                  <a:schemeClr val="bg1"/>
                </a:solidFill>
                <a:effectLst>
                  <a:outerShdw blurRad="38100" dist="38100" dir="2700000" algn="tl">
                    <a:srgbClr val="000000">
                      <a:alpha val="43137"/>
                    </a:srgbClr>
                  </a:outerShdw>
                </a:effectLst>
              </a:rPr>
              <a:t>operations              	</a:t>
            </a:r>
            <a:r>
              <a:rPr lang="en-US" sz="4300" dirty="0" smtClean="0">
                <a:solidFill>
                  <a:schemeClr val="bg1"/>
                </a:solidFill>
                <a:effectLst>
                  <a:outerShdw blurRad="38100" dist="38100" dir="2700000" algn="tl">
                    <a:srgbClr val="000000">
                      <a:alpha val="43137"/>
                    </a:srgbClr>
                  </a:outerShdw>
                </a:effectLst>
              </a:rPr>
              <a:t>(Source:  Harvard Business Review)</a:t>
            </a:r>
          </a:p>
          <a:p>
            <a:pPr marL="457200" lvl="0" indent="-457200">
              <a:lnSpc>
                <a:spcPct val="110000"/>
              </a:lnSpc>
              <a:buFont typeface="Wingdings" panose="05000000000000000000" pitchFamily="2" charset="2"/>
              <a:buChar char="Ø"/>
              <a:tabLst>
                <a:tab pos="576263" algn="l"/>
              </a:tabLst>
            </a:pPr>
            <a:r>
              <a:rPr lang="en-US" sz="11200" dirty="0" smtClean="0">
                <a:solidFill>
                  <a:schemeClr val="bg1"/>
                </a:solidFill>
                <a:effectLst>
                  <a:outerShdw blurRad="38100" dist="38100" dir="2700000" algn="tl">
                    <a:srgbClr val="000000">
                      <a:alpha val="43137"/>
                    </a:srgbClr>
                  </a:outerShdw>
                </a:effectLst>
              </a:rPr>
              <a:t>97</a:t>
            </a:r>
            <a:r>
              <a:rPr lang="en-US" sz="11200" dirty="0">
                <a:solidFill>
                  <a:schemeClr val="bg1"/>
                </a:solidFill>
                <a:effectLst>
                  <a:outerShdw blurRad="38100" dist="38100" dir="2700000" algn="tl">
                    <a:srgbClr val="000000">
                      <a:alpha val="43137"/>
                    </a:srgbClr>
                  </a:outerShdw>
                </a:effectLst>
              </a:rPr>
              <a:t>% of enterprises </a:t>
            </a:r>
            <a:r>
              <a:rPr lang="en-US" sz="11200" dirty="0" smtClean="0">
                <a:solidFill>
                  <a:schemeClr val="bg1"/>
                </a:solidFill>
                <a:effectLst>
                  <a:outerShdw blurRad="38100" dist="38100" dir="2700000" algn="tl">
                    <a:srgbClr val="000000">
                      <a:alpha val="43137"/>
                    </a:srgbClr>
                  </a:outerShdw>
                </a:effectLst>
              </a:rPr>
              <a:t>reported:  Having </a:t>
            </a:r>
            <a:r>
              <a:rPr lang="en-US" sz="11200" dirty="0">
                <a:solidFill>
                  <a:schemeClr val="bg1"/>
                </a:solidFill>
                <a:effectLst>
                  <a:outerShdw blurRad="38100" dist="38100" dir="2700000" algn="tl">
                    <a:srgbClr val="000000">
                      <a:alpha val="43137"/>
                    </a:srgbClr>
                  </a:outerShdw>
                </a:effectLst>
              </a:rPr>
              <a:t>mature processes to deploy and operationalize machine learning at speed and scale </a:t>
            </a:r>
            <a:r>
              <a:rPr lang="en-US" sz="11200" dirty="0" smtClean="0">
                <a:solidFill>
                  <a:schemeClr val="bg1"/>
                </a:solidFill>
                <a:effectLst>
                  <a:outerShdw blurRad="38100" dist="38100" dir="2700000" algn="tl">
                    <a:srgbClr val="000000">
                      <a:alpha val="43137"/>
                    </a:srgbClr>
                  </a:outerShdw>
                </a:effectLst>
              </a:rPr>
              <a:t>is </a:t>
            </a:r>
            <a:r>
              <a:rPr lang="en-US" sz="11200" dirty="0">
                <a:solidFill>
                  <a:schemeClr val="bg1"/>
                </a:solidFill>
                <a:effectLst>
                  <a:outerShdw blurRad="38100" dist="38100" dir="2700000" algn="tl">
                    <a:srgbClr val="000000">
                      <a:alpha val="43137"/>
                    </a:srgbClr>
                  </a:outerShdw>
                </a:effectLst>
              </a:rPr>
              <a:t>essential </a:t>
            </a:r>
            <a:r>
              <a:rPr lang="en-US" sz="11200" dirty="0" smtClean="0">
                <a:solidFill>
                  <a:schemeClr val="bg1"/>
                </a:solidFill>
                <a:effectLst>
                  <a:outerShdw blurRad="38100" dist="38100" dir="2700000" algn="tl">
                    <a:srgbClr val="000000">
                      <a:alpha val="43137"/>
                    </a:srgbClr>
                  </a:outerShdw>
                </a:effectLst>
              </a:rPr>
              <a:t>to success                                    	</a:t>
            </a:r>
            <a:r>
              <a:rPr lang="en-US" sz="4400" dirty="0" smtClean="0">
                <a:solidFill>
                  <a:schemeClr val="bg1"/>
                </a:solidFill>
                <a:effectLst>
                  <a:outerShdw blurRad="38100" dist="38100" dir="2700000" algn="tl">
                    <a:srgbClr val="000000">
                      <a:alpha val="43137"/>
                    </a:srgbClr>
                  </a:outerShdw>
                </a:effectLst>
              </a:rPr>
              <a:t>(</a:t>
            </a:r>
            <a:r>
              <a:rPr lang="en-US" sz="4400" dirty="0">
                <a:solidFill>
                  <a:schemeClr val="bg1"/>
                </a:solidFill>
                <a:effectLst>
                  <a:outerShdw blurRad="38100" dist="38100" dir="2700000" algn="tl">
                    <a:srgbClr val="000000">
                      <a:alpha val="43137"/>
                    </a:srgbClr>
                  </a:outerShdw>
                </a:effectLst>
              </a:rPr>
              <a:t>Source: Forrester </a:t>
            </a:r>
            <a:r>
              <a:rPr lang="en-US" sz="4400" dirty="0" smtClean="0">
                <a:solidFill>
                  <a:schemeClr val="bg1"/>
                </a:solidFill>
                <a:effectLst>
                  <a:outerShdw blurRad="38100" dist="38100" dir="2700000" algn="tl">
                    <a:srgbClr val="000000">
                      <a:alpha val="43137"/>
                    </a:srgbClr>
                  </a:outerShdw>
                </a:effectLst>
              </a:rPr>
              <a:t>Research)</a:t>
            </a:r>
            <a:endParaRPr lang="en-US" sz="4400" dirty="0">
              <a:solidFill>
                <a:schemeClr val="bg1"/>
              </a:solidFill>
              <a:effectLst>
                <a:outerShdw blurRad="38100" dist="38100" dir="2700000" algn="tl">
                  <a:srgbClr val="000000">
                    <a:alpha val="43137"/>
                  </a:srgbClr>
                </a:outerShdw>
              </a:effectLst>
            </a:endParaRPr>
          </a:p>
          <a:p>
            <a:pPr lvl="0">
              <a:lnSpc>
                <a:spcPct val="110000"/>
              </a:lnSpc>
              <a:buFont typeface="Wingdings" panose="05000000000000000000" pitchFamily="2" charset="2"/>
              <a:buChar char="Ø"/>
              <a:tabLst>
                <a:tab pos="576263" algn="l"/>
              </a:tabLst>
            </a:pPr>
            <a:endParaRPr lang="en-US" dirty="0">
              <a:solidFill>
                <a:schemeClr val="bg1"/>
              </a:solidFill>
              <a:effectLst>
                <a:outerShdw blurRad="38100" dist="38100" dir="2700000" algn="tl">
                  <a:srgbClr val="000000">
                    <a:alpha val="43137"/>
                  </a:srgbClr>
                </a:outerShdw>
              </a:effectLst>
            </a:endParaRPr>
          </a:p>
        </p:txBody>
      </p:sp>
      <p:pic>
        <p:nvPicPr>
          <p:cNvPr id="4" name="Picture 3" descr="&quot; &quot;" title="Agility Driver"/>
          <p:cNvPicPr>
            <a:picLocks noChangeAspect="1"/>
          </p:cNvPicPr>
          <p:nvPr/>
        </p:nvPicPr>
        <p:blipFill>
          <a:blip r:embed="rId5"/>
          <a:stretch>
            <a:fillRect/>
          </a:stretch>
        </p:blipFill>
        <p:spPr>
          <a:xfrm>
            <a:off x="8763000" y="1143000"/>
            <a:ext cx="3274424" cy="2182097"/>
          </a:xfrm>
          <a:prstGeom prst="rect">
            <a:avLst/>
          </a:prstGeom>
          <a:effectLst>
            <a:softEdge rad="114300"/>
          </a:effectLst>
        </p:spPr>
      </p:pic>
    </p:spTree>
    <p:extLst>
      <p:ext uri="{BB962C8B-B14F-4D97-AF65-F5344CB8AC3E}">
        <p14:creationId xmlns:p14="http://schemas.microsoft.com/office/powerpoint/2010/main" val="3474221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Think big, fail fast, learn rapidly" title="Agile and Shift-Left Principles"/>
          <p:cNvPicPr>
            <a:picLocks noChangeAspect="1"/>
          </p:cNvPicPr>
          <p:nvPr/>
        </p:nvPicPr>
        <p:blipFill>
          <a:blip r:embed="rId5"/>
          <a:stretch>
            <a:fillRect/>
          </a:stretch>
        </p:blipFill>
        <p:spPr>
          <a:xfrm>
            <a:off x="685800" y="842086"/>
            <a:ext cx="7543800" cy="5661336"/>
          </a:xfrm>
          <a:prstGeom prst="rect">
            <a:avLst/>
          </a:prstGeom>
          <a:effectLst>
            <a:softEdge rad="101600"/>
          </a:effectLst>
        </p:spPr>
      </p:pic>
      <p:sp>
        <p:nvSpPr>
          <p:cNvPr id="6" name="Title 5"/>
          <p:cNvSpPr>
            <a:spLocks noGrp="1"/>
          </p:cNvSpPr>
          <p:nvPr>
            <p:ph type="title"/>
          </p:nvPr>
        </p:nvSpPr>
        <p:spPr>
          <a:xfrm>
            <a:off x="609600" y="-76200"/>
            <a:ext cx="10972800" cy="868362"/>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rPr>
              <a:t>Combining Agile &amp; Shift-Left </a:t>
            </a:r>
            <a:r>
              <a:rPr lang="en-US" sz="3600" b="1" dirty="0" smtClean="0">
                <a:solidFill>
                  <a:schemeClr val="bg1"/>
                </a:solidFill>
                <a:effectLst>
                  <a:outerShdw blurRad="38100" dist="38100" dir="2700000" algn="tl">
                    <a:srgbClr val="000000">
                      <a:alpha val="43137"/>
                    </a:srgbClr>
                  </a:outerShdw>
                </a:effectLst>
              </a:rPr>
              <a:t>Principles</a:t>
            </a:r>
            <a:endParaRPr lang="en-US" sz="3600" dirty="0"/>
          </a:p>
        </p:txBody>
      </p:sp>
      <p:sp>
        <p:nvSpPr>
          <p:cNvPr id="2" name="Slide Number Placeholder 1"/>
          <p:cNvSpPr>
            <a:spLocks noGrp="1"/>
          </p:cNvSpPr>
          <p:nvPr>
            <p:ph type="sldNum" sz="quarter" idx="4294967295"/>
          </p:nvPr>
        </p:nvSpPr>
        <p:spPr>
          <a:xfrm>
            <a:off x="9448800" y="6356350"/>
            <a:ext cx="2743200" cy="365125"/>
          </a:xfrm>
        </p:spPr>
        <p:txBody>
          <a:bodyPr/>
          <a:lstStyle/>
          <a:p>
            <a:fld id="{F22BCD12-F641-4CFE-92F1-4003136F0463}" type="slidenum">
              <a:rPr lang="en-US" smtClean="0"/>
              <a:pPr/>
              <a:t>6</a:t>
            </a:fld>
            <a:endParaRPr lang="en-US" dirty="0"/>
          </a:p>
        </p:txBody>
      </p:sp>
    </p:spTree>
    <p:extLst>
      <p:ext uri="{BB962C8B-B14F-4D97-AF65-F5344CB8AC3E}">
        <p14:creationId xmlns:p14="http://schemas.microsoft.com/office/powerpoint/2010/main" val="4276169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gile acquisition helps narrow the cone of uncertainty so you arrive at the actual solution." title="Agile Acquisition"/>
          <p:cNvPicPr>
            <a:picLocks noChangeAspect="1"/>
          </p:cNvPicPr>
          <p:nvPr/>
        </p:nvPicPr>
        <p:blipFill>
          <a:blip r:embed="rId4"/>
          <a:stretch>
            <a:fillRect/>
          </a:stretch>
        </p:blipFill>
        <p:spPr>
          <a:xfrm>
            <a:off x="304800" y="990600"/>
            <a:ext cx="11141546" cy="5715000"/>
          </a:xfrm>
          <a:prstGeom prst="rect">
            <a:avLst/>
          </a:prstGeom>
          <a:effectLst>
            <a:softEdge rad="76200"/>
          </a:effectLst>
        </p:spPr>
      </p:pic>
      <p:sp>
        <p:nvSpPr>
          <p:cNvPr id="3" name="Title 2"/>
          <p:cNvSpPr>
            <a:spLocks noGrp="1"/>
          </p:cNvSpPr>
          <p:nvPr>
            <p:ph type="title"/>
          </p:nvPr>
        </p:nvSpPr>
        <p:spPr>
          <a:xfrm>
            <a:off x="609600" y="71916"/>
            <a:ext cx="10972800" cy="868362"/>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rPr>
              <a:t>Agile Acquisition  — Stay on Target and on </a:t>
            </a:r>
            <a:r>
              <a:rPr lang="en-US" sz="3600" b="1" dirty="0" smtClean="0">
                <a:solidFill>
                  <a:schemeClr val="bg1"/>
                </a:solidFill>
                <a:effectLst>
                  <a:outerShdw blurRad="38100" dist="38100" dir="2700000" algn="tl">
                    <a:srgbClr val="000000">
                      <a:alpha val="43137"/>
                    </a:srgbClr>
                  </a:outerShdw>
                </a:effectLst>
              </a:rPr>
              <a:t>Time</a:t>
            </a:r>
            <a:endParaRPr lang="en-US" sz="3600" dirty="0"/>
          </a:p>
        </p:txBody>
      </p:sp>
      <p:sp>
        <p:nvSpPr>
          <p:cNvPr id="2" name="Slide Number Placeholder 1"/>
          <p:cNvSpPr>
            <a:spLocks noGrp="1"/>
          </p:cNvSpPr>
          <p:nvPr>
            <p:ph type="sldNum" sz="quarter" idx="4294967295"/>
          </p:nvPr>
        </p:nvSpPr>
        <p:spPr>
          <a:xfrm>
            <a:off x="9448800" y="6356350"/>
            <a:ext cx="2743200" cy="365125"/>
          </a:xfrm>
        </p:spPr>
        <p:txBody>
          <a:bodyPr/>
          <a:lstStyle/>
          <a:p>
            <a:fld id="{F22BCD12-F641-4CFE-92F1-4003136F0463}" type="slidenum">
              <a:rPr lang="en-US" smtClean="0"/>
              <a:t>7</a:t>
            </a:fld>
            <a:endParaRPr lang="en-US" dirty="0"/>
          </a:p>
        </p:txBody>
      </p:sp>
    </p:spTree>
    <p:extLst>
      <p:ext uri="{BB962C8B-B14F-4D97-AF65-F5344CB8AC3E}">
        <p14:creationId xmlns:p14="http://schemas.microsoft.com/office/powerpoint/2010/main" val="78785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Moving from inception, elaboration, construction, and completion, it is important to narrow the cone of uncertainty." title="Cone of Uncertainty"/>
          <p:cNvPicPr>
            <a:picLocks noChangeAspect="1"/>
          </p:cNvPicPr>
          <p:nvPr/>
        </p:nvPicPr>
        <p:blipFill>
          <a:blip r:embed="rId4"/>
          <a:stretch>
            <a:fillRect/>
          </a:stretch>
        </p:blipFill>
        <p:spPr>
          <a:xfrm>
            <a:off x="457200" y="609600"/>
            <a:ext cx="7848881" cy="6289639"/>
          </a:xfrm>
          <a:prstGeom prst="rect">
            <a:avLst/>
          </a:prstGeom>
          <a:effectLst>
            <a:softEdge rad="88900"/>
          </a:effectLst>
        </p:spPr>
      </p:pic>
      <p:sp>
        <p:nvSpPr>
          <p:cNvPr id="4" name="Title 3"/>
          <p:cNvSpPr>
            <a:spLocks noGrp="1"/>
          </p:cNvSpPr>
          <p:nvPr>
            <p:ph type="title"/>
          </p:nvPr>
        </p:nvSpPr>
        <p:spPr>
          <a:xfrm>
            <a:off x="609600" y="0"/>
            <a:ext cx="10972800" cy="685800"/>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rPr>
              <a:t>Putting the Squeeze on the Cone of </a:t>
            </a:r>
            <a:r>
              <a:rPr lang="en-US" sz="3600" b="1" dirty="0" smtClean="0">
                <a:solidFill>
                  <a:schemeClr val="bg1"/>
                </a:solidFill>
                <a:effectLst>
                  <a:outerShdw blurRad="38100" dist="38100" dir="2700000" algn="tl">
                    <a:srgbClr val="000000">
                      <a:alpha val="43137"/>
                    </a:srgbClr>
                  </a:outerShdw>
                </a:effectLst>
              </a:rPr>
              <a:t>Uncertainty</a:t>
            </a:r>
            <a:endParaRPr lang="en-US" sz="3600" dirty="0"/>
          </a:p>
        </p:txBody>
      </p:sp>
      <p:sp>
        <p:nvSpPr>
          <p:cNvPr id="2" name="Slide Number Placeholder 1"/>
          <p:cNvSpPr>
            <a:spLocks noGrp="1"/>
          </p:cNvSpPr>
          <p:nvPr>
            <p:ph type="sldNum" sz="quarter" idx="4294967295"/>
          </p:nvPr>
        </p:nvSpPr>
        <p:spPr>
          <a:xfrm>
            <a:off x="9448800" y="6356350"/>
            <a:ext cx="2743200" cy="365125"/>
          </a:xfrm>
        </p:spPr>
        <p:txBody>
          <a:bodyPr/>
          <a:lstStyle/>
          <a:p>
            <a:fld id="{F22BCD12-F641-4CFE-92F1-4003136F0463}" type="slidenum">
              <a:rPr lang="en-US" smtClean="0"/>
              <a:t>8</a:t>
            </a:fld>
            <a:endParaRPr lang="en-US" dirty="0"/>
          </a:p>
        </p:txBody>
      </p:sp>
    </p:spTree>
    <p:extLst>
      <p:ext uri="{BB962C8B-B14F-4D97-AF65-F5344CB8AC3E}">
        <p14:creationId xmlns:p14="http://schemas.microsoft.com/office/powerpoint/2010/main" val="3949342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8362"/>
          </a:xfrm>
        </p:spPr>
        <p:txBody>
          <a:bodyPr>
            <a:normAutofit/>
          </a:bodyPr>
          <a:lstStyle/>
          <a:p>
            <a:pPr algn="ctr"/>
            <a:r>
              <a:rPr lang="en-US" sz="4800" b="1" dirty="0">
                <a:solidFill>
                  <a:schemeClr val="bg1">
                    <a:lumMod val="95000"/>
                  </a:schemeClr>
                </a:solidFill>
                <a:effectLst>
                  <a:outerShdw blurRad="38100" dist="38100" dir="2700000" algn="tl">
                    <a:srgbClr val="000000">
                      <a:alpha val="43137"/>
                    </a:srgbClr>
                  </a:outerShdw>
                </a:effectLst>
              </a:rPr>
              <a:t>Knowledge-based </a:t>
            </a:r>
            <a:r>
              <a:rPr lang="en-US" sz="4800" b="1" dirty="0" smtClean="0">
                <a:solidFill>
                  <a:schemeClr val="bg1">
                    <a:lumMod val="95000"/>
                  </a:schemeClr>
                </a:solidFill>
                <a:effectLst>
                  <a:outerShdw blurRad="38100" dist="38100" dir="2700000" algn="tl">
                    <a:srgbClr val="000000">
                      <a:alpha val="43137"/>
                    </a:srgbClr>
                  </a:outerShdw>
                </a:effectLst>
              </a:rPr>
              <a:t>Innovation</a:t>
            </a:r>
            <a:endParaRPr lang="en-US" sz="4800" b="1" dirty="0">
              <a:solidFill>
                <a:schemeClr val="bg1">
                  <a:lumMod val="95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228599" y="715962"/>
            <a:ext cx="6934201" cy="5532438"/>
          </a:xfrm>
        </p:spPr>
        <p:txBody>
          <a:bodyPr>
            <a:normAutofit fontScale="32500" lnSpcReduction="20000"/>
          </a:bodyPr>
          <a:lstStyle/>
          <a:p>
            <a:pPr marL="457200" indent="-457200">
              <a:lnSpc>
                <a:spcPct val="110000"/>
              </a:lnSpc>
              <a:spcBef>
                <a:spcPts val="0"/>
              </a:spcBef>
              <a:spcAft>
                <a:spcPts val="600"/>
              </a:spcAft>
              <a:buFont typeface="Wingdings" panose="05000000000000000000" pitchFamily="2" charset="2"/>
              <a:buChar char="Ø"/>
              <a:tabLst>
                <a:tab pos="576263" algn="l"/>
              </a:tabLst>
            </a:pPr>
            <a:r>
              <a:rPr lang="en-US" sz="9800" dirty="0" smtClean="0">
                <a:solidFill>
                  <a:schemeClr val="bg1"/>
                </a:solidFill>
                <a:effectLst>
                  <a:outerShdw blurRad="38100" dist="38100" dir="2700000" algn="tl">
                    <a:srgbClr val="000000">
                      <a:alpha val="43137"/>
                    </a:srgbClr>
                  </a:outerShdw>
                </a:effectLst>
              </a:rPr>
              <a:t>All </a:t>
            </a:r>
            <a:r>
              <a:rPr lang="en-US" sz="9800" dirty="0">
                <a:solidFill>
                  <a:schemeClr val="bg1"/>
                </a:solidFill>
                <a:effectLst>
                  <a:outerShdw blurRad="38100" dist="38100" dir="2700000" algn="tl">
                    <a:srgbClr val="000000">
                      <a:alpha val="43137"/>
                    </a:srgbClr>
                  </a:outerShdw>
                </a:effectLst>
              </a:rPr>
              <a:t>the necessary knowledge was available by </a:t>
            </a:r>
            <a:r>
              <a:rPr lang="en-US" sz="9800" dirty="0" smtClean="0">
                <a:solidFill>
                  <a:schemeClr val="bg1"/>
                </a:solidFill>
                <a:effectLst>
                  <a:outerShdw blurRad="38100" dist="38100" dir="2700000" algn="tl">
                    <a:srgbClr val="000000">
                      <a:alpha val="43137"/>
                    </a:srgbClr>
                  </a:outerShdw>
                </a:effectLst>
              </a:rPr>
              <a:t>1918, but the </a:t>
            </a:r>
            <a:r>
              <a:rPr lang="en-US" sz="9800" dirty="0">
                <a:solidFill>
                  <a:schemeClr val="bg1"/>
                </a:solidFill>
                <a:effectLst>
                  <a:outerShdw blurRad="38100" dist="38100" dir="2700000" algn="tl">
                    <a:srgbClr val="000000">
                      <a:alpha val="43137"/>
                    </a:srgbClr>
                  </a:outerShdw>
                </a:effectLst>
              </a:rPr>
              <a:t>first operational digital computer did not appear until </a:t>
            </a:r>
            <a:r>
              <a:rPr lang="en-US" sz="9800" dirty="0" smtClean="0">
                <a:solidFill>
                  <a:schemeClr val="bg1"/>
                </a:solidFill>
                <a:effectLst>
                  <a:outerShdw blurRad="38100" dist="38100" dir="2700000" algn="tl">
                    <a:srgbClr val="000000">
                      <a:alpha val="43137"/>
                    </a:srgbClr>
                  </a:outerShdw>
                </a:effectLst>
              </a:rPr>
              <a:t>1946</a:t>
            </a:r>
          </a:p>
          <a:p>
            <a:pPr marL="457200" indent="-457200">
              <a:lnSpc>
                <a:spcPct val="110000"/>
              </a:lnSpc>
              <a:spcBef>
                <a:spcPts val="0"/>
              </a:spcBef>
              <a:spcAft>
                <a:spcPts val="600"/>
              </a:spcAft>
              <a:buFont typeface="Wingdings" panose="05000000000000000000" pitchFamily="2" charset="2"/>
              <a:buChar char="Ø"/>
              <a:tabLst>
                <a:tab pos="576263" algn="l"/>
              </a:tabLst>
            </a:pPr>
            <a:r>
              <a:rPr lang="en-US" sz="9800" dirty="0" smtClean="0">
                <a:solidFill>
                  <a:schemeClr val="bg1"/>
                </a:solidFill>
                <a:effectLst>
                  <a:outerShdw blurRad="38100" dist="38100" dir="2700000" algn="tl">
                    <a:srgbClr val="000000">
                      <a:alpha val="43137"/>
                    </a:srgbClr>
                  </a:outerShdw>
                </a:effectLst>
              </a:rPr>
              <a:t>Convergence </a:t>
            </a:r>
            <a:r>
              <a:rPr lang="en-US" sz="9800" dirty="0">
                <a:solidFill>
                  <a:schemeClr val="bg1"/>
                </a:solidFill>
                <a:effectLst>
                  <a:outerShdw blurRad="38100" dist="38100" dir="2700000" algn="tl">
                    <a:srgbClr val="000000">
                      <a:alpha val="43137"/>
                    </a:srgbClr>
                  </a:outerShdw>
                </a:effectLst>
              </a:rPr>
              <a:t>among different kinds of knowledge </a:t>
            </a:r>
            <a:r>
              <a:rPr lang="en-US" sz="9800" dirty="0" smtClean="0">
                <a:solidFill>
                  <a:schemeClr val="bg1"/>
                </a:solidFill>
                <a:effectLst>
                  <a:outerShdw blurRad="38100" dist="38100" dir="2700000" algn="tl">
                    <a:srgbClr val="000000">
                      <a:alpha val="43137"/>
                    </a:srgbClr>
                  </a:outerShdw>
                </a:effectLst>
              </a:rPr>
              <a:t>is essential</a:t>
            </a:r>
          </a:p>
          <a:p>
            <a:pPr marL="457200" indent="-457200">
              <a:lnSpc>
                <a:spcPct val="110000"/>
              </a:lnSpc>
              <a:spcBef>
                <a:spcPts val="0"/>
              </a:spcBef>
              <a:spcAft>
                <a:spcPts val="600"/>
              </a:spcAft>
              <a:buFont typeface="Wingdings" panose="05000000000000000000" pitchFamily="2" charset="2"/>
              <a:buChar char="Ø"/>
              <a:tabLst>
                <a:tab pos="576263" algn="l"/>
              </a:tabLst>
            </a:pPr>
            <a:r>
              <a:rPr lang="en-US" sz="9800" dirty="0" smtClean="0">
                <a:solidFill>
                  <a:schemeClr val="bg1"/>
                </a:solidFill>
                <a:effectLst>
                  <a:outerShdw blurRad="38100" dist="38100" dir="2700000" algn="tl">
                    <a:srgbClr val="000000">
                      <a:alpha val="43137"/>
                    </a:srgbClr>
                  </a:outerShdw>
                </a:effectLst>
              </a:rPr>
              <a:t>Innovation </a:t>
            </a:r>
            <a:r>
              <a:rPr lang="en-US" sz="9800" dirty="0">
                <a:solidFill>
                  <a:schemeClr val="bg1"/>
                </a:solidFill>
                <a:effectLst>
                  <a:outerShdw blurRad="38100" dist="38100" dir="2700000" algn="tl">
                    <a:srgbClr val="000000">
                      <a:alpha val="43137"/>
                    </a:srgbClr>
                  </a:outerShdw>
                </a:effectLst>
              </a:rPr>
              <a:t>is both conceptual and </a:t>
            </a:r>
            <a:r>
              <a:rPr lang="en-US" sz="9800" dirty="0" smtClean="0">
                <a:solidFill>
                  <a:schemeClr val="bg1"/>
                </a:solidFill>
                <a:effectLst>
                  <a:outerShdw blurRad="38100" dist="38100" dir="2700000" algn="tl">
                    <a:srgbClr val="000000">
                      <a:alpha val="43137"/>
                    </a:srgbClr>
                  </a:outerShdw>
                </a:effectLst>
              </a:rPr>
              <a:t>perceptual</a:t>
            </a:r>
          </a:p>
          <a:p>
            <a:pPr marL="457200" indent="-457200">
              <a:lnSpc>
                <a:spcPct val="110000"/>
              </a:lnSpc>
              <a:spcBef>
                <a:spcPts val="0"/>
              </a:spcBef>
              <a:buFont typeface="Wingdings" panose="05000000000000000000" pitchFamily="2" charset="2"/>
              <a:buChar char="Ø"/>
              <a:tabLst>
                <a:tab pos="576263" algn="l"/>
              </a:tabLst>
            </a:pPr>
            <a:r>
              <a:rPr lang="en-US" sz="9800" dirty="0" smtClean="0">
                <a:solidFill>
                  <a:schemeClr val="bg1"/>
                </a:solidFill>
                <a:effectLst>
                  <a:outerShdw blurRad="38100" dist="38100" dir="2700000" algn="tl">
                    <a:srgbClr val="000000">
                      <a:alpha val="43137"/>
                    </a:srgbClr>
                  </a:outerShdw>
                </a:effectLst>
              </a:rPr>
              <a:t>Would-be </a:t>
            </a:r>
            <a:r>
              <a:rPr lang="en-US" sz="9800" dirty="0">
                <a:solidFill>
                  <a:schemeClr val="bg1"/>
                </a:solidFill>
                <a:effectLst>
                  <a:outerShdw blurRad="38100" dist="38100" dir="2700000" algn="tl">
                    <a:srgbClr val="000000">
                      <a:alpha val="43137"/>
                    </a:srgbClr>
                  </a:outerShdw>
                </a:effectLst>
              </a:rPr>
              <a:t>innovators must also go out and look, ask, and </a:t>
            </a:r>
            <a:r>
              <a:rPr lang="en-US" sz="9800" dirty="0" smtClean="0">
                <a:solidFill>
                  <a:schemeClr val="bg1"/>
                </a:solidFill>
                <a:effectLst>
                  <a:outerShdw blurRad="38100" dist="38100" dir="2700000" algn="tl">
                    <a:srgbClr val="000000">
                      <a:alpha val="43137"/>
                    </a:srgbClr>
                  </a:outerShdw>
                </a:effectLst>
              </a:rPr>
              <a:t>listen   </a:t>
            </a:r>
            <a:r>
              <a:rPr lang="en-US" sz="3300" dirty="0" smtClean="0">
                <a:solidFill>
                  <a:schemeClr val="bg1"/>
                </a:solidFill>
                <a:effectLst>
                  <a:outerShdw blurRad="38100" dist="38100" dir="2700000" algn="tl">
                    <a:srgbClr val="000000">
                      <a:alpha val="43137"/>
                    </a:srgbClr>
                  </a:outerShdw>
                </a:effectLst>
              </a:rPr>
              <a:t>(Source:  Harvard Business Review)</a:t>
            </a:r>
          </a:p>
          <a:p>
            <a:pPr lvl="0">
              <a:lnSpc>
                <a:spcPct val="110000"/>
              </a:lnSpc>
              <a:buFont typeface="Wingdings" panose="05000000000000000000" pitchFamily="2" charset="2"/>
              <a:buChar char="Ø"/>
              <a:tabLst>
                <a:tab pos="576263" algn="l"/>
              </a:tabLst>
            </a:pPr>
            <a:endParaRPr lang="en-US" dirty="0">
              <a:solidFill>
                <a:schemeClr val="bg1"/>
              </a:solidFill>
              <a:effectLst>
                <a:outerShdw blurRad="38100" dist="38100" dir="2700000" algn="tl">
                  <a:srgbClr val="000000">
                    <a:alpha val="43137"/>
                  </a:srgbClr>
                </a:outerShdw>
              </a:effectLst>
            </a:endParaRPr>
          </a:p>
        </p:txBody>
      </p:sp>
      <p:pic>
        <p:nvPicPr>
          <p:cNvPr id="5" name="Picture 4" descr="All the necessary knowledge was available by 1918, but the first operational digital computer did not appear until 1946." title="Digital Computer"/>
          <p:cNvPicPr>
            <a:picLocks noChangeAspect="1"/>
          </p:cNvPicPr>
          <p:nvPr/>
        </p:nvPicPr>
        <p:blipFill rotWithShape="1">
          <a:blip r:embed="rId4">
            <a:extLst>
              <a:ext uri="{28A0092B-C50C-407E-A947-70E740481C1C}">
                <a14:useLocalDpi xmlns:a14="http://schemas.microsoft.com/office/drawing/2010/main" val="0"/>
              </a:ext>
            </a:extLst>
          </a:blip>
          <a:srcRect t="-35" b="14669"/>
          <a:stretch/>
        </p:blipFill>
        <p:spPr>
          <a:xfrm>
            <a:off x="7543800" y="762000"/>
            <a:ext cx="4596602" cy="2940896"/>
          </a:xfrm>
          <a:prstGeom prst="rect">
            <a:avLst/>
          </a:prstGeom>
          <a:effectLst>
            <a:softEdge rad="63500"/>
          </a:effectLst>
        </p:spPr>
      </p:pic>
      <p:sp>
        <p:nvSpPr>
          <p:cNvPr id="6" name="Title 1"/>
          <p:cNvSpPr txBox="1">
            <a:spLocks/>
          </p:cNvSpPr>
          <p:nvPr/>
        </p:nvSpPr>
        <p:spPr>
          <a:xfrm>
            <a:off x="0" y="5638800"/>
            <a:ext cx="12192000" cy="8683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fontAlgn="auto">
              <a:spcAft>
                <a:spcPts val="0"/>
              </a:spcAft>
            </a:pPr>
            <a:r>
              <a:rPr lang="en-US" sz="3600" b="1" i="1" dirty="0" smtClean="0">
                <a:solidFill>
                  <a:schemeClr val="accent6">
                    <a:lumMod val="20000"/>
                    <a:lumOff val="80000"/>
                  </a:schemeClr>
                </a:solidFill>
                <a:effectLst>
                  <a:outerShdw blurRad="38100" dist="38100" dir="2700000" algn="tl">
                    <a:srgbClr val="000000">
                      <a:alpha val="43137"/>
                    </a:srgbClr>
                  </a:outerShdw>
                </a:effectLst>
                <a:latin typeface="+mn-lt"/>
              </a:rPr>
              <a:t>V&amp;V Summits are all about knowledge convergence with a focus on new concepts and improved perceptions</a:t>
            </a:r>
            <a:endParaRPr lang="en-US" sz="3600" b="1" i="1" dirty="0">
              <a:solidFill>
                <a:schemeClr val="accent6">
                  <a:lumMod val="20000"/>
                  <a:lumOff val="8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9489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AF40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AF40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100260</TotalTime>
  <Words>357</Words>
  <Application>Microsoft Office PowerPoint</Application>
  <PresentationFormat>Widescreen</PresentationFormat>
  <Paragraphs>46</Paragraphs>
  <Slides>9</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Times New Roman</vt:lpstr>
      <vt:lpstr>Wingdings</vt:lpstr>
      <vt:lpstr>3_Custom Design</vt:lpstr>
      <vt:lpstr>5_Custom Design</vt:lpstr>
      <vt:lpstr>Office Theme</vt:lpstr>
      <vt:lpstr>17th Annual V&amp;V Summit Opening Remarks</vt:lpstr>
      <vt:lpstr>V&amp;V Summit Agenda — Day 1</vt:lpstr>
      <vt:lpstr>V&amp;V Summit Agenda — Day 2</vt:lpstr>
      <vt:lpstr>17th Annual Verification &amp; Validation Summit Information</vt:lpstr>
      <vt:lpstr>Agility Driver: Speed of Technology &amp; Velocity of Obsolescence</vt:lpstr>
      <vt:lpstr>Combining Agile &amp; Shift-Left Principles</vt:lpstr>
      <vt:lpstr>Agile Acquisition  — Stay on Target and on Time</vt:lpstr>
      <vt:lpstr>Putting the Squeeze on the Cone of Uncertainty</vt:lpstr>
      <vt:lpstr>Knowledge-based Innovation</vt:lpstr>
    </vt:vector>
  </TitlesOfParts>
  <Company>Air Traffic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ANG-E5 Program Review</dc:title>
  <dc:creator>Air Traffic Organization</dc:creator>
  <cp:lastModifiedBy>de la Fuente Crawford, Rachel C (FAA)</cp:lastModifiedBy>
  <cp:revision>4820</cp:revision>
  <cp:lastPrinted>2022-07-28T17:39:34Z</cp:lastPrinted>
  <dcterms:created xsi:type="dcterms:W3CDTF">2012-03-14T19:24:08Z</dcterms:created>
  <dcterms:modified xsi:type="dcterms:W3CDTF">2022-12-13T14:35:09Z</dcterms:modified>
</cp:coreProperties>
</file>