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18" r:id="rId5"/>
    <p:sldId id="419" r:id="rId6"/>
    <p:sldId id="416" r:id="rId7"/>
    <p:sldId id="417" r:id="rId8"/>
    <p:sldId id="415" r:id="rId9"/>
    <p:sldId id="420" r:id="rId10"/>
    <p:sldId id="421" r:id="rId11"/>
    <p:sldId id="411" r:id="rId12"/>
    <p:sldId id="410" r:id="rId13"/>
    <p:sldId id="413" r:id="rId14"/>
    <p:sldId id="412" r:id="rId15"/>
    <p:sldId id="414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02" autoAdjust="0"/>
    <p:restoredTop sz="94660"/>
  </p:normalViewPr>
  <p:slideViewPr>
    <p:cSldViewPr>
      <p:cViewPr varScale="1">
        <p:scale>
          <a:sx n="80" d="100"/>
          <a:sy n="80" d="100"/>
        </p:scale>
        <p:origin x="48" y="48"/>
      </p:cViewPr>
      <p:guideLst>
        <p:guide orient="horz" pos="528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>
      <p:cViewPr>
        <p:scale>
          <a:sx n="135" d="100"/>
          <a:sy n="135" d="100"/>
        </p:scale>
        <p:origin x="-714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F1E9-76ED-4D03-97FC-88B595E857A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8421F-DEBA-4E5A-9A7B-4426043D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5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38FF916-9816-4546-B3DC-C2FF1FE23142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7CE0A6-9DF2-48A2-8030-D9E98154A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9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0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3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4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1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1pPr>
            <a:lvl2pPr marL="747730" indent="-287588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2pPr>
            <a:lvl3pPr marL="1150354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3pPr>
            <a:lvl4pPr marL="1610495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4pPr>
            <a:lvl5pPr marL="2070636" indent="-230071" defTabSz="931467" eaLnBrk="0" hangingPunct="0">
              <a:defRPr sz="1200">
                <a:solidFill>
                  <a:schemeClr val="bg1"/>
                </a:solidFill>
                <a:latin typeface="Arial" charset="0"/>
              </a:defRPr>
            </a:lvl5pPr>
            <a:lvl6pPr marL="2530777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6pPr>
            <a:lvl7pPr marL="2990919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7pPr>
            <a:lvl8pPr marL="3451060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8pPr>
            <a:lvl9pPr marL="3911201" indent="-230071" defTabSz="93146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135AAB8-E1BD-49A0-943B-EFB39931A38E}" type="slidenum">
              <a:rPr lang="en-US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879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1863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8BD5C-1D49-4843-B14A-5648FCD6314A}" type="slidenum">
              <a:rPr lang="en-US" sz="1200" smtClean="0"/>
              <a:pPr eaLnBrk="1" hangingPunct="1"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36775"/>
          </a:xfrm>
        </p:spPr>
        <p:txBody>
          <a:bodyPr anchor="t" anchorCtr="0"/>
          <a:lstStyle>
            <a:lvl1pPr algn="l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1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76E-65CE-4F13-A33C-B3D5191DD1D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6B20E-B78F-4680-AF18-61534CD5C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8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600"/>
              </a:spcBef>
              <a:spcAft>
                <a:spcPts val="1200"/>
              </a:spcAft>
              <a:buClr>
                <a:srgbClr val="C0D597"/>
              </a:buClr>
              <a:buSzPct val="80000"/>
              <a:defRPr sz="2400"/>
            </a:lvl2pPr>
            <a:lvl3pPr>
              <a:defRPr sz="21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638D2534-4F29-4D6A-99CA-34A9E7D541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1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FAA_NG_PPT_01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13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4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7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4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May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ANG-E Directorate Review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0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" y="0"/>
            <a:ext cx="914021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 May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2534-4F29-4D6A-99CA-34A9E7D54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ANG-E Directorate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0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01638" indent="-401638" algn="l" defTabSz="914400" rtl="0" eaLnBrk="1" latinLnBrk="0" hangingPunct="1">
        <a:spcBef>
          <a:spcPts val="600"/>
        </a:spcBef>
        <a:spcAft>
          <a:spcPts val="0"/>
        </a:spcAft>
        <a:buClr>
          <a:srgbClr val="9BBB59"/>
        </a:buClr>
        <a:buSzPct val="90000"/>
        <a:buFont typeface="Wingdings" pitchFamily="2" charset="2"/>
        <a:buChar char=""/>
        <a:defRPr sz="2800" b="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801688" indent="-457200" algn="l" defTabSz="914400" rtl="0" eaLnBrk="1" latinLnBrk="0" hangingPunct="1">
        <a:spcBef>
          <a:spcPts val="600"/>
        </a:spcBef>
        <a:spcAft>
          <a:spcPts val="1200"/>
        </a:spcAft>
        <a:buClr>
          <a:srgbClr val="C0D597"/>
        </a:buClr>
        <a:buSzPct val="85000"/>
        <a:buFont typeface="Webdings" pitchFamily="18" charset="2"/>
        <a:buChar char="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1st Revolution in Aviation</a:t>
            </a:r>
          </a:p>
        </p:txBody>
      </p:sp>
      <p:pic>
        <p:nvPicPr>
          <p:cNvPr id="4" name="Picture 3" descr="The Wright brothers during their first flight in Kitty Hawk, North Carolina." title="First Fl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95400"/>
            <a:ext cx="7088928" cy="34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5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 boy on a bike" title="Boy on bik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6" y="1088571"/>
            <a:ext cx="192472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A puppy" title="Pup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63899"/>
            <a:ext cx="2987729" cy="198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 magnifying glass" title="Magnifying 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891993"/>
            <a:ext cx="263127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A hair comb" title="Com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298098"/>
            <a:ext cx="2819400" cy="15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19100" y="5080642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Unbreakable Comb – Money Back Guarantee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10</a:t>
            </a:fld>
            <a:endParaRPr lang="en-US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roken comb" title="Broken com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66596"/>
            <a:ext cx="5029200" cy="334670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81000" y="5067300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Unbreakable Comb – Money Back Guarantee</a:t>
            </a:r>
          </a:p>
        </p:txBody>
      </p:sp>
      <p:sp>
        <p:nvSpPr>
          <p:cNvPr id="3" name="AutoShape 2" descr="This unbreakable comb is broken. : r/mildlyinteres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e Howard of the Three Stooges" title="Mo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3000"/>
            <a:ext cx="3276600" cy="38121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5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2nd Revolution in Aviation</a:t>
            </a:r>
          </a:p>
        </p:txBody>
      </p:sp>
      <p:pic>
        <p:nvPicPr>
          <p:cNvPr id="2" name="Picture 1" descr="A jet airplane" title="Jet P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76400"/>
            <a:ext cx="5498439" cy="290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3</a:t>
            </a:r>
            <a:r>
              <a:rPr lang="en-US" sz="2800" u="sng" baseline="30000" dirty="0" smtClean="0">
                <a:solidFill>
                  <a:srgbClr val="000066"/>
                </a:solidFill>
              </a:rPr>
              <a:t>rd</a:t>
            </a:r>
            <a:r>
              <a:rPr lang="en-US" sz="2800" u="sng" dirty="0" smtClean="0">
                <a:solidFill>
                  <a:srgbClr val="000066"/>
                </a:solidFill>
              </a:rPr>
              <a:t> Revolution in Aviation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94" y="471791"/>
            <a:ext cx="7353300" cy="4572000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Autonomy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Big data analytics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Artificial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intelligence / machine learning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Cybersecurity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Electronically-enabled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</p:txBody>
      </p:sp>
      <p:pic>
        <p:nvPicPr>
          <p:cNvPr id="3" name="Picture 2" descr="Hypothetical aircraft of the future" title="Future aircraf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18500"/>
            <a:ext cx="2912533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73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3</a:t>
            </a:r>
            <a:r>
              <a:rPr lang="en-US" sz="2800" u="sng" baseline="30000" dirty="0" smtClean="0">
                <a:solidFill>
                  <a:srgbClr val="000066"/>
                </a:solidFill>
              </a:rPr>
              <a:t>rd</a:t>
            </a:r>
            <a:r>
              <a:rPr lang="en-US" sz="2800" u="sng" dirty="0" smtClean="0">
                <a:solidFill>
                  <a:srgbClr val="000066"/>
                </a:solidFill>
              </a:rPr>
              <a:t> Revolution in Aviation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94" y="471791"/>
            <a:ext cx="7353300" cy="3871609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Autonomy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Big data analytics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Artificial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intelligence / machine learning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Cybersecurity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Electronically-enabled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Advanced propulsion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Advanced power systems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Composite materials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Swept wing and supersonic aircraft</a:t>
            </a:r>
          </a:p>
        </p:txBody>
      </p:sp>
      <p:pic>
        <p:nvPicPr>
          <p:cNvPr id="3" name="Picture 2" descr="Decorative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18500"/>
            <a:ext cx="2912533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2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970" y="-73341"/>
            <a:ext cx="5562600" cy="7048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u="sng" dirty="0" smtClean="0">
                <a:solidFill>
                  <a:srgbClr val="000066"/>
                </a:solidFill>
              </a:rPr>
              <a:t>The 3</a:t>
            </a:r>
            <a:r>
              <a:rPr lang="en-US" sz="2800" u="sng" baseline="30000" dirty="0" smtClean="0">
                <a:solidFill>
                  <a:srgbClr val="000066"/>
                </a:solidFill>
              </a:rPr>
              <a:t>rd</a:t>
            </a:r>
            <a:r>
              <a:rPr lang="en-US" sz="2800" u="sng" dirty="0" smtClean="0">
                <a:solidFill>
                  <a:srgbClr val="000066"/>
                </a:solidFill>
              </a:rPr>
              <a:t> Revolution in Aviation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994" y="471791"/>
            <a:ext cx="7353300" cy="4572000"/>
          </a:xfrm>
          <a:noFill/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COMPUTERS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Autonomy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Big data analytics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Artificial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intelligence / machine learning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Cybersecurity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Electronically-enabled </a:t>
            </a: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Advanced propulsion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Advanced power systems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Composite materials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Swept wing and supersonic aircraft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CHANGING SOCIETY</a:t>
            </a:r>
            <a:endParaRPr 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Additive manufacturing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New entrants:  drones, commercial space, high altitude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Robotics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Sustainable and Carbon-Neutral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</p:txBody>
      </p:sp>
      <p:pic>
        <p:nvPicPr>
          <p:cNvPr id="3" name="Picture 2" descr="Decorative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018500"/>
            <a:ext cx="2912533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72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irline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16" y="2008024"/>
            <a:ext cx="1902104" cy="11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irline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48" y="1996813"/>
            <a:ext cx="1793111" cy="11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airspace images"/>
          <p:cNvSpPr>
            <a:spLocks noChangeAspect="1" noChangeArrowheads="1"/>
          </p:cNvSpPr>
          <p:nvPr/>
        </p:nvSpPr>
        <p:spPr bwMode="auto">
          <a:xfrm>
            <a:off x="20812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Picture 4" descr="Decorative 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454" y="3962643"/>
            <a:ext cx="2723999" cy="1117538"/>
          </a:xfrm>
          <a:prstGeom prst="rect">
            <a:avLst/>
          </a:prstGeom>
        </p:spPr>
      </p:pic>
      <p:sp>
        <p:nvSpPr>
          <p:cNvPr id="6" name="AutoShape 10" descr="Image result for airport images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7" name="Picture 6" descr="Decorative 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32" y="4012286"/>
            <a:ext cx="1566676" cy="1042552"/>
          </a:xfrm>
          <a:prstGeom prst="rect">
            <a:avLst/>
          </a:prstGeom>
        </p:spPr>
      </p:pic>
      <p:pic>
        <p:nvPicPr>
          <p:cNvPr id="9" name="Picture 8" descr="Decorative 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9258" y="4006913"/>
            <a:ext cx="2721629" cy="1028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48996" y="5000599"/>
            <a:ext cx="3119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 Traffic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6120" y="4993488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Airports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2879" y="3091415"/>
            <a:ext cx="1109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Aircraft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3110" y="3045187"/>
            <a:ext cx="111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Airlines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08147" y="5005143"/>
            <a:ext cx="124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Airspace</a:t>
            </a:r>
          </a:p>
        </p:txBody>
      </p:sp>
      <p:cxnSp>
        <p:nvCxnSpPr>
          <p:cNvPr id="3" name="Straight Arrow Connector 2" descr="Background Element"/>
          <p:cNvCxnSpPr/>
          <p:nvPr/>
        </p:nvCxnSpPr>
        <p:spPr>
          <a:xfrm flipH="1">
            <a:off x="3655444" y="2824073"/>
            <a:ext cx="1695090" cy="996351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 descr="Background Element"/>
          <p:cNvCxnSpPr/>
          <p:nvPr/>
        </p:nvCxnSpPr>
        <p:spPr>
          <a:xfrm flipH="1" flipV="1">
            <a:off x="3791310" y="2869361"/>
            <a:ext cx="1649578" cy="951063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Background Element"/>
          <p:cNvCxnSpPr/>
          <p:nvPr/>
        </p:nvCxnSpPr>
        <p:spPr>
          <a:xfrm flipH="1">
            <a:off x="1036217" y="3188076"/>
            <a:ext cx="597839" cy="632348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Background Element"/>
          <p:cNvCxnSpPr/>
          <p:nvPr/>
        </p:nvCxnSpPr>
        <p:spPr>
          <a:xfrm>
            <a:off x="7210555" y="3228398"/>
            <a:ext cx="643796" cy="592026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 descr="Background Element"/>
          <p:cNvCxnSpPr/>
          <p:nvPr/>
        </p:nvCxnSpPr>
        <p:spPr>
          <a:xfrm>
            <a:off x="3977760" y="2370455"/>
            <a:ext cx="1113448" cy="14674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 descr="Background Element"/>
          <p:cNvCxnSpPr/>
          <p:nvPr/>
        </p:nvCxnSpPr>
        <p:spPr>
          <a:xfrm>
            <a:off x="2047429" y="4583862"/>
            <a:ext cx="583639" cy="64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 descr="Background Element"/>
          <p:cNvCxnSpPr/>
          <p:nvPr/>
        </p:nvCxnSpPr>
        <p:spPr>
          <a:xfrm>
            <a:off x="5467792" y="4581708"/>
            <a:ext cx="583639" cy="647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Aviation </a:t>
            </a:r>
            <a:r>
              <a:rPr lang="en-US" dirty="0" smtClean="0"/>
              <a:t>Ecosystem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2534-4F29-4D6A-99CA-34A9E7D541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8</a:t>
            </a:fld>
            <a:endParaRPr lang="en-US" sz="1400" smtClean="0">
              <a:solidFill>
                <a:schemeClr val="bg1"/>
              </a:solidFill>
            </a:endParaRPr>
          </a:p>
        </p:txBody>
      </p:sp>
      <p:pic>
        <p:nvPicPr>
          <p:cNvPr id="11268" name="Picture 4" descr="A boy getting a haircut" title="Hairc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3200400" cy="422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2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4" name="Picture 10" descr="A hair comb" title="Com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50976"/>
            <a:ext cx="5483473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4152" y="3886200"/>
            <a:ext cx="8229600" cy="78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 Unbreakable Comb – Money Back Guarantee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88B2AF-A10B-4CF5-802B-0A410DFDF9B4}" type="slidenum">
              <a:rPr lang="en-US" sz="140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sz="14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3FFBB2D66ED4EB6949DF71F814434" ma:contentTypeVersion="9" ma:contentTypeDescription="Create a new document." ma:contentTypeScope="" ma:versionID="16f612a94654c9697f17ffae310047ae">
  <xsd:schema xmlns:xsd="http://www.w3.org/2001/XMLSchema" xmlns:xs="http://www.w3.org/2001/XMLSchema" xmlns:p="http://schemas.microsoft.com/office/2006/metadata/properties" xmlns:ns3="71f32d46-6d44-42df-9bf9-b69fba183449" targetNamespace="http://schemas.microsoft.com/office/2006/metadata/properties" ma:root="true" ma:fieldsID="c1917c8aa5316166b23a324723a32977" ns3:_="">
    <xsd:import namespace="71f32d46-6d44-42df-9bf9-b69fba1834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32d46-6d44-42df-9bf9-b69fba183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53250F-02FF-4C4E-A1B4-D9EB9ADD1107}">
  <ds:schemaRefs>
    <ds:schemaRef ds:uri="http://purl.org/dc/terms/"/>
    <ds:schemaRef ds:uri="71f32d46-6d44-42df-9bf9-b69fba18344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059D6B-8C1E-4209-87ED-1092EBFB03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32d46-6d44-42df-9bf9-b69fba1834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8869BE-F140-4121-AA40-D8F687EA8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154</Words>
  <Application>Microsoft Office PowerPoint</Application>
  <PresentationFormat>On-screen Show (4:3)</PresentationFormat>
  <Paragraphs>65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Webdings</vt:lpstr>
      <vt:lpstr>Wingdings</vt:lpstr>
      <vt:lpstr>Office Theme</vt:lpstr>
      <vt:lpstr>The 1st Revolution in Aviation</vt:lpstr>
      <vt:lpstr>The 2nd Revolution in Aviation</vt:lpstr>
      <vt:lpstr>The 3rd Revolution in Aviation</vt:lpstr>
      <vt:lpstr>The 3rd Revolution in Aviation</vt:lpstr>
      <vt:lpstr>The 3rd Revolution in Aviation</vt:lpstr>
      <vt:lpstr>The Aviation Ecosystem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CTR Hess</dc:creator>
  <cp:lastModifiedBy>de la Fuente Crawford, Rachel C (FAA)</cp:lastModifiedBy>
  <cp:revision>217</cp:revision>
  <cp:lastPrinted>2013-08-09T20:34:20Z</cp:lastPrinted>
  <dcterms:created xsi:type="dcterms:W3CDTF">2012-05-14T17:34:53Z</dcterms:created>
  <dcterms:modified xsi:type="dcterms:W3CDTF">2022-12-13T14:37:08Z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0x010100FCC3FFBB2D66ED4EB6949DF71F814434</vt:lpwstr>
  </property>
</Properties>
</file>